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1" r:id="rId2"/>
  </p:sldMasterIdLst>
  <p:notesMasterIdLst>
    <p:notesMasterId r:id="rId24"/>
  </p:notesMasterIdLst>
  <p:handoutMasterIdLst>
    <p:handoutMasterId r:id="rId25"/>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6" r:id="rId19"/>
    <p:sldId id="277" r:id="rId20"/>
    <p:sldId id="278" r:id="rId21"/>
    <p:sldId id="273" r:id="rId22"/>
    <p:sldId id="274" r:id="rId2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B9"/>
    <a:srgbClr val="314B56"/>
    <a:srgbClr val="EBE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1098" y="-168"/>
      </p:cViewPr>
      <p:guideLst>
        <p:guide orient="horz" pos="1345"/>
        <p:guide pos="30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27611E-C10F-8E40-8595-90F19DFB85C7}" type="datetimeFigureOut">
              <a:rPr lang="en-US" smtClean="0"/>
              <a:pPr/>
              <a:t>11/5/2017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15F386-FFD1-A849-85B7-3710D5A78D69}" type="slidenum">
              <a:rPr lang="en-US" smtClean="0"/>
              <a:pPr/>
              <a:t>‹nr.›</a:t>
            </a:fld>
            <a:endParaRPr lang="en-US"/>
          </a:p>
        </p:txBody>
      </p:sp>
    </p:spTree>
    <p:extLst>
      <p:ext uri="{BB962C8B-B14F-4D97-AF65-F5344CB8AC3E}">
        <p14:creationId xmlns:p14="http://schemas.microsoft.com/office/powerpoint/2010/main" val="15424334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59AA0-E455-8245-9E35-3725C906E7FD}" type="datetimeFigureOut">
              <a:rPr lang="en-US" smtClean="0"/>
              <a:pPr/>
              <a:t>11/5/2017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1AD5C-BC95-3D4C-8325-8946398A2264}" type="slidenum">
              <a:rPr lang="en-US" smtClean="0"/>
              <a:pPr/>
              <a:t>‹nr.›</a:t>
            </a:fld>
            <a:endParaRPr lang="en-US"/>
          </a:p>
        </p:txBody>
      </p:sp>
    </p:spTree>
    <p:extLst>
      <p:ext uri="{BB962C8B-B14F-4D97-AF65-F5344CB8AC3E}">
        <p14:creationId xmlns:p14="http://schemas.microsoft.com/office/powerpoint/2010/main" val="39067146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Mijn thesis gaat over </a:t>
            </a:r>
            <a:r>
              <a:rPr lang="nl-BE" dirty="0" err="1" smtClean="0"/>
              <a:t>b-o</a:t>
            </a:r>
            <a:r>
              <a:rPr lang="nl-BE" baseline="0" dirty="0" smtClean="0"/>
              <a:t> en </a:t>
            </a:r>
            <a:r>
              <a:rPr lang="nl-BE" baseline="0" dirty="0" err="1" smtClean="0"/>
              <a:t>bevlheid</a:t>
            </a:r>
            <a:r>
              <a:rPr lang="nl-BE" baseline="0" dirty="0" smtClean="0"/>
              <a:t>, waarbij ik een cross-</a:t>
            </a:r>
            <a:r>
              <a:rPr lang="nl-BE" baseline="0" dirty="0" err="1" smtClean="0"/>
              <a:t>sectionele</a:t>
            </a:r>
            <a:r>
              <a:rPr lang="nl-BE" baseline="0" dirty="0" smtClean="0"/>
              <a:t> studie heb uitgevoerd naar de relatie tussen .. enerzijds en … anderzijds </a:t>
            </a:r>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a:t>
            </a:fld>
            <a:endParaRPr lang="nl-BE"/>
          </a:p>
        </p:txBody>
      </p:sp>
    </p:spTree>
    <p:extLst>
      <p:ext uri="{BB962C8B-B14F-4D97-AF65-F5344CB8AC3E}">
        <p14:creationId xmlns:p14="http://schemas.microsoft.com/office/powerpoint/2010/main" val="391656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pPr defTabSz="914283">
              <a:defRPr/>
            </a:pPr>
            <a:r>
              <a:rPr lang="nl-BE" dirty="0" smtClean="0"/>
              <a:t>Neuroticisme </a:t>
            </a:r>
            <a:r>
              <a:rPr lang="nl-BE" baseline="0" dirty="0" smtClean="0"/>
              <a:t>pos geassocieerd met burn-out als geheel e</a:t>
            </a:r>
            <a:r>
              <a:rPr lang="nl-BE" dirty="0" smtClean="0"/>
              <a:t>n</a:t>
            </a:r>
            <a:r>
              <a:rPr lang="nl-BE" baseline="0" dirty="0" smtClean="0"/>
              <a:t> is ook </a:t>
            </a:r>
            <a:r>
              <a:rPr lang="nl-BE" dirty="0" smtClean="0"/>
              <a:t>gelinkt met de drie</a:t>
            </a:r>
            <a:r>
              <a:rPr lang="nl-BE" baseline="0" dirty="0" smtClean="0"/>
              <a:t> dimensies van burn-out</a:t>
            </a:r>
            <a:r>
              <a:rPr lang="nl-BE" dirty="0" smtClean="0"/>
              <a:t>. Extraversie is</a:t>
            </a:r>
            <a:r>
              <a:rPr lang="nl-BE" baseline="0" dirty="0" smtClean="0"/>
              <a:t> gelinkt met 2 </a:t>
            </a:r>
            <a:r>
              <a:rPr lang="nl-BE" baseline="0" dirty="0" err="1" smtClean="0"/>
              <a:t>vd</a:t>
            </a:r>
            <a:r>
              <a:rPr lang="nl-BE" baseline="0" dirty="0" smtClean="0"/>
              <a:t> 3:</a:t>
            </a:r>
            <a:r>
              <a:rPr lang="nl-BE" dirty="0" smtClean="0"/>
              <a:t> </a:t>
            </a:r>
            <a:r>
              <a:rPr lang="nl-BE" dirty="0" err="1" smtClean="0"/>
              <a:t>kernS</a:t>
            </a:r>
            <a:r>
              <a:rPr lang="nl-BE" dirty="0" smtClean="0"/>
              <a:t> en prof bekwaamheid. Ook neg </a:t>
            </a:r>
            <a:r>
              <a:rPr lang="nl-BE" dirty="0" err="1" smtClean="0"/>
              <a:t>asso</a:t>
            </a:r>
            <a:r>
              <a:rPr lang="nl-BE" dirty="0" smtClean="0"/>
              <a:t> met</a:t>
            </a:r>
            <a:r>
              <a:rPr lang="nl-BE" baseline="0" dirty="0" smtClean="0"/>
              <a:t> burn-out als geheel. Ook openheid is ok, gezien we geen relatie voorspelden. Andere: meer reserve.</a:t>
            </a:r>
            <a:endParaRPr lang="nl-BE" dirty="0" smtClean="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10</a:t>
            </a:fld>
            <a:endParaRPr lang="nl-BE"/>
          </a:p>
        </p:txBody>
      </p:sp>
    </p:spTree>
    <p:extLst>
      <p:ext uri="{BB962C8B-B14F-4D97-AF65-F5344CB8AC3E}">
        <p14:creationId xmlns:p14="http://schemas.microsoft.com/office/powerpoint/2010/main" val="214240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Als</a:t>
            </a:r>
            <a:r>
              <a:rPr lang="nl-BE" baseline="0" dirty="0" smtClean="0"/>
              <a:t> we onze resultaten gaan vergelijken met de literatuur (in </a:t>
            </a:r>
            <a:r>
              <a:rPr lang="nl-BE" baseline="0" dirty="0" err="1" smtClean="0"/>
              <a:t>casu</a:t>
            </a:r>
            <a:r>
              <a:rPr lang="nl-BE" baseline="0" dirty="0" smtClean="0"/>
              <a:t> 7 studies) zien we: v</a:t>
            </a:r>
            <a:r>
              <a:rPr lang="nl-BE" dirty="0" smtClean="0"/>
              <a:t>rij consistent, vooral wat betreft neuroticisme en openheid (positieve </a:t>
            </a:r>
            <a:r>
              <a:rPr lang="nl-BE" dirty="0" err="1" smtClean="0"/>
              <a:t>asso</a:t>
            </a:r>
            <a:r>
              <a:rPr lang="nl-BE" dirty="0" smtClean="0"/>
              <a:t>), en in mindere mate extraversie (negatieve</a:t>
            </a:r>
            <a:r>
              <a:rPr lang="nl-BE" baseline="0" dirty="0" smtClean="0"/>
              <a:t> </a:t>
            </a:r>
            <a:r>
              <a:rPr lang="nl-BE" baseline="0" dirty="0" err="1" smtClean="0"/>
              <a:t>asso</a:t>
            </a:r>
            <a:r>
              <a:rPr lang="nl-BE" baseline="0" dirty="0" smtClean="0"/>
              <a:t>)</a:t>
            </a:r>
            <a:r>
              <a:rPr lang="nl-BE" dirty="0" smtClean="0"/>
              <a:t>. Andere 2</a:t>
            </a:r>
            <a:r>
              <a:rPr lang="nl-BE" baseline="0" dirty="0" smtClean="0"/>
              <a:t> factoren: meer reserve. </a:t>
            </a:r>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11</a:t>
            </a:fld>
            <a:endParaRPr lang="nl-BE"/>
          </a:p>
        </p:txBody>
      </p:sp>
    </p:spTree>
    <p:extLst>
      <p:ext uri="{BB962C8B-B14F-4D97-AF65-F5344CB8AC3E}">
        <p14:creationId xmlns:p14="http://schemas.microsoft.com/office/powerpoint/2010/main" val="359126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pPr defTabSz="914283">
              <a:defRPr/>
            </a:pPr>
            <a:r>
              <a:rPr lang="nl-BE" dirty="0" smtClean="0"/>
              <a:t>Geen</a:t>
            </a:r>
            <a:r>
              <a:rPr lang="nl-BE" baseline="0" dirty="0" smtClean="0"/>
              <a:t> neuroticisme ! Voor correctie wel associatie, maar erna niet meer. (Hypothese te weerleggen). Net als vriendelijkheid en openheid. Extraversie en zorgvuldigheid: beide wél een positieve associatie, dus na correctie: hoe meer zorgvuldig en hoe meer extravert, hoe hoger de bevlogenheidsscore.</a:t>
            </a:r>
            <a:endParaRPr lang="nl-BE" dirty="0" smtClean="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12</a:t>
            </a:fld>
            <a:endParaRPr lang="nl-BE"/>
          </a:p>
        </p:txBody>
      </p:sp>
    </p:spTree>
    <p:extLst>
      <p:ext uri="{BB962C8B-B14F-4D97-AF65-F5344CB8AC3E}">
        <p14:creationId xmlns:p14="http://schemas.microsoft.com/office/powerpoint/2010/main" val="2142407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13</a:t>
            </a:fld>
            <a:endParaRPr lang="nl-BE"/>
          </a:p>
        </p:txBody>
      </p:sp>
    </p:spTree>
    <p:extLst>
      <p:ext uri="{BB962C8B-B14F-4D97-AF65-F5344CB8AC3E}">
        <p14:creationId xmlns:p14="http://schemas.microsoft.com/office/powerpoint/2010/main" val="1049363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pPr defTabSz="914283">
              <a:defRPr/>
            </a:pPr>
            <a:r>
              <a:rPr lang="nl-BE" baseline="0" dirty="0" smtClean="0"/>
              <a:t>1.Als we het relatief belang van de verschillende verklarende variabelen willen kennen, moeten we kijken naar het % verklaarde variantie in de lineaire regressiemodellen. Vooral de WK verklaren ontstaan van </a:t>
            </a:r>
            <a:r>
              <a:rPr lang="nl-BE" baseline="0" dirty="0" err="1" smtClean="0"/>
              <a:t>b-o</a:t>
            </a:r>
            <a:r>
              <a:rPr lang="nl-BE" baseline="0" dirty="0" smtClean="0"/>
              <a:t> en </a:t>
            </a:r>
            <a:r>
              <a:rPr lang="nl-BE" baseline="0" dirty="0" err="1" smtClean="0"/>
              <a:t>BeVL</a:t>
            </a:r>
            <a:r>
              <a:rPr lang="nl-BE" baseline="0" dirty="0" smtClean="0"/>
              <a:t>. Dan volgt persoonlijkheid. In beperkte mate persoonlijke en demografische variabelen. 2. Echter speciale aandacht voor bevlogenheid: werkkenmerken nog meer uitgesproken.</a:t>
            </a:r>
          </a:p>
          <a:p>
            <a:pPr defTabSz="914283">
              <a:defRPr/>
            </a:pPr>
            <a:r>
              <a:rPr lang="nl-BE" baseline="0" dirty="0" smtClean="0"/>
              <a:t>3. </a:t>
            </a:r>
            <a:r>
              <a:rPr lang="nl-BE" dirty="0" smtClean="0"/>
              <a:t>Burn-out: duidelijke invloed van persoonlijkheid. Voor</a:t>
            </a:r>
            <a:r>
              <a:rPr lang="nl-BE" baseline="0" dirty="0" smtClean="0"/>
              <a:t> het kernsymptoom uitputting verklaart persoonlijkheid zelfs meer variantie dan de werkkenmerken.</a:t>
            </a:r>
            <a:endParaRPr lang="nl-BE" dirty="0" smtClean="0"/>
          </a:p>
          <a:p>
            <a:pPr defTabSz="914283">
              <a:defRPr/>
            </a:pPr>
            <a:endParaRPr lang="nl-BE" baseline="0" dirty="0" smtClean="0"/>
          </a:p>
          <a:p>
            <a:pPr defTabSz="914283">
              <a:defRPr/>
            </a:pPr>
            <a:r>
              <a:rPr lang="nl-BE" baseline="0" dirty="0" smtClean="0"/>
              <a:t>Totale variantie van de dataset – totale variantie van het model = alles tot aan 100%.</a:t>
            </a:r>
          </a:p>
          <a:p>
            <a:r>
              <a:rPr lang="nl-BE" dirty="0"/>
              <a:t>Ben nog aan het piekeren over die verklaarde variantie.</a:t>
            </a:r>
          </a:p>
          <a:p>
            <a:r>
              <a:rPr lang="nl-BE" dirty="0"/>
              <a:t>Denk dat de term residuele variantie verkeerd is in figuur 10 en figuur 11. Residuele variantie is echt het stuk dat moet optellen tot aan 100% (dus het stuk niet verklaard).</a:t>
            </a:r>
          </a:p>
          <a:p>
            <a:r>
              <a:rPr lang="nl-BE" dirty="0"/>
              <a:t>De som van de vier kleurtjes in die figuren is bv voor </a:t>
            </a:r>
            <a:r>
              <a:rPr lang="nl-BE" dirty="0" err="1"/>
              <a:t>burnout</a:t>
            </a:r>
            <a:r>
              <a:rPr lang="nl-BE" dirty="0"/>
              <a:t> 17+24,1+0,3+26,2=67,6, wat we in tabel 17 hebben. En dan hebben we gekeken wat het effect op het model is door de drie blokken persoonlijkheid, werkkenmerken, persoonlijke en demo apart te nemen en de verandering in r2 te bekijken. Die drie dingen tellen niet op tot 67,6 en we hebben het verschil (volgens mij foutief) residuele variantie genoemd, omdat dit verwarring schept met de echte residuele variantie. Als er een vraag over komt kan je het zo uitleggen en toegeven dat de term verwarring schept, maar je moet niet toegeven dat het verkeerd is J</a:t>
            </a:r>
          </a:p>
          <a:p>
            <a:pPr defTabSz="914283">
              <a:defRPr/>
            </a:pPr>
            <a:endParaRPr lang="nl-BE" baseline="0" dirty="0" smtClean="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14</a:t>
            </a:fld>
            <a:endParaRPr lang="nl-BE"/>
          </a:p>
        </p:txBody>
      </p:sp>
    </p:spTree>
    <p:extLst>
      <p:ext uri="{BB962C8B-B14F-4D97-AF65-F5344CB8AC3E}">
        <p14:creationId xmlns:p14="http://schemas.microsoft.com/office/powerpoint/2010/main" val="277955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15</a:t>
            </a:fld>
            <a:endParaRPr lang="nl-BE"/>
          </a:p>
        </p:txBody>
      </p:sp>
    </p:spTree>
    <p:extLst>
      <p:ext uri="{BB962C8B-B14F-4D97-AF65-F5344CB8AC3E}">
        <p14:creationId xmlns:p14="http://schemas.microsoft.com/office/powerpoint/2010/main" val="2779553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sz="1300" dirty="0"/>
              <a:t>1.Op basis van het model en de onderzoeksresultaten mag het duidelijk zijn: tegelijk interventies voor </a:t>
            </a:r>
            <a:r>
              <a:rPr lang="nl-BE" sz="1300" dirty="0" err="1"/>
              <a:t>b-o</a:t>
            </a:r>
            <a:r>
              <a:rPr lang="nl-BE" sz="1300" dirty="0"/>
              <a:t> en </a:t>
            </a:r>
            <a:r>
              <a:rPr lang="nl-BE" sz="1300" dirty="0" err="1"/>
              <a:t>bevl</a:t>
            </a:r>
            <a:r>
              <a:rPr lang="nl-BE" sz="1300" dirty="0"/>
              <a:t>. includeren zal het </a:t>
            </a:r>
            <a:r>
              <a:rPr lang="nl-BE" sz="1300" dirty="0" err="1"/>
              <a:t>het</a:t>
            </a:r>
            <a:r>
              <a:rPr lang="nl-BE" sz="1300" dirty="0"/>
              <a:t> effectiefst zijn vermits 2 aparte concepten en beïnvloed door </a:t>
            </a:r>
            <a:r>
              <a:rPr lang="nl-BE" sz="1300" dirty="0" err="1"/>
              <a:t>versch</a:t>
            </a:r>
            <a:r>
              <a:rPr lang="nl-BE" sz="1300" dirty="0"/>
              <a:t> factoren.</a:t>
            </a:r>
          </a:p>
          <a:p>
            <a:endParaRPr lang="nl-BE" sz="1300" dirty="0"/>
          </a:p>
          <a:p>
            <a:r>
              <a:rPr lang="nl-BE" sz="1300" dirty="0"/>
              <a:t>2. Goed gekaderd, rol voor PAPSY of bedrijfsarts. Collectieve of individuele benadering. Haalbaar (praktijk ingewikkeld, goede communicatie nodig, </a:t>
            </a:r>
            <a:r>
              <a:rPr lang="nl-BE" sz="1300" dirty="0" err="1"/>
              <a:t>quid</a:t>
            </a:r>
            <a:r>
              <a:rPr lang="nl-BE" sz="1300" dirty="0"/>
              <a:t> in </a:t>
            </a:r>
            <a:r>
              <a:rPr lang="nl-BE" sz="1300" dirty="0" err="1"/>
              <a:t>KMO’s</a:t>
            </a:r>
            <a:r>
              <a:rPr lang="nl-BE" sz="1300" dirty="0"/>
              <a:t>, persoonlijkheid kan gevoelig liggen)</a:t>
            </a:r>
          </a:p>
          <a:p>
            <a:endParaRPr lang="nl-BE" sz="1300" dirty="0"/>
          </a:p>
          <a:p>
            <a:r>
              <a:rPr lang="nl-BE" sz="1300" dirty="0"/>
              <a:t>3. Bevlogenheid: </a:t>
            </a:r>
            <a:r>
              <a:rPr lang="nl-BE" sz="1300" dirty="0" err="1"/>
              <a:t>scr</a:t>
            </a:r>
            <a:r>
              <a:rPr lang="nl-BE" sz="1300" dirty="0"/>
              <a:t> persoonlijkheid </a:t>
            </a:r>
            <a:r>
              <a:rPr lang="nl-BE" sz="1300" dirty="0">
                <a:sym typeface="Wingdings" panose="05000000000000000000" pitchFamily="2" charset="2"/>
              </a:rPr>
              <a:t> </a:t>
            </a:r>
            <a:r>
              <a:rPr lang="nl-BE" sz="1300" dirty="0">
                <a:solidFill>
                  <a:prstClr val="black"/>
                </a:solidFill>
              </a:rPr>
              <a:t>HR, WG, selectiebureaus: &lt;-&gt; </a:t>
            </a:r>
            <a:r>
              <a:rPr lang="nl-BE" sz="1300" dirty="0" err="1">
                <a:solidFill>
                  <a:prstClr val="black"/>
                </a:solidFill>
              </a:rPr>
              <a:t>cave</a:t>
            </a:r>
            <a:r>
              <a:rPr lang="nl-BE" sz="1300" dirty="0">
                <a:solidFill>
                  <a:prstClr val="black"/>
                </a:solidFill>
              </a:rPr>
              <a:t> discriminatie ; B</a:t>
            </a:r>
            <a:r>
              <a:rPr lang="nl-BE" sz="1300" strike="sngStrike" dirty="0">
                <a:solidFill>
                  <a:prstClr val="black"/>
                </a:solidFill>
              </a:rPr>
              <a:t>edrijfsarts.</a:t>
            </a:r>
            <a:r>
              <a:rPr lang="nl-BE" sz="1300" dirty="0">
                <a:solidFill>
                  <a:prstClr val="black"/>
                </a:solidFill>
              </a:rPr>
              <a:t> </a:t>
            </a:r>
          </a:p>
          <a:p>
            <a:r>
              <a:rPr lang="nl-BE" sz="1300" dirty="0">
                <a:solidFill>
                  <a:prstClr val="black"/>
                </a:solidFill>
              </a:rPr>
              <a:t>	</a:t>
            </a:r>
          </a:p>
          <a:p>
            <a:r>
              <a:rPr lang="nl-BE" sz="1300" dirty="0">
                <a:solidFill>
                  <a:prstClr val="black"/>
                </a:solidFill>
              </a:rPr>
              <a:t>Bedrijfsactiviteiten: stimuleren, losmaken extraversie. Nog niet onderzocht of </a:t>
            </a:r>
            <a:r>
              <a:rPr lang="nl-BE" sz="1300" dirty="0" err="1">
                <a:solidFill>
                  <a:prstClr val="black"/>
                </a:solidFill>
              </a:rPr>
              <a:t>evidence</a:t>
            </a:r>
            <a:r>
              <a:rPr lang="nl-BE" sz="1300" dirty="0">
                <a:solidFill>
                  <a:prstClr val="black"/>
                </a:solidFill>
              </a:rPr>
              <a:t> </a:t>
            </a:r>
            <a:r>
              <a:rPr lang="nl-BE" sz="1300" dirty="0" err="1">
                <a:solidFill>
                  <a:prstClr val="black"/>
                </a:solidFill>
              </a:rPr>
              <a:t>based</a:t>
            </a:r>
            <a:r>
              <a:rPr lang="nl-BE" sz="1300" dirty="0">
                <a:solidFill>
                  <a:prstClr val="black"/>
                </a:solidFill>
              </a:rPr>
              <a:t>, maar deze studie zou pos effect </a:t>
            </a:r>
            <a:r>
              <a:rPr lang="nl-BE" sz="1300" dirty="0" err="1">
                <a:solidFill>
                  <a:prstClr val="black"/>
                </a:solidFill>
              </a:rPr>
              <a:t>knn</a:t>
            </a:r>
            <a:r>
              <a:rPr lang="nl-BE" sz="1300" dirty="0">
                <a:solidFill>
                  <a:prstClr val="black"/>
                </a:solidFill>
              </a:rPr>
              <a:t> suggereren</a:t>
            </a:r>
          </a:p>
          <a:p>
            <a:r>
              <a:rPr lang="nl-BE" sz="1300" dirty="0">
                <a:solidFill>
                  <a:prstClr val="black"/>
                </a:solidFill>
              </a:rPr>
              <a:t>	Zorgvuldigheid: bij laag zorgvuldige werknemers is al een pos effect aangetoond (mediator </a:t>
            </a:r>
            <a:r>
              <a:rPr lang="nl-BE" sz="1300" dirty="0" err="1">
                <a:solidFill>
                  <a:prstClr val="black"/>
                </a:solidFill>
              </a:rPr>
              <a:t>soc</a:t>
            </a:r>
            <a:r>
              <a:rPr lang="nl-BE" sz="1300" dirty="0">
                <a:solidFill>
                  <a:prstClr val="black"/>
                </a:solidFill>
              </a:rPr>
              <a:t> steun en FB)</a:t>
            </a:r>
          </a:p>
          <a:p>
            <a:r>
              <a:rPr lang="nl-BE" sz="1300" dirty="0">
                <a:solidFill>
                  <a:prstClr val="black"/>
                </a:solidFill>
              </a:rPr>
              <a:t>	Interventies zijn te organiseren</a:t>
            </a:r>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16</a:t>
            </a:fld>
            <a:endParaRPr lang="nl-BE"/>
          </a:p>
        </p:txBody>
      </p:sp>
    </p:spTree>
    <p:extLst>
      <p:ext uri="{BB962C8B-B14F-4D97-AF65-F5344CB8AC3E}">
        <p14:creationId xmlns:p14="http://schemas.microsoft.com/office/powerpoint/2010/main" val="62389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sz="1300" dirty="0"/>
              <a:t>1.Op basis van het model en de onderzoeksresultaten mag het duidelijk zijn: tegelijk interventies voor </a:t>
            </a:r>
            <a:r>
              <a:rPr lang="nl-BE" sz="1300" dirty="0" err="1"/>
              <a:t>b-o</a:t>
            </a:r>
            <a:r>
              <a:rPr lang="nl-BE" sz="1300" dirty="0"/>
              <a:t> en </a:t>
            </a:r>
            <a:r>
              <a:rPr lang="nl-BE" sz="1300" dirty="0" err="1"/>
              <a:t>bevl</a:t>
            </a:r>
            <a:r>
              <a:rPr lang="nl-BE" sz="1300" dirty="0"/>
              <a:t>. includeren zal het </a:t>
            </a:r>
            <a:r>
              <a:rPr lang="nl-BE" sz="1300" dirty="0" err="1"/>
              <a:t>het</a:t>
            </a:r>
            <a:r>
              <a:rPr lang="nl-BE" sz="1300" dirty="0"/>
              <a:t> effectiefst zijn vermits 2 aparte concepten en beïnvloed door </a:t>
            </a:r>
            <a:r>
              <a:rPr lang="nl-BE" sz="1300" dirty="0" err="1"/>
              <a:t>versch</a:t>
            </a:r>
            <a:r>
              <a:rPr lang="nl-BE" sz="1300" dirty="0"/>
              <a:t> factoren.</a:t>
            </a:r>
          </a:p>
          <a:p>
            <a:endParaRPr lang="nl-BE" sz="1300" dirty="0"/>
          </a:p>
          <a:p>
            <a:r>
              <a:rPr lang="nl-BE" sz="1300" dirty="0"/>
              <a:t>2. Goed gekaderd, rol voor PAPSY of bedrijfsarts. Collectieve of individuele benadering. Haalbaar (praktijk ingewikkeld, goede communicatie nodig, </a:t>
            </a:r>
            <a:r>
              <a:rPr lang="nl-BE" sz="1300" dirty="0" err="1"/>
              <a:t>quid</a:t>
            </a:r>
            <a:r>
              <a:rPr lang="nl-BE" sz="1300" dirty="0"/>
              <a:t> in </a:t>
            </a:r>
            <a:r>
              <a:rPr lang="nl-BE" sz="1300" dirty="0" err="1"/>
              <a:t>KMO’s</a:t>
            </a:r>
            <a:r>
              <a:rPr lang="nl-BE" sz="1300" dirty="0"/>
              <a:t>, persoonlijkheid kan gevoelig liggen)</a:t>
            </a:r>
          </a:p>
          <a:p>
            <a:endParaRPr lang="nl-BE" sz="1300" dirty="0"/>
          </a:p>
          <a:p>
            <a:r>
              <a:rPr lang="nl-BE" sz="1300" dirty="0"/>
              <a:t>3. Bevlogenheid: </a:t>
            </a:r>
            <a:r>
              <a:rPr lang="nl-BE" sz="1300" dirty="0" err="1"/>
              <a:t>scr</a:t>
            </a:r>
            <a:r>
              <a:rPr lang="nl-BE" sz="1300" dirty="0"/>
              <a:t> persoonlijkheid </a:t>
            </a:r>
            <a:r>
              <a:rPr lang="nl-BE" sz="1300" dirty="0">
                <a:sym typeface="Wingdings" panose="05000000000000000000" pitchFamily="2" charset="2"/>
              </a:rPr>
              <a:t> </a:t>
            </a:r>
            <a:r>
              <a:rPr lang="nl-BE" sz="1300" dirty="0">
                <a:solidFill>
                  <a:prstClr val="black"/>
                </a:solidFill>
              </a:rPr>
              <a:t>HR, WG, selectiebureaus: &lt;-&gt; </a:t>
            </a:r>
            <a:r>
              <a:rPr lang="nl-BE" sz="1300" dirty="0" err="1">
                <a:solidFill>
                  <a:prstClr val="black"/>
                </a:solidFill>
              </a:rPr>
              <a:t>cave</a:t>
            </a:r>
            <a:r>
              <a:rPr lang="nl-BE" sz="1300" dirty="0">
                <a:solidFill>
                  <a:prstClr val="black"/>
                </a:solidFill>
              </a:rPr>
              <a:t> discriminatie ; B</a:t>
            </a:r>
            <a:r>
              <a:rPr lang="nl-BE" sz="1300" strike="sngStrike" dirty="0">
                <a:solidFill>
                  <a:prstClr val="black"/>
                </a:solidFill>
              </a:rPr>
              <a:t>edrijfsarts.</a:t>
            </a:r>
            <a:r>
              <a:rPr lang="nl-BE" sz="1300" dirty="0">
                <a:solidFill>
                  <a:prstClr val="black"/>
                </a:solidFill>
              </a:rPr>
              <a:t> </a:t>
            </a:r>
          </a:p>
          <a:p>
            <a:r>
              <a:rPr lang="nl-BE" sz="1300" dirty="0">
                <a:solidFill>
                  <a:prstClr val="black"/>
                </a:solidFill>
              </a:rPr>
              <a:t>	</a:t>
            </a:r>
          </a:p>
          <a:p>
            <a:r>
              <a:rPr lang="nl-BE" sz="1300" dirty="0">
                <a:solidFill>
                  <a:prstClr val="black"/>
                </a:solidFill>
              </a:rPr>
              <a:t>Bedrijfsactiviteiten: stimuleren, losmaken extraversie. Nog niet onderzocht of </a:t>
            </a:r>
            <a:r>
              <a:rPr lang="nl-BE" sz="1300" dirty="0" err="1">
                <a:solidFill>
                  <a:prstClr val="black"/>
                </a:solidFill>
              </a:rPr>
              <a:t>evidence</a:t>
            </a:r>
            <a:r>
              <a:rPr lang="nl-BE" sz="1300" dirty="0">
                <a:solidFill>
                  <a:prstClr val="black"/>
                </a:solidFill>
              </a:rPr>
              <a:t> </a:t>
            </a:r>
            <a:r>
              <a:rPr lang="nl-BE" sz="1300" dirty="0" err="1">
                <a:solidFill>
                  <a:prstClr val="black"/>
                </a:solidFill>
              </a:rPr>
              <a:t>based</a:t>
            </a:r>
            <a:r>
              <a:rPr lang="nl-BE" sz="1300" dirty="0">
                <a:solidFill>
                  <a:prstClr val="black"/>
                </a:solidFill>
              </a:rPr>
              <a:t>, maar deze studie zou pos effect </a:t>
            </a:r>
            <a:r>
              <a:rPr lang="nl-BE" sz="1300" dirty="0" err="1">
                <a:solidFill>
                  <a:prstClr val="black"/>
                </a:solidFill>
              </a:rPr>
              <a:t>knn</a:t>
            </a:r>
            <a:r>
              <a:rPr lang="nl-BE" sz="1300" dirty="0">
                <a:solidFill>
                  <a:prstClr val="black"/>
                </a:solidFill>
              </a:rPr>
              <a:t> suggereren</a:t>
            </a:r>
          </a:p>
          <a:p>
            <a:r>
              <a:rPr lang="nl-BE" sz="1300" dirty="0">
                <a:solidFill>
                  <a:prstClr val="black"/>
                </a:solidFill>
              </a:rPr>
              <a:t>	Zorgvuldigheid: bij laag zorgvuldige werknemers is al een pos effect aangetoond (mediator </a:t>
            </a:r>
            <a:r>
              <a:rPr lang="nl-BE" sz="1300" dirty="0" err="1">
                <a:solidFill>
                  <a:prstClr val="black"/>
                </a:solidFill>
              </a:rPr>
              <a:t>soc</a:t>
            </a:r>
            <a:r>
              <a:rPr lang="nl-BE" sz="1300" dirty="0">
                <a:solidFill>
                  <a:prstClr val="black"/>
                </a:solidFill>
              </a:rPr>
              <a:t> steun en FB)</a:t>
            </a:r>
          </a:p>
          <a:p>
            <a:r>
              <a:rPr lang="nl-BE" sz="1300" dirty="0">
                <a:solidFill>
                  <a:prstClr val="black"/>
                </a:solidFill>
              </a:rPr>
              <a:t>	Interventies zijn te organiseren</a:t>
            </a:r>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17</a:t>
            </a:fld>
            <a:endParaRPr lang="nl-BE"/>
          </a:p>
        </p:txBody>
      </p:sp>
    </p:spTree>
    <p:extLst>
      <p:ext uri="{BB962C8B-B14F-4D97-AF65-F5344CB8AC3E}">
        <p14:creationId xmlns:p14="http://schemas.microsoft.com/office/powerpoint/2010/main" val="62389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sz="1300" dirty="0"/>
              <a:t>1.Op basis van het model en de onderzoeksresultaten mag het duidelijk zijn: tegelijk interventies voor </a:t>
            </a:r>
            <a:r>
              <a:rPr lang="nl-BE" sz="1300" dirty="0" err="1"/>
              <a:t>b-o</a:t>
            </a:r>
            <a:r>
              <a:rPr lang="nl-BE" sz="1300" dirty="0"/>
              <a:t> en </a:t>
            </a:r>
            <a:r>
              <a:rPr lang="nl-BE" sz="1300" dirty="0" err="1"/>
              <a:t>bevl</a:t>
            </a:r>
            <a:r>
              <a:rPr lang="nl-BE" sz="1300" dirty="0"/>
              <a:t>. includeren zal het </a:t>
            </a:r>
            <a:r>
              <a:rPr lang="nl-BE" sz="1300" dirty="0" err="1"/>
              <a:t>het</a:t>
            </a:r>
            <a:r>
              <a:rPr lang="nl-BE" sz="1300" dirty="0"/>
              <a:t> effectiefst zijn vermits 2 aparte concepten en beïnvloed door </a:t>
            </a:r>
            <a:r>
              <a:rPr lang="nl-BE" sz="1300" dirty="0" err="1"/>
              <a:t>versch</a:t>
            </a:r>
            <a:r>
              <a:rPr lang="nl-BE" sz="1300" dirty="0"/>
              <a:t> factoren.</a:t>
            </a:r>
          </a:p>
          <a:p>
            <a:endParaRPr lang="nl-BE" sz="1300" dirty="0"/>
          </a:p>
          <a:p>
            <a:r>
              <a:rPr lang="nl-BE" sz="1300" dirty="0"/>
              <a:t>2. Goed gekaderd, rol voor PAPSY of bedrijfsarts. Collectieve of individuele benadering. Haalbaar (praktijk ingewikkeld, goede communicatie nodig, </a:t>
            </a:r>
            <a:r>
              <a:rPr lang="nl-BE" sz="1300" dirty="0" err="1"/>
              <a:t>quid</a:t>
            </a:r>
            <a:r>
              <a:rPr lang="nl-BE" sz="1300" dirty="0"/>
              <a:t> in </a:t>
            </a:r>
            <a:r>
              <a:rPr lang="nl-BE" sz="1300" dirty="0" err="1"/>
              <a:t>KMO’s</a:t>
            </a:r>
            <a:r>
              <a:rPr lang="nl-BE" sz="1300" dirty="0"/>
              <a:t>, persoonlijkheid kan gevoelig liggen)</a:t>
            </a:r>
          </a:p>
          <a:p>
            <a:endParaRPr lang="nl-BE" sz="1300" dirty="0"/>
          </a:p>
          <a:p>
            <a:r>
              <a:rPr lang="nl-BE" sz="1300" dirty="0"/>
              <a:t>3. Bevlogenheid: </a:t>
            </a:r>
            <a:r>
              <a:rPr lang="nl-BE" sz="1300" dirty="0" err="1"/>
              <a:t>scr</a:t>
            </a:r>
            <a:r>
              <a:rPr lang="nl-BE" sz="1300" dirty="0"/>
              <a:t> persoonlijkheid </a:t>
            </a:r>
            <a:r>
              <a:rPr lang="nl-BE" sz="1300" dirty="0">
                <a:sym typeface="Wingdings" panose="05000000000000000000" pitchFamily="2" charset="2"/>
              </a:rPr>
              <a:t> </a:t>
            </a:r>
            <a:r>
              <a:rPr lang="nl-BE" sz="1300" dirty="0">
                <a:solidFill>
                  <a:prstClr val="black"/>
                </a:solidFill>
              </a:rPr>
              <a:t>HR, WG, selectiebureaus: &lt;-&gt; </a:t>
            </a:r>
            <a:r>
              <a:rPr lang="nl-BE" sz="1300" dirty="0" err="1">
                <a:solidFill>
                  <a:prstClr val="black"/>
                </a:solidFill>
              </a:rPr>
              <a:t>cave</a:t>
            </a:r>
            <a:r>
              <a:rPr lang="nl-BE" sz="1300" dirty="0">
                <a:solidFill>
                  <a:prstClr val="black"/>
                </a:solidFill>
              </a:rPr>
              <a:t> discriminatie ; B</a:t>
            </a:r>
            <a:r>
              <a:rPr lang="nl-BE" sz="1300" strike="sngStrike" dirty="0">
                <a:solidFill>
                  <a:prstClr val="black"/>
                </a:solidFill>
              </a:rPr>
              <a:t>edrijfsarts.</a:t>
            </a:r>
            <a:r>
              <a:rPr lang="nl-BE" sz="1300" dirty="0">
                <a:solidFill>
                  <a:prstClr val="black"/>
                </a:solidFill>
              </a:rPr>
              <a:t> </a:t>
            </a:r>
          </a:p>
          <a:p>
            <a:r>
              <a:rPr lang="nl-BE" sz="1300" dirty="0">
                <a:solidFill>
                  <a:prstClr val="black"/>
                </a:solidFill>
              </a:rPr>
              <a:t>	</a:t>
            </a:r>
          </a:p>
          <a:p>
            <a:r>
              <a:rPr lang="nl-BE" sz="1300" dirty="0">
                <a:solidFill>
                  <a:prstClr val="black"/>
                </a:solidFill>
              </a:rPr>
              <a:t>Bedrijfsactiviteiten: stimuleren, losmaken extraversie. Nog niet onderzocht of </a:t>
            </a:r>
            <a:r>
              <a:rPr lang="nl-BE" sz="1300" dirty="0" err="1">
                <a:solidFill>
                  <a:prstClr val="black"/>
                </a:solidFill>
              </a:rPr>
              <a:t>evidence</a:t>
            </a:r>
            <a:r>
              <a:rPr lang="nl-BE" sz="1300" dirty="0">
                <a:solidFill>
                  <a:prstClr val="black"/>
                </a:solidFill>
              </a:rPr>
              <a:t> </a:t>
            </a:r>
            <a:r>
              <a:rPr lang="nl-BE" sz="1300" dirty="0" err="1">
                <a:solidFill>
                  <a:prstClr val="black"/>
                </a:solidFill>
              </a:rPr>
              <a:t>based</a:t>
            </a:r>
            <a:r>
              <a:rPr lang="nl-BE" sz="1300" dirty="0">
                <a:solidFill>
                  <a:prstClr val="black"/>
                </a:solidFill>
              </a:rPr>
              <a:t>, maar deze studie zou pos effect </a:t>
            </a:r>
            <a:r>
              <a:rPr lang="nl-BE" sz="1300" dirty="0" err="1">
                <a:solidFill>
                  <a:prstClr val="black"/>
                </a:solidFill>
              </a:rPr>
              <a:t>knn</a:t>
            </a:r>
            <a:r>
              <a:rPr lang="nl-BE" sz="1300" dirty="0">
                <a:solidFill>
                  <a:prstClr val="black"/>
                </a:solidFill>
              </a:rPr>
              <a:t> suggereren</a:t>
            </a:r>
          </a:p>
          <a:p>
            <a:r>
              <a:rPr lang="nl-BE" sz="1300" dirty="0">
                <a:solidFill>
                  <a:prstClr val="black"/>
                </a:solidFill>
              </a:rPr>
              <a:t>	Zorgvuldigheid: bij laag zorgvuldige werknemers is al een pos effect aangetoond (mediator </a:t>
            </a:r>
            <a:r>
              <a:rPr lang="nl-BE" sz="1300" dirty="0" err="1">
                <a:solidFill>
                  <a:prstClr val="black"/>
                </a:solidFill>
              </a:rPr>
              <a:t>soc</a:t>
            </a:r>
            <a:r>
              <a:rPr lang="nl-BE" sz="1300" dirty="0">
                <a:solidFill>
                  <a:prstClr val="black"/>
                </a:solidFill>
              </a:rPr>
              <a:t> steun en FB)</a:t>
            </a:r>
          </a:p>
          <a:p>
            <a:r>
              <a:rPr lang="nl-BE" sz="1300" dirty="0">
                <a:solidFill>
                  <a:prstClr val="black"/>
                </a:solidFill>
              </a:rPr>
              <a:t>	Interventies zijn te organiseren</a:t>
            </a:r>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18</a:t>
            </a:fld>
            <a:endParaRPr lang="nl-BE"/>
          </a:p>
        </p:txBody>
      </p:sp>
    </p:spTree>
    <p:extLst>
      <p:ext uri="{BB962C8B-B14F-4D97-AF65-F5344CB8AC3E}">
        <p14:creationId xmlns:p14="http://schemas.microsoft.com/office/powerpoint/2010/main" val="623894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sz="1300" dirty="0"/>
              <a:t>1.Op basis van het model en de onderzoeksresultaten mag het duidelijk zijn: tegelijk interventies voor </a:t>
            </a:r>
            <a:r>
              <a:rPr lang="nl-BE" sz="1300" dirty="0" err="1"/>
              <a:t>b-o</a:t>
            </a:r>
            <a:r>
              <a:rPr lang="nl-BE" sz="1300" dirty="0"/>
              <a:t> en </a:t>
            </a:r>
            <a:r>
              <a:rPr lang="nl-BE" sz="1300" dirty="0" err="1"/>
              <a:t>bevl</a:t>
            </a:r>
            <a:r>
              <a:rPr lang="nl-BE" sz="1300" dirty="0"/>
              <a:t>. includeren zal het </a:t>
            </a:r>
            <a:r>
              <a:rPr lang="nl-BE" sz="1300" dirty="0" err="1"/>
              <a:t>het</a:t>
            </a:r>
            <a:r>
              <a:rPr lang="nl-BE" sz="1300" dirty="0"/>
              <a:t> effectiefst zijn vermits 2 aparte concepten en beïnvloed door </a:t>
            </a:r>
            <a:r>
              <a:rPr lang="nl-BE" sz="1300" dirty="0" err="1"/>
              <a:t>versch</a:t>
            </a:r>
            <a:r>
              <a:rPr lang="nl-BE" sz="1300" dirty="0"/>
              <a:t> factoren.</a:t>
            </a:r>
          </a:p>
          <a:p>
            <a:endParaRPr lang="nl-BE" sz="1300" dirty="0"/>
          </a:p>
          <a:p>
            <a:r>
              <a:rPr lang="nl-BE" sz="1300" dirty="0"/>
              <a:t>2. Goed gekaderd, rol voor PAPSY of bedrijfsarts. Collectieve of individuele benadering. Haalbaar (praktijk ingewikkeld, goede communicatie nodig, </a:t>
            </a:r>
            <a:r>
              <a:rPr lang="nl-BE" sz="1300" dirty="0" err="1"/>
              <a:t>quid</a:t>
            </a:r>
            <a:r>
              <a:rPr lang="nl-BE" sz="1300" dirty="0"/>
              <a:t> in </a:t>
            </a:r>
            <a:r>
              <a:rPr lang="nl-BE" sz="1300" dirty="0" err="1"/>
              <a:t>KMO’s</a:t>
            </a:r>
            <a:r>
              <a:rPr lang="nl-BE" sz="1300" dirty="0"/>
              <a:t>, persoonlijkheid kan gevoelig liggen)</a:t>
            </a:r>
          </a:p>
          <a:p>
            <a:endParaRPr lang="nl-BE" sz="1300" dirty="0"/>
          </a:p>
          <a:p>
            <a:r>
              <a:rPr lang="nl-BE" sz="1300" dirty="0"/>
              <a:t>3. Bevlogenheid: </a:t>
            </a:r>
            <a:r>
              <a:rPr lang="nl-BE" sz="1300" dirty="0" err="1"/>
              <a:t>scr</a:t>
            </a:r>
            <a:r>
              <a:rPr lang="nl-BE" sz="1300" dirty="0"/>
              <a:t> persoonlijkheid </a:t>
            </a:r>
            <a:r>
              <a:rPr lang="nl-BE" sz="1300" dirty="0">
                <a:sym typeface="Wingdings" panose="05000000000000000000" pitchFamily="2" charset="2"/>
              </a:rPr>
              <a:t> </a:t>
            </a:r>
            <a:r>
              <a:rPr lang="nl-BE" sz="1300" dirty="0">
                <a:solidFill>
                  <a:prstClr val="black"/>
                </a:solidFill>
              </a:rPr>
              <a:t>HR, WG, selectiebureaus: &lt;-&gt; </a:t>
            </a:r>
            <a:r>
              <a:rPr lang="nl-BE" sz="1300" dirty="0" err="1">
                <a:solidFill>
                  <a:prstClr val="black"/>
                </a:solidFill>
              </a:rPr>
              <a:t>cave</a:t>
            </a:r>
            <a:r>
              <a:rPr lang="nl-BE" sz="1300" dirty="0">
                <a:solidFill>
                  <a:prstClr val="black"/>
                </a:solidFill>
              </a:rPr>
              <a:t> discriminatie ; B</a:t>
            </a:r>
            <a:r>
              <a:rPr lang="nl-BE" sz="1300" strike="sngStrike" dirty="0">
                <a:solidFill>
                  <a:prstClr val="black"/>
                </a:solidFill>
              </a:rPr>
              <a:t>edrijfsarts.</a:t>
            </a:r>
            <a:r>
              <a:rPr lang="nl-BE" sz="1300" dirty="0">
                <a:solidFill>
                  <a:prstClr val="black"/>
                </a:solidFill>
              </a:rPr>
              <a:t> </a:t>
            </a:r>
          </a:p>
          <a:p>
            <a:r>
              <a:rPr lang="nl-BE" sz="1300" dirty="0">
                <a:solidFill>
                  <a:prstClr val="black"/>
                </a:solidFill>
              </a:rPr>
              <a:t>	</a:t>
            </a:r>
          </a:p>
          <a:p>
            <a:r>
              <a:rPr lang="nl-BE" sz="1300" dirty="0">
                <a:solidFill>
                  <a:prstClr val="black"/>
                </a:solidFill>
              </a:rPr>
              <a:t>Bedrijfsactiviteiten: stimuleren, losmaken extraversie. Nog niet onderzocht of </a:t>
            </a:r>
            <a:r>
              <a:rPr lang="nl-BE" sz="1300" dirty="0" err="1">
                <a:solidFill>
                  <a:prstClr val="black"/>
                </a:solidFill>
              </a:rPr>
              <a:t>evidence</a:t>
            </a:r>
            <a:r>
              <a:rPr lang="nl-BE" sz="1300" dirty="0">
                <a:solidFill>
                  <a:prstClr val="black"/>
                </a:solidFill>
              </a:rPr>
              <a:t> </a:t>
            </a:r>
            <a:r>
              <a:rPr lang="nl-BE" sz="1300" dirty="0" err="1">
                <a:solidFill>
                  <a:prstClr val="black"/>
                </a:solidFill>
              </a:rPr>
              <a:t>based</a:t>
            </a:r>
            <a:r>
              <a:rPr lang="nl-BE" sz="1300" dirty="0">
                <a:solidFill>
                  <a:prstClr val="black"/>
                </a:solidFill>
              </a:rPr>
              <a:t>, maar deze studie zou pos effect </a:t>
            </a:r>
            <a:r>
              <a:rPr lang="nl-BE" sz="1300" dirty="0" err="1">
                <a:solidFill>
                  <a:prstClr val="black"/>
                </a:solidFill>
              </a:rPr>
              <a:t>knn</a:t>
            </a:r>
            <a:r>
              <a:rPr lang="nl-BE" sz="1300" dirty="0">
                <a:solidFill>
                  <a:prstClr val="black"/>
                </a:solidFill>
              </a:rPr>
              <a:t> suggereren</a:t>
            </a:r>
          </a:p>
          <a:p>
            <a:r>
              <a:rPr lang="nl-BE" sz="1300" dirty="0">
                <a:solidFill>
                  <a:prstClr val="black"/>
                </a:solidFill>
              </a:rPr>
              <a:t>	Zorgvuldigheid: bij laag zorgvuldige werknemers is al een pos effect aangetoond (mediator </a:t>
            </a:r>
            <a:r>
              <a:rPr lang="nl-BE" sz="1300" dirty="0" err="1">
                <a:solidFill>
                  <a:prstClr val="black"/>
                </a:solidFill>
              </a:rPr>
              <a:t>soc</a:t>
            </a:r>
            <a:r>
              <a:rPr lang="nl-BE" sz="1300" dirty="0">
                <a:solidFill>
                  <a:prstClr val="black"/>
                </a:solidFill>
              </a:rPr>
              <a:t> steun en FB)</a:t>
            </a:r>
          </a:p>
          <a:p>
            <a:r>
              <a:rPr lang="nl-BE" sz="1300" dirty="0">
                <a:solidFill>
                  <a:prstClr val="black"/>
                </a:solidFill>
              </a:rPr>
              <a:t>	Interventies zijn te organiseren</a:t>
            </a:r>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19</a:t>
            </a:fld>
            <a:endParaRPr lang="nl-BE"/>
          </a:p>
        </p:txBody>
      </p:sp>
    </p:spTree>
    <p:extLst>
      <p:ext uri="{BB962C8B-B14F-4D97-AF65-F5344CB8AC3E}">
        <p14:creationId xmlns:p14="http://schemas.microsoft.com/office/powerpoint/2010/main" val="62389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nl-BE" dirty="0" smtClean="0"/>
              <a:t>INL 3,5 min. </a:t>
            </a:r>
            <a:endParaRPr lang="nl-BE" dirty="0"/>
          </a:p>
        </p:txBody>
      </p:sp>
      <p:sp>
        <p:nvSpPr>
          <p:cNvPr id="4" name="Slide Number Placeholder 3"/>
          <p:cNvSpPr>
            <a:spLocks noGrp="1"/>
          </p:cNvSpPr>
          <p:nvPr>
            <p:ph type="sldNum" sz="quarter" idx="10"/>
          </p:nvPr>
        </p:nvSpPr>
        <p:spPr/>
        <p:txBody>
          <a:bodyPr/>
          <a:lstStyle/>
          <a:p>
            <a:fld id="{327198D7-5927-47F5-B2C4-5822EE72F997}" type="slidenum">
              <a:rPr lang="nl-BE" smtClean="0"/>
              <a:t>2</a:t>
            </a:fld>
            <a:endParaRPr lang="nl-BE"/>
          </a:p>
        </p:txBody>
      </p:sp>
    </p:spTree>
    <p:extLst>
      <p:ext uri="{BB962C8B-B14F-4D97-AF65-F5344CB8AC3E}">
        <p14:creationId xmlns:p14="http://schemas.microsoft.com/office/powerpoint/2010/main" val="40726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Concreet: HR betrekken,</a:t>
            </a:r>
            <a:r>
              <a:rPr lang="nl-BE" baseline="0" dirty="0" smtClean="0"/>
              <a:t> communiceren. Eventueel deel van de aanwerving. Pers </a:t>
            </a:r>
            <a:r>
              <a:rPr lang="nl-BE" baseline="0" dirty="0" err="1" smtClean="0"/>
              <a:t>geg</a:t>
            </a:r>
            <a:r>
              <a:rPr lang="nl-BE" baseline="0" dirty="0" smtClean="0"/>
              <a:t> die er zijn gebruiken. Collectieve deel eerder zien als sec preventie. Sessies en opleidingen !</a:t>
            </a:r>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20</a:t>
            </a:fld>
            <a:endParaRPr lang="nl-BE"/>
          </a:p>
        </p:txBody>
      </p:sp>
    </p:spTree>
    <p:extLst>
      <p:ext uri="{BB962C8B-B14F-4D97-AF65-F5344CB8AC3E}">
        <p14:creationId xmlns:p14="http://schemas.microsoft.com/office/powerpoint/2010/main" val="2779553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21</a:t>
            </a:fld>
            <a:endParaRPr lang="nl-BE"/>
          </a:p>
        </p:txBody>
      </p:sp>
    </p:spTree>
    <p:extLst>
      <p:ext uri="{BB962C8B-B14F-4D97-AF65-F5344CB8AC3E}">
        <p14:creationId xmlns:p14="http://schemas.microsoft.com/office/powerpoint/2010/main" val="89353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pPr marL="228571" indent="-228571">
              <a:buAutoNum type="arabicPeriod"/>
            </a:pPr>
            <a:r>
              <a:rPr lang="nl-BE" baseline="0" dirty="0" err="1" smtClean="0"/>
              <a:t>Def</a:t>
            </a:r>
            <a:r>
              <a:rPr lang="nl-BE" baseline="0" dirty="0" smtClean="0"/>
              <a:t> burn-out en bevlogenheid altijd nog wat controversieel; geen 100% aanvaarde definitie in de literatuur.</a:t>
            </a:r>
          </a:p>
          <a:p>
            <a:pPr marL="228571" indent="-228571">
              <a:buAutoNum type="arabicPeriod"/>
            </a:pPr>
            <a:endParaRPr lang="nl-BE" baseline="0" dirty="0" smtClean="0"/>
          </a:p>
          <a:p>
            <a:pPr marL="228571" indent="-228571">
              <a:buAutoNum type="arabicPeriod"/>
            </a:pPr>
            <a:r>
              <a:rPr lang="nl-BE" baseline="0" dirty="0" smtClean="0"/>
              <a:t>Toch wordt aangenomen dat </a:t>
            </a:r>
            <a:r>
              <a:rPr lang="nl-BE" baseline="0" dirty="0" err="1" smtClean="0"/>
              <a:t>b-o</a:t>
            </a:r>
            <a:r>
              <a:rPr lang="nl-BE" baseline="0" dirty="0" smtClean="0"/>
              <a:t> een negatieve gemoedstoestand is die bestaat uit 3 dimensies : met </a:t>
            </a:r>
            <a:r>
              <a:rPr lang="nl-BE" baseline="0" dirty="0" err="1" smtClean="0"/>
              <a:t>emo</a:t>
            </a:r>
            <a:r>
              <a:rPr lang="nl-BE" baseline="0" dirty="0" smtClean="0"/>
              <a:t> </a:t>
            </a:r>
            <a:r>
              <a:rPr lang="nl-BE" baseline="0" dirty="0" err="1" smtClean="0"/>
              <a:t>uitputt</a:t>
            </a:r>
            <a:r>
              <a:rPr lang="nl-BE" baseline="0" dirty="0" smtClean="0"/>
              <a:t> als kerndimensie</a:t>
            </a:r>
          </a:p>
          <a:p>
            <a:pPr marL="228571" indent="-228571">
              <a:buAutoNum type="arabicPeriod"/>
            </a:pPr>
            <a:endParaRPr lang="nl-BE" baseline="0" dirty="0" smtClean="0"/>
          </a:p>
          <a:p>
            <a:pPr marL="228571" indent="-228571">
              <a:buAutoNum type="arabicPeriod"/>
            </a:pPr>
            <a:r>
              <a:rPr lang="nl-BE" dirty="0" smtClean="0"/>
              <a:t>Bevlogenheid wordt algemeen</a:t>
            </a:r>
            <a:r>
              <a:rPr lang="nl-BE" baseline="0" dirty="0" smtClean="0"/>
              <a:t> aanzien als de pos tegenhanger van burn-out en bestaat ook uit 3 dimensies:</a:t>
            </a:r>
          </a:p>
          <a:p>
            <a:pPr marL="228571" indent="-228571">
              <a:buAutoNum type="arabicPeriod"/>
            </a:pPr>
            <a:endParaRPr lang="nl-BE" baseline="0" dirty="0" smtClean="0"/>
          </a:p>
          <a:p>
            <a:pPr marL="228571" indent="-228571">
              <a:buAutoNum type="arabicPeriod"/>
            </a:pPr>
            <a:r>
              <a:rPr lang="nl-BE" baseline="0" dirty="0" smtClean="0"/>
              <a:t>Eén van de meest gebruikte modellen om B-O en </a:t>
            </a:r>
            <a:r>
              <a:rPr lang="nl-BE" baseline="0" dirty="0" err="1" smtClean="0"/>
              <a:t>Bevl</a:t>
            </a:r>
            <a:r>
              <a:rPr lang="nl-BE" baseline="0" dirty="0" smtClean="0"/>
              <a:t> te verklaren is het JDR model. Ontstaan van </a:t>
            </a:r>
            <a:r>
              <a:rPr lang="nl-BE" baseline="0" dirty="0" err="1" smtClean="0"/>
              <a:t>B-o</a:t>
            </a:r>
            <a:r>
              <a:rPr lang="nl-BE" baseline="0" dirty="0" smtClean="0"/>
              <a:t> wordt hier puur verklaard door WK !</a:t>
            </a:r>
          </a:p>
          <a:p>
            <a:pPr defTabSz="914283">
              <a:defRPr/>
            </a:pPr>
            <a:r>
              <a:rPr lang="nl-BE" baseline="0" dirty="0" smtClean="0"/>
              <a:t>Terwijl bij burn-out een overmaat aan JD in combinatie met een tekort aan compenserende JR, zijn het bij bevlogenheid bijna uitsluitend de JR.</a:t>
            </a:r>
          </a:p>
          <a:p>
            <a:pPr defTabSz="914283">
              <a:defRPr/>
            </a:pPr>
            <a:endParaRPr lang="nl-BE" baseline="0" dirty="0" smtClean="0"/>
          </a:p>
          <a:p>
            <a:pPr defTabSz="914283">
              <a:defRPr/>
            </a:pPr>
            <a:r>
              <a:rPr lang="nl-BE" baseline="0" dirty="0" smtClean="0"/>
              <a:t>5. </a:t>
            </a:r>
            <a:r>
              <a:rPr lang="nl-BE" dirty="0" smtClean="0"/>
              <a:t>Ook</a:t>
            </a:r>
            <a:r>
              <a:rPr lang="nl-BE" baseline="0" dirty="0" smtClean="0"/>
              <a:t> persoonlijke en demograf variabelen spelen een rol. En naar verloop van tijd -&gt; PERSOONLIJKHEID meer en meer onderzocht. </a:t>
            </a:r>
            <a:endParaRPr lang="nl-BE" dirty="0" smtClean="0"/>
          </a:p>
          <a:p>
            <a:r>
              <a:rPr lang="nl-BE" dirty="0" smtClean="0"/>
              <a:t>D</a:t>
            </a:r>
            <a:r>
              <a:rPr lang="nl-BE" baseline="0" dirty="0" smtClean="0"/>
              <a:t>us uitbreiding van het JDR-model zoals hier weergegeven.</a:t>
            </a:r>
            <a:endParaRPr lang="nl-BE" dirty="0" smtClean="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3</a:t>
            </a:fld>
            <a:endParaRPr lang="nl-BE"/>
          </a:p>
        </p:txBody>
      </p:sp>
    </p:spTree>
    <p:extLst>
      <p:ext uri="{BB962C8B-B14F-4D97-AF65-F5344CB8AC3E}">
        <p14:creationId xmlns:p14="http://schemas.microsoft.com/office/powerpoint/2010/main" val="623894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6. Zo komen we</a:t>
            </a:r>
            <a:r>
              <a:rPr lang="nl-BE" baseline="0" dirty="0" smtClean="0"/>
              <a:t> tot de doestellingen. Relatie </a:t>
            </a:r>
            <a:r>
              <a:rPr lang="nl-BE" dirty="0" err="1" smtClean="0"/>
              <a:t>B-o</a:t>
            </a:r>
            <a:r>
              <a:rPr lang="nl-BE" dirty="0" smtClean="0"/>
              <a:t> – persoonlijkheid</a:t>
            </a:r>
            <a:r>
              <a:rPr lang="nl-BE" baseline="0" dirty="0" smtClean="0"/>
              <a:t> is</a:t>
            </a:r>
            <a:r>
              <a:rPr lang="nl-BE" dirty="0" smtClean="0"/>
              <a:t> al</a:t>
            </a:r>
            <a:r>
              <a:rPr lang="nl-BE" baseline="0" dirty="0" smtClean="0"/>
              <a:t> wat</a:t>
            </a:r>
            <a:r>
              <a:rPr lang="nl-BE" dirty="0" smtClean="0"/>
              <a:t> onderzocht.</a:t>
            </a:r>
            <a:r>
              <a:rPr lang="nl-BE" baseline="0" dirty="0" smtClean="0"/>
              <a:t> Onze resultaten plaatsen in de huidige evidentie.</a:t>
            </a:r>
            <a:r>
              <a:rPr lang="nl-BE" dirty="0" smtClean="0"/>
              <a:t> Bevlogenheid heel weinig gegevens en al zeker niet in een heterogene onderzoekspopulatie.</a:t>
            </a:r>
          </a:p>
          <a:p>
            <a:r>
              <a:rPr lang="nl-BE" dirty="0" smtClean="0"/>
              <a:t>Associatie. Neuroticisme</a:t>
            </a:r>
            <a:r>
              <a:rPr lang="nl-BE" baseline="0" dirty="0" smtClean="0"/>
              <a:t>. En dan voor extraversie , vriendelijkheid en zorgvuldigheid postuleerden we het omgekeerde.</a:t>
            </a:r>
            <a:endParaRPr lang="nl-BE" dirty="0" smtClean="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4</a:t>
            </a:fld>
            <a:endParaRPr lang="nl-BE"/>
          </a:p>
        </p:txBody>
      </p:sp>
    </p:spTree>
    <p:extLst>
      <p:ext uri="{BB962C8B-B14F-4D97-AF65-F5344CB8AC3E}">
        <p14:creationId xmlns:p14="http://schemas.microsoft.com/office/powerpoint/2010/main" val="62389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5</a:t>
            </a:fld>
            <a:endParaRPr lang="nl-BE"/>
          </a:p>
        </p:txBody>
      </p:sp>
    </p:spTree>
    <p:extLst>
      <p:ext uri="{BB962C8B-B14F-4D97-AF65-F5344CB8AC3E}">
        <p14:creationId xmlns:p14="http://schemas.microsoft.com/office/powerpoint/2010/main" val="312544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Benadrukken: opbouw</a:t>
            </a:r>
            <a:r>
              <a:rPr lang="nl-BE" baseline="0" dirty="0" smtClean="0"/>
              <a:t> van de vragenlijst waarbij zowel voor PERS, WK, en B-O en bevlogenheid gevalideerde instrumenten gebruikt werden.</a:t>
            </a:r>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6</a:t>
            </a:fld>
            <a:endParaRPr lang="nl-BE"/>
          </a:p>
        </p:txBody>
      </p:sp>
    </p:spTree>
    <p:extLst>
      <p:ext uri="{BB962C8B-B14F-4D97-AF65-F5344CB8AC3E}">
        <p14:creationId xmlns:p14="http://schemas.microsoft.com/office/powerpoint/2010/main" val="312544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Respons ratio: heel realistisch,</a:t>
            </a:r>
            <a:r>
              <a:rPr lang="nl-BE" baseline="0" dirty="0" smtClean="0"/>
              <a:t> maar je kan de R toch niet zomaar gaan veralgemenen. Onze onderzoekspopulatie is wel heel heterogeen, wat n sterkte is !</a:t>
            </a:r>
          </a:p>
          <a:p>
            <a:r>
              <a:rPr lang="nl-BE" baseline="0" dirty="0" smtClean="0"/>
              <a:t>Niet representatief</a:t>
            </a:r>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7</a:t>
            </a:fld>
            <a:endParaRPr lang="nl-BE"/>
          </a:p>
        </p:txBody>
      </p:sp>
    </p:spTree>
    <p:extLst>
      <p:ext uri="{BB962C8B-B14F-4D97-AF65-F5344CB8AC3E}">
        <p14:creationId xmlns:p14="http://schemas.microsoft.com/office/powerpoint/2010/main" val="214240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r>
              <a:rPr lang="nl-BE" dirty="0" smtClean="0"/>
              <a:t>KORT</a:t>
            </a:r>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8</a:t>
            </a:fld>
            <a:endParaRPr lang="nl-BE"/>
          </a:p>
        </p:txBody>
      </p:sp>
    </p:spTree>
    <p:extLst>
      <p:ext uri="{BB962C8B-B14F-4D97-AF65-F5344CB8AC3E}">
        <p14:creationId xmlns:p14="http://schemas.microsoft.com/office/powerpoint/2010/main" val="3016576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pPr marL="0" lvl="1" defTabSz="914283">
              <a:defRPr/>
            </a:pPr>
            <a:r>
              <a:rPr lang="nl-BE" dirty="0"/>
              <a:t>Testen onderzoekshypothesen: opbouw van multipele lineaire regressiemodellen voor burn-out, bevlogenheid en dimensies met daarin alle reeds beschreven variabelen</a:t>
            </a:r>
          </a:p>
          <a:p>
            <a:endParaRPr lang="nl-BE" dirty="0"/>
          </a:p>
        </p:txBody>
      </p:sp>
      <p:sp>
        <p:nvSpPr>
          <p:cNvPr id="4" name="Tijdelijke aanduiding voor dianummer 3"/>
          <p:cNvSpPr>
            <a:spLocks noGrp="1"/>
          </p:cNvSpPr>
          <p:nvPr>
            <p:ph type="sldNum" sz="quarter" idx="10"/>
          </p:nvPr>
        </p:nvSpPr>
        <p:spPr/>
        <p:txBody>
          <a:bodyPr/>
          <a:lstStyle/>
          <a:p>
            <a:fld id="{327198D7-5927-47F5-B2C4-5822EE72F997}" type="slidenum">
              <a:rPr lang="nl-BE" smtClean="0"/>
              <a:t>9</a:t>
            </a:fld>
            <a:endParaRPr lang="nl-BE"/>
          </a:p>
        </p:txBody>
      </p:sp>
    </p:spTree>
    <p:extLst>
      <p:ext uri="{BB962C8B-B14F-4D97-AF65-F5344CB8AC3E}">
        <p14:creationId xmlns:p14="http://schemas.microsoft.com/office/powerpoint/2010/main" val="214240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8799" y="2221919"/>
            <a:ext cx="7500055" cy="523220"/>
          </a:xfrm>
        </p:spPr>
        <p:txBody>
          <a:bodyPr wrap="square" anchor="b">
            <a:spAutoFit/>
          </a:bodyPr>
          <a:lstStyle>
            <a:lvl1pPr algn="ctr">
              <a:defRPr sz="2800">
                <a:solidFill>
                  <a:schemeClr val="accent1"/>
                </a:solidFill>
              </a:defRPr>
            </a:lvl1pPr>
          </a:lstStyle>
          <a:p>
            <a:r>
              <a:rPr lang="nl-NL" smtClean="0"/>
              <a:t>Klik om de stijl te bewerken</a:t>
            </a:r>
            <a:endParaRPr lang="en-US"/>
          </a:p>
        </p:txBody>
      </p:sp>
      <p:sp>
        <p:nvSpPr>
          <p:cNvPr id="3" name="Subtitle 2"/>
          <p:cNvSpPr>
            <a:spLocks noGrp="1"/>
          </p:cNvSpPr>
          <p:nvPr>
            <p:ph type="subTitle" idx="1"/>
          </p:nvPr>
        </p:nvSpPr>
        <p:spPr>
          <a:xfrm>
            <a:off x="558798" y="2802318"/>
            <a:ext cx="7500057" cy="369332"/>
          </a:xfrm>
        </p:spPr>
        <p:txBody>
          <a:bodyPr wrap="square" anchor="t">
            <a:spAutoFit/>
          </a:bodyPr>
          <a:lstStyle>
            <a:lvl1pPr marL="0" indent="0" algn="ctr">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s Light">
    <p:spTree>
      <p:nvGrpSpPr>
        <p:cNvPr id="1" name=""/>
        <p:cNvGrpSpPr/>
        <p:nvPr/>
      </p:nvGrpSpPr>
      <p:grpSpPr>
        <a:xfrm>
          <a:off x="0" y="0"/>
          <a:ext cx="0" cy="0"/>
          <a:chOff x="0" y="0"/>
          <a:chExt cx="0" cy="0"/>
        </a:xfrm>
      </p:grpSpPr>
      <p:pic>
        <p:nvPicPr>
          <p:cNvPr id="5" name="Picture 4" descr="99-end-gray.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426447"/>
            <a:ext cx="7819018" cy="4807035"/>
          </a:xfrm>
          <a:prstGeom prst="rect">
            <a:avLst/>
          </a:prstGeom>
        </p:spPr>
      </p:pic>
      <p:sp>
        <p:nvSpPr>
          <p:cNvPr id="2" name="Title 1"/>
          <p:cNvSpPr>
            <a:spLocks noGrp="1"/>
          </p:cNvSpPr>
          <p:nvPr>
            <p:ph type="title"/>
          </p:nvPr>
        </p:nvSpPr>
        <p:spPr>
          <a:xfrm>
            <a:off x="2133601" y="1532465"/>
            <a:ext cx="4854574" cy="461665"/>
          </a:xfrm>
        </p:spPr>
        <p:txBody>
          <a:bodyPr anchor="ctr"/>
          <a:lstStyle>
            <a:lvl1pPr algn="ctr">
              <a:defRPr/>
            </a:lvl1pPr>
          </a:lstStyle>
          <a:p>
            <a:r>
              <a:rPr lang="nl-NL" smtClean="0"/>
              <a:t>Klik om de stijl te bewerken</a:t>
            </a:r>
            <a:endParaRPr lang="en-US" dirty="0"/>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ntact L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7112" y="1744864"/>
            <a:ext cx="3890609" cy="400110"/>
          </a:xfrm>
        </p:spPr>
        <p:txBody>
          <a:bodyPr wrap="square" anchor="b">
            <a:spAutoFit/>
          </a:bodyPr>
          <a:lstStyle>
            <a:lvl1pPr algn="l">
              <a:defRPr sz="2000">
                <a:solidFill>
                  <a:schemeClr val="accent1"/>
                </a:solidFill>
              </a:defRPr>
            </a:lvl1pPr>
          </a:lstStyle>
          <a:p>
            <a:r>
              <a:rPr lang="fr-FR" dirty="0" err="1" smtClean="0"/>
              <a:t>Your</a:t>
            </a:r>
            <a:r>
              <a:rPr lang="fr-FR" dirty="0" smtClean="0"/>
              <a:t> </a:t>
            </a:r>
            <a:r>
              <a:rPr lang="fr-FR" dirty="0" err="1" smtClean="0"/>
              <a:t>name</a:t>
            </a:r>
            <a:endParaRPr lang="en-US" dirty="0"/>
          </a:p>
        </p:txBody>
      </p:sp>
      <p:sp>
        <p:nvSpPr>
          <p:cNvPr id="3" name="Subtitle 2"/>
          <p:cNvSpPr>
            <a:spLocks noGrp="1"/>
          </p:cNvSpPr>
          <p:nvPr>
            <p:ph type="subTitle" idx="1" hasCustomPrompt="1"/>
          </p:nvPr>
        </p:nvSpPr>
        <p:spPr>
          <a:xfrm>
            <a:off x="4837112" y="2345029"/>
            <a:ext cx="3890610" cy="307777"/>
          </a:xfrm>
        </p:spPr>
        <p:txBody>
          <a:bodyPr wrap="square" anchor="t">
            <a:spAutoFit/>
          </a:bodyPr>
          <a:lstStyle>
            <a:lvl1pPr marL="0" indent="0" algn="l">
              <a:buNone/>
              <a:defRPr sz="14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smtClean="0"/>
              <a:t>Your</a:t>
            </a:r>
            <a:r>
              <a:rPr lang="fr-FR" dirty="0" smtClean="0"/>
              <a:t> contact </a:t>
            </a:r>
            <a:r>
              <a:rPr lang="fr-FR" dirty="0" err="1" smtClean="0"/>
              <a:t>details</a:t>
            </a:r>
            <a:endParaRPr lang="en-US" dirty="0"/>
          </a:p>
        </p:txBody>
      </p:sp>
      <p:sp>
        <p:nvSpPr>
          <p:cNvPr id="4" name="Slide Number Placeholder 5"/>
          <p:cNvSpPr>
            <a:spLocks noGrp="1"/>
          </p:cNvSpPr>
          <p:nvPr>
            <p:ph type="sldNum" sz="quarter" idx="4"/>
          </p:nvPr>
        </p:nvSpPr>
        <p:spPr>
          <a:xfrm>
            <a:off x="4338461" y="5296959"/>
            <a:ext cx="467078" cy="304271"/>
          </a:xfrm>
          <a:prstGeom prst="rect">
            <a:avLst/>
          </a:prstGeom>
        </p:spPr>
        <p:txBody>
          <a:bodyPr vert="horz" lIns="91440" tIns="45720" rIns="91440" bIns="45720" rtlCol="0" anchor="ctr"/>
          <a:lstStyle>
            <a:lvl1pPr algn="ctr">
              <a:defRPr sz="600">
                <a:solidFill>
                  <a:srgbClr val="639786"/>
                </a:solidFill>
              </a:defRPr>
            </a:lvl1p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56508" y="2221919"/>
            <a:ext cx="7500055" cy="523220"/>
          </a:xfrm>
        </p:spPr>
        <p:txBody>
          <a:bodyPr wrap="square" anchor="b">
            <a:spAutoFit/>
          </a:bodyPr>
          <a:lstStyle>
            <a:lvl1pPr algn="ctr">
              <a:defRPr sz="2800">
                <a:solidFill>
                  <a:srgbClr val="FFFFFF"/>
                </a:solidFill>
              </a:defRPr>
            </a:lvl1pPr>
          </a:lstStyle>
          <a:p>
            <a:r>
              <a:rPr lang="fr-FR" smtClean="0"/>
              <a:t>Click to edit Master title style</a:t>
            </a:r>
            <a:endParaRPr lang="en-US"/>
          </a:p>
        </p:txBody>
      </p:sp>
      <p:sp>
        <p:nvSpPr>
          <p:cNvPr id="5" name="Subtitle 2"/>
          <p:cNvSpPr>
            <a:spLocks noGrp="1"/>
          </p:cNvSpPr>
          <p:nvPr>
            <p:ph type="subTitle" idx="1"/>
          </p:nvPr>
        </p:nvSpPr>
        <p:spPr>
          <a:xfrm>
            <a:off x="556507" y="2802318"/>
            <a:ext cx="7500057" cy="369332"/>
          </a:xfrm>
        </p:spPr>
        <p:txBody>
          <a:bodyPr wrap="square" anchor="t">
            <a:spAutoFit/>
          </a:bodyPr>
          <a:lstStyle>
            <a:lvl1pPr marL="0" indent="0" algn="ctr">
              <a:buNone/>
              <a:defRPr sz="18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Tree>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r-FR" smtClean="0"/>
              <a:t>Click to edit Master title style</a:t>
            </a:r>
            <a:endParaRPr lang="en-US"/>
          </a:p>
        </p:txBody>
      </p:sp>
      <p:sp>
        <p:nvSpPr>
          <p:cNvPr id="3" name="Content Placeholder 2"/>
          <p:cNvSpPr>
            <a:spLocks noGrp="1"/>
          </p:cNvSpPr>
          <p:nvPr>
            <p:ph idx="1"/>
          </p:nvPr>
        </p:nvSpPr>
        <p:spPr/>
        <p:txBody>
          <a:bodyPr/>
          <a:lstStyle>
            <a:lvl1pPr>
              <a:buClrTx/>
              <a:buSzPct val="100000"/>
              <a:buFont typeface="Arial"/>
              <a:buChar char="•"/>
              <a:defRPr>
                <a:solidFill>
                  <a:schemeClr val="bg1"/>
                </a:solidFill>
              </a:defRPr>
            </a:lvl1pPr>
            <a:lvl2pPr>
              <a:buClrTx/>
              <a:buSzPct val="100000"/>
              <a:buFont typeface="Arial"/>
              <a:buChar char="•"/>
              <a:defRPr>
                <a:solidFill>
                  <a:schemeClr val="bg1"/>
                </a:solidFill>
              </a:defRPr>
            </a:lvl2pPr>
            <a:lvl3pPr>
              <a:buClrTx/>
              <a:buSzPct val="100000"/>
              <a:buFont typeface="Arial"/>
              <a:buChar char="•"/>
              <a:defRPr>
                <a:solidFill>
                  <a:schemeClr val="bg1"/>
                </a:solidFill>
              </a:defRPr>
            </a:lvl3pPr>
            <a:lvl4pPr>
              <a:buClrTx/>
              <a:buSzPct val="100000"/>
              <a:buFont typeface="Arial"/>
              <a:buChar char="•"/>
              <a:defRPr>
                <a:solidFill>
                  <a:schemeClr val="bg1"/>
                </a:solidFill>
              </a:defRPr>
            </a:lvl4pPr>
            <a:lvl5pPr>
              <a:buClrTx/>
              <a:buSzPct val="100000"/>
              <a:buFont typeface="Arial"/>
              <a:buChar char="•"/>
              <a:defRPr>
                <a:solidFill>
                  <a:schemeClr val="bg1"/>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r-FR" smtClean="0"/>
              <a:t>Click to edit Master title style</a:t>
            </a:r>
            <a:endParaRPr lang="en-US"/>
          </a:p>
        </p:txBody>
      </p:sp>
      <p:sp>
        <p:nvSpPr>
          <p:cNvPr id="3" name="Content Placeholder 2"/>
          <p:cNvSpPr>
            <a:spLocks noGrp="1"/>
          </p:cNvSpPr>
          <p:nvPr>
            <p:ph idx="1"/>
          </p:nvPr>
        </p:nvSpPr>
        <p:spPr/>
        <p:txBody>
          <a:bodyPr/>
          <a:lstStyle>
            <a:lvl1pPr>
              <a:buClr>
                <a:schemeClr val="bg1"/>
              </a:buClr>
              <a:buSzPct val="100000"/>
              <a:buFont typeface="Arial"/>
              <a:buChar char="•"/>
              <a:defRPr>
                <a:solidFill>
                  <a:schemeClr val="bg1"/>
                </a:solidFill>
              </a:defRPr>
            </a:lvl1pPr>
            <a:lvl2pPr>
              <a:buClr>
                <a:schemeClr val="bg1"/>
              </a:buClr>
              <a:buSzPct val="100000"/>
              <a:buFont typeface="Arial"/>
              <a:buChar char="•"/>
              <a:defRPr>
                <a:solidFill>
                  <a:schemeClr val="bg1"/>
                </a:solidFill>
              </a:defRPr>
            </a:lvl2pPr>
            <a:lvl3pPr>
              <a:buClr>
                <a:schemeClr val="bg1"/>
              </a:buClr>
              <a:buSzPct val="100000"/>
              <a:buFont typeface="Arial"/>
              <a:buChar char="•"/>
              <a:defRPr>
                <a:solidFill>
                  <a:schemeClr val="bg1"/>
                </a:solidFill>
              </a:defRPr>
            </a:lvl3pPr>
            <a:lvl4pPr>
              <a:buClr>
                <a:schemeClr val="bg1"/>
              </a:buClr>
              <a:buSzPct val="100000"/>
              <a:buFont typeface="Arial"/>
              <a:buChar char="•"/>
              <a:defRPr>
                <a:solidFill>
                  <a:schemeClr val="bg1"/>
                </a:solidFill>
              </a:defRPr>
            </a:lvl4pPr>
            <a:lvl5pPr>
              <a:buClr>
                <a:schemeClr val="bg1"/>
              </a:buClr>
              <a:buSzPct val="100000"/>
              <a:buFont typeface="Arial"/>
              <a:buChar char="•"/>
              <a:defRPr>
                <a:solidFill>
                  <a:schemeClr val="bg1"/>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91BEAF"/>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Tree>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tex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r-FR" smtClean="0"/>
              <a:t>Click to edit Master title style</a:t>
            </a:r>
            <a:endParaRPr lang="en-US"/>
          </a:p>
        </p:txBody>
      </p:sp>
      <p:sp>
        <p:nvSpPr>
          <p:cNvPr id="3" name="Content Placeholder 2"/>
          <p:cNvSpPr>
            <a:spLocks noGrp="1"/>
          </p:cNvSpPr>
          <p:nvPr>
            <p:ph idx="1"/>
          </p:nvPr>
        </p:nvSpPr>
        <p:spPr/>
        <p:txBody>
          <a:bodyPr/>
          <a:lstStyle>
            <a:lvl1pPr marL="1588" indent="-3175">
              <a:buClr>
                <a:schemeClr val="bg1"/>
              </a:buClr>
              <a:buSzPct val="100000"/>
              <a:buFont typeface="Arial"/>
              <a:buNone/>
              <a:defRPr>
                <a:solidFill>
                  <a:schemeClr val="bg1"/>
                </a:solidFill>
              </a:defRPr>
            </a:lvl1pPr>
            <a:lvl2pPr>
              <a:buClr>
                <a:schemeClr val="bg1"/>
              </a:buClr>
              <a:buSzPct val="100000"/>
              <a:buFont typeface="Arial"/>
              <a:buNone/>
              <a:defRPr>
                <a:solidFill>
                  <a:schemeClr val="bg1"/>
                </a:solidFill>
              </a:defRPr>
            </a:lvl2pPr>
            <a:lvl3pPr>
              <a:buClr>
                <a:schemeClr val="bg1"/>
              </a:buClr>
              <a:buSzPct val="100000"/>
              <a:buFont typeface="Arial"/>
              <a:buNone/>
              <a:defRPr>
                <a:solidFill>
                  <a:schemeClr val="bg1"/>
                </a:solidFill>
              </a:defRPr>
            </a:lvl3pPr>
            <a:lvl4pPr>
              <a:buClr>
                <a:schemeClr val="bg1"/>
              </a:buClr>
              <a:buSzPct val="100000"/>
              <a:buFont typeface="Arial"/>
              <a:buNone/>
              <a:defRPr>
                <a:solidFill>
                  <a:schemeClr val="bg1"/>
                </a:solidFill>
              </a:defRPr>
            </a:lvl4pPr>
            <a:lvl5pPr>
              <a:buClr>
                <a:schemeClr val="bg1"/>
              </a:buClr>
              <a:buSzPct val="100000"/>
              <a:buFont typeface="Arial"/>
              <a:buNone/>
              <a:defRPr>
                <a:solidFill>
                  <a:schemeClr val="bg1"/>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91BEAF"/>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Tree>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Numbered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r-FR" smtClean="0"/>
              <a:t>Click to edit Master title style</a:t>
            </a:r>
            <a:endParaRPr lang="en-US"/>
          </a:p>
        </p:txBody>
      </p:sp>
      <p:sp>
        <p:nvSpPr>
          <p:cNvPr id="3" name="Content Placeholder 2"/>
          <p:cNvSpPr>
            <a:spLocks noGrp="1"/>
          </p:cNvSpPr>
          <p:nvPr>
            <p:ph idx="1"/>
          </p:nvPr>
        </p:nvSpPr>
        <p:spPr/>
        <p:txBody>
          <a:bodyPr/>
          <a:lstStyle>
            <a:lvl1pPr>
              <a:buClrTx/>
              <a:buSzPct val="100000"/>
              <a:buFont typeface="+mj-lt"/>
              <a:buAutoNum type="arabicPeriod"/>
              <a:defRPr>
                <a:solidFill>
                  <a:schemeClr val="bg1"/>
                </a:solidFill>
              </a:defRPr>
            </a:lvl1pPr>
            <a:lvl2pPr marL="800100" indent="-342900">
              <a:buClrTx/>
              <a:buSzPct val="100000"/>
              <a:buFont typeface="+mj-lt"/>
              <a:buAutoNum type="arabicPeriod"/>
              <a:defRPr>
                <a:solidFill>
                  <a:schemeClr val="bg1"/>
                </a:solidFill>
              </a:defRPr>
            </a:lvl2pPr>
            <a:lvl3pPr marL="1257300" indent="-342900">
              <a:buClrTx/>
              <a:buSzPct val="100000"/>
              <a:buFont typeface="+mj-lt"/>
              <a:buAutoNum type="arabicPeriod"/>
              <a:defRPr>
                <a:solidFill>
                  <a:schemeClr val="bg1"/>
                </a:solidFill>
              </a:defRPr>
            </a:lvl3pPr>
            <a:lvl4pPr marL="1714500" indent="-342900">
              <a:buClrTx/>
              <a:buSzPct val="100000"/>
              <a:buFont typeface="+mj-lt"/>
              <a:buAutoNum type="arabicPeriod"/>
              <a:defRPr>
                <a:solidFill>
                  <a:schemeClr val="bg1"/>
                </a:solidFill>
              </a:defRPr>
            </a:lvl4pPr>
            <a:lvl5pPr marL="2171700" indent="-342900">
              <a:buClrTx/>
              <a:buSzPct val="100000"/>
              <a:buFont typeface="+mj-lt"/>
              <a:buAutoNum type="arabicPeriod"/>
              <a:defRPr>
                <a:solidFill>
                  <a:schemeClr val="bg1"/>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chemeClr val="accent6"/>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Tree>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fr-FR" smtClean="0"/>
              <a:t>Click to edit Master title style</a:t>
            </a:r>
            <a:endParaRPr lang="en-US"/>
          </a:p>
        </p:txBody>
      </p:sp>
      <p:sp>
        <p:nvSpPr>
          <p:cNvPr id="3" name="Content Placeholder 2"/>
          <p:cNvSpPr>
            <a:spLocks noGrp="1"/>
          </p:cNvSpPr>
          <p:nvPr>
            <p:ph idx="1"/>
          </p:nvPr>
        </p:nvSpPr>
        <p:spPr>
          <a:xfrm>
            <a:off x="457200" y="1194892"/>
            <a:ext cx="4048183" cy="3910244"/>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91BEAF"/>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
        <p:nvSpPr>
          <p:cNvPr id="7" name="Content Placeholder 2"/>
          <p:cNvSpPr>
            <a:spLocks noGrp="1"/>
          </p:cNvSpPr>
          <p:nvPr>
            <p:ph idx="14"/>
          </p:nvPr>
        </p:nvSpPr>
        <p:spPr>
          <a:xfrm>
            <a:off x="4643380" y="1194892"/>
            <a:ext cx="4048183" cy="3910244"/>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Tree>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iple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fr-FR" smtClean="0"/>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91BEAF"/>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
        <p:nvSpPr>
          <p:cNvPr id="9" name="Content Placeholder 2"/>
          <p:cNvSpPr>
            <a:spLocks noGrp="1"/>
          </p:cNvSpPr>
          <p:nvPr>
            <p:ph idx="1"/>
          </p:nvPr>
        </p:nvSpPr>
        <p:spPr>
          <a:xfrm>
            <a:off x="457200" y="1194892"/>
            <a:ext cx="4048183" cy="1891208"/>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3" name="Content Placeholder 2"/>
          <p:cNvSpPr>
            <a:spLocks noGrp="1"/>
          </p:cNvSpPr>
          <p:nvPr>
            <p:ph idx="14"/>
          </p:nvPr>
        </p:nvSpPr>
        <p:spPr>
          <a:xfrm>
            <a:off x="4643380" y="1194892"/>
            <a:ext cx="4048183" cy="3910244"/>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5" name="Content Placeholder 2"/>
          <p:cNvSpPr>
            <a:spLocks noGrp="1"/>
          </p:cNvSpPr>
          <p:nvPr>
            <p:ph idx="15"/>
          </p:nvPr>
        </p:nvSpPr>
        <p:spPr>
          <a:xfrm>
            <a:off x="457200" y="3213928"/>
            <a:ext cx="4048183" cy="1891208"/>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ed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ruple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fr-FR" smtClean="0"/>
              <a:t>Click to edit Master title style</a:t>
            </a:r>
            <a:endParaRPr lang="en-US"/>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91BEAF"/>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
        <p:nvSpPr>
          <p:cNvPr id="11" name="Content Placeholder 2"/>
          <p:cNvSpPr>
            <a:spLocks noGrp="1"/>
          </p:cNvSpPr>
          <p:nvPr>
            <p:ph idx="1"/>
          </p:nvPr>
        </p:nvSpPr>
        <p:spPr>
          <a:xfrm>
            <a:off x="457200" y="1194892"/>
            <a:ext cx="4048183" cy="1891208"/>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4" name="Content Placeholder 2"/>
          <p:cNvSpPr>
            <a:spLocks noGrp="1"/>
          </p:cNvSpPr>
          <p:nvPr>
            <p:ph idx="15"/>
          </p:nvPr>
        </p:nvSpPr>
        <p:spPr>
          <a:xfrm>
            <a:off x="457200" y="3213928"/>
            <a:ext cx="4048183" cy="1891208"/>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5" name="Content Placeholder 2"/>
          <p:cNvSpPr>
            <a:spLocks noGrp="1"/>
          </p:cNvSpPr>
          <p:nvPr>
            <p:ph idx="16"/>
          </p:nvPr>
        </p:nvSpPr>
        <p:spPr>
          <a:xfrm>
            <a:off x="4643380" y="1194892"/>
            <a:ext cx="4048183" cy="1891208"/>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16" name="Content Placeholder 2"/>
          <p:cNvSpPr>
            <a:spLocks noGrp="1"/>
          </p:cNvSpPr>
          <p:nvPr>
            <p:ph idx="17"/>
          </p:nvPr>
        </p:nvSpPr>
        <p:spPr>
          <a:xfrm>
            <a:off x="4643380" y="3213928"/>
            <a:ext cx="4048183" cy="1891208"/>
          </a:xfrm>
        </p:spPr>
        <p:txBody>
          <a:bodyPr/>
          <a:lstStyle>
            <a:lvl1pPr>
              <a:buClrTx/>
              <a:buSzPct val="80000"/>
              <a:buFont typeface="Arial"/>
              <a:buChar char="•"/>
              <a:defRPr>
                <a:solidFill>
                  <a:srgbClr val="FFFFFF"/>
                </a:solidFill>
              </a:defRPr>
            </a:lvl1pPr>
            <a:lvl2pPr>
              <a:buClrTx/>
              <a:buSzPct val="80000"/>
              <a:buFont typeface="Arial"/>
              <a:buChar char="•"/>
              <a:defRPr>
                <a:solidFill>
                  <a:srgbClr val="FFFFFF"/>
                </a:solidFill>
              </a:defRPr>
            </a:lvl2pPr>
            <a:lvl3pPr>
              <a:buClrTx/>
              <a:buSzPct val="80000"/>
              <a:buFont typeface="Arial"/>
              <a:buChar char="•"/>
              <a:defRPr>
                <a:solidFill>
                  <a:srgbClr val="FFFFFF"/>
                </a:solidFill>
              </a:defRPr>
            </a:lvl3pPr>
            <a:lvl4pPr>
              <a:buClrTx/>
              <a:buSzPct val="80000"/>
              <a:buFont typeface="Arial"/>
              <a:buChar char="•"/>
              <a:defRPr>
                <a:solidFill>
                  <a:srgbClr val="FFFFFF"/>
                </a:solidFill>
              </a:defRPr>
            </a:lvl4pPr>
            <a:lvl5pPr>
              <a:buClrTx/>
              <a:buSzPct val="80000"/>
              <a:buFont typeface="Arial"/>
              <a:buChar char="•"/>
              <a:defRPr>
                <a:solidFill>
                  <a:srgbClr val="FFFFFF"/>
                </a:solidFill>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Tree>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Da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
        <p:nvSpPr>
          <p:cNvPr id="4" name="Title 1"/>
          <p:cNvSpPr>
            <a:spLocks noGrp="1"/>
          </p:cNvSpPr>
          <p:nvPr>
            <p:ph type="title"/>
          </p:nvPr>
        </p:nvSpPr>
        <p:spPr>
          <a:xfrm>
            <a:off x="479072" y="2173198"/>
            <a:ext cx="8185856" cy="461665"/>
          </a:xfrm>
        </p:spPr>
        <p:txBody>
          <a:bodyPr anchor="b"/>
          <a:lstStyle>
            <a:lvl1pPr algn="ctr">
              <a:defRPr/>
            </a:lvl1pPr>
          </a:lstStyle>
          <a:p>
            <a:r>
              <a:rPr lang="fr-FR" smtClean="0"/>
              <a:t>Click to edit Master title style</a:t>
            </a:r>
            <a:endParaRPr lang="en-US"/>
          </a:p>
        </p:txBody>
      </p:sp>
      <p:sp>
        <p:nvSpPr>
          <p:cNvPr id="5" name="Text Placeholder 7"/>
          <p:cNvSpPr>
            <a:spLocks noGrp="1"/>
          </p:cNvSpPr>
          <p:nvPr>
            <p:ph type="body" sz="quarter" idx="13"/>
          </p:nvPr>
        </p:nvSpPr>
        <p:spPr>
          <a:xfrm>
            <a:off x="479073" y="2634863"/>
            <a:ext cx="8185856" cy="369332"/>
          </a:xfrm>
        </p:spPr>
        <p:txBody>
          <a:bodyPr wrap="square" anchor="t">
            <a:spAutoFit/>
          </a:bodyPr>
          <a:lstStyle>
            <a:lvl1pPr marL="0" indent="0" algn="ctr">
              <a:buFont typeface="+mj-lt"/>
              <a:buNone/>
              <a:defRPr>
                <a:solidFill>
                  <a:schemeClr val="accent6"/>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Tree>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Dar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ark">
    <p:spTree>
      <p:nvGrpSpPr>
        <p:cNvPr id="1" name=""/>
        <p:cNvGrpSpPr/>
        <p:nvPr/>
      </p:nvGrpSpPr>
      <p:grpSpPr>
        <a:xfrm>
          <a:off x="0" y="0"/>
          <a:ext cx="0" cy="0"/>
          <a:chOff x="0" y="0"/>
          <a:chExt cx="0" cy="0"/>
        </a:xfrm>
      </p:grpSpPr>
      <p:pic>
        <p:nvPicPr>
          <p:cNvPr id="8" name="Picture 7" descr="99-end-white.png"/>
          <p:cNvPicPr>
            <a:picLocks noChangeAspect="1"/>
          </p:cNvPicPr>
          <p:nvPr userDrawn="1"/>
        </p:nvPicPr>
        <p:blipFill>
          <a:blip r:embed="rId2" cstate="print">
            <a:extLst>
              <a:ext uri="{28A0092B-C50C-407E-A947-70E740481C1C}">
                <a14:useLocalDpi xmlns:a14="http://schemas.microsoft.com/office/drawing/2010/main"/>
              </a:ext>
            </a:extLst>
          </a:blip>
          <a:srcRect l="1236"/>
          <a:stretch>
            <a:fillRect/>
          </a:stretch>
        </p:blipFill>
        <p:spPr>
          <a:xfrm>
            <a:off x="0" y="409482"/>
            <a:ext cx="7819018" cy="4824000"/>
          </a:xfrm>
          <a:prstGeom prst="rect">
            <a:avLst/>
          </a:prstGeom>
        </p:spPr>
      </p:pic>
      <p:sp>
        <p:nvSpPr>
          <p:cNvPr id="2" name="Title 1"/>
          <p:cNvSpPr>
            <a:spLocks noGrp="1"/>
          </p:cNvSpPr>
          <p:nvPr>
            <p:ph type="title"/>
          </p:nvPr>
        </p:nvSpPr>
        <p:spPr>
          <a:xfrm>
            <a:off x="2133601" y="1532465"/>
            <a:ext cx="4854574" cy="461665"/>
          </a:xfrm>
        </p:spPr>
        <p:txBody>
          <a:bodyPr anchor="ctr"/>
          <a:lstStyle>
            <a:lvl1pPr algn="ctr">
              <a:defRPr>
                <a:solidFill>
                  <a:srgbClr val="91BEAF"/>
                </a:solidFill>
              </a:defRPr>
            </a:lvl1p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6" name="Slide Number Placeholder 5"/>
          <p:cNvSpPr>
            <a:spLocks noGrp="1"/>
          </p:cNvSpPr>
          <p:nvPr>
            <p:ph type="sldNum" sz="quarter" idx="12"/>
          </p:nvPr>
        </p:nvSpPr>
        <p:spPr/>
        <p:txBody>
          <a:bodyPr/>
          <a:lstStyle>
            <a:lvl1pPr>
              <a:defRPr>
                <a:solidFill>
                  <a:srgbClr val="91BEAF"/>
                </a:solidFill>
              </a:defRPr>
            </a:lvl1p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ody tex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lvl1pPr marL="1588" indent="-3175">
              <a:buNone/>
              <a:defRPr/>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91BEAF"/>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endParaRPr lang="en-US" dirty="0"/>
          </a:p>
        </p:txBody>
      </p:sp>
    </p:spTree>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ontact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7112" y="1735078"/>
            <a:ext cx="3890609" cy="400110"/>
          </a:xfrm>
        </p:spPr>
        <p:txBody>
          <a:bodyPr wrap="square" anchor="b">
            <a:spAutoFit/>
          </a:bodyPr>
          <a:lstStyle>
            <a:lvl1pPr algn="l">
              <a:defRPr sz="2000">
                <a:solidFill>
                  <a:srgbClr val="FFFFFF"/>
                </a:solidFill>
              </a:defRPr>
            </a:lvl1pPr>
          </a:lstStyle>
          <a:p>
            <a:r>
              <a:rPr lang="fr-FR" dirty="0" err="1" smtClean="0"/>
              <a:t>Your</a:t>
            </a:r>
            <a:r>
              <a:rPr lang="fr-FR" dirty="0" smtClean="0"/>
              <a:t> </a:t>
            </a:r>
            <a:r>
              <a:rPr lang="fr-FR" dirty="0" err="1" smtClean="0"/>
              <a:t>name</a:t>
            </a:r>
            <a:endParaRPr lang="en-US" dirty="0"/>
          </a:p>
        </p:txBody>
      </p:sp>
      <p:sp>
        <p:nvSpPr>
          <p:cNvPr id="3" name="Subtitle 2"/>
          <p:cNvSpPr>
            <a:spLocks noGrp="1"/>
          </p:cNvSpPr>
          <p:nvPr>
            <p:ph type="subTitle" idx="1" hasCustomPrompt="1"/>
          </p:nvPr>
        </p:nvSpPr>
        <p:spPr>
          <a:xfrm>
            <a:off x="4837112" y="2335243"/>
            <a:ext cx="3890610" cy="307777"/>
          </a:xfrm>
        </p:spPr>
        <p:txBody>
          <a:bodyPr wrap="square" anchor="t">
            <a:spAutoFit/>
          </a:bodyPr>
          <a:lstStyle>
            <a:lvl1pPr marL="0" indent="0" algn="l">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err="1" smtClean="0"/>
              <a:t>Your</a:t>
            </a:r>
            <a:r>
              <a:rPr lang="fr-FR" dirty="0" smtClean="0"/>
              <a:t> contact </a:t>
            </a:r>
            <a:r>
              <a:rPr lang="fr-FR" dirty="0" err="1" smtClean="0"/>
              <a:t>details</a:t>
            </a:r>
            <a:endParaRPr lang="en-US" dirty="0"/>
          </a:p>
        </p:txBody>
      </p:sp>
      <p:sp>
        <p:nvSpPr>
          <p:cNvPr id="4" name="Slide Number Placeholder 5"/>
          <p:cNvSpPr>
            <a:spLocks noGrp="1"/>
          </p:cNvSpPr>
          <p:nvPr>
            <p:ph type="sldNum" sz="quarter" idx="12"/>
          </p:nvPr>
        </p:nvSpPr>
        <p:spPr>
          <a:xfrm>
            <a:off x="4338461" y="5296959"/>
            <a:ext cx="467078" cy="304271"/>
          </a:xfrm>
        </p:spPr>
        <p:txBody>
          <a:bodyPr/>
          <a:lstStyle/>
          <a:p>
            <a:fld id="{83E3A20B-E04C-3542-BD5C-CFE9848EFB9A}" type="slidenum">
              <a:rPr lang="en-US" smtClean="0"/>
              <a:pPr/>
              <a:t>‹nr.›</a:t>
            </a:fld>
            <a:endParaRPr lang="en-US"/>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chemeClr val="accent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lvl1pPr marL="1588" indent="-3175">
              <a:buNone/>
              <a:defRPr/>
            </a:lvl1pPr>
          </a:lstStyle>
          <a:p>
            <a:pPr lvl="0"/>
            <a:r>
              <a:rPr lang="nl-NL" smtClean="0"/>
              <a:t>Klik om de modelstijlen te bewerken</a:t>
            </a:r>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chemeClr val="accent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Numbered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lvl1pPr>
              <a:buClr>
                <a:schemeClr val="accent2"/>
              </a:buClr>
              <a:buFont typeface="+mj-lt"/>
              <a:buAutoNum type="arabicPeriod"/>
              <a:defRPr/>
            </a:lvl1pPr>
            <a:lvl2pPr marL="800100" indent="-342900">
              <a:buClr>
                <a:schemeClr val="accent2"/>
              </a:buClr>
              <a:buFont typeface="+mj-lt"/>
              <a:buAutoNum type="arabicPeriod"/>
              <a:defRPr/>
            </a:lvl2pPr>
            <a:lvl3pPr marL="1257300" indent="-342900">
              <a:buClr>
                <a:schemeClr val="accent2"/>
              </a:buClr>
              <a:buFont typeface="+mj-lt"/>
              <a:buAutoNum type="arabicPeriod"/>
              <a:defRPr/>
            </a:lvl3pPr>
            <a:lvl4pPr marL="1714500" indent="-342900">
              <a:buClr>
                <a:schemeClr val="accent2"/>
              </a:buClr>
              <a:buFont typeface="+mj-lt"/>
              <a:buAutoNum type="arabicPeriod"/>
              <a:defRPr/>
            </a:lvl4pPr>
            <a:lvl5pPr marL="2171700" indent="-342900">
              <a:buClr>
                <a:schemeClr val="accent2"/>
              </a:buClr>
              <a:buFont typeface="+mj-lt"/>
              <a:buAutoNum type="arabicPeriod"/>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9"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6AA19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457200" y="1194892"/>
            <a:ext cx="4048183" cy="391024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6AA19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
        <p:nvSpPr>
          <p:cNvPr id="7" name="Content Placeholder 2"/>
          <p:cNvSpPr>
            <a:spLocks noGrp="1"/>
          </p:cNvSpPr>
          <p:nvPr>
            <p:ph idx="14"/>
          </p:nvPr>
        </p:nvSpPr>
        <p:spPr>
          <a:xfrm>
            <a:off x="4643380" y="1194892"/>
            <a:ext cx="4048183" cy="391024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iple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457200" y="1194892"/>
            <a:ext cx="4048183" cy="1891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6AA19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
        <p:nvSpPr>
          <p:cNvPr id="7" name="Content Placeholder 2"/>
          <p:cNvSpPr>
            <a:spLocks noGrp="1"/>
          </p:cNvSpPr>
          <p:nvPr>
            <p:ph idx="14"/>
          </p:nvPr>
        </p:nvSpPr>
        <p:spPr>
          <a:xfrm>
            <a:off x="4643380" y="1194892"/>
            <a:ext cx="4048183" cy="391024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9" name="Content Placeholder 2"/>
          <p:cNvSpPr>
            <a:spLocks noGrp="1"/>
          </p:cNvSpPr>
          <p:nvPr>
            <p:ph idx="15"/>
          </p:nvPr>
        </p:nvSpPr>
        <p:spPr>
          <a:xfrm>
            <a:off x="457200" y="3213928"/>
            <a:ext cx="4048183" cy="1891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ruple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457200" y="1194892"/>
            <a:ext cx="4048183" cy="1891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8" name="Text Placeholder 7"/>
          <p:cNvSpPr>
            <a:spLocks noGrp="1"/>
          </p:cNvSpPr>
          <p:nvPr>
            <p:ph type="body" sz="quarter" idx="13"/>
          </p:nvPr>
        </p:nvSpPr>
        <p:spPr>
          <a:xfrm>
            <a:off x="457200" y="655484"/>
            <a:ext cx="8234363" cy="369332"/>
          </a:xfrm>
        </p:spPr>
        <p:txBody>
          <a:bodyPr wrap="square" anchor="t">
            <a:spAutoFit/>
          </a:bodyPr>
          <a:lstStyle>
            <a:lvl1pPr marL="0" indent="0">
              <a:buFont typeface="+mj-lt"/>
              <a:buNone/>
              <a:defRPr>
                <a:solidFill>
                  <a:srgbClr val="6AA19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
        <p:nvSpPr>
          <p:cNvPr id="9" name="Content Placeholder 2"/>
          <p:cNvSpPr>
            <a:spLocks noGrp="1"/>
          </p:cNvSpPr>
          <p:nvPr>
            <p:ph idx="15"/>
          </p:nvPr>
        </p:nvSpPr>
        <p:spPr>
          <a:xfrm>
            <a:off x="457200" y="3213928"/>
            <a:ext cx="4048183" cy="1891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0" name="Content Placeholder 2"/>
          <p:cNvSpPr>
            <a:spLocks noGrp="1"/>
          </p:cNvSpPr>
          <p:nvPr>
            <p:ph idx="16"/>
          </p:nvPr>
        </p:nvSpPr>
        <p:spPr>
          <a:xfrm>
            <a:off x="4643380" y="1194892"/>
            <a:ext cx="4048183" cy="1891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2"/>
          <p:cNvSpPr>
            <a:spLocks noGrp="1"/>
          </p:cNvSpPr>
          <p:nvPr>
            <p:ph idx="17"/>
          </p:nvPr>
        </p:nvSpPr>
        <p:spPr>
          <a:xfrm>
            <a:off x="4643380" y="3213928"/>
            <a:ext cx="4048183" cy="189120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ight">
    <p:spTree>
      <p:nvGrpSpPr>
        <p:cNvPr id="1" name=""/>
        <p:cNvGrpSpPr/>
        <p:nvPr/>
      </p:nvGrpSpPr>
      <p:grpSpPr>
        <a:xfrm>
          <a:off x="0" y="0"/>
          <a:ext cx="0" cy="0"/>
          <a:chOff x="0" y="0"/>
          <a:chExt cx="0" cy="0"/>
        </a:xfrm>
      </p:grpSpPr>
      <p:sp>
        <p:nvSpPr>
          <p:cNvPr id="2" name="Title 1"/>
          <p:cNvSpPr>
            <a:spLocks noGrp="1"/>
          </p:cNvSpPr>
          <p:nvPr>
            <p:ph type="title"/>
          </p:nvPr>
        </p:nvSpPr>
        <p:spPr>
          <a:xfrm>
            <a:off x="479072" y="2173198"/>
            <a:ext cx="8185856" cy="461665"/>
          </a:xfrm>
        </p:spPr>
        <p:txBody>
          <a:bodyPr anchor="b"/>
          <a:lstStyle>
            <a:lvl1pPr algn="ctr">
              <a:defRPr/>
            </a:lvl1pPr>
          </a:lstStyle>
          <a:p>
            <a:r>
              <a:rPr lang="nl-NL" smtClean="0"/>
              <a:t>Klik om de stijl te bewerken</a:t>
            </a:r>
            <a:endParaRPr lang="en-US"/>
          </a:p>
        </p:txBody>
      </p:sp>
      <p:sp>
        <p:nvSpPr>
          <p:cNvPr id="6" name="Slide Number Placeholder 5"/>
          <p:cNvSpPr>
            <a:spLocks noGrp="1"/>
          </p:cNvSpPr>
          <p:nvPr>
            <p:ph type="sldNum" sz="quarter" idx="12"/>
          </p:nvPr>
        </p:nvSpPr>
        <p:spPr/>
        <p:txBody>
          <a:bodyPr/>
          <a:lstStyle/>
          <a:p>
            <a:fld id="{83E3A20B-E04C-3542-BD5C-CFE9848EFB9A}" type="slidenum">
              <a:rPr lang="en-US" smtClean="0"/>
              <a:pPr/>
              <a:t>‹nr.›</a:t>
            </a:fld>
            <a:endParaRPr lang="en-US"/>
          </a:p>
        </p:txBody>
      </p:sp>
      <p:sp>
        <p:nvSpPr>
          <p:cNvPr id="4" name="Text Placeholder 7"/>
          <p:cNvSpPr>
            <a:spLocks noGrp="1"/>
          </p:cNvSpPr>
          <p:nvPr>
            <p:ph type="body" sz="quarter" idx="13"/>
          </p:nvPr>
        </p:nvSpPr>
        <p:spPr>
          <a:xfrm>
            <a:off x="479073" y="2634863"/>
            <a:ext cx="8185856" cy="369332"/>
          </a:xfrm>
        </p:spPr>
        <p:txBody>
          <a:bodyPr wrap="square" anchor="t">
            <a:spAutoFit/>
          </a:bodyPr>
          <a:lstStyle>
            <a:lvl1pPr marL="0" indent="0" algn="ctr">
              <a:buFont typeface="+mj-lt"/>
              <a:buNone/>
              <a:defRPr>
                <a:solidFill>
                  <a:srgbClr val="6AA193"/>
                </a:solidFill>
              </a:defRPr>
            </a:lvl1pPr>
            <a:lvl2pPr marL="800100" indent="-342900">
              <a:buFont typeface="+mj-lt"/>
              <a:buNone/>
              <a:defRPr/>
            </a:lvl2pPr>
            <a:lvl3pPr marL="1257300" indent="-342900">
              <a:buFont typeface="+mj-lt"/>
              <a:buNone/>
              <a:defRPr/>
            </a:lvl3pPr>
            <a:lvl4pPr marL="1714500" indent="-342900">
              <a:buFont typeface="+mj-lt"/>
              <a:buNone/>
              <a:defRPr/>
            </a:lvl4pPr>
            <a:lvl5pPr marL="2171700" indent="-342900">
              <a:buFont typeface="+mj-lt"/>
              <a:buNone/>
              <a:defRPr/>
            </a:lvl5pPr>
          </a:lstStyle>
          <a:p>
            <a:pPr lvl="0"/>
            <a:r>
              <a:rPr lang="nl-NL" smtClean="0"/>
              <a:t>Klik om de modelstijlen te bewerken</a:t>
            </a:r>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3819"/>
            <a:ext cx="8234363" cy="461665"/>
          </a:xfrm>
          <a:prstGeom prst="rect">
            <a:avLst/>
          </a:prstGeom>
        </p:spPr>
        <p:txBody>
          <a:bodyPr vert="horz" wrap="square" lIns="91440" tIns="45720" rIns="91440" bIns="45720" rtlCol="0" anchor="b" anchorCtr="0">
            <a:normAutofit/>
          </a:bodyPr>
          <a:lstStyle/>
          <a:p>
            <a:r>
              <a:rPr lang="nl-NL" smtClean="0"/>
              <a:t>Klik om de stijl te bewerken</a:t>
            </a:r>
            <a:endParaRPr lang="en-US"/>
          </a:p>
        </p:txBody>
      </p:sp>
      <p:sp>
        <p:nvSpPr>
          <p:cNvPr id="3" name="Text Placeholder 2"/>
          <p:cNvSpPr>
            <a:spLocks noGrp="1"/>
          </p:cNvSpPr>
          <p:nvPr>
            <p:ph type="body" idx="1"/>
          </p:nvPr>
        </p:nvSpPr>
        <p:spPr>
          <a:xfrm>
            <a:off x="457200" y="1194892"/>
            <a:ext cx="8234363" cy="3910244"/>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Slide Number Placeholder 5"/>
          <p:cNvSpPr>
            <a:spLocks noGrp="1"/>
          </p:cNvSpPr>
          <p:nvPr>
            <p:ph type="sldNum" sz="quarter" idx="4"/>
          </p:nvPr>
        </p:nvSpPr>
        <p:spPr>
          <a:xfrm>
            <a:off x="4338461" y="5296959"/>
            <a:ext cx="467078" cy="304271"/>
          </a:xfrm>
          <a:prstGeom prst="rect">
            <a:avLst/>
          </a:prstGeom>
        </p:spPr>
        <p:txBody>
          <a:bodyPr vert="horz" lIns="91440" tIns="45720" rIns="91440" bIns="45720" rtlCol="0" anchor="ctr"/>
          <a:lstStyle>
            <a:lvl1pPr algn="ctr">
              <a:defRPr sz="600">
                <a:solidFill>
                  <a:srgbClr val="639786"/>
                </a:solidFill>
              </a:defRPr>
            </a:lvl1pPr>
          </a:lstStyle>
          <a:p>
            <a:fld id="{83E3A20B-E04C-3542-BD5C-CFE9848EFB9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93" r:id="rId4"/>
    <p:sldLayoutId id="2147483654" r:id="rId5"/>
    <p:sldLayoutId id="2147483660" r:id="rId6"/>
    <p:sldLayoutId id="2147483661" r:id="rId7"/>
    <p:sldLayoutId id="2147483662" r:id="rId8"/>
    <p:sldLayoutId id="2147483656" r:id="rId9"/>
    <p:sldLayoutId id="2147483658" r:id="rId10"/>
    <p:sldLayoutId id="2147483669" r:id="rId11"/>
    <p:sldLayoutId id="2147483697" r:id="rId12"/>
  </p:sldLayoutIdLst>
  <p:transition spd="slow"/>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accent1"/>
          </a:solidFill>
          <a:latin typeface="Aleo"/>
          <a:ea typeface="+mj-ea"/>
          <a:cs typeface="Aleo"/>
        </a:defRPr>
      </a:lvl1pPr>
    </p:titleStyle>
    <p:bodyStyle>
      <a:lvl1pPr marL="342000" indent="-342900" algn="l" defTabSz="457200" rtl="0" eaLnBrk="1" latinLnBrk="0" hangingPunct="1">
        <a:spcBef>
          <a:spcPct val="20000"/>
        </a:spcBef>
        <a:buClr>
          <a:schemeClr val="accent2"/>
        </a:buClr>
        <a:buSzPct val="100000"/>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SzPct val="100000"/>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SzPct val="100000"/>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SzPct val="100000"/>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SzPct val="100000"/>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3819"/>
            <a:ext cx="8234363" cy="461665"/>
          </a:xfrm>
          <a:prstGeom prst="rect">
            <a:avLst/>
          </a:prstGeom>
        </p:spPr>
        <p:txBody>
          <a:bodyPr vert="horz" wrap="square" lIns="91440" tIns="45720" rIns="91440" bIns="45720" rtlCol="0" anchor="b" anchorCtr="0">
            <a:normAutofit/>
          </a:bodyPr>
          <a:lstStyle/>
          <a:p>
            <a:r>
              <a:rPr lang="fr-FR" dirty="0" smtClean="0"/>
              <a:t>Click to </a:t>
            </a:r>
            <a:r>
              <a:rPr lang="fr-FR" dirty="0" err="1" smtClean="0"/>
              <a:t>edit</a:t>
            </a:r>
            <a:r>
              <a:rPr lang="fr-FR" dirty="0" smtClean="0"/>
              <a:t> Master </a:t>
            </a:r>
            <a:r>
              <a:rPr lang="fr-FR" dirty="0" err="1" smtClean="0"/>
              <a:t>title</a:t>
            </a:r>
            <a:r>
              <a:rPr lang="fr-FR" dirty="0" smtClean="0"/>
              <a:t> style</a:t>
            </a:r>
            <a:endParaRPr lang="en-US" dirty="0"/>
          </a:p>
        </p:txBody>
      </p:sp>
      <p:sp>
        <p:nvSpPr>
          <p:cNvPr id="3" name="Text Placeholder 2"/>
          <p:cNvSpPr>
            <a:spLocks noGrp="1"/>
          </p:cNvSpPr>
          <p:nvPr>
            <p:ph type="body" idx="1"/>
          </p:nvPr>
        </p:nvSpPr>
        <p:spPr>
          <a:xfrm>
            <a:off x="457200" y="1194892"/>
            <a:ext cx="8234363" cy="3910244"/>
          </a:xfrm>
          <a:prstGeom prst="rect">
            <a:avLst/>
          </a:prstGeom>
        </p:spPr>
        <p:txBody>
          <a:bodyPr vert="horz" lIns="91440" tIns="45720" rIns="91440" bIns="45720" rtlCol="0">
            <a:normAutofit/>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en-US" dirty="0"/>
          </a:p>
        </p:txBody>
      </p:sp>
      <p:sp>
        <p:nvSpPr>
          <p:cNvPr id="6" name="Slide Number Placeholder 5"/>
          <p:cNvSpPr>
            <a:spLocks noGrp="1"/>
          </p:cNvSpPr>
          <p:nvPr>
            <p:ph type="sldNum" sz="quarter" idx="4"/>
          </p:nvPr>
        </p:nvSpPr>
        <p:spPr>
          <a:xfrm>
            <a:off x="4338461" y="5296959"/>
            <a:ext cx="467078" cy="304271"/>
          </a:xfrm>
          <a:prstGeom prst="rect">
            <a:avLst/>
          </a:prstGeom>
        </p:spPr>
        <p:txBody>
          <a:bodyPr vert="horz" lIns="91440" tIns="45720" rIns="91440" bIns="45720" rtlCol="0" anchor="ctr"/>
          <a:lstStyle>
            <a:lvl1pPr algn="ctr">
              <a:defRPr sz="600">
                <a:solidFill>
                  <a:srgbClr val="91BEAF"/>
                </a:solidFill>
              </a:defRPr>
            </a:lvl1pPr>
          </a:lstStyle>
          <a:p>
            <a:fld id="{83E3A20B-E04C-3542-BD5C-CFE9848EFB9A}"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75" r:id="rId2"/>
    <p:sldLayoutId id="2147483677" r:id="rId3"/>
    <p:sldLayoutId id="2147483694" r:id="rId4"/>
    <p:sldLayoutId id="2147483679" r:id="rId5"/>
    <p:sldLayoutId id="2147483683" r:id="rId6"/>
    <p:sldLayoutId id="2147483685" r:id="rId7"/>
    <p:sldLayoutId id="2147483686" r:id="rId8"/>
    <p:sldLayoutId id="2147483688" r:id="rId9"/>
    <p:sldLayoutId id="2147483690" r:id="rId10"/>
    <p:sldLayoutId id="2147483692" r:id="rId11"/>
    <p:sldLayoutId id="2147483695" r:id="rId12"/>
    <p:sldLayoutId id="2147483673" r:id="rId13"/>
  </p:sldLayoutIdLst>
  <p:transition spd="slow"/>
  <p:timing>
    <p:tnLst>
      <p:par>
        <p:cTn id="1" dur="indefinite" restart="never" nodeType="tmRoot"/>
      </p:par>
    </p:tnLst>
  </p:timing>
  <p:hf hdr="0" ftr="0" dt="0"/>
  <p:txStyles>
    <p:titleStyle>
      <a:lvl1pPr algn="l" defTabSz="457200" rtl="0" eaLnBrk="1" latinLnBrk="0" hangingPunct="1">
        <a:spcBef>
          <a:spcPct val="0"/>
        </a:spcBef>
        <a:buNone/>
        <a:defRPr sz="2400" kern="1200">
          <a:solidFill>
            <a:schemeClr val="bg1"/>
          </a:solidFill>
          <a:latin typeface="Aleo"/>
          <a:ea typeface="+mj-ea"/>
          <a:cs typeface="Aleo"/>
        </a:defRPr>
      </a:lvl1pPr>
    </p:titleStyle>
    <p:bodyStyle>
      <a:lvl1pPr marL="342000" indent="-342900" algn="l" defTabSz="457200" rtl="0" eaLnBrk="1" latinLnBrk="0" hangingPunct="1">
        <a:spcBef>
          <a:spcPct val="20000"/>
        </a:spcBef>
        <a:buClrTx/>
        <a:buSzPct val="100000"/>
        <a:buFont typeface="Arial"/>
        <a:buChar char="•"/>
        <a:defRPr sz="1800" kern="1200">
          <a:solidFill>
            <a:srgbClr val="FFFFFF"/>
          </a:solidFill>
          <a:latin typeface="+mn-lt"/>
          <a:ea typeface="+mn-ea"/>
          <a:cs typeface="+mn-cs"/>
        </a:defRPr>
      </a:lvl1pPr>
      <a:lvl2pPr marL="742950" indent="-285750" algn="l" defTabSz="457200" rtl="0" eaLnBrk="1" latinLnBrk="0" hangingPunct="1">
        <a:spcBef>
          <a:spcPct val="20000"/>
        </a:spcBef>
        <a:buClrTx/>
        <a:buSzPct val="100000"/>
        <a:buFont typeface="Arial"/>
        <a:buChar char="•"/>
        <a:defRPr sz="1600" kern="1200">
          <a:solidFill>
            <a:srgbClr val="FFFFFF"/>
          </a:solidFill>
          <a:latin typeface="+mn-lt"/>
          <a:ea typeface="+mn-ea"/>
          <a:cs typeface="+mn-cs"/>
        </a:defRPr>
      </a:lvl2pPr>
      <a:lvl3pPr marL="1143000" indent="-228600" algn="l" defTabSz="457200" rtl="0" eaLnBrk="1" latinLnBrk="0" hangingPunct="1">
        <a:spcBef>
          <a:spcPct val="20000"/>
        </a:spcBef>
        <a:buClrTx/>
        <a:buSzPct val="100000"/>
        <a:buFont typeface="Arial"/>
        <a:buChar char="•"/>
        <a:defRPr sz="1400" kern="1200">
          <a:solidFill>
            <a:srgbClr val="FFFFFF"/>
          </a:solidFill>
          <a:latin typeface="+mn-lt"/>
          <a:ea typeface="+mn-ea"/>
          <a:cs typeface="+mn-cs"/>
        </a:defRPr>
      </a:lvl3pPr>
      <a:lvl4pPr marL="1600200" indent="-228600" algn="l" defTabSz="457200" rtl="0" eaLnBrk="1" latinLnBrk="0" hangingPunct="1">
        <a:spcBef>
          <a:spcPct val="20000"/>
        </a:spcBef>
        <a:buClrTx/>
        <a:buSzPct val="100000"/>
        <a:buFont typeface="Arial"/>
        <a:buChar char="•"/>
        <a:defRPr sz="1400" kern="1200">
          <a:solidFill>
            <a:srgbClr val="FFFFFF"/>
          </a:solidFill>
          <a:latin typeface="+mn-lt"/>
          <a:ea typeface="+mn-ea"/>
          <a:cs typeface="+mn-cs"/>
        </a:defRPr>
      </a:lvl4pPr>
      <a:lvl5pPr marL="2057400" indent="-228600" algn="l" defTabSz="457200" rtl="0" eaLnBrk="1" latinLnBrk="0" hangingPunct="1">
        <a:spcBef>
          <a:spcPct val="20000"/>
        </a:spcBef>
        <a:buClrTx/>
        <a:buSzPct val="100000"/>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58799" y="2193344"/>
            <a:ext cx="7500055" cy="523220"/>
          </a:xfrm>
        </p:spPr>
        <p:txBody>
          <a:bodyPr/>
          <a:lstStyle/>
          <a:p>
            <a:r>
              <a:rPr lang="nl-NL" dirty="0" smtClean="0"/>
              <a:t>Burn-out en bevlogenheid</a:t>
            </a:r>
            <a:r>
              <a:rPr lang="nl-BE" dirty="0" smtClean="0"/>
              <a:t/>
            </a:r>
            <a:br>
              <a:rPr lang="nl-BE" dirty="0" smtClean="0"/>
            </a:br>
            <a:endParaRPr lang="nl-BE" dirty="0"/>
          </a:p>
        </p:txBody>
      </p:sp>
      <p:sp>
        <p:nvSpPr>
          <p:cNvPr id="3" name="Ondertitel 2"/>
          <p:cNvSpPr>
            <a:spLocks noGrp="1"/>
          </p:cNvSpPr>
          <p:nvPr>
            <p:ph type="subTitle" idx="1"/>
          </p:nvPr>
        </p:nvSpPr>
        <p:spPr>
          <a:xfrm>
            <a:off x="558798" y="2764218"/>
            <a:ext cx="7500057" cy="369332"/>
          </a:xfrm>
        </p:spPr>
        <p:txBody>
          <a:bodyPr/>
          <a:lstStyle/>
          <a:p>
            <a:r>
              <a:rPr lang="nl-NL" dirty="0" smtClean="0"/>
              <a:t>Cross-</a:t>
            </a:r>
            <a:r>
              <a:rPr lang="nl-NL" dirty="0" err="1" smtClean="0"/>
              <a:t>sectionele</a:t>
            </a:r>
            <a:r>
              <a:rPr lang="nl-NL" dirty="0" smtClean="0"/>
              <a:t> studie naar de relatie tussen persoonlijkheid, werkkenmerken en burn-out / bevlogenheid</a:t>
            </a:r>
            <a:endParaRPr lang="nl-BE" dirty="0" smtClean="0"/>
          </a:p>
          <a:p>
            <a:endParaRPr lang="nl-BE" dirty="0"/>
          </a:p>
        </p:txBody>
      </p:sp>
      <p:sp>
        <p:nvSpPr>
          <p:cNvPr id="16" name="Tekstvak 15"/>
          <p:cNvSpPr txBox="1"/>
          <p:nvPr/>
        </p:nvSpPr>
        <p:spPr>
          <a:xfrm>
            <a:off x="1852464" y="4816212"/>
            <a:ext cx="5225330" cy="307777"/>
          </a:xfrm>
          <a:prstGeom prst="rect">
            <a:avLst/>
          </a:prstGeom>
          <a:noFill/>
        </p:spPr>
        <p:txBody>
          <a:bodyPr wrap="square" rtlCol="0">
            <a:spAutoFit/>
          </a:bodyPr>
          <a:lstStyle/>
          <a:p>
            <a:pPr algn="ctr"/>
            <a:r>
              <a:rPr lang="nl-BE" sz="1400" b="1" dirty="0" smtClean="0">
                <a:latin typeface="Calibri" panose="020F0502020204030204" pitchFamily="34" charset="0"/>
                <a:cs typeface="Calibri" panose="020F0502020204030204" pitchFamily="34" charset="0"/>
              </a:rPr>
              <a:t>Donderdag 16 november 2017</a:t>
            </a:r>
            <a:endParaRPr lang="nl-BE" sz="1400" b="1" dirty="0">
              <a:latin typeface="Calibri" panose="020F0502020204030204" pitchFamily="34" charset="0"/>
              <a:cs typeface="Calibri" panose="020F0502020204030204" pitchFamily="34" charset="0"/>
            </a:endParaRPr>
          </a:p>
        </p:txBody>
      </p:sp>
      <p:sp>
        <p:nvSpPr>
          <p:cNvPr id="17" name="Tekstvak 16"/>
          <p:cNvSpPr txBox="1"/>
          <p:nvPr/>
        </p:nvSpPr>
        <p:spPr>
          <a:xfrm>
            <a:off x="1852464" y="3556531"/>
            <a:ext cx="5340585" cy="1384995"/>
          </a:xfrm>
          <a:prstGeom prst="rect">
            <a:avLst/>
          </a:prstGeom>
          <a:noFill/>
        </p:spPr>
        <p:txBody>
          <a:bodyPr wrap="square" rtlCol="0">
            <a:spAutoFit/>
          </a:bodyPr>
          <a:lstStyle/>
          <a:p>
            <a:pPr algn="ctr"/>
            <a:r>
              <a:rPr lang="nl-BE" b="1" dirty="0" smtClean="0">
                <a:latin typeface="Calibri" panose="020F0502020204030204" pitchFamily="34" charset="0"/>
                <a:cs typeface="Calibri" panose="020F0502020204030204" pitchFamily="34" charset="0"/>
              </a:rPr>
              <a:t>Dr. Peter De </a:t>
            </a:r>
            <a:r>
              <a:rPr lang="nl-BE" b="1" dirty="0" err="1" smtClean="0">
                <a:latin typeface="Calibri" panose="020F0502020204030204" pitchFamily="34" charset="0"/>
                <a:cs typeface="Calibri" panose="020F0502020204030204" pitchFamily="34" charset="0"/>
              </a:rPr>
              <a:t>Zutter</a:t>
            </a:r>
            <a:endParaRPr lang="nl-BE" b="1" dirty="0" smtClean="0">
              <a:latin typeface="Calibri" panose="020F0502020204030204" pitchFamily="34" charset="0"/>
              <a:cs typeface="Calibri" panose="020F0502020204030204" pitchFamily="34" charset="0"/>
            </a:endParaRPr>
          </a:p>
          <a:p>
            <a:pPr algn="ctr"/>
            <a:endParaRPr lang="nl-BE" b="1" dirty="0">
              <a:latin typeface="Calibri" panose="020F0502020204030204" pitchFamily="34" charset="0"/>
              <a:cs typeface="Calibri" panose="020F0502020204030204" pitchFamily="34" charset="0"/>
            </a:endParaRPr>
          </a:p>
          <a:p>
            <a:pPr algn="ctr"/>
            <a:r>
              <a:rPr lang="nl-NL" sz="1600" dirty="0">
                <a:latin typeface="Calibri" panose="020F0502020204030204" pitchFamily="34" charset="0"/>
                <a:cs typeface="Calibri" panose="020F0502020204030204" pitchFamily="34" charset="0"/>
              </a:rPr>
              <a:t>Promotor: prof. dr. </a:t>
            </a:r>
            <a:r>
              <a:rPr lang="nl-NL" sz="1600" dirty="0" err="1">
                <a:latin typeface="Calibri" panose="020F0502020204030204" pitchFamily="34" charset="0"/>
                <a:cs typeface="Calibri" panose="020F0502020204030204" pitchFamily="34" charset="0"/>
              </a:rPr>
              <a:t>Lutgart</a:t>
            </a:r>
            <a:r>
              <a:rPr lang="nl-NL" sz="1600" dirty="0">
                <a:latin typeface="Calibri" panose="020F0502020204030204" pitchFamily="34" charset="0"/>
                <a:cs typeface="Calibri" panose="020F0502020204030204" pitchFamily="34" charset="0"/>
              </a:rPr>
              <a:t> </a:t>
            </a:r>
            <a:r>
              <a:rPr lang="nl-NL" sz="1600" dirty="0" err="1">
                <a:latin typeface="Calibri" panose="020F0502020204030204" pitchFamily="34" charset="0"/>
                <a:cs typeface="Calibri" panose="020F0502020204030204" pitchFamily="34" charset="0"/>
              </a:rPr>
              <a:t>Braeckman</a:t>
            </a:r>
            <a:endParaRPr lang="nl-BE" sz="1600" dirty="0">
              <a:latin typeface="Calibri" panose="020F0502020204030204" pitchFamily="34" charset="0"/>
              <a:cs typeface="Calibri" panose="020F0502020204030204" pitchFamily="34" charset="0"/>
            </a:endParaRPr>
          </a:p>
          <a:p>
            <a:pPr algn="ctr"/>
            <a:r>
              <a:rPr lang="nl-BE" sz="1600" dirty="0">
                <a:latin typeface="Calibri" panose="020F0502020204030204" pitchFamily="34" charset="0"/>
                <a:cs typeface="Calibri" panose="020F0502020204030204" pitchFamily="34" charset="0"/>
              </a:rPr>
              <a:t>Copromotoren: dr. ir. Tom </a:t>
            </a:r>
            <a:r>
              <a:rPr lang="nl-BE" sz="1600" dirty="0" err="1">
                <a:latin typeface="Calibri" panose="020F0502020204030204" pitchFamily="34" charset="0"/>
                <a:cs typeface="Calibri" panose="020F0502020204030204" pitchFamily="34" charset="0"/>
              </a:rPr>
              <a:t>Geens</a:t>
            </a:r>
            <a:r>
              <a:rPr lang="nl-BE" sz="1600" dirty="0">
                <a:latin typeface="Calibri" panose="020F0502020204030204" pitchFamily="34" charset="0"/>
                <a:cs typeface="Calibri" panose="020F0502020204030204" pitchFamily="34" charset="0"/>
              </a:rPr>
              <a:t> en dr. Heidi Janssens</a:t>
            </a:r>
          </a:p>
          <a:p>
            <a:pPr algn="ctr"/>
            <a:endParaRPr lang="nl-BE" sz="1600" dirty="0"/>
          </a:p>
        </p:txBody>
      </p:sp>
    </p:spTree>
    <p:extLst>
      <p:ext uri="{BB962C8B-B14F-4D97-AF65-F5344CB8AC3E}">
        <p14:creationId xmlns:p14="http://schemas.microsoft.com/office/powerpoint/2010/main" val="30623671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200612" y="4530286"/>
            <a:ext cx="5886400" cy="707886"/>
          </a:xfrm>
          <a:prstGeom prst="rect">
            <a:avLst/>
          </a:prstGeom>
        </p:spPr>
        <p:txBody>
          <a:bodyPr wrap="square">
            <a:spAutoFit/>
          </a:bodyPr>
          <a:lstStyle/>
          <a:p>
            <a:r>
              <a:rPr lang="nl-NL" sz="1000" dirty="0">
                <a:latin typeface="Calibri" panose="020F0502020204030204" pitchFamily="34" charset="0"/>
                <a:cs typeface="Calibri" panose="020F0502020204030204" pitchFamily="34" charset="0"/>
              </a:rPr>
              <a:t>** p &lt; ,01</a:t>
            </a:r>
            <a:endParaRPr lang="nl-BE" sz="1000" b="1" dirty="0">
              <a:latin typeface="Calibri" panose="020F0502020204030204" pitchFamily="34" charset="0"/>
              <a:cs typeface="Calibri" panose="020F0502020204030204" pitchFamily="34" charset="0"/>
            </a:endParaRPr>
          </a:p>
          <a:p>
            <a:r>
              <a:rPr lang="nl-NL" sz="1000" dirty="0">
                <a:latin typeface="Calibri" panose="020F0502020204030204" pitchFamily="34" charset="0"/>
                <a:cs typeface="Calibri" panose="020F0502020204030204" pitchFamily="34" charset="0"/>
              </a:rPr>
              <a:t>*  p &lt; ,05</a:t>
            </a:r>
            <a:endParaRPr lang="nl-BE" sz="1000" b="1" dirty="0">
              <a:latin typeface="Calibri" panose="020F0502020204030204" pitchFamily="34" charset="0"/>
              <a:cs typeface="Calibri" panose="020F0502020204030204" pitchFamily="34" charset="0"/>
            </a:endParaRPr>
          </a:p>
          <a:p>
            <a:r>
              <a:rPr lang="nl-BE" sz="1300" baseline="30000" dirty="0">
                <a:latin typeface="Calibri" panose="020F0502020204030204" pitchFamily="34" charset="0"/>
                <a:cs typeface="Calibri" panose="020F0502020204030204" pitchFamily="34" charset="0"/>
              </a:rPr>
              <a:t>a</a:t>
            </a:r>
            <a:r>
              <a:rPr lang="nl-NL" sz="1000" dirty="0">
                <a:latin typeface="Calibri" panose="020F0502020204030204" pitchFamily="34" charset="0"/>
                <a:cs typeface="Calibri" panose="020F0502020204030204" pitchFamily="34" charset="0"/>
              </a:rPr>
              <a:t> </a:t>
            </a:r>
            <a:r>
              <a:rPr lang="nl-NL" sz="1000" dirty="0" smtClean="0">
                <a:latin typeface="Calibri" panose="020F0502020204030204" pitchFamily="34" charset="0"/>
                <a:cs typeface="Calibri" panose="020F0502020204030204" pitchFamily="34" charset="0"/>
              </a:rPr>
              <a:t>  Burn-out </a:t>
            </a:r>
            <a:r>
              <a:rPr lang="nl-NL" sz="1000" dirty="0">
                <a:latin typeface="Calibri" panose="020F0502020204030204" pitchFamily="34" charset="0"/>
                <a:cs typeface="Calibri" panose="020F0502020204030204" pitchFamily="34" charset="0"/>
              </a:rPr>
              <a:t>is de samengestelde score bekomen door het rekenkundig gemiddelde te bepalen van uitputting, distantie en de omgekeerde score op de schaal voor professionele bekwaamheid.</a:t>
            </a:r>
            <a:endParaRPr lang="nl-BE" sz="1000" b="1" dirty="0">
              <a:latin typeface="Calibri" panose="020F0502020204030204" pitchFamily="34" charset="0"/>
              <a:cs typeface="Calibri" panose="020F050202020403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086" y="1557219"/>
            <a:ext cx="6141278" cy="301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jdelijke aanduiding voor inhoud 2"/>
          <p:cNvSpPr txBox="1">
            <a:spLocks/>
          </p:cNvSpPr>
          <p:nvPr/>
        </p:nvSpPr>
        <p:spPr>
          <a:xfrm>
            <a:off x="1080874" y="745312"/>
            <a:ext cx="8229600" cy="5378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nl-BE" sz="2500" b="1" dirty="0" smtClean="0">
                <a:latin typeface="Calibri" panose="020F0502020204030204" pitchFamily="34" charset="0"/>
                <a:cs typeface="Calibri" panose="020F0502020204030204" pitchFamily="34" charset="0"/>
              </a:rPr>
              <a:t>Burn-out (dimensies niet weergegeven)</a:t>
            </a:r>
            <a:endParaRPr lang="nl-BE" sz="2100" b="1" dirty="0" smtClean="0">
              <a:latin typeface="Calibri" panose="020F0502020204030204" pitchFamily="34" charset="0"/>
              <a:cs typeface="Calibri" panose="020F0502020204030204" pitchFamily="34" charset="0"/>
            </a:endParaRPr>
          </a:p>
        </p:txBody>
      </p:sp>
      <p:sp>
        <p:nvSpPr>
          <p:cNvPr id="4" name="Titel 3"/>
          <p:cNvSpPr>
            <a:spLocks noGrp="1"/>
          </p:cNvSpPr>
          <p:nvPr>
            <p:ph type="title"/>
          </p:nvPr>
        </p:nvSpPr>
        <p:spPr/>
        <p:txBody>
          <a:bodyPr/>
          <a:lstStyle/>
          <a:p>
            <a:endParaRPr lang="nl-BE"/>
          </a:p>
        </p:txBody>
      </p:sp>
      <p:sp>
        <p:nvSpPr>
          <p:cNvPr id="6" name="Tijdelijke aanduiding voor inhoud 5"/>
          <p:cNvSpPr>
            <a:spLocks noGrp="1"/>
          </p:cNvSpPr>
          <p:nvPr>
            <p:ph idx="1"/>
          </p:nvPr>
        </p:nvSpPr>
        <p:spPr/>
        <p:txBody>
          <a:bodyPr/>
          <a:lstStyle/>
          <a:p>
            <a:pPr marL="0" indent="0">
              <a:buNone/>
            </a:pPr>
            <a:endParaRPr lang="nl-BE" dirty="0"/>
          </a:p>
        </p:txBody>
      </p:sp>
      <p:sp>
        <p:nvSpPr>
          <p:cNvPr id="15"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6"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7"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18"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19"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20"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096335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endParaRPr lang="nl-BE"/>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602802890"/>
              </p:ext>
            </p:extLst>
          </p:nvPr>
        </p:nvGraphicFramePr>
        <p:xfrm>
          <a:off x="457200" y="1401128"/>
          <a:ext cx="8229598" cy="2027765"/>
        </p:xfrm>
        <a:graphic>
          <a:graphicData uri="http://schemas.openxmlformats.org/drawingml/2006/table">
            <a:tbl>
              <a:tblPr firstRow="1" bandRow="1">
                <a:tableStyleId>{5C22544A-7EE6-4342-B048-85BDC9FD1C3A}</a:tableStyleId>
              </a:tblPr>
              <a:tblGrid>
                <a:gridCol w="1437640"/>
                <a:gridCol w="754662"/>
                <a:gridCol w="754662"/>
                <a:gridCol w="754662"/>
                <a:gridCol w="754662"/>
                <a:gridCol w="754662"/>
                <a:gridCol w="754662"/>
                <a:gridCol w="754662"/>
                <a:gridCol w="754662"/>
                <a:gridCol w="754662"/>
              </a:tblGrid>
              <a:tr h="482600">
                <a:tc>
                  <a:txBody>
                    <a:bodyPr/>
                    <a:lstStyle/>
                    <a:p>
                      <a:pPr algn="ctr"/>
                      <a:r>
                        <a:rPr lang="nl-BE" sz="1300" dirty="0" smtClean="0">
                          <a:latin typeface="Calibri" panose="020F0502020204030204" pitchFamily="34" charset="0"/>
                          <a:cs typeface="Calibri" panose="020F0502020204030204" pitchFamily="34" charset="0"/>
                        </a:rPr>
                        <a:t>Persoonlijkheidskenmerken</a:t>
                      </a:r>
                      <a:endParaRPr lang="nl-BE" sz="1300" dirty="0">
                        <a:latin typeface="Calibri" panose="020F0502020204030204" pitchFamily="34" charset="0"/>
                        <a:cs typeface="Calibri" panose="020F0502020204030204" pitchFamily="34" charset="0"/>
                      </a:endParaRPr>
                    </a:p>
                  </a:txBody>
                  <a:tcPr marT="38100" marB="38100"/>
                </a:tc>
                <a:tc gridSpan="3">
                  <a:txBody>
                    <a:bodyPr/>
                    <a:lstStyle/>
                    <a:p>
                      <a:pPr algn="ctr"/>
                      <a:r>
                        <a:rPr lang="nl-BE" sz="1300" dirty="0" smtClean="0">
                          <a:latin typeface="Calibri" panose="020F0502020204030204" pitchFamily="34" charset="0"/>
                          <a:cs typeface="Calibri" panose="020F0502020204030204" pitchFamily="34" charset="0"/>
                        </a:rPr>
                        <a:t>Uitputting</a:t>
                      </a:r>
                    </a:p>
                    <a:p>
                      <a:pPr algn="ctr"/>
                      <a:r>
                        <a:rPr lang="nl-BE" sz="1300" dirty="0" smtClean="0">
                          <a:latin typeface="Calibri" panose="020F0502020204030204" pitchFamily="34" charset="0"/>
                          <a:cs typeface="Calibri" panose="020F0502020204030204" pitchFamily="34" charset="0"/>
                        </a:rPr>
                        <a:t>+              </a:t>
                      </a:r>
                      <a:r>
                        <a:rPr lang="nl-BE" sz="1300" baseline="0" dirty="0" smtClean="0">
                          <a:latin typeface="Calibri" panose="020F0502020204030204" pitchFamily="34" charset="0"/>
                          <a:cs typeface="Calibri" panose="020F0502020204030204" pitchFamily="34" charset="0"/>
                        </a:rPr>
                        <a:t> </a:t>
                      </a:r>
                      <a:r>
                        <a:rPr lang="nl-BE" sz="1300" dirty="0" smtClean="0">
                          <a:latin typeface="Calibri" panose="020F0502020204030204" pitchFamily="34" charset="0"/>
                          <a:cs typeface="Calibri" panose="020F0502020204030204" pitchFamily="34" charset="0"/>
                        </a:rPr>
                        <a:t>-              /</a:t>
                      </a:r>
                      <a:endParaRPr lang="nl-BE" sz="1300" dirty="0">
                        <a:latin typeface="Calibri" panose="020F0502020204030204" pitchFamily="34" charset="0"/>
                        <a:cs typeface="Calibri" panose="020F0502020204030204" pitchFamily="34" charset="0"/>
                      </a:endParaRPr>
                    </a:p>
                  </a:txBody>
                  <a:tcPr marT="38100" marB="38100"/>
                </a:tc>
                <a:tc hMerge="1">
                  <a:txBody>
                    <a:bodyPr/>
                    <a:lstStyle/>
                    <a:p>
                      <a:endParaRPr lang="nl-BE" dirty="0"/>
                    </a:p>
                  </a:txBody>
                  <a:tcPr/>
                </a:tc>
                <a:tc hMerge="1">
                  <a:txBody>
                    <a:bodyPr/>
                    <a:lstStyle/>
                    <a:p>
                      <a:endParaRPr lang="nl-BE"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300" dirty="0" smtClean="0">
                          <a:latin typeface="Calibri" panose="020F0502020204030204" pitchFamily="34" charset="0"/>
                          <a:cs typeface="Calibri" panose="020F0502020204030204" pitchFamily="34" charset="0"/>
                        </a:rPr>
                        <a:t>Distantie</a:t>
                      </a:r>
                      <a:br>
                        <a:rPr lang="nl-BE" sz="1300" dirty="0" smtClean="0">
                          <a:latin typeface="Calibri" panose="020F0502020204030204" pitchFamily="34" charset="0"/>
                          <a:cs typeface="Calibri" panose="020F0502020204030204" pitchFamily="34" charset="0"/>
                        </a:rPr>
                      </a:br>
                      <a:r>
                        <a:rPr lang="nl-BE" sz="1300" dirty="0" smtClean="0">
                          <a:latin typeface="Calibri" panose="020F0502020204030204" pitchFamily="34" charset="0"/>
                          <a:cs typeface="Calibri" panose="020F0502020204030204" pitchFamily="34" charset="0"/>
                        </a:rPr>
                        <a:t>+              </a:t>
                      </a:r>
                      <a:r>
                        <a:rPr lang="nl-BE" sz="1300" baseline="0" dirty="0" smtClean="0">
                          <a:latin typeface="Calibri" panose="020F0502020204030204" pitchFamily="34" charset="0"/>
                          <a:cs typeface="Calibri" panose="020F0502020204030204" pitchFamily="34" charset="0"/>
                        </a:rPr>
                        <a:t> </a:t>
                      </a:r>
                      <a:r>
                        <a:rPr lang="nl-BE" sz="1300" dirty="0" smtClean="0">
                          <a:latin typeface="Calibri" panose="020F0502020204030204" pitchFamily="34" charset="0"/>
                          <a:cs typeface="Calibri" panose="020F0502020204030204" pitchFamily="34" charset="0"/>
                        </a:rPr>
                        <a:t>-              /</a:t>
                      </a:r>
                    </a:p>
                  </a:txBody>
                  <a:tcPr marT="38100" marB="38100"/>
                </a:tc>
                <a:tc hMerge="1">
                  <a:txBody>
                    <a:bodyPr/>
                    <a:lstStyle/>
                    <a:p>
                      <a:endParaRPr lang="nl-BE" dirty="0"/>
                    </a:p>
                  </a:txBody>
                  <a:tcPr/>
                </a:tc>
                <a:tc hMerge="1">
                  <a:txBody>
                    <a:bodyPr/>
                    <a:lstStyle/>
                    <a:p>
                      <a:endParaRPr lang="nl-BE" dirty="0"/>
                    </a:p>
                  </a:txBody>
                  <a:tcPr/>
                </a:tc>
                <a:tc gridSpan="3">
                  <a:txBody>
                    <a:bodyPr/>
                    <a:lstStyle/>
                    <a:p>
                      <a:pPr algn="ctr"/>
                      <a:r>
                        <a:rPr lang="nl-BE" sz="1300" dirty="0" smtClean="0">
                          <a:latin typeface="Calibri" panose="020F0502020204030204" pitchFamily="34" charset="0"/>
                          <a:cs typeface="Calibri" panose="020F0502020204030204" pitchFamily="34" charset="0"/>
                        </a:rPr>
                        <a:t>Bekwaamheid</a:t>
                      </a:r>
                    </a:p>
                    <a:p>
                      <a:pPr marL="0" marR="0" indent="0" algn="ctr" defTabSz="914400" rtl="0" eaLnBrk="1" fontAlgn="auto" latinLnBrk="0" hangingPunct="1">
                        <a:lnSpc>
                          <a:spcPct val="100000"/>
                        </a:lnSpc>
                        <a:spcBef>
                          <a:spcPts val="0"/>
                        </a:spcBef>
                        <a:spcAft>
                          <a:spcPts val="0"/>
                        </a:spcAft>
                        <a:buClrTx/>
                        <a:buSzTx/>
                        <a:buFontTx/>
                        <a:buNone/>
                        <a:tabLst/>
                        <a:defRPr/>
                      </a:pPr>
                      <a:r>
                        <a:rPr lang="nl-BE" sz="1300" dirty="0" smtClean="0">
                          <a:latin typeface="Calibri" panose="020F0502020204030204" pitchFamily="34" charset="0"/>
                          <a:cs typeface="Calibri" panose="020F0502020204030204" pitchFamily="34" charset="0"/>
                        </a:rPr>
                        <a:t>+              </a:t>
                      </a:r>
                      <a:r>
                        <a:rPr lang="nl-BE" sz="1300" baseline="0" dirty="0" smtClean="0">
                          <a:latin typeface="Calibri" panose="020F0502020204030204" pitchFamily="34" charset="0"/>
                          <a:cs typeface="Calibri" panose="020F0502020204030204" pitchFamily="34" charset="0"/>
                        </a:rPr>
                        <a:t> </a:t>
                      </a:r>
                      <a:r>
                        <a:rPr lang="nl-BE" sz="1300" dirty="0" smtClean="0">
                          <a:latin typeface="Calibri" panose="020F0502020204030204" pitchFamily="34" charset="0"/>
                          <a:cs typeface="Calibri" panose="020F0502020204030204" pitchFamily="34" charset="0"/>
                        </a:rPr>
                        <a:t>-              /</a:t>
                      </a:r>
                    </a:p>
                  </a:txBody>
                  <a:tcPr marT="38100" marB="38100"/>
                </a:tc>
                <a:tc hMerge="1">
                  <a:txBody>
                    <a:bodyPr/>
                    <a:lstStyle/>
                    <a:p>
                      <a:endParaRPr lang="nl-BE" dirty="0"/>
                    </a:p>
                  </a:txBody>
                  <a:tcPr/>
                </a:tc>
                <a:tc hMerge="1">
                  <a:txBody>
                    <a:bodyPr/>
                    <a:lstStyle/>
                    <a:p>
                      <a:endParaRPr lang="nl-BE" dirty="0"/>
                    </a:p>
                  </a:txBody>
                  <a:tcPr/>
                </a:tc>
              </a:tr>
              <a:tr h="309033">
                <a:tc>
                  <a:txBody>
                    <a:bodyPr/>
                    <a:lstStyle/>
                    <a:p>
                      <a:pPr algn="ctr"/>
                      <a:r>
                        <a:rPr lang="nl-BE" sz="1300" dirty="0" smtClean="0">
                          <a:latin typeface="Calibri" panose="020F0502020204030204" pitchFamily="34" charset="0"/>
                          <a:cs typeface="Calibri" panose="020F0502020204030204" pitchFamily="34" charset="0"/>
                        </a:rPr>
                        <a:t>Neuroticisme</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solidFill>
                            <a:schemeClr val="tx1"/>
                          </a:solidFill>
                          <a:latin typeface="Calibri" panose="020F0502020204030204" pitchFamily="34" charset="0"/>
                          <a:cs typeface="Calibri" panose="020F0502020204030204" pitchFamily="34" charset="0"/>
                        </a:rPr>
                        <a:t>7</a:t>
                      </a:r>
                      <a:endParaRPr lang="nl-BE" sz="1300" b="1" dirty="0">
                        <a:solidFill>
                          <a:schemeClr val="tx1"/>
                        </a:solidFill>
                        <a:latin typeface="Calibri" panose="020F0502020204030204" pitchFamily="34" charset="0"/>
                        <a:cs typeface="Calibri" panose="020F0502020204030204" pitchFamily="34" charset="0"/>
                      </a:endParaRPr>
                    </a:p>
                  </a:txBody>
                  <a:tcPr marT="38100" marB="38100"/>
                </a:tc>
                <a:tc>
                  <a:txBody>
                    <a:bodyPr/>
                    <a:lstStyle/>
                    <a:p>
                      <a:pPr algn="ct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r>
                        <a:rPr lang="nl-BE" sz="1300" b="1" kern="1200" dirty="0" smtClean="0">
                          <a:solidFill>
                            <a:schemeClr val="tx1"/>
                          </a:solidFill>
                          <a:latin typeface="Calibri" panose="020F0502020204030204" pitchFamily="34" charset="0"/>
                          <a:ea typeface="+mn-ea"/>
                          <a:cs typeface="Calibri" panose="020F0502020204030204" pitchFamily="34" charset="0"/>
                        </a:rPr>
                        <a:t>5</a:t>
                      </a:r>
                      <a:endParaRPr lang="nl-BE" sz="1300" b="1" kern="1200" dirty="0">
                        <a:solidFill>
                          <a:schemeClr val="tx1"/>
                        </a:solidFill>
                        <a:latin typeface="Calibri" panose="020F0502020204030204" pitchFamily="34" charset="0"/>
                        <a:ea typeface="+mn-ea"/>
                        <a:cs typeface="Calibri" panose="020F0502020204030204" pitchFamily="34" charset="0"/>
                      </a:endParaRPr>
                    </a:p>
                  </a:txBody>
                  <a:tcPr marT="38100" marB="38100"/>
                </a:tc>
                <a:tc>
                  <a:txBody>
                    <a:bodyPr/>
                    <a:lstStyle/>
                    <a:p>
                      <a:pPr algn="ct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solidFill>
                            <a:srgbClr val="969696"/>
                          </a:solidFill>
                          <a:latin typeface="Calibri" panose="020F0502020204030204" pitchFamily="34" charset="0"/>
                          <a:cs typeface="Calibri" panose="020F0502020204030204" pitchFamily="34" charset="0"/>
                        </a:rPr>
                        <a:t>2</a:t>
                      </a: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r>
                        <a:rPr lang="nl-BE" sz="1300" b="1" kern="1200" dirty="0" smtClean="0">
                          <a:solidFill>
                            <a:schemeClr val="tx1"/>
                          </a:solidFill>
                          <a:latin typeface="Calibri" panose="020F0502020204030204" pitchFamily="34" charset="0"/>
                          <a:ea typeface="+mn-ea"/>
                          <a:cs typeface="Calibri" panose="020F0502020204030204" pitchFamily="34" charset="0"/>
                        </a:rPr>
                        <a:t>1</a:t>
                      </a:r>
                      <a:endParaRPr lang="nl-BE" sz="1300" b="1" kern="1200" dirty="0">
                        <a:solidFill>
                          <a:schemeClr val="tx1"/>
                        </a:solidFill>
                        <a:latin typeface="Calibri" panose="020F0502020204030204" pitchFamily="34" charset="0"/>
                        <a:ea typeface="+mn-ea"/>
                        <a:cs typeface="Calibri" panose="020F0502020204030204" pitchFamily="34" charset="0"/>
                      </a:endParaRPr>
                    </a:p>
                  </a:txBody>
                  <a:tcPr marT="38100" marB="38100"/>
                </a:tc>
                <a:tc>
                  <a:txBody>
                    <a:bodyPr/>
                    <a:lstStyle/>
                    <a:p>
                      <a:pPr algn="ctr"/>
                      <a:r>
                        <a:rPr lang="nl-BE" sz="1300" dirty="0" smtClean="0">
                          <a:solidFill>
                            <a:srgbClr val="969696"/>
                          </a:solidFill>
                          <a:latin typeface="Calibri" panose="020F0502020204030204" pitchFamily="34" charset="0"/>
                          <a:cs typeface="Calibri" panose="020F0502020204030204" pitchFamily="34" charset="0"/>
                        </a:rPr>
                        <a:t>6</a:t>
                      </a:r>
                      <a:endParaRPr lang="nl-BE" sz="1300" dirty="0">
                        <a:solidFill>
                          <a:srgbClr val="969696"/>
                        </a:solidFill>
                        <a:latin typeface="Calibri" panose="020F0502020204030204" pitchFamily="34" charset="0"/>
                        <a:cs typeface="Calibri" panose="020F0502020204030204" pitchFamily="34" charset="0"/>
                      </a:endParaRPr>
                    </a:p>
                  </a:txBody>
                  <a:tcPr marT="38100" marB="38100"/>
                </a:tc>
              </a:tr>
              <a:tr h="309033">
                <a:tc>
                  <a:txBody>
                    <a:bodyPr/>
                    <a:lstStyle/>
                    <a:p>
                      <a:pPr algn="ctr"/>
                      <a:r>
                        <a:rPr lang="nl-BE" sz="1300" dirty="0" smtClean="0">
                          <a:latin typeface="Calibri" panose="020F0502020204030204" pitchFamily="34" charset="0"/>
                          <a:cs typeface="Calibri" panose="020F0502020204030204" pitchFamily="34" charset="0"/>
                        </a:rPr>
                        <a:t>Extraversie</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solidFill>
                            <a:schemeClr val="tx1"/>
                          </a:solidFill>
                          <a:latin typeface="Calibri" panose="020F0502020204030204" pitchFamily="34" charset="0"/>
                          <a:cs typeface="Calibri" panose="020F0502020204030204" pitchFamily="34" charset="0"/>
                        </a:rPr>
                        <a:t>3</a:t>
                      </a:r>
                      <a:endParaRPr lang="nl-BE" sz="1300" b="1" dirty="0">
                        <a:solidFill>
                          <a:schemeClr val="tx1"/>
                        </a:solidFill>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solidFill>
                            <a:srgbClr val="969696"/>
                          </a:solidFill>
                          <a:latin typeface="Calibri" panose="020F0502020204030204" pitchFamily="34" charset="0"/>
                          <a:cs typeface="Calibri" panose="020F0502020204030204" pitchFamily="34" charset="0"/>
                        </a:rPr>
                        <a:t>4</a:t>
                      </a: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solidFill>
                            <a:srgbClr val="969696"/>
                          </a:solidFill>
                          <a:latin typeface="Calibri" panose="020F0502020204030204" pitchFamily="34" charset="0"/>
                          <a:cs typeface="Calibri" panose="020F0502020204030204" pitchFamily="34" charset="0"/>
                        </a:rPr>
                        <a:t>3</a:t>
                      </a: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solidFill>
                            <a:schemeClr val="tx1"/>
                          </a:solidFill>
                          <a:latin typeface="Calibri" panose="020F0502020204030204" pitchFamily="34" charset="0"/>
                          <a:cs typeface="Calibri" panose="020F0502020204030204" pitchFamily="34" charset="0"/>
                        </a:rPr>
                        <a:t>4</a:t>
                      </a:r>
                      <a:endParaRPr lang="nl-BE" sz="1300" b="1" dirty="0">
                        <a:solidFill>
                          <a:schemeClr val="tx1"/>
                        </a:solidFill>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solidFill>
                            <a:schemeClr val="tx1"/>
                          </a:solidFill>
                          <a:latin typeface="Calibri" panose="020F0502020204030204" pitchFamily="34" charset="0"/>
                          <a:cs typeface="Calibri" panose="020F0502020204030204" pitchFamily="34" charset="0"/>
                        </a:rPr>
                        <a:t>4</a:t>
                      </a:r>
                      <a:endParaRPr lang="nl-BE" sz="1300" b="1" dirty="0">
                        <a:solidFill>
                          <a:schemeClr val="tx1"/>
                        </a:solidFill>
                        <a:latin typeface="Calibri" panose="020F0502020204030204" pitchFamily="34" charset="0"/>
                        <a:cs typeface="Calibri" panose="020F0502020204030204" pitchFamily="34" charset="0"/>
                      </a:endParaRPr>
                    </a:p>
                  </a:txBody>
                  <a:tcPr marT="38100" marB="38100"/>
                </a:tc>
                <a:tc>
                  <a:txBody>
                    <a:bodyPr/>
                    <a:lstStyle/>
                    <a:p>
                      <a:pPr algn="ctr"/>
                      <a:endParaRPr lang="nl-BE" sz="1300" dirty="0">
                        <a:solidFill>
                          <a:srgbClr val="969696"/>
                        </a:solidFill>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solidFill>
                            <a:srgbClr val="969696"/>
                          </a:solidFill>
                          <a:latin typeface="Calibri" panose="020F0502020204030204" pitchFamily="34" charset="0"/>
                          <a:cs typeface="Calibri" panose="020F0502020204030204" pitchFamily="34" charset="0"/>
                        </a:rPr>
                        <a:t>3</a:t>
                      </a:r>
                      <a:endParaRPr lang="nl-BE" sz="1300" dirty="0">
                        <a:solidFill>
                          <a:srgbClr val="969696"/>
                        </a:solidFill>
                        <a:latin typeface="Calibri" panose="020F0502020204030204" pitchFamily="34" charset="0"/>
                        <a:cs typeface="Calibri" panose="020F0502020204030204" pitchFamily="34" charset="0"/>
                      </a:endParaRPr>
                    </a:p>
                  </a:txBody>
                  <a:tcPr marT="38100" marB="38100"/>
                </a:tc>
              </a:tr>
              <a:tr h="309033">
                <a:tc>
                  <a:txBody>
                    <a:bodyPr/>
                    <a:lstStyle/>
                    <a:p>
                      <a:pPr algn="ctr"/>
                      <a:r>
                        <a:rPr lang="nl-BE" sz="1300" dirty="0" smtClean="0">
                          <a:latin typeface="Calibri" panose="020F0502020204030204" pitchFamily="34" charset="0"/>
                          <a:cs typeface="Calibri" panose="020F0502020204030204" pitchFamily="34" charset="0"/>
                        </a:rPr>
                        <a:t>Openheid</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endParaRPr lang="nl-BE" sz="1300">
                        <a:latin typeface="Calibri" panose="020F0502020204030204" pitchFamily="34" charset="0"/>
                        <a:cs typeface="Calibri" panose="020F0502020204030204" pitchFamily="34" charset="0"/>
                      </a:endParaRPr>
                    </a:p>
                  </a:txBody>
                  <a:tcPr marT="38100" marB="38100"/>
                </a:tc>
                <a:tc>
                  <a:txBody>
                    <a:bodyPr/>
                    <a:lstStyle/>
                    <a:p>
                      <a:pPr algn="ctr"/>
                      <a:endParaRPr lang="nl-BE" sz="130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7</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endParaRPr lang="nl-BE" sz="1300" dirty="0">
                        <a:latin typeface="Calibri" panose="020F0502020204030204" pitchFamily="34" charset="0"/>
                        <a:cs typeface="Calibri" panose="020F0502020204030204" pitchFamily="34" charset="0"/>
                      </a:endParaRPr>
                    </a:p>
                  </a:txBody>
                  <a:tcPr marT="38100" marB="38100"/>
                </a:tc>
                <a:tc>
                  <a:txBody>
                    <a:bodyPr/>
                    <a:lstStyle/>
                    <a:p>
                      <a:pPr marL="0" algn="ctr" defTabSz="914400" rtl="0" eaLnBrk="1" latinLnBrk="0" hangingPunct="1"/>
                      <a:r>
                        <a:rPr lang="nl-BE" sz="1300" kern="1200" dirty="0" smtClean="0">
                          <a:solidFill>
                            <a:srgbClr val="969696"/>
                          </a:solidFill>
                          <a:latin typeface="Calibri" panose="020F0502020204030204" pitchFamily="34" charset="0"/>
                          <a:ea typeface="+mn-ea"/>
                          <a:cs typeface="Calibri" panose="020F0502020204030204" pitchFamily="34" charset="0"/>
                        </a:rPr>
                        <a:t>1</a:t>
                      </a:r>
                      <a:endParaRPr lang="nl-BE" sz="1300" kern="1200" dirty="0">
                        <a:solidFill>
                          <a:srgbClr val="969696"/>
                        </a:solidFill>
                        <a:latin typeface="Calibri" panose="020F0502020204030204" pitchFamily="34" charset="0"/>
                        <a:ea typeface="+mn-ea"/>
                        <a:cs typeface="Calibri" panose="020F0502020204030204" pitchFamily="34" charset="0"/>
                      </a:endParaRPr>
                    </a:p>
                  </a:txBody>
                  <a:tcPr marT="38100" marB="38100"/>
                </a:tc>
                <a:tc>
                  <a:txBody>
                    <a:bodyPr/>
                    <a:lstStyle/>
                    <a:p>
                      <a:pPr algn="ctr"/>
                      <a:r>
                        <a:rPr lang="nl-BE" sz="1300" b="1" kern="1200" dirty="0" smtClean="0">
                          <a:solidFill>
                            <a:schemeClr val="tx1"/>
                          </a:solidFill>
                          <a:latin typeface="Calibri" panose="020F0502020204030204" pitchFamily="34" charset="0"/>
                          <a:ea typeface="+mn-ea"/>
                          <a:cs typeface="Calibri" panose="020F0502020204030204" pitchFamily="34" charset="0"/>
                        </a:rPr>
                        <a:t>6</a:t>
                      </a:r>
                      <a:endParaRPr lang="nl-BE" sz="1300" b="1" kern="1200" dirty="0">
                        <a:solidFill>
                          <a:schemeClr val="tx1"/>
                        </a:solidFill>
                        <a:latin typeface="Calibri" panose="020F0502020204030204" pitchFamily="34" charset="0"/>
                        <a:ea typeface="+mn-ea"/>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1</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endParaRPr lang="nl-BE" sz="1300" dirty="0">
                        <a:latin typeface="Calibri" panose="020F0502020204030204" pitchFamily="34" charset="0"/>
                        <a:cs typeface="Calibri" panose="020F0502020204030204" pitchFamily="34" charset="0"/>
                      </a:endParaRPr>
                    </a:p>
                  </a:txBody>
                  <a:tcPr marT="38100" marB="38100"/>
                </a:tc>
                <a:tc>
                  <a:txBody>
                    <a:bodyPr/>
                    <a:lstStyle/>
                    <a:p>
                      <a:pPr marL="0" algn="ctr" defTabSz="914400" rtl="0" eaLnBrk="1" latinLnBrk="0" hangingPunct="1"/>
                      <a:r>
                        <a:rPr lang="nl-BE" sz="1300" kern="1200" dirty="0" smtClean="0">
                          <a:solidFill>
                            <a:srgbClr val="969696"/>
                          </a:solidFill>
                          <a:latin typeface="Calibri" panose="020F0502020204030204" pitchFamily="34" charset="0"/>
                          <a:ea typeface="+mn-ea"/>
                          <a:cs typeface="Calibri" panose="020F0502020204030204" pitchFamily="34" charset="0"/>
                        </a:rPr>
                        <a:t>6</a:t>
                      </a:r>
                      <a:endParaRPr lang="nl-BE" sz="1300" kern="1200" dirty="0">
                        <a:solidFill>
                          <a:srgbClr val="969696"/>
                        </a:solidFill>
                        <a:latin typeface="Calibri" panose="020F0502020204030204" pitchFamily="34" charset="0"/>
                        <a:ea typeface="+mn-ea"/>
                        <a:cs typeface="Calibri" panose="020F0502020204030204" pitchFamily="34" charset="0"/>
                      </a:endParaRPr>
                    </a:p>
                  </a:txBody>
                  <a:tcPr marT="38100" marB="38100"/>
                </a:tc>
              </a:tr>
              <a:tr h="309033">
                <a:tc>
                  <a:txBody>
                    <a:bodyPr/>
                    <a:lstStyle/>
                    <a:p>
                      <a:pPr algn="ctr"/>
                      <a:r>
                        <a:rPr lang="nl-BE" sz="1300" dirty="0" smtClean="0">
                          <a:latin typeface="Calibri" panose="020F0502020204030204" pitchFamily="34" charset="0"/>
                          <a:cs typeface="Calibri" panose="020F0502020204030204" pitchFamily="34" charset="0"/>
                        </a:rPr>
                        <a:t>Vriendelijkheid</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endParaRPr lang="nl-BE" sz="130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2</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5</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1</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2</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4</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4</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endParaRPr lang="nl-BE" sz="130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3</a:t>
                      </a:r>
                      <a:endParaRPr lang="nl-BE" sz="1300" b="1" dirty="0">
                        <a:latin typeface="Calibri" panose="020F0502020204030204" pitchFamily="34" charset="0"/>
                        <a:cs typeface="Calibri" panose="020F0502020204030204" pitchFamily="34" charset="0"/>
                      </a:endParaRPr>
                    </a:p>
                  </a:txBody>
                  <a:tcPr marT="38100" marB="38100"/>
                </a:tc>
              </a:tr>
              <a:tr h="309033">
                <a:tc>
                  <a:txBody>
                    <a:bodyPr/>
                    <a:lstStyle/>
                    <a:p>
                      <a:pPr algn="ctr"/>
                      <a:r>
                        <a:rPr lang="nl-BE" sz="1300" dirty="0" smtClean="0">
                          <a:latin typeface="Calibri" panose="020F0502020204030204" pitchFamily="34" charset="0"/>
                          <a:cs typeface="Calibri" panose="020F0502020204030204" pitchFamily="34" charset="0"/>
                        </a:rPr>
                        <a:t>Zorgvuldigheid</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1</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6</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2</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5</a:t>
                      </a: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b="1" dirty="0" smtClean="0">
                          <a:latin typeface="Calibri" panose="020F0502020204030204" pitchFamily="34" charset="0"/>
                          <a:cs typeface="Calibri" panose="020F0502020204030204" pitchFamily="34" charset="0"/>
                        </a:rPr>
                        <a:t>2</a:t>
                      </a:r>
                      <a:endParaRPr lang="nl-BE" sz="1300" b="1" dirty="0">
                        <a:latin typeface="Calibri" panose="020F0502020204030204" pitchFamily="34" charset="0"/>
                        <a:cs typeface="Calibri" panose="020F0502020204030204" pitchFamily="34" charset="0"/>
                      </a:endParaRPr>
                    </a:p>
                  </a:txBody>
                  <a:tcPr marT="38100" marB="38100"/>
                </a:tc>
                <a:tc>
                  <a:txBody>
                    <a:bodyPr/>
                    <a:lstStyle/>
                    <a:p>
                      <a:pPr algn="ctr"/>
                      <a:endParaRPr lang="nl-BE" sz="1300" dirty="0">
                        <a:latin typeface="Calibri" panose="020F0502020204030204" pitchFamily="34" charset="0"/>
                        <a:cs typeface="Calibri" panose="020F0502020204030204" pitchFamily="34" charset="0"/>
                      </a:endParaRPr>
                    </a:p>
                  </a:txBody>
                  <a:tcPr marT="38100" marB="38100"/>
                </a:tc>
                <a:tc>
                  <a:txBody>
                    <a:bodyPr/>
                    <a:lstStyle/>
                    <a:p>
                      <a:pPr algn="ctr"/>
                      <a:r>
                        <a:rPr lang="nl-BE" sz="1300" dirty="0" smtClean="0">
                          <a:latin typeface="Calibri" panose="020F0502020204030204" pitchFamily="34" charset="0"/>
                          <a:cs typeface="Calibri" panose="020F0502020204030204" pitchFamily="34" charset="0"/>
                        </a:rPr>
                        <a:t>5</a:t>
                      </a:r>
                      <a:endParaRPr lang="nl-BE" sz="1300" dirty="0">
                        <a:latin typeface="Calibri" panose="020F0502020204030204" pitchFamily="34" charset="0"/>
                        <a:cs typeface="Calibri" panose="020F0502020204030204" pitchFamily="34" charset="0"/>
                      </a:endParaRPr>
                    </a:p>
                  </a:txBody>
                  <a:tcPr marT="38100" marB="38100"/>
                </a:tc>
              </a:tr>
            </a:tbl>
          </a:graphicData>
        </a:graphic>
      </p:graphicFrame>
      <p:sp>
        <p:nvSpPr>
          <p:cNvPr id="3" name="Tekstvak 2"/>
          <p:cNvSpPr txBox="1"/>
          <p:nvPr/>
        </p:nvSpPr>
        <p:spPr>
          <a:xfrm>
            <a:off x="421197" y="3432805"/>
            <a:ext cx="2354577" cy="923330"/>
          </a:xfrm>
          <a:prstGeom prst="rect">
            <a:avLst/>
          </a:prstGeom>
          <a:noFill/>
        </p:spPr>
        <p:txBody>
          <a:bodyPr wrap="square" rtlCol="0">
            <a:spAutoFit/>
          </a:bodyPr>
          <a:lstStyle/>
          <a:p>
            <a:pPr marL="171450" indent="-171450">
              <a:buFont typeface="Arial" panose="020B0604020202020204" pitchFamily="34" charset="0"/>
              <a:buChar char="•"/>
            </a:pPr>
            <a:r>
              <a:rPr lang="nl-NL" sz="900" dirty="0" smtClean="0">
                <a:latin typeface="Calibri" panose="020F0502020204030204" pitchFamily="34" charset="0"/>
                <a:cs typeface="Calibri" panose="020F0502020204030204" pitchFamily="34" charset="0"/>
              </a:rPr>
              <a:t>‘+’: </a:t>
            </a:r>
            <a:r>
              <a:rPr lang="nl-NL" sz="900" dirty="0">
                <a:latin typeface="Calibri" panose="020F0502020204030204" pitchFamily="34" charset="0"/>
                <a:cs typeface="Calibri" panose="020F0502020204030204" pitchFamily="34" charset="0"/>
              </a:rPr>
              <a:t>positieve significante associatie</a:t>
            </a:r>
            <a:endParaRPr lang="nl-BE"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NL" sz="900" dirty="0" smtClean="0">
                <a:latin typeface="Calibri" panose="020F0502020204030204" pitchFamily="34" charset="0"/>
                <a:cs typeface="Calibri" panose="020F0502020204030204" pitchFamily="34" charset="0"/>
              </a:rPr>
              <a:t>‘-’: </a:t>
            </a:r>
            <a:r>
              <a:rPr lang="nl-NL" sz="900" dirty="0">
                <a:latin typeface="Calibri" panose="020F0502020204030204" pitchFamily="34" charset="0"/>
                <a:cs typeface="Calibri" panose="020F0502020204030204" pitchFamily="34" charset="0"/>
              </a:rPr>
              <a:t>negatieve significante associatie</a:t>
            </a:r>
            <a:endParaRPr lang="nl-BE"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NL" sz="900" dirty="0">
                <a:latin typeface="Calibri" panose="020F0502020204030204" pitchFamily="34" charset="0"/>
                <a:cs typeface="Calibri" panose="020F0502020204030204" pitchFamily="34" charset="0"/>
              </a:rPr>
              <a:t>‘/’: geen associatie</a:t>
            </a:r>
            <a:endParaRPr lang="nl-BE" sz="9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BE" sz="900" b="1" dirty="0">
                <a:latin typeface="Calibri" panose="020F0502020204030204" pitchFamily="34" charset="0"/>
                <a:cs typeface="Calibri" panose="020F0502020204030204" pitchFamily="34" charset="0"/>
              </a:rPr>
              <a:t>Vet</a:t>
            </a:r>
            <a:r>
              <a:rPr lang="nl-BE" sz="900" dirty="0">
                <a:latin typeface="Calibri" panose="020F0502020204030204" pitchFamily="34" charset="0"/>
                <a:cs typeface="Calibri" panose="020F0502020204030204" pitchFamily="34" charset="0"/>
              </a:rPr>
              <a:t>: ons resultaat</a:t>
            </a:r>
          </a:p>
          <a:p>
            <a:endParaRPr lang="nl-BE" dirty="0">
              <a:latin typeface="Calibri" panose="020F0502020204030204" pitchFamily="34" charset="0"/>
              <a:cs typeface="Calibri" panose="020F0502020204030204" pitchFamily="34" charset="0"/>
            </a:endParaRPr>
          </a:p>
        </p:txBody>
      </p:sp>
      <p:sp>
        <p:nvSpPr>
          <p:cNvPr id="13" name="Tekstvak 12"/>
          <p:cNvSpPr txBox="1"/>
          <p:nvPr/>
        </p:nvSpPr>
        <p:spPr>
          <a:xfrm>
            <a:off x="813130" y="4062096"/>
            <a:ext cx="4176464" cy="1077218"/>
          </a:xfrm>
          <a:prstGeom prst="rect">
            <a:avLst/>
          </a:prstGeom>
          <a:noFill/>
        </p:spPr>
        <p:txBody>
          <a:bodyPr wrap="square" rtlCol="0">
            <a:spAutoFit/>
          </a:bodyPr>
          <a:lstStyle/>
          <a:p>
            <a:pPr marL="285750" indent="-285750">
              <a:buFont typeface="Arial" panose="020B0604020202020204" pitchFamily="34" charset="0"/>
              <a:buChar char="•"/>
            </a:pPr>
            <a:r>
              <a:rPr lang="nl-BE" sz="1600" dirty="0" smtClean="0">
                <a:latin typeface="Calibri" panose="020F0502020204030204" pitchFamily="34" charset="0"/>
                <a:cs typeface="Calibri" panose="020F0502020204030204" pitchFamily="34" charset="0"/>
              </a:rPr>
              <a:t>58/105 onderzochte relaties bevestigd</a:t>
            </a:r>
          </a:p>
          <a:p>
            <a:pPr marL="285750" indent="-285750">
              <a:buFont typeface="Arial" panose="020B0604020202020204" pitchFamily="34" charset="0"/>
              <a:buChar char="•"/>
            </a:pPr>
            <a:r>
              <a:rPr lang="nl-BE" sz="1600" dirty="0" smtClean="0">
                <a:latin typeface="Calibri" panose="020F0502020204030204" pitchFamily="34" charset="0"/>
                <a:cs typeface="Calibri" panose="020F0502020204030204" pitchFamily="34" charset="0"/>
              </a:rPr>
              <a:t>46 keer geen relatie &lt;-&gt; literatuur wel</a:t>
            </a:r>
          </a:p>
          <a:p>
            <a:pPr marL="285750" indent="-285750">
              <a:buFont typeface="Arial" panose="020B0604020202020204" pitchFamily="34" charset="0"/>
              <a:buChar char="•"/>
            </a:pPr>
            <a:r>
              <a:rPr lang="nl-BE" sz="1600" dirty="0" smtClean="0">
                <a:latin typeface="Calibri" panose="020F0502020204030204" pitchFamily="34" charset="0"/>
                <a:cs typeface="Calibri" panose="020F0502020204030204" pitchFamily="34" charset="0"/>
              </a:rPr>
              <a:t>1 x tegenstelling (vriendelijkheid en distantie)</a:t>
            </a:r>
            <a:endParaRPr lang="nl-BE" sz="1600" dirty="0">
              <a:latin typeface="Calibri" panose="020F0502020204030204" pitchFamily="34" charset="0"/>
              <a:cs typeface="Calibri" panose="020F0502020204030204" pitchFamily="34" charset="0"/>
            </a:endParaRPr>
          </a:p>
        </p:txBody>
      </p:sp>
      <p:sp>
        <p:nvSpPr>
          <p:cNvPr id="4" name="Tekstvak 3"/>
          <p:cNvSpPr txBox="1"/>
          <p:nvPr/>
        </p:nvSpPr>
        <p:spPr>
          <a:xfrm>
            <a:off x="4704928" y="4083363"/>
            <a:ext cx="3661203" cy="584775"/>
          </a:xfrm>
          <a:prstGeom prst="rect">
            <a:avLst/>
          </a:prstGeom>
          <a:noFill/>
        </p:spPr>
        <p:txBody>
          <a:bodyPr wrap="square" rtlCol="0">
            <a:spAutoFit/>
          </a:bodyPr>
          <a:lstStyle/>
          <a:p>
            <a:pPr marL="285750" indent="-285750">
              <a:buFont typeface="Arial" panose="020B0604020202020204" pitchFamily="34" charset="0"/>
              <a:buChar char="•"/>
            </a:pPr>
            <a:r>
              <a:rPr lang="nl-BE" sz="1600" dirty="0">
                <a:latin typeface="Calibri" panose="020F0502020204030204" pitchFamily="34" charset="0"/>
                <a:cs typeface="Calibri" panose="020F0502020204030204" pitchFamily="34" charset="0"/>
              </a:rPr>
              <a:t>verschillen: aard en grootte van onderzoekspopulaties</a:t>
            </a:r>
          </a:p>
        </p:txBody>
      </p:sp>
      <p:sp>
        <p:nvSpPr>
          <p:cNvPr id="24" name="Tijdelijke aanduiding voor inhoud 5"/>
          <p:cNvSpPr txBox="1">
            <a:spLocks/>
          </p:cNvSpPr>
          <p:nvPr/>
        </p:nvSpPr>
        <p:spPr>
          <a:xfrm>
            <a:off x="457200" y="1194892"/>
            <a:ext cx="8234363" cy="3910244"/>
          </a:xfrm>
          <a:prstGeom prst="rect">
            <a:avLst/>
          </a:prstGeom>
        </p:spPr>
        <p:txBody>
          <a:bodyPr vert="horz" lIns="91440" tIns="45720" rIns="91440" bIns="45720" rtlCol="0">
            <a:normAutofit/>
          </a:bodyPr>
          <a:lstStyle>
            <a:lvl1pPr marL="342000" indent="-342900" algn="l" defTabSz="457200" rtl="0" eaLnBrk="1" latinLnBrk="0" hangingPunct="1">
              <a:spcBef>
                <a:spcPct val="20000"/>
              </a:spcBef>
              <a:buClr>
                <a:schemeClr val="accent2"/>
              </a:buClr>
              <a:buSzPct val="100000"/>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SzPct val="100000"/>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SzPct val="100000"/>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SzPct val="100000"/>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SzPct val="100000"/>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nl-BE" dirty="0"/>
          </a:p>
        </p:txBody>
      </p:sp>
      <p:sp>
        <p:nvSpPr>
          <p:cNvPr id="25" name="Tijdelijke aanduiding voor inhoud 2"/>
          <p:cNvSpPr txBox="1">
            <a:spLocks/>
          </p:cNvSpPr>
          <p:nvPr/>
        </p:nvSpPr>
        <p:spPr>
          <a:xfrm>
            <a:off x="1078657" y="745350"/>
            <a:ext cx="8229600" cy="5378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nl-BE" sz="2500" b="1" dirty="0" smtClean="0">
                <a:latin typeface="Calibri" panose="020F0502020204030204" pitchFamily="34" charset="0"/>
                <a:cs typeface="Calibri" panose="020F0502020204030204" pitchFamily="34" charset="0"/>
              </a:rPr>
              <a:t>Burn-out (kadering onderzoeksresultaten)</a:t>
            </a:r>
            <a:endParaRPr lang="nl-BE" sz="2100" b="1" dirty="0" smtClean="0">
              <a:latin typeface="Calibri" panose="020F0502020204030204" pitchFamily="34" charset="0"/>
              <a:cs typeface="Calibri" panose="020F0502020204030204" pitchFamily="34" charset="0"/>
            </a:endParaRPr>
          </a:p>
        </p:txBody>
      </p:sp>
      <p:sp>
        <p:nvSpPr>
          <p:cNvPr id="21"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23"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26"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27"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28"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29"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366077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2"/>
          <p:cNvSpPr txBox="1">
            <a:spLocks/>
          </p:cNvSpPr>
          <p:nvPr/>
        </p:nvSpPr>
        <p:spPr>
          <a:xfrm>
            <a:off x="924992" y="855810"/>
            <a:ext cx="8229600" cy="47006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nl-BE" sz="2500" b="1" dirty="0" smtClean="0">
                <a:latin typeface="Calibri" panose="020F0502020204030204" pitchFamily="34" charset="0"/>
                <a:cs typeface="Calibri" panose="020F0502020204030204" pitchFamily="34" charset="0"/>
              </a:rPr>
              <a:t>Bevlogenheid (dimensies niet weergegeven)</a:t>
            </a:r>
            <a:endParaRPr lang="nl-BE" sz="2100" b="1" dirty="0" smtClean="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3" y="1479200"/>
            <a:ext cx="6285005" cy="319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4"/>
          <p:cNvSpPr/>
          <p:nvPr/>
        </p:nvSpPr>
        <p:spPr>
          <a:xfrm>
            <a:off x="1101552" y="4509331"/>
            <a:ext cx="5886400" cy="707886"/>
          </a:xfrm>
          <a:prstGeom prst="rect">
            <a:avLst/>
          </a:prstGeom>
        </p:spPr>
        <p:txBody>
          <a:bodyPr wrap="square">
            <a:spAutoFit/>
          </a:bodyPr>
          <a:lstStyle/>
          <a:p>
            <a:r>
              <a:rPr lang="nl-NL" sz="1000" dirty="0">
                <a:latin typeface="Calibri" panose="020F0502020204030204" pitchFamily="34" charset="0"/>
                <a:cs typeface="Calibri" panose="020F0502020204030204" pitchFamily="34" charset="0"/>
              </a:rPr>
              <a:t>** p &lt; ,01</a:t>
            </a:r>
            <a:endParaRPr lang="nl-BE" sz="1000" b="1" dirty="0">
              <a:latin typeface="Calibri" panose="020F0502020204030204" pitchFamily="34" charset="0"/>
              <a:cs typeface="Calibri" panose="020F0502020204030204" pitchFamily="34" charset="0"/>
            </a:endParaRPr>
          </a:p>
          <a:p>
            <a:r>
              <a:rPr lang="nl-NL" sz="1000" dirty="0">
                <a:latin typeface="Calibri" panose="020F0502020204030204" pitchFamily="34" charset="0"/>
                <a:cs typeface="Calibri" panose="020F0502020204030204" pitchFamily="34" charset="0"/>
              </a:rPr>
              <a:t>*  p &lt; ,05</a:t>
            </a:r>
            <a:endParaRPr lang="nl-BE" sz="1000" b="1" dirty="0">
              <a:latin typeface="Calibri" panose="020F0502020204030204" pitchFamily="34" charset="0"/>
              <a:cs typeface="Calibri" panose="020F0502020204030204" pitchFamily="34" charset="0"/>
            </a:endParaRPr>
          </a:p>
          <a:p>
            <a:r>
              <a:rPr lang="nl-NL" sz="1000" baseline="30000" dirty="0">
                <a:latin typeface="Calibri" panose="020F0502020204030204" pitchFamily="34" charset="0"/>
                <a:cs typeface="Calibri" panose="020F0502020204030204" pitchFamily="34" charset="0"/>
              </a:rPr>
              <a:t>a</a:t>
            </a:r>
            <a:r>
              <a:rPr lang="nl-NL" sz="1000" dirty="0">
                <a:latin typeface="Calibri" panose="020F0502020204030204" pitchFamily="34" charset="0"/>
                <a:cs typeface="Calibri" panose="020F0502020204030204" pitchFamily="34" charset="0"/>
              </a:rPr>
              <a:t> </a:t>
            </a:r>
            <a:r>
              <a:rPr lang="nl-NL" sz="1000" dirty="0" smtClean="0">
                <a:latin typeface="Calibri" panose="020F0502020204030204" pitchFamily="34" charset="0"/>
                <a:cs typeface="Calibri" panose="020F0502020204030204" pitchFamily="34" charset="0"/>
              </a:rPr>
              <a:t>  Bevlogenheid </a:t>
            </a:r>
            <a:r>
              <a:rPr lang="nl-NL" sz="1000" dirty="0">
                <a:latin typeface="Calibri" panose="020F0502020204030204" pitchFamily="34" charset="0"/>
                <a:cs typeface="Calibri" panose="020F0502020204030204" pitchFamily="34" charset="0"/>
              </a:rPr>
              <a:t>is de samengestelde score als resultaat van het rekenkundig gemiddelde van toewijding, </a:t>
            </a:r>
            <a:r>
              <a:rPr lang="nl-NL" sz="1000" dirty="0" smtClean="0">
                <a:latin typeface="Calibri" panose="020F0502020204030204" pitchFamily="34" charset="0"/>
                <a:cs typeface="Calibri" panose="020F0502020204030204" pitchFamily="34" charset="0"/>
              </a:rPr>
              <a:t> </a:t>
            </a:r>
            <a:br>
              <a:rPr lang="nl-NL" sz="1000" dirty="0" smtClean="0">
                <a:latin typeface="Calibri" panose="020F0502020204030204" pitchFamily="34" charset="0"/>
                <a:cs typeface="Calibri" panose="020F0502020204030204" pitchFamily="34" charset="0"/>
              </a:rPr>
            </a:br>
            <a:r>
              <a:rPr lang="nl-NL" sz="1000" dirty="0" smtClean="0">
                <a:latin typeface="Calibri" panose="020F0502020204030204" pitchFamily="34" charset="0"/>
                <a:cs typeface="Calibri" panose="020F0502020204030204" pitchFamily="34" charset="0"/>
              </a:rPr>
              <a:t>    vitaliteit </a:t>
            </a:r>
            <a:r>
              <a:rPr lang="nl-NL" sz="1000" dirty="0">
                <a:latin typeface="Calibri" panose="020F0502020204030204" pitchFamily="34" charset="0"/>
                <a:cs typeface="Calibri" panose="020F0502020204030204" pitchFamily="34" charset="0"/>
              </a:rPr>
              <a:t>en absorptie.</a:t>
            </a:r>
            <a:endParaRPr lang="nl-BE" sz="1000" b="1" dirty="0">
              <a:latin typeface="Calibri" panose="020F0502020204030204" pitchFamily="34" charset="0"/>
              <a:cs typeface="Calibri" panose="020F0502020204030204" pitchFamily="34" charset="0"/>
            </a:endParaRPr>
          </a:p>
        </p:txBody>
      </p:sp>
      <p:sp>
        <p:nvSpPr>
          <p:cNvPr id="4" name="Titel 3"/>
          <p:cNvSpPr>
            <a:spLocks noGrp="1"/>
          </p:cNvSpPr>
          <p:nvPr>
            <p:ph type="title"/>
          </p:nvPr>
        </p:nvSpPr>
        <p:spPr/>
        <p:txBody>
          <a:bodyPr/>
          <a:lstStyle/>
          <a:p>
            <a:endParaRPr lang="nl-BE"/>
          </a:p>
        </p:txBody>
      </p:sp>
      <p:sp>
        <p:nvSpPr>
          <p:cNvPr id="14"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6"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7"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18"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19"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20"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52935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endParaRPr lang="nl-BE"/>
          </a:p>
        </p:txBody>
      </p:sp>
      <p:sp>
        <p:nvSpPr>
          <p:cNvPr id="5" name="Tijdelijke aanduiding voor inhoud 2"/>
          <p:cNvSpPr>
            <a:spLocks noGrp="1"/>
          </p:cNvSpPr>
          <p:nvPr>
            <p:ph idx="1"/>
          </p:nvPr>
        </p:nvSpPr>
        <p:spPr/>
        <p:txBody>
          <a:bodyPr/>
          <a:lstStyle/>
          <a:p>
            <a:r>
              <a:rPr lang="nl-BE" dirty="0" smtClean="0"/>
              <a:t>Multipele lineaire regressie: belangrijkste conclusies:</a:t>
            </a:r>
          </a:p>
          <a:p>
            <a:endParaRPr lang="nl-BE" dirty="0" smtClean="0"/>
          </a:p>
          <a:p>
            <a:pPr lvl="1"/>
            <a:r>
              <a:rPr lang="nl-BE" dirty="0" smtClean="0"/>
              <a:t>Bepaalde persoonlijkheidskenmerken zijn, los van de werkomgeving, geassocieerd met burn-out en bevlogenheid.</a:t>
            </a:r>
            <a:br>
              <a:rPr lang="nl-BE" dirty="0" smtClean="0"/>
            </a:br>
            <a:endParaRPr lang="nl-BE" dirty="0" smtClean="0"/>
          </a:p>
          <a:p>
            <a:pPr lvl="2"/>
            <a:r>
              <a:rPr lang="nl-BE" dirty="0" smtClean="0"/>
              <a:t>Burn-out: </a:t>
            </a:r>
            <a:r>
              <a:rPr lang="nl-BE" dirty="0" err="1" smtClean="0"/>
              <a:t>neuroticisme</a:t>
            </a:r>
            <a:r>
              <a:rPr lang="nl-BE" dirty="0" smtClean="0"/>
              <a:t> (+), extraversie (-)</a:t>
            </a:r>
          </a:p>
          <a:p>
            <a:pPr lvl="2"/>
            <a:r>
              <a:rPr lang="nl-BE" dirty="0" smtClean="0"/>
              <a:t>Bevlogenheid: extraversie (+), zorgvuldigheid (+)</a:t>
            </a:r>
            <a:br>
              <a:rPr lang="nl-BE" dirty="0" smtClean="0"/>
            </a:br>
            <a:endParaRPr lang="nl-BE" dirty="0" smtClean="0"/>
          </a:p>
          <a:p>
            <a:pPr lvl="2"/>
            <a:r>
              <a:rPr lang="nl-BE" dirty="0" smtClean="0"/>
              <a:t>Openheid (voor nieuwe ervaringen): geen relatie</a:t>
            </a:r>
          </a:p>
          <a:p>
            <a:pPr lvl="2"/>
            <a:r>
              <a:rPr lang="nl-BE" dirty="0" smtClean="0"/>
              <a:t>Vriendelijkheid: ? </a:t>
            </a:r>
            <a:endParaRPr lang="nl-BE" dirty="0"/>
          </a:p>
        </p:txBody>
      </p:sp>
      <p:sp>
        <p:nvSpPr>
          <p:cNvPr id="11"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3"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4"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15"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16"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7"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97282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idx="1"/>
          </p:nvPr>
        </p:nvSpPr>
        <p:spPr>
          <a:xfrm>
            <a:off x="457200" y="785317"/>
            <a:ext cx="8234363" cy="3910244"/>
          </a:xfrm>
        </p:spPr>
        <p:txBody>
          <a:bodyPr/>
          <a:lstStyle/>
          <a:p>
            <a:r>
              <a:rPr lang="nl-BE" dirty="0" smtClean="0"/>
              <a:t>Burn-out en bevlogenheid</a:t>
            </a:r>
          </a:p>
          <a:p>
            <a:pPr lvl="1"/>
            <a:r>
              <a:rPr lang="nl-BE" dirty="0" smtClean="0"/>
              <a:t>Relatief belang van de verschillende verklarende variabelen</a:t>
            </a:r>
          </a:p>
        </p:txBody>
      </p:sp>
      <p:sp>
        <p:nvSpPr>
          <p:cNvPr id="7" name="Tekstvak 6"/>
          <p:cNvSpPr txBox="1"/>
          <p:nvPr/>
        </p:nvSpPr>
        <p:spPr>
          <a:xfrm>
            <a:off x="1331640" y="1474362"/>
            <a:ext cx="2952328" cy="369332"/>
          </a:xfrm>
          <a:prstGeom prst="rect">
            <a:avLst/>
          </a:prstGeom>
          <a:noFill/>
        </p:spPr>
        <p:txBody>
          <a:bodyPr wrap="square" rtlCol="0">
            <a:spAutoFit/>
          </a:bodyP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8" name="Tekstvak 7"/>
          <p:cNvSpPr txBox="1"/>
          <p:nvPr/>
        </p:nvSpPr>
        <p:spPr>
          <a:xfrm>
            <a:off x="5364088" y="1476404"/>
            <a:ext cx="2952328" cy="369332"/>
          </a:xfrm>
          <a:prstGeom prst="rect">
            <a:avLst/>
          </a:prstGeom>
          <a:noFill/>
        </p:spPr>
        <p:txBody>
          <a:bodyPr wrap="square" rtlCol="0">
            <a:spAutoFit/>
          </a:bodyP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98" y="1789509"/>
            <a:ext cx="3879034" cy="286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al 16"/>
          <p:cNvSpPr/>
          <p:nvPr/>
        </p:nvSpPr>
        <p:spPr>
          <a:xfrm>
            <a:off x="1270449" y="2589833"/>
            <a:ext cx="504056" cy="240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036" y="1792426"/>
            <a:ext cx="3888432" cy="289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hoek 19"/>
          <p:cNvSpPr/>
          <p:nvPr/>
        </p:nvSpPr>
        <p:spPr>
          <a:xfrm>
            <a:off x="4850658" y="4693596"/>
            <a:ext cx="4185839" cy="230832"/>
          </a:xfrm>
          <a:prstGeom prst="rect">
            <a:avLst/>
          </a:prstGeom>
        </p:spPr>
        <p:txBody>
          <a:bodyPr wrap="square">
            <a:spAutoFit/>
          </a:bodyPr>
          <a:lstStyle/>
          <a:p>
            <a:r>
              <a:rPr lang="nl-NL" sz="900" b="1" dirty="0">
                <a:latin typeface="Calibri" panose="020F0502020204030204" pitchFamily="34" charset="0"/>
                <a:cs typeface="Calibri" panose="020F0502020204030204" pitchFamily="34" charset="0"/>
              </a:rPr>
              <a:t>Figuur 11.</a:t>
            </a:r>
            <a:r>
              <a:rPr lang="nl-BE" sz="900" b="1" dirty="0">
                <a:latin typeface="Calibri" panose="020F0502020204030204" pitchFamily="34" charset="0"/>
                <a:cs typeface="Calibri" panose="020F0502020204030204" pitchFamily="34" charset="0"/>
              </a:rPr>
              <a:t> Hoeveelheid verklaarde variantie voor bevlogenheid en </a:t>
            </a:r>
            <a:r>
              <a:rPr lang="nl-BE" sz="900" b="1" dirty="0" smtClean="0">
                <a:latin typeface="Calibri" panose="020F0502020204030204" pitchFamily="34" charset="0"/>
                <a:cs typeface="Calibri" panose="020F0502020204030204" pitchFamily="34" charset="0"/>
              </a:rPr>
              <a:t>dimensies </a:t>
            </a:r>
            <a:r>
              <a:rPr lang="nl-BE" sz="900" b="1" dirty="0">
                <a:latin typeface="Calibri" panose="020F0502020204030204" pitchFamily="34" charset="0"/>
                <a:cs typeface="Calibri" panose="020F0502020204030204" pitchFamily="34" charset="0"/>
              </a:rPr>
              <a:t>(in %).</a:t>
            </a:r>
          </a:p>
        </p:txBody>
      </p:sp>
      <p:sp>
        <p:nvSpPr>
          <p:cNvPr id="21" name="Rechthoek 20"/>
          <p:cNvSpPr/>
          <p:nvPr/>
        </p:nvSpPr>
        <p:spPr>
          <a:xfrm>
            <a:off x="936104" y="4673748"/>
            <a:ext cx="4572000" cy="369332"/>
          </a:xfrm>
          <a:prstGeom prst="rect">
            <a:avLst/>
          </a:prstGeom>
        </p:spPr>
        <p:txBody>
          <a:bodyPr>
            <a:spAutoFit/>
          </a:bodyPr>
          <a:lstStyle/>
          <a:p>
            <a:r>
              <a:rPr lang="nl-NL" sz="900" b="1" dirty="0">
                <a:latin typeface="Calibri" panose="020F0502020204030204" pitchFamily="34" charset="0"/>
                <a:cs typeface="Calibri" panose="020F0502020204030204" pitchFamily="34" charset="0"/>
              </a:rPr>
              <a:t>Figuur 10. </a:t>
            </a:r>
            <a:r>
              <a:rPr lang="nl-BE" sz="900" b="1" dirty="0">
                <a:latin typeface="Calibri" panose="020F0502020204030204" pitchFamily="34" charset="0"/>
                <a:cs typeface="Calibri" panose="020F0502020204030204" pitchFamily="34" charset="0"/>
              </a:rPr>
              <a:t>Hoeveelheid verklaarde variantie voor burn-out en haar </a:t>
            </a:r>
            <a:r>
              <a:rPr lang="nl-BE" sz="900" b="1" dirty="0" smtClean="0">
                <a:latin typeface="Calibri" panose="020F0502020204030204" pitchFamily="34" charset="0"/>
                <a:cs typeface="Calibri" panose="020F0502020204030204" pitchFamily="34" charset="0"/>
              </a:rPr>
              <a:t>dimensies </a:t>
            </a:r>
          </a:p>
          <a:p>
            <a:r>
              <a:rPr lang="nl-BE" sz="900" b="1" dirty="0" smtClean="0">
                <a:latin typeface="Calibri" panose="020F0502020204030204" pitchFamily="34" charset="0"/>
                <a:cs typeface="Calibri" panose="020F0502020204030204" pitchFamily="34" charset="0"/>
              </a:rPr>
              <a:t>(</a:t>
            </a:r>
            <a:r>
              <a:rPr lang="nl-BE" sz="900" b="1" dirty="0">
                <a:latin typeface="Calibri" panose="020F0502020204030204" pitchFamily="34" charset="0"/>
                <a:cs typeface="Calibri" panose="020F0502020204030204" pitchFamily="34" charset="0"/>
              </a:rPr>
              <a:t>in %)</a:t>
            </a:r>
          </a:p>
        </p:txBody>
      </p:sp>
      <p:sp>
        <p:nvSpPr>
          <p:cNvPr id="15" name="Ovaal 14"/>
          <p:cNvSpPr/>
          <p:nvPr/>
        </p:nvSpPr>
        <p:spPr>
          <a:xfrm>
            <a:off x="4850658" y="2069790"/>
            <a:ext cx="719042" cy="240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16" name="Ovaal 15"/>
          <p:cNvSpPr/>
          <p:nvPr/>
        </p:nvSpPr>
        <p:spPr>
          <a:xfrm>
            <a:off x="6702562" y="4236690"/>
            <a:ext cx="936104" cy="18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19"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22"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23"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24"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25"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26"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750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BE"/>
          </a:p>
        </p:txBody>
      </p:sp>
      <p:sp>
        <p:nvSpPr>
          <p:cNvPr id="5" name="Tijdelijke aanduiding voor inhoud 2"/>
          <p:cNvSpPr>
            <a:spLocks noGrp="1"/>
          </p:cNvSpPr>
          <p:nvPr>
            <p:ph idx="1"/>
          </p:nvPr>
        </p:nvSpPr>
        <p:spPr>
          <a:xfrm>
            <a:off x="457200" y="1166317"/>
            <a:ext cx="8234363" cy="3910244"/>
          </a:xfrm>
        </p:spPr>
        <p:txBody>
          <a:bodyPr/>
          <a:lstStyle/>
          <a:p>
            <a:r>
              <a:rPr lang="nl-BE" dirty="0" smtClean="0"/>
              <a:t>Sterkte-zwakte analyse</a:t>
            </a:r>
          </a:p>
          <a:p>
            <a:endParaRPr lang="nl-BE" dirty="0" smtClean="0"/>
          </a:p>
        </p:txBody>
      </p:sp>
      <p:graphicFrame>
        <p:nvGraphicFramePr>
          <p:cNvPr id="10" name="Tabel 9"/>
          <p:cNvGraphicFramePr>
            <a:graphicFrameLocks noGrp="1"/>
          </p:cNvGraphicFramePr>
          <p:nvPr>
            <p:extLst>
              <p:ext uri="{D42A27DB-BD31-4B8C-83A1-F6EECF244321}">
                <p14:modId xmlns:p14="http://schemas.microsoft.com/office/powerpoint/2010/main" val="66661459"/>
              </p:ext>
            </p:extLst>
          </p:nvPr>
        </p:nvGraphicFramePr>
        <p:xfrm>
          <a:off x="539552" y="1695466"/>
          <a:ext cx="7886898" cy="2723209"/>
        </p:xfrm>
        <a:graphic>
          <a:graphicData uri="http://schemas.openxmlformats.org/drawingml/2006/table">
            <a:tbl>
              <a:tblPr firstRow="1" firstCol="1" bandRow="1"/>
              <a:tblGrid>
                <a:gridCol w="3943449"/>
                <a:gridCol w="3943449"/>
              </a:tblGrid>
              <a:tr h="486443">
                <a:tc>
                  <a:txBody>
                    <a:bodyPr/>
                    <a:lstStyle/>
                    <a:p>
                      <a:pPr>
                        <a:lnSpc>
                          <a:spcPct val="115000"/>
                        </a:lnSpc>
                        <a:spcAft>
                          <a:spcPts val="1000"/>
                        </a:spcAft>
                      </a:pPr>
                      <a:r>
                        <a:rPr lang="nl-BE" sz="1300" b="1" dirty="0">
                          <a:effectLst/>
                          <a:latin typeface="Calibri" panose="020F0502020204030204" pitchFamily="34" charset="0"/>
                          <a:ea typeface="Calibri"/>
                          <a:cs typeface="Calibri" panose="020F0502020204030204" pitchFamily="34" charset="0"/>
                        </a:rPr>
                        <a:t>Sterktes</a:t>
                      </a:r>
                      <a:endParaRPr lang="nl-BE" sz="1300" dirty="0">
                        <a:effectLst/>
                        <a:latin typeface="Calibri" panose="020F0502020204030204" pitchFamily="34" charset="0"/>
                        <a:ea typeface="Calibri"/>
                        <a:cs typeface="Calibri" panose="020F0502020204030204" pitchFamily="34" charset="0"/>
                      </a:endParaRPr>
                    </a:p>
                  </a:txBody>
                  <a:tcPr marL="44450" marR="44450" marT="793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BE" sz="1300" b="1">
                          <a:effectLst/>
                          <a:latin typeface="Calibri" panose="020F0502020204030204" pitchFamily="34" charset="0"/>
                          <a:ea typeface="Calibri"/>
                          <a:cs typeface="Calibri" panose="020F0502020204030204" pitchFamily="34" charset="0"/>
                        </a:rPr>
                        <a:t>Zwaktes </a:t>
                      </a:r>
                      <a:endParaRPr lang="nl-BE" sz="1300">
                        <a:effectLst/>
                        <a:latin typeface="Calibri" panose="020F0502020204030204" pitchFamily="34" charset="0"/>
                        <a:ea typeface="Calibri"/>
                        <a:cs typeface="Calibri" panose="020F0502020204030204" pitchFamily="34" charset="0"/>
                      </a:endParaRPr>
                    </a:p>
                  </a:txBody>
                  <a:tcPr marL="44450" marR="44450" marT="793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518">
                <a:tc>
                  <a:txBody>
                    <a:bodyPr/>
                    <a:lstStyle/>
                    <a:p>
                      <a:pPr>
                        <a:lnSpc>
                          <a:spcPct val="115000"/>
                        </a:lnSpc>
                        <a:spcAft>
                          <a:spcPts val="1000"/>
                        </a:spcAft>
                      </a:pPr>
                      <a:r>
                        <a:rPr lang="nl-BE" sz="1300" dirty="0">
                          <a:effectLst/>
                          <a:latin typeface="Calibri" panose="020F0502020204030204" pitchFamily="34" charset="0"/>
                          <a:ea typeface="Calibri"/>
                          <a:cs typeface="Calibri" panose="020F0502020204030204" pitchFamily="34" charset="0"/>
                        </a:rPr>
                        <a:t>Grote heterogene onderzoekspopulatie</a:t>
                      </a:r>
                    </a:p>
                  </a:txBody>
                  <a:tcPr marL="44450" marR="44450" marT="7938"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1000"/>
                        </a:spcAft>
                      </a:pPr>
                      <a:r>
                        <a:rPr lang="en-US" sz="1300">
                          <a:effectLst/>
                          <a:latin typeface="Calibri" panose="020F0502020204030204" pitchFamily="34" charset="0"/>
                          <a:ea typeface="Calibri"/>
                          <a:cs typeface="Calibri" panose="020F0502020204030204" pitchFamily="34" charset="0"/>
                        </a:rPr>
                        <a:t>Selectie-bias ? (response ratio, healthy worker, enkel online…)</a:t>
                      </a:r>
                      <a:endParaRPr lang="nl-BE" sz="1300">
                        <a:effectLst/>
                        <a:latin typeface="Calibri" panose="020F0502020204030204" pitchFamily="34" charset="0"/>
                        <a:ea typeface="Calibri"/>
                        <a:cs typeface="Calibri" panose="020F0502020204030204" pitchFamily="34" charset="0"/>
                      </a:endParaRPr>
                    </a:p>
                  </a:txBody>
                  <a:tcPr marL="44450" marR="44450" marT="7938" marB="0">
                    <a:lnL>
                      <a:noFill/>
                    </a:lnL>
                    <a:lnR>
                      <a:noFill/>
                    </a:lnR>
                    <a:lnT w="12700" cap="flat" cmpd="sng" algn="ctr">
                      <a:solidFill>
                        <a:srgbClr val="000000"/>
                      </a:solidFill>
                      <a:prstDash val="solid"/>
                      <a:round/>
                      <a:headEnd type="none" w="med" len="med"/>
                      <a:tailEnd type="none" w="med" len="med"/>
                    </a:lnT>
                    <a:lnB>
                      <a:noFill/>
                    </a:lnB>
                  </a:tcPr>
                </a:tc>
              </a:tr>
              <a:tr h="835763">
                <a:tc>
                  <a:txBody>
                    <a:bodyPr/>
                    <a:lstStyle/>
                    <a:p>
                      <a:pPr>
                        <a:lnSpc>
                          <a:spcPct val="115000"/>
                        </a:lnSpc>
                        <a:spcAft>
                          <a:spcPts val="1000"/>
                        </a:spcAft>
                      </a:pPr>
                      <a:r>
                        <a:rPr lang="nl-BE" sz="1300" dirty="0">
                          <a:effectLst/>
                          <a:latin typeface="Calibri" panose="020F0502020204030204" pitchFamily="34" charset="0"/>
                          <a:ea typeface="Calibri"/>
                          <a:cs typeface="Calibri" panose="020F0502020204030204" pitchFamily="34" charset="0"/>
                        </a:rPr>
                        <a:t>Internationaal aanvaarde modellen</a:t>
                      </a:r>
                      <a:br>
                        <a:rPr lang="nl-BE" sz="1300" dirty="0">
                          <a:effectLst/>
                          <a:latin typeface="Calibri" panose="020F0502020204030204" pitchFamily="34" charset="0"/>
                          <a:ea typeface="Calibri"/>
                          <a:cs typeface="Calibri" panose="020F0502020204030204" pitchFamily="34" charset="0"/>
                        </a:rPr>
                      </a:br>
                      <a:r>
                        <a:rPr lang="nl-BE" sz="1300" dirty="0">
                          <a:effectLst/>
                          <a:latin typeface="Calibri" panose="020F0502020204030204" pitchFamily="34" charset="0"/>
                          <a:ea typeface="Calibri"/>
                          <a:cs typeface="Calibri" panose="020F0502020204030204" pitchFamily="34" charset="0"/>
                        </a:rPr>
                        <a:t>Gevalideerde vragenlijsten</a:t>
                      </a:r>
                    </a:p>
                  </a:txBody>
                  <a:tcPr marL="44450" marR="44450" marT="7938" marB="0">
                    <a:lnL>
                      <a:noFill/>
                    </a:lnL>
                    <a:lnR>
                      <a:noFill/>
                    </a:lnR>
                    <a:lnT>
                      <a:noFill/>
                    </a:lnT>
                    <a:lnB>
                      <a:noFill/>
                    </a:lnB>
                  </a:tcPr>
                </a:tc>
                <a:tc>
                  <a:txBody>
                    <a:bodyPr/>
                    <a:lstStyle/>
                    <a:p>
                      <a:pPr>
                        <a:lnSpc>
                          <a:spcPct val="115000"/>
                        </a:lnSpc>
                        <a:spcAft>
                          <a:spcPts val="1000"/>
                        </a:spcAft>
                      </a:pPr>
                      <a:r>
                        <a:rPr lang="nl-BE" sz="1300" dirty="0">
                          <a:effectLst/>
                          <a:latin typeface="Calibri" panose="020F0502020204030204" pitchFamily="34" charset="0"/>
                          <a:ea typeface="Calibri"/>
                          <a:cs typeface="Calibri" panose="020F0502020204030204" pitchFamily="34" charset="0"/>
                        </a:rPr>
                        <a:t>UBOS-A voor alle beroepsgroepen</a:t>
                      </a:r>
                      <a:br>
                        <a:rPr lang="nl-BE" sz="1300" dirty="0">
                          <a:effectLst/>
                          <a:latin typeface="Calibri" panose="020F0502020204030204" pitchFamily="34" charset="0"/>
                          <a:ea typeface="Calibri"/>
                          <a:cs typeface="Calibri" panose="020F0502020204030204" pitchFamily="34" charset="0"/>
                        </a:rPr>
                      </a:br>
                      <a:r>
                        <a:rPr lang="nl-BE" sz="1300" dirty="0">
                          <a:effectLst/>
                          <a:latin typeface="Calibri" panose="020F0502020204030204" pitchFamily="34" charset="0"/>
                          <a:ea typeface="Calibri"/>
                          <a:cs typeface="Calibri" panose="020F0502020204030204" pitchFamily="34" charset="0"/>
                        </a:rPr>
                        <a:t>Geen correctie depressieve symptomen of psychisch welzijn</a:t>
                      </a:r>
                    </a:p>
                  </a:txBody>
                  <a:tcPr marL="44450" marR="44450" marT="7938" marB="0">
                    <a:lnL>
                      <a:noFill/>
                    </a:lnL>
                    <a:lnR>
                      <a:noFill/>
                    </a:lnR>
                    <a:lnT>
                      <a:noFill/>
                    </a:lnT>
                    <a:lnB>
                      <a:noFill/>
                    </a:lnB>
                  </a:tcPr>
                </a:tc>
              </a:tr>
              <a:tr h="561518">
                <a:tc>
                  <a:txBody>
                    <a:bodyPr/>
                    <a:lstStyle/>
                    <a:p>
                      <a:pPr>
                        <a:lnSpc>
                          <a:spcPct val="115000"/>
                        </a:lnSpc>
                        <a:spcAft>
                          <a:spcPts val="1000"/>
                        </a:spcAft>
                      </a:pPr>
                      <a:r>
                        <a:rPr lang="nl-BE" sz="1300">
                          <a:effectLst/>
                          <a:latin typeface="Calibri" panose="020F0502020204030204" pitchFamily="34" charset="0"/>
                          <a:ea typeface="Calibri"/>
                          <a:cs typeface="Calibri" panose="020F0502020204030204" pitchFamily="34" charset="0"/>
                        </a:rPr>
                        <a:t>Vele werkkenmerken (controlevariabelen)</a:t>
                      </a:r>
                    </a:p>
                  </a:txBody>
                  <a:tcPr marL="44450" marR="44450" marT="7938" marB="0">
                    <a:lnL>
                      <a:noFill/>
                    </a:lnL>
                    <a:lnR>
                      <a:noFill/>
                    </a:lnR>
                    <a:lnT>
                      <a:noFill/>
                    </a:lnT>
                    <a:lnB>
                      <a:noFill/>
                    </a:lnB>
                  </a:tcPr>
                </a:tc>
                <a:tc>
                  <a:txBody>
                    <a:bodyPr/>
                    <a:lstStyle/>
                    <a:p>
                      <a:pPr>
                        <a:lnSpc>
                          <a:spcPct val="115000"/>
                        </a:lnSpc>
                        <a:spcAft>
                          <a:spcPts val="1000"/>
                        </a:spcAft>
                      </a:pPr>
                      <a:r>
                        <a:rPr lang="nl-BE" sz="1300" dirty="0">
                          <a:effectLst/>
                          <a:latin typeface="Calibri" panose="020F0502020204030204" pitchFamily="34" charset="0"/>
                          <a:ea typeface="Calibri"/>
                          <a:cs typeface="Calibri" panose="020F0502020204030204" pitchFamily="34" charset="0"/>
                        </a:rPr>
                        <a:t>Zelfrapportage: sociaal wenselijke antwoorden, “Common Method </a:t>
                      </a:r>
                      <a:r>
                        <a:rPr lang="nl-BE" sz="1300" dirty="0" err="1">
                          <a:effectLst/>
                          <a:latin typeface="Calibri" panose="020F0502020204030204" pitchFamily="34" charset="0"/>
                          <a:ea typeface="Calibri"/>
                          <a:cs typeface="Calibri" panose="020F0502020204030204" pitchFamily="34" charset="0"/>
                        </a:rPr>
                        <a:t>Variance</a:t>
                      </a:r>
                      <a:r>
                        <a:rPr lang="nl-BE" sz="1300" dirty="0">
                          <a:effectLst/>
                          <a:latin typeface="Calibri" panose="020F0502020204030204" pitchFamily="34" charset="0"/>
                          <a:ea typeface="Calibri"/>
                          <a:cs typeface="Calibri" panose="020F0502020204030204" pitchFamily="34" charset="0"/>
                        </a:rPr>
                        <a:t>”</a:t>
                      </a:r>
                    </a:p>
                  </a:txBody>
                  <a:tcPr marL="44450" marR="44450" marT="7938" marB="0">
                    <a:lnL>
                      <a:noFill/>
                    </a:lnL>
                    <a:lnR>
                      <a:noFill/>
                    </a:lnR>
                    <a:lnT>
                      <a:noFill/>
                    </a:lnT>
                    <a:lnB>
                      <a:noFill/>
                    </a:lnB>
                  </a:tcPr>
                </a:tc>
              </a:tr>
              <a:tr h="277967">
                <a:tc>
                  <a:txBody>
                    <a:bodyPr/>
                    <a:lstStyle/>
                    <a:p>
                      <a:pPr>
                        <a:lnSpc>
                          <a:spcPct val="115000"/>
                        </a:lnSpc>
                      </a:pPr>
                      <a:endParaRPr lang="nl-BE" sz="1300">
                        <a:effectLst/>
                        <a:latin typeface="Calibri" panose="020F0502020204030204" pitchFamily="34" charset="0"/>
                        <a:cs typeface="Calibri" panose="020F0502020204030204" pitchFamily="34" charset="0"/>
                      </a:endParaRPr>
                    </a:p>
                  </a:txBody>
                  <a:tcPr marL="44450" marR="44450" marT="7938" marB="0">
                    <a:lnL>
                      <a:noFill/>
                    </a:lnL>
                    <a:lnR>
                      <a:noFill/>
                    </a:lnR>
                    <a:lnT>
                      <a:noFill/>
                    </a:lnT>
                    <a:lnB w="1905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nl-BE" sz="1300" dirty="0">
                          <a:effectLst/>
                          <a:latin typeface="Calibri" panose="020F0502020204030204" pitchFamily="34" charset="0"/>
                          <a:ea typeface="Calibri"/>
                          <a:cs typeface="Calibri" panose="020F0502020204030204" pitchFamily="34" charset="0"/>
                        </a:rPr>
                        <a:t>Cross-</a:t>
                      </a:r>
                      <a:r>
                        <a:rPr lang="nl-BE" sz="1300" dirty="0" err="1">
                          <a:effectLst/>
                          <a:latin typeface="Calibri" panose="020F0502020204030204" pitchFamily="34" charset="0"/>
                          <a:ea typeface="Calibri"/>
                          <a:cs typeface="Calibri" panose="020F0502020204030204" pitchFamily="34" charset="0"/>
                        </a:rPr>
                        <a:t>sectioneel</a:t>
                      </a:r>
                      <a:r>
                        <a:rPr lang="nl-BE" sz="1300" dirty="0">
                          <a:effectLst/>
                          <a:latin typeface="Calibri" panose="020F0502020204030204" pitchFamily="34" charset="0"/>
                          <a:ea typeface="Calibri"/>
                          <a:cs typeface="Calibri" panose="020F0502020204030204" pitchFamily="34" charset="0"/>
                        </a:rPr>
                        <a:t> -&gt; causaliteit ?</a:t>
                      </a:r>
                    </a:p>
                  </a:txBody>
                  <a:tcPr marL="44450" marR="44450" marT="7938"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17"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8"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9"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20"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21"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22"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594265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35"/>
          <p:cNvSpPr/>
          <p:nvPr/>
        </p:nvSpPr>
        <p:spPr>
          <a:xfrm>
            <a:off x="1583668"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37" name="Afgeronde rechthoek 36"/>
          <p:cNvSpPr/>
          <p:nvPr/>
        </p:nvSpPr>
        <p:spPr>
          <a:xfrm>
            <a:off x="4860032"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cxnSp>
        <p:nvCxnSpPr>
          <p:cNvPr id="38" name="Rechte verbindingslijn met pijl 37"/>
          <p:cNvCxnSpPr>
            <a:stCxn id="36" idx="3"/>
            <a:endCxn id="37" idx="1"/>
          </p:cNvCxnSpPr>
          <p:nvPr/>
        </p:nvCxnSpPr>
        <p:spPr>
          <a:xfrm>
            <a:off x="3887924" y="1219434"/>
            <a:ext cx="9721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Afgeronde rechthoek 38"/>
          <p:cNvSpPr/>
          <p:nvPr/>
        </p:nvSpPr>
        <p:spPr>
          <a:xfrm>
            <a:off x="2483768" y="1850592"/>
            <a:ext cx="1981978"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a:t>
            </a:r>
            <a:r>
              <a:rPr lang="nl-BE" b="1" dirty="0" err="1" smtClean="0">
                <a:latin typeface="Calibri" panose="020F0502020204030204" pitchFamily="34" charset="0"/>
                <a:cs typeface="Calibri" panose="020F0502020204030204" pitchFamily="34" charset="0"/>
              </a:rPr>
              <a:t>Demands</a:t>
            </a:r>
            <a:r>
              <a:rPr lang="nl-BE" b="1" dirty="0" smtClean="0">
                <a:latin typeface="Calibri" panose="020F0502020204030204" pitchFamily="34" charset="0"/>
                <a:cs typeface="Calibri" panose="020F0502020204030204" pitchFamily="34" charset="0"/>
              </a:rPr>
              <a:t>”</a:t>
            </a:r>
            <a:endParaRPr lang="nl-BE" b="1" dirty="0">
              <a:latin typeface="Calibri" panose="020F0502020204030204" pitchFamily="34" charset="0"/>
              <a:cs typeface="Calibri" panose="020F0502020204030204" pitchFamily="34" charset="0"/>
            </a:endParaRPr>
          </a:p>
        </p:txBody>
      </p:sp>
      <p:sp>
        <p:nvSpPr>
          <p:cNvPr id="40" name="Afgeronde rechthoek 39"/>
          <p:cNvSpPr/>
          <p:nvPr/>
        </p:nvSpPr>
        <p:spPr>
          <a:xfrm>
            <a:off x="6444208" y="1850592"/>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Persoonlijkheid</a:t>
            </a:r>
            <a:endParaRPr lang="nl-BE" dirty="0">
              <a:latin typeface="Calibri" panose="020F0502020204030204" pitchFamily="34" charset="0"/>
              <a:cs typeface="Calibri" panose="020F0502020204030204" pitchFamily="34" charset="0"/>
            </a:endParaRPr>
          </a:p>
        </p:txBody>
      </p:sp>
      <p:sp>
        <p:nvSpPr>
          <p:cNvPr id="41" name="Afgeronde rechthoek 40"/>
          <p:cNvSpPr/>
          <p:nvPr/>
        </p:nvSpPr>
        <p:spPr>
          <a:xfrm>
            <a:off x="251520" y="1856792"/>
            <a:ext cx="2223555"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500" dirty="0" smtClean="0">
                <a:latin typeface="Calibri" panose="020F0502020204030204" pitchFamily="34" charset="0"/>
                <a:cs typeface="Calibri" panose="020F0502020204030204" pitchFamily="34" charset="0"/>
              </a:rPr>
              <a:t>Persoonlijke/</a:t>
            </a:r>
          </a:p>
          <a:p>
            <a:pPr algn="ctr"/>
            <a:r>
              <a:rPr lang="nl-BE" sz="1500" dirty="0" smtClean="0">
                <a:latin typeface="Calibri" panose="020F0502020204030204" pitchFamily="34" charset="0"/>
                <a:cs typeface="Calibri" panose="020F0502020204030204" pitchFamily="34" charset="0"/>
              </a:rPr>
              <a:t>demografische variabelen</a:t>
            </a:r>
            <a:endParaRPr lang="nl-BE" sz="1500" dirty="0">
              <a:latin typeface="Calibri" panose="020F0502020204030204" pitchFamily="34" charset="0"/>
              <a:cs typeface="Calibri" panose="020F0502020204030204" pitchFamily="34" charset="0"/>
            </a:endParaRPr>
          </a:p>
        </p:txBody>
      </p:sp>
      <p:cxnSp>
        <p:nvCxnSpPr>
          <p:cNvPr id="42" name="Rechte verbindingslijn met pijl 41"/>
          <p:cNvCxnSpPr>
            <a:stCxn id="39" idx="0"/>
            <a:endCxn id="36" idx="2"/>
          </p:cNvCxnSpPr>
          <p:nvPr/>
        </p:nvCxnSpPr>
        <p:spPr>
          <a:xfrm flipH="1" flipV="1">
            <a:off x="2735797" y="1510424"/>
            <a:ext cx="738961"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2303748" y="463079"/>
            <a:ext cx="864096" cy="584775"/>
          </a:xfrm>
          <a:prstGeom prst="rect">
            <a:avLst/>
          </a:prstGeom>
          <a:noFill/>
        </p:spPr>
        <p:txBody>
          <a:bodyPr wrap="square" rtlCol="0">
            <a:spAutoFit/>
          </a:bodyPr>
          <a:lstStyle/>
          <a:p>
            <a:pPr algn="ctr"/>
            <a:r>
              <a:rPr lang="nl-BE" sz="3200" b="1" dirty="0" smtClean="0">
                <a:latin typeface="Calibri" panose="020F0502020204030204" pitchFamily="34" charset="0"/>
                <a:cs typeface="Calibri" panose="020F0502020204030204" pitchFamily="34" charset="0"/>
              </a:rPr>
              <a:t>-</a:t>
            </a:r>
            <a:endParaRPr lang="nl-BE" sz="3200" b="1" dirty="0">
              <a:latin typeface="Calibri" panose="020F0502020204030204" pitchFamily="34" charset="0"/>
              <a:cs typeface="Calibri" panose="020F0502020204030204" pitchFamily="34" charset="0"/>
            </a:endParaRPr>
          </a:p>
        </p:txBody>
      </p:sp>
      <p:sp>
        <p:nvSpPr>
          <p:cNvPr id="44" name="Tekstvak 43"/>
          <p:cNvSpPr txBox="1"/>
          <p:nvPr/>
        </p:nvSpPr>
        <p:spPr>
          <a:xfrm>
            <a:off x="5580112" y="457234"/>
            <a:ext cx="864096" cy="584775"/>
          </a:xfrm>
          <a:prstGeom prst="rect">
            <a:avLst/>
          </a:prstGeom>
          <a:noFill/>
        </p:spPr>
        <p:txBody>
          <a:bodyPr wrap="square" rtlCol="0">
            <a:spAutoFit/>
          </a:bodyPr>
          <a:lstStyle/>
          <a:p>
            <a:pPr algn="ctr"/>
            <a:r>
              <a:rPr lang="nl-BE" sz="3200" b="1" dirty="0">
                <a:latin typeface="Calibri" panose="020F0502020204030204" pitchFamily="34" charset="0"/>
                <a:cs typeface="Calibri" panose="020F0502020204030204" pitchFamily="34" charset="0"/>
              </a:rPr>
              <a:t>+</a:t>
            </a:r>
          </a:p>
        </p:txBody>
      </p:sp>
      <p:sp>
        <p:nvSpPr>
          <p:cNvPr id="45" name="Afgeronde rechthoek 44"/>
          <p:cNvSpPr/>
          <p:nvPr/>
        </p:nvSpPr>
        <p:spPr>
          <a:xfrm>
            <a:off x="4465746" y="1850592"/>
            <a:ext cx="1978462"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Resources”</a:t>
            </a:r>
            <a:endParaRPr lang="nl-BE" b="1" dirty="0">
              <a:latin typeface="Calibri" panose="020F0502020204030204" pitchFamily="34" charset="0"/>
              <a:cs typeface="Calibri" panose="020F0502020204030204" pitchFamily="34" charset="0"/>
            </a:endParaRPr>
          </a:p>
        </p:txBody>
      </p:sp>
      <p:cxnSp>
        <p:nvCxnSpPr>
          <p:cNvPr id="48" name="Rechte verbindingslijn met pijl 47"/>
          <p:cNvCxnSpPr>
            <a:stCxn id="45" idx="0"/>
            <a:endCxn id="37" idx="2"/>
          </p:cNvCxnSpPr>
          <p:nvPr/>
        </p:nvCxnSpPr>
        <p:spPr>
          <a:xfrm flipV="1">
            <a:off x="5454978" y="1510424"/>
            <a:ext cx="557183"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45" idx="0"/>
            <a:endCxn id="36" idx="2"/>
          </p:cNvCxnSpPr>
          <p:nvPr/>
        </p:nvCxnSpPr>
        <p:spPr>
          <a:xfrm flipH="1" flipV="1">
            <a:off x="2735797" y="1510424"/>
            <a:ext cx="2719181" cy="340168"/>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156176" y="1688944"/>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59" name="PIJL-RECHTS 58"/>
          <p:cNvSpPr/>
          <p:nvPr/>
        </p:nvSpPr>
        <p:spPr>
          <a:xfrm rot="11928933">
            <a:off x="3770215" y="1583136"/>
            <a:ext cx="2896547" cy="242765"/>
          </a:xfrm>
          <a:prstGeom prst="righ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60" name="Ovaal 59"/>
          <p:cNvSpPr/>
          <p:nvPr/>
        </p:nvSpPr>
        <p:spPr>
          <a:xfrm>
            <a:off x="1164527" y="799388"/>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2" name="PIJL-RECHTS 1"/>
          <p:cNvSpPr/>
          <p:nvPr/>
        </p:nvSpPr>
        <p:spPr>
          <a:xfrm rot="14162574">
            <a:off x="6708416" y="1442240"/>
            <a:ext cx="603993" cy="39448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 name="Ovaal 2"/>
          <p:cNvSpPr/>
          <p:nvPr/>
        </p:nvSpPr>
        <p:spPr>
          <a:xfrm>
            <a:off x="4716016" y="799388"/>
            <a:ext cx="2592288" cy="81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3" name="Rectangle 7"/>
          <p:cNvSpPr/>
          <p:nvPr/>
        </p:nvSpPr>
        <p:spPr>
          <a:xfrm>
            <a:off x="69743" y="87491"/>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35" name="Rectangle 9"/>
          <p:cNvSpPr/>
          <p:nvPr/>
        </p:nvSpPr>
        <p:spPr>
          <a:xfrm>
            <a:off x="1109135" y="98701"/>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53" name="Rectangle 10"/>
          <p:cNvSpPr/>
          <p:nvPr/>
        </p:nvSpPr>
        <p:spPr>
          <a:xfrm>
            <a:off x="2782441" y="99814"/>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54" name="Rectangle 11"/>
          <p:cNvSpPr/>
          <p:nvPr/>
        </p:nvSpPr>
        <p:spPr>
          <a:xfrm>
            <a:off x="3924685" y="99814"/>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55" name="Rectangle 12"/>
          <p:cNvSpPr/>
          <p:nvPr/>
        </p:nvSpPr>
        <p:spPr>
          <a:xfrm>
            <a:off x="6435081" y="4200"/>
            <a:ext cx="1584176"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56" name="Rectangle 11"/>
          <p:cNvSpPr/>
          <p:nvPr/>
        </p:nvSpPr>
        <p:spPr>
          <a:xfrm>
            <a:off x="8081381" y="117261"/>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
        <p:nvSpPr>
          <p:cNvPr id="6" name="Rechthoek 5"/>
          <p:cNvSpPr/>
          <p:nvPr/>
        </p:nvSpPr>
        <p:spPr>
          <a:xfrm>
            <a:off x="1164527" y="2995090"/>
            <a:ext cx="5598368" cy="800219"/>
          </a:xfrm>
          <a:prstGeom prst="rect">
            <a:avLst/>
          </a:prstGeom>
        </p:spPr>
        <p:txBody>
          <a:bodyPr wrap="square">
            <a:spAutoFit/>
          </a:bodyPr>
          <a:lstStyle/>
          <a:p>
            <a:pPr lvl="1"/>
            <a:r>
              <a:rPr lang="nl-BE" sz="2300" dirty="0" smtClean="0">
                <a:latin typeface="Calibri" panose="020F0502020204030204" pitchFamily="34" charset="0"/>
                <a:cs typeface="Calibri" panose="020F0502020204030204" pitchFamily="34" charset="0"/>
                <a:sym typeface="Wingdings" panose="05000000000000000000" pitchFamily="2" charset="2"/>
              </a:rPr>
              <a:t> </a:t>
            </a:r>
            <a:r>
              <a:rPr lang="nl-BE" sz="2300" dirty="0" smtClean="0">
                <a:latin typeface="Calibri" panose="020F0502020204030204" pitchFamily="34" charset="0"/>
                <a:cs typeface="Calibri" panose="020F0502020204030204" pitchFamily="34" charset="0"/>
              </a:rPr>
              <a:t>Tegelijk </a:t>
            </a:r>
            <a:r>
              <a:rPr lang="nl-BE" sz="2300" dirty="0">
                <a:latin typeface="Calibri" panose="020F0502020204030204" pitchFamily="34" charset="0"/>
                <a:cs typeface="Calibri" panose="020F0502020204030204" pitchFamily="34" charset="0"/>
              </a:rPr>
              <a:t>interventies voor burn-out en </a:t>
            </a:r>
            <a:r>
              <a:rPr lang="nl-BE" sz="2300" dirty="0" smtClean="0">
                <a:latin typeface="Calibri" panose="020F0502020204030204" pitchFamily="34" charset="0"/>
                <a:cs typeface="Calibri" panose="020F0502020204030204" pitchFamily="34" charset="0"/>
              </a:rPr>
              <a:t>	bevlogenheid</a:t>
            </a:r>
            <a:endParaRPr lang="nl-BE" sz="2300" dirty="0">
              <a:latin typeface="Calibri" panose="020F0502020204030204" pitchFamily="34" charset="0"/>
              <a:cs typeface="Calibri" panose="020F0502020204030204" pitchFamily="34" charset="0"/>
            </a:endParaRPr>
          </a:p>
        </p:txBody>
      </p:sp>
      <p:sp>
        <p:nvSpPr>
          <p:cNvPr id="4" name="Titel 3"/>
          <p:cNvSpPr>
            <a:spLocks noGrp="1"/>
          </p:cNvSpPr>
          <p:nvPr>
            <p:ph type="title"/>
          </p:nvPr>
        </p:nvSpPr>
        <p:spPr/>
        <p:txBody>
          <a:bodyPr/>
          <a:lstStyle/>
          <a:p>
            <a:endParaRPr lang="nl-BE"/>
          </a:p>
        </p:txBody>
      </p:sp>
    </p:spTree>
    <p:extLst>
      <p:ext uri="{BB962C8B-B14F-4D97-AF65-F5344CB8AC3E}">
        <p14:creationId xmlns:p14="http://schemas.microsoft.com/office/powerpoint/2010/main" val="40405915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2"/>
                                        </p:tgtEl>
                                        <p:attrNameLst>
                                          <p:attrName>style.visibility</p:attrName>
                                        </p:attrNameLst>
                                      </p:cBhvr>
                                      <p:to>
                                        <p:strVal val="visible"/>
                                      </p:to>
                                    </p:set>
                                  </p:childTnLst>
                                </p:cTn>
                              </p:par>
                              <p:par>
                                <p:cTn id="103" presetID="1" presetClass="entr" presetSubtype="0" fill="hold" grpId="3" nodeType="withEffect">
                                  <p:stCondLst>
                                    <p:cond delay="0"/>
                                  </p:stCondLst>
                                  <p:childTnLst>
                                    <p:set>
                                      <p:cBhvr>
                                        <p:cTn id="10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3" grpId="0"/>
      <p:bldP spid="43" grpId="1"/>
      <p:bldP spid="44" grpId="0"/>
      <p:bldP spid="44" grpId="1"/>
      <p:bldP spid="45" grpId="0" animBg="1"/>
      <p:bldP spid="45" grpId="1" animBg="1"/>
      <p:bldP spid="52" grpId="0" animBg="1"/>
      <p:bldP spid="52" grpId="1" animBg="1"/>
      <p:bldP spid="59" grpId="0" animBg="1"/>
      <p:bldP spid="59" grpId="1" animBg="1"/>
      <p:bldP spid="60" grpId="0" animBg="1"/>
      <p:bldP spid="60" grpId="1" animBg="1"/>
      <p:bldP spid="60" grpId="2" animBg="1"/>
      <p:bldP spid="2" grpId="0" animBg="1"/>
      <p:bldP spid="2" grpId="1" animBg="1"/>
      <p:bldP spid="3" grpId="0" animBg="1"/>
      <p:bldP spid="3" grpId="1" animBg="1"/>
      <p:bldP spid="3" grpId="2" animBg="1"/>
      <p:bldP spid="3" grpId="3" animBg="1"/>
      <p:bldP spid="33" grpId="0" animBg="1"/>
      <p:bldP spid="35" grpId="0" animBg="1"/>
      <p:bldP spid="53" grpId="0" animBg="1"/>
      <p:bldP spid="54" grpId="0" animBg="1"/>
      <p:bldP spid="55" grpId="0" animBg="1"/>
      <p:bldP spid="56" grpId="0" animBg="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35"/>
          <p:cNvSpPr/>
          <p:nvPr/>
        </p:nvSpPr>
        <p:spPr>
          <a:xfrm>
            <a:off x="1583668"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37" name="Afgeronde rechthoek 36"/>
          <p:cNvSpPr/>
          <p:nvPr/>
        </p:nvSpPr>
        <p:spPr>
          <a:xfrm>
            <a:off x="4860032"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cxnSp>
        <p:nvCxnSpPr>
          <p:cNvPr id="38" name="Rechte verbindingslijn met pijl 37"/>
          <p:cNvCxnSpPr>
            <a:stCxn id="36" idx="3"/>
            <a:endCxn id="37" idx="1"/>
          </p:cNvCxnSpPr>
          <p:nvPr/>
        </p:nvCxnSpPr>
        <p:spPr>
          <a:xfrm>
            <a:off x="3887924" y="1219434"/>
            <a:ext cx="9721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Afgeronde rechthoek 38"/>
          <p:cNvSpPr/>
          <p:nvPr/>
        </p:nvSpPr>
        <p:spPr>
          <a:xfrm>
            <a:off x="2483768" y="1850592"/>
            <a:ext cx="1981978"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a:t>
            </a:r>
            <a:r>
              <a:rPr lang="nl-BE" b="1" dirty="0" err="1" smtClean="0">
                <a:latin typeface="Calibri" panose="020F0502020204030204" pitchFamily="34" charset="0"/>
                <a:cs typeface="Calibri" panose="020F0502020204030204" pitchFamily="34" charset="0"/>
              </a:rPr>
              <a:t>Demands</a:t>
            </a:r>
            <a:r>
              <a:rPr lang="nl-BE" b="1" dirty="0" smtClean="0">
                <a:latin typeface="Calibri" panose="020F0502020204030204" pitchFamily="34" charset="0"/>
                <a:cs typeface="Calibri" panose="020F0502020204030204" pitchFamily="34" charset="0"/>
              </a:rPr>
              <a:t>”</a:t>
            </a:r>
            <a:endParaRPr lang="nl-BE" b="1" dirty="0">
              <a:latin typeface="Calibri" panose="020F0502020204030204" pitchFamily="34" charset="0"/>
              <a:cs typeface="Calibri" panose="020F0502020204030204" pitchFamily="34" charset="0"/>
            </a:endParaRPr>
          </a:p>
        </p:txBody>
      </p:sp>
      <p:sp>
        <p:nvSpPr>
          <p:cNvPr id="40" name="Afgeronde rechthoek 39"/>
          <p:cNvSpPr/>
          <p:nvPr/>
        </p:nvSpPr>
        <p:spPr>
          <a:xfrm>
            <a:off x="6444208" y="1850592"/>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Persoonlijkheid</a:t>
            </a:r>
            <a:endParaRPr lang="nl-BE" dirty="0">
              <a:latin typeface="Calibri" panose="020F0502020204030204" pitchFamily="34" charset="0"/>
              <a:cs typeface="Calibri" panose="020F0502020204030204" pitchFamily="34" charset="0"/>
            </a:endParaRPr>
          </a:p>
        </p:txBody>
      </p:sp>
      <p:sp>
        <p:nvSpPr>
          <p:cNvPr id="41" name="Afgeronde rechthoek 40"/>
          <p:cNvSpPr/>
          <p:nvPr/>
        </p:nvSpPr>
        <p:spPr>
          <a:xfrm>
            <a:off x="251520" y="1856792"/>
            <a:ext cx="2223555"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500" dirty="0" smtClean="0">
                <a:latin typeface="Calibri" panose="020F0502020204030204" pitchFamily="34" charset="0"/>
                <a:cs typeface="Calibri" panose="020F0502020204030204" pitchFamily="34" charset="0"/>
              </a:rPr>
              <a:t>Persoonlijke/</a:t>
            </a:r>
          </a:p>
          <a:p>
            <a:pPr algn="ctr"/>
            <a:r>
              <a:rPr lang="nl-BE" sz="1500" dirty="0" smtClean="0">
                <a:latin typeface="Calibri" panose="020F0502020204030204" pitchFamily="34" charset="0"/>
                <a:cs typeface="Calibri" panose="020F0502020204030204" pitchFamily="34" charset="0"/>
              </a:rPr>
              <a:t>demografische variabelen</a:t>
            </a:r>
            <a:endParaRPr lang="nl-BE" sz="1500" dirty="0">
              <a:latin typeface="Calibri" panose="020F0502020204030204" pitchFamily="34" charset="0"/>
              <a:cs typeface="Calibri" panose="020F0502020204030204" pitchFamily="34" charset="0"/>
            </a:endParaRPr>
          </a:p>
        </p:txBody>
      </p:sp>
      <p:cxnSp>
        <p:nvCxnSpPr>
          <p:cNvPr id="42" name="Rechte verbindingslijn met pijl 41"/>
          <p:cNvCxnSpPr>
            <a:stCxn id="39" idx="0"/>
            <a:endCxn id="36" idx="2"/>
          </p:cNvCxnSpPr>
          <p:nvPr/>
        </p:nvCxnSpPr>
        <p:spPr>
          <a:xfrm flipH="1" flipV="1">
            <a:off x="2735797" y="1510424"/>
            <a:ext cx="738961"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2303748" y="463079"/>
            <a:ext cx="864096" cy="584775"/>
          </a:xfrm>
          <a:prstGeom prst="rect">
            <a:avLst/>
          </a:prstGeom>
          <a:noFill/>
        </p:spPr>
        <p:txBody>
          <a:bodyPr wrap="square" rtlCol="0">
            <a:spAutoFit/>
          </a:bodyPr>
          <a:lstStyle/>
          <a:p>
            <a:pPr algn="ctr"/>
            <a:r>
              <a:rPr lang="nl-BE" sz="3200" b="1" dirty="0" smtClean="0">
                <a:latin typeface="Calibri" panose="020F0502020204030204" pitchFamily="34" charset="0"/>
                <a:cs typeface="Calibri" panose="020F0502020204030204" pitchFamily="34" charset="0"/>
              </a:rPr>
              <a:t>-</a:t>
            </a:r>
            <a:endParaRPr lang="nl-BE" sz="3200" b="1" dirty="0">
              <a:latin typeface="Calibri" panose="020F0502020204030204" pitchFamily="34" charset="0"/>
              <a:cs typeface="Calibri" panose="020F0502020204030204" pitchFamily="34" charset="0"/>
            </a:endParaRPr>
          </a:p>
        </p:txBody>
      </p:sp>
      <p:sp>
        <p:nvSpPr>
          <p:cNvPr id="44" name="Tekstvak 43"/>
          <p:cNvSpPr txBox="1"/>
          <p:nvPr/>
        </p:nvSpPr>
        <p:spPr>
          <a:xfrm>
            <a:off x="5580112" y="457234"/>
            <a:ext cx="864096" cy="584775"/>
          </a:xfrm>
          <a:prstGeom prst="rect">
            <a:avLst/>
          </a:prstGeom>
          <a:noFill/>
        </p:spPr>
        <p:txBody>
          <a:bodyPr wrap="square" rtlCol="0">
            <a:spAutoFit/>
          </a:bodyPr>
          <a:lstStyle/>
          <a:p>
            <a:pPr algn="ctr"/>
            <a:r>
              <a:rPr lang="nl-BE" sz="3200" b="1" dirty="0">
                <a:latin typeface="Calibri" panose="020F0502020204030204" pitchFamily="34" charset="0"/>
                <a:cs typeface="Calibri" panose="020F0502020204030204" pitchFamily="34" charset="0"/>
              </a:rPr>
              <a:t>+</a:t>
            </a:r>
          </a:p>
        </p:txBody>
      </p:sp>
      <p:sp>
        <p:nvSpPr>
          <p:cNvPr id="45" name="Afgeronde rechthoek 44"/>
          <p:cNvSpPr/>
          <p:nvPr/>
        </p:nvSpPr>
        <p:spPr>
          <a:xfrm>
            <a:off x="4465746" y="1850592"/>
            <a:ext cx="1978462"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Resources”</a:t>
            </a:r>
            <a:endParaRPr lang="nl-BE" b="1" dirty="0">
              <a:latin typeface="Calibri" panose="020F0502020204030204" pitchFamily="34" charset="0"/>
              <a:cs typeface="Calibri" panose="020F0502020204030204" pitchFamily="34" charset="0"/>
            </a:endParaRPr>
          </a:p>
        </p:txBody>
      </p:sp>
      <p:cxnSp>
        <p:nvCxnSpPr>
          <p:cNvPr id="48" name="Rechte verbindingslijn met pijl 47"/>
          <p:cNvCxnSpPr>
            <a:stCxn id="45" idx="0"/>
            <a:endCxn id="37" idx="2"/>
          </p:cNvCxnSpPr>
          <p:nvPr/>
        </p:nvCxnSpPr>
        <p:spPr>
          <a:xfrm flipV="1">
            <a:off x="5454978" y="1510424"/>
            <a:ext cx="557183"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45" idx="0"/>
            <a:endCxn id="36" idx="2"/>
          </p:cNvCxnSpPr>
          <p:nvPr/>
        </p:nvCxnSpPr>
        <p:spPr>
          <a:xfrm flipH="1" flipV="1">
            <a:off x="2735797" y="1510424"/>
            <a:ext cx="2719181" cy="340168"/>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156176" y="1688944"/>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59" name="PIJL-RECHTS 58"/>
          <p:cNvSpPr/>
          <p:nvPr/>
        </p:nvSpPr>
        <p:spPr>
          <a:xfrm rot="11928933">
            <a:off x="3770215" y="1583136"/>
            <a:ext cx="2896547" cy="242765"/>
          </a:xfrm>
          <a:prstGeom prst="righ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60" name="Ovaal 59"/>
          <p:cNvSpPr/>
          <p:nvPr/>
        </p:nvSpPr>
        <p:spPr>
          <a:xfrm>
            <a:off x="1164527" y="799388"/>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2" name="PIJL-RECHTS 1"/>
          <p:cNvSpPr/>
          <p:nvPr/>
        </p:nvSpPr>
        <p:spPr>
          <a:xfrm rot="14162574">
            <a:off x="6708416" y="1442240"/>
            <a:ext cx="603993" cy="39448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3" name="Rectangle 7"/>
          <p:cNvSpPr/>
          <p:nvPr/>
        </p:nvSpPr>
        <p:spPr>
          <a:xfrm>
            <a:off x="69743" y="87491"/>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35" name="Rectangle 9"/>
          <p:cNvSpPr/>
          <p:nvPr/>
        </p:nvSpPr>
        <p:spPr>
          <a:xfrm>
            <a:off x="1109135" y="98701"/>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53" name="Rectangle 10"/>
          <p:cNvSpPr/>
          <p:nvPr/>
        </p:nvSpPr>
        <p:spPr>
          <a:xfrm>
            <a:off x="2782441" y="99814"/>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54" name="Rectangle 11"/>
          <p:cNvSpPr/>
          <p:nvPr/>
        </p:nvSpPr>
        <p:spPr>
          <a:xfrm>
            <a:off x="3924685" y="99814"/>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55" name="Rectangle 12"/>
          <p:cNvSpPr/>
          <p:nvPr/>
        </p:nvSpPr>
        <p:spPr>
          <a:xfrm>
            <a:off x="6435081" y="4200"/>
            <a:ext cx="1584176"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56" name="Rectangle 11"/>
          <p:cNvSpPr/>
          <p:nvPr/>
        </p:nvSpPr>
        <p:spPr>
          <a:xfrm>
            <a:off x="8081381" y="117261"/>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
        <p:nvSpPr>
          <p:cNvPr id="8" name="Rechthoek 7"/>
          <p:cNvSpPr/>
          <p:nvPr/>
        </p:nvSpPr>
        <p:spPr>
          <a:xfrm>
            <a:off x="352425" y="2631751"/>
            <a:ext cx="8620405" cy="2502223"/>
          </a:xfrm>
          <a:prstGeom prst="rect">
            <a:avLst/>
          </a:prstGeom>
        </p:spPr>
        <p:txBody>
          <a:bodyPr wrap="square">
            <a:spAutoFit/>
          </a:bodyPr>
          <a:lstStyle/>
          <a:p>
            <a:pPr marL="742950" lvl="1" indent="-285750">
              <a:spcBef>
                <a:spcPct val="20000"/>
              </a:spcBef>
              <a:buFont typeface="Arial" panose="020B0604020202020204" pitchFamily="34" charset="0"/>
              <a:buChar char="–"/>
            </a:pPr>
            <a:r>
              <a:rPr lang="nl-BE" sz="2500" dirty="0">
                <a:latin typeface="Calibri" panose="020F0502020204030204" pitchFamily="34" charset="0"/>
                <a:cs typeface="Calibri" panose="020F0502020204030204" pitchFamily="34" charset="0"/>
              </a:rPr>
              <a:t>Burn-out</a:t>
            </a:r>
          </a:p>
          <a:p>
            <a:pPr marL="1143000" lvl="2" indent="-228600">
              <a:spcBef>
                <a:spcPct val="20000"/>
              </a:spcBef>
              <a:buFont typeface="Arial" panose="020B0604020202020204" pitchFamily="34" charset="0"/>
              <a:buChar char="•"/>
            </a:pPr>
            <a:r>
              <a:rPr lang="nl-BE" sz="2100" dirty="0">
                <a:latin typeface="Calibri" panose="020F0502020204030204" pitchFamily="34" charset="0"/>
                <a:cs typeface="Calibri" panose="020F0502020204030204" pitchFamily="34" charset="0"/>
              </a:rPr>
              <a:t>Persoonlijkheidsscreening (?)</a:t>
            </a:r>
          </a:p>
          <a:p>
            <a:pPr marL="1143000" lvl="2" indent="-228600">
              <a:spcBef>
                <a:spcPct val="20000"/>
              </a:spcBef>
              <a:buFont typeface="Arial" panose="020B0604020202020204" pitchFamily="34" charset="0"/>
              <a:buChar char="•"/>
            </a:pPr>
            <a:r>
              <a:rPr lang="nl-BE" sz="2100" dirty="0">
                <a:latin typeface="Calibri" panose="020F0502020204030204" pitchFamily="34" charset="0"/>
                <a:cs typeface="Calibri" panose="020F0502020204030204" pitchFamily="34" charset="0"/>
              </a:rPr>
              <a:t>Persoonlijkheid includeren in opleidingen (werknemers, HL…)</a:t>
            </a:r>
          </a:p>
          <a:p>
            <a:pPr marL="1143000" lvl="2" indent="-228600">
              <a:spcBef>
                <a:spcPct val="20000"/>
              </a:spcBef>
              <a:buFont typeface="Arial" panose="020B0604020202020204" pitchFamily="34" charset="0"/>
              <a:buChar char="•"/>
            </a:pPr>
            <a:r>
              <a:rPr lang="nl-BE" sz="2100" dirty="0">
                <a:latin typeface="Calibri" panose="020F0502020204030204" pitchFamily="34" charset="0"/>
                <a:cs typeface="Calibri" panose="020F0502020204030204" pitchFamily="34" charset="0"/>
              </a:rPr>
              <a:t>Bedrijfsarts (of PAPSY): persoonlijkheid als deel van de holistische benadering van de persoon</a:t>
            </a:r>
            <a:br>
              <a:rPr lang="nl-BE" sz="2100" dirty="0">
                <a:latin typeface="Calibri" panose="020F0502020204030204" pitchFamily="34" charset="0"/>
                <a:cs typeface="Calibri" panose="020F0502020204030204" pitchFamily="34" charset="0"/>
              </a:rPr>
            </a:br>
            <a:endParaRPr lang="nl-BE" sz="1700" dirty="0">
              <a:latin typeface="Calibri" panose="020F0502020204030204" pitchFamily="34" charset="0"/>
              <a:cs typeface="Calibri" panose="020F0502020204030204" pitchFamily="34" charset="0"/>
            </a:endParaRPr>
          </a:p>
          <a:p>
            <a:pPr lvl="2">
              <a:spcBef>
                <a:spcPct val="20000"/>
              </a:spcBef>
            </a:pPr>
            <a:r>
              <a:rPr lang="nl-BE" sz="1500" b="1" dirty="0">
                <a:latin typeface="Calibri" panose="020F0502020204030204" pitchFamily="34" charset="0"/>
                <a:cs typeface="Calibri" panose="020F0502020204030204" pitchFamily="34" charset="0"/>
                <a:sym typeface="Wingdings" panose="05000000000000000000" pitchFamily="2" charset="2"/>
              </a:rPr>
              <a:t> </a:t>
            </a:r>
            <a:r>
              <a:rPr lang="nl-BE" sz="1500" b="1" dirty="0">
                <a:latin typeface="Calibri" panose="020F0502020204030204" pitchFamily="34" charset="0"/>
                <a:cs typeface="Calibri" panose="020F0502020204030204" pitchFamily="34" charset="0"/>
              </a:rPr>
              <a:t>Inclusie van de dimensie ‘persoonlijkheid’ in de bestaande interventies voor burn-out</a:t>
            </a:r>
          </a:p>
        </p:txBody>
      </p:sp>
      <p:sp>
        <p:nvSpPr>
          <p:cNvPr id="4" name="Titel 3"/>
          <p:cNvSpPr>
            <a:spLocks noGrp="1"/>
          </p:cNvSpPr>
          <p:nvPr>
            <p:ph type="title"/>
          </p:nvPr>
        </p:nvSpPr>
        <p:spPr/>
        <p:txBody>
          <a:bodyPr/>
          <a:lstStyle/>
          <a:p>
            <a:endParaRPr lang="nl-BE"/>
          </a:p>
        </p:txBody>
      </p:sp>
    </p:spTree>
    <p:extLst>
      <p:ext uri="{BB962C8B-B14F-4D97-AF65-F5344CB8AC3E}">
        <p14:creationId xmlns:p14="http://schemas.microsoft.com/office/powerpoint/2010/main" val="13354390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par>
                                <p:cTn id="61" presetID="1" presetClass="entr" presetSubtype="0" fill="hold" grpId="1"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2"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3" grpId="0"/>
      <p:bldP spid="43" grpId="1"/>
      <p:bldP spid="44" grpId="0"/>
      <p:bldP spid="44" grpId="1"/>
      <p:bldP spid="45" grpId="0" animBg="1"/>
      <p:bldP spid="45" grpId="1" animBg="1"/>
      <p:bldP spid="52" grpId="0" animBg="1"/>
      <p:bldP spid="52" grpId="1" animBg="1"/>
      <p:bldP spid="59" grpId="0" animBg="1"/>
      <p:bldP spid="59" grpId="1" animBg="1"/>
      <p:bldP spid="60" grpId="0" animBg="1"/>
      <p:bldP spid="60" grpId="1" animBg="1"/>
      <p:bldP spid="60" grpId="2" animBg="1"/>
      <p:bldP spid="2" grpId="0" animBg="1"/>
      <p:bldP spid="2" grpId="1" animBg="1"/>
      <p:bldP spid="33" grpId="0" animBg="1"/>
      <p:bldP spid="35" grpId="0" animBg="1"/>
      <p:bldP spid="53" grpId="0" animBg="1"/>
      <p:bldP spid="54" grpId="0" animBg="1"/>
      <p:bldP spid="55" grpId="0" animBg="1"/>
      <p:bldP spid="56" grpId="0" animBg="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35"/>
          <p:cNvSpPr/>
          <p:nvPr/>
        </p:nvSpPr>
        <p:spPr>
          <a:xfrm>
            <a:off x="1583668"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37" name="Afgeronde rechthoek 36"/>
          <p:cNvSpPr/>
          <p:nvPr/>
        </p:nvSpPr>
        <p:spPr>
          <a:xfrm>
            <a:off x="4860032"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cxnSp>
        <p:nvCxnSpPr>
          <p:cNvPr id="38" name="Rechte verbindingslijn met pijl 37"/>
          <p:cNvCxnSpPr>
            <a:stCxn id="36" idx="3"/>
            <a:endCxn id="37" idx="1"/>
          </p:cNvCxnSpPr>
          <p:nvPr/>
        </p:nvCxnSpPr>
        <p:spPr>
          <a:xfrm>
            <a:off x="3887924" y="1219434"/>
            <a:ext cx="9721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Afgeronde rechthoek 38"/>
          <p:cNvSpPr/>
          <p:nvPr/>
        </p:nvSpPr>
        <p:spPr>
          <a:xfrm>
            <a:off x="2483768" y="1850592"/>
            <a:ext cx="1981978"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a:t>
            </a:r>
            <a:r>
              <a:rPr lang="nl-BE" b="1" dirty="0" err="1" smtClean="0">
                <a:latin typeface="Calibri" panose="020F0502020204030204" pitchFamily="34" charset="0"/>
                <a:cs typeface="Calibri" panose="020F0502020204030204" pitchFamily="34" charset="0"/>
              </a:rPr>
              <a:t>Demands</a:t>
            </a:r>
            <a:r>
              <a:rPr lang="nl-BE" b="1" dirty="0" smtClean="0">
                <a:latin typeface="Calibri" panose="020F0502020204030204" pitchFamily="34" charset="0"/>
                <a:cs typeface="Calibri" panose="020F0502020204030204" pitchFamily="34" charset="0"/>
              </a:rPr>
              <a:t>”</a:t>
            </a:r>
            <a:endParaRPr lang="nl-BE" b="1" dirty="0">
              <a:latin typeface="Calibri" panose="020F0502020204030204" pitchFamily="34" charset="0"/>
              <a:cs typeface="Calibri" panose="020F0502020204030204" pitchFamily="34" charset="0"/>
            </a:endParaRPr>
          </a:p>
        </p:txBody>
      </p:sp>
      <p:sp>
        <p:nvSpPr>
          <p:cNvPr id="40" name="Afgeronde rechthoek 39"/>
          <p:cNvSpPr/>
          <p:nvPr/>
        </p:nvSpPr>
        <p:spPr>
          <a:xfrm>
            <a:off x="6444208" y="1850592"/>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Persoonlijkheid</a:t>
            </a:r>
            <a:endParaRPr lang="nl-BE" dirty="0">
              <a:latin typeface="Calibri" panose="020F0502020204030204" pitchFamily="34" charset="0"/>
              <a:cs typeface="Calibri" panose="020F0502020204030204" pitchFamily="34" charset="0"/>
            </a:endParaRPr>
          </a:p>
        </p:txBody>
      </p:sp>
      <p:sp>
        <p:nvSpPr>
          <p:cNvPr id="41" name="Afgeronde rechthoek 40"/>
          <p:cNvSpPr/>
          <p:nvPr/>
        </p:nvSpPr>
        <p:spPr>
          <a:xfrm>
            <a:off x="251520" y="1856792"/>
            <a:ext cx="2223555"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500" dirty="0" smtClean="0">
                <a:latin typeface="Calibri" panose="020F0502020204030204" pitchFamily="34" charset="0"/>
                <a:cs typeface="Calibri" panose="020F0502020204030204" pitchFamily="34" charset="0"/>
              </a:rPr>
              <a:t>Persoonlijke/</a:t>
            </a:r>
          </a:p>
          <a:p>
            <a:pPr algn="ctr"/>
            <a:r>
              <a:rPr lang="nl-BE" sz="1500" dirty="0" smtClean="0">
                <a:latin typeface="Calibri" panose="020F0502020204030204" pitchFamily="34" charset="0"/>
                <a:cs typeface="Calibri" panose="020F0502020204030204" pitchFamily="34" charset="0"/>
              </a:rPr>
              <a:t>demografische variabelen</a:t>
            </a:r>
            <a:endParaRPr lang="nl-BE" sz="1500" dirty="0">
              <a:latin typeface="Calibri" panose="020F0502020204030204" pitchFamily="34" charset="0"/>
              <a:cs typeface="Calibri" panose="020F0502020204030204" pitchFamily="34" charset="0"/>
            </a:endParaRPr>
          </a:p>
        </p:txBody>
      </p:sp>
      <p:cxnSp>
        <p:nvCxnSpPr>
          <p:cNvPr id="42" name="Rechte verbindingslijn met pijl 41"/>
          <p:cNvCxnSpPr>
            <a:stCxn id="39" idx="0"/>
            <a:endCxn id="36" idx="2"/>
          </p:cNvCxnSpPr>
          <p:nvPr/>
        </p:nvCxnSpPr>
        <p:spPr>
          <a:xfrm flipH="1" flipV="1">
            <a:off x="2735797" y="1510424"/>
            <a:ext cx="738961"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2303748" y="463079"/>
            <a:ext cx="864096" cy="584775"/>
          </a:xfrm>
          <a:prstGeom prst="rect">
            <a:avLst/>
          </a:prstGeom>
          <a:noFill/>
        </p:spPr>
        <p:txBody>
          <a:bodyPr wrap="square" rtlCol="0">
            <a:spAutoFit/>
          </a:bodyPr>
          <a:lstStyle/>
          <a:p>
            <a:pPr algn="ctr"/>
            <a:r>
              <a:rPr lang="nl-BE" sz="3200" b="1" dirty="0" smtClean="0">
                <a:latin typeface="Calibri" panose="020F0502020204030204" pitchFamily="34" charset="0"/>
                <a:cs typeface="Calibri" panose="020F0502020204030204" pitchFamily="34" charset="0"/>
              </a:rPr>
              <a:t>-</a:t>
            </a:r>
            <a:endParaRPr lang="nl-BE" sz="3200" b="1" dirty="0">
              <a:latin typeface="Calibri" panose="020F0502020204030204" pitchFamily="34" charset="0"/>
              <a:cs typeface="Calibri" panose="020F0502020204030204" pitchFamily="34" charset="0"/>
            </a:endParaRPr>
          </a:p>
        </p:txBody>
      </p:sp>
      <p:sp>
        <p:nvSpPr>
          <p:cNvPr id="44" name="Tekstvak 43"/>
          <p:cNvSpPr txBox="1"/>
          <p:nvPr/>
        </p:nvSpPr>
        <p:spPr>
          <a:xfrm>
            <a:off x="5580112" y="457234"/>
            <a:ext cx="864096" cy="584775"/>
          </a:xfrm>
          <a:prstGeom prst="rect">
            <a:avLst/>
          </a:prstGeom>
          <a:noFill/>
        </p:spPr>
        <p:txBody>
          <a:bodyPr wrap="square" rtlCol="0">
            <a:spAutoFit/>
          </a:bodyPr>
          <a:lstStyle/>
          <a:p>
            <a:pPr algn="ctr"/>
            <a:r>
              <a:rPr lang="nl-BE" sz="3200" b="1" dirty="0">
                <a:latin typeface="Calibri" panose="020F0502020204030204" pitchFamily="34" charset="0"/>
                <a:cs typeface="Calibri" panose="020F0502020204030204" pitchFamily="34" charset="0"/>
              </a:rPr>
              <a:t>+</a:t>
            </a:r>
          </a:p>
        </p:txBody>
      </p:sp>
      <p:sp>
        <p:nvSpPr>
          <p:cNvPr id="45" name="Afgeronde rechthoek 44"/>
          <p:cNvSpPr/>
          <p:nvPr/>
        </p:nvSpPr>
        <p:spPr>
          <a:xfrm>
            <a:off x="4465746" y="1850592"/>
            <a:ext cx="1978462"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Resources”</a:t>
            </a:r>
            <a:endParaRPr lang="nl-BE" b="1" dirty="0">
              <a:latin typeface="Calibri" panose="020F0502020204030204" pitchFamily="34" charset="0"/>
              <a:cs typeface="Calibri" panose="020F0502020204030204" pitchFamily="34" charset="0"/>
            </a:endParaRPr>
          </a:p>
        </p:txBody>
      </p:sp>
      <p:cxnSp>
        <p:nvCxnSpPr>
          <p:cNvPr id="48" name="Rechte verbindingslijn met pijl 47"/>
          <p:cNvCxnSpPr>
            <a:stCxn id="45" idx="0"/>
            <a:endCxn id="37" idx="2"/>
          </p:cNvCxnSpPr>
          <p:nvPr/>
        </p:nvCxnSpPr>
        <p:spPr>
          <a:xfrm flipV="1">
            <a:off x="5454978" y="1510424"/>
            <a:ext cx="557183"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45" idx="0"/>
            <a:endCxn id="36" idx="2"/>
          </p:cNvCxnSpPr>
          <p:nvPr/>
        </p:nvCxnSpPr>
        <p:spPr>
          <a:xfrm flipH="1" flipV="1">
            <a:off x="2735797" y="1510424"/>
            <a:ext cx="2719181" cy="340168"/>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156176" y="1688944"/>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59" name="PIJL-RECHTS 58"/>
          <p:cNvSpPr/>
          <p:nvPr/>
        </p:nvSpPr>
        <p:spPr>
          <a:xfrm rot="11928933">
            <a:off x="3770215" y="1583136"/>
            <a:ext cx="2896547" cy="242765"/>
          </a:xfrm>
          <a:prstGeom prst="righ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2" name="PIJL-RECHTS 1"/>
          <p:cNvSpPr/>
          <p:nvPr/>
        </p:nvSpPr>
        <p:spPr>
          <a:xfrm rot="14162574">
            <a:off x="6708416" y="1442240"/>
            <a:ext cx="603993" cy="39448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 name="Ovaal 2"/>
          <p:cNvSpPr/>
          <p:nvPr/>
        </p:nvSpPr>
        <p:spPr>
          <a:xfrm>
            <a:off x="4716016" y="799388"/>
            <a:ext cx="2592288" cy="81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3" name="Rectangle 7"/>
          <p:cNvSpPr/>
          <p:nvPr/>
        </p:nvSpPr>
        <p:spPr>
          <a:xfrm>
            <a:off x="69743" y="87491"/>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35" name="Rectangle 9"/>
          <p:cNvSpPr/>
          <p:nvPr/>
        </p:nvSpPr>
        <p:spPr>
          <a:xfrm>
            <a:off x="1109135" y="98701"/>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53" name="Rectangle 10"/>
          <p:cNvSpPr/>
          <p:nvPr/>
        </p:nvSpPr>
        <p:spPr>
          <a:xfrm>
            <a:off x="2782441" y="99814"/>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54" name="Rectangle 11"/>
          <p:cNvSpPr/>
          <p:nvPr/>
        </p:nvSpPr>
        <p:spPr>
          <a:xfrm>
            <a:off x="3924685" y="99814"/>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55" name="Rectangle 12"/>
          <p:cNvSpPr/>
          <p:nvPr/>
        </p:nvSpPr>
        <p:spPr>
          <a:xfrm>
            <a:off x="6435081" y="4200"/>
            <a:ext cx="1584176"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56" name="Rectangle 11"/>
          <p:cNvSpPr/>
          <p:nvPr/>
        </p:nvSpPr>
        <p:spPr>
          <a:xfrm>
            <a:off x="8081381" y="117261"/>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
        <p:nvSpPr>
          <p:cNvPr id="7" name="Rechthoek 6"/>
          <p:cNvSpPr/>
          <p:nvPr/>
        </p:nvSpPr>
        <p:spPr>
          <a:xfrm>
            <a:off x="577554" y="2605237"/>
            <a:ext cx="7814136" cy="2693045"/>
          </a:xfrm>
          <a:prstGeom prst="rect">
            <a:avLst/>
          </a:prstGeom>
        </p:spPr>
        <p:txBody>
          <a:bodyPr wrap="square">
            <a:spAutoFit/>
          </a:bodyPr>
          <a:lstStyle/>
          <a:p>
            <a:pPr marL="742950" lvl="1" indent="-285750">
              <a:spcBef>
                <a:spcPct val="20000"/>
              </a:spcBef>
              <a:buFont typeface="Arial" panose="020B0604020202020204" pitchFamily="34" charset="0"/>
              <a:buChar char="–"/>
            </a:pPr>
            <a:r>
              <a:rPr lang="nl-BE" sz="2500" dirty="0">
                <a:latin typeface="Calibri" panose="020F0502020204030204" pitchFamily="34" charset="0"/>
                <a:cs typeface="Calibri" panose="020F0502020204030204" pitchFamily="34" charset="0"/>
              </a:rPr>
              <a:t>Bevlogenheid</a:t>
            </a:r>
            <a:endParaRPr lang="nl-BE" sz="1200" dirty="0">
              <a:latin typeface="Calibri" panose="020F0502020204030204" pitchFamily="34" charset="0"/>
              <a:cs typeface="Calibri" panose="020F0502020204030204" pitchFamily="34" charset="0"/>
            </a:endParaRPr>
          </a:p>
          <a:p>
            <a:pPr marL="1143000" lvl="2" indent="-228600">
              <a:spcBef>
                <a:spcPct val="20000"/>
              </a:spcBef>
              <a:buFont typeface="Arial" panose="020B0604020202020204" pitchFamily="34" charset="0"/>
              <a:buChar char="•"/>
            </a:pPr>
            <a:r>
              <a:rPr lang="nl-BE" sz="2100" dirty="0">
                <a:latin typeface="Calibri" panose="020F0502020204030204" pitchFamily="34" charset="0"/>
                <a:cs typeface="Calibri" panose="020F0502020204030204" pitchFamily="34" charset="0"/>
              </a:rPr>
              <a:t>Screening persoonlijkheid ? </a:t>
            </a:r>
          </a:p>
          <a:p>
            <a:pPr marL="1143000" lvl="2" indent="-228600">
              <a:spcBef>
                <a:spcPct val="20000"/>
              </a:spcBef>
              <a:buFont typeface="Arial" panose="020B0604020202020204" pitchFamily="34" charset="0"/>
              <a:buChar char="•"/>
            </a:pPr>
            <a:r>
              <a:rPr lang="nl-BE" sz="2100" dirty="0" smtClean="0">
                <a:latin typeface="Calibri" panose="020F0502020204030204" pitchFamily="34" charset="0"/>
                <a:cs typeface="Calibri" panose="020F0502020204030204" pitchFamily="34" charset="0"/>
              </a:rPr>
              <a:t>Organiseren </a:t>
            </a:r>
            <a:r>
              <a:rPr lang="nl-BE" sz="2100" dirty="0">
                <a:latin typeface="Calibri" panose="020F0502020204030204" pitchFamily="34" charset="0"/>
                <a:cs typeface="Calibri" panose="020F0502020204030204" pitchFamily="34" charset="0"/>
              </a:rPr>
              <a:t>van bedrijfsactiviteiten </a:t>
            </a:r>
          </a:p>
          <a:p>
            <a:pPr marL="1600200" lvl="3" indent="-228600">
              <a:spcBef>
                <a:spcPct val="20000"/>
              </a:spcBef>
              <a:buFont typeface="Arial" panose="020B0604020202020204" pitchFamily="34" charset="0"/>
              <a:buChar char="–"/>
            </a:pPr>
            <a:r>
              <a:rPr lang="nl-BE" sz="1700" dirty="0" smtClean="0">
                <a:latin typeface="Calibri" panose="020F0502020204030204" pitchFamily="34" charset="0"/>
                <a:cs typeface="Calibri" panose="020F0502020204030204" pitchFamily="34" charset="0"/>
              </a:rPr>
              <a:t>extraversie </a:t>
            </a:r>
            <a:r>
              <a:rPr lang="nl-BE" sz="1700" dirty="0">
                <a:latin typeface="Calibri" panose="020F0502020204030204" pitchFamily="34" charset="0"/>
                <a:cs typeface="Calibri" panose="020F0502020204030204" pitchFamily="34" charset="0"/>
              </a:rPr>
              <a:t>(via ‘job resource’ sociale steun)</a:t>
            </a:r>
            <a:endParaRPr lang="nl-BE" sz="1200" dirty="0">
              <a:latin typeface="Calibri" panose="020F0502020204030204" pitchFamily="34" charset="0"/>
              <a:cs typeface="Calibri" panose="020F0502020204030204" pitchFamily="34" charset="0"/>
            </a:endParaRPr>
          </a:p>
          <a:p>
            <a:pPr marL="1143000" lvl="2" indent="-228600">
              <a:spcBef>
                <a:spcPct val="20000"/>
              </a:spcBef>
              <a:buFont typeface="Arial" panose="020B0604020202020204" pitchFamily="34" charset="0"/>
              <a:buChar char="•"/>
            </a:pPr>
            <a:r>
              <a:rPr lang="nl-BE" sz="2100" dirty="0">
                <a:latin typeface="Calibri" panose="020F0502020204030204" pitchFamily="34" charset="0"/>
                <a:cs typeface="Calibri" panose="020F0502020204030204" pitchFamily="34" charset="0"/>
              </a:rPr>
              <a:t>Belonen van ‘zorgvuldigheid’</a:t>
            </a:r>
          </a:p>
          <a:p>
            <a:pPr marL="1600200" lvl="3" indent="-228600">
              <a:spcBef>
                <a:spcPct val="20000"/>
              </a:spcBef>
              <a:buFont typeface="Arial" panose="020B0604020202020204" pitchFamily="34" charset="0"/>
              <a:buChar char="–"/>
            </a:pPr>
            <a:r>
              <a:rPr lang="nl-BE" sz="1900" dirty="0">
                <a:latin typeface="Calibri" panose="020F0502020204030204" pitchFamily="34" charset="0"/>
                <a:cs typeface="Calibri" panose="020F0502020204030204" pitchFamily="34" charset="0"/>
              </a:rPr>
              <a:t> </a:t>
            </a:r>
            <a:r>
              <a:rPr lang="nl-BE" sz="1700" dirty="0">
                <a:latin typeface="Calibri" panose="020F0502020204030204" pitchFamily="34" charset="0"/>
                <a:cs typeface="Calibri" panose="020F0502020204030204" pitchFamily="34" charset="0"/>
              </a:rPr>
              <a:t>vooral bij ‘laag zorgvuldige’ WN (ook via sociale steun en feedback)</a:t>
            </a:r>
            <a:endParaRPr lang="nl-BE" sz="1200" dirty="0">
              <a:latin typeface="Calibri" panose="020F0502020204030204" pitchFamily="34" charset="0"/>
              <a:cs typeface="Calibri" panose="020F0502020204030204" pitchFamily="34" charset="0"/>
            </a:endParaRPr>
          </a:p>
          <a:p>
            <a:pPr marL="1143000" lvl="2" indent="-228600">
              <a:spcBef>
                <a:spcPct val="20000"/>
              </a:spcBef>
              <a:buFont typeface="Arial" panose="020B0604020202020204" pitchFamily="34" charset="0"/>
              <a:buChar char="•"/>
            </a:pPr>
            <a:r>
              <a:rPr lang="nl-BE" sz="2100" dirty="0">
                <a:latin typeface="Calibri" panose="020F0502020204030204" pitchFamily="34" charset="0"/>
                <a:cs typeface="Calibri" panose="020F0502020204030204" pitchFamily="34" charset="0"/>
              </a:rPr>
              <a:t>Interventies voor bevlogenheid zijn nodig</a:t>
            </a:r>
          </a:p>
        </p:txBody>
      </p:sp>
      <p:sp>
        <p:nvSpPr>
          <p:cNvPr id="4" name="Titel 3"/>
          <p:cNvSpPr>
            <a:spLocks noGrp="1"/>
          </p:cNvSpPr>
          <p:nvPr>
            <p:ph type="title"/>
          </p:nvPr>
        </p:nvSpPr>
        <p:spPr/>
        <p:txBody>
          <a:bodyPr/>
          <a:lstStyle/>
          <a:p>
            <a:endParaRPr lang="nl-BE"/>
          </a:p>
        </p:txBody>
      </p:sp>
    </p:spTree>
    <p:extLst>
      <p:ext uri="{BB962C8B-B14F-4D97-AF65-F5344CB8AC3E}">
        <p14:creationId xmlns:p14="http://schemas.microsoft.com/office/powerpoint/2010/main" val="38281640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7"/>
                                        </p:tgtEl>
                                        <p:attrNameLst>
                                          <p:attrName>style.visibility</p:attrName>
                                        </p:attrNameLst>
                                      </p:cBhvr>
                                      <p:to>
                                        <p:strVal val="hidden"/>
                                      </p:to>
                                    </p:set>
                                  </p:childTnLst>
                                </p:cTn>
                              </p:par>
                              <p:par>
                                <p:cTn id="63" presetID="1" presetClass="entr" presetSubtype="0" fill="hold" grpId="1"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3"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3" grpId="0"/>
      <p:bldP spid="43" grpId="1"/>
      <p:bldP spid="44" grpId="0"/>
      <p:bldP spid="44" grpId="1"/>
      <p:bldP spid="45" grpId="0" animBg="1"/>
      <p:bldP spid="45" grpId="1" animBg="1"/>
      <p:bldP spid="52" grpId="0" animBg="1"/>
      <p:bldP spid="52" grpId="1" animBg="1"/>
      <p:bldP spid="59" grpId="0" animBg="1"/>
      <p:bldP spid="59" grpId="1" animBg="1"/>
      <p:bldP spid="2" grpId="0" animBg="1"/>
      <p:bldP spid="2" grpId="1" animBg="1"/>
      <p:bldP spid="3" grpId="0" animBg="1"/>
      <p:bldP spid="3" grpId="1" animBg="1"/>
      <p:bldP spid="3" grpId="2" animBg="1"/>
      <p:bldP spid="3" grpId="3" animBg="1"/>
      <p:bldP spid="33" grpId="0" animBg="1"/>
      <p:bldP spid="35" grpId="0" animBg="1"/>
      <p:bldP spid="53" grpId="0" animBg="1"/>
      <p:bldP spid="54" grpId="0" animBg="1"/>
      <p:bldP spid="55" grpId="0" animBg="1"/>
      <p:bldP spid="56" grpId="0"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35"/>
          <p:cNvSpPr/>
          <p:nvPr/>
        </p:nvSpPr>
        <p:spPr>
          <a:xfrm>
            <a:off x="1583668"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37" name="Afgeronde rechthoek 36"/>
          <p:cNvSpPr/>
          <p:nvPr/>
        </p:nvSpPr>
        <p:spPr>
          <a:xfrm>
            <a:off x="4860032"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cxnSp>
        <p:nvCxnSpPr>
          <p:cNvPr id="38" name="Rechte verbindingslijn met pijl 37"/>
          <p:cNvCxnSpPr>
            <a:stCxn id="36" idx="3"/>
            <a:endCxn id="37" idx="1"/>
          </p:cNvCxnSpPr>
          <p:nvPr/>
        </p:nvCxnSpPr>
        <p:spPr>
          <a:xfrm>
            <a:off x="3887924" y="1219434"/>
            <a:ext cx="9721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Afgeronde rechthoek 38"/>
          <p:cNvSpPr/>
          <p:nvPr/>
        </p:nvSpPr>
        <p:spPr>
          <a:xfrm>
            <a:off x="2483768" y="1850592"/>
            <a:ext cx="1981978"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a:t>
            </a:r>
            <a:r>
              <a:rPr lang="nl-BE" b="1" dirty="0" err="1" smtClean="0">
                <a:latin typeface="Calibri" panose="020F0502020204030204" pitchFamily="34" charset="0"/>
                <a:cs typeface="Calibri" panose="020F0502020204030204" pitchFamily="34" charset="0"/>
              </a:rPr>
              <a:t>Demands</a:t>
            </a:r>
            <a:r>
              <a:rPr lang="nl-BE" b="1" dirty="0" smtClean="0">
                <a:latin typeface="Calibri" panose="020F0502020204030204" pitchFamily="34" charset="0"/>
                <a:cs typeface="Calibri" panose="020F0502020204030204" pitchFamily="34" charset="0"/>
              </a:rPr>
              <a:t>”</a:t>
            </a:r>
            <a:endParaRPr lang="nl-BE" b="1" dirty="0">
              <a:latin typeface="Calibri" panose="020F0502020204030204" pitchFamily="34" charset="0"/>
              <a:cs typeface="Calibri" panose="020F0502020204030204" pitchFamily="34" charset="0"/>
            </a:endParaRPr>
          </a:p>
        </p:txBody>
      </p:sp>
      <p:sp>
        <p:nvSpPr>
          <p:cNvPr id="40" name="Afgeronde rechthoek 39"/>
          <p:cNvSpPr/>
          <p:nvPr/>
        </p:nvSpPr>
        <p:spPr>
          <a:xfrm>
            <a:off x="6444208" y="1850592"/>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Persoonlijkheid</a:t>
            </a:r>
            <a:endParaRPr lang="nl-BE" dirty="0">
              <a:latin typeface="Calibri" panose="020F0502020204030204" pitchFamily="34" charset="0"/>
              <a:cs typeface="Calibri" panose="020F0502020204030204" pitchFamily="34" charset="0"/>
            </a:endParaRPr>
          </a:p>
        </p:txBody>
      </p:sp>
      <p:sp>
        <p:nvSpPr>
          <p:cNvPr id="41" name="Afgeronde rechthoek 40"/>
          <p:cNvSpPr/>
          <p:nvPr/>
        </p:nvSpPr>
        <p:spPr>
          <a:xfrm>
            <a:off x="251520" y="1856792"/>
            <a:ext cx="2223555"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500" dirty="0" smtClean="0">
                <a:latin typeface="Calibri" panose="020F0502020204030204" pitchFamily="34" charset="0"/>
                <a:cs typeface="Calibri" panose="020F0502020204030204" pitchFamily="34" charset="0"/>
              </a:rPr>
              <a:t>Persoonlijke/</a:t>
            </a:r>
          </a:p>
          <a:p>
            <a:pPr algn="ctr"/>
            <a:r>
              <a:rPr lang="nl-BE" sz="1500" dirty="0" smtClean="0">
                <a:latin typeface="Calibri" panose="020F0502020204030204" pitchFamily="34" charset="0"/>
                <a:cs typeface="Calibri" panose="020F0502020204030204" pitchFamily="34" charset="0"/>
              </a:rPr>
              <a:t>demografische variabelen</a:t>
            </a:r>
            <a:endParaRPr lang="nl-BE" sz="1500" dirty="0">
              <a:latin typeface="Calibri" panose="020F0502020204030204" pitchFamily="34" charset="0"/>
              <a:cs typeface="Calibri" panose="020F0502020204030204" pitchFamily="34" charset="0"/>
            </a:endParaRPr>
          </a:p>
        </p:txBody>
      </p:sp>
      <p:cxnSp>
        <p:nvCxnSpPr>
          <p:cNvPr id="42" name="Rechte verbindingslijn met pijl 41"/>
          <p:cNvCxnSpPr>
            <a:stCxn id="39" idx="0"/>
            <a:endCxn id="36" idx="2"/>
          </p:cNvCxnSpPr>
          <p:nvPr/>
        </p:nvCxnSpPr>
        <p:spPr>
          <a:xfrm flipH="1" flipV="1">
            <a:off x="2735797" y="1510424"/>
            <a:ext cx="738961"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2303748" y="463079"/>
            <a:ext cx="864096" cy="584775"/>
          </a:xfrm>
          <a:prstGeom prst="rect">
            <a:avLst/>
          </a:prstGeom>
          <a:noFill/>
        </p:spPr>
        <p:txBody>
          <a:bodyPr wrap="square" rtlCol="0">
            <a:spAutoFit/>
          </a:bodyPr>
          <a:lstStyle/>
          <a:p>
            <a:pPr algn="ctr"/>
            <a:r>
              <a:rPr lang="nl-BE" sz="3200" b="1" dirty="0" smtClean="0">
                <a:latin typeface="Calibri" panose="020F0502020204030204" pitchFamily="34" charset="0"/>
                <a:cs typeface="Calibri" panose="020F0502020204030204" pitchFamily="34" charset="0"/>
              </a:rPr>
              <a:t>-</a:t>
            </a:r>
            <a:endParaRPr lang="nl-BE" sz="3200" b="1" dirty="0">
              <a:latin typeface="Calibri" panose="020F0502020204030204" pitchFamily="34" charset="0"/>
              <a:cs typeface="Calibri" panose="020F0502020204030204" pitchFamily="34" charset="0"/>
            </a:endParaRPr>
          </a:p>
        </p:txBody>
      </p:sp>
      <p:sp>
        <p:nvSpPr>
          <p:cNvPr id="44" name="Tekstvak 43"/>
          <p:cNvSpPr txBox="1"/>
          <p:nvPr/>
        </p:nvSpPr>
        <p:spPr>
          <a:xfrm>
            <a:off x="5580112" y="457234"/>
            <a:ext cx="864096" cy="584775"/>
          </a:xfrm>
          <a:prstGeom prst="rect">
            <a:avLst/>
          </a:prstGeom>
          <a:noFill/>
        </p:spPr>
        <p:txBody>
          <a:bodyPr wrap="square" rtlCol="0">
            <a:spAutoFit/>
          </a:bodyPr>
          <a:lstStyle/>
          <a:p>
            <a:pPr algn="ctr"/>
            <a:r>
              <a:rPr lang="nl-BE" sz="3200" b="1" dirty="0">
                <a:latin typeface="Calibri" panose="020F0502020204030204" pitchFamily="34" charset="0"/>
                <a:cs typeface="Calibri" panose="020F0502020204030204" pitchFamily="34" charset="0"/>
              </a:rPr>
              <a:t>+</a:t>
            </a:r>
          </a:p>
        </p:txBody>
      </p:sp>
      <p:sp>
        <p:nvSpPr>
          <p:cNvPr id="45" name="Afgeronde rechthoek 44"/>
          <p:cNvSpPr/>
          <p:nvPr/>
        </p:nvSpPr>
        <p:spPr>
          <a:xfrm>
            <a:off x="4465746" y="1850592"/>
            <a:ext cx="1978462"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Resources”</a:t>
            </a:r>
            <a:endParaRPr lang="nl-BE" b="1" dirty="0">
              <a:latin typeface="Calibri" panose="020F0502020204030204" pitchFamily="34" charset="0"/>
              <a:cs typeface="Calibri" panose="020F0502020204030204" pitchFamily="34" charset="0"/>
            </a:endParaRPr>
          </a:p>
        </p:txBody>
      </p:sp>
      <p:cxnSp>
        <p:nvCxnSpPr>
          <p:cNvPr id="48" name="Rechte verbindingslijn met pijl 47"/>
          <p:cNvCxnSpPr>
            <a:stCxn id="45" idx="0"/>
            <a:endCxn id="37" idx="2"/>
          </p:cNvCxnSpPr>
          <p:nvPr/>
        </p:nvCxnSpPr>
        <p:spPr>
          <a:xfrm flipV="1">
            <a:off x="5454978" y="1510424"/>
            <a:ext cx="557183"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45" idx="0"/>
            <a:endCxn id="36" idx="2"/>
          </p:cNvCxnSpPr>
          <p:nvPr/>
        </p:nvCxnSpPr>
        <p:spPr>
          <a:xfrm flipH="1" flipV="1">
            <a:off x="2735797" y="1510424"/>
            <a:ext cx="2719181" cy="340168"/>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2" name="Ovaal 51"/>
          <p:cNvSpPr/>
          <p:nvPr/>
        </p:nvSpPr>
        <p:spPr>
          <a:xfrm>
            <a:off x="6156176" y="1688944"/>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59" name="PIJL-RECHTS 58"/>
          <p:cNvSpPr/>
          <p:nvPr/>
        </p:nvSpPr>
        <p:spPr>
          <a:xfrm rot="11928933">
            <a:off x="3770215" y="1583136"/>
            <a:ext cx="2896547" cy="242765"/>
          </a:xfrm>
          <a:prstGeom prst="righ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60" name="Ovaal 59"/>
          <p:cNvSpPr/>
          <p:nvPr/>
        </p:nvSpPr>
        <p:spPr>
          <a:xfrm>
            <a:off x="1164527" y="799388"/>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2" name="PIJL-RECHTS 1"/>
          <p:cNvSpPr/>
          <p:nvPr/>
        </p:nvSpPr>
        <p:spPr>
          <a:xfrm rot="14162574">
            <a:off x="6708416" y="1442240"/>
            <a:ext cx="603993" cy="39448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 name="Ovaal 2"/>
          <p:cNvSpPr/>
          <p:nvPr/>
        </p:nvSpPr>
        <p:spPr>
          <a:xfrm>
            <a:off x="4716016" y="799388"/>
            <a:ext cx="2592288" cy="81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3" name="Rectangle 7"/>
          <p:cNvSpPr/>
          <p:nvPr/>
        </p:nvSpPr>
        <p:spPr>
          <a:xfrm>
            <a:off x="69743" y="87491"/>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35" name="Rectangle 9"/>
          <p:cNvSpPr/>
          <p:nvPr/>
        </p:nvSpPr>
        <p:spPr>
          <a:xfrm>
            <a:off x="1109135" y="98701"/>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53" name="Rectangle 10"/>
          <p:cNvSpPr/>
          <p:nvPr/>
        </p:nvSpPr>
        <p:spPr>
          <a:xfrm>
            <a:off x="2782441" y="99814"/>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54" name="Rectangle 11"/>
          <p:cNvSpPr/>
          <p:nvPr/>
        </p:nvSpPr>
        <p:spPr>
          <a:xfrm>
            <a:off x="3924685" y="99814"/>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55" name="Rectangle 12"/>
          <p:cNvSpPr/>
          <p:nvPr/>
        </p:nvSpPr>
        <p:spPr>
          <a:xfrm>
            <a:off x="6435081" y="4200"/>
            <a:ext cx="1584176"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56" name="Rectangle 11"/>
          <p:cNvSpPr/>
          <p:nvPr/>
        </p:nvSpPr>
        <p:spPr>
          <a:xfrm>
            <a:off x="8081381" y="117261"/>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
        <p:nvSpPr>
          <p:cNvPr id="29" name="Tekstvak 28"/>
          <p:cNvSpPr txBox="1"/>
          <p:nvPr/>
        </p:nvSpPr>
        <p:spPr>
          <a:xfrm>
            <a:off x="914699" y="2561796"/>
            <a:ext cx="7776864" cy="2646878"/>
          </a:xfrm>
          <a:prstGeom prst="rect">
            <a:avLst/>
          </a:prstGeom>
          <a:noFill/>
        </p:spPr>
        <p:txBody>
          <a:bodyPr wrap="square" rtlCol="0">
            <a:spAutoFit/>
          </a:bodyPr>
          <a:lstStyle/>
          <a:p>
            <a:pPr marL="342900" indent="-342900">
              <a:buFontTx/>
              <a:buChar char="-"/>
            </a:pPr>
            <a:r>
              <a:rPr lang="nl-BE" sz="2300" dirty="0" smtClean="0">
                <a:latin typeface="Calibri" panose="020F0502020204030204" pitchFamily="34" charset="0"/>
                <a:cs typeface="Calibri" panose="020F0502020204030204" pitchFamily="34" charset="0"/>
              </a:rPr>
              <a:t>Verder onderzoek is nodig</a:t>
            </a:r>
          </a:p>
          <a:p>
            <a:pPr marL="800100" lvl="1" indent="-342900">
              <a:buFont typeface="Arial" panose="020B0604020202020204" pitchFamily="34" charset="0"/>
              <a:buChar char="•"/>
            </a:pPr>
            <a:r>
              <a:rPr lang="nl-BE" dirty="0" smtClean="0">
                <a:latin typeface="Calibri" panose="020F0502020204030204" pitchFamily="34" charset="0"/>
                <a:cs typeface="Calibri" panose="020F0502020204030204" pitchFamily="34" charset="0"/>
              </a:rPr>
              <a:t>Interactie werkkenmerken - persoonlijkheid ?</a:t>
            </a:r>
          </a:p>
          <a:p>
            <a:pPr marL="800100" lvl="1" indent="-342900">
              <a:buFont typeface="Arial" panose="020B0604020202020204" pitchFamily="34" charset="0"/>
              <a:buChar char="•"/>
            </a:pPr>
            <a:r>
              <a:rPr lang="nl-BE" dirty="0" err="1" smtClean="0">
                <a:latin typeface="Calibri" panose="020F0502020204030204" pitchFamily="34" charset="0"/>
                <a:cs typeface="Calibri" panose="020F0502020204030204" pitchFamily="34" charset="0"/>
              </a:rPr>
              <a:t>Personality</a:t>
            </a:r>
            <a:r>
              <a:rPr lang="nl-BE" dirty="0" smtClean="0">
                <a:latin typeface="Calibri" panose="020F0502020204030204" pitchFamily="34" charset="0"/>
                <a:cs typeface="Calibri" panose="020F0502020204030204" pitchFamily="34" charset="0"/>
              </a:rPr>
              <a:t>-environment fit -&gt; specifieke persoonlijkheidseigenschappen per beroep ?</a:t>
            </a:r>
          </a:p>
          <a:p>
            <a:pPr marL="800100" lvl="1" indent="-342900">
              <a:buFont typeface="Arial" panose="020B0604020202020204" pitchFamily="34" charset="0"/>
              <a:buChar char="•"/>
            </a:pPr>
            <a:r>
              <a:rPr lang="nl-BE" dirty="0" err="1" smtClean="0">
                <a:latin typeface="Calibri" panose="020F0502020204030204" pitchFamily="34" charset="0"/>
                <a:cs typeface="Calibri" panose="020F0502020204030204" pitchFamily="34" charset="0"/>
              </a:rPr>
              <a:t>Quid</a:t>
            </a:r>
            <a:r>
              <a:rPr lang="nl-BE" dirty="0" smtClean="0">
                <a:latin typeface="Calibri" panose="020F0502020204030204" pitchFamily="34" charset="0"/>
                <a:cs typeface="Calibri" panose="020F0502020204030204" pitchFamily="34" charset="0"/>
              </a:rPr>
              <a:t> veranderingen in de tijd ?</a:t>
            </a:r>
          </a:p>
          <a:p>
            <a:pPr marL="800100" lvl="1" indent="-342900">
              <a:buFont typeface="Arial" panose="020B0604020202020204" pitchFamily="34" charset="0"/>
              <a:buChar char="•"/>
            </a:pPr>
            <a:r>
              <a:rPr lang="nl-BE" dirty="0" smtClean="0">
                <a:latin typeface="Calibri" panose="020F0502020204030204" pitchFamily="34" charset="0"/>
                <a:cs typeface="Calibri" panose="020F0502020204030204" pitchFamily="34" charset="0"/>
              </a:rPr>
              <a:t>Toevoegen ‘persoonlijkheid’ aan bestaande interventies + monitoren effect</a:t>
            </a:r>
            <a:r>
              <a:rPr lang="nl-BE" sz="2100" dirty="0" smtClean="0">
                <a:latin typeface="Calibri" panose="020F0502020204030204" pitchFamily="34" charset="0"/>
                <a:cs typeface="Calibri" panose="020F0502020204030204" pitchFamily="34" charset="0"/>
              </a:rPr>
              <a:t/>
            </a:r>
            <a:br>
              <a:rPr lang="nl-BE" sz="2100" dirty="0" smtClean="0">
                <a:latin typeface="Calibri" panose="020F0502020204030204" pitchFamily="34" charset="0"/>
                <a:cs typeface="Calibri" panose="020F0502020204030204" pitchFamily="34" charset="0"/>
              </a:rPr>
            </a:br>
            <a:endParaRPr lang="nl-BE" sz="1200" dirty="0" smtClean="0">
              <a:latin typeface="Calibri" panose="020F0502020204030204" pitchFamily="34" charset="0"/>
              <a:cs typeface="Calibri" panose="020F0502020204030204" pitchFamily="34" charset="0"/>
            </a:endParaRPr>
          </a:p>
          <a:p>
            <a:pPr lvl="1"/>
            <a:r>
              <a:rPr lang="nl-BE" sz="2300" dirty="0" smtClean="0">
                <a:latin typeface="Calibri" panose="020F0502020204030204" pitchFamily="34" charset="0"/>
                <a:cs typeface="Calibri" panose="020F0502020204030204" pitchFamily="34" charset="0"/>
                <a:sym typeface="Wingdings" panose="05000000000000000000" pitchFamily="2" charset="2"/>
              </a:rPr>
              <a:t> </a:t>
            </a:r>
            <a:r>
              <a:rPr lang="nl-BE" sz="2300" dirty="0">
                <a:latin typeface="Calibri" panose="020F0502020204030204" pitchFamily="34" charset="0"/>
                <a:cs typeface="Calibri" panose="020F0502020204030204" pitchFamily="34" charset="0"/>
                <a:sym typeface="Wingdings" panose="05000000000000000000" pitchFamily="2" charset="2"/>
              </a:rPr>
              <a:t>Nood aan </a:t>
            </a:r>
            <a:r>
              <a:rPr lang="nl-BE" sz="2300" dirty="0" err="1">
                <a:latin typeface="Calibri" panose="020F0502020204030204" pitchFamily="34" charset="0"/>
                <a:cs typeface="Calibri" panose="020F0502020204030204" pitchFamily="34" charset="0"/>
                <a:sym typeface="Wingdings" panose="05000000000000000000" pitchFamily="2" charset="2"/>
              </a:rPr>
              <a:t>RCT’s</a:t>
            </a:r>
            <a:r>
              <a:rPr lang="nl-BE" sz="2300" dirty="0">
                <a:latin typeface="Calibri" panose="020F0502020204030204" pitchFamily="34" charset="0"/>
                <a:cs typeface="Calibri" panose="020F0502020204030204" pitchFamily="34" charset="0"/>
                <a:sym typeface="Wingdings" panose="05000000000000000000" pitchFamily="2" charset="2"/>
              </a:rPr>
              <a:t>, longitudinale </a:t>
            </a:r>
            <a:r>
              <a:rPr lang="nl-BE" sz="2300" dirty="0" smtClean="0">
                <a:latin typeface="Calibri" panose="020F0502020204030204" pitchFamily="34" charset="0"/>
                <a:cs typeface="Calibri" panose="020F0502020204030204" pitchFamily="34" charset="0"/>
                <a:sym typeface="Wingdings" panose="05000000000000000000" pitchFamily="2" charset="2"/>
              </a:rPr>
              <a:t>data</a:t>
            </a:r>
            <a:endParaRPr lang="nl-BE" sz="2300" dirty="0">
              <a:latin typeface="Calibri" panose="020F0502020204030204" pitchFamily="34" charset="0"/>
              <a:cs typeface="Calibri" panose="020F0502020204030204" pitchFamily="34" charset="0"/>
            </a:endParaRPr>
          </a:p>
        </p:txBody>
      </p:sp>
      <p:sp>
        <p:nvSpPr>
          <p:cNvPr id="4" name="Titel 3"/>
          <p:cNvSpPr>
            <a:spLocks noGrp="1"/>
          </p:cNvSpPr>
          <p:nvPr>
            <p:ph type="title"/>
          </p:nvPr>
        </p:nvSpPr>
        <p:spPr/>
        <p:txBody>
          <a:bodyPr/>
          <a:lstStyle/>
          <a:p>
            <a:endParaRPr lang="nl-BE"/>
          </a:p>
        </p:txBody>
      </p:sp>
    </p:spTree>
    <p:extLst>
      <p:ext uri="{BB962C8B-B14F-4D97-AF65-F5344CB8AC3E}">
        <p14:creationId xmlns:p14="http://schemas.microsoft.com/office/powerpoint/2010/main" val="29441757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6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2"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par>
                                <p:cTn id="95" presetID="1" presetClass="entr" presetSubtype="0" fill="hold" grpId="3" nodeType="withEffect">
                                  <p:stCondLst>
                                    <p:cond delay="0"/>
                                  </p:stCondLst>
                                  <p:childTnLst>
                                    <p:set>
                                      <p:cBhvr>
                                        <p:cTn id="96" dur="1" fill="hold">
                                          <p:stCondLst>
                                            <p:cond delay="0"/>
                                          </p:stCondLst>
                                        </p:cTn>
                                        <p:tgtEl>
                                          <p:spTgt spid="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3" grpId="0"/>
      <p:bldP spid="43" grpId="1"/>
      <p:bldP spid="44" grpId="0"/>
      <p:bldP spid="44" grpId="1"/>
      <p:bldP spid="45" grpId="0" animBg="1"/>
      <p:bldP spid="45" grpId="1" animBg="1"/>
      <p:bldP spid="52" grpId="0" animBg="1"/>
      <p:bldP spid="52" grpId="1" animBg="1"/>
      <p:bldP spid="59" grpId="0" animBg="1"/>
      <p:bldP spid="59" grpId="1" animBg="1"/>
      <p:bldP spid="60" grpId="0" animBg="1"/>
      <p:bldP spid="60" grpId="1" animBg="1"/>
      <p:bldP spid="60" grpId="2" animBg="1"/>
      <p:bldP spid="2" grpId="0" animBg="1"/>
      <p:bldP spid="2" grpId="1" animBg="1"/>
      <p:bldP spid="3" grpId="0" animBg="1"/>
      <p:bldP spid="3" grpId="1" animBg="1"/>
      <p:bldP spid="3" grpId="2" animBg="1"/>
      <p:bldP spid="3" grpId="3" animBg="1"/>
      <p:bldP spid="33" grpId="0" animBg="1"/>
      <p:bldP spid="35" grpId="0" animBg="1"/>
      <p:bldP spid="53" grpId="0" animBg="1"/>
      <p:bldP spid="54" grpId="0" animBg="1"/>
      <p:bldP spid="55" grpId="0" animBg="1"/>
      <p:bldP spid="56"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52017"/>
            <a:ext cx="8234363" cy="3910244"/>
          </a:xfrm>
        </p:spPr>
        <p:txBody>
          <a:bodyPr/>
          <a:lstStyle/>
          <a:p>
            <a:r>
              <a:rPr lang="nl-BE" dirty="0" smtClean="0"/>
              <a:t>Inleiding</a:t>
            </a:r>
            <a:br>
              <a:rPr lang="nl-BE" dirty="0" smtClean="0"/>
            </a:br>
            <a:endParaRPr lang="nl-BE" sz="1200" dirty="0" smtClean="0"/>
          </a:p>
          <a:p>
            <a:r>
              <a:rPr lang="nl-BE" dirty="0" smtClean="0"/>
              <a:t>Doelstellingen en onderzoekshypothesen</a:t>
            </a:r>
            <a:br>
              <a:rPr lang="nl-BE" dirty="0" smtClean="0"/>
            </a:br>
            <a:endParaRPr lang="nl-BE" sz="1200" dirty="0" smtClean="0"/>
          </a:p>
          <a:p>
            <a:r>
              <a:rPr lang="nl-BE" dirty="0" smtClean="0"/>
              <a:t>Materiaal en methodes</a:t>
            </a:r>
            <a:br>
              <a:rPr lang="nl-BE" dirty="0" smtClean="0"/>
            </a:br>
            <a:endParaRPr lang="nl-BE" sz="1200" dirty="0" smtClean="0"/>
          </a:p>
          <a:p>
            <a:r>
              <a:rPr lang="nl-BE" dirty="0" smtClean="0"/>
              <a:t>Resultaten en bespreking</a:t>
            </a:r>
            <a:br>
              <a:rPr lang="nl-BE" dirty="0" smtClean="0"/>
            </a:br>
            <a:endParaRPr lang="nl-BE" sz="1200" dirty="0" smtClean="0"/>
          </a:p>
          <a:p>
            <a:r>
              <a:rPr lang="nl-BE" dirty="0" smtClean="0"/>
              <a:t>Aanbevelingen</a:t>
            </a:r>
            <a:br>
              <a:rPr lang="nl-BE" dirty="0" smtClean="0"/>
            </a:br>
            <a:endParaRPr lang="nl-BE" sz="1200" dirty="0" smtClean="0"/>
          </a:p>
          <a:p>
            <a:r>
              <a:rPr lang="nl-BE" dirty="0" smtClean="0"/>
              <a:t>Besluit</a:t>
            </a:r>
          </a:p>
        </p:txBody>
      </p:sp>
      <p:sp>
        <p:nvSpPr>
          <p:cNvPr id="4" name="Rectangle 7"/>
          <p:cNvSpPr/>
          <p:nvPr/>
        </p:nvSpPr>
        <p:spPr>
          <a:xfrm>
            <a:off x="90700" y="87359"/>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5" name="Rectangle 9"/>
          <p:cNvSpPr/>
          <p:nvPr/>
        </p:nvSpPr>
        <p:spPr>
          <a:xfrm>
            <a:off x="1130092" y="98569"/>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6" name="Rectangle 10"/>
          <p:cNvSpPr/>
          <p:nvPr/>
        </p:nvSpPr>
        <p:spPr>
          <a:xfrm>
            <a:off x="2803398" y="99682"/>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7" name="Rectangle 11"/>
          <p:cNvSpPr/>
          <p:nvPr/>
        </p:nvSpPr>
        <p:spPr>
          <a:xfrm>
            <a:off x="3945642" y="99682"/>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8" name="Rectangle 12"/>
          <p:cNvSpPr/>
          <p:nvPr/>
        </p:nvSpPr>
        <p:spPr>
          <a:xfrm>
            <a:off x="6456038" y="110179"/>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9" name="Rectangle 11"/>
          <p:cNvSpPr/>
          <p:nvPr/>
        </p:nvSpPr>
        <p:spPr>
          <a:xfrm>
            <a:off x="8102338" y="117129"/>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86495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endParaRPr lang="nl-BE"/>
          </a:p>
        </p:txBody>
      </p:sp>
      <p:sp>
        <p:nvSpPr>
          <p:cNvPr id="5" name="Tijdelijke aanduiding voor inhoud 2"/>
          <p:cNvSpPr>
            <a:spLocks noGrp="1"/>
          </p:cNvSpPr>
          <p:nvPr>
            <p:ph idx="1"/>
          </p:nvPr>
        </p:nvSpPr>
        <p:spPr>
          <a:xfrm>
            <a:off x="457200" y="1090117"/>
            <a:ext cx="8234363" cy="3910244"/>
          </a:xfrm>
        </p:spPr>
        <p:txBody>
          <a:bodyPr/>
          <a:lstStyle/>
          <a:p>
            <a:r>
              <a:rPr lang="nl-BE" dirty="0" smtClean="0"/>
              <a:t>Besluit</a:t>
            </a:r>
            <a:br>
              <a:rPr lang="nl-BE" dirty="0" smtClean="0"/>
            </a:br>
            <a:endParaRPr lang="nl-BE" sz="1400" dirty="0" smtClean="0"/>
          </a:p>
          <a:p>
            <a:pPr lvl="1"/>
            <a:r>
              <a:rPr lang="nl-BE" dirty="0" smtClean="0"/>
              <a:t>Bepaalde persoonlijkheidskenmerken zijn, los van de werkomgeving, geassocieerd met burn-out en bevlogenheid</a:t>
            </a:r>
          </a:p>
          <a:p>
            <a:pPr lvl="2"/>
            <a:r>
              <a:rPr lang="nl-BE" dirty="0" smtClean="0"/>
              <a:t>Burn-out: </a:t>
            </a:r>
            <a:r>
              <a:rPr lang="nl-BE" dirty="0" err="1" smtClean="0"/>
              <a:t>neuroticisme</a:t>
            </a:r>
            <a:r>
              <a:rPr lang="nl-BE" dirty="0" smtClean="0"/>
              <a:t>, (extraversie)</a:t>
            </a:r>
          </a:p>
          <a:p>
            <a:pPr lvl="2"/>
            <a:r>
              <a:rPr lang="nl-BE" dirty="0" smtClean="0"/>
              <a:t>Bevlogenheid: extraversie </a:t>
            </a:r>
            <a:r>
              <a:rPr lang="nl-BE" smtClean="0"/>
              <a:t>en zorgvuldigheid</a:t>
            </a:r>
            <a:br>
              <a:rPr lang="nl-BE" smtClean="0"/>
            </a:br>
            <a:r>
              <a:rPr lang="nl-BE" dirty="0" smtClean="0"/>
              <a:t/>
            </a:r>
            <a:br>
              <a:rPr lang="nl-BE" dirty="0" smtClean="0"/>
            </a:br>
            <a:endParaRPr lang="nl-BE" dirty="0" smtClean="0"/>
          </a:p>
          <a:p>
            <a:pPr lvl="1"/>
            <a:r>
              <a:rPr lang="nl-BE" dirty="0" smtClean="0"/>
              <a:t>Implicaties:</a:t>
            </a:r>
          </a:p>
          <a:p>
            <a:pPr lvl="2"/>
            <a:r>
              <a:rPr lang="nl-BE" dirty="0" smtClean="0"/>
              <a:t>Persoonlijkheid: essentieel onderdeel van het burn-out/bevlogenheidsproces -&gt; inclusie in bestaande interventies</a:t>
            </a:r>
          </a:p>
          <a:p>
            <a:pPr lvl="2"/>
            <a:r>
              <a:rPr lang="nl-BE" dirty="0" smtClean="0"/>
              <a:t>Explicietere opname van persoonlijkheid in de wetgeving ? </a:t>
            </a:r>
          </a:p>
          <a:p>
            <a:pPr lvl="2"/>
            <a:endParaRPr lang="nl-BE" dirty="0" smtClean="0"/>
          </a:p>
        </p:txBody>
      </p:sp>
      <p:sp>
        <p:nvSpPr>
          <p:cNvPr id="4" name="Rectangle 7"/>
          <p:cNvSpPr/>
          <p:nvPr/>
        </p:nvSpPr>
        <p:spPr>
          <a:xfrm>
            <a:off x="71649" y="90289"/>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6" name="Rectangle 9"/>
          <p:cNvSpPr/>
          <p:nvPr/>
        </p:nvSpPr>
        <p:spPr>
          <a:xfrm>
            <a:off x="1111041" y="101499"/>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7" name="Rectangle 10"/>
          <p:cNvSpPr/>
          <p:nvPr/>
        </p:nvSpPr>
        <p:spPr>
          <a:xfrm>
            <a:off x="2784347" y="102612"/>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8" name="Rectangle 11"/>
          <p:cNvSpPr/>
          <p:nvPr/>
        </p:nvSpPr>
        <p:spPr>
          <a:xfrm>
            <a:off x="3926591" y="102612"/>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9" name="Rectangle 12"/>
          <p:cNvSpPr/>
          <p:nvPr/>
        </p:nvSpPr>
        <p:spPr>
          <a:xfrm>
            <a:off x="6436987" y="113109"/>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0" name="Rectangle 11"/>
          <p:cNvSpPr/>
          <p:nvPr/>
        </p:nvSpPr>
        <p:spPr>
          <a:xfrm>
            <a:off x="8083287" y="0"/>
            <a:ext cx="1008112" cy="4042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6957152"/>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466189" y="2153874"/>
            <a:ext cx="4392488" cy="615553"/>
          </a:xfrm>
          <a:prstGeom prst="rect">
            <a:avLst/>
          </a:prstGeom>
          <a:noFill/>
        </p:spPr>
        <p:txBody>
          <a:bodyPr wrap="square" rtlCol="0">
            <a:spAutoFit/>
          </a:bodyPr>
          <a:lstStyle/>
          <a:p>
            <a:pPr algn="ctr"/>
            <a:r>
              <a:rPr lang="nl-BE" sz="3400" dirty="0" smtClean="0">
                <a:latin typeface="Calibri" panose="020F0502020204030204" pitchFamily="34" charset="0"/>
                <a:cs typeface="Calibri" panose="020F0502020204030204" pitchFamily="34" charset="0"/>
              </a:rPr>
              <a:t>Vragen ?</a:t>
            </a:r>
            <a:endParaRPr lang="nl-BE" sz="3400" dirty="0">
              <a:latin typeface="Calibri" panose="020F0502020204030204" pitchFamily="34" charset="0"/>
              <a:cs typeface="Calibri" panose="020F0502020204030204" pitchFamily="34" charset="0"/>
            </a:endParaRPr>
          </a:p>
        </p:txBody>
      </p:sp>
      <p:sp>
        <p:nvSpPr>
          <p:cNvPr id="5" name="Rectangle 7"/>
          <p:cNvSpPr/>
          <p:nvPr/>
        </p:nvSpPr>
        <p:spPr>
          <a:xfrm>
            <a:off x="62125" y="120405"/>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6" name="Rectangle 9"/>
          <p:cNvSpPr/>
          <p:nvPr/>
        </p:nvSpPr>
        <p:spPr>
          <a:xfrm>
            <a:off x="1101517" y="131615"/>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7" name="Rectangle 10"/>
          <p:cNvSpPr/>
          <p:nvPr/>
        </p:nvSpPr>
        <p:spPr>
          <a:xfrm>
            <a:off x="2774823" y="132728"/>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8" name="Rectangle 11"/>
          <p:cNvSpPr/>
          <p:nvPr/>
        </p:nvSpPr>
        <p:spPr>
          <a:xfrm>
            <a:off x="3917067" y="132728"/>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9" name="Rectangle 12"/>
          <p:cNvSpPr/>
          <p:nvPr/>
        </p:nvSpPr>
        <p:spPr>
          <a:xfrm>
            <a:off x="6427463" y="143225"/>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0" name="Rectangle 11"/>
          <p:cNvSpPr/>
          <p:nvPr/>
        </p:nvSpPr>
        <p:spPr>
          <a:xfrm>
            <a:off x="8073763" y="150175"/>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
        <p:nvSpPr>
          <p:cNvPr id="11" name="Titel 10"/>
          <p:cNvSpPr>
            <a:spLocks noGrp="1"/>
          </p:cNvSpPr>
          <p:nvPr>
            <p:ph type="title"/>
          </p:nvPr>
        </p:nvSpPr>
        <p:spPr/>
        <p:txBody>
          <a:bodyPr/>
          <a:lstStyle/>
          <a:p>
            <a:endParaRPr lang="nl-BE"/>
          </a:p>
        </p:txBody>
      </p:sp>
      <p:sp>
        <p:nvSpPr>
          <p:cNvPr id="12" name="Tijdelijke aanduiding voor inhoud 11"/>
          <p:cNvSpPr>
            <a:spLocks noGrp="1"/>
          </p:cNvSpPr>
          <p:nvPr>
            <p:ph idx="1"/>
          </p:nvPr>
        </p:nvSpPr>
        <p:spPr/>
        <p:txBody>
          <a:bodyPr/>
          <a:lstStyle/>
          <a:p>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5" y="3790781"/>
            <a:ext cx="3957638" cy="1190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85745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fgeronde rechthoek 3"/>
          <p:cNvSpPr/>
          <p:nvPr/>
        </p:nvSpPr>
        <p:spPr>
          <a:xfrm>
            <a:off x="1583668" y="1674101"/>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5" name="Afgeronde rechthoek 4"/>
          <p:cNvSpPr/>
          <p:nvPr/>
        </p:nvSpPr>
        <p:spPr>
          <a:xfrm>
            <a:off x="4860032" y="1674101"/>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cxnSp>
        <p:nvCxnSpPr>
          <p:cNvPr id="6" name="Rechte verbindingslijn met pijl 5"/>
          <p:cNvCxnSpPr>
            <a:stCxn id="4" idx="3"/>
            <a:endCxn id="5" idx="1"/>
          </p:cNvCxnSpPr>
          <p:nvPr/>
        </p:nvCxnSpPr>
        <p:spPr>
          <a:xfrm>
            <a:off x="3887924" y="1965091"/>
            <a:ext cx="9721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Afgeronde rechthoek 6"/>
          <p:cNvSpPr/>
          <p:nvPr/>
        </p:nvSpPr>
        <p:spPr>
          <a:xfrm>
            <a:off x="2483768" y="2596248"/>
            <a:ext cx="1981978"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a:t>
            </a:r>
            <a:r>
              <a:rPr lang="nl-BE" b="1" dirty="0" err="1" smtClean="0">
                <a:latin typeface="Calibri" panose="020F0502020204030204" pitchFamily="34" charset="0"/>
                <a:cs typeface="Calibri" panose="020F0502020204030204" pitchFamily="34" charset="0"/>
              </a:rPr>
              <a:t>Demands</a:t>
            </a:r>
            <a:r>
              <a:rPr lang="nl-BE" b="1" dirty="0" smtClean="0">
                <a:latin typeface="Calibri" panose="020F0502020204030204" pitchFamily="34" charset="0"/>
                <a:cs typeface="Calibri" panose="020F0502020204030204" pitchFamily="34" charset="0"/>
              </a:rPr>
              <a:t>”</a:t>
            </a:r>
            <a:endParaRPr lang="nl-BE" b="1" dirty="0">
              <a:latin typeface="Calibri" panose="020F0502020204030204" pitchFamily="34" charset="0"/>
              <a:cs typeface="Calibri" panose="020F0502020204030204" pitchFamily="34" charset="0"/>
            </a:endParaRPr>
          </a:p>
        </p:txBody>
      </p:sp>
      <p:sp>
        <p:nvSpPr>
          <p:cNvPr id="8" name="Afgeronde rechthoek 7"/>
          <p:cNvSpPr/>
          <p:nvPr/>
        </p:nvSpPr>
        <p:spPr>
          <a:xfrm>
            <a:off x="6444208" y="2596248"/>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Persoonlijkheid</a:t>
            </a:r>
            <a:endParaRPr lang="nl-BE" dirty="0">
              <a:latin typeface="Calibri" panose="020F0502020204030204" pitchFamily="34" charset="0"/>
              <a:cs typeface="Calibri" panose="020F0502020204030204" pitchFamily="34" charset="0"/>
            </a:endParaRPr>
          </a:p>
        </p:txBody>
      </p:sp>
      <p:sp>
        <p:nvSpPr>
          <p:cNvPr id="9" name="Afgeronde rechthoek 8"/>
          <p:cNvSpPr/>
          <p:nvPr/>
        </p:nvSpPr>
        <p:spPr>
          <a:xfrm>
            <a:off x="251520" y="2602448"/>
            <a:ext cx="2223555"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500" dirty="0" smtClean="0">
                <a:latin typeface="Calibri" panose="020F0502020204030204" pitchFamily="34" charset="0"/>
                <a:cs typeface="Calibri" panose="020F0502020204030204" pitchFamily="34" charset="0"/>
              </a:rPr>
              <a:t>Persoonlijke/</a:t>
            </a:r>
          </a:p>
          <a:p>
            <a:pPr algn="ctr"/>
            <a:r>
              <a:rPr lang="nl-BE" sz="1500" dirty="0" smtClean="0">
                <a:latin typeface="Calibri" panose="020F0502020204030204" pitchFamily="34" charset="0"/>
                <a:cs typeface="Calibri" panose="020F0502020204030204" pitchFamily="34" charset="0"/>
              </a:rPr>
              <a:t>demografische variabelen</a:t>
            </a:r>
            <a:endParaRPr lang="nl-BE" sz="1500" dirty="0">
              <a:latin typeface="Calibri" panose="020F0502020204030204" pitchFamily="34" charset="0"/>
              <a:cs typeface="Calibri" panose="020F0502020204030204" pitchFamily="34" charset="0"/>
            </a:endParaRPr>
          </a:p>
        </p:txBody>
      </p:sp>
      <p:cxnSp>
        <p:nvCxnSpPr>
          <p:cNvPr id="10" name="Rechte verbindingslijn met pijl 9"/>
          <p:cNvCxnSpPr>
            <a:stCxn id="7" idx="0"/>
            <a:endCxn id="4" idx="2"/>
          </p:cNvCxnSpPr>
          <p:nvPr/>
        </p:nvCxnSpPr>
        <p:spPr>
          <a:xfrm flipH="1" flipV="1">
            <a:off x="2735797" y="2256081"/>
            <a:ext cx="738961"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2303748" y="1208736"/>
            <a:ext cx="864096" cy="584775"/>
          </a:xfrm>
          <a:prstGeom prst="rect">
            <a:avLst/>
          </a:prstGeom>
          <a:noFill/>
        </p:spPr>
        <p:txBody>
          <a:bodyPr wrap="square" rtlCol="0">
            <a:spAutoFit/>
          </a:bodyPr>
          <a:lstStyle/>
          <a:p>
            <a:pPr algn="ctr"/>
            <a:r>
              <a:rPr lang="nl-BE" sz="3200" b="1" dirty="0" smtClean="0">
                <a:latin typeface="Calibri" panose="020F0502020204030204" pitchFamily="34" charset="0"/>
                <a:cs typeface="Calibri" panose="020F0502020204030204" pitchFamily="34" charset="0"/>
              </a:rPr>
              <a:t>-</a:t>
            </a:r>
            <a:endParaRPr lang="nl-BE" sz="3200" b="1" dirty="0">
              <a:latin typeface="Calibri" panose="020F0502020204030204" pitchFamily="34" charset="0"/>
              <a:cs typeface="Calibri" panose="020F0502020204030204" pitchFamily="34" charset="0"/>
            </a:endParaRPr>
          </a:p>
        </p:txBody>
      </p:sp>
      <p:sp>
        <p:nvSpPr>
          <p:cNvPr id="12" name="Tekstvak 11"/>
          <p:cNvSpPr txBox="1"/>
          <p:nvPr/>
        </p:nvSpPr>
        <p:spPr>
          <a:xfrm>
            <a:off x="5580112" y="1202890"/>
            <a:ext cx="864096" cy="584775"/>
          </a:xfrm>
          <a:prstGeom prst="rect">
            <a:avLst/>
          </a:prstGeom>
          <a:noFill/>
        </p:spPr>
        <p:txBody>
          <a:bodyPr wrap="square" rtlCol="0">
            <a:spAutoFit/>
          </a:bodyPr>
          <a:lstStyle/>
          <a:p>
            <a:pPr algn="ctr"/>
            <a:r>
              <a:rPr lang="nl-BE" sz="3200" b="1" dirty="0">
                <a:latin typeface="Calibri" panose="020F0502020204030204" pitchFamily="34" charset="0"/>
                <a:cs typeface="Calibri" panose="020F0502020204030204" pitchFamily="34" charset="0"/>
              </a:rPr>
              <a:t>+</a:t>
            </a:r>
          </a:p>
        </p:txBody>
      </p:sp>
      <p:sp>
        <p:nvSpPr>
          <p:cNvPr id="13" name="Afgeronde rechthoek 12"/>
          <p:cNvSpPr/>
          <p:nvPr/>
        </p:nvSpPr>
        <p:spPr>
          <a:xfrm>
            <a:off x="4465746" y="2596248"/>
            <a:ext cx="1978462"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Resources”</a:t>
            </a:r>
            <a:endParaRPr lang="nl-BE" b="1" dirty="0">
              <a:latin typeface="Calibri" panose="020F0502020204030204" pitchFamily="34" charset="0"/>
              <a:cs typeface="Calibri" panose="020F0502020204030204" pitchFamily="34" charset="0"/>
            </a:endParaRPr>
          </a:p>
        </p:txBody>
      </p:sp>
      <p:cxnSp>
        <p:nvCxnSpPr>
          <p:cNvPr id="14" name="Rechte verbindingslijn met pijl 13"/>
          <p:cNvCxnSpPr/>
          <p:nvPr/>
        </p:nvCxnSpPr>
        <p:spPr>
          <a:xfrm>
            <a:off x="499201" y="4561717"/>
            <a:ext cx="864096"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1363297" y="4382553"/>
            <a:ext cx="1584176" cy="338554"/>
          </a:xfrm>
          <a:prstGeom prst="rect">
            <a:avLst/>
          </a:prstGeom>
          <a:noFill/>
        </p:spPr>
        <p:txBody>
          <a:bodyPr wrap="square" rtlCol="0">
            <a:spAutoFit/>
          </a:bodyPr>
          <a:lstStyle/>
          <a:p>
            <a:r>
              <a:rPr lang="nl-BE" sz="1600" dirty="0" smtClean="0">
                <a:latin typeface="Calibri" panose="020F0502020204030204" pitchFamily="34" charset="0"/>
                <a:cs typeface="Calibri" panose="020F0502020204030204" pitchFamily="34" charset="0"/>
              </a:rPr>
              <a:t>Positief verband</a:t>
            </a:r>
            <a:endParaRPr lang="nl-BE" sz="1600" dirty="0">
              <a:latin typeface="Calibri" panose="020F0502020204030204" pitchFamily="34" charset="0"/>
              <a:cs typeface="Calibri" panose="020F0502020204030204" pitchFamily="34" charset="0"/>
            </a:endParaRPr>
          </a:p>
        </p:txBody>
      </p:sp>
      <p:cxnSp>
        <p:nvCxnSpPr>
          <p:cNvPr id="16" name="Rechte verbindingslijn met pijl 15"/>
          <p:cNvCxnSpPr>
            <a:stCxn id="13" idx="0"/>
            <a:endCxn id="5" idx="2"/>
          </p:cNvCxnSpPr>
          <p:nvPr/>
        </p:nvCxnSpPr>
        <p:spPr>
          <a:xfrm flipV="1">
            <a:off x="5454978" y="2256081"/>
            <a:ext cx="557183"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3" idx="0"/>
            <a:endCxn id="4" idx="2"/>
          </p:cNvCxnSpPr>
          <p:nvPr/>
        </p:nvCxnSpPr>
        <p:spPr>
          <a:xfrm flipH="1" flipV="1">
            <a:off x="2735797" y="2256081"/>
            <a:ext cx="2719181" cy="340168"/>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p:nvPr/>
        </p:nvCxnSpPr>
        <p:spPr>
          <a:xfrm>
            <a:off x="499201" y="4869370"/>
            <a:ext cx="864096" cy="0"/>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1379795" y="4682586"/>
            <a:ext cx="1639686" cy="338554"/>
          </a:xfrm>
          <a:prstGeom prst="rect">
            <a:avLst/>
          </a:prstGeom>
          <a:noFill/>
        </p:spPr>
        <p:txBody>
          <a:bodyPr wrap="square" rtlCol="0">
            <a:spAutoFit/>
          </a:bodyPr>
          <a:lstStyle/>
          <a:p>
            <a:r>
              <a:rPr lang="nl-BE" sz="1600" dirty="0" smtClean="0">
                <a:latin typeface="Calibri" panose="020F0502020204030204" pitchFamily="34" charset="0"/>
                <a:cs typeface="Calibri" panose="020F0502020204030204" pitchFamily="34" charset="0"/>
              </a:rPr>
              <a:t>Negatief verband</a:t>
            </a:r>
            <a:endParaRPr lang="nl-BE" sz="1600" dirty="0">
              <a:latin typeface="Calibri" panose="020F0502020204030204" pitchFamily="34" charset="0"/>
              <a:cs typeface="Calibri" panose="020F0502020204030204" pitchFamily="34" charset="0"/>
            </a:endParaRPr>
          </a:p>
        </p:txBody>
      </p:sp>
      <p:sp>
        <p:nvSpPr>
          <p:cNvPr id="20" name="Ovaal 19"/>
          <p:cNvSpPr/>
          <p:nvPr/>
        </p:nvSpPr>
        <p:spPr>
          <a:xfrm>
            <a:off x="6156176" y="2434600"/>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28" name="Afgeronde rechthoek 27"/>
          <p:cNvSpPr/>
          <p:nvPr/>
        </p:nvSpPr>
        <p:spPr>
          <a:xfrm>
            <a:off x="6444208" y="3466055"/>
            <a:ext cx="2304256" cy="13372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marL="285750" indent="-285750">
              <a:buFont typeface="Arial" panose="020B0604020202020204" pitchFamily="34" charset="0"/>
              <a:buChar char="•"/>
            </a:pPr>
            <a:r>
              <a:rPr lang="nl-BE" sz="1400" dirty="0" err="1">
                <a:latin typeface="Calibri" panose="020F0502020204030204" pitchFamily="34" charset="0"/>
                <a:cs typeface="Calibri" panose="020F0502020204030204" pitchFamily="34" charset="0"/>
              </a:rPr>
              <a:t>Neuroticisme</a:t>
            </a:r>
            <a:endParaRPr lang="nl-B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BE" sz="1400" dirty="0">
                <a:latin typeface="Calibri" panose="020F0502020204030204" pitchFamily="34" charset="0"/>
                <a:cs typeface="Calibri" panose="020F0502020204030204" pitchFamily="34" charset="0"/>
              </a:rPr>
              <a:t>Extraversie</a:t>
            </a:r>
          </a:p>
          <a:p>
            <a:pPr marL="285750" indent="-285750">
              <a:buFont typeface="Arial" panose="020B0604020202020204" pitchFamily="34" charset="0"/>
              <a:buChar char="•"/>
            </a:pPr>
            <a:r>
              <a:rPr lang="nl-BE" sz="1400" dirty="0">
                <a:latin typeface="Calibri" panose="020F0502020204030204" pitchFamily="34" charset="0"/>
                <a:cs typeface="Calibri" panose="020F0502020204030204" pitchFamily="34" charset="0"/>
              </a:rPr>
              <a:t>Vriendelijkheid</a:t>
            </a:r>
          </a:p>
          <a:p>
            <a:pPr marL="285750" indent="-285750">
              <a:buFont typeface="Arial" panose="020B0604020202020204" pitchFamily="34" charset="0"/>
              <a:buChar char="•"/>
            </a:pPr>
            <a:r>
              <a:rPr lang="nl-BE" sz="1400" dirty="0">
                <a:latin typeface="Calibri" panose="020F0502020204030204" pitchFamily="34" charset="0"/>
                <a:cs typeface="Calibri" panose="020F0502020204030204" pitchFamily="34" charset="0"/>
              </a:rPr>
              <a:t>Zorgvuldigheid</a:t>
            </a:r>
          </a:p>
          <a:p>
            <a:pPr marL="285750" indent="-285750">
              <a:buFont typeface="Arial" panose="020B0604020202020204" pitchFamily="34" charset="0"/>
              <a:buChar char="•"/>
            </a:pPr>
            <a:r>
              <a:rPr lang="nl-BE" sz="1400" dirty="0">
                <a:latin typeface="Calibri" panose="020F0502020204030204" pitchFamily="34" charset="0"/>
                <a:cs typeface="Calibri" panose="020F0502020204030204" pitchFamily="34" charset="0"/>
              </a:rPr>
              <a:t>Openheid (voor nieuwe ervaringen</a:t>
            </a:r>
            <a:r>
              <a:rPr lang="nl-BE" sz="1400" dirty="0" smtClean="0">
                <a:latin typeface="Calibri" panose="020F0502020204030204" pitchFamily="34" charset="0"/>
                <a:cs typeface="Calibri" panose="020F0502020204030204" pitchFamily="34" charset="0"/>
              </a:rPr>
              <a:t>)</a:t>
            </a:r>
            <a:endParaRPr lang="nl-BE" sz="1400" dirty="0">
              <a:latin typeface="Calibri" panose="020F0502020204030204" pitchFamily="34" charset="0"/>
              <a:cs typeface="Calibri" panose="020F0502020204030204" pitchFamily="34" charset="0"/>
            </a:endParaRPr>
          </a:p>
        </p:txBody>
      </p:sp>
      <p:sp>
        <p:nvSpPr>
          <p:cNvPr id="30" name="Afgeronde rechthoek 29"/>
          <p:cNvSpPr/>
          <p:nvPr/>
        </p:nvSpPr>
        <p:spPr>
          <a:xfrm>
            <a:off x="1604508" y="950627"/>
            <a:ext cx="2304256" cy="668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marL="285750" indent="-285750">
              <a:buFont typeface="Arial" panose="020B0604020202020204" pitchFamily="34" charset="0"/>
              <a:buChar char="•"/>
            </a:pPr>
            <a:r>
              <a:rPr lang="nl-BE" sz="1400" b="1" dirty="0" smtClean="0">
                <a:latin typeface="Calibri" panose="020F0502020204030204" pitchFamily="34" charset="0"/>
                <a:cs typeface="Calibri" panose="020F0502020204030204" pitchFamily="34" charset="0"/>
              </a:rPr>
              <a:t>&gt; Uitputting</a:t>
            </a:r>
            <a:endParaRPr lang="nl-BE" sz="14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BE" sz="1400" dirty="0" smtClean="0">
                <a:latin typeface="Calibri" panose="020F0502020204030204" pitchFamily="34" charset="0"/>
                <a:cs typeface="Calibri" panose="020F0502020204030204" pitchFamily="34" charset="0"/>
              </a:rPr>
              <a:t>&gt; Distantie</a:t>
            </a:r>
            <a:endParaRPr lang="nl-B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BE" sz="1400" dirty="0" smtClean="0">
                <a:latin typeface="Calibri" panose="020F0502020204030204" pitchFamily="34" charset="0"/>
                <a:cs typeface="Calibri" panose="020F0502020204030204" pitchFamily="34" charset="0"/>
              </a:rPr>
              <a:t>&lt; Prof. Bekwaamheid</a:t>
            </a:r>
            <a:endParaRPr lang="nl-BE" sz="1400" dirty="0">
              <a:latin typeface="Calibri" panose="020F0502020204030204" pitchFamily="34" charset="0"/>
              <a:cs typeface="Calibri" panose="020F0502020204030204" pitchFamily="34" charset="0"/>
            </a:endParaRPr>
          </a:p>
        </p:txBody>
      </p:sp>
      <p:sp>
        <p:nvSpPr>
          <p:cNvPr id="31" name="Afgeronde rechthoek 30"/>
          <p:cNvSpPr/>
          <p:nvPr/>
        </p:nvSpPr>
        <p:spPr>
          <a:xfrm>
            <a:off x="4852999" y="952345"/>
            <a:ext cx="2304256" cy="668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marL="285750" indent="-285750">
              <a:buFont typeface="Arial" panose="020B0604020202020204" pitchFamily="34" charset="0"/>
              <a:buChar char="•"/>
            </a:pPr>
            <a:r>
              <a:rPr lang="nl-BE" sz="1400" dirty="0" smtClean="0">
                <a:latin typeface="Calibri" panose="020F0502020204030204" pitchFamily="34" charset="0"/>
                <a:cs typeface="Calibri" panose="020F0502020204030204" pitchFamily="34" charset="0"/>
              </a:rPr>
              <a:t>Vitaliteit</a:t>
            </a:r>
            <a:endParaRPr lang="nl-B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BE" sz="1400" dirty="0" smtClean="0">
                <a:latin typeface="Calibri" panose="020F0502020204030204" pitchFamily="34" charset="0"/>
                <a:cs typeface="Calibri" panose="020F0502020204030204" pitchFamily="34" charset="0"/>
              </a:rPr>
              <a:t>Toewijding</a:t>
            </a:r>
            <a:endParaRPr lang="nl-BE"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BE" sz="1400" dirty="0" smtClean="0">
                <a:latin typeface="Calibri" panose="020F0502020204030204" pitchFamily="34" charset="0"/>
                <a:cs typeface="Calibri" panose="020F0502020204030204" pitchFamily="34" charset="0"/>
              </a:rPr>
              <a:t>Absorptie</a:t>
            </a:r>
            <a:endParaRPr lang="nl-BE" sz="1400" dirty="0">
              <a:latin typeface="Calibri" panose="020F0502020204030204" pitchFamily="34" charset="0"/>
              <a:cs typeface="Calibri" panose="020F0502020204030204" pitchFamily="34" charset="0"/>
            </a:endParaRPr>
          </a:p>
        </p:txBody>
      </p:sp>
      <p:sp>
        <p:nvSpPr>
          <p:cNvPr id="23" name="Rectangle 7"/>
          <p:cNvSpPr/>
          <p:nvPr/>
        </p:nvSpPr>
        <p:spPr>
          <a:xfrm>
            <a:off x="88754" y="0"/>
            <a:ext cx="977269"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3" name="Tekstvak 2"/>
          <p:cNvSpPr txBox="1"/>
          <p:nvPr/>
        </p:nvSpPr>
        <p:spPr>
          <a:xfrm>
            <a:off x="2300287" y="4173014"/>
            <a:ext cx="4091681" cy="646331"/>
          </a:xfrm>
          <a:prstGeom prst="rect">
            <a:avLst/>
          </a:prstGeom>
          <a:noFill/>
        </p:spPr>
        <p:txBody>
          <a:bodyPr wrap="square" rtlCol="0">
            <a:spAutoFit/>
          </a:bodyPr>
          <a:lstStyle/>
          <a:p>
            <a:pPr algn="r"/>
            <a:r>
              <a:rPr lang="nl-BE" i="1" dirty="0">
                <a:latin typeface="Calibri" panose="020F0502020204030204" pitchFamily="34" charset="0"/>
                <a:cs typeface="Calibri" panose="020F0502020204030204" pitchFamily="34" charset="0"/>
              </a:rPr>
              <a:t>“Big Five Model” </a:t>
            </a:r>
            <a:r>
              <a:rPr lang="nl-BE" dirty="0">
                <a:latin typeface="Calibri" panose="020F0502020204030204" pitchFamily="34" charset="0"/>
                <a:cs typeface="Calibri" panose="020F0502020204030204" pitchFamily="34" charset="0"/>
              </a:rPr>
              <a:t>of </a:t>
            </a:r>
            <a:r>
              <a:rPr lang="nl-BE" i="1" dirty="0">
                <a:latin typeface="Calibri" panose="020F0502020204030204" pitchFamily="34" charset="0"/>
                <a:cs typeface="Calibri" panose="020F0502020204030204" pitchFamily="34" charset="0"/>
              </a:rPr>
              <a:t>“Five-factor model” </a:t>
            </a:r>
            <a:r>
              <a:rPr lang="nl-BE" dirty="0">
                <a:latin typeface="Calibri" panose="020F0502020204030204" pitchFamily="34" charset="0"/>
                <a:cs typeface="Calibri" panose="020F0502020204030204" pitchFamily="34" charset="0"/>
              </a:rPr>
              <a:t>(</a:t>
            </a:r>
            <a:r>
              <a:rPr lang="nl-BE" dirty="0" smtClean="0">
                <a:latin typeface="Calibri" panose="020F0502020204030204" pitchFamily="34" charset="0"/>
                <a:cs typeface="Calibri" panose="020F0502020204030204" pitchFamily="34" charset="0"/>
              </a:rPr>
              <a:t>Costa </a:t>
            </a:r>
            <a:r>
              <a:rPr lang="nl-BE" dirty="0">
                <a:latin typeface="Calibri" panose="020F0502020204030204" pitchFamily="34" charset="0"/>
                <a:cs typeface="Calibri" panose="020F0502020204030204" pitchFamily="34" charset="0"/>
              </a:rPr>
              <a:t>en </a:t>
            </a:r>
            <a:r>
              <a:rPr lang="en-US" dirty="0" smtClean="0">
                <a:latin typeface="Calibri" panose="020F0502020204030204" pitchFamily="34" charset="0"/>
                <a:cs typeface="Calibri" panose="020F0502020204030204" pitchFamily="34" charset="0"/>
              </a:rPr>
              <a:t>McCrae)</a:t>
            </a:r>
            <a:endParaRPr lang="nl-BE" dirty="0">
              <a:latin typeface="Calibri" panose="020F0502020204030204" pitchFamily="34" charset="0"/>
              <a:cs typeface="Calibri" panose="020F0502020204030204" pitchFamily="34" charset="0"/>
            </a:endParaRPr>
          </a:p>
        </p:txBody>
      </p:sp>
      <p:sp>
        <p:nvSpPr>
          <p:cNvPr id="2" name="Tekstvak 1"/>
          <p:cNvSpPr txBox="1"/>
          <p:nvPr/>
        </p:nvSpPr>
        <p:spPr>
          <a:xfrm>
            <a:off x="2521868" y="345507"/>
            <a:ext cx="3780420" cy="646331"/>
          </a:xfrm>
          <a:prstGeom prst="rect">
            <a:avLst/>
          </a:prstGeom>
          <a:noFill/>
        </p:spPr>
        <p:txBody>
          <a:bodyPr wrap="square" rtlCol="0">
            <a:spAutoFit/>
          </a:bodyPr>
          <a:lstStyle/>
          <a:p>
            <a:pPr marL="0" lvl="1" algn="ctr"/>
            <a:r>
              <a:rPr lang="nl-BE" i="1" dirty="0">
                <a:latin typeface="Calibri" panose="020F0502020204030204" pitchFamily="34" charset="0"/>
                <a:cs typeface="Calibri" panose="020F0502020204030204" pitchFamily="34" charset="0"/>
              </a:rPr>
              <a:t>“Job </a:t>
            </a:r>
            <a:r>
              <a:rPr lang="nl-BE" i="1" dirty="0" err="1">
                <a:latin typeface="Calibri" panose="020F0502020204030204" pitchFamily="34" charset="0"/>
                <a:cs typeface="Calibri" panose="020F0502020204030204" pitchFamily="34" charset="0"/>
              </a:rPr>
              <a:t>demands</a:t>
            </a:r>
            <a:r>
              <a:rPr lang="nl-BE" i="1" dirty="0">
                <a:latin typeface="Calibri" panose="020F0502020204030204" pitchFamily="34" charset="0"/>
                <a:cs typeface="Calibri" panose="020F0502020204030204" pitchFamily="34" charset="0"/>
              </a:rPr>
              <a:t> – </a:t>
            </a:r>
            <a:r>
              <a:rPr lang="nl-BE" i="1" dirty="0" smtClean="0">
                <a:latin typeface="Calibri" panose="020F0502020204030204" pitchFamily="34" charset="0"/>
                <a:cs typeface="Calibri" panose="020F0502020204030204" pitchFamily="34" charset="0"/>
              </a:rPr>
              <a:t>Resources Model</a:t>
            </a:r>
            <a:r>
              <a:rPr lang="nl-BE" i="1" dirty="0">
                <a:latin typeface="Calibri" panose="020F0502020204030204" pitchFamily="34" charset="0"/>
                <a:cs typeface="Calibri" panose="020F0502020204030204" pitchFamily="34" charset="0"/>
              </a:rPr>
              <a:t>” </a:t>
            </a:r>
            <a:r>
              <a:rPr lang="nl-BE" dirty="0">
                <a:latin typeface="Calibri" panose="020F0502020204030204" pitchFamily="34" charset="0"/>
                <a:cs typeface="Calibri" panose="020F0502020204030204" pitchFamily="34" charset="0"/>
              </a:rPr>
              <a:t>(Bakker en </a:t>
            </a:r>
            <a:r>
              <a:rPr lang="nl-BE" dirty="0" err="1">
                <a:latin typeface="Calibri" panose="020F0502020204030204" pitchFamily="34" charset="0"/>
                <a:cs typeface="Calibri" panose="020F0502020204030204" pitchFamily="34" charset="0"/>
              </a:rPr>
              <a:t>Demerouti</a:t>
            </a:r>
            <a:r>
              <a:rPr lang="nl-BE" dirty="0" smtClean="0">
                <a:latin typeface="Calibri" panose="020F0502020204030204" pitchFamily="34" charset="0"/>
                <a:cs typeface="Calibri" panose="020F0502020204030204" pitchFamily="34" charset="0"/>
              </a:rPr>
              <a:t>)</a:t>
            </a:r>
            <a:endParaRPr lang="nl-BE" dirty="0">
              <a:latin typeface="Calibri" panose="020F0502020204030204" pitchFamily="34" charset="0"/>
              <a:cs typeface="Calibri" panose="020F0502020204030204" pitchFamily="34" charset="0"/>
            </a:endParaRPr>
          </a:p>
        </p:txBody>
      </p:sp>
      <p:sp>
        <p:nvSpPr>
          <p:cNvPr id="22" name="Tekstvak 21"/>
          <p:cNvSpPr txBox="1"/>
          <p:nvPr/>
        </p:nvSpPr>
        <p:spPr>
          <a:xfrm>
            <a:off x="2483768" y="3234369"/>
            <a:ext cx="3780420" cy="923330"/>
          </a:xfrm>
          <a:prstGeom prst="rect">
            <a:avLst/>
          </a:prstGeom>
          <a:noFill/>
        </p:spPr>
        <p:txBody>
          <a:bodyPr wrap="square" rtlCol="0" anchor="ctr">
            <a:spAutoFit/>
          </a:bodyPr>
          <a:lstStyle/>
          <a:p>
            <a:pPr marL="171450" indent="-171450">
              <a:buFont typeface="Arial" panose="020B0604020202020204" pitchFamily="34" charset="0"/>
              <a:buChar char="•"/>
            </a:pPr>
            <a:r>
              <a:rPr lang="nl-BE" sz="1200" dirty="0">
                <a:latin typeface="Calibri" panose="020F0502020204030204" pitchFamily="34" charset="0"/>
                <a:cs typeface="Calibri" panose="020F0502020204030204" pitchFamily="34" charset="0"/>
              </a:rPr>
              <a:t>“job </a:t>
            </a:r>
            <a:r>
              <a:rPr lang="nl-BE" sz="1200" dirty="0" err="1">
                <a:latin typeface="Calibri" panose="020F0502020204030204" pitchFamily="34" charset="0"/>
                <a:cs typeface="Calibri" panose="020F0502020204030204" pitchFamily="34" charset="0"/>
              </a:rPr>
              <a:t>demands</a:t>
            </a:r>
            <a:r>
              <a:rPr lang="nl-BE" sz="1200" dirty="0">
                <a:latin typeface="Calibri" panose="020F0502020204030204" pitchFamily="34" charset="0"/>
                <a:cs typeface="Calibri" panose="020F0502020204030204" pitchFamily="34" charset="0"/>
              </a:rPr>
              <a:t>”: taakeisen die psychische of fysieke energie </a:t>
            </a:r>
            <a:r>
              <a:rPr lang="nl-BE" sz="1200" dirty="0" smtClean="0">
                <a:latin typeface="Calibri" panose="020F0502020204030204" pitchFamily="34" charset="0"/>
                <a:cs typeface="Calibri" panose="020F0502020204030204" pitchFamily="34" charset="0"/>
              </a:rPr>
              <a:t>vergen</a:t>
            </a:r>
            <a:endParaRPr lang="nl-BE" sz="12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nl-BE" sz="1200" dirty="0">
                <a:latin typeface="Calibri" panose="020F0502020204030204" pitchFamily="34" charset="0"/>
                <a:cs typeface="Calibri" panose="020F0502020204030204" pitchFamily="34" charset="0"/>
              </a:rPr>
              <a:t>“job resources”: energiebronnen</a:t>
            </a:r>
          </a:p>
          <a:p>
            <a:endParaRPr lang="nl-BE" dirty="0">
              <a:latin typeface="Calibri" panose="020F0502020204030204" pitchFamily="34" charset="0"/>
              <a:cs typeface="Calibri" panose="020F0502020204030204" pitchFamily="34" charset="0"/>
            </a:endParaRPr>
          </a:p>
        </p:txBody>
      </p:sp>
      <p:sp>
        <p:nvSpPr>
          <p:cNvPr id="42" name="Rectangle 9"/>
          <p:cNvSpPr/>
          <p:nvPr/>
        </p:nvSpPr>
        <p:spPr>
          <a:xfrm>
            <a:off x="1128146" y="94502"/>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43" name="Rectangle 10"/>
          <p:cNvSpPr/>
          <p:nvPr/>
        </p:nvSpPr>
        <p:spPr>
          <a:xfrm>
            <a:off x="2801452" y="95615"/>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44" name="Rectangle 11"/>
          <p:cNvSpPr/>
          <p:nvPr/>
        </p:nvSpPr>
        <p:spPr>
          <a:xfrm>
            <a:off x="3943696" y="95615"/>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45" name="Rectangle 12"/>
          <p:cNvSpPr/>
          <p:nvPr/>
        </p:nvSpPr>
        <p:spPr>
          <a:xfrm>
            <a:off x="6454092" y="106112"/>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46" name="Rectangle 11"/>
          <p:cNvSpPr/>
          <p:nvPr/>
        </p:nvSpPr>
        <p:spPr>
          <a:xfrm>
            <a:off x="8100392" y="113062"/>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71217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8"/>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p:bldP spid="12" grpId="0"/>
      <p:bldP spid="13" grpId="0" animBg="1"/>
      <p:bldP spid="15" grpId="0"/>
      <p:bldP spid="19" grpId="0"/>
      <p:bldP spid="20" grpId="0" animBg="1"/>
      <p:bldP spid="28" grpId="0" animBg="1"/>
      <p:bldP spid="28" grpId="1" animBg="1"/>
      <p:bldP spid="30" grpId="0" animBg="1"/>
      <p:bldP spid="30" grpId="1" animBg="1"/>
      <p:bldP spid="31" grpId="0" animBg="1"/>
      <p:bldP spid="31" grpId="1" animBg="1"/>
      <p:bldP spid="23" grpId="0" animBg="1"/>
      <p:bldP spid="3" grpId="0"/>
      <p:bldP spid="3" grpId="1"/>
      <p:bldP spid="2" grpId="0"/>
      <p:bldP spid="2" grpId="1"/>
      <p:bldP spid="22" grpId="0"/>
      <p:bldP spid="2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7"/>
          <p:cNvSpPr/>
          <p:nvPr/>
        </p:nvSpPr>
        <p:spPr>
          <a:xfrm>
            <a:off x="62124" y="92767"/>
            <a:ext cx="977269"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24" name="Rectangle 9"/>
          <p:cNvSpPr/>
          <p:nvPr/>
        </p:nvSpPr>
        <p:spPr>
          <a:xfrm>
            <a:off x="1101516" y="0"/>
            <a:ext cx="1611182" cy="39549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25" name="Rectangle 10"/>
          <p:cNvSpPr/>
          <p:nvPr/>
        </p:nvSpPr>
        <p:spPr>
          <a:xfrm>
            <a:off x="2774822" y="93880"/>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26" name="Rectangle 11"/>
          <p:cNvSpPr/>
          <p:nvPr/>
        </p:nvSpPr>
        <p:spPr>
          <a:xfrm>
            <a:off x="3917066" y="93880"/>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27" name="Rectangle 12"/>
          <p:cNvSpPr/>
          <p:nvPr/>
        </p:nvSpPr>
        <p:spPr>
          <a:xfrm>
            <a:off x="6444207" y="104377"/>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29" name="Rectangle 11"/>
          <p:cNvSpPr/>
          <p:nvPr/>
        </p:nvSpPr>
        <p:spPr>
          <a:xfrm>
            <a:off x="8100391" y="111327"/>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
        <p:nvSpPr>
          <p:cNvPr id="36" name="Afgeronde rechthoek 35"/>
          <p:cNvSpPr/>
          <p:nvPr/>
        </p:nvSpPr>
        <p:spPr>
          <a:xfrm>
            <a:off x="1583668"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Burn-out</a:t>
            </a:r>
            <a:endParaRPr lang="nl-BE" dirty="0">
              <a:latin typeface="Calibri" panose="020F0502020204030204" pitchFamily="34" charset="0"/>
              <a:cs typeface="Calibri" panose="020F0502020204030204" pitchFamily="34" charset="0"/>
            </a:endParaRPr>
          </a:p>
        </p:txBody>
      </p:sp>
      <p:sp>
        <p:nvSpPr>
          <p:cNvPr id="37" name="Afgeronde rechthoek 36"/>
          <p:cNvSpPr/>
          <p:nvPr/>
        </p:nvSpPr>
        <p:spPr>
          <a:xfrm>
            <a:off x="4860032" y="928444"/>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Bevlogenheid</a:t>
            </a:r>
            <a:endParaRPr lang="nl-BE" dirty="0">
              <a:latin typeface="Calibri" panose="020F0502020204030204" pitchFamily="34" charset="0"/>
              <a:cs typeface="Calibri" panose="020F0502020204030204" pitchFamily="34" charset="0"/>
            </a:endParaRPr>
          </a:p>
        </p:txBody>
      </p:sp>
      <p:cxnSp>
        <p:nvCxnSpPr>
          <p:cNvPr id="38" name="Rechte verbindingslijn met pijl 37"/>
          <p:cNvCxnSpPr>
            <a:stCxn id="36" idx="3"/>
            <a:endCxn id="37" idx="1"/>
          </p:cNvCxnSpPr>
          <p:nvPr/>
        </p:nvCxnSpPr>
        <p:spPr>
          <a:xfrm>
            <a:off x="3887924" y="1219434"/>
            <a:ext cx="9721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Afgeronde rechthoek 38"/>
          <p:cNvSpPr/>
          <p:nvPr/>
        </p:nvSpPr>
        <p:spPr>
          <a:xfrm>
            <a:off x="2483768" y="1850592"/>
            <a:ext cx="1981978"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a:t>
            </a:r>
            <a:r>
              <a:rPr lang="nl-BE" b="1" dirty="0" err="1" smtClean="0">
                <a:latin typeface="Calibri" panose="020F0502020204030204" pitchFamily="34" charset="0"/>
                <a:cs typeface="Calibri" panose="020F0502020204030204" pitchFamily="34" charset="0"/>
              </a:rPr>
              <a:t>Demands</a:t>
            </a:r>
            <a:r>
              <a:rPr lang="nl-BE" b="1" dirty="0" smtClean="0">
                <a:latin typeface="Calibri" panose="020F0502020204030204" pitchFamily="34" charset="0"/>
                <a:cs typeface="Calibri" panose="020F0502020204030204" pitchFamily="34" charset="0"/>
              </a:rPr>
              <a:t>”</a:t>
            </a:r>
            <a:endParaRPr lang="nl-BE" b="1" dirty="0">
              <a:latin typeface="Calibri" panose="020F0502020204030204" pitchFamily="34" charset="0"/>
              <a:cs typeface="Calibri" panose="020F0502020204030204" pitchFamily="34" charset="0"/>
            </a:endParaRPr>
          </a:p>
        </p:txBody>
      </p:sp>
      <p:sp>
        <p:nvSpPr>
          <p:cNvPr id="40" name="Afgeronde rechthoek 39"/>
          <p:cNvSpPr/>
          <p:nvPr/>
        </p:nvSpPr>
        <p:spPr>
          <a:xfrm>
            <a:off x="6444208" y="1850592"/>
            <a:ext cx="2304256"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latin typeface="Calibri" panose="020F0502020204030204" pitchFamily="34" charset="0"/>
                <a:cs typeface="Calibri" panose="020F0502020204030204" pitchFamily="34" charset="0"/>
              </a:rPr>
              <a:t>Persoonlijkheid</a:t>
            </a:r>
            <a:endParaRPr lang="nl-BE" dirty="0">
              <a:latin typeface="Calibri" panose="020F0502020204030204" pitchFamily="34" charset="0"/>
              <a:cs typeface="Calibri" panose="020F0502020204030204" pitchFamily="34" charset="0"/>
            </a:endParaRPr>
          </a:p>
        </p:txBody>
      </p:sp>
      <p:sp>
        <p:nvSpPr>
          <p:cNvPr id="41" name="Afgeronde rechthoek 40"/>
          <p:cNvSpPr/>
          <p:nvPr/>
        </p:nvSpPr>
        <p:spPr>
          <a:xfrm>
            <a:off x="251520" y="1856792"/>
            <a:ext cx="2223555"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500" dirty="0" smtClean="0">
                <a:latin typeface="Calibri" panose="020F0502020204030204" pitchFamily="34" charset="0"/>
                <a:cs typeface="Calibri" panose="020F0502020204030204" pitchFamily="34" charset="0"/>
              </a:rPr>
              <a:t>Persoonlijke/</a:t>
            </a:r>
          </a:p>
          <a:p>
            <a:pPr algn="ctr"/>
            <a:r>
              <a:rPr lang="nl-BE" sz="1500" dirty="0" smtClean="0">
                <a:latin typeface="Calibri" panose="020F0502020204030204" pitchFamily="34" charset="0"/>
                <a:cs typeface="Calibri" panose="020F0502020204030204" pitchFamily="34" charset="0"/>
              </a:rPr>
              <a:t>demografische variabelen</a:t>
            </a:r>
            <a:endParaRPr lang="nl-BE" sz="1500" dirty="0">
              <a:latin typeface="Calibri" panose="020F0502020204030204" pitchFamily="34" charset="0"/>
              <a:cs typeface="Calibri" panose="020F0502020204030204" pitchFamily="34" charset="0"/>
            </a:endParaRPr>
          </a:p>
        </p:txBody>
      </p:sp>
      <p:cxnSp>
        <p:nvCxnSpPr>
          <p:cNvPr id="42" name="Rechte verbindingslijn met pijl 41"/>
          <p:cNvCxnSpPr>
            <a:stCxn id="39" idx="0"/>
            <a:endCxn id="36" idx="2"/>
          </p:cNvCxnSpPr>
          <p:nvPr/>
        </p:nvCxnSpPr>
        <p:spPr>
          <a:xfrm flipH="1" flipV="1">
            <a:off x="2735797" y="1510424"/>
            <a:ext cx="738961"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3" name="Tekstvak 42"/>
          <p:cNvSpPr txBox="1"/>
          <p:nvPr/>
        </p:nvSpPr>
        <p:spPr>
          <a:xfrm>
            <a:off x="2303748" y="463079"/>
            <a:ext cx="864096" cy="584775"/>
          </a:xfrm>
          <a:prstGeom prst="rect">
            <a:avLst/>
          </a:prstGeom>
          <a:noFill/>
        </p:spPr>
        <p:txBody>
          <a:bodyPr wrap="square" rtlCol="0">
            <a:spAutoFit/>
          </a:bodyPr>
          <a:lstStyle/>
          <a:p>
            <a:pPr algn="ctr"/>
            <a:r>
              <a:rPr lang="nl-BE" sz="3200" b="1" dirty="0" smtClean="0">
                <a:latin typeface="Calibri" panose="020F0502020204030204" pitchFamily="34" charset="0"/>
                <a:cs typeface="Calibri" panose="020F0502020204030204" pitchFamily="34" charset="0"/>
              </a:rPr>
              <a:t>-</a:t>
            </a:r>
            <a:endParaRPr lang="nl-BE" sz="3200" b="1" dirty="0">
              <a:latin typeface="Calibri" panose="020F0502020204030204" pitchFamily="34" charset="0"/>
              <a:cs typeface="Calibri" panose="020F0502020204030204" pitchFamily="34" charset="0"/>
            </a:endParaRPr>
          </a:p>
        </p:txBody>
      </p:sp>
      <p:sp>
        <p:nvSpPr>
          <p:cNvPr id="44" name="Tekstvak 43"/>
          <p:cNvSpPr txBox="1"/>
          <p:nvPr/>
        </p:nvSpPr>
        <p:spPr>
          <a:xfrm>
            <a:off x="5580112" y="457234"/>
            <a:ext cx="864096" cy="584775"/>
          </a:xfrm>
          <a:prstGeom prst="rect">
            <a:avLst/>
          </a:prstGeom>
          <a:noFill/>
        </p:spPr>
        <p:txBody>
          <a:bodyPr wrap="square" rtlCol="0">
            <a:spAutoFit/>
          </a:bodyPr>
          <a:lstStyle/>
          <a:p>
            <a:pPr algn="ctr"/>
            <a:r>
              <a:rPr lang="nl-BE" sz="3200" b="1" dirty="0">
                <a:latin typeface="Calibri" panose="020F0502020204030204" pitchFamily="34" charset="0"/>
                <a:cs typeface="Calibri" panose="020F0502020204030204" pitchFamily="34" charset="0"/>
              </a:rPr>
              <a:t>+</a:t>
            </a:r>
          </a:p>
        </p:txBody>
      </p:sp>
      <p:sp>
        <p:nvSpPr>
          <p:cNvPr id="45" name="Afgeronde rechthoek 44"/>
          <p:cNvSpPr/>
          <p:nvPr/>
        </p:nvSpPr>
        <p:spPr>
          <a:xfrm>
            <a:off x="4465746" y="1850592"/>
            <a:ext cx="1978462" cy="581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smtClean="0">
                <a:latin typeface="Calibri" panose="020F0502020204030204" pitchFamily="34" charset="0"/>
                <a:cs typeface="Calibri" panose="020F0502020204030204" pitchFamily="34" charset="0"/>
              </a:rPr>
              <a:t>“Job Resources”</a:t>
            </a:r>
            <a:endParaRPr lang="nl-BE" b="1" dirty="0">
              <a:latin typeface="Calibri" panose="020F0502020204030204" pitchFamily="34" charset="0"/>
              <a:cs typeface="Calibri" panose="020F0502020204030204" pitchFamily="34" charset="0"/>
            </a:endParaRPr>
          </a:p>
        </p:txBody>
      </p:sp>
      <p:cxnSp>
        <p:nvCxnSpPr>
          <p:cNvPr id="46" name="Rechte verbindingslijn met pijl 45"/>
          <p:cNvCxnSpPr/>
          <p:nvPr/>
        </p:nvCxnSpPr>
        <p:spPr>
          <a:xfrm>
            <a:off x="1262282" y="4729796"/>
            <a:ext cx="864096"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kstvak 46"/>
          <p:cNvSpPr txBox="1"/>
          <p:nvPr/>
        </p:nvSpPr>
        <p:spPr>
          <a:xfrm>
            <a:off x="2248238" y="4560519"/>
            <a:ext cx="1584176" cy="338554"/>
          </a:xfrm>
          <a:prstGeom prst="rect">
            <a:avLst/>
          </a:prstGeom>
          <a:noFill/>
        </p:spPr>
        <p:txBody>
          <a:bodyPr wrap="square" rtlCol="0">
            <a:spAutoFit/>
          </a:bodyPr>
          <a:lstStyle/>
          <a:p>
            <a:r>
              <a:rPr lang="nl-BE" sz="1600" dirty="0" smtClean="0">
                <a:latin typeface="Calibri" panose="020F0502020204030204" pitchFamily="34" charset="0"/>
                <a:cs typeface="Calibri" panose="020F0502020204030204" pitchFamily="34" charset="0"/>
              </a:rPr>
              <a:t>Positief verband</a:t>
            </a:r>
            <a:endParaRPr lang="nl-BE" sz="1600" dirty="0">
              <a:latin typeface="Calibri" panose="020F0502020204030204" pitchFamily="34" charset="0"/>
              <a:cs typeface="Calibri" panose="020F0502020204030204" pitchFamily="34" charset="0"/>
            </a:endParaRPr>
          </a:p>
        </p:txBody>
      </p:sp>
      <p:cxnSp>
        <p:nvCxnSpPr>
          <p:cNvPr id="48" name="Rechte verbindingslijn met pijl 47"/>
          <p:cNvCxnSpPr>
            <a:stCxn id="45" idx="0"/>
            <a:endCxn id="37" idx="2"/>
          </p:cNvCxnSpPr>
          <p:nvPr/>
        </p:nvCxnSpPr>
        <p:spPr>
          <a:xfrm flipV="1">
            <a:off x="5454978" y="1510424"/>
            <a:ext cx="557183" cy="34016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Rechte verbindingslijn met pijl 48"/>
          <p:cNvCxnSpPr>
            <a:stCxn id="45" idx="0"/>
            <a:endCxn id="36" idx="2"/>
          </p:cNvCxnSpPr>
          <p:nvPr/>
        </p:nvCxnSpPr>
        <p:spPr>
          <a:xfrm flipH="1" flipV="1">
            <a:off x="2735797" y="1510424"/>
            <a:ext cx="2719181" cy="340168"/>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Rechte verbindingslijn met pijl 49"/>
          <p:cNvCxnSpPr/>
          <p:nvPr/>
        </p:nvCxnSpPr>
        <p:spPr>
          <a:xfrm>
            <a:off x="1262282" y="5029829"/>
            <a:ext cx="864096" cy="0"/>
          </a:xfrm>
          <a:prstGeom prst="straightConnector1">
            <a:avLst/>
          </a:prstGeom>
          <a:ln w="19050">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1" name="Tekstvak 50"/>
          <p:cNvSpPr txBox="1"/>
          <p:nvPr/>
        </p:nvSpPr>
        <p:spPr>
          <a:xfrm>
            <a:off x="2248238" y="4860552"/>
            <a:ext cx="1639686" cy="338554"/>
          </a:xfrm>
          <a:prstGeom prst="rect">
            <a:avLst/>
          </a:prstGeom>
          <a:noFill/>
        </p:spPr>
        <p:txBody>
          <a:bodyPr wrap="square" rtlCol="0">
            <a:spAutoFit/>
          </a:bodyPr>
          <a:lstStyle/>
          <a:p>
            <a:r>
              <a:rPr lang="nl-BE" sz="1600" dirty="0" smtClean="0">
                <a:latin typeface="Calibri" panose="020F0502020204030204" pitchFamily="34" charset="0"/>
                <a:cs typeface="Calibri" panose="020F0502020204030204" pitchFamily="34" charset="0"/>
              </a:rPr>
              <a:t>Negatief verband</a:t>
            </a:r>
            <a:endParaRPr lang="nl-BE" sz="1600" dirty="0">
              <a:latin typeface="Calibri" panose="020F0502020204030204" pitchFamily="34" charset="0"/>
              <a:cs typeface="Calibri" panose="020F0502020204030204" pitchFamily="34" charset="0"/>
            </a:endParaRPr>
          </a:p>
        </p:txBody>
      </p:sp>
      <p:sp>
        <p:nvSpPr>
          <p:cNvPr id="52" name="Ovaal 51"/>
          <p:cNvSpPr/>
          <p:nvPr/>
        </p:nvSpPr>
        <p:spPr>
          <a:xfrm>
            <a:off x="6156176" y="1688944"/>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59" name="PIJL-RECHTS 58"/>
          <p:cNvSpPr/>
          <p:nvPr/>
        </p:nvSpPr>
        <p:spPr>
          <a:xfrm rot="11928933">
            <a:off x="3835759" y="1553146"/>
            <a:ext cx="2825623" cy="381499"/>
          </a:xfrm>
          <a:prstGeom prst="rightArrow">
            <a:avLst/>
          </a:prstGeom>
          <a:solidFill>
            <a:schemeClr val="accent6">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60" name="Ovaal 59"/>
          <p:cNvSpPr/>
          <p:nvPr/>
        </p:nvSpPr>
        <p:spPr>
          <a:xfrm>
            <a:off x="1164527" y="799388"/>
            <a:ext cx="3096344" cy="8400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61" name="Tekstvak 60"/>
          <p:cNvSpPr txBox="1"/>
          <p:nvPr/>
        </p:nvSpPr>
        <p:spPr>
          <a:xfrm>
            <a:off x="2699793" y="2867027"/>
            <a:ext cx="3620103" cy="369332"/>
          </a:xfrm>
          <a:prstGeom prst="rect">
            <a:avLst/>
          </a:prstGeom>
          <a:noFill/>
        </p:spPr>
        <p:txBody>
          <a:bodyPr wrap="square" rtlCol="0">
            <a:spAutoFit/>
          </a:bodyPr>
          <a:lstStyle/>
          <a:p>
            <a:r>
              <a:rPr lang="nl-BE" dirty="0" smtClean="0">
                <a:latin typeface="Calibri" panose="020F0502020204030204" pitchFamily="34" charset="0"/>
                <a:cs typeface="Calibri" panose="020F0502020204030204" pitchFamily="34" charset="0"/>
              </a:rPr>
              <a:t>Vergelijking met bestaande data</a:t>
            </a:r>
            <a:endParaRPr lang="nl-BE" dirty="0">
              <a:latin typeface="Calibri" panose="020F0502020204030204" pitchFamily="34" charset="0"/>
              <a:cs typeface="Calibri" panose="020F0502020204030204" pitchFamily="34" charset="0"/>
            </a:endParaRPr>
          </a:p>
        </p:txBody>
      </p:sp>
      <p:sp>
        <p:nvSpPr>
          <p:cNvPr id="2" name="PIJL-RECHTS 1"/>
          <p:cNvSpPr/>
          <p:nvPr/>
        </p:nvSpPr>
        <p:spPr>
          <a:xfrm rot="14162574">
            <a:off x="6824750" y="1324396"/>
            <a:ext cx="603993" cy="57606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3" name="Ovaal 2"/>
          <p:cNvSpPr/>
          <p:nvPr/>
        </p:nvSpPr>
        <p:spPr>
          <a:xfrm>
            <a:off x="4716016" y="799388"/>
            <a:ext cx="2592288" cy="813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4" name="Tekstvak 3"/>
          <p:cNvSpPr txBox="1"/>
          <p:nvPr/>
        </p:nvSpPr>
        <p:spPr>
          <a:xfrm>
            <a:off x="3327973" y="2803065"/>
            <a:ext cx="1990672" cy="369332"/>
          </a:xfrm>
          <a:prstGeom prst="rect">
            <a:avLst/>
          </a:prstGeom>
          <a:noFill/>
        </p:spPr>
        <p:txBody>
          <a:bodyPr wrap="square" rtlCol="0">
            <a:spAutoFit/>
          </a:bodyPr>
          <a:lstStyle/>
          <a:p>
            <a:r>
              <a:rPr lang="nl-BE" b="1" dirty="0" smtClean="0">
                <a:latin typeface="Calibri" panose="020F0502020204030204" pitchFamily="34" charset="0"/>
                <a:cs typeface="Calibri" panose="020F0502020204030204" pitchFamily="34" charset="0"/>
              </a:rPr>
              <a:t>Weinig gegevens</a:t>
            </a:r>
            <a:endParaRPr lang="nl-BE" b="1" dirty="0">
              <a:latin typeface="Calibri" panose="020F0502020204030204" pitchFamily="34" charset="0"/>
              <a:cs typeface="Calibri" panose="020F0502020204030204" pitchFamily="34" charset="0"/>
            </a:endParaRPr>
          </a:p>
        </p:txBody>
      </p:sp>
      <p:sp>
        <p:nvSpPr>
          <p:cNvPr id="5" name="Tekstvak 4"/>
          <p:cNvSpPr txBox="1"/>
          <p:nvPr/>
        </p:nvSpPr>
        <p:spPr>
          <a:xfrm>
            <a:off x="649322" y="2580325"/>
            <a:ext cx="3816424" cy="369332"/>
          </a:xfrm>
          <a:prstGeom prst="rect">
            <a:avLst/>
          </a:prstGeom>
          <a:noFill/>
        </p:spPr>
        <p:txBody>
          <a:bodyPr wrap="square" rtlCol="0">
            <a:spAutoFit/>
          </a:bodyPr>
          <a:lstStyle/>
          <a:p>
            <a:r>
              <a:rPr lang="nl-BE" dirty="0" smtClean="0">
                <a:latin typeface="Calibri" panose="020F0502020204030204" pitchFamily="34" charset="0"/>
                <a:cs typeface="Calibri" panose="020F0502020204030204" pitchFamily="34" charset="0"/>
              </a:rPr>
              <a:t>-Onderzoekshypothesen:</a:t>
            </a:r>
            <a:endParaRPr lang="nl-BE" dirty="0">
              <a:latin typeface="Calibri" panose="020F0502020204030204" pitchFamily="34" charset="0"/>
              <a:cs typeface="Calibri" panose="020F0502020204030204" pitchFamily="34" charset="0"/>
            </a:endParaRPr>
          </a:p>
        </p:txBody>
      </p:sp>
      <p:graphicFrame>
        <p:nvGraphicFramePr>
          <p:cNvPr id="34" name="Tabel 33"/>
          <p:cNvGraphicFramePr>
            <a:graphicFrameLocks noGrp="1"/>
          </p:cNvGraphicFramePr>
          <p:nvPr>
            <p:extLst>
              <p:ext uri="{D42A27DB-BD31-4B8C-83A1-F6EECF244321}">
                <p14:modId xmlns:p14="http://schemas.microsoft.com/office/powerpoint/2010/main" val="2706236530"/>
              </p:ext>
            </p:extLst>
          </p:nvPr>
        </p:nvGraphicFramePr>
        <p:xfrm>
          <a:off x="899593" y="3103245"/>
          <a:ext cx="7272807" cy="1686847"/>
        </p:xfrm>
        <a:graphic>
          <a:graphicData uri="http://schemas.openxmlformats.org/drawingml/2006/table">
            <a:tbl>
              <a:tblPr firstRow="1" firstCol="1" bandRow="1">
                <a:tableStyleId>{3C2FFA5D-87B4-456A-9821-1D502468CF0F}</a:tableStyleId>
              </a:tblPr>
              <a:tblGrid>
                <a:gridCol w="2664296"/>
                <a:gridCol w="2232248"/>
                <a:gridCol w="2376263"/>
              </a:tblGrid>
              <a:tr h="283182">
                <a:tc>
                  <a:txBody>
                    <a:bodyPr/>
                    <a:lstStyle/>
                    <a:p>
                      <a:pPr algn="ctr">
                        <a:lnSpc>
                          <a:spcPct val="115000"/>
                        </a:lnSpc>
                        <a:spcAft>
                          <a:spcPts val="0"/>
                        </a:spcAft>
                      </a:pPr>
                      <a:r>
                        <a:rPr lang="nl-BE" sz="1500" dirty="0" smtClean="0">
                          <a:effectLst/>
                        </a:rPr>
                        <a:t>Persoonlijkheidskenmerk</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Burn-out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Bevlogenheid</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r>
              <a:tr h="280733">
                <a:tc>
                  <a:txBody>
                    <a:bodyPr/>
                    <a:lstStyle/>
                    <a:p>
                      <a:pPr algn="ctr">
                        <a:lnSpc>
                          <a:spcPct val="115000"/>
                        </a:lnSpc>
                        <a:spcAft>
                          <a:spcPts val="0"/>
                        </a:spcAft>
                      </a:pPr>
                      <a:r>
                        <a:rPr lang="nl-BE" sz="1500" dirty="0">
                          <a:effectLst/>
                        </a:rPr>
                        <a:t>Neuroticisme</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a:t>
                      </a:r>
                      <a:endParaRPr lang="nl-BE" sz="2000" b="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a:effectLst/>
                        </a:rPr>
                        <a:t>-</a:t>
                      </a:r>
                      <a:endParaRPr lang="nl-BE" sz="2000">
                        <a:effectLst/>
                        <a:latin typeface="Calibri" panose="020F0502020204030204" pitchFamily="34" charset="0"/>
                        <a:ea typeface="Calibri"/>
                        <a:cs typeface="Calibri" panose="020F0502020204030204" pitchFamily="34" charset="0"/>
                      </a:endParaRPr>
                    </a:p>
                  </a:txBody>
                  <a:tcPr marL="44450" marR="44450" marT="0" marB="0" anchor="b"/>
                </a:tc>
              </a:tr>
              <a:tr h="280733">
                <a:tc>
                  <a:txBody>
                    <a:bodyPr/>
                    <a:lstStyle/>
                    <a:p>
                      <a:pPr algn="ctr">
                        <a:lnSpc>
                          <a:spcPct val="115000"/>
                        </a:lnSpc>
                        <a:spcAft>
                          <a:spcPts val="0"/>
                        </a:spcAft>
                      </a:pPr>
                      <a:r>
                        <a:rPr lang="nl-BE" sz="1500" dirty="0">
                          <a:effectLst/>
                        </a:rPr>
                        <a:t>Extraversie</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r>
              <a:tr h="280733">
                <a:tc>
                  <a:txBody>
                    <a:bodyPr/>
                    <a:lstStyle/>
                    <a:p>
                      <a:pPr algn="ctr">
                        <a:lnSpc>
                          <a:spcPct val="115000"/>
                        </a:lnSpc>
                        <a:spcAft>
                          <a:spcPts val="0"/>
                        </a:spcAft>
                      </a:pPr>
                      <a:r>
                        <a:rPr lang="nl-BE" sz="1500" dirty="0">
                          <a:effectLst/>
                        </a:rPr>
                        <a:t>Zorgvuldigheid</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a:effectLst/>
                        </a:rPr>
                        <a:t>-</a:t>
                      </a:r>
                      <a:endParaRPr lang="nl-BE" sz="200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a:effectLst/>
                        </a:rPr>
                        <a:t>+</a:t>
                      </a:r>
                      <a:endParaRPr lang="nl-BE" sz="2000">
                        <a:effectLst/>
                        <a:latin typeface="Calibri" panose="020F0502020204030204" pitchFamily="34" charset="0"/>
                        <a:ea typeface="Calibri"/>
                        <a:cs typeface="Calibri" panose="020F0502020204030204" pitchFamily="34" charset="0"/>
                      </a:endParaRPr>
                    </a:p>
                  </a:txBody>
                  <a:tcPr marL="44450" marR="44450" marT="0" marB="0" anchor="b"/>
                </a:tc>
              </a:tr>
              <a:tr h="280733">
                <a:tc>
                  <a:txBody>
                    <a:bodyPr/>
                    <a:lstStyle/>
                    <a:p>
                      <a:pPr algn="ctr">
                        <a:lnSpc>
                          <a:spcPct val="115000"/>
                        </a:lnSpc>
                        <a:spcAft>
                          <a:spcPts val="0"/>
                        </a:spcAft>
                      </a:pPr>
                      <a:r>
                        <a:rPr lang="nl-BE" sz="1500" dirty="0">
                          <a:effectLst/>
                        </a:rPr>
                        <a:t>Vriendelijkheid</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smtClean="0">
                          <a:effectLst/>
                        </a:rPr>
                        <a: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r>
              <a:tr h="280733">
                <a:tc>
                  <a:txBody>
                    <a:bodyPr/>
                    <a:lstStyle/>
                    <a:p>
                      <a:pPr algn="ctr">
                        <a:lnSpc>
                          <a:spcPct val="115000"/>
                        </a:lnSpc>
                        <a:spcAft>
                          <a:spcPts val="0"/>
                        </a:spcAft>
                      </a:pPr>
                      <a:r>
                        <a:rPr lang="nl-BE" sz="1500" dirty="0">
                          <a:effectLst/>
                        </a:rPr>
                        <a:t>Openheid</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c>
                  <a:txBody>
                    <a:bodyPr/>
                    <a:lstStyle/>
                    <a:p>
                      <a:pPr algn="ctr">
                        <a:lnSpc>
                          <a:spcPct val="115000"/>
                        </a:lnSpc>
                        <a:spcAft>
                          <a:spcPts val="0"/>
                        </a:spcAft>
                      </a:pPr>
                      <a:r>
                        <a:rPr lang="nl-BE" sz="1500" dirty="0">
                          <a:effectLst/>
                        </a:rPr>
                        <a:t>/</a:t>
                      </a:r>
                      <a:endParaRPr lang="nl-BE" sz="2000" dirty="0">
                        <a:effectLst/>
                        <a:latin typeface="Calibri" panose="020F0502020204030204" pitchFamily="34" charset="0"/>
                        <a:ea typeface="Calibri"/>
                        <a:cs typeface="Calibri" panose="020F0502020204030204" pitchFamily="34" charset="0"/>
                      </a:endParaRPr>
                    </a:p>
                  </a:txBody>
                  <a:tcPr marL="44450" marR="44450" marT="0" marB="0" anchor="b"/>
                </a:tc>
              </a:tr>
            </a:tbl>
          </a:graphicData>
        </a:graphic>
      </p:graphicFrame>
      <p:sp>
        <p:nvSpPr>
          <p:cNvPr id="8" name="Titel 7"/>
          <p:cNvSpPr>
            <a:spLocks noGrp="1"/>
          </p:cNvSpPr>
          <p:nvPr>
            <p:ph type="title"/>
          </p:nvPr>
        </p:nvSpPr>
        <p:spPr/>
        <p:txBody>
          <a:bodyPr/>
          <a:lstStyle/>
          <a:p>
            <a:endParaRPr lang="nl-BE" dirty="0"/>
          </a:p>
        </p:txBody>
      </p:sp>
    </p:spTree>
    <p:extLst>
      <p:ext uri="{BB962C8B-B14F-4D97-AF65-F5344CB8AC3E}">
        <p14:creationId xmlns:p14="http://schemas.microsoft.com/office/powerpoint/2010/main" val="82991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5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1"/>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2" nodeType="click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xit" presetSubtype="0" fill="hold" grpId="1"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46"/>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50"/>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9" grpId="0" animBg="1"/>
      <p:bldP spid="59" grpId="1" animBg="1"/>
      <p:bldP spid="59" grpId="2" animBg="1"/>
      <p:bldP spid="60" grpId="0" animBg="1"/>
      <p:bldP spid="60" grpId="1" animBg="1"/>
      <p:bldP spid="60" grpId="2" animBg="1"/>
      <p:bldP spid="61" grpId="0"/>
      <p:bldP spid="61" grpId="1"/>
      <p:bldP spid="2" grpId="0" animBg="1"/>
      <p:bldP spid="2" grpId="1" animBg="1"/>
      <p:bldP spid="3" grpId="0" animBg="1"/>
      <p:bldP spid="3" grpId="1" animBg="1"/>
      <p:bldP spid="4" grpId="0"/>
      <p:bldP spid="4"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endParaRPr lang="nl-BE"/>
          </a:p>
        </p:txBody>
      </p:sp>
      <p:sp>
        <p:nvSpPr>
          <p:cNvPr id="5" name="Tijdelijke aanduiding voor inhoud 2"/>
          <p:cNvSpPr>
            <a:spLocks noGrp="1"/>
          </p:cNvSpPr>
          <p:nvPr>
            <p:ph idx="1"/>
          </p:nvPr>
        </p:nvSpPr>
        <p:spPr/>
        <p:txBody>
          <a:bodyPr/>
          <a:lstStyle/>
          <a:p>
            <a:r>
              <a:rPr lang="nl-BE" dirty="0" smtClean="0"/>
              <a:t>Onderzoeksopzet</a:t>
            </a:r>
            <a:br>
              <a:rPr lang="nl-BE" dirty="0" smtClean="0"/>
            </a:br>
            <a:endParaRPr lang="nl-BE" sz="1200" dirty="0" smtClean="0"/>
          </a:p>
          <a:p>
            <a:pPr lvl="1"/>
            <a:r>
              <a:rPr lang="nl-BE" dirty="0" smtClean="0"/>
              <a:t>Cross-</a:t>
            </a:r>
            <a:r>
              <a:rPr lang="nl-BE" dirty="0" err="1" smtClean="0"/>
              <a:t>sectionele</a:t>
            </a:r>
            <a:r>
              <a:rPr lang="nl-BE" dirty="0" smtClean="0"/>
              <a:t> studie in verschillende Vlaamse bedrijven</a:t>
            </a:r>
            <a:br>
              <a:rPr lang="nl-BE" dirty="0" smtClean="0"/>
            </a:br>
            <a:endParaRPr lang="nl-BE" dirty="0" smtClean="0"/>
          </a:p>
          <a:p>
            <a:pPr lvl="1"/>
            <a:r>
              <a:rPr lang="nl-BE" dirty="0" smtClean="0"/>
              <a:t>Online bevragingsplatform: </a:t>
            </a:r>
            <a:r>
              <a:rPr lang="nl-BE" dirty="0" err="1" smtClean="0"/>
              <a:t>LimeSurvey</a:t>
            </a:r>
            <a:r>
              <a:rPr lang="nl-BE" dirty="0" smtClean="0"/>
              <a:t/>
            </a:r>
            <a:br>
              <a:rPr lang="nl-BE" dirty="0" smtClean="0"/>
            </a:br>
            <a:endParaRPr lang="nl-BE" dirty="0" smtClean="0"/>
          </a:p>
          <a:p>
            <a:pPr lvl="1"/>
            <a:r>
              <a:rPr lang="nl-BE" dirty="0" smtClean="0"/>
              <a:t>Gunstig advies Ethische Commissie UZ Gent (2015/0100 – feb 2015)</a:t>
            </a:r>
          </a:p>
        </p:txBody>
      </p:sp>
      <p:sp>
        <p:nvSpPr>
          <p:cNvPr id="4" name="Rectangle 7"/>
          <p:cNvSpPr/>
          <p:nvPr/>
        </p:nvSpPr>
        <p:spPr>
          <a:xfrm>
            <a:off x="71649" y="8558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6" name="Rectangle 9"/>
          <p:cNvSpPr/>
          <p:nvPr/>
        </p:nvSpPr>
        <p:spPr>
          <a:xfrm>
            <a:off x="1111041" y="9679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7" name="Rectangle 10"/>
          <p:cNvSpPr/>
          <p:nvPr/>
        </p:nvSpPr>
        <p:spPr>
          <a:xfrm>
            <a:off x="2784347" y="2295"/>
            <a:ext cx="1080120"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8" name="Rectangle 11"/>
          <p:cNvSpPr/>
          <p:nvPr/>
        </p:nvSpPr>
        <p:spPr>
          <a:xfrm>
            <a:off x="3926591" y="97909"/>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9" name="Rectangle 12"/>
          <p:cNvSpPr/>
          <p:nvPr/>
        </p:nvSpPr>
        <p:spPr>
          <a:xfrm>
            <a:off x="6436987" y="10840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0" name="Rectangle 11"/>
          <p:cNvSpPr/>
          <p:nvPr/>
        </p:nvSpPr>
        <p:spPr>
          <a:xfrm>
            <a:off x="8083287" y="11535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091237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endParaRPr lang="nl-BE"/>
          </a:p>
        </p:txBody>
      </p:sp>
      <p:sp>
        <p:nvSpPr>
          <p:cNvPr id="5" name="Tijdelijke aanduiding voor inhoud 2"/>
          <p:cNvSpPr>
            <a:spLocks noGrp="1"/>
          </p:cNvSpPr>
          <p:nvPr>
            <p:ph idx="1"/>
          </p:nvPr>
        </p:nvSpPr>
        <p:spPr>
          <a:xfrm>
            <a:off x="457200" y="1137742"/>
            <a:ext cx="8234363" cy="3910244"/>
          </a:xfrm>
        </p:spPr>
        <p:txBody>
          <a:bodyPr/>
          <a:lstStyle/>
          <a:p>
            <a:r>
              <a:rPr lang="nl-BE" dirty="0" smtClean="0"/>
              <a:t>Opbouw van de vragenlijst</a:t>
            </a:r>
            <a:br>
              <a:rPr lang="nl-BE" dirty="0" smtClean="0"/>
            </a:br>
            <a:endParaRPr lang="nl-BE" sz="1200" dirty="0"/>
          </a:p>
          <a:p>
            <a:pPr lvl="1"/>
            <a:r>
              <a:rPr lang="nl-BE" dirty="0" smtClean="0"/>
              <a:t>Persoonlijke en demografische gegevens</a:t>
            </a:r>
            <a:br>
              <a:rPr lang="nl-BE" dirty="0" smtClean="0"/>
            </a:br>
            <a:endParaRPr lang="nl-BE" sz="1000" dirty="0" smtClean="0"/>
          </a:p>
          <a:p>
            <a:pPr lvl="1"/>
            <a:r>
              <a:rPr lang="nl-BE" dirty="0" smtClean="0"/>
              <a:t>Medische variabelen</a:t>
            </a:r>
            <a:br>
              <a:rPr lang="nl-BE" dirty="0" smtClean="0"/>
            </a:br>
            <a:endParaRPr lang="nl-BE" sz="1000" dirty="0" smtClean="0"/>
          </a:p>
          <a:p>
            <a:pPr lvl="1"/>
            <a:r>
              <a:rPr lang="nl-BE" dirty="0" smtClean="0"/>
              <a:t>Burn-out en bevlogenheid (UBOS-A en UBES-9)</a:t>
            </a:r>
            <a:br>
              <a:rPr lang="nl-BE" dirty="0" smtClean="0"/>
            </a:br>
            <a:endParaRPr lang="nl-BE" sz="1000" dirty="0" smtClean="0"/>
          </a:p>
          <a:p>
            <a:pPr lvl="1"/>
            <a:r>
              <a:rPr lang="nl-BE" dirty="0" smtClean="0"/>
              <a:t>Werkkenmerken (VBBA)</a:t>
            </a:r>
          </a:p>
          <a:p>
            <a:pPr lvl="2"/>
            <a:r>
              <a:rPr lang="nl-BE" dirty="0" smtClean="0"/>
              <a:t>Werkdruk, mentale belasting, taakonduidelijkheid</a:t>
            </a:r>
          </a:p>
          <a:p>
            <a:pPr lvl="2"/>
            <a:r>
              <a:rPr lang="nl-BE" dirty="0" smtClean="0"/>
              <a:t>Autonomie, sociale steun leidinggevende en collega’s, ontplooiingsmogelijkheden</a:t>
            </a:r>
          </a:p>
          <a:p>
            <a:pPr lvl="2"/>
            <a:r>
              <a:rPr lang="nl-BE" dirty="0" smtClean="0"/>
              <a:t>Persoonlijkheid (NEO-FFI)</a:t>
            </a:r>
          </a:p>
        </p:txBody>
      </p:sp>
      <p:sp>
        <p:nvSpPr>
          <p:cNvPr id="11" name="Rectangle 7"/>
          <p:cNvSpPr/>
          <p:nvPr/>
        </p:nvSpPr>
        <p:spPr>
          <a:xfrm>
            <a:off x="71649" y="8558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2" name="Rectangle 9"/>
          <p:cNvSpPr/>
          <p:nvPr/>
        </p:nvSpPr>
        <p:spPr>
          <a:xfrm>
            <a:off x="1111041" y="9679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3" name="Rectangle 10"/>
          <p:cNvSpPr/>
          <p:nvPr/>
        </p:nvSpPr>
        <p:spPr>
          <a:xfrm>
            <a:off x="2784347" y="2295"/>
            <a:ext cx="1080120"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15" name="Rectangle 11"/>
          <p:cNvSpPr/>
          <p:nvPr/>
        </p:nvSpPr>
        <p:spPr>
          <a:xfrm>
            <a:off x="3926591" y="97909"/>
            <a:ext cx="2448272"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16" name="Rectangle 12"/>
          <p:cNvSpPr/>
          <p:nvPr/>
        </p:nvSpPr>
        <p:spPr>
          <a:xfrm>
            <a:off x="6436987" y="10840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7" name="Rectangle 11"/>
          <p:cNvSpPr/>
          <p:nvPr/>
        </p:nvSpPr>
        <p:spPr>
          <a:xfrm>
            <a:off x="8083287" y="11535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928159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a:spLocks noGrp="1"/>
          </p:cNvSpPr>
          <p:nvPr>
            <p:ph idx="1"/>
          </p:nvPr>
        </p:nvSpPr>
        <p:spPr>
          <a:xfrm>
            <a:off x="457200" y="594817"/>
            <a:ext cx="8234363" cy="3910244"/>
          </a:xfrm>
        </p:spPr>
        <p:txBody>
          <a:bodyPr/>
          <a:lstStyle/>
          <a:p>
            <a:r>
              <a:rPr lang="nl-BE" dirty="0" smtClean="0"/>
              <a:t>Responsratio</a:t>
            </a:r>
          </a:p>
          <a:p>
            <a:pPr lvl="1"/>
            <a:endParaRPr lang="nl-BE" dirty="0" smtClean="0"/>
          </a:p>
          <a:p>
            <a:pPr marL="0" indent="0">
              <a:buNone/>
            </a:pPr>
            <a:r>
              <a:rPr lang="nl-BE" dirty="0" smtClean="0"/>
              <a:t/>
            </a:r>
            <a:br>
              <a:rPr lang="nl-BE" dirty="0" smtClean="0"/>
            </a:br>
            <a:endParaRPr lang="nl-BE" dirty="0" smtClean="0"/>
          </a:p>
          <a:p>
            <a:pPr marL="285750" indent="-285750"/>
            <a:r>
              <a:rPr lang="nl-BE" dirty="0" smtClean="0"/>
              <a:t>Steekproefomschrijving</a:t>
            </a:r>
            <a:endParaRPr lang="nl-BE" dirty="0"/>
          </a:p>
          <a:p>
            <a:pPr lvl="1"/>
            <a:r>
              <a:rPr lang="nl-BE" dirty="0" smtClean="0"/>
              <a:t>Chemisch productiebedrijf, 2 </a:t>
            </a:r>
            <a:r>
              <a:rPr lang="nl-BE" dirty="0" err="1" smtClean="0"/>
              <a:t>OCMW’s</a:t>
            </a:r>
            <a:r>
              <a:rPr lang="nl-BE" dirty="0" smtClean="0"/>
              <a:t>, een school, een lokale politiezone en een organisatie voor maatschappelijk werk</a:t>
            </a:r>
          </a:p>
          <a:p>
            <a:pPr lvl="2"/>
            <a:r>
              <a:rPr lang="nl-BE" dirty="0" smtClean="0"/>
              <a:t>Heterogeen !</a:t>
            </a:r>
          </a:p>
          <a:p>
            <a:pPr lvl="2"/>
            <a:r>
              <a:rPr lang="nl-BE" dirty="0" smtClean="0"/>
              <a:t>Literatuur: verscheidenheid aan onderzoekspopulaties, moeilijk onderling vergelijkbaar</a:t>
            </a:r>
            <a:br>
              <a:rPr lang="nl-BE" dirty="0" smtClean="0"/>
            </a:br>
            <a:endParaRPr lang="nl-BE" dirty="0" smtClean="0"/>
          </a:p>
          <a:p>
            <a:pPr lvl="1"/>
            <a:r>
              <a:rPr lang="nl-BE" dirty="0" smtClean="0"/>
              <a:t>N = 713 ; Meer vrouwen</a:t>
            </a:r>
          </a:p>
          <a:p>
            <a:pPr lvl="2"/>
            <a:r>
              <a:rPr lang="nl-BE" dirty="0" smtClean="0"/>
              <a:t>Niet representatief !</a:t>
            </a:r>
          </a:p>
          <a:p>
            <a:pPr lvl="2"/>
            <a:endParaRPr lang="nl-BE" dirty="0" smtClean="0"/>
          </a:p>
          <a:p>
            <a:pPr lvl="1"/>
            <a:endParaRPr lang="nl-BE" dirty="0" smtClean="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87" y="1109330"/>
            <a:ext cx="6806962" cy="52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al 8"/>
          <p:cNvSpPr/>
          <p:nvPr/>
        </p:nvSpPr>
        <p:spPr>
          <a:xfrm>
            <a:off x="6512783" y="1002057"/>
            <a:ext cx="1118330" cy="780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atin typeface="Calibri" panose="020F0502020204030204" pitchFamily="34" charset="0"/>
              <a:cs typeface="Calibri" panose="020F0502020204030204" pitchFamily="34" charset="0"/>
            </a:endParaRPr>
          </a:p>
        </p:txBody>
      </p:sp>
      <p:sp>
        <p:nvSpPr>
          <p:cNvPr id="6" name="Rectangle 7"/>
          <p:cNvSpPr/>
          <p:nvPr/>
        </p:nvSpPr>
        <p:spPr>
          <a:xfrm>
            <a:off x="71649" y="87491"/>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0" name="Rectangle 9"/>
          <p:cNvSpPr/>
          <p:nvPr/>
        </p:nvSpPr>
        <p:spPr>
          <a:xfrm>
            <a:off x="1111041" y="98701"/>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1" name="Rectangle 10"/>
          <p:cNvSpPr/>
          <p:nvPr/>
        </p:nvSpPr>
        <p:spPr>
          <a:xfrm>
            <a:off x="2784347" y="99814"/>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12" name="Rectangle 11"/>
          <p:cNvSpPr/>
          <p:nvPr/>
        </p:nvSpPr>
        <p:spPr>
          <a:xfrm>
            <a:off x="3926591" y="4200"/>
            <a:ext cx="2448272"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13" name="Rectangle 12"/>
          <p:cNvSpPr/>
          <p:nvPr/>
        </p:nvSpPr>
        <p:spPr>
          <a:xfrm>
            <a:off x="6436987" y="110311"/>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4" name="Rectangle 11"/>
          <p:cNvSpPr/>
          <p:nvPr/>
        </p:nvSpPr>
        <p:spPr>
          <a:xfrm>
            <a:off x="8083287" y="117261"/>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483" y="3287072"/>
            <a:ext cx="2324100"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35814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endParaRPr lang="nl-BE"/>
          </a:p>
        </p:txBody>
      </p:sp>
      <p:sp>
        <p:nvSpPr>
          <p:cNvPr id="5" name="Tijdelijke aanduiding voor inhoud 2"/>
          <p:cNvSpPr>
            <a:spLocks noGrp="1"/>
          </p:cNvSpPr>
          <p:nvPr>
            <p:ph idx="1"/>
          </p:nvPr>
        </p:nvSpPr>
        <p:spPr>
          <a:xfrm>
            <a:off x="457200" y="1109167"/>
            <a:ext cx="8234363" cy="3910244"/>
          </a:xfrm>
        </p:spPr>
        <p:txBody>
          <a:bodyPr/>
          <a:lstStyle/>
          <a:p>
            <a:r>
              <a:rPr lang="nl-BE" dirty="0" smtClean="0"/>
              <a:t>Prevalentie van burn-out en bevlogenheid</a:t>
            </a:r>
            <a:br>
              <a:rPr lang="nl-BE" dirty="0" smtClean="0"/>
            </a:br>
            <a:endParaRPr lang="nl-BE" sz="1000" dirty="0" smtClean="0"/>
          </a:p>
          <a:p>
            <a:pPr lvl="1"/>
            <a:r>
              <a:rPr lang="nl-BE" dirty="0" smtClean="0"/>
              <a:t>Burn-out: </a:t>
            </a:r>
          </a:p>
          <a:p>
            <a:pPr lvl="2"/>
            <a:r>
              <a:rPr lang="nl-BE" dirty="0" smtClean="0"/>
              <a:t>6,7 % scoort slecht op alle burn-outdimensies</a:t>
            </a:r>
          </a:p>
          <a:p>
            <a:pPr lvl="2"/>
            <a:r>
              <a:rPr lang="nl-BE" dirty="0" smtClean="0"/>
              <a:t>15% scoort slecht op de uitputtingsschaal én op één van de 2 andere burn-out dimensies (= risicogroep voor burn-out)</a:t>
            </a:r>
            <a:br>
              <a:rPr lang="nl-BE" dirty="0" smtClean="0"/>
            </a:br>
            <a:endParaRPr lang="nl-BE" sz="1000" dirty="0" smtClean="0"/>
          </a:p>
          <a:p>
            <a:pPr lvl="1"/>
            <a:r>
              <a:rPr lang="nl-BE" dirty="0" smtClean="0"/>
              <a:t>Bevlogenheid</a:t>
            </a:r>
          </a:p>
          <a:p>
            <a:pPr lvl="2"/>
            <a:r>
              <a:rPr lang="nl-BE" dirty="0" smtClean="0"/>
              <a:t>30,9 % van de respondenten is ‘hoog bevlogen’.</a:t>
            </a:r>
            <a:br>
              <a:rPr lang="nl-BE" dirty="0" smtClean="0"/>
            </a:br>
            <a:endParaRPr lang="nl-BE" sz="1000" dirty="0" smtClean="0"/>
          </a:p>
          <a:p>
            <a:pPr lvl="1"/>
            <a:r>
              <a:rPr lang="nl-BE" dirty="0" smtClean="0"/>
              <a:t>Cf. literatuur</a:t>
            </a:r>
          </a:p>
          <a:p>
            <a:pPr lvl="3"/>
            <a:endParaRPr lang="nl-BE" dirty="0" smtClean="0"/>
          </a:p>
        </p:txBody>
      </p:sp>
      <p:sp>
        <p:nvSpPr>
          <p:cNvPr id="4" name="Rectangle 7"/>
          <p:cNvSpPr/>
          <p:nvPr/>
        </p:nvSpPr>
        <p:spPr>
          <a:xfrm>
            <a:off x="71649" y="8558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6" name="Rectangle 9"/>
          <p:cNvSpPr/>
          <p:nvPr/>
        </p:nvSpPr>
        <p:spPr>
          <a:xfrm>
            <a:off x="1111041" y="9679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7" name="Rectangle 10"/>
          <p:cNvSpPr/>
          <p:nvPr/>
        </p:nvSpPr>
        <p:spPr>
          <a:xfrm>
            <a:off x="2784347" y="9790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8" name="Rectangle 11"/>
          <p:cNvSpPr/>
          <p:nvPr/>
        </p:nvSpPr>
        <p:spPr>
          <a:xfrm>
            <a:off x="3926591" y="2295"/>
            <a:ext cx="2448272" cy="397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9" name="Rectangle 12"/>
          <p:cNvSpPr/>
          <p:nvPr/>
        </p:nvSpPr>
        <p:spPr>
          <a:xfrm>
            <a:off x="6436987" y="10840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0" name="Rectangle 11"/>
          <p:cNvSpPr/>
          <p:nvPr/>
        </p:nvSpPr>
        <p:spPr>
          <a:xfrm>
            <a:off x="8083287" y="11535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962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2"/>
          <p:cNvSpPr>
            <a:spLocks noGrp="1"/>
          </p:cNvSpPr>
          <p:nvPr>
            <p:ph idx="1"/>
          </p:nvPr>
        </p:nvSpPr>
        <p:spPr>
          <a:xfrm>
            <a:off x="457200" y="994867"/>
            <a:ext cx="8234363" cy="3910244"/>
          </a:xfrm>
        </p:spPr>
        <p:txBody>
          <a:bodyPr/>
          <a:lstStyle/>
          <a:p>
            <a:r>
              <a:rPr lang="nl-BE" dirty="0" smtClean="0"/>
              <a:t>Hypothese </a:t>
            </a:r>
            <a:r>
              <a:rPr lang="nl-BE" dirty="0" err="1" smtClean="0"/>
              <a:t>testing</a:t>
            </a:r>
            <a:r>
              <a:rPr lang="nl-BE" dirty="0" smtClean="0"/>
              <a:t>:</a:t>
            </a:r>
          </a:p>
          <a:p>
            <a:pPr marL="0" indent="0">
              <a:buNone/>
            </a:pPr>
            <a:r>
              <a:rPr lang="nl-BE" dirty="0" smtClean="0"/>
              <a:t>      Multipele lineaire regressiemodellen</a:t>
            </a:r>
            <a:br>
              <a:rPr lang="nl-BE" dirty="0" smtClean="0"/>
            </a:br>
            <a:r>
              <a:rPr lang="nl-BE" dirty="0" smtClean="0"/>
              <a:t/>
            </a:r>
            <a:br>
              <a:rPr lang="nl-BE" dirty="0" smtClean="0"/>
            </a:br>
            <a:r>
              <a:rPr lang="nl-BE" dirty="0" smtClean="0"/>
              <a:t>      Met:</a:t>
            </a:r>
          </a:p>
          <a:p>
            <a:pPr lvl="1"/>
            <a:r>
              <a:rPr lang="nl-BE" dirty="0" smtClean="0"/>
              <a:t>Persoonlijkheidskenmerken</a:t>
            </a:r>
            <a:br>
              <a:rPr lang="nl-BE" dirty="0" smtClean="0"/>
            </a:br>
            <a:endParaRPr lang="nl-BE" dirty="0" smtClean="0"/>
          </a:p>
          <a:p>
            <a:pPr lvl="1"/>
            <a:r>
              <a:rPr lang="nl-BE" dirty="0" smtClean="0"/>
              <a:t>Job </a:t>
            </a:r>
            <a:r>
              <a:rPr lang="nl-BE" dirty="0" err="1" smtClean="0"/>
              <a:t>demands</a:t>
            </a:r>
            <a:r>
              <a:rPr lang="nl-BE" dirty="0" smtClean="0"/>
              <a:t> en Job resources</a:t>
            </a:r>
          </a:p>
          <a:p>
            <a:pPr lvl="2"/>
            <a:r>
              <a:rPr lang="nl-BE" dirty="0" smtClean="0"/>
              <a:t>Werkdruk, mentale belasting, taakonduidelijkheid</a:t>
            </a:r>
          </a:p>
          <a:p>
            <a:pPr lvl="2"/>
            <a:r>
              <a:rPr lang="nl-BE" dirty="0" smtClean="0"/>
              <a:t>Autonomie, sociale steun leidinggevende en collega’s, ontplooiingsmogelijkheden</a:t>
            </a:r>
            <a:br>
              <a:rPr lang="nl-BE" dirty="0" smtClean="0"/>
            </a:br>
            <a:endParaRPr lang="nl-BE" dirty="0" smtClean="0"/>
          </a:p>
          <a:p>
            <a:pPr lvl="1"/>
            <a:r>
              <a:rPr lang="nl-BE" dirty="0" smtClean="0"/>
              <a:t>Persoonlijke, demografische en medische variabelen</a:t>
            </a:r>
          </a:p>
        </p:txBody>
      </p:sp>
      <p:sp>
        <p:nvSpPr>
          <p:cNvPr id="10" name="Rectangle 7"/>
          <p:cNvSpPr/>
          <p:nvPr/>
        </p:nvSpPr>
        <p:spPr>
          <a:xfrm>
            <a:off x="71649" y="89396"/>
            <a:ext cx="977269" cy="3139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Inleiding</a:t>
            </a:r>
            <a:endParaRPr lang="en-GB" sz="1700" dirty="0">
              <a:latin typeface="Calibri" panose="020F0502020204030204" pitchFamily="34" charset="0"/>
              <a:cs typeface="Calibri" panose="020F0502020204030204" pitchFamily="34" charset="0"/>
            </a:endParaRPr>
          </a:p>
        </p:txBody>
      </p:sp>
      <p:sp>
        <p:nvSpPr>
          <p:cNvPr id="11" name="Rectangle 9"/>
          <p:cNvSpPr/>
          <p:nvPr/>
        </p:nvSpPr>
        <p:spPr>
          <a:xfrm>
            <a:off x="1111041" y="100606"/>
            <a:ext cx="1611182" cy="302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Doelstellingen</a:t>
            </a:r>
            <a:endParaRPr lang="en-GB" sz="1700" dirty="0">
              <a:latin typeface="Calibri" panose="020F0502020204030204" pitchFamily="34" charset="0"/>
              <a:cs typeface="Calibri" panose="020F0502020204030204" pitchFamily="34" charset="0"/>
            </a:endParaRPr>
          </a:p>
        </p:txBody>
      </p:sp>
      <p:sp>
        <p:nvSpPr>
          <p:cNvPr id="12" name="Rectangle 10"/>
          <p:cNvSpPr/>
          <p:nvPr/>
        </p:nvSpPr>
        <p:spPr>
          <a:xfrm>
            <a:off x="2784347" y="101719"/>
            <a:ext cx="1080120" cy="301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Methodes</a:t>
            </a:r>
            <a:endParaRPr lang="en-GB" sz="1700" dirty="0">
              <a:latin typeface="Calibri" panose="020F0502020204030204" pitchFamily="34" charset="0"/>
              <a:cs typeface="Calibri" panose="020F0502020204030204" pitchFamily="34" charset="0"/>
            </a:endParaRPr>
          </a:p>
        </p:txBody>
      </p:sp>
      <p:sp>
        <p:nvSpPr>
          <p:cNvPr id="13" name="Rectangle 11"/>
          <p:cNvSpPr/>
          <p:nvPr/>
        </p:nvSpPr>
        <p:spPr>
          <a:xfrm>
            <a:off x="3926591" y="1"/>
            <a:ext cx="2448272" cy="4033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Resultaten en bespreking</a:t>
            </a:r>
            <a:endParaRPr lang="en-GB" sz="1700" dirty="0">
              <a:latin typeface="Calibri" panose="020F0502020204030204" pitchFamily="34" charset="0"/>
              <a:cs typeface="Calibri" panose="020F0502020204030204" pitchFamily="34" charset="0"/>
            </a:endParaRPr>
          </a:p>
        </p:txBody>
      </p:sp>
      <p:sp>
        <p:nvSpPr>
          <p:cNvPr id="14" name="Rectangle 12"/>
          <p:cNvSpPr/>
          <p:nvPr/>
        </p:nvSpPr>
        <p:spPr>
          <a:xfrm>
            <a:off x="6436987" y="112216"/>
            <a:ext cx="1584176" cy="2911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Aanbevelingen</a:t>
            </a:r>
            <a:endParaRPr lang="en-GB" sz="1700" dirty="0">
              <a:latin typeface="Calibri" panose="020F0502020204030204" pitchFamily="34" charset="0"/>
              <a:cs typeface="Calibri" panose="020F0502020204030204" pitchFamily="34" charset="0"/>
            </a:endParaRPr>
          </a:p>
        </p:txBody>
      </p:sp>
      <p:sp>
        <p:nvSpPr>
          <p:cNvPr id="15" name="Rectangle 11"/>
          <p:cNvSpPr/>
          <p:nvPr/>
        </p:nvSpPr>
        <p:spPr>
          <a:xfrm>
            <a:off x="8083287" y="119166"/>
            <a:ext cx="1008112" cy="284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smtClean="0">
                <a:latin typeface="Calibri" panose="020F0502020204030204" pitchFamily="34" charset="0"/>
                <a:cs typeface="Calibri" panose="020F0502020204030204" pitchFamily="34" charset="0"/>
              </a:rPr>
              <a:t>Besluit</a:t>
            </a:r>
            <a:endParaRPr lang="en-GB"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896526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rovikmo Nederlands Blanco">
  <a:themeElements>
    <a:clrScheme name="ADMB">
      <a:dk1>
        <a:srgbClr val="365566"/>
      </a:dk1>
      <a:lt1>
        <a:sysClr val="window" lastClr="FFFFFF"/>
      </a:lt1>
      <a:dk2>
        <a:srgbClr val="1F497D"/>
      </a:dk2>
      <a:lt2>
        <a:srgbClr val="EBE5C1"/>
      </a:lt2>
      <a:accent1>
        <a:srgbClr val="00633E"/>
      </a:accent1>
      <a:accent2>
        <a:srgbClr val="EF7D26"/>
      </a:accent2>
      <a:accent3>
        <a:srgbClr val="6AA193"/>
      </a:accent3>
      <a:accent4>
        <a:srgbClr val="5F6890"/>
      </a:accent4>
      <a:accent5>
        <a:srgbClr val="B43731"/>
      </a:accent5>
      <a:accent6>
        <a:srgbClr val="CDE5B9"/>
      </a:accent6>
      <a:hlink>
        <a:srgbClr val="E47733"/>
      </a:hlink>
      <a:folHlink>
        <a:srgbClr val="6A3D1D"/>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100" dirty="0" err="1" smtClean="0"/>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chemeClr val="tx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MB Office Theme Dark">
  <a:themeElements>
    <a:clrScheme name="ADMB 4">
      <a:dk1>
        <a:srgbClr val="314B56"/>
      </a:dk1>
      <a:lt1>
        <a:sysClr val="window" lastClr="FFFFFF"/>
      </a:lt1>
      <a:dk2>
        <a:srgbClr val="1F497D"/>
      </a:dk2>
      <a:lt2>
        <a:srgbClr val="CAE2B2"/>
      </a:lt2>
      <a:accent1>
        <a:srgbClr val="007450"/>
      </a:accent1>
      <a:accent2>
        <a:srgbClr val="E47733"/>
      </a:accent2>
      <a:accent3>
        <a:srgbClr val="79AFA5"/>
      </a:accent3>
      <a:accent4>
        <a:srgbClr val="A73531"/>
      </a:accent4>
      <a:accent5>
        <a:srgbClr val="5A5E7D"/>
      </a:accent5>
      <a:accent6>
        <a:srgbClr val="91BEAF"/>
      </a:accent6>
      <a:hlink>
        <a:srgbClr val="E47733"/>
      </a:hlink>
      <a:folHlink>
        <a:srgbClr val="6A3D1D"/>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100" dirty="0" err="1" smtClean="0"/>
        </a:defPPr>
      </a:lstStyle>
      <a:style>
        <a:lnRef idx="1">
          <a:schemeClr val="accent1"/>
        </a:lnRef>
        <a:fillRef idx="3">
          <a:schemeClr val="accent1"/>
        </a:fillRef>
        <a:effectRef idx="2">
          <a:schemeClr val="accent1"/>
        </a:effectRef>
        <a:fontRef idx="minor">
          <a:schemeClr val="lt1"/>
        </a:fontRef>
      </a:style>
    </a:spDef>
    <a:lnDef>
      <a:spPr>
        <a:ln w="9525" cap="flat" cmpd="sng" algn="ctr">
          <a:solidFill>
            <a:schemeClr val="accent2"/>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Provikmo Nederlands Blanco</Template>
  <TotalTime>166</TotalTime>
  <Words>1931</Words>
  <Application>Microsoft Office PowerPoint</Application>
  <PresentationFormat>Diavoorstelling (16:10)</PresentationFormat>
  <Paragraphs>458</Paragraphs>
  <Slides>21</Slides>
  <Notes>21</Notes>
  <HiddenSlides>0</HiddenSlides>
  <MMClips>0</MMClips>
  <ScaleCrop>false</ScaleCrop>
  <HeadingPairs>
    <vt:vector size="4" baseType="variant">
      <vt:variant>
        <vt:lpstr>Thema</vt:lpstr>
      </vt:variant>
      <vt:variant>
        <vt:i4>2</vt:i4>
      </vt:variant>
      <vt:variant>
        <vt:lpstr>Diatitels</vt:lpstr>
      </vt:variant>
      <vt:variant>
        <vt:i4>21</vt:i4>
      </vt:variant>
    </vt:vector>
  </HeadingPairs>
  <TitlesOfParts>
    <vt:vector size="23" baseType="lpstr">
      <vt:lpstr>Provikmo Nederlands Blanco</vt:lpstr>
      <vt:lpstr>ADMB Office Theme Dark</vt:lpstr>
      <vt:lpstr>Burn-out en bevlogenheid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Groep ADMB</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en bevlogenheid </dc:title>
  <dc:creator>Geens Tom</dc:creator>
  <cp:lastModifiedBy>Peterdz</cp:lastModifiedBy>
  <cp:revision>40</cp:revision>
  <dcterms:created xsi:type="dcterms:W3CDTF">2017-10-02T09:28:53Z</dcterms:created>
  <dcterms:modified xsi:type="dcterms:W3CDTF">2017-11-05T11:01:58Z</dcterms:modified>
</cp:coreProperties>
</file>