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  <p:sldMasterId id="2147483678" r:id="rId2"/>
    <p:sldMasterId id="2147483689" r:id="rId3"/>
    <p:sldMasterId id="2147483742" r:id="rId4"/>
  </p:sldMasterIdLst>
  <p:notesMasterIdLst>
    <p:notesMasterId r:id="rId28"/>
  </p:notesMasterIdLst>
  <p:handoutMasterIdLst>
    <p:handoutMasterId r:id="rId29"/>
  </p:handoutMasterIdLst>
  <p:sldIdLst>
    <p:sldId id="318" r:id="rId5"/>
    <p:sldId id="382" r:id="rId6"/>
    <p:sldId id="415" r:id="rId7"/>
    <p:sldId id="443" r:id="rId8"/>
    <p:sldId id="442" r:id="rId9"/>
    <p:sldId id="444" r:id="rId10"/>
    <p:sldId id="418" r:id="rId11"/>
    <p:sldId id="393" r:id="rId12"/>
    <p:sldId id="395" r:id="rId13"/>
    <p:sldId id="387" r:id="rId14"/>
    <p:sldId id="445" r:id="rId15"/>
    <p:sldId id="397" r:id="rId16"/>
    <p:sldId id="420" r:id="rId17"/>
    <p:sldId id="398" r:id="rId18"/>
    <p:sldId id="448" r:id="rId19"/>
    <p:sldId id="437" r:id="rId20"/>
    <p:sldId id="449" r:id="rId21"/>
    <p:sldId id="427" r:id="rId22"/>
    <p:sldId id="432" r:id="rId23"/>
    <p:sldId id="452" r:id="rId24"/>
    <p:sldId id="453" r:id="rId25"/>
    <p:sldId id="450" r:id="rId26"/>
    <p:sldId id="435" r:id="rId27"/>
  </p:sldIdLst>
  <p:sldSz cx="12192000" cy="6858000"/>
  <p:notesSz cx="6808788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oise Orban" initials="FO" lastIdx="1" clrIdx="0">
    <p:extLst>
      <p:ext uri="{19B8F6BF-5375-455C-9EA6-DF929625EA0E}">
        <p15:presenceInfo xmlns:p15="http://schemas.microsoft.com/office/powerpoint/2012/main" userId="93ac48e3a529bdb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96858"/>
    <a:srgbClr val="D98D72"/>
    <a:srgbClr val="2A4B6D"/>
    <a:srgbClr val="3E5F7C"/>
    <a:srgbClr val="90C39B"/>
    <a:srgbClr val="5895A4"/>
    <a:srgbClr val="6FAB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76"/>
    <p:restoredTop sz="70639" autoAdjust="0"/>
  </p:normalViewPr>
  <p:slideViewPr>
    <p:cSldViewPr snapToGrid="0" snapToObjects="1">
      <p:cViewPr varScale="1">
        <p:scale>
          <a:sx n="74" d="100"/>
          <a:sy n="74" d="100"/>
        </p:scale>
        <p:origin x="14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17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614-480D-9817-5A0BA4215C21}"/>
              </c:ext>
            </c:extLst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614-480D-9817-5A0BA4215C2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614-480D-9817-5A0BA4215C21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614-480D-9817-5A0BA4215C21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614-480D-9817-5A0BA4215C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9"/>
      </c:doughnut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F0-40C2-AE85-E32F47CD68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F0-40C2-AE85-E32F47CD686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F0-40C2-AE85-E32F47CD68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2531080"/>
        <c:axId val="472533432"/>
      </c:barChart>
      <c:catAx>
        <c:axId val="472531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72533432"/>
        <c:crosses val="autoZero"/>
        <c:auto val="1"/>
        <c:lblAlgn val="ctr"/>
        <c:lblOffset val="100"/>
        <c:noMultiLvlLbl val="0"/>
      </c:catAx>
      <c:valAx>
        <c:axId val="472533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72531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3E5F7C"/>
                </a:solidFill>
                <a:latin typeface="+mn-lt"/>
                <a:ea typeface="+mn-ea"/>
                <a:cs typeface="+mn-cs"/>
              </a:defRPr>
            </a:pPr>
            <a:r>
              <a:rPr lang="fr-BE" noProof="0" dirty="0">
                <a:solidFill>
                  <a:srgbClr val="3E5F7C"/>
                </a:solidFill>
              </a:rPr>
              <a:t>CONSOMMATION AU COURS DE L’ANNÉE ÉCOULÉE TRAVAILLEURS (N=5367, en 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rgbClr val="3E5F7C"/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0778635492441506"/>
          <c:w val="0.70143640882501535"/>
          <c:h val="0.89221364507558498"/>
        </c:manualLayout>
      </c:layout>
      <c:pie3DChart>
        <c:varyColors val="1"/>
        <c:ser>
          <c:idx val="0"/>
          <c:order val="0"/>
          <c:tx>
            <c:strRef>
              <c:f>Sheet1!$G$78</c:f>
              <c:strCache>
                <c:ptCount val="1"/>
                <c:pt idx="0">
                  <c:v>gebruik</c:v>
                </c:pt>
              </c:strCache>
            </c:strRef>
          </c:tx>
          <c:explosion val="4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124C-42C4-9303-9849C2390D9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124C-42C4-9303-9849C2390D9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124C-42C4-9303-9849C2390D9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124C-42C4-9303-9849C2390D9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124C-42C4-9303-9849C2390D9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124C-42C4-9303-9849C2390D9A}"/>
              </c:ext>
            </c:extLst>
          </c:dPt>
          <c:dLbls>
            <c:dLbl>
              <c:idx val="0"/>
              <c:layout>
                <c:manualLayout>
                  <c:x val="-0.13149896767795866"/>
                  <c:y val="-0.1927002573948051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83.1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4C-42C4-9303-9849C2390D9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9.3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4C-42C4-9303-9849C2390D9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7.9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4C-42C4-9303-9849C2390D9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7.4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4C-42C4-9303-9849C2390D9A}"/>
                </c:ext>
              </c:extLst>
            </c:dLbl>
            <c:dLbl>
              <c:idx val="4"/>
              <c:layout>
                <c:manualLayout>
                  <c:x val="5.8261350494065743E-2"/>
                  <c:y val="0.1262657732148691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2.8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24C-42C4-9303-9849C2390D9A}"/>
                </c:ext>
              </c:extLst>
            </c:dLbl>
            <c:dLbl>
              <c:idx val="5"/>
              <c:layout>
                <c:manualLayout>
                  <c:x val="2.6127422908158334E-2"/>
                  <c:y val="9.637583350281418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5.5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24C-42C4-9303-9849C2390D9A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Sheet1!$F$79:$F$84</c:f>
              <c:strCache>
                <c:ptCount val="6"/>
                <c:pt idx="0">
                  <c:v>alcool</c:v>
                </c:pt>
                <c:pt idx="1">
                  <c:v>somnifères</c:v>
                </c:pt>
                <c:pt idx="2">
                  <c:v>antidépresseurs</c:v>
                </c:pt>
                <c:pt idx="3">
                  <c:v>cannabis</c:v>
                </c:pt>
                <c:pt idx="4">
                  <c:v>autres drogues illégales</c:v>
                </c:pt>
                <c:pt idx="5">
                  <c:v>calmants</c:v>
                </c:pt>
              </c:strCache>
            </c:strRef>
          </c:cat>
          <c:val>
            <c:numRef>
              <c:f>Sheet1!$G$79:$G$84</c:f>
              <c:numCache>
                <c:formatCode>General</c:formatCode>
                <c:ptCount val="6"/>
                <c:pt idx="0">
                  <c:v>83.1</c:v>
                </c:pt>
                <c:pt idx="1">
                  <c:v>9.3000000000000007</c:v>
                </c:pt>
                <c:pt idx="2">
                  <c:v>7.9</c:v>
                </c:pt>
                <c:pt idx="3">
                  <c:v>7.4</c:v>
                </c:pt>
                <c:pt idx="4">
                  <c:v>2.8</c:v>
                </c:pt>
                <c:pt idx="5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24C-42C4-9303-9849C2390D9A}"/>
            </c:ext>
          </c:extLst>
        </c:ser>
        <c:ser>
          <c:idx val="1"/>
          <c:order val="1"/>
          <c:tx>
            <c:strRef>
              <c:f>Sheet1!$H$78</c:f>
              <c:strCache>
                <c:ptCount val="1"/>
                <c:pt idx="0">
                  <c:v>niet-gebruik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E-124C-42C4-9303-9849C2390D9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0-124C-42C4-9303-9849C2390D9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2-124C-42C4-9303-9849C2390D9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4-124C-42C4-9303-9849C2390D9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6-124C-42C4-9303-9849C2390D9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8-124C-42C4-9303-9849C2390D9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Sheet1!$F$79:$F$84</c:f>
              <c:strCache>
                <c:ptCount val="6"/>
                <c:pt idx="0">
                  <c:v>alcool</c:v>
                </c:pt>
                <c:pt idx="1">
                  <c:v>somnifères</c:v>
                </c:pt>
                <c:pt idx="2">
                  <c:v>antidépresseurs</c:v>
                </c:pt>
                <c:pt idx="3">
                  <c:v>cannabis</c:v>
                </c:pt>
                <c:pt idx="4">
                  <c:v>autres drogues illégales</c:v>
                </c:pt>
                <c:pt idx="5">
                  <c:v>calmants</c:v>
                </c:pt>
              </c:strCache>
            </c:strRef>
          </c:cat>
          <c:val>
            <c:numRef>
              <c:f>Sheet1!$H$79:$H$84</c:f>
              <c:numCache>
                <c:formatCode>General</c:formatCode>
                <c:ptCount val="6"/>
                <c:pt idx="0">
                  <c:v>19.899999999999999</c:v>
                </c:pt>
                <c:pt idx="1">
                  <c:v>90.7</c:v>
                </c:pt>
                <c:pt idx="2">
                  <c:v>92.1</c:v>
                </c:pt>
                <c:pt idx="3">
                  <c:v>92.6</c:v>
                </c:pt>
                <c:pt idx="4">
                  <c:v>97.2</c:v>
                </c:pt>
                <c:pt idx="5">
                  <c:v>94.5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124C-42C4-9303-9849C2390D9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3E5F7C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3E5F7C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3E5F7C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3E5F7C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3E5F7C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3E5F7C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</c:legendEntry>
      <c:layout>
        <c:manualLayout>
          <c:xMode val="edge"/>
          <c:yMode val="edge"/>
          <c:x val="0.71760605587106086"/>
          <c:y val="0.17429291426076948"/>
          <c:w val="0.25963629640768399"/>
          <c:h val="0.723753094564587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3E5F7C"/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image" Target="../media/image2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image" Target="../media/image2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0C82A0-CB69-49F4-9727-E16972FD82A2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ADCF0AB-2BAE-4D26-9CDF-C1B9F0ED6593}">
      <dgm:prSet phldrT="[Text]" custT="1"/>
      <dgm:spPr/>
      <dgm:t>
        <a:bodyPr/>
        <a:lstStyle/>
        <a:p>
          <a:r>
            <a:rPr lang="fr-BE" sz="5400" b="1" noProof="0" dirty="0"/>
            <a:t>15.2% </a:t>
          </a:r>
          <a:r>
            <a:rPr lang="fr-BE" sz="2000" b="1" i="1" noProof="0" dirty="0"/>
            <a:t>(12.2%)</a:t>
          </a:r>
        </a:p>
        <a:p>
          <a:r>
            <a:rPr lang="fr-BE" sz="2400" b="1" noProof="0" dirty="0"/>
            <a:t> EFFETS SUR LE TRAVAIL </a:t>
          </a:r>
          <a:r>
            <a:rPr lang="fr-BE" sz="1800" b="1" noProof="0" dirty="0"/>
            <a:t>(propre déclaration) </a:t>
          </a:r>
          <a:endParaRPr lang="fr-BE" sz="1800" noProof="0" dirty="0"/>
        </a:p>
      </dgm:t>
    </dgm:pt>
    <dgm:pt modelId="{0CBF5736-078F-40AC-B6BB-ADB04CB06227}" type="parTrans" cxnId="{13B49710-31E4-44D2-97BF-6E162BE20734}">
      <dgm:prSet/>
      <dgm:spPr/>
      <dgm:t>
        <a:bodyPr/>
        <a:lstStyle/>
        <a:p>
          <a:endParaRPr lang="en-US"/>
        </a:p>
      </dgm:t>
    </dgm:pt>
    <dgm:pt modelId="{66038712-9FF4-4B5D-9210-1CE23FC177D4}" type="sibTrans" cxnId="{13B49710-31E4-44D2-97BF-6E162BE20734}">
      <dgm:prSet/>
      <dgm:spPr/>
      <dgm:t>
        <a:bodyPr/>
        <a:lstStyle/>
        <a:p>
          <a:endParaRPr lang="en-US"/>
        </a:p>
      </dgm:t>
    </dgm:pt>
    <dgm:pt modelId="{96ACBBAF-2014-4F40-B168-AF1784BB606F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fr-BE" sz="2000" b="0" noProof="0" dirty="0">
              <a:sym typeface="Wingdings" panose="05000000000000000000" pitchFamily="2" charset="2"/>
            </a:rPr>
            <a:t>Prestations </a:t>
          </a:r>
          <a:r>
            <a:rPr lang="fr-BE" sz="2000" b="0" dirty="0">
              <a:sym typeface="Wingdings" panose="05000000000000000000" pitchFamily="2" charset="2"/>
            </a:rPr>
            <a:t> </a:t>
          </a:r>
          <a:r>
            <a:rPr lang="fr-BE" sz="2000" b="0" noProof="0" dirty="0">
              <a:sym typeface="Wingdings" panose="05000000000000000000" pitchFamily="2" charset="2"/>
            </a:rPr>
            <a:t>: 7.9% </a:t>
          </a:r>
          <a:r>
            <a:rPr lang="fr-BE" sz="1800" b="0" i="1" noProof="0" dirty="0">
              <a:sym typeface="Wingdings" panose="05000000000000000000" pitchFamily="2" charset="2"/>
            </a:rPr>
            <a:t>(5.1%)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fr-BE" sz="2000" b="0" noProof="0" dirty="0"/>
            <a:t>En retard : 7.2% </a:t>
          </a:r>
          <a:r>
            <a:rPr lang="fr-BE" sz="1800" b="0" i="1" dirty="0"/>
            <a:t>(4.7%)</a:t>
          </a:r>
        </a:p>
      </dgm:t>
    </dgm:pt>
    <dgm:pt modelId="{79F62C6A-32BA-427D-AED2-4DF8174696C7}" type="parTrans" cxnId="{E91A56CC-CF77-4E94-972E-C362E4D545AD}">
      <dgm:prSet/>
      <dgm:spPr/>
      <dgm:t>
        <a:bodyPr/>
        <a:lstStyle/>
        <a:p>
          <a:endParaRPr lang="en-US"/>
        </a:p>
      </dgm:t>
    </dgm:pt>
    <dgm:pt modelId="{A7B48278-EE93-4233-9FE9-7EA53F72A374}" type="sibTrans" cxnId="{E91A56CC-CF77-4E94-972E-C362E4D545AD}">
      <dgm:prSet/>
      <dgm:spPr/>
      <dgm:t>
        <a:bodyPr/>
        <a:lstStyle/>
        <a:p>
          <a:endParaRPr lang="en-US"/>
        </a:p>
      </dgm:t>
    </dgm:pt>
    <dgm:pt modelId="{C577B1CC-8519-4D1C-A324-948FDC4752A5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fr-BE" sz="2000" noProof="0" dirty="0"/>
            <a:t>Conflits : 3.7% </a:t>
          </a:r>
          <a:r>
            <a:rPr lang="fr-BE" sz="1800" i="1" noProof="0" dirty="0"/>
            <a:t>(3%)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fr-BE" sz="2000" noProof="0" dirty="0"/>
            <a:t>Absentéisme : </a:t>
          </a:r>
          <a:r>
            <a:rPr lang="fr-BE" sz="2000" i="0" noProof="0" dirty="0"/>
            <a:t>3.7% </a:t>
          </a:r>
          <a:r>
            <a:rPr lang="fr-BE" sz="1800" i="1" noProof="0" dirty="0"/>
            <a:t>(2.6%)</a:t>
          </a:r>
        </a:p>
      </dgm:t>
    </dgm:pt>
    <dgm:pt modelId="{AEAC9504-BDD2-47B3-9E94-A38CAC43C69C}" type="parTrans" cxnId="{09D0010F-5EEE-4444-AEDA-750B92D07409}">
      <dgm:prSet/>
      <dgm:spPr/>
      <dgm:t>
        <a:bodyPr/>
        <a:lstStyle/>
        <a:p>
          <a:endParaRPr lang="en-US"/>
        </a:p>
      </dgm:t>
    </dgm:pt>
    <dgm:pt modelId="{2A02AC78-0321-44DD-90DF-44787F4CEA36}" type="sibTrans" cxnId="{09D0010F-5EEE-4444-AEDA-750B92D07409}">
      <dgm:prSet/>
      <dgm:spPr/>
      <dgm:t>
        <a:bodyPr/>
        <a:lstStyle/>
        <a:p>
          <a:endParaRPr lang="en-US"/>
        </a:p>
      </dgm:t>
    </dgm:pt>
    <dgm:pt modelId="{CAA2D82F-BFFF-45C1-8F3F-11432D33D6A5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fr-BE" sz="2000" noProof="0" dirty="0"/>
            <a:t>Accidents de travail : 2.4% </a:t>
          </a:r>
          <a:r>
            <a:rPr lang="fr-BE" sz="1800" i="1" noProof="0" dirty="0"/>
            <a:t>(2%)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fr-BE" sz="2000" noProof="0" dirty="0"/>
            <a:t>Sanctions : </a:t>
          </a:r>
          <a:r>
            <a:rPr lang="fr-BE" sz="2000" dirty="0"/>
            <a:t>1.6% </a:t>
          </a:r>
          <a:r>
            <a:rPr lang="fr-BE" sz="1800" i="1" dirty="0"/>
            <a:t>(0.9%)</a:t>
          </a:r>
        </a:p>
        <a:p>
          <a:pPr algn="l">
            <a:lnSpc>
              <a:spcPct val="90000"/>
            </a:lnSpc>
            <a:spcAft>
              <a:spcPct val="10000"/>
            </a:spcAft>
          </a:pPr>
          <a:endParaRPr lang="fr-BE" sz="1400" dirty="0"/>
        </a:p>
      </dgm:t>
    </dgm:pt>
    <dgm:pt modelId="{B6EC8CE5-BAAF-463B-A018-E1A5EDFD866C}" type="parTrans" cxnId="{0AA9574F-ED7D-4758-8FCB-3DD03F16D278}">
      <dgm:prSet/>
      <dgm:spPr/>
      <dgm:t>
        <a:bodyPr/>
        <a:lstStyle/>
        <a:p>
          <a:endParaRPr lang="en-US"/>
        </a:p>
      </dgm:t>
    </dgm:pt>
    <dgm:pt modelId="{AFD12F09-F6B1-4429-839B-6C129CFD1384}" type="sibTrans" cxnId="{0AA9574F-ED7D-4758-8FCB-3DD03F16D278}">
      <dgm:prSet/>
      <dgm:spPr/>
      <dgm:t>
        <a:bodyPr/>
        <a:lstStyle/>
        <a:p>
          <a:endParaRPr lang="en-US"/>
        </a:p>
      </dgm:t>
    </dgm:pt>
    <dgm:pt modelId="{254FE92D-493A-4992-A1FA-B853F26658A9}">
      <dgm:prSet/>
      <dgm:spPr/>
      <dgm:t>
        <a:bodyPr/>
        <a:lstStyle/>
        <a:p>
          <a:endParaRPr lang="en-US"/>
        </a:p>
      </dgm:t>
    </dgm:pt>
    <dgm:pt modelId="{FA2F5A90-0AE0-4A7D-B011-66E4D7DB36C7}" type="parTrans" cxnId="{5AEDE306-9F53-4F39-B943-CE3BBEDFA05A}">
      <dgm:prSet/>
      <dgm:spPr/>
      <dgm:t>
        <a:bodyPr/>
        <a:lstStyle/>
        <a:p>
          <a:endParaRPr lang="en-US"/>
        </a:p>
      </dgm:t>
    </dgm:pt>
    <dgm:pt modelId="{F5E9E360-D2C1-431B-AE5F-8B019EE5C376}" type="sibTrans" cxnId="{5AEDE306-9F53-4F39-B943-CE3BBEDFA05A}">
      <dgm:prSet/>
      <dgm:spPr/>
      <dgm:t>
        <a:bodyPr/>
        <a:lstStyle/>
        <a:p>
          <a:endParaRPr lang="en-US"/>
        </a:p>
      </dgm:t>
    </dgm:pt>
    <dgm:pt modelId="{7B2FE6FF-3506-43AC-A877-D15AA1700D42}">
      <dgm:prSet/>
      <dgm:spPr/>
      <dgm:t>
        <a:bodyPr/>
        <a:lstStyle/>
        <a:p>
          <a:endParaRPr lang="en-US"/>
        </a:p>
      </dgm:t>
    </dgm:pt>
    <dgm:pt modelId="{D1A51140-35BC-461D-9DF6-CF65728EB93E}" type="parTrans" cxnId="{29F1C2F1-8C51-42BD-9F61-196B66BFC12A}">
      <dgm:prSet/>
      <dgm:spPr/>
      <dgm:t>
        <a:bodyPr/>
        <a:lstStyle/>
        <a:p>
          <a:endParaRPr lang="en-US"/>
        </a:p>
      </dgm:t>
    </dgm:pt>
    <dgm:pt modelId="{F054A562-6E18-407C-B8A2-82B5CBDC7473}" type="sibTrans" cxnId="{29F1C2F1-8C51-42BD-9F61-196B66BFC12A}">
      <dgm:prSet/>
      <dgm:spPr/>
      <dgm:t>
        <a:bodyPr/>
        <a:lstStyle/>
        <a:p>
          <a:endParaRPr lang="en-US"/>
        </a:p>
      </dgm:t>
    </dgm:pt>
    <dgm:pt modelId="{11D86F7D-2D01-4507-AD49-F7766E42147D}">
      <dgm:prSet/>
      <dgm:spPr/>
      <dgm:t>
        <a:bodyPr/>
        <a:lstStyle/>
        <a:p>
          <a:endParaRPr lang="en-US"/>
        </a:p>
      </dgm:t>
    </dgm:pt>
    <dgm:pt modelId="{836EEB17-8FC8-4D4E-8905-B93DE4F0D1C5}" type="parTrans" cxnId="{D3769649-88F1-488F-901A-F0CEAA1B9202}">
      <dgm:prSet/>
      <dgm:spPr/>
      <dgm:t>
        <a:bodyPr/>
        <a:lstStyle/>
        <a:p>
          <a:endParaRPr lang="en-US"/>
        </a:p>
      </dgm:t>
    </dgm:pt>
    <dgm:pt modelId="{4B78D5A5-7F94-4C1C-8D96-E1575605DE0B}" type="sibTrans" cxnId="{D3769649-88F1-488F-901A-F0CEAA1B9202}">
      <dgm:prSet/>
      <dgm:spPr/>
      <dgm:t>
        <a:bodyPr/>
        <a:lstStyle/>
        <a:p>
          <a:endParaRPr lang="en-US"/>
        </a:p>
      </dgm:t>
    </dgm:pt>
    <dgm:pt modelId="{0BE6D0A7-3DF4-49D5-8571-AF2532936C23}">
      <dgm:prSet/>
      <dgm:spPr/>
      <dgm:t>
        <a:bodyPr/>
        <a:lstStyle/>
        <a:p>
          <a:endParaRPr lang="en-US"/>
        </a:p>
      </dgm:t>
    </dgm:pt>
    <dgm:pt modelId="{DE4E430D-555A-4F60-A3A1-A4DB435728F6}" type="parTrans" cxnId="{B97D2749-1628-4F27-829D-53E189B6A027}">
      <dgm:prSet/>
      <dgm:spPr/>
      <dgm:t>
        <a:bodyPr/>
        <a:lstStyle/>
        <a:p>
          <a:endParaRPr lang="en-US"/>
        </a:p>
      </dgm:t>
    </dgm:pt>
    <dgm:pt modelId="{BD240559-7934-458C-A63B-B772F144D465}" type="sibTrans" cxnId="{B97D2749-1628-4F27-829D-53E189B6A027}">
      <dgm:prSet/>
      <dgm:spPr/>
      <dgm:t>
        <a:bodyPr/>
        <a:lstStyle/>
        <a:p>
          <a:endParaRPr lang="en-US"/>
        </a:p>
      </dgm:t>
    </dgm:pt>
    <dgm:pt modelId="{F115F66C-2DF8-4450-B8E1-076D923318B2}">
      <dgm:prSet/>
      <dgm:spPr/>
      <dgm:t>
        <a:bodyPr/>
        <a:lstStyle/>
        <a:p>
          <a:endParaRPr lang="en-US"/>
        </a:p>
      </dgm:t>
    </dgm:pt>
    <dgm:pt modelId="{83C4CC89-3BB5-4946-8877-63D55E072A3D}" type="parTrans" cxnId="{78C9EB61-07BB-49DA-B87D-3DA6E302A3E4}">
      <dgm:prSet/>
      <dgm:spPr/>
      <dgm:t>
        <a:bodyPr/>
        <a:lstStyle/>
        <a:p>
          <a:endParaRPr lang="en-US"/>
        </a:p>
      </dgm:t>
    </dgm:pt>
    <dgm:pt modelId="{122AC514-EFC3-4E81-9810-24EEA3FDB2BE}" type="sibTrans" cxnId="{78C9EB61-07BB-49DA-B87D-3DA6E302A3E4}">
      <dgm:prSet/>
      <dgm:spPr/>
      <dgm:t>
        <a:bodyPr/>
        <a:lstStyle/>
        <a:p>
          <a:endParaRPr lang="en-US"/>
        </a:p>
      </dgm:t>
    </dgm:pt>
    <dgm:pt modelId="{554AB771-6015-44B5-AE80-7480ECDEB4D4}">
      <dgm:prSet/>
      <dgm:spPr/>
      <dgm:t>
        <a:bodyPr/>
        <a:lstStyle/>
        <a:p>
          <a:endParaRPr lang="en-US"/>
        </a:p>
      </dgm:t>
    </dgm:pt>
    <dgm:pt modelId="{043B4FF9-EE41-4FA8-AEF8-DCB46B4A833E}" type="parTrans" cxnId="{3E89423A-6656-4C88-A861-15BB3FF17FB5}">
      <dgm:prSet/>
      <dgm:spPr/>
      <dgm:t>
        <a:bodyPr/>
        <a:lstStyle/>
        <a:p>
          <a:endParaRPr lang="en-US"/>
        </a:p>
      </dgm:t>
    </dgm:pt>
    <dgm:pt modelId="{8B7F614E-E131-4A60-BEAE-D40F97C55F0F}" type="sibTrans" cxnId="{3E89423A-6656-4C88-A861-15BB3FF17FB5}">
      <dgm:prSet/>
      <dgm:spPr/>
      <dgm:t>
        <a:bodyPr/>
        <a:lstStyle/>
        <a:p>
          <a:endParaRPr lang="en-US"/>
        </a:p>
      </dgm:t>
    </dgm:pt>
    <dgm:pt modelId="{CBE4779E-E877-45C9-8EDD-7D0B73208786}" type="pres">
      <dgm:prSet presAssocID="{680C82A0-CB69-49F4-9727-E16972FD82A2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0F858E1F-2918-436C-BB9A-A3A984CED23D}" type="pres">
      <dgm:prSet presAssocID="{FADCF0AB-2BAE-4D26-9CDF-C1B9F0ED6593}" presName="Parent" presStyleLbl="node1" presStyleIdx="0" presStyleCnt="2" custScaleX="111956" custScaleY="103755" custLinFactNeighborX="-14506" custLinFactNeighborY="-1289">
        <dgm:presLayoutVars>
          <dgm:chMax val="4"/>
          <dgm:chPref val="3"/>
        </dgm:presLayoutVars>
      </dgm:prSet>
      <dgm:spPr/>
    </dgm:pt>
    <dgm:pt modelId="{EC535696-0BEE-45CB-8627-077677E51AFC}" type="pres">
      <dgm:prSet presAssocID="{96ACBBAF-2014-4F40-B168-AF1784BB606F}" presName="Accent" presStyleLbl="node1" presStyleIdx="1" presStyleCnt="2"/>
      <dgm:spPr/>
    </dgm:pt>
    <dgm:pt modelId="{FB356F58-D2CD-4EED-B7AB-E54100BA7C2B}" type="pres">
      <dgm:prSet presAssocID="{96ACBBAF-2014-4F40-B168-AF1784BB606F}" presName="Image1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53000"/>
          </a:stretch>
        </a:blipFill>
        <a:ln>
          <a:solidFill>
            <a:srgbClr val="90C39B"/>
          </a:solidFill>
        </a:ln>
      </dgm:spPr>
    </dgm:pt>
    <dgm:pt modelId="{10DC91FC-EBAC-4A06-A122-4E0F057B6369}" type="pres">
      <dgm:prSet presAssocID="{96ACBBAF-2014-4F40-B168-AF1784BB606F}" presName="Child1" presStyleLbl="revTx" presStyleIdx="0" presStyleCnt="3" custScaleX="163340" custLinFactNeighborX="30083" custLinFactNeighborY="-27283">
        <dgm:presLayoutVars>
          <dgm:chMax val="0"/>
          <dgm:chPref val="0"/>
          <dgm:bulletEnabled val="1"/>
        </dgm:presLayoutVars>
      </dgm:prSet>
      <dgm:spPr/>
    </dgm:pt>
    <dgm:pt modelId="{5401BDE6-A3ED-458D-951E-B589A08A7071}" type="pres">
      <dgm:prSet presAssocID="{C577B1CC-8519-4D1C-A324-948FDC4752A5}" presName="Image2" presStyleCnt="0"/>
      <dgm:spPr/>
    </dgm:pt>
    <dgm:pt modelId="{74940EF4-19E1-4DCD-A56B-C62F3EC6A651}" type="pres">
      <dgm:prSet presAssocID="{C577B1CC-8519-4D1C-A324-948FDC4752A5}" presName="Imag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solidFill>
            <a:srgbClr val="90C39B"/>
          </a:solidFill>
        </a:ln>
      </dgm:spPr>
    </dgm:pt>
    <dgm:pt modelId="{64A9AFD9-31DC-4334-9AA1-EBDC76844975}" type="pres">
      <dgm:prSet presAssocID="{C577B1CC-8519-4D1C-A324-948FDC4752A5}" presName="Child2" presStyleLbl="revTx" presStyleIdx="1" presStyleCnt="3" custScaleX="153781" custLinFactNeighborX="23537" custLinFactNeighborY="1865">
        <dgm:presLayoutVars>
          <dgm:chMax val="0"/>
          <dgm:chPref val="0"/>
          <dgm:bulletEnabled val="1"/>
        </dgm:presLayoutVars>
      </dgm:prSet>
      <dgm:spPr/>
    </dgm:pt>
    <dgm:pt modelId="{2CD80E6D-BE1F-44B2-8F5C-65A8742BB7DD}" type="pres">
      <dgm:prSet presAssocID="{CAA2D82F-BFFF-45C1-8F3F-11432D33D6A5}" presName="Image3" presStyleCnt="0"/>
      <dgm:spPr/>
    </dgm:pt>
    <dgm:pt modelId="{16C1F6B8-030D-408C-80A7-C39016682A33}" type="pres">
      <dgm:prSet presAssocID="{CAA2D82F-BFFF-45C1-8F3F-11432D33D6A5}" presName="Imag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solidFill>
            <a:srgbClr val="2A4B6D"/>
          </a:solidFill>
        </a:ln>
      </dgm:spPr>
    </dgm:pt>
    <dgm:pt modelId="{460F5F4B-BA04-4B74-AB81-FA4A7551766D}" type="pres">
      <dgm:prSet presAssocID="{CAA2D82F-BFFF-45C1-8F3F-11432D33D6A5}" presName="Child3" presStyleLbl="revTx" presStyleIdx="2" presStyleCnt="3" custScaleX="180095" custLinFactNeighborX="46672" custLinFactNeighborY="-1913">
        <dgm:presLayoutVars>
          <dgm:chMax val="0"/>
          <dgm:chPref val="0"/>
          <dgm:bulletEnabled val="1"/>
        </dgm:presLayoutVars>
      </dgm:prSet>
      <dgm:spPr/>
    </dgm:pt>
  </dgm:ptLst>
  <dgm:cxnLst>
    <dgm:cxn modelId="{673E6604-3B23-4F89-950F-D558A6C46522}" type="presOf" srcId="{680C82A0-CB69-49F4-9727-E16972FD82A2}" destId="{CBE4779E-E877-45C9-8EDD-7D0B73208786}" srcOrd="0" destOrd="0" presId="urn:microsoft.com/office/officeart/2011/layout/RadialPictureList"/>
    <dgm:cxn modelId="{5AEDE306-9F53-4F39-B943-CE3BBEDFA05A}" srcId="{680C82A0-CB69-49F4-9727-E16972FD82A2}" destId="{254FE92D-493A-4992-A1FA-B853F26658A9}" srcOrd="1" destOrd="0" parTransId="{FA2F5A90-0AE0-4A7D-B011-66E4D7DB36C7}" sibTransId="{F5E9E360-D2C1-431B-AE5F-8B019EE5C376}"/>
    <dgm:cxn modelId="{9E7E100C-C94F-4BD0-9466-5EFFB446FEA9}" type="presOf" srcId="{FADCF0AB-2BAE-4D26-9CDF-C1B9F0ED6593}" destId="{0F858E1F-2918-436C-BB9A-A3A984CED23D}" srcOrd="0" destOrd="0" presId="urn:microsoft.com/office/officeart/2011/layout/RadialPictureList"/>
    <dgm:cxn modelId="{09D0010F-5EEE-4444-AEDA-750B92D07409}" srcId="{FADCF0AB-2BAE-4D26-9CDF-C1B9F0ED6593}" destId="{C577B1CC-8519-4D1C-A324-948FDC4752A5}" srcOrd="1" destOrd="0" parTransId="{AEAC9504-BDD2-47B3-9E94-A38CAC43C69C}" sibTransId="{2A02AC78-0321-44DD-90DF-44787F4CEA36}"/>
    <dgm:cxn modelId="{13B49710-31E4-44D2-97BF-6E162BE20734}" srcId="{680C82A0-CB69-49F4-9727-E16972FD82A2}" destId="{FADCF0AB-2BAE-4D26-9CDF-C1B9F0ED6593}" srcOrd="0" destOrd="0" parTransId="{0CBF5736-078F-40AC-B6BB-ADB04CB06227}" sibTransId="{66038712-9FF4-4B5D-9210-1CE23FC177D4}"/>
    <dgm:cxn modelId="{AF3ADD27-4751-4A81-9D60-F8584A5E2EBC}" type="presOf" srcId="{96ACBBAF-2014-4F40-B168-AF1784BB606F}" destId="{10DC91FC-EBAC-4A06-A122-4E0F057B6369}" srcOrd="0" destOrd="0" presId="urn:microsoft.com/office/officeart/2011/layout/RadialPictureList"/>
    <dgm:cxn modelId="{61E04E34-378B-4ED3-87F3-48A9F1253677}" type="presOf" srcId="{CAA2D82F-BFFF-45C1-8F3F-11432D33D6A5}" destId="{460F5F4B-BA04-4B74-AB81-FA4A7551766D}" srcOrd="0" destOrd="0" presId="urn:microsoft.com/office/officeart/2011/layout/RadialPictureList"/>
    <dgm:cxn modelId="{3E89423A-6656-4C88-A861-15BB3FF17FB5}" srcId="{680C82A0-CB69-49F4-9727-E16972FD82A2}" destId="{554AB771-6015-44B5-AE80-7480ECDEB4D4}" srcOrd="6" destOrd="0" parTransId="{043B4FF9-EE41-4FA8-AEF8-DCB46B4A833E}" sibTransId="{8B7F614E-E131-4A60-BEAE-D40F97C55F0F}"/>
    <dgm:cxn modelId="{78C9EB61-07BB-49DA-B87D-3DA6E302A3E4}" srcId="{680C82A0-CB69-49F4-9727-E16972FD82A2}" destId="{F115F66C-2DF8-4450-B8E1-076D923318B2}" srcOrd="5" destOrd="0" parTransId="{83C4CC89-3BB5-4946-8877-63D55E072A3D}" sibTransId="{122AC514-EFC3-4E81-9810-24EEA3FDB2BE}"/>
    <dgm:cxn modelId="{B97D2749-1628-4F27-829D-53E189B6A027}" srcId="{680C82A0-CB69-49F4-9727-E16972FD82A2}" destId="{0BE6D0A7-3DF4-49D5-8571-AF2532936C23}" srcOrd="4" destOrd="0" parTransId="{DE4E430D-555A-4F60-A3A1-A4DB435728F6}" sibTransId="{BD240559-7934-458C-A63B-B772F144D465}"/>
    <dgm:cxn modelId="{D3769649-88F1-488F-901A-F0CEAA1B9202}" srcId="{680C82A0-CB69-49F4-9727-E16972FD82A2}" destId="{11D86F7D-2D01-4507-AD49-F7766E42147D}" srcOrd="3" destOrd="0" parTransId="{836EEB17-8FC8-4D4E-8905-B93DE4F0D1C5}" sibTransId="{4B78D5A5-7F94-4C1C-8D96-E1575605DE0B}"/>
    <dgm:cxn modelId="{0AA9574F-ED7D-4758-8FCB-3DD03F16D278}" srcId="{FADCF0AB-2BAE-4D26-9CDF-C1B9F0ED6593}" destId="{CAA2D82F-BFFF-45C1-8F3F-11432D33D6A5}" srcOrd="2" destOrd="0" parTransId="{B6EC8CE5-BAAF-463B-A018-E1A5EDFD866C}" sibTransId="{AFD12F09-F6B1-4429-839B-6C129CFD1384}"/>
    <dgm:cxn modelId="{3D3C4DA0-24B4-4577-8504-AAD5000513D0}" type="presOf" srcId="{C577B1CC-8519-4D1C-A324-948FDC4752A5}" destId="{64A9AFD9-31DC-4334-9AA1-EBDC76844975}" srcOrd="0" destOrd="0" presId="urn:microsoft.com/office/officeart/2011/layout/RadialPictureList"/>
    <dgm:cxn modelId="{E91A56CC-CF77-4E94-972E-C362E4D545AD}" srcId="{FADCF0AB-2BAE-4D26-9CDF-C1B9F0ED6593}" destId="{96ACBBAF-2014-4F40-B168-AF1784BB606F}" srcOrd="0" destOrd="0" parTransId="{79F62C6A-32BA-427D-AED2-4DF8174696C7}" sibTransId="{A7B48278-EE93-4233-9FE9-7EA53F72A374}"/>
    <dgm:cxn modelId="{29F1C2F1-8C51-42BD-9F61-196B66BFC12A}" srcId="{680C82A0-CB69-49F4-9727-E16972FD82A2}" destId="{7B2FE6FF-3506-43AC-A877-D15AA1700D42}" srcOrd="2" destOrd="0" parTransId="{D1A51140-35BC-461D-9DF6-CF65728EB93E}" sibTransId="{F054A562-6E18-407C-B8A2-82B5CBDC7473}"/>
    <dgm:cxn modelId="{1CDDA2C7-78A9-4532-9024-00AD76FBF46B}" type="presParOf" srcId="{CBE4779E-E877-45C9-8EDD-7D0B73208786}" destId="{0F858E1F-2918-436C-BB9A-A3A984CED23D}" srcOrd="0" destOrd="0" presId="urn:microsoft.com/office/officeart/2011/layout/RadialPictureList"/>
    <dgm:cxn modelId="{BD774F14-90E5-4F2E-9FDF-C28DB91AF34C}" type="presParOf" srcId="{CBE4779E-E877-45C9-8EDD-7D0B73208786}" destId="{EC535696-0BEE-45CB-8627-077677E51AFC}" srcOrd="1" destOrd="0" presId="urn:microsoft.com/office/officeart/2011/layout/RadialPictureList"/>
    <dgm:cxn modelId="{5B5D5F81-D4C1-4F9E-B7C3-CC72A31168C9}" type="presParOf" srcId="{CBE4779E-E877-45C9-8EDD-7D0B73208786}" destId="{FB356F58-D2CD-4EED-B7AB-E54100BA7C2B}" srcOrd="2" destOrd="0" presId="urn:microsoft.com/office/officeart/2011/layout/RadialPictureList"/>
    <dgm:cxn modelId="{2F84E91A-8F1B-4B87-8160-9071BE5CC867}" type="presParOf" srcId="{CBE4779E-E877-45C9-8EDD-7D0B73208786}" destId="{10DC91FC-EBAC-4A06-A122-4E0F057B6369}" srcOrd="3" destOrd="0" presId="urn:microsoft.com/office/officeart/2011/layout/RadialPictureList"/>
    <dgm:cxn modelId="{FAD7733E-042D-4A2D-AF3D-4E4573605744}" type="presParOf" srcId="{CBE4779E-E877-45C9-8EDD-7D0B73208786}" destId="{5401BDE6-A3ED-458D-951E-B589A08A7071}" srcOrd="4" destOrd="0" presId="urn:microsoft.com/office/officeart/2011/layout/RadialPictureList"/>
    <dgm:cxn modelId="{5C7E9813-C850-446A-A0C1-9F1322E3DB4F}" type="presParOf" srcId="{5401BDE6-A3ED-458D-951E-B589A08A7071}" destId="{74940EF4-19E1-4DCD-A56B-C62F3EC6A651}" srcOrd="0" destOrd="0" presId="urn:microsoft.com/office/officeart/2011/layout/RadialPictureList"/>
    <dgm:cxn modelId="{0BC97827-A079-4B50-B761-5443A0D1BB11}" type="presParOf" srcId="{CBE4779E-E877-45C9-8EDD-7D0B73208786}" destId="{64A9AFD9-31DC-4334-9AA1-EBDC76844975}" srcOrd="5" destOrd="0" presId="urn:microsoft.com/office/officeart/2011/layout/RadialPictureList"/>
    <dgm:cxn modelId="{CECAC85F-D3C5-4B06-A23C-F726F5512F8D}" type="presParOf" srcId="{CBE4779E-E877-45C9-8EDD-7D0B73208786}" destId="{2CD80E6D-BE1F-44B2-8F5C-65A8742BB7DD}" srcOrd="6" destOrd="0" presId="urn:microsoft.com/office/officeart/2011/layout/RadialPictureList"/>
    <dgm:cxn modelId="{FAC42CFD-DDC6-4AF8-BB33-3911D0252514}" type="presParOf" srcId="{2CD80E6D-BE1F-44B2-8F5C-65A8742BB7DD}" destId="{16C1F6B8-030D-408C-80A7-C39016682A33}" srcOrd="0" destOrd="0" presId="urn:microsoft.com/office/officeart/2011/layout/RadialPictureList"/>
    <dgm:cxn modelId="{3BDF598F-2BB6-411B-B4AA-05069569B159}" type="presParOf" srcId="{CBE4779E-E877-45C9-8EDD-7D0B73208786}" destId="{460F5F4B-BA04-4B74-AB81-FA4A7551766D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58E1F-2918-436C-BB9A-A3A984CED23D}">
      <dsp:nvSpPr>
        <dsp:cNvPr id="0" name=""/>
        <dsp:cNvSpPr/>
      </dsp:nvSpPr>
      <dsp:spPr>
        <a:xfrm>
          <a:off x="1467563" y="1517754"/>
          <a:ext cx="3240553" cy="30033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5400" b="1" kern="1200" noProof="0" dirty="0"/>
            <a:t>15.2% </a:t>
          </a:r>
          <a:r>
            <a:rPr lang="fr-BE" sz="2000" b="1" i="1" kern="1200" noProof="0" dirty="0"/>
            <a:t>(12.2%)</a:t>
          </a: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400" b="1" kern="1200" noProof="0" dirty="0"/>
            <a:t> EFFETS SUR LE TRAVAIL </a:t>
          </a:r>
          <a:r>
            <a:rPr lang="fr-BE" sz="1800" b="1" kern="1200" noProof="0" dirty="0"/>
            <a:t>(propre déclaration) </a:t>
          </a:r>
          <a:endParaRPr lang="fr-BE" sz="1800" kern="1200" noProof="0" dirty="0"/>
        </a:p>
      </dsp:txBody>
      <dsp:txXfrm>
        <a:off x="1942131" y="1957581"/>
        <a:ext cx="2291417" cy="2123671"/>
      </dsp:txXfrm>
    </dsp:sp>
    <dsp:sp modelId="{EC535696-0BEE-45CB-8627-077677E51AFC}">
      <dsp:nvSpPr>
        <dsp:cNvPr id="0" name=""/>
        <dsp:cNvSpPr/>
      </dsp:nvSpPr>
      <dsp:spPr>
        <a:xfrm>
          <a:off x="567823" y="0"/>
          <a:ext cx="5834811" cy="6082437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4">
            <a:hueOff val="10461768"/>
            <a:satOff val="-23131"/>
            <a:lumOff val="-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356F58-D2CD-4EED-B7AB-E54100BA7C2B}">
      <dsp:nvSpPr>
        <dsp:cNvPr id="0" name=""/>
        <dsp:cNvSpPr/>
      </dsp:nvSpPr>
      <dsp:spPr>
        <a:xfrm>
          <a:off x="4864154" y="512749"/>
          <a:ext cx="1550588" cy="155102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53000"/>
          </a:stretch>
        </a:blipFill>
        <a:ln w="12700" cap="flat" cmpd="sng" algn="ctr">
          <a:solidFill>
            <a:srgbClr val="90C39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DC91FC-EBAC-4A06-A122-4E0F057B6369}">
      <dsp:nvSpPr>
        <dsp:cNvPr id="0" name=""/>
        <dsp:cNvSpPr/>
      </dsp:nvSpPr>
      <dsp:spPr>
        <a:xfrm>
          <a:off x="6499417" y="128129"/>
          <a:ext cx="3390157" cy="1501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BE" sz="2000" b="0" kern="1200" noProof="0" dirty="0">
              <a:sym typeface="Wingdings" panose="05000000000000000000" pitchFamily="2" charset="2"/>
            </a:rPr>
            <a:t>Prestations </a:t>
          </a:r>
          <a:r>
            <a:rPr lang="fr-BE" sz="2000" b="0" kern="1200" dirty="0">
              <a:sym typeface="Wingdings" panose="05000000000000000000" pitchFamily="2" charset="2"/>
            </a:rPr>
            <a:t> </a:t>
          </a:r>
          <a:r>
            <a:rPr lang="fr-BE" sz="2000" b="0" kern="1200" noProof="0" dirty="0">
              <a:sym typeface="Wingdings" panose="05000000000000000000" pitchFamily="2" charset="2"/>
            </a:rPr>
            <a:t>: 7.9% </a:t>
          </a:r>
          <a:r>
            <a:rPr lang="fr-BE" sz="1800" b="0" i="1" kern="1200" noProof="0" dirty="0">
              <a:sym typeface="Wingdings" panose="05000000000000000000" pitchFamily="2" charset="2"/>
            </a:rPr>
            <a:t>(5.1%)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BE" sz="2000" b="0" kern="1200" noProof="0" dirty="0"/>
            <a:t>En retard : 7.2% </a:t>
          </a:r>
          <a:r>
            <a:rPr lang="fr-BE" sz="1800" b="0" i="1" kern="1200" dirty="0"/>
            <a:t>(4.7%)</a:t>
          </a:r>
        </a:p>
      </dsp:txBody>
      <dsp:txXfrm>
        <a:off x="6499417" y="128129"/>
        <a:ext cx="3390157" cy="1501145"/>
      </dsp:txXfrm>
    </dsp:sp>
    <dsp:sp modelId="{74940EF4-19E1-4DCD-A56B-C62F3EC6A651}">
      <dsp:nvSpPr>
        <dsp:cNvPr id="0" name=""/>
        <dsp:cNvSpPr/>
      </dsp:nvSpPr>
      <dsp:spPr>
        <a:xfrm>
          <a:off x="5463461" y="2277264"/>
          <a:ext cx="1550588" cy="155102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rgbClr val="90C39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A9AFD9-31DC-4334-9AA1-EBDC76844975}">
      <dsp:nvSpPr>
        <dsp:cNvPr id="0" name=""/>
        <dsp:cNvSpPr/>
      </dsp:nvSpPr>
      <dsp:spPr>
        <a:xfrm>
          <a:off x="7070708" y="2327157"/>
          <a:ext cx="3191758" cy="1501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BE" sz="2000" kern="1200" noProof="0" dirty="0"/>
            <a:t>Conflits : 3.7% </a:t>
          </a:r>
          <a:r>
            <a:rPr lang="fr-BE" sz="1800" i="1" kern="1200" noProof="0" dirty="0"/>
            <a:t>(3%)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BE" sz="2000" kern="1200" noProof="0" dirty="0"/>
            <a:t>Absentéisme : </a:t>
          </a:r>
          <a:r>
            <a:rPr lang="fr-BE" sz="2000" i="0" kern="1200" noProof="0" dirty="0"/>
            <a:t>3.7% </a:t>
          </a:r>
          <a:r>
            <a:rPr lang="fr-BE" sz="1800" i="1" kern="1200" noProof="0" dirty="0"/>
            <a:t>(2.6%)</a:t>
          </a:r>
        </a:p>
      </dsp:txBody>
      <dsp:txXfrm>
        <a:off x="7070708" y="2327157"/>
        <a:ext cx="3191758" cy="1501145"/>
      </dsp:txXfrm>
    </dsp:sp>
    <dsp:sp modelId="{16C1F6B8-030D-408C-80A7-C39016682A33}">
      <dsp:nvSpPr>
        <dsp:cNvPr id="0" name=""/>
        <dsp:cNvSpPr/>
      </dsp:nvSpPr>
      <dsp:spPr>
        <a:xfrm>
          <a:off x="4864154" y="4066717"/>
          <a:ext cx="1550588" cy="155102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rgbClr val="2A4B6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0F5F4B-BA04-4B74-AB81-FA4A7551766D}">
      <dsp:nvSpPr>
        <dsp:cNvPr id="0" name=""/>
        <dsp:cNvSpPr/>
      </dsp:nvSpPr>
      <dsp:spPr>
        <a:xfrm>
          <a:off x="6603863" y="4069629"/>
          <a:ext cx="3737911" cy="1501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BE" sz="2000" kern="1200" noProof="0" dirty="0"/>
            <a:t>Accidents de travail : 2.4% </a:t>
          </a:r>
          <a:r>
            <a:rPr lang="fr-BE" sz="1800" i="1" kern="1200" noProof="0" dirty="0"/>
            <a:t>(2%)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BE" sz="2000" kern="1200" noProof="0" dirty="0"/>
            <a:t>Sanctions : </a:t>
          </a:r>
          <a:r>
            <a:rPr lang="fr-BE" sz="2000" kern="1200" dirty="0"/>
            <a:t>1.6% </a:t>
          </a:r>
          <a:r>
            <a:rPr lang="fr-BE" sz="1800" i="1" kern="1200" dirty="0"/>
            <a:t>(0.9%)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endParaRPr lang="fr-BE" sz="1400" kern="1200" dirty="0"/>
        </a:p>
      </dsp:txBody>
      <dsp:txXfrm>
        <a:off x="6603863" y="4069629"/>
        <a:ext cx="3737911" cy="1501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31600"/>
            <a:ext cx="2950475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3B50D-096C-41B2-AB13-C7351E942A3F}" type="slidenum">
              <a:rPr lang="fr-BE" sz="900" smtClean="0">
                <a:latin typeface="Arial" panose="020B0604020202020204" pitchFamily="34" charset="0"/>
                <a:cs typeface="Arial" panose="020B0604020202020204" pitchFamily="34" charset="0"/>
              </a:rPr>
              <a:t>‹N°›</a:t>
            </a:fld>
            <a:endParaRPr lang="fr-B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"/>
          </p:nvPr>
        </p:nvSpPr>
        <p:spPr>
          <a:xfrm>
            <a:off x="-1" y="9431600"/>
            <a:ext cx="3856738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© MC Lambrechts_Nationale Dagen_15nov19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4113649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© MC Lambrechts_Nationale Dagen_15nov19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F4FB7-C480-8840-9F37-CA2A53C4E5FC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1241425"/>
            <a:ext cx="5954712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78722"/>
            <a:ext cx="544703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50475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31600"/>
            <a:ext cx="2950475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618A7-47AE-0B47-A4D6-64F75C70C78D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1710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618A7-47AE-0B47-A4D6-64F75C70C78D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/>
              <a:t>© MC Lambrechts_Nationale Dagen_15nov19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800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© MC Lambrechts_Nationale Dagen_15nov19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F618A7-47AE-0B47-A4D6-64F75C70C78D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90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1200" dirty="0"/>
          </a:p>
          <a:p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618A7-47AE-0B47-A4D6-64F75C70C7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/>
              <a:t>© MC Lambrechts_Nationale Dagen_15nov19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117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618A7-47AE-0B47-A4D6-64F75C70C78D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/>
              <a:t>© MC Lambrechts_Nationale Dagen_15nov19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824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618A7-47AE-0B47-A4D6-64F75C70C78D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/>
              <a:t>© MC Lambrechts_Nationale Dagen_15nov19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233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F618A7-47AE-0B47-A4D6-64F75C70C78D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/>
              <a:t>© MC Lambrechts_Nationale Dagen_15nov19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310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618A7-47AE-0B47-A4D6-64F75C70C7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/>
              <a:t>© MC Lambrechts_Nationale Dagen_15nov19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643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© MC Lambrechts_Nationale Dagen_15nov19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F618A7-47AE-0B47-A4D6-64F75C70C78D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199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F618A7-47AE-0B47-A4D6-64F75C70C78D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/>
              <a:t>© MC Lambrechts_Nationale Dagen_15nov19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958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618A7-47AE-0B47-A4D6-64F75C70C7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/>
              <a:t>© MC Lambrechts_Nationale Dagen_15nov19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2523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F618A7-47AE-0B47-A4D6-64F75C70C78D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/>
              <a:t>© MC Lambrechts_Nationale Dagen_15nov19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202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© MC Lambrechts_Nationale Dagen_15nov19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F618A7-47AE-0B47-A4D6-64F75C70C78D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095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© MC Lambrechts_Nationale Dagen_15nov19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F618A7-47AE-0B47-A4D6-64F75C70C78D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4398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© MC Lambrechts_Nationale Dagen_15nov19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F618A7-47AE-0B47-A4D6-64F75C70C78D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6199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© MC Lambrechts_Nationale Dagen_15nov19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F618A7-47AE-0B47-A4D6-64F75C70C78D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3832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618A7-47AE-0B47-A4D6-64F75C70C7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/>
              <a:t>© MC Lambrechts_Nationale Dagen_15nov19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131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© MC Lambrechts_Nationale Dagen_15nov19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F618A7-47AE-0B47-A4D6-64F75C70C78D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9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© MC Lambrechts_Nationale Dagen_15nov19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F618A7-47AE-0B47-A4D6-64F75C70C78D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342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  <a:p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F618A7-47AE-0B47-A4D6-64F75C70C78D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/>
              <a:t>© MC Lambrechts_Nationale Dagen_15nov19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757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618A7-47AE-0B47-A4D6-64F75C70C7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/>
              <a:t>© MC Lambrechts_Nationale Dagen_15nov19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32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  <a:p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F618A7-47AE-0B47-A4D6-64F75C70C78D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/>
              <a:t>© MC Lambrechts_Nationale Dagen_15nov19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950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© MC Lambrechts_Nationale Dagen_15nov19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F618A7-47AE-0B47-A4D6-64F75C70C78D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148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F618A7-47AE-0B47-A4D6-64F75C70C78D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/>
              <a:t>© MC Lambrechts_Nationale Dagen_15nov19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841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present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23175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2231756 h 6858000"/>
              <a:gd name="connsiteX5" fmla="*/ 1100379 w 12192000"/>
              <a:gd name="connsiteY5" fmla="*/ 1131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2231756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2231756"/>
                </a:lnTo>
                <a:lnTo>
                  <a:pt x="1100379" y="1131377"/>
                </a:lnTo>
                <a:close/>
              </a:path>
            </a:pathLst>
          </a:custGeom>
          <a:solidFill>
            <a:srgbClr val="2A4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1F1E7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8280" y="3758030"/>
            <a:ext cx="3093720" cy="309997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2190952" y="1554479"/>
            <a:ext cx="7593128" cy="3646279"/>
          </a:xfrm>
        </p:spPr>
        <p:txBody>
          <a:bodyPr anchor="t" anchorCtr="0">
            <a:no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van </a:t>
            </a:r>
            <a:r>
              <a:rPr lang="en-US" dirty="0" err="1"/>
              <a:t>presentatie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Lorem ipsum dolor.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276180" y="6329302"/>
            <a:ext cx="2092296" cy="528698"/>
            <a:chOff x="2190952" y="6329302"/>
            <a:chExt cx="2092296" cy="528698"/>
          </a:xfrm>
        </p:grpSpPr>
        <p:sp>
          <p:nvSpPr>
            <p:cNvPr id="8" name="Rectangle 8"/>
            <p:cNvSpPr/>
            <p:nvPr userDrawn="1"/>
          </p:nvSpPr>
          <p:spPr>
            <a:xfrm>
              <a:off x="2190952" y="6329302"/>
              <a:ext cx="697432" cy="528698"/>
            </a:xfrm>
            <a:custGeom>
              <a:avLst/>
              <a:gdLst>
                <a:gd name="connsiteX0" fmla="*/ 0 w 944880"/>
                <a:gd name="connsiteY0" fmla="*/ 0 h 944880"/>
                <a:gd name="connsiteX1" fmla="*/ 944880 w 944880"/>
                <a:gd name="connsiteY1" fmla="*/ 0 h 944880"/>
                <a:gd name="connsiteX2" fmla="*/ 944880 w 944880"/>
                <a:gd name="connsiteY2" fmla="*/ 944880 h 944880"/>
                <a:gd name="connsiteX3" fmla="*/ 0 w 944880"/>
                <a:gd name="connsiteY3" fmla="*/ 944880 h 944880"/>
                <a:gd name="connsiteX4" fmla="*/ 0 w 944880"/>
                <a:gd name="connsiteY4" fmla="*/ 0 h 944880"/>
                <a:gd name="connsiteX0" fmla="*/ 0 w 944880"/>
                <a:gd name="connsiteY0" fmla="*/ 0 h 944880"/>
                <a:gd name="connsiteX1" fmla="*/ 457200 w 944880"/>
                <a:gd name="connsiteY1" fmla="*/ 441960 h 944880"/>
                <a:gd name="connsiteX2" fmla="*/ 944880 w 944880"/>
                <a:gd name="connsiteY2" fmla="*/ 944880 h 944880"/>
                <a:gd name="connsiteX3" fmla="*/ 0 w 944880"/>
                <a:gd name="connsiteY3" fmla="*/ 944880 h 944880"/>
                <a:gd name="connsiteX4" fmla="*/ 0 w 944880"/>
                <a:gd name="connsiteY4" fmla="*/ 0 h 94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4880" h="944880">
                  <a:moveTo>
                    <a:pt x="0" y="0"/>
                  </a:moveTo>
                  <a:lnTo>
                    <a:pt x="457200" y="441960"/>
                  </a:lnTo>
                  <a:lnTo>
                    <a:pt x="944880" y="944880"/>
                  </a:lnTo>
                  <a:lnTo>
                    <a:pt x="0" y="944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5F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8"/>
            <p:cNvSpPr/>
            <p:nvPr userDrawn="1"/>
          </p:nvSpPr>
          <p:spPr>
            <a:xfrm>
              <a:off x="2888384" y="6329302"/>
              <a:ext cx="697432" cy="528698"/>
            </a:xfrm>
            <a:custGeom>
              <a:avLst/>
              <a:gdLst>
                <a:gd name="connsiteX0" fmla="*/ 0 w 944880"/>
                <a:gd name="connsiteY0" fmla="*/ 0 h 944880"/>
                <a:gd name="connsiteX1" fmla="*/ 944880 w 944880"/>
                <a:gd name="connsiteY1" fmla="*/ 0 h 944880"/>
                <a:gd name="connsiteX2" fmla="*/ 944880 w 944880"/>
                <a:gd name="connsiteY2" fmla="*/ 944880 h 944880"/>
                <a:gd name="connsiteX3" fmla="*/ 0 w 944880"/>
                <a:gd name="connsiteY3" fmla="*/ 944880 h 944880"/>
                <a:gd name="connsiteX4" fmla="*/ 0 w 944880"/>
                <a:gd name="connsiteY4" fmla="*/ 0 h 944880"/>
                <a:gd name="connsiteX0" fmla="*/ 0 w 944880"/>
                <a:gd name="connsiteY0" fmla="*/ 0 h 944880"/>
                <a:gd name="connsiteX1" fmla="*/ 457200 w 944880"/>
                <a:gd name="connsiteY1" fmla="*/ 441960 h 944880"/>
                <a:gd name="connsiteX2" fmla="*/ 944880 w 944880"/>
                <a:gd name="connsiteY2" fmla="*/ 944880 h 944880"/>
                <a:gd name="connsiteX3" fmla="*/ 0 w 944880"/>
                <a:gd name="connsiteY3" fmla="*/ 944880 h 944880"/>
                <a:gd name="connsiteX4" fmla="*/ 0 w 944880"/>
                <a:gd name="connsiteY4" fmla="*/ 0 h 94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4880" h="944880">
                  <a:moveTo>
                    <a:pt x="0" y="0"/>
                  </a:moveTo>
                  <a:lnTo>
                    <a:pt x="457200" y="441960"/>
                  </a:lnTo>
                  <a:lnTo>
                    <a:pt x="944880" y="944880"/>
                  </a:lnTo>
                  <a:lnTo>
                    <a:pt x="0" y="944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8D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8"/>
            <p:cNvSpPr/>
            <p:nvPr userDrawn="1"/>
          </p:nvSpPr>
          <p:spPr>
            <a:xfrm>
              <a:off x="3585816" y="6329302"/>
              <a:ext cx="697432" cy="528698"/>
            </a:xfrm>
            <a:custGeom>
              <a:avLst/>
              <a:gdLst>
                <a:gd name="connsiteX0" fmla="*/ 0 w 944880"/>
                <a:gd name="connsiteY0" fmla="*/ 0 h 944880"/>
                <a:gd name="connsiteX1" fmla="*/ 944880 w 944880"/>
                <a:gd name="connsiteY1" fmla="*/ 0 h 944880"/>
                <a:gd name="connsiteX2" fmla="*/ 944880 w 944880"/>
                <a:gd name="connsiteY2" fmla="*/ 944880 h 944880"/>
                <a:gd name="connsiteX3" fmla="*/ 0 w 944880"/>
                <a:gd name="connsiteY3" fmla="*/ 944880 h 944880"/>
                <a:gd name="connsiteX4" fmla="*/ 0 w 944880"/>
                <a:gd name="connsiteY4" fmla="*/ 0 h 944880"/>
                <a:gd name="connsiteX0" fmla="*/ 0 w 944880"/>
                <a:gd name="connsiteY0" fmla="*/ 0 h 944880"/>
                <a:gd name="connsiteX1" fmla="*/ 457200 w 944880"/>
                <a:gd name="connsiteY1" fmla="*/ 441960 h 944880"/>
                <a:gd name="connsiteX2" fmla="*/ 944880 w 944880"/>
                <a:gd name="connsiteY2" fmla="*/ 944880 h 944880"/>
                <a:gd name="connsiteX3" fmla="*/ 0 w 944880"/>
                <a:gd name="connsiteY3" fmla="*/ 944880 h 944880"/>
                <a:gd name="connsiteX4" fmla="*/ 0 w 944880"/>
                <a:gd name="connsiteY4" fmla="*/ 0 h 94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4880" h="944880">
                  <a:moveTo>
                    <a:pt x="0" y="0"/>
                  </a:moveTo>
                  <a:lnTo>
                    <a:pt x="457200" y="441960"/>
                  </a:lnTo>
                  <a:lnTo>
                    <a:pt x="944880" y="944880"/>
                  </a:lnTo>
                  <a:lnTo>
                    <a:pt x="0" y="944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extBox 1"/>
          <p:cNvSpPr txBox="1"/>
          <p:nvPr userDrawn="1"/>
        </p:nvSpPr>
        <p:spPr>
          <a:xfrm>
            <a:off x="11044052" y="-3562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190952" y="1050925"/>
            <a:ext cx="3249612" cy="503238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800" dirty="0"/>
              <a:t>PRESENTATIE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960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22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531" y="6096003"/>
            <a:ext cx="763469" cy="76199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65760" y="761053"/>
            <a:ext cx="2987040" cy="1006476"/>
          </a:xfrm>
        </p:spPr>
        <p:txBody>
          <a:bodyPr anchor="t" anchorCtr="0">
            <a:noAutofit/>
          </a:bodyPr>
          <a:lstStyle>
            <a:lvl1pPr>
              <a:defRPr sz="3000" b="0" baseline="0">
                <a:solidFill>
                  <a:srgbClr val="2A4B6D"/>
                </a:solidFill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Grafiek</a:t>
            </a:r>
            <a:r>
              <a:rPr lang="en-US" dirty="0"/>
              <a:t>. </a:t>
            </a:r>
            <a:r>
              <a:rPr lang="en-US" dirty="0" err="1"/>
              <a:t>Kort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bondig</a:t>
            </a:r>
            <a:r>
              <a:rPr lang="en-US" dirty="0"/>
              <a:t>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66395" y="3017524"/>
            <a:ext cx="2986405" cy="1447482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6FABA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err="1"/>
              <a:t>Korte</a:t>
            </a:r>
            <a:r>
              <a:rPr lang="en-US" dirty="0"/>
              <a:t> </a:t>
            </a:r>
            <a:r>
              <a:rPr lang="en-US" dirty="0" err="1"/>
              <a:t>uitleg</a:t>
            </a:r>
            <a:r>
              <a:rPr lang="en-US" dirty="0"/>
              <a:t>.</a:t>
            </a:r>
          </a:p>
        </p:txBody>
      </p:sp>
      <p:graphicFrame>
        <p:nvGraphicFramePr>
          <p:cNvPr id="11" name="Chart 10"/>
          <p:cNvGraphicFramePr/>
          <p:nvPr userDrawn="1"/>
        </p:nvGraphicFramePr>
        <p:xfrm>
          <a:off x="3352800" y="1149777"/>
          <a:ext cx="6847836" cy="456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7C8AE8E7-7DAB-464D-8E76-A50DC30020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-388286" y="1131767"/>
            <a:ext cx="1005529" cy="26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16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673631"/>
            <a:ext cx="2372360" cy="1433195"/>
          </a:xfrm>
        </p:spPr>
        <p:txBody>
          <a:bodyPr anchor="t" anchorCtr="0">
            <a:normAutofit/>
          </a:bodyPr>
          <a:lstStyle>
            <a:lvl1pPr>
              <a:defRPr sz="3000" baseline="0"/>
            </a:lvl1pPr>
          </a:lstStyle>
          <a:p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grafiek</a:t>
            </a:r>
            <a:r>
              <a:rPr lang="en-US" dirty="0"/>
              <a:t>. </a:t>
            </a:r>
            <a:r>
              <a:rPr lang="en-US" dirty="0" err="1"/>
              <a:t>Kort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bondig</a:t>
            </a:r>
            <a:r>
              <a:rPr lang="en-US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531" y="6096003"/>
            <a:ext cx="763469" cy="761997"/>
          </a:xfrm>
          <a:prstGeom prst="rect">
            <a:avLst/>
          </a:prstGeom>
        </p:spPr>
      </p:pic>
      <p:graphicFrame>
        <p:nvGraphicFramePr>
          <p:cNvPr id="7" name="Chart 6"/>
          <p:cNvGraphicFramePr/>
          <p:nvPr userDrawn="1"/>
        </p:nvGraphicFramePr>
        <p:xfrm>
          <a:off x="4107182" y="1314029"/>
          <a:ext cx="6647177" cy="4431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C8AE8E7-7DAB-464D-8E76-A50DC30020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-388286" y="1131767"/>
            <a:ext cx="1005529" cy="26599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08000" y="3155315"/>
            <a:ext cx="2371725" cy="1568450"/>
          </a:xfrm>
        </p:spPr>
        <p:txBody>
          <a:bodyPr>
            <a:normAutofit/>
          </a:bodyPr>
          <a:lstStyle>
            <a:lvl1pPr marL="228600" indent="-228600">
              <a:defRPr sz="2000" baseline="0">
                <a:solidFill>
                  <a:srgbClr val="6FABA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err="1"/>
              <a:t>Korte</a:t>
            </a:r>
            <a:r>
              <a:rPr lang="en-US" dirty="0"/>
              <a:t> </a:t>
            </a:r>
            <a:r>
              <a:rPr lang="en-US" dirty="0" err="1"/>
              <a:t>uitleg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3712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531" y="6096003"/>
            <a:ext cx="763469" cy="761997"/>
          </a:xfrm>
          <a:prstGeom prst="rect">
            <a:avLst/>
          </a:prstGeom>
        </p:spPr>
      </p:pic>
      <p:sp>
        <p:nvSpPr>
          <p:cNvPr id="7" name="Freeform 6"/>
          <p:cNvSpPr/>
          <p:nvPr userDrawn="1"/>
        </p:nvSpPr>
        <p:spPr>
          <a:xfrm rot="16200000">
            <a:off x="4814277" y="-2594694"/>
            <a:ext cx="2136726" cy="4301072"/>
          </a:xfrm>
          <a:custGeom>
            <a:avLst/>
            <a:gdLst>
              <a:gd name="connsiteX0" fmla="*/ 2278380 w 2278380"/>
              <a:gd name="connsiteY0" fmla="*/ 0 h 4586212"/>
              <a:gd name="connsiteX1" fmla="*/ 2278380 w 2278380"/>
              <a:gd name="connsiteY1" fmla="*/ 4586212 h 4586212"/>
              <a:gd name="connsiteX2" fmla="*/ 2059353 w 2278380"/>
              <a:gd name="connsiteY2" fmla="*/ 4575152 h 4586212"/>
              <a:gd name="connsiteX3" fmla="*/ 0 w 2278380"/>
              <a:gd name="connsiteY3" fmla="*/ 2293106 h 4586212"/>
              <a:gd name="connsiteX4" fmla="*/ 2059353 w 2278380"/>
              <a:gd name="connsiteY4" fmla="*/ 11060 h 458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8380" h="4586212">
                <a:moveTo>
                  <a:pt x="2278380" y="0"/>
                </a:moveTo>
                <a:lnTo>
                  <a:pt x="2278380" y="4586212"/>
                </a:lnTo>
                <a:lnTo>
                  <a:pt x="2059353" y="4575152"/>
                </a:lnTo>
                <a:cubicBezTo>
                  <a:pt x="902645" y="4457682"/>
                  <a:pt x="0" y="3480806"/>
                  <a:pt x="0" y="2293106"/>
                </a:cubicBezTo>
                <a:cubicBezTo>
                  <a:pt x="0" y="1105406"/>
                  <a:pt x="902645" y="128530"/>
                  <a:pt x="2059353" y="11060"/>
                </a:cubicBezTo>
                <a:close/>
              </a:path>
            </a:pathLst>
          </a:custGeom>
          <a:solidFill>
            <a:srgbClr val="D98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2931" y="624206"/>
            <a:ext cx="10515600" cy="1250315"/>
          </a:xfrm>
        </p:spPr>
        <p:txBody>
          <a:bodyPr>
            <a:normAutofit/>
          </a:bodyPr>
          <a:lstStyle>
            <a:lvl1pPr>
              <a:defRPr sz="3500" baseline="0"/>
            </a:lvl1pPr>
          </a:lstStyle>
          <a:p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. Lorem ipsum. </a:t>
            </a:r>
            <a:r>
              <a:rPr lang="en-US" dirty="0" err="1"/>
              <a:t>Kort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bondig</a:t>
            </a:r>
            <a:r>
              <a:rPr lang="en-US" dirty="0"/>
              <a:t>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 userDrawn="1"/>
        </p:nvGraphicFramePr>
        <p:xfrm>
          <a:off x="2106731" y="2872742"/>
          <a:ext cx="8128000" cy="18542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2A4B6D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2A4B6D"/>
                          </a:solidFill>
                        </a:rPr>
                        <a:t>A</a:t>
                      </a:r>
                    </a:p>
                  </a:txBody>
                  <a:tcPr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2A4B6D"/>
                          </a:solidFill>
                        </a:rPr>
                        <a:t>B</a:t>
                      </a:r>
                    </a:p>
                  </a:txBody>
                  <a:tcPr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2A4B6D"/>
                          </a:solidFill>
                        </a:rPr>
                        <a:t>C</a:t>
                      </a:r>
                    </a:p>
                  </a:txBody>
                  <a:tcPr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Rij</a:t>
                      </a:r>
                      <a:r>
                        <a:rPr lang="en-US" baseline="0" dirty="0"/>
                        <a:t> 1</a:t>
                      </a:r>
                      <a:endParaRPr lang="en-US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6FABAE"/>
                          </a:solidFill>
                        </a:rPr>
                        <a:t>item</a:t>
                      </a:r>
                    </a:p>
                  </a:txBody>
                  <a:tcPr>
                    <a:lnL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6FABAE"/>
                          </a:solidFill>
                        </a:rPr>
                        <a:t>item</a:t>
                      </a:r>
                    </a:p>
                  </a:txBody>
                  <a:tcPr>
                    <a:lnL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6FABAE"/>
                          </a:solidFill>
                        </a:rPr>
                        <a:t>item</a:t>
                      </a:r>
                    </a:p>
                  </a:txBody>
                  <a:tcPr>
                    <a:lnL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Rij 2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6FABAE"/>
                          </a:solidFill>
                        </a:rPr>
                        <a:t>item</a:t>
                      </a:r>
                    </a:p>
                  </a:txBody>
                  <a:tcPr>
                    <a:lnL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6FABAE"/>
                          </a:solidFill>
                        </a:rPr>
                        <a:t>item</a:t>
                      </a:r>
                    </a:p>
                  </a:txBody>
                  <a:tcPr>
                    <a:lnL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6FABAE"/>
                          </a:solidFill>
                        </a:rPr>
                        <a:t>item</a:t>
                      </a:r>
                    </a:p>
                  </a:txBody>
                  <a:tcPr>
                    <a:lnL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Rij 3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6FABAE"/>
                          </a:solidFill>
                        </a:rPr>
                        <a:t>item</a:t>
                      </a:r>
                    </a:p>
                  </a:txBody>
                  <a:tcPr>
                    <a:lnL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6FABAE"/>
                          </a:solidFill>
                        </a:rPr>
                        <a:t>item</a:t>
                      </a:r>
                    </a:p>
                  </a:txBody>
                  <a:tcPr>
                    <a:lnL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6FABAE"/>
                          </a:solidFill>
                        </a:rPr>
                        <a:t>item</a:t>
                      </a:r>
                    </a:p>
                  </a:txBody>
                  <a:tcPr>
                    <a:lnL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Totaal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6FABAE"/>
                          </a:solidFill>
                        </a:rPr>
                        <a:t>#</a:t>
                      </a:r>
                    </a:p>
                  </a:txBody>
                  <a:tcPr>
                    <a:lnL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6FABAE"/>
                          </a:solidFill>
                        </a:rPr>
                        <a:t>#</a:t>
                      </a:r>
                    </a:p>
                  </a:txBody>
                  <a:tcPr>
                    <a:lnL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6FABAE"/>
                          </a:solidFill>
                        </a:rPr>
                        <a:t>#</a:t>
                      </a:r>
                    </a:p>
                  </a:txBody>
                  <a:tcPr>
                    <a:lnL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6FAB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8817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531" y="6096003"/>
            <a:ext cx="763469" cy="76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24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12192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 dirty="0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4128000" y="2088000"/>
            <a:ext cx="744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128000" y="4193675"/>
            <a:ext cx="744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0" y="1800000"/>
            <a:ext cx="2453397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044800" y="5706000"/>
            <a:ext cx="5712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00" y="360001"/>
            <a:ext cx="2686309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26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Safe2work 16/11/18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0800523" y="6048000"/>
            <a:ext cx="1248000" cy="288000"/>
          </a:xfrm>
        </p:spPr>
        <p:txBody>
          <a:bodyPr/>
          <a:lstStyle/>
          <a:p>
            <a:r>
              <a:rPr lang="nl-BE" dirty="0"/>
              <a:t>   </a:t>
            </a:r>
            <a:fld id="{F35D8031-C8E5-48F8-A3B6-81643B27A3AF}" type="slidenum">
              <a:rPr lang="nl-BE" smtClean="0"/>
              <a:pPr/>
              <a:t>‹N°›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720000" y="1349999"/>
            <a:ext cx="11112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90035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12192000" cy="6372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 dirty="0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5040000" y="2304000"/>
            <a:ext cx="6792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040000" y="4419108"/>
            <a:ext cx="6792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000" y="6048000"/>
            <a:ext cx="2016611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50001"/>
            <a:ext cx="440132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06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720000" y="1350000"/>
            <a:ext cx="53848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447200" y="1350000"/>
            <a:ext cx="53848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Safe2work 16/11/18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70702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0000" y="1350000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720000" y="1991922"/>
            <a:ext cx="5386917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32000" y="1350000"/>
            <a:ext cx="5385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432000" y="1991922"/>
            <a:ext cx="53856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Safe2work 16/11/18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44861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taf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23175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2231756 h 6858000"/>
              <a:gd name="connsiteX5" fmla="*/ 1100379 w 12192000"/>
              <a:gd name="connsiteY5" fmla="*/ 1131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2231756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2231756"/>
                </a:lnTo>
                <a:lnTo>
                  <a:pt x="1100379" y="1131377"/>
                </a:lnTo>
                <a:close/>
              </a:path>
            </a:pathLst>
          </a:custGeom>
          <a:solidFill>
            <a:srgbClr val="90C39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1F1E7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6018106"/>
            <a:ext cx="838200" cy="839894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2190952" y="6329302"/>
            <a:ext cx="2092296" cy="528698"/>
            <a:chOff x="2190952" y="6329302"/>
            <a:chExt cx="2092296" cy="528698"/>
          </a:xfrm>
        </p:grpSpPr>
        <p:sp>
          <p:nvSpPr>
            <p:cNvPr id="9" name="Rectangle 8"/>
            <p:cNvSpPr/>
            <p:nvPr userDrawn="1"/>
          </p:nvSpPr>
          <p:spPr>
            <a:xfrm>
              <a:off x="2190952" y="6329302"/>
              <a:ext cx="697432" cy="528698"/>
            </a:xfrm>
            <a:custGeom>
              <a:avLst/>
              <a:gdLst>
                <a:gd name="connsiteX0" fmla="*/ 0 w 944880"/>
                <a:gd name="connsiteY0" fmla="*/ 0 h 944880"/>
                <a:gd name="connsiteX1" fmla="*/ 944880 w 944880"/>
                <a:gd name="connsiteY1" fmla="*/ 0 h 944880"/>
                <a:gd name="connsiteX2" fmla="*/ 944880 w 944880"/>
                <a:gd name="connsiteY2" fmla="*/ 944880 h 944880"/>
                <a:gd name="connsiteX3" fmla="*/ 0 w 944880"/>
                <a:gd name="connsiteY3" fmla="*/ 944880 h 944880"/>
                <a:gd name="connsiteX4" fmla="*/ 0 w 944880"/>
                <a:gd name="connsiteY4" fmla="*/ 0 h 944880"/>
                <a:gd name="connsiteX0" fmla="*/ 0 w 944880"/>
                <a:gd name="connsiteY0" fmla="*/ 0 h 944880"/>
                <a:gd name="connsiteX1" fmla="*/ 457200 w 944880"/>
                <a:gd name="connsiteY1" fmla="*/ 441960 h 944880"/>
                <a:gd name="connsiteX2" fmla="*/ 944880 w 944880"/>
                <a:gd name="connsiteY2" fmla="*/ 944880 h 944880"/>
                <a:gd name="connsiteX3" fmla="*/ 0 w 944880"/>
                <a:gd name="connsiteY3" fmla="*/ 944880 h 944880"/>
                <a:gd name="connsiteX4" fmla="*/ 0 w 944880"/>
                <a:gd name="connsiteY4" fmla="*/ 0 h 94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4880" h="944880">
                  <a:moveTo>
                    <a:pt x="0" y="0"/>
                  </a:moveTo>
                  <a:lnTo>
                    <a:pt x="457200" y="441960"/>
                  </a:lnTo>
                  <a:lnTo>
                    <a:pt x="944880" y="944880"/>
                  </a:lnTo>
                  <a:lnTo>
                    <a:pt x="0" y="944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5F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8"/>
            <p:cNvSpPr/>
            <p:nvPr userDrawn="1"/>
          </p:nvSpPr>
          <p:spPr>
            <a:xfrm>
              <a:off x="2888384" y="6329302"/>
              <a:ext cx="697432" cy="528698"/>
            </a:xfrm>
            <a:custGeom>
              <a:avLst/>
              <a:gdLst>
                <a:gd name="connsiteX0" fmla="*/ 0 w 944880"/>
                <a:gd name="connsiteY0" fmla="*/ 0 h 944880"/>
                <a:gd name="connsiteX1" fmla="*/ 944880 w 944880"/>
                <a:gd name="connsiteY1" fmla="*/ 0 h 944880"/>
                <a:gd name="connsiteX2" fmla="*/ 944880 w 944880"/>
                <a:gd name="connsiteY2" fmla="*/ 944880 h 944880"/>
                <a:gd name="connsiteX3" fmla="*/ 0 w 944880"/>
                <a:gd name="connsiteY3" fmla="*/ 944880 h 944880"/>
                <a:gd name="connsiteX4" fmla="*/ 0 w 944880"/>
                <a:gd name="connsiteY4" fmla="*/ 0 h 944880"/>
                <a:gd name="connsiteX0" fmla="*/ 0 w 944880"/>
                <a:gd name="connsiteY0" fmla="*/ 0 h 944880"/>
                <a:gd name="connsiteX1" fmla="*/ 457200 w 944880"/>
                <a:gd name="connsiteY1" fmla="*/ 441960 h 944880"/>
                <a:gd name="connsiteX2" fmla="*/ 944880 w 944880"/>
                <a:gd name="connsiteY2" fmla="*/ 944880 h 944880"/>
                <a:gd name="connsiteX3" fmla="*/ 0 w 944880"/>
                <a:gd name="connsiteY3" fmla="*/ 944880 h 944880"/>
                <a:gd name="connsiteX4" fmla="*/ 0 w 944880"/>
                <a:gd name="connsiteY4" fmla="*/ 0 h 94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4880" h="944880">
                  <a:moveTo>
                    <a:pt x="0" y="0"/>
                  </a:moveTo>
                  <a:lnTo>
                    <a:pt x="457200" y="441960"/>
                  </a:lnTo>
                  <a:lnTo>
                    <a:pt x="944880" y="944880"/>
                  </a:lnTo>
                  <a:lnTo>
                    <a:pt x="0" y="944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8D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8"/>
            <p:cNvSpPr/>
            <p:nvPr userDrawn="1"/>
          </p:nvSpPr>
          <p:spPr>
            <a:xfrm>
              <a:off x="3585816" y="6329302"/>
              <a:ext cx="697432" cy="528698"/>
            </a:xfrm>
            <a:custGeom>
              <a:avLst/>
              <a:gdLst>
                <a:gd name="connsiteX0" fmla="*/ 0 w 944880"/>
                <a:gd name="connsiteY0" fmla="*/ 0 h 944880"/>
                <a:gd name="connsiteX1" fmla="*/ 944880 w 944880"/>
                <a:gd name="connsiteY1" fmla="*/ 0 h 944880"/>
                <a:gd name="connsiteX2" fmla="*/ 944880 w 944880"/>
                <a:gd name="connsiteY2" fmla="*/ 944880 h 944880"/>
                <a:gd name="connsiteX3" fmla="*/ 0 w 944880"/>
                <a:gd name="connsiteY3" fmla="*/ 944880 h 944880"/>
                <a:gd name="connsiteX4" fmla="*/ 0 w 944880"/>
                <a:gd name="connsiteY4" fmla="*/ 0 h 944880"/>
                <a:gd name="connsiteX0" fmla="*/ 0 w 944880"/>
                <a:gd name="connsiteY0" fmla="*/ 0 h 944880"/>
                <a:gd name="connsiteX1" fmla="*/ 457200 w 944880"/>
                <a:gd name="connsiteY1" fmla="*/ 441960 h 944880"/>
                <a:gd name="connsiteX2" fmla="*/ 944880 w 944880"/>
                <a:gd name="connsiteY2" fmla="*/ 944880 h 944880"/>
                <a:gd name="connsiteX3" fmla="*/ 0 w 944880"/>
                <a:gd name="connsiteY3" fmla="*/ 944880 h 944880"/>
                <a:gd name="connsiteX4" fmla="*/ 0 w 944880"/>
                <a:gd name="connsiteY4" fmla="*/ 0 h 94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4880" h="944880">
                  <a:moveTo>
                    <a:pt x="0" y="0"/>
                  </a:moveTo>
                  <a:lnTo>
                    <a:pt x="457200" y="441960"/>
                  </a:lnTo>
                  <a:lnTo>
                    <a:pt x="944880" y="944880"/>
                  </a:lnTo>
                  <a:lnTo>
                    <a:pt x="0" y="944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ABAE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190750" y="1570038"/>
            <a:ext cx="8050213" cy="2544762"/>
          </a:xfrm>
        </p:spPr>
        <p:txBody>
          <a:bodyPr>
            <a:normAutofit/>
          </a:bodyPr>
          <a:lstStyle>
            <a:lvl1pPr marL="514350" marR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aseline="0">
                <a:solidFill>
                  <a:srgbClr val="2A4B6D"/>
                </a:solidFill>
              </a:defRPr>
            </a:lvl1pPr>
          </a:lstStyle>
          <a:p>
            <a:pPr lvl="0"/>
            <a:r>
              <a:rPr lang="en-US" dirty="0" err="1"/>
              <a:t>Titel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err="1"/>
              <a:t>Titel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err="1"/>
              <a:t>Titel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err="1"/>
              <a:t>Titel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err="1"/>
              <a:t>Titel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190750" y="1069975"/>
            <a:ext cx="3773488" cy="5000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INHOUD</a:t>
            </a:r>
          </a:p>
        </p:txBody>
      </p:sp>
    </p:spTree>
    <p:extLst>
      <p:ext uri="{BB962C8B-B14F-4D97-AF65-F5344CB8AC3E}">
        <p14:creationId xmlns:p14="http://schemas.microsoft.com/office/powerpoint/2010/main" val="946754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Safe2work 16/11/18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41989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Safe2work 16/11/18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19796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1" y="540000"/>
            <a:ext cx="4011084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015879" y="540000"/>
            <a:ext cx="6806852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19403" y="1435101"/>
            <a:ext cx="4011084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Safe2work 16/11/18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52521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4788000"/>
            <a:ext cx="11112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720000" y="540000"/>
            <a:ext cx="11112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20000" y="5445224"/>
            <a:ext cx="11112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720000" y="6048000"/>
            <a:ext cx="1248000" cy="28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‹N°›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088000" y="6048000"/>
            <a:ext cx="2640000" cy="288000"/>
          </a:xfrm>
        </p:spPr>
        <p:txBody>
          <a:bodyPr/>
          <a:lstStyle/>
          <a:p>
            <a:r>
              <a:rPr lang="nl-BE" dirty="0"/>
              <a:t>Safe2work 16/11/18</a:t>
            </a:r>
          </a:p>
        </p:txBody>
      </p:sp>
    </p:spTree>
    <p:extLst>
      <p:ext uri="{BB962C8B-B14F-4D97-AF65-F5344CB8AC3E}">
        <p14:creationId xmlns:p14="http://schemas.microsoft.com/office/powerpoint/2010/main" val="661274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/>
              <a:t>Safe2work 16/11/18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543D-2A2F-461E-BD84-169EB0AD53BC}" type="slidenum">
              <a:rPr lang="fr-BE" smtClean="0"/>
              <a:pPr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034850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12192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 dirty="0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4128000" y="2088000"/>
            <a:ext cx="744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128000" y="4193675"/>
            <a:ext cx="744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00" y="1800000"/>
            <a:ext cx="2453397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044800" y="5706000"/>
            <a:ext cx="5712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00" y="360001"/>
            <a:ext cx="2686309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964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09B1-9CDA-448E-87B4-CF7EDADE6D8F}" type="datetime1">
              <a:rPr lang="nl-BE" smtClean="0"/>
              <a:pPr/>
              <a:t>14/11/2019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0800523" y="6048000"/>
            <a:ext cx="1248000" cy="288000"/>
          </a:xfrm>
        </p:spPr>
        <p:txBody>
          <a:bodyPr/>
          <a:lstStyle/>
          <a:p>
            <a:r>
              <a:rPr lang="nl-BE" dirty="0"/>
              <a:t>   </a:t>
            </a:r>
            <a:fld id="{F35D8031-C8E5-48F8-A3B6-81643B27A3AF}" type="slidenum">
              <a:rPr lang="nl-BE" smtClean="0"/>
              <a:pPr/>
              <a:t>‹N°›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720000" y="1349999"/>
            <a:ext cx="11112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568465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12192000" cy="6372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 dirty="0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5040000" y="2304000"/>
            <a:ext cx="6792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040000" y="4419108"/>
            <a:ext cx="6792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000" y="6048000"/>
            <a:ext cx="2016611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50001"/>
            <a:ext cx="440132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424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720000" y="1350000"/>
            <a:ext cx="53848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447200" y="1350000"/>
            <a:ext cx="53848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46B1-1153-4135-833B-81F6FFBE1B3A}" type="datetime1">
              <a:rPr lang="nl-BE" smtClean="0"/>
              <a:pPr/>
              <a:t>14/11/2019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942242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0000" y="1350000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720000" y="1991922"/>
            <a:ext cx="5386917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32000" y="1350000"/>
            <a:ext cx="5385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432000" y="1991922"/>
            <a:ext cx="53856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95FF-0A9E-48B4-8D4C-D4F4F08E3746}" type="datetime1">
              <a:rPr lang="nl-BE" smtClean="0"/>
              <a:pPr/>
              <a:t>14/11/2019</a:t>
            </a:fld>
            <a:endParaRPr lang="nl-BE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724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_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 useBgFill="1">
        <p:nvSpPr>
          <p:cNvPr id="6" name="TextBox 5"/>
          <p:cNvSpPr txBox="1"/>
          <p:nvPr userDrawn="1"/>
        </p:nvSpPr>
        <p:spPr>
          <a:xfrm>
            <a:off x="4358640" y="4983480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2786" y="761365"/>
            <a:ext cx="5166360" cy="3338195"/>
          </a:xfrm>
        </p:spPr>
        <p:txBody>
          <a:bodyPr anchor="t" anchorCtr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Titelpagina</a:t>
            </a:r>
            <a:r>
              <a:rPr lang="en-US" dirty="0"/>
              <a:t> met </a:t>
            </a:r>
            <a:r>
              <a:rPr lang="en-US" dirty="0" err="1"/>
              <a:t>foto.Lees</a:t>
            </a:r>
            <a:r>
              <a:rPr lang="en-US" dirty="0"/>
              <a:t> </a:t>
            </a:r>
            <a:r>
              <a:rPr lang="en-US" dirty="0" err="1"/>
              <a:t>gids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instructies</a:t>
            </a:r>
            <a:r>
              <a:rPr lang="en-US" dirty="0"/>
              <a:t>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892786" y="4345027"/>
            <a:ext cx="2377440" cy="1646238"/>
          </a:xfrm>
        </p:spPr>
        <p:txBody>
          <a:bodyPr>
            <a:noAutofit/>
          </a:bodyPr>
          <a:lstStyle>
            <a:lvl1pPr marL="0" indent="0">
              <a:buNone/>
              <a:defRPr sz="150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5000" dirty="0"/>
              <a:t>01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709D7C3-FD08-BD4D-A1A8-461E8A776A78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DD804DC-B9C5-5441-BD66-6277ADF2EB81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1966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CFF8-7944-4FFE-98D4-872CF9F1F17B}" type="datetime1">
              <a:rPr lang="nl-BE" smtClean="0"/>
              <a:pPr/>
              <a:t>14/11/2019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027470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7749B-9646-46AC-88F7-33143F20BBFA}" type="datetime1">
              <a:rPr lang="nl-BE" smtClean="0"/>
              <a:pPr/>
              <a:t>14/11/2019</a:t>
            </a:fld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10047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1" y="540000"/>
            <a:ext cx="4011084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015879" y="540000"/>
            <a:ext cx="6806852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19403" y="1435101"/>
            <a:ext cx="4011084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82834-8D9E-4915-94E4-EBDAFA077507}" type="datetime1">
              <a:rPr lang="nl-BE" smtClean="0"/>
              <a:pPr/>
              <a:t>14/11/2019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686987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4788000"/>
            <a:ext cx="11112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720000" y="540000"/>
            <a:ext cx="11112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20000" y="5445224"/>
            <a:ext cx="11112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720000" y="6048000"/>
            <a:ext cx="1248000" cy="288000"/>
          </a:xfrm>
        </p:spPr>
        <p:txBody>
          <a:bodyPr/>
          <a:lstStyle/>
          <a:p>
            <a:fld id="{2125831A-FB18-44E1-8AFC-014977BD68C2}" type="datetime1">
              <a:rPr lang="nl-BE" smtClean="0"/>
              <a:pPr/>
              <a:t>14/11/2019</a:t>
            </a:fld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‹N°›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088000" y="6048000"/>
            <a:ext cx="2640000" cy="288000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650625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12192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 dirty="0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4128000" y="2088000"/>
            <a:ext cx="744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128000" y="4193675"/>
            <a:ext cx="744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000" y="1800000"/>
            <a:ext cx="2453397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4800" y="5706000"/>
            <a:ext cx="5712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00" y="360001"/>
            <a:ext cx="2686309" cy="719329"/>
          </a:xfrm>
          <a:prstGeom prst="rect">
            <a:avLst/>
          </a:prstGeom>
        </p:spPr>
      </p:pic>
      <p:pic>
        <p:nvPicPr>
          <p:cNvPr id="8" name="Picture 25" descr="logo_IDEWE_nl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2933" y="344929"/>
            <a:ext cx="2205067" cy="73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75314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AA97-9E7D-4896-B10C-924BC3C8A0E7}" type="datetime1">
              <a:rPr lang="nl-BE" smtClean="0"/>
              <a:t>14/11/2019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0800523" y="6048000"/>
            <a:ext cx="1248000" cy="288000"/>
          </a:xfrm>
        </p:spPr>
        <p:txBody>
          <a:bodyPr/>
          <a:lstStyle/>
          <a:p>
            <a:fld id="{F35D8031-C8E5-48F8-A3B6-81643B27A3AF}" type="slidenum">
              <a:rPr lang="nl-BE" smtClean="0"/>
              <a:pPr/>
              <a:t>‹N°›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720000" y="1349999"/>
            <a:ext cx="11112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558200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12192000" cy="640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 dirty="0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5040000" y="2304000"/>
            <a:ext cx="6792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040000" y="4419108"/>
            <a:ext cx="6792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6000" y="6012000"/>
            <a:ext cx="2016611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204001"/>
            <a:ext cx="440132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463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720000" y="1350000"/>
            <a:ext cx="53848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447200" y="1350000"/>
            <a:ext cx="53848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8CE80-CA0B-4E62-9696-E25E223DEAAA}" type="datetime1">
              <a:rPr lang="nl-BE" smtClean="0"/>
              <a:t>14/11/2019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203136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720000" y="1350000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720000" y="1991922"/>
            <a:ext cx="5386917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32000" y="1350000"/>
            <a:ext cx="5385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432000" y="1991922"/>
            <a:ext cx="53856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464B-FB66-487C-9ADB-CC41E2CC865E}" type="datetime1">
              <a:rPr lang="nl-BE" smtClean="0"/>
              <a:t>14/11/2019</a:t>
            </a:fld>
            <a:endParaRPr lang="nl-BE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918593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E7D57-9275-45BE-905D-FF82EDCFE943}" type="datetime1">
              <a:rPr lang="nl-BE" smtClean="0"/>
              <a:t>14/11/2019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94497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_geenfoto-01">
    <p:bg>
      <p:bgPr>
        <a:solidFill>
          <a:srgbClr val="6FABAE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5272390" y="0"/>
            <a:ext cx="6919610" cy="6858000"/>
          </a:xfrm>
          <a:custGeom>
            <a:avLst/>
            <a:gdLst>
              <a:gd name="connsiteX0" fmla="*/ 5708081 w 5708081"/>
              <a:gd name="connsiteY0" fmla="*/ 0 h 6240521"/>
              <a:gd name="connsiteX1" fmla="*/ 5708081 w 5708081"/>
              <a:gd name="connsiteY1" fmla="*/ 6240521 h 6240521"/>
              <a:gd name="connsiteX2" fmla="*/ 0 w 5708081"/>
              <a:gd name="connsiteY2" fmla="*/ 6240521 h 6240521"/>
              <a:gd name="connsiteX3" fmla="*/ 8154 w 5708081"/>
              <a:gd name="connsiteY3" fmla="*/ 5918062 h 6240521"/>
              <a:gd name="connsiteX4" fmla="*/ 5645346 w 5708081"/>
              <a:gd name="connsiteY4" fmla="*/ 4621 h 624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8081" h="6240521">
                <a:moveTo>
                  <a:pt x="5708081" y="0"/>
                </a:moveTo>
                <a:lnTo>
                  <a:pt x="5708081" y="6240521"/>
                </a:lnTo>
                <a:lnTo>
                  <a:pt x="0" y="6240521"/>
                </a:lnTo>
                <a:lnTo>
                  <a:pt x="8154" y="5918062"/>
                </a:lnTo>
                <a:cubicBezTo>
                  <a:pt x="165496" y="2814082"/>
                  <a:pt x="2581488" y="306006"/>
                  <a:pt x="5645346" y="4621"/>
                </a:cubicBezTo>
                <a:close/>
              </a:path>
            </a:pathLst>
          </a:custGeom>
          <a:solidFill>
            <a:srgbClr val="6FABA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8AE8E7-7DAB-464D-8E76-A50DC30020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750659" y="5225065"/>
            <a:ext cx="1990950" cy="526670"/>
          </a:xfrm>
          <a:prstGeom prst="rect">
            <a:avLst/>
          </a:prstGeom>
        </p:spPr>
      </p:pic>
      <p:sp>
        <p:nvSpPr>
          <p:cNvPr id="12" name="Freeform 11"/>
          <p:cNvSpPr/>
          <p:nvPr userDrawn="1"/>
        </p:nvSpPr>
        <p:spPr>
          <a:xfrm rot="16200000">
            <a:off x="1751081" y="-2365353"/>
            <a:ext cx="2278380" cy="4586212"/>
          </a:xfrm>
          <a:custGeom>
            <a:avLst/>
            <a:gdLst>
              <a:gd name="connsiteX0" fmla="*/ 2278380 w 2278380"/>
              <a:gd name="connsiteY0" fmla="*/ 0 h 4586212"/>
              <a:gd name="connsiteX1" fmla="*/ 2278380 w 2278380"/>
              <a:gd name="connsiteY1" fmla="*/ 4586212 h 4586212"/>
              <a:gd name="connsiteX2" fmla="*/ 2059353 w 2278380"/>
              <a:gd name="connsiteY2" fmla="*/ 4575152 h 4586212"/>
              <a:gd name="connsiteX3" fmla="*/ 0 w 2278380"/>
              <a:gd name="connsiteY3" fmla="*/ 2293106 h 4586212"/>
              <a:gd name="connsiteX4" fmla="*/ 2059353 w 2278380"/>
              <a:gd name="connsiteY4" fmla="*/ 11060 h 458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8380" h="4586212">
                <a:moveTo>
                  <a:pt x="2278380" y="0"/>
                </a:moveTo>
                <a:lnTo>
                  <a:pt x="2278380" y="4586212"/>
                </a:lnTo>
                <a:lnTo>
                  <a:pt x="2059353" y="4575152"/>
                </a:lnTo>
                <a:cubicBezTo>
                  <a:pt x="902645" y="4457682"/>
                  <a:pt x="0" y="3480806"/>
                  <a:pt x="0" y="2293106"/>
                </a:cubicBezTo>
                <a:cubicBezTo>
                  <a:pt x="0" y="1105406"/>
                  <a:pt x="902645" y="128530"/>
                  <a:pt x="2059353" y="11060"/>
                </a:cubicBezTo>
                <a:close/>
              </a:path>
            </a:pathLst>
          </a:custGeom>
          <a:solidFill>
            <a:srgbClr val="6FABA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3243560" y="14325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4366831"/>
            <a:ext cx="2757488" cy="22431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50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01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3800" y="6018106"/>
            <a:ext cx="838200" cy="8398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1432560"/>
            <a:ext cx="7665720" cy="13255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Titelpagina</a:t>
            </a:r>
            <a:r>
              <a:rPr lang="en-US" dirty="0"/>
              <a:t> </a:t>
            </a:r>
            <a:r>
              <a:rPr lang="en-US" dirty="0" err="1"/>
              <a:t>zonder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85211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B43EB-041D-4016-9974-9648CEF9B1AA}" type="datetime1">
              <a:rPr lang="nl-BE" smtClean="0"/>
              <a:t>14/11/2019</a:t>
            </a:fld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541381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1" y="540000"/>
            <a:ext cx="4011084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015879" y="540000"/>
            <a:ext cx="6806852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19403" y="1435101"/>
            <a:ext cx="4011084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4232B-D68A-45DD-8ABB-1D1869F67C28}" type="datetime1">
              <a:rPr lang="nl-BE" smtClean="0"/>
              <a:t>14/11/2019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‹N°›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015034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4788000"/>
            <a:ext cx="11112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720000" y="540000"/>
            <a:ext cx="11112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20000" y="5445224"/>
            <a:ext cx="11112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720000" y="6048000"/>
            <a:ext cx="1248000" cy="288000"/>
          </a:xfrm>
        </p:spPr>
        <p:txBody>
          <a:bodyPr/>
          <a:lstStyle/>
          <a:p>
            <a:fld id="{73E76E02-F85C-474B-B33E-E0AFD7EFBCC4}" type="datetime1">
              <a:rPr lang="nl-BE" smtClean="0"/>
              <a:t>14/11/2019</a:t>
            </a:fld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‹N°›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088000" y="6048000"/>
            <a:ext cx="2640000" cy="288000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44465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 slide - Title &amp; Text -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1222984" y="1453445"/>
            <a:ext cx="10613315" cy="4525963"/>
          </a:xfrm>
          <a:prstGeom prst="rect">
            <a:avLst/>
          </a:prstGeom>
        </p:spPr>
        <p:txBody>
          <a:bodyPr vert="horz" lIns="102393" tIns="51197" rIns="102393" bIns="51197" rtlCol="0">
            <a:noAutofit/>
          </a:bodyPr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 dirty="0"/>
          </a:p>
        </p:txBody>
      </p:sp>
      <p:sp>
        <p:nvSpPr>
          <p:cNvPr id="6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1223080" y="896222"/>
            <a:ext cx="10613219" cy="291600"/>
          </a:xfrm>
        </p:spPr>
        <p:txBody>
          <a:bodyPr vert="horz" lIns="102393" tIns="51197" rIns="102393" bIns="51197" rtlCol="0" anchor="ctr" anchorCtr="0">
            <a:noAutofit/>
          </a:bodyPr>
          <a:lstStyle>
            <a:lvl1pPr marL="239973" indent="-239973">
              <a:buNone/>
              <a:defRPr lang="nl-NL" sz="1300" cap="all" baseline="0" dirty="0" smtClean="0"/>
            </a:lvl1pPr>
            <a:lvl2pPr>
              <a:defRPr lang="nl-NL" cap="all" baseline="0" dirty="0" smtClean="0"/>
            </a:lvl2pPr>
            <a:lvl3pPr>
              <a:defRPr lang="nl-NL" cap="all" baseline="0" dirty="0" smtClean="0"/>
            </a:lvl3pPr>
            <a:lvl4pPr>
              <a:defRPr lang="nl-NL" cap="all" baseline="0" dirty="0" smtClean="0"/>
            </a:lvl4pPr>
            <a:lvl5pPr>
              <a:defRPr lang="nl-BE" cap="all" baseline="0" dirty="0"/>
            </a:lvl5pPr>
          </a:lstStyle>
          <a:p>
            <a:pPr marL="0" lvl="0" indent="0"/>
            <a:r>
              <a:rPr lang="nl-BE"/>
              <a:t>Click to edit Master text styles</a:t>
            </a:r>
          </a:p>
        </p:txBody>
      </p:sp>
      <p:sp>
        <p:nvSpPr>
          <p:cNvPr id="7" name="Rectangle 11"/>
          <p:cNvSpPr/>
          <p:nvPr/>
        </p:nvSpPr>
        <p:spPr>
          <a:xfrm>
            <a:off x="951240" y="519090"/>
            <a:ext cx="100451" cy="6020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396" tIns="19198" rIns="38396" bIns="19198" rtlCol="0" anchor="ctr"/>
          <a:lstStyle/>
          <a:p>
            <a:pPr algn="ctr"/>
            <a:endParaRPr lang="en-US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20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_zonderfoto-v2">
    <p:bg>
      <p:bgPr>
        <a:solidFill>
          <a:srgbClr val="2A4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 userDrawn="1"/>
        </p:nvSpPr>
        <p:spPr>
          <a:xfrm>
            <a:off x="5272390" y="0"/>
            <a:ext cx="6919610" cy="6858000"/>
          </a:xfrm>
          <a:custGeom>
            <a:avLst/>
            <a:gdLst>
              <a:gd name="connsiteX0" fmla="*/ 5708081 w 5708081"/>
              <a:gd name="connsiteY0" fmla="*/ 0 h 6240521"/>
              <a:gd name="connsiteX1" fmla="*/ 5708081 w 5708081"/>
              <a:gd name="connsiteY1" fmla="*/ 6240521 h 6240521"/>
              <a:gd name="connsiteX2" fmla="*/ 0 w 5708081"/>
              <a:gd name="connsiteY2" fmla="*/ 6240521 h 6240521"/>
              <a:gd name="connsiteX3" fmla="*/ 8154 w 5708081"/>
              <a:gd name="connsiteY3" fmla="*/ 5918062 h 6240521"/>
              <a:gd name="connsiteX4" fmla="*/ 5645346 w 5708081"/>
              <a:gd name="connsiteY4" fmla="*/ 4621 h 624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8081" h="6240521">
                <a:moveTo>
                  <a:pt x="5708081" y="0"/>
                </a:moveTo>
                <a:lnTo>
                  <a:pt x="5708081" y="6240521"/>
                </a:lnTo>
                <a:lnTo>
                  <a:pt x="0" y="6240521"/>
                </a:lnTo>
                <a:lnTo>
                  <a:pt x="8154" y="5918062"/>
                </a:lnTo>
                <a:cubicBezTo>
                  <a:pt x="165496" y="2814082"/>
                  <a:pt x="2581488" y="306006"/>
                  <a:pt x="5645346" y="4621"/>
                </a:cubicBezTo>
                <a:close/>
              </a:path>
            </a:pathLst>
          </a:custGeom>
          <a:solidFill>
            <a:srgbClr val="3E5F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1691005"/>
            <a:ext cx="10515600" cy="13255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Titelpagina</a:t>
            </a:r>
            <a:r>
              <a:rPr lang="en-US" dirty="0"/>
              <a:t> </a:t>
            </a:r>
            <a:r>
              <a:rPr lang="en-US" dirty="0" err="1"/>
              <a:t>zonder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7" name="Freeform 6"/>
          <p:cNvSpPr/>
          <p:nvPr userDrawn="1"/>
        </p:nvSpPr>
        <p:spPr>
          <a:xfrm rot="16200000">
            <a:off x="1751081" y="-2201983"/>
            <a:ext cx="2278380" cy="4586212"/>
          </a:xfrm>
          <a:custGeom>
            <a:avLst/>
            <a:gdLst>
              <a:gd name="connsiteX0" fmla="*/ 2278380 w 2278380"/>
              <a:gd name="connsiteY0" fmla="*/ 0 h 4586212"/>
              <a:gd name="connsiteX1" fmla="*/ 2278380 w 2278380"/>
              <a:gd name="connsiteY1" fmla="*/ 4586212 h 4586212"/>
              <a:gd name="connsiteX2" fmla="*/ 2059353 w 2278380"/>
              <a:gd name="connsiteY2" fmla="*/ 4575152 h 4586212"/>
              <a:gd name="connsiteX3" fmla="*/ 0 w 2278380"/>
              <a:gd name="connsiteY3" fmla="*/ 2293106 h 4586212"/>
              <a:gd name="connsiteX4" fmla="*/ 2059353 w 2278380"/>
              <a:gd name="connsiteY4" fmla="*/ 11060 h 458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8380" h="4586212">
                <a:moveTo>
                  <a:pt x="2278380" y="0"/>
                </a:moveTo>
                <a:lnTo>
                  <a:pt x="2278380" y="4586212"/>
                </a:lnTo>
                <a:lnTo>
                  <a:pt x="2059353" y="4575152"/>
                </a:lnTo>
                <a:cubicBezTo>
                  <a:pt x="902645" y="4457682"/>
                  <a:pt x="0" y="3480806"/>
                  <a:pt x="0" y="2293106"/>
                </a:cubicBezTo>
                <a:cubicBezTo>
                  <a:pt x="0" y="1105406"/>
                  <a:pt x="902645" y="128530"/>
                  <a:pt x="2059353" y="11060"/>
                </a:cubicBezTo>
                <a:close/>
              </a:path>
            </a:pathLst>
          </a:custGeom>
          <a:solidFill>
            <a:srgbClr val="DAEDE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8AE8E7-7DAB-464D-8E76-A50DC30020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750659" y="5225065"/>
            <a:ext cx="1990950" cy="5266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3800" y="6018106"/>
            <a:ext cx="838200" cy="839894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4334400"/>
            <a:ext cx="2834640" cy="21494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5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440536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6"/>
          <p:cNvSpPr/>
          <p:nvPr userDrawn="1"/>
        </p:nvSpPr>
        <p:spPr>
          <a:xfrm rot="16200000">
            <a:off x="2675313" y="-2675313"/>
            <a:ext cx="6858000" cy="12208625"/>
          </a:xfrm>
          <a:custGeom>
            <a:avLst/>
            <a:gdLst>
              <a:gd name="connsiteX0" fmla="*/ 0 w 1086522"/>
              <a:gd name="connsiteY0" fmla="*/ 0 h 1086522"/>
              <a:gd name="connsiteX1" fmla="*/ 1086522 w 1086522"/>
              <a:gd name="connsiteY1" fmla="*/ 0 h 1086522"/>
              <a:gd name="connsiteX2" fmla="*/ 1086522 w 1086522"/>
              <a:gd name="connsiteY2" fmla="*/ 1086522 h 1086522"/>
              <a:gd name="connsiteX3" fmla="*/ 0 w 1086522"/>
              <a:gd name="connsiteY3" fmla="*/ 1086522 h 1086522"/>
              <a:gd name="connsiteX4" fmla="*/ 0 w 1086522"/>
              <a:gd name="connsiteY4" fmla="*/ 0 h 1086522"/>
              <a:gd name="connsiteX0" fmla="*/ 0 w 1086522"/>
              <a:gd name="connsiteY0" fmla="*/ 0 h 1086522"/>
              <a:gd name="connsiteX1" fmla="*/ 505609 w 1086522"/>
              <a:gd name="connsiteY1" fmla="*/ 494852 h 1086522"/>
              <a:gd name="connsiteX2" fmla="*/ 1086522 w 1086522"/>
              <a:gd name="connsiteY2" fmla="*/ 1086522 h 1086522"/>
              <a:gd name="connsiteX3" fmla="*/ 0 w 1086522"/>
              <a:gd name="connsiteY3" fmla="*/ 1086522 h 1086522"/>
              <a:gd name="connsiteX4" fmla="*/ 0 w 1086522"/>
              <a:gd name="connsiteY4" fmla="*/ 0 h 108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522" h="1086522">
                <a:moveTo>
                  <a:pt x="0" y="0"/>
                </a:moveTo>
                <a:lnTo>
                  <a:pt x="505609" y="494852"/>
                </a:lnTo>
                <a:lnTo>
                  <a:pt x="1086522" y="1086522"/>
                </a:lnTo>
                <a:lnTo>
                  <a:pt x="0" y="1086522"/>
                </a:lnTo>
                <a:lnTo>
                  <a:pt x="0" y="0"/>
                </a:lnTo>
                <a:close/>
              </a:path>
            </a:pathLst>
          </a:custGeom>
          <a:solidFill>
            <a:srgbClr val="90C39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590165"/>
            <a:ext cx="10515600" cy="1325563"/>
          </a:xfrm>
        </p:spPr>
        <p:txBody>
          <a:bodyPr>
            <a:normAutofit/>
          </a:bodyPr>
          <a:lstStyle>
            <a:lvl1pPr algn="ctr">
              <a:defRPr sz="3000">
                <a:solidFill>
                  <a:srgbClr val="2A4B6D"/>
                </a:solidFill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err="1"/>
              <a:t>Quotepagina</a:t>
            </a:r>
            <a:r>
              <a:rPr lang="en-US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9040" y="6018106"/>
            <a:ext cx="838200" cy="839894"/>
          </a:xfrm>
          <a:prstGeom prst="rect">
            <a:avLst/>
          </a:prstGeom>
        </p:spPr>
      </p:pic>
      <p:sp>
        <p:nvSpPr>
          <p:cNvPr id="7" name="Title 8"/>
          <p:cNvSpPr txBox="1">
            <a:spLocks/>
          </p:cNvSpPr>
          <p:nvPr userDrawn="1"/>
        </p:nvSpPr>
        <p:spPr>
          <a:xfrm>
            <a:off x="5477393" y="1146523"/>
            <a:ext cx="780011" cy="93166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l"/>
            <a:r>
              <a:rPr lang="en-US" sz="15000" dirty="0">
                <a:solidFill>
                  <a:srgbClr val="E7876B"/>
                </a:solidFill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471157" y="4256894"/>
            <a:ext cx="851580" cy="341632"/>
          </a:xfrm>
        </p:spPr>
        <p:txBody>
          <a:bodyPr wrap="square" rIns="90000">
            <a:spAutoFit/>
          </a:bodyPr>
          <a:lstStyle>
            <a:lvl1pPr marL="0" indent="0" algn="ctr">
              <a:buFontTx/>
              <a:buNone/>
              <a:defRPr sz="1800">
                <a:solidFill>
                  <a:srgbClr val="D98D72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naam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91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met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5360" y="746760"/>
            <a:ext cx="5257800" cy="2006190"/>
          </a:xfrm>
        </p:spPr>
        <p:txBody>
          <a:bodyPr anchor="t" anchorCtr="0">
            <a:normAutofit/>
          </a:bodyPr>
          <a:lstStyle>
            <a:lvl1pPr>
              <a:defRPr sz="3500" baseline="0">
                <a:solidFill>
                  <a:srgbClr val="6FABAE"/>
                </a:solidFill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. </a:t>
            </a:r>
            <a:r>
              <a:rPr lang="en-US" dirty="0" err="1"/>
              <a:t>Tekstpagina</a:t>
            </a:r>
            <a:r>
              <a:rPr lang="en-US" dirty="0"/>
              <a:t> met </a:t>
            </a:r>
            <a:r>
              <a:rPr lang="en-US" dirty="0" err="1"/>
              <a:t>foto</a:t>
            </a:r>
            <a:r>
              <a:rPr lang="en-US" dirty="0"/>
              <a:t>. Lorem ipsum sit dolor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8" name="Freeform 7"/>
          <p:cNvSpPr/>
          <p:nvPr userDrawn="1"/>
        </p:nvSpPr>
        <p:spPr>
          <a:xfrm rot="16200000">
            <a:off x="9793605" y="-1993720"/>
            <a:ext cx="3150870" cy="6342470"/>
          </a:xfrm>
          <a:custGeom>
            <a:avLst/>
            <a:gdLst>
              <a:gd name="connsiteX0" fmla="*/ 2278380 w 2278380"/>
              <a:gd name="connsiteY0" fmla="*/ 0 h 4586212"/>
              <a:gd name="connsiteX1" fmla="*/ 2278380 w 2278380"/>
              <a:gd name="connsiteY1" fmla="*/ 4586212 h 4586212"/>
              <a:gd name="connsiteX2" fmla="*/ 2059353 w 2278380"/>
              <a:gd name="connsiteY2" fmla="*/ 4575152 h 4586212"/>
              <a:gd name="connsiteX3" fmla="*/ 0 w 2278380"/>
              <a:gd name="connsiteY3" fmla="*/ 2293106 h 4586212"/>
              <a:gd name="connsiteX4" fmla="*/ 2059353 w 2278380"/>
              <a:gd name="connsiteY4" fmla="*/ 11060 h 458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8380" h="4586212">
                <a:moveTo>
                  <a:pt x="2278380" y="0"/>
                </a:moveTo>
                <a:lnTo>
                  <a:pt x="2278380" y="4586212"/>
                </a:lnTo>
                <a:lnTo>
                  <a:pt x="2059353" y="4575152"/>
                </a:lnTo>
                <a:cubicBezTo>
                  <a:pt x="902645" y="4457682"/>
                  <a:pt x="0" y="3480806"/>
                  <a:pt x="0" y="2293106"/>
                </a:cubicBezTo>
                <a:cubicBezTo>
                  <a:pt x="0" y="1105406"/>
                  <a:pt x="902645" y="128530"/>
                  <a:pt x="2059353" y="11060"/>
                </a:cubicBezTo>
                <a:close/>
              </a:path>
            </a:pathLst>
          </a:custGeom>
          <a:solidFill>
            <a:srgbClr val="D98D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8AE8E7-7DAB-464D-8E76-A50DC30020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750659" y="1494140"/>
            <a:ext cx="1990950" cy="52667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974725" y="3016885"/>
            <a:ext cx="5257800" cy="2759075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 baseline="0">
                <a:solidFill>
                  <a:srgbClr val="2A4B6D"/>
                </a:solidFill>
              </a:defRPr>
            </a:lvl1pPr>
          </a:lstStyle>
          <a:p>
            <a:pPr lvl="0"/>
            <a:r>
              <a:rPr lang="en-US" sz="2000" dirty="0" err="1"/>
              <a:t>Tekst</a:t>
            </a:r>
            <a:r>
              <a:rPr lang="en-US" sz="2000" dirty="0"/>
              <a:t>. Lorem ipsum dolor sit </a:t>
            </a:r>
            <a:r>
              <a:rPr lang="en-US" sz="2000" dirty="0" err="1"/>
              <a:t>amet</a:t>
            </a:r>
            <a:r>
              <a:rPr lang="en-US" sz="2000" dirty="0"/>
              <a:t>.</a:t>
            </a:r>
          </a:p>
          <a:p>
            <a:pPr lvl="0"/>
            <a:r>
              <a:rPr lang="en-US" sz="2000" dirty="0" err="1"/>
              <a:t>Tekst</a:t>
            </a:r>
            <a:r>
              <a:rPr lang="en-US" sz="2000" dirty="0"/>
              <a:t>.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43DF7D-70F4-6643-B899-CE6A7F1352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-300292" y="5850467"/>
            <a:ext cx="2615652" cy="20150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69040" y="6018106"/>
            <a:ext cx="838200" cy="839894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498079" y="2177103"/>
            <a:ext cx="4038283" cy="359822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30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 userDrawn="1"/>
        </p:nvSpPr>
        <p:spPr>
          <a:xfrm rot="16200000">
            <a:off x="8793613" y="-1703313"/>
            <a:ext cx="2136726" cy="4301072"/>
          </a:xfrm>
          <a:custGeom>
            <a:avLst/>
            <a:gdLst>
              <a:gd name="connsiteX0" fmla="*/ 2278380 w 2278380"/>
              <a:gd name="connsiteY0" fmla="*/ 0 h 4586212"/>
              <a:gd name="connsiteX1" fmla="*/ 2278380 w 2278380"/>
              <a:gd name="connsiteY1" fmla="*/ 4586212 h 4586212"/>
              <a:gd name="connsiteX2" fmla="*/ 2059353 w 2278380"/>
              <a:gd name="connsiteY2" fmla="*/ 4575152 h 4586212"/>
              <a:gd name="connsiteX3" fmla="*/ 0 w 2278380"/>
              <a:gd name="connsiteY3" fmla="*/ 2293106 h 4586212"/>
              <a:gd name="connsiteX4" fmla="*/ 2059353 w 2278380"/>
              <a:gd name="connsiteY4" fmla="*/ 11060 h 458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8380" h="4586212">
                <a:moveTo>
                  <a:pt x="2278380" y="0"/>
                </a:moveTo>
                <a:lnTo>
                  <a:pt x="2278380" y="4586212"/>
                </a:lnTo>
                <a:lnTo>
                  <a:pt x="2059353" y="4575152"/>
                </a:lnTo>
                <a:cubicBezTo>
                  <a:pt x="902645" y="4457682"/>
                  <a:pt x="0" y="3480806"/>
                  <a:pt x="0" y="2293106"/>
                </a:cubicBezTo>
                <a:cubicBezTo>
                  <a:pt x="0" y="1105406"/>
                  <a:pt x="902645" y="128530"/>
                  <a:pt x="2059353" y="11060"/>
                </a:cubicBezTo>
                <a:close/>
              </a:path>
            </a:pathLst>
          </a:custGeom>
          <a:solidFill>
            <a:srgbClr val="B6D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A2DC65-E934-E54B-A440-782908C005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5784" y="6326154"/>
            <a:ext cx="2032689" cy="5455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9040" y="6018106"/>
            <a:ext cx="838200" cy="8398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852805"/>
            <a:ext cx="10515600" cy="1325563"/>
          </a:xfrm>
        </p:spPr>
        <p:txBody>
          <a:bodyPr anchor="t" anchorCtr="0">
            <a:normAutofit/>
          </a:bodyPr>
          <a:lstStyle>
            <a:lvl1pPr>
              <a:defRPr sz="3500" baseline="0">
                <a:solidFill>
                  <a:srgbClr val="2A4B6D"/>
                </a:solidFill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. </a:t>
            </a:r>
            <a:r>
              <a:rPr lang="en-US" dirty="0" err="1"/>
              <a:t>Kort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bondig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Max. 2 regels.</a:t>
            </a:r>
          </a:p>
        </p:txBody>
      </p:sp>
    </p:spTree>
    <p:extLst>
      <p:ext uri="{BB962C8B-B14F-4D97-AF65-F5344CB8AC3E}">
        <p14:creationId xmlns:p14="http://schemas.microsoft.com/office/powerpoint/2010/main" val="2525539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>
            <a:off x="5272390" y="0"/>
            <a:ext cx="6919610" cy="6858000"/>
          </a:xfrm>
          <a:custGeom>
            <a:avLst/>
            <a:gdLst>
              <a:gd name="connsiteX0" fmla="*/ 5708081 w 5708081"/>
              <a:gd name="connsiteY0" fmla="*/ 0 h 6240521"/>
              <a:gd name="connsiteX1" fmla="*/ 5708081 w 5708081"/>
              <a:gd name="connsiteY1" fmla="*/ 6240521 h 6240521"/>
              <a:gd name="connsiteX2" fmla="*/ 0 w 5708081"/>
              <a:gd name="connsiteY2" fmla="*/ 6240521 h 6240521"/>
              <a:gd name="connsiteX3" fmla="*/ 8154 w 5708081"/>
              <a:gd name="connsiteY3" fmla="*/ 5918062 h 6240521"/>
              <a:gd name="connsiteX4" fmla="*/ 5645346 w 5708081"/>
              <a:gd name="connsiteY4" fmla="*/ 4621 h 624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8081" h="6240521">
                <a:moveTo>
                  <a:pt x="5708081" y="0"/>
                </a:moveTo>
                <a:lnTo>
                  <a:pt x="5708081" y="6240521"/>
                </a:lnTo>
                <a:lnTo>
                  <a:pt x="0" y="6240521"/>
                </a:lnTo>
                <a:lnTo>
                  <a:pt x="8154" y="5918062"/>
                </a:lnTo>
                <a:cubicBezTo>
                  <a:pt x="165496" y="2814082"/>
                  <a:pt x="2581488" y="306006"/>
                  <a:pt x="5645346" y="4621"/>
                </a:cubicBezTo>
                <a:close/>
              </a:path>
            </a:pathLst>
          </a:custGeom>
          <a:solidFill>
            <a:srgbClr val="90C39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782445"/>
            <a:ext cx="10058400" cy="1356995"/>
          </a:xfrm>
        </p:spPr>
        <p:txBody>
          <a:bodyPr anchor="t" anchorCtr="0">
            <a:normAutofit/>
          </a:bodyPr>
          <a:lstStyle>
            <a:lvl1pPr>
              <a:defRPr sz="3500" baseline="0">
                <a:solidFill>
                  <a:srgbClr val="2A4B6D"/>
                </a:solidFill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err="1"/>
              <a:t>Kort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bondig</a:t>
            </a:r>
            <a:r>
              <a:rPr lang="en-US" dirty="0"/>
              <a:t>.</a:t>
            </a:r>
            <a:br>
              <a:rPr lang="en-US" sz="3500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69040" y="6018106"/>
            <a:ext cx="838200" cy="8398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A2DC65-E934-E54B-A440-782908C005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915783" y="-2"/>
            <a:ext cx="2088673" cy="551633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838200" y="3489325"/>
            <a:ext cx="10058400" cy="265271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2A4B6D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0658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9D7C3-FD08-BD4D-A1A8-461E8A776A78}" type="datetimeFigureOut">
              <a:rPr lang="en-US" smtClean="0"/>
              <a:t>11/14/2019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804DC-B9C5-5441-BD66-6277ADF2EB81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29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2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0000" y="1349999"/>
            <a:ext cx="11112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19403" y="6048000"/>
            <a:ext cx="1248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088000" y="6048000"/>
            <a:ext cx="264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BE" dirty="0"/>
              <a:t>Safe2work 16/11/18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848000" y="6048000"/>
            <a:ext cx="1248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‹N°›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372000"/>
            <a:ext cx="12192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000" y="6048000"/>
            <a:ext cx="201661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0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2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0000" y="1349999"/>
            <a:ext cx="11112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en typ de 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19403" y="6048000"/>
            <a:ext cx="1248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F061280-99E5-450B-BF85-5D508BA111CB}" type="datetime1">
              <a:rPr lang="nl-BE" smtClean="0"/>
              <a:pPr/>
              <a:t>14/11/2019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088000" y="6048000"/>
            <a:ext cx="264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848000" y="6048000"/>
            <a:ext cx="1248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‹N°›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372000"/>
            <a:ext cx="12192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80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000" y="6048000"/>
            <a:ext cx="201661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4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2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GB" noProof="0"/>
              <a:t>Klik en typ de 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0000" y="1349999"/>
            <a:ext cx="11112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Klik en typ de tekst</a:t>
            </a:r>
          </a:p>
          <a:p>
            <a:pPr lvl="1"/>
            <a:r>
              <a:rPr lang="en-GB" noProof="0"/>
              <a:t>Tweede niveau</a:t>
            </a:r>
          </a:p>
          <a:p>
            <a:pPr lvl="2"/>
            <a:r>
              <a:rPr lang="en-GB" noProof="0"/>
              <a:t>Derde niveau</a:t>
            </a:r>
          </a:p>
          <a:p>
            <a:pPr lvl="3"/>
            <a:r>
              <a:rPr lang="en-GB" noProof="0"/>
              <a:t>Vierde niveau</a:t>
            </a:r>
          </a:p>
          <a:p>
            <a:pPr lvl="4"/>
            <a:r>
              <a:rPr lang="en-GB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19403" y="6048000"/>
            <a:ext cx="1248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E83AFF0-0DC5-4745-9844-7555D231C101}" type="datetime1">
              <a:rPr lang="nl-BE" noProof="0" smtClean="0"/>
              <a:t>14/11/2019</a:t>
            </a:fld>
            <a:endParaRPr lang="en-GB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088000" y="6048000"/>
            <a:ext cx="264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848000" y="6048000"/>
            <a:ext cx="1248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en-GB" noProof="0" smtClean="0"/>
              <a:pPr/>
              <a:t>‹N°›</a:t>
            </a:fld>
            <a:endParaRPr lang="en-GB" noProof="0" dirty="0"/>
          </a:p>
        </p:txBody>
      </p:sp>
      <p:sp>
        <p:nvSpPr>
          <p:cNvPr id="7" name="Rechthoek 6"/>
          <p:cNvSpPr/>
          <p:nvPr/>
        </p:nvSpPr>
        <p:spPr>
          <a:xfrm>
            <a:off x="0" y="6408000"/>
            <a:ext cx="12192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1800" noProof="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6000" y="6012000"/>
            <a:ext cx="201661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4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52" y="0"/>
            <a:ext cx="11111696" cy="6858000"/>
          </a:xfrm>
        </p:spPr>
      </p:pic>
      <p:grpSp>
        <p:nvGrpSpPr>
          <p:cNvPr id="6" name="Group 5"/>
          <p:cNvGrpSpPr/>
          <p:nvPr/>
        </p:nvGrpSpPr>
        <p:grpSpPr>
          <a:xfrm>
            <a:off x="0" y="-1211437"/>
            <a:ext cx="12192000" cy="8069437"/>
            <a:chOff x="0" y="-1211437"/>
            <a:chExt cx="12192000" cy="8069437"/>
          </a:xfrm>
        </p:grpSpPr>
        <p:sp>
          <p:nvSpPr>
            <p:cNvPr id="7" name="Freeform 6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1693 h 6858000"/>
                <a:gd name="connsiteX3" fmla="*/ 12141017 w 12192000"/>
                <a:gd name="connsiteY3" fmla="*/ 5097 h 6858000"/>
                <a:gd name="connsiteX4" fmla="*/ 5282310 w 12192000"/>
                <a:gd name="connsiteY4" fmla="*/ 6527458 h 6858000"/>
                <a:gd name="connsiteX5" fmla="*/ 5273090 w 12192000"/>
                <a:gd name="connsiteY5" fmla="*/ 6858000 h 6858000"/>
                <a:gd name="connsiteX6" fmla="*/ 0 w 12192000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1693"/>
                  </a:lnTo>
                  <a:lnTo>
                    <a:pt x="12141017" y="5097"/>
                  </a:lnTo>
                  <a:cubicBezTo>
                    <a:pt x="8413256" y="337516"/>
                    <a:pt x="5473746" y="3103854"/>
                    <a:pt x="5282310" y="6527458"/>
                  </a:cubicBezTo>
                  <a:lnTo>
                    <a:pt x="5273090" y="6858000"/>
                  </a:lnTo>
                  <a:lnTo>
                    <a:pt x="0" y="68580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399" y="-1211437"/>
              <a:ext cx="5179978" cy="7695312"/>
              <a:chOff x="3399" y="-1211437"/>
              <a:chExt cx="5179978" cy="7695312"/>
            </a:xfrm>
          </p:grpSpPr>
          <p:sp>
            <p:nvSpPr>
              <p:cNvPr id="9" name="Freeform 8"/>
              <p:cNvSpPr/>
              <p:nvPr/>
            </p:nvSpPr>
            <p:spPr>
              <a:xfrm rot="16200000">
                <a:off x="1751081" y="-2365353"/>
                <a:ext cx="2278380" cy="4586212"/>
              </a:xfrm>
              <a:custGeom>
                <a:avLst/>
                <a:gdLst>
                  <a:gd name="connsiteX0" fmla="*/ 2278380 w 2278380"/>
                  <a:gd name="connsiteY0" fmla="*/ 0 h 4586212"/>
                  <a:gd name="connsiteX1" fmla="*/ 2278380 w 2278380"/>
                  <a:gd name="connsiteY1" fmla="*/ 4586212 h 4586212"/>
                  <a:gd name="connsiteX2" fmla="*/ 2059353 w 2278380"/>
                  <a:gd name="connsiteY2" fmla="*/ 4575152 h 4586212"/>
                  <a:gd name="connsiteX3" fmla="*/ 0 w 2278380"/>
                  <a:gd name="connsiteY3" fmla="*/ 2293106 h 4586212"/>
                  <a:gd name="connsiteX4" fmla="*/ 2059353 w 2278380"/>
                  <a:gd name="connsiteY4" fmla="*/ 11060 h 458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4586212">
                    <a:moveTo>
                      <a:pt x="2278380" y="0"/>
                    </a:moveTo>
                    <a:lnTo>
                      <a:pt x="2278380" y="4586212"/>
                    </a:lnTo>
                    <a:lnTo>
                      <a:pt x="2059353" y="4575152"/>
                    </a:lnTo>
                    <a:cubicBezTo>
                      <a:pt x="902645" y="4457682"/>
                      <a:pt x="0" y="3480806"/>
                      <a:pt x="0" y="2293106"/>
                    </a:cubicBezTo>
                    <a:cubicBezTo>
                      <a:pt x="0" y="1105406"/>
                      <a:pt x="902645" y="128530"/>
                      <a:pt x="2059353" y="11060"/>
                    </a:cubicBezTo>
                    <a:close/>
                  </a:path>
                </a:pathLst>
              </a:custGeom>
              <a:solidFill>
                <a:srgbClr val="3E5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C8AE8E7-7DAB-464D-8E76-A50DC30020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-728741" y="5225065"/>
                <a:ext cx="1990950" cy="526670"/>
              </a:xfrm>
              <a:prstGeom prst="rect">
                <a:avLst/>
              </a:prstGeom>
            </p:spPr>
          </p:pic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4000" y="1191957"/>
            <a:ext cx="5166360" cy="3521711"/>
          </a:xfrm>
        </p:spPr>
        <p:txBody>
          <a:bodyPr>
            <a:normAutofit fontScale="90000"/>
          </a:bodyPr>
          <a:lstStyle/>
          <a:p>
            <a:r>
              <a:rPr lang="fr-BE" b="1" dirty="0">
                <a:latin typeface="Arial" panose="020B0604020202020204" pitchFamily="34" charset="0"/>
                <a:cs typeface="Arial" panose="020B0604020202020204" pitchFamily="34" charset="0"/>
              </a:rPr>
              <a:t>Cannabis et travail : prévalence, effets et approche</a:t>
            </a:r>
            <a:br>
              <a:rPr lang="fr-B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B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BE" sz="3200" b="1" dirty="0">
                <a:latin typeface="Arial" panose="020B0604020202020204" pitchFamily="34" charset="0"/>
                <a:cs typeface="Arial" panose="020B0604020202020204" pitchFamily="34" charset="0"/>
              </a:rPr>
              <a:t>Marie-Claire Lambrechts</a:t>
            </a:r>
            <a:br>
              <a:rPr lang="fr-BE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BE" sz="2000" b="1" dirty="0">
                <a:latin typeface="Arial" panose="020B0604020202020204" pitchFamily="34" charset="0"/>
                <a:cs typeface="Arial" panose="020B0604020202020204" pitchFamily="34" charset="0"/>
              </a:rPr>
              <a:t>VAD (Centre flamand d’expertise sur l’alcool et autres drogues)</a:t>
            </a:r>
            <a:r>
              <a:rPr lang="fr-BE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b="1" dirty="0">
                <a:latin typeface="Arial" panose="020B0604020202020204" pitchFamily="34" charset="0"/>
                <a:cs typeface="Arial" panose="020B0604020202020204" pitchFamily="34" charset="0"/>
              </a:rPr>
              <a:t>- KU Leuven, Environnement et Santé</a:t>
            </a:r>
            <a:br>
              <a:rPr lang="fr-BE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8226" y="4838681"/>
            <a:ext cx="4104087" cy="1146219"/>
          </a:xfrm>
        </p:spPr>
        <p:txBody>
          <a:bodyPr/>
          <a:lstStyle/>
          <a:p>
            <a:endParaRPr lang="fr-BE" sz="1800" dirty="0"/>
          </a:p>
          <a:p>
            <a:r>
              <a:rPr lang="fr-BE" sz="1600" b="1" dirty="0"/>
              <a:t>Journées nationales de la Médecine du Travail</a:t>
            </a:r>
          </a:p>
          <a:p>
            <a:r>
              <a:rPr lang="fr-BE" sz="1600" b="1" dirty="0"/>
              <a:t>15/11/19 </a:t>
            </a:r>
          </a:p>
          <a:p>
            <a:endParaRPr lang="fr-BE" sz="1800" dirty="0"/>
          </a:p>
        </p:txBody>
      </p:sp>
    </p:spTree>
    <p:extLst>
      <p:ext uri="{BB962C8B-B14F-4D97-AF65-F5344CB8AC3E}">
        <p14:creationId xmlns:p14="http://schemas.microsoft.com/office/powerpoint/2010/main" val="122320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96400" y="2828925"/>
            <a:ext cx="1028700" cy="1123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A4B6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0050" y="1149777"/>
            <a:ext cx="4333875" cy="4565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A4B6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7026338"/>
              </p:ext>
            </p:extLst>
          </p:nvPr>
        </p:nvGraphicFramePr>
        <p:xfrm>
          <a:off x="216000" y="115888"/>
          <a:ext cx="10201274" cy="6633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8"/>
          <p:cNvSpPr txBox="1"/>
          <p:nvPr/>
        </p:nvSpPr>
        <p:spPr>
          <a:xfrm>
            <a:off x="216000" y="6300000"/>
            <a:ext cx="73906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dirty="0">
                <a:solidFill>
                  <a:srgbClr val="3E5F7C"/>
                </a:solidFill>
              </a:rPr>
              <a:t>Lambrechts, M.C., Vandersmissen, L., &amp; Godderis, L. (2019). Alcohol and other drug use among Belgian workers and job-related consequences. Occupational and environmental medicine, 76(9), 652-659.</a:t>
            </a:r>
            <a:endParaRPr kumimoji="0" lang="nl-BE" b="0" i="0" u="none" strike="noStrike" kern="1200" cap="none" spc="0" normalizeH="0" baseline="0" noProof="0" dirty="0">
              <a:ln>
                <a:noFill/>
              </a:ln>
              <a:solidFill>
                <a:srgbClr val="3E5F7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Line Callout 1 4"/>
          <p:cNvSpPr/>
          <p:nvPr/>
        </p:nvSpPr>
        <p:spPr>
          <a:xfrm>
            <a:off x="10200636" y="1629377"/>
            <a:ext cx="1874030" cy="2156072"/>
          </a:xfrm>
          <a:prstGeom prst="borderCallout1">
            <a:avLst>
              <a:gd name="adj1" fmla="val 35802"/>
              <a:gd name="adj2" fmla="val -2800"/>
              <a:gd name="adj3" fmla="val 106293"/>
              <a:gd name="adj4" fmla="val -52665"/>
            </a:avLst>
          </a:prstGeom>
          <a:solidFill>
            <a:schemeClr val="accent4"/>
          </a:solidFill>
          <a:ln w="15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/>
              <a:t>Travailleurs masculins      </a:t>
            </a:r>
            <a:r>
              <a:rPr lang="fr-BE" sz="1400" dirty="0"/>
              <a:t>(11.9% vs 3.9%, p&lt;0.001)</a:t>
            </a:r>
          </a:p>
          <a:p>
            <a:pPr algn="ctr"/>
            <a:r>
              <a:rPr lang="fr-BE" b="1" dirty="0"/>
              <a:t>Plus jeunes &lt; 36 ans                    </a:t>
            </a:r>
            <a:r>
              <a:rPr lang="fr-BE" sz="1400" dirty="0"/>
              <a:t>(14.4% vs 2.8%,  p&lt;0.001)</a:t>
            </a:r>
            <a:r>
              <a:rPr lang="fr-BE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8183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339975"/>
              </p:ext>
            </p:extLst>
          </p:nvPr>
        </p:nvGraphicFramePr>
        <p:xfrm>
          <a:off x="2032000" y="206477"/>
          <a:ext cx="8388000" cy="5824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000">
                  <a:extLst>
                    <a:ext uri="{9D8B030D-6E8A-4147-A177-3AD203B41FA5}">
                      <a16:colId xmlns:a16="http://schemas.microsoft.com/office/drawing/2014/main" val="666382851"/>
                    </a:ext>
                  </a:extLst>
                </a:gridCol>
                <a:gridCol w="2844000">
                  <a:extLst>
                    <a:ext uri="{9D8B030D-6E8A-4147-A177-3AD203B41FA5}">
                      <a16:colId xmlns:a16="http://schemas.microsoft.com/office/drawing/2014/main" val="2918779435"/>
                    </a:ext>
                  </a:extLst>
                </a:gridCol>
                <a:gridCol w="2844000">
                  <a:extLst>
                    <a:ext uri="{9D8B030D-6E8A-4147-A177-3AD203B41FA5}">
                      <a16:colId xmlns:a16="http://schemas.microsoft.com/office/drawing/2014/main" val="2860506631"/>
                    </a:ext>
                  </a:extLst>
                </a:gridCol>
              </a:tblGrid>
              <a:tr h="698091">
                <a:tc>
                  <a:txBody>
                    <a:bodyPr/>
                    <a:lstStyle/>
                    <a:p>
                      <a:r>
                        <a:rPr lang="fr-BE" noProof="0" dirty="0"/>
                        <a:t>CANNABIS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BE" noProof="0" dirty="0"/>
                        <a:t>Consommation sur les 12 derniers mois en </a:t>
                      </a:r>
                      <a:r>
                        <a:rPr lang="fr-BE" baseline="0" noProof="0" dirty="0"/>
                        <a:t>%</a:t>
                      </a:r>
                      <a:endParaRPr lang="fr-BE" noProof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BE" noProof="0" dirty="0"/>
                        <a:t>Consommation fréquente* sur les </a:t>
                      </a:r>
                      <a:r>
                        <a:rPr lang="fr-BE" baseline="0" noProof="0" dirty="0"/>
                        <a:t>12 derniers mois en %</a:t>
                      </a:r>
                      <a:endParaRPr lang="fr-BE" noProof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9611734"/>
                  </a:ext>
                </a:extLst>
              </a:tr>
              <a:tr h="460205">
                <a:tc>
                  <a:txBody>
                    <a:bodyPr/>
                    <a:lstStyle/>
                    <a:p>
                      <a:r>
                        <a:rPr lang="fr-BE" b="1" noProof="0" dirty="0"/>
                        <a:t>Global</a:t>
                      </a:r>
                      <a:r>
                        <a:rPr lang="fr-BE" b="1" baseline="0" noProof="0" dirty="0"/>
                        <a:t> </a:t>
                      </a:r>
                      <a:endParaRPr lang="fr-BE" b="1" noProof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b="1" noProof="0" dirty="0"/>
                        <a:t>7.4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b="1" noProof="0" dirty="0"/>
                        <a:t>3.4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1156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b="1" noProof="0" dirty="0">
                          <a:solidFill>
                            <a:srgbClr val="C96858"/>
                          </a:solidFill>
                        </a:rPr>
                        <a:t>SECTEUR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noProof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BE" noProof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5267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noProof="0" dirty="0"/>
                        <a:t>Construction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12.6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8.5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3962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noProof="0" dirty="0"/>
                        <a:t>Services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6.9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2.7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1976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noProof="0" dirty="0"/>
                        <a:t>Soins de santé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4.6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1.6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0423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noProof="0" dirty="0"/>
                        <a:t>Commerce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8.1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5.3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0860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noProof="0" dirty="0"/>
                        <a:t>Horeca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20.4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13.4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5335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noProof="0" dirty="0"/>
                        <a:t>Industrie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13.0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5.2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4296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noProof="0" dirty="0"/>
                        <a:t>Enseignement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3.6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0.8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6581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noProof="0" dirty="0"/>
                        <a:t>Pouvoirs publics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4.7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1.7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3070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noProof="0" dirty="0"/>
                        <a:t>Transport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7.8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3.7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7002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noProof="0" dirty="0"/>
                        <a:t>Autres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8.5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3.3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7110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BE" noProof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&lt;0.001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&lt;0.001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7514880"/>
                  </a:ext>
                </a:extLst>
              </a:tr>
            </a:tbl>
          </a:graphicData>
        </a:graphic>
      </p:graphicFrame>
      <p:sp>
        <p:nvSpPr>
          <p:cNvPr id="8" name="TextBox 18"/>
          <p:cNvSpPr txBox="1"/>
          <p:nvPr/>
        </p:nvSpPr>
        <p:spPr>
          <a:xfrm>
            <a:off x="216000" y="6300000"/>
            <a:ext cx="73906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dirty="0">
                <a:solidFill>
                  <a:srgbClr val="3E5F7C"/>
                </a:solidFill>
              </a:rPr>
              <a:t>Lambrechts, M.C., Vandersmissen, L., &amp; Godderis, L. (2019). Alcohol and other drug use among Belgian workers and job-related consequences. Occupational and environmental medicine, 76(9), 652-659.</a:t>
            </a:r>
            <a:endParaRPr kumimoji="0" lang="nl-BE" b="0" i="0" u="none" strike="noStrike" kern="1200" cap="none" spc="0" normalizeH="0" baseline="0" noProof="0" dirty="0">
              <a:ln>
                <a:noFill/>
              </a:ln>
              <a:solidFill>
                <a:srgbClr val="3E5F7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32000" y="5702329"/>
            <a:ext cx="2965970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BE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Plus de </a:t>
            </a:r>
            <a:r>
              <a:rPr lang="fr-BE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fois par mois</a:t>
            </a:r>
            <a:endParaRPr lang="fr-BE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66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lv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BE" sz="3600" dirty="0"/>
              <a:t>Cannabis ?</a:t>
            </a:r>
          </a:p>
          <a:p>
            <a:pPr lv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BE" sz="3600" dirty="0"/>
              <a:t>Prévalence</a:t>
            </a:r>
          </a:p>
          <a:p>
            <a:pPr lv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BE" sz="3600" b="1" dirty="0"/>
              <a:t>Effets</a:t>
            </a:r>
          </a:p>
          <a:p>
            <a:pPr lv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BE" sz="3600" dirty="0"/>
              <a:t>Approche</a:t>
            </a:r>
          </a:p>
        </p:txBody>
      </p:sp>
    </p:spTree>
    <p:extLst>
      <p:ext uri="{BB962C8B-B14F-4D97-AF65-F5344CB8AC3E}">
        <p14:creationId xmlns:p14="http://schemas.microsoft.com/office/powerpoint/2010/main" val="3857408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42550987"/>
              </p:ext>
            </p:extLst>
          </p:nvPr>
        </p:nvGraphicFramePr>
        <p:xfrm>
          <a:off x="864289" y="177281"/>
          <a:ext cx="10341775" cy="6082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18"/>
          <p:cNvSpPr txBox="1"/>
          <p:nvPr/>
        </p:nvSpPr>
        <p:spPr>
          <a:xfrm>
            <a:off x="3239119" y="6359576"/>
            <a:ext cx="73906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dirty="0">
                <a:solidFill>
                  <a:srgbClr val="3E5F7C"/>
                </a:solidFill>
              </a:rPr>
              <a:t>Lambrechts, M.C., Vandersmissen, L., &amp; Godderis, L. (2019). Alcohol and other drug use among Belgian workers and job-related consequences. Occupational and environmental medicine, 76(9), 652-659.</a:t>
            </a:r>
            <a:endParaRPr kumimoji="0" lang="nl-BE" b="0" i="0" u="none" strike="noStrike" kern="1200" cap="none" spc="0" normalizeH="0" baseline="0" noProof="0" dirty="0">
              <a:ln>
                <a:noFill/>
              </a:ln>
              <a:solidFill>
                <a:srgbClr val="3E5F7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9918" y="205273"/>
            <a:ext cx="295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i="1" dirty="0"/>
              <a:t>(Alcool entre parenthèses)</a:t>
            </a:r>
          </a:p>
        </p:txBody>
      </p:sp>
    </p:spTree>
    <p:extLst>
      <p:ext uri="{BB962C8B-B14F-4D97-AF65-F5344CB8AC3E}">
        <p14:creationId xmlns:p14="http://schemas.microsoft.com/office/powerpoint/2010/main" val="3870588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4000" y="720001"/>
            <a:ext cx="10515600" cy="648000"/>
          </a:xfrm>
        </p:spPr>
        <p:txBody>
          <a:bodyPr>
            <a:normAutofit/>
          </a:bodyPr>
          <a:lstStyle/>
          <a:p>
            <a:r>
              <a:rPr lang="fr-BE" sz="3200" b="1" dirty="0"/>
              <a:t>Aptitude à la conduite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4000" y="1440000"/>
            <a:ext cx="100800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fr-BE" sz="2000" dirty="0">
              <a:solidFill>
                <a:srgbClr val="2A4B6D"/>
              </a:solidFill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BE" sz="2000" dirty="0">
                <a:solidFill>
                  <a:srgbClr val="2A4B6D"/>
                </a:solidFill>
              </a:rPr>
              <a:t>Temps de réaction plus lent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BE" sz="2000" dirty="0">
                <a:solidFill>
                  <a:srgbClr val="2A4B6D"/>
                </a:solidFill>
              </a:rPr>
              <a:t>Altération de la perception, de la motricité et de la capacité à évaluer la vitesse. Perte d’attention (sélective ou irrégulière) et moindre réaction au freinage (« en zigzag sur la chaussée </a:t>
            </a:r>
            <a:r>
              <a:rPr lang="fr-BE" sz="2000" dirty="0">
                <a:solidFill>
                  <a:srgbClr val="2A4B6D"/>
                </a:solidFill>
                <a:cs typeface="Arial" panose="020B0604020202020204" pitchFamily="34" charset="0"/>
              </a:rPr>
              <a:t>»</a:t>
            </a:r>
            <a:r>
              <a:rPr lang="fr-BE" sz="2000" dirty="0">
                <a:solidFill>
                  <a:srgbClr val="2A4B6D"/>
                </a:solidFill>
              </a:rPr>
              <a:t>) 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BE" sz="2000" dirty="0">
                <a:solidFill>
                  <a:srgbClr val="2A4B6D"/>
                </a:solidFill>
              </a:rPr>
              <a:t>Plus de différences interindividuelles et </a:t>
            </a:r>
            <a:r>
              <a:rPr lang="fr-BE" sz="2000" b="1" dirty="0">
                <a:solidFill>
                  <a:srgbClr val="2A4B6D"/>
                </a:solidFill>
              </a:rPr>
              <a:t>style de conduite </a:t>
            </a:r>
            <a:r>
              <a:rPr lang="fr-BE" sz="2000" dirty="0">
                <a:solidFill>
                  <a:srgbClr val="2A4B6D"/>
                </a:solidFill>
              </a:rPr>
              <a:t>plus </a:t>
            </a:r>
            <a:r>
              <a:rPr lang="fr-BE" sz="2000" b="1" dirty="0">
                <a:solidFill>
                  <a:srgbClr val="2A4B6D"/>
                </a:solidFill>
              </a:rPr>
              <a:t>prudent </a:t>
            </a:r>
            <a:r>
              <a:rPr lang="fr-BE" sz="2000" dirty="0">
                <a:solidFill>
                  <a:srgbClr val="2A4B6D"/>
                </a:solidFill>
              </a:rPr>
              <a:t>que dans le cas de l’alcool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53226"/>
          <a:stretch/>
        </p:blipFill>
        <p:spPr>
          <a:xfrm>
            <a:off x="6861080" y="-1"/>
            <a:ext cx="2666145" cy="176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2521" r="1108"/>
          <a:stretch/>
        </p:blipFill>
        <p:spPr>
          <a:xfrm>
            <a:off x="9506324" y="0"/>
            <a:ext cx="2685676" cy="179237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48732"/>
              </p:ext>
            </p:extLst>
          </p:nvPr>
        </p:nvGraphicFramePr>
        <p:xfrm>
          <a:off x="864000" y="4119716"/>
          <a:ext cx="8128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88282866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204927683"/>
                    </a:ext>
                  </a:extLst>
                </a:gridCol>
              </a:tblGrid>
              <a:tr h="597211">
                <a:tc>
                  <a:txBody>
                    <a:bodyPr/>
                    <a:lstStyle/>
                    <a:p>
                      <a:r>
                        <a:rPr lang="fr-BE" noProof="0" dirty="0"/>
                        <a:t>Biecheler</a:t>
                      </a:r>
                      <a:r>
                        <a:rPr lang="fr-BE" baseline="0" noProof="0" dirty="0"/>
                        <a:t> e.a., 2008</a:t>
                      </a:r>
                      <a:endParaRPr lang="fr-B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noProof="0" dirty="0"/>
                        <a:t>Risque d’accident par rapport à un</a:t>
                      </a:r>
                      <a:r>
                        <a:rPr lang="fr-BE" baseline="0" noProof="0" dirty="0"/>
                        <a:t> chauffeur sobre et à jeun</a:t>
                      </a:r>
                      <a:endParaRPr lang="fr-BE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683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noProof="0" dirty="0"/>
                        <a:t>Consomme uniquement du cannabis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x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32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noProof="0" dirty="0"/>
                        <a:t>Consomme uniquement de l’alcool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x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239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noProof="0" dirty="0"/>
                        <a:t>Consomme du cannabis et de l’alcool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x 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401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698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10050" y="1149777"/>
            <a:ext cx="4333875" cy="4565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A4B6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535" y="162319"/>
            <a:ext cx="3669200" cy="6540140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864000" y="720001"/>
            <a:ext cx="10515600" cy="648000"/>
          </a:xfrm>
        </p:spPr>
        <p:txBody>
          <a:bodyPr>
            <a:normAutofit/>
          </a:bodyPr>
          <a:lstStyle/>
          <a:p>
            <a:r>
              <a:rPr lang="fr-BE" sz="3200" b="1" dirty="0"/>
              <a:t>Effets sur la santé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4140" y="1467684"/>
            <a:ext cx="62746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2000" i="0" u="none" strike="noStrike" kern="1200" cap="none" spc="0" normalizeH="0" baseline="0" noProof="0" dirty="0">
                <a:ln>
                  <a:noFill/>
                </a:ln>
                <a:solidFill>
                  <a:srgbClr val="2A4B6D"/>
                </a:solidFill>
                <a:effectLst/>
                <a:uLnTx/>
                <a:uFillTx/>
                <a:latin typeface="Arial" panose="020B0604020202020204"/>
              </a:rPr>
              <a:t>Surtout après une consommation élevée, chronique ou régulière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BE" sz="2000" dirty="0">
                <a:solidFill>
                  <a:srgbClr val="2A4B6D"/>
                </a:solidFill>
                <a:latin typeface="Arial" panose="020B0604020202020204"/>
              </a:rPr>
              <a:t>Fonctionnement cognitif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rgbClr val="2A4B6D"/>
                </a:solidFill>
              </a:rPr>
              <a:t>Voies respiratoires et poumons ; en combinaison avec le tabac (infections, BPCO, cancer)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rgbClr val="2A4B6D"/>
                </a:solidFill>
              </a:rPr>
              <a:t>Cœur et vaisseaux sanguins (en fonction des doses) 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rgbClr val="2A4B6D"/>
                </a:solidFill>
              </a:rPr>
              <a:t>Sensations négatives (crises de panique, angoisses)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rgbClr val="2A4B6D"/>
                </a:solidFill>
              </a:rPr>
              <a:t>Lien avec psychose aigüe et troubles psychotiques (pas causal).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88348" y="6144777"/>
            <a:ext cx="666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Wadsworth, E. J. K., Moss, S. C., Simpson, S. A., &amp; Smith, A. P. (2006). Cannabis use, cognitive performance and mood in a sample of workers. Journal of Psychopharmacology, 20(1), 14-23.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24535" y="6384845"/>
            <a:ext cx="46458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/>
              <a:t>https://www.healthline.com</a:t>
            </a:r>
          </a:p>
        </p:txBody>
      </p:sp>
    </p:spTree>
    <p:extLst>
      <p:ext uri="{BB962C8B-B14F-4D97-AF65-F5344CB8AC3E}">
        <p14:creationId xmlns:p14="http://schemas.microsoft.com/office/powerpoint/2010/main" val="2184809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379" y="5774258"/>
            <a:ext cx="11298383" cy="532648"/>
          </a:xfrm>
        </p:spPr>
        <p:txBody>
          <a:bodyPr>
            <a:noAutofit/>
          </a:bodyPr>
          <a:lstStyle/>
          <a:p>
            <a:r>
              <a:rPr lang="en-GB" sz="1400" dirty="0"/>
              <a:t>Tanne, J. H. (2019). Vaping: CDC investigates severe lung injuries.</a:t>
            </a:r>
            <a:br>
              <a:rPr lang="en-GB" sz="1400" dirty="0"/>
            </a:br>
            <a:r>
              <a:rPr lang="en-GB" sz="1400" dirty="0"/>
              <a:t>Budney, A. J., Sargent, J. D., &amp; Lee, D. C. (2015). </a:t>
            </a:r>
            <a:r>
              <a:rPr lang="en-GB" sz="1400" b="1" dirty="0"/>
              <a:t>Vaping cannabis (marijuana): parallel concerns to e‐cigs?</a:t>
            </a:r>
            <a:r>
              <a:rPr lang="en-GB" sz="1400" dirty="0"/>
              <a:t> </a:t>
            </a:r>
            <a:r>
              <a:rPr lang="en-GB" sz="1400" i="1" dirty="0"/>
              <a:t>Addiction</a:t>
            </a:r>
            <a:r>
              <a:rPr lang="en-GB" sz="1400" dirty="0"/>
              <a:t>, </a:t>
            </a:r>
            <a:r>
              <a:rPr lang="en-GB" sz="1400" i="1" dirty="0"/>
              <a:t>110</a:t>
            </a:r>
            <a:r>
              <a:rPr lang="en-GB" sz="1400" dirty="0"/>
              <a:t>(11), 1699-1704.</a:t>
            </a:r>
            <a:endParaRPr lang="fr-BE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927" y="35389"/>
            <a:ext cx="5334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36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656" y="341643"/>
            <a:ext cx="6335150" cy="50503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8378" y="5678212"/>
            <a:ext cx="10145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/>
              <a:t>Pas d’évidence : NCPIC, 2011c ; Fisar, 2009 ; Lynskey &amp; Hall, 2000 ; Musty &amp; Kaback, 1995) </a:t>
            </a:r>
          </a:p>
        </p:txBody>
      </p:sp>
    </p:spTree>
    <p:extLst>
      <p:ext uri="{BB962C8B-B14F-4D97-AF65-F5344CB8AC3E}">
        <p14:creationId xmlns:p14="http://schemas.microsoft.com/office/powerpoint/2010/main" val="2357767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lv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BE" sz="3600" dirty="0"/>
              <a:t>Cannabis ?</a:t>
            </a:r>
          </a:p>
          <a:p>
            <a:pPr lv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BE" sz="3600" dirty="0"/>
              <a:t>Prévalence</a:t>
            </a:r>
          </a:p>
          <a:p>
            <a:pPr lv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BE" sz="3600" dirty="0"/>
              <a:t>Effets</a:t>
            </a:r>
          </a:p>
          <a:p>
            <a:pPr lv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BE" sz="3600" b="1" dirty="0"/>
              <a:t>Approche</a:t>
            </a:r>
          </a:p>
        </p:txBody>
      </p:sp>
    </p:spTree>
    <p:extLst>
      <p:ext uri="{BB962C8B-B14F-4D97-AF65-F5344CB8AC3E}">
        <p14:creationId xmlns:p14="http://schemas.microsoft.com/office/powerpoint/2010/main" val="307272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96400" y="2828925"/>
            <a:ext cx="1028700" cy="1123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A4B6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9301" y="2596674"/>
            <a:ext cx="3468444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r-BE" sz="2400" b="1" dirty="0">
                <a:solidFill>
                  <a:srgbClr val="2A4B6D"/>
                </a:solidFill>
              </a:rPr>
              <a:t>Cadre légal : </a:t>
            </a:r>
          </a:p>
          <a:p>
            <a:pPr lvl="0">
              <a:defRPr/>
            </a:pPr>
            <a:endParaRPr lang="fr-BE" sz="2400" dirty="0">
              <a:solidFill>
                <a:srgbClr val="2A4B6D"/>
              </a:solidFill>
            </a:endParaRPr>
          </a:p>
          <a:p>
            <a:pPr lvl="0">
              <a:defRPr/>
            </a:pPr>
            <a:r>
              <a:rPr lang="fr-BE" sz="2400" dirty="0">
                <a:solidFill>
                  <a:srgbClr val="2A4B6D"/>
                </a:solidFill>
              </a:rPr>
              <a:t>Politique en matière de bien-être </a:t>
            </a:r>
          </a:p>
          <a:p>
            <a:pPr lvl="0">
              <a:defRPr/>
            </a:pPr>
            <a:r>
              <a:rPr lang="fr-BE" sz="2400" dirty="0">
                <a:solidFill>
                  <a:srgbClr val="2A4B6D"/>
                </a:solidFill>
              </a:rPr>
              <a:t>Surveillance de la santé</a:t>
            </a:r>
          </a:p>
          <a:p>
            <a:pPr>
              <a:defRPr/>
            </a:pPr>
            <a:r>
              <a:rPr lang="fr-BE" sz="2400" dirty="0">
                <a:solidFill>
                  <a:srgbClr val="2A4B6D"/>
                </a:solidFill>
              </a:rPr>
              <a:t>CCT 100 (secteur privé)</a:t>
            </a:r>
          </a:p>
          <a:p>
            <a:pPr lvl="0">
              <a:defRPr/>
            </a:pPr>
            <a:endParaRPr kumimoji="0" lang="fr-BE" sz="2400" b="0" i="0" u="none" strike="noStrike" kern="1200" cap="none" spc="0" normalizeH="0" baseline="0" dirty="0">
              <a:ln>
                <a:noFill/>
              </a:ln>
              <a:solidFill>
                <a:srgbClr val="2A4B6D"/>
              </a:solidFill>
              <a:effectLst/>
              <a:uLnTx/>
              <a:uFillTx/>
              <a:latin typeface="Arial" panose="020B060402020202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99" y="912754"/>
            <a:ext cx="6988628" cy="523328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7607030" y="2596674"/>
            <a:ext cx="792271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34C18DA1-672E-470F-927C-BFCC2B54067B}"/>
              </a:ext>
            </a:extLst>
          </p:cNvPr>
          <p:cNvSpPr txBox="1"/>
          <p:nvPr/>
        </p:nvSpPr>
        <p:spPr>
          <a:xfrm>
            <a:off x="864000" y="618186"/>
            <a:ext cx="698862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b="1" dirty="0">
                <a:solidFill>
                  <a:srgbClr val="010203"/>
                </a:solidFill>
              </a:rPr>
              <a:t>PROCÉDURES</a:t>
            </a:r>
          </a:p>
          <a:p>
            <a:pPr>
              <a:tabLst>
                <a:tab pos="5022850" algn="l"/>
              </a:tabLst>
            </a:pPr>
            <a:r>
              <a:rPr lang="fr-BE" sz="1400" dirty="0">
                <a:solidFill>
                  <a:srgbClr val="010203"/>
                </a:solidFill>
              </a:rPr>
              <a:t>en cas de consommation abusive aigüe et chronique	</a:t>
            </a:r>
            <a:r>
              <a:rPr lang="fr-BE" b="1" dirty="0">
                <a:solidFill>
                  <a:srgbClr val="010203"/>
                </a:solidFill>
              </a:rPr>
              <a:t>ASSISTANCE</a:t>
            </a:r>
          </a:p>
          <a:p>
            <a:endParaRPr lang="fr-BE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F1360A5-4E65-4496-974C-D673ABA91307}"/>
              </a:ext>
            </a:extLst>
          </p:cNvPr>
          <p:cNvSpPr txBox="1"/>
          <p:nvPr/>
        </p:nvSpPr>
        <p:spPr>
          <a:xfrm>
            <a:off x="1846933" y="5626996"/>
            <a:ext cx="640079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b="1" i="1" dirty="0">
                <a:solidFill>
                  <a:srgbClr val="010203"/>
                </a:solidFill>
              </a:rPr>
              <a:t>Une politique intégrale en matière d’alcool et de drogues</a:t>
            </a:r>
          </a:p>
          <a:p>
            <a:r>
              <a:rPr lang="fr-BE" b="1" dirty="0">
                <a:solidFill>
                  <a:srgbClr val="010203"/>
                </a:solidFill>
              </a:rPr>
              <a:t>	</a:t>
            </a:r>
          </a:p>
          <a:p>
            <a:r>
              <a:rPr lang="fr-BE" b="1" dirty="0">
                <a:solidFill>
                  <a:srgbClr val="010203"/>
                </a:solidFill>
              </a:rPr>
              <a:t>RÉGLEMENTATION		FORMATION ET 					INFORMATION</a:t>
            </a:r>
          </a:p>
        </p:txBody>
      </p:sp>
    </p:spTree>
    <p:extLst>
      <p:ext uri="{BB962C8B-B14F-4D97-AF65-F5344CB8AC3E}">
        <p14:creationId xmlns:p14="http://schemas.microsoft.com/office/powerpoint/2010/main" val="1853465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38" y="745819"/>
            <a:ext cx="3685077" cy="5193162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4812868" y="3265486"/>
            <a:ext cx="6280005" cy="26527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BE" sz="2800" dirty="0"/>
              <a:t>Dossier VAD CANNABIS                           </a:t>
            </a:r>
            <a:r>
              <a:rPr lang="fr-BE" sz="1800" dirty="0"/>
              <a:t>(Fred Laudens et Joris Van Damme)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BE" sz="2800" dirty="0"/>
              <a:t>Mise à jour </a:t>
            </a:r>
            <a:r>
              <a:rPr lang="fr-BE" sz="2800" b="1" dirty="0"/>
              <a:t>2019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BE" sz="2800" dirty="0"/>
              <a:t>Aperçu des conclusions scientifiques </a:t>
            </a:r>
            <a:r>
              <a:rPr lang="fr-BE" sz="2000" dirty="0"/>
              <a:t>(&gt; 400 réf.)</a:t>
            </a:r>
          </a:p>
        </p:txBody>
      </p:sp>
    </p:spTree>
    <p:extLst>
      <p:ext uri="{BB962C8B-B14F-4D97-AF65-F5344CB8AC3E}">
        <p14:creationId xmlns:p14="http://schemas.microsoft.com/office/powerpoint/2010/main" val="545090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52805"/>
            <a:ext cx="10515600" cy="947195"/>
          </a:xfrm>
        </p:spPr>
        <p:txBody>
          <a:bodyPr>
            <a:normAutofit fontScale="90000"/>
          </a:bodyPr>
          <a:lstStyle/>
          <a:p>
            <a:r>
              <a:rPr lang="fr-BE" sz="3200" b="1" dirty="0"/>
              <a:t>Importance de la sensibilisation et de la formation</a:t>
            </a:r>
            <a:br>
              <a:rPr lang="fr-BE" sz="3200" dirty="0"/>
            </a:br>
            <a:br>
              <a:rPr lang="fr-BE" sz="1800" dirty="0"/>
            </a:br>
            <a:endParaRPr lang="fr-BE" sz="2700" dirty="0"/>
          </a:p>
        </p:txBody>
      </p:sp>
      <p:sp>
        <p:nvSpPr>
          <p:cNvPr id="4" name="TextBox 3"/>
          <p:cNvSpPr txBox="1"/>
          <p:nvPr/>
        </p:nvSpPr>
        <p:spPr>
          <a:xfrm>
            <a:off x="864000" y="1800000"/>
            <a:ext cx="966545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BE" sz="2400" dirty="0">
                <a:solidFill>
                  <a:srgbClr val="2A4B6D"/>
                </a:solidFill>
                <a:latin typeface="Arial" panose="020B0604020202020204"/>
              </a:rPr>
              <a:t>Concernant </a:t>
            </a: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2A4B6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2A4B6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les attentes et la politique de l’entreprise</a:t>
            </a:r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2A4B6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les effets du cannabis sur la santé, la sécurité, le comportement et le </a:t>
            </a:r>
            <a:r>
              <a:rPr lang="fr-BE" sz="2400" dirty="0">
                <a:solidFill>
                  <a:srgbClr val="2A4B6D"/>
                </a:solidFill>
              </a:rPr>
              <a:t>fonctionnement</a:t>
            </a:r>
            <a:endParaRPr kumimoji="0" lang="fr-BE" sz="2400" b="0" i="0" u="none" strike="noStrike" kern="1200" cap="none" spc="0" normalizeH="0" baseline="0" noProof="0" dirty="0">
              <a:ln>
                <a:noFill/>
              </a:ln>
              <a:solidFill>
                <a:srgbClr val="2A4B6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2A4B6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 rôle des supérieurs hiérarchiques lorsque des signaux révèlent une altération du</a:t>
            </a:r>
            <a:r>
              <a:rPr lang="fr-BE" sz="2400" dirty="0">
                <a:solidFill>
                  <a:srgbClr val="2A4B6D"/>
                </a:solidFill>
              </a:rPr>
              <a:t> fonctionnement</a:t>
            </a: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2A4B6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à la suite d’une consommation de cannabis</a:t>
            </a:r>
            <a:b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2A4B6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endParaRPr kumimoji="0" lang="fr-BE" sz="2400" b="0" i="0" u="none" strike="noStrike" kern="1200" cap="none" spc="0" normalizeH="0" baseline="0" noProof="0" dirty="0">
              <a:ln>
                <a:noFill/>
              </a:ln>
              <a:solidFill>
                <a:srgbClr val="2A4B6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400" b="0" i="0" u="none" strike="noStrike" kern="1200" cap="none" spc="0" normalizeH="0" baseline="0" dirty="0">
                <a:ln>
                  <a:noFill/>
                </a:ln>
                <a:solidFill>
                  <a:srgbClr val="2A4B6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Phillips, J. A., Holland, M. G., Baldwin, D. D., Gifford-Meuleveld, L., Mueller, K. L., Perkison, B., ... &amp; Dreger, M. (2015). Marijuana in the workplace: guidance for occupational health professionals and employers: joint guidance statement of the American Association of Occupational Health Nurses and the American College of Occupational and Environmental Medicine. Workplace health &amp; safety, 63(4), 139-164.</a:t>
            </a:r>
          </a:p>
        </p:txBody>
      </p:sp>
    </p:spTree>
    <p:extLst>
      <p:ext uri="{BB962C8B-B14F-4D97-AF65-F5344CB8AC3E}">
        <p14:creationId xmlns:p14="http://schemas.microsoft.com/office/powerpoint/2010/main" val="1857103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200" b="1" dirty="0"/>
              <a:t>Rôle du médecin du travail?</a:t>
            </a:r>
            <a:endParaRPr lang="fr-BE" sz="2700" dirty="0"/>
          </a:p>
        </p:txBody>
      </p:sp>
      <p:sp>
        <p:nvSpPr>
          <p:cNvPr id="4" name="TextBox 3"/>
          <p:cNvSpPr txBox="1"/>
          <p:nvPr/>
        </p:nvSpPr>
        <p:spPr>
          <a:xfrm>
            <a:off x="864000" y="1800000"/>
            <a:ext cx="966545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2400" b="0" i="0" u="none" strike="noStrike" kern="1200" cap="none" spc="0" normalizeH="0" baseline="0" dirty="0">
                <a:ln>
                  <a:noFill/>
                </a:ln>
                <a:solidFill>
                  <a:srgbClr val="2A4B6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Dans la détection et dans l’enquête des antécédents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2400" b="0" i="0" u="none" strike="noStrike" kern="1200" cap="none" spc="0" normalizeH="0" baseline="0" dirty="0">
                <a:ln>
                  <a:noFill/>
                </a:ln>
                <a:solidFill>
                  <a:srgbClr val="2A4B6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Dans l’</a:t>
            </a:r>
            <a:r>
              <a:rPr lang="fr-BE" sz="2400" dirty="0">
                <a:solidFill>
                  <a:srgbClr val="2A4B6D"/>
                </a:solidFill>
                <a:latin typeface="Arial" panose="020B0604020202020204"/>
              </a:rPr>
              <a:t>accompagnement</a:t>
            </a:r>
            <a:endParaRPr kumimoji="0" lang="fr-BE" sz="2400" b="0" i="0" u="none" strike="noStrike" kern="1200" cap="none" spc="0" normalizeH="0" baseline="0" dirty="0">
              <a:ln>
                <a:noFill/>
              </a:ln>
              <a:solidFill>
                <a:srgbClr val="2A4B6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2400" b="0" i="0" u="none" strike="noStrike" kern="1200" cap="none" spc="0" normalizeH="0" baseline="0" dirty="0">
                <a:ln>
                  <a:noFill/>
                </a:ln>
                <a:solidFill>
                  <a:srgbClr val="2A4B6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À l’égard de la ligne hiérarchique</a:t>
            </a:r>
          </a:p>
        </p:txBody>
      </p:sp>
    </p:spTree>
    <p:extLst>
      <p:ext uri="{BB962C8B-B14F-4D97-AF65-F5344CB8AC3E}">
        <p14:creationId xmlns:p14="http://schemas.microsoft.com/office/powerpoint/2010/main" val="1070725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971" t="14515" r="5894" b="17236"/>
          <a:stretch/>
        </p:blipFill>
        <p:spPr>
          <a:xfrm>
            <a:off x="183637" y="1570869"/>
            <a:ext cx="5053382" cy="3869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69018" y="1570869"/>
            <a:ext cx="5919418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dirty="0"/>
              <a:t>‘Evidence of the efficacy of testing as a workplace strategy is </a:t>
            </a:r>
            <a:r>
              <a:rPr lang="en-GB" sz="2000" b="1" dirty="0"/>
              <a:t>limited</a:t>
            </a:r>
            <a:r>
              <a:rPr lang="en-GB" sz="2000" dirty="0"/>
              <a:t>. The evidence base for the effectiveness of testing in improving workplace safety is at </a:t>
            </a:r>
            <a:r>
              <a:rPr lang="en-GB" sz="2000" b="1" dirty="0"/>
              <a:t>best tenuous’</a:t>
            </a:r>
            <a:r>
              <a:rPr lang="en-GB" sz="2000" dirty="0"/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400" dirty="0"/>
              <a:t>Pidd, K., &amp; Roche, A. M. (2014). How effective is drug testing as a workplace safety strategy? A systematic review of the evidence. </a:t>
            </a:r>
            <a:r>
              <a:rPr lang="en-GB" sz="1400" i="1" dirty="0"/>
              <a:t>Accident Analysis &amp; Prevention</a:t>
            </a:r>
            <a:r>
              <a:rPr lang="en-GB" sz="1400" dirty="0"/>
              <a:t>, </a:t>
            </a:r>
            <a:r>
              <a:rPr lang="en-GB" sz="1400" i="1" dirty="0"/>
              <a:t>71</a:t>
            </a:r>
            <a:r>
              <a:rPr lang="en-GB" sz="1400" dirty="0"/>
              <a:t>, 154-165.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dirty="0"/>
              <a:t>‘Urinalysis testing is </a:t>
            </a:r>
            <a:r>
              <a:rPr lang="en-GB" sz="2000" b="1" dirty="0"/>
              <a:t>not recommended as a diagnostic tool </a:t>
            </a:r>
            <a:r>
              <a:rPr lang="en-GB" sz="2000" dirty="0"/>
              <a:t>to identify employees who represent a job safety risk from cannabis use’.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400" dirty="0"/>
              <a:t>Macdonald, S., Hall, W., Roman, P., Stockwell, T., Coghlan, M., &amp; Nesvaag, S. (2010). Testing for cannabis in the workplace: a review of the evidence. Addiction, 105(3), 408-416.</a:t>
            </a:r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nl-BE" sz="1400" dirty="0"/>
          </a:p>
        </p:txBody>
      </p:sp>
    </p:spTree>
    <p:extLst>
      <p:ext uri="{BB962C8B-B14F-4D97-AF65-F5344CB8AC3E}">
        <p14:creationId xmlns:p14="http://schemas.microsoft.com/office/powerpoint/2010/main" val="15256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52" y="0"/>
            <a:ext cx="11111696" cy="6858000"/>
          </a:xfrm>
        </p:spPr>
      </p:pic>
      <p:grpSp>
        <p:nvGrpSpPr>
          <p:cNvPr id="6" name="Group 5"/>
          <p:cNvGrpSpPr/>
          <p:nvPr/>
        </p:nvGrpSpPr>
        <p:grpSpPr>
          <a:xfrm>
            <a:off x="0" y="-1211437"/>
            <a:ext cx="12192000" cy="8069437"/>
            <a:chOff x="0" y="-1211437"/>
            <a:chExt cx="12192000" cy="8069437"/>
          </a:xfrm>
        </p:grpSpPr>
        <p:sp>
          <p:nvSpPr>
            <p:cNvPr id="7" name="Freeform 6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1693 h 6858000"/>
                <a:gd name="connsiteX3" fmla="*/ 12141017 w 12192000"/>
                <a:gd name="connsiteY3" fmla="*/ 5097 h 6858000"/>
                <a:gd name="connsiteX4" fmla="*/ 5282310 w 12192000"/>
                <a:gd name="connsiteY4" fmla="*/ 6527458 h 6858000"/>
                <a:gd name="connsiteX5" fmla="*/ 5273090 w 12192000"/>
                <a:gd name="connsiteY5" fmla="*/ 6858000 h 6858000"/>
                <a:gd name="connsiteX6" fmla="*/ 0 w 12192000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1693"/>
                  </a:lnTo>
                  <a:lnTo>
                    <a:pt x="12141017" y="5097"/>
                  </a:lnTo>
                  <a:cubicBezTo>
                    <a:pt x="8413256" y="337516"/>
                    <a:pt x="5473746" y="3103854"/>
                    <a:pt x="5282310" y="6527458"/>
                  </a:cubicBezTo>
                  <a:lnTo>
                    <a:pt x="5273090" y="6858000"/>
                  </a:lnTo>
                  <a:lnTo>
                    <a:pt x="0" y="68580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399" y="-1211437"/>
              <a:ext cx="5179978" cy="7695312"/>
              <a:chOff x="3399" y="-1211437"/>
              <a:chExt cx="5179978" cy="7695312"/>
            </a:xfrm>
          </p:grpSpPr>
          <p:sp>
            <p:nvSpPr>
              <p:cNvPr id="9" name="Freeform 8"/>
              <p:cNvSpPr/>
              <p:nvPr/>
            </p:nvSpPr>
            <p:spPr>
              <a:xfrm rot="16200000">
                <a:off x="1751081" y="-2365353"/>
                <a:ext cx="2278380" cy="4586212"/>
              </a:xfrm>
              <a:custGeom>
                <a:avLst/>
                <a:gdLst>
                  <a:gd name="connsiteX0" fmla="*/ 2278380 w 2278380"/>
                  <a:gd name="connsiteY0" fmla="*/ 0 h 4586212"/>
                  <a:gd name="connsiteX1" fmla="*/ 2278380 w 2278380"/>
                  <a:gd name="connsiteY1" fmla="*/ 4586212 h 4586212"/>
                  <a:gd name="connsiteX2" fmla="*/ 2059353 w 2278380"/>
                  <a:gd name="connsiteY2" fmla="*/ 4575152 h 4586212"/>
                  <a:gd name="connsiteX3" fmla="*/ 0 w 2278380"/>
                  <a:gd name="connsiteY3" fmla="*/ 2293106 h 4586212"/>
                  <a:gd name="connsiteX4" fmla="*/ 2059353 w 2278380"/>
                  <a:gd name="connsiteY4" fmla="*/ 11060 h 458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8380" h="4586212">
                    <a:moveTo>
                      <a:pt x="2278380" y="0"/>
                    </a:moveTo>
                    <a:lnTo>
                      <a:pt x="2278380" y="4586212"/>
                    </a:lnTo>
                    <a:lnTo>
                      <a:pt x="2059353" y="4575152"/>
                    </a:lnTo>
                    <a:cubicBezTo>
                      <a:pt x="902645" y="4457682"/>
                      <a:pt x="0" y="3480806"/>
                      <a:pt x="0" y="2293106"/>
                    </a:cubicBezTo>
                    <a:cubicBezTo>
                      <a:pt x="0" y="1105406"/>
                      <a:pt x="902645" y="128530"/>
                      <a:pt x="2059353" y="11060"/>
                    </a:cubicBezTo>
                    <a:close/>
                  </a:path>
                </a:pathLst>
              </a:custGeom>
              <a:solidFill>
                <a:srgbClr val="3E5F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C8AE8E7-7DAB-464D-8E76-A50DC30020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-728741" y="5225065"/>
                <a:ext cx="1990950" cy="526670"/>
              </a:xfrm>
              <a:prstGeom prst="rect">
                <a:avLst/>
              </a:prstGeom>
            </p:spPr>
          </p:pic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4000" y="1191957"/>
            <a:ext cx="5166360" cy="4066274"/>
          </a:xfrm>
        </p:spPr>
        <p:txBody>
          <a:bodyPr>
            <a:normAutofit/>
          </a:bodyPr>
          <a:lstStyle/>
          <a:p>
            <a:r>
              <a:rPr lang="nl-BE" b="1" dirty="0">
                <a:latin typeface="Arial" panose="020B0604020202020204" pitchFamily="34" charset="0"/>
                <a:cs typeface="Arial" panose="020B0604020202020204" pitchFamily="34" charset="0"/>
              </a:rPr>
              <a:t>Merci</a:t>
            </a:r>
            <a:br>
              <a:rPr lang="nl-B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BE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BE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BE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700" b="1" dirty="0">
                <a:latin typeface="Arial" panose="020B0604020202020204" pitchFamily="34" charset="0"/>
                <a:cs typeface="Arial" panose="020B0604020202020204" pitchFamily="34" charset="0"/>
              </a:rPr>
              <a:t>Marie-Claire Lambrechts</a:t>
            </a:r>
            <a:br>
              <a:rPr lang="nl-BE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BE" sz="2000" b="1" dirty="0">
                <a:latin typeface="Arial" panose="020B0604020202020204" pitchFamily="34" charset="0"/>
                <a:cs typeface="Arial" panose="020B0604020202020204" pitchFamily="34" charset="0"/>
              </a:rPr>
              <a:t>VAD (Centre flamand d’expertise sur l’alcool et autres drogues)</a:t>
            </a:r>
            <a:r>
              <a:rPr lang="fr-BE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b="1" dirty="0">
                <a:latin typeface="Arial" panose="020B0604020202020204" pitchFamily="34" charset="0"/>
                <a:cs typeface="Arial" panose="020B0604020202020204" pitchFamily="34" charset="0"/>
              </a:rPr>
              <a:t>– Coordinatrice secteur du travail</a:t>
            </a:r>
            <a:br>
              <a:rPr lang="fr-BE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BE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BE" sz="2000" b="1" dirty="0">
                <a:latin typeface="Arial" panose="020B0604020202020204" pitchFamily="34" charset="0"/>
                <a:cs typeface="Arial" panose="020B0604020202020204" pitchFamily="34" charset="0"/>
              </a:rPr>
              <a:t>KU Leuven, Environnement et Santé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887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lv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BE" sz="3600" b="1" dirty="0"/>
              <a:t>Cannabis ?</a:t>
            </a:r>
          </a:p>
          <a:p>
            <a:pPr lv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BE" sz="3600" dirty="0"/>
              <a:t>Prévalence</a:t>
            </a:r>
          </a:p>
          <a:p>
            <a:pPr lv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BE" sz="3600" dirty="0"/>
              <a:t>Effets</a:t>
            </a:r>
          </a:p>
          <a:p>
            <a:pPr lv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BE" sz="3600" dirty="0"/>
              <a:t>Approche</a:t>
            </a:r>
          </a:p>
        </p:txBody>
      </p:sp>
    </p:spTree>
    <p:extLst>
      <p:ext uri="{BB962C8B-B14F-4D97-AF65-F5344CB8AC3E}">
        <p14:creationId xmlns:p14="http://schemas.microsoft.com/office/powerpoint/2010/main" val="2084148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10050" y="1149777"/>
            <a:ext cx="4333875" cy="4565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A4B6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itle 9"/>
          <p:cNvSpPr>
            <a:spLocks noGrp="1"/>
          </p:cNvSpPr>
          <p:nvPr>
            <p:ph type="title"/>
          </p:nvPr>
        </p:nvSpPr>
        <p:spPr>
          <a:xfrm>
            <a:off x="864000" y="720000"/>
            <a:ext cx="10058400" cy="1356995"/>
          </a:xfrm>
        </p:spPr>
        <p:txBody>
          <a:bodyPr>
            <a:noAutofit/>
          </a:bodyPr>
          <a:lstStyle/>
          <a:p>
            <a:r>
              <a:rPr lang="fr-BE" sz="3200" b="1" dirty="0"/>
              <a:t>Cannabis : </a:t>
            </a:r>
            <a:r>
              <a:rPr lang="fr-BE" sz="3200" dirty="0"/>
              <a:t>chanvre (cannabis sativa) + principaux produits dérivés : marijuana (herbe, marie-jeanne) et hasch (shit, haschisch)</a:t>
            </a:r>
            <a:endParaRPr lang="fr-BE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819" b="21893"/>
          <a:stretch/>
        </p:blipFill>
        <p:spPr>
          <a:xfrm>
            <a:off x="1724920" y="2497026"/>
            <a:ext cx="8709891" cy="381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51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10050" y="1149777"/>
            <a:ext cx="4333875" cy="4565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A4B6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70" y="1549716"/>
            <a:ext cx="11468126" cy="487317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20BA314-F969-4E48-A687-5BCDAD03E48A}"/>
              </a:ext>
            </a:extLst>
          </p:cNvPr>
          <p:cNvSpPr txBox="1"/>
          <p:nvPr/>
        </p:nvSpPr>
        <p:spPr>
          <a:xfrm>
            <a:off x="1159098" y="435113"/>
            <a:ext cx="104190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600" dirty="0"/>
              <a:t>EFFETS PSYCHOACTIFS – EFFETS NON-PSYCHOACTIFS</a:t>
            </a:r>
          </a:p>
          <a:p>
            <a:pPr algn="ctr"/>
            <a:r>
              <a:rPr lang="fr-BE" sz="2600" dirty="0"/>
              <a:t>cannabinoïdes les plus fréquents et autres cannabinoïdes</a:t>
            </a:r>
          </a:p>
        </p:txBody>
      </p:sp>
    </p:spTree>
    <p:extLst>
      <p:ext uri="{BB962C8B-B14F-4D97-AF65-F5344CB8AC3E}">
        <p14:creationId xmlns:p14="http://schemas.microsoft.com/office/powerpoint/2010/main" val="2965753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10050" y="1149777"/>
            <a:ext cx="4333875" cy="4565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A4B6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36" y="263257"/>
            <a:ext cx="9212826" cy="65641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7962" y="1479066"/>
            <a:ext cx="2814975" cy="537893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79931" y="4739148"/>
            <a:ext cx="786580" cy="43262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778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975307" cy="59445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6890" y="0"/>
            <a:ext cx="2819217" cy="67445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" y="6005875"/>
            <a:ext cx="69753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400" dirty="0"/>
              <a:t>Whiting PF, Wolff RF, Deshpande S, et al. Cannabinoids for medical use: a systematic review and meta-analysis. JAMA 2015;313:2456-73. DOI: 10.1001/jama.2015.6358</a:t>
            </a:r>
          </a:p>
        </p:txBody>
      </p:sp>
    </p:spTree>
    <p:extLst>
      <p:ext uri="{BB962C8B-B14F-4D97-AF65-F5344CB8AC3E}">
        <p14:creationId xmlns:p14="http://schemas.microsoft.com/office/powerpoint/2010/main" val="1148720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lv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BE" sz="3600" dirty="0"/>
              <a:t>Cannabis ?</a:t>
            </a:r>
          </a:p>
          <a:p>
            <a:pPr lv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BE" sz="3600" b="1" dirty="0"/>
              <a:t>Prévalence</a:t>
            </a:r>
          </a:p>
          <a:p>
            <a:pPr lv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BE" sz="3600" dirty="0"/>
              <a:t>Effets</a:t>
            </a:r>
          </a:p>
          <a:p>
            <a:pPr lv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BE" sz="3600" dirty="0"/>
              <a:t>Approche</a:t>
            </a:r>
          </a:p>
        </p:txBody>
      </p:sp>
    </p:spTree>
    <p:extLst>
      <p:ext uri="{BB962C8B-B14F-4D97-AF65-F5344CB8AC3E}">
        <p14:creationId xmlns:p14="http://schemas.microsoft.com/office/powerpoint/2010/main" val="2822752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109202"/>
              </p:ext>
            </p:extLst>
          </p:nvPr>
        </p:nvGraphicFramePr>
        <p:xfrm>
          <a:off x="0" y="182197"/>
          <a:ext cx="7980219" cy="556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6764">
                  <a:extLst>
                    <a:ext uri="{9D8B030D-6E8A-4147-A177-3AD203B41FA5}">
                      <a16:colId xmlns:a16="http://schemas.microsoft.com/office/drawing/2014/main" val="109859806"/>
                    </a:ext>
                  </a:extLst>
                </a:gridCol>
                <a:gridCol w="886691">
                  <a:extLst>
                    <a:ext uri="{9D8B030D-6E8A-4147-A177-3AD203B41FA5}">
                      <a16:colId xmlns:a16="http://schemas.microsoft.com/office/drawing/2014/main" val="1984507344"/>
                    </a:ext>
                  </a:extLst>
                </a:gridCol>
                <a:gridCol w="886691">
                  <a:extLst>
                    <a:ext uri="{9D8B030D-6E8A-4147-A177-3AD203B41FA5}">
                      <a16:colId xmlns:a16="http://schemas.microsoft.com/office/drawing/2014/main" val="4119008914"/>
                    </a:ext>
                  </a:extLst>
                </a:gridCol>
                <a:gridCol w="886691">
                  <a:extLst>
                    <a:ext uri="{9D8B030D-6E8A-4147-A177-3AD203B41FA5}">
                      <a16:colId xmlns:a16="http://schemas.microsoft.com/office/drawing/2014/main" val="4194187154"/>
                    </a:ext>
                  </a:extLst>
                </a:gridCol>
                <a:gridCol w="886691">
                  <a:extLst>
                    <a:ext uri="{9D8B030D-6E8A-4147-A177-3AD203B41FA5}">
                      <a16:colId xmlns:a16="http://schemas.microsoft.com/office/drawing/2014/main" val="1560633025"/>
                    </a:ext>
                  </a:extLst>
                </a:gridCol>
                <a:gridCol w="886691">
                  <a:extLst>
                    <a:ext uri="{9D8B030D-6E8A-4147-A177-3AD203B41FA5}">
                      <a16:colId xmlns:a16="http://schemas.microsoft.com/office/drawing/2014/main" val="227936079"/>
                    </a:ext>
                  </a:extLst>
                </a:gridCol>
              </a:tblGrid>
              <a:tr h="711243">
                <a:tc>
                  <a:txBody>
                    <a:bodyPr/>
                    <a:lstStyle/>
                    <a:p>
                      <a:r>
                        <a:rPr lang="fr-BE" noProof="0" dirty="0"/>
                        <a:t>Pourcentage de la population belge</a:t>
                      </a:r>
                      <a:r>
                        <a:rPr lang="fr-BE" baseline="0" noProof="0" dirty="0"/>
                        <a:t> 15-64 ans qui :</a:t>
                      </a:r>
                      <a:endParaRPr lang="fr-BE" noProof="0" dirty="0"/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2001</a:t>
                      </a:r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2004</a:t>
                      </a:r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2008</a:t>
                      </a:r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2013</a:t>
                      </a:r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2018</a:t>
                      </a:r>
                    </a:p>
                  </a:txBody>
                  <a:tcPr marL="108000" marR="108000" marT="108000" marB="108000"/>
                </a:tc>
                <a:extLst>
                  <a:ext uri="{0D108BD9-81ED-4DB2-BD59-A6C34878D82A}">
                    <a16:rowId xmlns:a16="http://schemas.microsoft.com/office/drawing/2014/main" val="3933397597"/>
                  </a:ext>
                </a:extLst>
              </a:tr>
              <a:tr h="735528">
                <a:tc>
                  <a:txBody>
                    <a:bodyPr/>
                    <a:lstStyle/>
                    <a:p>
                      <a:r>
                        <a:rPr lang="fr-BE" noProof="0" dirty="0"/>
                        <a:t>A déjà consommé du cannabis</a:t>
                      </a:r>
                      <a:endParaRPr lang="fr-BE" baseline="0" noProof="0" dirty="0"/>
                    </a:p>
                    <a:p>
                      <a:r>
                        <a:rPr lang="fr-BE" i="1" baseline="0" noProof="0" dirty="0"/>
                        <a:t>(autres drogues illégales)</a:t>
                      </a:r>
                      <a:endParaRPr lang="fr-BE" i="1" noProof="0" dirty="0"/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10.7</a:t>
                      </a:r>
                    </a:p>
                    <a:p>
                      <a:pPr algn="ctr"/>
                      <a:r>
                        <a:rPr lang="fr-BE" noProof="0" dirty="0"/>
                        <a:t>-</a:t>
                      </a:r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13.0</a:t>
                      </a:r>
                    </a:p>
                    <a:p>
                      <a:pPr algn="ctr"/>
                      <a:r>
                        <a:rPr lang="fr-BE" noProof="0" dirty="0"/>
                        <a:t>-</a:t>
                      </a:r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14.3</a:t>
                      </a:r>
                    </a:p>
                    <a:p>
                      <a:pPr algn="ctr"/>
                      <a:r>
                        <a:rPr lang="fr-BE" i="1" noProof="0" dirty="0"/>
                        <a:t>3.9</a:t>
                      </a:r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15.0</a:t>
                      </a:r>
                    </a:p>
                    <a:p>
                      <a:pPr algn="ctr"/>
                      <a:r>
                        <a:rPr lang="fr-BE" i="1" noProof="0" dirty="0"/>
                        <a:t>3.6</a:t>
                      </a:r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22.6</a:t>
                      </a:r>
                    </a:p>
                    <a:p>
                      <a:pPr algn="ctr"/>
                      <a:r>
                        <a:rPr lang="fr-BE" i="1" noProof="0" dirty="0"/>
                        <a:t>9.0</a:t>
                      </a:r>
                    </a:p>
                  </a:txBody>
                  <a:tcPr marL="108000" marR="108000" marT="108000" marB="108000"/>
                </a:tc>
                <a:extLst>
                  <a:ext uri="{0D108BD9-81ED-4DB2-BD59-A6C34878D82A}">
                    <a16:rowId xmlns:a16="http://schemas.microsoft.com/office/drawing/2014/main" val="2952853730"/>
                  </a:ext>
                </a:extLst>
              </a:tr>
              <a:tr h="749003">
                <a:tc>
                  <a:txBody>
                    <a:bodyPr/>
                    <a:lstStyle/>
                    <a:p>
                      <a:r>
                        <a:rPr lang="fr-BE" noProof="0" dirty="0"/>
                        <a:t>Au cours des </a:t>
                      </a:r>
                      <a:r>
                        <a:rPr lang="fr-BE" baseline="0" noProof="0" dirty="0"/>
                        <a:t>12 </a:t>
                      </a:r>
                      <a:r>
                        <a:rPr lang="fr-BE" noProof="0" dirty="0"/>
                        <a:t>derniers mois</a:t>
                      </a:r>
                      <a:endParaRPr lang="fr-BE" baseline="0" noProof="0" dirty="0"/>
                    </a:p>
                    <a:p>
                      <a:r>
                        <a:rPr lang="fr-BE" i="1" baseline="0" noProof="0" dirty="0"/>
                        <a:t>(</a:t>
                      </a:r>
                      <a:r>
                        <a:rPr lang="fr-BE" i="1" noProof="0" dirty="0"/>
                        <a:t>autres drogues illégales</a:t>
                      </a:r>
                      <a:r>
                        <a:rPr lang="fr-BE" i="1" baseline="0" noProof="0" dirty="0"/>
                        <a:t>)</a:t>
                      </a:r>
                      <a:endParaRPr lang="fr-BE" i="1" noProof="0" dirty="0"/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-</a:t>
                      </a:r>
                    </a:p>
                    <a:p>
                      <a:pPr algn="ctr"/>
                      <a:r>
                        <a:rPr lang="fr-BE" noProof="0" dirty="0"/>
                        <a:t>-</a:t>
                      </a:r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5.0</a:t>
                      </a:r>
                    </a:p>
                    <a:p>
                      <a:pPr algn="ctr"/>
                      <a:r>
                        <a:rPr lang="fr-BE" noProof="0" dirty="0"/>
                        <a:t>-</a:t>
                      </a:r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5.1</a:t>
                      </a:r>
                    </a:p>
                    <a:p>
                      <a:pPr algn="ctr"/>
                      <a:r>
                        <a:rPr lang="fr-BE" i="1" noProof="0" dirty="0"/>
                        <a:t>1.5</a:t>
                      </a:r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4.6</a:t>
                      </a:r>
                    </a:p>
                    <a:p>
                      <a:pPr algn="ctr"/>
                      <a:r>
                        <a:rPr lang="fr-BE" i="1" noProof="0" dirty="0"/>
                        <a:t>0.8</a:t>
                      </a:r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7.0</a:t>
                      </a:r>
                    </a:p>
                    <a:p>
                      <a:pPr algn="ctr"/>
                      <a:r>
                        <a:rPr lang="fr-BE" i="1" noProof="0" dirty="0"/>
                        <a:t>2.9</a:t>
                      </a:r>
                    </a:p>
                  </a:txBody>
                  <a:tcPr marL="108000" marR="108000" marT="108000" marB="108000"/>
                </a:tc>
                <a:extLst>
                  <a:ext uri="{0D108BD9-81ED-4DB2-BD59-A6C34878D82A}">
                    <a16:rowId xmlns:a16="http://schemas.microsoft.com/office/drawing/2014/main" val="868005546"/>
                  </a:ext>
                </a:extLst>
              </a:tr>
              <a:tr h="731379">
                <a:tc>
                  <a:txBody>
                    <a:bodyPr/>
                    <a:lstStyle/>
                    <a:p>
                      <a:r>
                        <a:rPr lang="fr-BE" noProof="0" dirty="0"/>
                        <a:t>Au cours des 30 derniers jours</a:t>
                      </a:r>
                      <a:endParaRPr lang="fr-BE" baseline="0" noProof="0" dirty="0"/>
                    </a:p>
                    <a:p>
                      <a:r>
                        <a:rPr lang="fr-BE" i="1" baseline="0" noProof="0" dirty="0"/>
                        <a:t>(autres drogues illégales)</a:t>
                      </a:r>
                      <a:endParaRPr lang="fr-BE" i="1" noProof="0" dirty="0"/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2.7</a:t>
                      </a:r>
                    </a:p>
                    <a:p>
                      <a:pPr algn="ctr"/>
                      <a:r>
                        <a:rPr lang="fr-BE" noProof="0" dirty="0"/>
                        <a:t>-</a:t>
                      </a:r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2.8</a:t>
                      </a:r>
                    </a:p>
                    <a:p>
                      <a:pPr algn="ctr"/>
                      <a:r>
                        <a:rPr lang="fr-BE" noProof="0" dirty="0"/>
                        <a:t>-</a:t>
                      </a:r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3.1</a:t>
                      </a:r>
                    </a:p>
                    <a:p>
                      <a:pPr algn="ctr"/>
                      <a:r>
                        <a:rPr lang="fr-BE" noProof="0" dirty="0"/>
                        <a:t>-</a:t>
                      </a:r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2.6</a:t>
                      </a:r>
                    </a:p>
                    <a:p>
                      <a:pPr algn="ctr"/>
                      <a:r>
                        <a:rPr lang="fr-BE" noProof="0" dirty="0"/>
                        <a:t>-</a:t>
                      </a:r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4.3</a:t>
                      </a:r>
                    </a:p>
                    <a:p>
                      <a:pPr algn="ctr"/>
                      <a:r>
                        <a:rPr lang="fr-BE" i="1" noProof="0" dirty="0"/>
                        <a:t>1.3</a:t>
                      </a:r>
                    </a:p>
                  </a:txBody>
                  <a:tcPr marL="108000" marR="108000" marT="108000" marB="108000"/>
                </a:tc>
                <a:extLst>
                  <a:ext uri="{0D108BD9-81ED-4DB2-BD59-A6C34878D82A}">
                    <a16:rowId xmlns:a16="http://schemas.microsoft.com/office/drawing/2014/main" val="1744942131"/>
                  </a:ext>
                </a:extLst>
              </a:tr>
              <a:tr h="702755">
                <a:tc>
                  <a:txBody>
                    <a:bodyPr/>
                    <a:lstStyle/>
                    <a:p>
                      <a:r>
                        <a:rPr lang="fr-BE" noProof="0" dirty="0"/>
                        <a:t>A consommé intensivement</a:t>
                      </a:r>
                      <a:r>
                        <a:rPr lang="fr-BE" baseline="0" noProof="0" dirty="0"/>
                        <a:t> du cannabis (20+/30 jours)</a:t>
                      </a:r>
                      <a:endParaRPr lang="fr-BE" noProof="0" dirty="0"/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-</a:t>
                      </a:r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0.8</a:t>
                      </a:r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0.9</a:t>
                      </a:r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0.5</a:t>
                      </a:r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1.3</a:t>
                      </a:r>
                    </a:p>
                  </a:txBody>
                  <a:tcPr marL="108000" marR="108000" marT="108000" marB="108000"/>
                </a:tc>
                <a:extLst>
                  <a:ext uri="{0D108BD9-81ED-4DB2-BD59-A6C34878D82A}">
                    <a16:rowId xmlns:a16="http://schemas.microsoft.com/office/drawing/2014/main" val="2192978370"/>
                  </a:ext>
                </a:extLst>
              </a:tr>
              <a:tr h="757898">
                <a:tc>
                  <a:txBody>
                    <a:bodyPr/>
                    <a:lstStyle/>
                    <a:p>
                      <a:r>
                        <a:rPr lang="fr-BE" noProof="0" dirty="0"/>
                        <a:t>A présenté une consommation de cannabis problématique, accompagnée de </a:t>
                      </a:r>
                      <a:r>
                        <a:rPr lang="fr-BE" baseline="0" noProof="0" dirty="0"/>
                        <a:t>risques</a:t>
                      </a:r>
                      <a:endParaRPr lang="fr-BE" noProof="0" dirty="0"/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-</a:t>
                      </a:r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-</a:t>
                      </a:r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-</a:t>
                      </a:r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-</a:t>
                      </a:r>
                    </a:p>
                  </a:txBody>
                  <a:tcPr marL="108000" marR="108000" marT="108000" marB="10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3.1</a:t>
                      </a:r>
                    </a:p>
                  </a:txBody>
                  <a:tcPr marL="108000" marR="108000" marT="108000" marB="108000"/>
                </a:tc>
                <a:extLst>
                  <a:ext uri="{0D108BD9-81ED-4DB2-BD59-A6C34878D82A}">
                    <a16:rowId xmlns:a16="http://schemas.microsoft.com/office/drawing/2014/main" val="3129922139"/>
                  </a:ext>
                </a:extLst>
              </a:tr>
              <a:tr h="646728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u="sng" noProof="0" dirty="0"/>
                        <a:t>Source</a:t>
                      </a:r>
                      <a:r>
                        <a:rPr lang="fr-BE" sz="1400" u="none" noProof="0" dirty="0"/>
                        <a:t> </a:t>
                      </a:r>
                      <a:r>
                        <a:rPr lang="fr-BE" sz="1400" noProof="0" dirty="0"/>
                        <a:t>: Enquête de santé, Belgique, 2001, 2004, 2008, 2013, 2018</a:t>
                      </a:r>
                    </a:p>
                    <a:p>
                      <a:endParaRPr lang="fr-BE" noProof="0" dirty="0"/>
                    </a:p>
                  </a:txBody>
                  <a:tcPr marL="108000" marR="108000" marT="108000" marB="108000"/>
                </a:tc>
                <a:tc hMerge="1"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91003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464429"/>
              </p:ext>
            </p:extLst>
          </p:nvPr>
        </p:nvGraphicFramePr>
        <p:xfrm>
          <a:off x="7838909" y="2171823"/>
          <a:ext cx="4353091" cy="365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2212">
                  <a:extLst>
                    <a:ext uri="{9D8B030D-6E8A-4147-A177-3AD203B41FA5}">
                      <a16:colId xmlns:a16="http://schemas.microsoft.com/office/drawing/2014/main" val="1159286957"/>
                    </a:ext>
                  </a:extLst>
                </a:gridCol>
                <a:gridCol w="1260879">
                  <a:extLst>
                    <a:ext uri="{9D8B030D-6E8A-4147-A177-3AD203B41FA5}">
                      <a16:colId xmlns:a16="http://schemas.microsoft.com/office/drawing/2014/main" val="3268566154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3247601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Classement</a:t>
                      </a: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Pays</a:t>
                      </a: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r>
                        <a:rPr lang="fr-BE" sz="1600" noProof="0" dirty="0"/>
                        <a:t>% consommation 15-64 ans</a:t>
                      </a: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1173725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noProof="0" dirty="0"/>
                        <a:t>1</a:t>
                      </a: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r>
                        <a:rPr lang="fr-BE" noProof="0" dirty="0"/>
                        <a:t>France</a:t>
                      </a: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41.4</a:t>
                      </a: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1442016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noProof="0" dirty="0"/>
                        <a:t>7</a:t>
                      </a: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r>
                        <a:rPr lang="fr-BE" noProof="0" dirty="0"/>
                        <a:t>Allemagne</a:t>
                      </a: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27.2</a:t>
                      </a: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2796996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noProof="0" dirty="0"/>
                        <a:t>9</a:t>
                      </a: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r>
                        <a:rPr lang="fr-BE" noProof="0" dirty="0"/>
                        <a:t>Pays-Bas</a:t>
                      </a: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25.2</a:t>
                      </a: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998338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b="1" noProof="0" dirty="0">
                          <a:solidFill>
                            <a:srgbClr val="2A4B6D"/>
                          </a:solidFill>
                        </a:rPr>
                        <a:t>19</a:t>
                      </a:r>
                    </a:p>
                  </a:txBody>
                  <a:tcPr marL="72000" marR="72000" marT="72000" marB="72000">
                    <a:solidFill>
                      <a:srgbClr val="D98D7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b="1" noProof="0" dirty="0">
                          <a:solidFill>
                            <a:srgbClr val="2A4B6D"/>
                          </a:solidFill>
                        </a:rPr>
                        <a:t>Belgique</a:t>
                      </a:r>
                    </a:p>
                  </a:txBody>
                  <a:tcPr marL="72000" marR="72000" marT="72000" marB="72000">
                    <a:solidFill>
                      <a:srgbClr val="D98D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b="1" noProof="0" dirty="0">
                          <a:solidFill>
                            <a:srgbClr val="2A4B6D"/>
                          </a:solidFill>
                        </a:rPr>
                        <a:t>15.0</a:t>
                      </a:r>
                    </a:p>
                  </a:txBody>
                  <a:tcPr marL="72000" marR="72000" marT="72000" marB="72000">
                    <a:solidFill>
                      <a:srgbClr val="D98D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575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noProof="0" dirty="0"/>
                        <a:t>30</a:t>
                      </a: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r>
                        <a:rPr lang="fr-BE" noProof="0" dirty="0"/>
                        <a:t>Turquie</a:t>
                      </a: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noProof="0" dirty="0"/>
                        <a:t>0.7</a:t>
                      </a: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1079312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b="1" noProof="0" dirty="0"/>
                        <a:t>Moyenne UE</a:t>
                      </a: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endParaRPr lang="fr-BE" b="1" noProof="0" dirty="0"/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b="1" noProof="0" dirty="0"/>
                        <a:t>26.3</a:t>
                      </a: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3077827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992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VAD">
      <a:dk1>
        <a:srgbClr val="2A4B6D"/>
      </a:dk1>
      <a:lt1>
        <a:srgbClr val="FFFFFF"/>
      </a:lt1>
      <a:dk2>
        <a:srgbClr val="2A4B6D"/>
      </a:dk2>
      <a:lt2>
        <a:srgbClr val="FFFFFF"/>
      </a:lt2>
      <a:accent1>
        <a:srgbClr val="2A4B6D"/>
      </a:accent1>
      <a:accent2>
        <a:srgbClr val="D98D71"/>
      </a:accent2>
      <a:accent3>
        <a:srgbClr val="90C39B"/>
      </a:accent3>
      <a:accent4>
        <a:srgbClr val="C96858"/>
      </a:accent4>
      <a:accent5>
        <a:srgbClr val="6FABAE"/>
      </a:accent5>
      <a:accent6>
        <a:srgbClr val="3E5F7C"/>
      </a:accent6>
      <a:hlink>
        <a:srgbClr val="0563C1"/>
      </a:hlink>
      <a:folHlink>
        <a:srgbClr val="D98D7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Corporate-KU Leuven-Liggend-Achtergrond Wit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52BDEC"/>
      </a:accent3>
      <a:accent4>
        <a:srgbClr val="00407A"/>
      </a:accent4>
      <a:accent5>
        <a:srgbClr val="7F7F7F"/>
      </a:accent5>
      <a:accent6>
        <a:srgbClr val="595959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5_Corporate-KU Leuven-Liggend-Achtergrond Wit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52BDEC"/>
      </a:accent3>
      <a:accent4>
        <a:srgbClr val="00407A"/>
      </a:accent4>
      <a:accent5>
        <a:srgbClr val="7F7F7F"/>
      </a:accent5>
      <a:accent6>
        <a:srgbClr val="595959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6_Corporate-KU Leuven-Liggend-Achtergrond Wit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52BDEC"/>
      </a:accent3>
      <a:accent4>
        <a:srgbClr val="00407A"/>
      </a:accent4>
      <a:accent5>
        <a:srgbClr val="7F7F7F"/>
      </a:accent5>
      <a:accent6>
        <a:srgbClr val="595959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3635</TotalTime>
  <Words>1491</Words>
  <Application>Microsoft Office PowerPoint</Application>
  <PresentationFormat>Grand écran</PresentationFormat>
  <Paragraphs>261</Paragraphs>
  <Slides>23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Courier New</vt:lpstr>
      <vt:lpstr>Wingdings</vt:lpstr>
      <vt:lpstr>1_Office Theme</vt:lpstr>
      <vt:lpstr>4_Corporate-KU Leuven-Liggend-Achtergrond Wit</vt:lpstr>
      <vt:lpstr>5_Corporate-KU Leuven-Liggend-Achtergrond Wit</vt:lpstr>
      <vt:lpstr>6_Corporate-KU Leuven-Liggend-Achtergrond Wit</vt:lpstr>
      <vt:lpstr>Cannabis et travail : prévalence, effets et approche  Marie-Claire Lambrechts VAD (Centre flamand d’expertise sur l’alcool et autres drogues) - KU Leuven, Environnement et Santé </vt:lpstr>
      <vt:lpstr>Présentation PowerPoint</vt:lpstr>
      <vt:lpstr>Présentation PowerPoint</vt:lpstr>
      <vt:lpstr>Cannabis : chanvre (cannabis sativa) + principaux produits dérivés : marijuana (herbe, marie-jeanne) et hasch (shit, haschisch)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Aptitude à la conduite</vt:lpstr>
      <vt:lpstr>Effets sur la santé</vt:lpstr>
      <vt:lpstr>Tanne, J. H. (2019). Vaping: CDC investigates severe lung injuries. Budney, A. J., Sargent, J. D., &amp; Lee, D. C. (2015). Vaping cannabis (marijuana): parallel concerns to e‐cigs? Addiction, 110(11), 1699-1704.</vt:lpstr>
      <vt:lpstr>Présentation PowerPoint</vt:lpstr>
      <vt:lpstr>Présentation PowerPoint</vt:lpstr>
      <vt:lpstr>Présentation PowerPoint</vt:lpstr>
      <vt:lpstr>Importance de la sensibilisation et de la formation  </vt:lpstr>
      <vt:lpstr>Rôle du médecin du travail?</vt:lpstr>
      <vt:lpstr>Présentation PowerPoint</vt:lpstr>
      <vt:lpstr>Merci    Marie-Claire Lambrechts VAD (Centre flamand d’expertise sur l’alcool et autres drogues) – Coordinatrice secteur du travail  KU Leuven, Environnement et Santé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Alpuerto</dc:creator>
  <cp:lastModifiedBy>Francoise Orban</cp:lastModifiedBy>
  <cp:revision>232</cp:revision>
  <cp:lastPrinted>2019-11-13T16:45:42Z</cp:lastPrinted>
  <dcterms:created xsi:type="dcterms:W3CDTF">2018-11-23T09:12:02Z</dcterms:created>
  <dcterms:modified xsi:type="dcterms:W3CDTF">2019-11-14T14:33:23Z</dcterms:modified>
</cp:coreProperties>
</file>