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694" r:id="rId5"/>
  </p:sldMasterIdLst>
  <p:notesMasterIdLst>
    <p:notesMasterId r:id="rId18"/>
  </p:notesMasterIdLst>
  <p:handoutMasterIdLst>
    <p:handoutMasterId r:id="rId19"/>
  </p:handoutMasterIdLst>
  <p:sldIdLst>
    <p:sldId id="261" r:id="rId6"/>
    <p:sldId id="268" r:id="rId7"/>
    <p:sldId id="269" r:id="rId8"/>
    <p:sldId id="274" r:id="rId9"/>
    <p:sldId id="270" r:id="rId10"/>
    <p:sldId id="277" r:id="rId11"/>
    <p:sldId id="272" r:id="rId12"/>
    <p:sldId id="278" r:id="rId13"/>
    <p:sldId id="273" r:id="rId14"/>
    <p:sldId id="279" r:id="rId15"/>
    <p:sldId id="280" r:id="rId16"/>
    <p:sldId id="281"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4D5D"/>
    <a:srgbClr val="DCE7F0"/>
    <a:srgbClr val="1D8DB0"/>
    <a:srgbClr val="005E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D39AB6-C123-4E9F-8AE7-C3A3A42F2DA6}" v="1" dt="2024-11-09T14:54:14.4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59" autoAdjust="0"/>
    <p:restoredTop sz="94652"/>
  </p:normalViewPr>
  <p:slideViewPr>
    <p:cSldViewPr snapToGrid="0" snapToObjects="1">
      <p:cViewPr varScale="1">
        <p:scale>
          <a:sx n="121" d="100"/>
          <a:sy n="121" d="100"/>
        </p:scale>
        <p:origin x="605" y="91"/>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8" d="100"/>
          <a:sy n="158" d="100"/>
        </p:scale>
        <p:origin x="424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591CCF-F6FD-734B-854A-5BC033593B1E}" type="datetimeFigureOut">
              <a:rPr lang="nl-NL" smtClean="0"/>
              <a:t>9-11-2024</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52A6D4-CD3D-5148-8B70-A84796F20135}" type="slidenum">
              <a:rPr lang="nl-NL" smtClean="0"/>
              <a:t>‹nr.›</a:t>
            </a:fld>
            <a:endParaRPr lang="nl-NL"/>
          </a:p>
        </p:txBody>
      </p:sp>
    </p:spTree>
    <p:extLst>
      <p:ext uri="{BB962C8B-B14F-4D97-AF65-F5344CB8AC3E}">
        <p14:creationId xmlns:p14="http://schemas.microsoft.com/office/powerpoint/2010/main" val="458916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66214-DB21-4647-B5DA-0D17CA592867}" type="datetimeFigureOut">
              <a:rPr lang="nl-NL" smtClean="0"/>
              <a:t>9-11-2024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54E32A-327F-AF4B-8E1F-209FBF93D26D}" type="slidenum">
              <a:rPr lang="nl-NL" smtClean="0"/>
              <a:t>‹nr.›</a:t>
            </a:fld>
            <a:endParaRPr lang="nl-NL"/>
          </a:p>
        </p:txBody>
      </p:sp>
    </p:spTree>
    <p:extLst>
      <p:ext uri="{BB962C8B-B14F-4D97-AF65-F5344CB8AC3E}">
        <p14:creationId xmlns:p14="http://schemas.microsoft.com/office/powerpoint/2010/main" val="146404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Rechthoek 6"/>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10" name="Rechthoek 9"/>
          <p:cNvSpPr/>
          <p:nvPr userDrawn="1"/>
        </p:nvSpPr>
        <p:spPr>
          <a:xfrm>
            <a:off x="0" y="648000"/>
            <a:ext cx="12193200" cy="621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userDrawn="1"/>
        </p:nvSpPr>
        <p:spPr>
          <a:xfrm>
            <a:off x="0" y="647998"/>
            <a:ext cx="12193200" cy="445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sp>
        <p:nvSpPr>
          <p:cNvPr id="2" name="Titel 1"/>
          <p:cNvSpPr>
            <a:spLocks noGrp="1"/>
          </p:cNvSpPr>
          <p:nvPr>
            <p:ph type="ctrTitle"/>
          </p:nvPr>
        </p:nvSpPr>
        <p:spPr>
          <a:xfrm>
            <a:off x="575999" y="1080000"/>
            <a:ext cx="6096524" cy="4024798"/>
          </a:xfrm>
        </p:spPr>
        <p:txBody>
          <a:bodyPr anchor="ctr" anchorCtr="0">
            <a:normAutofit/>
          </a:bodyPr>
          <a:lstStyle>
            <a:lvl1pPr algn="l">
              <a:defRPr sz="4000" baseline="0">
                <a:solidFill>
                  <a:schemeClr val="bg1"/>
                </a:solidFill>
              </a:defRPr>
            </a:lvl1pPr>
          </a:lstStyle>
          <a:p>
            <a:r>
              <a:rPr lang="en-US" dirty="0"/>
              <a:t>Click to edit Master title style</a:t>
            </a:r>
            <a:endParaRPr lang="nl-NL" dirty="0"/>
          </a:p>
        </p:txBody>
      </p:sp>
      <p:sp>
        <p:nvSpPr>
          <p:cNvPr id="3" name="Ondertitel 2"/>
          <p:cNvSpPr>
            <a:spLocks noGrp="1"/>
          </p:cNvSpPr>
          <p:nvPr>
            <p:ph type="subTitle" idx="1"/>
          </p:nvPr>
        </p:nvSpPr>
        <p:spPr>
          <a:xfrm>
            <a:off x="575999" y="5392801"/>
            <a:ext cx="6096524" cy="730188"/>
          </a:xfrm>
        </p:spPr>
        <p:txBody>
          <a:bodyPr lIns="0" tIns="0" rIns="0" bIns="0"/>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nl-NL" dirty="0"/>
          </a:p>
        </p:txBody>
      </p:sp>
      <p:sp>
        <p:nvSpPr>
          <p:cNvPr id="5" name="Picture Placeholder 4"/>
          <p:cNvSpPr>
            <a:spLocks noGrp="1"/>
          </p:cNvSpPr>
          <p:nvPr>
            <p:ph type="pic" sz="quarter" idx="10"/>
          </p:nvPr>
        </p:nvSpPr>
        <p:spPr>
          <a:xfrm>
            <a:off x="7248525" y="1654175"/>
            <a:ext cx="4368673" cy="4468813"/>
          </a:xfrm>
        </p:spPr>
        <p:txBody>
          <a:bodyPr/>
          <a:lstStyle/>
          <a:p>
            <a:r>
              <a:rPr lang="en-US"/>
              <a:t>Click icon to add picture</a:t>
            </a:r>
            <a:endParaRPr lang="nl-NL"/>
          </a:p>
        </p:txBody>
      </p:sp>
    </p:spTree>
    <p:extLst>
      <p:ext uri="{BB962C8B-B14F-4D97-AF65-F5344CB8AC3E}">
        <p14:creationId xmlns:p14="http://schemas.microsoft.com/office/powerpoint/2010/main" val="1128617704"/>
      </p:ext>
    </p:extLst>
  </p:cSld>
  <p:clrMapOvr>
    <a:masterClrMapping/>
  </p:clrMapOvr>
  <p:extLst>
    <p:ext uri="{DCECCB84-F9BA-43D5-87BE-67443E8EF086}">
      <p15:sldGuideLst xmlns:p15="http://schemas.microsoft.com/office/powerpoint/2012/main">
        <p15:guide id="1" orient="horz" pos="1026">
          <p15:clr>
            <a:srgbClr val="FBAE40"/>
          </p15:clr>
        </p15:guide>
        <p15:guide id="2" pos="4203">
          <p15:clr>
            <a:srgbClr val="FBAE40"/>
          </p15:clr>
        </p15:guide>
        <p15:guide id="3" orient="horz" pos="397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7" name="Rechthoek 6"/>
          <p:cNvSpPr/>
          <p:nvPr/>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p:nvSpPr>
        <p:spPr>
          <a:xfrm>
            <a:off x="0" y="647998"/>
            <a:ext cx="12193200" cy="6210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791" y="1350253"/>
            <a:ext cx="4648209" cy="5507747"/>
          </a:xfrm>
          <a:prstGeom prst="rect">
            <a:avLst/>
          </a:prstGeom>
        </p:spPr>
      </p:pic>
      <p:sp>
        <p:nvSpPr>
          <p:cNvPr id="12" name="Ondertitel 2"/>
          <p:cNvSpPr>
            <a:spLocks noGrp="1"/>
          </p:cNvSpPr>
          <p:nvPr>
            <p:ph type="subTitle" idx="1"/>
          </p:nvPr>
        </p:nvSpPr>
        <p:spPr>
          <a:xfrm>
            <a:off x="576003" y="4359604"/>
            <a:ext cx="8333999" cy="1655999"/>
          </a:xfrm>
        </p:spPr>
        <p:txBody>
          <a:bodyPr lIns="0" tIns="0" rIns="0" bIns="0"/>
          <a:lstStyle>
            <a:lvl1pPr marL="0" indent="0" algn="l">
              <a:buNone/>
              <a:defRPr sz="2400"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 om de ondertitelstijl van het model te bewerken</a:t>
            </a:r>
            <a:endParaRPr lang="nl-NL" dirty="0"/>
          </a:p>
        </p:txBody>
      </p:sp>
      <p:sp>
        <p:nvSpPr>
          <p:cNvPr id="3" name="Title 2"/>
          <p:cNvSpPr>
            <a:spLocks noGrp="1"/>
          </p:cNvSpPr>
          <p:nvPr>
            <p:ph type="title"/>
          </p:nvPr>
        </p:nvSpPr>
        <p:spPr>
          <a:xfrm>
            <a:off x="576000" y="1800000"/>
            <a:ext cx="8334000" cy="2386800"/>
          </a:xfrm>
        </p:spPr>
        <p:txBody>
          <a:bodyPr>
            <a:normAutofit/>
          </a:bodyPr>
          <a:lstStyle>
            <a:lvl1pPr>
              <a:defRPr sz="4000">
                <a:solidFill>
                  <a:schemeClr val="bg1"/>
                </a:solidFill>
              </a:defRPr>
            </a:lvl1pPr>
          </a:lstStyle>
          <a:p>
            <a:r>
              <a:rPr lang="nl-NL" dirty="0"/>
              <a:t>Klik om de stijl te bewerken</a:t>
            </a:r>
          </a:p>
        </p:txBody>
      </p:sp>
    </p:spTree>
    <p:extLst>
      <p:ext uri="{BB962C8B-B14F-4D97-AF65-F5344CB8AC3E}">
        <p14:creationId xmlns:p14="http://schemas.microsoft.com/office/powerpoint/2010/main" val="332038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7" name="Rechthoek 6"/>
          <p:cNvSpPr/>
          <p:nvPr/>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4" name="Tijdelijke aanduiding voor datum 3"/>
          <p:cNvSpPr>
            <a:spLocks noGrp="1"/>
          </p:cNvSpPr>
          <p:nvPr>
            <p:ph type="dt" sz="half" idx="10"/>
          </p:nvPr>
        </p:nvSpPr>
        <p:spPr/>
        <p:txBody>
          <a:bodyPr/>
          <a:lstStyle/>
          <a:p>
            <a:fld id="{88542661-A072-4F33-B97F-25821687E1AC}" type="datetime1">
              <a:rPr lang="nl-BE" smtClean="0"/>
              <a:t>9/11/2024</a:t>
            </a:fld>
            <a:endParaRPr lang="nl-NL"/>
          </a:p>
        </p:txBody>
      </p:sp>
      <p:sp>
        <p:nvSpPr>
          <p:cNvPr id="5" name="Tijdelijke aanduiding voor voettekst 4"/>
          <p:cNvSpPr>
            <a:spLocks noGrp="1"/>
          </p:cNvSpPr>
          <p:nvPr>
            <p:ph type="ftr" sz="quarter" idx="11"/>
          </p:nvPr>
        </p:nvSpPr>
        <p:spPr/>
        <p:txBody>
          <a:bodyPr/>
          <a:lstStyle/>
          <a:p>
            <a:r>
              <a:rPr lang="nl-NL"/>
              <a:t>Master-na-master in de arbeidsgeneeskunde</a:t>
            </a:r>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‹nr.›</a:t>
            </a:fld>
            <a:endParaRPr lang="nl-NL"/>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91" y="675126"/>
            <a:ext cx="4648209" cy="5507747"/>
          </a:xfrm>
          <a:prstGeom prst="rect">
            <a:avLst/>
          </a:prstGeom>
        </p:spPr>
      </p:pic>
      <p:sp>
        <p:nvSpPr>
          <p:cNvPr id="9" name="Titel 1"/>
          <p:cNvSpPr>
            <a:spLocks noGrp="1"/>
          </p:cNvSpPr>
          <p:nvPr>
            <p:ph type="title"/>
          </p:nvPr>
        </p:nvSpPr>
        <p:spPr>
          <a:xfrm>
            <a:off x="576003" y="1800000"/>
            <a:ext cx="8333999" cy="2386800"/>
          </a:xfrm>
        </p:spPr>
        <p:txBody>
          <a:bodyPr anchor="b">
            <a:normAutofit/>
          </a:bodyPr>
          <a:lstStyle>
            <a:lvl1pPr>
              <a:defRPr sz="4000" baseline="0">
                <a:solidFill>
                  <a:srgbClr val="1D8DB0"/>
                </a:solidFill>
              </a:defRPr>
            </a:lvl1pPr>
          </a:lstStyle>
          <a:p>
            <a:r>
              <a:rPr lang="nl-NL"/>
              <a:t>Klik om de stijl te bewerken</a:t>
            </a:r>
            <a:endParaRPr lang="nl-NL" dirty="0"/>
          </a:p>
        </p:txBody>
      </p:sp>
      <p:sp>
        <p:nvSpPr>
          <p:cNvPr id="10"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005E77"/>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Tekststijl van het model bewerken</a:t>
            </a:r>
          </a:p>
        </p:txBody>
      </p:sp>
    </p:spTree>
    <p:extLst>
      <p:ext uri="{BB962C8B-B14F-4D97-AF65-F5344CB8AC3E}">
        <p14:creationId xmlns:p14="http://schemas.microsoft.com/office/powerpoint/2010/main" val="3322770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ekopWit">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A1B770F2-EF3B-4141-94CA-8C1DA9A70CD2}" type="datetime1">
              <a:rPr lang="nl-BE" smtClean="0"/>
              <a:t>9/11/2024</a:t>
            </a:fld>
            <a:endParaRPr lang="nl-NL"/>
          </a:p>
        </p:txBody>
      </p:sp>
      <p:sp>
        <p:nvSpPr>
          <p:cNvPr id="5" name="Tijdelijke aanduiding voor voettekst 4"/>
          <p:cNvSpPr>
            <a:spLocks noGrp="1"/>
          </p:cNvSpPr>
          <p:nvPr>
            <p:ph type="ftr" sz="quarter" idx="11"/>
          </p:nvPr>
        </p:nvSpPr>
        <p:spPr/>
        <p:txBody>
          <a:bodyPr/>
          <a:lstStyle/>
          <a:p>
            <a:r>
              <a:rPr lang="nl-NL"/>
              <a:t>Master-na-master in de arbeidsgeneeskunde</a:t>
            </a:r>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‹nr.›</a:t>
            </a:fld>
            <a:endParaRPr lang="nl-NL"/>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91" y="675126"/>
            <a:ext cx="4648209" cy="5507747"/>
          </a:xfrm>
          <a:prstGeom prst="rect">
            <a:avLst/>
          </a:prstGeom>
        </p:spPr>
      </p:pic>
      <p:sp>
        <p:nvSpPr>
          <p:cNvPr id="8" name="Titel 1"/>
          <p:cNvSpPr>
            <a:spLocks noGrp="1"/>
          </p:cNvSpPr>
          <p:nvPr>
            <p:ph type="title"/>
          </p:nvPr>
        </p:nvSpPr>
        <p:spPr>
          <a:xfrm>
            <a:off x="576003" y="1800000"/>
            <a:ext cx="8333999" cy="2386800"/>
          </a:xfrm>
        </p:spPr>
        <p:txBody>
          <a:bodyPr anchor="b">
            <a:normAutofit/>
          </a:bodyPr>
          <a:lstStyle>
            <a:lvl1pPr>
              <a:defRPr sz="4000"/>
            </a:lvl1pPr>
          </a:lstStyle>
          <a:p>
            <a:r>
              <a:rPr lang="nl-NL" dirty="0"/>
              <a:t>Klik om de stijl te bewerken</a:t>
            </a:r>
          </a:p>
        </p:txBody>
      </p:sp>
      <p:sp>
        <p:nvSpPr>
          <p:cNvPr id="9"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2F4D5D"/>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dirty="0"/>
              <a:t>Tekststijl van het model bewerken</a:t>
            </a:r>
          </a:p>
        </p:txBody>
      </p:sp>
    </p:spTree>
    <p:extLst>
      <p:ext uri="{BB962C8B-B14F-4D97-AF65-F5344CB8AC3E}">
        <p14:creationId xmlns:p14="http://schemas.microsoft.com/office/powerpoint/2010/main" val="3270691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p:cNvSpPr>
            <a:spLocks noGrp="1"/>
          </p:cNvSpPr>
          <p:nvPr>
            <p:ph type="dt" sz="half" idx="10"/>
          </p:nvPr>
        </p:nvSpPr>
        <p:spPr/>
        <p:txBody>
          <a:bodyPr/>
          <a:lstStyle/>
          <a:p>
            <a:fld id="{FAB64C0D-9F41-4264-9135-FDC45891A15A}" type="datetime1">
              <a:rPr lang="nl-BE" smtClean="0"/>
              <a:t>9/11/2024</a:t>
            </a:fld>
            <a:endParaRPr lang="nl-NL"/>
          </a:p>
        </p:txBody>
      </p:sp>
      <p:sp>
        <p:nvSpPr>
          <p:cNvPr id="5" name="Tijdelijke aanduiding voor voettekst 4"/>
          <p:cNvSpPr>
            <a:spLocks noGrp="1"/>
          </p:cNvSpPr>
          <p:nvPr>
            <p:ph type="ftr" sz="quarter" idx="11"/>
          </p:nvPr>
        </p:nvSpPr>
        <p:spPr/>
        <p:txBody>
          <a:bodyPr/>
          <a:lstStyle/>
          <a:p>
            <a:r>
              <a:rPr lang="nl-NL"/>
              <a:t>Master-na-master in de arbeidsgeneeskunde</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‹nr.›</a:t>
            </a:fld>
            <a:endParaRPr lang="nl-NL"/>
          </a:p>
        </p:txBody>
      </p:sp>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2102180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5999" y="1800000"/>
            <a:ext cx="6096524" cy="2386800"/>
          </a:xfrm>
        </p:spPr>
        <p:txBody>
          <a:bodyPr anchor="b"/>
          <a:lstStyle>
            <a:lvl1pPr>
              <a:defRPr sz="4000" baseline="0">
                <a:solidFill>
                  <a:schemeClr val="tx2"/>
                </a:solidFill>
              </a:defRPr>
            </a:lvl1pPr>
          </a:lstStyle>
          <a:p>
            <a:r>
              <a:rPr lang="en-US" dirty="0"/>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fld id="{CE37B660-6258-4BE1-8032-37B3F33E9A23}" type="datetime1">
              <a:rPr lang="nl-BE" smtClean="0"/>
              <a:t>9/11/2024</a:t>
            </a:fld>
            <a:endParaRPr lang="nl-NL" dirty="0"/>
          </a:p>
        </p:txBody>
      </p:sp>
      <p:sp>
        <p:nvSpPr>
          <p:cNvPr id="5" name="Tijdelijke aanduiding voor voettekst 4"/>
          <p:cNvSpPr>
            <a:spLocks noGrp="1"/>
          </p:cNvSpPr>
          <p:nvPr>
            <p:ph type="ftr" sz="quarter" idx="11"/>
          </p:nvPr>
        </p:nvSpPr>
        <p:spPr/>
        <p:txBody>
          <a:bodyPr/>
          <a:lstStyle/>
          <a:p>
            <a:r>
              <a:rPr lang="nl-NL"/>
              <a:t>Master-na-master in de arbeidsgeneeskunde</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‹nr.›</a:t>
            </a:fld>
            <a:endParaRPr lang="nl-NL"/>
          </a:p>
        </p:txBody>
      </p:sp>
      <p:sp>
        <p:nvSpPr>
          <p:cNvPr id="8" name="Picture Placeholder 4"/>
          <p:cNvSpPr>
            <a:spLocks noGrp="1"/>
          </p:cNvSpPr>
          <p:nvPr>
            <p:ph type="pic" sz="quarter" idx="13"/>
          </p:nvPr>
        </p:nvSpPr>
        <p:spPr>
          <a:xfrm>
            <a:off x="7248525" y="584201"/>
            <a:ext cx="4368673" cy="2376000"/>
          </a:xfrm>
        </p:spPr>
        <p:txBody>
          <a:bodyPr/>
          <a:lstStyle/>
          <a:p>
            <a:r>
              <a:rPr lang="en-US"/>
              <a:t>Click icon to add picture</a:t>
            </a:r>
            <a:endParaRPr lang="nl-NL"/>
          </a:p>
        </p:txBody>
      </p:sp>
      <p:sp>
        <p:nvSpPr>
          <p:cNvPr id="9" name="Picture Placeholder 4"/>
          <p:cNvSpPr>
            <a:spLocks noGrp="1"/>
          </p:cNvSpPr>
          <p:nvPr>
            <p:ph type="pic" sz="quarter" idx="14"/>
          </p:nvPr>
        </p:nvSpPr>
        <p:spPr>
          <a:xfrm>
            <a:off x="7248262" y="3248513"/>
            <a:ext cx="4368673" cy="2376000"/>
          </a:xfrm>
        </p:spPr>
        <p:txBody>
          <a:bodyPr/>
          <a:lstStyle/>
          <a:p>
            <a:r>
              <a:rPr lang="en-US"/>
              <a:t>Click icon to add picture</a:t>
            </a:r>
            <a:endParaRPr lang="nl-NL"/>
          </a:p>
        </p:txBody>
      </p:sp>
    </p:spTree>
    <p:extLst>
      <p:ext uri="{BB962C8B-B14F-4D97-AF65-F5344CB8AC3E}">
        <p14:creationId xmlns:p14="http://schemas.microsoft.com/office/powerpoint/2010/main" val="952148524"/>
      </p:ext>
    </p:extLst>
  </p:cSld>
  <p:clrMapOvr>
    <a:masterClrMapping/>
  </p:clrMapOvr>
  <p:extLst>
    <p:ext uri="{DCECCB84-F9BA-43D5-87BE-67443E8EF086}">
      <p15:sldGuideLst xmlns:p15="http://schemas.microsoft.com/office/powerpoint/2012/main">
        <p15:guide id="1" orient="horz" pos="3543">
          <p15:clr>
            <a:srgbClr val="FBAE40"/>
          </p15:clr>
        </p15:guide>
        <p15:guide id="2" pos="420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ekopWit">
    <p:spTree>
      <p:nvGrpSpPr>
        <p:cNvPr id="1" name=""/>
        <p:cNvGrpSpPr/>
        <p:nvPr/>
      </p:nvGrpSpPr>
      <p:grpSpPr>
        <a:xfrm>
          <a:off x="0" y="0"/>
          <a:ext cx="0" cy="0"/>
          <a:chOff x="0" y="0"/>
          <a:chExt cx="0" cy="0"/>
        </a:xfrm>
      </p:grpSpPr>
      <p:sp>
        <p:nvSpPr>
          <p:cNvPr id="2" name="Titel 1"/>
          <p:cNvSpPr>
            <a:spLocks noGrp="1"/>
          </p:cNvSpPr>
          <p:nvPr>
            <p:ph type="title"/>
          </p:nvPr>
        </p:nvSpPr>
        <p:spPr>
          <a:xfrm>
            <a:off x="575999" y="1800000"/>
            <a:ext cx="6096264" cy="2386800"/>
          </a:xfrm>
        </p:spPr>
        <p:txBody>
          <a:bodyPr anchor="b">
            <a:normAutofit/>
          </a:bodyPr>
          <a:lstStyle>
            <a:lvl1pPr>
              <a:defRPr sz="4000"/>
            </a:lvl1pPr>
          </a:lstStyle>
          <a:p>
            <a:r>
              <a:rPr lang="en-US"/>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fld id="{5EE8689F-3980-4858-B727-6F19537FCB4E}" type="datetime1">
              <a:rPr lang="nl-BE" smtClean="0"/>
              <a:t>9/11/2024</a:t>
            </a:fld>
            <a:endParaRPr lang="nl-NL" dirty="0"/>
          </a:p>
        </p:txBody>
      </p:sp>
      <p:sp>
        <p:nvSpPr>
          <p:cNvPr id="5" name="Tijdelijke aanduiding voor voettekst 4"/>
          <p:cNvSpPr>
            <a:spLocks noGrp="1"/>
          </p:cNvSpPr>
          <p:nvPr>
            <p:ph type="ftr" sz="quarter" idx="11"/>
          </p:nvPr>
        </p:nvSpPr>
        <p:spPr/>
        <p:txBody>
          <a:bodyPr/>
          <a:lstStyle/>
          <a:p>
            <a:r>
              <a:rPr lang="nl-NL"/>
              <a:t>Master-na-master in de arbeidsgeneeskunde</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‹nr.›</a:t>
            </a:fld>
            <a:endParaRPr lang="nl-NL"/>
          </a:p>
        </p:txBody>
      </p:sp>
      <p:sp>
        <p:nvSpPr>
          <p:cNvPr id="7" name="Picture Placeholder 4"/>
          <p:cNvSpPr>
            <a:spLocks noGrp="1"/>
          </p:cNvSpPr>
          <p:nvPr>
            <p:ph type="pic" sz="quarter" idx="13"/>
          </p:nvPr>
        </p:nvSpPr>
        <p:spPr>
          <a:xfrm>
            <a:off x="7248525" y="584201"/>
            <a:ext cx="4368673" cy="5040312"/>
          </a:xfrm>
        </p:spPr>
        <p:txBody>
          <a:bodyPr/>
          <a:lstStyle/>
          <a:p>
            <a:r>
              <a:rPr lang="en-US"/>
              <a:t>Click icon to add picture</a:t>
            </a:r>
            <a:endParaRPr lang="nl-NL"/>
          </a:p>
        </p:txBody>
      </p:sp>
    </p:spTree>
  </p:cSld>
  <p:clrMapOvr>
    <a:masterClrMapping/>
  </p:clrMapOvr>
  <p:extLst>
    <p:ext uri="{DCECCB84-F9BA-43D5-87BE-67443E8EF086}">
      <p15:sldGuideLst xmlns:p15="http://schemas.microsoft.com/office/powerpoint/2012/main">
        <p15:guide id="1" orient="horz" pos="3543" userDrawn="1">
          <p15:clr>
            <a:srgbClr val="FBAE40"/>
          </p15:clr>
        </p15:guide>
        <p15:guide id="2" pos="4203" userDrawn="1">
          <p15:clr>
            <a:srgbClr val="FBAE40"/>
          </p15:clr>
        </p15:guide>
        <p15:guide id="3" orient="horz" pos="3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fld id="{00DC4941-31B2-4E50-BDC2-46F9AF553118}" type="datetime1">
              <a:rPr lang="nl-BE" smtClean="0"/>
              <a:t>9/11/2024</a:t>
            </a:fld>
            <a:endParaRPr lang="nl-NL"/>
          </a:p>
        </p:txBody>
      </p:sp>
      <p:sp>
        <p:nvSpPr>
          <p:cNvPr id="6" name="Tijdelijke aanduiding voor voettekst 5"/>
          <p:cNvSpPr>
            <a:spLocks noGrp="1"/>
          </p:cNvSpPr>
          <p:nvPr>
            <p:ph type="ftr" sz="quarter" idx="11"/>
          </p:nvPr>
        </p:nvSpPr>
        <p:spPr/>
        <p:txBody>
          <a:bodyPr/>
          <a:lstStyle/>
          <a:p>
            <a:r>
              <a:rPr lang="nl-NL"/>
              <a:t>Master-na-master in de arbeidsgeneeskunde</a:t>
            </a:r>
          </a:p>
        </p:txBody>
      </p:sp>
      <p:sp>
        <p:nvSpPr>
          <p:cNvPr id="7" name="Tijdelijke aanduiding voor dianummer 6"/>
          <p:cNvSpPr>
            <a:spLocks noGrp="1"/>
          </p:cNvSpPr>
          <p:nvPr>
            <p:ph type="sldNum" sz="quarter" idx="12"/>
          </p:nvPr>
        </p:nvSpPr>
        <p:spPr/>
        <p:txBody>
          <a:bodyPr/>
          <a:lstStyle/>
          <a:p>
            <a:fld id="{0A297500-7527-634B-90F4-69D0994C32B4}" type="slidenum">
              <a:rPr lang="nl-NL" smtClean="0"/>
              <a:t>‹nr.›</a:t>
            </a:fld>
            <a:endParaRPr lang="nl-NL"/>
          </a:p>
        </p:txBody>
      </p:sp>
      <p:sp>
        <p:nvSpPr>
          <p:cNvPr id="9" name="Tijdelijke aanduiding voor tekst 2"/>
          <p:cNvSpPr>
            <a:spLocks noGrp="1"/>
          </p:cNvSpPr>
          <p:nvPr>
            <p:ph idx="1"/>
          </p:nvPr>
        </p:nvSpPr>
        <p:spPr>
          <a:xfrm>
            <a:off x="576000" y="1656000"/>
            <a:ext cx="5400000" cy="4464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2" name="Content Placeholder 11"/>
          <p:cNvSpPr>
            <a:spLocks noGrp="1"/>
          </p:cNvSpPr>
          <p:nvPr>
            <p:ph sz="quarter" idx="13"/>
          </p:nvPr>
        </p:nvSpPr>
        <p:spPr>
          <a:xfrm>
            <a:off x="6217200" y="1656000"/>
            <a:ext cx="5400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1859589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576000" y="1656000"/>
            <a:ext cx="5421575"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Tijdelijke aanduiding voor inhoud 3"/>
          <p:cNvSpPr>
            <a:spLocks noGrp="1"/>
          </p:cNvSpPr>
          <p:nvPr>
            <p:ph sz="half" idx="2"/>
          </p:nvPr>
        </p:nvSpPr>
        <p:spPr>
          <a:xfrm>
            <a:off x="576000" y="2276271"/>
            <a:ext cx="5421575"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6172200" y="1656000"/>
            <a:ext cx="5445000"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Tijdelijke aanduiding voor inhoud 5"/>
          <p:cNvSpPr>
            <a:spLocks noGrp="1"/>
          </p:cNvSpPr>
          <p:nvPr>
            <p:ph sz="quarter" idx="4"/>
          </p:nvPr>
        </p:nvSpPr>
        <p:spPr>
          <a:xfrm>
            <a:off x="6172200" y="2276271"/>
            <a:ext cx="5445000"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Tijdelijke aanduiding voor datum 6"/>
          <p:cNvSpPr>
            <a:spLocks noGrp="1"/>
          </p:cNvSpPr>
          <p:nvPr>
            <p:ph type="dt" sz="half" idx="10"/>
          </p:nvPr>
        </p:nvSpPr>
        <p:spPr/>
        <p:txBody>
          <a:bodyPr/>
          <a:lstStyle/>
          <a:p>
            <a:fld id="{80AF4A48-D83F-45FD-8DB3-469BA63F111C}" type="datetime1">
              <a:rPr lang="nl-BE" smtClean="0"/>
              <a:t>9/11/2024</a:t>
            </a:fld>
            <a:endParaRPr lang="nl-NL" dirty="0"/>
          </a:p>
        </p:txBody>
      </p:sp>
      <p:sp>
        <p:nvSpPr>
          <p:cNvPr id="8" name="Tijdelijke aanduiding voor voettekst 7"/>
          <p:cNvSpPr>
            <a:spLocks noGrp="1"/>
          </p:cNvSpPr>
          <p:nvPr>
            <p:ph type="ftr" sz="quarter" idx="11"/>
          </p:nvPr>
        </p:nvSpPr>
        <p:spPr/>
        <p:txBody>
          <a:bodyPr/>
          <a:lstStyle/>
          <a:p>
            <a:r>
              <a:rPr lang="nl-NL"/>
              <a:t>Master-na-master in de arbeidsgeneeskunde</a:t>
            </a:r>
          </a:p>
        </p:txBody>
      </p:sp>
      <p:sp>
        <p:nvSpPr>
          <p:cNvPr id="9" name="Tijdelijke aanduiding voor dianummer 8"/>
          <p:cNvSpPr>
            <a:spLocks noGrp="1"/>
          </p:cNvSpPr>
          <p:nvPr>
            <p:ph type="sldNum" sz="quarter" idx="12"/>
          </p:nvPr>
        </p:nvSpPr>
        <p:spPr/>
        <p:txBody>
          <a:bodyPr/>
          <a:lstStyle/>
          <a:p>
            <a:fld id="{0A297500-7527-634B-90F4-69D0994C32B4}" type="slidenum">
              <a:rPr lang="nl-NL" smtClean="0"/>
              <a:t>‹nr.›</a:t>
            </a:fld>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1784001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5EBBFF4B-D84A-49A9-A6C6-CC851EAE5A24}" type="datetime1">
              <a:rPr lang="nl-BE" smtClean="0"/>
              <a:t>9/11/2024</a:t>
            </a:fld>
            <a:endParaRPr lang="nl-NL"/>
          </a:p>
        </p:txBody>
      </p:sp>
      <p:sp>
        <p:nvSpPr>
          <p:cNvPr id="4" name="Tijdelijke aanduiding voor voettekst 3"/>
          <p:cNvSpPr>
            <a:spLocks noGrp="1"/>
          </p:cNvSpPr>
          <p:nvPr>
            <p:ph type="ftr" sz="quarter" idx="11"/>
          </p:nvPr>
        </p:nvSpPr>
        <p:spPr/>
        <p:txBody>
          <a:bodyPr/>
          <a:lstStyle/>
          <a:p>
            <a:r>
              <a:rPr lang="nl-NL"/>
              <a:t>Master-na-master in de arbeidsgeneeskunde</a:t>
            </a:r>
          </a:p>
        </p:txBody>
      </p:sp>
      <p:sp>
        <p:nvSpPr>
          <p:cNvPr id="5" name="Tijdelijke aanduiding voor dianummer 4"/>
          <p:cNvSpPr>
            <a:spLocks noGrp="1"/>
          </p:cNvSpPr>
          <p:nvPr>
            <p:ph type="sldNum" sz="quarter" idx="12"/>
          </p:nvPr>
        </p:nvSpPr>
        <p:spPr/>
        <p:txBody>
          <a:bodyPr/>
          <a:lstStyle/>
          <a:p>
            <a:fld id="{0A297500-7527-634B-90F4-69D0994C32B4}" type="slidenum">
              <a:rPr lang="nl-NL" smtClean="0"/>
              <a:t>‹nr.›</a:t>
            </a:fld>
            <a:endParaRPr lang="nl-NL"/>
          </a:p>
        </p:txBody>
      </p:sp>
      <p:sp>
        <p:nvSpPr>
          <p:cNvPr id="6" name="Title 5"/>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54663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208FD04-16B5-4BAB-A765-D38AE740A275}" type="datetime1">
              <a:rPr lang="nl-BE" smtClean="0"/>
              <a:t>9/11/2024</a:t>
            </a:fld>
            <a:endParaRPr lang="nl-NL"/>
          </a:p>
        </p:txBody>
      </p:sp>
      <p:sp>
        <p:nvSpPr>
          <p:cNvPr id="3" name="Tijdelijke aanduiding voor voettekst 2"/>
          <p:cNvSpPr>
            <a:spLocks noGrp="1"/>
          </p:cNvSpPr>
          <p:nvPr>
            <p:ph type="ftr" sz="quarter" idx="11"/>
          </p:nvPr>
        </p:nvSpPr>
        <p:spPr/>
        <p:txBody>
          <a:bodyPr/>
          <a:lstStyle/>
          <a:p>
            <a:r>
              <a:rPr lang="nl-NL"/>
              <a:t>Master-na-master in de arbeidsgeneeskunde</a:t>
            </a:r>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‹nr.›</a:t>
            </a:fld>
            <a:endParaRPr lang="nl-NL"/>
          </a:p>
        </p:txBody>
      </p:sp>
    </p:spTree>
    <p:extLst>
      <p:ext uri="{BB962C8B-B14F-4D97-AF65-F5344CB8AC3E}">
        <p14:creationId xmlns:p14="http://schemas.microsoft.com/office/powerpoint/2010/main" val="307772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ekopSlot">
    <p:spTree>
      <p:nvGrpSpPr>
        <p:cNvPr id="1" name=""/>
        <p:cNvGrpSpPr/>
        <p:nvPr/>
      </p:nvGrpSpPr>
      <p:grpSpPr>
        <a:xfrm>
          <a:off x="0" y="0"/>
          <a:ext cx="0" cy="0"/>
          <a:chOff x="0" y="0"/>
          <a:chExt cx="0" cy="0"/>
        </a:xfrm>
      </p:grpSpPr>
      <p:sp>
        <p:nvSpPr>
          <p:cNvPr id="9" name="Rechthoek 8"/>
          <p:cNvSpPr/>
          <p:nvPr userDrawn="1"/>
        </p:nvSpPr>
        <p:spPr>
          <a:xfrm>
            <a:off x="0" y="0"/>
            <a:ext cx="12193200" cy="6209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9120" y="510988"/>
            <a:ext cx="11039793" cy="5184424"/>
          </a:xfrm>
        </p:spPr>
        <p:txBody>
          <a:bodyPr anchor="ctr" anchorCtr="0">
            <a:noAutofit/>
          </a:bodyPr>
          <a:lstStyle>
            <a:lvl1pPr algn="ctr">
              <a:defRPr sz="6000" baseline="0">
                <a:solidFill>
                  <a:schemeClr val="bg1"/>
                </a:solidFill>
              </a:defRPr>
            </a:lvl1pPr>
          </a:lstStyle>
          <a:p>
            <a:r>
              <a:rPr lang="en-US" dirty="0"/>
              <a:t>Click to edit Master title style</a:t>
            </a:r>
            <a:endParaRPr lang="nl-NL" dirty="0"/>
          </a:p>
        </p:txBody>
      </p:sp>
      <p:sp>
        <p:nvSpPr>
          <p:cNvPr id="4" name="Tijdelijke aanduiding voor datum 3"/>
          <p:cNvSpPr>
            <a:spLocks noGrp="1"/>
          </p:cNvSpPr>
          <p:nvPr>
            <p:ph type="dt" sz="half" idx="10"/>
          </p:nvPr>
        </p:nvSpPr>
        <p:spPr/>
        <p:txBody>
          <a:bodyPr/>
          <a:lstStyle/>
          <a:p>
            <a:fld id="{563F4066-25C6-4DCF-82C8-F437A66035E4}" type="datetime1">
              <a:rPr lang="nl-BE" smtClean="0"/>
              <a:t>9/11/2024</a:t>
            </a:fld>
            <a:endParaRPr lang="nl-NL" dirty="0"/>
          </a:p>
        </p:txBody>
      </p:sp>
      <p:sp>
        <p:nvSpPr>
          <p:cNvPr id="5" name="Tijdelijke aanduiding voor voettekst 4"/>
          <p:cNvSpPr>
            <a:spLocks noGrp="1"/>
          </p:cNvSpPr>
          <p:nvPr>
            <p:ph type="ftr" sz="quarter" idx="11"/>
          </p:nvPr>
        </p:nvSpPr>
        <p:spPr/>
        <p:txBody>
          <a:bodyPr/>
          <a:lstStyle/>
          <a:p>
            <a:r>
              <a:rPr lang="nl-NL"/>
              <a:t>Master-na-master in de arbeidsgeneeskunde</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07036"/>
            <a:ext cx="11041200" cy="1152000"/>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DB1D43F0-E651-485D-B4B4-063087D88564}" type="datetime1">
              <a:rPr lang="nl-BE" smtClean="0"/>
              <a:t>9/11/2024</a:t>
            </a:fld>
            <a:endParaRPr lang="nl-NL" dirty="0"/>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nl-NL"/>
              <a:t>Master-na-master in de arbeidsgeneeskunde</a:t>
            </a:r>
            <a:endParaRPr lang="nl-NL" dirty="0"/>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‹nr.›</a:t>
            </a:fld>
            <a:endParaRPr lang="nl-NL" dirty="0"/>
          </a:p>
        </p:txBody>
      </p:sp>
    </p:spTree>
    <p:extLst>
      <p:ext uri="{BB962C8B-B14F-4D97-AF65-F5344CB8AC3E}">
        <p14:creationId xmlns:p14="http://schemas.microsoft.com/office/powerpoint/2010/main" val="463755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61" r:id="rId9"/>
  </p:sldLayoutIdLst>
  <p:hf hd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2" userDrawn="1">
          <p15:clr>
            <a:srgbClr val="F26B43"/>
          </p15:clr>
        </p15:guide>
        <p15:guide id="2" pos="7319" userDrawn="1">
          <p15:clr>
            <a:srgbClr val="F26B43"/>
          </p15:clr>
        </p15:guide>
        <p15:guide id="3" orient="horz" pos="3857" userDrawn="1">
          <p15:clr>
            <a:srgbClr val="F26B43"/>
          </p15:clr>
        </p15:guide>
        <p15:guide id="4" pos="36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16000"/>
            <a:ext cx="11041200" cy="1152000"/>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59C1416E-B04A-4871-B5AD-7128CB894FC9}" type="datetime1">
              <a:rPr lang="nl-BE" smtClean="0"/>
              <a:t>9/11/2024</a:t>
            </a:fld>
            <a:endParaRPr lang="nl-NL" dirty="0"/>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nl-NL"/>
              <a:t>Master-na-master in de arbeidsgeneeskunde</a:t>
            </a:r>
            <a:endParaRPr lang="nl-NL" dirty="0"/>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‹nr.›</a:t>
            </a:fld>
            <a:endParaRPr lang="nl-NL" dirty="0"/>
          </a:p>
        </p:txBody>
      </p:sp>
    </p:spTree>
    <p:extLst>
      <p:ext uri="{BB962C8B-B14F-4D97-AF65-F5344CB8AC3E}">
        <p14:creationId xmlns:p14="http://schemas.microsoft.com/office/powerpoint/2010/main" val="173252323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hf hd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oshwiki.osha.europa.eu/nl/themes/osh-system-national-level-luxembourg" TargetMode="External"/><Relationship Id="rId13" Type="http://schemas.openxmlformats.org/officeDocument/2006/relationships/hyperlink" Target="https://www.p-i.be/sites/default/files/PI/Studiedag/141021/Uitzendarbeid%20gezondheidstoezicht%20-%20L.%20PONNET.pdf" TargetMode="External"/><Relationship Id="rId3" Type="http://schemas.openxmlformats.org/officeDocument/2006/relationships/hyperlink" Target="https://beswic.be/nl/themas/gezondheid-en-re-integratie-van-de-werknemer/informatie-voor-de-behandelende-artsen/wettelijk-kader-van-de-arbeidsgeneeskunde/taken-van-de-arbeidsarts" TargetMode="External"/><Relationship Id="rId7" Type="http://schemas.openxmlformats.org/officeDocument/2006/relationships/hyperlink" Target="https://oshwiki.osha.europa.eu/nl/themes/osh-system-national-level-netherlands" TargetMode="External"/><Relationship Id="rId12" Type="http://schemas.openxmlformats.org/officeDocument/2006/relationships/hyperlink" Target="https://www.inrs.fr/demarche/prevention-medicale/ce-qu-il-faut-retenir.html" TargetMode="External"/><Relationship Id="rId2" Type="http://schemas.openxmlformats.org/officeDocument/2006/relationships/hyperlink" Target="https://www.arboportaal.nl/onderwerpen/arbobeleid/pago" TargetMode="External"/><Relationship Id="rId1" Type="http://schemas.openxmlformats.org/officeDocument/2006/relationships/slideLayout" Target="../slideLayouts/slideLayout2.xml"/><Relationship Id="rId6" Type="http://schemas.openxmlformats.org/officeDocument/2006/relationships/hyperlink" Target="https://oshwiki.osha.europa.eu/nl/themes/european-agency-safety-and-health-work" TargetMode="External"/><Relationship Id="rId11" Type="http://schemas.openxmlformats.org/officeDocument/2006/relationships/hyperlink" Target="https://werk.belgie.be/nl/nieuws/nieuwe-regels-met-betrekking-tot-het-periodiek-gezondheidstoezicht" TargetMode="External"/><Relationship Id="rId5" Type="http://schemas.openxmlformats.org/officeDocument/2006/relationships/hyperlink" Target="https://www.vlaanderen.be/opleidingsdatabank/arbeidsverpleegkundige" TargetMode="External"/><Relationship Id="rId10" Type="http://schemas.openxmlformats.org/officeDocument/2006/relationships/hyperlink" Target="https://werk.belgie.be/nl/themas/welzijn-op-het-werk/algemene-beginselen/codex-over-het-welzijn-op-het-werk" TargetMode="External"/><Relationship Id="rId4" Type="http://schemas.openxmlformats.org/officeDocument/2006/relationships/hyperlink" Target="https://www.economie.gouv.fr/entreprises/medecine-du-travail" TargetMode="External"/><Relationship Id="rId9" Type="http://schemas.openxmlformats.org/officeDocument/2006/relationships/hyperlink" Target="https://osha.europa.eu/nl/about-eu-osha/national-focal-points/focal-points-index"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uni-konstanz.de/agu/arbeitsmedizin/gesund-am-arbeitsplatz/arbeitsmedizinische-vorsorge/arten-der-vorsorge/" TargetMode="External"/><Relationship Id="rId2" Type="http://schemas.openxmlformats.org/officeDocument/2006/relationships/hyperlink" Target="https://www.tijd.be/ondernemen/algemeen/dringend-gezocht-arbeidsartsen/10302972.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r>
              <a:rPr lang="nl-NL" dirty="0"/>
              <a:t>Het Europees gezondheidstoezicht: een literatuuronderzoek van verschillende landen</a:t>
            </a:r>
          </a:p>
        </p:txBody>
      </p:sp>
      <p:sp>
        <p:nvSpPr>
          <p:cNvPr id="9" name="Ondertitel 8"/>
          <p:cNvSpPr>
            <a:spLocks noGrp="1"/>
          </p:cNvSpPr>
          <p:nvPr>
            <p:ph type="subTitle" idx="1"/>
          </p:nvPr>
        </p:nvSpPr>
        <p:spPr/>
        <p:txBody>
          <a:bodyPr>
            <a:normAutofit/>
          </a:bodyPr>
          <a:lstStyle/>
          <a:p>
            <a:r>
              <a:rPr lang="nl-NL" sz="2000" dirty="0"/>
              <a:t>Door Jonas Demiddeleer (arbeidsarts in opleiding; </a:t>
            </a:r>
            <a:r>
              <a:rPr lang="nl-NL" sz="2000" dirty="0" err="1"/>
              <a:t>Cohezio</a:t>
            </a:r>
            <a:r>
              <a:rPr lang="nl-NL" sz="2000" dirty="0"/>
              <a:t>)</a:t>
            </a:r>
          </a:p>
        </p:txBody>
      </p:sp>
      <p:pic>
        <p:nvPicPr>
          <p:cNvPr id="3" name="Tijdelijke aanduiding voor afbeelding 2" descr="Afbeelding met speelgoed&#10;&#10;Beschrijving automatisch gegenereerd met gemiddelde betrouwbaarheid">
            <a:extLst>
              <a:ext uri="{FF2B5EF4-FFF2-40B4-BE49-F238E27FC236}">
                <a16:creationId xmlns:a16="http://schemas.microsoft.com/office/drawing/2014/main" id="{13ED1CEC-F292-DC4C-9ACA-7E427CF22C1D}"/>
              </a:ext>
            </a:extLst>
          </p:cNvPr>
          <p:cNvPicPr>
            <a:picLocks noGrp="1" noChangeAspect="1"/>
          </p:cNvPicPr>
          <p:nvPr>
            <p:ph type="pic" sz="quarter" idx="10"/>
          </p:nvPr>
        </p:nvPicPr>
        <p:blipFill>
          <a:blip r:embed="rId2"/>
          <a:srcRect l="1965" r="1965"/>
          <a:stretch>
            <a:fillRect/>
          </a:stretch>
        </p:blipFill>
        <p:spPr/>
      </p:pic>
    </p:spTree>
    <p:extLst>
      <p:ext uri="{BB962C8B-B14F-4D97-AF65-F5344CB8AC3E}">
        <p14:creationId xmlns:p14="http://schemas.microsoft.com/office/powerpoint/2010/main" val="362829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EA847-D7CA-B12F-2081-9118DF30184C}"/>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AA7FF1D-5917-8226-F877-3AD89629C80F}"/>
              </a:ext>
            </a:extLst>
          </p:cNvPr>
          <p:cNvSpPr>
            <a:spLocks noGrp="1"/>
          </p:cNvSpPr>
          <p:nvPr>
            <p:ph idx="1"/>
          </p:nvPr>
        </p:nvSpPr>
        <p:spPr>
          <a:xfrm>
            <a:off x="0" y="1359036"/>
            <a:ext cx="12192000" cy="4850964"/>
          </a:xfrm>
        </p:spPr>
        <p:txBody>
          <a:bodyPr>
            <a:noAutofit/>
          </a:bodyPr>
          <a:lstStyle/>
          <a:p>
            <a:pPr marL="342900" lvl="0" indent="-342900">
              <a:lnSpc>
                <a:spcPct val="115000"/>
              </a:lnSpc>
              <a:buFont typeface="Symbol" panose="05050102010706020507" pitchFamily="18" charset="2"/>
              <a:buChar char=""/>
              <a:tabLst>
                <a:tab pos="180340" algn="l"/>
                <a:tab pos="540385" algn="l"/>
                <a:tab pos="449580" algn="l"/>
              </a:tabLst>
            </a:pPr>
            <a:r>
              <a:rPr lang="nl-NL" sz="800" dirty="0">
                <a:effectLst/>
                <a:latin typeface="Arial" panose="020B0604020202020204" pitchFamily="34" charset="0"/>
                <a:ea typeface="Times New Roman" panose="02020603050405020304" pitchFamily="18" charset="0"/>
                <a:cs typeface="Times New Roman" panose="02020603050405020304" pitchFamily="18" charset="0"/>
              </a:rPr>
              <a:t>Arboportaal. (</a:t>
            </a:r>
            <a:r>
              <a:rPr lang="nl-NL" sz="800" dirty="0" err="1">
                <a:effectLst/>
                <a:latin typeface="Arial" panose="020B0604020202020204" pitchFamily="34" charset="0"/>
                <a:ea typeface="Times New Roman" panose="02020603050405020304" pitchFamily="18" charset="0"/>
                <a:cs typeface="Times New Roman" panose="02020603050405020304" pitchFamily="18" charset="0"/>
              </a:rPr>
              <a:t>sd</a:t>
            </a:r>
            <a:r>
              <a:rPr lang="nl-NL" sz="8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800" i="1" dirty="0">
                <a:effectLst/>
                <a:latin typeface="Arial" panose="020B0604020202020204" pitchFamily="34" charset="0"/>
                <a:ea typeface="Times New Roman" panose="02020603050405020304" pitchFamily="18" charset="0"/>
                <a:cs typeface="Times New Roman" panose="02020603050405020304" pitchFamily="18" charset="0"/>
              </a:rPr>
              <a:t>PAGO</a:t>
            </a:r>
            <a:r>
              <a:rPr lang="nl-NL" sz="800" dirty="0">
                <a:effectLst/>
                <a:latin typeface="Arial" panose="020B0604020202020204" pitchFamily="34" charset="0"/>
                <a:ea typeface="Times New Roman" panose="02020603050405020304" pitchFamily="18" charset="0"/>
                <a:cs typeface="Times New Roman" panose="02020603050405020304" pitchFamily="18" charset="0"/>
              </a:rPr>
              <a:t>. Arboportaal. </a:t>
            </a:r>
            <a:r>
              <a:rPr lang="nl-NL" sz="800" dirty="0">
                <a:effectLst/>
                <a:latin typeface="Arial" panose="020B0604020202020204" pitchFamily="34" charset="0"/>
                <a:ea typeface="Times New Roman" panose="02020603050405020304" pitchFamily="18" charset="0"/>
                <a:cs typeface="Times New Roman" panose="02020603050405020304" pitchFamily="18" charset="0"/>
                <a:hlinkClick r:id="rId2"/>
              </a:rPr>
              <a:t>https://www.arboportaal.nl/onderwerpen/arbobeleid/pago</a:t>
            </a:r>
            <a:r>
              <a:rPr lang="nl-NL" sz="800" dirty="0">
                <a:effectLst/>
                <a:latin typeface="Arial" panose="020B0604020202020204" pitchFamily="34" charset="0"/>
                <a:ea typeface="Times New Roman" panose="02020603050405020304" pitchFamily="18" charset="0"/>
                <a:cs typeface="Times New Roman" panose="02020603050405020304" pitchFamily="18" charset="0"/>
              </a:rPr>
              <a:t>.</a:t>
            </a:r>
          </a:p>
          <a:p>
            <a:pPr marL="342900" lvl="0" indent="-342900">
              <a:lnSpc>
                <a:spcPct val="115000"/>
              </a:lnSpc>
              <a:buFont typeface="Symbol" panose="05050102010706020507" pitchFamily="18" charset="2"/>
              <a:buChar char=""/>
              <a:tabLst>
                <a:tab pos="180340" algn="l"/>
                <a:tab pos="540385" algn="l"/>
                <a:tab pos="449580" algn="l"/>
              </a:tabLst>
            </a:pPr>
            <a:r>
              <a:rPr lang="nl-NL" sz="800" dirty="0">
                <a:effectLst/>
                <a:latin typeface="Arial" panose="020B0604020202020204" pitchFamily="34" charset="0"/>
                <a:ea typeface="Times New Roman" panose="02020603050405020304" pitchFamily="18" charset="0"/>
                <a:cs typeface="Times New Roman" panose="02020603050405020304" pitchFamily="18" charset="0"/>
              </a:rPr>
              <a:t>Belgisch kenniscentrum over welzijn op het werk. (</a:t>
            </a:r>
            <a:r>
              <a:rPr lang="nl-NL" sz="800" dirty="0" err="1">
                <a:effectLst/>
                <a:latin typeface="Arial" panose="020B0604020202020204" pitchFamily="34" charset="0"/>
                <a:ea typeface="Times New Roman" panose="02020603050405020304" pitchFamily="18" charset="0"/>
                <a:cs typeface="Times New Roman" panose="02020603050405020304" pitchFamily="18" charset="0"/>
              </a:rPr>
              <a:t>s.d</a:t>
            </a:r>
            <a:r>
              <a:rPr lang="nl-NL" sz="800" dirty="0">
                <a:effectLst/>
                <a:latin typeface="Arial" panose="020B0604020202020204" pitchFamily="34" charset="0"/>
                <a:ea typeface="Times New Roman" panose="02020603050405020304" pitchFamily="18" charset="0"/>
                <a:cs typeface="Times New Roman" panose="02020603050405020304" pitchFamily="18" charset="0"/>
              </a:rPr>
              <a:t>.)</a:t>
            </a:r>
            <a:r>
              <a:rPr lang="nl-NL" sz="800" i="1" dirty="0">
                <a:effectLst/>
                <a:latin typeface="Arial" panose="020B0604020202020204" pitchFamily="34" charset="0"/>
                <a:ea typeface="Times New Roman" panose="02020603050405020304" pitchFamily="18" charset="0"/>
                <a:cs typeface="Times New Roman" panose="02020603050405020304" pitchFamily="18" charset="0"/>
              </a:rPr>
              <a:t>. Taken van de arbeidsarts</a:t>
            </a:r>
            <a:r>
              <a:rPr lang="nl-NL" sz="80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800" dirty="0" err="1">
                <a:effectLst/>
                <a:latin typeface="Arial" panose="020B0604020202020204" pitchFamily="34" charset="0"/>
                <a:ea typeface="Times New Roman" panose="02020603050405020304" pitchFamily="18" charset="0"/>
                <a:cs typeface="Times New Roman" panose="02020603050405020304" pitchFamily="18" charset="0"/>
              </a:rPr>
              <a:t>BeSWIC</a:t>
            </a:r>
            <a:r>
              <a:rPr lang="de-DE" sz="80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https://beswic.be/nl/themas/gezondheid-en-re-integratie-van-de-werknemer/informatie-voor-de-behandelende-artsen/wettelijk-kader-van-de-arbeidsgeneeskunde/taken-van-de-arbeidsarts</a:t>
            </a:r>
            <a:endParaRPr lang="nl-BE" sz="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tabLst>
                <a:tab pos="180340" algn="l"/>
                <a:tab pos="540385" algn="l"/>
                <a:tab pos="449580" algn="l"/>
              </a:tabLst>
            </a:pPr>
            <a:r>
              <a:rPr lang="fr-FR" sz="800" dirty="0">
                <a:effectLst/>
                <a:latin typeface="Arial" panose="020B0604020202020204" pitchFamily="34" charset="0"/>
                <a:ea typeface="Times New Roman" panose="02020603050405020304" pitchFamily="18" charset="0"/>
                <a:cs typeface="Times New Roman" panose="02020603050405020304" pitchFamily="18" charset="0"/>
              </a:rPr>
              <a:t>Bercy Infos. (05/12/2022). </a:t>
            </a:r>
            <a:r>
              <a:rPr lang="fr-FR" sz="800" i="1" dirty="0">
                <a:effectLst/>
                <a:latin typeface="Arial" panose="020B0604020202020204" pitchFamily="34" charset="0"/>
                <a:ea typeface="Times New Roman" panose="02020603050405020304" pitchFamily="18" charset="0"/>
                <a:cs typeface="Times New Roman" panose="02020603050405020304" pitchFamily="18" charset="0"/>
              </a:rPr>
              <a:t>Tout savoir sur la médecine du travail</a:t>
            </a:r>
            <a:r>
              <a:rPr lang="fr-FR" sz="800" dirty="0">
                <a:effectLst/>
                <a:latin typeface="Arial" panose="020B0604020202020204" pitchFamily="34" charset="0"/>
                <a:ea typeface="Times New Roman" panose="02020603050405020304" pitchFamily="18" charset="0"/>
                <a:cs typeface="Times New Roman" panose="02020603050405020304" pitchFamily="18" charset="0"/>
              </a:rPr>
              <a:t>. Ministère de l'Économie, des Finances et de la Souveraineté industrielle et numérique. </a:t>
            </a:r>
            <a:r>
              <a:rPr lang="fr-FR" sz="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4"/>
              </a:rPr>
              <a:t>https://www.economie.gouv.fr/entreprises/medecine-du-travail#</a:t>
            </a:r>
            <a:r>
              <a:rPr lang="fr-FR" sz="800" dirty="0">
                <a:effectLst/>
                <a:latin typeface="Arial" panose="020B0604020202020204" pitchFamily="34" charset="0"/>
                <a:ea typeface="Times New Roman" panose="02020603050405020304" pitchFamily="18" charset="0"/>
                <a:cs typeface="Times New Roman" panose="02020603050405020304" pitchFamily="18" charset="0"/>
              </a:rPr>
              <a:t> </a:t>
            </a:r>
            <a:endParaRPr lang="nl-BE" sz="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tabLst>
                <a:tab pos="180340" algn="l"/>
                <a:tab pos="540385" algn="l"/>
                <a:tab pos="449580" algn="l"/>
              </a:tabLst>
            </a:pPr>
            <a:r>
              <a:rPr lang="nl-BE" sz="800" dirty="0">
                <a:effectLst/>
                <a:latin typeface="Arial" panose="020B0604020202020204" pitchFamily="34" charset="0"/>
                <a:ea typeface="Times New Roman" panose="02020603050405020304" pitchFamily="18" charset="0"/>
                <a:cs typeface="Times New Roman" panose="02020603050405020304" pitchFamily="18" charset="0"/>
              </a:rPr>
              <a:t>Digitaal Vlaanderen. (</a:t>
            </a:r>
            <a:r>
              <a:rPr lang="nl-NL" sz="800" dirty="0">
                <a:effectLst/>
                <a:latin typeface="Arial" panose="020B0604020202020204" pitchFamily="34" charset="0"/>
                <a:ea typeface="Times New Roman" panose="02020603050405020304" pitchFamily="18" charset="0"/>
                <a:cs typeface="Times New Roman" panose="02020603050405020304" pitchFamily="18" charset="0"/>
              </a:rPr>
              <a:t>10 juli 2023). </a:t>
            </a:r>
            <a:r>
              <a:rPr lang="nl-NL" sz="800" i="1" dirty="0">
                <a:effectLst/>
                <a:latin typeface="Arial" panose="020B0604020202020204" pitchFamily="34" charset="0"/>
                <a:ea typeface="Times New Roman" panose="02020603050405020304" pitchFamily="18" charset="0"/>
                <a:cs typeface="Times New Roman" panose="02020603050405020304" pitchFamily="18" charset="0"/>
              </a:rPr>
              <a:t>Arbeidsverpleegkundige</a:t>
            </a:r>
            <a:r>
              <a:rPr lang="nl-NL" sz="800" dirty="0">
                <a:effectLst/>
                <a:latin typeface="Arial" panose="020B0604020202020204" pitchFamily="34" charset="0"/>
                <a:ea typeface="Times New Roman" panose="02020603050405020304" pitchFamily="18" charset="0"/>
                <a:cs typeface="Times New Roman" panose="02020603050405020304" pitchFamily="18" charset="0"/>
              </a:rPr>
              <a:t>. Opleidingsdatabank Vlaanderen. </a:t>
            </a:r>
            <a:r>
              <a:rPr lang="nl-NL" sz="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5"/>
              </a:rPr>
              <a:t>https://www.vlaanderen.be/opleidingsdatabank/arbeidsverpleegkundige</a:t>
            </a:r>
            <a:endParaRPr lang="nl-BE" sz="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tabLst>
                <a:tab pos="180340" algn="l"/>
                <a:tab pos="540385" algn="l"/>
                <a:tab pos="449580" algn="l"/>
              </a:tabLst>
            </a:pPr>
            <a:r>
              <a:rPr lang="nl-BE" sz="800" dirty="0">
                <a:effectLst/>
                <a:latin typeface="Arial" panose="020B0604020202020204" pitchFamily="34" charset="0"/>
                <a:ea typeface="Times New Roman" panose="02020603050405020304" pitchFamily="18" charset="0"/>
                <a:cs typeface="Times New Roman" panose="02020603050405020304" pitchFamily="18" charset="0"/>
              </a:rPr>
              <a:t>Europees Agentschap voor veiligheid en gezondheid op het werk. </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(12/05/2022). </a:t>
            </a:r>
            <a:r>
              <a:rPr lang="en-US" sz="800" i="1" dirty="0">
                <a:effectLst/>
                <a:latin typeface="Arial" panose="020B0604020202020204" pitchFamily="34" charset="0"/>
                <a:ea typeface="Times New Roman" panose="02020603050405020304" pitchFamily="18" charset="0"/>
                <a:cs typeface="Times New Roman" panose="02020603050405020304" pitchFamily="18" charset="0"/>
              </a:rPr>
              <a:t>European Agency for Safety and Health at Work</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800" dirty="0" err="1">
                <a:effectLst/>
                <a:latin typeface="Arial" panose="020B0604020202020204" pitchFamily="34" charset="0"/>
                <a:ea typeface="Times New Roman" panose="02020603050405020304" pitchFamily="18" charset="0"/>
                <a:cs typeface="Times New Roman" panose="02020603050405020304" pitchFamily="18" charset="0"/>
              </a:rPr>
              <a:t>OSHWiki</a:t>
            </a:r>
            <a:r>
              <a:rPr lang="de-DE" sz="80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6"/>
              </a:rPr>
              <a:t>https://oshwiki.osha.europa.eu/nl/themes/european-agency-safety-and-health-work</a:t>
            </a:r>
            <a:r>
              <a:rPr lang="de-DE" sz="800" dirty="0">
                <a:effectLst/>
                <a:latin typeface="Arial" panose="020B0604020202020204" pitchFamily="34" charset="0"/>
                <a:ea typeface="Times New Roman" panose="02020603050405020304" pitchFamily="18" charset="0"/>
                <a:cs typeface="Times New Roman" panose="02020603050405020304" pitchFamily="18" charset="0"/>
              </a:rPr>
              <a:t> </a:t>
            </a:r>
            <a:endParaRPr lang="nl-BE" sz="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tabLst>
                <a:tab pos="180340" algn="l"/>
                <a:tab pos="540385" algn="l"/>
                <a:tab pos="449580" algn="l"/>
              </a:tabLst>
            </a:pPr>
            <a:r>
              <a:rPr lang="nl-BE" sz="800" dirty="0">
                <a:effectLst/>
                <a:latin typeface="Arial" panose="020B0604020202020204" pitchFamily="34" charset="0"/>
                <a:ea typeface="Times New Roman" panose="02020603050405020304" pitchFamily="18" charset="0"/>
                <a:cs typeface="Times New Roman" panose="02020603050405020304" pitchFamily="18" charset="0"/>
              </a:rPr>
              <a:t>Europees Agentschap voor veiligheid en gezondheid op het werk. </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(21/04/2020). </a:t>
            </a:r>
            <a:r>
              <a:rPr lang="en-US" sz="800" i="1" dirty="0">
                <a:effectLst/>
                <a:latin typeface="Arial" panose="020B0604020202020204" pitchFamily="34" charset="0"/>
                <a:ea typeface="Times New Roman" panose="02020603050405020304" pitchFamily="18" charset="0"/>
                <a:cs typeface="Times New Roman" panose="02020603050405020304" pitchFamily="18" charset="0"/>
              </a:rPr>
              <a:t>OSH system at national level - Netherlands</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800" dirty="0" err="1">
                <a:effectLst/>
                <a:latin typeface="Arial" panose="020B0604020202020204" pitchFamily="34" charset="0"/>
                <a:ea typeface="Times New Roman" panose="02020603050405020304" pitchFamily="18" charset="0"/>
                <a:cs typeface="Times New Roman" panose="02020603050405020304" pitchFamily="18" charset="0"/>
              </a:rPr>
              <a:t>OSHWiki</a:t>
            </a:r>
            <a:r>
              <a:rPr lang="de-DE" sz="80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7"/>
              </a:rPr>
              <a:t>https://oshwiki.osha.europa.eu/nl/themes/osh-system-national-level-netherlands</a:t>
            </a:r>
            <a:r>
              <a:rPr lang="de-DE" sz="800" dirty="0">
                <a:effectLst/>
                <a:latin typeface="Arial" panose="020B0604020202020204" pitchFamily="34" charset="0"/>
                <a:ea typeface="Times New Roman" panose="02020603050405020304" pitchFamily="18" charset="0"/>
                <a:cs typeface="Times New Roman" panose="02020603050405020304" pitchFamily="18" charset="0"/>
              </a:rPr>
              <a:t> </a:t>
            </a:r>
            <a:endParaRPr lang="nl-BE" sz="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tabLst>
                <a:tab pos="180340" algn="l"/>
                <a:tab pos="540385" algn="l"/>
                <a:tab pos="449580" algn="l"/>
              </a:tabLst>
            </a:pPr>
            <a:r>
              <a:rPr lang="nl-BE" sz="800" dirty="0">
                <a:effectLst/>
                <a:latin typeface="Arial" panose="020B0604020202020204" pitchFamily="34" charset="0"/>
                <a:ea typeface="Times New Roman" panose="02020603050405020304" pitchFamily="18" charset="0"/>
                <a:cs typeface="Times New Roman" panose="02020603050405020304" pitchFamily="18" charset="0"/>
              </a:rPr>
              <a:t>Europees Agentschap voor veiligheid en gezondheid op het werk. </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(29/06/2021). </a:t>
            </a:r>
            <a:r>
              <a:rPr lang="en-US" sz="800" i="1" dirty="0">
                <a:effectLst/>
                <a:latin typeface="Arial" panose="020B0604020202020204" pitchFamily="34" charset="0"/>
                <a:ea typeface="Times New Roman" panose="02020603050405020304" pitchFamily="18" charset="0"/>
                <a:cs typeface="Times New Roman" panose="02020603050405020304" pitchFamily="18" charset="0"/>
              </a:rPr>
              <a:t>OSH system at national level - Luxembourg</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800" dirty="0" err="1">
                <a:effectLst/>
                <a:latin typeface="Arial" panose="020B0604020202020204" pitchFamily="34" charset="0"/>
                <a:ea typeface="Times New Roman" panose="02020603050405020304" pitchFamily="18" charset="0"/>
                <a:cs typeface="Times New Roman" panose="02020603050405020304" pitchFamily="18" charset="0"/>
              </a:rPr>
              <a:t>OSHWiki</a:t>
            </a:r>
            <a:r>
              <a:rPr lang="de-DE" sz="80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8"/>
              </a:rPr>
              <a:t>https://oshwiki.osha.europa.eu/nl/themes/osh-system-national-level-luxembourg</a:t>
            </a:r>
            <a:r>
              <a:rPr lang="de-DE" sz="800" dirty="0">
                <a:effectLst/>
                <a:latin typeface="Arial" panose="020B0604020202020204" pitchFamily="34" charset="0"/>
                <a:ea typeface="Times New Roman" panose="02020603050405020304" pitchFamily="18" charset="0"/>
                <a:cs typeface="Times New Roman" panose="02020603050405020304" pitchFamily="18" charset="0"/>
              </a:rPr>
              <a:t> </a:t>
            </a:r>
            <a:endParaRPr lang="nl-BE" sz="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tabLst>
                <a:tab pos="180340" algn="l"/>
                <a:tab pos="540385" algn="l"/>
                <a:tab pos="449580" algn="l"/>
              </a:tabLst>
            </a:pPr>
            <a:r>
              <a:rPr lang="nl-BE" sz="800" dirty="0">
                <a:effectLst/>
                <a:latin typeface="Arial" panose="020B0604020202020204" pitchFamily="34" charset="0"/>
                <a:ea typeface="Times New Roman" panose="02020603050405020304" pitchFamily="18" charset="0"/>
                <a:cs typeface="Times New Roman" panose="02020603050405020304" pitchFamily="18" charset="0"/>
              </a:rPr>
              <a:t>Europees Agentschap voor veiligheid en gezondheid op het werk. </a:t>
            </a:r>
            <a:r>
              <a:rPr lang="fr-FR" sz="800" dirty="0">
                <a:effectLst/>
                <a:latin typeface="Arial" panose="020B0604020202020204" pitchFamily="34" charset="0"/>
                <a:ea typeface="Times New Roman" panose="02020603050405020304" pitchFamily="18" charset="0"/>
                <a:cs typeface="Times New Roman" panose="02020603050405020304" pitchFamily="18" charset="0"/>
              </a:rPr>
              <a:t>(s.d.). </a:t>
            </a:r>
            <a:r>
              <a:rPr lang="fr-FR" sz="800" i="1" dirty="0">
                <a:effectLst/>
                <a:latin typeface="Arial" panose="020B0604020202020204" pitchFamily="34" charset="0"/>
                <a:ea typeface="Times New Roman" panose="02020603050405020304" pitchFamily="18" charset="0"/>
                <a:cs typeface="Times New Roman" panose="02020603050405020304" pitchFamily="18" charset="0"/>
              </a:rPr>
              <a:t>Nationale focal points</a:t>
            </a:r>
            <a:r>
              <a:rPr lang="fr-FR" sz="800" dirty="0">
                <a:effectLst/>
                <a:latin typeface="Arial" panose="020B0604020202020204" pitchFamily="34" charset="0"/>
                <a:ea typeface="Times New Roman" panose="02020603050405020304" pitchFamily="18" charset="0"/>
                <a:cs typeface="Times New Roman" panose="02020603050405020304" pitchFamily="18" charset="0"/>
              </a:rPr>
              <a:t>. EU-OSHA. </a:t>
            </a:r>
            <a:r>
              <a:rPr lang="fr-FR" sz="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9"/>
              </a:rPr>
              <a:t>https://osha.europa.eu/nl/about-eu-osha/national-focal-points/focal-points-index</a:t>
            </a:r>
            <a:r>
              <a:rPr lang="fr-FR" sz="800" dirty="0">
                <a:effectLst/>
                <a:latin typeface="Arial" panose="020B0604020202020204" pitchFamily="34" charset="0"/>
                <a:ea typeface="Times New Roman" panose="02020603050405020304" pitchFamily="18" charset="0"/>
                <a:cs typeface="Times New Roman" panose="02020603050405020304" pitchFamily="18" charset="0"/>
              </a:rPr>
              <a:t> </a:t>
            </a:r>
            <a:endParaRPr lang="nl-BE" sz="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tabLst>
                <a:tab pos="180340" algn="l"/>
                <a:tab pos="540385" algn="l"/>
                <a:tab pos="449580" algn="l"/>
              </a:tabLst>
            </a:pPr>
            <a:r>
              <a:rPr lang="nl-BE" sz="800" dirty="0">
                <a:effectLst/>
                <a:latin typeface="Arial" panose="020B0604020202020204" pitchFamily="34" charset="0"/>
                <a:ea typeface="Times New Roman" panose="02020603050405020304" pitchFamily="18" charset="0"/>
                <a:cs typeface="Times New Roman" panose="02020603050405020304" pitchFamily="18" charset="0"/>
              </a:rPr>
              <a:t>Federale Overheidsdienst Werkgelegenheid, Arbeid en Sociaal Overleg. (04/12/2023). </a:t>
            </a:r>
            <a:r>
              <a:rPr lang="nl-BE" sz="800" i="1" dirty="0">
                <a:effectLst/>
                <a:latin typeface="Arial" panose="020B0604020202020204" pitchFamily="34" charset="0"/>
                <a:ea typeface="Times New Roman" panose="02020603050405020304" pitchFamily="18" charset="0"/>
                <a:cs typeface="Times New Roman" panose="02020603050405020304" pitchFamily="18" charset="0"/>
              </a:rPr>
              <a:t>Codex over het welzijn op het werk</a:t>
            </a:r>
            <a:r>
              <a:rPr lang="nl-BE" sz="800" dirty="0">
                <a:effectLst/>
                <a:latin typeface="Arial" panose="020B0604020202020204" pitchFamily="34" charset="0"/>
                <a:ea typeface="Times New Roman" panose="02020603050405020304" pitchFamily="18" charset="0"/>
                <a:cs typeface="Times New Roman" panose="02020603050405020304" pitchFamily="18" charset="0"/>
              </a:rPr>
              <a:t>. Federale Overheidsdienst Werkgelegenheid, Arbeid en Sociaal Overleg. </a:t>
            </a:r>
            <a:r>
              <a:rPr lang="nl-BE" sz="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10"/>
              </a:rPr>
              <a:t>https://werk.belgie.be/nl/themas/welzijn-op-het-werk/algemene-beginselen/codex-over-het-welzijn-op-het-werk</a:t>
            </a:r>
            <a:r>
              <a:rPr lang="nl-BE" sz="8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lnSpc>
                <a:spcPct val="115000"/>
              </a:lnSpc>
              <a:buFont typeface="Symbol" panose="05050102010706020507" pitchFamily="18" charset="2"/>
              <a:buChar char=""/>
              <a:tabLst>
                <a:tab pos="180340" algn="l"/>
                <a:tab pos="540385" algn="l"/>
                <a:tab pos="449580" algn="l"/>
              </a:tabLst>
            </a:pPr>
            <a:r>
              <a:rPr lang="nl-BE" sz="800" dirty="0">
                <a:effectLst/>
                <a:latin typeface="Arial" panose="020B0604020202020204" pitchFamily="34" charset="0"/>
                <a:ea typeface="Times New Roman" panose="02020603050405020304" pitchFamily="18" charset="0"/>
                <a:cs typeface="Times New Roman" panose="02020603050405020304" pitchFamily="18" charset="0"/>
              </a:rPr>
              <a:t>Federale Overheidsdienst Werkgelegenheid, Arbeid en Sociaal Overleg. (18 juni 2019). </a:t>
            </a:r>
            <a:r>
              <a:rPr lang="nl-BE" sz="800" i="1" dirty="0">
                <a:effectLst/>
                <a:latin typeface="Arial" panose="020B0604020202020204" pitchFamily="34" charset="0"/>
                <a:ea typeface="Times New Roman" panose="02020603050405020304" pitchFamily="18" charset="0"/>
                <a:cs typeface="Times New Roman" panose="02020603050405020304" pitchFamily="18" charset="0"/>
              </a:rPr>
              <a:t>Nieuwe regels met betrekking tot het periodiek gezondheidstoezicht.</a:t>
            </a:r>
            <a:r>
              <a:rPr lang="nl-BE" sz="800" dirty="0">
                <a:effectLst/>
                <a:latin typeface="Arial" panose="020B0604020202020204" pitchFamily="34" charset="0"/>
                <a:ea typeface="Times New Roman" panose="02020603050405020304" pitchFamily="18" charset="0"/>
                <a:cs typeface="Times New Roman" panose="02020603050405020304" pitchFamily="18" charset="0"/>
              </a:rPr>
              <a:t> Federale Overheidsdienst Werkgelegenheid, Arbeid en Sociaal Overleg. </a:t>
            </a:r>
            <a:r>
              <a:rPr lang="nl-BE" sz="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11"/>
              </a:rPr>
              <a:t>https://werk.belgie.be/nl/nieuws/nieuwe-regels-met-betrekking-tot-het-periodiek-gezondheidstoezicht</a:t>
            </a:r>
            <a:endParaRPr lang="nl-BE" sz="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tabLst>
                <a:tab pos="180340" algn="l"/>
                <a:tab pos="540385" algn="l"/>
                <a:tab pos="449580" algn="l"/>
              </a:tabLst>
            </a:pPr>
            <a:r>
              <a:rPr lang="fr-FR" sz="800" dirty="0">
                <a:effectLst/>
                <a:latin typeface="Arial" panose="020B0604020202020204" pitchFamily="34" charset="0"/>
                <a:ea typeface="Times New Roman" panose="02020603050405020304" pitchFamily="18" charset="0"/>
                <a:cs typeface="Times New Roman" panose="02020603050405020304" pitchFamily="18" charset="0"/>
              </a:rPr>
              <a:t>Institut national de recherche et de sécurité. (01/09/2022). </a:t>
            </a:r>
            <a:r>
              <a:rPr lang="fr-FR" sz="800" i="1" dirty="0">
                <a:effectLst/>
                <a:latin typeface="Arial" panose="020B0604020202020204" pitchFamily="34" charset="0"/>
                <a:ea typeface="Times New Roman" panose="02020603050405020304" pitchFamily="18" charset="0"/>
                <a:cs typeface="Times New Roman" panose="02020603050405020304" pitchFamily="18" charset="0"/>
              </a:rPr>
              <a:t>Prévention médicale: Ce qu'il faut retenir</a:t>
            </a:r>
            <a:r>
              <a:rPr lang="fr-FR" sz="800" dirty="0">
                <a:effectLst/>
                <a:latin typeface="Arial" panose="020B0604020202020204" pitchFamily="34" charset="0"/>
                <a:ea typeface="Times New Roman" panose="02020603050405020304" pitchFamily="18" charset="0"/>
                <a:cs typeface="Times New Roman" panose="02020603050405020304" pitchFamily="18" charset="0"/>
              </a:rPr>
              <a:t>. </a:t>
            </a:r>
            <a:r>
              <a:rPr lang="nl-BE" sz="800" dirty="0">
                <a:effectLst/>
                <a:latin typeface="Arial" panose="020B0604020202020204" pitchFamily="34" charset="0"/>
                <a:ea typeface="Times New Roman" panose="02020603050405020304" pitchFamily="18" charset="0"/>
                <a:cs typeface="Times New Roman" panose="02020603050405020304" pitchFamily="18" charset="0"/>
              </a:rPr>
              <a:t>INRS. </a:t>
            </a:r>
            <a:r>
              <a:rPr lang="nl-BE" sz="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12"/>
              </a:rPr>
              <a:t>https://www.inrs.fr/demarche/prevention-medicale/ce-qu-il-faut-retenir.html</a:t>
            </a:r>
            <a:r>
              <a:rPr lang="nl-BE" sz="8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lnSpc>
                <a:spcPct val="115000"/>
              </a:lnSpc>
              <a:buFont typeface="Symbol" panose="05050102010706020507" pitchFamily="18" charset="2"/>
              <a:buChar char=""/>
              <a:tabLst>
                <a:tab pos="180340" algn="l"/>
                <a:tab pos="540385" algn="l"/>
                <a:tab pos="449580" algn="l"/>
              </a:tabLst>
            </a:pPr>
            <a:r>
              <a:rPr lang="nl-BE" sz="800" dirty="0">
                <a:effectLst/>
                <a:latin typeface="Arial" panose="020B0604020202020204" pitchFamily="34" charset="0"/>
                <a:ea typeface="Times New Roman" panose="02020603050405020304" pitchFamily="18" charset="0"/>
                <a:cs typeface="Times New Roman" panose="02020603050405020304" pitchFamily="18" charset="0"/>
              </a:rPr>
              <a:t>Koninklijk besluit van 14 mei 2019 tot wijziging van de codex over het welzijn op het werk, wat het periodiek gezondheidstoezicht betreft. </a:t>
            </a:r>
            <a:r>
              <a:rPr lang="nl-BE" sz="800" i="1" dirty="0">
                <a:effectLst/>
                <a:latin typeface="Arial" panose="020B0604020202020204" pitchFamily="34" charset="0"/>
                <a:ea typeface="Times New Roman" panose="02020603050405020304" pitchFamily="18" charset="0"/>
                <a:cs typeface="Times New Roman" panose="02020603050405020304" pitchFamily="18" charset="0"/>
              </a:rPr>
              <a:t>Belgisch Staatsblad</a:t>
            </a:r>
            <a:r>
              <a:rPr lang="nl-BE" sz="800" dirty="0">
                <a:effectLst/>
                <a:latin typeface="Arial" panose="020B0604020202020204" pitchFamily="34" charset="0"/>
                <a:ea typeface="Times New Roman" panose="02020603050405020304" pitchFamily="18" charset="0"/>
                <a:cs typeface="Times New Roman" panose="02020603050405020304" pitchFamily="18" charset="0"/>
              </a:rPr>
              <a:t>, 14 mei 2019, p. 60353-60358.</a:t>
            </a:r>
          </a:p>
          <a:p>
            <a:pPr marL="342900" lvl="0" indent="-342900">
              <a:lnSpc>
                <a:spcPct val="115000"/>
              </a:lnSpc>
              <a:buFont typeface="Symbol" panose="05050102010706020507" pitchFamily="18" charset="2"/>
              <a:buChar char=""/>
              <a:tabLst>
                <a:tab pos="180340" algn="l"/>
                <a:tab pos="540385" algn="l"/>
                <a:tab pos="449580" algn="l"/>
              </a:tabLst>
            </a:pPr>
            <a:r>
              <a:rPr lang="fr-FR" sz="800" dirty="0">
                <a:effectLst/>
                <a:latin typeface="Arial" panose="020B0604020202020204" pitchFamily="34" charset="0"/>
                <a:ea typeface="Times New Roman" panose="02020603050405020304" pitchFamily="18" charset="0"/>
                <a:cs typeface="Times New Roman" panose="02020603050405020304" pitchFamily="18" charset="0"/>
              </a:rPr>
              <a:t>Loi du 17 juin 1994 concernant les services de santé au travail. </a:t>
            </a:r>
            <a:r>
              <a:rPr lang="fr-FR" sz="800" i="1" dirty="0" err="1">
                <a:effectLst/>
                <a:latin typeface="Arial" panose="020B0604020202020204" pitchFamily="34" charset="0"/>
                <a:ea typeface="Times New Roman" panose="02020603050405020304" pitchFamily="18" charset="0"/>
                <a:cs typeface="Times New Roman" panose="02020603050405020304" pitchFamily="18" charset="0"/>
              </a:rPr>
              <a:t>Legilux</a:t>
            </a:r>
            <a:r>
              <a:rPr lang="fr-FR" sz="800" i="1" dirty="0">
                <a:effectLst/>
                <a:latin typeface="Arial" panose="020B0604020202020204" pitchFamily="34" charset="0"/>
                <a:ea typeface="Times New Roman" panose="02020603050405020304" pitchFamily="18" charset="0"/>
                <a:cs typeface="Times New Roman" panose="02020603050405020304" pitchFamily="18" charset="0"/>
              </a:rPr>
              <a:t> (A)</a:t>
            </a:r>
            <a:r>
              <a:rPr lang="fr-FR" sz="800" dirty="0">
                <a:effectLst/>
                <a:latin typeface="Arial" panose="020B0604020202020204" pitchFamily="34" charset="0"/>
                <a:ea typeface="Times New Roman" panose="02020603050405020304" pitchFamily="18" charset="0"/>
                <a:cs typeface="Times New Roman" panose="02020603050405020304" pitchFamily="18" charset="0"/>
              </a:rPr>
              <a:t>, 1 </a:t>
            </a:r>
            <a:r>
              <a:rPr lang="fr-FR" sz="800" dirty="0" err="1">
                <a:effectLst/>
                <a:latin typeface="Arial" panose="020B0604020202020204" pitchFamily="34" charset="0"/>
                <a:ea typeface="Times New Roman" panose="02020603050405020304" pitchFamily="18" charset="0"/>
                <a:cs typeface="Times New Roman" panose="02020603050405020304" pitchFamily="18" charset="0"/>
              </a:rPr>
              <a:t>juli</a:t>
            </a:r>
            <a:r>
              <a:rPr lang="fr-FR" sz="800" dirty="0">
                <a:effectLst/>
                <a:latin typeface="Arial" panose="020B0604020202020204" pitchFamily="34" charset="0"/>
                <a:ea typeface="Times New Roman" panose="02020603050405020304" pitchFamily="18" charset="0"/>
                <a:cs typeface="Times New Roman" panose="02020603050405020304" pitchFamily="18" charset="0"/>
              </a:rPr>
              <a:t> 1994.</a:t>
            </a:r>
            <a:endParaRPr lang="nl-BE" sz="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tabLst>
                <a:tab pos="180340" algn="l"/>
                <a:tab pos="540385" algn="l"/>
                <a:tab pos="449580" algn="l"/>
              </a:tabLst>
            </a:pPr>
            <a:r>
              <a:rPr lang="nl-BE" sz="800" dirty="0">
                <a:effectLst/>
                <a:latin typeface="Arial" panose="020B0604020202020204" pitchFamily="34" charset="0"/>
                <a:ea typeface="Times New Roman" panose="02020603050405020304" pitchFamily="18" charset="0"/>
                <a:cs typeface="Times New Roman" panose="02020603050405020304" pitchFamily="18" charset="0"/>
              </a:rPr>
              <a:t>Ministerie van Sociale Zaken en Werkgelegenheid. (2023). </a:t>
            </a:r>
            <a:r>
              <a:rPr lang="nl-BE" sz="800" i="1" dirty="0">
                <a:effectLst/>
                <a:latin typeface="Arial" panose="020B0604020202020204" pitchFamily="34" charset="0"/>
                <a:ea typeface="Times New Roman" panose="02020603050405020304" pitchFamily="18" charset="0"/>
                <a:cs typeface="Times New Roman" panose="02020603050405020304" pitchFamily="18" charset="0"/>
              </a:rPr>
              <a:t>Arbovisie  2040:  De trend gekeerd</a:t>
            </a:r>
            <a:r>
              <a:rPr lang="nl-BE" sz="8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lnSpc>
                <a:spcPct val="115000"/>
              </a:lnSpc>
              <a:buFont typeface="Symbol" panose="05050102010706020507" pitchFamily="18" charset="2"/>
              <a:buChar char=""/>
              <a:tabLst>
                <a:tab pos="180340" algn="l"/>
                <a:tab pos="540385" algn="l"/>
                <a:tab pos="449580" algn="l"/>
              </a:tabLst>
            </a:pPr>
            <a:r>
              <a:rPr lang="nl-BE" sz="800" dirty="0" err="1">
                <a:effectLst/>
                <a:latin typeface="Arial" panose="020B0604020202020204" pitchFamily="34" charset="0"/>
                <a:ea typeface="Times New Roman" panose="02020603050405020304" pitchFamily="18" charset="0"/>
                <a:cs typeface="Times New Roman" panose="02020603050405020304" pitchFamily="18" charset="0"/>
              </a:rPr>
              <a:t>Ponnet</a:t>
            </a:r>
            <a:r>
              <a:rPr lang="nl-BE" sz="800" dirty="0">
                <a:effectLst/>
                <a:latin typeface="Arial" panose="020B0604020202020204" pitchFamily="34" charset="0"/>
                <a:ea typeface="Times New Roman" panose="02020603050405020304" pitchFamily="18" charset="0"/>
                <a:cs typeface="Times New Roman" panose="02020603050405020304" pitchFamily="18" charset="0"/>
              </a:rPr>
              <a:t>, L. (2021). </a:t>
            </a:r>
            <a:r>
              <a:rPr lang="nl-BE" sz="800" i="1" dirty="0">
                <a:effectLst/>
                <a:latin typeface="Arial" panose="020B0604020202020204" pitchFamily="34" charset="0"/>
                <a:ea typeface="Times New Roman" panose="02020603050405020304" pitchFamily="18" charset="0"/>
                <a:cs typeface="Times New Roman" panose="02020603050405020304" pitchFamily="18" charset="0"/>
              </a:rPr>
              <a:t>Uitzendarbeid en zijn regelgeving. hoe in Europa geregeld?</a:t>
            </a:r>
            <a:r>
              <a:rPr lang="nl-BE" sz="800" dirty="0">
                <a:effectLst/>
                <a:latin typeface="Arial" panose="020B0604020202020204" pitchFamily="34" charset="0"/>
                <a:ea typeface="Times New Roman" panose="02020603050405020304" pitchFamily="18" charset="0"/>
                <a:cs typeface="Times New Roman" panose="02020603050405020304" pitchFamily="18" charset="0"/>
              </a:rPr>
              <a:t>. Federale Overheidsdienst Werkgelegenheid, Arbeid en Sociaal Overleg. </a:t>
            </a:r>
            <a:r>
              <a:rPr lang="nl-BE" sz="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13"/>
              </a:rPr>
              <a:t>https://www.p-i.be/sites/default/files/PI/Studiedag/141021/Uitzendarbeid%20gezondheidstoezicht%20-%20L.%20PONNET.pdf</a:t>
            </a:r>
            <a:r>
              <a:rPr lang="nl-BE" sz="8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indent="-342900">
              <a:lnSpc>
                <a:spcPct val="115000"/>
              </a:lnSpc>
              <a:buFont typeface="Symbol" panose="05050102010706020507" pitchFamily="18" charset="2"/>
              <a:buChar char=""/>
              <a:tabLst>
                <a:tab pos="180340" algn="l"/>
                <a:tab pos="540385" algn="l"/>
                <a:tab pos="449580" algn="l"/>
              </a:tabLst>
            </a:pPr>
            <a:r>
              <a:rPr lang="nl-NL" sz="800" dirty="0">
                <a:effectLst/>
                <a:latin typeface="Arial" panose="020B0604020202020204" pitchFamily="34" charset="0"/>
                <a:ea typeface="Times New Roman" panose="02020603050405020304" pitchFamily="18" charset="0"/>
                <a:cs typeface="Arial" panose="020B0604020202020204" pitchFamily="34" charset="0"/>
              </a:rPr>
              <a:t>Richtlijn 2000/54/EG van het Europees parlement en de Raad van 18 september 2000 betreffende de bescherming van de werknemers tegen de risico's van blootstelling aan biologische agentia op het werk (zevende bijzondere richtlijn in de zin van artikel 16, lid 1, van Richtlijn 83/391/EEG). </a:t>
            </a:r>
            <a:r>
              <a:rPr lang="nl-NL" sz="800" i="1" dirty="0">
                <a:effectLst/>
                <a:latin typeface="Arial" panose="020B0604020202020204" pitchFamily="34" charset="0"/>
                <a:ea typeface="Times New Roman" panose="02020603050405020304" pitchFamily="18" charset="0"/>
                <a:cs typeface="Times New Roman" panose="02020603050405020304" pitchFamily="18" charset="0"/>
              </a:rPr>
              <a:t>Publicatieblad van de Europese Unie (L262)</a:t>
            </a:r>
            <a:r>
              <a:rPr lang="nl-NL" sz="800" dirty="0">
                <a:effectLst/>
                <a:latin typeface="Arial" panose="020B0604020202020204" pitchFamily="34" charset="0"/>
                <a:ea typeface="Times New Roman" panose="02020603050405020304" pitchFamily="18" charset="0"/>
                <a:cs typeface="Times New Roman" panose="02020603050405020304" pitchFamily="18" charset="0"/>
              </a:rPr>
              <a:t>, 17 oktober 2000, 21.</a:t>
            </a:r>
            <a:endParaRPr lang="nl-BE" sz="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Tijdelijke aanduiding voor voettekst 2">
            <a:extLst>
              <a:ext uri="{FF2B5EF4-FFF2-40B4-BE49-F238E27FC236}">
                <a16:creationId xmlns:a16="http://schemas.microsoft.com/office/drawing/2014/main" id="{7282FF6C-BEEF-1041-8961-A76FB502B9F9}"/>
              </a:ext>
            </a:extLst>
          </p:cNvPr>
          <p:cNvSpPr>
            <a:spLocks noGrp="1"/>
          </p:cNvSpPr>
          <p:nvPr>
            <p:ph type="ftr" sz="quarter" idx="11"/>
          </p:nvPr>
        </p:nvSpPr>
        <p:spPr/>
        <p:txBody>
          <a:bodyPr/>
          <a:lstStyle/>
          <a:p>
            <a:r>
              <a:rPr lang="nl-NL"/>
              <a:t>Master-na-master in de arbeidsgeneeskunde</a:t>
            </a:r>
          </a:p>
        </p:txBody>
      </p:sp>
      <p:sp>
        <p:nvSpPr>
          <p:cNvPr id="4" name="Tijdelijke aanduiding voor dianummer 3">
            <a:extLst>
              <a:ext uri="{FF2B5EF4-FFF2-40B4-BE49-F238E27FC236}">
                <a16:creationId xmlns:a16="http://schemas.microsoft.com/office/drawing/2014/main" id="{A3CCF579-DC22-1410-09AB-F63EC4FE6621}"/>
              </a:ext>
            </a:extLst>
          </p:cNvPr>
          <p:cNvSpPr>
            <a:spLocks noGrp="1"/>
          </p:cNvSpPr>
          <p:nvPr>
            <p:ph type="sldNum" sz="quarter" idx="12"/>
          </p:nvPr>
        </p:nvSpPr>
        <p:spPr/>
        <p:txBody>
          <a:bodyPr/>
          <a:lstStyle/>
          <a:p>
            <a:fld id="{0A297500-7527-634B-90F4-69D0994C32B4}" type="slidenum">
              <a:rPr lang="nl-NL" smtClean="0"/>
              <a:t>10</a:t>
            </a:fld>
            <a:endParaRPr lang="nl-NL"/>
          </a:p>
        </p:txBody>
      </p:sp>
      <p:sp>
        <p:nvSpPr>
          <p:cNvPr id="5" name="Titel 4">
            <a:extLst>
              <a:ext uri="{FF2B5EF4-FFF2-40B4-BE49-F238E27FC236}">
                <a16:creationId xmlns:a16="http://schemas.microsoft.com/office/drawing/2014/main" id="{AA45DE4F-E7F2-8647-3BE8-384273206717}"/>
              </a:ext>
            </a:extLst>
          </p:cNvPr>
          <p:cNvSpPr>
            <a:spLocks noGrp="1"/>
          </p:cNvSpPr>
          <p:nvPr>
            <p:ph type="title"/>
          </p:nvPr>
        </p:nvSpPr>
        <p:spPr/>
        <p:txBody>
          <a:bodyPr/>
          <a:lstStyle/>
          <a:p>
            <a:r>
              <a:rPr lang="nl-BE" dirty="0"/>
              <a:t>Referenties</a:t>
            </a:r>
          </a:p>
        </p:txBody>
      </p:sp>
    </p:spTree>
    <p:extLst>
      <p:ext uri="{BB962C8B-B14F-4D97-AF65-F5344CB8AC3E}">
        <p14:creationId xmlns:p14="http://schemas.microsoft.com/office/powerpoint/2010/main" val="1425135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32C2A-C894-60E7-5397-7592B13FF407}"/>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EA211E9-4E61-A341-896E-88A7FB5CF661}"/>
              </a:ext>
            </a:extLst>
          </p:cNvPr>
          <p:cNvSpPr>
            <a:spLocks noGrp="1"/>
          </p:cNvSpPr>
          <p:nvPr>
            <p:ph idx="1"/>
          </p:nvPr>
        </p:nvSpPr>
        <p:spPr>
          <a:xfrm>
            <a:off x="0" y="1359036"/>
            <a:ext cx="12192000" cy="4850964"/>
          </a:xfrm>
        </p:spPr>
        <p:txBody>
          <a:bodyPr>
            <a:noAutofit/>
          </a:bodyPr>
          <a:lstStyle/>
          <a:p>
            <a:pPr marL="342900" lvl="0" indent="-342900">
              <a:lnSpc>
                <a:spcPct val="115000"/>
              </a:lnSpc>
              <a:buFont typeface="Symbol" panose="05050102010706020507" pitchFamily="18" charset="2"/>
              <a:buChar char=""/>
              <a:tabLst>
                <a:tab pos="180340" algn="l"/>
                <a:tab pos="540385" algn="l"/>
                <a:tab pos="449580" algn="l"/>
              </a:tabLst>
            </a:pPr>
            <a:r>
              <a:rPr lang="nl-NL" sz="800" dirty="0">
                <a:effectLst/>
                <a:latin typeface="Arial" panose="020B0604020202020204" pitchFamily="34" charset="0"/>
                <a:ea typeface="Times New Roman" panose="02020603050405020304" pitchFamily="18" charset="0"/>
                <a:cs typeface="Arial" panose="020B0604020202020204" pitchFamily="34" charset="0"/>
              </a:rPr>
              <a:t>Richtlijn 2002/44/EG van het Europees parlement en de Raad van 25 juni 2002 betreffende de minimumvoorschriften inzake gezondheid en veiligheid met betrekking tot de blootstelling van werknemers aan de risico's van fysische agentia (trillingen) (zestiende bijzondere richtlijn in de zin van artikel 16, lid 1, van Richtlijn 89/391/EEG). </a:t>
            </a:r>
            <a:r>
              <a:rPr lang="nl-NL" sz="800" i="1" dirty="0">
                <a:effectLst/>
                <a:latin typeface="Arial" panose="020B0604020202020204" pitchFamily="34" charset="0"/>
                <a:ea typeface="Times New Roman" panose="02020603050405020304" pitchFamily="18" charset="0"/>
                <a:cs typeface="Times New Roman" panose="02020603050405020304" pitchFamily="18" charset="0"/>
              </a:rPr>
              <a:t>Publicatieblad van de Europese Unie (L177)</a:t>
            </a:r>
            <a:r>
              <a:rPr lang="nl-NL" sz="800" dirty="0">
                <a:effectLst/>
                <a:latin typeface="Arial" panose="020B0604020202020204" pitchFamily="34" charset="0"/>
                <a:ea typeface="Times New Roman" panose="02020603050405020304" pitchFamily="18" charset="0"/>
                <a:cs typeface="Times New Roman" panose="02020603050405020304" pitchFamily="18" charset="0"/>
              </a:rPr>
              <a:t>, 6 juli 2002, 13.</a:t>
            </a:r>
            <a:endParaRPr lang="nl-BE" sz="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tabLst>
                <a:tab pos="180340" algn="l"/>
                <a:tab pos="540385" algn="l"/>
                <a:tab pos="449580" algn="l"/>
              </a:tabLst>
            </a:pPr>
            <a:r>
              <a:rPr lang="nl-NL" sz="800" dirty="0">
                <a:effectLst/>
                <a:latin typeface="Arial" panose="020B0604020202020204" pitchFamily="34" charset="0"/>
                <a:ea typeface="Times New Roman" panose="02020603050405020304" pitchFamily="18" charset="0"/>
                <a:cs typeface="Arial" panose="020B0604020202020204" pitchFamily="34" charset="0"/>
              </a:rPr>
              <a:t>Richtlijn 2003/10/EG van het Europees parlement en de Raad van 6 februari 2003 betreffende de minimumvoorschriften inzake gezondheid en veiligheid met betrekking tot de blootstelling van werknemers aan de risico's van fysische agentia (lawaai) (zeventiende bijzondere richtlijn in de zin van artikel 16, lid 1, van Richtlijn 89/391/EEG). </a:t>
            </a:r>
            <a:r>
              <a:rPr lang="nl-NL" sz="800" i="1" dirty="0">
                <a:effectLst/>
                <a:latin typeface="Arial" panose="020B0604020202020204" pitchFamily="34" charset="0"/>
                <a:ea typeface="Times New Roman" panose="02020603050405020304" pitchFamily="18" charset="0"/>
                <a:cs typeface="Times New Roman" panose="02020603050405020304" pitchFamily="18" charset="0"/>
              </a:rPr>
              <a:t>Publicatieblad van de Europese Unie (L042)</a:t>
            </a:r>
            <a:r>
              <a:rPr lang="nl-NL" sz="800" dirty="0">
                <a:effectLst/>
                <a:latin typeface="Arial" panose="020B0604020202020204" pitchFamily="34" charset="0"/>
                <a:ea typeface="Times New Roman" panose="02020603050405020304" pitchFamily="18" charset="0"/>
                <a:cs typeface="Times New Roman" panose="02020603050405020304" pitchFamily="18" charset="0"/>
              </a:rPr>
              <a:t>, 15 februari 2003, 38.</a:t>
            </a:r>
            <a:endParaRPr lang="nl-BE" sz="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tabLst>
                <a:tab pos="180340" algn="l"/>
                <a:tab pos="540385" algn="l"/>
                <a:tab pos="449580" algn="l"/>
              </a:tabLst>
            </a:pPr>
            <a:r>
              <a:rPr lang="nl-NL" sz="800" dirty="0">
                <a:effectLst/>
                <a:latin typeface="Arial" panose="020B0604020202020204" pitchFamily="34" charset="0"/>
                <a:ea typeface="Times New Roman" panose="02020603050405020304" pitchFamily="18" charset="0"/>
                <a:cs typeface="Arial" panose="020B0604020202020204" pitchFamily="34" charset="0"/>
              </a:rPr>
              <a:t>Richtlijn 2004/37/EG van het Europees parlement en de Raad van 29 april 2004 betreffende de bescherming van de werknemers tegen de risico’s van blootstelling aan carcinogene, mutagene of reprotoxische agentia op het werk (zesde bijzondere richtlijn in de zin van artikel 16, lid 1, van Richtlijn 89/391/EEG van de Raad). </a:t>
            </a:r>
            <a:r>
              <a:rPr lang="nl-NL" sz="800" i="1" dirty="0">
                <a:effectLst/>
                <a:latin typeface="Arial" panose="020B0604020202020204" pitchFamily="34" charset="0"/>
                <a:ea typeface="Times New Roman" panose="02020603050405020304" pitchFamily="18" charset="0"/>
                <a:cs typeface="Times New Roman" panose="02020603050405020304" pitchFamily="18" charset="0"/>
              </a:rPr>
              <a:t>Publicatieblad van de Europese Unie (L158)</a:t>
            </a:r>
            <a:r>
              <a:rPr lang="nl-NL" sz="800" dirty="0">
                <a:effectLst/>
                <a:latin typeface="Arial" panose="020B0604020202020204" pitchFamily="34" charset="0"/>
                <a:ea typeface="Times New Roman" panose="02020603050405020304" pitchFamily="18" charset="0"/>
                <a:cs typeface="Times New Roman" panose="02020603050405020304" pitchFamily="18" charset="0"/>
              </a:rPr>
              <a:t>, 30 april 2004, 50.</a:t>
            </a:r>
            <a:endParaRPr lang="nl-BE" sz="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tabLst>
                <a:tab pos="180340" algn="l"/>
                <a:tab pos="540385" algn="l"/>
                <a:tab pos="449580" algn="l"/>
              </a:tabLst>
            </a:pPr>
            <a:r>
              <a:rPr lang="nl-NL" sz="800" dirty="0">
                <a:effectLst/>
                <a:latin typeface="Arial" panose="020B0604020202020204" pitchFamily="34" charset="0"/>
                <a:ea typeface="Times New Roman" panose="02020603050405020304" pitchFamily="18" charset="0"/>
                <a:cs typeface="Arial" panose="020B0604020202020204" pitchFamily="34" charset="0"/>
              </a:rPr>
              <a:t>Richtlijn 2006/25/EG van het Europees parlement en de Raad van 5 april 2006 betreffende de minimumvoorschriften inzake gezondheid en veiligheid met betrekking tot de blootstelling van werknemers aan risico's van fysische agentia (kunstmatige optische straling) (19e bijzondere richtlijn in de zin van artikel 16, lid 1, van Richtlijn 89/391/EEG). </a:t>
            </a:r>
            <a:r>
              <a:rPr lang="nl-NL" sz="800" i="1" dirty="0">
                <a:effectLst/>
                <a:latin typeface="Arial" panose="020B0604020202020204" pitchFamily="34" charset="0"/>
                <a:ea typeface="Times New Roman" panose="02020603050405020304" pitchFamily="18" charset="0"/>
                <a:cs typeface="Times New Roman" panose="02020603050405020304" pitchFamily="18" charset="0"/>
              </a:rPr>
              <a:t>Publicatieblad van de Europese Unie (L114)</a:t>
            </a:r>
            <a:r>
              <a:rPr lang="nl-NL" sz="800" dirty="0">
                <a:effectLst/>
                <a:latin typeface="Arial" panose="020B0604020202020204" pitchFamily="34" charset="0"/>
                <a:ea typeface="Times New Roman" panose="02020603050405020304" pitchFamily="18" charset="0"/>
                <a:cs typeface="Times New Roman" panose="02020603050405020304" pitchFamily="18" charset="0"/>
              </a:rPr>
              <a:t>, 27 april 2006, 38.</a:t>
            </a:r>
            <a:endParaRPr lang="nl-BE" sz="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tabLst>
                <a:tab pos="180340" algn="l"/>
                <a:tab pos="540385" algn="l"/>
                <a:tab pos="449580" algn="l"/>
              </a:tabLst>
            </a:pPr>
            <a:r>
              <a:rPr lang="nl-NL" sz="800" dirty="0">
                <a:effectLst/>
                <a:latin typeface="Arial" panose="020B0604020202020204" pitchFamily="34" charset="0"/>
                <a:ea typeface="Times New Roman" panose="02020603050405020304" pitchFamily="18" charset="0"/>
                <a:cs typeface="Arial" panose="020B0604020202020204" pitchFamily="34" charset="0"/>
              </a:rPr>
              <a:t>Richtlijn 2009/148/EG van het Europees parlement en de Raad van 30 november 2009 betreffende de bescherming van werknemers tegen de risico’s van blootstelling aan asbest op het werk (gecodificeerde versie). </a:t>
            </a:r>
            <a:r>
              <a:rPr lang="nl-NL" sz="800" i="1" dirty="0">
                <a:effectLst/>
                <a:latin typeface="Arial" panose="020B0604020202020204" pitchFamily="34" charset="0"/>
                <a:ea typeface="Times New Roman" panose="02020603050405020304" pitchFamily="18" charset="0"/>
                <a:cs typeface="Times New Roman" panose="02020603050405020304" pitchFamily="18" charset="0"/>
              </a:rPr>
              <a:t>Publicatieblad van de Europese Unie (L330)</a:t>
            </a:r>
            <a:r>
              <a:rPr lang="nl-NL" sz="800" dirty="0">
                <a:effectLst/>
                <a:latin typeface="Arial" panose="020B0604020202020204" pitchFamily="34" charset="0"/>
                <a:ea typeface="Times New Roman" panose="02020603050405020304" pitchFamily="18" charset="0"/>
                <a:cs typeface="Times New Roman" panose="02020603050405020304" pitchFamily="18" charset="0"/>
              </a:rPr>
              <a:t>, 16 december 2009, 28.</a:t>
            </a:r>
            <a:endParaRPr lang="nl-BE" sz="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tabLst>
                <a:tab pos="180340" algn="l"/>
                <a:tab pos="540385" algn="l"/>
                <a:tab pos="449580" algn="l"/>
              </a:tabLst>
            </a:pPr>
            <a:r>
              <a:rPr lang="nl-NL" sz="800" dirty="0">
                <a:effectLst/>
                <a:latin typeface="Arial" panose="020B0604020202020204" pitchFamily="34" charset="0"/>
                <a:ea typeface="Times New Roman" panose="02020603050405020304" pitchFamily="18" charset="0"/>
                <a:cs typeface="Arial" panose="020B0604020202020204" pitchFamily="34" charset="0"/>
              </a:rPr>
              <a:t>Richtlijn 2013/35/EU van het Europees parlement en de Raad van 26 juni 2013 betreffende de minimumvoorschriften inzake gezondheid en veiligheid met betrekking tot de blootstelling van werknemers aan de risico's van fysische agentia (elektromagnetische velden) (twintigste bijzondere richtlijn in de zin van artikel 16, lid 1, van Richtlijn 89/391/EEG) en tot intrekking van Richtlijn 2004/40/EG. </a:t>
            </a:r>
            <a:r>
              <a:rPr lang="nl-NL" sz="800" i="1" dirty="0">
                <a:effectLst/>
                <a:latin typeface="Arial" panose="020B0604020202020204" pitchFamily="34" charset="0"/>
                <a:ea typeface="Times New Roman" panose="02020603050405020304" pitchFamily="18" charset="0"/>
                <a:cs typeface="Times New Roman" panose="02020603050405020304" pitchFamily="18" charset="0"/>
              </a:rPr>
              <a:t>Publicatieblad van de Europese Unie (L179)</a:t>
            </a:r>
            <a:r>
              <a:rPr lang="nl-NL" sz="800" dirty="0">
                <a:effectLst/>
                <a:latin typeface="Arial" panose="020B0604020202020204" pitchFamily="34" charset="0"/>
                <a:ea typeface="Times New Roman" panose="02020603050405020304" pitchFamily="18" charset="0"/>
                <a:cs typeface="Times New Roman" panose="02020603050405020304" pitchFamily="18" charset="0"/>
              </a:rPr>
              <a:t>, 29 juni 2013, 1.</a:t>
            </a:r>
            <a:endParaRPr lang="nl-BE" sz="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tabLst>
                <a:tab pos="180340" algn="l"/>
                <a:tab pos="540385" algn="l"/>
                <a:tab pos="449580" algn="l"/>
              </a:tabLst>
            </a:pPr>
            <a:r>
              <a:rPr lang="nl-BE" sz="800" dirty="0">
                <a:effectLst/>
                <a:latin typeface="Arial" panose="020B0604020202020204" pitchFamily="34" charset="0"/>
                <a:ea typeface="Times New Roman" panose="02020603050405020304" pitchFamily="18" charset="0"/>
                <a:cs typeface="Times New Roman" panose="02020603050405020304" pitchFamily="18" charset="0"/>
              </a:rPr>
              <a:t>Richtlijn 89/391/EEG van de Raad van 12 juni 1989 betreffende de tenuitvoerlegging van maatregelen ter bevordering van de verbetering van de veiligheid en de gezondheid van de werknemers op het werk. </a:t>
            </a:r>
            <a:r>
              <a:rPr lang="nl-NL" sz="800" i="1" dirty="0">
                <a:effectLst/>
                <a:latin typeface="Arial" panose="020B0604020202020204" pitchFamily="34" charset="0"/>
                <a:ea typeface="Times New Roman" panose="02020603050405020304" pitchFamily="18" charset="0"/>
                <a:cs typeface="Times New Roman" panose="02020603050405020304" pitchFamily="18" charset="0"/>
              </a:rPr>
              <a:t>Publicatieblad van de Europese Unie (L183)</a:t>
            </a:r>
            <a:r>
              <a:rPr lang="nl-NL" sz="800" dirty="0">
                <a:effectLst/>
                <a:latin typeface="Arial" panose="020B0604020202020204" pitchFamily="34" charset="0"/>
                <a:ea typeface="Times New Roman" panose="02020603050405020304" pitchFamily="18" charset="0"/>
                <a:cs typeface="Times New Roman" panose="02020603050405020304" pitchFamily="18" charset="0"/>
              </a:rPr>
              <a:t>, 29 juni 1989, 0001 – 0008.</a:t>
            </a:r>
            <a:endParaRPr lang="nl-BE" sz="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tabLst>
                <a:tab pos="180340" algn="l"/>
                <a:tab pos="540385" algn="l"/>
                <a:tab pos="449580" algn="l"/>
              </a:tabLst>
            </a:pPr>
            <a:r>
              <a:rPr lang="nl-BE" sz="800" dirty="0">
                <a:effectLst/>
                <a:latin typeface="Arial" panose="020B0604020202020204" pitchFamily="34" charset="0"/>
                <a:ea typeface="Times New Roman" panose="02020603050405020304" pitchFamily="18" charset="0"/>
                <a:cs typeface="Times New Roman" panose="02020603050405020304" pitchFamily="18" charset="0"/>
              </a:rPr>
              <a:t>Richtlijn </a:t>
            </a:r>
            <a:r>
              <a:rPr lang="nl-NL" sz="800" dirty="0">
                <a:effectLst/>
                <a:latin typeface="Arial" panose="020B0604020202020204" pitchFamily="34" charset="0"/>
                <a:ea typeface="Times New Roman" panose="02020603050405020304" pitchFamily="18" charset="0"/>
                <a:cs typeface="Times New Roman" panose="02020603050405020304" pitchFamily="18" charset="0"/>
              </a:rPr>
              <a:t>90/269/EEG van de Raad van 29 mei 1990 betreffende de minimum veiligheids- en gezondheidsvoorschriften voor het manueel hanteren van lasten met gevaar voor met name rugletsel voor de werknemers (vierde bijzondere richtlijn in de zin van artikel 16, lid 1, van Richtlijn 89/391/EEG). </a:t>
            </a:r>
            <a:r>
              <a:rPr lang="nl-NL" sz="800" i="1" dirty="0">
                <a:effectLst/>
                <a:latin typeface="Arial" panose="020B0604020202020204" pitchFamily="34" charset="0"/>
                <a:ea typeface="Times New Roman" panose="02020603050405020304" pitchFamily="18" charset="0"/>
                <a:cs typeface="Times New Roman" panose="02020603050405020304" pitchFamily="18" charset="0"/>
              </a:rPr>
              <a:t>Publicatieblad van de Europese Unie (L156)</a:t>
            </a:r>
            <a:r>
              <a:rPr lang="nl-NL" sz="800" dirty="0">
                <a:effectLst/>
                <a:latin typeface="Arial" panose="020B0604020202020204" pitchFamily="34" charset="0"/>
                <a:ea typeface="Times New Roman" panose="02020603050405020304" pitchFamily="18" charset="0"/>
                <a:cs typeface="Times New Roman" panose="02020603050405020304" pitchFamily="18" charset="0"/>
              </a:rPr>
              <a:t>, 21 juni 1990, 9.</a:t>
            </a:r>
            <a:endParaRPr lang="nl-BE" sz="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tabLst>
                <a:tab pos="180340" algn="l"/>
                <a:tab pos="540385" algn="l"/>
                <a:tab pos="449580" algn="l"/>
              </a:tabLst>
            </a:pPr>
            <a:r>
              <a:rPr lang="nl-NL" sz="800" dirty="0">
                <a:effectLst/>
                <a:latin typeface="Arial" panose="020B0604020202020204" pitchFamily="34" charset="0"/>
                <a:ea typeface="Times New Roman" panose="02020603050405020304" pitchFamily="18" charset="0"/>
                <a:cs typeface="Arial" panose="020B0604020202020204" pitchFamily="34" charset="0"/>
              </a:rPr>
              <a:t>Richtlijn 98/24/EG van de Raad van 7 april 1998 betreffende de bescherming van de gezondheid en de veiligheid van werknemers tegen risico's van chemische agentia op het werk (14e bijzondere richtlijn in de zin van artikel 16, lid 1, van Richtlijn 89/391/EEG). </a:t>
            </a:r>
            <a:r>
              <a:rPr lang="nl-NL" sz="800" i="1" dirty="0">
                <a:effectLst/>
                <a:latin typeface="Arial" panose="020B0604020202020204" pitchFamily="34" charset="0"/>
                <a:ea typeface="Times New Roman" panose="02020603050405020304" pitchFamily="18" charset="0"/>
                <a:cs typeface="Times New Roman" panose="02020603050405020304" pitchFamily="18" charset="0"/>
              </a:rPr>
              <a:t>Publicatieblad van de Europese Unie (L131)</a:t>
            </a:r>
            <a:r>
              <a:rPr lang="nl-NL" sz="800" dirty="0">
                <a:effectLst/>
                <a:latin typeface="Arial" panose="020B0604020202020204" pitchFamily="34" charset="0"/>
                <a:ea typeface="Times New Roman" panose="02020603050405020304" pitchFamily="18" charset="0"/>
                <a:cs typeface="Times New Roman" panose="02020603050405020304" pitchFamily="18" charset="0"/>
              </a:rPr>
              <a:t>, 5 mei 1998, 11.</a:t>
            </a:r>
            <a:endParaRPr lang="nl-BE" sz="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tabLst>
                <a:tab pos="180340" algn="l"/>
                <a:tab pos="540385" algn="l"/>
                <a:tab pos="449580" algn="l"/>
              </a:tabLst>
            </a:pPr>
            <a:r>
              <a:rPr lang="de-DE" sz="800" dirty="0" err="1">
                <a:effectLst/>
                <a:latin typeface="Arial" panose="020B0604020202020204" pitchFamily="34" charset="0"/>
                <a:ea typeface="Times New Roman" panose="02020603050405020304" pitchFamily="18" charset="0"/>
                <a:cs typeface="Times New Roman" panose="02020603050405020304" pitchFamily="18" charset="0"/>
              </a:rPr>
              <a:t>Serrure</a:t>
            </a:r>
            <a:r>
              <a:rPr lang="de-DE" sz="800" dirty="0">
                <a:effectLst/>
                <a:latin typeface="Arial" panose="020B0604020202020204" pitchFamily="34" charset="0"/>
                <a:ea typeface="Times New Roman" panose="02020603050405020304" pitchFamily="18" charset="0"/>
                <a:cs typeface="Times New Roman" panose="02020603050405020304" pitchFamily="18" charset="0"/>
              </a:rPr>
              <a:t>, B. (3 </a:t>
            </a:r>
            <a:r>
              <a:rPr lang="de-DE" sz="800" dirty="0" err="1">
                <a:effectLst/>
                <a:latin typeface="Arial" panose="020B0604020202020204" pitchFamily="34" charset="0"/>
                <a:ea typeface="Times New Roman" panose="02020603050405020304" pitchFamily="18" charset="0"/>
                <a:cs typeface="Times New Roman" panose="02020603050405020304" pitchFamily="18" charset="0"/>
              </a:rPr>
              <a:t>mei</a:t>
            </a:r>
            <a:r>
              <a:rPr lang="de-DE" sz="800" dirty="0">
                <a:effectLst/>
                <a:latin typeface="Arial" panose="020B0604020202020204" pitchFamily="34" charset="0"/>
                <a:ea typeface="Times New Roman" panose="02020603050405020304" pitchFamily="18" charset="0"/>
                <a:cs typeface="Times New Roman" panose="02020603050405020304" pitchFamily="18" charset="0"/>
              </a:rPr>
              <a:t> 2021). </a:t>
            </a:r>
            <a:r>
              <a:rPr lang="de-DE" sz="800" i="1" dirty="0">
                <a:effectLst/>
                <a:latin typeface="Arial" panose="020B0604020202020204" pitchFamily="34" charset="0"/>
                <a:ea typeface="Times New Roman" panose="02020603050405020304" pitchFamily="18" charset="0"/>
                <a:cs typeface="Times New Roman" panose="02020603050405020304" pitchFamily="18" charset="0"/>
              </a:rPr>
              <a:t>Dringend </a:t>
            </a:r>
            <a:r>
              <a:rPr lang="de-DE" sz="800" i="1" dirty="0" err="1">
                <a:effectLst/>
                <a:latin typeface="Arial" panose="020B0604020202020204" pitchFamily="34" charset="0"/>
                <a:ea typeface="Times New Roman" panose="02020603050405020304" pitchFamily="18" charset="0"/>
                <a:cs typeface="Times New Roman" panose="02020603050405020304" pitchFamily="18" charset="0"/>
              </a:rPr>
              <a:t>gezocht</a:t>
            </a:r>
            <a:r>
              <a:rPr lang="de-DE" sz="800" i="1" dirty="0">
                <a:effectLst/>
                <a:latin typeface="Arial" panose="020B0604020202020204" pitchFamily="34" charset="0"/>
                <a:ea typeface="Times New Roman" panose="02020603050405020304" pitchFamily="18" charset="0"/>
                <a:cs typeface="Times New Roman" panose="02020603050405020304" pitchFamily="18" charset="0"/>
              </a:rPr>
              <a:t>: </a:t>
            </a:r>
            <a:r>
              <a:rPr lang="de-DE" sz="800" i="1" dirty="0" err="1">
                <a:effectLst/>
                <a:latin typeface="Arial" panose="020B0604020202020204" pitchFamily="34" charset="0"/>
                <a:ea typeface="Times New Roman" panose="02020603050405020304" pitchFamily="18" charset="0"/>
                <a:cs typeface="Times New Roman" panose="02020603050405020304" pitchFamily="18" charset="0"/>
              </a:rPr>
              <a:t>arbeidsartsen</a:t>
            </a:r>
            <a:r>
              <a:rPr lang="de-DE" sz="800" i="1" dirty="0">
                <a:effectLst/>
                <a:latin typeface="Arial" panose="020B0604020202020204" pitchFamily="34" charset="0"/>
                <a:ea typeface="Times New Roman" panose="02020603050405020304" pitchFamily="18" charset="0"/>
                <a:cs typeface="Times New Roman" panose="02020603050405020304" pitchFamily="18" charset="0"/>
              </a:rPr>
              <a:t>.</a:t>
            </a:r>
            <a:r>
              <a:rPr lang="de-DE" sz="800" dirty="0">
                <a:effectLst/>
                <a:latin typeface="Arial" panose="020B0604020202020204" pitchFamily="34" charset="0"/>
                <a:ea typeface="Times New Roman" panose="02020603050405020304" pitchFamily="18" charset="0"/>
                <a:cs typeface="Times New Roman" panose="02020603050405020304" pitchFamily="18" charset="0"/>
              </a:rPr>
              <a:t> </a:t>
            </a:r>
            <a:r>
              <a:rPr lang="nl-BE" sz="800" dirty="0">
                <a:effectLst/>
                <a:latin typeface="Arial" panose="020B0604020202020204" pitchFamily="34" charset="0"/>
                <a:ea typeface="Times New Roman" panose="02020603050405020304" pitchFamily="18" charset="0"/>
                <a:cs typeface="Times New Roman" panose="02020603050405020304" pitchFamily="18" charset="0"/>
              </a:rPr>
              <a:t>De Tijd. </a:t>
            </a:r>
            <a:r>
              <a:rPr lang="nl-BE" sz="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https://www.tijd.be/ondernemen/algemeen/dringend-gezocht-arbeidsartsen/10302972.html</a:t>
            </a:r>
            <a:r>
              <a:rPr lang="nl-BE" sz="8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lnSpc>
                <a:spcPct val="115000"/>
              </a:lnSpc>
              <a:buFont typeface="Symbol" panose="05050102010706020507" pitchFamily="18" charset="2"/>
              <a:buChar char=""/>
              <a:tabLst>
                <a:tab pos="180340" algn="l"/>
                <a:tab pos="540385" algn="l"/>
                <a:tab pos="449580" algn="l"/>
              </a:tabLst>
            </a:pPr>
            <a:r>
              <a:rPr lang="de-DE" sz="800" dirty="0">
                <a:effectLst/>
                <a:latin typeface="Arial" panose="020B0604020202020204" pitchFamily="34" charset="0"/>
                <a:ea typeface="Times New Roman" panose="02020603050405020304" pitchFamily="18" charset="0"/>
                <a:cs typeface="Times New Roman" panose="02020603050405020304" pitchFamily="18" charset="0"/>
              </a:rPr>
              <a:t>Universität Konstanz. (</a:t>
            </a:r>
            <a:r>
              <a:rPr lang="de-DE" sz="800" dirty="0" err="1">
                <a:effectLst/>
                <a:latin typeface="Arial" panose="020B0604020202020204" pitchFamily="34" charset="0"/>
                <a:ea typeface="Times New Roman" panose="02020603050405020304" pitchFamily="18" charset="0"/>
                <a:cs typeface="Times New Roman" panose="02020603050405020304" pitchFamily="18" charset="0"/>
              </a:rPr>
              <a:t>s.d</a:t>
            </a:r>
            <a:r>
              <a:rPr lang="de-DE" sz="80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800" i="1" dirty="0">
                <a:effectLst/>
                <a:latin typeface="Arial" panose="020B0604020202020204" pitchFamily="34" charset="0"/>
                <a:ea typeface="Times New Roman" panose="02020603050405020304" pitchFamily="18" charset="0"/>
                <a:cs typeface="Times New Roman" panose="02020603050405020304" pitchFamily="18" charset="0"/>
              </a:rPr>
              <a:t>Pflicht oder Angebot? Die Arten der arbeitsmedizinischen Vorsorge</a:t>
            </a:r>
            <a:r>
              <a:rPr lang="de-DE" sz="800" dirty="0">
                <a:effectLst/>
                <a:latin typeface="Arial" panose="020B0604020202020204" pitchFamily="34" charset="0"/>
                <a:ea typeface="Times New Roman" panose="02020603050405020304" pitchFamily="18" charset="0"/>
                <a:cs typeface="Times New Roman" panose="02020603050405020304" pitchFamily="18" charset="0"/>
              </a:rPr>
              <a:t>. Universität Konstanz. </a:t>
            </a:r>
            <a:r>
              <a:rPr lang="de-DE" sz="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https://www.uni-konstanz.de/agu/arbeitsmedizin/gesund-am-arbeitsplatz/arbeitsmedizinische-vorsorge/arten-der-vorsorge/</a:t>
            </a:r>
            <a:r>
              <a:rPr lang="de-DE" sz="800" dirty="0">
                <a:effectLst/>
                <a:latin typeface="Arial" panose="020B0604020202020204" pitchFamily="34" charset="0"/>
                <a:ea typeface="Times New Roman" panose="02020603050405020304" pitchFamily="18" charset="0"/>
                <a:cs typeface="Times New Roman" panose="02020603050405020304" pitchFamily="18" charset="0"/>
              </a:rPr>
              <a:t> </a:t>
            </a:r>
            <a:endParaRPr lang="nl-BE" sz="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tabLst>
                <a:tab pos="180340" algn="l"/>
                <a:tab pos="540385" algn="l"/>
                <a:tab pos="449580" algn="l"/>
              </a:tabLst>
            </a:pPr>
            <a:r>
              <a:rPr lang="nl-NL" sz="800" dirty="0">
                <a:effectLst/>
                <a:latin typeface="Arial" panose="020B0604020202020204" pitchFamily="34" charset="0"/>
                <a:ea typeface="Times New Roman" panose="02020603050405020304" pitchFamily="18" charset="0"/>
                <a:cs typeface="Times New Roman" panose="02020603050405020304" pitchFamily="18" charset="0"/>
              </a:rPr>
              <a:t>Verordening (EG) nr. 2062/94 van de Raad van 18 juli 1994 tot oprichting van een Europees Agentschap voor de veiligheid en de gezondheid op het werk. </a:t>
            </a:r>
            <a:r>
              <a:rPr lang="nl-NL" sz="800" i="1" dirty="0">
                <a:effectLst/>
                <a:latin typeface="Arial" panose="020B0604020202020204" pitchFamily="34" charset="0"/>
                <a:ea typeface="Times New Roman" panose="02020603050405020304" pitchFamily="18" charset="0"/>
                <a:cs typeface="Times New Roman" panose="02020603050405020304" pitchFamily="18" charset="0"/>
              </a:rPr>
              <a:t>Publicatieblad van de Europese Unie (L216)</a:t>
            </a:r>
            <a:r>
              <a:rPr lang="nl-NL" sz="800" dirty="0">
                <a:effectLst/>
                <a:latin typeface="Arial" panose="020B0604020202020204" pitchFamily="34" charset="0"/>
                <a:ea typeface="Times New Roman" panose="02020603050405020304" pitchFamily="18" charset="0"/>
                <a:cs typeface="Times New Roman" panose="02020603050405020304" pitchFamily="18" charset="0"/>
              </a:rPr>
              <a:t>, 20 augustus 1994, 0001-0008.</a:t>
            </a:r>
            <a:endParaRPr lang="nl-BE" sz="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tabLst>
                <a:tab pos="180340" algn="l"/>
                <a:tab pos="540385" algn="l"/>
                <a:tab pos="449580" algn="l"/>
              </a:tabLst>
            </a:pPr>
            <a:r>
              <a:rPr lang="nl-NL" sz="800" dirty="0">
                <a:effectLst/>
                <a:latin typeface="Arial" panose="020B0604020202020204" pitchFamily="34" charset="0"/>
                <a:ea typeface="Times New Roman" panose="02020603050405020304" pitchFamily="18" charset="0"/>
                <a:cs typeface="Times New Roman" panose="02020603050405020304" pitchFamily="18" charset="0"/>
              </a:rPr>
              <a:t>Wet van 18 maart 1999, houdende bepalingen ter verbetering van de arbeidsomstandigheden</a:t>
            </a:r>
            <a:r>
              <a:rPr lang="nl-BE" sz="800" dirty="0">
                <a:effectLst/>
                <a:latin typeface="Arial" panose="020B0604020202020204" pitchFamily="34" charset="0"/>
                <a:ea typeface="Times New Roman" panose="02020603050405020304" pitchFamily="18" charset="0"/>
                <a:cs typeface="Times New Roman" panose="02020603050405020304" pitchFamily="18" charset="0"/>
              </a:rPr>
              <a:t>. </a:t>
            </a:r>
            <a:r>
              <a:rPr lang="nl-BE" sz="800" i="1" dirty="0">
                <a:effectLst/>
                <a:latin typeface="Arial" panose="020B0604020202020204" pitchFamily="34" charset="0"/>
                <a:ea typeface="Times New Roman" panose="02020603050405020304" pitchFamily="18" charset="0"/>
                <a:cs typeface="Times New Roman" panose="02020603050405020304" pitchFamily="18" charset="0"/>
              </a:rPr>
              <a:t>Staatsblad van het Koninkrijk der Nederlanden, 1</a:t>
            </a:r>
            <a:r>
              <a:rPr lang="nl-NL" sz="800" i="1" dirty="0">
                <a:effectLst/>
                <a:latin typeface="Arial" panose="020B0604020202020204" pitchFamily="34" charset="0"/>
                <a:ea typeface="Times New Roman" panose="02020603050405020304" pitchFamily="18" charset="0"/>
                <a:cs typeface="Times New Roman" panose="02020603050405020304" pitchFamily="18" charset="0"/>
              </a:rPr>
              <a:t>999 (184)</a:t>
            </a:r>
            <a:r>
              <a:rPr lang="nl-NL" sz="800" dirty="0">
                <a:effectLst/>
                <a:latin typeface="Arial" panose="020B0604020202020204" pitchFamily="34" charset="0"/>
                <a:ea typeface="Times New Roman" panose="02020603050405020304" pitchFamily="18" charset="0"/>
                <a:cs typeface="Times New Roman" panose="02020603050405020304" pitchFamily="18" charset="0"/>
              </a:rPr>
              <a:t>, 29 april 1999.</a:t>
            </a:r>
            <a:endParaRPr lang="nl-BE" sz="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Tijdelijke aanduiding voor voettekst 2">
            <a:extLst>
              <a:ext uri="{FF2B5EF4-FFF2-40B4-BE49-F238E27FC236}">
                <a16:creationId xmlns:a16="http://schemas.microsoft.com/office/drawing/2014/main" id="{3A62D7DB-5A16-A1A6-2708-22E92397AFF7}"/>
              </a:ext>
            </a:extLst>
          </p:cNvPr>
          <p:cNvSpPr>
            <a:spLocks noGrp="1"/>
          </p:cNvSpPr>
          <p:nvPr>
            <p:ph type="ftr" sz="quarter" idx="11"/>
          </p:nvPr>
        </p:nvSpPr>
        <p:spPr/>
        <p:txBody>
          <a:bodyPr/>
          <a:lstStyle/>
          <a:p>
            <a:r>
              <a:rPr lang="nl-NL"/>
              <a:t>Master-na-master in de arbeidsgeneeskunde</a:t>
            </a:r>
          </a:p>
        </p:txBody>
      </p:sp>
      <p:sp>
        <p:nvSpPr>
          <p:cNvPr id="4" name="Tijdelijke aanduiding voor dianummer 3">
            <a:extLst>
              <a:ext uri="{FF2B5EF4-FFF2-40B4-BE49-F238E27FC236}">
                <a16:creationId xmlns:a16="http://schemas.microsoft.com/office/drawing/2014/main" id="{37326ACC-C12C-59A5-CCCF-6CB156030557}"/>
              </a:ext>
            </a:extLst>
          </p:cNvPr>
          <p:cNvSpPr>
            <a:spLocks noGrp="1"/>
          </p:cNvSpPr>
          <p:nvPr>
            <p:ph type="sldNum" sz="quarter" idx="12"/>
          </p:nvPr>
        </p:nvSpPr>
        <p:spPr/>
        <p:txBody>
          <a:bodyPr/>
          <a:lstStyle/>
          <a:p>
            <a:fld id="{0A297500-7527-634B-90F4-69D0994C32B4}" type="slidenum">
              <a:rPr lang="nl-NL" smtClean="0"/>
              <a:t>11</a:t>
            </a:fld>
            <a:endParaRPr lang="nl-NL"/>
          </a:p>
        </p:txBody>
      </p:sp>
      <p:sp>
        <p:nvSpPr>
          <p:cNvPr id="5" name="Titel 4">
            <a:extLst>
              <a:ext uri="{FF2B5EF4-FFF2-40B4-BE49-F238E27FC236}">
                <a16:creationId xmlns:a16="http://schemas.microsoft.com/office/drawing/2014/main" id="{98A4B672-A555-8288-E18F-C92DF58DA472}"/>
              </a:ext>
            </a:extLst>
          </p:cNvPr>
          <p:cNvSpPr>
            <a:spLocks noGrp="1"/>
          </p:cNvSpPr>
          <p:nvPr>
            <p:ph type="title"/>
          </p:nvPr>
        </p:nvSpPr>
        <p:spPr/>
        <p:txBody>
          <a:bodyPr/>
          <a:lstStyle/>
          <a:p>
            <a:r>
              <a:rPr lang="nl-BE" dirty="0"/>
              <a:t>Referenties</a:t>
            </a:r>
          </a:p>
        </p:txBody>
      </p:sp>
    </p:spTree>
    <p:extLst>
      <p:ext uri="{BB962C8B-B14F-4D97-AF65-F5344CB8AC3E}">
        <p14:creationId xmlns:p14="http://schemas.microsoft.com/office/powerpoint/2010/main" val="1324603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B58E7-29BC-A1EB-0F1D-820812750A9E}"/>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DE561A65-70B3-FEEB-540C-88A389789BDB}"/>
              </a:ext>
            </a:extLst>
          </p:cNvPr>
          <p:cNvSpPr>
            <a:spLocks noGrp="1"/>
          </p:cNvSpPr>
          <p:nvPr>
            <p:ph type="ctrTitle"/>
          </p:nvPr>
        </p:nvSpPr>
        <p:spPr/>
        <p:txBody>
          <a:bodyPr/>
          <a:lstStyle/>
          <a:p>
            <a:r>
              <a:rPr lang="nl-NL" dirty="0"/>
              <a:t>Het Europees gezondheidstoezicht: een literatuuronderzoek van verschillende landen</a:t>
            </a:r>
          </a:p>
        </p:txBody>
      </p:sp>
      <p:sp>
        <p:nvSpPr>
          <p:cNvPr id="9" name="Ondertitel 8">
            <a:extLst>
              <a:ext uri="{FF2B5EF4-FFF2-40B4-BE49-F238E27FC236}">
                <a16:creationId xmlns:a16="http://schemas.microsoft.com/office/drawing/2014/main" id="{014451BA-C9D2-AA00-6D03-713AA98E2A1C}"/>
              </a:ext>
            </a:extLst>
          </p:cNvPr>
          <p:cNvSpPr>
            <a:spLocks noGrp="1"/>
          </p:cNvSpPr>
          <p:nvPr>
            <p:ph type="subTitle" idx="1"/>
          </p:nvPr>
        </p:nvSpPr>
        <p:spPr/>
        <p:txBody>
          <a:bodyPr>
            <a:normAutofit/>
          </a:bodyPr>
          <a:lstStyle/>
          <a:p>
            <a:r>
              <a:rPr lang="nl-NL" sz="2000" dirty="0"/>
              <a:t>Door Jonas Demiddeleer (arbeidsarts in opleiding; </a:t>
            </a:r>
            <a:r>
              <a:rPr lang="nl-NL" sz="2000" dirty="0" err="1"/>
              <a:t>Cohezio</a:t>
            </a:r>
            <a:r>
              <a:rPr lang="nl-NL" sz="2000" dirty="0"/>
              <a:t>)</a:t>
            </a:r>
          </a:p>
        </p:txBody>
      </p:sp>
      <p:pic>
        <p:nvPicPr>
          <p:cNvPr id="3" name="Tijdelijke aanduiding voor afbeelding 2" descr="Afbeelding met speelgoed&#10;&#10;Beschrijving automatisch gegenereerd met gemiddelde betrouwbaarheid">
            <a:extLst>
              <a:ext uri="{FF2B5EF4-FFF2-40B4-BE49-F238E27FC236}">
                <a16:creationId xmlns:a16="http://schemas.microsoft.com/office/drawing/2014/main" id="{85191C37-BACA-B613-1CF3-D2DA5DBB352F}"/>
              </a:ext>
            </a:extLst>
          </p:cNvPr>
          <p:cNvPicPr>
            <a:picLocks noGrp="1" noChangeAspect="1"/>
          </p:cNvPicPr>
          <p:nvPr>
            <p:ph type="pic" sz="quarter" idx="10"/>
          </p:nvPr>
        </p:nvPicPr>
        <p:blipFill>
          <a:blip r:embed="rId2"/>
          <a:srcRect l="1965" r="1965"/>
          <a:stretch>
            <a:fillRect/>
          </a:stretch>
        </p:blipFill>
        <p:spPr/>
      </p:pic>
    </p:spTree>
    <p:extLst>
      <p:ext uri="{BB962C8B-B14F-4D97-AF65-F5344CB8AC3E}">
        <p14:creationId xmlns:p14="http://schemas.microsoft.com/office/powerpoint/2010/main" val="459968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238CE7E-F484-D7D5-A05A-4297C3AB0292}"/>
              </a:ext>
            </a:extLst>
          </p:cNvPr>
          <p:cNvSpPr>
            <a:spLocks noGrp="1"/>
          </p:cNvSpPr>
          <p:nvPr>
            <p:ph idx="1"/>
          </p:nvPr>
        </p:nvSpPr>
        <p:spPr>
          <a:xfrm>
            <a:off x="575400" y="1552518"/>
            <a:ext cx="11041200" cy="4464000"/>
          </a:xfrm>
        </p:spPr>
        <p:txBody>
          <a:bodyPr/>
          <a:lstStyle/>
          <a:p>
            <a:pPr marL="0" indent="0">
              <a:buNone/>
            </a:pPr>
            <a:r>
              <a:rPr lang="nl-NL" u="sng" dirty="0"/>
              <a:t>Artikel 14</a:t>
            </a:r>
          </a:p>
          <a:p>
            <a:r>
              <a:rPr lang="nl-NL" dirty="0"/>
              <a:t>‘Passend’ gezondheidstoezicht afgestemd op de </a:t>
            </a:r>
            <a:br>
              <a:rPr lang="nl-NL" dirty="0"/>
            </a:br>
            <a:r>
              <a:rPr lang="nl-NL" dirty="0"/>
              <a:t>veiligheids- en gezondheidsrisico's op het werk. </a:t>
            </a:r>
          </a:p>
          <a:p>
            <a:r>
              <a:rPr lang="nl-NL" dirty="0"/>
              <a:t>Maatregelen ‘overeenkomstig de nationale wetten en/of praktijken’. </a:t>
            </a:r>
          </a:p>
          <a:p>
            <a:r>
              <a:rPr lang="nl-NL" dirty="0"/>
              <a:t>Elke werknemer ‘op gezette tijden in de gelegenheid worden gesteld’ zich medisch te laten onderzoeken.</a:t>
            </a:r>
          </a:p>
          <a:p>
            <a:r>
              <a:rPr lang="nl-NL" dirty="0"/>
              <a:t>Gezondheidstoezicht kan en mag ‘een onderdeel vormen van het nationaal stelsel van gezondheidszorg’.</a:t>
            </a:r>
            <a:endParaRPr lang="nl-BE" dirty="0"/>
          </a:p>
        </p:txBody>
      </p:sp>
      <p:sp>
        <p:nvSpPr>
          <p:cNvPr id="3" name="Tijdelijke aanduiding voor voettekst 2">
            <a:extLst>
              <a:ext uri="{FF2B5EF4-FFF2-40B4-BE49-F238E27FC236}">
                <a16:creationId xmlns:a16="http://schemas.microsoft.com/office/drawing/2014/main" id="{41DEBAC5-78A4-728B-DC36-6F21E3BAC0C3}"/>
              </a:ext>
            </a:extLst>
          </p:cNvPr>
          <p:cNvSpPr>
            <a:spLocks noGrp="1"/>
          </p:cNvSpPr>
          <p:nvPr>
            <p:ph type="ftr" sz="quarter" idx="11"/>
          </p:nvPr>
        </p:nvSpPr>
        <p:spPr/>
        <p:txBody>
          <a:bodyPr/>
          <a:lstStyle/>
          <a:p>
            <a:r>
              <a:rPr lang="nl-NL"/>
              <a:t>Master-na-master in de arbeidsgeneeskunde</a:t>
            </a:r>
          </a:p>
        </p:txBody>
      </p:sp>
      <p:sp>
        <p:nvSpPr>
          <p:cNvPr id="4" name="Tijdelijke aanduiding voor dianummer 3">
            <a:extLst>
              <a:ext uri="{FF2B5EF4-FFF2-40B4-BE49-F238E27FC236}">
                <a16:creationId xmlns:a16="http://schemas.microsoft.com/office/drawing/2014/main" id="{C36D8973-2F3D-A701-AA71-13C9B68C8C43}"/>
              </a:ext>
            </a:extLst>
          </p:cNvPr>
          <p:cNvSpPr>
            <a:spLocks noGrp="1"/>
          </p:cNvSpPr>
          <p:nvPr>
            <p:ph type="sldNum" sz="quarter" idx="12"/>
          </p:nvPr>
        </p:nvSpPr>
        <p:spPr/>
        <p:txBody>
          <a:bodyPr/>
          <a:lstStyle/>
          <a:p>
            <a:fld id="{0A297500-7527-634B-90F4-69D0994C32B4}" type="slidenum">
              <a:rPr lang="nl-NL" smtClean="0"/>
              <a:t>2</a:t>
            </a:fld>
            <a:endParaRPr lang="nl-NL"/>
          </a:p>
        </p:txBody>
      </p:sp>
      <p:sp>
        <p:nvSpPr>
          <p:cNvPr id="5" name="Titel 4">
            <a:extLst>
              <a:ext uri="{FF2B5EF4-FFF2-40B4-BE49-F238E27FC236}">
                <a16:creationId xmlns:a16="http://schemas.microsoft.com/office/drawing/2014/main" id="{C6F25CEC-22C7-20C1-4368-1A24C348A111}"/>
              </a:ext>
            </a:extLst>
          </p:cNvPr>
          <p:cNvSpPr>
            <a:spLocks noGrp="1"/>
          </p:cNvSpPr>
          <p:nvPr>
            <p:ph type="title"/>
          </p:nvPr>
        </p:nvSpPr>
        <p:spPr/>
        <p:txBody>
          <a:bodyPr>
            <a:normAutofit fontScale="90000"/>
          </a:bodyPr>
          <a:lstStyle/>
          <a:p>
            <a:r>
              <a:rPr lang="nl-NL" dirty="0"/>
              <a:t>Kaderrichtlijn 89/391/EEG van de </a:t>
            </a:r>
            <a:br>
              <a:rPr lang="nl-NL" dirty="0"/>
            </a:br>
            <a:r>
              <a:rPr lang="nl-NL" dirty="0"/>
              <a:t>Raad van 12 juni 1989</a:t>
            </a:r>
            <a:endParaRPr lang="nl-BE" dirty="0"/>
          </a:p>
        </p:txBody>
      </p:sp>
      <p:pic>
        <p:nvPicPr>
          <p:cNvPr id="1026" name="Picture 2" descr="Wat is de Europese Unie? | Radar">
            <a:extLst>
              <a:ext uri="{FF2B5EF4-FFF2-40B4-BE49-F238E27FC236}">
                <a16:creationId xmlns:a16="http://schemas.microsoft.com/office/drawing/2014/main" id="{32B15F3D-545A-E0FC-692C-44812F46A2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1899" y="-1"/>
            <a:ext cx="4400101" cy="2932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579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9FDFC55-F36E-5847-E84F-FB5B18D9E1B1}"/>
              </a:ext>
            </a:extLst>
          </p:cNvPr>
          <p:cNvSpPr>
            <a:spLocks noGrp="1"/>
          </p:cNvSpPr>
          <p:nvPr>
            <p:ph idx="1"/>
          </p:nvPr>
        </p:nvSpPr>
        <p:spPr>
          <a:xfrm>
            <a:off x="575400" y="1552518"/>
            <a:ext cx="11041200" cy="4464000"/>
          </a:xfrm>
        </p:spPr>
        <p:txBody>
          <a:bodyPr>
            <a:normAutofit/>
          </a:bodyPr>
          <a:lstStyle/>
          <a:p>
            <a:r>
              <a:rPr lang="nl-BE" b="1" u="sng" dirty="0"/>
              <a:t>Aanwervings- en periodiek onderzoek</a:t>
            </a:r>
            <a:r>
              <a:rPr lang="nl-BE" dirty="0"/>
              <a:t> </a:t>
            </a:r>
          </a:p>
          <a:p>
            <a:pPr lvl="1"/>
            <a:r>
              <a:rPr lang="fr-FR" b="1" dirty="0"/>
              <a:t>GEEN</a:t>
            </a:r>
            <a:r>
              <a:rPr lang="fr-FR" dirty="0"/>
              <a:t> </a:t>
            </a:r>
            <a:r>
              <a:rPr lang="fr-FR" dirty="0" err="1"/>
              <a:t>risicovolle</a:t>
            </a:r>
            <a:r>
              <a:rPr lang="fr-FR" dirty="0"/>
              <a:t> </a:t>
            </a:r>
            <a:r>
              <a:rPr lang="fr-FR" dirty="0" err="1"/>
              <a:t>functie</a:t>
            </a:r>
            <a:r>
              <a:rPr lang="fr-FR" dirty="0"/>
              <a:t>: </a:t>
            </a:r>
            <a:r>
              <a:rPr lang="fr-FR" u="sng" dirty="0"/>
              <a:t>Visite d’information et de prévention (VIP)</a:t>
            </a:r>
          </a:p>
          <a:p>
            <a:pPr lvl="2"/>
            <a:r>
              <a:rPr lang="nl-NL" u="sng" dirty="0"/>
              <a:t>Focus</a:t>
            </a:r>
            <a:r>
              <a:rPr lang="nl-NL" dirty="0"/>
              <a:t>: Geven van informatie + doen aan preventie + meedelen recht gedurende de volledige loopbaan zich te mogen beroepen op de arbeidsarts.</a:t>
            </a:r>
          </a:p>
          <a:p>
            <a:pPr lvl="2"/>
            <a:r>
              <a:rPr lang="nl-NL" dirty="0"/>
              <a:t>Uiterlijk 3 maanden na indiensttreding.</a:t>
            </a:r>
          </a:p>
          <a:p>
            <a:pPr lvl="2"/>
            <a:r>
              <a:rPr lang="nl-NL" dirty="0"/>
              <a:t>Uitgevoerd door een gezondheidswerker (= bedrijfsarts of, onder zijn gezag, arts-assistent, stagiair of verpleegkundige).</a:t>
            </a:r>
          </a:p>
          <a:p>
            <a:pPr lvl="2"/>
            <a:r>
              <a:rPr lang="nl-NL" dirty="0"/>
              <a:t>Leidt tot certificaat dat de werknemer het onderzoek ondergaan heeft (Max. 5 jaar geldig; dient niet hernieuwd te worden zolang de werknemer dezelfde functie blijft uitoefenen).</a:t>
            </a:r>
          </a:p>
        </p:txBody>
      </p:sp>
      <p:sp>
        <p:nvSpPr>
          <p:cNvPr id="3" name="Tijdelijke aanduiding voor voettekst 2">
            <a:extLst>
              <a:ext uri="{FF2B5EF4-FFF2-40B4-BE49-F238E27FC236}">
                <a16:creationId xmlns:a16="http://schemas.microsoft.com/office/drawing/2014/main" id="{52EACE4F-693F-0447-981F-5103BF66CE23}"/>
              </a:ext>
            </a:extLst>
          </p:cNvPr>
          <p:cNvSpPr>
            <a:spLocks noGrp="1"/>
          </p:cNvSpPr>
          <p:nvPr>
            <p:ph type="ftr" sz="quarter" idx="11"/>
          </p:nvPr>
        </p:nvSpPr>
        <p:spPr/>
        <p:txBody>
          <a:bodyPr/>
          <a:lstStyle/>
          <a:p>
            <a:r>
              <a:rPr lang="nl-NL"/>
              <a:t>Master-na-master in de arbeidsgeneeskunde</a:t>
            </a:r>
          </a:p>
        </p:txBody>
      </p:sp>
      <p:sp>
        <p:nvSpPr>
          <p:cNvPr id="4" name="Tijdelijke aanduiding voor dianummer 3">
            <a:extLst>
              <a:ext uri="{FF2B5EF4-FFF2-40B4-BE49-F238E27FC236}">
                <a16:creationId xmlns:a16="http://schemas.microsoft.com/office/drawing/2014/main" id="{073848C3-C88E-6D74-98EE-0158C2DAE7D5}"/>
              </a:ext>
            </a:extLst>
          </p:cNvPr>
          <p:cNvSpPr>
            <a:spLocks noGrp="1"/>
          </p:cNvSpPr>
          <p:nvPr>
            <p:ph type="sldNum" sz="quarter" idx="12"/>
          </p:nvPr>
        </p:nvSpPr>
        <p:spPr/>
        <p:txBody>
          <a:bodyPr/>
          <a:lstStyle/>
          <a:p>
            <a:fld id="{0A297500-7527-634B-90F4-69D0994C32B4}" type="slidenum">
              <a:rPr lang="nl-NL" smtClean="0"/>
              <a:t>3</a:t>
            </a:fld>
            <a:endParaRPr lang="nl-NL"/>
          </a:p>
        </p:txBody>
      </p:sp>
      <p:sp>
        <p:nvSpPr>
          <p:cNvPr id="5" name="Titel 4">
            <a:extLst>
              <a:ext uri="{FF2B5EF4-FFF2-40B4-BE49-F238E27FC236}">
                <a16:creationId xmlns:a16="http://schemas.microsoft.com/office/drawing/2014/main" id="{806F1E34-3B9E-A425-4A09-314EAB071812}"/>
              </a:ext>
            </a:extLst>
          </p:cNvPr>
          <p:cNvSpPr>
            <a:spLocks noGrp="1"/>
          </p:cNvSpPr>
          <p:nvPr>
            <p:ph type="title"/>
          </p:nvPr>
        </p:nvSpPr>
        <p:spPr/>
        <p:txBody>
          <a:bodyPr/>
          <a:lstStyle/>
          <a:p>
            <a:r>
              <a:rPr lang="nl-BE" dirty="0"/>
              <a:t>Frankrijk</a:t>
            </a:r>
          </a:p>
        </p:txBody>
      </p:sp>
      <p:pic>
        <p:nvPicPr>
          <p:cNvPr id="1026" name="Picture 2" descr="Fransverkeersbureau.nl – Vakantieland, streken, provincies, weer, klimaat  en meer">
            <a:extLst>
              <a:ext uri="{FF2B5EF4-FFF2-40B4-BE49-F238E27FC236}">
                <a16:creationId xmlns:a16="http://schemas.microsoft.com/office/drawing/2014/main" id="{9B33CD6F-A720-6D74-55B8-6C9172762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9951" y="-70938"/>
            <a:ext cx="2432049" cy="2108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410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FB6BB4F-5D3A-41EC-28C3-77036A11B35C}"/>
              </a:ext>
            </a:extLst>
          </p:cNvPr>
          <p:cNvSpPr>
            <a:spLocks noGrp="1"/>
          </p:cNvSpPr>
          <p:nvPr>
            <p:ph idx="1"/>
          </p:nvPr>
        </p:nvSpPr>
        <p:spPr>
          <a:xfrm>
            <a:off x="576000" y="149290"/>
            <a:ext cx="11041200" cy="5970710"/>
          </a:xfrm>
        </p:spPr>
        <p:txBody>
          <a:bodyPr>
            <a:normAutofit fontScale="92500" lnSpcReduction="10000"/>
          </a:bodyPr>
          <a:lstStyle/>
          <a:p>
            <a:pPr lvl="1"/>
            <a:r>
              <a:rPr lang="nl-BE" b="1" dirty="0"/>
              <a:t>WEL</a:t>
            </a:r>
            <a:r>
              <a:rPr lang="nl-BE" dirty="0"/>
              <a:t> risicovolle functie: </a:t>
            </a:r>
            <a:r>
              <a:rPr lang="nl-BE" u="sng" dirty="0"/>
              <a:t>Examen </a:t>
            </a:r>
            <a:r>
              <a:rPr lang="nl-BE" u="sng" dirty="0" err="1"/>
              <a:t>médical</a:t>
            </a:r>
            <a:r>
              <a:rPr lang="nl-BE" u="sng" dirty="0"/>
              <a:t> </a:t>
            </a:r>
            <a:r>
              <a:rPr lang="nl-BE" u="sng" dirty="0" err="1"/>
              <a:t>d'aptitude</a:t>
            </a:r>
            <a:r>
              <a:rPr lang="nl-BE" u="sng" dirty="0"/>
              <a:t> (</a:t>
            </a:r>
            <a:r>
              <a:rPr lang="nl-BE" u="sng" dirty="0">
                <a:sym typeface="Wingdings" panose="05000000000000000000" pitchFamily="2" charset="2"/>
              </a:rPr>
              <a:t> </a:t>
            </a:r>
            <a:r>
              <a:rPr lang="nl-BE" u="sng" dirty="0" err="1">
                <a:sym typeface="Wingdings" panose="05000000000000000000" pitchFamily="2" charset="2"/>
              </a:rPr>
              <a:t>suivi</a:t>
            </a:r>
            <a:r>
              <a:rPr lang="nl-BE" u="sng" dirty="0">
                <a:sym typeface="Wingdings" panose="05000000000000000000" pitchFamily="2" charset="2"/>
              </a:rPr>
              <a:t> </a:t>
            </a:r>
            <a:r>
              <a:rPr lang="nl-BE" u="sng" dirty="0" err="1">
                <a:sym typeface="Wingdings" panose="05000000000000000000" pitchFamily="2" charset="2"/>
              </a:rPr>
              <a:t>individuel</a:t>
            </a:r>
            <a:r>
              <a:rPr lang="nl-BE" u="sng" dirty="0">
                <a:sym typeface="Wingdings" panose="05000000000000000000" pitchFamily="2" charset="2"/>
              </a:rPr>
              <a:t> renforcé (SIR))</a:t>
            </a:r>
          </a:p>
          <a:p>
            <a:pPr lvl="2"/>
            <a:r>
              <a:rPr lang="nl-BE" u="sng" dirty="0">
                <a:sym typeface="Wingdings" panose="05000000000000000000" pitchFamily="2" charset="2"/>
              </a:rPr>
              <a:t>Focus</a:t>
            </a:r>
            <a:r>
              <a:rPr lang="nl-BE" dirty="0">
                <a:sym typeface="Wingdings" panose="05000000000000000000" pitchFamily="2" charset="2"/>
              </a:rPr>
              <a:t>: </a:t>
            </a:r>
            <a:r>
              <a:rPr lang="nl-NL" dirty="0">
                <a:sym typeface="Wingdings" panose="05000000000000000000" pitchFamily="2" charset="2"/>
              </a:rPr>
              <a:t>Nagaan van de geschiktheid voor de functie + werknemer informeren over de risico's van blootstelling op de werkplek, de vereiste medische follow-up en de preventieve maatregelen.</a:t>
            </a:r>
          </a:p>
          <a:p>
            <a:pPr lvl="2"/>
            <a:r>
              <a:rPr lang="nl-NL" dirty="0"/>
              <a:t>Uitgevoerd door de arbeidsarts.</a:t>
            </a:r>
          </a:p>
          <a:p>
            <a:pPr lvl="2"/>
            <a:r>
              <a:rPr lang="nl-NL" dirty="0"/>
              <a:t>Leidt tot verklaring van geschiktheid of ongeschiktheid (Max. 2 jaar geldig indien vervolgbezoek bij gezondheidswerker OF max. 4 jaar geldig indien vervolgbezoek bij arbeidsarts).</a:t>
            </a:r>
          </a:p>
          <a:p>
            <a:r>
              <a:rPr lang="nl-NL" b="1" u="sng" dirty="0"/>
              <a:t>Medisch onderzoek voorafgaand aan de werkhervatting</a:t>
            </a:r>
          </a:p>
          <a:p>
            <a:pPr lvl="1"/>
            <a:r>
              <a:rPr lang="nl-NL" dirty="0"/>
              <a:t>≥ 3 maanden arbeidsongeschiktheid</a:t>
            </a:r>
          </a:p>
          <a:p>
            <a:pPr lvl="1"/>
            <a:r>
              <a:rPr lang="nl-NL" dirty="0"/>
              <a:t>Op vraag van werknemer, behandelend arts, ziekteverzekering of arbeidsarts.</a:t>
            </a:r>
          </a:p>
          <a:p>
            <a:r>
              <a:rPr lang="nl-NL" b="1" u="sng" dirty="0"/>
              <a:t>Medisch onderzoek bij werkhervatting</a:t>
            </a:r>
          </a:p>
          <a:p>
            <a:pPr lvl="1"/>
            <a:r>
              <a:rPr lang="nl-NL" dirty="0"/>
              <a:t>≤ 8 dagen na werkhervatting</a:t>
            </a:r>
          </a:p>
          <a:p>
            <a:pPr lvl="1"/>
            <a:r>
              <a:rPr lang="nl-NL" dirty="0"/>
              <a:t>Na zwangerschapsverlof of afwezigheid wegens een beroepsziekte, of na een afwezigheid van ≥ 30 dagen wegens een arbeidsongeval of een niet-beroepsziekte, of na een afwezigheid van ≥ 60 dagen wegens een niet-arbeidsongeval.</a:t>
            </a:r>
          </a:p>
        </p:txBody>
      </p:sp>
      <p:sp>
        <p:nvSpPr>
          <p:cNvPr id="3" name="Tijdelijke aanduiding voor voettekst 2">
            <a:extLst>
              <a:ext uri="{FF2B5EF4-FFF2-40B4-BE49-F238E27FC236}">
                <a16:creationId xmlns:a16="http://schemas.microsoft.com/office/drawing/2014/main" id="{BE4AA062-631C-6571-B184-686CE22EB174}"/>
              </a:ext>
            </a:extLst>
          </p:cNvPr>
          <p:cNvSpPr>
            <a:spLocks noGrp="1"/>
          </p:cNvSpPr>
          <p:nvPr>
            <p:ph type="ftr" sz="quarter" idx="11"/>
          </p:nvPr>
        </p:nvSpPr>
        <p:spPr/>
        <p:txBody>
          <a:bodyPr/>
          <a:lstStyle/>
          <a:p>
            <a:r>
              <a:rPr lang="nl-NL"/>
              <a:t>Master-na-master in de arbeidsgeneeskunde</a:t>
            </a:r>
          </a:p>
        </p:txBody>
      </p:sp>
      <p:sp>
        <p:nvSpPr>
          <p:cNvPr id="4" name="Tijdelijke aanduiding voor dianummer 3">
            <a:extLst>
              <a:ext uri="{FF2B5EF4-FFF2-40B4-BE49-F238E27FC236}">
                <a16:creationId xmlns:a16="http://schemas.microsoft.com/office/drawing/2014/main" id="{419CEBEE-1C75-CCDE-C740-ECCE247922F3}"/>
              </a:ext>
            </a:extLst>
          </p:cNvPr>
          <p:cNvSpPr>
            <a:spLocks noGrp="1"/>
          </p:cNvSpPr>
          <p:nvPr>
            <p:ph type="sldNum" sz="quarter" idx="12"/>
          </p:nvPr>
        </p:nvSpPr>
        <p:spPr/>
        <p:txBody>
          <a:bodyPr/>
          <a:lstStyle/>
          <a:p>
            <a:fld id="{0A297500-7527-634B-90F4-69D0994C32B4}" type="slidenum">
              <a:rPr lang="nl-NL" smtClean="0"/>
              <a:t>4</a:t>
            </a:fld>
            <a:endParaRPr lang="nl-NL"/>
          </a:p>
        </p:txBody>
      </p:sp>
    </p:spTree>
    <p:extLst>
      <p:ext uri="{BB962C8B-B14F-4D97-AF65-F5344CB8AC3E}">
        <p14:creationId xmlns:p14="http://schemas.microsoft.com/office/powerpoint/2010/main" val="531364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D6469E9-2F65-99F6-C073-A3B47676D222}"/>
              </a:ext>
            </a:extLst>
          </p:cNvPr>
          <p:cNvSpPr>
            <a:spLocks noGrp="1"/>
          </p:cNvSpPr>
          <p:nvPr>
            <p:ph idx="1"/>
          </p:nvPr>
        </p:nvSpPr>
        <p:spPr>
          <a:xfrm>
            <a:off x="575400" y="1552518"/>
            <a:ext cx="11041200" cy="4464000"/>
          </a:xfrm>
        </p:spPr>
        <p:txBody>
          <a:bodyPr>
            <a:normAutofit fontScale="92500" lnSpcReduction="20000"/>
          </a:bodyPr>
          <a:lstStyle/>
          <a:p>
            <a:r>
              <a:rPr lang="nl-BE" b="1" u="sng" dirty="0"/>
              <a:t>Aanwervings- (en periodiek) onderzoek</a:t>
            </a:r>
            <a:r>
              <a:rPr lang="nl-BE" dirty="0"/>
              <a:t> </a:t>
            </a:r>
          </a:p>
          <a:p>
            <a:pPr lvl="1"/>
            <a:r>
              <a:rPr lang="nl-BE" u="sng" dirty="0" err="1"/>
              <a:t>Pflichtvorsorge</a:t>
            </a:r>
            <a:endParaRPr lang="nl-BE" u="sng" dirty="0"/>
          </a:p>
          <a:p>
            <a:pPr lvl="2"/>
            <a:r>
              <a:rPr lang="nl-NL" dirty="0"/>
              <a:t>Blootstelling bepaalde bijzonder gevaarlijke activiteiten (zie </a:t>
            </a:r>
            <a:r>
              <a:rPr lang="de-DE" dirty="0" err="1"/>
              <a:t>bijlage</a:t>
            </a:r>
            <a:r>
              <a:rPr lang="de-DE" dirty="0"/>
              <a:t> van de </a:t>
            </a:r>
            <a:br>
              <a:rPr lang="de-DE" dirty="0"/>
            </a:br>
            <a:r>
              <a:rPr lang="de-DE" dirty="0"/>
              <a:t>‘Verordnung zur arbeitsmedizinischen Vorsorge (</a:t>
            </a:r>
            <a:r>
              <a:rPr lang="de-DE" dirty="0" err="1"/>
              <a:t>ArbMedVV</a:t>
            </a:r>
            <a:r>
              <a:rPr lang="de-DE" dirty="0"/>
              <a:t>)‘).</a:t>
            </a:r>
          </a:p>
          <a:p>
            <a:pPr lvl="2"/>
            <a:r>
              <a:rPr lang="de-DE" dirty="0" err="1"/>
              <a:t>Verplicht</a:t>
            </a:r>
            <a:r>
              <a:rPr lang="de-DE" dirty="0"/>
              <a:t> </a:t>
            </a:r>
            <a:r>
              <a:rPr lang="de-DE" dirty="0" err="1"/>
              <a:t>voor</a:t>
            </a:r>
            <a:r>
              <a:rPr lang="de-DE" dirty="0"/>
              <a:t> WG en WN!</a:t>
            </a:r>
            <a:endParaRPr lang="nl-BE" dirty="0"/>
          </a:p>
          <a:p>
            <a:pPr lvl="1"/>
            <a:r>
              <a:rPr lang="nl-BE" u="sng" dirty="0" err="1"/>
              <a:t>Angebotsvorsorge</a:t>
            </a:r>
            <a:endParaRPr lang="nl-BE" u="sng" dirty="0"/>
          </a:p>
          <a:p>
            <a:pPr lvl="2"/>
            <a:r>
              <a:rPr lang="nl-NL" dirty="0"/>
              <a:t>Blootstelling bepaalde gevaarlijke activiteiten (zie </a:t>
            </a:r>
            <a:r>
              <a:rPr lang="de-DE" dirty="0" err="1"/>
              <a:t>bijlage</a:t>
            </a:r>
            <a:r>
              <a:rPr lang="de-DE" dirty="0"/>
              <a:t> van de ‘Verordnung zur arbeitsmedizinischen Vorsorge (</a:t>
            </a:r>
            <a:r>
              <a:rPr lang="de-DE" dirty="0" err="1"/>
              <a:t>ArbMedVV</a:t>
            </a:r>
            <a:r>
              <a:rPr lang="de-DE" dirty="0"/>
              <a:t>)‘).</a:t>
            </a:r>
          </a:p>
          <a:p>
            <a:pPr lvl="3"/>
            <a:r>
              <a:rPr lang="nl-NL" dirty="0"/>
              <a:t>Wel nog risico in de activiteit, maar aan werknemer om te beslissen of hij hierover advies wilt inwinnen of niet. </a:t>
            </a:r>
          </a:p>
          <a:p>
            <a:pPr lvl="2"/>
            <a:r>
              <a:rPr lang="nl-NL" dirty="0"/>
              <a:t>Verplicht voor WG, niet verplicht voor WN! </a:t>
            </a:r>
          </a:p>
          <a:p>
            <a:pPr lvl="1"/>
            <a:r>
              <a:rPr lang="nl-BE" u="sng" dirty="0" err="1"/>
              <a:t>Wunschvorsorge</a:t>
            </a:r>
            <a:endParaRPr lang="nl-BE" u="sng" dirty="0"/>
          </a:p>
          <a:p>
            <a:pPr lvl="2"/>
            <a:r>
              <a:rPr lang="nl-NL" dirty="0"/>
              <a:t>Alle activiteiten waarvoor geen ander gezondheidstoezicht geldt.</a:t>
            </a:r>
          </a:p>
          <a:p>
            <a:pPr lvl="2"/>
            <a:r>
              <a:rPr lang="nl-NL" dirty="0"/>
              <a:t>Verplicht voor WG om mogelijkheid te bieden op regelmatige basis naar de arbeidsarts te gaan, MAAR WN dient zelf afspraak te nemen! </a:t>
            </a:r>
            <a:endParaRPr lang="nl-BE" dirty="0"/>
          </a:p>
        </p:txBody>
      </p:sp>
      <p:sp>
        <p:nvSpPr>
          <p:cNvPr id="3" name="Tijdelijke aanduiding voor voettekst 2">
            <a:extLst>
              <a:ext uri="{FF2B5EF4-FFF2-40B4-BE49-F238E27FC236}">
                <a16:creationId xmlns:a16="http://schemas.microsoft.com/office/drawing/2014/main" id="{2DD0A6DD-9E43-C600-FB60-13EEC1B6A28F}"/>
              </a:ext>
            </a:extLst>
          </p:cNvPr>
          <p:cNvSpPr>
            <a:spLocks noGrp="1"/>
          </p:cNvSpPr>
          <p:nvPr>
            <p:ph type="ftr" sz="quarter" idx="11"/>
          </p:nvPr>
        </p:nvSpPr>
        <p:spPr/>
        <p:txBody>
          <a:bodyPr/>
          <a:lstStyle/>
          <a:p>
            <a:r>
              <a:rPr lang="nl-NL"/>
              <a:t>Master-na-master in de arbeidsgeneeskunde</a:t>
            </a:r>
          </a:p>
        </p:txBody>
      </p:sp>
      <p:sp>
        <p:nvSpPr>
          <p:cNvPr id="4" name="Tijdelijke aanduiding voor dianummer 3">
            <a:extLst>
              <a:ext uri="{FF2B5EF4-FFF2-40B4-BE49-F238E27FC236}">
                <a16:creationId xmlns:a16="http://schemas.microsoft.com/office/drawing/2014/main" id="{CE62A66F-04EA-0EA5-6073-D6B094D682B3}"/>
              </a:ext>
            </a:extLst>
          </p:cNvPr>
          <p:cNvSpPr>
            <a:spLocks noGrp="1"/>
          </p:cNvSpPr>
          <p:nvPr>
            <p:ph type="sldNum" sz="quarter" idx="12"/>
          </p:nvPr>
        </p:nvSpPr>
        <p:spPr/>
        <p:txBody>
          <a:bodyPr/>
          <a:lstStyle/>
          <a:p>
            <a:fld id="{0A297500-7527-634B-90F4-69D0994C32B4}" type="slidenum">
              <a:rPr lang="nl-NL" smtClean="0"/>
              <a:t>5</a:t>
            </a:fld>
            <a:endParaRPr lang="nl-NL"/>
          </a:p>
        </p:txBody>
      </p:sp>
      <p:sp>
        <p:nvSpPr>
          <p:cNvPr id="5" name="Titel 4">
            <a:extLst>
              <a:ext uri="{FF2B5EF4-FFF2-40B4-BE49-F238E27FC236}">
                <a16:creationId xmlns:a16="http://schemas.microsoft.com/office/drawing/2014/main" id="{88DAE3CD-2178-B1A9-3716-8C1FD0591E70}"/>
              </a:ext>
            </a:extLst>
          </p:cNvPr>
          <p:cNvSpPr>
            <a:spLocks noGrp="1"/>
          </p:cNvSpPr>
          <p:nvPr>
            <p:ph type="title"/>
          </p:nvPr>
        </p:nvSpPr>
        <p:spPr/>
        <p:txBody>
          <a:bodyPr/>
          <a:lstStyle/>
          <a:p>
            <a:r>
              <a:rPr lang="nl-BE" dirty="0"/>
              <a:t>Duitsland</a:t>
            </a:r>
          </a:p>
        </p:txBody>
      </p:sp>
      <p:pic>
        <p:nvPicPr>
          <p:cNvPr id="2050" name="Picture 2" descr="Bundesrepublik Deutschland | bpb.de">
            <a:extLst>
              <a:ext uri="{FF2B5EF4-FFF2-40B4-BE49-F238E27FC236}">
                <a16:creationId xmlns:a16="http://schemas.microsoft.com/office/drawing/2014/main" id="{E2C16424-1AE2-9DC1-0275-DC28095DBB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1066" y="0"/>
            <a:ext cx="2020934" cy="2569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731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AFB4C85-442D-B001-1CD9-E97BCB537F82}"/>
              </a:ext>
            </a:extLst>
          </p:cNvPr>
          <p:cNvSpPr>
            <a:spLocks noGrp="1"/>
          </p:cNvSpPr>
          <p:nvPr>
            <p:ph idx="1"/>
          </p:nvPr>
        </p:nvSpPr>
        <p:spPr>
          <a:xfrm>
            <a:off x="576000" y="1552518"/>
            <a:ext cx="11041200" cy="4464000"/>
          </a:xfrm>
        </p:spPr>
        <p:txBody>
          <a:bodyPr>
            <a:normAutofit fontScale="92500" lnSpcReduction="20000"/>
          </a:bodyPr>
          <a:lstStyle/>
          <a:p>
            <a:r>
              <a:rPr lang="nl-BE" b="1" u="sng" dirty="0"/>
              <a:t>(Aanwervings- en) periodiek onderzoek</a:t>
            </a:r>
            <a:r>
              <a:rPr lang="nl-BE" dirty="0"/>
              <a:t> </a:t>
            </a:r>
          </a:p>
          <a:p>
            <a:pPr lvl="1"/>
            <a:r>
              <a:rPr lang="nl-BE" u="sng" dirty="0"/>
              <a:t>PAGO (Periodiek Arbeidsgezondheidskundig Onderzoek)</a:t>
            </a:r>
          </a:p>
          <a:p>
            <a:pPr lvl="2"/>
            <a:r>
              <a:rPr lang="nl-BE" dirty="0"/>
              <a:t>Verplicht aanbieden bij bepaalde categorieën </a:t>
            </a:r>
          </a:p>
          <a:p>
            <a:pPr lvl="3"/>
            <a:r>
              <a:rPr lang="nl-BE" dirty="0"/>
              <a:t>Jeugdigen, Nachtarbeid, Gevaarlijke stoffen, Kankerverwekkende of mutagene stoffen en kankerverwekkende processen, Biologische agentia, Beeldschermwerk, Lawaai, Trillingen, Kunstmatige optische straling, Elektromagnetische velden, Duikarbeid, caissonarbeid en Ioniserende straling</a:t>
            </a:r>
          </a:p>
          <a:p>
            <a:pPr lvl="2"/>
            <a:r>
              <a:rPr lang="nl-BE" dirty="0"/>
              <a:t>Soms ook verplicht voor WN.</a:t>
            </a:r>
          </a:p>
          <a:p>
            <a:pPr lvl="2"/>
            <a:r>
              <a:rPr lang="nl-BE" dirty="0"/>
              <a:t>Frequentie vaak niet bepaald (Jaarlijks bij werken in overdruk).</a:t>
            </a:r>
          </a:p>
          <a:p>
            <a:pPr lvl="2"/>
            <a:r>
              <a:rPr lang="nl-NL" u="sng" dirty="0"/>
              <a:t>Doel</a:t>
            </a:r>
            <a:r>
              <a:rPr lang="nl-NL" dirty="0"/>
              <a:t>: Voorkomen van risico’s die de arbeid voor de gezondheid en de veiligheid van de werkenden met zich meebrengt.</a:t>
            </a:r>
            <a:endParaRPr lang="nl-BE" dirty="0"/>
          </a:p>
          <a:p>
            <a:r>
              <a:rPr lang="nl-BE" b="1" u="sng" dirty="0"/>
              <a:t>Arbeidsomstandighedenspreekuur</a:t>
            </a:r>
          </a:p>
          <a:p>
            <a:pPr lvl="1"/>
            <a:r>
              <a:rPr lang="nl-NL" dirty="0"/>
              <a:t>Voor alle WN!</a:t>
            </a:r>
          </a:p>
          <a:p>
            <a:pPr lvl="1"/>
            <a:r>
              <a:rPr lang="nl-NL" dirty="0"/>
              <a:t>Gezondheidskundige vragen in verband met de arbeid.</a:t>
            </a:r>
            <a:endParaRPr lang="nl-BE" dirty="0"/>
          </a:p>
        </p:txBody>
      </p:sp>
      <p:sp>
        <p:nvSpPr>
          <p:cNvPr id="3" name="Tijdelijke aanduiding voor voettekst 2">
            <a:extLst>
              <a:ext uri="{FF2B5EF4-FFF2-40B4-BE49-F238E27FC236}">
                <a16:creationId xmlns:a16="http://schemas.microsoft.com/office/drawing/2014/main" id="{DAA4AD47-198A-2111-F90E-D0CE1FB63BC9}"/>
              </a:ext>
            </a:extLst>
          </p:cNvPr>
          <p:cNvSpPr>
            <a:spLocks noGrp="1"/>
          </p:cNvSpPr>
          <p:nvPr>
            <p:ph type="ftr" sz="quarter" idx="11"/>
          </p:nvPr>
        </p:nvSpPr>
        <p:spPr/>
        <p:txBody>
          <a:bodyPr/>
          <a:lstStyle/>
          <a:p>
            <a:r>
              <a:rPr lang="nl-NL"/>
              <a:t>Master-na-master in de arbeidsgeneeskunde</a:t>
            </a:r>
          </a:p>
        </p:txBody>
      </p:sp>
      <p:sp>
        <p:nvSpPr>
          <p:cNvPr id="4" name="Tijdelijke aanduiding voor dianummer 3">
            <a:extLst>
              <a:ext uri="{FF2B5EF4-FFF2-40B4-BE49-F238E27FC236}">
                <a16:creationId xmlns:a16="http://schemas.microsoft.com/office/drawing/2014/main" id="{84D0CCA8-0AAA-4009-F1AA-D083FEA3FCED}"/>
              </a:ext>
            </a:extLst>
          </p:cNvPr>
          <p:cNvSpPr>
            <a:spLocks noGrp="1"/>
          </p:cNvSpPr>
          <p:nvPr>
            <p:ph type="sldNum" sz="quarter" idx="12"/>
          </p:nvPr>
        </p:nvSpPr>
        <p:spPr/>
        <p:txBody>
          <a:bodyPr/>
          <a:lstStyle/>
          <a:p>
            <a:fld id="{0A297500-7527-634B-90F4-69D0994C32B4}" type="slidenum">
              <a:rPr lang="nl-NL" smtClean="0"/>
              <a:t>6</a:t>
            </a:fld>
            <a:endParaRPr lang="nl-NL"/>
          </a:p>
        </p:txBody>
      </p:sp>
      <p:sp>
        <p:nvSpPr>
          <p:cNvPr id="5" name="Titel 4">
            <a:extLst>
              <a:ext uri="{FF2B5EF4-FFF2-40B4-BE49-F238E27FC236}">
                <a16:creationId xmlns:a16="http://schemas.microsoft.com/office/drawing/2014/main" id="{4C9A8E03-476E-65E1-A963-9960446CBFCD}"/>
              </a:ext>
            </a:extLst>
          </p:cNvPr>
          <p:cNvSpPr>
            <a:spLocks noGrp="1"/>
          </p:cNvSpPr>
          <p:nvPr>
            <p:ph type="title"/>
          </p:nvPr>
        </p:nvSpPr>
        <p:spPr/>
        <p:txBody>
          <a:bodyPr/>
          <a:lstStyle/>
          <a:p>
            <a:r>
              <a:rPr lang="nl-BE" dirty="0"/>
              <a:t>Nederland</a:t>
            </a:r>
          </a:p>
        </p:txBody>
      </p:sp>
      <p:pic>
        <p:nvPicPr>
          <p:cNvPr id="3074" name="Picture 2" descr="Nederland overspoeld door rode tsunami – De Raaskalderij">
            <a:extLst>
              <a:ext uri="{FF2B5EF4-FFF2-40B4-BE49-F238E27FC236}">
                <a16:creationId xmlns:a16="http://schemas.microsoft.com/office/drawing/2014/main" id="{E3D257F3-5356-5165-49EE-7979B66FA4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5748" y="40696"/>
            <a:ext cx="2922104" cy="2922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260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835D81C-4D3E-F806-B392-9F5940B14D5B}"/>
              </a:ext>
            </a:extLst>
          </p:cNvPr>
          <p:cNvSpPr>
            <a:spLocks noGrp="1"/>
          </p:cNvSpPr>
          <p:nvPr>
            <p:ph idx="1"/>
          </p:nvPr>
        </p:nvSpPr>
        <p:spPr>
          <a:xfrm>
            <a:off x="575400" y="1552518"/>
            <a:ext cx="11041200" cy="4464000"/>
          </a:xfrm>
        </p:spPr>
        <p:txBody>
          <a:bodyPr>
            <a:normAutofit fontScale="92500" lnSpcReduction="10000"/>
          </a:bodyPr>
          <a:lstStyle/>
          <a:p>
            <a:r>
              <a:rPr lang="nl-BE" b="1" u="sng" dirty="0"/>
              <a:t>Aanwervingsonderzoek</a:t>
            </a:r>
          </a:p>
          <a:p>
            <a:pPr lvl="1"/>
            <a:r>
              <a:rPr lang="nl-NL" dirty="0"/>
              <a:t>Verplicht voor indiensttreding</a:t>
            </a:r>
          </a:p>
          <a:p>
            <a:pPr lvl="1"/>
            <a:r>
              <a:rPr lang="nl-NL" u="sng" dirty="0"/>
              <a:t>Doel</a:t>
            </a:r>
            <a:r>
              <a:rPr lang="nl-NL" dirty="0"/>
              <a:t>: Nagaan of de kandidaat-werknemer al dan niet geschikt is voor het toekomstig beroep. </a:t>
            </a:r>
          </a:p>
          <a:p>
            <a:pPr lvl="1"/>
            <a:r>
              <a:rPr lang="nl-NL" dirty="0"/>
              <a:t>Bij functiewissel (andere risico’s): Arbeidsarts beslist of nieuw medisch onderzoek nodig of niet.</a:t>
            </a:r>
            <a:endParaRPr lang="nl-BE" dirty="0"/>
          </a:p>
          <a:p>
            <a:r>
              <a:rPr lang="nl-BE" b="1" u="sng" dirty="0"/>
              <a:t>Periodiek onderzoek</a:t>
            </a:r>
          </a:p>
          <a:p>
            <a:pPr lvl="1"/>
            <a:r>
              <a:rPr lang="nl-NL" dirty="0"/>
              <a:t>Verplicht voor WN: &lt; 21 jaar nog niet bereikt hebben; met blootstelling ioniserende stralen of een beroepsziekte; met veiligheidsfunctie; bij wie de arbeidsarts dit bepaald heeft tijdens het aanwervingsonderzoek.</a:t>
            </a:r>
          </a:p>
          <a:p>
            <a:pPr lvl="1"/>
            <a:r>
              <a:rPr lang="nl-NL" dirty="0"/>
              <a:t>Kan ook op vraag van de werkgever, werknemer of het paritair comité (bv. bijzondere werkomstandigheden of incidenten).</a:t>
            </a:r>
            <a:endParaRPr lang="nl-BE" dirty="0"/>
          </a:p>
        </p:txBody>
      </p:sp>
      <p:sp>
        <p:nvSpPr>
          <p:cNvPr id="3" name="Tijdelijke aanduiding voor voettekst 2">
            <a:extLst>
              <a:ext uri="{FF2B5EF4-FFF2-40B4-BE49-F238E27FC236}">
                <a16:creationId xmlns:a16="http://schemas.microsoft.com/office/drawing/2014/main" id="{C4738D8E-6533-E195-96E2-22CFF0658DF5}"/>
              </a:ext>
            </a:extLst>
          </p:cNvPr>
          <p:cNvSpPr>
            <a:spLocks noGrp="1"/>
          </p:cNvSpPr>
          <p:nvPr>
            <p:ph type="ftr" sz="quarter" idx="11"/>
          </p:nvPr>
        </p:nvSpPr>
        <p:spPr/>
        <p:txBody>
          <a:bodyPr/>
          <a:lstStyle/>
          <a:p>
            <a:r>
              <a:rPr lang="nl-NL"/>
              <a:t>Master-na-master in de arbeidsgeneeskunde</a:t>
            </a:r>
          </a:p>
        </p:txBody>
      </p:sp>
      <p:sp>
        <p:nvSpPr>
          <p:cNvPr id="4" name="Tijdelijke aanduiding voor dianummer 3">
            <a:extLst>
              <a:ext uri="{FF2B5EF4-FFF2-40B4-BE49-F238E27FC236}">
                <a16:creationId xmlns:a16="http://schemas.microsoft.com/office/drawing/2014/main" id="{4EB8E203-9430-93A4-366E-2DC65EA48536}"/>
              </a:ext>
            </a:extLst>
          </p:cNvPr>
          <p:cNvSpPr>
            <a:spLocks noGrp="1"/>
          </p:cNvSpPr>
          <p:nvPr>
            <p:ph type="sldNum" sz="quarter" idx="12"/>
          </p:nvPr>
        </p:nvSpPr>
        <p:spPr/>
        <p:txBody>
          <a:bodyPr/>
          <a:lstStyle/>
          <a:p>
            <a:fld id="{0A297500-7527-634B-90F4-69D0994C32B4}" type="slidenum">
              <a:rPr lang="nl-NL" smtClean="0"/>
              <a:t>7</a:t>
            </a:fld>
            <a:endParaRPr lang="nl-NL"/>
          </a:p>
        </p:txBody>
      </p:sp>
      <p:sp>
        <p:nvSpPr>
          <p:cNvPr id="5" name="Titel 4">
            <a:extLst>
              <a:ext uri="{FF2B5EF4-FFF2-40B4-BE49-F238E27FC236}">
                <a16:creationId xmlns:a16="http://schemas.microsoft.com/office/drawing/2014/main" id="{C7D1BAAC-63E9-BFB0-E2E5-2C2DFD87274C}"/>
              </a:ext>
            </a:extLst>
          </p:cNvPr>
          <p:cNvSpPr>
            <a:spLocks noGrp="1"/>
          </p:cNvSpPr>
          <p:nvPr>
            <p:ph type="title"/>
          </p:nvPr>
        </p:nvSpPr>
        <p:spPr/>
        <p:txBody>
          <a:bodyPr/>
          <a:lstStyle/>
          <a:p>
            <a:r>
              <a:rPr lang="nl-BE" dirty="0" err="1"/>
              <a:t>Groot-Hertogdom</a:t>
            </a:r>
            <a:r>
              <a:rPr lang="nl-BE" dirty="0"/>
              <a:t> Luxemburg</a:t>
            </a:r>
          </a:p>
        </p:txBody>
      </p:sp>
      <p:pic>
        <p:nvPicPr>
          <p:cNvPr id="4098" name="Picture 2" descr="Luxemburg vlag kaart - Kaart van Luxemburg vlag (West-Europa - Europa)">
            <a:extLst>
              <a:ext uri="{FF2B5EF4-FFF2-40B4-BE49-F238E27FC236}">
                <a16:creationId xmlns:a16="http://schemas.microsoft.com/office/drawing/2014/main" id="{721B5082-F344-249E-1B09-5AAFE08A8E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4057" y="0"/>
            <a:ext cx="1877943" cy="2336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006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79E50-679E-7BE4-8ACE-A0F5EB914269}"/>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0FF128C-529C-975B-6B4F-9996C259A0E2}"/>
              </a:ext>
            </a:extLst>
          </p:cNvPr>
          <p:cNvSpPr>
            <a:spLocks noGrp="1"/>
          </p:cNvSpPr>
          <p:nvPr>
            <p:ph idx="1"/>
          </p:nvPr>
        </p:nvSpPr>
        <p:spPr/>
        <p:txBody>
          <a:bodyPr>
            <a:normAutofit/>
          </a:bodyPr>
          <a:lstStyle/>
          <a:p>
            <a:r>
              <a:rPr lang="nl-BE" b="1" u="sng" dirty="0"/>
              <a:t>Werkhervattingsonderzoek</a:t>
            </a:r>
          </a:p>
          <a:p>
            <a:pPr lvl="1"/>
            <a:r>
              <a:rPr lang="nl-NL" dirty="0"/>
              <a:t>Afwezigheid &gt; 6 weken. </a:t>
            </a:r>
          </a:p>
          <a:p>
            <a:pPr lvl="1"/>
            <a:r>
              <a:rPr lang="nl-NL" u="sng" dirty="0"/>
              <a:t>Doel</a:t>
            </a:r>
            <a:r>
              <a:rPr lang="nl-NL" dirty="0"/>
              <a:t>: Nagaan of de WN in staat is zijn/haar functie opnieuw op te nemen en/of er aangepast werk dient voorzien te worden.</a:t>
            </a:r>
          </a:p>
        </p:txBody>
      </p:sp>
      <p:sp>
        <p:nvSpPr>
          <p:cNvPr id="3" name="Tijdelijke aanduiding voor voettekst 2">
            <a:extLst>
              <a:ext uri="{FF2B5EF4-FFF2-40B4-BE49-F238E27FC236}">
                <a16:creationId xmlns:a16="http://schemas.microsoft.com/office/drawing/2014/main" id="{0F1C9C0C-FBB4-8813-25C1-DB983545AEA0}"/>
              </a:ext>
            </a:extLst>
          </p:cNvPr>
          <p:cNvSpPr>
            <a:spLocks noGrp="1"/>
          </p:cNvSpPr>
          <p:nvPr>
            <p:ph type="ftr" sz="quarter" idx="11"/>
          </p:nvPr>
        </p:nvSpPr>
        <p:spPr/>
        <p:txBody>
          <a:bodyPr/>
          <a:lstStyle/>
          <a:p>
            <a:r>
              <a:rPr lang="nl-NL"/>
              <a:t>Master-na-master in de arbeidsgeneeskunde</a:t>
            </a:r>
          </a:p>
        </p:txBody>
      </p:sp>
      <p:sp>
        <p:nvSpPr>
          <p:cNvPr id="4" name="Tijdelijke aanduiding voor dianummer 3">
            <a:extLst>
              <a:ext uri="{FF2B5EF4-FFF2-40B4-BE49-F238E27FC236}">
                <a16:creationId xmlns:a16="http://schemas.microsoft.com/office/drawing/2014/main" id="{3BCD2141-5899-B7C5-4F4F-6DB6AA791AE3}"/>
              </a:ext>
            </a:extLst>
          </p:cNvPr>
          <p:cNvSpPr>
            <a:spLocks noGrp="1"/>
          </p:cNvSpPr>
          <p:nvPr>
            <p:ph type="sldNum" sz="quarter" idx="12"/>
          </p:nvPr>
        </p:nvSpPr>
        <p:spPr/>
        <p:txBody>
          <a:bodyPr/>
          <a:lstStyle/>
          <a:p>
            <a:fld id="{0A297500-7527-634B-90F4-69D0994C32B4}" type="slidenum">
              <a:rPr lang="nl-NL" smtClean="0"/>
              <a:t>8</a:t>
            </a:fld>
            <a:endParaRPr lang="nl-NL"/>
          </a:p>
        </p:txBody>
      </p:sp>
      <p:sp>
        <p:nvSpPr>
          <p:cNvPr id="7" name="Titel 6">
            <a:extLst>
              <a:ext uri="{FF2B5EF4-FFF2-40B4-BE49-F238E27FC236}">
                <a16:creationId xmlns:a16="http://schemas.microsoft.com/office/drawing/2014/main" id="{A5B9417D-C9C8-8555-30DF-1A1233F56FAC}"/>
              </a:ext>
            </a:extLst>
          </p:cNvPr>
          <p:cNvSpPr>
            <a:spLocks noGrp="1"/>
          </p:cNvSpPr>
          <p:nvPr>
            <p:ph type="title"/>
          </p:nvPr>
        </p:nvSpPr>
        <p:spPr/>
        <p:txBody>
          <a:bodyPr/>
          <a:lstStyle/>
          <a:p>
            <a:endParaRPr lang="nl-BE" dirty="0"/>
          </a:p>
        </p:txBody>
      </p:sp>
    </p:spTree>
    <p:extLst>
      <p:ext uri="{BB962C8B-B14F-4D97-AF65-F5344CB8AC3E}">
        <p14:creationId xmlns:p14="http://schemas.microsoft.com/office/powerpoint/2010/main" val="532963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9505187-F254-9F00-FCBF-695E8A6DF029}"/>
              </a:ext>
            </a:extLst>
          </p:cNvPr>
          <p:cNvSpPr>
            <a:spLocks noGrp="1"/>
          </p:cNvSpPr>
          <p:nvPr>
            <p:ph idx="1"/>
          </p:nvPr>
        </p:nvSpPr>
        <p:spPr>
          <a:xfrm>
            <a:off x="576000" y="1552518"/>
            <a:ext cx="11041200" cy="4464000"/>
          </a:xfrm>
        </p:spPr>
        <p:txBody>
          <a:bodyPr>
            <a:normAutofit/>
          </a:bodyPr>
          <a:lstStyle/>
          <a:p>
            <a:r>
              <a:rPr lang="nl-BE" sz="2800" dirty="0"/>
              <a:t>Kaderrichtlijn is ‘vaag’.</a:t>
            </a:r>
          </a:p>
          <a:p>
            <a:r>
              <a:rPr lang="nl-BE" sz="2800" dirty="0"/>
              <a:t>F, D, N en G-H Luxemburg pakken </a:t>
            </a:r>
            <a:br>
              <a:rPr lang="nl-BE" sz="2800" dirty="0"/>
            </a:br>
            <a:r>
              <a:rPr lang="nl-BE" sz="2800" dirty="0"/>
              <a:t>gezondheidstoezicht anders aan.</a:t>
            </a:r>
          </a:p>
          <a:p>
            <a:pPr lvl="1"/>
            <a:r>
              <a:rPr lang="nl-BE" sz="2800" u="sng" dirty="0"/>
              <a:t>N</a:t>
            </a:r>
            <a:r>
              <a:rPr lang="nl-BE" sz="2800" dirty="0"/>
              <a:t>: Medische onderzoeken voornamelijk ‘vrijblijvend’ (aanbieden is belangrijkst!).</a:t>
            </a:r>
          </a:p>
          <a:p>
            <a:pPr lvl="1"/>
            <a:r>
              <a:rPr lang="nl-BE" sz="2800" dirty="0">
                <a:sym typeface="Wingdings" panose="05000000000000000000" pitchFamily="2" charset="2"/>
              </a:rPr>
              <a:t>↔ </a:t>
            </a:r>
            <a:r>
              <a:rPr lang="nl-BE" sz="2800" u="sng" dirty="0">
                <a:sym typeface="Wingdings" panose="05000000000000000000" pitchFamily="2" charset="2"/>
              </a:rPr>
              <a:t>F</a:t>
            </a:r>
            <a:r>
              <a:rPr lang="nl-BE" sz="2800" dirty="0">
                <a:sym typeface="Wingdings" panose="05000000000000000000" pitchFamily="2" charset="2"/>
              </a:rPr>
              <a:t>: Medisch onderzoek verplicht voor iedereen.</a:t>
            </a:r>
          </a:p>
          <a:p>
            <a:r>
              <a:rPr lang="nl-NL" sz="2800" dirty="0"/>
              <a:t>Relatief weinig informatie over het gezondheidstoezicht op een snelle manier terug te vinden op het </a:t>
            </a:r>
            <a:r>
              <a:rPr lang="nl-NL" sz="2800"/>
              <a:t>internet (</a:t>
            </a:r>
            <a:r>
              <a:rPr lang="nl-BE" sz="2800" dirty="0">
                <a:sym typeface="Wingdings" panose="05000000000000000000" pitchFamily="2" charset="2"/>
              </a:rPr>
              <a:t>↔</a:t>
            </a:r>
            <a:r>
              <a:rPr lang="nl-NL" sz="2800" dirty="0"/>
              <a:t> codex België)</a:t>
            </a:r>
            <a:endParaRPr lang="nl-BE" sz="2800" dirty="0"/>
          </a:p>
        </p:txBody>
      </p:sp>
      <p:sp>
        <p:nvSpPr>
          <p:cNvPr id="3" name="Tijdelijke aanduiding voor voettekst 2">
            <a:extLst>
              <a:ext uri="{FF2B5EF4-FFF2-40B4-BE49-F238E27FC236}">
                <a16:creationId xmlns:a16="http://schemas.microsoft.com/office/drawing/2014/main" id="{10455ECA-77D4-54C1-BF8A-21B191B0BF66}"/>
              </a:ext>
            </a:extLst>
          </p:cNvPr>
          <p:cNvSpPr>
            <a:spLocks noGrp="1"/>
          </p:cNvSpPr>
          <p:nvPr>
            <p:ph type="ftr" sz="quarter" idx="11"/>
          </p:nvPr>
        </p:nvSpPr>
        <p:spPr/>
        <p:txBody>
          <a:bodyPr/>
          <a:lstStyle/>
          <a:p>
            <a:r>
              <a:rPr lang="nl-NL"/>
              <a:t>Master-na-master in de arbeidsgeneeskunde</a:t>
            </a:r>
          </a:p>
        </p:txBody>
      </p:sp>
      <p:sp>
        <p:nvSpPr>
          <p:cNvPr id="4" name="Tijdelijke aanduiding voor dianummer 3">
            <a:extLst>
              <a:ext uri="{FF2B5EF4-FFF2-40B4-BE49-F238E27FC236}">
                <a16:creationId xmlns:a16="http://schemas.microsoft.com/office/drawing/2014/main" id="{25E41B37-BB25-C51C-9055-BA2807F36598}"/>
              </a:ext>
            </a:extLst>
          </p:cNvPr>
          <p:cNvSpPr>
            <a:spLocks noGrp="1"/>
          </p:cNvSpPr>
          <p:nvPr>
            <p:ph type="sldNum" sz="quarter" idx="12"/>
          </p:nvPr>
        </p:nvSpPr>
        <p:spPr/>
        <p:txBody>
          <a:bodyPr/>
          <a:lstStyle/>
          <a:p>
            <a:fld id="{0A297500-7527-634B-90F4-69D0994C32B4}" type="slidenum">
              <a:rPr lang="nl-NL" smtClean="0"/>
              <a:t>9</a:t>
            </a:fld>
            <a:endParaRPr lang="nl-NL"/>
          </a:p>
        </p:txBody>
      </p:sp>
      <p:sp>
        <p:nvSpPr>
          <p:cNvPr id="5" name="Titel 4">
            <a:extLst>
              <a:ext uri="{FF2B5EF4-FFF2-40B4-BE49-F238E27FC236}">
                <a16:creationId xmlns:a16="http://schemas.microsoft.com/office/drawing/2014/main" id="{F3E1A4A9-E7FE-DBB8-AB68-89359D371FF9}"/>
              </a:ext>
            </a:extLst>
          </p:cNvPr>
          <p:cNvSpPr>
            <a:spLocks noGrp="1"/>
          </p:cNvSpPr>
          <p:nvPr>
            <p:ph type="title"/>
          </p:nvPr>
        </p:nvSpPr>
        <p:spPr/>
        <p:txBody>
          <a:bodyPr/>
          <a:lstStyle/>
          <a:p>
            <a:r>
              <a:rPr lang="nl-BE" dirty="0"/>
              <a:t>Conclusie</a:t>
            </a:r>
          </a:p>
        </p:txBody>
      </p:sp>
      <p:pic>
        <p:nvPicPr>
          <p:cNvPr id="5122" name="Picture 2" descr="Deel V">
            <a:extLst>
              <a:ext uri="{FF2B5EF4-FFF2-40B4-BE49-F238E27FC236}">
                <a16:creationId xmlns:a16="http://schemas.microsoft.com/office/drawing/2014/main" id="{567E155D-1B6F-0852-3878-12543F1574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5336" y="1"/>
            <a:ext cx="2906663" cy="2633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672233"/>
      </p:ext>
    </p:extLst>
  </p:cSld>
  <p:clrMapOvr>
    <a:masterClrMapping/>
  </p:clrMapOvr>
</p:sld>
</file>

<file path=ppt/theme/theme1.xml><?xml version="1.0" encoding="utf-8"?>
<a:theme xmlns:a="http://schemas.openxmlformats.org/drawingml/2006/main" name="KU Leuven">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U Leuven Sedes">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U Leuven" id="{BC384CAF-57B4-4083-BC3D-22218BF4A46A}" vid="{75672E21-F18C-4958-94B8-19E54344552B}"/>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902505155E8BF47B3C3679D02B959FF" ma:contentTypeVersion="4" ma:contentTypeDescription="Een nieuw document maken." ma:contentTypeScope="" ma:versionID="b64dcfb4bf0b548f6442915101175743">
  <xsd:schema xmlns:xsd="http://www.w3.org/2001/XMLSchema" xmlns:xs="http://www.w3.org/2001/XMLSchema" xmlns:p="http://schemas.microsoft.com/office/2006/metadata/properties" xmlns:ns2="bd19bfdb-5fe5-4205-929a-60a27e409321" targetNamespace="http://schemas.microsoft.com/office/2006/metadata/properties" ma:root="true" ma:fieldsID="655a896e1f2147082ce910b7f7d0b0f1" ns2:_="">
    <xsd:import namespace="bd19bfdb-5fe5-4205-929a-60a27e4093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19bfdb-5fe5-4205-929a-60a27e4093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68F884-D78B-45CE-BD2A-E7BEA77FA7C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184AFFA-63F8-4CB1-91D1-A7E46640BAC8}">
  <ds:schemaRefs>
    <ds:schemaRef ds:uri="http://schemas.microsoft.com/sharepoint/v3/contenttype/forms"/>
  </ds:schemaRefs>
</ds:datastoreItem>
</file>

<file path=customXml/itemProps3.xml><?xml version="1.0" encoding="utf-8"?>
<ds:datastoreItem xmlns:ds="http://schemas.openxmlformats.org/officeDocument/2006/customXml" ds:itemID="{E939FF0C-B5F5-46C8-AED7-E7D7CDC9EB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19bfdb-5fe5-4205-929a-60a27e4093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KU Leuven</Template>
  <TotalTime>0</TotalTime>
  <Words>2162</Words>
  <Application>Microsoft Office PowerPoint</Application>
  <PresentationFormat>Breedbeeld</PresentationFormat>
  <Paragraphs>118</Paragraphs>
  <Slides>12</Slides>
  <Notes>0</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12</vt:i4>
      </vt:variant>
    </vt:vector>
  </HeadingPairs>
  <TitlesOfParts>
    <vt:vector size="18" baseType="lpstr">
      <vt:lpstr>Arial</vt:lpstr>
      <vt:lpstr>Calibri</vt:lpstr>
      <vt:lpstr>Symbol</vt:lpstr>
      <vt:lpstr>Wingdings</vt:lpstr>
      <vt:lpstr>KU Leuven</vt:lpstr>
      <vt:lpstr>KU Leuven Sedes</vt:lpstr>
      <vt:lpstr>Het Europees gezondheidstoezicht: een literatuuronderzoek van verschillende landen</vt:lpstr>
      <vt:lpstr>Kaderrichtlijn 89/391/EEG van de  Raad van 12 juni 1989</vt:lpstr>
      <vt:lpstr>Frankrijk</vt:lpstr>
      <vt:lpstr>PowerPoint-presentatie</vt:lpstr>
      <vt:lpstr>Duitsland</vt:lpstr>
      <vt:lpstr>Nederland</vt:lpstr>
      <vt:lpstr>Groot-Hertogdom Luxemburg</vt:lpstr>
      <vt:lpstr>PowerPoint-presentatie</vt:lpstr>
      <vt:lpstr>Conclusie</vt:lpstr>
      <vt:lpstr>Referenties</vt:lpstr>
      <vt:lpstr>Referenties</vt:lpstr>
      <vt:lpstr>Het Europees gezondheidstoezicht: een literatuuronderzoek van verschillende landen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2017-09-13T11:47:32Z</dcterms:created>
  <dcterms:modified xsi:type="dcterms:W3CDTF">2024-11-09T14:54:17Z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0x010100E902505155E8BF47B3C3679D02B959FF</vt:lpwstr>
  </property>
</Properties>
</file>