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4"/>
  </p:notesMasterIdLst>
  <p:sldIdLst>
    <p:sldId id="256" r:id="rId2"/>
    <p:sldId id="358" r:id="rId3"/>
    <p:sldId id="257" r:id="rId4"/>
    <p:sldId id="364" r:id="rId5"/>
    <p:sldId id="258" r:id="rId6"/>
    <p:sldId id="261" r:id="rId7"/>
    <p:sldId id="262" r:id="rId8"/>
    <p:sldId id="265" r:id="rId9"/>
    <p:sldId id="264" r:id="rId10"/>
    <p:sldId id="266" r:id="rId11"/>
    <p:sldId id="267" r:id="rId12"/>
    <p:sldId id="361" r:id="rId13"/>
    <p:sldId id="362" r:id="rId14"/>
    <p:sldId id="363" r:id="rId15"/>
    <p:sldId id="366" r:id="rId16"/>
    <p:sldId id="321" r:id="rId17"/>
    <p:sldId id="367" r:id="rId18"/>
    <p:sldId id="270" r:id="rId19"/>
    <p:sldId id="305" r:id="rId20"/>
    <p:sldId id="311" r:id="rId21"/>
    <p:sldId id="318" r:id="rId22"/>
    <p:sldId id="312" r:id="rId23"/>
    <p:sldId id="314" r:id="rId24"/>
    <p:sldId id="324" r:id="rId25"/>
    <p:sldId id="307" r:id="rId26"/>
    <p:sldId id="319" r:id="rId27"/>
    <p:sldId id="365" r:id="rId28"/>
    <p:sldId id="304" r:id="rId29"/>
    <p:sldId id="322" r:id="rId30"/>
    <p:sldId id="323" r:id="rId31"/>
    <p:sldId id="274" r:id="rId32"/>
    <p:sldId id="275" r:id="rId33"/>
    <p:sldId id="276" r:id="rId34"/>
    <p:sldId id="278" r:id="rId35"/>
    <p:sldId id="368" r:id="rId36"/>
    <p:sldId id="326" r:id="rId37"/>
    <p:sldId id="316" r:id="rId38"/>
    <p:sldId id="369" r:id="rId39"/>
    <p:sldId id="272" r:id="rId40"/>
    <p:sldId id="273" r:id="rId41"/>
    <p:sldId id="344" r:id="rId42"/>
    <p:sldId id="345" r:id="rId43"/>
    <p:sldId id="289" r:id="rId44"/>
    <p:sldId id="320" r:id="rId45"/>
    <p:sldId id="303" r:id="rId46"/>
    <p:sldId id="370" r:id="rId47"/>
    <p:sldId id="346" r:id="rId48"/>
    <p:sldId id="282" r:id="rId49"/>
    <p:sldId id="343" r:id="rId50"/>
    <p:sldId id="285" r:id="rId51"/>
    <p:sldId id="347" r:id="rId52"/>
    <p:sldId id="329" r:id="rId53"/>
    <p:sldId id="287" r:id="rId54"/>
    <p:sldId id="330" r:id="rId55"/>
    <p:sldId id="348" r:id="rId56"/>
    <p:sldId id="349" r:id="rId57"/>
    <p:sldId id="353" r:id="rId58"/>
    <p:sldId id="354" r:id="rId59"/>
    <p:sldId id="355" r:id="rId60"/>
    <p:sldId id="356" r:id="rId61"/>
    <p:sldId id="359" r:id="rId62"/>
    <p:sldId id="360" r:id="rId63"/>
    <p:sldId id="371" r:id="rId64"/>
    <p:sldId id="299" r:id="rId65"/>
    <p:sldId id="300" r:id="rId66"/>
    <p:sldId id="302" r:id="rId67"/>
    <p:sldId id="372" r:id="rId68"/>
    <p:sldId id="328" r:id="rId69"/>
    <p:sldId id="350" r:id="rId70"/>
    <p:sldId id="317" r:id="rId71"/>
    <p:sldId id="332" r:id="rId72"/>
    <p:sldId id="373" r:id="rId73"/>
    <p:sldId id="315" r:id="rId74"/>
    <p:sldId id="374" r:id="rId75"/>
    <p:sldId id="325" r:id="rId76"/>
    <p:sldId id="327" r:id="rId77"/>
    <p:sldId id="333" r:id="rId78"/>
    <p:sldId id="334" r:id="rId79"/>
    <p:sldId id="351" r:id="rId80"/>
    <p:sldId id="352" r:id="rId81"/>
    <p:sldId id="357" r:id="rId82"/>
    <p:sldId id="335" r:id="rId83"/>
    <p:sldId id="337" r:id="rId84"/>
    <p:sldId id="338" r:id="rId85"/>
    <p:sldId id="375" r:id="rId86"/>
    <p:sldId id="339" r:id="rId87"/>
    <p:sldId id="340" r:id="rId88"/>
    <p:sldId id="341" r:id="rId89"/>
    <p:sldId id="376" r:id="rId90"/>
    <p:sldId id="342" r:id="rId91"/>
    <p:sldId id="259" r:id="rId92"/>
    <p:sldId id="260" r:id="rId9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E5E395B-3D50-4712-A75D-7D0277E2B0A4}">
          <p14:sldIdLst>
            <p14:sldId id="256"/>
            <p14:sldId id="358"/>
            <p14:sldId id="257"/>
            <p14:sldId id="364"/>
            <p14:sldId id="258"/>
            <p14:sldId id="261"/>
            <p14:sldId id="262"/>
            <p14:sldId id="265"/>
            <p14:sldId id="264"/>
            <p14:sldId id="266"/>
            <p14:sldId id="267"/>
            <p14:sldId id="361"/>
            <p14:sldId id="362"/>
            <p14:sldId id="363"/>
            <p14:sldId id="366"/>
            <p14:sldId id="321"/>
            <p14:sldId id="367"/>
            <p14:sldId id="270"/>
            <p14:sldId id="305"/>
            <p14:sldId id="311"/>
            <p14:sldId id="318"/>
            <p14:sldId id="312"/>
            <p14:sldId id="314"/>
            <p14:sldId id="324"/>
            <p14:sldId id="307"/>
            <p14:sldId id="319"/>
            <p14:sldId id="365"/>
            <p14:sldId id="304"/>
            <p14:sldId id="322"/>
            <p14:sldId id="323"/>
            <p14:sldId id="274"/>
            <p14:sldId id="275"/>
            <p14:sldId id="276"/>
            <p14:sldId id="278"/>
            <p14:sldId id="368"/>
            <p14:sldId id="326"/>
            <p14:sldId id="316"/>
            <p14:sldId id="369"/>
            <p14:sldId id="272"/>
            <p14:sldId id="273"/>
            <p14:sldId id="344"/>
            <p14:sldId id="345"/>
            <p14:sldId id="289"/>
            <p14:sldId id="320"/>
            <p14:sldId id="303"/>
            <p14:sldId id="370"/>
            <p14:sldId id="346"/>
            <p14:sldId id="282"/>
            <p14:sldId id="343"/>
            <p14:sldId id="285"/>
            <p14:sldId id="347"/>
            <p14:sldId id="329"/>
            <p14:sldId id="287"/>
            <p14:sldId id="330"/>
            <p14:sldId id="348"/>
            <p14:sldId id="349"/>
            <p14:sldId id="353"/>
            <p14:sldId id="354"/>
            <p14:sldId id="355"/>
            <p14:sldId id="356"/>
            <p14:sldId id="359"/>
            <p14:sldId id="360"/>
            <p14:sldId id="371"/>
            <p14:sldId id="299"/>
            <p14:sldId id="300"/>
            <p14:sldId id="302"/>
            <p14:sldId id="372"/>
            <p14:sldId id="328"/>
            <p14:sldId id="350"/>
            <p14:sldId id="317"/>
            <p14:sldId id="332"/>
            <p14:sldId id="373"/>
            <p14:sldId id="315"/>
            <p14:sldId id="374"/>
            <p14:sldId id="325"/>
            <p14:sldId id="327"/>
            <p14:sldId id="333"/>
            <p14:sldId id="334"/>
            <p14:sldId id="351"/>
            <p14:sldId id="352"/>
            <p14:sldId id="357"/>
            <p14:sldId id="335"/>
            <p14:sldId id="337"/>
            <p14:sldId id="338"/>
            <p14:sldId id="375"/>
            <p14:sldId id="339"/>
            <p14:sldId id="340"/>
            <p14:sldId id="341"/>
            <p14:sldId id="376"/>
            <p14:sldId id="342"/>
            <p14:sldId id="25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4F97"/>
    <a:srgbClr val="FFFFFF"/>
    <a:srgbClr val="01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44" autoAdjust="0"/>
  </p:normalViewPr>
  <p:slideViewPr>
    <p:cSldViewPr snapToGrid="0">
      <p:cViewPr varScale="1">
        <p:scale>
          <a:sx n="96" d="100"/>
          <a:sy n="96" d="100"/>
        </p:scale>
        <p:origin x="103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3009D-0260-4D35-9FA1-4699ADB59967}" type="datetimeFigureOut">
              <a:rPr lang="fr-FR" smtClean="0"/>
              <a:t>13/11/2024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CD3F3-E487-4CD4-9E7C-61AF9C183646}" type="slidenum">
              <a:rPr lang="fr-FR" smtClean="0"/>
              <a:t>‹N°›</a:t>
            </a:fld>
            <a:endParaRPr lang="fr-FR"/>
          </a:p>
        </p:txBody>
      </p:sp>
    </p:spTree>
    <p:extLst>
      <p:ext uri="{BB962C8B-B14F-4D97-AF65-F5344CB8AC3E}">
        <p14:creationId xmlns:p14="http://schemas.microsoft.com/office/powerpoint/2010/main" val="264739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50" dirty="0"/>
              <a:t>Le nombre de médecins en activité régulière n’augmente pas entre 2010 et 2024 (environ 200 000). La proportion de retraités ayant conservé une activité médicale : 5600 à 21 500 !</a:t>
            </a:r>
          </a:p>
          <a:p>
            <a:r>
              <a:rPr lang="fr-FR" sz="1050" dirty="0"/>
              <a:t>La proportion de retraités sans activité passe de 15 à 26 %. </a:t>
            </a:r>
          </a:p>
          <a:p>
            <a:endParaRPr lang="fr-FR" sz="1050" dirty="0"/>
          </a:p>
          <a:p>
            <a:r>
              <a:rPr lang="fr-FR" sz="1800" b="0" i="0" u="none" strike="noStrike" baseline="0" dirty="0">
                <a:solidFill>
                  <a:srgbClr val="000000"/>
                </a:solidFill>
                <a:latin typeface="Aptos"/>
              </a:rPr>
              <a:t>Retraité sans activité : médecins ayant fait valoir leur droit à la retraite inscrits sans activité. </a:t>
            </a:r>
          </a:p>
          <a:p>
            <a:r>
              <a:rPr lang="fr-FR" sz="1800" b="0" i="0" u="none" strike="noStrike" baseline="0" dirty="0">
                <a:solidFill>
                  <a:srgbClr val="000000"/>
                </a:solidFill>
                <a:latin typeface="Aptos"/>
              </a:rPr>
              <a:t>Retraité ayant conservé une activité médicale : médecins inclus dans le dispositif cumul emploi retraite. </a:t>
            </a:r>
          </a:p>
          <a:p>
            <a:r>
              <a:rPr lang="fr-FR" sz="1800" b="0" i="0" u="none" strike="noStrike" baseline="0" dirty="0">
                <a:solidFill>
                  <a:srgbClr val="000000"/>
                </a:solidFill>
                <a:latin typeface="Aptos"/>
              </a:rPr>
              <a:t>Non retraité sans activité : médecins inscrits sans activité. </a:t>
            </a:r>
          </a:p>
          <a:p>
            <a:r>
              <a:rPr lang="fr-FR" sz="1800" b="0" i="0" u="none" strike="noStrike" baseline="0" dirty="0">
                <a:solidFill>
                  <a:srgbClr val="000000"/>
                </a:solidFill>
                <a:latin typeface="Aptos"/>
              </a:rPr>
              <a:t>Activité intermittente : essentiellement remplacements libéraux ou contrats salariés courts. </a:t>
            </a:r>
          </a:p>
          <a:p>
            <a:r>
              <a:rPr lang="fr-FR" sz="1800" b="0" i="0" u="none" strike="noStrike" baseline="0" dirty="0">
                <a:solidFill>
                  <a:srgbClr val="000000"/>
                </a:solidFill>
                <a:latin typeface="Aptos"/>
              </a:rPr>
              <a:t>Activité régulière : par convention le CNOM utilise la notion d’activité régulière en référence à l’activité qualifiée de pleine par les médecins (hors activité intermittente, sans condition de cumul emploi-retraite). Dans nos travaux actuels l’activité régulière n’est pas valorisée ou convertie en Equivalent Temps Plein (ETP). </a:t>
            </a:r>
            <a:endParaRPr lang="fr-FR" sz="1050"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5</a:t>
            </a:fld>
            <a:endParaRPr lang="fr-FR"/>
          </a:p>
        </p:txBody>
      </p:sp>
    </p:spTree>
    <p:extLst>
      <p:ext uri="{BB962C8B-B14F-4D97-AF65-F5344CB8AC3E}">
        <p14:creationId xmlns:p14="http://schemas.microsoft.com/office/powerpoint/2010/main" val="38314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b="0"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14</a:t>
            </a:fld>
            <a:endParaRPr lang="fr-FR"/>
          </a:p>
        </p:txBody>
      </p:sp>
    </p:spTree>
    <p:extLst>
      <p:ext uri="{BB962C8B-B14F-4D97-AF65-F5344CB8AC3E}">
        <p14:creationId xmlns:p14="http://schemas.microsoft.com/office/powerpoint/2010/main" val="30129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MSA : mutualité sociale agricole</a:t>
            </a:r>
          </a:p>
          <a:p>
            <a:r>
              <a:rPr lang="fr-FR" dirty="0"/>
              <a:t>La très grande majorité des travailleurs étant soumis au régime général, la présentation va parler exclusivement de son système.</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16</a:t>
            </a:fld>
            <a:endParaRPr lang="fr-FR"/>
          </a:p>
        </p:txBody>
      </p:sp>
    </p:spTree>
    <p:extLst>
      <p:ext uri="{BB962C8B-B14F-4D97-AF65-F5344CB8AC3E}">
        <p14:creationId xmlns:p14="http://schemas.microsoft.com/office/powerpoint/2010/main" val="265692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INB : installations nucléaires de base</a:t>
            </a:r>
          </a:p>
          <a:p>
            <a:r>
              <a:rPr lang="fr-FR" dirty="0"/>
              <a:t>BTP : bâtiment et travaux publics et construction</a:t>
            </a:r>
          </a:p>
          <a:p>
            <a:endParaRPr lang="fr-FR" dirty="0"/>
          </a:p>
          <a:p>
            <a:pPr algn="just"/>
            <a:r>
              <a:rPr lang="fr-FR" sz="1800" b="0" i="0" u="none" strike="noStrike" baseline="0" dirty="0">
                <a:solidFill>
                  <a:srgbClr val="000000"/>
                </a:solidFill>
                <a:latin typeface="Marianne Light" panose="02000000000000000000" pitchFamily="2" charset="0"/>
              </a:rPr>
              <a:t>46% des SPSTI proposent une offre pour les travailleurs indépendants, mais la souscription à cette offre reste très marginale puisque seulement environ 800 travailleurs indépendants y ont souscrit à l’échelle nationale alors qu’ils représentent une population de 4,1 millions de personnes au 31 décembre 2021 selon les données de l’URSSAF (https://www.urssaf.org/accueil/statistiques/nos-etudes-et-analyses/travailleurs-independants.html )</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20</a:t>
            </a:fld>
            <a:endParaRPr lang="fr-FR"/>
          </a:p>
        </p:txBody>
      </p:sp>
    </p:spTree>
    <p:extLst>
      <p:ext uri="{BB962C8B-B14F-4D97-AF65-F5344CB8AC3E}">
        <p14:creationId xmlns:p14="http://schemas.microsoft.com/office/powerpoint/2010/main" val="30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Grande majorité des entreprises suivies sont des TPE &lt; 10 salariés (+ de 1 million)</a:t>
            </a:r>
          </a:p>
          <a:p>
            <a:r>
              <a:rPr lang="fr-FR" dirty="0"/>
              <a:t>Les SPSTI suivent également une partie des salariés du secteur public (676 000 agents soit 12 % des fonctionnaires)</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21</a:t>
            </a:fld>
            <a:endParaRPr lang="fr-FR"/>
          </a:p>
        </p:txBody>
      </p:sp>
    </p:spTree>
    <p:extLst>
      <p:ext uri="{BB962C8B-B14F-4D97-AF65-F5344CB8AC3E}">
        <p14:creationId xmlns:p14="http://schemas.microsoft.com/office/powerpoint/2010/main" val="16175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CSE : comité social et économique</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22</a:t>
            </a:fld>
            <a:endParaRPr lang="fr-FR"/>
          </a:p>
        </p:txBody>
      </p:sp>
    </p:spTree>
    <p:extLst>
      <p:ext uri="{BB962C8B-B14F-4D97-AF65-F5344CB8AC3E}">
        <p14:creationId xmlns:p14="http://schemas.microsoft.com/office/powerpoint/2010/main" val="46607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DREETS : direction régionale de l’économie, de l’emploi, du travail et des solidarités</a:t>
            </a:r>
          </a:p>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23</a:t>
            </a:fld>
            <a:endParaRPr lang="fr-FR"/>
          </a:p>
        </p:txBody>
      </p:sp>
    </p:spTree>
    <p:extLst>
      <p:ext uri="{BB962C8B-B14F-4D97-AF65-F5344CB8AC3E}">
        <p14:creationId xmlns:p14="http://schemas.microsoft.com/office/powerpoint/2010/main" val="352229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0" i="0" u="none" strike="noStrike" baseline="0" dirty="0">
                <a:solidFill>
                  <a:srgbClr val="000000"/>
                </a:solidFill>
                <a:latin typeface="Montserrat Medium" panose="020B0604020202020204" pitchFamily="2" charset="0"/>
              </a:rPr>
              <a:t>En accord décret n° 2022–653 du 25 avril 2022. </a:t>
            </a:r>
          </a:p>
          <a:p>
            <a:pPr algn="just"/>
            <a:r>
              <a:rPr lang="fr-FR" sz="1800" b="0" i="0" u="none" strike="noStrike" baseline="0" dirty="0">
                <a:solidFill>
                  <a:srgbClr val="000000"/>
                </a:solidFill>
                <a:latin typeface="Montserrat Medium" panose="020B0604020202020204" pitchFamily="2" charset="0"/>
              </a:rPr>
              <a:t>L’objectif poursuivi est de présenter de façon synthétique les contreparties à l’adhésion des employeurs et au versement de leur cotisation, qui est mutualisée entre entreprises adhérentes d’un même SPSTI. </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24</a:t>
            </a:fld>
            <a:endParaRPr lang="fr-FR"/>
          </a:p>
        </p:txBody>
      </p:sp>
    </p:spTree>
    <p:extLst>
      <p:ext uri="{BB962C8B-B14F-4D97-AF65-F5344CB8AC3E}">
        <p14:creationId xmlns:p14="http://schemas.microsoft.com/office/powerpoint/2010/main" val="17942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Marianne Light" panose="02000000000000000000" pitchFamily="2" charset="0"/>
              </a:rPr>
              <a:t>Les SPSTA participent peu au suivi des intérimaires et des travailleurs extérieurs : 15% déclarent avoir une convention pour le suivi des travailleurs intérimaires, 14% une convention pour le suivi des travailleurs extérieurs et 2% une convention pour la prévention conjointe des risques pour les travailleurs extérieurs.</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25</a:t>
            </a:fld>
            <a:endParaRPr lang="fr-FR"/>
          </a:p>
        </p:txBody>
      </p:sp>
    </p:spTree>
    <p:extLst>
      <p:ext uri="{BB962C8B-B14F-4D97-AF65-F5344CB8AC3E}">
        <p14:creationId xmlns:p14="http://schemas.microsoft.com/office/powerpoint/2010/main" val="2794523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majorité des SPSTA suivent entre 2000 et 5000 salariés</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26</a:t>
            </a:fld>
            <a:endParaRPr lang="fr-FR"/>
          </a:p>
        </p:txBody>
      </p:sp>
    </p:spTree>
    <p:extLst>
      <p:ext uri="{BB962C8B-B14F-4D97-AF65-F5344CB8AC3E}">
        <p14:creationId xmlns:p14="http://schemas.microsoft.com/office/powerpoint/2010/main" val="3784738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n’y a pas que les médecins du travail : collaborateurs médecins et internes</a:t>
            </a:r>
          </a:p>
          <a:p>
            <a:r>
              <a:rPr lang="fr-FR" dirty="0"/>
              <a:t>Infirmiers : moins nombreux que les médecins en SPSTI et plus nombreux en SPSTA</a:t>
            </a:r>
          </a:p>
          <a:p>
            <a:r>
              <a:rPr lang="fr-FR" dirty="0"/>
              <a:t>ASST : </a:t>
            </a:r>
            <a:r>
              <a:rPr lang="fr-FR" sz="1800" b="0" i="0" u="none" strike="noStrike" baseline="0" dirty="0">
                <a:solidFill>
                  <a:srgbClr val="000000"/>
                </a:solidFill>
                <a:latin typeface="Marianne Light" panose="02000000000000000000" pitchFamily="2" charset="0"/>
              </a:rPr>
              <a:t>assistants de services de santé au travail (fonction de secrétaire médicale) sont le corps de métier le plus représenté dans les services de santé au travail.</a:t>
            </a:r>
          </a:p>
          <a:p>
            <a:r>
              <a:rPr lang="fr-FR" sz="1800" b="0" i="0" u="none" strike="noStrike" baseline="0" dirty="0">
                <a:solidFill>
                  <a:srgbClr val="000000"/>
                </a:solidFill>
                <a:latin typeface="Marianne Light" panose="02000000000000000000" pitchFamily="2" charset="0"/>
              </a:rPr>
              <a:t>IPRP : </a:t>
            </a:r>
            <a:r>
              <a:rPr lang="fr-FR" sz="2800" b="0" dirty="0"/>
              <a:t>intervenant en prévention des risques professionnels (</a:t>
            </a:r>
            <a:r>
              <a:rPr lang="fr-FR" sz="2800" dirty="0"/>
              <a:t>compétences techniques ou organisationnelles)</a:t>
            </a:r>
            <a:endParaRPr lang="fr-FR" sz="1800" b="0" i="0" u="none" strike="noStrike" baseline="0" dirty="0">
              <a:solidFill>
                <a:srgbClr val="000000"/>
              </a:solidFill>
              <a:latin typeface="Marianne Light" panose="02000000000000000000" pitchFamily="2" charset="0"/>
            </a:endParaRP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28</a:t>
            </a:fld>
            <a:endParaRPr lang="fr-FR"/>
          </a:p>
        </p:txBody>
      </p:sp>
    </p:spTree>
    <p:extLst>
      <p:ext uri="{BB962C8B-B14F-4D97-AF65-F5344CB8AC3E}">
        <p14:creationId xmlns:p14="http://schemas.microsoft.com/office/powerpoint/2010/main" val="25349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médecins en activité régulière + médecins en activité intermittente + retraités ayant conservé une activité médicale</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6</a:t>
            </a:fld>
            <a:endParaRPr lang="fr-FR"/>
          </a:p>
        </p:txBody>
      </p:sp>
    </p:spTree>
    <p:extLst>
      <p:ext uri="{BB962C8B-B14F-4D97-AF65-F5344CB8AC3E}">
        <p14:creationId xmlns:p14="http://schemas.microsoft.com/office/powerpoint/2010/main" val="292602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0" i="0" u="none" strike="noStrike" baseline="0" dirty="0">
                <a:solidFill>
                  <a:srgbClr val="000000"/>
                </a:solidFill>
                <a:latin typeface="Marianne Light" panose="02000000000000000000" pitchFamily="2" charset="0"/>
              </a:rPr>
              <a:t>Secrétaire médical : assiste l’équipe médicale (médecin du travail, interne en médecine, collaborateur médecin et infirmier en santé au travail) dans ses fonctions de suivi individuel des salariés.</a:t>
            </a:r>
          </a:p>
          <a:p>
            <a:pPr algn="just"/>
            <a:endParaRPr lang="fr-FR" sz="1800" b="0" i="0" u="none" strike="noStrike" baseline="0" dirty="0">
              <a:solidFill>
                <a:srgbClr val="000000"/>
              </a:solidFill>
              <a:latin typeface="Marianne Light" panose="02000000000000000000" pitchFamily="2" charset="0"/>
            </a:endParaRPr>
          </a:p>
          <a:p>
            <a:pPr algn="just"/>
            <a:r>
              <a:rPr lang="fr-FR" sz="1800" b="0" i="0" u="none" strike="noStrike" baseline="0" dirty="0">
                <a:solidFill>
                  <a:srgbClr val="000000"/>
                </a:solidFill>
                <a:latin typeface="Marianne Light" panose="02000000000000000000" pitchFamily="2" charset="0"/>
              </a:rPr>
              <a:t>Assistant de l’équipe pluridisciplinaire : assure un rôle d’assistance administrative auprès de celle-ci et remplit des missions de relation et d’information auprès des entreprises adhérentes. </a:t>
            </a:r>
          </a:p>
          <a:p>
            <a:pPr algn="just"/>
            <a:endParaRPr lang="fr-FR" sz="1800" b="0" i="0" u="none" strike="noStrike" baseline="0" dirty="0">
              <a:solidFill>
                <a:srgbClr val="000000"/>
              </a:solidFill>
              <a:latin typeface="Marianne Light" panose="02000000000000000000" pitchFamily="2" charset="0"/>
            </a:endParaRPr>
          </a:p>
          <a:p>
            <a:pPr algn="just"/>
            <a:r>
              <a:rPr lang="fr-FR" sz="1800" b="0" i="0" u="none" strike="noStrike" baseline="0" dirty="0">
                <a:solidFill>
                  <a:srgbClr val="000000"/>
                </a:solidFill>
                <a:latin typeface="Marianne Light" panose="02000000000000000000" pitchFamily="2" charset="0"/>
              </a:rPr>
              <a:t>Assistant en Santé au travail : effectue des actions en milieu de travail dans un but exclusif de prévention. Il contribue à repérer les dangers et à identifier les besoins en Santé au travail, notamment dans les entreprises de moins de 20 salariés. Il mène ses actions en milieu de travail dans le cadre de la pluridisciplinarité, à la demande du médecin du travail.</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29</a:t>
            </a:fld>
            <a:endParaRPr lang="fr-FR"/>
          </a:p>
        </p:txBody>
      </p:sp>
    </p:spTree>
    <p:extLst>
      <p:ext uri="{BB962C8B-B14F-4D97-AF65-F5344CB8AC3E}">
        <p14:creationId xmlns:p14="http://schemas.microsoft.com/office/powerpoint/2010/main" val="143114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30</a:t>
            </a:fld>
            <a:endParaRPr lang="fr-FR"/>
          </a:p>
        </p:txBody>
      </p:sp>
    </p:spTree>
    <p:extLst>
      <p:ext uri="{BB962C8B-B14F-4D97-AF65-F5344CB8AC3E}">
        <p14:creationId xmlns:p14="http://schemas.microsoft.com/office/powerpoint/2010/main" val="279002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31</a:t>
            </a:fld>
            <a:endParaRPr lang="fr-FR"/>
          </a:p>
        </p:txBody>
      </p:sp>
    </p:spTree>
    <p:extLst>
      <p:ext uri="{BB962C8B-B14F-4D97-AF65-F5344CB8AC3E}">
        <p14:creationId xmlns:p14="http://schemas.microsoft.com/office/powerpoint/2010/main" val="124138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CT : code du travail</a:t>
            </a:r>
          </a:p>
          <a:p>
            <a:endParaRPr lang="fr-FR" dirty="0"/>
          </a:p>
          <a:p>
            <a:r>
              <a:rPr lang="fr-FR" b="1" dirty="0">
                <a:effectLst/>
              </a:rPr>
              <a:t>Cas des chauffeurs poids lourds : c’est au titre de conditions définies par le Code de la route que les chauffeurs routiers sont soumis à un « contrôle médical de l’aptitude à la conduite »</a:t>
            </a:r>
            <a:r>
              <a:rPr lang="fr-FR" dirty="0">
                <a:effectLst/>
              </a:rPr>
              <a:t>, lié à la délivrance de certaines catégories de permis de conduire (permis poids lourd, transport en commun, remorque lourde, remorque poids lourd et remorque de transport en commun), et effectué par un médecin agréé par le préfet du département concerné.</a:t>
            </a:r>
          </a:p>
          <a:p>
            <a:r>
              <a:rPr lang="fr-FR" b="1" dirty="0">
                <a:effectLst/>
              </a:rPr>
              <a:t>Ils n’entrent ainsi pas dans la catégorie des postes à risque au sens du II de l’article R. 4624-23 du Code du travail</a:t>
            </a:r>
            <a:r>
              <a:rPr lang="fr-FR" dirty="0">
                <a:effectLst/>
              </a:rPr>
              <a:t> et relèvent du suivi médical de droit commun prévu par le Code du travail.</a:t>
            </a:r>
          </a:p>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41</a:t>
            </a:fld>
            <a:endParaRPr lang="fr-FR"/>
          </a:p>
        </p:txBody>
      </p:sp>
    </p:spTree>
    <p:extLst>
      <p:ext uri="{BB962C8B-B14F-4D97-AF65-F5344CB8AC3E}">
        <p14:creationId xmlns:p14="http://schemas.microsoft.com/office/powerpoint/2010/main" val="1740472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CT : code du travail</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42</a:t>
            </a:fld>
            <a:endParaRPr lang="fr-FR"/>
          </a:p>
        </p:txBody>
      </p:sp>
    </p:spTree>
    <p:extLst>
      <p:ext uri="{BB962C8B-B14F-4D97-AF65-F5344CB8AC3E}">
        <p14:creationId xmlns:p14="http://schemas.microsoft.com/office/powerpoint/2010/main" val="1267338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Suivis simples : majorité</a:t>
            </a:r>
          </a:p>
          <a:p>
            <a:r>
              <a:rPr lang="fr-FR" dirty="0"/>
              <a:t>Plus de SIR en SPSTA ce qui est logique.</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44</a:t>
            </a:fld>
            <a:endParaRPr lang="fr-FR"/>
          </a:p>
        </p:txBody>
      </p:sp>
    </p:spTree>
    <p:extLst>
      <p:ext uri="{BB962C8B-B14F-4D97-AF65-F5344CB8AC3E}">
        <p14:creationId xmlns:p14="http://schemas.microsoft.com/office/powerpoint/2010/main" val="405435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CT : code du travail</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47</a:t>
            </a:fld>
            <a:endParaRPr lang="fr-FR"/>
          </a:p>
        </p:txBody>
      </p:sp>
    </p:spTree>
    <p:extLst>
      <p:ext uri="{BB962C8B-B14F-4D97-AF65-F5344CB8AC3E}">
        <p14:creationId xmlns:p14="http://schemas.microsoft.com/office/powerpoint/2010/main" val="280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VIP initiales et périodiques principalement faites par les infirmiers.</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52</a:t>
            </a:fld>
            <a:endParaRPr lang="fr-FR"/>
          </a:p>
        </p:txBody>
      </p:sp>
    </p:spTree>
    <p:extLst>
      <p:ext uri="{BB962C8B-B14F-4D97-AF65-F5344CB8AC3E}">
        <p14:creationId xmlns:p14="http://schemas.microsoft.com/office/powerpoint/2010/main" val="336849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visites de pré reprise et de reprise sont faites quasi exclusivement par les médecins du travail.</a:t>
            </a:r>
          </a:p>
          <a:p>
            <a:r>
              <a:rPr lang="fr-FR" dirty="0"/>
              <a:t>Visites à la demande :</a:t>
            </a:r>
          </a:p>
          <a:p>
            <a:pPr marL="171450" indent="-171450">
              <a:buFontTx/>
              <a:buChar char="-"/>
            </a:pPr>
            <a:r>
              <a:rPr lang="fr-FR" dirty="0"/>
              <a:t>SPSTI : demande MT +++</a:t>
            </a:r>
          </a:p>
          <a:p>
            <a:pPr marL="171450" indent="-171450">
              <a:buFontTx/>
              <a:buChar char="-"/>
            </a:pPr>
            <a:r>
              <a:rPr lang="fr-FR" dirty="0"/>
              <a:t>SPSTA : demande salarié +++</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54</a:t>
            </a:fld>
            <a:endParaRPr lang="fr-FR"/>
          </a:p>
        </p:txBody>
      </p:sp>
    </p:spTree>
    <p:extLst>
      <p:ext uri="{BB962C8B-B14F-4D97-AF65-F5344CB8AC3E}">
        <p14:creationId xmlns:p14="http://schemas.microsoft.com/office/powerpoint/2010/main" val="1088945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56</a:t>
            </a:fld>
            <a:endParaRPr lang="fr-FR"/>
          </a:p>
        </p:txBody>
      </p:sp>
    </p:spTree>
    <p:extLst>
      <p:ext uri="{BB962C8B-B14F-4D97-AF65-F5344CB8AC3E}">
        <p14:creationId xmlns:p14="http://schemas.microsoft.com/office/powerpoint/2010/main" val="264743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Aptos"/>
              </a:rPr>
              <a:t>La répartition par sexe s’est vu modifiée avec une féminisation de la profession. </a:t>
            </a:r>
          </a:p>
          <a:p>
            <a:r>
              <a:rPr lang="fr-FR" sz="1800" b="0" i="0" u="none" strike="noStrike" baseline="0" dirty="0">
                <a:solidFill>
                  <a:srgbClr val="000000"/>
                </a:solidFill>
                <a:latin typeface="Aptos"/>
              </a:rPr>
              <a:t>En 2010 les femmes représentaient 40 % des médecins en activité, elles comptent désormais pour quasi 50 % en 2024. </a:t>
            </a:r>
          </a:p>
          <a:p>
            <a:r>
              <a:rPr lang="fr-FR" sz="1800" b="0" i="0" u="none" strike="noStrike" baseline="0" dirty="0">
                <a:solidFill>
                  <a:srgbClr val="000000"/>
                </a:solidFill>
                <a:latin typeface="Aptos"/>
              </a:rPr>
              <a:t>En ce qui concerne la structure par âge, les effectifs d’actifs ont légèrement rajeuni avec un âge moyen qui passe de 50,4 ans en 2010 à 50,3 ans en 2024. </a:t>
            </a:r>
          </a:p>
          <a:p>
            <a:r>
              <a:rPr lang="fr-FR" sz="1800" b="0" i="0" u="none" strike="noStrike" baseline="0" dirty="0">
                <a:solidFill>
                  <a:srgbClr val="000000"/>
                </a:solidFill>
                <a:latin typeface="Aptos"/>
              </a:rPr>
              <a:t>La proportion des moins de 40 ans passe de 16 % en 2010 à 30 % en 2024. La proportion des 60 ans et plus augmente elle aussi mais moins fortement, passant de 18 % à 31 %. Les 60 ans et plus restent toutefois plus nombreux que les moins de 40 ans. </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a:t>
            </a:fld>
            <a:endParaRPr lang="fr-FR"/>
          </a:p>
        </p:txBody>
      </p:sp>
    </p:spTree>
    <p:extLst>
      <p:ext uri="{BB962C8B-B14F-4D97-AF65-F5344CB8AC3E}">
        <p14:creationId xmlns:p14="http://schemas.microsoft.com/office/powerpoint/2010/main" val="1183716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Inaptitude pour un travailleur sur 200 en 2022 !</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66</a:t>
            </a:fld>
            <a:endParaRPr lang="fr-FR"/>
          </a:p>
        </p:txBody>
      </p:sp>
    </p:spTree>
    <p:extLst>
      <p:ext uri="{BB962C8B-B14F-4D97-AF65-F5344CB8AC3E}">
        <p14:creationId xmlns:p14="http://schemas.microsoft.com/office/powerpoint/2010/main" val="2287505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0" i="0" u="none" strike="noStrike" baseline="0" dirty="0">
                <a:solidFill>
                  <a:srgbClr val="000000"/>
                </a:solidFill>
                <a:latin typeface="Marianne Light" panose="02000000000000000000" pitchFamily="2" charset="0"/>
              </a:rPr>
              <a:t>SPSTI : visites d’embauche 45 % puis visites périodiques 25 %</a:t>
            </a:r>
          </a:p>
          <a:p>
            <a:pPr algn="just"/>
            <a:endParaRPr lang="fr-FR" sz="1800" b="0" i="0" u="none" strike="noStrike" baseline="0" dirty="0">
              <a:solidFill>
                <a:srgbClr val="000000"/>
              </a:solidFill>
              <a:latin typeface="Marianne Light" panose="02000000000000000000" pitchFamily="2" charset="0"/>
            </a:endParaRPr>
          </a:p>
          <a:p>
            <a:pPr algn="just"/>
            <a:r>
              <a:rPr lang="fr-FR" sz="1800" b="0" i="0" u="none" strike="noStrike" baseline="0" dirty="0">
                <a:solidFill>
                  <a:srgbClr val="000000"/>
                </a:solidFill>
                <a:latin typeface="Marianne Light" panose="02000000000000000000" pitchFamily="2" charset="0"/>
              </a:rPr>
              <a:t>Le nombre de visites post-exposition et post-professionnelles est en 2022 particulièrement faible, ce qui met en exergue les difficultés des services à mettre en œuvre cette nouvelle visite réservée aux salariés exposés ou ayant été exposés à des risques particuliers et qui a été introduite récemment (Décret du 9 août 2021 relatif à la visite médicale des travailleurs avant leur départ à la retraite et décret du 16 mars 2022 relatif à la surveillance post-exposition).</a:t>
            </a:r>
          </a:p>
          <a:p>
            <a:pPr algn="just"/>
            <a:r>
              <a:rPr lang="fr-FR" sz="1800" b="0" i="0" u="none" strike="noStrike" baseline="0" dirty="0">
                <a:solidFill>
                  <a:srgbClr val="000000"/>
                </a:solidFill>
                <a:latin typeface="Marianne Light" panose="02000000000000000000" pitchFamily="2" charset="0"/>
              </a:rPr>
              <a:t>En 2022, les SPST ont ainsi déclaré 3 381 visites post-exposition et 6 223 visites post-professionnelles.</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68</a:t>
            </a:fld>
            <a:endParaRPr lang="fr-FR"/>
          </a:p>
        </p:txBody>
      </p:sp>
    </p:spTree>
    <p:extLst>
      <p:ext uri="{BB962C8B-B14F-4D97-AF65-F5344CB8AC3E}">
        <p14:creationId xmlns:p14="http://schemas.microsoft.com/office/powerpoint/2010/main" val="3776237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0" i="0" u="none" strike="noStrike" baseline="0" dirty="0">
                <a:solidFill>
                  <a:srgbClr val="000000"/>
                </a:solidFill>
                <a:latin typeface="Marianne Light" panose="02000000000000000000" pitchFamily="2" charset="0"/>
              </a:rPr>
              <a:t>SPSTA : visites périodiques 42 % puis visites à la demande 30 %</a:t>
            </a:r>
          </a:p>
          <a:p>
            <a:pPr algn="just"/>
            <a:endParaRPr lang="fr-FR" sz="1800" b="0" i="0" u="none" strike="noStrike" baseline="0" dirty="0">
              <a:solidFill>
                <a:srgbClr val="000000"/>
              </a:solidFill>
              <a:latin typeface="Marianne Light" panose="02000000000000000000" pitchFamily="2" charset="0"/>
            </a:endParaRPr>
          </a:p>
          <a:p>
            <a:pPr algn="just"/>
            <a:r>
              <a:rPr lang="fr-FR" sz="1800" b="0" i="0" u="none" strike="noStrike" baseline="0" dirty="0">
                <a:solidFill>
                  <a:srgbClr val="000000"/>
                </a:solidFill>
                <a:latin typeface="Marianne Light" panose="02000000000000000000" pitchFamily="2" charset="0"/>
              </a:rPr>
              <a:t>Le nombre de visites post-exposition et post-professionnelles est en 2022 particulièrement faible, ce qui met en exergue les difficultés des services à mettre en œuvre cette nouvelle visite réservée aux salariés exposés ou ayant été exposés à des risques particuliers et qui a été introduite récemment (Décret du 9 août 2021 relatif à la visite médicale des travailleurs avant leur départ à la retraite et décret du 16 mars 2022 relatif à la surveillance post-exposition).</a:t>
            </a:r>
          </a:p>
          <a:p>
            <a:pPr algn="just"/>
            <a:r>
              <a:rPr lang="fr-FR" sz="1800" b="0" i="0" u="none" strike="noStrike" baseline="0" dirty="0">
                <a:solidFill>
                  <a:srgbClr val="000000"/>
                </a:solidFill>
                <a:latin typeface="Marianne Light" panose="02000000000000000000" pitchFamily="2" charset="0"/>
              </a:rPr>
              <a:t>En 2022, les SPST ont ainsi déclaré 3 381 visites post-exposition et 6 223 visites post-professionnelles.</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69</a:t>
            </a:fld>
            <a:endParaRPr lang="fr-FR"/>
          </a:p>
        </p:txBody>
      </p:sp>
    </p:spTree>
    <p:extLst>
      <p:ext uri="{BB962C8B-B14F-4D97-AF65-F5344CB8AC3E}">
        <p14:creationId xmlns:p14="http://schemas.microsoft.com/office/powerpoint/2010/main" val="399690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70</a:t>
            </a:fld>
            <a:endParaRPr lang="fr-FR"/>
          </a:p>
        </p:txBody>
      </p:sp>
    </p:spTree>
    <p:extLst>
      <p:ext uri="{BB962C8B-B14F-4D97-AF65-F5344CB8AC3E}">
        <p14:creationId xmlns:p14="http://schemas.microsoft.com/office/powerpoint/2010/main" val="316345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71</a:t>
            </a:fld>
            <a:endParaRPr lang="fr-FR"/>
          </a:p>
        </p:txBody>
      </p:sp>
    </p:spTree>
    <p:extLst>
      <p:ext uri="{BB962C8B-B14F-4D97-AF65-F5344CB8AC3E}">
        <p14:creationId xmlns:p14="http://schemas.microsoft.com/office/powerpoint/2010/main" val="3388132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DUERP : document unique d’évaluation des risques professionnels</a:t>
            </a:r>
          </a:p>
          <a:p>
            <a:r>
              <a:rPr lang="fr-FR" dirty="0"/>
              <a:t>Fiche d’entreprise = pendant du DUERP</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73</a:t>
            </a:fld>
            <a:endParaRPr lang="fr-FR"/>
          </a:p>
        </p:txBody>
      </p:sp>
    </p:spTree>
    <p:extLst>
      <p:ext uri="{BB962C8B-B14F-4D97-AF65-F5344CB8AC3E}">
        <p14:creationId xmlns:p14="http://schemas.microsoft.com/office/powerpoint/2010/main" val="3802259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Ratio d’actions par salariés suivis :</a:t>
            </a:r>
          </a:p>
          <a:p>
            <a:pPr marL="171450" indent="-171450">
              <a:buFontTx/>
              <a:buChar char="-"/>
            </a:pPr>
            <a:r>
              <a:rPr lang="fr-FR" dirty="0"/>
              <a:t>SPSTI : 4,4 %</a:t>
            </a:r>
          </a:p>
          <a:p>
            <a:pPr marL="171450" indent="-171450">
              <a:buFontTx/>
              <a:buChar char="-"/>
            </a:pPr>
            <a:r>
              <a:rPr lang="fr-FR" dirty="0"/>
              <a:t>SPSTA : 9,6 %</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75</a:t>
            </a:fld>
            <a:endParaRPr lang="fr-FR"/>
          </a:p>
        </p:txBody>
      </p:sp>
    </p:spTree>
    <p:extLst>
      <p:ext uri="{BB962C8B-B14F-4D97-AF65-F5344CB8AC3E}">
        <p14:creationId xmlns:p14="http://schemas.microsoft.com/office/powerpoint/2010/main" val="3315878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dirty="0">
                <a:solidFill>
                  <a:srgbClr val="000000"/>
                </a:solidFill>
                <a:latin typeface="Marianne Light" panose="02000000000000000000" pitchFamily="2" charset="0"/>
              </a:rPr>
              <a:t>Ces deux actions ont été intégrées aux missions des SPST par la loi renforçant la prévention en santé au travail.</a:t>
            </a:r>
          </a:p>
          <a:p>
            <a:endParaRPr lang="fr-FR" sz="1800" b="0" i="0" u="none" strike="noStrike" baseline="0" dirty="0">
              <a:solidFill>
                <a:srgbClr val="000000"/>
              </a:solidFill>
              <a:latin typeface="Marianne Light" panose="02000000000000000000" pitchFamily="2" charset="0"/>
            </a:endParaRPr>
          </a:p>
          <a:p>
            <a:r>
              <a:rPr lang="fr-FR" dirty="0"/>
              <a:t>Ratio de promotion de la santé par salariés suivis :</a:t>
            </a:r>
          </a:p>
          <a:p>
            <a:pPr marL="171450" indent="-171450">
              <a:buFontTx/>
              <a:buChar char="-"/>
            </a:pPr>
            <a:r>
              <a:rPr lang="fr-FR" dirty="0"/>
              <a:t>SPSTI : 1,8 %</a:t>
            </a:r>
          </a:p>
          <a:p>
            <a:pPr marL="171450" indent="-171450">
              <a:buFontTx/>
              <a:buChar char="-"/>
            </a:pPr>
            <a:r>
              <a:rPr lang="fr-FR" dirty="0"/>
              <a:t>SPSTA : 32,7 %</a:t>
            </a:r>
          </a:p>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76</a:t>
            </a:fld>
            <a:endParaRPr lang="fr-FR"/>
          </a:p>
        </p:txBody>
      </p:sp>
    </p:spTree>
    <p:extLst>
      <p:ext uri="{BB962C8B-B14F-4D97-AF65-F5344CB8AC3E}">
        <p14:creationId xmlns:p14="http://schemas.microsoft.com/office/powerpoint/2010/main" val="1080200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77</a:t>
            </a:fld>
            <a:endParaRPr lang="fr-FR"/>
          </a:p>
        </p:txBody>
      </p:sp>
    </p:spTree>
    <p:extLst>
      <p:ext uri="{BB962C8B-B14F-4D97-AF65-F5344CB8AC3E}">
        <p14:creationId xmlns:p14="http://schemas.microsoft.com/office/powerpoint/2010/main" val="292422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0" i="0" u="none" strike="noStrike" baseline="0" dirty="0">
                <a:solidFill>
                  <a:srgbClr val="000000"/>
                </a:solidFill>
                <a:latin typeface="Marianne Light" panose="02000000000000000000" pitchFamily="2" charset="0"/>
              </a:rPr>
              <a:t>les rendez-vous de liaison ont été plus nombreux dans les SPSTA, alors même qu’ils suivent un nombre de salariés beaucoup moins élevé que les SPSTI.</a:t>
            </a:r>
          </a:p>
          <a:p>
            <a:pPr algn="just"/>
            <a:r>
              <a:rPr lang="fr-FR" sz="1800" b="0" i="0" u="none" strike="noStrike" baseline="0" dirty="0">
                <a:solidFill>
                  <a:srgbClr val="000000"/>
                </a:solidFill>
                <a:latin typeface="Marianne Light" panose="02000000000000000000" pitchFamily="2" charset="0"/>
              </a:rPr>
              <a:t>Le nombre de convention de rééducation professionnelle en entreprise (CRPE = convention entre l’entreprise et la CPAM dans le cadre d’un salarié ayant une RQTH) et, dans une moindre mesure, d’essais encadrés accompagnés par les SPST reste relativement faible.</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78</a:t>
            </a:fld>
            <a:endParaRPr lang="fr-FR"/>
          </a:p>
        </p:txBody>
      </p:sp>
    </p:spTree>
    <p:extLst>
      <p:ext uri="{BB962C8B-B14F-4D97-AF65-F5344CB8AC3E}">
        <p14:creationId xmlns:p14="http://schemas.microsoft.com/office/powerpoint/2010/main" val="86987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a:t>
            </a:fld>
            <a:endParaRPr lang="fr-FR"/>
          </a:p>
        </p:txBody>
      </p:sp>
    </p:spTree>
    <p:extLst>
      <p:ext uri="{BB962C8B-B14F-4D97-AF65-F5344CB8AC3E}">
        <p14:creationId xmlns:p14="http://schemas.microsoft.com/office/powerpoint/2010/main" val="3257836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82</a:t>
            </a:fld>
            <a:endParaRPr lang="fr-FR"/>
          </a:p>
        </p:txBody>
      </p:sp>
    </p:spTree>
    <p:extLst>
      <p:ext uri="{BB962C8B-B14F-4D97-AF65-F5344CB8AC3E}">
        <p14:creationId xmlns:p14="http://schemas.microsoft.com/office/powerpoint/2010/main" val="687556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PDP / Risque chimique</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83</a:t>
            </a:fld>
            <a:endParaRPr lang="fr-FR"/>
          </a:p>
        </p:txBody>
      </p:sp>
    </p:spTree>
    <p:extLst>
      <p:ext uri="{BB962C8B-B14F-4D97-AF65-F5344CB8AC3E}">
        <p14:creationId xmlns:p14="http://schemas.microsoft.com/office/powerpoint/2010/main" val="2131291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RPS / TMS</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84</a:t>
            </a:fld>
            <a:endParaRPr lang="fr-FR"/>
          </a:p>
        </p:txBody>
      </p:sp>
    </p:spTree>
    <p:extLst>
      <p:ext uri="{BB962C8B-B14F-4D97-AF65-F5344CB8AC3E}">
        <p14:creationId xmlns:p14="http://schemas.microsoft.com/office/powerpoint/2010/main" val="24742948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SUMER (Surveillance Médicale des Expositions des salariés aux Risques professionnels) : DARES (Ministère du travail)</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MCP (</a:t>
            </a:r>
            <a:r>
              <a:rPr lang="fr-FR" b="0" dirty="0"/>
              <a:t>Programme de surveillance des maladies à caractère professionnel) : Santé Publique France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b="0" dirty="0"/>
              <a:t>EVREST (Evolutions et Relations en Santé au Travail) : </a:t>
            </a:r>
            <a:r>
              <a:rPr lang="fr-FR" dirty="0"/>
              <a:t>observatoire pluriannuel construit en collaboration par des médecins du travail et des chercheurs</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b="0" dirty="0"/>
              <a:t>RNV3PE (</a:t>
            </a:r>
            <a:r>
              <a:rPr lang="fr-FR" dirty="0"/>
              <a:t>Réseau National de Vigilance et de Prévention des Pathologies Professionnelles et Environnementales) : ANSES (réunit l’ensemble des Centres Régionaux de Pathologies Professionnelles et Environnementales (CRPPE) de France)</a:t>
            </a:r>
            <a:endParaRPr lang="fr-FR" b="0"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86</a:t>
            </a:fld>
            <a:endParaRPr lang="fr-FR"/>
          </a:p>
        </p:txBody>
      </p:sp>
    </p:spTree>
    <p:extLst>
      <p:ext uri="{BB962C8B-B14F-4D97-AF65-F5344CB8AC3E}">
        <p14:creationId xmlns:p14="http://schemas.microsoft.com/office/powerpoint/2010/main" val="284571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483 sur 4167</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87</a:t>
            </a:fld>
            <a:endParaRPr lang="fr-FR"/>
          </a:p>
        </p:txBody>
      </p:sp>
    </p:spTree>
    <p:extLst>
      <p:ext uri="{BB962C8B-B14F-4D97-AF65-F5344CB8AC3E}">
        <p14:creationId xmlns:p14="http://schemas.microsoft.com/office/powerpoint/2010/main" val="1211240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800" b="0" i="0" u="none" strike="noStrike" baseline="0" dirty="0">
                <a:solidFill>
                  <a:srgbClr val="000000"/>
                </a:solidFill>
                <a:latin typeface="Marianne Light" panose="02000000000000000000" pitchFamily="2" charset="0"/>
              </a:rPr>
              <a:t>272 sur 957</a:t>
            </a:r>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88</a:t>
            </a:fld>
            <a:endParaRPr lang="fr-FR"/>
          </a:p>
        </p:txBody>
      </p:sp>
    </p:spTree>
    <p:extLst>
      <p:ext uri="{BB962C8B-B14F-4D97-AF65-F5344CB8AC3E}">
        <p14:creationId xmlns:p14="http://schemas.microsoft.com/office/powerpoint/2010/main" val="3963095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MIT : médecins inspecteurs du travail</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90</a:t>
            </a:fld>
            <a:endParaRPr lang="fr-FR"/>
          </a:p>
        </p:txBody>
      </p:sp>
    </p:spTree>
    <p:extLst>
      <p:ext uri="{BB962C8B-B14F-4D97-AF65-F5344CB8AC3E}">
        <p14:creationId xmlns:p14="http://schemas.microsoft.com/office/powerpoint/2010/main" val="1755818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92</a:t>
            </a:fld>
            <a:endParaRPr lang="fr-FR"/>
          </a:p>
        </p:txBody>
      </p:sp>
    </p:spTree>
    <p:extLst>
      <p:ext uri="{BB962C8B-B14F-4D97-AF65-F5344CB8AC3E}">
        <p14:creationId xmlns:p14="http://schemas.microsoft.com/office/powerpoint/2010/main" val="287677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2023 : 310 sortant pour 197 entrants soit une balance négative de 113 médecins du travail</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9</a:t>
            </a:fld>
            <a:endParaRPr lang="fr-FR"/>
          </a:p>
        </p:txBody>
      </p:sp>
    </p:spTree>
    <p:extLst>
      <p:ext uri="{BB962C8B-B14F-4D97-AF65-F5344CB8AC3E}">
        <p14:creationId xmlns:p14="http://schemas.microsoft.com/office/powerpoint/2010/main" val="128630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Femmes : quasi 70 % vs 50 % (spécialité féminine)</a:t>
            </a:r>
          </a:p>
          <a:p>
            <a:r>
              <a:rPr lang="fr-FR" dirty="0"/>
              <a:t>Age moyen comparable à la démographie médicale totale</a:t>
            </a:r>
          </a:p>
          <a:p>
            <a:r>
              <a:rPr lang="fr-FR" dirty="0"/>
              <a:t>&lt; 40 ans : 17 % vs 30 %</a:t>
            </a:r>
          </a:p>
          <a:p>
            <a:r>
              <a:rPr lang="fr-FR" dirty="0"/>
              <a:t>60 ans et + 33 % vs 31 %</a:t>
            </a:r>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10</a:t>
            </a:fld>
            <a:endParaRPr lang="fr-FR"/>
          </a:p>
        </p:txBody>
      </p:sp>
    </p:spTree>
    <p:extLst>
      <p:ext uri="{BB962C8B-B14F-4D97-AF65-F5344CB8AC3E}">
        <p14:creationId xmlns:p14="http://schemas.microsoft.com/office/powerpoint/2010/main" val="164493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11</a:t>
            </a:fld>
            <a:endParaRPr lang="fr-FR"/>
          </a:p>
        </p:txBody>
      </p:sp>
    </p:spTree>
    <p:extLst>
      <p:ext uri="{BB962C8B-B14F-4D97-AF65-F5344CB8AC3E}">
        <p14:creationId xmlns:p14="http://schemas.microsoft.com/office/powerpoint/2010/main" val="265459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009F7F"/>
                </a:solidFill>
                <a:latin typeface="Arial-BoldMT"/>
              </a:rPr>
              <a:t>En 2019, 39 % d’entre eux signalent avoir eu une visite avec un médecin du travail ou un infirmier au cours des 12 derniers mois, contre 70 % en 2005. La proportion de salariés signalant une visite de suivi au cours des deux dernières années baisse également mais moins fortement, de 87 % en 2005 à 72 % en 2019.</a:t>
            </a:r>
            <a:endParaRPr lang="fr-FR" b="0"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12</a:t>
            </a:fld>
            <a:endParaRPr lang="fr-FR"/>
          </a:p>
        </p:txBody>
      </p:sp>
    </p:spTree>
    <p:extLst>
      <p:ext uri="{BB962C8B-B14F-4D97-AF65-F5344CB8AC3E}">
        <p14:creationId xmlns:p14="http://schemas.microsoft.com/office/powerpoint/2010/main" val="154756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009F7F"/>
                </a:solidFill>
                <a:latin typeface="Arial-BoldMT"/>
              </a:rPr>
              <a:t>La diminution de la fréquence des visites est similaire pour les salariés exposés aux contraintes physiques. Seule exception, les salariés qui travaillent régulièrement de nuit connaissent un plus faible espacement des visites.</a:t>
            </a:r>
            <a:endParaRPr lang="fr-FR" b="0" dirty="0"/>
          </a:p>
        </p:txBody>
      </p:sp>
      <p:sp>
        <p:nvSpPr>
          <p:cNvPr id="4" name="Espace réservé du numéro de diapositive 3"/>
          <p:cNvSpPr>
            <a:spLocks noGrp="1"/>
          </p:cNvSpPr>
          <p:nvPr>
            <p:ph type="sldNum" sz="quarter" idx="5"/>
          </p:nvPr>
        </p:nvSpPr>
        <p:spPr/>
        <p:txBody>
          <a:bodyPr/>
          <a:lstStyle/>
          <a:p>
            <a:fld id="{348CD3F3-E487-4CD4-9E7C-61AF9C183646}" type="slidenum">
              <a:rPr lang="fr-FR" smtClean="0"/>
              <a:t>13</a:t>
            </a:fld>
            <a:endParaRPr lang="fr-FR"/>
          </a:p>
        </p:txBody>
      </p:sp>
    </p:spTree>
    <p:extLst>
      <p:ext uri="{BB962C8B-B14F-4D97-AF65-F5344CB8AC3E}">
        <p14:creationId xmlns:p14="http://schemas.microsoft.com/office/powerpoint/2010/main" val="2563827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DEDD6-D36C-42DC-A945-58CEF136E2A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2A7FC28-A8A5-4F85-BF4E-116A720B3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D6C881-51BD-402C-A904-249DF6B226D4}"/>
              </a:ext>
            </a:extLst>
          </p:cNvPr>
          <p:cNvSpPr>
            <a:spLocks noGrp="1"/>
          </p:cNvSpPr>
          <p:nvPr>
            <p:ph type="dt" sz="half" idx="10"/>
          </p:nvPr>
        </p:nvSpPr>
        <p:spPr/>
        <p:txBody>
          <a:bodyPr/>
          <a:lstStyle/>
          <a:p>
            <a:fld id="{CB805C9E-BEEB-4962-A9D1-5493EA4B6020}" type="datetime1">
              <a:rPr lang="fr-FR" smtClean="0"/>
              <a:t>13/11/2024</a:t>
            </a:fld>
            <a:endParaRPr lang="fr-FR"/>
          </a:p>
        </p:txBody>
      </p:sp>
      <p:sp>
        <p:nvSpPr>
          <p:cNvPr id="5" name="Espace réservé du pied de page 4">
            <a:extLst>
              <a:ext uri="{FF2B5EF4-FFF2-40B4-BE49-F238E27FC236}">
                <a16:creationId xmlns:a16="http://schemas.microsoft.com/office/drawing/2014/main" id="{E113098B-7001-408F-8089-0C39B5D76EA1}"/>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7CA66B02-60D4-4705-9971-926A5F8396A7}"/>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99040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A22F4-365F-4D83-90AE-7BE57067CA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A01878D-E6EB-461E-B0CF-B59DB90D72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2DF789-BEFF-4333-9659-36B3E768131C}"/>
              </a:ext>
            </a:extLst>
          </p:cNvPr>
          <p:cNvSpPr>
            <a:spLocks noGrp="1"/>
          </p:cNvSpPr>
          <p:nvPr>
            <p:ph type="dt" sz="half" idx="10"/>
          </p:nvPr>
        </p:nvSpPr>
        <p:spPr/>
        <p:txBody>
          <a:bodyPr/>
          <a:lstStyle/>
          <a:p>
            <a:fld id="{27F1FE27-9633-4F69-A1DC-641A918CABE0}" type="datetime1">
              <a:rPr lang="fr-FR" smtClean="0"/>
              <a:t>13/11/2024</a:t>
            </a:fld>
            <a:endParaRPr lang="fr-FR"/>
          </a:p>
        </p:txBody>
      </p:sp>
      <p:sp>
        <p:nvSpPr>
          <p:cNvPr id="5" name="Espace réservé du pied de page 4">
            <a:extLst>
              <a:ext uri="{FF2B5EF4-FFF2-40B4-BE49-F238E27FC236}">
                <a16:creationId xmlns:a16="http://schemas.microsoft.com/office/drawing/2014/main" id="{EC0BF978-71EB-40A4-A9FD-6A18AFA02486}"/>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1A194BA4-A6E0-41D5-B062-0AB52DDE4D8A}"/>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67802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01FE9B-6BC2-4944-8C44-D14A216B42D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CA1F27E-786C-4790-8A41-5F74B7FA917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D4D36D-5A44-4285-B0C7-86E6FB815EDB}"/>
              </a:ext>
            </a:extLst>
          </p:cNvPr>
          <p:cNvSpPr>
            <a:spLocks noGrp="1"/>
          </p:cNvSpPr>
          <p:nvPr>
            <p:ph type="dt" sz="half" idx="10"/>
          </p:nvPr>
        </p:nvSpPr>
        <p:spPr/>
        <p:txBody>
          <a:bodyPr/>
          <a:lstStyle/>
          <a:p>
            <a:fld id="{C2145B51-7F3B-4864-892E-EB7A50F04D9E}" type="datetime1">
              <a:rPr lang="fr-FR" smtClean="0"/>
              <a:t>13/11/2024</a:t>
            </a:fld>
            <a:endParaRPr lang="fr-FR"/>
          </a:p>
        </p:txBody>
      </p:sp>
      <p:sp>
        <p:nvSpPr>
          <p:cNvPr id="5" name="Espace réservé du pied de page 4">
            <a:extLst>
              <a:ext uri="{FF2B5EF4-FFF2-40B4-BE49-F238E27FC236}">
                <a16:creationId xmlns:a16="http://schemas.microsoft.com/office/drawing/2014/main" id="{1FF639C3-0C2F-4362-B84D-BF4A419DFDB6}"/>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46D3A053-0C4A-4220-8F20-61E37FDC452D}"/>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311446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8A86B-717D-4C0C-811D-5A48786F74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866B4B-D849-4DAB-B755-8A5143E55E2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80C0D8-B334-4EB3-BE04-890BF924F61E}"/>
              </a:ext>
            </a:extLst>
          </p:cNvPr>
          <p:cNvSpPr>
            <a:spLocks noGrp="1"/>
          </p:cNvSpPr>
          <p:nvPr>
            <p:ph type="dt" sz="half" idx="10"/>
          </p:nvPr>
        </p:nvSpPr>
        <p:spPr/>
        <p:txBody>
          <a:bodyPr/>
          <a:lstStyle/>
          <a:p>
            <a:fld id="{420C2F11-7F39-4C89-BB17-8246F505C4EE}" type="datetime1">
              <a:rPr lang="fr-FR" smtClean="0"/>
              <a:t>13/11/2024</a:t>
            </a:fld>
            <a:endParaRPr lang="fr-FR"/>
          </a:p>
        </p:txBody>
      </p:sp>
      <p:sp>
        <p:nvSpPr>
          <p:cNvPr id="5" name="Espace réservé du pied de page 4">
            <a:extLst>
              <a:ext uri="{FF2B5EF4-FFF2-40B4-BE49-F238E27FC236}">
                <a16:creationId xmlns:a16="http://schemas.microsoft.com/office/drawing/2014/main" id="{CDC4B48A-20E0-49EF-B7F0-BF35D1141BD3}"/>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27564D64-0B11-47C9-A2C9-9DEC1168407E}"/>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386650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129DD-79DF-4536-8156-0F684F896D3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775612-772E-450C-9A41-A5FE7EB1D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6CFEF8-4349-498B-81A3-2ECCCC2ADDA5}"/>
              </a:ext>
            </a:extLst>
          </p:cNvPr>
          <p:cNvSpPr>
            <a:spLocks noGrp="1"/>
          </p:cNvSpPr>
          <p:nvPr>
            <p:ph type="dt" sz="half" idx="10"/>
          </p:nvPr>
        </p:nvSpPr>
        <p:spPr/>
        <p:txBody>
          <a:bodyPr/>
          <a:lstStyle/>
          <a:p>
            <a:fld id="{6643B68E-8867-401F-B2AB-A4E71A78C64A}" type="datetime1">
              <a:rPr lang="fr-FR" smtClean="0"/>
              <a:t>13/11/2024</a:t>
            </a:fld>
            <a:endParaRPr lang="fr-FR"/>
          </a:p>
        </p:txBody>
      </p:sp>
      <p:sp>
        <p:nvSpPr>
          <p:cNvPr id="5" name="Espace réservé du pied de page 4">
            <a:extLst>
              <a:ext uri="{FF2B5EF4-FFF2-40B4-BE49-F238E27FC236}">
                <a16:creationId xmlns:a16="http://schemas.microsoft.com/office/drawing/2014/main" id="{61E08573-B137-4EC5-A6B0-24A2FECECAA5}"/>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EB14F837-4360-4D23-A744-97C1FF61CDF9}"/>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203904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4366CD-5B35-4A09-8C54-52A4EAADE8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C9D02B4-4649-484A-B076-1C41FE6DBB8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6BBF83-AD5F-4CF3-87BE-EAD5602EE0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201517-6BA4-41E3-AA56-526F42EC62AA}"/>
              </a:ext>
            </a:extLst>
          </p:cNvPr>
          <p:cNvSpPr>
            <a:spLocks noGrp="1"/>
          </p:cNvSpPr>
          <p:nvPr>
            <p:ph type="dt" sz="half" idx="10"/>
          </p:nvPr>
        </p:nvSpPr>
        <p:spPr/>
        <p:txBody>
          <a:bodyPr/>
          <a:lstStyle/>
          <a:p>
            <a:fld id="{2860798E-99AD-4190-BC96-FD59A88B799A}" type="datetime1">
              <a:rPr lang="fr-FR" smtClean="0"/>
              <a:t>13/11/2024</a:t>
            </a:fld>
            <a:endParaRPr lang="fr-FR"/>
          </a:p>
        </p:txBody>
      </p:sp>
      <p:sp>
        <p:nvSpPr>
          <p:cNvPr id="6" name="Espace réservé du pied de page 5">
            <a:extLst>
              <a:ext uri="{FF2B5EF4-FFF2-40B4-BE49-F238E27FC236}">
                <a16:creationId xmlns:a16="http://schemas.microsoft.com/office/drawing/2014/main" id="{C67F2A3F-F769-4A0F-9598-D35CAFDFEE7E}"/>
              </a:ext>
            </a:extLst>
          </p:cNvPr>
          <p:cNvSpPr>
            <a:spLocks noGrp="1"/>
          </p:cNvSpPr>
          <p:nvPr>
            <p:ph type="ftr" sz="quarter" idx="11"/>
          </p:nvPr>
        </p:nvSpPr>
        <p:spPr/>
        <p:txBody>
          <a:bodyPr/>
          <a:lstStyle/>
          <a:p>
            <a:r>
              <a:rPr lang="fr-FR"/>
              <a:t>Dr Jean CARON - médecin du travail</a:t>
            </a:r>
          </a:p>
        </p:txBody>
      </p:sp>
      <p:sp>
        <p:nvSpPr>
          <p:cNvPr id="7" name="Espace réservé du numéro de diapositive 6">
            <a:extLst>
              <a:ext uri="{FF2B5EF4-FFF2-40B4-BE49-F238E27FC236}">
                <a16:creationId xmlns:a16="http://schemas.microsoft.com/office/drawing/2014/main" id="{0E691DE2-F972-4F9C-8B4A-E5545E030669}"/>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178373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66D07-158D-4CF3-AF56-D357F2CDD8C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BC21B1C-5D45-4AFD-B929-FD4252A15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6D7ADF5-0160-4188-A6DE-73CAD5DFAF6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283461D-615E-4AAD-9780-1497461CB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F1D9552-BA3A-49B4-9634-AAFFE79C1B1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CC978D-3705-49CB-9CB8-61478A013062}"/>
              </a:ext>
            </a:extLst>
          </p:cNvPr>
          <p:cNvSpPr>
            <a:spLocks noGrp="1"/>
          </p:cNvSpPr>
          <p:nvPr>
            <p:ph type="dt" sz="half" idx="10"/>
          </p:nvPr>
        </p:nvSpPr>
        <p:spPr/>
        <p:txBody>
          <a:bodyPr/>
          <a:lstStyle/>
          <a:p>
            <a:fld id="{033B5944-824A-4D6B-84E6-F050D299F1A4}" type="datetime1">
              <a:rPr lang="fr-FR" smtClean="0"/>
              <a:t>13/11/2024</a:t>
            </a:fld>
            <a:endParaRPr lang="fr-FR"/>
          </a:p>
        </p:txBody>
      </p:sp>
      <p:sp>
        <p:nvSpPr>
          <p:cNvPr id="8" name="Espace réservé du pied de page 7">
            <a:extLst>
              <a:ext uri="{FF2B5EF4-FFF2-40B4-BE49-F238E27FC236}">
                <a16:creationId xmlns:a16="http://schemas.microsoft.com/office/drawing/2014/main" id="{D50A1E41-A2A2-48AA-ABF3-AE8EA47A96CF}"/>
              </a:ext>
            </a:extLst>
          </p:cNvPr>
          <p:cNvSpPr>
            <a:spLocks noGrp="1"/>
          </p:cNvSpPr>
          <p:nvPr>
            <p:ph type="ftr" sz="quarter" idx="11"/>
          </p:nvPr>
        </p:nvSpPr>
        <p:spPr/>
        <p:txBody>
          <a:bodyPr/>
          <a:lstStyle/>
          <a:p>
            <a:r>
              <a:rPr lang="fr-FR"/>
              <a:t>Dr Jean CARON - médecin du travail</a:t>
            </a:r>
          </a:p>
        </p:txBody>
      </p:sp>
      <p:sp>
        <p:nvSpPr>
          <p:cNvPr id="9" name="Espace réservé du numéro de diapositive 8">
            <a:extLst>
              <a:ext uri="{FF2B5EF4-FFF2-40B4-BE49-F238E27FC236}">
                <a16:creationId xmlns:a16="http://schemas.microsoft.com/office/drawing/2014/main" id="{46DD2F4B-B205-4C6F-A77C-91CA829C5E4B}"/>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174741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9DCE7-ECDA-4242-A550-401F9122FD4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49F38DD-4C39-4CD9-AC54-27949C075E50}"/>
              </a:ext>
            </a:extLst>
          </p:cNvPr>
          <p:cNvSpPr>
            <a:spLocks noGrp="1"/>
          </p:cNvSpPr>
          <p:nvPr>
            <p:ph type="dt" sz="half" idx="10"/>
          </p:nvPr>
        </p:nvSpPr>
        <p:spPr/>
        <p:txBody>
          <a:bodyPr/>
          <a:lstStyle/>
          <a:p>
            <a:fld id="{EDAECA1F-E2A1-4B8B-8DA7-F479ABC1F75E}" type="datetime1">
              <a:rPr lang="fr-FR" smtClean="0"/>
              <a:t>13/11/2024</a:t>
            </a:fld>
            <a:endParaRPr lang="fr-FR"/>
          </a:p>
        </p:txBody>
      </p:sp>
      <p:sp>
        <p:nvSpPr>
          <p:cNvPr id="4" name="Espace réservé du pied de page 3">
            <a:extLst>
              <a:ext uri="{FF2B5EF4-FFF2-40B4-BE49-F238E27FC236}">
                <a16:creationId xmlns:a16="http://schemas.microsoft.com/office/drawing/2014/main" id="{5BA17230-EEF5-4476-8570-5856FE12DA9B}"/>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3B3C5D08-2C8B-4265-B1C0-FDFA7AA4D680}"/>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222381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588237A-0857-4F0F-A598-3AACA5B1D773}"/>
              </a:ext>
            </a:extLst>
          </p:cNvPr>
          <p:cNvSpPr>
            <a:spLocks noGrp="1"/>
          </p:cNvSpPr>
          <p:nvPr>
            <p:ph type="dt" sz="half" idx="10"/>
          </p:nvPr>
        </p:nvSpPr>
        <p:spPr/>
        <p:txBody>
          <a:bodyPr/>
          <a:lstStyle/>
          <a:p>
            <a:fld id="{3096F77B-C79B-4A12-BCF5-31A37EFCE8CB}" type="datetime1">
              <a:rPr lang="fr-FR" smtClean="0"/>
              <a:t>13/11/2024</a:t>
            </a:fld>
            <a:endParaRPr lang="fr-FR"/>
          </a:p>
        </p:txBody>
      </p:sp>
      <p:sp>
        <p:nvSpPr>
          <p:cNvPr id="3" name="Espace réservé du pied de page 2">
            <a:extLst>
              <a:ext uri="{FF2B5EF4-FFF2-40B4-BE49-F238E27FC236}">
                <a16:creationId xmlns:a16="http://schemas.microsoft.com/office/drawing/2014/main" id="{3B0F82FD-E9F0-4718-9C51-CE854E98A8BB}"/>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0D1F5E7C-FD4B-491B-8C06-02E8087DD822}"/>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77563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B11A96-00E7-43EE-943A-AC600423B0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629AB09-0B14-435F-9F7A-AD799C1EB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2B5ECD-981C-4CC0-8A49-1C8556BBB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596635-6A45-4A82-B430-D24DE7BC5296}"/>
              </a:ext>
            </a:extLst>
          </p:cNvPr>
          <p:cNvSpPr>
            <a:spLocks noGrp="1"/>
          </p:cNvSpPr>
          <p:nvPr>
            <p:ph type="dt" sz="half" idx="10"/>
          </p:nvPr>
        </p:nvSpPr>
        <p:spPr/>
        <p:txBody>
          <a:bodyPr/>
          <a:lstStyle/>
          <a:p>
            <a:fld id="{86124DB5-AC35-48E6-84DC-95C2CDB446AE}" type="datetime1">
              <a:rPr lang="fr-FR" smtClean="0"/>
              <a:t>13/11/2024</a:t>
            </a:fld>
            <a:endParaRPr lang="fr-FR"/>
          </a:p>
        </p:txBody>
      </p:sp>
      <p:sp>
        <p:nvSpPr>
          <p:cNvPr id="6" name="Espace réservé du pied de page 5">
            <a:extLst>
              <a:ext uri="{FF2B5EF4-FFF2-40B4-BE49-F238E27FC236}">
                <a16:creationId xmlns:a16="http://schemas.microsoft.com/office/drawing/2014/main" id="{9C074ED2-3AE4-49AE-AC16-ADF8C5F46DA5}"/>
              </a:ext>
            </a:extLst>
          </p:cNvPr>
          <p:cNvSpPr>
            <a:spLocks noGrp="1"/>
          </p:cNvSpPr>
          <p:nvPr>
            <p:ph type="ftr" sz="quarter" idx="11"/>
          </p:nvPr>
        </p:nvSpPr>
        <p:spPr/>
        <p:txBody>
          <a:bodyPr/>
          <a:lstStyle/>
          <a:p>
            <a:r>
              <a:rPr lang="fr-FR"/>
              <a:t>Dr Jean CARON - médecin du travail</a:t>
            </a:r>
          </a:p>
        </p:txBody>
      </p:sp>
      <p:sp>
        <p:nvSpPr>
          <p:cNvPr id="7" name="Espace réservé du numéro de diapositive 6">
            <a:extLst>
              <a:ext uri="{FF2B5EF4-FFF2-40B4-BE49-F238E27FC236}">
                <a16:creationId xmlns:a16="http://schemas.microsoft.com/office/drawing/2014/main" id="{284BA64A-0B1C-4D5F-B388-E97E60B3D3D1}"/>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134476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9AA7D5-E508-4696-B043-42A8884BCF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99B7C7B-B266-476F-80F7-E435D7CD4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800DA80-BDD2-4A74-A205-06B591C07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651679-37E7-4EAB-A702-DAA19A6F2470}"/>
              </a:ext>
            </a:extLst>
          </p:cNvPr>
          <p:cNvSpPr>
            <a:spLocks noGrp="1"/>
          </p:cNvSpPr>
          <p:nvPr>
            <p:ph type="dt" sz="half" idx="10"/>
          </p:nvPr>
        </p:nvSpPr>
        <p:spPr/>
        <p:txBody>
          <a:bodyPr/>
          <a:lstStyle/>
          <a:p>
            <a:fld id="{3C805D19-575C-47EF-B3FB-FD1581DB3CC7}" type="datetime1">
              <a:rPr lang="fr-FR" smtClean="0"/>
              <a:t>13/11/2024</a:t>
            </a:fld>
            <a:endParaRPr lang="fr-FR"/>
          </a:p>
        </p:txBody>
      </p:sp>
      <p:sp>
        <p:nvSpPr>
          <p:cNvPr id="6" name="Espace réservé du pied de page 5">
            <a:extLst>
              <a:ext uri="{FF2B5EF4-FFF2-40B4-BE49-F238E27FC236}">
                <a16:creationId xmlns:a16="http://schemas.microsoft.com/office/drawing/2014/main" id="{34CB50D6-3DD3-4F84-AA88-F44E23A4037F}"/>
              </a:ext>
            </a:extLst>
          </p:cNvPr>
          <p:cNvSpPr>
            <a:spLocks noGrp="1"/>
          </p:cNvSpPr>
          <p:nvPr>
            <p:ph type="ftr" sz="quarter" idx="11"/>
          </p:nvPr>
        </p:nvSpPr>
        <p:spPr/>
        <p:txBody>
          <a:bodyPr/>
          <a:lstStyle/>
          <a:p>
            <a:r>
              <a:rPr lang="fr-FR"/>
              <a:t>Dr Jean CARON - médecin du travail</a:t>
            </a:r>
          </a:p>
        </p:txBody>
      </p:sp>
      <p:sp>
        <p:nvSpPr>
          <p:cNvPr id="7" name="Espace réservé du numéro de diapositive 6">
            <a:extLst>
              <a:ext uri="{FF2B5EF4-FFF2-40B4-BE49-F238E27FC236}">
                <a16:creationId xmlns:a16="http://schemas.microsoft.com/office/drawing/2014/main" id="{9EDF8193-9913-4E5D-A401-69558025E73F}"/>
              </a:ext>
            </a:extLst>
          </p:cNvPr>
          <p:cNvSpPr>
            <a:spLocks noGrp="1"/>
          </p:cNvSpPr>
          <p:nvPr>
            <p:ph type="sldNum" sz="quarter" idx="12"/>
          </p:nvPr>
        </p:nvSpPr>
        <p:spPr/>
        <p:txBody>
          <a:bodyPr/>
          <a:lstStyle/>
          <a:p>
            <a:fld id="{7FF388D9-F032-4EF9-B8F3-AB3663450E3B}" type="slidenum">
              <a:rPr lang="fr-FR" smtClean="0"/>
              <a:t>‹N°›</a:t>
            </a:fld>
            <a:endParaRPr lang="fr-FR"/>
          </a:p>
        </p:txBody>
      </p:sp>
    </p:spTree>
    <p:extLst>
      <p:ext uri="{BB962C8B-B14F-4D97-AF65-F5344CB8AC3E}">
        <p14:creationId xmlns:p14="http://schemas.microsoft.com/office/powerpoint/2010/main" val="118909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D33DA13-D471-451C-B9C7-F3C19CCC8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02262A2-DB93-4C96-93C3-4E7A8AB49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529A63-716E-4BC8-A0A7-0C1B30BED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42A3E-6AC2-49C7-AE8F-0E54FB5D6EE3}" type="datetime1">
              <a:rPr lang="fr-FR" smtClean="0"/>
              <a:t>13/11/2024</a:t>
            </a:fld>
            <a:endParaRPr lang="fr-FR"/>
          </a:p>
        </p:txBody>
      </p:sp>
      <p:sp>
        <p:nvSpPr>
          <p:cNvPr id="5" name="Espace réservé du pied de page 4">
            <a:extLst>
              <a:ext uri="{FF2B5EF4-FFF2-40B4-BE49-F238E27FC236}">
                <a16:creationId xmlns:a16="http://schemas.microsoft.com/office/drawing/2014/main" id="{16303567-A072-4A55-A9CF-0FC4C96B4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C91A06CE-1D54-484A-A7C1-09CC76A94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88D9-F032-4EF9-B8F3-AB3663450E3B}" type="slidenum">
              <a:rPr lang="fr-FR" smtClean="0"/>
              <a:t>‹N°›</a:t>
            </a:fld>
            <a:endParaRPr lang="fr-FR"/>
          </a:p>
        </p:txBody>
      </p:sp>
    </p:spTree>
    <p:extLst>
      <p:ext uri="{BB962C8B-B14F-4D97-AF65-F5344CB8AC3E}">
        <p14:creationId xmlns:p14="http://schemas.microsoft.com/office/powerpoint/2010/main" val="405358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7.jpg"/><Relationship Id="rId5" Type="http://schemas.openxmlformats.org/officeDocument/2006/relationships/image" Target="../media/image76.png"/><Relationship Id="rId4" Type="http://schemas.openxmlformats.org/officeDocument/2006/relationships/image" Target="../media/image75.png"/></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travail-emploi.gouv.fr/questions-reponses-le-suivi-de-letat-de-sante-des-salaries" TargetMode="External"/><Relationship Id="rId2" Type="http://schemas.openxmlformats.org/officeDocument/2006/relationships/hyperlink" Target="https://www.conseil-national.medecin.fr/lordre-medecins/conseil-national-lordre/demographie-medicale" TargetMode="External"/><Relationship Id="rId1" Type="http://schemas.openxmlformats.org/officeDocument/2006/relationships/slideLayout" Target="../slideLayouts/slideLayout2.xml"/><Relationship Id="rId4" Type="http://schemas.openxmlformats.org/officeDocument/2006/relationships/hyperlink" Target="https://www.presanse.fr/ressources-sant%C3%A9-travail/parution-de-la-brochure-offre-socle-les-19-fiches-reunies-dans-un-meme-document/"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07237-8882-4794-A0E9-937E4C392B78}"/>
              </a:ext>
            </a:extLst>
          </p:cNvPr>
          <p:cNvSpPr>
            <a:spLocks noGrp="1"/>
          </p:cNvSpPr>
          <p:nvPr>
            <p:ph type="ctrTitle"/>
          </p:nvPr>
        </p:nvSpPr>
        <p:spPr>
          <a:xfrm>
            <a:off x="1524000" y="406400"/>
            <a:ext cx="9144000" cy="363882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fr-FR" b="1" dirty="0">
                <a:solidFill>
                  <a:srgbClr val="7030A0"/>
                </a:solidFill>
              </a:rPr>
              <a:t>Suivi </a:t>
            </a:r>
            <a:r>
              <a:rPr lang="fr-FR" dirty="0"/>
              <a:t>de l’état de</a:t>
            </a:r>
            <a:r>
              <a:rPr lang="fr-FR" b="1" dirty="0">
                <a:solidFill>
                  <a:srgbClr val="7030A0"/>
                </a:solidFill>
              </a:rPr>
              <a:t> santé des travailleurs </a:t>
            </a:r>
            <a:r>
              <a:rPr lang="fr-FR" dirty="0"/>
              <a:t>en</a:t>
            </a:r>
            <a:r>
              <a:rPr lang="fr-FR" b="1" dirty="0">
                <a:solidFill>
                  <a:srgbClr val="7030A0"/>
                </a:solidFill>
              </a:rPr>
              <a:t> </a:t>
            </a:r>
            <a:r>
              <a:rPr lang="fr-FR" b="1" dirty="0">
                <a:ln w="3175">
                  <a:solidFill>
                    <a:schemeClr val="tx1"/>
                  </a:solidFill>
                </a:ln>
                <a:solidFill>
                  <a:srgbClr val="002060"/>
                </a:solidFill>
              </a:rPr>
              <a:t>Fr</a:t>
            </a:r>
            <a:r>
              <a:rPr lang="fr-FR" dirty="0">
                <a:ln w="3175">
                  <a:solidFill>
                    <a:schemeClr val="tx1"/>
                  </a:solidFill>
                </a:ln>
                <a:solidFill>
                  <a:schemeClr val="bg1"/>
                </a:solidFill>
              </a:rPr>
              <a:t>an</a:t>
            </a:r>
            <a:r>
              <a:rPr lang="fr-FR" b="1" dirty="0">
                <a:ln w="3175">
                  <a:solidFill>
                    <a:schemeClr val="tx1"/>
                  </a:solidFill>
                </a:ln>
                <a:solidFill>
                  <a:srgbClr val="FF0000"/>
                </a:solidFill>
              </a:rPr>
              <a:t>ce</a:t>
            </a:r>
            <a:br>
              <a:rPr lang="fr-FR" b="1" dirty="0"/>
            </a:br>
            <a:br>
              <a:rPr lang="fr-FR" dirty="0"/>
            </a:br>
            <a:r>
              <a:rPr lang="fr-FR" sz="2000" dirty="0"/>
              <a:t>Journées nationales de médecine du travail, Bruxelles, 14 novembre 2024</a:t>
            </a:r>
            <a:endParaRPr lang="fr-FR" dirty="0"/>
          </a:p>
        </p:txBody>
      </p:sp>
      <p:sp>
        <p:nvSpPr>
          <p:cNvPr id="3" name="Sous-titre 2">
            <a:extLst>
              <a:ext uri="{FF2B5EF4-FFF2-40B4-BE49-F238E27FC236}">
                <a16:creationId xmlns:a16="http://schemas.microsoft.com/office/drawing/2014/main" id="{64608993-D352-4E4B-881F-9B857F7D61C3}"/>
              </a:ext>
            </a:extLst>
          </p:cNvPr>
          <p:cNvSpPr>
            <a:spLocks noGrp="1"/>
          </p:cNvSpPr>
          <p:nvPr>
            <p:ph type="subTitle" idx="1"/>
          </p:nvPr>
        </p:nvSpPr>
        <p:spPr>
          <a:xfrm>
            <a:off x="1524000" y="4774856"/>
            <a:ext cx="9144000" cy="1655762"/>
          </a:xfrm>
        </p:spPr>
        <p:txBody>
          <a:bodyPr/>
          <a:lstStyle/>
          <a:p>
            <a:r>
              <a:rPr lang="fr-FR" dirty="0"/>
              <a:t>Dr Jean CARON</a:t>
            </a:r>
          </a:p>
          <a:p>
            <a:r>
              <a:rPr lang="fr-FR" sz="2000" dirty="0">
                <a:latin typeface="+mj-lt"/>
              </a:rPr>
              <a:t>Médecin du travail coordonnateur régional des Hauts-de-France au Ministère de l’économie, des finances et de l’industrie de l’Etat français </a:t>
            </a:r>
          </a:p>
        </p:txBody>
      </p:sp>
    </p:spTree>
    <p:extLst>
      <p:ext uri="{BB962C8B-B14F-4D97-AF65-F5344CB8AC3E}">
        <p14:creationId xmlns:p14="http://schemas.microsoft.com/office/powerpoint/2010/main" val="404781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BADB63B5-B3AF-4FC2-ACBE-1D3DD6ABCA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48015"/>
            <a:ext cx="8716130" cy="5426612"/>
          </a:xfrm>
        </p:spPr>
      </p:pic>
      <p:sp>
        <p:nvSpPr>
          <p:cNvPr id="7" name="Titre 1">
            <a:extLst>
              <a:ext uri="{FF2B5EF4-FFF2-40B4-BE49-F238E27FC236}">
                <a16:creationId xmlns:a16="http://schemas.microsoft.com/office/drawing/2014/main" id="{D89DC901-EC08-4718-90BD-98077EB9D78D}"/>
              </a:ext>
            </a:extLst>
          </p:cNvPr>
          <p:cNvSpPr txBox="1">
            <a:spLocks/>
          </p:cNvSpPr>
          <p:nvPr/>
        </p:nvSpPr>
        <p:spPr>
          <a:xfrm>
            <a:off x="838200" y="80907"/>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Démographie de la médecine </a:t>
            </a:r>
            <a:r>
              <a:rPr lang="fr-FR" sz="4000" b="1" dirty="0">
                <a:solidFill>
                  <a:srgbClr val="7030A0"/>
                </a:solidFill>
              </a:rPr>
              <a:t>du travail </a:t>
            </a:r>
            <a:r>
              <a:rPr lang="fr-FR" sz="4000" dirty="0"/>
              <a:t>en France</a:t>
            </a:r>
          </a:p>
        </p:txBody>
      </p:sp>
      <p:sp>
        <p:nvSpPr>
          <p:cNvPr id="9" name="Rectangle 8">
            <a:extLst>
              <a:ext uri="{FF2B5EF4-FFF2-40B4-BE49-F238E27FC236}">
                <a16:creationId xmlns:a16="http://schemas.microsoft.com/office/drawing/2014/main" id="{D84CFBD2-C086-416E-8321-FFA1802C4E4F}"/>
              </a:ext>
            </a:extLst>
          </p:cNvPr>
          <p:cNvSpPr/>
          <p:nvPr/>
        </p:nvSpPr>
        <p:spPr>
          <a:xfrm>
            <a:off x="0" y="914736"/>
            <a:ext cx="1035081" cy="38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a:extLst>
              <a:ext uri="{FF2B5EF4-FFF2-40B4-BE49-F238E27FC236}">
                <a16:creationId xmlns:a16="http://schemas.microsoft.com/office/drawing/2014/main" id="{F044A264-A57E-4EF6-85D0-FA0A7B472528}"/>
              </a:ext>
            </a:extLst>
          </p:cNvPr>
          <p:cNvSpPr txBox="1">
            <a:spLocks/>
          </p:cNvSpPr>
          <p:nvPr/>
        </p:nvSpPr>
        <p:spPr>
          <a:xfrm>
            <a:off x="8080513" y="2944775"/>
            <a:ext cx="4068766" cy="3605448"/>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fr-FR" sz="2400" dirty="0"/>
              <a:t>En </a:t>
            </a:r>
            <a:r>
              <a:rPr lang="fr-FR" sz="2400" b="1" u="sng" dirty="0">
                <a:solidFill>
                  <a:srgbClr val="7030A0"/>
                </a:solidFill>
              </a:rPr>
              <a:t>2024</a:t>
            </a:r>
            <a:r>
              <a:rPr lang="fr-FR" sz="2400" dirty="0"/>
              <a:t> </a:t>
            </a:r>
            <a:r>
              <a:rPr lang="fr-FR" sz="2000" dirty="0"/>
              <a:t>vs 2013</a:t>
            </a:r>
            <a:r>
              <a:rPr lang="fr-FR" sz="2400" dirty="0"/>
              <a:t> :</a:t>
            </a:r>
          </a:p>
          <a:p>
            <a:pPr>
              <a:spcAft>
                <a:spcPts val="1200"/>
              </a:spcAft>
              <a:buClr>
                <a:srgbClr val="7030A0"/>
              </a:buClr>
              <a:buFont typeface="Wingdings" panose="05000000000000000000" pitchFamily="2" charset="2"/>
              <a:buChar char="Ø"/>
            </a:pPr>
            <a:r>
              <a:rPr lang="fr-FR" sz="2400" dirty="0"/>
              <a:t> Femmes : 69 % </a:t>
            </a:r>
            <a:r>
              <a:rPr lang="fr-FR" sz="2000" dirty="0"/>
              <a:t>(71 %)</a:t>
            </a:r>
            <a:endParaRPr lang="fr-FR" sz="2400" dirty="0"/>
          </a:p>
          <a:p>
            <a:pPr>
              <a:spcAft>
                <a:spcPts val="1200"/>
              </a:spcAft>
              <a:buClr>
                <a:srgbClr val="7030A0"/>
              </a:buClr>
              <a:buFont typeface="Wingdings" panose="05000000000000000000" pitchFamily="2" charset="2"/>
              <a:buChar char="Ø"/>
            </a:pPr>
            <a:r>
              <a:rPr lang="fr-FR" sz="2400" dirty="0"/>
              <a:t> Age moyen : 51 ans</a:t>
            </a:r>
          </a:p>
          <a:p>
            <a:pPr>
              <a:spcAft>
                <a:spcPts val="1200"/>
              </a:spcAft>
              <a:buClr>
                <a:srgbClr val="7030A0"/>
              </a:buClr>
              <a:buFont typeface="Wingdings" panose="05000000000000000000" pitchFamily="2" charset="2"/>
              <a:buChar char="Ø"/>
            </a:pPr>
            <a:r>
              <a:rPr lang="fr-FR" sz="2400" dirty="0"/>
              <a:t> &lt; 40 ans : 17 % </a:t>
            </a:r>
            <a:r>
              <a:rPr lang="fr-FR" sz="2000" dirty="0"/>
              <a:t>(7 %)</a:t>
            </a:r>
          </a:p>
          <a:p>
            <a:pPr>
              <a:spcAft>
                <a:spcPts val="1200"/>
              </a:spcAft>
              <a:buClr>
                <a:srgbClr val="7030A0"/>
              </a:buClr>
              <a:buFont typeface="Wingdings" panose="05000000000000000000" pitchFamily="2" charset="2"/>
              <a:buChar char="Ø"/>
            </a:pPr>
            <a:r>
              <a:rPr lang="fr-FR" sz="2400" dirty="0"/>
              <a:t> 60 ans et + : 33 % </a:t>
            </a:r>
            <a:r>
              <a:rPr lang="fr-FR" sz="2000" dirty="0"/>
              <a:t>(33 %)</a:t>
            </a:r>
            <a:endParaRPr lang="fr-FR" sz="2400" dirty="0"/>
          </a:p>
        </p:txBody>
      </p:sp>
      <p:pic>
        <p:nvPicPr>
          <p:cNvPr id="11" name="Espace réservé du contenu 6">
            <a:extLst>
              <a:ext uri="{FF2B5EF4-FFF2-40B4-BE49-F238E27FC236}">
                <a16:creationId xmlns:a16="http://schemas.microsoft.com/office/drawing/2014/main" id="{08626FC9-FCBD-4B9B-99F1-414EC6E53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6580" y="1000991"/>
            <a:ext cx="6253019" cy="1420564"/>
          </a:xfrm>
          <a:prstGeom prst="rect">
            <a:avLst/>
          </a:prstGeom>
        </p:spPr>
      </p:pic>
      <p:sp>
        <p:nvSpPr>
          <p:cNvPr id="12" name="Rectangle 11">
            <a:extLst>
              <a:ext uri="{FF2B5EF4-FFF2-40B4-BE49-F238E27FC236}">
                <a16:creationId xmlns:a16="http://schemas.microsoft.com/office/drawing/2014/main" id="{7EFB8B16-42CB-45BB-B4B8-B73CBCFAA2CA}"/>
              </a:ext>
            </a:extLst>
          </p:cNvPr>
          <p:cNvSpPr/>
          <p:nvPr/>
        </p:nvSpPr>
        <p:spPr>
          <a:xfrm>
            <a:off x="5676900" y="967288"/>
            <a:ext cx="1035081" cy="334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24C6F4D7-21A5-4CD7-8973-F404B34FCDB4}"/>
              </a:ext>
            </a:extLst>
          </p:cNvPr>
          <p:cNvSpPr txBox="1"/>
          <p:nvPr/>
        </p:nvSpPr>
        <p:spPr>
          <a:xfrm>
            <a:off x="7374835" y="2421555"/>
            <a:ext cx="4664765" cy="461665"/>
          </a:xfrm>
          <a:prstGeom prst="rect">
            <a:avLst/>
          </a:prstGeom>
          <a:solidFill>
            <a:schemeClr val="bg1"/>
          </a:solidFill>
        </p:spPr>
        <p:txBody>
          <a:bodyPr wrap="square" rtlCol="0">
            <a:spAutoFit/>
          </a:bodyPr>
          <a:lstStyle/>
          <a:p>
            <a:pPr algn="ctr"/>
            <a:r>
              <a:rPr lang="fr-FR" sz="2400" u="sng" dirty="0"/>
              <a:t>TOTAL</a:t>
            </a:r>
            <a:r>
              <a:rPr lang="fr-FR" sz="2400" dirty="0"/>
              <a:t> : 4354 </a:t>
            </a:r>
            <a:r>
              <a:rPr lang="fr-FR" sz="2000" dirty="0"/>
              <a:t>(5480 en 2013)</a:t>
            </a:r>
            <a:endParaRPr lang="fr-FR" sz="2400" dirty="0"/>
          </a:p>
        </p:txBody>
      </p:sp>
      <p:sp>
        <p:nvSpPr>
          <p:cNvPr id="2" name="Espace réservé du pied de page 1">
            <a:extLst>
              <a:ext uri="{FF2B5EF4-FFF2-40B4-BE49-F238E27FC236}">
                <a16:creationId xmlns:a16="http://schemas.microsoft.com/office/drawing/2014/main" id="{6E6E812C-C5C6-4046-8972-06F398B84512}"/>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A713A6EA-8402-4CAD-BAB9-F0FB60C3A834}"/>
              </a:ext>
            </a:extLst>
          </p:cNvPr>
          <p:cNvSpPr>
            <a:spLocks noGrp="1"/>
          </p:cNvSpPr>
          <p:nvPr>
            <p:ph type="sldNum" sz="quarter" idx="12"/>
          </p:nvPr>
        </p:nvSpPr>
        <p:spPr/>
        <p:txBody>
          <a:bodyPr/>
          <a:lstStyle/>
          <a:p>
            <a:fld id="{7FF388D9-F032-4EF9-B8F3-AB3663450E3B}" type="slidenum">
              <a:rPr lang="fr-FR" smtClean="0"/>
              <a:t>10</a:t>
            </a:fld>
            <a:endParaRPr lang="fr-FR"/>
          </a:p>
        </p:txBody>
      </p:sp>
      <p:sp>
        <p:nvSpPr>
          <p:cNvPr id="14" name="ZoneTexte 13">
            <a:extLst>
              <a:ext uri="{FF2B5EF4-FFF2-40B4-BE49-F238E27FC236}">
                <a16:creationId xmlns:a16="http://schemas.microsoft.com/office/drawing/2014/main" id="{1F8DB074-F480-43E0-A603-92CE979CA1F3}"/>
              </a:ext>
            </a:extLst>
          </p:cNvPr>
          <p:cNvSpPr txBox="1"/>
          <p:nvPr/>
        </p:nvSpPr>
        <p:spPr>
          <a:xfrm>
            <a:off x="0" y="6394505"/>
            <a:ext cx="2941982" cy="461665"/>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Tree>
    <p:extLst>
      <p:ext uri="{BB962C8B-B14F-4D97-AF65-F5344CB8AC3E}">
        <p14:creationId xmlns:p14="http://schemas.microsoft.com/office/powerpoint/2010/main" val="223914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4934806-A5F2-4995-8544-1405B848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700" y="656946"/>
            <a:ext cx="6072600" cy="4763040"/>
          </a:xfrm>
          <a:prstGeom prst="rect">
            <a:avLst/>
          </a:prstGeom>
        </p:spPr>
      </p:pic>
      <p:pic>
        <p:nvPicPr>
          <p:cNvPr id="12" name="Image 11">
            <a:extLst>
              <a:ext uri="{FF2B5EF4-FFF2-40B4-BE49-F238E27FC236}">
                <a16:creationId xmlns:a16="http://schemas.microsoft.com/office/drawing/2014/main" id="{3E51ACDA-BC6F-4440-83BA-E1CA06F4D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48" y="5542130"/>
            <a:ext cx="8487960" cy="885949"/>
          </a:xfrm>
          <a:prstGeom prst="rect">
            <a:avLst/>
          </a:prstGeom>
        </p:spPr>
      </p:pic>
      <p:sp>
        <p:nvSpPr>
          <p:cNvPr id="11" name="Titre 1">
            <a:extLst>
              <a:ext uri="{FF2B5EF4-FFF2-40B4-BE49-F238E27FC236}">
                <a16:creationId xmlns:a16="http://schemas.microsoft.com/office/drawing/2014/main" id="{0686934B-6318-4C9C-B92E-A94B421832B8}"/>
              </a:ext>
            </a:extLst>
          </p:cNvPr>
          <p:cNvSpPr txBox="1">
            <a:spLocks/>
          </p:cNvSpPr>
          <p:nvPr/>
        </p:nvSpPr>
        <p:spPr>
          <a:xfrm>
            <a:off x="838200" y="21273"/>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Démographie de la médecine </a:t>
            </a:r>
            <a:r>
              <a:rPr lang="fr-FR" sz="4000" b="1" dirty="0">
                <a:solidFill>
                  <a:srgbClr val="7030A0"/>
                </a:solidFill>
              </a:rPr>
              <a:t>du travail </a:t>
            </a:r>
            <a:r>
              <a:rPr lang="fr-FR" sz="4000" dirty="0"/>
              <a:t>en France</a:t>
            </a:r>
          </a:p>
        </p:txBody>
      </p:sp>
      <p:sp>
        <p:nvSpPr>
          <p:cNvPr id="13" name="ZoneTexte 12">
            <a:extLst>
              <a:ext uri="{FF2B5EF4-FFF2-40B4-BE49-F238E27FC236}">
                <a16:creationId xmlns:a16="http://schemas.microsoft.com/office/drawing/2014/main" id="{CD15E87E-C88D-4879-BA26-05B80116961A}"/>
              </a:ext>
            </a:extLst>
          </p:cNvPr>
          <p:cNvSpPr txBox="1"/>
          <p:nvPr/>
        </p:nvSpPr>
        <p:spPr>
          <a:xfrm>
            <a:off x="8475667" y="5527331"/>
            <a:ext cx="2305439" cy="400110"/>
          </a:xfrm>
          <a:prstGeom prst="rect">
            <a:avLst/>
          </a:prstGeom>
          <a:noFill/>
        </p:spPr>
        <p:txBody>
          <a:bodyPr wrap="none" rtlCol="0">
            <a:spAutoFit/>
          </a:bodyPr>
          <a:lstStyle/>
          <a:p>
            <a:r>
              <a:rPr lang="fr-FR" sz="2000" dirty="0">
                <a:solidFill>
                  <a:schemeClr val="bg2">
                    <a:lumMod val="50000"/>
                  </a:schemeClr>
                </a:solidFill>
                <a:latin typeface="+mj-lt"/>
              </a:rPr>
              <a:t>(2013 : 8,3/100 000)</a:t>
            </a:r>
          </a:p>
        </p:txBody>
      </p:sp>
      <p:sp>
        <p:nvSpPr>
          <p:cNvPr id="14" name="Rectangle 13">
            <a:extLst>
              <a:ext uri="{FF2B5EF4-FFF2-40B4-BE49-F238E27FC236}">
                <a16:creationId xmlns:a16="http://schemas.microsoft.com/office/drawing/2014/main" id="{72F55F67-AD15-40E8-9EA8-DED2614407D1}"/>
              </a:ext>
            </a:extLst>
          </p:cNvPr>
          <p:cNvSpPr/>
          <p:nvPr/>
        </p:nvSpPr>
        <p:spPr>
          <a:xfrm>
            <a:off x="2860158" y="655665"/>
            <a:ext cx="966407" cy="38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F18DA4AB-9BBE-4E99-A290-BDF7C6125829}"/>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CDC8DC0D-9B86-4D5B-B48E-84235310D21B}"/>
              </a:ext>
            </a:extLst>
          </p:cNvPr>
          <p:cNvSpPr>
            <a:spLocks noGrp="1"/>
          </p:cNvSpPr>
          <p:nvPr>
            <p:ph type="sldNum" sz="quarter" idx="12"/>
          </p:nvPr>
        </p:nvSpPr>
        <p:spPr/>
        <p:txBody>
          <a:bodyPr/>
          <a:lstStyle/>
          <a:p>
            <a:fld id="{7FF388D9-F032-4EF9-B8F3-AB3663450E3B}" type="slidenum">
              <a:rPr lang="fr-FR" smtClean="0"/>
              <a:t>11</a:t>
            </a:fld>
            <a:endParaRPr lang="fr-FR"/>
          </a:p>
        </p:txBody>
      </p:sp>
      <p:sp>
        <p:nvSpPr>
          <p:cNvPr id="15" name="ZoneTexte 14">
            <a:extLst>
              <a:ext uri="{FF2B5EF4-FFF2-40B4-BE49-F238E27FC236}">
                <a16:creationId xmlns:a16="http://schemas.microsoft.com/office/drawing/2014/main" id="{6C9D16B5-13D1-48B9-BDE6-AA97F8EFE8B8}"/>
              </a:ext>
            </a:extLst>
          </p:cNvPr>
          <p:cNvSpPr txBox="1"/>
          <p:nvPr/>
        </p:nvSpPr>
        <p:spPr>
          <a:xfrm>
            <a:off x="9628386" y="3906079"/>
            <a:ext cx="2305439" cy="646331"/>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Tree>
    <p:extLst>
      <p:ext uri="{BB962C8B-B14F-4D97-AF65-F5344CB8AC3E}">
        <p14:creationId xmlns:p14="http://schemas.microsoft.com/office/powerpoint/2010/main" val="78173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B2E77-DAD0-475D-B154-CBEEE249FB4F}"/>
              </a:ext>
            </a:extLst>
          </p:cNvPr>
          <p:cNvSpPr>
            <a:spLocks noGrp="1"/>
          </p:cNvSpPr>
          <p:nvPr>
            <p:ph type="title"/>
          </p:nvPr>
        </p:nvSpPr>
        <p:spPr>
          <a:xfrm>
            <a:off x="727213" y="116649"/>
            <a:ext cx="10737574" cy="1325563"/>
          </a:xfrm>
        </p:spPr>
        <p:txBody>
          <a:bodyPr anchor="t">
            <a:normAutofit/>
          </a:bodyPr>
          <a:lstStyle/>
          <a:p>
            <a:r>
              <a:rPr lang="fr-FR" sz="4000" dirty="0"/>
              <a:t>Impact sur la </a:t>
            </a:r>
            <a:r>
              <a:rPr lang="fr-FR" sz="4000" b="1" dirty="0">
                <a:solidFill>
                  <a:srgbClr val="7030A0"/>
                </a:solidFill>
              </a:rPr>
              <a:t>fréquence des visites</a:t>
            </a:r>
            <a:r>
              <a:rPr lang="fr-FR" sz="4000" dirty="0"/>
              <a:t> des travailleurs ? </a:t>
            </a:r>
          </a:p>
        </p:txBody>
      </p:sp>
      <p:pic>
        <p:nvPicPr>
          <p:cNvPr id="9" name="Espace réservé du contenu 8">
            <a:extLst>
              <a:ext uri="{FF2B5EF4-FFF2-40B4-BE49-F238E27FC236}">
                <a16:creationId xmlns:a16="http://schemas.microsoft.com/office/drawing/2014/main" id="{A72CD316-BF81-41AD-9EDB-DD24E74D8A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019" y="1055049"/>
            <a:ext cx="5630265" cy="5219168"/>
          </a:xfrm>
        </p:spPr>
      </p:pic>
      <p:pic>
        <p:nvPicPr>
          <p:cNvPr id="11" name="Image 10">
            <a:extLst>
              <a:ext uri="{FF2B5EF4-FFF2-40B4-BE49-F238E27FC236}">
                <a16:creationId xmlns:a16="http://schemas.microsoft.com/office/drawing/2014/main" id="{BEA8DD4A-7067-4134-AE4B-F135F0029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313" y="1060206"/>
            <a:ext cx="5709197" cy="5214012"/>
          </a:xfrm>
          <a:prstGeom prst="rect">
            <a:avLst/>
          </a:prstGeom>
        </p:spPr>
      </p:pic>
      <p:sp>
        <p:nvSpPr>
          <p:cNvPr id="12" name="Rectangle 11">
            <a:extLst>
              <a:ext uri="{FF2B5EF4-FFF2-40B4-BE49-F238E27FC236}">
                <a16:creationId xmlns:a16="http://schemas.microsoft.com/office/drawing/2014/main" id="{05AE492F-CCD4-4266-97DC-03A7CEAE525C}"/>
              </a:ext>
            </a:extLst>
          </p:cNvPr>
          <p:cNvSpPr/>
          <p:nvPr/>
        </p:nvSpPr>
        <p:spPr>
          <a:xfrm>
            <a:off x="408087" y="964099"/>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FDDC167-87E9-4A5B-8922-B91381819797}"/>
              </a:ext>
            </a:extLst>
          </p:cNvPr>
          <p:cNvSpPr/>
          <p:nvPr/>
        </p:nvSpPr>
        <p:spPr>
          <a:xfrm>
            <a:off x="5984683" y="1058934"/>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D2B14B43-AB33-49B4-B3CE-EE6D18F5984B}"/>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872CF5AA-94A0-4DB5-A03F-264AF408826F}"/>
              </a:ext>
            </a:extLst>
          </p:cNvPr>
          <p:cNvSpPr>
            <a:spLocks noGrp="1"/>
          </p:cNvSpPr>
          <p:nvPr>
            <p:ph type="sldNum" sz="quarter" idx="12"/>
          </p:nvPr>
        </p:nvSpPr>
        <p:spPr/>
        <p:txBody>
          <a:bodyPr/>
          <a:lstStyle/>
          <a:p>
            <a:fld id="{7FF388D9-F032-4EF9-B8F3-AB3663450E3B}" type="slidenum">
              <a:rPr lang="fr-FR" smtClean="0"/>
              <a:t>12</a:t>
            </a:fld>
            <a:endParaRPr lang="fr-FR"/>
          </a:p>
        </p:txBody>
      </p:sp>
    </p:spTree>
    <p:extLst>
      <p:ext uri="{BB962C8B-B14F-4D97-AF65-F5344CB8AC3E}">
        <p14:creationId xmlns:p14="http://schemas.microsoft.com/office/powerpoint/2010/main" val="100288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B2E77-DAD0-475D-B154-CBEEE249FB4F}"/>
              </a:ext>
            </a:extLst>
          </p:cNvPr>
          <p:cNvSpPr>
            <a:spLocks noGrp="1"/>
          </p:cNvSpPr>
          <p:nvPr>
            <p:ph type="title"/>
          </p:nvPr>
        </p:nvSpPr>
        <p:spPr>
          <a:xfrm>
            <a:off x="727213" y="146466"/>
            <a:ext cx="10737574" cy="1325563"/>
          </a:xfrm>
        </p:spPr>
        <p:txBody>
          <a:bodyPr anchor="t">
            <a:normAutofit/>
          </a:bodyPr>
          <a:lstStyle/>
          <a:p>
            <a:r>
              <a:rPr lang="fr-FR" sz="4000" dirty="0"/>
              <a:t>Impact sur la </a:t>
            </a:r>
            <a:r>
              <a:rPr lang="fr-FR" sz="4000" b="1" dirty="0">
                <a:solidFill>
                  <a:srgbClr val="7030A0"/>
                </a:solidFill>
              </a:rPr>
              <a:t>fréquence des visites</a:t>
            </a:r>
            <a:r>
              <a:rPr lang="fr-FR" sz="4000" dirty="0"/>
              <a:t> des travailleurs ?</a:t>
            </a:r>
          </a:p>
        </p:txBody>
      </p:sp>
      <p:sp>
        <p:nvSpPr>
          <p:cNvPr id="12" name="Rectangle 11">
            <a:extLst>
              <a:ext uri="{FF2B5EF4-FFF2-40B4-BE49-F238E27FC236}">
                <a16:creationId xmlns:a16="http://schemas.microsoft.com/office/drawing/2014/main" id="{05AE492F-CCD4-4266-97DC-03A7CEAE525C}"/>
              </a:ext>
            </a:extLst>
          </p:cNvPr>
          <p:cNvSpPr/>
          <p:nvPr/>
        </p:nvSpPr>
        <p:spPr>
          <a:xfrm>
            <a:off x="408087" y="1202635"/>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FDDC167-87E9-4A5B-8922-B91381819797}"/>
              </a:ext>
            </a:extLst>
          </p:cNvPr>
          <p:cNvSpPr/>
          <p:nvPr/>
        </p:nvSpPr>
        <p:spPr>
          <a:xfrm>
            <a:off x="5984683" y="1128507"/>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Espace réservé du contenu 5">
            <a:extLst>
              <a:ext uri="{FF2B5EF4-FFF2-40B4-BE49-F238E27FC236}">
                <a16:creationId xmlns:a16="http://schemas.microsoft.com/office/drawing/2014/main" id="{F56842AB-2756-46F6-BC15-3820678959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273" y="809247"/>
            <a:ext cx="10355454" cy="5499438"/>
          </a:xfrm>
        </p:spPr>
      </p:pic>
      <p:sp>
        <p:nvSpPr>
          <p:cNvPr id="14" name="Rectangle 13">
            <a:extLst>
              <a:ext uri="{FF2B5EF4-FFF2-40B4-BE49-F238E27FC236}">
                <a16:creationId xmlns:a16="http://schemas.microsoft.com/office/drawing/2014/main" id="{8D4CCC91-E968-456D-902D-7FFA352B22EF}"/>
              </a:ext>
            </a:extLst>
          </p:cNvPr>
          <p:cNvSpPr/>
          <p:nvPr/>
        </p:nvSpPr>
        <p:spPr>
          <a:xfrm>
            <a:off x="707335" y="835303"/>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8D95742A-330D-4852-9D28-3E1D556F4AF9}"/>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4AFBBBF9-72FD-4BEB-989F-834C827BFE75}"/>
              </a:ext>
            </a:extLst>
          </p:cNvPr>
          <p:cNvSpPr>
            <a:spLocks noGrp="1"/>
          </p:cNvSpPr>
          <p:nvPr>
            <p:ph type="sldNum" sz="quarter" idx="12"/>
          </p:nvPr>
        </p:nvSpPr>
        <p:spPr/>
        <p:txBody>
          <a:bodyPr/>
          <a:lstStyle/>
          <a:p>
            <a:fld id="{7FF388D9-F032-4EF9-B8F3-AB3663450E3B}" type="slidenum">
              <a:rPr lang="fr-FR" smtClean="0"/>
              <a:t>13</a:t>
            </a:fld>
            <a:endParaRPr lang="fr-FR"/>
          </a:p>
        </p:txBody>
      </p:sp>
    </p:spTree>
    <p:extLst>
      <p:ext uri="{BB962C8B-B14F-4D97-AF65-F5344CB8AC3E}">
        <p14:creationId xmlns:p14="http://schemas.microsoft.com/office/powerpoint/2010/main" val="211247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B2E77-DAD0-475D-B154-CBEEE249FB4F}"/>
              </a:ext>
            </a:extLst>
          </p:cNvPr>
          <p:cNvSpPr>
            <a:spLocks noGrp="1"/>
          </p:cNvSpPr>
          <p:nvPr>
            <p:ph type="title"/>
          </p:nvPr>
        </p:nvSpPr>
        <p:spPr>
          <a:xfrm>
            <a:off x="727213" y="146466"/>
            <a:ext cx="10737574" cy="1325563"/>
          </a:xfrm>
        </p:spPr>
        <p:txBody>
          <a:bodyPr anchor="t">
            <a:normAutofit/>
          </a:bodyPr>
          <a:lstStyle/>
          <a:p>
            <a:r>
              <a:rPr lang="fr-FR" sz="4000" dirty="0"/>
              <a:t>Impact sur la </a:t>
            </a:r>
            <a:r>
              <a:rPr lang="fr-FR" sz="4000" b="1" dirty="0">
                <a:solidFill>
                  <a:srgbClr val="7030A0"/>
                </a:solidFill>
              </a:rPr>
              <a:t>fréquence des visites</a:t>
            </a:r>
            <a:r>
              <a:rPr lang="fr-FR" sz="4000" dirty="0"/>
              <a:t> des travailleurs ?</a:t>
            </a:r>
          </a:p>
        </p:txBody>
      </p:sp>
      <p:sp>
        <p:nvSpPr>
          <p:cNvPr id="12" name="Rectangle 11">
            <a:extLst>
              <a:ext uri="{FF2B5EF4-FFF2-40B4-BE49-F238E27FC236}">
                <a16:creationId xmlns:a16="http://schemas.microsoft.com/office/drawing/2014/main" id="{05AE492F-CCD4-4266-97DC-03A7CEAE525C}"/>
              </a:ext>
            </a:extLst>
          </p:cNvPr>
          <p:cNvSpPr/>
          <p:nvPr/>
        </p:nvSpPr>
        <p:spPr>
          <a:xfrm>
            <a:off x="408087" y="1202635"/>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FDDC167-87E9-4A5B-8922-B91381819797}"/>
              </a:ext>
            </a:extLst>
          </p:cNvPr>
          <p:cNvSpPr/>
          <p:nvPr/>
        </p:nvSpPr>
        <p:spPr>
          <a:xfrm>
            <a:off x="5984683" y="1128507"/>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D4CCC91-E968-456D-902D-7FFA352B22EF}"/>
              </a:ext>
            </a:extLst>
          </p:cNvPr>
          <p:cNvSpPr/>
          <p:nvPr/>
        </p:nvSpPr>
        <p:spPr>
          <a:xfrm>
            <a:off x="408087" y="920823"/>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3">
            <a:extLst>
              <a:ext uri="{FF2B5EF4-FFF2-40B4-BE49-F238E27FC236}">
                <a16:creationId xmlns:a16="http://schemas.microsoft.com/office/drawing/2014/main" id="{559BA47D-157E-451E-8502-E0C6B6DFB02D}"/>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B04A7D0F-6EEA-4A67-8E72-00211C072852}"/>
              </a:ext>
            </a:extLst>
          </p:cNvPr>
          <p:cNvPicPr>
            <a:picLocks noChangeAspect="1"/>
          </p:cNvPicPr>
          <p:nvPr/>
        </p:nvPicPr>
        <p:blipFill>
          <a:blip r:embed="rId3"/>
          <a:stretch>
            <a:fillRect/>
          </a:stretch>
        </p:blipFill>
        <p:spPr>
          <a:xfrm>
            <a:off x="793837" y="774357"/>
            <a:ext cx="10381692" cy="5937177"/>
          </a:xfrm>
          <a:prstGeom prst="rect">
            <a:avLst/>
          </a:prstGeom>
        </p:spPr>
      </p:pic>
      <p:sp>
        <p:nvSpPr>
          <p:cNvPr id="11" name="Rectangle 10">
            <a:extLst>
              <a:ext uri="{FF2B5EF4-FFF2-40B4-BE49-F238E27FC236}">
                <a16:creationId xmlns:a16="http://schemas.microsoft.com/office/drawing/2014/main" id="{F4CE1AD1-DD06-493E-BC5F-86194FE45D4B}"/>
              </a:ext>
            </a:extLst>
          </p:cNvPr>
          <p:cNvSpPr/>
          <p:nvPr/>
        </p:nvSpPr>
        <p:spPr>
          <a:xfrm>
            <a:off x="615566" y="786816"/>
            <a:ext cx="1410774" cy="5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A0D6303F-6995-42F4-BD0D-2B1923C75A0A}"/>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C35D3CF-A892-4CA0-92E1-511543939527}"/>
              </a:ext>
            </a:extLst>
          </p:cNvPr>
          <p:cNvSpPr>
            <a:spLocks noGrp="1"/>
          </p:cNvSpPr>
          <p:nvPr>
            <p:ph type="sldNum" sz="quarter" idx="12"/>
          </p:nvPr>
        </p:nvSpPr>
        <p:spPr/>
        <p:txBody>
          <a:bodyPr/>
          <a:lstStyle/>
          <a:p>
            <a:fld id="{7FF388D9-F032-4EF9-B8F3-AB3663450E3B}" type="slidenum">
              <a:rPr lang="fr-FR" smtClean="0"/>
              <a:t>14</a:t>
            </a:fld>
            <a:endParaRPr lang="fr-FR"/>
          </a:p>
        </p:txBody>
      </p:sp>
    </p:spTree>
    <p:extLst>
      <p:ext uri="{BB962C8B-B14F-4D97-AF65-F5344CB8AC3E}">
        <p14:creationId xmlns:p14="http://schemas.microsoft.com/office/powerpoint/2010/main" val="348529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7274863-8138-44BB-A388-0DA3511DF1AB}"/>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r-FR" dirty="0"/>
              <a:t>2. Les </a:t>
            </a: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r>
              <a:rPr lang="fr-FR" dirty="0"/>
              <a:t> grands régimes de travail</a:t>
            </a:r>
          </a:p>
        </p:txBody>
      </p:sp>
      <p:sp>
        <p:nvSpPr>
          <p:cNvPr id="7" name="Espace réservé du texte 6">
            <a:extLst>
              <a:ext uri="{FF2B5EF4-FFF2-40B4-BE49-F238E27FC236}">
                <a16:creationId xmlns:a16="http://schemas.microsoft.com/office/drawing/2014/main" id="{7767B9B6-729C-452D-A4D9-3E43C40ECDC5}"/>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A57F0578-CC49-4E82-ACE8-7F09F0F72563}"/>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7DCF828-91D7-4B46-9DEE-9E0BBDB66437}"/>
              </a:ext>
            </a:extLst>
          </p:cNvPr>
          <p:cNvSpPr>
            <a:spLocks noGrp="1"/>
          </p:cNvSpPr>
          <p:nvPr>
            <p:ph type="sldNum" sz="quarter" idx="12"/>
          </p:nvPr>
        </p:nvSpPr>
        <p:spPr/>
        <p:txBody>
          <a:bodyPr/>
          <a:lstStyle/>
          <a:p>
            <a:fld id="{7FF388D9-F032-4EF9-B8F3-AB3663450E3B}" type="slidenum">
              <a:rPr lang="fr-FR" smtClean="0"/>
              <a:t>15</a:t>
            </a:fld>
            <a:endParaRPr lang="fr-FR"/>
          </a:p>
        </p:txBody>
      </p:sp>
    </p:spTree>
    <p:extLst>
      <p:ext uri="{BB962C8B-B14F-4D97-AF65-F5344CB8AC3E}">
        <p14:creationId xmlns:p14="http://schemas.microsoft.com/office/powerpoint/2010/main" val="250851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216040"/>
            <a:ext cx="10515600" cy="1325563"/>
          </a:xfrm>
        </p:spPr>
        <p:txBody>
          <a:bodyPr anchor="t">
            <a:normAutofit/>
          </a:bodyPr>
          <a:lstStyle/>
          <a:p>
            <a:pPr algn="ctr"/>
            <a:r>
              <a:rPr lang="fr-FR" sz="4000" dirty="0"/>
              <a:t>Les </a:t>
            </a:r>
            <a:r>
              <a:rPr lang="fr-FR" sz="4000" b="1" dirty="0">
                <a:solidFill>
                  <a:srgbClr val="7030A0"/>
                </a:solidFill>
              </a:rPr>
              <a:t>3 grands régimes </a:t>
            </a:r>
            <a:r>
              <a:rPr lang="fr-FR" sz="4000" dirty="0"/>
              <a:t>des travailleurs en France</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838200" y="1341783"/>
            <a:ext cx="10515600" cy="5347252"/>
          </a:xfrm>
        </p:spPr>
        <p:txBody>
          <a:bodyPr>
            <a:normAutofit lnSpcReduction="10000"/>
          </a:bodyPr>
          <a:lstStyle/>
          <a:p>
            <a:pPr marL="0" indent="0">
              <a:buNone/>
            </a:pPr>
            <a:r>
              <a:rPr lang="fr-FR" dirty="0"/>
              <a:t>Population active en 2024 : + de 30 millions </a:t>
            </a:r>
            <a:r>
              <a:rPr lang="fr-FR" sz="2400" dirty="0"/>
              <a:t>(demandeurs d’emploi inclus)</a:t>
            </a:r>
          </a:p>
          <a:p>
            <a:pPr marL="0" indent="0">
              <a:buNone/>
            </a:pPr>
            <a:endParaRPr lang="fr-FR" dirty="0"/>
          </a:p>
          <a:p>
            <a:pPr>
              <a:buFont typeface="Wingdings" panose="05000000000000000000" pitchFamily="2" charset="2"/>
              <a:buChar char="Ø"/>
            </a:pPr>
            <a:r>
              <a:rPr lang="fr-FR" dirty="0"/>
              <a:t> </a:t>
            </a:r>
            <a:r>
              <a:rPr lang="fr-FR" u="sng" dirty="0"/>
              <a:t>Régime général</a:t>
            </a:r>
            <a:r>
              <a:rPr lang="fr-FR" dirty="0"/>
              <a:t> : </a:t>
            </a:r>
            <a:r>
              <a:rPr lang="fr-FR" b="1" dirty="0">
                <a:solidFill>
                  <a:srgbClr val="7030A0"/>
                </a:solidFill>
              </a:rPr>
              <a:t>88 %</a:t>
            </a:r>
            <a:r>
              <a:rPr lang="fr-FR" dirty="0"/>
              <a:t> des travailleurs</a:t>
            </a:r>
          </a:p>
          <a:p>
            <a:pPr lvl="1">
              <a:buFont typeface="Courier New" panose="02070309020205020404" pitchFamily="49" charset="0"/>
              <a:buChar char="o"/>
            </a:pPr>
            <a:r>
              <a:rPr lang="fr-FR" dirty="0"/>
              <a:t> Salariés du </a:t>
            </a:r>
            <a:r>
              <a:rPr lang="fr-FR" b="1" dirty="0">
                <a:solidFill>
                  <a:srgbClr val="7030A0"/>
                </a:solidFill>
              </a:rPr>
              <a:t>secteur privé : 21,1 millions</a:t>
            </a:r>
          </a:p>
          <a:p>
            <a:pPr lvl="1">
              <a:buFont typeface="Courier New" panose="02070309020205020404" pitchFamily="49" charset="0"/>
              <a:buChar char="o"/>
            </a:pPr>
            <a:r>
              <a:rPr lang="fr-FR" dirty="0"/>
              <a:t> Travailleurs indépendants : 4,1 millions</a:t>
            </a:r>
          </a:p>
          <a:p>
            <a:pPr lvl="1">
              <a:buFont typeface="Courier New" panose="02070309020205020404" pitchFamily="49" charset="0"/>
              <a:buChar char="o"/>
            </a:pPr>
            <a:endParaRPr lang="fr-FR" dirty="0"/>
          </a:p>
          <a:p>
            <a:pPr>
              <a:buFont typeface="Wingdings" panose="05000000000000000000" pitchFamily="2" charset="2"/>
              <a:buChar char="Ø"/>
            </a:pPr>
            <a:r>
              <a:rPr lang="fr-FR" dirty="0"/>
              <a:t> Régime agricole (MSA) : 5 % des travailleurs</a:t>
            </a:r>
          </a:p>
          <a:p>
            <a:pPr>
              <a:buFont typeface="Wingdings" panose="05000000000000000000" pitchFamily="2" charset="2"/>
              <a:buChar char="Ø"/>
            </a:pPr>
            <a:endParaRPr lang="fr-FR" dirty="0"/>
          </a:p>
          <a:p>
            <a:pPr>
              <a:buFont typeface="Wingdings" panose="05000000000000000000" pitchFamily="2" charset="2"/>
              <a:buChar char="Ø"/>
            </a:pPr>
            <a:r>
              <a:rPr lang="fr-FR" dirty="0"/>
              <a:t> Régimes spéciaux (27) : 7 %</a:t>
            </a:r>
          </a:p>
          <a:p>
            <a:pPr lvl="1">
              <a:buFont typeface="Courier New" panose="02070309020205020404" pitchFamily="49" charset="0"/>
              <a:buChar char="o"/>
            </a:pPr>
            <a:r>
              <a:rPr lang="fr-FR" dirty="0"/>
              <a:t> Fonctionnaires (3 fonctions publiques : FPT, FPE et FPH) </a:t>
            </a:r>
          </a:p>
          <a:p>
            <a:pPr lvl="1">
              <a:buFont typeface="Courier New" panose="02070309020205020404" pitchFamily="49" charset="0"/>
              <a:buChar char="o"/>
            </a:pPr>
            <a:r>
              <a:rPr lang="fr-FR" dirty="0"/>
              <a:t> SNCF</a:t>
            </a:r>
          </a:p>
          <a:p>
            <a:pPr lvl="1">
              <a:buFont typeface="Courier New" panose="02070309020205020404" pitchFamily="49" charset="0"/>
              <a:buChar char="o"/>
            </a:pPr>
            <a:r>
              <a:rPr lang="fr-FR" dirty="0"/>
              <a:t> Enedis GRDF</a:t>
            </a:r>
          </a:p>
          <a:p>
            <a:pPr lvl="1">
              <a:buFont typeface="Courier New" panose="02070309020205020404" pitchFamily="49" charset="0"/>
              <a:buChar char="o"/>
            </a:pPr>
            <a:r>
              <a:rPr lang="fr-FR" dirty="0"/>
              <a:t> Etc</a:t>
            </a:r>
          </a:p>
        </p:txBody>
      </p:sp>
      <p:sp>
        <p:nvSpPr>
          <p:cNvPr id="4" name="Espace réservé du pied de page 3">
            <a:extLst>
              <a:ext uri="{FF2B5EF4-FFF2-40B4-BE49-F238E27FC236}">
                <a16:creationId xmlns:a16="http://schemas.microsoft.com/office/drawing/2014/main" id="{D1CC3089-764C-4BEC-BDD6-7065F3603EC6}"/>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7A57D2A9-387B-4A90-8F02-ACCDD82778AB}"/>
              </a:ext>
            </a:extLst>
          </p:cNvPr>
          <p:cNvSpPr>
            <a:spLocks noGrp="1"/>
          </p:cNvSpPr>
          <p:nvPr>
            <p:ph type="sldNum" sz="quarter" idx="12"/>
          </p:nvPr>
        </p:nvSpPr>
        <p:spPr/>
        <p:txBody>
          <a:bodyPr/>
          <a:lstStyle/>
          <a:p>
            <a:fld id="{7FF388D9-F032-4EF9-B8F3-AB3663450E3B}" type="slidenum">
              <a:rPr lang="fr-FR" smtClean="0"/>
              <a:t>16</a:t>
            </a:fld>
            <a:endParaRPr lang="fr-FR"/>
          </a:p>
        </p:txBody>
      </p:sp>
    </p:spTree>
    <p:extLst>
      <p:ext uri="{BB962C8B-B14F-4D97-AF65-F5344CB8AC3E}">
        <p14:creationId xmlns:p14="http://schemas.microsoft.com/office/powerpoint/2010/main" val="235379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9678335-0115-48F6-B619-29DA9CC0981D}"/>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r-FR" dirty="0"/>
              <a:t>3 . </a:t>
            </a: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r>
              <a:rPr lang="fr-FR" dirty="0"/>
              <a:t> types de services de prévention et de santé au travail</a:t>
            </a:r>
          </a:p>
        </p:txBody>
      </p:sp>
      <p:sp>
        <p:nvSpPr>
          <p:cNvPr id="7" name="Espace réservé du texte 6">
            <a:extLst>
              <a:ext uri="{FF2B5EF4-FFF2-40B4-BE49-F238E27FC236}">
                <a16:creationId xmlns:a16="http://schemas.microsoft.com/office/drawing/2014/main" id="{8CEC8CC0-6FCE-4E8F-BA15-58B325529AB2}"/>
              </a:ext>
            </a:extLst>
          </p:cNvPr>
          <p:cNvSpPr>
            <a:spLocks noGrp="1"/>
          </p:cNvSpPr>
          <p:nvPr>
            <p:ph type="body" idx="1"/>
          </p:nvPr>
        </p:nvSpPr>
        <p:spPr/>
        <p:txBody>
          <a:bodyPr>
            <a:normAutofit/>
          </a:bodyPr>
          <a:lstStyle/>
          <a:p>
            <a:r>
              <a:rPr lang="fr-FR" sz="4000" dirty="0"/>
              <a:t>SPST</a:t>
            </a:r>
          </a:p>
        </p:txBody>
      </p:sp>
      <p:sp>
        <p:nvSpPr>
          <p:cNvPr id="4" name="Espace réservé du pied de page 3">
            <a:extLst>
              <a:ext uri="{FF2B5EF4-FFF2-40B4-BE49-F238E27FC236}">
                <a16:creationId xmlns:a16="http://schemas.microsoft.com/office/drawing/2014/main" id="{B1A3B47E-4E16-4852-9927-21FDC320DDBC}"/>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736BA9DB-A050-41DD-A6E6-0F9587AC9C9F}"/>
              </a:ext>
            </a:extLst>
          </p:cNvPr>
          <p:cNvSpPr>
            <a:spLocks noGrp="1"/>
          </p:cNvSpPr>
          <p:nvPr>
            <p:ph type="sldNum" sz="quarter" idx="12"/>
          </p:nvPr>
        </p:nvSpPr>
        <p:spPr/>
        <p:txBody>
          <a:bodyPr/>
          <a:lstStyle/>
          <a:p>
            <a:fld id="{7FF388D9-F032-4EF9-B8F3-AB3663450E3B}" type="slidenum">
              <a:rPr lang="fr-FR" smtClean="0"/>
              <a:t>17</a:t>
            </a:fld>
            <a:endParaRPr lang="fr-FR"/>
          </a:p>
        </p:txBody>
      </p:sp>
    </p:spTree>
    <p:extLst>
      <p:ext uri="{BB962C8B-B14F-4D97-AF65-F5344CB8AC3E}">
        <p14:creationId xmlns:p14="http://schemas.microsoft.com/office/powerpoint/2010/main" val="360946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6308"/>
            <a:ext cx="10515600" cy="1325563"/>
          </a:xfrm>
        </p:spPr>
        <p:txBody>
          <a:bodyPr>
            <a:normAutofit/>
          </a:bodyPr>
          <a:lstStyle/>
          <a:p>
            <a:pPr algn="ctr"/>
            <a:r>
              <a:rPr lang="fr-FR" sz="4000" b="1" dirty="0">
                <a:solidFill>
                  <a:srgbClr val="7030A0"/>
                </a:solidFill>
              </a:rPr>
              <a:t>Services de prévention et de santé au travail </a:t>
            </a:r>
            <a:r>
              <a:rPr lang="fr-FR" sz="4000" u="sng" dirty="0"/>
              <a:t>autonomes</a:t>
            </a:r>
            <a:r>
              <a:rPr lang="fr-FR" sz="4000" dirty="0"/>
              <a:t> et </a:t>
            </a:r>
            <a:r>
              <a:rPr lang="fr-FR" sz="4000" u="sng" dirty="0"/>
              <a:t>interentreprises</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300941" y="1724627"/>
            <a:ext cx="11470511" cy="4996847"/>
          </a:xfrm>
        </p:spPr>
        <p:txBody>
          <a:bodyPr>
            <a:normAutofit/>
          </a:bodyPr>
          <a:lstStyle/>
          <a:p>
            <a:pPr>
              <a:spcAft>
                <a:spcPts val="1200"/>
              </a:spcAft>
              <a:buClr>
                <a:srgbClr val="7030A0"/>
              </a:buClr>
              <a:buFont typeface="Wingdings" panose="05000000000000000000" pitchFamily="2" charset="2"/>
              <a:buChar char="Ø"/>
            </a:pPr>
            <a:r>
              <a:rPr lang="fr-FR" b="1" dirty="0"/>
              <a:t> Chaque employeur doit adhérer ou organiser un SPST</a:t>
            </a:r>
            <a:r>
              <a:rPr lang="fr-FR" dirty="0"/>
              <a:t> afin de satisfaire à l’</a:t>
            </a:r>
            <a:r>
              <a:rPr lang="fr-FR" u="sng" dirty="0"/>
              <a:t>obligation de santé et sécurité</a:t>
            </a:r>
            <a:r>
              <a:rPr lang="fr-FR" dirty="0"/>
              <a:t> prévue par le code du travail :</a:t>
            </a:r>
          </a:p>
          <a:p>
            <a:pPr lvl="1">
              <a:spcAft>
                <a:spcPts val="1200"/>
              </a:spcAft>
            </a:pPr>
            <a:r>
              <a:rPr lang="fr-FR" dirty="0"/>
              <a:t>soit propre à son entreprise ou établissement (SPST autonome)</a:t>
            </a:r>
          </a:p>
          <a:p>
            <a:pPr lvl="1">
              <a:spcAft>
                <a:spcPts val="1200"/>
              </a:spcAft>
            </a:pPr>
            <a:r>
              <a:rPr lang="fr-FR" dirty="0"/>
              <a:t>soit organisé en commun avec d’autres entreprises et établissements (SPST interentreprises).</a:t>
            </a:r>
          </a:p>
          <a:p>
            <a:pPr>
              <a:spcAft>
                <a:spcPts val="1200"/>
              </a:spcAft>
              <a:buClr>
                <a:srgbClr val="7030A0"/>
              </a:buClr>
              <a:buFont typeface="Wingdings" panose="05000000000000000000" pitchFamily="2" charset="2"/>
              <a:buChar char="Ø"/>
            </a:pPr>
            <a:r>
              <a:rPr lang="fr-FR" dirty="0"/>
              <a:t> Seuil unique pour le choix entre SPSTI ou SPSTA :</a:t>
            </a:r>
          </a:p>
          <a:p>
            <a:pPr lvl="1">
              <a:spcAft>
                <a:spcPts val="1200"/>
              </a:spcAft>
            </a:pPr>
            <a:r>
              <a:rPr lang="fr-FR" dirty="0"/>
              <a:t>Si l’effectif de salariés suivis de l’entreprise est </a:t>
            </a:r>
            <a:r>
              <a:rPr lang="fr-FR" b="1" dirty="0"/>
              <a:t>&lt; à 500 salariés</a:t>
            </a:r>
            <a:r>
              <a:rPr lang="fr-FR" dirty="0"/>
              <a:t> : l’employeur doit </a:t>
            </a:r>
            <a:r>
              <a:rPr lang="fr-FR" b="1" dirty="0"/>
              <a:t>adhérer à un SPSTI</a:t>
            </a:r>
            <a:r>
              <a:rPr lang="fr-FR" dirty="0"/>
              <a:t>.</a:t>
            </a:r>
          </a:p>
          <a:p>
            <a:pPr lvl="1">
              <a:spcAft>
                <a:spcPts val="1200"/>
              </a:spcAft>
            </a:pPr>
            <a:r>
              <a:rPr lang="fr-FR" dirty="0"/>
              <a:t>Si l’effectif atteint ou dépasse </a:t>
            </a:r>
            <a:r>
              <a:rPr lang="fr-FR" b="1" dirty="0"/>
              <a:t>500 salariés</a:t>
            </a:r>
            <a:r>
              <a:rPr lang="fr-FR" dirty="0"/>
              <a:t>, l’employeur </a:t>
            </a:r>
            <a:r>
              <a:rPr lang="fr-FR" u="sng" dirty="0"/>
              <a:t>peut</a:t>
            </a:r>
            <a:r>
              <a:rPr lang="fr-FR" dirty="0"/>
              <a:t> </a:t>
            </a:r>
            <a:r>
              <a:rPr lang="fr-FR" b="1" dirty="0"/>
              <a:t>mettre en place un SPSTA</a:t>
            </a:r>
            <a:r>
              <a:rPr lang="fr-FR" dirty="0"/>
              <a:t> ou </a:t>
            </a:r>
            <a:r>
              <a:rPr lang="fr-FR" b="1" dirty="0"/>
              <a:t>adhérer à un SPSTI</a:t>
            </a:r>
            <a:r>
              <a:rPr lang="fr-FR" dirty="0"/>
              <a:t>.</a:t>
            </a:r>
          </a:p>
        </p:txBody>
      </p:sp>
      <p:sp>
        <p:nvSpPr>
          <p:cNvPr id="4" name="Espace réservé du pied de page 3">
            <a:extLst>
              <a:ext uri="{FF2B5EF4-FFF2-40B4-BE49-F238E27FC236}">
                <a16:creationId xmlns:a16="http://schemas.microsoft.com/office/drawing/2014/main" id="{31030CD5-0695-443D-AFE6-721C982FB5C9}"/>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34D0773A-99F6-4AD1-990E-2F1705296491}"/>
              </a:ext>
            </a:extLst>
          </p:cNvPr>
          <p:cNvSpPr>
            <a:spLocks noGrp="1"/>
          </p:cNvSpPr>
          <p:nvPr>
            <p:ph type="sldNum" sz="quarter" idx="12"/>
          </p:nvPr>
        </p:nvSpPr>
        <p:spPr/>
        <p:txBody>
          <a:bodyPr/>
          <a:lstStyle/>
          <a:p>
            <a:fld id="{7FF388D9-F032-4EF9-B8F3-AB3663450E3B}" type="slidenum">
              <a:rPr lang="fr-FR" smtClean="0"/>
              <a:t>18</a:t>
            </a:fld>
            <a:endParaRPr lang="fr-FR"/>
          </a:p>
        </p:txBody>
      </p:sp>
    </p:spTree>
    <p:extLst>
      <p:ext uri="{BB962C8B-B14F-4D97-AF65-F5344CB8AC3E}">
        <p14:creationId xmlns:p14="http://schemas.microsoft.com/office/powerpoint/2010/main" val="309855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149985"/>
            <a:ext cx="10515600" cy="1325563"/>
          </a:xfrm>
        </p:spPr>
        <p:txBody>
          <a:bodyPr anchor="t">
            <a:normAutofit/>
          </a:bodyPr>
          <a:lstStyle/>
          <a:p>
            <a:pPr algn="ctr"/>
            <a:r>
              <a:rPr lang="fr-FR" sz="4000" dirty="0"/>
              <a:t>Les </a:t>
            </a:r>
            <a:r>
              <a:rPr lang="fr-FR" sz="4000" b="1" dirty="0">
                <a:solidFill>
                  <a:srgbClr val="7030A0"/>
                </a:solidFill>
              </a:rPr>
              <a:t>missions</a:t>
            </a:r>
            <a:r>
              <a:rPr lang="fr-FR" sz="4000" dirty="0"/>
              <a:t> des SPST</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288235" y="868099"/>
            <a:ext cx="11618843" cy="5566165"/>
          </a:xfrm>
        </p:spPr>
        <p:txBody>
          <a:bodyPr>
            <a:normAutofit fontScale="92500"/>
          </a:bodyPr>
          <a:lstStyle/>
          <a:p>
            <a:pPr marL="0" indent="0">
              <a:spcBef>
                <a:spcPts val="0"/>
              </a:spcBef>
              <a:buNone/>
            </a:pPr>
            <a:r>
              <a:rPr lang="fr-FR" dirty="0"/>
              <a:t>Les missions, prévues dans le </a:t>
            </a:r>
            <a:r>
              <a:rPr lang="fr-FR" u="sng" dirty="0"/>
              <a:t>code du travail</a:t>
            </a:r>
            <a:r>
              <a:rPr lang="fr-FR" dirty="0"/>
              <a:t>, comprennent notamment :</a:t>
            </a:r>
          </a:p>
          <a:p>
            <a:pPr>
              <a:spcBef>
                <a:spcPts val="0"/>
              </a:spcBef>
              <a:buFont typeface="+mj-lt"/>
              <a:buAutoNum type="arabicPeriod"/>
            </a:pPr>
            <a:r>
              <a:rPr lang="fr-FR" dirty="0"/>
              <a:t> La </a:t>
            </a:r>
            <a:r>
              <a:rPr lang="fr-FR" b="1" dirty="0">
                <a:solidFill>
                  <a:srgbClr val="7030A0"/>
                </a:solidFill>
              </a:rPr>
              <a:t>prévention</a:t>
            </a:r>
            <a:r>
              <a:rPr lang="fr-FR" dirty="0"/>
              <a:t> et l’aide à l’</a:t>
            </a:r>
            <a:r>
              <a:rPr lang="fr-FR" b="1" dirty="0">
                <a:solidFill>
                  <a:srgbClr val="7030A0"/>
                </a:solidFill>
              </a:rPr>
              <a:t>évaluation des risques professionnels</a:t>
            </a:r>
            <a:endParaRPr lang="fr-FR" dirty="0">
              <a:solidFill>
                <a:srgbClr val="7030A0"/>
              </a:solidFill>
            </a:endParaRPr>
          </a:p>
          <a:p>
            <a:pPr>
              <a:spcBef>
                <a:spcPts val="0"/>
              </a:spcBef>
              <a:buFont typeface="+mj-lt"/>
              <a:buAutoNum type="arabicPeriod"/>
            </a:pPr>
            <a:r>
              <a:rPr lang="fr-FR" dirty="0"/>
              <a:t> Le </a:t>
            </a:r>
            <a:r>
              <a:rPr lang="fr-FR" b="1" dirty="0">
                <a:solidFill>
                  <a:srgbClr val="7030A0"/>
                </a:solidFill>
              </a:rPr>
              <a:t>conseil</a:t>
            </a:r>
            <a:r>
              <a:rPr lang="fr-FR" dirty="0"/>
              <a:t> aux employeurs, aux travailleurs et leurs représentants concernant les risques professionnels et l’</a:t>
            </a:r>
            <a:r>
              <a:rPr lang="fr-FR" b="1" dirty="0">
                <a:solidFill>
                  <a:srgbClr val="7030A0"/>
                </a:solidFill>
              </a:rPr>
              <a:t>amélioration des</a:t>
            </a:r>
            <a:r>
              <a:rPr lang="fr-FR" dirty="0"/>
              <a:t> </a:t>
            </a:r>
            <a:r>
              <a:rPr lang="fr-FR" b="1" dirty="0">
                <a:solidFill>
                  <a:srgbClr val="7030A0"/>
                </a:solidFill>
              </a:rPr>
              <a:t>conditions de travail</a:t>
            </a:r>
            <a:endParaRPr lang="fr-FR" dirty="0">
              <a:solidFill>
                <a:srgbClr val="7030A0"/>
              </a:solidFill>
            </a:endParaRPr>
          </a:p>
          <a:p>
            <a:pPr>
              <a:spcBef>
                <a:spcPts val="0"/>
              </a:spcBef>
              <a:buFont typeface="+mj-lt"/>
              <a:buAutoNum type="arabicPeriod"/>
            </a:pPr>
            <a:r>
              <a:rPr lang="fr-FR" dirty="0"/>
              <a:t> La </a:t>
            </a:r>
            <a:r>
              <a:rPr lang="fr-FR" b="1" dirty="0">
                <a:solidFill>
                  <a:srgbClr val="7030A0"/>
                </a:solidFill>
              </a:rPr>
              <a:t>surveillance de l’état de santé</a:t>
            </a:r>
            <a:r>
              <a:rPr lang="fr-FR" dirty="0">
                <a:solidFill>
                  <a:srgbClr val="7030A0"/>
                </a:solidFill>
              </a:rPr>
              <a:t> </a:t>
            </a:r>
            <a:r>
              <a:rPr lang="fr-FR" dirty="0"/>
              <a:t>des travailleurs par la réalisation des visites médicales prévues par le code du travail</a:t>
            </a:r>
          </a:p>
          <a:p>
            <a:pPr>
              <a:spcBef>
                <a:spcPts val="0"/>
              </a:spcBef>
              <a:buFont typeface="+mj-lt"/>
              <a:buAutoNum type="arabicPeriod"/>
            </a:pPr>
            <a:r>
              <a:rPr lang="fr-FR" dirty="0"/>
              <a:t> La </a:t>
            </a:r>
            <a:r>
              <a:rPr lang="fr-FR" b="1" dirty="0">
                <a:solidFill>
                  <a:srgbClr val="7030A0"/>
                </a:solidFill>
              </a:rPr>
              <a:t>prévention de la désinsertion professionnelle</a:t>
            </a:r>
            <a:r>
              <a:rPr lang="fr-FR" dirty="0">
                <a:solidFill>
                  <a:srgbClr val="7030A0"/>
                </a:solidFill>
              </a:rPr>
              <a:t> </a:t>
            </a:r>
            <a:r>
              <a:rPr lang="fr-FR" dirty="0"/>
              <a:t>et le </a:t>
            </a:r>
            <a:r>
              <a:rPr lang="fr-FR" b="1" dirty="0">
                <a:solidFill>
                  <a:srgbClr val="7030A0"/>
                </a:solidFill>
              </a:rPr>
              <a:t>maintien dans l’emploi</a:t>
            </a:r>
            <a:endParaRPr lang="fr-FR" dirty="0">
              <a:solidFill>
                <a:srgbClr val="7030A0"/>
              </a:solidFill>
            </a:endParaRPr>
          </a:p>
          <a:p>
            <a:pPr>
              <a:spcBef>
                <a:spcPts val="0"/>
              </a:spcBef>
              <a:buFont typeface="+mj-lt"/>
              <a:buAutoNum type="arabicPeriod"/>
            </a:pPr>
            <a:r>
              <a:rPr lang="fr-FR" dirty="0"/>
              <a:t> La contribution à la </a:t>
            </a:r>
            <a:r>
              <a:rPr lang="fr-FR" b="1" dirty="0">
                <a:solidFill>
                  <a:srgbClr val="7030A0"/>
                </a:solidFill>
              </a:rPr>
              <a:t>traçabilité des expositions professionnelles</a:t>
            </a:r>
            <a:r>
              <a:rPr lang="fr-FR" dirty="0">
                <a:solidFill>
                  <a:srgbClr val="7030A0"/>
                </a:solidFill>
              </a:rPr>
              <a:t> </a:t>
            </a:r>
            <a:r>
              <a:rPr lang="fr-FR" dirty="0"/>
              <a:t>et à la </a:t>
            </a:r>
            <a:r>
              <a:rPr lang="fr-FR" b="1" dirty="0">
                <a:solidFill>
                  <a:srgbClr val="7030A0"/>
                </a:solidFill>
              </a:rPr>
              <a:t>veille sanitaire</a:t>
            </a:r>
            <a:endParaRPr lang="fr-FR" dirty="0">
              <a:solidFill>
                <a:srgbClr val="7030A0"/>
              </a:solidFill>
            </a:endParaRPr>
          </a:p>
          <a:p>
            <a:pPr>
              <a:spcBef>
                <a:spcPts val="0"/>
              </a:spcBef>
              <a:buFont typeface="+mj-lt"/>
              <a:buAutoNum type="arabicPeriod"/>
            </a:pPr>
            <a:r>
              <a:rPr lang="fr-FR" dirty="0"/>
              <a:t> La contribution à la </a:t>
            </a:r>
            <a:r>
              <a:rPr lang="fr-FR" b="1" dirty="0">
                <a:solidFill>
                  <a:srgbClr val="7030A0"/>
                </a:solidFill>
              </a:rPr>
              <a:t>promotion de la santé sur le lieu de travail</a:t>
            </a:r>
            <a:endParaRPr lang="fr-FR" dirty="0">
              <a:solidFill>
                <a:srgbClr val="7030A0"/>
              </a:solidFill>
            </a:endParaRPr>
          </a:p>
          <a:p>
            <a:pPr marL="0" indent="0">
              <a:spcBef>
                <a:spcPts val="1800"/>
              </a:spcBef>
              <a:buNone/>
            </a:pPr>
            <a:r>
              <a:rPr lang="fr-FR" dirty="0"/>
              <a:t>Par ces actions, les SPST contribuent à la </a:t>
            </a:r>
            <a:r>
              <a:rPr lang="fr-FR" b="1" dirty="0"/>
              <a:t>lutte contre les accidents du travail et les maladies professionnelles</a:t>
            </a:r>
            <a:r>
              <a:rPr lang="fr-FR" dirty="0"/>
              <a:t>.</a:t>
            </a:r>
          </a:p>
          <a:p>
            <a:pPr marL="0" indent="0">
              <a:spcBef>
                <a:spcPts val="1800"/>
              </a:spcBef>
              <a:buNone/>
            </a:pPr>
            <a:r>
              <a:rPr lang="fr-FR" dirty="0"/>
              <a:t>Pour exercer leurs missions, les SPST sont organisés autour d’</a:t>
            </a:r>
            <a:r>
              <a:rPr lang="fr-FR" b="1" u="sng" dirty="0">
                <a:solidFill>
                  <a:srgbClr val="C00000"/>
                </a:solidFill>
              </a:rPr>
              <a:t>équipes pluridisciplinaires</a:t>
            </a:r>
            <a:r>
              <a:rPr lang="fr-FR" dirty="0"/>
              <a:t> composées de médecins du travail, d’infirmiers, d’IPRP et d’ASST.</a:t>
            </a:r>
          </a:p>
        </p:txBody>
      </p:sp>
      <p:sp>
        <p:nvSpPr>
          <p:cNvPr id="4" name="Espace réservé du pied de page 3">
            <a:extLst>
              <a:ext uri="{FF2B5EF4-FFF2-40B4-BE49-F238E27FC236}">
                <a16:creationId xmlns:a16="http://schemas.microsoft.com/office/drawing/2014/main" id="{0488A91A-77AC-4EBB-8DE4-719CDA5BB802}"/>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CEFF35F-2884-46C4-8C5C-3B59965FA0B5}"/>
              </a:ext>
            </a:extLst>
          </p:cNvPr>
          <p:cNvSpPr>
            <a:spLocks noGrp="1"/>
          </p:cNvSpPr>
          <p:nvPr>
            <p:ph type="sldNum" sz="quarter" idx="12"/>
          </p:nvPr>
        </p:nvSpPr>
        <p:spPr/>
        <p:txBody>
          <a:bodyPr/>
          <a:lstStyle/>
          <a:p>
            <a:fld id="{7FF388D9-F032-4EF9-B8F3-AB3663450E3B}" type="slidenum">
              <a:rPr lang="fr-FR" smtClean="0"/>
              <a:t>19</a:t>
            </a:fld>
            <a:endParaRPr lang="fr-FR"/>
          </a:p>
        </p:txBody>
      </p:sp>
    </p:spTree>
    <p:extLst>
      <p:ext uri="{BB962C8B-B14F-4D97-AF65-F5344CB8AC3E}">
        <p14:creationId xmlns:p14="http://schemas.microsoft.com/office/powerpoint/2010/main" val="101923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8E637-C969-4C27-B136-7435701691E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66219D8-D858-4498-81AB-B18CB8454AEF}"/>
              </a:ext>
            </a:extLst>
          </p:cNvPr>
          <p:cNvSpPr>
            <a:spLocks noGrp="1"/>
          </p:cNvSpPr>
          <p:nvPr>
            <p:ph idx="1"/>
          </p:nvPr>
        </p:nvSpPr>
        <p:spPr/>
        <p:txBody>
          <a:bodyPr/>
          <a:lstStyle/>
          <a:p>
            <a:pPr marL="0" indent="0" algn="ctr">
              <a:buNone/>
            </a:pPr>
            <a:r>
              <a:rPr lang="fr-FR" b="1" dirty="0"/>
              <a:t>Déclaration d’intérêt</a:t>
            </a:r>
          </a:p>
          <a:p>
            <a:pPr marL="0" indent="0" algn="ctr">
              <a:buNone/>
            </a:pPr>
            <a:r>
              <a:rPr lang="fr-FR" dirty="0"/>
              <a:t>Aucun conflit d’intérêt à déclarer</a:t>
            </a:r>
          </a:p>
        </p:txBody>
      </p:sp>
      <p:sp>
        <p:nvSpPr>
          <p:cNvPr id="4" name="Espace réservé du pied de page 3">
            <a:extLst>
              <a:ext uri="{FF2B5EF4-FFF2-40B4-BE49-F238E27FC236}">
                <a16:creationId xmlns:a16="http://schemas.microsoft.com/office/drawing/2014/main" id="{A5CED1A5-5D03-4C5E-B0A8-91402EEB84BE}"/>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BCC52B22-D99F-4D65-8068-C11958DC9928}"/>
              </a:ext>
            </a:extLst>
          </p:cNvPr>
          <p:cNvSpPr>
            <a:spLocks noGrp="1"/>
          </p:cNvSpPr>
          <p:nvPr>
            <p:ph type="sldNum" sz="quarter" idx="12"/>
          </p:nvPr>
        </p:nvSpPr>
        <p:spPr/>
        <p:txBody>
          <a:bodyPr/>
          <a:lstStyle/>
          <a:p>
            <a:fld id="{7FF388D9-F032-4EF9-B8F3-AB3663450E3B}" type="slidenum">
              <a:rPr lang="fr-FR" smtClean="0"/>
              <a:t>2</a:t>
            </a:fld>
            <a:endParaRPr lang="fr-FR"/>
          </a:p>
        </p:txBody>
      </p:sp>
    </p:spTree>
    <p:extLst>
      <p:ext uri="{BB962C8B-B14F-4D97-AF65-F5344CB8AC3E}">
        <p14:creationId xmlns:p14="http://schemas.microsoft.com/office/powerpoint/2010/main" val="181598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245980"/>
            <a:ext cx="10515600" cy="1325563"/>
          </a:xfrm>
        </p:spPr>
        <p:txBody>
          <a:bodyPr anchor="t">
            <a:normAutofit/>
          </a:bodyPr>
          <a:lstStyle/>
          <a:p>
            <a:pPr algn="ctr"/>
            <a:r>
              <a:rPr lang="fr-FR" sz="4000" dirty="0"/>
              <a:t>Les SPST </a:t>
            </a:r>
            <a:r>
              <a:rPr lang="fr-FR" sz="4000" b="1" dirty="0">
                <a:solidFill>
                  <a:srgbClr val="7030A0"/>
                </a:solidFill>
              </a:rPr>
              <a:t>interentreprises</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448263" y="1083366"/>
            <a:ext cx="11160641" cy="4686098"/>
          </a:xfrm>
        </p:spPr>
        <p:txBody>
          <a:bodyPr>
            <a:normAutofit/>
          </a:bodyPr>
          <a:lstStyle/>
          <a:p>
            <a:pPr>
              <a:buClr>
                <a:srgbClr val="7030A0"/>
              </a:buClr>
              <a:buFont typeface="Wingdings" panose="05000000000000000000" pitchFamily="2" charset="2"/>
              <a:buChar char="Ø"/>
            </a:pPr>
            <a:r>
              <a:rPr lang="fr-FR" sz="2400" dirty="0"/>
              <a:t> Organisme à </a:t>
            </a:r>
            <a:r>
              <a:rPr lang="fr-FR" sz="2400" b="1" dirty="0">
                <a:solidFill>
                  <a:srgbClr val="7030A0"/>
                </a:solidFill>
              </a:rPr>
              <a:t>but non lucratif </a:t>
            </a:r>
            <a:r>
              <a:rPr lang="fr-FR" sz="2400" dirty="0"/>
              <a:t>(ses membres ne peuvent pas se partager les bénéfices réalisés du fait de l’activité)</a:t>
            </a:r>
          </a:p>
          <a:p>
            <a:pPr>
              <a:buClr>
                <a:srgbClr val="7030A0"/>
              </a:buClr>
              <a:buFont typeface="Wingdings" panose="05000000000000000000" pitchFamily="2" charset="2"/>
              <a:buChar char="Ø"/>
            </a:pPr>
            <a:r>
              <a:rPr lang="fr-FR" sz="2400" dirty="0"/>
              <a:t> Les travailleurs indépendants : les moins bien suivis du système français</a:t>
            </a:r>
          </a:p>
        </p:txBody>
      </p:sp>
      <p:pic>
        <p:nvPicPr>
          <p:cNvPr id="5" name="Image 4">
            <a:extLst>
              <a:ext uri="{FF2B5EF4-FFF2-40B4-BE49-F238E27FC236}">
                <a16:creationId xmlns:a16="http://schemas.microsoft.com/office/drawing/2014/main" id="{EF7D56C6-FAA2-411B-97A5-DF09B7016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874" y="2442265"/>
            <a:ext cx="8776252" cy="3995438"/>
          </a:xfrm>
          <a:prstGeom prst="rect">
            <a:avLst/>
          </a:prstGeom>
        </p:spPr>
      </p:pic>
      <p:sp>
        <p:nvSpPr>
          <p:cNvPr id="6" name="ZoneTexte 5">
            <a:extLst>
              <a:ext uri="{FF2B5EF4-FFF2-40B4-BE49-F238E27FC236}">
                <a16:creationId xmlns:a16="http://schemas.microsoft.com/office/drawing/2014/main" id="{6E6299E4-808B-4E67-B2F4-982132233523}"/>
              </a:ext>
            </a:extLst>
          </p:cNvPr>
          <p:cNvSpPr txBox="1"/>
          <p:nvPr/>
        </p:nvSpPr>
        <p:spPr>
          <a:xfrm>
            <a:off x="0" y="6406632"/>
            <a:ext cx="2926466" cy="461665"/>
          </a:xfrm>
          <a:prstGeom prst="rect">
            <a:avLst/>
          </a:prstGeom>
          <a:noFill/>
        </p:spPr>
        <p:txBody>
          <a:bodyPr wrap="square" rtlCol="0">
            <a:spAutoFit/>
          </a:bodyPr>
          <a:lstStyle/>
          <a:p>
            <a:r>
              <a:rPr lang="fr-FR" sz="1200" dirty="0"/>
              <a:t>Source : Activité des services de prévention et de santé au travail en 2022 (DGT)</a:t>
            </a:r>
          </a:p>
        </p:txBody>
      </p:sp>
      <p:sp>
        <p:nvSpPr>
          <p:cNvPr id="7" name="ZoneTexte 6">
            <a:extLst>
              <a:ext uri="{FF2B5EF4-FFF2-40B4-BE49-F238E27FC236}">
                <a16:creationId xmlns:a16="http://schemas.microsoft.com/office/drawing/2014/main" id="{2FD7BB0F-0E48-4D18-878E-D0B122A21BBB}"/>
              </a:ext>
            </a:extLst>
          </p:cNvPr>
          <p:cNvSpPr txBox="1"/>
          <p:nvPr/>
        </p:nvSpPr>
        <p:spPr>
          <a:xfrm>
            <a:off x="5417997" y="2555409"/>
            <a:ext cx="3237938" cy="369332"/>
          </a:xfrm>
          <a:prstGeom prst="rect">
            <a:avLst/>
          </a:prstGeom>
          <a:noFill/>
        </p:spPr>
        <p:txBody>
          <a:bodyPr wrap="none" rtlCol="0">
            <a:spAutoFit/>
          </a:bodyPr>
          <a:lstStyle/>
          <a:p>
            <a:r>
              <a:rPr lang="fr-FR" dirty="0"/>
              <a:t>*Parmi les 178 SPSTI répondants</a:t>
            </a:r>
          </a:p>
        </p:txBody>
      </p:sp>
      <p:sp>
        <p:nvSpPr>
          <p:cNvPr id="4" name="Espace réservé du pied de page 3">
            <a:extLst>
              <a:ext uri="{FF2B5EF4-FFF2-40B4-BE49-F238E27FC236}">
                <a16:creationId xmlns:a16="http://schemas.microsoft.com/office/drawing/2014/main" id="{A87CAC99-0F4E-4B20-8A39-DDE73C43F9A4}"/>
              </a:ext>
            </a:extLst>
          </p:cNvPr>
          <p:cNvSpPr>
            <a:spLocks noGrp="1"/>
          </p:cNvSpPr>
          <p:nvPr>
            <p:ph type="ftr" sz="quarter" idx="11"/>
          </p:nvPr>
        </p:nvSpPr>
        <p:spPr/>
        <p:txBody>
          <a:bodyPr/>
          <a:lstStyle/>
          <a:p>
            <a:r>
              <a:rPr lang="fr-FR"/>
              <a:t>Dr Jean CARON - médecin du travail</a:t>
            </a:r>
          </a:p>
        </p:txBody>
      </p:sp>
      <p:sp>
        <p:nvSpPr>
          <p:cNvPr id="8" name="Espace réservé du numéro de diapositive 7">
            <a:extLst>
              <a:ext uri="{FF2B5EF4-FFF2-40B4-BE49-F238E27FC236}">
                <a16:creationId xmlns:a16="http://schemas.microsoft.com/office/drawing/2014/main" id="{E94CCABF-EE35-4C2D-A8FC-4EA1190B18D2}"/>
              </a:ext>
            </a:extLst>
          </p:cNvPr>
          <p:cNvSpPr>
            <a:spLocks noGrp="1"/>
          </p:cNvSpPr>
          <p:nvPr>
            <p:ph type="sldNum" sz="quarter" idx="12"/>
          </p:nvPr>
        </p:nvSpPr>
        <p:spPr/>
        <p:txBody>
          <a:bodyPr/>
          <a:lstStyle/>
          <a:p>
            <a:fld id="{7FF388D9-F032-4EF9-B8F3-AB3663450E3B}" type="slidenum">
              <a:rPr lang="fr-FR" smtClean="0"/>
              <a:t>20</a:t>
            </a:fld>
            <a:endParaRPr lang="fr-FR"/>
          </a:p>
        </p:txBody>
      </p:sp>
    </p:spTree>
    <p:extLst>
      <p:ext uri="{BB962C8B-B14F-4D97-AF65-F5344CB8AC3E}">
        <p14:creationId xmlns:p14="http://schemas.microsoft.com/office/powerpoint/2010/main" val="39792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93B8851-9F65-4A8E-9B3C-2AD9B8164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46" y="975071"/>
            <a:ext cx="8408504" cy="3776346"/>
          </a:xfrm>
          <a:prstGeom prst="rect">
            <a:avLst/>
          </a:prstGeom>
        </p:spPr>
      </p:pic>
      <p:pic>
        <p:nvPicPr>
          <p:cNvPr id="12" name="Image 11">
            <a:extLst>
              <a:ext uri="{FF2B5EF4-FFF2-40B4-BE49-F238E27FC236}">
                <a16:creationId xmlns:a16="http://schemas.microsoft.com/office/drawing/2014/main" id="{75A7FB5B-26CB-4776-B519-A1C825BCA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528" y="3667537"/>
            <a:ext cx="5014026" cy="2677021"/>
          </a:xfrm>
          <a:prstGeom prst="rect">
            <a:avLst/>
          </a:prstGeom>
        </p:spPr>
      </p:pic>
      <p:sp>
        <p:nvSpPr>
          <p:cNvPr id="8" name="Titre 1">
            <a:extLst>
              <a:ext uri="{FF2B5EF4-FFF2-40B4-BE49-F238E27FC236}">
                <a16:creationId xmlns:a16="http://schemas.microsoft.com/office/drawing/2014/main" id="{0DF9E208-BEC5-4C52-933F-1986955DE36F}"/>
              </a:ext>
            </a:extLst>
          </p:cNvPr>
          <p:cNvSpPr>
            <a:spLocks noGrp="1"/>
          </p:cNvSpPr>
          <p:nvPr>
            <p:ph type="title"/>
          </p:nvPr>
        </p:nvSpPr>
        <p:spPr>
          <a:xfrm>
            <a:off x="838200" y="186223"/>
            <a:ext cx="10515600" cy="1325563"/>
          </a:xfrm>
        </p:spPr>
        <p:txBody>
          <a:bodyPr anchor="t">
            <a:normAutofit/>
          </a:bodyPr>
          <a:lstStyle/>
          <a:p>
            <a:pPr algn="ctr"/>
            <a:r>
              <a:rPr lang="fr-FR" sz="4000" dirty="0"/>
              <a:t>Les SPST </a:t>
            </a:r>
            <a:r>
              <a:rPr lang="fr-FR" sz="4000" b="1" dirty="0">
                <a:solidFill>
                  <a:srgbClr val="7030A0"/>
                </a:solidFill>
              </a:rPr>
              <a:t>interentreprises</a:t>
            </a:r>
          </a:p>
        </p:txBody>
      </p:sp>
      <p:sp>
        <p:nvSpPr>
          <p:cNvPr id="2" name="Espace réservé du pied de page 1">
            <a:extLst>
              <a:ext uri="{FF2B5EF4-FFF2-40B4-BE49-F238E27FC236}">
                <a16:creationId xmlns:a16="http://schemas.microsoft.com/office/drawing/2014/main" id="{ED0C292F-80A9-4A04-BEDF-115D86833272}"/>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C4EBB524-54A7-4A44-9000-FF382E499ED8}"/>
              </a:ext>
            </a:extLst>
          </p:cNvPr>
          <p:cNvSpPr>
            <a:spLocks noGrp="1"/>
          </p:cNvSpPr>
          <p:nvPr>
            <p:ph type="sldNum" sz="quarter" idx="12"/>
          </p:nvPr>
        </p:nvSpPr>
        <p:spPr/>
        <p:txBody>
          <a:bodyPr/>
          <a:lstStyle/>
          <a:p>
            <a:fld id="{7FF388D9-F032-4EF9-B8F3-AB3663450E3B}" type="slidenum">
              <a:rPr lang="fr-FR" smtClean="0"/>
              <a:t>21</a:t>
            </a:fld>
            <a:endParaRPr lang="fr-FR"/>
          </a:p>
        </p:txBody>
      </p:sp>
      <p:sp>
        <p:nvSpPr>
          <p:cNvPr id="11" name="ZoneTexte 10">
            <a:extLst>
              <a:ext uri="{FF2B5EF4-FFF2-40B4-BE49-F238E27FC236}">
                <a16:creationId xmlns:a16="http://schemas.microsoft.com/office/drawing/2014/main" id="{9C9C3B27-46A2-4395-BFC7-56F49F15FF98}"/>
              </a:ext>
            </a:extLst>
          </p:cNvPr>
          <p:cNvSpPr txBox="1"/>
          <p:nvPr/>
        </p:nvSpPr>
        <p:spPr>
          <a:xfrm>
            <a:off x="532436" y="5652096"/>
            <a:ext cx="2926466"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45071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602973" y="1079804"/>
            <a:ext cx="10986053" cy="5276546"/>
          </a:xfrm>
        </p:spPr>
        <p:txBody>
          <a:bodyPr>
            <a:normAutofit/>
          </a:bodyPr>
          <a:lstStyle/>
          <a:p>
            <a:pPr>
              <a:spcBef>
                <a:spcPts val="1200"/>
              </a:spcBef>
              <a:spcAft>
                <a:spcPts val="1200"/>
              </a:spcAft>
              <a:buClr>
                <a:srgbClr val="7030A0"/>
              </a:buClr>
              <a:buFont typeface="Wingdings" panose="05000000000000000000" pitchFamily="2" charset="2"/>
              <a:buChar char="Ø"/>
            </a:pPr>
            <a:r>
              <a:rPr lang="fr-FR" sz="3200" dirty="0"/>
              <a:t> Administrés par un </a:t>
            </a:r>
            <a:r>
              <a:rPr lang="fr-FR" sz="3200" b="1" dirty="0"/>
              <a:t>conseil d’administration paritaire</a:t>
            </a:r>
            <a:r>
              <a:rPr lang="fr-FR" sz="3200" dirty="0"/>
              <a:t>, composé de :</a:t>
            </a:r>
          </a:p>
          <a:p>
            <a:pPr lvl="1">
              <a:spcBef>
                <a:spcPts val="1200"/>
              </a:spcBef>
              <a:spcAft>
                <a:spcPts val="1200"/>
              </a:spcAft>
            </a:pPr>
            <a:r>
              <a:rPr lang="fr-FR" sz="2800" dirty="0"/>
              <a:t>représentants des </a:t>
            </a:r>
            <a:r>
              <a:rPr lang="fr-FR" sz="2800" u="sng" dirty="0"/>
              <a:t>employeurs</a:t>
            </a:r>
            <a:r>
              <a:rPr lang="fr-FR" sz="2800" dirty="0"/>
              <a:t> </a:t>
            </a:r>
          </a:p>
          <a:p>
            <a:pPr lvl="1">
              <a:spcBef>
                <a:spcPts val="1200"/>
              </a:spcBef>
              <a:spcAft>
                <a:spcPts val="1200"/>
              </a:spcAft>
            </a:pPr>
            <a:r>
              <a:rPr lang="fr-FR" sz="2800" dirty="0"/>
              <a:t>représentants des </a:t>
            </a:r>
            <a:r>
              <a:rPr lang="fr-FR" sz="2800" u="sng" dirty="0"/>
              <a:t>salariés</a:t>
            </a:r>
          </a:p>
          <a:p>
            <a:pPr>
              <a:spcBef>
                <a:spcPts val="1200"/>
              </a:spcBef>
              <a:spcAft>
                <a:spcPts val="1200"/>
              </a:spcAft>
              <a:buClr>
                <a:srgbClr val="7030A0"/>
              </a:buClr>
              <a:buFont typeface="Wingdings" panose="05000000000000000000" pitchFamily="2" charset="2"/>
              <a:buChar char="Ø"/>
            </a:pPr>
            <a:r>
              <a:rPr lang="fr-FR" sz="3200" dirty="0"/>
              <a:t> Placés sous la surveillance d’un </a:t>
            </a:r>
            <a:r>
              <a:rPr lang="fr-FR" sz="3200" b="1" dirty="0"/>
              <a:t>CSE interentreprises</a:t>
            </a:r>
            <a:r>
              <a:rPr lang="fr-FR" sz="3200" dirty="0"/>
              <a:t> ou d’une </a:t>
            </a:r>
            <a:r>
              <a:rPr lang="fr-FR" sz="3200" b="1" dirty="0"/>
              <a:t>commission de contrôle</a:t>
            </a:r>
            <a:endParaRPr lang="fr-FR" sz="3200" dirty="0"/>
          </a:p>
          <a:p>
            <a:pPr>
              <a:spcBef>
                <a:spcPts val="1200"/>
              </a:spcBef>
              <a:spcAft>
                <a:spcPts val="1200"/>
              </a:spcAft>
              <a:buClr>
                <a:srgbClr val="7030A0"/>
              </a:buClr>
              <a:buFont typeface="Wingdings" panose="05000000000000000000" pitchFamily="2" charset="2"/>
              <a:buChar char="Ø"/>
            </a:pPr>
            <a:r>
              <a:rPr lang="fr-FR" sz="3200" dirty="0"/>
              <a:t> La </a:t>
            </a:r>
            <a:r>
              <a:rPr lang="fr-FR" sz="3200" b="1" dirty="0"/>
              <a:t>liste des entreprises ou établissements adhérents</a:t>
            </a:r>
            <a:r>
              <a:rPr lang="fr-FR" sz="3200" dirty="0"/>
              <a:t> à ce service est établie de manière </a:t>
            </a:r>
            <a:r>
              <a:rPr lang="fr-FR" sz="3200" u="sng" dirty="0"/>
              <a:t>limitée</a:t>
            </a:r>
            <a:r>
              <a:rPr lang="fr-FR" sz="3200" dirty="0"/>
              <a:t>.</a:t>
            </a:r>
          </a:p>
        </p:txBody>
      </p:sp>
      <p:sp>
        <p:nvSpPr>
          <p:cNvPr id="6" name="Titre 1">
            <a:extLst>
              <a:ext uri="{FF2B5EF4-FFF2-40B4-BE49-F238E27FC236}">
                <a16:creationId xmlns:a16="http://schemas.microsoft.com/office/drawing/2014/main" id="{1A54D1F6-3CD5-4271-992B-0FA89D22DCA9}"/>
              </a:ext>
            </a:extLst>
          </p:cNvPr>
          <p:cNvSpPr txBox="1">
            <a:spLocks/>
          </p:cNvSpPr>
          <p:nvPr/>
        </p:nvSpPr>
        <p:spPr>
          <a:xfrm>
            <a:off x="838200" y="186223"/>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Les SPST </a:t>
            </a:r>
            <a:r>
              <a:rPr lang="fr-FR" sz="4000" b="1" dirty="0">
                <a:solidFill>
                  <a:srgbClr val="7030A0"/>
                </a:solidFill>
              </a:rPr>
              <a:t>interentreprises</a:t>
            </a:r>
          </a:p>
        </p:txBody>
      </p:sp>
      <p:sp>
        <p:nvSpPr>
          <p:cNvPr id="2" name="Espace réservé du pied de page 1">
            <a:extLst>
              <a:ext uri="{FF2B5EF4-FFF2-40B4-BE49-F238E27FC236}">
                <a16:creationId xmlns:a16="http://schemas.microsoft.com/office/drawing/2014/main" id="{D7119286-AAB4-4960-A49B-ACF92472705C}"/>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F3A3C1E9-7FDD-437B-B58A-8DB46974EE53}"/>
              </a:ext>
            </a:extLst>
          </p:cNvPr>
          <p:cNvSpPr>
            <a:spLocks noGrp="1"/>
          </p:cNvSpPr>
          <p:nvPr>
            <p:ph type="sldNum" sz="quarter" idx="12"/>
          </p:nvPr>
        </p:nvSpPr>
        <p:spPr/>
        <p:txBody>
          <a:bodyPr/>
          <a:lstStyle/>
          <a:p>
            <a:fld id="{7FF388D9-F032-4EF9-B8F3-AB3663450E3B}" type="slidenum">
              <a:rPr lang="fr-FR" smtClean="0"/>
              <a:t>22</a:t>
            </a:fld>
            <a:endParaRPr lang="fr-FR"/>
          </a:p>
        </p:txBody>
      </p:sp>
    </p:spTree>
    <p:extLst>
      <p:ext uri="{BB962C8B-B14F-4D97-AF65-F5344CB8AC3E}">
        <p14:creationId xmlns:p14="http://schemas.microsoft.com/office/powerpoint/2010/main" val="4134748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367747" y="1064870"/>
            <a:ext cx="11420061" cy="5185459"/>
          </a:xfrm>
        </p:spPr>
        <p:txBody>
          <a:bodyPr>
            <a:normAutofit/>
          </a:bodyPr>
          <a:lstStyle/>
          <a:p>
            <a:pPr>
              <a:spcAft>
                <a:spcPts val="2400"/>
              </a:spcAft>
              <a:buClr>
                <a:srgbClr val="7030A0"/>
              </a:buClr>
              <a:buFont typeface="Wingdings" panose="05000000000000000000" pitchFamily="2" charset="2"/>
              <a:buChar char="Ø"/>
            </a:pPr>
            <a:r>
              <a:rPr lang="fr-FR" sz="3200" dirty="0"/>
              <a:t> Agrément accordé par le directeur de la </a:t>
            </a:r>
            <a:r>
              <a:rPr lang="fr-FR" sz="3200" b="1" dirty="0"/>
              <a:t>DREETS</a:t>
            </a:r>
            <a:r>
              <a:rPr lang="fr-FR" sz="3200" dirty="0"/>
              <a:t> après avis du </a:t>
            </a:r>
            <a:r>
              <a:rPr lang="fr-FR" sz="3200" b="1" dirty="0"/>
              <a:t>médecin inspecteur du travail</a:t>
            </a:r>
            <a:r>
              <a:rPr lang="fr-FR" sz="3200" dirty="0"/>
              <a:t>, pour une </a:t>
            </a:r>
            <a:r>
              <a:rPr lang="fr-FR" sz="3200" b="1" dirty="0">
                <a:solidFill>
                  <a:srgbClr val="7030A0"/>
                </a:solidFill>
              </a:rPr>
              <a:t>durée de </a:t>
            </a:r>
            <a:r>
              <a:rPr lang="fr-FR" sz="3200" b="1" u="sng" dirty="0">
                <a:solidFill>
                  <a:srgbClr val="7030A0"/>
                </a:solidFill>
              </a:rPr>
              <a:t>5 ans</a:t>
            </a:r>
            <a:r>
              <a:rPr lang="fr-FR" sz="3200" dirty="0"/>
              <a:t>.</a:t>
            </a:r>
          </a:p>
          <a:p>
            <a:pPr>
              <a:spcAft>
                <a:spcPts val="1200"/>
              </a:spcAft>
              <a:buClr>
                <a:srgbClr val="7030A0"/>
              </a:buClr>
              <a:buFont typeface="Wingdings" panose="05000000000000000000" pitchFamily="2" charset="2"/>
              <a:buChar char="Ø"/>
            </a:pPr>
            <a:r>
              <a:rPr lang="fr-FR" sz="3200" dirty="0"/>
              <a:t> Les critères du </a:t>
            </a:r>
            <a:r>
              <a:rPr lang="fr-FR" sz="3200" u="sng" dirty="0"/>
              <a:t>cahier des charges</a:t>
            </a:r>
            <a:r>
              <a:rPr lang="fr-FR" sz="3200" dirty="0"/>
              <a:t> national de l’agrément des services sont détaillés à l’article D. 4622-49-1 du Code du travail. Ils concernent notamment :</a:t>
            </a:r>
          </a:p>
          <a:p>
            <a:pPr lvl="1">
              <a:spcAft>
                <a:spcPts val="1200"/>
              </a:spcAft>
              <a:buFont typeface="Wingdings" panose="05000000000000000000" pitchFamily="2" charset="2"/>
              <a:buChar char="q"/>
            </a:pPr>
            <a:r>
              <a:rPr lang="fr-FR" sz="2800" dirty="0"/>
              <a:t> La </a:t>
            </a:r>
            <a:r>
              <a:rPr lang="fr-FR" sz="2800" b="1" dirty="0">
                <a:solidFill>
                  <a:srgbClr val="7030A0"/>
                </a:solidFill>
              </a:rPr>
              <a:t>qualité de l’offre de services</a:t>
            </a:r>
            <a:r>
              <a:rPr lang="fr-FR" sz="2800" dirty="0">
                <a:solidFill>
                  <a:srgbClr val="7030A0"/>
                </a:solidFill>
              </a:rPr>
              <a:t> </a:t>
            </a:r>
            <a:r>
              <a:rPr lang="fr-FR" sz="2800" dirty="0"/>
              <a:t>(exemple : temps de travail consacré par le médecin du travail aux actions sur le milieu de travail)</a:t>
            </a:r>
          </a:p>
          <a:p>
            <a:pPr lvl="1">
              <a:spcAft>
                <a:spcPts val="1200"/>
              </a:spcAft>
              <a:buFont typeface="Wingdings" panose="05000000000000000000" pitchFamily="2" charset="2"/>
              <a:buChar char="q"/>
            </a:pPr>
            <a:r>
              <a:rPr lang="fr-FR" sz="2800" dirty="0"/>
              <a:t> La </a:t>
            </a:r>
            <a:r>
              <a:rPr lang="fr-FR" sz="2800" b="1" dirty="0">
                <a:solidFill>
                  <a:srgbClr val="7030A0"/>
                </a:solidFill>
              </a:rPr>
              <a:t>contribution à la mise en œuvre de la politique de santé au travail</a:t>
            </a:r>
            <a:r>
              <a:rPr lang="fr-FR" sz="2800" dirty="0">
                <a:solidFill>
                  <a:srgbClr val="7030A0"/>
                </a:solidFill>
              </a:rPr>
              <a:t> </a:t>
            </a:r>
            <a:r>
              <a:rPr lang="fr-FR" sz="2800" dirty="0"/>
              <a:t>(par exemple : traçabilité des expositions professionnelles, enquêtes en matière de veille sanitaire…)</a:t>
            </a:r>
          </a:p>
        </p:txBody>
      </p:sp>
      <p:sp>
        <p:nvSpPr>
          <p:cNvPr id="4" name="Titre 1">
            <a:extLst>
              <a:ext uri="{FF2B5EF4-FFF2-40B4-BE49-F238E27FC236}">
                <a16:creationId xmlns:a16="http://schemas.microsoft.com/office/drawing/2014/main" id="{886098A5-D222-434F-9EA0-5B8A33AAC313}"/>
              </a:ext>
            </a:extLst>
          </p:cNvPr>
          <p:cNvSpPr txBox="1">
            <a:spLocks/>
          </p:cNvSpPr>
          <p:nvPr/>
        </p:nvSpPr>
        <p:spPr>
          <a:xfrm>
            <a:off x="838200" y="186223"/>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Agrément</a:t>
            </a:r>
            <a:r>
              <a:rPr lang="fr-FR" sz="4000" dirty="0"/>
              <a:t> des SPST interentreprises</a:t>
            </a:r>
          </a:p>
        </p:txBody>
      </p:sp>
      <p:sp>
        <p:nvSpPr>
          <p:cNvPr id="2" name="Espace réservé du pied de page 1">
            <a:extLst>
              <a:ext uri="{FF2B5EF4-FFF2-40B4-BE49-F238E27FC236}">
                <a16:creationId xmlns:a16="http://schemas.microsoft.com/office/drawing/2014/main" id="{B2C32EE4-2E44-4423-80BD-2BF110FFECC0}"/>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CBC2D88C-A729-4988-A1F3-B75108F96A9A}"/>
              </a:ext>
            </a:extLst>
          </p:cNvPr>
          <p:cNvSpPr>
            <a:spLocks noGrp="1"/>
          </p:cNvSpPr>
          <p:nvPr>
            <p:ph type="sldNum" sz="quarter" idx="12"/>
          </p:nvPr>
        </p:nvSpPr>
        <p:spPr/>
        <p:txBody>
          <a:bodyPr/>
          <a:lstStyle/>
          <a:p>
            <a:fld id="{7FF388D9-F032-4EF9-B8F3-AB3663450E3B}" type="slidenum">
              <a:rPr lang="fr-FR" smtClean="0"/>
              <a:t>23</a:t>
            </a:fld>
            <a:endParaRPr lang="fr-FR"/>
          </a:p>
        </p:txBody>
      </p:sp>
    </p:spTree>
    <p:extLst>
      <p:ext uri="{BB962C8B-B14F-4D97-AF65-F5344CB8AC3E}">
        <p14:creationId xmlns:p14="http://schemas.microsoft.com/office/powerpoint/2010/main" val="397668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6E7A82A-1752-47D1-AF11-3A46D00892FB}"/>
              </a:ext>
            </a:extLst>
          </p:cNvPr>
          <p:cNvPicPr>
            <a:picLocks noChangeAspect="1"/>
          </p:cNvPicPr>
          <p:nvPr/>
        </p:nvPicPr>
        <p:blipFill rotWithShape="1">
          <a:blip r:embed="rId3">
            <a:extLst>
              <a:ext uri="{28A0092B-C50C-407E-A947-70E740481C1C}">
                <a14:useLocalDpi xmlns:a14="http://schemas.microsoft.com/office/drawing/2010/main" val="0"/>
              </a:ext>
            </a:extLst>
          </a:blip>
          <a:srcRect b="18334"/>
          <a:stretch/>
        </p:blipFill>
        <p:spPr>
          <a:xfrm>
            <a:off x="116670" y="187735"/>
            <a:ext cx="12009378" cy="6158425"/>
          </a:xfrm>
          <a:prstGeom prst="rect">
            <a:avLst/>
          </a:prstGeom>
        </p:spPr>
      </p:pic>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525683" y="210886"/>
            <a:ext cx="10515600" cy="1325563"/>
          </a:xfrm>
        </p:spPr>
        <p:txBody>
          <a:bodyPr anchor="t">
            <a:normAutofit/>
          </a:bodyPr>
          <a:lstStyle/>
          <a:p>
            <a:pPr algn="r"/>
            <a:r>
              <a:rPr lang="fr-FR" sz="4000" dirty="0"/>
              <a:t>L’</a:t>
            </a:r>
            <a:r>
              <a:rPr lang="fr-FR" sz="4000" b="1" dirty="0">
                <a:solidFill>
                  <a:srgbClr val="7030A0"/>
                </a:solidFill>
              </a:rPr>
              <a:t>offre socle </a:t>
            </a:r>
            <a:r>
              <a:rPr lang="fr-FR" sz="4000" dirty="0"/>
              <a:t>des SPSTI</a:t>
            </a:r>
          </a:p>
        </p:txBody>
      </p:sp>
      <p:sp>
        <p:nvSpPr>
          <p:cNvPr id="8" name="Rectangle 7">
            <a:extLst>
              <a:ext uri="{FF2B5EF4-FFF2-40B4-BE49-F238E27FC236}">
                <a16:creationId xmlns:a16="http://schemas.microsoft.com/office/drawing/2014/main" id="{02BFFC67-943D-4823-B97E-C121E345CFD8}"/>
              </a:ext>
            </a:extLst>
          </p:cNvPr>
          <p:cNvSpPr/>
          <p:nvPr/>
        </p:nvSpPr>
        <p:spPr>
          <a:xfrm>
            <a:off x="7985436" y="5775193"/>
            <a:ext cx="4140612" cy="56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52A5A3AE-6D0C-4FA7-8C88-5C1019060B06}"/>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575ED5B8-A698-4CAD-A2F2-210FEC5594E8}"/>
              </a:ext>
            </a:extLst>
          </p:cNvPr>
          <p:cNvSpPr>
            <a:spLocks noGrp="1"/>
          </p:cNvSpPr>
          <p:nvPr>
            <p:ph type="sldNum" sz="quarter" idx="12"/>
          </p:nvPr>
        </p:nvSpPr>
        <p:spPr/>
        <p:txBody>
          <a:bodyPr/>
          <a:lstStyle/>
          <a:p>
            <a:fld id="{7FF388D9-F032-4EF9-B8F3-AB3663450E3B}" type="slidenum">
              <a:rPr lang="fr-FR" smtClean="0"/>
              <a:t>24</a:t>
            </a:fld>
            <a:endParaRPr lang="fr-FR"/>
          </a:p>
        </p:txBody>
      </p:sp>
      <p:sp>
        <p:nvSpPr>
          <p:cNvPr id="9" name="ZoneTexte 8">
            <a:extLst>
              <a:ext uri="{FF2B5EF4-FFF2-40B4-BE49-F238E27FC236}">
                <a16:creationId xmlns:a16="http://schemas.microsoft.com/office/drawing/2014/main" id="{6147916A-EE2E-4FE0-B8FE-A41AAEA340A0}"/>
              </a:ext>
            </a:extLst>
          </p:cNvPr>
          <p:cNvSpPr txBox="1"/>
          <p:nvPr/>
        </p:nvSpPr>
        <p:spPr>
          <a:xfrm>
            <a:off x="7599494" y="5778469"/>
            <a:ext cx="2926466" cy="276999"/>
          </a:xfrm>
          <a:prstGeom prst="rect">
            <a:avLst/>
          </a:prstGeom>
          <a:noFill/>
        </p:spPr>
        <p:txBody>
          <a:bodyPr wrap="square" rtlCol="0">
            <a:spAutoFit/>
          </a:bodyPr>
          <a:lstStyle/>
          <a:p>
            <a:r>
              <a:rPr lang="fr-FR" sz="1200" dirty="0"/>
              <a:t>Source : Presance, juillet 2023</a:t>
            </a:r>
          </a:p>
        </p:txBody>
      </p:sp>
    </p:spTree>
    <p:extLst>
      <p:ext uri="{BB962C8B-B14F-4D97-AF65-F5344CB8AC3E}">
        <p14:creationId xmlns:p14="http://schemas.microsoft.com/office/powerpoint/2010/main" val="968847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p:txBody>
          <a:bodyPr anchor="t">
            <a:normAutofit/>
          </a:bodyPr>
          <a:lstStyle/>
          <a:p>
            <a:pPr algn="ctr"/>
            <a:r>
              <a:rPr lang="fr-FR" sz="4000" dirty="0"/>
              <a:t>Les SPST </a:t>
            </a:r>
            <a:r>
              <a:rPr lang="fr-FR" sz="4000" b="1" dirty="0">
                <a:solidFill>
                  <a:srgbClr val="7030A0"/>
                </a:solidFill>
              </a:rPr>
              <a:t>autonomes</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417443" y="1690688"/>
            <a:ext cx="6052805" cy="4486275"/>
          </a:xfrm>
        </p:spPr>
        <p:txBody>
          <a:bodyPr>
            <a:normAutofit/>
          </a:bodyPr>
          <a:lstStyle/>
          <a:p>
            <a:pPr marL="0" indent="0">
              <a:buNone/>
            </a:pPr>
            <a:r>
              <a:rPr lang="fr-FR" u="sng" dirty="0"/>
              <a:t>Différents types</a:t>
            </a:r>
            <a:r>
              <a:rPr lang="fr-FR" dirty="0"/>
              <a:t> : </a:t>
            </a:r>
            <a:br>
              <a:rPr lang="fr-FR" dirty="0"/>
            </a:br>
            <a:r>
              <a:rPr lang="fr-FR" dirty="0"/>
              <a:t> </a:t>
            </a:r>
          </a:p>
          <a:p>
            <a:pPr>
              <a:spcAft>
                <a:spcPts val="1200"/>
              </a:spcAft>
              <a:buClr>
                <a:srgbClr val="7030A0"/>
              </a:buClr>
              <a:buFont typeface="Wingdings" panose="05000000000000000000" pitchFamily="2" charset="2"/>
              <a:buChar char="Ø"/>
            </a:pPr>
            <a:r>
              <a:rPr lang="fr-FR" b="1" dirty="0"/>
              <a:t> </a:t>
            </a:r>
            <a:r>
              <a:rPr lang="fr-FR" dirty="0"/>
              <a:t>d’entreprise ou d’établissement</a:t>
            </a:r>
          </a:p>
          <a:p>
            <a:pPr>
              <a:spcAft>
                <a:spcPts val="1200"/>
              </a:spcAft>
              <a:buClr>
                <a:srgbClr val="7030A0"/>
              </a:buClr>
              <a:buFont typeface="Wingdings" panose="05000000000000000000" pitchFamily="2" charset="2"/>
              <a:buChar char="Ø"/>
            </a:pPr>
            <a:r>
              <a:rPr lang="fr-FR" dirty="0"/>
              <a:t> inter établissements</a:t>
            </a:r>
          </a:p>
          <a:p>
            <a:pPr>
              <a:spcAft>
                <a:spcPts val="1200"/>
              </a:spcAft>
              <a:buClr>
                <a:srgbClr val="7030A0"/>
              </a:buClr>
              <a:buFont typeface="Wingdings" panose="05000000000000000000" pitchFamily="2" charset="2"/>
              <a:buChar char="Ø"/>
            </a:pPr>
            <a:r>
              <a:rPr lang="fr-FR" dirty="0"/>
              <a:t> commun aux entreprises constituant une unité économique et sociale (UES)</a:t>
            </a:r>
          </a:p>
          <a:p>
            <a:pPr>
              <a:buClr>
                <a:srgbClr val="7030A0"/>
              </a:buClr>
              <a:buFont typeface="Wingdings" panose="05000000000000000000" pitchFamily="2" charset="2"/>
              <a:buChar char="Ø"/>
            </a:pPr>
            <a:r>
              <a:rPr lang="fr-FR" dirty="0"/>
              <a:t> de groupe</a:t>
            </a:r>
          </a:p>
        </p:txBody>
      </p:sp>
      <p:pic>
        <p:nvPicPr>
          <p:cNvPr id="5" name="Image 4">
            <a:extLst>
              <a:ext uri="{FF2B5EF4-FFF2-40B4-BE49-F238E27FC236}">
                <a16:creationId xmlns:a16="http://schemas.microsoft.com/office/drawing/2014/main" id="{F6614989-E5FD-41D3-93EC-8FE469DB2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248" y="1690688"/>
            <a:ext cx="5304309" cy="3736424"/>
          </a:xfrm>
          <a:prstGeom prst="rect">
            <a:avLst/>
          </a:prstGeom>
        </p:spPr>
      </p:pic>
      <p:sp>
        <p:nvSpPr>
          <p:cNvPr id="6" name="ZoneTexte 5">
            <a:extLst>
              <a:ext uri="{FF2B5EF4-FFF2-40B4-BE49-F238E27FC236}">
                <a16:creationId xmlns:a16="http://schemas.microsoft.com/office/drawing/2014/main" id="{6D09A074-5AD5-4DAC-866F-F3528BC808A1}"/>
              </a:ext>
            </a:extLst>
          </p:cNvPr>
          <p:cNvSpPr txBox="1"/>
          <p:nvPr/>
        </p:nvSpPr>
        <p:spPr>
          <a:xfrm>
            <a:off x="7883183" y="5574159"/>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
        <p:nvSpPr>
          <p:cNvPr id="4" name="Espace réservé du pied de page 3">
            <a:extLst>
              <a:ext uri="{FF2B5EF4-FFF2-40B4-BE49-F238E27FC236}">
                <a16:creationId xmlns:a16="http://schemas.microsoft.com/office/drawing/2014/main" id="{6B2DB231-A525-4D41-AB34-076FB17C0338}"/>
              </a:ext>
            </a:extLst>
          </p:cNvPr>
          <p:cNvSpPr>
            <a:spLocks noGrp="1"/>
          </p:cNvSpPr>
          <p:nvPr>
            <p:ph type="ftr" sz="quarter" idx="11"/>
          </p:nvPr>
        </p:nvSpPr>
        <p:spPr/>
        <p:txBody>
          <a:bodyPr/>
          <a:lstStyle/>
          <a:p>
            <a:r>
              <a:rPr lang="fr-FR"/>
              <a:t>Dr Jean CARON - médecin du travail</a:t>
            </a:r>
          </a:p>
        </p:txBody>
      </p:sp>
      <p:sp>
        <p:nvSpPr>
          <p:cNvPr id="7" name="Espace réservé du numéro de diapositive 6">
            <a:extLst>
              <a:ext uri="{FF2B5EF4-FFF2-40B4-BE49-F238E27FC236}">
                <a16:creationId xmlns:a16="http://schemas.microsoft.com/office/drawing/2014/main" id="{46BBF0FE-D9F3-4539-80F2-28000842C0EA}"/>
              </a:ext>
            </a:extLst>
          </p:cNvPr>
          <p:cNvSpPr>
            <a:spLocks noGrp="1"/>
          </p:cNvSpPr>
          <p:nvPr>
            <p:ph type="sldNum" sz="quarter" idx="12"/>
          </p:nvPr>
        </p:nvSpPr>
        <p:spPr/>
        <p:txBody>
          <a:bodyPr/>
          <a:lstStyle/>
          <a:p>
            <a:fld id="{7FF388D9-F032-4EF9-B8F3-AB3663450E3B}" type="slidenum">
              <a:rPr lang="fr-FR" smtClean="0"/>
              <a:t>25</a:t>
            </a:fld>
            <a:endParaRPr lang="fr-FR"/>
          </a:p>
        </p:txBody>
      </p:sp>
    </p:spTree>
    <p:extLst>
      <p:ext uri="{BB962C8B-B14F-4D97-AF65-F5344CB8AC3E}">
        <p14:creationId xmlns:p14="http://schemas.microsoft.com/office/powerpoint/2010/main" val="401561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936126-8355-4B1B-867B-F8E8E0971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195" y="698269"/>
            <a:ext cx="9215609" cy="5717650"/>
          </a:xfrm>
          <a:prstGeom prst="rect">
            <a:avLst/>
          </a:prstGeom>
        </p:spPr>
      </p:pic>
      <p:sp>
        <p:nvSpPr>
          <p:cNvPr id="7" name="Titre 1">
            <a:extLst>
              <a:ext uri="{FF2B5EF4-FFF2-40B4-BE49-F238E27FC236}">
                <a16:creationId xmlns:a16="http://schemas.microsoft.com/office/drawing/2014/main" id="{79F23177-A172-48E9-A144-5BF42B8AF5CA}"/>
              </a:ext>
            </a:extLst>
          </p:cNvPr>
          <p:cNvSpPr txBox="1">
            <a:spLocks/>
          </p:cNvSpPr>
          <p:nvPr/>
        </p:nvSpPr>
        <p:spPr>
          <a:xfrm>
            <a:off x="990600" y="105364"/>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Les SPST </a:t>
            </a:r>
            <a:r>
              <a:rPr lang="fr-FR" sz="4000" b="1" dirty="0">
                <a:solidFill>
                  <a:srgbClr val="7030A0"/>
                </a:solidFill>
              </a:rPr>
              <a:t>autonomes</a:t>
            </a:r>
          </a:p>
        </p:txBody>
      </p:sp>
      <p:sp>
        <p:nvSpPr>
          <p:cNvPr id="2" name="Espace réservé du pied de page 1">
            <a:extLst>
              <a:ext uri="{FF2B5EF4-FFF2-40B4-BE49-F238E27FC236}">
                <a16:creationId xmlns:a16="http://schemas.microsoft.com/office/drawing/2014/main" id="{8F410C12-3A4F-4CCC-8D05-41CF35133328}"/>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E52440E9-24A0-44B4-8455-06B31CF83F15}"/>
              </a:ext>
            </a:extLst>
          </p:cNvPr>
          <p:cNvSpPr>
            <a:spLocks noGrp="1"/>
          </p:cNvSpPr>
          <p:nvPr>
            <p:ph type="sldNum" sz="quarter" idx="12"/>
          </p:nvPr>
        </p:nvSpPr>
        <p:spPr/>
        <p:txBody>
          <a:bodyPr/>
          <a:lstStyle/>
          <a:p>
            <a:fld id="{7FF388D9-F032-4EF9-B8F3-AB3663450E3B}" type="slidenum">
              <a:rPr lang="fr-FR" smtClean="0"/>
              <a:t>26</a:t>
            </a:fld>
            <a:endParaRPr lang="fr-FR"/>
          </a:p>
        </p:txBody>
      </p:sp>
      <p:sp>
        <p:nvSpPr>
          <p:cNvPr id="8" name="ZoneTexte 7">
            <a:extLst>
              <a:ext uri="{FF2B5EF4-FFF2-40B4-BE49-F238E27FC236}">
                <a16:creationId xmlns:a16="http://schemas.microsoft.com/office/drawing/2014/main" id="{5CBC6759-AABD-43C1-BCCD-E4600AFE554D}"/>
              </a:ext>
            </a:extLst>
          </p:cNvPr>
          <p:cNvSpPr txBox="1"/>
          <p:nvPr/>
        </p:nvSpPr>
        <p:spPr>
          <a:xfrm>
            <a:off x="139719" y="6346469"/>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935125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A547C24-6B57-4291-8DD9-EC315EE44027}"/>
              </a:ext>
            </a:extLst>
          </p:cNvPr>
          <p:cNvSpPr>
            <a:spLocks noGrp="1"/>
          </p:cNvSpPr>
          <p:nvPr>
            <p:ph type="title"/>
          </p:nvPr>
        </p:nvSpPr>
        <p:spPr>
          <a:xfrm>
            <a:off x="831850" y="1736726"/>
            <a:ext cx="10515600" cy="2852737"/>
          </a:xfrm>
          <a:effectLst>
            <a:outerShdw blurRad="50800" dist="38100" dir="8100000" algn="tr" rotWithShape="0">
              <a:prstClr val="black">
                <a:alpha val="40000"/>
              </a:prstClr>
            </a:outerShdw>
          </a:effectLst>
        </p:spPr>
        <p:txBody>
          <a:bodyPr/>
          <a:lstStyle/>
          <a:p>
            <a:r>
              <a:rPr lang="fr-FR" dirty="0"/>
              <a:t>4. Ressources humaines en santé au travail</a:t>
            </a:r>
          </a:p>
        </p:txBody>
      </p:sp>
      <p:sp>
        <p:nvSpPr>
          <p:cNvPr id="7" name="Espace réservé du texte 6">
            <a:extLst>
              <a:ext uri="{FF2B5EF4-FFF2-40B4-BE49-F238E27FC236}">
                <a16:creationId xmlns:a16="http://schemas.microsoft.com/office/drawing/2014/main" id="{3F4581CE-FBC2-4AB0-B8FF-86866A11C7B7}"/>
              </a:ext>
            </a:extLst>
          </p:cNvPr>
          <p:cNvSpPr>
            <a:spLocks noGrp="1"/>
          </p:cNvSpPr>
          <p:nvPr>
            <p:ph type="body" idx="1"/>
          </p:nvPr>
        </p:nvSpPr>
        <p:spPr/>
        <p:txBody>
          <a:bodyPr>
            <a:normAutofit/>
          </a:bodyPr>
          <a:lstStyle/>
          <a:p>
            <a:r>
              <a:rPr lang="fr-FR" sz="4000" dirty="0"/>
              <a:t>et présentation des différents professionnels</a:t>
            </a:r>
          </a:p>
        </p:txBody>
      </p:sp>
      <p:sp>
        <p:nvSpPr>
          <p:cNvPr id="4" name="Espace réservé du pied de page 3">
            <a:extLst>
              <a:ext uri="{FF2B5EF4-FFF2-40B4-BE49-F238E27FC236}">
                <a16:creationId xmlns:a16="http://schemas.microsoft.com/office/drawing/2014/main" id="{D656BAC7-6153-4A7C-A20E-568C6F7E7610}"/>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706D3116-4464-42B7-93EC-123704222879}"/>
              </a:ext>
            </a:extLst>
          </p:cNvPr>
          <p:cNvSpPr>
            <a:spLocks noGrp="1"/>
          </p:cNvSpPr>
          <p:nvPr>
            <p:ph type="sldNum" sz="quarter" idx="12"/>
          </p:nvPr>
        </p:nvSpPr>
        <p:spPr/>
        <p:txBody>
          <a:bodyPr/>
          <a:lstStyle/>
          <a:p>
            <a:fld id="{7FF388D9-F032-4EF9-B8F3-AB3663450E3B}" type="slidenum">
              <a:rPr lang="fr-FR" smtClean="0"/>
              <a:t>27</a:t>
            </a:fld>
            <a:endParaRPr lang="fr-FR"/>
          </a:p>
        </p:txBody>
      </p:sp>
    </p:spTree>
    <p:extLst>
      <p:ext uri="{BB962C8B-B14F-4D97-AF65-F5344CB8AC3E}">
        <p14:creationId xmlns:p14="http://schemas.microsoft.com/office/powerpoint/2010/main" val="407708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106902"/>
            <a:ext cx="10515600" cy="1325563"/>
          </a:xfrm>
        </p:spPr>
        <p:txBody>
          <a:bodyPr anchor="t">
            <a:normAutofit/>
          </a:bodyPr>
          <a:lstStyle/>
          <a:p>
            <a:pPr algn="ctr"/>
            <a:r>
              <a:rPr lang="fr-FR" sz="4000" b="1" dirty="0">
                <a:solidFill>
                  <a:srgbClr val="7030A0"/>
                </a:solidFill>
              </a:rPr>
              <a:t>Ressources humaines </a:t>
            </a:r>
            <a:r>
              <a:rPr lang="fr-FR" sz="4000" dirty="0"/>
              <a:t>en médecine du travail</a:t>
            </a:r>
          </a:p>
        </p:txBody>
      </p:sp>
      <p:pic>
        <p:nvPicPr>
          <p:cNvPr id="7" name="Espace réservé du contenu 6">
            <a:extLst>
              <a:ext uri="{FF2B5EF4-FFF2-40B4-BE49-F238E27FC236}">
                <a16:creationId xmlns:a16="http://schemas.microsoft.com/office/drawing/2014/main" id="{5650D278-6FA9-4F63-B8DF-48A6B97838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643" y="1396636"/>
            <a:ext cx="8912089" cy="4745320"/>
          </a:xfrm>
        </p:spPr>
      </p:pic>
      <p:sp>
        <p:nvSpPr>
          <p:cNvPr id="9" name="ZoneTexte 8">
            <a:extLst>
              <a:ext uri="{FF2B5EF4-FFF2-40B4-BE49-F238E27FC236}">
                <a16:creationId xmlns:a16="http://schemas.microsoft.com/office/drawing/2014/main" id="{340D53EB-F8D6-425F-8F21-22C2FC9A2E8D}"/>
              </a:ext>
            </a:extLst>
          </p:cNvPr>
          <p:cNvSpPr txBox="1"/>
          <p:nvPr/>
        </p:nvSpPr>
        <p:spPr>
          <a:xfrm>
            <a:off x="119268" y="6128045"/>
            <a:ext cx="6897757" cy="276999"/>
          </a:xfrm>
          <a:prstGeom prst="rect">
            <a:avLst/>
          </a:prstGeom>
          <a:noFill/>
        </p:spPr>
        <p:txBody>
          <a:bodyPr wrap="square" rtlCol="0">
            <a:spAutoFit/>
          </a:bodyPr>
          <a:lstStyle/>
          <a:p>
            <a:r>
              <a:rPr lang="fr-FR" sz="1200" dirty="0"/>
              <a:t>*Ce chiffre est inférieur à la réalité puisqu’une partie des SPSTI n’a pas répondu à l’enquête.</a:t>
            </a:r>
          </a:p>
        </p:txBody>
      </p:sp>
      <p:sp>
        <p:nvSpPr>
          <p:cNvPr id="10" name="Espace réservé du contenu 2">
            <a:extLst>
              <a:ext uri="{FF2B5EF4-FFF2-40B4-BE49-F238E27FC236}">
                <a16:creationId xmlns:a16="http://schemas.microsoft.com/office/drawing/2014/main" id="{B27B32B0-2438-4321-BAE3-1CD0CF9707EE}"/>
              </a:ext>
            </a:extLst>
          </p:cNvPr>
          <p:cNvSpPr txBox="1">
            <a:spLocks/>
          </p:cNvSpPr>
          <p:nvPr/>
        </p:nvSpPr>
        <p:spPr>
          <a:xfrm>
            <a:off x="695739" y="878064"/>
            <a:ext cx="100242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t>Plus de 22 000 personnes* travaillent dans les SPST en 2022</a:t>
            </a:r>
          </a:p>
          <a:p>
            <a:pPr>
              <a:buClr>
                <a:srgbClr val="7030A0"/>
              </a:buClr>
              <a:buFont typeface="Wingdings" panose="05000000000000000000" pitchFamily="2" charset="2"/>
              <a:buChar char="Ø"/>
            </a:pPr>
            <a:r>
              <a:rPr lang="fr-FR" dirty="0"/>
              <a:t> dont </a:t>
            </a:r>
            <a:r>
              <a:rPr lang="fr-FR" b="1" dirty="0">
                <a:solidFill>
                  <a:srgbClr val="7030A0"/>
                </a:solidFill>
              </a:rPr>
              <a:t>80 % en SPSTI</a:t>
            </a:r>
          </a:p>
        </p:txBody>
      </p:sp>
      <p:sp>
        <p:nvSpPr>
          <p:cNvPr id="11" name="Rectangle 10">
            <a:extLst>
              <a:ext uri="{FF2B5EF4-FFF2-40B4-BE49-F238E27FC236}">
                <a16:creationId xmlns:a16="http://schemas.microsoft.com/office/drawing/2014/main" id="{85063A0D-2108-43D1-ABEE-29AF49342DAB}"/>
              </a:ext>
            </a:extLst>
          </p:cNvPr>
          <p:cNvSpPr/>
          <p:nvPr/>
        </p:nvSpPr>
        <p:spPr>
          <a:xfrm>
            <a:off x="7215810" y="4005964"/>
            <a:ext cx="1143000" cy="1759230"/>
          </a:xfrm>
          <a:prstGeom prst="rect">
            <a:avLst/>
          </a:prstGeom>
          <a:solidFill>
            <a:schemeClr val="accent4">
              <a:alpha val="2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25B23F2-3C96-4E7D-B1C9-8307D39420B9}"/>
              </a:ext>
            </a:extLst>
          </p:cNvPr>
          <p:cNvSpPr/>
          <p:nvPr/>
        </p:nvSpPr>
        <p:spPr>
          <a:xfrm>
            <a:off x="10823714" y="4015902"/>
            <a:ext cx="1133060" cy="1749292"/>
          </a:xfrm>
          <a:prstGeom prst="rect">
            <a:avLst/>
          </a:prstGeom>
          <a:solidFill>
            <a:schemeClr val="accent4">
              <a:alpha val="2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4F417845-FB1E-4D39-8C14-A82E4FEBBDE8}"/>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69D5F2AE-E706-405C-AC32-11A6CDE2758B}"/>
              </a:ext>
            </a:extLst>
          </p:cNvPr>
          <p:cNvSpPr>
            <a:spLocks noGrp="1"/>
          </p:cNvSpPr>
          <p:nvPr>
            <p:ph type="sldNum" sz="quarter" idx="12"/>
          </p:nvPr>
        </p:nvSpPr>
        <p:spPr/>
        <p:txBody>
          <a:bodyPr/>
          <a:lstStyle/>
          <a:p>
            <a:fld id="{7FF388D9-F032-4EF9-B8F3-AB3663450E3B}" type="slidenum">
              <a:rPr lang="fr-FR" smtClean="0"/>
              <a:t>28</a:t>
            </a:fld>
            <a:endParaRPr lang="fr-FR"/>
          </a:p>
        </p:txBody>
      </p:sp>
      <p:sp>
        <p:nvSpPr>
          <p:cNvPr id="13" name="ZoneTexte 12">
            <a:extLst>
              <a:ext uri="{FF2B5EF4-FFF2-40B4-BE49-F238E27FC236}">
                <a16:creationId xmlns:a16="http://schemas.microsoft.com/office/drawing/2014/main" id="{D82775F9-A564-492C-A7B0-62F972E8F326}"/>
              </a:ext>
            </a:extLst>
          </p:cNvPr>
          <p:cNvSpPr txBox="1"/>
          <p:nvPr/>
        </p:nvSpPr>
        <p:spPr>
          <a:xfrm>
            <a:off x="119268" y="5517141"/>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797930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B27B32B0-2438-4321-BAE3-1CD0CF9707EE}"/>
              </a:ext>
            </a:extLst>
          </p:cNvPr>
          <p:cNvSpPr txBox="1">
            <a:spLocks/>
          </p:cNvSpPr>
          <p:nvPr/>
        </p:nvSpPr>
        <p:spPr>
          <a:xfrm>
            <a:off x="695739" y="1041722"/>
            <a:ext cx="10515600" cy="44391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t> SPSTI : près de 50 % a entre 10 et 40 ASST</a:t>
            </a:r>
          </a:p>
          <a:p>
            <a:pPr>
              <a:spcAft>
                <a:spcPts val="1200"/>
              </a:spcAft>
              <a:buClr>
                <a:srgbClr val="7030A0"/>
              </a:buClr>
              <a:buFont typeface="Wingdings" panose="05000000000000000000" pitchFamily="2" charset="2"/>
              <a:buChar char="Ø"/>
            </a:pPr>
            <a:r>
              <a:rPr lang="fr-FR" dirty="0"/>
              <a:t> SPSTA : près de 50 % n’a pas d’ASST </a:t>
            </a:r>
          </a:p>
          <a:p>
            <a:pPr marL="0" indent="0">
              <a:spcAft>
                <a:spcPts val="1200"/>
              </a:spcAft>
              <a:buClr>
                <a:srgbClr val="7030A0"/>
              </a:buClr>
              <a:buNone/>
            </a:pPr>
            <a:endParaRPr lang="fr-FR" dirty="0"/>
          </a:p>
        </p:txBody>
      </p:sp>
      <p:pic>
        <p:nvPicPr>
          <p:cNvPr id="6" name="Image 5">
            <a:extLst>
              <a:ext uri="{FF2B5EF4-FFF2-40B4-BE49-F238E27FC236}">
                <a16:creationId xmlns:a16="http://schemas.microsoft.com/office/drawing/2014/main" id="{6BB63393-A321-4228-BAF8-F948DBDD4F8E}"/>
              </a:ext>
            </a:extLst>
          </p:cNvPr>
          <p:cNvPicPr>
            <a:picLocks noChangeAspect="1"/>
          </p:cNvPicPr>
          <p:nvPr/>
        </p:nvPicPr>
        <p:blipFill rotWithShape="1">
          <a:blip r:embed="rId3">
            <a:extLst>
              <a:ext uri="{28A0092B-C50C-407E-A947-70E740481C1C}">
                <a14:useLocalDpi xmlns:a14="http://schemas.microsoft.com/office/drawing/2010/main" val="0"/>
              </a:ext>
            </a:extLst>
          </a:blip>
          <a:srcRect l="20035" t="4766" r="16238" b="5955"/>
          <a:stretch/>
        </p:blipFill>
        <p:spPr>
          <a:xfrm>
            <a:off x="473354" y="2617650"/>
            <a:ext cx="5374609" cy="3323412"/>
          </a:xfrm>
          <a:prstGeom prst="rect">
            <a:avLst/>
          </a:prstGeom>
        </p:spPr>
      </p:pic>
      <p:pic>
        <p:nvPicPr>
          <p:cNvPr id="13" name="Image 12">
            <a:extLst>
              <a:ext uri="{FF2B5EF4-FFF2-40B4-BE49-F238E27FC236}">
                <a16:creationId xmlns:a16="http://schemas.microsoft.com/office/drawing/2014/main" id="{1EE14B08-1CDD-412B-9067-420814606967}"/>
              </a:ext>
            </a:extLst>
          </p:cNvPr>
          <p:cNvPicPr>
            <a:picLocks noChangeAspect="1"/>
          </p:cNvPicPr>
          <p:nvPr/>
        </p:nvPicPr>
        <p:blipFill rotWithShape="1">
          <a:blip r:embed="rId4">
            <a:extLst>
              <a:ext uri="{28A0092B-C50C-407E-A947-70E740481C1C}">
                <a14:useLocalDpi xmlns:a14="http://schemas.microsoft.com/office/drawing/2010/main" val="0"/>
              </a:ext>
            </a:extLst>
          </a:blip>
          <a:srcRect l="14390" t="5375" r="13348" b="9300"/>
          <a:stretch/>
        </p:blipFill>
        <p:spPr>
          <a:xfrm>
            <a:off x="5735729" y="2617650"/>
            <a:ext cx="6273613" cy="3513901"/>
          </a:xfrm>
          <a:prstGeom prst="rect">
            <a:avLst/>
          </a:prstGeom>
        </p:spPr>
      </p:pic>
      <p:sp>
        <p:nvSpPr>
          <p:cNvPr id="7" name="Titre 1">
            <a:extLst>
              <a:ext uri="{FF2B5EF4-FFF2-40B4-BE49-F238E27FC236}">
                <a16:creationId xmlns:a16="http://schemas.microsoft.com/office/drawing/2014/main" id="{F1FA2370-134C-449F-9FEA-5A950CE4DCA7}"/>
              </a:ext>
            </a:extLst>
          </p:cNvPr>
          <p:cNvSpPr txBox="1">
            <a:spLocks/>
          </p:cNvSpPr>
          <p:nvPr/>
        </p:nvSpPr>
        <p:spPr>
          <a:xfrm>
            <a:off x="838200" y="13671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Ressources humaines – </a:t>
            </a:r>
            <a:r>
              <a:rPr lang="fr-FR" sz="4000" b="1" dirty="0">
                <a:solidFill>
                  <a:srgbClr val="7030A0"/>
                </a:solidFill>
              </a:rPr>
              <a:t>ASST : différents profils</a:t>
            </a:r>
          </a:p>
        </p:txBody>
      </p:sp>
      <p:sp>
        <p:nvSpPr>
          <p:cNvPr id="11" name="Rectangle 10">
            <a:extLst>
              <a:ext uri="{FF2B5EF4-FFF2-40B4-BE49-F238E27FC236}">
                <a16:creationId xmlns:a16="http://schemas.microsoft.com/office/drawing/2014/main" id="{68E354E7-8DC4-4012-BC1C-B6429BFDBEBE}"/>
              </a:ext>
            </a:extLst>
          </p:cNvPr>
          <p:cNvSpPr/>
          <p:nvPr/>
        </p:nvSpPr>
        <p:spPr>
          <a:xfrm>
            <a:off x="5280557" y="2617650"/>
            <a:ext cx="966407" cy="38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957CF8FF-EBE3-4D31-BDEC-337C219F98CF}"/>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D4418B4A-7301-4146-BEFD-80BCA0146E4D}"/>
              </a:ext>
            </a:extLst>
          </p:cNvPr>
          <p:cNvSpPr>
            <a:spLocks noGrp="1"/>
          </p:cNvSpPr>
          <p:nvPr>
            <p:ph type="sldNum" sz="quarter" idx="12"/>
          </p:nvPr>
        </p:nvSpPr>
        <p:spPr/>
        <p:txBody>
          <a:bodyPr/>
          <a:lstStyle/>
          <a:p>
            <a:fld id="{7FF388D9-F032-4EF9-B8F3-AB3663450E3B}" type="slidenum">
              <a:rPr lang="fr-FR" smtClean="0"/>
              <a:t>29</a:t>
            </a:fld>
            <a:endParaRPr lang="fr-FR"/>
          </a:p>
        </p:txBody>
      </p:sp>
      <p:sp>
        <p:nvSpPr>
          <p:cNvPr id="12" name="ZoneTexte 11">
            <a:extLst>
              <a:ext uri="{FF2B5EF4-FFF2-40B4-BE49-F238E27FC236}">
                <a16:creationId xmlns:a16="http://schemas.microsoft.com/office/drawing/2014/main" id="{BF008634-0A95-4D31-BB0F-C836123BF766}"/>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86381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C453DD-407C-4612-9100-EB99E913824B}"/>
              </a:ext>
            </a:extLst>
          </p:cNvPr>
          <p:cNvSpPr>
            <a:spLocks noGrp="1"/>
          </p:cNvSpPr>
          <p:nvPr>
            <p:ph type="title"/>
          </p:nvPr>
        </p:nvSpPr>
        <p:spPr>
          <a:xfrm>
            <a:off x="410817" y="106708"/>
            <a:ext cx="10942983"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lstStyle/>
          <a:p>
            <a:r>
              <a:rPr lang="fr-FR" b="1" dirty="0">
                <a:solidFill>
                  <a:srgbClr val="7030A0"/>
                </a:solidFill>
              </a:rPr>
              <a:t>Sommaire</a:t>
            </a:r>
          </a:p>
        </p:txBody>
      </p:sp>
      <p:sp>
        <p:nvSpPr>
          <p:cNvPr id="3" name="Espace réservé du contenu 2">
            <a:extLst>
              <a:ext uri="{FF2B5EF4-FFF2-40B4-BE49-F238E27FC236}">
                <a16:creationId xmlns:a16="http://schemas.microsoft.com/office/drawing/2014/main" id="{7F600673-42D9-41FB-8162-3DFE4F81181F}"/>
              </a:ext>
            </a:extLst>
          </p:cNvPr>
          <p:cNvSpPr>
            <a:spLocks noGrp="1"/>
          </p:cNvSpPr>
          <p:nvPr>
            <p:ph idx="1"/>
          </p:nvPr>
        </p:nvSpPr>
        <p:spPr>
          <a:xfrm>
            <a:off x="410817" y="1083364"/>
            <a:ext cx="11370366" cy="5774635"/>
          </a:xfrm>
        </p:spPr>
        <p:txBody>
          <a:bodyPr>
            <a:noAutofit/>
          </a:bodyPr>
          <a:lstStyle/>
          <a:p>
            <a:pPr marL="514350" indent="-514350">
              <a:spcBef>
                <a:spcPts val="600"/>
              </a:spcBef>
              <a:spcAft>
                <a:spcPts val="600"/>
              </a:spcAft>
              <a:buFont typeface="+mj-lt"/>
              <a:buAutoNum type="arabicPeriod"/>
            </a:pPr>
            <a:r>
              <a:rPr lang="fr-FR" sz="2000" dirty="0">
                <a:latin typeface="+mj-lt"/>
              </a:rPr>
              <a:t>Démographie médicale en France et conséquences sur la fréquence des visites</a:t>
            </a:r>
          </a:p>
          <a:p>
            <a:pPr marL="514350" indent="-514350">
              <a:spcBef>
                <a:spcPts val="600"/>
              </a:spcBef>
              <a:spcAft>
                <a:spcPts val="600"/>
              </a:spcAft>
              <a:buFont typeface="+mj-lt"/>
              <a:buAutoNum type="arabicPeriod"/>
            </a:pPr>
            <a:r>
              <a:rPr lang="fr-FR" sz="2000" dirty="0">
                <a:latin typeface="+mj-lt"/>
              </a:rPr>
              <a:t>Les 3 grands régimes de travail</a:t>
            </a:r>
          </a:p>
          <a:p>
            <a:pPr marL="514350" indent="-514350">
              <a:spcBef>
                <a:spcPts val="600"/>
              </a:spcBef>
              <a:spcAft>
                <a:spcPts val="600"/>
              </a:spcAft>
              <a:buFont typeface="+mj-lt"/>
              <a:buAutoNum type="arabicPeriod"/>
            </a:pPr>
            <a:r>
              <a:rPr lang="fr-FR" sz="2000" dirty="0">
                <a:latin typeface="+mj-lt"/>
              </a:rPr>
              <a:t>2 types de services de prévention et de santé au travail (SPST)</a:t>
            </a:r>
          </a:p>
          <a:p>
            <a:pPr marL="514350" indent="-514350">
              <a:spcBef>
                <a:spcPts val="600"/>
              </a:spcBef>
              <a:spcAft>
                <a:spcPts val="600"/>
              </a:spcAft>
              <a:buFont typeface="+mj-lt"/>
              <a:buAutoNum type="arabicPeriod"/>
            </a:pPr>
            <a:r>
              <a:rPr lang="fr-FR" sz="2000" dirty="0">
                <a:latin typeface="+mj-lt"/>
              </a:rPr>
              <a:t>Ressources humaines en santé au travail et présentation des différents professionnels</a:t>
            </a:r>
          </a:p>
          <a:p>
            <a:pPr marL="514350" indent="-514350">
              <a:spcBef>
                <a:spcPts val="600"/>
              </a:spcBef>
              <a:spcAft>
                <a:spcPts val="600"/>
              </a:spcAft>
              <a:buFont typeface="+mj-lt"/>
              <a:buAutoNum type="arabicPeriod"/>
            </a:pPr>
            <a:r>
              <a:rPr lang="fr-FR" sz="2000" dirty="0">
                <a:latin typeface="+mj-lt"/>
              </a:rPr>
              <a:t>Chiffres clés 2022 du suivi individuel en France </a:t>
            </a:r>
          </a:p>
          <a:p>
            <a:pPr marL="514350" indent="-514350">
              <a:spcBef>
                <a:spcPts val="600"/>
              </a:spcBef>
              <a:spcAft>
                <a:spcPts val="600"/>
              </a:spcAft>
              <a:buFont typeface="+mj-lt"/>
              <a:buAutoNum type="arabicPeriod"/>
            </a:pPr>
            <a:r>
              <a:rPr lang="fr-FR" sz="2000" dirty="0">
                <a:latin typeface="+mj-lt"/>
              </a:rPr>
              <a:t>Évolutions des modalités de suivi et des différents types de suivi des travailleurs</a:t>
            </a:r>
          </a:p>
          <a:p>
            <a:pPr marL="514350" indent="-514350">
              <a:spcBef>
                <a:spcPts val="600"/>
              </a:spcBef>
              <a:spcAft>
                <a:spcPts val="600"/>
              </a:spcAft>
              <a:buFont typeface="+mj-lt"/>
              <a:buAutoNum type="arabicPeriod"/>
            </a:pPr>
            <a:r>
              <a:rPr lang="fr-FR" sz="2000" dirty="0">
                <a:latin typeface="+mj-lt"/>
              </a:rPr>
              <a:t>Les différents types de visites</a:t>
            </a:r>
          </a:p>
          <a:p>
            <a:pPr marL="514350" indent="-514350">
              <a:spcBef>
                <a:spcPts val="600"/>
              </a:spcBef>
              <a:spcAft>
                <a:spcPts val="600"/>
              </a:spcAft>
              <a:buFont typeface="+mj-lt"/>
              <a:buAutoNum type="arabicPeriod"/>
            </a:pPr>
            <a:r>
              <a:rPr lang="fr-FR" sz="2000" dirty="0">
                <a:latin typeface="+mj-lt"/>
              </a:rPr>
              <a:t>L’inaptitude et ses conséquences</a:t>
            </a:r>
          </a:p>
          <a:p>
            <a:pPr marL="514350" indent="-514350">
              <a:spcBef>
                <a:spcPts val="600"/>
              </a:spcBef>
              <a:spcAft>
                <a:spcPts val="600"/>
              </a:spcAft>
              <a:buFont typeface="+mj-lt"/>
              <a:buAutoNum type="arabicPeriod"/>
            </a:pPr>
            <a:r>
              <a:rPr lang="fr-FR" sz="2000" dirty="0">
                <a:latin typeface="+mj-lt"/>
              </a:rPr>
              <a:t>Données chiffrées des suivis individuels en 2022</a:t>
            </a:r>
          </a:p>
          <a:p>
            <a:pPr marL="514350" indent="-514350">
              <a:spcBef>
                <a:spcPts val="600"/>
              </a:spcBef>
              <a:spcAft>
                <a:spcPts val="600"/>
              </a:spcAft>
              <a:buFont typeface="+mj-lt"/>
              <a:buAutoNum type="arabicPeriod"/>
            </a:pPr>
            <a:r>
              <a:rPr lang="fr-FR" sz="2000" dirty="0">
                <a:latin typeface="+mj-lt"/>
              </a:rPr>
              <a:t>L’évaluation des risques</a:t>
            </a:r>
          </a:p>
          <a:p>
            <a:pPr marL="514350" indent="-514350">
              <a:spcBef>
                <a:spcPts val="600"/>
              </a:spcBef>
              <a:spcAft>
                <a:spcPts val="600"/>
              </a:spcAft>
              <a:buFont typeface="+mj-lt"/>
              <a:buAutoNum type="arabicPeriod"/>
            </a:pPr>
            <a:r>
              <a:rPr lang="fr-FR" sz="2000" dirty="0">
                <a:latin typeface="+mj-lt"/>
              </a:rPr>
              <a:t>Actions en milieu de travail</a:t>
            </a:r>
          </a:p>
          <a:p>
            <a:pPr marL="514350" indent="-514350">
              <a:spcBef>
                <a:spcPts val="600"/>
              </a:spcBef>
              <a:spcAft>
                <a:spcPts val="600"/>
              </a:spcAft>
              <a:buFont typeface="+mj-lt"/>
              <a:buAutoNum type="arabicPeriod"/>
            </a:pPr>
            <a:r>
              <a:rPr lang="fr-FR" sz="2000" dirty="0">
                <a:latin typeface="+mj-lt"/>
              </a:rPr>
              <a:t>Veille sanitaire et épidémiologique</a:t>
            </a:r>
          </a:p>
          <a:p>
            <a:pPr marL="514350" indent="-514350">
              <a:spcBef>
                <a:spcPts val="600"/>
              </a:spcBef>
              <a:spcAft>
                <a:spcPts val="600"/>
              </a:spcAft>
              <a:buFont typeface="+mj-lt"/>
              <a:buAutoNum type="arabicPeriod"/>
            </a:pPr>
            <a:r>
              <a:rPr lang="fr-FR" sz="2000" dirty="0">
                <a:latin typeface="+mj-lt"/>
              </a:rPr>
              <a:t>Perspectives</a:t>
            </a:r>
          </a:p>
        </p:txBody>
      </p:sp>
      <p:sp>
        <p:nvSpPr>
          <p:cNvPr id="4" name="Espace réservé du pied de page 3">
            <a:extLst>
              <a:ext uri="{FF2B5EF4-FFF2-40B4-BE49-F238E27FC236}">
                <a16:creationId xmlns:a16="http://schemas.microsoft.com/office/drawing/2014/main" id="{4967AA59-F250-45B8-A185-84DF7F18A572}"/>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A54A1D7-96F8-460C-9B22-7D8E6620FBA4}"/>
              </a:ext>
            </a:extLst>
          </p:cNvPr>
          <p:cNvSpPr>
            <a:spLocks noGrp="1"/>
          </p:cNvSpPr>
          <p:nvPr>
            <p:ph type="sldNum" sz="quarter" idx="12"/>
          </p:nvPr>
        </p:nvSpPr>
        <p:spPr/>
        <p:txBody>
          <a:bodyPr/>
          <a:lstStyle/>
          <a:p>
            <a:fld id="{7FF388D9-F032-4EF9-B8F3-AB3663450E3B}" type="slidenum">
              <a:rPr lang="fr-FR" smtClean="0"/>
              <a:t>3</a:t>
            </a:fld>
            <a:endParaRPr lang="fr-FR"/>
          </a:p>
        </p:txBody>
      </p:sp>
    </p:spTree>
    <p:extLst>
      <p:ext uri="{BB962C8B-B14F-4D97-AF65-F5344CB8AC3E}">
        <p14:creationId xmlns:p14="http://schemas.microsoft.com/office/powerpoint/2010/main" val="3444696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B27B32B0-2438-4321-BAE3-1CD0CF9707EE}"/>
              </a:ext>
            </a:extLst>
          </p:cNvPr>
          <p:cNvSpPr txBox="1">
            <a:spLocks/>
          </p:cNvSpPr>
          <p:nvPr/>
        </p:nvSpPr>
        <p:spPr>
          <a:xfrm>
            <a:off x="695739" y="1030147"/>
            <a:ext cx="10515600" cy="4450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t> SPSTI : 12 IPRP en moyenne</a:t>
            </a:r>
          </a:p>
          <a:p>
            <a:pPr>
              <a:spcAft>
                <a:spcPts val="1200"/>
              </a:spcAft>
              <a:buClr>
                <a:srgbClr val="7030A0"/>
              </a:buClr>
              <a:buFont typeface="Wingdings" panose="05000000000000000000" pitchFamily="2" charset="2"/>
              <a:buChar char="Ø"/>
            </a:pPr>
            <a:r>
              <a:rPr lang="fr-FR" dirty="0"/>
              <a:t> SPSTA : 40 % n’ont pas d’IPRP, 43 % en ont entre 1 et 5</a:t>
            </a:r>
          </a:p>
        </p:txBody>
      </p:sp>
      <p:pic>
        <p:nvPicPr>
          <p:cNvPr id="4" name="Image 3">
            <a:extLst>
              <a:ext uri="{FF2B5EF4-FFF2-40B4-BE49-F238E27FC236}">
                <a16:creationId xmlns:a16="http://schemas.microsoft.com/office/drawing/2014/main" id="{256BF84A-9CA9-4236-9303-C4E7C7A24A2F}"/>
              </a:ext>
            </a:extLst>
          </p:cNvPr>
          <p:cNvPicPr>
            <a:picLocks noChangeAspect="1"/>
          </p:cNvPicPr>
          <p:nvPr/>
        </p:nvPicPr>
        <p:blipFill rotWithShape="1">
          <a:blip r:embed="rId3">
            <a:extLst>
              <a:ext uri="{28A0092B-C50C-407E-A947-70E740481C1C}">
                <a14:useLocalDpi xmlns:a14="http://schemas.microsoft.com/office/drawing/2010/main" val="0"/>
              </a:ext>
            </a:extLst>
          </a:blip>
          <a:srcRect l="19838" t="3335" r="21350" b="4835"/>
          <a:stretch/>
        </p:blipFill>
        <p:spPr>
          <a:xfrm>
            <a:off x="6589643" y="2424349"/>
            <a:ext cx="5214733" cy="3875660"/>
          </a:xfrm>
          <a:prstGeom prst="rect">
            <a:avLst/>
          </a:prstGeom>
        </p:spPr>
      </p:pic>
      <p:pic>
        <p:nvPicPr>
          <p:cNvPr id="7" name="Image 6">
            <a:extLst>
              <a:ext uri="{FF2B5EF4-FFF2-40B4-BE49-F238E27FC236}">
                <a16:creationId xmlns:a16="http://schemas.microsoft.com/office/drawing/2014/main" id="{92E746B9-1065-4CE6-9609-E5815B8EA4F3}"/>
              </a:ext>
            </a:extLst>
          </p:cNvPr>
          <p:cNvPicPr>
            <a:picLocks noChangeAspect="1"/>
          </p:cNvPicPr>
          <p:nvPr/>
        </p:nvPicPr>
        <p:blipFill rotWithShape="1">
          <a:blip r:embed="rId4">
            <a:extLst>
              <a:ext uri="{28A0092B-C50C-407E-A947-70E740481C1C}">
                <a14:useLocalDpi xmlns:a14="http://schemas.microsoft.com/office/drawing/2010/main" val="0"/>
              </a:ext>
            </a:extLst>
          </a:blip>
          <a:srcRect l="17775" t="3381" r="21103" b="8975"/>
          <a:stretch/>
        </p:blipFill>
        <p:spPr>
          <a:xfrm>
            <a:off x="553278" y="2407287"/>
            <a:ext cx="5542722" cy="3990937"/>
          </a:xfrm>
          <a:prstGeom prst="rect">
            <a:avLst/>
          </a:prstGeom>
        </p:spPr>
      </p:pic>
      <p:sp>
        <p:nvSpPr>
          <p:cNvPr id="11" name="Titre 1">
            <a:extLst>
              <a:ext uri="{FF2B5EF4-FFF2-40B4-BE49-F238E27FC236}">
                <a16:creationId xmlns:a16="http://schemas.microsoft.com/office/drawing/2014/main" id="{CCBAA356-EFD8-41DB-A939-B2894D8B2752}"/>
              </a:ext>
            </a:extLst>
          </p:cNvPr>
          <p:cNvSpPr txBox="1">
            <a:spLocks/>
          </p:cNvSpPr>
          <p:nvPr/>
        </p:nvSpPr>
        <p:spPr>
          <a:xfrm>
            <a:off x="838200" y="13671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Ressources humaines – </a:t>
            </a:r>
            <a:r>
              <a:rPr lang="fr-FR" sz="4000" b="1" dirty="0">
                <a:solidFill>
                  <a:srgbClr val="7030A0"/>
                </a:solidFill>
              </a:rPr>
              <a:t>IPRP : différents profils</a:t>
            </a:r>
          </a:p>
        </p:txBody>
      </p:sp>
      <p:sp>
        <p:nvSpPr>
          <p:cNvPr id="2" name="Espace réservé du pied de page 1">
            <a:extLst>
              <a:ext uri="{FF2B5EF4-FFF2-40B4-BE49-F238E27FC236}">
                <a16:creationId xmlns:a16="http://schemas.microsoft.com/office/drawing/2014/main" id="{344A106F-4BE3-4914-AF90-C6F7E0D234F9}"/>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0B6E6AD4-8C89-4D81-B819-6D6C9FCF2008}"/>
              </a:ext>
            </a:extLst>
          </p:cNvPr>
          <p:cNvSpPr>
            <a:spLocks noGrp="1"/>
          </p:cNvSpPr>
          <p:nvPr>
            <p:ph type="sldNum" sz="quarter" idx="12"/>
          </p:nvPr>
        </p:nvSpPr>
        <p:spPr/>
        <p:txBody>
          <a:bodyPr/>
          <a:lstStyle/>
          <a:p>
            <a:fld id="{7FF388D9-F032-4EF9-B8F3-AB3663450E3B}" type="slidenum">
              <a:rPr lang="fr-FR" smtClean="0"/>
              <a:t>30</a:t>
            </a:fld>
            <a:endParaRPr lang="fr-FR"/>
          </a:p>
        </p:txBody>
      </p:sp>
      <p:sp>
        <p:nvSpPr>
          <p:cNvPr id="9" name="ZoneTexte 8">
            <a:extLst>
              <a:ext uri="{FF2B5EF4-FFF2-40B4-BE49-F238E27FC236}">
                <a16:creationId xmlns:a16="http://schemas.microsoft.com/office/drawing/2014/main" id="{1950CCF9-AFE3-409F-A391-D25BC330625A}"/>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32560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417443" y="365126"/>
            <a:ext cx="11420061" cy="718240"/>
          </a:xfrm>
        </p:spPr>
        <p:txBody>
          <a:bodyPr anchor="t">
            <a:normAutofit/>
          </a:bodyPr>
          <a:lstStyle/>
          <a:p>
            <a:pPr algn="ctr"/>
            <a:r>
              <a:rPr lang="fr-FR" sz="3600" dirty="0"/>
              <a:t>Professionnels de santé au travail – </a:t>
            </a:r>
            <a:r>
              <a:rPr lang="fr-FR" sz="3600" b="1" dirty="0">
                <a:solidFill>
                  <a:srgbClr val="7030A0"/>
                </a:solidFill>
              </a:rPr>
              <a:t>collaborateur médecin</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p:txBody>
          <a:bodyPr>
            <a:normAutofit/>
          </a:bodyPr>
          <a:lstStyle/>
          <a:p>
            <a:pPr marL="0" indent="0">
              <a:buNone/>
            </a:pPr>
            <a:r>
              <a:rPr lang="fr-FR" dirty="0"/>
              <a:t> </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646042" y="1659834"/>
            <a:ext cx="11062253" cy="45171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buClr>
                <a:srgbClr val="7030A0"/>
              </a:buClr>
              <a:buFont typeface="Wingdings" panose="05000000000000000000" pitchFamily="2" charset="2"/>
              <a:buChar char="Ø"/>
            </a:pPr>
            <a:r>
              <a:rPr lang="fr-FR" sz="2400" b="1" dirty="0">
                <a:solidFill>
                  <a:srgbClr val="7030A0"/>
                </a:solidFill>
              </a:rPr>
              <a:t> 12 % </a:t>
            </a:r>
            <a:r>
              <a:rPr lang="fr-FR" sz="2400" dirty="0"/>
              <a:t>des médecins du travail</a:t>
            </a:r>
          </a:p>
          <a:p>
            <a:pPr>
              <a:spcAft>
                <a:spcPts val="1800"/>
              </a:spcAft>
              <a:buClr>
                <a:srgbClr val="7030A0"/>
              </a:buClr>
              <a:buFont typeface="Wingdings" panose="05000000000000000000" pitchFamily="2" charset="2"/>
              <a:buChar char="Ø"/>
            </a:pPr>
            <a:r>
              <a:rPr lang="fr-FR" sz="2400" dirty="0"/>
              <a:t> Médecin non spécialiste en médecine du travail et </a:t>
            </a:r>
            <a:r>
              <a:rPr lang="fr-FR" sz="2400" u="sng" dirty="0"/>
              <a:t>engagé dans une formation</a:t>
            </a:r>
            <a:r>
              <a:rPr lang="fr-FR" sz="2400" dirty="0"/>
              <a:t> en vue de l’obtention de la qualification en médecine du travail auprès de l’ordre des médecins</a:t>
            </a:r>
          </a:p>
          <a:p>
            <a:pPr>
              <a:spcAft>
                <a:spcPts val="1800"/>
              </a:spcAft>
              <a:buClr>
                <a:srgbClr val="7030A0"/>
              </a:buClr>
              <a:buFont typeface="Wingdings" panose="05000000000000000000" pitchFamily="2" charset="2"/>
              <a:buChar char="Ø"/>
            </a:pPr>
            <a:r>
              <a:rPr lang="fr-FR" sz="2400" dirty="0"/>
              <a:t> Il p</a:t>
            </a:r>
            <a:r>
              <a:rPr lang="fr-FR" sz="2400" dirty="0">
                <a:effectLst/>
              </a:rPr>
              <a:t>eut procéder à l’</a:t>
            </a:r>
            <a:r>
              <a:rPr lang="fr-FR" sz="2400" b="1" dirty="0">
                <a:effectLst/>
              </a:rPr>
              <a:t>ensemble des examens prévus dans le cadre du suivi individuel de l’état de santé du travailleur</a:t>
            </a:r>
            <a:r>
              <a:rPr lang="fr-FR" sz="2400" dirty="0">
                <a:effectLst/>
              </a:rPr>
              <a:t>.</a:t>
            </a:r>
          </a:p>
          <a:p>
            <a:pPr>
              <a:spcAft>
                <a:spcPts val="1800"/>
              </a:spcAft>
              <a:buClr>
                <a:srgbClr val="7030A0"/>
              </a:buClr>
              <a:buFont typeface="Wingdings" panose="05000000000000000000" pitchFamily="2" charset="2"/>
              <a:buChar char="Ø"/>
            </a:pPr>
            <a:r>
              <a:rPr lang="fr-FR" sz="2400" dirty="0"/>
              <a:t> Il p</a:t>
            </a:r>
            <a:r>
              <a:rPr lang="fr-FR" sz="2400" dirty="0">
                <a:effectLst/>
              </a:rPr>
              <a:t>eut ainsi délivrer des avis d’aptitude ou d’inaptitude, des préconisations relatives à l’aménagement du poste de travail ou des attestations de suivi.</a:t>
            </a:r>
          </a:p>
          <a:p>
            <a:pPr>
              <a:spcAft>
                <a:spcPts val="1800"/>
              </a:spcAft>
              <a:buClr>
                <a:srgbClr val="7030A0"/>
              </a:buClr>
              <a:buFont typeface="Wingdings" panose="05000000000000000000" pitchFamily="2" charset="2"/>
              <a:buChar char="Ø"/>
            </a:pPr>
            <a:r>
              <a:rPr lang="fr-FR" sz="2400" dirty="0">
                <a:effectLst/>
              </a:rPr>
              <a:t> Il exerce sous l’autorité du médecin du travail (qualifié) et dans le cadre d’un </a:t>
            </a:r>
            <a:r>
              <a:rPr lang="fr-FR" sz="2400" u="sng" dirty="0">
                <a:effectLst/>
              </a:rPr>
              <a:t>protocole</a:t>
            </a:r>
            <a:r>
              <a:rPr lang="fr-FR" sz="2400" dirty="0">
                <a:effectLst/>
              </a:rPr>
              <a:t> écrit et validé par ce dernier, les fonctions dévolues aux médecins du travail. Il signe lui-même ses avis.</a:t>
            </a:r>
          </a:p>
        </p:txBody>
      </p:sp>
      <p:sp>
        <p:nvSpPr>
          <p:cNvPr id="5" name="Espace réservé du pied de page 4">
            <a:extLst>
              <a:ext uri="{FF2B5EF4-FFF2-40B4-BE49-F238E27FC236}">
                <a16:creationId xmlns:a16="http://schemas.microsoft.com/office/drawing/2014/main" id="{66A07AE1-C261-49D7-A246-50A8FD864598}"/>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767B73C2-079A-4C40-AA00-C9821666F642}"/>
              </a:ext>
            </a:extLst>
          </p:cNvPr>
          <p:cNvSpPr>
            <a:spLocks noGrp="1"/>
          </p:cNvSpPr>
          <p:nvPr>
            <p:ph type="sldNum" sz="quarter" idx="12"/>
          </p:nvPr>
        </p:nvSpPr>
        <p:spPr/>
        <p:txBody>
          <a:bodyPr/>
          <a:lstStyle/>
          <a:p>
            <a:fld id="{7FF388D9-F032-4EF9-B8F3-AB3663450E3B}" type="slidenum">
              <a:rPr lang="fr-FR" smtClean="0"/>
              <a:t>31</a:t>
            </a:fld>
            <a:endParaRPr lang="fr-FR"/>
          </a:p>
        </p:txBody>
      </p:sp>
    </p:spTree>
    <p:extLst>
      <p:ext uri="{BB962C8B-B14F-4D97-AF65-F5344CB8AC3E}">
        <p14:creationId xmlns:p14="http://schemas.microsoft.com/office/powerpoint/2010/main" val="1310833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576470" y="1610139"/>
            <a:ext cx="11131826" cy="4882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sz="2400" dirty="0">
                <a:effectLst/>
              </a:rPr>
              <a:t> Il exerce des fonctions de </a:t>
            </a:r>
            <a:r>
              <a:rPr lang="fr-FR" sz="2400" b="1" dirty="0">
                <a:effectLst/>
              </a:rPr>
              <a:t>prévention</a:t>
            </a:r>
            <a:r>
              <a:rPr lang="fr-FR" sz="2400" dirty="0">
                <a:effectLst/>
              </a:rPr>
              <a:t>, de </a:t>
            </a:r>
            <a:r>
              <a:rPr lang="fr-FR" sz="2400" b="1" dirty="0">
                <a:effectLst/>
              </a:rPr>
              <a:t>diagnostic </a:t>
            </a:r>
            <a:r>
              <a:rPr lang="fr-FR" sz="2400" dirty="0">
                <a:effectLst/>
              </a:rPr>
              <a:t>et de </a:t>
            </a:r>
            <a:r>
              <a:rPr lang="fr-FR" sz="2400" b="1" dirty="0">
                <a:effectLst/>
              </a:rPr>
              <a:t>soins par délégation</a:t>
            </a:r>
            <a:r>
              <a:rPr lang="fr-FR" sz="2400" dirty="0">
                <a:effectLst/>
              </a:rPr>
              <a:t> et sous la responsabilité du médecin du travail maître de stage dont il relève. Le maître de stage est donc en droit de </a:t>
            </a:r>
            <a:r>
              <a:rPr lang="fr-FR" sz="2400" b="1" dirty="0">
                <a:effectLst/>
              </a:rPr>
              <a:t>déléguer à l’interne l’émission d’avis dans le cadre du suivi individuel des salariés</a:t>
            </a:r>
            <a:r>
              <a:rPr lang="fr-FR" sz="2400" dirty="0">
                <a:effectLst/>
              </a:rPr>
              <a:t>. </a:t>
            </a:r>
          </a:p>
          <a:p>
            <a:pPr>
              <a:spcAft>
                <a:spcPts val="1200"/>
              </a:spcAft>
              <a:buClr>
                <a:srgbClr val="7030A0"/>
              </a:buClr>
              <a:buFont typeface="Wingdings" panose="05000000000000000000" pitchFamily="2" charset="2"/>
              <a:buChar char="Ø"/>
            </a:pPr>
            <a:r>
              <a:rPr lang="fr-FR" sz="2400" dirty="0">
                <a:effectLst/>
              </a:rPr>
              <a:t> Cependant, l’interne n’étant ni docteur en médecine ni inscrit à l’ordre des médecins, les </a:t>
            </a:r>
            <a:r>
              <a:rPr lang="fr-FR" sz="2400" b="1" dirty="0">
                <a:effectLst/>
              </a:rPr>
              <a:t>avis </a:t>
            </a:r>
            <a:r>
              <a:rPr lang="fr-FR" sz="2400" dirty="0">
                <a:effectLst/>
              </a:rPr>
              <a:t>émis par l’interne devront mentionner clairement le nom du </a:t>
            </a:r>
            <a:r>
              <a:rPr lang="fr-FR" sz="2400" b="1" dirty="0">
                <a:effectLst/>
              </a:rPr>
              <a:t>maître de stage</a:t>
            </a:r>
            <a:r>
              <a:rPr lang="fr-FR" sz="2400" dirty="0">
                <a:effectLst/>
              </a:rPr>
              <a:t>.</a:t>
            </a:r>
          </a:p>
          <a:p>
            <a:pPr>
              <a:spcAft>
                <a:spcPts val="1200"/>
              </a:spcAft>
              <a:buClr>
                <a:srgbClr val="7030A0"/>
              </a:buClr>
              <a:buFont typeface="Wingdings" panose="05000000000000000000" pitchFamily="2" charset="2"/>
              <a:buChar char="Ø"/>
            </a:pPr>
            <a:r>
              <a:rPr lang="fr-FR" sz="2400" dirty="0">
                <a:effectLst/>
              </a:rPr>
              <a:t> Dans le cadre d’un </a:t>
            </a:r>
            <a:r>
              <a:rPr lang="fr-FR" sz="2400" b="1" dirty="0">
                <a:effectLst/>
              </a:rPr>
              <a:t>remplacement</a:t>
            </a:r>
            <a:r>
              <a:rPr lang="fr-FR" sz="2400" dirty="0">
                <a:effectLst/>
              </a:rPr>
              <a:t>, il exerce toutes les missions du médecin du travail sous sa propre responsabilité.</a:t>
            </a:r>
          </a:p>
        </p:txBody>
      </p:sp>
      <p:sp>
        <p:nvSpPr>
          <p:cNvPr id="7" name="Titre 1">
            <a:extLst>
              <a:ext uri="{FF2B5EF4-FFF2-40B4-BE49-F238E27FC236}">
                <a16:creationId xmlns:a16="http://schemas.microsoft.com/office/drawing/2014/main" id="{EB0A757F-32E8-46CF-B3E4-F849B5CD7FB6}"/>
              </a:ext>
            </a:extLst>
          </p:cNvPr>
          <p:cNvSpPr>
            <a:spLocks noGrp="1"/>
          </p:cNvSpPr>
          <p:nvPr>
            <p:ph type="title"/>
          </p:nvPr>
        </p:nvSpPr>
        <p:spPr>
          <a:xfrm>
            <a:off x="417443" y="365126"/>
            <a:ext cx="11420061" cy="718240"/>
          </a:xfrm>
        </p:spPr>
        <p:txBody>
          <a:bodyPr anchor="t">
            <a:normAutofit/>
          </a:bodyPr>
          <a:lstStyle/>
          <a:p>
            <a:pPr algn="ctr"/>
            <a:r>
              <a:rPr lang="fr-FR" sz="3600" dirty="0"/>
              <a:t>Professionnels de santé au travail – </a:t>
            </a:r>
            <a:r>
              <a:rPr lang="fr-FR" sz="3600" b="1" dirty="0">
                <a:solidFill>
                  <a:srgbClr val="7030A0"/>
                </a:solidFill>
              </a:rPr>
              <a:t>interne</a:t>
            </a:r>
          </a:p>
        </p:txBody>
      </p:sp>
      <p:sp>
        <p:nvSpPr>
          <p:cNvPr id="2" name="Espace réservé du pied de page 1">
            <a:extLst>
              <a:ext uri="{FF2B5EF4-FFF2-40B4-BE49-F238E27FC236}">
                <a16:creationId xmlns:a16="http://schemas.microsoft.com/office/drawing/2014/main" id="{F504826A-F12F-49E1-833C-73FB430A3B21}"/>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17461A59-68B1-4A4C-AD63-64A38DBAA331}"/>
              </a:ext>
            </a:extLst>
          </p:cNvPr>
          <p:cNvSpPr>
            <a:spLocks noGrp="1"/>
          </p:cNvSpPr>
          <p:nvPr>
            <p:ph type="sldNum" sz="quarter" idx="12"/>
          </p:nvPr>
        </p:nvSpPr>
        <p:spPr/>
        <p:txBody>
          <a:bodyPr/>
          <a:lstStyle/>
          <a:p>
            <a:fld id="{7FF388D9-F032-4EF9-B8F3-AB3663450E3B}" type="slidenum">
              <a:rPr lang="fr-FR" smtClean="0"/>
              <a:t>32</a:t>
            </a:fld>
            <a:endParaRPr lang="fr-FR"/>
          </a:p>
        </p:txBody>
      </p:sp>
    </p:spTree>
    <p:extLst>
      <p:ext uri="{BB962C8B-B14F-4D97-AF65-F5344CB8AC3E}">
        <p14:creationId xmlns:p14="http://schemas.microsoft.com/office/powerpoint/2010/main" val="316384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p:txBody>
          <a:bodyPr>
            <a:normAutofit/>
          </a:bodyPr>
          <a:lstStyle/>
          <a:p>
            <a:pPr marL="0" indent="0">
              <a:buNone/>
            </a:pPr>
            <a:r>
              <a:rPr lang="fr-FR" dirty="0"/>
              <a:t> </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417443" y="2057400"/>
            <a:ext cx="11420060" cy="398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t> Peuvent dorénavant réaliser :</a:t>
            </a:r>
          </a:p>
          <a:p>
            <a:pPr lvl="1">
              <a:spcAft>
                <a:spcPts val="1200"/>
              </a:spcAft>
              <a:buFont typeface="Wingdings" panose="05000000000000000000" pitchFamily="2" charset="2"/>
              <a:buChar char="q"/>
            </a:pPr>
            <a:r>
              <a:rPr lang="fr-FR" dirty="0"/>
              <a:t> les </a:t>
            </a:r>
            <a:r>
              <a:rPr lang="fr-FR" b="1" dirty="0"/>
              <a:t>visites de mi-carrière</a:t>
            </a:r>
          </a:p>
          <a:p>
            <a:pPr lvl="1">
              <a:spcAft>
                <a:spcPts val="1200"/>
              </a:spcAft>
              <a:buFont typeface="Wingdings" panose="05000000000000000000" pitchFamily="2" charset="2"/>
              <a:buChar char="q"/>
            </a:pPr>
            <a:r>
              <a:rPr lang="fr-FR" dirty="0"/>
              <a:t> les </a:t>
            </a:r>
            <a:r>
              <a:rPr lang="fr-FR" b="1" dirty="0"/>
              <a:t>visites à la demande</a:t>
            </a:r>
          </a:p>
          <a:p>
            <a:pPr lvl="1">
              <a:spcAft>
                <a:spcPts val="1200"/>
              </a:spcAft>
              <a:buFont typeface="Wingdings" panose="05000000000000000000" pitchFamily="2" charset="2"/>
              <a:buChar char="q"/>
            </a:pPr>
            <a:r>
              <a:rPr lang="fr-FR" dirty="0"/>
              <a:t> les </a:t>
            </a:r>
            <a:r>
              <a:rPr lang="fr-FR" b="1" dirty="0"/>
              <a:t>visites de reprise des salariés en « suivi simple » </a:t>
            </a:r>
            <a:r>
              <a:rPr lang="fr-FR" dirty="0"/>
              <a:t>mais également celles des salariés en </a:t>
            </a:r>
            <a:r>
              <a:rPr lang="fr-FR" b="1" dirty="0"/>
              <a:t>suivi individuel renforcé</a:t>
            </a:r>
          </a:p>
          <a:p>
            <a:pPr marL="0" indent="0">
              <a:spcAft>
                <a:spcPts val="1200"/>
              </a:spcAft>
              <a:buNone/>
            </a:pPr>
            <a:r>
              <a:rPr lang="fr-FR" sz="2400" dirty="0"/>
              <a:t>à l’issue desquelles, le salarié et l’employeur se voient remettre une </a:t>
            </a:r>
            <a:r>
              <a:rPr lang="fr-FR" sz="2400" u="sng" dirty="0"/>
              <a:t>attestation de suivi</a:t>
            </a:r>
            <a:r>
              <a:rPr lang="fr-FR" sz="2400" dirty="0"/>
              <a:t>.</a:t>
            </a:r>
          </a:p>
        </p:txBody>
      </p:sp>
      <p:sp>
        <p:nvSpPr>
          <p:cNvPr id="7" name="Titre 1">
            <a:extLst>
              <a:ext uri="{FF2B5EF4-FFF2-40B4-BE49-F238E27FC236}">
                <a16:creationId xmlns:a16="http://schemas.microsoft.com/office/drawing/2014/main" id="{9FF7CD72-2885-4CED-BE4F-CD94355A4FB9}"/>
              </a:ext>
            </a:extLst>
          </p:cNvPr>
          <p:cNvSpPr>
            <a:spLocks noGrp="1"/>
          </p:cNvSpPr>
          <p:nvPr>
            <p:ph type="title"/>
          </p:nvPr>
        </p:nvSpPr>
        <p:spPr>
          <a:xfrm>
            <a:off x="417443" y="365126"/>
            <a:ext cx="11420061" cy="718240"/>
          </a:xfrm>
        </p:spPr>
        <p:txBody>
          <a:bodyPr anchor="t">
            <a:normAutofit fontScale="90000"/>
          </a:bodyPr>
          <a:lstStyle/>
          <a:p>
            <a:pPr algn="ctr"/>
            <a:r>
              <a:rPr lang="fr-FR" sz="3600" dirty="0"/>
              <a:t>Professionnels de santé au travail – </a:t>
            </a:r>
            <a:r>
              <a:rPr lang="fr-FR" sz="3600" b="1" dirty="0">
                <a:solidFill>
                  <a:srgbClr val="7030A0"/>
                </a:solidFill>
              </a:rPr>
              <a:t>infirmier en santé au travail (IDEST)</a:t>
            </a:r>
          </a:p>
        </p:txBody>
      </p:sp>
      <p:sp>
        <p:nvSpPr>
          <p:cNvPr id="2" name="Espace réservé du pied de page 1">
            <a:extLst>
              <a:ext uri="{FF2B5EF4-FFF2-40B4-BE49-F238E27FC236}">
                <a16:creationId xmlns:a16="http://schemas.microsoft.com/office/drawing/2014/main" id="{305F3564-F05E-4310-B35C-CA9E3881D894}"/>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57638466-F4EA-43BC-9810-35B36D6A6298}"/>
              </a:ext>
            </a:extLst>
          </p:cNvPr>
          <p:cNvSpPr>
            <a:spLocks noGrp="1"/>
          </p:cNvSpPr>
          <p:nvPr>
            <p:ph type="sldNum" sz="quarter" idx="12"/>
          </p:nvPr>
        </p:nvSpPr>
        <p:spPr/>
        <p:txBody>
          <a:bodyPr/>
          <a:lstStyle/>
          <a:p>
            <a:fld id="{7FF388D9-F032-4EF9-B8F3-AB3663450E3B}" type="slidenum">
              <a:rPr lang="fr-FR" smtClean="0"/>
              <a:t>33</a:t>
            </a:fld>
            <a:endParaRPr lang="fr-FR"/>
          </a:p>
        </p:txBody>
      </p:sp>
    </p:spTree>
    <p:extLst>
      <p:ext uri="{BB962C8B-B14F-4D97-AF65-F5344CB8AC3E}">
        <p14:creationId xmlns:p14="http://schemas.microsoft.com/office/powerpoint/2010/main" val="2669742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238538" y="1160532"/>
            <a:ext cx="11777869" cy="511865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buFont typeface="Wingdings" panose="05000000000000000000" pitchFamily="2" charset="2"/>
              <a:buChar char="Ø"/>
            </a:pPr>
            <a:r>
              <a:rPr lang="fr-FR" b="1" dirty="0">
                <a:effectLst/>
              </a:rPr>
              <a:t> </a:t>
            </a:r>
            <a:r>
              <a:rPr lang="fr-FR" dirty="0">
                <a:effectLst/>
              </a:rPr>
              <a:t>Médecin</a:t>
            </a:r>
            <a:r>
              <a:rPr lang="fr-FR" b="1" dirty="0">
                <a:effectLst/>
              </a:rPr>
              <a:t> </a:t>
            </a:r>
            <a:r>
              <a:rPr lang="fr-FR" b="1" dirty="0">
                <a:solidFill>
                  <a:srgbClr val="7030A0"/>
                </a:solidFill>
                <a:effectLst/>
              </a:rPr>
              <a:t>non spécialiste en médecine du travail </a:t>
            </a:r>
            <a:r>
              <a:rPr lang="fr-FR" b="1" dirty="0">
                <a:effectLst/>
              </a:rPr>
              <a:t>qui dispose d’une formation en santé au travail</a:t>
            </a:r>
            <a:r>
              <a:rPr lang="fr-FR" dirty="0">
                <a:effectLst/>
              </a:rPr>
              <a:t>. Il contribue, en lien avec le médecin du travail, au suivi individuel de l’état de santé des travailleurs </a:t>
            </a:r>
            <a:r>
              <a:rPr lang="fr-FR" u="sng" dirty="0">
                <a:effectLst/>
              </a:rPr>
              <a:t>à l’exception du suivi individuel renforcé</a:t>
            </a:r>
            <a:r>
              <a:rPr lang="fr-FR" dirty="0">
                <a:effectLst/>
              </a:rPr>
              <a:t>. A ce titre, </a:t>
            </a:r>
            <a:r>
              <a:rPr lang="fr-FR" b="1" dirty="0">
                <a:effectLst/>
              </a:rPr>
              <a:t>il n’effectue pas : </a:t>
            </a:r>
          </a:p>
          <a:p>
            <a:pPr lvl="1"/>
            <a:r>
              <a:rPr lang="fr-FR" dirty="0">
                <a:effectLst/>
              </a:rPr>
              <a:t>les visites relatives à la surveillance post-exposition et post-professionnelle</a:t>
            </a:r>
            <a:endParaRPr lang="fr-FR" dirty="0"/>
          </a:p>
          <a:p>
            <a:pPr lvl="1"/>
            <a:r>
              <a:rPr lang="fr-FR" dirty="0">
                <a:effectLst/>
              </a:rPr>
              <a:t>ni ne peut proposer des aménagements de poste </a:t>
            </a:r>
          </a:p>
          <a:p>
            <a:pPr lvl="1"/>
            <a:r>
              <a:rPr lang="fr-FR" dirty="0">
                <a:effectLst/>
              </a:rPr>
              <a:t>ou déclarer un travailleur apte ou inapte. </a:t>
            </a:r>
          </a:p>
          <a:p>
            <a:pPr lvl="1"/>
            <a:r>
              <a:rPr lang="fr-FR" dirty="0">
                <a:effectLst/>
              </a:rPr>
              <a:t>Il n’est pas membre de l’équipe pluridisciplinaire</a:t>
            </a:r>
            <a:endParaRPr lang="fr-FR" dirty="0"/>
          </a:p>
          <a:p>
            <a:pPr lvl="1">
              <a:spcAft>
                <a:spcPts val="1200"/>
              </a:spcAft>
            </a:pPr>
            <a:r>
              <a:rPr lang="fr-FR" dirty="0">
                <a:effectLst/>
              </a:rPr>
              <a:t>n’effectue pas d’actions en milieux de travail. </a:t>
            </a:r>
          </a:p>
          <a:p>
            <a:pPr>
              <a:spcAft>
                <a:spcPts val="1200"/>
              </a:spcAft>
              <a:buClr>
                <a:srgbClr val="7030A0"/>
              </a:buClr>
              <a:buFont typeface="Wingdings" panose="05000000000000000000" pitchFamily="2" charset="2"/>
              <a:buChar char="Ø"/>
            </a:pPr>
            <a:r>
              <a:rPr lang="fr-FR" dirty="0">
                <a:effectLst/>
              </a:rPr>
              <a:t>Il exerce ses fonctions dans le cadre d’un </a:t>
            </a:r>
            <a:r>
              <a:rPr lang="fr-FR" u="sng" dirty="0">
                <a:effectLst/>
              </a:rPr>
              <a:t>protocole</a:t>
            </a:r>
            <a:r>
              <a:rPr lang="fr-FR" dirty="0">
                <a:effectLst/>
              </a:rPr>
              <a:t> de collaboration conclu avec le </a:t>
            </a:r>
            <a:r>
              <a:rPr lang="fr-FR" u="sng" dirty="0">
                <a:effectLst/>
              </a:rPr>
              <a:t>SPSTI</a:t>
            </a:r>
            <a:r>
              <a:rPr lang="fr-FR" dirty="0">
                <a:effectLst/>
              </a:rPr>
              <a:t>.</a:t>
            </a:r>
          </a:p>
          <a:p>
            <a:pPr>
              <a:spcAft>
                <a:spcPts val="1200"/>
              </a:spcAft>
              <a:buClr>
                <a:srgbClr val="7030A0"/>
              </a:buClr>
              <a:buFont typeface="Wingdings" panose="05000000000000000000" pitchFamily="2" charset="2"/>
              <a:buChar char="Ø"/>
            </a:pPr>
            <a:r>
              <a:rPr lang="fr-FR" dirty="0">
                <a:effectLst/>
              </a:rPr>
              <a:t> Cette collaboration est uniquement autorisée dans les </a:t>
            </a:r>
            <a:r>
              <a:rPr lang="fr-FR" b="1" dirty="0">
                <a:effectLst/>
              </a:rPr>
              <a:t>zones caractérisées par un </a:t>
            </a:r>
            <a:r>
              <a:rPr lang="fr-FR" b="1" dirty="0">
                <a:solidFill>
                  <a:srgbClr val="7030A0"/>
                </a:solidFill>
                <a:effectLst/>
              </a:rPr>
              <a:t>nombre insuffisant ou une disponibilité insuffisante de médecins du travail</a:t>
            </a:r>
            <a:r>
              <a:rPr lang="fr-FR" dirty="0">
                <a:effectLst/>
              </a:rPr>
              <a:t>.</a:t>
            </a:r>
          </a:p>
          <a:p>
            <a:pPr>
              <a:spcAft>
                <a:spcPts val="1200"/>
              </a:spcAft>
              <a:buClr>
                <a:srgbClr val="7030A0"/>
              </a:buClr>
              <a:buFont typeface="Wingdings" panose="05000000000000000000" pitchFamily="2" charset="2"/>
              <a:buChar char="Ø"/>
            </a:pPr>
            <a:r>
              <a:rPr lang="fr-FR" dirty="0">
                <a:effectLst/>
              </a:rPr>
              <a:t> Il ne peut cumuler sa fonction avec celle de médecin traitant de salariés suivis dans le cadre de sa collaboration avec le SPSTI.</a:t>
            </a:r>
          </a:p>
        </p:txBody>
      </p:sp>
      <p:sp>
        <p:nvSpPr>
          <p:cNvPr id="7" name="Titre 1">
            <a:extLst>
              <a:ext uri="{FF2B5EF4-FFF2-40B4-BE49-F238E27FC236}">
                <a16:creationId xmlns:a16="http://schemas.microsoft.com/office/drawing/2014/main" id="{B3BEC434-5061-415C-AEF6-831C3D8E52D2}"/>
              </a:ext>
            </a:extLst>
          </p:cNvPr>
          <p:cNvSpPr txBox="1">
            <a:spLocks/>
          </p:cNvSpPr>
          <p:nvPr/>
        </p:nvSpPr>
        <p:spPr>
          <a:xfrm>
            <a:off x="417443" y="365126"/>
            <a:ext cx="11420061" cy="718240"/>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t>Professionnels de santé au travail – </a:t>
            </a:r>
            <a:r>
              <a:rPr lang="fr-FR" sz="3600" b="1" dirty="0">
                <a:solidFill>
                  <a:srgbClr val="7030A0"/>
                </a:solidFill>
              </a:rPr>
              <a:t>médecin praticien correspondant (MPC)</a:t>
            </a:r>
          </a:p>
        </p:txBody>
      </p:sp>
      <p:sp>
        <p:nvSpPr>
          <p:cNvPr id="2" name="Espace réservé du pied de page 1">
            <a:extLst>
              <a:ext uri="{FF2B5EF4-FFF2-40B4-BE49-F238E27FC236}">
                <a16:creationId xmlns:a16="http://schemas.microsoft.com/office/drawing/2014/main" id="{C5C1CD49-6835-4FF0-88DE-C8EF1D9FAF1F}"/>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5891C6D8-3EB5-40E7-A377-BA7D04752C74}"/>
              </a:ext>
            </a:extLst>
          </p:cNvPr>
          <p:cNvSpPr>
            <a:spLocks noGrp="1"/>
          </p:cNvSpPr>
          <p:nvPr>
            <p:ph type="sldNum" sz="quarter" idx="12"/>
          </p:nvPr>
        </p:nvSpPr>
        <p:spPr/>
        <p:txBody>
          <a:bodyPr/>
          <a:lstStyle/>
          <a:p>
            <a:fld id="{7FF388D9-F032-4EF9-B8F3-AB3663450E3B}" type="slidenum">
              <a:rPr lang="fr-FR" smtClean="0"/>
              <a:t>34</a:t>
            </a:fld>
            <a:endParaRPr lang="fr-FR"/>
          </a:p>
        </p:txBody>
      </p:sp>
    </p:spTree>
    <p:extLst>
      <p:ext uri="{BB962C8B-B14F-4D97-AF65-F5344CB8AC3E}">
        <p14:creationId xmlns:p14="http://schemas.microsoft.com/office/powerpoint/2010/main" val="1231539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0D73D535-3A50-4E74-BFE5-7F4F34D4C88B}"/>
              </a:ext>
            </a:extLst>
          </p:cNvPr>
          <p:cNvSpPr>
            <a:spLocks noGrp="1"/>
          </p:cNvSpPr>
          <p:nvPr>
            <p:ph type="title"/>
          </p:nvPr>
        </p:nvSpPr>
        <p:spPr>
          <a:effectLst>
            <a:outerShdw blurRad="50800" dist="38100" dir="8100000" algn="tr" rotWithShape="0">
              <a:prstClr val="black">
                <a:alpha val="40000"/>
              </a:prstClr>
            </a:outerShdw>
          </a:effectLst>
        </p:spPr>
        <p:txBody>
          <a:bodyPr/>
          <a:lstStyle/>
          <a:p>
            <a:r>
              <a:rPr lang="fr-FR" dirty="0"/>
              <a:t>5. Chiffres clés </a:t>
            </a: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2022</a:t>
            </a:r>
            <a:endParaRPr lang="fr-FR" dirty="0"/>
          </a:p>
        </p:txBody>
      </p:sp>
      <p:sp>
        <p:nvSpPr>
          <p:cNvPr id="9" name="Espace réservé du texte 8">
            <a:extLst>
              <a:ext uri="{FF2B5EF4-FFF2-40B4-BE49-F238E27FC236}">
                <a16:creationId xmlns:a16="http://schemas.microsoft.com/office/drawing/2014/main" id="{FA56EB19-DE0F-4328-A79C-B73FF999AE0E}"/>
              </a:ext>
            </a:extLst>
          </p:cNvPr>
          <p:cNvSpPr>
            <a:spLocks noGrp="1"/>
          </p:cNvSpPr>
          <p:nvPr>
            <p:ph type="body" idx="1"/>
          </p:nvPr>
        </p:nvSpPr>
        <p:spPr/>
        <p:txBody>
          <a:bodyPr>
            <a:normAutofit/>
          </a:bodyPr>
          <a:lstStyle/>
          <a:p>
            <a:r>
              <a:rPr lang="fr-FR" sz="4000" dirty="0"/>
              <a:t>du suivi individuel en France</a:t>
            </a:r>
          </a:p>
        </p:txBody>
      </p:sp>
      <p:sp>
        <p:nvSpPr>
          <p:cNvPr id="4" name="Espace réservé du pied de page 3">
            <a:extLst>
              <a:ext uri="{FF2B5EF4-FFF2-40B4-BE49-F238E27FC236}">
                <a16:creationId xmlns:a16="http://schemas.microsoft.com/office/drawing/2014/main" id="{0EDE5CEE-AF87-46D9-9C99-E185B41AC0FF}"/>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AA4BE13E-FEEC-49A3-B9B6-517B1D7924FD}"/>
              </a:ext>
            </a:extLst>
          </p:cNvPr>
          <p:cNvSpPr>
            <a:spLocks noGrp="1"/>
          </p:cNvSpPr>
          <p:nvPr>
            <p:ph type="sldNum" sz="quarter" idx="12"/>
          </p:nvPr>
        </p:nvSpPr>
        <p:spPr/>
        <p:txBody>
          <a:bodyPr/>
          <a:lstStyle/>
          <a:p>
            <a:fld id="{7FF388D9-F032-4EF9-B8F3-AB3663450E3B}" type="slidenum">
              <a:rPr lang="fr-FR" smtClean="0"/>
              <a:t>35</a:t>
            </a:fld>
            <a:endParaRPr lang="fr-FR"/>
          </a:p>
        </p:txBody>
      </p:sp>
    </p:spTree>
    <p:extLst>
      <p:ext uri="{BB962C8B-B14F-4D97-AF65-F5344CB8AC3E}">
        <p14:creationId xmlns:p14="http://schemas.microsoft.com/office/powerpoint/2010/main" val="751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365126"/>
            <a:ext cx="10515600" cy="817366"/>
          </a:xfrm>
        </p:spPr>
        <p:txBody>
          <a:bodyPr anchor="t">
            <a:normAutofit/>
          </a:bodyPr>
          <a:lstStyle/>
          <a:p>
            <a:pPr algn="ctr"/>
            <a:r>
              <a:rPr lang="fr-FR" sz="4000" b="1" dirty="0">
                <a:solidFill>
                  <a:srgbClr val="7030A0"/>
                </a:solidFill>
              </a:rPr>
              <a:t>Chiffres clés </a:t>
            </a:r>
            <a:r>
              <a:rPr lang="fr-FR" sz="4000" dirty="0"/>
              <a:t>2022 du suivi individuel en France</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397566" y="1610138"/>
            <a:ext cx="11049000" cy="4431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buFont typeface="Wingdings" panose="05000000000000000000" pitchFamily="2" charset="2"/>
              <a:buChar char="Ø"/>
            </a:pPr>
            <a:r>
              <a:rPr lang="fr-FR" dirty="0"/>
              <a:t> Plus de 17 millions de salariés suivis par les SPST</a:t>
            </a:r>
          </a:p>
          <a:p>
            <a:pPr lvl="1"/>
            <a:r>
              <a:rPr lang="fr-FR" b="1" dirty="0">
                <a:solidFill>
                  <a:srgbClr val="7030A0"/>
                </a:solidFill>
                <a:effectLst/>
              </a:rPr>
              <a:t> 93 % </a:t>
            </a:r>
            <a:r>
              <a:rPr lang="fr-FR" dirty="0">
                <a:effectLst/>
              </a:rPr>
              <a:t>en</a:t>
            </a:r>
            <a:r>
              <a:rPr lang="fr-FR" b="1" dirty="0">
                <a:solidFill>
                  <a:srgbClr val="7030A0"/>
                </a:solidFill>
                <a:effectLst/>
              </a:rPr>
              <a:t> SP</a:t>
            </a:r>
            <a:r>
              <a:rPr lang="fr-FR" b="1" dirty="0">
                <a:solidFill>
                  <a:srgbClr val="7030A0"/>
                </a:solidFill>
              </a:rPr>
              <a:t>STI</a:t>
            </a:r>
            <a:r>
              <a:rPr lang="fr-FR" dirty="0"/>
              <a:t> (193) </a:t>
            </a:r>
            <a:r>
              <a:rPr lang="fr-FR" b="1" dirty="0">
                <a:solidFill>
                  <a:srgbClr val="7030A0"/>
                </a:solidFill>
              </a:rPr>
              <a:t>: 15,8 millions</a:t>
            </a:r>
          </a:p>
          <a:p>
            <a:pPr lvl="1">
              <a:spcAft>
                <a:spcPts val="1200"/>
              </a:spcAft>
            </a:pPr>
            <a:r>
              <a:rPr lang="fr-FR" dirty="0">
                <a:effectLst/>
              </a:rPr>
              <a:t> 7 % en SP</a:t>
            </a:r>
            <a:r>
              <a:rPr lang="fr-FR" dirty="0"/>
              <a:t>STA (383) : 1,2 millions</a:t>
            </a:r>
          </a:p>
          <a:p>
            <a:pPr lvl="1">
              <a:spcAft>
                <a:spcPts val="1200"/>
              </a:spcAft>
              <a:buFont typeface="Wingdings" panose="05000000000000000000" pitchFamily="2" charset="2"/>
              <a:buChar char="q"/>
            </a:pPr>
            <a:endParaRPr lang="fr-FR" dirty="0"/>
          </a:p>
          <a:p>
            <a:pPr>
              <a:buClr>
                <a:srgbClr val="7030A0"/>
              </a:buClr>
              <a:buFont typeface="Wingdings" panose="05000000000000000000" pitchFamily="2" charset="2"/>
              <a:buChar char="Ø"/>
            </a:pPr>
            <a:r>
              <a:rPr lang="fr-FR" dirty="0">
                <a:effectLst/>
              </a:rPr>
              <a:t> 1,4 millions d’entreprises </a:t>
            </a:r>
          </a:p>
          <a:p>
            <a:pPr lvl="1">
              <a:spcAft>
                <a:spcPts val="1200"/>
              </a:spcAft>
            </a:pPr>
            <a:r>
              <a:rPr lang="fr-FR" dirty="0"/>
              <a:t> Dont 77,5 % &lt; 10 salariés</a:t>
            </a:r>
          </a:p>
          <a:p>
            <a:pPr lvl="1">
              <a:spcAft>
                <a:spcPts val="1200"/>
              </a:spcAft>
              <a:buFont typeface="Wingdings" panose="05000000000000000000" pitchFamily="2" charset="2"/>
              <a:buChar char="q"/>
            </a:pPr>
            <a:endParaRPr lang="fr-FR" dirty="0"/>
          </a:p>
          <a:p>
            <a:pPr>
              <a:spcAft>
                <a:spcPts val="1200"/>
              </a:spcAft>
              <a:buClr>
                <a:srgbClr val="7030A0"/>
              </a:buClr>
              <a:buFont typeface="Wingdings" panose="05000000000000000000" pitchFamily="2" charset="2"/>
              <a:buChar char="Ø"/>
            </a:pPr>
            <a:r>
              <a:rPr lang="fr-FR" dirty="0">
                <a:effectLst/>
              </a:rPr>
              <a:t> 134 cellules PDP mises en places dans les SPSTI</a:t>
            </a:r>
          </a:p>
        </p:txBody>
      </p:sp>
      <p:pic>
        <p:nvPicPr>
          <p:cNvPr id="7" name="Image 6">
            <a:extLst>
              <a:ext uri="{FF2B5EF4-FFF2-40B4-BE49-F238E27FC236}">
                <a16:creationId xmlns:a16="http://schemas.microsoft.com/office/drawing/2014/main" id="{2AD0CE2F-69BB-4906-BF32-978F475EC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7660" y="1690691"/>
            <a:ext cx="4094339" cy="3865284"/>
          </a:xfrm>
          <a:prstGeom prst="rect">
            <a:avLst/>
          </a:prstGeom>
        </p:spPr>
      </p:pic>
      <p:sp>
        <p:nvSpPr>
          <p:cNvPr id="3" name="Espace réservé du pied de page 2">
            <a:extLst>
              <a:ext uri="{FF2B5EF4-FFF2-40B4-BE49-F238E27FC236}">
                <a16:creationId xmlns:a16="http://schemas.microsoft.com/office/drawing/2014/main" id="{4A56AF33-97D9-450D-B715-C7CAD80DE733}"/>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53548FAC-37C0-42C2-8944-445449F54DFB}"/>
              </a:ext>
            </a:extLst>
          </p:cNvPr>
          <p:cNvSpPr>
            <a:spLocks noGrp="1"/>
          </p:cNvSpPr>
          <p:nvPr>
            <p:ph type="sldNum" sz="quarter" idx="12"/>
          </p:nvPr>
        </p:nvSpPr>
        <p:spPr/>
        <p:txBody>
          <a:bodyPr/>
          <a:lstStyle/>
          <a:p>
            <a:fld id="{7FF388D9-F032-4EF9-B8F3-AB3663450E3B}" type="slidenum">
              <a:rPr lang="fr-FR" smtClean="0"/>
              <a:t>36</a:t>
            </a:fld>
            <a:endParaRPr lang="fr-FR"/>
          </a:p>
        </p:txBody>
      </p:sp>
      <p:sp>
        <p:nvSpPr>
          <p:cNvPr id="8" name="ZoneTexte 7">
            <a:extLst>
              <a:ext uri="{FF2B5EF4-FFF2-40B4-BE49-F238E27FC236}">
                <a16:creationId xmlns:a16="http://schemas.microsoft.com/office/drawing/2014/main" id="{9E0C057A-EB8D-43CF-B5BD-1E212AE906D3}"/>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848630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930965" y="3318355"/>
            <a:ext cx="10515600" cy="2524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Nombre de salariés suivis par le médecin du travail </a:t>
            </a:r>
            <a:r>
              <a:rPr lang="fr-FR" b="1" u="sng" dirty="0"/>
              <a:t>en ETP</a:t>
            </a:r>
            <a:r>
              <a:rPr lang="fr-FR" dirty="0"/>
              <a:t> :</a:t>
            </a:r>
          </a:p>
          <a:p>
            <a:pPr lvl="1">
              <a:buClr>
                <a:srgbClr val="7030A0"/>
              </a:buClr>
              <a:buFont typeface="Wingdings" panose="05000000000000000000" pitchFamily="2" charset="2"/>
              <a:buChar char="Ø"/>
            </a:pPr>
            <a:r>
              <a:rPr lang="fr-FR" dirty="0"/>
              <a:t> SPSTI : 4710</a:t>
            </a:r>
          </a:p>
          <a:p>
            <a:pPr lvl="1">
              <a:buClr>
                <a:srgbClr val="7030A0"/>
              </a:buClr>
              <a:buFont typeface="Wingdings" panose="05000000000000000000" pitchFamily="2" charset="2"/>
              <a:buChar char="Ø"/>
            </a:pPr>
            <a:r>
              <a:rPr lang="fr-FR" dirty="0"/>
              <a:t> SPSTA : 1658</a:t>
            </a:r>
          </a:p>
        </p:txBody>
      </p:sp>
      <p:sp>
        <p:nvSpPr>
          <p:cNvPr id="9" name="Titre 1">
            <a:extLst>
              <a:ext uri="{FF2B5EF4-FFF2-40B4-BE49-F238E27FC236}">
                <a16:creationId xmlns:a16="http://schemas.microsoft.com/office/drawing/2014/main" id="{17A91D4B-F83C-48D9-9700-D11E5ACFF345}"/>
              </a:ext>
            </a:extLst>
          </p:cNvPr>
          <p:cNvSpPr txBox="1">
            <a:spLocks/>
          </p:cNvSpPr>
          <p:nvPr/>
        </p:nvSpPr>
        <p:spPr>
          <a:xfrm>
            <a:off x="838200" y="206102"/>
            <a:ext cx="10515600" cy="8173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Chiffres clés </a:t>
            </a:r>
            <a:r>
              <a:rPr lang="fr-FR" sz="4000" dirty="0"/>
              <a:t>2022 du suivi individuel en France</a:t>
            </a:r>
          </a:p>
        </p:txBody>
      </p:sp>
      <p:pic>
        <p:nvPicPr>
          <p:cNvPr id="11" name="Image 10">
            <a:extLst>
              <a:ext uri="{FF2B5EF4-FFF2-40B4-BE49-F238E27FC236}">
                <a16:creationId xmlns:a16="http://schemas.microsoft.com/office/drawing/2014/main" id="{96C920C6-EB3E-4DFB-8F52-55C3A3979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537" y="1057218"/>
            <a:ext cx="8666922" cy="2035173"/>
          </a:xfrm>
          <a:prstGeom prst="rect">
            <a:avLst/>
          </a:prstGeom>
        </p:spPr>
      </p:pic>
      <p:pic>
        <p:nvPicPr>
          <p:cNvPr id="13" name="Image 12">
            <a:extLst>
              <a:ext uri="{FF2B5EF4-FFF2-40B4-BE49-F238E27FC236}">
                <a16:creationId xmlns:a16="http://schemas.microsoft.com/office/drawing/2014/main" id="{0D45F9F7-61F7-460C-8872-BB5F0464B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494" y="3886088"/>
            <a:ext cx="7748184" cy="2524891"/>
          </a:xfrm>
          <a:prstGeom prst="rect">
            <a:avLst/>
          </a:prstGeom>
        </p:spPr>
      </p:pic>
      <p:sp>
        <p:nvSpPr>
          <p:cNvPr id="2" name="Espace réservé du pied de page 1">
            <a:extLst>
              <a:ext uri="{FF2B5EF4-FFF2-40B4-BE49-F238E27FC236}">
                <a16:creationId xmlns:a16="http://schemas.microsoft.com/office/drawing/2014/main" id="{9B186171-5FED-4636-8995-4D80376BE8CE}"/>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587D59AC-0043-446A-B1B8-9595F2B9B7E0}"/>
              </a:ext>
            </a:extLst>
          </p:cNvPr>
          <p:cNvSpPr>
            <a:spLocks noGrp="1"/>
          </p:cNvSpPr>
          <p:nvPr>
            <p:ph type="sldNum" sz="quarter" idx="12"/>
          </p:nvPr>
        </p:nvSpPr>
        <p:spPr/>
        <p:txBody>
          <a:bodyPr/>
          <a:lstStyle/>
          <a:p>
            <a:fld id="{7FF388D9-F032-4EF9-B8F3-AB3663450E3B}" type="slidenum">
              <a:rPr lang="fr-FR" smtClean="0"/>
              <a:t>37</a:t>
            </a:fld>
            <a:endParaRPr lang="fr-FR" dirty="0"/>
          </a:p>
        </p:txBody>
      </p:sp>
      <p:sp>
        <p:nvSpPr>
          <p:cNvPr id="10" name="ZoneTexte 9">
            <a:extLst>
              <a:ext uri="{FF2B5EF4-FFF2-40B4-BE49-F238E27FC236}">
                <a16:creationId xmlns:a16="http://schemas.microsoft.com/office/drawing/2014/main" id="{3FEC8F9C-F3E3-4737-A88A-50BA6D3709E0}"/>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032675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F85988C-6020-42F0-95BC-EB8E978D7821}"/>
              </a:ext>
            </a:extLst>
          </p:cNvPr>
          <p:cNvSpPr>
            <a:spLocks noGrp="1"/>
          </p:cNvSpPr>
          <p:nvPr>
            <p:ph type="title"/>
          </p:nvPr>
        </p:nvSpPr>
        <p:spPr>
          <a:xfrm>
            <a:off x="633069" y="1709738"/>
            <a:ext cx="11005654" cy="2852737"/>
          </a:xfrm>
          <a:effectLst>
            <a:outerShdw blurRad="50800" dist="38100" dir="8100000" algn="tr" rotWithShape="0">
              <a:prstClr val="black">
                <a:alpha val="40000"/>
              </a:prstClr>
            </a:outerShdw>
          </a:effectLst>
        </p:spPr>
        <p:txBody>
          <a:bodyPr/>
          <a:lstStyle/>
          <a:p>
            <a:r>
              <a:rPr lang="fr-FR" dirty="0"/>
              <a:t>6. Évolutions des modalités de suivi</a:t>
            </a:r>
          </a:p>
        </p:txBody>
      </p:sp>
      <p:sp>
        <p:nvSpPr>
          <p:cNvPr id="7" name="Espace réservé du texte 6">
            <a:extLst>
              <a:ext uri="{FF2B5EF4-FFF2-40B4-BE49-F238E27FC236}">
                <a16:creationId xmlns:a16="http://schemas.microsoft.com/office/drawing/2014/main" id="{F7BDF473-BD4F-4716-B0F1-FF5C2DDD9C7F}"/>
              </a:ext>
            </a:extLst>
          </p:cNvPr>
          <p:cNvSpPr>
            <a:spLocks noGrp="1"/>
          </p:cNvSpPr>
          <p:nvPr>
            <p:ph type="body" idx="1"/>
          </p:nvPr>
        </p:nvSpPr>
        <p:spPr>
          <a:xfrm>
            <a:off x="633069" y="4589463"/>
            <a:ext cx="10515600" cy="1500187"/>
          </a:xfrm>
        </p:spPr>
        <p:txBody>
          <a:bodyPr>
            <a:normAutofit/>
          </a:bodyPr>
          <a:lstStyle/>
          <a:p>
            <a:r>
              <a:rPr lang="fr-FR" sz="4000" dirty="0"/>
              <a:t>et des différents types de suivis des travailleurs</a:t>
            </a:r>
          </a:p>
        </p:txBody>
      </p:sp>
      <p:sp>
        <p:nvSpPr>
          <p:cNvPr id="4" name="Espace réservé du pied de page 3">
            <a:extLst>
              <a:ext uri="{FF2B5EF4-FFF2-40B4-BE49-F238E27FC236}">
                <a16:creationId xmlns:a16="http://schemas.microsoft.com/office/drawing/2014/main" id="{750FCA52-393D-4DD4-98A4-85181AFB9821}"/>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E050EA1-6FA3-42B1-888C-0484769F824C}"/>
              </a:ext>
            </a:extLst>
          </p:cNvPr>
          <p:cNvSpPr>
            <a:spLocks noGrp="1"/>
          </p:cNvSpPr>
          <p:nvPr>
            <p:ph type="sldNum" sz="quarter" idx="12"/>
          </p:nvPr>
        </p:nvSpPr>
        <p:spPr/>
        <p:txBody>
          <a:bodyPr/>
          <a:lstStyle/>
          <a:p>
            <a:fld id="{7FF388D9-F032-4EF9-B8F3-AB3663450E3B}" type="slidenum">
              <a:rPr lang="fr-FR" smtClean="0"/>
              <a:t>38</a:t>
            </a:fld>
            <a:endParaRPr lang="fr-FR"/>
          </a:p>
        </p:txBody>
      </p:sp>
    </p:spTree>
    <p:extLst>
      <p:ext uri="{BB962C8B-B14F-4D97-AF65-F5344CB8AC3E}">
        <p14:creationId xmlns:p14="http://schemas.microsoft.com/office/powerpoint/2010/main" val="1401443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407503" y="325369"/>
            <a:ext cx="11320669" cy="1325563"/>
          </a:xfrm>
        </p:spPr>
        <p:txBody>
          <a:bodyPr anchor="t">
            <a:normAutofit/>
          </a:bodyPr>
          <a:lstStyle/>
          <a:p>
            <a:pPr algn="ctr"/>
            <a:r>
              <a:rPr lang="fr-FR" sz="4000" b="1" dirty="0">
                <a:solidFill>
                  <a:srgbClr val="7030A0"/>
                </a:solidFill>
              </a:rPr>
              <a:t>Evolutions du suivi de l’état de santé </a:t>
            </a:r>
            <a:r>
              <a:rPr lang="fr-FR" sz="4000" dirty="0"/>
              <a:t>des travailleurs</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407504" y="1282148"/>
            <a:ext cx="11320670" cy="4894815"/>
          </a:xfrm>
        </p:spPr>
        <p:txBody>
          <a:bodyPr>
            <a:normAutofit/>
          </a:bodyPr>
          <a:lstStyle/>
          <a:p>
            <a:pPr>
              <a:buClr>
                <a:srgbClr val="7030A0"/>
              </a:buClr>
              <a:buFont typeface="Wingdings" panose="05000000000000000000" pitchFamily="2" charset="2"/>
              <a:buChar char="Ø"/>
            </a:pPr>
            <a:r>
              <a:rPr lang="fr-FR" dirty="0"/>
              <a:t> 20 Juillet </a:t>
            </a:r>
            <a:r>
              <a:rPr lang="fr-FR" u="sng" dirty="0"/>
              <a:t>2011</a:t>
            </a:r>
            <a:r>
              <a:rPr lang="fr-FR" dirty="0"/>
              <a:t> : Loi réformant la médecine du travail</a:t>
            </a:r>
          </a:p>
          <a:p>
            <a:pPr lvl="1">
              <a:buFont typeface="Wingdings" panose="05000000000000000000" pitchFamily="2" charset="2"/>
              <a:buChar char="q"/>
            </a:pPr>
            <a:r>
              <a:rPr lang="fr-FR" dirty="0"/>
              <a:t> Intégration des </a:t>
            </a:r>
            <a:r>
              <a:rPr lang="fr-FR" b="1" dirty="0">
                <a:solidFill>
                  <a:srgbClr val="7030A0"/>
                </a:solidFill>
              </a:rPr>
              <a:t>infirmiers en santé au travail</a:t>
            </a:r>
          </a:p>
          <a:p>
            <a:pPr lvl="1">
              <a:buFont typeface="Wingdings" panose="05000000000000000000" pitchFamily="2" charset="2"/>
              <a:buChar char="q"/>
            </a:pPr>
            <a:r>
              <a:rPr lang="fr-FR" dirty="0"/>
              <a:t> Constitution d'</a:t>
            </a:r>
            <a:r>
              <a:rPr lang="fr-FR" b="1" dirty="0">
                <a:solidFill>
                  <a:srgbClr val="7030A0"/>
                </a:solidFill>
              </a:rPr>
              <a:t>équipes pluridisciplinaires</a:t>
            </a:r>
          </a:p>
          <a:p>
            <a:pPr marL="457200" lvl="1" indent="0">
              <a:buNone/>
            </a:pPr>
            <a:endParaRPr lang="fr-FR" dirty="0"/>
          </a:p>
          <a:p>
            <a:pPr>
              <a:buClr>
                <a:srgbClr val="7030A0"/>
              </a:buClr>
              <a:buFont typeface="Wingdings" panose="05000000000000000000" pitchFamily="2" charset="2"/>
              <a:buChar char="Ø"/>
            </a:pPr>
            <a:r>
              <a:rPr lang="fr-FR" dirty="0"/>
              <a:t> </a:t>
            </a:r>
            <a:r>
              <a:rPr lang="fr-FR" u="sng" dirty="0"/>
              <a:t>2016</a:t>
            </a:r>
            <a:r>
              <a:rPr lang="fr-FR" dirty="0"/>
              <a:t> : Loi Travail (Loi n° 2016-1088 relative au travail, à la modernisation du dialogue social et à la sécurisation des parcours professionnels)</a:t>
            </a:r>
          </a:p>
          <a:p>
            <a:pPr lvl="1">
              <a:buFont typeface="Wingdings" panose="05000000000000000000" pitchFamily="2" charset="2"/>
              <a:buChar char="q"/>
            </a:pPr>
            <a:r>
              <a:rPr lang="fr-FR" dirty="0"/>
              <a:t> </a:t>
            </a:r>
            <a:r>
              <a:rPr lang="fr-FR" b="1" dirty="0">
                <a:solidFill>
                  <a:srgbClr val="7030A0"/>
                </a:solidFill>
              </a:rPr>
              <a:t>Adaptation du suivi de l'état de santé </a:t>
            </a:r>
            <a:r>
              <a:rPr lang="fr-FR" dirty="0"/>
              <a:t>en fonction du poste de travail, de l'âge et de l'état de santé, en particulier en termes de périodicité</a:t>
            </a:r>
          </a:p>
          <a:p>
            <a:pPr lvl="1">
              <a:buFont typeface="Wingdings" panose="05000000000000000000" pitchFamily="2" charset="2"/>
              <a:buChar char="q"/>
            </a:pPr>
            <a:r>
              <a:rPr lang="fr-FR" dirty="0"/>
              <a:t> </a:t>
            </a:r>
            <a:r>
              <a:rPr lang="fr-FR" b="1" dirty="0">
                <a:solidFill>
                  <a:srgbClr val="7030A0"/>
                </a:solidFill>
              </a:rPr>
              <a:t>Modification du régime de l'aptitude/inaptitude</a:t>
            </a:r>
            <a:r>
              <a:rPr lang="fr-FR" dirty="0"/>
              <a:t>, avec la possibilité d’émettre un inaptitude avec dispense de recherche préalable de reclassement </a:t>
            </a:r>
            <a:r>
              <a:rPr lang="fr-FR" sz="2000" dirty="0"/>
              <a:t>(mentions «</a:t>
            </a:r>
            <a:r>
              <a:rPr lang="fr-FR" sz="2000" i="1" dirty="0"/>
              <a:t> tout maintien du salarié dans un emploi serait gravement préjudiciable à sa santé »</a:t>
            </a:r>
            <a:r>
              <a:rPr lang="fr-FR" sz="2000" dirty="0"/>
              <a:t> ou que </a:t>
            </a:r>
            <a:r>
              <a:rPr lang="fr-FR" sz="2000" i="1" dirty="0"/>
              <a:t>« l’état de santé du salarié fait obstacle à tout reclassement dans l'emploi »</a:t>
            </a:r>
            <a:r>
              <a:rPr lang="fr-FR" sz="2000" dirty="0"/>
              <a:t>)</a:t>
            </a:r>
            <a:r>
              <a:rPr lang="fr-FR" dirty="0"/>
              <a:t>.</a:t>
            </a:r>
          </a:p>
          <a:p>
            <a:pPr>
              <a:buFont typeface="Wingdings" panose="05000000000000000000" pitchFamily="2" charset="2"/>
              <a:buChar char="Ø"/>
            </a:pPr>
            <a:endParaRPr lang="fr-FR" dirty="0"/>
          </a:p>
        </p:txBody>
      </p:sp>
      <p:sp>
        <p:nvSpPr>
          <p:cNvPr id="4" name="Espace réservé du pied de page 3">
            <a:extLst>
              <a:ext uri="{FF2B5EF4-FFF2-40B4-BE49-F238E27FC236}">
                <a16:creationId xmlns:a16="http://schemas.microsoft.com/office/drawing/2014/main" id="{EAB266E7-4140-4144-9822-36587A15F31E}"/>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9EADD0D0-4328-448C-B6B2-48A050C9D922}"/>
              </a:ext>
            </a:extLst>
          </p:cNvPr>
          <p:cNvSpPr>
            <a:spLocks noGrp="1"/>
          </p:cNvSpPr>
          <p:nvPr>
            <p:ph type="sldNum" sz="quarter" idx="12"/>
          </p:nvPr>
        </p:nvSpPr>
        <p:spPr/>
        <p:txBody>
          <a:bodyPr/>
          <a:lstStyle/>
          <a:p>
            <a:fld id="{7FF388D9-F032-4EF9-B8F3-AB3663450E3B}" type="slidenum">
              <a:rPr lang="fr-FR" smtClean="0"/>
              <a:t>39</a:t>
            </a:fld>
            <a:endParaRPr lang="fr-FR"/>
          </a:p>
        </p:txBody>
      </p:sp>
    </p:spTree>
    <p:extLst>
      <p:ext uri="{BB962C8B-B14F-4D97-AF65-F5344CB8AC3E}">
        <p14:creationId xmlns:p14="http://schemas.microsoft.com/office/powerpoint/2010/main" val="280344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554B57F-BB68-4C7C-A9F8-CB6BFA306DCC}"/>
              </a:ext>
            </a:extLst>
          </p:cNvPr>
          <p:cNvSpPr>
            <a:spLocks noGrp="1"/>
          </p:cNvSpPr>
          <p:nvPr>
            <p:ph type="title"/>
          </p:nvPr>
        </p:nvSpPr>
        <p:spPr>
          <a:xfrm>
            <a:off x="464106" y="1709738"/>
            <a:ext cx="11360151" cy="2852737"/>
          </a:xfrm>
          <a:effectLst>
            <a:outerShdw blurRad="50800" dist="38100" dir="8100000" algn="tr" rotWithShape="0">
              <a:prstClr val="black">
                <a:alpha val="40000"/>
              </a:prstClr>
            </a:outerShdw>
          </a:effectLst>
        </p:spPr>
        <p:txBody>
          <a:bodyPr/>
          <a:lstStyle/>
          <a:p>
            <a:r>
              <a:rPr lang="fr-FR" dirty="0"/>
              <a:t>1. Démographie médicale en </a:t>
            </a:r>
            <a:r>
              <a:rPr lang="fr-FR" b="1" dirty="0">
                <a:ln w="3175">
                  <a:solidFill>
                    <a:schemeClr val="tx1"/>
                  </a:solidFill>
                </a:ln>
                <a:solidFill>
                  <a:srgbClr val="002060"/>
                </a:solidFill>
              </a:rPr>
              <a:t>Fr</a:t>
            </a:r>
            <a:r>
              <a:rPr lang="fr-FR" dirty="0">
                <a:ln w="3175">
                  <a:solidFill>
                    <a:schemeClr val="tx1"/>
                  </a:solidFill>
                </a:ln>
                <a:solidFill>
                  <a:schemeClr val="bg1"/>
                </a:solidFill>
              </a:rPr>
              <a:t>an</a:t>
            </a:r>
            <a:r>
              <a:rPr lang="fr-FR" b="1" dirty="0">
                <a:ln w="3175">
                  <a:solidFill>
                    <a:schemeClr val="tx1"/>
                  </a:solidFill>
                </a:ln>
                <a:solidFill>
                  <a:srgbClr val="FF0000"/>
                </a:solidFill>
              </a:rPr>
              <a:t>ce</a:t>
            </a:r>
          </a:p>
        </p:txBody>
      </p:sp>
      <p:sp>
        <p:nvSpPr>
          <p:cNvPr id="7" name="Espace réservé du texte 6">
            <a:extLst>
              <a:ext uri="{FF2B5EF4-FFF2-40B4-BE49-F238E27FC236}">
                <a16:creationId xmlns:a16="http://schemas.microsoft.com/office/drawing/2014/main" id="{37C42BC7-1E5F-4099-8ED7-717BE589FB3C}"/>
              </a:ext>
            </a:extLst>
          </p:cNvPr>
          <p:cNvSpPr>
            <a:spLocks noGrp="1"/>
          </p:cNvSpPr>
          <p:nvPr>
            <p:ph type="body" idx="1"/>
          </p:nvPr>
        </p:nvSpPr>
        <p:spPr>
          <a:xfrm>
            <a:off x="464107" y="4589463"/>
            <a:ext cx="10515600" cy="1500187"/>
          </a:xfrm>
        </p:spPr>
        <p:txBody>
          <a:bodyPr>
            <a:normAutofit/>
          </a:bodyPr>
          <a:lstStyle/>
          <a:p>
            <a:r>
              <a:rPr lang="fr-FR" sz="4000" dirty="0"/>
              <a:t>et conséquences sur la fréquence des visites</a:t>
            </a:r>
          </a:p>
        </p:txBody>
      </p:sp>
      <p:sp>
        <p:nvSpPr>
          <p:cNvPr id="4" name="Espace réservé du pied de page 3">
            <a:extLst>
              <a:ext uri="{FF2B5EF4-FFF2-40B4-BE49-F238E27FC236}">
                <a16:creationId xmlns:a16="http://schemas.microsoft.com/office/drawing/2014/main" id="{C01D5CD1-9518-46C4-89AC-3E7FA61342E4}"/>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7FE4734-58D4-457E-820F-D9C8D3257465}"/>
              </a:ext>
            </a:extLst>
          </p:cNvPr>
          <p:cNvSpPr>
            <a:spLocks noGrp="1"/>
          </p:cNvSpPr>
          <p:nvPr>
            <p:ph type="sldNum" sz="quarter" idx="12"/>
          </p:nvPr>
        </p:nvSpPr>
        <p:spPr/>
        <p:txBody>
          <a:bodyPr/>
          <a:lstStyle/>
          <a:p>
            <a:fld id="{7FF388D9-F032-4EF9-B8F3-AB3663450E3B}" type="slidenum">
              <a:rPr lang="fr-FR" smtClean="0"/>
              <a:t>4</a:t>
            </a:fld>
            <a:endParaRPr lang="fr-FR"/>
          </a:p>
        </p:txBody>
      </p:sp>
    </p:spTree>
    <p:extLst>
      <p:ext uri="{BB962C8B-B14F-4D97-AF65-F5344CB8AC3E}">
        <p14:creationId xmlns:p14="http://schemas.microsoft.com/office/powerpoint/2010/main" val="241493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a:xfrm>
            <a:off x="838200" y="1838738"/>
            <a:ext cx="10515600" cy="4517611"/>
          </a:xfrm>
        </p:spPr>
        <p:txBody>
          <a:bodyPr>
            <a:normAutofit/>
          </a:bodyPr>
          <a:lstStyle/>
          <a:p>
            <a:pPr marL="0" indent="0">
              <a:buNone/>
            </a:pPr>
            <a:r>
              <a:rPr lang="fr-FR" u="sng" dirty="0"/>
              <a:t>2 aout 2021</a:t>
            </a:r>
            <a:r>
              <a:rPr lang="fr-FR" dirty="0"/>
              <a:t> : Loi « santé au travail » n° 2021-1018 visant à :</a:t>
            </a:r>
          </a:p>
          <a:p>
            <a:pPr lvl="1">
              <a:spcAft>
                <a:spcPts val="1200"/>
              </a:spcAft>
              <a:buFont typeface="Wingdings" panose="05000000000000000000" pitchFamily="2" charset="2"/>
              <a:buChar char="q"/>
            </a:pPr>
            <a:r>
              <a:rPr lang="fr-FR" dirty="0"/>
              <a:t>  Renforcer la prévention en matière de santé au travail</a:t>
            </a:r>
          </a:p>
          <a:p>
            <a:pPr lvl="1">
              <a:spcAft>
                <a:spcPts val="1200"/>
              </a:spcAft>
              <a:buFont typeface="Wingdings" panose="05000000000000000000" pitchFamily="2" charset="2"/>
              <a:buChar char="q"/>
            </a:pPr>
            <a:r>
              <a:rPr lang="fr-FR" dirty="0"/>
              <a:t>  </a:t>
            </a:r>
            <a:r>
              <a:rPr lang="fr-FR" b="1" dirty="0">
                <a:solidFill>
                  <a:srgbClr val="7030A0"/>
                </a:solidFill>
              </a:rPr>
              <a:t>Moderniser</a:t>
            </a:r>
            <a:r>
              <a:rPr lang="fr-FR" dirty="0"/>
              <a:t> les services de prévention et de santé au travail</a:t>
            </a:r>
          </a:p>
          <a:p>
            <a:pPr lvl="1">
              <a:spcAft>
                <a:spcPts val="1200"/>
              </a:spcAft>
              <a:buFont typeface="Wingdings" panose="05000000000000000000" pitchFamily="2" charset="2"/>
              <a:buChar char="q"/>
            </a:pPr>
            <a:r>
              <a:rPr lang="fr-FR" dirty="0"/>
              <a:t>  </a:t>
            </a:r>
            <a:r>
              <a:rPr lang="fr-FR" b="1" dirty="0">
                <a:solidFill>
                  <a:srgbClr val="7030A0"/>
                </a:solidFill>
              </a:rPr>
              <a:t>Décloisonner la santé publique et la santé au travail</a:t>
            </a:r>
          </a:p>
        </p:txBody>
      </p:sp>
      <p:sp>
        <p:nvSpPr>
          <p:cNvPr id="6" name="Titre 1">
            <a:extLst>
              <a:ext uri="{FF2B5EF4-FFF2-40B4-BE49-F238E27FC236}">
                <a16:creationId xmlns:a16="http://schemas.microsoft.com/office/drawing/2014/main" id="{0561311A-E13A-41FE-BACB-BA1E3B55B3B8}"/>
              </a:ext>
            </a:extLst>
          </p:cNvPr>
          <p:cNvSpPr>
            <a:spLocks noGrp="1"/>
          </p:cNvSpPr>
          <p:nvPr>
            <p:ph type="title"/>
          </p:nvPr>
        </p:nvSpPr>
        <p:spPr>
          <a:xfrm>
            <a:off x="407503" y="325369"/>
            <a:ext cx="11320669" cy="1325563"/>
          </a:xfrm>
        </p:spPr>
        <p:txBody>
          <a:bodyPr anchor="t">
            <a:normAutofit/>
          </a:bodyPr>
          <a:lstStyle/>
          <a:p>
            <a:pPr algn="ctr"/>
            <a:r>
              <a:rPr lang="fr-FR" sz="4000" b="1" dirty="0">
                <a:solidFill>
                  <a:srgbClr val="7030A0"/>
                </a:solidFill>
              </a:rPr>
              <a:t>Evolutions du suivi de l’état de santé </a:t>
            </a:r>
            <a:r>
              <a:rPr lang="fr-FR" sz="4000" dirty="0"/>
              <a:t>des travailleurs</a:t>
            </a:r>
          </a:p>
        </p:txBody>
      </p:sp>
      <p:sp>
        <p:nvSpPr>
          <p:cNvPr id="2" name="Espace réservé du pied de page 1">
            <a:extLst>
              <a:ext uri="{FF2B5EF4-FFF2-40B4-BE49-F238E27FC236}">
                <a16:creationId xmlns:a16="http://schemas.microsoft.com/office/drawing/2014/main" id="{82A80FBA-30EE-4742-A58C-6ABC1B803BA9}"/>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5429DA72-9D44-410A-9A47-2F3010209EE0}"/>
              </a:ext>
            </a:extLst>
          </p:cNvPr>
          <p:cNvSpPr>
            <a:spLocks noGrp="1"/>
          </p:cNvSpPr>
          <p:nvPr>
            <p:ph type="sldNum" sz="quarter" idx="12"/>
          </p:nvPr>
        </p:nvSpPr>
        <p:spPr/>
        <p:txBody>
          <a:bodyPr/>
          <a:lstStyle/>
          <a:p>
            <a:fld id="{7FF388D9-F032-4EF9-B8F3-AB3663450E3B}" type="slidenum">
              <a:rPr lang="fr-FR" smtClean="0"/>
              <a:t>40</a:t>
            </a:fld>
            <a:endParaRPr lang="fr-FR"/>
          </a:p>
        </p:txBody>
      </p:sp>
    </p:spTree>
    <p:extLst>
      <p:ext uri="{BB962C8B-B14F-4D97-AF65-F5344CB8AC3E}">
        <p14:creationId xmlns:p14="http://schemas.microsoft.com/office/powerpoint/2010/main" val="4150317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561311A-E13A-41FE-BACB-BA1E3B55B3B8}"/>
              </a:ext>
            </a:extLst>
          </p:cNvPr>
          <p:cNvSpPr>
            <a:spLocks noGrp="1"/>
          </p:cNvSpPr>
          <p:nvPr>
            <p:ph type="title"/>
          </p:nvPr>
        </p:nvSpPr>
        <p:spPr>
          <a:xfrm>
            <a:off x="407503" y="176284"/>
            <a:ext cx="11320669" cy="1325563"/>
          </a:xfrm>
        </p:spPr>
        <p:txBody>
          <a:bodyPr anchor="t">
            <a:normAutofit/>
          </a:bodyPr>
          <a:lstStyle/>
          <a:p>
            <a:pPr algn="ctr"/>
            <a:r>
              <a:rPr lang="fr-FR" sz="4000" b="1" dirty="0">
                <a:solidFill>
                  <a:srgbClr val="7030A0"/>
                </a:solidFill>
              </a:rPr>
              <a:t>Les différents types de suivi</a:t>
            </a:r>
            <a:endParaRPr lang="fr-FR" sz="4000" dirty="0"/>
          </a:p>
        </p:txBody>
      </p:sp>
      <p:pic>
        <p:nvPicPr>
          <p:cNvPr id="7" name="Espace réservé du contenu 6">
            <a:extLst>
              <a:ext uri="{FF2B5EF4-FFF2-40B4-BE49-F238E27FC236}">
                <a16:creationId xmlns:a16="http://schemas.microsoft.com/office/drawing/2014/main" id="{5D5FC565-6CC4-44F0-A0DD-BF9DAA90808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87" r="472"/>
          <a:stretch/>
        </p:blipFill>
        <p:spPr>
          <a:xfrm>
            <a:off x="1533939" y="952645"/>
            <a:ext cx="9081052" cy="5469144"/>
          </a:xfrm>
        </p:spPr>
      </p:pic>
      <p:sp>
        <p:nvSpPr>
          <p:cNvPr id="8" name="ZoneTexte 7">
            <a:extLst>
              <a:ext uri="{FF2B5EF4-FFF2-40B4-BE49-F238E27FC236}">
                <a16:creationId xmlns:a16="http://schemas.microsoft.com/office/drawing/2014/main" id="{004CA453-64A0-4FD4-A58E-8376F059E9F6}"/>
              </a:ext>
            </a:extLst>
          </p:cNvPr>
          <p:cNvSpPr txBox="1"/>
          <p:nvPr/>
        </p:nvSpPr>
        <p:spPr>
          <a:xfrm>
            <a:off x="96579" y="6543867"/>
            <a:ext cx="1483241" cy="276999"/>
          </a:xfrm>
          <a:prstGeom prst="rect">
            <a:avLst/>
          </a:prstGeom>
          <a:noFill/>
        </p:spPr>
        <p:txBody>
          <a:bodyPr wrap="square" rtlCol="0">
            <a:spAutoFit/>
          </a:bodyPr>
          <a:lstStyle/>
          <a:p>
            <a:r>
              <a:rPr lang="fr-FR" sz="1200" dirty="0"/>
              <a:t>Source : AFOMETRA</a:t>
            </a:r>
          </a:p>
        </p:txBody>
      </p:sp>
      <p:sp>
        <p:nvSpPr>
          <p:cNvPr id="2" name="Espace réservé du pied de page 1">
            <a:extLst>
              <a:ext uri="{FF2B5EF4-FFF2-40B4-BE49-F238E27FC236}">
                <a16:creationId xmlns:a16="http://schemas.microsoft.com/office/drawing/2014/main" id="{5B610C70-A7F4-40A3-B0DE-929943918744}"/>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93BE27B8-C1B2-4B9E-A733-7D908A68EC83}"/>
              </a:ext>
            </a:extLst>
          </p:cNvPr>
          <p:cNvSpPr>
            <a:spLocks noGrp="1"/>
          </p:cNvSpPr>
          <p:nvPr>
            <p:ph type="sldNum" sz="quarter" idx="12"/>
          </p:nvPr>
        </p:nvSpPr>
        <p:spPr/>
        <p:txBody>
          <a:bodyPr/>
          <a:lstStyle/>
          <a:p>
            <a:fld id="{7FF388D9-F032-4EF9-B8F3-AB3663450E3B}" type="slidenum">
              <a:rPr lang="fr-FR" smtClean="0"/>
              <a:t>41</a:t>
            </a:fld>
            <a:endParaRPr lang="fr-FR"/>
          </a:p>
        </p:txBody>
      </p:sp>
    </p:spTree>
    <p:extLst>
      <p:ext uri="{BB962C8B-B14F-4D97-AF65-F5344CB8AC3E}">
        <p14:creationId xmlns:p14="http://schemas.microsoft.com/office/powerpoint/2010/main" val="1333722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561311A-E13A-41FE-BACB-BA1E3B55B3B8}"/>
              </a:ext>
            </a:extLst>
          </p:cNvPr>
          <p:cNvSpPr>
            <a:spLocks noGrp="1"/>
          </p:cNvSpPr>
          <p:nvPr>
            <p:ph type="title"/>
          </p:nvPr>
        </p:nvSpPr>
        <p:spPr>
          <a:xfrm>
            <a:off x="407503" y="176284"/>
            <a:ext cx="11320669" cy="1325563"/>
          </a:xfrm>
        </p:spPr>
        <p:txBody>
          <a:bodyPr anchor="t">
            <a:normAutofit/>
          </a:bodyPr>
          <a:lstStyle/>
          <a:p>
            <a:pPr algn="ctr"/>
            <a:r>
              <a:rPr lang="fr-FR" sz="4000" b="1" dirty="0">
                <a:solidFill>
                  <a:srgbClr val="7030A0"/>
                </a:solidFill>
              </a:rPr>
              <a:t>Les différents types de suivi</a:t>
            </a:r>
            <a:endParaRPr lang="fr-FR" sz="4000" dirty="0"/>
          </a:p>
        </p:txBody>
      </p:sp>
      <p:pic>
        <p:nvPicPr>
          <p:cNvPr id="5" name="Espace réservé du contenu 4">
            <a:extLst>
              <a:ext uri="{FF2B5EF4-FFF2-40B4-BE49-F238E27FC236}">
                <a16:creationId xmlns:a16="http://schemas.microsoft.com/office/drawing/2014/main" id="{71EF597E-62A3-49B7-8136-A64832584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 t="585" r="83"/>
          <a:stretch/>
        </p:blipFill>
        <p:spPr>
          <a:xfrm>
            <a:off x="646871" y="1710569"/>
            <a:ext cx="10841932" cy="3910576"/>
          </a:xfrm>
        </p:spPr>
      </p:pic>
      <p:sp>
        <p:nvSpPr>
          <p:cNvPr id="2" name="Espace réservé du pied de page 1">
            <a:extLst>
              <a:ext uri="{FF2B5EF4-FFF2-40B4-BE49-F238E27FC236}">
                <a16:creationId xmlns:a16="http://schemas.microsoft.com/office/drawing/2014/main" id="{4AA8CBBF-52AA-4091-99D0-7C8EA0A63EC6}"/>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1F73D9D1-4DE8-4090-B0F8-F41098089EE6}"/>
              </a:ext>
            </a:extLst>
          </p:cNvPr>
          <p:cNvSpPr>
            <a:spLocks noGrp="1"/>
          </p:cNvSpPr>
          <p:nvPr>
            <p:ph type="sldNum" sz="quarter" idx="12"/>
          </p:nvPr>
        </p:nvSpPr>
        <p:spPr/>
        <p:txBody>
          <a:bodyPr/>
          <a:lstStyle/>
          <a:p>
            <a:fld id="{7FF388D9-F032-4EF9-B8F3-AB3663450E3B}" type="slidenum">
              <a:rPr lang="fr-FR" smtClean="0"/>
              <a:t>42</a:t>
            </a:fld>
            <a:endParaRPr lang="fr-FR"/>
          </a:p>
        </p:txBody>
      </p:sp>
      <p:sp>
        <p:nvSpPr>
          <p:cNvPr id="7" name="ZoneTexte 6">
            <a:extLst>
              <a:ext uri="{FF2B5EF4-FFF2-40B4-BE49-F238E27FC236}">
                <a16:creationId xmlns:a16="http://schemas.microsoft.com/office/drawing/2014/main" id="{1D0E75AA-54CA-4E68-A95B-71FDA1542D83}"/>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1186495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337930" y="1570383"/>
            <a:ext cx="11489635" cy="49993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t> Il appartient à l’</a:t>
            </a:r>
            <a:r>
              <a:rPr lang="fr-FR" b="1" dirty="0"/>
              <a:t>employeur</a:t>
            </a:r>
            <a:r>
              <a:rPr lang="fr-FR" dirty="0"/>
              <a:t> de déclarer au service de prévention et de santé au travail la </a:t>
            </a:r>
            <a:r>
              <a:rPr lang="fr-FR" b="1" dirty="0"/>
              <a:t>liste des postes à risque</a:t>
            </a:r>
            <a:r>
              <a:rPr lang="fr-FR" dirty="0"/>
              <a:t> de son entreprise et les salariés qui y sont affectés. La fixation de cette liste relève </a:t>
            </a:r>
            <a:r>
              <a:rPr lang="fr-FR" u="sng" dirty="0"/>
              <a:t>juridiquement</a:t>
            </a:r>
            <a:r>
              <a:rPr lang="fr-FR" dirty="0"/>
              <a:t> de sa compétence.</a:t>
            </a:r>
          </a:p>
          <a:p>
            <a:pPr>
              <a:spcAft>
                <a:spcPts val="1200"/>
              </a:spcAft>
              <a:buClr>
                <a:srgbClr val="7030A0"/>
              </a:buClr>
              <a:buFont typeface="Wingdings" panose="05000000000000000000" pitchFamily="2" charset="2"/>
              <a:buChar char="Ø"/>
            </a:pPr>
            <a:r>
              <a:rPr lang="fr-FR" dirty="0"/>
              <a:t> </a:t>
            </a:r>
            <a:r>
              <a:rPr lang="fr-FR" b="1" dirty="0">
                <a:effectLst/>
              </a:rPr>
              <a:t>Dans les entreprises de moins de 11 salariés dépourvus de représentation du personnel</a:t>
            </a:r>
            <a:r>
              <a:rPr lang="fr-FR" dirty="0">
                <a:effectLst/>
              </a:rPr>
              <a:t>, les employeurs constituent la liste des postes présentant des risques particuliers pour la santé ou la sécurité des travailleurs ou pour celles de leurs collègues ou des tiers évoluant dans l’environnement immédiat de travail </a:t>
            </a:r>
            <a:r>
              <a:rPr lang="fr-FR" u="sng" dirty="0">
                <a:effectLst/>
              </a:rPr>
              <a:t>après avoir recueilli l’avis du médecin du travail</a:t>
            </a:r>
            <a:r>
              <a:rPr lang="fr-FR" dirty="0">
                <a:effectLst/>
              </a:rPr>
              <a:t>.</a:t>
            </a:r>
          </a:p>
        </p:txBody>
      </p:sp>
      <p:sp>
        <p:nvSpPr>
          <p:cNvPr id="6" name="Titre 1">
            <a:extLst>
              <a:ext uri="{FF2B5EF4-FFF2-40B4-BE49-F238E27FC236}">
                <a16:creationId xmlns:a16="http://schemas.microsoft.com/office/drawing/2014/main" id="{7157C7E9-AC72-48C3-A889-2E0E15659FA8}"/>
              </a:ext>
            </a:extLst>
          </p:cNvPr>
          <p:cNvSpPr txBox="1">
            <a:spLocks/>
          </p:cNvSpPr>
          <p:nvPr/>
        </p:nvSpPr>
        <p:spPr>
          <a:xfrm>
            <a:off x="990600" y="41813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Suivi individuel renforcé </a:t>
            </a:r>
            <a:r>
              <a:rPr lang="fr-FR" sz="4000" dirty="0"/>
              <a:t>(SIR)</a:t>
            </a:r>
          </a:p>
        </p:txBody>
      </p:sp>
      <p:sp>
        <p:nvSpPr>
          <p:cNvPr id="2" name="Espace réservé du pied de page 1">
            <a:extLst>
              <a:ext uri="{FF2B5EF4-FFF2-40B4-BE49-F238E27FC236}">
                <a16:creationId xmlns:a16="http://schemas.microsoft.com/office/drawing/2014/main" id="{DCC6D964-7DED-47B5-A785-1954C5CE53DE}"/>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1EB528A1-333D-416E-B5BD-5BB134A4E145}"/>
              </a:ext>
            </a:extLst>
          </p:cNvPr>
          <p:cNvSpPr>
            <a:spLocks noGrp="1"/>
          </p:cNvSpPr>
          <p:nvPr>
            <p:ph type="sldNum" sz="quarter" idx="12"/>
          </p:nvPr>
        </p:nvSpPr>
        <p:spPr/>
        <p:txBody>
          <a:bodyPr/>
          <a:lstStyle/>
          <a:p>
            <a:fld id="{7FF388D9-F032-4EF9-B8F3-AB3663450E3B}" type="slidenum">
              <a:rPr lang="fr-FR" smtClean="0"/>
              <a:t>43</a:t>
            </a:fld>
            <a:endParaRPr lang="fr-FR"/>
          </a:p>
        </p:txBody>
      </p:sp>
    </p:spTree>
    <p:extLst>
      <p:ext uri="{BB962C8B-B14F-4D97-AF65-F5344CB8AC3E}">
        <p14:creationId xmlns:p14="http://schemas.microsoft.com/office/powerpoint/2010/main" val="1896639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2180F7A-DDBB-4284-B0B4-2669C9554E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596" y="1580323"/>
            <a:ext cx="11450808" cy="4421220"/>
          </a:xfrm>
        </p:spPr>
      </p:pic>
      <p:sp>
        <p:nvSpPr>
          <p:cNvPr id="7" name="Titre 1">
            <a:extLst>
              <a:ext uri="{FF2B5EF4-FFF2-40B4-BE49-F238E27FC236}">
                <a16:creationId xmlns:a16="http://schemas.microsoft.com/office/drawing/2014/main" id="{925B7385-2D6E-4CC9-82D3-85BB69B87CDA}"/>
              </a:ext>
            </a:extLst>
          </p:cNvPr>
          <p:cNvSpPr>
            <a:spLocks noGrp="1"/>
          </p:cNvSpPr>
          <p:nvPr>
            <p:ph type="title"/>
          </p:nvPr>
        </p:nvSpPr>
        <p:spPr>
          <a:xfrm>
            <a:off x="407503" y="225979"/>
            <a:ext cx="11320669" cy="1325563"/>
          </a:xfrm>
        </p:spPr>
        <p:txBody>
          <a:bodyPr anchor="t">
            <a:normAutofit/>
          </a:bodyPr>
          <a:lstStyle/>
          <a:p>
            <a:pPr algn="ctr"/>
            <a:r>
              <a:rPr lang="fr-FR" sz="4000" b="1" dirty="0">
                <a:solidFill>
                  <a:srgbClr val="7030A0"/>
                </a:solidFill>
              </a:rPr>
              <a:t>Les différents types de suivi</a:t>
            </a:r>
            <a:endParaRPr lang="fr-FR" sz="4000" dirty="0"/>
          </a:p>
        </p:txBody>
      </p:sp>
      <p:sp>
        <p:nvSpPr>
          <p:cNvPr id="2" name="Espace réservé du pied de page 1">
            <a:extLst>
              <a:ext uri="{FF2B5EF4-FFF2-40B4-BE49-F238E27FC236}">
                <a16:creationId xmlns:a16="http://schemas.microsoft.com/office/drawing/2014/main" id="{AA8EAEAE-63C8-4D2B-BB25-C54F59901CAE}"/>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DBF8302E-2049-4DE2-88B1-F63A16D9F159}"/>
              </a:ext>
            </a:extLst>
          </p:cNvPr>
          <p:cNvSpPr>
            <a:spLocks noGrp="1"/>
          </p:cNvSpPr>
          <p:nvPr>
            <p:ph type="sldNum" sz="quarter" idx="12"/>
          </p:nvPr>
        </p:nvSpPr>
        <p:spPr/>
        <p:txBody>
          <a:bodyPr/>
          <a:lstStyle/>
          <a:p>
            <a:fld id="{7FF388D9-F032-4EF9-B8F3-AB3663450E3B}" type="slidenum">
              <a:rPr lang="fr-FR" smtClean="0"/>
              <a:t>44</a:t>
            </a:fld>
            <a:endParaRPr lang="fr-FR"/>
          </a:p>
        </p:txBody>
      </p:sp>
      <p:sp>
        <p:nvSpPr>
          <p:cNvPr id="9" name="ZoneTexte 8">
            <a:extLst>
              <a:ext uri="{FF2B5EF4-FFF2-40B4-BE49-F238E27FC236}">
                <a16:creationId xmlns:a16="http://schemas.microsoft.com/office/drawing/2014/main" id="{F9C3AAD2-CE03-4AB5-9E49-66DE08AE69FA}"/>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291216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198" y="0"/>
            <a:ext cx="10515600" cy="1325563"/>
          </a:xfrm>
        </p:spPr>
        <p:txBody>
          <a:bodyPr anchor="t">
            <a:normAutofit/>
          </a:bodyPr>
          <a:lstStyle/>
          <a:p>
            <a:pPr algn="ctr"/>
            <a:r>
              <a:rPr lang="fr-FR" sz="4000" dirty="0"/>
              <a:t>Tableau récapitulatif des </a:t>
            </a:r>
            <a:r>
              <a:rPr lang="fr-FR" sz="4000" b="1" dirty="0">
                <a:solidFill>
                  <a:srgbClr val="7030A0"/>
                </a:solidFill>
              </a:rPr>
              <a:t>suivis</a:t>
            </a:r>
          </a:p>
        </p:txBody>
      </p:sp>
      <p:graphicFrame>
        <p:nvGraphicFramePr>
          <p:cNvPr id="3" name="Tableau 2">
            <a:extLst>
              <a:ext uri="{FF2B5EF4-FFF2-40B4-BE49-F238E27FC236}">
                <a16:creationId xmlns:a16="http://schemas.microsoft.com/office/drawing/2014/main" id="{2322BB8C-6377-46B8-93DF-7C1818EE0301}"/>
              </a:ext>
            </a:extLst>
          </p:cNvPr>
          <p:cNvGraphicFramePr>
            <a:graphicFrameLocks noGrp="1"/>
          </p:cNvGraphicFramePr>
          <p:nvPr>
            <p:extLst>
              <p:ext uri="{D42A27DB-BD31-4B8C-83A1-F6EECF244321}">
                <p14:modId xmlns:p14="http://schemas.microsoft.com/office/powerpoint/2010/main" val="1473252377"/>
              </p:ext>
            </p:extLst>
          </p:nvPr>
        </p:nvGraphicFramePr>
        <p:xfrm>
          <a:off x="109330" y="593208"/>
          <a:ext cx="11946836" cy="5908704"/>
        </p:xfrm>
        <a:graphic>
          <a:graphicData uri="http://schemas.openxmlformats.org/drawingml/2006/table">
            <a:tbl>
              <a:tblPr>
                <a:tableStyleId>{69CF1AB2-1976-4502-BF36-3FF5EA218861}</a:tableStyleId>
              </a:tblPr>
              <a:tblGrid>
                <a:gridCol w="1762811">
                  <a:extLst>
                    <a:ext uri="{9D8B030D-6E8A-4147-A177-3AD203B41FA5}">
                      <a16:colId xmlns:a16="http://schemas.microsoft.com/office/drawing/2014/main" val="3731389079"/>
                    </a:ext>
                  </a:extLst>
                </a:gridCol>
                <a:gridCol w="3155522">
                  <a:extLst>
                    <a:ext uri="{9D8B030D-6E8A-4147-A177-3AD203B41FA5}">
                      <a16:colId xmlns:a16="http://schemas.microsoft.com/office/drawing/2014/main" val="899039424"/>
                    </a:ext>
                  </a:extLst>
                </a:gridCol>
                <a:gridCol w="3301611">
                  <a:extLst>
                    <a:ext uri="{9D8B030D-6E8A-4147-A177-3AD203B41FA5}">
                      <a16:colId xmlns:a16="http://schemas.microsoft.com/office/drawing/2014/main" val="1285220761"/>
                    </a:ext>
                  </a:extLst>
                </a:gridCol>
                <a:gridCol w="3726892">
                  <a:extLst>
                    <a:ext uri="{9D8B030D-6E8A-4147-A177-3AD203B41FA5}">
                      <a16:colId xmlns:a16="http://schemas.microsoft.com/office/drawing/2014/main" val="3607952251"/>
                    </a:ext>
                  </a:extLst>
                </a:gridCol>
              </a:tblGrid>
              <a:tr h="387906">
                <a:tc>
                  <a:txBody>
                    <a:bodyPr/>
                    <a:lstStyle/>
                    <a:p>
                      <a:pPr algn="ctr"/>
                      <a:r>
                        <a:rPr lang="fr-FR" sz="1600" b="1" dirty="0"/>
                        <a:t>Professionnels de santé</a:t>
                      </a:r>
                      <a:endParaRPr lang="fr-FR" sz="1600" dirty="0"/>
                    </a:p>
                  </a:txBody>
                  <a:tcPr marL="29009" marR="29009" marT="14504" marB="14504" anchor="ctr">
                    <a:solidFill>
                      <a:schemeClr val="accent1">
                        <a:lumMod val="60000"/>
                        <a:lumOff val="40000"/>
                      </a:schemeClr>
                    </a:solidFill>
                  </a:tcPr>
                </a:tc>
                <a:tc>
                  <a:txBody>
                    <a:bodyPr/>
                    <a:lstStyle/>
                    <a:p>
                      <a:pPr algn="ctr"/>
                      <a:r>
                        <a:rPr lang="fr-FR" sz="1600" b="1" dirty="0"/>
                        <a:t>Suivi simple (périodicité max 5 ans)</a:t>
                      </a:r>
                      <a:endParaRPr lang="fr-FR" sz="1600" dirty="0"/>
                    </a:p>
                  </a:txBody>
                  <a:tcPr marL="29009" marR="29009" marT="14504" marB="14504" anchor="ctr">
                    <a:solidFill>
                      <a:schemeClr val="accent1">
                        <a:lumMod val="60000"/>
                        <a:lumOff val="40000"/>
                      </a:schemeClr>
                    </a:solidFill>
                  </a:tcPr>
                </a:tc>
                <a:tc>
                  <a:txBody>
                    <a:bodyPr/>
                    <a:lstStyle/>
                    <a:p>
                      <a:pPr algn="ctr"/>
                      <a:r>
                        <a:rPr lang="fr-FR" sz="1600" b="1" dirty="0"/>
                        <a:t>Suivi renforcé (périodicité max 4 ans)</a:t>
                      </a:r>
                      <a:endParaRPr lang="fr-FR" sz="1600" dirty="0"/>
                    </a:p>
                  </a:txBody>
                  <a:tcPr marL="29009" marR="29009" marT="14504" marB="14504" anchor="ctr">
                    <a:solidFill>
                      <a:schemeClr val="accent1">
                        <a:lumMod val="60000"/>
                        <a:lumOff val="40000"/>
                      </a:schemeClr>
                    </a:solidFill>
                  </a:tcPr>
                </a:tc>
                <a:tc>
                  <a:txBody>
                    <a:bodyPr/>
                    <a:lstStyle/>
                    <a:p>
                      <a:pPr algn="ctr"/>
                      <a:r>
                        <a:rPr lang="fr-FR" sz="1600" b="1" dirty="0"/>
                        <a:t>Suivi adapté (périodicité max 3 ans)</a:t>
                      </a:r>
                      <a:endParaRPr lang="fr-FR" sz="1600" dirty="0"/>
                    </a:p>
                  </a:txBody>
                  <a:tcPr marL="29009" marR="29009" marT="14504" marB="14504" anchor="ctr">
                    <a:solidFill>
                      <a:schemeClr val="accent1">
                        <a:lumMod val="60000"/>
                        <a:lumOff val="40000"/>
                      </a:schemeClr>
                    </a:solidFill>
                  </a:tcPr>
                </a:tc>
                <a:extLst>
                  <a:ext uri="{0D108BD9-81ED-4DB2-BD59-A6C34878D82A}">
                    <a16:rowId xmlns:a16="http://schemas.microsoft.com/office/drawing/2014/main" val="1594846207"/>
                  </a:ext>
                </a:extLst>
              </a:tr>
              <a:tr h="1143046">
                <a:tc>
                  <a:txBody>
                    <a:bodyPr/>
                    <a:lstStyle/>
                    <a:p>
                      <a:r>
                        <a:rPr lang="fr-FR" sz="1400" b="1" dirty="0"/>
                        <a:t>Médecin du travail</a:t>
                      </a:r>
                    </a:p>
                    <a:p>
                      <a:endParaRPr lang="fr-FR" sz="1400" b="1" dirty="0"/>
                    </a:p>
                    <a:p>
                      <a:r>
                        <a:rPr lang="fr-FR" sz="1400" b="1" dirty="0"/>
                        <a:t>Collaborateur médecin</a:t>
                      </a:r>
                    </a:p>
                    <a:p>
                      <a:endParaRPr lang="fr-FR" sz="1400" b="1" dirty="0"/>
                    </a:p>
                    <a:p>
                      <a:r>
                        <a:rPr lang="fr-FR" sz="1400" b="1" dirty="0"/>
                        <a:t>Interne</a:t>
                      </a:r>
                      <a:endParaRPr lang="fr-FR" sz="1400" dirty="0"/>
                    </a:p>
                  </a:txBody>
                  <a:tcPr marL="29009" marR="29009" marT="14504" marB="14504" anchor="ctr"/>
                </a:tc>
                <a:tc>
                  <a:txBody>
                    <a:bodyPr/>
                    <a:lstStyle/>
                    <a:p>
                      <a:pPr>
                        <a:buFont typeface="Arial" panose="020B0604020202020204" pitchFamily="34" charset="0"/>
                        <a:buChar char="•"/>
                      </a:pPr>
                      <a:r>
                        <a:rPr lang="fr-FR" sz="1400" dirty="0"/>
                        <a:t> Toutes les visites</a:t>
                      </a:r>
                    </a:p>
                    <a:p>
                      <a:pPr>
                        <a:buFont typeface="Arial" panose="020B0604020202020204" pitchFamily="34" charset="0"/>
                        <a:buChar char="•"/>
                      </a:pPr>
                      <a:r>
                        <a:rPr lang="fr-FR" sz="1400" dirty="0"/>
                        <a:t> Remise d’une attestation de suivi ou d’un avis d’inaptitude</a:t>
                      </a:r>
                    </a:p>
                    <a:p>
                      <a:pPr>
                        <a:buFont typeface="Arial" panose="020B0604020202020204" pitchFamily="34" charset="0"/>
                        <a:buChar char="•"/>
                      </a:pPr>
                      <a:r>
                        <a:rPr lang="fr-FR" sz="1400" dirty="0"/>
                        <a:t> Proposition de mesures individuelles prévues au L. 4624-3 du code du travail</a:t>
                      </a:r>
                    </a:p>
                  </a:txBody>
                  <a:tcPr marL="29009" marR="29009" marT="14504" marB="14504" anchor="ctr"/>
                </a:tc>
                <a:tc>
                  <a:txBody>
                    <a:bodyPr/>
                    <a:lstStyle/>
                    <a:p>
                      <a:pPr>
                        <a:buFont typeface="Arial" panose="020B0604020202020204" pitchFamily="34" charset="0"/>
                        <a:buChar char="•"/>
                      </a:pPr>
                      <a:r>
                        <a:rPr lang="fr-FR" sz="1400" dirty="0"/>
                        <a:t> Toutes les visites</a:t>
                      </a:r>
                    </a:p>
                    <a:p>
                      <a:pPr>
                        <a:buFont typeface="Arial" panose="020B0604020202020204" pitchFamily="34" charset="0"/>
                        <a:buChar char="•"/>
                      </a:pPr>
                      <a:r>
                        <a:rPr lang="fr-FR" sz="1400" dirty="0"/>
                        <a:t> Remise d’un avis d’aptitude ou d’inaptitude pour les visites d’embauche et périodique</a:t>
                      </a:r>
                    </a:p>
                    <a:p>
                      <a:pPr>
                        <a:buFont typeface="Arial" panose="020B0604020202020204" pitchFamily="34" charset="0"/>
                        <a:buChar char="•"/>
                      </a:pPr>
                      <a:r>
                        <a:rPr lang="fr-FR" sz="1400" dirty="0"/>
                        <a:t> Remise d’une attestation de suivi pour les autres visites</a:t>
                      </a:r>
                    </a:p>
                    <a:p>
                      <a:pPr>
                        <a:buFont typeface="Arial" panose="020B0604020202020204" pitchFamily="34" charset="0"/>
                        <a:buChar char="•"/>
                      </a:pPr>
                      <a:r>
                        <a:rPr lang="fr-FR" sz="1400" dirty="0"/>
                        <a:t> Proposition de mesures individuelles prévues au L. 4624-3 du code du travail</a:t>
                      </a:r>
                    </a:p>
                  </a:txBody>
                  <a:tcPr marL="29009" marR="29009" marT="14504" marB="14504" anchor="ctr"/>
                </a:tc>
                <a:tc rowSpan="3">
                  <a:txBody>
                    <a:bodyPr/>
                    <a:lstStyle/>
                    <a:p>
                      <a:pPr>
                        <a:buFont typeface="Arial" panose="020B0604020202020204" pitchFamily="34" charset="0"/>
                        <a:buChar char="•"/>
                      </a:pPr>
                      <a:r>
                        <a:rPr lang="fr-FR" sz="1400" dirty="0"/>
                        <a:t> Tout travailleur dont l’état de santé, l’âge, les conditions de travail ou les risques professionnels auxquels il est exposé le nécessitent, notamment les travailleurs handicapés, les travailleurs qui déclarent être titulaires d’une pension d’invalidité et les travailleurs de nuit bénéficie, à l’issue de la VIP, de modalités de suivi adaptées déterminées dans le cadre du protocole écrit, la périodicité est fixée par le médecin du travail.</a:t>
                      </a:r>
                    </a:p>
                    <a:p>
                      <a:pPr>
                        <a:buFont typeface="Arial" panose="020B0604020202020204" pitchFamily="34" charset="0"/>
                        <a:buChar char="•"/>
                      </a:pPr>
                      <a:endParaRPr lang="fr-FR" sz="1400" dirty="0"/>
                    </a:p>
                    <a:p>
                      <a:pPr>
                        <a:buFont typeface="Arial" panose="020B0604020202020204" pitchFamily="34" charset="0"/>
                        <a:buChar char="•"/>
                      </a:pPr>
                      <a:r>
                        <a:rPr lang="fr-FR" sz="1400" dirty="0"/>
                        <a:t> Tout travailleur handicapé ou qui déclare être titulaire d’une pension d’invalidité est orienté sans délai vers le médecin du travail.</a:t>
                      </a:r>
                    </a:p>
                    <a:p>
                      <a:pPr>
                        <a:buFont typeface="Arial" panose="020B0604020202020204" pitchFamily="34" charset="0"/>
                        <a:buChar char="•"/>
                      </a:pPr>
                      <a:endParaRPr lang="fr-FR" sz="1400" dirty="0"/>
                    </a:p>
                    <a:p>
                      <a:pPr>
                        <a:buFont typeface="Arial" panose="020B0604020202020204" pitchFamily="34" charset="0"/>
                        <a:buChar char="•"/>
                      </a:pPr>
                      <a:r>
                        <a:rPr lang="fr-FR" sz="1400" dirty="0"/>
                        <a:t> Tout travailleur de nuit et tout travailleur âgé de moins de dix-huit ans bénéficie d’une VIP réalisée par un professionnel de santé préalablement à son affectation sur le poste</a:t>
                      </a:r>
                    </a:p>
                    <a:p>
                      <a:pPr>
                        <a:buFont typeface="Arial" panose="020B0604020202020204" pitchFamily="34" charset="0"/>
                        <a:buChar char="•"/>
                      </a:pPr>
                      <a:endParaRPr lang="fr-FR" sz="1400" dirty="0"/>
                    </a:p>
                    <a:p>
                      <a:pPr>
                        <a:buFont typeface="Arial" panose="020B0604020202020204" pitchFamily="34" charset="0"/>
                        <a:buChar char="•"/>
                      </a:pPr>
                      <a:r>
                        <a:rPr lang="fr-FR" sz="1400" dirty="0"/>
                        <a:t> Toute femme enceinte, venant d’accoucher ou allaitante est, à tout moment si elle le souhaite, orientée sans délai vers le médecin du travail dans le respect du protocole.</a:t>
                      </a:r>
                    </a:p>
                  </a:txBody>
                  <a:tcPr marL="29009" marR="29009" marT="14504" marB="14504" anchor="ctr"/>
                </a:tc>
                <a:extLst>
                  <a:ext uri="{0D108BD9-81ED-4DB2-BD59-A6C34878D82A}">
                    <a16:rowId xmlns:a16="http://schemas.microsoft.com/office/drawing/2014/main" val="154879348"/>
                  </a:ext>
                </a:extLst>
              </a:tr>
              <a:tr h="1303227">
                <a:tc>
                  <a:txBody>
                    <a:bodyPr/>
                    <a:lstStyle/>
                    <a:p>
                      <a:r>
                        <a:rPr lang="fr-FR" sz="1400" b="1"/>
                        <a:t>IDEST</a:t>
                      </a:r>
                      <a:endParaRPr lang="fr-FR" sz="1400"/>
                    </a:p>
                  </a:txBody>
                  <a:tcPr marL="29009" marR="29009" marT="14504" marB="14504" anchor="ctr"/>
                </a:tc>
                <a:tc>
                  <a:txBody>
                    <a:bodyPr/>
                    <a:lstStyle/>
                    <a:p>
                      <a:pPr>
                        <a:buFont typeface="Arial" panose="020B0604020202020204" pitchFamily="34" charset="0"/>
                        <a:buChar char="•"/>
                      </a:pPr>
                      <a:r>
                        <a:rPr lang="fr-FR" sz="1400" dirty="0"/>
                        <a:t> Toutes les visites</a:t>
                      </a:r>
                    </a:p>
                    <a:p>
                      <a:pPr>
                        <a:buFont typeface="Arial" panose="020B0604020202020204" pitchFamily="34" charset="0"/>
                        <a:buChar char="•"/>
                      </a:pPr>
                      <a:r>
                        <a:rPr lang="fr-FR" sz="1400" dirty="0"/>
                        <a:t> Remise d’une attestation de suivi ou réorientation vers le médecin du travail</a:t>
                      </a:r>
                    </a:p>
                    <a:p>
                      <a:pPr>
                        <a:buFont typeface="Arial" panose="020B0604020202020204" pitchFamily="34" charset="0"/>
                        <a:buChar char="•"/>
                      </a:pPr>
                      <a:endParaRPr lang="fr-FR" sz="1400" dirty="0"/>
                    </a:p>
                    <a:p>
                      <a:pPr>
                        <a:buFont typeface="Arial" panose="020B0604020202020204" pitchFamily="34" charset="0"/>
                        <a:buChar char="•"/>
                      </a:pPr>
                      <a:r>
                        <a:rPr lang="fr-FR" sz="1400" dirty="0">
                          <a:solidFill>
                            <a:schemeClr val="accent2">
                              <a:lumMod val="75000"/>
                            </a:schemeClr>
                          </a:solidFill>
                        </a:rPr>
                        <a:t> Pas d’avis d’inaptitude ni de mesures individuelles prévues au L. 4624-3 du code du travail</a:t>
                      </a:r>
                    </a:p>
                  </a:txBody>
                  <a:tcPr marL="29009" marR="29009" marT="14504" marB="14504" anchor="ctr"/>
                </a:tc>
                <a:tc>
                  <a:txBody>
                    <a:bodyPr/>
                    <a:lstStyle/>
                    <a:p>
                      <a:pPr>
                        <a:buFont typeface="Arial" panose="020B0604020202020204" pitchFamily="34" charset="0"/>
                        <a:buChar char="•"/>
                      </a:pPr>
                      <a:r>
                        <a:rPr lang="fr-FR" sz="1400" dirty="0"/>
                        <a:t> Visites de pré-reprise, de reprise, à la demande, de mi-carrière et examen périodique intermédiaire</a:t>
                      </a:r>
                    </a:p>
                    <a:p>
                      <a:pPr>
                        <a:buFont typeface="Arial" panose="020B0604020202020204" pitchFamily="34" charset="0"/>
                        <a:buChar char="•"/>
                      </a:pPr>
                      <a:r>
                        <a:rPr lang="fr-FR" sz="1400" dirty="0"/>
                        <a:t> Remise d’une attestation de suivi ou réorientation vers le médecin du travail</a:t>
                      </a:r>
                    </a:p>
                    <a:p>
                      <a:pPr>
                        <a:buFont typeface="Arial" panose="020B0604020202020204" pitchFamily="34" charset="0"/>
                        <a:buChar char="•"/>
                      </a:pPr>
                      <a:endParaRPr lang="fr-FR" sz="1400" dirty="0"/>
                    </a:p>
                    <a:p>
                      <a:pPr>
                        <a:buFont typeface="Arial" panose="020B0604020202020204" pitchFamily="34" charset="0"/>
                        <a:buChar char="•"/>
                      </a:pPr>
                      <a:r>
                        <a:rPr lang="fr-FR" sz="1400" dirty="0">
                          <a:solidFill>
                            <a:schemeClr val="accent2">
                              <a:lumMod val="75000"/>
                            </a:schemeClr>
                          </a:solidFill>
                        </a:rPr>
                        <a:t> Pas d’avis d’aptitude ou d’inaptitude ni de mesures individuelles prévues</a:t>
                      </a:r>
                    </a:p>
                  </a:txBody>
                  <a:tcPr marL="29009" marR="29009" marT="14504" marB="14504" anchor="ctr"/>
                </a:tc>
                <a:tc vMerge="1">
                  <a:txBody>
                    <a:bodyPr/>
                    <a:lstStyle/>
                    <a:p>
                      <a:endParaRPr lang="fr-FR"/>
                    </a:p>
                  </a:txBody>
                  <a:tcPr/>
                </a:tc>
                <a:extLst>
                  <a:ext uri="{0D108BD9-81ED-4DB2-BD59-A6C34878D82A}">
                    <a16:rowId xmlns:a16="http://schemas.microsoft.com/office/drawing/2014/main" val="3248678127"/>
                  </a:ext>
                </a:extLst>
              </a:tr>
              <a:tr h="1259672">
                <a:tc>
                  <a:txBody>
                    <a:bodyPr/>
                    <a:lstStyle/>
                    <a:p>
                      <a:r>
                        <a:rPr lang="fr-FR" sz="1400" b="1"/>
                        <a:t>MPC</a:t>
                      </a:r>
                      <a:endParaRPr lang="fr-FR" sz="1400"/>
                    </a:p>
                  </a:txBody>
                  <a:tcPr marL="29009" marR="29009" marT="14504" marB="14504" anchor="ctr"/>
                </a:tc>
                <a:tc>
                  <a:txBody>
                    <a:bodyPr/>
                    <a:lstStyle/>
                    <a:p>
                      <a:pPr>
                        <a:buFont typeface="Arial" panose="020B0604020202020204" pitchFamily="34" charset="0"/>
                        <a:buChar char="•"/>
                      </a:pPr>
                      <a:r>
                        <a:rPr lang="fr-FR" sz="1400" dirty="0"/>
                        <a:t> Toutes les visites</a:t>
                      </a:r>
                    </a:p>
                    <a:p>
                      <a:pPr>
                        <a:buFont typeface="Arial" panose="020B0604020202020204" pitchFamily="34" charset="0"/>
                        <a:buChar char="•"/>
                      </a:pPr>
                      <a:r>
                        <a:rPr lang="fr-FR" sz="1400" dirty="0"/>
                        <a:t> Remise d’une attestation de suivi ou réorientation vers le médecin du travail</a:t>
                      </a:r>
                    </a:p>
                    <a:p>
                      <a:pPr>
                        <a:buFont typeface="Arial" panose="020B0604020202020204" pitchFamily="34" charset="0"/>
                        <a:buChar char="•"/>
                      </a:pPr>
                      <a:endParaRPr lang="fr-FR" sz="1400" dirty="0"/>
                    </a:p>
                    <a:p>
                      <a:pPr>
                        <a:buFont typeface="Arial" panose="020B0604020202020204" pitchFamily="34" charset="0"/>
                        <a:buChar char="•"/>
                      </a:pPr>
                      <a:r>
                        <a:rPr lang="fr-FR" sz="1400" dirty="0">
                          <a:solidFill>
                            <a:schemeClr val="accent2">
                              <a:lumMod val="75000"/>
                            </a:schemeClr>
                          </a:solidFill>
                        </a:rPr>
                        <a:t> Pas d’avis d’inaptitude ni de mesures individuelles prévue</a:t>
                      </a:r>
                    </a:p>
                  </a:txBody>
                  <a:tcPr marL="29009" marR="29009" marT="14504" marB="14504" anchor="ctr"/>
                </a:tc>
                <a:tc>
                  <a:txBody>
                    <a:bodyPr/>
                    <a:lstStyle/>
                    <a:p>
                      <a:r>
                        <a:rPr lang="fr-FR" sz="1400" dirty="0"/>
                        <a:t> </a:t>
                      </a:r>
                    </a:p>
                  </a:txBody>
                  <a:tcPr marL="29009" marR="29009" marT="14504" marB="14504" anchor="ctr"/>
                </a:tc>
                <a:tc vMerge="1">
                  <a:txBody>
                    <a:bodyPr/>
                    <a:lstStyle/>
                    <a:p>
                      <a:endParaRPr lang="fr-FR"/>
                    </a:p>
                  </a:txBody>
                  <a:tcPr/>
                </a:tc>
                <a:extLst>
                  <a:ext uri="{0D108BD9-81ED-4DB2-BD59-A6C34878D82A}">
                    <a16:rowId xmlns:a16="http://schemas.microsoft.com/office/drawing/2014/main" val="242133494"/>
                  </a:ext>
                </a:extLst>
              </a:tr>
              <a:tr h="342140">
                <a:tc>
                  <a:txBody>
                    <a:bodyPr/>
                    <a:lstStyle/>
                    <a:p>
                      <a:r>
                        <a:rPr lang="fr-FR" sz="1400" b="1" dirty="0"/>
                        <a:t>IDE non formé en santé au travail</a:t>
                      </a:r>
                      <a:endParaRPr lang="fr-FR" sz="1400" dirty="0"/>
                    </a:p>
                  </a:txBody>
                  <a:tcPr marL="29009" marR="29009" marT="14504" marB="14504" anchor="ctr"/>
                </a:tc>
                <a:tc>
                  <a:txBody>
                    <a:bodyPr/>
                    <a:lstStyle/>
                    <a:p>
                      <a:pPr>
                        <a:buFont typeface="Arial" panose="020B0604020202020204" pitchFamily="34" charset="0"/>
                        <a:buChar char="•"/>
                      </a:pPr>
                      <a:r>
                        <a:rPr lang="fr-FR" sz="1400" dirty="0"/>
                        <a:t> Entretien infirmier</a:t>
                      </a:r>
                    </a:p>
                  </a:txBody>
                  <a:tcPr marL="29009" marR="29009" marT="14504" marB="14504" anchor="ctr"/>
                </a:tc>
                <a:tc>
                  <a:txBody>
                    <a:bodyPr/>
                    <a:lstStyle/>
                    <a:p>
                      <a:pPr>
                        <a:buFont typeface="Arial" panose="020B0604020202020204" pitchFamily="34" charset="0"/>
                        <a:buChar char="•"/>
                      </a:pPr>
                      <a:r>
                        <a:rPr lang="fr-FR" sz="1400" dirty="0"/>
                        <a:t> Entretien infirmier</a:t>
                      </a:r>
                    </a:p>
                  </a:txBody>
                  <a:tcPr marL="29009" marR="29009" marT="14504" marB="14504" anchor="ctr"/>
                </a:tc>
                <a:tc>
                  <a:txBody>
                    <a:bodyPr/>
                    <a:lstStyle/>
                    <a:p>
                      <a:pPr>
                        <a:buFont typeface="Arial" panose="020B0604020202020204" pitchFamily="34" charset="0"/>
                        <a:buChar char="•"/>
                      </a:pPr>
                      <a:r>
                        <a:rPr lang="fr-FR" sz="1400" dirty="0"/>
                        <a:t> Entretien infirmier</a:t>
                      </a:r>
                    </a:p>
                  </a:txBody>
                  <a:tcPr marL="29009" marR="29009" marT="14504" marB="14504" anchor="ctr"/>
                </a:tc>
                <a:extLst>
                  <a:ext uri="{0D108BD9-81ED-4DB2-BD59-A6C34878D82A}">
                    <a16:rowId xmlns:a16="http://schemas.microsoft.com/office/drawing/2014/main" val="2065203810"/>
                  </a:ext>
                </a:extLst>
              </a:tr>
            </a:tbl>
          </a:graphicData>
        </a:graphic>
      </p:graphicFrame>
      <p:sp>
        <p:nvSpPr>
          <p:cNvPr id="4" name="Espace réservé du pied de page 3">
            <a:extLst>
              <a:ext uri="{FF2B5EF4-FFF2-40B4-BE49-F238E27FC236}">
                <a16:creationId xmlns:a16="http://schemas.microsoft.com/office/drawing/2014/main" id="{FF10E919-9ABB-4C05-985A-5FA7ED5FA6F9}"/>
              </a:ext>
            </a:extLst>
          </p:cNvPr>
          <p:cNvSpPr>
            <a:spLocks noGrp="1"/>
          </p:cNvSpPr>
          <p:nvPr>
            <p:ph type="ftr" sz="quarter" idx="11"/>
          </p:nvPr>
        </p:nvSpPr>
        <p:spPr>
          <a:xfrm>
            <a:off x="4038600" y="6505435"/>
            <a:ext cx="4114800" cy="365125"/>
          </a:xfrm>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9B87107F-6FEA-4BD9-9E2E-75C8918F54FF}"/>
              </a:ext>
            </a:extLst>
          </p:cNvPr>
          <p:cNvSpPr>
            <a:spLocks noGrp="1"/>
          </p:cNvSpPr>
          <p:nvPr>
            <p:ph type="sldNum" sz="quarter" idx="12"/>
          </p:nvPr>
        </p:nvSpPr>
        <p:spPr>
          <a:xfrm>
            <a:off x="8610600" y="6505435"/>
            <a:ext cx="2743200" cy="365125"/>
          </a:xfrm>
        </p:spPr>
        <p:txBody>
          <a:bodyPr/>
          <a:lstStyle/>
          <a:p>
            <a:fld id="{7FF388D9-F032-4EF9-B8F3-AB3663450E3B}" type="slidenum">
              <a:rPr lang="fr-FR" smtClean="0"/>
              <a:t>45</a:t>
            </a:fld>
            <a:endParaRPr lang="fr-FR"/>
          </a:p>
        </p:txBody>
      </p:sp>
    </p:spTree>
    <p:extLst>
      <p:ext uri="{BB962C8B-B14F-4D97-AF65-F5344CB8AC3E}">
        <p14:creationId xmlns:p14="http://schemas.microsoft.com/office/powerpoint/2010/main" val="1502818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C8A413-833F-4077-B696-233F1AD20661}"/>
              </a:ext>
            </a:extLst>
          </p:cNvPr>
          <p:cNvSpPr>
            <a:spLocks noGrp="1"/>
          </p:cNvSpPr>
          <p:nvPr>
            <p:ph type="title"/>
          </p:nvPr>
        </p:nvSpPr>
        <p:spPr/>
        <p:txBody>
          <a:bodyPr/>
          <a:lstStyle/>
          <a:p>
            <a:r>
              <a:rPr lang="fr-FR" dirty="0"/>
              <a:t>7. Les différents types de visites</a:t>
            </a:r>
          </a:p>
        </p:txBody>
      </p:sp>
      <p:sp>
        <p:nvSpPr>
          <p:cNvPr id="7" name="Espace réservé du texte 6">
            <a:extLst>
              <a:ext uri="{FF2B5EF4-FFF2-40B4-BE49-F238E27FC236}">
                <a16:creationId xmlns:a16="http://schemas.microsoft.com/office/drawing/2014/main" id="{D1D7DBF3-5C89-4DC1-B7E4-97D8E1DED4E3}"/>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7D0037D6-B5DC-425E-AF88-C1A3075908A7}"/>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AFF1B52F-7603-4352-8EBE-53ABEBAC1D28}"/>
              </a:ext>
            </a:extLst>
          </p:cNvPr>
          <p:cNvSpPr>
            <a:spLocks noGrp="1"/>
          </p:cNvSpPr>
          <p:nvPr>
            <p:ph type="sldNum" sz="quarter" idx="12"/>
          </p:nvPr>
        </p:nvSpPr>
        <p:spPr/>
        <p:txBody>
          <a:bodyPr/>
          <a:lstStyle/>
          <a:p>
            <a:fld id="{7FF388D9-F032-4EF9-B8F3-AB3663450E3B}" type="slidenum">
              <a:rPr lang="fr-FR" smtClean="0"/>
              <a:t>46</a:t>
            </a:fld>
            <a:endParaRPr lang="fr-FR"/>
          </a:p>
        </p:txBody>
      </p:sp>
    </p:spTree>
    <p:extLst>
      <p:ext uri="{BB962C8B-B14F-4D97-AF65-F5344CB8AC3E}">
        <p14:creationId xmlns:p14="http://schemas.microsoft.com/office/powerpoint/2010/main" val="55958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0561311A-E13A-41FE-BACB-BA1E3B55B3B8}"/>
              </a:ext>
            </a:extLst>
          </p:cNvPr>
          <p:cNvSpPr>
            <a:spLocks noGrp="1"/>
          </p:cNvSpPr>
          <p:nvPr>
            <p:ph type="title"/>
          </p:nvPr>
        </p:nvSpPr>
        <p:spPr>
          <a:xfrm>
            <a:off x="407503" y="176284"/>
            <a:ext cx="11320669" cy="1325563"/>
          </a:xfrm>
        </p:spPr>
        <p:txBody>
          <a:bodyPr anchor="t">
            <a:normAutofit/>
          </a:bodyPr>
          <a:lstStyle/>
          <a:p>
            <a:pPr algn="ctr"/>
            <a:r>
              <a:rPr lang="fr-FR" sz="4000" b="1" dirty="0">
                <a:solidFill>
                  <a:srgbClr val="7030A0"/>
                </a:solidFill>
              </a:rPr>
              <a:t>Les différents types de visites</a:t>
            </a:r>
            <a:endParaRPr lang="fr-FR" sz="4000" dirty="0"/>
          </a:p>
        </p:txBody>
      </p:sp>
      <p:pic>
        <p:nvPicPr>
          <p:cNvPr id="7" name="Espace réservé du contenu 6">
            <a:extLst>
              <a:ext uri="{FF2B5EF4-FFF2-40B4-BE49-F238E27FC236}">
                <a16:creationId xmlns:a16="http://schemas.microsoft.com/office/drawing/2014/main" id="{13570756-D3D7-4B90-B0A9-ADDC7DDD8E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8051" y="1283004"/>
            <a:ext cx="10275893" cy="4814446"/>
          </a:xfrm>
        </p:spPr>
      </p:pic>
      <p:sp>
        <p:nvSpPr>
          <p:cNvPr id="9" name="Rectangle 8">
            <a:extLst>
              <a:ext uri="{FF2B5EF4-FFF2-40B4-BE49-F238E27FC236}">
                <a16:creationId xmlns:a16="http://schemas.microsoft.com/office/drawing/2014/main" id="{2DD0A207-C1F6-4EC3-8BA1-4F97898B51BD}"/>
              </a:ext>
            </a:extLst>
          </p:cNvPr>
          <p:cNvSpPr/>
          <p:nvPr/>
        </p:nvSpPr>
        <p:spPr>
          <a:xfrm>
            <a:off x="10227365" y="1123122"/>
            <a:ext cx="1152939" cy="132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44267069-9E7F-440C-83DD-E4447A302B9A}"/>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98D4DA16-825F-4A01-A441-CCA8495D9331}"/>
              </a:ext>
            </a:extLst>
          </p:cNvPr>
          <p:cNvSpPr>
            <a:spLocks noGrp="1"/>
          </p:cNvSpPr>
          <p:nvPr>
            <p:ph type="sldNum" sz="quarter" idx="12"/>
          </p:nvPr>
        </p:nvSpPr>
        <p:spPr/>
        <p:txBody>
          <a:bodyPr/>
          <a:lstStyle/>
          <a:p>
            <a:fld id="{7FF388D9-F032-4EF9-B8F3-AB3663450E3B}" type="slidenum">
              <a:rPr lang="fr-FR" smtClean="0"/>
              <a:t>47</a:t>
            </a:fld>
            <a:endParaRPr lang="fr-FR"/>
          </a:p>
        </p:txBody>
      </p:sp>
      <p:sp>
        <p:nvSpPr>
          <p:cNvPr id="10" name="ZoneTexte 9">
            <a:extLst>
              <a:ext uri="{FF2B5EF4-FFF2-40B4-BE49-F238E27FC236}">
                <a16:creationId xmlns:a16="http://schemas.microsoft.com/office/drawing/2014/main" id="{8C70A468-0E25-4848-9872-FB0EFD2FA161}"/>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1943180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327990" y="1381539"/>
            <a:ext cx="11509513" cy="49748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b="1" dirty="0">
                <a:effectLst/>
              </a:rPr>
              <a:t> Pour les travailleurs qui ne sont pas affectés à des postes à risque</a:t>
            </a:r>
            <a:r>
              <a:rPr lang="fr-FR" dirty="0">
                <a:effectLst/>
              </a:rPr>
              <a:t>, la visite d’information et de prévention (VIP) est effectuée par un </a:t>
            </a:r>
            <a:r>
              <a:rPr lang="fr-FR" b="1" dirty="0">
                <a:effectLst/>
              </a:rPr>
              <a:t>professionnel de santé</a:t>
            </a:r>
            <a:r>
              <a:rPr lang="fr-FR" dirty="0">
                <a:effectLst/>
              </a:rPr>
              <a:t>, qui peut être soit un médecin du travail ou un collaborateur médecin, soit un interne en médecine du travail, un médecin praticien correspondant ou un infirmier.</a:t>
            </a:r>
          </a:p>
          <a:p>
            <a:pPr>
              <a:buClr>
                <a:srgbClr val="7030A0"/>
              </a:buClr>
              <a:buFont typeface="Wingdings" panose="05000000000000000000" pitchFamily="2" charset="2"/>
              <a:buChar char="Ø"/>
            </a:pPr>
            <a:r>
              <a:rPr lang="fr-FR" b="1" dirty="0">
                <a:effectLst/>
              </a:rPr>
              <a:t> Si la VIP a été effectuée par un professionnel de SPST autre que le médecin du travail ou le collaborateur médecin</a:t>
            </a:r>
            <a:r>
              <a:rPr lang="fr-FR" dirty="0">
                <a:effectLst/>
              </a:rPr>
              <a:t>, le travailleur sera vu par le médecin du travail ou le collaborateur dans les cas suivants :</a:t>
            </a:r>
          </a:p>
          <a:p>
            <a:pPr lvl="1">
              <a:buFont typeface="Wingdings" panose="05000000000000000000" pitchFamily="2" charset="2"/>
              <a:buChar char="q"/>
            </a:pPr>
            <a:r>
              <a:rPr lang="fr-FR" b="1" dirty="0">
                <a:effectLst/>
              </a:rPr>
              <a:t> En cas de réorientation vers le médecin du travail</a:t>
            </a:r>
            <a:r>
              <a:rPr lang="fr-FR" dirty="0">
                <a:effectLst/>
              </a:rPr>
              <a:t>, sur décision du professionnel de santé ayant effectué la VIP, sur la base du protocole de délégation élaboré par le médecin du travail</a:t>
            </a:r>
          </a:p>
          <a:p>
            <a:pPr lvl="1">
              <a:buFont typeface="Wingdings" panose="05000000000000000000" pitchFamily="2" charset="2"/>
              <a:buChar char="q"/>
            </a:pPr>
            <a:r>
              <a:rPr lang="fr-FR" b="1" dirty="0"/>
              <a:t> </a:t>
            </a:r>
            <a:r>
              <a:rPr lang="fr-FR" b="1" dirty="0">
                <a:effectLst/>
              </a:rPr>
              <a:t>Dans certains cas pour un travailleur bénéficiant d’un suivi individuel adapté</a:t>
            </a:r>
            <a:r>
              <a:rPr lang="fr-FR" dirty="0">
                <a:effectLst/>
              </a:rPr>
              <a:t>, en raison de son état de santé, de son âge, des conditions de travail ou des risques auxquels il est exposé (un travailleur de nuit, un travailleur handicapé ou une femme enceinte par exemple).</a:t>
            </a:r>
          </a:p>
        </p:txBody>
      </p:sp>
      <p:sp>
        <p:nvSpPr>
          <p:cNvPr id="6" name="Titre 1">
            <a:extLst>
              <a:ext uri="{FF2B5EF4-FFF2-40B4-BE49-F238E27FC236}">
                <a16:creationId xmlns:a16="http://schemas.microsoft.com/office/drawing/2014/main" id="{5EC02310-7571-4BA8-8645-6EAFE442A5FD}"/>
              </a:ext>
            </a:extLst>
          </p:cNvPr>
          <p:cNvSpPr txBox="1">
            <a:spLocks/>
          </p:cNvSpPr>
          <p:nvPr/>
        </p:nvSpPr>
        <p:spPr>
          <a:xfrm>
            <a:off x="990600" y="25911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Visite d’information et de prévention</a:t>
            </a:r>
            <a:r>
              <a:rPr lang="fr-FR" sz="4000" dirty="0"/>
              <a:t> (VIP)</a:t>
            </a:r>
          </a:p>
        </p:txBody>
      </p:sp>
      <p:sp>
        <p:nvSpPr>
          <p:cNvPr id="2" name="Espace réservé du pied de page 1">
            <a:extLst>
              <a:ext uri="{FF2B5EF4-FFF2-40B4-BE49-F238E27FC236}">
                <a16:creationId xmlns:a16="http://schemas.microsoft.com/office/drawing/2014/main" id="{39D189F4-83BF-4277-8F8F-7462B14E3404}"/>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5C06FC25-97FF-4A66-BB40-3CD07F38FBA9}"/>
              </a:ext>
            </a:extLst>
          </p:cNvPr>
          <p:cNvSpPr>
            <a:spLocks noGrp="1"/>
          </p:cNvSpPr>
          <p:nvPr>
            <p:ph type="sldNum" sz="quarter" idx="12"/>
          </p:nvPr>
        </p:nvSpPr>
        <p:spPr/>
        <p:txBody>
          <a:bodyPr/>
          <a:lstStyle/>
          <a:p>
            <a:fld id="{7FF388D9-F032-4EF9-B8F3-AB3663450E3B}" type="slidenum">
              <a:rPr lang="fr-FR" smtClean="0"/>
              <a:t>48</a:t>
            </a:fld>
            <a:endParaRPr lang="fr-FR"/>
          </a:p>
        </p:txBody>
      </p:sp>
    </p:spTree>
    <p:extLst>
      <p:ext uri="{BB962C8B-B14F-4D97-AF65-F5344CB8AC3E}">
        <p14:creationId xmlns:p14="http://schemas.microsoft.com/office/powerpoint/2010/main" val="2897154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p:txBody>
          <a:bodyPr anchor="t">
            <a:normAutofit/>
          </a:bodyPr>
          <a:lstStyle/>
          <a:p>
            <a:pPr algn="ctr"/>
            <a:r>
              <a:rPr lang="fr-FR" sz="4000" b="1" dirty="0">
                <a:solidFill>
                  <a:srgbClr val="7030A0"/>
                </a:solidFill>
              </a:rPr>
              <a:t>Visite d’information et de prévention</a:t>
            </a:r>
            <a:r>
              <a:rPr lang="fr-FR" sz="4000" dirty="0"/>
              <a:t> (VIP)</a:t>
            </a:r>
          </a:p>
        </p:txBody>
      </p:sp>
      <p:sp>
        <p:nvSpPr>
          <p:cNvPr id="3" name="Espace réservé du contenu 2">
            <a:extLst>
              <a:ext uri="{FF2B5EF4-FFF2-40B4-BE49-F238E27FC236}">
                <a16:creationId xmlns:a16="http://schemas.microsoft.com/office/drawing/2014/main" id="{8EF26DB7-A34E-4480-ACD3-2C46936E647A}"/>
              </a:ext>
            </a:extLst>
          </p:cNvPr>
          <p:cNvSpPr>
            <a:spLocks noGrp="1"/>
          </p:cNvSpPr>
          <p:nvPr>
            <p:ph idx="1"/>
          </p:nvPr>
        </p:nvSpPr>
        <p:spPr/>
        <p:txBody>
          <a:bodyPr>
            <a:normAutofit/>
          </a:bodyPr>
          <a:lstStyle/>
          <a:p>
            <a:pPr marL="0" indent="0">
              <a:buNone/>
            </a:pPr>
            <a:r>
              <a:rPr lang="fr-FR" dirty="0"/>
              <a:t> </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477078" y="1371600"/>
            <a:ext cx="11221279"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b="1" dirty="0">
                <a:effectLst/>
              </a:rPr>
              <a:t> </a:t>
            </a:r>
            <a:r>
              <a:rPr lang="fr-FR" dirty="0">
                <a:effectLst/>
              </a:rPr>
              <a:t>Une </a:t>
            </a:r>
            <a:r>
              <a:rPr lang="fr-FR" b="1" dirty="0">
                <a:effectLst/>
              </a:rPr>
              <a:t>attestation de suivi</a:t>
            </a:r>
            <a:r>
              <a:rPr lang="fr-FR" dirty="0">
                <a:effectLst/>
              </a:rPr>
              <a:t> est remise au travailleur à </a:t>
            </a:r>
            <a:r>
              <a:rPr lang="fr-FR" b="1" dirty="0">
                <a:effectLst/>
              </a:rPr>
              <a:t>l’issue de la visite d’information et de prévention</a:t>
            </a:r>
            <a:endParaRPr lang="fr-FR" b="1" dirty="0"/>
          </a:p>
          <a:p>
            <a:pPr>
              <a:spcAft>
                <a:spcPts val="1200"/>
              </a:spcAft>
              <a:buClr>
                <a:srgbClr val="7030A0"/>
              </a:buClr>
              <a:buFont typeface="Wingdings" panose="05000000000000000000" pitchFamily="2" charset="2"/>
              <a:buChar char="Ø"/>
            </a:pPr>
            <a:r>
              <a:rPr lang="fr-FR" dirty="0">
                <a:effectLst/>
              </a:rPr>
              <a:t> Prochaine VIP dans un </a:t>
            </a:r>
            <a:r>
              <a:rPr lang="fr-FR" b="1" dirty="0">
                <a:solidFill>
                  <a:srgbClr val="7030A0"/>
                </a:solidFill>
                <a:effectLst/>
              </a:rPr>
              <a:t>délai maximal de 5 ans </a:t>
            </a:r>
          </a:p>
          <a:p>
            <a:pPr>
              <a:spcAft>
                <a:spcPts val="1200"/>
              </a:spcAft>
              <a:buClr>
                <a:srgbClr val="7030A0"/>
              </a:buClr>
              <a:buFont typeface="Wingdings" panose="05000000000000000000" pitchFamily="2" charset="2"/>
              <a:buChar char="Ø"/>
            </a:pPr>
            <a:r>
              <a:rPr lang="fr-FR" dirty="0">
                <a:effectLst/>
              </a:rPr>
              <a:t> Si la VIP est réalisée par le médecin du travail ou le collaborateur médecin, </a:t>
            </a:r>
            <a:r>
              <a:rPr lang="fr-FR" b="1" dirty="0">
                <a:effectLst/>
              </a:rPr>
              <a:t>un avis d’inaptitude peut être remis au travailleur si celle-ci est constatée</a:t>
            </a:r>
            <a:r>
              <a:rPr lang="fr-FR" dirty="0">
                <a:effectLst/>
              </a:rPr>
              <a:t>.</a:t>
            </a:r>
          </a:p>
        </p:txBody>
      </p:sp>
      <p:sp>
        <p:nvSpPr>
          <p:cNvPr id="5" name="Espace réservé du pied de page 4">
            <a:extLst>
              <a:ext uri="{FF2B5EF4-FFF2-40B4-BE49-F238E27FC236}">
                <a16:creationId xmlns:a16="http://schemas.microsoft.com/office/drawing/2014/main" id="{A87B318F-51EB-4FC2-8813-3FDE740CC335}"/>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220FFBB4-C0CA-493F-97FA-AC1D7028D01C}"/>
              </a:ext>
            </a:extLst>
          </p:cNvPr>
          <p:cNvSpPr>
            <a:spLocks noGrp="1"/>
          </p:cNvSpPr>
          <p:nvPr>
            <p:ph type="sldNum" sz="quarter" idx="12"/>
          </p:nvPr>
        </p:nvSpPr>
        <p:spPr/>
        <p:txBody>
          <a:bodyPr/>
          <a:lstStyle/>
          <a:p>
            <a:fld id="{7FF388D9-F032-4EF9-B8F3-AB3663450E3B}" type="slidenum">
              <a:rPr lang="fr-FR" smtClean="0"/>
              <a:t>49</a:t>
            </a:fld>
            <a:endParaRPr lang="fr-FR"/>
          </a:p>
        </p:txBody>
      </p:sp>
    </p:spTree>
    <p:extLst>
      <p:ext uri="{BB962C8B-B14F-4D97-AF65-F5344CB8AC3E}">
        <p14:creationId xmlns:p14="http://schemas.microsoft.com/office/powerpoint/2010/main" val="146231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C2090-0D5D-42BE-9544-1404C8B8354F}"/>
              </a:ext>
            </a:extLst>
          </p:cNvPr>
          <p:cNvSpPr>
            <a:spLocks noGrp="1"/>
          </p:cNvSpPr>
          <p:nvPr>
            <p:ph type="title"/>
          </p:nvPr>
        </p:nvSpPr>
        <p:spPr>
          <a:xfrm>
            <a:off x="838200" y="21273"/>
            <a:ext cx="10515600" cy="1325563"/>
          </a:xfrm>
        </p:spPr>
        <p:txBody>
          <a:bodyPr anchor="t">
            <a:normAutofit/>
          </a:bodyPr>
          <a:lstStyle/>
          <a:p>
            <a:pPr algn="ctr"/>
            <a:r>
              <a:rPr lang="fr-FR" sz="4000" b="1" dirty="0">
                <a:solidFill>
                  <a:srgbClr val="7030A0"/>
                </a:solidFill>
              </a:rPr>
              <a:t>Démographie</a:t>
            </a:r>
            <a:r>
              <a:rPr lang="fr-FR" sz="4000" dirty="0"/>
              <a:t> de la médecine en France</a:t>
            </a:r>
          </a:p>
        </p:txBody>
      </p:sp>
      <p:pic>
        <p:nvPicPr>
          <p:cNvPr id="5" name="Espace réservé du contenu 4">
            <a:extLst>
              <a:ext uri="{FF2B5EF4-FFF2-40B4-BE49-F238E27FC236}">
                <a16:creationId xmlns:a16="http://schemas.microsoft.com/office/drawing/2014/main" id="{91D23379-877A-4477-AAFD-329023CED2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3106" y="713871"/>
            <a:ext cx="7745787" cy="5668596"/>
          </a:xfrm>
        </p:spPr>
      </p:pic>
      <p:sp>
        <p:nvSpPr>
          <p:cNvPr id="6" name="ZoneTexte 5">
            <a:extLst>
              <a:ext uri="{FF2B5EF4-FFF2-40B4-BE49-F238E27FC236}">
                <a16:creationId xmlns:a16="http://schemas.microsoft.com/office/drawing/2014/main" id="{5EB65A9D-46C4-48C2-9290-8757588B3200}"/>
              </a:ext>
            </a:extLst>
          </p:cNvPr>
          <p:cNvSpPr txBox="1"/>
          <p:nvPr/>
        </p:nvSpPr>
        <p:spPr>
          <a:xfrm>
            <a:off x="9859618" y="5497798"/>
            <a:ext cx="2238612" cy="646331"/>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
        <p:nvSpPr>
          <p:cNvPr id="3" name="Espace réservé du pied de page 2">
            <a:extLst>
              <a:ext uri="{FF2B5EF4-FFF2-40B4-BE49-F238E27FC236}">
                <a16:creationId xmlns:a16="http://schemas.microsoft.com/office/drawing/2014/main" id="{F602B25B-7B14-4AE9-8BA1-4E04F61EAF36}"/>
              </a:ext>
            </a:extLst>
          </p:cNvPr>
          <p:cNvSpPr>
            <a:spLocks noGrp="1"/>
          </p:cNvSpPr>
          <p:nvPr>
            <p:ph type="ftr" sz="quarter" idx="11"/>
          </p:nvPr>
        </p:nvSpPr>
        <p:spPr/>
        <p:txBody>
          <a:bodyPr/>
          <a:lstStyle/>
          <a:p>
            <a:r>
              <a:rPr lang="fr-FR" dirty="0"/>
              <a:t>Dr Jean CARON - médecin du travail</a:t>
            </a:r>
          </a:p>
        </p:txBody>
      </p:sp>
      <p:sp>
        <p:nvSpPr>
          <p:cNvPr id="4" name="Espace réservé du numéro de diapositive 3">
            <a:extLst>
              <a:ext uri="{FF2B5EF4-FFF2-40B4-BE49-F238E27FC236}">
                <a16:creationId xmlns:a16="http://schemas.microsoft.com/office/drawing/2014/main" id="{8150B70D-C796-49E8-BBEF-6C3311683925}"/>
              </a:ext>
            </a:extLst>
          </p:cNvPr>
          <p:cNvSpPr>
            <a:spLocks noGrp="1"/>
          </p:cNvSpPr>
          <p:nvPr>
            <p:ph type="sldNum" sz="quarter" idx="12"/>
          </p:nvPr>
        </p:nvSpPr>
        <p:spPr/>
        <p:txBody>
          <a:bodyPr/>
          <a:lstStyle/>
          <a:p>
            <a:fld id="{7FF388D9-F032-4EF9-B8F3-AB3663450E3B}" type="slidenum">
              <a:rPr lang="fr-FR" smtClean="0"/>
              <a:t>5</a:t>
            </a:fld>
            <a:endParaRPr lang="fr-FR"/>
          </a:p>
        </p:txBody>
      </p:sp>
    </p:spTree>
    <p:extLst>
      <p:ext uri="{BB962C8B-B14F-4D97-AF65-F5344CB8AC3E}">
        <p14:creationId xmlns:p14="http://schemas.microsoft.com/office/powerpoint/2010/main" val="3024658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457200" y="1162879"/>
            <a:ext cx="11300791" cy="519347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fr-FR" u="sng" dirty="0"/>
              <a:t>Cas particulier des agents biologiques</a:t>
            </a:r>
            <a:r>
              <a:rPr lang="fr-FR" dirty="0"/>
              <a:t> :</a:t>
            </a:r>
            <a:endParaRPr lang="fr-FR" dirty="0">
              <a:effectLst/>
            </a:endParaRPr>
          </a:p>
          <a:p>
            <a:pPr>
              <a:spcAft>
                <a:spcPts val="1200"/>
              </a:spcAft>
              <a:buClr>
                <a:srgbClr val="7030A0"/>
              </a:buClr>
              <a:buFont typeface="Wingdings" panose="05000000000000000000" pitchFamily="2" charset="2"/>
              <a:buChar char="Ø"/>
            </a:pPr>
            <a:r>
              <a:rPr lang="fr-FR" dirty="0">
                <a:effectLst/>
              </a:rPr>
              <a:t> Un </a:t>
            </a:r>
            <a:r>
              <a:rPr lang="fr-FR" b="1" dirty="0">
                <a:effectLst/>
              </a:rPr>
              <a:t>agent biologique</a:t>
            </a:r>
            <a:r>
              <a:rPr lang="fr-FR" dirty="0">
                <a:effectLst/>
              </a:rPr>
              <a:t>, au sens de l’article R. 4421-2 du code du travail, désigne les </a:t>
            </a:r>
            <a:r>
              <a:rPr lang="fr-FR" b="1" dirty="0">
                <a:effectLst/>
              </a:rPr>
              <a:t>micro-organismes</a:t>
            </a:r>
            <a:r>
              <a:rPr lang="fr-FR" b="1" dirty="0"/>
              <a:t> </a:t>
            </a:r>
            <a:r>
              <a:rPr lang="fr-FR" dirty="0">
                <a:effectLst/>
              </a:rPr>
              <a:t>susceptibles de provoquer une </a:t>
            </a:r>
            <a:r>
              <a:rPr lang="fr-FR" b="1" dirty="0">
                <a:solidFill>
                  <a:srgbClr val="7030A0"/>
                </a:solidFill>
                <a:effectLst/>
              </a:rPr>
              <a:t>infection</a:t>
            </a:r>
            <a:r>
              <a:rPr lang="fr-FR" dirty="0">
                <a:effectLst/>
              </a:rPr>
              <a:t>, une </a:t>
            </a:r>
            <a:r>
              <a:rPr lang="fr-FR" b="1" dirty="0">
                <a:solidFill>
                  <a:srgbClr val="7030A0"/>
                </a:solidFill>
                <a:effectLst/>
              </a:rPr>
              <a:t>allergie</a:t>
            </a:r>
            <a:r>
              <a:rPr lang="fr-FR" b="1" dirty="0">
                <a:effectLst/>
              </a:rPr>
              <a:t> </a:t>
            </a:r>
            <a:r>
              <a:rPr lang="fr-FR" dirty="0">
                <a:effectLst/>
              </a:rPr>
              <a:t>ou une </a:t>
            </a:r>
            <a:r>
              <a:rPr lang="fr-FR" b="1" dirty="0">
                <a:solidFill>
                  <a:srgbClr val="7030A0"/>
                </a:solidFill>
                <a:effectLst/>
              </a:rPr>
              <a:t>intoxication</a:t>
            </a:r>
            <a:r>
              <a:rPr lang="fr-FR" dirty="0">
                <a:effectLst/>
              </a:rPr>
              <a:t>.</a:t>
            </a:r>
          </a:p>
          <a:p>
            <a:pPr>
              <a:spcAft>
                <a:spcPts val="1200"/>
              </a:spcAft>
              <a:buClr>
                <a:srgbClr val="7030A0"/>
              </a:buClr>
              <a:buFont typeface="Wingdings" panose="05000000000000000000" pitchFamily="2" charset="2"/>
              <a:buChar char="Ø"/>
            </a:pPr>
            <a:r>
              <a:rPr lang="fr-FR" dirty="0">
                <a:effectLst/>
              </a:rPr>
              <a:t> Le </a:t>
            </a:r>
            <a:r>
              <a:rPr lang="fr-FR" b="1" dirty="0">
                <a:effectLst/>
              </a:rPr>
              <a:t>groupe 2</a:t>
            </a:r>
            <a:r>
              <a:rPr lang="fr-FR" dirty="0">
                <a:effectLst/>
              </a:rPr>
              <a:t> comprend les agents biologiques pouvant provoquer une </a:t>
            </a:r>
            <a:r>
              <a:rPr lang="fr-FR" b="1" dirty="0">
                <a:effectLst/>
              </a:rPr>
              <a:t>maladie </a:t>
            </a:r>
            <a:r>
              <a:rPr lang="fr-FR" dirty="0">
                <a:effectLst/>
              </a:rPr>
              <a:t>chez l’homme et constituer un </a:t>
            </a:r>
            <a:r>
              <a:rPr lang="fr-FR" b="1" dirty="0">
                <a:effectLst/>
              </a:rPr>
              <a:t>danger pour les travailleurs</a:t>
            </a:r>
            <a:r>
              <a:rPr lang="fr-FR" dirty="0">
                <a:effectLst/>
              </a:rPr>
              <a:t>. Leur propagation dans la collectivité est peu probable et il existe généralement une prévention ou un traitement efficace (exemple : </a:t>
            </a:r>
            <a:r>
              <a:rPr lang="fr-FR" dirty="0"/>
              <a:t>virus Sars-cov-</a:t>
            </a:r>
            <a:r>
              <a:rPr lang="fr-FR" i="1" dirty="0"/>
              <a:t>2)</a:t>
            </a:r>
            <a:endParaRPr lang="fr-FR" dirty="0">
              <a:effectLst/>
            </a:endParaRPr>
          </a:p>
          <a:p>
            <a:pPr>
              <a:spcAft>
                <a:spcPts val="1200"/>
              </a:spcAft>
              <a:buClr>
                <a:srgbClr val="7030A0"/>
              </a:buClr>
              <a:buFont typeface="Wingdings" panose="05000000000000000000" pitchFamily="2" charset="2"/>
              <a:buChar char="Ø"/>
            </a:pPr>
            <a:r>
              <a:rPr lang="fr-FR" b="1" dirty="0">
                <a:effectLst/>
              </a:rPr>
              <a:t> Il n’y a pas de liste de métiers exposant spécifiquement aux agents biologiques du groupe 2</a:t>
            </a:r>
            <a:r>
              <a:rPr lang="fr-FR" dirty="0">
                <a:effectLst/>
              </a:rPr>
              <a:t>. En effet, on peut les trouver (tout comme ceux des autres groupes) dans, par exemple, les secteurs suivants : tri des déchets, travail dans le milieu agricole, travail au contact d’animaux, laboratoire d’anatomie pathologique, personnel d’entretien et de maintenance, etc.</a:t>
            </a:r>
          </a:p>
          <a:p>
            <a:pPr>
              <a:spcAft>
                <a:spcPts val="1200"/>
              </a:spcAft>
              <a:buClr>
                <a:srgbClr val="7030A0"/>
              </a:buClr>
              <a:buFont typeface="Wingdings" panose="05000000000000000000" pitchFamily="2" charset="2"/>
              <a:buChar char="Ø"/>
            </a:pPr>
            <a:r>
              <a:rPr lang="fr-FR" dirty="0">
                <a:effectLst/>
              </a:rPr>
              <a:t> Pour tout travailleur exposé aux agents biologiques du groupe 2, la VIP initiale est réalisée </a:t>
            </a:r>
            <a:r>
              <a:rPr lang="fr-FR" b="1" dirty="0">
                <a:effectLst/>
                <a:highlight>
                  <a:srgbClr val="FFFF00"/>
                </a:highlight>
              </a:rPr>
              <a:t>avant l’affectation au poste</a:t>
            </a:r>
            <a:r>
              <a:rPr lang="fr-FR" dirty="0">
                <a:effectLst/>
              </a:rPr>
              <a:t>.</a:t>
            </a:r>
          </a:p>
        </p:txBody>
      </p:sp>
      <p:sp>
        <p:nvSpPr>
          <p:cNvPr id="6" name="Titre 1">
            <a:extLst>
              <a:ext uri="{FF2B5EF4-FFF2-40B4-BE49-F238E27FC236}">
                <a16:creationId xmlns:a16="http://schemas.microsoft.com/office/drawing/2014/main" id="{A32779D5-8FDD-4F26-BF75-AA1ECA1FA3BA}"/>
              </a:ext>
            </a:extLst>
          </p:cNvPr>
          <p:cNvSpPr txBox="1">
            <a:spLocks/>
          </p:cNvSpPr>
          <p:nvPr/>
        </p:nvSpPr>
        <p:spPr>
          <a:xfrm>
            <a:off x="990600" y="34856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Visite d’information et de prévention</a:t>
            </a:r>
            <a:r>
              <a:rPr lang="fr-FR" sz="4000" dirty="0"/>
              <a:t> (VIP)</a:t>
            </a:r>
          </a:p>
        </p:txBody>
      </p:sp>
      <p:sp>
        <p:nvSpPr>
          <p:cNvPr id="2" name="Espace réservé du pied de page 1">
            <a:extLst>
              <a:ext uri="{FF2B5EF4-FFF2-40B4-BE49-F238E27FC236}">
                <a16:creationId xmlns:a16="http://schemas.microsoft.com/office/drawing/2014/main" id="{350028E5-1992-4A6B-ABC6-ACC64B0B4299}"/>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1D7DE511-BDF4-4867-A4FE-DCC4909EC1D7}"/>
              </a:ext>
            </a:extLst>
          </p:cNvPr>
          <p:cNvSpPr>
            <a:spLocks noGrp="1"/>
          </p:cNvSpPr>
          <p:nvPr>
            <p:ph type="sldNum" sz="quarter" idx="12"/>
          </p:nvPr>
        </p:nvSpPr>
        <p:spPr/>
        <p:txBody>
          <a:bodyPr/>
          <a:lstStyle/>
          <a:p>
            <a:fld id="{7FF388D9-F032-4EF9-B8F3-AB3663450E3B}" type="slidenum">
              <a:rPr lang="fr-FR" smtClean="0"/>
              <a:t>50</a:t>
            </a:fld>
            <a:endParaRPr lang="fr-FR"/>
          </a:p>
        </p:txBody>
      </p:sp>
    </p:spTree>
    <p:extLst>
      <p:ext uri="{BB962C8B-B14F-4D97-AF65-F5344CB8AC3E}">
        <p14:creationId xmlns:p14="http://schemas.microsoft.com/office/powerpoint/2010/main" val="781017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32779D5-8FDD-4F26-BF75-AA1ECA1FA3BA}"/>
              </a:ext>
            </a:extLst>
          </p:cNvPr>
          <p:cNvSpPr txBox="1">
            <a:spLocks/>
          </p:cNvSpPr>
          <p:nvPr/>
        </p:nvSpPr>
        <p:spPr>
          <a:xfrm>
            <a:off x="990600" y="388318"/>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Visite d’information et de prévention</a:t>
            </a:r>
            <a:r>
              <a:rPr lang="fr-FR" sz="4000" dirty="0"/>
              <a:t> (VIP)</a:t>
            </a:r>
          </a:p>
        </p:txBody>
      </p:sp>
      <p:pic>
        <p:nvPicPr>
          <p:cNvPr id="3" name="Image 2">
            <a:extLst>
              <a:ext uri="{FF2B5EF4-FFF2-40B4-BE49-F238E27FC236}">
                <a16:creationId xmlns:a16="http://schemas.microsoft.com/office/drawing/2014/main" id="{B4355AA8-218F-4B47-BA1A-706D7E05A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767" y="1223837"/>
            <a:ext cx="8073266" cy="5449253"/>
          </a:xfrm>
          <a:prstGeom prst="rect">
            <a:avLst/>
          </a:prstGeom>
        </p:spPr>
      </p:pic>
      <p:sp>
        <p:nvSpPr>
          <p:cNvPr id="2" name="Espace réservé du pied de page 1">
            <a:extLst>
              <a:ext uri="{FF2B5EF4-FFF2-40B4-BE49-F238E27FC236}">
                <a16:creationId xmlns:a16="http://schemas.microsoft.com/office/drawing/2014/main" id="{B3DC0CB8-29C7-4497-9F85-3B0592B94032}"/>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30CCBDFC-B048-480B-9479-2016398E566D}"/>
              </a:ext>
            </a:extLst>
          </p:cNvPr>
          <p:cNvSpPr>
            <a:spLocks noGrp="1"/>
          </p:cNvSpPr>
          <p:nvPr>
            <p:ph type="sldNum" sz="quarter" idx="12"/>
          </p:nvPr>
        </p:nvSpPr>
        <p:spPr/>
        <p:txBody>
          <a:bodyPr/>
          <a:lstStyle/>
          <a:p>
            <a:fld id="{7FF388D9-F032-4EF9-B8F3-AB3663450E3B}" type="slidenum">
              <a:rPr lang="fr-FR" smtClean="0"/>
              <a:t>51</a:t>
            </a:fld>
            <a:endParaRPr lang="fr-FR"/>
          </a:p>
        </p:txBody>
      </p:sp>
    </p:spTree>
    <p:extLst>
      <p:ext uri="{BB962C8B-B14F-4D97-AF65-F5344CB8AC3E}">
        <p14:creationId xmlns:p14="http://schemas.microsoft.com/office/powerpoint/2010/main" val="2264687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6A27B32-F679-4FE8-B429-F309600B4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55" y="675863"/>
            <a:ext cx="5342900" cy="5769590"/>
          </a:xfrm>
          <a:prstGeom prst="rect">
            <a:avLst/>
          </a:prstGeom>
        </p:spPr>
      </p:pic>
      <p:pic>
        <p:nvPicPr>
          <p:cNvPr id="9" name="Image 8">
            <a:extLst>
              <a:ext uri="{FF2B5EF4-FFF2-40B4-BE49-F238E27FC236}">
                <a16:creationId xmlns:a16="http://schemas.microsoft.com/office/drawing/2014/main" id="{9F2B7542-2B1D-4C18-9CB7-C7B06CD5A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254" y="611919"/>
            <a:ext cx="5983676" cy="5861003"/>
          </a:xfrm>
          <a:prstGeom prst="rect">
            <a:avLst/>
          </a:prstGeom>
        </p:spPr>
      </p:pic>
      <p:sp>
        <p:nvSpPr>
          <p:cNvPr id="8" name="Titre 1">
            <a:extLst>
              <a:ext uri="{FF2B5EF4-FFF2-40B4-BE49-F238E27FC236}">
                <a16:creationId xmlns:a16="http://schemas.microsoft.com/office/drawing/2014/main" id="{BBC8A61B-66DC-4C1C-B943-E0E828A1C66A}"/>
              </a:ext>
            </a:extLst>
          </p:cNvPr>
          <p:cNvSpPr txBox="1">
            <a:spLocks/>
          </p:cNvSpPr>
          <p:nvPr/>
        </p:nvSpPr>
        <p:spPr>
          <a:xfrm>
            <a:off x="990600" y="30514"/>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solidFill>
                  <a:srgbClr val="7030A0"/>
                </a:solidFill>
              </a:rPr>
              <a:t>Visite d’information et de prévention</a:t>
            </a:r>
            <a:r>
              <a:rPr lang="fr-FR" sz="4000" dirty="0"/>
              <a:t> (VIP)</a:t>
            </a:r>
          </a:p>
        </p:txBody>
      </p:sp>
      <p:sp>
        <p:nvSpPr>
          <p:cNvPr id="2" name="Espace réservé du pied de page 1">
            <a:extLst>
              <a:ext uri="{FF2B5EF4-FFF2-40B4-BE49-F238E27FC236}">
                <a16:creationId xmlns:a16="http://schemas.microsoft.com/office/drawing/2014/main" id="{AA1C1B67-AB3D-4B20-AFEB-E1BFA7ADE57C}"/>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7912A96A-9D72-404B-A31D-B442C4794CEC}"/>
              </a:ext>
            </a:extLst>
          </p:cNvPr>
          <p:cNvSpPr>
            <a:spLocks noGrp="1"/>
          </p:cNvSpPr>
          <p:nvPr>
            <p:ph type="sldNum" sz="quarter" idx="12"/>
          </p:nvPr>
        </p:nvSpPr>
        <p:spPr/>
        <p:txBody>
          <a:bodyPr/>
          <a:lstStyle/>
          <a:p>
            <a:fld id="{7FF388D9-F032-4EF9-B8F3-AB3663450E3B}" type="slidenum">
              <a:rPr lang="fr-FR" smtClean="0"/>
              <a:t>52</a:t>
            </a:fld>
            <a:endParaRPr lang="fr-FR"/>
          </a:p>
        </p:txBody>
      </p:sp>
      <p:sp>
        <p:nvSpPr>
          <p:cNvPr id="12" name="ZoneTexte 11">
            <a:extLst>
              <a:ext uri="{FF2B5EF4-FFF2-40B4-BE49-F238E27FC236}">
                <a16:creationId xmlns:a16="http://schemas.microsoft.com/office/drawing/2014/main" id="{B9DD956B-7766-4522-ADED-11ED47F38DC2}"/>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754042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225979"/>
            <a:ext cx="10515600" cy="1325563"/>
          </a:xfrm>
        </p:spPr>
        <p:txBody>
          <a:bodyPr anchor="t">
            <a:normAutofit/>
          </a:bodyPr>
          <a:lstStyle/>
          <a:p>
            <a:pPr algn="ctr"/>
            <a:r>
              <a:rPr lang="fr-FR" sz="4000" dirty="0"/>
              <a:t>Visites du </a:t>
            </a:r>
            <a:r>
              <a:rPr lang="fr-FR" sz="4000" b="1" dirty="0">
                <a:solidFill>
                  <a:srgbClr val="7030A0"/>
                </a:solidFill>
              </a:rPr>
              <a:t>suivi individuel renforcé </a:t>
            </a:r>
            <a:r>
              <a:rPr lang="fr-FR" sz="4000" dirty="0"/>
              <a:t>(SIR)</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288235" y="1162877"/>
            <a:ext cx="11499574" cy="53299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effectLst/>
              </a:rPr>
              <a:t> À l’issue de chaque examen médical d’aptitude effectué par le médecin du travail, ce dernier remet aux </a:t>
            </a:r>
            <a:r>
              <a:rPr lang="fr-FR" b="1" dirty="0">
                <a:effectLst/>
              </a:rPr>
              <a:t>travailleurs affectés à un poste à risque</a:t>
            </a:r>
            <a:r>
              <a:rPr lang="fr-FR" dirty="0">
                <a:effectLst/>
              </a:rPr>
              <a:t> un </a:t>
            </a:r>
            <a:r>
              <a:rPr lang="fr-FR" u="sng" dirty="0">
                <a:effectLst/>
              </a:rPr>
              <a:t>avis d’aptitude </a:t>
            </a:r>
            <a:r>
              <a:rPr lang="fr-FR" dirty="0">
                <a:effectLst/>
              </a:rPr>
              <a:t>ou un </a:t>
            </a:r>
            <a:r>
              <a:rPr lang="fr-FR" u="sng" dirty="0">
                <a:effectLst/>
              </a:rPr>
              <a:t>avis d’inaptitude</a:t>
            </a:r>
            <a:r>
              <a:rPr lang="fr-FR" dirty="0">
                <a:effectLst/>
              </a:rPr>
              <a:t>. C’est le cas pour l’examen médical d’aptitude à l’embauche et pour chacun de ses renouvellements périodiques.</a:t>
            </a:r>
          </a:p>
          <a:p>
            <a:pPr>
              <a:spcAft>
                <a:spcPts val="1200"/>
              </a:spcAft>
              <a:buClr>
                <a:srgbClr val="7030A0"/>
              </a:buClr>
              <a:buFont typeface="Wingdings" panose="05000000000000000000" pitchFamily="2" charset="2"/>
              <a:buChar char="Ø"/>
            </a:pPr>
            <a:r>
              <a:rPr lang="fr-FR" dirty="0">
                <a:effectLst/>
              </a:rPr>
              <a:t> L’</a:t>
            </a:r>
            <a:r>
              <a:rPr lang="fr-FR" b="1" dirty="0">
                <a:effectLst/>
              </a:rPr>
              <a:t>examen médical d’aptitude</a:t>
            </a:r>
            <a:r>
              <a:rPr lang="fr-FR" dirty="0">
                <a:effectLst/>
              </a:rPr>
              <a:t> est réalisé </a:t>
            </a:r>
            <a:r>
              <a:rPr lang="fr-FR" b="1" u="sng" dirty="0">
                <a:effectLst/>
              </a:rPr>
              <a:t>avant l’embauche</a:t>
            </a:r>
            <a:r>
              <a:rPr lang="fr-FR" dirty="0">
                <a:effectLst/>
              </a:rPr>
              <a:t> et renouvelé </a:t>
            </a:r>
            <a:r>
              <a:rPr lang="fr-FR" b="1" dirty="0">
                <a:effectLst/>
              </a:rPr>
              <a:t>périodiquement</a:t>
            </a:r>
            <a:r>
              <a:rPr lang="fr-FR" dirty="0">
                <a:effectLst/>
              </a:rPr>
              <a:t>, pour les salariés bénéficiant d’un SIR.</a:t>
            </a:r>
          </a:p>
          <a:p>
            <a:pPr>
              <a:spcAft>
                <a:spcPts val="1200"/>
              </a:spcAft>
              <a:buClr>
                <a:srgbClr val="7030A0"/>
              </a:buClr>
              <a:buFont typeface="Wingdings" panose="05000000000000000000" pitchFamily="2" charset="2"/>
              <a:buChar char="Ø"/>
            </a:pPr>
            <a:r>
              <a:rPr lang="fr-FR" dirty="0">
                <a:effectLst/>
              </a:rPr>
              <a:t> Prochain examen médical d’</a:t>
            </a:r>
            <a:r>
              <a:rPr lang="fr-FR" u="sng" dirty="0">
                <a:effectLst/>
              </a:rPr>
              <a:t>aptitude</a:t>
            </a:r>
            <a:r>
              <a:rPr lang="fr-FR" dirty="0">
                <a:effectLst/>
              </a:rPr>
              <a:t> dans un délai maximal de </a:t>
            </a:r>
            <a:r>
              <a:rPr lang="fr-FR" b="1" dirty="0">
                <a:solidFill>
                  <a:srgbClr val="7030A0"/>
                </a:solidFill>
                <a:effectLst/>
              </a:rPr>
              <a:t>4 ans</a:t>
            </a:r>
          </a:p>
          <a:p>
            <a:pPr>
              <a:spcAft>
                <a:spcPts val="1200"/>
              </a:spcAft>
              <a:buClr>
                <a:srgbClr val="7030A0"/>
              </a:buClr>
              <a:buFont typeface="Wingdings" panose="05000000000000000000" pitchFamily="2" charset="2"/>
              <a:buChar char="Ø"/>
            </a:pPr>
            <a:r>
              <a:rPr lang="fr-FR" dirty="0">
                <a:effectLst/>
              </a:rPr>
              <a:t> Entretien </a:t>
            </a:r>
            <a:r>
              <a:rPr lang="fr-FR" u="sng" dirty="0">
                <a:effectLst/>
              </a:rPr>
              <a:t>intermédiaire</a:t>
            </a:r>
            <a:r>
              <a:rPr lang="fr-FR" dirty="0">
                <a:effectLst/>
              </a:rPr>
              <a:t> réalisé par un professionnel de santé dans un délai maximal de </a:t>
            </a:r>
            <a:r>
              <a:rPr lang="fr-FR" b="1" dirty="0">
                <a:solidFill>
                  <a:srgbClr val="7030A0"/>
                </a:solidFill>
                <a:effectLst/>
              </a:rPr>
              <a:t>2 ans</a:t>
            </a:r>
          </a:p>
          <a:p>
            <a:pPr>
              <a:spcAft>
                <a:spcPts val="1200"/>
              </a:spcAft>
              <a:buClr>
                <a:srgbClr val="7030A0"/>
              </a:buClr>
              <a:buFont typeface="Wingdings" panose="05000000000000000000" pitchFamily="2" charset="2"/>
              <a:buChar char="Ø"/>
            </a:pPr>
            <a:r>
              <a:rPr lang="fr-FR" b="1" dirty="0">
                <a:solidFill>
                  <a:srgbClr val="7030A0"/>
                </a:solidFill>
              </a:rPr>
              <a:t> </a:t>
            </a:r>
            <a:r>
              <a:rPr lang="fr-FR" dirty="0">
                <a:effectLst/>
              </a:rPr>
              <a:t>Ainsi, les avis d’aptitude sont uniquement remis, pour les salariés en SIR, lors de l’examen médical d’aptitude à l’embauche et de son renouvellement dont la périodicité ne peut excéder 4 ans.</a:t>
            </a:r>
          </a:p>
        </p:txBody>
      </p:sp>
      <p:sp>
        <p:nvSpPr>
          <p:cNvPr id="3" name="Espace réservé du pied de page 2">
            <a:extLst>
              <a:ext uri="{FF2B5EF4-FFF2-40B4-BE49-F238E27FC236}">
                <a16:creationId xmlns:a16="http://schemas.microsoft.com/office/drawing/2014/main" id="{C03EB2CD-35BC-4623-85AF-CD363BEE1478}"/>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CFC6F2A0-BCF1-4648-9A9C-69F9992B455B}"/>
              </a:ext>
            </a:extLst>
          </p:cNvPr>
          <p:cNvSpPr>
            <a:spLocks noGrp="1"/>
          </p:cNvSpPr>
          <p:nvPr>
            <p:ph type="sldNum" sz="quarter" idx="12"/>
          </p:nvPr>
        </p:nvSpPr>
        <p:spPr/>
        <p:txBody>
          <a:bodyPr/>
          <a:lstStyle/>
          <a:p>
            <a:fld id="{7FF388D9-F032-4EF9-B8F3-AB3663450E3B}" type="slidenum">
              <a:rPr lang="fr-FR" smtClean="0"/>
              <a:t>53</a:t>
            </a:fld>
            <a:endParaRPr lang="fr-FR"/>
          </a:p>
        </p:txBody>
      </p:sp>
    </p:spTree>
    <p:extLst>
      <p:ext uri="{BB962C8B-B14F-4D97-AF65-F5344CB8AC3E}">
        <p14:creationId xmlns:p14="http://schemas.microsoft.com/office/powerpoint/2010/main" val="2142444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2624"/>
            <a:ext cx="10515600" cy="1325563"/>
          </a:xfrm>
        </p:spPr>
        <p:txBody>
          <a:bodyPr anchor="t">
            <a:normAutofit/>
          </a:bodyPr>
          <a:lstStyle/>
          <a:p>
            <a:pPr algn="ctr"/>
            <a:r>
              <a:rPr lang="fr-FR" sz="4000" dirty="0"/>
              <a:t>Autres visites et examens</a:t>
            </a:r>
          </a:p>
        </p:txBody>
      </p:sp>
      <p:pic>
        <p:nvPicPr>
          <p:cNvPr id="5" name="Image 4">
            <a:extLst>
              <a:ext uri="{FF2B5EF4-FFF2-40B4-BE49-F238E27FC236}">
                <a16:creationId xmlns:a16="http://schemas.microsoft.com/office/drawing/2014/main" id="{FD3B55D3-BBA7-424F-9348-69CE863FE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651" y="590584"/>
            <a:ext cx="6009528" cy="5874026"/>
          </a:xfrm>
          <a:prstGeom prst="rect">
            <a:avLst/>
          </a:prstGeom>
        </p:spPr>
      </p:pic>
      <p:pic>
        <p:nvPicPr>
          <p:cNvPr id="6" name="Image 5">
            <a:extLst>
              <a:ext uri="{FF2B5EF4-FFF2-40B4-BE49-F238E27FC236}">
                <a16:creationId xmlns:a16="http://schemas.microsoft.com/office/drawing/2014/main" id="{A6D185AF-D324-4CB4-8980-E7167C3F69DD}"/>
              </a:ext>
            </a:extLst>
          </p:cNvPr>
          <p:cNvPicPr>
            <a:picLocks noChangeAspect="1"/>
          </p:cNvPicPr>
          <p:nvPr/>
        </p:nvPicPr>
        <p:blipFill rotWithShape="1">
          <a:blip r:embed="rId4">
            <a:extLst>
              <a:ext uri="{28A0092B-C50C-407E-A947-70E740481C1C}">
                <a14:useLocalDpi xmlns:a14="http://schemas.microsoft.com/office/drawing/2010/main" val="0"/>
              </a:ext>
            </a:extLst>
          </a:blip>
          <a:srcRect l="1758" t="3846" r="49777" b="6502"/>
          <a:stretch/>
        </p:blipFill>
        <p:spPr>
          <a:xfrm>
            <a:off x="7544630" y="478043"/>
            <a:ext cx="2922105" cy="2604053"/>
          </a:xfrm>
          <a:prstGeom prst="rect">
            <a:avLst/>
          </a:prstGeom>
        </p:spPr>
      </p:pic>
      <p:pic>
        <p:nvPicPr>
          <p:cNvPr id="7" name="Image 6">
            <a:extLst>
              <a:ext uri="{FF2B5EF4-FFF2-40B4-BE49-F238E27FC236}">
                <a16:creationId xmlns:a16="http://schemas.microsoft.com/office/drawing/2014/main" id="{A60BF16F-EDB0-4AA8-B94F-1A8104F5C1C4}"/>
              </a:ext>
            </a:extLst>
          </p:cNvPr>
          <p:cNvPicPr>
            <a:picLocks noChangeAspect="1"/>
          </p:cNvPicPr>
          <p:nvPr/>
        </p:nvPicPr>
        <p:blipFill rotWithShape="1">
          <a:blip r:embed="rId4">
            <a:extLst>
              <a:ext uri="{28A0092B-C50C-407E-A947-70E740481C1C}">
                <a14:useLocalDpi xmlns:a14="http://schemas.microsoft.com/office/drawing/2010/main" val="0"/>
              </a:ext>
            </a:extLst>
          </a:blip>
          <a:srcRect l="51676" t="4074" r="2167" b="2851"/>
          <a:stretch/>
        </p:blipFill>
        <p:spPr>
          <a:xfrm>
            <a:off x="7709451" y="2951991"/>
            <a:ext cx="2782956" cy="2703443"/>
          </a:xfrm>
          <a:prstGeom prst="rect">
            <a:avLst/>
          </a:prstGeom>
        </p:spPr>
      </p:pic>
      <p:sp>
        <p:nvSpPr>
          <p:cNvPr id="8" name="Espace réservé du contenu 2">
            <a:extLst>
              <a:ext uri="{FF2B5EF4-FFF2-40B4-BE49-F238E27FC236}">
                <a16:creationId xmlns:a16="http://schemas.microsoft.com/office/drawing/2014/main" id="{AE448AE8-C996-4EF1-9291-92DBA4B22E6D}"/>
              </a:ext>
            </a:extLst>
          </p:cNvPr>
          <p:cNvSpPr txBox="1">
            <a:spLocks/>
          </p:cNvSpPr>
          <p:nvPr/>
        </p:nvSpPr>
        <p:spPr>
          <a:xfrm>
            <a:off x="7902440" y="5718653"/>
            <a:ext cx="3626952" cy="650219"/>
          </a:xfrm>
          <a:prstGeom prst="rect">
            <a:avLst/>
          </a:prstGeom>
          <a:solidFill>
            <a:schemeClr val="accent4">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effectLst/>
              </a:rPr>
              <a:t>Visites à la demande déléguées à l’infirmier : 2 % </a:t>
            </a:r>
          </a:p>
        </p:txBody>
      </p:sp>
      <p:sp>
        <p:nvSpPr>
          <p:cNvPr id="3" name="Espace réservé du pied de page 2">
            <a:extLst>
              <a:ext uri="{FF2B5EF4-FFF2-40B4-BE49-F238E27FC236}">
                <a16:creationId xmlns:a16="http://schemas.microsoft.com/office/drawing/2014/main" id="{2A61C9B1-3A05-42A1-9589-354B256DB088}"/>
              </a:ext>
            </a:extLst>
          </p:cNvPr>
          <p:cNvSpPr>
            <a:spLocks noGrp="1"/>
          </p:cNvSpPr>
          <p:nvPr>
            <p:ph type="ftr" sz="quarter" idx="11"/>
          </p:nvPr>
        </p:nvSpPr>
        <p:spPr/>
        <p:txBody>
          <a:bodyPr/>
          <a:lstStyle/>
          <a:p>
            <a:r>
              <a:rPr lang="fr-FR"/>
              <a:t>Dr Jean CARON - médecin du travail</a:t>
            </a:r>
          </a:p>
        </p:txBody>
      </p:sp>
      <p:sp>
        <p:nvSpPr>
          <p:cNvPr id="9" name="Espace réservé du numéro de diapositive 8">
            <a:extLst>
              <a:ext uri="{FF2B5EF4-FFF2-40B4-BE49-F238E27FC236}">
                <a16:creationId xmlns:a16="http://schemas.microsoft.com/office/drawing/2014/main" id="{2AF93203-9939-4228-9DD6-9BF45C4F1BC4}"/>
              </a:ext>
            </a:extLst>
          </p:cNvPr>
          <p:cNvSpPr>
            <a:spLocks noGrp="1"/>
          </p:cNvSpPr>
          <p:nvPr>
            <p:ph type="sldNum" sz="quarter" idx="12"/>
          </p:nvPr>
        </p:nvSpPr>
        <p:spPr/>
        <p:txBody>
          <a:bodyPr/>
          <a:lstStyle/>
          <a:p>
            <a:fld id="{7FF388D9-F032-4EF9-B8F3-AB3663450E3B}" type="slidenum">
              <a:rPr lang="fr-FR" smtClean="0"/>
              <a:t>54</a:t>
            </a:fld>
            <a:endParaRPr lang="fr-FR"/>
          </a:p>
        </p:txBody>
      </p:sp>
      <p:sp>
        <p:nvSpPr>
          <p:cNvPr id="10" name="ZoneTexte 9">
            <a:extLst>
              <a:ext uri="{FF2B5EF4-FFF2-40B4-BE49-F238E27FC236}">
                <a16:creationId xmlns:a16="http://schemas.microsoft.com/office/drawing/2014/main" id="{93726DF2-5E36-4A16-BC93-2D33880F72AB}"/>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547644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813D9A6-E2F5-4F32-8FDB-D7D840337C62}"/>
              </a:ext>
            </a:extLst>
          </p:cNvPr>
          <p:cNvSpPr txBox="1">
            <a:spLocks/>
          </p:cNvSpPr>
          <p:nvPr/>
        </p:nvSpPr>
        <p:spPr>
          <a:xfrm>
            <a:off x="838200" y="6694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La visite de </a:t>
            </a:r>
            <a:r>
              <a:rPr lang="fr-FR" sz="4000" b="1" dirty="0">
                <a:solidFill>
                  <a:srgbClr val="7030A0"/>
                </a:solidFill>
              </a:rPr>
              <a:t>mi-carrière</a:t>
            </a:r>
          </a:p>
        </p:txBody>
      </p:sp>
      <p:pic>
        <p:nvPicPr>
          <p:cNvPr id="3" name="Image 2">
            <a:extLst>
              <a:ext uri="{FF2B5EF4-FFF2-40B4-BE49-F238E27FC236}">
                <a16:creationId xmlns:a16="http://schemas.microsoft.com/office/drawing/2014/main" id="{1DDF2C86-18CE-4773-B9D2-11FF6A6EE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858" y="744526"/>
            <a:ext cx="9404284" cy="5706873"/>
          </a:xfrm>
          <a:prstGeom prst="rect">
            <a:avLst/>
          </a:prstGeom>
        </p:spPr>
      </p:pic>
      <p:sp>
        <p:nvSpPr>
          <p:cNvPr id="2" name="Espace réservé du pied de page 1">
            <a:extLst>
              <a:ext uri="{FF2B5EF4-FFF2-40B4-BE49-F238E27FC236}">
                <a16:creationId xmlns:a16="http://schemas.microsoft.com/office/drawing/2014/main" id="{6D6ACF5F-A15F-4529-AC55-B0BC3D520EB9}"/>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A7F20793-C68A-4FA6-A5B2-D9CD38926990}"/>
              </a:ext>
            </a:extLst>
          </p:cNvPr>
          <p:cNvSpPr>
            <a:spLocks noGrp="1"/>
          </p:cNvSpPr>
          <p:nvPr>
            <p:ph type="sldNum" sz="quarter" idx="12"/>
          </p:nvPr>
        </p:nvSpPr>
        <p:spPr/>
        <p:txBody>
          <a:bodyPr/>
          <a:lstStyle/>
          <a:p>
            <a:fld id="{7FF388D9-F032-4EF9-B8F3-AB3663450E3B}" type="slidenum">
              <a:rPr lang="fr-FR" smtClean="0"/>
              <a:t>55</a:t>
            </a:fld>
            <a:endParaRPr lang="fr-FR"/>
          </a:p>
        </p:txBody>
      </p:sp>
      <p:sp>
        <p:nvSpPr>
          <p:cNvPr id="7" name="ZoneTexte 6">
            <a:extLst>
              <a:ext uri="{FF2B5EF4-FFF2-40B4-BE49-F238E27FC236}">
                <a16:creationId xmlns:a16="http://schemas.microsoft.com/office/drawing/2014/main" id="{6F3A7683-1AF5-42D7-8DC2-41918A23DD32}"/>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2752115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813D9A6-E2F5-4F32-8FDB-D7D840337C62}"/>
              </a:ext>
            </a:extLst>
          </p:cNvPr>
          <p:cNvSpPr txBox="1">
            <a:spLocks/>
          </p:cNvSpPr>
          <p:nvPr/>
        </p:nvSpPr>
        <p:spPr>
          <a:xfrm>
            <a:off x="838200" y="6694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La visite de </a:t>
            </a:r>
            <a:r>
              <a:rPr lang="fr-FR" sz="4000" b="1" dirty="0">
                <a:solidFill>
                  <a:srgbClr val="7030A0"/>
                </a:solidFill>
              </a:rPr>
              <a:t>mi-carrière</a:t>
            </a:r>
          </a:p>
        </p:txBody>
      </p:sp>
      <p:pic>
        <p:nvPicPr>
          <p:cNvPr id="4" name="Image 3">
            <a:extLst>
              <a:ext uri="{FF2B5EF4-FFF2-40B4-BE49-F238E27FC236}">
                <a16:creationId xmlns:a16="http://schemas.microsoft.com/office/drawing/2014/main" id="{CA189B05-7C55-48C6-9867-4EDB24B66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548" y="847150"/>
            <a:ext cx="10300252" cy="5626873"/>
          </a:xfrm>
          <a:prstGeom prst="rect">
            <a:avLst/>
          </a:prstGeom>
        </p:spPr>
      </p:pic>
      <p:sp>
        <p:nvSpPr>
          <p:cNvPr id="8" name="Rectangle 7">
            <a:extLst>
              <a:ext uri="{FF2B5EF4-FFF2-40B4-BE49-F238E27FC236}">
                <a16:creationId xmlns:a16="http://schemas.microsoft.com/office/drawing/2014/main" id="{5557CC11-F107-42A0-A695-30641FE6C3FD}"/>
              </a:ext>
            </a:extLst>
          </p:cNvPr>
          <p:cNvSpPr/>
          <p:nvPr/>
        </p:nvSpPr>
        <p:spPr>
          <a:xfrm>
            <a:off x="9710530" y="576470"/>
            <a:ext cx="2266122" cy="2176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4150DA4F-8F1B-47B9-9A4A-8C55E2999B93}"/>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15878671-E812-4443-9C18-FB4B79075D2B}"/>
              </a:ext>
            </a:extLst>
          </p:cNvPr>
          <p:cNvSpPr>
            <a:spLocks noGrp="1"/>
          </p:cNvSpPr>
          <p:nvPr>
            <p:ph type="sldNum" sz="quarter" idx="12"/>
          </p:nvPr>
        </p:nvSpPr>
        <p:spPr/>
        <p:txBody>
          <a:bodyPr/>
          <a:lstStyle/>
          <a:p>
            <a:fld id="{7FF388D9-F032-4EF9-B8F3-AB3663450E3B}" type="slidenum">
              <a:rPr lang="fr-FR" smtClean="0"/>
              <a:t>56</a:t>
            </a:fld>
            <a:endParaRPr lang="fr-FR"/>
          </a:p>
        </p:txBody>
      </p:sp>
      <p:sp>
        <p:nvSpPr>
          <p:cNvPr id="9" name="ZoneTexte 8">
            <a:extLst>
              <a:ext uri="{FF2B5EF4-FFF2-40B4-BE49-F238E27FC236}">
                <a16:creationId xmlns:a16="http://schemas.microsoft.com/office/drawing/2014/main" id="{62D7B745-2CB9-44BC-BB7E-B5DCBAE24298}"/>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1061273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9A9DF-84D8-40DA-A326-B36817EF81A2}"/>
              </a:ext>
            </a:extLst>
          </p:cNvPr>
          <p:cNvSpPr>
            <a:spLocks noGrp="1"/>
          </p:cNvSpPr>
          <p:nvPr>
            <p:ph type="title"/>
          </p:nvPr>
        </p:nvSpPr>
        <p:spPr>
          <a:xfrm>
            <a:off x="526774" y="206101"/>
            <a:ext cx="11430000" cy="1325563"/>
          </a:xfrm>
        </p:spPr>
        <p:txBody>
          <a:bodyPr anchor="t"/>
          <a:lstStyle/>
          <a:p>
            <a:r>
              <a:rPr lang="fr-FR" dirty="0"/>
              <a:t>Visite de </a:t>
            </a:r>
            <a:r>
              <a:rPr lang="fr-FR" b="1" dirty="0">
                <a:solidFill>
                  <a:srgbClr val="7030A0"/>
                </a:solidFill>
              </a:rPr>
              <a:t>post-exposition</a:t>
            </a:r>
            <a:r>
              <a:rPr lang="fr-FR" dirty="0"/>
              <a:t> / </a:t>
            </a:r>
            <a:r>
              <a:rPr lang="fr-FR" b="1" dirty="0">
                <a:solidFill>
                  <a:srgbClr val="7030A0"/>
                </a:solidFill>
              </a:rPr>
              <a:t>post-professionnelles</a:t>
            </a:r>
          </a:p>
        </p:txBody>
      </p:sp>
      <p:pic>
        <p:nvPicPr>
          <p:cNvPr id="5" name="Espace réservé du contenu 4">
            <a:extLst>
              <a:ext uri="{FF2B5EF4-FFF2-40B4-BE49-F238E27FC236}">
                <a16:creationId xmlns:a16="http://schemas.microsoft.com/office/drawing/2014/main" id="{CB5603B2-6099-441C-A971-5C4052E04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530" y="956668"/>
            <a:ext cx="8338931" cy="5362380"/>
          </a:xfrm>
        </p:spPr>
      </p:pic>
      <p:sp>
        <p:nvSpPr>
          <p:cNvPr id="3" name="Espace réservé du pied de page 2">
            <a:extLst>
              <a:ext uri="{FF2B5EF4-FFF2-40B4-BE49-F238E27FC236}">
                <a16:creationId xmlns:a16="http://schemas.microsoft.com/office/drawing/2014/main" id="{DF1CB14C-E6E8-4CD6-BE26-C0BF328BBA02}"/>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95DF9058-BF2E-410C-B5AF-7121088CA1DD}"/>
              </a:ext>
            </a:extLst>
          </p:cNvPr>
          <p:cNvSpPr>
            <a:spLocks noGrp="1"/>
          </p:cNvSpPr>
          <p:nvPr>
            <p:ph type="sldNum" sz="quarter" idx="12"/>
          </p:nvPr>
        </p:nvSpPr>
        <p:spPr/>
        <p:txBody>
          <a:bodyPr/>
          <a:lstStyle/>
          <a:p>
            <a:fld id="{7FF388D9-F032-4EF9-B8F3-AB3663450E3B}" type="slidenum">
              <a:rPr lang="fr-FR" smtClean="0"/>
              <a:t>57</a:t>
            </a:fld>
            <a:endParaRPr lang="fr-FR"/>
          </a:p>
        </p:txBody>
      </p:sp>
      <p:sp>
        <p:nvSpPr>
          <p:cNvPr id="7" name="ZoneTexte 6">
            <a:extLst>
              <a:ext uri="{FF2B5EF4-FFF2-40B4-BE49-F238E27FC236}">
                <a16:creationId xmlns:a16="http://schemas.microsoft.com/office/drawing/2014/main" id="{B9EDB4F5-86EF-4FF6-BE1E-9D25C414334A}"/>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173180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F0859189-444E-4516-8719-641E7EB67D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84" y="868882"/>
            <a:ext cx="11273024" cy="5825944"/>
          </a:xfrm>
        </p:spPr>
      </p:pic>
      <p:sp>
        <p:nvSpPr>
          <p:cNvPr id="3" name="Espace réservé du pied de page 2">
            <a:extLst>
              <a:ext uri="{FF2B5EF4-FFF2-40B4-BE49-F238E27FC236}">
                <a16:creationId xmlns:a16="http://schemas.microsoft.com/office/drawing/2014/main" id="{67308DE5-4BF6-4624-ABF7-9CBBF0548967}"/>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E2E6A76E-FE40-4CD5-B240-7ABB7507037F}"/>
              </a:ext>
            </a:extLst>
          </p:cNvPr>
          <p:cNvSpPr>
            <a:spLocks noGrp="1"/>
          </p:cNvSpPr>
          <p:nvPr>
            <p:ph type="sldNum" sz="quarter" idx="12"/>
          </p:nvPr>
        </p:nvSpPr>
        <p:spPr/>
        <p:txBody>
          <a:bodyPr/>
          <a:lstStyle/>
          <a:p>
            <a:fld id="{7FF388D9-F032-4EF9-B8F3-AB3663450E3B}" type="slidenum">
              <a:rPr lang="fr-FR" smtClean="0"/>
              <a:t>58</a:t>
            </a:fld>
            <a:endParaRPr lang="fr-FR"/>
          </a:p>
        </p:txBody>
      </p:sp>
      <p:sp>
        <p:nvSpPr>
          <p:cNvPr id="9" name="Titre 1">
            <a:extLst>
              <a:ext uri="{FF2B5EF4-FFF2-40B4-BE49-F238E27FC236}">
                <a16:creationId xmlns:a16="http://schemas.microsoft.com/office/drawing/2014/main" id="{6A323C04-83CE-4ACF-973D-E842B9842B94}"/>
              </a:ext>
            </a:extLst>
          </p:cNvPr>
          <p:cNvSpPr txBox="1">
            <a:spLocks/>
          </p:cNvSpPr>
          <p:nvPr/>
        </p:nvSpPr>
        <p:spPr>
          <a:xfrm>
            <a:off x="526774" y="206101"/>
            <a:ext cx="114300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Visite de </a:t>
            </a:r>
            <a:r>
              <a:rPr lang="fr-FR" b="1">
                <a:solidFill>
                  <a:srgbClr val="7030A0"/>
                </a:solidFill>
              </a:rPr>
              <a:t>post-exposition</a:t>
            </a:r>
            <a:r>
              <a:rPr lang="fr-FR"/>
              <a:t> / </a:t>
            </a:r>
            <a:r>
              <a:rPr lang="fr-FR" b="1">
                <a:solidFill>
                  <a:srgbClr val="7030A0"/>
                </a:solidFill>
              </a:rPr>
              <a:t>post-professionnelles</a:t>
            </a:r>
            <a:endParaRPr lang="fr-FR" b="1" dirty="0">
              <a:solidFill>
                <a:srgbClr val="7030A0"/>
              </a:solidFill>
            </a:endParaRPr>
          </a:p>
        </p:txBody>
      </p:sp>
      <p:sp>
        <p:nvSpPr>
          <p:cNvPr id="7" name="ZoneTexte 6">
            <a:extLst>
              <a:ext uri="{FF2B5EF4-FFF2-40B4-BE49-F238E27FC236}">
                <a16:creationId xmlns:a16="http://schemas.microsoft.com/office/drawing/2014/main" id="{05C66DE0-CE44-4CC1-856D-D9F401A58010}"/>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995600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EE35702-4EA2-4D4D-A773-D99087DFF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183" y="813669"/>
            <a:ext cx="9203634" cy="5600029"/>
          </a:xfrm>
        </p:spPr>
      </p:pic>
      <p:sp>
        <p:nvSpPr>
          <p:cNvPr id="3" name="Espace réservé du pied de page 2">
            <a:extLst>
              <a:ext uri="{FF2B5EF4-FFF2-40B4-BE49-F238E27FC236}">
                <a16:creationId xmlns:a16="http://schemas.microsoft.com/office/drawing/2014/main" id="{84F74596-446A-4440-9F03-8F40DB2C631D}"/>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0084E0FC-C92D-4986-9617-02C0B5C8C39C}"/>
              </a:ext>
            </a:extLst>
          </p:cNvPr>
          <p:cNvSpPr>
            <a:spLocks noGrp="1"/>
          </p:cNvSpPr>
          <p:nvPr>
            <p:ph type="sldNum" sz="quarter" idx="12"/>
          </p:nvPr>
        </p:nvSpPr>
        <p:spPr/>
        <p:txBody>
          <a:bodyPr/>
          <a:lstStyle/>
          <a:p>
            <a:fld id="{7FF388D9-F032-4EF9-B8F3-AB3663450E3B}" type="slidenum">
              <a:rPr lang="fr-FR" smtClean="0"/>
              <a:t>59</a:t>
            </a:fld>
            <a:endParaRPr lang="fr-FR"/>
          </a:p>
        </p:txBody>
      </p:sp>
      <p:sp>
        <p:nvSpPr>
          <p:cNvPr id="9" name="Titre 1">
            <a:extLst>
              <a:ext uri="{FF2B5EF4-FFF2-40B4-BE49-F238E27FC236}">
                <a16:creationId xmlns:a16="http://schemas.microsoft.com/office/drawing/2014/main" id="{BA709BE7-A00D-4446-A786-4DEAF0D6D2BF}"/>
              </a:ext>
            </a:extLst>
          </p:cNvPr>
          <p:cNvSpPr txBox="1">
            <a:spLocks/>
          </p:cNvSpPr>
          <p:nvPr/>
        </p:nvSpPr>
        <p:spPr>
          <a:xfrm>
            <a:off x="526774" y="66955"/>
            <a:ext cx="114300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Visite de </a:t>
            </a:r>
            <a:r>
              <a:rPr lang="fr-FR" b="1" dirty="0">
                <a:solidFill>
                  <a:srgbClr val="7030A0"/>
                </a:solidFill>
              </a:rPr>
              <a:t>post-exposition</a:t>
            </a:r>
            <a:r>
              <a:rPr lang="fr-FR" dirty="0"/>
              <a:t> / </a:t>
            </a:r>
            <a:r>
              <a:rPr lang="fr-FR" b="1" dirty="0">
                <a:solidFill>
                  <a:srgbClr val="7030A0"/>
                </a:solidFill>
              </a:rPr>
              <a:t>post-professionnelles</a:t>
            </a:r>
          </a:p>
        </p:txBody>
      </p:sp>
      <p:sp>
        <p:nvSpPr>
          <p:cNvPr id="7" name="ZoneTexte 6">
            <a:extLst>
              <a:ext uri="{FF2B5EF4-FFF2-40B4-BE49-F238E27FC236}">
                <a16:creationId xmlns:a16="http://schemas.microsoft.com/office/drawing/2014/main" id="{44884786-8C24-473B-869C-984712496CAF}"/>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91169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11">
            <a:extLst>
              <a:ext uri="{FF2B5EF4-FFF2-40B4-BE49-F238E27FC236}">
                <a16:creationId xmlns:a16="http://schemas.microsoft.com/office/drawing/2014/main" id="{DF9195F0-2F53-4D63-B92F-C1E25D5936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740" y="854764"/>
            <a:ext cx="11280008" cy="5454833"/>
          </a:xfrm>
        </p:spPr>
      </p:pic>
      <p:sp>
        <p:nvSpPr>
          <p:cNvPr id="3" name="Rectangle 2">
            <a:extLst>
              <a:ext uri="{FF2B5EF4-FFF2-40B4-BE49-F238E27FC236}">
                <a16:creationId xmlns:a16="http://schemas.microsoft.com/office/drawing/2014/main" id="{CDE6D7E8-D1A0-4AD9-839D-59F30F495710}"/>
              </a:ext>
            </a:extLst>
          </p:cNvPr>
          <p:cNvSpPr/>
          <p:nvPr/>
        </p:nvSpPr>
        <p:spPr>
          <a:xfrm>
            <a:off x="377687" y="745435"/>
            <a:ext cx="1282148" cy="70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02DDB815-D826-413F-A7B3-987A8291644C}"/>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83062396-5274-4BA0-8764-279AF8A421E2}"/>
              </a:ext>
            </a:extLst>
          </p:cNvPr>
          <p:cNvSpPr>
            <a:spLocks noGrp="1"/>
          </p:cNvSpPr>
          <p:nvPr>
            <p:ph type="sldNum" sz="quarter" idx="12"/>
          </p:nvPr>
        </p:nvSpPr>
        <p:spPr/>
        <p:txBody>
          <a:bodyPr/>
          <a:lstStyle/>
          <a:p>
            <a:fld id="{7FF388D9-F032-4EF9-B8F3-AB3663450E3B}" type="slidenum">
              <a:rPr lang="fr-FR" smtClean="0"/>
              <a:t>6</a:t>
            </a:fld>
            <a:endParaRPr lang="fr-FR"/>
          </a:p>
        </p:txBody>
      </p:sp>
      <p:sp>
        <p:nvSpPr>
          <p:cNvPr id="8" name="ZoneTexte 7">
            <a:extLst>
              <a:ext uri="{FF2B5EF4-FFF2-40B4-BE49-F238E27FC236}">
                <a16:creationId xmlns:a16="http://schemas.microsoft.com/office/drawing/2014/main" id="{0922AF45-BC23-431F-A00C-1981D9A5C064}"/>
              </a:ext>
            </a:extLst>
          </p:cNvPr>
          <p:cNvSpPr txBox="1"/>
          <p:nvPr/>
        </p:nvSpPr>
        <p:spPr>
          <a:xfrm>
            <a:off x="0" y="6396106"/>
            <a:ext cx="2941982" cy="461665"/>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
        <p:nvSpPr>
          <p:cNvPr id="11" name="Titre 1">
            <a:extLst>
              <a:ext uri="{FF2B5EF4-FFF2-40B4-BE49-F238E27FC236}">
                <a16:creationId xmlns:a16="http://schemas.microsoft.com/office/drawing/2014/main" id="{973C6AC3-6A94-4C96-B373-2E15679BEC6E}"/>
              </a:ext>
            </a:extLst>
          </p:cNvPr>
          <p:cNvSpPr txBox="1">
            <a:spLocks/>
          </p:cNvSpPr>
          <p:nvPr/>
        </p:nvSpPr>
        <p:spPr>
          <a:xfrm>
            <a:off x="838200" y="21273"/>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a:solidFill>
                  <a:srgbClr val="7030A0"/>
                </a:solidFill>
              </a:rPr>
              <a:t>Démographie</a:t>
            </a:r>
            <a:r>
              <a:rPr lang="fr-FR" sz="4000"/>
              <a:t> de la médecine en France</a:t>
            </a:r>
            <a:endParaRPr lang="fr-FR" sz="4000" dirty="0"/>
          </a:p>
        </p:txBody>
      </p:sp>
    </p:spTree>
    <p:extLst>
      <p:ext uri="{BB962C8B-B14F-4D97-AF65-F5344CB8AC3E}">
        <p14:creationId xmlns:p14="http://schemas.microsoft.com/office/powerpoint/2010/main" val="3095856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35E4C31C-6789-423B-9E98-D5567119D3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373" y="1011288"/>
            <a:ext cx="8685254" cy="5317866"/>
          </a:xfrm>
        </p:spPr>
      </p:pic>
      <p:sp>
        <p:nvSpPr>
          <p:cNvPr id="3" name="Espace réservé du pied de page 2">
            <a:extLst>
              <a:ext uri="{FF2B5EF4-FFF2-40B4-BE49-F238E27FC236}">
                <a16:creationId xmlns:a16="http://schemas.microsoft.com/office/drawing/2014/main" id="{767CF4D8-DB47-464C-9C22-254270BD5C24}"/>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66756DB3-C71A-4B50-A78D-06C83398E6F7}"/>
              </a:ext>
            </a:extLst>
          </p:cNvPr>
          <p:cNvSpPr>
            <a:spLocks noGrp="1"/>
          </p:cNvSpPr>
          <p:nvPr>
            <p:ph type="sldNum" sz="quarter" idx="12"/>
          </p:nvPr>
        </p:nvSpPr>
        <p:spPr/>
        <p:txBody>
          <a:bodyPr/>
          <a:lstStyle/>
          <a:p>
            <a:fld id="{7FF388D9-F032-4EF9-B8F3-AB3663450E3B}" type="slidenum">
              <a:rPr lang="fr-FR" smtClean="0"/>
              <a:t>60</a:t>
            </a:fld>
            <a:endParaRPr lang="fr-FR"/>
          </a:p>
        </p:txBody>
      </p:sp>
      <p:sp>
        <p:nvSpPr>
          <p:cNvPr id="9" name="Titre 1">
            <a:extLst>
              <a:ext uri="{FF2B5EF4-FFF2-40B4-BE49-F238E27FC236}">
                <a16:creationId xmlns:a16="http://schemas.microsoft.com/office/drawing/2014/main" id="{6EF4EE2B-5C0D-444B-A304-7ECC60E0A514}"/>
              </a:ext>
            </a:extLst>
          </p:cNvPr>
          <p:cNvSpPr txBox="1">
            <a:spLocks/>
          </p:cNvSpPr>
          <p:nvPr/>
        </p:nvSpPr>
        <p:spPr>
          <a:xfrm>
            <a:off x="526774" y="206101"/>
            <a:ext cx="114300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Visite de </a:t>
            </a:r>
            <a:r>
              <a:rPr lang="fr-FR" b="1">
                <a:solidFill>
                  <a:srgbClr val="7030A0"/>
                </a:solidFill>
              </a:rPr>
              <a:t>post-exposition</a:t>
            </a:r>
            <a:r>
              <a:rPr lang="fr-FR"/>
              <a:t> / </a:t>
            </a:r>
            <a:r>
              <a:rPr lang="fr-FR" b="1">
                <a:solidFill>
                  <a:srgbClr val="7030A0"/>
                </a:solidFill>
              </a:rPr>
              <a:t>post-professionnelles</a:t>
            </a:r>
            <a:endParaRPr lang="fr-FR" b="1" dirty="0">
              <a:solidFill>
                <a:srgbClr val="7030A0"/>
              </a:solidFill>
            </a:endParaRPr>
          </a:p>
        </p:txBody>
      </p:sp>
      <p:sp>
        <p:nvSpPr>
          <p:cNvPr id="7" name="ZoneTexte 6">
            <a:extLst>
              <a:ext uri="{FF2B5EF4-FFF2-40B4-BE49-F238E27FC236}">
                <a16:creationId xmlns:a16="http://schemas.microsoft.com/office/drawing/2014/main" id="{DBDEDCE6-1A6A-4908-BA22-37560077267F}"/>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259396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40DFE0B8-610D-4DF3-9689-2588EE8852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27304"/>
            <a:ext cx="5188225" cy="6400879"/>
          </a:xfrm>
        </p:spPr>
      </p:pic>
      <p:sp>
        <p:nvSpPr>
          <p:cNvPr id="4" name="Titre 1">
            <a:extLst>
              <a:ext uri="{FF2B5EF4-FFF2-40B4-BE49-F238E27FC236}">
                <a16:creationId xmlns:a16="http://schemas.microsoft.com/office/drawing/2014/main" id="{16076939-9F8C-40DB-BA35-926D2B0C9330}"/>
              </a:ext>
            </a:extLst>
          </p:cNvPr>
          <p:cNvSpPr>
            <a:spLocks noGrp="1"/>
          </p:cNvSpPr>
          <p:nvPr>
            <p:ph type="title"/>
          </p:nvPr>
        </p:nvSpPr>
        <p:spPr>
          <a:xfrm>
            <a:off x="838198" y="29817"/>
            <a:ext cx="10515600" cy="1325563"/>
          </a:xfrm>
        </p:spPr>
        <p:txBody>
          <a:bodyPr anchor="t">
            <a:normAutofit/>
          </a:bodyPr>
          <a:lstStyle/>
          <a:p>
            <a:pPr algn="ctr"/>
            <a:r>
              <a:rPr lang="fr-FR" sz="4000" dirty="0"/>
              <a:t>Tableau récapitulatif des </a:t>
            </a:r>
            <a:r>
              <a:rPr lang="fr-FR" sz="4000" b="1" dirty="0">
                <a:solidFill>
                  <a:srgbClr val="7030A0"/>
                </a:solidFill>
              </a:rPr>
              <a:t>visites</a:t>
            </a:r>
          </a:p>
        </p:txBody>
      </p:sp>
      <p:pic>
        <p:nvPicPr>
          <p:cNvPr id="12" name="Image 11">
            <a:extLst>
              <a:ext uri="{FF2B5EF4-FFF2-40B4-BE49-F238E27FC236}">
                <a16:creationId xmlns:a16="http://schemas.microsoft.com/office/drawing/2014/main" id="{8DEC60B9-DF27-4E69-AEF8-DA85BE1C6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437" y="623025"/>
            <a:ext cx="6120642" cy="4695177"/>
          </a:xfrm>
          <a:prstGeom prst="rect">
            <a:avLst/>
          </a:prstGeom>
        </p:spPr>
      </p:pic>
      <p:pic>
        <p:nvPicPr>
          <p:cNvPr id="14" name="Image 13">
            <a:extLst>
              <a:ext uri="{FF2B5EF4-FFF2-40B4-BE49-F238E27FC236}">
                <a16:creationId xmlns:a16="http://schemas.microsoft.com/office/drawing/2014/main" id="{407676B8-1A95-4382-9FC7-AA071DE9C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437" y="5412182"/>
            <a:ext cx="6120642" cy="1428150"/>
          </a:xfrm>
          <a:prstGeom prst="rect">
            <a:avLst/>
          </a:prstGeom>
        </p:spPr>
      </p:pic>
      <p:sp>
        <p:nvSpPr>
          <p:cNvPr id="2" name="Espace réservé du pied de page 1">
            <a:extLst>
              <a:ext uri="{FF2B5EF4-FFF2-40B4-BE49-F238E27FC236}">
                <a16:creationId xmlns:a16="http://schemas.microsoft.com/office/drawing/2014/main" id="{AAB1A578-7A53-44B9-93F0-A8DC450F736B}"/>
              </a:ext>
            </a:extLst>
          </p:cNvPr>
          <p:cNvSpPr>
            <a:spLocks noGrp="1"/>
          </p:cNvSpPr>
          <p:nvPr>
            <p:ph type="ftr" sz="quarter" idx="11"/>
          </p:nvPr>
        </p:nvSpPr>
        <p:spPr>
          <a:xfrm>
            <a:off x="4038600" y="6485557"/>
            <a:ext cx="4114800" cy="365125"/>
          </a:xfrm>
        </p:spPr>
        <p:txBody>
          <a:bodyPr/>
          <a:lstStyle/>
          <a:p>
            <a:r>
              <a:rPr lang="fr-FR" dirty="0"/>
              <a:t>Dr Jean CARON - médecin du travail</a:t>
            </a:r>
          </a:p>
        </p:txBody>
      </p:sp>
      <p:sp>
        <p:nvSpPr>
          <p:cNvPr id="3" name="Espace réservé du numéro de diapositive 2">
            <a:extLst>
              <a:ext uri="{FF2B5EF4-FFF2-40B4-BE49-F238E27FC236}">
                <a16:creationId xmlns:a16="http://schemas.microsoft.com/office/drawing/2014/main" id="{C1C82F0E-7354-4CAF-A059-9AED616BE9C4}"/>
              </a:ext>
            </a:extLst>
          </p:cNvPr>
          <p:cNvSpPr>
            <a:spLocks noGrp="1"/>
          </p:cNvSpPr>
          <p:nvPr>
            <p:ph type="sldNum" sz="quarter" idx="12"/>
          </p:nvPr>
        </p:nvSpPr>
        <p:spPr>
          <a:xfrm>
            <a:off x="8610600" y="6495496"/>
            <a:ext cx="2743200" cy="365125"/>
          </a:xfrm>
        </p:spPr>
        <p:txBody>
          <a:bodyPr/>
          <a:lstStyle/>
          <a:p>
            <a:fld id="{7FF388D9-F032-4EF9-B8F3-AB3663450E3B}" type="slidenum">
              <a:rPr lang="fr-FR" smtClean="0"/>
              <a:t>61</a:t>
            </a:fld>
            <a:endParaRPr lang="fr-FR" dirty="0"/>
          </a:p>
        </p:txBody>
      </p:sp>
      <p:sp>
        <p:nvSpPr>
          <p:cNvPr id="8" name="ZoneTexte 7">
            <a:extLst>
              <a:ext uri="{FF2B5EF4-FFF2-40B4-BE49-F238E27FC236}">
                <a16:creationId xmlns:a16="http://schemas.microsoft.com/office/drawing/2014/main" id="{4E8A4572-831D-4520-9C67-B0C6501041D1}"/>
              </a:ext>
            </a:extLst>
          </p:cNvPr>
          <p:cNvSpPr txBox="1"/>
          <p:nvPr/>
        </p:nvSpPr>
        <p:spPr>
          <a:xfrm>
            <a:off x="9296957" y="5412182"/>
            <a:ext cx="1884565" cy="276999"/>
          </a:xfrm>
          <a:prstGeom prst="rect">
            <a:avLst/>
          </a:prstGeom>
          <a:noFill/>
        </p:spPr>
        <p:txBody>
          <a:bodyPr wrap="square" rtlCol="0">
            <a:spAutoFit/>
          </a:bodyPr>
          <a:lstStyle/>
          <a:p>
            <a:r>
              <a:rPr lang="fr-FR" sz="1200" dirty="0"/>
              <a:t>Source : Pradel avocats</a:t>
            </a:r>
          </a:p>
        </p:txBody>
      </p:sp>
    </p:spTree>
    <p:extLst>
      <p:ext uri="{BB962C8B-B14F-4D97-AF65-F5344CB8AC3E}">
        <p14:creationId xmlns:p14="http://schemas.microsoft.com/office/powerpoint/2010/main" val="3567471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1216FF2-2F71-4A43-AC24-222C19BEE1C3}"/>
              </a:ext>
            </a:extLst>
          </p:cNvPr>
          <p:cNvPicPr>
            <a:picLocks noChangeAspect="1"/>
          </p:cNvPicPr>
          <p:nvPr/>
        </p:nvPicPr>
        <p:blipFill rotWithShape="1">
          <a:blip r:embed="rId2">
            <a:extLst>
              <a:ext uri="{28A0092B-C50C-407E-A947-70E740481C1C}">
                <a14:useLocalDpi xmlns:a14="http://schemas.microsoft.com/office/drawing/2010/main" val="0"/>
              </a:ext>
            </a:extLst>
          </a:blip>
          <a:srcRect t="3911"/>
          <a:stretch/>
        </p:blipFill>
        <p:spPr>
          <a:xfrm>
            <a:off x="1397019" y="268356"/>
            <a:ext cx="4675795" cy="6559828"/>
          </a:xfrm>
          <a:prstGeom prst="rect">
            <a:avLst/>
          </a:prstGeom>
        </p:spPr>
      </p:pic>
      <p:pic>
        <p:nvPicPr>
          <p:cNvPr id="10" name="Image 9">
            <a:extLst>
              <a:ext uri="{FF2B5EF4-FFF2-40B4-BE49-F238E27FC236}">
                <a16:creationId xmlns:a16="http://schemas.microsoft.com/office/drawing/2014/main" id="{CD70739D-FC74-4897-AB44-AED800215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92" y="957096"/>
            <a:ext cx="4634189" cy="2084554"/>
          </a:xfrm>
          <a:prstGeom prst="rect">
            <a:avLst/>
          </a:prstGeom>
        </p:spPr>
      </p:pic>
      <p:pic>
        <p:nvPicPr>
          <p:cNvPr id="11" name="Image 10">
            <a:extLst>
              <a:ext uri="{FF2B5EF4-FFF2-40B4-BE49-F238E27FC236}">
                <a16:creationId xmlns:a16="http://schemas.microsoft.com/office/drawing/2014/main" id="{44910978-AEAC-4D33-A034-F17FDFDD2764}"/>
              </a:ext>
            </a:extLst>
          </p:cNvPr>
          <p:cNvPicPr>
            <a:picLocks noChangeAspect="1"/>
          </p:cNvPicPr>
          <p:nvPr/>
        </p:nvPicPr>
        <p:blipFill rotWithShape="1">
          <a:blip r:embed="rId2">
            <a:extLst>
              <a:ext uri="{28A0092B-C50C-407E-A947-70E740481C1C}">
                <a14:useLocalDpi xmlns:a14="http://schemas.microsoft.com/office/drawing/2010/main" val="0"/>
              </a:ext>
            </a:extLst>
          </a:blip>
          <a:srcRect t="3911" b="85898"/>
          <a:stretch/>
        </p:blipFill>
        <p:spPr>
          <a:xfrm>
            <a:off x="6131356" y="268356"/>
            <a:ext cx="4675795" cy="695739"/>
          </a:xfrm>
          <a:prstGeom prst="rect">
            <a:avLst/>
          </a:prstGeom>
        </p:spPr>
      </p:pic>
      <p:pic>
        <p:nvPicPr>
          <p:cNvPr id="12" name="Image 11">
            <a:extLst>
              <a:ext uri="{FF2B5EF4-FFF2-40B4-BE49-F238E27FC236}">
                <a16:creationId xmlns:a16="http://schemas.microsoft.com/office/drawing/2014/main" id="{66BCA9C7-826D-40D4-8C10-854FD699C261}"/>
              </a:ext>
            </a:extLst>
          </p:cNvPr>
          <p:cNvPicPr>
            <a:picLocks noChangeAspect="1"/>
          </p:cNvPicPr>
          <p:nvPr/>
        </p:nvPicPr>
        <p:blipFill rotWithShape="1">
          <a:blip r:embed="rId2">
            <a:extLst>
              <a:ext uri="{28A0092B-C50C-407E-A947-70E740481C1C}">
                <a14:useLocalDpi xmlns:a14="http://schemas.microsoft.com/office/drawing/2010/main" val="0"/>
              </a:ext>
            </a:extLst>
          </a:blip>
          <a:srcRect b="96069"/>
          <a:stretch/>
        </p:blipFill>
        <p:spPr>
          <a:xfrm>
            <a:off x="5001051" y="1"/>
            <a:ext cx="4675795" cy="268356"/>
          </a:xfrm>
          <a:prstGeom prst="rect">
            <a:avLst/>
          </a:prstGeom>
        </p:spPr>
      </p:pic>
      <p:sp>
        <p:nvSpPr>
          <p:cNvPr id="13" name="ZoneTexte 12">
            <a:extLst>
              <a:ext uri="{FF2B5EF4-FFF2-40B4-BE49-F238E27FC236}">
                <a16:creationId xmlns:a16="http://schemas.microsoft.com/office/drawing/2014/main" id="{B0BF4619-49F1-4278-BC80-AE099A59EAA3}"/>
              </a:ext>
            </a:extLst>
          </p:cNvPr>
          <p:cNvSpPr txBox="1"/>
          <p:nvPr/>
        </p:nvSpPr>
        <p:spPr>
          <a:xfrm>
            <a:off x="7935296" y="4283501"/>
            <a:ext cx="1884565" cy="276999"/>
          </a:xfrm>
          <a:prstGeom prst="rect">
            <a:avLst/>
          </a:prstGeom>
          <a:noFill/>
        </p:spPr>
        <p:txBody>
          <a:bodyPr wrap="square" rtlCol="0">
            <a:spAutoFit/>
          </a:bodyPr>
          <a:lstStyle/>
          <a:p>
            <a:r>
              <a:rPr lang="fr-FR" sz="1200" dirty="0"/>
              <a:t>Source : Pradel avocats</a:t>
            </a:r>
          </a:p>
        </p:txBody>
      </p:sp>
      <p:sp>
        <p:nvSpPr>
          <p:cNvPr id="2" name="Espace réservé du pied de page 1">
            <a:extLst>
              <a:ext uri="{FF2B5EF4-FFF2-40B4-BE49-F238E27FC236}">
                <a16:creationId xmlns:a16="http://schemas.microsoft.com/office/drawing/2014/main" id="{C30CBEB2-AEEF-4ECF-A7D7-09A22155385C}"/>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B0C615FF-3B92-47C5-BAA4-DDE45E48BF30}"/>
              </a:ext>
            </a:extLst>
          </p:cNvPr>
          <p:cNvSpPr>
            <a:spLocks noGrp="1"/>
          </p:cNvSpPr>
          <p:nvPr>
            <p:ph type="sldNum" sz="quarter" idx="12"/>
          </p:nvPr>
        </p:nvSpPr>
        <p:spPr/>
        <p:txBody>
          <a:bodyPr/>
          <a:lstStyle/>
          <a:p>
            <a:fld id="{7FF388D9-F032-4EF9-B8F3-AB3663450E3B}" type="slidenum">
              <a:rPr lang="fr-FR" smtClean="0"/>
              <a:t>62</a:t>
            </a:fld>
            <a:endParaRPr lang="fr-FR"/>
          </a:p>
        </p:txBody>
      </p:sp>
    </p:spTree>
    <p:extLst>
      <p:ext uri="{BB962C8B-B14F-4D97-AF65-F5344CB8AC3E}">
        <p14:creationId xmlns:p14="http://schemas.microsoft.com/office/powerpoint/2010/main" val="1886354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5549A8-E40A-443E-9674-B9AED39B0AA8}"/>
              </a:ext>
            </a:extLst>
          </p:cNvPr>
          <p:cNvSpPr>
            <a:spLocks noGrp="1"/>
          </p:cNvSpPr>
          <p:nvPr>
            <p:ph type="title"/>
          </p:nvPr>
        </p:nvSpPr>
        <p:spPr>
          <a:xfrm>
            <a:off x="831850" y="1709738"/>
            <a:ext cx="11035472" cy="2852737"/>
          </a:xfrm>
        </p:spPr>
        <p:txBody>
          <a:bodyPr/>
          <a:lstStyle/>
          <a:p>
            <a:r>
              <a:rPr lang="fr-FR" dirty="0"/>
              <a:t>8. L’inaptitude</a:t>
            </a:r>
          </a:p>
        </p:txBody>
      </p:sp>
      <p:sp>
        <p:nvSpPr>
          <p:cNvPr id="6" name="Espace réservé du texte 5">
            <a:extLst>
              <a:ext uri="{FF2B5EF4-FFF2-40B4-BE49-F238E27FC236}">
                <a16:creationId xmlns:a16="http://schemas.microsoft.com/office/drawing/2014/main" id="{9971427A-7DEC-4BAD-9FA4-367647168457}"/>
              </a:ext>
            </a:extLst>
          </p:cNvPr>
          <p:cNvSpPr>
            <a:spLocks noGrp="1"/>
          </p:cNvSpPr>
          <p:nvPr>
            <p:ph type="body" idx="1"/>
          </p:nvPr>
        </p:nvSpPr>
        <p:spPr/>
        <p:txBody>
          <a:bodyPr>
            <a:normAutofit/>
          </a:bodyPr>
          <a:lstStyle/>
          <a:p>
            <a:r>
              <a:rPr lang="fr-FR" sz="4000" dirty="0"/>
              <a:t>et ses conséquences</a:t>
            </a:r>
          </a:p>
        </p:txBody>
      </p:sp>
      <p:sp>
        <p:nvSpPr>
          <p:cNvPr id="4" name="Espace réservé du pied de page 3">
            <a:extLst>
              <a:ext uri="{FF2B5EF4-FFF2-40B4-BE49-F238E27FC236}">
                <a16:creationId xmlns:a16="http://schemas.microsoft.com/office/drawing/2014/main" id="{B61090BD-E89A-4F59-9847-0896D8DC654A}"/>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E19532FA-6C65-49AF-81CA-A74B8B3A32F9}"/>
              </a:ext>
            </a:extLst>
          </p:cNvPr>
          <p:cNvSpPr>
            <a:spLocks noGrp="1"/>
          </p:cNvSpPr>
          <p:nvPr>
            <p:ph type="sldNum" sz="quarter" idx="12"/>
          </p:nvPr>
        </p:nvSpPr>
        <p:spPr/>
        <p:txBody>
          <a:bodyPr/>
          <a:lstStyle/>
          <a:p>
            <a:fld id="{7FF388D9-F032-4EF9-B8F3-AB3663450E3B}" type="slidenum">
              <a:rPr lang="fr-FR" smtClean="0"/>
              <a:t>63</a:t>
            </a:fld>
            <a:endParaRPr lang="fr-FR"/>
          </a:p>
        </p:txBody>
      </p:sp>
    </p:spTree>
    <p:extLst>
      <p:ext uri="{BB962C8B-B14F-4D97-AF65-F5344CB8AC3E}">
        <p14:creationId xmlns:p14="http://schemas.microsoft.com/office/powerpoint/2010/main" val="867210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126589"/>
            <a:ext cx="10515600" cy="1325563"/>
          </a:xfrm>
        </p:spPr>
        <p:txBody>
          <a:bodyPr anchor="t">
            <a:normAutofit/>
          </a:bodyPr>
          <a:lstStyle/>
          <a:p>
            <a:pPr algn="ctr"/>
            <a:r>
              <a:rPr lang="fr-FR" sz="4000" dirty="0"/>
              <a:t>L’</a:t>
            </a:r>
            <a:r>
              <a:rPr lang="fr-FR" sz="4000" b="1" dirty="0">
                <a:solidFill>
                  <a:srgbClr val="7030A0"/>
                </a:solidFill>
              </a:rPr>
              <a:t>inaptitude</a:t>
            </a:r>
            <a:r>
              <a:rPr lang="fr-FR" sz="4000" dirty="0"/>
              <a:t> et ses conséquences</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397565" y="993916"/>
            <a:ext cx="11459818" cy="16498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Pour déclarer une inaptitude, le médecin du travail devra avoir recherché les différentes solutions d’aménagement, d’adaptation ou de transformation du poste de travail occupé</a:t>
            </a:r>
            <a:r>
              <a:rPr lang="fr-FR" dirty="0"/>
              <a:t>. Cette recherche doit être effectuée </a:t>
            </a:r>
            <a:r>
              <a:rPr lang="fr-FR" b="1" dirty="0">
                <a:solidFill>
                  <a:srgbClr val="7030A0"/>
                </a:solidFill>
              </a:rPr>
              <a:t>le plus en amont possible</a:t>
            </a:r>
            <a:r>
              <a:rPr lang="fr-FR" dirty="0">
                <a:solidFill>
                  <a:srgbClr val="7030A0"/>
                </a:solidFill>
              </a:rPr>
              <a:t> </a:t>
            </a:r>
            <a:r>
              <a:rPr lang="fr-FR" dirty="0"/>
              <a:t>afin d’éviter le constat de l’inaptitude, en sollicitant le cas échéant la cellule de prévention de la désinsertion professionnelle (PDP) du service. </a:t>
            </a:r>
            <a:endParaRPr lang="fr-FR" dirty="0">
              <a:effectLst/>
            </a:endParaRPr>
          </a:p>
        </p:txBody>
      </p:sp>
      <p:pic>
        <p:nvPicPr>
          <p:cNvPr id="5" name="Image 4">
            <a:extLst>
              <a:ext uri="{FF2B5EF4-FFF2-40B4-BE49-F238E27FC236}">
                <a16:creationId xmlns:a16="http://schemas.microsoft.com/office/drawing/2014/main" id="{DA289F9E-7940-4FE5-8DFA-951F25DDD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257" y="2642838"/>
            <a:ext cx="7921486" cy="3787610"/>
          </a:xfrm>
          <a:prstGeom prst="rect">
            <a:avLst/>
          </a:prstGeom>
        </p:spPr>
      </p:pic>
      <p:sp>
        <p:nvSpPr>
          <p:cNvPr id="7" name="ZoneTexte 6">
            <a:extLst>
              <a:ext uri="{FF2B5EF4-FFF2-40B4-BE49-F238E27FC236}">
                <a16:creationId xmlns:a16="http://schemas.microsoft.com/office/drawing/2014/main" id="{65EEFFEF-DC39-4E16-B9A1-6187DA66C4BC}"/>
              </a:ext>
            </a:extLst>
          </p:cNvPr>
          <p:cNvSpPr txBox="1"/>
          <p:nvPr/>
        </p:nvSpPr>
        <p:spPr>
          <a:xfrm>
            <a:off x="6095996" y="5117616"/>
            <a:ext cx="2787623" cy="369332"/>
          </a:xfrm>
          <a:prstGeom prst="rect">
            <a:avLst/>
          </a:prstGeom>
          <a:noFill/>
        </p:spPr>
        <p:txBody>
          <a:bodyPr wrap="none" rtlCol="0">
            <a:spAutoFit/>
          </a:bodyPr>
          <a:lstStyle/>
          <a:p>
            <a:r>
              <a:rPr lang="fr-FR" dirty="0"/>
              <a:t>Exemple : fiche d’entreprise</a:t>
            </a:r>
          </a:p>
        </p:txBody>
      </p:sp>
      <p:sp>
        <p:nvSpPr>
          <p:cNvPr id="8" name="ZoneTexte 7">
            <a:extLst>
              <a:ext uri="{FF2B5EF4-FFF2-40B4-BE49-F238E27FC236}">
                <a16:creationId xmlns:a16="http://schemas.microsoft.com/office/drawing/2014/main" id="{6484AD76-A346-4AD4-9343-2A69C15D7D73}"/>
              </a:ext>
            </a:extLst>
          </p:cNvPr>
          <p:cNvSpPr txBox="1"/>
          <p:nvPr/>
        </p:nvSpPr>
        <p:spPr>
          <a:xfrm>
            <a:off x="5666912" y="6051177"/>
            <a:ext cx="4243278" cy="369332"/>
          </a:xfrm>
          <a:prstGeom prst="rect">
            <a:avLst/>
          </a:prstGeom>
          <a:noFill/>
        </p:spPr>
        <p:txBody>
          <a:bodyPr wrap="none" rtlCol="0">
            <a:spAutoFit/>
          </a:bodyPr>
          <a:lstStyle/>
          <a:p>
            <a:r>
              <a:rPr lang="fr-FR" b="1" dirty="0">
                <a:solidFill>
                  <a:srgbClr val="FF0000"/>
                </a:solidFill>
              </a:rPr>
              <a:t>Présentiel, téléphonique, courriel, courrier</a:t>
            </a:r>
          </a:p>
        </p:txBody>
      </p:sp>
      <p:sp>
        <p:nvSpPr>
          <p:cNvPr id="3" name="Espace réservé du pied de page 2">
            <a:extLst>
              <a:ext uri="{FF2B5EF4-FFF2-40B4-BE49-F238E27FC236}">
                <a16:creationId xmlns:a16="http://schemas.microsoft.com/office/drawing/2014/main" id="{356CB2BB-8E41-4B8C-ACDC-D189DBE8724A}"/>
              </a:ext>
            </a:extLst>
          </p:cNvPr>
          <p:cNvSpPr>
            <a:spLocks noGrp="1"/>
          </p:cNvSpPr>
          <p:nvPr>
            <p:ph type="ftr" sz="quarter" idx="11"/>
          </p:nvPr>
        </p:nvSpPr>
        <p:spPr/>
        <p:txBody>
          <a:bodyPr/>
          <a:lstStyle/>
          <a:p>
            <a:r>
              <a:rPr lang="fr-FR"/>
              <a:t>Dr Jean CARON - médecin du travail</a:t>
            </a:r>
          </a:p>
        </p:txBody>
      </p:sp>
      <p:sp>
        <p:nvSpPr>
          <p:cNvPr id="9" name="Espace réservé du numéro de diapositive 8">
            <a:extLst>
              <a:ext uri="{FF2B5EF4-FFF2-40B4-BE49-F238E27FC236}">
                <a16:creationId xmlns:a16="http://schemas.microsoft.com/office/drawing/2014/main" id="{9BA16F01-CF74-4BA5-A70D-FFD778D4D67D}"/>
              </a:ext>
            </a:extLst>
          </p:cNvPr>
          <p:cNvSpPr>
            <a:spLocks noGrp="1"/>
          </p:cNvSpPr>
          <p:nvPr>
            <p:ph type="sldNum" sz="quarter" idx="12"/>
          </p:nvPr>
        </p:nvSpPr>
        <p:spPr/>
        <p:txBody>
          <a:bodyPr/>
          <a:lstStyle/>
          <a:p>
            <a:fld id="{7FF388D9-F032-4EF9-B8F3-AB3663450E3B}" type="slidenum">
              <a:rPr lang="fr-FR" smtClean="0"/>
              <a:t>64</a:t>
            </a:fld>
            <a:endParaRPr lang="fr-FR"/>
          </a:p>
        </p:txBody>
      </p:sp>
      <p:sp>
        <p:nvSpPr>
          <p:cNvPr id="10" name="ZoneTexte 9">
            <a:extLst>
              <a:ext uri="{FF2B5EF4-FFF2-40B4-BE49-F238E27FC236}">
                <a16:creationId xmlns:a16="http://schemas.microsoft.com/office/drawing/2014/main" id="{6D2CE11F-6965-4974-AF89-3670A99B9E7A}"/>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3575536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337930" y="1023730"/>
            <a:ext cx="11489635" cy="54466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effectLst/>
              </a:rPr>
              <a:t> Il existe la possibilité de</a:t>
            </a:r>
            <a:r>
              <a:rPr lang="fr-FR" b="1" dirty="0">
                <a:effectLst/>
              </a:rPr>
              <a:t> </a:t>
            </a:r>
            <a:r>
              <a:rPr lang="fr-FR" b="1" dirty="0">
                <a:solidFill>
                  <a:srgbClr val="7030A0"/>
                </a:solidFill>
                <a:effectLst/>
              </a:rPr>
              <a:t>dispense de reclassement </a:t>
            </a:r>
            <a:r>
              <a:rPr lang="fr-FR" b="1" dirty="0">
                <a:effectLst/>
              </a:rPr>
              <a:t>qui doit rester exceptionnels</a:t>
            </a:r>
            <a:r>
              <a:rPr lang="fr-FR" dirty="0">
                <a:effectLst/>
              </a:rPr>
              <a:t> :</a:t>
            </a:r>
          </a:p>
          <a:p>
            <a:pPr lvl="1">
              <a:buFont typeface="Wingdings" panose="05000000000000000000" pitchFamily="2" charset="2"/>
              <a:buChar char="q"/>
            </a:pPr>
            <a:r>
              <a:rPr lang="fr-FR" dirty="0"/>
              <a:t> S</a:t>
            </a:r>
            <a:r>
              <a:rPr lang="fr-FR" dirty="0">
                <a:effectLst/>
              </a:rPr>
              <a:t>alariés ayant un </a:t>
            </a:r>
            <a:r>
              <a:rPr lang="fr-FR" b="1" dirty="0">
                <a:effectLst/>
              </a:rPr>
              <a:t>état de santé très dégradé</a:t>
            </a:r>
            <a:r>
              <a:rPr lang="fr-FR" dirty="0">
                <a:effectLst/>
              </a:rPr>
              <a:t> rendant impossible toute reprise d’un quelconque emploi</a:t>
            </a:r>
          </a:p>
          <a:p>
            <a:pPr lvl="1">
              <a:buFont typeface="Wingdings" panose="05000000000000000000" pitchFamily="2" charset="2"/>
              <a:buChar char="q"/>
            </a:pPr>
            <a:r>
              <a:rPr lang="fr-FR" dirty="0"/>
              <a:t> C</a:t>
            </a:r>
            <a:r>
              <a:rPr lang="fr-FR" dirty="0">
                <a:effectLst/>
              </a:rPr>
              <a:t>as de risque psycho-social suraigu. </a:t>
            </a:r>
          </a:p>
          <a:p>
            <a:pPr lvl="1">
              <a:spcAft>
                <a:spcPts val="1200"/>
              </a:spcAft>
              <a:buFont typeface="Wingdings" panose="05000000000000000000" pitchFamily="2" charset="2"/>
              <a:buChar char="q"/>
            </a:pPr>
            <a:r>
              <a:rPr lang="fr-FR" dirty="0">
                <a:effectLst/>
              </a:rPr>
              <a:t> Cette dispense prive le salarié de son droit à reclassement par l’employeur et oblige l’employeur à licencier. Le salarié perd ainsi son emploi sans que le comité social et économique ait été consulté sur les propositions de reclassement faites par l’employeur.</a:t>
            </a:r>
          </a:p>
          <a:p>
            <a:pPr>
              <a:spcAft>
                <a:spcPts val="1200"/>
              </a:spcAft>
              <a:buClr>
                <a:srgbClr val="7030A0"/>
              </a:buClr>
              <a:buFont typeface="Wingdings" panose="05000000000000000000" pitchFamily="2" charset="2"/>
              <a:buChar char="Ø"/>
            </a:pPr>
            <a:r>
              <a:rPr lang="fr-FR" dirty="0"/>
              <a:t> Si un second examen s’avère nécessaire, celui-ci doit être réalisé dans un délai de </a:t>
            </a:r>
            <a:r>
              <a:rPr lang="fr-FR" b="1" dirty="0">
                <a:solidFill>
                  <a:srgbClr val="7030A0"/>
                </a:solidFill>
              </a:rPr>
              <a:t>15 jours </a:t>
            </a:r>
            <a:r>
              <a:rPr lang="fr-FR" dirty="0"/>
              <a:t>après le premier examen. Ce délai est désormais un </a:t>
            </a:r>
            <a:r>
              <a:rPr lang="fr-FR" b="1" dirty="0"/>
              <a:t>délai maximal</a:t>
            </a:r>
            <a:r>
              <a:rPr lang="fr-FR" dirty="0"/>
              <a:t> qui s’impose aux SPST.</a:t>
            </a:r>
          </a:p>
          <a:p>
            <a:pPr>
              <a:spcAft>
                <a:spcPts val="1200"/>
              </a:spcAft>
              <a:buClr>
                <a:srgbClr val="7030A0"/>
              </a:buClr>
              <a:buFont typeface="Wingdings" panose="05000000000000000000" pitchFamily="2" charset="2"/>
              <a:buChar char="Ø"/>
            </a:pPr>
            <a:r>
              <a:rPr lang="fr-FR" b="1" dirty="0"/>
              <a:t> Dans l’attente de la décision d’inaptitude</a:t>
            </a:r>
            <a:r>
              <a:rPr lang="fr-FR" dirty="0"/>
              <a:t>, </a:t>
            </a:r>
            <a:r>
              <a:rPr lang="fr-FR" b="1" dirty="0"/>
              <a:t>le travailleur perçoit sa rémunération</a:t>
            </a:r>
            <a:r>
              <a:rPr lang="fr-FR" dirty="0"/>
              <a:t>. </a:t>
            </a:r>
          </a:p>
        </p:txBody>
      </p:sp>
      <p:sp>
        <p:nvSpPr>
          <p:cNvPr id="6" name="Titre 1">
            <a:extLst>
              <a:ext uri="{FF2B5EF4-FFF2-40B4-BE49-F238E27FC236}">
                <a16:creationId xmlns:a16="http://schemas.microsoft.com/office/drawing/2014/main" id="{95F44BAA-CCC8-42ED-90A2-6E976C4E2DD4}"/>
              </a:ext>
            </a:extLst>
          </p:cNvPr>
          <p:cNvSpPr txBox="1">
            <a:spLocks/>
          </p:cNvSpPr>
          <p:nvPr/>
        </p:nvSpPr>
        <p:spPr>
          <a:xfrm>
            <a:off x="838200" y="12658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a:t>
            </a:r>
            <a:r>
              <a:rPr lang="fr-FR" sz="4000" b="1" dirty="0">
                <a:solidFill>
                  <a:srgbClr val="7030A0"/>
                </a:solidFill>
              </a:rPr>
              <a:t>’inaptitude</a:t>
            </a:r>
            <a:r>
              <a:rPr lang="fr-FR" sz="4000" dirty="0"/>
              <a:t> et ses conséquences</a:t>
            </a:r>
          </a:p>
        </p:txBody>
      </p:sp>
      <p:sp>
        <p:nvSpPr>
          <p:cNvPr id="2" name="Espace réservé du pied de page 1">
            <a:extLst>
              <a:ext uri="{FF2B5EF4-FFF2-40B4-BE49-F238E27FC236}">
                <a16:creationId xmlns:a16="http://schemas.microsoft.com/office/drawing/2014/main" id="{A23C90D7-3DED-4A29-90E7-6772A7A9C0AB}"/>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50B43B28-8D08-4EF4-8B3A-430037258DBF}"/>
              </a:ext>
            </a:extLst>
          </p:cNvPr>
          <p:cNvSpPr>
            <a:spLocks noGrp="1"/>
          </p:cNvSpPr>
          <p:nvPr>
            <p:ph type="sldNum" sz="quarter" idx="12"/>
          </p:nvPr>
        </p:nvSpPr>
        <p:spPr/>
        <p:txBody>
          <a:bodyPr/>
          <a:lstStyle/>
          <a:p>
            <a:fld id="{7FF388D9-F032-4EF9-B8F3-AB3663450E3B}" type="slidenum">
              <a:rPr lang="fr-FR" smtClean="0"/>
              <a:t>65</a:t>
            </a:fld>
            <a:endParaRPr lang="fr-FR"/>
          </a:p>
        </p:txBody>
      </p:sp>
    </p:spTree>
    <p:extLst>
      <p:ext uri="{BB962C8B-B14F-4D97-AF65-F5344CB8AC3E}">
        <p14:creationId xmlns:p14="http://schemas.microsoft.com/office/powerpoint/2010/main" val="3352731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417442" y="934278"/>
            <a:ext cx="11310731" cy="5416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effectLst/>
              </a:rPr>
              <a:t> La contestation des avis, propositions, conclusions écrites ou indications émis par le médecin du travail sont formés devant le </a:t>
            </a:r>
            <a:r>
              <a:rPr lang="fr-FR" b="1" dirty="0">
                <a:effectLst/>
              </a:rPr>
              <a:t>conseil de prud’hommes</a:t>
            </a:r>
            <a:r>
              <a:rPr lang="fr-FR" dirty="0">
                <a:effectLst/>
              </a:rPr>
              <a:t>. Le délai de contestation est désormais de </a:t>
            </a:r>
            <a:r>
              <a:rPr lang="fr-FR" b="1" dirty="0">
                <a:solidFill>
                  <a:srgbClr val="7030A0"/>
                </a:solidFill>
                <a:effectLst/>
              </a:rPr>
              <a:t>15 jours </a:t>
            </a:r>
            <a:r>
              <a:rPr lang="fr-FR" b="1" dirty="0">
                <a:effectLst/>
              </a:rPr>
              <a:t>à compter de la notification de l’avis</a:t>
            </a:r>
            <a:r>
              <a:rPr lang="fr-FR" dirty="0">
                <a:effectLst/>
              </a:rPr>
              <a:t>.</a:t>
            </a:r>
          </a:p>
          <a:p>
            <a:pPr>
              <a:spcAft>
                <a:spcPts val="1200"/>
              </a:spcAft>
              <a:buClr>
                <a:srgbClr val="7030A0"/>
              </a:buClr>
              <a:buFont typeface="Wingdings" panose="05000000000000000000" pitchFamily="2" charset="2"/>
              <a:buChar char="Ø"/>
            </a:pPr>
            <a:r>
              <a:rPr lang="fr-FR" dirty="0">
                <a:effectLst/>
              </a:rPr>
              <a:t> En </a:t>
            </a:r>
            <a:r>
              <a:rPr lang="fr-FR" u="sng" dirty="0">
                <a:effectLst/>
              </a:rPr>
              <a:t>2022</a:t>
            </a:r>
            <a:r>
              <a:rPr lang="fr-FR" dirty="0">
                <a:effectLst/>
              </a:rPr>
              <a:t> : </a:t>
            </a:r>
            <a:r>
              <a:rPr lang="fr-FR" b="1" dirty="0">
                <a:solidFill>
                  <a:srgbClr val="7030A0"/>
                </a:solidFill>
                <a:effectLst/>
              </a:rPr>
              <a:t>134 375 inaptitudes </a:t>
            </a:r>
            <a:r>
              <a:rPr lang="fr-FR" dirty="0">
                <a:effectLst/>
              </a:rPr>
              <a:t>(0,5 % des travailleurs) ont été prononcées par les médecins du travail, dont 130 753 dans les SPSTI</a:t>
            </a:r>
          </a:p>
          <a:p>
            <a:pPr lvl="1">
              <a:spcAft>
                <a:spcPts val="1200"/>
              </a:spcAft>
              <a:buFont typeface="Wingdings" panose="05000000000000000000" pitchFamily="2" charset="2"/>
              <a:buChar char="q"/>
            </a:pPr>
            <a:r>
              <a:rPr lang="fr-FR" dirty="0"/>
              <a:t> </a:t>
            </a:r>
            <a:r>
              <a:rPr lang="fr-FR" b="1" dirty="0">
                <a:solidFill>
                  <a:srgbClr val="7030A0"/>
                </a:solidFill>
                <a:effectLst/>
              </a:rPr>
              <a:t>51 566 travailleurs </a:t>
            </a:r>
            <a:r>
              <a:rPr lang="fr-FR" dirty="0">
                <a:effectLst/>
              </a:rPr>
              <a:t>ont été déclarés inaptes avec </a:t>
            </a:r>
            <a:r>
              <a:rPr lang="fr-FR" u="sng" dirty="0">
                <a:effectLst/>
              </a:rPr>
              <a:t>dispense de reclassement</a:t>
            </a:r>
            <a:r>
              <a:rPr lang="fr-FR" dirty="0">
                <a:effectLst/>
              </a:rPr>
              <a:t>, ce qui représente 38% du total des inaptitudes.</a:t>
            </a:r>
          </a:p>
          <a:p>
            <a:pPr>
              <a:spcAft>
                <a:spcPts val="1200"/>
              </a:spcAft>
              <a:buClr>
                <a:srgbClr val="7030A0"/>
              </a:buClr>
              <a:buFont typeface="Wingdings" panose="05000000000000000000" pitchFamily="2" charset="2"/>
              <a:buChar char="Ø"/>
            </a:pPr>
            <a:r>
              <a:rPr lang="fr-FR" dirty="0">
                <a:effectLst/>
              </a:rPr>
              <a:t> 84 733 inaptitudes ont été délivrées </a:t>
            </a:r>
            <a:r>
              <a:rPr lang="fr-FR" u="sng" dirty="0">
                <a:effectLst/>
              </a:rPr>
              <a:t>suite à une visite de reprise</a:t>
            </a:r>
            <a:r>
              <a:rPr lang="fr-FR" dirty="0">
                <a:effectLst/>
              </a:rPr>
              <a:t>, soit 63% du total des inaptitudes. Cette donnée met en exergue les </a:t>
            </a:r>
            <a:r>
              <a:rPr lang="fr-FR" b="1" dirty="0">
                <a:solidFill>
                  <a:srgbClr val="C00000"/>
                </a:solidFill>
                <a:effectLst/>
              </a:rPr>
              <a:t>marges de progrès en matière de repérage précoce du risque professionnel et des moyens mobilisés pour y répondre</a:t>
            </a:r>
            <a:r>
              <a:rPr lang="fr-FR" dirty="0">
                <a:effectLst/>
              </a:rPr>
              <a:t>.</a:t>
            </a:r>
          </a:p>
        </p:txBody>
      </p:sp>
      <p:sp>
        <p:nvSpPr>
          <p:cNvPr id="6" name="Titre 1">
            <a:extLst>
              <a:ext uri="{FF2B5EF4-FFF2-40B4-BE49-F238E27FC236}">
                <a16:creationId xmlns:a16="http://schemas.microsoft.com/office/drawing/2014/main" id="{B7FE0189-E45A-4D70-A326-7FBF1AFCB427}"/>
              </a:ext>
            </a:extLst>
          </p:cNvPr>
          <p:cNvSpPr txBox="1">
            <a:spLocks/>
          </p:cNvSpPr>
          <p:nvPr/>
        </p:nvSpPr>
        <p:spPr>
          <a:xfrm>
            <a:off x="838200" y="12658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L</a:t>
            </a:r>
            <a:r>
              <a:rPr lang="fr-FR" sz="4000" b="1" dirty="0">
                <a:solidFill>
                  <a:srgbClr val="7030A0"/>
                </a:solidFill>
              </a:rPr>
              <a:t>’inaptitude</a:t>
            </a:r>
            <a:r>
              <a:rPr lang="fr-FR" sz="4000" dirty="0"/>
              <a:t> et ses conséquences </a:t>
            </a:r>
          </a:p>
        </p:txBody>
      </p:sp>
      <p:sp>
        <p:nvSpPr>
          <p:cNvPr id="2" name="Espace réservé du pied de page 1">
            <a:extLst>
              <a:ext uri="{FF2B5EF4-FFF2-40B4-BE49-F238E27FC236}">
                <a16:creationId xmlns:a16="http://schemas.microsoft.com/office/drawing/2014/main" id="{9AE79767-3371-47AA-AE21-CD0FFD2927A6}"/>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42CA2811-9C29-4F15-B7BC-1D0FA855DE32}"/>
              </a:ext>
            </a:extLst>
          </p:cNvPr>
          <p:cNvSpPr>
            <a:spLocks noGrp="1"/>
          </p:cNvSpPr>
          <p:nvPr>
            <p:ph type="sldNum" sz="quarter" idx="12"/>
          </p:nvPr>
        </p:nvSpPr>
        <p:spPr/>
        <p:txBody>
          <a:bodyPr/>
          <a:lstStyle/>
          <a:p>
            <a:fld id="{7FF388D9-F032-4EF9-B8F3-AB3663450E3B}" type="slidenum">
              <a:rPr lang="fr-FR" smtClean="0"/>
              <a:t>66</a:t>
            </a:fld>
            <a:endParaRPr lang="fr-FR"/>
          </a:p>
        </p:txBody>
      </p:sp>
    </p:spTree>
    <p:extLst>
      <p:ext uri="{BB962C8B-B14F-4D97-AF65-F5344CB8AC3E}">
        <p14:creationId xmlns:p14="http://schemas.microsoft.com/office/powerpoint/2010/main" val="1037405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4EBFADB-18AD-41AB-BF6D-EF3A3878A688}"/>
              </a:ext>
            </a:extLst>
          </p:cNvPr>
          <p:cNvSpPr>
            <a:spLocks noGrp="1"/>
          </p:cNvSpPr>
          <p:nvPr>
            <p:ph type="title"/>
          </p:nvPr>
        </p:nvSpPr>
        <p:spPr/>
        <p:txBody>
          <a:bodyPr/>
          <a:lstStyle/>
          <a:p>
            <a:r>
              <a:rPr lang="fr-FR" dirty="0"/>
              <a:t>9. Données chiffrées des suivis individuels en </a:t>
            </a:r>
            <a:r>
              <a:rPr lang="fr-F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2022</a:t>
            </a:r>
            <a:endParaRPr lang="fr-FR" dirty="0"/>
          </a:p>
        </p:txBody>
      </p:sp>
      <p:sp>
        <p:nvSpPr>
          <p:cNvPr id="7" name="Espace réservé du texte 6">
            <a:extLst>
              <a:ext uri="{FF2B5EF4-FFF2-40B4-BE49-F238E27FC236}">
                <a16:creationId xmlns:a16="http://schemas.microsoft.com/office/drawing/2014/main" id="{5FB550F7-51CF-45FE-A746-4C286E3F43E5}"/>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6E50C8EC-B42F-4A02-8DFD-EA0FD9660E31}"/>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CA24C827-6DA4-49C5-8E6A-195B4DE7C2F4}"/>
              </a:ext>
            </a:extLst>
          </p:cNvPr>
          <p:cNvSpPr>
            <a:spLocks noGrp="1"/>
          </p:cNvSpPr>
          <p:nvPr>
            <p:ph type="sldNum" sz="quarter" idx="12"/>
          </p:nvPr>
        </p:nvSpPr>
        <p:spPr/>
        <p:txBody>
          <a:bodyPr/>
          <a:lstStyle/>
          <a:p>
            <a:fld id="{7FF388D9-F032-4EF9-B8F3-AB3663450E3B}" type="slidenum">
              <a:rPr lang="fr-FR" smtClean="0"/>
              <a:t>67</a:t>
            </a:fld>
            <a:endParaRPr lang="fr-FR"/>
          </a:p>
        </p:txBody>
      </p:sp>
    </p:spTree>
    <p:extLst>
      <p:ext uri="{BB962C8B-B14F-4D97-AF65-F5344CB8AC3E}">
        <p14:creationId xmlns:p14="http://schemas.microsoft.com/office/powerpoint/2010/main" val="20687045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7321"/>
            <a:ext cx="10515600" cy="1325563"/>
          </a:xfrm>
        </p:spPr>
        <p:txBody>
          <a:bodyPr anchor="t">
            <a:normAutofit/>
          </a:bodyPr>
          <a:lstStyle/>
          <a:p>
            <a:pPr algn="ctr"/>
            <a:r>
              <a:rPr lang="fr-FR" sz="4000" dirty="0"/>
              <a:t>Suivis individuels – </a:t>
            </a:r>
            <a:r>
              <a:rPr lang="fr-FR" sz="4000" b="1" dirty="0">
                <a:solidFill>
                  <a:srgbClr val="7030A0"/>
                </a:solidFill>
              </a:rPr>
              <a:t>données chiffrées 2022</a:t>
            </a:r>
          </a:p>
        </p:txBody>
      </p:sp>
      <p:pic>
        <p:nvPicPr>
          <p:cNvPr id="12" name="Image 11">
            <a:extLst>
              <a:ext uri="{FF2B5EF4-FFF2-40B4-BE49-F238E27FC236}">
                <a16:creationId xmlns:a16="http://schemas.microsoft.com/office/drawing/2014/main" id="{8E505364-0E7F-48E6-9697-E26404AE1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09" y="583219"/>
            <a:ext cx="10515600" cy="5927248"/>
          </a:xfrm>
          <a:prstGeom prst="rect">
            <a:avLst/>
          </a:prstGeom>
        </p:spPr>
      </p:pic>
      <p:pic>
        <p:nvPicPr>
          <p:cNvPr id="8" name="Image 7">
            <a:extLst>
              <a:ext uri="{FF2B5EF4-FFF2-40B4-BE49-F238E27FC236}">
                <a16:creationId xmlns:a16="http://schemas.microsoft.com/office/drawing/2014/main" id="{3873D2D6-E2CC-4DAC-B3BF-4AD989D48792}"/>
              </a:ext>
            </a:extLst>
          </p:cNvPr>
          <p:cNvPicPr>
            <a:picLocks noChangeAspect="1"/>
          </p:cNvPicPr>
          <p:nvPr/>
        </p:nvPicPr>
        <p:blipFill rotWithShape="1">
          <a:blip r:embed="rId4">
            <a:extLst>
              <a:ext uri="{28A0092B-C50C-407E-A947-70E740481C1C}">
                <a14:useLocalDpi xmlns:a14="http://schemas.microsoft.com/office/drawing/2010/main" val="0"/>
              </a:ext>
            </a:extLst>
          </a:blip>
          <a:srcRect l="21541" t="13245" r="9020" b="5735"/>
          <a:stretch/>
        </p:blipFill>
        <p:spPr>
          <a:xfrm>
            <a:off x="8606453" y="692471"/>
            <a:ext cx="3297316" cy="1808199"/>
          </a:xfrm>
          <a:prstGeom prst="rect">
            <a:avLst/>
          </a:prstGeom>
          <a:ln w="28575">
            <a:solidFill>
              <a:srgbClr val="C54F97"/>
            </a:solidFill>
          </a:ln>
        </p:spPr>
      </p:pic>
      <p:sp>
        <p:nvSpPr>
          <p:cNvPr id="9" name="Rectangle 8">
            <a:extLst>
              <a:ext uri="{FF2B5EF4-FFF2-40B4-BE49-F238E27FC236}">
                <a16:creationId xmlns:a16="http://schemas.microsoft.com/office/drawing/2014/main" id="{308FD020-7BEC-4084-A2DF-759205CFB782}"/>
              </a:ext>
            </a:extLst>
          </p:cNvPr>
          <p:cNvSpPr/>
          <p:nvPr/>
        </p:nvSpPr>
        <p:spPr>
          <a:xfrm>
            <a:off x="1863472" y="4711265"/>
            <a:ext cx="1934817" cy="884465"/>
          </a:xfrm>
          <a:prstGeom prst="rect">
            <a:avLst/>
          </a:prstGeom>
          <a:solidFill>
            <a:srgbClr val="FFC0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E36EC68E-0BF3-4C86-9605-D64F44744BA4}"/>
              </a:ext>
            </a:extLst>
          </p:cNvPr>
          <p:cNvSpPr/>
          <p:nvPr/>
        </p:nvSpPr>
        <p:spPr>
          <a:xfrm>
            <a:off x="7749213" y="2642652"/>
            <a:ext cx="2746513" cy="2217583"/>
          </a:xfrm>
          <a:prstGeom prst="rect">
            <a:avLst/>
          </a:prstGeom>
          <a:solidFill>
            <a:srgbClr val="FF00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88B52A2-488B-4E72-A9B3-38A36FDC4BA3}"/>
              </a:ext>
            </a:extLst>
          </p:cNvPr>
          <p:cNvSpPr/>
          <p:nvPr/>
        </p:nvSpPr>
        <p:spPr>
          <a:xfrm>
            <a:off x="7179369" y="5371844"/>
            <a:ext cx="1934817" cy="740722"/>
          </a:xfrm>
          <a:prstGeom prst="rect">
            <a:avLst/>
          </a:prstGeom>
          <a:solidFill>
            <a:srgbClr val="92D05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2B4C2961-B426-411A-A8E6-01D747E74115}"/>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EA370DBB-599A-4CF1-A4B5-42BE85D89B43}"/>
              </a:ext>
            </a:extLst>
          </p:cNvPr>
          <p:cNvSpPr>
            <a:spLocks noGrp="1"/>
          </p:cNvSpPr>
          <p:nvPr>
            <p:ph type="sldNum" sz="quarter" idx="12"/>
          </p:nvPr>
        </p:nvSpPr>
        <p:spPr/>
        <p:txBody>
          <a:bodyPr/>
          <a:lstStyle/>
          <a:p>
            <a:fld id="{7FF388D9-F032-4EF9-B8F3-AB3663450E3B}" type="slidenum">
              <a:rPr lang="fr-FR" smtClean="0"/>
              <a:t>68</a:t>
            </a:fld>
            <a:endParaRPr lang="fr-FR"/>
          </a:p>
        </p:txBody>
      </p:sp>
      <p:sp>
        <p:nvSpPr>
          <p:cNvPr id="11" name="ZoneTexte 10">
            <a:extLst>
              <a:ext uri="{FF2B5EF4-FFF2-40B4-BE49-F238E27FC236}">
                <a16:creationId xmlns:a16="http://schemas.microsoft.com/office/drawing/2014/main" id="{44CF936C-2800-4092-914B-B06294D572B2}"/>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50258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7321"/>
            <a:ext cx="10515600" cy="1325563"/>
          </a:xfrm>
        </p:spPr>
        <p:txBody>
          <a:bodyPr anchor="t">
            <a:normAutofit/>
          </a:bodyPr>
          <a:lstStyle/>
          <a:p>
            <a:pPr algn="ctr"/>
            <a:r>
              <a:rPr lang="fr-FR" sz="4000" dirty="0"/>
              <a:t>Suivis individuels – </a:t>
            </a:r>
            <a:r>
              <a:rPr lang="fr-FR" sz="4000" b="1" dirty="0">
                <a:solidFill>
                  <a:srgbClr val="7030A0"/>
                </a:solidFill>
              </a:rPr>
              <a:t>données chiffrées 2022</a:t>
            </a:r>
          </a:p>
        </p:txBody>
      </p:sp>
      <p:pic>
        <p:nvPicPr>
          <p:cNvPr id="10" name="Image 9">
            <a:extLst>
              <a:ext uri="{FF2B5EF4-FFF2-40B4-BE49-F238E27FC236}">
                <a16:creationId xmlns:a16="http://schemas.microsoft.com/office/drawing/2014/main" id="{B94A19D5-FBD4-4EA0-88BC-D2402AAB9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3" y="626167"/>
            <a:ext cx="10137755" cy="5814727"/>
          </a:xfrm>
          <a:prstGeom prst="rect">
            <a:avLst/>
          </a:prstGeom>
        </p:spPr>
      </p:pic>
      <p:pic>
        <p:nvPicPr>
          <p:cNvPr id="6" name="Image 5">
            <a:extLst>
              <a:ext uri="{FF2B5EF4-FFF2-40B4-BE49-F238E27FC236}">
                <a16:creationId xmlns:a16="http://schemas.microsoft.com/office/drawing/2014/main" id="{1E065CF2-B589-44EB-B268-75D4C6A4E9E0}"/>
              </a:ext>
            </a:extLst>
          </p:cNvPr>
          <p:cNvPicPr>
            <a:picLocks noChangeAspect="1"/>
          </p:cNvPicPr>
          <p:nvPr/>
        </p:nvPicPr>
        <p:blipFill rotWithShape="1">
          <a:blip r:embed="rId4">
            <a:extLst>
              <a:ext uri="{28A0092B-C50C-407E-A947-70E740481C1C}">
                <a14:useLocalDpi xmlns:a14="http://schemas.microsoft.com/office/drawing/2010/main" val="0"/>
              </a:ext>
            </a:extLst>
          </a:blip>
          <a:srcRect l="23095" t="16563" r="15574" b="3595"/>
          <a:stretch/>
        </p:blipFill>
        <p:spPr>
          <a:xfrm>
            <a:off x="8620539" y="1224302"/>
            <a:ext cx="3528391" cy="2428496"/>
          </a:xfrm>
          <a:prstGeom prst="rect">
            <a:avLst/>
          </a:prstGeom>
          <a:ln w="28575">
            <a:solidFill>
              <a:srgbClr val="C54F97"/>
            </a:solidFill>
          </a:ln>
        </p:spPr>
      </p:pic>
      <p:sp>
        <p:nvSpPr>
          <p:cNvPr id="11" name="Rectangle 10">
            <a:extLst>
              <a:ext uri="{FF2B5EF4-FFF2-40B4-BE49-F238E27FC236}">
                <a16:creationId xmlns:a16="http://schemas.microsoft.com/office/drawing/2014/main" id="{9873D095-6ACD-4ED0-AC60-C4A72B24C271}"/>
              </a:ext>
            </a:extLst>
          </p:cNvPr>
          <p:cNvSpPr/>
          <p:nvPr/>
        </p:nvSpPr>
        <p:spPr>
          <a:xfrm>
            <a:off x="6095998" y="5352303"/>
            <a:ext cx="1875185" cy="680750"/>
          </a:xfrm>
          <a:prstGeom prst="rect">
            <a:avLst/>
          </a:prstGeom>
          <a:solidFill>
            <a:srgbClr val="92D05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617780B-213D-45A2-AD78-F32A7148C047}"/>
              </a:ext>
            </a:extLst>
          </p:cNvPr>
          <p:cNvSpPr/>
          <p:nvPr/>
        </p:nvSpPr>
        <p:spPr>
          <a:xfrm>
            <a:off x="7129689" y="3841511"/>
            <a:ext cx="2820105" cy="1095244"/>
          </a:xfrm>
          <a:prstGeom prst="rect">
            <a:avLst/>
          </a:prstGeom>
          <a:solidFill>
            <a:srgbClr val="FF00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13CAB804-1971-4779-8E0C-0DA9D684E40D}"/>
              </a:ext>
            </a:extLst>
          </p:cNvPr>
          <p:cNvSpPr/>
          <p:nvPr/>
        </p:nvSpPr>
        <p:spPr>
          <a:xfrm>
            <a:off x="6080391" y="1906773"/>
            <a:ext cx="1946153" cy="680750"/>
          </a:xfrm>
          <a:prstGeom prst="rect">
            <a:avLst/>
          </a:prstGeom>
          <a:solidFill>
            <a:srgbClr val="FF00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F0236485-0E62-4176-9344-C3603E7CF361}"/>
              </a:ext>
            </a:extLst>
          </p:cNvPr>
          <p:cNvSpPr/>
          <p:nvPr/>
        </p:nvSpPr>
        <p:spPr>
          <a:xfrm>
            <a:off x="1272209" y="2051120"/>
            <a:ext cx="1878495" cy="672203"/>
          </a:xfrm>
          <a:prstGeom prst="rect">
            <a:avLst/>
          </a:prstGeom>
          <a:solidFill>
            <a:srgbClr val="FFC000">
              <a:alpha val="2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00C253DE-BC95-4684-9FF6-47AB1AE44A10}"/>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EF76ED6B-C426-4F91-A164-A81B263F900C}"/>
              </a:ext>
            </a:extLst>
          </p:cNvPr>
          <p:cNvSpPr>
            <a:spLocks noGrp="1"/>
          </p:cNvSpPr>
          <p:nvPr>
            <p:ph type="sldNum" sz="quarter" idx="12"/>
          </p:nvPr>
        </p:nvSpPr>
        <p:spPr/>
        <p:txBody>
          <a:bodyPr/>
          <a:lstStyle/>
          <a:p>
            <a:fld id="{7FF388D9-F032-4EF9-B8F3-AB3663450E3B}" type="slidenum">
              <a:rPr lang="fr-FR" smtClean="0"/>
              <a:t>69</a:t>
            </a:fld>
            <a:endParaRPr lang="fr-FR"/>
          </a:p>
        </p:txBody>
      </p:sp>
      <p:sp>
        <p:nvSpPr>
          <p:cNvPr id="12" name="ZoneTexte 11">
            <a:extLst>
              <a:ext uri="{FF2B5EF4-FFF2-40B4-BE49-F238E27FC236}">
                <a16:creationId xmlns:a16="http://schemas.microsoft.com/office/drawing/2014/main" id="{6559C79E-D007-4092-8A51-A4053A8A0C5F}"/>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27821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DAC3D0BA-C6A2-4E51-AB4A-A3AB15AA8D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14"/>
          <a:stretch/>
        </p:blipFill>
        <p:spPr>
          <a:xfrm>
            <a:off x="89452" y="614480"/>
            <a:ext cx="8630478" cy="5944489"/>
          </a:xfrm>
        </p:spPr>
      </p:pic>
      <p:sp>
        <p:nvSpPr>
          <p:cNvPr id="5" name="Rectangle 4">
            <a:extLst>
              <a:ext uri="{FF2B5EF4-FFF2-40B4-BE49-F238E27FC236}">
                <a16:creationId xmlns:a16="http://schemas.microsoft.com/office/drawing/2014/main" id="{7A17FCF7-FA2A-4379-A57F-77280F74358D}"/>
              </a:ext>
            </a:extLst>
          </p:cNvPr>
          <p:cNvSpPr/>
          <p:nvPr/>
        </p:nvSpPr>
        <p:spPr>
          <a:xfrm>
            <a:off x="0" y="674114"/>
            <a:ext cx="715616" cy="548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C94FB08-3776-4124-98B0-E8C7982EECAA}"/>
              </a:ext>
            </a:extLst>
          </p:cNvPr>
          <p:cNvSpPr txBox="1"/>
          <p:nvPr/>
        </p:nvSpPr>
        <p:spPr>
          <a:xfrm>
            <a:off x="8120270" y="634358"/>
            <a:ext cx="372218" cy="307777"/>
          </a:xfrm>
          <a:prstGeom prst="rect">
            <a:avLst/>
          </a:prstGeom>
          <a:noFill/>
        </p:spPr>
        <p:txBody>
          <a:bodyPr wrap="none" rtlCol="0">
            <a:spAutoFit/>
          </a:bodyPr>
          <a:lstStyle/>
          <a:p>
            <a:r>
              <a:rPr lang="fr-FR" sz="1400" b="1" dirty="0"/>
              <a:t>%)</a:t>
            </a:r>
          </a:p>
        </p:txBody>
      </p:sp>
      <p:sp>
        <p:nvSpPr>
          <p:cNvPr id="4" name="ZoneTexte 3">
            <a:extLst>
              <a:ext uri="{FF2B5EF4-FFF2-40B4-BE49-F238E27FC236}">
                <a16:creationId xmlns:a16="http://schemas.microsoft.com/office/drawing/2014/main" id="{F71BB602-6C2E-49ED-B8A2-78BD3088D2BE}"/>
              </a:ext>
            </a:extLst>
          </p:cNvPr>
          <p:cNvSpPr txBox="1"/>
          <p:nvPr/>
        </p:nvSpPr>
        <p:spPr>
          <a:xfrm>
            <a:off x="2763078" y="2325757"/>
            <a:ext cx="1024639" cy="369332"/>
          </a:xfrm>
          <a:prstGeom prst="rect">
            <a:avLst/>
          </a:prstGeom>
          <a:solidFill>
            <a:srgbClr val="016666"/>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fr-FR" dirty="0"/>
              <a:t>Hommes</a:t>
            </a:r>
          </a:p>
        </p:txBody>
      </p:sp>
      <p:sp>
        <p:nvSpPr>
          <p:cNvPr id="8" name="ZoneTexte 7">
            <a:extLst>
              <a:ext uri="{FF2B5EF4-FFF2-40B4-BE49-F238E27FC236}">
                <a16:creationId xmlns:a16="http://schemas.microsoft.com/office/drawing/2014/main" id="{A4DE0829-FD5D-442C-9D5D-DB4511E13DD8}"/>
              </a:ext>
            </a:extLst>
          </p:cNvPr>
          <p:cNvSpPr txBox="1"/>
          <p:nvPr/>
        </p:nvSpPr>
        <p:spPr>
          <a:xfrm>
            <a:off x="6094798" y="2325757"/>
            <a:ext cx="97635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fr-FR" dirty="0">
                <a:solidFill>
                  <a:schemeClr val="tx1"/>
                </a:solidFill>
              </a:rPr>
              <a:t>Femmes</a:t>
            </a:r>
          </a:p>
        </p:txBody>
      </p:sp>
      <p:sp>
        <p:nvSpPr>
          <p:cNvPr id="9" name="Espace réservé du contenu 2">
            <a:extLst>
              <a:ext uri="{FF2B5EF4-FFF2-40B4-BE49-F238E27FC236}">
                <a16:creationId xmlns:a16="http://schemas.microsoft.com/office/drawing/2014/main" id="{6015E346-042A-46DD-AF10-95ECFF69D4A9}"/>
              </a:ext>
            </a:extLst>
          </p:cNvPr>
          <p:cNvSpPr txBox="1">
            <a:spLocks/>
          </p:cNvSpPr>
          <p:nvPr/>
        </p:nvSpPr>
        <p:spPr>
          <a:xfrm>
            <a:off x="7822096" y="1222513"/>
            <a:ext cx="4217502" cy="5327710"/>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fr-FR" sz="2400" u="sng" dirty="0"/>
              <a:t>Entre 2010 et 2024</a:t>
            </a:r>
            <a:r>
              <a:rPr lang="fr-FR" sz="2400" dirty="0"/>
              <a:t> :</a:t>
            </a:r>
          </a:p>
          <a:p>
            <a:pPr>
              <a:spcAft>
                <a:spcPts val="1200"/>
              </a:spcAft>
              <a:buClr>
                <a:srgbClr val="7030A0"/>
              </a:buClr>
              <a:buFont typeface="Wingdings" panose="05000000000000000000" pitchFamily="2" charset="2"/>
              <a:buChar char="Ø"/>
            </a:pPr>
            <a:r>
              <a:rPr lang="fr-FR" sz="2400" dirty="0"/>
              <a:t> Femmes : 40 à 50 %</a:t>
            </a:r>
          </a:p>
          <a:p>
            <a:pPr>
              <a:spcAft>
                <a:spcPts val="1200"/>
              </a:spcAft>
              <a:buClr>
                <a:srgbClr val="7030A0"/>
              </a:buClr>
              <a:buFont typeface="Wingdings" panose="05000000000000000000" pitchFamily="2" charset="2"/>
              <a:buChar char="Ø"/>
            </a:pPr>
            <a:r>
              <a:rPr lang="fr-FR" sz="2400" dirty="0"/>
              <a:t> Age moyen : 50,4 à 50,3 ans</a:t>
            </a:r>
          </a:p>
          <a:p>
            <a:pPr>
              <a:spcAft>
                <a:spcPts val="1200"/>
              </a:spcAft>
              <a:buClr>
                <a:srgbClr val="7030A0"/>
              </a:buClr>
              <a:buFont typeface="Wingdings" panose="05000000000000000000" pitchFamily="2" charset="2"/>
              <a:buChar char="Ø"/>
            </a:pPr>
            <a:r>
              <a:rPr lang="fr-FR" sz="2400" dirty="0"/>
              <a:t> &lt; 40 ans : 16 à 30 %</a:t>
            </a:r>
          </a:p>
          <a:p>
            <a:pPr>
              <a:spcAft>
                <a:spcPts val="1200"/>
              </a:spcAft>
              <a:buClr>
                <a:srgbClr val="7030A0"/>
              </a:buClr>
              <a:buFont typeface="Wingdings" panose="05000000000000000000" pitchFamily="2" charset="2"/>
              <a:buChar char="Ø"/>
            </a:pPr>
            <a:r>
              <a:rPr lang="fr-FR" sz="2400" dirty="0"/>
              <a:t> 60 ans et + : 18 à 31 %</a:t>
            </a:r>
          </a:p>
        </p:txBody>
      </p:sp>
      <p:sp>
        <p:nvSpPr>
          <p:cNvPr id="10" name="Espace réservé du pied de page 9">
            <a:extLst>
              <a:ext uri="{FF2B5EF4-FFF2-40B4-BE49-F238E27FC236}">
                <a16:creationId xmlns:a16="http://schemas.microsoft.com/office/drawing/2014/main" id="{CDD47672-BD1B-44A5-B0D2-BCDCE9B0DC80}"/>
              </a:ext>
            </a:extLst>
          </p:cNvPr>
          <p:cNvSpPr>
            <a:spLocks noGrp="1"/>
          </p:cNvSpPr>
          <p:nvPr>
            <p:ph type="ftr" sz="quarter" idx="11"/>
          </p:nvPr>
        </p:nvSpPr>
        <p:spPr/>
        <p:txBody>
          <a:bodyPr/>
          <a:lstStyle/>
          <a:p>
            <a:r>
              <a:rPr lang="fr-FR"/>
              <a:t>Dr Jean CARON - médecin du travail</a:t>
            </a:r>
          </a:p>
        </p:txBody>
      </p:sp>
      <p:sp>
        <p:nvSpPr>
          <p:cNvPr id="11" name="Espace réservé du numéro de diapositive 10">
            <a:extLst>
              <a:ext uri="{FF2B5EF4-FFF2-40B4-BE49-F238E27FC236}">
                <a16:creationId xmlns:a16="http://schemas.microsoft.com/office/drawing/2014/main" id="{60BAA480-B2A9-4589-BAA0-7FBCCDBD065E}"/>
              </a:ext>
            </a:extLst>
          </p:cNvPr>
          <p:cNvSpPr>
            <a:spLocks noGrp="1"/>
          </p:cNvSpPr>
          <p:nvPr>
            <p:ph type="sldNum" sz="quarter" idx="12"/>
          </p:nvPr>
        </p:nvSpPr>
        <p:spPr/>
        <p:txBody>
          <a:bodyPr/>
          <a:lstStyle/>
          <a:p>
            <a:fld id="{7FF388D9-F032-4EF9-B8F3-AB3663450E3B}" type="slidenum">
              <a:rPr lang="fr-FR" smtClean="0"/>
              <a:t>7</a:t>
            </a:fld>
            <a:endParaRPr lang="fr-FR"/>
          </a:p>
        </p:txBody>
      </p:sp>
      <p:sp>
        <p:nvSpPr>
          <p:cNvPr id="12" name="ZoneTexte 11">
            <a:extLst>
              <a:ext uri="{FF2B5EF4-FFF2-40B4-BE49-F238E27FC236}">
                <a16:creationId xmlns:a16="http://schemas.microsoft.com/office/drawing/2014/main" id="{4FE22ECA-D221-46DC-BB87-140696A9714C}"/>
              </a:ext>
            </a:extLst>
          </p:cNvPr>
          <p:cNvSpPr txBox="1"/>
          <p:nvPr/>
        </p:nvSpPr>
        <p:spPr>
          <a:xfrm>
            <a:off x="8227941" y="5727485"/>
            <a:ext cx="2941982" cy="461665"/>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
        <p:nvSpPr>
          <p:cNvPr id="15" name="Titre 1">
            <a:extLst>
              <a:ext uri="{FF2B5EF4-FFF2-40B4-BE49-F238E27FC236}">
                <a16:creationId xmlns:a16="http://schemas.microsoft.com/office/drawing/2014/main" id="{5B61B56A-C3CC-4E35-9B98-6D5EB08DC5AF}"/>
              </a:ext>
            </a:extLst>
          </p:cNvPr>
          <p:cNvSpPr>
            <a:spLocks noGrp="1"/>
          </p:cNvSpPr>
          <p:nvPr>
            <p:ph type="title"/>
          </p:nvPr>
        </p:nvSpPr>
        <p:spPr>
          <a:xfrm>
            <a:off x="838200" y="21273"/>
            <a:ext cx="10515600" cy="1325563"/>
          </a:xfrm>
        </p:spPr>
        <p:txBody>
          <a:bodyPr anchor="t">
            <a:normAutofit/>
          </a:bodyPr>
          <a:lstStyle/>
          <a:p>
            <a:pPr algn="ctr"/>
            <a:r>
              <a:rPr lang="fr-FR" sz="4000" b="1" dirty="0">
                <a:solidFill>
                  <a:srgbClr val="7030A0"/>
                </a:solidFill>
              </a:rPr>
              <a:t>Démographie</a:t>
            </a:r>
            <a:r>
              <a:rPr lang="fr-FR" sz="4000" dirty="0"/>
              <a:t> de la médecine en France</a:t>
            </a:r>
          </a:p>
        </p:txBody>
      </p:sp>
    </p:spTree>
    <p:extLst>
      <p:ext uri="{BB962C8B-B14F-4D97-AF65-F5344CB8AC3E}">
        <p14:creationId xmlns:p14="http://schemas.microsoft.com/office/powerpoint/2010/main" val="1180761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437322" y="914400"/>
            <a:ext cx="11330608" cy="5237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dirty="0"/>
              <a:t> SPSTA participent peu au suivi des intérimaires et des travailleurs extérieurs</a:t>
            </a:r>
          </a:p>
          <a:p>
            <a:pPr>
              <a:buClr>
                <a:srgbClr val="7030A0"/>
              </a:buClr>
              <a:buFont typeface="Wingdings" panose="05000000000000000000" pitchFamily="2" charset="2"/>
              <a:buChar char="Ø"/>
            </a:pPr>
            <a:r>
              <a:rPr lang="fr-FR" dirty="0"/>
              <a:t> Accessibilité à la visite médicale :</a:t>
            </a:r>
          </a:p>
          <a:p>
            <a:pPr lvl="1"/>
            <a:r>
              <a:rPr lang="fr-FR" dirty="0"/>
              <a:t> 30 minutes en moyenne (SPSTI = SPSTA)</a:t>
            </a:r>
          </a:p>
          <a:p>
            <a:pPr lvl="1">
              <a:spcAft>
                <a:spcPts val="1200"/>
              </a:spcAft>
            </a:pPr>
            <a:r>
              <a:rPr lang="fr-FR" dirty="0"/>
              <a:t> Mais variabilité de répartition</a:t>
            </a:r>
          </a:p>
          <a:p>
            <a:pPr>
              <a:buClr>
                <a:srgbClr val="7030A0"/>
              </a:buClr>
              <a:buFont typeface="Wingdings" panose="05000000000000000000" pitchFamily="2" charset="2"/>
              <a:buChar char="Ø"/>
            </a:pPr>
            <a:r>
              <a:rPr lang="fr-FR" dirty="0"/>
              <a:t> SIR</a:t>
            </a:r>
          </a:p>
          <a:p>
            <a:pPr lvl="1"/>
            <a:r>
              <a:rPr lang="fr-FR" dirty="0"/>
              <a:t> SPSTI : 3 248 766 (20 % de leurs suivis)</a:t>
            </a:r>
          </a:p>
          <a:p>
            <a:pPr lvl="1">
              <a:spcAft>
                <a:spcPts val="1200"/>
              </a:spcAft>
            </a:pPr>
            <a:r>
              <a:rPr lang="fr-FR" dirty="0"/>
              <a:t> SPSTA : 417 698 (37 % de leurs suivis)</a:t>
            </a:r>
          </a:p>
          <a:p>
            <a:pPr>
              <a:buClr>
                <a:srgbClr val="7030A0"/>
              </a:buClr>
              <a:buFont typeface="Wingdings" panose="05000000000000000000" pitchFamily="2" charset="2"/>
              <a:buChar char="Ø"/>
            </a:pPr>
            <a:r>
              <a:rPr lang="fr-FR" dirty="0"/>
              <a:t> Taux de réorientation des IDEST vers le MT :</a:t>
            </a:r>
          </a:p>
          <a:p>
            <a:pPr lvl="1"/>
            <a:r>
              <a:rPr lang="fr-FR" dirty="0"/>
              <a:t> VIP d’embauche : 0,73 %</a:t>
            </a:r>
          </a:p>
          <a:p>
            <a:pPr lvl="1"/>
            <a:r>
              <a:rPr lang="fr-FR" dirty="0"/>
              <a:t> VIP périodiques : 1 %</a:t>
            </a:r>
          </a:p>
        </p:txBody>
      </p:sp>
      <p:pic>
        <p:nvPicPr>
          <p:cNvPr id="6" name="Image 5">
            <a:extLst>
              <a:ext uri="{FF2B5EF4-FFF2-40B4-BE49-F238E27FC236}">
                <a16:creationId xmlns:a16="http://schemas.microsoft.com/office/drawing/2014/main" id="{083EEC8C-CE36-4F8A-878F-339E6C3A3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56" y="3845147"/>
            <a:ext cx="4379843" cy="2723883"/>
          </a:xfrm>
          <a:prstGeom prst="rect">
            <a:avLst/>
          </a:prstGeom>
        </p:spPr>
      </p:pic>
      <p:pic>
        <p:nvPicPr>
          <p:cNvPr id="10" name="Image 9">
            <a:extLst>
              <a:ext uri="{FF2B5EF4-FFF2-40B4-BE49-F238E27FC236}">
                <a16:creationId xmlns:a16="http://schemas.microsoft.com/office/drawing/2014/main" id="{E2C0119F-C82F-4BFB-8F49-B3F49C13D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156" y="1754729"/>
            <a:ext cx="4379844" cy="1902658"/>
          </a:xfrm>
          <a:prstGeom prst="rect">
            <a:avLst/>
          </a:prstGeom>
        </p:spPr>
      </p:pic>
      <p:sp>
        <p:nvSpPr>
          <p:cNvPr id="9" name="Titre 1">
            <a:extLst>
              <a:ext uri="{FF2B5EF4-FFF2-40B4-BE49-F238E27FC236}">
                <a16:creationId xmlns:a16="http://schemas.microsoft.com/office/drawing/2014/main" id="{50E3AD19-07FE-4453-9438-391B2B38CFD8}"/>
              </a:ext>
            </a:extLst>
          </p:cNvPr>
          <p:cNvSpPr txBox="1">
            <a:spLocks/>
          </p:cNvSpPr>
          <p:nvPr/>
        </p:nvSpPr>
        <p:spPr>
          <a:xfrm>
            <a:off x="838200" y="76894"/>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Suivis individuels – </a:t>
            </a:r>
            <a:r>
              <a:rPr lang="fr-FR" sz="4000" b="1" dirty="0">
                <a:solidFill>
                  <a:srgbClr val="7030A0"/>
                </a:solidFill>
              </a:rPr>
              <a:t>données chiffrées 2022</a:t>
            </a:r>
          </a:p>
        </p:txBody>
      </p:sp>
      <p:sp>
        <p:nvSpPr>
          <p:cNvPr id="7" name="ZoneTexte 6">
            <a:extLst>
              <a:ext uri="{FF2B5EF4-FFF2-40B4-BE49-F238E27FC236}">
                <a16:creationId xmlns:a16="http://schemas.microsoft.com/office/drawing/2014/main" id="{1E11945D-260C-4CF4-B482-A39F59318920}"/>
              </a:ext>
            </a:extLst>
          </p:cNvPr>
          <p:cNvSpPr txBox="1"/>
          <p:nvPr/>
        </p:nvSpPr>
        <p:spPr>
          <a:xfrm>
            <a:off x="9631017" y="3077913"/>
            <a:ext cx="683200" cy="369332"/>
          </a:xfrm>
          <a:prstGeom prst="rect">
            <a:avLst/>
          </a:prstGeom>
          <a:noFill/>
        </p:spPr>
        <p:txBody>
          <a:bodyPr wrap="none" rtlCol="0">
            <a:spAutoFit/>
          </a:bodyPr>
          <a:lstStyle/>
          <a:p>
            <a:r>
              <a:rPr lang="fr-FR" dirty="0"/>
              <a:t>SPSTI</a:t>
            </a:r>
          </a:p>
        </p:txBody>
      </p:sp>
      <p:sp>
        <p:nvSpPr>
          <p:cNvPr id="2" name="Espace réservé du pied de page 1">
            <a:extLst>
              <a:ext uri="{FF2B5EF4-FFF2-40B4-BE49-F238E27FC236}">
                <a16:creationId xmlns:a16="http://schemas.microsoft.com/office/drawing/2014/main" id="{E70460C8-1529-48BB-8C99-5222CA4340AD}"/>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1CBB227A-D910-4B55-BB95-A9FB4510C746}"/>
              </a:ext>
            </a:extLst>
          </p:cNvPr>
          <p:cNvSpPr>
            <a:spLocks noGrp="1"/>
          </p:cNvSpPr>
          <p:nvPr>
            <p:ph type="sldNum" sz="quarter" idx="12"/>
          </p:nvPr>
        </p:nvSpPr>
        <p:spPr/>
        <p:txBody>
          <a:bodyPr/>
          <a:lstStyle/>
          <a:p>
            <a:fld id="{7FF388D9-F032-4EF9-B8F3-AB3663450E3B}" type="slidenum">
              <a:rPr lang="fr-FR" smtClean="0"/>
              <a:t>70</a:t>
            </a:fld>
            <a:endParaRPr lang="fr-FR"/>
          </a:p>
        </p:txBody>
      </p:sp>
      <p:sp>
        <p:nvSpPr>
          <p:cNvPr id="11" name="ZoneTexte 10">
            <a:extLst>
              <a:ext uri="{FF2B5EF4-FFF2-40B4-BE49-F238E27FC236}">
                <a16:creationId xmlns:a16="http://schemas.microsoft.com/office/drawing/2014/main" id="{A2751D79-65BB-4406-9B6E-092E9354EAB8}"/>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839715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0" y="815008"/>
            <a:ext cx="4234070" cy="5556142"/>
          </a:xfrm>
          <a:prstGeom prst="rect">
            <a:avLst/>
          </a:prstGeom>
          <a:solidFill>
            <a:schemeClr val="accent4">
              <a:lumMod val="20000"/>
              <a:lumOff val="80000"/>
            </a:scheme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u="sng" dirty="0"/>
              <a:t>FOCUS </a:t>
            </a:r>
            <a:r>
              <a:rPr lang="fr-FR" b="1" u="sng" dirty="0">
                <a:solidFill>
                  <a:srgbClr val="7030A0"/>
                </a:solidFill>
              </a:rPr>
              <a:t>Télésanté</a:t>
            </a:r>
            <a:r>
              <a:rPr lang="fr-FR" dirty="0"/>
              <a:t> :</a:t>
            </a:r>
          </a:p>
          <a:p>
            <a:pPr marL="0" indent="0">
              <a:buNone/>
            </a:pPr>
            <a:endParaRPr lang="fr-FR" dirty="0"/>
          </a:p>
          <a:p>
            <a:pPr>
              <a:buClr>
                <a:srgbClr val="7030A0"/>
              </a:buClr>
              <a:buFont typeface="Wingdings" panose="05000000000000000000" pitchFamily="2" charset="2"/>
              <a:buChar char="Ø"/>
            </a:pPr>
            <a:r>
              <a:rPr lang="fr-FR" dirty="0"/>
              <a:t> 2020-2021 : 80 % des VM</a:t>
            </a:r>
          </a:p>
          <a:p>
            <a:pPr lvl="1"/>
            <a:r>
              <a:rPr lang="fr-FR" dirty="0"/>
              <a:t> Pic de la crise Covid-19</a:t>
            </a:r>
          </a:p>
          <a:p>
            <a:pPr lvl="1"/>
            <a:endParaRPr lang="fr-FR" dirty="0"/>
          </a:p>
          <a:p>
            <a:pPr>
              <a:buClr>
                <a:srgbClr val="7030A0"/>
              </a:buClr>
              <a:buFont typeface="Wingdings" panose="05000000000000000000" pitchFamily="2" charset="2"/>
              <a:buChar char="Ø"/>
            </a:pPr>
            <a:r>
              <a:rPr lang="fr-FR" dirty="0"/>
              <a:t> </a:t>
            </a:r>
            <a:r>
              <a:rPr lang="fr-FR" u="sng" dirty="0"/>
              <a:t>2022</a:t>
            </a:r>
            <a:r>
              <a:rPr lang="fr-FR" dirty="0"/>
              <a:t> : </a:t>
            </a:r>
          </a:p>
          <a:p>
            <a:pPr lvl="1"/>
            <a:r>
              <a:rPr lang="fr-FR" dirty="0"/>
              <a:t>SPSTI : 3,7 % soit 272 000</a:t>
            </a:r>
          </a:p>
          <a:p>
            <a:pPr lvl="1"/>
            <a:r>
              <a:rPr lang="fr-FR" dirty="0"/>
              <a:t>SPSTA : 1,8 % soit 12 842</a:t>
            </a:r>
          </a:p>
          <a:p>
            <a:endParaRPr lang="fr-FR" dirty="0"/>
          </a:p>
          <a:p>
            <a:pPr>
              <a:buClr>
                <a:srgbClr val="7030A0"/>
              </a:buClr>
              <a:buFont typeface="Wingdings" panose="05000000000000000000" pitchFamily="2" charset="2"/>
              <a:buChar char="Ø"/>
            </a:pPr>
            <a:r>
              <a:rPr lang="fr-FR" dirty="0">
                <a:solidFill>
                  <a:srgbClr val="000000"/>
                </a:solidFill>
              </a:rPr>
              <a:t> L</a:t>
            </a:r>
            <a:r>
              <a:rPr lang="fr-FR" b="0" i="0" u="none" strike="noStrike" baseline="0" dirty="0">
                <a:solidFill>
                  <a:srgbClr val="000000"/>
                </a:solidFill>
              </a:rPr>
              <a:t>es visites des salariés en SIR ne sont quasiment jamais réalisées en téléconsultation.</a:t>
            </a:r>
          </a:p>
        </p:txBody>
      </p:sp>
      <p:pic>
        <p:nvPicPr>
          <p:cNvPr id="9" name="Image 8">
            <a:extLst>
              <a:ext uri="{FF2B5EF4-FFF2-40B4-BE49-F238E27FC236}">
                <a16:creationId xmlns:a16="http://schemas.microsoft.com/office/drawing/2014/main" id="{1D06CB2D-7E35-48AD-BC13-E6F87935D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096" y="815009"/>
            <a:ext cx="7811904" cy="5556141"/>
          </a:xfrm>
          <a:prstGeom prst="rect">
            <a:avLst/>
          </a:prstGeom>
        </p:spPr>
      </p:pic>
      <p:sp>
        <p:nvSpPr>
          <p:cNvPr id="10" name="Titre 1">
            <a:extLst>
              <a:ext uri="{FF2B5EF4-FFF2-40B4-BE49-F238E27FC236}">
                <a16:creationId xmlns:a16="http://schemas.microsoft.com/office/drawing/2014/main" id="{354299E0-E879-47DD-AF0A-8AD6AAAE74B8}"/>
              </a:ext>
            </a:extLst>
          </p:cNvPr>
          <p:cNvSpPr txBox="1">
            <a:spLocks/>
          </p:cNvSpPr>
          <p:nvPr/>
        </p:nvSpPr>
        <p:spPr>
          <a:xfrm>
            <a:off x="838200" y="76894"/>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t>Suivis individuels – </a:t>
            </a:r>
            <a:r>
              <a:rPr lang="fr-FR" sz="4000" b="1" dirty="0">
                <a:solidFill>
                  <a:srgbClr val="7030A0"/>
                </a:solidFill>
              </a:rPr>
              <a:t>données chiffrées 2022</a:t>
            </a:r>
          </a:p>
        </p:txBody>
      </p:sp>
      <p:sp>
        <p:nvSpPr>
          <p:cNvPr id="2" name="Espace réservé du pied de page 1">
            <a:extLst>
              <a:ext uri="{FF2B5EF4-FFF2-40B4-BE49-F238E27FC236}">
                <a16:creationId xmlns:a16="http://schemas.microsoft.com/office/drawing/2014/main" id="{169C33D0-1AC0-4BD4-BA5D-B130CF3FF035}"/>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3F91506C-C818-420C-9F01-703D630B8775}"/>
              </a:ext>
            </a:extLst>
          </p:cNvPr>
          <p:cNvSpPr>
            <a:spLocks noGrp="1"/>
          </p:cNvSpPr>
          <p:nvPr>
            <p:ph type="sldNum" sz="quarter" idx="12"/>
          </p:nvPr>
        </p:nvSpPr>
        <p:spPr/>
        <p:txBody>
          <a:bodyPr/>
          <a:lstStyle/>
          <a:p>
            <a:fld id="{7FF388D9-F032-4EF9-B8F3-AB3663450E3B}" type="slidenum">
              <a:rPr lang="fr-FR" smtClean="0"/>
              <a:t>71</a:t>
            </a:fld>
            <a:endParaRPr lang="fr-FR"/>
          </a:p>
        </p:txBody>
      </p:sp>
      <p:sp>
        <p:nvSpPr>
          <p:cNvPr id="11" name="ZoneTexte 10">
            <a:extLst>
              <a:ext uri="{FF2B5EF4-FFF2-40B4-BE49-F238E27FC236}">
                <a16:creationId xmlns:a16="http://schemas.microsoft.com/office/drawing/2014/main" id="{8E0D9921-30A0-45A9-948D-DE5EF8355F16}"/>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363542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8CBB572-1976-4267-B9EA-D8D7E40445A8}"/>
              </a:ext>
            </a:extLst>
          </p:cNvPr>
          <p:cNvSpPr>
            <a:spLocks noGrp="1"/>
          </p:cNvSpPr>
          <p:nvPr>
            <p:ph type="title"/>
          </p:nvPr>
        </p:nvSpPr>
        <p:spPr>
          <a:xfrm>
            <a:off x="831850" y="1716848"/>
            <a:ext cx="11283950" cy="2852737"/>
          </a:xfrm>
        </p:spPr>
        <p:txBody>
          <a:bodyPr/>
          <a:lstStyle/>
          <a:p>
            <a:r>
              <a:rPr lang="fr-FR" dirty="0"/>
              <a:t>10. L’évaluation des risques</a:t>
            </a:r>
          </a:p>
        </p:txBody>
      </p:sp>
      <p:sp>
        <p:nvSpPr>
          <p:cNvPr id="7" name="Espace réservé du texte 6">
            <a:extLst>
              <a:ext uri="{FF2B5EF4-FFF2-40B4-BE49-F238E27FC236}">
                <a16:creationId xmlns:a16="http://schemas.microsoft.com/office/drawing/2014/main" id="{3B35900C-6564-4FC7-96FC-2D161A537464}"/>
              </a:ext>
            </a:extLst>
          </p:cNvPr>
          <p:cNvSpPr>
            <a:spLocks noGrp="1"/>
          </p:cNvSpPr>
          <p:nvPr>
            <p:ph type="body" idx="1"/>
          </p:nvPr>
        </p:nvSpPr>
        <p:spPr>
          <a:xfrm>
            <a:off x="831850" y="4589463"/>
            <a:ext cx="10515600" cy="1500187"/>
          </a:xfrm>
        </p:spPr>
        <p:txBody>
          <a:bodyPr>
            <a:normAutofit/>
          </a:bodyPr>
          <a:lstStyle/>
          <a:p>
            <a:r>
              <a:rPr lang="fr-FR" sz="4000" dirty="0"/>
              <a:t>en 2022</a:t>
            </a:r>
          </a:p>
        </p:txBody>
      </p:sp>
      <p:sp>
        <p:nvSpPr>
          <p:cNvPr id="4" name="Espace réservé du pied de page 3">
            <a:extLst>
              <a:ext uri="{FF2B5EF4-FFF2-40B4-BE49-F238E27FC236}">
                <a16:creationId xmlns:a16="http://schemas.microsoft.com/office/drawing/2014/main" id="{AB4AF09F-3BE9-4BB6-A001-EBD5439C6D42}"/>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43804E97-F86F-4BA0-B3E9-AF8E28DF514E}"/>
              </a:ext>
            </a:extLst>
          </p:cNvPr>
          <p:cNvSpPr>
            <a:spLocks noGrp="1"/>
          </p:cNvSpPr>
          <p:nvPr>
            <p:ph type="sldNum" sz="quarter" idx="12"/>
          </p:nvPr>
        </p:nvSpPr>
        <p:spPr/>
        <p:txBody>
          <a:bodyPr/>
          <a:lstStyle/>
          <a:p>
            <a:fld id="{7FF388D9-F032-4EF9-B8F3-AB3663450E3B}" type="slidenum">
              <a:rPr lang="fr-FR" smtClean="0"/>
              <a:t>72</a:t>
            </a:fld>
            <a:endParaRPr lang="fr-FR"/>
          </a:p>
        </p:txBody>
      </p:sp>
    </p:spTree>
    <p:extLst>
      <p:ext uri="{BB962C8B-B14F-4D97-AF65-F5344CB8AC3E}">
        <p14:creationId xmlns:p14="http://schemas.microsoft.com/office/powerpoint/2010/main" val="2325559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p:txBody>
          <a:bodyPr anchor="t">
            <a:normAutofit/>
          </a:bodyPr>
          <a:lstStyle/>
          <a:p>
            <a:pPr algn="ctr"/>
            <a:r>
              <a:rPr lang="fr-FR" sz="4000" dirty="0"/>
              <a:t>L’</a:t>
            </a:r>
            <a:r>
              <a:rPr lang="fr-FR" sz="4000" b="1" dirty="0">
                <a:solidFill>
                  <a:srgbClr val="7030A0"/>
                </a:solidFill>
              </a:rPr>
              <a:t>évaluation des risques </a:t>
            </a:r>
            <a:r>
              <a:rPr lang="fr-FR" sz="4000" dirty="0"/>
              <a:t>en 2022</a:t>
            </a:r>
          </a:p>
        </p:txBody>
      </p:sp>
      <p:sp>
        <p:nvSpPr>
          <p:cNvPr id="4" name="Espace réservé du contenu 2">
            <a:extLst>
              <a:ext uri="{FF2B5EF4-FFF2-40B4-BE49-F238E27FC236}">
                <a16:creationId xmlns:a16="http://schemas.microsoft.com/office/drawing/2014/main" id="{F6EBB095-53BE-4F17-8332-E6796AB3571B}"/>
              </a:ext>
            </a:extLst>
          </p:cNvPr>
          <p:cNvSpPr txBox="1">
            <a:spLocks/>
          </p:cNvSpPr>
          <p:nvPr/>
        </p:nvSpPr>
        <p:spPr>
          <a:xfrm>
            <a:off x="417443" y="1600200"/>
            <a:ext cx="11340548" cy="4820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buFont typeface="Wingdings" panose="05000000000000000000" pitchFamily="2" charset="2"/>
              <a:buChar char="Ø"/>
            </a:pPr>
            <a:r>
              <a:rPr lang="fr-FR" dirty="0"/>
              <a:t> Rédaction du </a:t>
            </a:r>
            <a:r>
              <a:rPr lang="fr-FR" b="1" dirty="0"/>
              <a:t>DUERP</a:t>
            </a:r>
            <a:r>
              <a:rPr lang="fr-FR" dirty="0"/>
              <a:t> = </a:t>
            </a:r>
            <a:r>
              <a:rPr lang="fr-FR" u="sng" dirty="0"/>
              <a:t>obligation légale</a:t>
            </a:r>
            <a:r>
              <a:rPr lang="fr-FR" dirty="0"/>
              <a:t> pour chaque </a:t>
            </a:r>
            <a:r>
              <a:rPr lang="fr-FR" u="sng" dirty="0"/>
              <a:t>entreprise</a:t>
            </a:r>
          </a:p>
          <a:p>
            <a:pPr lvl="1"/>
            <a:r>
              <a:rPr lang="fr-FR" b="0" i="0" u="none" strike="noStrike" baseline="0" dirty="0">
                <a:solidFill>
                  <a:srgbClr val="000000"/>
                </a:solidFill>
              </a:rPr>
              <a:t> Depuis 2021 : les entreprises doivent désormais transmettre ce document à leur SPSTI.</a:t>
            </a:r>
          </a:p>
          <a:p>
            <a:pPr lvl="1"/>
            <a:r>
              <a:rPr lang="fr-FR" b="0" i="0" u="none" strike="noStrike" baseline="0" dirty="0">
                <a:solidFill>
                  <a:srgbClr val="000000"/>
                </a:solidFill>
              </a:rPr>
              <a:t> En 2022 : 43 687 entreprises ont transmis leur DUERP, ce qui représente seulement </a:t>
            </a:r>
            <a:r>
              <a:rPr lang="fr-FR" b="1" i="0" u="none" strike="noStrike" baseline="0" dirty="0">
                <a:solidFill>
                  <a:srgbClr val="7030A0"/>
                </a:solidFill>
              </a:rPr>
              <a:t>3% </a:t>
            </a:r>
            <a:r>
              <a:rPr lang="fr-FR" b="0" i="0" u="none" strike="noStrike" baseline="0" dirty="0">
                <a:solidFill>
                  <a:srgbClr val="000000"/>
                </a:solidFill>
              </a:rPr>
              <a:t>des établissements suivis par les SPSTI.</a:t>
            </a:r>
          </a:p>
          <a:p>
            <a:pPr>
              <a:buFont typeface="Wingdings" panose="05000000000000000000" pitchFamily="2" charset="2"/>
              <a:buChar char="Ø"/>
            </a:pPr>
            <a:endParaRPr lang="fr-FR" dirty="0">
              <a:solidFill>
                <a:srgbClr val="000000"/>
              </a:solidFill>
              <a:effectLst/>
            </a:endParaRPr>
          </a:p>
          <a:p>
            <a:pPr>
              <a:buClr>
                <a:srgbClr val="7030A0"/>
              </a:buClr>
              <a:buFont typeface="Wingdings" panose="05000000000000000000" pitchFamily="2" charset="2"/>
              <a:buChar char="Ø"/>
            </a:pPr>
            <a:r>
              <a:rPr lang="fr-FR" dirty="0">
                <a:solidFill>
                  <a:srgbClr val="000000"/>
                </a:solidFill>
              </a:rPr>
              <a:t> Rédaction de la </a:t>
            </a:r>
            <a:r>
              <a:rPr lang="fr-FR" b="1" dirty="0">
                <a:solidFill>
                  <a:srgbClr val="000000"/>
                </a:solidFill>
              </a:rPr>
              <a:t>fiche d’entreprise</a:t>
            </a:r>
            <a:r>
              <a:rPr lang="fr-FR" dirty="0">
                <a:solidFill>
                  <a:srgbClr val="000000"/>
                </a:solidFill>
              </a:rPr>
              <a:t> = </a:t>
            </a:r>
            <a:r>
              <a:rPr lang="fr-FR" u="sng" dirty="0">
                <a:solidFill>
                  <a:srgbClr val="000000"/>
                </a:solidFill>
              </a:rPr>
              <a:t>mission obligatoire</a:t>
            </a:r>
            <a:r>
              <a:rPr lang="fr-FR" dirty="0">
                <a:solidFill>
                  <a:srgbClr val="000000"/>
                </a:solidFill>
              </a:rPr>
              <a:t> des </a:t>
            </a:r>
            <a:r>
              <a:rPr lang="fr-FR" u="sng" dirty="0">
                <a:solidFill>
                  <a:srgbClr val="000000"/>
                </a:solidFill>
              </a:rPr>
              <a:t>SPST</a:t>
            </a:r>
          </a:p>
          <a:p>
            <a:pPr lvl="1"/>
            <a:r>
              <a:rPr lang="fr-FR" b="0" i="0" u="none" strike="noStrike" baseline="0" dirty="0">
                <a:solidFill>
                  <a:srgbClr val="000000"/>
                </a:solidFill>
              </a:rPr>
              <a:t> Le nombre d’adhérents couverts par un fiche d’entreprise de moins de 4 ans s’élève à 358 856, soit </a:t>
            </a:r>
            <a:r>
              <a:rPr lang="fr-FR" b="1" i="0" u="none" strike="noStrike" baseline="0" dirty="0">
                <a:solidFill>
                  <a:srgbClr val="7030A0"/>
                </a:solidFill>
              </a:rPr>
              <a:t>25%</a:t>
            </a:r>
            <a:r>
              <a:rPr lang="fr-FR" b="0" i="0" u="none" strike="noStrike" baseline="0" dirty="0">
                <a:solidFill>
                  <a:srgbClr val="000000"/>
                </a:solidFill>
              </a:rPr>
              <a:t> du total des adhérents aux SPSTI, permettant de couvrir </a:t>
            </a:r>
            <a:r>
              <a:rPr lang="fr-FR" b="1" i="0" u="none" strike="noStrike" baseline="0" dirty="0">
                <a:solidFill>
                  <a:srgbClr val="7030A0"/>
                </a:solidFill>
              </a:rPr>
              <a:t>6,6 millions de salariés</a:t>
            </a:r>
            <a:r>
              <a:rPr lang="fr-FR" b="0" i="0" u="none" strike="noStrike" baseline="0" dirty="0">
                <a:solidFill>
                  <a:srgbClr val="000000"/>
                </a:solidFill>
              </a:rPr>
              <a:t>.</a:t>
            </a:r>
            <a:endParaRPr lang="fr-FR" dirty="0">
              <a:solidFill>
                <a:srgbClr val="000000"/>
              </a:solidFill>
            </a:endParaRPr>
          </a:p>
        </p:txBody>
      </p:sp>
      <p:sp>
        <p:nvSpPr>
          <p:cNvPr id="3" name="Espace réservé du pied de page 2">
            <a:extLst>
              <a:ext uri="{FF2B5EF4-FFF2-40B4-BE49-F238E27FC236}">
                <a16:creationId xmlns:a16="http://schemas.microsoft.com/office/drawing/2014/main" id="{929169F8-0C21-458C-A905-2F3DDAE074B5}"/>
              </a:ext>
            </a:extLst>
          </p:cNvPr>
          <p:cNvSpPr>
            <a:spLocks noGrp="1"/>
          </p:cNvSpPr>
          <p:nvPr>
            <p:ph type="ftr" sz="quarter" idx="11"/>
          </p:nvPr>
        </p:nvSpPr>
        <p:spPr/>
        <p:txBody>
          <a:bodyPr/>
          <a:lstStyle/>
          <a:p>
            <a:r>
              <a:rPr lang="fr-FR"/>
              <a:t>Dr Jean CARON - médecin du travail</a:t>
            </a:r>
          </a:p>
        </p:txBody>
      </p:sp>
      <p:sp>
        <p:nvSpPr>
          <p:cNvPr id="6" name="Espace réservé du numéro de diapositive 5">
            <a:extLst>
              <a:ext uri="{FF2B5EF4-FFF2-40B4-BE49-F238E27FC236}">
                <a16:creationId xmlns:a16="http://schemas.microsoft.com/office/drawing/2014/main" id="{B40927D5-D808-499C-B66F-DC7B2E34DDB3}"/>
              </a:ext>
            </a:extLst>
          </p:cNvPr>
          <p:cNvSpPr>
            <a:spLocks noGrp="1"/>
          </p:cNvSpPr>
          <p:nvPr>
            <p:ph type="sldNum" sz="quarter" idx="12"/>
          </p:nvPr>
        </p:nvSpPr>
        <p:spPr/>
        <p:txBody>
          <a:bodyPr/>
          <a:lstStyle/>
          <a:p>
            <a:fld id="{7FF388D9-F032-4EF9-B8F3-AB3663450E3B}" type="slidenum">
              <a:rPr lang="fr-FR" smtClean="0"/>
              <a:t>73</a:t>
            </a:fld>
            <a:endParaRPr lang="fr-FR"/>
          </a:p>
        </p:txBody>
      </p:sp>
      <p:sp>
        <p:nvSpPr>
          <p:cNvPr id="7" name="ZoneTexte 6">
            <a:extLst>
              <a:ext uri="{FF2B5EF4-FFF2-40B4-BE49-F238E27FC236}">
                <a16:creationId xmlns:a16="http://schemas.microsoft.com/office/drawing/2014/main" id="{3B3D2CBD-C7C2-4F4A-87E5-E3F4CAFF6698}"/>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2875782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98C01-1A81-4D50-880D-6854DB8829A9}"/>
              </a:ext>
            </a:extLst>
          </p:cNvPr>
          <p:cNvSpPr>
            <a:spLocks noGrp="1"/>
          </p:cNvSpPr>
          <p:nvPr>
            <p:ph type="title"/>
          </p:nvPr>
        </p:nvSpPr>
        <p:spPr/>
        <p:txBody>
          <a:bodyPr/>
          <a:lstStyle/>
          <a:p>
            <a:r>
              <a:rPr lang="fr-FR" dirty="0"/>
              <a:t>11. Actions en milieu de travail</a:t>
            </a:r>
          </a:p>
        </p:txBody>
      </p:sp>
      <p:sp>
        <p:nvSpPr>
          <p:cNvPr id="6" name="Espace réservé du texte 5">
            <a:extLst>
              <a:ext uri="{FF2B5EF4-FFF2-40B4-BE49-F238E27FC236}">
                <a16:creationId xmlns:a16="http://schemas.microsoft.com/office/drawing/2014/main" id="{35E9817A-CF4A-4C0E-8EE0-DAB233BAEFC7}"/>
              </a:ext>
            </a:extLst>
          </p:cNvPr>
          <p:cNvSpPr>
            <a:spLocks noGrp="1"/>
          </p:cNvSpPr>
          <p:nvPr>
            <p:ph type="body" idx="1"/>
          </p:nvPr>
        </p:nvSpPr>
        <p:spPr/>
        <p:txBody>
          <a:bodyPr>
            <a:normAutofit/>
          </a:bodyPr>
          <a:lstStyle/>
          <a:p>
            <a:r>
              <a:rPr lang="fr-FR" sz="4000" dirty="0"/>
              <a:t>en 2022</a:t>
            </a:r>
          </a:p>
        </p:txBody>
      </p:sp>
      <p:sp>
        <p:nvSpPr>
          <p:cNvPr id="4" name="Espace réservé du pied de page 3">
            <a:extLst>
              <a:ext uri="{FF2B5EF4-FFF2-40B4-BE49-F238E27FC236}">
                <a16:creationId xmlns:a16="http://schemas.microsoft.com/office/drawing/2014/main" id="{2236324C-CB13-4B5F-885E-0ECD5842AF73}"/>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1A96E9D1-0EA5-40AA-8B36-B52AC01CB0DA}"/>
              </a:ext>
            </a:extLst>
          </p:cNvPr>
          <p:cNvSpPr>
            <a:spLocks noGrp="1"/>
          </p:cNvSpPr>
          <p:nvPr>
            <p:ph type="sldNum" sz="quarter" idx="12"/>
          </p:nvPr>
        </p:nvSpPr>
        <p:spPr/>
        <p:txBody>
          <a:bodyPr/>
          <a:lstStyle/>
          <a:p>
            <a:fld id="{7FF388D9-F032-4EF9-B8F3-AB3663450E3B}" type="slidenum">
              <a:rPr lang="fr-FR" smtClean="0"/>
              <a:t>74</a:t>
            </a:fld>
            <a:endParaRPr lang="fr-FR"/>
          </a:p>
        </p:txBody>
      </p:sp>
    </p:spTree>
    <p:extLst>
      <p:ext uri="{BB962C8B-B14F-4D97-AF65-F5344CB8AC3E}">
        <p14:creationId xmlns:p14="http://schemas.microsoft.com/office/powerpoint/2010/main" val="40367957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200" y="255796"/>
            <a:ext cx="10515600" cy="1325563"/>
          </a:xfrm>
        </p:spPr>
        <p:txBody>
          <a:bodyPr anchor="t">
            <a:normAutofit/>
          </a:bodyPr>
          <a:lstStyle/>
          <a:p>
            <a:pPr algn="ctr"/>
            <a:r>
              <a:rPr lang="fr-FR" sz="4000" b="1" dirty="0">
                <a:solidFill>
                  <a:srgbClr val="7030A0"/>
                </a:solidFill>
              </a:rPr>
              <a:t>Actions en milieu de travail</a:t>
            </a:r>
          </a:p>
        </p:txBody>
      </p:sp>
      <p:sp>
        <p:nvSpPr>
          <p:cNvPr id="7" name="Espace réservé du contenu 2">
            <a:extLst>
              <a:ext uri="{FF2B5EF4-FFF2-40B4-BE49-F238E27FC236}">
                <a16:creationId xmlns:a16="http://schemas.microsoft.com/office/drawing/2014/main" id="{3519F145-AB27-4621-8B50-BFBECEF4EEF6}"/>
              </a:ext>
            </a:extLst>
          </p:cNvPr>
          <p:cNvSpPr txBox="1">
            <a:spLocks/>
          </p:cNvSpPr>
          <p:nvPr/>
        </p:nvSpPr>
        <p:spPr>
          <a:xfrm>
            <a:off x="695739" y="1192696"/>
            <a:ext cx="10515600" cy="4288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buFont typeface="Wingdings" panose="05000000000000000000" pitchFamily="2" charset="2"/>
              <a:buChar char="Ø"/>
            </a:pPr>
            <a:r>
              <a:rPr lang="fr-FR" dirty="0"/>
              <a:t> </a:t>
            </a:r>
            <a:r>
              <a:rPr lang="fr-FR" u="sng" dirty="0"/>
              <a:t>SPSTI</a:t>
            </a:r>
            <a:r>
              <a:rPr lang="fr-FR" dirty="0"/>
              <a:t> : Analyses de risques et études de postes</a:t>
            </a:r>
          </a:p>
          <a:p>
            <a:pPr>
              <a:buClr>
                <a:srgbClr val="7030A0"/>
              </a:buClr>
              <a:buFont typeface="Wingdings" panose="05000000000000000000" pitchFamily="2" charset="2"/>
              <a:buChar char="Ø"/>
            </a:pPr>
            <a:r>
              <a:rPr lang="fr-FR" dirty="0"/>
              <a:t> </a:t>
            </a:r>
            <a:r>
              <a:rPr lang="fr-FR" u="sng" dirty="0"/>
              <a:t>SPSTA</a:t>
            </a:r>
            <a:r>
              <a:rPr lang="fr-FR" dirty="0"/>
              <a:t> : Conseils (proximité ++), 2x plus d’actions en milieu de travail</a:t>
            </a:r>
          </a:p>
          <a:p>
            <a:pPr marL="0" indent="0">
              <a:buNone/>
            </a:pPr>
            <a:endParaRPr lang="fr-FR" dirty="0"/>
          </a:p>
        </p:txBody>
      </p:sp>
      <p:pic>
        <p:nvPicPr>
          <p:cNvPr id="5" name="Image 4">
            <a:extLst>
              <a:ext uri="{FF2B5EF4-FFF2-40B4-BE49-F238E27FC236}">
                <a16:creationId xmlns:a16="http://schemas.microsoft.com/office/drawing/2014/main" id="{117F96C4-C8B5-4589-A424-65384722A926}"/>
              </a:ext>
            </a:extLst>
          </p:cNvPr>
          <p:cNvPicPr>
            <a:picLocks noChangeAspect="1"/>
          </p:cNvPicPr>
          <p:nvPr/>
        </p:nvPicPr>
        <p:blipFill rotWithShape="1">
          <a:blip r:embed="rId3">
            <a:extLst>
              <a:ext uri="{28A0092B-C50C-407E-A947-70E740481C1C}">
                <a14:useLocalDpi xmlns:a14="http://schemas.microsoft.com/office/drawing/2010/main" val="0"/>
              </a:ext>
            </a:extLst>
          </a:blip>
          <a:srcRect l="2782" t="5271" r="17505" b="3200"/>
          <a:stretch/>
        </p:blipFill>
        <p:spPr>
          <a:xfrm>
            <a:off x="6288157" y="2650680"/>
            <a:ext cx="5506278" cy="3361499"/>
          </a:xfrm>
          <a:prstGeom prst="rect">
            <a:avLst/>
          </a:prstGeom>
        </p:spPr>
      </p:pic>
      <p:pic>
        <p:nvPicPr>
          <p:cNvPr id="11" name="Image 10">
            <a:extLst>
              <a:ext uri="{FF2B5EF4-FFF2-40B4-BE49-F238E27FC236}">
                <a16:creationId xmlns:a16="http://schemas.microsoft.com/office/drawing/2014/main" id="{8F62216B-0E4C-4BD7-A379-EC1B94CE21DE}"/>
              </a:ext>
            </a:extLst>
          </p:cNvPr>
          <p:cNvPicPr>
            <a:picLocks noChangeAspect="1"/>
          </p:cNvPicPr>
          <p:nvPr/>
        </p:nvPicPr>
        <p:blipFill rotWithShape="1">
          <a:blip r:embed="rId4">
            <a:extLst>
              <a:ext uri="{28A0092B-C50C-407E-A947-70E740481C1C}">
                <a14:useLocalDpi xmlns:a14="http://schemas.microsoft.com/office/drawing/2010/main" val="0"/>
              </a:ext>
            </a:extLst>
          </a:blip>
          <a:srcRect l="1653" t="2224" r="15237" b="3682"/>
          <a:stretch/>
        </p:blipFill>
        <p:spPr>
          <a:xfrm>
            <a:off x="397565" y="2553878"/>
            <a:ext cx="5367131" cy="3555101"/>
          </a:xfrm>
          <a:prstGeom prst="rect">
            <a:avLst/>
          </a:prstGeom>
        </p:spPr>
      </p:pic>
      <p:sp>
        <p:nvSpPr>
          <p:cNvPr id="3" name="Espace réservé du pied de page 2">
            <a:extLst>
              <a:ext uri="{FF2B5EF4-FFF2-40B4-BE49-F238E27FC236}">
                <a16:creationId xmlns:a16="http://schemas.microsoft.com/office/drawing/2014/main" id="{A7C0E0B4-B0C9-4326-873C-C69C04B7C2DD}"/>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BD25EF04-420F-4530-9513-8AF866CBA711}"/>
              </a:ext>
            </a:extLst>
          </p:cNvPr>
          <p:cNvSpPr>
            <a:spLocks noGrp="1"/>
          </p:cNvSpPr>
          <p:nvPr>
            <p:ph type="sldNum" sz="quarter" idx="12"/>
          </p:nvPr>
        </p:nvSpPr>
        <p:spPr/>
        <p:txBody>
          <a:bodyPr/>
          <a:lstStyle/>
          <a:p>
            <a:fld id="{7FF388D9-F032-4EF9-B8F3-AB3663450E3B}" type="slidenum">
              <a:rPr lang="fr-FR" smtClean="0"/>
              <a:t>75</a:t>
            </a:fld>
            <a:endParaRPr lang="fr-FR"/>
          </a:p>
        </p:txBody>
      </p:sp>
      <p:sp>
        <p:nvSpPr>
          <p:cNvPr id="9" name="ZoneTexte 8">
            <a:extLst>
              <a:ext uri="{FF2B5EF4-FFF2-40B4-BE49-F238E27FC236}">
                <a16:creationId xmlns:a16="http://schemas.microsoft.com/office/drawing/2014/main" id="{BA39FAD4-C1CD-4793-AE1C-5C8A171A85C4}"/>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3184540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357809" y="358154"/>
            <a:ext cx="11549269" cy="1325563"/>
          </a:xfrm>
        </p:spPr>
        <p:txBody>
          <a:bodyPr anchor="t">
            <a:normAutofit/>
          </a:bodyPr>
          <a:lstStyle/>
          <a:p>
            <a:r>
              <a:rPr lang="fr-FR" sz="4000" dirty="0"/>
              <a:t>Actions de </a:t>
            </a:r>
            <a:r>
              <a:rPr lang="fr-FR" sz="4000" b="1" dirty="0">
                <a:solidFill>
                  <a:srgbClr val="7030A0"/>
                </a:solidFill>
              </a:rPr>
              <a:t>promotion de la santé </a:t>
            </a:r>
            <a:r>
              <a:rPr lang="fr-FR" sz="4000" dirty="0"/>
              <a:t>sur le lieu de travail</a:t>
            </a:r>
          </a:p>
        </p:txBody>
      </p:sp>
      <p:sp>
        <p:nvSpPr>
          <p:cNvPr id="7" name="Espace réservé du contenu 2">
            <a:extLst>
              <a:ext uri="{FF2B5EF4-FFF2-40B4-BE49-F238E27FC236}">
                <a16:creationId xmlns:a16="http://schemas.microsoft.com/office/drawing/2014/main" id="{3519F145-AB27-4621-8B50-BFBECEF4EEF6}"/>
              </a:ext>
            </a:extLst>
          </p:cNvPr>
          <p:cNvSpPr txBox="1">
            <a:spLocks/>
          </p:cNvSpPr>
          <p:nvPr/>
        </p:nvSpPr>
        <p:spPr>
          <a:xfrm>
            <a:off x="695739" y="1242391"/>
            <a:ext cx="10515600" cy="4238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buFont typeface="Wingdings" panose="05000000000000000000" pitchFamily="2" charset="2"/>
              <a:buChar char="Ø"/>
            </a:pPr>
            <a:r>
              <a:rPr lang="fr-FR" dirty="0"/>
              <a:t> Dépistages ++ et vaccinations (ratio x18 pour les SPSTA)</a:t>
            </a:r>
          </a:p>
          <a:p>
            <a:pPr>
              <a:buClr>
                <a:srgbClr val="7030A0"/>
              </a:buClr>
              <a:buFont typeface="Wingdings" panose="05000000000000000000" pitchFamily="2" charset="2"/>
              <a:buChar char="Ø"/>
            </a:pPr>
            <a:r>
              <a:rPr lang="fr-FR" dirty="0"/>
              <a:t> </a:t>
            </a:r>
            <a:r>
              <a:rPr lang="fr-FR" u="sng" dirty="0"/>
              <a:t>A développer</a:t>
            </a:r>
            <a:r>
              <a:rPr lang="fr-FR" dirty="0"/>
              <a:t> : </a:t>
            </a:r>
          </a:p>
          <a:p>
            <a:pPr lvl="1"/>
            <a:r>
              <a:rPr lang="fr-FR" dirty="0"/>
              <a:t> promotion de l’</a:t>
            </a:r>
            <a:r>
              <a:rPr lang="fr-FR" b="1" dirty="0">
                <a:solidFill>
                  <a:srgbClr val="7030A0"/>
                </a:solidFill>
              </a:rPr>
              <a:t>activité physique </a:t>
            </a:r>
            <a:r>
              <a:rPr lang="fr-FR" dirty="0"/>
              <a:t>(1 à 3 %)</a:t>
            </a:r>
          </a:p>
          <a:p>
            <a:pPr lvl="1"/>
            <a:r>
              <a:rPr lang="fr-FR" dirty="0"/>
              <a:t> sensibilisation aux situations de </a:t>
            </a:r>
            <a:r>
              <a:rPr lang="fr-FR" b="1" dirty="0">
                <a:solidFill>
                  <a:srgbClr val="7030A0"/>
                </a:solidFill>
              </a:rPr>
              <a:t>handicap</a:t>
            </a:r>
            <a:r>
              <a:rPr lang="fr-FR" dirty="0"/>
              <a:t> (1 à 2 %)</a:t>
            </a:r>
          </a:p>
        </p:txBody>
      </p:sp>
      <p:pic>
        <p:nvPicPr>
          <p:cNvPr id="4" name="Image 3">
            <a:extLst>
              <a:ext uri="{FF2B5EF4-FFF2-40B4-BE49-F238E27FC236}">
                <a16:creationId xmlns:a16="http://schemas.microsoft.com/office/drawing/2014/main" id="{6F0DBDBF-92C0-48EF-91B9-2AABA3192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299" y="3208289"/>
            <a:ext cx="5908411" cy="3130481"/>
          </a:xfrm>
          <a:prstGeom prst="rect">
            <a:avLst/>
          </a:prstGeom>
        </p:spPr>
      </p:pic>
      <p:pic>
        <p:nvPicPr>
          <p:cNvPr id="9" name="Image 8">
            <a:extLst>
              <a:ext uri="{FF2B5EF4-FFF2-40B4-BE49-F238E27FC236}">
                <a16:creationId xmlns:a16="http://schemas.microsoft.com/office/drawing/2014/main" id="{208B39BE-6C7F-4332-97F0-807AB9456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68" y="3198350"/>
            <a:ext cx="5908411" cy="3115036"/>
          </a:xfrm>
          <a:prstGeom prst="rect">
            <a:avLst/>
          </a:prstGeom>
        </p:spPr>
      </p:pic>
      <p:sp>
        <p:nvSpPr>
          <p:cNvPr id="3" name="Espace réservé du pied de page 2">
            <a:extLst>
              <a:ext uri="{FF2B5EF4-FFF2-40B4-BE49-F238E27FC236}">
                <a16:creationId xmlns:a16="http://schemas.microsoft.com/office/drawing/2014/main" id="{90EC7819-4D7C-4FA3-BFD0-BD9D16AE55F7}"/>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D8F1C749-D392-42D6-8002-E1CBE77D8F41}"/>
              </a:ext>
            </a:extLst>
          </p:cNvPr>
          <p:cNvSpPr>
            <a:spLocks noGrp="1"/>
          </p:cNvSpPr>
          <p:nvPr>
            <p:ph type="sldNum" sz="quarter" idx="12"/>
          </p:nvPr>
        </p:nvSpPr>
        <p:spPr/>
        <p:txBody>
          <a:bodyPr/>
          <a:lstStyle/>
          <a:p>
            <a:fld id="{7FF388D9-F032-4EF9-B8F3-AB3663450E3B}" type="slidenum">
              <a:rPr lang="fr-FR" smtClean="0"/>
              <a:t>76</a:t>
            </a:fld>
            <a:endParaRPr lang="fr-FR"/>
          </a:p>
        </p:txBody>
      </p:sp>
      <p:sp>
        <p:nvSpPr>
          <p:cNvPr id="10" name="ZoneTexte 9">
            <a:extLst>
              <a:ext uri="{FF2B5EF4-FFF2-40B4-BE49-F238E27FC236}">
                <a16:creationId xmlns:a16="http://schemas.microsoft.com/office/drawing/2014/main" id="{3A5DB35D-55C1-458E-B53F-BC0282EA21BE}"/>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41004506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556591" y="66955"/>
            <a:ext cx="11102009" cy="1325563"/>
          </a:xfrm>
        </p:spPr>
        <p:txBody>
          <a:bodyPr anchor="t">
            <a:normAutofit/>
          </a:bodyPr>
          <a:lstStyle/>
          <a:p>
            <a:pPr algn="ctr"/>
            <a:r>
              <a:rPr lang="fr-FR" sz="4000" b="1" dirty="0">
                <a:solidFill>
                  <a:srgbClr val="7030A0"/>
                </a:solidFill>
              </a:rPr>
              <a:t>Prévention de la désinsertion professionnelle </a:t>
            </a:r>
            <a:r>
              <a:rPr lang="fr-FR" sz="4000" dirty="0"/>
              <a:t>(PDP) et </a:t>
            </a:r>
            <a:r>
              <a:rPr lang="fr-FR" sz="4000" b="1" dirty="0">
                <a:solidFill>
                  <a:srgbClr val="7030A0"/>
                </a:solidFill>
              </a:rPr>
              <a:t>maintien dans l’emploi</a:t>
            </a:r>
          </a:p>
        </p:txBody>
      </p:sp>
      <p:pic>
        <p:nvPicPr>
          <p:cNvPr id="5" name="Image 4">
            <a:extLst>
              <a:ext uri="{FF2B5EF4-FFF2-40B4-BE49-F238E27FC236}">
                <a16:creationId xmlns:a16="http://schemas.microsoft.com/office/drawing/2014/main" id="{7AE323FB-197B-4CD4-8251-E97C80986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130" y="1209470"/>
            <a:ext cx="9839740" cy="5196347"/>
          </a:xfrm>
          <a:prstGeom prst="rect">
            <a:avLst/>
          </a:prstGeom>
        </p:spPr>
      </p:pic>
      <p:sp>
        <p:nvSpPr>
          <p:cNvPr id="3" name="Espace réservé du pied de page 2">
            <a:extLst>
              <a:ext uri="{FF2B5EF4-FFF2-40B4-BE49-F238E27FC236}">
                <a16:creationId xmlns:a16="http://schemas.microsoft.com/office/drawing/2014/main" id="{5B6DB23D-08BE-4A30-8E6C-33FCE311BD5E}"/>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B510DA18-28F3-45BE-ADFF-0E41A41150B3}"/>
              </a:ext>
            </a:extLst>
          </p:cNvPr>
          <p:cNvSpPr>
            <a:spLocks noGrp="1"/>
          </p:cNvSpPr>
          <p:nvPr>
            <p:ph type="sldNum" sz="quarter" idx="12"/>
          </p:nvPr>
        </p:nvSpPr>
        <p:spPr/>
        <p:txBody>
          <a:bodyPr/>
          <a:lstStyle/>
          <a:p>
            <a:fld id="{7FF388D9-F032-4EF9-B8F3-AB3663450E3B}" type="slidenum">
              <a:rPr lang="fr-FR" smtClean="0"/>
              <a:t>77</a:t>
            </a:fld>
            <a:endParaRPr lang="fr-FR"/>
          </a:p>
        </p:txBody>
      </p:sp>
      <p:sp>
        <p:nvSpPr>
          <p:cNvPr id="7" name="ZoneTexte 6">
            <a:extLst>
              <a:ext uri="{FF2B5EF4-FFF2-40B4-BE49-F238E27FC236}">
                <a16:creationId xmlns:a16="http://schemas.microsoft.com/office/drawing/2014/main" id="{9D5953C7-DFF0-42F0-99E1-D17320F881AB}"/>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1983923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411DC6C-B406-427F-9E2F-FA9829F1A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51" y="1233494"/>
            <a:ext cx="10131287" cy="5076553"/>
          </a:xfrm>
          <a:prstGeom prst="rect">
            <a:avLst/>
          </a:prstGeom>
        </p:spPr>
      </p:pic>
      <p:sp>
        <p:nvSpPr>
          <p:cNvPr id="7" name="Titre 1">
            <a:extLst>
              <a:ext uri="{FF2B5EF4-FFF2-40B4-BE49-F238E27FC236}">
                <a16:creationId xmlns:a16="http://schemas.microsoft.com/office/drawing/2014/main" id="{726522CB-5712-441C-B024-869812ACBA2D}"/>
              </a:ext>
            </a:extLst>
          </p:cNvPr>
          <p:cNvSpPr txBox="1">
            <a:spLocks/>
          </p:cNvSpPr>
          <p:nvPr/>
        </p:nvSpPr>
        <p:spPr>
          <a:xfrm>
            <a:off x="556591" y="66955"/>
            <a:ext cx="11102009"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a:solidFill>
                  <a:srgbClr val="7030A0"/>
                </a:solidFill>
              </a:rPr>
              <a:t>Prévention de la désinsertion professionnelle </a:t>
            </a:r>
            <a:r>
              <a:rPr lang="fr-FR" sz="4000"/>
              <a:t>(PDP) et </a:t>
            </a:r>
            <a:r>
              <a:rPr lang="fr-FR" sz="4000" b="1">
                <a:solidFill>
                  <a:srgbClr val="7030A0"/>
                </a:solidFill>
              </a:rPr>
              <a:t>maintien dans l’emploi</a:t>
            </a:r>
            <a:endParaRPr lang="fr-FR" sz="4000" b="1" dirty="0">
              <a:solidFill>
                <a:srgbClr val="7030A0"/>
              </a:solidFill>
            </a:endParaRPr>
          </a:p>
        </p:txBody>
      </p:sp>
      <p:sp>
        <p:nvSpPr>
          <p:cNvPr id="2" name="Espace réservé du pied de page 1">
            <a:extLst>
              <a:ext uri="{FF2B5EF4-FFF2-40B4-BE49-F238E27FC236}">
                <a16:creationId xmlns:a16="http://schemas.microsoft.com/office/drawing/2014/main" id="{E93053AC-DCE8-4F76-83F0-6F263ABFAE75}"/>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596EBA84-175B-4E3D-A836-CEFCF97AA427}"/>
              </a:ext>
            </a:extLst>
          </p:cNvPr>
          <p:cNvSpPr>
            <a:spLocks noGrp="1"/>
          </p:cNvSpPr>
          <p:nvPr>
            <p:ph type="sldNum" sz="quarter" idx="12"/>
          </p:nvPr>
        </p:nvSpPr>
        <p:spPr/>
        <p:txBody>
          <a:bodyPr/>
          <a:lstStyle/>
          <a:p>
            <a:fld id="{7FF388D9-F032-4EF9-B8F3-AB3663450E3B}" type="slidenum">
              <a:rPr lang="fr-FR" smtClean="0"/>
              <a:t>78</a:t>
            </a:fld>
            <a:endParaRPr lang="fr-FR"/>
          </a:p>
        </p:txBody>
      </p:sp>
      <p:sp>
        <p:nvSpPr>
          <p:cNvPr id="9" name="ZoneTexte 8">
            <a:extLst>
              <a:ext uri="{FF2B5EF4-FFF2-40B4-BE49-F238E27FC236}">
                <a16:creationId xmlns:a16="http://schemas.microsoft.com/office/drawing/2014/main" id="{07BC17E2-B166-4A02-9485-8F690D3FE99C}"/>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2369140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0C723-1D81-43BD-A4D2-3A4206CD2CE3}"/>
              </a:ext>
            </a:extLst>
          </p:cNvPr>
          <p:cNvSpPr>
            <a:spLocks noGrp="1"/>
          </p:cNvSpPr>
          <p:nvPr>
            <p:ph type="title"/>
          </p:nvPr>
        </p:nvSpPr>
        <p:spPr>
          <a:xfrm>
            <a:off x="838200" y="17260"/>
            <a:ext cx="10515600" cy="1325563"/>
          </a:xfrm>
        </p:spPr>
        <p:txBody>
          <a:bodyPr anchor="t"/>
          <a:lstStyle/>
          <a:p>
            <a:pPr algn="ctr"/>
            <a:r>
              <a:rPr lang="fr-FR" b="1" dirty="0">
                <a:solidFill>
                  <a:srgbClr val="7030A0"/>
                </a:solidFill>
              </a:rPr>
              <a:t>Essai encadré</a:t>
            </a:r>
          </a:p>
        </p:txBody>
      </p:sp>
      <p:pic>
        <p:nvPicPr>
          <p:cNvPr id="7" name="Image 6">
            <a:extLst>
              <a:ext uri="{FF2B5EF4-FFF2-40B4-BE49-F238E27FC236}">
                <a16:creationId xmlns:a16="http://schemas.microsoft.com/office/drawing/2014/main" id="{6148C6A6-1B1D-40DA-99FF-D326C7904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 y="1003855"/>
            <a:ext cx="11132031" cy="5280301"/>
          </a:xfrm>
          <a:prstGeom prst="rect">
            <a:avLst/>
          </a:prstGeom>
        </p:spPr>
      </p:pic>
      <p:pic>
        <p:nvPicPr>
          <p:cNvPr id="5" name="Espace réservé du contenu 4">
            <a:extLst>
              <a:ext uri="{FF2B5EF4-FFF2-40B4-BE49-F238E27FC236}">
                <a16:creationId xmlns:a16="http://schemas.microsoft.com/office/drawing/2014/main" id="{ADCE1975-85ED-41F2-8598-61C0319577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24122" y="1"/>
            <a:ext cx="3067877" cy="1586833"/>
          </a:xfrm>
        </p:spPr>
      </p:pic>
      <p:sp>
        <p:nvSpPr>
          <p:cNvPr id="9" name="ZoneTexte 8">
            <a:extLst>
              <a:ext uri="{FF2B5EF4-FFF2-40B4-BE49-F238E27FC236}">
                <a16:creationId xmlns:a16="http://schemas.microsoft.com/office/drawing/2014/main" id="{F13A3FC1-0DAF-4424-98E6-8C7F1891D7B5}"/>
              </a:ext>
            </a:extLst>
          </p:cNvPr>
          <p:cNvSpPr txBox="1"/>
          <p:nvPr/>
        </p:nvSpPr>
        <p:spPr>
          <a:xfrm>
            <a:off x="-2566" y="6199526"/>
            <a:ext cx="3269973" cy="646331"/>
          </a:xfrm>
          <a:prstGeom prst="rect">
            <a:avLst/>
          </a:prstGeom>
          <a:noFill/>
        </p:spPr>
        <p:txBody>
          <a:bodyPr wrap="square" rtlCol="0">
            <a:spAutoFit/>
          </a:bodyPr>
          <a:lstStyle/>
          <a:p>
            <a:r>
              <a:rPr lang="fr-FR" sz="1200" dirty="0"/>
              <a:t>Source : Loi Santé Travail : Quels changements pour les entreprises ? Conférence du 5 mai 2022 (Fédération régionales des SIST d’Ile de France)</a:t>
            </a:r>
          </a:p>
        </p:txBody>
      </p:sp>
      <p:sp>
        <p:nvSpPr>
          <p:cNvPr id="3" name="Espace réservé du pied de page 2">
            <a:extLst>
              <a:ext uri="{FF2B5EF4-FFF2-40B4-BE49-F238E27FC236}">
                <a16:creationId xmlns:a16="http://schemas.microsoft.com/office/drawing/2014/main" id="{E13D675F-CDA2-48EC-AEB2-8701114D2045}"/>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5B0193EC-C283-4BA7-92FD-EFD4A3BBE39F}"/>
              </a:ext>
            </a:extLst>
          </p:cNvPr>
          <p:cNvSpPr>
            <a:spLocks noGrp="1"/>
          </p:cNvSpPr>
          <p:nvPr>
            <p:ph type="sldNum" sz="quarter" idx="12"/>
          </p:nvPr>
        </p:nvSpPr>
        <p:spPr/>
        <p:txBody>
          <a:bodyPr/>
          <a:lstStyle/>
          <a:p>
            <a:fld id="{7FF388D9-F032-4EF9-B8F3-AB3663450E3B}" type="slidenum">
              <a:rPr lang="fr-FR" smtClean="0"/>
              <a:t>79</a:t>
            </a:fld>
            <a:endParaRPr lang="fr-FR"/>
          </a:p>
        </p:txBody>
      </p:sp>
      <p:sp>
        <p:nvSpPr>
          <p:cNvPr id="6" name="Rectangle 5">
            <a:extLst>
              <a:ext uri="{FF2B5EF4-FFF2-40B4-BE49-F238E27FC236}">
                <a16:creationId xmlns:a16="http://schemas.microsoft.com/office/drawing/2014/main" id="{584EBD75-2D20-49BE-BD2C-CDBF35682A4A}"/>
              </a:ext>
            </a:extLst>
          </p:cNvPr>
          <p:cNvSpPr/>
          <p:nvPr/>
        </p:nvSpPr>
        <p:spPr>
          <a:xfrm>
            <a:off x="6096000" y="795130"/>
            <a:ext cx="1785730" cy="547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935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F5E1D6F9-F13A-4C6E-BCD3-3977316912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738967"/>
            <a:ext cx="8600657" cy="5811256"/>
          </a:xfrm>
        </p:spPr>
      </p:pic>
      <p:pic>
        <p:nvPicPr>
          <p:cNvPr id="5" name="Image 4">
            <a:extLst>
              <a:ext uri="{FF2B5EF4-FFF2-40B4-BE49-F238E27FC236}">
                <a16:creationId xmlns:a16="http://schemas.microsoft.com/office/drawing/2014/main" id="{F6F78A9D-5FB1-47F6-848C-071711AB14E5}"/>
              </a:ext>
            </a:extLst>
          </p:cNvPr>
          <p:cNvPicPr>
            <a:picLocks noChangeAspect="1"/>
          </p:cNvPicPr>
          <p:nvPr/>
        </p:nvPicPr>
        <p:blipFill rotWithShape="1">
          <a:blip r:embed="rId4">
            <a:extLst>
              <a:ext uri="{28A0092B-C50C-407E-A947-70E740481C1C}">
                <a14:useLocalDpi xmlns:a14="http://schemas.microsoft.com/office/drawing/2010/main" val="0"/>
              </a:ext>
            </a:extLst>
          </a:blip>
          <a:srcRect r="74312"/>
          <a:stretch/>
        </p:blipFill>
        <p:spPr>
          <a:xfrm>
            <a:off x="9381727" y="1649666"/>
            <a:ext cx="2137562" cy="816303"/>
          </a:xfrm>
          <a:prstGeom prst="rect">
            <a:avLst/>
          </a:prstGeom>
        </p:spPr>
      </p:pic>
      <p:pic>
        <p:nvPicPr>
          <p:cNvPr id="8" name="Image 7">
            <a:extLst>
              <a:ext uri="{FF2B5EF4-FFF2-40B4-BE49-F238E27FC236}">
                <a16:creationId xmlns:a16="http://schemas.microsoft.com/office/drawing/2014/main" id="{06CADD83-7789-4D10-A43A-F59E5F6D01FF}"/>
              </a:ext>
            </a:extLst>
          </p:cNvPr>
          <p:cNvPicPr>
            <a:picLocks noChangeAspect="1"/>
          </p:cNvPicPr>
          <p:nvPr/>
        </p:nvPicPr>
        <p:blipFill rotWithShape="1">
          <a:blip r:embed="rId4">
            <a:extLst>
              <a:ext uri="{28A0092B-C50C-407E-A947-70E740481C1C}">
                <a14:useLocalDpi xmlns:a14="http://schemas.microsoft.com/office/drawing/2010/main" val="0"/>
              </a:ext>
            </a:extLst>
          </a:blip>
          <a:srcRect l="32735" r="51260"/>
          <a:stretch/>
        </p:blipFill>
        <p:spPr>
          <a:xfrm>
            <a:off x="9818204" y="2721561"/>
            <a:ext cx="1331844" cy="816303"/>
          </a:xfrm>
          <a:prstGeom prst="rect">
            <a:avLst/>
          </a:prstGeom>
        </p:spPr>
      </p:pic>
      <p:pic>
        <p:nvPicPr>
          <p:cNvPr id="9" name="Image 8">
            <a:extLst>
              <a:ext uri="{FF2B5EF4-FFF2-40B4-BE49-F238E27FC236}">
                <a16:creationId xmlns:a16="http://schemas.microsoft.com/office/drawing/2014/main" id="{BCBBCB2D-2F1B-4203-9DCC-B740CF879191}"/>
              </a:ext>
            </a:extLst>
          </p:cNvPr>
          <p:cNvPicPr>
            <a:picLocks noChangeAspect="1"/>
          </p:cNvPicPr>
          <p:nvPr/>
        </p:nvPicPr>
        <p:blipFill rotWithShape="1">
          <a:blip r:embed="rId4">
            <a:extLst>
              <a:ext uri="{28A0092B-C50C-407E-A947-70E740481C1C}">
                <a14:useLocalDpi xmlns:a14="http://schemas.microsoft.com/office/drawing/2010/main" val="0"/>
              </a:ext>
            </a:extLst>
          </a:blip>
          <a:srcRect l="54712" t="-6217" r="23669" b="6217"/>
          <a:stretch/>
        </p:blipFill>
        <p:spPr>
          <a:xfrm>
            <a:off x="9720306" y="3842362"/>
            <a:ext cx="1798983" cy="816303"/>
          </a:xfrm>
          <a:prstGeom prst="rect">
            <a:avLst/>
          </a:prstGeom>
        </p:spPr>
      </p:pic>
      <p:pic>
        <p:nvPicPr>
          <p:cNvPr id="10" name="Image 9">
            <a:extLst>
              <a:ext uri="{FF2B5EF4-FFF2-40B4-BE49-F238E27FC236}">
                <a16:creationId xmlns:a16="http://schemas.microsoft.com/office/drawing/2014/main" id="{96C3E6E3-0F6E-44D9-BA42-AE4B6F8BE884}"/>
              </a:ext>
            </a:extLst>
          </p:cNvPr>
          <p:cNvPicPr>
            <a:picLocks noChangeAspect="1"/>
          </p:cNvPicPr>
          <p:nvPr/>
        </p:nvPicPr>
        <p:blipFill rotWithShape="1">
          <a:blip r:embed="rId4">
            <a:extLst>
              <a:ext uri="{28A0092B-C50C-407E-A947-70E740481C1C}">
                <a14:useLocalDpi xmlns:a14="http://schemas.microsoft.com/office/drawing/2010/main" val="0"/>
              </a:ext>
            </a:extLst>
          </a:blip>
          <a:srcRect l="79676"/>
          <a:stretch/>
        </p:blipFill>
        <p:spPr>
          <a:xfrm>
            <a:off x="9790817" y="4963163"/>
            <a:ext cx="1691238" cy="816303"/>
          </a:xfrm>
          <a:prstGeom prst="rect">
            <a:avLst/>
          </a:prstGeom>
        </p:spPr>
      </p:pic>
      <p:sp>
        <p:nvSpPr>
          <p:cNvPr id="3" name="Espace réservé du pied de page 2">
            <a:extLst>
              <a:ext uri="{FF2B5EF4-FFF2-40B4-BE49-F238E27FC236}">
                <a16:creationId xmlns:a16="http://schemas.microsoft.com/office/drawing/2014/main" id="{05F93F1C-6568-4630-926C-68D1E40DAF77}"/>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2ECD4742-E1AF-4289-9255-A81CDD668421}"/>
              </a:ext>
            </a:extLst>
          </p:cNvPr>
          <p:cNvSpPr>
            <a:spLocks noGrp="1"/>
          </p:cNvSpPr>
          <p:nvPr>
            <p:ph type="sldNum" sz="quarter" idx="12"/>
          </p:nvPr>
        </p:nvSpPr>
        <p:spPr/>
        <p:txBody>
          <a:bodyPr/>
          <a:lstStyle/>
          <a:p>
            <a:fld id="{7FF388D9-F032-4EF9-B8F3-AB3663450E3B}" type="slidenum">
              <a:rPr lang="fr-FR" smtClean="0"/>
              <a:t>8</a:t>
            </a:fld>
            <a:endParaRPr lang="fr-FR"/>
          </a:p>
        </p:txBody>
      </p:sp>
      <p:sp>
        <p:nvSpPr>
          <p:cNvPr id="11" name="ZoneTexte 10">
            <a:extLst>
              <a:ext uri="{FF2B5EF4-FFF2-40B4-BE49-F238E27FC236}">
                <a16:creationId xmlns:a16="http://schemas.microsoft.com/office/drawing/2014/main" id="{F462C837-D1EE-4AE1-ADAC-9FB4CB53491A}"/>
              </a:ext>
            </a:extLst>
          </p:cNvPr>
          <p:cNvSpPr txBox="1"/>
          <p:nvPr/>
        </p:nvSpPr>
        <p:spPr>
          <a:xfrm>
            <a:off x="8511209" y="5891602"/>
            <a:ext cx="2941982" cy="461665"/>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
        <p:nvSpPr>
          <p:cNvPr id="14" name="Titre 1">
            <a:extLst>
              <a:ext uri="{FF2B5EF4-FFF2-40B4-BE49-F238E27FC236}">
                <a16:creationId xmlns:a16="http://schemas.microsoft.com/office/drawing/2014/main" id="{C7447123-C5FC-436C-877D-E9BC0DF110D2}"/>
              </a:ext>
            </a:extLst>
          </p:cNvPr>
          <p:cNvSpPr txBox="1">
            <a:spLocks/>
          </p:cNvSpPr>
          <p:nvPr/>
        </p:nvSpPr>
        <p:spPr>
          <a:xfrm>
            <a:off x="838200" y="21273"/>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a:solidFill>
                  <a:srgbClr val="7030A0"/>
                </a:solidFill>
              </a:rPr>
              <a:t>Démographie</a:t>
            </a:r>
            <a:r>
              <a:rPr lang="fr-FR" sz="4000"/>
              <a:t> de la médecine en France</a:t>
            </a:r>
            <a:endParaRPr lang="fr-FR" sz="4000" dirty="0"/>
          </a:p>
        </p:txBody>
      </p:sp>
    </p:spTree>
    <p:extLst>
      <p:ext uri="{BB962C8B-B14F-4D97-AF65-F5344CB8AC3E}">
        <p14:creationId xmlns:p14="http://schemas.microsoft.com/office/powerpoint/2010/main" val="1228690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0C723-1D81-43BD-A4D2-3A4206CD2CE3}"/>
              </a:ext>
            </a:extLst>
          </p:cNvPr>
          <p:cNvSpPr>
            <a:spLocks noGrp="1"/>
          </p:cNvSpPr>
          <p:nvPr>
            <p:ph type="title"/>
          </p:nvPr>
        </p:nvSpPr>
        <p:spPr>
          <a:xfrm>
            <a:off x="838200" y="96772"/>
            <a:ext cx="10515600" cy="1325563"/>
          </a:xfrm>
        </p:spPr>
        <p:txBody>
          <a:bodyPr anchor="t"/>
          <a:lstStyle/>
          <a:p>
            <a:pPr algn="ctr"/>
            <a:r>
              <a:rPr lang="fr-FR" b="1" dirty="0">
                <a:solidFill>
                  <a:srgbClr val="7030A0"/>
                </a:solidFill>
              </a:rPr>
              <a:t>RDV de liaison</a:t>
            </a:r>
          </a:p>
        </p:txBody>
      </p:sp>
      <p:pic>
        <p:nvPicPr>
          <p:cNvPr id="5" name="Espace réservé du contenu 4">
            <a:extLst>
              <a:ext uri="{FF2B5EF4-FFF2-40B4-BE49-F238E27FC236}">
                <a16:creationId xmlns:a16="http://schemas.microsoft.com/office/drawing/2014/main" id="{AA5B117F-9CFC-4C01-AE42-E0B11FDE73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37"/>
          <a:stretch/>
        </p:blipFill>
        <p:spPr>
          <a:xfrm>
            <a:off x="2108468" y="907348"/>
            <a:ext cx="8327618" cy="5463634"/>
          </a:xfrm>
        </p:spPr>
      </p:pic>
      <p:sp>
        <p:nvSpPr>
          <p:cNvPr id="7" name="Rectangle 6">
            <a:extLst>
              <a:ext uri="{FF2B5EF4-FFF2-40B4-BE49-F238E27FC236}">
                <a16:creationId xmlns:a16="http://schemas.microsoft.com/office/drawing/2014/main" id="{1E766A2E-C013-4BAB-AB82-A901D534F26C}"/>
              </a:ext>
            </a:extLst>
          </p:cNvPr>
          <p:cNvSpPr/>
          <p:nvPr/>
        </p:nvSpPr>
        <p:spPr>
          <a:xfrm>
            <a:off x="9222506" y="487018"/>
            <a:ext cx="1412364" cy="1172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7FD75161-7561-4D4E-839E-05BD1BB812E9}"/>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CAF2FE5B-0300-4D1B-AFAC-93D3ADCE2C06}"/>
              </a:ext>
            </a:extLst>
          </p:cNvPr>
          <p:cNvSpPr>
            <a:spLocks noGrp="1"/>
          </p:cNvSpPr>
          <p:nvPr>
            <p:ph type="sldNum" sz="quarter" idx="12"/>
          </p:nvPr>
        </p:nvSpPr>
        <p:spPr/>
        <p:txBody>
          <a:bodyPr/>
          <a:lstStyle/>
          <a:p>
            <a:fld id="{7FF388D9-F032-4EF9-B8F3-AB3663450E3B}" type="slidenum">
              <a:rPr lang="fr-FR" smtClean="0"/>
              <a:t>80</a:t>
            </a:fld>
            <a:endParaRPr lang="fr-FR"/>
          </a:p>
        </p:txBody>
      </p:sp>
      <p:sp>
        <p:nvSpPr>
          <p:cNvPr id="8" name="ZoneTexte 7">
            <a:extLst>
              <a:ext uri="{FF2B5EF4-FFF2-40B4-BE49-F238E27FC236}">
                <a16:creationId xmlns:a16="http://schemas.microsoft.com/office/drawing/2014/main" id="{D6C5847C-8D8D-4808-90DE-E46D74778016}"/>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997959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360BADF8-163C-44B8-A081-CBC0C59F69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277" y="974035"/>
            <a:ext cx="8643445" cy="5272502"/>
          </a:xfrm>
        </p:spPr>
      </p:pic>
      <p:sp>
        <p:nvSpPr>
          <p:cNvPr id="11" name="Titre 1">
            <a:extLst>
              <a:ext uri="{FF2B5EF4-FFF2-40B4-BE49-F238E27FC236}">
                <a16:creationId xmlns:a16="http://schemas.microsoft.com/office/drawing/2014/main" id="{DE07FED3-0EA9-42EC-97A4-56971534C82F}"/>
              </a:ext>
            </a:extLst>
          </p:cNvPr>
          <p:cNvSpPr>
            <a:spLocks noGrp="1"/>
          </p:cNvSpPr>
          <p:nvPr>
            <p:ph type="title"/>
          </p:nvPr>
        </p:nvSpPr>
        <p:spPr>
          <a:xfrm>
            <a:off x="838200" y="96772"/>
            <a:ext cx="10515600" cy="1325563"/>
          </a:xfrm>
        </p:spPr>
        <p:txBody>
          <a:bodyPr anchor="t"/>
          <a:lstStyle/>
          <a:p>
            <a:pPr algn="ctr"/>
            <a:r>
              <a:rPr lang="fr-FR" b="1" dirty="0">
                <a:solidFill>
                  <a:srgbClr val="7030A0"/>
                </a:solidFill>
              </a:rPr>
              <a:t>RDV de liaison</a:t>
            </a:r>
          </a:p>
        </p:txBody>
      </p:sp>
      <p:sp>
        <p:nvSpPr>
          <p:cNvPr id="2" name="Espace réservé du pied de page 1">
            <a:extLst>
              <a:ext uri="{FF2B5EF4-FFF2-40B4-BE49-F238E27FC236}">
                <a16:creationId xmlns:a16="http://schemas.microsoft.com/office/drawing/2014/main" id="{DE695467-A885-4BD1-96C8-55A9BF67CD0B}"/>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F278B8D6-518A-4816-A518-1459563A692C}"/>
              </a:ext>
            </a:extLst>
          </p:cNvPr>
          <p:cNvSpPr>
            <a:spLocks noGrp="1"/>
          </p:cNvSpPr>
          <p:nvPr>
            <p:ph type="sldNum" sz="quarter" idx="12"/>
          </p:nvPr>
        </p:nvSpPr>
        <p:spPr/>
        <p:txBody>
          <a:bodyPr/>
          <a:lstStyle/>
          <a:p>
            <a:fld id="{7FF388D9-F032-4EF9-B8F3-AB3663450E3B}" type="slidenum">
              <a:rPr lang="fr-FR" smtClean="0"/>
              <a:t>81</a:t>
            </a:fld>
            <a:endParaRPr lang="fr-FR"/>
          </a:p>
        </p:txBody>
      </p:sp>
      <p:sp>
        <p:nvSpPr>
          <p:cNvPr id="7" name="ZoneTexte 6">
            <a:extLst>
              <a:ext uri="{FF2B5EF4-FFF2-40B4-BE49-F238E27FC236}">
                <a16:creationId xmlns:a16="http://schemas.microsoft.com/office/drawing/2014/main" id="{7FD1F00C-D57B-430B-BC1B-F7F4E4D8511F}"/>
              </a:ext>
            </a:extLst>
          </p:cNvPr>
          <p:cNvSpPr txBox="1"/>
          <p:nvPr/>
        </p:nvSpPr>
        <p:spPr>
          <a:xfrm>
            <a:off x="96579" y="6533928"/>
            <a:ext cx="1483241" cy="276999"/>
          </a:xfrm>
          <a:prstGeom prst="rect">
            <a:avLst/>
          </a:prstGeom>
          <a:noFill/>
        </p:spPr>
        <p:txBody>
          <a:bodyPr wrap="square" rtlCol="0">
            <a:spAutoFit/>
          </a:bodyPr>
          <a:lstStyle/>
          <a:p>
            <a:r>
              <a:rPr lang="fr-FR" sz="1200" dirty="0"/>
              <a:t>Source : AFOMETRA</a:t>
            </a:r>
          </a:p>
        </p:txBody>
      </p:sp>
    </p:spTree>
    <p:extLst>
      <p:ext uri="{BB962C8B-B14F-4D97-AF65-F5344CB8AC3E}">
        <p14:creationId xmlns:p14="http://schemas.microsoft.com/office/powerpoint/2010/main" val="41804178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208723" y="186221"/>
            <a:ext cx="11648660" cy="1325563"/>
          </a:xfrm>
        </p:spPr>
        <p:txBody>
          <a:bodyPr anchor="t">
            <a:normAutofit/>
          </a:bodyPr>
          <a:lstStyle/>
          <a:p>
            <a:pPr algn="ctr"/>
            <a:r>
              <a:rPr lang="fr-FR" sz="3600" b="1" dirty="0">
                <a:solidFill>
                  <a:srgbClr val="7030A0"/>
                </a:solidFill>
              </a:rPr>
              <a:t>Cellule de prévention de la désinsertion professionnelle </a:t>
            </a:r>
            <a:r>
              <a:rPr lang="fr-FR" sz="3600" dirty="0"/>
              <a:t>(PDP)</a:t>
            </a:r>
          </a:p>
        </p:txBody>
      </p:sp>
      <p:sp>
        <p:nvSpPr>
          <p:cNvPr id="5" name="Espace réservé du contenu 2">
            <a:extLst>
              <a:ext uri="{FF2B5EF4-FFF2-40B4-BE49-F238E27FC236}">
                <a16:creationId xmlns:a16="http://schemas.microsoft.com/office/drawing/2014/main" id="{0E432EB1-E74A-48F7-B3CB-9738ED1AD3ED}"/>
              </a:ext>
            </a:extLst>
          </p:cNvPr>
          <p:cNvSpPr txBox="1">
            <a:spLocks/>
          </p:cNvSpPr>
          <p:nvPr/>
        </p:nvSpPr>
        <p:spPr>
          <a:xfrm>
            <a:off x="334617" y="854765"/>
            <a:ext cx="11522766" cy="4959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7030A0"/>
              </a:buClr>
              <a:buFont typeface="Wingdings" panose="05000000000000000000" pitchFamily="2" charset="2"/>
              <a:buChar char="Ø"/>
            </a:pPr>
            <a:r>
              <a:rPr lang="fr-FR" sz="2400" b="0" i="0" u="none" strike="noStrike" baseline="0" dirty="0">
                <a:solidFill>
                  <a:srgbClr val="000000"/>
                </a:solidFill>
              </a:rPr>
              <a:t> </a:t>
            </a:r>
            <a:r>
              <a:rPr lang="fr-FR" sz="2400" b="0" i="0" u="sng" strike="noStrike" baseline="0" dirty="0">
                <a:solidFill>
                  <a:srgbClr val="000000"/>
                </a:solidFill>
              </a:rPr>
              <a:t>Depuis 2021</a:t>
            </a:r>
            <a:r>
              <a:rPr lang="fr-FR" sz="2400" b="0" i="0" strike="noStrike" baseline="0" dirty="0">
                <a:solidFill>
                  <a:srgbClr val="000000"/>
                </a:solidFill>
              </a:rPr>
              <a:t> </a:t>
            </a:r>
            <a:r>
              <a:rPr lang="fr-FR" sz="2400" b="0" i="0" u="none" strike="noStrike" baseline="0" dirty="0">
                <a:solidFill>
                  <a:srgbClr val="000000"/>
                </a:solidFill>
              </a:rPr>
              <a:t>: </a:t>
            </a:r>
            <a:r>
              <a:rPr lang="fr-FR" sz="2400" b="1" i="0" u="none" strike="noStrike" baseline="0" dirty="0">
                <a:solidFill>
                  <a:srgbClr val="7030A0"/>
                </a:solidFill>
              </a:rPr>
              <a:t>obligation</a:t>
            </a:r>
            <a:r>
              <a:rPr lang="fr-FR" sz="2400" b="0" i="0" u="none" strike="noStrike" baseline="0" dirty="0">
                <a:solidFill>
                  <a:srgbClr val="000000"/>
                </a:solidFill>
              </a:rPr>
              <a:t> pour les SPSTI de se doter d’une cellule de PDP, chargée de fournir un accompagnement individuel et collectif aux salariés et entreprises confrontés à l’enjeu de l’usure professionnelle et du maintien dans l’emploi.</a:t>
            </a:r>
          </a:p>
          <a:p>
            <a:pPr>
              <a:spcAft>
                <a:spcPts val="1200"/>
              </a:spcAft>
              <a:buClr>
                <a:srgbClr val="7030A0"/>
              </a:buClr>
              <a:buFont typeface="Wingdings" panose="05000000000000000000" pitchFamily="2" charset="2"/>
              <a:buChar char="Ø"/>
            </a:pPr>
            <a:r>
              <a:rPr lang="fr-FR" sz="2400" b="0" i="0" u="none" strike="noStrike" baseline="0" dirty="0">
                <a:solidFill>
                  <a:srgbClr val="000000"/>
                </a:solidFill>
              </a:rPr>
              <a:t> </a:t>
            </a:r>
            <a:r>
              <a:rPr lang="fr-FR" sz="2400" b="0" i="0" u="sng" strike="noStrike" baseline="0" dirty="0">
                <a:solidFill>
                  <a:srgbClr val="000000"/>
                </a:solidFill>
              </a:rPr>
              <a:t>1 387 personnels</a:t>
            </a:r>
            <a:r>
              <a:rPr lang="fr-FR" sz="2400" b="0" i="0" strike="noStrike" baseline="0" dirty="0">
                <a:solidFill>
                  <a:srgbClr val="000000"/>
                </a:solidFill>
              </a:rPr>
              <a:t> </a:t>
            </a:r>
            <a:r>
              <a:rPr lang="fr-FR" sz="2400" b="0" i="0" u="none" strike="noStrike" baseline="0" dirty="0">
                <a:solidFill>
                  <a:srgbClr val="000000"/>
                </a:solidFill>
              </a:rPr>
              <a:t>des SPSTI exercent au sein d’une cellule PDP. </a:t>
            </a:r>
          </a:p>
          <a:p>
            <a:pPr>
              <a:spcAft>
                <a:spcPts val="1200"/>
              </a:spcAft>
              <a:buClr>
                <a:srgbClr val="7030A0"/>
              </a:buClr>
              <a:buFont typeface="Wingdings" panose="05000000000000000000" pitchFamily="2" charset="2"/>
              <a:buChar char="Ø"/>
            </a:pPr>
            <a:r>
              <a:rPr lang="fr-FR" sz="2400" dirty="0">
                <a:solidFill>
                  <a:srgbClr val="000000"/>
                </a:solidFill>
              </a:rPr>
              <a:t> D</a:t>
            </a:r>
            <a:r>
              <a:rPr lang="fr-FR" sz="2400" b="0" i="0" u="none" strike="noStrike" baseline="0" dirty="0">
                <a:solidFill>
                  <a:srgbClr val="000000"/>
                </a:solidFill>
              </a:rPr>
              <a:t>iversité des catégories de personnels et de compétences des personnels y exerçant.</a:t>
            </a:r>
            <a:endParaRPr lang="fr-FR" sz="3600" b="0" i="0" u="none" strike="noStrike" baseline="0" dirty="0">
              <a:solidFill>
                <a:srgbClr val="000000"/>
              </a:solidFill>
            </a:endParaRPr>
          </a:p>
          <a:p>
            <a:pPr>
              <a:spcAft>
                <a:spcPts val="1200"/>
              </a:spcAft>
              <a:buClr>
                <a:srgbClr val="7030A0"/>
              </a:buClr>
              <a:buFont typeface="Wingdings" panose="05000000000000000000" pitchFamily="2" charset="2"/>
              <a:buChar char="Ø"/>
            </a:pPr>
            <a:r>
              <a:rPr lang="fr-FR" sz="2400" b="0" i="0" u="none" strike="noStrike" baseline="0" dirty="0">
                <a:solidFill>
                  <a:srgbClr val="000000"/>
                </a:solidFill>
              </a:rPr>
              <a:t> En </a:t>
            </a:r>
            <a:r>
              <a:rPr lang="fr-FR" sz="2400" b="0" i="0" u="sng" strike="noStrike" baseline="0" dirty="0">
                <a:solidFill>
                  <a:srgbClr val="000000"/>
                </a:solidFill>
              </a:rPr>
              <a:t>2022</a:t>
            </a:r>
            <a:r>
              <a:rPr lang="fr-FR" sz="2400" b="0" i="0" u="none" strike="noStrike" baseline="0" dirty="0">
                <a:solidFill>
                  <a:srgbClr val="000000"/>
                </a:solidFill>
              </a:rPr>
              <a:t> : suivi de </a:t>
            </a:r>
            <a:r>
              <a:rPr lang="fr-FR" sz="2400" b="1" i="0" u="none" strike="noStrike" baseline="0" dirty="0">
                <a:solidFill>
                  <a:srgbClr val="7030A0"/>
                </a:solidFill>
              </a:rPr>
              <a:t>95 208 salariés</a:t>
            </a:r>
            <a:r>
              <a:rPr lang="fr-FR" sz="2400" b="0" i="0" u="none" strike="noStrike" baseline="0" dirty="0">
                <a:solidFill>
                  <a:srgbClr val="000000"/>
                </a:solidFill>
              </a:rPr>
              <a:t>.</a:t>
            </a:r>
            <a:endParaRPr lang="fr-FR" sz="2400" dirty="0">
              <a:solidFill>
                <a:srgbClr val="000000"/>
              </a:solidFill>
            </a:endParaRPr>
          </a:p>
          <a:p>
            <a:pPr marL="0" indent="0">
              <a:spcAft>
                <a:spcPts val="1200"/>
              </a:spcAft>
              <a:buNone/>
            </a:pPr>
            <a:endParaRPr lang="fr-FR" sz="2400" b="0" i="0" u="none" strike="noStrike" baseline="0" dirty="0">
              <a:solidFill>
                <a:srgbClr val="000000"/>
              </a:solidFill>
            </a:endParaRPr>
          </a:p>
        </p:txBody>
      </p:sp>
      <p:pic>
        <p:nvPicPr>
          <p:cNvPr id="6" name="Image 5">
            <a:extLst>
              <a:ext uri="{FF2B5EF4-FFF2-40B4-BE49-F238E27FC236}">
                <a16:creationId xmlns:a16="http://schemas.microsoft.com/office/drawing/2014/main" id="{3FB6E0FF-D6A8-44FF-BF34-4F59657E2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913" y="3169680"/>
            <a:ext cx="5864087" cy="3253622"/>
          </a:xfrm>
          <a:prstGeom prst="rect">
            <a:avLst/>
          </a:prstGeom>
        </p:spPr>
      </p:pic>
      <p:sp>
        <p:nvSpPr>
          <p:cNvPr id="3" name="Espace réservé du pied de page 2">
            <a:extLst>
              <a:ext uri="{FF2B5EF4-FFF2-40B4-BE49-F238E27FC236}">
                <a16:creationId xmlns:a16="http://schemas.microsoft.com/office/drawing/2014/main" id="{876E181F-BA70-41E9-AB6D-9F1724444F72}"/>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E60F2ACD-812D-42FD-84F6-1E434E9A0F79}"/>
              </a:ext>
            </a:extLst>
          </p:cNvPr>
          <p:cNvSpPr>
            <a:spLocks noGrp="1"/>
          </p:cNvSpPr>
          <p:nvPr>
            <p:ph type="sldNum" sz="quarter" idx="12"/>
          </p:nvPr>
        </p:nvSpPr>
        <p:spPr/>
        <p:txBody>
          <a:bodyPr/>
          <a:lstStyle/>
          <a:p>
            <a:fld id="{7FF388D9-F032-4EF9-B8F3-AB3663450E3B}" type="slidenum">
              <a:rPr lang="fr-FR" smtClean="0"/>
              <a:t>82</a:t>
            </a:fld>
            <a:endParaRPr lang="fr-FR"/>
          </a:p>
        </p:txBody>
      </p:sp>
      <p:sp>
        <p:nvSpPr>
          <p:cNvPr id="9" name="ZoneTexte 8">
            <a:extLst>
              <a:ext uri="{FF2B5EF4-FFF2-40B4-BE49-F238E27FC236}">
                <a16:creationId xmlns:a16="http://schemas.microsoft.com/office/drawing/2014/main" id="{2EC7A78D-8392-4D43-9D0C-E89DAF97A24B}"/>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23615596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198" y="-42376"/>
            <a:ext cx="10515600" cy="1325563"/>
          </a:xfrm>
        </p:spPr>
        <p:txBody>
          <a:bodyPr anchor="t">
            <a:normAutofit/>
          </a:bodyPr>
          <a:lstStyle/>
          <a:p>
            <a:pPr algn="ctr"/>
            <a:r>
              <a:rPr lang="fr-FR" sz="4000" dirty="0"/>
              <a:t>Contribution des SPST à la mise en œuvre des </a:t>
            </a:r>
            <a:r>
              <a:rPr lang="fr-FR" sz="4000" b="1" dirty="0">
                <a:solidFill>
                  <a:srgbClr val="7030A0"/>
                </a:solidFill>
              </a:rPr>
              <a:t>politiques publiques de santé </a:t>
            </a:r>
            <a:r>
              <a:rPr lang="fr-FR" sz="4000" dirty="0"/>
              <a:t>et </a:t>
            </a:r>
            <a:r>
              <a:rPr lang="fr-FR" sz="4000" b="1" dirty="0">
                <a:solidFill>
                  <a:srgbClr val="7030A0"/>
                </a:solidFill>
              </a:rPr>
              <a:t>sécurité au travail</a:t>
            </a:r>
          </a:p>
        </p:txBody>
      </p:sp>
      <p:pic>
        <p:nvPicPr>
          <p:cNvPr id="4" name="Image 3">
            <a:extLst>
              <a:ext uri="{FF2B5EF4-FFF2-40B4-BE49-F238E27FC236}">
                <a16:creationId xmlns:a16="http://schemas.microsoft.com/office/drawing/2014/main" id="{4AA35A52-1343-4CFB-B76B-A3748CD83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637" y="1058819"/>
            <a:ext cx="9352722" cy="5411892"/>
          </a:xfrm>
          <a:prstGeom prst="rect">
            <a:avLst/>
          </a:prstGeom>
        </p:spPr>
      </p:pic>
      <p:sp>
        <p:nvSpPr>
          <p:cNvPr id="3" name="Espace réservé du pied de page 2">
            <a:extLst>
              <a:ext uri="{FF2B5EF4-FFF2-40B4-BE49-F238E27FC236}">
                <a16:creationId xmlns:a16="http://schemas.microsoft.com/office/drawing/2014/main" id="{F6C94138-5544-40ED-894B-611FFD81C3AF}"/>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F3ECC33F-006F-4E6F-936C-AEFFAB8A2F1B}"/>
              </a:ext>
            </a:extLst>
          </p:cNvPr>
          <p:cNvSpPr>
            <a:spLocks noGrp="1"/>
          </p:cNvSpPr>
          <p:nvPr>
            <p:ph type="sldNum" sz="quarter" idx="12"/>
          </p:nvPr>
        </p:nvSpPr>
        <p:spPr/>
        <p:txBody>
          <a:bodyPr/>
          <a:lstStyle/>
          <a:p>
            <a:fld id="{7FF388D9-F032-4EF9-B8F3-AB3663450E3B}" type="slidenum">
              <a:rPr lang="fr-FR" smtClean="0"/>
              <a:t>83</a:t>
            </a:fld>
            <a:endParaRPr lang="fr-FR"/>
          </a:p>
        </p:txBody>
      </p:sp>
      <p:sp>
        <p:nvSpPr>
          <p:cNvPr id="7" name="ZoneTexte 6">
            <a:extLst>
              <a:ext uri="{FF2B5EF4-FFF2-40B4-BE49-F238E27FC236}">
                <a16:creationId xmlns:a16="http://schemas.microsoft.com/office/drawing/2014/main" id="{D24763C4-083C-4173-8886-9344C97362C6}"/>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4186548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1E5AF2C-CF57-4F8D-B3C4-872BEA4A2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89" y="1128753"/>
            <a:ext cx="10088217" cy="5351897"/>
          </a:xfrm>
          <a:prstGeom prst="rect">
            <a:avLst/>
          </a:prstGeom>
        </p:spPr>
      </p:pic>
      <p:sp>
        <p:nvSpPr>
          <p:cNvPr id="7" name="Titre 1">
            <a:extLst>
              <a:ext uri="{FF2B5EF4-FFF2-40B4-BE49-F238E27FC236}">
                <a16:creationId xmlns:a16="http://schemas.microsoft.com/office/drawing/2014/main" id="{0153FC6D-8B23-43C2-B350-EBEC25100703}"/>
              </a:ext>
            </a:extLst>
          </p:cNvPr>
          <p:cNvSpPr>
            <a:spLocks noGrp="1"/>
          </p:cNvSpPr>
          <p:nvPr>
            <p:ph type="title"/>
          </p:nvPr>
        </p:nvSpPr>
        <p:spPr>
          <a:xfrm>
            <a:off x="838198" y="17258"/>
            <a:ext cx="10515600" cy="1325563"/>
          </a:xfrm>
        </p:spPr>
        <p:txBody>
          <a:bodyPr anchor="t">
            <a:normAutofit/>
          </a:bodyPr>
          <a:lstStyle/>
          <a:p>
            <a:pPr algn="ctr"/>
            <a:r>
              <a:rPr lang="fr-FR" sz="4000" dirty="0"/>
              <a:t>Contribution des SPST à la mise en œuvre des </a:t>
            </a:r>
            <a:r>
              <a:rPr lang="fr-FR" sz="4000" b="1" dirty="0">
                <a:solidFill>
                  <a:srgbClr val="7030A0"/>
                </a:solidFill>
              </a:rPr>
              <a:t>politiques publiques de santé </a:t>
            </a:r>
            <a:r>
              <a:rPr lang="fr-FR" sz="4000" dirty="0"/>
              <a:t>et </a:t>
            </a:r>
            <a:r>
              <a:rPr lang="fr-FR" sz="4000" b="1" dirty="0">
                <a:solidFill>
                  <a:srgbClr val="7030A0"/>
                </a:solidFill>
              </a:rPr>
              <a:t>sécurité au travail</a:t>
            </a:r>
          </a:p>
        </p:txBody>
      </p:sp>
      <p:sp>
        <p:nvSpPr>
          <p:cNvPr id="2" name="Espace réservé du pied de page 1">
            <a:extLst>
              <a:ext uri="{FF2B5EF4-FFF2-40B4-BE49-F238E27FC236}">
                <a16:creationId xmlns:a16="http://schemas.microsoft.com/office/drawing/2014/main" id="{F2DAB611-C335-4132-90C9-E21B07FD0674}"/>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BD0D390F-8F72-48E2-A120-FC01DF33D27C}"/>
              </a:ext>
            </a:extLst>
          </p:cNvPr>
          <p:cNvSpPr>
            <a:spLocks noGrp="1"/>
          </p:cNvSpPr>
          <p:nvPr>
            <p:ph type="sldNum" sz="quarter" idx="12"/>
          </p:nvPr>
        </p:nvSpPr>
        <p:spPr/>
        <p:txBody>
          <a:bodyPr/>
          <a:lstStyle/>
          <a:p>
            <a:fld id="{7FF388D9-F032-4EF9-B8F3-AB3663450E3B}" type="slidenum">
              <a:rPr lang="fr-FR" smtClean="0"/>
              <a:t>84</a:t>
            </a:fld>
            <a:endParaRPr lang="fr-FR"/>
          </a:p>
        </p:txBody>
      </p:sp>
      <p:sp>
        <p:nvSpPr>
          <p:cNvPr id="9" name="ZoneTexte 8">
            <a:extLst>
              <a:ext uri="{FF2B5EF4-FFF2-40B4-BE49-F238E27FC236}">
                <a16:creationId xmlns:a16="http://schemas.microsoft.com/office/drawing/2014/main" id="{CA103471-EE3F-4B1C-959F-DA42D8DF9F88}"/>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21597847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1D9DA54-7ABA-439F-A724-C59CDF9028BC}"/>
              </a:ext>
            </a:extLst>
          </p:cNvPr>
          <p:cNvSpPr>
            <a:spLocks noGrp="1"/>
          </p:cNvSpPr>
          <p:nvPr>
            <p:ph type="title"/>
          </p:nvPr>
        </p:nvSpPr>
        <p:spPr/>
        <p:txBody>
          <a:bodyPr/>
          <a:lstStyle/>
          <a:p>
            <a:r>
              <a:rPr lang="fr-FR" dirty="0"/>
              <a:t>12. Veille sanitaire et épidémiologique</a:t>
            </a:r>
          </a:p>
        </p:txBody>
      </p:sp>
      <p:sp>
        <p:nvSpPr>
          <p:cNvPr id="7" name="Espace réservé du texte 6">
            <a:extLst>
              <a:ext uri="{FF2B5EF4-FFF2-40B4-BE49-F238E27FC236}">
                <a16:creationId xmlns:a16="http://schemas.microsoft.com/office/drawing/2014/main" id="{2B6B4134-3256-42D5-BD25-3C75FB9574CE}"/>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E6D0ACA8-DAD3-431D-B99E-2BFAB636ABF2}"/>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75A48B0E-E811-4796-BBDD-0E3A5D763548}"/>
              </a:ext>
            </a:extLst>
          </p:cNvPr>
          <p:cNvSpPr>
            <a:spLocks noGrp="1"/>
          </p:cNvSpPr>
          <p:nvPr>
            <p:ph type="sldNum" sz="quarter" idx="12"/>
          </p:nvPr>
        </p:nvSpPr>
        <p:spPr/>
        <p:txBody>
          <a:bodyPr/>
          <a:lstStyle/>
          <a:p>
            <a:fld id="{7FF388D9-F032-4EF9-B8F3-AB3663450E3B}" type="slidenum">
              <a:rPr lang="fr-FR" smtClean="0"/>
              <a:t>85</a:t>
            </a:fld>
            <a:endParaRPr lang="fr-FR"/>
          </a:p>
        </p:txBody>
      </p:sp>
    </p:spTree>
    <p:extLst>
      <p:ext uri="{BB962C8B-B14F-4D97-AF65-F5344CB8AC3E}">
        <p14:creationId xmlns:p14="http://schemas.microsoft.com/office/powerpoint/2010/main" val="29521503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198" y="186221"/>
            <a:ext cx="10515600" cy="1325563"/>
          </a:xfrm>
        </p:spPr>
        <p:txBody>
          <a:bodyPr anchor="t">
            <a:normAutofit/>
          </a:bodyPr>
          <a:lstStyle/>
          <a:p>
            <a:pPr algn="ctr"/>
            <a:r>
              <a:rPr lang="fr-FR" sz="4000" b="1" dirty="0">
                <a:solidFill>
                  <a:srgbClr val="7030A0"/>
                </a:solidFill>
              </a:rPr>
              <a:t>Veille sanitaire</a:t>
            </a:r>
            <a:r>
              <a:rPr lang="fr-FR" sz="4000" dirty="0"/>
              <a:t> et </a:t>
            </a:r>
            <a:r>
              <a:rPr lang="fr-FR" sz="4000" b="1" dirty="0">
                <a:solidFill>
                  <a:srgbClr val="7030A0"/>
                </a:solidFill>
              </a:rPr>
              <a:t>épidémiologique</a:t>
            </a:r>
          </a:p>
        </p:txBody>
      </p:sp>
      <p:sp>
        <p:nvSpPr>
          <p:cNvPr id="6" name="Espace réservé du contenu 2">
            <a:extLst>
              <a:ext uri="{FF2B5EF4-FFF2-40B4-BE49-F238E27FC236}">
                <a16:creationId xmlns:a16="http://schemas.microsoft.com/office/drawing/2014/main" id="{4DCDAD31-4E27-428B-AA9E-806A6D5ED067}"/>
              </a:ext>
            </a:extLst>
          </p:cNvPr>
          <p:cNvSpPr txBox="1">
            <a:spLocks/>
          </p:cNvSpPr>
          <p:nvPr/>
        </p:nvSpPr>
        <p:spPr>
          <a:xfrm>
            <a:off x="397565" y="1192044"/>
            <a:ext cx="8150087" cy="511930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buClr>
                <a:srgbClr val="7030A0"/>
              </a:buClr>
              <a:buFont typeface="Wingdings" panose="05000000000000000000" pitchFamily="2" charset="2"/>
              <a:buChar char="Ø"/>
            </a:pPr>
            <a:r>
              <a:rPr lang="fr-FR" b="0" i="0" u="none" strike="noStrike" baseline="0" dirty="0">
                <a:solidFill>
                  <a:srgbClr val="000000"/>
                </a:solidFill>
              </a:rPr>
              <a:t> Fait partie des missions des SPST</a:t>
            </a:r>
          </a:p>
          <a:p>
            <a:pPr algn="just">
              <a:buClr>
                <a:srgbClr val="7030A0"/>
              </a:buClr>
              <a:buFont typeface="Wingdings" panose="05000000000000000000" pitchFamily="2" charset="2"/>
              <a:buChar char="Ø"/>
            </a:pPr>
            <a:r>
              <a:rPr lang="fr-FR" b="0" i="0" u="none" strike="noStrike" baseline="0" dirty="0">
                <a:solidFill>
                  <a:srgbClr val="000000"/>
                </a:solidFill>
              </a:rPr>
              <a:t> Participation des professionnels de santé au travail à plusieurs enquêtes récurrentes, dont les principales sont :</a:t>
            </a:r>
          </a:p>
          <a:p>
            <a:pPr lvl="1" algn="just">
              <a:buFont typeface="Wingdings" panose="05000000000000000000" pitchFamily="2" charset="2"/>
              <a:buChar char="q"/>
            </a:pPr>
            <a:r>
              <a:rPr lang="fr-FR" dirty="0">
                <a:solidFill>
                  <a:srgbClr val="000000"/>
                </a:solidFill>
              </a:rPr>
              <a:t> </a:t>
            </a:r>
            <a:r>
              <a:rPr lang="fr-FR" b="0" i="0" u="none" strike="noStrike" baseline="0" dirty="0">
                <a:solidFill>
                  <a:srgbClr val="000000"/>
                </a:solidFill>
              </a:rPr>
              <a:t>l’enquête </a:t>
            </a:r>
            <a:r>
              <a:rPr lang="fr-FR" b="1" i="0" u="none" strike="noStrike" baseline="0" dirty="0">
                <a:solidFill>
                  <a:srgbClr val="7030A0"/>
                </a:solidFill>
              </a:rPr>
              <a:t>SUMER</a:t>
            </a:r>
            <a:r>
              <a:rPr lang="fr-FR" b="0" i="0" u="none" strike="noStrike" baseline="0" dirty="0">
                <a:solidFill>
                  <a:srgbClr val="000000"/>
                </a:solidFill>
              </a:rPr>
              <a:t> sur les conditions de travail (tous les 7 ans environ)</a:t>
            </a:r>
          </a:p>
          <a:p>
            <a:pPr lvl="1" algn="just">
              <a:buFont typeface="Wingdings" panose="05000000000000000000" pitchFamily="2" charset="2"/>
              <a:buChar char="q"/>
            </a:pPr>
            <a:r>
              <a:rPr lang="fr-FR" dirty="0">
                <a:solidFill>
                  <a:srgbClr val="000000"/>
                </a:solidFill>
              </a:rPr>
              <a:t> </a:t>
            </a:r>
            <a:r>
              <a:rPr lang="fr-FR" b="0" i="0" u="none" strike="noStrike" baseline="0" dirty="0">
                <a:solidFill>
                  <a:srgbClr val="000000"/>
                </a:solidFill>
              </a:rPr>
              <a:t>l’enquête </a:t>
            </a:r>
            <a:r>
              <a:rPr lang="fr-FR" b="1" i="0" u="none" strike="noStrike" baseline="0" dirty="0">
                <a:solidFill>
                  <a:srgbClr val="7030A0"/>
                </a:solidFill>
              </a:rPr>
              <a:t>MCP</a:t>
            </a:r>
            <a:r>
              <a:rPr lang="fr-FR" b="0" i="0" u="none" strike="noStrike" baseline="0" dirty="0">
                <a:solidFill>
                  <a:srgbClr val="000000"/>
                </a:solidFill>
              </a:rPr>
              <a:t> sur les maladies à caractère professionnelle (deux quinzaines par an)</a:t>
            </a:r>
          </a:p>
          <a:p>
            <a:pPr lvl="1" algn="just">
              <a:buFont typeface="Wingdings" panose="05000000000000000000" pitchFamily="2" charset="2"/>
              <a:buChar char="q"/>
            </a:pPr>
            <a:r>
              <a:rPr lang="fr-FR" b="0" i="0" u="none" strike="noStrike" baseline="0" dirty="0">
                <a:solidFill>
                  <a:srgbClr val="000000"/>
                </a:solidFill>
              </a:rPr>
              <a:t> </a:t>
            </a:r>
            <a:r>
              <a:rPr lang="fr-FR" b="1" i="0" u="none" strike="noStrike" baseline="0" dirty="0">
                <a:solidFill>
                  <a:srgbClr val="7030A0"/>
                </a:solidFill>
              </a:rPr>
              <a:t>EVREST</a:t>
            </a:r>
            <a:r>
              <a:rPr lang="fr-FR" b="0" i="0" u="none" strike="noStrike" baseline="0" dirty="0">
                <a:solidFill>
                  <a:srgbClr val="000000"/>
                </a:solidFill>
              </a:rPr>
              <a:t> sur les données épidémiologiques de santé au travail</a:t>
            </a:r>
          </a:p>
          <a:p>
            <a:pPr lvl="1" algn="just">
              <a:spcAft>
                <a:spcPts val="1200"/>
              </a:spcAft>
              <a:buFont typeface="Wingdings" panose="05000000000000000000" pitchFamily="2" charset="2"/>
              <a:buChar char="q"/>
            </a:pPr>
            <a:r>
              <a:rPr lang="fr-FR" dirty="0">
                <a:solidFill>
                  <a:srgbClr val="000000"/>
                </a:solidFill>
              </a:rPr>
              <a:t> </a:t>
            </a:r>
            <a:r>
              <a:rPr lang="fr-FR" b="0" i="0" u="none" strike="noStrike" baseline="0" dirty="0">
                <a:solidFill>
                  <a:srgbClr val="000000"/>
                </a:solidFill>
              </a:rPr>
              <a:t>le </a:t>
            </a:r>
            <a:r>
              <a:rPr lang="fr-FR" b="1" i="0" u="none" strike="noStrike" baseline="0" dirty="0">
                <a:solidFill>
                  <a:srgbClr val="7030A0"/>
                </a:solidFill>
              </a:rPr>
              <a:t>RNV3PE</a:t>
            </a:r>
            <a:r>
              <a:rPr lang="fr-FR" b="0" i="0" u="none" strike="noStrike" baseline="0" dirty="0">
                <a:solidFill>
                  <a:srgbClr val="000000"/>
                </a:solidFill>
              </a:rPr>
              <a:t> sur les risques émergents</a:t>
            </a:r>
          </a:p>
          <a:p>
            <a:pPr algn="just">
              <a:buClr>
                <a:srgbClr val="7030A0"/>
              </a:buClr>
              <a:buFont typeface="Wingdings" panose="05000000000000000000" pitchFamily="2" charset="2"/>
              <a:buChar char="Ø"/>
            </a:pPr>
            <a:r>
              <a:rPr lang="fr-FR" b="0" i="0" u="none" strike="noStrike" baseline="0" dirty="0">
                <a:solidFill>
                  <a:srgbClr val="000000"/>
                </a:solidFill>
              </a:rPr>
              <a:t> La participation des SPST à ces enquêtes est dans l’ensemble plutôt </a:t>
            </a:r>
            <a:r>
              <a:rPr lang="fr-FR" b="0" i="1" u="none" strike="noStrike" baseline="0" dirty="0">
                <a:solidFill>
                  <a:srgbClr val="C00000"/>
                </a:solidFill>
              </a:rPr>
              <a:t>modeste</a:t>
            </a:r>
            <a:r>
              <a:rPr lang="fr-FR" b="0" i="0" u="none" strike="noStrike" baseline="0" dirty="0">
                <a:solidFill>
                  <a:srgbClr val="000000"/>
                </a:solidFill>
              </a:rPr>
              <a:t> comme l’atteste les données 2022.</a:t>
            </a:r>
            <a:endParaRPr lang="fr-FR" sz="4000" dirty="0"/>
          </a:p>
        </p:txBody>
      </p:sp>
      <p:pic>
        <p:nvPicPr>
          <p:cNvPr id="4" name="Image 3">
            <a:extLst>
              <a:ext uri="{FF2B5EF4-FFF2-40B4-BE49-F238E27FC236}">
                <a16:creationId xmlns:a16="http://schemas.microsoft.com/office/drawing/2014/main" id="{8AA6B636-E580-4F69-A376-0C4668C9B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899" y="5228604"/>
            <a:ext cx="2777536" cy="1072805"/>
          </a:xfrm>
          <a:prstGeom prst="rect">
            <a:avLst/>
          </a:prstGeom>
        </p:spPr>
      </p:pic>
      <p:pic>
        <p:nvPicPr>
          <p:cNvPr id="7" name="Image 6">
            <a:extLst>
              <a:ext uri="{FF2B5EF4-FFF2-40B4-BE49-F238E27FC236}">
                <a16:creationId xmlns:a16="http://schemas.microsoft.com/office/drawing/2014/main" id="{7685B174-E589-4DA1-8F49-0FEEF23DD634}"/>
              </a:ext>
            </a:extLst>
          </p:cNvPr>
          <p:cNvPicPr>
            <a:picLocks noChangeAspect="1"/>
          </p:cNvPicPr>
          <p:nvPr/>
        </p:nvPicPr>
        <p:blipFill rotWithShape="1">
          <a:blip r:embed="rId4">
            <a:extLst>
              <a:ext uri="{28A0092B-C50C-407E-A947-70E740481C1C}">
                <a14:useLocalDpi xmlns:a14="http://schemas.microsoft.com/office/drawing/2010/main" val="0"/>
              </a:ext>
            </a:extLst>
          </a:blip>
          <a:srcRect l="22070" t="18771" r="26553" b="21370"/>
          <a:stretch/>
        </p:blipFill>
        <p:spPr>
          <a:xfrm>
            <a:off x="8900481" y="3518453"/>
            <a:ext cx="2922563" cy="1929512"/>
          </a:xfrm>
          <a:prstGeom prst="rect">
            <a:avLst/>
          </a:prstGeom>
        </p:spPr>
      </p:pic>
      <p:pic>
        <p:nvPicPr>
          <p:cNvPr id="10" name="Image 9">
            <a:extLst>
              <a:ext uri="{FF2B5EF4-FFF2-40B4-BE49-F238E27FC236}">
                <a16:creationId xmlns:a16="http://schemas.microsoft.com/office/drawing/2014/main" id="{330B0EED-8634-4D3B-A525-579F84A46198}"/>
              </a:ext>
            </a:extLst>
          </p:cNvPr>
          <p:cNvPicPr>
            <a:picLocks noChangeAspect="1"/>
          </p:cNvPicPr>
          <p:nvPr/>
        </p:nvPicPr>
        <p:blipFill rotWithShape="1">
          <a:blip r:embed="rId5">
            <a:extLst>
              <a:ext uri="{28A0092B-C50C-407E-A947-70E740481C1C}">
                <a14:useLocalDpi xmlns:a14="http://schemas.microsoft.com/office/drawing/2010/main" val="0"/>
              </a:ext>
            </a:extLst>
          </a:blip>
          <a:srcRect t="29855" b="32165"/>
          <a:stretch/>
        </p:blipFill>
        <p:spPr>
          <a:xfrm>
            <a:off x="8919423" y="2545790"/>
            <a:ext cx="2875012" cy="1091932"/>
          </a:xfrm>
          <a:prstGeom prst="rect">
            <a:avLst/>
          </a:prstGeom>
        </p:spPr>
      </p:pic>
      <p:pic>
        <p:nvPicPr>
          <p:cNvPr id="12" name="Image 11">
            <a:extLst>
              <a:ext uri="{FF2B5EF4-FFF2-40B4-BE49-F238E27FC236}">
                <a16:creationId xmlns:a16="http://schemas.microsoft.com/office/drawing/2014/main" id="{9B9977F7-4761-4C2C-8E9A-9BB18E130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6898" y="1192044"/>
            <a:ext cx="2806145" cy="1353746"/>
          </a:xfrm>
          <a:prstGeom prst="rect">
            <a:avLst/>
          </a:prstGeom>
        </p:spPr>
      </p:pic>
      <p:sp>
        <p:nvSpPr>
          <p:cNvPr id="3" name="Espace réservé du pied de page 2">
            <a:extLst>
              <a:ext uri="{FF2B5EF4-FFF2-40B4-BE49-F238E27FC236}">
                <a16:creationId xmlns:a16="http://schemas.microsoft.com/office/drawing/2014/main" id="{342ED547-23BC-4505-B4FA-74BA9E4E62C8}"/>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955C3AA4-4FBB-4868-98AA-51AF1D974163}"/>
              </a:ext>
            </a:extLst>
          </p:cNvPr>
          <p:cNvSpPr>
            <a:spLocks noGrp="1"/>
          </p:cNvSpPr>
          <p:nvPr>
            <p:ph type="sldNum" sz="quarter" idx="12"/>
          </p:nvPr>
        </p:nvSpPr>
        <p:spPr/>
        <p:txBody>
          <a:bodyPr/>
          <a:lstStyle/>
          <a:p>
            <a:fld id="{7FF388D9-F032-4EF9-B8F3-AB3663450E3B}" type="slidenum">
              <a:rPr lang="fr-FR" smtClean="0"/>
              <a:t>86</a:t>
            </a:fld>
            <a:endParaRPr lang="fr-FR"/>
          </a:p>
        </p:txBody>
      </p:sp>
      <p:sp>
        <p:nvSpPr>
          <p:cNvPr id="11" name="ZoneTexte 10">
            <a:extLst>
              <a:ext uri="{FF2B5EF4-FFF2-40B4-BE49-F238E27FC236}">
                <a16:creationId xmlns:a16="http://schemas.microsoft.com/office/drawing/2014/main" id="{AFEE98E3-5B1F-4D22-BAB8-35C128C93746}"/>
              </a:ext>
            </a:extLst>
          </p:cNvPr>
          <p:cNvSpPr txBox="1"/>
          <p:nvPr/>
        </p:nvSpPr>
        <p:spPr>
          <a:xfrm>
            <a:off x="0" y="6391075"/>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4225820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B966D8-FE15-4203-A5F6-E687CF533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87" y="849002"/>
            <a:ext cx="8142163" cy="5704947"/>
          </a:xfrm>
          <a:prstGeom prst="rect">
            <a:avLst/>
          </a:prstGeom>
        </p:spPr>
      </p:pic>
      <p:sp>
        <p:nvSpPr>
          <p:cNvPr id="7" name="Titre 1">
            <a:extLst>
              <a:ext uri="{FF2B5EF4-FFF2-40B4-BE49-F238E27FC236}">
                <a16:creationId xmlns:a16="http://schemas.microsoft.com/office/drawing/2014/main" id="{EA03D0DE-10F4-46FD-A3C0-5E5A4FD985D3}"/>
              </a:ext>
            </a:extLst>
          </p:cNvPr>
          <p:cNvSpPr txBox="1">
            <a:spLocks/>
          </p:cNvSpPr>
          <p:nvPr/>
        </p:nvSpPr>
        <p:spPr>
          <a:xfrm>
            <a:off x="838198" y="186221"/>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a:solidFill>
                  <a:srgbClr val="7030A0"/>
                </a:solidFill>
              </a:rPr>
              <a:t>Veille sanitaire</a:t>
            </a:r>
            <a:r>
              <a:rPr lang="fr-FR" sz="4000"/>
              <a:t> et </a:t>
            </a:r>
            <a:r>
              <a:rPr lang="fr-FR" sz="4000" b="1">
                <a:solidFill>
                  <a:srgbClr val="7030A0"/>
                </a:solidFill>
              </a:rPr>
              <a:t>épidémiologique</a:t>
            </a:r>
            <a:endParaRPr lang="fr-FR" sz="4000" b="1" dirty="0">
              <a:solidFill>
                <a:srgbClr val="7030A0"/>
              </a:solidFill>
            </a:endParaRPr>
          </a:p>
        </p:txBody>
      </p:sp>
      <p:sp>
        <p:nvSpPr>
          <p:cNvPr id="6" name="ZoneTexte 5">
            <a:extLst>
              <a:ext uri="{FF2B5EF4-FFF2-40B4-BE49-F238E27FC236}">
                <a16:creationId xmlns:a16="http://schemas.microsoft.com/office/drawing/2014/main" id="{EBC92DA0-4304-47B9-9746-591AB98E488D}"/>
              </a:ext>
            </a:extLst>
          </p:cNvPr>
          <p:cNvSpPr txBox="1"/>
          <p:nvPr/>
        </p:nvSpPr>
        <p:spPr>
          <a:xfrm>
            <a:off x="8945218" y="1928191"/>
            <a:ext cx="2702796" cy="2308324"/>
          </a:xfrm>
          <a:prstGeom prst="rect">
            <a:avLst/>
          </a:prstGeom>
          <a:solidFill>
            <a:schemeClr val="accent4">
              <a:lumMod val="20000"/>
              <a:lumOff val="80000"/>
            </a:schemeClr>
          </a:solidFill>
        </p:spPr>
        <p:txBody>
          <a:bodyPr wrap="square" rtlCol="0">
            <a:spAutoFit/>
          </a:bodyPr>
          <a:lstStyle/>
          <a:p>
            <a:r>
              <a:rPr lang="fr-FR" sz="2400" dirty="0"/>
              <a:t>483 médecins ont participé soit </a:t>
            </a:r>
            <a:r>
              <a:rPr lang="fr-FR" sz="2400" b="1" dirty="0"/>
              <a:t>12 %</a:t>
            </a:r>
          </a:p>
          <a:p>
            <a:endParaRPr lang="fr-FR" sz="2400" dirty="0"/>
          </a:p>
          <a:p>
            <a:r>
              <a:rPr lang="fr-FR" sz="2400" u="sng" dirty="0"/>
              <a:t>Principalement</a:t>
            </a:r>
            <a:r>
              <a:rPr lang="fr-FR" sz="2400" dirty="0"/>
              <a:t> :</a:t>
            </a:r>
          </a:p>
          <a:p>
            <a:pPr marL="342900" indent="-342900">
              <a:buFont typeface="Wingdings" panose="05000000000000000000" pitchFamily="2" charset="2"/>
              <a:buChar char="Ø"/>
            </a:pPr>
            <a:r>
              <a:rPr lang="fr-FR" sz="2400" dirty="0"/>
              <a:t>MCP</a:t>
            </a:r>
          </a:p>
          <a:p>
            <a:pPr marL="342900" indent="-342900">
              <a:buFont typeface="Wingdings" panose="05000000000000000000" pitchFamily="2" charset="2"/>
              <a:buChar char="Ø"/>
            </a:pPr>
            <a:r>
              <a:rPr lang="fr-FR" sz="2400" dirty="0"/>
              <a:t>EVREST</a:t>
            </a:r>
          </a:p>
        </p:txBody>
      </p:sp>
      <p:sp>
        <p:nvSpPr>
          <p:cNvPr id="2" name="Espace réservé du pied de page 1">
            <a:extLst>
              <a:ext uri="{FF2B5EF4-FFF2-40B4-BE49-F238E27FC236}">
                <a16:creationId xmlns:a16="http://schemas.microsoft.com/office/drawing/2014/main" id="{A7215BDA-3FCD-49A0-9962-926561DD36A6}"/>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9500F8EF-0C3F-45B8-A221-31BAD4D05C14}"/>
              </a:ext>
            </a:extLst>
          </p:cNvPr>
          <p:cNvSpPr>
            <a:spLocks noGrp="1"/>
          </p:cNvSpPr>
          <p:nvPr>
            <p:ph type="sldNum" sz="quarter" idx="12"/>
          </p:nvPr>
        </p:nvSpPr>
        <p:spPr/>
        <p:txBody>
          <a:bodyPr/>
          <a:lstStyle/>
          <a:p>
            <a:fld id="{7FF388D9-F032-4EF9-B8F3-AB3663450E3B}" type="slidenum">
              <a:rPr lang="fr-FR" smtClean="0"/>
              <a:t>87</a:t>
            </a:fld>
            <a:endParaRPr lang="fr-FR"/>
          </a:p>
        </p:txBody>
      </p:sp>
      <p:sp>
        <p:nvSpPr>
          <p:cNvPr id="9" name="ZoneTexte 8">
            <a:extLst>
              <a:ext uri="{FF2B5EF4-FFF2-40B4-BE49-F238E27FC236}">
                <a16:creationId xmlns:a16="http://schemas.microsoft.com/office/drawing/2014/main" id="{E61DCBDA-6047-4F72-BB5A-18C214C4AF12}"/>
              </a:ext>
            </a:extLst>
          </p:cNvPr>
          <p:cNvSpPr txBox="1"/>
          <p:nvPr/>
        </p:nvSpPr>
        <p:spPr>
          <a:xfrm>
            <a:off x="7901609" y="6356350"/>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231855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62171F8-B2A2-4F70-8A6B-ECBF35A30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4" y="894737"/>
            <a:ext cx="8077027" cy="5573531"/>
          </a:xfrm>
          <a:prstGeom prst="rect">
            <a:avLst/>
          </a:prstGeom>
        </p:spPr>
      </p:pic>
      <p:sp>
        <p:nvSpPr>
          <p:cNvPr id="7" name="Titre 1">
            <a:extLst>
              <a:ext uri="{FF2B5EF4-FFF2-40B4-BE49-F238E27FC236}">
                <a16:creationId xmlns:a16="http://schemas.microsoft.com/office/drawing/2014/main" id="{0226AE6E-3DA1-4D14-97BF-C830148FD802}"/>
              </a:ext>
            </a:extLst>
          </p:cNvPr>
          <p:cNvSpPr>
            <a:spLocks noGrp="1"/>
          </p:cNvSpPr>
          <p:nvPr>
            <p:ph type="title"/>
          </p:nvPr>
        </p:nvSpPr>
        <p:spPr>
          <a:xfrm>
            <a:off x="838198" y="186221"/>
            <a:ext cx="10515600" cy="1325563"/>
          </a:xfrm>
        </p:spPr>
        <p:txBody>
          <a:bodyPr anchor="t">
            <a:normAutofit/>
          </a:bodyPr>
          <a:lstStyle/>
          <a:p>
            <a:pPr algn="ctr"/>
            <a:r>
              <a:rPr lang="fr-FR" sz="4000" b="1" dirty="0">
                <a:solidFill>
                  <a:srgbClr val="7030A0"/>
                </a:solidFill>
              </a:rPr>
              <a:t>Veille sanitaire</a:t>
            </a:r>
            <a:r>
              <a:rPr lang="fr-FR" sz="4000" dirty="0"/>
              <a:t> et </a:t>
            </a:r>
            <a:r>
              <a:rPr lang="fr-FR" sz="4000" b="1" dirty="0">
                <a:solidFill>
                  <a:srgbClr val="7030A0"/>
                </a:solidFill>
              </a:rPr>
              <a:t>épidémiologique</a:t>
            </a:r>
          </a:p>
        </p:txBody>
      </p:sp>
      <p:sp>
        <p:nvSpPr>
          <p:cNvPr id="9" name="ZoneTexte 8">
            <a:extLst>
              <a:ext uri="{FF2B5EF4-FFF2-40B4-BE49-F238E27FC236}">
                <a16:creationId xmlns:a16="http://schemas.microsoft.com/office/drawing/2014/main" id="{66A91591-69A7-42D5-9C1B-E206E905A033}"/>
              </a:ext>
            </a:extLst>
          </p:cNvPr>
          <p:cNvSpPr txBox="1"/>
          <p:nvPr/>
        </p:nvSpPr>
        <p:spPr>
          <a:xfrm>
            <a:off x="8945218" y="1928191"/>
            <a:ext cx="2702796" cy="1938992"/>
          </a:xfrm>
          <a:prstGeom prst="rect">
            <a:avLst/>
          </a:prstGeom>
          <a:solidFill>
            <a:schemeClr val="accent4">
              <a:lumMod val="20000"/>
              <a:lumOff val="80000"/>
            </a:schemeClr>
          </a:solidFill>
        </p:spPr>
        <p:txBody>
          <a:bodyPr wrap="square" rtlCol="0">
            <a:spAutoFit/>
          </a:bodyPr>
          <a:lstStyle/>
          <a:p>
            <a:r>
              <a:rPr lang="fr-FR" sz="2400" dirty="0"/>
              <a:t>272 médecins ont participé soit </a:t>
            </a:r>
            <a:r>
              <a:rPr lang="fr-FR" sz="2400" b="1" dirty="0"/>
              <a:t>28 %</a:t>
            </a:r>
          </a:p>
          <a:p>
            <a:endParaRPr lang="fr-FR" sz="2400" dirty="0"/>
          </a:p>
          <a:p>
            <a:r>
              <a:rPr lang="fr-FR" sz="2400" u="sng" dirty="0"/>
              <a:t>Principalement</a:t>
            </a:r>
            <a:r>
              <a:rPr lang="fr-FR" sz="2400" dirty="0"/>
              <a:t> :</a:t>
            </a:r>
          </a:p>
          <a:p>
            <a:pPr marL="342900" indent="-342900">
              <a:buFont typeface="Wingdings" panose="05000000000000000000" pitchFamily="2" charset="2"/>
              <a:buChar char="Ø"/>
            </a:pPr>
            <a:r>
              <a:rPr lang="fr-FR" sz="2400" dirty="0"/>
              <a:t>EVREST</a:t>
            </a:r>
          </a:p>
        </p:txBody>
      </p:sp>
      <p:sp>
        <p:nvSpPr>
          <p:cNvPr id="2" name="Espace réservé du pied de page 1">
            <a:extLst>
              <a:ext uri="{FF2B5EF4-FFF2-40B4-BE49-F238E27FC236}">
                <a16:creationId xmlns:a16="http://schemas.microsoft.com/office/drawing/2014/main" id="{5E34DD10-3492-43BD-BC32-23F550B9FCDC}"/>
              </a:ext>
            </a:extLst>
          </p:cNvPr>
          <p:cNvSpPr>
            <a:spLocks noGrp="1"/>
          </p:cNvSpPr>
          <p:nvPr>
            <p:ph type="ftr" sz="quarter" idx="11"/>
          </p:nvPr>
        </p:nvSpPr>
        <p:spPr/>
        <p:txBody>
          <a:bodyPr/>
          <a:lstStyle/>
          <a:p>
            <a:r>
              <a:rPr lang="fr-FR"/>
              <a:t>Dr Jean CARON - médecin du travail</a:t>
            </a:r>
          </a:p>
        </p:txBody>
      </p:sp>
      <p:sp>
        <p:nvSpPr>
          <p:cNvPr id="3" name="Espace réservé du numéro de diapositive 2">
            <a:extLst>
              <a:ext uri="{FF2B5EF4-FFF2-40B4-BE49-F238E27FC236}">
                <a16:creationId xmlns:a16="http://schemas.microsoft.com/office/drawing/2014/main" id="{4D2066A5-AF63-49DB-847C-7E1ED4A1AC4D}"/>
              </a:ext>
            </a:extLst>
          </p:cNvPr>
          <p:cNvSpPr>
            <a:spLocks noGrp="1"/>
          </p:cNvSpPr>
          <p:nvPr>
            <p:ph type="sldNum" sz="quarter" idx="12"/>
          </p:nvPr>
        </p:nvSpPr>
        <p:spPr/>
        <p:txBody>
          <a:bodyPr/>
          <a:lstStyle/>
          <a:p>
            <a:fld id="{7FF388D9-F032-4EF9-B8F3-AB3663450E3B}" type="slidenum">
              <a:rPr lang="fr-FR" smtClean="0"/>
              <a:t>88</a:t>
            </a:fld>
            <a:endParaRPr lang="fr-FR"/>
          </a:p>
        </p:txBody>
      </p:sp>
      <p:sp>
        <p:nvSpPr>
          <p:cNvPr id="10" name="ZoneTexte 9">
            <a:extLst>
              <a:ext uri="{FF2B5EF4-FFF2-40B4-BE49-F238E27FC236}">
                <a16:creationId xmlns:a16="http://schemas.microsoft.com/office/drawing/2014/main" id="{95C66BF2-38FC-428C-B339-9131164AD9CE}"/>
              </a:ext>
            </a:extLst>
          </p:cNvPr>
          <p:cNvSpPr txBox="1"/>
          <p:nvPr/>
        </p:nvSpPr>
        <p:spPr>
          <a:xfrm>
            <a:off x="7832034" y="6339467"/>
            <a:ext cx="3126511" cy="461665"/>
          </a:xfrm>
          <a:prstGeom prst="rect">
            <a:avLst/>
          </a:prstGeom>
          <a:noFill/>
        </p:spPr>
        <p:txBody>
          <a:bodyPr wrap="square" rtlCol="0">
            <a:spAutoFit/>
          </a:bodyPr>
          <a:lstStyle/>
          <a:p>
            <a:r>
              <a:rPr lang="fr-FR" sz="1200" dirty="0"/>
              <a:t>Source : Activité des services de prévention et de santé au travail en 2022 (DGT)</a:t>
            </a:r>
          </a:p>
        </p:txBody>
      </p:sp>
    </p:spTree>
    <p:extLst>
      <p:ext uri="{BB962C8B-B14F-4D97-AF65-F5344CB8AC3E}">
        <p14:creationId xmlns:p14="http://schemas.microsoft.com/office/powerpoint/2010/main" val="26612666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0C2D23B-7BF2-48B7-B5FF-965E110548E1}"/>
              </a:ext>
            </a:extLst>
          </p:cNvPr>
          <p:cNvSpPr>
            <a:spLocks noGrp="1"/>
          </p:cNvSpPr>
          <p:nvPr>
            <p:ph type="title"/>
          </p:nvPr>
        </p:nvSpPr>
        <p:spPr/>
        <p:txBody>
          <a:bodyPr/>
          <a:lstStyle/>
          <a:p>
            <a:r>
              <a:rPr lang="fr-FR" dirty="0"/>
              <a:t>13. Perspectives</a:t>
            </a:r>
          </a:p>
        </p:txBody>
      </p:sp>
      <p:sp>
        <p:nvSpPr>
          <p:cNvPr id="7" name="Espace réservé du texte 6">
            <a:extLst>
              <a:ext uri="{FF2B5EF4-FFF2-40B4-BE49-F238E27FC236}">
                <a16:creationId xmlns:a16="http://schemas.microsoft.com/office/drawing/2014/main" id="{D84BC9CF-72F8-45D9-9643-230CA5BC61E8}"/>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52D632ED-38F7-432B-8BD2-310C092A5D39}"/>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C322B634-5F81-47CF-AE41-C5F87B8435D6}"/>
              </a:ext>
            </a:extLst>
          </p:cNvPr>
          <p:cNvSpPr>
            <a:spLocks noGrp="1"/>
          </p:cNvSpPr>
          <p:nvPr>
            <p:ph type="sldNum" sz="quarter" idx="12"/>
          </p:nvPr>
        </p:nvSpPr>
        <p:spPr/>
        <p:txBody>
          <a:bodyPr/>
          <a:lstStyle/>
          <a:p>
            <a:fld id="{7FF388D9-F032-4EF9-B8F3-AB3663450E3B}" type="slidenum">
              <a:rPr lang="fr-FR" smtClean="0"/>
              <a:t>89</a:t>
            </a:fld>
            <a:endParaRPr lang="fr-FR"/>
          </a:p>
        </p:txBody>
      </p:sp>
    </p:spTree>
    <p:extLst>
      <p:ext uri="{BB962C8B-B14F-4D97-AF65-F5344CB8AC3E}">
        <p14:creationId xmlns:p14="http://schemas.microsoft.com/office/powerpoint/2010/main" val="192309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C2090-0D5D-42BE-9544-1404C8B8354F}"/>
              </a:ext>
            </a:extLst>
          </p:cNvPr>
          <p:cNvSpPr>
            <a:spLocks noGrp="1"/>
          </p:cNvSpPr>
          <p:nvPr>
            <p:ph type="title"/>
          </p:nvPr>
        </p:nvSpPr>
        <p:spPr>
          <a:xfrm>
            <a:off x="838200" y="210114"/>
            <a:ext cx="10515600" cy="1325563"/>
          </a:xfrm>
        </p:spPr>
        <p:txBody>
          <a:bodyPr anchor="t">
            <a:normAutofit/>
          </a:bodyPr>
          <a:lstStyle/>
          <a:p>
            <a:pPr algn="ctr"/>
            <a:r>
              <a:rPr lang="fr-FR" sz="4000" dirty="0"/>
              <a:t>Démographie de la médecine </a:t>
            </a:r>
            <a:r>
              <a:rPr lang="fr-FR" sz="4000" b="1" dirty="0">
                <a:solidFill>
                  <a:srgbClr val="7030A0"/>
                </a:solidFill>
              </a:rPr>
              <a:t>du travail </a:t>
            </a:r>
            <a:r>
              <a:rPr lang="fr-FR" sz="4000" dirty="0"/>
              <a:t>en France</a:t>
            </a:r>
          </a:p>
        </p:txBody>
      </p:sp>
      <p:pic>
        <p:nvPicPr>
          <p:cNvPr id="7" name="Espace réservé du contenu 6">
            <a:extLst>
              <a:ext uri="{FF2B5EF4-FFF2-40B4-BE49-F238E27FC236}">
                <a16:creationId xmlns:a16="http://schemas.microsoft.com/office/drawing/2014/main" id="{A2B15105-CB50-4D65-929D-12E2C81BD8D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251" b="20500"/>
          <a:stretch/>
        </p:blipFill>
        <p:spPr>
          <a:xfrm>
            <a:off x="2734252" y="2753248"/>
            <a:ext cx="8341411" cy="417336"/>
          </a:xfrm>
        </p:spPr>
      </p:pic>
      <p:pic>
        <p:nvPicPr>
          <p:cNvPr id="10" name="Image 9">
            <a:extLst>
              <a:ext uri="{FF2B5EF4-FFF2-40B4-BE49-F238E27FC236}">
                <a16:creationId xmlns:a16="http://schemas.microsoft.com/office/drawing/2014/main" id="{E7FFBEAD-6217-410E-9AE6-F60B9CCC1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596" y="1829741"/>
            <a:ext cx="11174384" cy="762106"/>
          </a:xfrm>
          <a:prstGeom prst="rect">
            <a:avLst/>
          </a:prstGeom>
        </p:spPr>
      </p:pic>
      <p:pic>
        <p:nvPicPr>
          <p:cNvPr id="12" name="Image 11">
            <a:extLst>
              <a:ext uri="{FF2B5EF4-FFF2-40B4-BE49-F238E27FC236}">
                <a16:creationId xmlns:a16="http://schemas.microsoft.com/office/drawing/2014/main" id="{7F8982F4-27B7-4D50-9D0D-64524E59F0B0}"/>
              </a:ext>
            </a:extLst>
          </p:cNvPr>
          <p:cNvPicPr>
            <a:picLocks noChangeAspect="1"/>
          </p:cNvPicPr>
          <p:nvPr/>
        </p:nvPicPr>
        <p:blipFill rotWithShape="1">
          <a:blip r:embed="rId5">
            <a:extLst>
              <a:ext uri="{28A0092B-C50C-407E-A947-70E740481C1C}">
                <a14:useLocalDpi xmlns:a14="http://schemas.microsoft.com/office/drawing/2010/main" val="0"/>
              </a:ext>
            </a:extLst>
          </a:blip>
          <a:srcRect b="18241"/>
          <a:stretch/>
        </p:blipFill>
        <p:spPr>
          <a:xfrm>
            <a:off x="2552045" y="4745988"/>
            <a:ext cx="8523618" cy="422358"/>
          </a:xfrm>
          <a:prstGeom prst="rect">
            <a:avLst/>
          </a:prstGeom>
        </p:spPr>
      </p:pic>
      <p:pic>
        <p:nvPicPr>
          <p:cNvPr id="14" name="Image 13">
            <a:extLst>
              <a:ext uri="{FF2B5EF4-FFF2-40B4-BE49-F238E27FC236}">
                <a16:creationId xmlns:a16="http://schemas.microsoft.com/office/drawing/2014/main" id="{DDA0FFB7-0846-4302-959B-3AB8C29BC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806" y="3874206"/>
            <a:ext cx="11098174" cy="743054"/>
          </a:xfrm>
          <a:prstGeom prst="rect">
            <a:avLst/>
          </a:prstGeom>
        </p:spPr>
      </p:pic>
      <p:sp>
        <p:nvSpPr>
          <p:cNvPr id="11" name="Rectangle 10">
            <a:extLst>
              <a:ext uri="{FF2B5EF4-FFF2-40B4-BE49-F238E27FC236}">
                <a16:creationId xmlns:a16="http://schemas.microsoft.com/office/drawing/2014/main" id="{BF3C3F50-950E-41E1-992C-91268259D071}"/>
              </a:ext>
            </a:extLst>
          </p:cNvPr>
          <p:cNvSpPr/>
          <p:nvPr/>
        </p:nvSpPr>
        <p:spPr>
          <a:xfrm>
            <a:off x="227211" y="1829741"/>
            <a:ext cx="1522075" cy="38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529C244F-E89C-4A89-A2C9-92EE8DB0D6B7}"/>
              </a:ext>
            </a:extLst>
          </p:cNvPr>
          <p:cNvSpPr/>
          <p:nvPr/>
        </p:nvSpPr>
        <p:spPr>
          <a:xfrm>
            <a:off x="227211" y="3889409"/>
            <a:ext cx="1522075" cy="386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A32BC95-F6D8-4FD6-9F8F-58364AC3DF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532" y="5729706"/>
            <a:ext cx="3259138" cy="538861"/>
          </a:xfrm>
          <a:prstGeom prst="rect">
            <a:avLst/>
          </a:prstGeom>
        </p:spPr>
      </p:pic>
      <p:sp>
        <p:nvSpPr>
          <p:cNvPr id="3" name="Espace réservé du pied de page 2">
            <a:extLst>
              <a:ext uri="{FF2B5EF4-FFF2-40B4-BE49-F238E27FC236}">
                <a16:creationId xmlns:a16="http://schemas.microsoft.com/office/drawing/2014/main" id="{6F6456CF-0E4D-487B-9B08-DF48D45C68D0}"/>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653CF82D-A42B-46A9-BCC9-6015756BA29C}"/>
              </a:ext>
            </a:extLst>
          </p:cNvPr>
          <p:cNvSpPr>
            <a:spLocks noGrp="1"/>
          </p:cNvSpPr>
          <p:nvPr>
            <p:ph type="sldNum" sz="quarter" idx="12"/>
          </p:nvPr>
        </p:nvSpPr>
        <p:spPr/>
        <p:txBody>
          <a:bodyPr/>
          <a:lstStyle/>
          <a:p>
            <a:fld id="{7FF388D9-F032-4EF9-B8F3-AB3663450E3B}" type="slidenum">
              <a:rPr lang="fr-FR" smtClean="0"/>
              <a:t>9</a:t>
            </a:fld>
            <a:endParaRPr lang="fr-FR"/>
          </a:p>
        </p:txBody>
      </p:sp>
      <p:sp>
        <p:nvSpPr>
          <p:cNvPr id="16" name="ZoneTexte 15">
            <a:extLst>
              <a:ext uri="{FF2B5EF4-FFF2-40B4-BE49-F238E27FC236}">
                <a16:creationId xmlns:a16="http://schemas.microsoft.com/office/drawing/2014/main" id="{F1923835-224D-4865-AF8B-F5CD2046F803}"/>
              </a:ext>
            </a:extLst>
          </p:cNvPr>
          <p:cNvSpPr txBox="1"/>
          <p:nvPr/>
        </p:nvSpPr>
        <p:spPr>
          <a:xfrm>
            <a:off x="0" y="6397175"/>
            <a:ext cx="2941982" cy="461665"/>
          </a:xfrm>
          <a:prstGeom prst="rect">
            <a:avLst/>
          </a:prstGeom>
          <a:noFill/>
        </p:spPr>
        <p:txBody>
          <a:bodyPr wrap="square" rtlCol="0">
            <a:spAutoFit/>
          </a:bodyPr>
          <a:lstStyle/>
          <a:p>
            <a:r>
              <a:rPr lang="fr-FR" sz="1200" dirty="0"/>
              <a:t>Source : Atlas de la démographie médicale en France – situation au 1</a:t>
            </a:r>
            <a:r>
              <a:rPr lang="fr-FR" sz="1200" baseline="30000" dirty="0"/>
              <a:t>er</a:t>
            </a:r>
            <a:r>
              <a:rPr lang="fr-FR" sz="1200" dirty="0"/>
              <a:t> janvier 2024</a:t>
            </a:r>
          </a:p>
        </p:txBody>
      </p:sp>
    </p:spTree>
    <p:extLst>
      <p:ext uri="{BB962C8B-B14F-4D97-AF65-F5344CB8AC3E}">
        <p14:creationId xmlns:p14="http://schemas.microsoft.com/office/powerpoint/2010/main" val="110713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3534-A757-4E40-BE62-368B820B5CF3}"/>
              </a:ext>
            </a:extLst>
          </p:cNvPr>
          <p:cNvSpPr>
            <a:spLocks noGrp="1"/>
          </p:cNvSpPr>
          <p:nvPr>
            <p:ph type="title"/>
          </p:nvPr>
        </p:nvSpPr>
        <p:spPr>
          <a:xfrm>
            <a:off x="838198" y="116648"/>
            <a:ext cx="10515600" cy="1325563"/>
          </a:xfrm>
        </p:spPr>
        <p:txBody>
          <a:bodyPr anchor="t">
            <a:normAutofit/>
          </a:bodyPr>
          <a:lstStyle/>
          <a:p>
            <a:pPr algn="ctr"/>
            <a:r>
              <a:rPr lang="fr-FR" sz="4000" b="1" dirty="0">
                <a:solidFill>
                  <a:srgbClr val="7030A0"/>
                </a:solidFill>
              </a:rPr>
              <a:t>Perspectives</a:t>
            </a:r>
          </a:p>
        </p:txBody>
      </p:sp>
      <p:sp>
        <p:nvSpPr>
          <p:cNvPr id="8" name="ZoneTexte 7">
            <a:extLst>
              <a:ext uri="{FF2B5EF4-FFF2-40B4-BE49-F238E27FC236}">
                <a16:creationId xmlns:a16="http://schemas.microsoft.com/office/drawing/2014/main" id="{30648D02-1DDE-474A-AADB-3210DB1BC62A}"/>
              </a:ext>
            </a:extLst>
          </p:cNvPr>
          <p:cNvSpPr txBox="1"/>
          <p:nvPr/>
        </p:nvSpPr>
        <p:spPr>
          <a:xfrm>
            <a:off x="2969489" y="6550223"/>
            <a:ext cx="6253019" cy="307777"/>
          </a:xfrm>
          <a:prstGeom prst="rect">
            <a:avLst/>
          </a:prstGeom>
          <a:noFill/>
        </p:spPr>
        <p:txBody>
          <a:bodyPr wrap="square" rtlCol="0">
            <a:spAutoFit/>
          </a:bodyPr>
          <a:lstStyle/>
          <a:p>
            <a:r>
              <a:rPr lang="fr-FR" sz="1400" dirty="0"/>
              <a:t>Source : Activité des services de prévention et de santé au travail en 2022 (DGT)</a:t>
            </a:r>
          </a:p>
        </p:txBody>
      </p:sp>
      <p:sp>
        <p:nvSpPr>
          <p:cNvPr id="6" name="Espace réservé du contenu 2">
            <a:extLst>
              <a:ext uri="{FF2B5EF4-FFF2-40B4-BE49-F238E27FC236}">
                <a16:creationId xmlns:a16="http://schemas.microsoft.com/office/drawing/2014/main" id="{4DCDAD31-4E27-428B-AA9E-806A6D5ED067}"/>
              </a:ext>
            </a:extLst>
          </p:cNvPr>
          <p:cNvSpPr txBox="1">
            <a:spLocks/>
          </p:cNvSpPr>
          <p:nvPr/>
        </p:nvSpPr>
        <p:spPr>
          <a:xfrm>
            <a:off x="298175" y="824947"/>
            <a:ext cx="11549268" cy="5725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7030A0"/>
              </a:buClr>
              <a:buFont typeface="Wingdings" panose="05000000000000000000" pitchFamily="2" charset="2"/>
              <a:buChar char="Ø"/>
            </a:pPr>
            <a:r>
              <a:rPr lang="fr-FR" sz="2400" b="0" i="0" u="none" strike="noStrike" baseline="0" dirty="0">
                <a:solidFill>
                  <a:srgbClr val="000000"/>
                </a:solidFill>
              </a:rPr>
              <a:t> </a:t>
            </a:r>
            <a:r>
              <a:rPr lang="fr-FR" sz="2400" b="0" i="0" u="sng" strike="noStrike" baseline="0" dirty="0">
                <a:solidFill>
                  <a:srgbClr val="000000"/>
                </a:solidFill>
              </a:rPr>
              <a:t>Mentions</a:t>
            </a:r>
            <a:r>
              <a:rPr lang="fr-FR" sz="2400" b="0" i="1" u="sng" strike="noStrike" baseline="0" dirty="0">
                <a:solidFill>
                  <a:srgbClr val="000000"/>
                </a:solidFill>
              </a:rPr>
              <a:t> « expresses » </a:t>
            </a:r>
            <a:r>
              <a:rPr lang="fr-FR" sz="2400" b="0" i="0" u="sng" strike="noStrike" baseline="0" dirty="0">
                <a:solidFill>
                  <a:srgbClr val="000000"/>
                </a:solidFill>
              </a:rPr>
              <a:t>pour les inaptitudes</a:t>
            </a:r>
            <a:r>
              <a:rPr lang="fr-FR" sz="2400" b="0" i="0" u="none" strike="noStrike" baseline="0" dirty="0">
                <a:solidFill>
                  <a:srgbClr val="000000"/>
                </a:solidFill>
              </a:rPr>
              <a:t> : les MIT vont pousser à réduire leur utilisation</a:t>
            </a:r>
          </a:p>
          <a:p>
            <a:pPr lvl="1" algn="just"/>
            <a:r>
              <a:rPr lang="fr-FR" sz="2200" dirty="0">
                <a:solidFill>
                  <a:srgbClr val="000000"/>
                </a:solidFill>
              </a:rPr>
              <a:t>Pour ne pas </a:t>
            </a:r>
            <a:r>
              <a:rPr lang="fr-FR" sz="2200" i="1" dirty="0">
                <a:solidFill>
                  <a:srgbClr val="000000"/>
                </a:solidFill>
              </a:rPr>
              <a:t>« dédouaner » </a:t>
            </a:r>
            <a:r>
              <a:rPr lang="fr-FR" sz="2200" dirty="0">
                <a:solidFill>
                  <a:srgbClr val="000000"/>
                </a:solidFill>
              </a:rPr>
              <a:t>l’employeur de sa dispense de reclassement</a:t>
            </a:r>
          </a:p>
          <a:p>
            <a:pPr lvl="1" algn="just">
              <a:spcAft>
                <a:spcPts val="1200"/>
              </a:spcAft>
            </a:pPr>
            <a:r>
              <a:rPr lang="fr-FR" sz="2200" dirty="0">
                <a:solidFill>
                  <a:srgbClr val="000000"/>
                </a:solidFill>
              </a:rPr>
              <a:t>Mention expresse : </a:t>
            </a:r>
            <a:r>
              <a:rPr lang="fr-FR" sz="2200" b="1" dirty="0">
                <a:solidFill>
                  <a:srgbClr val="7030A0"/>
                </a:solidFill>
              </a:rPr>
              <a:t>risque majoré de contestation </a:t>
            </a:r>
            <a:r>
              <a:rPr lang="fr-FR" sz="2200" dirty="0">
                <a:solidFill>
                  <a:srgbClr val="000000"/>
                </a:solidFill>
              </a:rPr>
              <a:t>(en 2023 : 195 saisines des inspecteurs du travail par les conseils des Prud’hommes et 7 par les cours d’appel, 165 acceptées au total, pour les autres conciliation des parties ou abandon des procédures)</a:t>
            </a:r>
            <a:endParaRPr lang="fr-FR" sz="2200" b="0" i="0" u="none" strike="noStrike" baseline="0" dirty="0">
              <a:solidFill>
                <a:srgbClr val="000000"/>
              </a:solidFill>
            </a:endParaRPr>
          </a:p>
          <a:p>
            <a:pPr algn="just">
              <a:spcAft>
                <a:spcPts val="1200"/>
              </a:spcAft>
              <a:buClr>
                <a:srgbClr val="7030A0"/>
              </a:buClr>
              <a:buFont typeface="Wingdings" panose="05000000000000000000" pitchFamily="2" charset="2"/>
              <a:buChar char="Ø"/>
            </a:pPr>
            <a:r>
              <a:rPr lang="fr-FR" sz="2400" dirty="0">
                <a:solidFill>
                  <a:srgbClr val="000000"/>
                </a:solidFill>
              </a:rPr>
              <a:t> </a:t>
            </a:r>
            <a:r>
              <a:rPr lang="fr-FR" sz="2400" u="sng" dirty="0">
                <a:solidFill>
                  <a:srgbClr val="000000"/>
                </a:solidFill>
              </a:rPr>
              <a:t>Diminution des contestations</a:t>
            </a:r>
            <a:r>
              <a:rPr lang="fr-FR" sz="2400" dirty="0">
                <a:solidFill>
                  <a:srgbClr val="000000"/>
                </a:solidFill>
              </a:rPr>
              <a:t> des avis rendus par les médecins du travail depuis que le </a:t>
            </a:r>
            <a:r>
              <a:rPr lang="fr-FR" sz="2400" b="1" dirty="0">
                <a:solidFill>
                  <a:srgbClr val="7030A0"/>
                </a:solidFill>
              </a:rPr>
              <a:t>délai a été réduit à 15 jours </a:t>
            </a:r>
            <a:r>
              <a:rPr lang="fr-FR" sz="2400" dirty="0">
                <a:solidFill>
                  <a:srgbClr val="000000"/>
                </a:solidFill>
              </a:rPr>
              <a:t>(Prud’hommes).</a:t>
            </a:r>
          </a:p>
          <a:p>
            <a:pPr algn="just">
              <a:spcAft>
                <a:spcPts val="1200"/>
              </a:spcAft>
              <a:buClr>
                <a:srgbClr val="7030A0"/>
              </a:buClr>
              <a:buFont typeface="Wingdings" panose="05000000000000000000" pitchFamily="2" charset="2"/>
              <a:buChar char="Ø"/>
            </a:pPr>
            <a:r>
              <a:rPr lang="fr-FR" sz="2400" dirty="0">
                <a:solidFill>
                  <a:srgbClr val="000000"/>
                </a:solidFill>
              </a:rPr>
              <a:t> </a:t>
            </a:r>
            <a:r>
              <a:rPr lang="fr-FR" sz="2400" u="sng" dirty="0">
                <a:solidFill>
                  <a:srgbClr val="000000"/>
                </a:solidFill>
              </a:rPr>
              <a:t>Visites de mi-carrières</a:t>
            </a:r>
            <a:r>
              <a:rPr lang="fr-FR" sz="2400" dirty="0">
                <a:solidFill>
                  <a:srgbClr val="000000"/>
                </a:solidFill>
              </a:rPr>
              <a:t> à développer (réflexions en cours)</a:t>
            </a:r>
          </a:p>
          <a:p>
            <a:pPr algn="just">
              <a:spcAft>
                <a:spcPts val="1200"/>
              </a:spcAft>
              <a:buClr>
                <a:srgbClr val="7030A0"/>
              </a:buClr>
              <a:buFont typeface="Wingdings" panose="05000000000000000000" pitchFamily="2" charset="2"/>
              <a:buChar char="Ø"/>
            </a:pPr>
            <a:r>
              <a:rPr lang="fr-FR" sz="2400" b="0" i="0" u="none" strike="noStrike" baseline="0" dirty="0">
                <a:solidFill>
                  <a:srgbClr val="000000"/>
                </a:solidFill>
              </a:rPr>
              <a:t> Il va être</a:t>
            </a:r>
            <a:r>
              <a:rPr lang="fr-FR" sz="2400" dirty="0">
                <a:solidFill>
                  <a:srgbClr val="000000"/>
                </a:solidFill>
              </a:rPr>
              <a:t> demandé aux SPST de </a:t>
            </a:r>
            <a:r>
              <a:rPr lang="fr-FR" sz="2400" b="1" dirty="0">
                <a:solidFill>
                  <a:srgbClr val="7030A0"/>
                </a:solidFill>
              </a:rPr>
              <a:t>participer plus aux enquêtes épidémiologiques</a:t>
            </a:r>
          </a:p>
          <a:p>
            <a:pPr algn="just">
              <a:spcAft>
                <a:spcPts val="1200"/>
              </a:spcAft>
              <a:buClr>
                <a:srgbClr val="7030A0"/>
              </a:buClr>
              <a:buFont typeface="Wingdings" panose="05000000000000000000" pitchFamily="2" charset="2"/>
              <a:buChar char="Ø"/>
            </a:pPr>
            <a:r>
              <a:rPr lang="fr-FR" sz="2400" dirty="0">
                <a:solidFill>
                  <a:srgbClr val="000000"/>
                </a:solidFill>
              </a:rPr>
              <a:t> </a:t>
            </a:r>
            <a:r>
              <a:rPr lang="fr-FR" sz="2400" u="sng" dirty="0">
                <a:solidFill>
                  <a:srgbClr val="000000"/>
                </a:solidFill>
              </a:rPr>
              <a:t>Numérisations des dossiers médicaux</a:t>
            </a:r>
            <a:r>
              <a:rPr lang="fr-FR" sz="2400" b="1" dirty="0">
                <a:solidFill>
                  <a:srgbClr val="7030A0"/>
                </a:solidFill>
              </a:rPr>
              <a:t> en cours</a:t>
            </a:r>
            <a:r>
              <a:rPr lang="fr-FR" sz="2400" dirty="0">
                <a:solidFill>
                  <a:srgbClr val="000000"/>
                </a:solidFill>
              </a:rPr>
              <a:t> (décret rendant obligatoire le DMST informatisé depuis 2021)</a:t>
            </a:r>
          </a:p>
          <a:p>
            <a:pPr algn="just">
              <a:buClr>
                <a:srgbClr val="7030A0"/>
              </a:buClr>
              <a:buFont typeface="Wingdings" panose="05000000000000000000" pitchFamily="2" charset="2"/>
              <a:buChar char="Ø"/>
            </a:pPr>
            <a:r>
              <a:rPr lang="fr-FR" sz="2400" dirty="0">
                <a:solidFill>
                  <a:srgbClr val="000000"/>
                </a:solidFill>
              </a:rPr>
              <a:t> </a:t>
            </a:r>
            <a:r>
              <a:rPr lang="fr-FR" sz="2400" u="sng" dirty="0">
                <a:solidFill>
                  <a:srgbClr val="000000"/>
                </a:solidFill>
              </a:rPr>
              <a:t>Infirmiers</a:t>
            </a:r>
            <a:r>
              <a:rPr lang="fr-FR" sz="2400" dirty="0">
                <a:solidFill>
                  <a:srgbClr val="000000"/>
                </a:solidFill>
              </a:rPr>
              <a:t> : </a:t>
            </a:r>
          </a:p>
          <a:p>
            <a:pPr lvl="1" algn="just"/>
            <a:r>
              <a:rPr lang="fr-FR" sz="2200" dirty="0">
                <a:solidFill>
                  <a:srgbClr val="000000"/>
                </a:solidFill>
              </a:rPr>
              <a:t>en cours de formation à la santé au travail</a:t>
            </a:r>
          </a:p>
          <a:p>
            <a:pPr lvl="1" algn="just"/>
            <a:r>
              <a:rPr lang="fr-FR" sz="2200" dirty="0">
                <a:solidFill>
                  <a:srgbClr val="000000"/>
                </a:solidFill>
              </a:rPr>
              <a:t>des </a:t>
            </a:r>
            <a:r>
              <a:rPr lang="fr-FR" sz="2200" b="1" dirty="0">
                <a:solidFill>
                  <a:srgbClr val="7030A0"/>
                </a:solidFill>
              </a:rPr>
              <a:t>preuves de formation seront demandées </a:t>
            </a:r>
            <a:r>
              <a:rPr lang="fr-FR" sz="2200" dirty="0">
                <a:solidFill>
                  <a:srgbClr val="000000"/>
                </a:solidFill>
              </a:rPr>
              <a:t>à partir de janvier 2026</a:t>
            </a:r>
          </a:p>
          <a:p>
            <a:pPr lvl="1" algn="just"/>
            <a:r>
              <a:rPr lang="fr-FR" sz="2200" dirty="0">
                <a:solidFill>
                  <a:srgbClr val="000000"/>
                </a:solidFill>
              </a:rPr>
              <a:t>Les infirmiers non formés deviendront des IDE d’entreprise (actions différentes)</a:t>
            </a:r>
            <a:endParaRPr lang="fr-FR" sz="2200" dirty="0"/>
          </a:p>
        </p:txBody>
      </p:sp>
      <p:sp>
        <p:nvSpPr>
          <p:cNvPr id="3" name="Espace réservé du pied de page 2">
            <a:extLst>
              <a:ext uri="{FF2B5EF4-FFF2-40B4-BE49-F238E27FC236}">
                <a16:creationId xmlns:a16="http://schemas.microsoft.com/office/drawing/2014/main" id="{FE17E339-1FEF-440B-98EB-A02ECB888D66}"/>
              </a:ext>
            </a:extLst>
          </p:cNvPr>
          <p:cNvSpPr>
            <a:spLocks noGrp="1"/>
          </p:cNvSpPr>
          <p:nvPr>
            <p:ph type="ftr" sz="quarter" idx="11"/>
          </p:nvPr>
        </p:nvSpPr>
        <p:spPr/>
        <p:txBody>
          <a:bodyPr/>
          <a:lstStyle/>
          <a:p>
            <a:r>
              <a:rPr lang="fr-FR"/>
              <a:t>Dr Jean CARON - médecin du travail</a:t>
            </a:r>
          </a:p>
        </p:txBody>
      </p:sp>
      <p:sp>
        <p:nvSpPr>
          <p:cNvPr id="4" name="Espace réservé du numéro de diapositive 3">
            <a:extLst>
              <a:ext uri="{FF2B5EF4-FFF2-40B4-BE49-F238E27FC236}">
                <a16:creationId xmlns:a16="http://schemas.microsoft.com/office/drawing/2014/main" id="{1E214534-9354-4527-A1A7-4A84E8DB8741}"/>
              </a:ext>
            </a:extLst>
          </p:cNvPr>
          <p:cNvSpPr>
            <a:spLocks noGrp="1"/>
          </p:cNvSpPr>
          <p:nvPr>
            <p:ph type="sldNum" sz="quarter" idx="12"/>
          </p:nvPr>
        </p:nvSpPr>
        <p:spPr/>
        <p:txBody>
          <a:bodyPr/>
          <a:lstStyle/>
          <a:p>
            <a:fld id="{7FF388D9-F032-4EF9-B8F3-AB3663450E3B}" type="slidenum">
              <a:rPr lang="fr-FR" smtClean="0"/>
              <a:t>90</a:t>
            </a:fld>
            <a:endParaRPr lang="fr-FR"/>
          </a:p>
        </p:txBody>
      </p:sp>
    </p:spTree>
    <p:extLst>
      <p:ext uri="{BB962C8B-B14F-4D97-AF65-F5344CB8AC3E}">
        <p14:creationId xmlns:p14="http://schemas.microsoft.com/office/powerpoint/2010/main" val="38414058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62E241-48E9-43A4-99CC-D52F2FDE8C10}"/>
              </a:ext>
            </a:extLst>
          </p:cNvPr>
          <p:cNvSpPr>
            <a:spLocks noGrp="1"/>
          </p:cNvSpPr>
          <p:nvPr>
            <p:ph type="title"/>
          </p:nvPr>
        </p:nvSpPr>
        <p:spPr>
          <a:xfrm>
            <a:off x="838200" y="216040"/>
            <a:ext cx="10515600" cy="1325563"/>
          </a:xfrm>
        </p:spPr>
        <p:txBody>
          <a:bodyPr anchor="t"/>
          <a:lstStyle/>
          <a:p>
            <a:pPr algn="ctr"/>
            <a:r>
              <a:rPr lang="fr-FR" b="1" dirty="0">
                <a:solidFill>
                  <a:srgbClr val="7030A0"/>
                </a:solidFill>
              </a:rPr>
              <a:t>Références bibliographiques</a:t>
            </a:r>
          </a:p>
        </p:txBody>
      </p:sp>
      <p:sp>
        <p:nvSpPr>
          <p:cNvPr id="3" name="Espace réservé du contenu 2">
            <a:extLst>
              <a:ext uri="{FF2B5EF4-FFF2-40B4-BE49-F238E27FC236}">
                <a16:creationId xmlns:a16="http://schemas.microsoft.com/office/drawing/2014/main" id="{9FF7DDD0-DB8E-410A-AE65-C47176FBAB05}"/>
              </a:ext>
            </a:extLst>
          </p:cNvPr>
          <p:cNvSpPr>
            <a:spLocks noGrp="1"/>
          </p:cNvSpPr>
          <p:nvPr>
            <p:ph idx="1"/>
          </p:nvPr>
        </p:nvSpPr>
        <p:spPr>
          <a:xfrm>
            <a:off x="281608" y="1413975"/>
            <a:ext cx="11628783" cy="5227985"/>
          </a:xfrm>
        </p:spPr>
        <p:txBody>
          <a:bodyPr>
            <a:normAutofit fontScale="55000" lnSpcReduction="20000"/>
          </a:bodyPr>
          <a:lstStyle/>
          <a:p>
            <a:pPr>
              <a:spcAft>
                <a:spcPts val="1200"/>
              </a:spcAft>
              <a:buClr>
                <a:srgbClr val="7030A0"/>
              </a:buClr>
              <a:buFont typeface="Wingdings" panose="05000000000000000000" pitchFamily="2" charset="2"/>
              <a:buChar char="Ø"/>
            </a:pPr>
            <a:r>
              <a:rPr lang="fr-FR" dirty="0"/>
              <a:t>Atlas de la démographie médicale en France, situation au 1</a:t>
            </a:r>
            <a:r>
              <a:rPr lang="fr-FR" baseline="30000" dirty="0"/>
              <a:t>er</a:t>
            </a:r>
            <a:r>
              <a:rPr lang="fr-FR" dirty="0"/>
              <a:t> janvier 2024, Dr François ARNAULT, Président du CNOM (tomes 1 et 2) : </a:t>
            </a:r>
            <a:r>
              <a:rPr lang="fr-FR" dirty="0">
                <a:hlinkClick r:id="rId2"/>
              </a:rPr>
              <a:t>https://www.conseil-national.medecin.fr/lordre-medecins/conseil-national-lordre/demographie-medicale</a:t>
            </a:r>
            <a:endParaRPr lang="fr-FR" dirty="0"/>
          </a:p>
          <a:p>
            <a:pPr>
              <a:spcAft>
                <a:spcPts val="1200"/>
              </a:spcAft>
              <a:buClr>
                <a:srgbClr val="7030A0"/>
              </a:buClr>
              <a:buFont typeface="Wingdings" panose="05000000000000000000" pitchFamily="2" charset="2"/>
              <a:buChar char="Ø"/>
            </a:pPr>
            <a:r>
              <a:rPr lang="fr-FR" dirty="0"/>
              <a:t>Ministère du travail et de l’emploi : Questions-Réponses | Le suivi de l’état de santé des salariés, publié le 18/09/2024 et mis à jour le 08/10/2024 : </a:t>
            </a:r>
            <a:r>
              <a:rPr lang="fr-FR" dirty="0">
                <a:hlinkClick r:id="rId3"/>
              </a:rPr>
              <a:t>https://travail-emploi.gouv.fr/questions-reponses-le-suivi-de-letat-de-sante-des-salaries</a:t>
            </a:r>
            <a:endParaRPr lang="fr-FR" dirty="0"/>
          </a:p>
          <a:p>
            <a:pPr>
              <a:spcAft>
                <a:spcPts val="1200"/>
              </a:spcAft>
              <a:buClr>
                <a:srgbClr val="7030A0"/>
              </a:buClr>
              <a:buFont typeface="Wingdings" panose="05000000000000000000" pitchFamily="2" charset="2"/>
              <a:buChar char="Ø"/>
            </a:pPr>
            <a:r>
              <a:rPr lang="fr-FR" dirty="0"/>
              <a:t>Loi n° 2021-1018 du 2 août 2021 visant à renforcer la prévention en matière de santé au travail, à moderniser les services de prévention et de santé au travail et à décloisonner la santé publique et la santé au travail</a:t>
            </a:r>
          </a:p>
          <a:p>
            <a:pPr>
              <a:spcAft>
                <a:spcPts val="1200"/>
              </a:spcAft>
              <a:buClr>
                <a:srgbClr val="7030A0"/>
              </a:buClr>
              <a:buFont typeface="Wingdings" panose="05000000000000000000" pitchFamily="2" charset="2"/>
              <a:buChar char="Ø"/>
            </a:pPr>
            <a:r>
              <a:rPr lang="fr-FR" dirty="0"/>
              <a:t>Présentation de l’ensemble socle de services selon le décret N° 2022-653 du 25 avril 2022, juillet 2023 : </a:t>
            </a:r>
            <a:r>
              <a:rPr lang="fr-FR" dirty="0">
                <a:hlinkClick r:id="rId4"/>
              </a:rPr>
              <a:t>https://www.presanse.fr/ressources-sant%C3%A9-travail/parution-de-la-brochure-offre-socle-les-19-fiches-reunies-dans-un-meme-document/</a:t>
            </a:r>
            <a:r>
              <a:rPr lang="fr-FR" dirty="0"/>
              <a:t> </a:t>
            </a:r>
          </a:p>
          <a:p>
            <a:pPr>
              <a:spcAft>
                <a:spcPts val="1200"/>
              </a:spcAft>
              <a:buClr>
                <a:srgbClr val="7030A0"/>
              </a:buClr>
              <a:buFont typeface="Wingdings" panose="05000000000000000000" pitchFamily="2" charset="2"/>
              <a:buChar char="Ø"/>
            </a:pPr>
            <a:r>
              <a:rPr lang="fr-FR" dirty="0"/>
              <a:t>Activité des services de prévention et de santé au travail en 2022 (DGT – Ministère du travail, de la santé et des solidarités)</a:t>
            </a:r>
          </a:p>
          <a:p>
            <a:pPr>
              <a:spcAft>
                <a:spcPts val="1200"/>
              </a:spcAft>
              <a:buClr>
                <a:srgbClr val="7030A0"/>
              </a:buClr>
              <a:buFont typeface="Wingdings" panose="05000000000000000000" pitchFamily="2" charset="2"/>
              <a:buChar char="Ø"/>
            </a:pPr>
            <a:r>
              <a:rPr lang="fr-FR" dirty="0"/>
              <a:t>Quelle est l’évolution de la fréquence du suivi des salariés par les services de santé au travail ? – DARES Analyses N° 72 – décembre 2021</a:t>
            </a:r>
          </a:p>
          <a:p>
            <a:pPr>
              <a:spcAft>
                <a:spcPts val="1200"/>
              </a:spcAft>
              <a:buClr>
                <a:srgbClr val="7030A0"/>
              </a:buClr>
              <a:buFont typeface="Wingdings" panose="05000000000000000000" pitchFamily="2" charset="2"/>
              <a:buChar char="Ø"/>
            </a:pPr>
            <a:r>
              <a:rPr lang="fr-FR" dirty="0"/>
              <a:t>Support de formation sur le suivi réglementaire des salariés (cycle infirmier) par AFOMETRA – Virginie Genty, Docteur en Droit, juriste en droit social, spécialisée en droit de la santé au travail, janvier 2024</a:t>
            </a:r>
          </a:p>
          <a:p>
            <a:pPr>
              <a:spcAft>
                <a:spcPts val="1200"/>
              </a:spcAft>
              <a:buClr>
                <a:srgbClr val="7030A0"/>
              </a:buClr>
              <a:buFont typeface="Wingdings" panose="05000000000000000000" pitchFamily="2" charset="2"/>
              <a:buChar char="Ø"/>
            </a:pPr>
            <a:r>
              <a:rPr lang="fr-FR" dirty="0"/>
              <a:t>Synthèse du suivi médical de l’état de santé du salarié – Pradel avocats</a:t>
            </a:r>
          </a:p>
        </p:txBody>
      </p:sp>
      <p:sp>
        <p:nvSpPr>
          <p:cNvPr id="4" name="Espace réservé du pied de page 3">
            <a:extLst>
              <a:ext uri="{FF2B5EF4-FFF2-40B4-BE49-F238E27FC236}">
                <a16:creationId xmlns:a16="http://schemas.microsoft.com/office/drawing/2014/main" id="{1FA98179-CF52-4B97-88DA-655E35359843}"/>
              </a:ext>
            </a:extLst>
          </p:cNvPr>
          <p:cNvSpPr>
            <a:spLocks noGrp="1"/>
          </p:cNvSpPr>
          <p:nvPr>
            <p:ph type="ftr" sz="quarter" idx="11"/>
          </p:nvPr>
        </p:nvSpPr>
        <p:spPr/>
        <p:txBody>
          <a:bodyPr/>
          <a:lstStyle/>
          <a:p>
            <a:r>
              <a:rPr lang="fr-FR"/>
              <a:t>Dr Jean CARON - médecin du travail</a:t>
            </a:r>
          </a:p>
        </p:txBody>
      </p:sp>
      <p:sp>
        <p:nvSpPr>
          <p:cNvPr id="5" name="Espace réservé du numéro de diapositive 4">
            <a:extLst>
              <a:ext uri="{FF2B5EF4-FFF2-40B4-BE49-F238E27FC236}">
                <a16:creationId xmlns:a16="http://schemas.microsoft.com/office/drawing/2014/main" id="{2A00C4F6-A0D5-40A0-94F3-0581C730887D}"/>
              </a:ext>
            </a:extLst>
          </p:cNvPr>
          <p:cNvSpPr>
            <a:spLocks noGrp="1"/>
          </p:cNvSpPr>
          <p:nvPr>
            <p:ph type="sldNum" sz="quarter" idx="12"/>
          </p:nvPr>
        </p:nvSpPr>
        <p:spPr/>
        <p:txBody>
          <a:bodyPr/>
          <a:lstStyle/>
          <a:p>
            <a:fld id="{7FF388D9-F032-4EF9-B8F3-AB3663450E3B}" type="slidenum">
              <a:rPr lang="fr-FR" smtClean="0"/>
              <a:t>91</a:t>
            </a:fld>
            <a:endParaRPr lang="fr-FR"/>
          </a:p>
        </p:txBody>
      </p:sp>
    </p:spTree>
    <p:extLst>
      <p:ext uri="{BB962C8B-B14F-4D97-AF65-F5344CB8AC3E}">
        <p14:creationId xmlns:p14="http://schemas.microsoft.com/office/powerpoint/2010/main" val="8845177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7ADAA1F-E127-41D3-B3DB-1F28C87FEF04}"/>
              </a:ext>
            </a:extLst>
          </p:cNvPr>
          <p:cNvPicPr>
            <a:picLocks noChangeAspect="1"/>
          </p:cNvPicPr>
          <p:nvPr/>
        </p:nvPicPr>
        <p:blipFill rotWithShape="1">
          <a:blip r:embed="rId3">
            <a:extLst>
              <a:ext uri="{28A0092B-C50C-407E-A947-70E740481C1C}">
                <a14:useLocalDpi xmlns:a14="http://schemas.microsoft.com/office/drawing/2010/main" val="0"/>
              </a:ext>
            </a:extLst>
          </a:blip>
          <a:srcRect t="78817" r="45688"/>
          <a:stretch/>
        </p:blipFill>
        <p:spPr>
          <a:xfrm>
            <a:off x="4906752" y="5589341"/>
            <a:ext cx="3479466" cy="940668"/>
          </a:xfrm>
          <a:prstGeom prst="rect">
            <a:avLst/>
          </a:prstGeom>
        </p:spPr>
      </p:pic>
      <p:pic>
        <p:nvPicPr>
          <p:cNvPr id="10" name="Espace réservé du contenu 6">
            <a:extLst>
              <a:ext uri="{FF2B5EF4-FFF2-40B4-BE49-F238E27FC236}">
                <a16:creationId xmlns:a16="http://schemas.microsoft.com/office/drawing/2014/main" id="{7347C5CF-7279-4429-8A1D-24F153DFD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4506298"/>
          </a:xfrm>
          <a:prstGeom prst="rect">
            <a:avLst/>
          </a:prstGeom>
        </p:spPr>
      </p:pic>
      <p:pic>
        <p:nvPicPr>
          <p:cNvPr id="7" name="Espace réservé du contenu 6">
            <a:extLst>
              <a:ext uri="{FF2B5EF4-FFF2-40B4-BE49-F238E27FC236}">
                <a16:creationId xmlns:a16="http://schemas.microsoft.com/office/drawing/2014/main" id="{4BD0F533-6961-40E6-B6AB-3B2EDE64616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
            <a:ext cx="12192000" cy="5357190"/>
          </a:xfrm>
        </p:spPr>
      </p:pic>
      <p:pic>
        <p:nvPicPr>
          <p:cNvPr id="3" name="Image 2">
            <a:extLst>
              <a:ext uri="{FF2B5EF4-FFF2-40B4-BE49-F238E27FC236}">
                <a16:creationId xmlns:a16="http://schemas.microsoft.com/office/drawing/2014/main" id="{80B9BD30-083E-45CC-BE4C-3DF59C107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4132" y="5666521"/>
            <a:ext cx="791949" cy="791949"/>
          </a:xfrm>
          <a:prstGeom prst="rect">
            <a:avLst/>
          </a:prstGeom>
        </p:spPr>
      </p:pic>
    </p:spTree>
    <p:extLst>
      <p:ext uri="{BB962C8B-B14F-4D97-AF65-F5344CB8AC3E}">
        <p14:creationId xmlns:p14="http://schemas.microsoft.com/office/powerpoint/2010/main" val="40127057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7492</Words>
  <Application>Microsoft Office PowerPoint</Application>
  <PresentationFormat>Grand écran</PresentationFormat>
  <Paragraphs>739</Paragraphs>
  <Slides>92</Slides>
  <Notes>47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92</vt:i4>
      </vt:variant>
    </vt:vector>
  </HeadingPairs>
  <TitlesOfParts>
    <vt:vector size="102" baseType="lpstr">
      <vt:lpstr>Aptos</vt:lpstr>
      <vt:lpstr>Arial</vt:lpstr>
      <vt:lpstr>Arial-BoldMT</vt:lpstr>
      <vt:lpstr>Calibri</vt:lpstr>
      <vt:lpstr>Calibri Light</vt:lpstr>
      <vt:lpstr>Courier New</vt:lpstr>
      <vt:lpstr>Marianne Light</vt:lpstr>
      <vt:lpstr>Montserrat Medium</vt:lpstr>
      <vt:lpstr>Wingdings</vt:lpstr>
      <vt:lpstr>Thème Office</vt:lpstr>
      <vt:lpstr>Suivi de l’état de santé des travailleurs en France  Journées nationales de médecine du travail, Bruxelles, 14 novembre 2024</vt:lpstr>
      <vt:lpstr>Présentation PowerPoint</vt:lpstr>
      <vt:lpstr>Sommaire</vt:lpstr>
      <vt:lpstr>1. Démographie médicale en France</vt:lpstr>
      <vt:lpstr>Démographie de la médecine en France</vt:lpstr>
      <vt:lpstr>Présentation PowerPoint</vt:lpstr>
      <vt:lpstr>Démographie de la médecine en France</vt:lpstr>
      <vt:lpstr>Présentation PowerPoint</vt:lpstr>
      <vt:lpstr>Démographie de la médecine du travail en France</vt:lpstr>
      <vt:lpstr>Présentation PowerPoint</vt:lpstr>
      <vt:lpstr>Présentation PowerPoint</vt:lpstr>
      <vt:lpstr>Impact sur la fréquence des visites des travailleurs ? </vt:lpstr>
      <vt:lpstr>Impact sur la fréquence des visites des travailleurs ?</vt:lpstr>
      <vt:lpstr>Impact sur la fréquence des visites des travailleurs ?</vt:lpstr>
      <vt:lpstr>2. Les 3 grands régimes de travail</vt:lpstr>
      <vt:lpstr>Les 3 grands régimes des travailleurs en France</vt:lpstr>
      <vt:lpstr>3 . 2 types de services de prévention et de santé au travail</vt:lpstr>
      <vt:lpstr>Services de prévention et de santé au travail autonomes et interentreprises</vt:lpstr>
      <vt:lpstr>Les missions des SPST</vt:lpstr>
      <vt:lpstr>Les SPST interentreprises</vt:lpstr>
      <vt:lpstr>Les SPST interentreprises</vt:lpstr>
      <vt:lpstr>Présentation PowerPoint</vt:lpstr>
      <vt:lpstr>Présentation PowerPoint</vt:lpstr>
      <vt:lpstr>L’offre socle des SPSTI</vt:lpstr>
      <vt:lpstr>Les SPST autonomes</vt:lpstr>
      <vt:lpstr>Présentation PowerPoint</vt:lpstr>
      <vt:lpstr>4. Ressources humaines en santé au travail</vt:lpstr>
      <vt:lpstr>Ressources humaines en médecine du travail</vt:lpstr>
      <vt:lpstr>Présentation PowerPoint</vt:lpstr>
      <vt:lpstr>Présentation PowerPoint</vt:lpstr>
      <vt:lpstr>Professionnels de santé au travail – collaborateur médecin</vt:lpstr>
      <vt:lpstr>Professionnels de santé au travail – interne</vt:lpstr>
      <vt:lpstr>Professionnels de santé au travail – infirmier en santé au travail (IDEST)</vt:lpstr>
      <vt:lpstr>Présentation PowerPoint</vt:lpstr>
      <vt:lpstr>5. Chiffres clés 2022</vt:lpstr>
      <vt:lpstr>Chiffres clés 2022 du suivi individuel en France</vt:lpstr>
      <vt:lpstr>Présentation PowerPoint</vt:lpstr>
      <vt:lpstr>6. Évolutions des modalités de suivi</vt:lpstr>
      <vt:lpstr>Evolutions du suivi de l’état de santé des travailleurs</vt:lpstr>
      <vt:lpstr>Evolutions du suivi de l’état de santé des travailleurs</vt:lpstr>
      <vt:lpstr>Les différents types de suivi</vt:lpstr>
      <vt:lpstr>Les différents types de suivi</vt:lpstr>
      <vt:lpstr>Présentation PowerPoint</vt:lpstr>
      <vt:lpstr>Les différents types de suivi</vt:lpstr>
      <vt:lpstr>Tableau récapitulatif des suivis</vt:lpstr>
      <vt:lpstr>7. Les différents types de visites</vt:lpstr>
      <vt:lpstr>Les différents types de visites</vt:lpstr>
      <vt:lpstr>Présentation PowerPoint</vt:lpstr>
      <vt:lpstr>Visite d’information et de prévention (VIP)</vt:lpstr>
      <vt:lpstr>Présentation PowerPoint</vt:lpstr>
      <vt:lpstr>Présentation PowerPoint</vt:lpstr>
      <vt:lpstr>Présentation PowerPoint</vt:lpstr>
      <vt:lpstr>Visites du suivi individuel renforcé (SIR)</vt:lpstr>
      <vt:lpstr>Autres visites et examens</vt:lpstr>
      <vt:lpstr>Présentation PowerPoint</vt:lpstr>
      <vt:lpstr>Présentation PowerPoint</vt:lpstr>
      <vt:lpstr>Visite de post-exposition / post-professionnelles</vt:lpstr>
      <vt:lpstr>Présentation PowerPoint</vt:lpstr>
      <vt:lpstr>Présentation PowerPoint</vt:lpstr>
      <vt:lpstr>Présentation PowerPoint</vt:lpstr>
      <vt:lpstr>Tableau récapitulatif des visites</vt:lpstr>
      <vt:lpstr>Présentation PowerPoint</vt:lpstr>
      <vt:lpstr>8. L’inaptitude</vt:lpstr>
      <vt:lpstr>L’inaptitude et ses conséquences</vt:lpstr>
      <vt:lpstr>Présentation PowerPoint</vt:lpstr>
      <vt:lpstr>Présentation PowerPoint</vt:lpstr>
      <vt:lpstr>9. Données chiffrées des suivis individuels en 2022</vt:lpstr>
      <vt:lpstr>Suivis individuels – données chiffrées 2022</vt:lpstr>
      <vt:lpstr>Suivis individuels – données chiffrées 2022</vt:lpstr>
      <vt:lpstr>Présentation PowerPoint</vt:lpstr>
      <vt:lpstr>Présentation PowerPoint</vt:lpstr>
      <vt:lpstr>10. L’évaluation des risques</vt:lpstr>
      <vt:lpstr>L’évaluation des risques en 2022</vt:lpstr>
      <vt:lpstr>11. Actions en milieu de travail</vt:lpstr>
      <vt:lpstr>Actions en milieu de travail</vt:lpstr>
      <vt:lpstr>Actions de promotion de la santé sur le lieu de travail</vt:lpstr>
      <vt:lpstr>Prévention de la désinsertion professionnelle (PDP) et maintien dans l’emploi</vt:lpstr>
      <vt:lpstr>Présentation PowerPoint</vt:lpstr>
      <vt:lpstr>Essai encadré</vt:lpstr>
      <vt:lpstr>RDV de liaison</vt:lpstr>
      <vt:lpstr>RDV de liaison</vt:lpstr>
      <vt:lpstr>Cellule de prévention de la désinsertion professionnelle (PDP)</vt:lpstr>
      <vt:lpstr>Contribution des SPST à la mise en œuvre des politiques publiques de santé et sécurité au travail</vt:lpstr>
      <vt:lpstr>Contribution des SPST à la mise en œuvre des politiques publiques de santé et sécurité au travail</vt:lpstr>
      <vt:lpstr>12. Veille sanitaire et épidémiologique</vt:lpstr>
      <vt:lpstr>Veille sanitaire et épidémiologique</vt:lpstr>
      <vt:lpstr>Présentation PowerPoint</vt:lpstr>
      <vt:lpstr>Veille sanitaire et épidémiologique</vt:lpstr>
      <vt:lpstr>13. Perspectives</vt:lpstr>
      <vt:lpstr>Perspectives</vt:lpstr>
      <vt:lpstr>Références bibliographiques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Suivi de l’état de santé des travailleurs en France</dc:title>
  <dc:creator>CARON Jean</dc:creator>
  <cp:lastModifiedBy>CARON Jean</cp:lastModifiedBy>
  <cp:revision>458</cp:revision>
  <dcterms:created xsi:type="dcterms:W3CDTF">2024-10-13T16:13:30Z</dcterms:created>
  <dcterms:modified xsi:type="dcterms:W3CDTF">2024-11-13T16:10:28Z</dcterms:modified>
</cp:coreProperties>
</file>