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sldIdLst>
    <p:sldId id="413" r:id="rId2"/>
    <p:sldId id="421" r:id="rId3"/>
    <p:sldId id="422" r:id="rId4"/>
    <p:sldId id="423" r:id="rId5"/>
    <p:sldId id="410" r:id="rId6"/>
    <p:sldId id="400" r:id="rId7"/>
    <p:sldId id="404" r:id="rId8"/>
    <p:sldId id="406" r:id="rId9"/>
    <p:sldId id="401" r:id="rId10"/>
    <p:sldId id="402" r:id="rId11"/>
    <p:sldId id="411" r:id="rId12"/>
    <p:sldId id="420" r:id="rId13"/>
    <p:sldId id="412" r:id="rId14"/>
    <p:sldId id="431" r:id="rId15"/>
    <p:sldId id="478" r:id="rId16"/>
    <p:sldId id="292" r:id="rId17"/>
    <p:sldId id="272" r:id="rId18"/>
    <p:sldId id="260" r:id="rId19"/>
    <p:sldId id="273" r:id="rId20"/>
    <p:sldId id="276" r:id="rId21"/>
    <p:sldId id="299" r:id="rId22"/>
    <p:sldId id="275" r:id="rId23"/>
    <p:sldId id="290" r:id="rId24"/>
    <p:sldId id="283" r:id="rId25"/>
    <p:sldId id="280" r:id="rId26"/>
    <p:sldId id="480" r:id="rId27"/>
    <p:sldId id="286" r:id="rId28"/>
    <p:sldId id="284" r:id="rId29"/>
    <p:sldId id="262" r:id="rId30"/>
    <p:sldId id="291" r:id="rId31"/>
    <p:sldId id="288" r:id="rId32"/>
    <p:sldId id="266" r:id="rId33"/>
    <p:sldId id="479" r:id="rId34"/>
    <p:sldId id="267" r:id="rId35"/>
    <p:sldId id="265" r:id="rId36"/>
    <p:sldId id="26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3353" autoAdjust="0"/>
  </p:normalViewPr>
  <p:slideViewPr>
    <p:cSldViewPr snapToGrid="0">
      <p:cViewPr varScale="1">
        <p:scale>
          <a:sx n="61" d="100"/>
          <a:sy n="61" d="100"/>
        </p:scale>
        <p:origin x="88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444"/>
    </p:cViewPr>
  </p:sorterViewPr>
  <p:notesViewPr>
    <p:cSldViewPr snapToGrid="0">
      <p:cViewPr varScale="1">
        <p:scale>
          <a:sx n="46" d="100"/>
          <a:sy n="46" d="100"/>
        </p:scale>
        <p:origin x="2800"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FONZE" userId="0e92318177f6c57d" providerId="LiveId" clId="{3BBF2267-69BF-489A-B9D2-D45D46AC57E8}"/>
    <pc:docChg chg="undo custSel modSld sldOrd">
      <pc:chgData name="Victor FONZE" userId="0e92318177f6c57d" providerId="LiveId" clId="{3BBF2267-69BF-489A-B9D2-D45D46AC57E8}" dt="2024-10-18T14:50:29.858" v="130" actId="790"/>
      <pc:docMkLst>
        <pc:docMk/>
      </pc:docMkLst>
      <pc:sldChg chg="ord">
        <pc:chgData name="Victor FONZE" userId="0e92318177f6c57d" providerId="LiveId" clId="{3BBF2267-69BF-489A-B9D2-D45D46AC57E8}" dt="2024-10-07T18:04:17.411" v="38"/>
        <pc:sldMkLst>
          <pc:docMk/>
          <pc:sldMk cId="0" sldId="265"/>
        </pc:sldMkLst>
      </pc:sldChg>
      <pc:sldChg chg="modSp mod">
        <pc:chgData name="Victor FONZE" userId="0e92318177f6c57d" providerId="LiveId" clId="{3BBF2267-69BF-489A-B9D2-D45D46AC57E8}" dt="2024-10-11T15:08:41.336" v="127" actId="20577"/>
        <pc:sldMkLst>
          <pc:docMk/>
          <pc:sldMk cId="0" sldId="267"/>
        </pc:sldMkLst>
        <pc:spChg chg="mod">
          <ac:chgData name="Victor FONZE" userId="0e92318177f6c57d" providerId="LiveId" clId="{3BBF2267-69BF-489A-B9D2-D45D46AC57E8}" dt="2024-10-11T15:08:41.336" v="127" actId="20577"/>
          <ac:spMkLst>
            <pc:docMk/>
            <pc:sldMk cId="0" sldId="267"/>
            <ac:spMk id="44035" creationId="{00000000-0000-0000-0000-000000000000}"/>
          </ac:spMkLst>
        </pc:spChg>
      </pc:sldChg>
      <pc:sldChg chg="modSp mod">
        <pc:chgData name="Victor FONZE" userId="0e92318177f6c57d" providerId="LiveId" clId="{3BBF2267-69BF-489A-B9D2-D45D46AC57E8}" dt="2024-10-18T14:50:08.324" v="128" actId="790"/>
        <pc:sldMkLst>
          <pc:docMk/>
          <pc:sldMk cId="77343578" sldId="400"/>
        </pc:sldMkLst>
        <pc:spChg chg="mod">
          <ac:chgData name="Victor FONZE" userId="0e92318177f6c57d" providerId="LiveId" clId="{3BBF2267-69BF-489A-B9D2-D45D46AC57E8}" dt="2024-10-18T14:50:08.324" v="128" actId="790"/>
          <ac:spMkLst>
            <pc:docMk/>
            <pc:sldMk cId="77343578" sldId="400"/>
            <ac:spMk id="4" creationId="{E162B9E9-5926-4A4E-AC34-B88BAC344C14}"/>
          </ac:spMkLst>
        </pc:spChg>
      </pc:sldChg>
      <pc:sldChg chg="modSp mod">
        <pc:chgData name="Victor FONZE" userId="0e92318177f6c57d" providerId="LiveId" clId="{3BBF2267-69BF-489A-B9D2-D45D46AC57E8}" dt="2024-10-07T17:52:23.383" v="26" actId="27918"/>
        <pc:sldMkLst>
          <pc:docMk/>
          <pc:sldMk cId="898660295" sldId="401"/>
        </pc:sldMkLst>
        <pc:spChg chg="mod">
          <ac:chgData name="Victor FONZE" userId="0e92318177f6c57d" providerId="LiveId" clId="{3BBF2267-69BF-489A-B9D2-D45D46AC57E8}" dt="2024-10-07T17:50:31.820" v="21" actId="20577"/>
          <ac:spMkLst>
            <pc:docMk/>
            <pc:sldMk cId="898660295" sldId="401"/>
            <ac:spMk id="4" creationId="{E162B9E9-5926-4A4E-AC34-B88BAC344C14}"/>
          </ac:spMkLst>
        </pc:spChg>
      </pc:sldChg>
      <pc:sldChg chg="modSp mod">
        <pc:chgData name="Victor FONZE" userId="0e92318177f6c57d" providerId="LiveId" clId="{3BBF2267-69BF-489A-B9D2-D45D46AC57E8}" dt="2024-10-18T14:50:29.858" v="130" actId="790"/>
        <pc:sldMkLst>
          <pc:docMk/>
          <pc:sldMk cId="1348183026" sldId="402"/>
        </pc:sldMkLst>
        <pc:spChg chg="mod">
          <ac:chgData name="Victor FONZE" userId="0e92318177f6c57d" providerId="LiveId" clId="{3BBF2267-69BF-489A-B9D2-D45D46AC57E8}" dt="2024-10-18T14:50:29.858" v="130" actId="790"/>
          <ac:spMkLst>
            <pc:docMk/>
            <pc:sldMk cId="1348183026" sldId="402"/>
            <ac:spMk id="4" creationId="{E162B9E9-5926-4A4E-AC34-B88BAC344C14}"/>
          </ac:spMkLst>
        </pc:spChg>
        <pc:graphicFrameChg chg="mod">
          <ac:chgData name="Victor FONZE" userId="0e92318177f6c57d" providerId="LiveId" clId="{3BBF2267-69BF-489A-B9D2-D45D46AC57E8}" dt="2024-10-10T11:59:05.752" v="85" actId="14100"/>
          <ac:graphicFrameMkLst>
            <pc:docMk/>
            <pc:sldMk cId="1348183026" sldId="402"/>
            <ac:graphicFrameMk id="3" creationId="{83252711-9E83-856F-EA5C-2A934BCAD296}"/>
          </ac:graphicFrameMkLst>
        </pc:graphicFrameChg>
      </pc:sldChg>
      <pc:sldChg chg="modSp mod">
        <pc:chgData name="Victor FONZE" userId="0e92318177f6c57d" providerId="LiveId" clId="{3BBF2267-69BF-489A-B9D2-D45D46AC57E8}" dt="2024-10-10T11:57:07.666" v="82"/>
        <pc:sldMkLst>
          <pc:docMk/>
          <pc:sldMk cId="4059975751" sldId="404"/>
        </pc:sldMkLst>
        <pc:spChg chg="mod">
          <ac:chgData name="Victor FONZE" userId="0e92318177f6c57d" providerId="LiveId" clId="{3BBF2267-69BF-489A-B9D2-D45D46AC57E8}" dt="2024-10-07T17:42:12.192" v="10" actId="20577"/>
          <ac:spMkLst>
            <pc:docMk/>
            <pc:sldMk cId="4059975751" sldId="404"/>
            <ac:spMk id="4" creationId="{E162B9E9-5926-4A4E-AC34-B88BAC344C14}"/>
          </ac:spMkLst>
        </pc:spChg>
        <pc:graphicFrameChg chg="mod">
          <ac:chgData name="Victor FONZE" userId="0e92318177f6c57d" providerId="LiveId" clId="{3BBF2267-69BF-489A-B9D2-D45D46AC57E8}" dt="2024-10-10T11:57:07.666" v="82"/>
          <ac:graphicFrameMkLst>
            <pc:docMk/>
            <pc:sldMk cId="4059975751" sldId="404"/>
            <ac:graphicFrameMk id="7" creationId="{FC4D5E5C-7BC2-EA2E-8741-BE998FA8777C}"/>
          </ac:graphicFrameMkLst>
        </pc:graphicFrameChg>
      </pc:sldChg>
      <pc:sldChg chg="modSp mod">
        <pc:chgData name="Victor FONZE" userId="0e92318177f6c57d" providerId="LiveId" clId="{3BBF2267-69BF-489A-B9D2-D45D46AC57E8}" dt="2024-10-07T17:55:46.846" v="29" actId="27918"/>
        <pc:sldMkLst>
          <pc:docMk/>
          <pc:sldMk cId="2166938024" sldId="406"/>
        </pc:sldMkLst>
        <pc:spChg chg="mod">
          <ac:chgData name="Victor FONZE" userId="0e92318177f6c57d" providerId="LiveId" clId="{3BBF2267-69BF-489A-B9D2-D45D46AC57E8}" dt="2024-10-07T17:48:44.792" v="13" actId="20577"/>
          <ac:spMkLst>
            <pc:docMk/>
            <pc:sldMk cId="2166938024" sldId="406"/>
            <ac:spMk id="4" creationId="{E162B9E9-5926-4A4E-AC34-B88BAC344C14}"/>
          </ac:spMkLst>
        </pc:spChg>
      </pc:sldChg>
      <pc:sldChg chg="modSp mod">
        <pc:chgData name="Victor FONZE" userId="0e92318177f6c57d" providerId="LiveId" clId="{3BBF2267-69BF-489A-B9D2-D45D46AC57E8}" dt="2024-10-11T10:47:46.002" v="115" actId="14100"/>
        <pc:sldMkLst>
          <pc:docMk/>
          <pc:sldMk cId="3713923171" sldId="410"/>
        </pc:sldMkLst>
        <pc:graphicFrameChg chg="mod">
          <ac:chgData name="Victor FONZE" userId="0e92318177f6c57d" providerId="LiveId" clId="{3BBF2267-69BF-489A-B9D2-D45D46AC57E8}" dt="2024-10-11T10:47:46.002" v="115" actId="14100"/>
          <ac:graphicFrameMkLst>
            <pc:docMk/>
            <pc:sldMk cId="3713923171" sldId="410"/>
            <ac:graphicFrameMk id="4" creationId="{C3AA1231-5741-CA76-AA6C-F93E0109F9BE}"/>
          </ac:graphicFrameMkLst>
        </pc:graphicFrameChg>
      </pc:sldChg>
      <pc:sldChg chg="modSp mod">
        <pc:chgData name="Victor FONZE" userId="0e92318177f6c57d" providerId="LiveId" clId="{3BBF2267-69BF-489A-B9D2-D45D46AC57E8}" dt="2024-10-07T18:02:28.027" v="36" actId="1076"/>
        <pc:sldMkLst>
          <pc:docMk/>
          <pc:sldMk cId="3106188336" sldId="412"/>
        </pc:sldMkLst>
        <pc:spChg chg="mod">
          <ac:chgData name="Victor FONZE" userId="0e92318177f6c57d" providerId="LiveId" clId="{3BBF2267-69BF-489A-B9D2-D45D46AC57E8}" dt="2024-10-07T18:02:28.027" v="36" actId="1076"/>
          <ac:spMkLst>
            <pc:docMk/>
            <pc:sldMk cId="3106188336" sldId="412"/>
            <ac:spMk id="2" creationId="{007EB635-BE15-EA54-1574-64C1B29E460E}"/>
          </ac:spMkLst>
        </pc:spChg>
        <pc:spChg chg="mod">
          <ac:chgData name="Victor FONZE" userId="0e92318177f6c57d" providerId="LiveId" clId="{3BBF2267-69BF-489A-B9D2-D45D46AC57E8}" dt="2024-10-07T18:02:23.038" v="35" actId="1076"/>
          <ac:spMkLst>
            <pc:docMk/>
            <pc:sldMk cId="3106188336" sldId="412"/>
            <ac:spMk id="3" creationId="{60C3A5CE-BD59-FD6E-6D56-65AAED503707}"/>
          </ac:spMkLst>
        </pc:spChg>
      </pc:sldChg>
      <pc:sldChg chg="modSp mod">
        <pc:chgData name="Victor FONZE" userId="0e92318177f6c57d" providerId="LiveId" clId="{3BBF2267-69BF-489A-B9D2-D45D46AC57E8}" dt="2024-10-11T10:43:38.138" v="110" actId="1076"/>
        <pc:sldMkLst>
          <pc:docMk/>
          <pc:sldMk cId="282925009" sldId="413"/>
        </pc:sldMkLst>
        <pc:picChg chg="mod">
          <ac:chgData name="Victor FONZE" userId="0e92318177f6c57d" providerId="LiveId" clId="{3BBF2267-69BF-489A-B9D2-D45D46AC57E8}" dt="2024-10-11T10:43:38.138" v="110" actId="1076"/>
          <ac:picMkLst>
            <pc:docMk/>
            <pc:sldMk cId="282925009" sldId="413"/>
            <ac:picMk id="6" creationId="{320B075C-5C4B-6BE1-6CA3-E301458B948A}"/>
          </ac:picMkLst>
        </pc:picChg>
      </pc:sldChg>
      <pc:sldChg chg="modSp mod">
        <pc:chgData name="Victor FONZE" userId="0e92318177f6c57d" providerId="LiveId" clId="{3BBF2267-69BF-489A-B9D2-D45D46AC57E8}" dt="2024-10-10T12:04:38.706" v="100" actId="14734"/>
        <pc:sldMkLst>
          <pc:docMk/>
          <pc:sldMk cId="946678437" sldId="420"/>
        </pc:sldMkLst>
        <pc:graphicFrameChg chg="mod modGraphic">
          <ac:chgData name="Victor FONZE" userId="0e92318177f6c57d" providerId="LiveId" clId="{3BBF2267-69BF-489A-B9D2-D45D46AC57E8}" dt="2024-10-10T12:04:38.706" v="100" actId="14734"/>
          <ac:graphicFrameMkLst>
            <pc:docMk/>
            <pc:sldMk cId="946678437" sldId="420"/>
            <ac:graphicFrameMk id="7" creationId="{44919D1E-CBAD-46C2-51BF-87B05BDDB34D}"/>
          </ac:graphicFrameMkLst>
        </pc:graphicFrameChg>
      </pc:sldChg>
      <pc:sldChg chg="modSp mod">
        <pc:chgData name="Victor FONZE" userId="0e92318177f6c57d" providerId="LiveId" clId="{3BBF2267-69BF-489A-B9D2-D45D46AC57E8}" dt="2024-10-11T10:45:41.223" v="113" actId="20577"/>
        <pc:sldMkLst>
          <pc:docMk/>
          <pc:sldMk cId="1448944016" sldId="421"/>
        </pc:sldMkLst>
        <pc:spChg chg="mod">
          <ac:chgData name="Victor FONZE" userId="0e92318177f6c57d" providerId="LiveId" clId="{3BBF2267-69BF-489A-B9D2-D45D46AC57E8}" dt="2024-10-10T11:53:23.468" v="81" actId="20577"/>
          <ac:spMkLst>
            <pc:docMk/>
            <pc:sldMk cId="1448944016" sldId="421"/>
            <ac:spMk id="6" creationId="{75D7F3B3-332E-BFCC-C190-3B88E92ED880}"/>
          </ac:spMkLst>
        </pc:spChg>
        <pc:spChg chg="mod">
          <ac:chgData name="Victor FONZE" userId="0e92318177f6c57d" providerId="LiveId" clId="{3BBF2267-69BF-489A-B9D2-D45D46AC57E8}" dt="2024-10-11T10:45:41.223" v="113" actId="20577"/>
          <ac:spMkLst>
            <pc:docMk/>
            <pc:sldMk cId="1448944016" sldId="421"/>
            <ac:spMk id="8" creationId="{43432870-2E69-43D3-9705-102617FD404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0e92318177f6c57d/Documents/MEDECINS%20EN%20DIFFICULTE/STATISTIQUES/Statistiques%20donn&#233;es%20exce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0e92318177f6c57d/Documents/MEDECINS%20EN%20DIFFICULTE/STATISTIQUES/Statistiques%20donn&#233;es%20excel.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0e92318177f6c57d/Documents/MEDECINS%20EN%20DIFFICULTE/STATISTIQUES/Sttistiques%20donn&#233;es%20exce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0e92318177f6c57d/Documents/MEDECINS%20EN%20DIFFICULTE/STATISTIQUES/Statistiques%20donn&#233;es%20exce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0e92318177f6c57d/Documents/MEDECINS%20EN%20DIFFICULTE/STATISTIQUES/Sttistiques%20donn&#233;es%20exce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0e92318177f6c57d/Documents/MEDECINS%20EN%20DIFFICULTE/STATISTIQUES/Statistiques%20donn&#233;es%20exce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0e92318177f6c57d/Documents/MEDECINS%20EN%20DIFFICULTE/STATISTIQUES/Statistiques%20donn&#233;es%20exce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0e92318177f6c57d/Documents/MEDECINS%20EN%20DIFFICULTE/STATISTIQUES/Statistiques%20donn&#233;es%20exce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0e92318177f6c57d/Documents/MEDECINS%20EN%20DIFFICULTE/STATISTIQUES/Statistiques%20donn&#233;es%20exce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0e92318177f6c57d/Documents/MEDECINS%20EN%20DIFFICULTE/STATISTIQUES/Statistiques%20donn&#233;es%20exce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'Nbre Appels'!$B$2</c:f>
              <c:strCache>
                <c:ptCount val="1"/>
                <c:pt idx="0">
                  <c:v>Nbre</c:v>
                </c:pt>
              </c:strCache>
            </c:strRef>
          </c:tx>
          <c:spPr>
            <a:solidFill>
              <a:schemeClr val="accent2">
                <a:alpha val="85000"/>
              </a:schemeClr>
            </a:solidFill>
            <a:ln w="9525" cap="flat" cmpd="sng" algn="ctr">
              <a:solidFill>
                <a:schemeClr val="lt1">
                  <a:alpha val="50000"/>
                </a:schemeClr>
              </a:solidFill>
              <a:round/>
            </a:ln>
            <a:effectLst/>
            <a:sp3d contourW="9525">
              <a:contourClr>
                <a:schemeClr val="lt1">
                  <a:alpha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'Nbre Appels'!$A$3:$A$10</c:f>
              <c:numCache>
                <c:formatCode>General</c:formatCode>
                <c:ptCount val="8"/>
                <c:pt idx="0">
                  <c:v>2017</c:v>
                </c:pt>
                <c:pt idx="1">
                  <c:v>2018</c:v>
                </c:pt>
                <c:pt idx="2">
                  <c:v>2019</c:v>
                </c:pt>
                <c:pt idx="3">
                  <c:v>2020</c:v>
                </c:pt>
                <c:pt idx="4">
                  <c:v>2021</c:v>
                </c:pt>
                <c:pt idx="5">
                  <c:v>2022</c:v>
                </c:pt>
                <c:pt idx="6">
                  <c:v>2023</c:v>
                </c:pt>
                <c:pt idx="7">
                  <c:v>2024</c:v>
                </c:pt>
              </c:numCache>
            </c:numRef>
          </c:cat>
          <c:val>
            <c:numRef>
              <c:f>'Nbre Appels'!$B$3:$B$10</c:f>
              <c:numCache>
                <c:formatCode>General</c:formatCode>
                <c:ptCount val="8"/>
                <c:pt idx="0">
                  <c:v>62</c:v>
                </c:pt>
                <c:pt idx="1">
                  <c:v>166</c:v>
                </c:pt>
                <c:pt idx="2">
                  <c:v>147</c:v>
                </c:pt>
                <c:pt idx="3">
                  <c:v>159</c:v>
                </c:pt>
                <c:pt idx="4">
                  <c:v>148</c:v>
                </c:pt>
                <c:pt idx="5">
                  <c:v>287</c:v>
                </c:pt>
                <c:pt idx="6">
                  <c:v>500</c:v>
                </c:pt>
                <c:pt idx="7">
                  <c:v>404</c:v>
                </c:pt>
              </c:numCache>
            </c:numRef>
          </c:val>
          <c:extLst>
            <c:ext xmlns:c16="http://schemas.microsoft.com/office/drawing/2014/chart" uri="{C3380CC4-5D6E-409C-BE32-E72D297353CC}">
              <c16:uniqueId val="{00000000-6AA8-4D42-8BCA-60DEE72629C8}"/>
            </c:ext>
          </c:extLst>
        </c:ser>
        <c:dLbls>
          <c:showLegendKey val="0"/>
          <c:showVal val="1"/>
          <c:showCatName val="0"/>
          <c:showSerName val="0"/>
          <c:showPercent val="0"/>
          <c:showBubbleSize val="0"/>
        </c:dLbls>
        <c:gapWidth val="65"/>
        <c:shape val="box"/>
        <c:axId val="807208960"/>
        <c:axId val="807197920"/>
        <c:axId val="0"/>
      </c:bar3DChart>
      <c:catAx>
        <c:axId val="8072089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fr-FR"/>
          </a:p>
        </c:txPr>
        <c:crossAx val="807197920"/>
        <c:crosses val="autoZero"/>
        <c:auto val="1"/>
        <c:lblAlgn val="ctr"/>
        <c:lblOffset val="100"/>
        <c:noMultiLvlLbl val="0"/>
      </c:catAx>
      <c:valAx>
        <c:axId val="8071979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072089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Problématique!$A$3:$A$10</c:f>
              <c:strCache>
                <c:ptCount val="8"/>
                <c:pt idx="0">
                  <c:v>Stress-burnout</c:v>
                </c:pt>
                <c:pt idx="1">
                  <c:v>Organisation</c:v>
                </c:pt>
                <c:pt idx="2">
                  <c:v>Agression</c:v>
                </c:pt>
                <c:pt idx="3">
                  <c:v>Carrière</c:v>
                </c:pt>
                <c:pt idx="4">
                  <c:v>Communication</c:v>
                </c:pt>
                <c:pt idx="5">
                  <c:v>Addiction</c:v>
                </c:pt>
                <c:pt idx="6">
                  <c:v>Second victim</c:v>
                </c:pt>
                <c:pt idx="7">
                  <c:v>Suicide</c:v>
                </c:pt>
              </c:strCache>
            </c:strRef>
          </c:cat>
          <c:val>
            <c:numRef>
              <c:f>Problématique!$B$3:$B$10</c:f>
              <c:numCache>
                <c:formatCode>0%</c:formatCode>
                <c:ptCount val="8"/>
                <c:pt idx="0">
                  <c:v>0.41</c:v>
                </c:pt>
                <c:pt idx="1">
                  <c:v>0.2</c:v>
                </c:pt>
                <c:pt idx="2">
                  <c:v>0.13</c:v>
                </c:pt>
                <c:pt idx="3">
                  <c:v>0.1</c:v>
                </c:pt>
                <c:pt idx="4">
                  <c:v>0.06</c:v>
                </c:pt>
                <c:pt idx="5">
                  <c:v>0.05</c:v>
                </c:pt>
                <c:pt idx="6">
                  <c:v>0.03</c:v>
                </c:pt>
                <c:pt idx="7">
                  <c:v>0.03</c:v>
                </c:pt>
              </c:numCache>
            </c:numRef>
          </c:val>
          <c:extLst>
            <c:ext xmlns:c16="http://schemas.microsoft.com/office/drawing/2014/chart" uri="{C3380CC4-5D6E-409C-BE32-E72D297353CC}">
              <c16:uniqueId val="{00000000-448B-4424-81BD-458601090478}"/>
            </c:ext>
          </c:extLst>
        </c:ser>
        <c:dLbls>
          <c:showLegendKey val="0"/>
          <c:showVal val="0"/>
          <c:showCatName val="0"/>
          <c:showSerName val="0"/>
          <c:showPercent val="0"/>
          <c:showBubbleSize val="0"/>
        </c:dLbls>
        <c:gapWidth val="150"/>
        <c:shape val="box"/>
        <c:axId val="2076322319"/>
        <c:axId val="1462298575"/>
        <c:axId val="0"/>
      </c:bar3DChart>
      <c:catAx>
        <c:axId val="2076322319"/>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462298575"/>
        <c:crosses val="autoZero"/>
        <c:auto val="1"/>
        <c:lblAlgn val="ctr"/>
        <c:lblOffset val="100"/>
        <c:noMultiLvlLbl val="0"/>
      </c:catAx>
      <c:valAx>
        <c:axId val="146229857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076322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800" b="1" dirty="0"/>
              <a:t>Demandeurs d'aide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5CF-4E3A-B95A-083A6856E13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5CF-4E3A-B95A-083A6856E13E}"/>
              </c:ext>
            </c:extLst>
          </c:dPt>
          <c:dLbls>
            <c:dLbl>
              <c:idx val="0"/>
              <c:layout>
                <c:manualLayout>
                  <c:x val="2.695592738407699E-2"/>
                  <c:y val="-8.9608486439195098E-2"/>
                </c:manualLayout>
              </c:layout>
              <c:tx>
                <c:rich>
                  <a:bodyPr/>
                  <a:lstStyle/>
                  <a:p>
                    <a:fld id="{26B9E947-738F-4FB8-B611-2B653C6D5A03}" type="VALUE">
                      <a:rPr lang="en-US" sz="1200" baseline="0"/>
                      <a:pPr/>
                      <a:t>[VALEUR]</a:t>
                    </a:fld>
                    <a:endParaRPr lang="fr-BE"/>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CF-4E3A-B95A-083A6856E13E}"/>
                </c:ext>
              </c:extLst>
            </c:dLbl>
            <c:dLbl>
              <c:idx val="1"/>
              <c:layout>
                <c:manualLayout>
                  <c:x val="-1.3513123359580052E-2"/>
                  <c:y val="5.80453484981044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CF-4E3A-B95A-083A6856E1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Langue!$A$2:$A$3</c:f>
              <c:strCache>
                <c:ptCount val="2"/>
                <c:pt idx="0">
                  <c:v>NL</c:v>
                </c:pt>
                <c:pt idx="1">
                  <c:v>FR</c:v>
                </c:pt>
              </c:strCache>
            </c:strRef>
          </c:cat>
          <c:val>
            <c:numRef>
              <c:f>Langue!$B$2:$B$3</c:f>
              <c:numCache>
                <c:formatCode>0%</c:formatCode>
                <c:ptCount val="2"/>
                <c:pt idx="0">
                  <c:v>0.51</c:v>
                </c:pt>
                <c:pt idx="1">
                  <c:v>0.49</c:v>
                </c:pt>
              </c:numCache>
            </c:numRef>
          </c:val>
          <c:extLst>
            <c:ext xmlns:c16="http://schemas.microsoft.com/office/drawing/2014/chart" uri="{C3380CC4-5D6E-409C-BE32-E72D297353CC}">
              <c16:uniqueId val="{00000004-25CF-4E3A-B95A-083A6856E13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BE" sz="1800" b="1" dirty="0"/>
              <a:t>Belgique</a:t>
            </a:r>
            <a:endParaRPr lang="fr-BE"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35E-48C7-A937-B7776D75C1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35E-48C7-A937-B7776D75C1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35E-48C7-A937-B7776D75C18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'[Statistiques données excel.xlsx]Statbel'!$A$17:$A$19</c:f>
              <c:strCache>
                <c:ptCount val="3"/>
                <c:pt idx="0">
                  <c:v>Nl</c:v>
                </c:pt>
                <c:pt idx="1">
                  <c:v>Fr</c:v>
                </c:pt>
                <c:pt idx="2">
                  <c:v>Germ </c:v>
                </c:pt>
              </c:strCache>
            </c:strRef>
          </c:cat>
          <c:val>
            <c:numRef>
              <c:f>'[Statistiques données excel.xlsx]Statbel'!$C$17:$C$19</c:f>
              <c:numCache>
                <c:formatCode>0%</c:formatCode>
                <c:ptCount val="3"/>
                <c:pt idx="0">
                  <c:v>0.57916426481187477</c:v>
                </c:pt>
                <c:pt idx="1">
                  <c:v>0.41399670033666003</c:v>
                </c:pt>
                <c:pt idx="2">
                  <c:v>6.8390348514651396E-3</c:v>
                </c:pt>
              </c:numCache>
            </c:numRef>
          </c:val>
          <c:extLst>
            <c:ext xmlns:c16="http://schemas.microsoft.com/office/drawing/2014/chart" uri="{C3380CC4-5D6E-409C-BE32-E72D297353CC}">
              <c16:uniqueId val="{00000006-135E-48C7-A937-B7776D75C181}"/>
            </c:ext>
          </c:extLst>
        </c:ser>
        <c:dLbls>
          <c:dLblPos val="outEnd"/>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800" b="1"/>
              <a:t>Demandes</a:t>
            </a:r>
            <a:r>
              <a:rPr lang="fr-BE" sz="1800" b="1" baseline="0"/>
              <a:t> d'aide</a:t>
            </a:r>
            <a:endParaRPr lang="fr-BE" sz="18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F60-4765-8CFA-CB2E55EE2BB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F60-4765-8CFA-CB2E55EE2BB5}"/>
              </c:ext>
            </c:extLst>
          </c:dPt>
          <c:dLbls>
            <c:dLbl>
              <c:idx val="0"/>
              <c:layout>
                <c:manualLayout>
                  <c:x val="5.0538713910761153E-2"/>
                  <c:y val="-2.820501603966170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60-4765-8CFA-CB2E55EE2BB5}"/>
                </c:ext>
              </c:extLst>
            </c:dLbl>
            <c:dLbl>
              <c:idx val="1"/>
              <c:layout>
                <c:manualLayout>
                  <c:x val="-2.1228565179352579E-2"/>
                  <c:y val="-2.3155438903470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60-4765-8CFA-CB2E55EE2B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Sexe!$A$2:$A$3</c:f>
              <c:strCache>
                <c:ptCount val="2"/>
                <c:pt idx="0">
                  <c:v>HOMMES</c:v>
                </c:pt>
                <c:pt idx="1">
                  <c:v>FEMMES</c:v>
                </c:pt>
              </c:strCache>
            </c:strRef>
          </c:cat>
          <c:val>
            <c:numRef>
              <c:f>Sexe!$B$2:$B$3</c:f>
              <c:numCache>
                <c:formatCode>0%</c:formatCode>
                <c:ptCount val="2"/>
                <c:pt idx="0">
                  <c:v>0.37</c:v>
                </c:pt>
                <c:pt idx="1">
                  <c:v>0.63</c:v>
                </c:pt>
              </c:numCache>
            </c:numRef>
          </c:val>
          <c:extLst>
            <c:ext xmlns:c16="http://schemas.microsoft.com/office/drawing/2014/chart" uri="{C3380CC4-5D6E-409C-BE32-E72D297353CC}">
              <c16:uniqueId val="{00000004-EF60-4765-8CFA-CB2E55EE2BB5}"/>
            </c:ext>
          </c:extLst>
        </c:ser>
        <c:dLbls>
          <c:dLblPos val="bestFit"/>
          <c:showLegendKey val="0"/>
          <c:showVal val="1"/>
          <c:showCatName val="0"/>
          <c:showSerName val="0"/>
          <c:showPercent val="0"/>
          <c:showBubbleSize val="0"/>
          <c:showLeaderLines val="1"/>
        </c:dLbls>
      </c:pie3DChart>
      <c:spPr>
        <a:solidFill>
          <a:schemeClr val="bg1">
            <a:lumMod val="85000"/>
          </a:schemeClr>
        </a:solidFill>
        <a:ln>
          <a:noFill/>
        </a:ln>
        <a:effectLst/>
      </c:spPr>
    </c:plotArea>
    <c:legend>
      <c:legendPos val="b"/>
      <c:overlay val="0"/>
      <c:spPr>
        <a:solidFill>
          <a:schemeClr val="bg1">
            <a:lumMod val="85000"/>
          </a:schemeClr>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800" b="1" dirty="0"/>
              <a:t>Médecins en Belgique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15883023628510282"/>
          <c:w val="0.81388888888888888"/>
          <c:h val="0.65454485023908859"/>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36B-4816-8286-4080FD133FE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36B-4816-8286-4080FD133FE8}"/>
              </c:ext>
            </c:extLst>
          </c:dPt>
          <c:dLbls>
            <c:dLbl>
              <c:idx val="0"/>
              <c:layout>
                <c:manualLayout>
                  <c:x val="-2.7777777777777779E-3"/>
                  <c:y val="-0.2115650751032389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6B-4816-8286-4080FD133FE8}"/>
                </c:ext>
              </c:extLst>
            </c:dLbl>
            <c:dLbl>
              <c:idx val="1"/>
              <c:layout>
                <c:manualLayout>
                  <c:x val="1.9597924385813023E-2"/>
                  <c:y val="-8.5126196466392967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15:layout>
                    <c:manualLayout>
                      <c:w val="0.12561111111111112"/>
                      <c:h val="5.112718682818812E-2"/>
                    </c:manualLayout>
                  </c15:layout>
                </c:ext>
                <c:ext xmlns:c16="http://schemas.microsoft.com/office/drawing/2014/chart" uri="{C3380CC4-5D6E-409C-BE32-E72D297353CC}">
                  <c16:uniqueId val="{00000003-E36B-4816-8286-4080FD133FE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'[Statistiques données excel.xlsx]Statbel'!$A$31:$A$32</c:f>
              <c:strCache>
                <c:ptCount val="2"/>
                <c:pt idx="0">
                  <c:v>HOMMES</c:v>
                </c:pt>
                <c:pt idx="1">
                  <c:v>FEMMES</c:v>
                </c:pt>
              </c:strCache>
            </c:strRef>
          </c:cat>
          <c:val>
            <c:numRef>
              <c:f>'[Statistiques données excel.xlsx]Statbel'!$B$31:$B$32</c:f>
              <c:numCache>
                <c:formatCode>0.00%</c:formatCode>
                <c:ptCount val="2"/>
                <c:pt idx="0">
                  <c:v>0.52950132634321678</c:v>
                </c:pt>
                <c:pt idx="1">
                  <c:v>0.47049867365678316</c:v>
                </c:pt>
              </c:numCache>
            </c:numRef>
          </c:val>
          <c:extLst>
            <c:ext xmlns:c16="http://schemas.microsoft.com/office/drawing/2014/chart" uri="{C3380CC4-5D6E-409C-BE32-E72D297353CC}">
              <c16:uniqueId val="{00000004-E36B-4816-8286-4080FD133FE8}"/>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sz="1800" b="1"/>
              <a:t>Belgique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9473634779626842E-2"/>
          <c:y val="0.2282296615338231"/>
          <c:w val="0.81388888888888888"/>
          <c:h val="0.54032808398950127"/>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878-4B07-B8F8-03974D7360E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878-4B07-B8F8-03974D7360EE}"/>
              </c:ext>
            </c:extLst>
          </c:dPt>
          <c:dLbls>
            <c:dLbl>
              <c:idx val="0"/>
              <c:layout>
                <c:manualLayout>
                  <c:x val="1.3160433070866142E-2"/>
                  <c:y val="-3.2499270924467777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78-4B07-B8F8-03974D7360EE}"/>
                </c:ext>
              </c:extLst>
            </c:dLbl>
            <c:dLbl>
              <c:idx val="1"/>
              <c:layout>
                <c:manualLayout>
                  <c:x val="-7.270122484689414E-3"/>
                  <c:y val="-0.13692257217847764"/>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78-4B07-B8F8-03974D7360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'[Statistiques données excel.xlsx]Statbel'!$A$26:$A$27</c:f>
              <c:strCache>
                <c:ptCount val="2"/>
                <c:pt idx="0">
                  <c:v>HOMMES</c:v>
                </c:pt>
                <c:pt idx="1">
                  <c:v>FEMMES</c:v>
                </c:pt>
              </c:strCache>
            </c:strRef>
          </c:cat>
          <c:val>
            <c:numRef>
              <c:f>'[Statistiques données excel.xlsx]Statbel'!$B$26:$B$27</c:f>
              <c:numCache>
                <c:formatCode>0.00%</c:formatCode>
                <c:ptCount val="2"/>
                <c:pt idx="0">
                  <c:v>0.4924946319997292</c:v>
                </c:pt>
                <c:pt idx="1">
                  <c:v>0.5075053680002708</c:v>
                </c:pt>
              </c:numCache>
            </c:numRef>
          </c:val>
          <c:extLst>
            <c:ext xmlns:c16="http://schemas.microsoft.com/office/drawing/2014/chart" uri="{C3380CC4-5D6E-409C-BE32-E72D297353CC}">
              <c16:uniqueId val="{00000004-B878-4B07-B8F8-03974D7360EE}"/>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Age!$A$2:$A$7</c:f>
              <c:strCache>
                <c:ptCount val="6"/>
                <c:pt idx="0">
                  <c:v>24-30 </c:v>
                </c:pt>
                <c:pt idx="1">
                  <c:v>31-40</c:v>
                </c:pt>
                <c:pt idx="2">
                  <c:v>41-50</c:v>
                </c:pt>
                <c:pt idx="3">
                  <c:v>51-60</c:v>
                </c:pt>
                <c:pt idx="4">
                  <c:v>61-70</c:v>
                </c:pt>
                <c:pt idx="5">
                  <c:v>&gt;70</c:v>
                </c:pt>
              </c:strCache>
            </c:strRef>
          </c:cat>
          <c:val>
            <c:numRef>
              <c:f>Age!$B$2:$B$7</c:f>
              <c:numCache>
                <c:formatCode>0%</c:formatCode>
                <c:ptCount val="6"/>
                <c:pt idx="0">
                  <c:v>0.3</c:v>
                </c:pt>
                <c:pt idx="1">
                  <c:v>0.26</c:v>
                </c:pt>
                <c:pt idx="2">
                  <c:v>0.19</c:v>
                </c:pt>
                <c:pt idx="3">
                  <c:v>0.19</c:v>
                </c:pt>
                <c:pt idx="4">
                  <c:v>0.05</c:v>
                </c:pt>
                <c:pt idx="5">
                  <c:v>0.01</c:v>
                </c:pt>
              </c:numCache>
            </c:numRef>
          </c:val>
          <c:extLst>
            <c:ext xmlns:c16="http://schemas.microsoft.com/office/drawing/2014/chart" uri="{C3380CC4-5D6E-409C-BE32-E72D297353CC}">
              <c16:uniqueId val="{00000000-CE05-49B1-AC90-55EAD82264A1}"/>
            </c:ext>
          </c:extLst>
        </c:ser>
        <c:dLbls>
          <c:showLegendKey val="0"/>
          <c:showVal val="1"/>
          <c:showCatName val="0"/>
          <c:showSerName val="0"/>
          <c:showPercent val="0"/>
          <c:showBubbleSize val="0"/>
        </c:dLbls>
        <c:gapWidth val="150"/>
        <c:shape val="box"/>
        <c:axId val="1719543696"/>
        <c:axId val="1719535536"/>
        <c:axId val="0"/>
      </c:bar3DChart>
      <c:catAx>
        <c:axId val="1719543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719535536"/>
        <c:crosses val="autoZero"/>
        <c:auto val="1"/>
        <c:lblAlgn val="ctr"/>
        <c:lblOffset val="100"/>
        <c:noMultiLvlLbl val="0"/>
      </c:catAx>
      <c:valAx>
        <c:axId val="17195355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1954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alpha val="99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BE" sz="1800" b="1"/>
              <a:t>Belgique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494-4165-8DC1-2D68833D941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494-4165-8DC1-2D68833D941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494-4165-8DC1-2D68833D941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'[Statistiques données excel.xlsx]Aides prop MG MS'!$A$8:$A$10</c:f>
              <c:strCache>
                <c:ptCount val="3"/>
                <c:pt idx="0">
                  <c:v>MG</c:v>
                </c:pt>
                <c:pt idx="1">
                  <c:v>MS</c:v>
                </c:pt>
                <c:pt idx="2">
                  <c:v>EF</c:v>
                </c:pt>
              </c:strCache>
            </c:strRef>
          </c:cat>
          <c:val>
            <c:numRef>
              <c:f>'[Statistiques données excel.xlsx]Aides prop MG MS'!$B$8:$B$10</c:f>
              <c:numCache>
                <c:formatCode>0.00%</c:formatCode>
                <c:ptCount val="3"/>
                <c:pt idx="0">
                  <c:v>0.28118476196455761</c:v>
                </c:pt>
                <c:pt idx="1">
                  <c:v>0.57586840163870101</c:v>
                </c:pt>
                <c:pt idx="2">
                  <c:v>0.14294683639674144</c:v>
                </c:pt>
              </c:numCache>
            </c:numRef>
          </c:val>
          <c:extLst>
            <c:ext xmlns:c16="http://schemas.microsoft.com/office/drawing/2014/chart" uri="{C3380CC4-5D6E-409C-BE32-E72D297353CC}">
              <c16:uniqueId val="{00000006-6494-4165-8DC1-2D68833D9413}"/>
            </c:ext>
          </c:extLst>
        </c:ser>
        <c:dLbls>
          <c:dLblPos val="outEnd"/>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r-BE" sz="1800" b="1"/>
              <a:t>Demandes d'aide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2136661563137941"/>
          <c:w val="0.81388888888888888"/>
          <c:h val="0.5503109507144939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7F8-4301-BAFC-7606BF64BAE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7F8-4301-BAFC-7606BF64BAE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7F8-4301-BAFC-7606BF64BAE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7F8-4301-BAFC-7606BF64BAE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'Aides prop MG MS'!$A$2:$A$5</c:f>
              <c:strCache>
                <c:ptCount val="4"/>
                <c:pt idx="0">
                  <c:v>MG</c:v>
                </c:pt>
                <c:pt idx="1">
                  <c:v>MS</c:v>
                </c:pt>
                <c:pt idx="2">
                  <c:v>EF</c:v>
                </c:pt>
                <c:pt idx="3">
                  <c:v>Autres</c:v>
                </c:pt>
              </c:strCache>
            </c:strRef>
          </c:cat>
          <c:val>
            <c:numRef>
              <c:f>'Aides prop MG MS'!$B$2:$B$5</c:f>
              <c:numCache>
                <c:formatCode>0.00%</c:formatCode>
                <c:ptCount val="4"/>
                <c:pt idx="0">
                  <c:v>0.36</c:v>
                </c:pt>
                <c:pt idx="1">
                  <c:v>0.39</c:v>
                </c:pt>
                <c:pt idx="2">
                  <c:v>0.18</c:v>
                </c:pt>
                <c:pt idx="3">
                  <c:v>7.0000000000000007E-2</c:v>
                </c:pt>
              </c:numCache>
            </c:numRef>
          </c:val>
          <c:extLst>
            <c:ext xmlns:c16="http://schemas.microsoft.com/office/drawing/2014/chart" uri="{C3380CC4-5D6E-409C-BE32-E72D297353CC}">
              <c16:uniqueId val="{00000008-A7F8-4301-BAFC-7606BF64BAE9}"/>
            </c:ext>
          </c:extLst>
        </c:ser>
        <c:dLbls>
          <c:dLblPos val="outEnd"/>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noEditPoints="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noEditPoints="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84598-8BEB-4294-94FA-DA93D0463737}" type="datetimeFigureOut">
              <a:rPr lang="fr-BE" smtClean="0"/>
              <a:t>18/10/2024</a:t>
            </a:fld>
            <a:endParaRPr lang="fr-BE"/>
          </a:p>
        </p:txBody>
      </p:sp>
      <p:sp>
        <p:nvSpPr>
          <p:cNvPr id="4" name="Espace réservé de l'image des diapositives 3"/>
          <p:cNvSpPr>
            <a:spLocks noGrp="1" noRot="1" noChangeAspect="1" noEditPoints="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noEditPoints="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noEditPoints="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noEditPoints="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A5008-7FBE-42EF-AC21-C51F84833BD1}" type="slidenum">
              <a:rPr lang="fr-BE" smtClean="0"/>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1</a:t>
            </a:fld>
            <a:endParaRPr lang="fr-BE"/>
          </a:p>
        </p:txBody>
      </p:sp>
    </p:spTree>
    <p:extLst>
      <p:ext uri="{BB962C8B-B14F-4D97-AF65-F5344CB8AC3E}">
        <p14:creationId xmlns:p14="http://schemas.microsoft.com/office/powerpoint/2010/main" val="3869304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B60AE5B-47A0-4F71-9B2D-8473D154B365}" type="slidenum">
              <a:rPr lang="nl-BE" smtClean="0"/>
              <a:t>10</a:t>
            </a:fld>
            <a:endParaRPr lang="nl-BE"/>
          </a:p>
        </p:txBody>
      </p:sp>
    </p:spTree>
    <p:extLst>
      <p:ext uri="{BB962C8B-B14F-4D97-AF65-F5344CB8AC3E}">
        <p14:creationId xmlns:p14="http://schemas.microsoft.com/office/powerpoint/2010/main" val="267973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a:prstGeom prst="rect">
            <a:avLst/>
          </a:prstGeom>
        </p:spPr>
      </p:sp>
      <p:sp>
        <p:nvSpPr>
          <p:cNvPr id="3" name="Espace réservé des notes 2"/>
          <p:cNvSpPr>
            <a:spLocks noGrp="1"/>
          </p:cNvSpPr>
          <p:nvPr>
            <p:ph type="body" idx="1"/>
          </p:nvPr>
        </p:nvSpPr>
        <p:spPr>
          <a:xfrm>
            <a:off x="906357" y="4715154"/>
            <a:ext cx="4984961" cy="4466987"/>
          </a:xfrm>
          <a:prstGeom prst="rect">
            <a:avLst/>
          </a:prstGeom>
        </p:spPr>
        <p:txBody>
          <a:bodyPr lIns="88185" tIns="44092" rIns="88185" bIns="44092"/>
          <a:lstStyle/>
          <a:p>
            <a:endParaRPr lang="fr-BE" dirty="0"/>
          </a:p>
        </p:txBody>
      </p:sp>
    </p:spTree>
    <p:extLst>
      <p:ext uri="{BB962C8B-B14F-4D97-AF65-F5344CB8AC3E}">
        <p14:creationId xmlns:p14="http://schemas.microsoft.com/office/powerpoint/2010/main" val="355637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12</a:t>
            </a:fld>
            <a:endParaRPr lang="fr-BE"/>
          </a:p>
        </p:txBody>
      </p:sp>
    </p:spTree>
    <p:extLst>
      <p:ext uri="{BB962C8B-B14F-4D97-AF65-F5344CB8AC3E}">
        <p14:creationId xmlns:p14="http://schemas.microsoft.com/office/powerpoint/2010/main" val="3796989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a:prstGeom prst="rect">
            <a:avLst/>
          </a:prstGeom>
        </p:spPr>
      </p:sp>
      <p:sp>
        <p:nvSpPr>
          <p:cNvPr id="3" name="Espace réservé des notes 2"/>
          <p:cNvSpPr>
            <a:spLocks noGrp="1"/>
          </p:cNvSpPr>
          <p:nvPr>
            <p:ph type="body" idx="1"/>
          </p:nvPr>
        </p:nvSpPr>
        <p:spPr>
          <a:xfrm>
            <a:off x="906357" y="4715154"/>
            <a:ext cx="4984961" cy="4466987"/>
          </a:xfrm>
          <a:prstGeom prst="rect">
            <a:avLst/>
          </a:prstGeom>
        </p:spPr>
        <p:txBody>
          <a:bodyPr lIns="88185" tIns="44092" rIns="88185" bIns="44092"/>
          <a:lstStyle/>
          <a:p>
            <a:endParaRPr lang="fr-BE" dirty="0"/>
          </a:p>
        </p:txBody>
      </p:sp>
    </p:spTree>
    <p:extLst>
      <p:ext uri="{BB962C8B-B14F-4D97-AF65-F5344CB8AC3E}">
        <p14:creationId xmlns:p14="http://schemas.microsoft.com/office/powerpoint/2010/main" val="167881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a:prstGeom prst="rect">
            <a:avLst/>
          </a:prstGeom>
        </p:spPr>
      </p:sp>
      <p:sp>
        <p:nvSpPr>
          <p:cNvPr id="3" name="Espace réservé des notes 2"/>
          <p:cNvSpPr>
            <a:spLocks noGrp="1"/>
          </p:cNvSpPr>
          <p:nvPr>
            <p:ph type="body" idx="1"/>
          </p:nvPr>
        </p:nvSpPr>
        <p:spPr>
          <a:xfrm>
            <a:off x="906357" y="4715154"/>
            <a:ext cx="4984961" cy="4466987"/>
          </a:xfrm>
          <a:prstGeom prst="rect">
            <a:avLst/>
          </a:prstGeom>
        </p:spPr>
        <p:txBody>
          <a:bodyPr lIns="88185" tIns="44092" rIns="88185" bIns="44092"/>
          <a:lstStyle/>
          <a:p>
            <a:endParaRPr lang="fr-BE"/>
          </a:p>
        </p:txBody>
      </p:sp>
    </p:spTree>
    <p:extLst>
      <p:ext uri="{BB962C8B-B14F-4D97-AF65-F5344CB8AC3E}">
        <p14:creationId xmlns:p14="http://schemas.microsoft.com/office/powerpoint/2010/main" val="3451657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15</a:t>
            </a:fld>
            <a:endParaRPr lang="fr-BE"/>
          </a:p>
        </p:txBody>
      </p:sp>
    </p:spTree>
    <p:extLst>
      <p:ext uri="{BB962C8B-B14F-4D97-AF65-F5344CB8AC3E}">
        <p14:creationId xmlns:p14="http://schemas.microsoft.com/office/powerpoint/2010/main" val="165315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EditPoints="1" noTextEdit="1"/>
          </p:cNvSpPr>
          <p:nvPr>
            <p:ph type="sldImg"/>
          </p:nvPr>
        </p:nvSpPr>
        <p:spPr/>
        <p:txBody>
          <a:bodyPr/>
          <a:lstStyle/>
          <a:p>
            <a:endParaRPr/>
          </a:p>
        </p:txBody>
      </p:sp>
      <p:sp>
        <p:nvSpPr>
          <p:cNvPr id="5123" name="Espace réservé des commentaires 2"/>
          <p:cNvSpPr>
            <a:spLocks noGrp="1" noEditPoints="1"/>
          </p:cNvSpPr>
          <p:nvPr>
            <p:ph type="body" idx="1"/>
          </p:nvPr>
        </p:nvSpPr>
        <p:spPr>
          <a:noFill/>
        </p:spPr>
        <p:txBody>
          <a:bodyPr/>
          <a:lstStyle/>
          <a:p>
            <a:endParaRPr lang="fr-BE" dirty="0"/>
          </a:p>
        </p:txBody>
      </p:sp>
      <p:sp>
        <p:nvSpPr>
          <p:cNvPr id="5124" name="Espace réservé du numéro de diapositive 3"/>
          <p:cNvSpPr>
            <a:spLocks noGrp="1" noEditPoint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B59964C-CB9A-4B39-8905-0E4B901FC16E}" type="slidenum">
              <a:rPr lang="fr-FR" smtClean="0"/>
              <a:t>16</a:t>
            </a:fld>
            <a:endParaRPr lang="fr-FR"/>
          </a:p>
        </p:txBody>
      </p:sp>
    </p:spTree>
    <p:extLst>
      <p:ext uri="{BB962C8B-B14F-4D97-AF65-F5344CB8AC3E}">
        <p14:creationId xmlns:p14="http://schemas.microsoft.com/office/powerpoint/2010/main" val="686447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Rot="1" noChangeAspect="1" noEditPoints="1" noTextEdit="1"/>
          </p:cNvSpPr>
          <p:nvPr>
            <p:ph type="sldImg"/>
          </p:nvPr>
        </p:nvSpPr>
        <p:spPr/>
      </p:sp>
      <p:sp>
        <p:nvSpPr>
          <p:cNvPr id="3" name="Rectangle 5"/>
          <p:cNvSpPr>
            <a:spLocks noGrp="1" noEditPoints="1"/>
          </p:cNvSpPr>
          <p:nvPr>
            <p:ph type="body" idx="3"/>
          </p:nvPr>
        </p:nvSpPr>
        <p:spPr/>
        <p:txBody>
          <a:bodyPr/>
          <a:lstStyle/>
          <a:p>
            <a:endParaRPr lang="en-US"/>
          </a:p>
        </p:txBody>
      </p:sp>
      <p:sp>
        <p:nvSpPr>
          <p:cNvPr id="4" name="Rectangle 7"/>
          <p:cNvSpPr>
            <a:spLocks noGrp="1" noEditPoints="1"/>
          </p:cNvSpPr>
          <p:nvPr>
            <p:ph type="sldNum" sz="quarter" idx="5"/>
          </p:nvPr>
        </p:nvSpPr>
        <p:spPr/>
        <p:txBody>
          <a:bodyPr/>
          <a:lstStyle/>
          <a:p>
            <a:fld id="{35FBAC06-7D3A-413A-9AD0-2BA5A73C4B4D}" type="slidenum">
              <a:rPr lang="en-US" smtClean="0"/>
              <a:t>17</a:t>
            </a:fld>
            <a:endParaRPr lang="en-US"/>
          </a:p>
        </p:txBody>
      </p:sp>
    </p:spTree>
    <p:extLst>
      <p:ext uri="{BB962C8B-B14F-4D97-AF65-F5344CB8AC3E}">
        <p14:creationId xmlns:p14="http://schemas.microsoft.com/office/powerpoint/2010/main" val="272746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Rot="1" noChangeAspect="1" noEditPoints="1" noTextEdit="1"/>
          </p:cNvSpPr>
          <p:nvPr>
            <p:ph type="sldImg"/>
          </p:nvPr>
        </p:nvSpPr>
        <p:spPr/>
      </p:sp>
      <p:sp>
        <p:nvSpPr>
          <p:cNvPr id="3" name="Rectangle 5"/>
          <p:cNvSpPr>
            <a:spLocks noGrp="1" noEditPoints="1"/>
          </p:cNvSpPr>
          <p:nvPr>
            <p:ph type="body" idx="3"/>
          </p:nvPr>
        </p:nvSpPr>
        <p:spPr/>
        <p:txBody>
          <a:bodyPr/>
          <a:lstStyle/>
          <a:p>
            <a:endParaRPr lang="en-US" dirty="0"/>
          </a:p>
        </p:txBody>
      </p:sp>
      <p:sp>
        <p:nvSpPr>
          <p:cNvPr id="4" name="Rectangle 7"/>
          <p:cNvSpPr>
            <a:spLocks noGrp="1" noEditPoints="1"/>
          </p:cNvSpPr>
          <p:nvPr>
            <p:ph type="sldNum" sz="quarter" idx="5"/>
          </p:nvPr>
        </p:nvSpPr>
        <p:spPr/>
        <p:txBody>
          <a:bodyPr/>
          <a:lstStyle/>
          <a:p>
            <a:fld id="{520038EC-979C-4F07-8238-901CC54213FC}" type="slidenum">
              <a:rPr lang="en-US" smtClean="0"/>
              <a:t>18</a:t>
            </a:fld>
            <a:endParaRPr lang="en-US"/>
          </a:p>
        </p:txBody>
      </p:sp>
    </p:spTree>
    <p:extLst>
      <p:ext uri="{BB962C8B-B14F-4D97-AF65-F5344CB8AC3E}">
        <p14:creationId xmlns:p14="http://schemas.microsoft.com/office/powerpoint/2010/main" val="10156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Rot="1" noChangeAspect="1" noEditPoints="1" noTextEdit="1"/>
          </p:cNvSpPr>
          <p:nvPr>
            <p:ph type="sldImg"/>
          </p:nvPr>
        </p:nvSpPr>
        <p:spPr/>
      </p:sp>
      <p:sp>
        <p:nvSpPr>
          <p:cNvPr id="3" name="Rectangle 5"/>
          <p:cNvSpPr>
            <a:spLocks noGrp="1" noEditPoints="1"/>
          </p:cNvSpPr>
          <p:nvPr>
            <p:ph type="body" idx="3"/>
          </p:nvPr>
        </p:nvSpPr>
        <p:spPr/>
        <p:txBody>
          <a:bodyPr/>
          <a:lstStyle/>
          <a:p>
            <a:endParaRPr lang="en-US"/>
          </a:p>
        </p:txBody>
      </p:sp>
      <p:sp>
        <p:nvSpPr>
          <p:cNvPr id="4" name="Rectangle 7"/>
          <p:cNvSpPr>
            <a:spLocks noGrp="1" noEditPoints="1"/>
          </p:cNvSpPr>
          <p:nvPr>
            <p:ph type="sldNum" sz="quarter" idx="5"/>
          </p:nvPr>
        </p:nvSpPr>
        <p:spPr/>
        <p:txBody>
          <a:bodyPr/>
          <a:lstStyle/>
          <a:p>
            <a:fld id="{EF6EEC1B-7F49-4AD1-A8AA-EEA70E90D895}" type="slidenum">
              <a:rPr lang="en-US" smtClean="0"/>
              <a:t>19</a:t>
            </a:fld>
            <a:endParaRPr lang="en-US"/>
          </a:p>
        </p:txBody>
      </p:sp>
    </p:spTree>
    <p:extLst>
      <p:ext uri="{BB962C8B-B14F-4D97-AF65-F5344CB8AC3E}">
        <p14:creationId xmlns:p14="http://schemas.microsoft.com/office/powerpoint/2010/main" val="238070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2</a:t>
            </a:fld>
            <a:endParaRPr lang="fr-BE"/>
          </a:p>
        </p:txBody>
      </p:sp>
    </p:spTree>
    <p:extLst>
      <p:ext uri="{BB962C8B-B14F-4D97-AF65-F5344CB8AC3E}">
        <p14:creationId xmlns:p14="http://schemas.microsoft.com/office/powerpoint/2010/main" val="177965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Rot="1" noChangeAspect="1" noEditPoints="1" noTextEdit="1"/>
          </p:cNvSpPr>
          <p:nvPr>
            <p:ph type="sldImg"/>
          </p:nvPr>
        </p:nvSpPr>
        <p:spPr/>
      </p:sp>
      <p:sp>
        <p:nvSpPr>
          <p:cNvPr id="3" name="Rectangle 5"/>
          <p:cNvSpPr>
            <a:spLocks noGrp="1" noEditPoints="1"/>
          </p:cNvSpPr>
          <p:nvPr>
            <p:ph type="body" idx="3"/>
          </p:nvPr>
        </p:nvSpPr>
        <p:spPr/>
        <p:txBody>
          <a:bodyPr/>
          <a:lstStyle/>
          <a:p>
            <a:endParaRPr lang="en-US"/>
          </a:p>
        </p:txBody>
      </p:sp>
      <p:sp>
        <p:nvSpPr>
          <p:cNvPr id="4" name="Rectangle 7"/>
          <p:cNvSpPr>
            <a:spLocks noGrp="1" noEditPoints="1"/>
          </p:cNvSpPr>
          <p:nvPr>
            <p:ph type="sldNum" sz="quarter" idx="5"/>
          </p:nvPr>
        </p:nvSpPr>
        <p:spPr/>
        <p:txBody>
          <a:bodyPr/>
          <a:lstStyle/>
          <a:p>
            <a:fld id="{E234EF7E-259E-4B0A-A338-E9E2A9F2A921}" type="slidenum">
              <a:rPr lang="en-US" smtClean="0"/>
              <a:t>20</a:t>
            </a:fld>
            <a:endParaRPr lang="en-US"/>
          </a:p>
        </p:txBody>
      </p:sp>
    </p:spTree>
    <p:extLst>
      <p:ext uri="{BB962C8B-B14F-4D97-AF65-F5344CB8AC3E}">
        <p14:creationId xmlns:p14="http://schemas.microsoft.com/office/powerpoint/2010/main" val="667803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647" indent="-171647">
              <a:buFont typeface="Arial" panose="020B0604020202020204" pitchFamily="34" charset="0"/>
              <a:buChar char="•"/>
            </a:pPr>
            <a:r>
              <a:rPr lang="fr-BE" dirty="0">
                <a:effectLst/>
              </a:rPr>
              <a:t> </a:t>
            </a:r>
          </a:p>
        </p:txBody>
      </p:sp>
      <p:sp>
        <p:nvSpPr>
          <p:cNvPr id="4" name="Espace réservé du numéro de diapositive 3"/>
          <p:cNvSpPr>
            <a:spLocks noGrp="1"/>
          </p:cNvSpPr>
          <p:nvPr>
            <p:ph type="sldNum" sz="quarter" idx="10"/>
          </p:nvPr>
        </p:nvSpPr>
        <p:spPr/>
        <p:txBody>
          <a:bodyPr/>
          <a:lstStyle/>
          <a:p>
            <a:fld id="{612F29D2-7684-4940-95A4-20F24ADD29B1}" type="slidenum">
              <a:rPr lang="nl-BE" smtClean="0"/>
              <a:t>21</a:t>
            </a:fld>
            <a:endParaRPr lang="nl-BE"/>
          </a:p>
        </p:txBody>
      </p:sp>
    </p:spTree>
    <p:extLst>
      <p:ext uri="{BB962C8B-B14F-4D97-AF65-F5344CB8AC3E}">
        <p14:creationId xmlns:p14="http://schemas.microsoft.com/office/powerpoint/2010/main" val="1738792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Rot="1" noChangeAspect="1" noEditPoints="1" noTextEdit="1"/>
          </p:cNvSpPr>
          <p:nvPr>
            <p:ph type="sldImg"/>
          </p:nvPr>
        </p:nvSpPr>
        <p:spPr/>
      </p:sp>
      <p:sp>
        <p:nvSpPr>
          <p:cNvPr id="3" name="Rectangle 5"/>
          <p:cNvSpPr>
            <a:spLocks noGrp="1" noEditPoints="1"/>
          </p:cNvSpPr>
          <p:nvPr>
            <p:ph type="body" idx="3"/>
          </p:nvPr>
        </p:nvSpPr>
        <p:spPr/>
        <p:txBody>
          <a:bodyPr/>
          <a:lstStyle/>
          <a:p>
            <a:endParaRPr lang="en-US"/>
          </a:p>
        </p:txBody>
      </p:sp>
      <p:sp>
        <p:nvSpPr>
          <p:cNvPr id="4" name="Rectangle 7"/>
          <p:cNvSpPr>
            <a:spLocks noGrp="1" noEditPoints="1"/>
          </p:cNvSpPr>
          <p:nvPr>
            <p:ph type="sldNum" sz="quarter" idx="5"/>
          </p:nvPr>
        </p:nvSpPr>
        <p:spPr/>
        <p:txBody>
          <a:bodyPr/>
          <a:lstStyle/>
          <a:p>
            <a:fld id="{15EC743D-AF85-4406-9221-6900D69331D4}" type="slidenum">
              <a:rPr lang="en-US" smtClean="0"/>
              <a:t>22</a:t>
            </a:fld>
            <a:endParaRPr lang="en-US"/>
          </a:p>
        </p:txBody>
      </p:sp>
    </p:spTree>
    <p:extLst>
      <p:ext uri="{BB962C8B-B14F-4D97-AF65-F5344CB8AC3E}">
        <p14:creationId xmlns:p14="http://schemas.microsoft.com/office/powerpoint/2010/main" val="593963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23</a:t>
            </a:fld>
            <a:endParaRPr lang="fr-BE"/>
          </a:p>
        </p:txBody>
      </p:sp>
    </p:spTree>
    <p:extLst>
      <p:ext uri="{BB962C8B-B14F-4D97-AF65-F5344CB8AC3E}">
        <p14:creationId xmlns:p14="http://schemas.microsoft.com/office/powerpoint/2010/main" val="3616208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Rot="1" noChangeAspect="1" noEditPoints="1" noTextEdit="1"/>
          </p:cNvSpPr>
          <p:nvPr>
            <p:ph type="sldImg"/>
          </p:nvPr>
        </p:nvSpPr>
        <p:spPr/>
      </p:sp>
      <p:sp>
        <p:nvSpPr>
          <p:cNvPr id="3" name="Rectangle 5"/>
          <p:cNvSpPr>
            <a:spLocks noGrp="1" noEditPoints="1"/>
          </p:cNvSpPr>
          <p:nvPr>
            <p:ph type="body" idx="3"/>
          </p:nvPr>
        </p:nvSpPr>
        <p:spPr/>
        <p:txBody>
          <a:bodyPr/>
          <a:lstStyle/>
          <a:p>
            <a:endParaRPr lang="en-US"/>
          </a:p>
        </p:txBody>
      </p:sp>
      <p:sp>
        <p:nvSpPr>
          <p:cNvPr id="4" name="Rectangle 7"/>
          <p:cNvSpPr>
            <a:spLocks noGrp="1" noEditPoints="1"/>
          </p:cNvSpPr>
          <p:nvPr>
            <p:ph type="sldNum" sz="quarter" idx="5"/>
          </p:nvPr>
        </p:nvSpPr>
        <p:spPr/>
        <p:txBody>
          <a:bodyPr/>
          <a:lstStyle/>
          <a:p>
            <a:fld id="{FC3ABDC0-6E2D-4458-AB06-7D94621C72B1}" type="slidenum">
              <a:rPr lang="en-US" smtClean="0"/>
              <a:t>24</a:t>
            </a:fld>
            <a:endParaRPr lang="en-US"/>
          </a:p>
        </p:txBody>
      </p:sp>
    </p:spTree>
    <p:extLst>
      <p:ext uri="{BB962C8B-B14F-4D97-AF65-F5344CB8AC3E}">
        <p14:creationId xmlns:p14="http://schemas.microsoft.com/office/powerpoint/2010/main" val="1967053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25</a:t>
            </a:fld>
            <a:endParaRPr lang="fr-BE"/>
          </a:p>
        </p:txBody>
      </p:sp>
    </p:spTree>
    <p:extLst>
      <p:ext uri="{BB962C8B-B14F-4D97-AF65-F5344CB8AC3E}">
        <p14:creationId xmlns:p14="http://schemas.microsoft.com/office/powerpoint/2010/main" val="541789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26</a:t>
            </a:fld>
            <a:endParaRPr lang="fr-BE"/>
          </a:p>
        </p:txBody>
      </p:sp>
    </p:spTree>
    <p:extLst>
      <p:ext uri="{BB962C8B-B14F-4D97-AF65-F5344CB8AC3E}">
        <p14:creationId xmlns:p14="http://schemas.microsoft.com/office/powerpoint/2010/main" val="2869660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27</a:t>
            </a:fld>
            <a:endParaRPr lang="fr-BE"/>
          </a:p>
        </p:txBody>
      </p:sp>
    </p:spTree>
    <p:extLst>
      <p:ext uri="{BB962C8B-B14F-4D97-AF65-F5344CB8AC3E}">
        <p14:creationId xmlns:p14="http://schemas.microsoft.com/office/powerpoint/2010/main" val="1766848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28</a:t>
            </a:fld>
            <a:endParaRPr lang="fr-BE"/>
          </a:p>
        </p:txBody>
      </p:sp>
    </p:spTree>
    <p:extLst>
      <p:ext uri="{BB962C8B-B14F-4D97-AF65-F5344CB8AC3E}">
        <p14:creationId xmlns:p14="http://schemas.microsoft.com/office/powerpoint/2010/main" val="4084661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29</a:t>
            </a:fld>
            <a:endParaRPr lang="fr-BE"/>
          </a:p>
        </p:txBody>
      </p:sp>
    </p:spTree>
    <p:extLst>
      <p:ext uri="{BB962C8B-B14F-4D97-AF65-F5344CB8AC3E}">
        <p14:creationId xmlns:p14="http://schemas.microsoft.com/office/powerpoint/2010/main" val="312293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3</a:t>
            </a:fld>
            <a:endParaRPr lang="fr-BE"/>
          </a:p>
        </p:txBody>
      </p:sp>
    </p:spTree>
    <p:extLst>
      <p:ext uri="{BB962C8B-B14F-4D97-AF65-F5344CB8AC3E}">
        <p14:creationId xmlns:p14="http://schemas.microsoft.com/office/powerpoint/2010/main" val="1355642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30</a:t>
            </a:fld>
            <a:endParaRPr lang="fr-BE"/>
          </a:p>
        </p:txBody>
      </p:sp>
    </p:spTree>
    <p:extLst>
      <p:ext uri="{BB962C8B-B14F-4D97-AF65-F5344CB8AC3E}">
        <p14:creationId xmlns:p14="http://schemas.microsoft.com/office/powerpoint/2010/main" val="1925282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31</a:t>
            </a:fld>
            <a:endParaRPr lang="fr-BE"/>
          </a:p>
        </p:txBody>
      </p:sp>
    </p:spTree>
    <p:extLst>
      <p:ext uri="{BB962C8B-B14F-4D97-AF65-F5344CB8AC3E}">
        <p14:creationId xmlns:p14="http://schemas.microsoft.com/office/powerpoint/2010/main" val="3251052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32</a:t>
            </a:fld>
            <a:endParaRPr lang="fr-BE"/>
          </a:p>
        </p:txBody>
      </p:sp>
    </p:spTree>
    <p:extLst>
      <p:ext uri="{BB962C8B-B14F-4D97-AF65-F5344CB8AC3E}">
        <p14:creationId xmlns:p14="http://schemas.microsoft.com/office/powerpoint/2010/main" val="1024921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EditPoints="1"/>
          </p:cNvSpPr>
          <p:nvPr>
            <p:ph type="sldImg"/>
          </p:nvPr>
        </p:nvSpPr>
        <p:spPr/>
        <p:txBody>
          <a:bodyPr/>
          <a:lstStyle/>
          <a:p>
            <a:endParaRPr/>
          </a:p>
        </p:txBody>
      </p:sp>
      <p:sp>
        <p:nvSpPr>
          <p:cNvPr id="3" name="Espace réservé des commentaires 2"/>
          <p:cNvSpPr>
            <a:spLocks noGrp="1" noEditPoints="1"/>
          </p:cNvSpPr>
          <p:nvPr>
            <p:ph type="body" idx="1"/>
          </p:nvPr>
        </p:nvSpPr>
        <p:spPr/>
        <p:txBody>
          <a:bodyPr/>
          <a:lstStyle/>
          <a:p>
            <a:endParaRPr lang="fr-BE" dirty="0"/>
          </a:p>
        </p:txBody>
      </p:sp>
      <p:sp>
        <p:nvSpPr>
          <p:cNvPr id="4" name="Espace réservé du numéro de diapositive 3"/>
          <p:cNvSpPr>
            <a:spLocks noGrp="1" noEditPoints="1"/>
          </p:cNvSpPr>
          <p:nvPr>
            <p:ph type="sldNum" sz="quarter" idx="10"/>
          </p:nvPr>
        </p:nvSpPr>
        <p:spPr/>
        <p:txBody>
          <a:bodyPr/>
          <a:lstStyle/>
          <a:p>
            <a:fld id="{EA5ECB64-9334-4D7E-B50C-0A7EC61DC4CE}" type="slidenum">
              <a:rPr lang="fr-FR" smtClean="0"/>
              <a:t>33</a:t>
            </a:fld>
            <a:endParaRPr lang="fr-FR"/>
          </a:p>
        </p:txBody>
      </p:sp>
    </p:spTree>
    <p:extLst>
      <p:ext uri="{BB962C8B-B14F-4D97-AF65-F5344CB8AC3E}">
        <p14:creationId xmlns:p14="http://schemas.microsoft.com/office/powerpoint/2010/main" val="3601191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EA5ECB64-9334-4D7E-B50C-0A7EC61DC4CE}" type="slidenum">
              <a:rPr lang="fr-FR" smtClean="0"/>
              <a:t>34</a:t>
            </a:fld>
            <a:endParaRPr lang="fr-FR"/>
          </a:p>
        </p:txBody>
      </p:sp>
    </p:spTree>
    <p:extLst>
      <p:ext uri="{BB962C8B-B14F-4D97-AF65-F5344CB8AC3E}">
        <p14:creationId xmlns:p14="http://schemas.microsoft.com/office/powerpoint/2010/main" val="367254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EditPoints="1"/>
          </p:cNvSpPr>
          <p:nvPr>
            <p:ph type="sldImg"/>
          </p:nvPr>
        </p:nvSpPr>
        <p:spPr/>
        <p:txBody>
          <a:bodyPr/>
          <a:lstStyle/>
          <a:p>
            <a:endParaRPr/>
          </a:p>
        </p:txBody>
      </p:sp>
      <p:sp>
        <p:nvSpPr>
          <p:cNvPr id="3" name="Espace réservé des commentaires 2"/>
          <p:cNvSpPr>
            <a:spLocks noGrp="1" noEditPoints="1"/>
          </p:cNvSpPr>
          <p:nvPr>
            <p:ph type="body" idx="1"/>
          </p:nvPr>
        </p:nvSpPr>
        <p:spPr/>
        <p:txBody>
          <a:bodyPr/>
          <a:lstStyle/>
          <a:p>
            <a:endParaRPr lang="fr-BE" dirty="0"/>
          </a:p>
        </p:txBody>
      </p:sp>
      <p:sp>
        <p:nvSpPr>
          <p:cNvPr id="4" name="Espace réservé du numéro de diapositive 3"/>
          <p:cNvSpPr>
            <a:spLocks noGrp="1" noEditPoints="1"/>
          </p:cNvSpPr>
          <p:nvPr>
            <p:ph type="sldNum" sz="quarter" idx="10"/>
          </p:nvPr>
        </p:nvSpPr>
        <p:spPr/>
        <p:txBody>
          <a:bodyPr/>
          <a:lstStyle/>
          <a:p>
            <a:fld id="{EA5ECB64-9334-4D7E-B50C-0A7EC61DC4CE}" type="slidenum">
              <a:rPr lang="fr-FR" smtClean="0"/>
              <a:t>35</a:t>
            </a:fld>
            <a:endParaRPr lang="fr-FR"/>
          </a:p>
        </p:txBody>
      </p:sp>
    </p:spTree>
    <p:extLst>
      <p:ext uri="{BB962C8B-B14F-4D97-AF65-F5344CB8AC3E}">
        <p14:creationId xmlns:p14="http://schemas.microsoft.com/office/powerpoint/2010/main" val="1504555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36</a:t>
            </a:fld>
            <a:endParaRPr lang="fr-BE"/>
          </a:p>
        </p:txBody>
      </p:sp>
    </p:spTree>
    <p:extLst>
      <p:ext uri="{BB962C8B-B14F-4D97-AF65-F5344CB8AC3E}">
        <p14:creationId xmlns:p14="http://schemas.microsoft.com/office/powerpoint/2010/main" val="99121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CFA5008-7FBE-42EF-AC21-C51F84833BD1}" type="slidenum">
              <a:rPr lang="fr-BE" smtClean="0"/>
              <a:t>4</a:t>
            </a:fld>
            <a:endParaRPr lang="fr-BE"/>
          </a:p>
        </p:txBody>
      </p:sp>
    </p:spTree>
    <p:extLst>
      <p:ext uri="{BB962C8B-B14F-4D97-AF65-F5344CB8AC3E}">
        <p14:creationId xmlns:p14="http://schemas.microsoft.com/office/powerpoint/2010/main" val="193761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noProof="0" dirty="0"/>
          </a:p>
        </p:txBody>
      </p:sp>
      <p:sp>
        <p:nvSpPr>
          <p:cNvPr id="4" name="Tijdelijke aanduiding voor dianummer 3"/>
          <p:cNvSpPr>
            <a:spLocks noGrp="1"/>
          </p:cNvSpPr>
          <p:nvPr>
            <p:ph type="sldNum" sz="quarter" idx="5"/>
          </p:nvPr>
        </p:nvSpPr>
        <p:spPr/>
        <p:txBody>
          <a:bodyPr/>
          <a:lstStyle/>
          <a:p>
            <a:fld id="{DB60AE5B-47A0-4F71-9B2D-8473D154B365}" type="slidenum">
              <a:rPr lang="nl-BE" smtClean="0"/>
              <a:t>5</a:t>
            </a:fld>
            <a:endParaRPr lang="nl-BE"/>
          </a:p>
        </p:txBody>
      </p:sp>
    </p:spTree>
    <p:extLst>
      <p:ext uri="{BB962C8B-B14F-4D97-AF65-F5344CB8AC3E}">
        <p14:creationId xmlns:p14="http://schemas.microsoft.com/office/powerpoint/2010/main" val="131252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noProof="0" dirty="0"/>
          </a:p>
        </p:txBody>
      </p:sp>
      <p:sp>
        <p:nvSpPr>
          <p:cNvPr id="4" name="Tijdelijke aanduiding voor dianummer 3"/>
          <p:cNvSpPr>
            <a:spLocks noGrp="1"/>
          </p:cNvSpPr>
          <p:nvPr>
            <p:ph type="sldNum" sz="quarter" idx="5"/>
          </p:nvPr>
        </p:nvSpPr>
        <p:spPr/>
        <p:txBody>
          <a:bodyPr/>
          <a:lstStyle/>
          <a:p>
            <a:fld id="{DB60AE5B-47A0-4F71-9B2D-8473D154B365}" type="slidenum">
              <a:rPr lang="nl-BE" smtClean="0"/>
              <a:t>6</a:t>
            </a:fld>
            <a:endParaRPr lang="nl-BE"/>
          </a:p>
        </p:txBody>
      </p:sp>
    </p:spTree>
    <p:extLst>
      <p:ext uri="{BB962C8B-B14F-4D97-AF65-F5344CB8AC3E}">
        <p14:creationId xmlns:p14="http://schemas.microsoft.com/office/powerpoint/2010/main" val="352743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noProof="0" dirty="0"/>
          </a:p>
        </p:txBody>
      </p:sp>
      <p:sp>
        <p:nvSpPr>
          <p:cNvPr id="4" name="Tijdelijke aanduiding voor dianummer 3"/>
          <p:cNvSpPr>
            <a:spLocks noGrp="1"/>
          </p:cNvSpPr>
          <p:nvPr>
            <p:ph type="sldNum" sz="quarter" idx="5"/>
          </p:nvPr>
        </p:nvSpPr>
        <p:spPr/>
        <p:txBody>
          <a:bodyPr/>
          <a:lstStyle/>
          <a:p>
            <a:fld id="{DB60AE5B-47A0-4F71-9B2D-8473D154B365}" type="slidenum">
              <a:rPr lang="nl-BE" smtClean="0"/>
              <a:t>7</a:t>
            </a:fld>
            <a:endParaRPr lang="nl-BE"/>
          </a:p>
        </p:txBody>
      </p:sp>
    </p:spTree>
    <p:extLst>
      <p:ext uri="{BB962C8B-B14F-4D97-AF65-F5344CB8AC3E}">
        <p14:creationId xmlns:p14="http://schemas.microsoft.com/office/powerpoint/2010/main" val="42099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noProof="0" dirty="0"/>
              <a:t> </a:t>
            </a:r>
          </a:p>
        </p:txBody>
      </p:sp>
      <p:sp>
        <p:nvSpPr>
          <p:cNvPr id="4" name="Tijdelijke aanduiding voor dianummer 3"/>
          <p:cNvSpPr>
            <a:spLocks noGrp="1"/>
          </p:cNvSpPr>
          <p:nvPr>
            <p:ph type="sldNum" sz="quarter" idx="5"/>
          </p:nvPr>
        </p:nvSpPr>
        <p:spPr/>
        <p:txBody>
          <a:bodyPr/>
          <a:lstStyle/>
          <a:p>
            <a:fld id="{DB60AE5B-47A0-4F71-9B2D-8473D154B365}" type="slidenum">
              <a:rPr lang="nl-BE" smtClean="0"/>
              <a:t>8</a:t>
            </a:fld>
            <a:endParaRPr lang="nl-BE"/>
          </a:p>
        </p:txBody>
      </p:sp>
    </p:spTree>
    <p:extLst>
      <p:ext uri="{BB962C8B-B14F-4D97-AF65-F5344CB8AC3E}">
        <p14:creationId xmlns:p14="http://schemas.microsoft.com/office/powerpoint/2010/main" val="401497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B60AE5B-47A0-4F71-9B2D-8473D154B365}" type="slidenum">
              <a:rPr lang="nl-BE" smtClean="0"/>
              <a:t>9</a:t>
            </a:fld>
            <a:endParaRPr lang="nl-BE"/>
          </a:p>
        </p:txBody>
      </p:sp>
    </p:spTree>
    <p:extLst>
      <p:ext uri="{BB962C8B-B14F-4D97-AF65-F5344CB8AC3E}">
        <p14:creationId xmlns:p14="http://schemas.microsoft.com/office/powerpoint/2010/main" val="339940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noEditPoints="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Modifiez le style des sous-titres du masque</a:t>
            </a:r>
            <a:endParaRPr lang="en-US" dirty="0"/>
          </a:p>
        </p:txBody>
      </p:sp>
      <p:sp>
        <p:nvSpPr>
          <p:cNvPr id="4" name="Date Placeholder 3"/>
          <p:cNvSpPr>
            <a:spLocks noGrp="1" noEditPoints="1"/>
          </p:cNvSpPr>
          <p:nvPr>
            <p:ph type="dt" sz="half" idx="10"/>
          </p:nvPr>
        </p:nvSpPr>
        <p:spPr/>
        <p:txBody>
          <a:bodyPr/>
          <a:lstStyle/>
          <a:p>
            <a:endParaRPr lang="en-US" dirty="0"/>
          </a:p>
        </p:txBody>
      </p:sp>
      <p:sp>
        <p:nvSpPr>
          <p:cNvPr id="5" name="Footer Placeholder 4"/>
          <p:cNvSpPr>
            <a:spLocks noGrp="1" noEditPoints="1"/>
          </p:cNvSpPr>
          <p:nvPr>
            <p:ph type="ftr" sz="quarter" idx="11"/>
          </p:nvPr>
        </p:nvSpPr>
        <p:spPr/>
        <p:txBody>
          <a:bodyPr/>
          <a:lstStyle/>
          <a:p>
            <a:r>
              <a:rPr lang="en-US"/>
              <a:t>Dr FONZ Victor</a:t>
            </a:r>
            <a:endParaRPr lang="en-US" dirty="0"/>
          </a:p>
        </p:txBody>
      </p:sp>
      <p:sp>
        <p:nvSpPr>
          <p:cNvPr id="7" name="Freeform 6"/>
          <p:cNvSpPr/>
          <p:nvPr/>
        </p:nvSpPr>
        <p:spPr bwMode="auto">
          <a:xfrm>
            <a:off x="0" y="4323810"/>
            <a:ext cx="1744652" cy="778589"/>
          </a:xfrm>
          <a:custGeom>
            <a:avLst/>
            <a:gdLst/>
            <a:ahLst/>
            <a:cxn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a:xfrm>
            <a:off x="531812" y="4529540"/>
            <a:ext cx="779767" cy="365125"/>
          </a:xfrm>
        </p:spPr>
        <p:txBody>
          <a:bodyPr/>
          <a:lstStyle/>
          <a:p>
            <a:fld id="{D57F1E4F-1CFF-5643-939E-217C01CDF565}" type="slidenum">
              <a:rPr lang="en-US" smtClean="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re et légende">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noEditPoints="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noEditPoints="1"/>
          </p:cNvSpPr>
          <p:nvPr>
            <p:ph type="dt" sz="half" idx="10"/>
          </p:nvPr>
        </p:nvSpPr>
        <p:spPr/>
        <p:txBody>
          <a:bodyPr/>
          <a:lstStyle/>
          <a:p>
            <a:endParaRPr lang="en-US" dirty="0"/>
          </a:p>
        </p:txBody>
      </p:sp>
      <p:sp>
        <p:nvSpPr>
          <p:cNvPr id="5" name="Footer Placeholder 4"/>
          <p:cNvSpPr>
            <a:spLocks noGrp="1" noEditPoints="1"/>
          </p:cNvSpPr>
          <p:nvPr>
            <p:ph type="ftr" sz="quarter" idx="11"/>
          </p:nvPr>
        </p:nvSpPr>
        <p:spPr/>
        <p:txBody>
          <a:bodyPr/>
          <a:lstStyle/>
          <a:p>
            <a:r>
              <a:rPr lang="en-US"/>
              <a:t>Dr FONZ Victor</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a:xfrm>
            <a:off x="531812" y="3244139"/>
            <a:ext cx="779767" cy="365125"/>
          </a:xfrm>
        </p:spPr>
        <p:txBody>
          <a:bodyPr/>
          <a:lstStyle/>
          <a:p>
            <a:fld id="{D57F1E4F-1CFF-5643-939E-217C01CDF565}" type="slidenum">
              <a:rPr lang="en-US" smtClean="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itation avec légende">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noEditPoints="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fr-FR"/>
              <a:t>Modifiez les styles du texte du masque</a:t>
            </a:r>
          </a:p>
        </p:txBody>
      </p:sp>
      <p:sp>
        <p:nvSpPr>
          <p:cNvPr id="3" name="Text Placeholder 2"/>
          <p:cNvSpPr>
            <a:spLocks noGrp="1" noEditPoints="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noEditPoints="1"/>
          </p:cNvSpPr>
          <p:nvPr>
            <p:ph type="dt" sz="half" idx="10"/>
          </p:nvPr>
        </p:nvSpPr>
        <p:spPr/>
        <p:txBody>
          <a:bodyPr/>
          <a:lstStyle/>
          <a:p>
            <a:endParaRPr lang="en-US" dirty="0"/>
          </a:p>
        </p:txBody>
      </p:sp>
      <p:sp>
        <p:nvSpPr>
          <p:cNvPr id="5" name="Footer Placeholder 4"/>
          <p:cNvSpPr>
            <a:spLocks noGrp="1" noEditPoints="1"/>
          </p:cNvSpPr>
          <p:nvPr>
            <p:ph type="ftr" sz="quarter" idx="11"/>
          </p:nvPr>
        </p:nvSpPr>
        <p:spPr/>
        <p:txBody>
          <a:bodyPr/>
          <a:lstStyle/>
          <a:p>
            <a:r>
              <a:rPr lang="en-US"/>
              <a:t>Dr FONZ Victor</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a:xfrm>
            <a:off x="531812" y="3244139"/>
            <a:ext cx="779767" cy="365125"/>
          </a:xfrm>
        </p:spPr>
        <p:txBody>
          <a:bodyPr/>
          <a:lstStyle/>
          <a:p>
            <a:fld id="{D57F1E4F-1CFF-5643-939E-217C01CDF565}" type="slidenum">
              <a:rPr lang="en-US" smtClean="0"/>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panose="020B0604020202020204" pitchFamily="34" charset="0"/>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panose="020B0604020202020204" pitchFamily="34" charset="0"/>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rte nom">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noEditPoints="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noEditPoints="1"/>
          </p:cNvSpPr>
          <p:nvPr>
            <p:ph type="dt" sz="half" idx="10"/>
          </p:nvPr>
        </p:nvSpPr>
        <p:spPr/>
        <p:txBody>
          <a:bodyPr/>
          <a:lstStyle/>
          <a:p>
            <a:endParaRPr lang="en-US" dirty="0"/>
          </a:p>
        </p:txBody>
      </p:sp>
      <p:sp>
        <p:nvSpPr>
          <p:cNvPr id="6" name="Footer Placeholder 5"/>
          <p:cNvSpPr>
            <a:spLocks noGrp="1" noEditPoints="1"/>
          </p:cNvSpPr>
          <p:nvPr>
            <p:ph type="ftr" sz="quarter" idx="11"/>
          </p:nvPr>
        </p:nvSpPr>
        <p:spPr/>
        <p:txBody>
          <a:bodyPr/>
          <a:lstStyle/>
          <a:p>
            <a:r>
              <a:rPr lang="en-US"/>
              <a:t>Dr FONZ Victor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7" name="Slide Number Placeholder 6"/>
          <p:cNvSpPr>
            <a:spLocks noGrp="1" noEditPoints="1"/>
          </p:cNvSpPr>
          <p:nvPr>
            <p:ph type="sldNum" sz="quarter" idx="12"/>
          </p:nvPr>
        </p:nvSpPr>
        <p:spPr>
          <a:xfrm>
            <a:off x="531812" y="4983087"/>
            <a:ext cx="779767" cy="365125"/>
          </a:xfrm>
        </p:spPr>
        <p:txBody>
          <a:bodyPr/>
          <a:lstStyle/>
          <a:p>
            <a:fld id="{D57F1E4F-1CFF-5643-939E-217C01CDF565}" type="slidenum">
              <a:rPr lang="en-US" smtClean="0"/>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rte nom citation">
    <p:spTree>
      <p:nvGrpSpPr>
        <p:cNvPr id="1" name=""/>
        <p:cNvGrpSpPr/>
        <p:nvPr/>
      </p:nvGrpSpPr>
      <p:grpSpPr>
        <a:xfrm>
          <a:off x="0" y="0"/>
          <a:ext cx="0" cy="0"/>
          <a:chOff x="0" y="0"/>
          <a:chExt cx="0" cy="0"/>
        </a:xfrm>
      </p:grpSpPr>
      <p:sp>
        <p:nvSpPr>
          <p:cNvPr id="12" name="Title 1"/>
          <p:cNvSpPr>
            <a:spLocks noGrp="1" noEditPoints="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noEditPoints="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fr-FR"/>
              <a:t>Modifiez les styles du texte du masque</a:t>
            </a:r>
          </a:p>
        </p:txBody>
      </p:sp>
      <p:sp>
        <p:nvSpPr>
          <p:cNvPr id="4" name="Text Placeholder 3"/>
          <p:cNvSpPr>
            <a:spLocks noGrp="1" noEditPoints="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noEditPoints="1"/>
          </p:cNvSpPr>
          <p:nvPr>
            <p:ph type="dt" sz="half" idx="10"/>
          </p:nvPr>
        </p:nvSpPr>
        <p:spPr/>
        <p:txBody>
          <a:bodyPr/>
          <a:lstStyle/>
          <a:p>
            <a:endParaRPr lang="en-US" dirty="0"/>
          </a:p>
        </p:txBody>
      </p:sp>
      <p:sp>
        <p:nvSpPr>
          <p:cNvPr id="6" name="Footer Placeholder 5"/>
          <p:cNvSpPr>
            <a:spLocks noGrp="1" noEditPoints="1"/>
          </p:cNvSpPr>
          <p:nvPr>
            <p:ph type="ftr" sz="quarter" idx="11"/>
          </p:nvPr>
        </p:nvSpPr>
        <p:spPr/>
        <p:txBody>
          <a:bodyPr/>
          <a:lstStyle/>
          <a:p>
            <a:r>
              <a:rPr lang="en-US"/>
              <a:t>Dr FONZ Victor</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7" name="Slide Number Placeholder 6"/>
          <p:cNvSpPr>
            <a:spLocks noGrp="1" noEditPoints="1"/>
          </p:cNvSpPr>
          <p:nvPr>
            <p:ph type="sldNum" sz="quarter" idx="12"/>
          </p:nvPr>
        </p:nvSpPr>
        <p:spPr>
          <a:xfrm>
            <a:off x="531812" y="4983087"/>
            <a:ext cx="779767" cy="365125"/>
          </a:xfrm>
        </p:spPr>
        <p:txBody>
          <a:bodyPr/>
          <a:lstStyle/>
          <a:p>
            <a:fld id="{D57F1E4F-1CFF-5643-939E-217C01CDF565}" type="slidenum">
              <a:rPr lang="en-US" smtClean="0"/>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panose="020B0604020202020204" pitchFamily="34" charset="0"/>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panose="020B0604020202020204" pitchFamily="34" charset="0"/>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Vrai ou faux">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noEditPoints="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fr-FR"/>
              <a:t>Modifiez les styles du texte du masque</a:t>
            </a:r>
          </a:p>
        </p:txBody>
      </p:sp>
      <p:sp>
        <p:nvSpPr>
          <p:cNvPr id="4" name="Text Placeholder 3"/>
          <p:cNvSpPr>
            <a:spLocks noGrp="1" noEditPoints="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noEditPoints="1"/>
          </p:cNvSpPr>
          <p:nvPr>
            <p:ph type="dt" sz="half" idx="10"/>
          </p:nvPr>
        </p:nvSpPr>
        <p:spPr/>
        <p:txBody>
          <a:bodyPr/>
          <a:lstStyle/>
          <a:p>
            <a:endParaRPr lang="en-US" dirty="0"/>
          </a:p>
        </p:txBody>
      </p:sp>
      <p:sp>
        <p:nvSpPr>
          <p:cNvPr id="6" name="Footer Placeholder 5"/>
          <p:cNvSpPr>
            <a:spLocks noGrp="1" noEditPoints="1"/>
          </p:cNvSpPr>
          <p:nvPr>
            <p:ph type="ftr" sz="quarter" idx="11"/>
          </p:nvPr>
        </p:nvSpPr>
        <p:spPr/>
        <p:txBody>
          <a:bodyPr/>
          <a:lstStyle/>
          <a:p>
            <a:r>
              <a:rPr lang="en-US"/>
              <a:t>Dr FONZ Victor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7" name="Slide Number Placeholder 6"/>
          <p:cNvSpPr>
            <a:spLocks noGrp="1" noEditPoints="1"/>
          </p:cNvSpPr>
          <p:nvPr>
            <p:ph type="sldNum" sz="quarter" idx="12"/>
          </p:nvPr>
        </p:nvSpPr>
        <p:spPr>
          <a:xfrm>
            <a:off x="531812" y="4983087"/>
            <a:ext cx="779767" cy="365125"/>
          </a:xfrm>
        </p:spPr>
        <p:txBody>
          <a:bodyPr/>
          <a:lstStyle/>
          <a:p>
            <a:fld id="{D57F1E4F-1CFF-5643-939E-217C01CDF565}" type="slidenum">
              <a:rPr lang="en-US" smtClean="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fr-FR"/>
              <a:t>Modifiez le style du titre</a:t>
            </a:r>
            <a:endParaRPr lang="en-US" dirty="0"/>
          </a:p>
        </p:txBody>
      </p:sp>
      <p:sp>
        <p:nvSpPr>
          <p:cNvPr id="3" name="Vertical Text Placeholder 2"/>
          <p:cNvSpPr>
            <a:spLocks noGrp="1" noEditPoints="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noEditPoints="1"/>
          </p:cNvSpPr>
          <p:nvPr>
            <p:ph type="dt" sz="half" idx="10"/>
          </p:nvPr>
        </p:nvSpPr>
        <p:spPr/>
        <p:txBody>
          <a:bodyPr/>
          <a:lstStyle/>
          <a:p>
            <a:endParaRPr lang="en-US" dirty="0"/>
          </a:p>
        </p:txBody>
      </p:sp>
      <p:sp>
        <p:nvSpPr>
          <p:cNvPr id="5" name="Footer Placeholder 4"/>
          <p:cNvSpPr>
            <a:spLocks noGrp="1" noEditPoints="1"/>
          </p:cNvSpPr>
          <p:nvPr>
            <p:ph type="ftr" sz="quarter" idx="11"/>
          </p:nvPr>
        </p:nvSpPr>
        <p:spPr/>
        <p:txBody>
          <a:bodyPr/>
          <a:lstStyle/>
          <a:p>
            <a:r>
              <a:rPr lang="en-US"/>
              <a:t>Dr FONZ Victor</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p:txBody>
          <a:bodyPr/>
          <a:lstStyle/>
          <a:p>
            <a:fld id="{89333C77-0158-454C-844F-B7AB9BD7DAD4}" type="slidenum">
              <a:rPr lang="en-US" smtClean="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noEditPoints="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noEditPoints="1"/>
          </p:cNvSpPr>
          <p:nvPr>
            <p:ph type="dt" sz="half" idx="10"/>
          </p:nvPr>
        </p:nvSpPr>
        <p:spPr/>
        <p:txBody>
          <a:bodyPr/>
          <a:lstStyle/>
          <a:p>
            <a:endParaRPr lang="en-US" dirty="0"/>
          </a:p>
        </p:txBody>
      </p:sp>
      <p:sp>
        <p:nvSpPr>
          <p:cNvPr id="5" name="Footer Placeholder 4"/>
          <p:cNvSpPr>
            <a:spLocks noGrp="1" noEditPoints="1"/>
          </p:cNvSpPr>
          <p:nvPr>
            <p:ph type="ftr" sz="quarter" idx="11"/>
          </p:nvPr>
        </p:nvSpPr>
        <p:spPr/>
        <p:txBody>
          <a:bodyPr/>
          <a:lstStyle/>
          <a:p>
            <a:r>
              <a:rPr lang="en-US"/>
              <a:t>Dr FONZ Victor</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eeldslide_NL">
    <p:spTree>
      <p:nvGrpSpPr>
        <p:cNvPr id="1" name=""/>
        <p:cNvGrpSpPr/>
        <p:nvPr/>
      </p:nvGrpSpPr>
      <p:grpSpPr>
        <a:xfrm>
          <a:off x="0" y="0"/>
          <a:ext cx="0" cy="0"/>
          <a:chOff x="0" y="0"/>
          <a:chExt cx="0" cy="0"/>
        </a:xfrm>
      </p:grpSpPr>
      <p:sp>
        <p:nvSpPr>
          <p:cNvPr id="5" name="Tijdelijke aanduiding voor afbeelding 11"/>
          <p:cNvSpPr>
            <a:spLocks noGrp="1"/>
          </p:cNvSpPr>
          <p:nvPr>
            <p:ph type="pic" sz="quarter" idx="10"/>
          </p:nvPr>
        </p:nvSpPr>
        <p:spPr>
          <a:xfrm>
            <a:off x="0" y="-7104"/>
            <a:ext cx="12192000" cy="7020000"/>
          </a:xfrm>
          <a:solidFill>
            <a:schemeClr val="accent6">
              <a:lumMod val="20000"/>
              <a:lumOff val="80000"/>
            </a:schemeClr>
          </a:solidFill>
        </p:spPr>
        <p:txBody>
          <a:bodyPr>
            <a:noAutofit/>
          </a:bodyPr>
          <a:lstStyle>
            <a:lvl1pPr marL="0" indent="0">
              <a:buFont typeface="Arial"/>
              <a:buNone/>
              <a:defRPr/>
            </a:lvl1pPr>
          </a:lstStyle>
          <a:p>
            <a:endParaRPr lang="en-US" dirty="0"/>
          </a:p>
        </p:txBody>
      </p:sp>
      <p:pic>
        <p:nvPicPr>
          <p:cNvPr id="6" name="Afbeelding 5" descr="AIN_LOGO_AIN_N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699" y="5135163"/>
            <a:ext cx="1152000" cy="864000"/>
          </a:xfrm>
          <a:prstGeom prst="rect">
            <a:avLst/>
          </a:prstGeom>
        </p:spPr>
      </p:pic>
      <p:sp>
        <p:nvSpPr>
          <p:cNvPr id="2" name="Tekstvak 1">
            <a:extLst>
              <a:ext uri="{FF2B5EF4-FFF2-40B4-BE49-F238E27FC236}">
                <a16:creationId xmlns:a16="http://schemas.microsoft.com/office/drawing/2014/main" id="{DEF7CD9C-344F-4FC5-A007-317194342E30}"/>
              </a:ext>
            </a:extLst>
          </p:cNvPr>
          <p:cNvSpPr txBox="1"/>
          <p:nvPr userDrawn="1"/>
        </p:nvSpPr>
        <p:spPr>
          <a:xfrm>
            <a:off x="755904" y="6442502"/>
            <a:ext cx="11082528" cy="415498"/>
          </a:xfrm>
          <a:prstGeom prst="rect">
            <a:avLst/>
          </a:prstGeom>
          <a:noFill/>
        </p:spPr>
        <p:txBody>
          <a:bodyPr wrap="square" rtlCol="0">
            <a:spAutoFit/>
          </a:bodyPr>
          <a:lstStyle/>
          <a:p>
            <a:r>
              <a:rPr lang="nl-BE" sz="1050" b="1" dirty="0">
                <a:solidFill>
                  <a:schemeClr val="tx1">
                    <a:lumMod val="75000"/>
                  </a:schemeClr>
                </a:solidFill>
              </a:rPr>
              <a:t>1359 hulpvragen </a:t>
            </a:r>
            <a:r>
              <a:rPr lang="nl-BE" sz="1050" b="0" dirty="0">
                <a:solidFill>
                  <a:schemeClr val="tx1">
                    <a:lumMod val="75000"/>
                  </a:schemeClr>
                </a:solidFill>
              </a:rPr>
              <a:t>bij ARTS IN NOOD cumulatief </a:t>
            </a:r>
            <a:r>
              <a:rPr lang="nl-BE" sz="1050" b="0" dirty="0" err="1">
                <a:solidFill>
                  <a:schemeClr val="tx1">
                    <a:lumMod val="75000"/>
                  </a:schemeClr>
                </a:solidFill>
              </a:rPr>
              <a:t>dd</a:t>
            </a:r>
            <a:r>
              <a:rPr lang="nl-BE" sz="1050" b="0" dirty="0">
                <a:solidFill>
                  <a:schemeClr val="tx1">
                    <a:lumMod val="75000"/>
                  </a:schemeClr>
                </a:solidFill>
              </a:rPr>
              <a:t> 11 oktober 2023 (sinds nov. 2016)</a:t>
            </a:r>
          </a:p>
          <a:p>
            <a:r>
              <a:rPr lang="nl-BE" sz="1050" b="1" dirty="0">
                <a:solidFill>
                  <a:schemeClr val="tx1">
                    <a:lumMod val="75000"/>
                  </a:schemeClr>
                </a:solidFill>
              </a:rPr>
              <a:t>1359 appels </a:t>
            </a:r>
            <a:r>
              <a:rPr lang="nl-BE" sz="1050" b="1" dirty="0" err="1">
                <a:solidFill>
                  <a:schemeClr val="tx1">
                    <a:lumMod val="75000"/>
                  </a:schemeClr>
                </a:solidFill>
              </a:rPr>
              <a:t>d’urgence</a:t>
            </a:r>
            <a:r>
              <a:rPr lang="nl-BE" sz="1050" b="1" dirty="0">
                <a:solidFill>
                  <a:schemeClr val="tx1">
                    <a:lumMod val="75000"/>
                  </a:schemeClr>
                </a:solidFill>
              </a:rPr>
              <a:t> </a:t>
            </a:r>
            <a:r>
              <a:rPr lang="nl-BE" sz="1050" b="0" dirty="0" err="1">
                <a:solidFill>
                  <a:schemeClr val="tx1">
                    <a:lumMod val="75000"/>
                  </a:schemeClr>
                </a:solidFill>
              </a:rPr>
              <a:t>chez</a:t>
            </a:r>
            <a:r>
              <a:rPr lang="nl-BE" sz="1050" b="0" dirty="0">
                <a:solidFill>
                  <a:schemeClr val="tx1">
                    <a:lumMod val="75000"/>
                  </a:schemeClr>
                </a:solidFill>
              </a:rPr>
              <a:t> MEDECINS EN DIFFICULTE </a:t>
            </a:r>
            <a:r>
              <a:rPr lang="nl-BE" sz="1050" b="0" dirty="0" err="1">
                <a:solidFill>
                  <a:schemeClr val="tx1">
                    <a:lumMod val="75000"/>
                  </a:schemeClr>
                </a:solidFill>
              </a:rPr>
              <a:t>cumulatif</a:t>
            </a:r>
            <a:r>
              <a:rPr lang="nl-BE" sz="1050" b="0" dirty="0">
                <a:solidFill>
                  <a:schemeClr val="tx1">
                    <a:lumMod val="75000"/>
                  </a:schemeClr>
                </a:solidFill>
              </a:rPr>
              <a:t> </a:t>
            </a:r>
            <a:r>
              <a:rPr lang="nl-BE" sz="1050" b="0" dirty="0" err="1">
                <a:solidFill>
                  <a:schemeClr val="tx1">
                    <a:lumMod val="75000"/>
                  </a:schemeClr>
                </a:solidFill>
              </a:rPr>
              <a:t>dd</a:t>
            </a:r>
            <a:r>
              <a:rPr lang="nl-BE" sz="1050" b="0" dirty="0">
                <a:solidFill>
                  <a:schemeClr val="tx1">
                    <a:lumMod val="75000"/>
                  </a:schemeClr>
                </a:solidFill>
              </a:rPr>
              <a:t> 11 </a:t>
            </a:r>
            <a:r>
              <a:rPr lang="nl-BE" sz="1050" b="0" dirty="0" err="1">
                <a:solidFill>
                  <a:schemeClr val="tx1">
                    <a:lumMod val="75000"/>
                  </a:schemeClr>
                </a:solidFill>
              </a:rPr>
              <a:t>octobre</a:t>
            </a:r>
            <a:r>
              <a:rPr lang="nl-BE" sz="1050" b="0" dirty="0">
                <a:solidFill>
                  <a:schemeClr val="tx1">
                    <a:lumMod val="75000"/>
                  </a:schemeClr>
                </a:solidFill>
              </a:rPr>
              <a:t> 2023 (</a:t>
            </a:r>
            <a:r>
              <a:rPr lang="nl-BE" sz="1050" b="0" dirty="0" err="1">
                <a:solidFill>
                  <a:schemeClr val="tx1">
                    <a:lumMod val="75000"/>
                  </a:schemeClr>
                </a:solidFill>
              </a:rPr>
              <a:t>depuis</a:t>
            </a:r>
            <a:r>
              <a:rPr lang="nl-BE" sz="1050" b="0" dirty="0">
                <a:solidFill>
                  <a:schemeClr val="tx1">
                    <a:lumMod val="75000"/>
                  </a:schemeClr>
                </a:solidFill>
              </a:rPr>
              <a:t> nov. 2016)</a:t>
            </a:r>
          </a:p>
        </p:txBody>
      </p:sp>
    </p:spTree>
    <p:extLst>
      <p:ext uri="{BB962C8B-B14F-4D97-AF65-F5344CB8AC3E}">
        <p14:creationId xmlns:p14="http://schemas.microsoft.com/office/powerpoint/2010/main" val="2035741156"/>
      </p:ext>
    </p:extLst>
  </p:cSld>
  <p:clrMapOvr>
    <a:masterClrMapping/>
  </p:clrMapOvr>
  <mc:AlternateContent xmlns:mc="http://schemas.openxmlformats.org/markup-compatibility/2006" xmlns:p14="http://schemas.microsoft.com/office/powerpoint/2010/main">
    <mc:Choice Requires="p14">
      <p:transition p14:dur="10">
        <p14:doors dir="vert"/>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ntent_N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45117" y="2231744"/>
            <a:ext cx="9916583" cy="15388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Afbeelding 7" descr="AIN_LOGO_AIN_N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699" y="5135163"/>
            <a:ext cx="1152000" cy="864000"/>
          </a:xfrm>
          <a:prstGeom prst="rect">
            <a:avLst/>
          </a:prstGeom>
        </p:spPr>
      </p:pic>
      <p:sp>
        <p:nvSpPr>
          <p:cNvPr id="10" name="Tijdelijke aanduiding voor tekst 9"/>
          <p:cNvSpPr>
            <a:spLocks noGrp="1"/>
          </p:cNvSpPr>
          <p:nvPr>
            <p:ph type="body" sz="quarter" idx="10"/>
          </p:nvPr>
        </p:nvSpPr>
        <p:spPr>
          <a:xfrm>
            <a:off x="1145116" y="1308415"/>
            <a:ext cx="9916584" cy="430887"/>
          </a:xfrm>
        </p:spPr>
        <p:txBody>
          <a:bodyPr/>
          <a:lstStyle>
            <a:lvl1pPr marL="0" indent="0">
              <a:buFont typeface="Arial"/>
              <a:buNone/>
              <a:defRPr sz="2800">
                <a:solidFill>
                  <a:srgbClr val="848484"/>
                </a:solidFill>
              </a:defRPr>
            </a:lvl1pPr>
          </a:lstStyle>
          <a:p>
            <a:pPr lvl="0"/>
            <a:r>
              <a:rPr lang="nl-NL" dirty="0"/>
              <a:t>Klik om de tekststijl van het model te bewerken</a:t>
            </a:r>
            <a:endParaRPr lang="en-US" dirty="0"/>
          </a:p>
        </p:txBody>
      </p:sp>
    </p:spTree>
    <p:extLst>
      <p:ext uri="{BB962C8B-B14F-4D97-AF65-F5344CB8AC3E}">
        <p14:creationId xmlns:p14="http://schemas.microsoft.com/office/powerpoint/2010/main" val="316968649"/>
      </p:ext>
    </p:extLst>
  </p:cSld>
  <p:clrMapOvr>
    <a:masterClrMapping/>
  </p:clrMapOvr>
  <mc:AlternateContent xmlns:mc="http://schemas.openxmlformats.org/markup-compatibility/2006" xmlns:p14="http://schemas.microsoft.com/office/powerpoint/2010/main">
    <mc:Choice Requires="p14">
      <p:transition p14:dur="10">
        <p14:doors dir="ver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noEditPoints="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noEditPoints="1"/>
          </p:cNvSpPr>
          <p:nvPr>
            <p:ph type="dt" sz="half" idx="10"/>
          </p:nvPr>
        </p:nvSpPr>
        <p:spPr/>
        <p:txBody>
          <a:bodyPr/>
          <a:lstStyle/>
          <a:p>
            <a:endParaRPr lang="en-US" dirty="0"/>
          </a:p>
        </p:txBody>
      </p:sp>
      <p:sp>
        <p:nvSpPr>
          <p:cNvPr id="5" name="Footer Placeholder 4"/>
          <p:cNvSpPr>
            <a:spLocks noGrp="1" noEditPoints="1"/>
          </p:cNvSpPr>
          <p:nvPr>
            <p:ph type="ftr" sz="quarter" idx="11"/>
          </p:nvPr>
        </p:nvSpPr>
        <p:spPr/>
        <p:txBody>
          <a:bodyPr/>
          <a:lstStyle/>
          <a:p>
            <a:r>
              <a:rPr lang="en-US"/>
              <a:t>Dr FONZ Victor</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p:txBody>
          <a:bodyPr/>
          <a:lstStyle/>
          <a:p>
            <a:fld id="{D57F1E4F-1CFF-5643-939E-217C01CDF565}" type="slidenum">
              <a:rPr lang="en-US" smtClean="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noEditPoints="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noEditPoints="1"/>
          </p:cNvSpPr>
          <p:nvPr>
            <p:ph type="dt" sz="half" idx="10"/>
          </p:nvPr>
        </p:nvSpPr>
        <p:spPr/>
        <p:txBody>
          <a:bodyPr/>
          <a:lstStyle/>
          <a:p>
            <a:endParaRPr lang="en-US" dirty="0"/>
          </a:p>
        </p:txBody>
      </p:sp>
      <p:sp>
        <p:nvSpPr>
          <p:cNvPr id="5" name="Footer Placeholder 4"/>
          <p:cNvSpPr>
            <a:spLocks noGrp="1" noEditPoints="1"/>
          </p:cNvSpPr>
          <p:nvPr>
            <p:ph type="ftr" sz="quarter" idx="11"/>
          </p:nvPr>
        </p:nvSpPr>
        <p:spPr/>
        <p:txBody>
          <a:bodyPr/>
          <a:lstStyle/>
          <a:p>
            <a:r>
              <a:rPr lang="en-US"/>
              <a:t>Dr FONZ Victor</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6" name="Slide Number Placeholder 5"/>
          <p:cNvSpPr>
            <a:spLocks noGrp="1" noEditPoints="1"/>
          </p:cNvSpPr>
          <p:nvPr>
            <p:ph type="sldNum" sz="quarter" idx="12"/>
          </p:nvPr>
        </p:nvSpPr>
        <p:spPr>
          <a:xfrm>
            <a:off x="531812" y="3244139"/>
            <a:ext cx="779767" cy="365125"/>
          </a:xfrm>
        </p:spPr>
        <p:txBody>
          <a:bodyPr/>
          <a:lstStyle/>
          <a:p>
            <a:fld id="{D57F1E4F-1CFF-5643-939E-217C01CDF565}" type="slidenum">
              <a:rPr lang="en-US" smtClean="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noEditPoints="1"/>
          </p:cNvSpPr>
          <p:nvPr>
            <p:ph type="title"/>
          </p:nvPr>
        </p:nvSpPr>
        <p:spPr/>
        <p:txBody>
          <a:bodyPr/>
          <a:lstStyle/>
          <a:p>
            <a:r>
              <a:rPr lang="fr-FR"/>
              <a:t>Modifiez le style du titre</a:t>
            </a:r>
            <a:endParaRPr lang="en-US" dirty="0"/>
          </a:p>
        </p:txBody>
      </p:sp>
      <p:sp>
        <p:nvSpPr>
          <p:cNvPr id="3" name="Content Placeholder 2"/>
          <p:cNvSpPr>
            <a:spLocks noGrp="1" noEditPoints="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noEditPoints="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noEditPoints="1"/>
          </p:cNvSpPr>
          <p:nvPr>
            <p:ph type="dt" sz="half" idx="10"/>
          </p:nvPr>
        </p:nvSpPr>
        <p:spPr/>
        <p:txBody>
          <a:bodyPr/>
          <a:lstStyle/>
          <a:p>
            <a:endParaRPr lang="en-US" dirty="0"/>
          </a:p>
        </p:txBody>
      </p:sp>
      <p:sp>
        <p:nvSpPr>
          <p:cNvPr id="6" name="Footer Placeholder 5"/>
          <p:cNvSpPr>
            <a:spLocks noGrp="1" noEditPoints="1"/>
          </p:cNvSpPr>
          <p:nvPr>
            <p:ph type="ftr" sz="quarter" idx="11"/>
          </p:nvPr>
        </p:nvSpPr>
        <p:spPr/>
        <p:txBody>
          <a:bodyPr/>
          <a:lstStyle/>
          <a:p>
            <a:r>
              <a:rPr lang="en-US"/>
              <a:t>Dr FONZ Victor</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11" name="Slide Number Placeholder 5"/>
          <p:cNvSpPr>
            <a:spLocks noGrp="1" noEditPoints="1"/>
          </p:cNvSpPr>
          <p:nvPr>
            <p:ph type="sldNum" sz="quarter" idx="12"/>
          </p:nvPr>
        </p:nvSpPr>
        <p:spPr>
          <a:xfrm>
            <a:off x="531812" y="787782"/>
            <a:ext cx="779767" cy="365125"/>
          </a:xfrm>
        </p:spPr>
        <p:txBody>
          <a:bodyPr/>
          <a:lstStyle/>
          <a:p>
            <a:fld id="{6FF9F0C5-380F-41C2-899A-BAC0F0927E16}" type="slidenum">
              <a:rPr lang="en-US" smtClean="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noEditPoints="1"/>
          </p:cNvSpPr>
          <p:nvPr>
            <p:ph type="title"/>
          </p:nvPr>
        </p:nvSpPr>
        <p:spPr/>
        <p:txBody>
          <a:bodyPr/>
          <a:lstStyle/>
          <a:p>
            <a:r>
              <a:rPr lang="fr-FR"/>
              <a:t>Modifiez le style du titre</a:t>
            </a:r>
            <a:endParaRPr lang="en-US" dirty="0"/>
          </a:p>
        </p:txBody>
      </p:sp>
      <p:sp>
        <p:nvSpPr>
          <p:cNvPr id="3" name="Text Placeholder 2"/>
          <p:cNvSpPr>
            <a:spLocks noGrp="1" noEditPoints="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noEditPoints="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noEditPoints="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noEditPoints="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noEditPoints="1"/>
          </p:cNvSpPr>
          <p:nvPr>
            <p:ph type="dt" sz="half" idx="10"/>
          </p:nvPr>
        </p:nvSpPr>
        <p:spPr/>
        <p:txBody>
          <a:bodyPr/>
          <a:lstStyle/>
          <a:p>
            <a:endParaRPr lang="en-US" dirty="0"/>
          </a:p>
        </p:txBody>
      </p:sp>
      <p:sp>
        <p:nvSpPr>
          <p:cNvPr id="8" name="Footer Placeholder 7"/>
          <p:cNvSpPr>
            <a:spLocks noGrp="1" noEditPoints="1"/>
          </p:cNvSpPr>
          <p:nvPr>
            <p:ph type="ftr" sz="quarter" idx="11"/>
          </p:nvPr>
        </p:nvSpPr>
        <p:spPr/>
        <p:txBody>
          <a:bodyPr/>
          <a:lstStyle/>
          <a:p>
            <a:r>
              <a:rPr lang="en-US"/>
              <a:t>Dr FONZ Victor</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13" name="Slide Number Placeholder 5"/>
          <p:cNvSpPr>
            <a:spLocks noGrp="1" noEditPoints="1"/>
          </p:cNvSpPr>
          <p:nvPr>
            <p:ph type="sldNum" sz="quarter" idx="12"/>
          </p:nvPr>
        </p:nvSpPr>
        <p:spPr>
          <a:xfrm>
            <a:off x="531812" y="787782"/>
            <a:ext cx="779767" cy="365125"/>
          </a:xfrm>
        </p:spPr>
        <p:txBody>
          <a:bodyPr/>
          <a:lstStyle/>
          <a:p>
            <a:fld id="{D57F1E4F-1CFF-5643-939E-217C01CDF565}" type="slidenum">
              <a:rPr lang="en-US" smtClean="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fr-FR"/>
              <a:t>Modifiez le style du titre</a:t>
            </a:r>
            <a:endParaRPr lang="en-US" dirty="0"/>
          </a:p>
        </p:txBody>
      </p:sp>
      <p:sp>
        <p:nvSpPr>
          <p:cNvPr id="3" name="Date Placeholder 2"/>
          <p:cNvSpPr>
            <a:spLocks noGrp="1" noEditPoints="1"/>
          </p:cNvSpPr>
          <p:nvPr>
            <p:ph type="dt" sz="half" idx="10"/>
          </p:nvPr>
        </p:nvSpPr>
        <p:spPr/>
        <p:txBody>
          <a:bodyPr/>
          <a:lstStyle/>
          <a:p>
            <a:endParaRPr lang="en-US" dirty="0"/>
          </a:p>
        </p:txBody>
      </p:sp>
      <p:sp>
        <p:nvSpPr>
          <p:cNvPr id="4" name="Footer Placeholder 3"/>
          <p:cNvSpPr>
            <a:spLocks noGrp="1" noEditPoints="1"/>
          </p:cNvSpPr>
          <p:nvPr>
            <p:ph type="ftr" sz="quarter" idx="11"/>
          </p:nvPr>
        </p:nvSpPr>
        <p:spPr/>
        <p:txBody>
          <a:bodyPr/>
          <a:lstStyle/>
          <a:p>
            <a:r>
              <a:rPr lang="en-US"/>
              <a:t>Dr FONZ Victor</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5" name="Slide Number Placeholder 4"/>
          <p:cNvSpPr>
            <a:spLocks noGrp="1" noEditPoints="1"/>
          </p:cNvSpPr>
          <p:nvPr>
            <p:ph type="sldNum" sz="quarter" idx="12"/>
          </p:nvPr>
        </p:nvSpPr>
        <p:spPr/>
        <p:txBody>
          <a:bodyPr/>
          <a:lstStyle/>
          <a:p>
            <a:fld id="{D57F1E4F-1CFF-5643-939E-217C01CDF565}" type="slidenum">
              <a:rPr lang="en-US" smtClean="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endParaRPr lang="en-US" dirty="0"/>
          </a:p>
        </p:txBody>
      </p:sp>
      <p:sp>
        <p:nvSpPr>
          <p:cNvPr id="3" name="Footer Placeholder 2"/>
          <p:cNvSpPr>
            <a:spLocks noGrp="1" noEditPoints="1"/>
          </p:cNvSpPr>
          <p:nvPr>
            <p:ph type="ftr" sz="quarter" idx="11"/>
          </p:nvPr>
        </p:nvSpPr>
        <p:spPr/>
        <p:txBody>
          <a:bodyPr/>
          <a:lstStyle/>
          <a:p>
            <a:r>
              <a:rPr lang="en-US"/>
              <a:t>Dr FONZ Victor</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4" name="Slide Number Placeholder 3"/>
          <p:cNvSpPr>
            <a:spLocks noGrp="1" noEditPoints="1"/>
          </p:cNvSpPr>
          <p:nvPr>
            <p:ph type="sldNum" sz="quarter" idx="12"/>
          </p:nvPr>
        </p:nvSpPr>
        <p:spPr/>
        <p:txBody>
          <a:bodyPr/>
          <a:lstStyle/>
          <a:p>
            <a:fld id="{D57F1E4F-1CFF-5643-939E-217C01CDF565}" type="slidenum">
              <a:rPr lang="en-US" smtClean="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noEditPoints="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noEditPoints="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noEditPoints="1"/>
          </p:cNvSpPr>
          <p:nvPr>
            <p:ph type="dt" sz="half" idx="10"/>
          </p:nvPr>
        </p:nvSpPr>
        <p:spPr/>
        <p:txBody>
          <a:bodyPr/>
          <a:lstStyle/>
          <a:p>
            <a:endParaRPr lang="en-US" dirty="0"/>
          </a:p>
        </p:txBody>
      </p:sp>
      <p:sp>
        <p:nvSpPr>
          <p:cNvPr id="6" name="Footer Placeholder 5"/>
          <p:cNvSpPr>
            <a:spLocks noGrp="1" noEditPoints="1"/>
          </p:cNvSpPr>
          <p:nvPr>
            <p:ph type="ftr" sz="quarter" idx="11"/>
          </p:nvPr>
        </p:nvSpPr>
        <p:spPr/>
        <p:txBody>
          <a:bodyPr/>
          <a:lstStyle/>
          <a:p>
            <a:r>
              <a:rPr lang="en-US"/>
              <a:t>Dr FONZ Victor</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7" name="Slide Number Placeholder 6"/>
          <p:cNvSpPr>
            <a:spLocks noGrp="1" noEditPoints="1"/>
          </p:cNvSpPr>
          <p:nvPr>
            <p:ph type="sldNum" sz="quarter" idx="12"/>
          </p:nvPr>
        </p:nvSpPr>
        <p:spPr/>
        <p:txBody>
          <a:bodyPr/>
          <a:lstStyle/>
          <a:p>
            <a:fld id="{519954A3-9DFD-4C44-94BA-B95130A3BA1C}" type="slidenum">
              <a:rPr lang="en-US" smtClean="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noEditPoints="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sur l'icône pour ajouter une image</a:t>
            </a:r>
            <a:endParaRPr lang="en-US" dirty="0"/>
          </a:p>
        </p:txBody>
      </p:sp>
      <p:sp>
        <p:nvSpPr>
          <p:cNvPr id="4" name="Text Placeholder 3"/>
          <p:cNvSpPr>
            <a:spLocks noGrp="1" noEditPoints="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noEditPoints="1"/>
          </p:cNvSpPr>
          <p:nvPr>
            <p:ph type="dt" sz="half" idx="10"/>
          </p:nvPr>
        </p:nvSpPr>
        <p:spPr/>
        <p:txBody>
          <a:bodyPr/>
          <a:lstStyle/>
          <a:p>
            <a:endParaRPr lang="en-US" dirty="0"/>
          </a:p>
        </p:txBody>
      </p:sp>
      <p:sp>
        <p:nvSpPr>
          <p:cNvPr id="6" name="Footer Placeholder 5"/>
          <p:cNvSpPr>
            <a:spLocks noGrp="1" noEditPoints="1"/>
          </p:cNvSpPr>
          <p:nvPr>
            <p:ph type="ftr" sz="quarter" idx="11"/>
          </p:nvPr>
        </p:nvSpPr>
        <p:spPr/>
        <p:txBody>
          <a:bodyPr/>
          <a:lstStyle/>
          <a:p>
            <a:r>
              <a:rPr lang="en-US"/>
              <a:t>Dr FONZ Victor</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a:p>
        </p:txBody>
      </p:sp>
      <p:sp>
        <p:nvSpPr>
          <p:cNvPr id="7" name="Slide Number Placeholder 6"/>
          <p:cNvSpPr>
            <a:spLocks noGrp="1" noEditPoints="1"/>
          </p:cNvSpPr>
          <p:nvPr>
            <p:ph type="sldNum" sz="quarter" idx="12"/>
          </p:nvPr>
        </p:nvSpPr>
        <p:spPr>
          <a:xfrm>
            <a:off x="531812" y="4983087"/>
            <a:ext cx="779767" cy="365125"/>
          </a:xfrm>
        </p:spPr>
        <p:txBody>
          <a:bodyPr/>
          <a:lstStyle/>
          <a:p>
            <a:fld id="{D57F1E4F-1CFF-5643-939E-217C01CDF565}" type="slidenum">
              <a:rPr lang="en-US" smtClean="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a:p>
          </p:txBody>
        </p:sp>
        <p:sp>
          <p:nvSpPr>
            <p:cNvPr id="25" name="Freeform 12"/>
            <p:cNvSpPr/>
            <p:nvPr/>
          </p:nvSpPr>
          <p:spPr bwMode="auto">
            <a:xfrm>
              <a:off x="2597151" y="2779713"/>
              <a:ext cx="550863" cy="1978025"/>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a:p>
          </p:txBody>
        </p:sp>
        <p:sp>
          <p:nvSpPr>
            <p:cNvPr id="26" name="Freeform 13"/>
            <p:cNvSpPr/>
            <p:nvPr/>
          </p:nvSpPr>
          <p:spPr bwMode="auto">
            <a:xfrm>
              <a:off x="3175001" y="4730750"/>
              <a:ext cx="519113" cy="1209675"/>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a:p>
          </p:txBody>
        </p:sp>
        <p:sp>
          <p:nvSpPr>
            <p:cNvPr id="27" name="Freeform 14"/>
            <p:cNvSpPr/>
            <p:nvPr/>
          </p:nvSpPr>
          <p:spPr bwMode="auto">
            <a:xfrm>
              <a:off x="3305176" y="5630863"/>
              <a:ext cx="146050" cy="309563"/>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a:p>
          </p:txBody>
        </p:sp>
        <p:sp>
          <p:nvSpPr>
            <p:cNvPr id="28" name="Freeform 15"/>
            <p:cNvSpPr/>
            <p:nvPr/>
          </p:nvSpPr>
          <p:spPr bwMode="auto">
            <a:xfrm>
              <a:off x="2573338" y="2817813"/>
              <a:ext cx="700088" cy="2835275"/>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a:p>
          </p:txBody>
        </p:sp>
        <p:sp>
          <p:nvSpPr>
            <p:cNvPr id="29" name="Freeform 16"/>
            <p:cNvSpPr/>
            <p:nvPr/>
          </p:nvSpPr>
          <p:spPr bwMode="auto">
            <a:xfrm>
              <a:off x="2506663" y="285750"/>
              <a:ext cx="90488" cy="2493963"/>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a:p>
          </p:txBody>
        </p:sp>
        <p:sp>
          <p:nvSpPr>
            <p:cNvPr id="30" name="Freeform 17"/>
            <p:cNvSpPr/>
            <p:nvPr/>
          </p:nvSpPr>
          <p:spPr bwMode="auto">
            <a:xfrm>
              <a:off x="2554288" y="2598738"/>
              <a:ext cx="66675" cy="420688"/>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a:p>
          </p:txBody>
        </p:sp>
        <p:sp>
          <p:nvSpPr>
            <p:cNvPr id="31" name="Freeform 18"/>
            <p:cNvSpPr/>
            <p:nvPr/>
          </p:nvSpPr>
          <p:spPr bwMode="auto">
            <a:xfrm>
              <a:off x="3143251" y="4757738"/>
              <a:ext cx="161925" cy="873125"/>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a:p>
          </p:txBody>
        </p:sp>
        <p:sp>
          <p:nvSpPr>
            <p:cNvPr id="32" name="Freeform 19"/>
            <p:cNvSpPr/>
            <p:nvPr/>
          </p:nvSpPr>
          <p:spPr bwMode="auto">
            <a:xfrm>
              <a:off x="3148013" y="1282700"/>
              <a:ext cx="1768475" cy="344805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a:p>
          </p:txBody>
        </p:sp>
        <p:sp>
          <p:nvSpPr>
            <p:cNvPr id="33" name="Freeform 20"/>
            <p:cNvSpPr/>
            <p:nvPr/>
          </p:nvSpPr>
          <p:spPr bwMode="auto">
            <a:xfrm>
              <a:off x="3273426" y="5653088"/>
              <a:ext cx="138113" cy="287338"/>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a:p>
          </p:txBody>
        </p:sp>
        <p:sp>
          <p:nvSpPr>
            <p:cNvPr id="34" name="Freeform 21"/>
            <p:cNvSpPr/>
            <p:nvPr/>
          </p:nvSpPr>
          <p:spPr bwMode="auto">
            <a:xfrm>
              <a:off x="3143251" y="4656138"/>
              <a:ext cx="31750" cy="188913"/>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a:p>
          </p:txBody>
        </p:sp>
        <p:sp>
          <p:nvSpPr>
            <p:cNvPr id="35" name="Freeform 22"/>
            <p:cNvSpPr/>
            <p:nvPr/>
          </p:nvSpPr>
          <p:spPr bwMode="auto">
            <a:xfrm>
              <a:off x="3211513" y="5410200"/>
              <a:ext cx="203200" cy="530225"/>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a:p>
          </p:txBody>
        </p:sp>
        <p:sp>
          <p:nvSpPr>
            <p:cNvPr id="12" name="Freeform 28"/>
            <p:cNvSpPr/>
            <p:nvPr/>
          </p:nvSpPr>
          <p:spPr bwMode="auto">
            <a:xfrm>
              <a:off x="7061201" y="3771900"/>
              <a:ext cx="350838" cy="1309688"/>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a:p>
          </p:txBody>
        </p:sp>
        <p:sp>
          <p:nvSpPr>
            <p:cNvPr id="13" name="Freeform 29"/>
            <p:cNvSpPr/>
            <p:nvPr/>
          </p:nvSpPr>
          <p:spPr bwMode="auto">
            <a:xfrm>
              <a:off x="7439026" y="5053013"/>
              <a:ext cx="357188" cy="820738"/>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a:p>
          </p:txBody>
        </p:sp>
        <p:sp>
          <p:nvSpPr>
            <p:cNvPr id="14" name="Freeform 30"/>
            <p:cNvSpPr/>
            <p:nvPr/>
          </p:nvSpPr>
          <p:spPr bwMode="auto">
            <a:xfrm>
              <a:off x="7037388" y="3811588"/>
              <a:ext cx="457200" cy="1852613"/>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a:p>
          </p:txBody>
        </p:sp>
        <p:sp>
          <p:nvSpPr>
            <p:cNvPr id="15" name="Freeform 31"/>
            <p:cNvSpPr/>
            <p:nvPr/>
          </p:nvSpPr>
          <p:spPr bwMode="auto">
            <a:xfrm>
              <a:off x="6992938" y="1263650"/>
              <a:ext cx="144463" cy="250825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a:p>
          </p:txBody>
        </p:sp>
        <p:sp>
          <p:nvSpPr>
            <p:cNvPr id="16" name="Freeform 32"/>
            <p:cNvSpPr/>
            <p:nvPr/>
          </p:nvSpPr>
          <p:spPr bwMode="auto">
            <a:xfrm>
              <a:off x="7526338" y="5640388"/>
              <a:ext cx="111125" cy="233363"/>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a:p>
          </p:txBody>
        </p:sp>
        <p:sp>
          <p:nvSpPr>
            <p:cNvPr id="17" name="Freeform 33"/>
            <p:cNvSpPr/>
            <p:nvPr/>
          </p:nvSpPr>
          <p:spPr bwMode="auto">
            <a:xfrm>
              <a:off x="7021513" y="3598863"/>
              <a:ext cx="68263" cy="423863"/>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a:p>
          </p:txBody>
        </p:sp>
        <p:sp>
          <p:nvSpPr>
            <p:cNvPr id="18" name="Freeform 34"/>
            <p:cNvSpPr/>
            <p:nvPr/>
          </p:nvSpPr>
          <p:spPr bwMode="auto">
            <a:xfrm>
              <a:off x="7412038" y="2801938"/>
              <a:ext cx="1168400" cy="2251075"/>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a:p>
          </p:txBody>
        </p:sp>
        <p:sp>
          <p:nvSpPr>
            <p:cNvPr id="19" name="Freeform 35"/>
            <p:cNvSpPr/>
            <p:nvPr/>
          </p:nvSpPr>
          <p:spPr bwMode="auto">
            <a:xfrm>
              <a:off x="7494588" y="5664200"/>
              <a:ext cx="100013" cy="20955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a:p>
          </p:txBody>
        </p:sp>
        <p:sp>
          <p:nvSpPr>
            <p:cNvPr id="20" name="Freeform 36"/>
            <p:cNvSpPr/>
            <p:nvPr/>
          </p:nvSpPr>
          <p:spPr bwMode="auto">
            <a:xfrm>
              <a:off x="7412038" y="5081588"/>
              <a:ext cx="114300" cy="5588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a:p>
          </p:txBody>
        </p:sp>
        <p:sp>
          <p:nvSpPr>
            <p:cNvPr id="21" name="Freeform 37"/>
            <p:cNvSpPr/>
            <p:nvPr/>
          </p:nvSpPr>
          <p:spPr bwMode="auto">
            <a:xfrm>
              <a:off x="7412038" y="4978400"/>
              <a:ext cx="31750" cy="188913"/>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a:p>
          </p:txBody>
        </p:sp>
        <p:sp>
          <p:nvSpPr>
            <p:cNvPr id="22" name="Freeform 38"/>
            <p:cNvSpPr/>
            <p:nvPr/>
          </p:nvSpPr>
          <p:spPr bwMode="auto">
            <a:xfrm>
              <a:off x="7439026" y="5434013"/>
              <a:ext cx="174625" cy="439738"/>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Placeholder 1"/>
          <p:cNvSpPr>
            <a:spLocks noGrp="1" noEditPoints="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noEditPoints="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noEditPoints="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noEditPoints="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Dr FONZ Victor</a:t>
            </a:r>
            <a:endParaRPr lang="en-US" dirty="0"/>
          </a:p>
        </p:txBody>
      </p:sp>
      <p:sp>
        <p:nvSpPr>
          <p:cNvPr id="6" name="Slide Number Placeholder 5"/>
          <p:cNvSpPr>
            <a:spLocks noGrp="1" noEditPoints="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ebinars.medecinsendifficulte.b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5.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Freeform 11">
            <a:extLst>
              <a:ext uri="{FF2B5EF4-FFF2-40B4-BE49-F238E27FC236}">
                <a16:creationId xmlns:a16="http://schemas.microsoft.com/office/drawing/2014/main" id="{7E1C44A2-4B37-4B14-B90B-368A88D05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a:p>
        </p:txBody>
      </p:sp>
      <p:pic>
        <p:nvPicPr>
          <p:cNvPr id="6" name="Image.jpg">
            <a:extLst>
              <a:ext uri="{FF2B5EF4-FFF2-40B4-BE49-F238E27FC236}">
                <a16:creationId xmlns:a16="http://schemas.microsoft.com/office/drawing/2014/main" id="{320B075C-5C4B-6BE1-6CA3-E301458B948A}"/>
              </a:ext>
            </a:extLst>
          </p:cNvPr>
          <p:cNvPicPr preferRelativeResize="0">
            <a:picLocks noChangeAspect="1"/>
          </p:cNvPicPr>
          <p:nvPr/>
        </p:nvPicPr>
        <p:blipFill rotWithShape="1">
          <a:blip r:embed="rId3"/>
          <a:srcRect t="17021" r="2" b="2"/>
          <a:stretch/>
        </p:blipFill>
        <p:spPr>
          <a:xfrm>
            <a:off x="1779661" y="269155"/>
            <a:ext cx="10412339" cy="6480000"/>
          </a:xfrm>
          <a:prstGeom prst="rect">
            <a:avLst/>
          </a:prstGeom>
        </p:spPr>
      </p:pic>
      <p:sp>
        <p:nvSpPr>
          <p:cNvPr id="4" name="Rectangle 3">
            <a:extLst>
              <a:ext uri="{FF2B5EF4-FFF2-40B4-BE49-F238E27FC236}">
                <a16:creationId xmlns:a16="http://schemas.microsoft.com/office/drawing/2014/main" id="{091C1B57-450D-D0A8-2E6D-80A7F15A8046}"/>
              </a:ext>
            </a:extLst>
          </p:cNvPr>
          <p:cNvSpPr/>
          <p:nvPr/>
        </p:nvSpPr>
        <p:spPr>
          <a:xfrm>
            <a:off x="2676527" y="1029478"/>
            <a:ext cx="8919429" cy="646331"/>
          </a:xfrm>
          <a:prstGeom prst="rect">
            <a:avLst/>
          </a:prstGeom>
          <a:noFill/>
        </p:spPr>
        <p:txBody>
          <a:bodyPr wrap="none" lIns="91440" tIns="45720" rIns="91440" bIns="45720">
            <a:spAutoFit/>
          </a:bodyPr>
          <a:lstStyle/>
          <a:p>
            <a:pPr algn="ctr"/>
            <a:r>
              <a:rPr lang="fr-FR" sz="3600" b="0" cap="none" spc="0" dirty="0">
                <a:ln w="0"/>
                <a:solidFill>
                  <a:schemeClr val="accent1"/>
                </a:solidFill>
                <a:effectLst>
                  <a:outerShdw blurRad="38100" dist="25400" dir="5400000" algn="ctr" rotWithShape="0">
                    <a:srgbClr val="6E747A">
                      <a:alpha val="43000"/>
                    </a:srgbClr>
                  </a:outerShdw>
                </a:effectLst>
              </a:rPr>
              <a:t>Qu’est-ce que Médecins en difficulté ?</a:t>
            </a:r>
          </a:p>
        </p:txBody>
      </p:sp>
      <p:sp>
        <p:nvSpPr>
          <p:cNvPr id="5" name="Espace réservé du numéro de diapositive 4">
            <a:extLst>
              <a:ext uri="{FF2B5EF4-FFF2-40B4-BE49-F238E27FC236}">
                <a16:creationId xmlns:a16="http://schemas.microsoft.com/office/drawing/2014/main" id="{E27DD4E1-A315-A9E0-3D0C-71249B12E650}"/>
              </a:ext>
            </a:extLst>
          </p:cNvPr>
          <p:cNvSpPr>
            <a:spLocks noGrp="1"/>
          </p:cNvSpPr>
          <p:nvPr>
            <p:ph type="sldNum" sz="quarter" idx="12"/>
          </p:nvPr>
        </p:nvSpPr>
        <p:spPr/>
        <p:txBody>
          <a:bodyPr/>
          <a:lstStyle/>
          <a:p>
            <a:fld id="{D57F1E4F-1CFF-5643-939E-217C01CDF565}" type="slidenum">
              <a:rPr lang="en-US" smtClean="0"/>
              <a:t>1</a:t>
            </a:fld>
            <a:endParaRPr lang="en-US" dirty="0"/>
          </a:p>
        </p:txBody>
      </p:sp>
    </p:spTree>
    <p:extLst>
      <p:ext uri="{BB962C8B-B14F-4D97-AF65-F5344CB8AC3E}">
        <p14:creationId xmlns:p14="http://schemas.microsoft.com/office/powerpoint/2010/main" val="28292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162B9E9-5926-4A4E-AC34-B88BAC344C14}"/>
              </a:ext>
            </a:extLst>
          </p:cNvPr>
          <p:cNvSpPr txBox="1"/>
          <p:nvPr/>
        </p:nvSpPr>
        <p:spPr>
          <a:xfrm>
            <a:off x="3034216" y="278306"/>
            <a:ext cx="6626823" cy="738664"/>
          </a:xfrm>
          <a:prstGeom prst="rect">
            <a:avLst/>
          </a:prstGeom>
          <a:noFill/>
        </p:spPr>
        <p:txBody>
          <a:bodyPr wrap="square" rtlCol="0">
            <a:spAutoFit/>
          </a:bodyPr>
          <a:lstStyle/>
          <a:p>
            <a:pPr algn="ctr">
              <a:defRPr/>
            </a:pPr>
            <a:r>
              <a:rPr lang="fr-BE" sz="2400" b="1" dirty="0">
                <a:solidFill>
                  <a:srgbClr val="080808"/>
                </a:solidFill>
                <a:latin typeface="Arial"/>
              </a:rPr>
              <a:t>Problématiques</a:t>
            </a:r>
          </a:p>
          <a:p>
            <a:pPr algn="ctr">
              <a:defRPr/>
            </a:pPr>
            <a:r>
              <a:rPr lang="fr-BE" b="1" dirty="0">
                <a:solidFill>
                  <a:srgbClr val="080808"/>
                </a:solidFill>
                <a:latin typeface="Arial"/>
              </a:rPr>
              <a:t>2023</a:t>
            </a:r>
          </a:p>
        </p:txBody>
      </p:sp>
      <p:pic>
        <p:nvPicPr>
          <p:cNvPr id="5" name="Afbeelding 4">
            <a:extLst>
              <a:ext uri="{FF2B5EF4-FFF2-40B4-BE49-F238E27FC236}">
                <a16:creationId xmlns:a16="http://schemas.microsoft.com/office/drawing/2014/main" id="{B6D3E719-750F-1653-3EEB-409C6DF13A99}"/>
              </a:ext>
            </a:extLst>
          </p:cNvPr>
          <p:cNvPicPr>
            <a:picLocks noChangeAspect="1"/>
          </p:cNvPicPr>
          <p:nvPr/>
        </p:nvPicPr>
        <p:blipFill>
          <a:blip r:embed="rId3"/>
          <a:srcRect/>
          <a:stretch>
            <a:fillRect/>
          </a:stretch>
        </p:blipFill>
        <p:spPr>
          <a:xfrm>
            <a:off x="11248881" y="5204577"/>
            <a:ext cx="861176" cy="793082"/>
          </a:xfrm>
          <a:prstGeom prst="rect">
            <a:avLst/>
          </a:prstGeom>
        </p:spPr>
      </p:pic>
      <p:sp>
        <p:nvSpPr>
          <p:cNvPr id="2" name="Espace réservé du numéro de diapositive 1">
            <a:extLst>
              <a:ext uri="{FF2B5EF4-FFF2-40B4-BE49-F238E27FC236}">
                <a16:creationId xmlns:a16="http://schemas.microsoft.com/office/drawing/2014/main" id="{FD372A49-544F-908C-1E02-57E026713E37}"/>
              </a:ext>
            </a:extLst>
          </p:cNvPr>
          <p:cNvSpPr>
            <a:spLocks noGrp="1"/>
          </p:cNvSpPr>
          <p:nvPr>
            <p:ph type="sldNum" sz="quarter" idx="12"/>
          </p:nvPr>
        </p:nvSpPr>
        <p:spPr/>
        <p:txBody>
          <a:bodyPr/>
          <a:lstStyle/>
          <a:p>
            <a:fld id="{D57F1E4F-1CFF-5643-939E-217C01CDF565}" type="slidenum">
              <a:rPr lang="en-US" smtClean="0"/>
              <a:t>10</a:t>
            </a:fld>
            <a:endParaRPr lang="en-US" dirty="0"/>
          </a:p>
        </p:txBody>
      </p:sp>
      <p:graphicFrame>
        <p:nvGraphicFramePr>
          <p:cNvPr id="3" name="Graphique 2">
            <a:extLst>
              <a:ext uri="{FF2B5EF4-FFF2-40B4-BE49-F238E27FC236}">
                <a16:creationId xmlns:a16="http://schemas.microsoft.com/office/drawing/2014/main" id="{83252711-9E83-856F-EA5C-2A934BCAD296}"/>
              </a:ext>
            </a:extLst>
          </p:cNvPr>
          <p:cNvGraphicFramePr>
            <a:graphicFrameLocks/>
          </p:cNvGraphicFramePr>
          <p:nvPr>
            <p:extLst>
              <p:ext uri="{D42A27DB-BD31-4B8C-83A1-F6EECF244321}">
                <p14:modId xmlns:p14="http://schemas.microsoft.com/office/powerpoint/2010/main" val="150943805"/>
              </p:ext>
            </p:extLst>
          </p:nvPr>
        </p:nvGraphicFramePr>
        <p:xfrm>
          <a:off x="1776248" y="1152907"/>
          <a:ext cx="9221719" cy="52268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818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244000" y="32051"/>
            <a:ext cx="84240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fr-BE" sz="3600" u="sng" kern="0"/>
              <a:t>Point de contact pour agressions</a:t>
            </a:r>
          </a:p>
          <a:p>
            <a:pPr eaLnBrk="1" hangingPunct="1">
              <a:defRPr/>
            </a:pPr>
            <a:r>
              <a:rPr lang="fr-BE" sz="2000" kern="0"/>
              <a:t>www.ordomedic.be</a:t>
            </a:r>
            <a:endParaRPr lang="fr-FR" sz="2000" kern="0" dirty="0"/>
          </a:p>
        </p:txBody>
      </p:sp>
      <p:pic>
        <p:nvPicPr>
          <p:cNvPr id="5" name="Image.jpg">
            <a:extLst>
              <a:ext uri="{FF2B5EF4-FFF2-40B4-BE49-F238E27FC236}">
                <a16:creationId xmlns:a16="http://schemas.microsoft.com/office/drawing/2014/main" id="{A1BBA026-5AC0-B30E-7408-092796AE0EB9}"/>
              </a:ext>
            </a:extLst>
          </p:cNvPr>
          <p:cNvPicPr/>
          <p:nvPr/>
        </p:nvPicPr>
        <p:blipFill>
          <a:blip r:embed="rId3"/>
          <a:stretch>
            <a:fillRect/>
          </a:stretch>
        </p:blipFill>
        <p:spPr>
          <a:xfrm>
            <a:off x="313690" y="5273478"/>
            <a:ext cx="847090" cy="862330"/>
          </a:xfrm>
          <a:prstGeom prst="rect">
            <a:avLst/>
          </a:prstGeom>
        </p:spPr>
      </p:pic>
      <p:sp>
        <p:nvSpPr>
          <p:cNvPr id="6" name="Espace réservé du numéro de diapositive 5">
            <a:extLst>
              <a:ext uri="{FF2B5EF4-FFF2-40B4-BE49-F238E27FC236}">
                <a16:creationId xmlns:a16="http://schemas.microsoft.com/office/drawing/2014/main" id="{6AB401B5-0581-45A0-9A7A-2746539AD078}"/>
              </a:ext>
            </a:extLst>
          </p:cNvPr>
          <p:cNvSpPr>
            <a:spLocks noGrp="1"/>
          </p:cNvSpPr>
          <p:nvPr>
            <p:ph type="sldNum" sz="quarter" idx="12"/>
          </p:nvPr>
        </p:nvSpPr>
        <p:spPr/>
        <p:txBody>
          <a:bodyPr/>
          <a:lstStyle/>
          <a:p>
            <a:fld id="{D57F1E4F-1CFF-5643-939E-217C01CDF565}" type="slidenum">
              <a:rPr lang="en-US" smtClean="0"/>
              <a:t>11</a:t>
            </a:fld>
            <a:endParaRPr lang="en-US" dirty="0"/>
          </a:p>
        </p:txBody>
      </p:sp>
      <p:pic>
        <p:nvPicPr>
          <p:cNvPr id="3" name="Image 2" descr="Une image contenant texte, capture d’écran, logiciel, Page web&#10;&#10;Description générée automatiquement">
            <a:extLst>
              <a:ext uri="{FF2B5EF4-FFF2-40B4-BE49-F238E27FC236}">
                <a16:creationId xmlns:a16="http://schemas.microsoft.com/office/drawing/2014/main" id="{5D708030-3C99-962F-689A-DBCC3F5EC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900" y="1105664"/>
            <a:ext cx="10044430" cy="5649992"/>
          </a:xfrm>
          <a:prstGeom prst="rect">
            <a:avLst/>
          </a:prstGeom>
        </p:spPr>
      </p:pic>
    </p:spTree>
    <p:extLst>
      <p:ext uri="{BB962C8B-B14F-4D97-AF65-F5344CB8AC3E}">
        <p14:creationId xmlns:p14="http://schemas.microsoft.com/office/powerpoint/2010/main" val="254270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3">
            <a:extLst>
              <a:ext uri="{FF2B5EF4-FFF2-40B4-BE49-F238E27FC236}">
                <a16:creationId xmlns:a16="http://schemas.microsoft.com/office/drawing/2014/main" id="{1F7C85E3-5F98-36D4-566D-E691A3F72748}"/>
              </a:ext>
            </a:extLst>
          </p:cNvPr>
          <p:cNvSpPr txBox="1">
            <a:spLocks/>
          </p:cNvSpPr>
          <p:nvPr/>
        </p:nvSpPr>
        <p:spPr>
          <a:xfrm>
            <a:off x="1637071" y="224155"/>
            <a:ext cx="8917858" cy="2363470"/>
          </a:xfrm>
          <a:prstGeom prst="rect">
            <a:avLst/>
          </a:prstGeom>
          <a:noFill/>
          <a:ln w="0" cmpd="sng">
            <a:noFill/>
            <a:prstDash val="solid"/>
          </a:ln>
        </p:spPr>
        <p:txBody>
          <a:bodyPr vert="horz" lIns="0" tIns="71120" rIns="0" bIns="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4100"/>
              </a:lnSpc>
            </a:pPr>
            <a:r>
              <a:rPr lang="fr-FR" sz="3600" spc="-15" dirty="0">
                <a:solidFill>
                  <a:srgbClr val="085B64"/>
                </a:solidFill>
                <a:latin typeface="Arial" panose="02020603050405020304" pitchFamily="2"/>
              </a:rPr>
              <a:t>OBJECTIFS DE </a:t>
            </a:r>
            <a:r>
              <a:rPr lang="fr-FR" sz="3600" i="1" spc="-15" dirty="0">
                <a:solidFill>
                  <a:srgbClr val="085B64"/>
                </a:solidFill>
                <a:latin typeface="Arial" panose="02020603050405020304" pitchFamily="2"/>
              </a:rPr>
              <a:t>MÉDECINS EN </a:t>
            </a:r>
          </a:p>
          <a:p>
            <a:pPr algn="ctr">
              <a:lnSpc>
                <a:spcPts val="4100"/>
              </a:lnSpc>
              <a:spcBef>
                <a:spcPts val="220"/>
              </a:spcBef>
            </a:pPr>
            <a:r>
              <a:rPr lang="fr-FR" sz="3600" i="1" spc="-15" dirty="0">
                <a:solidFill>
                  <a:srgbClr val="085B64"/>
                </a:solidFill>
                <a:latin typeface="Arial" panose="02020603050405020304" pitchFamily="2"/>
              </a:rPr>
              <a:t>DIFFICULTÉ </a:t>
            </a:r>
          </a:p>
          <a:p>
            <a:pPr algn="ctr">
              <a:spcBef>
                <a:spcPts val="1210"/>
              </a:spcBef>
            </a:pPr>
            <a:r>
              <a:rPr lang="fr-FR" sz="2800" dirty="0">
                <a:solidFill>
                  <a:srgbClr val="FF0000"/>
                </a:solidFill>
                <a:latin typeface="Arial" panose="02020603050405020304" pitchFamily="2"/>
              </a:rPr>
              <a:t>Aborder les problèmes psychiques de </a:t>
            </a:r>
            <a:r>
              <a:rPr lang="fr-FR" sz="2800" spc="-5" dirty="0">
                <a:solidFill>
                  <a:srgbClr val="FF0000"/>
                </a:solidFill>
                <a:latin typeface="Arial" panose="02020603050405020304" pitchFamily="2"/>
              </a:rPr>
              <a:t>tous les médecins </a:t>
            </a:r>
            <a:r>
              <a:rPr lang="fr-FR" sz="1400" spc="-5" dirty="0">
                <a:solidFill>
                  <a:srgbClr val="FF0000"/>
                </a:solidFill>
                <a:latin typeface="Arial" panose="02020603050405020304" pitchFamily="2"/>
              </a:rPr>
              <a:t>(généralistes, spécialistes ainsi que ceux en formation)</a:t>
            </a:r>
            <a:endParaRPr lang="fr-FR" sz="1200" spc="-5" dirty="0">
              <a:solidFill>
                <a:srgbClr val="FF0000"/>
              </a:solidFill>
              <a:latin typeface="Arial" panose="02020603050405020304" pitchFamily="2"/>
            </a:endParaRPr>
          </a:p>
        </p:txBody>
      </p:sp>
      <p:graphicFrame>
        <p:nvGraphicFramePr>
          <p:cNvPr id="7" name="Tableau 3">
            <a:extLst>
              <a:ext uri="{FF2B5EF4-FFF2-40B4-BE49-F238E27FC236}">
                <a16:creationId xmlns:a16="http://schemas.microsoft.com/office/drawing/2014/main" id="{44919D1E-CBAD-46C2-51BF-87B05BDDB34D}"/>
              </a:ext>
            </a:extLst>
          </p:cNvPr>
          <p:cNvGraphicFramePr>
            <a:graphicFrameLocks noGrp="1"/>
          </p:cNvGraphicFramePr>
          <p:nvPr>
            <p:extLst>
              <p:ext uri="{D42A27DB-BD31-4B8C-83A1-F6EECF244321}">
                <p14:modId xmlns:p14="http://schemas.microsoft.com/office/powerpoint/2010/main" val="3078029057"/>
              </p:ext>
            </p:extLst>
          </p:nvPr>
        </p:nvGraphicFramePr>
        <p:xfrm>
          <a:off x="3855610" y="2764221"/>
          <a:ext cx="5191433" cy="3418625"/>
        </p:xfrm>
        <a:graphic>
          <a:graphicData uri="http://schemas.openxmlformats.org/drawingml/2006/table">
            <a:tbl>
              <a:tblPr firstRow="1" bandRow="1">
                <a:tableStyleId>{5C22544A-7EE6-4342-B048-85BDC9FD1C3A}</a:tableStyleId>
              </a:tblPr>
              <a:tblGrid>
                <a:gridCol w="5191433">
                  <a:extLst>
                    <a:ext uri="{9D8B030D-6E8A-4147-A177-3AD203B41FA5}">
                      <a16:colId xmlns:a16="http://schemas.microsoft.com/office/drawing/2014/main" val="475986089"/>
                    </a:ext>
                  </a:extLst>
                </a:gridCol>
              </a:tblGrid>
              <a:tr h="131614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BE" sz="3600" b="1" dirty="0">
                          <a:solidFill>
                            <a:schemeClr val="accent3">
                              <a:lumMod val="50000"/>
                            </a:schemeClr>
                          </a:solidFill>
                        </a:rPr>
                        <a:t>Aide</a:t>
                      </a:r>
                    </a:p>
                  </a:txBody>
                  <a:tcPr anchor="ctr" anchorCtr="1">
                    <a:blipFill dpi="0" rotWithShape="1">
                      <a:blip r:embed="rId3"/>
                      <a:srcRect/>
                      <a:tile tx="0" ty="0" sx="100000" sy="100000" flip="x" algn="tl"/>
                    </a:blipFill>
                  </a:tcPr>
                </a:tc>
                <a:extLst>
                  <a:ext uri="{0D108BD9-81ED-4DB2-BD59-A6C34878D82A}">
                    <a16:rowId xmlns:a16="http://schemas.microsoft.com/office/drawing/2014/main" val="1435173689"/>
                  </a:ext>
                </a:extLst>
              </a:tr>
              <a:tr h="107946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BE" sz="3600" b="1" dirty="0">
                          <a:solidFill>
                            <a:schemeClr val="accent3">
                              <a:lumMod val="50000"/>
                            </a:schemeClr>
                          </a:solidFill>
                        </a:rPr>
                        <a:t>Prévention</a:t>
                      </a:r>
                    </a:p>
                    <a:p>
                      <a:endParaRPr lang="fr-BE" dirty="0"/>
                    </a:p>
                  </a:txBody>
                  <a:tcPr anchor="ctr">
                    <a:blipFill dpi="0" rotWithShape="1">
                      <a:blip r:embed="rId3"/>
                      <a:srcRect/>
                      <a:tile tx="0" ty="0" sx="100000" sy="100000" flip="x" algn="tl"/>
                    </a:blipFill>
                  </a:tcPr>
                </a:tc>
                <a:extLst>
                  <a:ext uri="{0D108BD9-81ED-4DB2-BD59-A6C34878D82A}">
                    <a16:rowId xmlns:a16="http://schemas.microsoft.com/office/drawing/2014/main" val="2175481146"/>
                  </a:ext>
                </a:extLst>
              </a:tr>
              <a:tr h="102301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BE" sz="3600" b="1" i="0" u="none" strike="noStrike" kern="0" cap="none" spc="0" normalizeH="0" baseline="0" noProof="0" dirty="0">
                          <a:ln>
                            <a:noFill/>
                          </a:ln>
                          <a:solidFill>
                            <a:srgbClr val="9BBB59">
                              <a:lumMod val="50000"/>
                            </a:srgbClr>
                          </a:solidFill>
                          <a:effectLst/>
                          <a:uLnTx/>
                          <a:uFillTx/>
                          <a:latin typeface="+mn-lt"/>
                          <a:ea typeface="+mn-ea"/>
                          <a:cs typeface="+mn-cs"/>
                        </a:rPr>
                        <a:t>Sensibilisation</a:t>
                      </a:r>
                    </a:p>
                    <a:p>
                      <a:endParaRPr lang="fr-BE" dirty="0"/>
                    </a:p>
                  </a:txBody>
                  <a:tcPr anchor="ctr">
                    <a:blipFill dpi="0" rotWithShape="1">
                      <a:blip r:embed="rId3"/>
                      <a:srcRect/>
                      <a:tile tx="0" ty="0" sx="100000" sy="100000" flip="x" algn="tl"/>
                    </a:blipFill>
                  </a:tcPr>
                </a:tc>
                <a:extLst>
                  <a:ext uri="{0D108BD9-81ED-4DB2-BD59-A6C34878D82A}">
                    <a16:rowId xmlns:a16="http://schemas.microsoft.com/office/drawing/2014/main" val="75265370"/>
                  </a:ext>
                </a:extLst>
              </a:tr>
            </a:tbl>
          </a:graphicData>
        </a:graphic>
      </p:graphicFrame>
      <p:sp>
        <p:nvSpPr>
          <p:cNvPr id="4" name="Espace réservé du numéro de diapositive 3">
            <a:extLst>
              <a:ext uri="{FF2B5EF4-FFF2-40B4-BE49-F238E27FC236}">
                <a16:creationId xmlns:a16="http://schemas.microsoft.com/office/drawing/2014/main" id="{279F78CC-A9AE-B668-EC45-0E4736B135E2}"/>
              </a:ext>
            </a:extLst>
          </p:cNvPr>
          <p:cNvSpPr>
            <a:spLocks noGrp="1"/>
          </p:cNvSpPr>
          <p:nvPr>
            <p:ph type="sldNum" sz="quarter" idx="12"/>
          </p:nvPr>
        </p:nvSpPr>
        <p:spPr/>
        <p:txBody>
          <a:bodyPr/>
          <a:lstStyle/>
          <a:p>
            <a:fld id="{D57F1E4F-1CFF-5643-939E-217C01CDF565}" type="slidenum">
              <a:rPr lang="en-US" smtClean="0"/>
              <a:t>12</a:t>
            </a:fld>
            <a:endParaRPr lang="en-US" dirty="0"/>
          </a:p>
        </p:txBody>
      </p:sp>
    </p:spTree>
    <p:extLst>
      <p:ext uri="{BB962C8B-B14F-4D97-AF65-F5344CB8AC3E}">
        <p14:creationId xmlns:p14="http://schemas.microsoft.com/office/powerpoint/2010/main" val="94667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244000" y="32051"/>
            <a:ext cx="84240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fr-BE" sz="3600" u="sng" kern="0" dirty="0"/>
              <a:t>Nos Webinaires 2024</a:t>
            </a:r>
            <a:endParaRPr lang="fr-FR" sz="2000" kern="0" dirty="0"/>
          </a:p>
        </p:txBody>
      </p:sp>
      <p:sp>
        <p:nvSpPr>
          <p:cNvPr id="3" name="ZoneTexte 2">
            <a:extLst>
              <a:ext uri="{FF2B5EF4-FFF2-40B4-BE49-F238E27FC236}">
                <a16:creationId xmlns:a16="http://schemas.microsoft.com/office/drawing/2014/main" id="{60C3A5CE-BD59-FD6E-6D56-65AAED503707}"/>
              </a:ext>
            </a:extLst>
          </p:cNvPr>
          <p:cNvSpPr txBox="1"/>
          <p:nvPr/>
        </p:nvSpPr>
        <p:spPr>
          <a:xfrm>
            <a:off x="2051058" y="1004531"/>
            <a:ext cx="9902431" cy="4524315"/>
          </a:xfrm>
          <a:prstGeom prst="rect">
            <a:avLst/>
          </a:prstGeom>
          <a:noFill/>
        </p:spPr>
        <p:txBody>
          <a:bodyPr wrap="square" rtlCol="0">
            <a:spAutoFit/>
          </a:bodyPr>
          <a:lstStyle/>
          <a:p>
            <a:pPr marL="342900" indent="-342900">
              <a:buFont typeface="Wingdings" panose="05000000000000000000" pitchFamily="2" charset="2"/>
              <a:buChar char="q"/>
            </a:pPr>
            <a:r>
              <a:rPr lang="fr-BE" sz="2400" dirty="0"/>
              <a:t>30/05 20H </a:t>
            </a:r>
            <a:r>
              <a:rPr lang="fr-BE" sz="2400" b="1" dirty="0"/>
              <a:t>Time management</a:t>
            </a:r>
          </a:p>
          <a:p>
            <a:pPr lvl="1"/>
            <a:r>
              <a:rPr lang="fr-BE" sz="2400" dirty="0"/>
              <a:t>Pr Lien </a:t>
            </a:r>
            <a:r>
              <a:rPr lang="fr-BE" sz="2400" dirty="0" err="1"/>
              <a:t>Dossche</a:t>
            </a:r>
            <a:r>
              <a:rPr lang="fr-BE" sz="2400" dirty="0"/>
              <a:t> et Dr </a:t>
            </a:r>
            <a:r>
              <a:rPr lang="fr-BE" sz="2400" dirty="0" err="1"/>
              <a:t>Herwig</a:t>
            </a:r>
            <a:r>
              <a:rPr lang="fr-BE" sz="2400" dirty="0"/>
              <a:t> Van </a:t>
            </a:r>
            <a:r>
              <a:rPr lang="fr-BE" sz="2400" dirty="0" err="1"/>
              <a:t>Dijck</a:t>
            </a:r>
            <a:endParaRPr lang="fr-BE" sz="2400" dirty="0"/>
          </a:p>
          <a:p>
            <a:pPr lvl="1"/>
            <a:endParaRPr lang="fr-BE" sz="2400" b="1" dirty="0"/>
          </a:p>
          <a:p>
            <a:pPr marL="342900" indent="-342900">
              <a:buFont typeface="Wingdings" panose="05000000000000000000" pitchFamily="2" charset="2"/>
              <a:buChar char="q"/>
            </a:pPr>
            <a:r>
              <a:rPr lang="fr-BE" sz="2400" dirty="0"/>
              <a:t>05/09 20H </a:t>
            </a:r>
            <a:r>
              <a:rPr lang="fr-BE" sz="2400" b="1" dirty="0"/>
              <a:t>La gestion des conflits </a:t>
            </a:r>
          </a:p>
          <a:p>
            <a:pPr lvl="1"/>
            <a:r>
              <a:rPr lang="fr-FR" sz="2400" dirty="0"/>
              <a:t>Pr Béatrice </a:t>
            </a:r>
            <a:r>
              <a:rPr lang="fr-FR" sz="2400" dirty="0" err="1"/>
              <a:t>Schaad</a:t>
            </a:r>
            <a:r>
              <a:rPr lang="fr-FR" sz="2400" dirty="0"/>
              <a:t> et Dr Michel Bafort. </a:t>
            </a:r>
            <a:r>
              <a:rPr lang="fr-FR" sz="2400" b="1" dirty="0"/>
              <a:t> </a:t>
            </a:r>
          </a:p>
          <a:p>
            <a:pPr lvl="1"/>
            <a:endParaRPr lang="fr-BE" sz="2400" b="1" dirty="0"/>
          </a:p>
          <a:p>
            <a:pPr marL="342900" indent="-342900">
              <a:buFont typeface="Wingdings" panose="05000000000000000000" pitchFamily="2" charset="2"/>
              <a:buChar char="q"/>
            </a:pPr>
            <a:r>
              <a:rPr lang="fr-BE" sz="2400" dirty="0"/>
              <a:t>14/11 </a:t>
            </a:r>
            <a:r>
              <a:rPr lang="fr-FR" sz="2400" b="1" dirty="0"/>
              <a:t>Comment faire face à un traumatisme psychologique ?</a:t>
            </a:r>
            <a:endParaRPr lang="fr-BE" sz="2400" b="1" dirty="0"/>
          </a:p>
          <a:p>
            <a:pPr lvl="1"/>
            <a:r>
              <a:rPr lang="fr-BE" sz="2400" dirty="0"/>
              <a:t>Pr Sarah Bal et Pr </a:t>
            </a:r>
            <a:r>
              <a:rPr lang="fr-BE" sz="2400" dirty="0" err="1"/>
              <a:t>Annik</a:t>
            </a:r>
            <a:r>
              <a:rPr lang="fr-BE" sz="2400" dirty="0"/>
              <a:t> </a:t>
            </a:r>
            <a:r>
              <a:rPr lang="fr-BE" sz="2400" dirty="0" err="1"/>
              <a:t>Lampo</a:t>
            </a:r>
            <a:r>
              <a:rPr lang="fr-BE" sz="2400" dirty="0"/>
              <a:t>. </a:t>
            </a:r>
          </a:p>
          <a:p>
            <a:pPr lvl="1"/>
            <a:endParaRPr lang="fr-BE" sz="2400" dirty="0"/>
          </a:p>
          <a:p>
            <a:pPr marL="342900" indent="-342900">
              <a:buFont typeface="Wingdings" panose="05000000000000000000" pitchFamily="2" charset="2"/>
              <a:buChar char="q"/>
            </a:pPr>
            <a:r>
              <a:rPr lang="fr-BE" sz="2400" dirty="0"/>
              <a:t>12/12 </a:t>
            </a:r>
            <a:r>
              <a:rPr lang="fr-FR" sz="2400" b="1" kern="0" dirty="0">
                <a:solidFill>
                  <a:srgbClr val="333333"/>
                </a:solidFill>
                <a:effectLst/>
                <a:ea typeface="Times New Roman" panose="02020603050405020304" pitchFamily="18" charset="0"/>
              </a:rPr>
              <a:t>La sécurité psychologique est-elle possible dans les équipes ?</a:t>
            </a:r>
            <a:endParaRPr lang="fr-BE" sz="2400" b="1" dirty="0"/>
          </a:p>
          <a:p>
            <a:pPr lvl="1"/>
            <a:r>
              <a:rPr lang="fr-FR" sz="2400" dirty="0"/>
              <a:t>Pr Kris </a:t>
            </a:r>
            <a:r>
              <a:rPr lang="fr-FR" sz="2400" dirty="0" err="1"/>
              <a:t>Vanhaecht</a:t>
            </a:r>
            <a:r>
              <a:rPr lang="fr-FR" sz="2400" dirty="0"/>
              <a:t> et du Dr Bart Van </a:t>
            </a:r>
            <a:r>
              <a:rPr lang="fr-FR" sz="2400" dirty="0" err="1"/>
              <a:t>Daele</a:t>
            </a:r>
            <a:r>
              <a:rPr lang="fr-FR" sz="2400" dirty="0"/>
              <a:t>. </a:t>
            </a:r>
            <a:endParaRPr lang="fr-BE" sz="2400" dirty="0"/>
          </a:p>
        </p:txBody>
      </p:sp>
      <p:pic>
        <p:nvPicPr>
          <p:cNvPr id="4" name="Image.jpg">
            <a:extLst>
              <a:ext uri="{FF2B5EF4-FFF2-40B4-BE49-F238E27FC236}">
                <a16:creationId xmlns:a16="http://schemas.microsoft.com/office/drawing/2014/main" id="{EC2A664C-4DD4-CC12-87D7-61D43A66AAAC}"/>
              </a:ext>
            </a:extLst>
          </p:cNvPr>
          <p:cNvPicPr/>
          <p:nvPr/>
        </p:nvPicPr>
        <p:blipFill>
          <a:blip r:embed="rId3"/>
          <a:stretch>
            <a:fillRect/>
          </a:stretch>
        </p:blipFill>
        <p:spPr>
          <a:xfrm>
            <a:off x="313690" y="5273478"/>
            <a:ext cx="847090" cy="862330"/>
          </a:xfrm>
          <a:prstGeom prst="rect">
            <a:avLst/>
          </a:prstGeom>
        </p:spPr>
      </p:pic>
      <p:sp>
        <p:nvSpPr>
          <p:cNvPr id="6" name="Espace réservé du numéro de diapositive 5">
            <a:extLst>
              <a:ext uri="{FF2B5EF4-FFF2-40B4-BE49-F238E27FC236}">
                <a16:creationId xmlns:a16="http://schemas.microsoft.com/office/drawing/2014/main" id="{A2F2C531-663D-5214-60BA-10C613FAE49F}"/>
              </a:ext>
            </a:extLst>
          </p:cNvPr>
          <p:cNvSpPr>
            <a:spLocks noGrp="1"/>
          </p:cNvSpPr>
          <p:nvPr>
            <p:ph type="sldNum" sz="quarter" idx="12"/>
          </p:nvPr>
        </p:nvSpPr>
        <p:spPr/>
        <p:txBody>
          <a:bodyPr/>
          <a:lstStyle/>
          <a:p>
            <a:fld id="{D57F1E4F-1CFF-5643-939E-217C01CDF565}" type="slidenum">
              <a:rPr lang="en-US" smtClean="0"/>
              <a:t>13</a:t>
            </a:fld>
            <a:endParaRPr lang="en-US" dirty="0"/>
          </a:p>
        </p:txBody>
      </p:sp>
      <p:sp>
        <p:nvSpPr>
          <p:cNvPr id="2" name="ZoneTexte 1">
            <a:extLst>
              <a:ext uri="{FF2B5EF4-FFF2-40B4-BE49-F238E27FC236}">
                <a16:creationId xmlns:a16="http://schemas.microsoft.com/office/drawing/2014/main" id="{007EB635-BE15-EA54-1574-64C1B29E460E}"/>
              </a:ext>
            </a:extLst>
          </p:cNvPr>
          <p:cNvSpPr txBox="1"/>
          <p:nvPr/>
        </p:nvSpPr>
        <p:spPr>
          <a:xfrm>
            <a:off x="1562062" y="5565222"/>
            <a:ext cx="10880421" cy="1077218"/>
          </a:xfrm>
          <a:prstGeom prst="rect">
            <a:avLst/>
          </a:prstGeom>
          <a:noFill/>
        </p:spPr>
        <p:txBody>
          <a:bodyPr wrap="square" rtlCol="0">
            <a:spAutoFit/>
          </a:bodyPr>
          <a:lstStyle/>
          <a:p>
            <a:pPr algn="ctr"/>
            <a:r>
              <a:rPr lang="fr-BE" dirty="0"/>
              <a:t>Pour s’inscrire ou revoir une présentation antérieure : </a:t>
            </a:r>
            <a:r>
              <a:rPr lang="fr-BE" sz="2800" u="sng" kern="0" dirty="0">
                <a:solidFill>
                  <a:srgbClr val="333333"/>
                </a:solidFill>
                <a:effectLst/>
                <a:latin typeface="Arial" panose="020B0604020202020204" pitchFamily="34" charset="0"/>
                <a:ea typeface="Times New Roman" panose="02020603050405020304" pitchFamily="18" charset="0"/>
                <a:cs typeface="Aptos" panose="020B0004020202020204" pitchFamily="34" charset="0"/>
                <a:hlinkClick r:id="rId4"/>
              </a:rPr>
              <a:t>https://webinars.medecinsendifficulte.be</a:t>
            </a:r>
            <a:r>
              <a:rPr lang="fr-BE" sz="1800" u="sng" kern="0" dirty="0">
                <a:solidFill>
                  <a:srgbClr val="333333"/>
                </a:solidFill>
                <a:effectLst/>
                <a:latin typeface="Arial" panose="020B0604020202020204" pitchFamily="34" charset="0"/>
                <a:ea typeface="Times New Roman" panose="02020603050405020304" pitchFamily="18" charset="0"/>
                <a:cs typeface="Aptos" panose="020B0004020202020204" pitchFamily="34" charset="0"/>
                <a:hlinkClick r:id="rId4"/>
              </a:rPr>
              <a:t>/</a:t>
            </a:r>
            <a:r>
              <a:rPr lang="fr-BE" dirty="0"/>
              <a:t> </a:t>
            </a:r>
          </a:p>
          <a:p>
            <a:r>
              <a:rPr lang="fr-BE" dirty="0"/>
              <a:t>Accrédités en Éthique et </a:t>
            </a:r>
            <a:r>
              <a:rPr lang="fr-BE" dirty="0" err="1"/>
              <a:t>Economie</a:t>
            </a:r>
            <a:endParaRPr lang="fr-BE" dirty="0"/>
          </a:p>
        </p:txBody>
      </p:sp>
    </p:spTree>
    <p:extLst>
      <p:ext uri="{BB962C8B-B14F-4D97-AF65-F5344CB8AC3E}">
        <p14:creationId xmlns:p14="http://schemas.microsoft.com/office/powerpoint/2010/main" val="3106188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244000" y="32051"/>
            <a:ext cx="84240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fr-BE" sz="3600" u="sng" kern="0" dirty="0"/>
              <a:t>Objectifs de Médecins en difficulté</a:t>
            </a:r>
            <a:endParaRPr lang="fr-FR" sz="2000" kern="0" dirty="0"/>
          </a:p>
        </p:txBody>
      </p:sp>
      <p:sp>
        <p:nvSpPr>
          <p:cNvPr id="3" name="ZoneTexte 2">
            <a:extLst>
              <a:ext uri="{FF2B5EF4-FFF2-40B4-BE49-F238E27FC236}">
                <a16:creationId xmlns:a16="http://schemas.microsoft.com/office/drawing/2014/main" id="{60C3A5CE-BD59-FD6E-6D56-65AAED503707}"/>
              </a:ext>
            </a:extLst>
          </p:cNvPr>
          <p:cNvSpPr txBox="1"/>
          <p:nvPr/>
        </p:nvSpPr>
        <p:spPr>
          <a:xfrm>
            <a:off x="1975879" y="968155"/>
            <a:ext cx="9902431" cy="5940088"/>
          </a:xfrm>
          <a:prstGeom prst="rect">
            <a:avLst/>
          </a:prstGeom>
          <a:noFill/>
        </p:spPr>
        <p:txBody>
          <a:bodyPr wrap="square" rtlCol="0">
            <a:spAutoFit/>
          </a:bodyPr>
          <a:lstStyle/>
          <a:p>
            <a:pPr marL="342900" indent="-342900">
              <a:buFont typeface="Wingdings" panose="05000000000000000000" pitchFamily="2" charset="2"/>
              <a:buChar char="q"/>
            </a:pPr>
            <a:r>
              <a:rPr lang="fr-BE" sz="2000" dirty="0"/>
              <a:t>Réduire les facteurs favorisants le burnout</a:t>
            </a:r>
            <a:endParaRPr lang="fr-BE" sz="2000" b="1" dirty="0"/>
          </a:p>
          <a:p>
            <a:pPr lvl="1"/>
            <a:endParaRPr lang="fr-BE" sz="2000" b="1" dirty="0"/>
          </a:p>
          <a:p>
            <a:pPr marL="342900" indent="-342900">
              <a:buFont typeface="Wingdings" panose="05000000000000000000" pitchFamily="2" charset="2"/>
              <a:buChar char="q"/>
            </a:pPr>
            <a:r>
              <a:rPr lang="fr-BE" sz="2000" dirty="0"/>
              <a:t>Mieux se faire connaître auprès des médecins dans le but de déculpabiliser les médecins en souffrance</a:t>
            </a:r>
            <a:endParaRPr lang="fr-FR" sz="2000" b="1" dirty="0"/>
          </a:p>
          <a:p>
            <a:pPr lvl="1"/>
            <a:endParaRPr lang="fr-BE" sz="2000" b="1" dirty="0"/>
          </a:p>
          <a:p>
            <a:pPr marL="342900" indent="-342900">
              <a:buFont typeface="Wingdings" panose="05000000000000000000" pitchFamily="2" charset="2"/>
              <a:buChar char="q"/>
            </a:pPr>
            <a:r>
              <a:rPr lang="fr-BE" sz="2000" dirty="0"/>
              <a:t>Développer un cadre thérapeutique prêt à intervenir à la demande pour les médecins en souffrance</a:t>
            </a:r>
          </a:p>
          <a:p>
            <a:pPr marL="342900" indent="-342900">
              <a:buFont typeface="Wingdings" panose="05000000000000000000" pitchFamily="2" charset="2"/>
              <a:buChar char="q"/>
            </a:pPr>
            <a:endParaRPr lang="fr-BE" sz="2000" dirty="0"/>
          </a:p>
          <a:p>
            <a:pPr marL="342900" indent="-342900">
              <a:buFont typeface="Wingdings" panose="05000000000000000000" pitchFamily="2" charset="2"/>
              <a:buChar char="q"/>
            </a:pPr>
            <a:r>
              <a:rPr lang="fr-BE" sz="2000" dirty="0"/>
              <a:t>Faire évoluer le type d’aide en fonction des besoins des médecins</a:t>
            </a:r>
          </a:p>
          <a:p>
            <a:pPr marL="342900" indent="-342900">
              <a:buFont typeface="Wingdings" panose="05000000000000000000" pitchFamily="2" charset="2"/>
              <a:buChar char="q"/>
            </a:pPr>
            <a:endParaRPr lang="fr-BE" sz="2000" dirty="0"/>
          </a:p>
          <a:p>
            <a:pPr marL="342900" indent="-342900">
              <a:buFont typeface="Wingdings" panose="05000000000000000000" pitchFamily="2" charset="2"/>
              <a:buChar char="q"/>
            </a:pPr>
            <a:r>
              <a:rPr lang="fr-BE" sz="2000" dirty="0"/>
              <a:t>Faire en sorte que tous les médecins de Belgique puissent recevoir la même aide </a:t>
            </a:r>
          </a:p>
          <a:p>
            <a:endParaRPr lang="fr-BE" sz="2000" dirty="0"/>
          </a:p>
          <a:p>
            <a:pPr marL="342900" indent="-342900">
              <a:buFont typeface="Wingdings" panose="05000000000000000000" pitchFamily="2" charset="2"/>
              <a:buChar char="q"/>
            </a:pPr>
            <a:r>
              <a:rPr lang="fr-BE" sz="2000" dirty="0"/>
              <a:t>Développer un réseau d’aide national regroupant les structures d’aide loco-régionales existantes et futures afin d’établir des échanges réguliers, de  créer un interlocuteur unique auprès des instances tels que Ordre des médecins, INAMI, Ministères,… mais aussi de rassembler des moyens pour le fonctionnement des membres de ce réseau.</a:t>
            </a:r>
          </a:p>
          <a:p>
            <a:endParaRPr lang="fr-BE" sz="2000" dirty="0"/>
          </a:p>
        </p:txBody>
      </p:sp>
      <p:pic>
        <p:nvPicPr>
          <p:cNvPr id="4" name="Image.jpg">
            <a:extLst>
              <a:ext uri="{FF2B5EF4-FFF2-40B4-BE49-F238E27FC236}">
                <a16:creationId xmlns:a16="http://schemas.microsoft.com/office/drawing/2014/main" id="{EC2A664C-4DD4-CC12-87D7-61D43A66AAAC}"/>
              </a:ext>
            </a:extLst>
          </p:cNvPr>
          <p:cNvPicPr/>
          <p:nvPr/>
        </p:nvPicPr>
        <p:blipFill>
          <a:blip r:embed="rId3"/>
          <a:stretch>
            <a:fillRect/>
          </a:stretch>
        </p:blipFill>
        <p:spPr>
          <a:xfrm>
            <a:off x="313690" y="5273478"/>
            <a:ext cx="847090" cy="862330"/>
          </a:xfrm>
          <a:prstGeom prst="rect">
            <a:avLst/>
          </a:prstGeom>
        </p:spPr>
      </p:pic>
      <p:sp>
        <p:nvSpPr>
          <p:cNvPr id="6" name="Espace réservé du numéro de diapositive 5">
            <a:extLst>
              <a:ext uri="{FF2B5EF4-FFF2-40B4-BE49-F238E27FC236}">
                <a16:creationId xmlns:a16="http://schemas.microsoft.com/office/drawing/2014/main" id="{65744804-50D3-9C77-DE96-62A76116B094}"/>
              </a:ext>
            </a:extLst>
          </p:cNvPr>
          <p:cNvSpPr>
            <a:spLocks noGrp="1"/>
          </p:cNvSpPr>
          <p:nvPr>
            <p:ph type="sldNum" sz="quarter" idx="12"/>
          </p:nvPr>
        </p:nvSpPr>
        <p:spPr/>
        <p:txBody>
          <a:bodyPr/>
          <a:lstStyle/>
          <a:p>
            <a:fld id="{D57F1E4F-1CFF-5643-939E-217C01CDF565}" type="slidenum">
              <a:rPr lang="en-US" smtClean="0"/>
              <a:t>14</a:t>
            </a:fld>
            <a:endParaRPr lang="en-US" dirty="0"/>
          </a:p>
        </p:txBody>
      </p:sp>
    </p:spTree>
    <p:extLst>
      <p:ext uri="{BB962C8B-B14F-4D97-AF65-F5344CB8AC3E}">
        <p14:creationId xmlns:p14="http://schemas.microsoft.com/office/powerpoint/2010/main" val="133718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vak 18">
            <a:extLst>
              <a:ext uri="{FF2B5EF4-FFF2-40B4-BE49-F238E27FC236}">
                <a16:creationId xmlns:a16="http://schemas.microsoft.com/office/drawing/2014/main" id="{907C2C52-51D1-40A7-A781-6131096ED563}"/>
              </a:ext>
            </a:extLst>
          </p:cNvPr>
          <p:cNvSpPr txBox="1"/>
          <p:nvPr/>
        </p:nvSpPr>
        <p:spPr>
          <a:xfrm>
            <a:off x="7758002" y="4600500"/>
            <a:ext cx="2307370" cy="203132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85B65"/>
                </a:solidFill>
                <a:effectLst/>
                <a:uLnTx/>
                <a:uFillTx/>
                <a:latin typeface="Arial"/>
                <a:ea typeface="+mn-ea"/>
                <a:cs typeface="+mn-cs"/>
              </a:rPr>
              <a:t>CPEM LIÈGE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85B65"/>
                </a:solidFill>
                <a:effectLst/>
                <a:uLnTx/>
                <a:uFillTx/>
                <a:latin typeface="Arial"/>
                <a:ea typeface="+mn-ea"/>
                <a:cs typeface="+mn-cs"/>
              </a:rPr>
              <a:t>Aide </a:t>
            </a:r>
            <a:r>
              <a:rPr kumimoji="0" lang="nl-BE" sz="1800" b="0" i="0" u="none" strike="noStrike" kern="1200" cap="none" spc="0" normalizeH="0" baseline="0" noProof="0" dirty="0" err="1">
                <a:ln>
                  <a:noFill/>
                </a:ln>
                <a:solidFill>
                  <a:srgbClr val="085B65"/>
                </a:solidFill>
                <a:effectLst/>
                <a:uLnTx/>
                <a:uFillTx/>
                <a:latin typeface="Arial"/>
                <a:ea typeface="+mn-ea"/>
                <a:cs typeface="+mn-cs"/>
              </a:rPr>
              <a:t>psychologique</a:t>
            </a:r>
            <a:r>
              <a:rPr kumimoji="0" lang="nl-BE" sz="1800" b="0" i="0" u="none" strike="noStrike" kern="1200" cap="none" spc="0" normalizeH="0" baseline="0" noProof="0" dirty="0">
                <a:ln>
                  <a:noFill/>
                </a:ln>
                <a:solidFill>
                  <a:srgbClr val="085B65"/>
                </a:solidFill>
                <a:effectLst/>
                <a:uLnTx/>
                <a:uFillTx/>
                <a:latin typeface="Arial"/>
                <a:ea typeface="+mn-ea"/>
                <a:cs typeface="+mn-cs"/>
              </a:rPr>
              <a:t>, sociale, </a:t>
            </a:r>
            <a:r>
              <a:rPr kumimoji="0" lang="nl-BE" sz="1800" b="0" i="0" u="none" strike="noStrike" kern="1200" cap="none" spc="0" normalizeH="0" baseline="0" noProof="0" dirty="0" err="1">
                <a:ln>
                  <a:noFill/>
                </a:ln>
                <a:solidFill>
                  <a:srgbClr val="085B65"/>
                </a:solidFill>
                <a:effectLst/>
                <a:uLnTx/>
                <a:uFillTx/>
                <a:latin typeface="Arial"/>
                <a:ea typeface="+mn-ea"/>
                <a:cs typeface="+mn-cs"/>
              </a:rPr>
              <a:t>administrative</a:t>
            </a:r>
            <a:r>
              <a:rPr lang="nl-BE" dirty="0">
                <a:solidFill>
                  <a:srgbClr val="085B65"/>
                </a:solidFill>
                <a:latin typeface="Arial"/>
              </a:rPr>
              <a:t>, </a:t>
            </a:r>
            <a:r>
              <a:rPr lang="nl-BE" dirty="0" err="1">
                <a:solidFill>
                  <a:srgbClr val="085B65"/>
                </a:solidFill>
                <a:latin typeface="Arial"/>
              </a:rPr>
              <a:t>gestion</a:t>
            </a:r>
            <a:r>
              <a:rPr kumimoji="0" lang="nl-BE" sz="1800" b="0" i="0" u="none" strike="noStrike" kern="1200" cap="none" spc="0" normalizeH="0" baseline="0" noProof="0" dirty="0">
                <a:ln>
                  <a:noFill/>
                </a:ln>
                <a:solidFill>
                  <a:srgbClr val="085B65"/>
                </a:solidFill>
                <a:effectLst/>
                <a:uLnTx/>
                <a:uFillTx/>
                <a:latin typeface="Arial"/>
                <a:ea typeface="+mn-ea"/>
                <a:cs typeface="+mn-cs"/>
              </a:rPr>
              <a:t> et </a:t>
            </a:r>
            <a:r>
              <a:rPr kumimoji="0" lang="nl-BE" sz="1800" b="0" i="0" u="none" strike="noStrike" kern="1200" cap="none" spc="0" normalizeH="0" baseline="0" noProof="0" dirty="0" err="1">
                <a:ln>
                  <a:noFill/>
                </a:ln>
                <a:solidFill>
                  <a:srgbClr val="085B65"/>
                </a:solidFill>
                <a:effectLst/>
                <a:uLnTx/>
                <a:uFillTx/>
                <a:latin typeface="Arial"/>
                <a:ea typeface="+mn-ea"/>
                <a:cs typeface="+mn-cs"/>
              </a:rPr>
              <a:t>financière</a:t>
            </a:r>
            <a:endParaRPr kumimoji="0" lang="nl-BE" sz="1800" b="0" i="0" u="none" strike="noStrike" kern="1200" cap="none" spc="0" normalizeH="0" baseline="0" noProof="0" dirty="0">
              <a:ln>
                <a:noFill/>
              </a:ln>
              <a:solidFill>
                <a:srgbClr val="085B65"/>
              </a:solidFill>
              <a:effectLst/>
              <a:uLnTx/>
              <a:uFillTx/>
              <a:latin typeface="Arial"/>
              <a:ea typeface="+mn-ea"/>
              <a:cs typeface="+mn-cs"/>
            </a:endParaRPr>
          </a:p>
        </p:txBody>
      </p:sp>
      <p:sp>
        <p:nvSpPr>
          <p:cNvPr id="20" name="Ovaal 19">
            <a:extLst>
              <a:ext uri="{FF2B5EF4-FFF2-40B4-BE49-F238E27FC236}">
                <a16:creationId xmlns:a16="http://schemas.microsoft.com/office/drawing/2014/main" id="{EA72ED53-F632-4CF6-B0C2-67FFE51D4528}"/>
              </a:ext>
            </a:extLst>
          </p:cNvPr>
          <p:cNvSpPr/>
          <p:nvPr/>
        </p:nvSpPr>
        <p:spPr>
          <a:xfrm>
            <a:off x="3940495" y="2257500"/>
            <a:ext cx="4213945" cy="2343000"/>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85B65"/>
                </a:solidFill>
                <a:effectLst/>
                <a:uLnTx/>
                <a:uFillTx/>
                <a:latin typeface="Arial"/>
                <a:ea typeface="+mn-ea"/>
                <a:cs typeface="+mn-cs"/>
              </a:rPr>
              <a:t>ARTS IN NOOD MEDECINS EN DIFFICULTE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85B65"/>
                </a:solidFill>
                <a:effectLst/>
                <a:uLnTx/>
                <a:uFillTx/>
                <a:latin typeface="Arial"/>
                <a:ea typeface="+mn-ea"/>
                <a:cs typeface="+mn-cs"/>
              </a:rPr>
              <a:t>Structure</a:t>
            </a:r>
            <a:r>
              <a:rPr kumimoji="0" lang="nl-BE" sz="1800" b="0" i="0" u="none" strike="noStrike" kern="1200" cap="none" spc="0" normalizeH="0" baseline="0" noProof="0" dirty="0">
                <a:ln>
                  <a:noFill/>
                </a:ln>
                <a:solidFill>
                  <a:srgbClr val="085B65"/>
                </a:solidFill>
                <a:effectLst/>
                <a:uLnTx/>
                <a:uFillTx/>
                <a:latin typeface="Arial"/>
                <a:ea typeface="+mn-ea"/>
                <a:cs typeface="+mn-cs"/>
              </a:rPr>
              <a:t> NATIONALE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85B65"/>
                </a:solidFill>
                <a:effectLst/>
                <a:uLnTx/>
                <a:uFillTx/>
                <a:latin typeface="Arial"/>
                <a:ea typeface="+mn-ea"/>
                <a:cs typeface="+mn-cs"/>
              </a:rPr>
              <a:t>Soutien </a:t>
            </a:r>
            <a:r>
              <a:rPr kumimoji="0" lang="nl-BE" sz="1800" b="0" i="0" u="none" strike="noStrike" kern="1200" cap="none" spc="0" normalizeH="0" baseline="0" noProof="0" dirty="0" err="1">
                <a:ln>
                  <a:noFill/>
                </a:ln>
                <a:solidFill>
                  <a:srgbClr val="085B65"/>
                </a:solidFill>
                <a:effectLst/>
                <a:uLnTx/>
                <a:uFillTx/>
                <a:latin typeface="Arial"/>
                <a:ea typeface="+mn-ea"/>
                <a:cs typeface="+mn-cs"/>
              </a:rPr>
              <a:t>psychologique</a:t>
            </a:r>
            <a:endParaRPr kumimoji="0" lang="nl-BE" sz="1800" b="0" i="0" u="none" strike="noStrike" kern="1200" cap="none" spc="0" normalizeH="0" baseline="0" noProof="0" dirty="0">
              <a:ln>
                <a:noFill/>
              </a:ln>
              <a:solidFill>
                <a:srgbClr val="085B65"/>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kstvak 20">
            <a:extLst>
              <a:ext uri="{FF2B5EF4-FFF2-40B4-BE49-F238E27FC236}">
                <a16:creationId xmlns:a16="http://schemas.microsoft.com/office/drawing/2014/main" id="{1F2AA967-95DC-4A19-AB70-FB647A23B3AE}"/>
              </a:ext>
            </a:extLst>
          </p:cNvPr>
          <p:cNvSpPr txBox="1"/>
          <p:nvPr/>
        </p:nvSpPr>
        <p:spPr>
          <a:xfrm>
            <a:off x="2593455" y="4655673"/>
            <a:ext cx="1954840" cy="147732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85B65"/>
                </a:solidFill>
                <a:effectLst/>
                <a:uLnTx/>
                <a:uFillTx/>
                <a:latin typeface="Arial"/>
                <a:ea typeface="+mn-ea"/>
                <a:cs typeface="+mn-cs"/>
              </a:rPr>
              <a:t>SOLIMED HAINAUT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85B65"/>
                </a:solidFill>
                <a:effectLst/>
                <a:uLnTx/>
                <a:uFillTx/>
                <a:latin typeface="Arial"/>
                <a:ea typeface="+mn-ea"/>
                <a:cs typeface="+mn-cs"/>
              </a:rPr>
              <a:t>Aide </a:t>
            </a:r>
            <a:r>
              <a:rPr kumimoji="0" lang="nl-BE" sz="1800" b="0" i="0" u="none" strike="noStrike" kern="1200" cap="none" spc="0" normalizeH="0" baseline="0" noProof="0" dirty="0" err="1">
                <a:ln>
                  <a:noFill/>
                </a:ln>
                <a:solidFill>
                  <a:srgbClr val="085B65"/>
                </a:solidFill>
                <a:effectLst/>
                <a:uLnTx/>
                <a:uFillTx/>
                <a:latin typeface="Arial"/>
                <a:ea typeface="+mn-ea"/>
                <a:cs typeface="+mn-cs"/>
              </a:rPr>
              <a:t>financière</a:t>
            </a:r>
            <a:endParaRPr kumimoji="0" lang="nl-BE" sz="1800" b="0" i="0" u="none" strike="noStrike" kern="1200" cap="none" spc="0" normalizeH="0" baseline="0" noProof="0" dirty="0">
              <a:ln>
                <a:noFill/>
              </a:ln>
              <a:solidFill>
                <a:srgbClr val="085B65"/>
              </a:solidFill>
              <a:effectLst/>
              <a:uLnTx/>
              <a:uFillTx/>
              <a:latin typeface="Arial"/>
              <a:ea typeface="+mn-ea"/>
              <a:cs typeface="+mn-cs"/>
            </a:endParaRPr>
          </a:p>
        </p:txBody>
      </p:sp>
      <p:sp>
        <p:nvSpPr>
          <p:cNvPr id="22" name="Tekstvak 21">
            <a:extLst>
              <a:ext uri="{FF2B5EF4-FFF2-40B4-BE49-F238E27FC236}">
                <a16:creationId xmlns:a16="http://schemas.microsoft.com/office/drawing/2014/main" id="{2DD20E70-B51C-429D-9729-83876EB994B8}"/>
              </a:ext>
            </a:extLst>
          </p:cNvPr>
          <p:cNvSpPr txBox="1"/>
          <p:nvPr/>
        </p:nvSpPr>
        <p:spPr>
          <a:xfrm>
            <a:off x="4999463" y="4866246"/>
            <a:ext cx="2307371" cy="1754326"/>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85B65"/>
                </a:solidFill>
                <a:effectLst/>
                <a:uLnTx/>
                <a:uFillTx/>
                <a:latin typeface="Arial"/>
                <a:ea typeface="+mn-ea"/>
                <a:cs typeface="+mn-cs"/>
              </a:rPr>
              <a:t>CP&amp;S BXL/BRAB. WAL.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85B65"/>
                </a:solidFill>
                <a:effectLst/>
                <a:uLnTx/>
                <a:uFillTx/>
                <a:latin typeface="Arial"/>
                <a:ea typeface="+mn-ea"/>
                <a:cs typeface="+mn-cs"/>
              </a:rPr>
              <a:t>Aide </a:t>
            </a:r>
            <a:r>
              <a:rPr kumimoji="0" lang="nl-BE" sz="1800" b="0" i="0" u="none" strike="noStrike" kern="1200" cap="none" spc="0" normalizeH="0" baseline="0" noProof="0" dirty="0" err="1">
                <a:ln>
                  <a:noFill/>
                </a:ln>
                <a:solidFill>
                  <a:srgbClr val="085B65"/>
                </a:solidFill>
                <a:effectLst/>
                <a:uLnTx/>
                <a:uFillTx/>
                <a:latin typeface="Arial"/>
                <a:ea typeface="+mn-ea"/>
                <a:cs typeface="+mn-cs"/>
              </a:rPr>
              <a:t>sociale,juridique</a:t>
            </a:r>
            <a:r>
              <a:rPr kumimoji="0" lang="nl-BE" sz="1800" b="0" i="0" u="none" strike="noStrike" kern="1200" cap="none" spc="0" normalizeH="0" baseline="0" noProof="0" dirty="0">
                <a:ln>
                  <a:noFill/>
                </a:ln>
                <a:solidFill>
                  <a:srgbClr val="085B65"/>
                </a:solidFill>
                <a:effectLst/>
                <a:uLnTx/>
                <a:uFillTx/>
                <a:latin typeface="Arial"/>
                <a:ea typeface="+mn-ea"/>
                <a:cs typeface="+mn-cs"/>
              </a:rPr>
              <a:t> et </a:t>
            </a:r>
            <a:r>
              <a:rPr kumimoji="0" lang="nl-BE" sz="1800" b="0" i="0" u="none" strike="noStrike" kern="1200" cap="none" spc="0" normalizeH="0" baseline="0" noProof="0" dirty="0" err="1">
                <a:ln>
                  <a:noFill/>
                </a:ln>
                <a:solidFill>
                  <a:srgbClr val="085B65"/>
                </a:solidFill>
                <a:effectLst/>
                <a:uLnTx/>
                <a:uFillTx/>
                <a:latin typeface="Arial"/>
                <a:ea typeface="+mn-ea"/>
                <a:cs typeface="+mn-cs"/>
              </a:rPr>
              <a:t>administrative,coach</a:t>
            </a:r>
            <a:endParaRPr kumimoji="0" lang="nl-BE" sz="1800" b="0" i="0" u="none" strike="noStrike" kern="1200" cap="none" spc="0" normalizeH="0" baseline="0" noProof="0" dirty="0">
              <a:ln>
                <a:noFill/>
              </a:ln>
              <a:solidFill>
                <a:srgbClr val="085B65"/>
              </a:solidFill>
              <a:effectLst/>
              <a:uLnTx/>
              <a:uFillTx/>
              <a:latin typeface="Arial"/>
              <a:ea typeface="+mn-ea"/>
              <a:cs typeface="+mn-cs"/>
            </a:endParaRPr>
          </a:p>
        </p:txBody>
      </p:sp>
      <p:sp>
        <p:nvSpPr>
          <p:cNvPr id="11" name="Rechthoek: afgeronde hoeken 10">
            <a:extLst>
              <a:ext uri="{FF2B5EF4-FFF2-40B4-BE49-F238E27FC236}">
                <a16:creationId xmlns:a16="http://schemas.microsoft.com/office/drawing/2014/main" id="{B941184F-6AFB-47CF-84FB-E1BA143C336B}"/>
              </a:ext>
            </a:extLst>
          </p:cNvPr>
          <p:cNvSpPr/>
          <p:nvPr/>
        </p:nvSpPr>
        <p:spPr>
          <a:xfrm>
            <a:off x="7519366" y="1016000"/>
            <a:ext cx="2844670" cy="1241501"/>
          </a:xfrm>
          <a:prstGeom prst="round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085B65"/>
                </a:solidFill>
                <a:effectLst/>
                <a:uLnTx/>
                <a:uFillTx/>
                <a:latin typeface="Arial"/>
                <a:ea typeface="+mn-ea"/>
                <a:cs typeface="+mn-cs"/>
              </a:rPr>
              <a:t>D4D </a:t>
            </a:r>
            <a:r>
              <a:rPr kumimoji="0" lang="fr-BE" sz="1800" b="1" i="0" u="none" strike="noStrike" kern="1200" cap="none" spc="0" normalizeH="0" baseline="0" noProof="0" dirty="0">
                <a:ln>
                  <a:noFill/>
                </a:ln>
                <a:solidFill>
                  <a:srgbClr val="085B65"/>
                </a:solidFill>
                <a:effectLst/>
                <a:uLnTx/>
                <a:uFillTx/>
                <a:latin typeface="Arial"/>
                <a:ea typeface="+mn-ea"/>
                <a:cs typeface="+mn-cs"/>
              </a:rPr>
              <a:t>ANVERS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85B65"/>
                </a:solidFill>
                <a:effectLst/>
                <a:uLnTx/>
                <a:uFillTx/>
                <a:latin typeface="Arial"/>
                <a:ea typeface="+mn-ea"/>
                <a:cs typeface="+mn-cs"/>
              </a:rPr>
              <a:t>Focus soutien </a:t>
            </a:r>
            <a:r>
              <a:rPr kumimoji="0" lang="nl-BE" sz="1800" b="0" i="0" u="none" strike="noStrike" kern="1200" cap="none" spc="0" normalizeH="0" baseline="0" noProof="0" dirty="0" err="1">
                <a:ln>
                  <a:noFill/>
                </a:ln>
                <a:solidFill>
                  <a:srgbClr val="085B65"/>
                </a:solidFill>
                <a:effectLst/>
                <a:uLnTx/>
                <a:uFillTx/>
                <a:latin typeface="Arial"/>
                <a:ea typeface="+mn-ea"/>
                <a:cs typeface="+mn-cs"/>
              </a:rPr>
              <a:t>psychologique</a:t>
            </a:r>
            <a:endParaRPr kumimoji="0" lang="nl-BE" sz="1800" b="0" i="0" u="none" strike="noStrike" kern="1200" cap="none" spc="0" normalizeH="0" baseline="0" noProof="0" dirty="0">
              <a:ln>
                <a:noFill/>
              </a:ln>
              <a:solidFill>
                <a:srgbClr val="085B65"/>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ijdelijke aanduiding voor inhoud 2">
            <a:extLst>
              <a:ext uri="{FF2B5EF4-FFF2-40B4-BE49-F238E27FC236}">
                <a16:creationId xmlns:a16="http://schemas.microsoft.com/office/drawing/2014/main" id="{00012FB0-DC8F-8231-C8C2-7C7076624F7A}"/>
              </a:ext>
            </a:extLst>
          </p:cNvPr>
          <p:cNvSpPr txBox="1">
            <a:spLocks/>
          </p:cNvSpPr>
          <p:nvPr/>
        </p:nvSpPr>
        <p:spPr>
          <a:xfrm>
            <a:off x="927100" y="3164691"/>
            <a:ext cx="3261773" cy="307777"/>
          </a:xfrm>
          <a:prstGeom prst="rect">
            <a:avLst/>
          </a:prstGeom>
        </p:spPr>
        <p:txBody>
          <a:bodyPr vert="horz" wrap="square" lIns="0" tIns="0" rIns="0" bIns="0" rtlCol="0">
            <a:spAutoFit/>
          </a:bodyPr>
          <a:lstStyle>
            <a:lvl1pPr marL="360363" indent="-360363" algn="l" defTabSz="457200" rtl="0" eaLnBrk="1" latinLnBrk="0" hangingPunct="1">
              <a:spcBef>
                <a:spcPts val="0"/>
              </a:spcBef>
              <a:buSzPct val="100000"/>
              <a:buFontTx/>
              <a:buBlip>
                <a:blip r:embed="rId3"/>
              </a:buBlip>
              <a:defRPr sz="2000" kern="1200">
                <a:solidFill>
                  <a:srgbClr val="085B65"/>
                </a:solidFill>
                <a:latin typeface="+mn-lt"/>
                <a:ea typeface="+mn-ea"/>
                <a:cs typeface="+mn-cs"/>
              </a:defRPr>
            </a:lvl1pPr>
            <a:lvl2pPr marL="808038" indent="-350838" algn="l" defTabSz="457200" rtl="0" eaLnBrk="1" latinLnBrk="0" hangingPunct="1">
              <a:spcBef>
                <a:spcPts val="0"/>
              </a:spcBef>
              <a:buSzPct val="100000"/>
              <a:buFontTx/>
              <a:buBlip>
                <a:blip r:embed="rId4"/>
              </a:buBlip>
              <a:defRPr sz="2000" kern="1200">
                <a:solidFill>
                  <a:schemeClr val="tx1"/>
                </a:solidFill>
                <a:latin typeface="+mn-lt"/>
                <a:ea typeface="+mn-ea"/>
                <a:cs typeface="+mn-cs"/>
              </a:defRPr>
            </a:lvl2pPr>
            <a:lvl3pPr marL="1162050" indent="-265113" algn="l" defTabSz="457200" rtl="0" eaLnBrk="1" latinLnBrk="0" hangingPunct="1">
              <a:spcBef>
                <a:spcPts val="0"/>
              </a:spcBef>
              <a:buClr>
                <a:schemeClr val="tx1"/>
              </a:buClr>
              <a:buFont typeface="Lucida Grande"/>
              <a:buChar char="-"/>
              <a:defRPr sz="2000" kern="1200">
                <a:solidFill>
                  <a:schemeClr val="tx1"/>
                </a:solidFill>
                <a:latin typeface="+mn-lt"/>
                <a:ea typeface="+mn-ea"/>
                <a:cs typeface="+mn-cs"/>
              </a:defRPr>
            </a:lvl3pPr>
            <a:lvl4pPr marL="1162050" indent="-265113" algn="l" defTabSz="457200" rtl="0" eaLnBrk="1" latinLnBrk="0" hangingPunct="1">
              <a:spcBef>
                <a:spcPts val="0"/>
              </a:spcBef>
              <a:buClr>
                <a:schemeClr val="tx1"/>
              </a:buClr>
              <a:buFont typeface="Lucida Grande"/>
              <a:buChar char="-"/>
              <a:defRPr sz="2000" kern="1200">
                <a:solidFill>
                  <a:schemeClr val="tx1"/>
                </a:solidFill>
                <a:latin typeface="+mn-lt"/>
                <a:ea typeface="+mn-ea"/>
                <a:cs typeface="+mn-cs"/>
              </a:defRPr>
            </a:lvl4pPr>
            <a:lvl5pPr marL="1162050" indent="-265113" algn="l" defTabSz="457200" rtl="0" eaLnBrk="1" latinLnBrk="0" hangingPunct="1">
              <a:spcBef>
                <a:spcPts val="0"/>
              </a:spcBef>
              <a:buClr>
                <a:schemeClr val="tx1"/>
              </a:buClr>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Pct val="100000"/>
              <a:buFontTx/>
              <a:buNone/>
              <a:tabLst/>
              <a:defRPr/>
            </a:pPr>
            <a:r>
              <a:rPr kumimoji="0" lang="nl-NL" sz="2000" b="0" i="0" u="none" strike="noStrike" kern="1200" cap="none" spc="0" normalizeH="0" baseline="0" noProof="0" dirty="0">
                <a:ln>
                  <a:noFill/>
                </a:ln>
                <a:solidFill>
                  <a:srgbClr val="085B65"/>
                </a:solidFill>
                <a:effectLst/>
                <a:uLnTx/>
                <a:uFillTx/>
                <a:latin typeface="Arial"/>
                <a:ea typeface="+mn-ea"/>
                <a:cs typeface="+mn-cs"/>
              </a:rPr>
              <a:t>-----</a:t>
            </a:r>
            <a:r>
              <a:rPr kumimoji="0" lang="nl-NL" sz="2000" b="0" i="0" u="none" strike="noStrike" kern="1200" cap="none" spc="0" normalizeH="0" baseline="0" noProof="0" dirty="0">
                <a:ln>
                  <a:noFill/>
                </a:ln>
                <a:solidFill>
                  <a:srgbClr val="FF0000"/>
                </a:solidFill>
                <a:effectLst/>
                <a:uLnTx/>
                <a:uFillTx/>
                <a:latin typeface="Arial"/>
                <a:ea typeface="+mn-ea"/>
                <a:cs typeface="+mn-cs"/>
              </a:rPr>
              <a:t>Régime </a:t>
            </a:r>
            <a:r>
              <a:rPr kumimoji="0" lang="nl-NL" sz="2000" b="0" i="0" u="none" strike="noStrike" kern="1200" cap="none" spc="0" normalizeH="0" baseline="0" noProof="0" dirty="0" err="1">
                <a:ln>
                  <a:noFill/>
                </a:ln>
                <a:solidFill>
                  <a:srgbClr val="FF0000"/>
                </a:solidFill>
                <a:effectLst/>
                <a:uLnTx/>
                <a:uFillTx/>
                <a:latin typeface="Arial"/>
                <a:ea typeface="+mn-ea"/>
                <a:cs typeface="+mn-cs"/>
              </a:rPr>
              <a:t>linguistique</a:t>
            </a:r>
            <a:r>
              <a:rPr kumimoji="0" lang="nl-NL" sz="2000" b="0" i="0" u="none" strike="noStrike" kern="1200" cap="none" spc="0" normalizeH="0" baseline="0" noProof="0" dirty="0">
                <a:ln>
                  <a:noFill/>
                </a:ln>
                <a:solidFill>
                  <a:srgbClr val="085B65"/>
                </a:solidFill>
                <a:effectLst/>
                <a:uLnTx/>
                <a:uFillTx/>
                <a:latin typeface="Arial"/>
                <a:ea typeface="+mn-ea"/>
                <a:cs typeface="+mn-cs"/>
              </a:rPr>
              <a:t>-----</a:t>
            </a:r>
          </a:p>
        </p:txBody>
      </p:sp>
      <p:sp>
        <p:nvSpPr>
          <p:cNvPr id="3" name="Rechthoek: afgeronde hoeken 2">
            <a:extLst>
              <a:ext uri="{FF2B5EF4-FFF2-40B4-BE49-F238E27FC236}">
                <a16:creationId xmlns:a16="http://schemas.microsoft.com/office/drawing/2014/main" id="{C203591C-0BE9-2345-C257-6BC177F6B464}"/>
              </a:ext>
            </a:extLst>
          </p:cNvPr>
          <p:cNvSpPr/>
          <p:nvPr/>
        </p:nvSpPr>
        <p:spPr>
          <a:xfrm>
            <a:off x="308564" y="2173034"/>
            <a:ext cx="2844670" cy="49508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1" u="none" strike="noStrike" kern="1200" cap="none" spc="0" normalizeH="0" baseline="0" noProof="0" dirty="0" err="1">
                <a:ln>
                  <a:noFill/>
                </a:ln>
                <a:solidFill>
                  <a:schemeClr val="tx1"/>
                </a:solidFill>
                <a:effectLst/>
                <a:uLnTx/>
                <a:uFillTx/>
                <a:latin typeface="Arial"/>
                <a:ea typeface="+mn-ea"/>
                <a:cs typeface="+mn-cs"/>
              </a:rPr>
              <a:t>Autres</a:t>
            </a:r>
            <a:r>
              <a:rPr kumimoji="0" lang="nl-BE" sz="1800" b="1" i="1" u="none" strike="noStrike" kern="1200" cap="none" spc="0" normalizeH="0" baseline="0" noProof="0" dirty="0">
                <a:ln>
                  <a:noFill/>
                </a:ln>
                <a:solidFill>
                  <a:schemeClr val="tx1"/>
                </a:solidFill>
                <a:effectLst/>
                <a:uLnTx/>
                <a:uFillTx/>
                <a:latin typeface="Arial"/>
                <a:ea typeface="+mn-ea"/>
                <a:cs typeface="+mn-cs"/>
              </a:rPr>
              <a:t> </a:t>
            </a:r>
            <a:r>
              <a:rPr kumimoji="0" lang="nl-BE" sz="1800" b="1" i="1" u="none" strike="noStrike" kern="1200" cap="none" spc="0" normalizeH="0" baseline="0" noProof="0" dirty="0" err="1">
                <a:ln>
                  <a:noFill/>
                </a:ln>
                <a:solidFill>
                  <a:schemeClr val="tx1"/>
                </a:solidFill>
                <a:effectLst/>
                <a:uLnTx/>
                <a:uFillTx/>
                <a:latin typeface="Arial"/>
                <a:ea typeface="+mn-ea"/>
                <a:cs typeface="+mn-cs"/>
              </a:rPr>
              <a:t>organisations</a:t>
            </a:r>
            <a:endParaRPr kumimoji="0" lang="nl-BE" sz="1800" b="1" i="1" u="none" strike="noStrike" kern="1200" cap="none" spc="0" normalizeH="0" baseline="0" noProof="0" dirty="0">
              <a:ln>
                <a:noFill/>
              </a:ln>
              <a:solidFill>
                <a:schemeClr val="tx1"/>
              </a:solidFill>
              <a:effectLst/>
              <a:uLnTx/>
              <a:uFillTx/>
              <a:latin typeface="Arial"/>
              <a:ea typeface="+mn-ea"/>
              <a:cs typeface="+mn-cs"/>
            </a:endParaRPr>
          </a:p>
        </p:txBody>
      </p:sp>
      <p:sp>
        <p:nvSpPr>
          <p:cNvPr id="4" name="Tijdelijke aanduiding voor inhoud 2">
            <a:extLst>
              <a:ext uri="{FF2B5EF4-FFF2-40B4-BE49-F238E27FC236}">
                <a16:creationId xmlns:a16="http://schemas.microsoft.com/office/drawing/2014/main" id="{E2A49698-AE99-2D11-C4BE-505A51093AC8}"/>
              </a:ext>
            </a:extLst>
          </p:cNvPr>
          <p:cNvSpPr txBox="1">
            <a:spLocks/>
          </p:cNvSpPr>
          <p:nvPr/>
        </p:nvSpPr>
        <p:spPr>
          <a:xfrm>
            <a:off x="8154440" y="3289223"/>
            <a:ext cx="3261773" cy="307777"/>
          </a:xfrm>
          <a:prstGeom prst="rect">
            <a:avLst/>
          </a:prstGeom>
        </p:spPr>
        <p:txBody>
          <a:bodyPr vert="horz" wrap="square" lIns="0" tIns="0" rIns="0" bIns="0" rtlCol="0">
            <a:spAutoFit/>
          </a:bodyPr>
          <a:lstStyle>
            <a:lvl1pPr marL="360363" indent="-360363" algn="l" defTabSz="457200" rtl="0" eaLnBrk="1" latinLnBrk="0" hangingPunct="1">
              <a:spcBef>
                <a:spcPts val="0"/>
              </a:spcBef>
              <a:buSzPct val="100000"/>
              <a:buFontTx/>
              <a:buBlip>
                <a:blip r:embed="rId3"/>
              </a:buBlip>
              <a:defRPr sz="2000" kern="1200">
                <a:solidFill>
                  <a:srgbClr val="085B65"/>
                </a:solidFill>
                <a:latin typeface="+mn-lt"/>
                <a:ea typeface="+mn-ea"/>
                <a:cs typeface="+mn-cs"/>
              </a:defRPr>
            </a:lvl1pPr>
            <a:lvl2pPr marL="808038" indent="-350838" algn="l" defTabSz="457200" rtl="0" eaLnBrk="1" latinLnBrk="0" hangingPunct="1">
              <a:spcBef>
                <a:spcPts val="0"/>
              </a:spcBef>
              <a:buSzPct val="100000"/>
              <a:buFontTx/>
              <a:buBlip>
                <a:blip r:embed="rId4"/>
              </a:buBlip>
              <a:defRPr sz="2000" kern="1200">
                <a:solidFill>
                  <a:schemeClr val="tx1"/>
                </a:solidFill>
                <a:latin typeface="+mn-lt"/>
                <a:ea typeface="+mn-ea"/>
                <a:cs typeface="+mn-cs"/>
              </a:defRPr>
            </a:lvl2pPr>
            <a:lvl3pPr marL="1162050" indent="-265113" algn="l" defTabSz="457200" rtl="0" eaLnBrk="1" latinLnBrk="0" hangingPunct="1">
              <a:spcBef>
                <a:spcPts val="0"/>
              </a:spcBef>
              <a:buClr>
                <a:schemeClr val="tx1"/>
              </a:buClr>
              <a:buFont typeface="Lucida Grande"/>
              <a:buChar char="-"/>
              <a:defRPr sz="2000" kern="1200">
                <a:solidFill>
                  <a:schemeClr val="tx1"/>
                </a:solidFill>
                <a:latin typeface="+mn-lt"/>
                <a:ea typeface="+mn-ea"/>
                <a:cs typeface="+mn-cs"/>
              </a:defRPr>
            </a:lvl3pPr>
            <a:lvl4pPr marL="1162050" indent="-265113" algn="l" defTabSz="457200" rtl="0" eaLnBrk="1" latinLnBrk="0" hangingPunct="1">
              <a:spcBef>
                <a:spcPts val="0"/>
              </a:spcBef>
              <a:buClr>
                <a:schemeClr val="tx1"/>
              </a:buClr>
              <a:buFont typeface="Lucida Grande"/>
              <a:buChar char="-"/>
              <a:defRPr sz="2000" kern="1200">
                <a:solidFill>
                  <a:schemeClr val="tx1"/>
                </a:solidFill>
                <a:latin typeface="+mn-lt"/>
                <a:ea typeface="+mn-ea"/>
                <a:cs typeface="+mn-cs"/>
              </a:defRPr>
            </a:lvl4pPr>
            <a:lvl5pPr marL="1162050" indent="-265113" algn="l" defTabSz="457200" rtl="0" eaLnBrk="1" latinLnBrk="0" hangingPunct="1">
              <a:spcBef>
                <a:spcPts val="0"/>
              </a:spcBef>
              <a:buClr>
                <a:schemeClr val="tx1"/>
              </a:buClr>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Pct val="100000"/>
              <a:buFontTx/>
              <a:buNone/>
              <a:tabLst/>
              <a:defRPr/>
            </a:pPr>
            <a:r>
              <a:rPr kumimoji="0" lang="nl-NL" sz="2000" b="0" i="0" u="none" strike="noStrike" kern="1200" cap="none" spc="0" normalizeH="0" baseline="0" noProof="0" dirty="0">
                <a:ln>
                  <a:noFill/>
                </a:ln>
                <a:solidFill>
                  <a:srgbClr val="085B65"/>
                </a:solidFill>
                <a:effectLst/>
                <a:uLnTx/>
                <a:uFillTx/>
                <a:latin typeface="Arial"/>
                <a:ea typeface="+mn-ea"/>
                <a:cs typeface="+mn-cs"/>
              </a:rPr>
              <a:t>-----</a:t>
            </a:r>
            <a:r>
              <a:rPr kumimoji="0" lang="nl-NL" sz="2000" b="0" i="0" u="none" strike="noStrike" kern="1200" cap="none" spc="0" normalizeH="0" baseline="0" noProof="0" dirty="0">
                <a:ln>
                  <a:noFill/>
                </a:ln>
                <a:solidFill>
                  <a:srgbClr val="FF0000"/>
                </a:solidFill>
                <a:effectLst/>
                <a:uLnTx/>
                <a:uFillTx/>
                <a:latin typeface="Arial"/>
                <a:ea typeface="+mn-ea"/>
                <a:cs typeface="+mn-cs"/>
              </a:rPr>
              <a:t>Régime </a:t>
            </a:r>
            <a:r>
              <a:rPr kumimoji="0" lang="nl-NL" sz="2000" b="0" i="0" u="none" strike="noStrike" kern="1200" cap="none" spc="0" normalizeH="0" baseline="0" noProof="0" dirty="0" err="1">
                <a:ln>
                  <a:noFill/>
                </a:ln>
                <a:solidFill>
                  <a:srgbClr val="FF0000"/>
                </a:solidFill>
                <a:effectLst/>
                <a:uLnTx/>
                <a:uFillTx/>
                <a:latin typeface="Arial"/>
                <a:ea typeface="+mn-ea"/>
                <a:cs typeface="+mn-cs"/>
              </a:rPr>
              <a:t>linguistique</a:t>
            </a:r>
            <a:r>
              <a:rPr kumimoji="0" lang="nl-NL" sz="2000" b="0" i="0" u="none" strike="noStrike" kern="1200" cap="none" spc="0" normalizeH="0" baseline="0" noProof="0" dirty="0">
                <a:ln>
                  <a:noFill/>
                </a:ln>
                <a:solidFill>
                  <a:srgbClr val="085B65"/>
                </a:solidFill>
                <a:effectLst/>
                <a:uLnTx/>
                <a:uFillTx/>
                <a:latin typeface="Arial"/>
                <a:ea typeface="+mn-ea"/>
                <a:cs typeface="+mn-cs"/>
              </a:rPr>
              <a:t>-----</a:t>
            </a:r>
          </a:p>
        </p:txBody>
      </p:sp>
      <p:sp>
        <p:nvSpPr>
          <p:cNvPr id="8" name="Titel 1">
            <a:extLst>
              <a:ext uri="{FF2B5EF4-FFF2-40B4-BE49-F238E27FC236}">
                <a16:creationId xmlns:a16="http://schemas.microsoft.com/office/drawing/2014/main" id="{B314E06D-8C84-9EFE-D766-682A6395193B}"/>
              </a:ext>
            </a:extLst>
          </p:cNvPr>
          <p:cNvSpPr txBox="1">
            <a:spLocks/>
          </p:cNvSpPr>
          <p:nvPr/>
        </p:nvSpPr>
        <p:spPr>
          <a:xfrm>
            <a:off x="114300" y="315577"/>
            <a:ext cx="12077699" cy="553998"/>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3600" kern="1200" cap="all">
                <a:solidFill>
                  <a:schemeClr val="tx2"/>
                </a:solidFill>
                <a:latin typeface="+mj-lt"/>
                <a:ea typeface="+mj-ea"/>
                <a:cs typeface="+mj-cs"/>
              </a:defRPr>
            </a:lvl1pPr>
          </a:lstStyle>
          <a:p>
            <a:pPr algn="ctr"/>
            <a:r>
              <a:rPr lang="fr-BE" dirty="0"/>
              <a:t>SITUATION ACTUELLE</a:t>
            </a:r>
            <a:endParaRPr lang="nl-BE" dirty="0">
              <a:solidFill>
                <a:srgbClr val="FFC000"/>
              </a:solidFill>
            </a:endParaRPr>
          </a:p>
        </p:txBody>
      </p:sp>
      <p:pic>
        <p:nvPicPr>
          <p:cNvPr id="2" name="Image.jpg">
            <a:extLst>
              <a:ext uri="{FF2B5EF4-FFF2-40B4-BE49-F238E27FC236}">
                <a16:creationId xmlns:a16="http://schemas.microsoft.com/office/drawing/2014/main" id="{17DDFF61-D4A8-1799-8A72-124B8CB0B5B7}"/>
              </a:ext>
            </a:extLst>
          </p:cNvPr>
          <p:cNvPicPr/>
          <p:nvPr/>
        </p:nvPicPr>
        <p:blipFill>
          <a:blip r:embed="rId5"/>
          <a:stretch>
            <a:fillRect/>
          </a:stretch>
        </p:blipFill>
        <p:spPr>
          <a:xfrm>
            <a:off x="0" y="5232245"/>
            <a:ext cx="1141307" cy="807828"/>
          </a:xfrm>
          <a:prstGeom prst="rect">
            <a:avLst/>
          </a:prstGeom>
        </p:spPr>
      </p:pic>
      <p:sp>
        <p:nvSpPr>
          <p:cNvPr id="10" name="Rechthoek: afgeronde hoeken 2">
            <a:extLst>
              <a:ext uri="{FF2B5EF4-FFF2-40B4-BE49-F238E27FC236}">
                <a16:creationId xmlns:a16="http://schemas.microsoft.com/office/drawing/2014/main" id="{A82F53E9-0B12-FD38-4227-5B586EF20881}"/>
              </a:ext>
            </a:extLst>
          </p:cNvPr>
          <p:cNvSpPr/>
          <p:nvPr/>
        </p:nvSpPr>
        <p:spPr>
          <a:xfrm>
            <a:off x="308564" y="3969041"/>
            <a:ext cx="2844670" cy="495084"/>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BE" sz="1800" b="1" i="1" u="none" strike="noStrike" kern="1200" cap="none" spc="0" normalizeH="0" baseline="0" noProof="0" dirty="0" err="1">
                <a:ln>
                  <a:noFill/>
                </a:ln>
                <a:solidFill>
                  <a:schemeClr val="tx1"/>
                </a:solidFill>
                <a:effectLst/>
                <a:uLnTx/>
                <a:uFillTx/>
                <a:latin typeface="Arial"/>
                <a:ea typeface="+mn-ea"/>
                <a:cs typeface="+mn-cs"/>
              </a:rPr>
              <a:t>Autres</a:t>
            </a:r>
            <a:r>
              <a:rPr kumimoji="0" lang="nl-BE" sz="1800" b="1" i="1" u="none" strike="noStrike" kern="1200" cap="none" spc="0" normalizeH="0" baseline="0" noProof="0" dirty="0">
                <a:ln>
                  <a:noFill/>
                </a:ln>
                <a:solidFill>
                  <a:schemeClr val="tx1"/>
                </a:solidFill>
                <a:effectLst/>
                <a:uLnTx/>
                <a:uFillTx/>
                <a:latin typeface="Arial"/>
                <a:ea typeface="+mn-ea"/>
                <a:cs typeface="+mn-cs"/>
              </a:rPr>
              <a:t> </a:t>
            </a:r>
            <a:r>
              <a:rPr kumimoji="0" lang="nl-BE" sz="1800" b="1" i="1" u="none" strike="noStrike" kern="1200" cap="none" spc="0" normalizeH="0" baseline="0" noProof="0" dirty="0" err="1">
                <a:ln>
                  <a:noFill/>
                </a:ln>
                <a:solidFill>
                  <a:schemeClr val="tx1"/>
                </a:solidFill>
                <a:effectLst/>
                <a:uLnTx/>
                <a:uFillTx/>
                <a:latin typeface="Arial"/>
                <a:ea typeface="+mn-ea"/>
                <a:cs typeface="+mn-cs"/>
              </a:rPr>
              <a:t>organisations</a:t>
            </a:r>
            <a:endParaRPr kumimoji="0" lang="nl-BE" sz="1800" b="1" i="1"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982031992"/>
      </p:ext>
    </p:extLst>
  </p:cSld>
  <p:clrMapOvr>
    <a:masterClrMapping/>
  </p:clrMapOvr>
  <mc:AlternateContent xmlns:mc="http://schemas.openxmlformats.org/markup-compatibility/2006" xmlns:p14="http://schemas.microsoft.com/office/powerpoint/2010/main">
    <mc:Choice Requires="p14">
      <p:transition p14:dur="10">
        <p14:doors dir="ver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EditPoints="1" noChangeArrowheads="1"/>
          </p:cNvSpPr>
          <p:nvPr>
            <p:ph type="ctrTitle"/>
          </p:nvPr>
        </p:nvSpPr>
        <p:spPr>
          <a:xfrm>
            <a:off x="2438401" y="1295400"/>
            <a:ext cx="7623175" cy="1752600"/>
          </a:xfrm>
        </p:spPr>
        <p:txBody>
          <a:bodyPr>
            <a:normAutofit fontScale="90000"/>
          </a:bodyPr>
          <a:lstStyle/>
          <a:p>
            <a:pPr algn="ctr" eaLnBrk="1" hangingPunct="1"/>
            <a:r>
              <a:rPr lang="fr-BE" sz="6600" b="1" dirty="0">
                <a:effectLst>
                  <a:outerShdw blurRad="38100" dist="38100" dir="2700000" algn="tl">
                    <a:srgbClr val="C0C0C0"/>
                  </a:outerShdw>
                </a:effectLst>
              </a:rPr>
              <a:t>Aide aux médecins en difficulté</a:t>
            </a:r>
            <a:endParaRPr lang="fr-FR" sz="6600" b="1" dirty="0">
              <a:effectLst>
                <a:outerShdw blurRad="38100" dist="38100" dir="2700000" algn="tl">
                  <a:srgbClr val="C0C0C0"/>
                </a:outerShdw>
              </a:effectLst>
            </a:endParaRPr>
          </a:p>
        </p:txBody>
      </p:sp>
      <p:sp>
        <p:nvSpPr>
          <p:cNvPr id="4099" name="Rectangle 3"/>
          <p:cNvSpPr>
            <a:spLocks noGrp="1" noEditPoints="1" noChangeArrowheads="1"/>
          </p:cNvSpPr>
          <p:nvPr>
            <p:ph type="subTitle" idx="1"/>
          </p:nvPr>
        </p:nvSpPr>
        <p:spPr>
          <a:xfrm>
            <a:off x="2667000" y="4267200"/>
            <a:ext cx="6553200" cy="990600"/>
          </a:xfrm>
        </p:spPr>
        <p:txBody>
          <a:bodyPr/>
          <a:lstStyle/>
          <a:p>
            <a:pPr algn="ctr" eaLnBrk="1" hangingPunct="1"/>
            <a:r>
              <a:rPr lang="fr-BE" sz="4000">
                <a:solidFill>
                  <a:srgbClr val="0066CC"/>
                </a:solidFill>
              </a:rPr>
              <a:t>L’expérience liégeoise</a:t>
            </a:r>
            <a:endParaRPr lang="fr-FR" sz="4000">
              <a:solidFill>
                <a:srgbClr val="0066CC"/>
              </a:solidFill>
            </a:endParaRPr>
          </a:p>
        </p:txBody>
      </p:sp>
      <p:pic>
        <p:nvPicPr>
          <p:cNvPr id="4100" name="Picture 4" descr="Logo CP final"/>
          <p:cNvPicPr>
            <a:picLocks noChangeAspect="1" noChangeArrowheads="1"/>
          </p:cNvPicPr>
          <p:nvPr/>
        </p:nvPicPr>
        <p:blipFill>
          <a:blip r:embed="rId3"/>
          <a:srcRect/>
          <a:stretch>
            <a:fillRect/>
          </a:stretch>
        </p:blipFill>
        <p:spPr bwMode="auto">
          <a:xfrm>
            <a:off x="2209800" y="4191001"/>
            <a:ext cx="985838" cy="1084263"/>
          </a:xfrm>
          <a:prstGeom prst="rect">
            <a:avLst/>
          </a:prstGeom>
          <a:noFill/>
          <a:ln>
            <a:noFill/>
          </a:ln>
        </p:spPr>
      </p:pic>
      <p:pic>
        <p:nvPicPr>
          <p:cNvPr id="4101" name="Picture 9" descr="Blason_liege_svg"/>
          <p:cNvPicPr>
            <a:picLocks noChangeAspect="1" noChangeArrowheads="1"/>
          </p:cNvPicPr>
          <p:nvPr/>
        </p:nvPicPr>
        <p:blipFill>
          <a:blip r:embed="rId4"/>
          <a:srcRect/>
          <a:stretch>
            <a:fillRect/>
          </a:stretch>
        </p:blipFill>
        <p:spPr bwMode="auto">
          <a:xfrm>
            <a:off x="8839200" y="4267200"/>
            <a:ext cx="1003300" cy="1104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a:t>CPEM LIEGE Dr FONZE</a:t>
            </a:r>
          </a:p>
        </p:txBody>
      </p:sp>
      <p:sp>
        <p:nvSpPr>
          <p:cNvPr id="4" name="Espace réservé du numéro de diapositive 3"/>
          <p:cNvSpPr>
            <a:spLocks noGrp="1" noEditPoints="1"/>
          </p:cNvSpPr>
          <p:nvPr>
            <p:ph type="sldNum" sz="quarter" idx="12"/>
          </p:nvPr>
        </p:nvSpPr>
        <p:spPr/>
        <p:txBody>
          <a:bodyPr/>
          <a:lstStyle/>
          <a:p>
            <a:fld id="{4E243AB8-FC87-46C1-BF31-9895472DD799}" type="slidenum">
              <a:rPr lang="fr-FR" smtClean="0"/>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EditPoints="1" noChangeArrowheads="1"/>
          </p:cNvSpPr>
          <p:nvPr>
            <p:ph type="title"/>
          </p:nvPr>
        </p:nvSpPr>
        <p:spPr/>
        <p:txBody>
          <a:bodyPr/>
          <a:lstStyle/>
          <a:p>
            <a:pPr algn="ctr" eaLnBrk="1" hangingPunct="1"/>
            <a:r>
              <a:rPr lang="fr-BE" sz="4800" b="1">
                <a:solidFill>
                  <a:schemeClr val="accent1"/>
                </a:solidFill>
                <a:effectLst>
                  <a:outerShdw blurRad="38100" dist="38100" dir="2700000" algn="tl">
                    <a:srgbClr val="C0C0C0"/>
                  </a:outerShdw>
                </a:effectLst>
              </a:rPr>
              <a:t>Origine</a:t>
            </a:r>
            <a:endParaRPr lang="fr-FR" sz="4800" b="1">
              <a:solidFill>
                <a:schemeClr val="accent1"/>
              </a:solidFill>
              <a:effectLst>
                <a:outerShdw blurRad="38100" dist="38100" dir="2700000" algn="tl">
                  <a:srgbClr val="C0C0C0"/>
                </a:outerShdw>
              </a:effectLst>
            </a:endParaRPr>
          </a:p>
        </p:txBody>
      </p:sp>
      <p:pic>
        <p:nvPicPr>
          <p:cNvPr id="7171"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31750" name="Rectangle 6"/>
          <p:cNvSpPr>
            <a:spLocks noGrp="1" noEditPoints="1" noChangeArrowheads="1"/>
          </p:cNvSpPr>
          <p:nvPr>
            <p:ph type="body" idx="4294967295"/>
          </p:nvPr>
        </p:nvSpPr>
        <p:spPr>
          <a:xfrm>
            <a:off x="2591068" y="1990288"/>
            <a:ext cx="8915400" cy="3733800"/>
          </a:xfrm>
        </p:spPr>
        <p:txBody>
          <a:bodyPr/>
          <a:lstStyle/>
          <a:p>
            <a:pPr eaLnBrk="1" hangingPunct="1">
              <a:lnSpc>
                <a:spcPct val="90000"/>
              </a:lnSpc>
            </a:pPr>
            <a:r>
              <a:rPr lang="fr-BE" sz="2400" i="1" dirty="0">
                <a:solidFill>
                  <a:srgbClr val="0066CC"/>
                </a:solidFill>
              </a:rPr>
              <a:t>« Émus par la</a:t>
            </a:r>
            <a:r>
              <a:rPr lang="fr-BE" sz="2400" i="1" dirty="0">
                <a:solidFill>
                  <a:srgbClr val="0066CC"/>
                </a:solidFill>
                <a:effectLst>
                  <a:outerShdw blurRad="38100" dist="38100" dir="2700000" algn="tl">
                    <a:srgbClr val="C0C0C0"/>
                  </a:outerShdw>
                </a:effectLst>
              </a:rPr>
              <a:t> </a:t>
            </a:r>
            <a:r>
              <a:rPr lang="fr-BE" sz="2400" b="1" i="1" dirty="0">
                <a:solidFill>
                  <a:srgbClr val="0066CC"/>
                </a:solidFill>
                <a:effectLst>
                  <a:outerShdw blurRad="38100" dist="38100" dir="2700000" algn="tl">
                    <a:srgbClr val="C0C0C0"/>
                  </a:outerShdw>
                </a:effectLst>
              </a:rPr>
              <a:t>lenteur</a:t>
            </a:r>
            <a:r>
              <a:rPr lang="fr-BE" sz="2400" i="1" dirty="0">
                <a:solidFill>
                  <a:srgbClr val="0066CC"/>
                </a:solidFill>
                <a:effectLst>
                  <a:outerShdw blurRad="38100" dist="38100" dir="2700000" algn="tl">
                    <a:srgbClr val="C0C0C0"/>
                  </a:outerShdw>
                </a:effectLst>
              </a:rPr>
              <a:t>, l’</a:t>
            </a:r>
            <a:r>
              <a:rPr lang="fr-BE" sz="2400" b="1" i="1" dirty="0">
                <a:solidFill>
                  <a:srgbClr val="0066CC"/>
                </a:solidFill>
                <a:effectLst>
                  <a:outerShdw blurRad="38100" dist="38100" dir="2700000" algn="tl">
                    <a:srgbClr val="C0C0C0"/>
                  </a:outerShdw>
                </a:effectLst>
              </a:rPr>
              <a:t>insuffisance</a:t>
            </a:r>
            <a:r>
              <a:rPr lang="fr-BE" sz="2400" i="1" dirty="0">
                <a:solidFill>
                  <a:srgbClr val="0066CC"/>
                </a:solidFill>
                <a:effectLst>
                  <a:outerShdw blurRad="38100" dist="38100" dir="2700000" algn="tl">
                    <a:srgbClr val="C0C0C0"/>
                  </a:outerShdw>
                </a:effectLst>
              </a:rPr>
              <a:t>, l’</a:t>
            </a:r>
            <a:r>
              <a:rPr lang="fr-BE" sz="2400" b="1" i="1" dirty="0">
                <a:solidFill>
                  <a:srgbClr val="0066CC"/>
                </a:solidFill>
                <a:effectLst>
                  <a:outerShdw blurRad="38100" dist="38100" dir="2700000" algn="tl">
                    <a:srgbClr val="C0C0C0"/>
                  </a:outerShdw>
                </a:effectLst>
              </a:rPr>
              <a:t>indifférence</a:t>
            </a:r>
            <a:r>
              <a:rPr lang="fr-BE" sz="2400" i="1" dirty="0">
                <a:solidFill>
                  <a:srgbClr val="0066CC"/>
                </a:solidFill>
                <a:effectLst>
                  <a:outerShdw blurRad="38100" dist="38100" dir="2700000" algn="tl">
                    <a:srgbClr val="C0C0C0"/>
                  </a:outerShdw>
                </a:effectLst>
              </a:rPr>
              <a:t> des secours officiels aux familles des médecins ou aux médecins eux-mêmes victimes de la guerre, de la maladie ou d’accidents,…. »</a:t>
            </a:r>
            <a:endParaRPr sz="2400" dirty="0">
              <a:effectLst>
                <a:outerShdw blurRad="38100" dist="38100" dir="2700000" algn="tl">
                  <a:srgbClr val="C0C0C0"/>
                </a:outerShdw>
              </a:effectLst>
            </a:endParaRPr>
          </a:p>
          <a:p>
            <a:pPr eaLnBrk="1" hangingPunct="1">
              <a:lnSpc>
                <a:spcPct val="90000"/>
              </a:lnSpc>
            </a:pPr>
            <a:endParaRPr lang="fr-BE" sz="2400" i="1" dirty="0">
              <a:solidFill>
                <a:srgbClr val="0066CC"/>
              </a:solidFill>
            </a:endParaRPr>
          </a:p>
          <a:p>
            <a:pPr eaLnBrk="1" hangingPunct="1">
              <a:lnSpc>
                <a:spcPct val="90000"/>
              </a:lnSpc>
            </a:pPr>
            <a:r>
              <a:rPr lang="fr-BE" sz="2400" dirty="0">
                <a:solidFill>
                  <a:schemeClr val="tx2"/>
                </a:solidFill>
                <a:sym typeface="Wingdings" pitchFamily="2" charset="2"/>
              </a:rPr>
              <a:t> novembre 1945</a:t>
            </a:r>
            <a:r>
              <a:rPr lang="fr-BE" sz="2400" dirty="0">
                <a:solidFill>
                  <a:schemeClr val="tx2"/>
                </a:solidFill>
              </a:rPr>
              <a:t> : Initiative du confrère Pierre </a:t>
            </a:r>
            <a:r>
              <a:rPr lang="fr-BE" sz="2400" dirty="0" err="1">
                <a:solidFill>
                  <a:schemeClr val="tx2"/>
                </a:solidFill>
              </a:rPr>
              <a:t>Wilkin</a:t>
            </a:r>
            <a:r>
              <a:rPr lang="fr-BE" sz="2400" dirty="0">
                <a:solidFill>
                  <a:schemeClr val="tx2"/>
                </a:solidFill>
              </a:rPr>
              <a:t> Président de l’Union Médicale Liégeoise</a:t>
            </a:r>
          </a:p>
          <a:p>
            <a:pPr eaLnBrk="1" hangingPunct="1">
              <a:lnSpc>
                <a:spcPct val="90000"/>
              </a:lnSpc>
            </a:pPr>
            <a:endParaRPr lang="fr-BE" i="1" dirty="0">
              <a:solidFill>
                <a:schemeClr val="tx2"/>
              </a:solidFill>
            </a:endParaRPr>
          </a:p>
          <a:p>
            <a:pPr eaLnBrk="1" hangingPunct="1">
              <a:lnSpc>
                <a:spcPct val="90000"/>
              </a:lnSpc>
              <a:buFont typeface="Wingdings" pitchFamily="2" charset="2"/>
              <a:buNone/>
            </a:pPr>
            <a:endParaRPr lang="fr-BE" dirty="0"/>
          </a:p>
          <a:p>
            <a:pPr eaLnBrk="1" hangingPunct="1">
              <a:lnSpc>
                <a:spcPct val="90000"/>
              </a:lnSpc>
            </a:pPr>
            <a:endParaRPr lang="fr-FR" dirty="0"/>
          </a:p>
        </p:txBody>
      </p:sp>
      <p:sp>
        <p:nvSpPr>
          <p:cNvPr id="2" name="Espace réservé du pied de page 1"/>
          <p:cNvSpPr>
            <a:spLocks noGrp="1" noEditPoints="1"/>
          </p:cNvSpPr>
          <p:nvPr>
            <p:ph type="ftr" sz="quarter" idx="11"/>
          </p:nvPr>
        </p:nvSpPr>
        <p:spPr/>
        <p:txBody>
          <a:bodyPr/>
          <a:lstStyle/>
          <a:p>
            <a:r>
              <a:rPr lang="fr-FR"/>
              <a:t>CPEM LIEGE Dr FONZE</a:t>
            </a:r>
          </a:p>
        </p:txBody>
      </p:sp>
      <p:sp>
        <p:nvSpPr>
          <p:cNvPr id="4" name="Espace réservé du numéro de diapositive 3"/>
          <p:cNvSpPr>
            <a:spLocks noGrp="1" noEditPoints="1"/>
          </p:cNvSpPr>
          <p:nvPr>
            <p:ph type="sldNum" sz="quarter" idx="12"/>
          </p:nvPr>
        </p:nvSpPr>
        <p:spPr/>
        <p:txBody>
          <a:bodyPr/>
          <a:lstStyle/>
          <a:p>
            <a:fld id="{DEB538C3-7C79-4129-B0E8-E24B8A8D9510}" type="slidenum">
              <a:rPr lang="fr-FR" smtClean="0"/>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EditPoints="1" noChangeArrowheads="1"/>
          </p:cNvSpPr>
          <p:nvPr>
            <p:ph type="title"/>
          </p:nvPr>
        </p:nvSpPr>
        <p:spPr/>
        <p:txBody>
          <a:bodyPr/>
          <a:lstStyle/>
          <a:p>
            <a:pPr algn="ctr" eaLnBrk="1" hangingPunct="1"/>
            <a:r>
              <a:rPr lang="fr-BE" sz="4800" b="1">
                <a:solidFill>
                  <a:schemeClr val="accent1"/>
                </a:solidFill>
                <a:effectLst>
                  <a:outerShdw blurRad="38100" dist="38100" dir="2700000" algn="tl">
                    <a:srgbClr val="C0C0C0"/>
                  </a:outerShdw>
                </a:effectLst>
              </a:rPr>
              <a:t>Création du C.L.E.M.</a:t>
            </a:r>
            <a:endParaRPr lang="fr-FR" sz="4800" b="1">
              <a:solidFill>
                <a:schemeClr val="accent1"/>
              </a:solidFill>
              <a:effectLst>
                <a:outerShdw blurRad="38100" dist="38100" dir="2700000" algn="tl">
                  <a:srgbClr val="C0C0C0"/>
                </a:outerShdw>
              </a:effectLst>
            </a:endParaRPr>
          </a:p>
        </p:txBody>
      </p:sp>
      <p:sp>
        <p:nvSpPr>
          <p:cNvPr id="9219" name="Rectangle 3"/>
          <p:cNvSpPr>
            <a:spLocks noGrp="1" noEditPoints="1" noChangeArrowheads="1"/>
          </p:cNvSpPr>
          <p:nvPr>
            <p:ph type="body" idx="4294967295"/>
          </p:nvPr>
        </p:nvSpPr>
        <p:spPr>
          <a:xfrm>
            <a:off x="2057400" y="2209800"/>
            <a:ext cx="8229600" cy="2895600"/>
          </a:xfrm>
        </p:spPr>
        <p:txBody>
          <a:bodyPr/>
          <a:lstStyle/>
          <a:p>
            <a:pPr eaLnBrk="1" hangingPunct="1"/>
            <a:r>
              <a:rPr lang="fr-BE" sz="2800" dirty="0">
                <a:solidFill>
                  <a:schemeClr val="tx2"/>
                </a:solidFill>
              </a:rPr>
              <a:t>Printemps 1946</a:t>
            </a:r>
            <a:endParaRPr lang="fr-FR" sz="2800" dirty="0">
              <a:solidFill>
                <a:schemeClr val="tx2"/>
              </a:solidFill>
            </a:endParaRPr>
          </a:p>
          <a:p>
            <a:pPr eaLnBrk="1" hangingPunct="1"/>
            <a:r>
              <a:rPr lang="fr-BE" sz="2800" dirty="0">
                <a:solidFill>
                  <a:schemeClr val="tx2"/>
                </a:solidFill>
              </a:rPr>
              <a:t>Comité Liégeois d’Entraide Médicale</a:t>
            </a:r>
          </a:p>
          <a:p>
            <a:pPr eaLnBrk="1" hangingPunct="1"/>
            <a:r>
              <a:rPr lang="fr-BE" sz="2800" dirty="0">
                <a:solidFill>
                  <a:schemeClr val="tx2"/>
                </a:solidFill>
              </a:rPr>
              <a:t>1</a:t>
            </a:r>
            <a:r>
              <a:rPr lang="fr-BE" sz="2800" baseline="30000" dirty="0">
                <a:solidFill>
                  <a:schemeClr val="tx2"/>
                </a:solidFill>
              </a:rPr>
              <a:t>er</a:t>
            </a:r>
            <a:r>
              <a:rPr lang="fr-BE" sz="2800" dirty="0">
                <a:solidFill>
                  <a:schemeClr val="tx2"/>
                </a:solidFill>
              </a:rPr>
              <a:t> Comité (9 membres)</a:t>
            </a:r>
          </a:p>
          <a:p>
            <a:pPr eaLnBrk="1" hangingPunct="1"/>
            <a:r>
              <a:rPr lang="fr-BE" sz="2800" dirty="0">
                <a:solidFill>
                  <a:schemeClr val="tx2"/>
                </a:solidFill>
              </a:rPr>
              <a:t>Médecins sortis de </a:t>
            </a:r>
            <a:r>
              <a:rPr lang="fr-BE" sz="2800" dirty="0" err="1">
                <a:solidFill>
                  <a:schemeClr val="tx2"/>
                </a:solidFill>
              </a:rPr>
              <a:t>l’Ulg</a:t>
            </a:r>
            <a:endParaRPr lang="fr-BE" sz="2800" dirty="0">
              <a:solidFill>
                <a:schemeClr val="tx2"/>
              </a:solidFill>
            </a:endParaRPr>
          </a:p>
          <a:p>
            <a:pPr eaLnBrk="1" hangingPunct="1"/>
            <a:r>
              <a:rPr lang="fr-BE" sz="2800" dirty="0">
                <a:solidFill>
                  <a:schemeClr val="tx2"/>
                </a:solidFill>
              </a:rPr>
              <a:t>Association de fait jusqu’en 2011</a:t>
            </a:r>
          </a:p>
        </p:txBody>
      </p:sp>
      <p:pic>
        <p:nvPicPr>
          <p:cNvPr id="9220"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93F6E4AF-37E5-49A7-A794-C2D01E2C1ACB}" type="slidenum">
              <a:rPr lang="fr-FR" smtClean="0"/>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EditPoints="1" noChangeArrowheads="1"/>
          </p:cNvSpPr>
          <p:nvPr>
            <p:ph type="title"/>
          </p:nvPr>
        </p:nvSpPr>
        <p:spPr>
          <a:xfrm>
            <a:off x="1981200" y="277814"/>
            <a:ext cx="8229600" cy="1550987"/>
          </a:xfrm>
        </p:spPr>
        <p:txBody>
          <a:bodyPr>
            <a:normAutofit fontScale="90000"/>
          </a:bodyPr>
          <a:lstStyle/>
          <a:p>
            <a:pPr algn="ctr" eaLnBrk="1" hangingPunct="1"/>
            <a:r>
              <a:rPr lang="fr-BE" sz="4800" b="1" dirty="0">
                <a:solidFill>
                  <a:schemeClr val="accent1"/>
                </a:solidFill>
                <a:effectLst>
                  <a:outerShdw blurRad="38100" dist="38100" dir="2700000" algn="tl">
                    <a:srgbClr val="C0C0C0"/>
                  </a:outerShdw>
                </a:effectLst>
              </a:rPr>
              <a:t>Evolution statutaire du C.L.E.M.</a:t>
            </a:r>
            <a:endParaRPr lang="fr-FR" sz="4800" b="1" dirty="0">
              <a:solidFill>
                <a:schemeClr val="accent1"/>
              </a:solidFill>
              <a:effectLst>
                <a:outerShdw blurRad="38100" dist="38100" dir="2700000" algn="tl">
                  <a:srgbClr val="C0C0C0"/>
                </a:outerShdw>
              </a:effectLst>
            </a:endParaRPr>
          </a:p>
        </p:txBody>
      </p:sp>
      <p:sp>
        <p:nvSpPr>
          <p:cNvPr id="10243" name="Rectangle 3"/>
          <p:cNvSpPr>
            <a:spLocks noGrp="1" noEditPoints="1" noChangeArrowheads="1"/>
          </p:cNvSpPr>
          <p:nvPr>
            <p:ph type="body" idx="4294967295"/>
          </p:nvPr>
        </p:nvSpPr>
        <p:spPr>
          <a:xfrm>
            <a:off x="1993900" y="1746250"/>
            <a:ext cx="8229600" cy="4114800"/>
          </a:xfrm>
        </p:spPr>
        <p:txBody>
          <a:bodyPr/>
          <a:lstStyle/>
          <a:p>
            <a:pPr eaLnBrk="1" hangingPunct="1"/>
            <a:r>
              <a:rPr lang="fr-BE" sz="2400" dirty="0">
                <a:solidFill>
                  <a:schemeClr val="tx2"/>
                </a:solidFill>
              </a:rPr>
              <a:t>Constitution d’une </a:t>
            </a:r>
            <a:r>
              <a:rPr lang="fr-BE" sz="2400" dirty="0" err="1">
                <a:solidFill>
                  <a:schemeClr val="tx2"/>
                </a:solidFill>
              </a:rPr>
              <a:t>asbl</a:t>
            </a:r>
            <a:r>
              <a:rPr lang="fr-BE" sz="2400" dirty="0">
                <a:solidFill>
                  <a:schemeClr val="tx2"/>
                </a:solidFill>
              </a:rPr>
              <a:t> le 05/09/2011</a:t>
            </a:r>
            <a:endParaRPr lang="fr-FR" sz="2400" dirty="0">
              <a:solidFill>
                <a:schemeClr val="tx2"/>
              </a:solidFill>
            </a:endParaRPr>
          </a:p>
          <a:p>
            <a:pPr eaLnBrk="1" hangingPunct="1"/>
            <a:r>
              <a:rPr lang="fr-BE" sz="2400" dirty="0">
                <a:solidFill>
                  <a:schemeClr val="tx2"/>
                </a:solidFill>
              </a:rPr>
              <a:t>Dénomination : </a:t>
            </a:r>
            <a:r>
              <a:rPr lang="fr-BE" sz="2400" dirty="0">
                <a:solidFill>
                  <a:srgbClr val="FF0000"/>
                </a:solidFill>
              </a:rPr>
              <a:t>Comité Provincial d’Entraide Médicale (C.P.E.M.)</a:t>
            </a:r>
          </a:p>
          <a:p>
            <a:pPr eaLnBrk="1" hangingPunct="1"/>
            <a:r>
              <a:rPr lang="fr-BE" sz="2400" dirty="0">
                <a:solidFill>
                  <a:schemeClr val="tx2"/>
                </a:solidFill>
              </a:rPr>
              <a:t>Objet de </a:t>
            </a:r>
            <a:r>
              <a:rPr lang="fr-BE" sz="2400" dirty="0" err="1">
                <a:solidFill>
                  <a:schemeClr val="tx2"/>
                </a:solidFill>
              </a:rPr>
              <a:t>l’asbl</a:t>
            </a:r>
            <a:r>
              <a:rPr lang="fr-BE" sz="2400" dirty="0">
                <a:solidFill>
                  <a:schemeClr val="tx2"/>
                </a:solidFill>
              </a:rPr>
              <a:t> : </a:t>
            </a:r>
            <a:r>
              <a:rPr lang="fr-BE" sz="2400" dirty="0"/>
              <a:t>«</a:t>
            </a:r>
            <a:r>
              <a:rPr lang="fr-BE" sz="2400" dirty="0">
                <a:solidFill>
                  <a:schemeClr val="tx2"/>
                </a:solidFill>
              </a:rPr>
              <a:t> </a:t>
            </a:r>
            <a:r>
              <a:rPr lang="fr-FR" sz="2400" dirty="0"/>
              <a:t>L’association a pour but d’octroyer des aides aux médecins de la province de Liège, leur conjoint survivant, leur cohabitant légal survivant, leurs orphelins aux conditions prévues par le règlement de solidarité. »</a:t>
            </a:r>
            <a:endParaRPr lang="fr-BE" sz="2400" dirty="0">
              <a:solidFill>
                <a:schemeClr val="tx2"/>
              </a:solidFill>
            </a:endParaRPr>
          </a:p>
        </p:txBody>
      </p:sp>
      <p:pic>
        <p:nvPicPr>
          <p:cNvPr id="10244"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ECDD7524-4982-440A-BEE1-8F4DEDA8AD83}" type="slidenum">
              <a:rPr lang="fr-FR" smtClean="0"/>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1">
            <a:extLst>
              <a:ext uri="{FF2B5EF4-FFF2-40B4-BE49-F238E27FC236}">
                <a16:creationId xmlns:a16="http://schemas.microsoft.com/office/drawing/2014/main" id="{90C63369-AEA7-164C-E23E-DF0FD872EC4A}"/>
              </a:ext>
            </a:extLst>
          </p:cNvPr>
          <p:cNvSpPr txBox="1">
            <a:spLocks/>
          </p:cNvSpPr>
          <p:nvPr/>
        </p:nvSpPr>
        <p:spPr>
          <a:xfrm>
            <a:off x="2307589" y="457201"/>
            <a:ext cx="9537665" cy="983987"/>
          </a:xfrm>
          <a:prstGeom prst="rect">
            <a:avLst/>
          </a:prstGeom>
          <a:noFill/>
          <a:ln w="0" cmpd="sng">
            <a:noFill/>
            <a:prstDash val="solid"/>
          </a:ln>
        </p:spPr>
        <p:txBody>
          <a:bodyPr vert="horz" lIns="0" tIns="13335" rIns="0" bIns="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3600" dirty="0">
                <a:solidFill>
                  <a:srgbClr val="085B65"/>
                </a:solidFill>
                <a:latin typeface="Arial" panose="02020603050405020304" pitchFamily="2"/>
              </a:rPr>
              <a:t>ORGANISATION </a:t>
            </a:r>
            <a:r>
              <a:rPr lang="fr-FR" sz="3500" dirty="0">
                <a:solidFill>
                  <a:srgbClr val="085B65"/>
                </a:solidFill>
                <a:latin typeface="Arial" panose="02020603050405020304" pitchFamily="2"/>
              </a:rPr>
              <a:t>D’AIDE AUX MEDECINS</a:t>
            </a:r>
          </a:p>
          <a:p>
            <a:pPr algn="ctr"/>
            <a:r>
              <a:rPr kumimoji="0" lang="fr-FR" sz="2400" b="0" i="0" u="none" strike="noStrike" kern="1200" cap="none" spc="-10" normalizeH="0" baseline="0" noProof="0" dirty="0">
                <a:ln>
                  <a:noFill/>
                </a:ln>
                <a:solidFill>
                  <a:srgbClr val="848484"/>
                </a:solidFill>
                <a:effectLst/>
                <a:uLnTx/>
                <a:uFillTx/>
                <a:latin typeface="Arial" panose="02020603050405020304" pitchFamily="2"/>
                <a:ea typeface="+mn-ea"/>
                <a:cs typeface="+mn-cs"/>
              </a:rPr>
              <a:t>www.medecinsendifficulte.be</a:t>
            </a:r>
            <a:endParaRPr lang="fr-FR" sz="3200" dirty="0">
              <a:solidFill>
                <a:srgbClr val="085B65"/>
              </a:solidFill>
              <a:latin typeface="Arial" panose="02020603050405020304" pitchFamily="2"/>
            </a:endParaRPr>
          </a:p>
          <a:p>
            <a:pPr algn="ctr"/>
            <a:endParaRPr lang="fr-FR" sz="2400" dirty="0">
              <a:solidFill>
                <a:srgbClr val="085B65"/>
              </a:solidFill>
              <a:latin typeface="Arial" panose="02020603050405020304" pitchFamily="2"/>
            </a:endParaRPr>
          </a:p>
          <a:p>
            <a:r>
              <a:rPr lang="fr-FR" sz="3500" dirty="0">
                <a:solidFill>
                  <a:srgbClr val="085B65"/>
                </a:solidFill>
                <a:latin typeface="Arial" panose="02020603050405020304" pitchFamily="2"/>
              </a:rPr>
              <a:t> </a:t>
            </a:r>
          </a:p>
        </p:txBody>
      </p:sp>
      <p:sp>
        <p:nvSpPr>
          <p:cNvPr id="6" name="ZoneTexte 5">
            <a:extLst>
              <a:ext uri="{FF2B5EF4-FFF2-40B4-BE49-F238E27FC236}">
                <a16:creationId xmlns:a16="http://schemas.microsoft.com/office/drawing/2014/main" id="{75D7F3B3-332E-BFCC-C190-3B88E92ED880}"/>
              </a:ext>
            </a:extLst>
          </p:cNvPr>
          <p:cNvSpPr txBox="1"/>
          <p:nvPr/>
        </p:nvSpPr>
        <p:spPr>
          <a:xfrm>
            <a:off x="531812" y="1541322"/>
            <a:ext cx="11456056" cy="707886"/>
          </a:xfrm>
          <a:prstGeom prst="rect">
            <a:avLst/>
          </a:prstGeom>
          <a:noFill/>
        </p:spPr>
        <p:txBody>
          <a:bodyPr wrap="square" rtlCol="0">
            <a:spAutoFit/>
          </a:bodyPr>
          <a:lstStyle/>
          <a:p>
            <a:pPr algn="ctr" defTabSz="914400"/>
            <a:r>
              <a:rPr lang="fr-BE" sz="2000" kern="0" dirty="0">
                <a:solidFill>
                  <a:sysClr val="windowText" lastClr="000000"/>
                </a:solidFill>
              </a:rPr>
              <a:t>Initiative subsidiée par le Conseil National de l’Ordre des médecins depuis fin 2016 </a:t>
            </a:r>
          </a:p>
          <a:p>
            <a:pPr algn="ctr" defTabSz="914400"/>
            <a:r>
              <a:rPr lang="fr-BE" sz="2000" kern="0" dirty="0">
                <a:solidFill>
                  <a:sysClr val="windowText" lastClr="000000"/>
                </a:solidFill>
              </a:rPr>
              <a:t>et participation de l’INAMI depuis 2020</a:t>
            </a:r>
          </a:p>
        </p:txBody>
      </p:sp>
      <p:sp>
        <p:nvSpPr>
          <p:cNvPr id="8" name="Espace réservé du texte 22">
            <a:extLst>
              <a:ext uri="{FF2B5EF4-FFF2-40B4-BE49-F238E27FC236}">
                <a16:creationId xmlns:a16="http://schemas.microsoft.com/office/drawing/2014/main" id="{43432870-2E69-43D3-9705-102617FD404D}"/>
              </a:ext>
            </a:extLst>
          </p:cNvPr>
          <p:cNvSpPr txBox="1">
            <a:spLocks/>
          </p:cNvSpPr>
          <p:nvPr/>
        </p:nvSpPr>
        <p:spPr>
          <a:xfrm>
            <a:off x="1551963" y="2578516"/>
            <a:ext cx="10293291" cy="4359233"/>
          </a:xfrm>
          <a:prstGeom prst="rect">
            <a:avLst/>
          </a:prstGeom>
          <a:noFill/>
          <a:ln w="0" cmpd="sng">
            <a:noFill/>
            <a:prstDash val="solid"/>
          </a:ln>
        </p:spPr>
        <p:txBody>
          <a:bodyPr vert="horz" lIns="0" tIns="2540" rIns="0" bIns="0" anchor="t"/>
          <a:lstStyle>
            <a:lvl1pPr marL="91440" marR="0" indent="0" algn="l">
              <a:lnSpc>
                <a:spcPts val="4100"/>
              </a:lnSpc>
              <a:spcAft>
                <a:spcPts val="115"/>
              </a:spcAft>
              <a:defRPr/>
            </a:lvl1pPr>
          </a:lstStyle>
          <a:p>
            <a:pPr marL="91440" marR="0" lvl="0" indent="0" algn="l" defTabSz="914400" eaLnBrk="1" fontAlgn="auto" latinLnBrk="0" hangingPunct="1">
              <a:lnSpc>
                <a:spcPts val="2700"/>
              </a:lnSpc>
              <a:spcBef>
                <a:spcPts val="0"/>
              </a:spcBef>
              <a:spcAft>
                <a:spcPts val="0"/>
              </a:spcAft>
              <a:buClrTx/>
              <a:buSzTx/>
              <a:buFontTx/>
              <a:buNone/>
              <a:tabLst/>
              <a:defRPr/>
            </a:pPr>
            <a:r>
              <a:rPr kumimoji="0" lang="fr-FR" sz="1950" b="0" i="0" u="none" strike="noStrike" kern="0" cap="none" spc="15" normalizeH="0" baseline="0" noProof="0" dirty="0">
                <a:ln>
                  <a:noFill/>
                </a:ln>
                <a:solidFill>
                  <a:srgbClr val="FF0000"/>
                </a:solidFill>
                <a:effectLst/>
                <a:uLnTx/>
                <a:uFillTx/>
                <a:latin typeface="Arial" panose="02020603050405020304" pitchFamily="2"/>
                <a:ea typeface="+mn-ea"/>
                <a:cs typeface="+mn-cs"/>
              </a:rPr>
              <a:t>L’idée est d’offrir aux médecins en mal-être mental une écoute bienveillante et empathique par un médecin de confiance qui l’orientera vers une aide thérapeutique si nécessaire.</a:t>
            </a:r>
            <a:endParaRPr kumimoji="0" lang="fr-FR" sz="2400" b="0" i="0" u="none" strike="noStrike" kern="0" cap="none" spc="-5" normalizeH="0" baseline="0" noProof="0" dirty="0">
              <a:ln>
                <a:noFill/>
              </a:ln>
              <a:solidFill>
                <a:srgbClr val="FF0000"/>
              </a:solidFill>
              <a:effectLst/>
              <a:uLnTx/>
              <a:uFillTx/>
              <a:latin typeface="Arial" panose="02020603050405020304" pitchFamily="2"/>
            </a:endParaRPr>
          </a:p>
          <a:p>
            <a:pPr marL="1211580" indent="-342900" defTabSz="914400">
              <a:lnSpc>
                <a:spcPts val="2300"/>
              </a:lnSpc>
              <a:spcBef>
                <a:spcPts val="2530"/>
              </a:spcBef>
              <a:spcAft>
                <a:spcPts val="0"/>
              </a:spcAft>
              <a:buFont typeface="Wingdings" panose="05000000000000000000" pitchFamily="2" charset="2"/>
              <a:buChar char="v"/>
              <a:defRPr/>
            </a:pPr>
            <a:r>
              <a:rPr lang="fr-FR" sz="2000" kern="0" spc="-5" dirty="0">
                <a:solidFill>
                  <a:srgbClr val="1F497D"/>
                </a:solidFill>
                <a:latin typeface="Arial" panose="02020603050405020304" pitchFamily="2"/>
              </a:rPr>
              <a:t>81 médecins de confiance au niveau national </a:t>
            </a:r>
          </a:p>
          <a:p>
            <a:pPr marL="1211580" marR="0" lvl="0" indent="-342900" algn="l" defTabSz="914400" eaLnBrk="1" fontAlgn="auto" latinLnBrk="0" hangingPunct="1">
              <a:lnSpc>
                <a:spcPts val="2300"/>
              </a:lnSpc>
              <a:spcBef>
                <a:spcPts val="2530"/>
              </a:spcBef>
              <a:spcAft>
                <a:spcPts val="0"/>
              </a:spcAft>
              <a:buClrTx/>
              <a:buSzTx/>
              <a:buFont typeface="Wingdings" panose="05000000000000000000" pitchFamily="2" charset="2"/>
              <a:buChar char="v"/>
              <a:tabLst/>
              <a:defRPr/>
            </a:pPr>
            <a:r>
              <a:rPr kumimoji="0" lang="fr-FR" sz="2000" b="0" i="0" u="none" strike="noStrike" kern="0" cap="none" spc="-5" normalizeH="0" baseline="0" noProof="0" dirty="0">
                <a:ln>
                  <a:noFill/>
                </a:ln>
                <a:solidFill>
                  <a:srgbClr val="1F497D"/>
                </a:solidFill>
                <a:effectLst/>
                <a:uLnTx/>
                <a:uFillTx/>
                <a:latin typeface="Arial" panose="02020603050405020304" pitchFamily="2"/>
              </a:rPr>
              <a:t>Discrétion et confiance</a:t>
            </a:r>
          </a:p>
          <a:p>
            <a:pPr marL="1211580" indent="-342900" defTabSz="914400">
              <a:lnSpc>
                <a:spcPts val="2300"/>
              </a:lnSpc>
              <a:spcBef>
                <a:spcPts val="2530"/>
              </a:spcBef>
              <a:buFont typeface="Wingdings" panose="05000000000000000000" pitchFamily="2" charset="2"/>
              <a:buChar char="v"/>
              <a:defRPr/>
            </a:pPr>
            <a:r>
              <a:rPr lang="fr-FR" sz="2000" kern="0" spc="-5" dirty="0">
                <a:solidFill>
                  <a:srgbClr val="1F497D"/>
                </a:solidFill>
                <a:latin typeface="Arial" panose="02020603050405020304" pitchFamily="2"/>
              </a:rPr>
              <a:t>Respect strict du secret professionnel </a:t>
            </a:r>
          </a:p>
          <a:p>
            <a:pPr marL="1211580" indent="-342900" defTabSz="914400">
              <a:lnSpc>
                <a:spcPts val="2300"/>
              </a:lnSpc>
              <a:spcBef>
                <a:spcPts val="2530"/>
              </a:spcBef>
              <a:buFont typeface="Wingdings" panose="05000000000000000000" pitchFamily="2" charset="2"/>
              <a:buChar char="v"/>
              <a:defRPr/>
            </a:pPr>
            <a:r>
              <a:rPr lang="fr-FR" sz="2000" kern="0" dirty="0">
                <a:solidFill>
                  <a:srgbClr val="1F497D"/>
                </a:solidFill>
                <a:latin typeface="Arial" panose="02020603050405020304" pitchFamily="2"/>
              </a:rPr>
              <a:t>Anonymisation totale par rapport au Conseil de l’Ordre des médecins</a:t>
            </a:r>
          </a:p>
          <a:p>
            <a:pPr marL="1211580" marR="0" lvl="0" indent="-342900" algn="l" defTabSz="914400" eaLnBrk="1" fontAlgn="auto" latinLnBrk="0" hangingPunct="1">
              <a:lnSpc>
                <a:spcPts val="2300"/>
              </a:lnSpc>
              <a:spcBef>
                <a:spcPts val="2530"/>
              </a:spcBef>
              <a:spcAft>
                <a:spcPts val="115"/>
              </a:spcAft>
              <a:buClrTx/>
              <a:buSzTx/>
              <a:buFont typeface="Wingdings" panose="05000000000000000000" pitchFamily="2" charset="2"/>
              <a:buChar char="v"/>
              <a:tabLst/>
              <a:defRPr/>
            </a:pPr>
            <a:r>
              <a:rPr kumimoji="0" lang="fr-FR" sz="2000" b="0" i="0" u="none" strike="noStrike" kern="0" cap="none" spc="-5" normalizeH="0" baseline="0" noProof="0" dirty="0">
                <a:ln>
                  <a:noFill/>
                </a:ln>
                <a:solidFill>
                  <a:srgbClr val="1F497D"/>
                </a:solidFill>
                <a:effectLst/>
                <a:uLnTx/>
                <a:uFillTx/>
                <a:latin typeface="Arial" panose="02020603050405020304" pitchFamily="2"/>
              </a:rPr>
              <a:t>Plate-forme facilement accessible</a:t>
            </a:r>
          </a:p>
        </p:txBody>
      </p:sp>
      <p:sp>
        <p:nvSpPr>
          <p:cNvPr id="4" name="Espace réservé du numéro de diapositive 3">
            <a:extLst>
              <a:ext uri="{FF2B5EF4-FFF2-40B4-BE49-F238E27FC236}">
                <a16:creationId xmlns:a16="http://schemas.microsoft.com/office/drawing/2014/main" id="{84CD11FD-EAFD-2B3F-FD53-BD614825DF94}"/>
              </a:ext>
            </a:extLst>
          </p:cNvPr>
          <p:cNvSpPr>
            <a:spLocks noGrp="1"/>
          </p:cNvSpPr>
          <p:nvPr>
            <p:ph type="sldNum" sz="quarter" idx="12"/>
          </p:nvPr>
        </p:nvSpPr>
        <p:spPr/>
        <p:txBody>
          <a:bodyPr/>
          <a:lstStyle/>
          <a:p>
            <a:fld id="{D57F1E4F-1CFF-5643-939E-217C01CDF565}" type="slidenum">
              <a:rPr lang="en-US" smtClean="0"/>
              <a:t>2</a:t>
            </a:fld>
            <a:endParaRPr lang="en-US" dirty="0"/>
          </a:p>
        </p:txBody>
      </p:sp>
    </p:spTree>
    <p:extLst>
      <p:ext uri="{BB962C8B-B14F-4D97-AF65-F5344CB8AC3E}">
        <p14:creationId xmlns:p14="http://schemas.microsoft.com/office/powerpoint/2010/main" val="1448944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EditPoints="1" noChangeArrowheads="1"/>
          </p:cNvSpPr>
          <p:nvPr>
            <p:ph type="title"/>
          </p:nvPr>
        </p:nvSpPr>
        <p:spPr>
          <a:xfrm>
            <a:off x="1981200" y="277814"/>
            <a:ext cx="8229600" cy="941387"/>
          </a:xfrm>
        </p:spPr>
        <p:txBody>
          <a:bodyPr/>
          <a:lstStyle/>
          <a:p>
            <a:pPr algn="ctr" eaLnBrk="1" hangingPunct="1"/>
            <a:r>
              <a:rPr lang="fr-BE" sz="4800" b="1" dirty="0">
                <a:solidFill>
                  <a:schemeClr val="accent1"/>
                </a:solidFill>
                <a:effectLst>
                  <a:outerShdw blurRad="38100" dist="38100" dir="2700000" algn="tl">
                    <a:srgbClr val="C0C0C0"/>
                  </a:outerShdw>
                </a:effectLst>
              </a:rPr>
              <a:t>Organes du C.P.E.M.</a:t>
            </a:r>
            <a:endParaRPr lang="fr-FR" sz="4800" b="1" dirty="0">
              <a:solidFill>
                <a:schemeClr val="accent1"/>
              </a:solidFill>
              <a:effectLst>
                <a:outerShdw blurRad="38100" dist="38100" dir="2700000" algn="tl">
                  <a:srgbClr val="C0C0C0"/>
                </a:outerShdw>
              </a:effectLst>
            </a:endParaRPr>
          </a:p>
        </p:txBody>
      </p:sp>
      <p:sp>
        <p:nvSpPr>
          <p:cNvPr id="13315" name="Rectangle 3"/>
          <p:cNvSpPr>
            <a:spLocks noGrp="1" noEditPoints="1" noChangeArrowheads="1"/>
          </p:cNvSpPr>
          <p:nvPr>
            <p:ph type="body" idx="4294967295"/>
          </p:nvPr>
        </p:nvSpPr>
        <p:spPr>
          <a:xfrm>
            <a:off x="2335214" y="1219201"/>
            <a:ext cx="8229600" cy="4876800"/>
          </a:xfrm>
        </p:spPr>
        <p:txBody>
          <a:bodyPr>
            <a:normAutofit fontScale="92500" lnSpcReduction="10000"/>
          </a:bodyPr>
          <a:lstStyle/>
          <a:p>
            <a:pPr eaLnBrk="1" hangingPunct="1"/>
            <a:r>
              <a:rPr lang="fr-BE" sz="2400" dirty="0">
                <a:solidFill>
                  <a:schemeClr val="tx1"/>
                </a:solidFill>
              </a:rPr>
              <a:t>Conseil d’administration :</a:t>
            </a:r>
          </a:p>
          <a:p>
            <a:pPr lvl="1" eaLnBrk="1" hangingPunct="1"/>
            <a:r>
              <a:rPr lang="fr-BE" sz="2000" dirty="0">
                <a:solidFill>
                  <a:schemeClr val="tx1"/>
                </a:solidFill>
              </a:rPr>
              <a:t>9 membres</a:t>
            </a:r>
          </a:p>
          <a:p>
            <a:pPr lvl="1" eaLnBrk="1" hangingPunct="1"/>
            <a:r>
              <a:rPr lang="fr-BE" sz="2000" dirty="0">
                <a:solidFill>
                  <a:schemeClr val="tx1"/>
                </a:solidFill>
              </a:rPr>
              <a:t>Répartis suivant les régions de la province :</a:t>
            </a:r>
          </a:p>
          <a:p>
            <a:pPr lvl="2" eaLnBrk="1" hangingPunct="1"/>
            <a:r>
              <a:rPr lang="fr-BE" sz="1600" dirty="0">
                <a:solidFill>
                  <a:schemeClr val="tx1"/>
                </a:solidFill>
              </a:rPr>
              <a:t>Eupen</a:t>
            </a:r>
          </a:p>
          <a:p>
            <a:pPr lvl="2" eaLnBrk="1" hangingPunct="1"/>
            <a:r>
              <a:rPr lang="fr-BE" sz="1600" dirty="0">
                <a:solidFill>
                  <a:schemeClr val="tx1"/>
                </a:solidFill>
              </a:rPr>
              <a:t>Huy-Waremme</a:t>
            </a:r>
          </a:p>
          <a:p>
            <a:pPr lvl="2" eaLnBrk="1" hangingPunct="1"/>
            <a:r>
              <a:rPr lang="fr-BE" sz="1600" dirty="0">
                <a:solidFill>
                  <a:schemeClr val="tx1"/>
                </a:solidFill>
              </a:rPr>
              <a:t>Liège </a:t>
            </a:r>
          </a:p>
          <a:p>
            <a:pPr lvl="2" eaLnBrk="1" hangingPunct="1"/>
            <a:r>
              <a:rPr lang="fr-BE" sz="1600" dirty="0">
                <a:solidFill>
                  <a:schemeClr val="tx1"/>
                </a:solidFill>
              </a:rPr>
              <a:t>Verviers</a:t>
            </a:r>
          </a:p>
          <a:p>
            <a:pPr lvl="1" eaLnBrk="1" hangingPunct="1"/>
            <a:r>
              <a:rPr lang="fr-BE" sz="2000" dirty="0">
                <a:solidFill>
                  <a:schemeClr val="tx1"/>
                </a:solidFill>
              </a:rPr>
              <a:t>Le C.A choisi parmi ses membres un président, un vice-président, un trésorier.</a:t>
            </a:r>
          </a:p>
          <a:p>
            <a:pPr lvl="1"/>
            <a:r>
              <a:rPr lang="fr-BE" sz="2000" dirty="0">
                <a:solidFill>
                  <a:schemeClr val="tx1"/>
                </a:solidFill>
              </a:rPr>
              <a:t>Désignation d’un administrateur délégué à la gestion journalière </a:t>
            </a:r>
          </a:p>
          <a:p>
            <a:pPr lvl="1" eaLnBrk="1" hangingPunct="1"/>
            <a:r>
              <a:rPr lang="fr-BE" sz="2000" dirty="0">
                <a:solidFill>
                  <a:schemeClr val="tx1"/>
                </a:solidFill>
              </a:rPr>
              <a:t>1 réunion trimestrielle avec communications par voie électronique régulières pour décisions urgentes.</a:t>
            </a:r>
            <a:endParaRPr lang="fr-BE" sz="2800" dirty="0">
              <a:solidFill>
                <a:schemeClr val="tx1"/>
              </a:solidFill>
            </a:endParaRPr>
          </a:p>
          <a:p>
            <a:pPr lvl="1"/>
            <a:r>
              <a:rPr lang="fr-BE" sz="2000" dirty="0">
                <a:solidFill>
                  <a:schemeClr val="tx1"/>
                </a:solidFill>
              </a:rPr>
              <a:t>Tous les mandats de </a:t>
            </a:r>
            <a:r>
              <a:rPr lang="fr-BE" sz="2000" dirty="0" err="1">
                <a:solidFill>
                  <a:schemeClr val="tx1"/>
                </a:solidFill>
              </a:rPr>
              <a:t>l’asbl</a:t>
            </a:r>
            <a:r>
              <a:rPr lang="fr-BE" sz="2000" dirty="0">
                <a:solidFill>
                  <a:schemeClr val="tx1"/>
                </a:solidFill>
              </a:rPr>
              <a:t> sont entièrement GRATUITS</a:t>
            </a:r>
          </a:p>
          <a:p>
            <a:pPr lvl="1" eaLnBrk="1" hangingPunct="1"/>
            <a:endParaRPr lang="fr-BE" sz="2000" dirty="0">
              <a:solidFill>
                <a:schemeClr val="tx2"/>
              </a:solidFill>
            </a:endParaRPr>
          </a:p>
        </p:txBody>
      </p:sp>
      <p:pic>
        <p:nvPicPr>
          <p:cNvPr id="13316"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650766AA-9661-4053-AE6B-2EEEE855F89B}" type="slidenum">
              <a:rPr lang="fr-FR" smtClean="0"/>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200" dirty="0">
                <a:solidFill>
                  <a:srgbClr val="000000"/>
                </a:solidFill>
              </a:rPr>
              <a:t>CPEM LIEGE Dr FONZE</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68" y="1206844"/>
            <a:ext cx="5268686" cy="3951515"/>
          </a:xfrm>
          <a:prstGeom prst="rect">
            <a:avLst/>
          </a:prstGeom>
        </p:spPr>
      </p:pic>
      <p:sp>
        <p:nvSpPr>
          <p:cNvPr id="9" name="Rectangle 2"/>
          <p:cNvSpPr>
            <a:spLocks noGrp="1" noEditPoints="1" noChangeArrowheads="1"/>
          </p:cNvSpPr>
          <p:nvPr>
            <p:ph type="title"/>
          </p:nvPr>
        </p:nvSpPr>
        <p:spPr>
          <a:xfrm>
            <a:off x="1827211" y="100084"/>
            <a:ext cx="9144000" cy="909637"/>
          </a:xfrm>
        </p:spPr>
        <p:txBody>
          <a:bodyPr>
            <a:normAutofit fontScale="90000"/>
          </a:bodyPr>
          <a:lstStyle/>
          <a:p>
            <a:pPr algn="ctr" eaLnBrk="1" hangingPunct="1"/>
            <a:r>
              <a:rPr lang="fr-BE" b="1" dirty="0">
                <a:solidFill>
                  <a:schemeClr val="tx2">
                    <a:lumMod val="60000"/>
                    <a:lumOff val="40000"/>
                  </a:schemeClr>
                </a:solidFill>
                <a:effectLst>
                  <a:outerShdw blurRad="38100" dist="38100" dir="2700000" algn="tl">
                    <a:srgbClr val="C0C0C0"/>
                  </a:outerShdw>
                </a:effectLst>
              </a:rPr>
              <a:t>Comité Provincial d’Entraide Médicale</a:t>
            </a:r>
            <a:br>
              <a:rPr lang="fr-BE" b="1" dirty="0">
                <a:solidFill>
                  <a:schemeClr val="tx2">
                    <a:lumMod val="60000"/>
                    <a:lumOff val="40000"/>
                  </a:schemeClr>
                </a:solidFill>
                <a:effectLst>
                  <a:outerShdw blurRad="38100" dist="38100" dir="2700000" algn="tl">
                    <a:srgbClr val="C0C0C0"/>
                  </a:outerShdw>
                </a:effectLst>
              </a:rPr>
            </a:br>
            <a:r>
              <a:rPr lang="fr-BE" b="1" dirty="0">
                <a:solidFill>
                  <a:schemeClr val="tx2">
                    <a:lumMod val="60000"/>
                    <a:lumOff val="40000"/>
                  </a:schemeClr>
                </a:solidFill>
                <a:effectLst>
                  <a:outerShdw blurRad="38100" dist="38100" dir="2700000" algn="tl">
                    <a:srgbClr val="C0C0C0"/>
                  </a:outerShdw>
                </a:effectLst>
              </a:rPr>
              <a:t>CPEM</a:t>
            </a:r>
            <a:endParaRPr lang="fr-FR" sz="2400" b="1" dirty="0">
              <a:solidFill>
                <a:schemeClr val="tx2">
                  <a:lumMod val="60000"/>
                  <a:lumOff val="40000"/>
                </a:schemeClr>
              </a:solidFill>
              <a:effectLst>
                <a:outerShdw blurRad="38100" dist="38100" dir="2700000" algn="tl">
                  <a:srgbClr val="C0C0C0"/>
                </a:outerShdw>
              </a:effectLst>
            </a:endParaRPr>
          </a:p>
        </p:txBody>
      </p:sp>
      <p:sp>
        <p:nvSpPr>
          <p:cNvPr id="3" name="Rectangle 2"/>
          <p:cNvSpPr/>
          <p:nvPr/>
        </p:nvSpPr>
        <p:spPr>
          <a:xfrm>
            <a:off x="4244614" y="5214346"/>
            <a:ext cx="5145961" cy="461665"/>
          </a:xfrm>
          <a:prstGeom prst="rect">
            <a:avLst/>
          </a:prstGeom>
        </p:spPr>
        <p:txBody>
          <a:bodyPr wrap="none">
            <a:spAutoFit/>
          </a:bodyPr>
          <a:lstStyle/>
          <a:p>
            <a:r>
              <a:rPr lang="fr-BE" sz="2400" b="1" dirty="0"/>
              <a:t>http://www.cpem-prov-liege.be/</a:t>
            </a:r>
          </a:p>
        </p:txBody>
      </p:sp>
      <p:sp>
        <p:nvSpPr>
          <p:cNvPr id="4" name="Rectangle 3"/>
          <p:cNvSpPr/>
          <p:nvPr/>
        </p:nvSpPr>
        <p:spPr>
          <a:xfrm>
            <a:off x="1524001" y="5602070"/>
            <a:ext cx="9143999" cy="646331"/>
          </a:xfrm>
          <a:prstGeom prst="rect">
            <a:avLst/>
          </a:prstGeom>
        </p:spPr>
        <p:txBody>
          <a:bodyPr wrap="square">
            <a:spAutoFit/>
          </a:bodyPr>
          <a:lstStyle/>
          <a:p>
            <a:pPr algn="ctr"/>
            <a:r>
              <a:rPr lang="fr-BE" b="1" dirty="0">
                <a:solidFill>
                  <a:srgbClr val="FF0000"/>
                </a:solidFill>
              </a:rPr>
              <a:t>Une </a:t>
            </a:r>
            <a:r>
              <a:rPr lang="fr-BE" b="1" dirty="0" err="1">
                <a:solidFill>
                  <a:srgbClr val="FF0000"/>
                </a:solidFill>
              </a:rPr>
              <a:t>asbl</a:t>
            </a:r>
            <a:r>
              <a:rPr lang="fr-BE" b="1" dirty="0">
                <a:solidFill>
                  <a:srgbClr val="FF0000"/>
                </a:solidFill>
              </a:rPr>
              <a:t> pour aider les médecins et leurs familles en grosse difficulté matérielle et/ou psychologique</a:t>
            </a:r>
            <a:endParaRPr lang="fr-BE" b="1" dirty="0"/>
          </a:p>
        </p:txBody>
      </p:sp>
      <p:sp>
        <p:nvSpPr>
          <p:cNvPr id="6" name="Espace réservé du numéro de diapositive 5"/>
          <p:cNvSpPr>
            <a:spLocks noGrp="1"/>
          </p:cNvSpPr>
          <p:nvPr>
            <p:ph type="sldNum" sz="quarter" idx="12"/>
          </p:nvPr>
        </p:nvSpPr>
        <p:spPr/>
        <p:txBody>
          <a:bodyPr/>
          <a:lstStyle/>
          <a:p>
            <a:fld id="{0ABCC4A8-909B-47A9-9245-D12F7A27B64F}" type="slidenum">
              <a:rPr lang="fr-FR" smtClean="0"/>
              <a:t>21</a:t>
            </a:fld>
            <a:endParaRPr lang="fr-FR"/>
          </a:p>
        </p:txBody>
      </p:sp>
    </p:spTree>
    <p:extLst>
      <p:ext uri="{BB962C8B-B14F-4D97-AF65-F5344CB8AC3E}">
        <p14:creationId xmlns:p14="http://schemas.microsoft.com/office/powerpoint/2010/main" val="2232055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EditPoints="1" noChangeArrowheads="1"/>
          </p:cNvSpPr>
          <p:nvPr>
            <p:ph type="title"/>
          </p:nvPr>
        </p:nvSpPr>
        <p:spPr>
          <a:xfrm>
            <a:off x="1981200" y="277814"/>
            <a:ext cx="8229600" cy="941387"/>
          </a:xfrm>
        </p:spPr>
        <p:txBody>
          <a:bodyPr>
            <a:normAutofit fontScale="90000"/>
          </a:bodyPr>
          <a:lstStyle/>
          <a:p>
            <a:pPr algn="ctr" eaLnBrk="1" hangingPunct="1"/>
            <a:r>
              <a:rPr lang="fr-BE" sz="4400" b="1" dirty="0">
                <a:solidFill>
                  <a:schemeClr val="accent1"/>
                </a:solidFill>
                <a:effectLst>
                  <a:outerShdw blurRad="38100" dist="38100" dir="2700000" algn="tl">
                    <a:srgbClr val="C0C0C0"/>
                  </a:outerShdw>
                </a:effectLst>
              </a:rPr>
              <a:t>Origine des demandes d’aide</a:t>
            </a:r>
            <a:endParaRPr lang="fr-FR" sz="4400" b="1" dirty="0">
              <a:solidFill>
                <a:schemeClr val="accent1"/>
              </a:solidFill>
              <a:effectLst>
                <a:outerShdw blurRad="38100" dist="38100" dir="2700000" algn="tl">
                  <a:srgbClr val="C0C0C0"/>
                </a:outerShdw>
              </a:effectLst>
            </a:endParaRPr>
          </a:p>
        </p:txBody>
      </p:sp>
      <p:sp>
        <p:nvSpPr>
          <p:cNvPr id="16387" name="Rectangle 3"/>
          <p:cNvSpPr>
            <a:spLocks noGrp="1" noEditPoints="1" noChangeArrowheads="1"/>
          </p:cNvSpPr>
          <p:nvPr>
            <p:ph type="body" idx="4294967295"/>
          </p:nvPr>
        </p:nvSpPr>
        <p:spPr>
          <a:xfrm>
            <a:off x="2096087" y="1264786"/>
            <a:ext cx="8229600" cy="4825437"/>
          </a:xfrm>
        </p:spPr>
        <p:txBody>
          <a:bodyPr>
            <a:normAutofit fontScale="92500"/>
          </a:bodyPr>
          <a:lstStyle/>
          <a:p>
            <a:pPr eaLnBrk="1" hangingPunct="1"/>
            <a:r>
              <a:rPr lang="fr-BE" sz="2800" dirty="0">
                <a:solidFill>
                  <a:schemeClr val="tx1"/>
                </a:solidFill>
              </a:rPr>
              <a:t>Par quelles voies </a:t>
            </a:r>
            <a:r>
              <a:rPr lang="fr-BE" sz="2800" dirty="0" err="1">
                <a:solidFill>
                  <a:schemeClr val="tx1"/>
                </a:solidFill>
              </a:rPr>
              <a:t>l’asbl</a:t>
            </a:r>
            <a:r>
              <a:rPr lang="fr-BE" sz="2800" dirty="0">
                <a:solidFill>
                  <a:schemeClr val="tx1"/>
                </a:solidFill>
              </a:rPr>
              <a:t> reçoit-elle une demande d’aide ? :</a:t>
            </a:r>
          </a:p>
          <a:p>
            <a:pPr lvl="1" eaLnBrk="1" hangingPunct="1"/>
            <a:r>
              <a:rPr lang="fr-BE" sz="2400" dirty="0">
                <a:solidFill>
                  <a:schemeClr val="tx2"/>
                </a:solidFill>
              </a:rPr>
              <a:t>Par contact personnel avec un des administrateurs</a:t>
            </a:r>
          </a:p>
          <a:p>
            <a:pPr lvl="1" eaLnBrk="1" hangingPunct="1"/>
            <a:r>
              <a:rPr lang="fr-BE" sz="2400" dirty="0">
                <a:solidFill>
                  <a:schemeClr val="tx2"/>
                </a:solidFill>
              </a:rPr>
              <a:t>Par l’initiative d’un de nos administrateurs auprès d’un médecin en difficulté</a:t>
            </a:r>
          </a:p>
          <a:p>
            <a:pPr lvl="1" eaLnBrk="1" hangingPunct="1"/>
            <a:r>
              <a:rPr lang="fr-BE" sz="2400" dirty="0">
                <a:solidFill>
                  <a:schemeClr val="tx2"/>
                </a:solidFill>
              </a:rPr>
              <a:t>Par sollicitation auprès de l’ordre des médecins </a:t>
            </a:r>
          </a:p>
          <a:p>
            <a:pPr lvl="1" eaLnBrk="1" hangingPunct="1"/>
            <a:r>
              <a:rPr lang="fr-BE" sz="2400" dirty="0">
                <a:solidFill>
                  <a:schemeClr val="tx2"/>
                </a:solidFill>
              </a:rPr>
              <a:t>Par communication par l’ordre des médecins de demandes de réduction de cotisation.</a:t>
            </a:r>
          </a:p>
          <a:p>
            <a:pPr lvl="1" eaLnBrk="1" hangingPunct="1"/>
            <a:r>
              <a:rPr lang="fr-BE" sz="2400" dirty="0">
                <a:solidFill>
                  <a:schemeClr val="tx2"/>
                </a:solidFill>
              </a:rPr>
              <a:t>Par demande directe au C.P.E.M. à l’occasion de l’appel à dons.</a:t>
            </a:r>
          </a:p>
          <a:p>
            <a:pPr lvl="1" eaLnBrk="1" hangingPunct="1"/>
            <a:r>
              <a:rPr lang="fr-BE" sz="2400" dirty="0">
                <a:solidFill>
                  <a:schemeClr val="tx2"/>
                </a:solidFill>
              </a:rPr>
              <a:t>Par l’organisation nationale « Médecins en difficulté »</a:t>
            </a:r>
          </a:p>
        </p:txBody>
      </p:sp>
      <p:pic>
        <p:nvPicPr>
          <p:cNvPr id="16388"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5828338B-9DC2-4645-8B0B-DD634AE5E03A}" type="slidenum">
              <a:rPr lang="fr-FR" smtClean="0"/>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EditPoints="1" noChangeArrowheads="1"/>
          </p:cNvSpPr>
          <p:nvPr>
            <p:ph type="title"/>
          </p:nvPr>
        </p:nvSpPr>
        <p:spPr>
          <a:xfrm>
            <a:off x="1981200" y="277814"/>
            <a:ext cx="8229600" cy="941387"/>
          </a:xfrm>
        </p:spPr>
        <p:txBody>
          <a:bodyPr/>
          <a:lstStyle/>
          <a:p>
            <a:pPr algn="ctr" eaLnBrk="1" hangingPunct="1"/>
            <a:r>
              <a:rPr lang="fr-BE" sz="4800" b="1" dirty="0">
                <a:solidFill>
                  <a:schemeClr val="accent1"/>
                </a:solidFill>
                <a:effectLst>
                  <a:outerShdw blurRad="38100" dist="38100" dir="2700000" algn="tl">
                    <a:srgbClr val="C0C0C0"/>
                  </a:outerShdw>
                </a:effectLst>
              </a:rPr>
              <a:t>Modalité des aides</a:t>
            </a:r>
            <a:endParaRPr lang="fr-FR" sz="4800" b="1" dirty="0">
              <a:solidFill>
                <a:schemeClr val="accent1"/>
              </a:solidFill>
              <a:effectLst>
                <a:outerShdw blurRad="38100" dist="38100" dir="2700000" algn="tl">
                  <a:srgbClr val="C0C0C0"/>
                </a:outerShdw>
              </a:effectLst>
            </a:endParaRPr>
          </a:p>
        </p:txBody>
      </p:sp>
      <p:sp>
        <p:nvSpPr>
          <p:cNvPr id="16387" name="Rectangle 3"/>
          <p:cNvSpPr>
            <a:spLocks noGrp="1" noEditPoints="1" noChangeArrowheads="1"/>
          </p:cNvSpPr>
          <p:nvPr>
            <p:ph type="body" idx="4294967295"/>
          </p:nvPr>
        </p:nvSpPr>
        <p:spPr>
          <a:xfrm>
            <a:off x="1993900" y="1219200"/>
            <a:ext cx="9824720" cy="4644390"/>
          </a:xfrm>
        </p:spPr>
        <p:txBody>
          <a:bodyPr>
            <a:normAutofit fontScale="85000" lnSpcReduction="20000"/>
          </a:bodyPr>
          <a:lstStyle/>
          <a:p>
            <a:pPr eaLnBrk="1" hangingPunct="1">
              <a:lnSpc>
                <a:spcPct val="80000"/>
              </a:lnSpc>
            </a:pPr>
            <a:r>
              <a:rPr lang="fr-BE" sz="2800" b="1" i="1" u="sng" dirty="0">
                <a:solidFill>
                  <a:schemeClr val="tx2"/>
                </a:solidFill>
                <a:effectLst>
                  <a:outerShdw blurRad="38100" dist="38100" dir="2700000" algn="tl">
                    <a:srgbClr val="C0C0C0"/>
                  </a:outerShdw>
                </a:effectLst>
              </a:rPr>
              <a:t>aide des médecins </a:t>
            </a:r>
            <a:r>
              <a:rPr lang="fr-BE" sz="2800" dirty="0">
                <a:solidFill>
                  <a:schemeClr val="tx2"/>
                </a:solidFill>
                <a:effectLst>
                  <a:outerShdw blurRad="38100" dist="38100" dir="2700000" algn="tl">
                    <a:srgbClr val="C0C0C0"/>
                  </a:outerShdw>
                </a:effectLst>
              </a:rPr>
              <a:t>de la province de Liège </a:t>
            </a:r>
            <a:r>
              <a:rPr lang="fr-BE" sz="2800" b="1" i="1" u="sng" dirty="0">
                <a:solidFill>
                  <a:schemeClr val="tx2"/>
                </a:solidFill>
                <a:effectLst>
                  <a:outerShdw blurRad="38100" dist="38100" dir="2700000" algn="tl">
                    <a:srgbClr val="C0C0C0"/>
                  </a:outerShdw>
                </a:effectLst>
              </a:rPr>
              <a:t>ou de leur famille</a:t>
            </a:r>
            <a:r>
              <a:rPr lang="fr-BE" sz="2800" dirty="0">
                <a:solidFill>
                  <a:schemeClr val="tx2"/>
                </a:solidFill>
                <a:effectLst>
                  <a:outerShdw blurRad="38100" dist="38100" dir="2700000" algn="tl">
                    <a:srgbClr val="C0C0C0"/>
                  </a:outerShdw>
                </a:effectLst>
              </a:rPr>
              <a:t> </a:t>
            </a:r>
          </a:p>
          <a:p>
            <a:pPr marL="0" indent="0" eaLnBrk="1" hangingPunct="1">
              <a:lnSpc>
                <a:spcPct val="80000"/>
              </a:lnSpc>
              <a:buNone/>
            </a:pPr>
            <a:r>
              <a:rPr lang="fr-BE" sz="2800" dirty="0">
                <a:solidFill>
                  <a:schemeClr val="tx2"/>
                </a:solidFill>
                <a:effectLst>
                  <a:outerShdw blurRad="38100" dist="38100" dir="2700000" algn="tl">
                    <a:srgbClr val="C0C0C0"/>
                  </a:outerShdw>
                </a:effectLst>
              </a:rPr>
              <a:t> </a:t>
            </a:r>
            <a:endParaRPr dirty="0">
              <a:effectLst>
                <a:outerShdw blurRad="38100" dist="38100" dir="2700000" algn="tl">
                  <a:srgbClr val="C0C0C0"/>
                </a:outerShdw>
              </a:effectLst>
            </a:endParaRPr>
          </a:p>
          <a:p>
            <a:pPr lvl="1" eaLnBrk="1" hangingPunct="1">
              <a:lnSpc>
                <a:spcPct val="80000"/>
              </a:lnSpc>
            </a:pPr>
            <a:r>
              <a:rPr lang="fr-BE" sz="2400" dirty="0">
                <a:solidFill>
                  <a:schemeClr val="tx2"/>
                </a:solidFill>
              </a:rPr>
              <a:t>Sans discrimination</a:t>
            </a:r>
          </a:p>
          <a:p>
            <a:pPr lvl="1" eaLnBrk="1" hangingPunct="1">
              <a:lnSpc>
                <a:spcPct val="80000"/>
              </a:lnSpc>
            </a:pPr>
            <a:r>
              <a:rPr lang="fr-BE" sz="2400" dirty="0">
                <a:solidFill>
                  <a:schemeClr val="tx2"/>
                </a:solidFill>
              </a:rPr>
              <a:t>Sans jugement </a:t>
            </a:r>
          </a:p>
          <a:p>
            <a:pPr lvl="1" eaLnBrk="1" hangingPunct="1">
              <a:lnSpc>
                <a:spcPct val="80000"/>
              </a:lnSpc>
            </a:pPr>
            <a:r>
              <a:rPr lang="fr-BE" sz="2400" dirty="0">
                <a:solidFill>
                  <a:schemeClr val="tx2"/>
                </a:solidFill>
              </a:rPr>
              <a:t>Avec discrétion absolue</a:t>
            </a:r>
          </a:p>
          <a:p>
            <a:pPr marL="457200" lvl="1" indent="0" eaLnBrk="1" hangingPunct="1">
              <a:lnSpc>
                <a:spcPct val="80000"/>
              </a:lnSpc>
              <a:buNone/>
            </a:pPr>
            <a:endParaRPr lang="fr-BE" sz="2400" dirty="0">
              <a:solidFill>
                <a:schemeClr val="tx2"/>
              </a:solidFill>
            </a:endParaRPr>
          </a:p>
          <a:p>
            <a:pPr eaLnBrk="1" hangingPunct="1">
              <a:lnSpc>
                <a:spcPct val="80000"/>
              </a:lnSpc>
            </a:pPr>
            <a:r>
              <a:rPr lang="fr-BE" sz="2800" b="1" dirty="0">
                <a:solidFill>
                  <a:schemeClr val="tx2"/>
                </a:solidFill>
              </a:rPr>
              <a:t>sous forme :</a:t>
            </a:r>
          </a:p>
          <a:p>
            <a:pPr marL="0" indent="0" eaLnBrk="1" hangingPunct="1">
              <a:lnSpc>
                <a:spcPct val="80000"/>
              </a:lnSpc>
              <a:buNone/>
            </a:pPr>
            <a:endParaRPr lang="fr-BE" sz="2800" b="1" dirty="0">
              <a:solidFill>
                <a:schemeClr val="tx2"/>
              </a:solidFill>
            </a:endParaRPr>
          </a:p>
          <a:p>
            <a:pPr lvl="1" eaLnBrk="1" hangingPunct="1">
              <a:lnSpc>
                <a:spcPct val="80000"/>
              </a:lnSpc>
            </a:pPr>
            <a:r>
              <a:rPr lang="fr-BE" sz="2400" dirty="0">
                <a:solidFill>
                  <a:schemeClr val="tx2"/>
                </a:solidFill>
              </a:rPr>
              <a:t>De support psychologique</a:t>
            </a:r>
          </a:p>
          <a:p>
            <a:pPr lvl="1">
              <a:lnSpc>
                <a:spcPct val="80000"/>
              </a:lnSpc>
            </a:pPr>
            <a:r>
              <a:rPr lang="fr-BE" sz="2400" dirty="0">
                <a:solidFill>
                  <a:schemeClr val="tx2"/>
                </a:solidFill>
              </a:rPr>
              <a:t>De conseils de gestion et d’accompagnement</a:t>
            </a:r>
          </a:p>
          <a:p>
            <a:pPr lvl="1">
              <a:lnSpc>
                <a:spcPct val="80000"/>
              </a:lnSpc>
            </a:pPr>
            <a:r>
              <a:rPr lang="fr-BE" sz="2400" dirty="0">
                <a:solidFill>
                  <a:schemeClr val="tx2"/>
                </a:solidFill>
              </a:rPr>
              <a:t>D’aide administrative (INAMI, assurances, lois sociales,…)</a:t>
            </a:r>
          </a:p>
          <a:p>
            <a:pPr lvl="1" eaLnBrk="1" hangingPunct="1">
              <a:lnSpc>
                <a:spcPct val="80000"/>
              </a:lnSpc>
            </a:pPr>
            <a:r>
              <a:rPr lang="fr-BE" sz="2400" dirty="0">
                <a:solidFill>
                  <a:schemeClr val="tx2"/>
                </a:solidFill>
              </a:rPr>
              <a:t>D’un apport financier, ponctuel ou à plus long terme</a:t>
            </a:r>
          </a:p>
          <a:p>
            <a:pPr lvl="1" eaLnBrk="1" hangingPunct="1">
              <a:lnSpc>
                <a:spcPct val="80000"/>
              </a:lnSpc>
            </a:pPr>
            <a:r>
              <a:rPr lang="fr-BE" sz="2400" dirty="0">
                <a:solidFill>
                  <a:schemeClr val="tx2"/>
                </a:solidFill>
              </a:rPr>
              <a:t>De prêts sans intérêt</a:t>
            </a:r>
          </a:p>
          <a:p>
            <a:pPr lvl="1" eaLnBrk="1" hangingPunct="1">
              <a:lnSpc>
                <a:spcPct val="80000"/>
              </a:lnSpc>
            </a:pPr>
            <a:r>
              <a:rPr lang="fr-BE" sz="2400" dirty="0">
                <a:solidFill>
                  <a:schemeClr val="tx2"/>
                </a:solidFill>
              </a:rPr>
              <a:t>De recherche d’une activité professionnelle</a:t>
            </a:r>
          </a:p>
        </p:txBody>
      </p:sp>
      <p:pic>
        <p:nvPicPr>
          <p:cNvPr id="16388"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5828338B-9DC2-4645-8B0B-DD634AE5E03A}" type="slidenum">
              <a:rPr lang="fr-FR" smtClean="0"/>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EditPoints="1" noChangeArrowheads="1"/>
          </p:cNvSpPr>
          <p:nvPr>
            <p:ph type="body" idx="4294967295"/>
          </p:nvPr>
        </p:nvSpPr>
        <p:spPr>
          <a:xfrm>
            <a:off x="1973826" y="1062448"/>
            <a:ext cx="8229600" cy="5257800"/>
          </a:xfrm>
        </p:spPr>
        <p:txBody>
          <a:bodyPr>
            <a:normAutofit fontScale="92500" lnSpcReduction="10000"/>
          </a:bodyPr>
          <a:lstStyle/>
          <a:p>
            <a:pPr eaLnBrk="1" hangingPunct="1"/>
            <a:r>
              <a:rPr lang="fr-BE" sz="2800" dirty="0">
                <a:solidFill>
                  <a:schemeClr val="tx1"/>
                </a:solidFill>
              </a:rPr>
              <a:t>La constitution du dossier de la demande :</a:t>
            </a:r>
          </a:p>
          <a:p>
            <a:pPr lvl="1" eaLnBrk="1" hangingPunct="1"/>
            <a:r>
              <a:rPr lang="fr-BE" sz="2400" dirty="0">
                <a:solidFill>
                  <a:schemeClr val="tx2"/>
                </a:solidFill>
              </a:rPr>
              <a:t>Réalisée par un administrateur du secteur du demandeur ou par celui qui a été contacté</a:t>
            </a:r>
          </a:p>
          <a:p>
            <a:pPr lvl="1" eaLnBrk="1" hangingPunct="1"/>
            <a:r>
              <a:rPr lang="fr-BE" sz="2400" dirty="0">
                <a:solidFill>
                  <a:schemeClr val="tx2"/>
                </a:solidFill>
              </a:rPr>
              <a:t>A faire avec beaucoup de psychologie car </a:t>
            </a:r>
          </a:p>
          <a:p>
            <a:pPr lvl="2" eaLnBrk="1" hangingPunct="1"/>
            <a:r>
              <a:rPr lang="fr-BE" sz="2000" dirty="0">
                <a:solidFill>
                  <a:schemeClr val="tx1"/>
                </a:solidFill>
              </a:rPr>
              <a:t>Démarche difficile pour le demandeur </a:t>
            </a:r>
          </a:p>
          <a:p>
            <a:pPr lvl="2" eaLnBrk="1" hangingPunct="1"/>
            <a:r>
              <a:rPr lang="fr-BE" sz="2000" dirty="0">
                <a:solidFill>
                  <a:schemeClr val="tx1"/>
                </a:solidFill>
              </a:rPr>
              <a:t>Le médecin est formé pour aider et pas pour être aider.</a:t>
            </a:r>
          </a:p>
          <a:p>
            <a:pPr lvl="1" eaLnBrk="1" hangingPunct="1"/>
            <a:r>
              <a:rPr lang="fr-BE" sz="2400" dirty="0">
                <a:solidFill>
                  <a:schemeClr val="tx2"/>
                </a:solidFill>
              </a:rPr>
              <a:t>Il va :</a:t>
            </a:r>
          </a:p>
          <a:p>
            <a:pPr lvl="2" eaLnBrk="1" hangingPunct="1"/>
            <a:r>
              <a:rPr lang="fr-BE" sz="2000" dirty="0">
                <a:solidFill>
                  <a:schemeClr val="tx1"/>
                </a:solidFill>
              </a:rPr>
              <a:t>Rencontrer et écouter le médecin en difficulté</a:t>
            </a:r>
          </a:p>
          <a:p>
            <a:pPr lvl="2" eaLnBrk="1" hangingPunct="1"/>
            <a:r>
              <a:rPr lang="fr-BE" sz="2000" dirty="0">
                <a:solidFill>
                  <a:schemeClr val="tx1"/>
                </a:solidFill>
              </a:rPr>
              <a:t>Préciser le type de problème</a:t>
            </a:r>
          </a:p>
          <a:p>
            <a:pPr lvl="2" eaLnBrk="1" hangingPunct="1"/>
            <a:r>
              <a:rPr lang="fr-BE" sz="2000" dirty="0">
                <a:solidFill>
                  <a:schemeClr val="tx1"/>
                </a:solidFill>
              </a:rPr>
              <a:t>Constituer le dossier administratif</a:t>
            </a:r>
          </a:p>
          <a:p>
            <a:pPr lvl="2" eaLnBrk="1" hangingPunct="1"/>
            <a:r>
              <a:rPr lang="fr-BE" sz="2000" dirty="0">
                <a:solidFill>
                  <a:schemeClr val="tx1"/>
                </a:solidFill>
              </a:rPr>
              <a:t>Evaluer la situation et les possibilités de solution aussi bien sur le plan financier que psychologique ou médical.</a:t>
            </a:r>
          </a:p>
          <a:p>
            <a:pPr lvl="2" eaLnBrk="1" hangingPunct="1"/>
            <a:r>
              <a:rPr lang="fr-BE" sz="2000" dirty="0">
                <a:solidFill>
                  <a:schemeClr val="tx1"/>
                </a:solidFill>
              </a:rPr>
              <a:t>Faire rapport au </a:t>
            </a:r>
            <a:r>
              <a:rPr lang="fr-BE" sz="2000" b="1" u="sng" dirty="0">
                <a:solidFill>
                  <a:srgbClr val="FF0000"/>
                </a:solidFill>
              </a:rPr>
              <a:t>conseil d’administration qui décide</a:t>
            </a:r>
            <a:endParaRPr lang="fr-BE" sz="2400" b="1" u="sng" dirty="0">
              <a:solidFill>
                <a:srgbClr val="FF0000"/>
              </a:solidFill>
            </a:endParaRPr>
          </a:p>
        </p:txBody>
      </p:sp>
      <p:pic>
        <p:nvPicPr>
          <p:cNvPr id="16388"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5828338B-9DC2-4645-8B0B-DD634AE5E03A}" type="slidenum">
              <a:rPr lang="fr-FR" smtClean="0"/>
              <a:t>24</a:t>
            </a:fld>
            <a:endParaRPr lang="fr-FR"/>
          </a:p>
        </p:txBody>
      </p:sp>
      <p:sp>
        <p:nvSpPr>
          <p:cNvPr id="9" name="Rectangle 2"/>
          <p:cNvSpPr>
            <a:spLocks noGrp="1" noEditPoints="1" noChangeArrowheads="1"/>
          </p:cNvSpPr>
          <p:nvPr>
            <p:ph type="title"/>
          </p:nvPr>
        </p:nvSpPr>
        <p:spPr>
          <a:xfrm>
            <a:off x="1981200" y="277814"/>
            <a:ext cx="8229600" cy="941387"/>
          </a:xfrm>
        </p:spPr>
        <p:txBody>
          <a:bodyPr>
            <a:normAutofit fontScale="90000"/>
          </a:bodyPr>
          <a:lstStyle/>
          <a:p>
            <a:pPr algn="ctr" eaLnBrk="1" hangingPunct="1"/>
            <a:r>
              <a:rPr lang="fr-BE" sz="4400" b="1" dirty="0">
                <a:solidFill>
                  <a:schemeClr val="accent1"/>
                </a:solidFill>
                <a:effectLst>
                  <a:outerShdw blurRad="38100" dist="38100" dir="2700000" algn="tl">
                    <a:srgbClr val="C0C0C0"/>
                  </a:outerShdw>
                </a:effectLst>
              </a:rPr>
              <a:t>Procédure d’attribution de l’aide</a:t>
            </a:r>
            <a:endParaRPr lang="fr-FR" sz="4400" b="1" dirty="0">
              <a:solidFill>
                <a:schemeClr val="accent1"/>
              </a:solidFill>
              <a:effectLst>
                <a:outerShdw blurRad="38100" dist="38100" dir="2700000" algn="tl">
                  <a:srgbClr val="C0C0C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EditPoints="1" noChangeArrowheads="1"/>
          </p:cNvSpPr>
          <p:nvPr>
            <p:ph type="body" idx="4294967295"/>
          </p:nvPr>
        </p:nvSpPr>
        <p:spPr>
          <a:xfrm>
            <a:off x="1524000" y="1093327"/>
            <a:ext cx="8915400" cy="4850273"/>
          </a:xfrm>
        </p:spPr>
        <p:txBody>
          <a:bodyPr>
            <a:normAutofit lnSpcReduction="10000"/>
          </a:bodyPr>
          <a:lstStyle/>
          <a:p>
            <a:pPr lvl="1" eaLnBrk="1" hangingPunct="1"/>
            <a:r>
              <a:rPr lang="fr-BE" sz="2800" dirty="0">
                <a:solidFill>
                  <a:schemeClr val="tx1"/>
                </a:solidFill>
              </a:rPr>
              <a:t>Le dossier administratif comprend :</a:t>
            </a:r>
          </a:p>
          <a:p>
            <a:pPr lvl="2"/>
            <a:r>
              <a:rPr lang="fr-FR" sz="2400" dirty="0"/>
              <a:t>Coordonnées postales </a:t>
            </a:r>
            <a:endParaRPr lang="fr-BE" sz="2800" dirty="0"/>
          </a:p>
          <a:p>
            <a:pPr lvl="2"/>
            <a:r>
              <a:rPr lang="fr-FR" sz="2400" dirty="0"/>
              <a:t>Copie de la carte d’identité, recto, verso</a:t>
            </a:r>
            <a:endParaRPr lang="fr-BE" sz="2800" dirty="0"/>
          </a:p>
          <a:p>
            <a:pPr lvl="2"/>
            <a:r>
              <a:rPr lang="fr-FR" sz="2400" dirty="0"/>
              <a:t>Numéro de compte bancaire privé dont le titulaire est le demandeur</a:t>
            </a:r>
            <a:endParaRPr lang="fr-BE" sz="2800" dirty="0"/>
          </a:p>
          <a:p>
            <a:pPr lvl="2"/>
            <a:r>
              <a:rPr lang="fr-FR" sz="2400" dirty="0"/>
              <a:t>Vignette de mutuelle </a:t>
            </a:r>
            <a:endParaRPr lang="fr-BE" sz="2800" dirty="0"/>
          </a:p>
          <a:p>
            <a:pPr lvl="2"/>
            <a:r>
              <a:rPr lang="fr-FR" sz="2400" dirty="0"/>
              <a:t>Composition de famille</a:t>
            </a:r>
            <a:endParaRPr lang="fr-BE" sz="2800" dirty="0"/>
          </a:p>
          <a:p>
            <a:pPr lvl="2"/>
            <a:r>
              <a:rPr lang="fr-FR" sz="2400" dirty="0"/>
              <a:t>Aide éventuelle en cours ( familiale, AWIPH, CPAS, Vierge noire,…) </a:t>
            </a:r>
            <a:endParaRPr lang="fr-BE" sz="2800" dirty="0"/>
          </a:p>
          <a:p>
            <a:pPr lvl="2"/>
            <a:r>
              <a:rPr lang="fr-FR" sz="2400" dirty="0"/>
              <a:t>Propriétés ( terrain(s), immeuble(s)) ?</a:t>
            </a:r>
            <a:endParaRPr lang="fr-BE" sz="2800" dirty="0"/>
          </a:p>
          <a:p>
            <a:pPr lvl="2"/>
            <a:r>
              <a:rPr lang="fr-FR" sz="2400" dirty="0"/>
              <a:t>Copie du dernier avertissement-extrait de rôle</a:t>
            </a:r>
            <a:endParaRPr lang="fr-BE" sz="2800" dirty="0">
              <a:solidFill>
                <a:schemeClr val="tx2"/>
              </a:solidFill>
            </a:endParaRPr>
          </a:p>
        </p:txBody>
      </p:sp>
      <p:pic>
        <p:nvPicPr>
          <p:cNvPr id="16388"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5828338B-9DC2-4645-8B0B-DD634AE5E03A}" type="slidenum">
              <a:rPr lang="fr-FR" smtClean="0"/>
              <a:t>25</a:t>
            </a:fld>
            <a:endParaRPr lang="fr-FR"/>
          </a:p>
        </p:txBody>
      </p:sp>
      <p:sp>
        <p:nvSpPr>
          <p:cNvPr id="9" name="Rectangle 2"/>
          <p:cNvSpPr>
            <a:spLocks noGrp="1" noEditPoints="1" noChangeArrowheads="1"/>
          </p:cNvSpPr>
          <p:nvPr>
            <p:ph type="title"/>
          </p:nvPr>
        </p:nvSpPr>
        <p:spPr>
          <a:xfrm>
            <a:off x="1981200" y="277814"/>
            <a:ext cx="8229600" cy="941387"/>
          </a:xfrm>
        </p:spPr>
        <p:txBody>
          <a:bodyPr>
            <a:normAutofit fontScale="90000"/>
          </a:bodyPr>
          <a:lstStyle/>
          <a:p>
            <a:pPr algn="ctr" eaLnBrk="1" hangingPunct="1"/>
            <a:r>
              <a:rPr lang="fr-BE" sz="4400" b="1" dirty="0">
                <a:solidFill>
                  <a:schemeClr val="accent1"/>
                </a:solidFill>
                <a:effectLst>
                  <a:outerShdw blurRad="38100" dist="38100" dir="2700000" algn="tl">
                    <a:srgbClr val="C0C0C0"/>
                  </a:outerShdw>
                </a:effectLst>
              </a:rPr>
              <a:t>Procédure d’attribution de l’aide</a:t>
            </a:r>
            <a:endParaRPr lang="fr-FR" sz="4400" b="1" dirty="0">
              <a:solidFill>
                <a:schemeClr val="accent1"/>
              </a:solidFill>
              <a:effectLst>
                <a:outerShdw blurRad="38100" dist="38100" dir="2700000" algn="tl">
                  <a:srgbClr val="C0C0C0"/>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EditPoints="1" noChangeArrowheads="1"/>
          </p:cNvSpPr>
          <p:nvPr>
            <p:ph type="title"/>
          </p:nvPr>
        </p:nvSpPr>
        <p:spPr>
          <a:xfrm>
            <a:off x="2170111" y="0"/>
            <a:ext cx="8458200" cy="941387"/>
          </a:xfrm>
        </p:spPr>
        <p:txBody>
          <a:bodyPr/>
          <a:lstStyle/>
          <a:p>
            <a:pPr algn="ctr" eaLnBrk="1" hangingPunct="1"/>
            <a:r>
              <a:rPr lang="fr-BE" b="1" dirty="0">
                <a:solidFill>
                  <a:schemeClr val="accent1"/>
                </a:solidFill>
                <a:effectLst>
                  <a:outerShdw blurRad="38100" dist="38100" dir="2700000" algn="tl">
                    <a:srgbClr val="C0C0C0"/>
                  </a:outerShdw>
                </a:effectLst>
              </a:rPr>
              <a:t>Outil d’évaluation financière</a:t>
            </a:r>
            <a:endParaRPr lang="fr-FR" sz="4800" b="1" dirty="0">
              <a:solidFill>
                <a:schemeClr val="accent1"/>
              </a:solidFill>
              <a:effectLst>
                <a:outerShdw blurRad="38100" dist="38100" dir="2700000" algn="tl">
                  <a:srgbClr val="C0C0C0"/>
                </a:outerShdw>
              </a:effectLst>
            </a:endParaRPr>
          </a:p>
        </p:txBody>
      </p:sp>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5828338B-9DC2-4645-8B0B-DD634AE5E03A}" type="slidenum">
              <a:rPr lang="fr-FR" smtClean="0"/>
              <a:t>26</a:t>
            </a:fld>
            <a:endParaRPr lang="fr-FR"/>
          </a:p>
        </p:txBody>
      </p:sp>
      <p:pic>
        <p:nvPicPr>
          <p:cNvPr id="16388"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graphicFrame>
        <p:nvGraphicFramePr>
          <p:cNvPr id="13" name="Tableau 12">
            <a:extLst>
              <a:ext uri="{FF2B5EF4-FFF2-40B4-BE49-F238E27FC236}">
                <a16:creationId xmlns:a16="http://schemas.microsoft.com/office/drawing/2014/main" id="{600752B5-F3D2-7930-5B2A-0C1D683E32D5}"/>
              </a:ext>
            </a:extLst>
          </p:cNvPr>
          <p:cNvGraphicFramePr>
            <a:graphicFrameLocks noGrp="1"/>
          </p:cNvGraphicFramePr>
          <p:nvPr>
            <p:extLst>
              <p:ext uri="{D42A27DB-BD31-4B8C-83A1-F6EECF244321}">
                <p14:modId xmlns:p14="http://schemas.microsoft.com/office/powerpoint/2010/main" val="1795651784"/>
              </p:ext>
            </p:extLst>
          </p:nvPr>
        </p:nvGraphicFramePr>
        <p:xfrm>
          <a:off x="4358946" y="797642"/>
          <a:ext cx="6269365" cy="5402854"/>
        </p:xfrm>
        <a:graphic>
          <a:graphicData uri="http://schemas.openxmlformats.org/drawingml/2006/table">
            <a:tbl>
              <a:tblPr/>
              <a:tblGrid>
                <a:gridCol w="1894193">
                  <a:extLst>
                    <a:ext uri="{9D8B030D-6E8A-4147-A177-3AD203B41FA5}">
                      <a16:colId xmlns:a16="http://schemas.microsoft.com/office/drawing/2014/main" val="2912224133"/>
                    </a:ext>
                  </a:extLst>
                </a:gridCol>
                <a:gridCol w="1019158">
                  <a:extLst>
                    <a:ext uri="{9D8B030D-6E8A-4147-A177-3AD203B41FA5}">
                      <a16:colId xmlns:a16="http://schemas.microsoft.com/office/drawing/2014/main" val="1703531497"/>
                    </a:ext>
                  </a:extLst>
                </a:gridCol>
                <a:gridCol w="2388330">
                  <a:extLst>
                    <a:ext uri="{9D8B030D-6E8A-4147-A177-3AD203B41FA5}">
                      <a16:colId xmlns:a16="http://schemas.microsoft.com/office/drawing/2014/main" val="738366084"/>
                    </a:ext>
                  </a:extLst>
                </a:gridCol>
                <a:gridCol w="967684">
                  <a:extLst>
                    <a:ext uri="{9D8B030D-6E8A-4147-A177-3AD203B41FA5}">
                      <a16:colId xmlns:a16="http://schemas.microsoft.com/office/drawing/2014/main" val="2537510566"/>
                    </a:ext>
                  </a:extLst>
                </a:gridCol>
              </a:tblGrid>
              <a:tr h="198459">
                <a:tc>
                  <a:txBody>
                    <a:bodyPr/>
                    <a:lstStyle/>
                    <a:p>
                      <a:pPr algn="l" fontAlgn="t"/>
                      <a:endParaRPr lang="fr-BE" sz="1200" b="0" i="0" u="none" strike="noStrike">
                        <a:solidFill>
                          <a:srgbClr val="000000"/>
                        </a:solidFill>
                        <a:effectLst/>
                        <a:latin typeface="Calibri" panose="020F0502020204030204" pitchFamily="34" charset="0"/>
                      </a:endParaRPr>
                    </a:p>
                  </a:txBody>
                  <a:tcPr marL="2839" marR="2839" marT="2839"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fr-BE" sz="1200" b="0" i="0" u="none" strike="noStrike">
                          <a:solidFill>
                            <a:srgbClr val="000000"/>
                          </a:solidFill>
                          <a:effectLst/>
                          <a:latin typeface="Calibri" panose="020F0502020204030204" pitchFamily="34" charset="0"/>
                        </a:rPr>
                        <a:t> </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fr-BE" sz="1200" b="0" i="0" u="none" strike="noStrike">
                          <a:solidFill>
                            <a:srgbClr val="000000"/>
                          </a:solidFill>
                          <a:effectLst/>
                          <a:latin typeface="Calibri" panose="020F0502020204030204" pitchFamily="34" charset="0"/>
                        </a:rPr>
                        <a:t> </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0391433"/>
                  </a:ext>
                </a:extLst>
              </a:tr>
              <a:tr h="198459">
                <a:tc>
                  <a:txBody>
                    <a:bodyPr/>
                    <a:lstStyle/>
                    <a:p>
                      <a:pPr algn="ctr" fontAlgn="ctr"/>
                      <a:r>
                        <a:rPr lang="fr-BE" sz="1200" b="1" i="0" u="none" strike="noStrike">
                          <a:solidFill>
                            <a:srgbClr val="000000"/>
                          </a:solidFill>
                          <a:effectLst/>
                          <a:latin typeface="Calibri" panose="020F0502020204030204" pitchFamily="34" charset="0"/>
                        </a:rPr>
                        <a:t>BUDGET MENSUEL</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BE" sz="1200" b="1" i="0" u="none" strike="noStrike">
                          <a:solidFill>
                            <a:srgbClr val="000000"/>
                          </a:solidFill>
                          <a:effectLst/>
                          <a:highlight>
                            <a:srgbClr val="A9D08E"/>
                          </a:highlight>
                          <a:latin typeface="Calibri" panose="020F0502020204030204" pitchFamily="34" charset="0"/>
                        </a:rPr>
                        <a:t>RECETTES</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vMerge="1">
                  <a:txBody>
                    <a:bodyPr/>
                    <a:lstStyle/>
                    <a:p>
                      <a:endParaRPr lang="fr-BE"/>
                    </a:p>
                  </a:txBody>
                  <a:tcPr/>
                </a:tc>
                <a:tc>
                  <a:txBody>
                    <a:bodyPr/>
                    <a:lstStyle/>
                    <a:p>
                      <a:pPr algn="ctr" fontAlgn="ctr"/>
                      <a:r>
                        <a:rPr lang="fr-BE" sz="1200" b="1" i="0" u="none" strike="noStrike">
                          <a:solidFill>
                            <a:srgbClr val="000000"/>
                          </a:solidFill>
                          <a:effectLst/>
                          <a:highlight>
                            <a:srgbClr val="F4B084"/>
                          </a:highlight>
                          <a:latin typeface="Calibri" panose="020F0502020204030204" pitchFamily="34" charset="0"/>
                        </a:rPr>
                        <a:t>DEPENSES</a:t>
                      </a:r>
                    </a:p>
                  </a:txBody>
                  <a:tcPr marL="2839" marR="2839" marT="28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815072867"/>
                  </a:ext>
                </a:extLst>
              </a:tr>
              <a:tr h="198459">
                <a:tc>
                  <a:txBody>
                    <a:bodyPr/>
                    <a:lstStyle/>
                    <a:p>
                      <a:pPr algn="l" fontAlgn="ctr"/>
                      <a:r>
                        <a:rPr lang="fr-BE" sz="1200" b="0" i="0" u="none" strike="noStrike">
                          <a:solidFill>
                            <a:srgbClr val="000000"/>
                          </a:solidFill>
                          <a:effectLst/>
                          <a:latin typeface="Calibri" panose="020F0502020204030204" pitchFamily="34" charset="0"/>
                        </a:rPr>
                        <a:t>Revenu garanti</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Abonnements - cotisations</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61170118"/>
                  </a:ext>
                </a:extLst>
              </a:tr>
              <a:tr h="198459">
                <a:tc>
                  <a:txBody>
                    <a:bodyPr/>
                    <a:lstStyle/>
                    <a:p>
                      <a:pPr algn="l" fontAlgn="ctr"/>
                      <a:r>
                        <a:rPr lang="fr-BE" sz="1200" b="0" i="0" u="none" strike="noStrike">
                          <a:solidFill>
                            <a:srgbClr val="000000"/>
                          </a:solidFill>
                          <a:effectLst/>
                          <a:latin typeface="Calibri" panose="020F0502020204030204" pitchFamily="34" charset="0"/>
                        </a:rPr>
                        <a:t>Mutuelle</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Alimentation</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667847801"/>
                  </a:ext>
                </a:extLst>
              </a:tr>
              <a:tr h="250970">
                <a:tc>
                  <a:txBody>
                    <a:bodyPr/>
                    <a:lstStyle/>
                    <a:p>
                      <a:pPr algn="l" fontAlgn="ctr"/>
                      <a:r>
                        <a:rPr lang="fr-BE" sz="1200" b="0" i="0" u="none" strike="noStrike">
                          <a:solidFill>
                            <a:srgbClr val="000000"/>
                          </a:solidFill>
                          <a:effectLst/>
                          <a:latin typeface="Calibri" panose="020F0502020204030204" pitchFamily="34" charset="0"/>
                        </a:rPr>
                        <a:t>Pension</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Animaux domestiques : chien + chat</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756122414"/>
                  </a:ext>
                </a:extLst>
              </a:tr>
              <a:tr h="198459">
                <a:tc>
                  <a:txBody>
                    <a:bodyPr/>
                    <a:lstStyle/>
                    <a:p>
                      <a:pPr algn="l" fontAlgn="ctr"/>
                      <a:r>
                        <a:rPr lang="fr-BE" sz="1200" b="0" i="0" u="none" strike="noStrike">
                          <a:solidFill>
                            <a:srgbClr val="000000"/>
                          </a:solidFill>
                          <a:effectLst/>
                          <a:latin typeface="Calibri" panose="020F0502020204030204" pitchFamily="34" charset="0"/>
                        </a:rPr>
                        <a:t>Conjoint</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ASSURANCE Habitation</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340843802"/>
                  </a:ext>
                </a:extLst>
              </a:tr>
              <a:tr h="198459">
                <a:tc>
                  <a:txBody>
                    <a:bodyPr/>
                    <a:lstStyle/>
                    <a:p>
                      <a:pPr algn="l" fontAlgn="t"/>
                      <a:r>
                        <a:rPr lang="fr-BE" sz="1200" b="0" i="0" u="none" strike="noStrike">
                          <a:solidFill>
                            <a:srgbClr val="000000"/>
                          </a:solidFill>
                          <a:effectLst/>
                          <a:latin typeface="Calibri" panose="020F0502020204030204" pitchFamily="34" charset="0"/>
                        </a:rPr>
                        <a:t>Autres</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ASSURANCE Hospitalisation</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476080537"/>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ASSURANCE RC familiale</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380439734"/>
                  </a:ext>
                </a:extLst>
              </a:tr>
              <a:tr h="392893">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ASSURANCE RC profesionnelle</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642910404"/>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ASSURANCE Revenu garanti</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78528847"/>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Cadeaux</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33424570"/>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Chauffage</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204260086"/>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Chaussures</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610144108"/>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Coiffeur</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991778216"/>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Crédits</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185132960"/>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Divers</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89371119"/>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Eau</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63697003"/>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Electricité</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734514846"/>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Electro-ménager</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729228365"/>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Entretien habitation</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648754256"/>
                  </a:ext>
                </a:extLst>
              </a:tr>
              <a:tr h="392893">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Entretien habitation: titres services</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425490385"/>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Epargne pension</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383008796"/>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Frais bancaires</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886201249"/>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Frais d'étude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242745561"/>
                  </a:ext>
                </a:extLst>
              </a:tr>
              <a:tr h="198459">
                <a:tc>
                  <a:txBody>
                    <a:bodyPr/>
                    <a:lstStyle/>
                    <a:p>
                      <a:pPr algn="l" fontAlgn="t"/>
                      <a:r>
                        <a:rPr lang="fr-BE" sz="1200" b="0" i="0" u="none" strike="noStrike">
                          <a:solidFill>
                            <a:srgbClr val="000000"/>
                          </a:solidFill>
                          <a:effectLs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2839" marR="2839" marT="28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GSM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dirty="0">
                          <a:solidFill>
                            <a:srgbClr val="000000"/>
                          </a:solidFill>
                          <a:effectLst/>
                          <a:highlight>
                            <a:srgbClr val="F4B084"/>
                          </a:highlight>
                          <a:latin typeface="Calibri" panose="020F0502020204030204" pitchFamily="34" charset="0"/>
                        </a:rPr>
                        <a:t> </a:t>
                      </a:r>
                    </a:p>
                  </a:txBody>
                  <a:tcPr marL="2839" marR="2839" marT="2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931714905"/>
                  </a:ext>
                </a:extLst>
              </a:tr>
            </a:tbl>
          </a:graphicData>
        </a:graphic>
      </p:graphicFrame>
    </p:spTree>
    <p:extLst>
      <p:ext uri="{BB962C8B-B14F-4D97-AF65-F5344CB8AC3E}">
        <p14:creationId xmlns:p14="http://schemas.microsoft.com/office/powerpoint/2010/main" val="2458305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5828338B-9DC2-4645-8B0B-DD634AE5E03A}" type="slidenum">
              <a:rPr lang="fr-FR" smtClean="0"/>
              <a:t>27</a:t>
            </a:fld>
            <a:endParaRPr lang="fr-FR"/>
          </a:p>
        </p:txBody>
      </p:sp>
      <p:sp>
        <p:nvSpPr>
          <p:cNvPr id="9" name="Rectangle 2"/>
          <p:cNvSpPr>
            <a:spLocks noChangeArrowheads="1"/>
          </p:cNvSpPr>
          <p:nvPr/>
        </p:nvSpPr>
        <p:spPr bwMode="auto">
          <a:xfrm>
            <a:off x="1996281" y="1"/>
            <a:ext cx="8458200" cy="941387"/>
          </a:xfrm>
          <a:prstGeom prst="rect">
            <a:avLst/>
          </a:prstGeom>
          <a:noFill/>
          <a:ln>
            <a:noFill/>
          </a:ln>
          <a:effectLst/>
        </p:spPr>
        <p:txBody>
          <a:bodyPr vert="horz" wrap="square" lIns="91440" tIns="45720" rIns="91440" bIns="45720" anchor="t"/>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fr-BE" sz="3600" b="1">
                <a:solidFill>
                  <a:schemeClr val="accent1"/>
                </a:solidFill>
                <a:effectLst>
                  <a:outerShdw blurRad="38100" dist="38100" dir="2700000" algn="tl">
                    <a:srgbClr val="C0C0C0"/>
                  </a:outerShdw>
                </a:effectLst>
              </a:rPr>
              <a:t>Outil d’évaluation financière</a:t>
            </a:r>
            <a:endParaRPr lang="fr-FR" sz="4800" b="1" dirty="0">
              <a:solidFill>
                <a:schemeClr val="accent1"/>
              </a:solidFill>
              <a:effectLst>
                <a:outerShdw blurRad="38100" dist="38100" dir="2700000" algn="tl">
                  <a:srgbClr val="C0C0C0"/>
                </a:outerShdw>
              </a:effectLst>
            </a:endParaRPr>
          </a:p>
        </p:txBody>
      </p:sp>
      <p:graphicFrame>
        <p:nvGraphicFramePr>
          <p:cNvPr id="6" name="Tableau 5">
            <a:extLst>
              <a:ext uri="{FF2B5EF4-FFF2-40B4-BE49-F238E27FC236}">
                <a16:creationId xmlns:a16="http://schemas.microsoft.com/office/drawing/2014/main" id="{4798CC7A-552B-24D0-DFB1-C61472FEF039}"/>
              </a:ext>
            </a:extLst>
          </p:cNvPr>
          <p:cNvGraphicFramePr>
            <a:graphicFrameLocks noGrp="1"/>
          </p:cNvGraphicFramePr>
          <p:nvPr>
            <p:extLst>
              <p:ext uri="{D42A27DB-BD31-4B8C-83A1-F6EECF244321}">
                <p14:modId xmlns:p14="http://schemas.microsoft.com/office/powerpoint/2010/main" val="3890458616"/>
              </p:ext>
            </p:extLst>
          </p:nvPr>
        </p:nvGraphicFramePr>
        <p:xfrm>
          <a:off x="4217158" y="941388"/>
          <a:ext cx="6482685" cy="5078410"/>
        </p:xfrm>
        <a:graphic>
          <a:graphicData uri="http://schemas.openxmlformats.org/drawingml/2006/table">
            <a:tbl>
              <a:tblPr/>
              <a:tblGrid>
                <a:gridCol w="1958643">
                  <a:extLst>
                    <a:ext uri="{9D8B030D-6E8A-4147-A177-3AD203B41FA5}">
                      <a16:colId xmlns:a16="http://schemas.microsoft.com/office/drawing/2014/main" val="207967016"/>
                    </a:ext>
                  </a:extLst>
                </a:gridCol>
                <a:gridCol w="1053835">
                  <a:extLst>
                    <a:ext uri="{9D8B030D-6E8A-4147-A177-3AD203B41FA5}">
                      <a16:colId xmlns:a16="http://schemas.microsoft.com/office/drawing/2014/main" val="3648486273"/>
                    </a:ext>
                  </a:extLst>
                </a:gridCol>
                <a:gridCol w="2469595">
                  <a:extLst>
                    <a:ext uri="{9D8B030D-6E8A-4147-A177-3AD203B41FA5}">
                      <a16:colId xmlns:a16="http://schemas.microsoft.com/office/drawing/2014/main" val="3413657800"/>
                    </a:ext>
                  </a:extLst>
                </a:gridCol>
                <a:gridCol w="1000612">
                  <a:extLst>
                    <a:ext uri="{9D8B030D-6E8A-4147-A177-3AD203B41FA5}">
                      <a16:colId xmlns:a16="http://schemas.microsoft.com/office/drawing/2014/main" val="967017772"/>
                    </a:ext>
                  </a:extLst>
                </a:gridCol>
              </a:tblGrid>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GSM Autre personne</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821119462"/>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Habillement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473488907"/>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Honoraires comptables</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938001395"/>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Impôt IPP</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789500385"/>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Jardin</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177320173"/>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Librairie</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000774486"/>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Lois sociales</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262561019"/>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Loisirs</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901923245"/>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Loyer</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341044393"/>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Mutuelle</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125012209"/>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Précompte immobilier</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916346688"/>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Restaurant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632427613"/>
                  </a:ext>
                </a:extLst>
              </a:tr>
              <a:tr h="419595">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SANTE Ambulatoire, Hospitalisation</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054462628"/>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Taxes</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411506683"/>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Télédistribution</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64586059"/>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Télépnone + internet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917022103"/>
                  </a:ext>
                </a:extLst>
              </a:tr>
              <a:tr h="419595">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t"/>
                      <a:r>
                        <a:rPr lang="fr-FR" sz="1200" b="0" i="0" u="none" strike="noStrike">
                          <a:solidFill>
                            <a:srgbClr val="000000"/>
                          </a:solidFill>
                          <a:effectLst/>
                          <a:latin typeface="Calibri" panose="020F0502020204030204" pitchFamily="34" charset="0"/>
                        </a:rPr>
                        <a:t>VEHICULE : Assurance, entretien, taxes, divers</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565781637"/>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fr-BE" sz="1200" b="0" i="0" u="none" strike="noStrike">
                          <a:solidFill>
                            <a:srgbClr val="000000"/>
                          </a:solidFill>
                          <a:effectLst/>
                          <a:latin typeface="Calibri" panose="020F0502020204030204" pitchFamily="34" charset="0"/>
                        </a:rPr>
                        <a:t>VEHICULE : Carburant</a:t>
                      </a:r>
                    </a:p>
                  </a:txBody>
                  <a:tcPr marL="3310" marR="3310" marT="3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047951401"/>
                  </a:ext>
                </a:extLst>
              </a:tr>
              <a:tr h="211961">
                <a:tc>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A9D08E"/>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t"/>
                      <a:r>
                        <a:rPr lang="fr-BE" sz="1200" b="0" i="0" u="none" strike="noStrike">
                          <a:solidFill>
                            <a:srgbClr val="000000"/>
                          </a:solidFill>
                          <a:effectLst/>
                          <a:latin typeface="Calibri" panose="020F0502020204030204" pitchFamily="34" charset="0"/>
                        </a:rPr>
                        <a:t>VEHICULE : Crédit</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BE" sz="1200" b="0" i="0" u="none" strike="noStrike">
                          <a:solidFill>
                            <a:srgbClr val="000000"/>
                          </a:solidFill>
                          <a:effectLst/>
                          <a:highlight>
                            <a:srgbClr val="F4B084"/>
                          </a:highlight>
                          <a:latin typeface="Calibri" panose="020F0502020204030204" pitchFamily="34" charset="0"/>
                        </a:rPr>
                        <a:t> </a:t>
                      </a:r>
                    </a:p>
                  </a:txBody>
                  <a:tcPr marL="3310" marR="3310" marT="33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257254592"/>
                  </a:ext>
                </a:extLst>
              </a:tr>
              <a:tr h="211961">
                <a:tc>
                  <a:txBody>
                    <a:bodyPr/>
                    <a:lstStyle/>
                    <a:p>
                      <a:pPr algn="l" fontAlgn="ctr"/>
                      <a:r>
                        <a:rPr lang="fr-BE" sz="1200" b="1" i="0" u="none" strike="noStrike">
                          <a:solidFill>
                            <a:srgbClr val="000000"/>
                          </a:solidFill>
                          <a:effectLst/>
                          <a:latin typeface="Calibri" panose="020F0502020204030204" pitchFamily="34" charset="0"/>
                        </a:rPr>
                        <a:t>TOTAL</a:t>
                      </a:r>
                    </a:p>
                  </a:txBody>
                  <a:tcPr marL="3310" marR="3310" marT="3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fr-BE" sz="1200" b="1" i="0" u="none" strike="noStrike">
                          <a:solidFill>
                            <a:srgbClr val="000000"/>
                          </a:solidFill>
                          <a:effectLst/>
                          <a:highlight>
                            <a:srgbClr val="A9D08E"/>
                          </a:highlight>
                          <a:latin typeface="Calibri" panose="020F0502020204030204" pitchFamily="34" charset="0"/>
                        </a:rPr>
                        <a:t>0,00 €</a:t>
                      </a:r>
                    </a:p>
                  </a:txBody>
                  <a:tcPr marL="3310" marR="3310" marT="3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rowSpan="2">
                  <a:txBody>
                    <a:bodyPr/>
                    <a:lstStyle/>
                    <a:p>
                      <a:pPr algn="l" fontAlgn="t"/>
                      <a:r>
                        <a:rPr lang="fr-BE" sz="1200" b="0" i="0" u="none" strike="noStrike">
                          <a:solidFill>
                            <a:srgbClr val="000000"/>
                          </a:solidFill>
                          <a:effectLst/>
                          <a:latin typeface="Calibri" panose="020F0502020204030204" pitchFamily="34" charset="0"/>
                        </a:rPr>
                        <a:t> </a:t>
                      </a:r>
                    </a:p>
                  </a:txBody>
                  <a:tcPr marL="3310" marR="3310" marT="33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fr-BE" sz="1200" b="1" i="0" u="none" strike="noStrike">
                          <a:solidFill>
                            <a:srgbClr val="000000"/>
                          </a:solidFill>
                          <a:effectLst/>
                          <a:highlight>
                            <a:srgbClr val="F4B084"/>
                          </a:highlight>
                          <a:latin typeface="Calibri" panose="020F0502020204030204" pitchFamily="34" charset="0"/>
                        </a:rPr>
                        <a:t>0,00 €</a:t>
                      </a:r>
                    </a:p>
                  </a:txBody>
                  <a:tcPr marL="3310" marR="3310" marT="3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025952841"/>
                  </a:ext>
                </a:extLst>
              </a:tr>
              <a:tr h="211961">
                <a:tc>
                  <a:txBody>
                    <a:bodyPr/>
                    <a:lstStyle/>
                    <a:p>
                      <a:pPr algn="l" fontAlgn="ctr"/>
                      <a:r>
                        <a:rPr lang="fr-BE" sz="1200" b="1" i="0" u="none" strike="noStrike">
                          <a:solidFill>
                            <a:srgbClr val="000000"/>
                          </a:solidFill>
                          <a:effectLst/>
                          <a:latin typeface="Calibri" panose="020F0502020204030204" pitchFamily="34" charset="0"/>
                        </a:rPr>
                        <a:t> </a:t>
                      </a:r>
                    </a:p>
                  </a:txBody>
                  <a:tcPr marL="3310" marR="3310" marT="33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fr-BE" sz="1200" b="1" i="0" u="none" strike="noStrike">
                          <a:solidFill>
                            <a:srgbClr val="000000"/>
                          </a:solidFill>
                          <a:effectLst/>
                          <a:latin typeface="Calibri" panose="020F0502020204030204" pitchFamily="34" charset="0"/>
                        </a:rPr>
                        <a:t> </a:t>
                      </a:r>
                    </a:p>
                  </a:txBody>
                  <a:tcPr marL="3310" marR="3310" marT="331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fr-BE"/>
                    </a:p>
                  </a:txBody>
                  <a:tcPr/>
                </a:tc>
                <a:tc>
                  <a:txBody>
                    <a:bodyPr/>
                    <a:lstStyle/>
                    <a:p>
                      <a:pPr algn="l" fontAlgn="t"/>
                      <a:endParaRPr lang="fr-BE" sz="1200" b="0" i="0" u="none" strike="noStrike">
                        <a:solidFill>
                          <a:srgbClr val="000000"/>
                        </a:solidFill>
                        <a:effectLst/>
                        <a:latin typeface="Calibri" panose="020F0502020204030204" pitchFamily="34" charset="0"/>
                      </a:endParaRPr>
                    </a:p>
                  </a:txBody>
                  <a:tcPr marL="3310" marR="3310" marT="331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20799133"/>
                  </a:ext>
                </a:extLst>
              </a:tr>
              <a:tr h="211961">
                <a:tc>
                  <a:txBody>
                    <a:bodyPr/>
                    <a:lstStyle/>
                    <a:p>
                      <a:pPr algn="l" fontAlgn="ctr"/>
                      <a:r>
                        <a:rPr lang="fr-BE" sz="1200" b="1" i="0" u="none" strike="noStrike">
                          <a:solidFill>
                            <a:srgbClr val="000000"/>
                          </a:solidFill>
                          <a:effectLst/>
                          <a:latin typeface="Calibri" panose="020F0502020204030204" pitchFamily="34" charset="0"/>
                        </a:rPr>
                        <a:t>SOLDE</a:t>
                      </a:r>
                    </a:p>
                  </a:txBody>
                  <a:tcPr marL="3310" marR="3310" marT="3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fr-BE" sz="1200" b="1" i="0" u="none" strike="noStrike">
                          <a:solidFill>
                            <a:srgbClr val="000000"/>
                          </a:solidFill>
                          <a:effectLst/>
                          <a:latin typeface="Calibri" panose="020F0502020204030204" pitchFamily="34" charset="0"/>
                        </a:rPr>
                        <a:t>0,00 €</a:t>
                      </a:r>
                    </a:p>
                  </a:txBody>
                  <a:tcPr marL="3310" marR="3310" marT="3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r-BE" sz="1200" b="0" i="0" u="none" strike="noStrike">
                        <a:solidFill>
                          <a:srgbClr val="000000"/>
                        </a:solidFill>
                        <a:effectLst/>
                        <a:latin typeface="Calibri" panose="020F0502020204030204" pitchFamily="34" charset="0"/>
                      </a:endParaRPr>
                    </a:p>
                  </a:txBody>
                  <a:tcPr marL="3310" marR="3310" marT="331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endParaRPr lang="fr-BE" sz="1200" b="0" i="0" u="none" strike="noStrike" dirty="0">
                        <a:solidFill>
                          <a:srgbClr val="000000"/>
                        </a:solidFill>
                        <a:effectLst/>
                        <a:latin typeface="Calibri" panose="020F0502020204030204" pitchFamily="34" charset="0"/>
                      </a:endParaRPr>
                    </a:p>
                  </a:txBody>
                  <a:tcPr marL="3310" marR="3310" marT="3310" marB="0">
                    <a:lnL>
                      <a:noFill/>
                    </a:lnL>
                    <a:lnR>
                      <a:noFill/>
                    </a:lnR>
                    <a:lnT>
                      <a:noFill/>
                    </a:lnT>
                    <a:lnB>
                      <a:noFill/>
                    </a:lnB>
                    <a:noFill/>
                  </a:tcPr>
                </a:tc>
                <a:extLst>
                  <a:ext uri="{0D108BD9-81ED-4DB2-BD59-A6C34878D82A}">
                    <a16:rowId xmlns:a16="http://schemas.microsoft.com/office/drawing/2014/main" val="5514007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EditPoints="1" noChangeArrowheads="1"/>
          </p:cNvSpPr>
          <p:nvPr>
            <p:ph type="title"/>
          </p:nvPr>
        </p:nvSpPr>
        <p:spPr>
          <a:xfrm>
            <a:off x="1981200" y="277814"/>
            <a:ext cx="8229600" cy="941387"/>
          </a:xfrm>
        </p:spPr>
        <p:txBody>
          <a:bodyPr/>
          <a:lstStyle/>
          <a:p>
            <a:pPr algn="ctr" eaLnBrk="1" hangingPunct="1"/>
            <a:r>
              <a:rPr lang="fr-BE" sz="4800" b="1" dirty="0">
                <a:solidFill>
                  <a:schemeClr val="accent1"/>
                </a:solidFill>
                <a:effectLst>
                  <a:outerShdw blurRad="38100" dist="38100" dir="2700000" algn="tl">
                    <a:srgbClr val="C0C0C0"/>
                  </a:outerShdw>
                </a:effectLst>
              </a:rPr>
              <a:t>Suivi de l’aide</a:t>
            </a:r>
            <a:endParaRPr lang="fr-FR" sz="4800" b="1" dirty="0">
              <a:solidFill>
                <a:schemeClr val="accent1"/>
              </a:solidFill>
              <a:effectLst>
                <a:outerShdw blurRad="38100" dist="38100" dir="2700000" algn="tl">
                  <a:srgbClr val="C0C0C0"/>
                </a:outerShdw>
              </a:effectLst>
            </a:endParaRPr>
          </a:p>
        </p:txBody>
      </p:sp>
      <p:sp>
        <p:nvSpPr>
          <p:cNvPr id="16387" name="Rectangle 3"/>
          <p:cNvSpPr>
            <a:spLocks noGrp="1" noEditPoints="1" noChangeArrowheads="1"/>
          </p:cNvSpPr>
          <p:nvPr>
            <p:ph type="body" idx="4294967295"/>
          </p:nvPr>
        </p:nvSpPr>
        <p:spPr>
          <a:xfrm>
            <a:off x="1993900" y="1219200"/>
            <a:ext cx="8369300" cy="5257800"/>
          </a:xfrm>
        </p:spPr>
        <p:txBody>
          <a:bodyPr>
            <a:normAutofit fontScale="92500"/>
          </a:bodyPr>
          <a:lstStyle/>
          <a:p>
            <a:pPr eaLnBrk="1" hangingPunct="1"/>
            <a:r>
              <a:rPr lang="fr-BE" sz="2800" dirty="0">
                <a:solidFill>
                  <a:schemeClr val="tx1"/>
                </a:solidFill>
              </a:rPr>
              <a:t>Importance du suivi :</a:t>
            </a:r>
          </a:p>
          <a:p>
            <a:pPr lvl="1" eaLnBrk="1" hangingPunct="1"/>
            <a:r>
              <a:rPr lang="fr-BE" sz="2400" dirty="0">
                <a:solidFill>
                  <a:schemeClr val="tx2"/>
                </a:solidFill>
              </a:rPr>
              <a:t>Effets bénéfiques pour le bénéficiaire</a:t>
            </a:r>
          </a:p>
          <a:p>
            <a:pPr lvl="2" eaLnBrk="1" hangingPunct="1"/>
            <a:r>
              <a:rPr lang="fr-BE" sz="2000" dirty="0">
                <a:solidFill>
                  <a:schemeClr val="tx1"/>
                </a:solidFill>
              </a:rPr>
              <a:t>Soutien psychologique par le contact personnalisé, l’écoute et la prise en compte de sa problématique </a:t>
            </a:r>
          </a:p>
          <a:p>
            <a:pPr lvl="2" eaLnBrk="1" hangingPunct="1"/>
            <a:r>
              <a:rPr lang="fr-BE" sz="2000" dirty="0">
                <a:solidFill>
                  <a:schemeClr val="tx1"/>
                </a:solidFill>
              </a:rPr>
              <a:t>Analyse financière et conseils de gestions, </a:t>
            </a:r>
          </a:p>
          <a:p>
            <a:pPr lvl="2" eaLnBrk="1" hangingPunct="1"/>
            <a:r>
              <a:rPr lang="fr-BE" sz="2000" dirty="0">
                <a:solidFill>
                  <a:schemeClr val="tx1"/>
                </a:solidFill>
              </a:rPr>
              <a:t>Aide administrative</a:t>
            </a:r>
          </a:p>
          <a:p>
            <a:pPr lvl="2" eaLnBrk="1" hangingPunct="1"/>
            <a:r>
              <a:rPr lang="fr-BE" sz="2000" dirty="0">
                <a:solidFill>
                  <a:schemeClr val="tx1"/>
                </a:solidFill>
              </a:rPr>
              <a:t>Ne plus se sentir seul et ressentir un soutien dans l’épreuve</a:t>
            </a:r>
          </a:p>
          <a:p>
            <a:pPr lvl="1" eaLnBrk="1" hangingPunct="1"/>
            <a:r>
              <a:rPr lang="fr-BE" sz="2400" dirty="0">
                <a:solidFill>
                  <a:schemeClr val="tx2"/>
                </a:solidFill>
              </a:rPr>
              <a:t>Importance du suivi pour le C.P.E.M.</a:t>
            </a:r>
          </a:p>
          <a:p>
            <a:pPr lvl="2" eaLnBrk="1" hangingPunct="1"/>
            <a:r>
              <a:rPr lang="fr-BE" sz="2000" dirty="0">
                <a:solidFill>
                  <a:schemeClr val="tx1"/>
                </a:solidFill>
              </a:rPr>
              <a:t>Permet d’avoir un œil sur l’emploi de l’aide financière</a:t>
            </a:r>
          </a:p>
          <a:p>
            <a:pPr lvl="2" eaLnBrk="1" hangingPunct="1"/>
            <a:r>
              <a:rPr lang="fr-BE" sz="2000" dirty="0">
                <a:solidFill>
                  <a:schemeClr val="tx1"/>
                </a:solidFill>
              </a:rPr>
              <a:t>Permet d’adapter l’aide en fonction de l’évolution</a:t>
            </a:r>
          </a:p>
          <a:p>
            <a:pPr lvl="2" eaLnBrk="1" hangingPunct="1"/>
            <a:r>
              <a:rPr lang="fr-BE" sz="2000" dirty="0">
                <a:solidFill>
                  <a:schemeClr val="tx1"/>
                </a:solidFill>
              </a:rPr>
              <a:t>Permet d’arrêter l’aide si elle ne s’avère plus vraiment nécessaire suite à la mise en œuvre des conseils de gestion</a:t>
            </a:r>
          </a:p>
        </p:txBody>
      </p:sp>
      <p:pic>
        <p:nvPicPr>
          <p:cNvPr id="16388"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5828338B-9DC2-4645-8B0B-DD634AE5E03A}" type="slidenum">
              <a:rPr lang="fr-FR" smtClean="0"/>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EditPoints="1" noChangeArrowheads="1"/>
          </p:cNvSpPr>
          <p:nvPr>
            <p:ph type="title"/>
          </p:nvPr>
        </p:nvSpPr>
        <p:spPr/>
        <p:txBody>
          <a:bodyPr/>
          <a:lstStyle/>
          <a:p>
            <a:pPr algn="ctr" eaLnBrk="1" hangingPunct="1"/>
            <a:r>
              <a:rPr lang="fr-BE" sz="4800" b="1">
                <a:solidFill>
                  <a:schemeClr val="accent1"/>
                </a:solidFill>
                <a:effectLst>
                  <a:outerShdw blurRad="38100" dist="38100" dir="2700000" algn="tl">
                    <a:srgbClr val="C0C0C0"/>
                  </a:outerShdw>
                </a:effectLst>
              </a:rPr>
              <a:t>Situations rencontrées</a:t>
            </a:r>
            <a:endParaRPr lang="fr-FR" sz="4800" b="1">
              <a:solidFill>
                <a:schemeClr val="accent1"/>
              </a:solidFill>
              <a:effectLst>
                <a:outerShdw blurRad="38100" dist="38100" dir="2700000" algn="tl">
                  <a:srgbClr val="C0C0C0"/>
                </a:outerShdw>
              </a:effectLst>
            </a:endParaRPr>
          </a:p>
        </p:txBody>
      </p:sp>
      <p:sp>
        <p:nvSpPr>
          <p:cNvPr id="19459" name="Rectangle 3"/>
          <p:cNvSpPr>
            <a:spLocks noGrp="1" noEditPoints="1" noChangeArrowheads="1"/>
          </p:cNvSpPr>
          <p:nvPr>
            <p:ph type="body" idx="4294967295"/>
          </p:nvPr>
        </p:nvSpPr>
        <p:spPr>
          <a:xfrm>
            <a:off x="2133600" y="2057400"/>
            <a:ext cx="8077200" cy="2514600"/>
          </a:xfrm>
        </p:spPr>
        <p:txBody>
          <a:bodyPr>
            <a:normAutofit fontScale="92500" lnSpcReduction="10000"/>
          </a:bodyPr>
          <a:lstStyle/>
          <a:p>
            <a:pPr eaLnBrk="1" hangingPunct="1"/>
            <a:r>
              <a:rPr lang="fr-BE" sz="2800" dirty="0">
                <a:solidFill>
                  <a:schemeClr val="tx2"/>
                </a:solidFill>
              </a:rPr>
              <a:t>Maladies/Accidents et leurs conséquences</a:t>
            </a:r>
          </a:p>
          <a:p>
            <a:pPr eaLnBrk="1" hangingPunct="1"/>
            <a:r>
              <a:rPr lang="fr-BE" sz="2800" dirty="0">
                <a:solidFill>
                  <a:schemeClr val="tx2"/>
                </a:solidFill>
              </a:rPr>
              <a:t>Burnout</a:t>
            </a:r>
          </a:p>
          <a:p>
            <a:pPr eaLnBrk="1" hangingPunct="1"/>
            <a:r>
              <a:rPr lang="fr-BE" sz="2800" dirty="0">
                <a:solidFill>
                  <a:schemeClr val="tx2"/>
                </a:solidFill>
              </a:rPr>
              <a:t>Difficultés diverses (dettes…) </a:t>
            </a:r>
          </a:p>
          <a:p>
            <a:pPr eaLnBrk="1" hangingPunct="1"/>
            <a:r>
              <a:rPr lang="fr-BE" sz="2800" dirty="0">
                <a:solidFill>
                  <a:schemeClr val="tx2"/>
                </a:solidFill>
              </a:rPr>
              <a:t>Décès </a:t>
            </a:r>
            <a:r>
              <a:rPr lang="fr-BE" sz="2800" dirty="0">
                <a:solidFill>
                  <a:schemeClr val="tx2"/>
                </a:solidFill>
                <a:sym typeface="Wingdings" pitchFamily="2" charset="2"/>
              </a:rPr>
              <a:t> veuve, enfants, aide aux études</a:t>
            </a:r>
            <a:endParaRPr lang="fr-BE" sz="2800" dirty="0">
              <a:solidFill>
                <a:schemeClr val="tx2"/>
              </a:solidFill>
            </a:endParaRPr>
          </a:p>
          <a:p>
            <a:pPr eaLnBrk="1" hangingPunct="1"/>
            <a:r>
              <a:rPr lang="fr-BE" sz="2800" dirty="0">
                <a:solidFill>
                  <a:schemeClr val="tx2"/>
                </a:solidFill>
              </a:rPr>
              <a:t>Conséquences de l’assuétude</a:t>
            </a:r>
            <a:endParaRPr lang="fr-FR" sz="2800" dirty="0">
              <a:solidFill>
                <a:schemeClr val="tx2"/>
              </a:solidFill>
            </a:endParaRPr>
          </a:p>
        </p:txBody>
      </p:sp>
      <p:pic>
        <p:nvPicPr>
          <p:cNvPr id="19460"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a:t>CPEM LIEGE Dr FONZE</a:t>
            </a:r>
          </a:p>
        </p:txBody>
      </p:sp>
      <p:sp>
        <p:nvSpPr>
          <p:cNvPr id="4" name="Espace réservé du numéro de diapositive 3"/>
          <p:cNvSpPr>
            <a:spLocks noGrp="1" noEditPoints="1"/>
          </p:cNvSpPr>
          <p:nvPr>
            <p:ph type="sldNum" sz="quarter" idx="12"/>
          </p:nvPr>
        </p:nvSpPr>
        <p:spPr/>
        <p:txBody>
          <a:bodyPr/>
          <a:lstStyle/>
          <a:p>
            <a:fld id="{C263B868-4693-42BC-9DC5-3F772836D34C}" type="slidenum">
              <a:rPr lang="fr-FR" smtClean="0"/>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9">
            <a:extLst>
              <a:ext uri="{FF2B5EF4-FFF2-40B4-BE49-F238E27FC236}">
                <a16:creationId xmlns:a16="http://schemas.microsoft.com/office/drawing/2014/main" id="{79EF5C2A-CFA1-4622-3DD9-CA36C4EA54C5}"/>
              </a:ext>
            </a:extLst>
          </p:cNvPr>
          <p:cNvSpPr txBox="1">
            <a:spLocks/>
          </p:cNvSpPr>
          <p:nvPr/>
        </p:nvSpPr>
        <p:spPr>
          <a:xfrm>
            <a:off x="1711354" y="566484"/>
            <a:ext cx="10480646" cy="807720"/>
          </a:xfrm>
          <a:prstGeom prst="rect">
            <a:avLst/>
          </a:prstGeom>
          <a:noFill/>
          <a:ln w="0" cmpd="sng">
            <a:noFill/>
            <a:prstDash val="solid"/>
          </a:ln>
        </p:spPr>
        <p:txBody>
          <a:bodyPr vert="horz" lIns="0" tIns="0" rIns="0" bIns="0" rtlCol="0" anchor="t"/>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500"/>
              </a:lnSpc>
            </a:pPr>
            <a:r>
              <a:rPr lang="fr-FR" sz="3600" spc="-60" dirty="0">
                <a:solidFill>
                  <a:srgbClr val="085B64"/>
                </a:solidFill>
                <a:latin typeface="Arial" panose="02020603050405020304" pitchFamily="2"/>
              </a:rPr>
              <a:t>PLATE-</a:t>
            </a:r>
            <a:r>
              <a:rPr lang="fr-FR" sz="3550" spc="-60" dirty="0">
                <a:solidFill>
                  <a:srgbClr val="085B64"/>
                </a:solidFill>
                <a:latin typeface="Arial" panose="02020603050405020304" pitchFamily="2"/>
              </a:rPr>
              <a:t>FORME D’AIDE </a:t>
            </a:r>
          </a:p>
          <a:p>
            <a:pPr algn="ctr"/>
            <a:r>
              <a:rPr lang="fr-FR" sz="2800" spc="-10" dirty="0">
                <a:solidFill>
                  <a:srgbClr val="848484"/>
                </a:solidFill>
                <a:latin typeface="Arial" panose="02020603050405020304" pitchFamily="2"/>
              </a:rPr>
              <a:t>Fonctionnement </a:t>
            </a:r>
          </a:p>
        </p:txBody>
      </p:sp>
      <p:sp>
        <p:nvSpPr>
          <p:cNvPr id="6" name="ZoneTexte 5">
            <a:extLst>
              <a:ext uri="{FF2B5EF4-FFF2-40B4-BE49-F238E27FC236}">
                <a16:creationId xmlns:a16="http://schemas.microsoft.com/office/drawing/2014/main" id="{53DA9B94-4315-B5E8-8B79-FEA12F18E3F7}"/>
              </a:ext>
            </a:extLst>
          </p:cNvPr>
          <p:cNvSpPr txBox="1"/>
          <p:nvPr/>
        </p:nvSpPr>
        <p:spPr>
          <a:xfrm>
            <a:off x="2158244" y="1840666"/>
            <a:ext cx="2096337" cy="369332"/>
          </a:xfrm>
          <a:prstGeom prst="rect">
            <a:avLst/>
          </a:prstGeom>
          <a:solidFill>
            <a:schemeClr val="accent1">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4400"/>
            <a:r>
              <a:rPr lang="fr-BE" kern="0" dirty="0">
                <a:solidFill>
                  <a:sysClr val="windowText" lastClr="000000"/>
                </a:solidFill>
              </a:rPr>
              <a:t>Etape 1 : gratuite</a:t>
            </a:r>
          </a:p>
        </p:txBody>
      </p:sp>
      <p:sp>
        <p:nvSpPr>
          <p:cNvPr id="9" name="ZoneTexte 8">
            <a:extLst>
              <a:ext uri="{FF2B5EF4-FFF2-40B4-BE49-F238E27FC236}">
                <a16:creationId xmlns:a16="http://schemas.microsoft.com/office/drawing/2014/main" id="{7F3600D7-8056-DD80-49CB-6B0FFA509878}"/>
              </a:ext>
            </a:extLst>
          </p:cNvPr>
          <p:cNvSpPr txBox="1"/>
          <p:nvPr/>
        </p:nvSpPr>
        <p:spPr>
          <a:xfrm>
            <a:off x="7744772" y="1840666"/>
            <a:ext cx="2280849" cy="369332"/>
          </a:xfrm>
          <a:prstGeom prst="rect">
            <a:avLst/>
          </a:prstGeom>
          <a:solidFill>
            <a:schemeClr val="accent1">
              <a:lumMod val="60000"/>
              <a:lumOff val="40000"/>
            </a:schemeClr>
          </a:solidFill>
          <a:ln>
            <a:solidFill>
              <a:srgbClr val="002060"/>
            </a:solidFill>
          </a:ln>
        </p:spPr>
        <p:txBody>
          <a:bodyPr wrap="square" rtlCol="0">
            <a:spAutoFit/>
          </a:bodyPr>
          <a:lstStyle/>
          <a:p>
            <a:pPr algn="ctr" defTabSz="914400"/>
            <a:r>
              <a:rPr lang="fr-BE" kern="0" dirty="0">
                <a:solidFill>
                  <a:sysClr val="windowText" lastClr="000000"/>
                </a:solidFill>
              </a:rPr>
              <a:t>Etape 3 : payante</a:t>
            </a:r>
          </a:p>
        </p:txBody>
      </p:sp>
      <p:sp>
        <p:nvSpPr>
          <p:cNvPr id="10" name="Rectangle : coins arrondis 9">
            <a:extLst>
              <a:ext uri="{FF2B5EF4-FFF2-40B4-BE49-F238E27FC236}">
                <a16:creationId xmlns:a16="http://schemas.microsoft.com/office/drawing/2014/main" id="{A0925720-7981-2CCC-9F6E-2F893BD088FE}"/>
              </a:ext>
            </a:extLst>
          </p:cNvPr>
          <p:cNvSpPr/>
          <p:nvPr/>
        </p:nvSpPr>
        <p:spPr>
          <a:xfrm>
            <a:off x="2411095" y="2363483"/>
            <a:ext cx="1590634" cy="740410"/>
          </a:xfrm>
          <a:prstGeom prst="roundRect">
            <a:avLst/>
          </a:prstGeom>
          <a:solidFill>
            <a:schemeClr val="accent1">
              <a:lumMod val="60000"/>
              <a:lumOff val="40000"/>
              <a:alpha val="5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BE" kern="0" dirty="0">
                <a:solidFill>
                  <a:prstClr val="black"/>
                </a:solidFill>
                <a:latin typeface="Calibri"/>
              </a:rPr>
              <a:t>Médecin demandeur</a:t>
            </a:r>
          </a:p>
        </p:txBody>
      </p:sp>
      <p:sp>
        <p:nvSpPr>
          <p:cNvPr id="11" name="Rectangle : coins arrondis 10">
            <a:extLst>
              <a:ext uri="{FF2B5EF4-FFF2-40B4-BE49-F238E27FC236}">
                <a16:creationId xmlns:a16="http://schemas.microsoft.com/office/drawing/2014/main" id="{6B0CF0B7-1DA2-A5AD-10AC-071948E8EC05}"/>
              </a:ext>
            </a:extLst>
          </p:cNvPr>
          <p:cNvSpPr/>
          <p:nvPr/>
        </p:nvSpPr>
        <p:spPr>
          <a:xfrm>
            <a:off x="2411095" y="3620771"/>
            <a:ext cx="1590634" cy="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fr-BE" kern="0" dirty="0">
                <a:solidFill>
                  <a:prstClr val="black"/>
                </a:solidFill>
                <a:latin typeface="Calibri"/>
              </a:rPr>
              <a:t>0800 23 460</a:t>
            </a:r>
          </a:p>
        </p:txBody>
      </p:sp>
      <p:sp>
        <p:nvSpPr>
          <p:cNvPr id="12" name="Rectangle : coins arrondis 11">
            <a:extLst>
              <a:ext uri="{FF2B5EF4-FFF2-40B4-BE49-F238E27FC236}">
                <a16:creationId xmlns:a16="http://schemas.microsoft.com/office/drawing/2014/main" id="{23B63800-BCA5-BD50-B2BB-2E553BC3C3AE}"/>
              </a:ext>
            </a:extLst>
          </p:cNvPr>
          <p:cNvSpPr/>
          <p:nvPr/>
        </p:nvSpPr>
        <p:spPr>
          <a:xfrm>
            <a:off x="2411095" y="4536974"/>
            <a:ext cx="1590634" cy="1786767"/>
          </a:xfrm>
          <a:prstGeom prst="roundRect">
            <a:avLst/>
          </a:prstGeom>
          <a:solidFill>
            <a:srgbClr val="FFFF00">
              <a:alpha val="55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BE" b="1" kern="0" dirty="0">
                <a:solidFill>
                  <a:prstClr val="black"/>
                </a:solidFill>
                <a:latin typeface="Calibri"/>
              </a:rPr>
              <a:t>Chargée de mission </a:t>
            </a:r>
          </a:p>
          <a:p>
            <a:pPr algn="ctr" defTabSz="914400"/>
            <a:r>
              <a:rPr lang="fr-BE" kern="0" dirty="0">
                <a:solidFill>
                  <a:prstClr val="black"/>
                </a:solidFill>
                <a:latin typeface="Calibri"/>
              </a:rPr>
              <a:t>Écoute</a:t>
            </a:r>
          </a:p>
          <a:p>
            <a:pPr algn="ctr" defTabSz="914400"/>
            <a:r>
              <a:rPr lang="fr-BE" kern="0" dirty="0">
                <a:solidFill>
                  <a:prstClr val="black"/>
                </a:solidFill>
                <a:latin typeface="Calibri"/>
              </a:rPr>
              <a:t>1ere évaluation</a:t>
            </a:r>
          </a:p>
        </p:txBody>
      </p:sp>
      <p:sp>
        <p:nvSpPr>
          <p:cNvPr id="13" name="Rectangle : coins arrondis 12">
            <a:extLst>
              <a:ext uri="{FF2B5EF4-FFF2-40B4-BE49-F238E27FC236}">
                <a16:creationId xmlns:a16="http://schemas.microsoft.com/office/drawing/2014/main" id="{B85F2FB0-433F-2FFB-5851-36C0539CD709}"/>
              </a:ext>
            </a:extLst>
          </p:cNvPr>
          <p:cNvSpPr/>
          <p:nvPr/>
        </p:nvSpPr>
        <p:spPr>
          <a:xfrm>
            <a:off x="4645496" y="3601188"/>
            <a:ext cx="2901084" cy="2692113"/>
          </a:xfrm>
          <a:prstGeom prst="roundRect">
            <a:avLst/>
          </a:prstGeom>
          <a:solidFill>
            <a:srgbClr val="FFFF00">
              <a:alpha val="55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BE" b="1" kern="0" dirty="0">
                <a:solidFill>
                  <a:prstClr val="black"/>
                </a:solidFill>
                <a:latin typeface="Calibri"/>
              </a:rPr>
              <a:t>Médecin de confiance</a:t>
            </a:r>
          </a:p>
          <a:p>
            <a:pPr marL="285750" indent="-285750" defTabSz="914400">
              <a:buFont typeface="Arial" panose="020B0604020202020204" pitchFamily="34" charset="0"/>
              <a:buChar char="•"/>
            </a:pPr>
            <a:r>
              <a:rPr lang="fr-BE" kern="0" dirty="0">
                <a:solidFill>
                  <a:prstClr val="black"/>
                </a:solidFill>
                <a:latin typeface="Calibri"/>
              </a:rPr>
              <a:t>Écoute</a:t>
            </a:r>
          </a:p>
          <a:p>
            <a:pPr marL="285750" indent="-285750" defTabSz="914400">
              <a:buFont typeface="Arial" panose="020B0604020202020204" pitchFamily="34" charset="0"/>
              <a:buChar char="•"/>
            </a:pPr>
            <a:r>
              <a:rPr lang="fr-BE" kern="0" dirty="0">
                <a:solidFill>
                  <a:prstClr val="black"/>
                </a:solidFill>
                <a:latin typeface="Calibri"/>
              </a:rPr>
              <a:t>Entretien 2h</a:t>
            </a:r>
          </a:p>
          <a:p>
            <a:pPr marL="285750" indent="-285750" defTabSz="914400">
              <a:buFont typeface="Arial" panose="020B0604020202020204" pitchFamily="34" charset="0"/>
              <a:buChar char="•"/>
            </a:pPr>
            <a:r>
              <a:rPr lang="fr-BE" kern="0" dirty="0">
                <a:solidFill>
                  <a:prstClr val="black"/>
                </a:solidFill>
                <a:latin typeface="Calibri"/>
              </a:rPr>
              <a:t>Évaluation et échanges</a:t>
            </a:r>
          </a:p>
          <a:p>
            <a:pPr marL="285750" indent="-285750" defTabSz="914400">
              <a:buFont typeface="Arial" panose="020B0604020202020204" pitchFamily="34" charset="0"/>
              <a:buChar char="•"/>
            </a:pPr>
            <a:r>
              <a:rPr lang="fr-BE" kern="0" dirty="0">
                <a:solidFill>
                  <a:prstClr val="black"/>
                </a:solidFill>
                <a:latin typeface="Calibri"/>
              </a:rPr>
              <a:t>2eme entretien 2 h</a:t>
            </a:r>
          </a:p>
          <a:p>
            <a:pPr marL="285750" indent="-285750" defTabSz="914400">
              <a:buFont typeface="Arial" panose="020B0604020202020204" pitchFamily="34" charset="0"/>
              <a:buChar char="•"/>
            </a:pPr>
            <a:r>
              <a:rPr lang="fr-BE" kern="0" dirty="0">
                <a:solidFill>
                  <a:prstClr val="black"/>
                </a:solidFill>
                <a:latin typeface="Calibri"/>
              </a:rPr>
              <a:t>Évaluation et échanges</a:t>
            </a:r>
          </a:p>
          <a:p>
            <a:pPr marL="285750" indent="-285750" defTabSz="914400">
              <a:buFont typeface="Arial" panose="020B0604020202020204" pitchFamily="34" charset="0"/>
              <a:buChar char="•"/>
            </a:pPr>
            <a:r>
              <a:rPr lang="fr-BE" kern="0" dirty="0">
                <a:solidFill>
                  <a:prstClr val="black"/>
                </a:solidFill>
                <a:latin typeface="Calibri"/>
              </a:rPr>
              <a:t>Envoi vers thérapeute si nécessaire</a:t>
            </a:r>
          </a:p>
        </p:txBody>
      </p:sp>
      <p:sp>
        <p:nvSpPr>
          <p:cNvPr id="14" name="Rectangle : coins arrondis 13">
            <a:extLst>
              <a:ext uri="{FF2B5EF4-FFF2-40B4-BE49-F238E27FC236}">
                <a16:creationId xmlns:a16="http://schemas.microsoft.com/office/drawing/2014/main" id="{D515CBC8-6385-901C-3E63-F76001D0E27B}"/>
              </a:ext>
            </a:extLst>
          </p:cNvPr>
          <p:cNvSpPr/>
          <p:nvPr/>
        </p:nvSpPr>
        <p:spPr>
          <a:xfrm>
            <a:off x="7980701" y="2458721"/>
            <a:ext cx="1808992" cy="1552575"/>
          </a:xfrm>
          <a:prstGeom prst="roundRect">
            <a:avLst/>
          </a:prstGeom>
          <a:solidFill>
            <a:srgbClr val="FFFF00">
              <a:alpha val="55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BE" b="1" kern="0" dirty="0">
                <a:solidFill>
                  <a:prstClr val="black"/>
                </a:solidFill>
                <a:latin typeface="Calibri"/>
              </a:rPr>
              <a:t>Thérapeute</a:t>
            </a:r>
          </a:p>
          <a:p>
            <a:pPr marL="285750" indent="-285750" defTabSz="914400">
              <a:buFont typeface="Arial" panose="020B0604020202020204" pitchFamily="34" charset="0"/>
              <a:buChar char="•"/>
            </a:pPr>
            <a:r>
              <a:rPr lang="fr-BE" kern="0" dirty="0">
                <a:solidFill>
                  <a:prstClr val="black"/>
                </a:solidFill>
                <a:latin typeface="Calibri"/>
              </a:rPr>
              <a:t>Psychologue</a:t>
            </a:r>
          </a:p>
          <a:p>
            <a:pPr marL="285750" indent="-285750" defTabSz="914400">
              <a:buFont typeface="Arial" panose="020B0604020202020204" pitchFamily="34" charset="0"/>
              <a:buChar char="•"/>
            </a:pPr>
            <a:r>
              <a:rPr lang="fr-BE" kern="0" dirty="0">
                <a:solidFill>
                  <a:prstClr val="black"/>
                </a:solidFill>
                <a:latin typeface="Calibri"/>
              </a:rPr>
              <a:t>Psychiatre</a:t>
            </a:r>
          </a:p>
          <a:p>
            <a:pPr marL="285750" indent="-285750" defTabSz="914400">
              <a:buFont typeface="Arial" panose="020B0604020202020204" pitchFamily="34" charset="0"/>
              <a:buChar char="•"/>
            </a:pPr>
            <a:r>
              <a:rPr lang="fr-BE" kern="0" dirty="0">
                <a:solidFill>
                  <a:prstClr val="black"/>
                </a:solidFill>
                <a:latin typeface="Calibri"/>
              </a:rPr>
              <a:t>Coach</a:t>
            </a:r>
          </a:p>
          <a:p>
            <a:pPr marL="285750" indent="-285750" defTabSz="914400">
              <a:buFont typeface="Arial" panose="020B0604020202020204" pitchFamily="34" charset="0"/>
              <a:buChar char="•"/>
            </a:pPr>
            <a:r>
              <a:rPr lang="fr-BE" kern="0" dirty="0">
                <a:solidFill>
                  <a:prstClr val="black"/>
                </a:solidFill>
                <a:latin typeface="Calibri"/>
              </a:rPr>
              <a:t>Autre</a:t>
            </a:r>
          </a:p>
        </p:txBody>
      </p:sp>
      <p:sp>
        <p:nvSpPr>
          <p:cNvPr id="16" name="Flèche : bas 15">
            <a:extLst>
              <a:ext uri="{FF2B5EF4-FFF2-40B4-BE49-F238E27FC236}">
                <a16:creationId xmlns:a16="http://schemas.microsoft.com/office/drawing/2014/main" id="{66649245-E4E1-2DD9-921E-23259CA08832}"/>
              </a:ext>
            </a:extLst>
          </p:cNvPr>
          <p:cNvSpPr/>
          <p:nvPr/>
        </p:nvSpPr>
        <p:spPr>
          <a:xfrm rot="6562018">
            <a:off x="4935788" y="2048188"/>
            <a:ext cx="255669" cy="2161302"/>
          </a:xfrm>
          <a:prstGeom prst="downArrow">
            <a:avLst/>
          </a:prstGeom>
          <a:solidFill>
            <a:schemeClr val="accent3">
              <a:lumMod val="75000"/>
              <a:alpha val="44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BE" kern="0">
              <a:solidFill>
                <a:prstClr val="white"/>
              </a:solidFill>
              <a:latin typeface="Calibri"/>
            </a:endParaRPr>
          </a:p>
        </p:txBody>
      </p:sp>
      <p:sp>
        <p:nvSpPr>
          <p:cNvPr id="17" name="Flèche : bas 16">
            <a:extLst>
              <a:ext uri="{FF2B5EF4-FFF2-40B4-BE49-F238E27FC236}">
                <a16:creationId xmlns:a16="http://schemas.microsoft.com/office/drawing/2014/main" id="{0A0722AE-06D7-EE34-48ED-B2D8F2F98F95}"/>
              </a:ext>
            </a:extLst>
          </p:cNvPr>
          <p:cNvSpPr/>
          <p:nvPr/>
        </p:nvSpPr>
        <p:spPr>
          <a:xfrm>
            <a:off x="2986150" y="3117227"/>
            <a:ext cx="373625" cy="513059"/>
          </a:xfrm>
          <a:prstGeom prst="downArrow">
            <a:avLst/>
          </a:prstGeom>
          <a:solidFill>
            <a:schemeClr val="accent3">
              <a:lumMod val="75000"/>
              <a:alpha val="44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BE" kern="0">
              <a:solidFill>
                <a:prstClr val="white"/>
              </a:solidFill>
              <a:latin typeface="Calibri"/>
            </a:endParaRPr>
          </a:p>
        </p:txBody>
      </p:sp>
      <p:sp>
        <p:nvSpPr>
          <p:cNvPr id="18" name="Flèche : bas 17">
            <a:extLst>
              <a:ext uri="{FF2B5EF4-FFF2-40B4-BE49-F238E27FC236}">
                <a16:creationId xmlns:a16="http://schemas.microsoft.com/office/drawing/2014/main" id="{DDCB61E6-1072-A080-068A-7CD2A7E01E49}"/>
              </a:ext>
            </a:extLst>
          </p:cNvPr>
          <p:cNvSpPr/>
          <p:nvPr/>
        </p:nvSpPr>
        <p:spPr>
          <a:xfrm>
            <a:off x="2986150" y="4011296"/>
            <a:ext cx="373625" cy="513059"/>
          </a:xfrm>
          <a:prstGeom prst="downArrow">
            <a:avLst/>
          </a:prstGeom>
          <a:solidFill>
            <a:schemeClr val="accent3">
              <a:lumMod val="75000"/>
              <a:alpha val="44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BE" kern="0">
              <a:solidFill>
                <a:prstClr val="white"/>
              </a:solidFill>
              <a:latin typeface="Calibri"/>
            </a:endParaRPr>
          </a:p>
        </p:txBody>
      </p:sp>
      <p:sp>
        <p:nvSpPr>
          <p:cNvPr id="19" name="Flèche : bas 18">
            <a:extLst>
              <a:ext uri="{FF2B5EF4-FFF2-40B4-BE49-F238E27FC236}">
                <a16:creationId xmlns:a16="http://schemas.microsoft.com/office/drawing/2014/main" id="{BCB28BEE-7833-9C55-734F-E7B349DE6E6F}"/>
              </a:ext>
            </a:extLst>
          </p:cNvPr>
          <p:cNvSpPr/>
          <p:nvPr/>
        </p:nvSpPr>
        <p:spPr>
          <a:xfrm rot="16200000">
            <a:off x="4141051" y="5060939"/>
            <a:ext cx="365125" cy="643765"/>
          </a:xfrm>
          <a:prstGeom prst="downArrow">
            <a:avLst/>
          </a:prstGeom>
          <a:solidFill>
            <a:schemeClr val="accent3">
              <a:lumMod val="75000"/>
              <a:alpha val="44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BE" kern="0">
              <a:solidFill>
                <a:prstClr val="white"/>
              </a:solidFill>
              <a:latin typeface="Calibri"/>
            </a:endParaRPr>
          </a:p>
        </p:txBody>
      </p:sp>
      <p:sp>
        <p:nvSpPr>
          <p:cNvPr id="20" name="ZoneTexte 19">
            <a:extLst>
              <a:ext uri="{FF2B5EF4-FFF2-40B4-BE49-F238E27FC236}">
                <a16:creationId xmlns:a16="http://schemas.microsoft.com/office/drawing/2014/main" id="{3D9917E5-9FB8-D1ED-570D-D9221E98C070}"/>
              </a:ext>
            </a:extLst>
          </p:cNvPr>
          <p:cNvSpPr txBox="1"/>
          <p:nvPr/>
        </p:nvSpPr>
        <p:spPr>
          <a:xfrm>
            <a:off x="4955972" y="1831264"/>
            <a:ext cx="2096337" cy="369332"/>
          </a:xfrm>
          <a:prstGeom prst="rect">
            <a:avLst/>
          </a:prstGeom>
          <a:solidFill>
            <a:schemeClr val="accent1">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4400"/>
            <a:r>
              <a:rPr lang="fr-BE" kern="0" dirty="0">
                <a:solidFill>
                  <a:sysClr val="windowText" lastClr="000000"/>
                </a:solidFill>
              </a:rPr>
              <a:t>Etape 2 : gratuite</a:t>
            </a:r>
          </a:p>
        </p:txBody>
      </p:sp>
      <p:sp>
        <p:nvSpPr>
          <p:cNvPr id="4" name="Flèche : bas 3">
            <a:extLst>
              <a:ext uri="{FF2B5EF4-FFF2-40B4-BE49-F238E27FC236}">
                <a16:creationId xmlns:a16="http://schemas.microsoft.com/office/drawing/2014/main" id="{02197449-7710-6871-765F-25AA4867733F}"/>
              </a:ext>
            </a:extLst>
          </p:cNvPr>
          <p:cNvSpPr/>
          <p:nvPr/>
        </p:nvSpPr>
        <p:spPr>
          <a:xfrm rot="13094085">
            <a:off x="7983221" y="3866944"/>
            <a:ext cx="351376" cy="1730181"/>
          </a:xfrm>
          <a:prstGeom prst="downArrow">
            <a:avLst>
              <a:gd name="adj1" fmla="val 50000"/>
              <a:gd name="adj2" fmla="val 71282"/>
            </a:avLst>
          </a:prstGeom>
          <a:solidFill>
            <a:schemeClr val="accent3">
              <a:lumMod val="75000"/>
              <a:alpha val="44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BE" kern="0">
              <a:solidFill>
                <a:prstClr val="white"/>
              </a:solidFill>
              <a:latin typeface="Calibri"/>
            </a:endParaRPr>
          </a:p>
        </p:txBody>
      </p:sp>
      <p:sp>
        <p:nvSpPr>
          <p:cNvPr id="7" name="Espace réservé du numéro de diapositive 6">
            <a:extLst>
              <a:ext uri="{FF2B5EF4-FFF2-40B4-BE49-F238E27FC236}">
                <a16:creationId xmlns:a16="http://schemas.microsoft.com/office/drawing/2014/main" id="{A892C43F-5CE5-8C69-D491-1D8458F4861E}"/>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647010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EditPoints="1" noChangeArrowheads="1"/>
          </p:cNvSpPr>
          <p:nvPr>
            <p:ph type="title"/>
          </p:nvPr>
        </p:nvSpPr>
        <p:spPr>
          <a:xfrm>
            <a:off x="1981200" y="277814"/>
            <a:ext cx="9678988" cy="865187"/>
          </a:xfrm>
        </p:spPr>
        <p:txBody>
          <a:bodyPr>
            <a:normAutofit/>
          </a:bodyPr>
          <a:lstStyle/>
          <a:p>
            <a:pPr algn="ctr" eaLnBrk="1" hangingPunct="1"/>
            <a:r>
              <a:rPr lang="fr-BE" sz="4800" b="1" dirty="0">
                <a:solidFill>
                  <a:schemeClr val="accent1"/>
                </a:solidFill>
                <a:effectLst>
                  <a:outerShdw blurRad="38100" dist="38100" dir="2700000" algn="tl">
                    <a:srgbClr val="C0C0C0"/>
                  </a:outerShdw>
                </a:effectLst>
              </a:rPr>
              <a:t>Le cercle vicieux des malheurs</a:t>
            </a:r>
            <a:endParaRPr lang="fr-FR" sz="4800" b="1" dirty="0">
              <a:solidFill>
                <a:schemeClr val="accent1"/>
              </a:solidFill>
              <a:effectLst>
                <a:outerShdw blurRad="38100" dist="38100" dir="2700000" algn="tl">
                  <a:srgbClr val="C0C0C0"/>
                </a:outerShdw>
              </a:effectLst>
            </a:endParaRPr>
          </a:p>
        </p:txBody>
      </p:sp>
      <p:pic>
        <p:nvPicPr>
          <p:cNvPr id="19460"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a:t>CPEM LIEGE Dr FONZE</a:t>
            </a:r>
          </a:p>
        </p:txBody>
      </p:sp>
      <p:sp>
        <p:nvSpPr>
          <p:cNvPr id="4" name="Espace réservé du numéro de diapositive 3"/>
          <p:cNvSpPr>
            <a:spLocks noGrp="1" noEditPoints="1"/>
          </p:cNvSpPr>
          <p:nvPr>
            <p:ph type="sldNum" sz="quarter" idx="12"/>
          </p:nvPr>
        </p:nvSpPr>
        <p:spPr/>
        <p:txBody>
          <a:bodyPr/>
          <a:lstStyle/>
          <a:p>
            <a:fld id="{C263B868-4693-42BC-9DC5-3F772836D34C}" type="slidenum">
              <a:rPr lang="fr-FR" smtClean="0"/>
              <a:t>30</a:t>
            </a:fld>
            <a:endParaRPr lang="fr-FR"/>
          </a:p>
        </p:txBody>
      </p:sp>
      <p:sp>
        <p:nvSpPr>
          <p:cNvPr id="6" name="Ellipse 5"/>
          <p:cNvSpPr/>
          <p:nvPr/>
        </p:nvSpPr>
        <p:spPr bwMode="auto">
          <a:xfrm>
            <a:off x="4460875" y="1603824"/>
            <a:ext cx="3238500" cy="3078733"/>
          </a:xfrm>
          <a:prstGeom prst="ellipse">
            <a:avLst/>
          </a:prstGeom>
          <a:solidFill>
            <a:srgbClr val="FF3300"/>
          </a:solidFill>
          <a:ln w="9525" cap="flat" cmpd="sng">
            <a:solidFill>
              <a:schemeClr val="tx1"/>
            </a:solidFill>
            <a:prstDash val="solid"/>
            <a:round/>
            <a:headEnd type="none" w="med" len="med"/>
            <a:tailEnd type="none" w="med" len="med"/>
          </a:ln>
          <a:effectLst/>
        </p:spPr>
        <p:txBody>
          <a:bodyPr vert="horz" wrap="square" lIns="91440" tIns="45720" rIns="91440" bIns="45720" rtlCol="0" anchor="t"/>
          <a:lstStyle/>
          <a:p>
            <a:pPr algn="ctr" defTabSz="914400" fontAlgn="base">
              <a:spcBef>
                <a:spcPct val="0"/>
              </a:spcBef>
              <a:spcAft>
                <a:spcPct val="0"/>
              </a:spcAft>
              <a:buSzPct val="100000"/>
            </a:pPr>
            <a:endParaRPr lang="fr-BE">
              <a:latin typeface="Arial" pitchFamily="34" charset="0"/>
            </a:endParaRPr>
          </a:p>
        </p:txBody>
      </p:sp>
      <p:sp>
        <p:nvSpPr>
          <p:cNvPr id="7" name="ZoneTexte 6"/>
          <p:cNvSpPr/>
          <p:nvPr/>
        </p:nvSpPr>
        <p:spPr>
          <a:xfrm>
            <a:off x="5048250" y="1112335"/>
            <a:ext cx="2518620" cy="400110"/>
          </a:xfrm>
          <a:prstGeom prst="rect">
            <a:avLst/>
          </a:prstGeom>
          <a:noFill/>
        </p:spPr>
        <p:txBody>
          <a:bodyPr wrap="square" rtlCol="0">
            <a:spAutoFit/>
          </a:bodyPr>
          <a:lstStyle/>
          <a:p>
            <a:r>
              <a:rPr lang="fr-BE" sz="2000" dirty="0"/>
              <a:t>Maladie/accident</a:t>
            </a:r>
          </a:p>
        </p:txBody>
      </p:sp>
      <p:sp>
        <p:nvSpPr>
          <p:cNvPr id="8" name="ZoneTexte 7"/>
          <p:cNvSpPr/>
          <p:nvPr/>
        </p:nvSpPr>
        <p:spPr>
          <a:xfrm>
            <a:off x="7733788" y="2833605"/>
            <a:ext cx="1866900" cy="400110"/>
          </a:xfrm>
          <a:prstGeom prst="rect">
            <a:avLst/>
          </a:prstGeom>
          <a:noFill/>
        </p:spPr>
        <p:txBody>
          <a:bodyPr wrap="square" rtlCol="0">
            <a:spAutoFit/>
          </a:bodyPr>
          <a:lstStyle/>
          <a:p>
            <a:r>
              <a:rPr lang="fr-BE" sz="2000" dirty="0"/>
              <a:t>Endettement</a:t>
            </a:r>
          </a:p>
        </p:txBody>
      </p:sp>
      <p:sp>
        <p:nvSpPr>
          <p:cNvPr id="9" name="ZoneTexte 8"/>
          <p:cNvSpPr/>
          <p:nvPr/>
        </p:nvSpPr>
        <p:spPr>
          <a:xfrm>
            <a:off x="4803774" y="4722258"/>
            <a:ext cx="2758453" cy="400110"/>
          </a:xfrm>
          <a:prstGeom prst="rect">
            <a:avLst/>
          </a:prstGeom>
          <a:noFill/>
        </p:spPr>
        <p:txBody>
          <a:bodyPr wrap="square" rtlCol="0">
            <a:spAutoFit/>
          </a:bodyPr>
          <a:lstStyle/>
          <a:p>
            <a:r>
              <a:rPr lang="fr-BE" sz="2000" dirty="0"/>
              <a:t>Dépression/</a:t>
            </a:r>
            <a:r>
              <a:rPr lang="fr-BE" sz="2000" dirty="0" err="1"/>
              <a:t>burn</a:t>
            </a:r>
            <a:r>
              <a:rPr lang="fr-BE" sz="2000" dirty="0"/>
              <a:t> out</a:t>
            </a:r>
          </a:p>
        </p:txBody>
      </p:sp>
      <p:sp>
        <p:nvSpPr>
          <p:cNvPr id="10" name="ZoneTexte 9"/>
          <p:cNvSpPr/>
          <p:nvPr/>
        </p:nvSpPr>
        <p:spPr>
          <a:xfrm>
            <a:off x="2915161" y="2940460"/>
            <a:ext cx="1648449" cy="400110"/>
          </a:xfrm>
          <a:prstGeom prst="rect">
            <a:avLst/>
          </a:prstGeom>
          <a:noFill/>
        </p:spPr>
        <p:txBody>
          <a:bodyPr wrap="square" rtlCol="0">
            <a:spAutoFit/>
          </a:bodyPr>
          <a:lstStyle/>
          <a:p>
            <a:r>
              <a:rPr lang="fr-BE" sz="2000" dirty="0"/>
              <a:t>Assuétudes</a:t>
            </a:r>
          </a:p>
        </p:txBody>
      </p:sp>
      <p:sp>
        <p:nvSpPr>
          <p:cNvPr id="11" name="Flèche droite 10"/>
          <p:cNvSpPr/>
          <p:nvPr/>
        </p:nvSpPr>
        <p:spPr bwMode="auto">
          <a:xfrm>
            <a:off x="2327275" y="5401758"/>
            <a:ext cx="1058862" cy="362907"/>
          </a:xfrm>
          <a:prstGeom prst="rightArrow">
            <a:avLst/>
          </a:prstGeom>
          <a:solidFill>
            <a:srgbClr val="FF0000"/>
          </a:solidFill>
          <a:ln w="9525" cap="flat" cmpd="sng">
            <a:solidFill>
              <a:schemeClr val="tx1"/>
            </a:solidFill>
            <a:prstDash val="solid"/>
            <a:round/>
            <a:headEnd type="none" w="med" len="med"/>
            <a:tailEnd type="none" w="med" len="med"/>
          </a:ln>
          <a:effectLst/>
        </p:spPr>
        <p:txBody>
          <a:bodyPr vert="horz" wrap="square" lIns="91440" tIns="45720" rIns="91440" bIns="45720" rtlCol="0" anchor="t"/>
          <a:lstStyle/>
          <a:p>
            <a:pPr algn="ctr" defTabSz="914400" fontAlgn="base">
              <a:spcBef>
                <a:spcPct val="0"/>
              </a:spcBef>
              <a:spcAft>
                <a:spcPct val="0"/>
              </a:spcAft>
              <a:buSzPct val="100000"/>
            </a:pPr>
            <a:endParaRPr lang="fr-BE">
              <a:latin typeface="Arial" pitchFamily="34" charset="0"/>
            </a:endParaRPr>
          </a:p>
        </p:txBody>
      </p:sp>
      <p:sp>
        <p:nvSpPr>
          <p:cNvPr id="12" name="Rectangle 11"/>
          <p:cNvSpPr/>
          <p:nvPr/>
        </p:nvSpPr>
        <p:spPr>
          <a:xfrm>
            <a:off x="3430508" y="5245429"/>
            <a:ext cx="7274748" cy="584775"/>
          </a:xfrm>
          <a:prstGeom prst="rect">
            <a:avLst/>
          </a:prstGeom>
          <a:noFill/>
        </p:spPr>
        <p:txBody>
          <a:bodyPr wrap="none" lIns="91440" tIns="45720" rIns="91440" bIns="45720">
            <a:spAutoFit/>
          </a:bodyPr>
          <a:lstStyle/>
          <a:p>
            <a:pPr algn="ctr"/>
            <a:r>
              <a:rPr lang="fr-FR"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Importance d’une aide polyvalente</a:t>
            </a:r>
          </a:p>
        </p:txBody>
      </p:sp>
      <p:sp>
        <p:nvSpPr>
          <p:cNvPr id="13" name="Double flèche horizontale 12"/>
          <p:cNvSpPr/>
          <p:nvPr/>
        </p:nvSpPr>
        <p:spPr bwMode="auto">
          <a:xfrm rot="2895649">
            <a:off x="7003014" y="1983292"/>
            <a:ext cx="1555564" cy="239909"/>
          </a:xfrm>
          <a:prstGeom prst="leftRightArrow">
            <a:avLst/>
          </a:prstGeom>
          <a:solidFill>
            <a:srgbClr val="FFFF00"/>
          </a:solidFill>
          <a:ln w="9525" cap="flat" cmpd="sng">
            <a:solidFill>
              <a:schemeClr val="tx1"/>
            </a:solidFill>
            <a:prstDash val="solid"/>
            <a:round/>
            <a:headEnd type="none" w="med" len="med"/>
            <a:tailEnd type="none" w="med" len="med"/>
          </a:ln>
          <a:effectLst/>
        </p:spPr>
        <p:txBody>
          <a:bodyPr vert="horz" wrap="square" lIns="91440" tIns="45720" rIns="91440" bIns="45720" rtlCol="0" anchor="t"/>
          <a:lstStyle/>
          <a:p>
            <a:pPr algn="ctr" defTabSz="914400" fontAlgn="base">
              <a:spcBef>
                <a:spcPct val="0"/>
              </a:spcBef>
              <a:spcAft>
                <a:spcPct val="0"/>
              </a:spcAft>
              <a:buSzPct val="100000"/>
            </a:pPr>
            <a:endParaRPr lang="fr-BE">
              <a:latin typeface="Arial" pitchFamily="34" charset="0"/>
            </a:endParaRPr>
          </a:p>
        </p:txBody>
      </p:sp>
      <p:sp>
        <p:nvSpPr>
          <p:cNvPr id="17" name="Double flèche horizontale 16"/>
          <p:cNvSpPr/>
          <p:nvPr/>
        </p:nvSpPr>
        <p:spPr bwMode="auto">
          <a:xfrm rot="7283217">
            <a:off x="7086176" y="3927536"/>
            <a:ext cx="1555564" cy="239909"/>
          </a:xfrm>
          <a:prstGeom prst="leftRightArrow">
            <a:avLst/>
          </a:prstGeom>
          <a:solidFill>
            <a:srgbClr val="FFFF00"/>
          </a:solidFill>
          <a:ln w="9525" cap="flat" cmpd="sng">
            <a:solidFill>
              <a:schemeClr val="tx1"/>
            </a:solidFill>
            <a:prstDash val="solid"/>
            <a:round/>
            <a:headEnd type="none" w="med" len="med"/>
            <a:tailEnd type="none" w="med" len="med"/>
          </a:ln>
          <a:effectLst/>
        </p:spPr>
        <p:txBody>
          <a:bodyPr vert="horz" wrap="square" lIns="91440" tIns="45720" rIns="91440" bIns="45720" rtlCol="0" anchor="t"/>
          <a:lstStyle/>
          <a:p>
            <a:pPr algn="ctr" defTabSz="914400" fontAlgn="base">
              <a:spcBef>
                <a:spcPct val="0"/>
              </a:spcBef>
              <a:spcAft>
                <a:spcPct val="0"/>
              </a:spcAft>
              <a:buSzPct val="100000"/>
            </a:pPr>
            <a:endParaRPr lang="fr-BE">
              <a:latin typeface="Arial" pitchFamily="34" charset="0"/>
            </a:endParaRPr>
          </a:p>
        </p:txBody>
      </p:sp>
      <p:sp>
        <p:nvSpPr>
          <p:cNvPr id="18" name="Double flèche horizontale 17"/>
          <p:cNvSpPr/>
          <p:nvPr/>
        </p:nvSpPr>
        <p:spPr bwMode="auto">
          <a:xfrm rot="3377616">
            <a:off x="3460171" y="3969828"/>
            <a:ext cx="1555564" cy="239909"/>
          </a:xfrm>
          <a:prstGeom prst="leftRightArrow">
            <a:avLst/>
          </a:prstGeom>
          <a:solidFill>
            <a:srgbClr val="FFFF00"/>
          </a:solidFill>
          <a:ln w="9525" cap="flat" cmpd="sng">
            <a:solidFill>
              <a:schemeClr val="tx1"/>
            </a:solidFill>
            <a:prstDash val="solid"/>
            <a:round/>
            <a:headEnd type="none" w="med" len="med"/>
            <a:tailEnd type="none" w="med" len="med"/>
          </a:ln>
          <a:effectLst/>
        </p:spPr>
        <p:txBody>
          <a:bodyPr vert="horz" wrap="square" lIns="91440" tIns="45720" rIns="91440" bIns="45720" rtlCol="0" anchor="t"/>
          <a:lstStyle/>
          <a:p>
            <a:pPr algn="ctr" defTabSz="914400" fontAlgn="base">
              <a:spcBef>
                <a:spcPct val="0"/>
              </a:spcBef>
              <a:spcAft>
                <a:spcPct val="0"/>
              </a:spcAft>
              <a:buSzPct val="100000"/>
            </a:pPr>
            <a:endParaRPr lang="fr-BE">
              <a:latin typeface="Arial" pitchFamily="34" charset="0"/>
            </a:endParaRPr>
          </a:p>
        </p:txBody>
      </p:sp>
      <p:sp>
        <p:nvSpPr>
          <p:cNvPr id="19" name="Double flèche horizontale 18"/>
          <p:cNvSpPr/>
          <p:nvPr/>
        </p:nvSpPr>
        <p:spPr bwMode="auto">
          <a:xfrm rot="7705700">
            <a:off x="3518511" y="2089488"/>
            <a:ext cx="1555564" cy="239909"/>
          </a:xfrm>
          <a:prstGeom prst="leftRightArrow">
            <a:avLst/>
          </a:prstGeom>
          <a:solidFill>
            <a:srgbClr val="FFFF00"/>
          </a:solidFill>
          <a:ln w="9525" cap="flat" cmpd="sng">
            <a:solidFill>
              <a:schemeClr val="tx1"/>
            </a:solidFill>
            <a:prstDash val="solid"/>
            <a:round/>
            <a:headEnd type="none" w="med" len="med"/>
            <a:tailEnd type="none" w="med" len="med"/>
          </a:ln>
          <a:effectLst/>
        </p:spPr>
        <p:txBody>
          <a:bodyPr vert="horz" wrap="square" lIns="91440" tIns="45720" rIns="91440" bIns="45720" rtlCol="0" anchor="t"/>
          <a:lstStyle/>
          <a:p>
            <a:pPr algn="ctr" defTabSz="914400" fontAlgn="base">
              <a:spcBef>
                <a:spcPct val="0"/>
              </a:spcBef>
              <a:spcAft>
                <a:spcPct val="0"/>
              </a:spcAft>
              <a:buSzPct val="100000"/>
            </a:pPr>
            <a:endParaRPr lang="fr-BE">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0.7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strVal val="#ppt_w*0.70"/>
                                          </p:val>
                                        </p:tav>
                                        <p:tav tm="100000">
                                          <p:val>
                                            <p:strVal val="#ppt_w"/>
                                          </p:val>
                                        </p:tav>
                                      </p:tavLst>
                                    </p:anim>
                                    <p:anim calcmode="lin" valueType="num">
                                      <p:cBhvr>
                                        <p:cTn id="27" dur="1000" fill="hold"/>
                                        <p:tgtEl>
                                          <p:spTgt spid="19"/>
                                        </p:tgtEl>
                                        <p:attrNameLst>
                                          <p:attrName>ppt_h</p:attrName>
                                        </p:attrNameLst>
                                      </p:cBhvr>
                                      <p:tavLst>
                                        <p:tav tm="0">
                                          <p:val>
                                            <p:strVal val="#ppt_h"/>
                                          </p:val>
                                        </p:tav>
                                        <p:tav tm="100000">
                                          <p:val>
                                            <p:strVal val="#ppt_h"/>
                                          </p:val>
                                        </p:tav>
                                      </p:tavLst>
                                    </p:anim>
                                    <p:animEffect transition="in" filter="fade">
                                      <p:cBhvr>
                                        <p:cTn id="28" dur="1000"/>
                                        <p:tgtEl>
                                          <p:spTgt spid="19"/>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0.7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55"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strVal val="#ppt_w*0.70"/>
                                          </p:val>
                                        </p:tav>
                                        <p:tav tm="100000">
                                          <p:val>
                                            <p:strVal val="#ppt_w"/>
                                          </p:val>
                                        </p:tav>
                                      </p:tavLst>
                                    </p:anim>
                                    <p:anim calcmode="lin" valueType="num">
                                      <p:cBhvr>
                                        <p:cTn id="39" dur="1000" fill="hold"/>
                                        <p:tgtEl>
                                          <p:spTgt spid="18"/>
                                        </p:tgtEl>
                                        <p:attrNameLst>
                                          <p:attrName>ppt_h</p:attrName>
                                        </p:attrNameLst>
                                      </p:cBhvr>
                                      <p:tavLst>
                                        <p:tav tm="0">
                                          <p:val>
                                            <p:strVal val="#ppt_h"/>
                                          </p:val>
                                        </p:tav>
                                        <p:tav tm="100000">
                                          <p:val>
                                            <p:strVal val="#ppt_h"/>
                                          </p:val>
                                        </p:tav>
                                      </p:tavLst>
                                    </p:anim>
                                    <p:animEffect transition="in" filter="fade">
                                      <p:cBhvr>
                                        <p:cTn id="40" dur="1000"/>
                                        <p:tgtEl>
                                          <p:spTgt spid="18"/>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strVal val="#ppt_w*0.70"/>
                                          </p:val>
                                        </p:tav>
                                        <p:tav tm="100000">
                                          <p:val>
                                            <p:strVal val="#ppt_w"/>
                                          </p:val>
                                        </p:tav>
                                      </p:tavLst>
                                    </p:anim>
                                    <p:anim calcmode="lin" valueType="num">
                                      <p:cBhvr>
                                        <p:cTn id="44" dur="1000" fill="hold"/>
                                        <p:tgtEl>
                                          <p:spTgt spid="17"/>
                                        </p:tgtEl>
                                        <p:attrNameLst>
                                          <p:attrName>ppt_h</p:attrName>
                                        </p:attrNameLst>
                                      </p:cBhvr>
                                      <p:tavLst>
                                        <p:tav tm="0">
                                          <p:val>
                                            <p:strVal val="#ppt_h"/>
                                          </p:val>
                                        </p:tav>
                                        <p:tav tm="100000">
                                          <p:val>
                                            <p:strVal val="#ppt_h"/>
                                          </p:val>
                                        </p:tav>
                                      </p:tavLst>
                                    </p:anim>
                                    <p:animEffect transition="in" filter="fade">
                                      <p:cBhvr>
                                        <p:cTn id="45" dur="1000"/>
                                        <p:tgtEl>
                                          <p:spTgt spid="17"/>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strVal val="#ppt_w*0.70"/>
                                          </p:val>
                                        </p:tav>
                                        <p:tav tm="100000">
                                          <p:val>
                                            <p:strVal val="#ppt_w"/>
                                          </p:val>
                                        </p:tav>
                                      </p:tavLst>
                                    </p:anim>
                                    <p:anim calcmode="lin" valueType="num">
                                      <p:cBhvr>
                                        <p:cTn id="53" dur="1000" fill="hold"/>
                                        <p:tgtEl>
                                          <p:spTgt spid="12"/>
                                        </p:tgtEl>
                                        <p:attrNameLst>
                                          <p:attrName>ppt_h</p:attrName>
                                        </p:attrNameLst>
                                      </p:cBhvr>
                                      <p:tavLst>
                                        <p:tav tm="0">
                                          <p:val>
                                            <p:strVal val="#ppt_h"/>
                                          </p:val>
                                        </p:tav>
                                        <p:tav tm="100000">
                                          <p:val>
                                            <p:strVal val="#ppt_h"/>
                                          </p:val>
                                        </p:tav>
                                      </p:tavLst>
                                    </p:anim>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animBg="1"/>
      <p:bldP spid="12" grpId="0"/>
      <p:bldP spid="13"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EditPoints="1" noChangeArrowheads="1"/>
          </p:cNvSpPr>
          <p:nvPr>
            <p:ph type="title"/>
          </p:nvPr>
        </p:nvSpPr>
        <p:spPr>
          <a:xfrm>
            <a:off x="1536583" y="594901"/>
            <a:ext cx="8229600" cy="750886"/>
          </a:xfrm>
        </p:spPr>
        <p:txBody>
          <a:bodyPr>
            <a:noAutofit/>
          </a:bodyPr>
          <a:lstStyle/>
          <a:p>
            <a:pPr algn="ctr" eaLnBrk="1" hangingPunct="1"/>
            <a:r>
              <a:rPr lang="fr-BE" sz="4800" b="1" dirty="0">
                <a:solidFill>
                  <a:schemeClr val="accent1"/>
                </a:solidFill>
                <a:effectLst>
                  <a:outerShdw blurRad="38100" dist="38100" dir="2700000" algn="tl">
                    <a:srgbClr val="C0C0C0"/>
                  </a:outerShdw>
                </a:effectLst>
              </a:rPr>
              <a:t>Financement</a:t>
            </a:r>
            <a:endParaRPr lang="fr-FR" sz="4800" b="1" dirty="0">
              <a:solidFill>
                <a:schemeClr val="accent1"/>
              </a:solidFill>
              <a:effectLst>
                <a:outerShdw blurRad="38100" dist="38100" dir="2700000" algn="tl">
                  <a:srgbClr val="C0C0C0"/>
                </a:outerShdw>
              </a:effectLst>
            </a:endParaRPr>
          </a:p>
        </p:txBody>
      </p:sp>
      <p:sp>
        <p:nvSpPr>
          <p:cNvPr id="16387" name="Rectangle 3"/>
          <p:cNvSpPr>
            <a:spLocks noGrp="1" noEditPoints="1" noChangeArrowheads="1"/>
          </p:cNvSpPr>
          <p:nvPr>
            <p:ph type="body" idx="4294967295"/>
          </p:nvPr>
        </p:nvSpPr>
        <p:spPr>
          <a:xfrm>
            <a:off x="2284411" y="2027495"/>
            <a:ext cx="8229600" cy="3109519"/>
          </a:xfrm>
        </p:spPr>
        <p:txBody>
          <a:bodyPr/>
          <a:lstStyle/>
          <a:p>
            <a:pPr eaLnBrk="1" hangingPunct="1"/>
            <a:r>
              <a:rPr lang="fr-BE" sz="2800" dirty="0">
                <a:solidFill>
                  <a:schemeClr val="tx2"/>
                </a:solidFill>
              </a:rPr>
              <a:t>Les dons des Confrères :</a:t>
            </a:r>
          </a:p>
          <a:p>
            <a:pPr lvl="1" eaLnBrk="1" hangingPunct="1"/>
            <a:r>
              <a:rPr lang="fr-BE" sz="2400" dirty="0">
                <a:solidFill>
                  <a:schemeClr val="tx2"/>
                </a:solidFill>
              </a:rPr>
              <a:t>Courrier et email aux médecins</a:t>
            </a:r>
          </a:p>
          <a:p>
            <a:pPr lvl="1" eaLnBrk="1" hangingPunct="1"/>
            <a:r>
              <a:rPr lang="fr-BE" sz="2400" dirty="0">
                <a:solidFill>
                  <a:schemeClr val="tx2"/>
                </a:solidFill>
              </a:rPr>
              <a:t>Environ 30.000 /an</a:t>
            </a:r>
          </a:p>
          <a:p>
            <a:pPr eaLnBrk="1" hangingPunct="1"/>
            <a:r>
              <a:rPr lang="fr-BE" sz="2800" dirty="0">
                <a:solidFill>
                  <a:schemeClr val="tx2"/>
                </a:solidFill>
              </a:rPr>
              <a:t>Don du Conseil provincial de Liège de l’Ordre des médecins</a:t>
            </a:r>
          </a:p>
          <a:p>
            <a:pPr lvl="1" eaLnBrk="1" hangingPunct="1"/>
            <a:r>
              <a:rPr lang="fr-BE" sz="2400" dirty="0">
                <a:solidFill>
                  <a:schemeClr val="tx2"/>
                </a:solidFill>
              </a:rPr>
              <a:t>20.000 €/an</a:t>
            </a:r>
          </a:p>
        </p:txBody>
      </p:sp>
      <p:pic>
        <p:nvPicPr>
          <p:cNvPr id="16388"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5828338B-9DC2-4645-8B0B-DD634AE5E03A}" type="slidenum">
              <a:rPr lang="fr-FR" smtClean="0"/>
              <a:t>31</a:t>
            </a:fld>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EditPoints="1" noChangeArrowheads="1"/>
          </p:cNvSpPr>
          <p:nvPr>
            <p:ph type="title"/>
          </p:nvPr>
        </p:nvSpPr>
        <p:spPr>
          <a:xfrm>
            <a:off x="1868756" y="519001"/>
            <a:ext cx="8911687" cy="902686"/>
          </a:xfrm>
        </p:spPr>
        <p:txBody>
          <a:bodyPr/>
          <a:lstStyle/>
          <a:p>
            <a:pPr algn="ctr" eaLnBrk="1" hangingPunct="1"/>
            <a:r>
              <a:rPr lang="fr-BE" sz="4800" b="1" dirty="0">
                <a:solidFill>
                  <a:schemeClr val="accent1"/>
                </a:solidFill>
                <a:effectLst>
                  <a:outerShdw blurRad="38100" dist="38100" dir="2700000" algn="tl">
                    <a:srgbClr val="C0C0C0"/>
                  </a:outerShdw>
                </a:effectLst>
              </a:rPr>
              <a:t>Montant des aides</a:t>
            </a:r>
            <a:endParaRPr lang="fr-FR" sz="4800" b="1" dirty="0">
              <a:solidFill>
                <a:schemeClr val="accent1"/>
              </a:solidFill>
              <a:effectLst>
                <a:outerShdw blurRad="38100" dist="38100" dir="2700000" algn="tl">
                  <a:srgbClr val="C0C0C0"/>
                </a:outerShdw>
              </a:effectLst>
            </a:endParaRPr>
          </a:p>
        </p:txBody>
      </p:sp>
      <p:sp>
        <p:nvSpPr>
          <p:cNvPr id="20483" name="Rectangle 3"/>
          <p:cNvSpPr>
            <a:spLocks noGrp="1" noEditPoints="1" noChangeArrowheads="1"/>
          </p:cNvSpPr>
          <p:nvPr>
            <p:ph type="body" idx="4294967295"/>
          </p:nvPr>
        </p:nvSpPr>
        <p:spPr>
          <a:xfrm>
            <a:off x="2284411" y="1774825"/>
            <a:ext cx="8229600" cy="3132735"/>
          </a:xfrm>
        </p:spPr>
        <p:txBody>
          <a:bodyPr/>
          <a:lstStyle/>
          <a:p>
            <a:pPr lvl="1" eaLnBrk="1" hangingPunct="1"/>
            <a:endParaRPr lang="fr-BE" dirty="0">
              <a:solidFill>
                <a:schemeClr val="tx2"/>
              </a:solidFill>
            </a:endParaRPr>
          </a:p>
          <a:p>
            <a:pPr eaLnBrk="1" hangingPunct="1">
              <a:buSzPct val="130000"/>
              <a:buFont typeface="Wingdings" pitchFamily="2" charset="2"/>
              <a:buChar char="§"/>
            </a:pPr>
            <a:r>
              <a:rPr lang="fr-BE" sz="3200" dirty="0">
                <a:solidFill>
                  <a:schemeClr val="tx2"/>
                </a:solidFill>
                <a:sym typeface="Wingdings" pitchFamily="2" charset="2"/>
              </a:rPr>
              <a:t>Adaptations selon les cas</a:t>
            </a:r>
          </a:p>
          <a:p>
            <a:pPr lvl="1" eaLnBrk="1" hangingPunct="1">
              <a:buSzPct val="130000"/>
              <a:buFont typeface="Wingdings" pitchFamily="2" charset="2"/>
              <a:buChar char="§"/>
            </a:pPr>
            <a:r>
              <a:rPr lang="fr-BE" sz="2800" dirty="0">
                <a:solidFill>
                  <a:schemeClr val="tx2"/>
                </a:solidFill>
                <a:sym typeface="Wingdings" pitchFamily="2" charset="2"/>
              </a:rPr>
              <a:t>De 500 €/mois à 1000 €/mois</a:t>
            </a:r>
          </a:p>
          <a:p>
            <a:pPr lvl="1" eaLnBrk="1" hangingPunct="1">
              <a:buSzPct val="130000"/>
              <a:buFont typeface="Wingdings" pitchFamily="2" charset="2"/>
              <a:buChar char="§"/>
            </a:pPr>
            <a:r>
              <a:rPr lang="fr-BE" sz="2800" dirty="0">
                <a:solidFill>
                  <a:schemeClr val="tx2"/>
                </a:solidFill>
                <a:sym typeface="Wingdings" pitchFamily="2" charset="2"/>
              </a:rPr>
              <a:t>Interventions ponctuelles de 2000 à 5000 €</a:t>
            </a:r>
          </a:p>
          <a:p>
            <a:pPr lvl="1" eaLnBrk="1" hangingPunct="1">
              <a:buSzPct val="130000"/>
              <a:buFont typeface="Wingdings" pitchFamily="2" charset="2"/>
              <a:buChar char="§"/>
            </a:pPr>
            <a:r>
              <a:rPr lang="fr-BE" sz="2800" dirty="0">
                <a:solidFill>
                  <a:schemeClr val="tx2"/>
                </a:solidFill>
                <a:sym typeface="Wingdings" pitchFamily="2" charset="2"/>
              </a:rPr>
              <a:t>Prêts sans intérêt (15000 €)</a:t>
            </a:r>
          </a:p>
          <a:p>
            <a:pPr eaLnBrk="1" hangingPunct="1">
              <a:buSzPct val="130000"/>
              <a:buFont typeface="Wingdings" pitchFamily="2" charset="2"/>
              <a:buChar char="§"/>
            </a:pPr>
            <a:endParaRPr lang="fr-FR" dirty="0">
              <a:solidFill>
                <a:schemeClr val="tx2"/>
              </a:solidFill>
            </a:endParaRPr>
          </a:p>
        </p:txBody>
      </p:sp>
      <p:pic>
        <p:nvPicPr>
          <p:cNvPr id="20484"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a:t>CPEM LIEGE Dr FONZE</a:t>
            </a:r>
          </a:p>
        </p:txBody>
      </p:sp>
      <p:sp>
        <p:nvSpPr>
          <p:cNvPr id="4" name="Espace réservé du numéro de diapositive 3"/>
          <p:cNvSpPr>
            <a:spLocks noGrp="1" noEditPoints="1"/>
          </p:cNvSpPr>
          <p:nvPr>
            <p:ph type="sldNum" sz="quarter" idx="12"/>
          </p:nvPr>
        </p:nvSpPr>
        <p:spPr/>
        <p:txBody>
          <a:bodyPr/>
          <a:lstStyle/>
          <a:p>
            <a:fld id="{AE5682BB-72C7-48B4-8CD4-B94B903C820F}" type="slidenum">
              <a:rPr lang="fr-FR" smtClean="0"/>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EditPoints="1" noChangeArrowheads="1"/>
          </p:cNvSpPr>
          <p:nvPr>
            <p:ph type="title"/>
          </p:nvPr>
        </p:nvSpPr>
        <p:spPr>
          <a:xfrm>
            <a:off x="2005807" y="570294"/>
            <a:ext cx="8229600" cy="800100"/>
          </a:xfrm>
        </p:spPr>
        <p:txBody>
          <a:bodyPr>
            <a:noAutofit/>
          </a:bodyPr>
          <a:lstStyle/>
          <a:p>
            <a:pPr algn="ctr" eaLnBrk="1" hangingPunct="1"/>
            <a:r>
              <a:rPr lang="fr-BE" sz="4800" b="1" dirty="0">
                <a:solidFill>
                  <a:schemeClr val="accent1"/>
                </a:solidFill>
                <a:effectLst>
                  <a:outerShdw blurRad="38100" dist="38100" dir="2700000" algn="tl">
                    <a:srgbClr val="C0C0C0"/>
                  </a:outerShdw>
                </a:effectLst>
              </a:rPr>
              <a:t>Difficulté rencontrée</a:t>
            </a:r>
            <a:endParaRPr lang="fr-FR" sz="4800" b="1" dirty="0">
              <a:solidFill>
                <a:schemeClr val="accent1"/>
              </a:solidFill>
              <a:effectLst>
                <a:outerShdw blurRad="38100" dist="38100" dir="2700000" algn="tl">
                  <a:srgbClr val="C0C0C0"/>
                </a:outerShdw>
              </a:effectLst>
            </a:endParaRPr>
          </a:p>
        </p:txBody>
      </p:sp>
      <p:sp>
        <p:nvSpPr>
          <p:cNvPr id="5" name="Espace réservé du contenu 4"/>
          <p:cNvSpPr>
            <a:spLocks noGrp="1" noEditPoints="1"/>
          </p:cNvSpPr>
          <p:nvPr>
            <p:ph idx="1"/>
          </p:nvPr>
        </p:nvSpPr>
        <p:spPr>
          <a:xfrm>
            <a:off x="2209799" y="2337786"/>
            <a:ext cx="8678917" cy="1267261"/>
          </a:xfrm>
        </p:spPr>
        <p:txBody>
          <a:bodyPr>
            <a:normAutofit/>
          </a:bodyPr>
          <a:lstStyle/>
          <a:p>
            <a:r>
              <a:rPr lang="fr-BE" sz="2800" dirty="0">
                <a:solidFill>
                  <a:srgbClr val="006600"/>
                </a:solidFill>
              </a:rPr>
              <a:t>Difficulté de recrutement et de rajeunissement des médecins actifs dans le CPEM</a:t>
            </a:r>
          </a:p>
        </p:txBody>
      </p:sp>
      <p:sp>
        <p:nvSpPr>
          <p:cNvPr id="2" name="Espace réservé du pied de page 1"/>
          <p:cNvSpPr>
            <a:spLocks noGrp="1" noEditPoints="1"/>
          </p:cNvSpPr>
          <p:nvPr>
            <p:ph type="ftr" sz="quarter" idx="11"/>
          </p:nvPr>
        </p:nvSpPr>
        <p:spPr/>
        <p:txBody>
          <a:bodyPr/>
          <a:lstStyle/>
          <a:p>
            <a:r>
              <a:rPr lang="fr-FR"/>
              <a:t>CPEM LIEGE Dr FONZE</a:t>
            </a:r>
          </a:p>
        </p:txBody>
      </p:sp>
      <p:sp>
        <p:nvSpPr>
          <p:cNvPr id="4" name="Espace réservé du numéro de diapositive 3"/>
          <p:cNvSpPr>
            <a:spLocks noGrp="1" noEditPoints="1"/>
          </p:cNvSpPr>
          <p:nvPr>
            <p:ph type="sldNum" sz="quarter" idx="12"/>
          </p:nvPr>
        </p:nvSpPr>
        <p:spPr/>
        <p:txBody>
          <a:bodyPr/>
          <a:lstStyle/>
          <a:p>
            <a:fld id="{923B6E26-115E-40FB-802E-4CA443702E80}" type="slidenum">
              <a:rPr lang="fr-FR" smtClean="0"/>
              <a:t>33</a:t>
            </a:fld>
            <a:endParaRPr lang="fr-FR"/>
          </a:p>
        </p:txBody>
      </p:sp>
      <p:pic>
        <p:nvPicPr>
          <p:cNvPr id="23557"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Tree>
    <p:extLst>
      <p:ext uri="{BB962C8B-B14F-4D97-AF65-F5344CB8AC3E}">
        <p14:creationId xmlns:p14="http://schemas.microsoft.com/office/powerpoint/2010/main" val="2474519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EditPoints="1" noChangeArrowheads="1"/>
          </p:cNvSpPr>
          <p:nvPr>
            <p:ph type="title"/>
          </p:nvPr>
        </p:nvSpPr>
        <p:spPr>
          <a:xfrm>
            <a:off x="1981200" y="157164"/>
            <a:ext cx="8229600" cy="712787"/>
          </a:xfrm>
        </p:spPr>
        <p:txBody>
          <a:bodyPr>
            <a:noAutofit/>
          </a:bodyPr>
          <a:lstStyle/>
          <a:p>
            <a:pPr algn="ctr" eaLnBrk="1" hangingPunct="1"/>
            <a:r>
              <a:rPr lang="fr-BE" sz="4800" b="1" dirty="0">
                <a:solidFill>
                  <a:schemeClr val="accent1"/>
                </a:solidFill>
                <a:effectLst>
                  <a:outerShdw blurRad="38100" dist="38100" dir="2700000" algn="tl">
                    <a:srgbClr val="C0C0C0"/>
                  </a:outerShdw>
                </a:effectLst>
              </a:rPr>
              <a:t>Conclusions</a:t>
            </a:r>
            <a:endParaRPr lang="fr-FR" sz="4800" b="1" dirty="0">
              <a:solidFill>
                <a:schemeClr val="accent1"/>
              </a:solidFill>
              <a:effectLst>
                <a:outerShdw blurRad="38100" dist="38100" dir="2700000" algn="tl">
                  <a:srgbClr val="C0C0C0"/>
                </a:outerShdw>
              </a:effectLst>
            </a:endParaRPr>
          </a:p>
        </p:txBody>
      </p:sp>
      <p:sp>
        <p:nvSpPr>
          <p:cNvPr id="44035" name="Rectangle 3"/>
          <p:cNvSpPr>
            <a:spLocks noGrp="1" noEditPoints="1" noChangeArrowheads="1"/>
          </p:cNvSpPr>
          <p:nvPr>
            <p:ph type="body" idx="4294967295"/>
          </p:nvPr>
        </p:nvSpPr>
        <p:spPr>
          <a:xfrm>
            <a:off x="2514600" y="1064479"/>
            <a:ext cx="8534400" cy="4876800"/>
          </a:xfrm>
        </p:spPr>
        <p:txBody>
          <a:bodyPr>
            <a:normAutofit lnSpcReduction="10000"/>
          </a:bodyPr>
          <a:lstStyle/>
          <a:p>
            <a:pPr marL="0" indent="0">
              <a:buNone/>
            </a:pPr>
            <a:r>
              <a:rPr lang="fr-BE" sz="3200" b="1" dirty="0">
                <a:solidFill>
                  <a:schemeClr val="tx2"/>
                </a:solidFill>
              </a:rPr>
              <a:t>Le C.P.E.M. est</a:t>
            </a:r>
          </a:p>
          <a:p>
            <a:pPr eaLnBrk="1" hangingPunct="1"/>
            <a:r>
              <a:rPr lang="fr-BE" sz="2400" b="1" dirty="0">
                <a:solidFill>
                  <a:schemeClr val="tx2"/>
                </a:solidFill>
              </a:rPr>
              <a:t>L’association belge la plus ancienne ayant pour objet l’aide aux médecins</a:t>
            </a:r>
          </a:p>
          <a:p>
            <a:pPr eaLnBrk="1" hangingPunct="1"/>
            <a:r>
              <a:rPr lang="fr-BE" sz="2400" b="1" dirty="0">
                <a:solidFill>
                  <a:schemeClr val="tx2"/>
                </a:solidFill>
              </a:rPr>
              <a:t>Résolument « disponible »</a:t>
            </a:r>
          </a:p>
          <a:p>
            <a:pPr eaLnBrk="1" hangingPunct="1"/>
            <a:r>
              <a:rPr lang="fr-BE" sz="2400" b="1" dirty="0">
                <a:solidFill>
                  <a:schemeClr val="tx2"/>
                </a:solidFill>
              </a:rPr>
              <a:t>Un bel exemple de solidarité :</a:t>
            </a:r>
          </a:p>
          <a:p>
            <a:pPr lvl="1" eaLnBrk="1" hangingPunct="1"/>
            <a:r>
              <a:rPr lang="fr-BE" sz="2000" b="1" dirty="0">
                <a:solidFill>
                  <a:schemeClr val="tx2"/>
                </a:solidFill>
              </a:rPr>
              <a:t>En interne, par un esprit de convivialité et de travail particulièrement agréables</a:t>
            </a:r>
          </a:p>
          <a:p>
            <a:pPr lvl="1" eaLnBrk="1" hangingPunct="1"/>
            <a:r>
              <a:rPr lang="fr-BE" sz="2000" b="1" dirty="0">
                <a:solidFill>
                  <a:schemeClr val="tx2"/>
                </a:solidFill>
              </a:rPr>
              <a:t>En externe, car elle apporte un support matériel et moral à des personnes en détresse dans une profession peu susceptible d’en avoir besoin aux yeux de la population</a:t>
            </a:r>
          </a:p>
          <a:p>
            <a:pPr eaLnBrk="1" hangingPunct="1"/>
            <a:r>
              <a:rPr lang="fr-BE" sz="2400" b="1" dirty="0">
                <a:solidFill>
                  <a:schemeClr val="tx2"/>
                </a:solidFill>
              </a:rPr>
              <a:t>Ouvert à toute collaboration dans l’aide aux médecins</a:t>
            </a:r>
            <a:endParaRPr dirty="0">
              <a:effectLst>
                <a:outerShdw blurRad="38100" dist="38100" dir="2700000" algn="tl">
                  <a:srgbClr val="C0C0C0"/>
                </a:outerShdw>
              </a:effectLst>
            </a:endParaRPr>
          </a:p>
          <a:p>
            <a:pPr eaLnBrk="1" hangingPunct="1"/>
            <a:endParaRPr lang="fr-BE" dirty="0">
              <a:solidFill>
                <a:schemeClr val="tx2"/>
              </a:solidFill>
            </a:endParaRPr>
          </a:p>
          <a:p>
            <a:pPr eaLnBrk="1" hangingPunct="1"/>
            <a:endParaRPr lang="fr-FR" dirty="0">
              <a:solidFill>
                <a:schemeClr val="tx2"/>
              </a:solidFill>
            </a:endParaRPr>
          </a:p>
        </p:txBody>
      </p:sp>
      <p:pic>
        <p:nvPicPr>
          <p:cNvPr id="25604" name="Picture 4" descr="Logo CP final"/>
          <p:cNvPicPr>
            <a:picLocks noChangeAspect="1" noChangeArrowheads="1"/>
          </p:cNvPicPr>
          <p:nvPr/>
        </p:nvPicPr>
        <p:blipFill>
          <a:blip r:embed="rId3"/>
          <a:srcRect/>
          <a:stretch>
            <a:fillRect/>
          </a:stretch>
        </p:blipFill>
        <p:spPr bwMode="auto">
          <a:xfrm>
            <a:off x="1678782" y="57785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dirty="0"/>
              <a:t>CPEM LIEGE Dr FONZE</a:t>
            </a:r>
          </a:p>
        </p:txBody>
      </p:sp>
      <p:sp>
        <p:nvSpPr>
          <p:cNvPr id="4" name="Espace réservé du numéro de diapositive 3"/>
          <p:cNvSpPr>
            <a:spLocks noGrp="1" noEditPoints="1"/>
          </p:cNvSpPr>
          <p:nvPr>
            <p:ph type="sldNum" sz="quarter" idx="12"/>
          </p:nvPr>
        </p:nvSpPr>
        <p:spPr/>
        <p:txBody>
          <a:bodyPr/>
          <a:lstStyle/>
          <a:p>
            <a:fld id="{ACBC2B72-4DBC-46FD-A503-D75305DC0256}" type="slidenum">
              <a:rPr lang="fr-FR" smtClean="0"/>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EditPoints="1" noChangeArrowheads="1"/>
          </p:cNvSpPr>
          <p:nvPr>
            <p:ph type="title"/>
          </p:nvPr>
        </p:nvSpPr>
        <p:spPr>
          <a:xfrm>
            <a:off x="2005807" y="570294"/>
            <a:ext cx="8229600" cy="800100"/>
          </a:xfrm>
        </p:spPr>
        <p:txBody>
          <a:bodyPr>
            <a:noAutofit/>
          </a:bodyPr>
          <a:lstStyle/>
          <a:p>
            <a:pPr algn="ctr" eaLnBrk="1" hangingPunct="1"/>
            <a:r>
              <a:rPr lang="fr-BE" sz="4800" b="1" dirty="0">
                <a:solidFill>
                  <a:schemeClr val="accent1"/>
                </a:solidFill>
                <a:effectLst>
                  <a:outerShdw blurRad="38100" dist="38100" dir="2700000" algn="tl">
                    <a:srgbClr val="C0C0C0"/>
                  </a:outerShdw>
                </a:effectLst>
              </a:rPr>
              <a:t>Exemples</a:t>
            </a:r>
            <a:endParaRPr lang="fr-FR" sz="4800" b="1" dirty="0">
              <a:solidFill>
                <a:schemeClr val="accent1"/>
              </a:solidFill>
              <a:effectLst>
                <a:outerShdw blurRad="38100" dist="38100" dir="2700000" algn="tl">
                  <a:srgbClr val="C0C0C0"/>
                </a:outerShdw>
              </a:effectLst>
            </a:endParaRPr>
          </a:p>
        </p:txBody>
      </p:sp>
      <p:sp>
        <p:nvSpPr>
          <p:cNvPr id="5" name="Espace réservé du contenu 4"/>
          <p:cNvSpPr>
            <a:spLocks noGrp="1" noEditPoints="1"/>
          </p:cNvSpPr>
          <p:nvPr>
            <p:ph idx="1"/>
          </p:nvPr>
        </p:nvSpPr>
        <p:spPr>
          <a:xfrm>
            <a:off x="2209799" y="2337786"/>
            <a:ext cx="8678917" cy="1992914"/>
          </a:xfrm>
        </p:spPr>
        <p:txBody>
          <a:bodyPr>
            <a:normAutofit/>
          </a:bodyPr>
          <a:lstStyle/>
          <a:p>
            <a:r>
              <a:rPr lang="fr-BE" sz="2800" dirty="0">
                <a:solidFill>
                  <a:srgbClr val="006600"/>
                </a:solidFill>
              </a:rPr>
              <a:t>Généraliste en insuffisance rénale</a:t>
            </a:r>
          </a:p>
          <a:p>
            <a:r>
              <a:rPr lang="fr-BE" sz="2800" dirty="0">
                <a:solidFill>
                  <a:srgbClr val="006600"/>
                </a:solidFill>
              </a:rPr>
              <a:t>Veuve d’un médecin, épouse-aidante avec 2 enfants élèves d’université</a:t>
            </a:r>
          </a:p>
        </p:txBody>
      </p:sp>
      <p:sp>
        <p:nvSpPr>
          <p:cNvPr id="2" name="Espace réservé du pied de page 1"/>
          <p:cNvSpPr>
            <a:spLocks noGrp="1" noEditPoints="1"/>
          </p:cNvSpPr>
          <p:nvPr>
            <p:ph type="ftr" sz="quarter" idx="11"/>
          </p:nvPr>
        </p:nvSpPr>
        <p:spPr/>
        <p:txBody>
          <a:bodyPr/>
          <a:lstStyle/>
          <a:p>
            <a:r>
              <a:rPr lang="fr-FR"/>
              <a:t>CPEM LIEGE Dr FONZE</a:t>
            </a:r>
          </a:p>
        </p:txBody>
      </p:sp>
      <p:sp>
        <p:nvSpPr>
          <p:cNvPr id="4" name="Espace réservé du numéro de diapositive 3"/>
          <p:cNvSpPr>
            <a:spLocks noGrp="1" noEditPoints="1"/>
          </p:cNvSpPr>
          <p:nvPr>
            <p:ph type="sldNum" sz="quarter" idx="12"/>
          </p:nvPr>
        </p:nvSpPr>
        <p:spPr/>
        <p:txBody>
          <a:bodyPr/>
          <a:lstStyle/>
          <a:p>
            <a:fld id="{923B6E26-115E-40FB-802E-4CA443702E80}" type="slidenum">
              <a:rPr lang="fr-FR" smtClean="0"/>
              <a:t>35</a:t>
            </a:fld>
            <a:endParaRPr lang="fr-FR"/>
          </a:p>
        </p:txBody>
      </p:sp>
      <p:pic>
        <p:nvPicPr>
          <p:cNvPr id="23557" name="Picture 4" descr="Logo CP final"/>
          <p:cNvPicPr>
            <a:picLocks noChangeAspect="1" noChangeArrowheads="1"/>
          </p:cNvPicPr>
          <p:nvPr/>
        </p:nvPicPr>
        <p:blipFill>
          <a:blip r:embed="rId3"/>
          <a:srcRect/>
          <a:stretch>
            <a:fillRect/>
          </a:stretch>
        </p:blipFill>
        <p:spPr bwMode="auto">
          <a:xfrm>
            <a:off x="1676401" y="5943600"/>
            <a:ext cx="658813" cy="723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6" name="Picture 10" descr="Blason_liege_svg"/>
          <p:cNvPicPr>
            <a:picLocks noChangeAspect="1" noChangeArrowheads="1"/>
          </p:cNvPicPr>
          <p:nvPr/>
        </p:nvPicPr>
        <p:blipFill>
          <a:blip r:embed="rId3"/>
          <a:srcRect/>
          <a:stretch>
            <a:fillRect/>
          </a:stretch>
        </p:blipFill>
        <p:spPr bwMode="auto">
          <a:xfrm>
            <a:off x="8839200" y="4267200"/>
            <a:ext cx="1003300" cy="1104900"/>
          </a:xfrm>
          <a:prstGeom prst="rect">
            <a:avLst/>
          </a:prstGeom>
          <a:noFill/>
          <a:ln>
            <a:noFill/>
          </a:ln>
        </p:spPr>
      </p:pic>
      <p:pic>
        <p:nvPicPr>
          <p:cNvPr id="45063" name="Picture 7" descr="le-palais-des-princes-eveques"/>
          <p:cNvPicPr>
            <a:picLocks noChangeAspect="1" noChangeArrowheads="1"/>
          </p:cNvPicPr>
          <p:nvPr/>
        </p:nvPicPr>
        <p:blipFill>
          <a:blip r:embed="rId4"/>
          <a:srcRect/>
          <a:stretch>
            <a:fillRect/>
          </a:stretch>
        </p:blipFill>
        <p:spPr bwMode="auto">
          <a:xfrm>
            <a:off x="5213132" y="2601404"/>
            <a:ext cx="5966558" cy="3600000"/>
          </a:xfrm>
          <a:prstGeom prst="rect">
            <a:avLst/>
          </a:prstGeom>
          <a:noFill/>
          <a:ln>
            <a:noFill/>
          </a:ln>
        </p:spPr>
      </p:pic>
      <p:sp>
        <p:nvSpPr>
          <p:cNvPr id="45059" name="Rectangle 3"/>
          <p:cNvSpPr>
            <a:spLocks noGrp="1" noEditPoints="1" noChangeArrowheads="1"/>
          </p:cNvSpPr>
          <p:nvPr>
            <p:ph type="body" idx="4294967295"/>
          </p:nvPr>
        </p:nvSpPr>
        <p:spPr>
          <a:xfrm>
            <a:off x="2057400" y="1371600"/>
            <a:ext cx="8229600" cy="1295400"/>
          </a:xfrm>
        </p:spPr>
        <p:txBody>
          <a:bodyPr/>
          <a:lstStyle/>
          <a:p>
            <a:pPr algn="ctr" eaLnBrk="1" hangingPunct="1">
              <a:buFont typeface="Wingdings" pitchFamily="2" charset="2"/>
              <a:buNone/>
            </a:pPr>
            <a:r>
              <a:rPr lang="fr-BE" sz="4800" b="1" i="1" dirty="0">
                <a:solidFill>
                  <a:schemeClr val="tx2"/>
                </a:solidFill>
                <a:effectLst>
                  <a:outerShdw blurRad="38100" dist="38100" dir="2700000" algn="tl">
                    <a:srgbClr val="C0C0C0"/>
                  </a:outerShdw>
                </a:effectLst>
              </a:rPr>
              <a:t>Merci pour votre attention</a:t>
            </a:r>
            <a:endParaRPr lang="fr-FR" sz="4800" b="1" i="1" dirty="0">
              <a:solidFill>
                <a:schemeClr val="tx2"/>
              </a:solidFill>
              <a:effectLst>
                <a:outerShdw blurRad="38100" dist="38100" dir="2700000" algn="tl">
                  <a:srgbClr val="C0C0C0"/>
                </a:outerShdw>
              </a:effectLst>
            </a:endParaRPr>
          </a:p>
        </p:txBody>
      </p:sp>
      <p:pic>
        <p:nvPicPr>
          <p:cNvPr id="45061" name="Picture 5" descr="Logo CP final"/>
          <p:cNvPicPr>
            <a:picLocks noChangeAspect="1" noChangeArrowheads="1"/>
          </p:cNvPicPr>
          <p:nvPr/>
        </p:nvPicPr>
        <p:blipFill>
          <a:blip r:embed="rId5"/>
          <a:srcRect/>
          <a:stretch>
            <a:fillRect/>
          </a:stretch>
        </p:blipFill>
        <p:spPr bwMode="auto">
          <a:xfrm>
            <a:off x="1676401" y="5943600"/>
            <a:ext cx="658813" cy="723900"/>
          </a:xfrm>
          <a:prstGeom prst="rect">
            <a:avLst/>
          </a:prstGeom>
          <a:noFill/>
          <a:ln>
            <a:noFill/>
          </a:ln>
        </p:spPr>
      </p:pic>
      <p:sp>
        <p:nvSpPr>
          <p:cNvPr id="2" name="Espace réservé du pied de page 1"/>
          <p:cNvSpPr>
            <a:spLocks noGrp="1" noEditPoints="1"/>
          </p:cNvSpPr>
          <p:nvPr>
            <p:ph type="ftr" sz="quarter" idx="11"/>
          </p:nvPr>
        </p:nvSpPr>
        <p:spPr/>
        <p:txBody>
          <a:bodyPr/>
          <a:lstStyle/>
          <a:p>
            <a:r>
              <a:rPr lang="fr-FR"/>
              <a:t>CPEM LIEGE Dr FONZE</a:t>
            </a:r>
          </a:p>
        </p:txBody>
      </p:sp>
      <p:sp>
        <p:nvSpPr>
          <p:cNvPr id="4" name="Espace réservé du numéro de diapositive 3"/>
          <p:cNvSpPr>
            <a:spLocks noGrp="1" noEditPoints="1"/>
          </p:cNvSpPr>
          <p:nvPr>
            <p:ph type="sldNum" sz="quarter" idx="12"/>
          </p:nvPr>
        </p:nvSpPr>
        <p:spPr/>
        <p:txBody>
          <a:bodyPr/>
          <a:lstStyle/>
          <a:p>
            <a:fld id="{30D16267-4FE3-43D8-B228-9FA1A71539CC}" type="slidenum">
              <a:rPr lang="fr-FR" smtClean="0"/>
              <a:t>36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20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5059">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5059">
                                            <p:txEl>
                                              <p:pRg st="0" end="0"/>
                                            </p:txEl>
                                          </p:spTgt>
                                        </p:tgtEl>
                                      </p:cBhvr>
                                    </p:animEffect>
                                  </p:childTnLst>
                                </p:cTn>
                              </p:par>
                              <p:par>
                                <p:cTn id="10" presetID="23" presetClass="entr" presetSubtype="16" fill="hold" nodeType="withEffect">
                                  <p:stCondLst>
                                    <p:cond delay="0"/>
                                  </p:stCondLst>
                                  <p:childTnLst>
                                    <p:set>
                                      <p:cBhvr>
                                        <p:cTn id="11" dur="1" fill="hold">
                                          <p:stCondLst>
                                            <p:cond delay="0"/>
                                          </p:stCondLst>
                                        </p:cTn>
                                        <p:tgtEl>
                                          <p:spTgt spid="45063"/>
                                        </p:tgtEl>
                                        <p:attrNameLst>
                                          <p:attrName>style.visibility</p:attrName>
                                        </p:attrNameLst>
                                      </p:cBhvr>
                                      <p:to>
                                        <p:strVal val="visible"/>
                                      </p:to>
                                    </p:set>
                                    <p:anim calcmode="lin" valueType="num">
                                      <p:cBhvr>
                                        <p:cTn id="12" dur="2000" fill="hold"/>
                                        <p:tgtEl>
                                          <p:spTgt spid="45063"/>
                                        </p:tgtEl>
                                        <p:attrNameLst>
                                          <p:attrName>ppt_w</p:attrName>
                                        </p:attrNameLst>
                                      </p:cBhvr>
                                      <p:tavLst>
                                        <p:tav tm="0">
                                          <p:val>
                                            <p:fltVal val="0"/>
                                          </p:val>
                                        </p:tav>
                                        <p:tav tm="100000">
                                          <p:val>
                                            <p:strVal val="#ppt_w"/>
                                          </p:val>
                                        </p:tav>
                                      </p:tavLst>
                                    </p:anim>
                                    <p:anim calcmode="lin" valueType="num">
                                      <p:cBhvr>
                                        <p:cTn id="13" dur="2000" fill="hold"/>
                                        <p:tgtEl>
                                          <p:spTgt spid="4506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45066"/>
                                        </p:tgtEl>
                                        <p:attrNameLst>
                                          <p:attrName>style.visibility</p:attrName>
                                        </p:attrNameLst>
                                      </p:cBhvr>
                                      <p:to>
                                        <p:strVal val="visible"/>
                                      </p:to>
                                    </p:set>
                                    <p:anim calcmode="lin" valueType="num">
                                      <p:cBhvr>
                                        <p:cTn id="17" dur="2000" fill="hold"/>
                                        <p:tgtEl>
                                          <p:spTgt spid="45066"/>
                                        </p:tgtEl>
                                        <p:attrNameLst>
                                          <p:attrName>ppt_w</p:attrName>
                                        </p:attrNameLst>
                                      </p:cBhvr>
                                      <p:tavLst>
                                        <p:tav tm="0">
                                          <p:val>
                                            <p:fltVal val="0"/>
                                          </p:val>
                                        </p:tav>
                                        <p:tav tm="100000">
                                          <p:val>
                                            <p:strVal val="#ppt_w"/>
                                          </p:val>
                                        </p:tav>
                                      </p:tavLst>
                                    </p:anim>
                                    <p:anim calcmode="lin" valueType="num">
                                      <p:cBhvr>
                                        <p:cTn id="18" dur="2000" fill="hold"/>
                                        <p:tgtEl>
                                          <p:spTgt spid="45066"/>
                                        </p:tgtEl>
                                        <p:attrNameLst>
                                          <p:attrName>ppt_h</p:attrName>
                                        </p:attrNameLst>
                                      </p:cBhvr>
                                      <p:tavLst>
                                        <p:tav tm="0">
                                          <p:val>
                                            <p:fltVal val="0"/>
                                          </p:val>
                                        </p:tav>
                                        <p:tav tm="100000">
                                          <p:val>
                                            <p:strVal val="#ppt_h"/>
                                          </p:val>
                                        </p:tav>
                                      </p:tavLst>
                                    </p:anim>
                                  </p:childTnLst>
                                </p:cTn>
                              </p:par>
                              <p:par>
                                <p:cTn id="19" presetID="56" presetClass="path" presetSubtype="0" accel="50000" decel="50000" fill="hold" nodeType="withEffect">
                                  <p:stCondLst>
                                    <p:cond delay="0"/>
                                  </p:stCondLst>
                                  <p:childTnLst>
                                    <p:animMotion origin="layout" path="M -4.16667e-06 -1.50289e-06 L 0.15573 -0.41896" pathEditMode="relative" rAng="0" ptsTypes="AA">
                                      <p:cBhvr>
                                        <p:cTn id="20" dur="2000" fill="hold"/>
                                        <p:tgtEl>
                                          <p:spTgt spid="45061"/>
                                        </p:tgtEl>
                                        <p:attrNameLst>
                                          <p:attrName>ppt_x</p:attrName>
                                          <p:attrName>ppt_y</p:attrName>
                                        </p:attrNameLst>
                                      </p:cBhvr>
                                      <p:rCtr x="7778" y="-20948"/>
                                    </p:animMotion>
                                  </p:childTnLst>
                                </p:cTn>
                              </p:par>
                              <p:par>
                                <p:cTn id="21" presetID="35" presetClass="path" presetSubtype="0" accel="50000" decel="50000" fill="hold" nodeType="withEffect">
                                  <p:stCondLst>
                                    <p:cond delay="0"/>
                                  </p:stCondLst>
                                  <p:childTnLst>
                                    <p:animMotion origin="layout" path="M -0.13333 4.68208e-06 L -0.64653 -0.00278" pathEditMode="relative" rAng="0" ptsTypes="AA">
                                      <p:cBhvr>
                                        <p:cTn id="22" dur="2000" fill="hold"/>
                                        <p:tgtEl>
                                          <p:spTgt spid="45066"/>
                                        </p:tgtEl>
                                        <p:attrNameLst>
                                          <p:attrName>ppt_x</p:attrName>
                                          <p:attrName>ppt_y</p:attrName>
                                        </p:attrNameLst>
                                      </p:cBhvr>
                                      <p:rCtr x="-25660"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a:p>
        </p:txBody>
      </p:sp>
      <p:sp>
        <p:nvSpPr>
          <p:cNvPr id="12" name="Rectangle 11">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10;&#10;Description générée automatiquement">
            <a:extLst>
              <a:ext uri="{FF2B5EF4-FFF2-40B4-BE49-F238E27FC236}">
                <a16:creationId xmlns:a16="http://schemas.microsoft.com/office/drawing/2014/main" id="{CE256C48-7962-279F-6181-8BEF84FD978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46000"/>
                    </a14:imgEffect>
                  </a14:imgLayer>
                </a14:imgProps>
              </a:ext>
              <a:ext uri="{28A0092B-C50C-407E-A947-70E740481C1C}">
                <a14:useLocalDpi xmlns:a14="http://schemas.microsoft.com/office/drawing/2010/main" val="0"/>
              </a:ext>
            </a:extLst>
          </a:blip>
          <a:srcRect l="9247" r="11398"/>
          <a:stretch/>
        </p:blipFill>
        <p:spPr>
          <a:xfrm>
            <a:off x="1584338" y="159997"/>
            <a:ext cx="10443230" cy="6209060"/>
          </a:xfrm>
          <a:prstGeom prst="rect">
            <a:avLst/>
          </a:prstGeom>
        </p:spPr>
      </p:pic>
      <p:sp>
        <p:nvSpPr>
          <p:cNvPr id="6" name="Ellipse 5">
            <a:extLst>
              <a:ext uri="{FF2B5EF4-FFF2-40B4-BE49-F238E27FC236}">
                <a16:creationId xmlns:a16="http://schemas.microsoft.com/office/drawing/2014/main" id="{3E0550CD-11D2-BDDB-8D8B-A75075AD9B96}"/>
              </a:ext>
            </a:extLst>
          </p:cNvPr>
          <p:cNvSpPr/>
          <p:nvPr/>
        </p:nvSpPr>
        <p:spPr>
          <a:xfrm>
            <a:off x="1982789" y="606797"/>
            <a:ext cx="2154789" cy="3319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a:extLst>
              <a:ext uri="{FF2B5EF4-FFF2-40B4-BE49-F238E27FC236}">
                <a16:creationId xmlns:a16="http://schemas.microsoft.com/office/drawing/2014/main" id="{07CA00D4-CBBF-E64C-FE73-BF24F9F6D0E3}"/>
              </a:ext>
            </a:extLst>
          </p:cNvPr>
          <p:cNvSpPr/>
          <p:nvPr/>
        </p:nvSpPr>
        <p:spPr>
          <a:xfrm>
            <a:off x="1982789" y="3587821"/>
            <a:ext cx="1996579" cy="2804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a:extLst>
              <a:ext uri="{FF2B5EF4-FFF2-40B4-BE49-F238E27FC236}">
                <a16:creationId xmlns:a16="http://schemas.microsoft.com/office/drawing/2014/main" id="{3D759CFC-D72E-7FE1-0915-931392653B99}"/>
              </a:ext>
            </a:extLst>
          </p:cNvPr>
          <p:cNvSpPr/>
          <p:nvPr/>
        </p:nvSpPr>
        <p:spPr>
          <a:xfrm>
            <a:off x="1982789" y="4351776"/>
            <a:ext cx="1996579" cy="2804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Espace réservé du numéro de diapositive 3">
            <a:extLst>
              <a:ext uri="{FF2B5EF4-FFF2-40B4-BE49-F238E27FC236}">
                <a16:creationId xmlns:a16="http://schemas.microsoft.com/office/drawing/2014/main" id="{96B367A0-95AD-9558-6AD2-C684414DC903}"/>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32169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DA6ACB3-294B-FCC4-C500-C57CCB6CB392}"/>
              </a:ext>
            </a:extLst>
          </p:cNvPr>
          <p:cNvPicPr>
            <a:picLocks noChangeAspect="1"/>
          </p:cNvPicPr>
          <p:nvPr/>
        </p:nvPicPr>
        <p:blipFill>
          <a:blip r:embed="rId3"/>
          <a:srcRect/>
          <a:stretch>
            <a:fillRect/>
          </a:stretch>
        </p:blipFill>
        <p:spPr>
          <a:xfrm>
            <a:off x="11112259" y="5183704"/>
            <a:ext cx="861176" cy="793082"/>
          </a:xfrm>
          <a:prstGeom prst="rect">
            <a:avLst/>
          </a:prstGeom>
        </p:spPr>
      </p:pic>
      <p:sp>
        <p:nvSpPr>
          <p:cNvPr id="6" name="ZoneTexte 5">
            <a:extLst>
              <a:ext uri="{FF2B5EF4-FFF2-40B4-BE49-F238E27FC236}">
                <a16:creationId xmlns:a16="http://schemas.microsoft.com/office/drawing/2014/main" id="{5FD63855-0E34-9F6F-2BF6-2F52D289A91C}"/>
              </a:ext>
            </a:extLst>
          </p:cNvPr>
          <p:cNvSpPr txBox="1"/>
          <p:nvPr/>
        </p:nvSpPr>
        <p:spPr>
          <a:xfrm>
            <a:off x="4053979" y="6008940"/>
            <a:ext cx="4084041" cy="369332"/>
          </a:xfrm>
          <a:prstGeom prst="rect">
            <a:avLst/>
          </a:prstGeom>
          <a:noFill/>
        </p:spPr>
        <p:txBody>
          <a:bodyPr wrap="square" rtlCol="0">
            <a:spAutoFit/>
          </a:bodyPr>
          <a:lstStyle/>
          <a:p>
            <a:r>
              <a:rPr lang="fr-BE" dirty="0"/>
              <a:t>1873 appels d’aide depuis 2017</a:t>
            </a:r>
          </a:p>
        </p:txBody>
      </p:sp>
      <p:sp>
        <p:nvSpPr>
          <p:cNvPr id="9" name="ZoneTexte 8">
            <a:extLst>
              <a:ext uri="{FF2B5EF4-FFF2-40B4-BE49-F238E27FC236}">
                <a16:creationId xmlns:a16="http://schemas.microsoft.com/office/drawing/2014/main" id="{40F1553E-4C87-8CC2-7D6D-06F28EF9DE1B}"/>
              </a:ext>
            </a:extLst>
          </p:cNvPr>
          <p:cNvSpPr txBox="1"/>
          <p:nvPr/>
        </p:nvSpPr>
        <p:spPr>
          <a:xfrm>
            <a:off x="221381" y="6410426"/>
            <a:ext cx="11970619" cy="484834"/>
          </a:xfrm>
          <a:prstGeom prst="rect">
            <a:avLst/>
          </a:prstGeom>
          <a:solidFill>
            <a:schemeClr val="accent5">
              <a:lumMod val="20000"/>
              <a:lumOff val="80000"/>
            </a:schemeClr>
          </a:solidFill>
        </p:spPr>
        <p:txBody>
          <a:bodyPr wrap="square" rtlCol="0">
            <a:spAutoFit/>
          </a:bodyPr>
          <a:lstStyle/>
          <a:p>
            <a:endParaRPr lang="fr-BE" dirty="0"/>
          </a:p>
        </p:txBody>
      </p:sp>
      <p:sp>
        <p:nvSpPr>
          <p:cNvPr id="2" name="ZoneTexte 1">
            <a:extLst>
              <a:ext uri="{FF2B5EF4-FFF2-40B4-BE49-F238E27FC236}">
                <a16:creationId xmlns:a16="http://schemas.microsoft.com/office/drawing/2014/main" id="{F44CA5B2-C14A-EF88-9F50-99CC771BB768}"/>
              </a:ext>
            </a:extLst>
          </p:cNvPr>
          <p:cNvSpPr txBox="1"/>
          <p:nvPr/>
        </p:nvSpPr>
        <p:spPr>
          <a:xfrm>
            <a:off x="3773733" y="242276"/>
            <a:ext cx="4865914" cy="738664"/>
          </a:xfrm>
          <a:prstGeom prst="rect">
            <a:avLst/>
          </a:prstGeom>
          <a:noFill/>
        </p:spPr>
        <p:txBody>
          <a:bodyPr wrap="square" rtlCol="0">
            <a:spAutoFit/>
          </a:bodyPr>
          <a:lstStyle/>
          <a:p>
            <a:pPr algn="ctr"/>
            <a:r>
              <a:rPr lang="fr-BE" sz="2400" b="1" dirty="0">
                <a:latin typeface="Arial" panose="020B0604020202020204" pitchFamily="34" charset="0"/>
                <a:cs typeface="Arial" panose="020B0604020202020204" pitchFamily="34" charset="0"/>
              </a:rPr>
              <a:t>Évolution du nombre d’appels</a:t>
            </a:r>
          </a:p>
          <a:p>
            <a:pPr algn="ctr"/>
            <a:r>
              <a:rPr lang="fr-BE" b="1" dirty="0">
                <a:latin typeface="Arial" panose="020B0604020202020204" pitchFamily="34" charset="0"/>
                <a:cs typeface="Arial" panose="020B0604020202020204" pitchFamily="34" charset="0"/>
              </a:rPr>
              <a:t>01/01/2017-18/04/2024</a:t>
            </a:r>
          </a:p>
        </p:txBody>
      </p:sp>
      <p:sp>
        <p:nvSpPr>
          <p:cNvPr id="3" name="Espace réservé du numéro de diapositive 2">
            <a:extLst>
              <a:ext uri="{FF2B5EF4-FFF2-40B4-BE49-F238E27FC236}">
                <a16:creationId xmlns:a16="http://schemas.microsoft.com/office/drawing/2014/main" id="{6F092326-EB61-D03D-F54D-BA114902E19B}"/>
              </a:ext>
            </a:extLst>
          </p:cNvPr>
          <p:cNvSpPr>
            <a:spLocks noGrp="1"/>
          </p:cNvSpPr>
          <p:nvPr>
            <p:ph type="sldNum" sz="quarter" idx="12"/>
          </p:nvPr>
        </p:nvSpPr>
        <p:spPr/>
        <p:txBody>
          <a:bodyPr/>
          <a:lstStyle/>
          <a:p>
            <a:fld id="{D57F1E4F-1CFF-5643-939E-217C01CDF565}" type="slidenum">
              <a:rPr lang="en-US" smtClean="0"/>
              <a:t>5</a:t>
            </a:fld>
            <a:endParaRPr lang="en-US" dirty="0"/>
          </a:p>
        </p:txBody>
      </p:sp>
      <p:graphicFrame>
        <p:nvGraphicFramePr>
          <p:cNvPr id="4" name="Graphique 3">
            <a:extLst>
              <a:ext uri="{FF2B5EF4-FFF2-40B4-BE49-F238E27FC236}">
                <a16:creationId xmlns:a16="http://schemas.microsoft.com/office/drawing/2014/main" id="{C3AA1231-5741-CA76-AA6C-F93E0109F9BE}"/>
              </a:ext>
            </a:extLst>
          </p:cNvPr>
          <p:cNvGraphicFramePr>
            <a:graphicFrameLocks/>
          </p:cNvGraphicFramePr>
          <p:nvPr>
            <p:extLst>
              <p:ext uri="{D42A27DB-BD31-4B8C-83A1-F6EECF244321}">
                <p14:modId xmlns:p14="http://schemas.microsoft.com/office/powerpoint/2010/main" val="1293818775"/>
              </p:ext>
            </p:extLst>
          </p:nvPr>
        </p:nvGraphicFramePr>
        <p:xfrm>
          <a:off x="1739900" y="1152908"/>
          <a:ext cx="9090287" cy="48238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392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162B9E9-5926-4A4E-AC34-B88BAC344C14}"/>
              </a:ext>
            </a:extLst>
          </p:cNvPr>
          <p:cNvSpPr txBox="1"/>
          <p:nvPr/>
        </p:nvSpPr>
        <p:spPr>
          <a:xfrm>
            <a:off x="1111932" y="153490"/>
            <a:ext cx="10548256" cy="1107996"/>
          </a:xfrm>
          <a:prstGeom prst="rect">
            <a:avLst/>
          </a:prstGeom>
          <a:noFill/>
        </p:spPr>
        <p:txBody>
          <a:bodyPr wrap="square" rtlCol="0">
            <a:spAutoFit/>
          </a:bodyPr>
          <a:lstStyle/>
          <a:p>
            <a:pPr algn="ctr">
              <a:defRPr/>
            </a:pPr>
            <a:r>
              <a:rPr lang="fr-BE" sz="2400" b="1" dirty="0">
                <a:solidFill>
                  <a:srgbClr val="080808"/>
                </a:solidFill>
                <a:latin typeface="Arial"/>
              </a:rPr>
              <a:t>Langue</a:t>
            </a:r>
            <a:r>
              <a:rPr lang="nl-BE" sz="2400" b="1" dirty="0">
                <a:solidFill>
                  <a:srgbClr val="080808"/>
                </a:solidFill>
                <a:latin typeface="Arial"/>
              </a:rPr>
              <a:t> des </a:t>
            </a:r>
            <a:r>
              <a:rPr lang="fr-BE" sz="2400" b="1" dirty="0">
                <a:solidFill>
                  <a:srgbClr val="080808"/>
                </a:solidFill>
                <a:latin typeface="Arial"/>
              </a:rPr>
              <a:t>demandeurs d’aide vs proportion linguistique</a:t>
            </a:r>
          </a:p>
          <a:p>
            <a:pPr algn="ctr">
              <a:defRPr/>
            </a:pPr>
            <a:r>
              <a:rPr lang="fr-BE" sz="2400" b="1" dirty="0">
                <a:solidFill>
                  <a:srgbClr val="080808"/>
                </a:solidFill>
                <a:latin typeface="Arial"/>
              </a:rPr>
              <a:t> en Belgique</a:t>
            </a:r>
          </a:p>
          <a:p>
            <a:pPr algn="ctr">
              <a:defRPr/>
            </a:pPr>
            <a:r>
              <a:rPr lang="nl-BE" b="1" dirty="0">
                <a:solidFill>
                  <a:srgbClr val="080808"/>
                </a:solidFill>
                <a:latin typeface="Arial"/>
              </a:rPr>
              <a:t>01/01/2017 – 16/09/24</a:t>
            </a:r>
          </a:p>
        </p:txBody>
      </p:sp>
      <p:pic>
        <p:nvPicPr>
          <p:cNvPr id="2" name="Afbeelding 1">
            <a:extLst>
              <a:ext uri="{FF2B5EF4-FFF2-40B4-BE49-F238E27FC236}">
                <a16:creationId xmlns:a16="http://schemas.microsoft.com/office/drawing/2014/main" id="{FC28CCF8-A753-7089-484A-429D2531E816}"/>
              </a:ext>
            </a:extLst>
          </p:cNvPr>
          <p:cNvPicPr>
            <a:picLocks noChangeAspect="1"/>
          </p:cNvPicPr>
          <p:nvPr/>
        </p:nvPicPr>
        <p:blipFill>
          <a:blip r:embed="rId3"/>
          <a:srcRect/>
          <a:stretch>
            <a:fillRect/>
          </a:stretch>
        </p:blipFill>
        <p:spPr>
          <a:xfrm>
            <a:off x="11183566" y="5208884"/>
            <a:ext cx="861176" cy="793082"/>
          </a:xfrm>
          <a:prstGeom prst="rect">
            <a:avLst/>
          </a:prstGeom>
        </p:spPr>
      </p:pic>
      <p:sp>
        <p:nvSpPr>
          <p:cNvPr id="3" name="ZoneTexte 2">
            <a:extLst>
              <a:ext uri="{FF2B5EF4-FFF2-40B4-BE49-F238E27FC236}">
                <a16:creationId xmlns:a16="http://schemas.microsoft.com/office/drawing/2014/main" id="{D7376C23-9FEA-696B-E948-4610F4C0F2B5}"/>
              </a:ext>
            </a:extLst>
          </p:cNvPr>
          <p:cNvSpPr txBox="1"/>
          <p:nvPr/>
        </p:nvSpPr>
        <p:spPr>
          <a:xfrm>
            <a:off x="221381" y="6410426"/>
            <a:ext cx="11970619" cy="484834"/>
          </a:xfrm>
          <a:prstGeom prst="rect">
            <a:avLst/>
          </a:prstGeom>
          <a:solidFill>
            <a:schemeClr val="accent5">
              <a:lumMod val="20000"/>
              <a:lumOff val="80000"/>
            </a:schemeClr>
          </a:solidFill>
        </p:spPr>
        <p:txBody>
          <a:bodyPr wrap="square" rtlCol="0">
            <a:spAutoFit/>
          </a:bodyPr>
          <a:lstStyle/>
          <a:p>
            <a:endParaRPr lang="fr-BE" dirty="0"/>
          </a:p>
        </p:txBody>
      </p:sp>
      <p:graphicFrame>
        <p:nvGraphicFramePr>
          <p:cNvPr id="11" name="Graphique 10">
            <a:extLst>
              <a:ext uri="{FF2B5EF4-FFF2-40B4-BE49-F238E27FC236}">
                <a16:creationId xmlns:a16="http://schemas.microsoft.com/office/drawing/2014/main" id="{9BB975E1-F69A-15CC-4A60-8377EC3AC9AF}"/>
              </a:ext>
            </a:extLst>
          </p:cNvPr>
          <p:cNvGraphicFramePr>
            <a:graphicFrameLocks/>
          </p:cNvGraphicFramePr>
          <p:nvPr>
            <p:extLst>
              <p:ext uri="{D42A27DB-BD31-4B8C-83A1-F6EECF244321}">
                <p14:modId xmlns:p14="http://schemas.microsoft.com/office/powerpoint/2010/main" val="3824965267"/>
              </p:ext>
            </p:extLst>
          </p:nvPr>
        </p:nvGraphicFramePr>
        <p:xfrm>
          <a:off x="1919496" y="1753300"/>
          <a:ext cx="4466564" cy="4248666"/>
        </p:xfrm>
        <a:graphic>
          <a:graphicData uri="http://schemas.openxmlformats.org/drawingml/2006/chart">
            <c:chart xmlns:c="http://schemas.openxmlformats.org/drawingml/2006/chart" xmlns:r="http://schemas.openxmlformats.org/officeDocument/2006/relationships" r:id="rId4"/>
          </a:graphicData>
        </a:graphic>
      </p:graphicFrame>
      <p:sp>
        <p:nvSpPr>
          <p:cNvPr id="5" name="Espace réservé du numéro de diapositive 4">
            <a:extLst>
              <a:ext uri="{FF2B5EF4-FFF2-40B4-BE49-F238E27FC236}">
                <a16:creationId xmlns:a16="http://schemas.microsoft.com/office/drawing/2014/main" id="{F754DEAD-ABAF-3537-4433-BE2CBEBA4F42}"/>
              </a:ext>
            </a:extLst>
          </p:cNvPr>
          <p:cNvSpPr>
            <a:spLocks noGrp="1"/>
          </p:cNvSpPr>
          <p:nvPr>
            <p:ph type="sldNum" sz="quarter" idx="12"/>
          </p:nvPr>
        </p:nvSpPr>
        <p:spPr/>
        <p:txBody>
          <a:bodyPr/>
          <a:lstStyle/>
          <a:p>
            <a:fld id="{D57F1E4F-1CFF-5643-939E-217C01CDF565}" type="slidenum">
              <a:rPr lang="en-US" smtClean="0"/>
              <a:t>6</a:t>
            </a:fld>
            <a:endParaRPr lang="en-US" dirty="0"/>
          </a:p>
        </p:txBody>
      </p:sp>
      <p:graphicFrame>
        <p:nvGraphicFramePr>
          <p:cNvPr id="7" name="Graphique 6">
            <a:extLst>
              <a:ext uri="{FF2B5EF4-FFF2-40B4-BE49-F238E27FC236}">
                <a16:creationId xmlns:a16="http://schemas.microsoft.com/office/drawing/2014/main" id="{27D91636-45C0-6349-311C-608CF6DA9251}"/>
              </a:ext>
            </a:extLst>
          </p:cNvPr>
          <p:cNvGraphicFramePr>
            <a:graphicFrameLocks/>
          </p:cNvGraphicFramePr>
          <p:nvPr>
            <p:extLst>
              <p:ext uri="{D42A27DB-BD31-4B8C-83A1-F6EECF244321}">
                <p14:modId xmlns:p14="http://schemas.microsoft.com/office/powerpoint/2010/main" val="1909220417"/>
              </p:ext>
            </p:extLst>
          </p:nvPr>
        </p:nvGraphicFramePr>
        <p:xfrm>
          <a:off x="6573158" y="1753300"/>
          <a:ext cx="4378621" cy="4248666"/>
        </p:xfrm>
        <a:graphic>
          <a:graphicData uri="http://schemas.openxmlformats.org/drawingml/2006/chart">
            <c:chart xmlns:c="http://schemas.openxmlformats.org/drawingml/2006/chart" xmlns:r="http://schemas.openxmlformats.org/officeDocument/2006/relationships" r:id="rId5"/>
          </a:graphicData>
        </a:graphic>
      </p:graphicFrame>
      <p:sp>
        <p:nvSpPr>
          <p:cNvPr id="9" name="ZoneTexte 8">
            <a:extLst>
              <a:ext uri="{FF2B5EF4-FFF2-40B4-BE49-F238E27FC236}">
                <a16:creationId xmlns:a16="http://schemas.microsoft.com/office/drawing/2014/main" id="{FF1F70FF-F2FC-D0C5-B438-0E72CF6A7A04}"/>
              </a:ext>
            </a:extLst>
          </p:cNvPr>
          <p:cNvSpPr txBox="1"/>
          <p:nvPr/>
        </p:nvSpPr>
        <p:spPr>
          <a:xfrm>
            <a:off x="6573158" y="5944586"/>
            <a:ext cx="1940285" cy="261610"/>
          </a:xfrm>
          <a:prstGeom prst="rect">
            <a:avLst/>
          </a:prstGeom>
          <a:noFill/>
        </p:spPr>
        <p:txBody>
          <a:bodyPr wrap="square" rtlCol="0">
            <a:spAutoFit/>
          </a:bodyPr>
          <a:lstStyle/>
          <a:p>
            <a:r>
              <a:rPr lang="fr-BE" sz="1100" dirty="0" err="1"/>
              <a:t>Statbel</a:t>
            </a:r>
            <a:r>
              <a:rPr lang="fr-BE" sz="1100" dirty="0"/>
              <a:t> 2023</a:t>
            </a:r>
          </a:p>
        </p:txBody>
      </p:sp>
    </p:spTree>
    <p:extLst>
      <p:ext uri="{BB962C8B-B14F-4D97-AF65-F5344CB8AC3E}">
        <p14:creationId xmlns:p14="http://schemas.microsoft.com/office/powerpoint/2010/main" val="7734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162B9E9-5926-4A4E-AC34-B88BAC344C14}"/>
              </a:ext>
            </a:extLst>
          </p:cNvPr>
          <p:cNvSpPr txBox="1"/>
          <p:nvPr/>
        </p:nvSpPr>
        <p:spPr>
          <a:xfrm>
            <a:off x="2413730" y="288072"/>
            <a:ext cx="9010526" cy="1138773"/>
          </a:xfrm>
          <a:prstGeom prst="rect">
            <a:avLst/>
          </a:prstGeom>
          <a:noFill/>
        </p:spPr>
        <p:txBody>
          <a:bodyPr wrap="square" rtlCol="0">
            <a:spAutoFit/>
          </a:bodyPr>
          <a:lstStyle/>
          <a:p>
            <a:pPr algn="ctr">
              <a:defRPr/>
            </a:pPr>
            <a:r>
              <a:rPr lang="nl-BE" sz="2400" b="1" dirty="0" err="1">
                <a:solidFill>
                  <a:srgbClr val="080808"/>
                </a:solidFill>
                <a:latin typeface="Arial"/>
              </a:rPr>
              <a:t>Sexe</a:t>
            </a:r>
            <a:r>
              <a:rPr lang="nl-BE" sz="2400" b="1" dirty="0">
                <a:solidFill>
                  <a:srgbClr val="080808"/>
                </a:solidFill>
                <a:latin typeface="Arial"/>
              </a:rPr>
              <a:t> des </a:t>
            </a:r>
            <a:r>
              <a:rPr lang="nl-BE" sz="2400" b="1" dirty="0" err="1">
                <a:solidFill>
                  <a:srgbClr val="080808"/>
                </a:solidFill>
                <a:latin typeface="Arial"/>
              </a:rPr>
              <a:t>demandeurs</a:t>
            </a:r>
            <a:r>
              <a:rPr lang="nl-BE" sz="2400" b="1" dirty="0">
                <a:solidFill>
                  <a:srgbClr val="080808"/>
                </a:solidFill>
                <a:latin typeface="Arial"/>
              </a:rPr>
              <a:t> </a:t>
            </a:r>
            <a:r>
              <a:rPr lang="nl-BE" sz="2400" b="1" dirty="0" err="1">
                <a:solidFill>
                  <a:srgbClr val="080808"/>
                </a:solidFill>
                <a:latin typeface="Arial"/>
              </a:rPr>
              <a:t>d’aide</a:t>
            </a:r>
            <a:r>
              <a:rPr lang="nl-BE" sz="2400" b="1" dirty="0">
                <a:solidFill>
                  <a:srgbClr val="080808"/>
                </a:solidFill>
                <a:latin typeface="Arial"/>
              </a:rPr>
              <a:t> </a:t>
            </a:r>
            <a:r>
              <a:rPr lang="nl-BE" sz="2400" b="1" dirty="0" err="1">
                <a:solidFill>
                  <a:srgbClr val="080808"/>
                </a:solidFill>
                <a:latin typeface="Arial"/>
              </a:rPr>
              <a:t>vs</a:t>
            </a:r>
            <a:r>
              <a:rPr lang="nl-BE" sz="2400" b="1" dirty="0">
                <a:solidFill>
                  <a:srgbClr val="080808"/>
                </a:solidFill>
                <a:latin typeface="Arial"/>
              </a:rPr>
              <a:t> </a:t>
            </a:r>
            <a:r>
              <a:rPr lang="nl-BE" sz="2400" b="1" dirty="0" err="1">
                <a:solidFill>
                  <a:srgbClr val="080808"/>
                </a:solidFill>
                <a:latin typeface="Arial"/>
              </a:rPr>
              <a:t>sexe</a:t>
            </a:r>
            <a:r>
              <a:rPr lang="nl-BE" sz="2400" b="1" dirty="0">
                <a:solidFill>
                  <a:srgbClr val="080808"/>
                </a:solidFill>
                <a:latin typeface="Arial"/>
              </a:rPr>
              <a:t> des médecins en </a:t>
            </a:r>
            <a:r>
              <a:rPr lang="nl-BE" sz="2400" b="1" dirty="0" err="1">
                <a:solidFill>
                  <a:srgbClr val="080808"/>
                </a:solidFill>
                <a:latin typeface="Arial"/>
              </a:rPr>
              <a:t>Belgique</a:t>
            </a:r>
            <a:endParaRPr lang="nl-BE" sz="2400" b="1" dirty="0">
              <a:solidFill>
                <a:srgbClr val="080808"/>
              </a:solidFill>
              <a:latin typeface="Arial"/>
            </a:endParaRPr>
          </a:p>
          <a:p>
            <a:pPr algn="ctr">
              <a:defRPr/>
            </a:pPr>
            <a:r>
              <a:rPr lang="nl-BE" b="1" dirty="0">
                <a:solidFill>
                  <a:srgbClr val="080808"/>
                </a:solidFill>
                <a:latin typeface="Arial"/>
              </a:rPr>
              <a:t>01/01/2017-16/09/2024</a:t>
            </a:r>
          </a:p>
        </p:txBody>
      </p:sp>
      <p:graphicFrame>
        <p:nvGraphicFramePr>
          <p:cNvPr id="9" name="Graphique 8">
            <a:extLst>
              <a:ext uri="{FF2B5EF4-FFF2-40B4-BE49-F238E27FC236}">
                <a16:creationId xmlns:a16="http://schemas.microsoft.com/office/drawing/2014/main" id="{00CEFE9F-8EB7-764D-39BC-F0CCA4B5A793}"/>
              </a:ext>
            </a:extLst>
          </p:cNvPr>
          <p:cNvGraphicFramePr>
            <a:graphicFrameLocks/>
          </p:cNvGraphicFramePr>
          <p:nvPr>
            <p:extLst>
              <p:ext uri="{D42A27DB-BD31-4B8C-83A1-F6EECF244321}">
                <p14:modId xmlns:p14="http://schemas.microsoft.com/office/powerpoint/2010/main" val="2056178312"/>
              </p:ext>
            </p:extLst>
          </p:nvPr>
        </p:nvGraphicFramePr>
        <p:xfrm>
          <a:off x="452684" y="1830227"/>
          <a:ext cx="3699641" cy="4167616"/>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a:extLst>
              <a:ext uri="{FF2B5EF4-FFF2-40B4-BE49-F238E27FC236}">
                <a16:creationId xmlns:a16="http://schemas.microsoft.com/office/drawing/2014/main" id="{9350466E-2DA7-851E-A5EC-4D21A4DE4FE0}"/>
              </a:ext>
            </a:extLst>
          </p:cNvPr>
          <p:cNvSpPr>
            <a:spLocks noGrp="1"/>
          </p:cNvSpPr>
          <p:nvPr>
            <p:ph type="sldNum" sz="quarter" idx="12"/>
          </p:nvPr>
        </p:nvSpPr>
        <p:spPr/>
        <p:txBody>
          <a:bodyPr/>
          <a:lstStyle/>
          <a:p>
            <a:fld id="{D57F1E4F-1CFF-5643-939E-217C01CDF565}" type="slidenum">
              <a:rPr lang="en-US" smtClean="0"/>
              <a:t>7</a:t>
            </a:fld>
            <a:endParaRPr lang="en-US" dirty="0"/>
          </a:p>
        </p:txBody>
      </p:sp>
      <p:graphicFrame>
        <p:nvGraphicFramePr>
          <p:cNvPr id="7" name="Graphique 6">
            <a:extLst>
              <a:ext uri="{FF2B5EF4-FFF2-40B4-BE49-F238E27FC236}">
                <a16:creationId xmlns:a16="http://schemas.microsoft.com/office/drawing/2014/main" id="{FC4D5E5C-7BC2-EA2E-8741-BE998FA8777C}"/>
              </a:ext>
            </a:extLst>
          </p:cNvPr>
          <p:cNvGraphicFramePr>
            <a:graphicFrameLocks/>
          </p:cNvGraphicFramePr>
          <p:nvPr>
            <p:extLst>
              <p:ext uri="{D42A27DB-BD31-4B8C-83A1-F6EECF244321}">
                <p14:modId xmlns:p14="http://schemas.microsoft.com/office/powerpoint/2010/main" val="3796456815"/>
              </p:ext>
            </p:extLst>
          </p:nvPr>
        </p:nvGraphicFramePr>
        <p:xfrm>
          <a:off x="4356341" y="1830227"/>
          <a:ext cx="3617628" cy="4152018"/>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a:extLst>
              <a:ext uri="{FF2B5EF4-FFF2-40B4-BE49-F238E27FC236}">
                <a16:creationId xmlns:a16="http://schemas.microsoft.com/office/drawing/2014/main" id="{E939C4AB-0287-A8CC-DA4E-82C0344A93DB}"/>
              </a:ext>
            </a:extLst>
          </p:cNvPr>
          <p:cNvSpPr txBox="1"/>
          <p:nvPr/>
        </p:nvSpPr>
        <p:spPr>
          <a:xfrm>
            <a:off x="4356341" y="5953328"/>
            <a:ext cx="1940285" cy="261610"/>
          </a:xfrm>
          <a:prstGeom prst="rect">
            <a:avLst/>
          </a:prstGeom>
          <a:noFill/>
        </p:spPr>
        <p:txBody>
          <a:bodyPr wrap="square" rtlCol="0">
            <a:spAutoFit/>
          </a:bodyPr>
          <a:lstStyle/>
          <a:p>
            <a:r>
              <a:rPr lang="fr-BE" sz="1100" dirty="0"/>
              <a:t>SPF Santé publique 2022 </a:t>
            </a:r>
          </a:p>
        </p:txBody>
      </p:sp>
      <p:graphicFrame>
        <p:nvGraphicFramePr>
          <p:cNvPr id="8" name="Graphique 7">
            <a:extLst>
              <a:ext uri="{FF2B5EF4-FFF2-40B4-BE49-F238E27FC236}">
                <a16:creationId xmlns:a16="http://schemas.microsoft.com/office/drawing/2014/main" id="{BB89A490-9C82-8F23-D4CE-CA9A504F205C}"/>
              </a:ext>
            </a:extLst>
          </p:cNvPr>
          <p:cNvGraphicFramePr>
            <a:graphicFrameLocks/>
          </p:cNvGraphicFramePr>
          <p:nvPr>
            <p:extLst>
              <p:ext uri="{D42A27DB-BD31-4B8C-83A1-F6EECF244321}">
                <p14:modId xmlns:p14="http://schemas.microsoft.com/office/powerpoint/2010/main" val="2498588430"/>
              </p:ext>
            </p:extLst>
          </p:nvPr>
        </p:nvGraphicFramePr>
        <p:xfrm>
          <a:off x="8177985" y="1805430"/>
          <a:ext cx="3662742" cy="4192413"/>
        </p:xfrm>
        <a:graphic>
          <a:graphicData uri="http://schemas.openxmlformats.org/drawingml/2006/chart">
            <c:chart xmlns:c="http://schemas.openxmlformats.org/drawingml/2006/chart" xmlns:r="http://schemas.openxmlformats.org/officeDocument/2006/relationships" r:id="rId5"/>
          </a:graphicData>
        </a:graphic>
      </p:graphicFrame>
      <p:sp>
        <p:nvSpPr>
          <p:cNvPr id="11" name="ZoneTexte 10">
            <a:extLst>
              <a:ext uri="{FF2B5EF4-FFF2-40B4-BE49-F238E27FC236}">
                <a16:creationId xmlns:a16="http://schemas.microsoft.com/office/drawing/2014/main" id="{4357D2EC-AB7A-AAC8-A7EA-A0CCBE97ED2B}"/>
              </a:ext>
            </a:extLst>
          </p:cNvPr>
          <p:cNvSpPr txBox="1"/>
          <p:nvPr/>
        </p:nvSpPr>
        <p:spPr>
          <a:xfrm>
            <a:off x="8273086" y="5949357"/>
            <a:ext cx="1940285" cy="261610"/>
          </a:xfrm>
          <a:prstGeom prst="rect">
            <a:avLst/>
          </a:prstGeom>
          <a:noFill/>
        </p:spPr>
        <p:txBody>
          <a:bodyPr wrap="square" rtlCol="0">
            <a:spAutoFit/>
          </a:bodyPr>
          <a:lstStyle/>
          <a:p>
            <a:r>
              <a:rPr lang="fr-BE" sz="1100" dirty="0" err="1"/>
              <a:t>Statbel</a:t>
            </a:r>
            <a:r>
              <a:rPr lang="fr-BE" sz="1100" dirty="0"/>
              <a:t> 2023</a:t>
            </a:r>
          </a:p>
        </p:txBody>
      </p:sp>
    </p:spTree>
    <p:extLst>
      <p:ext uri="{BB962C8B-B14F-4D97-AF65-F5344CB8AC3E}">
        <p14:creationId xmlns:p14="http://schemas.microsoft.com/office/powerpoint/2010/main" val="405997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162B9E9-5926-4A4E-AC34-B88BAC344C14}"/>
              </a:ext>
            </a:extLst>
          </p:cNvPr>
          <p:cNvSpPr txBox="1"/>
          <p:nvPr/>
        </p:nvSpPr>
        <p:spPr>
          <a:xfrm>
            <a:off x="3034216" y="278306"/>
            <a:ext cx="6626823" cy="738664"/>
          </a:xfrm>
          <a:prstGeom prst="rect">
            <a:avLst/>
          </a:prstGeom>
          <a:noFill/>
        </p:spPr>
        <p:txBody>
          <a:bodyPr wrap="square" rtlCol="0">
            <a:spAutoFit/>
          </a:bodyPr>
          <a:lstStyle/>
          <a:p>
            <a:pPr algn="ctr">
              <a:defRPr/>
            </a:pPr>
            <a:r>
              <a:rPr lang="nl-BE" sz="2400" b="1" dirty="0">
                <a:solidFill>
                  <a:srgbClr val="080808"/>
                </a:solidFill>
                <a:latin typeface="Arial"/>
              </a:rPr>
              <a:t>Catégorie </a:t>
            </a:r>
            <a:r>
              <a:rPr lang="nl-BE" sz="2400" b="1" dirty="0" err="1">
                <a:solidFill>
                  <a:srgbClr val="080808"/>
                </a:solidFill>
                <a:latin typeface="Arial"/>
              </a:rPr>
              <a:t>d’âge</a:t>
            </a:r>
            <a:r>
              <a:rPr lang="nl-BE" sz="2400" b="1" dirty="0">
                <a:solidFill>
                  <a:srgbClr val="080808"/>
                </a:solidFill>
                <a:latin typeface="Arial"/>
              </a:rPr>
              <a:t> des </a:t>
            </a:r>
            <a:r>
              <a:rPr lang="nl-BE" sz="2400" b="1" dirty="0" err="1">
                <a:solidFill>
                  <a:srgbClr val="080808"/>
                </a:solidFill>
                <a:latin typeface="Arial"/>
              </a:rPr>
              <a:t>demandeurs</a:t>
            </a:r>
            <a:endParaRPr lang="nl-BE" sz="2400" b="1" dirty="0">
              <a:solidFill>
                <a:srgbClr val="080808"/>
              </a:solidFill>
              <a:latin typeface="Arial"/>
            </a:endParaRPr>
          </a:p>
          <a:p>
            <a:pPr algn="ctr">
              <a:defRPr/>
            </a:pPr>
            <a:r>
              <a:rPr lang="nl-BE" b="1" dirty="0">
                <a:solidFill>
                  <a:srgbClr val="080808"/>
                </a:solidFill>
                <a:latin typeface="Arial"/>
              </a:rPr>
              <a:t>01/01/2017 – 16/09/2024</a:t>
            </a:r>
          </a:p>
        </p:txBody>
      </p:sp>
      <p:pic>
        <p:nvPicPr>
          <p:cNvPr id="3" name="Afbeelding 2">
            <a:extLst>
              <a:ext uri="{FF2B5EF4-FFF2-40B4-BE49-F238E27FC236}">
                <a16:creationId xmlns:a16="http://schemas.microsoft.com/office/drawing/2014/main" id="{AE2F0CA3-8D76-5E0A-2940-098922899E86}"/>
              </a:ext>
            </a:extLst>
          </p:cNvPr>
          <p:cNvPicPr>
            <a:picLocks noChangeAspect="1"/>
          </p:cNvPicPr>
          <p:nvPr/>
        </p:nvPicPr>
        <p:blipFill>
          <a:blip r:embed="rId3"/>
          <a:srcRect/>
          <a:stretch>
            <a:fillRect/>
          </a:stretch>
        </p:blipFill>
        <p:spPr>
          <a:xfrm>
            <a:off x="11216223" y="5206592"/>
            <a:ext cx="861176" cy="793082"/>
          </a:xfrm>
          <a:prstGeom prst="rect">
            <a:avLst/>
          </a:prstGeom>
        </p:spPr>
      </p:pic>
      <p:sp>
        <p:nvSpPr>
          <p:cNvPr id="2" name="ZoneTexte 1">
            <a:extLst>
              <a:ext uri="{FF2B5EF4-FFF2-40B4-BE49-F238E27FC236}">
                <a16:creationId xmlns:a16="http://schemas.microsoft.com/office/drawing/2014/main" id="{292F67D9-5ED6-889F-3AE2-1D7492344F16}"/>
              </a:ext>
            </a:extLst>
          </p:cNvPr>
          <p:cNvSpPr txBox="1"/>
          <p:nvPr/>
        </p:nvSpPr>
        <p:spPr>
          <a:xfrm>
            <a:off x="221381" y="6410426"/>
            <a:ext cx="11970619" cy="484834"/>
          </a:xfrm>
          <a:prstGeom prst="rect">
            <a:avLst/>
          </a:prstGeom>
          <a:solidFill>
            <a:schemeClr val="accent5">
              <a:lumMod val="20000"/>
              <a:lumOff val="80000"/>
            </a:schemeClr>
          </a:solidFill>
        </p:spPr>
        <p:txBody>
          <a:bodyPr wrap="square" rtlCol="0">
            <a:spAutoFit/>
          </a:bodyPr>
          <a:lstStyle/>
          <a:p>
            <a:endParaRPr lang="fr-BE" dirty="0"/>
          </a:p>
        </p:txBody>
      </p:sp>
      <p:sp>
        <p:nvSpPr>
          <p:cNvPr id="5" name="Espace réservé du numéro de diapositive 4">
            <a:extLst>
              <a:ext uri="{FF2B5EF4-FFF2-40B4-BE49-F238E27FC236}">
                <a16:creationId xmlns:a16="http://schemas.microsoft.com/office/drawing/2014/main" id="{81F039FF-3E1B-BF56-38DB-088B2EFE9CCF}"/>
              </a:ext>
            </a:extLst>
          </p:cNvPr>
          <p:cNvSpPr>
            <a:spLocks noGrp="1"/>
          </p:cNvSpPr>
          <p:nvPr>
            <p:ph type="sldNum" sz="quarter" idx="12"/>
          </p:nvPr>
        </p:nvSpPr>
        <p:spPr/>
        <p:txBody>
          <a:bodyPr/>
          <a:lstStyle/>
          <a:p>
            <a:fld id="{D57F1E4F-1CFF-5643-939E-217C01CDF565}" type="slidenum">
              <a:rPr lang="en-US" smtClean="0"/>
              <a:t>8</a:t>
            </a:fld>
            <a:endParaRPr lang="en-US" dirty="0"/>
          </a:p>
        </p:txBody>
      </p:sp>
      <p:graphicFrame>
        <p:nvGraphicFramePr>
          <p:cNvPr id="7" name="Graphique 6">
            <a:extLst>
              <a:ext uri="{FF2B5EF4-FFF2-40B4-BE49-F238E27FC236}">
                <a16:creationId xmlns:a16="http://schemas.microsoft.com/office/drawing/2014/main" id="{18C96290-7849-9A67-2B50-E6780B927888}"/>
              </a:ext>
            </a:extLst>
          </p:cNvPr>
          <p:cNvGraphicFramePr>
            <a:graphicFrameLocks/>
          </p:cNvGraphicFramePr>
          <p:nvPr>
            <p:extLst>
              <p:ext uri="{D42A27DB-BD31-4B8C-83A1-F6EECF244321}">
                <p14:modId xmlns:p14="http://schemas.microsoft.com/office/powerpoint/2010/main" val="2394240767"/>
              </p:ext>
            </p:extLst>
          </p:nvPr>
        </p:nvGraphicFramePr>
        <p:xfrm>
          <a:off x="2606566" y="1152907"/>
          <a:ext cx="8313682" cy="47118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69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162B9E9-5926-4A4E-AC34-B88BAC344C14}"/>
              </a:ext>
            </a:extLst>
          </p:cNvPr>
          <p:cNvSpPr txBox="1"/>
          <p:nvPr/>
        </p:nvSpPr>
        <p:spPr>
          <a:xfrm>
            <a:off x="2782588" y="231680"/>
            <a:ext cx="6626823" cy="738664"/>
          </a:xfrm>
          <a:prstGeom prst="rect">
            <a:avLst/>
          </a:prstGeom>
          <a:noFill/>
        </p:spPr>
        <p:txBody>
          <a:bodyPr wrap="square" rtlCol="0">
            <a:spAutoFit/>
          </a:bodyPr>
          <a:lstStyle/>
          <a:p>
            <a:pPr algn="ctr">
              <a:defRPr/>
            </a:pPr>
            <a:r>
              <a:rPr lang="nl-BE" sz="2400" b="1" dirty="0">
                <a:solidFill>
                  <a:srgbClr val="080808"/>
                </a:solidFill>
                <a:latin typeface="Arial"/>
              </a:rPr>
              <a:t>Type </a:t>
            </a:r>
            <a:r>
              <a:rPr lang="nl-BE" sz="2400" b="1" dirty="0" err="1">
                <a:solidFill>
                  <a:srgbClr val="080808"/>
                </a:solidFill>
                <a:latin typeface="Arial"/>
              </a:rPr>
              <a:t>d’activité</a:t>
            </a:r>
            <a:endParaRPr lang="nl-BE" sz="2400" b="1" dirty="0">
              <a:solidFill>
                <a:srgbClr val="080808"/>
              </a:solidFill>
              <a:latin typeface="Arial"/>
            </a:endParaRPr>
          </a:p>
          <a:p>
            <a:pPr algn="ctr">
              <a:defRPr/>
            </a:pPr>
            <a:r>
              <a:rPr lang="nl-BE" b="1" dirty="0">
                <a:solidFill>
                  <a:srgbClr val="080808"/>
                </a:solidFill>
                <a:latin typeface="Arial"/>
              </a:rPr>
              <a:t>01/01/2017 – 16/09/24</a:t>
            </a:r>
          </a:p>
        </p:txBody>
      </p:sp>
      <p:pic>
        <p:nvPicPr>
          <p:cNvPr id="2" name="Afbeelding 1">
            <a:extLst>
              <a:ext uri="{FF2B5EF4-FFF2-40B4-BE49-F238E27FC236}">
                <a16:creationId xmlns:a16="http://schemas.microsoft.com/office/drawing/2014/main" id="{428BCE4E-5502-2EFA-C3AC-95EBA28331AD}"/>
              </a:ext>
            </a:extLst>
          </p:cNvPr>
          <p:cNvPicPr>
            <a:picLocks noChangeAspect="1"/>
          </p:cNvPicPr>
          <p:nvPr/>
        </p:nvPicPr>
        <p:blipFill>
          <a:blip r:embed="rId3"/>
          <a:srcRect/>
          <a:stretch>
            <a:fillRect/>
          </a:stretch>
        </p:blipFill>
        <p:spPr>
          <a:xfrm>
            <a:off x="11172681" y="5150148"/>
            <a:ext cx="861176" cy="793082"/>
          </a:xfrm>
          <a:prstGeom prst="rect">
            <a:avLst/>
          </a:prstGeom>
        </p:spPr>
      </p:pic>
      <p:sp>
        <p:nvSpPr>
          <p:cNvPr id="3" name="ZoneTexte 2">
            <a:extLst>
              <a:ext uri="{FF2B5EF4-FFF2-40B4-BE49-F238E27FC236}">
                <a16:creationId xmlns:a16="http://schemas.microsoft.com/office/drawing/2014/main" id="{9655681C-4B71-B3F4-1295-81B81996D49B}"/>
              </a:ext>
            </a:extLst>
          </p:cNvPr>
          <p:cNvSpPr txBox="1"/>
          <p:nvPr/>
        </p:nvSpPr>
        <p:spPr>
          <a:xfrm>
            <a:off x="221381" y="6410426"/>
            <a:ext cx="11970619" cy="484834"/>
          </a:xfrm>
          <a:prstGeom prst="rect">
            <a:avLst/>
          </a:prstGeom>
          <a:solidFill>
            <a:schemeClr val="accent5">
              <a:lumMod val="20000"/>
              <a:lumOff val="80000"/>
            </a:schemeClr>
          </a:solidFill>
        </p:spPr>
        <p:txBody>
          <a:bodyPr wrap="square" rtlCol="0">
            <a:spAutoFit/>
          </a:bodyPr>
          <a:lstStyle/>
          <a:p>
            <a:endParaRPr lang="fr-BE" dirty="0"/>
          </a:p>
        </p:txBody>
      </p:sp>
      <p:sp>
        <p:nvSpPr>
          <p:cNvPr id="6" name="Espace réservé du numéro de diapositive 5">
            <a:extLst>
              <a:ext uri="{FF2B5EF4-FFF2-40B4-BE49-F238E27FC236}">
                <a16:creationId xmlns:a16="http://schemas.microsoft.com/office/drawing/2014/main" id="{1F9BFC9E-A8BF-E9A1-EF00-C7881D832A6D}"/>
              </a:ext>
            </a:extLst>
          </p:cNvPr>
          <p:cNvSpPr>
            <a:spLocks noGrp="1"/>
          </p:cNvSpPr>
          <p:nvPr>
            <p:ph type="sldNum" sz="quarter" idx="12"/>
          </p:nvPr>
        </p:nvSpPr>
        <p:spPr/>
        <p:txBody>
          <a:bodyPr/>
          <a:lstStyle/>
          <a:p>
            <a:fld id="{D57F1E4F-1CFF-5643-939E-217C01CDF565}" type="slidenum">
              <a:rPr lang="en-US" smtClean="0"/>
              <a:t>9</a:t>
            </a:fld>
            <a:endParaRPr lang="en-US" dirty="0"/>
          </a:p>
        </p:txBody>
      </p:sp>
      <p:graphicFrame>
        <p:nvGraphicFramePr>
          <p:cNvPr id="8" name="Graphique 7">
            <a:extLst>
              <a:ext uri="{FF2B5EF4-FFF2-40B4-BE49-F238E27FC236}">
                <a16:creationId xmlns:a16="http://schemas.microsoft.com/office/drawing/2014/main" id="{790C37C4-7AD3-FCEE-EEEF-720E2FB40BAA}"/>
              </a:ext>
            </a:extLst>
          </p:cNvPr>
          <p:cNvGraphicFramePr>
            <a:graphicFrameLocks/>
          </p:cNvGraphicFramePr>
          <p:nvPr>
            <p:extLst>
              <p:ext uri="{D42A27DB-BD31-4B8C-83A1-F6EECF244321}">
                <p14:modId xmlns:p14="http://schemas.microsoft.com/office/powerpoint/2010/main" val="31522580"/>
              </p:ext>
            </p:extLst>
          </p:nvPr>
        </p:nvGraphicFramePr>
        <p:xfrm>
          <a:off x="6393569" y="1453009"/>
          <a:ext cx="4572000" cy="4957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a:extLst>
              <a:ext uri="{FF2B5EF4-FFF2-40B4-BE49-F238E27FC236}">
                <a16:creationId xmlns:a16="http://schemas.microsoft.com/office/drawing/2014/main" id="{C5DD2F56-D178-E9ED-1377-DE86D3FB66A7}"/>
              </a:ext>
            </a:extLst>
          </p:cNvPr>
          <p:cNvGraphicFramePr>
            <a:graphicFrameLocks/>
          </p:cNvGraphicFramePr>
          <p:nvPr>
            <p:extLst>
              <p:ext uri="{D42A27DB-BD31-4B8C-83A1-F6EECF244321}">
                <p14:modId xmlns:p14="http://schemas.microsoft.com/office/powerpoint/2010/main" val="3524443133"/>
              </p:ext>
            </p:extLst>
          </p:nvPr>
        </p:nvGraphicFramePr>
        <p:xfrm>
          <a:off x="1614457" y="1453009"/>
          <a:ext cx="4572000" cy="4957417"/>
        </p:xfrm>
        <a:graphic>
          <a:graphicData uri="http://schemas.openxmlformats.org/drawingml/2006/chart">
            <c:chart xmlns:c="http://schemas.openxmlformats.org/drawingml/2006/chart" xmlns:r="http://schemas.openxmlformats.org/officeDocument/2006/relationships" r:id="rId5"/>
          </a:graphicData>
        </a:graphic>
      </p:graphicFrame>
      <p:sp>
        <p:nvSpPr>
          <p:cNvPr id="5" name="ZoneTexte 4">
            <a:extLst>
              <a:ext uri="{FF2B5EF4-FFF2-40B4-BE49-F238E27FC236}">
                <a16:creationId xmlns:a16="http://schemas.microsoft.com/office/drawing/2014/main" id="{025FEA3A-50EA-DBBC-D7AB-481CAA1D16E5}"/>
              </a:ext>
            </a:extLst>
          </p:cNvPr>
          <p:cNvSpPr txBox="1"/>
          <p:nvPr/>
        </p:nvSpPr>
        <p:spPr>
          <a:xfrm>
            <a:off x="6393569" y="6495515"/>
            <a:ext cx="4498428" cy="261610"/>
          </a:xfrm>
          <a:prstGeom prst="rect">
            <a:avLst/>
          </a:prstGeom>
          <a:noFill/>
        </p:spPr>
        <p:txBody>
          <a:bodyPr wrap="square" rtlCol="0">
            <a:spAutoFit/>
          </a:bodyPr>
          <a:lstStyle/>
          <a:p>
            <a:r>
              <a:rPr lang="fr-BE" sz="1100" dirty="0"/>
              <a:t>SPF Santé publique 2022 </a:t>
            </a:r>
          </a:p>
        </p:txBody>
      </p:sp>
    </p:spTree>
    <p:extLst>
      <p:ext uri="{BB962C8B-B14F-4D97-AF65-F5344CB8AC3E}">
        <p14:creationId xmlns:p14="http://schemas.microsoft.com/office/powerpoint/2010/main" val="898660295"/>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1803</Words>
  <Application>Microsoft Office PowerPoint</Application>
  <PresentationFormat>Grand écran</PresentationFormat>
  <Paragraphs>519</Paragraphs>
  <Slides>36</Slides>
  <Notes>36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Calibri</vt:lpstr>
      <vt:lpstr>Century Gothic</vt:lpstr>
      <vt:lpstr>Times New Roman</vt:lpstr>
      <vt:lpstr>Wingdings</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Aide aux médecins en difficulté</vt:lpstr>
      <vt:lpstr>Origine</vt:lpstr>
      <vt:lpstr>Création du C.L.E.M.</vt:lpstr>
      <vt:lpstr>Evolution statutaire du C.L.E.M.</vt:lpstr>
      <vt:lpstr>Organes du C.P.E.M.</vt:lpstr>
      <vt:lpstr>Comité Provincial d’Entraide Médicale CPEM</vt:lpstr>
      <vt:lpstr>Origine des demandes d’aide</vt:lpstr>
      <vt:lpstr>Modalité des aides</vt:lpstr>
      <vt:lpstr>Procédure d’attribution de l’aide</vt:lpstr>
      <vt:lpstr>Procédure d’attribution de l’aide</vt:lpstr>
      <vt:lpstr>Outil d’évaluation financière</vt:lpstr>
      <vt:lpstr>Présentation PowerPoint</vt:lpstr>
      <vt:lpstr>Suivi de l’aide</vt:lpstr>
      <vt:lpstr>Situations rencontrées</vt:lpstr>
      <vt:lpstr>Le cercle vicieux des malheurs</vt:lpstr>
      <vt:lpstr>Financement</vt:lpstr>
      <vt:lpstr>Montant des aides</vt:lpstr>
      <vt:lpstr>Difficulté rencontrée</vt:lpstr>
      <vt:lpstr>Conclusions</vt:lpstr>
      <vt:lpstr>Exemples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Facteurs favorisants la détérioration de la santé mentale des médecins</dc:title>
  <dc:creator>Victor FONZE</dc:creator>
  <cp:lastModifiedBy>Victor FONZE</cp:lastModifiedBy>
  <cp:revision>48</cp:revision>
  <dcterms:created xsi:type="dcterms:W3CDTF">2019-09-09T10:14:24Z</dcterms:created>
  <dcterms:modified xsi:type="dcterms:W3CDTF">2024-10-18T14:51:15Z</dcterms:modified>
</cp:coreProperties>
</file>