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entation.xml" ContentType="application/vnd.openxmlformats-officedocument.presentationml.presentation.main+xml"/>
  <Override PartName="/ppt/slideLayouts/slideLayout17.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65" r:id="rId3"/>
    <p:sldId id="266" r:id="rId4"/>
    <p:sldId id="267" r:id="rId5"/>
    <p:sldId id="270" r:id="rId6"/>
    <p:sldId id="273" r:id="rId7"/>
    <p:sldId id="274" r:id="rId8"/>
    <p:sldId id="268" r:id="rId9"/>
    <p:sldId id="271" r:id="rId10"/>
    <p:sldId id="275" r:id="rId11"/>
    <p:sldId id="277" r:id="rId12"/>
    <p:sldId id="269" r:id="rId13"/>
    <p:sldId id="272" r:id="rId14"/>
    <p:sldId id="278" r:id="rId15"/>
    <p:sldId id="276" r:id="rId16"/>
    <p:sldId id="257" r:id="rId17"/>
    <p:sldId id="260"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09"/>
  </p:normalViewPr>
  <p:slideViewPr>
    <p:cSldViewPr snapToGrid="0">
      <p:cViewPr varScale="1">
        <p:scale>
          <a:sx n="104" d="100"/>
          <a:sy n="104" d="100"/>
        </p:scale>
        <p:origin x="896"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nl-NL"/>
              <a:t>Klik om stijl te bewerken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624942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smtClean="0"/>
              <a:t>10/23/24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1411981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nl-NL"/>
              <a:t>Klik om stijl te bewerken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smtClean="0"/>
              <a:t>10/23/24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25215113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nl-NL"/>
              <a:t>Klik om stijl te bewerken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smtClean="0"/>
              <a:t>10/23/24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‹nr.›</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725141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nl-NL"/>
              <a:t>Klik om stijl te bewerken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smtClean="0"/>
              <a:t>10/23/24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12949163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nl-NL"/>
              <a:t>Klik om stijl te bewerken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3" name="Date Placeholder 2"/>
          <p:cNvSpPr>
            <a:spLocks noGrp="1"/>
          </p:cNvSpPr>
          <p:nvPr>
            <p:ph type="dt" sz="half" idx="10"/>
          </p:nvPr>
        </p:nvSpPr>
        <p:spPr/>
        <p:txBody>
          <a:bodyPr/>
          <a:lstStyle/>
          <a:p>
            <a:fld id="{48A87A34-81AB-432B-8DAE-1953F412C126}" type="datetimeFigureOut">
              <a:rPr lang="en-US" smtClean="0"/>
              <a:t>10/23/24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19019872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nl-NL"/>
              <a:t>Klik om stijl te bewerken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3" name="Date Placeholder 2"/>
          <p:cNvSpPr>
            <a:spLocks noGrp="1"/>
          </p:cNvSpPr>
          <p:nvPr>
            <p:ph type="dt" sz="half" idx="10"/>
          </p:nvPr>
        </p:nvSpPr>
        <p:spPr/>
        <p:txBody>
          <a:bodyPr/>
          <a:lstStyle/>
          <a:p>
            <a:fld id="{48A87A34-81AB-432B-8DAE-1953F412C126}" type="datetimeFigureOut">
              <a:rPr lang="en-US" smtClean="0"/>
              <a:t>10/23/24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11101799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nl-NL"/>
              <a:t>Klik om stijl te bewerken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21406753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nl-NL"/>
              <a:t>Klik om stijl te bewerken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132352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nl-NL"/>
              <a:t>Klik om stijl te bewerken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3217921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nl-NL"/>
              <a:t>Klik om stijl te bewerken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48A87A34-81AB-432B-8DAE-1953F412C126}" type="datetimeFigureOut">
              <a:rPr lang="en-US" smtClean="0"/>
              <a:t>10/23/24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2765357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nl-NL"/>
              <a:t>Klik om stijl te bewerken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10/23/24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1881160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nl-NL"/>
              <a:t>Klik om stijl te bewerken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2" name="Content Placeholder 3"/>
          <p:cNvSpPr>
            <a:spLocks noGrp="1"/>
          </p:cNvSpPr>
          <p:nvPr>
            <p:ph sz="quarter" idx="13"/>
          </p:nvPr>
        </p:nvSpPr>
        <p:spPr>
          <a:xfrm>
            <a:off x="913774" y="3051012"/>
            <a:ext cx="5106027" cy="2740187"/>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3" name="Content Placeholder 5"/>
          <p:cNvSpPr>
            <a:spLocks noGrp="1"/>
          </p:cNvSpPr>
          <p:nvPr>
            <p:ph sz="quarter" idx="14"/>
          </p:nvPr>
        </p:nvSpPr>
        <p:spPr>
          <a:xfrm>
            <a:off x="6172200" y="3051012"/>
            <a:ext cx="5105401" cy="2740187"/>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10/23/24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1994920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10/23/24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2127073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smtClean="0"/>
              <a:t>10/23/24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1312121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nl-NL"/>
              <a:t>Klik om stijl te bewerken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smtClean="0"/>
              <a:t>10/23/24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1465233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smtClean="0"/>
              <a:t>10/23/24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8360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7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smtClean="0"/>
              <a:pPr/>
              <a:t>10/23/24</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smtClean="0"/>
              <a:pPr/>
              <a:t>‹nr.›</a:t>
            </a:fld>
            <a:endParaRPr lang="en-US" dirty="0"/>
          </a:p>
        </p:txBody>
      </p:sp>
    </p:spTree>
    <p:extLst>
      <p:ext uri="{BB962C8B-B14F-4D97-AF65-F5344CB8AC3E}">
        <p14:creationId xmlns:p14="http://schemas.microsoft.com/office/powerpoint/2010/main" val="556635898"/>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6C1E0E7-4896-D6F6-CC99-B79FBC5E93A2}"/>
              </a:ext>
            </a:extLst>
          </p:cNvPr>
          <p:cNvSpPr>
            <a:spLocks noGrp="1"/>
          </p:cNvSpPr>
          <p:nvPr>
            <p:ph type="ctrTitle"/>
          </p:nvPr>
        </p:nvSpPr>
        <p:spPr>
          <a:xfrm>
            <a:off x="1865312" y="700710"/>
            <a:ext cx="8689976" cy="2509213"/>
          </a:xfrm>
        </p:spPr>
        <p:txBody>
          <a:bodyPr vert="horz" lIns="91440" tIns="45720" rIns="91440" bIns="45720" rtlCol="0" anchor="b">
            <a:normAutofit/>
          </a:bodyPr>
          <a:lstStyle/>
          <a:p>
            <a:r>
              <a:rPr lang="nl-BE" dirty="0"/>
              <a:t>Plan “Mentaal Welzijn op het werk “ fOD/WASO</a:t>
            </a:r>
          </a:p>
        </p:txBody>
      </p:sp>
      <p:sp>
        <p:nvSpPr>
          <p:cNvPr id="3" name="Ondertitel 2">
            <a:extLst>
              <a:ext uri="{FF2B5EF4-FFF2-40B4-BE49-F238E27FC236}">
                <a16:creationId xmlns:a16="http://schemas.microsoft.com/office/drawing/2014/main" id="{3164B0C0-C1B9-4D1F-FB7C-4C25436D3F73}"/>
              </a:ext>
            </a:extLst>
          </p:cNvPr>
          <p:cNvSpPr>
            <a:spLocks noGrp="1"/>
          </p:cNvSpPr>
          <p:nvPr>
            <p:ph type="subTitle" idx="1"/>
          </p:nvPr>
        </p:nvSpPr>
        <p:spPr>
          <a:xfrm>
            <a:off x="1916111" y="3429000"/>
            <a:ext cx="8689976" cy="1371599"/>
          </a:xfrm>
        </p:spPr>
        <p:txBody>
          <a:bodyPr>
            <a:normAutofit fontScale="92500" lnSpcReduction="20000"/>
          </a:bodyPr>
          <a:lstStyle/>
          <a:p>
            <a:r>
              <a:rPr lang="nl-BE" dirty="0"/>
              <a:t>Actieplan dat tot doel heeft de rol van de arbeidsarts beter kenbaar te maken, zijn imago bij de werknemers te verbeteren en de aantrekkelijkheid van het beroep voor de toekomstige artsen te verhogen</a:t>
            </a:r>
          </a:p>
        </p:txBody>
      </p:sp>
      <p:sp>
        <p:nvSpPr>
          <p:cNvPr id="4" name="Tekstvak 3">
            <a:extLst>
              <a:ext uri="{FF2B5EF4-FFF2-40B4-BE49-F238E27FC236}">
                <a16:creationId xmlns:a16="http://schemas.microsoft.com/office/drawing/2014/main" id="{3460B432-2464-D680-F0E4-2A0F8E0053FE}"/>
              </a:ext>
            </a:extLst>
          </p:cNvPr>
          <p:cNvSpPr txBox="1"/>
          <p:nvPr/>
        </p:nvSpPr>
        <p:spPr>
          <a:xfrm>
            <a:off x="2071688" y="5386388"/>
            <a:ext cx="7858818" cy="369332"/>
          </a:xfrm>
          <a:prstGeom prst="rect">
            <a:avLst/>
          </a:prstGeom>
          <a:noFill/>
        </p:spPr>
        <p:txBody>
          <a:bodyPr wrap="none" rtlCol="0">
            <a:spAutoFit/>
          </a:bodyPr>
          <a:lstStyle/>
          <a:p>
            <a:r>
              <a:rPr lang="nl-BE" dirty="0"/>
              <a:t>Feedback van de werkgroepen : dr. Bart Curvers  Nationale Dagen 14 – 11- 2024</a:t>
            </a:r>
          </a:p>
        </p:txBody>
      </p:sp>
    </p:spTree>
    <p:extLst>
      <p:ext uri="{BB962C8B-B14F-4D97-AF65-F5344CB8AC3E}">
        <p14:creationId xmlns:p14="http://schemas.microsoft.com/office/powerpoint/2010/main" val="14814510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F5ADC2-92E7-2902-2856-3C953E87CF80}"/>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6E0A6BB7-2924-0BD6-86A6-E85F8BBD69AA}"/>
              </a:ext>
            </a:extLst>
          </p:cNvPr>
          <p:cNvSpPr>
            <a:spLocks noGrp="1"/>
          </p:cNvSpPr>
          <p:nvPr>
            <p:ph type="title"/>
          </p:nvPr>
        </p:nvSpPr>
        <p:spPr/>
        <p:txBody>
          <a:bodyPr>
            <a:normAutofit/>
          </a:bodyPr>
          <a:lstStyle/>
          <a:p>
            <a:r>
              <a:rPr lang="nl-BE" dirty="0"/>
              <a:t>Werkgroep 2 </a:t>
            </a:r>
            <a:br>
              <a:rPr lang="nl-BE" dirty="0"/>
            </a:br>
            <a:r>
              <a:rPr lang="nl-BE" dirty="0"/>
              <a:t>Aanbevelingen</a:t>
            </a:r>
          </a:p>
        </p:txBody>
      </p:sp>
      <p:sp>
        <p:nvSpPr>
          <p:cNvPr id="3" name="Tekstvak 2">
            <a:extLst>
              <a:ext uri="{FF2B5EF4-FFF2-40B4-BE49-F238E27FC236}">
                <a16:creationId xmlns:a16="http://schemas.microsoft.com/office/drawing/2014/main" id="{A051DCE6-AE36-7023-5627-03646F79B5BB}"/>
              </a:ext>
            </a:extLst>
          </p:cNvPr>
          <p:cNvSpPr txBox="1"/>
          <p:nvPr/>
        </p:nvSpPr>
        <p:spPr>
          <a:xfrm>
            <a:off x="1384522" y="2619632"/>
            <a:ext cx="9422956" cy="3416320"/>
          </a:xfrm>
          <a:prstGeom prst="rect">
            <a:avLst/>
          </a:prstGeom>
          <a:noFill/>
        </p:spPr>
        <p:txBody>
          <a:bodyPr wrap="square" rtlCol="0">
            <a:spAutoFit/>
          </a:bodyPr>
          <a:lstStyle/>
          <a:p>
            <a:r>
              <a:rPr lang="nl-BE" sz="2400" dirty="0"/>
              <a:t>4) Samenwerken met wetenschappelijke en beroepsorganisaties om de actoren van de curatieve sector te sensibiliseren over de rol van de arbeidsarts</a:t>
            </a:r>
          </a:p>
          <a:p>
            <a:endParaRPr lang="nl-BE" sz="2400" dirty="0"/>
          </a:p>
          <a:p>
            <a:r>
              <a:rPr lang="nl-BE" sz="2400" dirty="0"/>
              <a:t>5) Steun bieden aan de TRIO – groepen in het hele land</a:t>
            </a:r>
          </a:p>
          <a:p>
            <a:endParaRPr lang="nl-BE" sz="2400" dirty="0"/>
          </a:p>
          <a:p>
            <a:r>
              <a:rPr lang="nl-BE" sz="2400" dirty="0"/>
              <a:t>6) Het concept van het medisch geheim verduidelijken tegenover werknemers, werkgevers , hiërarchie</a:t>
            </a:r>
          </a:p>
          <a:p>
            <a:endParaRPr lang="nl-BE" sz="2400" dirty="0"/>
          </a:p>
        </p:txBody>
      </p:sp>
    </p:spTree>
    <p:extLst>
      <p:ext uri="{BB962C8B-B14F-4D97-AF65-F5344CB8AC3E}">
        <p14:creationId xmlns:p14="http://schemas.microsoft.com/office/powerpoint/2010/main" val="27934449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59410E-0415-C1B1-B8B8-17B6E82C1A9A}"/>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2645546F-AA15-3DBA-C6F6-5C3ACA07B19D}"/>
              </a:ext>
            </a:extLst>
          </p:cNvPr>
          <p:cNvSpPr>
            <a:spLocks noGrp="1"/>
          </p:cNvSpPr>
          <p:nvPr>
            <p:ph type="title"/>
          </p:nvPr>
        </p:nvSpPr>
        <p:spPr/>
        <p:txBody>
          <a:bodyPr>
            <a:normAutofit/>
          </a:bodyPr>
          <a:lstStyle/>
          <a:p>
            <a:r>
              <a:rPr lang="nl-BE" dirty="0"/>
              <a:t>Werkgroep 2 </a:t>
            </a:r>
            <a:br>
              <a:rPr lang="nl-BE" dirty="0"/>
            </a:br>
            <a:r>
              <a:rPr lang="nl-BE" dirty="0"/>
              <a:t>Aanbevelingen</a:t>
            </a:r>
          </a:p>
        </p:txBody>
      </p:sp>
      <p:sp>
        <p:nvSpPr>
          <p:cNvPr id="3" name="Tekstvak 2">
            <a:extLst>
              <a:ext uri="{FF2B5EF4-FFF2-40B4-BE49-F238E27FC236}">
                <a16:creationId xmlns:a16="http://schemas.microsoft.com/office/drawing/2014/main" id="{6D7AD10D-D84E-6CC9-D0D8-1287B48F8C5D}"/>
              </a:ext>
            </a:extLst>
          </p:cNvPr>
          <p:cNvSpPr txBox="1"/>
          <p:nvPr/>
        </p:nvSpPr>
        <p:spPr>
          <a:xfrm>
            <a:off x="1384522" y="2619632"/>
            <a:ext cx="9422956" cy="2308324"/>
          </a:xfrm>
          <a:prstGeom prst="rect">
            <a:avLst/>
          </a:prstGeom>
          <a:noFill/>
        </p:spPr>
        <p:txBody>
          <a:bodyPr wrap="square" rtlCol="0">
            <a:spAutoFit/>
          </a:bodyPr>
          <a:lstStyle/>
          <a:p>
            <a:r>
              <a:rPr lang="nl-BE" sz="2400" dirty="0"/>
              <a:t>7) De sensibilisering van de Société Royale de Médecine Mentale de Belgique verbeteren</a:t>
            </a:r>
          </a:p>
          <a:p>
            <a:endParaRPr lang="nl-BE" sz="2400" dirty="0"/>
          </a:p>
          <a:p>
            <a:r>
              <a:rPr lang="nl-BE" sz="2400" dirty="0"/>
              <a:t>8) De aanbevelingen van 2011omtrent de samenwerking tussen huisarts, verzekeringsarts en bedrijfsarts bijwerken </a:t>
            </a:r>
          </a:p>
          <a:p>
            <a:endParaRPr lang="nl-BE" sz="2400" dirty="0"/>
          </a:p>
        </p:txBody>
      </p:sp>
    </p:spTree>
    <p:extLst>
      <p:ext uri="{BB962C8B-B14F-4D97-AF65-F5344CB8AC3E}">
        <p14:creationId xmlns:p14="http://schemas.microsoft.com/office/powerpoint/2010/main" val="34410770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F7D2DE-C260-6A31-9F15-6B12B1C5C12B}"/>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937310BC-C055-184C-80BA-2434A12D7D08}"/>
              </a:ext>
            </a:extLst>
          </p:cNvPr>
          <p:cNvSpPr>
            <a:spLocks noGrp="1"/>
          </p:cNvSpPr>
          <p:nvPr>
            <p:ph type="title"/>
          </p:nvPr>
        </p:nvSpPr>
        <p:spPr>
          <a:xfrm>
            <a:off x="913774" y="2261966"/>
            <a:ext cx="10364451" cy="1596177"/>
          </a:xfrm>
        </p:spPr>
        <p:txBody>
          <a:bodyPr>
            <a:noAutofit/>
          </a:bodyPr>
          <a:lstStyle/>
          <a:p>
            <a:r>
              <a:rPr lang="nl-BE" dirty="0"/>
              <a:t>Werkgroep 3</a:t>
            </a:r>
            <a:br>
              <a:rPr lang="nl-BE" dirty="0"/>
            </a:br>
            <a:br>
              <a:rPr lang="nl-BE" dirty="0"/>
            </a:br>
            <a:r>
              <a:rPr lang="nl-BE" dirty="0"/>
              <a:t>Aantrekkelijkheid van het beroep van arbeidsarts en van de sector</a:t>
            </a:r>
          </a:p>
        </p:txBody>
      </p:sp>
    </p:spTree>
    <p:extLst>
      <p:ext uri="{BB962C8B-B14F-4D97-AF65-F5344CB8AC3E}">
        <p14:creationId xmlns:p14="http://schemas.microsoft.com/office/powerpoint/2010/main" val="2101203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B94947-467F-EADF-AD78-C5E841AA15FD}"/>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D0E72ED7-7154-54BF-D676-5C69292E04A3}"/>
              </a:ext>
            </a:extLst>
          </p:cNvPr>
          <p:cNvSpPr>
            <a:spLocks noGrp="1"/>
          </p:cNvSpPr>
          <p:nvPr>
            <p:ph type="title"/>
          </p:nvPr>
        </p:nvSpPr>
        <p:spPr/>
        <p:txBody>
          <a:bodyPr>
            <a:normAutofit/>
          </a:bodyPr>
          <a:lstStyle/>
          <a:p>
            <a:r>
              <a:rPr lang="nl-BE" dirty="0"/>
              <a:t>Werkgroep 3</a:t>
            </a:r>
            <a:br>
              <a:rPr lang="nl-BE" dirty="0"/>
            </a:br>
            <a:r>
              <a:rPr lang="nl-BE" dirty="0"/>
              <a:t>Aanbevelingen</a:t>
            </a:r>
          </a:p>
        </p:txBody>
      </p:sp>
      <p:sp>
        <p:nvSpPr>
          <p:cNvPr id="3" name="Tekstvak 2">
            <a:extLst>
              <a:ext uri="{FF2B5EF4-FFF2-40B4-BE49-F238E27FC236}">
                <a16:creationId xmlns:a16="http://schemas.microsoft.com/office/drawing/2014/main" id="{D9A02B52-DB66-34B3-B2A7-87CAF42BC422}"/>
              </a:ext>
            </a:extLst>
          </p:cNvPr>
          <p:cNvSpPr txBox="1"/>
          <p:nvPr/>
        </p:nvSpPr>
        <p:spPr>
          <a:xfrm>
            <a:off x="913774" y="2508423"/>
            <a:ext cx="10660387" cy="2677656"/>
          </a:xfrm>
          <a:prstGeom prst="rect">
            <a:avLst/>
          </a:prstGeom>
          <a:noFill/>
        </p:spPr>
        <p:txBody>
          <a:bodyPr wrap="square" rtlCol="0">
            <a:spAutoFit/>
          </a:bodyPr>
          <a:lstStyle/>
          <a:p>
            <a:pPr marL="342900" indent="-342900">
              <a:buAutoNum type="arabicParenR"/>
            </a:pPr>
            <a:r>
              <a:rPr lang="nl-BE" sz="2400" dirty="0"/>
              <a:t>Het aantal studenten arbeidsgeneeskunde verhogen , door :</a:t>
            </a:r>
          </a:p>
          <a:p>
            <a:pPr marL="742950" lvl="1" indent="-285750">
              <a:buFontTx/>
              <a:buChar char="-"/>
            </a:pPr>
            <a:r>
              <a:rPr lang="nl-BE" sz="2400" dirty="0"/>
              <a:t>Te investeren in samenwerking en onderzoek tussen de academische wereld en de praktijk</a:t>
            </a:r>
          </a:p>
          <a:p>
            <a:pPr marL="742950" lvl="1" indent="-285750">
              <a:buFontTx/>
              <a:buChar char="-"/>
            </a:pPr>
            <a:r>
              <a:rPr lang="nl-BE" sz="2400" dirty="0"/>
              <a:t>Van bij het begin van de opleiding studenten informeren over perventieve geneeskunde</a:t>
            </a:r>
          </a:p>
          <a:p>
            <a:endParaRPr lang="nl-BE" sz="2400" dirty="0"/>
          </a:p>
          <a:p>
            <a:endParaRPr lang="nl-BE" dirty="0"/>
          </a:p>
        </p:txBody>
      </p:sp>
    </p:spTree>
    <p:extLst>
      <p:ext uri="{BB962C8B-B14F-4D97-AF65-F5344CB8AC3E}">
        <p14:creationId xmlns:p14="http://schemas.microsoft.com/office/powerpoint/2010/main" val="30862165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CB1489-9252-FB86-15E4-BA9FC4CF361E}"/>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EE4E214D-70B5-6C45-A8DD-026EA3DD86FC}"/>
              </a:ext>
            </a:extLst>
          </p:cNvPr>
          <p:cNvSpPr>
            <a:spLocks noGrp="1"/>
          </p:cNvSpPr>
          <p:nvPr>
            <p:ph type="title"/>
          </p:nvPr>
        </p:nvSpPr>
        <p:spPr/>
        <p:txBody>
          <a:bodyPr>
            <a:normAutofit/>
          </a:bodyPr>
          <a:lstStyle/>
          <a:p>
            <a:r>
              <a:rPr lang="nl-BE" dirty="0"/>
              <a:t>Werkgroep 3</a:t>
            </a:r>
            <a:br>
              <a:rPr lang="nl-BE" dirty="0"/>
            </a:br>
            <a:r>
              <a:rPr lang="nl-BE" dirty="0"/>
              <a:t>Aanbevelingen</a:t>
            </a:r>
          </a:p>
        </p:txBody>
      </p:sp>
      <p:sp>
        <p:nvSpPr>
          <p:cNvPr id="3" name="Tekstvak 2">
            <a:extLst>
              <a:ext uri="{FF2B5EF4-FFF2-40B4-BE49-F238E27FC236}">
                <a16:creationId xmlns:a16="http://schemas.microsoft.com/office/drawing/2014/main" id="{D6591C6A-735D-B15C-BB79-309EB6A4699E}"/>
              </a:ext>
            </a:extLst>
          </p:cNvPr>
          <p:cNvSpPr txBox="1"/>
          <p:nvPr/>
        </p:nvSpPr>
        <p:spPr>
          <a:xfrm>
            <a:off x="765806" y="1890585"/>
            <a:ext cx="10660387" cy="3323987"/>
          </a:xfrm>
          <a:prstGeom prst="rect">
            <a:avLst/>
          </a:prstGeom>
          <a:noFill/>
        </p:spPr>
        <p:txBody>
          <a:bodyPr wrap="square" rtlCol="0">
            <a:spAutoFit/>
          </a:bodyPr>
          <a:lstStyle/>
          <a:p>
            <a:endParaRPr lang="nl-BE" sz="2400" dirty="0"/>
          </a:p>
          <a:p>
            <a:r>
              <a:rPr lang="nl-BE" sz="2400" dirty="0"/>
              <a:t>2) De inhoud van de opleiding verbeteren : </a:t>
            </a:r>
          </a:p>
          <a:p>
            <a:pPr marL="742950" lvl="1" indent="-285750">
              <a:buFontTx/>
              <a:buChar char="-"/>
            </a:pPr>
            <a:r>
              <a:rPr lang="nl-BE" sz="2400" dirty="0"/>
              <a:t>Stage arbeidsgeneeskunde tijdens een cursus van artsen in opleiding</a:t>
            </a:r>
          </a:p>
          <a:p>
            <a:pPr marL="742950" lvl="1" indent="-285750">
              <a:buFontTx/>
              <a:buChar char="-"/>
            </a:pPr>
            <a:r>
              <a:rPr lang="nl-BE" sz="2400" dirty="0"/>
              <a:t>De studenten opleiden in preventieve geneeskunde : wettelijke verplichtingen, beroepsrisico’s,</a:t>
            </a:r>
          </a:p>
          <a:p>
            <a:pPr lvl="1"/>
            <a:r>
              <a:rPr lang="nl-BE" sz="2400" dirty="0"/>
              <a:t>     rol van de welzijnsactoren in de ondernemingen, welzijnsbeleid …</a:t>
            </a:r>
          </a:p>
          <a:p>
            <a:pPr marL="742950" lvl="1" indent="-285750">
              <a:buFontTx/>
              <a:buChar char="-"/>
            </a:pPr>
            <a:r>
              <a:rPr lang="nl-BE" sz="2400" dirty="0"/>
              <a:t>Voortgezette opleiding van de preventieadviseur arbeidsarts reglementeren</a:t>
            </a:r>
          </a:p>
          <a:p>
            <a:pPr marL="742950" lvl="1" indent="-285750">
              <a:buFontTx/>
              <a:buChar char="-"/>
            </a:pPr>
            <a:r>
              <a:rPr lang="nl-BE" sz="2400" dirty="0"/>
              <a:t>Praktische cases creeëren</a:t>
            </a:r>
          </a:p>
          <a:p>
            <a:pPr lvl="1"/>
            <a:endParaRPr lang="nl-BE" dirty="0"/>
          </a:p>
        </p:txBody>
      </p:sp>
    </p:spTree>
    <p:extLst>
      <p:ext uri="{BB962C8B-B14F-4D97-AF65-F5344CB8AC3E}">
        <p14:creationId xmlns:p14="http://schemas.microsoft.com/office/powerpoint/2010/main" val="38291160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6392B2-BA9F-9CF9-6446-05E8D7A1E0C7}"/>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9583472B-7C7E-1137-C3EF-5A05C550174D}"/>
              </a:ext>
            </a:extLst>
          </p:cNvPr>
          <p:cNvSpPr>
            <a:spLocks noGrp="1"/>
          </p:cNvSpPr>
          <p:nvPr>
            <p:ph type="title"/>
          </p:nvPr>
        </p:nvSpPr>
        <p:spPr/>
        <p:txBody>
          <a:bodyPr>
            <a:normAutofit/>
          </a:bodyPr>
          <a:lstStyle/>
          <a:p>
            <a:r>
              <a:rPr lang="nl-BE" dirty="0"/>
              <a:t>Werkgroep 3</a:t>
            </a:r>
            <a:br>
              <a:rPr lang="nl-BE" dirty="0"/>
            </a:br>
            <a:r>
              <a:rPr lang="nl-BE" dirty="0"/>
              <a:t>Aanbevelingen</a:t>
            </a:r>
          </a:p>
        </p:txBody>
      </p:sp>
      <p:sp>
        <p:nvSpPr>
          <p:cNvPr id="3" name="Tekstvak 2">
            <a:extLst>
              <a:ext uri="{FF2B5EF4-FFF2-40B4-BE49-F238E27FC236}">
                <a16:creationId xmlns:a16="http://schemas.microsoft.com/office/drawing/2014/main" id="{08680776-9B0A-19C6-2BE0-C351F1A27572}"/>
              </a:ext>
            </a:extLst>
          </p:cNvPr>
          <p:cNvSpPr txBox="1"/>
          <p:nvPr/>
        </p:nvSpPr>
        <p:spPr>
          <a:xfrm>
            <a:off x="1371600" y="2767914"/>
            <a:ext cx="10243751" cy="2769989"/>
          </a:xfrm>
          <a:prstGeom prst="rect">
            <a:avLst/>
          </a:prstGeom>
          <a:noFill/>
        </p:spPr>
        <p:txBody>
          <a:bodyPr wrap="square" rtlCol="0">
            <a:spAutoFit/>
          </a:bodyPr>
          <a:lstStyle/>
          <a:p>
            <a:r>
              <a:rPr lang="nl-BE" sz="2400" dirty="0"/>
              <a:t>3)</a:t>
            </a:r>
            <a:r>
              <a:rPr lang="nl-BE" sz="3600" dirty="0"/>
              <a:t> </a:t>
            </a:r>
            <a:r>
              <a:rPr lang="nl-BE" sz="2400" dirty="0"/>
              <a:t>Specifieke RIZIV nummer voor arbeidsartsen. (ipv het huidige nummer 000)</a:t>
            </a:r>
          </a:p>
          <a:p>
            <a:endParaRPr lang="nl-BE" sz="2400" dirty="0"/>
          </a:p>
          <a:p>
            <a:r>
              <a:rPr lang="nl-BE" sz="2400" dirty="0"/>
              <a:t>4) De minister van Volksgezondheid interpelleren via de Planningscommissie om de noden van de preventieve geneeskunde in aanmerking te nemen</a:t>
            </a:r>
          </a:p>
          <a:p>
            <a:endParaRPr lang="nl-BE" sz="2400" dirty="0"/>
          </a:p>
          <a:p>
            <a:r>
              <a:rPr lang="nl-BE" sz="2400" dirty="0"/>
              <a:t>5) De enquete die in 2009 werd uitgevoerd bij de arbeidsartsen herhalen</a:t>
            </a:r>
          </a:p>
          <a:p>
            <a:pPr lvl="1"/>
            <a:endParaRPr lang="nl-BE" dirty="0"/>
          </a:p>
        </p:txBody>
      </p:sp>
    </p:spTree>
    <p:extLst>
      <p:ext uri="{BB962C8B-B14F-4D97-AF65-F5344CB8AC3E}">
        <p14:creationId xmlns:p14="http://schemas.microsoft.com/office/powerpoint/2010/main" val="35075908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CFDE36FD-3159-B9CC-A2B3-7135581584C0}"/>
              </a:ext>
            </a:extLst>
          </p:cNvPr>
          <p:cNvSpPr txBox="1"/>
          <p:nvPr/>
        </p:nvSpPr>
        <p:spPr>
          <a:xfrm>
            <a:off x="1524515" y="1132575"/>
            <a:ext cx="9942555" cy="5262979"/>
          </a:xfrm>
          <a:prstGeom prst="rect">
            <a:avLst/>
          </a:prstGeom>
          <a:noFill/>
        </p:spPr>
        <p:txBody>
          <a:bodyPr wrap="square" rtlCol="0">
            <a:spAutoFit/>
          </a:bodyPr>
          <a:lstStyle/>
          <a:p>
            <a:r>
              <a:rPr lang="nl-BE" sz="2800" dirty="0"/>
              <a:t>En nu ?</a:t>
            </a:r>
          </a:p>
          <a:p>
            <a:endParaRPr lang="nl-BE" sz="2800" dirty="0"/>
          </a:p>
          <a:p>
            <a:r>
              <a:rPr lang="nl-BE" sz="2800" dirty="0"/>
              <a:t>Nota met de aanbevelingen werd overgemaakt aan de sociale partners van de Hoge Raad om mee te nemen</a:t>
            </a:r>
          </a:p>
          <a:p>
            <a:r>
              <a:rPr lang="nl-BE" sz="2800" dirty="0"/>
              <a:t>in de verdere besprekingen over de hervorming van de arbeidsgeneeskunde</a:t>
            </a:r>
          </a:p>
          <a:p>
            <a:endParaRPr lang="nl-BE" sz="2800" dirty="0"/>
          </a:p>
          <a:p>
            <a:r>
              <a:rPr lang="nl-BE" sz="2800" dirty="0"/>
              <a:t>Eerste advies werd door de Hoge Raad voor Preventie en Bescherming gegeven op 2 juli 2024</a:t>
            </a:r>
          </a:p>
          <a:p>
            <a:endParaRPr lang="nl-BE" sz="2800" dirty="0"/>
          </a:p>
          <a:p>
            <a:r>
              <a:rPr lang="nl-BE" sz="2800" dirty="0"/>
              <a:t>Gezien regering in lopende zaken is het nu wachten op de toekomstige minister voor verder gevolg.</a:t>
            </a:r>
          </a:p>
        </p:txBody>
      </p:sp>
    </p:spTree>
    <p:extLst>
      <p:ext uri="{BB962C8B-B14F-4D97-AF65-F5344CB8AC3E}">
        <p14:creationId xmlns:p14="http://schemas.microsoft.com/office/powerpoint/2010/main" val="19987484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hoek 2">
            <a:extLst>
              <a:ext uri="{FF2B5EF4-FFF2-40B4-BE49-F238E27FC236}">
                <a16:creationId xmlns:a16="http://schemas.microsoft.com/office/drawing/2014/main" id="{7299F6C3-8FE4-E422-7C34-E982BD25C1EA}"/>
              </a:ext>
            </a:extLst>
          </p:cNvPr>
          <p:cNvSpPr/>
          <p:nvPr/>
        </p:nvSpPr>
        <p:spPr>
          <a:xfrm>
            <a:off x="2286815" y="2967335"/>
            <a:ext cx="7618369" cy="923330"/>
          </a:xfrm>
          <a:prstGeom prst="rect">
            <a:avLst/>
          </a:prstGeom>
          <a:noFill/>
        </p:spPr>
        <p:txBody>
          <a:bodyPr wrap="none" lIns="91440" tIns="45720" rIns="91440" bIns="45720">
            <a:spAutoFit/>
          </a:bodyPr>
          <a:lstStyle/>
          <a:p>
            <a:pPr algn="ctr"/>
            <a:r>
              <a:rPr lang="nl-BE"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Dank voor jullie aandacht</a:t>
            </a:r>
          </a:p>
        </p:txBody>
      </p:sp>
    </p:spTree>
    <p:extLst>
      <p:ext uri="{BB962C8B-B14F-4D97-AF65-F5344CB8AC3E}">
        <p14:creationId xmlns:p14="http://schemas.microsoft.com/office/powerpoint/2010/main" val="2440771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E570E8-B400-E888-6C8E-48C30A400CA8}"/>
              </a:ext>
            </a:extLst>
          </p:cNvPr>
          <p:cNvSpPr>
            <a:spLocks noGrp="1"/>
          </p:cNvSpPr>
          <p:nvPr>
            <p:ph type="title"/>
          </p:nvPr>
        </p:nvSpPr>
        <p:spPr/>
        <p:txBody>
          <a:bodyPr/>
          <a:lstStyle/>
          <a:p>
            <a:r>
              <a:rPr lang="nl-BE" dirty="0"/>
              <a:t>Context</a:t>
            </a:r>
          </a:p>
        </p:txBody>
      </p:sp>
      <p:sp>
        <p:nvSpPr>
          <p:cNvPr id="3" name="Tekstvak 2">
            <a:extLst>
              <a:ext uri="{FF2B5EF4-FFF2-40B4-BE49-F238E27FC236}">
                <a16:creationId xmlns:a16="http://schemas.microsoft.com/office/drawing/2014/main" id="{C78C4E7A-357B-E9C2-25E7-37E6D75F02F3}"/>
              </a:ext>
            </a:extLst>
          </p:cNvPr>
          <p:cNvSpPr txBox="1"/>
          <p:nvPr/>
        </p:nvSpPr>
        <p:spPr>
          <a:xfrm>
            <a:off x="1000897" y="1927654"/>
            <a:ext cx="10589741" cy="5170646"/>
          </a:xfrm>
          <a:prstGeom prst="rect">
            <a:avLst/>
          </a:prstGeom>
          <a:noFill/>
        </p:spPr>
        <p:txBody>
          <a:bodyPr wrap="square" rtlCol="0">
            <a:spAutoFit/>
          </a:bodyPr>
          <a:lstStyle/>
          <a:p>
            <a:r>
              <a:rPr lang="nl-BE" sz="2400" dirty="0"/>
              <a:t>Tekort aan arbeidsartsen heeft een impact op de preventie en opsporing van psychosociale risico’s in de ondernemingen en daarnaast ook op het behoud en de begeleiding bij de terugkeer naar het werk. </a:t>
            </a:r>
          </a:p>
          <a:p>
            <a:r>
              <a:rPr lang="nl-BE" sz="2400" dirty="0"/>
              <a:t>In 50% van de raadplegingen wordt er over psychosociale risico’s gesproken</a:t>
            </a:r>
          </a:p>
          <a:p>
            <a:endParaRPr lang="nl-BE" sz="2400" dirty="0"/>
          </a:p>
          <a:p>
            <a:r>
              <a:rPr lang="nl-BE" sz="2400" dirty="0"/>
              <a:t>Aanwerving van professionals in arbeidsgezondheidszorg is moeilijk en de behoefte aan arbeidsartsen neemt toe.</a:t>
            </a:r>
          </a:p>
          <a:p>
            <a:endParaRPr lang="nl-BE" sz="2400" dirty="0"/>
          </a:p>
          <a:p>
            <a:r>
              <a:rPr lang="nl-BE" sz="2400" dirty="0"/>
              <a:t>FOD werkgelegenheid werkt in 2023 samen met de BBvAg om een actieplan uit te werken op de rol van arbeidsarts meer bekendheid te geven en zijn imago bij de werknemers maar ook bij toekomstige artsen te verbeteren.</a:t>
            </a:r>
          </a:p>
          <a:p>
            <a:endParaRPr lang="nl-BE" sz="2400" dirty="0"/>
          </a:p>
          <a:p>
            <a:r>
              <a:rPr lang="nl-BE" sz="2400" dirty="0"/>
              <a:t> </a:t>
            </a:r>
          </a:p>
          <a:p>
            <a:endParaRPr lang="nl-BE" dirty="0"/>
          </a:p>
        </p:txBody>
      </p:sp>
    </p:spTree>
    <p:extLst>
      <p:ext uri="{BB962C8B-B14F-4D97-AF65-F5344CB8AC3E}">
        <p14:creationId xmlns:p14="http://schemas.microsoft.com/office/powerpoint/2010/main" val="4240138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34BED80-2A08-9BD8-D81D-C8B608DB1360}"/>
              </a:ext>
            </a:extLst>
          </p:cNvPr>
          <p:cNvSpPr>
            <a:spLocks noGrp="1"/>
          </p:cNvSpPr>
          <p:nvPr>
            <p:ph type="title"/>
          </p:nvPr>
        </p:nvSpPr>
        <p:spPr/>
        <p:txBody>
          <a:bodyPr/>
          <a:lstStyle/>
          <a:p>
            <a:r>
              <a:rPr lang="nl-BE" dirty="0"/>
              <a:t>Werkwijze</a:t>
            </a:r>
          </a:p>
        </p:txBody>
      </p:sp>
      <p:sp>
        <p:nvSpPr>
          <p:cNvPr id="3" name="Tekstvak 2">
            <a:extLst>
              <a:ext uri="{FF2B5EF4-FFF2-40B4-BE49-F238E27FC236}">
                <a16:creationId xmlns:a16="http://schemas.microsoft.com/office/drawing/2014/main" id="{163781EE-97C0-0373-1AB7-9ABC04C37202}"/>
              </a:ext>
            </a:extLst>
          </p:cNvPr>
          <p:cNvSpPr txBox="1"/>
          <p:nvPr/>
        </p:nvSpPr>
        <p:spPr>
          <a:xfrm>
            <a:off x="1361322" y="1705233"/>
            <a:ext cx="10436447" cy="4893647"/>
          </a:xfrm>
          <a:prstGeom prst="rect">
            <a:avLst/>
          </a:prstGeom>
          <a:noFill/>
        </p:spPr>
        <p:txBody>
          <a:bodyPr wrap="none" rtlCol="0">
            <a:spAutoFit/>
          </a:bodyPr>
          <a:lstStyle/>
          <a:p>
            <a:r>
              <a:rPr lang="nl-BE" sz="2400" dirty="0"/>
              <a:t>Oprichting van 3 werkgroepen : </a:t>
            </a:r>
          </a:p>
          <a:p>
            <a:r>
              <a:rPr lang="nl-BE" sz="2400" dirty="0"/>
              <a:t>	1) Mentaal welzijn op het werk en multidisciplinariteit in de ondernemingen</a:t>
            </a:r>
          </a:p>
          <a:p>
            <a:r>
              <a:rPr lang="nl-BE" sz="2400" dirty="0"/>
              <a:t>	2) Sensibiliseren over de rol van de arbeidsarts buiten de ondernemingen</a:t>
            </a:r>
          </a:p>
          <a:p>
            <a:r>
              <a:rPr lang="nl-BE" sz="2400" dirty="0"/>
              <a:t>	3) Aantrekkelijkheid van het beroep van arbeidsarts en van de sector</a:t>
            </a:r>
          </a:p>
          <a:p>
            <a:endParaRPr lang="nl-BE" sz="2400" dirty="0"/>
          </a:p>
          <a:p>
            <a:r>
              <a:rPr lang="nl-BE" sz="2400" dirty="0"/>
              <a:t>Vertegenwoordigers van de diverse actoren : ( Nl – Fr )</a:t>
            </a:r>
          </a:p>
          <a:p>
            <a:r>
              <a:rPr lang="nl-BE" sz="2400" dirty="0"/>
              <a:t>	1) interne en externe arbeidsartsen, arbeidsinspectie, huisartsen</a:t>
            </a:r>
          </a:p>
          <a:p>
            <a:r>
              <a:rPr lang="nl-BE" sz="2400" dirty="0"/>
              <a:t>	2) bedrijfsverpleegkundigen</a:t>
            </a:r>
          </a:p>
          <a:p>
            <a:r>
              <a:rPr lang="nl-BE" sz="2400" dirty="0"/>
              <a:t>	3) vertegenwoordiger RIZIV</a:t>
            </a:r>
          </a:p>
          <a:p>
            <a:r>
              <a:rPr lang="nl-BE" sz="2400" dirty="0"/>
              <a:t>	4) PAPS’en en vertrouwenspersonen</a:t>
            </a:r>
          </a:p>
          <a:p>
            <a:r>
              <a:rPr lang="nl-BE" sz="2400" dirty="0"/>
              <a:t>	5) vertegenwoordigers FOD WASO : psycholoog, pedagoog, jurist, secretariaat</a:t>
            </a:r>
          </a:p>
          <a:p>
            <a:endParaRPr lang="nl-BE" sz="2400" dirty="0"/>
          </a:p>
          <a:p>
            <a:r>
              <a:rPr lang="nl-BE" sz="2400" dirty="0"/>
              <a:t>2 voorzitters (BBvAG) P. Farr en B. Curvers; 3 meetings ( april, mei en juni 2023)</a:t>
            </a:r>
          </a:p>
        </p:txBody>
      </p:sp>
    </p:spTree>
    <p:extLst>
      <p:ext uri="{BB962C8B-B14F-4D97-AF65-F5344CB8AC3E}">
        <p14:creationId xmlns:p14="http://schemas.microsoft.com/office/powerpoint/2010/main" val="3808259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45B9FEB-AABB-95D8-36E7-68B32609A51C}"/>
              </a:ext>
            </a:extLst>
          </p:cNvPr>
          <p:cNvSpPr>
            <a:spLocks noGrp="1"/>
          </p:cNvSpPr>
          <p:nvPr>
            <p:ph type="title"/>
          </p:nvPr>
        </p:nvSpPr>
        <p:spPr>
          <a:xfrm>
            <a:off x="777849" y="2484387"/>
            <a:ext cx="10364451" cy="1596177"/>
          </a:xfrm>
        </p:spPr>
        <p:txBody>
          <a:bodyPr>
            <a:noAutofit/>
          </a:bodyPr>
          <a:lstStyle/>
          <a:p>
            <a:r>
              <a:rPr lang="nl-BE" dirty="0"/>
              <a:t>Werkgroep 1</a:t>
            </a:r>
            <a:br>
              <a:rPr lang="nl-BE" dirty="0"/>
            </a:br>
            <a:br>
              <a:rPr lang="nl-BE" dirty="0"/>
            </a:br>
            <a:r>
              <a:rPr lang="nl-BE" dirty="0"/>
              <a:t>Mentaal welzijn op het werk en multidisciplinariteit in de onderneming en in de preventiediensten</a:t>
            </a:r>
          </a:p>
        </p:txBody>
      </p:sp>
    </p:spTree>
    <p:extLst>
      <p:ext uri="{BB962C8B-B14F-4D97-AF65-F5344CB8AC3E}">
        <p14:creationId xmlns:p14="http://schemas.microsoft.com/office/powerpoint/2010/main" val="3243411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26D7DD-2C98-01F0-5ABF-5619FF67815E}"/>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ECA47BD2-E6F9-C9D7-9406-715E930BEE68}"/>
              </a:ext>
            </a:extLst>
          </p:cNvPr>
          <p:cNvSpPr>
            <a:spLocks noGrp="1"/>
          </p:cNvSpPr>
          <p:nvPr>
            <p:ph type="title"/>
          </p:nvPr>
        </p:nvSpPr>
        <p:spPr>
          <a:xfrm>
            <a:off x="913774" y="840939"/>
            <a:ext cx="10364451" cy="1596177"/>
          </a:xfrm>
        </p:spPr>
        <p:txBody>
          <a:bodyPr>
            <a:noAutofit/>
          </a:bodyPr>
          <a:lstStyle/>
          <a:p>
            <a:r>
              <a:rPr lang="nl-BE" dirty="0"/>
              <a:t>Werkgroep 1</a:t>
            </a:r>
            <a:br>
              <a:rPr lang="nl-BE" dirty="0"/>
            </a:br>
            <a:r>
              <a:rPr lang="nl-BE" dirty="0"/>
              <a:t>Aanbevelingen</a:t>
            </a:r>
          </a:p>
        </p:txBody>
      </p:sp>
      <p:sp>
        <p:nvSpPr>
          <p:cNvPr id="4" name="Tekstvak 3">
            <a:extLst>
              <a:ext uri="{FF2B5EF4-FFF2-40B4-BE49-F238E27FC236}">
                <a16:creationId xmlns:a16="http://schemas.microsoft.com/office/drawing/2014/main" id="{48BA5844-F1D2-11D8-CEF3-9FFDB245EF2B}"/>
              </a:ext>
            </a:extLst>
          </p:cNvPr>
          <p:cNvSpPr txBox="1"/>
          <p:nvPr/>
        </p:nvSpPr>
        <p:spPr>
          <a:xfrm>
            <a:off x="1729946" y="2718486"/>
            <a:ext cx="10033686" cy="3046988"/>
          </a:xfrm>
          <a:prstGeom prst="rect">
            <a:avLst/>
          </a:prstGeom>
          <a:noFill/>
        </p:spPr>
        <p:txBody>
          <a:bodyPr wrap="square" rtlCol="0">
            <a:spAutoFit/>
          </a:bodyPr>
          <a:lstStyle/>
          <a:p>
            <a:pPr marL="342900" indent="-342900">
              <a:buAutoNum type="arabicParenR"/>
            </a:pPr>
            <a:r>
              <a:rPr lang="nl-BE" sz="2400" dirty="0"/>
              <a:t>Betere vergaring van kwantitatieve data om een beter beheer van psychosociale risico’s mogelijk te maken</a:t>
            </a:r>
          </a:p>
          <a:p>
            <a:pPr marL="342900" indent="-342900">
              <a:buAutoNum type="arabicParenR"/>
            </a:pPr>
            <a:r>
              <a:rPr lang="nl-BE" sz="2400" dirty="0"/>
              <a:t>Binnen elke onderneming een stuurgroep mentaal welzijn op het werk oprichten</a:t>
            </a:r>
          </a:p>
          <a:p>
            <a:pPr marL="342900" indent="-342900">
              <a:buAutoNum type="arabicParenR"/>
            </a:pPr>
            <a:r>
              <a:rPr lang="nl-BE" sz="2400" dirty="0"/>
              <a:t>De evaluatie van het re-integratiebeleid opnemen in de analuyse van de psychosociale risico’s en in de maatregelendie eigen zijn aan het actieplan</a:t>
            </a:r>
          </a:p>
          <a:p>
            <a:pPr marL="342900" indent="-342900">
              <a:buAutoNum type="arabicParenR"/>
            </a:pPr>
            <a:r>
              <a:rPr lang="nl-BE" sz="2400" dirty="0"/>
              <a:t>De hiërarchische lijn en de toekomstige managers opleiden en sensibiliseren over het belang van het mentaal welzijn van hun werknemers</a:t>
            </a:r>
          </a:p>
        </p:txBody>
      </p:sp>
    </p:spTree>
    <p:extLst>
      <p:ext uri="{BB962C8B-B14F-4D97-AF65-F5344CB8AC3E}">
        <p14:creationId xmlns:p14="http://schemas.microsoft.com/office/powerpoint/2010/main" val="42343275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418D19-A1F8-9BFE-2A3F-B9248F6A5662}"/>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2E5E256D-725B-A9F4-E2FA-30199C6C0E94}"/>
              </a:ext>
            </a:extLst>
          </p:cNvPr>
          <p:cNvSpPr>
            <a:spLocks noGrp="1"/>
          </p:cNvSpPr>
          <p:nvPr>
            <p:ph type="title"/>
          </p:nvPr>
        </p:nvSpPr>
        <p:spPr>
          <a:xfrm>
            <a:off x="913774" y="840939"/>
            <a:ext cx="10364451" cy="1596177"/>
          </a:xfrm>
        </p:spPr>
        <p:txBody>
          <a:bodyPr>
            <a:noAutofit/>
          </a:bodyPr>
          <a:lstStyle/>
          <a:p>
            <a:r>
              <a:rPr lang="nl-BE" dirty="0"/>
              <a:t>Werkgroep 1</a:t>
            </a:r>
            <a:br>
              <a:rPr lang="nl-BE" dirty="0"/>
            </a:br>
            <a:r>
              <a:rPr lang="nl-BE" dirty="0"/>
              <a:t>Aanbevelingen</a:t>
            </a:r>
          </a:p>
        </p:txBody>
      </p:sp>
      <p:sp>
        <p:nvSpPr>
          <p:cNvPr id="4" name="Tekstvak 3">
            <a:extLst>
              <a:ext uri="{FF2B5EF4-FFF2-40B4-BE49-F238E27FC236}">
                <a16:creationId xmlns:a16="http://schemas.microsoft.com/office/drawing/2014/main" id="{116C4956-7B18-D3FE-0EBB-A5935CC99501}"/>
              </a:ext>
            </a:extLst>
          </p:cNvPr>
          <p:cNvSpPr txBox="1"/>
          <p:nvPr/>
        </p:nvSpPr>
        <p:spPr>
          <a:xfrm>
            <a:off x="1729946" y="2718486"/>
            <a:ext cx="10033686" cy="3046988"/>
          </a:xfrm>
          <a:prstGeom prst="rect">
            <a:avLst/>
          </a:prstGeom>
          <a:noFill/>
        </p:spPr>
        <p:txBody>
          <a:bodyPr wrap="square" rtlCol="0">
            <a:spAutoFit/>
          </a:bodyPr>
          <a:lstStyle/>
          <a:p>
            <a:r>
              <a:rPr lang="nl-BE" sz="2400" dirty="0"/>
              <a:t>5) De impact van de reglementaire veranderingen evalueren en de wetgeving over het gezondheidstoezicht herzien zodat het beter met de realiteit overeenstemt.</a:t>
            </a:r>
          </a:p>
          <a:p>
            <a:r>
              <a:rPr lang="nl-BE" sz="2400" dirty="0"/>
              <a:t>6) De kennis over de rol en de taken van de arbeidsarts onder de werknemers en de werkgevers / hiërarchie verhogen.</a:t>
            </a:r>
          </a:p>
          <a:p>
            <a:r>
              <a:rPr lang="nl-BE" sz="2400" dirty="0"/>
              <a:t>7) De informatie betreffende de rol en de taken van de arbeidsarts versterken tegenover verscheidene actoren van de onderneming</a:t>
            </a:r>
          </a:p>
          <a:p>
            <a:endParaRPr lang="nl-BE" sz="2400" dirty="0"/>
          </a:p>
        </p:txBody>
      </p:sp>
    </p:spTree>
    <p:extLst>
      <p:ext uri="{BB962C8B-B14F-4D97-AF65-F5344CB8AC3E}">
        <p14:creationId xmlns:p14="http://schemas.microsoft.com/office/powerpoint/2010/main" val="2861404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D38C29-DFB3-30C8-0CC4-0438FCDDF7F7}"/>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DBE9B542-7777-055C-EB98-4A451CEC86DA}"/>
              </a:ext>
            </a:extLst>
          </p:cNvPr>
          <p:cNvSpPr>
            <a:spLocks noGrp="1"/>
          </p:cNvSpPr>
          <p:nvPr>
            <p:ph type="title"/>
          </p:nvPr>
        </p:nvSpPr>
        <p:spPr>
          <a:xfrm>
            <a:off x="913774" y="840939"/>
            <a:ext cx="10364451" cy="1596177"/>
          </a:xfrm>
        </p:spPr>
        <p:txBody>
          <a:bodyPr>
            <a:noAutofit/>
          </a:bodyPr>
          <a:lstStyle/>
          <a:p>
            <a:r>
              <a:rPr lang="nl-BE" dirty="0"/>
              <a:t>Werkgroep 1</a:t>
            </a:r>
            <a:br>
              <a:rPr lang="nl-BE" dirty="0"/>
            </a:br>
            <a:r>
              <a:rPr lang="nl-BE" dirty="0"/>
              <a:t>Aanbevelingen</a:t>
            </a:r>
          </a:p>
        </p:txBody>
      </p:sp>
      <p:sp>
        <p:nvSpPr>
          <p:cNvPr id="4" name="Tekstvak 3">
            <a:extLst>
              <a:ext uri="{FF2B5EF4-FFF2-40B4-BE49-F238E27FC236}">
                <a16:creationId xmlns:a16="http://schemas.microsoft.com/office/drawing/2014/main" id="{E422B984-88AC-95F8-690D-0F4965EF0345}"/>
              </a:ext>
            </a:extLst>
          </p:cNvPr>
          <p:cNvSpPr txBox="1"/>
          <p:nvPr/>
        </p:nvSpPr>
        <p:spPr>
          <a:xfrm>
            <a:off x="1729946" y="2718486"/>
            <a:ext cx="10033686" cy="3416320"/>
          </a:xfrm>
          <a:prstGeom prst="rect">
            <a:avLst/>
          </a:prstGeom>
          <a:noFill/>
        </p:spPr>
        <p:txBody>
          <a:bodyPr wrap="square" rtlCol="0">
            <a:spAutoFit/>
          </a:bodyPr>
          <a:lstStyle/>
          <a:p>
            <a:r>
              <a:rPr lang="nl-BE" sz="2400" dirty="0"/>
              <a:t>8) De arbeidsarts toegankelijker maken :</a:t>
            </a:r>
          </a:p>
          <a:p>
            <a:r>
              <a:rPr lang="nl-BE" sz="2400" dirty="0"/>
              <a:t>	- De mogelijkheid bieden om de arbeidsarts te raadplegen via teleconsult </a:t>
            </a:r>
          </a:p>
          <a:p>
            <a:r>
              <a:rPr lang="nl-BE" sz="2400" dirty="0"/>
              <a:t>	  ( vb voor een spontane raadpleging )</a:t>
            </a:r>
          </a:p>
          <a:p>
            <a:r>
              <a:rPr lang="nl-BE" sz="2400" dirty="0"/>
              <a:t>	- Regelmatige contacten met alle werknemers mogelijk maken , ook met 		  degenen die niet onderworpen zijn</a:t>
            </a:r>
          </a:p>
          <a:p>
            <a:r>
              <a:rPr lang="nl-BE" sz="2400" dirty="0"/>
              <a:t>	- Tijd vrijmaken voor bedrijfsbezoek of bezoek aan de werkposten</a:t>
            </a:r>
          </a:p>
          <a:p>
            <a:r>
              <a:rPr lang="nl-BE" sz="2400" dirty="0"/>
              <a:t>	- Aanwezigheid van de arbeidsarts in het bedrijf vergemakkelijken</a:t>
            </a:r>
          </a:p>
          <a:p>
            <a:r>
              <a:rPr lang="nl-BE" sz="2400" dirty="0"/>
              <a:t>	- De rol van de arbeidsverpleegkundige in de Codex verduidelijken</a:t>
            </a:r>
          </a:p>
          <a:p>
            <a:endParaRPr lang="nl-BE" sz="2400" dirty="0"/>
          </a:p>
        </p:txBody>
      </p:sp>
    </p:spTree>
    <p:extLst>
      <p:ext uri="{BB962C8B-B14F-4D97-AF65-F5344CB8AC3E}">
        <p14:creationId xmlns:p14="http://schemas.microsoft.com/office/powerpoint/2010/main" val="14521876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414D53-1110-03DB-4014-FFF6560D0892}"/>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49C9A87F-60F9-8261-F274-67700BC368E8}"/>
              </a:ext>
            </a:extLst>
          </p:cNvPr>
          <p:cNvSpPr>
            <a:spLocks noGrp="1"/>
          </p:cNvSpPr>
          <p:nvPr>
            <p:ph type="title"/>
          </p:nvPr>
        </p:nvSpPr>
        <p:spPr>
          <a:xfrm>
            <a:off x="814919" y="2261966"/>
            <a:ext cx="10364451" cy="1596177"/>
          </a:xfrm>
        </p:spPr>
        <p:txBody>
          <a:bodyPr>
            <a:noAutofit/>
          </a:bodyPr>
          <a:lstStyle/>
          <a:p>
            <a:r>
              <a:rPr lang="nl-BE" dirty="0"/>
              <a:t>Werkgroep 2 </a:t>
            </a:r>
            <a:br>
              <a:rPr lang="nl-BE" dirty="0"/>
            </a:br>
            <a:br>
              <a:rPr lang="nl-BE" dirty="0"/>
            </a:br>
            <a:r>
              <a:rPr lang="nl-BE" dirty="0"/>
              <a:t>Sensibiliseren over de rol van de arbeisarts buiten de ondernemingen</a:t>
            </a:r>
          </a:p>
        </p:txBody>
      </p:sp>
    </p:spTree>
    <p:extLst>
      <p:ext uri="{BB962C8B-B14F-4D97-AF65-F5344CB8AC3E}">
        <p14:creationId xmlns:p14="http://schemas.microsoft.com/office/powerpoint/2010/main" val="27229417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AD50A5-8CE7-7416-23DF-1456E5B32582}"/>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F0A10DBA-7344-8F07-7289-4E5962E11637}"/>
              </a:ext>
            </a:extLst>
          </p:cNvPr>
          <p:cNvSpPr>
            <a:spLocks noGrp="1"/>
          </p:cNvSpPr>
          <p:nvPr>
            <p:ph type="title"/>
          </p:nvPr>
        </p:nvSpPr>
        <p:spPr/>
        <p:txBody>
          <a:bodyPr>
            <a:normAutofit/>
          </a:bodyPr>
          <a:lstStyle/>
          <a:p>
            <a:r>
              <a:rPr lang="nl-BE" dirty="0"/>
              <a:t>Werkgroep 2 </a:t>
            </a:r>
            <a:br>
              <a:rPr lang="nl-BE" dirty="0"/>
            </a:br>
            <a:r>
              <a:rPr lang="nl-BE" dirty="0"/>
              <a:t>Aanbevelingen</a:t>
            </a:r>
          </a:p>
        </p:txBody>
      </p:sp>
      <p:sp>
        <p:nvSpPr>
          <p:cNvPr id="3" name="Tekstvak 2">
            <a:extLst>
              <a:ext uri="{FF2B5EF4-FFF2-40B4-BE49-F238E27FC236}">
                <a16:creationId xmlns:a16="http://schemas.microsoft.com/office/drawing/2014/main" id="{DE179795-304A-22CB-3E45-9C88F52CC989}"/>
              </a:ext>
            </a:extLst>
          </p:cNvPr>
          <p:cNvSpPr txBox="1"/>
          <p:nvPr/>
        </p:nvSpPr>
        <p:spPr>
          <a:xfrm>
            <a:off x="1384522" y="2619632"/>
            <a:ext cx="9422956" cy="3046988"/>
          </a:xfrm>
          <a:prstGeom prst="rect">
            <a:avLst/>
          </a:prstGeom>
          <a:noFill/>
        </p:spPr>
        <p:txBody>
          <a:bodyPr wrap="square" rtlCol="0">
            <a:spAutoFit/>
          </a:bodyPr>
          <a:lstStyle/>
          <a:p>
            <a:pPr marL="342900" indent="-342900">
              <a:buAutoNum type="arabicParenR"/>
            </a:pPr>
            <a:r>
              <a:rPr lang="nl-BE" sz="2400" dirty="0"/>
              <a:t>Meer zichtbaarheid geven aan het SEED  -platform</a:t>
            </a:r>
          </a:p>
          <a:p>
            <a:pPr marL="342900" indent="-342900">
              <a:buAutoNum type="arabicParenR"/>
            </a:pPr>
            <a:endParaRPr lang="nl-BE" sz="2400" dirty="0"/>
          </a:p>
          <a:p>
            <a:pPr marL="342900" indent="-342900">
              <a:buAutoNum type="arabicParenR"/>
            </a:pPr>
            <a:r>
              <a:rPr lang="nl-BE" sz="2400" dirty="0"/>
              <a:t>Het gebruik van het e-health platform veralgemenen om de interacties tussen artsen te bevorderen</a:t>
            </a:r>
          </a:p>
          <a:p>
            <a:pPr marL="342900" indent="-342900">
              <a:buAutoNum type="arabicParenR"/>
            </a:pPr>
            <a:endParaRPr lang="nl-BE" sz="2400" dirty="0"/>
          </a:p>
          <a:p>
            <a:pPr marL="342900" indent="-342900">
              <a:buAutoNum type="arabicParenR"/>
            </a:pPr>
            <a:r>
              <a:rPr lang="nl-BE" sz="2400" dirty="0"/>
              <a:t>De arbeidsartsen sensibiliseren om mee te werken aan de voortgezette opleidingen van de huisartsen</a:t>
            </a:r>
          </a:p>
          <a:p>
            <a:endParaRPr lang="nl-BE" sz="2400" dirty="0"/>
          </a:p>
        </p:txBody>
      </p:sp>
    </p:spTree>
    <p:extLst>
      <p:ext uri="{BB962C8B-B14F-4D97-AF65-F5344CB8AC3E}">
        <p14:creationId xmlns:p14="http://schemas.microsoft.com/office/powerpoint/2010/main" val="37989328"/>
      </p:ext>
    </p:extLst>
  </p:cSld>
  <p:clrMapOvr>
    <a:masterClrMapping/>
  </p:clrMapOvr>
</p:sld>
</file>

<file path=ppt/theme/theme1.xml><?xml version="1.0" encoding="utf-8"?>
<a:theme xmlns:a="http://schemas.openxmlformats.org/drawingml/2006/main" name="Druppel">
  <a:themeElements>
    <a:clrScheme name="Druppel">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Druppel">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uppel">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DEB094D4-7FD8-4F86-93D5-B0F1341EF586}"/>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902505155E8BF47B3C3679D02B959FF" ma:contentTypeVersion="4" ma:contentTypeDescription="Een nieuw document maken." ma:contentTypeScope="" ma:versionID="b64dcfb4bf0b548f6442915101175743">
  <xsd:schema xmlns:xsd="http://www.w3.org/2001/XMLSchema" xmlns:xs="http://www.w3.org/2001/XMLSchema" xmlns:p="http://schemas.microsoft.com/office/2006/metadata/properties" xmlns:ns2="bd19bfdb-5fe5-4205-929a-60a27e409321" targetNamespace="http://schemas.microsoft.com/office/2006/metadata/properties" ma:root="true" ma:fieldsID="655a896e1f2147082ce910b7f7d0b0f1" ns2:_="">
    <xsd:import namespace="bd19bfdb-5fe5-4205-929a-60a27e409321"/>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d19bfdb-5fe5-4205-929a-60a27e40932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2A4146C-668B-4468-8856-12CA29C6770B}"/>
</file>

<file path=customXml/itemProps2.xml><?xml version="1.0" encoding="utf-8"?>
<ds:datastoreItem xmlns:ds="http://schemas.openxmlformats.org/officeDocument/2006/customXml" ds:itemID="{2691AFF3-EE68-45E1-B300-D208D10CC8B0}"/>
</file>

<file path=customXml/itemProps3.xml><?xml version="1.0" encoding="utf-8"?>
<ds:datastoreItem xmlns:ds="http://schemas.openxmlformats.org/officeDocument/2006/customXml" ds:itemID="{04E7D296-7AAA-4819-9354-9733BEFBB07A}"/>
</file>

<file path=docProps/app.xml><?xml version="1.0" encoding="utf-8"?>
<Properties xmlns="http://schemas.openxmlformats.org/officeDocument/2006/extended-properties" xmlns:vt="http://schemas.openxmlformats.org/officeDocument/2006/docPropsVTypes">
  <Template>Droplet</Template>
  <TotalTime>1650</TotalTime>
  <Words>892</Words>
  <Application>Microsoft Macintosh PowerPoint</Application>
  <PresentationFormat>Breedbeeld</PresentationFormat>
  <Paragraphs>89</Paragraphs>
  <Slides>17</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17</vt:i4>
      </vt:variant>
    </vt:vector>
  </HeadingPairs>
  <TitlesOfParts>
    <vt:vector size="20" baseType="lpstr">
      <vt:lpstr>Arial</vt:lpstr>
      <vt:lpstr>Tw Cen MT</vt:lpstr>
      <vt:lpstr>Druppel</vt:lpstr>
      <vt:lpstr>Plan “Mentaal Welzijn op het werk “ fOD/WASO</vt:lpstr>
      <vt:lpstr>Context</vt:lpstr>
      <vt:lpstr>Werkwijze</vt:lpstr>
      <vt:lpstr>Werkgroep 1  Mentaal welzijn op het werk en multidisciplinariteit in de onderneming en in de preventiediensten</vt:lpstr>
      <vt:lpstr>Werkgroep 1 Aanbevelingen</vt:lpstr>
      <vt:lpstr>Werkgroep 1 Aanbevelingen</vt:lpstr>
      <vt:lpstr>Werkgroep 1 Aanbevelingen</vt:lpstr>
      <vt:lpstr>Werkgroep 2   Sensibiliseren over de rol van de arbeisarts buiten de ondernemingen</vt:lpstr>
      <vt:lpstr>Werkgroep 2  Aanbevelingen</vt:lpstr>
      <vt:lpstr>Werkgroep 2  Aanbevelingen</vt:lpstr>
      <vt:lpstr>Werkgroep 2  Aanbevelingen</vt:lpstr>
      <vt:lpstr>Werkgroep 3  Aantrekkelijkheid van het beroep van arbeidsarts en van de sector</vt:lpstr>
      <vt:lpstr>Werkgroep 3 Aanbevelingen</vt:lpstr>
      <vt:lpstr>Werkgroep 3 Aanbevelingen</vt:lpstr>
      <vt:lpstr>Werkgroep 3 Aanbevelingen</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Dries Curvers</dc:creator>
  <cp:lastModifiedBy>Dries Curvers</cp:lastModifiedBy>
  <cp:revision>4</cp:revision>
  <dcterms:created xsi:type="dcterms:W3CDTF">2024-09-30T12:17:15Z</dcterms:created>
  <dcterms:modified xsi:type="dcterms:W3CDTF">2024-10-23T10:24:19Z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0x010100E902505155E8BF47B3C3679D02B959FF</vt:lpwstr>
  </property>
</Properties>
</file>