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2"/>
  </p:notesMasterIdLst>
  <p:handoutMasterIdLst>
    <p:handoutMasterId r:id="rId33"/>
  </p:handoutMasterIdLst>
  <p:sldIdLst>
    <p:sldId id="303" r:id="rId5"/>
    <p:sldId id="323" r:id="rId6"/>
    <p:sldId id="324" r:id="rId7"/>
    <p:sldId id="346" r:id="rId8"/>
    <p:sldId id="347" r:id="rId9"/>
    <p:sldId id="371" r:id="rId10"/>
    <p:sldId id="348" r:id="rId11"/>
    <p:sldId id="349" r:id="rId12"/>
    <p:sldId id="350" r:id="rId13"/>
    <p:sldId id="351" r:id="rId14"/>
    <p:sldId id="352" r:id="rId15"/>
    <p:sldId id="354" r:id="rId16"/>
    <p:sldId id="367" r:id="rId17"/>
    <p:sldId id="353" r:id="rId18"/>
    <p:sldId id="356" r:id="rId19"/>
    <p:sldId id="366" r:id="rId20"/>
    <p:sldId id="357" r:id="rId21"/>
    <p:sldId id="359" r:id="rId22"/>
    <p:sldId id="358" r:id="rId23"/>
    <p:sldId id="360" r:id="rId24"/>
    <p:sldId id="361" r:id="rId25"/>
    <p:sldId id="362" r:id="rId26"/>
    <p:sldId id="363" r:id="rId27"/>
    <p:sldId id="364" r:id="rId28"/>
    <p:sldId id="370" r:id="rId29"/>
    <p:sldId id="372" r:id="rId30"/>
    <p:sldId id="333" r:id="rId31"/>
  </p:sldIdLst>
  <p:sldSz cx="12192000" cy="6858000"/>
  <p:notesSz cx="6858000" cy="9872663"/>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521415D9-36F7-43E2-AB2F-B90AF26B5E84}">
      <p14:sectionLst xmlns:p14="http://schemas.microsoft.com/office/powerpoint/2010/main">
        <p14:section name="Default Section" id="{24E57C12-1BF3-491F-AC12-5699BFEAE424}">
          <p14:sldIdLst>
            <p14:sldId id="303"/>
            <p14:sldId id="323"/>
          </p14:sldIdLst>
        </p14:section>
        <p14:section name="Untitled Section" id="{8F8DF8BD-70A9-47F6-814F-160D21C3CDA3}">
          <p14:sldIdLst>
            <p14:sldId id="324"/>
            <p14:sldId id="346"/>
            <p14:sldId id="347"/>
            <p14:sldId id="371"/>
            <p14:sldId id="348"/>
            <p14:sldId id="349"/>
            <p14:sldId id="350"/>
            <p14:sldId id="351"/>
            <p14:sldId id="352"/>
            <p14:sldId id="354"/>
            <p14:sldId id="367"/>
            <p14:sldId id="353"/>
            <p14:sldId id="356"/>
            <p14:sldId id="366"/>
            <p14:sldId id="357"/>
            <p14:sldId id="359"/>
            <p14:sldId id="358"/>
            <p14:sldId id="360"/>
            <p14:sldId id="361"/>
            <p14:sldId id="362"/>
            <p14:sldId id="363"/>
            <p14:sldId id="364"/>
            <p14:sldId id="370"/>
            <p14:sldId id="372"/>
            <p14:sldId id="33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8D2B"/>
    <a:srgbClr val="23425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8E47BA-11FA-420B-9154-6C30C26205D2}" v="119" dt="2024-11-11T14:45:02.29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19" autoAdjust="0"/>
    <p:restoredTop sz="93567" autoAdjust="0"/>
  </p:normalViewPr>
  <p:slideViewPr>
    <p:cSldViewPr snapToGrid="0" snapToObjects="1">
      <p:cViewPr varScale="1">
        <p:scale>
          <a:sx n="57" d="100"/>
          <a:sy n="57" d="100"/>
        </p:scale>
        <p:origin x="662" y="43"/>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1"/>
            <a:ext cx="2971800"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3E92B8B-BE7F-4A04-B8BE-4BB7A450546B}" type="datetime1">
              <a:rPr lang="en-US"/>
              <a:pPr/>
              <a:t>11/12/2024</a:t>
            </a:fld>
            <a:endParaRPr lang="en-US"/>
          </a:p>
        </p:txBody>
      </p:sp>
      <p:sp>
        <p:nvSpPr>
          <p:cNvPr id="4" name="Footer Placeholder 3"/>
          <p:cNvSpPr>
            <a:spLocks noGrp="1"/>
          </p:cNvSpPr>
          <p:nvPr>
            <p:ph type="ftr" sz="quarter" idx="2"/>
          </p:nvPr>
        </p:nvSpPr>
        <p:spPr>
          <a:xfrm>
            <a:off x="0" y="9377317"/>
            <a:ext cx="2971800"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9377317"/>
            <a:ext cx="2971800"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3BF71553-7FAE-4C08-9C1F-47E35D23CF6B}" type="slidenum">
              <a:rPr lang="en-US"/>
              <a:pPr/>
              <a:t>‹#›</a:t>
            </a:fld>
            <a:endParaRPr lang="en-US"/>
          </a:p>
        </p:txBody>
      </p:sp>
    </p:spTree>
    <p:extLst>
      <p:ext uri="{BB962C8B-B14F-4D97-AF65-F5344CB8AC3E}">
        <p14:creationId xmlns:p14="http://schemas.microsoft.com/office/powerpoint/2010/main" val="13381811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9363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1"/>
            <a:ext cx="2971800" cy="493633"/>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BEE45C7B-54E8-42DB-B16A-657975CD7EC3}" type="datetime1">
              <a:rPr lang="en-US"/>
              <a:pPr/>
              <a:t>11/12/2024</a:t>
            </a:fld>
            <a:endParaRPr lang="en-US"/>
          </a:p>
        </p:txBody>
      </p:sp>
      <p:sp>
        <p:nvSpPr>
          <p:cNvPr id="4" name="Slide Image Placeholder 3"/>
          <p:cNvSpPr>
            <a:spLocks noGrp="1" noRot="1" noChangeAspect="1"/>
          </p:cNvSpPr>
          <p:nvPr>
            <p:ph type="sldImg" idx="2"/>
          </p:nvPr>
        </p:nvSpPr>
        <p:spPr>
          <a:xfrm>
            <a:off x="139700" y="741363"/>
            <a:ext cx="6578600" cy="37020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689516"/>
            <a:ext cx="5486400" cy="4442698"/>
          </a:xfrm>
          <a:prstGeom prst="rect">
            <a:avLst/>
          </a:prstGeom>
        </p:spPr>
        <p:txBody>
          <a:bodyPr vert="horz" wrap="square" lIns="91440" tIns="45720" rIns="91440" bIns="45720" numCol="1" anchor="t" anchorCtr="0" compatLnSpc="1">
            <a:prstTxWarp prst="textNoShape">
              <a:avLst/>
            </a:prstTxWarp>
            <a:normAutofit/>
          </a:body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9377317"/>
            <a:ext cx="2971800" cy="49363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9377317"/>
            <a:ext cx="2971800" cy="49363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43758FA-6279-40CB-A853-DC837A16042C}" type="slidenum">
              <a:rPr lang="en-US"/>
              <a:pPr/>
              <a:t>‹#›</a:t>
            </a:fld>
            <a:endParaRPr lang="en-US"/>
          </a:p>
        </p:txBody>
      </p:sp>
    </p:spTree>
    <p:extLst>
      <p:ext uri="{BB962C8B-B14F-4D97-AF65-F5344CB8AC3E}">
        <p14:creationId xmlns:p14="http://schemas.microsoft.com/office/powerpoint/2010/main" val="8467485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a:t>
            </a:fld>
            <a:endParaRPr lang="en-US"/>
          </a:p>
        </p:txBody>
      </p:sp>
    </p:spTree>
    <p:extLst>
      <p:ext uri="{BB962C8B-B14F-4D97-AF65-F5344CB8AC3E}">
        <p14:creationId xmlns:p14="http://schemas.microsoft.com/office/powerpoint/2010/main" val="3541014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10</a:t>
            </a:fld>
            <a:endParaRPr lang="en-US"/>
          </a:p>
        </p:txBody>
      </p:sp>
    </p:spTree>
    <p:extLst>
      <p:ext uri="{BB962C8B-B14F-4D97-AF65-F5344CB8AC3E}">
        <p14:creationId xmlns:p14="http://schemas.microsoft.com/office/powerpoint/2010/main" val="38975836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11</a:t>
            </a:fld>
            <a:endParaRPr lang="en-US"/>
          </a:p>
        </p:txBody>
      </p:sp>
    </p:spTree>
    <p:extLst>
      <p:ext uri="{BB962C8B-B14F-4D97-AF65-F5344CB8AC3E}">
        <p14:creationId xmlns:p14="http://schemas.microsoft.com/office/powerpoint/2010/main" val="3282043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12</a:t>
            </a:fld>
            <a:endParaRPr lang="en-US"/>
          </a:p>
        </p:txBody>
      </p:sp>
    </p:spTree>
    <p:extLst>
      <p:ext uri="{BB962C8B-B14F-4D97-AF65-F5344CB8AC3E}">
        <p14:creationId xmlns:p14="http://schemas.microsoft.com/office/powerpoint/2010/main" val="1984248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13</a:t>
            </a:fld>
            <a:endParaRPr lang="en-US"/>
          </a:p>
        </p:txBody>
      </p:sp>
    </p:spTree>
    <p:extLst>
      <p:ext uri="{BB962C8B-B14F-4D97-AF65-F5344CB8AC3E}">
        <p14:creationId xmlns:p14="http://schemas.microsoft.com/office/powerpoint/2010/main" val="3897642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14</a:t>
            </a:fld>
            <a:endParaRPr lang="en-US"/>
          </a:p>
        </p:txBody>
      </p:sp>
    </p:spTree>
    <p:extLst>
      <p:ext uri="{BB962C8B-B14F-4D97-AF65-F5344CB8AC3E}">
        <p14:creationId xmlns:p14="http://schemas.microsoft.com/office/powerpoint/2010/main" val="3668337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15</a:t>
            </a:fld>
            <a:endParaRPr lang="en-US"/>
          </a:p>
        </p:txBody>
      </p:sp>
    </p:spTree>
    <p:extLst>
      <p:ext uri="{BB962C8B-B14F-4D97-AF65-F5344CB8AC3E}">
        <p14:creationId xmlns:p14="http://schemas.microsoft.com/office/powerpoint/2010/main" val="2688237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16</a:t>
            </a:fld>
            <a:endParaRPr lang="en-US"/>
          </a:p>
        </p:txBody>
      </p:sp>
    </p:spTree>
    <p:extLst>
      <p:ext uri="{BB962C8B-B14F-4D97-AF65-F5344CB8AC3E}">
        <p14:creationId xmlns:p14="http://schemas.microsoft.com/office/powerpoint/2010/main" val="8271835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17</a:t>
            </a:fld>
            <a:endParaRPr lang="en-US"/>
          </a:p>
        </p:txBody>
      </p:sp>
    </p:spTree>
    <p:extLst>
      <p:ext uri="{BB962C8B-B14F-4D97-AF65-F5344CB8AC3E}">
        <p14:creationId xmlns:p14="http://schemas.microsoft.com/office/powerpoint/2010/main" val="35010823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18</a:t>
            </a:fld>
            <a:endParaRPr lang="en-US"/>
          </a:p>
        </p:txBody>
      </p:sp>
    </p:spTree>
    <p:extLst>
      <p:ext uri="{BB962C8B-B14F-4D97-AF65-F5344CB8AC3E}">
        <p14:creationId xmlns:p14="http://schemas.microsoft.com/office/powerpoint/2010/main" val="3255105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19</a:t>
            </a:fld>
            <a:endParaRPr lang="en-US"/>
          </a:p>
        </p:txBody>
      </p:sp>
    </p:spTree>
    <p:extLst>
      <p:ext uri="{BB962C8B-B14F-4D97-AF65-F5344CB8AC3E}">
        <p14:creationId xmlns:p14="http://schemas.microsoft.com/office/powerpoint/2010/main" val="323125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a:t>
            </a:fld>
            <a:endParaRPr lang="en-US"/>
          </a:p>
        </p:txBody>
      </p:sp>
    </p:spTree>
    <p:extLst>
      <p:ext uri="{BB962C8B-B14F-4D97-AF65-F5344CB8AC3E}">
        <p14:creationId xmlns:p14="http://schemas.microsoft.com/office/powerpoint/2010/main" val="2689993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20</a:t>
            </a:fld>
            <a:endParaRPr lang="en-US"/>
          </a:p>
        </p:txBody>
      </p:sp>
    </p:spTree>
    <p:extLst>
      <p:ext uri="{BB962C8B-B14F-4D97-AF65-F5344CB8AC3E}">
        <p14:creationId xmlns:p14="http://schemas.microsoft.com/office/powerpoint/2010/main" val="1711294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21</a:t>
            </a:fld>
            <a:endParaRPr lang="en-US"/>
          </a:p>
        </p:txBody>
      </p:sp>
    </p:spTree>
    <p:extLst>
      <p:ext uri="{BB962C8B-B14F-4D97-AF65-F5344CB8AC3E}">
        <p14:creationId xmlns:p14="http://schemas.microsoft.com/office/powerpoint/2010/main" val="839413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22</a:t>
            </a:fld>
            <a:endParaRPr lang="en-US"/>
          </a:p>
        </p:txBody>
      </p:sp>
    </p:spTree>
    <p:extLst>
      <p:ext uri="{BB962C8B-B14F-4D97-AF65-F5344CB8AC3E}">
        <p14:creationId xmlns:p14="http://schemas.microsoft.com/office/powerpoint/2010/main" val="844012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23</a:t>
            </a:fld>
            <a:endParaRPr lang="en-US"/>
          </a:p>
        </p:txBody>
      </p:sp>
    </p:spTree>
    <p:extLst>
      <p:ext uri="{BB962C8B-B14F-4D97-AF65-F5344CB8AC3E}">
        <p14:creationId xmlns:p14="http://schemas.microsoft.com/office/powerpoint/2010/main" val="27641095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24</a:t>
            </a:fld>
            <a:endParaRPr lang="en-US"/>
          </a:p>
        </p:txBody>
      </p:sp>
    </p:spTree>
    <p:extLst>
      <p:ext uri="{BB962C8B-B14F-4D97-AF65-F5344CB8AC3E}">
        <p14:creationId xmlns:p14="http://schemas.microsoft.com/office/powerpoint/2010/main" val="3691553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25</a:t>
            </a:fld>
            <a:endParaRPr lang="en-US"/>
          </a:p>
        </p:txBody>
      </p:sp>
    </p:spTree>
    <p:extLst>
      <p:ext uri="{BB962C8B-B14F-4D97-AF65-F5344CB8AC3E}">
        <p14:creationId xmlns:p14="http://schemas.microsoft.com/office/powerpoint/2010/main" val="1317635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26</a:t>
            </a:fld>
            <a:endParaRPr lang="en-US"/>
          </a:p>
        </p:txBody>
      </p:sp>
    </p:spTree>
    <p:extLst>
      <p:ext uri="{BB962C8B-B14F-4D97-AF65-F5344CB8AC3E}">
        <p14:creationId xmlns:p14="http://schemas.microsoft.com/office/powerpoint/2010/main" val="927464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27</a:t>
            </a:fld>
            <a:endParaRPr lang="en-US"/>
          </a:p>
        </p:txBody>
      </p:sp>
    </p:spTree>
    <p:extLst>
      <p:ext uri="{BB962C8B-B14F-4D97-AF65-F5344CB8AC3E}">
        <p14:creationId xmlns:p14="http://schemas.microsoft.com/office/powerpoint/2010/main" val="2745175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3</a:t>
            </a:fld>
            <a:endParaRPr lang="en-US"/>
          </a:p>
        </p:txBody>
      </p:sp>
    </p:spTree>
    <p:extLst>
      <p:ext uri="{BB962C8B-B14F-4D97-AF65-F5344CB8AC3E}">
        <p14:creationId xmlns:p14="http://schemas.microsoft.com/office/powerpoint/2010/main" val="9671651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4</a:t>
            </a:fld>
            <a:endParaRPr lang="en-US"/>
          </a:p>
        </p:txBody>
      </p:sp>
    </p:spTree>
    <p:extLst>
      <p:ext uri="{BB962C8B-B14F-4D97-AF65-F5344CB8AC3E}">
        <p14:creationId xmlns:p14="http://schemas.microsoft.com/office/powerpoint/2010/main" val="11225283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5</a:t>
            </a:fld>
            <a:endParaRPr lang="en-US"/>
          </a:p>
        </p:txBody>
      </p:sp>
    </p:spTree>
    <p:extLst>
      <p:ext uri="{BB962C8B-B14F-4D97-AF65-F5344CB8AC3E}">
        <p14:creationId xmlns:p14="http://schemas.microsoft.com/office/powerpoint/2010/main" val="3998599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6</a:t>
            </a:fld>
            <a:endParaRPr lang="en-US"/>
          </a:p>
        </p:txBody>
      </p:sp>
    </p:spTree>
    <p:extLst>
      <p:ext uri="{BB962C8B-B14F-4D97-AF65-F5344CB8AC3E}">
        <p14:creationId xmlns:p14="http://schemas.microsoft.com/office/powerpoint/2010/main" val="17012255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7</a:t>
            </a:fld>
            <a:endParaRPr lang="en-US"/>
          </a:p>
        </p:txBody>
      </p:sp>
    </p:spTree>
    <p:extLst>
      <p:ext uri="{BB962C8B-B14F-4D97-AF65-F5344CB8AC3E}">
        <p14:creationId xmlns:p14="http://schemas.microsoft.com/office/powerpoint/2010/main" val="4006972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8</a:t>
            </a:fld>
            <a:endParaRPr lang="en-US"/>
          </a:p>
        </p:txBody>
      </p:sp>
    </p:spTree>
    <p:extLst>
      <p:ext uri="{BB962C8B-B14F-4D97-AF65-F5344CB8AC3E}">
        <p14:creationId xmlns:p14="http://schemas.microsoft.com/office/powerpoint/2010/main" val="1780388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3758FA-6279-40CB-A853-DC837A16042C}" type="slidenum">
              <a:rPr lang="en-US" smtClean="0"/>
              <a:pPr/>
              <a:t>9</a:t>
            </a:fld>
            <a:endParaRPr lang="en-US"/>
          </a:p>
        </p:txBody>
      </p:sp>
    </p:spTree>
    <p:extLst>
      <p:ext uri="{BB962C8B-B14F-4D97-AF65-F5344CB8AC3E}">
        <p14:creationId xmlns:p14="http://schemas.microsoft.com/office/powerpoint/2010/main" val="19488513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130430"/>
            <a:ext cx="10363200" cy="1470025"/>
          </a:xfrm>
        </p:spPr>
        <p:txBody>
          <a:bodyPr/>
          <a:lstStyle>
            <a:lvl1pPr>
              <a:defRPr baseline="0"/>
            </a:lvl1pPr>
          </a:lstStyle>
          <a:p>
            <a:r>
              <a:rPr lang="nl-NL" dirty="0"/>
              <a:t>Nationale Dagen 2013</a:t>
            </a:r>
            <a:br>
              <a:rPr lang="nl-NL" dirty="0"/>
            </a:br>
            <a:r>
              <a:rPr lang="nl-NL" dirty="0" err="1"/>
              <a:t>Journées</a:t>
            </a:r>
            <a:r>
              <a:rPr lang="nl-NL" dirty="0"/>
              <a:t> </a:t>
            </a:r>
            <a:r>
              <a:rPr lang="nl-NL" dirty="0" err="1"/>
              <a:t>Nationales</a:t>
            </a:r>
            <a:r>
              <a:rPr lang="nl-NL" dirty="0"/>
              <a:t> 2013</a:t>
            </a:r>
            <a:endParaRPr lang="en-US" dirty="0"/>
          </a:p>
        </p:txBody>
      </p:sp>
      <p:sp>
        <p:nvSpPr>
          <p:cNvPr id="3" name="Subtitle 2"/>
          <p:cNvSpPr>
            <a:spLocks noGrp="1"/>
          </p:cNvSpPr>
          <p:nvPr>
            <p:ph type="subTitle" idx="1" hasCustomPrompt="1"/>
          </p:nvPr>
        </p:nvSpPr>
        <p:spPr>
          <a:xfrm>
            <a:off x="1828800" y="3886200"/>
            <a:ext cx="8534400" cy="1752600"/>
          </a:xfrm>
        </p:spPr>
        <p:txBody>
          <a:bodyPr/>
          <a:lstStyle>
            <a:lvl1pPr marL="0" indent="0" algn="ct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Welkom</a:t>
            </a:r>
          </a:p>
          <a:p>
            <a:r>
              <a:rPr lang="en-US" dirty="0"/>
              <a:t>Bien Venue</a:t>
            </a:r>
          </a:p>
        </p:txBody>
      </p:sp>
      <p:sp>
        <p:nvSpPr>
          <p:cNvPr id="4" name="Slide Number Placeholder 5"/>
          <p:cNvSpPr>
            <a:spLocks noGrp="1"/>
          </p:cNvSpPr>
          <p:nvPr>
            <p:ph type="sldNum" sz="quarter" idx="10"/>
          </p:nvPr>
        </p:nvSpPr>
        <p:spPr/>
        <p:txBody>
          <a:bodyPr/>
          <a:lstStyle>
            <a:lvl1pPr>
              <a:defRPr/>
            </a:lvl1pPr>
          </a:lstStyle>
          <a:p>
            <a:fld id="{BE4A2603-7CF9-4868-8A61-258744DEE13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ND / JN 2013</a:t>
            </a:r>
            <a:endParaRPr lang="en-US" dirty="0"/>
          </a:p>
        </p:txBody>
      </p:sp>
      <p:sp>
        <p:nvSpPr>
          <p:cNvPr id="3" name="Content Placeholder 2"/>
          <p:cNvSpPr>
            <a:spLocks noGrp="1"/>
          </p:cNvSpPr>
          <p:nvPr>
            <p:ph idx="1" hasCustomPrompt="1"/>
          </p:nvPr>
        </p:nvSpPr>
        <p:spPr/>
        <p:txBody>
          <a:bodyPr/>
          <a:lstStyle>
            <a:lvl1pPr>
              <a:defRPr baseline="0"/>
            </a:lvl1pPr>
          </a:lstStyle>
          <a:p>
            <a:pPr lvl="0"/>
            <a:r>
              <a:rPr lang="nl-NL" dirty="0"/>
              <a:t>Verwelkoming door de voorzitter</a:t>
            </a:r>
          </a:p>
          <a:p>
            <a:pPr lvl="0"/>
            <a:r>
              <a:rPr lang="nl-NL" dirty="0"/>
              <a:t>Overzicht werkjaar RvB 2013</a:t>
            </a:r>
          </a:p>
          <a:p>
            <a:pPr lvl="0"/>
            <a:r>
              <a:rPr lang="nl-NL" dirty="0"/>
              <a:t>52 </a:t>
            </a:r>
            <a:r>
              <a:rPr lang="nl-NL" dirty="0" err="1"/>
              <a:t>ste</a:t>
            </a:r>
            <a:r>
              <a:rPr lang="nl-NL" dirty="0"/>
              <a:t> Nationale Dagen</a:t>
            </a:r>
          </a:p>
          <a:p>
            <a:pPr lvl="0"/>
            <a:endParaRPr lang="nl-NL" dirty="0"/>
          </a:p>
          <a:p>
            <a:pPr lvl="0"/>
            <a:r>
              <a:rPr lang="nl-NL" dirty="0"/>
              <a:t>Mot du </a:t>
            </a:r>
            <a:r>
              <a:rPr lang="nl-NL" dirty="0" err="1"/>
              <a:t>président</a:t>
            </a:r>
            <a:endParaRPr lang="nl-NL" dirty="0"/>
          </a:p>
          <a:p>
            <a:pPr lvl="0"/>
            <a:r>
              <a:rPr lang="nl-NL" dirty="0" err="1"/>
              <a:t>Résumé</a:t>
            </a:r>
            <a:r>
              <a:rPr lang="nl-NL" dirty="0"/>
              <a:t> CA 2013</a:t>
            </a:r>
          </a:p>
          <a:p>
            <a:pPr lvl="0"/>
            <a:r>
              <a:rPr lang="nl-NL" dirty="0"/>
              <a:t>52 </a:t>
            </a:r>
            <a:r>
              <a:rPr lang="nl-NL" dirty="0" err="1"/>
              <a:t>ièmes</a:t>
            </a:r>
            <a:r>
              <a:rPr lang="nl-NL" dirty="0"/>
              <a:t> </a:t>
            </a:r>
            <a:r>
              <a:rPr lang="nl-NL" dirty="0" err="1"/>
              <a:t>Journées</a:t>
            </a:r>
            <a:r>
              <a:rPr lang="nl-NL" dirty="0"/>
              <a:t> </a:t>
            </a:r>
            <a:r>
              <a:rPr lang="nl-NL" dirty="0" err="1"/>
              <a:t>Nationaux</a:t>
            </a:r>
            <a:endParaRPr lang="nl-NL" dirty="0"/>
          </a:p>
          <a:p>
            <a:pPr lvl="0"/>
            <a:endParaRPr lang="en-US" dirty="0"/>
          </a:p>
        </p:txBody>
      </p:sp>
      <p:sp>
        <p:nvSpPr>
          <p:cNvPr id="4" name="Slide Number Placeholder 5"/>
          <p:cNvSpPr>
            <a:spLocks noGrp="1"/>
          </p:cNvSpPr>
          <p:nvPr>
            <p:ph type="sldNum" sz="quarter" idx="10"/>
          </p:nvPr>
        </p:nvSpPr>
        <p:spPr/>
        <p:txBody>
          <a:bodyPr/>
          <a:lstStyle>
            <a:lvl1pPr>
              <a:defRPr/>
            </a:lvl1pPr>
          </a:lstStyle>
          <a:p>
            <a:fld id="{F19AC76C-D567-4F99-86A9-C487E35DE89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ND / JN 2013</a:t>
            </a:r>
            <a:endParaRPr lang="en-US" dirty="0"/>
          </a:p>
        </p:txBody>
      </p:sp>
      <p:sp>
        <p:nvSpPr>
          <p:cNvPr id="3" name="Content Placeholder 2"/>
          <p:cNvSpPr>
            <a:spLocks noGrp="1"/>
          </p:cNvSpPr>
          <p:nvPr>
            <p:ph idx="1" hasCustomPrompt="1"/>
          </p:nvPr>
        </p:nvSpPr>
        <p:spPr/>
        <p:txBody>
          <a:bodyPr/>
          <a:lstStyle>
            <a:lvl1pPr>
              <a:defRPr baseline="0"/>
            </a:lvl1pPr>
            <a:lvl3pPr marL="914400" indent="0">
              <a:buNone/>
              <a:defRPr baseline="0"/>
            </a:lvl3pPr>
          </a:lstStyle>
          <a:p>
            <a:pPr lvl="0"/>
            <a:r>
              <a:rPr lang="en-US" dirty="0" err="1"/>
              <a:t>Consensusnota</a:t>
            </a:r>
            <a:r>
              <a:rPr lang="en-US" dirty="0"/>
              <a:t> </a:t>
            </a:r>
            <a:r>
              <a:rPr lang="en-US" dirty="0" err="1"/>
              <a:t>BBvAg</a:t>
            </a:r>
            <a:r>
              <a:rPr lang="en-US" dirty="0"/>
              <a:t> / Note de consensus APBMT</a:t>
            </a:r>
          </a:p>
          <a:p>
            <a:pPr lvl="2"/>
            <a:r>
              <a:rPr lang="en-US" dirty="0" err="1"/>
              <a:t>Publicatie</a:t>
            </a:r>
            <a:r>
              <a:rPr lang="en-US" dirty="0"/>
              <a:t> in TBV (</a:t>
            </a:r>
            <a:r>
              <a:rPr lang="en-US" dirty="0" err="1"/>
              <a:t>nl</a:t>
            </a:r>
            <a:r>
              <a:rPr lang="en-US" dirty="0"/>
              <a:t>)</a:t>
            </a:r>
          </a:p>
          <a:p>
            <a:pPr lvl="2"/>
            <a:r>
              <a:rPr lang="en-US" dirty="0" err="1"/>
              <a:t>Studiedag</a:t>
            </a:r>
            <a:r>
              <a:rPr lang="en-US" dirty="0"/>
              <a:t> / </a:t>
            </a:r>
            <a:r>
              <a:rPr lang="en-US" dirty="0" err="1"/>
              <a:t>Seminaire</a:t>
            </a:r>
            <a:r>
              <a:rPr lang="en-US" dirty="0"/>
              <a:t>  FGTB</a:t>
            </a:r>
          </a:p>
          <a:p>
            <a:pPr lvl="2"/>
            <a:r>
              <a:rPr lang="en-US" dirty="0"/>
              <a:t>Workshop FOD /SPF </a:t>
            </a:r>
            <a:r>
              <a:rPr lang="en-US" dirty="0" err="1"/>
              <a:t>rol</a:t>
            </a:r>
            <a:r>
              <a:rPr lang="en-US" dirty="0"/>
              <a:t> </a:t>
            </a:r>
            <a:r>
              <a:rPr lang="en-US" dirty="0" err="1"/>
              <a:t>verpleegkundige</a:t>
            </a:r>
            <a:endParaRPr lang="en-US" dirty="0"/>
          </a:p>
          <a:p>
            <a:pPr lvl="2"/>
            <a:r>
              <a:rPr lang="en-US" dirty="0" err="1"/>
              <a:t>Overleg</a:t>
            </a:r>
            <a:r>
              <a:rPr lang="en-US" dirty="0"/>
              <a:t> FOD WASO /PF ETS…</a:t>
            </a:r>
          </a:p>
          <a:p>
            <a:pPr lvl="2"/>
            <a:r>
              <a:rPr lang="en-US" dirty="0" err="1"/>
              <a:t>Herschrijven</a:t>
            </a:r>
            <a:r>
              <a:rPr lang="en-US" dirty="0"/>
              <a:t> KB </a:t>
            </a:r>
            <a:r>
              <a:rPr lang="en-US" dirty="0" err="1"/>
              <a:t>Medisch</a:t>
            </a:r>
            <a:r>
              <a:rPr lang="en-US" dirty="0"/>
              <a:t> </a:t>
            </a:r>
            <a:r>
              <a:rPr lang="en-US" dirty="0" err="1"/>
              <a:t>Toezicht</a:t>
            </a:r>
            <a:r>
              <a:rPr lang="en-US" dirty="0"/>
              <a:t> </a:t>
            </a:r>
          </a:p>
          <a:p>
            <a:pPr lvl="2"/>
            <a:endParaRPr lang="en-US" dirty="0"/>
          </a:p>
        </p:txBody>
      </p:sp>
      <p:sp>
        <p:nvSpPr>
          <p:cNvPr id="4" name="Slide Number Placeholder 5"/>
          <p:cNvSpPr>
            <a:spLocks noGrp="1"/>
          </p:cNvSpPr>
          <p:nvPr>
            <p:ph type="sldNum" sz="quarter" idx="10"/>
          </p:nvPr>
        </p:nvSpPr>
        <p:spPr/>
        <p:txBody>
          <a:bodyPr/>
          <a:lstStyle>
            <a:lvl1pPr>
              <a:defRPr/>
            </a:lvl1pPr>
          </a:lstStyle>
          <a:p>
            <a:fld id="{F19AC76C-D567-4F99-86A9-C487E35DE89A}" type="slidenum">
              <a:rPr lang="en-US"/>
              <a:pPr/>
              <a:t>‹#›</a:t>
            </a:fld>
            <a:endParaRPr lang="en-US"/>
          </a:p>
        </p:txBody>
      </p:sp>
    </p:spTree>
    <p:extLst>
      <p:ext uri="{BB962C8B-B14F-4D97-AF65-F5344CB8AC3E}">
        <p14:creationId xmlns:p14="http://schemas.microsoft.com/office/powerpoint/2010/main" val="2125380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ND / JN 2013</a:t>
            </a:r>
            <a:endParaRPr lang="en-US" dirty="0"/>
          </a:p>
        </p:txBody>
      </p:sp>
      <p:sp>
        <p:nvSpPr>
          <p:cNvPr id="3" name="Content Placeholder 2"/>
          <p:cNvSpPr>
            <a:spLocks noGrp="1"/>
          </p:cNvSpPr>
          <p:nvPr>
            <p:ph idx="1" hasCustomPrompt="1"/>
          </p:nvPr>
        </p:nvSpPr>
        <p:spPr/>
        <p:txBody>
          <a:bodyPr/>
          <a:lstStyle>
            <a:lvl1pPr marL="0" indent="0">
              <a:buNone/>
              <a:defRPr baseline="0"/>
            </a:lvl1pPr>
            <a:lvl3pPr>
              <a:defRPr baseline="0"/>
            </a:lvl3pPr>
            <a:lvl4pPr>
              <a:defRPr baseline="0"/>
            </a:lvl4pPr>
            <a:lvl5pPr marL="1828800" indent="0">
              <a:buNone/>
              <a:defRPr/>
            </a:lvl5pPr>
          </a:lstStyle>
          <a:p>
            <a:pPr lvl="0"/>
            <a:r>
              <a:rPr lang="nl-NL" dirty="0"/>
              <a:t>Werkgroep promotie/ Groupe de </a:t>
            </a:r>
            <a:r>
              <a:rPr lang="nl-NL" dirty="0" err="1"/>
              <a:t>travail</a:t>
            </a:r>
            <a:r>
              <a:rPr lang="nl-NL" dirty="0"/>
              <a:t> promotion</a:t>
            </a:r>
          </a:p>
          <a:p>
            <a:pPr lvl="0"/>
            <a:endParaRPr lang="nl-NL" dirty="0"/>
          </a:p>
          <a:p>
            <a:pPr lvl="2"/>
            <a:r>
              <a:rPr lang="nl-NL" dirty="0"/>
              <a:t>Studiedag VUB</a:t>
            </a:r>
          </a:p>
          <a:p>
            <a:pPr lvl="2"/>
            <a:r>
              <a:rPr lang="nl-NL" dirty="0" err="1"/>
              <a:t>Artsendag</a:t>
            </a:r>
            <a:r>
              <a:rPr lang="nl-NL" dirty="0"/>
              <a:t> VAS</a:t>
            </a:r>
          </a:p>
          <a:p>
            <a:pPr lvl="2"/>
            <a:r>
              <a:rPr lang="nl-NL" dirty="0"/>
              <a:t>Mobiel promotiestand</a:t>
            </a:r>
          </a:p>
          <a:p>
            <a:pPr lvl="2"/>
            <a:r>
              <a:rPr lang="nl-NL" dirty="0"/>
              <a:t>PPT voor gebruik promotie</a:t>
            </a:r>
          </a:p>
          <a:p>
            <a:pPr lvl="3"/>
            <a:r>
              <a:rPr lang="nl-NL" dirty="0"/>
              <a:t>Beschikbaar op website</a:t>
            </a:r>
          </a:p>
          <a:p>
            <a:pPr lvl="3"/>
            <a:r>
              <a:rPr lang="nl-NL" dirty="0"/>
              <a:t>Toelichting collega’s ( </a:t>
            </a:r>
            <a:r>
              <a:rPr lang="nl-NL" dirty="0" err="1"/>
              <a:t>LOC’s</a:t>
            </a:r>
            <a:r>
              <a:rPr lang="nl-NL" dirty="0"/>
              <a:t>…)</a:t>
            </a:r>
          </a:p>
          <a:p>
            <a:pPr lvl="0"/>
            <a:endParaRPr lang="en-US" dirty="0"/>
          </a:p>
        </p:txBody>
      </p:sp>
      <p:sp>
        <p:nvSpPr>
          <p:cNvPr id="4" name="Slide Number Placeholder 5"/>
          <p:cNvSpPr>
            <a:spLocks noGrp="1"/>
          </p:cNvSpPr>
          <p:nvPr>
            <p:ph type="sldNum" sz="quarter" idx="10"/>
          </p:nvPr>
        </p:nvSpPr>
        <p:spPr/>
        <p:txBody>
          <a:bodyPr/>
          <a:lstStyle>
            <a:lvl1pPr>
              <a:defRPr/>
            </a:lvl1pPr>
          </a:lstStyle>
          <a:p>
            <a:fld id="{F19AC76C-D567-4F99-86A9-C487E35DE89A}" type="slidenum">
              <a:rPr lang="en-US"/>
              <a:pPr/>
              <a:t>‹#›</a:t>
            </a:fld>
            <a:endParaRPr lang="en-US"/>
          </a:p>
        </p:txBody>
      </p:sp>
    </p:spTree>
    <p:extLst>
      <p:ext uri="{BB962C8B-B14F-4D97-AF65-F5344CB8AC3E}">
        <p14:creationId xmlns:p14="http://schemas.microsoft.com/office/powerpoint/2010/main" val="2126085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ND / JN 2013</a:t>
            </a:r>
            <a:endParaRPr lang="en-US" dirty="0"/>
          </a:p>
        </p:txBody>
      </p:sp>
      <p:sp>
        <p:nvSpPr>
          <p:cNvPr id="3" name="Content Placeholder 2"/>
          <p:cNvSpPr>
            <a:spLocks noGrp="1"/>
          </p:cNvSpPr>
          <p:nvPr>
            <p:ph idx="1" hasCustomPrompt="1"/>
          </p:nvPr>
        </p:nvSpPr>
        <p:spPr/>
        <p:txBody>
          <a:bodyPr/>
          <a:lstStyle>
            <a:lvl1pPr marL="0" indent="0">
              <a:buNone/>
              <a:defRPr sz="2800" baseline="0"/>
            </a:lvl1pPr>
            <a:lvl2pPr marL="914400" indent="-457200">
              <a:buFontTx/>
              <a:buChar char="-"/>
              <a:defRPr sz="2400" u="none" baseline="0"/>
            </a:lvl2pPr>
          </a:lstStyle>
          <a:p>
            <a:pPr lvl="0"/>
            <a:r>
              <a:rPr lang="nl-NL" dirty="0"/>
              <a:t>Werkgroep / </a:t>
            </a:r>
            <a:r>
              <a:rPr lang="nl-NL" dirty="0" err="1"/>
              <a:t>group</a:t>
            </a:r>
            <a:r>
              <a:rPr lang="nl-NL" dirty="0"/>
              <a:t> de </a:t>
            </a:r>
            <a:r>
              <a:rPr lang="nl-NL" dirty="0" err="1"/>
              <a:t>travail</a:t>
            </a:r>
            <a:r>
              <a:rPr lang="nl-NL" dirty="0"/>
              <a:t> 000- 009</a:t>
            </a:r>
          </a:p>
          <a:p>
            <a:pPr lvl="1"/>
            <a:r>
              <a:rPr lang="nl-NL" dirty="0"/>
              <a:t>Overleg RIZIV / INAMI</a:t>
            </a:r>
          </a:p>
          <a:p>
            <a:pPr lvl="1"/>
            <a:r>
              <a:rPr lang="nl-NL" dirty="0"/>
              <a:t>Overleg collega’s verzekeringsartsen en schoolartsen</a:t>
            </a:r>
          </a:p>
          <a:p>
            <a:pPr lvl="1"/>
            <a:r>
              <a:rPr lang="nl-NL" dirty="0"/>
              <a:t>Overleg artsensyndicaat Kartel</a:t>
            </a:r>
          </a:p>
          <a:p>
            <a:pPr lvl="1"/>
            <a:endParaRPr lang="nl-NL" dirty="0"/>
          </a:p>
          <a:p>
            <a:pPr lvl="1"/>
            <a:r>
              <a:rPr lang="nl-NL" dirty="0" err="1"/>
              <a:t>Résultat</a:t>
            </a:r>
            <a:r>
              <a:rPr lang="nl-NL" dirty="0"/>
              <a:t> : specifiek nummer voor niet specialisten en niet huisartsen met algemene toegang tot nomenclatuur</a:t>
            </a:r>
          </a:p>
          <a:p>
            <a:pPr lvl="1"/>
            <a:endParaRPr lang="nl-NL" dirty="0"/>
          </a:p>
          <a:p>
            <a:pPr lvl="0"/>
            <a:endParaRPr lang="en-US" dirty="0"/>
          </a:p>
        </p:txBody>
      </p:sp>
      <p:sp>
        <p:nvSpPr>
          <p:cNvPr id="4" name="Slide Number Placeholder 5"/>
          <p:cNvSpPr>
            <a:spLocks noGrp="1"/>
          </p:cNvSpPr>
          <p:nvPr>
            <p:ph type="sldNum" sz="quarter" idx="10"/>
          </p:nvPr>
        </p:nvSpPr>
        <p:spPr/>
        <p:txBody>
          <a:bodyPr/>
          <a:lstStyle>
            <a:lvl1pPr>
              <a:defRPr/>
            </a:lvl1pPr>
          </a:lstStyle>
          <a:p>
            <a:fld id="{F19AC76C-D567-4F99-86A9-C487E35DE89A}" type="slidenum">
              <a:rPr lang="en-US"/>
              <a:pPr/>
              <a:t>‹#›</a:t>
            </a:fld>
            <a:endParaRPr lang="en-US"/>
          </a:p>
        </p:txBody>
      </p:sp>
    </p:spTree>
    <p:extLst>
      <p:ext uri="{BB962C8B-B14F-4D97-AF65-F5344CB8AC3E}">
        <p14:creationId xmlns:p14="http://schemas.microsoft.com/office/powerpoint/2010/main" val="32212633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ND / JN 2013</a:t>
            </a:r>
            <a:endParaRPr lang="en-US" dirty="0"/>
          </a:p>
        </p:txBody>
      </p:sp>
      <p:sp>
        <p:nvSpPr>
          <p:cNvPr id="3" name="Content Placeholder 2"/>
          <p:cNvSpPr>
            <a:spLocks noGrp="1"/>
          </p:cNvSpPr>
          <p:nvPr>
            <p:ph idx="1" hasCustomPrompt="1"/>
          </p:nvPr>
        </p:nvSpPr>
        <p:spPr/>
        <p:txBody>
          <a:bodyPr/>
          <a:lstStyle>
            <a:lvl1pPr marL="0" indent="0">
              <a:buNone/>
              <a:defRPr sz="2400" baseline="0"/>
            </a:lvl1pPr>
            <a:lvl4pPr marL="1371600" indent="0">
              <a:buNone/>
              <a:defRPr baseline="0"/>
            </a:lvl4pPr>
          </a:lstStyle>
          <a:p>
            <a:pPr lvl="0"/>
            <a:r>
              <a:rPr lang="nl-NL" dirty="0"/>
              <a:t>Onze vertegenwoordiging in diverse organen :</a:t>
            </a:r>
          </a:p>
          <a:p>
            <a:pPr lvl="3"/>
            <a:r>
              <a:rPr lang="nl-NL" dirty="0"/>
              <a:t>UEMS</a:t>
            </a:r>
          </a:p>
          <a:p>
            <a:pPr lvl="3"/>
            <a:r>
              <a:rPr lang="nl-NL" dirty="0"/>
              <a:t>Hoge Raad</a:t>
            </a:r>
          </a:p>
          <a:p>
            <a:pPr lvl="3"/>
            <a:r>
              <a:rPr lang="nl-NL" dirty="0"/>
              <a:t>FBZ</a:t>
            </a:r>
          </a:p>
          <a:p>
            <a:pPr lvl="3"/>
            <a:r>
              <a:rPr lang="nl-NL" dirty="0"/>
              <a:t>Erkenningscommissie diensten Medisch Toezicht</a:t>
            </a:r>
          </a:p>
          <a:p>
            <a:pPr lvl="3"/>
            <a:r>
              <a:rPr lang="nl-NL" dirty="0"/>
              <a:t>Erkenningscommissies geneesheer specialisten</a:t>
            </a:r>
          </a:p>
          <a:p>
            <a:pPr lvl="3"/>
            <a:endParaRPr lang="nl-NL" dirty="0"/>
          </a:p>
          <a:p>
            <a:pPr lvl="0"/>
            <a:r>
              <a:rPr lang="en-US" dirty="0" err="1"/>
              <a:t>Deelname</a:t>
            </a:r>
            <a:r>
              <a:rPr lang="en-US" dirty="0"/>
              <a:t> </a:t>
            </a:r>
            <a:r>
              <a:rPr lang="en-US" dirty="0" err="1"/>
              <a:t>aan</a:t>
            </a:r>
            <a:r>
              <a:rPr lang="en-US" dirty="0"/>
              <a:t> diverse </a:t>
            </a:r>
            <a:r>
              <a:rPr lang="en-US" dirty="0" err="1"/>
              <a:t>werkgroepen</a:t>
            </a:r>
            <a:r>
              <a:rPr lang="en-US" dirty="0"/>
              <a:t> FOD/ WASO</a:t>
            </a:r>
          </a:p>
          <a:p>
            <a:pPr lvl="0"/>
            <a:endParaRPr lang="en-US" dirty="0"/>
          </a:p>
          <a:p>
            <a:pPr lvl="0"/>
            <a:r>
              <a:rPr lang="en-US" dirty="0" err="1"/>
              <a:t>Vernieuwing</a:t>
            </a:r>
            <a:r>
              <a:rPr lang="en-US" dirty="0"/>
              <a:t> website</a:t>
            </a:r>
          </a:p>
        </p:txBody>
      </p:sp>
      <p:sp>
        <p:nvSpPr>
          <p:cNvPr id="4" name="Slide Number Placeholder 5"/>
          <p:cNvSpPr>
            <a:spLocks noGrp="1"/>
          </p:cNvSpPr>
          <p:nvPr>
            <p:ph type="sldNum" sz="quarter" idx="10"/>
          </p:nvPr>
        </p:nvSpPr>
        <p:spPr/>
        <p:txBody>
          <a:bodyPr/>
          <a:lstStyle>
            <a:lvl1pPr>
              <a:defRPr/>
            </a:lvl1pPr>
          </a:lstStyle>
          <a:p>
            <a:fld id="{F19AC76C-D567-4F99-86A9-C487E35DE89A}" type="slidenum">
              <a:rPr lang="en-US"/>
              <a:pPr/>
              <a:t>‹#›</a:t>
            </a:fld>
            <a:endParaRPr lang="en-US"/>
          </a:p>
        </p:txBody>
      </p:sp>
    </p:spTree>
    <p:extLst>
      <p:ext uri="{BB962C8B-B14F-4D97-AF65-F5344CB8AC3E}">
        <p14:creationId xmlns:p14="http://schemas.microsoft.com/office/powerpoint/2010/main" val="107589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el en objec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nl-NL" dirty="0"/>
              <a:t>ND / JN 2013</a:t>
            </a:r>
            <a:endParaRPr lang="en-US" dirty="0"/>
          </a:p>
        </p:txBody>
      </p:sp>
      <p:sp>
        <p:nvSpPr>
          <p:cNvPr id="3" name="Content Placeholder 2"/>
          <p:cNvSpPr>
            <a:spLocks noGrp="1"/>
          </p:cNvSpPr>
          <p:nvPr>
            <p:ph idx="1"/>
          </p:nvPr>
        </p:nvSpPr>
        <p:spPr/>
        <p:txBody>
          <a:bodyPr/>
          <a:lstStyle>
            <a:lvl1pPr marL="0" indent="0">
              <a:buNone/>
              <a:defRPr sz="2400" baseline="0"/>
            </a:lvl1pPr>
            <a:lvl4pPr marL="1371600" indent="0">
              <a:buNone/>
              <a:defRPr baseline="0"/>
            </a:lvl4pPr>
          </a:lstStyle>
          <a:p>
            <a:pPr lvl="0"/>
            <a:endParaRPr lang="nl-BE" dirty="0"/>
          </a:p>
          <a:p>
            <a:pPr lvl="0"/>
            <a:r>
              <a:rPr lang="nl-BE" dirty="0"/>
              <a:t>52 </a:t>
            </a:r>
            <a:r>
              <a:rPr lang="nl-BE" dirty="0" err="1"/>
              <a:t>ste</a:t>
            </a:r>
            <a:r>
              <a:rPr lang="nl-BE" dirty="0"/>
              <a:t> Nationale Dagen / </a:t>
            </a:r>
            <a:r>
              <a:rPr lang="nl-BE" dirty="0" err="1"/>
              <a:t>Journées</a:t>
            </a:r>
            <a:r>
              <a:rPr lang="nl-BE" dirty="0"/>
              <a:t> </a:t>
            </a:r>
            <a:r>
              <a:rPr lang="nl-BE" dirty="0" err="1"/>
              <a:t>nationales</a:t>
            </a:r>
            <a:endParaRPr lang="nl-BE" dirty="0"/>
          </a:p>
          <a:p>
            <a:pPr lvl="0"/>
            <a:endParaRPr lang="nl-BE" dirty="0"/>
          </a:p>
          <a:p>
            <a:pPr lvl="0"/>
            <a:r>
              <a:rPr lang="nl-BE" dirty="0"/>
              <a:t>	Wetenschappelijk Comité</a:t>
            </a:r>
          </a:p>
          <a:p>
            <a:pPr lvl="0"/>
            <a:r>
              <a:rPr lang="nl-BE" dirty="0"/>
              <a:t>	Sprekers / </a:t>
            </a:r>
            <a:r>
              <a:rPr lang="nl-BE" dirty="0" err="1"/>
              <a:t>Orateurs</a:t>
            </a:r>
            <a:r>
              <a:rPr lang="nl-BE" dirty="0"/>
              <a:t> en /et  Posters</a:t>
            </a:r>
          </a:p>
          <a:p>
            <a:pPr lvl="0"/>
            <a:r>
              <a:rPr lang="nl-BE" dirty="0"/>
              <a:t>	Sponsors / </a:t>
            </a:r>
          </a:p>
          <a:p>
            <a:pPr lvl="0"/>
            <a:r>
              <a:rPr lang="nl-BE" dirty="0"/>
              <a:t>	Technici / </a:t>
            </a:r>
          </a:p>
          <a:p>
            <a:pPr lvl="0"/>
            <a:r>
              <a:rPr lang="nl-BE" dirty="0"/>
              <a:t>	Vertalers /</a:t>
            </a:r>
          </a:p>
          <a:p>
            <a:pPr lvl="0"/>
            <a:endParaRPr lang="en-US" dirty="0"/>
          </a:p>
        </p:txBody>
      </p:sp>
      <p:sp>
        <p:nvSpPr>
          <p:cNvPr id="4" name="Slide Number Placeholder 5"/>
          <p:cNvSpPr>
            <a:spLocks noGrp="1"/>
          </p:cNvSpPr>
          <p:nvPr>
            <p:ph type="sldNum" sz="quarter" idx="10"/>
          </p:nvPr>
        </p:nvSpPr>
        <p:spPr/>
        <p:txBody>
          <a:bodyPr/>
          <a:lstStyle>
            <a:lvl1pPr>
              <a:defRPr/>
            </a:lvl1pPr>
          </a:lstStyle>
          <a:p>
            <a:fld id="{F19AC76C-D567-4F99-86A9-C487E35DE89A}" type="slidenum">
              <a:rPr lang="en-US"/>
              <a:pPr/>
              <a:t>‹#›</a:t>
            </a:fld>
            <a:endParaRPr lang="en-US"/>
          </a:p>
        </p:txBody>
      </p:sp>
    </p:spTree>
    <p:extLst>
      <p:ext uri="{BB962C8B-B14F-4D97-AF65-F5344CB8AC3E}">
        <p14:creationId xmlns:p14="http://schemas.microsoft.com/office/powerpoint/2010/main" val="9753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6000">
              <a:schemeClr val="accent5"/>
            </a:gs>
            <a:gs pos="100000">
              <a:schemeClr val="accent1">
                <a:lumMod val="75000"/>
                <a:alpha val="84000"/>
              </a:schemeClr>
            </a:gs>
          </a:gsLst>
          <a:lin ang="2820000" scaled="0"/>
          <a:tileRect/>
        </a:gradFill>
        <a:effectLst/>
      </p:bgPr>
    </p:bg>
    <p:spTree>
      <p:nvGrpSpPr>
        <p:cNvPr id="1" name=""/>
        <p:cNvGrpSpPr/>
        <p:nvPr/>
      </p:nvGrpSpPr>
      <p:grpSpPr>
        <a:xfrm>
          <a:off x="0" y="0"/>
          <a:ext cx="0" cy="0"/>
          <a:chOff x="0" y="0"/>
          <a:chExt cx="0" cy="0"/>
        </a:xfrm>
      </p:grpSpPr>
      <p:sp>
        <p:nvSpPr>
          <p:cNvPr id="17" name="Round Diagonal Corner Rectangle 16"/>
          <p:cNvSpPr/>
          <p:nvPr/>
        </p:nvSpPr>
        <p:spPr>
          <a:xfrm>
            <a:off x="306921" y="266705"/>
            <a:ext cx="11578167" cy="6029325"/>
          </a:xfrm>
          <a:prstGeom prst="round2DiagRect">
            <a:avLst>
              <a:gd name="adj1" fmla="val 6838"/>
              <a:gd name="adj2" fmla="val 0"/>
            </a:avLst>
          </a:prstGeom>
          <a:solidFill>
            <a:schemeClr val="bg1"/>
          </a:solidFill>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609600" y="508000"/>
            <a:ext cx="10972800" cy="617538"/>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nl-NL"/>
              <a:t>Klik om de stijl te bewerken</a:t>
            </a:r>
            <a:endParaRPr lang="en-US"/>
          </a:p>
        </p:txBody>
      </p:sp>
      <p:sp>
        <p:nvSpPr>
          <p:cNvPr id="1028" name="Text Placeholder 2"/>
          <p:cNvSpPr>
            <a:spLocks noGrp="1"/>
          </p:cNvSpPr>
          <p:nvPr>
            <p:ph type="body" idx="1"/>
          </p:nvPr>
        </p:nvSpPr>
        <p:spPr bwMode="auto">
          <a:xfrm>
            <a:off x="609600" y="1419229"/>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endParaRPr lang="en-US" dirty="0"/>
          </a:p>
        </p:txBody>
      </p:sp>
      <p:sp>
        <p:nvSpPr>
          <p:cNvPr id="7" name="TextBox 6"/>
          <p:cNvSpPr txBox="1"/>
          <p:nvPr/>
        </p:nvSpPr>
        <p:spPr>
          <a:xfrm>
            <a:off x="206734" y="6397691"/>
            <a:ext cx="11456099" cy="369332"/>
          </a:xfrm>
          <a:prstGeom prst="rect">
            <a:avLst/>
          </a:prstGeom>
          <a:noFill/>
        </p:spPr>
        <p:txBody>
          <a:bodyPr wrap="square">
            <a:spAutoFit/>
          </a:bodyPr>
          <a:lstStyle/>
          <a:p>
            <a:r>
              <a:rPr lang="en-US" dirty="0" err="1">
                <a:solidFill>
                  <a:schemeClr val="tx1"/>
                </a:solidFill>
                <a:latin typeface="Verdana" charset="0"/>
              </a:rPr>
              <a:t>B.B.v.Ag</a:t>
            </a:r>
            <a:r>
              <a:rPr lang="en-US" dirty="0">
                <a:solidFill>
                  <a:schemeClr val="tx1"/>
                </a:solidFill>
                <a:latin typeface="Verdana" charset="0"/>
              </a:rPr>
              <a:t>. </a:t>
            </a:r>
            <a:r>
              <a:rPr lang="en-US" sz="1000" dirty="0">
                <a:solidFill>
                  <a:schemeClr val="tx1"/>
                </a:solidFill>
                <a:latin typeface="Verdana" charset="0"/>
              </a:rPr>
              <a:t>BELGISCHE BEROEPSVERENIGING VOOR ARBEIDSGENEESKUNDE    </a:t>
            </a:r>
            <a:r>
              <a:rPr lang="en-US" sz="1800" dirty="0">
                <a:solidFill>
                  <a:schemeClr val="tx1"/>
                </a:solidFill>
                <a:latin typeface="Verdana" charset="0"/>
              </a:rPr>
              <a:t>A.P.B.M.T. </a:t>
            </a:r>
            <a:r>
              <a:rPr lang="en-US" sz="1000" dirty="0">
                <a:solidFill>
                  <a:schemeClr val="tx1"/>
                </a:solidFill>
                <a:latin typeface="Verdana" charset="0"/>
              </a:rPr>
              <a:t>ASSOCIATION PROFESSIONELLE BELGE DES MEDECINS DU TRAVAIL</a:t>
            </a:r>
          </a:p>
        </p:txBody>
      </p:sp>
      <p:sp>
        <p:nvSpPr>
          <p:cNvPr id="16" name="Slide Number Placeholder 5"/>
          <p:cNvSpPr>
            <a:spLocks noGrp="1"/>
          </p:cNvSpPr>
          <p:nvPr>
            <p:ph type="sldNum" sz="quarter" idx="4"/>
          </p:nvPr>
        </p:nvSpPr>
        <p:spPr>
          <a:xfrm>
            <a:off x="11096625" y="6401898"/>
            <a:ext cx="971549" cy="365125"/>
          </a:xfrm>
          <a:prstGeom prst="rect">
            <a:avLst/>
          </a:prstGeom>
        </p:spPr>
        <p:txBody>
          <a:bodyPr vert="horz" wrap="square" lIns="91440" tIns="45720" rIns="91440" bIns="45720" numCol="1" anchor="t" anchorCtr="0" compatLnSpc="1">
            <a:prstTxWarp prst="textNoShape">
              <a:avLst/>
            </a:prstTxWarp>
          </a:bodyPr>
          <a:lstStyle>
            <a:lvl1pPr algn="r">
              <a:defRPr sz="1600">
                <a:solidFill>
                  <a:srgbClr val="FFFFFF"/>
                </a:solidFill>
                <a:latin typeface="Verdana" charset="0"/>
              </a:defRPr>
            </a:lvl1pPr>
          </a:lstStyle>
          <a:p>
            <a:fld id="{144D7BED-6740-4DA7-9409-D82DDAB83E9F}" type="slidenum">
              <a:rPr lang="en-US"/>
              <a:pPr/>
              <a:t>‹#›</a:t>
            </a:fld>
            <a:endParaRPr lang="en-US" dirty="0"/>
          </a:p>
        </p:txBody>
      </p:sp>
      <p:sp>
        <p:nvSpPr>
          <p:cNvPr id="2" name="MSIPCM125143f494be61ccc6a1d377" descr="{&quot;HashCode&quot;:-66734365,&quot;Placement&quot;:&quot;Header&quot;,&quot;Top&quot;:0.0,&quot;Left&quot;:337.121033,&quot;SlideWidth&quot;:720,&quot;SlideHeight&quot;:540}">
            <a:extLst>
              <a:ext uri="{FF2B5EF4-FFF2-40B4-BE49-F238E27FC236}">
                <a16:creationId xmlns:a16="http://schemas.microsoft.com/office/drawing/2014/main" id="{888CBDEB-BBA2-4A87-9F09-B59038481439}"/>
              </a:ext>
            </a:extLst>
          </p:cNvPr>
          <p:cNvSpPr txBox="1"/>
          <p:nvPr userDrawn="1"/>
        </p:nvSpPr>
        <p:spPr>
          <a:xfrm>
            <a:off x="5708585" y="54228"/>
            <a:ext cx="774835" cy="153888"/>
          </a:xfrm>
          <a:prstGeom prst="rect">
            <a:avLst/>
          </a:prstGeom>
          <a:noFill/>
        </p:spPr>
        <p:txBody>
          <a:bodyPr vert="horz" wrap="square" lIns="0" tIns="0" rIns="0" bIns="0" rtlCol="0" anchor="ctr" anchorCtr="1">
            <a:spAutoFit/>
          </a:bodyPr>
          <a:lstStyle/>
          <a:p>
            <a:pPr algn="ctr">
              <a:spcBef>
                <a:spcPct val="0"/>
              </a:spcBef>
              <a:spcAft>
                <a:spcPct val="0"/>
              </a:spcAft>
            </a:pPr>
            <a:r>
              <a:rPr lang="nl-BE" sz="1000">
                <a:solidFill>
                  <a:srgbClr val="000000"/>
                </a:solidFill>
                <a:latin typeface="Calibri" panose="020F0502020204030204" pitchFamily="34" charset="0"/>
                <a:cs typeface="Verdana"/>
              </a:rPr>
              <a:t>Public</a:t>
            </a:r>
            <a:endParaRPr lang="nl-BE" sz="1000" dirty="0">
              <a:solidFill>
                <a:srgbClr val="000000"/>
              </a:solidFill>
              <a:latin typeface="Calibri" panose="020F0502020204030204" pitchFamily="34" charset="0"/>
              <a:cs typeface="Verdan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4" r:id="rId3"/>
    <p:sldLayoutId id="2147483665" r:id="rId4"/>
    <p:sldLayoutId id="2147483666" r:id="rId5"/>
    <p:sldLayoutId id="2147483667" r:id="rId6"/>
    <p:sldLayoutId id="2147483668" r:id="rId7"/>
  </p:sldLayoutIdLst>
  <p:hf sldNum="0" hdr="0" ftr="0"/>
  <p:txStyles>
    <p:titleStyle>
      <a:lvl1pPr algn="ctr" defTabSz="457200" rtl="0" eaLnBrk="1" fontAlgn="base" hangingPunct="1">
        <a:spcBef>
          <a:spcPct val="0"/>
        </a:spcBef>
        <a:spcAft>
          <a:spcPct val="0"/>
        </a:spcAft>
        <a:defRPr sz="4000" kern="1200">
          <a:solidFill>
            <a:srgbClr val="FFFFFF"/>
          </a:solidFill>
          <a:latin typeface="Verdana"/>
          <a:ea typeface="ＭＳ Ｐゴシック" charset="-128"/>
          <a:cs typeface="Verdana"/>
        </a:defRPr>
      </a:lvl1pPr>
      <a:lvl2pPr algn="ctr" defTabSz="457200" rtl="0" eaLnBrk="1" fontAlgn="base" hangingPunct="1">
        <a:spcBef>
          <a:spcPct val="0"/>
        </a:spcBef>
        <a:spcAft>
          <a:spcPct val="0"/>
        </a:spcAft>
        <a:defRPr sz="4000">
          <a:solidFill>
            <a:srgbClr val="FFFFFF"/>
          </a:solidFill>
          <a:latin typeface="Verdana" charset="0"/>
          <a:ea typeface="ＭＳ Ｐゴシック" charset="-128"/>
        </a:defRPr>
      </a:lvl2pPr>
      <a:lvl3pPr algn="ctr" defTabSz="457200" rtl="0" eaLnBrk="1" fontAlgn="base" hangingPunct="1">
        <a:spcBef>
          <a:spcPct val="0"/>
        </a:spcBef>
        <a:spcAft>
          <a:spcPct val="0"/>
        </a:spcAft>
        <a:defRPr sz="4000">
          <a:solidFill>
            <a:srgbClr val="FFFFFF"/>
          </a:solidFill>
          <a:latin typeface="Verdana" charset="0"/>
          <a:ea typeface="ＭＳ Ｐゴシック" charset="-128"/>
        </a:defRPr>
      </a:lvl3pPr>
      <a:lvl4pPr algn="ctr" defTabSz="457200" rtl="0" eaLnBrk="1" fontAlgn="base" hangingPunct="1">
        <a:spcBef>
          <a:spcPct val="0"/>
        </a:spcBef>
        <a:spcAft>
          <a:spcPct val="0"/>
        </a:spcAft>
        <a:defRPr sz="4000">
          <a:solidFill>
            <a:srgbClr val="FFFFFF"/>
          </a:solidFill>
          <a:latin typeface="Verdana" charset="0"/>
          <a:ea typeface="ＭＳ Ｐゴシック" charset="-128"/>
        </a:defRPr>
      </a:lvl4pPr>
      <a:lvl5pPr algn="ctr" defTabSz="457200" rtl="0" eaLnBrk="1" fontAlgn="base" hangingPunct="1">
        <a:spcBef>
          <a:spcPct val="0"/>
        </a:spcBef>
        <a:spcAft>
          <a:spcPct val="0"/>
        </a:spcAft>
        <a:defRPr sz="4000">
          <a:solidFill>
            <a:srgbClr val="FFFFFF"/>
          </a:solidFill>
          <a:latin typeface="Verdana" charset="0"/>
          <a:ea typeface="ＭＳ Ｐゴシック" charset="-128"/>
        </a:defRPr>
      </a:lvl5pPr>
      <a:lvl6pPr marL="457200" algn="ctr" defTabSz="457200" rtl="0" eaLnBrk="1" fontAlgn="base" hangingPunct="1">
        <a:spcBef>
          <a:spcPct val="0"/>
        </a:spcBef>
        <a:spcAft>
          <a:spcPct val="0"/>
        </a:spcAft>
        <a:defRPr sz="4000">
          <a:solidFill>
            <a:srgbClr val="FFFFFF"/>
          </a:solidFill>
          <a:latin typeface="Verdana" charset="0"/>
          <a:ea typeface="ＭＳ Ｐゴシック" charset="-128"/>
        </a:defRPr>
      </a:lvl6pPr>
      <a:lvl7pPr marL="914400" algn="ctr" defTabSz="457200" rtl="0" eaLnBrk="1" fontAlgn="base" hangingPunct="1">
        <a:spcBef>
          <a:spcPct val="0"/>
        </a:spcBef>
        <a:spcAft>
          <a:spcPct val="0"/>
        </a:spcAft>
        <a:defRPr sz="4000">
          <a:solidFill>
            <a:srgbClr val="FFFFFF"/>
          </a:solidFill>
          <a:latin typeface="Verdana" charset="0"/>
          <a:ea typeface="ＭＳ Ｐゴシック" charset="-128"/>
        </a:defRPr>
      </a:lvl7pPr>
      <a:lvl8pPr marL="1371600" algn="ctr" defTabSz="457200" rtl="0" eaLnBrk="1" fontAlgn="base" hangingPunct="1">
        <a:spcBef>
          <a:spcPct val="0"/>
        </a:spcBef>
        <a:spcAft>
          <a:spcPct val="0"/>
        </a:spcAft>
        <a:defRPr sz="4000">
          <a:solidFill>
            <a:srgbClr val="FFFFFF"/>
          </a:solidFill>
          <a:latin typeface="Verdana" charset="0"/>
          <a:ea typeface="ＭＳ Ｐゴシック" charset="-128"/>
        </a:defRPr>
      </a:lvl8pPr>
      <a:lvl9pPr marL="1828800" algn="ctr" defTabSz="457200" rtl="0" eaLnBrk="1" fontAlgn="base" hangingPunct="1">
        <a:spcBef>
          <a:spcPct val="0"/>
        </a:spcBef>
        <a:spcAft>
          <a:spcPct val="0"/>
        </a:spcAft>
        <a:defRPr sz="4000">
          <a:solidFill>
            <a:srgbClr val="FFFFFF"/>
          </a:solidFill>
          <a:latin typeface="Verdana" charset="0"/>
          <a:ea typeface="ＭＳ Ｐゴシック"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rgbClr val="404040"/>
          </a:solidFill>
          <a:latin typeface="Verdana"/>
          <a:ea typeface="ＭＳ Ｐゴシック" charset="-128"/>
          <a:cs typeface="Verdana"/>
        </a:defRPr>
      </a:lvl1pPr>
      <a:lvl2pPr marL="742950" indent="-285750" algn="l" defTabSz="457200" rtl="0" eaLnBrk="1" fontAlgn="base" hangingPunct="1">
        <a:spcBef>
          <a:spcPct val="20000"/>
        </a:spcBef>
        <a:spcAft>
          <a:spcPct val="0"/>
        </a:spcAft>
        <a:buFont typeface="Arial" charset="0"/>
        <a:buChar char="–"/>
        <a:defRPr sz="2800" kern="1200">
          <a:solidFill>
            <a:srgbClr val="404040"/>
          </a:solidFill>
          <a:latin typeface="Verdana"/>
          <a:ea typeface="ＭＳ Ｐゴシック" charset="-128"/>
          <a:cs typeface="Verdana"/>
        </a:defRPr>
      </a:lvl2pPr>
      <a:lvl3pPr marL="1143000" indent="-228600" algn="l" defTabSz="457200" rtl="0" eaLnBrk="1" fontAlgn="base" hangingPunct="1">
        <a:spcBef>
          <a:spcPct val="20000"/>
        </a:spcBef>
        <a:spcAft>
          <a:spcPct val="0"/>
        </a:spcAft>
        <a:buFont typeface="Arial" charset="0"/>
        <a:buChar char="•"/>
        <a:defRPr sz="2400" kern="1200">
          <a:solidFill>
            <a:srgbClr val="404040"/>
          </a:solidFill>
          <a:latin typeface="Verdana"/>
          <a:ea typeface="ＭＳ Ｐゴシック" charset="-128"/>
          <a:cs typeface="Verdana"/>
        </a:defRPr>
      </a:lvl3pPr>
      <a:lvl4pPr marL="1600200" indent="-228600" algn="l" defTabSz="457200" rtl="0" eaLnBrk="1" fontAlgn="base" hangingPunct="1">
        <a:spcBef>
          <a:spcPct val="20000"/>
        </a:spcBef>
        <a:spcAft>
          <a:spcPct val="0"/>
        </a:spcAft>
        <a:buFont typeface="Arial" charset="0"/>
        <a:buChar char="–"/>
        <a:defRPr sz="2000" kern="1200">
          <a:solidFill>
            <a:srgbClr val="404040"/>
          </a:solidFill>
          <a:latin typeface="Verdana"/>
          <a:ea typeface="ＭＳ Ｐゴシック" charset="-128"/>
          <a:cs typeface="Verdana"/>
        </a:defRPr>
      </a:lvl4pPr>
      <a:lvl5pPr marL="2057400" indent="-228600" algn="l" defTabSz="457200" rtl="0" eaLnBrk="1" fontAlgn="base" hangingPunct="1">
        <a:spcBef>
          <a:spcPct val="20000"/>
        </a:spcBef>
        <a:spcAft>
          <a:spcPct val="0"/>
        </a:spcAft>
        <a:buFont typeface="Arial" charset="0"/>
        <a:buChar char="»"/>
        <a:defRPr sz="2000" kern="1200">
          <a:solidFill>
            <a:srgbClr val="404040"/>
          </a:solidFill>
          <a:latin typeface="Verdana"/>
          <a:ea typeface="ＭＳ Ｐゴシック"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jp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1.jp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jp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jp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jp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jp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214060" y="297945"/>
            <a:ext cx="2654490" cy="1306388"/>
          </a:xfrm>
        </p:spPr>
      </p:pic>
      <p:sp>
        <p:nvSpPr>
          <p:cNvPr id="2" name="Rectangle 1">
            <a:extLst>
              <a:ext uri="{FF2B5EF4-FFF2-40B4-BE49-F238E27FC236}">
                <a16:creationId xmlns:a16="http://schemas.microsoft.com/office/drawing/2014/main" id="{66F17A3D-21AC-4279-9F3A-B20862BB0FD8}"/>
              </a:ext>
            </a:extLst>
          </p:cNvPr>
          <p:cNvSpPr/>
          <p:nvPr/>
        </p:nvSpPr>
        <p:spPr>
          <a:xfrm>
            <a:off x="675735" y="217722"/>
            <a:ext cx="9813814" cy="5816977"/>
          </a:xfrm>
          <a:prstGeom prst="rect">
            <a:avLst/>
          </a:prstGeom>
        </p:spPr>
        <p:txBody>
          <a:bodyPr wrap="square">
            <a:spAutoFit/>
          </a:bodyPr>
          <a:lstStyle/>
          <a:p>
            <a:pPr algn="ctr"/>
            <a:endParaRPr lang="en-BE" sz="2800" b="1" dirty="0">
              <a:latin typeface="Arial" panose="020B0604020202020204" pitchFamily="34" charset="0"/>
              <a:cs typeface="Arial" panose="020B0604020202020204" pitchFamily="34" charset="0"/>
            </a:endParaRPr>
          </a:p>
          <a:p>
            <a:pPr algn="ctr"/>
            <a:endParaRPr lang="en-BE" sz="2800" b="1" dirty="0">
              <a:latin typeface="Arial" panose="020B0604020202020204" pitchFamily="34" charset="0"/>
              <a:cs typeface="Arial" panose="020B0604020202020204" pitchFamily="34" charset="0"/>
            </a:endParaRPr>
          </a:p>
          <a:p>
            <a:pPr algn="ctr"/>
            <a:endParaRPr lang="en-BE" sz="2000" b="1" dirty="0">
              <a:latin typeface="Arial" panose="020B0604020202020204" pitchFamily="34" charset="0"/>
              <a:cs typeface="Arial" panose="020B0604020202020204" pitchFamily="34" charset="0"/>
            </a:endParaRPr>
          </a:p>
          <a:p>
            <a:pPr algn="ctr"/>
            <a:endParaRPr lang="nl-BE" sz="2800" b="1" dirty="0">
              <a:latin typeface="Arial" panose="020B0604020202020204" pitchFamily="34" charset="0"/>
              <a:cs typeface="Arial" panose="020B0604020202020204" pitchFamily="34" charset="0"/>
            </a:endParaRPr>
          </a:p>
          <a:p>
            <a:pPr algn="ctr"/>
            <a:r>
              <a:rPr lang="en-US" sz="4000" b="1" dirty="0">
                <a:solidFill>
                  <a:schemeClr val="accent5">
                    <a:lumMod val="75000"/>
                  </a:schemeClr>
                </a:solidFill>
                <a:latin typeface="Arial" panose="020B0604020202020204" pitchFamily="34" charset="0"/>
                <a:cs typeface="Arial" panose="020B0604020202020204" pitchFamily="34" charset="0"/>
              </a:rPr>
              <a:t>Occupational medicine</a:t>
            </a:r>
            <a:r>
              <a:rPr lang="en-BE" sz="4000" b="1" dirty="0">
                <a:solidFill>
                  <a:schemeClr val="accent5">
                    <a:lumMod val="75000"/>
                  </a:schemeClr>
                </a:solidFill>
                <a:latin typeface="Arial" panose="020B0604020202020204" pitchFamily="34" charset="0"/>
                <a:cs typeface="Arial" panose="020B0604020202020204" pitchFamily="34" charset="0"/>
              </a:rPr>
              <a:t>:</a:t>
            </a:r>
            <a:r>
              <a:rPr lang="en-US" sz="3600" b="1" dirty="0">
                <a:solidFill>
                  <a:schemeClr val="accent5">
                    <a:lumMod val="75000"/>
                  </a:schemeClr>
                </a:solidFill>
                <a:latin typeface="Arial" panose="020B0604020202020204" pitchFamily="34" charset="0"/>
                <a:cs typeface="Arial" panose="020B0604020202020204" pitchFamily="34" charset="0"/>
              </a:rPr>
              <a:t> </a:t>
            </a:r>
            <a:endParaRPr lang="en-BE" sz="3600" b="1" dirty="0">
              <a:solidFill>
                <a:schemeClr val="accent5">
                  <a:lumMod val="75000"/>
                </a:schemeClr>
              </a:solidFill>
              <a:latin typeface="Arial" panose="020B0604020202020204" pitchFamily="34" charset="0"/>
              <a:cs typeface="Arial" panose="020B0604020202020204" pitchFamily="34" charset="0"/>
            </a:endParaRPr>
          </a:p>
          <a:p>
            <a:pPr algn="ctr"/>
            <a:endParaRPr lang="en-US" sz="1000" b="1" dirty="0">
              <a:solidFill>
                <a:schemeClr val="accent5">
                  <a:lumMod val="75000"/>
                </a:schemeClr>
              </a:solidFill>
              <a:latin typeface="Arial" panose="020B0604020202020204" pitchFamily="34" charset="0"/>
              <a:cs typeface="Arial" panose="020B0604020202020204" pitchFamily="34" charset="0"/>
            </a:endParaRPr>
          </a:p>
          <a:p>
            <a:pPr algn="ctr"/>
            <a:r>
              <a:rPr lang="en-US" sz="3600" b="1" dirty="0">
                <a:solidFill>
                  <a:schemeClr val="accent5">
                    <a:lumMod val="75000"/>
                  </a:schemeClr>
                </a:solidFill>
                <a:latin typeface="Arial" panose="020B0604020202020204" pitchFamily="34" charset="0"/>
                <a:cs typeface="Arial" panose="020B0604020202020204" pitchFamily="34" charset="0"/>
              </a:rPr>
              <a:t>a journey through Europe</a:t>
            </a:r>
            <a:endParaRPr lang="en-BE" sz="3600" b="1" dirty="0">
              <a:solidFill>
                <a:schemeClr val="accent5">
                  <a:lumMod val="75000"/>
                </a:schemeClr>
              </a:solidFill>
              <a:latin typeface="Arial" panose="020B0604020202020204" pitchFamily="34" charset="0"/>
              <a:cs typeface="Arial" panose="020B0604020202020204" pitchFamily="34" charset="0"/>
            </a:endParaRPr>
          </a:p>
          <a:p>
            <a:pPr algn="ctr"/>
            <a:endParaRPr lang="en-BE" sz="1000" b="1" dirty="0">
              <a:solidFill>
                <a:schemeClr val="accent5">
                  <a:lumMod val="75000"/>
                </a:schemeClr>
              </a:solidFill>
              <a:latin typeface="Arial" panose="020B0604020202020204" pitchFamily="34" charset="0"/>
              <a:cs typeface="Arial" panose="020B0604020202020204" pitchFamily="34" charset="0"/>
            </a:endParaRPr>
          </a:p>
          <a:p>
            <a:pPr algn="ctr"/>
            <a:endParaRPr lang="en-BE" sz="1000" b="1" dirty="0">
              <a:solidFill>
                <a:schemeClr val="accent5">
                  <a:lumMod val="75000"/>
                </a:schemeClr>
              </a:solidFill>
              <a:latin typeface="Arial" panose="020B0604020202020204" pitchFamily="34" charset="0"/>
              <a:cs typeface="Arial" panose="020B0604020202020204" pitchFamily="34" charset="0"/>
            </a:endParaRPr>
          </a:p>
          <a:p>
            <a:pPr algn="ctr"/>
            <a:r>
              <a:rPr lang="nl-NL" sz="2400" b="1" i="0" u="none" strike="noStrike" baseline="0" dirty="0">
                <a:solidFill>
                  <a:srgbClr val="000000"/>
                </a:solidFill>
                <a:latin typeface="Arial" panose="020B0604020202020204" pitchFamily="34" charset="0"/>
                <a:cs typeface="Arial" panose="020B0604020202020204" pitchFamily="34" charset="0"/>
              </a:rPr>
              <a:t>Arbeidsgeneeskunde </a:t>
            </a:r>
            <a:endParaRPr lang="en-BE" sz="2400" b="1" i="0" u="none" strike="noStrike" baseline="0" dirty="0">
              <a:solidFill>
                <a:srgbClr val="000000"/>
              </a:solidFill>
              <a:latin typeface="Arial" panose="020B0604020202020204" pitchFamily="34" charset="0"/>
              <a:cs typeface="Arial" panose="020B0604020202020204" pitchFamily="34" charset="0"/>
            </a:endParaRPr>
          </a:p>
          <a:p>
            <a:pPr algn="ctr"/>
            <a:r>
              <a:rPr lang="nl-NL" b="1" i="0" u="none" strike="noStrike" baseline="0" dirty="0">
                <a:solidFill>
                  <a:srgbClr val="000000"/>
                </a:solidFill>
                <a:latin typeface="Arial" panose="020B0604020202020204" pitchFamily="34" charset="0"/>
                <a:cs typeface="Arial" panose="020B0604020202020204" pitchFamily="34" charset="0"/>
              </a:rPr>
              <a:t>over de grenzen heen: </a:t>
            </a:r>
            <a:endParaRPr lang="en-BE" b="1" i="0" u="none" strike="noStrike" baseline="0" dirty="0">
              <a:solidFill>
                <a:srgbClr val="000000"/>
              </a:solidFill>
              <a:latin typeface="Arial" panose="020B0604020202020204" pitchFamily="34" charset="0"/>
              <a:cs typeface="Arial" panose="020B0604020202020204" pitchFamily="34" charset="0"/>
            </a:endParaRPr>
          </a:p>
          <a:p>
            <a:pPr algn="ctr"/>
            <a:r>
              <a:rPr lang="nl-NL" sz="2400" b="1" i="0" u="none" strike="noStrike" baseline="0" dirty="0">
                <a:solidFill>
                  <a:srgbClr val="000000"/>
                </a:solidFill>
                <a:latin typeface="Arial" panose="020B0604020202020204" pitchFamily="34" charset="0"/>
                <a:cs typeface="Arial" panose="020B0604020202020204" pitchFamily="34" charset="0"/>
              </a:rPr>
              <a:t>een reis door </a:t>
            </a:r>
            <a:r>
              <a:rPr lang="nl-NL" sz="2400" b="1" i="0" u="none" strike="noStrike" baseline="0" dirty="0">
                <a:latin typeface="Arial" panose="020B0604020202020204" pitchFamily="34" charset="0"/>
                <a:cs typeface="Arial" panose="020B0604020202020204" pitchFamily="34" charset="0"/>
              </a:rPr>
              <a:t>Europa</a:t>
            </a:r>
            <a:endParaRPr lang="en-BE" sz="2400" b="1" i="0" u="none" strike="noStrike" baseline="0" dirty="0">
              <a:latin typeface="Arial" panose="020B0604020202020204" pitchFamily="34" charset="0"/>
              <a:cs typeface="Arial" panose="020B0604020202020204" pitchFamily="34" charset="0"/>
            </a:endParaRPr>
          </a:p>
          <a:p>
            <a:pPr algn="ctr"/>
            <a:endParaRPr lang="en-BE" sz="1200" b="1" dirty="0">
              <a:solidFill>
                <a:srgbClr val="FF0000"/>
              </a:solidFill>
              <a:latin typeface="Arial" panose="020B0604020202020204" pitchFamily="34" charset="0"/>
              <a:cs typeface="Arial" panose="020B0604020202020204" pitchFamily="34" charset="0"/>
            </a:endParaRPr>
          </a:p>
          <a:p>
            <a:pPr algn="ctr"/>
            <a:endParaRPr lang="nl-BE" sz="1200" b="1" dirty="0">
              <a:solidFill>
                <a:srgbClr val="FF0000"/>
              </a:solidFill>
              <a:latin typeface="Arial" panose="020B0604020202020204" pitchFamily="34" charset="0"/>
              <a:cs typeface="Arial" panose="020B0604020202020204" pitchFamily="34" charset="0"/>
            </a:endParaRPr>
          </a:p>
          <a:p>
            <a:pPr algn="ctr"/>
            <a:r>
              <a:rPr lang="en-BE" b="1" dirty="0">
                <a:solidFill>
                  <a:schemeClr val="accent5">
                    <a:lumMod val="75000"/>
                  </a:schemeClr>
                </a:solidFill>
                <a:latin typeface="Arial" panose="020B0604020202020204" pitchFamily="34" charset="0"/>
                <a:cs typeface="Arial" panose="020B0604020202020204" pitchFamily="34" charset="0"/>
              </a:rPr>
              <a:t>N</a:t>
            </a:r>
            <a:r>
              <a:rPr lang="nl-BE" b="1" dirty="0" err="1">
                <a:solidFill>
                  <a:schemeClr val="accent5">
                    <a:lumMod val="75000"/>
                  </a:schemeClr>
                </a:solidFill>
                <a:latin typeface="Arial" panose="020B0604020202020204" pitchFamily="34" charset="0"/>
                <a:cs typeface="Arial" panose="020B0604020202020204" pitchFamily="34" charset="0"/>
              </a:rPr>
              <a:t>ovemb</a:t>
            </a:r>
            <a:r>
              <a:rPr lang="en-BE" b="1" dirty="0">
                <a:solidFill>
                  <a:schemeClr val="accent5">
                    <a:lumMod val="75000"/>
                  </a:schemeClr>
                </a:solidFill>
                <a:latin typeface="Arial" panose="020B0604020202020204" pitchFamily="34" charset="0"/>
                <a:cs typeface="Arial" panose="020B0604020202020204" pitchFamily="34" charset="0"/>
              </a:rPr>
              <a:t>e</a:t>
            </a:r>
            <a:r>
              <a:rPr lang="nl-BE" b="1" dirty="0">
                <a:solidFill>
                  <a:schemeClr val="accent5">
                    <a:lumMod val="75000"/>
                  </a:schemeClr>
                </a:solidFill>
                <a:latin typeface="Arial" panose="020B0604020202020204" pitchFamily="34" charset="0"/>
                <a:cs typeface="Arial" panose="020B0604020202020204" pitchFamily="34" charset="0"/>
              </a:rPr>
              <a:t>r </a:t>
            </a:r>
            <a:r>
              <a:rPr lang="en-BE" b="1" dirty="0">
                <a:solidFill>
                  <a:schemeClr val="accent5">
                    <a:lumMod val="75000"/>
                  </a:schemeClr>
                </a:solidFill>
                <a:latin typeface="Arial" panose="020B0604020202020204" pitchFamily="34" charset="0"/>
                <a:cs typeface="Arial" panose="020B0604020202020204" pitchFamily="34" charset="0"/>
              </a:rPr>
              <a:t>14th, </a:t>
            </a:r>
            <a:r>
              <a:rPr lang="nl-BE" b="1" dirty="0">
                <a:solidFill>
                  <a:schemeClr val="accent5">
                    <a:lumMod val="75000"/>
                  </a:schemeClr>
                </a:solidFill>
                <a:latin typeface="Arial" panose="020B0604020202020204" pitchFamily="34" charset="0"/>
                <a:cs typeface="Arial" panose="020B0604020202020204" pitchFamily="34" charset="0"/>
              </a:rPr>
              <a:t>2024</a:t>
            </a:r>
          </a:p>
          <a:p>
            <a:pPr algn="ctr"/>
            <a:endParaRPr lang="nl-BE"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European Union of Medical Specialists (UEMS)</a:t>
            </a:r>
            <a:endParaRPr lang="nl-NL" sz="1200" b="1" dirty="0">
              <a:latin typeface="Arial" panose="020B0604020202020204" pitchFamily="34" charset="0"/>
              <a:cs typeface="Arial" panose="020B0604020202020204" pitchFamily="34" charset="0"/>
            </a:endParaRPr>
          </a:p>
        </p:txBody>
      </p:sp>
      <p:sp>
        <p:nvSpPr>
          <p:cNvPr id="10" name="Rectangle 9">
            <a:extLst>
              <a:ext uri="{FF2B5EF4-FFF2-40B4-BE49-F238E27FC236}">
                <a16:creationId xmlns:a16="http://schemas.microsoft.com/office/drawing/2014/main" id="{37A4B909-6581-4544-9388-528DBCC298E1}"/>
              </a:ext>
            </a:extLst>
          </p:cNvPr>
          <p:cNvSpPr/>
          <p:nvPr/>
        </p:nvSpPr>
        <p:spPr>
          <a:xfrm>
            <a:off x="7453223" y="5603812"/>
            <a:ext cx="4295784" cy="646331"/>
          </a:xfrm>
          <a:prstGeom prst="rect">
            <a:avLst/>
          </a:prstGeom>
        </p:spPr>
        <p:txBody>
          <a:bodyPr wrap="square">
            <a:spAutoFit/>
          </a:bodyPr>
          <a:lstStyle/>
          <a:p>
            <a:pPr algn="r"/>
            <a:r>
              <a:rPr lang="nl-BE" i="1" dirty="0">
                <a:solidFill>
                  <a:schemeClr val="accent5">
                    <a:lumMod val="75000"/>
                  </a:schemeClr>
                </a:solidFill>
              </a:rPr>
              <a:t>Dr. Olga Gerbosch,</a:t>
            </a:r>
            <a:endParaRPr lang="en-BE" i="1" dirty="0">
              <a:solidFill>
                <a:schemeClr val="accent5">
                  <a:lumMod val="75000"/>
                </a:schemeClr>
              </a:solidFill>
            </a:endParaRPr>
          </a:p>
          <a:p>
            <a:pPr algn="r"/>
            <a:r>
              <a:rPr lang="en-BE" i="1" dirty="0">
                <a:solidFill>
                  <a:schemeClr val="accent5">
                    <a:lumMod val="75000"/>
                  </a:schemeClr>
                </a:solidFill>
              </a:rPr>
              <a:t>Belgian delegate </a:t>
            </a:r>
            <a:r>
              <a:rPr lang="nl-BE" i="1" dirty="0">
                <a:solidFill>
                  <a:schemeClr val="accent5">
                    <a:lumMod val="75000"/>
                  </a:schemeClr>
                </a:solidFill>
              </a:rPr>
              <a:t> B</a:t>
            </a:r>
            <a:r>
              <a:rPr lang="en-BE" i="1" dirty="0">
                <a:solidFill>
                  <a:schemeClr val="accent5">
                    <a:lumMod val="75000"/>
                  </a:schemeClr>
                </a:solidFill>
              </a:rPr>
              <a:t>.</a:t>
            </a:r>
            <a:r>
              <a:rPr lang="en-BE" i="1" dirty="0" err="1">
                <a:solidFill>
                  <a:schemeClr val="accent5">
                    <a:lumMod val="75000"/>
                  </a:schemeClr>
                </a:solidFill>
              </a:rPr>
              <a:t>B.v.A.g</a:t>
            </a:r>
            <a:r>
              <a:rPr lang="en-BE" i="1" dirty="0">
                <a:solidFill>
                  <a:schemeClr val="accent5">
                    <a:lumMod val="75000"/>
                  </a:schemeClr>
                </a:solidFill>
              </a:rPr>
              <a:t>. - A.P.B.M.T. </a:t>
            </a:r>
            <a:endParaRPr lang="nl-BE" dirty="0">
              <a:solidFill>
                <a:schemeClr val="accent5">
                  <a:lumMod val="75000"/>
                </a:schemeClr>
              </a:solidFill>
            </a:endParaRPr>
          </a:p>
        </p:txBody>
      </p:sp>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4"/>
          <a:stretch>
            <a:fillRect/>
          </a:stretch>
        </p:blipFill>
        <p:spPr>
          <a:xfrm>
            <a:off x="470097" y="366949"/>
            <a:ext cx="3419952" cy="1162212"/>
          </a:xfrm>
          <a:prstGeom prst="rect">
            <a:avLst/>
          </a:prstGeom>
        </p:spPr>
      </p:pic>
    </p:spTree>
    <p:extLst>
      <p:ext uri="{BB962C8B-B14F-4D97-AF65-F5344CB8AC3E}">
        <p14:creationId xmlns:p14="http://schemas.microsoft.com/office/powerpoint/2010/main" val="21589411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44214" y="392831"/>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14060" y="289319"/>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0" y="2012615"/>
            <a:ext cx="11267813" cy="4367991"/>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Each employee has access to an </a:t>
            </a:r>
            <a:r>
              <a:rPr lang="en-BE" sz="2400" b="0" i="0" dirty="0">
                <a:solidFill>
                  <a:srgbClr val="333E48"/>
                </a:solidFill>
                <a:effectLst/>
                <a:latin typeface="Arial" panose="020B0604020202020204" pitchFamily="34" charset="0"/>
                <a:cs typeface="Arial" panose="020B0604020202020204" pitchFamily="34" charset="0"/>
              </a:rPr>
              <a:t>OH P.</a:t>
            </a:r>
          </a:p>
          <a:p>
            <a:pPr algn="l"/>
            <a:endParaRPr lang="en-BE" sz="2400" b="0" i="0" dirty="0">
              <a:solidFill>
                <a:srgbClr val="333E48"/>
              </a:solidFill>
              <a:effectLst/>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about 50% of workers have access to OH service / not necessarily Dr. (</a:t>
            </a:r>
            <a:r>
              <a:rPr lang="en-BE" kern="100" dirty="0">
                <a:latin typeface="Arial" panose="020B0604020202020204" pitchFamily="34" charset="0"/>
                <a:ea typeface="Aptos" panose="020B0004020202020204" pitchFamily="34" charset="0"/>
                <a:cs typeface="Arial" panose="020B0604020202020204" pitchFamily="34" charset="0"/>
              </a:rPr>
              <a:t>UK)</a:t>
            </a:r>
          </a:p>
          <a:p>
            <a:pPr lvl="0">
              <a:lnSpc>
                <a:spcPct val="107000"/>
              </a:lnSpc>
            </a:pPr>
            <a:endParaRPr lang="en-BE" kern="100" dirty="0">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Large companies and public sector. (Ireland)</a:t>
            </a:r>
          </a:p>
          <a:p>
            <a:pPr>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Only when they suffer from a suspected occupational disease. (Denmark)</a:t>
            </a:r>
          </a:p>
          <a:p>
            <a:pPr>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US" kern="100" dirty="0">
                <a:latin typeface="Arial" panose="020B0604020202020204" pitchFamily="34" charset="0"/>
                <a:ea typeface="Aptos" panose="020B0004020202020204" pitchFamily="34" charset="0"/>
                <a:cs typeface="Arial" panose="020B0604020202020204" pitchFamily="34" charset="0"/>
              </a:rPr>
              <a:t>Every employee, not for self employed</a:t>
            </a:r>
            <a:r>
              <a:rPr lang="en-BE" kern="100" dirty="0">
                <a:latin typeface="Arial" panose="020B0604020202020204" pitchFamily="34" charset="0"/>
                <a:ea typeface="Aptos" panose="020B0004020202020204" pitchFamily="34" charset="0"/>
                <a:cs typeface="Arial" panose="020B0604020202020204" pitchFamily="34" charset="0"/>
              </a:rPr>
              <a:t>.</a:t>
            </a:r>
            <a:r>
              <a:rPr lang="en-US" kern="100" dirty="0">
                <a:latin typeface="Arial" panose="020B0604020202020204" pitchFamily="34" charset="0"/>
                <a:ea typeface="Aptos" panose="020B0004020202020204" pitchFamily="34" charset="0"/>
                <a:cs typeface="Arial" panose="020B0604020202020204" pitchFamily="34" charset="0"/>
              </a:rPr>
              <a:t> (</a:t>
            </a:r>
            <a:r>
              <a:rPr lang="en-BE" kern="100" dirty="0">
                <a:latin typeface="Arial" panose="020B0604020202020204" pitchFamily="34" charset="0"/>
                <a:ea typeface="Aptos" panose="020B0004020202020204" pitchFamily="34" charset="0"/>
                <a:cs typeface="Arial" panose="020B0604020202020204" pitchFamily="34" charset="0"/>
              </a:rPr>
              <a:t>Slovenia, Spain</a:t>
            </a:r>
            <a:r>
              <a:rPr lang="en-US" kern="100" dirty="0">
                <a:latin typeface="Arial" panose="020B0604020202020204" pitchFamily="34" charset="0"/>
                <a:ea typeface="Aptos" panose="020B0004020202020204" pitchFamily="34" charset="0"/>
                <a:cs typeface="Arial" panose="020B0604020202020204" pitchFamily="34" charset="0"/>
              </a:rPr>
              <a:t>)</a:t>
            </a:r>
            <a:endParaRPr lang="en-BE" kern="100" dirty="0">
              <a:latin typeface="Arial" panose="020B0604020202020204" pitchFamily="34" charset="0"/>
              <a:ea typeface="Aptos" panose="020B0004020202020204" pitchFamily="34" charset="0"/>
              <a:cs typeface="Arial" panose="020B0604020202020204" pitchFamily="34" charset="0"/>
            </a:endParaRPr>
          </a:p>
          <a:p>
            <a:pPr>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Theoretically, yes. In real life, no. (Portugal, Romania, Switzerland)</a:t>
            </a:r>
          </a:p>
          <a:p>
            <a:pPr>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 Competence of GP´s and </a:t>
            </a:r>
            <a:r>
              <a:rPr lang="en-BE" kern="100" dirty="0">
                <a:latin typeface="Arial" panose="020B0604020202020204" pitchFamily="34" charset="0"/>
                <a:ea typeface="Aptos" panose="020B0004020202020204" pitchFamily="34" charset="0"/>
                <a:cs typeface="Arial" panose="020B0604020202020204" pitchFamily="34" charset="0"/>
              </a:rPr>
              <a:t>OH </a:t>
            </a:r>
            <a:r>
              <a:rPr lang="en-BE" sz="1800" kern="100" dirty="0">
                <a:effectLst/>
                <a:latin typeface="Arial" panose="020B0604020202020204" pitchFamily="34" charset="0"/>
                <a:ea typeface="Aptos" panose="020B0004020202020204" pitchFamily="34" charset="0"/>
                <a:cs typeface="Arial" panose="020B0604020202020204" pitchFamily="34" charset="0"/>
              </a:rPr>
              <a:t>physicians is the same at company level. (Czech R)</a:t>
            </a:r>
          </a:p>
          <a:p>
            <a:pPr algn="l"/>
            <a:endParaRPr lang="en-US" b="0" i="0" dirty="0">
              <a:solidFill>
                <a:srgbClr val="333E4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9049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05434" y="306571"/>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679572" y="1828181"/>
            <a:ext cx="5117379" cy="461665"/>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What types of consultations exist?</a:t>
            </a:r>
          </a:p>
        </p:txBody>
      </p:sp>
      <p:pic>
        <p:nvPicPr>
          <p:cNvPr id="9" name="Picture 8">
            <a:extLst>
              <a:ext uri="{FF2B5EF4-FFF2-40B4-BE49-F238E27FC236}">
                <a16:creationId xmlns:a16="http://schemas.microsoft.com/office/drawing/2014/main" id="{71E239F4-5314-8583-C183-C35A20394B15}"/>
              </a:ext>
            </a:extLst>
          </p:cNvPr>
          <p:cNvPicPr>
            <a:picLocks noChangeAspect="1"/>
          </p:cNvPicPr>
          <p:nvPr/>
        </p:nvPicPr>
        <p:blipFill>
          <a:blip r:embed="rId6"/>
          <a:stretch>
            <a:fillRect/>
          </a:stretch>
        </p:blipFill>
        <p:spPr>
          <a:xfrm>
            <a:off x="741204" y="2197513"/>
            <a:ext cx="7289988" cy="2860011"/>
          </a:xfrm>
          <a:prstGeom prst="rect">
            <a:avLst/>
          </a:prstGeom>
        </p:spPr>
      </p:pic>
      <p:pic>
        <p:nvPicPr>
          <p:cNvPr id="12" name="Picture 11">
            <a:extLst>
              <a:ext uri="{FF2B5EF4-FFF2-40B4-BE49-F238E27FC236}">
                <a16:creationId xmlns:a16="http://schemas.microsoft.com/office/drawing/2014/main" id="{8AAA419F-6845-F04D-650C-A68E0D0FEC5B}"/>
              </a:ext>
            </a:extLst>
          </p:cNvPr>
          <p:cNvPicPr>
            <a:picLocks noChangeAspect="1"/>
          </p:cNvPicPr>
          <p:nvPr/>
        </p:nvPicPr>
        <p:blipFill>
          <a:blip r:embed="rId7"/>
          <a:stretch>
            <a:fillRect/>
          </a:stretch>
        </p:blipFill>
        <p:spPr>
          <a:xfrm rot="16200000">
            <a:off x="4111505" y="2148817"/>
            <a:ext cx="834727" cy="6556076"/>
          </a:xfrm>
          <a:prstGeom prst="rect">
            <a:avLst/>
          </a:prstGeom>
        </p:spPr>
      </p:pic>
    </p:spTree>
    <p:extLst>
      <p:ext uri="{BB962C8B-B14F-4D97-AF65-F5344CB8AC3E}">
        <p14:creationId xmlns:p14="http://schemas.microsoft.com/office/powerpoint/2010/main" val="1124361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8914196" cy="3270382"/>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What types of consultations exist?</a:t>
            </a:r>
            <a:endParaRPr lang="en-BE" sz="2400" b="0" i="0" dirty="0">
              <a:solidFill>
                <a:srgbClr val="333E48"/>
              </a:solidFill>
              <a:effectLst/>
              <a:latin typeface="Arial" panose="020B0604020202020204" pitchFamily="34" charset="0"/>
              <a:cs typeface="Arial" panose="020B0604020202020204" pitchFamily="34" charset="0"/>
            </a:endParaRPr>
          </a:p>
          <a:p>
            <a:pPr algn="l"/>
            <a:endParaRPr lang="en-BE" dirty="0">
              <a:solidFill>
                <a:srgbClr val="333E48"/>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In case of a return to work, it is obligatory only if it exceeds 30 days. (Portugal)</a:t>
            </a:r>
          </a:p>
          <a:p>
            <a:pPr marL="285750" indent="-285750" algn="l">
              <a:buFont typeface="Arial" panose="020B0604020202020204" pitchFamily="34" charset="0"/>
              <a:buChar char="•"/>
            </a:pPr>
            <a:endParaRPr lang="en-BE" kern="100" dirty="0">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Varies across businesses, sometimes employees have access to OH sometimes only on employer referral. (UK)</a:t>
            </a:r>
          </a:p>
          <a:p>
            <a:pPr marL="285750" indent="-285750" algn="l">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lgn="l">
              <a:buFont typeface="Arial" panose="020B0604020202020204" pitchFamily="34" charset="0"/>
              <a:buChar char="•"/>
            </a:pPr>
            <a:endParaRPr lang="en-BE" kern="100" dirty="0">
              <a:latin typeface="Arial" panose="020B0604020202020204" pitchFamily="34" charset="0"/>
              <a:ea typeface="Aptos" panose="020B0004020202020204" pitchFamily="34" charset="0"/>
              <a:cs typeface="Arial" panose="020B0604020202020204" pitchFamily="34" charset="0"/>
            </a:endParaRPr>
          </a:p>
          <a:p>
            <a:pPr marL="285750" indent="-285750" algn="l">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algn="l"/>
            <a:endParaRPr lang="en-BE" b="0" i="0" kern="100" dirty="0">
              <a:solidFill>
                <a:srgbClr val="333E48"/>
              </a:solidFill>
              <a:latin typeface="Arial" panose="020B0604020202020204" pitchFamily="34" charset="0"/>
              <a:cs typeface="Arial" panose="020B0604020202020204" pitchFamily="34" charset="0"/>
            </a:endParaRPr>
          </a:p>
          <a:p>
            <a:pPr algn="l"/>
            <a:endParaRPr lang="en-US" b="0" i="0" dirty="0">
              <a:solidFill>
                <a:srgbClr val="333E4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71239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0" y="2012615"/>
            <a:ext cx="8613323" cy="2226700"/>
          </a:xfrm>
          <a:prstGeom prst="rect">
            <a:avLst/>
          </a:prstGeom>
          <a:noFill/>
        </p:spPr>
        <p:txBody>
          <a:bodyPr wrap="square" rtlCol="0">
            <a:spAutoFit/>
          </a:bodyPr>
          <a:lstStyle/>
          <a:p>
            <a:pPr algn="l"/>
            <a:r>
              <a:rPr lang="en-BE" sz="2400" dirty="0">
                <a:solidFill>
                  <a:srgbClr val="333E48"/>
                </a:solidFill>
                <a:latin typeface="Arial" panose="020B0604020202020204" pitchFamily="34" charset="0"/>
                <a:cs typeface="Arial" panose="020B0604020202020204" pitchFamily="34" charset="0"/>
              </a:rPr>
              <a:t>H</a:t>
            </a:r>
            <a:r>
              <a:rPr lang="en-US" sz="2400" b="0" i="0" dirty="0">
                <a:solidFill>
                  <a:srgbClr val="333E48"/>
                </a:solidFill>
                <a:effectLst/>
                <a:latin typeface="Arial" panose="020B0604020202020204" pitchFamily="34" charset="0"/>
                <a:cs typeface="Arial" panose="020B0604020202020204" pitchFamily="34" charset="0"/>
              </a:rPr>
              <a:t>ow are the</a:t>
            </a:r>
            <a:r>
              <a:rPr lang="en-BE" sz="2400" dirty="0">
                <a:solidFill>
                  <a:srgbClr val="333E48"/>
                </a:solidFill>
                <a:latin typeface="Arial" panose="020B0604020202020204" pitchFamily="34" charset="0"/>
                <a:cs typeface="Arial" panose="020B0604020202020204" pitchFamily="34" charset="0"/>
              </a:rPr>
              <a:t> consultations </a:t>
            </a:r>
            <a:r>
              <a:rPr lang="en-US" sz="2400" b="0" i="0" dirty="0">
                <a:solidFill>
                  <a:srgbClr val="333E48"/>
                </a:solidFill>
                <a:effectLst/>
                <a:latin typeface="Arial" panose="020B0604020202020204" pitchFamily="34" charset="0"/>
                <a:cs typeface="Arial" panose="020B0604020202020204" pitchFamily="34" charset="0"/>
              </a:rPr>
              <a:t>carried out?</a:t>
            </a:r>
            <a:endParaRPr lang="en-BE" sz="2400" b="0" i="0" dirty="0">
              <a:solidFill>
                <a:srgbClr val="333E48"/>
              </a:solidFill>
              <a:effectLst/>
              <a:latin typeface="Arial" panose="020B0604020202020204" pitchFamily="34" charset="0"/>
              <a:cs typeface="Arial" panose="020B0604020202020204" pitchFamily="34" charset="0"/>
            </a:endParaRPr>
          </a:p>
          <a:p>
            <a:pPr lvl="0">
              <a:lnSpc>
                <a:spcPct val="107000"/>
              </a:lnSpc>
            </a:pPr>
            <a:endParaRPr lang="en-BE"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Physically 7 &gt; 4 Digi</a:t>
            </a:r>
            <a:r>
              <a:rPr lang="en-BE" kern="100" dirty="0">
                <a:latin typeface="Arial" panose="020B0604020202020204" pitchFamily="34" charset="0"/>
                <a:ea typeface="Aptos" panose="020B0004020202020204" pitchFamily="34" charset="0"/>
                <a:cs typeface="Arial" panose="020B0604020202020204" pitchFamily="34" charset="0"/>
              </a:rPr>
              <a:t>tal (video or phone) / </a:t>
            </a:r>
            <a:r>
              <a:rPr lang="en-US" kern="100" dirty="0">
                <a:latin typeface="Arial" panose="020B0604020202020204" pitchFamily="34" charset="0"/>
                <a:ea typeface="Aptos" panose="020B0004020202020204" pitchFamily="34" charset="0"/>
                <a:cs typeface="Arial" panose="020B0604020202020204" pitchFamily="34" charset="0"/>
              </a:rPr>
              <a:t>both depending on the situation</a:t>
            </a:r>
            <a:endParaRPr lang="en-BE" kern="100" dirty="0">
              <a:latin typeface="Arial" panose="020B0604020202020204" pitchFamily="34" charset="0"/>
              <a:ea typeface="Aptos" panose="020B0004020202020204" pitchFamily="34" charset="0"/>
              <a:cs typeface="Arial" panose="020B0604020202020204" pitchFamily="34" charset="0"/>
            </a:endParaRPr>
          </a:p>
          <a:p>
            <a:pPr lvl="0">
              <a:lnSpc>
                <a:spcPct val="107000"/>
              </a:lnSpc>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Mostly defined by the Health policy of the employer (Switzerland)</a:t>
            </a:r>
          </a:p>
          <a:p>
            <a:pPr lvl="0">
              <a:lnSpc>
                <a:spcPct val="107000"/>
              </a:lnSpc>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Digital medical check-ups were admitted only during pandemic time. (Romania)</a:t>
            </a:r>
          </a:p>
        </p:txBody>
      </p:sp>
    </p:spTree>
    <p:extLst>
      <p:ext uri="{BB962C8B-B14F-4D97-AF65-F5344CB8AC3E}">
        <p14:creationId xmlns:p14="http://schemas.microsoft.com/office/powerpoint/2010/main" val="4013241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14060"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7055104" cy="461665"/>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Financial Compensation</a:t>
            </a:r>
          </a:p>
        </p:txBody>
      </p:sp>
      <p:pic>
        <p:nvPicPr>
          <p:cNvPr id="7" name="Picture 6">
            <a:extLst>
              <a:ext uri="{FF2B5EF4-FFF2-40B4-BE49-F238E27FC236}">
                <a16:creationId xmlns:a16="http://schemas.microsoft.com/office/drawing/2014/main" id="{D98B7E91-534A-3DCE-0374-90B317B48B2F}"/>
              </a:ext>
            </a:extLst>
          </p:cNvPr>
          <p:cNvPicPr>
            <a:picLocks noChangeAspect="1"/>
          </p:cNvPicPr>
          <p:nvPr/>
        </p:nvPicPr>
        <p:blipFill>
          <a:blip r:embed="rId6"/>
          <a:stretch>
            <a:fillRect/>
          </a:stretch>
        </p:blipFill>
        <p:spPr>
          <a:xfrm>
            <a:off x="548981" y="3037578"/>
            <a:ext cx="5734850" cy="2876951"/>
          </a:xfrm>
          <a:prstGeom prst="rect">
            <a:avLst/>
          </a:prstGeom>
        </p:spPr>
      </p:pic>
    </p:spTree>
    <p:extLst>
      <p:ext uri="{BB962C8B-B14F-4D97-AF65-F5344CB8AC3E}">
        <p14:creationId xmlns:p14="http://schemas.microsoft.com/office/powerpoint/2010/main" val="20519632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14060"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27786" y="1736189"/>
            <a:ext cx="9405902" cy="3773149"/>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Financial Compensation</a:t>
            </a:r>
            <a:endParaRPr lang="en-BE" sz="2400" b="0" i="0" dirty="0">
              <a:solidFill>
                <a:srgbClr val="333E48"/>
              </a:solidFill>
              <a:effectLst/>
              <a:latin typeface="Arial" panose="020B0604020202020204" pitchFamily="34" charset="0"/>
              <a:cs typeface="Arial" panose="020B0604020202020204" pitchFamily="34" charset="0"/>
            </a:endParaRPr>
          </a:p>
          <a:p>
            <a:pPr algn="l"/>
            <a:endParaRPr lang="en-BE" sz="2400" b="0" i="0" dirty="0">
              <a:solidFill>
                <a:srgbClr val="333E48"/>
              </a:solidFill>
              <a:effectLst/>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The employer pays 0,14% of the salaries of his employees for occupational health surveillance. This amount includes all services offered. (Luxembourg)</a:t>
            </a:r>
          </a:p>
          <a:p>
            <a:pPr marL="342900" lvl="0" indent="-342900">
              <a:lnSpc>
                <a:spcPct val="107000"/>
              </a:lnSpc>
              <a:buFont typeface="Symbol" panose="05050102010706020507" pitchFamily="18" charset="2"/>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latin typeface="Arial" panose="020B0604020202020204" pitchFamily="34" charset="0"/>
                <a:ea typeface="Aptos" panose="020B0004020202020204" pitchFamily="34" charset="0"/>
                <a:cs typeface="Arial" panose="020B0604020202020204" pitchFamily="34" charset="0"/>
              </a:rPr>
              <a:t>The Insurance company (Croatia, Switzerland)</a:t>
            </a: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lvl="0">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The contract for occupational medicine services is negotiated between the employer and the provider of these services. </a:t>
            </a:r>
            <a:r>
              <a:rPr lang="en-BE" kern="100" dirty="0">
                <a:latin typeface="Arial" panose="020B0604020202020204" pitchFamily="34" charset="0"/>
                <a:ea typeface="Aptos" panose="020B0004020202020204" pitchFamily="34" charset="0"/>
                <a:cs typeface="Arial" panose="020B0604020202020204" pitchFamily="34" charset="0"/>
              </a:rPr>
              <a:t>S</a:t>
            </a:r>
            <a:r>
              <a:rPr lang="en-BE" sz="1800" kern="100" dirty="0">
                <a:effectLst/>
                <a:latin typeface="Arial" panose="020B0604020202020204" pitchFamily="34" charset="0"/>
                <a:ea typeface="Aptos" panose="020B0004020202020204" pitchFamily="34" charset="0"/>
                <a:cs typeface="Arial" panose="020B0604020202020204" pitchFamily="34" charset="0"/>
              </a:rPr>
              <a:t>ometimes fixed per employee, sometimes individually depending on number of examinations or hours of presence.</a:t>
            </a:r>
          </a:p>
          <a:p>
            <a:pPr lvl="1">
              <a:lnSpc>
                <a:spcPct val="107000"/>
              </a:lnSpc>
            </a:pPr>
            <a:r>
              <a:rPr lang="en-BE" kern="100" dirty="0">
                <a:effectLst/>
                <a:latin typeface="Arial" panose="020B0604020202020204" pitchFamily="34" charset="0"/>
                <a:ea typeface="Aptos" panose="020B0004020202020204" pitchFamily="34" charset="0"/>
                <a:cs typeface="Arial" panose="020B0604020202020204" pitchFamily="34" charset="0"/>
              </a:rPr>
              <a:t>(Germany, Hungary, Norway, Romania)</a:t>
            </a:r>
          </a:p>
          <a:p>
            <a:pPr lvl="1">
              <a:lnSpc>
                <a:spcPct val="107000"/>
              </a:lnSpc>
            </a:pPr>
            <a:endParaRPr lang="en-BE" b="0" i="0" kern="100" dirty="0">
              <a:solidFill>
                <a:srgbClr val="333E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910146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26962" y="427335"/>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14060"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635244" y="1712589"/>
            <a:ext cx="8310347" cy="5262979"/>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How long must the employer pay guaranteed salary in the event of illness?</a:t>
            </a:r>
            <a:endParaRPr lang="en-BE" sz="2400" b="0" i="0" dirty="0">
              <a:solidFill>
                <a:srgbClr val="333E48"/>
              </a:solidFill>
              <a:effectLst/>
              <a:latin typeface="Arial" panose="020B0604020202020204" pitchFamily="34" charset="0"/>
              <a:cs typeface="Arial" panose="020B0604020202020204" pitchFamily="34" charset="0"/>
            </a:endParaRPr>
          </a:p>
          <a:p>
            <a:pPr algn="l"/>
            <a:endParaRPr lang="en-BE" b="0" i="0" dirty="0">
              <a:solidFill>
                <a:srgbClr val="333E48"/>
              </a:solidFill>
              <a:effectLst/>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5 days (Hungary, Romania)</a:t>
            </a:r>
          </a:p>
          <a:p>
            <a:pPr marL="285750" indent="-285750">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20 days, guaranteed 80% salary (Slovenia)</a:t>
            </a:r>
          </a:p>
          <a:p>
            <a:pPr marL="285750" indent="-285750">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30 days; but for people older than 50y -&gt; 14 days (Poland)</a:t>
            </a:r>
          </a:p>
          <a:p>
            <a:pPr marL="285750" indent="-285750">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42 days (Croatia, Germany)</a:t>
            </a:r>
          </a:p>
          <a:p>
            <a:pPr marL="285750" indent="-285750">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3 months, employed statutory, some companies in house support for 1-2 years. May reduce in amount during this time. (UK)</a:t>
            </a:r>
          </a:p>
          <a:p>
            <a:pPr marL="285750" indent="-285750">
              <a:buFont typeface="Arial" panose="020B0604020202020204" pitchFamily="34" charset="0"/>
              <a:buChar char="•"/>
            </a:pPr>
            <a:endParaRPr lang="en-BE" kern="100" dirty="0">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r>
              <a:rPr lang="en-BE" kern="100" dirty="0">
                <a:latin typeface="Arial" panose="020B0604020202020204" pitchFamily="34" charset="0"/>
                <a:ea typeface="Aptos" panose="020B0004020202020204" pitchFamily="34" charset="0"/>
                <a:cs typeface="Arial" panose="020B0604020202020204" pitchFamily="34" charset="0"/>
              </a:rPr>
              <a:t>2 years (The N</a:t>
            </a:r>
            <a:r>
              <a:rPr lang="nl-BE" kern="100" dirty="0">
                <a:latin typeface="Arial" panose="020B0604020202020204" pitchFamily="34" charset="0"/>
                <a:ea typeface="Aptos" panose="020B0004020202020204" pitchFamily="34" charset="0"/>
                <a:cs typeface="Arial" panose="020B0604020202020204" pitchFamily="34" charset="0"/>
              </a:rPr>
              <a:t>e</a:t>
            </a:r>
            <a:r>
              <a:rPr lang="en-BE" kern="100" dirty="0" err="1">
                <a:latin typeface="Arial" panose="020B0604020202020204" pitchFamily="34" charset="0"/>
                <a:ea typeface="Aptos" panose="020B0004020202020204" pitchFamily="34" charset="0"/>
                <a:cs typeface="Arial" panose="020B0604020202020204" pitchFamily="34" charset="0"/>
              </a:rPr>
              <a:t>therlands</a:t>
            </a:r>
            <a:r>
              <a:rPr lang="en-BE" kern="100" dirty="0">
                <a:latin typeface="Arial" panose="020B0604020202020204" pitchFamily="34" charset="0"/>
                <a:ea typeface="Aptos" panose="020B0004020202020204" pitchFamily="34" charset="0"/>
                <a:cs typeface="Arial" panose="020B0604020202020204" pitchFamily="34" charset="0"/>
              </a:rPr>
              <a:t>)</a:t>
            </a: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algn="l"/>
            <a:endParaRPr lang="en-US" b="0" i="0" dirty="0">
              <a:solidFill>
                <a:srgbClr val="333E4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70132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26962" y="418709"/>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14060" y="289319"/>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03989"/>
            <a:ext cx="7055104" cy="461665"/>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Other </a:t>
            </a:r>
            <a:r>
              <a:rPr lang="en-BE" sz="2400" b="0" i="0" dirty="0">
                <a:solidFill>
                  <a:srgbClr val="333E48"/>
                </a:solidFill>
                <a:effectLst/>
                <a:latin typeface="Arial" panose="020B0604020202020204" pitchFamily="34" charset="0"/>
                <a:cs typeface="Arial" panose="020B0604020202020204" pitchFamily="34" charset="0"/>
              </a:rPr>
              <a:t>O</a:t>
            </a:r>
            <a:r>
              <a:rPr lang="en-US" sz="2400" b="0" i="0" dirty="0" err="1">
                <a:solidFill>
                  <a:srgbClr val="333E48"/>
                </a:solidFill>
                <a:effectLst/>
                <a:latin typeface="Arial" panose="020B0604020202020204" pitchFamily="34" charset="0"/>
                <a:cs typeface="Arial" panose="020B0604020202020204" pitchFamily="34" charset="0"/>
              </a:rPr>
              <a:t>bligation</a:t>
            </a:r>
            <a:r>
              <a:rPr lang="en-BE" sz="2400" dirty="0">
                <a:solidFill>
                  <a:srgbClr val="333E48"/>
                </a:solidFill>
                <a:latin typeface="Arial" panose="020B0604020202020204" pitchFamily="34" charset="0"/>
                <a:cs typeface="Arial" panose="020B0604020202020204" pitchFamily="34" charset="0"/>
              </a:rPr>
              <a:t>s</a:t>
            </a:r>
            <a:r>
              <a:rPr lang="nl-BE" sz="2400" dirty="0">
                <a:solidFill>
                  <a:srgbClr val="333E48"/>
                </a:solidFill>
                <a:latin typeface="Arial" panose="020B0604020202020204" pitchFamily="34" charset="0"/>
                <a:cs typeface="Arial" panose="020B0604020202020204" pitchFamily="34" charset="0"/>
              </a:rPr>
              <a:t> (</a:t>
            </a:r>
            <a:r>
              <a:rPr lang="nl-BE" sz="2400" dirty="0" err="1">
                <a:solidFill>
                  <a:srgbClr val="333E48"/>
                </a:solidFill>
                <a:latin typeface="Arial" panose="020B0604020202020204" pitchFamily="34" charset="0"/>
                <a:cs typeface="Arial" panose="020B0604020202020204" pitchFamily="34" charset="0"/>
              </a:rPr>
              <a:t>legal</a:t>
            </a:r>
            <a:r>
              <a:rPr lang="nl-BE" sz="2400" dirty="0">
                <a:solidFill>
                  <a:srgbClr val="333E48"/>
                </a:solidFill>
                <a:latin typeface="Arial" panose="020B0604020202020204" pitchFamily="34" charset="0"/>
                <a:cs typeface="Arial" panose="020B0604020202020204" pitchFamily="34" charset="0"/>
              </a:rPr>
              <a:t>)</a:t>
            </a:r>
            <a:endParaRPr lang="en-BE" sz="2400" b="0" i="0" dirty="0">
              <a:solidFill>
                <a:srgbClr val="333E48"/>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073040A-509C-95E5-9973-133E87F3561A}"/>
              </a:ext>
            </a:extLst>
          </p:cNvPr>
          <p:cNvPicPr>
            <a:picLocks noChangeAspect="1"/>
          </p:cNvPicPr>
          <p:nvPr/>
        </p:nvPicPr>
        <p:blipFill>
          <a:blip r:embed="rId6"/>
          <a:stretch>
            <a:fillRect/>
          </a:stretch>
        </p:blipFill>
        <p:spPr>
          <a:xfrm>
            <a:off x="612071" y="2587701"/>
            <a:ext cx="5792008" cy="3200847"/>
          </a:xfrm>
          <a:prstGeom prst="rect">
            <a:avLst/>
          </a:prstGeom>
        </p:spPr>
      </p:pic>
    </p:spTree>
    <p:extLst>
      <p:ext uri="{BB962C8B-B14F-4D97-AF65-F5344CB8AC3E}">
        <p14:creationId xmlns:p14="http://schemas.microsoft.com/office/powerpoint/2010/main" val="41903658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26962" y="410083"/>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604681" y="1736189"/>
            <a:ext cx="10518710" cy="4365875"/>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Other </a:t>
            </a:r>
            <a:r>
              <a:rPr lang="en-BE" sz="2400" b="0" i="0" dirty="0">
                <a:solidFill>
                  <a:srgbClr val="333E48"/>
                </a:solidFill>
                <a:effectLst/>
                <a:latin typeface="Arial" panose="020B0604020202020204" pitchFamily="34" charset="0"/>
                <a:cs typeface="Arial" panose="020B0604020202020204" pitchFamily="34" charset="0"/>
              </a:rPr>
              <a:t>O</a:t>
            </a:r>
            <a:r>
              <a:rPr lang="en-US" sz="2400" b="0" i="0" dirty="0" err="1">
                <a:solidFill>
                  <a:srgbClr val="333E48"/>
                </a:solidFill>
                <a:effectLst/>
                <a:latin typeface="Arial" panose="020B0604020202020204" pitchFamily="34" charset="0"/>
                <a:cs typeface="Arial" panose="020B0604020202020204" pitchFamily="34" charset="0"/>
              </a:rPr>
              <a:t>bligation</a:t>
            </a:r>
            <a:r>
              <a:rPr lang="en-BE" sz="2400" dirty="0">
                <a:solidFill>
                  <a:srgbClr val="333E48"/>
                </a:solidFill>
                <a:latin typeface="Arial" panose="020B0604020202020204" pitchFamily="34" charset="0"/>
                <a:cs typeface="Arial" panose="020B0604020202020204" pitchFamily="34" charset="0"/>
              </a:rPr>
              <a:t>s</a:t>
            </a:r>
          </a:p>
          <a:p>
            <a:pPr algn="l"/>
            <a:endParaRPr lang="en-BE" sz="2400" dirty="0">
              <a:solidFill>
                <a:srgbClr val="333E48"/>
              </a:solidFill>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The negotiations with employer and trade unions exist but are not mandatory as well as the one's with human resources.</a:t>
            </a:r>
            <a:r>
              <a:rPr lang="en-BE" kern="100" dirty="0">
                <a:latin typeface="Arial" panose="020B0604020202020204" pitchFamily="34" charset="0"/>
                <a:ea typeface="Aptos" panose="020B0004020202020204" pitchFamily="34" charset="0"/>
                <a:cs typeface="Arial" panose="020B0604020202020204" pitchFamily="34" charset="0"/>
              </a:rPr>
              <a:t> (Luxembourg)</a:t>
            </a: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latin typeface="Arial" panose="020B0604020202020204" pitchFamily="34" charset="0"/>
                <a:ea typeface="Aptos" panose="020B0004020202020204" pitchFamily="34" charset="0"/>
                <a:cs typeface="Arial" panose="020B0604020202020204" pitchFamily="34" charset="0"/>
              </a:rPr>
              <a:t>H</a:t>
            </a:r>
            <a:r>
              <a:rPr lang="en-BE" sz="1800" kern="100" dirty="0">
                <a:effectLst/>
                <a:latin typeface="Arial" panose="020B0604020202020204" pitchFamily="34" charset="0"/>
                <a:ea typeface="Aptos" panose="020B0004020202020204" pitchFamily="34" charset="0"/>
                <a:cs typeface="Arial" panose="020B0604020202020204" pitchFamily="34" charset="0"/>
              </a:rPr>
              <a:t>ealth and safety committees in companies. But occupational risk analyses, periodical workplace visits, etc are done by safety technicians, ergonomists, hygienists, etc. (Spain)</a:t>
            </a:r>
          </a:p>
          <a:p>
            <a:pPr marL="342900" lvl="0" indent="-342900">
              <a:lnSpc>
                <a:spcPct val="107000"/>
              </a:lnSpc>
              <a:buFont typeface="Symbol" panose="05050102010706020507" pitchFamily="18" charset="2"/>
              <a:buChar char=""/>
            </a:pPr>
            <a:endParaRPr lang="en-BE" kern="100" dirty="0">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Depends on business and regulation. (UK)</a:t>
            </a:r>
          </a:p>
          <a:p>
            <a:pPr marL="342900" lvl="0" indent="-342900">
              <a:lnSpc>
                <a:spcPct val="107000"/>
              </a:lnSpc>
              <a:buFont typeface="Symbol" panose="05050102010706020507" pitchFamily="18" charset="2"/>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Doctors are obliged to report suspected occupational diseases to the </a:t>
            </a:r>
            <a:r>
              <a:rPr lang="nl-BE" sz="1800" kern="100" dirty="0" err="1">
                <a:effectLst/>
                <a:latin typeface="Arial" panose="020B0604020202020204" pitchFamily="34" charset="0"/>
                <a:ea typeface="Aptos" panose="020B0004020202020204" pitchFamily="34" charset="0"/>
                <a:cs typeface="Arial" panose="020B0604020202020204" pitchFamily="34" charset="0"/>
              </a:rPr>
              <a:t>aut</a:t>
            </a:r>
            <a:r>
              <a:rPr lang="en-BE" sz="1800" kern="100" dirty="0">
                <a:effectLst/>
                <a:latin typeface="Arial" panose="020B0604020202020204" pitchFamily="34" charset="0"/>
                <a:ea typeface="Aptos" panose="020B0004020202020204" pitchFamily="34" charset="0"/>
                <a:cs typeface="Arial" panose="020B0604020202020204" pitchFamily="34" charset="0"/>
              </a:rPr>
              <a:t>h</a:t>
            </a:r>
            <a:r>
              <a:rPr lang="nl-BE" sz="1800" kern="100" dirty="0" err="1">
                <a:effectLst/>
                <a:latin typeface="Arial" panose="020B0604020202020204" pitchFamily="34" charset="0"/>
                <a:ea typeface="Aptos" panose="020B0004020202020204" pitchFamily="34" charset="0"/>
                <a:cs typeface="Arial" panose="020B0604020202020204" pitchFamily="34" charset="0"/>
              </a:rPr>
              <a:t>orities</a:t>
            </a:r>
            <a:r>
              <a:rPr lang="en-BE" sz="1800" kern="100" dirty="0">
                <a:effectLst/>
                <a:latin typeface="Arial" panose="020B0604020202020204" pitchFamily="34" charset="0"/>
                <a:ea typeface="Aptos" panose="020B0004020202020204" pitchFamily="34" charset="0"/>
                <a:cs typeface="Arial" panose="020B0604020202020204" pitchFamily="34" charset="0"/>
              </a:rPr>
              <a:t> (Denmark)</a:t>
            </a:r>
          </a:p>
          <a:p>
            <a:pPr marL="342900" lvl="0" indent="-342900">
              <a:lnSpc>
                <a:spcPct val="107000"/>
              </a:lnSpc>
              <a:buFont typeface="Symbol" panose="05050102010706020507" pitchFamily="18" charset="2"/>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Arrange first aid, counselling the employer, training the employees, give opinion on PPEs, investigate and report occupational diseases (Hungary)</a:t>
            </a:r>
            <a:endParaRPr lang="en-BE" b="0" i="0" dirty="0">
              <a:solidFill>
                <a:srgbClr val="333E4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907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7055104" cy="461665"/>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Working in a multi-disciplinary team?</a:t>
            </a:r>
            <a:endParaRPr lang="en-BE" sz="2400" b="0" i="0" dirty="0">
              <a:solidFill>
                <a:srgbClr val="333E48"/>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11963BE-4912-0740-E86C-579879196716}"/>
              </a:ext>
            </a:extLst>
          </p:cNvPr>
          <p:cNvPicPr>
            <a:picLocks noChangeAspect="1"/>
          </p:cNvPicPr>
          <p:nvPr/>
        </p:nvPicPr>
        <p:blipFill>
          <a:blip r:embed="rId6"/>
          <a:stretch>
            <a:fillRect/>
          </a:stretch>
        </p:blipFill>
        <p:spPr>
          <a:xfrm>
            <a:off x="548981" y="2658373"/>
            <a:ext cx="5734850" cy="2772162"/>
          </a:xfrm>
          <a:prstGeom prst="rect">
            <a:avLst/>
          </a:prstGeom>
        </p:spPr>
      </p:pic>
    </p:spTree>
    <p:extLst>
      <p:ext uri="{BB962C8B-B14F-4D97-AF65-F5344CB8AC3E}">
        <p14:creationId xmlns:p14="http://schemas.microsoft.com/office/powerpoint/2010/main" val="3061778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A4B909-6581-4544-9388-528DBCC298E1}"/>
              </a:ext>
            </a:extLst>
          </p:cNvPr>
          <p:cNvSpPr/>
          <p:nvPr/>
        </p:nvSpPr>
        <p:spPr>
          <a:xfrm>
            <a:off x="5606143" y="5293864"/>
            <a:ext cx="4572000" cy="369332"/>
          </a:xfrm>
          <a:prstGeom prst="rect">
            <a:avLst/>
          </a:prstGeom>
        </p:spPr>
        <p:txBody>
          <a:bodyPr>
            <a:spAutoFit/>
          </a:bodyPr>
          <a:lstStyle/>
          <a:p>
            <a:endParaRPr lang="nl-BE" dirty="0"/>
          </a:p>
        </p:txBody>
      </p:sp>
      <p:sp>
        <p:nvSpPr>
          <p:cNvPr id="6" name="TextBox 5">
            <a:extLst>
              <a:ext uri="{FF2B5EF4-FFF2-40B4-BE49-F238E27FC236}">
                <a16:creationId xmlns:a16="http://schemas.microsoft.com/office/drawing/2014/main" id="{E80B7E59-80B6-7839-E85B-846CA005851C}"/>
              </a:ext>
            </a:extLst>
          </p:cNvPr>
          <p:cNvSpPr txBox="1"/>
          <p:nvPr/>
        </p:nvSpPr>
        <p:spPr>
          <a:xfrm>
            <a:off x="898585" y="5857971"/>
            <a:ext cx="6269966" cy="400110"/>
          </a:xfrm>
          <a:prstGeom prst="rect">
            <a:avLst/>
          </a:prstGeom>
          <a:noFill/>
        </p:spPr>
        <p:txBody>
          <a:bodyPr wrap="square" rtlCol="0">
            <a:spAutoFit/>
          </a:bodyPr>
          <a:lstStyle/>
          <a:p>
            <a:r>
              <a:rPr lang="nl-BE" sz="2000" dirty="0">
                <a:solidFill>
                  <a:schemeClr val="accent5">
                    <a:lumMod val="50000"/>
                  </a:schemeClr>
                </a:solidFill>
                <a:latin typeface="Verdana"/>
                <a:cs typeface="Verdana"/>
              </a:rPr>
              <a:t>https://uems-occupationalmedicine.org/</a:t>
            </a:r>
            <a:endParaRPr lang="en-BE" sz="2000" dirty="0">
              <a:solidFill>
                <a:schemeClr val="accent5">
                  <a:lumMod val="50000"/>
                </a:schemeClr>
              </a:solidFill>
              <a:latin typeface="Verdana"/>
              <a:cs typeface="Verdana"/>
            </a:endParaRPr>
          </a:p>
        </p:txBody>
      </p:sp>
      <p:pic>
        <p:nvPicPr>
          <p:cNvPr id="8" name="Picture 7">
            <a:extLst>
              <a:ext uri="{FF2B5EF4-FFF2-40B4-BE49-F238E27FC236}">
                <a16:creationId xmlns:a16="http://schemas.microsoft.com/office/drawing/2014/main" id="{FE7F9DD5-BB6F-540F-6B85-EB672429716D}"/>
              </a:ext>
            </a:extLst>
          </p:cNvPr>
          <p:cNvPicPr>
            <a:picLocks noChangeAspect="1"/>
          </p:cNvPicPr>
          <p:nvPr/>
        </p:nvPicPr>
        <p:blipFill>
          <a:blip r:embed="rId3"/>
          <a:stretch>
            <a:fillRect/>
          </a:stretch>
        </p:blipFill>
        <p:spPr>
          <a:xfrm>
            <a:off x="321344" y="741871"/>
            <a:ext cx="11549312" cy="5184545"/>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480428" y="298073"/>
            <a:ext cx="2391691" cy="1177054"/>
          </a:xfrm>
        </p:spPr>
      </p:pic>
    </p:spTree>
    <p:extLst>
      <p:ext uri="{BB962C8B-B14F-4D97-AF65-F5344CB8AC3E}">
        <p14:creationId xmlns:p14="http://schemas.microsoft.com/office/powerpoint/2010/main" val="32192827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14060" y="289318"/>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63230" y="1598166"/>
            <a:ext cx="11253564" cy="5648982"/>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Working in a multi-disciplinary team?</a:t>
            </a:r>
            <a:endParaRPr lang="en-BE" sz="2400" b="0" i="0" dirty="0">
              <a:solidFill>
                <a:srgbClr val="333E48"/>
              </a:solidFill>
              <a:effectLst/>
              <a:latin typeface="Arial" panose="020B0604020202020204" pitchFamily="34" charset="0"/>
              <a:cs typeface="Arial" panose="020B0604020202020204" pitchFamily="34" charset="0"/>
            </a:endParaRPr>
          </a:p>
          <a:p>
            <a:pPr marL="342900" indent="-342900">
              <a:lnSpc>
                <a:spcPct val="107000"/>
              </a:lnSpc>
              <a:buFont typeface="Symbol" panose="05050102010706020507" pitchFamily="18" charset="2"/>
              <a:buChar char=""/>
            </a:pPr>
            <a:endParaRPr lang="en-US" kern="100" dirty="0">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kern="100" dirty="0">
                <a:latin typeface="Arial" panose="020B0604020202020204" pitchFamily="34" charset="0"/>
                <a:ea typeface="Aptos" panose="020B0004020202020204" pitchFamily="34" charset="0"/>
                <a:cs typeface="Arial" panose="020B0604020202020204" pitchFamily="34" charset="0"/>
              </a:rPr>
              <a:t>The law only requires the collaboration of a nurse if the enterprise has more than 250 workers. However, and if possible, nurses may be part of the team regardless of the number of workers. The occupational safety engineer, and eventually, also psychologist and ergonomist, may also participate but only in large enterprises or of high risks environments. (Portugal)</a:t>
            </a:r>
            <a:endParaRPr lang="en-US" kern="100" dirty="0">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endParaRPr lang="en-BE" sz="1100" kern="100" dirty="0">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kern="100" dirty="0">
                <a:latin typeface="Arial" panose="020B0604020202020204" pitchFamily="34" charset="0"/>
                <a:ea typeface="Aptos" panose="020B0004020202020204" pitchFamily="34" charset="0"/>
                <a:cs typeface="Arial" panose="020B0604020202020204" pitchFamily="34" charset="0"/>
              </a:rPr>
              <a:t>Depending very much on the employer. (Switzerland)</a:t>
            </a:r>
          </a:p>
          <a:p>
            <a:pPr marL="342900" indent="-342900">
              <a:lnSpc>
                <a:spcPct val="107000"/>
              </a:lnSpc>
              <a:buFont typeface="Symbol" panose="05050102010706020507" pitchFamily="18" charset="2"/>
              <a:buChar char=""/>
            </a:pPr>
            <a:endParaRPr lang="en-BE" sz="1100"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kern="100" dirty="0">
                <a:latin typeface="Arial" panose="020B0604020202020204" pitchFamily="34" charset="0"/>
                <a:ea typeface="Aptos" panose="020B0004020202020204" pitchFamily="34" charset="0"/>
                <a:cs typeface="Arial" panose="020B0604020202020204" pitchFamily="34" charset="0"/>
              </a:rPr>
              <a:t>The multi-disciplinary team is not mandatory. It is under the responsibility of the OH P who is the coordinator. (Luxembourg)</a:t>
            </a:r>
          </a:p>
          <a:p>
            <a:pPr marL="342900" indent="-342900">
              <a:lnSpc>
                <a:spcPct val="107000"/>
              </a:lnSpc>
              <a:buFont typeface="Symbol" panose="05050102010706020507" pitchFamily="18" charset="2"/>
              <a:buChar char=""/>
            </a:pPr>
            <a:endParaRPr lang="en-US" sz="1100" kern="100" dirty="0">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kern="100" dirty="0">
                <a:effectLst/>
                <a:latin typeface="Arial" panose="020B0604020202020204" pitchFamily="34" charset="0"/>
                <a:ea typeface="Aptos" panose="020B0004020202020204" pitchFamily="34" charset="0"/>
                <a:cs typeface="Arial" panose="020B0604020202020204" pitchFamily="34" charset="0"/>
              </a:rPr>
              <a:t>P</a:t>
            </a:r>
            <a:r>
              <a:rPr lang="en-BE" kern="100" dirty="0" err="1">
                <a:effectLst/>
                <a:latin typeface="Arial" panose="020B0604020202020204" pitchFamily="34" charset="0"/>
                <a:ea typeface="Aptos" panose="020B0004020202020204" pitchFamily="34" charset="0"/>
                <a:cs typeface="Arial" panose="020B0604020202020204" pitchFamily="34" charset="0"/>
              </a:rPr>
              <a:t>sychologists</a:t>
            </a:r>
            <a:r>
              <a:rPr lang="en-BE" kern="100" dirty="0">
                <a:effectLst/>
                <a:latin typeface="Arial" panose="020B0604020202020204" pitchFamily="34" charset="0"/>
                <a:ea typeface="Aptos" panose="020B0004020202020204" pitchFamily="34" charset="0"/>
                <a:cs typeface="Arial" panose="020B0604020202020204" pitchFamily="34" charset="0"/>
              </a:rPr>
              <a:t> still not so often. Increasing though. (Spain)</a:t>
            </a:r>
          </a:p>
          <a:p>
            <a:pPr marL="342900" lvl="0" indent="-342900">
              <a:lnSpc>
                <a:spcPct val="107000"/>
              </a:lnSpc>
              <a:buFont typeface="Symbol" panose="05050102010706020507" pitchFamily="18" charset="2"/>
              <a:buChar char=""/>
            </a:pPr>
            <a:endParaRPr lang="en-BE"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Often social worker. (Denmark)</a:t>
            </a:r>
          </a:p>
          <a:p>
            <a:pPr marL="342900" lvl="0" indent="-342900">
              <a:lnSpc>
                <a:spcPct val="107000"/>
              </a:lnSpc>
              <a:buFont typeface="Symbol" panose="05050102010706020507" pitchFamily="18" charset="2"/>
              <a:buChar char=""/>
            </a:pPr>
            <a:endParaRPr lang="en-BE" sz="11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US" kern="100" dirty="0">
                <a:latin typeface="Arial" panose="020B0604020202020204" pitchFamily="34" charset="0"/>
                <a:ea typeface="Aptos" panose="020B0004020202020204" pitchFamily="34" charset="0"/>
                <a:cs typeface="Arial" panose="020B0604020202020204" pitchFamily="34" charset="0"/>
              </a:rPr>
              <a:t>I</a:t>
            </a:r>
            <a:r>
              <a:rPr lang="en-BE" kern="100" dirty="0">
                <a:effectLst/>
                <a:latin typeface="Arial" panose="020B0604020202020204" pitchFamily="34" charset="0"/>
                <a:ea typeface="Aptos" panose="020B0004020202020204" pitchFamily="34" charset="0"/>
                <a:cs typeface="Arial" panose="020B0604020202020204" pitchFamily="34" charset="0"/>
              </a:rPr>
              <a:t>n some cases, not very often (Czech R)</a:t>
            </a:r>
            <a:endParaRPr lang="en-BE" b="0" i="0" dirty="0">
              <a:solidFill>
                <a:srgbClr val="333E48"/>
              </a:solidFill>
              <a:effectLst/>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a:lnSpc>
                <a:spcPct val="107000"/>
              </a:lnSpc>
              <a:spcAft>
                <a:spcPts val="800"/>
              </a:spcAft>
            </a:pPr>
            <a:r>
              <a:rPr lang="en-BE" kern="100" dirty="0">
                <a:effectLst/>
                <a:latin typeface="Arial" panose="020B0604020202020204" pitchFamily="34" charset="0"/>
                <a:ea typeface="Aptos" panose="020B0004020202020204" pitchFamily="34" charset="0"/>
                <a:cs typeface="Arial" panose="020B0604020202020204" pitchFamily="34" charset="0"/>
              </a:rPr>
              <a:t> </a:t>
            </a:r>
          </a:p>
          <a:p>
            <a:pPr algn="l"/>
            <a:endParaRPr lang="en-BE" b="0" i="0" dirty="0">
              <a:solidFill>
                <a:srgbClr val="333E4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6213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7447706" cy="369332"/>
          </a:xfrm>
          <a:prstGeom prst="rect">
            <a:avLst/>
          </a:prstGeom>
          <a:noFill/>
        </p:spPr>
        <p:txBody>
          <a:bodyPr wrap="square" rtlCol="0">
            <a:spAutoFit/>
          </a:bodyPr>
          <a:lstStyle/>
          <a:p>
            <a:pPr algn="l"/>
            <a:r>
              <a:rPr lang="en-US" b="0" i="0" dirty="0">
                <a:solidFill>
                  <a:srgbClr val="333E48"/>
                </a:solidFill>
                <a:effectLst/>
                <a:latin typeface="Arial" panose="020B0604020202020204" pitchFamily="34" charset="0"/>
                <a:cs typeface="Arial" panose="020B0604020202020204" pitchFamily="34" charset="0"/>
              </a:rPr>
              <a:t>Relationship with colleagues from other medical disciplines / doctors</a:t>
            </a:r>
            <a:endParaRPr lang="en-BE" b="0" i="0" dirty="0">
              <a:solidFill>
                <a:srgbClr val="333E48"/>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4C12F5D9-BFC7-2EA1-6B99-96850A4D60C6}"/>
              </a:ext>
            </a:extLst>
          </p:cNvPr>
          <p:cNvPicPr>
            <a:picLocks noChangeAspect="1"/>
          </p:cNvPicPr>
          <p:nvPr/>
        </p:nvPicPr>
        <p:blipFill>
          <a:blip r:embed="rId6"/>
          <a:stretch>
            <a:fillRect/>
          </a:stretch>
        </p:blipFill>
        <p:spPr>
          <a:xfrm>
            <a:off x="713261" y="2658373"/>
            <a:ext cx="5658640" cy="2972215"/>
          </a:xfrm>
          <a:prstGeom prst="rect">
            <a:avLst/>
          </a:prstGeom>
        </p:spPr>
      </p:pic>
    </p:spTree>
    <p:extLst>
      <p:ext uri="{BB962C8B-B14F-4D97-AF65-F5344CB8AC3E}">
        <p14:creationId xmlns:p14="http://schemas.microsoft.com/office/powerpoint/2010/main" val="101837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0" y="1764729"/>
            <a:ext cx="10881020" cy="3528082"/>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Relationship with colleagues from other medical disciplines / doctors</a:t>
            </a:r>
            <a:endParaRPr lang="en-BE" sz="2400" b="0" i="0" dirty="0">
              <a:solidFill>
                <a:srgbClr val="333E48"/>
              </a:solidFill>
              <a:effectLst/>
              <a:latin typeface="Arial" panose="020B0604020202020204" pitchFamily="34" charset="0"/>
              <a:cs typeface="Arial" panose="020B0604020202020204" pitchFamily="34" charset="0"/>
            </a:endParaRPr>
          </a:p>
          <a:p>
            <a:pPr algn="l"/>
            <a:endParaRPr lang="en-BE" sz="1400" dirty="0">
              <a:solidFill>
                <a:srgbClr val="333E48"/>
              </a:solidFill>
              <a:latin typeface="Arial" panose="020B06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latin typeface="Arial" panose="020B0604020202020204" pitchFamily="34" charset="0"/>
                <a:ea typeface="Aptos" panose="020B0004020202020204" pitchFamily="34" charset="0"/>
                <a:cs typeface="Arial" panose="020B0604020202020204" pitchFamily="34" charset="0"/>
              </a:rPr>
              <a:t>O</a:t>
            </a:r>
            <a:r>
              <a:rPr lang="en-BE" kern="100" dirty="0">
                <a:effectLst/>
                <a:latin typeface="Arial" panose="020B0604020202020204" pitchFamily="34" charset="0"/>
                <a:ea typeface="Aptos" panose="020B0004020202020204" pitchFamily="34" charset="0"/>
                <a:cs typeface="Arial" panose="020B0604020202020204" pitchFamily="34" charset="0"/>
              </a:rPr>
              <a:t>n request of the OH P a collaboration is easily possible. (Luxembourg)</a:t>
            </a:r>
          </a:p>
          <a:p>
            <a:pPr marL="342900" lvl="0" indent="-342900">
              <a:lnSpc>
                <a:spcPct val="107000"/>
              </a:lnSpc>
              <a:buFont typeface="Symbol" panose="05050102010706020507" pitchFamily="18" charset="2"/>
              <a:buChar char=""/>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OH Ps do not prescribe and do not want to but form a professional standpoint. </a:t>
            </a:r>
          </a:p>
          <a:p>
            <a:pPr lvl="1">
              <a:lnSpc>
                <a:spcPct val="107000"/>
              </a:lnSpc>
            </a:pPr>
            <a:r>
              <a:rPr lang="en-BE" kern="100" dirty="0">
                <a:effectLst/>
                <a:latin typeface="Arial" panose="020B0604020202020204" pitchFamily="34" charset="0"/>
                <a:ea typeface="Aptos" panose="020B0004020202020204" pitchFamily="34" charset="0"/>
                <a:cs typeface="Arial" panose="020B0604020202020204" pitchFamily="34" charset="0"/>
              </a:rPr>
              <a:t>They work with some specialties more than others e.g. pneumologists and psychiatrists</a:t>
            </a:r>
            <a:r>
              <a:rPr lang="en-BE" kern="100" dirty="0">
                <a:latin typeface="Arial" panose="020B0604020202020204" pitchFamily="34" charset="0"/>
                <a:ea typeface="Aptos" panose="020B0004020202020204" pitchFamily="34" charset="0"/>
                <a:cs typeface="Arial" panose="020B0604020202020204" pitchFamily="34" charset="0"/>
              </a:rPr>
              <a:t>. (UK)</a:t>
            </a:r>
          </a:p>
          <a:p>
            <a:pPr lvl="0">
              <a:lnSpc>
                <a:spcPct val="107000"/>
              </a:lnSpc>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An occupational medicine physician can send an employee to a different specialist if needed, in case it's necessary to asses fitness to work. The employer has to pay for these extra visits. (Italy, Poland)</a:t>
            </a:r>
          </a:p>
          <a:p>
            <a:pPr lvl="0">
              <a:lnSpc>
                <a:spcPct val="107000"/>
              </a:lnSpc>
              <a:spcAft>
                <a:spcPts val="800"/>
              </a:spcAft>
            </a:pPr>
            <a:endParaRPr lang="en-BE" kern="100" dirty="0">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spcAft>
                <a:spcPts val="800"/>
              </a:spcAft>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There is also room for improvement in the desired cooperation. (Portugal, Spain)</a:t>
            </a:r>
            <a:endParaRPr lang="en-BE" sz="1400" b="0" i="0" dirty="0">
              <a:solidFill>
                <a:srgbClr val="333E4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7686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44214" y="410081"/>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14060" y="294863"/>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7447706" cy="369332"/>
          </a:xfrm>
          <a:prstGeom prst="rect">
            <a:avLst/>
          </a:prstGeom>
          <a:noFill/>
        </p:spPr>
        <p:txBody>
          <a:bodyPr wrap="square" rtlCol="0">
            <a:spAutoFit/>
          </a:bodyPr>
          <a:lstStyle/>
          <a:p>
            <a:pPr algn="l"/>
            <a:r>
              <a:rPr lang="en-US" b="0" i="0" dirty="0">
                <a:solidFill>
                  <a:srgbClr val="333E48"/>
                </a:solidFill>
                <a:effectLst/>
                <a:latin typeface="Arial" panose="020B0604020202020204" pitchFamily="34" charset="0"/>
                <a:cs typeface="Arial" panose="020B0604020202020204" pitchFamily="34" charset="0"/>
              </a:rPr>
              <a:t>Training for occupational medicine (after medicine training)</a:t>
            </a:r>
            <a:endParaRPr lang="en-BE" b="0" i="0" dirty="0">
              <a:solidFill>
                <a:srgbClr val="333E48"/>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0CF54AEB-2913-6185-B22C-1135C47BE812}"/>
              </a:ext>
            </a:extLst>
          </p:cNvPr>
          <p:cNvPicPr>
            <a:picLocks noChangeAspect="1"/>
          </p:cNvPicPr>
          <p:nvPr/>
        </p:nvPicPr>
        <p:blipFill>
          <a:blip r:embed="rId6"/>
          <a:stretch>
            <a:fillRect/>
          </a:stretch>
        </p:blipFill>
        <p:spPr>
          <a:xfrm>
            <a:off x="665782" y="2817508"/>
            <a:ext cx="6539274" cy="3126092"/>
          </a:xfrm>
          <a:prstGeom prst="rect">
            <a:avLst/>
          </a:prstGeom>
        </p:spPr>
      </p:pic>
    </p:spTree>
    <p:extLst>
      <p:ext uri="{BB962C8B-B14F-4D97-AF65-F5344CB8AC3E}">
        <p14:creationId xmlns:p14="http://schemas.microsoft.com/office/powerpoint/2010/main" val="4270829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10083"/>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05434" y="28930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9354144" cy="4378250"/>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Training for occupational medicine</a:t>
            </a:r>
            <a:r>
              <a:rPr lang="en-US" b="0" i="0" dirty="0">
                <a:solidFill>
                  <a:srgbClr val="333E48"/>
                </a:solidFill>
                <a:effectLst/>
                <a:latin typeface="Arial" panose="020B0604020202020204" pitchFamily="34" charset="0"/>
                <a:cs typeface="Arial" panose="020B0604020202020204" pitchFamily="34" charset="0"/>
              </a:rPr>
              <a:t> </a:t>
            </a:r>
            <a:endParaRPr lang="en-BE" b="0" i="0" dirty="0">
              <a:solidFill>
                <a:srgbClr val="333E48"/>
              </a:solidFill>
              <a:effectLst/>
              <a:latin typeface="Arial" panose="020B0604020202020204" pitchFamily="34" charset="0"/>
              <a:cs typeface="Arial" panose="020B0604020202020204" pitchFamily="34" charset="0"/>
            </a:endParaRPr>
          </a:p>
          <a:p>
            <a:pPr algn="l"/>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not organized in Luxembourg</a:t>
            </a:r>
          </a:p>
          <a:p>
            <a:pPr marL="342900" indent="-342900">
              <a:lnSpc>
                <a:spcPct val="107000"/>
              </a:lnSpc>
              <a:buFont typeface="Symbol" panose="05050102010706020507" pitchFamily="18" charset="2"/>
              <a:buChar char=""/>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4 years (</a:t>
            </a:r>
            <a:r>
              <a:rPr lang="en-BE" kern="100" dirty="0">
                <a:latin typeface="Arial" panose="020B0604020202020204" pitchFamily="34" charset="0"/>
                <a:ea typeface="Aptos" panose="020B0004020202020204" pitchFamily="34" charset="0"/>
                <a:cs typeface="Arial" panose="020B0604020202020204" pitchFamily="34" charset="0"/>
              </a:rPr>
              <a:t>12</a:t>
            </a:r>
            <a:r>
              <a:rPr lang="en-BE" kern="100" dirty="0">
                <a:effectLst/>
                <a:latin typeface="Arial" panose="020B0604020202020204" pitchFamily="34" charset="0"/>
                <a:ea typeface="Aptos" panose="020B0004020202020204" pitchFamily="34" charset="0"/>
                <a:cs typeface="Arial" panose="020B0604020202020204" pitchFamily="34" charset="0"/>
              </a:rPr>
              <a:t>x)</a:t>
            </a:r>
          </a:p>
          <a:p>
            <a:pPr marL="800100" lvl="1"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4 years specialist training but can also reach specialist status by alternative route without following path (Portugal, UK)</a:t>
            </a:r>
          </a:p>
          <a:p>
            <a:pPr marL="800100" lvl="1"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not easily explainable (Czech R)</a:t>
            </a:r>
          </a:p>
          <a:p>
            <a:pPr marL="800100" lvl="1" indent="-342900">
              <a:lnSpc>
                <a:spcPct val="107000"/>
              </a:lnSpc>
              <a:buFont typeface="Symbol" panose="05050102010706020507" pitchFamily="18" charset="2"/>
              <a:buChar char=""/>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342900"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5 years (5x)</a:t>
            </a:r>
          </a:p>
          <a:p>
            <a:pPr marL="800100" lvl="1"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2.5 y clinical Speciality and 2.5 y </a:t>
            </a:r>
            <a:r>
              <a:rPr lang="en-BE" kern="100" dirty="0">
                <a:latin typeface="Arial" panose="020B0604020202020204" pitchFamily="34" charset="0"/>
                <a:ea typeface="Aptos" panose="020B0004020202020204" pitchFamily="34" charset="0"/>
                <a:cs typeface="Arial" panose="020B0604020202020204" pitchFamily="34" charset="0"/>
              </a:rPr>
              <a:t>OH </a:t>
            </a:r>
            <a:r>
              <a:rPr lang="en-BE" kern="100" dirty="0">
                <a:effectLst/>
                <a:latin typeface="Arial" panose="020B0604020202020204" pitchFamily="34" charset="0"/>
                <a:ea typeface="Aptos" panose="020B0004020202020204" pitchFamily="34" charset="0"/>
                <a:cs typeface="Arial" panose="020B0604020202020204" pitchFamily="34" charset="0"/>
              </a:rPr>
              <a:t>medicine (Switzerland)</a:t>
            </a:r>
          </a:p>
          <a:p>
            <a:pPr marL="800100" lvl="1"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2 years of basic (internal medicine) and 3 years in </a:t>
            </a:r>
            <a:r>
              <a:rPr lang="en-BE" kern="100" dirty="0">
                <a:latin typeface="Arial" panose="020B0604020202020204" pitchFamily="34" charset="0"/>
                <a:ea typeface="Aptos" panose="020B0004020202020204" pitchFamily="34" charset="0"/>
                <a:cs typeface="Arial" panose="020B0604020202020204" pitchFamily="34" charset="0"/>
              </a:rPr>
              <a:t>OH</a:t>
            </a:r>
            <a:r>
              <a:rPr lang="en-BE" kern="100" dirty="0">
                <a:effectLst/>
                <a:latin typeface="Arial" panose="020B0604020202020204" pitchFamily="34" charset="0"/>
                <a:ea typeface="Aptos" panose="020B0004020202020204" pitchFamily="34" charset="0"/>
                <a:cs typeface="Arial" panose="020B0604020202020204" pitchFamily="34" charset="0"/>
              </a:rPr>
              <a:t> medicine (Poland)</a:t>
            </a:r>
          </a:p>
          <a:p>
            <a:pPr>
              <a:lnSpc>
                <a:spcPct val="107000"/>
              </a:lnSpc>
              <a:spcAft>
                <a:spcPts val="800"/>
              </a:spcAft>
            </a:pPr>
            <a:r>
              <a:rPr lang="en-BE" sz="1800" kern="100" dirty="0">
                <a:effectLst/>
                <a:latin typeface="Arial" panose="020B0604020202020204" pitchFamily="34" charset="0"/>
                <a:ea typeface="Aptos" panose="020B0004020202020204" pitchFamily="34" charset="0"/>
                <a:cs typeface="Arial" panose="020B0604020202020204" pitchFamily="34" charset="0"/>
              </a:rPr>
              <a:t> </a:t>
            </a:r>
          </a:p>
          <a:p>
            <a:pPr algn="l"/>
            <a:endParaRPr lang="en-BE" b="0" i="0" dirty="0">
              <a:solidFill>
                <a:srgbClr val="333E48"/>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02746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5"/>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05434" y="294863"/>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27785" y="1730223"/>
            <a:ext cx="8003739" cy="4062651"/>
          </a:xfrm>
          <a:prstGeom prst="rect">
            <a:avLst/>
          </a:prstGeom>
          <a:noFill/>
        </p:spPr>
        <p:txBody>
          <a:bodyPr wrap="square" rtlCol="0">
            <a:spAutoFit/>
          </a:bodyPr>
          <a:lstStyle/>
          <a:p>
            <a:pPr algn="l"/>
            <a:r>
              <a:rPr lang="en-BE" sz="2400" b="0" i="0" dirty="0">
                <a:solidFill>
                  <a:srgbClr val="333E48"/>
                </a:solidFill>
                <a:effectLst/>
                <a:latin typeface="Arial" panose="020B0604020202020204" pitchFamily="34" charset="0"/>
                <a:cs typeface="Arial" panose="020B0604020202020204" pitchFamily="34" charset="0"/>
              </a:rPr>
              <a:t>Conclusion</a:t>
            </a:r>
          </a:p>
          <a:p>
            <a:pPr algn="l"/>
            <a:endParaRPr lang="en-BE" dirty="0">
              <a:solidFill>
                <a:srgbClr val="333E48"/>
              </a:solidFill>
              <a:latin typeface="Arial" panose="020B0604020202020204" pitchFamily="34" charset="0"/>
              <a:cs typeface="Arial" panose="020B0604020202020204" pitchFamily="34" charset="0"/>
            </a:endParaRPr>
          </a:p>
          <a:p>
            <a:pPr algn="l"/>
            <a:r>
              <a:rPr lang="en-BE" dirty="0">
                <a:solidFill>
                  <a:srgbClr val="333E48"/>
                </a:solidFill>
                <a:latin typeface="Arial" panose="020B0604020202020204" pitchFamily="34" charset="0"/>
                <a:cs typeface="Arial" panose="020B0604020202020204" pitchFamily="34" charset="0"/>
              </a:rPr>
              <a:t>N</a:t>
            </a:r>
            <a:r>
              <a:rPr lang="en-US" b="0" i="0" dirty="0">
                <a:solidFill>
                  <a:srgbClr val="333E48"/>
                </a:solidFill>
                <a:effectLst/>
                <a:latin typeface="Arial" panose="020B0604020202020204" pitchFamily="34" charset="0"/>
                <a:cs typeface="Arial" panose="020B0604020202020204" pitchFamily="34" charset="0"/>
              </a:rPr>
              <a:t>o major differences within Europe</a:t>
            </a:r>
            <a:r>
              <a:rPr lang="en-BE" b="0" i="0" dirty="0">
                <a:solidFill>
                  <a:srgbClr val="333E48"/>
                </a:solidFill>
                <a:effectLst/>
                <a:latin typeface="Arial" panose="020B0604020202020204" pitchFamily="34" charset="0"/>
                <a:cs typeface="Arial" panose="020B0604020202020204" pitchFamily="34" charset="0"/>
              </a:rPr>
              <a:t>.</a:t>
            </a:r>
          </a:p>
          <a:p>
            <a:pPr algn="l"/>
            <a:endParaRPr lang="en-BE" b="0" i="0" dirty="0">
              <a:solidFill>
                <a:srgbClr val="333E48"/>
              </a:solidFill>
              <a:effectLst/>
              <a:latin typeface="Arial" panose="020B0604020202020204" pitchFamily="34" charset="0"/>
              <a:cs typeface="Arial" panose="020B0604020202020204" pitchFamily="34" charset="0"/>
            </a:endParaRPr>
          </a:p>
          <a:p>
            <a:pPr algn="l"/>
            <a:r>
              <a:rPr lang="en-BE" dirty="0">
                <a:solidFill>
                  <a:srgbClr val="333E48"/>
                </a:solidFill>
                <a:latin typeface="Arial" panose="020B0604020202020204" pitchFamily="34" charset="0"/>
                <a:cs typeface="Arial" panose="020B0604020202020204" pitchFamily="34" charset="0"/>
              </a:rPr>
              <a:t>M</a:t>
            </a:r>
            <a:r>
              <a:rPr lang="en-US" dirty="0">
                <a:solidFill>
                  <a:srgbClr val="333E48"/>
                </a:solidFill>
                <a:latin typeface="Arial" panose="020B0604020202020204" pitchFamily="34" charset="0"/>
                <a:cs typeface="Arial" panose="020B0604020202020204" pitchFamily="34" charset="0"/>
              </a:rPr>
              <a:t>any Belgian rules </a:t>
            </a:r>
            <a:r>
              <a:rPr lang="en-BE" dirty="0">
                <a:solidFill>
                  <a:srgbClr val="333E48"/>
                </a:solidFill>
                <a:latin typeface="Arial" panose="020B0604020202020204" pitchFamily="34" charset="0"/>
                <a:cs typeface="Arial" panose="020B0604020202020204" pitchFamily="34" charset="0"/>
              </a:rPr>
              <a:t>we see </a:t>
            </a:r>
            <a:r>
              <a:rPr lang="en-US" dirty="0">
                <a:solidFill>
                  <a:srgbClr val="333E48"/>
                </a:solidFill>
                <a:latin typeface="Arial" panose="020B0604020202020204" pitchFamily="34" charset="0"/>
                <a:cs typeface="Arial" panose="020B0604020202020204" pitchFamily="34" charset="0"/>
              </a:rPr>
              <a:t>appearing in a similar way</a:t>
            </a:r>
            <a:r>
              <a:rPr lang="en-BE" dirty="0">
                <a:solidFill>
                  <a:srgbClr val="333E48"/>
                </a:solidFill>
                <a:latin typeface="Arial" panose="020B0604020202020204" pitchFamily="34" charset="0"/>
                <a:cs typeface="Arial" panose="020B0604020202020204" pitchFamily="34" charset="0"/>
              </a:rPr>
              <a:t>.</a:t>
            </a:r>
            <a:r>
              <a:rPr lang="en-US" dirty="0">
                <a:solidFill>
                  <a:srgbClr val="333E48"/>
                </a:solidFill>
                <a:latin typeface="Arial" panose="020B0604020202020204" pitchFamily="34" charset="0"/>
                <a:cs typeface="Arial" panose="020B0604020202020204" pitchFamily="34" charset="0"/>
              </a:rPr>
              <a:t> </a:t>
            </a:r>
            <a:endParaRPr lang="en-BE" dirty="0">
              <a:solidFill>
                <a:srgbClr val="333E48"/>
              </a:solidFill>
              <a:latin typeface="Arial" panose="020B0604020202020204" pitchFamily="34" charset="0"/>
              <a:cs typeface="Arial" panose="020B0604020202020204" pitchFamily="34" charset="0"/>
            </a:endParaRPr>
          </a:p>
          <a:p>
            <a:pPr algn="l"/>
            <a:r>
              <a:rPr lang="en-US" dirty="0">
                <a:solidFill>
                  <a:srgbClr val="333E48"/>
                </a:solidFill>
                <a:latin typeface="Arial" panose="020B0604020202020204" pitchFamily="34" charset="0"/>
                <a:cs typeface="Arial" panose="020B0604020202020204" pitchFamily="34" charset="0"/>
              </a:rPr>
              <a:t>Although every country has its own interpretation</a:t>
            </a:r>
            <a:r>
              <a:rPr lang="en-BE" dirty="0">
                <a:solidFill>
                  <a:srgbClr val="333E48"/>
                </a:solidFill>
                <a:latin typeface="Arial" panose="020B0604020202020204" pitchFamily="34" charset="0"/>
                <a:cs typeface="Arial" panose="020B0604020202020204" pitchFamily="34" charset="0"/>
              </a:rPr>
              <a:t>.</a:t>
            </a:r>
          </a:p>
          <a:p>
            <a:pPr algn="l"/>
            <a:endParaRPr lang="en-BE" dirty="0">
              <a:solidFill>
                <a:srgbClr val="333E48"/>
              </a:solidFill>
              <a:latin typeface="Arial" panose="020B0604020202020204" pitchFamily="34" charset="0"/>
              <a:cs typeface="Arial" panose="020B0604020202020204" pitchFamily="34" charset="0"/>
            </a:endParaRPr>
          </a:p>
          <a:p>
            <a:pPr algn="l"/>
            <a:r>
              <a:rPr lang="en-US" dirty="0">
                <a:solidFill>
                  <a:srgbClr val="333E48"/>
                </a:solidFill>
                <a:latin typeface="Arial" panose="020B0604020202020204" pitchFamily="34" charset="0"/>
                <a:cs typeface="Arial" panose="020B0604020202020204" pitchFamily="34" charset="0"/>
              </a:rPr>
              <a:t>Periodicity is often risk dependent</a:t>
            </a:r>
            <a:r>
              <a:rPr lang="en-BE" dirty="0">
                <a:solidFill>
                  <a:srgbClr val="333E48"/>
                </a:solidFill>
                <a:latin typeface="Arial" panose="020B0604020202020204" pitchFamily="34" charset="0"/>
                <a:cs typeface="Arial" panose="020B0604020202020204" pitchFamily="34" charset="0"/>
              </a:rPr>
              <a:t>.</a:t>
            </a:r>
          </a:p>
          <a:p>
            <a:pPr algn="l"/>
            <a:endParaRPr lang="en-BE" dirty="0">
              <a:solidFill>
                <a:srgbClr val="333E48"/>
              </a:solidFill>
              <a:latin typeface="Arial" panose="020B0604020202020204" pitchFamily="34" charset="0"/>
              <a:cs typeface="Arial" panose="020B0604020202020204" pitchFamily="34" charset="0"/>
            </a:endParaRPr>
          </a:p>
          <a:p>
            <a:pPr algn="l"/>
            <a:r>
              <a:rPr lang="en-US" dirty="0">
                <a:solidFill>
                  <a:srgbClr val="333E48"/>
                </a:solidFill>
                <a:latin typeface="Arial" panose="020B0604020202020204" pitchFamily="34" charset="0"/>
                <a:cs typeface="Arial" panose="020B0604020202020204" pitchFamily="34" charset="0"/>
              </a:rPr>
              <a:t>The specific periodic</a:t>
            </a:r>
            <a:r>
              <a:rPr lang="en-BE" dirty="0">
                <a:solidFill>
                  <a:srgbClr val="333E48"/>
                </a:solidFill>
                <a:latin typeface="Arial" panose="020B0604020202020204" pitchFamily="34" charset="0"/>
                <a:cs typeface="Arial" panose="020B0604020202020204" pitchFamily="34" charset="0"/>
              </a:rPr>
              <a:t>al</a:t>
            </a:r>
            <a:r>
              <a:rPr lang="en-US" dirty="0">
                <a:solidFill>
                  <a:srgbClr val="333E48"/>
                </a:solidFill>
                <a:latin typeface="Arial" panose="020B0604020202020204" pitchFamily="34" charset="0"/>
                <a:cs typeface="Arial" panose="020B0604020202020204" pitchFamily="34" charset="0"/>
              </a:rPr>
              <a:t> medical examinations are often carried out </a:t>
            </a:r>
            <a:endParaRPr lang="en-BE" dirty="0">
              <a:solidFill>
                <a:srgbClr val="333E48"/>
              </a:solidFill>
              <a:latin typeface="Arial" panose="020B0604020202020204" pitchFamily="34" charset="0"/>
              <a:cs typeface="Arial" panose="020B0604020202020204" pitchFamily="34" charset="0"/>
            </a:endParaRPr>
          </a:p>
          <a:p>
            <a:pPr algn="l"/>
            <a:r>
              <a:rPr lang="en-US" dirty="0">
                <a:solidFill>
                  <a:srgbClr val="333E48"/>
                </a:solidFill>
                <a:latin typeface="Arial" panose="020B0604020202020204" pitchFamily="34" charset="0"/>
                <a:cs typeface="Arial" panose="020B0604020202020204" pitchFamily="34" charset="0"/>
              </a:rPr>
              <a:t>by</a:t>
            </a:r>
            <a:r>
              <a:rPr lang="en-BE" dirty="0">
                <a:solidFill>
                  <a:srgbClr val="333E48"/>
                </a:solidFill>
                <a:latin typeface="Arial" panose="020B0604020202020204" pitchFamily="34" charset="0"/>
                <a:cs typeface="Arial" panose="020B0604020202020204" pitchFamily="34" charset="0"/>
              </a:rPr>
              <a:t> a nurse or medical assistant under supervision of an OH P. </a:t>
            </a:r>
          </a:p>
          <a:p>
            <a:pPr algn="l"/>
            <a:r>
              <a:rPr lang="en-BE" dirty="0">
                <a:solidFill>
                  <a:srgbClr val="333E48"/>
                </a:solidFill>
                <a:latin typeface="Arial" panose="020B0604020202020204" pitchFamily="34" charset="0"/>
                <a:cs typeface="Arial" panose="020B0604020202020204" pitchFamily="34" charset="0"/>
              </a:rPr>
              <a:t>(Croatia, Denmark, Ireland, The </a:t>
            </a:r>
            <a:r>
              <a:rPr lang="en-BE" dirty="0" err="1">
                <a:solidFill>
                  <a:srgbClr val="333E48"/>
                </a:solidFill>
                <a:latin typeface="Arial" panose="020B0604020202020204" pitchFamily="34" charset="0"/>
                <a:cs typeface="Arial" panose="020B0604020202020204" pitchFamily="34" charset="0"/>
              </a:rPr>
              <a:t>Nederlands</a:t>
            </a:r>
            <a:r>
              <a:rPr lang="en-BE" dirty="0">
                <a:solidFill>
                  <a:srgbClr val="333E48"/>
                </a:solidFill>
                <a:latin typeface="Arial" panose="020B0604020202020204" pitchFamily="34" charset="0"/>
                <a:cs typeface="Arial" panose="020B0604020202020204" pitchFamily="34" charset="0"/>
              </a:rPr>
              <a:t>, Norway, </a:t>
            </a:r>
            <a:r>
              <a:rPr lang="en-BE" dirty="0" err="1">
                <a:solidFill>
                  <a:srgbClr val="333E48"/>
                </a:solidFill>
                <a:latin typeface="Arial" panose="020B0604020202020204" pitchFamily="34" charset="0"/>
                <a:cs typeface="Arial" panose="020B0604020202020204" pitchFamily="34" charset="0"/>
              </a:rPr>
              <a:t>Switserland</a:t>
            </a:r>
            <a:r>
              <a:rPr lang="en-BE" dirty="0">
                <a:solidFill>
                  <a:srgbClr val="333E48"/>
                </a:solidFill>
                <a:latin typeface="Arial" panose="020B0604020202020204" pitchFamily="34" charset="0"/>
                <a:cs typeface="Arial" panose="020B0604020202020204" pitchFamily="34" charset="0"/>
              </a:rPr>
              <a:t>, UK)   </a:t>
            </a:r>
          </a:p>
          <a:p>
            <a:endParaRPr lang="en-BE" dirty="0">
              <a:solidFill>
                <a:srgbClr val="333E48"/>
              </a:solidFill>
              <a:latin typeface="Arial" panose="020B0604020202020204" pitchFamily="34" charset="0"/>
              <a:cs typeface="Arial" panose="020B0604020202020204" pitchFamily="34" charset="0"/>
            </a:endParaRPr>
          </a:p>
          <a:p>
            <a:r>
              <a:rPr lang="en-US" dirty="0">
                <a:solidFill>
                  <a:srgbClr val="333E48"/>
                </a:solidFill>
                <a:latin typeface="Arial" panose="020B0604020202020204" pitchFamily="34" charset="0"/>
                <a:cs typeface="Arial" panose="020B0604020202020204" pitchFamily="34" charset="0"/>
              </a:rPr>
              <a:t>The connection with the curative sector is not always easy</a:t>
            </a:r>
            <a:r>
              <a:rPr lang="en-BE" dirty="0">
                <a:solidFill>
                  <a:srgbClr val="333E48"/>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2191129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05434" y="30507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27786" y="1631695"/>
            <a:ext cx="11289008" cy="4524315"/>
          </a:xfrm>
          <a:prstGeom prst="rect">
            <a:avLst/>
          </a:prstGeom>
          <a:noFill/>
        </p:spPr>
        <p:txBody>
          <a:bodyPr wrap="square" rtlCol="0">
            <a:spAutoFit/>
          </a:bodyPr>
          <a:lstStyle/>
          <a:p>
            <a:pPr algn="l"/>
            <a:r>
              <a:rPr lang="en-BE" sz="2400" dirty="0">
                <a:solidFill>
                  <a:srgbClr val="333E48"/>
                </a:solidFill>
                <a:latin typeface="Arial" panose="020B0604020202020204" pitchFamily="34" charset="0"/>
                <a:cs typeface="Arial" panose="020B0604020202020204" pitchFamily="34" charset="0"/>
              </a:rPr>
              <a:t>Did you know?</a:t>
            </a:r>
            <a:endParaRPr lang="en-BE" b="0" i="0" dirty="0">
              <a:solidFill>
                <a:srgbClr val="333E48"/>
              </a:solidFill>
              <a:effectLst/>
              <a:latin typeface="Arial" panose="020B0604020202020204" pitchFamily="34" charset="0"/>
              <a:cs typeface="Arial" panose="020B0604020202020204" pitchFamily="34" charset="0"/>
            </a:endParaRPr>
          </a:p>
          <a:p>
            <a:pPr algn="l"/>
            <a:endParaRPr lang="en-BE" b="0" i="0" dirty="0">
              <a:solidFill>
                <a:srgbClr val="333E48"/>
              </a:solidFill>
              <a:effectLst/>
              <a:latin typeface="Arial" panose="020B0604020202020204" pitchFamily="34" charset="0"/>
              <a:cs typeface="Arial" panose="020B0604020202020204" pitchFamily="34" charset="0"/>
            </a:endParaRPr>
          </a:p>
          <a:p>
            <a:pPr algn="l"/>
            <a:r>
              <a:rPr lang="en-US" b="1" dirty="0">
                <a:solidFill>
                  <a:srgbClr val="333E48"/>
                </a:solidFill>
                <a:latin typeface="Arial" panose="020B0604020202020204" pitchFamily="34" charset="0"/>
                <a:cs typeface="Arial" panose="020B0604020202020204" pitchFamily="34" charset="0"/>
              </a:rPr>
              <a:t>Belgium</a:t>
            </a:r>
            <a:r>
              <a:rPr lang="en-US" dirty="0">
                <a:solidFill>
                  <a:srgbClr val="333E48"/>
                </a:solidFill>
                <a:latin typeface="Arial" panose="020B0604020202020204" pitchFamily="34" charset="0"/>
                <a:cs typeface="Arial" panose="020B0604020202020204" pitchFamily="34" charset="0"/>
              </a:rPr>
              <a:t> is the only country that teaches 2 years of theory</a:t>
            </a:r>
            <a:r>
              <a:rPr lang="en-BE" dirty="0">
                <a:solidFill>
                  <a:srgbClr val="333E48"/>
                </a:solidFill>
                <a:latin typeface="Arial" panose="020B0604020202020204" pitchFamily="34" charset="0"/>
                <a:cs typeface="Arial" panose="020B0604020202020204" pitchFamily="34" charset="0"/>
              </a:rPr>
              <a:t>. (&lt;-&gt; </a:t>
            </a:r>
            <a:r>
              <a:rPr lang="en-BE" dirty="0" err="1">
                <a:solidFill>
                  <a:srgbClr val="333E48"/>
                </a:solidFill>
                <a:latin typeface="Arial" panose="020B0604020202020204" pitchFamily="34" charset="0"/>
                <a:cs typeface="Arial" panose="020B0604020202020204" pitchFamily="34" charset="0"/>
              </a:rPr>
              <a:t>modulair</a:t>
            </a:r>
            <a:r>
              <a:rPr lang="en-BE" dirty="0">
                <a:solidFill>
                  <a:srgbClr val="333E48"/>
                </a:solidFill>
                <a:latin typeface="Arial" panose="020B0604020202020204" pitchFamily="34" charset="0"/>
                <a:cs typeface="Arial" panose="020B0604020202020204" pitchFamily="34" charset="0"/>
              </a:rPr>
              <a:t> system)</a:t>
            </a:r>
          </a:p>
          <a:p>
            <a:pPr algn="l"/>
            <a:endParaRPr lang="en-BE" sz="1100" dirty="0">
              <a:solidFill>
                <a:srgbClr val="333E48"/>
              </a:solidFill>
              <a:latin typeface="Arial" panose="020B0604020202020204" pitchFamily="34" charset="0"/>
              <a:cs typeface="Arial" panose="020B0604020202020204" pitchFamily="34" charset="0"/>
            </a:endParaRPr>
          </a:p>
          <a:p>
            <a:pPr algn="l"/>
            <a:r>
              <a:rPr lang="nl-BE" b="1" dirty="0">
                <a:solidFill>
                  <a:srgbClr val="333E48"/>
                </a:solidFill>
                <a:latin typeface="Arial" panose="020B0604020202020204" pitchFamily="34" charset="0"/>
                <a:cs typeface="Arial" panose="020B0604020202020204" pitchFamily="34" charset="0"/>
              </a:rPr>
              <a:t>Denmark</a:t>
            </a:r>
            <a:r>
              <a:rPr lang="nl-BE" dirty="0">
                <a:solidFill>
                  <a:srgbClr val="333E48"/>
                </a:solidFill>
                <a:latin typeface="Arial" panose="020B0604020202020204" pitchFamily="34" charset="0"/>
                <a:cs typeface="Arial" panose="020B0604020202020204" pitchFamily="34" charset="0"/>
              </a:rPr>
              <a:t> </a:t>
            </a:r>
            <a:r>
              <a:rPr lang="nl-BE" dirty="0" err="1">
                <a:solidFill>
                  <a:srgbClr val="333E48"/>
                </a:solidFill>
                <a:latin typeface="Arial" panose="020B0604020202020204" pitchFamily="34" charset="0"/>
                <a:cs typeface="Arial" panose="020B0604020202020204" pitchFamily="34" charset="0"/>
              </a:rPr>
              <a:t>focuses</a:t>
            </a:r>
            <a:r>
              <a:rPr lang="nl-BE" dirty="0">
                <a:solidFill>
                  <a:srgbClr val="333E48"/>
                </a:solidFill>
                <a:latin typeface="Arial" panose="020B0604020202020204" pitchFamily="34" charset="0"/>
                <a:cs typeface="Arial" panose="020B0604020202020204" pitchFamily="34" charset="0"/>
              </a:rPr>
              <a:t> on </a:t>
            </a:r>
            <a:r>
              <a:rPr lang="nl-BE" dirty="0" err="1">
                <a:solidFill>
                  <a:srgbClr val="333E48"/>
                </a:solidFill>
                <a:latin typeface="Arial" panose="020B0604020202020204" pitchFamily="34" charset="0"/>
                <a:cs typeface="Arial" panose="020B0604020202020204" pitchFamily="34" charset="0"/>
              </a:rPr>
              <a:t>occupational</a:t>
            </a:r>
            <a:r>
              <a:rPr lang="nl-BE" dirty="0">
                <a:solidFill>
                  <a:srgbClr val="333E48"/>
                </a:solidFill>
                <a:latin typeface="Arial" panose="020B0604020202020204" pitchFamily="34" charset="0"/>
                <a:cs typeface="Arial" panose="020B0604020202020204" pitchFamily="34" charset="0"/>
              </a:rPr>
              <a:t> </a:t>
            </a:r>
            <a:r>
              <a:rPr lang="nl-BE" dirty="0" err="1">
                <a:solidFill>
                  <a:srgbClr val="333E48"/>
                </a:solidFill>
                <a:latin typeface="Arial" panose="020B0604020202020204" pitchFamily="34" charset="0"/>
                <a:cs typeface="Arial" panose="020B0604020202020204" pitchFamily="34" charset="0"/>
              </a:rPr>
              <a:t>diseases</a:t>
            </a:r>
            <a:endParaRPr lang="en-BE" dirty="0">
              <a:solidFill>
                <a:srgbClr val="333E48"/>
              </a:solidFill>
              <a:latin typeface="Arial" panose="020B0604020202020204" pitchFamily="34" charset="0"/>
              <a:cs typeface="Arial" panose="020B0604020202020204" pitchFamily="34" charset="0"/>
            </a:endParaRPr>
          </a:p>
          <a:p>
            <a:pPr algn="l"/>
            <a:endParaRPr lang="en-BE" sz="1100" dirty="0">
              <a:solidFill>
                <a:srgbClr val="333E48"/>
              </a:solidFill>
              <a:latin typeface="Arial" panose="020B0604020202020204" pitchFamily="34" charset="0"/>
              <a:cs typeface="Arial" panose="020B0604020202020204" pitchFamily="34" charset="0"/>
            </a:endParaRPr>
          </a:p>
          <a:p>
            <a:pPr algn="l"/>
            <a:r>
              <a:rPr lang="en-BE" b="1" dirty="0">
                <a:solidFill>
                  <a:srgbClr val="333E48"/>
                </a:solidFill>
                <a:latin typeface="Arial" panose="020B0604020202020204" pitchFamily="34" charset="0"/>
                <a:cs typeface="Arial" panose="020B0604020202020204" pitchFamily="34" charset="0"/>
              </a:rPr>
              <a:t>Germany </a:t>
            </a:r>
            <a:r>
              <a:rPr lang="en-BE" b="1">
                <a:solidFill>
                  <a:srgbClr val="333E48"/>
                </a:solidFill>
                <a:latin typeface="Arial" panose="020B0604020202020204" pitchFamily="34" charset="0"/>
                <a:cs typeface="Arial" panose="020B0604020202020204" pitchFamily="34" charset="0"/>
              </a:rPr>
              <a:t>and Norway:</a:t>
            </a:r>
            <a:r>
              <a:rPr lang="en-BE">
                <a:solidFill>
                  <a:srgbClr val="333E48"/>
                </a:solidFill>
                <a:latin typeface="Arial" panose="020B0604020202020204" pitchFamily="34" charset="0"/>
                <a:cs typeface="Arial" panose="020B0604020202020204" pitchFamily="34" charset="0"/>
              </a:rPr>
              <a:t> periodicity PME </a:t>
            </a:r>
            <a:r>
              <a:rPr lang="en-BE" dirty="0">
                <a:solidFill>
                  <a:srgbClr val="333E48"/>
                </a:solidFill>
                <a:latin typeface="Arial" panose="020B0604020202020204" pitchFamily="34" charset="0"/>
                <a:cs typeface="Arial" panose="020B0604020202020204" pitchFamily="34" charset="0"/>
              </a:rPr>
              <a:t>of every 3years, risk based e.g. Carcinogens </a:t>
            </a:r>
          </a:p>
          <a:p>
            <a:pPr algn="l"/>
            <a:endParaRPr lang="en-BE" sz="1100" dirty="0">
              <a:solidFill>
                <a:srgbClr val="333E48"/>
              </a:solidFill>
              <a:latin typeface="Arial" panose="020B0604020202020204" pitchFamily="34" charset="0"/>
              <a:cs typeface="Arial" panose="020B0604020202020204" pitchFamily="34" charset="0"/>
            </a:endParaRPr>
          </a:p>
          <a:p>
            <a:r>
              <a:rPr lang="en-BE" dirty="0">
                <a:solidFill>
                  <a:srgbClr val="333E48"/>
                </a:solidFill>
                <a:latin typeface="Arial" panose="020B0604020202020204" pitchFamily="34" charset="0"/>
                <a:cs typeface="Arial" panose="020B0604020202020204" pitchFamily="34" charset="0"/>
              </a:rPr>
              <a:t>N</a:t>
            </a:r>
            <a:r>
              <a:rPr lang="en-US" dirty="0">
                <a:solidFill>
                  <a:srgbClr val="333E48"/>
                </a:solidFill>
                <a:latin typeface="Arial" panose="020B0604020202020204" pitchFamily="34" charset="0"/>
                <a:cs typeface="Arial" panose="020B0604020202020204" pitchFamily="34" charset="0"/>
              </a:rPr>
              <a:t>o training </a:t>
            </a:r>
            <a:r>
              <a:rPr lang="en-BE" dirty="0">
                <a:solidFill>
                  <a:srgbClr val="333E48"/>
                </a:solidFill>
                <a:latin typeface="Arial" panose="020B0604020202020204" pitchFamily="34" charset="0"/>
                <a:cs typeface="Arial" panose="020B0604020202020204" pitchFamily="34" charset="0"/>
              </a:rPr>
              <a:t>organized </a:t>
            </a:r>
            <a:r>
              <a:rPr lang="en-US" dirty="0">
                <a:solidFill>
                  <a:srgbClr val="333E48"/>
                </a:solidFill>
                <a:latin typeface="Arial" panose="020B0604020202020204" pitchFamily="34" charset="0"/>
                <a:cs typeface="Arial" panose="020B0604020202020204" pitchFamily="34" charset="0"/>
              </a:rPr>
              <a:t>in </a:t>
            </a:r>
            <a:r>
              <a:rPr lang="en-US" b="1" dirty="0">
                <a:solidFill>
                  <a:srgbClr val="333E48"/>
                </a:solidFill>
                <a:latin typeface="Arial" panose="020B0604020202020204" pitchFamily="34" charset="0"/>
                <a:cs typeface="Arial" panose="020B0604020202020204" pitchFamily="34" charset="0"/>
              </a:rPr>
              <a:t>Luxembourg</a:t>
            </a:r>
            <a:r>
              <a:rPr lang="en-BE" dirty="0">
                <a:solidFill>
                  <a:srgbClr val="333E48"/>
                </a:solidFill>
                <a:latin typeface="Arial" panose="020B0604020202020204" pitchFamily="34" charset="0"/>
                <a:cs typeface="Arial" panose="020B0604020202020204" pitchFamily="34" charset="0"/>
              </a:rPr>
              <a:t>. </a:t>
            </a:r>
          </a:p>
          <a:p>
            <a:endParaRPr lang="en-BE" sz="1100" dirty="0">
              <a:solidFill>
                <a:srgbClr val="333E48"/>
              </a:solidFill>
              <a:latin typeface="Arial" panose="020B0604020202020204" pitchFamily="34" charset="0"/>
              <a:cs typeface="Arial" panose="020B0604020202020204" pitchFamily="34" charset="0"/>
            </a:endParaRPr>
          </a:p>
          <a:p>
            <a:r>
              <a:rPr lang="en-US" b="1" dirty="0">
                <a:solidFill>
                  <a:srgbClr val="333E48"/>
                </a:solidFill>
                <a:latin typeface="Arial" panose="020B0604020202020204" pitchFamily="34" charset="0"/>
                <a:cs typeface="Arial" panose="020B0604020202020204" pitchFamily="34" charset="0"/>
              </a:rPr>
              <a:t>The Netherlands </a:t>
            </a:r>
            <a:r>
              <a:rPr lang="en-US" dirty="0">
                <a:solidFill>
                  <a:srgbClr val="333E48"/>
                </a:solidFill>
                <a:latin typeface="Arial" panose="020B0604020202020204" pitchFamily="34" charset="0"/>
                <a:cs typeface="Arial" panose="020B0604020202020204" pitchFamily="34" charset="0"/>
              </a:rPr>
              <a:t>mainly focuses on absenteeism</a:t>
            </a:r>
            <a:r>
              <a:rPr lang="en-BE" dirty="0">
                <a:solidFill>
                  <a:srgbClr val="333E48"/>
                </a:solidFill>
                <a:latin typeface="Arial" panose="020B0604020202020204" pitchFamily="34" charset="0"/>
                <a:cs typeface="Arial" panose="020B0604020202020204" pitchFamily="34" charset="0"/>
              </a:rPr>
              <a:t>: ‘</a:t>
            </a:r>
            <a:r>
              <a:rPr lang="en-BE" dirty="0" err="1">
                <a:solidFill>
                  <a:srgbClr val="333E48"/>
                </a:solidFill>
                <a:latin typeface="Arial" panose="020B0604020202020204" pitchFamily="34" charset="0"/>
                <a:cs typeface="Arial" panose="020B0604020202020204" pitchFamily="34" charset="0"/>
              </a:rPr>
              <a:t>Verzuimbeleid</a:t>
            </a:r>
            <a:r>
              <a:rPr lang="en-BE" dirty="0">
                <a:solidFill>
                  <a:srgbClr val="333E48"/>
                </a:solidFill>
                <a:latin typeface="Arial" panose="020B0604020202020204" pitchFamily="34" charset="0"/>
                <a:cs typeface="Arial" panose="020B0604020202020204" pitchFamily="34" charset="0"/>
              </a:rPr>
              <a:t>’</a:t>
            </a:r>
          </a:p>
          <a:p>
            <a:endParaRPr lang="en-BE" sz="1100" dirty="0">
              <a:solidFill>
                <a:srgbClr val="333E48"/>
              </a:solidFill>
              <a:latin typeface="Arial" panose="020B0604020202020204" pitchFamily="34" charset="0"/>
              <a:cs typeface="Arial" panose="020B0604020202020204" pitchFamily="34" charset="0"/>
            </a:endParaRPr>
          </a:p>
          <a:p>
            <a:r>
              <a:rPr lang="en-US" b="1" dirty="0">
                <a:solidFill>
                  <a:srgbClr val="333E48"/>
                </a:solidFill>
                <a:latin typeface="Arial" panose="020B0604020202020204" pitchFamily="34" charset="0"/>
                <a:cs typeface="Arial" panose="020B0604020202020204" pitchFamily="34" charset="0"/>
              </a:rPr>
              <a:t>UK </a:t>
            </a:r>
            <a:r>
              <a:rPr lang="en-US" dirty="0">
                <a:solidFill>
                  <a:srgbClr val="333E48"/>
                </a:solidFill>
                <a:latin typeface="Arial" panose="020B0604020202020204" pitchFamily="34" charset="0"/>
                <a:cs typeface="Arial" panose="020B0604020202020204" pitchFamily="34" charset="0"/>
              </a:rPr>
              <a:t>is very advanced with their specific referral system</a:t>
            </a:r>
            <a:r>
              <a:rPr lang="en-BE" dirty="0">
                <a:solidFill>
                  <a:srgbClr val="333E48"/>
                </a:solidFill>
                <a:latin typeface="Arial" panose="020B0604020202020204" pitchFamily="34" charset="0"/>
                <a:cs typeface="Arial" panose="020B0604020202020204" pitchFamily="34" charset="0"/>
              </a:rPr>
              <a:t>.</a:t>
            </a:r>
          </a:p>
          <a:p>
            <a:endParaRPr lang="en-BE" sz="1100" dirty="0">
              <a:solidFill>
                <a:srgbClr val="333E48"/>
              </a:solidFill>
              <a:latin typeface="Arial" panose="020B0604020202020204" pitchFamily="34" charset="0"/>
              <a:cs typeface="Arial" panose="020B0604020202020204" pitchFamily="34" charset="0"/>
            </a:endParaRPr>
          </a:p>
          <a:p>
            <a:r>
              <a:rPr lang="en-BE" dirty="0">
                <a:solidFill>
                  <a:srgbClr val="333E48"/>
                </a:solidFill>
                <a:latin typeface="Arial" panose="020B0604020202020204" pitchFamily="34" charset="0"/>
                <a:cs typeface="Arial" panose="020B0604020202020204" pitchFamily="34" charset="0"/>
              </a:rPr>
              <a:t>In</a:t>
            </a:r>
            <a:r>
              <a:rPr lang="en-BE" b="1" dirty="0">
                <a:solidFill>
                  <a:srgbClr val="333E48"/>
                </a:solidFill>
                <a:latin typeface="Arial" panose="020B0604020202020204" pitchFamily="34" charset="0"/>
                <a:cs typeface="Arial" panose="020B0604020202020204" pitchFamily="34" charset="0"/>
              </a:rPr>
              <a:t> </a:t>
            </a:r>
            <a:r>
              <a:rPr lang="en-US" b="1" dirty="0" err="1">
                <a:solidFill>
                  <a:srgbClr val="333E48"/>
                </a:solidFill>
                <a:latin typeface="Arial" panose="020B0604020202020204" pitchFamily="34" charset="0"/>
                <a:cs typeface="Arial" panose="020B0604020202020204" pitchFamily="34" charset="0"/>
              </a:rPr>
              <a:t>Switzerlan</a:t>
            </a:r>
            <a:r>
              <a:rPr lang="en-BE" b="1" dirty="0">
                <a:solidFill>
                  <a:srgbClr val="333E48"/>
                </a:solidFill>
                <a:latin typeface="Arial" panose="020B0604020202020204" pitchFamily="34" charset="0"/>
                <a:cs typeface="Arial" panose="020B0604020202020204" pitchFamily="34" charset="0"/>
              </a:rPr>
              <a:t>d </a:t>
            </a:r>
            <a:r>
              <a:rPr lang="en-US" dirty="0">
                <a:solidFill>
                  <a:srgbClr val="333E48"/>
                </a:solidFill>
                <a:latin typeface="Arial" panose="020B0604020202020204" pitchFamily="34" charset="0"/>
                <a:cs typeface="Arial" panose="020B0604020202020204" pitchFamily="34" charset="0"/>
              </a:rPr>
              <a:t>the risks depend on the number of occupational accidents</a:t>
            </a:r>
            <a:r>
              <a:rPr lang="en-BE" dirty="0">
                <a:solidFill>
                  <a:srgbClr val="333E48"/>
                </a:solidFill>
                <a:latin typeface="Arial" panose="020B0604020202020204" pitchFamily="34" charset="0"/>
                <a:cs typeface="Arial" panose="020B0604020202020204" pitchFamily="34" charset="0"/>
              </a:rPr>
              <a:t> -&gt; </a:t>
            </a:r>
            <a:r>
              <a:rPr lang="en-US" dirty="0">
                <a:solidFill>
                  <a:srgbClr val="333E48"/>
                </a:solidFill>
                <a:latin typeface="Arial" panose="020B0604020202020204" pitchFamily="34" charset="0"/>
                <a:cs typeface="Arial" panose="020B0604020202020204" pitchFamily="34" charset="0"/>
              </a:rPr>
              <a:t>paid by the insurance companies</a:t>
            </a:r>
            <a:r>
              <a:rPr lang="en-BE" dirty="0">
                <a:solidFill>
                  <a:srgbClr val="333E48"/>
                </a:solidFill>
                <a:latin typeface="Arial" panose="020B0604020202020204" pitchFamily="34" charset="0"/>
                <a:cs typeface="Arial" panose="020B0604020202020204" pitchFamily="34" charset="0"/>
              </a:rPr>
              <a:t>. </a:t>
            </a:r>
          </a:p>
          <a:p>
            <a:r>
              <a:rPr lang="en-US" dirty="0">
                <a:solidFill>
                  <a:srgbClr val="333E48"/>
                </a:solidFill>
                <a:latin typeface="Arial" panose="020B0604020202020204" pitchFamily="34" charset="0"/>
                <a:cs typeface="Arial" panose="020B0604020202020204" pitchFamily="34" charset="0"/>
              </a:rPr>
              <a:t>Medical screening only if there is </a:t>
            </a:r>
            <a:r>
              <a:rPr lang="en-BE" dirty="0">
                <a:solidFill>
                  <a:srgbClr val="333E48"/>
                </a:solidFill>
                <a:latin typeface="Arial" panose="020B0604020202020204" pitchFamily="34" charset="0"/>
                <a:cs typeface="Arial" panose="020B0604020202020204" pitchFamily="34" charset="0"/>
              </a:rPr>
              <a:t>s</a:t>
            </a:r>
            <a:r>
              <a:rPr lang="en-US" dirty="0" err="1">
                <a:solidFill>
                  <a:srgbClr val="333E48"/>
                </a:solidFill>
                <a:latin typeface="Arial" panose="020B0604020202020204" pitchFamily="34" charset="0"/>
                <a:cs typeface="Arial" panose="020B0604020202020204" pitchFamily="34" charset="0"/>
              </a:rPr>
              <a:t>pecial</a:t>
            </a:r>
            <a:r>
              <a:rPr lang="en-BE" dirty="0">
                <a:solidFill>
                  <a:srgbClr val="333E48"/>
                </a:solidFill>
                <a:latin typeface="Arial" panose="020B0604020202020204" pitchFamily="34" charset="0"/>
                <a:cs typeface="Arial" panose="020B0604020202020204" pitchFamily="34" charset="0"/>
              </a:rPr>
              <a:t> </a:t>
            </a:r>
            <a:r>
              <a:rPr lang="en-US" dirty="0">
                <a:solidFill>
                  <a:srgbClr val="333E48"/>
                </a:solidFill>
                <a:latin typeface="Arial" panose="020B0604020202020204" pitchFamily="34" charset="0"/>
                <a:cs typeface="Arial" panose="020B0604020202020204" pitchFamily="34" charset="0"/>
              </a:rPr>
              <a:t>exposure or special work conditions, </a:t>
            </a:r>
            <a:endParaRPr lang="en-BE" dirty="0">
              <a:solidFill>
                <a:srgbClr val="333E48"/>
              </a:solidFill>
              <a:latin typeface="Arial" panose="020B0604020202020204" pitchFamily="34" charset="0"/>
              <a:cs typeface="Arial" panose="020B0604020202020204" pitchFamily="34" charset="0"/>
            </a:endParaRPr>
          </a:p>
          <a:p>
            <a:r>
              <a:rPr lang="en-US" dirty="0">
                <a:solidFill>
                  <a:srgbClr val="333E48"/>
                </a:solidFill>
                <a:latin typeface="Arial" panose="020B0604020202020204" pitchFamily="34" charset="0"/>
                <a:cs typeface="Arial" panose="020B0604020202020204" pitchFamily="34" charset="0"/>
              </a:rPr>
              <a:t>w</a:t>
            </a:r>
            <a:r>
              <a:rPr lang="en-BE" dirty="0">
                <a:solidFill>
                  <a:srgbClr val="333E48"/>
                </a:solidFill>
                <a:latin typeface="Arial" panose="020B0604020202020204" pitchFamily="34" charset="0"/>
                <a:cs typeface="Arial" panose="020B0604020202020204" pitchFamily="34" charset="0"/>
              </a:rPr>
              <a:t>h</a:t>
            </a:r>
            <a:r>
              <a:rPr lang="en-US" dirty="0">
                <a:solidFill>
                  <a:srgbClr val="333E48"/>
                </a:solidFill>
                <a:latin typeface="Arial" panose="020B0604020202020204" pitchFamily="34" charset="0"/>
                <a:cs typeface="Arial" panose="020B0604020202020204" pitchFamily="34" charset="0"/>
              </a:rPr>
              <a:t>ich </a:t>
            </a:r>
            <a:r>
              <a:rPr lang="en-BE" dirty="0">
                <a:solidFill>
                  <a:srgbClr val="333E48"/>
                </a:solidFill>
                <a:latin typeface="Arial" panose="020B0604020202020204" pitchFamily="34" charset="0"/>
                <a:cs typeface="Arial" panose="020B0604020202020204" pitchFamily="34" charset="0"/>
              </a:rPr>
              <a:t>c</a:t>
            </a:r>
            <a:r>
              <a:rPr lang="en-US" dirty="0" err="1">
                <a:solidFill>
                  <a:srgbClr val="333E48"/>
                </a:solidFill>
                <a:latin typeface="Arial" panose="020B0604020202020204" pitchFamily="34" charset="0"/>
                <a:cs typeface="Arial" panose="020B0604020202020204" pitchFamily="34" charset="0"/>
              </a:rPr>
              <a:t>annot</a:t>
            </a:r>
            <a:r>
              <a:rPr lang="en-US" dirty="0">
                <a:solidFill>
                  <a:srgbClr val="333E48"/>
                </a:solidFill>
                <a:latin typeface="Arial" panose="020B0604020202020204" pitchFamily="34" charset="0"/>
                <a:cs typeface="Arial" panose="020B0604020202020204" pitchFamily="34" charset="0"/>
              </a:rPr>
              <a:t> be controlled sufficiently by technical or organizational methods.</a:t>
            </a:r>
            <a:endParaRPr lang="en-BE" dirty="0">
              <a:solidFill>
                <a:srgbClr val="333E4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9646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F17A3D-21AC-4279-9F3A-B20862BB0FD8}"/>
              </a:ext>
            </a:extLst>
          </p:cNvPr>
          <p:cNvSpPr/>
          <p:nvPr/>
        </p:nvSpPr>
        <p:spPr>
          <a:xfrm>
            <a:off x="779424" y="1736189"/>
            <a:ext cx="9813814" cy="707886"/>
          </a:xfrm>
          <a:prstGeom prst="rect">
            <a:avLst/>
          </a:prstGeom>
        </p:spPr>
        <p:txBody>
          <a:bodyPr wrap="square">
            <a:spAutoFit/>
          </a:bodyPr>
          <a:lstStyle/>
          <a:p>
            <a:pPr algn="ctr"/>
            <a:endParaRPr lang="nl-BE" sz="2800" b="1" dirty="0"/>
          </a:p>
          <a:p>
            <a:pPr algn="ctr"/>
            <a:endParaRPr lang="nl-NL" sz="1200" b="1" dirty="0"/>
          </a:p>
        </p:txBody>
      </p:sp>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18709"/>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05434" y="294865"/>
            <a:ext cx="2654490" cy="1306388"/>
          </a:xfrm>
        </p:spPr>
      </p:pic>
      <p:pic>
        <p:nvPicPr>
          <p:cNvPr id="11" name="Picture 10">
            <a:extLst>
              <a:ext uri="{FF2B5EF4-FFF2-40B4-BE49-F238E27FC236}">
                <a16:creationId xmlns:a16="http://schemas.microsoft.com/office/drawing/2014/main" id="{1C407256-C635-EE31-BF7F-A070416F3AF2}"/>
              </a:ext>
            </a:extLst>
          </p:cNvPr>
          <p:cNvPicPr>
            <a:picLocks noChangeAspect="1"/>
          </p:cNvPicPr>
          <p:nvPr/>
        </p:nvPicPr>
        <p:blipFill>
          <a:blip r:embed="rId6"/>
          <a:stretch>
            <a:fillRect/>
          </a:stretch>
        </p:blipFill>
        <p:spPr>
          <a:xfrm>
            <a:off x="6316016" y="5869603"/>
            <a:ext cx="838317" cy="276264"/>
          </a:xfrm>
          <a:prstGeom prst="rect">
            <a:avLst/>
          </a:prstGeom>
        </p:spPr>
      </p:pic>
      <p:pic>
        <p:nvPicPr>
          <p:cNvPr id="8" name="Picture 7">
            <a:extLst>
              <a:ext uri="{FF2B5EF4-FFF2-40B4-BE49-F238E27FC236}">
                <a16:creationId xmlns:a16="http://schemas.microsoft.com/office/drawing/2014/main" id="{9C56F0C2-DD30-E06D-4D27-75F2949EE910}"/>
              </a:ext>
            </a:extLst>
          </p:cNvPr>
          <p:cNvPicPr>
            <a:picLocks noChangeAspect="1"/>
          </p:cNvPicPr>
          <p:nvPr/>
        </p:nvPicPr>
        <p:blipFill>
          <a:blip r:embed="rId7"/>
          <a:stretch>
            <a:fillRect/>
          </a:stretch>
        </p:blipFill>
        <p:spPr>
          <a:xfrm>
            <a:off x="957533" y="1853522"/>
            <a:ext cx="5001460" cy="4336372"/>
          </a:xfrm>
          <a:prstGeom prst="rect">
            <a:avLst/>
          </a:prstGeom>
        </p:spPr>
      </p:pic>
    </p:spTree>
    <p:extLst>
      <p:ext uri="{BB962C8B-B14F-4D97-AF65-F5344CB8AC3E}">
        <p14:creationId xmlns:p14="http://schemas.microsoft.com/office/powerpoint/2010/main" val="1582949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44214" y="401457"/>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14060" y="289319"/>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27785" y="1520541"/>
            <a:ext cx="9875671" cy="4893647"/>
          </a:xfrm>
          <a:prstGeom prst="rect">
            <a:avLst/>
          </a:prstGeom>
          <a:noFill/>
        </p:spPr>
        <p:txBody>
          <a:bodyPr wrap="square" rtlCol="0">
            <a:spAutoFit/>
          </a:bodyPr>
          <a:lstStyle/>
          <a:p>
            <a:r>
              <a:rPr lang="nl-BE" sz="2400" dirty="0">
                <a:latin typeface="Arial" panose="020B0604020202020204" pitchFamily="34" charset="0"/>
                <a:cs typeface="Arial" panose="020B0604020202020204" pitchFamily="34" charset="0"/>
              </a:rPr>
              <a:t>W</a:t>
            </a:r>
            <a:r>
              <a:rPr lang="en-BE" sz="2400" dirty="0">
                <a:latin typeface="Arial" panose="020B0604020202020204" pitchFamily="34" charset="0"/>
                <a:cs typeface="Arial" panose="020B0604020202020204" pitchFamily="34" charset="0"/>
              </a:rPr>
              <a:t>hat is the function of the</a:t>
            </a:r>
            <a:r>
              <a:rPr lang="nl-BE" sz="2400" dirty="0">
                <a:latin typeface="Arial" panose="020B0604020202020204" pitchFamily="34" charset="0"/>
                <a:cs typeface="Arial" panose="020B0604020202020204" pitchFamily="34" charset="0"/>
              </a:rPr>
              <a:t> UEMS OM? </a:t>
            </a:r>
            <a:endParaRPr lang="en-BE" sz="2400" dirty="0">
              <a:latin typeface="Arial" panose="020B0604020202020204" pitchFamily="34" charset="0"/>
              <a:cs typeface="Arial" panose="020B0604020202020204" pitchFamily="34" charset="0"/>
            </a:endParaRPr>
          </a:p>
          <a:p>
            <a:endParaRPr lang="nl-B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BE" dirty="0">
                <a:latin typeface="Arial" panose="020B0604020202020204" pitchFamily="34" charset="0"/>
                <a:cs typeface="Arial" panose="020B0604020202020204" pitchFamily="34" charset="0"/>
              </a:rPr>
              <a:t>Comparing </a:t>
            </a:r>
            <a:r>
              <a:rPr lang="nl-BE" dirty="0">
                <a:latin typeface="Arial" panose="020B0604020202020204" pitchFamily="34" charset="0"/>
                <a:cs typeface="Arial" panose="020B0604020202020204" pitchFamily="34" charset="0"/>
              </a:rPr>
              <a:t>‘</a:t>
            </a:r>
            <a:r>
              <a:rPr lang="nl-BE" dirty="0" err="1">
                <a:latin typeface="Arial" panose="020B0604020202020204" pitchFamily="34" charset="0"/>
                <a:cs typeface="Arial" panose="020B0604020202020204" pitchFamily="34" charset="0"/>
              </a:rPr>
              <a:t>Good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practices</a:t>
            </a:r>
            <a:r>
              <a:rPr lang="nl-BE" dirty="0">
                <a:latin typeface="Arial" panose="020B0604020202020204" pitchFamily="34" charset="0"/>
                <a:cs typeface="Arial" panose="020B0604020202020204" pitchFamily="34" charset="0"/>
              </a:rPr>
              <a:t>’</a:t>
            </a:r>
            <a:endParaRPr lang="en-BE" dirty="0">
              <a:latin typeface="Arial" panose="020B0604020202020204" pitchFamily="34" charset="0"/>
              <a:cs typeface="Arial" panose="020B0604020202020204" pitchFamily="34" charset="0"/>
            </a:endParaRPr>
          </a:p>
          <a:p>
            <a:endParaRPr lang="en-B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Fifth European Assessment in Occupational Medicine </a:t>
            </a:r>
            <a:endParaRPr lang="en-BE" dirty="0">
              <a:latin typeface="Arial" panose="020B0604020202020204" pitchFamily="34" charset="0"/>
              <a:cs typeface="Arial" panose="020B0604020202020204" pitchFamily="34" charset="0"/>
            </a:endParaRPr>
          </a:p>
          <a:p>
            <a:r>
              <a:rPr lang="en-BE"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 21 October 2024</a:t>
            </a:r>
            <a:r>
              <a:rPr lang="en-BE" dirty="0">
                <a:latin typeface="Arial" panose="020B0604020202020204" pitchFamily="34" charset="0"/>
                <a:cs typeface="Arial" panose="020B0604020202020204" pitchFamily="34" charset="0"/>
              </a:rPr>
              <a:t> – Brussels</a:t>
            </a:r>
          </a:p>
          <a:p>
            <a:endParaRPr lang="en-B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dirty="0">
                <a:latin typeface="Arial" panose="020B0604020202020204" pitchFamily="34" charset="0"/>
                <a:cs typeface="Arial" panose="020B0604020202020204" pitchFamily="34" charset="0"/>
              </a:rPr>
              <a:t>Lobbying in the EU commission and parliament</a:t>
            </a:r>
            <a:endParaRPr lang="nl-BE" dirty="0">
              <a:latin typeface="Arial" panose="020B0604020202020204" pitchFamily="34" charset="0"/>
              <a:cs typeface="Arial" panose="020B0604020202020204" pitchFamily="34" charset="0"/>
            </a:endParaRPr>
          </a:p>
          <a:p>
            <a:endParaRPr lang="en-BE" dirty="0">
              <a:latin typeface="Arial" panose="020B0604020202020204" pitchFamily="34" charset="0"/>
              <a:cs typeface="Arial" panose="020B0604020202020204" pitchFamily="34" charset="0"/>
            </a:endParaRPr>
          </a:p>
          <a:p>
            <a:endParaRPr lang="nl-BE" dirty="0">
              <a:latin typeface="Arial" panose="020B0604020202020204" pitchFamily="34" charset="0"/>
              <a:cs typeface="Arial" panose="020B0604020202020204" pitchFamily="34" charset="0"/>
            </a:endParaRPr>
          </a:p>
          <a:p>
            <a:r>
              <a:rPr lang="nl-BE" dirty="0">
                <a:latin typeface="Arial" panose="020B0604020202020204" pitchFamily="34" charset="0"/>
                <a:cs typeface="Arial" panose="020B0604020202020204" pitchFamily="34" charset="0"/>
              </a:rPr>
              <a:t>How does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Belgian OM </a:t>
            </a:r>
            <a:r>
              <a:rPr lang="nl-BE" dirty="0" err="1">
                <a:latin typeface="Arial" panose="020B0604020202020204" pitchFamily="34" charset="0"/>
                <a:cs typeface="Arial" panose="020B0604020202020204" pitchFamily="34" charset="0"/>
              </a:rPr>
              <a:t>compares</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to</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other</a:t>
            </a:r>
            <a:r>
              <a:rPr lang="nl-BE" dirty="0">
                <a:latin typeface="Arial" panose="020B0604020202020204" pitchFamily="34" charset="0"/>
                <a:cs typeface="Arial" panose="020B0604020202020204" pitchFamily="34" charset="0"/>
              </a:rPr>
              <a:t> European </a:t>
            </a:r>
            <a:r>
              <a:rPr lang="nl-BE" dirty="0" err="1">
                <a:latin typeface="Arial" panose="020B0604020202020204" pitchFamily="34" charset="0"/>
                <a:cs typeface="Arial" panose="020B0604020202020204" pitchFamily="34" charset="0"/>
              </a:rPr>
              <a:t>countries</a:t>
            </a:r>
            <a:r>
              <a:rPr lang="nl-BE" dirty="0">
                <a:latin typeface="Arial" panose="020B0604020202020204" pitchFamily="34" charset="0"/>
                <a:cs typeface="Arial" panose="020B0604020202020204" pitchFamily="34" charset="0"/>
              </a:rPr>
              <a:t>?</a:t>
            </a:r>
          </a:p>
          <a:p>
            <a:r>
              <a:rPr lang="nl-BE" dirty="0" err="1">
                <a:latin typeface="Arial" panose="020B0604020202020204" pitchFamily="34" charset="0"/>
                <a:cs typeface="Arial" panose="020B0604020202020204" pitchFamily="34" charset="0"/>
              </a:rPr>
              <a:t>Questionaire</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from</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the</a:t>
            </a:r>
            <a:r>
              <a:rPr lang="nl-BE" dirty="0">
                <a:latin typeface="Arial" panose="020B0604020202020204" pitchFamily="34" charset="0"/>
                <a:cs typeface="Arial" panose="020B0604020202020204" pitchFamily="34" charset="0"/>
              </a:rPr>
              <a:t> Belgian PO</a:t>
            </a:r>
            <a:r>
              <a:rPr lang="en-BE" dirty="0">
                <a:latin typeface="Arial" panose="020B0604020202020204" pitchFamily="34" charset="0"/>
                <a:cs typeface="Arial" panose="020B0604020202020204" pitchFamily="34" charset="0"/>
              </a:rPr>
              <a:t>V.</a:t>
            </a:r>
          </a:p>
          <a:p>
            <a:endParaRPr lang="nl-BE" dirty="0">
              <a:latin typeface="Arial" panose="020B0604020202020204" pitchFamily="34" charset="0"/>
              <a:cs typeface="Arial" panose="020B0604020202020204" pitchFamily="34" charset="0"/>
            </a:endParaRPr>
          </a:p>
          <a:p>
            <a:r>
              <a:rPr lang="nl-BE" dirty="0">
                <a:latin typeface="Arial" panose="020B0604020202020204" pitchFamily="34" charset="0"/>
                <a:cs typeface="Arial" panose="020B0604020202020204" pitchFamily="34" charset="0"/>
              </a:rPr>
              <a:t>Respons </a:t>
            </a:r>
            <a:r>
              <a:rPr lang="nl-BE" dirty="0" err="1">
                <a:latin typeface="Arial" panose="020B0604020202020204" pitchFamily="34" charset="0"/>
                <a:cs typeface="Arial" panose="020B0604020202020204" pitchFamily="34" charset="0"/>
              </a:rPr>
              <a:t>from</a:t>
            </a:r>
            <a:r>
              <a:rPr lang="nl-BE" dirty="0">
                <a:latin typeface="Arial" panose="020B0604020202020204" pitchFamily="34" charset="0"/>
                <a:cs typeface="Arial" panose="020B0604020202020204" pitchFamily="34" charset="0"/>
              </a:rPr>
              <a:t> 17 of 22 </a:t>
            </a:r>
            <a:r>
              <a:rPr lang="nl-BE" dirty="0" err="1">
                <a:latin typeface="Arial" panose="020B0604020202020204" pitchFamily="34" charset="0"/>
                <a:cs typeface="Arial" panose="020B0604020202020204" pitchFamily="34" charset="0"/>
              </a:rPr>
              <a:t>represented</a:t>
            </a:r>
            <a:r>
              <a:rPr lang="nl-BE" dirty="0">
                <a:latin typeface="Arial" panose="020B0604020202020204" pitchFamily="34" charset="0"/>
                <a:cs typeface="Arial" panose="020B0604020202020204" pitchFamily="34" charset="0"/>
              </a:rPr>
              <a:t> </a:t>
            </a:r>
            <a:r>
              <a:rPr lang="nl-BE" dirty="0" err="1">
                <a:latin typeface="Arial" panose="020B0604020202020204" pitchFamily="34" charset="0"/>
                <a:cs typeface="Arial" panose="020B0604020202020204" pitchFamily="34" charset="0"/>
              </a:rPr>
              <a:t>countries</a:t>
            </a:r>
            <a:r>
              <a:rPr lang="en-BE" dirty="0">
                <a:latin typeface="Arial" panose="020B0604020202020204" pitchFamily="34" charset="0"/>
                <a:cs typeface="Arial" panose="020B0604020202020204" pitchFamily="34" charset="0"/>
              </a:rPr>
              <a:t>.</a:t>
            </a:r>
          </a:p>
          <a:p>
            <a:r>
              <a:rPr lang="en-BE" dirty="0">
                <a:latin typeface="Arial" panose="020B0604020202020204" pitchFamily="34" charset="0"/>
                <a:cs typeface="Arial" panose="020B0604020202020204" pitchFamily="34" charset="0"/>
              </a:rPr>
              <a:t>Occupational Health Physician / doctor = ‘OH P’ </a:t>
            </a:r>
          </a:p>
          <a:p>
            <a:endParaRPr lang="en-BE" dirty="0">
              <a:latin typeface="Arial" panose="020B0604020202020204" pitchFamily="34" charset="0"/>
              <a:cs typeface="Arial" panose="020B0604020202020204" pitchFamily="34" charset="0"/>
            </a:endParaRPr>
          </a:p>
          <a:p>
            <a:r>
              <a:rPr lang="en-BE" sz="1400" dirty="0">
                <a:solidFill>
                  <a:schemeClr val="accent1">
                    <a:lumMod val="60000"/>
                    <a:lumOff val="40000"/>
                  </a:schemeClr>
                </a:solidFill>
                <a:latin typeface="Arial" panose="020B0604020202020204" pitchFamily="34" charset="0"/>
                <a:cs typeface="Arial" panose="020B0604020202020204" pitchFamily="34" charset="0"/>
              </a:rPr>
              <a:t>(PAAA Preventieadviseur </a:t>
            </a:r>
            <a:r>
              <a:rPr lang="en-BE" sz="1400" dirty="0" err="1">
                <a:solidFill>
                  <a:schemeClr val="accent1">
                    <a:lumMod val="60000"/>
                    <a:lumOff val="40000"/>
                  </a:schemeClr>
                </a:solidFill>
                <a:latin typeface="Arial" panose="020B0604020202020204" pitchFamily="34" charset="0"/>
                <a:cs typeface="Arial" panose="020B0604020202020204" pitchFamily="34" charset="0"/>
              </a:rPr>
              <a:t>Arbeidsarts</a:t>
            </a:r>
            <a:r>
              <a:rPr lang="en-BE" sz="1400" dirty="0">
                <a:solidFill>
                  <a:schemeClr val="accent1">
                    <a:lumMod val="60000"/>
                    <a:lumOff val="40000"/>
                  </a:schemeClr>
                </a:solidFill>
                <a:latin typeface="Arial" panose="020B0604020202020204" pitchFamily="34" charset="0"/>
                <a:cs typeface="Arial" panose="020B0604020202020204" pitchFamily="34" charset="0"/>
              </a:rPr>
              <a:t> / CPMT </a:t>
            </a:r>
            <a:r>
              <a:rPr lang="en-BE" sz="1400" dirty="0" err="1">
                <a:solidFill>
                  <a:schemeClr val="accent1">
                    <a:lumMod val="60000"/>
                    <a:lumOff val="40000"/>
                  </a:schemeClr>
                </a:solidFill>
                <a:latin typeface="Arial" panose="020B0604020202020204" pitchFamily="34" charset="0"/>
                <a:cs typeface="Arial" panose="020B0604020202020204" pitchFamily="34" charset="0"/>
              </a:rPr>
              <a:t>Conseiller</a:t>
            </a:r>
            <a:r>
              <a:rPr lang="en-BE" sz="1400" dirty="0">
                <a:solidFill>
                  <a:schemeClr val="accent1">
                    <a:lumMod val="60000"/>
                    <a:lumOff val="40000"/>
                  </a:schemeClr>
                </a:solidFill>
                <a:latin typeface="Arial" panose="020B0604020202020204" pitchFamily="34" charset="0"/>
                <a:cs typeface="Arial" panose="020B0604020202020204" pitchFamily="34" charset="0"/>
              </a:rPr>
              <a:t> en </a:t>
            </a:r>
            <a:r>
              <a:rPr lang="en-BE" sz="1400" dirty="0" err="1">
                <a:solidFill>
                  <a:schemeClr val="accent1">
                    <a:lumMod val="60000"/>
                    <a:lumOff val="40000"/>
                  </a:schemeClr>
                </a:solidFill>
                <a:latin typeface="Arial" panose="020B0604020202020204" pitchFamily="34" charset="0"/>
                <a:cs typeface="Arial" panose="020B0604020202020204" pitchFamily="34" charset="0"/>
              </a:rPr>
              <a:t>Prévention</a:t>
            </a:r>
            <a:r>
              <a:rPr lang="en-BE" sz="1400" dirty="0">
                <a:solidFill>
                  <a:schemeClr val="accent1">
                    <a:lumMod val="60000"/>
                    <a:lumOff val="40000"/>
                  </a:schemeClr>
                </a:solidFill>
                <a:latin typeface="Arial" panose="020B0604020202020204" pitchFamily="34" charset="0"/>
                <a:cs typeface="Arial" panose="020B0604020202020204" pitchFamily="34" charset="0"/>
              </a:rPr>
              <a:t> </a:t>
            </a:r>
            <a:r>
              <a:rPr lang="en-BE" sz="1400" dirty="0" err="1">
                <a:solidFill>
                  <a:schemeClr val="accent1">
                    <a:lumMod val="60000"/>
                    <a:lumOff val="40000"/>
                  </a:schemeClr>
                </a:solidFill>
                <a:latin typeface="Arial" panose="020B0604020202020204" pitchFamily="34" charset="0"/>
                <a:cs typeface="Arial" panose="020B0604020202020204" pitchFamily="34" charset="0"/>
              </a:rPr>
              <a:t>médecin</a:t>
            </a:r>
            <a:r>
              <a:rPr lang="en-BE" sz="1400" dirty="0">
                <a:solidFill>
                  <a:schemeClr val="accent1">
                    <a:lumMod val="60000"/>
                    <a:lumOff val="40000"/>
                  </a:schemeClr>
                </a:solidFill>
                <a:latin typeface="Arial" panose="020B0604020202020204" pitchFamily="34" charset="0"/>
                <a:cs typeface="Arial" panose="020B0604020202020204" pitchFamily="34" charset="0"/>
              </a:rPr>
              <a:t> du travail)</a:t>
            </a:r>
            <a:endParaRPr lang="nl-BE" sz="1400" dirty="0">
              <a:solidFill>
                <a:schemeClr val="accent1">
                  <a:lumMod val="60000"/>
                  <a:lumOff val="4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19658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44214" y="392831"/>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14060" y="289319"/>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27786" y="1738079"/>
            <a:ext cx="7055104" cy="461665"/>
          </a:xfrm>
          <a:prstGeom prst="rect">
            <a:avLst/>
          </a:prstGeom>
          <a:noFill/>
        </p:spPr>
        <p:txBody>
          <a:bodyPr wrap="square" rtlCol="0">
            <a:spAutoFit/>
          </a:bodyPr>
          <a:lstStyle/>
          <a:p>
            <a:r>
              <a:rPr lang="en-BE" sz="2400" dirty="0">
                <a:latin typeface="Arial" panose="020B0604020202020204" pitchFamily="34" charset="0"/>
                <a:cs typeface="Arial" panose="020B0604020202020204" pitchFamily="34" charset="0"/>
              </a:rPr>
              <a:t>Obligatory medical examination </a:t>
            </a:r>
            <a:endParaRPr lang="nl-BE" sz="2400"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ACED081-C943-1ED6-A770-DE4485CB6B40}"/>
              </a:ext>
            </a:extLst>
          </p:cNvPr>
          <p:cNvPicPr>
            <a:picLocks noChangeAspect="1"/>
          </p:cNvPicPr>
          <p:nvPr/>
        </p:nvPicPr>
        <p:blipFill>
          <a:blip r:embed="rId6"/>
          <a:stretch>
            <a:fillRect/>
          </a:stretch>
        </p:blipFill>
        <p:spPr>
          <a:xfrm>
            <a:off x="629323" y="2751278"/>
            <a:ext cx="6417535" cy="3071551"/>
          </a:xfrm>
          <a:prstGeom prst="rect">
            <a:avLst/>
          </a:prstGeom>
        </p:spPr>
      </p:pic>
    </p:spTree>
    <p:extLst>
      <p:ext uri="{BB962C8B-B14F-4D97-AF65-F5344CB8AC3E}">
        <p14:creationId xmlns:p14="http://schemas.microsoft.com/office/powerpoint/2010/main" val="3895609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52577" y="392258"/>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14060" y="289319"/>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375207" y="1545270"/>
            <a:ext cx="11576162" cy="4868384"/>
          </a:xfrm>
          <a:prstGeom prst="rect">
            <a:avLst/>
          </a:prstGeom>
          <a:noFill/>
        </p:spPr>
        <p:txBody>
          <a:bodyPr wrap="square" rtlCol="0">
            <a:spAutoFit/>
          </a:bodyPr>
          <a:lstStyle/>
          <a:p>
            <a:r>
              <a:rPr lang="en-BE" sz="2400" dirty="0">
                <a:latin typeface="Arial" panose="020B0604020202020204" pitchFamily="34" charset="0"/>
                <a:cs typeface="Arial" panose="020B0604020202020204" pitchFamily="34" charset="0"/>
              </a:rPr>
              <a:t>Obligatory medical examination</a:t>
            </a:r>
          </a:p>
          <a:p>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Depends on regulation e.g. lead can be more frequent depending on blood lead, ionising radiation is annual and asbestos can be 2 yearly depending on licensing. (UK)</a:t>
            </a:r>
          </a:p>
          <a:p>
            <a:pPr marL="285750" lvl="0" indent="-285750">
              <a:lnSpc>
                <a:spcPct val="107000"/>
              </a:lnSpc>
              <a:buFont typeface="Arial" panose="020B0604020202020204" pitchFamily="34" charset="0"/>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Yearly for minors (&lt;18 years) or older than 50 years, every 2 years for those in between. </a:t>
            </a:r>
          </a:p>
          <a:p>
            <a:pPr>
              <a:lnSpc>
                <a:spcPct val="107000"/>
              </a:lnSpc>
            </a:pPr>
            <a:r>
              <a:rPr lang="en-BE" kern="100" dirty="0">
                <a:effectLst/>
                <a:latin typeface="Arial" panose="020B0604020202020204" pitchFamily="34" charset="0"/>
                <a:ea typeface="Aptos" panose="020B0004020202020204" pitchFamily="34" charset="0"/>
                <a:cs typeface="Arial" panose="020B0604020202020204" pitchFamily="34" charset="0"/>
              </a:rPr>
              <a:t>	It is also obligatory when there is a substantial change in the work environment that may have a noxious 	impact upon workers’ health</a:t>
            </a:r>
            <a:r>
              <a:rPr lang="en-BE" kern="100" dirty="0">
                <a:latin typeface="Arial" panose="020B0604020202020204" pitchFamily="34" charset="0"/>
                <a:ea typeface="Aptos" panose="020B0004020202020204" pitchFamily="34" charset="0"/>
                <a:cs typeface="Arial" panose="020B0604020202020204" pitchFamily="34" charset="0"/>
              </a:rPr>
              <a:t>. (Portugal)</a:t>
            </a:r>
          </a:p>
          <a:p>
            <a:pPr marL="285750" indent="-285750">
              <a:lnSpc>
                <a:spcPct val="107000"/>
              </a:lnSpc>
              <a:buFont typeface="Arial" panose="020B0604020202020204" pitchFamily="34" charset="0"/>
              <a:buChar char="•"/>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285750" indent="-285750">
              <a:lnSpc>
                <a:spcPct val="107000"/>
              </a:lnSpc>
              <a:buFont typeface="Arial" panose="020B0604020202020204" pitchFamily="34" charset="0"/>
              <a:buChar char="•"/>
            </a:pPr>
            <a:r>
              <a:rPr lang="en-BE" kern="100" dirty="0">
                <a:effectLst/>
                <a:latin typeface="Arial" panose="020B0604020202020204" pitchFamily="34" charset="0"/>
                <a:ea typeface="Aptos" panose="020B0004020202020204" pitchFamily="34" charset="0"/>
                <a:cs typeface="Arial" panose="020B0604020202020204" pitchFamily="34" charset="0"/>
              </a:rPr>
              <a:t>Compulsory only for certain risks. Voluntary for the rest, but in practice a very high proportion of workers get annual examinations not related to risks. </a:t>
            </a:r>
            <a:r>
              <a:rPr lang="en-BE" kern="100" dirty="0">
                <a:latin typeface="Arial" panose="020B0604020202020204" pitchFamily="34" charset="0"/>
                <a:ea typeface="Aptos" panose="020B0004020202020204" pitchFamily="34" charset="0"/>
                <a:cs typeface="Arial" panose="020B0604020202020204" pitchFamily="34" charset="0"/>
              </a:rPr>
              <a:t>(Spain)</a:t>
            </a:r>
          </a:p>
          <a:p>
            <a:pPr marL="285750" indent="-285750">
              <a:lnSpc>
                <a:spcPct val="107000"/>
              </a:lnSpc>
              <a:buFont typeface="Arial" panose="020B0604020202020204" pitchFamily="34" charset="0"/>
              <a:buChar char="•"/>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285750" lvl="0" indent="-285750">
              <a:lnSpc>
                <a:spcPct val="107000"/>
              </a:lnSpc>
              <a:buFont typeface="Arial" panose="020B0604020202020204" pitchFamily="34" charset="0"/>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Medical screening only if there is a special exposure or special work conditions, which cannot be controlled sufficiently by technical or organisational methods. (Switzerland)</a:t>
            </a:r>
          </a:p>
          <a:p>
            <a:pPr lvl="0">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7715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52577" y="392258"/>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14060" y="289319"/>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375207" y="1545270"/>
            <a:ext cx="11576162" cy="3700180"/>
          </a:xfrm>
          <a:prstGeom prst="rect">
            <a:avLst/>
          </a:prstGeom>
          <a:noFill/>
        </p:spPr>
        <p:txBody>
          <a:bodyPr wrap="square" rtlCol="0">
            <a:spAutoFit/>
          </a:bodyPr>
          <a:lstStyle/>
          <a:p>
            <a:r>
              <a:rPr lang="en-BE" sz="2400" dirty="0">
                <a:latin typeface="Arial" panose="020B0604020202020204" pitchFamily="34" charset="0"/>
                <a:cs typeface="Arial" panose="020B0604020202020204" pitchFamily="34" charset="0"/>
              </a:rPr>
              <a:t>Obligatory medical examination</a:t>
            </a:r>
          </a:p>
          <a:p>
            <a:pPr>
              <a:lnSpc>
                <a:spcPct val="107000"/>
              </a:lnSpc>
            </a:pPr>
            <a:endParaRPr lang="en-BE"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Seafarers, divers have obligatory health examinations. Night workers can ask about it. (Denmark)</a:t>
            </a:r>
          </a:p>
          <a:p>
            <a:pPr marL="342900" lvl="0" indent="-342900">
              <a:lnSpc>
                <a:spcPct val="107000"/>
              </a:lnSpc>
              <a:buFont typeface="Symbol" panose="05050102010706020507" pitchFamily="18" charset="2"/>
              <a:buChar char=""/>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Entry exams obligatory, periodical according to risk category</a:t>
            </a:r>
            <a:r>
              <a:rPr lang="en-BE" kern="100" dirty="0">
                <a:latin typeface="Arial" panose="020B0604020202020204" pitchFamily="34" charset="0"/>
                <a:ea typeface="Aptos" panose="020B0004020202020204" pitchFamily="34" charset="0"/>
                <a:cs typeface="Arial" panose="020B0604020202020204" pitchFamily="34" charset="0"/>
              </a:rPr>
              <a:t>, </a:t>
            </a:r>
            <a:r>
              <a:rPr lang="en-BE" kern="100" dirty="0">
                <a:effectLst/>
                <a:latin typeface="Arial" panose="020B0604020202020204" pitchFamily="34" charset="0"/>
                <a:ea typeface="Aptos" panose="020B0004020202020204" pitchFamily="34" charset="0"/>
                <a:cs typeface="Arial" panose="020B0604020202020204" pitchFamily="34" charset="0"/>
              </a:rPr>
              <a:t>according to law</a:t>
            </a:r>
            <a:r>
              <a:rPr lang="en-BE" kern="100" dirty="0">
                <a:latin typeface="Arial" panose="020B0604020202020204" pitchFamily="34" charset="0"/>
                <a:ea typeface="Aptos" panose="020B0004020202020204" pitchFamily="34" charset="0"/>
                <a:cs typeface="Arial" panose="020B0604020202020204" pitchFamily="34" charset="0"/>
              </a:rPr>
              <a:t>:</a:t>
            </a: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1257300" lvl="2"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small risk categories 1 and 2 obligatory in case of employer decision each 4/6 years</a:t>
            </a:r>
          </a:p>
          <a:p>
            <a:pPr marL="1257300" lvl="2"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after 50 4/2 years</a:t>
            </a:r>
          </a:p>
          <a:p>
            <a:pPr marL="1257300" lvl="2"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high risk categories 3 and 4 obligatory each 2/1 year</a:t>
            </a:r>
          </a:p>
          <a:p>
            <a:pPr marL="1257300" lvl="2" indent="-342900">
              <a:lnSpc>
                <a:spcPct val="107000"/>
              </a:lnSpc>
              <a:buFont typeface="Symbol" panose="05050102010706020507" pitchFamily="18" charset="2"/>
              <a:buChar char=""/>
            </a:pPr>
            <a:r>
              <a:rPr lang="en-BE" kern="100" dirty="0">
                <a:effectLst/>
                <a:latin typeface="Arial" panose="020B0604020202020204" pitchFamily="34" charset="0"/>
                <a:ea typeface="Aptos" panose="020B0004020202020204" pitchFamily="34" charset="0"/>
                <a:cs typeface="Arial" panose="020B0604020202020204" pitchFamily="34" charset="0"/>
              </a:rPr>
              <a:t>specific regulation for selected occupations: drivers, pilots, railway personnel etc. (Czech R)</a:t>
            </a:r>
          </a:p>
          <a:p>
            <a:pPr lvl="0">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Although not legally mandatory, it is usual to have annual medical check-ups because it is the most visible activity in the eyes of the employer, who pays the service. (Hungary)</a:t>
            </a:r>
            <a:endParaRPr lang="en-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6426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61466" y="384205"/>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754259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Who carries out the periodic medical examinations?</a:t>
            </a:r>
            <a:endParaRPr lang="nl-BE" sz="2400" dirty="0">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F6D2AC65-C255-FBB1-0D49-BF9EAA0FD842}"/>
              </a:ext>
            </a:extLst>
          </p:cNvPr>
          <p:cNvPicPr>
            <a:picLocks noChangeAspect="1"/>
          </p:cNvPicPr>
          <p:nvPr/>
        </p:nvPicPr>
        <p:blipFill>
          <a:blip r:embed="rId6"/>
          <a:stretch>
            <a:fillRect/>
          </a:stretch>
        </p:blipFill>
        <p:spPr>
          <a:xfrm>
            <a:off x="614134" y="2750705"/>
            <a:ext cx="6227279" cy="3210147"/>
          </a:xfrm>
          <a:prstGeom prst="rect">
            <a:avLst/>
          </a:prstGeom>
        </p:spPr>
      </p:pic>
    </p:spTree>
    <p:extLst>
      <p:ext uri="{BB962C8B-B14F-4D97-AF65-F5344CB8AC3E}">
        <p14:creationId xmlns:p14="http://schemas.microsoft.com/office/powerpoint/2010/main" val="31310471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52840" y="384205"/>
            <a:ext cx="3419952" cy="1162212"/>
          </a:xfrm>
          <a:prstGeom prst="rect">
            <a:avLst/>
          </a:prstGeom>
        </p:spPr>
      </p:pic>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205434" y="297945"/>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1736189"/>
            <a:ext cx="11267813" cy="4572021"/>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Who carries out the periodic medical examinations?</a:t>
            </a:r>
            <a:endParaRPr lang="en-BE" sz="2400" dirty="0">
              <a:latin typeface="Arial" panose="020B0604020202020204" pitchFamily="34" charset="0"/>
              <a:cs typeface="Arial" panose="020B0604020202020204" pitchFamily="34" charset="0"/>
            </a:endParaRPr>
          </a:p>
          <a:p>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Depends, some regs e.g. lead and IR require an appointed OH P. </a:t>
            </a:r>
            <a:endParaRPr lang="en-BE" kern="100" dirty="0">
              <a:latin typeface="Arial" panose="020B0604020202020204" pitchFamily="34" charset="0"/>
              <a:ea typeface="Aptos" panose="020B0004020202020204" pitchFamily="34" charset="0"/>
              <a:cs typeface="Arial" panose="020B0604020202020204" pitchFamily="34" charset="0"/>
            </a:endParaRPr>
          </a:p>
          <a:p>
            <a:pPr lvl="1">
              <a:lnSpc>
                <a:spcPct val="107000"/>
              </a:lnSpc>
            </a:pPr>
            <a:r>
              <a:rPr lang="en-BE" kern="100" dirty="0">
                <a:effectLst/>
                <a:latin typeface="Arial" panose="020B0604020202020204" pitchFamily="34" charset="0"/>
                <a:ea typeface="Aptos" panose="020B0004020202020204" pitchFamily="34" charset="0"/>
                <a:cs typeface="Arial" panose="020B0604020202020204" pitchFamily="34" charset="0"/>
              </a:rPr>
              <a:t>Others can be done by nurse or doctor. </a:t>
            </a:r>
          </a:p>
          <a:p>
            <a:pPr lvl="1">
              <a:lnSpc>
                <a:spcPct val="107000"/>
              </a:lnSpc>
            </a:pPr>
            <a:r>
              <a:rPr lang="en-BE" kern="100" dirty="0">
                <a:effectLst/>
                <a:latin typeface="Arial" panose="020B0604020202020204" pitchFamily="34" charset="0"/>
                <a:ea typeface="Aptos" panose="020B0004020202020204" pitchFamily="34" charset="0"/>
                <a:cs typeface="Arial" panose="020B0604020202020204" pitchFamily="34" charset="0"/>
              </a:rPr>
              <a:t>Healthcare professional can delegate specific parts of exam to OH technician or to nurse. (UK)</a:t>
            </a:r>
          </a:p>
          <a:p>
            <a:pPr lvl="0">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Doctor, nurse and when needed </a:t>
            </a:r>
            <a:r>
              <a:rPr lang="en-BE" kern="100" dirty="0">
                <a:latin typeface="Arial" panose="020B0604020202020204" pitchFamily="34" charset="0"/>
                <a:ea typeface="Aptos" panose="020B0004020202020204" pitchFamily="34" charset="0"/>
                <a:cs typeface="Arial" panose="020B0604020202020204" pitchFamily="34" charset="0"/>
              </a:rPr>
              <a:t>P</a:t>
            </a:r>
            <a:r>
              <a:rPr lang="en-BE" sz="1800" kern="100" dirty="0">
                <a:effectLst/>
                <a:latin typeface="Arial" panose="020B0604020202020204" pitchFamily="34" charset="0"/>
                <a:ea typeface="Aptos" panose="020B0004020202020204" pitchFamily="34" charset="0"/>
                <a:cs typeface="Arial" panose="020B0604020202020204" pitchFamily="34" charset="0"/>
              </a:rPr>
              <a:t>sychologist. (Croatia)</a:t>
            </a:r>
          </a:p>
          <a:p>
            <a:pPr lvl="0">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According to law, the OH P is required to perform the examination, but occasionally this is done by GP supervised by an OH P. 	</a:t>
            </a:r>
          </a:p>
          <a:p>
            <a:pPr>
              <a:lnSpc>
                <a:spcPct val="107000"/>
              </a:lnSpc>
            </a:pPr>
            <a:r>
              <a:rPr lang="en-BE" kern="100" dirty="0">
                <a:effectLst/>
                <a:latin typeface="Arial" panose="020B0604020202020204" pitchFamily="34" charset="0"/>
                <a:ea typeface="Aptos" panose="020B0004020202020204" pitchFamily="34" charset="0"/>
                <a:cs typeface="Arial" panose="020B0604020202020204" pitchFamily="34" charset="0"/>
              </a:rPr>
              <a:t>	Medical assistants are involved in performing different procedures like </a:t>
            </a:r>
            <a:r>
              <a:rPr lang="en-BE" kern="100" dirty="0">
                <a:latin typeface="Arial" panose="020B0604020202020204" pitchFamily="34" charset="0"/>
                <a:ea typeface="Aptos" panose="020B0004020202020204" pitchFamily="34" charset="0"/>
                <a:cs typeface="Arial" panose="020B0604020202020204" pitchFamily="34" charset="0"/>
              </a:rPr>
              <a:t>spirometry</a:t>
            </a:r>
            <a:r>
              <a:rPr lang="en-BE" kern="100" dirty="0">
                <a:effectLst/>
                <a:latin typeface="Arial" panose="020B0604020202020204" pitchFamily="34" charset="0"/>
                <a:ea typeface="Aptos" panose="020B0004020202020204" pitchFamily="34" charset="0"/>
                <a:cs typeface="Arial" panose="020B0604020202020204" pitchFamily="34" charset="0"/>
              </a:rPr>
              <a:t>, audiometry, collection</a:t>
            </a:r>
            <a:endParaRPr lang="en-BE" kern="100" dirty="0">
              <a:latin typeface="Arial" panose="020B0604020202020204" pitchFamily="34" charset="0"/>
              <a:ea typeface="Aptos" panose="020B0004020202020204" pitchFamily="34" charset="0"/>
              <a:cs typeface="Arial" panose="020B0604020202020204" pitchFamily="34" charset="0"/>
            </a:endParaRPr>
          </a:p>
          <a:p>
            <a:pPr lvl="1">
              <a:lnSpc>
                <a:spcPct val="107000"/>
              </a:lnSpc>
            </a:pPr>
            <a:r>
              <a:rPr lang="en-BE" kern="100" dirty="0">
                <a:effectLst/>
                <a:latin typeface="Arial" panose="020B0604020202020204" pitchFamily="34" charset="0"/>
                <a:ea typeface="Aptos" panose="020B0004020202020204" pitchFamily="34" charset="0"/>
                <a:cs typeface="Arial" panose="020B0604020202020204" pitchFamily="34" charset="0"/>
              </a:rPr>
              <a:t>of blood samples etc. (Romania)</a:t>
            </a:r>
          </a:p>
          <a:p>
            <a:pPr lvl="0">
              <a:lnSpc>
                <a:spcPct val="107000"/>
              </a:lnSpc>
            </a:pPr>
            <a:endParaRPr lang="en-BE" sz="1800" kern="100" dirty="0">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buFont typeface="Symbol" panose="05050102010706020507" pitchFamily="18" charset="2"/>
              <a:buChar char=""/>
            </a:pPr>
            <a:r>
              <a:rPr lang="en-BE" sz="1800" kern="100" dirty="0">
                <a:effectLst/>
                <a:latin typeface="Arial" panose="020B0604020202020204" pitchFamily="34" charset="0"/>
                <a:ea typeface="Aptos" panose="020B0004020202020204" pitchFamily="34" charset="0"/>
                <a:cs typeface="Arial" panose="020B0604020202020204" pitchFamily="34" charset="0"/>
              </a:rPr>
              <a:t>OH P is medical speciality, exams allowed to GP´s / </a:t>
            </a:r>
            <a:r>
              <a:rPr lang="en-BE" kern="100" dirty="0">
                <a:latin typeface="Arial" panose="020B0604020202020204" pitchFamily="34" charset="0"/>
                <a:ea typeface="Aptos" panose="020B0004020202020204" pitchFamily="34" charset="0"/>
                <a:cs typeface="Arial" panose="020B0604020202020204" pitchFamily="34" charset="0"/>
              </a:rPr>
              <a:t>OH P</a:t>
            </a:r>
            <a:r>
              <a:rPr lang="en-BE" sz="1800" kern="100" dirty="0">
                <a:effectLst/>
                <a:latin typeface="Arial" panose="020B0604020202020204" pitchFamily="34" charset="0"/>
                <a:ea typeface="Aptos" panose="020B0004020202020204" pitchFamily="34" charset="0"/>
                <a:cs typeface="Arial" panose="020B0604020202020204" pitchFamily="34" charset="0"/>
              </a:rPr>
              <a:t> only according to law </a:t>
            </a:r>
            <a:r>
              <a:rPr lang="en-BE" kern="100" dirty="0">
                <a:effectLst/>
                <a:latin typeface="Arial" panose="020B0604020202020204" pitchFamily="34" charset="0"/>
                <a:ea typeface="Aptos" panose="020B0004020202020204" pitchFamily="34" charset="0"/>
                <a:cs typeface="Arial" panose="020B0604020202020204" pitchFamily="34" charset="0"/>
              </a:rPr>
              <a:t>(Czech R)</a:t>
            </a:r>
          </a:p>
          <a:p>
            <a:endParaRPr lang="nl-B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463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69B2611-DD3E-1AA5-CBCC-C3BF4DA492FA}"/>
              </a:ext>
            </a:extLst>
          </p:cNvPr>
          <p:cNvPicPr>
            <a:picLocks noChangeAspect="1"/>
          </p:cNvPicPr>
          <p:nvPr/>
        </p:nvPicPr>
        <p:blipFill>
          <a:blip r:embed="rId3"/>
          <a:stretch>
            <a:fillRect/>
          </a:stretch>
        </p:blipFill>
        <p:spPr>
          <a:xfrm>
            <a:off x="435588" y="401457"/>
            <a:ext cx="3419952" cy="1162212"/>
          </a:xfrm>
          <a:prstGeom prst="rect">
            <a:avLst/>
          </a:prstGeom>
        </p:spPr>
      </p:pic>
      <p:pic>
        <p:nvPicPr>
          <p:cNvPr id="6" name="Picture 5">
            <a:extLst>
              <a:ext uri="{FF2B5EF4-FFF2-40B4-BE49-F238E27FC236}">
                <a16:creationId xmlns:a16="http://schemas.microsoft.com/office/drawing/2014/main" id="{A23CE6BF-50B5-B72B-ECF4-EABB58FDD76C}"/>
              </a:ext>
            </a:extLst>
          </p:cNvPr>
          <p:cNvPicPr>
            <a:picLocks noChangeAspect="1"/>
          </p:cNvPicPr>
          <p:nvPr/>
        </p:nvPicPr>
        <p:blipFill>
          <a:blip r:embed="rId4"/>
          <a:stretch>
            <a:fillRect/>
          </a:stretch>
        </p:blipFill>
        <p:spPr>
          <a:xfrm>
            <a:off x="6813803" y="1577054"/>
            <a:ext cx="4850411" cy="461284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9214060" y="289318"/>
            <a:ext cx="2654490" cy="1306388"/>
          </a:xfrm>
        </p:spPr>
      </p:pic>
      <p:sp>
        <p:nvSpPr>
          <p:cNvPr id="10" name="TextBox 9">
            <a:extLst>
              <a:ext uri="{FF2B5EF4-FFF2-40B4-BE49-F238E27FC236}">
                <a16:creationId xmlns:a16="http://schemas.microsoft.com/office/drawing/2014/main" id="{29B05F4A-2714-9A83-E824-1EFA920E6F15}"/>
              </a:ext>
            </a:extLst>
          </p:cNvPr>
          <p:cNvSpPr txBox="1"/>
          <p:nvPr/>
        </p:nvSpPr>
        <p:spPr>
          <a:xfrm>
            <a:off x="548981" y="2012615"/>
            <a:ext cx="7533970" cy="461665"/>
          </a:xfrm>
          <a:prstGeom prst="rect">
            <a:avLst/>
          </a:prstGeom>
          <a:noFill/>
        </p:spPr>
        <p:txBody>
          <a:bodyPr wrap="square" rtlCol="0">
            <a:spAutoFit/>
          </a:bodyPr>
          <a:lstStyle/>
          <a:p>
            <a:pPr algn="l"/>
            <a:r>
              <a:rPr lang="en-US" sz="2400" b="0" i="0" dirty="0">
                <a:solidFill>
                  <a:srgbClr val="333E48"/>
                </a:solidFill>
                <a:effectLst/>
                <a:latin typeface="Arial" panose="020B0604020202020204" pitchFamily="34" charset="0"/>
                <a:cs typeface="Arial" panose="020B0604020202020204" pitchFamily="34" charset="0"/>
              </a:rPr>
              <a:t>Each employee has access to an </a:t>
            </a:r>
            <a:r>
              <a:rPr lang="en-BE" sz="2400" b="0" i="0" dirty="0">
                <a:solidFill>
                  <a:srgbClr val="333E48"/>
                </a:solidFill>
                <a:effectLst/>
                <a:latin typeface="Arial" panose="020B0604020202020204" pitchFamily="34" charset="0"/>
                <a:cs typeface="Arial" panose="020B0604020202020204" pitchFamily="34" charset="0"/>
              </a:rPr>
              <a:t>OH P.</a:t>
            </a:r>
            <a:endParaRPr lang="en-US" sz="2400" b="0" i="0" dirty="0">
              <a:solidFill>
                <a:srgbClr val="333E48"/>
              </a:solidFill>
              <a:effectLst/>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1083A58-ECC8-9F1F-4659-B6C8C06F4ED1}"/>
              </a:ext>
            </a:extLst>
          </p:cNvPr>
          <p:cNvPicPr>
            <a:picLocks noChangeAspect="1"/>
          </p:cNvPicPr>
          <p:nvPr/>
        </p:nvPicPr>
        <p:blipFill>
          <a:blip r:embed="rId6"/>
          <a:stretch>
            <a:fillRect/>
          </a:stretch>
        </p:blipFill>
        <p:spPr>
          <a:xfrm>
            <a:off x="548981" y="2904209"/>
            <a:ext cx="5811061" cy="3143689"/>
          </a:xfrm>
          <a:prstGeom prst="rect">
            <a:avLst/>
          </a:prstGeom>
        </p:spPr>
      </p:pic>
    </p:spTree>
    <p:extLst>
      <p:ext uri="{BB962C8B-B14F-4D97-AF65-F5344CB8AC3E}">
        <p14:creationId xmlns:p14="http://schemas.microsoft.com/office/powerpoint/2010/main" val="2611460300"/>
      </p:ext>
    </p:extLst>
  </p:cSld>
  <p:clrMapOvr>
    <a:masterClrMapping/>
  </p:clrMapOvr>
</p:sld>
</file>

<file path=ppt/theme/theme1.xml><?xml version="1.0" encoding="utf-8"?>
<a:theme xmlns:a="http://schemas.openxmlformats.org/drawingml/2006/main" name="bbva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smtClean="0">
            <a:solidFill>
              <a:schemeClr val="bg1"/>
            </a:solidFill>
            <a:latin typeface="Verdana"/>
            <a:cs typeface="Verdana"/>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CBFBC6D17F6E2468C1282E1C8629470" ma:contentTypeVersion="11" ma:contentTypeDescription="Create a new document." ma:contentTypeScope="" ma:versionID="d308f4c4039566956f2e561aa9851d3a">
  <xsd:schema xmlns:xsd="http://www.w3.org/2001/XMLSchema" xmlns:xs="http://www.w3.org/2001/XMLSchema" xmlns:p="http://schemas.microsoft.com/office/2006/metadata/properties" xmlns:ns3="64390c67-380d-454f-b86f-c60925ff1ac3" xmlns:ns4="57e120ba-1f8d-438a-bbc1-4ed0702564db" targetNamespace="http://schemas.microsoft.com/office/2006/metadata/properties" ma:root="true" ma:fieldsID="4a98d32c2be4be9b9db5b475dbe31bda" ns3:_="" ns4:_="">
    <xsd:import namespace="64390c67-380d-454f-b86f-c60925ff1ac3"/>
    <xsd:import namespace="57e120ba-1f8d-438a-bbc1-4ed0702564d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Location"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390c67-380d-454f-b86f-c60925ff1ac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7e120ba-1f8d-438a-bbc1-4ed0702564d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9043803-0F47-412D-8881-468308DB0C1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390c67-380d-454f-b86f-c60925ff1ac3"/>
    <ds:schemaRef ds:uri="57e120ba-1f8d-438a-bbc1-4ed0702564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BB6D445-2626-4516-9474-6A6FEF3038B6}">
  <ds:schemaRefs>
    <ds:schemaRef ds:uri="http://schemas.microsoft.com/sharepoint/v3/contenttype/forms"/>
  </ds:schemaRefs>
</ds:datastoreItem>
</file>

<file path=customXml/itemProps3.xml><?xml version="1.0" encoding="utf-8"?>
<ds:datastoreItem xmlns:ds="http://schemas.openxmlformats.org/officeDocument/2006/customXml" ds:itemID="{AFDB10B9-882D-4659-8818-8345084C33AF}">
  <ds:schemaRefs>
    <ds:schemaRef ds:uri="http://schemas.microsoft.com/office/infopath/2007/PartnerControls"/>
    <ds:schemaRef ds:uri="http://schemas.microsoft.com/office/2006/metadata/properties"/>
    <ds:schemaRef ds:uri="http://purl.org/dc/elements/1.1/"/>
    <ds:schemaRef ds:uri="http://purl.org/dc/terms/"/>
    <ds:schemaRef ds:uri="http://www.w3.org/XML/1998/namespace"/>
    <ds:schemaRef ds:uri="http://schemas.openxmlformats.org/package/2006/metadata/core-properties"/>
    <ds:schemaRef ds:uri="http://schemas.microsoft.com/office/2006/documentManagement/types"/>
    <ds:schemaRef ds:uri="57e120ba-1f8d-438a-bbc1-4ed0702564db"/>
    <ds:schemaRef ds:uri="64390c67-380d-454f-b86f-c60925ff1ac3"/>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1641</Words>
  <Application>Microsoft Office PowerPoint</Application>
  <PresentationFormat>Widescreen</PresentationFormat>
  <Paragraphs>236</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Symbol</vt:lpstr>
      <vt:lpstr>Verdana</vt:lpstr>
      <vt:lpstr>bbvag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Joke Pattyn</dc:creator>
  <cp:lastModifiedBy>Olga Gerbosch</cp:lastModifiedBy>
  <cp:revision>152</cp:revision>
  <cp:lastPrinted>2019-11-13T09:09:53Z</cp:lastPrinted>
  <dcterms:created xsi:type="dcterms:W3CDTF">2013-11-07T11:32:07Z</dcterms:created>
  <dcterms:modified xsi:type="dcterms:W3CDTF">2024-11-12T08:57:06Z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a240272-e508-4aa4-a755-797e799e3de3_Enabled">
    <vt:lpwstr>True</vt:lpwstr>
  </property>
  <property fmtid="{D5CDD505-2E9C-101B-9397-08002B2CF9AE}" pid="3" name="MSIP_Label_5a240272-e508-4aa4-a755-797e799e3de3_SiteId">
    <vt:lpwstr>64af2aee-7d6c-49ac-a409-192d3fee73b8</vt:lpwstr>
  </property>
  <property fmtid="{D5CDD505-2E9C-101B-9397-08002B2CF9AE}" pid="4" name="MSIP_Label_5a240272-e508-4aa4-a755-797e799e3de3_Ref">
    <vt:lpwstr>https://api.informationprotection.azure.com/api/64af2aee-7d6c-49ac-a409-192d3fee73b8</vt:lpwstr>
  </property>
  <property fmtid="{D5CDD505-2E9C-101B-9397-08002B2CF9AE}" pid="5" name="MSIP_Label_5a240272-e508-4aa4-a755-797e799e3de3_Owner">
    <vt:lpwstr>U43409@KBC-GROUP.COM</vt:lpwstr>
  </property>
  <property fmtid="{D5CDD505-2E9C-101B-9397-08002B2CF9AE}" pid="6" name="MSIP_Label_5a240272-e508-4aa4-a755-797e799e3de3_SetDate">
    <vt:lpwstr>2018-05-21T18:41:10.4121306+02:00</vt:lpwstr>
  </property>
  <property fmtid="{D5CDD505-2E9C-101B-9397-08002B2CF9AE}" pid="7" name="MSIP_Label_5a240272-e508-4aa4-a755-797e799e3de3_Name">
    <vt:lpwstr>Public</vt:lpwstr>
  </property>
  <property fmtid="{D5CDD505-2E9C-101B-9397-08002B2CF9AE}" pid="8" name="MSIP_Label_5a240272-e508-4aa4-a755-797e799e3de3_Application">
    <vt:lpwstr>Microsoft Azure Information Protection</vt:lpwstr>
  </property>
  <property fmtid="{D5CDD505-2E9C-101B-9397-08002B2CF9AE}" pid="9" name="MSIP_Label_5a240272-e508-4aa4-a755-797e799e3de3_Extended_MSFT_Method">
    <vt:lpwstr>Manual</vt:lpwstr>
  </property>
  <property fmtid="{D5CDD505-2E9C-101B-9397-08002B2CF9AE}" pid="10" name="MSIP_Label_a5a63cc4-2ec6-44d2-91a5-2f2bdabdec44_Enabled">
    <vt:lpwstr>True</vt:lpwstr>
  </property>
  <property fmtid="{D5CDD505-2E9C-101B-9397-08002B2CF9AE}" pid="11" name="MSIP_Label_a5a63cc4-2ec6-44d2-91a5-2f2bdabdec44_SiteId">
    <vt:lpwstr>64af2aee-7d6c-49ac-a409-192d3fee73b8</vt:lpwstr>
  </property>
  <property fmtid="{D5CDD505-2E9C-101B-9397-08002B2CF9AE}" pid="12" name="MSIP_Label_a5a63cc4-2ec6-44d2-91a5-2f2bdabdec44_Ref">
    <vt:lpwstr>https://api.informationprotection.azure.com/api/64af2aee-7d6c-49ac-a409-192d3fee73b8</vt:lpwstr>
  </property>
  <property fmtid="{D5CDD505-2E9C-101B-9397-08002B2CF9AE}" pid="13" name="MSIP_Label_a5a63cc4-2ec6-44d2-91a5-2f2bdabdec44_Owner">
    <vt:lpwstr>U43409@KBC-GROUP.COM</vt:lpwstr>
  </property>
  <property fmtid="{D5CDD505-2E9C-101B-9397-08002B2CF9AE}" pid="14" name="MSIP_Label_a5a63cc4-2ec6-44d2-91a5-2f2bdabdec44_SetDate">
    <vt:lpwstr>2018-05-21T18:41:10.4131342+02:00</vt:lpwstr>
  </property>
  <property fmtid="{D5CDD505-2E9C-101B-9397-08002B2CF9AE}" pid="15" name="MSIP_Label_a5a63cc4-2ec6-44d2-91a5-2f2bdabdec44_Name">
    <vt:lpwstr>Public - Visual Marking</vt:lpwstr>
  </property>
  <property fmtid="{D5CDD505-2E9C-101B-9397-08002B2CF9AE}" pid="16" name="MSIP_Label_a5a63cc4-2ec6-44d2-91a5-2f2bdabdec44_Application">
    <vt:lpwstr>Microsoft Azure Information Protection</vt:lpwstr>
  </property>
  <property fmtid="{D5CDD505-2E9C-101B-9397-08002B2CF9AE}" pid="17" name="MSIP_Label_a5a63cc4-2ec6-44d2-91a5-2f2bdabdec44_Extended_MSFT_Method">
    <vt:lpwstr>Manual</vt:lpwstr>
  </property>
  <property fmtid="{D5CDD505-2E9C-101B-9397-08002B2CF9AE}" pid="18" name="MSIP_Label_a5a63cc4-2ec6-44d2-91a5-2f2bdabdec44_Parent">
    <vt:lpwstr>5a240272-e508-4aa4-a755-797e799e3de3</vt:lpwstr>
  </property>
  <property fmtid="{D5CDD505-2E9C-101B-9397-08002B2CF9AE}" pid="19" name="Sensitivity">
    <vt:lpwstr>Public Public - Visual Marking</vt:lpwstr>
  </property>
  <property fmtid="{D5CDD505-2E9C-101B-9397-08002B2CF9AE}" pid="20" name="ContentTypeId">
    <vt:lpwstr>0x0101003CBFBC6D17F6E2468C1282E1C8629470</vt:lpwstr>
  </property>
</Properties>
</file>