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6" r:id="rId3"/>
    <p:sldMasterId id="2147483681" r:id="rId4"/>
    <p:sldMasterId id="2147483685" r:id="rId5"/>
    <p:sldMasterId id="2147483699" r:id="rId6"/>
  </p:sldMasterIdLst>
  <p:notesMasterIdLst>
    <p:notesMasterId r:id="rId17"/>
  </p:notesMasterIdLst>
  <p:sldIdLst>
    <p:sldId id="302" r:id="rId7"/>
    <p:sldId id="314" r:id="rId8"/>
    <p:sldId id="1184" r:id="rId9"/>
    <p:sldId id="1183" r:id="rId10"/>
    <p:sldId id="312" r:id="rId11"/>
    <p:sldId id="301" r:id="rId12"/>
    <p:sldId id="1185" r:id="rId13"/>
    <p:sldId id="1186" r:id="rId14"/>
    <p:sldId id="259" r:id="rId15"/>
    <p:sldId id="283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88129" autoAdjust="0"/>
  </p:normalViewPr>
  <p:slideViewPr>
    <p:cSldViewPr snapToGrid="0">
      <p:cViewPr varScale="1">
        <p:scale>
          <a:sx n="73" d="100"/>
          <a:sy n="73" d="100"/>
        </p:scale>
        <p:origin x="107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EBC6-6E60-408D-B9E6-5A0A4E4C22AE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4C348-B90C-4B85-9F0C-7E8E298C57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85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Sandrine + Mathieu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DCE-BBDE-3E47-8B2F-304548FB0E9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04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Développer la collaboration entre CP-MT et collègues infirmiers </a:t>
            </a:r>
          </a:p>
          <a:p>
            <a:r>
              <a:rPr lang="fr-BE" dirty="0"/>
              <a:t>dans le respect du cadre législatif et des rôles respectifs de chacun</a:t>
            </a:r>
          </a:p>
          <a:p>
            <a:r>
              <a:rPr lang="fr-BE" dirty="0"/>
              <a:t>dans la confiance, </a:t>
            </a:r>
          </a:p>
          <a:p>
            <a:r>
              <a:rPr lang="fr-BE" dirty="0"/>
              <a:t>en faveur des travailleurs</a:t>
            </a:r>
          </a:p>
          <a:p>
            <a:endParaRPr lang="fr-BE" dirty="0"/>
          </a:p>
          <a:p>
            <a:r>
              <a:rPr lang="nl-BE" dirty="0"/>
              <a:t>Ontwikkelen van samenwerking tussen PA-AA en verpleegkundige collega’s,</a:t>
            </a:r>
          </a:p>
          <a:p>
            <a:r>
              <a:rPr lang="nl-BE" dirty="0"/>
              <a:t>met respect voor het wetgevend kader en de respectieve rollen van elke functie,</a:t>
            </a:r>
          </a:p>
          <a:p>
            <a:r>
              <a:rPr lang="nl-BE" dirty="0"/>
              <a:t>in een klimaat van vertrouwen,</a:t>
            </a:r>
          </a:p>
          <a:p>
            <a:r>
              <a:rPr lang="nl-BE" dirty="0"/>
              <a:t>In het voordeel van de werknemers</a:t>
            </a:r>
          </a:p>
        </p:txBody>
      </p:sp>
    </p:spTree>
    <p:extLst>
      <p:ext uri="{BB962C8B-B14F-4D97-AF65-F5344CB8AC3E}">
        <p14:creationId xmlns:p14="http://schemas.microsoft.com/office/powerpoint/2010/main" val="188170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>
                <a:cs typeface="Calibri"/>
              </a:rPr>
              <a:t>Mathieu</a:t>
            </a:r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DCE-BBDE-3E47-8B2F-304548FB0E9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08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>
                <a:cs typeface="Calibri"/>
              </a:rPr>
              <a:t>Sandrine</a:t>
            </a:r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DCE-BBDE-3E47-8B2F-304548FB0E9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05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>
                <a:cs typeface="Calibri"/>
              </a:rPr>
              <a:t>Mathieu</a:t>
            </a:r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DCE-BBDE-3E47-8B2F-304548FB0E9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9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>
                <a:cs typeface="Calibri"/>
              </a:rPr>
              <a:t>Sandrine + Mathieu</a:t>
            </a:r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DCE-BBDE-3E47-8B2F-304548FB0E9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942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Sandrine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4C348-B90C-4B85-9F0C-7E8E298C575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45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>
                <a:cs typeface="Calibri"/>
              </a:rPr>
              <a:t>Sandrine les 5 premiers et Mathieu les 5 derniers</a:t>
            </a:r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DCE-BBDE-3E47-8B2F-304548FB0E9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44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>
                <a:cs typeface="Calibri"/>
              </a:rPr>
              <a:t>Sandrine</a:t>
            </a:r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DCE-BBDE-3E47-8B2F-304548FB0E9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603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>
                <a:cs typeface="Calibri"/>
              </a:rPr>
              <a:t>Mathieu</a:t>
            </a:r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2CDCE-BBDE-3E47-8B2F-304548FB0E9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96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file:////Users/pym30/Desktop/TELETRAVAIL/COHEZIO/21xxx_Templates_PPT_maj/Links/21xxx_BasDePage_Ligne_Pagination_logo_PAYSAGE_v1.jp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file:////Users/pym30/Desktop/TELETRAVAIL/COHEZIO/21xxx_Templates_PPT_maj/Links/21xxx_BasDePage_Ligne_Pagination_logo_PAYSAGE_v1.jp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file:////Users/pym30/Desktop/TELETRAVAIL/COHEZIO/21xxx_Templates_PPT_maj/Links/21xxx_BasDePage_Ligne_Pagination_logo_PAYSAGE_v1.jpg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0F18A-D713-AB6E-2336-06ED33699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59B5AE-26A5-5ABC-5EB5-71BB31686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3B1C9B-EA1F-B576-1422-65458F85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F535B7-401C-A89A-A220-23973CEF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D168B-6C29-6ACB-ED00-70B3AF31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576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29A30-CBC7-B616-D44F-C90A53C1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BCBF14-67C8-2FA8-10BC-9C3B788EC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F4059-A2CA-10DD-8129-A126DB2D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25D949-2AD2-0603-9657-E5C26EB8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DF0E4-69F0-87AD-5FC8-2F864EF1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90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35BB62-CD83-5619-0EEE-4B61387AC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0E310E-191C-3220-3101-728872463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F5D8D-545A-4D00-C918-4A1A5C15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C6AF90-D0D9-182D-879C-723F9D73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5CF78-A662-CEB5-60A4-7F47BE5F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40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32443-8015-0D86-EA0B-70664A9963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51824" y="1472216"/>
            <a:ext cx="8616176" cy="1796770"/>
          </a:xfrm>
        </p:spPr>
        <p:txBody>
          <a:bodyPr anchor="b">
            <a:normAutofit/>
          </a:bodyPr>
          <a:lstStyle>
            <a:lvl1pPr algn="l">
              <a:defRPr sz="400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noProof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E233E7-7B7F-C1BF-D718-006CD2B757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51824" y="553224"/>
            <a:ext cx="8616176" cy="699467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Voeg subtitel toe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815E6F5-D855-AE70-8E50-1806A00EF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>
            <a:off x="0" y="1472216"/>
            <a:ext cx="1752320" cy="3504640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051F89D-3274-0DD7-48A5-948BD9BBDE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1050" y="3268986"/>
            <a:ext cx="8616950" cy="1419225"/>
          </a:xfrm>
        </p:spPr>
        <p:txBody>
          <a:bodyPr>
            <a:normAutofit/>
          </a:bodyPr>
          <a:lstStyle>
            <a:lvl1pPr marL="0" indent="0">
              <a:buNone/>
              <a:defRPr lang="nl-NL" sz="4000" kern="1200" smtClean="0">
                <a:gradFill>
                  <a:gsLst>
                    <a:gs pos="29000">
                      <a:schemeClr val="accent2"/>
                    </a:gs>
                    <a:gs pos="99000">
                      <a:srgbClr val="074070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Voeg titel toe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E71CCA7-3402-6576-A421-A61A2566C2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8580" y="5456021"/>
            <a:ext cx="3676428" cy="84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(femme - rou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281"/>
            <a:ext cx="428963" cy="72593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48244" y="491281"/>
            <a:ext cx="10515600" cy="67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542929" y="1741488"/>
            <a:ext cx="10515600" cy="495825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contenu 27"/>
          <p:cNvSpPr>
            <a:spLocks noGrp="1"/>
          </p:cNvSpPr>
          <p:nvPr>
            <p:ph sz="quarter" idx="11" hasCustomPrompt="1"/>
          </p:nvPr>
        </p:nvSpPr>
        <p:spPr>
          <a:xfrm>
            <a:off x="547688" y="1163638"/>
            <a:ext cx="10515600" cy="33655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FC532E4-AD5A-9344-9702-1A41BE5733BF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42" y="5801014"/>
            <a:ext cx="12177057" cy="10569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9FE6613-EE2E-D045-8E77-F3B0A92E62D3}"/>
              </a:ext>
            </a:extLst>
          </p:cNvPr>
          <p:cNvSpPr txBox="1"/>
          <p:nvPr userDrawn="1"/>
        </p:nvSpPr>
        <p:spPr>
          <a:xfrm>
            <a:off x="11097025" y="6325122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16AE413-02C2-48E9-9D79-A7490186FE0C}" type="slidenum">
              <a:rPr lang="fr-FR" sz="1200" b="0" i="0" smtClean="0">
                <a:solidFill>
                  <a:srgbClr val="004070"/>
                </a:solidFill>
                <a:latin typeface="Arial" charset="0"/>
              </a:rPr>
              <a:t>‹N°›</a:t>
            </a:fld>
            <a:endParaRPr lang="fr-FR" b="0" i="0" dirty="0">
              <a:solidFill>
                <a:srgbClr val="00407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4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coin arrondis (rou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15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20"/>
            <a:ext cx="1581149" cy="3466150"/>
          </a:xfrm>
          <a:prstGeom prst="rect">
            <a:avLst/>
          </a:prstGeom>
        </p:spPr>
      </p:pic>
      <p:sp>
        <p:nvSpPr>
          <p:cNvPr id="12" name="Espace réservé du contenu 21"/>
          <p:cNvSpPr>
            <a:spLocks noGrp="1"/>
          </p:cNvSpPr>
          <p:nvPr>
            <p:ph sz="quarter" idx="12" hasCustomPrompt="1"/>
          </p:nvPr>
        </p:nvSpPr>
        <p:spPr>
          <a:xfrm>
            <a:off x="4724400" y="6116638"/>
            <a:ext cx="7134225" cy="4951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indent="0">
              <a:buNone/>
            </a:pPr>
            <a:r>
              <a:rPr lang="fr-FR" dirty="0"/>
              <a:t>date</a:t>
            </a:r>
            <a:endParaRPr lang="fr-BE" dirty="0">
              <a:solidFill>
                <a:schemeClr val="bg1"/>
              </a:solidFill>
              <a:latin typeface="HelveticaNeue LT 25 UltLight" panose="020B0500000000000000" pitchFamily="34" charset="0"/>
            </a:endParaRPr>
          </a:p>
        </p:txBody>
      </p:sp>
      <p:sp>
        <p:nvSpPr>
          <p:cNvPr id="13" name="Espace réservé du contenu 24"/>
          <p:cNvSpPr>
            <a:spLocks noGrp="1"/>
          </p:cNvSpPr>
          <p:nvPr>
            <p:ph sz="quarter" idx="13" hasCustomPrompt="1"/>
          </p:nvPr>
        </p:nvSpPr>
        <p:spPr>
          <a:xfrm>
            <a:off x="4724400" y="5586413"/>
            <a:ext cx="7134225" cy="53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="0" i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indent="0">
              <a:buNone/>
            </a:pPr>
            <a:r>
              <a:rPr lang="fr-FR" dirty="0"/>
              <a:t>Intervenant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1653144" y="1980626"/>
            <a:ext cx="10131425" cy="1177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5400" b="0" i="0" cap="none">
                <a:solidFill>
                  <a:srgbClr val="009FE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BE" sz="5400" cap="all" dirty="0"/>
              <a:t>TITRE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quarter" idx="15" hasCustomPrompt="1"/>
          </p:nvPr>
        </p:nvSpPr>
        <p:spPr>
          <a:xfrm>
            <a:off x="1653143" y="2668006"/>
            <a:ext cx="10131425" cy="1177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 cap="none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indent="0">
              <a:buNone/>
            </a:pPr>
            <a:r>
              <a:rPr lang="fr-FR" sz="3900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321606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5218" cy="6858000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sz="quarter" idx="11" hasCustomPrompt="1"/>
          </p:nvPr>
        </p:nvSpPr>
        <p:spPr>
          <a:xfrm>
            <a:off x="4489938" y="1148862"/>
            <a:ext cx="6974987" cy="4156563"/>
          </a:xfrm>
          <a:prstGeom prst="rect">
            <a:avLst/>
          </a:prstGeom>
        </p:spPr>
        <p:txBody>
          <a:bodyPr>
            <a:normAutofit/>
          </a:bodyPr>
          <a:lstStyle>
            <a:lvl1pPr marL="409575" indent="-409575">
              <a:buSzPct val="100000"/>
              <a:buFontTx/>
              <a:buBlip>
                <a:blip r:embed="rId3"/>
              </a:buBlip>
              <a:defRPr sz="3600">
                <a:solidFill>
                  <a:srgbClr val="004070"/>
                </a:solidFill>
                <a:latin typeface="HelveticaNeueLT Std" panose="020B0604020202020204" pitchFamily="34" charset="0"/>
              </a:defRPr>
            </a:lvl1pPr>
            <a:lvl2pPr marL="742950" indent="-285750">
              <a:buFontTx/>
              <a:buBlip>
                <a:blip r:embed="rId4"/>
              </a:buBlip>
              <a:defRPr sz="3000">
                <a:solidFill>
                  <a:srgbClr val="004070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 sz="2800">
                <a:solidFill>
                  <a:srgbClr val="004070"/>
                </a:solidFill>
              </a:defRPr>
            </a:lvl3pPr>
            <a:lvl4pPr marL="154305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2600">
                <a:solidFill>
                  <a:srgbClr val="004070"/>
                </a:solidFill>
              </a:defRPr>
            </a:lvl4pPr>
            <a:lvl5pPr marL="2343150" indent="-285750">
              <a:buFontTx/>
              <a:buBlip>
                <a:blip r:embed="rId3"/>
              </a:buBlip>
              <a:defRPr/>
            </a:lvl5pPr>
          </a:lstStyle>
          <a:p>
            <a:pPr marL="409575" indent="-409575">
              <a:buBlip>
                <a:blip r:embed="rId3"/>
              </a:buBlip>
            </a:pPr>
            <a:r>
              <a:rPr lang="fr-FR" sz="36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1</a:t>
            </a:r>
          </a:p>
          <a:p>
            <a:pPr marL="858838" indent="-457200">
              <a:buBlip>
                <a:blip r:embed="rId4"/>
              </a:buBlip>
            </a:pPr>
            <a:r>
              <a:rPr lang="fr-FR" sz="30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2</a:t>
            </a:r>
          </a:p>
          <a:p>
            <a:pPr marL="1290638" indent="-444500">
              <a:buBlip>
                <a:blip r:embed="rId5"/>
              </a:buBlip>
            </a:pPr>
            <a:r>
              <a:rPr lang="fr-FR" sz="28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3</a:t>
            </a:r>
          </a:p>
          <a:p>
            <a:pPr marL="1735138" indent="-444500">
              <a:buBlip>
                <a:blip r:embed="rId6"/>
              </a:buBlip>
            </a:pPr>
            <a:r>
              <a:rPr lang="fr-FR" sz="26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4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quarter" idx="12" hasCustomPrompt="1"/>
          </p:nvPr>
        </p:nvSpPr>
        <p:spPr>
          <a:xfrm>
            <a:off x="228600" y="1599310"/>
            <a:ext cx="1676400" cy="267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8CD78B-12B8-4E41-B615-58627AE9FF1D}"/>
              </a:ext>
            </a:extLst>
          </p:cNvPr>
          <p:cNvSpPr txBox="1"/>
          <p:nvPr userDrawn="1"/>
        </p:nvSpPr>
        <p:spPr>
          <a:xfrm>
            <a:off x="9840882" y="6325122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16AE413-02C2-48E9-9D79-A7490186FE0C}" type="slidenum">
              <a:rPr lang="fr-FR" sz="1200" b="0" i="0" smtClean="0">
                <a:solidFill>
                  <a:srgbClr val="004070"/>
                </a:solidFill>
                <a:latin typeface="Arial" charset="0"/>
              </a:rPr>
              <a:t>‹N°›</a:t>
            </a:fld>
            <a:endParaRPr lang="fr-FR" b="0" i="0" dirty="0">
              <a:solidFill>
                <a:srgbClr val="004070"/>
              </a:solidFill>
              <a:latin typeface="Arial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311F106-AF4B-A040-B810-9AF94B1101F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16" y="6286307"/>
            <a:ext cx="1287989" cy="33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5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5218" cy="6858000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sz="quarter" idx="11" hasCustomPrompt="1"/>
          </p:nvPr>
        </p:nvSpPr>
        <p:spPr>
          <a:xfrm>
            <a:off x="4489938" y="1148862"/>
            <a:ext cx="6974987" cy="4156563"/>
          </a:xfrm>
          <a:prstGeom prst="rect">
            <a:avLst/>
          </a:prstGeom>
        </p:spPr>
        <p:txBody>
          <a:bodyPr>
            <a:normAutofit/>
          </a:bodyPr>
          <a:lstStyle>
            <a:lvl1pPr marL="409575" indent="-409575">
              <a:buSzPct val="100000"/>
              <a:buFontTx/>
              <a:buBlip>
                <a:blip r:embed="rId3"/>
              </a:buBlip>
              <a:defRPr sz="3600">
                <a:solidFill>
                  <a:srgbClr val="004070"/>
                </a:solidFill>
                <a:latin typeface="HelveticaNeueLT Std" panose="020B0604020202020204" pitchFamily="34" charset="0"/>
              </a:defRPr>
            </a:lvl1pPr>
            <a:lvl2pPr marL="742950" indent="-285750">
              <a:buFontTx/>
              <a:buBlip>
                <a:blip r:embed="rId4"/>
              </a:buBlip>
              <a:defRPr sz="3000">
                <a:solidFill>
                  <a:srgbClr val="004070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 sz="2800">
                <a:solidFill>
                  <a:srgbClr val="004070"/>
                </a:solidFill>
              </a:defRPr>
            </a:lvl3pPr>
            <a:lvl4pPr marL="154305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2600">
                <a:solidFill>
                  <a:srgbClr val="004070"/>
                </a:solidFill>
              </a:defRPr>
            </a:lvl4pPr>
            <a:lvl5pPr marL="2343150" indent="-285750">
              <a:buFontTx/>
              <a:buBlip>
                <a:blip r:embed="rId3"/>
              </a:buBlip>
              <a:defRPr/>
            </a:lvl5pPr>
          </a:lstStyle>
          <a:p>
            <a:pPr marL="409575" indent="-409575">
              <a:buBlip>
                <a:blip r:embed="rId3"/>
              </a:buBlip>
            </a:pPr>
            <a:r>
              <a:rPr lang="fr-FR" sz="36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1</a:t>
            </a:r>
          </a:p>
          <a:p>
            <a:pPr marL="858838" indent="-457200">
              <a:buBlip>
                <a:blip r:embed="rId4"/>
              </a:buBlip>
            </a:pPr>
            <a:r>
              <a:rPr lang="fr-FR" sz="30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2</a:t>
            </a:r>
          </a:p>
          <a:p>
            <a:pPr marL="1290638" indent="-444500">
              <a:buBlip>
                <a:blip r:embed="rId5"/>
              </a:buBlip>
            </a:pPr>
            <a:r>
              <a:rPr lang="fr-FR" sz="28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3</a:t>
            </a:r>
          </a:p>
          <a:p>
            <a:pPr marL="1735138" indent="-444500">
              <a:buBlip>
                <a:blip r:embed="rId6"/>
              </a:buBlip>
            </a:pPr>
            <a:r>
              <a:rPr lang="fr-FR" sz="26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4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quarter" idx="12" hasCustomPrompt="1"/>
          </p:nvPr>
        </p:nvSpPr>
        <p:spPr>
          <a:xfrm>
            <a:off x="228600" y="1599310"/>
            <a:ext cx="1676400" cy="267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8CD78B-12B8-4E41-B615-58627AE9FF1D}"/>
              </a:ext>
            </a:extLst>
          </p:cNvPr>
          <p:cNvSpPr txBox="1"/>
          <p:nvPr userDrawn="1"/>
        </p:nvSpPr>
        <p:spPr>
          <a:xfrm>
            <a:off x="9840882" y="6325122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16AE413-02C2-48E9-9D79-A7490186FE0C}" type="slidenum">
              <a:rPr lang="fr-FR" sz="1200" b="0" i="0" smtClean="0">
                <a:solidFill>
                  <a:srgbClr val="004070"/>
                </a:solidFill>
                <a:latin typeface="Arial" charset="0"/>
              </a:rPr>
              <a:t>‹N°›</a:t>
            </a:fld>
            <a:endParaRPr lang="fr-FR" b="0" i="0" dirty="0">
              <a:solidFill>
                <a:srgbClr val="004070"/>
              </a:solidFill>
              <a:latin typeface="Arial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311F106-AF4B-A040-B810-9AF94B1101F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16" y="6286307"/>
            <a:ext cx="1287989" cy="33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88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20"/>
            <a:ext cx="1581149" cy="3466150"/>
          </a:xfrm>
          <a:prstGeom prst="rect">
            <a:avLst/>
          </a:prstGeom>
        </p:spPr>
      </p:pic>
      <p:sp>
        <p:nvSpPr>
          <p:cNvPr id="18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904613" y="1341520"/>
            <a:ext cx="9390063" cy="495825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60754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5218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65" y="5902036"/>
            <a:ext cx="1431117" cy="955964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10252973" y="6307015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16AE413-02C2-48E9-9D79-A7490186FE0C}" type="slidenum">
              <a:rPr lang="fr-FR" sz="1200" smtClean="0">
                <a:solidFill>
                  <a:srgbClr val="004070"/>
                </a:solidFill>
                <a:latin typeface="HelveticaNeue LT 65 Medium" panose="02000603020000020004" pitchFamily="2" charset="0"/>
              </a:rPr>
              <a:pPr algn="r"/>
              <a:t>‹N°›</a:t>
            </a:fld>
            <a:endParaRPr lang="fr-FR" dirty="0">
              <a:solidFill>
                <a:srgbClr val="004070"/>
              </a:solidFill>
              <a:latin typeface="HelveticaNeue LT 65 Medium" panose="02000603020000020004" pitchFamily="2" charset="0"/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228600" y="1565275"/>
            <a:ext cx="3206750" cy="267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900">
                <a:solidFill>
                  <a:schemeClr val="bg1"/>
                </a:solidFill>
                <a:latin typeface="HelveticaNeueLT Std UltLt" panose="020B03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contenu 11"/>
          <p:cNvSpPr>
            <a:spLocks noGrp="1"/>
          </p:cNvSpPr>
          <p:nvPr>
            <p:ph sz="quarter" idx="11" hasCustomPrompt="1"/>
          </p:nvPr>
        </p:nvSpPr>
        <p:spPr>
          <a:xfrm>
            <a:off x="4489938" y="1148862"/>
            <a:ext cx="6974987" cy="415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100000"/>
              <a:buFontTx/>
              <a:buBlip>
                <a:blip r:embed="rId4"/>
              </a:buBlip>
              <a:defRPr sz="3600">
                <a:solidFill>
                  <a:srgbClr val="004070"/>
                </a:solidFill>
                <a:latin typeface="HelveticaNeueLT Std" panose="020B0604020202020204" pitchFamily="34" charset="0"/>
              </a:defRPr>
            </a:lvl1pPr>
            <a:lvl2pPr marL="742950" indent="-285750">
              <a:buFontTx/>
              <a:buBlip>
                <a:blip r:embed="rId5"/>
              </a:buBlip>
              <a:defRPr sz="3000">
                <a:solidFill>
                  <a:srgbClr val="004070"/>
                </a:solidFill>
              </a:defRPr>
            </a:lvl2pPr>
            <a:lvl3pPr marL="1143000" indent="-228600">
              <a:buFontTx/>
              <a:buBlip>
                <a:blip r:embed="rId6"/>
              </a:buBlip>
              <a:defRPr sz="2800">
                <a:solidFill>
                  <a:srgbClr val="004070"/>
                </a:solidFill>
              </a:defRPr>
            </a:lvl3pPr>
            <a:lvl4pPr marL="154305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 sz="2600">
                <a:solidFill>
                  <a:srgbClr val="004070"/>
                </a:solidFill>
              </a:defRPr>
            </a:lvl4pPr>
            <a:lvl5pPr marL="2343150" indent="-28575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marL="131445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7195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2E303-02F0-8BE8-09A4-9CECA250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EEB2A-9D30-304F-AEF0-857AC50A9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B0287E-B967-B755-BAA7-AE34776C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A3A1DB-3CAF-FA97-EAE8-18C6562F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EB2FF-DBD7-28C7-0825-8B209059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036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5218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65" y="5902036"/>
            <a:ext cx="1431117" cy="955964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10252973" y="6325122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16AE413-02C2-48E9-9D79-A7490186FE0C}" type="slidenum">
              <a:rPr lang="fr-FR" sz="1200" b="0" i="0" smtClean="0">
                <a:solidFill>
                  <a:srgbClr val="004070"/>
                </a:solidFill>
                <a:latin typeface="Arial" charset="0"/>
              </a:rPr>
              <a:t>‹N°›</a:t>
            </a:fld>
            <a:endParaRPr lang="fr-FR" b="0" i="0" dirty="0">
              <a:solidFill>
                <a:srgbClr val="004070"/>
              </a:solidFill>
              <a:latin typeface="Arial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 hasCustomPrompt="1"/>
          </p:nvPr>
        </p:nvSpPr>
        <p:spPr>
          <a:xfrm>
            <a:off x="4489938" y="1148862"/>
            <a:ext cx="6974987" cy="4156563"/>
          </a:xfrm>
          <a:prstGeom prst="rect">
            <a:avLst/>
          </a:prstGeom>
        </p:spPr>
        <p:txBody>
          <a:bodyPr>
            <a:normAutofit/>
          </a:bodyPr>
          <a:lstStyle>
            <a:lvl1pPr marL="409575" indent="-409575">
              <a:buSzPct val="100000"/>
              <a:buFontTx/>
              <a:buBlip>
                <a:blip r:embed="rId4"/>
              </a:buBlip>
              <a:defRPr sz="3600">
                <a:solidFill>
                  <a:srgbClr val="004070"/>
                </a:solidFill>
                <a:latin typeface="HelveticaNeueLT Std" panose="020B0604020202020204" pitchFamily="34" charset="0"/>
              </a:defRPr>
            </a:lvl1pPr>
            <a:lvl2pPr marL="742950" indent="-285750">
              <a:buFontTx/>
              <a:buBlip>
                <a:blip r:embed="rId5"/>
              </a:buBlip>
              <a:defRPr sz="3000">
                <a:solidFill>
                  <a:srgbClr val="004070"/>
                </a:solidFill>
              </a:defRPr>
            </a:lvl2pPr>
            <a:lvl3pPr marL="1143000" indent="-228600">
              <a:buFontTx/>
              <a:buBlip>
                <a:blip r:embed="rId6"/>
              </a:buBlip>
              <a:defRPr sz="2800">
                <a:solidFill>
                  <a:srgbClr val="004070"/>
                </a:solidFill>
              </a:defRPr>
            </a:lvl3pPr>
            <a:lvl4pPr marL="154305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 sz="2600">
                <a:solidFill>
                  <a:srgbClr val="004070"/>
                </a:solidFill>
              </a:defRPr>
            </a:lvl4pPr>
            <a:lvl5pPr marL="2343150" indent="-285750">
              <a:buFontTx/>
              <a:buBlip>
                <a:blip r:embed="rId4"/>
              </a:buBlip>
              <a:defRPr/>
            </a:lvl5pPr>
          </a:lstStyle>
          <a:p>
            <a:pPr marL="409575" indent="-409575">
              <a:buBlip>
                <a:blip r:embed="rId4"/>
              </a:buBlip>
            </a:pPr>
            <a:r>
              <a:rPr lang="fr-FR" sz="36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1</a:t>
            </a:r>
          </a:p>
          <a:p>
            <a:pPr marL="858838" indent="-457200">
              <a:buBlip>
                <a:blip r:embed="rId5"/>
              </a:buBlip>
            </a:pPr>
            <a:r>
              <a:rPr lang="fr-FR" sz="30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2</a:t>
            </a:r>
          </a:p>
          <a:p>
            <a:pPr marL="1290638" indent="-444500">
              <a:buBlip>
                <a:blip r:embed="rId6"/>
              </a:buBlip>
            </a:pPr>
            <a:r>
              <a:rPr lang="fr-FR" sz="28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3</a:t>
            </a:r>
          </a:p>
          <a:p>
            <a:pPr marL="1735138" indent="-444500">
              <a:buBlip>
                <a:blip r:embed="rId7"/>
              </a:buBlip>
            </a:pPr>
            <a:r>
              <a:rPr lang="fr-FR" sz="26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4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quarter" idx="12" hasCustomPrompt="1"/>
          </p:nvPr>
        </p:nvSpPr>
        <p:spPr>
          <a:xfrm>
            <a:off x="228600" y="1599310"/>
            <a:ext cx="1676400" cy="267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92090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20"/>
            <a:ext cx="1581149" cy="3466150"/>
          </a:xfrm>
          <a:prstGeom prst="rect">
            <a:avLst/>
          </a:prstGeom>
        </p:spPr>
      </p:pic>
      <p:sp>
        <p:nvSpPr>
          <p:cNvPr id="18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904613" y="1341520"/>
            <a:ext cx="9390063" cy="495825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377423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20"/>
            <a:ext cx="1581149" cy="3466150"/>
          </a:xfrm>
          <a:prstGeom prst="rect">
            <a:avLst/>
          </a:prstGeom>
        </p:spPr>
      </p:pic>
      <p:sp>
        <p:nvSpPr>
          <p:cNvPr id="10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1653144" y="2998389"/>
            <a:ext cx="10206037" cy="75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3" name="Espace réservé du contenu 21"/>
          <p:cNvSpPr>
            <a:spLocks noGrp="1"/>
          </p:cNvSpPr>
          <p:nvPr>
            <p:ph sz="quarter" idx="12" hasCustomPrompt="1"/>
          </p:nvPr>
        </p:nvSpPr>
        <p:spPr>
          <a:xfrm>
            <a:off x="4724400" y="6116638"/>
            <a:ext cx="7134225" cy="49517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  <a:latin typeface="HelveticaNeue LT 25 UltLight" panose="020B0500000000000000" pitchFamily="34" charset="0"/>
              </a:defRPr>
            </a:lvl1pPr>
          </a:lstStyle>
          <a:p>
            <a:pPr algn="r"/>
            <a:r>
              <a:rPr lang="fr-BE" sz="2400" dirty="0">
                <a:solidFill>
                  <a:schemeClr val="bg1"/>
                </a:solidFill>
                <a:latin typeface="HelveticaNeue LT 25 UltLight" panose="020B0500000000000000" pitchFamily="34" charset="0"/>
              </a:rPr>
              <a:t>date</a:t>
            </a:r>
          </a:p>
        </p:txBody>
      </p:sp>
      <p:sp>
        <p:nvSpPr>
          <p:cNvPr id="25" name="Espace réservé du contenu 24"/>
          <p:cNvSpPr>
            <a:spLocks noGrp="1"/>
          </p:cNvSpPr>
          <p:nvPr>
            <p:ph sz="quarter" idx="13" hasCustomPrompt="1"/>
          </p:nvPr>
        </p:nvSpPr>
        <p:spPr>
          <a:xfrm>
            <a:off x="4724400" y="5586413"/>
            <a:ext cx="7134225" cy="5302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Intervenant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1653144" y="1980626"/>
            <a:ext cx="10131425" cy="11779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 cap="none">
                <a:solidFill>
                  <a:srgbClr val="009FE3"/>
                </a:solidFill>
                <a:latin typeface="HelveticaNeueLT Std UltLt" panose="020B0303020202020204" pitchFamily="34" charset="0"/>
              </a:defRPr>
            </a:lvl1pPr>
          </a:lstStyle>
          <a:p>
            <a:pPr algn="l"/>
            <a:r>
              <a:rPr lang="fr-BE" sz="5400" cap="all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45429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739"/>
            <a:ext cx="9518651" cy="777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414"/>
            <a:ext cx="10972800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3351" y="6572251"/>
            <a:ext cx="590549" cy="2079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78047-054E-4138-A686-7E19436A80E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978758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58739"/>
            <a:ext cx="10972800" cy="777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800" dirty="0">
                <a:solidFill>
                  <a:prstClr val="white"/>
                </a:solidFill>
              </a:rPr>
              <a:t>Click to edit Master title style</a:t>
            </a:r>
            <a:endParaRPr lang="fr-BE" sz="2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68760"/>
            <a:ext cx="3854219" cy="7920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4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861" y="1268760"/>
            <a:ext cx="6624736" cy="485740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2856"/>
            <a:ext cx="3854219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548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3351" y="6572251"/>
            <a:ext cx="590549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78047-054E-4138-A686-7E19436A80E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827835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e (homme - rou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65" y="5902036"/>
            <a:ext cx="1431117" cy="955964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10252973" y="6307015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7DB5E5-523F-4603-B00A-C6ECD1E15D4E}" type="slidenum">
              <a:rPr lang="fr-FR" sz="1200" smtClean="0">
                <a:solidFill>
                  <a:srgbClr val="004070"/>
                </a:solidFill>
                <a:latin typeface="HelveticaNeue LT 65 Medium" panose="02000603020000020004" pitchFamily="2" charset="0"/>
              </a:rPr>
              <a:pPr algn="r"/>
              <a:t>‹N°›</a:t>
            </a:fld>
            <a:endParaRPr lang="fr-FR" dirty="0">
              <a:solidFill>
                <a:srgbClr val="004070"/>
              </a:solidFill>
              <a:latin typeface="HelveticaNeue LT 65 Medium" panose="02000603020000020004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281"/>
            <a:ext cx="428963" cy="7259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82" y="2090058"/>
            <a:ext cx="1778315" cy="3261637"/>
          </a:xfrm>
          <a:prstGeom prst="rect">
            <a:avLst/>
          </a:prstGeom>
        </p:spPr>
      </p:pic>
      <p:sp>
        <p:nvSpPr>
          <p:cNvPr id="9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644525" y="1741488"/>
            <a:ext cx="9390063" cy="4958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contenu 27"/>
          <p:cNvSpPr>
            <a:spLocks noGrp="1"/>
          </p:cNvSpPr>
          <p:nvPr>
            <p:ph sz="quarter" idx="11" hasCustomPrompt="1"/>
          </p:nvPr>
        </p:nvSpPr>
        <p:spPr>
          <a:xfrm>
            <a:off x="547688" y="1163638"/>
            <a:ext cx="10515600" cy="3365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48244" y="491281"/>
            <a:ext cx="10515600" cy="67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400">
                <a:latin typeface="HelveticaNeueLT Std UltLt" panose="020B03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68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e (femme - rou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65" y="5902036"/>
            <a:ext cx="1431117" cy="955964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10252973" y="6307015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7DB5E5-523F-4603-B00A-C6ECD1E15D4E}" type="slidenum">
              <a:rPr lang="fr-FR" sz="1200" smtClean="0">
                <a:solidFill>
                  <a:srgbClr val="004070"/>
                </a:solidFill>
                <a:latin typeface="HelveticaNeue LT 65 Medium" panose="02000603020000020004" pitchFamily="2" charset="0"/>
              </a:rPr>
              <a:pPr algn="r"/>
              <a:t>‹N°›</a:t>
            </a:fld>
            <a:endParaRPr lang="fr-FR" dirty="0">
              <a:solidFill>
                <a:srgbClr val="004070"/>
              </a:solidFill>
              <a:latin typeface="HelveticaNeue LT 65 Medium" panose="02000603020000020004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281"/>
            <a:ext cx="428963" cy="7259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82" y="2090058"/>
            <a:ext cx="1778315" cy="326163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48244" y="491281"/>
            <a:ext cx="10515600" cy="67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400">
                <a:latin typeface="HelveticaNeueLT Std UltLt" panose="020B03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644525" y="1741488"/>
            <a:ext cx="9390063" cy="4958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contenu 27"/>
          <p:cNvSpPr>
            <a:spLocks noGrp="1"/>
          </p:cNvSpPr>
          <p:nvPr>
            <p:ph sz="quarter" idx="11" hasCustomPrompt="1"/>
          </p:nvPr>
        </p:nvSpPr>
        <p:spPr>
          <a:xfrm>
            <a:off x="547688" y="1163638"/>
            <a:ext cx="10515600" cy="3365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297892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3351" y="6572251"/>
            <a:ext cx="590549" cy="2079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78047-054E-4138-A686-7E19436A80E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562306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e coin arrondis (rou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65" y="5902036"/>
            <a:ext cx="1431117" cy="955964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10252973" y="6307015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7DB5E5-523F-4603-B00A-C6ECD1E15D4E}" type="slidenum">
              <a:rPr lang="fr-FR" sz="1200" smtClean="0">
                <a:solidFill>
                  <a:srgbClr val="004070"/>
                </a:solidFill>
                <a:latin typeface="HelveticaNeue LT 65 Medium" panose="02000603020000020004" pitchFamily="2" charset="0"/>
              </a:rPr>
              <a:pPr algn="r"/>
              <a:t>‹N°›</a:t>
            </a:fld>
            <a:endParaRPr lang="fr-FR" dirty="0">
              <a:solidFill>
                <a:srgbClr val="004070"/>
              </a:solidFill>
              <a:latin typeface="HelveticaNeue LT 65 Medium" panose="02000603020000020004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44212" cy="6858000"/>
          </a:xfrm>
          <a:prstGeom prst="rect">
            <a:avLst/>
          </a:prstGeom>
        </p:spPr>
      </p:pic>
      <p:sp>
        <p:nvSpPr>
          <p:cNvPr id="6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2105025" y="657225"/>
            <a:ext cx="9429750" cy="53332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8600" y="657225"/>
            <a:ext cx="1676400" cy="267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900">
                <a:solidFill>
                  <a:schemeClr val="bg1"/>
                </a:solidFill>
                <a:latin typeface="HelveticaNeueLT Std UltLt" panose="020B03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657310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20"/>
            <a:ext cx="1581149" cy="3466150"/>
          </a:xfrm>
          <a:prstGeom prst="rect">
            <a:avLst/>
          </a:prstGeom>
        </p:spPr>
      </p:pic>
      <p:sp>
        <p:nvSpPr>
          <p:cNvPr id="12" name="Espace réservé du contenu 21"/>
          <p:cNvSpPr>
            <a:spLocks noGrp="1"/>
          </p:cNvSpPr>
          <p:nvPr>
            <p:ph sz="quarter" idx="12" hasCustomPrompt="1"/>
          </p:nvPr>
        </p:nvSpPr>
        <p:spPr>
          <a:xfrm>
            <a:off x="4724400" y="6116638"/>
            <a:ext cx="7134225" cy="4951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indent="0">
              <a:buNone/>
            </a:pPr>
            <a:r>
              <a:rPr lang="fr-FR" dirty="0"/>
              <a:t>date</a:t>
            </a:r>
            <a:endParaRPr lang="fr-BE" dirty="0">
              <a:solidFill>
                <a:schemeClr val="bg1"/>
              </a:solidFill>
              <a:latin typeface="HelveticaNeue LT 25 UltLight" panose="020B0500000000000000" pitchFamily="34" charset="0"/>
            </a:endParaRPr>
          </a:p>
        </p:txBody>
      </p:sp>
      <p:sp>
        <p:nvSpPr>
          <p:cNvPr id="13" name="Espace réservé du contenu 24"/>
          <p:cNvSpPr>
            <a:spLocks noGrp="1"/>
          </p:cNvSpPr>
          <p:nvPr>
            <p:ph sz="quarter" idx="13" hasCustomPrompt="1"/>
          </p:nvPr>
        </p:nvSpPr>
        <p:spPr>
          <a:xfrm>
            <a:off x="4724400" y="5586413"/>
            <a:ext cx="7134225" cy="53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="0" i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indent="0">
              <a:buNone/>
            </a:pPr>
            <a:r>
              <a:rPr lang="fr-FR" dirty="0"/>
              <a:t>Intervenant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1653144" y="1980626"/>
            <a:ext cx="10131425" cy="1177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5400" b="0" i="0" cap="none">
                <a:solidFill>
                  <a:srgbClr val="009FE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BE" sz="5400" cap="all" dirty="0"/>
              <a:t>TITRE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quarter" idx="15" hasCustomPrompt="1"/>
          </p:nvPr>
        </p:nvSpPr>
        <p:spPr>
          <a:xfrm>
            <a:off x="1653143" y="2668006"/>
            <a:ext cx="10131425" cy="1177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 cap="none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indent="0">
              <a:buNone/>
            </a:pPr>
            <a:r>
              <a:rPr lang="fr-FR" sz="3900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367891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2C3CC-7AE5-9192-C60C-3FCEA213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06065-A033-D7D8-6170-BD86F945F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02897F-7FA8-D9C7-82BF-C27A5154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63A8B5-CFF0-0913-A3C2-BFCBBE1D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F9678-1380-11CE-C676-7D5F6488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7875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20F9074-D1A8-CE42-AE1F-AFEBD170E24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42" y="5801014"/>
            <a:ext cx="12177057" cy="1056986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sz="quarter" idx="11" hasCustomPrompt="1"/>
          </p:nvPr>
        </p:nvSpPr>
        <p:spPr>
          <a:xfrm>
            <a:off x="505691" y="1424606"/>
            <a:ext cx="6974987" cy="4156563"/>
          </a:xfrm>
          <a:prstGeom prst="rect">
            <a:avLst/>
          </a:prstGeom>
        </p:spPr>
        <p:txBody>
          <a:bodyPr>
            <a:normAutofit/>
          </a:bodyPr>
          <a:lstStyle>
            <a:lvl1pPr marL="409575" indent="-409575">
              <a:buSzPct val="100000"/>
              <a:buFontTx/>
              <a:buBlip>
                <a:blip r:embed="rId4"/>
              </a:buBlip>
              <a:defRPr sz="3600">
                <a:solidFill>
                  <a:srgbClr val="004070"/>
                </a:solidFill>
                <a:latin typeface="HelveticaNeueLT Std" panose="020B0604020202020204" pitchFamily="34" charset="0"/>
              </a:defRPr>
            </a:lvl1pPr>
            <a:lvl2pPr marL="742950" indent="-285750">
              <a:buFontTx/>
              <a:buBlip>
                <a:blip r:embed="rId5"/>
              </a:buBlip>
              <a:defRPr sz="3000">
                <a:solidFill>
                  <a:srgbClr val="004070"/>
                </a:solidFill>
              </a:defRPr>
            </a:lvl2pPr>
            <a:lvl3pPr marL="1143000" indent="-228600">
              <a:buFontTx/>
              <a:buBlip>
                <a:blip r:embed="rId6"/>
              </a:buBlip>
              <a:defRPr sz="2800">
                <a:solidFill>
                  <a:srgbClr val="004070"/>
                </a:solidFill>
              </a:defRPr>
            </a:lvl3pPr>
            <a:lvl4pPr marL="154305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 sz="2600">
                <a:solidFill>
                  <a:srgbClr val="004070"/>
                </a:solidFill>
              </a:defRPr>
            </a:lvl4pPr>
            <a:lvl5pPr marL="2343150" indent="-285750">
              <a:buFontTx/>
              <a:buBlip>
                <a:blip r:embed="rId4"/>
              </a:buBlip>
              <a:defRPr/>
            </a:lvl5pPr>
          </a:lstStyle>
          <a:p>
            <a:pPr marL="409575" indent="-409575">
              <a:buBlip>
                <a:blip r:embed="rId4"/>
              </a:buBlip>
            </a:pPr>
            <a:r>
              <a:rPr lang="fr-FR" sz="36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1</a:t>
            </a:r>
          </a:p>
          <a:p>
            <a:pPr marL="858838" indent="-457200">
              <a:buBlip>
                <a:blip r:embed="rId5"/>
              </a:buBlip>
            </a:pPr>
            <a:r>
              <a:rPr lang="fr-FR" sz="30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2</a:t>
            </a:r>
          </a:p>
          <a:p>
            <a:pPr marL="1290638" indent="-444500">
              <a:buBlip>
                <a:blip r:embed="rId6"/>
              </a:buBlip>
            </a:pPr>
            <a:r>
              <a:rPr lang="fr-FR" sz="28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3</a:t>
            </a:r>
          </a:p>
          <a:p>
            <a:pPr marL="1735138" indent="-444500">
              <a:buBlip>
                <a:blip r:embed="rId7"/>
              </a:buBlip>
            </a:pPr>
            <a:r>
              <a:rPr lang="fr-FR" sz="26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4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quarter" idx="12" hasCustomPrompt="1"/>
          </p:nvPr>
        </p:nvSpPr>
        <p:spPr>
          <a:xfrm>
            <a:off x="505691" y="380111"/>
            <a:ext cx="1676400" cy="970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400" b="0" i="0">
                <a:solidFill>
                  <a:srgbClr val="143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D73623-8B46-D244-9F17-5E91E98B7208}"/>
              </a:ext>
            </a:extLst>
          </p:cNvPr>
          <p:cNvSpPr txBox="1"/>
          <p:nvPr userDrawn="1"/>
        </p:nvSpPr>
        <p:spPr>
          <a:xfrm>
            <a:off x="11106261" y="6325122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16AE413-02C2-48E9-9D79-A7490186FE0C}" type="slidenum">
              <a:rPr lang="fr-FR" sz="1200" b="0" i="0" smtClean="0">
                <a:solidFill>
                  <a:srgbClr val="004070"/>
                </a:solidFill>
                <a:latin typeface="Arial" charset="0"/>
              </a:rPr>
              <a:t>‹N°›</a:t>
            </a:fld>
            <a:endParaRPr lang="fr-FR" b="0" i="0" dirty="0">
              <a:solidFill>
                <a:srgbClr val="004070"/>
              </a:solidFill>
              <a:latin typeface="Arial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A6B4602-DF6D-4341-870E-BAC525D8BA7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11"/>
            <a:ext cx="434109" cy="9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18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20"/>
            <a:ext cx="1581149" cy="3466150"/>
          </a:xfrm>
          <a:prstGeom prst="rect">
            <a:avLst/>
          </a:prstGeom>
        </p:spPr>
      </p:pic>
      <p:sp>
        <p:nvSpPr>
          <p:cNvPr id="18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904613" y="1341520"/>
            <a:ext cx="9390063" cy="495825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74902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0F18A-D713-AB6E-2336-06ED33699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59B5AE-26A5-5ABC-5EB5-71BB31686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3B1C9B-EA1F-B576-1422-65458F85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F535B7-401C-A89A-A220-23973CEF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D168B-6C29-6ACB-ED00-70B3AF31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4304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2E303-02F0-8BE8-09A4-9CECA250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EEB2A-9D30-304F-AEF0-857AC50A9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B0287E-B967-B755-BAA7-AE34776C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A3A1DB-3CAF-FA97-EAE8-18C6562F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EB2FF-DBD7-28C7-0825-8B209059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409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2C3CC-7AE5-9192-C60C-3FCEA213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06065-A033-D7D8-6170-BD86F945F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02897F-7FA8-D9C7-82BF-C27A5154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63A8B5-CFF0-0913-A3C2-BFCBBE1D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F9678-1380-11CE-C676-7D5F6488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0001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3058F-04FB-347C-7B94-068FF490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F146B0-89EC-1D9D-E0D8-9B03DEF68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D88421-B10C-EE38-762C-BEA5CF521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8D327F-A044-C286-D368-9C48240C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29E883-F244-B875-3972-14E7A5CD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E52744-9081-4F80-52C7-90755BD3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6221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848BF-694C-558F-82EF-9A5C61BB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E02075-7C26-50F5-29EE-DC7532A42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F53F61-EB4C-7B49-24CA-C1B5C6E0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9F1C4B-0493-F17D-E8D9-71CE81472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019DD6-2F5B-8717-8BAF-71395D072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0CB3B0-8027-9028-3ECA-1341C513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DC4700-B68B-8D49-9507-6C227971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79E284-778C-3473-823E-438D18DD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1890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18DEA-FFA8-D12B-BA3C-52E2EED4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1860B9-5F93-3361-D3AA-9560D551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8F14AC-6C74-BED8-7FF8-F7846120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3C7330-B98F-074C-B67C-968A74B3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8796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9737ED-5135-4C9D-20A5-DF168EE9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33C039-8CE3-E95A-1BA0-C97F9EFD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73BF41-0218-5D21-F1C5-BE225894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0578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0ED2E-20E5-7B77-6300-5DFE1600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62FB2E-9478-2149-5250-B88E363F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E29C80-6F4B-5696-68D6-8DFF83972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829BD2-71D3-28F4-6AC1-6F2043DF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4BFEA8-F807-0BDB-FD50-77F3F1D0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77F48B-3C6C-528F-FAF6-508EF0D5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135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3058F-04FB-347C-7B94-068FF490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F146B0-89EC-1D9D-E0D8-9B03DEF68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D88421-B10C-EE38-762C-BEA5CF521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8D327F-A044-C286-D368-9C48240C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29E883-F244-B875-3972-14E7A5CD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E52744-9081-4F80-52C7-90755BD3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4039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37160-E23D-2852-BDC2-141ED95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001F20-7CB3-473E-9996-68DA406D9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ACC298-DEF0-8123-702C-435E61587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1EC640-3465-A24B-D28A-8BCA54E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709408-09E7-0234-F821-BD5BA3EA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BC09EB-63C3-56D4-6793-EB13DF64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6918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29A30-CBC7-B616-D44F-C90A53C1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BCBF14-67C8-2FA8-10BC-9C3B788EC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F4059-A2CA-10DD-8129-A126DB2D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25D949-2AD2-0603-9657-E5C26EB8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DF0E4-69F0-87AD-5FC8-2F864EF1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2005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35BB62-CD83-5619-0EEE-4B61387AC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0E310E-191C-3220-3101-728872463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F5D8D-545A-4D00-C918-4A1A5C15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C6AF90-D0D9-182D-879C-723F9D73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5CF78-A662-CEB5-60A4-7F47BE5F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5320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32443-8015-0D86-EA0B-70664A9963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51824" y="1472216"/>
            <a:ext cx="8616176" cy="1796770"/>
          </a:xfrm>
        </p:spPr>
        <p:txBody>
          <a:bodyPr anchor="b">
            <a:normAutofit/>
          </a:bodyPr>
          <a:lstStyle>
            <a:lvl1pPr algn="l">
              <a:defRPr sz="400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noProof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E233E7-7B7F-C1BF-D718-006CD2B757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51824" y="553224"/>
            <a:ext cx="8616176" cy="699467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Voeg subtitel toe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815E6F5-D855-AE70-8E50-1806A00EF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>
            <a:off x="0" y="1472216"/>
            <a:ext cx="1752320" cy="3504640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051F89D-3274-0DD7-48A5-948BD9BBDE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1050" y="3268986"/>
            <a:ext cx="8616950" cy="1419225"/>
          </a:xfrm>
        </p:spPr>
        <p:txBody>
          <a:bodyPr>
            <a:normAutofit/>
          </a:bodyPr>
          <a:lstStyle>
            <a:lvl1pPr marL="0" indent="0">
              <a:buNone/>
              <a:defRPr lang="nl-NL" sz="4000" kern="1200" smtClean="0">
                <a:gradFill>
                  <a:gsLst>
                    <a:gs pos="29000">
                      <a:schemeClr val="accent2"/>
                    </a:gs>
                    <a:gs pos="99000">
                      <a:srgbClr val="074070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Voeg titel toe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E71CCA7-3402-6576-A421-A61A2566C2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8580" y="5456021"/>
            <a:ext cx="3676428" cy="84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(femme - rou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281"/>
            <a:ext cx="428963" cy="72593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48244" y="491281"/>
            <a:ext cx="10515600" cy="67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644525" y="1741488"/>
            <a:ext cx="9390063" cy="495825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contenu 27"/>
          <p:cNvSpPr>
            <a:spLocks noGrp="1"/>
          </p:cNvSpPr>
          <p:nvPr>
            <p:ph sz="quarter" idx="11" hasCustomPrompt="1"/>
          </p:nvPr>
        </p:nvSpPr>
        <p:spPr>
          <a:xfrm>
            <a:off x="547688" y="1163638"/>
            <a:ext cx="10515600" cy="33655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E1980D-5E61-684D-9600-2BA3B1B66987}"/>
              </a:ext>
            </a:extLst>
          </p:cNvPr>
          <p:cNvSpPr txBox="1"/>
          <p:nvPr userDrawn="1"/>
        </p:nvSpPr>
        <p:spPr>
          <a:xfrm>
            <a:off x="9840882" y="6325122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16AE413-02C2-48E9-9D79-A7490186FE0C}" type="slidenum">
              <a:rPr lang="fr-FR" sz="1200" b="0" i="0" smtClean="0">
                <a:solidFill>
                  <a:srgbClr val="004070"/>
                </a:solidFill>
                <a:latin typeface="Arial" charset="0"/>
              </a:rPr>
              <a:t>‹N°›</a:t>
            </a:fld>
            <a:endParaRPr lang="fr-FR" b="0" i="0" dirty="0">
              <a:solidFill>
                <a:srgbClr val="004070"/>
              </a:solidFill>
              <a:latin typeface="Arial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3784C9B-D196-F84B-8B72-2510184C2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16" y="6286307"/>
            <a:ext cx="1287989" cy="33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41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20"/>
            <a:ext cx="1581149" cy="3466150"/>
          </a:xfrm>
          <a:prstGeom prst="rect">
            <a:avLst/>
          </a:prstGeom>
        </p:spPr>
      </p:pic>
      <p:sp>
        <p:nvSpPr>
          <p:cNvPr id="12" name="Espace réservé du contenu 21"/>
          <p:cNvSpPr>
            <a:spLocks noGrp="1"/>
          </p:cNvSpPr>
          <p:nvPr>
            <p:ph sz="quarter" idx="12" hasCustomPrompt="1"/>
          </p:nvPr>
        </p:nvSpPr>
        <p:spPr>
          <a:xfrm>
            <a:off x="4724400" y="6116638"/>
            <a:ext cx="7134225" cy="4951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indent="0">
              <a:buNone/>
            </a:pPr>
            <a:r>
              <a:rPr lang="fr-FR" dirty="0"/>
              <a:t>date</a:t>
            </a:r>
            <a:endParaRPr lang="fr-BE" dirty="0">
              <a:solidFill>
                <a:schemeClr val="bg1"/>
              </a:solidFill>
              <a:latin typeface="HelveticaNeue LT 25 UltLight" panose="020B0500000000000000" pitchFamily="34" charset="0"/>
            </a:endParaRPr>
          </a:p>
        </p:txBody>
      </p:sp>
      <p:sp>
        <p:nvSpPr>
          <p:cNvPr id="13" name="Espace réservé du contenu 24"/>
          <p:cNvSpPr>
            <a:spLocks noGrp="1"/>
          </p:cNvSpPr>
          <p:nvPr>
            <p:ph sz="quarter" idx="13" hasCustomPrompt="1"/>
          </p:nvPr>
        </p:nvSpPr>
        <p:spPr>
          <a:xfrm>
            <a:off x="4724400" y="5586413"/>
            <a:ext cx="7134225" cy="53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="0" i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indent="0">
              <a:buNone/>
            </a:pPr>
            <a:r>
              <a:rPr lang="fr-FR" dirty="0"/>
              <a:t>Intervenant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1653144" y="1980626"/>
            <a:ext cx="10131425" cy="1177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5400" b="0" i="0" cap="none">
                <a:solidFill>
                  <a:srgbClr val="009FE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BE" sz="5400" cap="all" dirty="0"/>
              <a:t>TITRE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quarter" idx="15" hasCustomPrompt="1"/>
          </p:nvPr>
        </p:nvSpPr>
        <p:spPr>
          <a:xfrm>
            <a:off x="1653143" y="2668006"/>
            <a:ext cx="10131425" cy="1177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 cap="none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indent="0">
              <a:buNone/>
            </a:pPr>
            <a:r>
              <a:rPr lang="fr-FR" sz="3900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773665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5218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65" y="5902036"/>
            <a:ext cx="1431117" cy="955964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10252973" y="6325122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16AE413-02C2-48E9-9D79-A7490186FE0C}" type="slidenum">
              <a:rPr lang="fr-FR" sz="1200" b="0" i="0" smtClean="0">
                <a:solidFill>
                  <a:srgbClr val="004070"/>
                </a:solidFill>
                <a:latin typeface="Arial" charset="0"/>
              </a:rPr>
              <a:t>‹N°›</a:t>
            </a:fld>
            <a:endParaRPr lang="fr-FR" b="0" i="0" dirty="0">
              <a:solidFill>
                <a:srgbClr val="004070"/>
              </a:solidFill>
              <a:latin typeface="Arial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 hasCustomPrompt="1"/>
          </p:nvPr>
        </p:nvSpPr>
        <p:spPr>
          <a:xfrm>
            <a:off x="4489938" y="1148862"/>
            <a:ext cx="6974987" cy="4156563"/>
          </a:xfrm>
          <a:prstGeom prst="rect">
            <a:avLst/>
          </a:prstGeom>
        </p:spPr>
        <p:txBody>
          <a:bodyPr>
            <a:normAutofit/>
          </a:bodyPr>
          <a:lstStyle>
            <a:lvl1pPr marL="409575" indent="-409575">
              <a:buSzPct val="100000"/>
              <a:buFontTx/>
              <a:buBlip>
                <a:blip r:embed="rId4"/>
              </a:buBlip>
              <a:defRPr sz="3600">
                <a:solidFill>
                  <a:srgbClr val="004070"/>
                </a:solidFill>
                <a:latin typeface="HelveticaNeueLT Std" panose="020B0604020202020204" pitchFamily="34" charset="0"/>
              </a:defRPr>
            </a:lvl1pPr>
            <a:lvl2pPr marL="742950" indent="-285750">
              <a:buFontTx/>
              <a:buBlip>
                <a:blip r:embed="rId5"/>
              </a:buBlip>
              <a:defRPr sz="3000">
                <a:solidFill>
                  <a:srgbClr val="004070"/>
                </a:solidFill>
              </a:defRPr>
            </a:lvl2pPr>
            <a:lvl3pPr marL="1143000" indent="-228600">
              <a:buFontTx/>
              <a:buBlip>
                <a:blip r:embed="rId6"/>
              </a:buBlip>
              <a:defRPr sz="2800">
                <a:solidFill>
                  <a:srgbClr val="004070"/>
                </a:solidFill>
              </a:defRPr>
            </a:lvl3pPr>
            <a:lvl4pPr marL="154305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 sz="2600">
                <a:solidFill>
                  <a:srgbClr val="004070"/>
                </a:solidFill>
              </a:defRPr>
            </a:lvl4pPr>
            <a:lvl5pPr marL="2343150" indent="-285750">
              <a:buFontTx/>
              <a:buBlip>
                <a:blip r:embed="rId4"/>
              </a:buBlip>
              <a:defRPr/>
            </a:lvl5pPr>
          </a:lstStyle>
          <a:p>
            <a:pPr marL="409575" indent="-409575">
              <a:buBlip>
                <a:blip r:embed="rId4"/>
              </a:buBlip>
            </a:pPr>
            <a:r>
              <a:rPr lang="fr-FR" sz="36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1</a:t>
            </a:r>
          </a:p>
          <a:p>
            <a:pPr marL="858838" indent="-457200">
              <a:buBlip>
                <a:blip r:embed="rId5"/>
              </a:buBlip>
            </a:pPr>
            <a:r>
              <a:rPr lang="fr-FR" sz="30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2</a:t>
            </a:r>
          </a:p>
          <a:p>
            <a:pPr marL="1290638" indent="-444500">
              <a:buBlip>
                <a:blip r:embed="rId6"/>
              </a:buBlip>
            </a:pPr>
            <a:r>
              <a:rPr lang="fr-FR" sz="28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3</a:t>
            </a:r>
          </a:p>
          <a:p>
            <a:pPr marL="1735138" indent="-444500">
              <a:buBlip>
                <a:blip r:embed="rId7"/>
              </a:buBlip>
            </a:pPr>
            <a:r>
              <a:rPr lang="fr-FR" sz="2600" dirty="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rPr>
              <a:t>Niveau 4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quarter" idx="12" hasCustomPrompt="1"/>
          </p:nvPr>
        </p:nvSpPr>
        <p:spPr>
          <a:xfrm>
            <a:off x="228600" y="1599310"/>
            <a:ext cx="1676400" cy="267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156401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20"/>
            <a:ext cx="1581149" cy="3466150"/>
          </a:xfrm>
          <a:prstGeom prst="rect">
            <a:avLst/>
          </a:prstGeom>
        </p:spPr>
      </p:pic>
      <p:sp>
        <p:nvSpPr>
          <p:cNvPr id="18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904613" y="1341520"/>
            <a:ext cx="9390063" cy="495825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4070"/>
                </a:solidFill>
                <a:latin typeface="Arial" charset="0"/>
                <a:ea typeface="Arial" charset="0"/>
                <a:cs typeface="Arial" charset="0"/>
              </a:defRPr>
            </a:lvl1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7173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e (femme - rou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281"/>
            <a:ext cx="428963" cy="72593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48244" y="491281"/>
            <a:ext cx="10515600" cy="67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542929" y="1741488"/>
            <a:ext cx="10515600" cy="495825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9pPr marL="3657600" indent="0">
              <a:buNone/>
              <a:defRPr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contenu 27"/>
          <p:cNvSpPr>
            <a:spLocks noGrp="1"/>
          </p:cNvSpPr>
          <p:nvPr>
            <p:ph sz="quarter" idx="11" hasCustomPrompt="1"/>
          </p:nvPr>
        </p:nvSpPr>
        <p:spPr>
          <a:xfrm>
            <a:off x="547688" y="1163638"/>
            <a:ext cx="10515600" cy="33655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FC532E4-AD5A-9344-9702-1A41BE5733BF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42" y="5801014"/>
            <a:ext cx="12177057" cy="10569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9FE6613-EE2E-D045-8E77-F3B0A92E62D3}"/>
              </a:ext>
            </a:extLst>
          </p:cNvPr>
          <p:cNvSpPr txBox="1"/>
          <p:nvPr userDrawn="1"/>
        </p:nvSpPr>
        <p:spPr>
          <a:xfrm>
            <a:off x="11097025" y="6325122"/>
            <a:ext cx="5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16AE413-02C2-48E9-9D79-A7490186FE0C}" type="slidenum">
              <a:rPr lang="fr-FR" sz="1200" b="0" i="0" smtClean="0">
                <a:solidFill>
                  <a:srgbClr val="004070"/>
                </a:solidFill>
                <a:latin typeface="Arial" charset="0"/>
              </a:rPr>
              <a:t>‹N°›</a:t>
            </a:fld>
            <a:endParaRPr lang="fr-FR" b="0" i="0" dirty="0">
              <a:solidFill>
                <a:srgbClr val="00407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6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848BF-694C-558F-82EF-9A5C61BB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E02075-7C26-50F5-29EE-DC7532A42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F53F61-EB4C-7B49-24CA-C1B5C6E0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9F1C4B-0493-F17D-E8D9-71CE81472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019DD6-2F5B-8717-8BAF-71395D072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0CB3B0-8027-9028-3ECA-1341C513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DC4700-B68B-8D49-9507-6C227971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79E284-778C-3473-823E-438D18DD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251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18DEA-FFA8-D12B-BA3C-52E2EED4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1860B9-5F93-3361-D3AA-9560D551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8F14AC-6C74-BED8-7FF8-F7846120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3C7330-B98F-074C-B67C-968A74B3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242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9737ED-5135-4C9D-20A5-DF168EE9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33C039-8CE3-E95A-1BA0-C97F9EFD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73BF41-0218-5D21-F1C5-BE225894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057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0ED2E-20E5-7B77-6300-5DFE1600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62FB2E-9478-2149-5250-B88E363F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E29C80-6F4B-5696-68D6-8DFF83972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829BD2-71D3-28F4-6AC1-6F2043DF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4BFEA8-F807-0BDB-FD50-77F3F1D0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77F48B-3C6C-528F-FAF6-508EF0D5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964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37160-E23D-2852-BDC2-141ED95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001F20-7CB3-473E-9996-68DA406D9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ACC298-DEF0-8123-702C-435E61587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1EC640-3465-A24B-D28A-8BCA54E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709408-09E7-0234-F821-BD5BA3EA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BC09EB-63C3-56D4-6793-EB13DF64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683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A9D83D-9A2D-101C-64EC-57864418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B3B108-4528-8B16-A0E0-0A44F9D8F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58B633-E77A-8260-A65A-302A1CD49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8746CD-9D70-0A92-E3CD-5C68308F1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7421E1-1AEB-B592-C6F9-5004A4D5C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986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56909-BEB2-4387-83F6-4AD0735AD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87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D2112F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20000"/>
        <a:buFontTx/>
        <a:buBlip>
          <a:blip r:embed="rId4"/>
        </a:buBlip>
        <a:defRPr sz="2200" kern="1200">
          <a:solidFill>
            <a:srgbClr val="00407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0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0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0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0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01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49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A9D83D-9A2D-101C-64EC-57864418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B3B108-4528-8B16-A0E0-0A44F9D8F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58B633-E77A-8260-A65A-302A1CD49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D8D50-AEF8-42E4-B2A9-0ACE4BE61E1B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8746CD-9D70-0A92-E3CD-5C68308F1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7421E1-1AEB-B592-C6F9-5004A4D5C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73525-E4F2-4A03-82DC-480FC3338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44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75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F7C909B-D411-DEBD-8B03-5C1C13B36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158" y="529575"/>
            <a:ext cx="4484149" cy="2174642"/>
          </a:xfrm>
        </p:spPr>
        <p:txBody>
          <a:bodyPr>
            <a:normAutofit/>
          </a:bodyPr>
          <a:lstStyle/>
          <a:p>
            <a:pPr algn="ctr"/>
            <a:r>
              <a:rPr lang="fr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</a:t>
            </a:r>
            <a:br>
              <a:rPr lang="fr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Infirmier(e) en santé au travail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3615DCE-3CEF-802E-A2A0-20E808B56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011" y="3169054"/>
            <a:ext cx="3727181" cy="1369002"/>
          </a:xfrm>
        </p:spPr>
        <p:txBody>
          <a:bodyPr>
            <a:normAutofit/>
          </a:bodyPr>
          <a:lstStyle/>
          <a:p>
            <a:r>
              <a:rPr lang="fr-B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des lieux</a:t>
            </a:r>
          </a:p>
        </p:txBody>
      </p:sp>
      <p:sp>
        <p:nvSpPr>
          <p:cNvPr id="2" name="Tijdelijke aanduiding voor tekst 5">
            <a:extLst>
              <a:ext uri="{FF2B5EF4-FFF2-40B4-BE49-F238E27FC236}">
                <a16:creationId xmlns:a16="http://schemas.microsoft.com/office/drawing/2014/main" id="{CD849FA8-0118-E165-F8AC-867A2324BD97}"/>
              </a:ext>
            </a:extLst>
          </p:cNvPr>
          <p:cNvSpPr txBox="1">
            <a:spLocks/>
          </p:cNvSpPr>
          <p:nvPr/>
        </p:nvSpPr>
        <p:spPr>
          <a:xfrm>
            <a:off x="7331073" y="4229159"/>
            <a:ext cx="2988464" cy="63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4000" kern="1200" smtClean="0">
                <a:gradFill>
                  <a:gsLst>
                    <a:gs pos="29000">
                      <a:schemeClr val="accent2"/>
                    </a:gs>
                    <a:gs pos="99000">
                      <a:srgbClr val="074070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BE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Versée</a:t>
            </a:r>
          </a:p>
          <a:p>
            <a:r>
              <a:rPr lang="nl-BE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Cohezio / VUB / HOGENT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DB6A9545-58DC-8F8A-DA29-211A5DBAB74E}"/>
              </a:ext>
            </a:extLst>
          </p:cNvPr>
          <p:cNvSpPr txBox="1">
            <a:spLocks/>
          </p:cNvSpPr>
          <p:nvPr/>
        </p:nvSpPr>
        <p:spPr>
          <a:xfrm>
            <a:off x="5949180" y="222504"/>
            <a:ext cx="5395306" cy="2174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Postgraduaat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Arbeidsverpleegkunde</a:t>
            </a:r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C61E3A71-4907-55EF-A127-8A3EB582CC79}"/>
              </a:ext>
            </a:extLst>
          </p:cNvPr>
          <p:cNvSpPr txBox="1">
            <a:spLocks/>
          </p:cNvSpPr>
          <p:nvPr/>
        </p:nvSpPr>
        <p:spPr>
          <a:xfrm>
            <a:off x="6827445" y="3123646"/>
            <a:ext cx="3995720" cy="136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4000" kern="1200" smtClean="0">
                <a:gradFill>
                  <a:gsLst>
                    <a:gs pos="29000">
                      <a:schemeClr val="accent2"/>
                    </a:gs>
                    <a:gs pos="99000">
                      <a:srgbClr val="074070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Huidige situatie</a:t>
            </a:r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EB038263-9619-7A66-5F64-19A498765D1C}"/>
              </a:ext>
            </a:extLst>
          </p:cNvPr>
          <p:cNvSpPr txBox="1">
            <a:spLocks/>
          </p:cNvSpPr>
          <p:nvPr/>
        </p:nvSpPr>
        <p:spPr>
          <a:xfrm>
            <a:off x="2009307" y="4229159"/>
            <a:ext cx="3248885" cy="988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4000" kern="1200" smtClean="0">
                <a:gradFill>
                  <a:gsLst>
                    <a:gs pos="29000">
                      <a:schemeClr val="accent2"/>
                    </a:gs>
                    <a:gs pos="99000">
                      <a:srgbClr val="074070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Ruppol</a:t>
            </a:r>
          </a:p>
          <a:p>
            <a:r>
              <a:rPr lang="fr-BE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CESI / UCL / HE Vinci-HEPL </a:t>
            </a:r>
          </a:p>
          <a:p>
            <a:r>
              <a:rPr lang="fr-BE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APBMT </a:t>
            </a:r>
            <a:endParaRPr lang="nl-BE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0F870FD-DBA1-F9EA-35D9-40ED4634C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5"/>
          <a:stretch/>
        </p:blipFill>
        <p:spPr>
          <a:xfrm>
            <a:off x="185894" y="5743419"/>
            <a:ext cx="11820211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0265651-FF0D-5347-F67D-45D5A7B4F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8788"/>
            <a:ext cx="9144000" cy="365177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2"/>
                </a:solidFill>
              </a:rPr>
              <a:t>Merci  et/en </a:t>
            </a:r>
            <a:r>
              <a:rPr lang="fr-BE" b="1" dirty="0" err="1">
                <a:solidFill>
                  <a:schemeClr val="accent2"/>
                </a:solidFill>
              </a:rPr>
              <a:t>Dank</a:t>
            </a:r>
            <a:r>
              <a:rPr lang="fr-BE" b="1" dirty="0">
                <a:solidFill>
                  <a:schemeClr val="accent2"/>
                </a:solidFill>
              </a:rPr>
              <a:t> u</a:t>
            </a:r>
            <a:r>
              <a:rPr lang="fr-BE" dirty="0"/>
              <a:t> </a:t>
            </a:r>
            <a:endParaRPr lang="nl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C34073-5D49-33AB-F834-5EE87159A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93" y="743578"/>
            <a:ext cx="9676743" cy="50593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2F7AED-62B4-5B32-DA69-969B895A37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4000"/>
          </a:blip>
          <a:srcRect r="815"/>
          <a:stretch/>
        </p:blipFill>
        <p:spPr>
          <a:xfrm>
            <a:off x="723482" y="5811403"/>
            <a:ext cx="11099241" cy="10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3589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92D83F-1588-851B-4266-D5AA2922A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2786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fr-BE" sz="36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Sommaire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1127FC-D8A6-C136-BD21-AC61F44A5E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endParaRPr lang="nl-NL" sz="2000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296F16A-1915-102A-4323-983C9659C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38278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nl-BE" sz="36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Inhoud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0CE83784-2143-602D-B24E-14E7270DA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11325"/>
            <a:ext cx="5582661" cy="3684588"/>
          </a:xfrm>
        </p:spPr>
        <p:txBody>
          <a:bodyPr>
            <a:normAutofit/>
          </a:bodyPr>
          <a:lstStyle/>
          <a:p>
            <a:r>
              <a:rPr lang="nl-BE" sz="2400" dirty="0"/>
              <a:t>Doelstellingen</a:t>
            </a:r>
          </a:p>
          <a:p>
            <a:r>
              <a:rPr lang="nl-BE" sz="2400" dirty="0"/>
              <a:t>Organisatie</a:t>
            </a:r>
            <a:r>
              <a:rPr lang="fr-BE" sz="2400" dirty="0"/>
              <a:t> van de </a:t>
            </a:r>
            <a:r>
              <a:rPr lang="nl-BE" sz="2400" dirty="0"/>
              <a:t>opleiding</a:t>
            </a:r>
          </a:p>
          <a:p>
            <a:r>
              <a:rPr lang="nl-NL" sz="2400" dirty="0"/>
              <a:t>Structuur en inhoud van het programma</a:t>
            </a:r>
          </a:p>
          <a:p>
            <a:r>
              <a:rPr lang="nl-NL" sz="2400" dirty="0"/>
              <a:t>Feedback en behoeften van studenten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528F49F-7C94-AFAD-A97F-B0573E1F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AD90-C831-B146-8247-3CFB89C38830}" type="slidenum">
              <a:rPr lang="nl-NL" smtClean="0"/>
              <a:t>2</a:t>
            </a:fld>
            <a:endParaRPr lang="nl-NL"/>
          </a:p>
        </p:txBody>
      </p:sp>
      <p:sp>
        <p:nvSpPr>
          <p:cNvPr id="19" name="Espace réservé du contenu 14">
            <a:extLst>
              <a:ext uri="{FF2B5EF4-FFF2-40B4-BE49-F238E27FC236}">
                <a16:creationId xmlns:a16="http://schemas.microsoft.com/office/drawing/2014/main" id="{C3535AAE-23CC-AA2D-4D40-49FC90DA4324}"/>
              </a:ext>
            </a:extLst>
          </p:cNvPr>
          <p:cNvSpPr txBox="1">
            <a:spLocks/>
          </p:cNvSpPr>
          <p:nvPr/>
        </p:nvSpPr>
        <p:spPr>
          <a:xfrm>
            <a:off x="291831" y="1711325"/>
            <a:ext cx="5704880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/>
              <a:t>Objectifs</a:t>
            </a:r>
          </a:p>
          <a:p>
            <a:r>
              <a:rPr lang="fr-BE" sz="2400" dirty="0"/>
              <a:t>Organisation</a:t>
            </a:r>
            <a:r>
              <a:rPr lang="en-US" sz="2400" dirty="0"/>
              <a:t> de la formation</a:t>
            </a:r>
          </a:p>
          <a:p>
            <a:r>
              <a:rPr lang="en-US" sz="2400" dirty="0"/>
              <a:t>Structure et </a:t>
            </a:r>
            <a:r>
              <a:rPr lang="fr-BE" sz="2400" dirty="0"/>
              <a:t>contenu du programme</a:t>
            </a:r>
            <a:endParaRPr lang="fr-BE" sz="1600" dirty="0"/>
          </a:p>
          <a:p>
            <a:r>
              <a:rPr lang="fr-FR" sz="2400" dirty="0"/>
              <a:t>Feedback et besoins des étudiants </a:t>
            </a:r>
            <a:endParaRPr lang="fr-BE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574216C-0619-7FEB-764F-DF5B865FF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</a:blip>
          <a:srcRect r="815"/>
          <a:stretch/>
        </p:blipFill>
        <p:spPr>
          <a:xfrm>
            <a:off x="185894" y="5743419"/>
            <a:ext cx="11820211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6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92D83F-1588-851B-4266-D5AA2922A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2786"/>
            <a:ext cx="5157787" cy="8239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BE" sz="36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Objectifs </a:t>
            </a:r>
          </a:p>
          <a:p>
            <a:pPr algn="ctr"/>
            <a:r>
              <a:rPr lang="fr-BE" sz="36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formation infirmière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1127FC-D8A6-C136-BD21-AC61F44A5E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endParaRPr lang="nl-NL" sz="2000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296F16A-1915-102A-4323-983C9659C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382786"/>
            <a:ext cx="5183188" cy="8239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nl-BE" sz="36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Doelstellingen </a:t>
            </a:r>
          </a:p>
          <a:p>
            <a:pPr algn="ctr"/>
            <a:r>
              <a:rPr lang="nl-BE" sz="36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opleiding tot verpleegkundige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0CE83784-2143-602D-B24E-14E7270DA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11325"/>
            <a:ext cx="5997573" cy="3684588"/>
          </a:xfrm>
        </p:spPr>
        <p:txBody>
          <a:bodyPr>
            <a:normAutofit/>
          </a:bodyPr>
          <a:lstStyle/>
          <a:p>
            <a:r>
              <a:rPr lang="en-US" sz="2400" dirty="0"/>
              <a:t>V</a:t>
            </a:r>
            <a:r>
              <a:rPr lang="nl-BE" sz="2400" dirty="0"/>
              <a:t>PK</a:t>
            </a:r>
            <a:r>
              <a:rPr lang="en-US" sz="2400" dirty="0"/>
              <a:t>: </a:t>
            </a:r>
            <a:r>
              <a:rPr lang="nl-BE" sz="2400" dirty="0"/>
              <a:t>gezondheidseducatieve</a:t>
            </a:r>
            <a:r>
              <a:rPr lang="fr-BE" sz="2400" dirty="0"/>
              <a:t> </a:t>
            </a:r>
            <a:r>
              <a:rPr lang="nl-BE" sz="2400" dirty="0"/>
              <a:t>vaardigheden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 dirty="0"/>
              <a:t>Verpleegkundige = </a:t>
            </a:r>
            <a:r>
              <a:rPr lang="en-US" sz="2400" dirty="0">
                <a:cs typeface="Calibri" panose="020F0502020204030204" pitchFamily="34" charset="0"/>
                <a:sym typeface="Wingdings" panose="05000000000000000000" pitchFamily="2" charset="2"/>
              </a:rPr>
              <a:t>↗ </a:t>
            </a:r>
            <a:r>
              <a:rPr lang="nl-NL" sz="2400" dirty="0"/>
              <a:t>kennis van gezondheidskwesties op het werk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>
                <a:sym typeface="Wingdings" panose="05000000000000000000" pitchFamily="2" charset="2"/>
              </a:rPr>
              <a:t> PA-AA</a:t>
            </a:r>
            <a:r>
              <a:rPr lang="nl-NL" sz="2400" dirty="0"/>
              <a:t> = coördinator multidisciplinaire teams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528F49F-7C94-AFAD-A97F-B0573E1F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AD90-C831-B146-8247-3CFB89C38830}" type="slidenum">
              <a:rPr lang="nl-NL" smtClean="0"/>
              <a:t>3</a:t>
            </a:fld>
            <a:endParaRPr lang="nl-NL"/>
          </a:p>
        </p:txBody>
      </p:sp>
      <p:sp>
        <p:nvSpPr>
          <p:cNvPr id="19" name="Espace réservé du contenu 14">
            <a:extLst>
              <a:ext uri="{FF2B5EF4-FFF2-40B4-BE49-F238E27FC236}">
                <a16:creationId xmlns:a16="http://schemas.microsoft.com/office/drawing/2014/main" id="{C3535AAE-23CC-AA2D-4D40-49FC90DA4324}"/>
              </a:ext>
            </a:extLst>
          </p:cNvPr>
          <p:cNvSpPr txBox="1">
            <a:spLocks/>
          </p:cNvSpPr>
          <p:nvPr/>
        </p:nvSpPr>
        <p:spPr>
          <a:xfrm>
            <a:off x="291831" y="1711325"/>
            <a:ext cx="5704880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INFI: </a:t>
            </a:r>
            <a:r>
              <a:rPr lang="fr-BE" sz="2400" dirty="0"/>
              <a:t>compétences éducation à la santé </a:t>
            </a:r>
          </a:p>
          <a:p>
            <a:pPr marL="0" indent="0">
              <a:buNone/>
            </a:pPr>
            <a:endParaRPr lang="fr-BE" sz="1600" dirty="0"/>
          </a:p>
          <a:p>
            <a:pPr marL="0" indent="0">
              <a:buNone/>
            </a:pPr>
            <a:endParaRPr lang="fr-BE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INFI =</a:t>
            </a:r>
            <a:r>
              <a:rPr lang="en-US" sz="2400" dirty="0">
                <a:cs typeface="Calibri" panose="020F0502020204030204" pitchFamily="34" charset="0"/>
                <a:sym typeface="Wingdings" panose="05000000000000000000" pitchFamily="2" charset="2"/>
              </a:rPr>
              <a:t>↗</a:t>
            </a:r>
            <a:r>
              <a:rPr lang="fr-BE" sz="2400" dirty="0">
                <a:cs typeface="Calibri" panose="020F0502020204030204" pitchFamily="34" charset="0"/>
                <a:sym typeface="Wingdings" panose="05000000000000000000" pitchFamily="2" charset="2"/>
              </a:rPr>
              <a:t>connaissance enjeux de la santé au travail </a:t>
            </a:r>
          </a:p>
          <a:p>
            <a:pPr>
              <a:buFont typeface="Wingdings" panose="05000000000000000000" pitchFamily="2" charset="2"/>
              <a:buChar char="à"/>
            </a:pPr>
            <a:endParaRPr lang="fr-BE" sz="2400" dirty="0"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/>
              <a:t>CPMT = </a:t>
            </a:r>
            <a:r>
              <a:rPr lang="fr-BE" sz="2400" dirty="0"/>
              <a:t>coordinateur équipe multidisciplinaire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73732C0-DDB7-380B-42C4-E697E413A9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</a:blip>
          <a:srcRect r="815"/>
          <a:stretch/>
        </p:blipFill>
        <p:spPr>
          <a:xfrm>
            <a:off x="185894" y="5743419"/>
            <a:ext cx="11820211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7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92D83F-1588-851B-4266-D5AA2922A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2786"/>
            <a:ext cx="5157787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BE" sz="36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Où se donne la formation?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1127FC-D8A6-C136-BD21-AC61F44A5E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endParaRPr lang="nl-NL" sz="2000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296F16A-1915-102A-4323-983C9659C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692" y="474373"/>
            <a:ext cx="5183188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l-BE" sz="36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Waar vindt de opleiding plaats?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0CE83784-2143-602D-B24E-14E7270DA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11325"/>
            <a:ext cx="5582661" cy="36845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l-BE" u="sng" dirty="0">
                <a:solidFill>
                  <a:srgbClr val="143466"/>
                </a:solidFill>
                <a:latin typeface="Arial"/>
                <a:cs typeface="Arial"/>
              </a:rPr>
              <a:t>In het Nederlands</a:t>
            </a:r>
            <a:endParaRPr lang="nl-BE" sz="2000" dirty="0">
              <a:solidFill>
                <a:srgbClr val="143466"/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endParaRPr lang="nl-BE" sz="2000" dirty="0">
              <a:solidFill>
                <a:srgbClr val="143466"/>
              </a:solidFill>
              <a:latin typeface="Arial"/>
              <a:cs typeface="Arial"/>
            </a:endParaRPr>
          </a:p>
          <a:p>
            <a:pPr lvl="1">
              <a:spcBef>
                <a:spcPts val="1200"/>
              </a:spcBef>
            </a:pPr>
            <a:r>
              <a:rPr lang="nl-BE" dirty="0">
                <a:solidFill>
                  <a:srgbClr val="143466"/>
                </a:solidFill>
                <a:latin typeface="Arial"/>
                <a:cs typeface="Arial"/>
              </a:rPr>
              <a:t>PXL (Hasselt) (2023-2024 en 2024-2025)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nl-BE" dirty="0">
              <a:solidFill>
                <a:srgbClr val="143466"/>
              </a:solidFill>
              <a:latin typeface="Arial"/>
              <a:cs typeface="Arial"/>
            </a:endParaRPr>
          </a:p>
          <a:p>
            <a:pPr lvl="1">
              <a:spcBef>
                <a:spcPts val="1200"/>
              </a:spcBef>
            </a:pPr>
            <a:r>
              <a:rPr lang="nl-BE" dirty="0">
                <a:solidFill>
                  <a:srgbClr val="143466"/>
                </a:solidFill>
                <a:latin typeface="Arial"/>
                <a:cs typeface="Arial"/>
              </a:rPr>
              <a:t>Hogeschool Gent (2024-2025)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528F49F-7C94-AFAD-A97F-B0573E1F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AD90-C831-B146-8247-3CFB89C38830}" type="slidenum">
              <a:rPr lang="nl-NL" smtClean="0"/>
              <a:t>4</a:t>
            </a:fld>
            <a:endParaRPr lang="nl-NL"/>
          </a:p>
        </p:txBody>
      </p:sp>
      <p:sp>
        <p:nvSpPr>
          <p:cNvPr id="2" name="Espace réservé du contenu 14">
            <a:extLst>
              <a:ext uri="{FF2B5EF4-FFF2-40B4-BE49-F238E27FC236}">
                <a16:creationId xmlns:a16="http://schemas.microsoft.com/office/drawing/2014/main" id="{08634C0E-D718-F399-04C3-41FD87928CDE}"/>
              </a:ext>
            </a:extLst>
          </p:cNvPr>
          <p:cNvSpPr txBox="1">
            <a:spLocks/>
          </p:cNvSpPr>
          <p:nvPr/>
        </p:nvSpPr>
        <p:spPr>
          <a:xfrm>
            <a:off x="414912" y="1824814"/>
            <a:ext cx="558266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nl-BE" u="sng" dirty="0">
                <a:solidFill>
                  <a:srgbClr val="143466"/>
                </a:solidFill>
                <a:latin typeface="Arial"/>
                <a:cs typeface="Arial"/>
              </a:rPr>
              <a:t>En Français</a:t>
            </a:r>
            <a:endParaRPr lang="nl-BE" sz="2000" dirty="0">
              <a:solidFill>
                <a:srgbClr val="143466"/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endParaRPr lang="nl-BE" sz="2000" dirty="0">
              <a:solidFill>
                <a:srgbClr val="143466"/>
              </a:solidFill>
              <a:latin typeface="Arial"/>
              <a:cs typeface="Arial"/>
            </a:endParaRPr>
          </a:p>
          <a:p>
            <a:pPr lvl="1">
              <a:spcBef>
                <a:spcPts val="1200"/>
              </a:spcBef>
            </a:pPr>
            <a:r>
              <a:rPr lang="nl-BE" dirty="0">
                <a:solidFill>
                  <a:srgbClr val="143466"/>
                </a:solidFill>
                <a:latin typeface="Arial"/>
                <a:ea typeface="MS PGothic"/>
                <a:cs typeface="Arial"/>
              </a:rPr>
              <a:t>Haute Ecole Léonard de Vinci + Haute Ecole de la </a:t>
            </a:r>
            <a:r>
              <a:rPr lang="nl-BE" dirty="0" err="1">
                <a:solidFill>
                  <a:srgbClr val="143466"/>
                </a:solidFill>
                <a:latin typeface="Arial"/>
                <a:ea typeface="MS PGothic"/>
                <a:cs typeface="Arial"/>
              </a:rPr>
              <a:t>Province</a:t>
            </a:r>
            <a:r>
              <a:rPr lang="nl-BE" dirty="0">
                <a:solidFill>
                  <a:srgbClr val="143466"/>
                </a:solidFill>
                <a:latin typeface="Arial"/>
                <a:ea typeface="MS PGothic"/>
                <a:cs typeface="Arial"/>
              </a:rPr>
              <a:t> de Liège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nl-BE" dirty="0">
                <a:solidFill>
                  <a:srgbClr val="143466"/>
                </a:solidFill>
                <a:latin typeface="Arial"/>
                <a:cs typeface="Arial"/>
              </a:rPr>
              <a:t>(2023-2024 et 2024-2025)</a:t>
            </a:r>
            <a:endParaRPr lang="fr-BE" dirty="0">
              <a:solidFill>
                <a:srgbClr val="143466"/>
              </a:solidFill>
              <a:latin typeface="Arial"/>
              <a:ea typeface="MS PGothic"/>
              <a:cs typeface="Arial"/>
            </a:endParaRPr>
          </a:p>
          <a:p>
            <a:pPr marL="457200" lvl="1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BE" dirty="0">
              <a:solidFill>
                <a:srgbClr val="143466"/>
              </a:solidFill>
              <a:latin typeface="Arial"/>
              <a:cs typeface="Arial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nl-BE" dirty="0">
              <a:solidFill>
                <a:srgbClr val="143466"/>
              </a:solidFill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91C099-FB4C-EC38-3769-9520B43F7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</a:blip>
          <a:srcRect r="815"/>
          <a:stretch/>
        </p:blipFill>
        <p:spPr>
          <a:xfrm>
            <a:off x="185894" y="5703104"/>
            <a:ext cx="11820211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1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1127FC-D8A6-C136-BD21-AC61F44A5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34" y="4885094"/>
            <a:ext cx="9779714" cy="101452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endParaRPr lang="nl-NL" sz="200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528F49F-7C94-AFAD-A97F-B0573E1F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AD90-C831-B146-8247-3CFB89C38830}" type="slidenum">
              <a:rPr lang="nl-NL" smtClean="0"/>
              <a:t>5</a:t>
            </a:fld>
            <a:endParaRPr lang="nl-NL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B31C3542-A022-9E10-98CA-E7498DE70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59224"/>
              </p:ext>
            </p:extLst>
          </p:nvPr>
        </p:nvGraphicFramePr>
        <p:xfrm>
          <a:off x="478273" y="1014445"/>
          <a:ext cx="10875525" cy="3564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186">
                  <a:extLst>
                    <a:ext uri="{9D8B030D-6E8A-4147-A177-3AD203B41FA5}">
                      <a16:colId xmlns:a16="http://schemas.microsoft.com/office/drawing/2014/main" val="3453101890"/>
                    </a:ext>
                  </a:extLst>
                </a:gridCol>
                <a:gridCol w="2485577">
                  <a:extLst>
                    <a:ext uri="{9D8B030D-6E8A-4147-A177-3AD203B41FA5}">
                      <a16:colId xmlns:a16="http://schemas.microsoft.com/office/drawing/2014/main" val="2735974038"/>
                    </a:ext>
                  </a:extLst>
                </a:gridCol>
                <a:gridCol w="2926764">
                  <a:extLst>
                    <a:ext uri="{9D8B030D-6E8A-4147-A177-3AD203B41FA5}">
                      <a16:colId xmlns:a16="http://schemas.microsoft.com/office/drawing/2014/main" val="469982794"/>
                    </a:ext>
                  </a:extLst>
                </a:gridCol>
                <a:gridCol w="2510998">
                  <a:extLst>
                    <a:ext uri="{9D8B030D-6E8A-4147-A177-3AD203B41FA5}">
                      <a16:colId xmlns:a16="http://schemas.microsoft.com/office/drawing/2014/main" val="1691811803"/>
                    </a:ext>
                  </a:extLst>
                </a:gridCol>
              </a:tblGrid>
              <a:tr h="775404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FR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NL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271392"/>
                  </a:ext>
                </a:extLst>
              </a:tr>
              <a:tr h="396608">
                <a:tc>
                  <a:txBody>
                    <a:bodyPr/>
                    <a:lstStyle/>
                    <a:p>
                      <a:r>
                        <a:rPr lang="fr-BE" dirty="0"/>
                        <a:t>Début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02/2024 en 02/2025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09/2023 en 09/2024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Start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886768"/>
                  </a:ext>
                </a:extLst>
              </a:tr>
              <a:tr h="684555">
                <a:tc>
                  <a:txBody>
                    <a:bodyPr/>
                    <a:lstStyle/>
                    <a:p>
                      <a:r>
                        <a:rPr lang="fr-BE" dirty="0"/>
                        <a:t>Modalités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Distanciel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(sauf séminaire)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PXL Hasselt: on site</a:t>
                      </a:r>
                    </a:p>
                    <a:p>
                      <a:pPr algn="ctr"/>
                      <a:r>
                        <a:rPr lang="fr-BE" dirty="0"/>
                        <a:t>Gent: ½ </a:t>
                      </a:r>
                      <a:r>
                        <a:rPr lang="nl-BE" noProof="0" dirty="0"/>
                        <a:t>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noProof="0" dirty="0"/>
                        <a:t>Voorwaarden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544319"/>
                  </a:ext>
                </a:extLst>
              </a:tr>
              <a:tr h="396608">
                <a:tc>
                  <a:txBody>
                    <a:bodyPr/>
                    <a:lstStyle/>
                    <a:p>
                      <a:r>
                        <a:rPr lang="fr-BE" dirty="0"/>
                        <a:t>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Oui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err="1"/>
                        <a:t>Ja</a:t>
                      </a:r>
                      <a:r>
                        <a:rPr lang="fr-BE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Stage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4215295"/>
                  </a:ext>
                </a:extLst>
              </a:tr>
              <a:tr h="396608">
                <a:tc>
                  <a:txBody>
                    <a:bodyPr/>
                    <a:lstStyle/>
                    <a:p>
                      <a:r>
                        <a:rPr lang="fr-BE" dirty="0"/>
                        <a:t>Nombre de jours de 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1 journée accueil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20 jours 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4 jours séminaires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nl-BE" noProof="0" dirty="0"/>
                        <a:t>16 dagen</a:t>
                      </a:r>
                    </a:p>
                    <a:p>
                      <a:pPr algn="ctr"/>
                      <a:r>
                        <a:rPr lang="nl-BE" noProof="0" dirty="0"/>
                        <a:t>4 *1/2 dagen seminarie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noProof="0" dirty="0"/>
                        <a:t>Aantal cursusdagen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947648"/>
                  </a:ext>
                </a:extLst>
              </a:tr>
              <a:tr h="396608">
                <a:tc>
                  <a:txBody>
                    <a:bodyPr/>
                    <a:lstStyle/>
                    <a:p>
                      <a:r>
                        <a:rPr lang="fr-BE" dirty="0"/>
                        <a:t>Evaluation des compétences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Oui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err="1"/>
                        <a:t>Ja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E</a:t>
                      </a:r>
                      <a:r>
                        <a:rPr lang="nl-BE" noProof="0" dirty="0"/>
                        <a:t>valuatie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388297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09FC9D3-C09A-7607-B701-25D6263E3D4B}"/>
              </a:ext>
            </a:extLst>
          </p:cNvPr>
          <p:cNvSpPr txBox="1"/>
          <p:nvPr/>
        </p:nvSpPr>
        <p:spPr>
          <a:xfrm flipH="1">
            <a:off x="9096865" y="5027943"/>
            <a:ext cx="225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* </a:t>
            </a:r>
            <a:r>
              <a:rPr lang="nl-NL" dirty="0"/>
              <a:t>Voor zij-instromers</a:t>
            </a:r>
            <a:endParaRPr lang="fr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A90917-CCF5-B5F7-4F4B-88ACA74C5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</a:blip>
          <a:srcRect r="815"/>
          <a:stretch/>
        </p:blipFill>
        <p:spPr>
          <a:xfrm>
            <a:off x="185894" y="5743419"/>
            <a:ext cx="11820211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0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230139F-55A1-1398-6A91-9D45028F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6005" y="5943673"/>
            <a:ext cx="434788" cy="365125"/>
          </a:xfrm>
        </p:spPr>
        <p:txBody>
          <a:bodyPr/>
          <a:lstStyle/>
          <a:p>
            <a:fld id="{8C47AD90-C831-B146-8247-3CFB89C38830}" type="slidenum">
              <a:rPr lang="nl-NL" smtClean="0"/>
              <a:t>6</a:t>
            </a:fld>
            <a:endParaRPr lang="nl-NL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CEBCACB-F08E-E962-E035-18CEDB140086}"/>
              </a:ext>
            </a:extLst>
          </p:cNvPr>
          <p:cNvGrpSpPr/>
          <p:nvPr/>
        </p:nvGrpSpPr>
        <p:grpSpPr>
          <a:xfrm>
            <a:off x="17741" y="928254"/>
            <a:ext cx="12897853" cy="4097808"/>
            <a:chOff x="239128" y="1226915"/>
            <a:chExt cx="12493024" cy="3593025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EFE4084-4721-5EC3-76A0-3EA09F55D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477" r="65053"/>
            <a:stretch/>
          </p:blipFill>
          <p:spPr>
            <a:xfrm>
              <a:off x="239128" y="1226915"/>
              <a:ext cx="3453196" cy="35930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3316779-0378-771D-426E-6A8BF8766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4393" r="28402"/>
            <a:stretch/>
          </p:blipFill>
          <p:spPr>
            <a:xfrm>
              <a:off x="3144372" y="1226915"/>
              <a:ext cx="3626817" cy="3593025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2BC3411D-7969-E440-6A0F-F666610D8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4393" r="28402"/>
            <a:stretch/>
          </p:blipFill>
          <p:spPr>
            <a:xfrm>
              <a:off x="6130641" y="1226915"/>
              <a:ext cx="3626817" cy="359302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36149AA0-F3B4-6E88-4183-F80921AC9F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0473" r="-7678"/>
            <a:stretch/>
          </p:blipFill>
          <p:spPr>
            <a:xfrm>
              <a:off x="9105335" y="1226915"/>
              <a:ext cx="3626817" cy="3593025"/>
            </a:xfrm>
            <a:prstGeom prst="rect">
              <a:avLst/>
            </a:prstGeom>
          </p:spPr>
        </p:pic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F35C878B-C337-9F6F-FFD5-9B3BBFA831C4}"/>
              </a:ext>
            </a:extLst>
          </p:cNvPr>
          <p:cNvSpPr txBox="1"/>
          <p:nvPr/>
        </p:nvSpPr>
        <p:spPr>
          <a:xfrm>
            <a:off x="221207" y="1485969"/>
            <a:ext cx="235590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2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BE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odule 1</a:t>
            </a:r>
            <a:endParaRPr lang="nl-BE" sz="2400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9650D50-C286-F28B-B487-673EF3F6157A}"/>
              </a:ext>
            </a:extLst>
          </p:cNvPr>
          <p:cNvSpPr txBox="1"/>
          <p:nvPr/>
        </p:nvSpPr>
        <p:spPr>
          <a:xfrm>
            <a:off x="3265030" y="1494307"/>
            <a:ext cx="2360432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2</a:t>
            </a:r>
            <a:endParaRPr lang="nl-BE" sz="2400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9A12F97B-7B35-1330-51A6-72658683DA10}"/>
              </a:ext>
            </a:extLst>
          </p:cNvPr>
          <p:cNvSpPr txBox="1"/>
          <p:nvPr/>
        </p:nvSpPr>
        <p:spPr>
          <a:xfrm>
            <a:off x="6466668" y="1485969"/>
            <a:ext cx="234725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2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Module 3</a:t>
            </a:r>
            <a:endParaRPr lang="nl-BE" sz="2400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4E563BF-F1BA-BDF9-870D-E85D1E611B26}"/>
              </a:ext>
            </a:extLst>
          </p:cNvPr>
          <p:cNvSpPr txBox="1"/>
          <p:nvPr/>
        </p:nvSpPr>
        <p:spPr>
          <a:xfrm>
            <a:off x="9623540" y="1494307"/>
            <a:ext cx="234725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2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Module 4</a:t>
            </a:r>
            <a:endParaRPr lang="nl-BE" sz="2400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BC002C1-F86D-FA61-715F-51FE6E44FAA6}"/>
              </a:ext>
            </a:extLst>
          </p:cNvPr>
          <p:cNvSpPr txBox="1"/>
          <p:nvPr/>
        </p:nvSpPr>
        <p:spPr>
          <a:xfrm>
            <a:off x="90708" y="2303892"/>
            <a:ext cx="2616901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BE" sz="1600" b="1" dirty="0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travail et la </a:t>
            </a:r>
            <a:r>
              <a:rPr lang="nl-BE" sz="1600" b="1" dirty="0" err="1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société</a:t>
            </a:r>
            <a:endParaRPr lang="nl-BE" sz="1600" b="1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nl-BE" sz="1600" b="1" dirty="0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 en maatschappij</a:t>
            </a:r>
          </a:p>
          <a:p>
            <a:pPr>
              <a:spcAft>
                <a:spcPts val="600"/>
              </a:spcAft>
            </a:pPr>
            <a:endParaRPr lang="nl-BE" sz="1600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81962DF-4525-07A4-EA4A-8815BB73CE07}"/>
              </a:ext>
            </a:extLst>
          </p:cNvPr>
          <p:cNvSpPr txBox="1"/>
          <p:nvPr/>
        </p:nvSpPr>
        <p:spPr>
          <a:xfrm>
            <a:off x="6372864" y="2283903"/>
            <a:ext cx="261085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BE" sz="1600" b="1" dirty="0" err="1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L’homme</a:t>
            </a:r>
            <a:r>
              <a:rPr lang="nl-BE" sz="1600" b="1" dirty="0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nl-BE" sz="1600" b="1" dirty="0" err="1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l’entreprise</a:t>
            </a:r>
            <a:endParaRPr lang="nl-BE" sz="1600" b="1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nl-BE" sz="1600" b="1" dirty="0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 en bedrijf</a:t>
            </a:r>
          </a:p>
          <a:p>
            <a:pPr>
              <a:spcAft>
                <a:spcPts val="600"/>
              </a:spcAft>
            </a:pPr>
            <a:endParaRPr lang="nl-BE" sz="1600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nl-BE" sz="1600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nl-BE" sz="1600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nl-BE" sz="1600" b="1" dirty="0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AE7AD170-3F49-A84C-146C-692729CBE83E}"/>
              </a:ext>
            </a:extLst>
          </p:cNvPr>
          <p:cNvSpPr txBox="1"/>
          <p:nvPr/>
        </p:nvSpPr>
        <p:spPr>
          <a:xfrm>
            <a:off x="3459892" y="2303892"/>
            <a:ext cx="2623966" cy="26007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nl-BE" sz="1600" b="1" dirty="0">
                <a:solidFill>
                  <a:srgbClr val="143466"/>
                </a:solidFill>
                <a:effectLst/>
                <a:latin typeface="Arial"/>
                <a:cs typeface="Arial"/>
              </a:rPr>
              <a:t>Mens en werk</a:t>
            </a: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nl-BE" sz="1600" b="1" dirty="0" err="1">
                <a:solidFill>
                  <a:srgbClr val="143466"/>
                </a:solidFill>
                <a:effectLst/>
                <a:latin typeface="Arial"/>
                <a:cs typeface="Arial"/>
              </a:rPr>
              <a:t>L’homme</a:t>
            </a:r>
            <a:r>
              <a:rPr lang="nl-BE" sz="1600" b="1" dirty="0">
                <a:solidFill>
                  <a:srgbClr val="143466"/>
                </a:solidFill>
                <a:effectLst/>
                <a:latin typeface="Arial"/>
                <a:cs typeface="Arial"/>
              </a:rPr>
              <a:t> et l</a:t>
            </a:r>
            <a:r>
              <a:rPr lang="nl-BE" sz="1600" b="1" dirty="0">
                <a:solidFill>
                  <a:srgbClr val="143466"/>
                </a:solidFill>
                <a:latin typeface="Arial"/>
                <a:cs typeface="Arial"/>
              </a:rPr>
              <a:t>e </a:t>
            </a:r>
            <a:r>
              <a:rPr lang="nl-BE" sz="1600" b="1" dirty="0">
                <a:solidFill>
                  <a:srgbClr val="143466"/>
                </a:solidFill>
                <a:effectLst/>
                <a:latin typeface="Arial"/>
                <a:cs typeface="Arial"/>
              </a:rPr>
              <a:t>travail</a:t>
            </a: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nl-BE" sz="1600" dirty="0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nl-BE" sz="1600" dirty="0">
              <a:solidFill>
                <a:srgbClr val="143466"/>
              </a:solidFill>
              <a:effectLst/>
              <a:latin typeface="Arial"/>
              <a:cs typeface="Arial"/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EC3F1929-B398-6E5D-D432-991EDDD363FC}"/>
              </a:ext>
            </a:extLst>
          </p:cNvPr>
          <p:cNvSpPr txBox="1"/>
          <p:nvPr/>
        </p:nvSpPr>
        <p:spPr>
          <a:xfrm>
            <a:off x="9510841" y="2293803"/>
            <a:ext cx="2590451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BE" sz="1600" b="1" dirty="0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praktijk van de </a:t>
            </a:r>
            <a:r>
              <a:rPr lang="nl-BE" sz="1600" b="1" dirty="0" err="1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arbeids</a:t>
            </a:r>
            <a:r>
              <a:rPr lang="en-US" sz="1600" b="1" dirty="0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BE" sz="1600" b="1" dirty="0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erpleegkundige</a:t>
            </a: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nl-BE" sz="1600" b="1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nl-BE" sz="1600" b="1" dirty="0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nl-BE" sz="1600" b="1" dirty="0" err="1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pratique</a:t>
            </a:r>
            <a:r>
              <a:rPr lang="nl-BE" sz="1600" b="1" dirty="0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BE" sz="1600" b="1" dirty="0" err="1">
                <a:solidFill>
                  <a:srgbClr val="14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l’IST</a:t>
            </a:r>
            <a:endParaRPr lang="nl-BE" sz="1600" b="1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nl-BE" sz="1600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nl-BE" sz="1600" dirty="0">
              <a:solidFill>
                <a:srgbClr val="14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E96ECC-4E59-D48A-DFEF-AD3867EDEF9D}"/>
              </a:ext>
            </a:extLst>
          </p:cNvPr>
          <p:cNvSpPr txBox="1"/>
          <p:nvPr/>
        </p:nvSpPr>
        <p:spPr>
          <a:xfrm>
            <a:off x="2368812" y="5793851"/>
            <a:ext cx="752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616AA9-2067-47DF-5D9D-63D900978F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4000"/>
          </a:blip>
          <a:srcRect r="815"/>
          <a:stretch/>
        </p:blipFill>
        <p:spPr>
          <a:xfrm>
            <a:off x="185894" y="5743419"/>
            <a:ext cx="11820211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92D83F-1588-851B-4266-D5AA2922A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36" y="125905"/>
            <a:ext cx="5157787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fr-BE" sz="36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Thématiques abordées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1127FC-D8A6-C136-BD21-AC61F44A5E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endParaRPr lang="nl-NL" sz="2000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296F16A-1915-102A-4323-983C9659C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4163" y="136525"/>
            <a:ext cx="5183188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nl-BE" sz="36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Onderwerpen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0CE83784-2143-602D-B24E-14E7270DA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104496"/>
            <a:ext cx="5582661" cy="440490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nl-NL" sz="1900" dirty="0">
                <a:solidFill>
                  <a:srgbClr val="143466"/>
                </a:solidFill>
                <a:latin typeface="Arial"/>
                <a:cs typeface="Arial"/>
              </a:rPr>
              <a:t>wettelijk kader</a:t>
            </a:r>
          </a:p>
          <a:p>
            <a:pPr>
              <a:spcBef>
                <a:spcPts val="1200"/>
              </a:spcBef>
            </a:pPr>
            <a:r>
              <a:rPr lang="nl-NL" sz="1900" dirty="0">
                <a:solidFill>
                  <a:srgbClr val="143466"/>
                </a:solidFill>
                <a:latin typeface="Arial"/>
                <a:cs typeface="Arial"/>
              </a:rPr>
              <a:t>gezondheidseffecten van beroepsrisico’s</a:t>
            </a:r>
          </a:p>
          <a:p>
            <a:pPr>
              <a:spcBef>
                <a:spcPts val="1200"/>
              </a:spcBef>
            </a:pPr>
            <a:r>
              <a:rPr lang="nl-NL" sz="1900" dirty="0">
                <a:solidFill>
                  <a:srgbClr val="143466"/>
                </a:solidFill>
                <a:latin typeface="Arial"/>
                <a:cs typeface="Arial"/>
              </a:rPr>
              <a:t>moederschapsbescherming</a:t>
            </a:r>
          </a:p>
          <a:p>
            <a:pPr>
              <a:spcBef>
                <a:spcPts val="1200"/>
              </a:spcBef>
            </a:pPr>
            <a:r>
              <a:rPr lang="nl-NL" sz="1900" dirty="0">
                <a:solidFill>
                  <a:srgbClr val="143466"/>
                </a:solidFill>
                <a:latin typeface="Arial"/>
                <a:cs typeface="Arial"/>
              </a:rPr>
              <a:t>beroepsziekten en ongevallen</a:t>
            </a:r>
          </a:p>
          <a:p>
            <a:pPr>
              <a:spcBef>
                <a:spcPts val="1200"/>
              </a:spcBef>
            </a:pPr>
            <a:r>
              <a:rPr lang="nl-NL" sz="1900" dirty="0">
                <a:solidFill>
                  <a:srgbClr val="143466"/>
                </a:solidFill>
                <a:latin typeface="Arial"/>
                <a:cs typeface="Arial"/>
              </a:rPr>
              <a:t>arbeidsongeschiktheid en re-integratie</a:t>
            </a:r>
          </a:p>
          <a:p>
            <a:pPr>
              <a:spcBef>
                <a:spcPts val="1200"/>
              </a:spcBef>
            </a:pPr>
            <a:r>
              <a:rPr lang="nl-NL" sz="1900" dirty="0">
                <a:solidFill>
                  <a:srgbClr val="143466"/>
                </a:solidFill>
                <a:latin typeface="Arial"/>
                <a:cs typeface="Arial"/>
              </a:rPr>
              <a:t>risicoanalyse en –beheer</a:t>
            </a:r>
          </a:p>
          <a:p>
            <a:pPr>
              <a:spcBef>
                <a:spcPts val="1200"/>
              </a:spcBef>
            </a:pPr>
            <a:r>
              <a:rPr lang="nl-NL" sz="1900" dirty="0">
                <a:solidFill>
                  <a:srgbClr val="143466"/>
                </a:solidFill>
                <a:latin typeface="Arial"/>
                <a:cs typeface="Arial"/>
              </a:rPr>
              <a:t>veiligheid op het werk</a:t>
            </a:r>
          </a:p>
          <a:p>
            <a:pPr>
              <a:spcBef>
                <a:spcPts val="1200"/>
              </a:spcBef>
            </a:pPr>
            <a:r>
              <a:rPr lang="nl-NL" sz="1900" dirty="0">
                <a:solidFill>
                  <a:srgbClr val="143466"/>
                </a:solidFill>
                <a:latin typeface="Arial"/>
                <a:cs typeface="Arial"/>
              </a:rPr>
              <a:t>arbeidsomstandigheden en psychosociale procedures</a:t>
            </a:r>
          </a:p>
          <a:p>
            <a:pPr>
              <a:spcBef>
                <a:spcPts val="1200"/>
              </a:spcBef>
            </a:pPr>
            <a:r>
              <a:rPr lang="nl-NL" sz="1900" dirty="0">
                <a:solidFill>
                  <a:srgbClr val="143466"/>
                </a:solidFill>
                <a:latin typeface="Arial"/>
                <a:cs typeface="Arial"/>
              </a:rPr>
              <a:t>communicatie en gezondheidsvoorlichting</a:t>
            </a:r>
          </a:p>
          <a:p>
            <a:pPr>
              <a:spcBef>
                <a:spcPts val="1200"/>
              </a:spcBef>
            </a:pPr>
            <a:r>
              <a:rPr lang="nl-NL" sz="1900" dirty="0">
                <a:solidFill>
                  <a:srgbClr val="143466"/>
                </a:solidFill>
                <a:latin typeface="Arial"/>
                <a:cs typeface="Arial"/>
              </a:rPr>
              <a:t>technische verpleegkundige handelingen</a:t>
            </a:r>
            <a:endParaRPr lang="en-US" sz="1900" dirty="0">
              <a:solidFill>
                <a:srgbClr val="143466"/>
              </a:solidFill>
              <a:latin typeface="Arial"/>
              <a:cs typeface="Arial"/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528F49F-7C94-AFAD-A97F-B0573E1F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AD90-C831-B146-8247-3CFB89C38830}" type="slidenum">
              <a:rPr lang="nl-NL" smtClean="0"/>
              <a:t>7</a:t>
            </a:fld>
            <a:endParaRPr lang="nl-NL"/>
          </a:p>
        </p:txBody>
      </p:sp>
      <p:sp>
        <p:nvSpPr>
          <p:cNvPr id="2" name="Espace réservé du contenu 14">
            <a:extLst>
              <a:ext uri="{FF2B5EF4-FFF2-40B4-BE49-F238E27FC236}">
                <a16:creationId xmlns:a16="http://schemas.microsoft.com/office/drawing/2014/main" id="{08634C0E-D718-F399-04C3-41FD87928CDE}"/>
              </a:ext>
            </a:extLst>
          </p:cNvPr>
          <p:cNvSpPr txBox="1">
            <a:spLocks/>
          </p:cNvSpPr>
          <p:nvPr/>
        </p:nvSpPr>
        <p:spPr>
          <a:xfrm>
            <a:off x="223737" y="1104496"/>
            <a:ext cx="5773837" cy="4404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100" dirty="0">
                <a:solidFill>
                  <a:srgbClr val="143466"/>
                </a:solidFill>
                <a:latin typeface="Arial"/>
                <a:cs typeface="Arial"/>
              </a:rPr>
              <a:t>cadre législatif</a:t>
            </a:r>
          </a:p>
          <a:p>
            <a:pPr>
              <a:spcBef>
                <a:spcPts val="1200"/>
              </a:spcBef>
            </a:pPr>
            <a:r>
              <a:rPr lang="fr-FR" sz="2100" dirty="0">
                <a:solidFill>
                  <a:srgbClr val="143466"/>
                </a:solidFill>
                <a:latin typeface="Arial"/>
                <a:cs typeface="Arial"/>
              </a:rPr>
              <a:t>effets sur la santé des risques professionnels</a:t>
            </a:r>
          </a:p>
          <a:p>
            <a:pPr>
              <a:spcBef>
                <a:spcPts val="1200"/>
              </a:spcBef>
            </a:pPr>
            <a:r>
              <a:rPr lang="fr-FR" sz="2100" dirty="0">
                <a:solidFill>
                  <a:srgbClr val="143466"/>
                </a:solidFill>
                <a:latin typeface="Arial"/>
                <a:cs typeface="Arial"/>
              </a:rPr>
              <a:t>protection de la maternité</a:t>
            </a:r>
          </a:p>
          <a:p>
            <a:pPr>
              <a:spcBef>
                <a:spcPts val="1200"/>
              </a:spcBef>
            </a:pPr>
            <a:r>
              <a:rPr lang="fr-FR" sz="2100" dirty="0">
                <a:solidFill>
                  <a:srgbClr val="143466"/>
                </a:solidFill>
                <a:latin typeface="Arial"/>
                <a:cs typeface="Arial"/>
              </a:rPr>
              <a:t>maladies professionnelles et accidents de travail</a:t>
            </a:r>
          </a:p>
          <a:p>
            <a:pPr>
              <a:spcBef>
                <a:spcPts val="1200"/>
              </a:spcBef>
            </a:pPr>
            <a:r>
              <a:rPr lang="fr-FR" sz="2100" dirty="0">
                <a:solidFill>
                  <a:srgbClr val="143466"/>
                </a:solidFill>
                <a:latin typeface="Arial"/>
                <a:cs typeface="Arial"/>
              </a:rPr>
              <a:t>incapacité de travail et réinsertion</a:t>
            </a:r>
          </a:p>
          <a:p>
            <a:pPr>
              <a:spcBef>
                <a:spcPts val="1200"/>
              </a:spcBef>
            </a:pPr>
            <a:r>
              <a:rPr lang="fr-FR" sz="2100" dirty="0">
                <a:solidFill>
                  <a:srgbClr val="143466"/>
                </a:solidFill>
                <a:latin typeface="Arial"/>
                <a:cs typeface="Arial"/>
              </a:rPr>
              <a:t>analyse et gestion des risques</a:t>
            </a:r>
          </a:p>
          <a:p>
            <a:pPr>
              <a:spcBef>
                <a:spcPts val="1200"/>
              </a:spcBef>
            </a:pPr>
            <a:r>
              <a:rPr lang="fr-FR" sz="2100" dirty="0">
                <a:solidFill>
                  <a:srgbClr val="143466"/>
                </a:solidFill>
                <a:latin typeface="Arial"/>
                <a:cs typeface="Arial"/>
              </a:rPr>
              <a:t>sécurité au travail</a:t>
            </a:r>
          </a:p>
          <a:p>
            <a:pPr>
              <a:spcBef>
                <a:spcPts val="1200"/>
              </a:spcBef>
            </a:pPr>
            <a:r>
              <a:rPr lang="fr-FR" sz="2100" dirty="0">
                <a:solidFill>
                  <a:srgbClr val="143466"/>
                </a:solidFill>
                <a:latin typeface="Arial"/>
                <a:cs typeface="Arial"/>
              </a:rPr>
              <a:t>qualité de vie au travail et procédures psychosociales</a:t>
            </a:r>
          </a:p>
          <a:p>
            <a:pPr>
              <a:spcBef>
                <a:spcPts val="1200"/>
              </a:spcBef>
            </a:pPr>
            <a:r>
              <a:rPr lang="fr-FR" sz="2100" dirty="0">
                <a:solidFill>
                  <a:srgbClr val="143466"/>
                </a:solidFill>
                <a:latin typeface="Arial"/>
                <a:cs typeface="Arial"/>
              </a:rPr>
              <a:t>communication et éducation à la santé</a:t>
            </a:r>
          </a:p>
          <a:p>
            <a:pPr>
              <a:spcBef>
                <a:spcPts val="1200"/>
              </a:spcBef>
            </a:pPr>
            <a:r>
              <a:rPr lang="fr-FR" sz="2100" dirty="0">
                <a:solidFill>
                  <a:srgbClr val="143466"/>
                </a:solidFill>
                <a:latin typeface="Arial"/>
                <a:cs typeface="Arial"/>
              </a:rPr>
              <a:t>actes techniques infirmiers</a:t>
            </a:r>
            <a:endParaRPr lang="nl-BE" sz="2100" dirty="0">
              <a:solidFill>
                <a:srgbClr val="143466"/>
              </a:solidFill>
              <a:latin typeface="Arial"/>
              <a:cs typeface="Arial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nl-BE" dirty="0">
              <a:solidFill>
                <a:srgbClr val="143466"/>
              </a:solidFill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E254986-DB18-B0AF-9BC1-CCC8074C6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</a:blip>
          <a:srcRect r="815"/>
          <a:stretch/>
        </p:blipFill>
        <p:spPr>
          <a:xfrm>
            <a:off x="185894" y="5743419"/>
            <a:ext cx="11820211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2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92D83F-1588-851B-4266-D5AA2922A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760" y="420092"/>
            <a:ext cx="9011633" cy="823912"/>
          </a:xfrm>
        </p:spPr>
        <p:txBody>
          <a:bodyPr>
            <a:normAutofit/>
          </a:bodyPr>
          <a:lstStyle/>
          <a:p>
            <a:pPr algn="ctr"/>
            <a:r>
              <a:rPr lang="fr-BE" sz="36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Feedbacks des étudiants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1127FC-D8A6-C136-BD21-AC61F44A5E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endParaRPr lang="nl-NL" sz="200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528F49F-7C94-AFAD-A97F-B0573E1F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AD90-C831-B146-8247-3CFB89C38830}" type="slidenum">
              <a:rPr lang="nl-NL" smtClean="0"/>
              <a:t>8</a:t>
            </a:fld>
            <a:endParaRPr lang="nl-NL"/>
          </a:p>
        </p:txBody>
      </p:sp>
      <p:sp>
        <p:nvSpPr>
          <p:cNvPr id="2" name="Espace réservé du contenu 14">
            <a:extLst>
              <a:ext uri="{FF2B5EF4-FFF2-40B4-BE49-F238E27FC236}">
                <a16:creationId xmlns:a16="http://schemas.microsoft.com/office/drawing/2014/main" id="{08634C0E-D718-F399-04C3-41FD87928CDE}"/>
              </a:ext>
            </a:extLst>
          </p:cNvPr>
          <p:cNvSpPr txBox="1">
            <a:spLocks/>
          </p:cNvSpPr>
          <p:nvPr/>
        </p:nvSpPr>
        <p:spPr>
          <a:xfrm>
            <a:off x="223736" y="1398785"/>
            <a:ext cx="10770085" cy="4110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400" i="1" dirty="0">
                <a:solidFill>
                  <a:srgbClr val="143466"/>
                </a:solidFill>
                <a:latin typeface="Arial"/>
                <a:cs typeface="Arial"/>
              </a:rPr>
              <a:t>+ Cadre législatif de référence</a:t>
            </a:r>
          </a:p>
          <a:p>
            <a:pPr>
              <a:spcBef>
                <a:spcPts val="1200"/>
              </a:spcBef>
            </a:pPr>
            <a:r>
              <a:rPr lang="fr-FR" sz="2400" i="1" dirty="0">
                <a:solidFill>
                  <a:srgbClr val="143466"/>
                </a:solidFill>
                <a:latin typeface="Arial"/>
                <a:cs typeface="Arial"/>
              </a:rPr>
              <a:t>+ Cadre théorique de référence</a:t>
            </a:r>
          </a:p>
          <a:p>
            <a:pPr>
              <a:spcBef>
                <a:spcPts val="1200"/>
              </a:spcBef>
            </a:pPr>
            <a:r>
              <a:rPr lang="fr-FR" sz="2400" i="1" dirty="0">
                <a:solidFill>
                  <a:srgbClr val="143466"/>
                </a:solidFill>
                <a:latin typeface="Arial"/>
                <a:cs typeface="Arial"/>
              </a:rPr>
              <a:t>+ ↗ sens et compréhension de leurs rôles et de leurs actes techniques</a:t>
            </a:r>
          </a:p>
          <a:p>
            <a:pPr>
              <a:spcBef>
                <a:spcPts val="1200"/>
              </a:spcBef>
            </a:pPr>
            <a:r>
              <a:rPr lang="fr-FR" sz="2400" i="1" dirty="0">
                <a:solidFill>
                  <a:srgbClr val="143466"/>
                </a:solidFill>
                <a:latin typeface="Arial"/>
                <a:cs typeface="Arial"/>
              </a:rPr>
              <a:t>+ Valorisation et reconnaissance de leurs compétences d’</a:t>
            </a:r>
            <a:r>
              <a:rPr lang="fr-FR" sz="2400" i="1" dirty="0" err="1">
                <a:solidFill>
                  <a:srgbClr val="143466"/>
                </a:solidFill>
                <a:latin typeface="Arial"/>
                <a:cs typeface="Arial"/>
              </a:rPr>
              <a:t>infirmier.e.s</a:t>
            </a:r>
            <a:endParaRPr lang="fr-FR" sz="2400" i="1" dirty="0">
              <a:solidFill>
                <a:srgbClr val="143466"/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r>
              <a:rPr lang="fr-FR" sz="2400" i="1" dirty="0">
                <a:solidFill>
                  <a:srgbClr val="143466"/>
                </a:solidFill>
                <a:latin typeface="Arial"/>
                <a:cs typeface="Arial"/>
                <a:sym typeface="Wingdings" panose="05000000000000000000" pitchFamily="2" charset="2"/>
              </a:rPr>
              <a:t>+ Echanges avec d’autres infirmiers</a:t>
            </a:r>
            <a:endParaRPr lang="fr-FR" sz="2400" i="1" dirty="0">
              <a:solidFill>
                <a:srgbClr val="143466"/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r>
              <a:rPr lang="fr-FR" sz="2400" i="1" dirty="0">
                <a:solidFill>
                  <a:srgbClr val="143466"/>
                </a:solidFill>
                <a:latin typeface="Arial"/>
                <a:cs typeface="Arial"/>
              </a:rPr>
              <a:t>+ Réponses à des questions pratiques </a:t>
            </a:r>
            <a:r>
              <a:rPr lang="fr-FR" sz="2400" i="1" dirty="0">
                <a:solidFill>
                  <a:srgbClr val="143466"/>
                </a:solidFill>
                <a:latin typeface="Arial"/>
                <a:cs typeface="Arial"/>
                <a:sym typeface="Wingdings" panose="05000000000000000000" pitchFamily="2" charset="2"/>
              </a:rPr>
              <a:t> répondre aux travailleurs</a:t>
            </a:r>
          </a:p>
          <a:p>
            <a:pPr marL="0" indent="0">
              <a:spcBef>
                <a:spcPts val="1200"/>
              </a:spcBef>
              <a:buNone/>
            </a:pPr>
            <a:endParaRPr lang="fr-FR" sz="2400" i="1" dirty="0">
              <a:solidFill>
                <a:srgbClr val="143466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fr-FR" sz="2400" i="1" dirty="0">
                <a:solidFill>
                  <a:srgbClr val="143466"/>
                </a:solidFill>
                <a:latin typeface="Arial"/>
                <a:cs typeface="Arial"/>
                <a:sym typeface="Wingdings" panose="05000000000000000000" pitchFamily="2" charset="2"/>
              </a:rPr>
              <a:t>! Périmètre de responsabilité de chaque prestataire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nl-BE" dirty="0">
              <a:solidFill>
                <a:srgbClr val="143466"/>
              </a:solidFill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E89138-5620-FB28-4668-EFFC024C0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</a:blip>
          <a:srcRect r="815"/>
          <a:stretch/>
        </p:blipFill>
        <p:spPr>
          <a:xfrm>
            <a:off x="87467" y="5606894"/>
            <a:ext cx="11820211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C4A49-2EB7-0B4E-47FC-E5B2C88F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93" y="216913"/>
            <a:ext cx="10515600" cy="544512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2"/>
                </a:solidFill>
                <a:latin typeface="Arial"/>
                <a:cs typeface="Arial"/>
              </a:rPr>
              <a:t>Feedback van de afgestudeerden</a:t>
            </a:r>
            <a:endParaRPr lang="nl-NL" sz="3600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D91B00-1B48-5AD7-3F7F-36B3112E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75" y="940602"/>
            <a:ext cx="8275655" cy="5598310"/>
          </a:xfrm>
        </p:spPr>
        <p:txBody>
          <a:bodyPr>
            <a:normAutofit fontScale="70000" lnSpcReduction="20000"/>
          </a:bodyPr>
          <a:lstStyle/>
          <a:p>
            <a:r>
              <a:rPr lang="nl-BE" sz="2900" i="1" dirty="0">
                <a:solidFill>
                  <a:srgbClr val="002060"/>
                </a:solidFill>
              </a:rPr>
              <a:t>… </a:t>
            </a:r>
            <a:r>
              <a:rPr lang="nl-BE" sz="2900" b="1" i="1" dirty="0">
                <a:solidFill>
                  <a:srgbClr val="002060"/>
                </a:solidFill>
              </a:rPr>
              <a:t>Een zeer waardevolle aanvulling </a:t>
            </a:r>
            <a:r>
              <a:rPr lang="nl-BE" sz="2900" i="1" dirty="0">
                <a:solidFill>
                  <a:srgbClr val="002060"/>
                </a:solidFill>
              </a:rPr>
              <a:t>bij de kennis die ik reeds had opgedaan, </a:t>
            </a:r>
          </a:p>
          <a:p>
            <a:r>
              <a:rPr lang="nl-BE" sz="2900" i="1" dirty="0">
                <a:solidFill>
                  <a:srgbClr val="002060"/>
                </a:solidFill>
              </a:rPr>
              <a:t>… </a:t>
            </a:r>
            <a:r>
              <a:rPr lang="nl-BE" sz="2900" b="1" i="1" dirty="0">
                <a:solidFill>
                  <a:srgbClr val="002060"/>
                </a:solidFill>
              </a:rPr>
              <a:t>Ik heb nu veel meer achtergrondkennis </a:t>
            </a:r>
            <a:r>
              <a:rPr lang="nl-BE" sz="2900" i="1" dirty="0">
                <a:solidFill>
                  <a:srgbClr val="002060"/>
                </a:solidFill>
              </a:rPr>
              <a:t>op gebied van wetgeving en ook inhoudelijk,</a:t>
            </a:r>
          </a:p>
          <a:p>
            <a:r>
              <a:rPr lang="nl-BE" sz="2900" i="1" dirty="0">
                <a:solidFill>
                  <a:srgbClr val="002060"/>
                </a:solidFill>
              </a:rPr>
              <a:t>… Ik voel me nu </a:t>
            </a:r>
            <a:r>
              <a:rPr lang="nl-BE" sz="2900" b="1" i="1" dirty="0">
                <a:solidFill>
                  <a:srgbClr val="002060"/>
                </a:solidFill>
              </a:rPr>
              <a:t>sterker en zekerder bij het uitvoeren van mijn TAMH,</a:t>
            </a:r>
          </a:p>
          <a:p>
            <a:r>
              <a:rPr lang="nl-BE" sz="2900" i="1" dirty="0">
                <a:solidFill>
                  <a:srgbClr val="002060"/>
                </a:solidFill>
              </a:rPr>
              <a:t>… ik kan nu </a:t>
            </a:r>
            <a:r>
              <a:rPr lang="nl-BE" sz="2900" b="1" i="1" dirty="0">
                <a:solidFill>
                  <a:srgbClr val="002060"/>
                </a:solidFill>
              </a:rPr>
              <a:t>rustig en professioneel communiceren </a:t>
            </a:r>
            <a:r>
              <a:rPr lang="nl-BE" sz="2900" i="1" dirty="0">
                <a:solidFill>
                  <a:srgbClr val="002060"/>
                </a:solidFill>
              </a:rPr>
              <a:t>met soms eerder arrogante of agressieve WN,</a:t>
            </a:r>
          </a:p>
          <a:p>
            <a:r>
              <a:rPr lang="nl-BE" sz="2900" b="1" i="1" dirty="0">
                <a:solidFill>
                  <a:srgbClr val="002060"/>
                </a:solidFill>
              </a:rPr>
              <a:t>… Vaak bedankte de WN me</a:t>
            </a:r>
            <a:r>
              <a:rPr lang="nl-BE" sz="2900" i="1" dirty="0">
                <a:solidFill>
                  <a:srgbClr val="002060"/>
                </a:solidFill>
              </a:rPr>
              <a:t> voor mijn uitleg</a:t>
            </a:r>
          </a:p>
          <a:p>
            <a:r>
              <a:rPr lang="nl-BE" sz="2900" i="1" dirty="0">
                <a:solidFill>
                  <a:srgbClr val="002060"/>
                </a:solidFill>
              </a:rPr>
              <a:t>… </a:t>
            </a:r>
            <a:r>
              <a:rPr lang="nl-BE" sz="2900" b="1" i="1" dirty="0">
                <a:solidFill>
                  <a:srgbClr val="002060"/>
                </a:solidFill>
              </a:rPr>
              <a:t>Op de vraag van een WN “ waarom moet ik hier eigenlijk langskomen?” kan ik nu een waardevol en juist antwoord geven,</a:t>
            </a:r>
          </a:p>
          <a:p>
            <a:r>
              <a:rPr lang="nl-BE" sz="2900" i="1" dirty="0">
                <a:solidFill>
                  <a:srgbClr val="002060"/>
                </a:solidFill>
              </a:rPr>
              <a:t>… Deze cursus is een </a:t>
            </a:r>
            <a:r>
              <a:rPr lang="nl-BE" sz="2900" b="1" i="1" dirty="0">
                <a:solidFill>
                  <a:srgbClr val="002060"/>
                </a:solidFill>
              </a:rPr>
              <a:t>absolute aanrader! In mijn ogen meer zelfs dan de cursus PA niveau 2</a:t>
            </a:r>
          </a:p>
          <a:p>
            <a:r>
              <a:rPr lang="nl-BE" sz="2900" i="1" dirty="0">
                <a:solidFill>
                  <a:srgbClr val="002060"/>
                </a:solidFill>
              </a:rPr>
              <a:t>… </a:t>
            </a:r>
            <a:r>
              <a:rPr lang="nl-BE" sz="2900" b="1" i="1" dirty="0">
                <a:solidFill>
                  <a:srgbClr val="002060"/>
                </a:solidFill>
              </a:rPr>
              <a:t>Deze cursus is zeer praktisch is en sluit zeer erg aan bij het werk van elke dag van de verpleegkundige. </a:t>
            </a:r>
          </a:p>
          <a:p>
            <a:r>
              <a:rPr lang="nl-BE" sz="2900" i="1" dirty="0">
                <a:solidFill>
                  <a:srgbClr val="002060"/>
                </a:solidFill>
              </a:rPr>
              <a:t>… </a:t>
            </a:r>
            <a:r>
              <a:rPr lang="nl-BE" sz="2900" b="1" i="1" dirty="0">
                <a:solidFill>
                  <a:srgbClr val="002060"/>
                </a:solidFill>
              </a:rPr>
              <a:t>Ik weet nu veel beter waarom</a:t>
            </a:r>
            <a:r>
              <a:rPr lang="nl-BE" sz="2900" i="1" dirty="0">
                <a:solidFill>
                  <a:srgbClr val="002060"/>
                </a:solidFill>
              </a:rPr>
              <a:t> </a:t>
            </a:r>
            <a:r>
              <a:rPr lang="nl-BE" sz="2900" b="1" i="1" dirty="0">
                <a:solidFill>
                  <a:srgbClr val="002060"/>
                </a:solidFill>
              </a:rPr>
              <a:t>je bepaalde handelingen uitvoert</a:t>
            </a:r>
          </a:p>
          <a:p>
            <a:r>
              <a:rPr lang="nl-BE" sz="2900" b="1" i="1" dirty="0">
                <a:solidFill>
                  <a:srgbClr val="002060"/>
                </a:solidFill>
              </a:rPr>
              <a:t>… Ik nam vroeger gewoon woorden als een papegaai over zonder de inhoud te begrijpen:</a:t>
            </a:r>
          </a:p>
          <a:p>
            <a:r>
              <a:rPr lang="nl-BE" sz="2900" i="1" dirty="0">
                <a:solidFill>
                  <a:srgbClr val="002060"/>
                </a:solidFill>
              </a:rPr>
              <a:t>… </a:t>
            </a:r>
            <a:r>
              <a:rPr lang="nl-BE" sz="2900" b="1" i="1" dirty="0">
                <a:solidFill>
                  <a:srgbClr val="002060"/>
                </a:solidFill>
              </a:rPr>
              <a:t>Ik weet nu beter welke risico’s bestaan, ik ken nu de mogelijke gezondheidseffecten die ze kunnen teweeg brengen,</a:t>
            </a:r>
            <a:r>
              <a:rPr lang="nl-BE" sz="2900" i="1" dirty="0">
                <a:solidFill>
                  <a:srgbClr val="002060"/>
                </a:solidFill>
              </a:rPr>
              <a:t> </a:t>
            </a:r>
            <a:endParaRPr lang="nl-BE" sz="2900" b="1" i="1" dirty="0">
              <a:solidFill>
                <a:srgbClr val="002060"/>
              </a:solidFill>
            </a:endParaRPr>
          </a:p>
          <a:p>
            <a:r>
              <a:rPr lang="nl-BE" sz="2900" i="1" dirty="0">
                <a:solidFill>
                  <a:srgbClr val="002060"/>
                </a:solidFill>
              </a:rPr>
              <a:t>… </a:t>
            </a:r>
            <a:r>
              <a:rPr lang="nl-BE" sz="2900" b="1" i="1" dirty="0">
                <a:solidFill>
                  <a:srgbClr val="002060"/>
                </a:solidFill>
              </a:rPr>
              <a:t>Ik kan veel meer antwoorden op vragen van WN,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528F49F-7C94-AFAD-A97F-B0573E1F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7AD90-C831-B146-8247-3CFB89C3883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B08298-ED91-840C-1A5C-B93D8D45C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54" t="16193" r="11534"/>
          <a:stretch/>
        </p:blipFill>
        <p:spPr>
          <a:xfrm>
            <a:off x="9180082" y="270532"/>
            <a:ext cx="2701458" cy="22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9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u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Grand écran</PresentationFormat>
  <Paragraphs>185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HelveticaNeue LT 25 UltLight</vt:lpstr>
      <vt:lpstr>HelveticaNeue LT 65 Medium</vt:lpstr>
      <vt:lpstr>HelveticaNeueLT Std</vt:lpstr>
      <vt:lpstr>HelveticaNeueLT Std UltLt</vt:lpstr>
      <vt:lpstr>Wingdings</vt:lpstr>
      <vt:lpstr>Thème Office</vt:lpstr>
      <vt:lpstr>Rouge</vt:lpstr>
      <vt:lpstr>1_Conception personnalisée</vt:lpstr>
      <vt:lpstr>2_Conception personnalisée</vt:lpstr>
      <vt:lpstr>1_Thème Office</vt:lpstr>
      <vt:lpstr>3_Conception personnalisée</vt:lpstr>
      <vt:lpstr>Certificat Infirmier(e) en santé au travail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Feedback van de afgestudeerden</vt:lpstr>
      <vt:lpstr>Merci  et/en Dank u </vt:lpstr>
    </vt:vector>
  </TitlesOfParts>
  <Company>Cohezio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Cohezio évolue…</dc:title>
  <dc:creator>Kerger Evelyne</dc:creator>
  <cp:lastModifiedBy>RUPPOL Sandrine</cp:lastModifiedBy>
  <cp:revision>60</cp:revision>
  <dcterms:created xsi:type="dcterms:W3CDTF">2023-05-16T17:11:56Z</dcterms:created>
  <dcterms:modified xsi:type="dcterms:W3CDTF">2024-11-06T18:12:56Z</dcterms:modified>
</cp:coreProperties>
</file>