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22" r:id="rId2"/>
    <p:sldId id="294" r:id="rId3"/>
    <p:sldId id="298" r:id="rId4"/>
    <p:sldId id="300" r:id="rId5"/>
    <p:sldId id="302" r:id="rId6"/>
    <p:sldId id="303" r:id="rId7"/>
    <p:sldId id="334" r:id="rId8"/>
    <p:sldId id="309" r:id="rId9"/>
    <p:sldId id="343" r:id="rId10"/>
    <p:sldId id="344" r:id="rId11"/>
    <p:sldId id="336" r:id="rId12"/>
    <p:sldId id="312" r:id="rId13"/>
    <p:sldId id="314" r:id="rId14"/>
    <p:sldId id="338" r:id="rId15"/>
    <p:sldId id="340" r:id="rId16"/>
    <p:sldId id="341" r:id="rId17"/>
    <p:sldId id="347" r:id="rId18"/>
    <p:sldId id="351" r:id="rId19"/>
    <p:sldId id="362" r:id="rId20"/>
    <p:sldId id="317" r:id="rId21"/>
    <p:sldId id="356" r:id="rId22"/>
    <p:sldId id="318" r:id="rId23"/>
    <p:sldId id="330" r:id="rId24"/>
    <p:sldId id="319" r:id="rId25"/>
    <p:sldId id="366" r:id="rId26"/>
    <p:sldId id="363" r:id="rId27"/>
    <p:sldId id="320" r:id="rId28"/>
    <p:sldId id="289" r:id="rId29"/>
    <p:sldId id="299" r:id="rId30"/>
    <p:sldId id="360" r:id="rId31"/>
    <p:sldId id="365" r:id="rId32"/>
    <p:sldId id="357" r:id="rId33"/>
    <p:sldId id="358" r:id="rId34"/>
    <p:sldId id="359" r:id="rId35"/>
    <p:sldId id="364" r:id="rId36"/>
    <p:sldId id="297" r:id="rId37"/>
    <p:sldId id="291" r:id="rId38"/>
    <p:sldId id="292" r:id="rId39"/>
    <p:sldId id="342" r:id="rId40"/>
    <p:sldId id="367"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CFAD0"/>
    <a:srgbClr val="F7F7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4EAD9-E9B4-4E10-9931-557A078F134F}" type="datetimeFigureOut">
              <a:rPr lang="fr-FR" smtClean="0"/>
              <a:t>24/10/2024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884C-65C3-46C1-9F3F-15ABD2E3B99B}" type="slidenum">
              <a:rPr lang="fr-FR" smtClean="0"/>
              <a:t>‹N°›</a:t>
            </a:fld>
            <a:endParaRPr lang="fr-FR"/>
          </a:p>
        </p:txBody>
      </p:sp>
    </p:spTree>
    <p:extLst>
      <p:ext uri="{BB962C8B-B14F-4D97-AF65-F5344CB8AC3E}">
        <p14:creationId xmlns:p14="http://schemas.microsoft.com/office/powerpoint/2010/main" val="376608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Schéma final (figure 3)</a:t>
            </a:r>
            <a:endParaRPr lang="fr-FR" dirty="0"/>
          </a:p>
        </p:txBody>
      </p:sp>
      <p:sp>
        <p:nvSpPr>
          <p:cNvPr id="4" name="Espace réservé du numéro de diapositive 3"/>
          <p:cNvSpPr>
            <a:spLocks noGrp="1"/>
          </p:cNvSpPr>
          <p:nvPr>
            <p:ph type="sldNum" sz="quarter" idx="5"/>
          </p:nvPr>
        </p:nvSpPr>
        <p:spPr/>
        <p:txBody>
          <a:bodyPr/>
          <a:lstStyle/>
          <a:p>
            <a:fld id="{F010C295-71D2-4913-8332-FA01CEF50C15}" type="slidenum">
              <a:rPr lang="fr-FR" smtClean="0"/>
              <a:t>12</a:t>
            </a:fld>
            <a:endParaRPr lang="fr-FR"/>
          </a:p>
        </p:txBody>
      </p:sp>
    </p:spTree>
    <p:extLst>
      <p:ext uri="{BB962C8B-B14F-4D97-AF65-F5344CB8AC3E}">
        <p14:creationId xmlns:p14="http://schemas.microsoft.com/office/powerpoint/2010/main" val="360674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AC884C-65C3-46C1-9F3F-15ABD2E3B99B}" type="slidenum">
              <a:rPr lang="fr-FR" smtClean="0"/>
              <a:t>16</a:t>
            </a:fld>
            <a:endParaRPr lang="fr-FR"/>
          </a:p>
        </p:txBody>
      </p:sp>
    </p:spTree>
    <p:extLst>
      <p:ext uri="{BB962C8B-B14F-4D97-AF65-F5344CB8AC3E}">
        <p14:creationId xmlns:p14="http://schemas.microsoft.com/office/powerpoint/2010/main" val="197992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AC884C-65C3-46C1-9F3F-15ABD2E3B99B}" type="slidenum">
              <a:rPr lang="fr-FR" smtClean="0"/>
              <a:t>21</a:t>
            </a:fld>
            <a:endParaRPr lang="fr-FR"/>
          </a:p>
        </p:txBody>
      </p:sp>
    </p:spTree>
    <p:extLst>
      <p:ext uri="{BB962C8B-B14F-4D97-AF65-F5344CB8AC3E}">
        <p14:creationId xmlns:p14="http://schemas.microsoft.com/office/powerpoint/2010/main" val="317783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multiplication des technologies a probablement été plus rapide que notre capacité à les utiliser de manière saine</a:t>
            </a:r>
            <a:endParaRPr lang="fr-FR" dirty="0"/>
          </a:p>
        </p:txBody>
      </p:sp>
      <p:sp>
        <p:nvSpPr>
          <p:cNvPr id="4" name="Espace réservé du numéro de diapositive 3"/>
          <p:cNvSpPr>
            <a:spLocks noGrp="1"/>
          </p:cNvSpPr>
          <p:nvPr>
            <p:ph type="sldNum" sz="quarter" idx="5"/>
          </p:nvPr>
        </p:nvSpPr>
        <p:spPr/>
        <p:txBody>
          <a:bodyPr/>
          <a:lstStyle/>
          <a:p>
            <a:fld id="{BAAC884C-65C3-46C1-9F3F-15ABD2E3B99B}" type="slidenum">
              <a:rPr lang="fr-FR" smtClean="0"/>
              <a:t>26</a:t>
            </a:fld>
            <a:endParaRPr lang="fr-FR"/>
          </a:p>
        </p:txBody>
      </p:sp>
    </p:spTree>
    <p:extLst>
      <p:ext uri="{BB962C8B-B14F-4D97-AF65-F5344CB8AC3E}">
        <p14:creationId xmlns:p14="http://schemas.microsoft.com/office/powerpoint/2010/main" val="321825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Schéma final (figure 3)</a:t>
            </a:r>
            <a:endParaRPr lang="fr-FR" dirty="0"/>
          </a:p>
        </p:txBody>
      </p:sp>
      <p:sp>
        <p:nvSpPr>
          <p:cNvPr id="4" name="Espace réservé du numéro de diapositive 3"/>
          <p:cNvSpPr>
            <a:spLocks noGrp="1"/>
          </p:cNvSpPr>
          <p:nvPr>
            <p:ph type="sldNum" sz="quarter" idx="5"/>
          </p:nvPr>
        </p:nvSpPr>
        <p:spPr/>
        <p:txBody>
          <a:bodyPr/>
          <a:lstStyle/>
          <a:p>
            <a:fld id="{F010C295-71D2-4913-8332-FA01CEF50C15}" type="slidenum">
              <a:rPr lang="fr-FR" smtClean="0"/>
              <a:t>30</a:t>
            </a:fld>
            <a:endParaRPr lang="fr-FR"/>
          </a:p>
        </p:txBody>
      </p:sp>
    </p:spTree>
    <p:extLst>
      <p:ext uri="{BB962C8B-B14F-4D97-AF65-F5344CB8AC3E}">
        <p14:creationId xmlns:p14="http://schemas.microsoft.com/office/powerpoint/2010/main" val="56706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Schéma final (figure 1)</a:t>
            </a:r>
            <a:endParaRPr lang="fr-FR" dirty="0"/>
          </a:p>
        </p:txBody>
      </p:sp>
      <p:sp>
        <p:nvSpPr>
          <p:cNvPr id="4" name="Espace réservé du numéro de diapositive 3"/>
          <p:cNvSpPr>
            <a:spLocks noGrp="1"/>
          </p:cNvSpPr>
          <p:nvPr>
            <p:ph type="sldNum" sz="quarter" idx="5"/>
          </p:nvPr>
        </p:nvSpPr>
        <p:spPr/>
        <p:txBody>
          <a:bodyPr/>
          <a:lstStyle/>
          <a:p>
            <a:fld id="{F010C295-71D2-4913-8332-FA01CEF50C15}" type="slidenum">
              <a:rPr lang="fr-FR" smtClean="0"/>
              <a:t>33</a:t>
            </a:fld>
            <a:endParaRPr lang="fr-FR"/>
          </a:p>
        </p:txBody>
      </p:sp>
    </p:spTree>
    <p:extLst>
      <p:ext uri="{BB962C8B-B14F-4D97-AF65-F5344CB8AC3E}">
        <p14:creationId xmlns:p14="http://schemas.microsoft.com/office/powerpoint/2010/main" val="353986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AC884C-65C3-46C1-9F3F-15ABD2E3B99B}" type="slidenum">
              <a:rPr lang="fr-FR" smtClean="0"/>
              <a:t>36</a:t>
            </a:fld>
            <a:endParaRPr lang="fr-FR"/>
          </a:p>
        </p:txBody>
      </p:sp>
    </p:spTree>
    <p:extLst>
      <p:ext uri="{BB962C8B-B14F-4D97-AF65-F5344CB8AC3E}">
        <p14:creationId xmlns:p14="http://schemas.microsoft.com/office/powerpoint/2010/main" val="127249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multiplication des technologies a probablement été plus rapide que notre capacité à les utiliser de manière saine</a:t>
            </a:r>
            <a:endParaRPr lang="fr-FR" dirty="0"/>
          </a:p>
        </p:txBody>
      </p:sp>
      <p:sp>
        <p:nvSpPr>
          <p:cNvPr id="4" name="Espace réservé du numéro de diapositive 3"/>
          <p:cNvSpPr>
            <a:spLocks noGrp="1"/>
          </p:cNvSpPr>
          <p:nvPr>
            <p:ph type="sldNum" sz="quarter" idx="5"/>
          </p:nvPr>
        </p:nvSpPr>
        <p:spPr/>
        <p:txBody>
          <a:bodyPr/>
          <a:lstStyle/>
          <a:p>
            <a:fld id="{BAAC884C-65C3-46C1-9F3F-15ABD2E3B99B}" type="slidenum">
              <a:rPr lang="fr-FR" smtClean="0"/>
              <a:t>40</a:t>
            </a:fld>
            <a:endParaRPr lang="fr-FR"/>
          </a:p>
        </p:txBody>
      </p:sp>
    </p:spTree>
    <p:extLst>
      <p:ext uri="{BB962C8B-B14F-4D97-AF65-F5344CB8AC3E}">
        <p14:creationId xmlns:p14="http://schemas.microsoft.com/office/powerpoint/2010/main" val="161273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5FF25-7B47-31EA-6BF3-01006A77C5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97136F6-E5F4-836F-FD6E-FAE66BF136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17FE38C-F926-354E-4D26-6D9FB3B14986}"/>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219B0D43-AB96-66C3-44E3-6B94FB86AB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75A16-D847-6A61-DDC8-1E817A262C81}"/>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201975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CC6E1-3258-6AE6-2D4F-EBCF06E877C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5EBF79-3307-60D3-189E-F2BDF4DD99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C95905-612F-43A9-83E8-750919122493}"/>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C3397DEC-72B4-5E9B-5B6F-78948A8240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258B76-EFFE-C7DC-C184-85142F03398B}"/>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320206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3D6883-1AF2-BBC4-2EBA-65C880B112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643C14-2541-3205-4F98-95A829474A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477BC7-7D88-2A59-DB67-8D68428666D2}"/>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22DF8227-7DCE-F7ED-0B41-7A3D247412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047ACB-5F2C-A8A3-D30F-01DC7268A814}"/>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210686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E0AF7-8CA3-AD6C-434F-5E0A465F95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2533D0-FE83-FC2F-575F-6EE89AB699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7FF057-D55F-81C0-8384-8A50B1FD2FA4}"/>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0C7F6890-9FC0-364F-9358-29278AD2E0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04E4FC-33FD-F7F8-8CC9-2FAA688C737A}"/>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367216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4DE1F-2871-0520-660C-5EF674225D3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8A18F12-D191-D9B8-AEDE-FA7C62A9ED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0C354E9-851B-C1A5-32A0-F21BB1512C6E}"/>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9B94454C-FB86-3D67-C5BD-C5F629DBAB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AB7ABA-9F87-A948-BFCE-DA6D20F85C20}"/>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168329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6E34E-B725-1CBC-E56D-EF138D9057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C68DCA-AF1E-BA71-62F7-A6D1836EA8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B598EB5-C491-91C7-922F-7B0429B67AA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91C785D-84A7-4DE9-1EFE-8A16D1961302}"/>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6" name="Espace réservé du pied de page 5">
            <a:extLst>
              <a:ext uri="{FF2B5EF4-FFF2-40B4-BE49-F238E27FC236}">
                <a16:creationId xmlns:a16="http://schemas.microsoft.com/office/drawing/2014/main" id="{BDD7C5A4-30E5-9415-02A1-10E2167EE2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E518A1-EF2F-783F-ABC7-8A4244D7654D}"/>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109557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23E88-04B4-9C3E-F611-EA9C8601322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CB1E98-C6BB-6999-AD6F-3ED8FA45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0FCE6E-55E2-6324-C642-12667BE8AF5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DDFC4F6-7B62-7072-FEB1-A1B81FD17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A24A5A2-A97B-B54F-9B8B-371ECB1427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5F0ADAA-D674-BE0B-B15B-A7207BFC8773}"/>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8" name="Espace réservé du pied de page 7">
            <a:extLst>
              <a:ext uri="{FF2B5EF4-FFF2-40B4-BE49-F238E27FC236}">
                <a16:creationId xmlns:a16="http://schemas.microsoft.com/office/drawing/2014/main" id="{9F93F7A3-FD1E-3C96-9910-5EF3F12CC9B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FF6876-CCDE-9F30-2413-6FEA84A14B08}"/>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170654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E3B77-AF9A-F3D6-5C42-A25DC7855A4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B3A4EB-67EF-7597-AB70-4F21BBF8551D}"/>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4" name="Espace réservé du pied de page 3">
            <a:extLst>
              <a:ext uri="{FF2B5EF4-FFF2-40B4-BE49-F238E27FC236}">
                <a16:creationId xmlns:a16="http://schemas.microsoft.com/office/drawing/2014/main" id="{812106DB-3EF5-F484-FAF1-80548965B35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8D7DF5-493E-D15E-9C4E-3CD24F6AECEC}"/>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216206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A8E10E-DE00-6DD6-9F87-948E9D777C45}"/>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3" name="Espace réservé du pied de page 2">
            <a:extLst>
              <a:ext uri="{FF2B5EF4-FFF2-40B4-BE49-F238E27FC236}">
                <a16:creationId xmlns:a16="http://schemas.microsoft.com/office/drawing/2014/main" id="{9DB1C1FD-FB87-2BB0-5F89-397945C0E93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E2618D4-9520-40AB-AA86-77A947E14077}"/>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237065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36C0C-FC36-70ED-5D80-D8D9486DFA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15B8919-4EFF-2FC1-5C76-F63BDF05B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BC52FFD-53B6-910C-A7B8-105AC34DB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BA78D7-0430-0CC1-AF93-4705EA8554FD}"/>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6" name="Espace réservé du pied de page 5">
            <a:extLst>
              <a:ext uri="{FF2B5EF4-FFF2-40B4-BE49-F238E27FC236}">
                <a16:creationId xmlns:a16="http://schemas.microsoft.com/office/drawing/2014/main" id="{A84E44BA-89A8-DF0D-7A23-B7D692897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FF2598-AE94-B05A-C588-8F26D8B23206}"/>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3670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38A4F-D166-676D-507B-8D667D2732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7B250C-D1C1-CF3B-40BE-2344E8D15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01E84D5-3CD2-C01D-9096-32D332C6E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77A9B6-B627-617E-4267-5AE534EE144D}"/>
              </a:ext>
            </a:extLst>
          </p:cNvPr>
          <p:cNvSpPr>
            <a:spLocks noGrp="1"/>
          </p:cNvSpPr>
          <p:nvPr>
            <p:ph type="dt" sz="half" idx="10"/>
          </p:nvPr>
        </p:nvSpPr>
        <p:spPr/>
        <p:txBody>
          <a:bodyPr/>
          <a:lstStyle/>
          <a:p>
            <a:fld id="{5079254C-8A9B-4524-9D44-2E0037A132D8}" type="datetimeFigureOut">
              <a:rPr lang="fr-FR" smtClean="0"/>
              <a:t>24/10/2024</a:t>
            </a:fld>
            <a:endParaRPr lang="fr-FR"/>
          </a:p>
        </p:txBody>
      </p:sp>
      <p:sp>
        <p:nvSpPr>
          <p:cNvPr id="6" name="Espace réservé du pied de page 5">
            <a:extLst>
              <a:ext uri="{FF2B5EF4-FFF2-40B4-BE49-F238E27FC236}">
                <a16:creationId xmlns:a16="http://schemas.microsoft.com/office/drawing/2014/main" id="{3CD22E45-7FBB-11B8-E636-95EDA4343F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31298A-DAE9-1A0C-1549-3CAD4FB9E8B2}"/>
              </a:ext>
            </a:extLst>
          </p:cNvPr>
          <p:cNvSpPr>
            <a:spLocks noGrp="1"/>
          </p:cNvSpPr>
          <p:nvPr>
            <p:ph type="sldNum" sz="quarter" idx="12"/>
          </p:nvPr>
        </p:nvSpPr>
        <p:spPr/>
        <p:txBody>
          <a:bodyPr/>
          <a:lstStyle/>
          <a:p>
            <a:fld id="{7CF2F70F-E808-4EFF-8F37-54A08DBDB88A}" type="slidenum">
              <a:rPr lang="fr-FR" smtClean="0"/>
              <a:t>‹N°›</a:t>
            </a:fld>
            <a:endParaRPr lang="fr-FR"/>
          </a:p>
        </p:txBody>
      </p:sp>
    </p:spTree>
    <p:extLst>
      <p:ext uri="{BB962C8B-B14F-4D97-AF65-F5344CB8AC3E}">
        <p14:creationId xmlns:p14="http://schemas.microsoft.com/office/powerpoint/2010/main" val="301815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0A204A-9A96-5A50-737E-74A20A16E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53DD7A1-435D-FC51-B90E-1568E6BDA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9E38D1-20FB-5E0E-99A7-475E7F64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9254C-8A9B-4524-9D44-2E0037A132D8}" type="datetimeFigureOut">
              <a:rPr lang="fr-FR" smtClean="0"/>
              <a:t>24/10/2024</a:t>
            </a:fld>
            <a:endParaRPr lang="fr-FR"/>
          </a:p>
        </p:txBody>
      </p:sp>
      <p:sp>
        <p:nvSpPr>
          <p:cNvPr id="5" name="Espace réservé du pied de page 4">
            <a:extLst>
              <a:ext uri="{FF2B5EF4-FFF2-40B4-BE49-F238E27FC236}">
                <a16:creationId xmlns:a16="http://schemas.microsoft.com/office/drawing/2014/main" id="{BDD39B23-FEC6-3CCB-821F-81FDA861F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9C65F48-5C9C-5709-F327-24E8213E2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F2F70F-E808-4EFF-8F37-54A08DBDB88A}" type="slidenum">
              <a:rPr lang="fr-FR" smtClean="0"/>
              <a:t>‹N°›</a:t>
            </a:fld>
            <a:endParaRPr lang="fr-FR"/>
          </a:p>
        </p:txBody>
      </p:sp>
    </p:spTree>
    <p:extLst>
      <p:ext uri="{BB962C8B-B14F-4D97-AF65-F5344CB8AC3E}">
        <p14:creationId xmlns:p14="http://schemas.microsoft.com/office/powerpoint/2010/main" val="414688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netfrance.fr/news/le-monde-est-plus-connecte-que-jamais-495-milliards-de-personnes-utilisent-internet-en-2022-39946508.htm" TargetMode="External"/><Relationship Id="rId2" Type="http://schemas.openxmlformats.org/officeDocument/2006/relationships/hyperlink" Target="https://fr.wikipedia.org/wiki/R%C3%A9volution_num%C3%A9rique#/media/Fichier:ARL_ENIAC_01.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1331351D-88BA-E4A9-E448-9E0187151C90}"/>
              </a:ext>
            </a:extLst>
          </p:cNvPr>
          <p:cNvPicPr>
            <a:picLocks noChangeAspect="1"/>
          </p:cNvPicPr>
          <p:nvPr/>
        </p:nvPicPr>
        <p:blipFill>
          <a:blip r:embed="rId2">
            <a:alphaModFix amt="60000"/>
          </a:blip>
          <a:srcRect t="12102" b="8951"/>
          <a:stretch/>
        </p:blipFill>
        <p:spPr>
          <a:xfrm>
            <a:off x="-1" y="10"/>
            <a:ext cx="12192001" cy="6857990"/>
          </a:xfrm>
          <a:prstGeom prst="rect">
            <a:avLst/>
          </a:prstGeom>
        </p:spPr>
      </p:pic>
      <p:sp>
        <p:nvSpPr>
          <p:cNvPr id="2" name="Titre 1">
            <a:extLst>
              <a:ext uri="{FF2B5EF4-FFF2-40B4-BE49-F238E27FC236}">
                <a16:creationId xmlns:a16="http://schemas.microsoft.com/office/drawing/2014/main" id="{C1799E12-897B-212A-E24D-291D80642D94}"/>
              </a:ext>
            </a:extLst>
          </p:cNvPr>
          <p:cNvSpPr>
            <a:spLocks noGrp="1"/>
          </p:cNvSpPr>
          <p:nvPr>
            <p:ph type="ctrTitle"/>
          </p:nvPr>
        </p:nvSpPr>
        <p:spPr>
          <a:xfrm>
            <a:off x="836676" y="0"/>
            <a:ext cx="10515600" cy="2985923"/>
          </a:xfrm>
        </p:spPr>
        <p:txBody>
          <a:bodyPr>
            <a:normAutofit/>
          </a:bodyPr>
          <a:lstStyle/>
          <a:p>
            <a:r>
              <a:rPr lang="fr-BE" sz="5200" dirty="0">
                <a:solidFill>
                  <a:schemeClr val="tx2">
                    <a:lumMod val="10000"/>
                    <a:lumOff val="90000"/>
                  </a:schemeClr>
                </a:solidFill>
                <a:effectLst>
                  <a:outerShdw blurRad="50800" dist="38100" algn="l" rotWithShape="0">
                    <a:prstClr val="black">
                      <a:alpha val="40000"/>
                    </a:prstClr>
                  </a:outerShdw>
                </a:effectLst>
              </a:rPr>
              <a:t>Sécheresse et gêne oculaires</a:t>
            </a:r>
            <a:br>
              <a:rPr lang="fr-BE" sz="5200" dirty="0">
                <a:solidFill>
                  <a:schemeClr val="tx2">
                    <a:lumMod val="10000"/>
                    <a:lumOff val="90000"/>
                  </a:schemeClr>
                </a:solidFill>
                <a:effectLst>
                  <a:outerShdw blurRad="50800" dist="38100" algn="l" rotWithShape="0">
                    <a:prstClr val="black">
                      <a:alpha val="40000"/>
                    </a:prstClr>
                  </a:outerShdw>
                </a:effectLst>
              </a:rPr>
            </a:br>
            <a:r>
              <a:rPr lang="fr-BE" sz="5200" dirty="0">
                <a:solidFill>
                  <a:schemeClr val="tx2">
                    <a:lumMod val="10000"/>
                    <a:lumOff val="90000"/>
                  </a:schemeClr>
                </a:solidFill>
                <a:effectLst>
                  <a:outerShdw blurRad="50800" dist="38100" algn="l" rotWithShape="0">
                    <a:prstClr val="black">
                      <a:alpha val="40000"/>
                    </a:prstClr>
                  </a:outerShdw>
                </a:effectLst>
              </a:rPr>
              <a:t>et utilisation des écrans : </a:t>
            </a:r>
            <a:br>
              <a:rPr lang="fr-BE" sz="5200" dirty="0">
                <a:solidFill>
                  <a:schemeClr val="tx2">
                    <a:lumMod val="10000"/>
                    <a:lumOff val="90000"/>
                  </a:schemeClr>
                </a:solidFill>
                <a:effectLst>
                  <a:outerShdw blurRad="50800" dist="38100" algn="l" rotWithShape="0">
                    <a:prstClr val="black">
                      <a:alpha val="40000"/>
                    </a:prstClr>
                  </a:outerShdw>
                </a:effectLst>
              </a:rPr>
            </a:br>
            <a:r>
              <a:rPr lang="fr-BE" sz="5200" dirty="0">
                <a:solidFill>
                  <a:schemeClr val="tx2">
                    <a:lumMod val="10000"/>
                    <a:lumOff val="90000"/>
                  </a:schemeClr>
                </a:solidFill>
                <a:effectLst>
                  <a:outerShdw blurRad="50800" dist="38100" algn="l" rotWithShape="0">
                    <a:prstClr val="black">
                      <a:alpha val="40000"/>
                    </a:prstClr>
                  </a:outerShdw>
                </a:effectLst>
              </a:rPr>
              <a:t>Une problématique en Santé au Travail</a:t>
            </a:r>
            <a:br>
              <a:rPr lang="fr-BE" sz="5200" dirty="0">
                <a:solidFill>
                  <a:schemeClr val="tx2">
                    <a:lumMod val="10000"/>
                    <a:lumOff val="90000"/>
                  </a:schemeClr>
                </a:solidFill>
                <a:effectLst>
                  <a:outerShdw blurRad="50800" dist="38100" algn="l" rotWithShape="0">
                    <a:prstClr val="black">
                      <a:alpha val="40000"/>
                    </a:prstClr>
                  </a:outerShdw>
                </a:effectLst>
              </a:rPr>
            </a:br>
            <a:r>
              <a:rPr lang="fr-BE" sz="5200" dirty="0">
                <a:solidFill>
                  <a:schemeClr val="tx2">
                    <a:lumMod val="10000"/>
                    <a:lumOff val="90000"/>
                  </a:schemeClr>
                </a:solidFill>
                <a:effectLst>
                  <a:outerShdw blurRad="50800" dist="38100" algn="l" rotWithShape="0">
                    <a:prstClr val="black">
                      <a:alpha val="40000"/>
                    </a:prstClr>
                  </a:outerShdw>
                </a:effectLst>
              </a:rPr>
              <a:t>et en Santé Publique ? </a:t>
            </a:r>
            <a:endParaRPr lang="fr-FR" sz="5200" dirty="0">
              <a:solidFill>
                <a:schemeClr val="tx2">
                  <a:lumMod val="10000"/>
                  <a:lumOff val="90000"/>
                </a:schemeClr>
              </a:solidFill>
              <a:effectLst>
                <a:outerShdw blurRad="50800" dist="38100" algn="l" rotWithShape="0">
                  <a:prstClr val="black">
                    <a:alpha val="40000"/>
                  </a:prstClr>
                </a:outerShdw>
              </a:effectLst>
            </a:endParaRPr>
          </a:p>
        </p:txBody>
      </p:sp>
      <p:sp>
        <p:nvSpPr>
          <p:cNvPr id="3" name="Sous-titre 2">
            <a:extLst>
              <a:ext uri="{FF2B5EF4-FFF2-40B4-BE49-F238E27FC236}">
                <a16:creationId xmlns:a16="http://schemas.microsoft.com/office/drawing/2014/main" id="{8945AA4A-53AE-5301-E4FF-EF0AD3313E1B}"/>
              </a:ext>
            </a:extLst>
          </p:cNvPr>
          <p:cNvSpPr>
            <a:spLocks noGrp="1"/>
          </p:cNvSpPr>
          <p:nvPr>
            <p:ph type="subTitle" idx="1"/>
          </p:nvPr>
        </p:nvSpPr>
        <p:spPr>
          <a:xfrm>
            <a:off x="836676" y="5356555"/>
            <a:ext cx="10515600" cy="1384310"/>
          </a:xfrm>
        </p:spPr>
        <p:txBody>
          <a:bodyPr>
            <a:normAutofit fontScale="62500" lnSpcReduction="20000"/>
          </a:bodyPr>
          <a:lstStyle/>
          <a:p>
            <a:r>
              <a:rPr lang="fr-BE" sz="3400" dirty="0">
                <a:solidFill>
                  <a:schemeClr val="tx2">
                    <a:lumMod val="10000"/>
                    <a:lumOff val="90000"/>
                  </a:schemeClr>
                </a:solidFill>
                <a:effectLst>
                  <a:outerShdw blurRad="50800" dist="38100" algn="l" rotWithShape="0">
                    <a:prstClr val="black">
                      <a:alpha val="40000"/>
                    </a:prstClr>
                  </a:outerShdw>
                </a:effectLst>
              </a:rPr>
              <a:t>Mémoire de Fin d’Etude en Médecine du Travail à l’Ecole de Santé Publique de </a:t>
            </a:r>
            <a:r>
              <a:rPr lang="fr-BE" sz="3400" dirty="0" err="1">
                <a:solidFill>
                  <a:schemeClr val="tx2">
                    <a:lumMod val="10000"/>
                    <a:lumOff val="90000"/>
                  </a:schemeClr>
                </a:solidFill>
                <a:effectLst>
                  <a:outerShdw blurRad="50800" dist="38100" algn="l" rotWithShape="0">
                    <a:prstClr val="black">
                      <a:alpha val="40000"/>
                    </a:prstClr>
                  </a:outerShdw>
                </a:effectLst>
              </a:rPr>
              <a:t>l’Ulb</a:t>
            </a:r>
            <a:endParaRPr lang="fr-BE" sz="3400" dirty="0">
              <a:solidFill>
                <a:schemeClr val="tx2">
                  <a:lumMod val="10000"/>
                  <a:lumOff val="90000"/>
                </a:schemeClr>
              </a:solidFill>
              <a:effectLst>
                <a:outerShdw blurRad="50800" dist="38100" algn="l" rotWithShape="0">
                  <a:prstClr val="black">
                    <a:alpha val="40000"/>
                  </a:prstClr>
                </a:outerShdw>
              </a:effectLst>
            </a:endParaRPr>
          </a:p>
          <a:p>
            <a:endParaRPr lang="fr-BE" sz="3400" dirty="0">
              <a:solidFill>
                <a:schemeClr val="tx2">
                  <a:lumMod val="10000"/>
                  <a:lumOff val="90000"/>
                </a:schemeClr>
              </a:solidFill>
              <a:effectLst>
                <a:outerShdw blurRad="50800" dist="38100" algn="l" rotWithShape="0">
                  <a:prstClr val="black">
                    <a:alpha val="40000"/>
                  </a:prstClr>
                </a:outerShdw>
              </a:effectLst>
            </a:endParaRPr>
          </a:p>
          <a:p>
            <a:r>
              <a:rPr lang="fr-BE" sz="3400" dirty="0">
                <a:solidFill>
                  <a:schemeClr val="tx2">
                    <a:lumMod val="10000"/>
                    <a:lumOff val="90000"/>
                  </a:schemeClr>
                </a:solidFill>
                <a:effectLst>
                  <a:outerShdw blurRad="50800" dist="38100" algn="l" rotWithShape="0">
                    <a:prstClr val="black">
                      <a:alpha val="40000"/>
                    </a:prstClr>
                  </a:outerShdw>
                </a:effectLst>
              </a:rPr>
              <a:t>Juliette Rogier</a:t>
            </a:r>
          </a:p>
          <a:p>
            <a:r>
              <a:rPr lang="fr-BE" sz="3400" dirty="0">
                <a:solidFill>
                  <a:schemeClr val="tx2">
                    <a:lumMod val="10000"/>
                    <a:lumOff val="90000"/>
                  </a:schemeClr>
                </a:solidFill>
                <a:effectLst>
                  <a:outerShdw blurRad="50800" dist="38100" algn="l" rotWithShape="0">
                    <a:prstClr val="black">
                      <a:alpha val="40000"/>
                    </a:prstClr>
                  </a:outerShdw>
                </a:effectLst>
              </a:rPr>
              <a:t>Année académique 2023-2024</a:t>
            </a:r>
            <a:endParaRPr lang="fr-FR" sz="3400" dirty="0">
              <a:solidFill>
                <a:schemeClr val="tx2">
                  <a:lumMod val="10000"/>
                  <a:lumOff val="90000"/>
                </a:schemeClr>
              </a:solidFill>
              <a:effectLst>
                <a:outerShdw blurRad="50800" dist="38100" algn="l" rotWithShape="0">
                  <a:prstClr val="black">
                    <a:alpha val="40000"/>
                  </a:prstClr>
                </a:outerShdw>
              </a:effectLst>
            </a:endParaRPr>
          </a:p>
          <a:p>
            <a:endParaRPr lang="fr-FR" dirty="0">
              <a:solidFill>
                <a:srgbClr val="FFFFFF"/>
              </a:solidFill>
            </a:endParaRPr>
          </a:p>
        </p:txBody>
      </p:sp>
      <p:sp>
        <p:nvSpPr>
          <p:cNvPr id="6" name="ZoneTexte 5">
            <a:extLst>
              <a:ext uri="{FF2B5EF4-FFF2-40B4-BE49-F238E27FC236}">
                <a16:creationId xmlns:a16="http://schemas.microsoft.com/office/drawing/2014/main" id="{A4B029F5-98E4-6A57-91B8-516213E9C1EF}"/>
              </a:ext>
            </a:extLst>
          </p:cNvPr>
          <p:cNvSpPr txBox="1"/>
          <p:nvPr/>
        </p:nvSpPr>
        <p:spPr>
          <a:xfrm>
            <a:off x="0" y="6153101"/>
            <a:ext cx="4010139" cy="646331"/>
          </a:xfrm>
          <a:prstGeom prst="rect">
            <a:avLst/>
          </a:prstGeom>
          <a:noFill/>
        </p:spPr>
        <p:txBody>
          <a:bodyPr wrap="square" rtlCol="0">
            <a:spAutoFit/>
          </a:bodyPr>
          <a:lstStyle/>
          <a:p>
            <a:r>
              <a:rPr lang="fr-BE" i="1" dirty="0">
                <a:solidFill>
                  <a:schemeClr val="tx2">
                    <a:lumMod val="10000"/>
                    <a:lumOff val="90000"/>
                  </a:schemeClr>
                </a:solidFill>
                <a:effectLst>
                  <a:outerShdw blurRad="38100" dist="38100" dir="2700000" algn="tl">
                    <a:srgbClr val="000000">
                      <a:alpha val="43137"/>
                    </a:srgbClr>
                  </a:outerShdw>
                </a:effectLst>
              </a:rPr>
              <a:t>Directeur : Benoit Calcus</a:t>
            </a:r>
          </a:p>
          <a:p>
            <a:r>
              <a:rPr lang="fr-BE" i="1" dirty="0">
                <a:solidFill>
                  <a:schemeClr val="tx2">
                    <a:lumMod val="10000"/>
                    <a:lumOff val="90000"/>
                  </a:schemeClr>
                </a:solidFill>
                <a:effectLst>
                  <a:outerShdw blurRad="38100" dist="38100" dir="2700000" algn="tl">
                    <a:srgbClr val="000000">
                      <a:alpha val="43137"/>
                    </a:srgbClr>
                  </a:outerShdw>
                </a:effectLst>
              </a:rPr>
              <a:t>Promoteur : William Orlow-Andersen</a:t>
            </a:r>
            <a:endParaRPr lang="fr-FR" i="1" dirty="0">
              <a:solidFill>
                <a:schemeClr val="tx2">
                  <a:lumMod val="10000"/>
                  <a:lumOff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962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ECCE36-94C8-99F5-7D53-80ABF48926FC}"/>
              </a:ext>
            </a:extLst>
          </p:cNvPr>
          <p:cNvSpPr>
            <a:spLocks noGrp="1"/>
          </p:cNvSpPr>
          <p:nvPr>
            <p:ph idx="1"/>
          </p:nvPr>
        </p:nvSpPr>
        <p:spPr>
          <a:xfrm>
            <a:off x="381000" y="1771194"/>
            <a:ext cx="10515600" cy="5032375"/>
          </a:xfrm>
        </p:spPr>
        <p:txBody>
          <a:bodyPr>
            <a:normAutofit/>
          </a:bodyPr>
          <a:lstStyle/>
          <a:p>
            <a:r>
              <a:rPr lang="fr-BE" dirty="0"/>
              <a:t>Vision de près ← Implication de la </a:t>
            </a:r>
            <a:r>
              <a:rPr lang="fr-BE" b="1" dirty="0"/>
              <a:t>triade accommodative</a:t>
            </a:r>
          </a:p>
          <a:p>
            <a:pPr lvl="1"/>
            <a:r>
              <a:rPr lang="fr-BE" dirty="0"/>
              <a:t>Pupille</a:t>
            </a:r>
          </a:p>
          <a:p>
            <a:pPr lvl="1"/>
            <a:r>
              <a:rPr lang="fr-BE" dirty="0"/>
              <a:t>Cristallin et fibres zonulaires</a:t>
            </a:r>
          </a:p>
          <a:p>
            <a:pPr lvl="1"/>
            <a:r>
              <a:rPr lang="fr-BE" dirty="0"/>
              <a:t>Fusion et muscle oculo-moteur droit médian</a:t>
            </a:r>
          </a:p>
          <a:p>
            <a:endParaRPr lang="fr-BE" dirty="0"/>
          </a:p>
          <a:p>
            <a:endParaRPr lang="fr-BE" dirty="0"/>
          </a:p>
          <a:p>
            <a:pPr marL="0" indent="0">
              <a:buNone/>
            </a:pPr>
            <a:endParaRPr lang="fr-BE" dirty="0"/>
          </a:p>
          <a:p>
            <a:r>
              <a:rPr lang="fr-BE" b="1" dirty="0"/>
              <a:t>Perturbation de l’équilibre binoculaire</a:t>
            </a:r>
          </a:p>
          <a:p>
            <a:pPr lvl="1"/>
            <a:r>
              <a:rPr lang="fr-BE" dirty="0"/>
              <a:t>Vision floue/double</a:t>
            </a:r>
          </a:p>
          <a:p>
            <a:pPr lvl="1"/>
            <a:r>
              <a:rPr lang="fr-BE" dirty="0"/>
              <a:t>Accommodative lag/lead</a:t>
            </a:r>
          </a:p>
          <a:p>
            <a:endParaRPr lang="fr-FR" dirty="0"/>
          </a:p>
        </p:txBody>
      </p:sp>
      <p:sp>
        <p:nvSpPr>
          <p:cNvPr id="4" name="Titre 1">
            <a:extLst>
              <a:ext uri="{FF2B5EF4-FFF2-40B4-BE49-F238E27FC236}">
                <a16:creationId xmlns:a16="http://schemas.microsoft.com/office/drawing/2014/main" id="{12CCD8CC-08A6-EDC0-3684-7DADDF8CFF9A}"/>
              </a:ext>
            </a:extLst>
          </p:cNvPr>
          <p:cNvSpPr>
            <a:spLocks noGrp="1"/>
          </p:cNvSpPr>
          <p:nvPr>
            <p:ph type="title"/>
          </p:nvPr>
        </p:nvSpPr>
        <p:spPr>
          <a:xfrm>
            <a:off x="838200" y="365125"/>
            <a:ext cx="10515600" cy="1325563"/>
          </a:xfrm>
        </p:spPr>
        <p:txBody>
          <a:bodyPr/>
          <a:lstStyle/>
          <a:p>
            <a:pPr algn="ctr"/>
            <a:r>
              <a:rPr lang="fr-BE" dirty="0">
                <a:solidFill>
                  <a:schemeClr val="tx2">
                    <a:lumMod val="90000"/>
                    <a:lumOff val="10000"/>
                  </a:schemeClr>
                </a:solidFill>
              </a:rPr>
              <a:t>Physiopathologie</a:t>
            </a:r>
            <a:br>
              <a:rPr lang="fr-BE" dirty="0">
                <a:solidFill>
                  <a:schemeClr val="tx2">
                    <a:lumMod val="90000"/>
                    <a:lumOff val="10000"/>
                  </a:schemeClr>
                </a:solidFill>
              </a:rPr>
            </a:br>
            <a:r>
              <a:rPr lang="fr-BE" dirty="0">
                <a:solidFill>
                  <a:schemeClr val="tx2">
                    <a:lumMod val="90000"/>
                    <a:lumOff val="10000"/>
                  </a:schemeClr>
                </a:solidFill>
              </a:rPr>
              <a:t>Axe  2</a:t>
            </a:r>
            <a:endParaRPr lang="fr-FR" dirty="0">
              <a:solidFill>
                <a:schemeClr val="tx2">
                  <a:lumMod val="90000"/>
                  <a:lumOff val="10000"/>
                </a:schemeClr>
              </a:solidFill>
            </a:endParaRPr>
          </a:p>
        </p:txBody>
      </p:sp>
      <p:sp>
        <p:nvSpPr>
          <p:cNvPr id="5" name="Ellipse 4">
            <a:extLst>
              <a:ext uri="{FF2B5EF4-FFF2-40B4-BE49-F238E27FC236}">
                <a16:creationId xmlns:a16="http://schemas.microsoft.com/office/drawing/2014/main" id="{9873C6C5-2B65-DC6D-280E-A76C9301EEC4}"/>
              </a:ext>
            </a:extLst>
          </p:cNvPr>
          <p:cNvSpPr/>
          <p:nvPr/>
        </p:nvSpPr>
        <p:spPr>
          <a:xfrm>
            <a:off x="6335485" y="970424"/>
            <a:ext cx="805543" cy="705977"/>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2</a:t>
            </a:r>
            <a:endParaRPr lang="fr-FR" sz="4400" dirty="0">
              <a:solidFill>
                <a:schemeClr val="accent5">
                  <a:lumMod val="75000"/>
                </a:schemeClr>
              </a:solidFill>
            </a:endParaRPr>
          </a:p>
        </p:txBody>
      </p:sp>
      <p:sp>
        <p:nvSpPr>
          <p:cNvPr id="6" name="Arc 5">
            <a:extLst>
              <a:ext uri="{FF2B5EF4-FFF2-40B4-BE49-F238E27FC236}">
                <a16:creationId xmlns:a16="http://schemas.microsoft.com/office/drawing/2014/main" id="{AED93B6A-CBCF-B637-EA06-E3B96A47A784}"/>
              </a:ext>
            </a:extLst>
          </p:cNvPr>
          <p:cNvSpPr/>
          <p:nvPr/>
        </p:nvSpPr>
        <p:spPr>
          <a:xfrm rot="20208806" flipH="1">
            <a:off x="892628" y="2852847"/>
            <a:ext cx="1110343" cy="1905000"/>
          </a:xfrm>
          <a:prstGeom prst="arc">
            <a:avLst/>
          </a:prstGeom>
          <a:ln w="57150">
            <a:solidFill>
              <a:srgbClr val="99003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65234BF8-A603-2640-B5A7-EF7738073E9F}"/>
              </a:ext>
            </a:extLst>
          </p:cNvPr>
          <p:cNvSpPr txBox="1"/>
          <p:nvPr/>
        </p:nvSpPr>
        <p:spPr>
          <a:xfrm>
            <a:off x="-264868" y="3961432"/>
            <a:ext cx="2931868" cy="830997"/>
          </a:xfrm>
          <a:prstGeom prst="rect">
            <a:avLst/>
          </a:prstGeom>
          <a:noFill/>
        </p:spPr>
        <p:txBody>
          <a:bodyPr wrap="square" rtlCol="0">
            <a:spAutoFit/>
          </a:bodyPr>
          <a:lstStyle/>
          <a:p>
            <a:pPr algn="ctr"/>
            <a:r>
              <a:rPr lang="fr-BE" sz="2400" b="1" dirty="0">
                <a:solidFill>
                  <a:srgbClr val="990033"/>
                </a:solidFill>
              </a:rPr>
              <a:t>Rémanence </a:t>
            </a:r>
          </a:p>
          <a:p>
            <a:pPr algn="ctr"/>
            <a:r>
              <a:rPr lang="fr-BE" sz="2400" b="1" dirty="0">
                <a:solidFill>
                  <a:srgbClr val="990033"/>
                </a:solidFill>
              </a:rPr>
              <a:t>du cristallin</a:t>
            </a:r>
            <a:endParaRPr lang="fr-FR" sz="2400" b="1" dirty="0">
              <a:solidFill>
                <a:srgbClr val="990033"/>
              </a:solidFill>
            </a:endParaRPr>
          </a:p>
        </p:txBody>
      </p:sp>
      <p:sp>
        <p:nvSpPr>
          <p:cNvPr id="9" name="Forme libre : forme 8">
            <a:extLst>
              <a:ext uri="{FF2B5EF4-FFF2-40B4-BE49-F238E27FC236}">
                <a16:creationId xmlns:a16="http://schemas.microsoft.com/office/drawing/2014/main" id="{FF73DEEF-D41F-8426-191F-F9F9E3973B6C}"/>
              </a:ext>
            </a:extLst>
          </p:cNvPr>
          <p:cNvSpPr/>
          <p:nvPr/>
        </p:nvSpPr>
        <p:spPr>
          <a:xfrm rot="900647" flipH="1">
            <a:off x="4781699" y="3298237"/>
            <a:ext cx="268108" cy="877345"/>
          </a:xfrm>
          <a:custGeom>
            <a:avLst/>
            <a:gdLst>
              <a:gd name="connsiteX0" fmla="*/ 0 w 1981200"/>
              <a:gd name="connsiteY0" fmla="*/ 0 h 816428"/>
              <a:gd name="connsiteX1" fmla="*/ 1981200 w 1981200"/>
              <a:gd name="connsiteY1" fmla="*/ 816428 h 816428"/>
            </a:gdLst>
            <a:ahLst/>
            <a:cxnLst>
              <a:cxn ang="0">
                <a:pos x="connsiteX0" y="connsiteY0"/>
              </a:cxn>
              <a:cxn ang="0">
                <a:pos x="connsiteX1" y="connsiteY1"/>
              </a:cxn>
            </a:cxnLst>
            <a:rect l="l" t="t" r="r" b="b"/>
            <a:pathLst>
              <a:path w="1981200" h="816428">
                <a:moveTo>
                  <a:pt x="0" y="0"/>
                </a:moveTo>
                <a:cubicBezTo>
                  <a:pt x="771071" y="404585"/>
                  <a:pt x="1542143" y="809171"/>
                  <a:pt x="1981200" y="816428"/>
                </a:cubicBezTo>
              </a:path>
            </a:pathLst>
          </a:custGeom>
          <a:noFill/>
          <a:ln w="57150">
            <a:solidFill>
              <a:srgbClr val="990033"/>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1A7C4EF-8191-F607-C9A0-053F3ABE1BEF}"/>
              </a:ext>
            </a:extLst>
          </p:cNvPr>
          <p:cNvSpPr txBox="1"/>
          <p:nvPr/>
        </p:nvSpPr>
        <p:spPr>
          <a:xfrm>
            <a:off x="2768585" y="4068501"/>
            <a:ext cx="3214951" cy="461665"/>
          </a:xfrm>
          <a:prstGeom prst="rect">
            <a:avLst/>
          </a:prstGeom>
          <a:noFill/>
        </p:spPr>
        <p:txBody>
          <a:bodyPr wrap="square" rtlCol="0">
            <a:spAutoFit/>
          </a:bodyPr>
          <a:lstStyle/>
          <a:p>
            <a:pPr algn="ctr"/>
            <a:r>
              <a:rPr lang="fr-BE" sz="2400" b="1" dirty="0">
                <a:solidFill>
                  <a:srgbClr val="990033"/>
                </a:solidFill>
              </a:rPr>
              <a:t>Fatigabilité / Spasme</a:t>
            </a:r>
            <a:endParaRPr lang="fr-FR" sz="2400" b="1" dirty="0">
              <a:solidFill>
                <a:srgbClr val="990033"/>
              </a:solidFill>
            </a:endParaRPr>
          </a:p>
        </p:txBody>
      </p:sp>
      <p:sp>
        <p:nvSpPr>
          <p:cNvPr id="11" name="Accolade fermante 10">
            <a:extLst>
              <a:ext uri="{FF2B5EF4-FFF2-40B4-BE49-F238E27FC236}">
                <a16:creationId xmlns:a16="http://schemas.microsoft.com/office/drawing/2014/main" id="{896576D8-B4B8-4BC2-2BC8-C7D799B7C618}"/>
              </a:ext>
            </a:extLst>
          </p:cNvPr>
          <p:cNvSpPr/>
          <p:nvPr/>
        </p:nvSpPr>
        <p:spPr>
          <a:xfrm>
            <a:off x="9430639" y="1825624"/>
            <a:ext cx="486194" cy="1526717"/>
          </a:xfrm>
          <a:prstGeom prst="rightBrace">
            <a:avLst/>
          </a:prstGeom>
          <a:ln>
            <a:solidFill>
              <a:srgbClr val="9900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E38A1D70-19B7-8F46-965D-EB6A522118D1}"/>
              </a:ext>
            </a:extLst>
          </p:cNvPr>
          <p:cNvSpPr txBox="1"/>
          <p:nvPr/>
        </p:nvSpPr>
        <p:spPr>
          <a:xfrm>
            <a:off x="9916833" y="2330978"/>
            <a:ext cx="1611086" cy="461665"/>
          </a:xfrm>
          <a:prstGeom prst="rect">
            <a:avLst/>
          </a:prstGeom>
          <a:noFill/>
        </p:spPr>
        <p:txBody>
          <a:bodyPr wrap="square" rtlCol="0">
            <a:spAutoFit/>
          </a:bodyPr>
          <a:lstStyle/>
          <a:p>
            <a:r>
              <a:rPr lang="fr-BE" sz="2400" dirty="0">
                <a:solidFill>
                  <a:srgbClr val="990033"/>
                </a:solidFill>
              </a:rPr>
              <a:t>Chronicité</a:t>
            </a:r>
            <a:endParaRPr lang="fr-FR" dirty="0">
              <a:solidFill>
                <a:srgbClr val="990033"/>
              </a:solidFill>
            </a:endParaRPr>
          </a:p>
        </p:txBody>
      </p:sp>
      <p:sp>
        <p:nvSpPr>
          <p:cNvPr id="13" name="Ellipse 12">
            <a:extLst>
              <a:ext uri="{FF2B5EF4-FFF2-40B4-BE49-F238E27FC236}">
                <a16:creationId xmlns:a16="http://schemas.microsoft.com/office/drawing/2014/main" id="{7205749F-68C8-AE0F-819E-414F08ACC220}"/>
              </a:ext>
            </a:extLst>
          </p:cNvPr>
          <p:cNvSpPr/>
          <p:nvPr/>
        </p:nvSpPr>
        <p:spPr>
          <a:xfrm>
            <a:off x="6966859" y="3472545"/>
            <a:ext cx="5040083" cy="3074235"/>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accent5">
                    <a:lumMod val="75000"/>
                  </a:schemeClr>
                </a:solidFill>
              </a:rPr>
              <a:t>Perturbation du système d’accommodation-convergence</a:t>
            </a:r>
            <a:endParaRPr lang="fr-FR" sz="3200" dirty="0">
              <a:solidFill>
                <a:schemeClr val="accent5">
                  <a:lumMod val="75000"/>
                </a:schemeClr>
              </a:solidFill>
            </a:endParaRPr>
          </a:p>
        </p:txBody>
      </p:sp>
    </p:spTree>
    <p:extLst>
      <p:ext uri="{BB962C8B-B14F-4D97-AF65-F5344CB8AC3E}">
        <p14:creationId xmlns:p14="http://schemas.microsoft.com/office/powerpoint/2010/main" val="19378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mph" presetSubtype="0" grpId="1" nodeType="clickEffect">
                                  <p:stCondLst>
                                    <p:cond delay="0"/>
                                  </p:stCondLst>
                                  <p:iterate type="lt">
                                    <p:tmAbs val="25"/>
                                  </p:iterate>
                                  <p:childTnLst>
                                    <p:set>
                                      <p:cBhvr override="childStyle">
                                        <p:cTn id="35" dur="indefinite"/>
                                        <p:tgtEl>
                                          <p:spTgt spid="1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73BE5-1F4D-6538-E0EB-672AD4338AC2}"/>
              </a:ext>
            </a:extLst>
          </p:cNvPr>
          <p:cNvSpPr>
            <a:spLocks noGrp="1"/>
          </p:cNvSpPr>
          <p:nvPr>
            <p:ph type="title"/>
          </p:nvPr>
        </p:nvSpPr>
        <p:spPr>
          <a:xfrm>
            <a:off x="217717" y="-79697"/>
            <a:ext cx="11756566" cy="1325563"/>
          </a:xfrm>
        </p:spPr>
        <p:txBody>
          <a:bodyPr/>
          <a:lstStyle/>
          <a:p>
            <a:pPr algn="ctr"/>
            <a:r>
              <a:rPr lang="fr-BE" dirty="0">
                <a:solidFill>
                  <a:schemeClr val="tx2">
                    <a:lumMod val="90000"/>
                    <a:lumOff val="10000"/>
                  </a:schemeClr>
                </a:solidFill>
              </a:rPr>
              <a:t>Physiopathologie – Axe     3</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C1933152-28A3-5B03-1C91-97C747D56671}"/>
              </a:ext>
            </a:extLst>
          </p:cNvPr>
          <p:cNvSpPr>
            <a:spLocks noGrp="1"/>
          </p:cNvSpPr>
          <p:nvPr>
            <p:ph idx="1"/>
          </p:nvPr>
        </p:nvSpPr>
        <p:spPr>
          <a:xfrm>
            <a:off x="908957" y="2940833"/>
            <a:ext cx="10548257" cy="4020004"/>
          </a:xfrm>
        </p:spPr>
        <p:txBody>
          <a:bodyPr>
            <a:normAutofit fontScale="92500" lnSpcReduction="10000"/>
          </a:bodyPr>
          <a:lstStyle/>
          <a:p>
            <a:r>
              <a:rPr lang="fr-BE" b="1" dirty="0"/>
              <a:t>L’ergonomie du poste de travail </a:t>
            </a:r>
            <a:r>
              <a:rPr lang="fr-BE" dirty="0"/>
              <a:t>joue un rôle prépondérant</a:t>
            </a:r>
            <a:endParaRPr lang="fr-FR" dirty="0"/>
          </a:p>
          <a:p>
            <a:endParaRPr lang="fr-BE" dirty="0"/>
          </a:p>
          <a:p>
            <a:r>
              <a:rPr lang="fr-BE" dirty="0"/>
              <a:t>Deux types de </a:t>
            </a:r>
            <a:r>
              <a:rPr lang="fr-BE" b="1" dirty="0"/>
              <a:t>conditions </a:t>
            </a:r>
            <a:r>
              <a:rPr lang="fr-BE" b="1" dirty="0" err="1"/>
              <a:t>asthénopiques</a:t>
            </a:r>
            <a:r>
              <a:rPr lang="fr-BE" b="1" dirty="0"/>
              <a:t> : </a:t>
            </a:r>
          </a:p>
          <a:p>
            <a:pPr lvl="1"/>
            <a:endParaRPr lang="fr-BE" dirty="0"/>
          </a:p>
          <a:p>
            <a:pPr marL="457200" lvl="1" indent="0">
              <a:buNone/>
            </a:pPr>
            <a:r>
              <a:rPr lang="fr-BE" dirty="0"/>
              <a:t>1) Résolues par le muscle </a:t>
            </a:r>
            <a:r>
              <a:rPr lang="fr-BE" dirty="0" err="1"/>
              <a:t>orbicularis</a:t>
            </a:r>
            <a:r>
              <a:rPr lang="fr-BE" dirty="0"/>
              <a:t> oculi </a:t>
            </a:r>
            <a:r>
              <a:rPr lang="fr-BE" b="1" dirty="0"/>
              <a:t>(plissement des yeux)</a:t>
            </a:r>
          </a:p>
          <a:p>
            <a:pPr lvl="2"/>
            <a:r>
              <a:rPr lang="fr-BE" dirty="0"/>
              <a:t>Eblouissement</a:t>
            </a:r>
          </a:p>
          <a:p>
            <a:pPr lvl="2"/>
            <a:r>
              <a:rPr lang="fr-BE" dirty="0"/>
              <a:t>Erreur de réfraction non corrigée</a:t>
            </a:r>
          </a:p>
          <a:p>
            <a:pPr lvl="2"/>
            <a:endParaRPr lang="fr-BE" dirty="0"/>
          </a:p>
          <a:p>
            <a:pPr marL="457200" lvl="1" indent="0">
              <a:buNone/>
            </a:pPr>
            <a:r>
              <a:rPr lang="fr-BE" dirty="0"/>
              <a:t>2) Non résolues par le muscle </a:t>
            </a:r>
            <a:r>
              <a:rPr lang="fr-BE" dirty="0" err="1"/>
              <a:t>orbicularis</a:t>
            </a:r>
            <a:r>
              <a:rPr lang="fr-BE" dirty="0"/>
              <a:t> oculi</a:t>
            </a:r>
          </a:p>
          <a:p>
            <a:pPr lvl="2"/>
            <a:r>
              <a:rPr lang="fr-BE" dirty="0"/>
              <a:t>Petite police d’écriture</a:t>
            </a:r>
          </a:p>
          <a:p>
            <a:pPr lvl="2"/>
            <a:r>
              <a:rPr lang="fr-BE" dirty="0"/>
              <a:t>Faibles contrastes</a:t>
            </a:r>
          </a:p>
        </p:txBody>
      </p:sp>
      <p:sp>
        <p:nvSpPr>
          <p:cNvPr id="4" name="Ellipse 3">
            <a:extLst>
              <a:ext uri="{FF2B5EF4-FFF2-40B4-BE49-F238E27FC236}">
                <a16:creationId xmlns:a16="http://schemas.microsoft.com/office/drawing/2014/main" id="{F57E1E86-C2B1-53D0-D151-4B68DCEACFC1}"/>
              </a:ext>
            </a:extLst>
          </p:cNvPr>
          <p:cNvSpPr/>
          <p:nvPr/>
        </p:nvSpPr>
        <p:spPr>
          <a:xfrm>
            <a:off x="8430983" y="71459"/>
            <a:ext cx="1072241" cy="102325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3</a:t>
            </a:r>
            <a:endParaRPr lang="fr-FR" sz="4400" dirty="0">
              <a:solidFill>
                <a:schemeClr val="accent5">
                  <a:lumMod val="75000"/>
                </a:schemeClr>
              </a:solidFill>
            </a:endParaRPr>
          </a:p>
        </p:txBody>
      </p:sp>
      <p:sp>
        <p:nvSpPr>
          <p:cNvPr id="7" name="Ellipse 6">
            <a:extLst>
              <a:ext uri="{FF2B5EF4-FFF2-40B4-BE49-F238E27FC236}">
                <a16:creationId xmlns:a16="http://schemas.microsoft.com/office/drawing/2014/main" id="{17A577E1-2CB9-DFB9-7A6C-0F6888875354}"/>
              </a:ext>
            </a:extLst>
          </p:cNvPr>
          <p:cNvSpPr/>
          <p:nvPr/>
        </p:nvSpPr>
        <p:spPr>
          <a:xfrm>
            <a:off x="2865666" y="934699"/>
            <a:ext cx="6003474" cy="185986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dirty="0">
                <a:solidFill>
                  <a:schemeClr val="tx1"/>
                </a:solidFill>
              </a:rPr>
              <a:t>Ergonomie du Poste de Travail</a:t>
            </a:r>
            <a:endParaRPr lang="fr-BE" dirty="0">
              <a:solidFill>
                <a:schemeClr val="tx1"/>
              </a:solidFill>
            </a:endParaRPr>
          </a:p>
          <a:p>
            <a:pPr algn="ctr"/>
            <a:endParaRPr lang="fr-BE" dirty="0">
              <a:solidFill>
                <a:schemeClr val="tx1"/>
              </a:solidFill>
            </a:endParaRPr>
          </a:p>
          <a:p>
            <a:pPr algn="ctr"/>
            <a:endParaRPr lang="fr-BE" dirty="0">
              <a:solidFill>
                <a:schemeClr val="tx1"/>
              </a:solidFill>
            </a:endParaRPr>
          </a:p>
          <a:p>
            <a:pPr algn="ctr"/>
            <a:endParaRPr lang="fr-FR" dirty="0">
              <a:solidFill>
                <a:schemeClr val="tx1"/>
              </a:solidFill>
            </a:endParaRPr>
          </a:p>
        </p:txBody>
      </p:sp>
      <p:sp>
        <p:nvSpPr>
          <p:cNvPr id="8" name="Ellipse 7">
            <a:extLst>
              <a:ext uri="{FF2B5EF4-FFF2-40B4-BE49-F238E27FC236}">
                <a16:creationId xmlns:a16="http://schemas.microsoft.com/office/drawing/2014/main" id="{8F795CF6-8A53-1352-C621-8C72EBE67750}"/>
              </a:ext>
            </a:extLst>
          </p:cNvPr>
          <p:cNvSpPr/>
          <p:nvPr/>
        </p:nvSpPr>
        <p:spPr>
          <a:xfrm>
            <a:off x="5518772" y="1679076"/>
            <a:ext cx="2469436" cy="934227"/>
          </a:xfrm>
          <a:prstGeom prst="ellipse">
            <a:avLst/>
          </a:prstGeom>
          <a:solidFill>
            <a:schemeClr val="accent3">
              <a:lumMod val="40000"/>
              <a:lumOff val="6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Ergonomie de l’écran</a:t>
            </a:r>
            <a:endParaRPr lang="fr-FR" dirty="0">
              <a:solidFill>
                <a:schemeClr val="tx1"/>
              </a:solidFill>
            </a:endParaRPr>
          </a:p>
        </p:txBody>
      </p:sp>
      <p:sp>
        <p:nvSpPr>
          <p:cNvPr id="10" name="ZoneTexte 9">
            <a:extLst>
              <a:ext uri="{FF2B5EF4-FFF2-40B4-BE49-F238E27FC236}">
                <a16:creationId xmlns:a16="http://schemas.microsoft.com/office/drawing/2014/main" id="{B6705DD3-71F0-02C5-7C26-3047834F0936}"/>
              </a:ext>
            </a:extLst>
          </p:cNvPr>
          <p:cNvSpPr txBox="1"/>
          <p:nvPr/>
        </p:nvSpPr>
        <p:spPr>
          <a:xfrm>
            <a:off x="5333998" y="3305711"/>
            <a:ext cx="6858002" cy="523220"/>
          </a:xfrm>
          <a:prstGeom prst="rect">
            <a:avLst/>
          </a:prstGeom>
          <a:noFill/>
        </p:spPr>
        <p:txBody>
          <a:bodyPr wrap="square" rtlCol="0">
            <a:spAutoFit/>
          </a:bodyPr>
          <a:lstStyle/>
          <a:p>
            <a:r>
              <a:rPr lang="fr-BE" sz="2800" dirty="0">
                <a:solidFill>
                  <a:schemeClr val="accent5">
                    <a:lumMod val="75000"/>
                  </a:schemeClr>
                </a:solidFill>
              </a:rPr>
              <a:t> </a:t>
            </a:r>
            <a:r>
              <a:rPr lang="fr-FR" sz="2800" i="0" dirty="0">
                <a:solidFill>
                  <a:schemeClr val="accent5">
                    <a:lumMod val="75000"/>
                  </a:schemeClr>
                </a:solidFill>
                <a:effectLst/>
                <a:highlight>
                  <a:srgbClr val="FFFFFF"/>
                </a:highlight>
                <a:latin typeface="Inter"/>
              </a:rPr>
              <a:t> </a:t>
            </a:r>
            <a:r>
              <a:rPr lang="fr-FR" sz="2800" i="0" dirty="0">
                <a:solidFill>
                  <a:schemeClr val="accent5">
                    <a:lumMod val="75000"/>
                  </a:schemeClr>
                </a:solidFill>
                <a:effectLst/>
                <a:highlight>
                  <a:srgbClr val="FFFFFF"/>
                </a:highlight>
                <a:latin typeface="Aptos" panose="020B0004020202020204" pitchFamily="34" charset="0"/>
              </a:rPr>
              <a:t>↖</a:t>
            </a:r>
            <a:r>
              <a:rPr lang="fr-FR" sz="2800" i="0" dirty="0">
                <a:solidFill>
                  <a:schemeClr val="accent5">
                    <a:lumMod val="75000"/>
                  </a:schemeClr>
                </a:solidFill>
                <a:effectLst/>
                <a:highlight>
                  <a:srgbClr val="FFFFFF"/>
                </a:highlight>
                <a:latin typeface="Inter"/>
              </a:rPr>
              <a:t>⚠ </a:t>
            </a:r>
            <a:r>
              <a:rPr lang="fr-BE" sz="2800" dirty="0">
                <a:solidFill>
                  <a:schemeClr val="accent5">
                    <a:lumMod val="75000"/>
                  </a:schemeClr>
                </a:solidFill>
              </a:rPr>
              <a:t>Mais surtout l’ergonomie de l’écran !</a:t>
            </a:r>
            <a:endParaRPr lang="fr-FR" sz="2800" dirty="0">
              <a:solidFill>
                <a:schemeClr val="accent5">
                  <a:lumMod val="75000"/>
                </a:schemeClr>
              </a:solidFill>
            </a:endParaRPr>
          </a:p>
        </p:txBody>
      </p:sp>
      <p:pic>
        <p:nvPicPr>
          <p:cNvPr id="5" name="Graphique 4" descr="Yeux avec un remplissage uni">
            <a:extLst>
              <a:ext uri="{FF2B5EF4-FFF2-40B4-BE49-F238E27FC236}">
                <a16:creationId xmlns:a16="http://schemas.microsoft.com/office/drawing/2014/main" id="{EB2F6445-9E89-1B08-CAB4-F3DB10E2B3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4072" y="5581520"/>
            <a:ext cx="1203295" cy="1203295"/>
          </a:xfrm>
          <a:prstGeom prst="rect">
            <a:avLst/>
          </a:prstGeom>
          <a:effectLst>
            <a:outerShdw blurRad="50800" dist="38100" dir="16200000" rotWithShape="0">
              <a:prstClr val="black">
                <a:alpha val="40000"/>
              </a:prstClr>
            </a:outerShdw>
          </a:effectLst>
        </p:spPr>
      </p:pic>
      <p:pic>
        <p:nvPicPr>
          <p:cNvPr id="6" name="Graphique 5" descr="Eau avec un remplissage uni">
            <a:extLst>
              <a:ext uri="{FF2B5EF4-FFF2-40B4-BE49-F238E27FC236}">
                <a16:creationId xmlns:a16="http://schemas.microsoft.com/office/drawing/2014/main" id="{FA7D8D1A-638B-9FC1-19EB-C7C06AE7AC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3224" y="6299762"/>
            <a:ext cx="223053" cy="223053"/>
          </a:xfrm>
          <a:prstGeom prst="rect">
            <a:avLst/>
          </a:prstGeom>
        </p:spPr>
      </p:pic>
      <p:sp>
        <p:nvSpPr>
          <p:cNvPr id="9" name="Accolade fermante 8">
            <a:extLst>
              <a:ext uri="{FF2B5EF4-FFF2-40B4-BE49-F238E27FC236}">
                <a16:creationId xmlns:a16="http://schemas.microsoft.com/office/drawing/2014/main" id="{9FBC51AF-3AEB-D996-5EA4-484B65CA1C11}"/>
              </a:ext>
            </a:extLst>
          </p:cNvPr>
          <p:cNvSpPr/>
          <p:nvPr/>
        </p:nvSpPr>
        <p:spPr>
          <a:xfrm>
            <a:off x="7314769" y="5627335"/>
            <a:ext cx="223053" cy="1203295"/>
          </a:xfrm>
          <a:prstGeom prst="rightBrace">
            <a:avLst/>
          </a:prstGeom>
          <a:ln>
            <a:solidFill>
              <a:srgbClr val="9900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0428F354-85EB-878B-B624-CCE19A3B8E2E}"/>
              </a:ext>
            </a:extLst>
          </p:cNvPr>
          <p:cNvSpPr/>
          <p:nvPr/>
        </p:nvSpPr>
        <p:spPr>
          <a:xfrm>
            <a:off x="9410693" y="4528457"/>
            <a:ext cx="185062" cy="1098878"/>
          </a:xfrm>
          <a:prstGeom prst="rightBrace">
            <a:avLst/>
          </a:prstGeom>
          <a:ln>
            <a:solidFill>
              <a:srgbClr val="9900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13" name="Graphique 12" descr="Éclair avec un remplissage uni">
            <a:extLst>
              <a:ext uri="{FF2B5EF4-FFF2-40B4-BE49-F238E27FC236}">
                <a16:creationId xmlns:a16="http://schemas.microsoft.com/office/drawing/2014/main" id="{3CBF6CE0-CE77-3E2F-42BC-9257326BBD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76083" y="4765233"/>
            <a:ext cx="625326" cy="625326"/>
          </a:xfrm>
          <a:prstGeom prst="rect">
            <a:avLst/>
          </a:prstGeom>
        </p:spPr>
      </p:pic>
    </p:spTree>
    <p:extLst>
      <p:ext uri="{BB962C8B-B14F-4D97-AF65-F5344CB8AC3E}">
        <p14:creationId xmlns:p14="http://schemas.microsoft.com/office/powerpoint/2010/main" val="24474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mph" presetSubtype="0" grpId="1" nodeType="clickEffect">
                                  <p:stCondLst>
                                    <p:cond delay="0"/>
                                  </p:stCondLst>
                                  <p:iterate type="lt">
                                    <p:tmAbs val="25"/>
                                  </p:iterate>
                                  <p:childTnLst>
                                    <p:set>
                                      <p:cBhvr override="childStyle">
                                        <p:cTn id="44"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8C4B840-C504-6C35-362A-188EFA9DB0AC}"/>
              </a:ext>
            </a:extLst>
          </p:cNvPr>
          <p:cNvPicPr>
            <a:picLocks noChangeAspect="1"/>
          </p:cNvPicPr>
          <p:nvPr/>
        </p:nvPicPr>
        <p:blipFill>
          <a:blip r:embed="rId3"/>
          <a:stretch>
            <a:fillRect/>
          </a:stretch>
        </p:blipFill>
        <p:spPr>
          <a:xfrm>
            <a:off x="-33129" y="4961643"/>
            <a:ext cx="12214112" cy="1895293"/>
          </a:xfrm>
          <a:prstGeom prst="rect">
            <a:avLst/>
          </a:prstGeom>
        </p:spPr>
      </p:pic>
      <p:sp>
        <p:nvSpPr>
          <p:cNvPr id="3" name="Rectangle : coins arrondis 2">
            <a:extLst>
              <a:ext uri="{FF2B5EF4-FFF2-40B4-BE49-F238E27FC236}">
                <a16:creationId xmlns:a16="http://schemas.microsoft.com/office/drawing/2014/main" id="{AF92E3C6-10C3-E2E0-DF85-4569F39FD7F9}"/>
              </a:ext>
            </a:extLst>
          </p:cNvPr>
          <p:cNvSpPr/>
          <p:nvPr/>
        </p:nvSpPr>
        <p:spPr>
          <a:xfrm>
            <a:off x="421643" y="25400"/>
            <a:ext cx="3048000" cy="589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b="1" u="sng" dirty="0"/>
              <a:t>Demande cognitive élevée</a:t>
            </a:r>
            <a:endParaRPr lang="fr-FR" b="1" u="sng" dirty="0"/>
          </a:p>
        </p:txBody>
      </p:sp>
      <p:sp>
        <p:nvSpPr>
          <p:cNvPr id="4" name="Rectangle : coins arrondis 3">
            <a:extLst>
              <a:ext uri="{FF2B5EF4-FFF2-40B4-BE49-F238E27FC236}">
                <a16:creationId xmlns:a16="http://schemas.microsoft.com/office/drawing/2014/main" id="{C80E8564-EEF5-D7D0-128D-906D45401767}"/>
              </a:ext>
            </a:extLst>
          </p:cNvPr>
          <p:cNvSpPr/>
          <p:nvPr/>
        </p:nvSpPr>
        <p:spPr>
          <a:xfrm>
            <a:off x="4348482" y="30480"/>
            <a:ext cx="3810000" cy="134112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b="1" u="sng" dirty="0"/>
              <a:t>Conditions asthénopiques</a:t>
            </a:r>
          </a:p>
          <a:p>
            <a:pPr algn="ctr"/>
            <a:endParaRPr lang="fr-BE" dirty="0"/>
          </a:p>
          <a:p>
            <a:pPr algn="ctr"/>
            <a:endParaRPr lang="fr-BE" dirty="0"/>
          </a:p>
          <a:p>
            <a:pPr algn="ctr"/>
            <a:endParaRPr lang="fr-FR" dirty="0"/>
          </a:p>
        </p:txBody>
      </p:sp>
      <p:sp>
        <p:nvSpPr>
          <p:cNvPr id="5" name="Rectangle : coins arrondis 4">
            <a:extLst>
              <a:ext uri="{FF2B5EF4-FFF2-40B4-BE49-F238E27FC236}">
                <a16:creationId xmlns:a16="http://schemas.microsoft.com/office/drawing/2014/main" id="{5102BF97-0E39-F972-7901-268C8FC4FA2B}"/>
              </a:ext>
            </a:extLst>
          </p:cNvPr>
          <p:cNvSpPr/>
          <p:nvPr/>
        </p:nvSpPr>
        <p:spPr>
          <a:xfrm>
            <a:off x="9737441" y="25400"/>
            <a:ext cx="2184400" cy="58928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BE" b="1" u="sng" dirty="0"/>
              <a:t>Vision de près</a:t>
            </a:r>
            <a:endParaRPr lang="fr-FR" b="1" u="sng" dirty="0"/>
          </a:p>
        </p:txBody>
      </p:sp>
      <p:sp>
        <p:nvSpPr>
          <p:cNvPr id="6" name="Rectangle : coins arrondis 5">
            <a:extLst>
              <a:ext uri="{FF2B5EF4-FFF2-40B4-BE49-F238E27FC236}">
                <a16:creationId xmlns:a16="http://schemas.microsoft.com/office/drawing/2014/main" id="{A35749FE-6C83-D38A-897D-1BDDE240A001}"/>
              </a:ext>
            </a:extLst>
          </p:cNvPr>
          <p:cNvSpPr/>
          <p:nvPr/>
        </p:nvSpPr>
        <p:spPr>
          <a:xfrm>
            <a:off x="4394202" y="468188"/>
            <a:ext cx="1849120" cy="84753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dirty="0">
                <a:solidFill>
                  <a:schemeClr val="tx1"/>
                </a:solidFill>
              </a:rPr>
              <a:t>« De type I »</a:t>
            </a:r>
          </a:p>
          <a:p>
            <a:r>
              <a:rPr lang="fr-BE" sz="1200" dirty="0">
                <a:solidFill>
                  <a:schemeClr val="tx1"/>
                </a:solidFill>
              </a:rPr>
              <a:t>Petite police d’écriture</a:t>
            </a:r>
          </a:p>
          <a:p>
            <a:r>
              <a:rPr lang="fr-BE" sz="1200" dirty="0">
                <a:solidFill>
                  <a:schemeClr val="tx1"/>
                </a:solidFill>
              </a:rPr>
              <a:t>Faibles contrastes</a:t>
            </a:r>
          </a:p>
        </p:txBody>
      </p:sp>
      <p:sp>
        <p:nvSpPr>
          <p:cNvPr id="7" name="Rectangle : coins arrondis 6">
            <a:extLst>
              <a:ext uri="{FF2B5EF4-FFF2-40B4-BE49-F238E27FC236}">
                <a16:creationId xmlns:a16="http://schemas.microsoft.com/office/drawing/2014/main" id="{F1F508CC-757F-E007-2932-DE44E357E5D5}"/>
              </a:ext>
            </a:extLst>
          </p:cNvPr>
          <p:cNvSpPr/>
          <p:nvPr/>
        </p:nvSpPr>
        <p:spPr>
          <a:xfrm>
            <a:off x="6275072" y="468188"/>
            <a:ext cx="1849120" cy="84753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dirty="0">
                <a:solidFill>
                  <a:schemeClr val="tx1"/>
                </a:solidFill>
              </a:rPr>
              <a:t>« De type II »</a:t>
            </a:r>
          </a:p>
          <a:p>
            <a:r>
              <a:rPr lang="fr-BE" sz="1200" dirty="0">
                <a:solidFill>
                  <a:schemeClr val="tx1"/>
                </a:solidFill>
              </a:rPr>
              <a:t>Eblouissement</a:t>
            </a:r>
          </a:p>
          <a:p>
            <a:r>
              <a:rPr lang="fr-BE" sz="1200" dirty="0">
                <a:solidFill>
                  <a:schemeClr val="tx1"/>
                </a:solidFill>
              </a:rPr>
              <a:t>Erreur de réfraction</a:t>
            </a:r>
            <a:endParaRPr lang="fr-FR" dirty="0"/>
          </a:p>
        </p:txBody>
      </p:sp>
      <p:sp>
        <p:nvSpPr>
          <p:cNvPr id="14" name="Rectangle : coins arrondis 13">
            <a:extLst>
              <a:ext uri="{FF2B5EF4-FFF2-40B4-BE49-F238E27FC236}">
                <a16:creationId xmlns:a16="http://schemas.microsoft.com/office/drawing/2014/main" id="{261D0784-E059-62F2-DB43-BFCF9BD72373}"/>
              </a:ext>
            </a:extLst>
          </p:cNvPr>
          <p:cNvSpPr/>
          <p:nvPr/>
        </p:nvSpPr>
        <p:spPr>
          <a:xfrm>
            <a:off x="874808" y="787400"/>
            <a:ext cx="2198897" cy="31701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Fixation du regard </a:t>
            </a:r>
            <a:endParaRPr lang="fr-FR" sz="1400" dirty="0">
              <a:solidFill>
                <a:sysClr val="windowText" lastClr="000000"/>
              </a:solidFill>
            </a:endParaRPr>
          </a:p>
        </p:txBody>
      </p:sp>
      <p:sp>
        <p:nvSpPr>
          <p:cNvPr id="15" name="Rectangle : coins arrondis 14">
            <a:extLst>
              <a:ext uri="{FF2B5EF4-FFF2-40B4-BE49-F238E27FC236}">
                <a16:creationId xmlns:a16="http://schemas.microsoft.com/office/drawing/2014/main" id="{127435BB-6305-1825-0222-EFCAA753B5FE}"/>
              </a:ext>
            </a:extLst>
          </p:cNvPr>
          <p:cNvSpPr/>
          <p:nvPr/>
        </p:nvSpPr>
        <p:spPr>
          <a:xfrm>
            <a:off x="67239" y="1277131"/>
            <a:ext cx="3327734" cy="113556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Altération du clignement</a:t>
            </a:r>
          </a:p>
          <a:p>
            <a:pPr algn="ctr"/>
            <a:endParaRPr lang="fr-BE" dirty="0">
              <a:solidFill>
                <a:sysClr val="windowText" lastClr="000000"/>
              </a:solidFill>
            </a:endParaRPr>
          </a:p>
          <a:p>
            <a:pPr algn="ctr"/>
            <a:r>
              <a:rPr lang="fr-BE" dirty="0">
                <a:solidFill>
                  <a:sysClr val="windowText" lastClr="000000"/>
                </a:solidFill>
              </a:rPr>
              <a:t> </a:t>
            </a:r>
          </a:p>
          <a:p>
            <a:pPr algn="ctr"/>
            <a:endParaRPr lang="fr-FR" dirty="0">
              <a:solidFill>
                <a:sysClr val="windowText" lastClr="000000"/>
              </a:solidFill>
            </a:endParaRPr>
          </a:p>
        </p:txBody>
      </p:sp>
      <p:sp>
        <p:nvSpPr>
          <p:cNvPr id="16" name="Rectangle : coins arrondis 15">
            <a:extLst>
              <a:ext uri="{FF2B5EF4-FFF2-40B4-BE49-F238E27FC236}">
                <a16:creationId xmlns:a16="http://schemas.microsoft.com/office/drawing/2014/main" id="{F510C06E-EE03-329D-D0B5-943EFDFDDC79}"/>
              </a:ext>
            </a:extLst>
          </p:cNvPr>
          <p:cNvSpPr/>
          <p:nvPr/>
        </p:nvSpPr>
        <p:spPr>
          <a:xfrm>
            <a:off x="1731106" y="1660110"/>
            <a:ext cx="1445987" cy="555413"/>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Clignements incomplets</a:t>
            </a:r>
            <a:endParaRPr lang="fr-FR" sz="1400" dirty="0">
              <a:solidFill>
                <a:sysClr val="windowText" lastClr="000000"/>
              </a:solidFill>
            </a:endParaRPr>
          </a:p>
        </p:txBody>
      </p:sp>
      <p:sp>
        <p:nvSpPr>
          <p:cNvPr id="17" name="Rectangle : coins arrondis 16">
            <a:extLst>
              <a:ext uri="{FF2B5EF4-FFF2-40B4-BE49-F238E27FC236}">
                <a16:creationId xmlns:a16="http://schemas.microsoft.com/office/drawing/2014/main" id="{21571B46-0D87-08F1-B292-27D308DCC723}"/>
              </a:ext>
            </a:extLst>
          </p:cNvPr>
          <p:cNvSpPr/>
          <p:nvPr/>
        </p:nvSpPr>
        <p:spPr>
          <a:xfrm>
            <a:off x="345528" y="1637129"/>
            <a:ext cx="1350437" cy="662397"/>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Clignements moins fréquents </a:t>
            </a:r>
            <a:endParaRPr lang="fr-FR" sz="1200" dirty="0">
              <a:solidFill>
                <a:sysClr val="windowText" lastClr="000000"/>
              </a:solidFill>
            </a:endParaRPr>
          </a:p>
        </p:txBody>
      </p:sp>
      <p:sp>
        <p:nvSpPr>
          <p:cNvPr id="18" name="Rectangle : coins arrondis 17">
            <a:extLst>
              <a:ext uri="{FF2B5EF4-FFF2-40B4-BE49-F238E27FC236}">
                <a16:creationId xmlns:a16="http://schemas.microsoft.com/office/drawing/2014/main" id="{0768AB77-3705-E0FD-FD17-C41D1473A3E6}"/>
              </a:ext>
            </a:extLst>
          </p:cNvPr>
          <p:cNvSpPr/>
          <p:nvPr/>
        </p:nvSpPr>
        <p:spPr>
          <a:xfrm>
            <a:off x="421643" y="4639839"/>
            <a:ext cx="3565844" cy="285031"/>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HYPEROSMOLARITE DU FILM LACRYMAL</a:t>
            </a:r>
            <a:endParaRPr lang="fr-FR" sz="1400" dirty="0">
              <a:solidFill>
                <a:sysClr val="windowText" lastClr="000000"/>
              </a:solidFill>
            </a:endParaRPr>
          </a:p>
        </p:txBody>
      </p:sp>
      <p:sp>
        <p:nvSpPr>
          <p:cNvPr id="19" name="Rectangle : coins arrondis 18">
            <a:extLst>
              <a:ext uri="{FF2B5EF4-FFF2-40B4-BE49-F238E27FC236}">
                <a16:creationId xmlns:a16="http://schemas.microsoft.com/office/drawing/2014/main" id="{77E0B1E0-4A2C-0D71-B364-FBDD2DFD7BB8}"/>
              </a:ext>
            </a:extLst>
          </p:cNvPr>
          <p:cNvSpPr/>
          <p:nvPr/>
        </p:nvSpPr>
        <p:spPr>
          <a:xfrm>
            <a:off x="1855545" y="2562413"/>
            <a:ext cx="1528696" cy="843719"/>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Mauvaise vidange des glandes de Meibomius</a:t>
            </a:r>
            <a:endParaRPr lang="fr-FR" sz="1400" dirty="0">
              <a:solidFill>
                <a:sysClr val="windowText" lastClr="000000"/>
              </a:solidFill>
            </a:endParaRPr>
          </a:p>
        </p:txBody>
      </p:sp>
      <p:sp>
        <p:nvSpPr>
          <p:cNvPr id="20" name="Rectangle : coins arrondis 19">
            <a:extLst>
              <a:ext uri="{FF2B5EF4-FFF2-40B4-BE49-F238E27FC236}">
                <a16:creationId xmlns:a16="http://schemas.microsoft.com/office/drawing/2014/main" id="{E6493F54-E961-FE15-1CB3-D5A4F2DD6EC6}"/>
              </a:ext>
            </a:extLst>
          </p:cNvPr>
          <p:cNvSpPr/>
          <p:nvPr/>
        </p:nvSpPr>
        <p:spPr>
          <a:xfrm>
            <a:off x="3517110" y="2264258"/>
            <a:ext cx="1344144" cy="843719"/>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Mauvaise répartition du film lacrymal</a:t>
            </a:r>
            <a:endParaRPr lang="fr-FR" sz="1400" dirty="0">
              <a:solidFill>
                <a:sysClr val="windowText" lastClr="000000"/>
              </a:solidFill>
            </a:endParaRPr>
          </a:p>
        </p:txBody>
      </p:sp>
      <p:sp>
        <p:nvSpPr>
          <p:cNvPr id="21" name="Rectangle : coins arrondis 20">
            <a:extLst>
              <a:ext uri="{FF2B5EF4-FFF2-40B4-BE49-F238E27FC236}">
                <a16:creationId xmlns:a16="http://schemas.microsoft.com/office/drawing/2014/main" id="{56E47549-A341-7899-3638-D728F1E3B323}"/>
              </a:ext>
            </a:extLst>
          </p:cNvPr>
          <p:cNvSpPr/>
          <p:nvPr/>
        </p:nvSpPr>
        <p:spPr>
          <a:xfrm>
            <a:off x="1782400" y="3643571"/>
            <a:ext cx="1335187" cy="725607"/>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Instabilité du film lacrymal</a:t>
            </a:r>
            <a:endParaRPr lang="fr-FR" sz="1400" dirty="0">
              <a:solidFill>
                <a:sysClr val="windowText" lastClr="000000"/>
              </a:solidFill>
            </a:endParaRPr>
          </a:p>
        </p:txBody>
      </p:sp>
      <p:sp>
        <p:nvSpPr>
          <p:cNvPr id="22" name="Rectangle : coins arrondis 21">
            <a:extLst>
              <a:ext uri="{FF2B5EF4-FFF2-40B4-BE49-F238E27FC236}">
                <a16:creationId xmlns:a16="http://schemas.microsoft.com/office/drawing/2014/main" id="{D4F1E722-B109-AB55-4E47-E250470F1264}"/>
              </a:ext>
            </a:extLst>
          </p:cNvPr>
          <p:cNvSpPr/>
          <p:nvPr/>
        </p:nvSpPr>
        <p:spPr>
          <a:xfrm>
            <a:off x="17863" y="2864063"/>
            <a:ext cx="1449386" cy="57669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Evaporation des larmes</a:t>
            </a:r>
            <a:endParaRPr lang="fr-FR" sz="1400" dirty="0">
              <a:solidFill>
                <a:sysClr val="windowText" lastClr="000000"/>
              </a:solidFill>
            </a:endParaRPr>
          </a:p>
        </p:txBody>
      </p:sp>
      <p:sp>
        <p:nvSpPr>
          <p:cNvPr id="23" name="Rectangle : coins arrondis 22">
            <a:extLst>
              <a:ext uri="{FF2B5EF4-FFF2-40B4-BE49-F238E27FC236}">
                <a16:creationId xmlns:a16="http://schemas.microsoft.com/office/drawing/2014/main" id="{4ED99804-E13D-2F07-9D0F-73E4D928995C}"/>
              </a:ext>
            </a:extLst>
          </p:cNvPr>
          <p:cNvSpPr/>
          <p:nvPr/>
        </p:nvSpPr>
        <p:spPr>
          <a:xfrm>
            <a:off x="135255" y="3510533"/>
            <a:ext cx="1600775" cy="100722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AUGMENTATION DE LA PRODUCTION DE LARMES</a:t>
            </a:r>
            <a:endParaRPr lang="fr-FR" sz="1400" dirty="0">
              <a:solidFill>
                <a:sysClr val="windowText" lastClr="000000"/>
              </a:solidFill>
            </a:endParaRPr>
          </a:p>
        </p:txBody>
      </p:sp>
      <p:sp>
        <p:nvSpPr>
          <p:cNvPr id="24" name="Rectangle : coins arrondis 23">
            <a:extLst>
              <a:ext uri="{FF2B5EF4-FFF2-40B4-BE49-F238E27FC236}">
                <a16:creationId xmlns:a16="http://schemas.microsoft.com/office/drawing/2014/main" id="{E05120A1-7FCC-75A7-5517-399509475F05}"/>
              </a:ext>
            </a:extLst>
          </p:cNvPr>
          <p:cNvSpPr/>
          <p:nvPr/>
        </p:nvSpPr>
        <p:spPr>
          <a:xfrm>
            <a:off x="3987487" y="3576712"/>
            <a:ext cx="1794283" cy="1029917"/>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Autres facteurs</a:t>
            </a:r>
          </a:p>
          <a:p>
            <a:pPr marL="285750" indent="-285750">
              <a:buFontTx/>
              <a:buChar char="-"/>
            </a:pPr>
            <a:r>
              <a:rPr lang="fr-BE" sz="1200" dirty="0">
                <a:solidFill>
                  <a:sysClr val="windowText" lastClr="000000"/>
                </a:solidFill>
              </a:rPr>
              <a:t>Facteur de risque préexistant</a:t>
            </a:r>
          </a:p>
          <a:p>
            <a:pPr marL="285750" indent="-285750">
              <a:buFontTx/>
              <a:buChar char="-"/>
            </a:pPr>
            <a:r>
              <a:rPr lang="fr-BE" sz="1200" dirty="0">
                <a:solidFill>
                  <a:sysClr val="windowText" lastClr="000000"/>
                </a:solidFill>
              </a:rPr>
              <a:t>Air ambiant sec</a:t>
            </a:r>
          </a:p>
          <a:p>
            <a:pPr algn="ctr"/>
            <a:r>
              <a:rPr lang="fr-BE" sz="1200" dirty="0">
                <a:solidFill>
                  <a:sysClr val="windowText" lastClr="000000"/>
                </a:solidFill>
              </a:rPr>
              <a:t>…</a:t>
            </a:r>
            <a:endParaRPr lang="fr-FR" sz="1200" dirty="0">
              <a:solidFill>
                <a:sysClr val="windowText" lastClr="000000"/>
              </a:solidFill>
            </a:endParaRPr>
          </a:p>
        </p:txBody>
      </p:sp>
      <p:cxnSp>
        <p:nvCxnSpPr>
          <p:cNvPr id="25" name="Connecteur droit avec flèche 24">
            <a:extLst>
              <a:ext uri="{FF2B5EF4-FFF2-40B4-BE49-F238E27FC236}">
                <a16:creationId xmlns:a16="http://schemas.microsoft.com/office/drawing/2014/main" id="{0BAB9F94-FE34-AA7A-EB48-7C1108287BDE}"/>
              </a:ext>
            </a:extLst>
          </p:cNvPr>
          <p:cNvCxnSpPr>
            <a:cxnSpLocks/>
          </p:cNvCxnSpPr>
          <p:nvPr/>
        </p:nvCxnSpPr>
        <p:spPr>
          <a:xfrm>
            <a:off x="1788696" y="468189"/>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98E54B86-9E15-79E5-3E97-D2F37F23A006}"/>
              </a:ext>
            </a:extLst>
          </p:cNvPr>
          <p:cNvCxnSpPr>
            <a:cxnSpLocks/>
          </p:cNvCxnSpPr>
          <p:nvPr/>
        </p:nvCxnSpPr>
        <p:spPr>
          <a:xfrm flipH="1">
            <a:off x="3128235" y="1237922"/>
            <a:ext cx="2107049" cy="29176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7CF2253C-F303-A8BE-06A3-4556B3F5DF7B}"/>
              </a:ext>
            </a:extLst>
          </p:cNvPr>
          <p:cNvCxnSpPr>
            <a:cxnSpLocks/>
          </p:cNvCxnSpPr>
          <p:nvPr/>
        </p:nvCxnSpPr>
        <p:spPr>
          <a:xfrm>
            <a:off x="1784877" y="1012348"/>
            <a:ext cx="0" cy="35925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 coins arrondis 32">
            <a:extLst>
              <a:ext uri="{FF2B5EF4-FFF2-40B4-BE49-F238E27FC236}">
                <a16:creationId xmlns:a16="http://schemas.microsoft.com/office/drawing/2014/main" id="{5955AFC8-BDD8-18F2-ADE5-1187322C1289}"/>
              </a:ext>
            </a:extLst>
          </p:cNvPr>
          <p:cNvSpPr/>
          <p:nvPr/>
        </p:nvSpPr>
        <p:spPr>
          <a:xfrm>
            <a:off x="5061435" y="1645920"/>
            <a:ext cx="2035311" cy="521422"/>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 Squinting »</a:t>
            </a:r>
          </a:p>
          <a:p>
            <a:pPr algn="ctr"/>
            <a:r>
              <a:rPr lang="fr-BE" sz="1400" dirty="0"/>
              <a:t>(plisser des yeux)</a:t>
            </a:r>
            <a:endParaRPr lang="fr-FR" sz="1400" dirty="0"/>
          </a:p>
        </p:txBody>
      </p:sp>
      <p:sp>
        <p:nvSpPr>
          <p:cNvPr id="34" name="Rectangle : coins arrondis 33">
            <a:extLst>
              <a:ext uri="{FF2B5EF4-FFF2-40B4-BE49-F238E27FC236}">
                <a16:creationId xmlns:a16="http://schemas.microsoft.com/office/drawing/2014/main" id="{13DD8805-4BE0-0801-63DC-FC5B8347554B}"/>
              </a:ext>
            </a:extLst>
          </p:cNvPr>
          <p:cNvSpPr/>
          <p:nvPr/>
        </p:nvSpPr>
        <p:spPr>
          <a:xfrm>
            <a:off x="5204651" y="2480848"/>
            <a:ext cx="2345571" cy="521422"/>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Contraction du muscle Orbicularis Oculi</a:t>
            </a:r>
          </a:p>
        </p:txBody>
      </p:sp>
      <p:cxnSp>
        <p:nvCxnSpPr>
          <p:cNvPr id="37" name="Connecteur droit 36">
            <a:extLst>
              <a:ext uri="{FF2B5EF4-FFF2-40B4-BE49-F238E27FC236}">
                <a16:creationId xmlns:a16="http://schemas.microsoft.com/office/drawing/2014/main" id="{1740390E-B79E-2EE1-5DB0-A7359AB37271}"/>
              </a:ext>
            </a:extLst>
          </p:cNvPr>
          <p:cNvCxnSpPr>
            <a:cxnSpLocks/>
          </p:cNvCxnSpPr>
          <p:nvPr/>
        </p:nvCxnSpPr>
        <p:spPr>
          <a:xfrm>
            <a:off x="10477038" y="943756"/>
            <a:ext cx="0" cy="3981114"/>
          </a:xfrm>
          <a:prstGeom prst="line">
            <a:avLst/>
          </a:prstGeom>
          <a:ln w="57150">
            <a:solidFill>
              <a:schemeClr val="accent5">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Rectangle : coins arrondis 38">
            <a:extLst>
              <a:ext uri="{FF2B5EF4-FFF2-40B4-BE49-F238E27FC236}">
                <a16:creationId xmlns:a16="http://schemas.microsoft.com/office/drawing/2014/main" id="{9685EC04-E1A1-26E8-EABD-B2AD2EB85685}"/>
              </a:ext>
            </a:extLst>
          </p:cNvPr>
          <p:cNvSpPr/>
          <p:nvPr/>
        </p:nvSpPr>
        <p:spPr>
          <a:xfrm rot="5400000">
            <a:off x="8883364" y="2735906"/>
            <a:ext cx="3552862" cy="255005"/>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100" dirty="0">
                <a:solidFill>
                  <a:sysClr val="windowText" lastClr="000000"/>
                </a:solidFill>
              </a:rPr>
              <a:t>↑ ↑ ↑  MUSCLE OCULO-MOTEUR DROIT MEDIAN  ↑ ↑ ↑</a:t>
            </a:r>
            <a:endParaRPr lang="fr-FR" sz="1100" dirty="0">
              <a:solidFill>
                <a:sysClr val="windowText" lastClr="000000"/>
              </a:solidFill>
            </a:endParaRPr>
          </a:p>
        </p:txBody>
      </p:sp>
      <p:sp>
        <p:nvSpPr>
          <p:cNvPr id="40" name="Rectangle : coins arrondis 39">
            <a:extLst>
              <a:ext uri="{FF2B5EF4-FFF2-40B4-BE49-F238E27FC236}">
                <a16:creationId xmlns:a16="http://schemas.microsoft.com/office/drawing/2014/main" id="{56AC5C0B-0DA6-6F6E-32E6-66C024DE4B3D}"/>
              </a:ext>
            </a:extLst>
          </p:cNvPr>
          <p:cNvSpPr/>
          <p:nvPr/>
        </p:nvSpPr>
        <p:spPr>
          <a:xfrm rot="5400000">
            <a:off x="8540317" y="2740606"/>
            <a:ext cx="3552862" cy="245607"/>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100" dirty="0">
                <a:solidFill>
                  <a:sysClr val="windowText" lastClr="000000"/>
                </a:solidFill>
              </a:rPr>
              <a:t>↓ ↓ ↓  CRISTALLIN  ↓ ↓ ↓</a:t>
            </a:r>
            <a:endParaRPr lang="fr-FR" sz="1100" dirty="0">
              <a:solidFill>
                <a:sysClr val="windowText" lastClr="000000"/>
              </a:solidFill>
            </a:endParaRPr>
          </a:p>
        </p:txBody>
      </p:sp>
      <p:sp>
        <p:nvSpPr>
          <p:cNvPr id="42" name="Rectangle : coins arrondis 41">
            <a:extLst>
              <a:ext uri="{FF2B5EF4-FFF2-40B4-BE49-F238E27FC236}">
                <a16:creationId xmlns:a16="http://schemas.microsoft.com/office/drawing/2014/main" id="{CDBBE53A-7637-B1B7-99D9-13BE8BD26765}"/>
              </a:ext>
            </a:extLst>
          </p:cNvPr>
          <p:cNvSpPr/>
          <p:nvPr/>
        </p:nvSpPr>
        <p:spPr>
          <a:xfrm>
            <a:off x="8771939" y="1109918"/>
            <a:ext cx="1370648" cy="84371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Tension des fibres zonulaires </a:t>
            </a:r>
          </a:p>
        </p:txBody>
      </p:sp>
      <p:sp>
        <p:nvSpPr>
          <p:cNvPr id="35" name="Rectangle : coins arrondis 34">
            <a:extLst>
              <a:ext uri="{FF2B5EF4-FFF2-40B4-BE49-F238E27FC236}">
                <a16:creationId xmlns:a16="http://schemas.microsoft.com/office/drawing/2014/main" id="{D7B89CBE-21D5-7D0E-7A23-8FCC767B8F77}"/>
              </a:ext>
            </a:extLst>
          </p:cNvPr>
          <p:cNvSpPr/>
          <p:nvPr/>
        </p:nvSpPr>
        <p:spPr>
          <a:xfrm>
            <a:off x="6090991" y="3152410"/>
            <a:ext cx="1849119" cy="141992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Autres facteurs : </a:t>
            </a:r>
          </a:p>
          <a:p>
            <a:pPr marL="285750" indent="-285750">
              <a:buFontTx/>
              <a:buChar char="-"/>
            </a:pPr>
            <a:r>
              <a:rPr lang="fr-BE" sz="1200" dirty="0"/>
              <a:t>Charge psychosociale</a:t>
            </a:r>
          </a:p>
          <a:p>
            <a:pPr marL="285750" indent="-285750">
              <a:buFontTx/>
              <a:buChar char="-"/>
            </a:pPr>
            <a:r>
              <a:rPr lang="fr-BE" sz="1200" dirty="0"/>
              <a:t>Mauvais environnement de travail </a:t>
            </a:r>
          </a:p>
          <a:p>
            <a:pPr algn="ctr"/>
            <a:r>
              <a:rPr lang="fr-BE" sz="1200" dirty="0"/>
              <a:t>…</a:t>
            </a:r>
          </a:p>
        </p:txBody>
      </p:sp>
      <p:sp>
        <p:nvSpPr>
          <p:cNvPr id="43" name="Rectangle : coins arrondis 42">
            <a:extLst>
              <a:ext uri="{FF2B5EF4-FFF2-40B4-BE49-F238E27FC236}">
                <a16:creationId xmlns:a16="http://schemas.microsoft.com/office/drawing/2014/main" id="{139F0ED1-445E-38F5-657A-AA526CEB05F9}"/>
              </a:ext>
            </a:extLst>
          </p:cNvPr>
          <p:cNvSpPr/>
          <p:nvPr/>
        </p:nvSpPr>
        <p:spPr>
          <a:xfrm>
            <a:off x="8801718" y="2058988"/>
            <a:ext cx="1354571" cy="687820"/>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Rémanence du cristallin</a:t>
            </a:r>
            <a:endParaRPr lang="fr-FR" sz="1400" dirty="0">
              <a:solidFill>
                <a:sysClr val="windowText" lastClr="000000"/>
              </a:solidFill>
            </a:endParaRPr>
          </a:p>
        </p:txBody>
      </p:sp>
      <p:sp>
        <p:nvSpPr>
          <p:cNvPr id="44" name="Rectangle : coins arrondis 43">
            <a:extLst>
              <a:ext uri="{FF2B5EF4-FFF2-40B4-BE49-F238E27FC236}">
                <a16:creationId xmlns:a16="http://schemas.microsoft.com/office/drawing/2014/main" id="{BD77CFEC-3F3F-1080-3488-57C761A2701C}"/>
              </a:ext>
            </a:extLst>
          </p:cNvPr>
          <p:cNvSpPr/>
          <p:nvPr/>
        </p:nvSpPr>
        <p:spPr>
          <a:xfrm>
            <a:off x="7447894" y="1530377"/>
            <a:ext cx="1106912" cy="939409"/>
          </a:xfrm>
          <a:prstGeom prst="roundRect">
            <a:avLst/>
          </a:prstGeom>
          <a:solidFill>
            <a:srgbClr val="E9D9E9">
              <a:alpha val="49804"/>
            </a:srgbClr>
          </a:solidFill>
          <a:ln>
            <a:solidFill>
              <a:schemeClr val="accent5"/>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Altération du réflexe pupillaire</a:t>
            </a:r>
            <a:endParaRPr lang="fr-FR" sz="1400" dirty="0">
              <a:solidFill>
                <a:sysClr val="windowText" lastClr="000000"/>
              </a:solidFill>
            </a:endParaRPr>
          </a:p>
        </p:txBody>
      </p:sp>
      <p:sp>
        <p:nvSpPr>
          <p:cNvPr id="45" name="Rectangle : coins arrondis 44">
            <a:extLst>
              <a:ext uri="{FF2B5EF4-FFF2-40B4-BE49-F238E27FC236}">
                <a16:creationId xmlns:a16="http://schemas.microsoft.com/office/drawing/2014/main" id="{CE1A7138-80C3-4C5C-1F59-BF6D880F6D3D}"/>
              </a:ext>
            </a:extLst>
          </p:cNvPr>
          <p:cNvSpPr/>
          <p:nvPr/>
        </p:nvSpPr>
        <p:spPr>
          <a:xfrm>
            <a:off x="10859402" y="1015520"/>
            <a:ext cx="1232081" cy="1375004"/>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Contraction du muscle oculo-moteur droit médian</a:t>
            </a:r>
          </a:p>
        </p:txBody>
      </p:sp>
      <p:sp>
        <p:nvSpPr>
          <p:cNvPr id="46" name="Rectangle : coins arrondis 45">
            <a:extLst>
              <a:ext uri="{FF2B5EF4-FFF2-40B4-BE49-F238E27FC236}">
                <a16:creationId xmlns:a16="http://schemas.microsoft.com/office/drawing/2014/main" id="{BCE26EC9-DB1C-651E-6688-C03DB1E1D472}"/>
              </a:ext>
            </a:extLst>
          </p:cNvPr>
          <p:cNvSpPr/>
          <p:nvPr/>
        </p:nvSpPr>
        <p:spPr>
          <a:xfrm>
            <a:off x="10862287" y="3782575"/>
            <a:ext cx="1177930" cy="100585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Perturbation de l’équilibre binoculaire</a:t>
            </a:r>
          </a:p>
        </p:txBody>
      </p:sp>
      <p:sp>
        <p:nvSpPr>
          <p:cNvPr id="47" name="Rectangle : coins arrondis 46">
            <a:extLst>
              <a:ext uri="{FF2B5EF4-FFF2-40B4-BE49-F238E27FC236}">
                <a16:creationId xmlns:a16="http://schemas.microsoft.com/office/drawing/2014/main" id="{0BB68FB9-6D92-031B-8BC7-099B678BBDE7}"/>
              </a:ext>
            </a:extLst>
          </p:cNvPr>
          <p:cNvSpPr/>
          <p:nvPr/>
        </p:nvSpPr>
        <p:spPr>
          <a:xfrm>
            <a:off x="10831534" y="2754617"/>
            <a:ext cx="1197666" cy="701242"/>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Difficulté de décontraction</a:t>
            </a:r>
          </a:p>
        </p:txBody>
      </p:sp>
      <p:sp>
        <p:nvSpPr>
          <p:cNvPr id="48" name="Rectangle : coins arrondis 47">
            <a:extLst>
              <a:ext uri="{FF2B5EF4-FFF2-40B4-BE49-F238E27FC236}">
                <a16:creationId xmlns:a16="http://schemas.microsoft.com/office/drawing/2014/main" id="{389A26BA-E56D-4919-BC5D-865108BC800C}"/>
              </a:ext>
            </a:extLst>
          </p:cNvPr>
          <p:cNvSpPr/>
          <p:nvPr/>
        </p:nvSpPr>
        <p:spPr>
          <a:xfrm>
            <a:off x="8250891" y="3065047"/>
            <a:ext cx="1542352" cy="1665734"/>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Autres facteurs : </a:t>
            </a:r>
          </a:p>
          <a:p>
            <a:pPr marL="171450" indent="-171450">
              <a:buFontTx/>
              <a:buChar char="-"/>
            </a:pPr>
            <a:r>
              <a:rPr lang="fr-BE" sz="1100" dirty="0">
                <a:solidFill>
                  <a:sysClr val="windowText" lastClr="000000"/>
                </a:solidFill>
              </a:rPr>
              <a:t>Erreur de réfraction non corrigée </a:t>
            </a:r>
          </a:p>
          <a:p>
            <a:pPr marL="171450" indent="-171450">
              <a:buFontTx/>
              <a:buChar char="-"/>
            </a:pPr>
            <a:r>
              <a:rPr lang="fr-BE" sz="1100" dirty="0">
                <a:solidFill>
                  <a:sysClr val="windowText" lastClr="000000"/>
                </a:solidFill>
              </a:rPr>
              <a:t>Mauvaise adaptation aux verres progressifs </a:t>
            </a:r>
          </a:p>
          <a:p>
            <a:pPr algn="ctr"/>
            <a:r>
              <a:rPr lang="fr-BE" sz="1200" dirty="0">
                <a:solidFill>
                  <a:sysClr val="windowText" lastClr="000000"/>
                </a:solidFill>
              </a:rPr>
              <a:t>…</a:t>
            </a:r>
          </a:p>
        </p:txBody>
      </p:sp>
      <p:cxnSp>
        <p:nvCxnSpPr>
          <p:cNvPr id="49" name="Connecteur droit avec flèche 48">
            <a:extLst>
              <a:ext uri="{FF2B5EF4-FFF2-40B4-BE49-F238E27FC236}">
                <a16:creationId xmlns:a16="http://schemas.microsoft.com/office/drawing/2014/main" id="{2EE09347-26F9-88E8-3C1B-4A4BDDA9DAF5}"/>
              </a:ext>
            </a:extLst>
          </p:cNvPr>
          <p:cNvCxnSpPr>
            <a:cxnSpLocks/>
          </p:cNvCxnSpPr>
          <p:nvPr/>
        </p:nvCxnSpPr>
        <p:spPr>
          <a:xfrm>
            <a:off x="3182071" y="3293538"/>
            <a:ext cx="173512" cy="138990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eur droit avec flèche 49">
            <a:extLst>
              <a:ext uri="{FF2B5EF4-FFF2-40B4-BE49-F238E27FC236}">
                <a16:creationId xmlns:a16="http://schemas.microsoft.com/office/drawing/2014/main" id="{945CC287-19FE-094D-3F76-A3DA2A800A5A}"/>
              </a:ext>
            </a:extLst>
          </p:cNvPr>
          <p:cNvCxnSpPr>
            <a:cxnSpLocks/>
          </p:cNvCxnSpPr>
          <p:nvPr/>
        </p:nvCxnSpPr>
        <p:spPr>
          <a:xfrm>
            <a:off x="5877563" y="2117599"/>
            <a:ext cx="0" cy="44481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71043217-1252-7696-C382-CD14ED39C93A}"/>
              </a:ext>
            </a:extLst>
          </p:cNvPr>
          <p:cNvCxnSpPr>
            <a:cxnSpLocks/>
          </p:cNvCxnSpPr>
          <p:nvPr/>
        </p:nvCxnSpPr>
        <p:spPr>
          <a:xfrm flipH="1">
            <a:off x="7286008" y="2394445"/>
            <a:ext cx="1057536" cy="3240545"/>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a:extLst>
              <a:ext uri="{FF2B5EF4-FFF2-40B4-BE49-F238E27FC236}">
                <a16:creationId xmlns:a16="http://schemas.microsoft.com/office/drawing/2014/main" id="{3560ED4F-390E-F5AE-C759-E651FDBD6FF9}"/>
              </a:ext>
            </a:extLst>
          </p:cNvPr>
          <p:cNvCxnSpPr>
            <a:cxnSpLocks/>
          </p:cNvCxnSpPr>
          <p:nvPr/>
        </p:nvCxnSpPr>
        <p:spPr>
          <a:xfrm>
            <a:off x="5888993" y="2939817"/>
            <a:ext cx="0" cy="291014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eur droit avec flèche 52">
            <a:extLst>
              <a:ext uri="{FF2B5EF4-FFF2-40B4-BE49-F238E27FC236}">
                <a16:creationId xmlns:a16="http://schemas.microsoft.com/office/drawing/2014/main" id="{345B0B27-9352-D1C2-4CA8-8DA9E81D46A0}"/>
              </a:ext>
            </a:extLst>
          </p:cNvPr>
          <p:cNvCxnSpPr>
            <a:cxnSpLocks/>
          </p:cNvCxnSpPr>
          <p:nvPr/>
        </p:nvCxnSpPr>
        <p:spPr>
          <a:xfrm flipH="1">
            <a:off x="6100073" y="4323458"/>
            <a:ext cx="302742" cy="115102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onnecteur droit avec flèche 54">
            <a:extLst>
              <a:ext uri="{FF2B5EF4-FFF2-40B4-BE49-F238E27FC236}">
                <a16:creationId xmlns:a16="http://schemas.microsoft.com/office/drawing/2014/main" id="{B13ABC72-D34C-410C-CF46-770EB638EE8D}"/>
              </a:ext>
            </a:extLst>
          </p:cNvPr>
          <p:cNvCxnSpPr>
            <a:cxnSpLocks/>
          </p:cNvCxnSpPr>
          <p:nvPr/>
        </p:nvCxnSpPr>
        <p:spPr>
          <a:xfrm flipH="1">
            <a:off x="6769761" y="1226492"/>
            <a:ext cx="366139" cy="62631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A3876A47-F174-39BA-AED7-ED7BB521A66C}"/>
              </a:ext>
            </a:extLst>
          </p:cNvPr>
          <p:cNvCxnSpPr>
            <a:cxnSpLocks/>
          </p:cNvCxnSpPr>
          <p:nvPr/>
        </p:nvCxnSpPr>
        <p:spPr>
          <a:xfrm>
            <a:off x="2494061" y="4311222"/>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necteur droit avec flèche 56">
            <a:extLst>
              <a:ext uri="{FF2B5EF4-FFF2-40B4-BE49-F238E27FC236}">
                <a16:creationId xmlns:a16="http://schemas.microsoft.com/office/drawing/2014/main" id="{43E72792-69EE-02D6-8BFF-1F494FAE8C14}"/>
              </a:ext>
            </a:extLst>
          </p:cNvPr>
          <p:cNvCxnSpPr>
            <a:cxnSpLocks/>
          </p:cNvCxnSpPr>
          <p:nvPr/>
        </p:nvCxnSpPr>
        <p:spPr>
          <a:xfrm>
            <a:off x="3785309" y="3037606"/>
            <a:ext cx="13958" cy="169317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onnecteur droit avec flèche 57">
            <a:extLst>
              <a:ext uri="{FF2B5EF4-FFF2-40B4-BE49-F238E27FC236}">
                <a16:creationId xmlns:a16="http://schemas.microsoft.com/office/drawing/2014/main" id="{08540D17-68AD-F5F8-5BC6-B616242FBEB9}"/>
              </a:ext>
            </a:extLst>
          </p:cNvPr>
          <p:cNvCxnSpPr>
            <a:cxnSpLocks/>
          </p:cNvCxnSpPr>
          <p:nvPr/>
        </p:nvCxnSpPr>
        <p:spPr>
          <a:xfrm>
            <a:off x="876890" y="2327391"/>
            <a:ext cx="0" cy="64182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onnecteur droit avec flèche 59">
            <a:extLst>
              <a:ext uri="{FF2B5EF4-FFF2-40B4-BE49-F238E27FC236}">
                <a16:creationId xmlns:a16="http://schemas.microsoft.com/office/drawing/2014/main" id="{B794B75F-A619-3F50-54C6-02E27E9468DF}"/>
              </a:ext>
            </a:extLst>
          </p:cNvPr>
          <p:cNvCxnSpPr>
            <a:cxnSpLocks/>
          </p:cNvCxnSpPr>
          <p:nvPr/>
        </p:nvCxnSpPr>
        <p:spPr>
          <a:xfrm>
            <a:off x="3242458" y="2039804"/>
            <a:ext cx="480652" cy="50094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onnecteur droit avec flèche 61">
            <a:extLst>
              <a:ext uri="{FF2B5EF4-FFF2-40B4-BE49-F238E27FC236}">
                <a16:creationId xmlns:a16="http://schemas.microsoft.com/office/drawing/2014/main" id="{27DBC266-9E9D-AD63-A235-638DBFB93F91}"/>
              </a:ext>
            </a:extLst>
          </p:cNvPr>
          <p:cNvCxnSpPr>
            <a:cxnSpLocks/>
          </p:cNvCxnSpPr>
          <p:nvPr/>
        </p:nvCxnSpPr>
        <p:spPr>
          <a:xfrm>
            <a:off x="1752194" y="2325199"/>
            <a:ext cx="313568" cy="46208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cteur droit avec flèche 64">
            <a:extLst>
              <a:ext uri="{FF2B5EF4-FFF2-40B4-BE49-F238E27FC236}">
                <a16:creationId xmlns:a16="http://schemas.microsoft.com/office/drawing/2014/main" id="{108415DA-0CA7-1163-738A-CBCB6E4AAF24}"/>
              </a:ext>
            </a:extLst>
          </p:cNvPr>
          <p:cNvCxnSpPr>
            <a:cxnSpLocks/>
          </p:cNvCxnSpPr>
          <p:nvPr/>
        </p:nvCxnSpPr>
        <p:spPr>
          <a:xfrm>
            <a:off x="1294119" y="3224511"/>
            <a:ext cx="778393" cy="59163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Connecteur droit avec flèche 66">
            <a:extLst>
              <a:ext uri="{FF2B5EF4-FFF2-40B4-BE49-F238E27FC236}">
                <a16:creationId xmlns:a16="http://schemas.microsoft.com/office/drawing/2014/main" id="{8914576D-3B57-A935-B6A3-32CA77E764A9}"/>
              </a:ext>
            </a:extLst>
          </p:cNvPr>
          <p:cNvCxnSpPr>
            <a:cxnSpLocks/>
          </p:cNvCxnSpPr>
          <p:nvPr/>
        </p:nvCxnSpPr>
        <p:spPr>
          <a:xfrm flipH="1">
            <a:off x="3569543" y="4487114"/>
            <a:ext cx="710359" cy="157801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onnecteur droit avec flèche 69">
            <a:extLst>
              <a:ext uri="{FF2B5EF4-FFF2-40B4-BE49-F238E27FC236}">
                <a16:creationId xmlns:a16="http://schemas.microsoft.com/office/drawing/2014/main" id="{BE59AA8E-4626-4776-9A04-70E58AB0D48E}"/>
              </a:ext>
            </a:extLst>
          </p:cNvPr>
          <p:cNvCxnSpPr>
            <a:cxnSpLocks/>
          </p:cNvCxnSpPr>
          <p:nvPr/>
        </p:nvCxnSpPr>
        <p:spPr>
          <a:xfrm>
            <a:off x="2204565" y="4860929"/>
            <a:ext cx="0" cy="98902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Connecteur droit avec flèche 74">
            <a:extLst>
              <a:ext uri="{FF2B5EF4-FFF2-40B4-BE49-F238E27FC236}">
                <a16:creationId xmlns:a16="http://schemas.microsoft.com/office/drawing/2014/main" id="{73C4014B-DE74-C0E2-C41E-54AA7215A98E}"/>
              </a:ext>
            </a:extLst>
          </p:cNvPr>
          <p:cNvCxnSpPr>
            <a:cxnSpLocks/>
          </p:cNvCxnSpPr>
          <p:nvPr/>
        </p:nvCxnSpPr>
        <p:spPr>
          <a:xfrm flipH="1" flipV="1">
            <a:off x="161029" y="3257164"/>
            <a:ext cx="110875" cy="338414"/>
          </a:xfrm>
          <a:prstGeom prst="straightConnector1">
            <a:avLst/>
          </a:prstGeom>
          <a:ln w="57150">
            <a:solidFill>
              <a:srgbClr val="C00000"/>
            </a:solidFill>
            <a:tailEnd type="triangle"/>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77" name="Connecteur droit avec flèche 76">
            <a:extLst>
              <a:ext uri="{FF2B5EF4-FFF2-40B4-BE49-F238E27FC236}">
                <a16:creationId xmlns:a16="http://schemas.microsoft.com/office/drawing/2014/main" id="{302DE1B1-52AE-6A68-5664-0058EC044266}"/>
              </a:ext>
            </a:extLst>
          </p:cNvPr>
          <p:cNvCxnSpPr>
            <a:cxnSpLocks/>
          </p:cNvCxnSpPr>
          <p:nvPr/>
        </p:nvCxnSpPr>
        <p:spPr>
          <a:xfrm flipH="1">
            <a:off x="1287687" y="2990032"/>
            <a:ext cx="657956" cy="11722"/>
          </a:xfrm>
          <a:prstGeom prst="straightConnector1">
            <a:avLst/>
          </a:prstGeom>
          <a:ln w="57150">
            <a:solidFill>
              <a:srgbClr val="C00000"/>
            </a:solidFill>
            <a:tailEnd type="triangle"/>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82" name="Flèche : courbe vers la gauche 81">
            <a:extLst>
              <a:ext uri="{FF2B5EF4-FFF2-40B4-BE49-F238E27FC236}">
                <a16:creationId xmlns:a16="http://schemas.microsoft.com/office/drawing/2014/main" id="{33EA63D0-2A84-3898-21B9-01C257F8C1A9}"/>
              </a:ext>
            </a:extLst>
          </p:cNvPr>
          <p:cNvSpPr/>
          <p:nvPr/>
        </p:nvSpPr>
        <p:spPr>
          <a:xfrm rot="10040790">
            <a:off x="71338" y="3946850"/>
            <a:ext cx="351248" cy="886371"/>
          </a:xfrm>
          <a:prstGeom prst="curvedLeftArrow">
            <a:avLst/>
          </a:prstGeom>
          <a:solidFill>
            <a:srgbClr val="C00000"/>
          </a:solidFill>
          <a:ln>
            <a:solidFill>
              <a:srgbClr val="C00000"/>
            </a:solidFill>
          </a:ln>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13" name="Connecteur droit avec flèche 112">
            <a:extLst>
              <a:ext uri="{FF2B5EF4-FFF2-40B4-BE49-F238E27FC236}">
                <a16:creationId xmlns:a16="http://schemas.microsoft.com/office/drawing/2014/main" id="{DA06447D-1369-FA11-B235-E68F5D588C21}"/>
              </a:ext>
            </a:extLst>
          </p:cNvPr>
          <p:cNvCxnSpPr>
            <a:cxnSpLocks/>
          </p:cNvCxnSpPr>
          <p:nvPr/>
        </p:nvCxnSpPr>
        <p:spPr>
          <a:xfrm>
            <a:off x="9562642" y="1827590"/>
            <a:ext cx="0" cy="34395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9715A07A-610E-CA8B-19BF-04C396427CC1}"/>
              </a:ext>
            </a:extLst>
          </p:cNvPr>
          <p:cNvCxnSpPr>
            <a:cxnSpLocks/>
          </p:cNvCxnSpPr>
          <p:nvPr/>
        </p:nvCxnSpPr>
        <p:spPr>
          <a:xfrm flipH="1">
            <a:off x="11398968" y="4648336"/>
            <a:ext cx="45075" cy="12016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Connecteur droit avec flèche 114">
            <a:extLst>
              <a:ext uri="{FF2B5EF4-FFF2-40B4-BE49-F238E27FC236}">
                <a16:creationId xmlns:a16="http://schemas.microsoft.com/office/drawing/2014/main" id="{F2276138-7371-6E7C-7A69-29D9EE246DB3}"/>
              </a:ext>
            </a:extLst>
          </p:cNvPr>
          <p:cNvCxnSpPr>
            <a:cxnSpLocks/>
          </p:cNvCxnSpPr>
          <p:nvPr/>
        </p:nvCxnSpPr>
        <p:spPr>
          <a:xfrm>
            <a:off x="9919972" y="2625445"/>
            <a:ext cx="0" cy="314863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4D40643F-9A20-CF30-11D3-E759DC996ECF}"/>
              </a:ext>
            </a:extLst>
          </p:cNvPr>
          <p:cNvCxnSpPr>
            <a:cxnSpLocks/>
          </p:cNvCxnSpPr>
          <p:nvPr/>
        </p:nvCxnSpPr>
        <p:spPr>
          <a:xfrm>
            <a:off x="8624729" y="4595199"/>
            <a:ext cx="119839" cy="133400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CFDA4C89-EBC3-CA57-BFF3-F7154A00F0C7}"/>
              </a:ext>
            </a:extLst>
          </p:cNvPr>
          <p:cNvCxnSpPr>
            <a:cxnSpLocks/>
          </p:cNvCxnSpPr>
          <p:nvPr/>
        </p:nvCxnSpPr>
        <p:spPr>
          <a:xfrm>
            <a:off x="12020165" y="810437"/>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8CABD15D-74CE-F945-5932-B200802F8893}"/>
              </a:ext>
            </a:extLst>
          </p:cNvPr>
          <p:cNvCxnSpPr>
            <a:cxnSpLocks/>
          </p:cNvCxnSpPr>
          <p:nvPr/>
        </p:nvCxnSpPr>
        <p:spPr>
          <a:xfrm flipH="1">
            <a:off x="8401050" y="820979"/>
            <a:ext cx="260809" cy="956063"/>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8ABDFC4C-6C27-EAC5-E328-9CED1A741A6E}"/>
              </a:ext>
            </a:extLst>
          </p:cNvPr>
          <p:cNvCxnSpPr>
            <a:cxnSpLocks/>
          </p:cNvCxnSpPr>
          <p:nvPr/>
        </p:nvCxnSpPr>
        <p:spPr>
          <a:xfrm flipH="1">
            <a:off x="9562642" y="872056"/>
            <a:ext cx="500563" cy="35443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6" name="Rectangle : coins arrondis 125">
            <a:extLst>
              <a:ext uri="{FF2B5EF4-FFF2-40B4-BE49-F238E27FC236}">
                <a16:creationId xmlns:a16="http://schemas.microsoft.com/office/drawing/2014/main" id="{401DF61D-5E45-13C2-568B-29693A9B70E2}"/>
              </a:ext>
            </a:extLst>
          </p:cNvPr>
          <p:cNvSpPr/>
          <p:nvPr/>
        </p:nvSpPr>
        <p:spPr>
          <a:xfrm>
            <a:off x="8604641" y="693036"/>
            <a:ext cx="3486840" cy="234803"/>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Implication de la « triade accommodative » </a:t>
            </a:r>
          </a:p>
        </p:txBody>
      </p:sp>
      <p:cxnSp>
        <p:nvCxnSpPr>
          <p:cNvPr id="134" name="Connecteur droit avec flèche 133">
            <a:extLst>
              <a:ext uri="{FF2B5EF4-FFF2-40B4-BE49-F238E27FC236}">
                <a16:creationId xmlns:a16="http://schemas.microsoft.com/office/drawing/2014/main" id="{F9F429E4-B4A7-814F-D7C5-62D2AD8B5FA9}"/>
              </a:ext>
            </a:extLst>
          </p:cNvPr>
          <p:cNvCxnSpPr>
            <a:cxnSpLocks/>
          </p:cNvCxnSpPr>
          <p:nvPr/>
        </p:nvCxnSpPr>
        <p:spPr>
          <a:xfrm>
            <a:off x="11399794" y="3357390"/>
            <a:ext cx="0" cy="63110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0F5FD0A7-DB7D-DC11-874E-653BF49387CF}"/>
              </a:ext>
            </a:extLst>
          </p:cNvPr>
          <p:cNvCxnSpPr>
            <a:cxnSpLocks/>
          </p:cNvCxnSpPr>
          <p:nvPr/>
        </p:nvCxnSpPr>
        <p:spPr>
          <a:xfrm>
            <a:off x="11325170" y="2332216"/>
            <a:ext cx="0" cy="565482"/>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2" name="ZoneTexte 141">
            <a:extLst>
              <a:ext uri="{FF2B5EF4-FFF2-40B4-BE49-F238E27FC236}">
                <a16:creationId xmlns:a16="http://schemas.microsoft.com/office/drawing/2014/main" id="{C560EEA0-5CB7-090F-33B1-13D908E65F63}"/>
              </a:ext>
            </a:extLst>
          </p:cNvPr>
          <p:cNvSpPr txBox="1"/>
          <p:nvPr/>
        </p:nvSpPr>
        <p:spPr>
          <a:xfrm rot="17129825">
            <a:off x="7809856" y="1037960"/>
            <a:ext cx="1264079" cy="276999"/>
          </a:xfrm>
          <a:prstGeom prst="rect">
            <a:avLst/>
          </a:prstGeom>
          <a:noFill/>
        </p:spPr>
        <p:txBody>
          <a:bodyPr wrap="square" rtlCol="0">
            <a:spAutoFit/>
          </a:bodyPr>
          <a:lstStyle/>
          <a:p>
            <a:pPr algn="ctr"/>
            <a:r>
              <a:rPr lang="fr-BE" sz="1200" dirty="0">
                <a:solidFill>
                  <a:srgbClr val="C00000"/>
                </a:solidFill>
              </a:rPr>
              <a:t>CHRONIQUE</a:t>
            </a:r>
            <a:endParaRPr lang="fr-FR" sz="1200" dirty="0">
              <a:solidFill>
                <a:srgbClr val="C00000"/>
              </a:solidFill>
            </a:endParaRPr>
          </a:p>
        </p:txBody>
      </p:sp>
      <p:sp>
        <p:nvSpPr>
          <p:cNvPr id="144" name="ZoneTexte 143">
            <a:extLst>
              <a:ext uri="{FF2B5EF4-FFF2-40B4-BE49-F238E27FC236}">
                <a16:creationId xmlns:a16="http://schemas.microsoft.com/office/drawing/2014/main" id="{E0CADCF6-4CCE-B97B-87EA-258C70CE2282}"/>
              </a:ext>
            </a:extLst>
          </p:cNvPr>
          <p:cNvSpPr txBox="1"/>
          <p:nvPr/>
        </p:nvSpPr>
        <p:spPr>
          <a:xfrm>
            <a:off x="11292579" y="2434784"/>
            <a:ext cx="948212" cy="253916"/>
          </a:xfrm>
          <a:prstGeom prst="rect">
            <a:avLst/>
          </a:prstGeom>
          <a:noFill/>
        </p:spPr>
        <p:txBody>
          <a:bodyPr wrap="square" rtlCol="0">
            <a:spAutoFit/>
          </a:bodyPr>
          <a:lstStyle/>
          <a:p>
            <a:pPr algn="ctr"/>
            <a:r>
              <a:rPr lang="fr-BE" sz="1050" dirty="0">
                <a:solidFill>
                  <a:srgbClr val="C00000"/>
                </a:solidFill>
              </a:rPr>
              <a:t>CHRONIQUE</a:t>
            </a:r>
            <a:endParaRPr lang="fr-FR" sz="1050" dirty="0">
              <a:solidFill>
                <a:srgbClr val="C00000"/>
              </a:solidFill>
            </a:endParaRPr>
          </a:p>
        </p:txBody>
      </p:sp>
      <p:sp>
        <p:nvSpPr>
          <p:cNvPr id="9" name="Flèche : courbe vers la droite 8">
            <a:extLst>
              <a:ext uri="{FF2B5EF4-FFF2-40B4-BE49-F238E27FC236}">
                <a16:creationId xmlns:a16="http://schemas.microsoft.com/office/drawing/2014/main" id="{A8AF77B6-2561-EBE0-BE84-0FFB6224B51C}"/>
              </a:ext>
            </a:extLst>
          </p:cNvPr>
          <p:cNvSpPr/>
          <p:nvPr/>
        </p:nvSpPr>
        <p:spPr>
          <a:xfrm rot="3697444">
            <a:off x="9130223" y="-249483"/>
            <a:ext cx="415249" cy="1139045"/>
          </a:xfrm>
          <a:prstGeom prst="curvedRightArrow">
            <a:avLst/>
          </a:prstGeom>
          <a:solidFill>
            <a:srgbClr val="C00000"/>
          </a:solidFill>
          <a:ln>
            <a:solidFill>
              <a:srgbClr val="C000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1368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DEFA8-C4BA-9F2D-E5FB-0F65C5944E9E}"/>
              </a:ext>
            </a:extLst>
          </p:cNvPr>
          <p:cNvSpPr>
            <a:spLocks noGrp="1"/>
          </p:cNvSpPr>
          <p:nvPr>
            <p:ph type="title"/>
          </p:nvPr>
        </p:nvSpPr>
        <p:spPr/>
        <p:txBody>
          <a:bodyPr/>
          <a:lstStyle/>
          <a:p>
            <a:pPr algn="ctr"/>
            <a:r>
              <a:rPr lang="fr-BE" dirty="0">
                <a:solidFill>
                  <a:schemeClr val="tx2">
                    <a:lumMod val="90000"/>
                    <a:lumOff val="10000"/>
                  </a:schemeClr>
                </a:solidFill>
              </a:rPr>
              <a:t>Prise en charge</a:t>
            </a:r>
            <a:br>
              <a:rPr lang="fr-BE" dirty="0">
                <a:solidFill>
                  <a:schemeClr val="tx2">
                    <a:lumMod val="90000"/>
                    <a:lumOff val="10000"/>
                  </a:schemeClr>
                </a:solidFill>
              </a:rPr>
            </a:br>
            <a:r>
              <a:rPr lang="fr-BE" dirty="0">
                <a:solidFill>
                  <a:schemeClr val="tx2">
                    <a:lumMod val="90000"/>
                    <a:lumOff val="10000"/>
                  </a:schemeClr>
                </a:solidFill>
              </a:rPr>
              <a:t>Mesures de Prévention « générales »</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CF04DA3C-7AB2-475F-3B19-F0D1C9B91AFC}"/>
              </a:ext>
            </a:extLst>
          </p:cNvPr>
          <p:cNvSpPr>
            <a:spLocks noGrp="1"/>
          </p:cNvSpPr>
          <p:nvPr>
            <p:ph idx="1"/>
          </p:nvPr>
        </p:nvSpPr>
        <p:spPr>
          <a:xfrm>
            <a:off x="707572" y="2413453"/>
            <a:ext cx="10515600" cy="4351338"/>
          </a:xfrm>
        </p:spPr>
        <p:txBody>
          <a:bodyPr/>
          <a:lstStyle/>
          <a:p>
            <a:r>
              <a:rPr lang="fr-BE" dirty="0"/>
              <a:t>Humidité ambiante</a:t>
            </a:r>
          </a:p>
          <a:p>
            <a:endParaRPr lang="fr-BE" dirty="0"/>
          </a:p>
          <a:p>
            <a:r>
              <a:rPr lang="fr-BE" dirty="0"/>
              <a:t>Luminosité ambiante</a:t>
            </a:r>
          </a:p>
          <a:p>
            <a:endParaRPr lang="fr-BE" dirty="0"/>
          </a:p>
          <a:p>
            <a:r>
              <a:rPr lang="fr-BE" dirty="0"/>
              <a:t>Ergonomie posturale</a:t>
            </a:r>
            <a:endParaRPr lang="fr-FR" dirty="0"/>
          </a:p>
        </p:txBody>
      </p:sp>
      <p:pic>
        <p:nvPicPr>
          <p:cNvPr id="4" name="Image 3">
            <a:extLst>
              <a:ext uri="{FF2B5EF4-FFF2-40B4-BE49-F238E27FC236}">
                <a16:creationId xmlns:a16="http://schemas.microsoft.com/office/drawing/2014/main" id="{08D460F4-6CD1-DF09-D759-1BB71640FE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25221" y="2111227"/>
            <a:ext cx="6957445" cy="3913562"/>
          </a:xfrm>
          <a:prstGeom prst="rect">
            <a:avLst/>
          </a:prstGeom>
          <a:solidFill>
            <a:srgbClr val="FFFFFF">
              <a:shade val="85000"/>
            </a:srgbClr>
          </a:solidFill>
          <a:ln w="88900" cap="sq">
            <a:solidFill>
              <a:schemeClr val="tx2">
                <a:lumMod val="10000"/>
                <a:lumOff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270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453BD-CF64-A4D4-D4C1-70D7C0110633}"/>
              </a:ext>
            </a:extLst>
          </p:cNvPr>
          <p:cNvSpPr>
            <a:spLocks noGrp="1"/>
          </p:cNvSpPr>
          <p:nvPr>
            <p:ph type="title"/>
          </p:nvPr>
        </p:nvSpPr>
        <p:spPr>
          <a:xfrm>
            <a:off x="838200" y="201836"/>
            <a:ext cx="10515600" cy="1325563"/>
          </a:xfrm>
        </p:spPr>
        <p:txBody>
          <a:bodyPr>
            <a:normAutofit fontScale="90000"/>
          </a:bodyPr>
          <a:lstStyle/>
          <a:p>
            <a:pPr algn="ctr"/>
            <a:r>
              <a:rPr lang="fr-BE" dirty="0">
                <a:solidFill>
                  <a:schemeClr val="tx2">
                    <a:lumMod val="90000"/>
                    <a:lumOff val="10000"/>
                  </a:schemeClr>
                </a:solidFill>
              </a:rPr>
              <a:t>Prise en charge</a:t>
            </a:r>
            <a:br>
              <a:rPr lang="fr-BE" dirty="0">
                <a:solidFill>
                  <a:schemeClr val="tx2">
                    <a:lumMod val="90000"/>
                    <a:lumOff val="10000"/>
                  </a:schemeClr>
                </a:solidFill>
              </a:rPr>
            </a:br>
            <a:r>
              <a:rPr lang="fr-BE" dirty="0">
                <a:solidFill>
                  <a:schemeClr val="tx2">
                    <a:lumMod val="90000"/>
                    <a:lumOff val="10000"/>
                  </a:schemeClr>
                </a:solidFill>
              </a:rPr>
              <a:t>Mesures de prévention : </a:t>
            </a:r>
            <a:br>
              <a:rPr lang="fr-BE" dirty="0">
                <a:solidFill>
                  <a:schemeClr val="tx2">
                    <a:lumMod val="90000"/>
                    <a:lumOff val="10000"/>
                  </a:schemeClr>
                </a:solidFill>
              </a:rPr>
            </a:br>
            <a:r>
              <a:rPr lang="fr-BE" dirty="0">
                <a:solidFill>
                  <a:schemeClr val="tx2">
                    <a:lumMod val="90000"/>
                    <a:lumOff val="10000"/>
                  </a:schemeClr>
                </a:solidFill>
              </a:rPr>
              <a:t>Ergonomie du display</a:t>
            </a:r>
            <a:endParaRPr lang="fr-FR" dirty="0">
              <a:solidFill>
                <a:schemeClr val="tx2">
                  <a:lumMod val="90000"/>
                  <a:lumOff val="10000"/>
                </a:schemeClr>
              </a:solidFill>
            </a:endParaRPr>
          </a:p>
        </p:txBody>
      </p:sp>
      <p:sp>
        <p:nvSpPr>
          <p:cNvPr id="4" name="Ellipse 3">
            <a:extLst>
              <a:ext uri="{FF2B5EF4-FFF2-40B4-BE49-F238E27FC236}">
                <a16:creationId xmlns:a16="http://schemas.microsoft.com/office/drawing/2014/main" id="{F2B27759-BC4E-CE2C-9543-E5C37C88CD53}"/>
              </a:ext>
            </a:extLst>
          </p:cNvPr>
          <p:cNvSpPr/>
          <p:nvPr/>
        </p:nvSpPr>
        <p:spPr>
          <a:xfrm>
            <a:off x="4125683" y="1682975"/>
            <a:ext cx="2569028"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Distance</a:t>
            </a:r>
            <a:endParaRPr lang="fr-FR" dirty="0">
              <a:solidFill>
                <a:schemeClr val="tx1"/>
              </a:solidFill>
            </a:endParaRPr>
          </a:p>
        </p:txBody>
      </p:sp>
      <p:sp>
        <p:nvSpPr>
          <p:cNvPr id="5" name="Ellipse 4">
            <a:extLst>
              <a:ext uri="{FF2B5EF4-FFF2-40B4-BE49-F238E27FC236}">
                <a16:creationId xmlns:a16="http://schemas.microsoft.com/office/drawing/2014/main" id="{13A3AEB4-1E83-B145-79A7-2F8EAD98162D}"/>
              </a:ext>
            </a:extLst>
          </p:cNvPr>
          <p:cNvSpPr/>
          <p:nvPr/>
        </p:nvSpPr>
        <p:spPr>
          <a:xfrm>
            <a:off x="5040083" y="3113313"/>
            <a:ext cx="2569028"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Angle de vue</a:t>
            </a:r>
            <a:endParaRPr lang="fr-FR" dirty="0">
              <a:solidFill>
                <a:schemeClr val="tx1"/>
              </a:solidFill>
            </a:endParaRPr>
          </a:p>
        </p:txBody>
      </p:sp>
      <p:sp>
        <p:nvSpPr>
          <p:cNvPr id="7" name="Ellipse 6">
            <a:extLst>
              <a:ext uri="{FF2B5EF4-FFF2-40B4-BE49-F238E27FC236}">
                <a16:creationId xmlns:a16="http://schemas.microsoft.com/office/drawing/2014/main" id="{38CF2475-A176-1635-4EF9-E23295E25FD1}"/>
              </a:ext>
            </a:extLst>
          </p:cNvPr>
          <p:cNvSpPr/>
          <p:nvPr/>
        </p:nvSpPr>
        <p:spPr>
          <a:xfrm>
            <a:off x="9296393" y="4979193"/>
            <a:ext cx="2688779"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Contrastes</a:t>
            </a:r>
            <a:endParaRPr lang="fr-FR" dirty="0">
              <a:solidFill>
                <a:schemeClr val="tx1"/>
              </a:solidFill>
            </a:endParaRPr>
          </a:p>
        </p:txBody>
      </p:sp>
      <p:sp>
        <p:nvSpPr>
          <p:cNvPr id="6" name="Ellipse 5">
            <a:extLst>
              <a:ext uri="{FF2B5EF4-FFF2-40B4-BE49-F238E27FC236}">
                <a16:creationId xmlns:a16="http://schemas.microsoft.com/office/drawing/2014/main" id="{2587E0A4-11CB-3D2E-E6A5-B37727B9D671}"/>
              </a:ext>
            </a:extLst>
          </p:cNvPr>
          <p:cNvSpPr/>
          <p:nvPr/>
        </p:nvSpPr>
        <p:spPr>
          <a:xfrm>
            <a:off x="370106" y="179614"/>
            <a:ext cx="2895601"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Orientation d’écran</a:t>
            </a:r>
          </a:p>
          <a:p>
            <a:pPr algn="ctr"/>
            <a:r>
              <a:rPr lang="fr-BE" sz="2000" dirty="0">
                <a:solidFill>
                  <a:schemeClr val="tx1"/>
                </a:solidFill>
              </a:rPr>
              <a:t>(horizontal vs vertical)</a:t>
            </a:r>
            <a:endParaRPr lang="fr-FR" sz="1400" dirty="0">
              <a:solidFill>
                <a:schemeClr val="tx1"/>
              </a:solidFill>
            </a:endParaRPr>
          </a:p>
        </p:txBody>
      </p:sp>
      <p:sp>
        <p:nvSpPr>
          <p:cNvPr id="9" name="Ellipse 8">
            <a:extLst>
              <a:ext uri="{FF2B5EF4-FFF2-40B4-BE49-F238E27FC236}">
                <a16:creationId xmlns:a16="http://schemas.microsoft.com/office/drawing/2014/main" id="{63337921-15CA-7336-5812-7A49D3A21934}"/>
              </a:ext>
            </a:extLst>
          </p:cNvPr>
          <p:cNvSpPr/>
          <p:nvPr/>
        </p:nvSpPr>
        <p:spPr>
          <a:xfrm>
            <a:off x="7707088" y="1486921"/>
            <a:ext cx="2688779"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Qualité de l’image</a:t>
            </a:r>
          </a:p>
        </p:txBody>
      </p:sp>
      <p:sp>
        <p:nvSpPr>
          <p:cNvPr id="8" name="Ellipse 7">
            <a:extLst>
              <a:ext uri="{FF2B5EF4-FFF2-40B4-BE49-F238E27FC236}">
                <a16:creationId xmlns:a16="http://schemas.microsoft.com/office/drawing/2014/main" id="{F7EC6FAB-D5C9-18DE-8FFB-BAE7ECBC3C6C}"/>
              </a:ext>
            </a:extLst>
          </p:cNvPr>
          <p:cNvSpPr/>
          <p:nvPr/>
        </p:nvSpPr>
        <p:spPr>
          <a:xfrm>
            <a:off x="9089578" y="50007"/>
            <a:ext cx="2895600" cy="211625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Police d’écriture</a:t>
            </a:r>
          </a:p>
          <a:p>
            <a:pPr algn="ctr"/>
            <a:r>
              <a:rPr lang="fr-BE" sz="2000" dirty="0">
                <a:solidFill>
                  <a:schemeClr val="tx1"/>
                </a:solidFill>
              </a:rPr>
              <a:t>(taille, contours, forme, espacements…)</a:t>
            </a:r>
            <a:endParaRPr lang="fr-FR" sz="1400" dirty="0">
              <a:solidFill>
                <a:schemeClr val="tx1"/>
              </a:solidFill>
            </a:endParaRPr>
          </a:p>
        </p:txBody>
      </p:sp>
      <p:sp>
        <p:nvSpPr>
          <p:cNvPr id="10" name="Ellipse 9">
            <a:extLst>
              <a:ext uri="{FF2B5EF4-FFF2-40B4-BE49-F238E27FC236}">
                <a16:creationId xmlns:a16="http://schemas.microsoft.com/office/drawing/2014/main" id="{F5189254-FFD8-E2EB-D840-C619558F74D5}"/>
              </a:ext>
            </a:extLst>
          </p:cNvPr>
          <p:cNvSpPr/>
          <p:nvPr/>
        </p:nvSpPr>
        <p:spPr>
          <a:xfrm>
            <a:off x="729321" y="2801031"/>
            <a:ext cx="3113341"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Température des couleurs</a:t>
            </a:r>
            <a:endParaRPr lang="fr-FR" dirty="0">
              <a:solidFill>
                <a:schemeClr val="tx1"/>
              </a:solidFill>
            </a:endParaRPr>
          </a:p>
        </p:txBody>
      </p:sp>
      <p:sp>
        <p:nvSpPr>
          <p:cNvPr id="11" name="Ellipse 10">
            <a:extLst>
              <a:ext uri="{FF2B5EF4-FFF2-40B4-BE49-F238E27FC236}">
                <a16:creationId xmlns:a16="http://schemas.microsoft.com/office/drawing/2014/main" id="{11BF6BCA-1E0C-7E75-3CF8-132DFA579735}"/>
              </a:ext>
            </a:extLst>
          </p:cNvPr>
          <p:cNvSpPr/>
          <p:nvPr/>
        </p:nvSpPr>
        <p:spPr>
          <a:xfrm>
            <a:off x="304778" y="4375661"/>
            <a:ext cx="2786766" cy="1796142"/>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Luminance de l’écran</a:t>
            </a:r>
            <a:endParaRPr lang="fr-FR" dirty="0">
              <a:solidFill>
                <a:schemeClr val="tx1"/>
              </a:solidFill>
            </a:endParaRPr>
          </a:p>
        </p:txBody>
      </p:sp>
      <p:sp>
        <p:nvSpPr>
          <p:cNvPr id="12" name="Ellipse 11">
            <a:extLst>
              <a:ext uri="{FF2B5EF4-FFF2-40B4-BE49-F238E27FC236}">
                <a16:creationId xmlns:a16="http://schemas.microsoft.com/office/drawing/2014/main" id="{9C72D02D-1B8F-AEA0-E61F-65B761E009DC}"/>
              </a:ext>
            </a:extLst>
          </p:cNvPr>
          <p:cNvSpPr/>
          <p:nvPr/>
        </p:nvSpPr>
        <p:spPr>
          <a:xfrm>
            <a:off x="7870371" y="3460016"/>
            <a:ext cx="2253340" cy="1594358"/>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Taille de l’écran</a:t>
            </a:r>
            <a:endParaRPr lang="fr-FR" dirty="0">
              <a:solidFill>
                <a:schemeClr val="tx1"/>
              </a:solidFill>
            </a:endParaRPr>
          </a:p>
        </p:txBody>
      </p:sp>
      <p:sp>
        <p:nvSpPr>
          <p:cNvPr id="13" name="Ellipse 12">
            <a:extLst>
              <a:ext uri="{FF2B5EF4-FFF2-40B4-BE49-F238E27FC236}">
                <a16:creationId xmlns:a16="http://schemas.microsoft.com/office/drawing/2014/main" id="{F2307BF4-C106-B6BD-A7D1-CC52AECB6702}"/>
              </a:ext>
            </a:extLst>
          </p:cNvPr>
          <p:cNvSpPr/>
          <p:nvPr/>
        </p:nvSpPr>
        <p:spPr>
          <a:xfrm>
            <a:off x="9884242" y="3106141"/>
            <a:ext cx="2253340" cy="1594358"/>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Nombre d’écrans</a:t>
            </a:r>
            <a:endParaRPr lang="fr-FR" dirty="0">
              <a:solidFill>
                <a:schemeClr val="tx1"/>
              </a:solidFill>
            </a:endParaRPr>
          </a:p>
        </p:txBody>
      </p:sp>
      <p:sp>
        <p:nvSpPr>
          <p:cNvPr id="14" name="Ellipse 13">
            <a:extLst>
              <a:ext uri="{FF2B5EF4-FFF2-40B4-BE49-F238E27FC236}">
                <a16:creationId xmlns:a16="http://schemas.microsoft.com/office/drawing/2014/main" id="{571FFAA5-2924-1276-637F-0204C9339752}"/>
              </a:ext>
            </a:extLst>
          </p:cNvPr>
          <p:cNvSpPr/>
          <p:nvPr/>
        </p:nvSpPr>
        <p:spPr>
          <a:xfrm>
            <a:off x="3733804" y="4920340"/>
            <a:ext cx="2688779" cy="1502231"/>
          </a:xfrm>
          <a:prstGeom prst="ellipse">
            <a:avLst/>
          </a:prstGeom>
          <a:solidFill>
            <a:srgbClr val="FCFAD0"/>
          </a:solidFill>
          <a:ln>
            <a:solidFill>
              <a:srgbClr val="FCF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Innovation</a:t>
            </a:r>
          </a:p>
          <a:p>
            <a:pPr algn="ctr"/>
            <a:r>
              <a:rPr lang="fr-BE" sz="2800" dirty="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41742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P spid="9" grpId="0" animBg="1"/>
      <p:bldP spid="8"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65548B-12C1-EB41-B4BE-924BBF091CBE}"/>
              </a:ext>
            </a:extLst>
          </p:cNvPr>
          <p:cNvSpPr>
            <a:spLocks noGrp="1"/>
          </p:cNvSpPr>
          <p:nvPr>
            <p:ph type="title"/>
          </p:nvPr>
        </p:nvSpPr>
        <p:spPr>
          <a:xfrm>
            <a:off x="838200" y="-103597"/>
            <a:ext cx="10515600" cy="1325563"/>
          </a:xfrm>
        </p:spPr>
        <p:txBody>
          <a:bodyPr>
            <a:normAutofit/>
          </a:bodyPr>
          <a:lstStyle/>
          <a:p>
            <a:pPr algn="ctr"/>
            <a:r>
              <a:rPr lang="fr-BE" sz="4000" dirty="0">
                <a:solidFill>
                  <a:schemeClr val="tx2">
                    <a:lumMod val="90000"/>
                    <a:lumOff val="10000"/>
                  </a:schemeClr>
                </a:solidFill>
              </a:rPr>
              <a:t>Prise en charge</a:t>
            </a:r>
            <a:br>
              <a:rPr lang="fr-BE" sz="4000" dirty="0">
                <a:solidFill>
                  <a:schemeClr val="tx2">
                    <a:lumMod val="90000"/>
                    <a:lumOff val="10000"/>
                  </a:schemeClr>
                </a:solidFill>
              </a:rPr>
            </a:br>
            <a:r>
              <a:rPr lang="fr-BE" sz="4000" dirty="0">
                <a:solidFill>
                  <a:schemeClr val="tx2">
                    <a:lumMod val="90000"/>
                    <a:lumOff val="10000"/>
                  </a:schemeClr>
                </a:solidFill>
              </a:rPr>
              <a:t>Mesures de prévention spécifiques</a:t>
            </a:r>
            <a:endParaRPr lang="fr-FR" sz="4000"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5F2A3098-EF9C-9D6F-190F-CD9425EBC928}"/>
              </a:ext>
            </a:extLst>
          </p:cNvPr>
          <p:cNvSpPr>
            <a:spLocks noGrp="1"/>
          </p:cNvSpPr>
          <p:nvPr>
            <p:ph idx="1"/>
          </p:nvPr>
        </p:nvSpPr>
        <p:spPr>
          <a:xfrm>
            <a:off x="195943" y="1325564"/>
            <a:ext cx="5519057" cy="5336494"/>
          </a:xfrm>
        </p:spPr>
        <p:txBody>
          <a:bodyPr>
            <a:normAutofit/>
          </a:bodyPr>
          <a:lstStyle/>
          <a:p>
            <a:r>
              <a:rPr lang="fr-BE" sz="3200" dirty="0"/>
              <a:t>Rééducation du clignement</a:t>
            </a:r>
          </a:p>
          <a:p>
            <a:pPr lvl="1"/>
            <a:r>
              <a:rPr lang="fr-BE" dirty="0"/>
              <a:t>Prompts visuels ou auditifs</a:t>
            </a:r>
          </a:p>
          <a:p>
            <a:pPr lvl="1"/>
            <a:r>
              <a:rPr lang="fr-BE" dirty="0"/>
              <a:t>Blind-</a:t>
            </a:r>
            <a:r>
              <a:rPr lang="fr-BE" dirty="0" err="1"/>
              <a:t>working</a:t>
            </a:r>
            <a:endParaRPr lang="fr-BE" dirty="0"/>
          </a:p>
          <a:p>
            <a:endParaRPr lang="fr-BE" sz="3200" dirty="0"/>
          </a:p>
          <a:p>
            <a:r>
              <a:rPr lang="fr-BE" sz="3200" dirty="0"/>
              <a:t>Pauses</a:t>
            </a:r>
          </a:p>
          <a:p>
            <a:pPr lvl="1"/>
            <a:r>
              <a:rPr lang="fr-BE" dirty="0"/>
              <a:t>Insuffisantes seules</a:t>
            </a:r>
          </a:p>
          <a:p>
            <a:endParaRPr lang="fr-BE" sz="3200" dirty="0"/>
          </a:p>
          <a:p>
            <a:r>
              <a:rPr lang="fr-BE" sz="3200" dirty="0"/>
              <a:t>Allongement de la distance focale</a:t>
            </a:r>
          </a:p>
          <a:p>
            <a:pPr lvl="1"/>
            <a:r>
              <a:rPr lang="fr-BE" dirty="0"/>
              <a:t>Règle du 20’20’20’</a:t>
            </a:r>
          </a:p>
          <a:p>
            <a:endParaRPr lang="fr-BE" sz="2000" dirty="0"/>
          </a:p>
        </p:txBody>
      </p:sp>
      <p:sp>
        <p:nvSpPr>
          <p:cNvPr id="4" name="Espace réservé du contenu 2">
            <a:extLst>
              <a:ext uri="{FF2B5EF4-FFF2-40B4-BE49-F238E27FC236}">
                <a16:creationId xmlns:a16="http://schemas.microsoft.com/office/drawing/2014/main" id="{355879C9-08A0-D700-46D3-DB397B4FAE9A}"/>
              </a:ext>
            </a:extLst>
          </p:cNvPr>
          <p:cNvSpPr txBox="1">
            <a:spLocks/>
          </p:cNvSpPr>
          <p:nvPr/>
        </p:nvSpPr>
        <p:spPr>
          <a:xfrm>
            <a:off x="6389912" y="925283"/>
            <a:ext cx="5225143" cy="5617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BE" sz="2000" dirty="0"/>
          </a:p>
          <a:p>
            <a:r>
              <a:rPr lang="fr-BE" sz="3200" dirty="0"/>
              <a:t>Correction optique</a:t>
            </a:r>
          </a:p>
          <a:p>
            <a:pPr lvl="1"/>
            <a:r>
              <a:rPr lang="fr-BE" dirty="0"/>
              <a:t>Verres progressifs et adaptation</a:t>
            </a:r>
          </a:p>
          <a:p>
            <a:pPr lvl="1"/>
            <a:r>
              <a:rPr lang="fr-BE" dirty="0"/>
              <a:t>Astigmatisme</a:t>
            </a:r>
          </a:p>
          <a:p>
            <a:endParaRPr lang="fr-BE" sz="3200" dirty="0"/>
          </a:p>
          <a:p>
            <a:r>
              <a:rPr lang="fr-BE" sz="3200" dirty="0"/>
              <a:t>Information et formations</a:t>
            </a:r>
          </a:p>
          <a:p>
            <a:pPr lvl="1"/>
            <a:endParaRPr lang="fr-BE" sz="2800" dirty="0"/>
          </a:p>
          <a:p>
            <a:endParaRPr lang="fr-BE" sz="3200" dirty="0"/>
          </a:p>
          <a:p>
            <a:r>
              <a:rPr lang="fr-BE" sz="3200" dirty="0"/>
              <a:t>Consultation spécialisée</a:t>
            </a:r>
          </a:p>
          <a:p>
            <a:pPr lvl="1"/>
            <a:r>
              <a:rPr lang="fr-BE" dirty="0"/>
              <a:t>Ophtalmologue, opticien, optométriste…</a:t>
            </a:r>
            <a:endParaRPr lang="fr-FR" dirty="0"/>
          </a:p>
        </p:txBody>
      </p:sp>
      <p:cxnSp>
        <p:nvCxnSpPr>
          <p:cNvPr id="6" name="Connecteur droit 5">
            <a:extLst>
              <a:ext uri="{FF2B5EF4-FFF2-40B4-BE49-F238E27FC236}">
                <a16:creationId xmlns:a16="http://schemas.microsoft.com/office/drawing/2014/main" id="{1EF784FB-0131-8C44-6D35-B37AB9A6DA6E}"/>
              </a:ext>
            </a:extLst>
          </p:cNvPr>
          <p:cNvCxnSpPr/>
          <p:nvPr/>
        </p:nvCxnSpPr>
        <p:spPr>
          <a:xfrm>
            <a:off x="6030691" y="1271133"/>
            <a:ext cx="0" cy="5456237"/>
          </a:xfrm>
          <a:prstGeom prst="line">
            <a:avLst/>
          </a:prstGeom>
          <a:ln>
            <a:solidFill>
              <a:schemeClr val="accent5">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897D050F-8204-A0F0-32F2-D83CD24E9D2E}"/>
              </a:ext>
            </a:extLst>
          </p:cNvPr>
          <p:cNvSpPr txBox="1"/>
          <p:nvPr/>
        </p:nvSpPr>
        <p:spPr>
          <a:xfrm>
            <a:off x="6161310" y="5903893"/>
            <a:ext cx="5943601" cy="954107"/>
          </a:xfrm>
          <a:prstGeom prst="rect">
            <a:avLst/>
          </a:prstGeom>
          <a:noFill/>
        </p:spPr>
        <p:txBody>
          <a:bodyPr wrap="square" rtlCol="0">
            <a:spAutoFit/>
          </a:bodyPr>
          <a:lstStyle/>
          <a:p>
            <a:r>
              <a:rPr lang="fr-FR" sz="3200" b="1" dirty="0">
                <a:solidFill>
                  <a:schemeClr val="accent5">
                    <a:lumMod val="75000"/>
                  </a:schemeClr>
                </a:solidFill>
                <a:latin typeface="Aptos" panose="020B0004020202020204" pitchFamily="34" charset="0"/>
              </a:rPr>
              <a:t>   </a:t>
            </a:r>
            <a:r>
              <a:rPr lang="fr-FR" sz="2400" b="1" dirty="0">
                <a:solidFill>
                  <a:schemeClr val="accent5">
                    <a:lumMod val="75000"/>
                  </a:schemeClr>
                </a:solidFill>
                <a:latin typeface="Aptos" panose="020B0004020202020204" pitchFamily="34" charset="0"/>
              </a:rPr>
              <a:t> Et médecin du travail, </a:t>
            </a:r>
          </a:p>
          <a:p>
            <a:r>
              <a:rPr lang="fr-FR" sz="2400" b="1" dirty="0">
                <a:solidFill>
                  <a:schemeClr val="accent5">
                    <a:lumMod val="75000"/>
                  </a:schemeClr>
                </a:solidFill>
                <a:latin typeface="Aptos" panose="020B0004020202020204" pitchFamily="34" charset="0"/>
              </a:rPr>
              <a:t>ergonome, informaticien de l’entreprise…</a:t>
            </a:r>
            <a:endParaRPr lang="fr-FR" sz="2400" b="1" dirty="0">
              <a:solidFill>
                <a:schemeClr val="accent5">
                  <a:lumMod val="75000"/>
                </a:schemeClr>
              </a:solidFill>
            </a:endParaRPr>
          </a:p>
        </p:txBody>
      </p:sp>
      <p:sp>
        <p:nvSpPr>
          <p:cNvPr id="5" name="Arc 4">
            <a:extLst>
              <a:ext uri="{FF2B5EF4-FFF2-40B4-BE49-F238E27FC236}">
                <a16:creationId xmlns:a16="http://schemas.microsoft.com/office/drawing/2014/main" id="{2DDC3F9F-64B6-8251-56AE-A5B67158230A}"/>
              </a:ext>
            </a:extLst>
          </p:cNvPr>
          <p:cNvSpPr/>
          <p:nvPr/>
        </p:nvSpPr>
        <p:spPr>
          <a:xfrm rot="20208806" flipH="1">
            <a:off x="6456719" y="5248699"/>
            <a:ext cx="1110343" cy="1341286"/>
          </a:xfrm>
          <a:prstGeom prst="arc">
            <a:avLst/>
          </a:prstGeom>
          <a:ln w="57150">
            <a:solidFill>
              <a:schemeClr val="accent5">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chemeClr val="accent5">
                  <a:lumMod val="75000"/>
                </a:schemeClr>
              </a:solidFill>
            </a:endParaRPr>
          </a:p>
        </p:txBody>
      </p:sp>
    </p:spTree>
    <p:extLst>
      <p:ext uri="{BB962C8B-B14F-4D97-AF65-F5344CB8AC3E}">
        <p14:creationId xmlns:p14="http://schemas.microsoft.com/office/powerpoint/2010/main" val="39333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51791-70C6-01E0-5D88-6587CA02C1C5}"/>
              </a:ext>
            </a:extLst>
          </p:cNvPr>
          <p:cNvSpPr>
            <a:spLocks noGrp="1"/>
          </p:cNvSpPr>
          <p:nvPr>
            <p:ph type="title"/>
          </p:nvPr>
        </p:nvSpPr>
        <p:spPr/>
        <p:txBody>
          <a:bodyPr/>
          <a:lstStyle/>
          <a:p>
            <a:pPr algn="ctr"/>
            <a:r>
              <a:rPr lang="fr-BE" dirty="0">
                <a:solidFill>
                  <a:schemeClr val="tx2">
                    <a:lumMod val="90000"/>
                    <a:lumOff val="10000"/>
                  </a:schemeClr>
                </a:solidFill>
              </a:rPr>
              <a:t>Prise en charge</a:t>
            </a:r>
            <a:br>
              <a:rPr lang="fr-BE" dirty="0">
                <a:solidFill>
                  <a:schemeClr val="tx2">
                    <a:lumMod val="90000"/>
                    <a:lumOff val="10000"/>
                  </a:schemeClr>
                </a:solidFill>
              </a:rPr>
            </a:br>
            <a:r>
              <a:rPr lang="fr-BE" dirty="0">
                <a:solidFill>
                  <a:schemeClr val="tx2">
                    <a:lumMod val="90000"/>
                    <a:lumOff val="10000"/>
                  </a:schemeClr>
                </a:solidFill>
              </a:rPr>
              <a:t>Mesures de soutien et curatives</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332DB346-09B9-6309-A02E-27BA3C970840}"/>
              </a:ext>
            </a:extLst>
          </p:cNvPr>
          <p:cNvSpPr>
            <a:spLocks noGrp="1"/>
          </p:cNvSpPr>
          <p:nvPr>
            <p:ph idx="1"/>
          </p:nvPr>
        </p:nvSpPr>
        <p:spPr>
          <a:xfrm>
            <a:off x="838200" y="2261053"/>
            <a:ext cx="10515600" cy="4351338"/>
          </a:xfrm>
        </p:spPr>
        <p:txBody>
          <a:bodyPr>
            <a:normAutofit lnSpcReduction="10000"/>
          </a:bodyPr>
          <a:lstStyle/>
          <a:p>
            <a:r>
              <a:rPr lang="fr-BE" dirty="0"/>
              <a:t>Mesures hygiéno-diététiques : alimentation et hydratation</a:t>
            </a:r>
          </a:p>
          <a:p>
            <a:pPr lvl="1"/>
            <a:r>
              <a:rPr lang="fr-BE" dirty="0"/>
              <a:t>Boire de l’eau</a:t>
            </a:r>
          </a:p>
          <a:p>
            <a:pPr lvl="1"/>
            <a:r>
              <a:rPr lang="fr-BE" dirty="0"/>
              <a:t>Acides gras Ω3</a:t>
            </a:r>
          </a:p>
          <a:p>
            <a:pPr lvl="1"/>
            <a:r>
              <a:rPr lang="fr-BE" dirty="0"/>
              <a:t>β-carotène, extrait de myrtille &lt;= placébos ?</a:t>
            </a:r>
          </a:p>
          <a:p>
            <a:endParaRPr lang="fr-BE" dirty="0"/>
          </a:p>
          <a:p>
            <a:r>
              <a:rPr lang="fr-BE" dirty="0"/>
              <a:t>Larmes artificielles</a:t>
            </a:r>
          </a:p>
          <a:p>
            <a:pPr lvl="1"/>
            <a:r>
              <a:rPr lang="fr-BE" dirty="0"/>
              <a:t>Dispositif médical</a:t>
            </a:r>
          </a:p>
          <a:p>
            <a:pPr lvl="1"/>
            <a:r>
              <a:rPr lang="fr-BE" dirty="0"/>
              <a:t>Rémanence variable et précautions</a:t>
            </a:r>
          </a:p>
          <a:p>
            <a:endParaRPr lang="fr-BE" dirty="0"/>
          </a:p>
          <a:p>
            <a:r>
              <a:rPr lang="fr-BE" dirty="0"/>
              <a:t>Lunettes « anti-lumière bleue » ? </a:t>
            </a:r>
            <a:endParaRPr lang="fr-FR" dirty="0"/>
          </a:p>
        </p:txBody>
      </p:sp>
      <p:sp>
        <p:nvSpPr>
          <p:cNvPr id="5" name="ZoneTexte 4">
            <a:extLst>
              <a:ext uri="{FF2B5EF4-FFF2-40B4-BE49-F238E27FC236}">
                <a16:creationId xmlns:a16="http://schemas.microsoft.com/office/drawing/2014/main" id="{DD56EB7C-7D68-A877-E329-8FD2C9C10CC8}"/>
              </a:ext>
            </a:extLst>
          </p:cNvPr>
          <p:cNvSpPr txBox="1"/>
          <p:nvPr/>
        </p:nvSpPr>
        <p:spPr>
          <a:xfrm>
            <a:off x="4087586" y="3903657"/>
            <a:ext cx="4016828" cy="830997"/>
          </a:xfrm>
          <a:prstGeom prst="rect">
            <a:avLst/>
          </a:prstGeom>
          <a:noFill/>
        </p:spPr>
        <p:txBody>
          <a:bodyPr wrap="square" rtlCol="0">
            <a:spAutoFit/>
          </a:bodyPr>
          <a:lstStyle/>
          <a:p>
            <a:pPr algn="ctr"/>
            <a:r>
              <a:rPr lang="fr-BE" sz="2400" i="1" dirty="0">
                <a:solidFill>
                  <a:schemeClr val="accent5">
                    <a:lumMod val="75000"/>
                  </a:schemeClr>
                </a:solidFill>
              </a:rPr>
              <a:t>Dans la trousse de secours </a:t>
            </a:r>
          </a:p>
          <a:p>
            <a:pPr algn="ctr"/>
            <a:r>
              <a:rPr lang="fr-BE" sz="2400" i="1" dirty="0">
                <a:solidFill>
                  <a:schemeClr val="accent5">
                    <a:lumMod val="75000"/>
                  </a:schemeClr>
                </a:solidFill>
              </a:rPr>
              <a:t>du lieu de travail ?</a:t>
            </a:r>
            <a:endParaRPr lang="fr-FR" sz="2400" i="1" dirty="0">
              <a:solidFill>
                <a:schemeClr val="accent5">
                  <a:lumMod val="75000"/>
                </a:schemeClr>
              </a:solidFill>
            </a:endParaRPr>
          </a:p>
        </p:txBody>
      </p:sp>
      <p:cxnSp>
        <p:nvCxnSpPr>
          <p:cNvPr id="7" name="Connecteur droit avec flèche 6">
            <a:extLst>
              <a:ext uri="{FF2B5EF4-FFF2-40B4-BE49-F238E27FC236}">
                <a16:creationId xmlns:a16="http://schemas.microsoft.com/office/drawing/2014/main" id="{16AD1212-9D18-49A1-E18C-3AF864FCBFCD}"/>
              </a:ext>
            </a:extLst>
          </p:cNvPr>
          <p:cNvCxnSpPr>
            <a:cxnSpLocks/>
          </p:cNvCxnSpPr>
          <p:nvPr/>
        </p:nvCxnSpPr>
        <p:spPr>
          <a:xfrm flipH="1">
            <a:off x="4169229" y="4408714"/>
            <a:ext cx="609600" cy="87086"/>
          </a:xfrm>
          <a:prstGeom prst="straightConnector1">
            <a:avLst/>
          </a:prstGeom>
          <a:ln w="57150">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7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DEFA8-C4BA-9F2D-E5FB-0F65C5944E9E}"/>
              </a:ext>
            </a:extLst>
          </p:cNvPr>
          <p:cNvSpPr>
            <a:spLocks noGrp="1"/>
          </p:cNvSpPr>
          <p:nvPr>
            <p:ph type="title"/>
          </p:nvPr>
        </p:nvSpPr>
        <p:spPr>
          <a:xfrm>
            <a:off x="838200" y="-11768"/>
            <a:ext cx="10515600" cy="1325563"/>
          </a:xfrm>
        </p:spPr>
        <p:txBody>
          <a:bodyPr/>
          <a:lstStyle/>
          <a:p>
            <a:pPr algn="ctr"/>
            <a:r>
              <a:rPr lang="fr-BE" dirty="0">
                <a:solidFill>
                  <a:schemeClr val="tx2">
                    <a:lumMod val="90000"/>
                    <a:lumOff val="10000"/>
                  </a:schemeClr>
                </a:solidFill>
              </a:rPr>
              <a:t>Rôle du médecin du travail</a:t>
            </a:r>
            <a:endParaRPr lang="fr-FR" dirty="0">
              <a:solidFill>
                <a:schemeClr val="tx2">
                  <a:lumMod val="90000"/>
                  <a:lumOff val="10000"/>
                </a:schemeClr>
              </a:solidFill>
            </a:endParaRPr>
          </a:p>
        </p:txBody>
      </p:sp>
      <p:sp>
        <p:nvSpPr>
          <p:cNvPr id="7" name="Rectangle : coins arrondis 6">
            <a:extLst>
              <a:ext uri="{FF2B5EF4-FFF2-40B4-BE49-F238E27FC236}">
                <a16:creationId xmlns:a16="http://schemas.microsoft.com/office/drawing/2014/main" id="{AE97B62D-A527-5A49-0C28-9B4BBE294FDE}"/>
              </a:ext>
            </a:extLst>
          </p:cNvPr>
          <p:cNvSpPr/>
          <p:nvPr/>
        </p:nvSpPr>
        <p:spPr>
          <a:xfrm>
            <a:off x="3600450" y="1345597"/>
            <a:ext cx="3875315" cy="21576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sz="2400" b="1" dirty="0">
                <a:solidFill>
                  <a:schemeClr val="tx1"/>
                </a:solidFill>
              </a:rPr>
              <a:t>Rôle majeur </a:t>
            </a:r>
            <a:r>
              <a:rPr lang="fr-BE" sz="2400" dirty="0">
                <a:solidFill>
                  <a:schemeClr val="tx1"/>
                </a:solidFill>
              </a:rPr>
              <a:t>dans la survenue du DES</a:t>
            </a:r>
          </a:p>
          <a:p>
            <a:pPr marL="285750" indent="-285750">
              <a:buFont typeface="Arial" panose="020B0604020202020204" pitchFamily="34" charset="0"/>
              <a:buChar char="•"/>
            </a:pPr>
            <a:r>
              <a:rPr lang="fr-BE" sz="2400" b="1" dirty="0">
                <a:solidFill>
                  <a:schemeClr val="tx1"/>
                </a:solidFill>
              </a:rPr>
              <a:t>Premiers</a:t>
            </a:r>
            <a:r>
              <a:rPr lang="fr-BE" sz="2400" dirty="0">
                <a:solidFill>
                  <a:schemeClr val="tx1"/>
                </a:solidFill>
              </a:rPr>
              <a:t> éléments à considérer</a:t>
            </a:r>
          </a:p>
        </p:txBody>
      </p:sp>
      <p:sp>
        <p:nvSpPr>
          <p:cNvPr id="8" name="Rectangle : coins arrondis 7">
            <a:extLst>
              <a:ext uri="{FF2B5EF4-FFF2-40B4-BE49-F238E27FC236}">
                <a16:creationId xmlns:a16="http://schemas.microsoft.com/office/drawing/2014/main" id="{95C94F10-05F1-584C-1DE6-8CA57A75964F}"/>
              </a:ext>
            </a:extLst>
          </p:cNvPr>
          <p:cNvSpPr/>
          <p:nvPr/>
        </p:nvSpPr>
        <p:spPr>
          <a:xfrm>
            <a:off x="8425543" y="1381023"/>
            <a:ext cx="3660321" cy="190421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sz="2400" dirty="0">
                <a:solidFill>
                  <a:schemeClr val="tx1"/>
                </a:solidFill>
              </a:rPr>
              <a:t>Prise de conscience</a:t>
            </a:r>
          </a:p>
          <a:p>
            <a:pPr marL="285750" indent="-285750">
              <a:buFont typeface="Arial" panose="020B0604020202020204" pitchFamily="34" charset="0"/>
              <a:buChar char="•"/>
            </a:pPr>
            <a:r>
              <a:rPr lang="fr-BE" sz="2400" dirty="0">
                <a:solidFill>
                  <a:schemeClr val="tx1"/>
                </a:solidFill>
              </a:rPr>
              <a:t>Actualisation de nos connaissances</a:t>
            </a:r>
          </a:p>
        </p:txBody>
      </p:sp>
      <p:cxnSp>
        <p:nvCxnSpPr>
          <p:cNvPr id="20" name="Connecteur droit avec flèche 19">
            <a:extLst>
              <a:ext uri="{FF2B5EF4-FFF2-40B4-BE49-F238E27FC236}">
                <a16:creationId xmlns:a16="http://schemas.microsoft.com/office/drawing/2014/main" id="{64585891-CDF3-4140-5687-033F3A025E83}"/>
              </a:ext>
            </a:extLst>
          </p:cNvPr>
          <p:cNvCxnSpPr>
            <a:cxnSpLocks/>
          </p:cNvCxnSpPr>
          <p:nvPr/>
        </p:nvCxnSpPr>
        <p:spPr>
          <a:xfrm>
            <a:off x="7260771" y="2333128"/>
            <a:ext cx="1164772" cy="0"/>
          </a:xfrm>
          <a:prstGeom prst="straightConnector1">
            <a:avLst/>
          </a:prstGeom>
          <a:ln w="57150">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ZoneTexte 23">
            <a:extLst>
              <a:ext uri="{FF2B5EF4-FFF2-40B4-BE49-F238E27FC236}">
                <a16:creationId xmlns:a16="http://schemas.microsoft.com/office/drawing/2014/main" id="{958D2C4C-AC6F-8636-B3F7-3200249498CB}"/>
              </a:ext>
            </a:extLst>
          </p:cNvPr>
          <p:cNvSpPr txBox="1"/>
          <p:nvPr/>
        </p:nvSpPr>
        <p:spPr>
          <a:xfrm>
            <a:off x="70757" y="3700642"/>
            <a:ext cx="8093530" cy="461665"/>
          </a:xfrm>
          <a:prstGeom prst="rect">
            <a:avLst/>
          </a:prstGeom>
          <a:noFill/>
        </p:spPr>
        <p:txBody>
          <a:bodyPr wrap="square" rtlCol="0">
            <a:spAutoFit/>
          </a:bodyPr>
          <a:lstStyle/>
          <a:p>
            <a:r>
              <a:rPr lang="fr-BE" sz="2400" dirty="0">
                <a:solidFill>
                  <a:srgbClr val="C00000"/>
                </a:solidFill>
              </a:rPr>
              <a:t>L’écran est une </a:t>
            </a:r>
            <a:r>
              <a:rPr lang="fr-BE" sz="2400" b="1" dirty="0">
                <a:solidFill>
                  <a:srgbClr val="C00000"/>
                </a:solidFill>
              </a:rPr>
              <a:t>interface </a:t>
            </a:r>
            <a:r>
              <a:rPr lang="fr-BE" sz="2400" dirty="0">
                <a:solidFill>
                  <a:srgbClr val="C00000"/>
                </a:solidFill>
              </a:rPr>
              <a:t>entre l’ordinateur et l’humain…</a:t>
            </a:r>
            <a:endParaRPr lang="fr-FR" dirty="0">
              <a:solidFill>
                <a:srgbClr val="C00000"/>
              </a:solidFill>
            </a:endParaRPr>
          </a:p>
        </p:txBody>
      </p:sp>
      <p:sp>
        <p:nvSpPr>
          <p:cNvPr id="25" name="ZoneTexte 24">
            <a:extLst>
              <a:ext uri="{FF2B5EF4-FFF2-40B4-BE49-F238E27FC236}">
                <a16:creationId xmlns:a16="http://schemas.microsoft.com/office/drawing/2014/main" id="{8F82EAE5-AE1D-B45B-C885-473DB91E2CF2}"/>
              </a:ext>
            </a:extLst>
          </p:cNvPr>
          <p:cNvSpPr txBox="1"/>
          <p:nvPr/>
        </p:nvSpPr>
        <p:spPr>
          <a:xfrm>
            <a:off x="4386944" y="4060617"/>
            <a:ext cx="7881257" cy="461665"/>
          </a:xfrm>
          <a:prstGeom prst="rect">
            <a:avLst/>
          </a:prstGeom>
          <a:noFill/>
        </p:spPr>
        <p:txBody>
          <a:bodyPr wrap="square" rtlCol="0">
            <a:spAutoFit/>
          </a:bodyPr>
          <a:lstStyle/>
          <a:p>
            <a:r>
              <a:rPr lang="fr-BE" sz="2400" dirty="0">
                <a:solidFill>
                  <a:srgbClr val="C00000"/>
                </a:solidFill>
              </a:rPr>
              <a:t>…Il est donc</a:t>
            </a:r>
            <a:r>
              <a:rPr lang="fr-BE" sz="2400" b="1" dirty="0">
                <a:solidFill>
                  <a:srgbClr val="C00000"/>
                </a:solidFill>
              </a:rPr>
              <a:t> au cœur des considérations ergonomiques </a:t>
            </a:r>
            <a:endParaRPr lang="fr-FR" b="1" dirty="0">
              <a:solidFill>
                <a:srgbClr val="C00000"/>
              </a:solidFill>
            </a:endParaRPr>
          </a:p>
        </p:txBody>
      </p:sp>
      <p:sp>
        <p:nvSpPr>
          <p:cNvPr id="29" name="Rectangle : coins arrondis 28">
            <a:extLst>
              <a:ext uri="{FF2B5EF4-FFF2-40B4-BE49-F238E27FC236}">
                <a16:creationId xmlns:a16="http://schemas.microsoft.com/office/drawing/2014/main" id="{DC544444-43D4-8934-1877-A89772D61A55}"/>
              </a:ext>
            </a:extLst>
          </p:cNvPr>
          <p:cNvSpPr/>
          <p:nvPr/>
        </p:nvSpPr>
        <p:spPr>
          <a:xfrm>
            <a:off x="8360228" y="4699340"/>
            <a:ext cx="3725636" cy="182455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BE" sz="2400" dirty="0">
                <a:solidFill>
                  <a:schemeClr val="tx1"/>
                </a:solidFill>
              </a:rPr>
              <a:t>Messages à faire passer lors de nos consultations et de nos VLT</a:t>
            </a:r>
          </a:p>
        </p:txBody>
      </p:sp>
      <p:cxnSp>
        <p:nvCxnSpPr>
          <p:cNvPr id="30" name="Connecteur droit avec flèche 29">
            <a:extLst>
              <a:ext uri="{FF2B5EF4-FFF2-40B4-BE49-F238E27FC236}">
                <a16:creationId xmlns:a16="http://schemas.microsoft.com/office/drawing/2014/main" id="{98A651A3-F493-1083-9406-6E58EB420C6A}"/>
              </a:ext>
            </a:extLst>
          </p:cNvPr>
          <p:cNvCxnSpPr>
            <a:cxnSpLocks/>
          </p:cNvCxnSpPr>
          <p:nvPr/>
        </p:nvCxnSpPr>
        <p:spPr>
          <a:xfrm>
            <a:off x="7410449" y="5684554"/>
            <a:ext cx="949778" cy="0"/>
          </a:xfrm>
          <a:prstGeom prst="straightConnector1">
            <a:avLst/>
          </a:prstGeom>
          <a:ln w="57150">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2E4A33BC-7F3F-0CB0-F6E1-50220924CF42}"/>
              </a:ext>
            </a:extLst>
          </p:cNvPr>
          <p:cNvSpPr/>
          <p:nvPr/>
        </p:nvSpPr>
        <p:spPr>
          <a:xfrm>
            <a:off x="144234" y="1134821"/>
            <a:ext cx="1970315" cy="1325563"/>
          </a:xfrm>
          <a:prstGeom prst="ellipse">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dirty="0">
                <a:solidFill>
                  <a:schemeClr val="tx1"/>
                </a:solidFill>
              </a:rPr>
              <a:t>Poste de Travail</a:t>
            </a:r>
            <a:endParaRPr lang="fr-FR" sz="2400" dirty="0">
              <a:solidFill>
                <a:schemeClr val="tx1"/>
              </a:solidFill>
            </a:endParaRPr>
          </a:p>
        </p:txBody>
      </p:sp>
      <p:sp>
        <p:nvSpPr>
          <p:cNvPr id="36" name="Ellipse 35">
            <a:extLst>
              <a:ext uri="{FF2B5EF4-FFF2-40B4-BE49-F238E27FC236}">
                <a16:creationId xmlns:a16="http://schemas.microsoft.com/office/drawing/2014/main" id="{A422641C-C075-A2A6-6E49-8AF7E1DA1F48}"/>
              </a:ext>
            </a:extLst>
          </p:cNvPr>
          <p:cNvSpPr/>
          <p:nvPr/>
        </p:nvSpPr>
        <p:spPr>
          <a:xfrm>
            <a:off x="438147" y="2192929"/>
            <a:ext cx="2675168" cy="1325563"/>
          </a:xfrm>
          <a:prstGeom prst="ellipse">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rPr>
              <a:t>Environnement de Travail</a:t>
            </a:r>
            <a:endParaRPr lang="fr-FR" sz="2000" dirty="0">
              <a:solidFill>
                <a:schemeClr val="tx1"/>
              </a:solidFill>
            </a:endParaRPr>
          </a:p>
        </p:txBody>
      </p:sp>
      <p:sp>
        <p:nvSpPr>
          <p:cNvPr id="37" name="Accolade fermante 36">
            <a:extLst>
              <a:ext uri="{FF2B5EF4-FFF2-40B4-BE49-F238E27FC236}">
                <a16:creationId xmlns:a16="http://schemas.microsoft.com/office/drawing/2014/main" id="{80D06F5E-3C6D-6F22-7121-19B11778E07D}"/>
              </a:ext>
            </a:extLst>
          </p:cNvPr>
          <p:cNvSpPr/>
          <p:nvPr/>
        </p:nvSpPr>
        <p:spPr>
          <a:xfrm>
            <a:off x="3069769" y="1491346"/>
            <a:ext cx="487137" cy="1838093"/>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Ellipse 39">
            <a:extLst>
              <a:ext uri="{FF2B5EF4-FFF2-40B4-BE49-F238E27FC236}">
                <a16:creationId xmlns:a16="http://schemas.microsoft.com/office/drawing/2014/main" id="{0C9CBC5B-EFB3-031C-B7A4-B1D31A95D580}"/>
              </a:ext>
            </a:extLst>
          </p:cNvPr>
          <p:cNvSpPr/>
          <p:nvPr/>
        </p:nvSpPr>
        <p:spPr>
          <a:xfrm>
            <a:off x="672194" y="4731809"/>
            <a:ext cx="2245180" cy="1252036"/>
          </a:xfrm>
          <a:prstGeom prst="ellipse">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rPr>
              <a:t>Mesures de Prévention</a:t>
            </a:r>
            <a:endParaRPr lang="fr-FR" sz="2000" dirty="0">
              <a:solidFill>
                <a:schemeClr val="tx1"/>
              </a:solidFill>
            </a:endParaRPr>
          </a:p>
        </p:txBody>
      </p:sp>
      <p:sp>
        <p:nvSpPr>
          <p:cNvPr id="41" name="Accolade fermante 40">
            <a:extLst>
              <a:ext uri="{FF2B5EF4-FFF2-40B4-BE49-F238E27FC236}">
                <a16:creationId xmlns:a16="http://schemas.microsoft.com/office/drawing/2014/main" id="{E0334B73-B94F-C074-391C-A44089FBF60F}"/>
              </a:ext>
            </a:extLst>
          </p:cNvPr>
          <p:cNvSpPr/>
          <p:nvPr/>
        </p:nvSpPr>
        <p:spPr>
          <a:xfrm>
            <a:off x="3058881" y="4794770"/>
            <a:ext cx="487137" cy="1118737"/>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FC22ED80-188C-978E-F280-07F493037791}"/>
              </a:ext>
            </a:extLst>
          </p:cNvPr>
          <p:cNvSpPr/>
          <p:nvPr/>
        </p:nvSpPr>
        <p:spPr>
          <a:xfrm>
            <a:off x="3600447" y="4605717"/>
            <a:ext cx="4041324" cy="21576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sz="2400" b="1" dirty="0">
                <a:solidFill>
                  <a:schemeClr val="tx1"/>
                </a:solidFill>
              </a:rPr>
              <a:t>Nombreuses</a:t>
            </a:r>
            <a:r>
              <a:rPr lang="fr-BE" sz="2400" dirty="0">
                <a:solidFill>
                  <a:schemeClr val="tx1"/>
                </a:solidFill>
              </a:rPr>
              <a:t> et </a:t>
            </a:r>
            <a:r>
              <a:rPr lang="fr-BE" sz="2400" b="1" dirty="0">
                <a:solidFill>
                  <a:schemeClr val="tx1"/>
                </a:solidFill>
              </a:rPr>
              <a:t>variées</a:t>
            </a:r>
            <a:r>
              <a:rPr lang="fr-BE" sz="2400" dirty="0">
                <a:solidFill>
                  <a:schemeClr val="tx1"/>
                </a:solidFill>
              </a:rPr>
              <a:t> !</a:t>
            </a:r>
          </a:p>
          <a:p>
            <a:pPr marL="285750" indent="-285750">
              <a:buFont typeface="Arial" panose="020B0604020202020204" pitchFamily="34" charset="0"/>
              <a:buChar char="•"/>
            </a:pPr>
            <a:r>
              <a:rPr lang="fr-BE" sz="2400" dirty="0">
                <a:solidFill>
                  <a:schemeClr val="tx1"/>
                </a:solidFill>
              </a:rPr>
              <a:t>Or c’est l’</a:t>
            </a:r>
            <a:r>
              <a:rPr lang="fr-BE" sz="2400" b="1" dirty="0">
                <a:solidFill>
                  <a:schemeClr val="tx1"/>
                </a:solidFill>
              </a:rPr>
              <a:t>approche</a:t>
            </a:r>
            <a:r>
              <a:rPr lang="fr-BE" sz="2400" dirty="0">
                <a:solidFill>
                  <a:schemeClr val="tx1"/>
                </a:solidFill>
              </a:rPr>
              <a:t> </a:t>
            </a:r>
            <a:r>
              <a:rPr lang="fr-BE" sz="2400" b="1" dirty="0">
                <a:solidFill>
                  <a:schemeClr val="tx1"/>
                </a:solidFill>
              </a:rPr>
              <a:t>privilégiée</a:t>
            </a:r>
            <a:r>
              <a:rPr lang="fr-BE" sz="2400" dirty="0">
                <a:solidFill>
                  <a:schemeClr val="tx1"/>
                </a:solidFill>
              </a:rPr>
              <a:t> en Santé au Travail</a:t>
            </a:r>
          </a:p>
        </p:txBody>
      </p:sp>
    </p:spTree>
    <p:extLst>
      <p:ext uri="{BB962C8B-B14F-4D97-AF65-F5344CB8AC3E}">
        <p14:creationId xmlns:p14="http://schemas.microsoft.com/office/powerpoint/2010/main" val="4767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5" grpId="0"/>
      <p:bldP spid="29" grpId="0" animBg="1"/>
      <p:bldP spid="35" grpId="0" animBg="1"/>
      <p:bldP spid="36" grpId="0" animBg="1"/>
      <p:bldP spid="37" grpId="0" animBg="1"/>
      <p:bldP spid="40" grpId="0" animBg="1"/>
      <p:bldP spid="41"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DEFA8-C4BA-9F2D-E5FB-0F65C5944E9E}"/>
              </a:ext>
            </a:extLst>
          </p:cNvPr>
          <p:cNvSpPr>
            <a:spLocks noGrp="1"/>
          </p:cNvSpPr>
          <p:nvPr>
            <p:ph type="title"/>
          </p:nvPr>
        </p:nvSpPr>
        <p:spPr>
          <a:xfrm>
            <a:off x="838199" y="138151"/>
            <a:ext cx="10515600" cy="1325563"/>
          </a:xfrm>
        </p:spPr>
        <p:txBody>
          <a:bodyPr/>
          <a:lstStyle/>
          <a:p>
            <a:pPr algn="ctr"/>
            <a:r>
              <a:rPr lang="fr-BE" dirty="0">
                <a:solidFill>
                  <a:schemeClr val="tx2">
                    <a:lumMod val="90000"/>
                    <a:lumOff val="10000"/>
                  </a:schemeClr>
                </a:solidFill>
              </a:rPr>
              <a:t>Rôle du médecin du travail</a:t>
            </a:r>
            <a:br>
              <a:rPr lang="fr-BE" dirty="0">
                <a:solidFill>
                  <a:schemeClr val="tx2">
                    <a:lumMod val="90000"/>
                    <a:lumOff val="10000"/>
                  </a:schemeClr>
                </a:solidFill>
              </a:rPr>
            </a:br>
            <a:r>
              <a:rPr lang="fr-BE" dirty="0">
                <a:solidFill>
                  <a:schemeClr val="tx2">
                    <a:lumMod val="90000"/>
                    <a:lumOff val="10000"/>
                  </a:schemeClr>
                </a:solidFill>
              </a:rPr>
              <a:t>TO DO </a:t>
            </a:r>
            <a:endParaRPr lang="fr-FR" dirty="0">
              <a:solidFill>
                <a:schemeClr val="tx2">
                  <a:lumMod val="90000"/>
                  <a:lumOff val="10000"/>
                </a:schemeClr>
              </a:solidFill>
            </a:endParaRPr>
          </a:p>
        </p:txBody>
      </p:sp>
      <p:sp>
        <p:nvSpPr>
          <p:cNvPr id="8" name="Rectangle : coins arrondis 7">
            <a:extLst>
              <a:ext uri="{FF2B5EF4-FFF2-40B4-BE49-F238E27FC236}">
                <a16:creationId xmlns:a16="http://schemas.microsoft.com/office/drawing/2014/main" id="{95C94F10-05F1-584C-1DE6-8CA57A75964F}"/>
              </a:ext>
            </a:extLst>
          </p:cNvPr>
          <p:cNvSpPr/>
          <p:nvPr/>
        </p:nvSpPr>
        <p:spPr>
          <a:xfrm>
            <a:off x="130629" y="1293937"/>
            <a:ext cx="3622223" cy="190421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sz="2400" dirty="0">
                <a:solidFill>
                  <a:schemeClr val="tx1"/>
                </a:solidFill>
              </a:rPr>
              <a:t>Prise de conscience</a:t>
            </a:r>
          </a:p>
          <a:p>
            <a:pPr marL="285750" indent="-285750">
              <a:buFont typeface="Arial" panose="020B0604020202020204" pitchFamily="34" charset="0"/>
              <a:buChar char="•"/>
            </a:pPr>
            <a:r>
              <a:rPr lang="fr-BE" sz="2400" dirty="0">
                <a:solidFill>
                  <a:schemeClr val="tx1"/>
                </a:solidFill>
              </a:rPr>
              <a:t>Actualisation de nos connaissances</a:t>
            </a:r>
          </a:p>
        </p:txBody>
      </p:sp>
      <p:sp>
        <p:nvSpPr>
          <p:cNvPr id="29" name="Rectangle : coins arrondis 28">
            <a:extLst>
              <a:ext uri="{FF2B5EF4-FFF2-40B4-BE49-F238E27FC236}">
                <a16:creationId xmlns:a16="http://schemas.microsoft.com/office/drawing/2014/main" id="{DC544444-43D4-8934-1877-A89772D61A55}"/>
              </a:ext>
            </a:extLst>
          </p:cNvPr>
          <p:cNvSpPr/>
          <p:nvPr/>
        </p:nvSpPr>
        <p:spPr>
          <a:xfrm>
            <a:off x="130629" y="3451450"/>
            <a:ext cx="3622223" cy="182455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BE" sz="2400" dirty="0">
                <a:solidFill>
                  <a:schemeClr val="tx1"/>
                </a:solidFill>
              </a:rPr>
              <a:t>Messages à faire passer lors de nos consultations et de nos VLT</a:t>
            </a:r>
          </a:p>
        </p:txBody>
      </p:sp>
      <p:sp>
        <p:nvSpPr>
          <p:cNvPr id="3" name="ZoneTexte 2">
            <a:extLst>
              <a:ext uri="{FF2B5EF4-FFF2-40B4-BE49-F238E27FC236}">
                <a16:creationId xmlns:a16="http://schemas.microsoft.com/office/drawing/2014/main" id="{E72535B7-CD5D-7A9D-7238-63751A9ACE94}"/>
              </a:ext>
            </a:extLst>
          </p:cNvPr>
          <p:cNvSpPr txBox="1"/>
          <p:nvPr/>
        </p:nvSpPr>
        <p:spPr>
          <a:xfrm>
            <a:off x="3494315" y="3133553"/>
            <a:ext cx="2231571" cy="461665"/>
          </a:xfrm>
          <a:prstGeom prst="rect">
            <a:avLst/>
          </a:prstGeom>
          <a:noFill/>
        </p:spPr>
        <p:txBody>
          <a:bodyPr wrap="square" rtlCol="0">
            <a:spAutoFit/>
          </a:bodyPr>
          <a:lstStyle/>
          <a:p>
            <a:pPr algn="ctr"/>
            <a:r>
              <a:rPr lang="fr-BE" sz="2400" b="1" dirty="0">
                <a:solidFill>
                  <a:srgbClr val="C00000"/>
                </a:solidFill>
              </a:rPr>
              <a:t>Mais aussi…</a:t>
            </a:r>
            <a:endParaRPr lang="fr-FR" sz="2400" b="1" dirty="0">
              <a:solidFill>
                <a:srgbClr val="C00000"/>
              </a:solidFill>
            </a:endParaRPr>
          </a:p>
        </p:txBody>
      </p:sp>
      <p:sp>
        <p:nvSpPr>
          <p:cNvPr id="5" name="Rectangle : coins arrondis 4">
            <a:extLst>
              <a:ext uri="{FF2B5EF4-FFF2-40B4-BE49-F238E27FC236}">
                <a16:creationId xmlns:a16="http://schemas.microsoft.com/office/drawing/2014/main" id="{0E94538D-7FC7-95A8-C724-0DB2C688A1E6}"/>
              </a:ext>
            </a:extLst>
          </p:cNvPr>
          <p:cNvSpPr/>
          <p:nvPr/>
        </p:nvSpPr>
        <p:spPr>
          <a:xfrm>
            <a:off x="5584369" y="1683807"/>
            <a:ext cx="4253594" cy="3592201"/>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2400" dirty="0">
                <a:solidFill>
                  <a:schemeClr val="tx1"/>
                </a:solidFill>
              </a:rPr>
              <a:t>Questionner nos méthodes et nos outils</a:t>
            </a:r>
          </a:p>
          <a:p>
            <a:pPr marL="285750" indent="-285750">
              <a:buFont typeface="Arial" panose="020B0604020202020204" pitchFamily="34" charset="0"/>
              <a:buChar char="•"/>
            </a:pPr>
            <a:endParaRPr lang="fr-FR" sz="2400" dirty="0">
              <a:solidFill>
                <a:schemeClr val="tx1"/>
              </a:solidFill>
            </a:endParaRPr>
          </a:p>
          <a:p>
            <a:pPr marL="285750" indent="-285750">
              <a:buFont typeface="Arial" panose="020B0604020202020204" pitchFamily="34" charset="0"/>
              <a:buChar char="•"/>
            </a:pPr>
            <a:r>
              <a:rPr lang="fr-FR" sz="2400" dirty="0">
                <a:solidFill>
                  <a:schemeClr val="tx1"/>
                </a:solidFill>
              </a:rPr>
              <a:t>Développer une approche active et dynamique</a:t>
            </a:r>
          </a:p>
          <a:p>
            <a:pPr marL="285750" indent="-285750">
              <a:buFont typeface="Arial" panose="020B0604020202020204" pitchFamily="34" charset="0"/>
              <a:buChar char="•"/>
            </a:pPr>
            <a:endParaRPr lang="fr-FR" sz="2400" dirty="0">
              <a:solidFill>
                <a:schemeClr val="tx1"/>
              </a:solidFill>
            </a:endParaRPr>
          </a:p>
          <a:p>
            <a:pPr marL="285750" indent="-285750">
              <a:buFont typeface="Arial" panose="020B0604020202020204" pitchFamily="34" charset="0"/>
              <a:buChar char="•"/>
            </a:pPr>
            <a:r>
              <a:rPr lang="fr-FR" sz="2400" dirty="0">
                <a:solidFill>
                  <a:schemeClr val="tx1"/>
                </a:solidFill>
              </a:rPr>
              <a:t>Adaptation de nos recommandations selon les situations</a:t>
            </a:r>
          </a:p>
        </p:txBody>
      </p:sp>
      <p:sp>
        <p:nvSpPr>
          <p:cNvPr id="6" name="Forme libre : forme 5">
            <a:extLst>
              <a:ext uri="{FF2B5EF4-FFF2-40B4-BE49-F238E27FC236}">
                <a16:creationId xmlns:a16="http://schemas.microsoft.com/office/drawing/2014/main" id="{161DD419-5395-B1E3-0F00-DE15F1CE5BEA}"/>
              </a:ext>
            </a:extLst>
          </p:cNvPr>
          <p:cNvSpPr/>
          <p:nvPr/>
        </p:nvSpPr>
        <p:spPr>
          <a:xfrm rot="900647" flipH="1">
            <a:off x="9318645" y="1395295"/>
            <a:ext cx="399099" cy="980894"/>
          </a:xfrm>
          <a:custGeom>
            <a:avLst/>
            <a:gdLst>
              <a:gd name="connsiteX0" fmla="*/ 0 w 1981200"/>
              <a:gd name="connsiteY0" fmla="*/ 0 h 816428"/>
              <a:gd name="connsiteX1" fmla="*/ 1981200 w 1981200"/>
              <a:gd name="connsiteY1" fmla="*/ 816428 h 816428"/>
            </a:gdLst>
            <a:ahLst/>
            <a:cxnLst>
              <a:cxn ang="0">
                <a:pos x="connsiteX0" y="connsiteY0"/>
              </a:cxn>
              <a:cxn ang="0">
                <a:pos x="connsiteX1" y="connsiteY1"/>
              </a:cxn>
            </a:cxnLst>
            <a:rect l="l" t="t" r="r" b="b"/>
            <a:pathLst>
              <a:path w="1981200" h="816428">
                <a:moveTo>
                  <a:pt x="0" y="0"/>
                </a:moveTo>
                <a:cubicBezTo>
                  <a:pt x="771071" y="404585"/>
                  <a:pt x="1542143" y="809171"/>
                  <a:pt x="1981200" y="816428"/>
                </a:cubicBezTo>
              </a:path>
            </a:pathLst>
          </a:custGeom>
          <a:noFill/>
          <a:ln w="57150">
            <a:solidFill>
              <a:srgbClr val="990033"/>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DE65B72A-3542-0144-0236-A11CB162ED43}"/>
              </a:ext>
            </a:extLst>
          </p:cNvPr>
          <p:cNvSpPr txBox="1"/>
          <p:nvPr/>
        </p:nvSpPr>
        <p:spPr>
          <a:xfrm>
            <a:off x="9595735" y="303261"/>
            <a:ext cx="2465633" cy="1477328"/>
          </a:xfrm>
          <a:prstGeom prst="rect">
            <a:avLst/>
          </a:prstGeom>
          <a:noFill/>
          <a:ln>
            <a:solidFill>
              <a:srgbClr val="990033"/>
            </a:solidFill>
            <a:prstDash val="lgDashDot"/>
          </a:ln>
        </p:spPr>
        <p:txBody>
          <a:bodyPr wrap="square" rtlCol="0">
            <a:spAutoFit/>
          </a:bodyPr>
          <a:lstStyle/>
          <a:p>
            <a:pPr marL="285750" indent="-285750">
              <a:buFont typeface="Arial" panose="020B0604020202020204" pitchFamily="34" charset="0"/>
              <a:buChar char="•"/>
            </a:pPr>
            <a:r>
              <a:rPr lang="fr-BE" dirty="0">
                <a:solidFill>
                  <a:srgbClr val="C00000"/>
                </a:solidFill>
              </a:rPr>
              <a:t>Dialogue avec les professionnels de la santé oculaire</a:t>
            </a:r>
          </a:p>
          <a:p>
            <a:pPr marL="285750" indent="-285750">
              <a:buFont typeface="Arial" panose="020B0604020202020204" pitchFamily="34" charset="0"/>
              <a:buChar char="•"/>
            </a:pPr>
            <a:r>
              <a:rPr lang="fr-BE" dirty="0">
                <a:solidFill>
                  <a:srgbClr val="C00000"/>
                </a:solidFill>
              </a:rPr>
              <a:t>DES-Q et DEQ-5 en consultation? </a:t>
            </a:r>
            <a:endParaRPr lang="fr-FR" dirty="0">
              <a:solidFill>
                <a:srgbClr val="C00000"/>
              </a:solidFill>
            </a:endParaRPr>
          </a:p>
        </p:txBody>
      </p:sp>
      <p:sp>
        <p:nvSpPr>
          <p:cNvPr id="10" name="Forme libre : forme 9">
            <a:extLst>
              <a:ext uri="{FF2B5EF4-FFF2-40B4-BE49-F238E27FC236}">
                <a16:creationId xmlns:a16="http://schemas.microsoft.com/office/drawing/2014/main" id="{E7C6AD45-949D-CE2F-8EF2-1FA9D5AC60B9}"/>
              </a:ext>
            </a:extLst>
          </p:cNvPr>
          <p:cNvSpPr/>
          <p:nvPr/>
        </p:nvSpPr>
        <p:spPr>
          <a:xfrm rot="900647" flipH="1">
            <a:off x="9648520" y="2757858"/>
            <a:ext cx="533961" cy="477963"/>
          </a:xfrm>
          <a:custGeom>
            <a:avLst/>
            <a:gdLst>
              <a:gd name="connsiteX0" fmla="*/ 0 w 1981200"/>
              <a:gd name="connsiteY0" fmla="*/ 0 h 816428"/>
              <a:gd name="connsiteX1" fmla="*/ 1981200 w 1981200"/>
              <a:gd name="connsiteY1" fmla="*/ 816428 h 816428"/>
            </a:gdLst>
            <a:ahLst/>
            <a:cxnLst>
              <a:cxn ang="0">
                <a:pos x="connsiteX0" y="connsiteY0"/>
              </a:cxn>
              <a:cxn ang="0">
                <a:pos x="connsiteX1" y="connsiteY1"/>
              </a:cxn>
            </a:cxnLst>
            <a:rect l="l" t="t" r="r" b="b"/>
            <a:pathLst>
              <a:path w="1981200" h="816428">
                <a:moveTo>
                  <a:pt x="0" y="0"/>
                </a:moveTo>
                <a:cubicBezTo>
                  <a:pt x="771071" y="404585"/>
                  <a:pt x="1542143" y="809171"/>
                  <a:pt x="1981200" y="816428"/>
                </a:cubicBezTo>
              </a:path>
            </a:pathLst>
          </a:custGeom>
          <a:noFill/>
          <a:ln w="57150">
            <a:solidFill>
              <a:srgbClr val="990033"/>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AB99711-4BAF-17F9-422D-155F3D34F373}"/>
              </a:ext>
            </a:extLst>
          </p:cNvPr>
          <p:cNvSpPr txBox="1"/>
          <p:nvPr/>
        </p:nvSpPr>
        <p:spPr>
          <a:xfrm>
            <a:off x="10074694" y="2068684"/>
            <a:ext cx="1986674" cy="2585323"/>
          </a:xfrm>
          <a:prstGeom prst="rect">
            <a:avLst/>
          </a:prstGeom>
          <a:noFill/>
          <a:ln>
            <a:solidFill>
              <a:srgbClr val="990033"/>
            </a:solidFill>
            <a:prstDash val="lgDashDot"/>
          </a:ln>
        </p:spPr>
        <p:txBody>
          <a:bodyPr wrap="square" rtlCol="0">
            <a:spAutoFit/>
          </a:bodyPr>
          <a:lstStyle/>
          <a:p>
            <a:pPr algn="ctr"/>
            <a:r>
              <a:rPr lang="fr-BE" dirty="0">
                <a:solidFill>
                  <a:srgbClr val="C00000"/>
                </a:solidFill>
              </a:rPr>
              <a:t>Adaptation : </a:t>
            </a:r>
          </a:p>
          <a:p>
            <a:pPr marL="285750" indent="-285750">
              <a:buFont typeface="Arial" panose="020B0604020202020204" pitchFamily="34" charset="0"/>
              <a:buChar char="•"/>
            </a:pPr>
            <a:r>
              <a:rPr lang="fr-BE" dirty="0">
                <a:solidFill>
                  <a:srgbClr val="C00000"/>
                </a:solidFill>
              </a:rPr>
              <a:t>Aux nouvelles connaissances sur le DES</a:t>
            </a:r>
          </a:p>
          <a:p>
            <a:pPr marL="285750" indent="-285750">
              <a:buFont typeface="Arial" panose="020B0604020202020204" pitchFamily="34" charset="0"/>
              <a:buChar char="•"/>
            </a:pPr>
            <a:r>
              <a:rPr lang="fr-BE" dirty="0">
                <a:solidFill>
                  <a:srgbClr val="C00000"/>
                </a:solidFill>
              </a:rPr>
              <a:t>Aux nouveaux outils digitaux utilisés dans le monde du travail </a:t>
            </a:r>
          </a:p>
        </p:txBody>
      </p:sp>
      <p:sp>
        <p:nvSpPr>
          <p:cNvPr id="12" name="ZoneTexte 11">
            <a:extLst>
              <a:ext uri="{FF2B5EF4-FFF2-40B4-BE49-F238E27FC236}">
                <a16:creationId xmlns:a16="http://schemas.microsoft.com/office/drawing/2014/main" id="{54728608-1971-1C90-A88A-B19FFF7BD937}"/>
              </a:ext>
            </a:extLst>
          </p:cNvPr>
          <p:cNvSpPr txBox="1"/>
          <p:nvPr/>
        </p:nvSpPr>
        <p:spPr>
          <a:xfrm>
            <a:off x="9165774" y="5318723"/>
            <a:ext cx="2969074" cy="1477328"/>
          </a:xfrm>
          <a:prstGeom prst="rect">
            <a:avLst/>
          </a:prstGeom>
          <a:noFill/>
          <a:ln>
            <a:solidFill>
              <a:srgbClr val="990033"/>
            </a:solidFill>
            <a:prstDash val="lgDashDot"/>
          </a:ln>
        </p:spPr>
        <p:txBody>
          <a:bodyPr wrap="square" rtlCol="0">
            <a:spAutoFit/>
          </a:bodyPr>
          <a:lstStyle/>
          <a:p>
            <a:r>
              <a:rPr lang="fr-BE" dirty="0">
                <a:solidFill>
                  <a:srgbClr val="C00000"/>
                </a:solidFill>
              </a:rPr>
              <a:t>Exemple : Pas les mêmes recommandations pour des symptômes oculaires par rapport à des symptômes visuels…</a:t>
            </a:r>
          </a:p>
        </p:txBody>
      </p:sp>
      <p:sp>
        <p:nvSpPr>
          <p:cNvPr id="13" name="Arc 12">
            <a:extLst>
              <a:ext uri="{FF2B5EF4-FFF2-40B4-BE49-F238E27FC236}">
                <a16:creationId xmlns:a16="http://schemas.microsoft.com/office/drawing/2014/main" id="{C5C7F8EA-7649-1462-7BE1-62347BFD5CA7}"/>
              </a:ext>
            </a:extLst>
          </p:cNvPr>
          <p:cNvSpPr/>
          <p:nvPr/>
        </p:nvSpPr>
        <p:spPr>
          <a:xfrm rot="5400000" flipH="1">
            <a:off x="8693824" y="4345417"/>
            <a:ext cx="1477327" cy="1986673"/>
          </a:xfrm>
          <a:prstGeom prst="arc">
            <a:avLst/>
          </a:prstGeom>
          <a:ln w="57150">
            <a:solidFill>
              <a:srgbClr val="99003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7AF78FFF-5EE6-06BA-39E3-E098B7661C68}"/>
              </a:ext>
            </a:extLst>
          </p:cNvPr>
          <p:cNvSpPr txBox="1"/>
          <p:nvPr/>
        </p:nvSpPr>
        <p:spPr>
          <a:xfrm>
            <a:off x="1841032" y="5686243"/>
            <a:ext cx="5627914" cy="523220"/>
          </a:xfrm>
          <a:prstGeom prst="rect">
            <a:avLst/>
          </a:prstGeom>
          <a:noFill/>
        </p:spPr>
        <p:txBody>
          <a:bodyPr wrap="square" rtlCol="0">
            <a:spAutoFit/>
          </a:bodyPr>
          <a:lstStyle/>
          <a:p>
            <a:r>
              <a:rPr lang="fr-BE" sz="2800" dirty="0">
                <a:solidFill>
                  <a:srgbClr val="C00000"/>
                </a:solidFill>
              </a:rPr>
              <a:t>Approche adaptée et dynamique</a:t>
            </a:r>
            <a:endParaRPr lang="fr-FR" sz="2800" dirty="0">
              <a:solidFill>
                <a:srgbClr val="C00000"/>
              </a:solidFill>
            </a:endParaRPr>
          </a:p>
        </p:txBody>
      </p:sp>
      <p:sp>
        <p:nvSpPr>
          <p:cNvPr id="15" name="ZoneTexte 14">
            <a:extLst>
              <a:ext uri="{FF2B5EF4-FFF2-40B4-BE49-F238E27FC236}">
                <a16:creationId xmlns:a16="http://schemas.microsoft.com/office/drawing/2014/main" id="{054FCBDC-0728-07E0-135F-C7793F8C6FDB}"/>
              </a:ext>
            </a:extLst>
          </p:cNvPr>
          <p:cNvSpPr txBox="1"/>
          <p:nvPr/>
        </p:nvSpPr>
        <p:spPr>
          <a:xfrm>
            <a:off x="27217" y="6205722"/>
            <a:ext cx="9437914" cy="523220"/>
          </a:xfrm>
          <a:prstGeom prst="rect">
            <a:avLst/>
          </a:prstGeom>
          <a:noFill/>
        </p:spPr>
        <p:txBody>
          <a:bodyPr wrap="square" rtlCol="0">
            <a:spAutoFit/>
          </a:bodyPr>
          <a:lstStyle/>
          <a:p>
            <a:r>
              <a:rPr lang="fr-BE" sz="2800" dirty="0">
                <a:solidFill>
                  <a:srgbClr val="C00000"/>
                </a:solidFill>
              </a:rPr>
              <a:t>Mesures de prévention primaires, secondaires, et tertiaires</a:t>
            </a:r>
            <a:endParaRPr lang="fr-FR" sz="2800" dirty="0">
              <a:solidFill>
                <a:srgbClr val="C00000"/>
              </a:solidFill>
            </a:endParaRPr>
          </a:p>
        </p:txBody>
      </p:sp>
    </p:spTree>
    <p:extLst>
      <p:ext uri="{BB962C8B-B14F-4D97-AF65-F5344CB8AC3E}">
        <p14:creationId xmlns:p14="http://schemas.microsoft.com/office/powerpoint/2010/main" val="37070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9" grpId="0" animBg="1"/>
      <p:bldP spid="10" grpId="0" animBg="1"/>
      <p:bldP spid="11" grpId="0" animBg="1"/>
      <p:bldP spid="12" grpId="0" animBg="1"/>
      <p:bldP spid="1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4B9B2-2B79-964F-CE8C-B8BC63A0F711}"/>
              </a:ext>
            </a:extLst>
          </p:cNvPr>
          <p:cNvSpPr>
            <a:spLocks noGrp="1"/>
          </p:cNvSpPr>
          <p:nvPr>
            <p:ph type="title"/>
          </p:nvPr>
        </p:nvSpPr>
        <p:spPr>
          <a:xfrm>
            <a:off x="838200" y="-168277"/>
            <a:ext cx="10515600" cy="1325563"/>
          </a:xfrm>
        </p:spPr>
        <p:txBody>
          <a:bodyPr/>
          <a:lstStyle/>
          <a:p>
            <a:pPr algn="ctr"/>
            <a:r>
              <a:rPr lang="fr-BE" dirty="0">
                <a:solidFill>
                  <a:schemeClr val="tx2">
                    <a:lumMod val="90000"/>
                    <a:lumOff val="10000"/>
                  </a:schemeClr>
                </a:solidFill>
              </a:rPr>
              <a:t>La Lumière Bleue</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A0468CF8-F4F1-7863-BEC0-A5F04AEECEF4}"/>
              </a:ext>
            </a:extLst>
          </p:cNvPr>
          <p:cNvSpPr>
            <a:spLocks noGrp="1"/>
          </p:cNvSpPr>
          <p:nvPr>
            <p:ph idx="1"/>
          </p:nvPr>
        </p:nvSpPr>
        <p:spPr>
          <a:xfrm>
            <a:off x="46739" y="2299918"/>
            <a:ext cx="11089340" cy="1493163"/>
          </a:xfrm>
        </p:spPr>
        <p:txBody>
          <a:bodyPr>
            <a:normAutofit fontScale="55000" lnSpcReduction="20000"/>
          </a:bodyPr>
          <a:lstStyle/>
          <a:p>
            <a:r>
              <a:rPr lang="fr-BE" sz="3800" b="1" dirty="0"/>
              <a:t>Lumière bleue </a:t>
            </a:r>
            <a:r>
              <a:rPr lang="fr-BE" sz="3800" dirty="0"/>
              <a:t>: entre 400 et 495 nanomètres</a:t>
            </a:r>
          </a:p>
          <a:p>
            <a:pPr lvl="1"/>
            <a:r>
              <a:rPr lang="fr-BE" sz="3800" dirty="0"/>
              <a:t>Lumière </a:t>
            </a:r>
            <a:r>
              <a:rPr lang="fr-BE" sz="3800" dirty="0">
                <a:solidFill>
                  <a:srgbClr val="7030A0"/>
                </a:solidFill>
              </a:rPr>
              <a:t>Bleue violette </a:t>
            </a:r>
            <a:r>
              <a:rPr lang="fr-BE" sz="3800" dirty="0"/>
              <a:t>: 400 – 450 nanomètres</a:t>
            </a:r>
          </a:p>
          <a:p>
            <a:pPr lvl="1"/>
            <a:r>
              <a:rPr lang="fr-BE" sz="3800" dirty="0"/>
              <a:t>Lumière </a:t>
            </a:r>
            <a:r>
              <a:rPr lang="fr-BE" sz="3800" dirty="0">
                <a:solidFill>
                  <a:srgbClr val="0070C0"/>
                </a:solidFill>
              </a:rPr>
              <a:t>Bleue turquoise </a:t>
            </a:r>
            <a:r>
              <a:rPr lang="fr-BE" sz="3800" dirty="0"/>
              <a:t>: 450 – 495 nanomètres</a:t>
            </a:r>
          </a:p>
          <a:p>
            <a:pPr lvl="2"/>
            <a:r>
              <a:rPr lang="fr-BE" sz="3400" dirty="0"/>
              <a:t>Essentielle pour les rythmes circadiens et la santé</a:t>
            </a:r>
          </a:p>
          <a:p>
            <a:pPr marL="914400" lvl="2" indent="0">
              <a:buNone/>
            </a:pPr>
            <a:r>
              <a:rPr lang="fr-BE" sz="3400" dirty="0"/>
              <a:t>     physique et mentale</a:t>
            </a:r>
          </a:p>
          <a:p>
            <a:endParaRPr lang="fr-BE" dirty="0"/>
          </a:p>
        </p:txBody>
      </p:sp>
      <p:sp>
        <p:nvSpPr>
          <p:cNvPr id="4" name="Forme libre : forme 3">
            <a:extLst>
              <a:ext uri="{FF2B5EF4-FFF2-40B4-BE49-F238E27FC236}">
                <a16:creationId xmlns:a16="http://schemas.microsoft.com/office/drawing/2014/main" id="{1EBC0066-3C6E-A953-B98A-22283F0EF9F1}"/>
              </a:ext>
            </a:extLst>
          </p:cNvPr>
          <p:cNvSpPr/>
          <p:nvPr/>
        </p:nvSpPr>
        <p:spPr>
          <a:xfrm rot="14104834" flipH="1">
            <a:off x="6535497" y="2737506"/>
            <a:ext cx="775731" cy="746224"/>
          </a:xfrm>
          <a:custGeom>
            <a:avLst/>
            <a:gdLst>
              <a:gd name="connsiteX0" fmla="*/ 0 w 1981200"/>
              <a:gd name="connsiteY0" fmla="*/ 0 h 816428"/>
              <a:gd name="connsiteX1" fmla="*/ 1981200 w 1981200"/>
              <a:gd name="connsiteY1" fmla="*/ 816428 h 816428"/>
            </a:gdLst>
            <a:ahLst/>
            <a:cxnLst>
              <a:cxn ang="0">
                <a:pos x="connsiteX0" y="connsiteY0"/>
              </a:cxn>
              <a:cxn ang="0">
                <a:pos x="connsiteX1" y="connsiteY1"/>
              </a:cxn>
            </a:cxnLst>
            <a:rect l="l" t="t" r="r" b="b"/>
            <a:pathLst>
              <a:path w="1981200" h="816428">
                <a:moveTo>
                  <a:pt x="0" y="0"/>
                </a:moveTo>
                <a:cubicBezTo>
                  <a:pt x="771071" y="404585"/>
                  <a:pt x="1542143" y="809171"/>
                  <a:pt x="1981200" y="816428"/>
                </a:cubicBezTo>
              </a:path>
            </a:pathLst>
          </a:custGeom>
          <a:noFill/>
          <a:ln w="57150">
            <a:solidFill>
              <a:srgbClr val="990033"/>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rc 4">
            <a:extLst>
              <a:ext uri="{FF2B5EF4-FFF2-40B4-BE49-F238E27FC236}">
                <a16:creationId xmlns:a16="http://schemas.microsoft.com/office/drawing/2014/main" id="{64F0F031-7D12-B5EB-69C2-1806439D4552}"/>
              </a:ext>
            </a:extLst>
          </p:cNvPr>
          <p:cNvSpPr/>
          <p:nvPr/>
        </p:nvSpPr>
        <p:spPr>
          <a:xfrm rot="11327533" flipH="1">
            <a:off x="5022568" y="640609"/>
            <a:ext cx="2565911" cy="2105946"/>
          </a:xfrm>
          <a:prstGeom prst="arc">
            <a:avLst>
              <a:gd name="adj1" fmla="val 16200000"/>
              <a:gd name="adj2" fmla="val 20300528"/>
            </a:avLst>
          </a:prstGeom>
          <a:ln w="57150">
            <a:solidFill>
              <a:srgbClr val="99003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7" name="Graphique 6" descr="Nerf contour">
            <a:extLst>
              <a:ext uri="{FF2B5EF4-FFF2-40B4-BE49-F238E27FC236}">
                <a16:creationId xmlns:a16="http://schemas.microsoft.com/office/drawing/2014/main" id="{AFD83369-E129-B684-6FBB-03FED610F8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1323" y="1338263"/>
            <a:ext cx="914400" cy="914400"/>
          </a:xfrm>
          <a:prstGeom prst="rect">
            <a:avLst/>
          </a:prstGeom>
        </p:spPr>
      </p:pic>
      <p:pic>
        <p:nvPicPr>
          <p:cNvPr id="8" name="Graphique 7" descr="Nerf contour">
            <a:extLst>
              <a:ext uri="{FF2B5EF4-FFF2-40B4-BE49-F238E27FC236}">
                <a16:creationId xmlns:a16="http://schemas.microsoft.com/office/drawing/2014/main" id="{52D07D21-4D01-18E0-E785-5F7E2AEE1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0434" y="2483651"/>
            <a:ext cx="914400" cy="914400"/>
          </a:xfrm>
          <a:prstGeom prst="rect">
            <a:avLst/>
          </a:prstGeom>
        </p:spPr>
      </p:pic>
      <p:cxnSp>
        <p:nvCxnSpPr>
          <p:cNvPr id="9" name="Connecteur droit avec flèche 8">
            <a:extLst>
              <a:ext uri="{FF2B5EF4-FFF2-40B4-BE49-F238E27FC236}">
                <a16:creationId xmlns:a16="http://schemas.microsoft.com/office/drawing/2014/main" id="{932CBA8C-BFA5-7F17-31C7-2FB0F141D9E1}"/>
              </a:ext>
            </a:extLst>
          </p:cNvPr>
          <p:cNvCxnSpPr>
            <a:cxnSpLocks/>
          </p:cNvCxnSpPr>
          <p:nvPr/>
        </p:nvCxnSpPr>
        <p:spPr>
          <a:xfrm>
            <a:off x="8501743" y="2873382"/>
            <a:ext cx="2618077" cy="0"/>
          </a:xfrm>
          <a:prstGeom prst="straightConnector1">
            <a:avLst/>
          </a:prstGeom>
          <a:ln w="57150">
            <a:solidFill>
              <a:srgbClr val="990033"/>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a:extLst>
              <a:ext uri="{FF2B5EF4-FFF2-40B4-BE49-F238E27FC236}">
                <a16:creationId xmlns:a16="http://schemas.microsoft.com/office/drawing/2014/main" id="{24F908DA-E9B1-6647-65A8-B7CD26D671D5}"/>
              </a:ext>
            </a:extLst>
          </p:cNvPr>
          <p:cNvCxnSpPr>
            <a:cxnSpLocks/>
          </p:cNvCxnSpPr>
          <p:nvPr/>
        </p:nvCxnSpPr>
        <p:spPr>
          <a:xfrm>
            <a:off x="8501743" y="1681294"/>
            <a:ext cx="2618077" cy="0"/>
          </a:xfrm>
          <a:prstGeom prst="straightConnector1">
            <a:avLst/>
          </a:prstGeom>
          <a:ln w="57150">
            <a:solidFill>
              <a:srgbClr val="990033"/>
            </a:solidFill>
            <a:tailEnd type="triangle"/>
          </a:ln>
        </p:spPr>
        <p:style>
          <a:lnRef idx="2">
            <a:schemeClr val="accent1"/>
          </a:lnRef>
          <a:fillRef idx="0">
            <a:schemeClr val="accent1"/>
          </a:fillRef>
          <a:effectRef idx="1">
            <a:schemeClr val="accent1"/>
          </a:effectRef>
          <a:fontRef idx="minor">
            <a:schemeClr val="tx1"/>
          </a:fontRef>
        </p:style>
      </p:cxnSp>
      <p:pic>
        <p:nvPicPr>
          <p:cNvPr id="19" name="Graphique 18" descr="Cerveau contour">
            <a:extLst>
              <a:ext uri="{FF2B5EF4-FFF2-40B4-BE49-F238E27FC236}">
                <a16:creationId xmlns:a16="http://schemas.microsoft.com/office/drawing/2014/main" id="{172A46BE-582C-1A67-2EBF-75F309D6E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20197" y="-38278"/>
            <a:ext cx="914400" cy="914400"/>
          </a:xfrm>
          <a:prstGeom prst="rect">
            <a:avLst/>
          </a:prstGeom>
        </p:spPr>
      </p:pic>
      <p:cxnSp>
        <p:nvCxnSpPr>
          <p:cNvPr id="21" name="Connecteur droit 20">
            <a:extLst>
              <a:ext uri="{FF2B5EF4-FFF2-40B4-BE49-F238E27FC236}">
                <a16:creationId xmlns:a16="http://schemas.microsoft.com/office/drawing/2014/main" id="{3F1C3DEF-A2F9-B5BF-98BD-3729C1D9E97B}"/>
              </a:ext>
            </a:extLst>
          </p:cNvPr>
          <p:cNvCxnSpPr>
            <a:cxnSpLocks/>
          </p:cNvCxnSpPr>
          <p:nvPr/>
        </p:nvCxnSpPr>
        <p:spPr>
          <a:xfrm>
            <a:off x="9764486" y="571841"/>
            <a:ext cx="2800" cy="964015"/>
          </a:xfrm>
          <a:prstGeom prst="line">
            <a:avLst/>
          </a:prstGeom>
          <a:ln>
            <a:solidFill>
              <a:srgbClr val="990033"/>
            </a:solidFill>
            <a:prstDash val="lgDash"/>
          </a:ln>
        </p:spPr>
        <p:style>
          <a:lnRef idx="2">
            <a:schemeClr val="accent1"/>
          </a:lnRef>
          <a:fillRef idx="0">
            <a:schemeClr val="accent1"/>
          </a:fillRef>
          <a:effectRef idx="1">
            <a:schemeClr val="accent1"/>
          </a:effectRef>
          <a:fontRef idx="minor">
            <a:schemeClr val="tx1"/>
          </a:fontRef>
        </p:style>
      </p:cxnSp>
      <p:pic>
        <p:nvPicPr>
          <p:cNvPr id="25" name="Graphique 24" descr="Futur avec un remplissage uni">
            <a:extLst>
              <a:ext uri="{FF2B5EF4-FFF2-40B4-BE49-F238E27FC236}">
                <a16:creationId xmlns:a16="http://schemas.microsoft.com/office/drawing/2014/main" id="{1F4E3702-F690-A1FC-6F53-FBA7FFF91D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76426" y="2538080"/>
            <a:ext cx="740229" cy="740229"/>
          </a:xfrm>
          <a:prstGeom prst="rect">
            <a:avLst/>
          </a:prstGeom>
        </p:spPr>
      </p:pic>
      <p:sp>
        <p:nvSpPr>
          <p:cNvPr id="28" name="ZoneTexte 27">
            <a:extLst>
              <a:ext uri="{FF2B5EF4-FFF2-40B4-BE49-F238E27FC236}">
                <a16:creationId xmlns:a16="http://schemas.microsoft.com/office/drawing/2014/main" id="{3C7A26E7-E112-5E96-D5DD-12B2FEDE5932}"/>
              </a:ext>
            </a:extLst>
          </p:cNvPr>
          <p:cNvSpPr txBox="1"/>
          <p:nvPr/>
        </p:nvSpPr>
        <p:spPr>
          <a:xfrm>
            <a:off x="8479971" y="1670781"/>
            <a:ext cx="2525486" cy="369332"/>
          </a:xfrm>
          <a:prstGeom prst="rect">
            <a:avLst/>
          </a:prstGeom>
          <a:noFill/>
        </p:spPr>
        <p:txBody>
          <a:bodyPr wrap="square" rtlCol="0">
            <a:spAutoFit/>
          </a:bodyPr>
          <a:lstStyle/>
          <a:p>
            <a:pPr algn="ctr"/>
            <a:r>
              <a:rPr lang="fr-BE" dirty="0"/>
              <a:t>Cônes, Bâtonnets</a:t>
            </a:r>
            <a:endParaRPr lang="fr-FR" dirty="0"/>
          </a:p>
        </p:txBody>
      </p:sp>
      <p:sp>
        <p:nvSpPr>
          <p:cNvPr id="29" name="ZoneTexte 28">
            <a:extLst>
              <a:ext uri="{FF2B5EF4-FFF2-40B4-BE49-F238E27FC236}">
                <a16:creationId xmlns:a16="http://schemas.microsoft.com/office/drawing/2014/main" id="{8980CBC8-BBCC-02C2-0D67-E98A2271951C}"/>
              </a:ext>
            </a:extLst>
          </p:cNvPr>
          <p:cNvSpPr txBox="1"/>
          <p:nvPr/>
        </p:nvSpPr>
        <p:spPr>
          <a:xfrm>
            <a:off x="8381997" y="2862261"/>
            <a:ext cx="2639849" cy="646331"/>
          </a:xfrm>
          <a:prstGeom prst="rect">
            <a:avLst/>
          </a:prstGeom>
          <a:noFill/>
        </p:spPr>
        <p:txBody>
          <a:bodyPr wrap="square" rtlCol="0">
            <a:spAutoFit/>
          </a:bodyPr>
          <a:lstStyle/>
          <a:p>
            <a:pPr algn="ctr"/>
            <a:r>
              <a:rPr lang="fr-BE" dirty="0"/>
              <a:t>Cellules ganglionnaires de la rétine</a:t>
            </a:r>
          </a:p>
        </p:txBody>
      </p:sp>
      <p:pic>
        <p:nvPicPr>
          <p:cNvPr id="31" name="Graphique 30" descr="Agriculture avec un remplissage uni">
            <a:extLst>
              <a:ext uri="{FF2B5EF4-FFF2-40B4-BE49-F238E27FC236}">
                <a16:creationId xmlns:a16="http://schemas.microsoft.com/office/drawing/2014/main" id="{CDC11EFD-916F-6F6B-0BB8-77A699EE95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46972" y="1146142"/>
            <a:ext cx="779428" cy="779428"/>
          </a:xfrm>
          <a:prstGeom prst="rect">
            <a:avLst/>
          </a:prstGeom>
        </p:spPr>
      </p:pic>
      <p:cxnSp>
        <p:nvCxnSpPr>
          <p:cNvPr id="15" name="Connecteur droit 14">
            <a:extLst>
              <a:ext uri="{FF2B5EF4-FFF2-40B4-BE49-F238E27FC236}">
                <a16:creationId xmlns:a16="http://schemas.microsoft.com/office/drawing/2014/main" id="{4096DD14-9A5D-9D90-0BB0-A71DABB07C21}"/>
              </a:ext>
            </a:extLst>
          </p:cNvPr>
          <p:cNvCxnSpPr>
            <a:cxnSpLocks/>
          </p:cNvCxnSpPr>
          <p:nvPr/>
        </p:nvCxnSpPr>
        <p:spPr>
          <a:xfrm>
            <a:off x="9767286" y="1987013"/>
            <a:ext cx="2695" cy="810261"/>
          </a:xfrm>
          <a:prstGeom prst="line">
            <a:avLst/>
          </a:prstGeom>
          <a:ln>
            <a:solidFill>
              <a:srgbClr val="990033"/>
            </a:solidFill>
            <a:prstDash val="lgDash"/>
          </a:ln>
        </p:spPr>
        <p:style>
          <a:lnRef idx="2">
            <a:schemeClr val="accent1"/>
          </a:lnRef>
          <a:fillRef idx="0">
            <a:schemeClr val="accent1"/>
          </a:fillRef>
          <a:effectRef idx="1">
            <a:schemeClr val="accent1"/>
          </a:effectRef>
          <a:fontRef idx="minor">
            <a:schemeClr val="tx1"/>
          </a:fontRef>
        </p:style>
      </p:cxnSp>
      <p:sp>
        <p:nvSpPr>
          <p:cNvPr id="20" name="Espace réservé du contenu 2">
            <a:extLst>
              <a:ext uri="{FF2B5EF4-FFF2-40B4-BE49-F238E27FC236}">
                <a16:creationId xmlns:a16="http://schemas.microsoft.com/office/drawing/2014/main" id="{F078F537-DD33-3E60-E3BA-11B9A462B466}"/>
              </a:ext>
            </a:extLst>
          </p:cNvPr>
          <p:cNvSpPr txBox="1">
            <a:spLocks/>
          </p:cNvSpPr>
          <p:nvPr/>
        </p:nvSpPr>
        <p:spPr>
          <a:xfrm>
            <a:off x="46739" y="3812458"/>
            <a:ext cx="5896861" cy="137476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300" b="1" dirty="0"/>
              <a:t>Toxicité de la lumière bleue </a:t>
            </a:r>
            <a:r>
              <a:rPr lang="fr-BE" sz="2300" dirty="0"/>
              <a:t>: </a:t>
            </a:r>
          </a:p>
          <a:p>
            <a:pPr lvl="1"/>
            <a:r>
              <a:rPr lang="fr-BE" sz="2000" dirty="0"/>
              <a:t>Sur les cellules de la rétine </a:t>
            </a:r>
            <a:r>
              <a:rPr lang="fr-BE" dirty="0"/>
              <a:t>← </a:t>
            </a:r>
            <a:r>
              <a:rPr lang="fr-BE" sz="2000" dirty="0"/>
              <a:t>Stress oxydatif</a:t>
            </a:r>
          </a:p>
          <a:p>
            <a:pPr lvl="1"/>
            <a:r>
              <a:rPr lang="fr-BE" sz="2000" dirty="0"/>
              <a:t>In vitro</a:t>
            </a:r>
          </a:p>
          <a:p>
            <a:pPr lvl="1"/>
            <a:r>
              <a:rPr lang="fr-BE" sz="2000" dirty="0"/>
              <a:t>À des doses extrêmement élevées</a:t>
            </a:r>
          </a:p>
        </p:txBody>
      </p:sp>
      <p:sp>
        <p:nvSpPr>
          <p:cNvPr id="22" name="ZoneTexte 21">
            <a:extLst>
              <a:ext uri="{FF2B5EF4-FFF2-40B4-BE49-F238E27FC236}">
                <a16:creationId xmlns:a16="http://schemas.microsoft.com/office/drawing/2014/main" id="{92286390-D38A-AD61-7BA1-07AA85AFD0D3}"/>
              </a:ext>
            </a:extLst>
          </p:cNvPr>
          <p:cNvSpPr txBox="1"/>
          <p:nvPr/>
        </p:nvSpPr>
        <p:spPr>
          <a:xfrm>
            <a:off x="849033" y="1087577"/>
            <a:ext cx="1948543" cy="707886"/>
          </a:xfrm>
          <a:prstGeom prst="rect">
            <a:avLst/>
          </a:prstGeom>
          <a:noFill/>
        </p:spPr>
        <p:txBody>
          <a:bodyPr wrap="square" rtlCol="0">
            <a:spAutoFit/>
          </a:bodyPr>
          <a:lstStyle/>
          <a:p>
            <a:pPr algn="ctr"/>
            <a:r>
              <a:rPr lang="fr-BE" sz="4000" dirty="0">
                <a:solidFill>
                  <a:srgbClr val="990033"/>
                </a:solidFill>
              </a:rPr>
              <a:t>Danger</a:t>
            </a:r>
            <a:endParaRPr lang="fr-FR" sz="4000" dirty="0">
              <a:solidFill>
                <a:srgbClr val="990033"/>
              </a:solidFill>
            </a:endParaRPr>
          </a:p>
        </p:txBody>
      </p:sp>
      <p:sp>
        <p:nvSpPr>
          <p:cNvPr id="23" name="ZoneTexte 22">
            <a:extLst>
              <a:ext uri="{FF2B5EF4-FFF2-40B4-BE49-F238E27FC236}">
                <a16:creationId xmlns:a16="http://schemas.microsoft.com/office/drawing/2014/main" id="{A86B80FA-E7E4-B330-833F-174B7115F8B2}"/>
              </a:ext>
            </a:extLst>
          </p:cNvPr>
          <p:cNvSpPr txBox="1"/>
          <p:nvPr/>
        </p:nvSpPr>
        <p:spPr>
          <a:xfrm>
            <a:off x="2405687" y="1098461"/>
            <a:ext cx="3012702" cy="707886"/>
          </a:xfrm>
          <a:prstGeom prst="rect">
            <a:avLst/>
          </a:prstGeom>
          <a:noFill/>
        </p:spPr>
        <p:txBody>
          <a:bodyPr wrap="square" rtlCol="0">
            <a:spAutoFit/>
          </a:bodyPr>
          <a:lstStyle/>
          <a:p>
            <a:pPr algn="ctr"/>
            <a:r>
              <a:rPr lang="fr-BE" sz="4000" dirty="0">
                <a:solidFill>
                  <a:srgbClr val="990033"/>
                </a:solidFill>
              </a:rPr>
              <a:t>≠ Risque ⚠</a:t>
            </a:r>
            <a:endParaRPr lang="fr-FR" sz="4000" dirty="0">
              <a:solidFill>
                <a:srgbClr val="990033"/>
              </a:solidFill>
            </a:endParaRPr>
          </a:p>
        </p:txBody>
      </p:sp>
      <p:sp>
        <p:nvSpPr>
          <p:cNvPr id="6" name="Espace réservé du contenu 2">
            <a:extLst>
              <a:ext uri="{FF2B5EF4-FFF2-40B4-BE49-F238E27FC236}">
                <a16:creationId xmlns:a16="http://schemas.microsoft.com/office/drawing/2014/main" id="{7ECB1EDE-C7FB-E5C6-6833-D4DBDE838365}"/>
              </a:ext>
            </a:extLst>
          </p:cNvPr>
          <p:cNvSpPr txBox="1">
            <a:spLocks/>
          </p:cNvSpPr>
          <p:nvPr/>
        </p:nvSpPr>
        <p:spPr>
          <a:xfrm>
            <a:off x="1001486" y="5270828"/>
            <a:ext cx="10189028" cy="1696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2400" u="sng" dirty="0"/>
              <a:t>Nota Bene :</a:t>
            </a:r>
          </a:p>
          <a:p>
            <a:pPr lvl="1"/>
            <a:r>
              <a:rPr lang="fr-BE" sz="2000" dirty="0"/>
              <a:t>Dose de lumière bleue « en regardant le ciel » &gt; à celle en regardant un écran</a:t>
            </a:r>
          </a:p>
          <a:p>
            <a:pPr lvl="1"/>
            <a:r>
              <a:rPr lang="fr-BE" sz="2000" dirty="0"/>
              <a:t>Principe de précaution surtout pour certains groupes à risque (DMLA)</a:t>
            </a:r>
          </a:p>
          <a:p>
            <a:pPr lvl="1"/>
            <a:r>
              <a:rPr lang="fr-BE" sz="2000" b="1" dirty="0"/>
              <a:t>Pas d’efficacité démontrée des lunettes pourvues d’un filtre anti-lumière bleue</a:t>
            </a:r>
          </a:p>
          <a:p>
            <a:pPr lvl="2"/>
            <a:r>
              <a:rPr lang="fr-BE" sz="1600" dirty="0"/>
              <a:t>Et ces dispositifs n’ont pas montré d’efficacité contre le Digital Eye Strain ou la Sécheresse oculaire</a:t>
            </a:r>
          </a:p>
        </p:txBody>
      </p:sp>
      <p:cxnSp>
        <p:nvCxnSpPr>
          <p:cNvPr id="12" name="Connecteur droit avec flèche 11">
            <a:extLst>
              <a:ext uri="{FF2B5EF4-FFF2-40B4-BE49-F238E27FC236}">
                <a16:creationId xmlns:a16="http://schemas.microsoft.com/office/drawing/2014/main" id="{48B9DAD6-A6BD-A46D-D2CC-021128627ECA}"/>
              </a:ext>
            </a:extLst>
          </p:cNvPr>
          <p:cNvCxnSpPr>
            <a:cxnSpLocks/>
          </p:cNvCxnSpPr>
          <p:nvPr/>
        </p:nvCxnSpPr>
        <p:spPr>
          <a:xfrm flipH="1">
            <a:off x="1578272" y="4610778"/>
            <a:ext cx="4136728" cy="0"/>
          </a:xfrm>
          <a:prstGeom prst="straightConnector1">
            <a:avLst/>
          </a:prstGeom>
          <a:ln w="57150">
            <a:solidFill>
              <a:srgbClr val="990033"/>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CB03128B-BF9C-C5B0-A8C8-E878FDCA7428}"/>
              </a:ext>
            </a:extLst>
          </p:cNvPr>
          <p:cNvSpPr txBox="1"/>
          <p:nvPr/>
        </p:nvSpPr>
        <p:spPr>
          <a:xfrm>
            <a:off x="5682342" y="4369717"/>
            <a:ext cx="3222171" cy="461665"/>
          </a:xfrm>
          <a:prstGeom prst="rect">
            <a:avLst/>
          </a:prstGeom>
          <a:noFill/>
        </p:spPr>
        <p:txBody>
          <a:bodyPr wrap="square" rtlCol="0">
            <a:spAutoFit/>
          </a:bodyPr>
          <a:lstStyle/>
          <a:p>
            <a:r>
              <a:rPr lang="fr-BE" sz="2400" dirty="0">
                <a:solidFill>
                  <a:srgbClr val="990033"/>
                </a:solidFill>
              </a:rPr>
              <a:t>Pas reproduit in vivo</a:t>
            </a:r>
            <a:endParaRPr lang="fr-FR" dirty="0">
              <a:solidFill>
                <a:srgbClr val="990033"/>
              </a:solidFill>
            </a:endParaRPr>
          </a:p>
        </p:txBody>
      </p:sp>
      <p:cxnSp>
        <p:nvCxnSpPr>
          <p:cNvPr id="16" name="Connecteur droit avec flèche 15">
            <a:extLst>
              <a:ext uri="{FF2B5EF4-FFF2-40B4-BE49-F238E27FC236}">
                <a16:creationId xmlns:a16="http://schemas.microsoft.com/office/drawing/2014/main" id="{ACF1AA48-1B49-310A-DFCF-97460337E1B9}"/>
              </a:ext>
            </a:extLst>
          </p:cNvPr>
          <p:cNvCxnSpPr>
            <a:cxnSpLocks/>
          </p:cNvCxnSpPr>
          <p:nvPr/>
        </p:nvCxnSpPr>
        <p:spPr>
          <a:xfrm flipH="1">
            <a:off x="4408559" y="4904692"/>
            <a:ext cx="1306441" cy="0"/>
          </a:xfrm>
          <a:prstGeom prst="straightConnector1">
            <a:avLst/>
          </a:prstGeom>
          <a:ln w="57150">
            <a:solidFill>
              <a:srgbClr val="990033"/>
            </a:solidFill>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3673B021-F03D-2564-0B67-88C599DCFA09}"/>
              </a:ext>
            </a:extLst>
          </p:cNvPr>
          <p:cNvSpPr txBox="1"/>
          <p:nvPr/>
        </p:nvSpPr>
        <p:spPr>
          <a:xfrm>
            <a:off x="5682341" y="4705378"/>
            <a:ext cx="3222171" cy="461665"/>
          </a:xfrm>
          <a:prstGeom prst="rect">
            <a:avLst/>
          </a:prstGeom>
          <a:noFill/>
        </p:spPr>
        <p:txBody>
          <a:bodyPr wrap="square" rtlCol="0">
            <a:spAutoFit/>
          </a:bodyPr>
          <a:lstStyle/>
          <a:p>
            <a:r>
              <a:rPr lang="fr-BE" sz="2400" dirty="0">
                <a:solidFill>
                  <a:srgbClr val="990033"/>
                </a:solidFill>
              </a:rPr>
              <a:t>Doses non réalistes</a:t>
            </a:r>
            <a:endParaRPr lang="fr-FR" dirty="0">
              <a:solidFill>
                <a:srgbClr val="990033"/>
              </a:solidFill>
            </a:endParaRPr>
          </a:p>
        </p:txBody>
      </p:sp>
    </p:spTree>
    <p:extLst>
      <p:ext uri="{BB962C8B-B14F-4D97-AF65-F5344CB8AC3E}">
        <p14:creationId xmlns:p14="http://schemas.microsoft.com/office/powerpoint/2010/main" val="29095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22" presetClass="entr" presetSubtype="8"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500" fill="hold"/>
                                        <p:tgtEl>
                                          <p:spTgt spid="6"/>
                                        </p:tgtEl>
                                        <p:attrNameLst>
                                          <p:attrName>ppt_w</p:attrName>
                                        </p:attrNameLst>
                                      </p:cBhvr>
                                      <p:tavLst>
                                        <p:tav tm="0">
                                          <p:val>
                                            <p:fltVal val="0"/>
                                          </p:val>
                                        </p:tav>
                                        <p:tav tm="100000">
                                          <p:val>
                                            <p:strVal val="#ppt_w"/>
                                          </p:val>
                                        </p:tav>
                                      </p:tavLst>
                                    </p:anim>
                                    <p:anim calcmode="lin" valueType="num">
                                      <p:cBhvr>
                                        <p:cTn id="96" dur="500" fill="hold"/>
                                        <p:tgtEl>
                                          <p:spTgt spid="6"/>
                                        </p:tgtEl>
                                        <p:attrNameLst>
                                          <p:attrName>ppt_h</p:attrName>
                                        </p:attrNameLst>
                                      </p:cBhvr>
                                      <p:tavLst>
                                        <p:tav tm="0">
                                          <p:val>
                                            <p:fltVal val="0"/>
                                          </p:val>
                                        </p:tav>
                                        <p:tav tm="100000">
                                          <p:val>
                                            <p:strVal val="#ppt_h"/>
                                          </p:val>
                                        </p:tav>
                                      </p:tavLst>
                                    </p:anim>
                                    <p:animEffect transition="in" filter="fade">
                                      <p:cBhvr>
                                        <p:cTn id="9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8" grpId="0"/>
      <p:bldP spid="29" grpId="0"/>
      <p:bldP spid="20" grpId="0"/>
      <p:bldP spid="22" grpId="0"/>
      <p:bldP spid="23" grpId="0"/>
      <p:bldP spid="6"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B91958C6-1D98-98ED-B094-D008402BE9B0}"/>
              </a:ext>
            </a:extLst>
          </p:cNvPr>
          <p:cNvPicPr>
            <a:picLocks noGrp="1" noChangeAspect="1"/>
          </p:cNvPicPr>
          <p:nvPr>
            <p:ph idx="1"/>
          </p:nvPr>
        </p:nvPicPr>
        <p:blipFill>
          <a:blip r:embed="rId2"/>
          <a:srcRect r="9089" b="1037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A369CCA-A57E-5AF4-6D54-F8ECABBF34E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bg1"/>
                </a:solidFill>
              </a:rPr>
              <a:t>Introduction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AA50CC4-93A8-5177-5964-36B37C10DB16}"/>
              </a:ext>
            </a:extLst>
          </p:cNvPr>
          <p:cNvSpPr txBox="1"/>
          <p:nvPr/>
        </p:nvSpPr>
        <p:spPr>
          <a:xfrm>
            <a:off x="129420" y="4326497"/>
            <a:ext cx="5855178" cy="923330"/>
          </a:xfrm>
          <a:prstGeom prst="rect">
            <a:avLst/>
          </a:prstGeom>
          <a:noFill/>
        </p:spPr>
        <p:txBody>
          <a:bodyPr wrap="square" rtlCol="0">
            <a:spAutoFit/>
          </a:bodyPr>
          <a:lstStyle/>
          <a:p>
            <a:r>
              <a:rPr lang="fr-BE" dirty="0">
                <a:solidFill>
                  <a:schemeClr val="bg1"/>
                </a:solidFill>
              </a:rPr>
              <a:t>Premier ordinateur au monde</a:t>
            </a:r>
          </a:p>
          <a:p>
            <a:r>
              <a:rPr lang="fr-BE" dirty="0">
                <a:solidFill>
                  <a:schemeClr val="bg1"/>
                </a:solidFill>
              </a:rPr>
              <a:t>ENIAC – </a:t>
            </a:r>
            <a:r>
              <a:rPr lang="fr-BE" sz="1600" i="1" dirty="0" err="1">
                <a:solidFill>
                  <a:schemeClr val="bg1"/>
                </a:solidFill>
              </a:rPr>
              <a:t>Electronic</a:t>
            </a:r>
            <a:r>
              <a:rPr lang="fr-BE" sz="1600" i="1" dirty="0">
                <a:solidFill>
                  <a:schemeClr val="bg1"/>
                </a:solidFill>
              </a:rPr>
              <a:t> </a:t>
            </a:r>
            <a:r>
              <a:rPr lang="fr-BE" sz="1600" i="1" dirty="0" err="1">
                <a:solidFill>
                  <a:schemeClr val="bg1"/>
                </a:solidFill>
              </a:rPr>
              <a:t>Numerical</a:t>
            </a:r>
            <a:r>
              <a:rPr lang="fr-BE" sz="1600" i="1" dirty="0">
                <a:solidFill>
                  <a:schemeClr val="bg1"/>
                </a:solidFill>
              </a:rPr>
              <a:t> </a:t>
            </a:r>
            <a:r>
              <a:rPr lang="fr-BE" sz="1600" i="1" dirty="0" err="1">
                <a:solidFill>
                  <a:schemeClr val="bg1"/>
                </a:solidFill>
              </a:rPr>
              <a:t>Integrator</a:t>
            </a:r>
            <a:r>
              <a:rPr lang="fr-BE" sz="1600" i="1" dirty="0">
                <a:solidFill>
                  <a:schemeClr val="bg1"/>
                </a:solidFill>
              </a:rPr>
              <a:t> And Computer </a:t>
            </a:r>
            <a:r>
              <a:rPr lang="fr-BE" dirty="0">
                <a:solidFill>
                  <a:schemeClr val="bg1"/>
                </a:solidFill>
              </a:rPr>
              <a:t>- 1947 </a:t>
            </a:r>
          </a:p>
          <a:p>
            <a:r>
              <a:rPr lang="fr-BE" i="1" dirty="0">
                <a:solidFill>
                  <a:schemeClr val="bg1"/>
                </a:solidFill>
              </a:rPr>
              <a:t>US </a:t>
            </a:r>
            <a:r>
              <a:rPr lang="fr-BE" i="1" dirty="0" err="1">
                <a:solidFill>
                  <a:schemeClr val="bg1"/>
                </a:solidFill>
              </a:rPr>
              <a:t>Army</a:t>
            </a:r>
            <a:r>
              <a:rPr lang="fr-BE" i="1" dirty="0">
                <a:solidFill>
                  <a:schemeClr val="bg1"/>
                </a:solidFill>
              </a:rPr>
              <a:t> photo</a:t>
            </a:r>
            <a:endParaRPr lang="fr-FR" i="1" dirty="0">
              <a:solidFill>
                <a:schemeClr val="bg1"/>
              </a:solidFill>
            </a:endParaRPr>
          </a:p>
        </p:txBody>
      </p:sp>
      <p:sp>
        <p:nvSpPr>
          <p:cNvPr id="3" name="Ellipse 2">
            <a:extLst>
              <a:ext uri="{FF2B5EF4-FFF2-40B4-BE49-F238E27FC236}">
                <a16:creationId xmlns:a16="http://schemas.microsoft.com/office/drawing/2014/main" id="{9E28C57C-5EA9-BC57-F181-D51983EC6EE3}"/>
              </a:ext>
            </a:extLst>
          </p:cNvPr>
          <p:cNvSpPr/>
          <p:nvPr/>
        </p:nvSpPr>
        <p:spPr>
          <a:xfrm>
            <a:off x="250371" y="326571"/>
            <a:ext cx="1789860" cy="92333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57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que sur un document avec stylet">
            <a:extLst>
              <a:ext uri="{FF2B5EF4-FFF2-40B4-BE49-F238E27FC236}">
                <a16:creationId xmlns:a16="http://schemas.microsoft.com/office/drawing/2014/main" id="{B7161408-078F-77E2-B065-AB07A04148D9}"/>
              </a:ext>
            </a:extLst>
          </p:cNvPr>
          <p:cNvPicPr>
            <a:picLocks noChangeAspect="1"/>
          </p:cNvPicPr>
          <p:nvPr/>
        </p:nvPicPr>
        <p:blipFill>
          <a:blip r:embed="rId2">
            <a:alphaModFix amt="50000"/>
          </a:blip>
          <a:srcRect t="1510" b="14220"/>
          <a:stretch/>
        </p:blipFill>
        <p:spPr>
          <a:xfrm>
            <a:off x="20" y="1"/>
            <a:ext cx="12191980" cy="6857999"/>
          </a:xfrm>
          <a:prstGeom prst="rect">
            <a:avLst/>
          </a:prstGeom>
        </p:spPr>
      </p:pic>
      <p:sp>
        <p:nvSpPr>
          <p:cNvPr id="2" name="Titre 1">
            <a:extLst>
              <a:ext uri="{FF2B5EF4-FFF2-40B4-BE49-F238E27FC236}">
                <a16:creationId xmlns:a16="http://schemas.microsoft.com/office/drawing/2014/main" id="{CA95029B-9D6C-012A-669D-C4AE87D686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Contribution </a:t>
            </a:r>
            <a:r>
              <a:rPr lang="en-US" dirty="0" err="1">
                <a:solidFill>
                  <a:srgbClr val="FFFFFF"/>
                </a:solidFill>
              </a:rPr>
              <a:t>Statistique</a:t>
            </a:r>
            <a:endParaRPr lang="en-US" dirty="0">
              <a:solidFill>
                <a:srgbClr val="FFFFFF"/>
              </a:solidFill>
            </a:endParaRPr>
          </a:p>
        </p:txBody>
      </p:sp>
    </p:spTree>
    <p:extLst>
      <p:ext uri="{BB962C8B-B14F-4D97-AF65-F5344CB8AC3E}">
        <p14:creationId xmlns:p14="http://schemas.microsoft.com/office/powerpoint/2010/main" val="25903352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CDCEC64D-EB54-F651-11A9-EEF488601FFB}"/>
              </a:ext>
            </a:extLst>
          </p:cNvPr>
          <p:cNvSpPr/>
          <p:nvPr/>
        </p:nvSpPr>
        <p:spPr>
          <a:xfrm>
            <a:off x="95553" y="3788520"/>
            <a:ext cx="8319106" cy="3029130"/>
          </a:xfrm>
          <a:prstGeom prst="round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fr-BE" sz="2000" u="sng" dirty="0">
                <a:solidFill>
                  <a:schemeClr val="tx1"/>
                </a:solidFill>
              </a:rPr>
              <a:t>Hypothèses explicatives de nos résultats : </a:t>
            </a:r>
          </a:p>
          <a:p>
            <a:pPr lvl="1"/>
            <a:endParaRPr lang="fr-BE" sz="1200" dirty="0">
              <a:solidFill>
                <a:schemeClr val="tx1"/>
              </a:solidFill>
            </a:endParaRPr>
          </a:p>
          <a:p>
            <a:pPr marL="742950" lvl="1" indent="-285750">
              <a:buFont typeface="Arial" panose="020B0604020202020204" pitchFamily="34" charset="0"/>
              <a:buChar char="•"/>
            </a:pPr>
            <a:r>
              <a:rPr lang="fr-BE" sz="2000" dirty="0">
                <a:solidFill>
                  <a:schemeClr val="tx1"/>
                </a:solidFill>
              </a:rPr>
              <a:t>Faibles effectifs</a:t>
            </a:r>
          </a:p>
          <a:p>
            <a:pPr marL="742950" lvl="1" indent="-285750">
              <a:buFont typeface="Arial" panose="020B0604020202020204" pitchFamily="34" charset="0"/>
              <a:buChar char="•"/>
            </a:pPr>
            <a:r>
              <a:rPr lang="fr-BE" sz="2000" dirty="0">
                <a:solidFill>
                  <a:schemeClr val="tx1"/>
                </a:solidFill>
              </a:rPr>
              <a:t>Variabilités individuelles</a:t>
            </a:r>
          </a:p>
          <a:p>
            <a:pPr marL="742950" lvl="1" indent="-285750">
              <a:buFont typeface="Arial" panose="020B0604020202020204" pitchFamily="34" charset="0"/>
              <a:buChar char="•"/>
            </a:pPr>
            <a:r>
              <a:rPr lang="fr-BE" sz="2000" dirty="0">
                <a:solidFill>
                  <a:schemeClr val="tx1"/>
                </a:solidFill>
              </a:rPr>
              <a:t>Pas d’influence significative d’un facteur isolé</a:t>
            </a:r>
          </a:p>
          <a:p>
            <a:pPr marL="742950" lvl="1" indent="-285750">
              <a:buFont typeface="Arial" panose="020B0604020202020204" pitchFamily="34" charset="0"/>
              <a:buChar char="•"/>
            </a:pPr>
            <a:r>
              <a:rPr lang="fr-BE" sz="2000" dirty="0">
                <a:solidFill>
                  <a:schemeClr val="tx1"/>
                </a:solidFill>
              </a:rPr>
              <a:t>Hégémonie des écrans : </a:t>
            </a:r>
          </a:p>
          <a:p>
            <a:pPr marL="1085850" lvl="2" indent="-171450">
              <a:buFont typeface="Arial" panose="020B0604020202020204" pitchFamily="34" charset="0"/>
              <a:buChar char="•"/>
            </a:pPr>
            <a:r>
              <a:rPr lang="fr-BE" sz="1600" dirty="0">
                <a:solidFill>
                  <a:schemeClr val="tx1"/>
                </a:solidFill>
              </a:rPr>
              <a:t>Peu d’influence du caractère professionnel de l’utilisation étant donné l’important usage personnel</a:t>
            </a:r>
          </a:p>
          <a:p>
            <a:pPr marL="1085850" lvl="2" indent="-171450">
              <a:buFont typeface="Arial" panose="020B0604020202020204" pitchFamily="34" charset="0"/>
              <a:buChar char="•"/>
            </a:pPr>
            <a:r>
              <a:rPr lang="fr-BE" sz="1600" dirty="0">
                <a:solidFill>
                  <a:schemeClr val="tx1"/>
                </a:solidFill>
              </a:rPr>
              <a:t>Stratégies déjà développées (inconsciemment) par les individus pour limiter les symptômes</a:t>
            </a:r>
          </a:p>
          <a:p>
            <a:pPr marL="742950" lvl="1" indent="-285750">
              <a:buFont typeface="Arial" panose="020B0604020202020204" pitchFamily="34" charset="0"/>
              <a:buChar char="•"/>
            </a:pPr>
            <a:r>
              <a:rPr lang="fr-BE" sz="2000" dirty="0">
                <a:solidFill>
                  <a:schemeClr val="tx1"/>
                </a:solidFill>
              </a:rPr>
              <a:t>Effet Hawthorne</a:t>
            </a:r>
          </a:p>
        </p:txBody>
      </p:sp>
      <p:sp>
        <p:nvSpPr>
          <p:cNvPr id="2" name="Titre 1">
            <a:extLst>
              <a:ext uri="{FF2B5EF4-FFF2-40B4-BE49-F238E27FC236}">
                <a16:creationId xmlns:a16="http://schemas.microsoft.com/office/drawing/2014/main" id="{AB14B9B2-2B79-964F-CE8C-B8BC63A0F711}"/>
              </a:ext>
            </a:extLst>
          </p:cNvPr>
          <p:cNvSpPr>
            <a:spLocks noGrp="1"/>
          </p:cNvSpPr>
          <p:nvPr>
            <p:ph type="title"/>
          </p:nvPr>
        </p:nvSpPr>
        <p:spPr>
          <a:xfrm>
            <a:off x="838200" y="-196888"/>
            <a:ext cx="10515600" cy="1325563"/>
          </a:xfrm>
        </p:spPr>
        <p:txBody>
          <a:bodyPr/>
          <a:lstStyle/>
          <a:p>
            <a:pPr algn="ctr"/>
            <a:r>
              <a:rPr lang="fr-BE" dirty="0">
                <a:solidFill>
                  <a:schemeClr val="tx2">
                    <a:lumMod val="90000"/>
                    <a:lumOff val="10000"/>
                  </a:schemeClr>
                </a:solidFill>
              </a:rPr>
              <a:t>Résultats</a:t>
            </a:r>
            <a:endParaRPr lang="fr-FR" dirty="0">
              <a:solidFill>
                <a:schemeClr val="tx2">
                  <a:lumMod val="90000"/>
                  <a:lumOff val="10000"/>
                </a:schemeClr>
              </a:solidFill>
            </a:endParaRPr>
          </a:p>
        </p:txBody>
      </p:sp>
      <p:sp>
        <p:nvSpPr>
          <p:cNvPr id="4" name="Ellipse 3">
            <a:extLst>
              <a:ext uri="{FF2B5EF4-FFF2-40B4-BE49-F238E27FC236}">
                <a16:creationId xmlns:a16="http://schemas.microsoft.com/office/drawing/2014/main" id="{C145205F-AB94-00F7-F73F-A4336072A243}"/>
              </a:ext>
            </a:extLst>
          </p:cNvPr>
          <p:cNvSpPr/>
          <p:nvPr/>
        </p:nvSpPr>
        <p:spPr>
          <a:xfrm>
            <a:off x="5061857" y="1741380"/>
            <a:ext cx="1251851" cy="1144454"/>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accent5">
                    <a:lumMod val="75000"/>
                  </a:schemeClr>
                </a:solidFill>
              </a:rPr>
              <a:t>SO</a:t>
            </a:r>
          </a:p>
          <a:p>
            <a:pPr algn="ctr"/>
            <a:r>
              <a:rPr lang="fr-BE" dirty="0">
                <a:solidFill>
                  <a:schemeClr val="accent5">
                    <a:lumMod val="75000"/>
                  </a:schemeClr>
                </a:solidFill>
              </a:rPr>
              <a:t>47,2%</a:t>
            </a:r>
            <a:endParaRPr lang="fr-FR" sz="1600" dirty="0">
              <a:solidFill>
                <a:schemeClr val="accent5">
                  <a:lumMod val="75000"/>
                </a:schemeClr>
              </a:solidFill>
            </a:endParaRPr>
          </a:p>
        </p:txBody>
      </p:sp>
      <p:sp>
        <p:nvSpPr>
          <p:cNvPr id="5" name="Ellipse 4">
            <a:extLst>
              <a:ext uri="{FF2B5EF4-FFF2-40B4-BE49-F238E27FC236}">
                <a16:creationId xmlns:a16="http://schemas.microsoft.com/office/drawing/2014/main" id="{C53A3AFE-B810-8054-459D-7C0316EC4344}"/>
              </a:ext>
            </a:extLst>
          </p:cNvPr>
          <p:cNvSpPr/>
          <p:nvPr/>
        </p:nvSpPr>
        <p:spPr>
          <a:xfrm>
            <a:off x="6411684" y="1741380"/>
            <a:ext cx="1251851" cy="1144454"/>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accent5">
                    <a:lumMod val="75000"/>
                  </a:schemeClr>
                </a:solidFill>
              </a:rPr>
              <a:t>DES</a:t>
            </a:r>
          </a:p>
          <a:p>
            <a:pPr algn="ctr"/>
            <a:r>
              <a:rPr lang="fr-BE" dirty="0">
                <a:solidFill>
                  <a:schemeClr val="accent5">
                    <a:lumMod val="75000"/>
                  </a:schemeClr>
                </a:solidFill>
              </a:rPr>
              <a:t>72,8%</a:t>
            </a:r>
            <a:endParaRPr lang="fr-FR" sz="1600" dirty="0">
              <a:solidFill>
                <a:schemeClr val="accent5">
                  <a:lumMod val="75000"/>
                </a:schemeClr>
              </a:solidFill>
            </a:endParaRPr>
          </a:p>
        </p:txBody>
      </p:sp>
      <p:sp>
        <p:nvSpPr>
          <p:cNvPr id="6" name="ZoneTexte 5">
            <a:extLst>
              <a:ext uri="{FF2B5EF4-FFF2-40B4-BE49-F238E27FC236}">
                <a16:creationId xmlns:a16="http://schemas.microsoft.com/office/drawing/2014/main" id="{5612BAC3-1771-F2D5-37DC-1FAA1EF71459}"/>
              </a:ext>
            </a:extLst>
          </p:cNvPr>
          <p:cNvSpPr txBox="1"/>
          <p:nvPr/>
        </p:nvSpPr>
        <p:spPr>
          <a:xfrm>
            <a:off x="4599208" y="3190199"/>
            <a:ext cx="3429000" cy="923330"/>
          </a:xfrm>
          <a:prstGeom prst="rect">
            <a:avLst/>
          </a:prstGeom>
          <a:noFill/>
        </p:spPr>
        <p:txBody>
          <a:bodyPr wrap="square" rtlCol="0">
            <a:spAutoFit/>
          </a:bodyPr>
          <a:lstStyle/>
          <a:p>
            <a:pPr algn="ctr"/>
            <a:r>
              <a:rPr lang="el-GR" b="0" i="0" dirty="0">
                <a:solidFill>
                  <a:schemeClr val="accent5">
                    <a:lumMod val="75000"/>
                  </a:schemeClr>
                </a:solidFill>
                <a:effectLst/>
                <a:highlight>
                  <a:srgbClr val="FFFFFF"/>
                </a:highlight>
                <a:latin typeface="Inter"/>
              </a:rPr>
              <a:t>χ</a:t>
            </a:r>
            <a:r>
              <a:rPr lang="fr-FR" sz="1800" b="0" i="0" u="none" strike="noStrike" baseline="0" dirty="0">
                <a:solidFill>
                  <a:schemeClr val="accent5">
                    <a:lumMod val="75000"/>
                  </a:schemeClr>
                </a:solidFill>
              </a:rPr>
              <a:t>² : p=0,0017</a:t>
            </a:r>
          </a:p>
          <a:p>
            <a:pPr algn="ctr"/>
            <a:r>
              <a:rPr lang="fr-FR" dirty="0">
                <a:solidFill>
                  <a:schemeClr val="accent5">
                    <a:lumMod val="75000"/>
                  </a:schemeClr>
                </a:solidFill>
              </a:rPr>
              <a:t>Pearson : </a:t>
            </a:r>
            <a:r>
              <a:rPr lang="el-GR" sz="1800" b="0" i="0" u="none" strike="noStrike" baseline="0" dirty="0">
                <a:solidFill>
                  <a:schemeClr val="accent5">
                    <a:lumMod val="75000"/>
                  </a:schemeClr>
                </a:solidFill>
              </a:rPr>
              <a:t>ρ=0,80 </a:t>
            </a:r>
            <a:r>
              <a:rPr lang="fr-FR" dirty="0">
                <a:solidFill>
                  <a:schemeClr val="accent5">
                    <a:lumMod val="75000"/>
                  </a:schemeClr>
                </a:solidFill>
              </a:rPr>
              <a:t>et p=4</a:t>
            </a:r>
            <a:r>
              <a:rPr lang="fr-FR" sz="1800" b="0" i="0" u="none" strike="noStrike" baseline="0" dirty="0">
                <a:solidFill>
                  <a:schemeClr val="accent5">
                    <a:lumMod val="75000"/>
                  </a:schemeClr>
                </a:solidFill>
              </a:rPr>
              <a:t>,21x</a:t>
            </a:r>
            <a:r>
              <a:rPr lang="fr-BE" sz="1800" dirty="0">
                <a:solidFill>
                  <a:schemeClr val="accent5">
                    <a:lumMod val="75000"/>
                  </a:schemeClr>
                </a:solidFill>
                <a:effectLst/>
                <a:latin typeface="Aptos" panose="020B0004020202020204" pitchFamily="34" charset="0"/>
                <a:ea typeface="Aptos" panose="020B0004020202020204" pitchFamily="34" charset="0"/>
                <a:cs typeface="Arial" panose="020B0604020202020204" pitchFamily="34" charset="0"/>
              </a:rPr>
              <a:t>10</a:t>
            </a:r>
            <a:r>
              <a:rPr lang="fr-BE" sz="1800" baseline="30000" dirty="0">
                <a:solidFill>
                  <a:schemeClr val="accent5">
                    <a:lumMod val="75000"/>
                  </a:schemeClr>
                </a:solidFill>
                <a:effectLst/>
                <a:latin typeface="Aptos" panose="020B0004020202020204" pitchFamily="34" charset="0"/>
                <a:ea typeface="Aptos" panose="020B0004020202020204" pitchFamily="34" charset="0"/>
                <a:cs typeface="Arial" panose="020B0604020202020204" pitchFamily="34" charset="0"/>
              </a:rPr>
              <a:t>-13</a:t>
            </a:r>
            <a:endParaRPr lang="fr-FR" sz="1800" dirty="0">
              <a:solidFill>
                <a:schemeClr val="accent5">
                  <a:lumMod val="75000"/>
                </a:schemeClr>
              </a:solidFill>
              <a:effectLst/>
              <a:latin typeface="Aptos" panose="020B0004020202020204" pitchFamily="34" charset="0"/>
              <a:ea typeface="Aptos" panose="020B0004020202020204" pitchFamily="34" charset="0"/>
              <a:cs typeface="Arial" panose="020B0604020202020204" pitchFamily="34" charset="0"/>
            </a:endParaRPr>
          </a:p>
          <a:p>
            <a:endParaRPr lang="fr-FR" dirty="0">
              <a:solidFill>
                <a:schemeClr val="accent5">
                  <a:lumMod val="75000"/>
                </a:schemeClr>
              </a:solidFill>
            </a:endParaRPr>
          </a:p>
        </p:txBody>
      </p:sp>
      <p:sp>
        <p:nvSpPr>
          <p:cNvPr id="11" name="Arc 10">
            <a:extLst>
              <a:ext uri="{FF2B5EF4-FFF2-40B4-BE49-F238E27FC236}">
                <a16:creationId xmlns:a16="http://schemas.microsoft.com/office/drawing/2014/main" id="{22488935-E0F0-ABEA-3B92-0CB619577C29}"/>
              </a:ext>
            </a:extLst>
          </p:cNvPr>
          <p:cNvSpPr/>
          <p:nvPr/>
        </p:nvSpPr>
        <p:spPr>
          <a:xfrm rot="8142229">
            <a:off x="5645853" y="1789906"/>
            <a:ext cx="1433689" cy="1303526"/>
          </a:xfrm>
          <a:prstGeom prst="arc">
            <a:avLst/>
          </a:prstGeom>
          <a:ln w="38100">
            <a:solidFill>
              <a:schemeClr val="accent5">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23B6E88D-EF53-4ECC-3739-9ACC07953D27}"/>
              </a:ext>
            </a:extLst>
          </p:cNvPr>
          <p:cNvSpPr txBox="1"/>
          <p:nvPr/>
        </p:nvSpPr>
        <p:spPr>
          <a:xfrm>
            <a:off x="2181998" y="377343"/>
            <a:ext cx="9459686" cy="1661993"/>
          </a:xfrm>
          <a:prstGeom prst="rect">
            <a:avLst/>
          </a:prstGeom>
          <a:noFill/>
        </p:spPr>
        <p:txBody>
          <a:bodyPr wrap="square" rtlCol="0">
            <a:spAutoFit/>
          </a:bodyPr>
          <a:lstStyle/>
          <a:p>
            <a:pPr marL="0" indent="0">
              <a:buNone/>
            </a:pPr>
            <a:r>
              <a:rPr lang="fr-FR" sz="4400" i="0" dirty="0">
                <a:solidFill>
                  <a:schemeClr val="accent5">
                    <a:lumMod val="75000"/>
                  </a:schemeClr>
                </a:solidFill>
                <a:effectLst/>
                <a:highlight>
                  <a:srgbClr val="FFFFFF"/>
                </a:highlight>
                <a:latin typeface="Inter"/>
              </a:rPr>
              <a:t>⚠</a:t>
            </a:r>
            <a:r>
              <a:rPr lang="fr-FR" sz="3200" i="0" dirty="0">
                <a:solidFill>
                  <a:schemeClr val="accent5">
                    <a:lumMod val="75000"/>
                  </a:schemeClr>
                </a:solidFill>
                <a:effectLst/>
                <a:highlight>
                  <a:srgbClr val="FFFFFF"/>
                </a:highlight>
                <a:latin typeface="Inter"/>
              </a:rPr>
              <a:t> </a:t>
            </a:r>
            <a:r>
              <a:rPr lang="fr-BE" sz="2000" dirty="0">
                <a:solidFill>
                  <a:schemeClr val="accent5">
                    <a:lumMod val="75000"/>
                  </a:schemeClr>
                </a:solidFill>
              </a:rPr>
              <a:t>Les </a:t>
            </a:r>
            <a:r>
              <a:rPr lang="fr-BE" sz="2000" b="1" dirty="0">
                <a:solidFill>
                  <a:schemeClr val="accent5">
                    <a:lumMod val="75000"/>
                  </a:schemeClr>
                </a:solidFill>
              </a:rPr>
              <a:t>effectifs</a:t>
            </a:r>
            <a:r>
              <a:rPr lang="fr-BE" sz="2000" dirty="0">
                <a:solidFill>
                  <a:schemeClr val="accent5">
                    <a:lumMod val="75000"/>
                  </a:schemeClr>
                </a:solidFill>
              </a:rPr>
              <a:t> de notre base de données étaient </a:t>
            </a:r>
            <a:r>
              <a:rPr lang="fr-BE" sz="2000" b="1" dirty="0">
                <a:solidFill>
                  <a:schemeClr val="accent5">
                    <a:lumMod val="75000"/>
                  </a:schemeClr>
                </a:solidFill>
              </a:rPr>
              <a:t>faibles </a:t>
            </a:r>
          </a:p>
          <a:p>
            <a:pPr lvl="1"/>
            <a:r>
              <a:rPr lang="fr-BE" sz="2000" dirty="0">
                <a:solidFill>
                  <a:schemeClr val="accent5">
                    <a:lumMod val="75000"/>
                  </a:schemeClr>
                </a:solidFill>
              </a:rPr>
              <a:t>Cela a impliqué certains </a:t>
            </a:r>
            <a:r>
              <a:rPr lang="fr-BE" sz="2000" b="1" dirty="0">
                <a:solidFill>
                  <a:schemeClr val="accent5">
                    <a:lumMod val="75000"/>
                  </a:schemeClr>
                </a:solidFill>
              </a:rPr>
              <a:t>changements méthodologiques</a:t>
            </a:r>
          </a:p>
          <a:p>
            <a:pPr lvl="1"/>
            <a:r>
              <a:rPr lang="fr-BE" sz="2000" dirty="0">
                <a:solidFill>
                  <a:schemeClr val="accent5">
                    <a:lumMod val="75000"/>
                  </a:schemeClr>
                </a:solidFill>
              </a:rPr>
              <a:t>Les résultats que nous avons obtenus méritent d’être interprétés avec </a:t>
            </a:r>
            <a:r>
              <a:rPr lang="fr-BE" sz="2000" b="1" dirty="0">
                <a:solidFill>
                  <a:schemeClr val="accent5">
                    <a:lumMod val="75000"/>
                  </a:schemeClr>
                </a:solidFill>
              </a:rPr>
              <a:t>prudence</a:t>
            </a:r>
          </a:p>
          <a:p>
            <a:endParaRPr lang="fr-FR" dirty="0"/>
          </a:p>
        </p:txBody>
      </p:sp>
      <p:sp>
        <p:nvSpPr>
          <p:cNvPr id="8" name="ZoneTexte 7">
            <a:extLst>
              <a:ext uri="{FF2B5EF4-FFF2-40B4-BE49-F238E27FC236}">
                <a16:creationId xmlns:a16="http://schemas.microsoft.com/office/drawing/2014/main" id="{6C548528-B25A-F08A-33D6-5E6573E3CB8A}"/>
              </a:ext>
            </a:extLst>
          </p:cNvPr>
          <p:cNvSpPr txBox="1"/>
          <p:nvPr/>
        </p:nvSpPr>
        <p:spPr>
          <a:xfrm>
            <a:off x="49576" y="1944272"/>
            <a:ext cx="5077596" cy="2031325"/>
          </a:xfrm>
          <a:prstGeom prst="rect">
            <a:avLst/>
          </a:prstGeom>
          <a:noFill/>
        </p:spPr>
        <p:txBody>
          <a:bodyPr wrap="square" rtlCol="0">
            <a:spAutoFit/>
          </a:bodyPr>
          <a:lstStyle/>
          <a:p>
            <a:pPr marL="342900" indent="-342900">
              <a:buFont typeface="Arial" panose="020B0604020202020204" pitchFamily="34" charset="0"/>
              <a:buChar char="•"/>
            </a:pPr>
            <a:r>
              <a:rPr lang="fr-BE" sz="2400" dirty="0"/>
              <a:t>Scores de DES + élevés chez les </a:t>
            </a:r>
            <a:r>
              <a:rPr lang="fr-FR" sz="3600" b="0" i="0" dirty="0">
                <a:solidFill>
                  <a:srgbClr val="333333"/>
                </a:solidFill>
                <a:effectLst/>
                <a:highlight>
                  <a:srgbClr val="FFFFFF"/>
                </a:highlight>
                <a:latin typeface="Inter"/>
              </a:rPr>
              <a:t>♀</a:t>
            </a:r>
            <a:endParaRPr lang="fr-BE" sz="3600" dirty="0"/>
          </a:p>
          <a:p>
            <a:pPr marL="342900" indent="-342900">
              <a:buFont typeface="Arial" panose="020B0604020202020204" pitchFamily="34" charset="0"/>
              <a:buChar char="•"/>
            </a:pPr>
            <a:r>
              <a:rPr lang="fr-BE" sz="2400" dirty="0"/>
              <a:t>Scores de SO + élevés chez les personnes qui prennent des médicaments </a:t>
            </a:r>
          </a:p>
          <a:p>
            <a:endParaRPr lang="fr-FR" dirty="0"/>
          </a:p>
        </p:txBody>
      </p:sp>
      <p:sp>
        <p:nvSpPr>
          <p:cNvPr id="9" name="ZoneTexte 8">
            <a:extLst>
              <a:ext uri="{FF2B5EF4-FFF2-40B4-BE49-F238E27FC236}">
                <a16:creationId xmlns:a16="http://schemas.microsoft.com/office/drawing/2014/main" id="{525E551F-D20E-6DB4-3E21-0A0240FB7861}"/>
              </a:ext>
            </a:extLst>
          </p:cNvPr>
          <p:cNvSpPr txBox="1"/>
          <p:nvPr/>
        </p:nvSpPr>
        <p:spPr>
          <a:xfrm>
            <a:off x="7992531" y="1813309"/>
            <a:ext cx="4093031" cy="4678204"/>
          </a:xfrm>
          <a:prstGeom prst="rect">
            <a:avLst/>
          </a:prstGeom>
          <a:noFill/>
        </p:spPr>
        <p:txBody>
          <a:bodyPr wrap="square" rtlCol="0">
            <a:spAutoFit/>
          </a:bodyPr>
          <a:lstStyle/>
          <a:p>
            <a:r>
              <a:rPr lang="fr-BE" sz="2000" u="sng" dirty="0"/>
              <a:t>Pas + de DES ou de SO </a:t>
            </a:r>
            <a:r>
              <a:rPr lang="fr-BE" sz="2000" dirty="0"/>
              <a:t>:</a:t>
            </a:r>
          </a:p>
          <a:p>
            <a:pPr marL="742950" lvl="1" indent="-285750">
              <a:buFont typeface="Arial" panose="020B0604020202020204" pitchFamily="34" charset="0"/>
              <a:buChar char="•"/>
            </a:pPr>
            <a:r>
              <a:rPr lang="fr-BE" sz="2000" b="1" dirty="0"/>
              <a:t>Chez les personnes plus exposées aux écrans </a:t>
            </a:r>
          </a:p>
          <a:p>
            <a:pPr lvl="1"/>
            <a:r>
              <a:rPr lang="fr-BE" sz="2000" b="1" dirty="0"/>
              <a:t>     </a:t>
            </a:r>
            <a:r>
              <a:rPr lang="fr-BE" sz="2000" dirty="0"/>
              <a:t>(perso ou pro)</a:t>
            </a:r>
          </a:p>
          <a:p>
            <a:pPr marL="742950" lvl="1" indent="-285750">
              <a:buFont typeface="Arial" panose="020B0604020202020204" pitchFamily="34" charset="0"/>
              <a:buChar char="•"/>
            </a:pPr>
            <a:r>
              <a:rPr lang="fr-BE" sz="2000" dirty="0"/>
              <a:t>En cas de mauvaises conditions ergonomiques</a:t>
            </a:r>
          </a:p>
          <a:p>
            <a:pPr marL="742950" lvl="1" indent="-285750">
              <a:buFont typeface="Arial" panose="020B0604020202020204" pitchFamily="34" charset="0"/>
              <a:buChar char="•"/>
            </a:pPr>
            <a:r>
              <a:rPr lang="fr-BE" sz="2000" dirty="0"/>
              <a:t>En cas d’heure tardive de fin des écrans</a:t>
            </a:r>
          </a:p>
          <a:p>
            <a:pPr marL="742950" lvl="1" indent="-285750">
              <a:buFont typeface="Arial" panose="020B0604020202020204" pitchFamily="34" charset="0"/>
              <a:buChar char="•"/>
            </a:pPr>
            <a:r>
              <a:rPr lang="fr-BE" sz="2000" dirty="0"/>
              <a:t>Dans les groupes à risque</a:t>
            </a:r>
          </a:p>
          <a:p>
            <a:pPr marL="742950" lvl="1" indent="-285750">
              <a:buFont typeface="Arial" panose="020B0604020202020204" pitchFamily="34" charset="0"/>
              <a:buChar char="•"/>
            </a:pPr>
            <a:r>
              <a:rPr lang="fr-BE" sz="2000" dirty="0"/>
              <a:t>Chez les personnes plus âgées</a:t>
            </a:r>
          </a:p>
          <a:p>
            <a:pPr marL="742950" lvl="1" indent="-285750">
              <a:buFont typeface="Arial" panose="020B0604020202020204" pitchFamily="34" charset="0"/>
              <a:buChar char="•"/>
            </a:pPr>
            <a:r>
              <a:rPr lang="fr-BE" sz="2000" dirty="0"/>
              <a:t>Chez les travailleurs de nuit</a:t>
            </a:r>
          </a:p>
          <a:p>
            <a:pPr marL="742950" lvl="1" indent="-285750">
              <a:buFont typeface="Arial" panose="020B0604020202020204" pitchFamily="34" charset="0"/>
              <a:buChar char="•"/>
            </a:pPr>
            <a:r>
              <a:rPr lang="fr-BE" sz="2000" dirty="0"/>
              <a:t>En fonction de l’ancienneté au poste de travail </a:t>
            </a:r>
          </a:p>
          <a:p>
            <a:endParaRPr lang="fr-FR" dirty="0"/>
          </a:p>
        </p:txBody>
      </p:sp>
    </p:spTree>
    <p:extLst>
      <p:ext uri="{BB962C8B-B14F-4D97-AF65-F5344CB8AC3E}">
        <p14:creationId xmlns:p14="http://schemas.microsoft.com/office/powerpoint/2010/main" val="32963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5" grpId="0" animBg="1"/>
      <p:bldP spid="6" grpId="0"/>
      <p:bldP spid="11" grpId="0" animBg="1"/>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alyse des résultats médicaux x-ray">
            <a:extLst>
              <a:ext uri="{FF2B5EF4-FFF2-40B4-BE49-F238E27FC236}">
                <a16:creationId xmlns:a16="http://schemas.microsoft.com/office/drawing/2014/main" id="{04501E3B-6F11-3C01-448C-1019F7F38899}"/>
              </a:ext>
            </a:extLst>
          </p:cNvPr>
          <p:cNvPicPr>
            <a:picLocks noChangeAspect="1"/>
          </p:cNvPicPr>
          <p:nvPr/>
        </p:nvPicPr>
        <p:blipFill>
          <a:blip r:embed="rId2">
            <a:alphaModFix amt="50000"/>
          </a:blip>
          <a:srcRect t="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BF41E70B-DF49-9AB6-7688-ED9F6CAF689A}"/>
              </a:ext>
            </a:extLst>
          </p:cNvPr>
          <p:cNvSpPr>
            <a:spLocks noGrp="1"/>
          </p:cNvSpPr>
          <p:nvPr>
            <p:ph type="title"/>
          </p:nvPr>
        </p:nvSpPr>
        <p:spPr>
          <a:xfrm>
            <a:off x="1524000" y="2298019"/>
            <a:ext cx="9144000" cy="2900518"/>
          </a:xfrm>
        </p:spPr>
        <p:txBody>
          <a:bodyPr vert="horz" lIns="91440" tIns="45720" rIns="91440" bIns="45720" rtlCol="0" anchor="b">
            <a:normAutofit/>
          </a:bodyPr>
          <a:lstStyle/>
          <a:p>
            <a:pPr algn="ctr"/>
            <a:r>
              <a:rPr lang="en-US" dirty="0">
                <a:ln w="22225">
                  <a:solidFill>
                    <a:schemeClr val="tx1"/>
                  </a:solidFill>
                  <a:miter lim="800000"/>
                </a:ln>
                <a:solidFill>
                  <a:srgbClr val="FFFFFF"/>
                </a:solidFill>
              </a:rPr>
              <a:t>Affiches </a:t>
            </a:r>
            <a:r>
              <a:rPr lang="en-US" dirty="0" err="1">
                <a:ln w="22225">
                  <a:solidFill>
                    <a:schemeClr val="tx1"/>
                  </a:solidFill>
                  <a:miter lim="800000"/>
                </a:ln>
                <a:solidFill>
                  <a:srgbClr val="FFFFFF"/>
                </a:solidFill>
              </a:rPr>
              <a:t>Informatives</a:t>
            </a:r>
            <a:br>
              <a:rPr lang="en-US" dirty="0">
                <a:ln w="22225">
                  <a:solidFill>
                    <a:schemeClr val="tx1"/>
                  </a:solidFill>
                  <a:miter lim="800000"/>
                </a:ln>
                <a:solidFill>
                  <a:srgbClr val="FFFFFF"/>
                </a:solidFill>
              </a:rPr>
            </a:br>
            <a:r>
              <a:rPr lang="en-US" dirty="0">
                <a:ln w="22225">
                  <a:solidFill>
                    <a:schemeClr val="tx1"/>
                  </a:solidFill>
                  <a:miter lim="800000"/>
                </a:ln>
                <a:solidFill>
                  <a:srgbClr val="FFFFFF"/>
                </a:solidFill>
              </a:rPr>
              <a:t> </a:t>
            </a:r>
            <a:br>
              <a:rPr lang="en-US" dirty="0">
                <a:ln w="22225">
                  <a:solidFill>
                    <a:schemeClr val="tx1"/>
                  </a:solidFill>
                  <a:miter lim="800000"/>
                </a:ln>
                <a:solidFill>
                  <a:srgbClr val="FFFFFF"/>
                </a:solidFill>
              </a:rPr>
            </a:br>
            <a:endParaRPr lang="en-US" dirty="0">
              <a:ln w="22225">
                <a:solidFill>
                  <a:schemeClr val="tx1"/>
                </a:solidFill>
                <a:miter lim="800000"/>
              </a:ln>
              <a:solidFill>
                <a:srgbClr val="FFFFFF"/>
              </a:solidFill>
            </a:endParaRPr>
          </a:p>
        </p:txBody>
      </p:sp>
    </p:spTree>
    <p:extLst>
      <p:ext uri="{BB962C8B-B14F-4D97-AF65-F5344CB8AC3E}">
        <p14:creationId xmlns:p14="http://schemas.microsoft.com/office/powerpoint/2010/main" val="23925592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A3D195-73E6-0C83-E4A7-EEB8E292A24D}"/>
              </a:ext>
            </a:extLst>
          </p:cNvPr>
          <p:cNvPicPr>
            <a:picLocks noChangeAspect="1"/>
          </p:cNvPicPr>
          <p:nvPr/>
        </p:nvPicPr>
        <p:blipFill>
          <a:blip r:embed="rId2"/>
          <a:stretch>
            <a:fillRect/>
          </a:stretch>
        </p:blipFill>
        <p:spPr>
          <a:xfrm>
            <a:off x="1424129" y="0"/>
            <a:ext cx="4432385" cy="6814355"/>
          </a:xfrm>
          <a:prstGeom prst="rect">
            <a:avLst/>
          </a:prstGeom>
        </p:spPr>
      </p:pic>
      <p:pic>
        <p:nvPicPr>
          <p:cNvPr id="5" name="Image 4">
            <a:extLst>
              <a:ext uri="{FF2B5EF4-FFF2-40B4-BE49-F238E27FC236}">
                <a16:creationId xmlns:a16="http://schemas.microsoft.com/office/drawing/2014/main" id="{1C91D52E-E0BA-D2B7-62FF-757219B3FDC5}"/>
              </a:ext>
            </a:extLst>
          </p:cNvPr>
          <p:cNvPicPr>
            <a:picLocks noChangeAspect="1"/>
          </p:cNvPicPr>
          <p:nvPr/>
        </p:nvPicPr>
        <p:blipFill>
          <a:blip r:embed="rId3"/>
          <a:stretch>
            <a:fillRect/>
          </a:stretch>
        </p:blipFill>
        <p:spPr>
          <a:xfrm>
            <a:off x="6335488" y="-13610"/>
            <a:ext cx="4942113" cy="6841573"/>
          </a:xfrm>
          <a:prstGeom prst="rect">
            <a:avLst/>
          </a:prstGeom>
        </p:spPr>
      </p:pic>
      <p:sp>
        <p:nvSpPr>
          <p:cNvPr id="6" name="ZoneTexte 5">
            <a:extLst>
              <a:ext uri="{FF2B5EF4-FFF2-40B4-BE49-F238E27FC236}">
                <a16:creationId xmlns:a16="http://schemas.microsoft.com/office/drawing/2014/main" id="{6B576A43-58CB-CDB8-4AA1-6078FED3F35B}"/>
              </a:ext>
            </a:extLst>
          </p:cNvPr>
          <p:cNvSpPr txBox="1"/>
          <p:nvPr/>
        </p:nvSpPr>
        <p:spPr>
          <a:xfrm rot="16200000">
            <a:off x="-2980429" y="3208902"/>
            <a:ext cx="6841575" cy="369332"/>
          </a:xfrm>
          <a:prstGeom prst="rect">
            <a:avLst/>
          </a:prstGeom>
          <a:noFill/>
        </p:spPr>
        <p:txBody>
          <a:bodyPr wrap="square" rtlCol="0">
            <a:spAutoFit/>
          </a:bodyPr>
          <a:lstStyle/>
          <a:p>
            <a:r>
              <a:rPr lang="fr-BE" dirty="0"/>
              <a:t>Médecins du travail et acteurs de la santé et du bien-être au travail </a:t>
            </a:r>
            <a:endParaRPr lang="fr-FR" dirty="0"/>
          </a:p>
        </p:txBody>
      </p:sp>
      <p:sp>
        <p:nvSpPr>
          <p:cNvPr id="7" name="ZoneTexte 6">
            <a:extLst>
              <a:ext uri="{FF2B5EF4-FFF2-40B4-BE49-F238E27FC236}">
                <a16:creationId xmlns:a16="http://schemas.microsoft.com/office/drawing/2014/main" id="{E58D1981-3A64-ED8A-F47E-15F4E9644BFC}"/>
              </a:ext>
            </a:extLst>
          </p:cNvPr>
          <p:cNvSpPr txBox="1"/>
          <p:nvPr/>
        </p:nvSpPr>
        <p:spPr>
          <a:xfrm rot="5400000">
            <a:off x="10367850" y="3244334"/>
            <a:ext cx="3159477" cy="369332"/>
          </a:xfrm>
          <a:prstGeom prst="rect">
            <a:avLst/>
          </a:prstGeom>
          <a:noFill/>
        </p:spPr>
        <p:txBody>
          <a:bodyPr wrap="square" rtlCol="0">
            <a:spAutoFit/>
          </a:bodyPr>
          <a:lstStyle/>
          <a:p>
            <a:r>
              <a:rPr lang="fr-BE" dirty="0"/>
              <a:t>Travailleurs et employeurs </a:t>
            </a:r>
            <a:endParaRPr lang="fr-FR" dirty="0"/>
          </a:p>
        </p:txBody>
      </p:sp>
      <p:cxnSp>
        <p:nvCxnSpPr>
          <p:cNvPr id="9" name="Connecteur droit avec flèche 8">
            <a:extLst>
              <a:ext uri="{FF2B5EF4-FFF2-40B4-BE49-F238E27FC236}">
                <a16:creationId xmlns:a16="http://schemas.microsoft.com/office/drawing/2014/main" id="{95CFB892-FB19-822F-99D3-F24BE78B7954}"/>
              </a:ext>
            </a:extLst>
          </p:cNvPr>
          <p:cNvCxnSpPr/>
          <p:nvPr/>
        </p:nvCxnSpPr>
        <p:spPr>
          <a:xfrm>
            <a:off x="740229" y="3393568"/>
            <a:ext cx="522514" cy="0"/>
          </a:xfrm>
          <a:prstGeom prst="straightConnector1">
            <a:avLst/>
          </a:prstGeom>
          <a:ln w="76200">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B9D589E1-ADB5-F446-3D27-CB826B31E81D}"/>
              </a:ext>
            </a:extLst>
          </p:cNvPr>
          <p:cNvCxnSpPr>
            <a:cxnSpLocks/>
          </p:cNvCxnSpPr>
          <p:nvPr/>
        </p:nvCxnSpPr>
        <p:spPr>
          <a:xfrm flipH="1">
            <a:off x="11242223" y="3390794"/>
            <a:ext cx="520699" cy="0"/>
          </a:xfrm>
          <a:prstGeom prst="straightConnector1">
            <a:avLst/>
          </a:prstGeom>
          <a:ln w="76200">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57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01010 data lines to infinity">
            <a:extLst>
              <a:ext uri="{FF2B5EF4-FFF2-40B4-BE49-F238E27FC236}">
                <a16:creationId xmlns:a16="http://schemas.microsoft.com/office/drawing/2014/main" id="{6564AA70-8376-F260-B66F-552E14EE1F5A}"/>
              </a:ext>
            </a:extLst>
          </p:cNvPr>
          <p:cNvPicPr>
            <a:picLocks noChangeAspect="1"/>
          </p:cNvPicPr>
          <p:nvPr/>
        </p:nvPicPr>
        <p:blipFill>
          <a:blip r:embed="rId2">
            <a:alphaModFix amt="50000"/>
          </a:blip>
          <a:srcRect t="13106" r="-1" b="-1"/>
          <a:stretch/>
        </p:blipFill>
        <p:spPr>
          <a:xfrm>
            <a:off x="20" y="10"/>
            <a:ext cx="12188930" cy="6857990"/>
          </a:xfrm>
          <a:prstGeom prst="rect">
            <a:avLst/>
          </a:prstGeom>
        </p:spPr>
      </p:pic>
      <p:sp>
        <p:nvSpPr>
          <p:cNvPr id="2" name="Titre 1">
            <a:extLst>
              <a:ext uri="{FF2B5EF4-FFF2-40B4-BE49-F238E27FC236}">
                <a16:creationId xmlns:a16="http://schemas.microsoft.com/office/drawing/2014/main" id="{C91B2D52-7FC9-D76E-D168-9DB0BC31385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rPr>
              <a:t>Conclusion</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93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BEAEE-E68C-B9B0-A413-8C83CEB70CF9}"/>
              </a:ext>
            </a:extLst>
          </p:cNvPr>
          <p:cNvSpPr>
            <a:spLocks noGrp="1"/>
          </p:cNvSpPr>
          <p:nvPr>
            <p:ph type="title"/>
          </p:nvPr>
        </p:nvSpPr>
        <p:spPr>
          <a:xfrm>
            <a:off x="838200" y="-231122"/>
            <a:ext cx="10515600" cy="1325563"/>
          </a:xfrm>
        </p:spPr>
        <p:txBody>
          <a:bodyPr/>
          <a:lstStyle/>
          <a:p>
            <a:pPr algn="ctr"/>
            <a:r>
              <a:rPr lang="fr-BE" dirty="0">
                <a:solidFill>
                  <a:schemeClr val="tx2">
                    <a:lumMod val="90000"/>
                    <a:lumOff val="10000"/>
                  </a:schemeClr>
                </a:solidFill>
              </a:rPr>
              <a:t>Réponses aux questions de recherche ? </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D6B5201A-52C1-7446-4C65-C9C2BB16310A}"/>
              </a:ext>
            </a:extLst>
          </p:cNvPr>
          <p:cNvSpPr>
            <a:spLocks noGrp="1"/>
          </p:cNvSpPr>
          <p:nvPr>
            <p:ph idx="1"/>
          </p:nvPr>
        </p:nvSpPr>
        <p:spPr>
          <a:xfrm>
            <a:off x="838200" y="1509939"/>
            <a:ext cx="10515600" cy="4351338"/>
          </a:xfrm>
        </p:spPr>
        <p:txBody>
          <a:bodyPr/>
          <a:lstStyle/>
          <a:p>
            <a:r>
              <a:rPr lang="fr-BE" b="1" dirty="0"/>
              <a:t>Caractéristiques du Digital Eye Strain </a:t>
            </a:r>
            <a:r>
              <a:rPr lang="fr-BE" dirty="0"/>
              <a:t>? </a:t>
            </a:r>
          </a:p>
          <a:p>
            <a:pPr lvl="1"/>
            <a:r>
              <a:rPr lang="fr-BE" dirty="0"/>
              <a:t>Physiopathologie ? </a:t>
            </a:r>
          </a:p>
          <a:p>
            <a:pPr lvl="1"/>
            <a:r>
              <a:rPr lang="fr-BE" dirty="0"/>
              <a:t>Prévalence ?</a:t>
            </a:r>
          </a:p>
          <a:p>
            <a:pPr lvl="1"/>
            <a:endParaRPr lang="fr-BE" dirty="0"/>
          </a:p>
          <a:p>
            <a:r>
              <a:rPr lang="fr-BE" dirty="0"/>
              <a:t>Quid de la </a:t>
            </a:r>
            <a:r>
              <a:rPr lang="fr-BE" b="1" dirty="0"/>
              <a:t>part attribuable à une utilisation professionnelle </a:t>
            </a:r>
            <a:r>
              <a:rPr lang="fr-BE" dirty="0"/>
              <a:t>?</a:t>
            </a:r>
          </a:p>
          <a:p>
            <a:pPr lvl="1"/>
            <a:r>
              <a:rPr lang="fr-BE" dirty="0"/>
              <a:t>Une matière de médecine du travail ou bien de santé publique ?  </a:t>
            </a:r>
          </a:p>
          <a:p>
            <a:pPr lvl="1"/>
            <a:endParaRPr lang="fr-BE" dirty="0"/>
          </a:p>
          <a:p>
            <a:r>
              <a:rPr lang="fr-BE" b="1" dirty="0"/>
              <a:t>Prise en charge </a:t>
            </a:r>
            <a:r>
              <a:rPr lang="fr-BE" dirty="0"/>
              <a:t>? </a:t>
            </a:r>
          </a:p>
          <a:p>
            <a:pPr marL="0" indent="0">
              <a:buNone/>
            </a:pPr>
            <a:endParaRPr lang="fr-FR" dirty="0"/>
          </a:p>
        </p:txBody>
      </p:sp>
      <p:sp>
        <p:nvSpPr>
          <p:cNvPr id="4" name="ZoneTexte 3">
            <a:extLst>
              <a:ext uri="{FF2B5EF4-FFF2-40B4-BE49-F238E27FC236}">
                <a16:creationId xmlns:a16="http://schemas.microsoft.com/office/drawing/2014/main" id="{48577AB1-36DF-A5F2-5294-C2171145E1FA}"/>
              </a:ext>
            </a:extLst>
          </p:cNvPr>
          <p:cNvSpPr txBox="1"/>
          <p:nvPr/>
        </p:nvSpPr>
        <p:spPr>
          <a:xfrm>
            <a:off x="1807029" y="5445778"/>
            <a:ext cx="8240485" cy="830997"/>
          </a:xfrm>
          <a:prstGeom prst="rect">
            <a:avLst/>
          </a:prstGeom>
          <a:noFill/>
        </p:spPr>
        <p:txBody>
          <a:bodyPr wrap="square" rtlCol="0">
            <a:spAutoFit/>
          </a:bodyPr>
          <a:lstStyle/>
          <a:p>
            <a:pPr algn="ctr"/>
            <a:r>
              <a:rPr lang="fr-BE" sz="4800" dirty="0">
                <a:solidFill>
                  <a:schemeClr val="accent5">
                    <a:lumMod val="75000"/>
                  </a:schemeClr>
                </a:solidFill>
              </a:rPr>
              <a:t>Rôle du médecin du travail ? </a:t>
            </a:r>
            <a:endParaRPr lang="fr-FR" sz="4800" dirty="0">
              <a:solidFill>
                <a:schemeClr val="accent5">
                  <a:lumMod val="75000"/>
                </a:schemeClr>
              </a:solidFill>
            </a:endParaRPr>
          </a:p>
        </p:txBody>
      </p:sp>
      <p:pic>
        <p:nvPicPr>
          <p:cNvPr id="6" name="Image 5">
            <a:extLst>
              <a:ext uri="{FF2B5EF4-FFF2-40B4-BE49-F238E27FC236}">
                <a16:creationId xmlns:a16="http://schemas.microsoft.com/office/drawing/2014/main" id="{E3BB690D-8A3B-5D06-D431-3217270366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15753" y="928990"/>
            <a:ext cx="3738047" cy="2102651"/>
          </a:xfrm>
          <a:prstGeom prst="rect">
            <a:avLst/>
          </a:prstGeom>
        </p:spPr>
      </p:pic>
      <p:sp>
        <p:nvSpPr>
          <p:cNvPr id="7" name="Forme libre : forme 6">
            <a:extLst>
              <a:ext uri="{FF2B5EF4-FFF2-40B4-BE49-F238E27FC236}">
                <a16:creationId xmlns:a16="http://schemas.microsoft.com/office/drawing/2014/main" id="{4C3DEF76-40D7-DF93-DA50-532CBE2E4D56}"/>
              </a:ext>
            </a:extLst>
          </p:cNvPr>
          <p:cNvSpPr/>
          <p:nvPr/>
        </p:nvSpPr>
        <p:spPr>
          <a:xfrm rot="1613035" flipH="1">
            <a:off x="4321211" y="1302636"/>
            <a:ext cx="3088130" cy="1651041"/>
          </a:xfrm>
          <a:custGeom>
            <a:avLst/>
            <a:gdLst>
              <a:gd name="connsiteX0" fmla="*/ 0 w 1981200"/>
              <a:gd name="connsiteY0" fmla="*/ 0 h 816428"/>
              <a:gd name="connsiteX1" fmla="*/ 1981200 w 1981200"/>
              <a:gd name="connsiteY1" fmla="*/ 816428 h 816428"/>
            </a:gdLst>
            <a:ahLst/>
            <a:cxnLst>
              <a:cxn ang="0">
                <a:pos x="connsiteX0" y="connsiteY0"/>
              </a:cxn>
              <a:cxn ang="0">
                <a:pos x="connsiteX1" y="connsiteY1"/>
              </a:cxn>
            </a:cxnLst>
            <a:rect l="l" t="t" r="r" b="b"/>
            <a:pathLst>
              <a:path w="1981200" h="816428">
                <a:moveTo>
                  <a:pt x="0" y="0"/>
                </a:moveTo>
                <a:cubicBezTo>
                  <a:pt x="771071" y="404585"/>
                  <a:pt x="1542143" y="809171"/>
                  <a:pt x="1981200" y="816428"/>
                </a:cubicBezTo>
              </a:path>
            </a:pathLst>
          </a:custGeom>
          <a:noFill/>
          <a:ln w="57150">
            <a:solidFill>
              <a:srgbClr val="990033"/>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rc 7">
            <a:extLst>
              <a:ext uri="{FF2B5EF4-FFF2-40B4-BE49-F238E27FC236}">
                <a16:creationId xmlns:a16="http://schemas.microsoft.com/office/drawing/2014/main" id="{6B7784F5-1679-23FF-409A-8D0E5BE31D64}"/>
              </a:ext>
            </a:extLst>
          </p:cNvPr>
          <p:cNvSpPr/>
          <p:nvPr/>
        </p:nvSpPr>
        <p:spPr>
          <a:xfrm rot="3270898" flipH="1">
            <a:off x="2682317" y="2416108"/>
            <a:ext cx="1820690" cy="2123505"/>
          </a:xfrm>
          <a:prstGeom prst="arc">
            <a:avLst>
              <a:gd name="adj1" fmla="val 16200000"/>
              <a:gd name="adj2" fmla="val 20300528"/>
            </a:avLst>
          </a:prstGeom>
          <a:ln w="57150">
            <a:solidFill>
              <a:srgbClr val="99003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10" name="Graphique 9" descr="Point d’interrogation avec un remplissage uni">
            <a:extLst>
              <a:ext uri="{FF2B5EF4-FFF2-40B4-BE49-F238E27FC236}">
                <a16:creationId xmlns:a16="http://schemas.microsoft.com/office/drawing/2014/main" id="{21DC8D8B-7397-60F1-EBE2-020F4896A5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5800" y="2609737"/>
            <a:ext cx="578748" cy="578748"/>
          </a:xfrm>
          <a:prstGeom prst="rect">
            <a:avLst/>
          </a:prstGeom>
        </p:spPr>
      </p:pic>
      <p:sp>
        <p:nvSpPr>
          <p:cNvPr id="15" name="Forme libre : forme 14">
            <a:extLst>
              <a:ext uri="{FF2B5EF4-FFF2-40B4-BE49-F238E27FC236}">
                <a16:creationId xmlns:a16="http://schemas.microsoft.com/office/drawing/2014/main" id="{AE3BB346-6117-50DE-94E3-007BBEDEFF3F}"/>
              </a:ext>
            </a:extLst>
          </p:cNvPr>
          <p:cNvSpPr/>
          <p:nvPr/>
        </p:nvSpPr>
        <p:spPr>
          <a:xfrm>
            <a:off x="568077" y="3031641"/>
            <a:ext cx="3851524" cy="364700"/>
          </a:xfrm>
          <a:custGeom>
            <a:avLst/>
            <a:gdLst>
              <a:gd name="connsiteX0" fmla="*/ 235664 w 3860607"/>
              <a:gd name="connsiteY0" fmla="*/ 556092 h 556092"/>
              <a:gd name="connsiteX1" fmla="*/ 388064 w 3860607"/>
              <a:gd name="connsiteY1" fmla="*/ 88006 h 556092"/>
              <a:gd name="connsiteX2" fmla="*/ 3860607 w 3860607"/>
              <a:gd name="connsiteY2" fmla="*/ 920 h 556092"/>
            </a:gdLst>
            <a:ahLst/>
            <a:cxnLst>
              <a:cxn ang="0">
                <a:pos x="connsiteX0" y="connsiteY0"/>
              </a:cxn>
              <a:cxn ang="0">
                <a:pos x="connsiteX1" y="connsiteY1"/>
              </a:cxn>
              <a:cxn ang="0">
                <a:pos x="connsiteX2" y="connsiteY2"/>
              </a:cxn>
            </a:cxnLst>
            <a:rect l="l" t="t" r="r" b="b"/>
            <a:pathLst>
              <a:path w="3860607" h="556092">
                <a:moveTo>
                  <a:pt x="235664" y="556092"/>
                </a:moveTo>
                <a:cubicBezTo>
                  <a:pt x="9785" y="368313"/>
                  <a:pt x="-216093" y="180535"/>
                  <a:pt x="388064" y="88006"/>
                </a:cubicBezTo>
                <a:cubicBezTo>
                  <a:pt x="992221" y="-4523"/>
                  <a:pt x="2426414" y="-1802"/>
                  <a:pt x="3860607" y="920"/>
                </a:cubicBezTo>
              </a:path>
            </a:pathLst>
          </a:custGeom>
          <a:noFill/>
          <a:ln w="57150">
            <a:solidFill>
              <a:srgbClr val="990033"/>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c 15">
            <a:extLst>
              <a:ext uri="{FF2B5EF4-FFF2-40B4-BE49-F238E27FC236}">
                <a16:creationId xmlns:a16="http://schemas.microsoft.com/office/drawing/2014/main" id="{39A3722E-0D08-A3CE-C29C-E9CB4A265801}"/>
              </a:ext>
            </a:extLst>
          </p:cNvPr>
          <p:cNvSpPr/>
          <p:nvPr/>
        </p:nvSpPr>
        <p:spPr>
          <a:xfrm rot="4950857" flipH="1">
            <a:off x="3001033" y="3909684"/>
            <a:ext cx="1475170" cy="3104605"/>
          </a:xfrm>
          <a:prstGeom prst="arc">
            <a:avLst>
              <a:gd name="adj1" fmla="val 16200000"/>
              <a:gd name="adj2" fmla="val 20300528"/>
            </a:avLst>
          </a:prstGeom>
          <a:ln w="57150">
            <a:solidFill>
              <a:srgbClr val="990033"/>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Ellipse 16">
            <a:extLst>
              <a:ext uri="{FF2B5EF4-FFF2-40B4-BE49-F238E27FC236}">
                <a16:creationId xmlns:a16="http://schemas.microsoft.com/office/drawing/2014/main" id="{B6AA37BB-74DB-0471-8289-433EB0AE2D20}"/>
              </a:ext>
            </a:extLst>
          </p:cNvPr>
          <p:cNvSpPr/>
          <p:nvPr/>
        </p:nvSpPr>
        <p:spPr>
          <a:xfrm>
            <a:off x="1654625" y="5288970"/>
            <a:ext cx="8577942" cy="1161327"/>
          </a:xfrm>
          <a:prstGeom prst="ellipse">
            <a:avLst/>
          </a:prstGeom>
          <a:noFill/>
          <a:ln w="38100">
            <a:solidFill>
              <a:srgbClr val="9900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18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C18F04-2D9B-CE52-5DEF-D235A3BE6361}"/>
              </a:ext>
            </a:extLst>
          </p:cNvPr>
          <p:cNvSpPr>
            <a:spLocks noGrp="1"/>
          </p:cNvSpPr>
          <p:nvPr>
            <p:ph idx="1"/>
          </p:nvPr>
        </p:nvSpPr>
        <p:spPr>
          <a:xfrm>
            <a:off x="-65316" y="170442"/>
            <a:ext cx="12257316" cy="6005511"/>
          </a:xfrm>
        </p:spPr>
        <p:txBody>
          <a:bodyPr>
            <a:normAutofit fontScale="92500" lnSpcReduction="10000"/>
          </a:bodyPr>
          <a:lstStyle/>
          <a:p>
            <a:r>
              <a:rPr lang="fr-BE" b="1" u="sng" dirty="0"/>
              <a:t>L’écran de visualisation </a:t>
            </a:r>
            <a:r>
              <a:rPr lang="fr-BE" dirty="0"/>
              <a:t>: </a:t>
            </a:r>
            <a:r>
              <a:rPr lang="fr-BE" dirty="0">
                <a:solidFill>
                  <a:srgbClr val="990033"/>
                </a:solidFill>
              </a:rPr>
              <a:t>Une interface fondamentale</a:t>
            </a:r>
          </a:p>
          <a:p>
            <a:pPr lvl="1"/>
            <a:r>
              <a:rPr lang="fr-BE" dirty="0"/>
              <a:t>Un outil qui relie de nombreux travailleurs à la </a:t>
            </a:r>
            <a:r>
              <a:rPr lang="fr-BE" b="1" dirty="0"/>
              <a:t>structure même de leur tâche</a:t>
            </a:r>
          </a:p>
          <a:p>
            <a:pPr lvl="1"/>
            <a:r>
              <a:rPr lang="fr-BE" dirty="0"/>
              <a:t>Une utilisation </a:t>
            </a:r>
            <a:r>
              <a:rPr lang="fr-BE" b="1" dirty="0"/>
              <a:t>hégémonique</a:t>
            </a:r>
            <a:r>
              <a:rPr lang="fr-BE" dirty="0"/>
              <a:t> dans la société et le monde du travail</a:t>
            </a:r>
          </a:p>
          <a:p>
            <a:pPr lvl="1"/>
            <a:r>
              <a:rPr lang="fr-BE" dirty="0"/>
              <a:t>L’appréhension de cet outil par les acteurs de la santé au travail s’avère </a:t>
            </a:r>
            <a:r>
              <a:rPr lang="fr-BE" b="1" dirty="0"/>
              <a:t>cruciale</a:t>
            </a:r>
          </a:p>
          <a:p>
            <a:pPr lvl="1"/>
            <a:endParaRPr lang="fr-BE" dirty="0"/>
          </a:p>
          <a:p>
            <a:r>
              <a:rPr lang="fr-BE" b="1" u="sng" dirty="0"/>
              <a:t>Le Digital Eye Strain</a:t>
            </a:r>
            <a:r>
              <a:rPr lang="fr-BE" u="sng" dirty="0"/>
              <a:t> </a:t>
            </a:r>
            <a:r>
              <a:rPr lang="fr-BE" dirty="0"/>
              <a:t>: </a:t>
            </a:r>
            <a:r>
              <a:rPr lang="fr-BE" dirty="0">
                <a:solidFill>
                  <a:srgbClr val="990033"/>
                </a:solidFill>
              </a:rPr>
              <a:t>Un enjeu diagnostique et thérapeutique du 21</a:t>
            </a:r>
            <a:r>
              <a:rPr lang="fr-BE" baseline="30000" dirty="0">
                <a:solidFill>
                  <a:srgbClr val="990033"/>
                </a:solidFill>
              </a:rPr>
              <a:t>e</a:t>
            </a:r>
            <a:r>
              <a:rPr lang="fr-BE" dirty="0">
                <a:solidFill>
                  <a:srgbClr val="990033"/>
                </a:solidFill>
              </a:rPr>
              <a:t> siècle</a:t>
            </a:r>
          </a:p>
          <a:p>
            <a:pPr lvl="1"/>
            <a:r>
              <a:rPr lang="fr-BE" dirty="0"/>
              <a:t>Prévalence : indéterminée</a:t>
            </a:r>
          </a:p>
          <a:p>
            <a:pPr lvl="1"/>
            <a:r>
              <a:rPr lang="fr-BE" dirty="0"/>
              <a:t>Facteurs de risque : nombreux et variés</a:t>
            </a:r>
          </a:p>
          <a:p>
            <a:pPr lvl="1"/>
            <a:r>
              <a:rPr lang="fr-BE" dirty="0"/>
              <a:t>Diagnostic : absence de consensus</a:t>
            </a:r>
          </a:p>
          <a:p>
            <a:pPr lvl="1"/>
            <a:r>
              <a:rPr lang="fr-BE" b="1" dirty="0"/>
              <a:t>Physiopathologie : complexe et riche</a:t>
            </a:r>
          </a:p>
          <a:p>
            <a:pPr lvl="1"/>
            <a:r>
              <a:rPr lang="fr-BE" b="1" dirty="0"/>
              <a:t>Prise en charge : </a:t>
            </a:r>
            <a:r>
              <a:rPr lang="fr-BE" b="1" dirty="0" err="1"/>
              <a:t>multidimentionnelle</a:t>
            </a:r>
            <a:r>
              <a:rPr lang="fr-BE" b="1" dirty="0"/>
              <a:t> et pluridisciplinaire</a:t>
            </a:r>
          </a:p>
          <a:p>
            <a:pPr lvl="1"/>
            <a:endParaRPr lang="fr-BE" b="1" dirty="0"/>
          </a:p>
          <a:p>
            <a:r>
              <a:rPr lang="fr-BE" u="sng" dirty="0">
                <a:solidFill>
                  <a:schemeClr val="bg2">
                    <a:lumMod val="50000"/>
                  </a:schemeClr>
                </a:solidFill>
              </a:rPr>
              <a:t>Limites </a:t>
            </a:r>
            <a:r>
              <a:rPr lang="fr-BE" dirty="0">
                <a:solidFill>
                  <a:schemeClr val="bg2">
                    <a:lumMod val="50000"/>
                  </a:schemeClr>
                </a:solidFill>
              </a:rPr>
              <a:t>: volet statistique ne permettant pas de tirer des conclusions probantes</a:t>
            </a:r>
          </a:p>
          <a:p>
            <a:pPr lvl="1"/>
            <a:r>
              <a:rPr lang="fr-BE" sz="1900" dirty="0">
                <a:solidFill>
                  <a:schemeClr val="bg2">
                    <a:lumMod val="50000"/>
                  </a:schemeClr>
                </a:solidFill>
              </a:rPr>
              <a:t>Ni sur la prévalence</a:t>
            </a:r>
          </a:p>
          <a:p>
            <a:pPr lvl="1"/>
            <a:r>
              <a:rPr lang="fr-BE" sz="1900" dirty="0">
                <a:solidFill>
                  <a:schemeClr val="bg2">
                    <a:lumMod val="50000"/>
                  </a:schemeClr>
                </a:solidFill>
              </a:rPr>
              <a:t>Ni d’effectuer de réelles comparaisons entre des groupes d’exposition homogène professionnelle aux écrans comme initialement souhaité</a:t>
            </a:r>
          </a:p>
          <a:p>
            <a:r>
              <a:rPr lang="fr-BE" u="sng" dirty="0">
                <a:solidFill>
                  <a:schemeClr val="bg2">
                    <a:lumMod val="50000"/>
                  </a:schemeClr>
                </a:solidFill>
              </a:rPr>
              <a:t>Perspectives</a:t>
            </a:r>
            <a:r>
              <a:rPr lang="fr-BE" dirty="0">
                <a:solidFill>
                  <a:schemeClr val="bg2">
                    <a:lumMod val="50000"/>
                  </a:schemeClr>
                </a:solidFill>
              </a:rPr>
              <a:t> : </a:t>
            </a:r>
            <a:r>
              <a:rPr lang="fr-BE" sz="1900" dirty="0">
                <a:solidFill>
                  <a:schemeClr val="bg2">
                    <a:lumMod val="50000"/>
                  </a:schemeClr>
                </a:solidFill>
              </a:rPr>
              <a:t>Comparaison écran/non-écran, efficacité des prises en charge, des mesures de prévention… </a:t>
            </a:r>
            <a:endParaRPr lang="fr-FR" dirty="0">
              <a:solidFill>
                <a:schemeClr val="bg2">
                  <a:lumMod val="50000"/>
                </a:schemeClr>
              </a:solidFill>
            </a:endParaRPr>
          </a:p>
        </p:txBody>
      </p:sp>
      <p:sp>
        <p:nvSpPr>
          <p:cNvPr id="6" name="ZoneTexte 5">
            <a:extLst>
              <a:ext uri="{FF2B5EF4-FFF2-40B4-BE49-F238E27FC236}">
                <a16:creationId xmlns:a16="http://schemas.microsoft.com/office/drawing/2014/main" id="{3F9E843A-48FD-DEFA-2FC3-571E9E93E95F}"/>
              </a:ext>
            </a:extLst>
          </p:cNvPr>
          <p:cNvSpPr txBox="1"/>
          <p:nvPr/>
        </p:nvSpPr>
        <p:spPr>
          <a:xfrm>
            <a:off x="108860" y="5867392"/>
            <a:ext cx="6183085" cy="646331"/>
          </a:xfrm>
          <a:prstGeom prst="rect">
            <a:avLst/>
          </a:prstGeom>
          <a:noFill/>
        </p:spPr>
        <p:txBody>
          <a:bodyPr wrap="square" rtlCol="0">
            <a:spAutoFit/>
          </a:bodyPr>
          <a:lstStyle/>
          <a:p>
            <a:r>
              <a:rPr lang="fr-BE" sz="3600" dirty="0">
                <a:solidFill>
                  <a:schemeClr val="accent5">
                    <a:lumMod val="75000"/>
                  </a:schemeClr>
                </a:solidFill>
                <a:effectLst>
                  <a:outerShdw blurRad="38100" dist="38100" dir="2700000" algn="tl">
                    <a:srgbClr val="000000">
                      <a:alpha val="43137"/>
                    </a:srgbClr>
                  </a:outerShdw>
                </a:effectLst>
              </a:rPr>
              <a:t>Une problématique actuelle…</a:t>
            </a:r>
            <a:endParaRPr lang="fr-FR" sz="3600" dirty="0">
              <a:solidFill>
                <a:schemeClr val="accent5">
                  <a:lumMod val="75000"/>
                </a:schemeClr>
              </a:solidFill>
              <a:effectLst>
                <a:outerShdw blurRad="38100" dist="38100" dir="2700000" algn="tl">
                  <a:srgbClr val="000000">
                    <a:alpha val="43137"/>
                  </a:srgbClr>
                </a:outerShdw>
              </a:effectLst>
            </a:endParaRPr>
          </a:p>
        </p:txBody>
      </p:sp>
      <p:sp>
        <p:nvSpPr>
          <p:cNvPr id="7" name="ZoneTexte 6">
            <a:extLst>
              <a:ext uri="{FF2B5EF4-FFF2-40B4-BE49-F238E27FC236}">
                <a16:creationId xmlns:a16="http://schemas.microsoft.com/office/drawing/2014/main" id="{6E47B25E-FEBF-5716-09B6-D2825A9537F2}"/>
              </a:ext>
            </a:extLst>
          </p:cNvPr>
          <p:cNvSpPr txBox="1"/>
          <p:nvPr/>
        </p:nvSpPr>
        <p:spPr>
          <a:xfrm>
            <a:off x="5649693" y="6346367"/>
            <a:ext cx="6672938" cy="646331"/>
          </a:xfrm>
          <a:prstGeom prst="rect">
            <a:avLst/>
          </a:prstGeom>
          <a:noFill/>
        </p:spPr>
        <p:txBody>
          <a:bodyPr wrap="square" rtlCol="0">
            <a:spAutoFit/>
          </a:bodyPr>
          <a:lstStyle/>
          <a:p>
            <a:r>
              <a:rPr lang="fr-BE" sz="3600" dirty="0">
                <a:solidFill>
                  <a:schemeClr val="accent5">
                    <a:lumMod val="75000"/>
                  </a:schemeClr>
                </a:solidFill>
                <a:effectLst>
                  <a:outerShdw blurRad="38100" dist="38100" dir="2700000" algn="tl">
                    <a:srgbClr val="000000">
                      <a:alpha val="43137"/>
                    </a:srgbClr>
                  </a:outerShdw>
                </a:effectLst>
              </a:rPr>
              <a:t>… Et une problématique d’avenir</a:t>
            </a:r>
            <a:endParaRPr lang="fr-FR" sz="3600"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68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siomètre">
            <a:extLst>
              <a:ext uri="{FF2B5EF4-FFF2-40B4-BE49-F238E27FC236}">
                <a16:creationId xmlns:a16="http://schemas.microsoft.com/office/drawing/2014/main" id="{AAAF2EA1-39D7-B842-122A-DDB0F0A8AF55}"/>
              </a:ext>
            </a:extLst>
          </p:cNvPr>
          <p:cNvPicPr>
            <a:picLocks noChangeAspect="1"/>
          </p:cNvPicPr>
          <p:nvPr/>
        </p:nvPicPr>
        <p:blipFill>
          <a:blip r:embed="rId2">
            <a:alphaModFix amt="50000"/>
          </a:blip>
          <a:srcRect b="15730"/>
          <a:stretch/>
        </p:blipFill>
        <p:spPr>
          <a:xfrm>
            <a:off x="20" y="1"/>
            <a:ext cx="12191980" cy="6857999"/>
          </a:xfrm>
          <a:prstGeom prst="rect">
            <a:avLst/>
          </a:prstGeom>
        </p:spPr>
      </p:pic>
      <p:sp>
        <p:nvSpPr>
          <p:cNvPr id="2" name="Titre 1">
            <a:extLst>
              <a:ext uri="{FF2B5EF4-FFF2-40B4-BE49-F238E27FC236}">
                <a16:creationId xmlns:a16="http://schemas.microsoft.com/office/drawing/2014/main" id="{114CD470-6C51-5B38-40CE-3D66E4B5923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Merci pour </a:t>
            </a:r>
            <a:r>
              <a:rPr lang="fr-FR" dirty="0">
                <a:solidFill>
                  <a:srgbClr val="FFFFFF"/>
                </a:solidFill>
              </a:rPr>
              <a:t>votre</a:t>
            </a:r>
            <a:r>
              <a:rPr lang="en-US" dirty="0">
                <a:solidFill>
                  <a:srgbClr val="FFFFFF"/>
                </a:solidFill>
              </a:rPr>
              <a:t> attention</a:t>
            </a:r>
          </a:p>
        </p:txBody>
      </p:sp>
    </p:spTree>
    <p:extLst>
      <p:ext uri="{BB962C8B-B14F-4D97-AF65-F5344CB8AC3E}">
        <p14:creationId xmlns:p14="http://schemas.microsoft.com/office/powerpoint/2010/main" val="221444777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E2FA4-A4E8-1E7F-5D08-774E14598CA0}"/>
              </a:ext>
            </a:extLst>
          </p:cNvPr>
          <p:cNvSpPr>
            <a:spLocks noGrp="1"/>
          </p:cNvSpPr>
          <p:nvPr>
            <p:ph type="title"/>
          </p:nvPr>
        </p:nvSpPr>
        <p:spPr>
          <a:xfrm>
            <a:off x="838200" y="-454367"/>
            <a:ext cx="10515600" cy="1325563"/>
          </a:xfrm>
        </p:spPr>
        <p:txBody>
          <a:bodyPr>
            <a:normAutofit/>
          </a:bodyPr>
          <a:lstStyle/>
          <a:p>
            <a:pPr algn="ctr"/>
            <a:r>
              <a:rPr lang="fr-BE" sz="3600" dirty="0">
                <a:solidFill>
                  <a:schemeClr val="tx2">
                    <a:lumMod val="90000"/>
                    <a:lumOff val="10000"/>
                  </a:schemeClr>
                </a:solidFill>
              </a:rPr>
              <a:t>Bibliographie</a:t>
            </a:r>
            <a:endParaRPr lang="fr-FR" sz="3600"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CFB5FDED-AB46-19B7-902F-6D7DC1560839}"/>
              </a:ext>
            </a:extLst>
          </p:cNvPr>
          <p:cNvSpPr>
            <a:spLocks noGrp="1"/>
          </p:cNvSpPr>
          <p:nvPr>
            <p:ph idx="1"/>
          </p:nvPr>
        </p:nvSpPr>
        <p:spPr>
          <a:xfrm>
            <a:off x="-1" y="208414"/>
            <a:ext cx="6291943" cy="6161315"/>
          </a:xfrm>
        </p:spPr>
        <p:txBody>
          <a:bodyPr>
            <a:normAutofit fontScale="25000" lnSpcReduction="20000"/>
          </a:bodyPr>
          <a:lstStyle/>
          <a:p>
            <a:pPr algn="l"/>
            <a:endParaRPr lang="fr-FR" sz="4400" b="0" i="0" u="none" strike="noStrike" baseline="0" dirty="0">
              <a:solidFill>
                <a:srgbClr val="000000"/>
              </a:solidFill>
              <a:latin typeface="Times New Roman" panose="02020603050405020304" pitchFamily="18" charset="0"/>
            </a:endParaRPr>
          </a:p>
          <a:p>
            <a:pPr marL="0" indent="0">
              <a:buNone/>
            </a:pPr>
            <a:r>
              <a:rPr lang="fr-FR" sz="4400" b="0" i="0" u="none" strike="noStrike" baseline="0" dirty="0">
                <a:solidFill>
                  <a:srgbClr val="000000"/>
                </a:solidFill>
                <a:latin typeface="Times New Roman" panose="02020603050405020304" pitchFamily="18" charset="0"/>
              </a:rPr>
              <a:t>1) Auffret É, </a:t>
            </a:r>
            <a:r>
              <a:rPr lang="fr-FR" sz="4400" b="0" i="0" u="none" strike="noStrike" baseline="0" dirty="0" err="1">
                <a:solidFill>
                  <a:srgbClr val="000000"/>
                </a:solidFill>
                <a:latin typeface="Times New Roman" panose="02020603050405020304" pitchFamily="18" charset="0"/>
              </a:rPr>
              <a:t>Gomart</a:t>
            </a:r>
            <a:r>
              <a:rPr lang="fr-FR" sz="4400" b="0" i="0" u="none" strike="noStrike" baseline="0" dirty="0">
                <a:solidFill>
                  <a:srgbClr val="000000"/>
                </a:solidFill>
                <a:latin typeface="Times New Roman" panose="02020603050405020304" pitchFamily="18" charset="0"/>
              </a:rPr>
              <a:t> G, Bourcier T, Gaucher D, </a:t>
            </a:r>
            <a:r>
              <a:rPr lang="fr-FR" sz="4400" b="0" i="0" u="none" strike="noStrike" baseline="0" dirty="0" err="1">
                <a:solidFill>
                  <a:srgbClr val="000000"/>
                </a:solidFill>
                <a:latin typeface="Times New Roman" panose="02020603050405020304" pitchFamily="18" charset="0"/>
              </a:rPr>
              <a:t>Speeg-Schatz</a:t>
            </a:r>
            <a:r>
              <a:rPr lang="fr-FR" sz="4400" b="0" i="0" u="none" strike="noStrike" baseline="0" dirty="0">
                <a:solidFill>
                  <a:srgbClr val="000000"/>
                </a:solidFill>
                <a:latin typeface="Times New Roman" panose="02020603050405020304" pitchFamily="18" charset="0"/>
              </a:rPr>
              <a:t> C, Sauer A. Perturbations oculaires secondaires à l’utilisation de supports numériques. Symptômes, prévalence, physiopathologie et prise en charge. Journal Français d’Ophtalmologie. 1 </a:t>
            </a:r>
            <a:r>
              <a:rPr lang="fr-FR" sz="4400" b="0" i="0" u="none" strike="noStrike" baseline="0" dirty="0" err="1">
                <a:solidFill>
                  <a:srgbClr val="000000"/>
                </a:solidFill>
                <a:latin typeface="Times New Roman" panose="02020603050405020304" pitchFamily="18" charset="0"/>
              </a:rPr>
              <a:t>déc</a:t>
            </a:r>
            <a:r>
              <a:rPr lang="fr-FR" sz="4400" b="0" i="0" u="none" strike="noStrike" baseline="0" dirty="0">
                <a:solidFill>
                  <a:srgbClr val="000000"/>
                </a:solidFill>
                <a:latin typeface="Times New Roman" panose="02020603050405020304" pitchFamily="18" charset="0"/>
              </a:rPr>
              <a:t> 2021;44(10):1605-10. </a:t>
            </a:r>
          </a:p>
          <a:p>
            <a:pPr marL="0" indent="0">
              <a:buNone/>
            </a:pPr>
            <a:r>
              <a:rPr lang="fr-FR" sz="4400" b="0" i="0" u="none" strike="noStrike" baseline="0" dirty="0">
                <a:solidFill>
                  <a:srgbClr val="000000"/>
                </a:solidFill>
                <a:latin typeface="Times New Roman" panose="02020603050405020304" pitchFamily="18" charset="0"/>
              </a:rPr>
              <a:t>2) Auffret E, </a:t>
            </a:r>
            <a:r>
              <a:rPr lang="fr-FR" sz="4400" b="0" i="0" u="none" strike="noStrike" baseline="0" dirty="0" err="1">
                <a:solidFill>
                  <a:srgbClr val="000000"/>
                </a:solidFill>
                <a:latin typeface="Times New Roman" panose="02020603050405020304" pitchFamily="18" charset="0"/>
              </a:rPr>
              <a:t>Mielcarek</a:t>
            </a:r>
            <a:r>
              <a:rPr lang="fr-FR" sz="4400" b="0" i="0" u="none" strike="noStrike" baseline="0" dirty="0">
                <a:solidFill>
                  <a:srgbClr val="000000"/>
                </a:solidFill>
                <a:latin typeface="Times New Roman" panose="02020603050405020304" pitchFamily="18" charset="0"/>
              </a:rPr>
              <a:t> M, Bourcier T, </a:t>
            </a:r>
            <a:r>
              <a:rPr lang="fr-FR" sz="4400" b="0" i="0" u="none" strike="noStrike" baseline="0" dirty="0" err="1">
                <a:solidFill>
                  <a:srgbClr val="000000"/>
                </a:solidFill>
                <a:latin typeface="Times New Roman" panose="02020603050405020304" pitchFamily="18" charset="0"/>
              </a:rPr>
              <a:t>Delhommais</a:t>
            </a:r>
            <a:r>
              <a:rPr lang="fr-FR" sz="4400" b="0" i="0" u="none" strike="noStrike" baseline="0" dirty="0">
                <a:solidFill>
                  <a:srgbClr val="000000"/>
                </a:solidFill>
                <a:latin typeface="Times New Roman" panose="02020603050405020304" pitchFamily="18" charset="0"/>
              </a:rPr>
              <a:t> A, </a:t>
            </a:r>
            <a:r>
              <a:rPr lang="fr-FR" sz="4400" b="0" i="0" u="none" strike="noStrike" baseline="0" dirty="0" err="1">
                <a:solidFill>
                  <a:srgbClr val="000000"/>
                </a:solidFill>
                <a:latin typeface="Times New Roman" panose="02020603050405020304" pitchFamily="18" charset="0"/>
              </a:rPr>
              <a:t>Speeg-Schatz</a:t>
            </a:r>
            <a:r>
              <a:rPr lang="fr-FR" sz="4400" b="0" i="0" u="none" strike="noStrike" baseline="0" dirty="0">
                <a:solidFill>
                  <a:srgbClr val="000000"/>
                </a:solidFill>
                <a:latin typeface="Times New Roman" panose="02020603050405020304" pitchFamily="18" charset="0"/>
              </a:rPr>
              <a:t> C, Sauer A. Stress oculaire induit par les écrans. Analyses des symptômes fonctionnels et de l’équilibre binoculaire chez des utilisateurs intensifs. Journal Français d’Ophtalmologie. 1 </a:t>
            </a:r>
            <a:r>
              <a:rPr lang="fr-FR" sz="4400" b="0" i="0" u="none" strike="noStrike" baseline="0" dirty="0" err="1">
                <a:solidFill>
                  <a:srgbClr val="000000"/>
                </a:solidFill>
                <a:latin typeface="Times New Roman" panose="02020603050405020304" pitchFamily="18" charset="0"/>
              </a:rPr>
              <a:t>avr</a:t>
            </a:r>
            <a:r>
              <a:rPr lang="fr-FR" sz="4400" b="0" i="0" u="none" strike="noStrike" baseline="0" dirty="0">
                <a:solidFill>
                  <a:srgbClr val="000000"/>
                </a:solidFill>
                <a:latin typeface="Times New Roman" panose="02020603050405020304" pitchFamily="18" charset="0"/>
              </a:rPr>
              <a:t> 2022;45(4):438-45. </a:t>
            </a:r>
          </a:p>
          <a:p>
            <a:pPr marL="0" indent="0">
              <a:buNone/>
            </a:pPr>
            <a:r>
              <a:rPr lang="fr-FR" sz="4400" b="0" i="0" u="none" strike="noStrike" baseline="0" dirty="0">
                <a:solidFill>
                  <a:srgbClr val="000000"/>
                </a:solidFill>
                <a:latin typeface="Times New Roman" panose="02020603050405020304" pitchFamily="18" charset="0"/>
              </a:rPr>
              <a:t>3) Kaur K, </a:t>
            </a:r>
            <a:r>
              <a:rPr lang="fr-FR" sz="4400" b="0" i="0" u="none" strike="noStrike" baseline="0" dirty="0" err="1">
                <a:solidFill>
                  <a:srgbClr val="000000"/>
                </a:solidFill>
                <a:latin typeface="Times New Roman" panose="02020603050405020304" pitchFamily="18" charset="0"/>
              </a:rPr>
              <a:t>Gurnani</a:t>
            </a:r>
            <a:r>
              <a:rPr lang="fr-FR" sz="4400" b="0" i="0" u="none" strike="noStrike" baseline="0" dirty="0">
                <a:solidFill>
                  <a:srgbClr val="000000"/>
                </a:solidFill>
                <a:latin typeface="Times New Roman" panose="02020603050405020304" pitchFamily="18" charset="0"/>
              </a:rPr>
              <a:t> B, Nayak S, </a:t>
            </a:r>
            <a:r>
              <a:rPr lang="fr-FR" sz="4400" b="0" i="0" u="none" strike="noStrike" baseline="0" dirty="0" err="1">
                <a:solidFill>
                  <a:srgbClr val="000000"/>
                </a:solidFill>
                <a:latin typeface="Times New Roman" panose="02020603050405020304" pitchFamily="18" charset="0"/>
              </a:rPr>
              <a:t>Deori</a:t>
            </a:r>
            <a:r>
              <a:rPr lang="fr-FR" sz="4400" b="0" i="0" u="none" strike="noStrike" baseline="0" dirty="0">
                <a:solidFill>
                  <a:srgbClr val="000000"/>
                </a:solidFill>
                <a:latin typeface="Times New Roman" panose="02020603050405020304" pitchFamily="18" charset="0"/>
              </a:rPr>
              <a:t> N, Kaur S, </a:t>
            </a:r>
            <a:r>
              <a:rPr lang="fr-FR" sz="4400" b="0" i="0" u="none" strike="noStrike" baseline="0" dirty="0" err="1">
                <a:solidFill>
                  <a:srgbClr val="000000"/>
                </a:solidFill>
                <a:latin typeface="Times New Roman" panose="02020603050405020304" pitchFamily="18" charset="0"/>
              </a:rPr>
              <a:t>Jethani</a:t>
            </a:r>
            <a:r>
              <a:rPr lang="fr-FR" sz="4400" b="0" i="0" u="none" strike="noStrike" baseline="0" dirty="0">
                <a:solidFill>
                  <a:srgbClr val="000000"/>
                </a:solidFill>
                <a:latin typeface="Times New Roman" panose="02020603050405020304" pitchFamily="18" charset="0"/>
              </a:rPr>
              <a:t> J, et al. Digital Eye Strain- A </a:t>
            </a:r>
            <a:r>
              <a:rPr lang="fr-FR" sz="4400" b="0" i="0" u="none" strike="noStrike" baseline="0" dirty="0" err="1">
                <a:solidFill>
                  <a:srgbClr val="000000"/>
                </a:solidFill>
                <a:latin typeface="Times New Roman" panose="02020603050405020304" pitchFamily="18" charset="0"/>
              </a:rPr>
              <a:t>Comprehensive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Review</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Ophthalmol</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Ther</a:t>
            </a:r>
            <a:r>
              <a:rPr lang="fr-FR" sz="4400" b="0" i="0" u="none" strike="noStrike" baseline="0" dirty="0">
                <a:solidFill>
                  <a:srgbClr val="000000"/>
                </a:solidFill>
                <a:latin typeface="Times New Roman" panose="02020603050405020304" pitchFamily="18" charset="0"/>
              </a:rPr>
              <a:t>. 1 </a:t>
            </a:r>
            <a:r>
              <a:rPr lang="fr-FR" sz="4400" b="0" i="0" u="none" strike="noStrike" baseline="0" dirty="0" err="1">
                <a:solidFill>
                  <a:srgbClr val="000000"/>
                </a:solidFill>
                <a:latin typeface="Times New Roman" panose="02020603050405020304" pitchFamily="18" charset="0"/>
              </a:rPr>
              <a:t>oct</a:t>
            </a:r>
            <a:r>
              <a:rPr lang="fr-FR" sz="4400" b="0" i="0" u="none" strike="noStrike" baseline="0" dirty="0">
                <a:solidFill>
                  <a:srgbClr val="000000"/>
                </a:solidFill>
                <a:latin typeface="Times New Roman" panose="02020603050405020304" pitchFamily="18" charset="0"/>
              </a:rPr>
              <a:t> 2022;11(5):1655-80. </a:t>
            </a:r>
          </a:p>
          <a:p>
            <a:pPr marL="0" indent="0">
              <a:buNone/>
            </a:pPr>
            <a:r>
              <a:rPr lang="en-US" sz="4400" b="0" i="0" u="none" strike="noStrike" baseline="0" dirty="0">
                <a:solidFill>
                  <a:srgbClr val="000000"/>
                </a:solidFill>
                <a:latin typeface="Times New Roman" panose="02020603050405020304" pitchFamily="18" charset="0"/>
              </a:rPr>
              <a:t>4) Agarwal S, Goel D, Sharma A. Evaluation of the Factors which Contribute to the Ocular Complaints in Computer Users. J Clin </a:t>
            </a:r>
            <a:r>
              <a:rPr lang="en-US" sz="4400" b="0" i="0" u="none" strike="noStrike" baseline="0" dirty="0" err="1">
                <a:solidFill>
                  <a:srgbClr val="000000"/>
                </a:solidFill>
                <a:latin typeface="Times New Roman" panose="02020603050405020304" pitchFamily="18" charset="0"/>
              </a:rPr>
              <a:t>Diagn</a:t>
            </a:r>
            <a:r>
              <a:rPr lang="en-US" sz="4400" b="0" i="0" u="none" strike="noStrike" baseline="0" dirty="0">
                <a:solidFill>
                  <a:srgbClr val="000000"/>
                </a:solidFill>
                <a:latin typeface="Times New Roman" panose="02020603050405020304" pitchFamily="18" charset="0"/>
              </a:rPr>
              <a:t> Res. </a:t>
            </a:r>
            <a:r>
              <a:rPr lang="en-US" sz="4400" b="0" i="0" u="none" strike="noStrike" baseline="0" dirty="0" err="1">
                <a:solidFill>
                  <a:srgbClr val="000000"/>
                </a:solidFill>
                <a:latin typeface="Times New Roman" panose="02020603050405020304" pitchFamily="18" charset="0"/>
              </a:rPr>
              <a:t>févr</a:t>
            </a:r>
            <a:r>
              <a:rPr lang="en-US" sz="4400" b="0" i="0" u="none" strike="noStrike" baseline="0" dirty="0">
                <a:solidFill>
                  <a:srgbClr val="000000"/>
                </a:solidFill>
                <a:latin typeface="Times New Roman" panose="02020603050405020304" pitchFamily="18" charset="0"/>
              </a:rPr>
              <a:t> 2013;7(2):331-5. </a:t>
            </a:r>
          </a:p>
          <a:p>
            <a:pPr marL="0" indent="0">
              <a:buNone/>
            </a:pPr>
            <a:r>
              <a:rPr lang="fr-FR" sz="4400" b="0" i="0" u="none" strike="noStrike" baseline="0" dirty="0">
                <a:solidFill>
                  <a:srgbClr val="000000"/>
                </a:solidFill>
                <a:latin typeface="Times New Roman" panose="02020603050405020304" pitchFamily="18" charset="0"/>
              </a:rPr>
              <a:t>5) </a:t>
            </a:r>
            <a:r>
              <a:rPr lang="fr-FR" sz="4400" b="0" i="0" u="none" strike="noStrike" baseline="0" dirty="0" err="1">
                <a:solidFill>
                  <a:srgbClr val="000000"/>
                </a:solidFill>
                <a:latin typeface="Times New Roman" panose="02020603050405020304" pitchFamily="18" charset="0"/>
              </a:rPr>
              <a:t>Seguí</a:t>
            </a:r>
            <a:r>
              <a:rPr lang="fr-FR" sz="4400" b="0" i="0" u="none" strike="noStrike" baseline="0" dirty="0">
                <a:solidFill>
                  <a:srgbClr val="000000"/>
                </a:solidFill>
                <a:latin typeface="Times New Roman" panose="02020603050405020304" pitchFamily="18" charset="0"/>
              </a:rPr>
              <a:t> M </a:t>
            </a:r>
            <a:r>
              <a:rPr lang="fr-FR" sz="4400" b="0" i="0" u="none" strike="noStrike" baseline="0" dirty="0" err="1">
                <a:solidFill>
                  <a:srgbClr val="000000"/>
                </a:solidFill>
                <a:latin typeface="Times New Roman" panose="02020603050405020304" pitchFamily="18" charset="0"/>
              </a:rPr>
              <a:t>del</a:t>
            </a:r>
            <a:r>
              <a:rPr lang="fr-FR" sz="4400" b="0" i="0" u="none" strike="noStrike" baseline="0" dirty="0">
                <a:solidFill>
                  <a:srgbClr val="000000"/>
                </a:solidFill>
                <a:latin typeface="Times New Roman" panose="02020603050405020304" pitchFamily="18" charset="0"/>
              </a:rPr>
              <a:t> M, </a:t>
            </a:r>
            <a:r>
              <a:rPr lang="fr-FR" sz="4400" b="0" i="0" u="none" strike="noStrike" baseline="0" dirty="0" err="1">
                <a:solidFill>
                  <a:srgbClr val="000000"/>
                </a:solidFill>
                <a:latin typeface="Times New Roman" panose="02020603050405020304" pitchFamily="18" charset="0"/>
              </a:rPr>
              <a:t>Cabrero</a:t>
            </a:r>
            <a:r>
              <a:rPr lang="fr-FR" sz="4400" b="0" i="0" u="none" strike="noStrike" baseline="0" dirty="0">
                <a:solidFill>
                  <a:srgbClr val="000000"/>
                </a:solidFill>
                <a:latin typeface="Times New Roman" panose="02020603050405020304" pitchFamily="18" charset="0"/>
              </a:rPr>
              <a:t>-García J, </a:t>
            </a:r>
            <a:r>
              <a:rPr lang="fr-FR" sz="4400" b="0" i="0" u="none" strike="noStrike" baseline="0" dirty="0" err="1">
                <a:solidFill>
                  <a:srgbClr val="000000"/>
                </a:solidFill>
                <a:latin typeface="Times New Roman" panose="02020603050405020304" pitchFamily="18" charset="0"/>
              </a:rPr>
              <a:t>Crespo</a:t>
            </a:r>
            <a:r>
              <a:rPr lang="fr-FR" sz="4400" b="0" i="0" u="none" strike="noStrike" baseline="0" dirty="0">
                <a:solidFill>
                  <a:srgbClr val="000000"/>
                </a:solidFill>
                <a:latin typeface="Times New Roman" panose="02020603050405020304" pitchFamily="18" charset="0"/>
              </a:rPr>
              <a:t> A, </a:t>
            </a:r>
            <a:r>
              <a:rPr lang="fr-FR" sz="4400" b="0" i="0" u="none" strike="noStrike" baseline="0" dirty="0" err="1">
                <a:solidFill>
                  <a:srgbClr val="000000"/>
                </a:solidFill>
                <a:latin typeface="Times New Roman" panose="02020603050405020304" pitchFamily="18" charset="0"/>
              </a:rPr>
              <a:t>Verdú</a:t>
            </a:r>
            <a:r>
              <a:rPr lang="fr-FR" sz="4400" b="0" i="0" u="none" strike="noStrike" baseline="0" dirty="0">
                <a:solidFill>
                  <a:srgbClr val="000000"/>
                </a:solidFill>
                <a:latin typeface="Times New Roman" panose="02020603050405020304" pitchFamily="18" charset="0"/>
              </a:rPr>
              <a:t> J, Ronda E. A reliable and </a:t>
            </a:r>
            <a:r>
              <a:rPr lang="fr-FR" sz="4400" b="0" i="0" u="none" strike="noStrike" baseline="0" dirty="0" err="1">
                <a:solidFill>
                  <a:srgbClr val="000000"/>
                </a:solidFill>
                <a:latin typeface="Times New Roman" panose="02020603050405020304" pitchFamily="18" charset="0"/>
              </a:rPr>
              <a:t>valid</a:t>
            </a:r>
            <a:r>
              <a:rPr lang="fr-FR" sz="4400" b="0" i="0" u="none" strike="noStrike" baseline="0" dirty="0">
                <a:solidFill>
                  <a:srgbClr val="000000"/>
                </a:solidFill>
                <a:latin typeface="Times New Roman" panose="02020603050405020304" pitchFamily="18" charset="0"/>
              </a:rPr>
              <a:t> questionnaire </a:t>
            </a:r>
            <a:r>
              <a:rPr lang="fr-FR" sz="4400" b="0" i="0" u="none" strike="noStrike" baseline="0" dirty="0" err="1">
                <a:solidFill>
                  <a:srgbClr val="000000"/>
                </a:solidFill>
                <a:latin typeface="Times New Roman" panose="02020603050405020304" pitchFamily="18" charset="0"/>
              </a:rPr>
              <a:t>was</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developed</a:t>
            </a:r>
            <a:r>
              <a:rPr lang="fr-FR" sz="4400" b="0" i="0" u="none" strike="noStrike" baseline="0" dirty="0">
                <a:solidFill>
                  <a:srgbClr val="000000"/>
                </a:solidFill>
                <a:latin typeface="Times New Roman" panose="02020603050405020304" pitchFamily="18" charset="0"/>
              </a:rPr>
              <a:t> to </a:t>
            </a:r>
            <a:r>
              <a:rPr lang="fr-FR" sz="4400" b="0" i="0" u="none" strike="noStrike" baseline="0" dirty="0" err="1">
                <a:solidFill>
                  <a:srgbClr val="000000"/>
                </a:solidFill>
                <a:latin typeface="Times New Roman" panose="02020603050405020304" pitchFamily="18" charset="0"/>
              </a:rPr>
              <a:t>measure</a:t>
            </a:r>
            <a:r>
              <a:rPr lang="fr-FR" sz="4400" b="0" i="0" u="none" strike="noStrike" baseline="0" dirty="0">
                <a:solidFill>
                  <a:srgbClr val="000000"/>
                </a:solidFill>
                <a:latin typeface="Times New Roman" panose="02020603050405020304" pitchFamily="18" charset="0"/>
              </a:rPr>
              <a:t> computer vision syndrome at the </a:t>
            </a:r>
            <a:r>
              <a:rPr lang="fr-FR" sz="4400" b="0" i="0" u="none" strike="noStrike" baseline="0" dirty="0" err="1">
                <a:solidFill>
                  <a:srgbClr val="000000"/>
                </a:solidFill>
                <a:latin typeface="Times New Roman" panose="02020603050405020304" pitchFamily="18" charset="0"/>
              </a:rPr>
              <a:t>workplace</a:t>
            </a:r>
            <a:r>
              <a:rPr lang="fr-FR" sz="4400" b="0" i="0" u="none" strike="noStrike" baseline="0" dirty="0">
                <a:solidFill>
                  <a:srgbClr val="000000"/>
                </a:solidFill>
                <a:latin typeface="Times New Roman" panose="02020603050405020304" pitchFamily="18" charset="0"/>
              </a:rPr>
              <a:t>. Journal of </a:t>
            </a:r>
            <a:r>
              <a:rPr lang="fr-FR" sz="4400" b="0" i="0" u="none" strike="noStrike" baseline="0" dirty="0" err="1">
                <a:solidFill>
                  <a:srgbClr val="000000"/>
                </a:solidFill>
                <a:latin typeface="Times New Roman" panose="02020603050405020304" pitchFamily="18" charset="0"/>
              </a:rPr>
              <a:t>Clinical</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Epidemiology</a:t>
            </a:r>
            <a:r>
              <a:rPr lang="fr-FR" sz="4400" b="0" i="0" u="none" strike="noStrike" baseline="0" dirty="0">
                <a:solidFill>
                  <a:srgbClr val="000000"/>
                </a:solidFill>
                <a:latin typeface="Times New Roman" panose="02020603050405020304" pitchFamily="18" charset="0"/>
              </a:rPr>
              <a:t>. 1 juin 2015;68(6):662-73. </a:t>
            </a:r>
          </a:p>
          <a:p>
            <a:pPr marL="0" indent="0">
              <a:buNone/>
            </a:pPr>
            <a:r>
              <a:rPr lang="fr-FR" sz="4400" b="0" i="0" u="none" strike="noStrike" baseline="0" dirty="0">
                <a:solidFill>
                  <a:srgbClr val="000000"/>
                </a:solidFill>
                <a:latin typeface="Times New Roman" panose="02020603050405020304" pitchFamily="18" charset="0"/>
              </a:rPr>
              <a:t>6) </a:t>
            </a:r>
            <a:r>
              <a:rPr lang="fr-FR" sz="4400" b="0" i="0" u="none" strike="noStrike" baseline="0" dirty="0" err="1">
                <a:solidFill>
                  <a:srgbClr val="000000"/>
                </a:solidFill>
                <a:latin typeface="Times New Roman" panose="02020603050405020304" pitchFamily="18" charset="0"/>
              </a:rPr>
              <a:t>Chalmers</a:t>
            </a:r>
            <a:r>
              <a:rPr lang="fr-FR" sz="4400" b="0" i="0" u="none" strike="noStrike" baseline="0" dirty="0">
                <a:solidFill>
                  <a:srgbClr val="000000"/>
                </a:solidFill>
                <a:latin typeface="Times New Roman" panose="02020603050405020304" pitchFamily="18" charset="0"/>
              </a:rPr>
              <a:t> RL, </a:t>
            </a:r>
            <a:r>
              <a:rPr lang="fr-FR" sz="4400" b="0" i="0" u="none" strike="noStrike" baseline="0" dirty="0" err="1">
                <a:solidFill>
                  <a:srgbClr val="000000"/>
                </a:solidFill>
                <a:latin typeface="Times New Roman" panose="02020603050405020304" pitchFamily="18" charset="0"/>
              </a:rPr>
              <a:t>Begley</a:t>
            </a:r>
            <a:r>
              <a:rPr lang="fr-FR" sz="4400" b="0" i="0" u="none" strike="noStrike" baseline="0" dirty="0">
                <a:solidFill>
                  <a:srgbClr val="000000"/>
                </a:solidFill>
                <a:latin typeface="Times New Roman" panose="02020603050405020304" pitchFamily="18" charset="0"/>
              </a:rPr>
              <a:t> CG, </a:t>
            </a:r>
            <a:r>
              <a:rPr lang="fr-FR" sz="4400" b="0" i="0" u="none" strike="noStrike" baseline="0" dirty="0" err="1">
                <a:solidFill>
                  <a:srgbClr val="000000"/>
                </a:solidFill>
                <a:latin typeface="Times New Roman" panose="02020603050405020304" pitchFamily="18" charset="0"/>
              </a:rPr>
              <a:t>Caffery</a:t>
            </a:r>
            <a:r>
              <a:rPr lang="fr-FR" sz="4400" b="0" i="0" u="none" strike="noStrike" baseline="0" dirty="0">
                <a:solidFill>
                  <a:srgbClr val="000000"/>
                </a:solidFill>
                <a:latin typeface="Times New Roman" panose="02020603050405020304" pitchFamily="18" charset="0"/>
              </a:rPr>
              <a:t> B. Validation of the 5-Item Dry Eye Questionnaire (DEQ-5): Discrimination </a:t>
            </a:r>
            <a:r>
              <a:rPr lang="fr-FR" sz="4400" b="0" i="0" u="none" strike="noStrike" baseline="0" dirty="0" err="1">
                <a:solidFill>
                  <a:srgbClr val="000000"/>
                </a:solidFill>
                <a:latin typeface="Times New Roman" panose="02020603050405020304" pitchFamily="18" charset="0"/>
              </a:rPr>
              <a:t>across</a:t>
            </a:r>
            <a:r>
              <a:rPr lang="fr-FR" sz="4400" b="0" i="0" u="none" strike="noStrike" baseline="0" dirty="0">
                <a:solidFill>
                  <a:srgbClr val="000000"/>
                </a:solidFill>
                <a:latin typeface="Times New Roman" panose="02020603050405020304" pitchFamily="18" charset="0"/>
              </a:rPr>
              <a:t> self-</a:t>
            </a:r>
            <a:r>
              <a:rPr lang="fr-FR" sz="4400" b="0" i="0" u="none" strike="noStrike" baseline="0" dirty="0" err="1">
                <a:solidFill>
                  <a:srgbClr val="000000"/>
                </a:solidFill>
                <a:latin typeface="Times New Roman" panose="02020603050405020304" pitchFamily="18" charset="0"/>
              </a:rPr>
              <a:t>assessed</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severity</a:t>
            </a:r>
            <a:r>
              <a:rPr lang="fr-FR" sz="4400" b="0" i="0" u="none" strike="noStrike" baseline="0" dirty="0">
                <a:solidFill>
                  <a:srgbClr val="000000"/>
                </a:solidFill>
                <a:latin typeface="Times New Roman" panose="02020603050405020304" pitchFamily="18" charset="0"/>
              </a:rPr>
              <a:t> and </a:t>
            </a:r>
            <a:r>
              <a:rPr lang="fr-FR" sz="4400" b="0" i="0" u="none" strike="noStrike" baseline="0" dirty="0" err="1">
                <a:solidFill>
                  <a:srgbClr val="000000"/>
                </a:solidFill>
                <a:latin typeface="Times New Roman" panose="02020603050405020304" pitchFamily="18" charset="0"/>
              </a:rPr>
              <a:t>aqueous</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tear</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deficient</a:t>
            </a:r>
            <a:r>
              <a:rPr lang="fr-FR" sz="4400" b="0" i="0" u="none" strike="noStrike" baseline="0" dirty="0">
                <a:solidFill>
                  <a:srgbClr val="000000"/>
                </a:solidFill>
                <a:latin typeface="Times New Roman" panose="02020603050405020304" pitchFamily="18" charset="0"/>
              </a:rPr>
              <a:t> dry </a:t>
            </a:r>
            <a:r>
              <a:rPr lang="fr-FR" sz="4400" b="0" i="0" u="none" strike="noStrike" baseline="0" dirty="0" err="1">
                <a:solidFill>
                  <a:srgbClr val="000000"/>
                </a:solidFill>
                <a:latin typeface="Times New Roman" panose="02020603050405020304" pitchFamily="18" charset="0"/>
              </a:rPr>
              <a:t>eye</a:t>
            </a:r>
            <a:r>
              <a:rPr lang="fr-FR" sz="4400" b="0" i="0" u="none" strike="noStrike" baseline="0" dirty="0">
                <a:solidFill>
                  <a:srgbClr val="000000"/>
                </a:solidFill>
                <a:latin typeface="Times New Roman" panose="02020603050405020304" pitchFamily="18" charset="0"/>
              </a:rPr>
              <a:t> diagnoses. Contact Lens and </a:t>
            </a:r>
            <a:r>
              <a:rPr lang="fr-FR" sz="4400" b="0" i="0" u="none" strike="noStrike" baseline="0" dirty="0" err="1">
                <a:solidFill>
                  <a:srgbClr val="000000"/>
                </a:solidFill>
                <a:latin typeface="Times New Roman" panose="02020603050405020304" pitchFamily="18" charset="0"/>
              </a:rPr>
              <a:t>Anterior</a:t>
            </a:r>
            <a:r>
              <a:rPr lang="fr-FR" sz="4400" b="0" i="0" u="none" strike="noStrike" baseline="0" dirty="0">
                <a:solidFill>
                  <a:srgbClr val="000000"/>
                </a:solidFill>
                <a:latin typeface="Times New Roman" panose="02020603050405020304" pitchFamily="18" charset="0"/>
              </a:rPr>
              <a:t> Eye. 1 </a:t>
            </a:r>
            <a:r>
              <a:rPr lang="fr-FR" sz="4400" b="0" i="0" u="none" strike="noStrike" baseline="0" dirty="0" err="1">
                <a:solidFill>
                  <a:srgbClr val="000000"/>
                </a:solidFill>
                <a:latin typeface="Times New Roman" panose="02020603050405020304" pitchFamily="18" charset="0"/>
              </a:rPr>
              <a:t>avr</a:t>
            </a:r>
            <a:r>
              <a:rPr lang="fr-FR" sz="4400" b="0" i="0" u="none" strike="noStrike" baseline="0" dirty="0">
                <a:solidFill>
                  <a:srgbClr val="000000"/>
                </a:solidFill>
                <a:latin typeface="Times New Roman" panose="02020603050405020304" pitchFamily="18" charset="0"/>
              </a:rPr>
              <a:t> 2010;33(2):55-60. </a:t>
            </a:r>
          </a:p>
          <a:p>
            <a:pPr marL="0" indent="0">
              <a:buNone/>
            </a:pPr>
            <a:r>
              <a:rPr lang="fr-FR" sz="4400" b="0" i="0" u="none" strike="noStrike" baseline="0" dirty="0">
                <a:solidFill>
                  <a:srgbClr val="000000"/>
                </a:solidFill>
                <a:latin typeface="Times New Roman" panose="02020603050405020304" pitchFamily="18" charset="0"/>
              </a:rPr>
              <a:t>7) Al-</a:t>
            </a:r>
            <a:r>
              <a:rPr lang="fr-FR" sz="4400" b="0" i="0" u="none" strike="noStrike" baseline="0" dirty="0" err="1">
                <a:solidFill>
                  <a:srgbClr val="000000"/>
                </a:solidFill>
                <a:latin typeface="Times New Roman" panose="02020603050405020304" pitchFamily="18" charset="0"/>
              </a:rPr>
              <a:t>Mohtaseb</a:t>
            </a:r>
            <a:r>
              <a:rPr lang="fr-FR" sz="4400" b="0" i="0" u="none" strike="noStrike" baseline="0" dirty="0">
                <a:solidFill>
                  <a:srgbClr val="000000"/>
                </a:solidFill>
                <a:latin typeface="Times New Roman" panose="02020603050405020304" pitchFamily="18" charset="0"/>
              </a:rPr>
              <a:t> Z, Schachter S, Shen Lee B, </a:t>
            </a:r>
            <a:r>
              <a:rPr lang="fr-FR" sz="4400" b="0" i="0" u="none" strike="noStrike" baseline="0" dirty="0" err="1">
                <a:solidFill>
                  <a:srgbClr val="000000"/>
                </a:solidFill>
                <a:latin typeface="Times New Roman" panose="02020603050405020304" pitchFamily="18" charset="0"/>
              </a:rPr>
              <a:t>Garlich</a:t>
            </a:r>
            <a:r>
              <a:rPr lang="fr-FR" sz="4400" b="0" i="0" u="none" strike="noStrike" baseline="0" dirty="0">
                <a:solidFill>
                  <a:srgbClr val="000000"/>
                </a:solidFill>
                <a:latin typeface="Times New Roman" panose="02020603050405020304" pitchFamily="18" charset="0"/>
              </a:rPr>
              <a:t> J, </a:t>
            </a:r>
            <a:r>
              <a:rPr lang="fr-FR" sz="4400" b="0" i="0" u="none" strike="noStrike" baseline="0" dirty="0" err="1">
                <a:solidFill>
                  <a:srgbClr val="000000"/>
                </a:solidFill>
                <a:latin typeface="Times New Roman" panose="02020603050405020304" pitchFamily="18" charset="0"/>
              </a:rPr>
              <a:t>Trattler</a:t>
            </a:r>
            <a:r>
              <a:rPr lang="fr-FR" sz="4400" b="0" i="0" u="none" strike="noStrike" baseline="0" dirty="0">
                <a:solidFill>
                  <a:srgbClr val="000000"/>
                </a:solidFill>
                <a:latin typeface="Times New Roman" panose="02020603050405020304" pitchFamily="18" charset="0"/>
              </a:rPr>
              <a:t> W. The Relationship </a:t>
            </a:r>
            <a:r>
              <a:rPr lang="fr-FR" sz="4400" b="0" i="0" u="none" strike="noStrike" baseline="0" dirty="0" err="1">
                <a:solidFill>
                  <a:srgbClr val="000000"/>
                </a:solidFill>
                <a:latin typeface="Times New Roman" panose="02020603050405020304" pitchFamily="18" charset="0"/>
              </a:rPr>
              <a:t>Between</a:t>
            </a:r>
            <a:r>
              <a:rPr lang="fr-FR" sz="4400" b="0" i="0" u="none" strike="noStrike" baseline="0" dirty="0">
                <a:solidFill>
                  <a:srgbClr val="000000"/>
                </a:solidFill>
                <a:latin typeface="Times New Roman" panose="02020603050405020304" pitchFamily="18" charset="0"/>
              </a:rPr>
              <a:t> Dry Eye </a:t>
            </a:r>
            <a:r>
              <a:rPr lang="fr-FR" sz="4400" b="0" i="0" u="none" strike="noStrike" baseline="0" dirty="0" err="1">
                <a:solidFill>
                  <a:srgbClr val="000000"/>
                </a:solidFill>
                <a:latin typeface="Times New Roman" panose="02020603050405020304" pitchFamily="18" charset="0"/>
              </a:rPr>
              <a:t>Disease</a:t>
            </a:r>
            <a:r>
              <a:rPr lang="fr-FR" sz="4400" b="0" i="0" u="none" strike="noStrike" baseline="0" dirty="0">
                <a:solidFill>
                  <a:srgbClr val="000000"/>
                </a:solidFill>
                <a:latin typeface="Times New Roman" panose="02020603050405020304" pitchFamily="18" charset="0"/>
              </a:rPr>
              <a:t> and Digital Screen Use. </a:t>
            </a:r>
            <a:r>
              <a:rPr lang="fr-FR" sz="4400" b="0" i="0" u="none" strike="noStrike" baseline="0" dirty="0" err="1">
                <a:solidFill>
                  <a:srgbClr val="000000"/>
                </a:solidFill>
                <a:latin typeface="Times New Roman" panose="02020603050405020304" pitchFamily="18" charset="0"/>
              </a:rPr>
              <a:t>Clinical</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Ophthalmology</a:t>
            </a:r>
            <a:r>
              <a:rPr lang="fr-FR" sz="4400" b="0" i="0" u="none" strike="noStrike" baseline="0" dirty="0">
                <a:solidFill>
                  <a:srgbClr val="000000"/>
                </a:solidFill>
                <a:latin typeface="Times New Roman" panose="02020603050405020304" pitchFamily="18" charset="0"/>
              </a:rPr>
              <a:t>. 10 sept 2021;15:3811-20. </a:t>
            </a:r>
          </a:p>
          <a:p>
            <a:pPr marL="0" indent="0">
              <a:buNone/>
            </a:pPr>
            <a:r>
              <a:rPr lang="fr-FR" sz="4400" b="0" i="0" u="none" strike="noStrike" baseline="0" dirty="0">
                <a:solidFill>
                  <a:srgbClr val="000000"/>
                </a:solidFill>
                <a:latin typeface="Times New Roman" panose="02020603050405020304" pitchFamily="18" charset="0"/>
              </a:rPr>
              <a:t>8) </a:t>
            </a:r>
            <a:r>
              <a:rPr lang="fr-FR" sz="4400" b="0" i="0" u="none" strike="noStrike" baseline="0" dirty="0" err="1">
                <a:solidFill>
                  <a:srgbClr val="000000"/>
                </a:solidFill>
                <a:latin typeface="Times New Roman" panose="02020603050405020304" pitchFamily="18" charset="0"/>
              </a:rPr>
              <a:t>Sheppard</a:t>
            </a:r>
            <a:r>
              <a:rPr lang="fr-FR" sz="4400" b="0" i="0" u="none" strike="noStrike" baseline="0" dirty="0">
                <a:solidFill>
                  <a:srgbClr val="000000"/>
                </a:solidFill>
                <a:latin typeface="Times New Roman" panose="02020603050405020304" pitchFamily="18" charset="0"/>
              </a:rPr>
              <a:t> AL, </a:t>
            </a:r>
            <a:r>
              <a:rPr lang="fr-FR" sz="4400" b="0" i="0" u="none" strike="noStrike" baseline="0" dirty="0" err="1">
                <a:solidFill>
                  <a:srgbClr val="000000"/>
                </a:solidFill>
                <a:latin typeface="Times New Roman" panose="02020603050405020304" pitchFamily="18" charset="0"/>
              </a:rPr>
              <a:t>Wolffsohn</a:t>
            </a:r>
            <a:r>
              <a:rPr lang="fr-FR" sz="4400" b="0" i="0" u="none" strike="noStrike" baseline="0" dirty="0">
                <a:solidFill>
                  <a:srgbClr val="000000"/>
                </a:solidFill>
                <a:latin typeface="Times New Roman" panose="02020603050405020304" pitchFamily="18" charset="0"/>
              </a:rPr>
              <a:t> JS. Digital </a:t>
            </a:r>
            <a:r>
              <a:rPr lang="fr-FR" sz="4400" b="0" i="0" u="none" strike="noStrike" baseline="0" dirty="0" err="1">
                <a:solidFill>
                  <a:srgbClr val="000000"/>
                </a:solidFill>
                <a:latin typeface="Times New Roman" panose="02020603050405020304" pitchFamily="18" charset="0"/>
              </a:rPr>
              <a:t>eye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strain</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prevalence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measurement</a:t>
            </a:r>
            <a:r>
              <a:rPr lang="fr-FR" sz="4400" b="0" i="0" u="none" strike="noStrike" baseline="0" dirty="0">
                <a:solidFill>
                  <a:srgbClr val="000000"/>
                </a:solidFill>
                <a:latin typeface="Times New Roman" panose="02020603050405020304" pitchFamily="18" charset="0"/>
              </a:rPr>
              <a:t> and </a:t>
            </a:r>
            <a:r>
              <a:rPr lang="fr-FR" sz="4400" b="0" i="0" u="none" strike="noStrike" baseline="0" dirty="0" err="1">
                <a:solidFill>
                  <a:srgbClr val="000000"/>
                </a:solidFill>
                <a:latin typeface="Times New Roman" panose="02020603050405020304" pitchFamily="18" charset="0"/>
              </a:rPr>
              <a:t>amelioration</a:t>
            </a:r>
            <a:r>
              <a:rPr lang="fr-FR" sz="4400" b="0" i="0" u="none" strike="noStrike" baseline="0" dirty="0">
                <a:solidFill>
                  <a:srgbClr val="000000"/>
                </a:solidFill>
                <a:latin typeface="Times New Roman" panose="02020603050405020304" pitchFamily="18" charset="0"/>
              </a:rPr>
              <a:t>. BMJ Open </a:t>
            </a:r>
            <a:r>
              <a:rPr lang="fr-FR" sz="4400" b="0" i="0" u="none" strike="noStrike" baseline="0" dirty="0" err="1">
                <a:solidFill>
                  <a:srgbClr val="000000"/>
                </a:solidFill>
                <a:latin typeface="Times New Roman" panose="02020603050405020304" pitchFamily="18" charset="0"/>
              </a:rPr>
              <a:t>Ophtalmology</a:t>
            </a:r>
            <a:r>
              <a:rPr lang="fr-FR" sz="4400" b="0" i="0" u="none" strike="noStrike" baseline="0" dirty="0">
                <a:solidFill>
                  <a:srgbClr val="000000"/>
                </a:solidFill>
                <a:latin typeface="Times New Roman" panose="02020603050405020304" pitchFamily="18" charset="0"/>
              </a:rPr>
              <a:t> 2018;3:e000146. doi:10.1136/bmjophth-2018-000146. </a:t>
            </a:r>
          </a:p>
          <a:p>
            <a:pPr marL="0" indent="0">
              <a:buNone/>
            </a:pPr>
            <a:r>
              <a:rPr lang="fr-FR" sz="4400" b="0" i="0" u="none" strike="noStrike" baseline="0" dirty="0">
                <a:solidFill>
                  <a:srgbClr val="000000"/>
                </a:solidFill>
                <a:latin typeface="Times New Roman" panose="02020603050405020304" pitchFamily="18" charset="0"/>
              </a:rPr>
              <a:t>9) </a:t>
            </a:r>
            <a:r>
              <a:rPr lang="fr-FR" sz="4400" b="0" i="0" u="none" strike="noStrike" baseline="0" dirty="0" err="1">
                <a:solidFill>
                  <a:srgbClr val="000000"/>
                </a:solidFill>
                <a:latin typeface="Times New Roman" panose="02020603050405020304" pitchFamily="18" charset="0"/>
              </a:rPr>
              <a:t>Blehm</a:t>
            </a:r>
            <a:r>
              <a:rPr lang="fr-FR" sz="4400" b="0" i="0" u="none" strike="noStrike" baseline="0" dirty="0">
                <a:solidFill>
                  <a:srgbClr val="000000"/>
                </a:solidFill>
                <a:latin typeface="Times New Roman" panose="02020603050405020304" pitchFamily="18" charset="0"/>
              </a:rPr>
              <a:t> C, Vishnu S, </a:t>
            </a:r>
            <a:r>
              <a:rPr lang="fr-FR" sz="4400" b="0" i="0" u="none" strike="noStrike" baseline="0" dirty="0" err="1">
                <a:solidFill>
                  <a:srgbClr val="000000"/>
                </a:solidFill>
                <a:latin typeface="Times New Roman" panose="02020603050405020304" pitchFamily="18" charset="0"/>
              </a:rPr>
              <a:t>Khattak</a:t>
            </a:r>
            <a:r>
              <a:rPr lang="fr-FR" sz="4400" b="0" i="0" u="none" strike="noStrike" baseline="0" dirty="0">
                <a:solidFill>
                  <a:srgbClr val="000000"/>
                </a:solidFill>
                <a:latin typeface="Times New Roman" panose="02020603050405020304" pitchFamily="18" charset="0"/>
              </a:rPr>
              <a:t> A, Mitra S, Yee RW. Computer Vision Syndrome: A </a:t>
            </a:r>
            <a:r>
              <a:rPr lang="fr-FR" sz="4400" b="0" i="0" u="none" strike="noStrike" baseline="0" dirty="0" err="1">
                <a:solidFill>
                  <a:srgbClr val="000000"/>
                </a:solidFill>
                <a:latin typeface="Times New Roman" panose="02020603050405020304" pitchFamily="18" charset="0"/>
              </a:rPr>
              <a:t>Review</a:t>
            </a:r>
            <a:r>
              <a:rPr lang="fr-FR" sz="4400" b="0" i="0" u="none" strike="noStrike" baseline="0" dirty="0">
                <a:solidFill>
                  <a:srgbClr val="000000"/>
                </a:solidFill>
                <a:latin typeface="Times New Roman" panose="02020603050405020304" pitchFamily="18" charset="0"/>
              </a:rPr>
              <a:t>. Survey of </a:t>
            </a:r>
            <a:r>
              <a:rPr lang="fr-FR" sz="4400" b="0" i="0" u="none" strike="noStrike" baseline="0" dirty="0" err="1">
                <a:solidFill>
                  <a:srgbClr val="000000"/>
                </a:solidFill>
                <a:latin typeface="Times New Roman" panose="02020603050405020304" pitchFamily="18" charset="0"/>
              </a:rPr>
              <a:t>Ophthalmology</a:t>
            </a:r>
            <a:r>
              <a:rPr lang="fr-FR" sz="4400" b="0" i="0" u="none" strike="noStrike" baseline="0" dirty="0">
                <a:solidFill>
                  <a:srgbClr val="000000"/>
                </a:solidFill>
                <a:latin typeface="Times New Roman" panose="02020603050405020304" pitchFamily="18" charset="0"/>
              </a:rPr>
              <a:t>. 1 mai 2005;50(3):253-62. </a:t>
            </a:r>
          </a:p>
          <a:p>
            <a:pPr marL="0" indent="0">
              <a:buNone/>
            </a:pPr>
            <a:r>
              <a:rPr lang="en-US" sz="4400" b="0" i="0" u="none" strike="noStrike" baseline="0" dirty="0">
                <a:solidFill>
                  <a:srgbClr val="000000"/>
                </a:solidFill>
                <a:latin typeface="Times New Roman" panose="02020603050405020304" pitchFamily="18" charset="0"/>
              </a:rPr>
              <a:t>10) </a:t>
            </a:r>
            <a:r>
              <a:rPr lang="en-US" sz="4400" b="0" i="0" u="none" strike="noStrike" baseline="0" dirty="0" err="1">
                <a:solidFill>
                  <a:srgbClr val="000000"/>
                </a:solidFill>
                <a:latin typeface="Times New Roman" panose="02020603050405020304" pitchFamily="18" charset="0"/>
              </a:rPr>
              <a:t>Alabdulkader</a:t>
            </a:r>
            <a:r>
              <a:rPr lang="en-US" sz="4400" b="0" i="0" u="none" strike="noStrike" baseline="0" dirty="0">
                <a:solidFill>
                  <a:srgbClr val="000000"/>
                </a:solidFill>
                <a:latin typeface="Times New Roman" panose="02020603050405020304" pitchFamily="18" charset="0"/>
              </a:rPr>
              <a:t> B. Effect of digital device use during COVID-19 on digital eye strain. Clinical and Experimental Optometry. 18 </a:t>
            </a:r>
            <a:r>
              <a:rPr lang="en-US" sz="4400" b="0" i="0" u="none" strike="noStrike" baseline="0" dirty="0" err="1">
                <a:solidFill>
                  <a:srgbClr val="000000"/>
                </a:solidFill>
                <a:latin typeface="Times New Roman" panose="02020603050405020304" pitchFamily="18" charset="0"/>
              </a:rPr>
              <a:t>août</a:t>
            </a:r>
            <a:r>
              <a:rPr lang="en-US" sz="4400" b="0" i="0" u="none" strike="noStrike" baseline="0" dirty="0">
                <a:solidFill>
                  <a:srgbClr val="000000"/>
                </a:solidFill>
                <a:latin typeface="Times New Roman" panose="02020603050405020304" pitchFamily="18" charset="0"/>
              </a:rPr>
              <a:t> 2021;104(6):698-704. </a:t>
            </a:r>
          </a:p>
          <a:p>
            <a:pPr marL="0" indent="0">
              <a:buNone/>
            </a:pPr>
            <a:r>
              <a:rPr lang="fr-FR" sz="4400" b="0" i="0" u="none" strike="noStrike" baseline="0" dirty="0">
                <a:solidFill>
                  <a:srgbClr val="000000"/>
                </a:solidFill>
                <a:latin typeface="Times New Roman" panose="02020603050405020304" pitchFamily="18" charset="0"/>
              </a:rPr>
              <a:t>11) Coles‐</a:t>
            </a:r>
            <a:r>
              <a:rPr lang="fr-FR" sz="4400" b="0" i="0" u="none" strike="noStrike" baseline="0" dirty="0" err="1">
                <a:solidFill>
                  <a:srgbClr val="000000"/>
                </a:solidFill>
                <a:latin typeface="Times New Roman" panose="02020603050405020304" pitchFamily="18" charset="0"/>
              </a:rPr>
              <a:t>brennan</a:t>
            </a:r>
            <a:r>
              <a:rPr lang="fr-FR" sz="4400" b="0" i="0" u="none" strike="noStrike" baseline="0" dirty="0">
                <a:solidFill>
                  <a:srgbClr val="000000"/>
                </a:solidFill>
                <a:latin typeface="Times New Roman" panose="02020603050405020304" pitchFamily="18" charset="0"/>
              </a:rPr>
              <a:t> C, </a:t>
            </a:r>
            <a:r>
              <a:rPr lang="fr-FR" sz="4400" b="0" i="0" u="none" strike="noStrike" baseline="0" dirty="0" err="1">
                <a:solidFill>
                  <a:srgbClr val="000000"/>
                </a:solidFill>
                <a:latin typeface="Times New Roman" panose="02020603050405020304" pitchFamily="18" charset="0"/>
              </a:rPr>
              <a:t>Sulley</a:t>
            </a:r>
            <a:r>
              <a:rPr lang="fr-FR" sz="4400" b="0" i="0" u="none" strike="noStrike" baseline="0" dirty="0">
                <a:solidFill>
                  <a:srgbClr val="000000"/>
                </a:solidFill>
                <a:latin typeface="Times New Roman" panose="02020603050405020304" pitchFamily="18" charset="0"/>
              </a:rPr>
              <a:t> A, Young G. Management of digital </a:t>
            </a:r>
            <a:r>
              <a:rPr lang="fr-FR" sz="4400" b="0" i="0" u="none" strike="noStrike" baseline="0" dirty="0" err="1">
                <a:solidFill>
                  <a:srgbClr val="000000"/>
                </a:solidFill>
                <a:latin typeface="Times New Roman" panose="02020603050405020304" pitchFamily="18" charset="0"/>
              </a:rPr>
              <a:t>eye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strain</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Clinical</a:t>
            </a:r>
            <a:r>
              <a:rPr lang="fr-FR" sz="4400" b="0" i="0" u="none" strike="noStrike" baseline="0" dirty="0">
                <a:solidFill>
                  <a:srgbClr val="000000"/>
                </a:solidFill>
                <a:latin typeface="Times New Roman" panose="02020603050405020304" pitchFamily="18" charset="0"/>
              </a:rPr>
              <a:t> and </a:t>
            </a:r>
            <a:r>
              <a:rPr lang="fr-FR" sz="4400" b="0" i="0" u="none" strike="noStrike" baseline="0" dirty="0" err="1">
                <a:solidFill>
                  <a:srgbClr val="000000"/>
                </a:solidFill>
                <a:latin typeface="Times New Roman" panose="02020603050405020304" pitchFamily="18" charset="0"/>
              </a:rPr>
              <a:t>Experimental</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Optometry</a:t>
            </a:r>
            <a:r>
              <a:rPr lang="fr-FR" sz="4400" b="0" i="0" u="none" strike="noStrike" baseline="0" dirty="0">
                <a:solidFill>
                  <a:srgbClr val="000000"/>
                </a:solidFill>
                <a:latin typeface="Times New Roman" panose="02020603050405020304" pitchFamily="18" charset="0"/>
              </a:rPr>
              <a:t> [Internet]. 1 </a:t>
            </a:r>
            <a:r>
              <a:rPr lang="fr-FR" sz="4400" b="0" i="0" u="none" strike="noStrike" baseline="0" dirty="0" err="1">
                <a:solidFill>
                  <a:srgbClr val="000000"/>
                </a:solidFill>
                <a:latin typeface="Times New Roman" panose="02020603050405020304" pitchFamily="18" charset="0"/>
              </a:rPr>
              <a:t>janv</a:t>
            </a:r>
            <a:r>
              <a:rPr lang="fr-FR" sz="4400" b="0" i="0" u="none" strike="noStrike" baseline="0" dirty="0">
                <a:solidFill>
                  <a:srgbClr val="000000"/>
                </a:solidFill>
                <a:latin typeface="Times New Roman" panose="02020603050405020304" pitchFamily="18" charset="0"/>
              </a:rPr>
              <a:t> 2019 [cité 11 </a:t>
            </a:r>
            <a:r>
              <a:rPr lang="fr-FR" sz="4400" b="0" i="0" u="none" strike="noStrike" baseline="0" dirty="0" err="1">
                <a:solidFill>
                  <a:srgbClr val="000000"/>
                </a:solidFill>
                <a:latin typeface="Times New Roman" panose="02020603050405020304" pitchFamily="18" charset="0"/>
              </a:rPr>
              <a:t>juill</a:t>
            </a:r>
            <a:r>
              <a:rPr lang="fr-FR" sz="4400" b="0" i="0" u="none" strike="noStrike" baseline="0" dirty="0">
                <a:solidFill>
                  <a:srgbClr val="000000"/>
                </a:solidFill>
                <a:latin typeface="Times New Roman" panose="02020603050405020304" pitchFamily="18" charset="0"/>
              </a:rPr>
              <a:t> 2024]; Disponible sur: </a:t>
            </a:r>
            <a:r>
              <a:rPr lang="fr-FR" sz="4400" b="0" i="0" u="none" strike="noStrike" baseline="0" dirty="0">
                <a:solidFill>
                  <a:srgbClr val="467885"/>
                </a:solidFill>
                <a:latin typeface="Times New Roman" panose="02020603050405020304" pitchFamily="18" charset="0"/>
              </a:rPr>
              <a:t>https://www.tandfonline.com/doi/abs/10.1111/cxo.12798 </a:t>
            </a:r>
          </a:p>
          <a:p>
            <a:pPr marL="0" indent="0">
              <a:buNone/>
            </a:pPr>
            <a:r>
              <a:rPr lang="fr-FR" sz="4400" b="0" i="0" u="none" strike="noStrike" baseline="0" dirty="0">
                <a:solidFill>
                  <a:srgbClr val="000000"/>
                </a:solidFill>
                <a:latin typeface="Times New Roman" panose="02020603050405020304" pitchFamily="18" charset="0"/>
              </a:rPr>
              <a:t>12) Sa EC, Ferreira Junior M, Rocha LE. Risk </a:t>
            </a:r>
            <a:r>
              <a:rPr lang="fr-FR" sz="4400" b="0" i="0" u="none" strike="noStrike" baseline="0" dirty="0" err="1">
                <a:solidFill>
                  <a:srgbClr val="000000"/>
                </a:solidFill>
                <a:latin typeface="Times New Roman" panose="02020603050405020304" pitchFamily="18" charset="0"/>
              </a:rPr>
              <a:t>factors</a:t>
            </a:r>
            <a:r>
              <a:rPr lang="fr-FR" sz="4400" b="0" i="0" u="none" strike="noStrike" baseline="0" dirty="0">
                <a:solidFill>
                  <a:srgbClr val="000000"/>
                </a:solidFill>
                <a:latin typeface="Times New Roman" panose="02020603050405020304" pitchFamily="18" charset="0"/>
              </a:rPr>
              <a:t> for computer </a:t>
            </a:r>
            <a:r>
              <a:rPr lang="fr-FR" sz="4400" b="0" i="0" u="none" strike="noStrike" baseline="0" dirty="0" err="1">
                <a:solidFill>
                  <a:srgbClr val="000000"/>
                </a:solidFill>
                <a:latin typeface="Times New Roman" panose="02020603050405020304" pitchFamily="18" charset="0"/>
              </a:rPr>
              <a:t>visual</a:t>
            </a:r>
            <a:r>
              <a:rPr lang="fr-FR" sz="4400" b="0" i="0" u="none" strike="noStrike" baseline="0" dirty="0">
                <a:solidFill>
                  <a:srgbClr val="000000"/>
                </a:solidFill>
                <a:latin typeface="Times New Roman" panose="02020603050405020304" pitchFamily="18" charset="0"/>
              </a:rPr>
              <a:t> syndrome (CVS) </a:t>
            </a:r>
            <a:r>
              <a:rPr lang="fr-FR" sz="4400" b="0" i="0" u="none" strike="noStrike" baseline="0" dirty="0" err="1">
                <a:solidFill>
                  <a:srgbClr val="000000"/>
                </a:solidFill>
                <a:latin typeface="Times New Roman" panose="02020603050405020304" pitchFamily="18" charset="0"/>
              </a:rPr>
              <a:t>among</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operators</a:t>
            </a:r>
            <a:r>
              <a:rPr lang="fr-FR" sz="4400" b="0" i="0" u="none" strike="noStrike" baseline="0" dirty="0">
                <a:solidFill>
                  <a:srgbClr val="000000"/>
                </a:solidFill>
                <a:latin typeface="Times New Roman" panose="02020603050405020304" pitchFamily="18" charset="0"/>
              </a:rPr>
              <a:t> of </a:t>
            </a:r>
            <a:r>
              <a:rPr lang="fr-FR" sz="4400" b="0" i="0" u="none" strike="noStrike" baseline="0" dirty="0" err="1">
                <a:solidFill>
                  <a:srgbClr val="000000"/>
                </a:solidFill>
                <a:latin typeface="Times New Roman" panose="02020603050405020304" pitchFamily="18" charset="0"/>
              </a:rPr>
              <a:t>two</a:t>
            </a:r>
            <a:r>
              <a:rPr lang="fr-FR" sz="4400" b="0" i="0" u="none" strike="noStrike" baseline="0" dirty="0">
                <a:solidFill>
                  <a:srgbClr val="000000"/>
                </a:solidFill>
                <a:latin typeface="Times New Roman" panose="02020603050405020304" pitchFamily="18" charset="0"/>
              </a:rPr>
              <a:t> call centers in </a:t>
            </a:r>
            <a:r>
              <a:rPr lang="fr-FR" sz="4400" b="0" i="0" u="none" strike="noStrike" baseline="0" dirty="0" err="1">
                <a:solidFill>
                  <a:srgbClr val="000000"/>
                </a:solidFill>
                <a:latin typeface="Times New Roman" panose="02020603050405020304" pitchFamily="18" charset="0"/>
              </a:rPr>
              <a:t>S&amp;atilde;o</a:t>
            </a:r>
            <a:r>
              <a:rPr lang="fr-FR" sz="4400" b="0" i="0" u="none" strike="noStrike" baseline="0" dirty="0">
                <a:solidFill>
                  <a:srgbClr val="000000"/>
                </a:solidFill>
                <a:latin typeface="Times New Roman" panose="02020603050405020304" pitchFamily="18" charset="0"/>
              </a:rPr>
              <a:t> Paulo, Brazil. Work. 1 </a:t>
            </a:r>
            <a:r>
              <a:rPr lang="fr-FR" sz="4400" b="0" i="0" u="none" strike="noStrike" baseline="0" dirty="0" err="1">
                <a:solidFill>
                  <a:srgbClr val="000000"/>
                </a:solidFill>
                <a:latin typeface="Times New Roman" panose="02020603050405020304" pitchFamily="18" charset="0"/>
              </a:rPr>
              <a:t>janv</a:t>
            </a:r>
            <a:r>
              <a:rPr lang="fr-FR" sz="4400" b="0" i="0" u="none" strike="noStrike" baseline="0" dirty="0">
                <a:solidFill>
                  <a:srgbClr val="000000"/>
                </a:solidFill>
                <a:latin typeface="Times New Roman" panose="02020603050405020304" pitchFamily="18" charset="0"/>
              </a:rPr>
              <a:t> 2012;41(</a:t>
            </a:r>
            <a:r>
              <a:rPr lang="fr-FR" sz="4400" b="0" i="0" u="none" strike="noStrike" baseline="0" dirty="0" err="1">
                <a:solidFill>
                  <a:srgbClr val="000000"/>
                </a:solidFill>
                <a:latin typeface="Times New Roman" panose="02020603050405020304" pitchFamily="18" charset="0"/>
              </a:rPr>
              <a:t>Supplement</a:t>
            </a:r>
            <a:r>
              <a:rPr lang="fr-FR" sz="4400" b="0" i="0" u="none" strike="noStrike" baseline="0" dirty="0">
                <a:solidFill>
                  <a:srgbClr val="000000"/>
                </a:solidFill>
                <a:latin typeface="Times New Roman" panose="02020603050405020304" pitchFamily="18" charset="0"/>
              </a:rPr>
              <a:t> 1):3568-74. </a:t>
            </a:r>
          </a:p>
          <a:p>
            <a:pPr marL="0" indent="0">
              <a:buNone/>
            </a:pPr>
            <a:r>
              <a:rPr lang="en-US" sz="4400" b="0" i="0" u="none" strike="noStrike" baseline="0" dirty="0">
                <a:solidFill>
                  <a:srgbClr val="000000"/>
                </a:solidFill>
                <a:latin typeface="Times New Roman" panose="02020603050405020304" pitchFamily="18" charset="0"/>
              </a:rPr>
              <a:t>13) Singh S, McGuinness MB, Anderson AJ, Downie LE. Interventions for the Management of Computer Vision Syndrome: A Systematic Review and Meta-analysis. Ophthalmology. 1 oct 2022;129(10):1192-215. </a:t>
            </a:r>
          </a:p>
          <a:p>
            <a:pPr marL="0" indent="0">
              <a:buNone/>
            </a:pPr>
            <a:r>
              <a:rPr lang="en-US" sz="4400" b="0" i="0" u="none" strike="noStrike" baseline="0" dirty="0">
                <a:solidFill>
                  <a:srgbClr val="000000"/>
                </a:solidFill>
                <a:latin typeface="Times New Roman" panose="02020603050405020304" pitchFamily="18" charset="0"/>
              </a:rPr>
              <a:t>14) Patel S, Henderson R, Bradley L, Galloway B, Hunter L. Effect of Visual Display Unit Use on Blink Rate and Tear Stability. Optometry And Vision Science. 1991 American Academy Of Optometry.1040-5488/91/6811-0888$03.00/0. </a:t>
            </a:r>
          </a:p>
          <a:p>
            <a:pPr marL="0" indent="0">
              <a:buNone/>
            </a:pPr>
            <a:r>
              <a:rPr lang="en-US" sz="4400" b="0" i="0" u="none" strike="noStrike" baseline="0" dirty="0">
                <a:solidFill>
                  <a:srgbClr val="000000"/>
                </a:solidFill>
                <a:latin typeface="Times New Roman" panose="02020603050405020304" pitchFamily="18" charset="0"/>
              </a:rPr>
              <a:t>15) Portello JK, Rosenfield M, Chu CA. Blink Rate, Incomplete Blinks and Computer Vision Syndrome. Optometry and Vision Science. </a:t>
            </a:r>
            <a:r>
              <a:rPr lang="en-US" sz="4400" b="0" i="0" u="none" strike="noStrike" baseline="0" dirty="0" err="1">
                <a:solidFill>
                  <a:srgbClr val="000000"/>
                </a:solidFill>
                <a:latin typeface="Times New Roman" panose="02020603050405020304" pitchFamily="18" charset="0"/>
              </a:rPr>
              <a:t>mai</a:t>
            </a:r>
            <a:r>
              <a:rPr lang="en-US" sz="4400" b="0" i="0" u="none" strike="noStrike" baseline="0" dirty="0">
                <a:solidFill>
                  <a:srgbClr val="000000"/>
                </a:solidFill>
                <a:latin typeface="Times New Roman" panose="02020603050405020304" pitchFamily="18" charset="0"/>
              </a:rPr>
              <a:t> 2013;90(5):482. </a:t>
            </a:r>
          </a:p>
          <a:p>
            <a:endParaRPr lang="fr-FR" dirty="0"/>
          </a:p>
        </p:txBody>
      </p:sp>
      <p:sp>
        <p:nvSpPr>
          <p:cNvPr id="4" name="Espace réservé du contenu 2">
            <a:extLst>
              <a:ext uri="{FF2B5EF4-FFF2-40B4-BE49-F238E27FC236}">
                <a16:creationId xmlns:a16="http://schemas.microsoft.com/office/drawing/2014/main" id="{C66C153C-395C-2252-F13E-2AA7A51EF9D0}"/>
              </a:ext>
            </a:extLst>
          </p:cNvPr>
          <p:cNvSpPr txBox="1">
            <a:spLocks/>
          </p:cNvSpPr>
          <p:nvPr/>
        </p:nvSpPr>
        <p:spPr>
          <a:xfrm>
            <a:off x="6291942" y="208415"/>
            <a:ext cx="5780315" cy="650965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4400" dirty="0">
              <a:solidFill>
                <a:srgbClr val="000000"/>
              </a:solidFill>
              <a:latin typeface="Times New Roman" panose="02020603050405020304" pitchFamily="18" charset="0"/>
            </a:endParaRPr>
          </a:p>
          <a:p>
            <a:pPr marL="0" indent="0">
              <a:buNone/>
            </a:pPr>
            <a:r>
              <a:rPr lang="fr-FR" sz="4400" b="0" i="0" u="none" strike="noStrike" baseline="0" dirty="0">
                <a:solidFill>
                  <a:srgbClr val="000000"/>
                </a:solidFill>
                <a:latin typeface="Times New Roman" panose="02020603050405020304" pitchFamily="18" charset="0"/>
              </a:rPr>
              <a:t>16) </a:t>
            </a:r>
            <a:r>
              <a:rPr lang="fr-FR" sz="4400" b="0" i="0" u="none" strike="noStrike" baseline="0" dirty="0" err="1">
                <a:solidFill>
                  <a:srgbClr val="000000"/>
                </a:solidFill>
                <a:latin typeface="Times New Roman" panose="02020603050405020304" pitchFamily="18" charset="0"/>
              </a:rPr>
              <a:t>Inomata</a:t>
            </a:r>
            <a:r>
              <a:rPr lang="fr-FR" sz="4400" b="0" i="0" u="none" strike="noStrike" baseline="0" dirty="0">
                <a:solidFill>
                  <a:srgbClr val="000000"/>
                </a:solidFill>
                <a:latin typeface="Times New Roman" panose="02020603050405020304" pitchFamily="18" charset="0"/>
              </a:rPr>
              <a:t> T, </a:t>
            </a:r>
            <a:r>
              <a:rPr lang="fr-FR" sz="4400" b="0" i="0" u="none" strike="noStrike" baseline="0" dirty="0" err="1">
                <a:solidFill>
                  <a:srgbClr val="000000"/>
                </a:solidFill>
                <a:latin typeface="Times New Roman" panose="02020603050405020304" pitchFamily="18" charset="0"/>
              </a:rPr>
              <a:t>Iwagami</a:t>
            </a:r>
            <a:r>
              <a:rPr lang="fr-FR" sz="4400" b="0" i="0" u="none" strike="noStrike" baseline="0" dirty="0">
                <a:solidFill>
                  <a:srgbClr val="000000"/>
                </a:solidFill>
                <a:latin typeface="Times New Roman" panose="02020603050405020304" pitchFamily="18" charset="0"/>
              </a:rPr>
              <a:t> M, Nakamura M, </a:t>
            </a:r>
            <a:r>
              <a:rPr lang="fr-FR" sz="4400" b="0" i="0" u="none" strike="noStrike" baseline="0" dirty="0" err="1">
                <a:solidFill>
                  <a:srgbClr val="000000"/>
                </a:solidFill>
                <a:latin typeface="Times New Roman" panose="02020603050405020304" pitchFamily="18" charset="0"/>
              </a:rPr>
              <a:t>Shiang</a:t>
            </a:r>
            <a:r>
              <a:rPr lang="fr-FR" sz="4400" b="0" i="0" u="none" strike="noStrike" baseline="0" dirty="0">
                <a:solidFill>
                  <a:srgbClr val="000000"/>
                </a:solidFill>
                <a:latin typeface="Times New Roman" panose="02020603050405020304" pitchFamily="18" charset="0"/>
              </a:rPr>
              <a:t> T, </a:t>
            </a:r>
            <a:r>
              <a:rPr lang="fr-FR" sz="4400" b="0" i="0" u="none" strike="noStrike" baseline="0" dirty="0" err="1">
                <a:solidFill>
                  <a:srgbClr val="000000"/>
                </a:solidFill>
                <a:latin typeface="Times New Roman" panose="02020603050405020304" pitchFamily="18" charset="0"/>
              </a:rPr>
              <a:t>Fujimoto</a:t>
            </a:r>
            <a:r>
              <a:rPr lang="fr-FR" sz="4400" b="0" i="0" u="none" strike="noStrike" baseline="0" dirty="0">
                <a:solidFill>
                  <a:srgbClr val="000000"/>
                </a:solidFill>
                <a:latin typeface="Times New Roman" panose="02020603050405020304" pitchFamily="18" charset="0"/>
              </a:rPr>
              <a:t> K, </a:t>
            </a:r>
            <a:r>
              <a:rPr lang="fr-FR" sz="4400" b="0" i="0" u="none" strike="noStrike" baseline="0" dirty="0" err="1">
                <a:solidFill>
                  <a:srgbClr val="000000"/>
                </a:solidFill>
                <a:latin typeface="Times New Roman" panose="02020603050405020304" pitchFamily="18" charset="0"/>
              </a:rPr>
              <a:t>Okumura</a:t>
            </a:r>
            <a:r>
              <a:rPr lang="fr-FR" sz="4400" b="0" i="0" u="none" strike="noStrike" baseline="0" dirty="0">
                <a:solidFill>
                  <a:srgbClr val="000000"/>
                </a:solidFill>
                <a:latin typeface="Times New Roman" panose="02020603050405020304" pitchFamily="18" charset="0"/>
              </a:rPr>
              <a:t> Y, et al. Association </a:t>
            </a:r>
            <a:r>
              <a:rPr lang="fr-FR" sz="4400" b="0" i="0" u="none" strike="noStrike" baseline="0" dirty="0" err="1">
                <a:solidFill>
                  <a:srgbClr val="000000"/>
                </a:solidFill>
                <a:latin typeface="Times New Roman" panose="02020603050405020304" pitchFamily="18" charset="0"/>
              </a:rPr>
              <a:t>between</a:t>
            </a:r>
            <a:r>
              <a:rPr lang="fr-FR" sz="4400" b="0" i="0" u="none" strike="noStrike" baseline="0" dirty="0">
                <a:solidFill>
                  <a:srgbClr val="000000"/>
                </a:solidFill>
                <a:latin typeface="Times New Roman" panose="02020603050405020304" pitchFamily="18" charset="0"/>
              </a:rPr>
              <a:t> dry </a:t>
            </a:r>
            <a:r>
              <a:rPr lang="fr-FR" sz="4400" b="0" i="0" u="none" strike="noStrike" baseline="0" dirty="0" err="1">
                <a:solidFill>
                  <a:srgbClr val="000000"/>
                </a:solidFill>
                <a:latin typeface="Times New Roman" panose="02020603050405020304" pitchFamily="18" charset="0"/>
              </a:rPr>
              <a:t>eye</a:t>
            </a:r>
            <a:r>
              <a:rPr lang="fr-FR" sz="4400" b="0" i="0" u="none" strike="noStrike" baseline="0" dirty="0">
                <a:solidFill>
                  <a:srgbClr val="000000"/>
                </a:solidFill>
                <a:latin typeface="Times New Roman" panose="02020603050405020304" pitchFamily="18" charset="0"/>
              </a:rPr>
              <a:t> and </a:t>
            </a:r>
            <a:r>
              <a:rPr lang="fr-FR" sz="4400" b="0" i="0" u="none" strike="noStrike" baseline="0" dirty="0" err="1">
                <a:solidFill>
                  <a:srgbClr val="000000"/>
                </a:solidFill>
                <a:latin typeface="Times New Roman" panose="02020603050405020304" pitchFamily="18" charset="0"/>
              </a:rPr>
              <a:t>depressive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symptoms</a:t>
            </a:r>
            <a:r>
              <a:rPr lang="fr-FR" sz="4400" b="0" i="0" u="none" strike="noStrike" baseline="0" dirty="0">
                <a:solidFill>
                  <a:srgbClr val="000000"/>
                </a:solidFill>
                <a:latin typeface="Times New Roman" panose="02020603050405020304" pitchFamily="18" charset="0"/>
              </a:rPr>
              <a:t>: Large-</a:t>
            </a:r>
            <a:r>
              <a:rPr lang="fr-FR" sz="4400" b="0" i="0" u="none" strike="noStrike" baseline="0" dirty="0" err="1">
                <a:solidFill>
                  <a:srgbClr val="000000"/>
                </a:solidFill>
                <a:latin typeface="Times New Roman" panose="02020603050405020304" pitchFamily="18" charset="0"/>
              </a:rPr>
              <a:t>scale</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crowdsourced</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research</a:t>
            </a:r>
            <a:r>
              <a:rPr lang="fr-FR" sz="4400" b="0" i="0" u="none" strike="noStrike" baseline="0" dirty="0">
                <a:solidFill>
                  <a:srgbClr val="000000"/>
                </a:solidFill>
                <a:latin typeface="Times New Roman" panose="02020603050405020304" pitchFamily="18" charset="0"/>
              </a:rPr>
              <a:t> </a:t>
            </a:r>
            <a:r>
              <a:rPr lang="fr-FR" sz="4400" b="0" i="0" u="none" strike="noStrike" baseline="0" dirty="0" err="1">
                <a:solidFill>
                  <a:srgbClr val="000000"/>
                </a:solidFill>
                <a:latin typeface="Times New Roman" panose="02020603050405020304" pitchFamily="18" charset="0"/>
              </a:rPr>
              <a:t>using</a:t>
            </a:r>
            <a:r>
              <a:rPr lang="fr-FR" sz="4400" b="0" i="0" u="none" strike="noStrike" baseline="0" dirty="0">
                <a:solidFill>
                  <a:srgbClr val="000000"/>
                </a:solidFill>
                <a:latin typeface="Times New Roman" panose="02020603050405020304" pitchFamily="18" charset="0"/>
              </a:rPr>
              <a:t> the </a:t>
            </a:r>
            <a:r>
              <a:rPr lang="fr-FR" sz="4400" b="0" i="0" u="none" strike="noStrike" baseline="0" dirty="0" err="1">
                <a:solidFill>
                  <a:srgbClr val="000000"/>
                </a:solidFill>
                <a:latin typeface="Times New Roman" panose="02020603050405020304" pitchFamily="18" charset="0"/>
              </a:rPr>
              <a:t>DryEyeRhythm</a:t>
            </a:r>
            <a:r>
              <a:rPr lang="fr-FR" sz="4400" b="0" i="0" u="none" strike="noStrike" baseline="0" dirty="0">
                <a:solidFill>
                  <a:srgbClr val="000000"/>
                </a:solidFill>
                <a:latin typeface="Times New Roman" panose="02020603050405020304" pitchFamily="18" charset="0"/>
              </a:rPr>
              <a:t> iPhone application. The </a:t>
            </a:r>
            <a:r>
              <a:rPr lang="fr-FR" sz="4400" b="0" i="0" u="none" strike="noStrike" baseline="0" dirty="0" err="1">
                <a:solidFill>
                  <a:srgbClr val="000000"/>
                </a:solidFill>
                <a:latin typeface="Times New Roman" panose="02020603050405020304" pitchFamily="18" charset="0"/>
              </a:rPr>
              <a:t>Ocular</a:t>
            </a:r>
            <a:r>
              <a:rPr lang="fr-FR" sz="4400" b="0" i="0" u="none" strike="noStrike" baseline="0" dirty="0">
                <a:solidFill>
                  <a:srgbClr val="000000"/>
                </a:solidFill>
                <a:latin typeface="Times New Roman" panose="02020603050405020304" pitchFamily="18" charset="0"/>
              </a:rPr>
              <a:t> Surface. 1 </a:t>
            </a:r>
            <a:r>
              <a:rPr lang="fr-FR" sz="4400" b="0" i="0" u="none" strike="noStrike" baseline="0" dirty="0" err="1">
                <a:solidFill>
                  <a:srgbClr val="000000"/>
                </a:solidFill>
                <a:latin typeface="Times New Roman" panose="02020603050405020304" pitchFamily="18" charset="0"/>
              </a:rPr>
              <a:t>avr</a:t>
            </a:r>
            <a:r>
              <a:rPr lang="fr-FR" sz="4400" b="0" i="0" u="none" strike="noStrike" baseline="0" dirty="0">
                <a:solidFill>
                  <a:srgbClr val="000000"/>
                </a:solidFill>
                <a:latin typeface="Times New Roman" panose="02020603050405020304" pitchFamily="18" charset="0"/>
              </a:rPr>
              <a:t> 2020;18(2):312-9. </a:t>
            </a:r>
            <a:endParaRPr lang="en-US" sz="4400" dirty="0">
              <a:solidFill>
                <a:srgbClr val="000000"/>
              </a:solidFill>
              <a:latin typeface="Times New Roman" panose="02020603050405020304" pitchFamily="18" charset="0"/>
            </a:endParaRPr>
          </a:p>
          <a:p>
            <a:pPr marL="0" indent="0">
              <a:buNone/>
            </a:pPr>
            <a:r>
              <a:rPr lang="en-US" sz="4400" dirty="0">
                <a:solidFill>
                  <a:srgbClr val="000000"/>
                </a:solidFill>
                <a:latin typeface="Times New Roman" panose="02020603050405020304" pitchFamily="18" charset="0"/>
              </a:rPr>
              <a:t>17) Sheedy JE, Truong SD, Hayes and JR. What are the Visual Benefits of Eyelid Squinting? Optometry and Vision Science. </a:t>
            </a:r>
            <a:r>
              <a:rPr lang="en-US" sz="4400" dirty="0" err="1">
                <a:solidFill>
                  <a:srgbClr val="000000"/>
                </a:solidFill>
                <a:latin typeface="Times New Roman" panose="02020603050405020304" pitchFamily="18" charset="0"/>
              </a:rPr>
              <a:t>nov</a:t>
            </a:r>
            <a:r>
              <a:rPr lang="en-US" sz="4400" dirty="0">
                <a:solidFill>
                  <a:srgbClr val="000000"/>
                </a:solidFill>
                <a:latin typeface="Times New Roman" panose="02020603050405020304" pitchFamily="18" charset="0"/>
              </a:rPr>
              <a:t> 2003;80(11):740. </a:t>
            </a:r>
          </a:p>
          <a:p>
            <a:pPr marL="0" indent="0">
              <a:buNone/>
            </a:pPr>
            <a:r>
              <a:rPr lang="fr-FR" sz="4400" dirty="0">
                <a:solidFill>
                  <a:srgbClr val="000000"/>
                </a:solidFill>
                <a:latin typeface="Times New Roman" panose="02020603050405020304" pitchFamily="18" charset="0"/>
              </a:rPr>
              <a:t>18) </a:t>
            </a:r>
            <a:r>
              <a:rPr lang="fr-FR" sz="4400" dirty="0" err="1">
                <a:solidFill>
                  <a:srgbClr val="000000"/>
                </a:solidFill>
                <a:latin typeface="Times New Roman" panose="02020603050405020304" pitchFamily="18" charset="0"/>
              </a:rPr>
              <a:t>Gowrisankaran</a:t>
            </a:r>
            <a:r>
              <a:rPr lang="fr-FR" sz="4400" dirty="0">
                <a:solidFill>
                  <a:srgbClr val="000000"/>
                </a:solidFill>
                <a:latin typeface="Times New Roman" panose="02020603050405020304" pitchFamily="18" charset="0"/>
              </a:rPr>
              <a:t> S, </a:t>
            </a:r>
            <a:r>
              <a:rPr lang="fr-FR" sz="4400" dirty="0" err="1">
                <a:solidFill>
                  <a:srgbClr val="000000"/>
                </a:solidFill>
                <a:latin typeface="Times New Roman" panose="02020603050405020304" pitchFamily="18" charset="0"/>
              </a:rPr>
              <a:t>Sheedy</a:t>
            </a:r>
            <a:r>
              <a:rPr lang="fr-FR" sz="4400" dirty="0">
                <a:solidFill>
                  <a:srgbClr val="000000"/>
                </a:solidFill>
                <a:latin typeface="Times New Roman" panose="02020603050405020304" pitchFamily="18" charset="0"/>
              </a:rPr>
              <a:t> JE, Hayes JR. </a:t>
            </a:r>
            <a:r>
              <a:rPr lang="fr-FR" sz="4400" dirty="0" err="1">
                <a:solidFill>
                  <a:srgbClr val="000000"/>
                </a:solidFill>
                <a:latin typeface="Times New Roman" panose="02020603050405020304" pitchFamily="18" charset="0"/>
              </a:rPr>
              <a:t>Eyelid</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Squint</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Response</a:t>
            </a:r>
            <a:r>
              <a:rPr lang="fr-FR" sz="4400" dirty="0">
                <a:solidFill>
                  <a:srgbClr val="000000"/>
                </a:solidFill>
                <a:latin typeface="Times New Roman" panose="02020603050405020304" pitchFamily="18" charset="0"/>
              </a:rPr>
              <a:t> to </a:t>
            </a:r>
            <a:r>
              <a:rPr lang="fr-FR" sz="4400" dirty="0" err="1">
                <a:solidFill>
                  <a:srgbClr val="000000"/>
                </a:solidFill>
                <a:latin typeface="Times New Roman" panose="02020603050405020304" pitchFamily="18" charset="0"/>
              </a:rPr>
              <a:t>Asthenopia-Inducing</a:t>
            </a:r>
            <a:r>
              <a:rPr lang="fr-FR" sz="4400" dirty="0">
                <a:solidFill>
                  <a:srgbClr val="000000"/>
                </a:solidFill>
                <a:latin typeface="Times New Roman" panose="02020603050405020304" pitchFamily="18" charset="0"/>
              </a:rPr>
              <a:t> Conditions. </a:t>
            </a:r>
            <a:r>
              <a:rPr lang="fr-FR" sz="4400" dirty="0" err="1">
                <a:solidFill>
                  <a:srgbClr val="000000"/>
                </a:solidFill>
                <a:latin typeface="Times New Roman" panose="02020603050405020304" pitchFamily="18" charset="0"/>
              </a:rPr>
              <a:t>Optometry</a:t>
            </a:r>
            <a:r>
              <a:rPr lang="fr-FR" sz="4400" dirty="0">
                <a:solidFill>
                  <a:srgbClr val="000000"/>
                </a:solidFill>
                <a:latin typeface="Times New Roman" panose="02020603050405020304" pitchFamily="18" charset="0"/>
              </a:rPr>
              <a:t> and Vision Science. </a:t>
            </a:r>
            <a:r>
              <a:rPr lang="fr-FR" sz="4400" dirty="0" err="1">
                <a:solidFill>
                  <a:srgbClr val="000000"/>
                </a:solidFill>
                <a:latin typeface="Times New Roman" panose="02020603050405020304" pitchFamily="18" charset="0"/>
              </a:rPr>
              <a:t>juill</a:t>
            </a:r>
            <a:r>
              <a:rPr lang="fr-FR" sz="4400" dirty="0">
                <a:solidFill>
                  <a:srgbClr val="000000"/>
                </a:solidFill>
                <a:latin typeface="Times New Roman" panose="02020603050405020304" pitchFamily="18" charset="0"/>
              </a:rPr>
              <a:t> 2007;84(7):611. </a:t>
            </a:r>
          </a:p>
          <a:p>
            <a:pPr marL="0" indent="0">
              <a:buNone/>
            </a:pPr>
            <a:r>
              <a:rPr lang="fr-FR" sz="4400" dirty="0">
                <a:solidFill>
                  <a:srgbClr val="000000"/>
                </a:solidFill>
                <a:latin typeface="Times New Roman" panose="02020603050405020304" pitchFamily="18" charset="0"/>
              </a:rPr>
              <a:t>19) </a:t>
            </a:r>
            <a:r>
              <a:rPr lang="fr-FR" sz="4400" dirty="0" err="1">
                <a:solidFill>
                  <a:srgbClr val="000000"/>
                </a:solidFill>
                <a:latin typeface="Times New Roman" panose="02020603050405020304" pitchFamily="18" charset="0"/>
              </a:rPr>
              <a:t>Thorud</a:t>
            </a:r>
            <a:r>
              <a:rPr lang="fr-FR" sz="4400" dirty="0">
                <a:solidFill>
                  <a:srgbClr val="000000"/>
                </a:solidFill>
                <a:latin typeface="Times New Roman" panose="02020603050405020304" pitchFamily="18" charset="0"/>
              </a:rPr>
              <a:t> HMS, </a:t>
            </a:r>
            <a:r>
              <a:rPr lang="fr-FR" sz="4400" dirty="0" err="1">
                <a:solidFill>
                  <a:srgbClr val="000000"/>
                </a:solidFill>
                <a:latin typeface="Times New Roman" panose="02020603050405020304" pitchFamily="18" charset="0"/>
              </a:rPr>
              <a:t>Helland</a:t>
            </a:r>
            <a:r>
              <a:rPr lang="fr-FR" sz="4400" dirty="0">
                <a:solidFill>
                  <a:srgbClr val="000000"/>
                </a:solidFill>
                <a:latin typeface="Times New Roman" panose="02020603050405020304" pitchFamily="18" charset="0"/>
              </a:rPr>
              <a:t> M, </a:t>
            </a:r>
            <a:r>
              <a:rPr lang="fr-FR" sz="4400" dirty="0" err="1">
                <a:solidFill>
                  <a:srgbClr val="000000"/>
                </a:solidFill>
                <a:latin typeface="Times New Roman" panose="02020603050405020304" pitchFamily="18" charset="0"/>
              </a:rPr>
              <a:t>Aarås</a:t>
            </a:r>
            <a:r>
              <a:rPr lang="fr-FR" sz="4400" dirty="0">
                <a:solidFill>
                  <a:srgbClr val="000000"/>
                </a:solidFill>
                <a:latin typeface="Times New Roman" panose="02020603050405020304" pitchFamily="18" charset="0"/>
              </a:rPr>
              <a:t> A, </a:t>
            </a:r>
            <a:r>
              <a:rPr lang="fr-FR" sz="4400" dirty="0" err="1">
                <a:solidFill>
                  <a:srgbClr val="000000"/>
                </a:solidFill>
                <a:latin typeface="Times New Roman" panose="02020603050405020304" pitchFamily="18" charset="0"/>
              </a:rPr>
              <a:t>Kvikstad</a:t>
            </a:r>
            <a:r>
              <a:rPr lang="fr-FR" sz="4400" dirty="0">
                <a:solidFill>
                  <a:srgbClr val="000000"/>
                </a:solidFill>
                <a:latin typeface="Times New Roman" panose="02020603050405020304" pitchFamily="18" charset="0"/>
              </a:rPr>
              <a:t> TM, Lindberg LG, Horgen G. Eye-</a:t>
            </a:r>
            <a:r>
              <a:rPr lang="fr-FR" sz="4400" dirty="0" err="1">
                <a:solidFill>
                  <a:srgbClr val="000000"/>
                </a:solidFill>
                <a:latin typeface="Times New Roman" panose="02020603050405020304" pitchFamily="18" charset="0"/>
              </a:rPr>
              <a:t>Related</a:t>
            </a:r>
            <a:r>
              <a:rPr lang="fr-FR" sz="4400" dirty="0">
                <a:solidFill>
                  <a:srgbClr val="000000"/>
                </a:solidFill>
                <a:latin typeface="Times New Roman" panose="02020603050405020304" pitchFamily="18" charset="0"/>
              </a:rPr>
              <a:t> Pain </a:t>
            </a:r>
            <a:r>
              <a:rPr lang="fr-FR" sz="4400" dirty="0" err="1">
                <a:solidFill>
                  <a:srgbClr val="000000"/>
                </a:solidFill>
                <a:latin typeface="Times New Roman" panose="02020603050405020304" pitchFamily="18" charset="0"/>
              </a:rPr>
              <a:t>Induced</a:t>
            </a:r>
            <a:r>
              <a:rPr lang="fr-FR" sz="4400" dirty="0">
                <a:solidFill>
                  <a:srgbClr val="000000"/>
                </a:solidFill>
                <a:latin typeface="Times New Roman" panose="02020603050405020304" pitchFamily="18" charset="0"/>
              </a:rPr>
              <a:t> by </a:t>
            </a:r>
            <a:r>
              <a:rPr lang="fr-FR" sz="4400" dirty="0" err="1">
                <a:solidFill>
                  <a:srgbClr val="000000"/>
                </a:solidFill>
                <a:latin typeface="Times New Roman" panose="02020603050405020304" pitchFamily="18" charset="0"/>
              </a:rPr>
              <a:t>Visually</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Demanding</a:t>
            </a:r>
            <a:r>
              <a:rPr lang="fr-FR" sz="4400" dirty="0">
                <a:solidFill>
                  <a:srgbClr val="000000"/>
                </a:solidFill>
                <a:latin typeface="Times New Roman" panose="02020603050405020304" pitchFamily="18" charset="0"/>
              </a:rPr>
              <a:t> Computer Work. </a:t>
            </a:r>
            <a:r>
              <a:rPr lang="fr-FR" sz="4400" dirty="0" err="1">
                <a:solidFill>
                  <a:srgbClr val="000000"/>
                </a:solidFill>
                <a:latin typeface="Times New Roman" panose="02020603050405020304" pitchFamily="18" charset="0"/>
              </a:rPr>
              <a:t>Optometry</a:t>
            </a:r>
            <a:r>
              <a:rPr lang="fr-FR" sz="4400" dirty="0">
                <a:solidFill>
                  <a:srgbClr val="000000"/>
                </a:solidFill>
                <a:latin typeface="Times New Roman" panose="02020603050405020304" pitchFamily="18" charset="0"/>
              </a:rPr>
              <a:t> and Vision Science. </a:t>
            </a:r>
            <a:r>
              <a:rPr lang="fr-FR" sz="4400" dirty="0" err="1">
                <a:solidFill>
                  <a:srgbClr val="000000"/>
                </a:solidFill>
                <a:latin typeface="Times New Roman" panose="02020603050405020304" pitchFamily="18" charset="0"/>
              </a:rPr>
              <a:t>avr</a:t>
            </a:r>
            <a:r>
              <a:rPr lang="fr-FR" sz="4400" dirty="0">
                <a:solidFill>
                  <a:srgbClr val="000000"/>
                </a:solidFill>
                <a:latin typeface="Times New Roman" panose="02020603050405020304" pitchFamily="18" charset="0"/>
              </a:rPr>
              <a:t> 2012;89(4):E452. </a:t>
            </a:r>
          </a:p>
          <a:p>
            <a:pPr marL="0" indent="0">
              <a:buNone/>
            </a:pPr>
            <a:r>
              <a:rPr lang="fr-FR" sz="4400" dirty="0">
                <a:solidFill>
                  <a:srgbClr val="000000"/>
                </a:solidFill>
                <a:latin typeface="Times New Roman" panose="02020603050405020304" pitchFamily="18" charset="0"/>
              </a:rPr>
              <a:t>20) Miyake-Kashima M, </a:t>
            </a:r>
            <a:r>
              <a:rPr lang="fr-FR" sz="4400" dirty="0" err="1">
                <a:solidFill>
                  <a:srgbClr val="000000"/>
                </a:solidFill>
                <a:latin typeface="Times New Roman" panose="02020603050405020304" pitchFamily="18" charset="0"/>
              </a:rPr>
              <a:t>Dogru</a:t>
            </a:r>
            <a:r>
              <a:rPr lang="fr-FR" sz="4400" dirty="0">
                <a:solidFill>
                  <a:srgbClr val="000000"/>
                </a:solidFill>
                <a:latin typeface="Times New Roman" panose="02020603050405020304" pitchFamily="18" charset="0"/>
              </a:rPr>
              <a:t> M, </a:t>
            </a:r>
            <a:r>
              <a:rPr lang="fr-FR" sz="4400" dirty="0" err="1">
                <a:solidFill>
                  <a:srgbClr val="000000"/>
                </a:solidFill>
                <a:latin typeface="Times New Roman" panose="02020603050405020304" pitchFamily="18" charset="0"/>
              </a:rPr>
              <a:t>Nojima</a:t>
            </a:r>
            <a:r>
              <a:rPr lang="fr-FR" sz="4400" dirty="0">
                <a:solidFill>
                  <a:srgbClr val="000000"/>
                </a:solidFill>
                <a:latin typeface="Times New Roman" panose="02020603050405020304" pitchFamily="18" charset="0"/>
              </a:rPr>
              <a:t> T, </a:t>
            </a:r>
            <a:r>
              <a:rPr lang="fr-FR" sz="4400" dirty="0" err="1">
                <a:solidFill>
                  <a:srgbClr val="000000"/>
                </a:solidFill>
                <a:latin typeface="Times New Roman" panose="02020603050405020304" pitchFamily="18" charset="0"/>
              </a:rPr>
              <a:t>Murase</a:t>
            </a:r>
            <a:r>
              <a:rPr lang="fr-FR" sz="4400" dirty="0">
                <a:solidFill>
                  <a:srgbClr val="000000"/>
                </a:solidFill>
                <a:latin typeface="Times New Roman" panose="02020603050405020304" pitchFamily="18" charset="0"/>
              </a:rPr>
              <a:t> M, Matsumoto Y, </a:t>
            </a:r>
            <a:r>
              <a:rPr lang="fr-FR" sz="4400" dirty="0" err="1">
                <a:solidFill>
                  <a:srgbClr val="000000"/>
                </a:solidFill>
                <a:latin typeface="Times New Roman" panose="02020603050405020304" pitchFamily="18" charset="0"/>
              </a:rPr>
              <a:t>Tsubota</a:t>
            </a:r>
            <a:r>
              <a:rPr lang="fr-FR" sz="4400" dirty="0">
                <a:solidFill>
                  <a:srgbClr val="000000"/>
                </a:solidFill>
                <a:latin typeface="Times New Roman" panose="02020603050405020304" pitchFamily="18" charset="0"/>
              </a:rPr>
              <a:t> K. The </a:t>
            </a:r>
            <a:r>
              <a:rPr lang="fr-FR" sz="4400" dirty="0" err="1">
                <a:solidFill>
                  <a:srgbClr val="000000"/>
                </a:solidFill>
                <a:latin typeface="Times New Roman" panose="02020603050405020304" pitchFamily="18" charset="0"/>
              </a:rPr>
              <a:t>Effect</a:t>
            </a:r>
            <a:r>
              <a:rPr lang="fr-FR" sz="4400" dirty="0">
                <a:solidFill>
                  <a:srgbClr val="000000"/>
                </a:solidFill>
                <a:latin typeface="Times New Roman" panose="02020603050405020304" pitchFamily="18" charset="0"/>
              </a:rPr>
              <a:t> of </a:t>
            </a:r>
            <a:r>
              <a:rPr lang="fr-FR" sz="4400" dirty="0" err="1">
                <a:solidFill>
                  <a:srgbClr val="000000"/>
                </a:solidFill>
                <a:latin typeface="Times New Roman" panose="02020603050405020304" pitchFamily="18" charset="0"/>
              </a:rPr>
              <a:t>Antireflection</a:t>
            </a:r>
            <a:r>
              <a:rPr lang="fr-FR" sz="4400" dirty="0">
                <a:solidFill>
                  <a:srgbClr val="000000"/>
                </a:solidFill>
                <a:latin typeface="Times New Roman" panose="02020603050405020304" pitchFamily="18" charset="0"/>
              </a:rPr>
              <a:t> Film Use on </a:t>
            </a:r>
            <a:r>
              <a:rPr lang="fr-FR" sz="4400" dirty="0" err="1">
                <a:solidFill>
                  <a:srgbClr val="000000"/>
                </a:solidFill>
                <a:latin typeface="Times New Roman" panose="02020603050405020304" pitchFamily="18" charset="0"/>
              </a:rPr>
              <a:t>Blink</a:t>
            </a:r>
            <a:r>
              <a:rPr lang="fr-FR" sz="4400" dirty="0">
                <a:solidFill>
                  <a:srgbClr val="000000"/>
                </a:solidFill>
                <a:latin typeface="Times New Roman" panose="02020603050405020304" pitchFamily="18" charset="0"/>
              </a:rPr>
              <a:t> Rate and </a:t>
            </a:r>
            <a:r>
              <a:rPr lang="fr-FR" sz="4400" dirty="0" err="1">
                <a:solidFill>
                  <a:srgbClr val="000000"/>
                </a:solidFill>
                <a:latin typeface="Times New Roman" panose="02020603050405020304" pitchFamily="18" charset="0"/>
              </a:rPr>
              <a:t>Asthenopic</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Symptoms</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during</a:t>
            </a:r>
            <a:r>
              <a:rPr lang="fr-FR" sz="4400" dirty="0">
                <a:solidFill>
                  <a:srgbClr val="000000"/>
                </a:solidFill>
                <a:latin typeface="Times New Roman" panose="02020603050405020304" pitchFamily="18" charset="0"/>
              </a:rPr>
              <a:t> Visual Display Terminal Work. </a:t>
            </a:r>
            <a:r>
              <a:rPr lang="fr-FR" sz="4400" dirty="0" err="1">
                <a:solidFill>
                  <a:srgbClr val="000000"/>
                </a:solidFill>
                <a:latin typeface="Times New Roman" panose="02020603050405020304" pitchFamily="18" charset="0"/>
              </a:rPr>
              <a:t>Cornea</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juill</a:t>
            </a:r>
            <a:r>
              <a:rPr lang="fr-FR" sz="4400" dirty="0">
                <a:solidFill>
                  <a:srgbClr val="000000"/>
                </a:solidFill>
                <a:latin typeface="Times New Roman" panose="02020603050405020304" pitchFamily="18" charset="0"/>
              </a:rPr>
              <a:t> 2005;24(5):567. </a:t>
            </a:r>
          </a:p>
          <a:p>
            <a:pPr marL="0" indent="0">
              <a:buNone/>
            </a:pPr>
            <a:r>
              <a:rPr lang="en-US" sz="4400" dirty="0">
                <a:solidFill>
                  <a:srgbClr val="000000"/>
                </a:solidFill>
                <a:latin typeface="Times New Roman" panose="02020603050405020304" pitchFamily="18" charset="0"/>
              </a:rPr>
              <a:t>21) Zhao ZC, Zhou Y, Tan G, Li J. Research progress about the effect and prevention of blue light on eyes. Int J </a:t>
            </a:r>
            <a:r>
              <a:rPr lang="en-US" sz="4400" dirty="0" err="1">
                <a:solidFill>
                  <a:srgbClr val="000000"/>
                </a:solidFill>
                <a:latin typeface="Times New Roman" panose="02020603050405020304" pitchFamily="18" charset="0"/>
              </a:rPr>
              <a:t>Ophthalmol</a:t>
            </a:r>
            <a:r>
              <a:rPr lang="en-US" sz="4400" dirty="0">
                <a:solidFill>
                  <a:srgbClr val="000000"/>
                </a:solidFill>
                <a:latin typeface="Times New Roman" panose="02020603050405020304" pitchFamily="18" charset="0"/>
              </a:rPr>
              <a:t>. 18 </a:t>
            </a:r>
            <a:r>
              <a:rPr lang="en-US" sz="4400" dirty="0" err="1">
                <a:solidFill>
                  <a:srgbClr val="000000"/>
                </a:solidFill>
                <a:latin typeface="Times New Roman" panose="02020603050405020304" pitchFamily="18" charset="0"/>
              </a:rPr>
              <a:t>déc</a:t>
            </a:r>
            <a:r>
              <a:rPr lang="en-US" sz="4400" dirty="0">
                <a:solidFill>
                  <a:srgbClr val="000000"/>
                </a:solidFill>
                <a:latin typeface="Times New Roman" panose="02020603050405020304" pitchFamily="18" charset="0"/>
              </a:rPr>
              <a:t> 2018;11(12):1999-2003. </a:t>
            </a:r>
          </a:p>
          <a:p>
            <a:pPr marL="0" indent="0">
              <a:buNone/>
            </a:pPr>
            <a:r>
              <a:rPr lang="en-US" sz="4400" dirty="0">
                <a:solidFill>
                  <a:srgbClr val="000000"/>
                </a:solidFill>
                <a:latin typeface="Times New Roman" panose="02020603050405020304" pitchFamily="18" charset="0"/>
              </a:rPr>
              <a:t>22) Bullough JD, Bierman A, Rea MS. Evaluating the blue-light hazard from solid state lighting. International Journal of Occupational Safety and Ergonomics. 3 </a:t>
            </a:r>
            <a:r>
              <a:rPr lang="en-US" sz="4400" dirty="0" err="1">
                <a:solidFill>
                  <a:srgbClr val="000000"/>
                </a:solidFill>
                <a:latin typeface="Times New Roman" panose="02020603050405020304" pitchFamily="18" charset="0"/>
              </a:rPr>
              <a:t>avr</a:t>
            </a:r>
            <a:r>
              <a:rPr lang="en-US" sz="4400" dirty="0">
                <a:solidFill>
                  <a:srgbClr val="000000"/>
                </a:solidFill>
                <a:latin typeface="Times New Roman" panose="02020603050405020304" pitchFamily="18" charset="0"/>
              </a:rPr>
              <a:t> 2019;25(2):311-20. </a:t>
            </a:r>
          </a:p>
          <a:p>
            <a:pPr marL="0" indent="0">
              <a:buNone/>
            </a:pPr>
            <a:r>
              <a:rPr lang="en-US" sz="4400" dirty="0">
                <a:solidFill>
                  <a:srgbClr val="000000"/>
                </a:solidFill>
                <a:latin typeface="Times New Roman" panose="02020603050405020304" pitchFamily="18" charset="0"/>
              </a:rPr>
              <a:t>23) Ouyang X, Yang J, Hong Z, Wu Y, Xie Y, Wang G. Mechanisms of blue light-induced eye hazard and protective measures: a review. Biomedicine &amp; Pharmacotherapy. 1 oct 2020;130:110577. </a:t>
            </a:r>
          </a:p>
          <a:p>
            <a:pPr marL="0" indent="0">
              <a:buNone/>
            </a:pPr>
            <a:r>
              <a:rPr lang="en-US" sz="4400" dirty="0">
                <a:solidFill>
                  <a:srgbClr val="000000"/>
                </a:solidFill>
                <a:latin typeface="Times New Roman" panose="02020603050405020304" pitchFamily="18" charset="0"/>
              </a:rPr>
              <a:t>24) Van Bommel WJM. Non-visual biological effect of lighting and the practical meaning for lighting for work. Applied Ergonomics. 1 </a:t>
            </a:r>
            <a:r>
              <a:rPr lang="en-US" sz="4400" dirty="0" err="1">
                <a:solidFill>
                  <a:srgbClr val="000000"/>
                </a:solidFill>
                <a:latin typeface="Times New Roman" panose="02020603050405020304" pitchFamily="18" charset="0"/>
              </a:rPr>
              <a:t>juill</a:t>
            </a:r>
            <a:r>
              <a:rPr lang="en-US" sz="4400" dirty="0">
                <a:solidFill>
                  <a:srgbClr val="000000"/>
                </a:solidFill>
                <a:latin typeface="Times New Roman" panose="02020603050405020304" pitchFamily="18" charset="0"/>
              </a:rPr>
              <a:t> 2006;37(4):461-6. </a:t>
            </a:r>
          </a:p>
          <a:p>
            <a:pPr marL="0" indent="0">
              <a:buNone/>
            </a:pPr>
            <a:r>
              <a:rPr lang="fr-FR" sz="4400" dirty="0">
                <a:solidFill>
                  <a:srgbClr val="000000"/>
                </a:solidFill>
                <a:latin typeface="Times New Roman" panose="02020603050405020304" pitchFamily="18" charset="0"/>
              </a:rPr>
              <a:t>25) </a:t>
            </a:r>
            <a:r>
              <a:rPr lang="fr-FR" sz="4400" dirty="0" err="1">
                <a:solidFill>
                  <a:srgbClr val="000000"/>
                </a:solidFill>
                <a:latin typeface="Times New Roman" panose="02020603050405020304" pitchFamily="18" charset="0"/>
              </a:rPr>
              <a:t>Mainster</a:t>
            </a:r>
            <a:r>
              <a:rPr lang="fr-FR" sz="4400" dirty="0">
                <a:solidFill>
                  <a:srgbClr val="000000"/>
                </a:solidFill>
                <a:latin typeface="Times New Roman" panose="02020603050405020304" pitchFamily="18" charset="0"/>
              </a:rPr>
              <a:t> MA, </a:t>
            </a:r>
            <a:r>
              <a:rPr lang="fr-FR" sz="4400" dirty="0" err="1">
                <a:solidFill>
                  <a:srgbClr val="000000"/>
                </a:solidFill>
                <a:latin typeface="Times New Roman" panose="02020603050405020304" pitchFamily="18" charset="0"/>
              </a:rPr>
              <a:t>Findl</a:t>
            </a:r>
            <a:r>
              <a:rPr lang="fr-FR" sz="4400" dirty="0">
                <a:solidFill>
                  <a:srgbClr val="000000"/>
                </a:solidFill>
                <a:latin typeface="Times New Roman" panose="02020603050405020304" pitchFamily="18" charset="0"/>
              </a:rPr>
              <a:t> O, Dick HB, </a:t>
            </a:r>
            <a:r>
              <a:rPr lang="fr-FR" sz="4400" dirty="0" err="1">
                <a:solidFill>
                  <a:srgbClr val="000000"/>
                </a:solidFill>
                <a:latin typeface="Times New Roman" panose="02020603050405020304" pitchFamily="18" charset="0"/>
              </a:rPr>
              <a:t>Desmettre</a:t>
            </a:r>
            <a:r>
              <a:rPr lang="fr-FR" sz="4400" dirty="0">
                <a:solidFill>
                  <a:srgbClr val="000000"/>
                </a:solidFill>
                <a:latin typeface="Times New Roman" panose="02020603050405020304" pitchFamily="18" charset="0"/>
              </a:rPr>
              <a:t> T, </a:t>
            </a:r>
            <a:r>
              <a:rPr lang="fr-FR" sz="4400" dirty="0" err="1">
                <a:solidFill>
                  <a:srgbClr val="000000"/>
                </a:solidFill>
                <a:latin typeface="Times New Roman" panose="02020603050405020304" pitchFamily="18" charset="0"/>
              </a:rPr>
              <a:t>Ledesma</a:t>
            </a:r>
            <a:r>
              <a:rPr lang="fr-FR" sz="4400" dirty="0">
                <a:solidFill>
                  <a:srgbClr val="000000"/>
                </a:solidFill>
                <a:latin typeface="Times New Roman" panose="02020603050405020304" pitchFamily="18" charset="0"/>
              </a:rPr>
              <a:t>-Gil G, </a:t>
            </a:r>
            <a:r>
              <a:rPr lang="fr-FR" sz="4400" dirty="0" err="1">
                <a:solidFill>
                  <a:srgbClr val="000000"/>
                </a:solidFill>
                <a:latin typeface="Times New Roman" panose="02020603050405020304" pitchFamily="18" charset="0"/>
              </a:rPr>
              <a:t>Curcio</a:t>
            </a:r>
            <a:r>
              <a:rPr lang="fr-FR" sz="4400" dirty="0">
                <a:solidFill>
                  <a:srgbClr val="000000"/>
                </a:solidFill>
                <a:latin typeface="Times New Roman" panose="02020603050405020304" pitchFamily="18" charset="0"/>
              </a:rPr>
              <a:t> CA, et al. The Blue Light Hazard Versus Blue Light </a:t>
            </a:r>
            <a:r>
              <a:rPr lang="fr-FR" sz="4400" dirty="0" err="1">
                <a:solidFill>
                  <a:srgbClr val="000000"/>
                </a:solidFill>
                <a:latin typeface="Times New Roman" panose="02020603050405020304" pitchFamily="18" charset="0"/>
              </a:rPr>
              <a:t>Hype</a:t>
            </a:r>
            <a:r>
              <a:rPr lang="fr-FR" sz="4400" dirty="0">
                <a:solidFill>
                  <a:srgbClr val="000000"/>
                </a:solidFill>
                <a:latin typeface="Times New Roman" panose="02020603050405020304" pitchFamily="18" charset="0"/>
              </a:rPr>
              <a:t>. American Journal of </a:t>
            </a:r>
            <a:r>
              <a:rPr lang="fr-FR" sz="4400" dirty="0" err="1">
                <a:solidFill>
                  <a:srgbClr val="000000"/>
                </a:solidFill>
                <a:latin typeface="Times New Roman" panose="02020603050405020304" pitchFamily="18" charset="0"/>
              </a:rPr>
              <a:t>Ophthalmology</a:t>
            </a:r>
            <a:r>
              <a:rPr lang="fr-FR" sz="4400" dirty="0">
                <a:solidFill>
                  <a:srgbClr val="000000"/>
                </a:solidFill>
                <a:latin typeface="Times New Roman" panose="02020603050405020304" pitchFamily="18" charset="0"/>
              </a:rPr>
              <a:t>. 1 août 2022;240:51-7. </a:t>
            </a:r>
          </a:p>
          <a:p>
            <a:pPr marL="0" indent="0">
              <a:buNone/>
            </a:pPr>
            <a:r>
              <a:rPr lang="fr-FR" sz="4400" dirty="0">
                <a:solidFill>
                  <a:srgbClr val="000000"/>
                </a:solidFill>
                <a:latin typeface="Times New Roman" panose="02020603050405020304" pitchFamily="18" charset="0"/>
              </a:rPr>
              <a:t>26) De </a:t>
            </a:r>
            <a:r>
              <a:rPr lang="fr-FR" sz="4400" dirty="0" err="1">
                <a:solidFill>
                  <a:srgbClr val="000000"/>
                </a:solidFill>
                <a:latin typeface="Times New Roman" panose="02020603050405020304" pitchFamily="18" charset="0"/>
              </a:rPr>
              <a:t>Ridder</a:t>
            </a:r>
            <a:r>
              <a:rPr lang="fr-FR" sz="4400" dirty="0">
                <a:solidFill>
                  <a:srgbClr val="000000"/>
                </a:solidFill>
                <a:latin typeface="Times New Roman" panose="02020603050405020304" pitchFamily="18" charset="0"/>
              </a:rPr>
              <a:t> M, </a:t>
            </a:r>
            <a:r>
              <a:rPr lang="fr-FR" sz="4400" dirty="0" err="1">
                <a:solidFill>
                  <a:srgbClr val="000000"/>
                </a:solidFill>
                <a:latin typeface="Times New Roman" panose="02020603050405020304" pitchFamily="18" charset="0"/>
              </a:rPr>
              <a:t>Passchier</a:t>
            </a:r>
            <a:r>
              <a:rPr lang="fr-FR" sz="4400" dirty="0">
                <a:solidFill>
                  <a:srgbClr val="000000"/>
                </a:solidFill>
                <a:latin typeface="Times New Roman" panose="02020603050405020304" pitchFamily="18" charset="0"/>
              </a:rPr>
              <a:t> W, Pirard W, </a:t>
            </a:r>
            <a:r>
              <a:rPr lang="fr-FR" sz="4400" dirty="0" err="1">
                <a:solidFill>
                  <a:srgbClr val="000000"/>
                </a:solidFill>
                <a:latin typeface="Times New Roman" panose="02020603050405020304" pitchFamily="18" charset="0"/>
              </a:rPr>
              <a:t>Stockbroeckx</a:t>
            </a:r>
            <a:r>
              <a:rPr lang="fr-FR" sz="4400" dirty="0">
                <a:solidFill>
                  <a:srgbClr val="000000"/>
                </a:solidFill>
                <a:latin typeface="Times New Roman" panose="02020603050405020304" pitchFamily="18" charset="0"/>
              </a:rPr>
              <a:t> B, Vanderstraeten J, </a:t>
            </a:r>
            <a:r>
              <a:rPr lang="fr-FR" sz="4400" dirty="0" err="1">
                <a:solidFill>
                  <a:srgbClr val="000000"/>
                </a:solidFill>
                <a:latin typeface="Times New Roman" panose="02020603050405020304" pitchFamily="18" charset="0"/>
              </a:rPr>
              <a:t>Verschaeve</a:t>
            </a:r>
            <a:r>
              <a:rPr lang="fr-FR" sz="4400" dirty="0">
                <a:solidFill>
                  <a:srgbClr val="000000"/>
                </a:solidFill>
                <a:latin typeface="Times New Roman" panose="02020603050405020304" pitchFamily="18" charset="0"/>
              </a:rPr>
              <a:t> L. Avis du Conseil Supérieur de la Santé n°9341. Recommandations concernant l’exposition de la population aux systèmes d’éclairage utilisant la technologie des LED. Service Public Fédéral. Santé Publique. Sécurité de la chaine alimentaire et environnement. Mars 2016. </a:t>
            </a:r>
          </a:p>
          <a:p>
            <a:pPr marL="0" indent="0">
              <a:buNone/>
            </a:pPr>
            <a:r>
              <a:rPr lang="en-US" sz="4400" dirty="0">
                <a:solidFill>
                  <a:srgbClr val="000000"/>
                </a:solidFill>
                <a:latin typeface="Times New Roman" panose="02020603050405020304" pitchFamily="18" charset="0"/>
              </a:rPr>
              <a:t>27) O’Hagan JB, </a:t>
            </a:r>
            <a:r>
              <a:rPr lang="en-US" sz="4400" dirty="0" err="1">
                <a:solidFill>
                  <a:srgbClr val="000000"/>
                </a:solidFill>
                <a:latin typeface="Times New Roman" panose="02020603050405020304" pitchFamily="18" charset="0"/>
              </a:rPr>
              <a:t>Khazova</a:t>
            </a:r>
            <a:r>
              <a:rPr lang="en-US" sz="4400" dirty="0">
                <a:solidFill>
                  <a:srgbClr val="000000"/>
                </a:solidFill>
                <a:latin typeface="Times New Roman" panose="02020603050405020304" pitchFamily="18" charset="0"/>
              </a:rPr>
              <a:t> M, Price LLA. Low-energy light bulbs, computers, tablets and the blue light hazard. Eye. </a:t>
            </a:r>
            <a:r>
              <a:rPr lang="en-US" sz="4400" dirty="0" err="1">
                <a:solidFill>
                  <a:srgbClr val="000000"/>
                </a:solidFill>
                <a:latin typeface="Times New Roman" panose="02020603050405020304" pitchFamily="18" charset="0"/>
              </a:rPr>
              <a:t>févr</a:t>
            </a:r>
            <a:r>
              <a:rPr lang="en-US" sz="4400" dirty="0">
                <a:solidFill>
                  <a:srgbClr val="000000"/>
                </a:solidFill>
                <a:latin typeface="Times New Roman" panose="02020603050405020304" pitchFamily="18" charset="0"/>
              </a:rPr>
              <a:t> 2016;30(2):230-3. </a:t>
            </a:r>
          </a:p>
          <a:p>
            <a:pPr marL="0" indent="0">
              <a:buNone/>
            </a:pPr>
            <a:r>
              <a:rPr lang="en-US" sz="4400" dirty="0">
                <a:solidFill>
                  <a:srgbClr val="000000"/>
                </a:solidFill>
                <a:latin typeface="Times New Roman" panose="02020603050405020304" pitchFamily="18" charset="0"/>
              </a:rPr>
              <a:t>28) Rosenfield, Mark, Li, Rui Ting, and Kirsch, Nancy T. ‘A Double-blind Test of Blue-blocking Filters on Symptoms of Digital Eye Strain’. 1 Jan. 2020 : 343 – 348. </a:t>
            </a:r>
          </a:p>
          <a:p>
            <a:pPr marL="0" indent="0">
              <a:buNone/>
            </a:pPr>
            <a:r>
              <a:rPr lang="fr-FR" sz="4400" dirty="0">
                <a:solidFill>
                  <a:srgbClr val="000000"/>
                </a:solidFill>
                <a:latin typeface="Times New Roman" panose="02020603050405020304" pitchFamily="18" charset="0"/>
              </a:rPr>
              <a:t>29) Singh S, Keller PR, </a:t>
            </a:r>
            <a:r>
              <a:rPr lang="fr-FR" sz="4400" dirty="0" err="1">
                <a:solidFill>
                  <a:srgbClr val="000000"/>
                </a:solidFill>
                <a:latin typeface="Times New Roman" panose="02020603050405020304" pitchFamily="18" charset="0"/>
              </a:rPr>
              <a:t>Busija</a:t>
            </a:r>
            <a:r>
              <a:rPr lang="fr-FR" sz="4400" dirty="0">
                <a:solidFill>
                  <a:srgbClr val="000000"/>
                </a:solidFill>
                <a:latin typeface="Times New Roman" panose="02020603050405020304" pitchFamily="18" charset="0"/>
              </a:rPr>
              <a:t> L, McMillan P, </a:t>
            </a:r>
            <a:r>
              <a:rPr lang="fr-FR" sz="4400" dirty="0" err="1">
                <a:solidFill>
                  <a:srgbClr val="000000"/>
                </a:solidFill>
                <a:latin typeface="Times New Roman" panose="02020603050405020304" pitchFamily="18" charset="0"/>
              </a:rPr>
              <a:t>Makrai</a:t>
            </a:r>
            <a:r>
              <a:rPr lang="fr-FR" sz="4400" dirty="0">
                <a:solidFill>
                  <a:srgbClr val="000000"/>
                </a:solidFill>
                <a:latin typeface="Times New Roman" panose="02020603050405020304" pitchFamily="18" charset="0"/>
              </a:rPr>
              <a:t> E, </a:t>
            </a:r>
            <a:r>
              <a:rPr lang="fr-FR" sz="4400" dirty="0" err="1">
                <a:solidFill>
                  <a:srgbClr val="000000"/>
                </a:solidFill>
                <a:latin typeface="Times New Roman" panose="02020603050405020304" pitchFamily="18" charset="0"/>
              </a:rPr>
              <a:t>Lawrenson</a:t>
            </a:r>
            <a:r>
              <a:rPr lang="fr-FR" sz="4400" dirty="0">
                <a:solidFill>
                  <a:srgbClr val="000000"/>
                </a:solidFill>
                <a:latin typeface="Times New Roman" panose="02020603050405020304" pitchFamily="18" charset="0"/>
              </a:rPr>
              <a:t> JG, Hull CC, </a:t>
            </a:r>
            <a:r>
              <a:rPr lang="fr-FR" sz="4400" dirty="0" err="1">
                <a:solidFill>
                  <a:srgbClr val="000000"/>
                </a:solidFill>
                <a:latin typeface="Times New Roman" panose="02020603050405020304" pitchFamily="18" charset="0"/>
              </a:rPr>
              <a:t>Downie</a:t>
            </a:r>
            <a:r>
              <a:rPr lang="fr-FR" sz="4400" dirty="0">
                <a:solidFill>
                  <a:srgbClr val="000000"/>
                </a:solidFill>
                <a:latin typeface="Times New Roman" panose="02020603050405020304" pitchFamily="18" charset="0"/>
              </a:rPr>
              <a:t> LE. Blue‐light </a:t>
            </a:r>
            <a:r>
              <a:rPr lang="fr-FR" sz="4400" dirty="0" err="1">
                <a:solidFill>
                  <a:srgbClr val="000000"/>
                </a:solidFill>
                <a:latin typeface="Times New Roman" panose="02020603050405020304" pitchFamily="18" charset="0"/>
              </a:rPr>
              <a:t>filtering</a:t>
            </a:r>
            <a:r>
              <a:rPr lang="fr-FR" sz="4400" dirty="0">
                <a:solidFill>
                  <a:srgbClr val="000000"/>
                </a:solidFill>
                <a:latin typeface="Times New Roman" panose="02020603050405020304" pitchFamily="18" charset="0"/>
              </a:rPr>
              <a:t> spectacle </a:t>
            </a:r>
            <a:r>
              <a:rPr lang="fr-FR" sz="4400" dirty="0" err="1">
                <a:solidFill>
                  <a:srgbClr val="000000"/>
                </a:solidFill>
                <a:latin typeface="Times New Roman" panose="02020603050405020304" pitchFamily="18" charset="0"/>
              </a:rPr>
              <a:t>lenses</a:t>
            </a:r>
            <a:r>
              <a:rPr lang="fr-FR" sz="4400" dirty="0">
                <a:solidFill>
                  <a:srgbClr val="000000"/>
                </a:solidFill>
                <a:latin typeface="Times New Roman" panose="02020603050405020304" pitchFamily="18" charset="0"/>
              </a:rPr>
              <a:t> for </a:t>
            </a:r>
            <a:r>
              <a:rPr lang="fr-FR" sz="4400" dirty="0" err="1">
                <a:solidFill>
                  <a:srgbClr val="000000"/>
                </a:solidFill>
                <a:latin typeface="Times New Roman" panose="02020603050405020304" pitchFamily="18" charset="0"/>
              </a:rPr>
              <a:t>visual</a:t>
            </a:r>
            <a:r>
              <a:rPr lang="fr-FR" sz="4400" dirty="0">
                <a:solidFill>
                  <a:srgbClr val="000000"/>
                </a:solidFill>
                <a:latin typeface="Times New Roman" panose="02020603050405020304" pitchFamily="18" charset="0"/>
              </a:rPr>
              <a:t> performance, </a:t>
            </a:r>
            <a:r>
              <a:rPr lang="fr-FR" sz="4400" dirty="0" err="1">
                <a:solidFill>
                  <a:srgbClr val="000000"/>
                </a:solidFill>
                <a:latin typeface="Times New Roman" panose="02020603050405020304" pitchFamily="18" charset="0"/>
              </a:rPr>
              <a:t>sleep</a:t>
            </a:r>
            <a:r>
              <a:rPr lang="fr-FR" sz="4400" dirty="0">
                <a:solidFill>
                  <a:srgbClr val="000000"/>
                </a:solidFill>
                <a:latin typeface="Times New Roman" panose="02020603050405020304" pitchFamily="18" charset="0"/>
              </a:rPr>
              <a:t>, and </a:t>
            </a:r>
            <a:r>
              <a:rPr lang="fr-FR" sz="4400" dirty="0" err="1">
                <a:solidFill>
                  <a:srgbClr val="000000"/>
                </a:solidFill>
                <a:latin typeface="Times New Roman" panose="02020603050405020304" pitchFamily="18" charset="0"/>
              </a:rPr>
              <a:t>macular</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health</a:t>
            </a:r>
            <a:r>
              <a:rPr lang="fr-FR" sz="4400" dirty="0">
                <a:solidFill>
                  <a:srgbClr val="000000"/>
                </a:solidFill>
                <a:latin typeface="Times New Roman" panose="02020603050405020304" pitchFamily="18" charset="0"/>
              </a:rPr>
              <a:t> in </a:t>
            </a:r>
            <a:r>
              <a:rPr lang="fr-FR" sz="4400" dirty="0" err="1">
                <a:solidFill>
                  <a:srgbClr val="000000"/>
                </a:solidFill>
                <a:latin typeface="Times New Roman" panose="02020603050405020304" pitchFamily="18" charset="0"/>
              </a:rPr>
              <a:t>adults</a:t>
            </a:r>
            <a:r>
              <a:rPr lang="fr-FR" sz="4400" dirty="0">
                <a:solidFill>
                  <a:srgbClr val="000000"/>
                </a:solidFill>
                <a:latin typeface="Times New Roman" panose="02020603050405020304" pitchFamily="18" charset="0"/>
              </a:rPr>
              <a:t>. Cochrane </a:t>
            </a:r>
            <a:r>
              <a:rPr lang="fr-FR" sz="4400" dirty="0" err="1">
                <a:solidFill>
                  <a:srgbClr val="000000"/>
                </a:solidFill>
                <a:latin typeface="Times New Roman" panose="02020603050405020304" pitchFamily="18" charset="0"/>
              </a:rPr>
              <a:t>Database</a:t>
            </a:r>
            <a:r>
              <a:rPr lang="fr-FR" sz="4400" dirty="0">
                <a:solidFill>
                  <a:srgbClr val="000000"/>
                </a:solidFill>
                <a:latin typeface="Times New Roman" panose="02020603050405020304" pitchFamily="18" charset="0"/>
              </a:rPr>
              <a:t> of </a:t>
            </a:r>
            <a:r>
              <a:rPr lang="fr-FR" sz="4400" dirty="0" err="1">
                <a:solidFill>
                  <a:srgbClr val="000000"/>
                </a:solidFill>
                <a:latin typeface="Times New Roman" panose="02020603050405020304" pitchFamily="18" charset="0"/>
              </a:rPr>
              <a:t>Systematic</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Reviews</a:t>
            </a:r>
            <a:r>
              <a:rPr lang="fr-FR" sz="4400" dirty="0">
                <a:solidFill>
                  <a:srgbClr val="000000"/>
                </a:solidFill>
                <a:latin typeface="Times New Roman" panose="02020603050405020304" pitchFamily="18" charset="0"/>
              </a:rPr>
              <a:t> 2023, Issue 8. Art. No.: CD013244. DOI: 10.1002/14651858.CD013244.pub2. </a:t>
            </a:r>
            <a:r>
              <a:rPr lang="fr-FR" sz="4400" dirty="0" err="1">
                <a:solidFill>
                  <a:srgbClr val="000000"/>
                </a:solidFill>
                <a:latin typeface="Times New Roman" panose="02020603050405020304" pitchFamily="18" charset="0"/>
              </a:rPr>
              <a:t>Accessed</a:t>
            </a:r>
            <a:r>
              <a:rPr lang="fr-FR" sz="4400" dirty="0">
                <a:solidFill>
                  <a:srgbClr val="000000"/>
                </a:solidFill>
                <a:latin typeface="Times New Roman" panose="02020603050405020304" pitchFamily="18" charset="0"/>
              </a:rPr>
              <a:t> 11 July 2024. </a:t>
            </a:r>
          </a:p>
          <a:p>
            <a:pPr marL="0" indent="0">
              <a:buNone/>
            </a:pPr>
            <a:r>
              <a:rPr lang="fr-FR" sz="4400" dirty="0">
                <a:solidFill>
                  <a:srgbClr val="000000"/>
                </a:solidFill>
                <a:latin typeface="Times New Roman" panose="02020603050405020304" pitchFamily="18" charset="0"/>
              </a:rPr>
              <a:t>30) Chang AM, </a:t>
            </a:r>
            <a:r>
              <a:rPr lang="fr-FR" sz="4400" dirty="0" err="1">
                <a:solidFill>
                  <a:srgbClr val="000000"/>
                </a:solidFill>
                <a:latin typeface="Times New Roman" panose="02020603050405020304" pitchFamily="18" charset="0"/>
              </a:rPr>
              <a:t>Aesschbach</a:t>
            </a:r>
            <a:r>
              <a:rPr lang="fr-FR" sz="4400" dirty="0">
                <a:solidFill>
                  <a:srgbClr val="000000"/>
                </a:solidFill>
                <a:latin typeface="Times New Roman" panose="02020603050405020304" pitchFamily="18" charset="0"/>
              </a:rPr>
              <a:t> D, Duffy JF, </a:t>
            </a:r>
            <a:r>
              <a:rPr lang="fr-FR" sz="4400" dirty="0" err="1">
                <a:solidFill>
                  <a:srgbClr val="000000"/>
                </a:solidFill>
                <a:latin typeface="Times New Roman" panose="02020603050405020304" pitchFamily="18" charset="0"/>
              </a:rPr>
              <a:t>Czeisler</a:t>
            </a:r>
            <a:r>
              <a:rPr lang="fr-FR" sz="4400" dirty="0">
                <a:solidFill>
                  <a:srgbClr val="000000"/>
                </a:solidFill>
                <a:latin typeface="Times New Roman" panose="02020603050405020304" pitchFamily="18" charset="0"/>
              </a:rPr>
              <a:t> CA. </a:t>
            </a:r>
            <a:r>
              <a:rPr lang="fr-FR" sz="4400" dirty="0" err="1">
                <a:solidFill>
                  <a:srgbClr val="000000"/>
                </a:solidFill>
                <a:latin typeface="Times New Roman" panose="02020603050405020304" pitchFamily="18" charset="0"/>
              </a:rPr>
              <a:t>Evening</a:t>
            </a:r>
            <a:r>
              <a:rPr lang="fr-FR" sz="4400" dirty="0">
                <a:solidFill>
                  <a:srgbClr val="000000"/>
                </a:solidFill>
                <a:latin typeface="Times New Roman" panose="02020603050405020304" pitchFamily="18" charset="0"/>
              </a:rPr>
              <a:t> use of light-</a:t>
            </a:r>
            <a:r>
              <a:rPr lang="fr-FR" sz="4400" dirty="0" err="1">
                <a:solidFill>
                  <a:srgbClr val="000000"/>
                </a:solidFill>
                <a:latin typeface="Times New Roman" panose="02020603050405020304" pitchFamily="18" charset="0"/>
              </a:rPr>
              <a:t>emitting</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eReaders</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negatively</a:t>
            </a:r>
            <a:r>
              <a:rPr lang="fr-FR" sz="4400" dirty="0">
                <a:solidFill>
                  <a:srgbClr val="000000"/>
                </a:solidFill>
                <a:latin typeface="Times New Roman" panose="02020603050405020304" pitchFamily="18" charset="0"/>
              </a:rPr>
              <a:t> affects </a:t>
            </a:r>
            <a:r>
              <a:rPr lang="fr-FR" sz="4400" dirty="0" err="1">
                <a:solidFill>
                  <a:srgbClr val="000000"/>
                </a:solidFill>
                <a:latin typeface="Times New Roman" panose="02020603050405020304" pitchFamily="18" charset="0"/>
              </a:rPr>
              <a:t>sleep</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circadian</a:t>
            </a:r>
            <a:r>
              <a:rPr lang="fr-FR" sz="4400" dirty="0">
                <a:solidFill>
                  <a:srgbClr val="000000"/>
                </a:solidFill>
                <a:latin typeface="Times New Roman" panose="02020603050405020304" pitchFamily="18" charset="0"/>
              </a:rPr>
              <a:t> timing, and </a:t>
            </a:r>
            <a:r>
              <a:rPr lang="fr-FR" sz="4400" dirty="0" err="1">
                <a:solidFill>
                  <a:srgbClr val="000000"/>
                </a:solidFill>
                <a:latin typeface="Times New Roman" panose="02020603050405020304" pitchFamily="18" charset="0"/>
              </a:rPr>
              <a:t>next-morning</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alertness</a:t>
            </a:r>
            <a:r>
              <a:rPr lang="fr-FR" sz="4400" dirty="0">
                <a:solidFill>
                  <a:srgbClr val="000000"/>
                </a:solidFill>
                <a:latin typeface="Times New Roman" panose="02020603050405020304" pitchFamily="18" charset="0"/>
              </a:rPr>
              <a:t>. </a:t>
            </a:r>
            <a:r>
              <a:rPr lang="fr-FR" sz="4400" dirty="0" err="1">
                <a:solidFill>
                  <a:srgbClr val="000000"/>
                </a:solidFill>
                <a:latin typeface="Times New Roman" panose="02020603050405020304" pitchFamily="18" charset="0"/>
              </a:rPr>
              <a:t>November</a:t>
            </a:r>
            <a:r>
              <a:rPr lang="fr-FR" sz="4400" dirty="0">
                <a:solidFill>
                  <a:srgbClr val="000000"/>
                </a:solidFill>
                <a:latin typeface="Times New Roman" panose="02020603050405020304" pitchFamily="18" charset="0"/>
              </a:rPr>
              <a:t> 26 2014. PNAS Edition. </a:t>
            </a:r>
          </a:p>
          <a:p>
            <a:endParaRPr lang="fr-FR" dirty="0"/>
          </a:p>
        </p:txBody>
      </p:sp>
    </p:spTree>
    <p:extLst>
      <p:ext uri="{BB962C8B-B14F-4D97-AF65-F5344CB8AC3E}">
        <p14:creationId xmlns:p14="http://schemas.microsoft.com/office/powerpoint/2010/main" val="2118355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4FA24-A5E2-09E0-8FA1-B9C09F959C20}"/>
              </a:ext>
            </a:extLst>
          </p:cNvPr>
          <p:cNvSpPr>
            <a:spLocks noGrp="1"/>
          </p:cNvSpPr>
          <p:nvPr>
            <p:ph type="title"/>
          </p:nvPr>
        </p:nvSpPr>
        <p:spPr/>
        <p:txBody>
          <a:bodyPr/>
          <a:lstStyle/>
          <a:p>
            <a:pPr algn="ctr"/>
            <a:r>
              <a:rPr lang="fr-BE" dirty="0">
                <a:solidFill>
                  <a:schemeClr val="tx2">
                    <a:lumMod val="90000"/>
                    <a:lumOff val="10000"/>
                  </a:schemeClr>
                </a:solidFill>
              </a:rPr>
              <a:t>Sources des images</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024C0025-7DE9-BF28-A35A-11058F091EDE}"/>
              </a:ext>
            </a:extLst>
          </p:cNvPr>
          <p:cNvSpPr>
            <a:spLocks noGrp="1"/>
          </p:cNvSpPr>
          <p:nvPr>
            <p:ph idx="1"/>
          </p:nvPr>
        </p:nvSpPr>
        <p:spPr/>
        <p:txBody>
          <a:bodyPr/>
          <a:lstStyle/>
          <a:p>
            <a:r>
              <a:rPr lang="fr-FR" dirty="0"/>
              <a:t>ENIAC  : </a:t>
            </a:r>
            <a:r>
              <a:rPr lang="fr-FR" dirty="0">
                <a:hlinkClick r:id="rId2"/>
              </a:rPr>
              <a:t>https://fr.wikipedia.org/wiki/R%C3%A9volution_num%C3%A9rique#/media/Fichier:ARL_ENIAC_01.png</a:t>
            </a:r>
            <a:endParaRPr lang="fr-FR" dirty="0"/>
          </a:p>
          <a:p>
            <a:r>
              <a:rPr lang="fr-FR" dirty="0"/>
              <a:t>Internet </a:t>
            </a:r>
            <a:r>
              <a:rPr lang="fr-FR" dirty="0" err="1"/>
              <a:t>users</a:t>
            </a:r>
            <a:r>
              <a:rPr lang="fr-FR" dirty="0"/>
              <a:t> over time : </a:t>
            </a:r>
            <a:r>
              <a:rPr lang="fr-FR" dirty="0">
                <a:solidFill>
                  <a:srgbClr val="467886"/>
                </a:solidFill>
                <a:hlinkClick r:id="rId3">
                  <a:extLst>
                    <a:ext uri="{A12FA001-AC4F-418D-AE19-62706E023703}">
                      <ahyp:hlinkClr xmlns:ahyp="http://schemas.microsoft.com/office/drawing/2018/hyperlinkcolor" val="tx"/>
                    </a:ext>
                  </a:extLst>
                </a:hlinkClick>
              </a:rPr>
              <a:t>https://www.cnetfrance.fr/news/le-monde-est-plus-connecte-que-jamais-495-milliards-de-personnes-utilisent-internet-en-2022-39946508.htm</a:t>
            </a:r>
            <a:endParaRPr lang="fr-FR" dirty="0"/>
          </a:p>
          <a:p>
            <a:r>
              <a:rPr lang="fr-FR" dirty="0"/>
              <a:t>AI </a:t>
            </a:r>
            <a:r>
              <a:rPr lang="fr-FR" dirty="0" err="1"/>
              <a:t>tool</a:t>
            </a:r>
            <a:r>
              <a:rPr lang="fr-FR" dirty="0"/>
              <a:t> in </a:t>
            </a:r>
            <a:r>
              <a:rPr lang="fr-FR" dirty="0" err="1"/>
              <a:t>video</a:t>
            </a:r>
            <a:r>
              <a:rPr lang="fr-FR" dirty="0"/>
              <a:t> : </a:t>
            </a:r>
            <a:r>
              <a:rPr lang="fr-FR" dirty="0" err="1"/>
              <a:t>Veesion</a:t>
            </a:r>
            <a:r>
              <a:rPr lang="fr-FR" dirty="0"/>
              <a:t> AI software </a:t>
            </a:r>
            <a:r>
              <a:rPr lang="fr-FR" dirty="0" err="1"/>
              <a:t>Lumidee</a:t>
            </a:r>
            <a:r>
              <a:rPr lang="fr-FR" dirty="0"/>
              <a:t> BV</a:t>
            </a:r>
          </a:p>
          <a:p>
            <a:r>
              <a:rPr lang="fr-FR" dirty="0" err="1"/>
              <a:t>Blur</a:t>
            </a:r>
            <a:r>
              <a:rPr lang="fr-FR" dirty="0"/>
              <a:t> </a:t>
            </a:r>
            <a:r>
              <a:rPr lang="fr-FR" dirty="0" err="1"/>
              <a:t>text</a:t>
            </a:r>
            <a:r>
              <a:rPr lang="fr-FR" dirty="0"/>
              <a:t> image : https://discussions.apple.com/thread/251156388?sortBy=rank</a:t>
            </a:r>
          </a:p>
        </p:txBody>
      </p:sp>
    </p:spTree>
    <p:extLst>
      <p:ext uri="{BB962C8B-B14F-4D97-AF65-F5344CB8AC3E}">
        <p14:creationId xmlns:p14="http://schemas.microsoft.com/office/powerpoint/2010/main" val="208016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209F3-7730-9F0D-523C-296727929D4A}"/>
              </a:ext>
            </a:extLst>
          </p:cNvPr>
          <p:cNvSpPr>
            <a:spLocks noGrp="1"/>
          </p:cNvSpPr>
          <p:nvPr>
            <p:ph type="title"/>
          </p:nvPr>
        </p:nvSpPr>
        <p:spPr>
          <a:xfrm>
            <a:off x="838199" y="217242"/>
            <a:ext cx="10515600" cy="1325563"/>
          </a:xfrm>
        </p:spPr>
        <p:txBody>
          <a:bodyPr/>
          <a:lstStyle/>
          <a:p>
            <a:pPr algn="ctr"/>
            <a:r>
              <a:rPr lang="fr-BE" dirty="0">
                <a:solidFill>
                  <a:schemeClr val="tx2">
                    <a:lumMod val="90000"/>
                    <a:lumOff val="10000"/>
                  </a:schemeClr>
                </a:solidFill>
              </a:rPr>
              <a:t>Introduction</a:t>
            </a:r>
            <a:br>
              <a:rPr lang="fr-BE" dirty="0">
                <a:solidFill>
                  <a:schemeClr val="tx2">
                    <a:lumMod val="90000"/>
                    <a:lumOff val="10000"/>
                  </a:schemeClr>
                </a:solidFill>
              </a:rPr>
            </a:br>
            <a:r>
              <a:rPr lang="fr-BE" dirty="0">
                <a:solidFill>
                  <a:schemeClr val="tx2">
                    <a:lumMod val="90000"/>
                    <a:lumOff val="10000"/>
                  </a:schemeClr>
                </a:solidFill>
              </a:rPr>
              <a:t>Le Digital Eye Strain</a:t>
            </a:r>
            <a:endParaRPr lang="fr-FR" dirty="0">
              <a:solidFill>
                <a:schemeClr val="tx2">
                  <a:lumMod val="90000"/>
                  <a:lumOff val="10000"/>
                </a:schemeClr>
              </a:solidFill>
            </a:endParaRPr>
          </a:p>
        </p:txBody>
      </p:sp>
      <p:pic>
        <p:nvPicPr>
          <p:cNvPr id="7" name="Graphique 6" descr="Yeux avec un remplissage uni">
            <a:extLst>
              <a:ext uri="{FF2B5EF4-FFF2-40B4-BE49-F238E27FC236}">
                <a16:creationId xmlns:a16="http://schemas.microsoft.com/office/drawing/2014/main" id="{EF71A6EA-E742-3587-5A09-DF23A7628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2934" y="988882"/>
            <a:ext cx="2226128" cy="2226128"/>
          </a:xfrm>
          <a:prstGeom prst="rect">
            <a:avLst/>
          </a:prstGeom>
        </p:spPr>
      </p:pic>
      <p:pic>
        <p:nvPicPr>
          <p:cNvPr id="8" name="Graphique 7" descr="Yeux avec un remplissage uni">
            <a:extLst>
              <a:ext uri="{FF2B5EF4-FFF2-40B4-BE49-F238E27FC236}">
                <a16:creationId xmlns:a16="http://schemas.microsoft.com/office/drawing/2014/main" id="{29929213-3D72-3B27-E579-0E484658BE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934" y="988882"/>
            <a:ext cx="2226128" cy="2226128"/>
          </a:xfrm>
          <a:prstGeom prst="rect">
            <a:avLst/>
          </a:prstGeom>
          <a:effectLst>
            <a:outerShdw blurRad="50800" dist="38100" dir="16200000" rotWithShape="0">
              <a:prstClr val="black">
                <a:alpha val="40000"/>
              </a:prstClr>
            </a:outerShdw>
          </a:effectLst>
        </p:spPr>
      </p:pic>
      <p:pic>
        <p:nvPicPr>
          <p:cNvPr id="10" name="Graphique 9" descr="Eau avec un remplissage uni">
            <a:extLst>
              <a:ext uri="{FF2B5EF4-FFF2-40B4-BE49-F238E27FC236}">
                <a16:creationId xmlns:a16="http://schemas.microsoft.com/office/drawing/2014/main" id="{8EE63CEF-BA69-B46B-CA44-6111A5AD85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457" y="2287005"/>
            <a:ext cx="412654" cy="412654"/>
          </a:xfrm>
          <a:prstGeom prst="rect">
            <a:avLst/>
          </a:prstGeom>
        </p:spPr>
      </p:pic>
      <p:pic>
        <p:nvPicPr>
          <p:cNvPr id="3" name="Image 2">
            <a:extLst>
              <a:ext uri="{FF2B5EF4-FFF2-40B4-BE49-F238E27FC236}">
                <a16:creationId xmlns:a16="http://schemas.microsoft.com/office/drawing/2014/main" id="{F5B7BDEE-8820-D758-B310-1419EC5A1555}"/>
              </a:ext>
            </a:extLst>
          </p:cNvPr>
          <p:cNvPicPr>
            <a:picLocks noChangeAspect="1"/>
          </p:cNvPicPr>
          <p:nvPr/>
        </p:nvPicPr>
        <p:blipFill>
          <a:blip r:embed="rId8"/>
          <a:stretch>
            <a:fillRect/>
          </a:stretch>
        </p:blipFill>
        <p:spPr>
          <a:xfrm>
            <a:off x="42955" y="2808467"/>
            <a:ext cx="12106087" cy="3371169"/>
          </a:xfrm>
          <a:prstGeom prst="rect">
            <a:avLst/>
          </a:prstGeom>
        </p:spPr>
      </p:pic>
    </p:spTree>
    <p:extLst>
      <p:ext uri="{BB962C8B-B14F-4D97-AF65-F5344CB8AC3E}">
        <p14:creationId xmlns:p14="http://schemas.microsoft.com/office/powerpoint/2010/main" val="23356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8C4B840-C504-6C35-362A-188EFA9DB0AC}"/>
              </a:ext>
            </a:extLst>
          </p:cNvPr>
          <p:cNvPicPr>
            <a:picLocks noChangeAspect="1"/>
          </p:cNvPicPr>
          <p:nvPr/>
        </p:nvPicPr>
        <p:blipFill>
          <a:blip r:embed="rId3"/>
          <a:stretch>
            <a:fillRect/>
          </a:stretch>
        </p:blipFill>
        <p:spPr>
          <a:xfrm>
            <a:off x="-33129" y="4961643"/>
            <a:ext cx="12214112" cy="1895293"/>
          </a:xfrm>
          <a:prstGeom prst="rect">
            <a:avLst/>
          </a:prstGeom>
        </p:spPr>
      </p:pic>
      <p:sp>
        <p:nvSpPr>
          <p:cNvPr id="3" name="Rectangle : coins arrondis 2">
            <a:extLst>
              <a:ext uri="{FF2B5EF4-FFF2-40B4-BE49-F238E27FC236}">
                <a16:creationId xmlns:a16="http://schemas.microsoft.com/office/drawing/2014/main" id="{AF92E3C6-10C3-E2E0-DF85-4569F39FD7F9}"/>
              </a:ext>
            </a:extLst>
          </p:cNvPr>
          <p:cNvSpPr/>
          <p:nvPr/>
        </p:nvSpPr>
        <p:spPr>
          <a:xfrm>
            <a:off x="421643" y="25400"/>
            <a:ext cx="3048000" cy="589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b="1" u="sng" dirty="0"/>
              <a:t>Demande cognitive élevée</a:t>
            </a:r>
            <a:endParaRPr lang="fr-FR" b="1" u="sng" dirty="0"/>
          </a:p>
        </p:txBody>
      </p:sp>
      <p:sp>
        <p:nvSpPr>
          <p:cNvPr id="4" name="Rectangle : coins arrondis 3">
            <a:extLst>
              <a:ext uri="{FF2B5EF4-FFF2-40B4-BE49-F238E27FC236}">
                <a16:creationId xmlns:a16="http://schemas.microsoft.com/office/drawing/2014/main" id="{C80E8564-EEF5-D7D0-128D-906D45401767}"/>
              </a:ext>
            </a:extLst>
          </p:cNvPr>
          <p:cNvSpPr/>
          <p:nvPr/>
        </p:nvSpPr>
        <p:spPr>
          <a:xfrm>
            <a:off x="4348482" y="30480"/>
            <a:ext cx="3810000" cy="134112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b="1" u="sng" dirty="0"/>
              <a:t>Conditions asthénopiques</a:t>
            </a:r>
          </a:p>
          <a:p>
            <a:pPr algn="ctr"/>
            <a:endParaRPr lang="fr-BE" dirty="0"/>
          </a:p>
          <a:p>
            <a:pPr algn="ctr"/>
            <a:endParaRPr lang="fr-BE" dirty="0"/>
          </a:p>
          <a:p>
            <a:pPr algn="ctr"/>
            <a:endParaRPr lang="fr-FR" dirty="0"/>
          </a:p>
        </p:txBody>
      </p:sp>
      <p:sp>
        <p:nvSpPr>
          <p:cNvPr id="5" name="Rectangle : coins arrondis 4">
            <a:extLst>
              <a:ext uri="{FF2B5EF4-FFF2-40B4-BE49-F238E27FC236}">
                <a16:creationId xmlns:a16="http://schemas.microsoft.com/office/drawing/2014/main" id="{5102BF97-0E39-F972-7901-268C8FC4FA2B}"/>
              </a:ext>
            </a:extLst>
          </p:cNvPr>
          <p:cNvSpPr/>
          <p:nvPr/>
        </p:nvSpPr>
        <p:spPr>
          <a:xfrm>
            <a:off x="9737441" y="25400"/>
            <a:ext cx="2184400" cy="58928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BE" b="1" u="sng" dirty="0"/>
              <a:t>Vision de près</a:t>
            </a:r>
            <a:endParaRPr lang="fr-FR" b="1" u="sng" dirty="0"/>
          </a:p>
        </p:txBody>
      </p:sp>
      <p:sp>
        <p:nvSpPr>
          <p:cNvPr id="6" name="Rectangle : coins arrondis 5">
            <a:extLst>
              <a:ext uri="{FF2B5EF4-FFF2-40B4-BE49-F238E27FC236}">
                <a16:creationId xmlns:a16="http://schemas.microsoft.com/office/drawing/2014/main" id="{A35749FE-6C83-D38A-897D-1BDDE240A001}"/>
              </a:ext>
            </a:extLst>
          </p:cNvPr>
          <p:cNvSpPr/>
          <p:nvPr/>
        </p:nvSpPr>
        <p:spPr>
          <a:xfrm>
            <a:off x="4394202" y="468188"/>
            <a:ext cx="1849120" cy="84753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dirty="0">
                <a:solidFill>
                  <a:schemeClr val="tx1"/>
                </a:solidFill>
              </a:rPr>
              <a:t>« De type I »</a:t>
            </a:r>
          </a:p>
          <a:p>
            <a:r>
              <a:rPr lang="fr-BE" sz="1200" dirty="0">
                <a:solidFill>
                  <a:schemeClr val="tx1"/>
                </a:solidFill>
              </a:rPr>
              <a:t>Petite police d’écriture</a:t>
            </a:r>
          </a:p>
          <a:p>
            <a:r>
              <a:rPr lang="fr-BE" sz="1200" dirty="0">
                <a:solidFill>
                  <a:schemeClr val="tx1"/>
                </a:solidFill>
              </a:rPr>
              <a:t>Faibles contrastes</a:t>
            </a:r>
          </a:p>
        </p:txBody>
      </p:sp>
      <p:sp>
        <p:nvSpPr>
          <p:cNvPr id="7" name="Rectangle : coins arrondis 6">
            <a:extLst>
              <a:ext uri="{FF2B5EF4-FFF2-40B4-BE49-F238E27FC236}">
                <a16:creationId xmlns:a16="http://schemas.microsoft.com/office/drawing/2014/main" id="{F1F508CC-757F-E007-2932-DE44E357E5D5}"/>
              </a:ext>
            </a:extLst>
          </p:cNvPr>
          <p:cNvSpPr/>
          <p:nvPr/>
        </p:nvSpPr>
        <p:spPr>
          <a:xfrm>
            <a:off x="6275072" y="468188"/>
            <a:ext cx="1849120" cy="84753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dirty="0">
                <a:solidFill>
                  <a:schemeClr val="tx1"/>
                </a:solidFill>
              </a:rPr>
              <a:t>« De type II »</a:t>
            </a:r>
          </a:p>
          <a:p>
            <a:r>
              <a:rPr lang="fr-BE" sz="1200" dirty="0">
                <a:solidFill>
                  <a:schemeClr val="tx1"/>
                </a:solidFill>
              </a:rPr>
              <a:t>Eblouissement</a:t>
            </a:r>
          </a:p>
          <a:p>
            <a:r>
              <a:rPr lang="fr-BE" sz="1200" dirty="0">
                <a:solidFill>
                  <a:schemeClr val="tx1"/>
                </a:solidFill>
              </a:rPr>
              <a:t>Erreur de réfraction</a:t>
            </a:r>
            <a:endParaRPr lang="fr-FR" dirty="0"/>
          </a:p>
        </p:txBody>
      </p:sp>
      <p:sp>
        <p:nvSpPr>
          <p:cNvPr id="14" name="Rectangle : coins arrondis 13">
            <a:extLst>
              <a:ext uri="{FF2B5EF4-FFF2-40B4-BE49-F238E27FC236}">
                <a16:creationId xmlns:a16="http://schemas.microsoft.com/office/drawing/2014/main" id="{261D0784-E059-62F2-DB43-BFCF9BD72373}"/>
              </a:ext>
            </a:extLst>
          </p:cNvPr>
          <p:cNvSpPr/>
          <p:nvPr/>
        </p:nvSpPr>
        <p:spPr>
          <a:xfrm>
            <a:off x="874808" y="787400"/>
            <a:ext cx="2198897" cy="31701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Fixation du regard </a:t>
            </a:r>
            <a:endParaRPr lang="fr-FR" sz="1400" dirty="0">
              <a:solidFill>
                <a:sysClr val="windowText" lastClr="000000"/>
              </a:solidFill>
            </a:endParaRPr>
          </a:p>
        </p:txBody>
      </p:sp>
      <p:sp>
        <p:nvSpPr>
          <p:cNvPr id="15" name="Rectangle : coins arrondis 14">
            <a:extLst>
              <a:ext uri="{FF2B5EF4-FFF2-40B4-BE49-F238E27FC236}">
                <a16:creationId xmlns:a16="http://schemas.microsoft.com/office/drawing/2014/main" id="{127435BB-6305-1825-0222-EFCAA753B5FE}"/>
              </a:ext>
            </a:extLst>
          </p:cNvPr>
          <p:cNvSpPr/>
          <p:nvPr/>
        </p:nvSpPr>
        <p:spPr>
          <a:xfrm>
            <a:off x="67239" y="1277131"/>
            <a:ext cx="3327734" cy="113556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Altération du clignement</a:t>
            </a:r>
          </a:p>
          <a:p>
            <a:pPr algn="ctr"/>
            <a:endParaRPr lang="fr-BE" dirty="0">
              <a:solidFill>
                <a:sysClr val="windowText" lastClr="000000"/>
              </a:solidFill>
            </a:endParaRPr>
          </a:p>
          <a:p>
            <a:pPr algn="ctr"/>
            <a:r>
              <a:rPr lang="fr-BE" dirty="0">
                <a:solidFill>
                  <a:sysClr val="windowText" lastClr="000000"/>
                </a:solidFill>
              </a:rPr>
              <a:t> </a:t>
            </a:r>
          </a:p>
          <a:p>
            <a:pPr algn="ctr"/>
            <a:endParaRPr lang="fr-FR" dirty="0">
              <a:solidFill>
                <a:sysClr val="windowText" lastClr="000000"/>
              </a:solidFill>
            </a:endParaRPr>
          </a:p>
        </p:txBody>
      </p:sp>
      <p:sp>
        <p:nvSpPr>
          <p:cNvPr id="16" name="Rectangle : coins arrondis 15">
            <a:extLst>
              <a:ext uri="{FF2B5EF4-FFF2-40B4-BE49-F238E27FC236}">
                <a16:creationId xmlns:a16="http://schemas.microsoft.com/office/drawing/2014/main" id="{F510C06E-EE03-329D-D0B5-943EFDFDDC79}"/>
              </a:ext>
            </a:extLst>
          </p:cNvPr>
          <p:cNvSpPr/>
          <p:nvPr/>
        </p:nvSpPr>
        <p:spPr>
          <a:xfrm>
            <a:off x="1731106" y="1660110"/>
            <a:ext cx="1445987" cy="555413"/>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Clignements incomplets</a:t>
            </a:r>
            <a:endParaRPr lang="fr-FR" sz="1400" dirty="0">
              <a:solidFill>
                <a:sysClr val="windowText" lastClr="000000"/>
              </a:solidFill>
            </a:endParaRPr>
          </a:p>
        </p:txBody>
      </p:sp>
      <p:sp>
        <p:nvSpPr>
          <p:cNvPr id="17" name="Rectangle : coins arrondis 16">
            <a:extLst>
              <a:ext uri="{FF2B5EF4-FFF2-40B4-BE49-F238E27FC236}">
                <a16:creationId xmlns:a16="http://schemas.microsoft.com/office/drawing/2014/main" id="{21571B46-0D87-08F1-B292-27D308DCC723}"/>
              </a:ext>
            </a:extLst>
          </p:cNvPr>
          <p:cNvSpPr/>
          <p:nvPr/>
        </p:nvSpPr>
        <p:spPr>
          <a:xfrm>
            <a:off x="345528" y="1637129"/>
            <a:ext cx="1350437" cy="662397"/>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Clignements moins fréquents </a:t>
            </a:r>
            <a:endParaRPr lang="fr-FR" sz="1200" dirty="0">
              <a:solidFill>
                <a:sysClr val="windowText" lastClr="000000"/>
              </a:solidFill>
            </a:endParaRPr>
          </a:p>
        </p:txBody>
      </p:sp>
      <p:sp>
        <p:nvSpPr>
          <p:cNvPr id="18" name="Rectangle : coins arrondis 17">
            <a:extLst>
              <a:ext uri="{FF2B5EF4-FFF2-40B4-BE49-F238E27FC236}">
                <a16:creationId xmlns:a16="http://schemas.microsoft.com/office/drawing/2014/main" id="{0768AB77-3705-E0FD-FD17-C41D1473A3E6}"/>
              </a:ext>
            </a:extLst>
          </p:cNvPr>
          <p:cNvSpPr/>
          <p:nvPr/>
        </p:nvSpPr>
        <p:spPr>
          <a:xfrm>
            <a:off x="421643" y="4639839"/>
            <a:ext cx="3565844" cy="285031"/>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HYPEROSMOLARITE DU FILM LACRYMAL</a:t>
            </a:r>
            <a:endParaRPr lang="fr-FR" sz="1400" dirty="0">
              <a:solidFill>
                <a:sysClr val="windowText" lastClr="000000"/>
              </a:solidFill>
            </a:endParaRPr>
          </a:p>
        </p:txBody>
      </p:sp>
      <p:sp>
        <p:nvSpPr>
          <p:cNvPr id="19" name="Rectangle : coins arrondis 18">
            <a:extLst>
              <a:ext uri="{FF2B5EF4-FFF2-40B4-BE49-F238E27FC236}">
                <a16:creationId xmlns:a16="http://schemas.microsoft.com/office/drawing/2014/main" id="{77E0B1E0-4A2C-0D71-B364-FBDD2DFD7BB8}"/>
              </a:ext>
            </a:extLst>
          </p:cNvPr>
          <p:cNvSpPr/>
          <p:nvPr/>
        </p:nvSpPr>
        <p:spPr>
          <a:xfrm>
            <a:off x="1855545" y="2562413"/>
            <a:ext cx="1528696" cy="843719"/>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Mauvaise vidange des glandes de Meibomius</a:t>
            </a:r>
            <a:endParaRPr lang="fr-FR" sz="1400" dirty="0">
              <a:solidFill>
                <a:sysClr val="windowText" lastClr="000000"/>
              </a:solidFill>
            </a:endParaRPr>
          </a:p>
        </p:txBody>
      </p:sp>
      <p:sp>
        <p:nvSpPr>
          <p:cNvPr id="20" name="Rectangle : coins arrondis 19">
            <a:extLst>
              <a:ext uri="{FF2B5EF4-FFF2-40B4-BE49-F238E27FC236}">
                <a16:creationId xmlns:a16="http://schemas.microsoft.com/office/drawing/2014/main" id="{E6493F54-E961-FE15-1CB3-D5A4F2DD6EC6}"/>
              </a:ext>
            </a:extLst>
          </p:cNvPr>
          <p:cNvSpPr/>
          <p:nvPr/>
        </p:nvSpPr>
        <p:spPr>
          <a:xfrm>
            <a:off x="3517110" y="2264258"/>
            <a:ext cx="1344144" cy="843719"/>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Mauvaise répartition du film lacrymal</a:t>
            </a:r>
            <a:endParaRPr lang="fr-FR" sz="1400" dirty="0">
              <a:solidFill>
                <a:sysClr val="windowText" lastClr="000000"/>
              </a:solidFill>
            </a:endParaRPr>
          </a:p>
        </p:txBody>
      </p:sp>
      <p:sp>
        <p:nvSpPr>
          <p:cNvPr id="21" name="Rectangle : coins arrondis 20">
            <a:extLst>
              <a:ext uri="{FF2B5EF4-FFF2-40B4-BE49-F238E27FC236}">
                <a16:creationId xmlns:a16="http://schemas.microsoft.com/office/drawing/2014/main" id="{56E47549-A341-7899-3638-D728F1E3B323}"/>
              </a:ext>
            </a:extLst>
          </p:cNvPr>
          <p:cNvSpPr/>
          <p:nvPr/>
        </p:nvSpPr>
        <p:spPr>
          <a:xfrm>
            <a:off x="1782400" y="3643571"/>
            <a:ext cx="1335187" cy="725607"/>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Instabilité du film lacrymal</a:t>
            </a:r>
            <a:endParaRPr lang="fr-FR" sz="1400" dirty="0">
              <a:solidFill>
                <a:sysClr val="windowText" lastClr="000000"/>
              </a:solidFill>
            </a:endParaRPr>
          </a:p>
        </p:txBody>
      </p:sp>
      <p:sp>
        <p:nvSpPr>
          <p:cNvPr id="22" name="Rectangle : coins arrondis 21">
            <a:extLst>
              <a:ext uri="{FF2B5EF4-FFF2-40B4-BE49-F238E27FC236}">
                <a16:creationId xmlns:a16="http://schemas.microsoft.com/office/drawing/2014/main" id="{D4F1E722-B109-AB55-4E47-E250470F1264}"/>
              </a:ext>
            </a:extLst>
          </p:cNvPr>
          <p:cNvSpPr/>
          <p:nvPr/>
        </p:nvSpPr>
        <p:spPr>
          <a:xfrm>
            <a:off x="17863" y="2864063"/>
            <a:ext cx="1449386" cy="57669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Evaporation des larmes</a:t>
            </a:r>
            <a:endParaRPr lang="fr-FR" sz="1400" dirty="0">
              <a:solidFill>
                <a:sysClr val="windowText" lastClr="000000"/>
              </a:solidFill>
            </a:endParaRPr>
          </a:p>
        </p:txBody>
      </p:sp>
      <p:sp>
        <p:nvSpPr>
          <p:cNvPr id="23" name="Rectangle : coins arrondis 22">
            <a:extLst>
              <a:ext uri="{FF2B5EF4-FFF2-40B4-BE49-F238E27FC236}">
                <a16:creationId xmlns:a16="http://schemas.microsoft.com/office/drawing/2014/main" id="{4ED99804-E13D-2F07-9D0F-73E4D928995C}"/>
              </a:ext>
            </a:extLst>
          </p:cNvPr>
          <p:cNvSpPr/>
          <p:nvPr/>
        </p:nvSpPr>
        <p:spPr>
          <a:xfrm>
            <a:off x="135255" y="3510533"/>
            <a:ext cx="1600775" cy="1007224"/>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AUGMENTATION DE LA PRODUCTION DE LARMES</a:t>
            </a:r>
            <a:endParaRPr lang="fr-FR" sz="1400" dirty="0">
              <a:solidFill>
                <a:sysClr val="windowText" lastClr="000000"/>
              </a:solidFill>
            </a:endParaRPr>
          </a:p>
        </p:txBody>
      </p:sp>
      <p:sp>
        <p:nvSpPr>
          <p:cNvPr id="24" name="Rectangle : coins arrondis 23">
            <a:extLst>
              <a:ext uri="{FF2B5EF4-FFF2-40B4-BE49-F238E27FC236}">
                <a16:creationId xmlns:a16="http://schemas.microsoft.com/office/drawing/2014/main" id="{E05120A1-7FCC-75A7-5517-399509475F05}"/>
              </a:ext>
            </a:extLst>
          </p:cNvPr>
          <p:cNvSpPr/>
          <p:nvPr/>
        </p:nvSpPr>
        <p:spPr>
          <a:xfrm>
            <a:off x="3987487" y="3576712"/>
            <a:ext cx="1794283" cy="1029917"/>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Autres facteurs</a:t>
            </a:r>
          </a:p>
          <a:p>
            <a:pPr marL="285750" indent="-285750">
              <a:buFontTx/>
              <a:buChar char="-"/>
            </a:pPr>
            <a:r>
              <a:rPr lang="fr-BE" sz="1200" dirty="0">
                <a:solidFill>
                  <a:sysClr val="windowText" lastClr="000000"/>
                </a:solidFill>
              </a:rPr>
              <a:t>Facteur de risque préexistant</a:t>
            </a:r>
          </a:p>
          <a:p>
            <a:pPr marL="285750" indent="-285750">
              <a:buFontTx/>
              <a:buChar char="-"/>
            </a:pPr>
            <a:r>
              <a:rPr lang="fr-BE" sz="1200" dirty="0">
                <a:solidFill>
                  <a:sysClr val="windowText" lastClr="000000"/>
                </a:solidFill>
              </a:rPr>
              <a:t>Air ambiant sec</a:t>
            </a:r>
          </a:p>
          <a:p>
            <a:pPr algn="ctr"/>
            <a:r>
              <a:rPr lang="fr-BE" sz="1200" dirty="0">
                <a:solidFill>
                  <a:sysClr val="windowText" lastClr="000000"/>
                </a:solidFill>
              </a:rPr>
              <a:t>…</a:t>
            </a:r>
            <a:endParaRPr lang="fr-FR" sz="1200" dirty="0">
              <a:solidFill>
                <a:sysClr val="windowText" lastClr="000000"/>
              </a:solidFill>
            </a:endParaRPr>
          </a:p>
        </p:txBody>
      </p:sp>
      <p:cxnSp>
        <p:nvCxnSpPr>
          <p:cNvPr id="25" name="Connecteur droit avec flèche 24">
            <a:extLst>
              <a:ext uri="{FF2B5EF4-FFF2-40B4-BE49-F238E27FC236}">
                <a16:creationId xmlns:a16="http://schemas.microsoft.com/office/drawing/2014/main" id="{0BAB9F94-FE34-AA7A-EB48-7C1108287BDE}"/>
              </a:ext>
            </a:extLst>
          </p:cNvPr>
          <p:cNvCxnSpPr>
            <a:cxnSpLocks/>
          </p:cNvCxnSpPr>
          <p:nvPr/>
        </p:nvCxnSpPr>
        <p:spPr>
          <a:xfrm>
            <a:off x="1788696" y="468189"/>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98E54B86-9E15-79E5-3E97-D2F37F23A006}"/>
              </a:ext>
            </a:extLst>
          </p:cNvPr>
          <p:cNvCxnSpPr>
            <a:cxnSpLocks/>
          </p:cNvCxnSpPr>
          <p:nvPr/>
        </p:nvCxnSpPr>
        <p:spPr>
          <a:xfrm flipH="1">
            <a:off x="3128235" y="1237922"/>
            <a:ext cx="2107049" cy="29176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7CF2253C-F303-A8BE-06A3-4556B3F5DF7B}"/>
              </a:ext>
            </a:extLst>
          </p:cNvPr>
          <p:cNvCxnSpPr>
            <a:cxnSpLocks/>
          </p:cNvCxnSpPr>
          <p:nvPr/>
        </p:nvCxnSpPr>
        <p:spPr>
          <a:xfrm>
            <a:off x="1784877" y="1012348"/>
            <a:ext cx="0" cy="35925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 coins arrondis 32">
            <a:extLst>
              <a:ext uri="{FF2B5EF4-FFF2-40B4-BE49-F238E27FC236}">
                <a16:creationId xmlns:a16="http://schemas.microsoft.com/office/drawing/2014/main" id="{5955AFC8-BDD8-18F2-ADE5-1187322C1289}"/>
              </a:ext>
            </a:extLst>
          </p:cNvPr>
          <p:cNvSpPr/>
          <p:nvPr/>
        </p:nvSpPr>
        <p:spPr>
          <a:xfrm>
            <a:off x="5061435" y="1645920"/>
            <a:ext cx="2035311" cy="521422"/>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 Squinting »</a:t>
            </a:r>
          </a:p>
          <a:p>
            <a:pPr algn="ctr"/>
            <a:r>
              <a:rPr lang="fr-BE" sz="1400" dirty="0"/>
              <a:t>(plisser des yeux)</a:t>
            </a:r>
            <a:endParaRPr lang="fr-FR" sz="1400" dirty="0"/>
          </a:p>
        </p:txBody>
      </p:sp>
      <p:sp>
        <p:nvSpPr>
          <p:cNvPr id="34" name="Rectangle : coins arrondis 33">
            <a:extLst>
              <a:ext uri="{FF2B5EF4-FFF2-40B4-BE49-F238E27FC236}">
                <a16:creationId xmlns:a16="http://schemas.microsoft.com/office/drawing/2014/main" id="{13DD8805-4BE0-0801-63DC-FC5B8347554B}"/>
              </a:ext>
            </a:extLst>
          </p:cNvPr>
          <p:cNvSpPr/>
          <p:nvPr/>
        </p:nvSpPr>
        <p:spPr>
          <a:xfrm>
            <a:off x="5204651" y="2480848"/>
            <a:ext cx="2345571" cy="521422"/>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Contraction du muscle Orbicularis Oculi</a:t>
            </a:r>
          </a:p>
        </p:txBody>
      </p:sp>
      <p:cxnSp>
        <p:nvCxnSpPr>
          <p:cNvPr id="37" name="Connecteur droit 36">
            <a:extLst>
              <a:ext uri="{FF2B5EF4-FFF2-40B4-BE49-F238E27FC236}">
                <a16:creationId xmlns:a16="http://schemas.microsoft.com/office/drawing/2014/main" id="{1740390E-B79E-2EE1-5DB0-A7359AB37271}"/>
              </a:ext>
            </a:extLst>
          </p:cNvPr>
          <p:cNvCxnSpPr>
            <a:cxnSpLocks/>
          </p:cNvCxnSpPr>
          <p:nvPr/>
        </p:nvCxnSpPr>
        <p:spPr>
          <a:xfrm>
            <a:off x="10477038" y="943756"/>
            <a:ext cx="0" cy="3981114"/>
          </a:xfrm>
          <a:prstGeom prst="line">
            <a:avLst/>
          </a:prstGeom>
          <a:ln w="57150">
            <a:solidFill>
              <a:schemeClr val="accent5">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Rectangle : coins arrondis 38">
            <a:extLst>
              <a:ext uri="{FF2B5EF4-FFF2-40B4-BE49-F238E27FC236}">
                <a16:creationId xmlns:a16="http://schemas.microsoft.com/office/drawing/2014/main" id="{9685EC04-E1A1-26E8-EABD-B2AD2EB85685}"/>
              </a:ext>
            </a:extLst>
          </p:cNvPr>
          <p:cNvSpPr/>
          <p:nvPr/>
        </p:nvSpPr>
        <p:spPr>
          <a:xfrm rot="5400000">
            <a:off x="8883364" y="2735906"/>
            <a:ext cx="3552862" cy="255005"/>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100" dirty="0">
                <a:solidFill>
                  <a:sysClr val="windowText" lastClr="000000"/>
                </a:solidFill>
              </a:rPr>
              <a:t>↑ ↑ ↑  MUSCLE OCULO-MOTEUR DROIT MEDIAN  ↑ ↑ ↑</a:t>
            </a:r>
            <a:endParaRPr lang="fr-FR" sz="1100" dirty="0">
              <a:solidFill>
                <a:sysClr val="windowText" lastClr="000000"/>
              </a:solidFill>
            </a:endParaRPr>
          </a:p>
        </p:txBody>
      </p:sp>
      <p:sp>
        <p:nvSpPr>
          <p:cNvPr id="40" name="Rectangle : coins arrondis 39">
            <a:extLst>
              <a:ext uri="{FF2B5EF4-FFF2-40B4-BE49-F238E27FC236}">
                <a16:creationId xmlns:a16="http://schemas.microsoft.com/office/drawing/2014/main" id="{56AC5C0B-0DA6-6F6E-32E6-66C024DE4B3D}"/>
              </a:ext>
            </a:extLst>
          </p:cNvPr>
          <p:cNvSpPr/>
          <p:nvPr/>
        </p:nvSpPr>
        <p:spPr>
          <a:xfrm rot="5400000">
            <a:off x="8540317" y="2740606"/>
            <a:ext cx="3552862" cy="245607"/>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100" dirty="0">
                <a:solidFill>
                  <a:sysClr val="windowText" lastClr="000000"/>
                </a:solidFill>
              </a:rPr>
              <a:t>↓ ↓ ↓  CRISTALLIN  ↓ ↓ ↓</a:t>
            </a:r>
            <a:endParaRPr lang="fr-FR" sz="1100" dirty="0">
              <a:solidFill>
                <a:sysClr val="windowText" lastClr="000000"/>
              </a:solidFill>
            </a:endParaRPr>
          </a:p>
        </p:txBody>
      </p:sp>
      <p:sp>
        <p:nvSpPr>
          <p:cNvPr id="42" name="Rectangle : coins arrondis 41">
            <a:extLst>
              <a:ext uri="{FF2B5EF4-FFF2-40B4-BE49-F238E27FC236}">
                <a16:creationId xmlns:a16="http://schemas.microsoft.com/office/drawing/2014/main" id="{CDBBE53A-7637-B1B7-99D9-13BE8BD26765}"/>
              </a:ext>
            </a:extLst>
          </p:cNvPr>
          <p:cNvSpPr/>
          <p:nvPr/>
        </p:nvSpPr>
        <p:spPr>
          <a:xfrm>
            <a:off x="8771939" y="1109918"/>
            <a:ext cx="1370648" cy="84371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Tension des fibres zonulaires </a:t>
            </a:r>
          </a:p>
        </p:txBody>
      </p:sp>
      <p:sp>
        <p:nvSpPr>
          <p:cNvPr id="35" name="Rectangle : coins arrondis 34">
            <a:extLst>
              <a:ext uri="{FF2B5EF4-FFF2-40B4-BE49-F238E27FC236}">
                <a16:creationId xmlns:a16="http://schemas.microsoft.com/office/drawing/2014/main" id="{D7B89CBE-21D5-7D0E-7A23-8FCC767B8F77}"/>
              </a:ext>
            </a:extLst>
          </p:cNvPr>
          <p:cNvSpPr/>
          <p:nvPr/>
        </p:nvSpPr>
        <p:spPr>
          <a:xfrm>
            <a:off x="6090991" y="3152410"/>
            <a:ext cx="1849119" cy="141992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t>Autres facteurs : </a:t>
            </a:r>
          </a:p>
          <a:p>
            <a:pPr marL="285750" indent="-285750">
              <a:buFontTx/>
              <a:buChar char="-"/>
            </a:pPr>
            <a:r>
              <a:rPr lang="fr-BE" sz="1200" dirty="0"/>
              <a:t>Charge psychosociale</a:t>
            </a:r>
          </a:p>
          <a:p>
            <a:pPr marL="285750" indent="-285750">
              <a:buFontTx/>
              <a:buChar char="-"/>
            </a:pPr>
            <a:r>
              <a:rPr lang="fr-BE" sz="1200" dirty="0"/>
              <a:t>Mauvais environnement de travail </a:t>
            </a:r>
          </a:p>
          <a:p>
            <a:pPr algn="ctr"/>
            <a:r>
              <a:rPr lang="fr-BE" sz="1200" dirty="0"/>
              <a:t>…</a:t>
            </a:r>
          </a:p>
        </p:txBody>
      </p:sp>
      <p:sp>
        <p:nvSpPr>
          <p:cNvPr id="43" name="Rectangle : coins arrondis 42">
            <a:extLst>
              <a:ext uri="{FF2B5EF4-FFF2-40B4-BE49-F238E27FC236}">
                <a16:creationId xmlns:a16="http://schemas.microsoft.com/office/drawing/2014/main" id="{139F0ED1-445E-38F5-657A-AA526CEB05F9}"/>
              </a:ext>
            </a:extLst>
          </p:cNvPr>
          <p:cNvSpPr/>
          <p:nvPr/>
        </p:nvSpPr>
        <p:spPr>
          <a:xfrm>
            <a:off x="8801718" y="2058988"/>
            <a:ext cx="1354571" cy="687820"/>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Rémanence du cristallin</a:t>
            </a:r>
            <a:endParaRPr lang="fr-FR" sz="1400" dirty="0">
              <a:solidFill>
                <a:sysClr val="windowText" lastClr="000000"/>
              </a:solidFill>
            </a:endParaRPr>
          </a:p>
        </p:txBody>
      </p:sp>
      <p:sp>
        <p:nvSpPr>
          <p:cNvPr id="44" name="Rectangle : coins arrondis 43">
            <a:extLst>
              <a:ext uri="{FF2B5EF4-FFF2-40B4-BE49-F238E27FC236}">
                <a16:creationId xmlns:a16="http://schemas.microsoft.com/office/drawing/2014/main" id="{BD77CFEC-3F3F-1080-3488-57C761A2701C}"/>
              </a:ext>
            </a:extLst>
          </p:cNvPr>
          <p:cNvSpPr/>
          <p:nvPr/>
        </p:nvSpPr>
        <p:spPr>
          <a:xfrm>
            <a:off x="7447894" y="1530377"/>
            <a:ext cx="1106912" cy="939409"/>
          </a:xfrm>
          <a:prstGeom prst="roundRect">
            <a:avLst/>
          </a:prstGeom>
          <a:solidFill>
            <a:srgbClr val="E9D9E9">
              <a:alpha val="49804"/>
            </a:srgbClr>
          </a:solidFill>
          <a:ln>
            <a:solidFill>
              <a:schemeClr val="accent5"/>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Altération du réflexe pupillaire</a:t>
            </a:r>
            <a:endParaRPr lang="fr-FR" sz="1400" dirty="0">
              <a:solidFill>
                <a:sysClr val="windowText" lastClr="000000"/>
              </a:solidFill>
            </a:endParaRPr>
          </a:p>
        </p:txBody>
      </p:sp>
      <p:sp>
        <p:nvSpPr>
          <p:cNvPr id="45" name="Rectangle : coins arrondis 44">
            <a:extLst>
              <a:ext uri="{FF2B5EF4-FFF2-40B4-BE49-F238E27FC236}">
                <a16:creationId xmlns:a16="http://schemas.microsoft.com/office/drawing/2014/main" id="{CE1A7138-80C3-4C5C-1F59-BF6D880F6D3D}"/>
              </a:ext>
            </a:extLst>
          </p:cNvPr>
          <p:cNvSpPr/>
          <p:nvPr/>
        </p:nvSpPr>
        <p:spPr>
          <a:xfrm>
            <a:off x="10859402" y="1015520"/>
            <a:ext cx="1232081" cy="1375004"/>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Contraction du muscle oculo-moteur droit médian</a:t>
            </a:r>
          </a:p>
        </p:txBody>
      </p:sp>
      <p:sp>
        <p:nvSpPr>
          <p:cNvPr id="46" name="Rectangle : coins arrondis 45">
            <a:extLst>
              <a:ext uri="{FF2B5EF4-FFF2-40B4-BE49-F238E27FC236}">
                <a16:creationId xmlns:a16="http://schemas.microsoft.com/office/drawing/2014/main" id="{BCE26EC9-DB1C-651E-6688-C03DB1E1D472}"/>
              </a:ext>
            </a:extLst>
          </p:cNvPr>
          <p:cNvSpPr/>
          <p:nvPr/>
        </p:nvSpPr>
        <p:spPr>
          <a:xfrm>
            <a:off x="10862287" y="3782575"/>
            <a:ext cx="1177930" cy="100585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Perturbation de l’équilibre binoculaire</a:t>
            </a:r>
          </a:p>
        </p:txBody>
      </p:sp>
      <p:sp>
        <p:nvSpPr>
          <p:cNvPr id="47" name="Rectangle : coins arrondis 46">
            <a:extLst>
              <a:ext uri="{FF2B5EF4-FFF2-40B4-BE49-F238E27FC236}">
                <a16:creationId xmlns:a16="http://schemas.microsoft.com/office/drawing/2014/main" id="{0BB68FB9-6D92-031B-8BC7-099B678BBDE7}"/>
              </a:ext>
            </a:extLst>
          </p:cNvPr>
          <p:cNvSpPr/>
          <p:nvPr/>
        </p:nvSpPr>
        <p:spPr>
          <a:xfrm>
            <a:off x="10831534" y="2754617"/>
            <a:ext cx="1197666" cy="701242"/>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Difficulté de décontraction</a:t>
            </a:r>
          </a:p>
        </p:txBody>
      </p:sp>
      <p:sp>
        <p:nvSpPr>
          <p:cNvPr id="48" name="Rectangle : coins arrondis 47">
            <a:extLst>
              <a:ext uri="{FF2B5EF4-FFF2-40B4-BE49-F238E27FC236}">
                <a16:creationId xmlns:a16="http://schemas.microsoft.com/office/drawing/2014/main" id="{389A26BA-E56D-4919-BC5D-865108BC800C}"/>
              </a:ext>
            </a:extLst>
          </p:cNvPr>
          <p:cNvSpPr/>
          <p:nvPr/>
        </p:nvSpPr>
        <p:spPr>
          <a:xfrm>
            <a:off x="8250891" y="3065047"/>
            <a:ext cx="1542352" cy="1665734"/>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200" dirty="0">
                <a:solidFill>
                  <a:sysClr val="windowText" lastClr="000000"/>
                </a:solidFill>
              </a:rPr>
              <a:t>Autres facteurs : </a:t>
            </a:r>
          </a:p>
          <a:p>
            <a:pPr marL="171450" indent="-171450">
              <a:buFontTx/>
              <a:buChar char="-"/>
            </a:pPr>
            <a:r>
              <a:rPr lang="fr-BE" sz="1100" dirty="0">
                <a:solidFill>
                  <a:sysClr val="windowText" lastClr="000000"/>
                </a:solidFill>
              </a:rPr>
              <a:t>Erreur de réfraction non corrigée </a:t>
            </a:r>
          </a:p>
          <a:p>
            <a:pPr marL="171450" indent="-171450">
              <a:buFontTx/>
              <a:buChar char="-"/>
            </a:pPr>
            <a:r>
              <a:rPr lang="fr-BE" sz="1100" dirty="0">
                <a:solidFill>
                  <a:sysClr val="windowText" lastClr="000000"/>
                </a:solidFill>
              </a:rPr>
              <a:t>Mauvaise adaptation aux verres progressifs </a:t>
            </a:r>
          </a:p>
          <a:p>
            <a:pPr algn="ctr"/>
            <a:r>
              <a:rPr lang="fr-BE" sz="1200" dirty="0">
                <a:solidFill>
                  <a:sysClr val="windowText" lastClr="000000"/>
                </a:solidFill>
              </a:rPr>
              <a:t>…</a:t>
            </a:r>
          </a:p>
        </p:txBody>
      </p:sp>
      <p:cxnSp>
        <p:nvCxnSpPr>
          <p:cNvPr id="49" name="Connecteur droit avec flèche 48">
            <a:extLst>
              <a:ext uri="{FF2B5EF4-FFF2-40B4-BE49-F238E27FC236}">
                <a16:creationId xmlns:a16="http://schemas.microsoft.com/office/drawing/2014/main" id="{2EE09347-26F9-88E8-3C1B-4A4BDDA9DAF5}"/>
              </a:ext>
            </a:extLst>
          </p:cNvPr>
          <p:cNvCxnSpPr>
            <a:cxnSpLocks/>
          </p:cNvCxnSpPr>
          <p:nvPr/>
        </p:nvCxnSpPr>
        <p:spPr>
          <a:xfrm>
            <a:off x="3182071" y="3293538"/>
            <a:ext cx="173512" cy="138990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eur droit avec flèche 49">
            <a:extLst>
              <a:ext uri="{FF2B5EF4-FFF2-40B4-BE49-F238E27FC236}">
                <a16:creationId xmlns:a16="http://schemas.microsoft.com/office/drawing/2014/main" id="{945CC287-19FE-094D-3F76-A3DA2A800A5A}"/>
              </a:ext>
            </a:extLst>
          </p:cNvPr>
          <p:cNvCxnSpPr>
            <a:cxnSpLocks/>
          </p:cNvCxnSpPr>
          <p:nvPr/>
        </p:nvCxnSpPr>
        <p:spPr>
          <a:xfrm>
            <a:off x="5877563" y="2117599"/>
            <a:ext cx="0" cy="44481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71043217-1252-7696-C382-CD14ED39C93A}"/>
              </a:ext>
            </a:extLst>
          </p:cNvPr>
          <p:cNvCxnSpPr>
            <a:cxnSpLocks/>
          </p:cNvCxnSpPr>
          <p:nvPr/>
        </p:nvCxnSpPr>
        <p:spPr>
          <a:xfrm flipH="1">
            <a:off x="7286008" y="2394445"/>
            <a:ext cx="1057536" cy="3240545"/>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a:extLst>
              <a:ext uri="{FF2B5EF4-FFF2-40B4-BE49-F238E27FC236}">
                <a16:creationId xmlns:a16="http://schemas.microsoft.com/office/drawing/2014/main" id="{3560ED4F-390E-F5AE-C759-E651FDBD6FF9}"/>
              </a:ext>
            </a:extLst>
          </p:cNvPr>
          <p:cNvCxnSpPr>
            <a:cxnSpLocks/>
          </p:cNvCxnSpPr>
          <p:nvPr/>
        </p:nvCxnSpPr>
        <p:spPr>
          <a:xfrm>
            <a:off x="5888993" y="2939817"/>
            <a:ext cx="0" cy="291014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eur droit avec flèche 52">
            <a:extLst>
              <a:ext uri="{FF2B5EF4-FFF2-40B4-BE49-F238E27FC236}">
                <a16:creationId xmlns:a16="http://schemas.microsoft.com/office/drawing/2014/main" id="{345B0B27-9352-D1C2-4CA8-8DA9E81D46A0}"/>
              </a:ext>
            </a:extLst>
          </p:cNvPr>
          <p:cNvCxnSpPr>
            <a:cxnSpLocks/>
          </p:cNvCxnSpPr>
          <p:nvPr/>
        </p:nvCxnSpPr>
        <p:spPr>
          <a:xfrm flipH="1">
            <a:off x="6100073" y="4323458"/>
            <a:ext cx="302742" cy="115102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onnecteur droit avec flèche 54">
            <a:extLst>
              <a:ext uri="{FF2B5EF4-FFF2-40B4-BE49-F238E27FC236}">
                <a16:creationId xmlns:a16="http://schemas.microsoft.com/office/drawing/2014/main" id="{B13ABC72-D34C-410C-CF46-770EB638EE8D}"/>
              </a:ext>
            </a:extLst>
          </p:cNvPr>
          <p:cNvCxnSpPr>
            <a:cxnSpLocks/>
          </p:cNvCxnSpPr>
          <p:nvPr/>
        </p:nvCxnSpPr>
        <p:spPr>
          <a:xfrm flipH="1">
            <a:off x="6769761" y="1226492"/>
            <a:ext cx="366139" cy="62631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A3876A47-F174-39BA-AED7-ED7BB521A66C}"/>
              </a:ext>
            </a:extLst>
          </p:cNvPr>
          <p:cNvCxnSpPr>
            <a:cxnSpLocks/>
          </p:cNvCxnSpPr>
          <p:nvPr/>
        </p:nvCxnSpPr>
        <p:spPr>
          <a:xfrm>
            <a:off x="2494061" y="4311222"/>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necteur droit avec flèche 56">
            <a:extLst>
              <a:ext uri="{FF2B5EF4-FFF2-40B4-BE49-F238E27FC236}">
                <a16:creationId xmlns:a16="http://schemas.microsoft.com/office/drawing/2014/main" id="{43E72792-69EE-02D6-8BFF-1F494FAE8C14}"/>
              </a:ext>
            </a:extLst>
          </p:cNvPr>
          <p:cNvCxnSpPr>
            <a:cxnSpLocks/>
          </p:cNvCxnSpPr>
          <p:nvPr/>
        </p:nvCxnSpPr>
        <p:spPr>
          <a:xfrm>
            <a:off x="3785309" y="3037606"/>
            <a:ext cx="13958" cy="169317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onnecteur droit avec flèche 57">
            <a:extLst>
              <a:ext uri="{FF2B5EF4-FFF2-40B4-BE49-F238E27FC236}">
                <a16:creationId xmlns:a16="http://schemas.microsoft.com/office/drawing/2014/main" id="{08540D17-68AD-F5F8-5BC6-B616242FBEB9}"/>
              </a:ext>
            </a:extLst>
          </p:cNvPr>
          <p:cNvCxnSpPr>
            <a:cxnSpLocks/>
          </p:cNvCxnSpPr>
          <p:nvPr/>
        </p:nvCxnSpPr>
        <p:spPr>
          <a:xfrm>
            <a:off x="876890" y="2327391"/>
            <a:ext cx="0" cy="64182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onnecteur droit avec flèche 59">
            <a:extLst>
              <a:ext uri="{FF2B5EF4-FFF2-40B4-BE49-F238E27FC236}">
                <a16:creationId xmlns:a16="http://schemas.microsoft.com/office/drawing/2014/main" id="{B794B75F-A619-3F50-54C6-02E27E9468DF}"/>
              </a:ext>
            </a:extLst>
          </p:cNvPr>
          <p:cNvCxnSpPr>
            <a:cxnSpLocks/>
          </p:cNvCxnSpPr>
          <p:nvPr/>
        </p:nvCxnSpPr>
        <p:spPr>
          <a:xfrm>
            <a:off x="3242458" y="2039804"/>
            <a:ext cx="480652" cy="50094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onnecteur droit avec flèche 61">
            <a:extLst>
              <a:ext uri="{FF2B5EF4-FFF2-40B4-BE49-F238E27FC236}">
                <a16:creationId xmlns:a16="http://schemas.microsoft.com/office/drawing/2014/main" id="{27DBC266-9E9D-AD63-A235-638DBFB93F91}"/>
              </a:ext>
            </a:extLst>
          </p:cNvPr>
          <p:cNvCxnSpPr>
            <a:cxnSpLocks/>
          </p:cNvCxnSpPr>
          <p:nvPr/>
        </p:nvCxnSpPr>
        <p:spPr>
          <a:xfrm>
            <a:off x="1752194" y="2325199"/>
            <a:ext cx="313568" cy="46208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cteur droit avec flèche 64">
            <a:extLst>
              <a:ext uri="{FF2B5EF4-FFF2-40B4-BE49-F238E27FC236}">
                <a16:creationId xmlns:a16="http://schemas.microsoft.com/office/drawing/2014/main" id="{108415DA-0CA7-1163-738A-CBCB6E4AAF24}"/>
              </a:ext>
            </a:extLst>
          </p:cNvPr>
          <p:cNvCxnSpPr>
            <a:cxnSpLocks/>
          </p:cNvCxnSpPr>
          <p:nvPr/>
        </p:nvCxnSpPr>
        <p:spPr>
          <a:xfrm>
            <a:off x="1294119" y="3224511"/>
            <a:ext cx="778393" cy="59163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Connecteur droit avec flèche 66">
            <a:extLst>
              <a:ext uri="{FF2B5EF4-FFF2-40B4-BE49-F238E27FC236}">
                <a16:creationId xmlns:a16="http://schemas.microsoft.com/office/drawing/2014/main" id="{8914576D-3B57-A935-B6A3-32CA77E764A9}"/>
              </a:ext>
            </a:extLst>
          </p:cNvPr>
          <p:cNvCxnSpPr>
            <a:cxnSpLocks/>
          </p:cNvCxnSpPr>
          <p:nvPr/>
        </p:nvCxnSpPr>
        <p:spPr>
          <a:xfrm flipH="1">
            <a:off x="3569543" y="4487114"/>
            <a:ext cx="710359" cy="157801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onnecteur droit avec flèche 69">
            <a:extLst>
              <a:ext uri="{FF2B5EF4-FFF2-40B4-BE49-F238E27FC236}">
                <a16:creationId xmlns:a16="http://schemas.microsoft.com/office/drawing/2014/main" id="{BE59AA8E-4626-4776-9A04-70E58AB0D48E}"/>
              </a:ext>
            </a:extLst>
          </p:cNvPr>
          <p:cNvCxnSpPr>
            <a:cxnSpLocks/>
          </p:cNvCxnSpPr>
          <p:nvPr/>
        </p:nvCxnSpPr>
        <p:spPr>
          <a:xfrm>
            <a:off x="2204565" y="4860929"/>
            <a:ext cx="0" cy="98902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5" name="Connecteur droit avec flèche 74">
            <a:extLst>
              <a:ext uri="{FF2B5EF4-FFF2-40B4-BE49-F238E27FC236}">
                <a16:creationId xmlns:a16="http://schemas.microsoft.com/office/drawing/2014/main" id="{73C4014B-DE74-C0E2-C41E-54AA7215A98E}"/>
              </a:ext>
            </a:extLst>
          </p:cNvPr>
          <p:cNvCxnSpPr>
            <a:cxnSpLocks/>
          </p:cNvCxnSpPr>
          <p:nvPr/>
        </p:nvCxnSpPr>
        <p:spPr>
          <a:xfrm flipH="1" flipV="1">
            <a:off x="161029" y="3257164"/>
            <a:ext cx="110875" cy="338414"/>
          </a:xfrm>
          <a:prstGeom prst="straightConnector1">
            <a:avLst/>
          </a:prstGeom>
          <a:ln w="57150">
            <a:solidFill>
              <a:srgbClr val="C00000"/>
            </a:solidFill>
            <a:tailEnd type="triangle"/>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77" name="Connecteur droit avec flèche 76">
            <a:extLst>
              <a:ext uri="{FF2B5EF4-FFF2-40B4-BE49-F238E27FC236}">
                <a16:creationId xmlns:a16="http://schemas.microsoft.com/office/drawing/2014/main" id="{302DE1B1-52AE-6A68-5664-0058EC044266}"/>
              </a:ext>
            </a:extLst>
          </p:cNvPr>
          <p:cNvCxnSpPr>
            <a:cxnSpLocks/>
          </p:cNvCxnSpPr>
          <p:nvPr/>
        </p:nvCxnSpPr>
        <p:spPr>
          <a:xfrm flipH="1">
            <a:off x="1287687" y="2990032"/>
            <a:ext cx="657956" cy="11722"/>
          </a:xfrm>
          <a:prstGeom prst="straightConnector1">
            <a:avLst/>
          </a:prstGeom>
          <a:ln w="57150">
            <a:solidFill>
              <a:srgbClr val="C00000"/>
            </a:solidFill>
            <a:tailEnd type="triangle"/>
          </a:ln>
          <a:effectLst>
            <a:glow rad="1397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82" name="Flèche : courbe vers la gauche 81">
            <a:extLst>
              <a:ext uri="{FF2B5EF4-FFF2-40B4-BE49-F238E27FC236}">
                <a16:creationId xmlns:a16="http://schemas.microsoft.com/office/drawing/2014/main" id="{33EA63D0-2A84-3898-21B9-01C257F8C1A9}"/>
              </a:ext>
            </a:extLst>
          </p:cNvPr>
          <p:cNvSpPr/>
          <p:nvPr/>
        </p:nvSpPr>
        <p:spPr>
          <a:xfrm rot="10040790">
            <a:off x="71338" y="3946850"/>
            <a:ext cx="351248" cy="886371"/>
          </a:xfrm>
          <a:prstGeom prst="curvedLeftArrow">
            <a:avLst/>
          </a:prstGeom>
          <a:solidFill>
            <a:srgbClr val="C00000"/>
          </a:solidFill>
          <a:ln>
            <a:solidFill>
              <a:srgbClr val="C00000"/>
            </a:solidFill>
          </a:ln>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13" name="Connecteur droit avec flèche 112">
            <a:extLst>
              <a:ext uri="{FF2B5EF4-FFF2-40B4-BE49-F238E27FC236}">
                <a16:creationId xmlns:a16="http://schemas.microsoft.com/office/drawing/2014/main" id="{DA06447D-1369-FA11-B235-E68F5D588C21}"/>
              </a:ext>
            </a:extLst>
          </p:cNvPr>
          <p:cNvCxnSpPr>
            <a:cxnSpLocks/>
          </p:cNvCxnSpPr>
          <p:nvPr/>
        </p:nvCxnSpPr>
        <p:spPr>
          <a:xfrm>
            <a:off x="9562642" y="1827590"/>
            <a:ext cx="0" cy="34395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9715A07A-610E-CA8B-19BF-04C396427CC1}"/>
              </a:ext>
            </a:extLst>
          </p:cNvPr>
          <p:cNvCxnSpPr>
            <a:cxnSpLocks/>
          </p:cNvCxnSpPr>
          <p:nvPr/>
        </p:nvCxnSpPr>
        <p:spPr>
          <a:xfrm flipH="1">
            <a:off x="11398968" y="4648336"/>
            <a:ext cx="45075" cy="12016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Connecteur droit avec flèche 114">
            <a:extLst>
              <a:ext uri="{FF2B5EF4-FFF2-40B4-BE49-F238E27FC236}">
                <a16:creationId xmlns:a16="http://schemas.microsoft.com/office/drawing/2014/main" id="{F2276138-7371-6E7C-7A69-29D9EE246DB3}"/>
              </a:ext>
            </a:extLst>
          </p:cNvPr>
          <p:cNvCxnSpPr>
            <a:cxnSpLocks/>
          </p:cNvCxnSpPr>
          <p:nvPr/>
        </p:nvCxnSpPr>
        <p:spPr>
          <a:xfrm>
            <a:off x="9919972" y="2625445"/>
            <a:ext cx="0" cy="314863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4D40643F-9A20-CF30-11D3-E759DC996ECF}"/>
              </a:ext>
            </a:extLst>
          </p:cNvPr>
          <p:cNvCxnSpPr>
            <a:cxnSpLocks/>
          </p:cNvCxnSpPr>
          <p:nvPr/>
        </p:nvCxnSpPr>
        <p:spPr>
          <a:xfrm>
            <a:off x="8624729" y="4595199"/>
            <a:ext cx="119839" cy="133400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CFDA4C89-EBC3-CA57-BFF3-F7154A00F0C7}"/>
              </a:ext>
            </a:extLst>
          </p:cNvPr>
          <p:cNvCxnSpPr>
            <a:cxnSpLocks/>
          </p:cNvCxnSpPr>
          <p:nvPr/>
        </p:nvCxnSpPr>
        <p:spPr>
          <a:xfrm>
            <a:off x="12020165" y="810437"/>
            <a:ext cx="0" cy="42518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8CABD15D-74CE-F945-5932-B200802F8893}"/>
              </a:ext>
            </a:extLst>
          </p:cNvPr>
          <p:cNvCxnSpPr>
            <a:cxnSpLocks/>
          </p:cNvCxnSpPr>
          <p:nvPr/>
        </p:nvCxnSpPr>
        <p:spPr>
          <a:xfrm flipH="1">
            <a:off x="8401050" y="820979"/>
            <a:ext cx="260809" cy="956063"/>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8ABDFC4C-6C27-EAC5-E328-9CED1A741A6E}"/>
              </a:ext>
            </a:extLst>
          </p:cNvPr>
          <p:cNvCxnSpPr>
            <a:cxnSpLocks/>
          </p:cNvCxnSpPr>
          <p:nvPr/>
        </p:nvCxnSpPr>
        <p:spPr>
          <a:xfrm flipH="1">
            <a:off x="9562642" y="872056"/>
            <a:ext cx="500563" cy="35443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6" name="Rectangle : coins arrondis 125">
            <a:extLst>
              <a:ext uri="{FF2B5EF4-FFF2-40B4-BE49-F238E27FC236}">
                <a16:creationId xmlns:a16="http://schemas.microsoft.com/office/drawing/2014/main" id="{401DF61D-5E45-13C2-568B-29693A9B70E2}"/>
              </a:ext>
            </a:extLst>
          </p:cNvPr>
          <p:cNvSpPr/>
          <p:nvPr/>
        </p:nvSpPr>
        <p:spPr>
          <a:xfrm>
            <a:off x="8604641" y="693036"/>
            <a:ext cx="3486840" cy="234803"/>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Implication de la « triade accommodative » </a:t>
            </a:r>
          </a:p>
        </p:txBody>
      </p:sp>
      <p:cxnSp>
        <p:nvCxnSpPr>
          <p:cNvPr id="134" name="Connecteur droit avec flèche 133">
            <a:extLst>
              <a:ext uri="{FF2B5EF4-FFF2-40B4-BE49-F238E27FC236}">
                <a16:creationId xmlns:a16="http://schemas.microsoft.com/office/drawing/2014/main" id="{F9F429E4-B4A7-814F-D7C5-62D2AD8B5FA9}"/>
              </a:ext>
            </a:extLst>
          </p:cNvPr>
          <p:cNvCxnSpPr>
            <a:cxnSpLocks/>
          </p:cNvCxnSpPr>
          <p:nvPr/>
        </p:nvCxnSpPr>
        <p:spPr>
          <a:xfrm>
            <a:off x="11399794" y="3357390"/>
            <a:ext cx="0" cy="63110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0F5FD0A7-DB7D-DC11-874E-653BF49387CF}"/>
              </a:ext>
            </a:extLst>
          </p:cNvPr>
          <p:cNvCxnSpPr>
            <a:cxnSpLocks/>
          </p:cNvCxnSpPr>
          <p:nvPr/>
        </p:nvCxnSpPr>
        <p:spPr>
          <a:xfrm>
            <a:off x="11325170" y="2332216"/>
            <a:ext cx="0" cy="565482"/>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2" name="ZoneTexte 141">
            <a:extLst>
              <a:ext uri="{FF2B5EF4-FFF2-40B4-BE49-F238E27FC236}">
                <a16:creationId xmlns:a16="http://schemas.microsoft.com/office/drawing/2014/main" id="{C560EEA0-5CB7-090F-33B1-13D908E65F63}"/>
              </a:ext>
            </a:extLst>
          </p:cNvPr>
          <p:cNvSpPr txBox="1"/>
          <p:nvPr/>
        </p:nvSpPr>
        <p:spPr>
          <a:xfrm rot="17129825">
            <a:off x="7809856" y="1037960"/>
            <a:ext cx="1264079" cy="276999"/>
          </a:xfrm>
          <a:prstGeom prst="rect">
            <a:avLst/>
          </a:prstGeom>
          <a:noFill/>
        </p:spPr>
        <p:txBody>
          <a:bodyPr wrap="square" rtlCol="0">
            <a:spAutoFit/>
          </a:bodyPr>
          <a:lstStyle/>
          <a:p>
            <a:pPr algn="ctr"/>
            <a:r>
              <a:rPr lang="fr-BE" sz="1200" dirty="0">
                <a:solidFill>
                  <a:srgbClr val="C00000"/>
                </a:solidFill>
              </a:rPr>
              <a:t>CHRONIQUE</a:t>
            </a:r>
            <a:endParaRPr lang="fr-FR" sz="1200" dirty="0">
              <a:solidFill>
                <a:srgbClr val="C00000"/>
              </a:solidFill>
            </a:endParaRPr>
          </a:p>
        </p:txBody>
      </p:sp>
      <p:sp>
        <p:nvSpPr>
          <p:cNvPr id="144" name="ZoneTexte 143">
            <a:extLst>
              <a:ext uri="{FF2B5EF4-FFF2-40B4-BE49-F238E27FC236}">
                <a16:creationId xmlns:a16="http://schemas.microsoft.com/office/drawing/2014/main" id="{E0CADCF6-4CCE-B97B-87EA-258C70CE2282}"/>
              </a:ext>
            </a:extLst>
          </p:cNvPr>
          <p:cNvSpPr txBox="1"/>
          <p:nvPr/>
        </p:nvSpPr>
        <p:spPr>
          <a:xfrm>
            <a:off x="11292579" y="2434784"/>
            <a:ext cx="948212" cy="253916"/>
          </a:xfrm>
          <a:prstGeom prst="rect">
            <a:avLst/>
          </a:prstGeom>
          <a:noFill/>
        </p:spPr>
        <p:txBody>
          <a:bodyPr wrap="square" rtlCol="0">
            <a:spAutoFit/>
          </a:bodyPr>
          <a:lstStyle/>
          <a:p>
            <a:pPr algn="ctr"/>
            <a:r>
              <a:rPr lang="fr-BE" sz="1050" dirty="0">
                <a:solidFill>
                  <a:srgbClr val="C00000"/>
                </a:solidFill>
              </a:rPr>
              <a:t>CHRONIQUE</a:t>
            </a:r>
            <a:endParaRPr lang="fr-FR" sz="1050" dirty="0">
              <a:solidFill>
                <a:srgbClr val="C00000"/>
              </a:solidFill>
            </a:endParaRPr>
          </a:p>
        </p:txBody>
      </p:sp>
      <p:sp>
        <p:nvSpPr>
          <p:cNvPr id="9" name="Flèche : courbe vers la droite 8">
            <a:extLst>
              <a:ext uri="{FF2B5EF4-FFF2-40B4-BE49-F238E27FC236}">
                <a16:creationId xmlns:a16="http://schemas.microsoft.com/office/drawing/2014/main" id="{A8AF77B6-2561-EBE0-BE84-0FFB6224B51C}"/>
              </a:ext>
            </a:extLst>
          </p:cNvPr>
          <p:cNvSpPr/>
          <p:nvPr/>
        </p:nvSpPr>
        <p:spPr>
          <a:xfrm rot="3697444">
            <a:off x="9130223" y="-249483"/>
            <a:ext cx="415249" cy="1139045"/>
          </a:xfrm>
          <a:prstGeom prst="curvedRightArrow">
            <a:avLst/>
          </a:prstGeom>
          <a:solidFill>
            <a:srgbClr val="C00000"/>
          </a:solidFill>
          <a:ln>
            <a:solidFill>
              <a:srgbClr val="C000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3560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2581A0-1171-A017-D1DC-A9D8968808F1}"/>
              </a:ext>
            </a:extLst>
          </p:cNvPr>
          <p:cNvPicPr>
            <a:picLocks noChangeAspect="1"/>
          </p:cNvPicPr>
          <p:nvPr/>
        </p:nvPicPr>
        <p:blipFill>
          <a:blip r:embed="rId2"/>
          <a:stretch>
            <a:fillRect/>
          </a:stretch>
        </p:blipFill>
        <p:spPr>
          <a:xfrm>
            <a:off x="549728" y="-7203"/>
            <a:ext cx="11092543" cy="6865203"/>
          </a:xfrm>
          <a:prstGeom prst="rect">
            <a:avLst/>
          </a:prstGeom>
        </p:spPr>
      </p:pic>
    </p:spTree>
    <p:extLst>
      <p:ext uri="{BB962C8B-B14F-4D97-AF65-F5344CB8AC3E}">
        <p14:creationId xmlns:p14="http://schemas.microsoft.com/office/powerpoint/2010/main" val="3151311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E1B87C-1CDB-94A7-3AED-58F2BC3C8353}"/>
              </a:ext>
            </a:extLst>
          </p:cNvPr>
          <p:cNvPicPr>
            <a:picLocks noChangeAspect="1"/>
          </p:cNvPicPr>
          <p:nvPr/>
        </p:nvPicPr>
        <p:blipFill>
          <a:blip r:embed="rId2"/>
          <a:stretch>
            <a:fillRect/>
          </a:stretch>
        </p:blipFill>
        <p:spPr>
          <a:xfrm>
            <a:off x="130630" y="19943"/>
            <a:ext cx="11974286" cy="6855508"/>
          </a:xfrm>
          <a:prstGeom prst="rect">
            <a:avLst/>
          </a:prstGeom>
        </p:spPr>
      </p:pic>
    </p:spTree>
    <p:extLst>
      <p:ext uri="{BB962C8B-B14F-4D97-AF65-F5344CB8AC3E}">
        <p14:creationId xmlns:p14="http://schemas.microsoft.com/office/powerpoint/2010/main" val="386363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F3E45F4-1811-9790-9B53-885F430F9001}"/>
              </a:ext>
            </a:extLst>
          </p:cNvPr>
          <p:cNvSpPr/>
          <p:nvPr/>
        </p:nvSpPr>
        <p:spPr>
          <a:xfrm>
            <a:off x="4454138" y="4318494"/>
            <a:ext cx="1625600" cy="1097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Evaporation des larmes</a:t>
            </a:r>
            <a:endParaRPr lang="fr-FR" dirty="0">
              <a:solidFill>
                <a:sysClr val="windowText" lastClr="000000"/>
              </a:solidFill>
            </a:endParaRPr>
          </a:p>
        </p:txBody>
      </p:sp>
      <p:sp>
        <p:nvSpPr>
          <p:cNvPr id="2" name="Rectangle : coins arrondis 1">
            <a:extLst>
              <a:ext uri="{FF2B5EF4-FFF2-40B4-BE49-F238E27FC236}">
                <a16:creationId xmlns:a16="http://schemas.microsoft.com/office/drawing/2014/main" id="{727613B2-FFFB-A7C0-1001-8A73479A211C}"/>
              </a:ext>
            </a:extLst>
          </p:cNvPr>
          <p:cNvSpPr/>
          <p:nvPr/>
        </p:nvSpPr>
        <p:spPr>
          <a:xfrm>
            <a:off x="8721634" y="2571931"/>
            <a:ext cx="3411956" cy="2001520"/>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sz="2000" dirty="0">
              <a:solidFill>
                <a:sysClr val="windowText" lastClr="000000"/>
              </a:solidFill>
            </a:endParaRPr>
          </a:p>
          <a:p>
            <a:pPr algn="ctr"/>
            <a:endParaRPr lang="fr-BE" sz="2000" dirty="0">
              <a:solidFill>
                <a:sysClr val="windowText" lastClr="000000"/>
              </a:solidFill>
            </a:endParaRPr>
          </a:p>
          <a:p>
            <a:pPr algn="ctr"/>
            <a:endParaRPr lang="fr-BE" sz="2000" dirty="0">
              <a:solidFill>
                <a:sysClr val="windowText" lastClr="000000"/>
              </a:solidFill>
            </a:endParaRPr>
          </a:p>
          <a:p>
            <a:pPr algn="ctr"/>
            <a:endParaRPr lang="fr-BE" sz="2000" b="1" dirty="0">
              <a:solidFill>
                <a:srgbClr val="9F093F"/>
              </a:solidFill>
            </a:endParaRPr>
          </a:p>
          <a:p>
            <a:pPr algn="ctr"/>
            <a:r>
              <a:rPr lang="fr-BE" sz="2000" b="1" dirty="0">
                <a:solidFill>
                  <a:srgbClr val="9F093F"/>
                </a:solidFill>
              </a:rPr>
              <a:t>DIGITAL EYE STRAIN</a:t>
            </a:r>
            <a:endParaRPr lang="fr-FR" b="1" dirty="0">
              <a:solidFill>
                <a:srgbClr val="9F093F"/>
              </a:solidFill>
            </a:endParaRPr>
          </a:p>
        </p:txBody>
      </p:sp>
      <p:sp>
        <p:nvSpPr>
          <p:cNvPr id="3" name="Ellipse 2">
            <a:extLst>
              <a:ext uri="{FF2B5EF4-FFF2-40B4-BE49-F238E27FC236}">
                <a16:creationId xmlns:a16="http://schemas.microsoft.com/office/drawing/2014/main" id="{545521B8-3469-EBA9-72F5-4A303F826B0E}"/>
              </a:ext>
            </a:extLst>
          </p:cNvPr>
          <p:cNvSpPr/>
          <p:nvPr/>
        </p:nvSpPr>
        <p:spPr>
          <a:xfrm>
            <a:off x="8893519" y="2762071"/>
            <a:ext cx="2860769" cy="1236123"/>
          </a:xfrm>
          <a:prstGeom prst="ellipse">
            <a:avLst/>
          </a:prstGeom>
          <a:solidFill>
            <a:schemeClr val="tx2">
              <a:lumMod val="25000"/>
              <a:lumOff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2000" dirty="0">
                <a:solidFill>
                  <a:sysClr val="windowText" lastClr="000000"/>
                </a:solidFill>
              </a:rPr>
              <a:t>Sécheresse oculaire</a:t>
            </a:r>
            <a:endParaRPr lang="fr-FR" sz="2000" dirty="0">
              <a:solidFill>
                <a:sysClr val="windowText" lastClr="000000"/>
              </a:solidFill>
            </a:endParaRPr>
          </a:p>
        </p:txBody>
      </p:sp>
      <p:sp>
        <p:nvSpPr>
          <p:cNvPr id="5" name="Ellipse 4">
            <a:extLst>
              <a:ext uri="{FF2B5EF4-FFF2-40B4-BE49-F238E27FC236}">
                <a16:creationId xmlns:a16="http://schemas.microsoft.com/office/drawing/2014/main" id="{752518E1-07FE-8DE1-7359-6A3D05420235}"/>
              </a:ext>
            </a:extLst>
          </p:cNvPr>
          <p:cNvSpPr/>
          <p:nvPr/>
        </p:nvSpPr>
        <p:spPr>
          <a:xfrm>
            <a:off x="11538130" y="2707637"/>
            <a:ext cx="443310" cy="365656"/>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BE" sz="1400" dirty="0">
                <a:solidFill>
                  <a:sysClr val="windowText" lastClr="000000"/>
                </a:solidFill>
              </a:rPr>
              <a:t>…</a:t>
            </a:r>
            <a:endParaRPr lang="fr-FR" sz="1400" dirty="0">
              <a:solidFill>
                <a:sysClr val="windowText" lastClr="000000"/>
              </a:solidFill>
            </a:endParaRPr>
          </a:p>
        </p:txBody>
      </p:sp>
      <p:sp>
        <p:nvSpPr>
          <p:cNvPr id="6" name="Rectangle : coins arrondis 5">
            <a:extLst>
              <a:ext uri="{FF2B5EF4-FFF2-40B4-BE49-F238E27FC236}">
                <a16:creationId xmlns:a16="http://schemas.microsoft.com/office/drawing/2014/main" id="{144672B1-F1ED-A626-7314-8E5F9AD233FC}"/>
              </a:ext>
            </a:extLst>
          </p:cNvPr>
          <p:cNvSpPr/>
          <p:nvPr/>
        </p:nvSpPr>
        <p:spPr>
          <a:xfrm>
            <a:off x="8702034" y="5202636"/>
            <a:ext cx="2936240" cy="1605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u="sng" dirty="0">
                <a:solidFill>
                  <a:sysClr val="windowText" lastClr="000000"/>
                </a:solidFill>
              </a:rPr>
              <a:t>AUTRES FACTEURS :</a:t>
            </a:r>
          </a:p>
          <a:p>
            <a:pPr marL="285750" indent="-285750">
              <a:buFontTx/>
              <a:buChar char="-"/>
            </a:pPr>
            <a:r>
              <a:rPr lang="fr-BE" dirty="0">
                <a:solidFill>
                  <a:sysClr val="windowText" lastClr="000000"/>
                </a:solidFill>
              </a:rPr>
              <a:t>Maladie préexistante</a:t>
            </a:r>
          </a:p>
          <a:p>
            <a:pPr marL="285750" indent="-285750">
              <a:buFontTx/>
              <a:buChar char="-"/>
            </a:pPr>
            <a:r>
              <a:rPr lang="fr-BE" dirty="0">
                <a:solidFill>
                  <a:sysClr val="windowText" lastClr="000000"/>
                </a:solidFill>
              </a:rPr>
              <a:t>Facteur de risque préexistant</a:t>
            </a:r>
          </a:p>
          <a:p>
            <a:pPr marL="285750" indent="-285750">
              <a:buFontTx/>
              <a:buChar char="-"/>
            </a:pPr>
            <a:r>
              <a:rPr lang="fr-BE" dirty="0">
                <a:solidFill>
                  <a:sysClr val="windowText" lastClr="000000"/>
                </a:solidFill>
              </a:rPr>
              <a:t>Air ambiant sec</a:t>
            </a:r>
          </a:p>
          <a:p>
            <a:pPr algn="ctr"/>
            <a:r>
              <a:rPr lang="fr-BE" dirty="0">
                <a:solidFill>
                  <a:sysClr val="windowText" lastClr="000000"/>
                </a:solidFill>
              </a:rPr>
              <a:t>… </a:t>
            </a:r>
            <a:endParaRPr lang="fr-FR" dirty="0">
              <a:solidFill>
                <a:sysClr val="windowText" lastClr="000000"/>
              </a:solidFill>
            </a:endParaRPr>
          </a:p>
        </p:txBody>
      </p:sp>
      <p:sp>
        <p:nvSpPr>
          <p:cNvPr id="7" name="Ellipse 6">
            <a:extLst>
              <a:ext uri="{FF2B5EF4-FFF2-40B4-BE49-F238E27FC236}">
                <a16:creationId xmlns:a16="http://schemas.microsoft.com/office/drawing/2014/main" id="{84A26AB0-A0D7-DE10-0A4C-C3ADCE0DD648}"/>
              </a:ext>
            </a:extLst>
          </p:cNvPr>
          <p:cNvSpPr/>
          <p:nvPr/>
        </p:nvSpPr>
        <p:spPr>
          <a:xfrm>
            <a:off x="11625944" y="3123468"/>
            <a:ext cx="461749" cy="400403"/>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solidFill>
                  <a:sysClr val="windowText" lastClr="000000"/>
                </a:solidFill>
              </a:rPr>
              <a:t>…</a:t>
            </a:r>
            <a:endParaRPr lang="fr-FR" sz="1400" dirty="0">
              <a:solidFill>
                <a:sysClr val="windowText" lastClr="000000"/>
              </a:solidFill>
            </a:endParaRPr>
          </a:p>
        </p:txBody>
      </p:sp>
      <p:sp>
        <p:nvSpPr>
          <p:cNvPr id="8" name="Rectangle : coins arrondis 7">
            <a:extLst>
              <a:ext uri="{FF2B5EF4-FFF2-40B4-BE49-F238E27FC236}">
                <a16:creationId xmlns:a16="http://schemas.microsoft.com/office/drawing/2014/main" id="{9ACAEEC4-48DC-7320-F157-FBCD3F78998D}"/>
              </a:ext>
            </a:extLst>
          </p:cNvPr>
          <p:cNvSpPr/>
          <p:nvPr/>
        </p:nvSpPr>
        <p:spPr>
          <a:xfrm>
            <a:off x="9060725" y="1008023"/>
            <a:ext cx="2001520" cy="1159726"/>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Hyperosmolarité du film lacrymal</a:t>
            </a:r>
            <a:endParaRPr lang="fr-FR" dirty="0">
              <a:solidFill>
                <a:sysClr val="windowText" lastClr="000000"/>
              </a:solidFill>
            </a:endParaRPr>
          </a:p>
        </p:txBody>
      </p:sp>
      <p:sp>
        <p:nvSpPr>
          <p:cNvPr id="9" name="Rectangle : coins arrondis 8">
            <a:extLst>
              <a:ext uri="{FF2B5EF4-FFF2-40B4-BE49-F238E27FC236}">
                <a16:creationId xmlns:a16="http://schemas.microsoft.com/office/drawing/2014/main" id="{ED06E4DC-9DF7-6447-0DC5-7371395BA318}"/>
              </a:ext>
            </a:extLst>
          </p:cNvPr>
          <p:cNvSpPr/>
          <p:nvPr/>
        </p:nvSpPr>
        <p:spPr>
          <a:xfrm>
            <a:off x="6061070" y="171070"/>
            <a:ext cx="1625600" cy="1097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Mauvaise vidange des glandes de Meibomius</a:t>
            </a:r>
            <a:endParaRPr lang="fr-FR" dirty="0">
              <a:solidFill>
                <a:sysClr val="windowText" lastClr="000000"/>
              </a:solidFill>
            </a:endParaRPr>
          </a:p>
        </p:txBody>
      </p:sp>
      <p:sp>
        <p:nvSpPr>
          <p:cNvPr id="10" name="Rectangle : coins arrondis 9">
            <a:extLst>
              <a:ext uri="{FF2B5EF4-FFF2-40B4-BE49-F238E27FC236}">
                <a16:creationId xmlns:a16="http://schemas.microsoft.com/office/drawing/2014/main" id="{D4B2A452-8559-CD60-BF32-9C71294C87EB}"/>
              </a:ext>
            </a:extLst>
          </p:cNvPr>
          <p:cNvSpPr/>
          <p:nvPr/>
        </p:nvSpPr>
        <p:spPr>
          <a:xfrm>
            <a:off x="6195018" y="1497882"/>
            <a:ext cx="1625600" cy="1097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Mauvaise répartition du film lacrymal</a:t>
            </a:r>
            <a:endParaRPr lang="fr-FR" dirty="0">
              <a:solidFill>
                <a:sysClr val="windowText" lastClr="000000"/>
              </a:solidFill>
            </a:endParaRPr>
          </a:p>
        </p:txBody>
      </p:sp>
      <p:sp>
        <p:nvSpPr>
          <p:cNvPr id="11" name="Rectangle : coins arrondis 10">
            <a:extLst>
              <a:ext uri="{FF2B5EF4-FFF2-40B4-BE49-F238E27FC236}">
                <a16:creationId xmlns:a16="http://schemas.microsoft.com/office/drawing/2014/main" id="{A3B0D4F7-673F-A9BE-0BE5-11B7000698A5}"/>
              </a:ext>
            </a:extLst>
          </p:cNvPr>
          <p:cNvSpPr/>
          <p:nvPr/>
        </p:nvSpPr>
        <p:spPr>
          <a:xfrm>
            <a:off x="6220276" y="2831657"/>
            <a:ext cx="1625600" cy="1097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Instabilité du film lacrymal</a:t>
            </a:r>
            <a:endParaRPr lang="fr-FR" dirty="0">
              <a:solidFill>
                <a:sysClr val="windowText" lastClr="000000"/>
              </a:solidFill>
            </a:endParaRPr>
          </a:p>
        </p:txBody>
      </p:sp>
      <p:sp>
        <p:nvSpPr>
          <p:cNvPr id="12" name="Rectangle : coins arrondis 11">
            <a:extLst>
              <a:ext uri="{FF2B5EF4-FFF2-40B4-BE49-F238E27FC236}">
                <a16:creationId xmlns:a16="http://schemas.microsoft.com/office/drawing/2014/main" id="{4B6A15DF-D680-0ADA-F2DC-6D2B97312C05}"/>
              </a:ext>
            </a:extLst>
          </p:cNvPr>
          <p:cNvSpPr/>
          <p:nvPr/>
        </p:nvSpPr>
        <p:spPr>
          <a:xfrm>
            <a:off x="1609041" y="5080535"/>
            <a:ext cx="1390158" cy="1591302"/>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Fixation du regard</a:t>
            </a:r>
            <a:endParaRPr lang="fr-FR" dirty="0">
              <a:solidFill>
                <a:sysClr val="windowText" lastClr="000000"/>
              </a:solidFill>
            </a:endParaRPr>
          </a:p>
        </p:txBody>
      </p:sp>
      <p:sp>
        <p:nvSpPr>
          <p:cNvPr id="13" name="Rectangle : coins arrondis 12">
            <a:extLst>
              <a:ext uri="{FF2B5EF4-FFF2-40B4-BE49-F238E27FC236}">
                <a16:creationId xmlns:a16="http://schemas.microsoft.com/office/drawing/2014/main" id="{D0330918-95C2-78DD-2B01-089EC6DB12ED}"/>
              </a:ext>
            </a:extLst>
          </p:cNvPr>
          <p:cNvSpPr/>
          <p:nvPr/>
        </p:nvSpPr>
        <p:spPr>
          <a:xfrm>
            <a:off x="58410" y="4559282"/>
            <a:ext cx="1419038" cy="1262715"/>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Conditions de lisibilité faibles </a:t>
            </a:r>
            <a:endParaRPr lang="fr-FR" dirty="0">
              <a:solidFill>
                <a:sysClr val="windowText" lastClr="000000"/>
              </a:solidFill>
            </a:endParaRPr>
          </a:p>
        </p:txBody>
      </p:sp>
      <p:sp>
        <p:nvSpPr>
          <p:cNvPr id="47" name="Flèche : courbe vers la droite 46">
            <a:extLst>
              <a:ext uri="{FF2B5EF4-FFF2-40B4-BE49-F238E27FC236}">
                <a16:creationId xmlns:a16="http://schemas.microsoft.com/office/drawing/2014/main" id="{F01654F3-D864-0767-0363-6D1781790C94}"/>
              </a:ext>
            </a:extLst>
          </p:cNvPr>
          <p:cNvSpPr/>
          <p:nvPr/>
        </p:nvSpPr>
        <p:spPr>
          <a:xfrm rot="853634">
            <a:off x="5184188" y="112760"/>
            <a:ext cx="601128" cy="4523297"/>
          </a:xfrm>
          <a:prstGeom prst="curvedRightArrow">
            <a:avLst/>
          </a:prstGeom>
          <a:solidFill>
            <a:srgbClr val="C00000"/>
          </a:solidFill>
          <a:ln>
            <a:solidFill>
              <a:srgbClr val="C00000"/>
            </a:solidFill>
          </a:ln>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 coins arrondis 13">
            <a:extLst>
              <a:ext uri="{FF2B5EF4-FFF2-40B4-BE49-F238E27FC236}">
                <a16:creationId xmlns:a16="http://schemas.microsoft.com/office/drawing/2014/main" id="{FCD2EECD-5E7E-8983-048C-22A989E2A8DA}"/>
              </a:ext>
            </a:extLst>
          </p:cNvPr>
          <p:cNvSpPr/>
          <p:nvPr/>
        </p:nvSpPr>
        <p:spPr>
          <a:xfrm>
            <a:off x="35545" y="42455"/>
            <a:ext cx="1331757" cy="1539212"/>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b="1" u="sng" dirty="0">
                <a:solidFill>
                  <a:sysClr val="windowText" lastClr="000000"/>
                </a:solidFill>
              </a:rPr>
              <a:t>Demande cognitive élevée</a:t>
            </a:r>
            <a:endParaRPr lang="fr-FR" b="1" u="sng" dirty="0">
              <a:solidFill>
                <a:sysClr val="windowText" lastClr="000000"/>
              </a:solidFill>
            </a:endParaRPr>
          </a:p>
        </p:txBody>
      </p:sp>
      <p:sp>
        <p:nvSpPr>
          <p:cNvPr id="16" name="Rectangle : coins arrondis 15">
            <a:extLst>
              <a:ext uri="{FF2B5EF4-FFF2-40B4-BE49-F238E27FC236}">
                <a16:creationId xmlns:a16="http://schemas.microsoft.com/office/drawing/2014/main" id="{A088F96B-85D2-2B4A-91E9-1F0A9ED4B630}"/>
              </a:ext>
            </a:extLst>
          </p:cNvPr>
          <p:cNvSpPr/>
          <p:nvPr/>
        </p:nvSpPr>
        <p:spPr>
          <a:xfrm>
            <a:off x="2391802" y="1024940"/>
            <a:ext cx="2314814" cy="2792847"/>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Altération du clignement</a:t>
            </a:r>
          </a:p>
          <a:p>
            <a:pPr algn="ctr"/>
            <a:endParaRPr lang="fr-BE" dirty="0">
              <a:solidFill>
                <a:sysClr val="windowText" lastClr="000000"/>
              </a:solidFill>
            </a:endParaRPr>
          </a:p>
          <a:p>
            <a:pPr algn="ctr"/>
            <a:endParaRPr lang="fr-BE" dirty="0">
              <a:solidFill>
                <a:sysClr val="windowText" lastClr="000000"/>
              </a:solidFill>
            </a:endParaRPr>
          </a:p>
          <a:p>
            <a:pPr algn="ctr"/>
            <a:endParaRPr lang="fr-BE" dirty="0">
              <a:solidFill>
                <a:sysClr val="windowText" lastClr="000000"/>
              </a:solidFill>
            </a:endParaRPr>
          </a:p>
          <a:p>
            <a:pPr algn="ctr"/>
            <a:r>
              <a:rPr lang="fr-BE" dirty="0">
                <a:solidFill>
                  <a:sysClr val="windowText" lastClr="000000"/>
                </a:solidFill>
              </a:rPr>
              <a:t> </a:t>
            </a:r>
          </a:p>
          <a:p>
            <a:pPr algn="ctr"/>
            <a:endParaRPr lang="fr-BE" dirty="0">
              <a:solidFill>
                <a:sysClr val="windowText" lastClr="000000"/>
              </a:solidFill>
            </a:endParaRPr>
          </a:p>
          <a:p>
            <a:pPr algn="ctr"/>
            <a:endParaRPr lang="fr-BE" dirty="0">
              <a:solidFill>
                <a:sysClr val="windowText" lastClr="000000"/>
              </a:solidFill>
            </a:endParaRPr>
          </a:p>
          <a:p>
            <a:pPr algn="ctr"/>
            <a:endParaRPr lang="fr-FR" dirty="0">
              <a:solidFill>
                <a:sysClr val="windowText" lastClr="000000"/>
              </a:solidFill>
            </a:endParaRPr>
          </a:p>
        </p:txBody>
      </p:sp>
      <p:sp>
        <p:nvSpPr>
          <p:cNvPr id="15" name="Rectangle : coins arrondis 14">
            <a:extLst>
              <a:ext uri="{FF2B5EF4-FFF2-40B4-BE49-F238E27FC236}">
                <a16:creationId xmlns:a16="http://schemas.microsoft.com/office/drawing/2014/main" id="{632B66A5-A225-BED4-B2E7-16D036CD23C4}"/>
              </a:ext>
            </a:extLst>
          </p:cNvPr>
          <p:cNvSpPr/>
          <p:nvPr/>
        </p:nvSpPr>
        <p:spPr>
          <a:xfrm>
            <a:off x="2661193" y="2668386"/>
            <a:ext cx="1862803" cy="1122062"/>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dirty="0">
                <a:solidFill>
                  <a:sysClr val="windowText" lastClr="000000"/>
                </a:solidFill>
              </a:rPr>
              <a:t>Clignements incomplets</a:t>
            </a:r>
            <a:endParaRPr lang="fr-FR" dirty="0">
              <a:solidFill>
                <a:sysClr val="windowText" lastClr="000000"/>
              </a:solidFill>
            </a:endParaRPr>
          </a:p>
        </p:txBody>
      </p:sp>
      <p:sp>
        <p:nvSpPr>
          <p:cNvPr id="17" name="Rectangle : coins arrondis 16">
            <a:extLst>
              <a:ext uri="{FF2B5EF4-FFF2-40B4-BE49-F238E27FC236}">
                <a16:creationId xmlns:a16="http://schemas.microsoft.com/office/drawing/2014/main" id="{E0CBCB4C-54F5-5EE3-36E3-403FC3392543}"/>
              </a:ext>
            </a:extLst>
          </p:cNvPr>
          <p:cNvSpPr/>
          <p:nvPr/>
        </p:nvSpPr>
        <p:spPr>
          <a:xfrm>
            <a:off x="2571278" y="1795546"/>
            <a:ext cx="1340309" cy="811549"/>
          </a:xfrm>
          <a:prstGeom prst="roundRect">
            <a:avLst/>
          </a:prstGeom>
          <a:solidFill>
            <a:schemeClr val="tx2">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1400" dirty="0">
                <a:solidFill>
                  <a:sysClr val="windowText" lastClr="000000"/>
                </a:solidFill>
              </a:rPr>
              <a:t>Clignements moins fréquents </a:t>
            </a:r>
            <a:endParaRPr lang="fr-FR" sz="1400" dirty="0">
              <a:solidFill>
                <a:sysClr val="windowText" lastClr="000000"/>
              </a:solidFill>
            </a:endParaRPr>
          </a:p>
        </p:txBody>
      </p:sp>
      <p:sp>
        <p:nvSpPr>
          <p:cNvPr id="18" name="Rectangle : coins arrondis 17">
            <a:extLst>
              <a:ext uri="{FF2B5EF4-FFF2-40B4-BE49-F238E27FC236}">
                <a16:creationId xmlns:a16="http://schemas.microsoft.com/office/drawing/2014/main" id="{F36CA674-B245-4F5E-5EFA-92F3CE349395}"/>
              </a:ext>
            </a:extLst>
          </p:cNvPr>
          <p:cNvSpPr/>
          <p:nvPr/>
        </p:nvSpPr>
        <p:spPr>
          <a:xfrm>
            <a:off x="483053" y="1770020"/>
            <a:ext cx="1821815" cy="2647751"/>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Augmentation du temps nécessaire pour appréhender l’information visuelle </a:t>
            </a:r>
            <a:endParaRPr lang="fr-FR" dirty="0">
              <a:solidFill>
                <a:sysClr val="windowText" lastClr="000000"/>
              </a:solidFill>
            </a:endParaRPr>
          </a:p>
        </p:txBody>
      </p:sp>
      <p:cxnSp>
        <p:nvCxnSpPr>
          <p:cNvPr id="20" name="Connecteur droit avec flèche 19">
            <a:extLst>
              <a:ext uri="{FF2B5EF4-FFF2-40B4-BE49-F238E27FC236}">
                <a16:creationId xmlns:a16="http://schemas.microsoft.com/office/drawing/2014/main" id="{173B5AAD-8C45-F825-5203-2D1F91194482}"/>
              </a:ext>
            </a:extLst>
          </p:cNvPr>
          <p:cNvCxnSpPr>
            <a:cxnSpLocks/>
          </p:cNvCxnSpPr>
          <p:nvPr/>
        </p:nvCxnSpPr>
        <p:spPr>
          <a:xfrm flipV="1">
            <a:off x="8871850" y="3509059"/>
            <a:ext cx="517955" cy="19394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71CB4F55-3CAB-60E2-8022-92939D43D156}"/>
              </a:ext>
            </a:extLst>
          </p:cNvPr>
          <p:cNvCxnSpPr>
            <a:cxnSpLocks/>
          </p:cNvCxnSpPr>
          <p:nvPr/>
        </p:nvCxnSpPr>
        <p:spPr>
          <a:xfrm flipV="1">
            <a:off x="4199638" y="805755"/>
            <a:ext cx="2058022" cy="116782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88D91360-4A0D-C7EC-8E32-6E39D483F469}"/>
              </a:ext>
            </a:extLst>
          </p:cNvPr>
          <p:cNvCxnSpPr>
            <a:cxnSpLocks/>
          </p:cNvCxnSpPr>
          <p:nvPr/>
        </p:nvCxnSpPr>
        <p:spPr>
          <a:xfrm flipV="1">
            <a:off x="2197730" y="3073293"/>
            <a:ext cx="388893" cy="230991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0B30A7AC-B11D-6B2B-589D-D138FB57489A}"/>
              </a:ext>
            </a:extLst>
          </p:cNvPr>
          <p:cNvCxnSpPr>
            <a:cxnSpLocks/>
          </p:cNvCxnSpPr>
          <p:nvPr/>
        </p:nvCxnSpPr>
        <p:spPr>
          <a:xfrm flipV="1">
            <a:off x="664580" y="4052235"/>
            <a:ext cx="132846" cy="65190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0E8BAFA4-ACFA-270D-14F0-E6EA382D5380}"/>
              </a:ext>
            </a:extLst>
          </p:cNvPr>
          <p:cNvCxnSpPr>
            <a:cxnSpLocks/>
          </p:cNvCxnSpPr>
          <p:nvPr/>
        </p:nvCxnSpPr>
        <p:spPr>
          <a:xfrm flipH="1">
            <a:off x="10123250" y="1942746"/>
            <a:ext cx="51480" cy="113054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57796914-1594-56B6-0E08-21AD73CD7D18}"/>
              </a:ext>
            </a:extLst>
          </p:cNvPr>
          <p:cNvCxnSpPr>
            <a:cxnSpLocks/>
          </p:cNvCxnSpPr>
          <p:nvPr/>
        </p:nvCxnSpPr>
        <p:spPr>
          <a:xfrm flipV="1">
            <a:off x="7647652" y="1872122"/>
            <a:ext cx="1674746" cy="120117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2E7C6C60-9BE0-F1FB-4094-61283E3A6CA7}"/>
              </a:ext>
            </a:extLst>
          </p:cNvPr>
          <p:cNvCxnSpPr>
            <a:cxnSpLocks/>
          </p:cNvCxnSpPr>
          <p:nvPr/>
        </p:nvCxnSpPr>
        <p:spPr>
          <a:xfrm flipV="1">
            <a:off x="5923530" y="3712029"/>
            <a:ext cx="705870" cy="108968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1794AC15-B06D-7AB1-4344-CE0BECAE29FA}"/>
              </a:ext>
            </a:extLst>
          </p:cNvPr>
          <p:cNvCxnSpPr>
            <a:cxnSpLocks/>
          </p:cNvCxnSpPr>
          <p:nvPr/>
        </p:nvCxnSpPr>
        <p:spPr>
          <a:xfrm flipV="1">
            <a:off x="4307081" y="1765788"/>
            <a:ext cx="2083712" cy="52568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eur droit avec flèche 38">
            <a:extLst>
              <a:ext uri="{FF2B5EF4-FFF2-40B4-BE49-F238E27FC236}">
                <a16:creationId xmlns:a16="http://schemas.microsoft.com/office/drawing/2014/main" id="{F9BE73F7-0A67-894B-CC60-2650D2A1D0F9}"/>
              </a:ext>
            </a:extLst>
          </p:cNvPr>
          <p:cNvCxnSpPr>
            <a:cxnSpLocks/>
          </p:cNvCxnSpPr>
          <p:nvPr/>
        </p:nvCxnSpPr>
        <p:spPr>
          <a:xfrm>
            <a:off x="1001486" y="1360942"/>
            <a:ext cx="316719" cy="69717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Connecteur droit avec flèche 39">
            <a:extLst>
              <a:ext uri="{FF2B5EF4-FFF2-40B4-BE49-F238E27FC236}">
                <a16:creationId xmlns:a16="http://schemas.microsoft.com/office/drawing/2014/main" id="{4C01AA6E-D0D4-9497-79BD-E300E4ABA60A}"/>
              </a:ext>
            </a:extLst>
          </p:cNvPr>
          <p:cNvCxnSpPr>
            <a:cxnSpLocks/>
          </p:cNvCxnSpPr>
          <p:nvPr/>
        </p:nvCxnSpPr>
        <p:spPr>
          <a:xfrm>
            <a:off x="7556038" y="991575"/>
            <a:ext cx="1769267" cy="24333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a:extLst>
              <a:ext uri="{FF2B5EF4-FFF2-40B4-BE49-F238E27FC236}">
                <a16:creationId xmlns:a16="http://schemas.microsoft.com/office/drawing/2014/main" id="{4C1C4576-17CF-7C90-E51C-97F8967A3B9A}"/>
              </a:ext>
            </a:extLst>
          </p:cNvPr>
          <p:cNvCxnSpPr>
            <a:cxnSpLocks/>
          </p:cNvCxnSpPr>
          <p:nvPr/>
        </p:nvCxnSpPr>
        <p:spPr>
          <a:xfrm flipV="1">
            <a:off x="7556038" y="1612061"/>
            <a:ext cx="1769267" cy="25281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A6757FCD-EF87-0DE0-1E0D-F24E4F9D5B4E}"/>
              </a:ext>
            </a:extLst>
          </p:cNvPr>
          <p:cNvCxnSpPr>
            <a:cxnSpLocks/>
          </p:cNvCxnSpPr>
          <p:nvPr/>
        </p:nvCxnSpPr>
        <p:spPr>
          <a:xfrm>
            <a:off x="4198761" y="2539506"/>
            <a:ext cx="601839" cy="201912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06D90055-0C29-187A-1FCC-43E90F77520B}"/>
              </a:ext>
            </a:extLst>
          </p:cNvPr>
          <p:cNvCxnSpPr>
            <a:cxnSpLocks/>
          </p:cNvCxnSpPr>
          <p:nvPr/>
        </p:nvCxnSpPr>
        <p:spPr>
          <a:xfrm>
            <a:off x="300433" y="1360942"/>
            <a:ext cx="0" cy="3425677"/>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4" name="Connecteur droit avec flèche 43">
            <a:extLst>
              <a:ext uri="{FF2B5EF4-FFF2-40B4-BE49-F238E27FC236}">
                <a16:creationId xmlns:a16="http://schemas.microsoft.com/office/drawing/2014/main" id="{C0CD91BA-6FD6-2EB5-6913-B03E2A61821D}"/>
              </a:ext>
            </a:extLst>
          </p:cNvPr>
          <p:cNvCxnSpPr>
            <a:cxnSpLocks/>
          </p:cNvCxnSpPr>
          <p:nvPr/>
        </p:nvCxnSpPr>
        <p:spPr>
          <a:xfrm>
            <a:off x="1660067" y="4260359"/>
            <a:ext cx="341681" cy="11881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5438E28C-D711-88BA-BC6C-50F448A6C0A8}"/>
              </a:ext>
            </a:extLst>
          </p:cNvPr>
          <p:cNvSpPr/>
          <p:nvPr/>
        </p:nvSpPr>
        <p:spPr>
          <a:xfrm rot="16200000">
            <a:off x="-930384" y="2655312"/>
            <a:ext cx="2102475" cy="609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solidFill>
                  <a:srgbClr val="C00000"/>
                </a:solidFill>
              </a:rPr>
              <a:t>EXACERBE</a:t>
            </a:r>
            <a:endParaRPr lang="fr-FR" sz="1600" dirty="0">
              <a:solidFill>
                <a:srgbClr val="C00000"/>
              </a:solidFill>
            </a:endParaRPr>
          </a:p>
        </p:txBody>
      </p:sp>
      <p:sp>
        <p:nvSpPr>
          <p:cNvPr id="19" name="Rectangle : coins arrondis 18">
            <a:extLst>
              <a:ext uri="{FF2B5EF4-FFF2-40B4-BE49-F238E27FC236}">
                <a16:creationId xmlns:a16="http://schemas.microsoft.com/office/drawing/2014/main" id="{D0D27962-B421-E0CC-74D1-9456B5D5A6A1}"/>
              </a:ext>
            </a:extLst>
          </p:cNvPr>
          <p:cNvSpPr/>
          <p:nvPr/>
        </p:nvSpPr>
        <p:spPr>
          <a:xfrm>
            <a:off x="5958567" y="5448480"/>
            <a:ext cx="2441628" cy="1097280"/>
          </a:xfrm>
          <a:prstGeom prst="roundRect">
            <a:avLst/>
          </a:prstGeom>
          <a:solidFill>
            <a:schemeClr val="tx2">
              <a:lumMod val="10000"/>
              <a:lumOff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a:solidFill>
                  <a:sysClr val="windowText" lastClr="000000"/>
                </a:solidFill>
              </a:rPr>
              <a:t>AUGMENTATION DE LA PRODUCTION DE LARMES</a:t>
            </a:r>
            <a:endParaRPr lang="fr-FR" dirty="0">
              <a:solidFill>
                <a:sysClr val="windowText" lastClr="000000"/>
              </a:solidFill>
            </a:endParaRPr>
          </a:p>
        </p:txBody>
      </p:sp>
      <p:cxnSp>
        <p:nvCxnSpPr>
          <p:cNvPr id="25" name="Connecteur droit avec flèche 24">
            <a:extLst>
              <a:ext uri="{FF2B5EF4-FFF2-40B4-BE49-F238E27FC236}">
                <a16:creationId xmlns:a16="http://schemas.microsoft.com/office/drawing/2014/main" id="{A9767651-3485-A53F-C3F5-C047344A63AC}"/>
              </a:ext>
            </a:extLst>
          </p:cNvPr>
          <p:cNvCxnSpPr>
            <a:cxnSpLocks/>
          </p:cNvCxnSpPr>
          <p:nvPr/>
        </p:nvCxnSpPr>
        <p:spPr>
          <a:xfrm flipH="1" flipV="1">
            <a:off x="5414730" y="5156309"/>
            <a:ext cx="713907" cy="1219498"/>
          </a:xfrm>
          <a:prstGeom prst="straightConnector1">
            <a:avLst/>
          </a:prstGeom>
          <a:ln w="57150">
            <a:solidFill>
              <a:srgbClr val="C00000"/>
            </a:solidFill>
            <a:tailEnd type="triangle"/>
          </a:ln>
          <a:effectLst>
            <a:glow rad="1397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702F2115-8A61-C0D7-0B93-5A99745E719E}"/>
              </a:ext>
            </a:extLst>
          </p:cNvPr>
          <p:cNvCxnSpPr>
            <a:cxnSpLocks/>
          </p:cNvCxnSpPr>
          <p:nvPr/>
        </p:nvCxnSpPr>
        <p:spPr>
          <a:xfrm flipH="1">
            <a:off x="8259873" y="2022838"/>
            <a:ext cx="1131524" cy="3743869"/>
          </a:xfrm>
          <a:prstGeom prst="straightConnector1">
            <a:avLst/>
          </a:prstGeom>
          <a:ln w="57150">
            <a:solidFill>
              <a:srgbClr val="C00000"/>
            </a:solidFill>
            <a:tailEnd type="triangle"/>
          </a:ln>
          <a:effectLst>
            <a:glow rad="1397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50DA39BD-4982-C8F5-A369-6B591A64F14E}"/>
              </a:ext>
            </a:extLst>
          </p:cNvPr>
          <p:cNvSpPr/>
          <p:nvPr/>
        </p:nvSpPr>
        <p:spPr>
          <a:xfrm>
            <a:off x="11058294" y="50084"/>
            <a:ext cx="1072241" cy="1023250"/>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1</a:t>
            </a:r>
            <a:endParaRPr lang="fr-FR" sz="4400" dirty="0">
              <a:solidFill>
                <a:schemeClr val="accent5">
                  <a:lumMod val="75000"/>
                </a:schemeClr>
              </a:solidFill>
            </a:endParaRPr>
          </a:p>
        </p:txBody>
      </p:sp>
    </p:spTree>
    <p:extLst>
      <p:ext uri="{BB962C8B-B14F-4D97-AF65-F5344CB8AC3E}">
        <p14:creationId xmlns:p14="http://schemas.microsoft.com/office/powerpoint/2010/main" val="37010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B1DA301-6788-523D-D0FC-72D18DD76B44}"/>
              </a:ext>
            </a:extLst>
          </p:cNvPr>
          <p:cNvSpPr/>
          <p:nvPr/>
        </p:nvSpPr>
        <p:spPr>
          <a:xfrm>
            <a:off x="118868" y="1887190"/>
            <a:ext cx="2184400" cy="58928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BE" sz="2000" b="1" u="sng" dirty="0"/>
              <a:t>Vision de près</a:t>
            </a:r>
            <a:endParaRPr lang="fr-FR" sz="2000" b="1" u="sng" dirty="0"/>
          </a:p>
        </p:txBody>
      </p:sp>
      <p:cxnSp>
        <p:nvCxnSpPr>
          <p:cNvPr id="3" name="Connecteur droit 2">
            <a:extLst>
              <a:ext uri="{FF2B5EF4-FFF2-40B4-BE49-F238E27FC236}">
                <a16:creationId xmlns:a16="http://schemas.microsoft.com/office/drawing/2014/main" id="{90B41C73-5E7D-26E3-9C66-DEEBD83CA5E6}"/>
              </a:ext>
            </a:extLst>
          </p:cNvPr>
          <p:cNvCxnSpPr>
            <a:cxnSpLocks/>
          </p:cNvCxnSpPr>
          <p:nvPr/>
        </p:nvCxnSpPr>
        <p:spPr>
          <a:xfrm>
            <a:off x="4210581" y="4018276"/>
            <a:ext cx="4105390" cy="0"/>
          </a:xfrm>
          <a:prstGeom prst="line">
            <a:avLst/>
          </a:prstGeom>
          <a:ln w="57150">
            <a:solidFill>
              <a:schemeClr val="accent5">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 name="Rectangle : coins arrondis 3">
            <a:extLst>
              <a:ext uri="{FF2B5EF4-FFF2-40B4-BE49-F238E27FC236}">
                <a16:creationId xmlns:a16="http://schemas.microsoft.com/office/drawing/2014/main" id="{DF07FA09-DCE0-2AC3-E077-26654F000909}"/>
              </a:ext>
            </a:extLst>
          </p:cNvPr>
          <p:cNvSpPr/>
          <p:nvPr/>
        </p:nvSpPr>
        <p:spPr>
          <a:xfrm>
            <a:off x="4205019" y="3306524"/>
            <a:ext cx="4212323" cy="598255"/>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400" i="1" dirty="0">
                <a:solidFill>
                  <a:sysClr val="windowText" lastClr="000000"/>
                </a:solidFill>
              </a:rPr>
              <a:t>↑</a:t>
            </a:r>
            <a:r>
              <a:rPr lang="fr-BE" i="1" dirty="0">
                <a:solidFill>
                  <a:sysClr val="windowText" lastClr="000000"/>
                </a:solidFill>
              </a:rPr>
              <a:t>  </a:t>
            </a:r>
            <a:r>
              <a:rPr lang="fr-BE" sz="1400" i="1" dirty="0">
                <a:solidFill>
                  <a:sysClr val="windowText" lastClr="000000"/>
                </a:solidFill>
              </a:rPr>
              <a:t>MUSCLE OCULO-MOTEUR DROIT MEDIAN</a:t>
            </a:r>
            <a:r>
              <a:rPr lang="fr-BE" sz="2400" i="1" dirty="0">
                <a:solidFill>
                  <a:sysClr val="windowText" lastClr="000000"/>
                </a:solidFill>
              </a:rPr>
              <a:t> ↑</a:t>
            </a:r>
            <a:endParaRPr lang="fr-FR" sz="2400" i="1" dirty="0">
              <a:solidFill>
                <a:sysClr val="windowText" lastClr="000000"/>
              </a:solidFill>
            </a:endParaRPr>
          </a:p>
        </p:txBody>
      </p:sp>
      <p:sp>
        <p:nvSpPr>
          <p:cNvPr id="5" name="Rectangle : coins arrondis 4">
            <a:extLst>
              <a:ext uri="{FF2B5EF4-FFF2-40B4-BE49-F238E27FC236}">
                <a16:creationId xmlns:a16="http://schemas.microsoft.com/office/drawing/2014/main" id="{A18EB122-C489-1476-2126-7C100E866B38}"/>
              </a:ext>
            </a:extLst>
          </p:cNvPr>
          <p:cNvSpPr/>
          <p:nvPr/>
        </p:nvSpPr>
        <p:spPr>
          <a:xfrm>
            <a:off x="4205019" y="4108678"/>
            <a:ext cx="4212323" cy="598256"/>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400" i="1" dirty="0">
                <a:solidFill>
                  <a:sysClr val="windowText" lastClr="000000"/>
                </a:solidFill>
              </a:rPr>
              <a:t>↓ ↓ ↓  </a:t>
            </a:r>
            <a:r>
              <a:rPr lang="fr-BE" sz="1600" i="1" dirty="0">
                <a:solidFill>
                  <a:sysClr val="windowText" lastClr="000000"/>
                </a:solidFill>
              </a:rPr>
              <a:t>CRISTALLIN </a:t>
            </a:r>
            <a:r>
              <a:rPr lang="fr-BE" sz="2400" i="1" dirty="0">
                <a:solidFill>
                  <a:sysClr val="windowText" lastClr="000000"/>
                </a:solidFill>
              </a:rPr>
              <a:t> ↓ ↓ ↓</a:t>
            </a:r>
            <a:endParaRPr lang="fr-FR" sz="2400" i="1" dirty="0">
              <a:solidFill>
                <a:sysClr val="windowText" lastClr="000000"/>
              </a:solidFill>
            </a:endParaRPr>
          </a:p>
        </p:txBody>
      </p:sp>
      <p:sp>
        <p:nvSpPr>
          <p:cNvPr id="6" name="Rectangle : coins arrondis 5">
            <a:extLst>
              <a:ext uri="{FF2B5EF4-FFF2-40B4-BE49-F238E27FC236}">
                <a16:creationId xmlns:a16="http://schemas.microsoft.com/office/drawing/2014/main" id="{ACB8EA16-CE79-01B5-183D-2DDC73B3A8D6}"/>
              </a:ext>
            </a:extLst>
          </p:cNvPr>
          <p:cNvSpPr/>
          <p:nvPr/>
        </p:nvSpPr>
        <p:spPr>
          <a:xfrm>
            <a:off x="4255579" y="4898340"/>
            <a:ext cx="2127741" cy="1630285"/>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Tension des fibres zonulaires </a:t>
            </a:r>
          </a:p>
        </p:txBody>
      </p:sp>
      <p:sp>
        <p:nvSpPr>
          <p:cNvPr id="7" name="Rectangle : coins arrondis 6">
            <a:extLst>
              <a:ext uri="{FF2B5EF4-FFF2-40B4-BE49-F238E27FC236}">
                <a16:creationId xmlns:a16="http://schemas.microsoft.com/office/drawing/2014/main" id="{461C34EE-BBBC-9113-3B0C-1DD6AA8DDA32}"/>
              </a:ext>
            </a:extLst>
          </p:cNvPr>
          <p:cNvSpPr/>
          <p:nvPr/>
        </p:nvSpPr>
        <p:spPr>
          <a:xfrm>
            <a:off x="6629125" y="4970777"/>
            <a:ext cx="1786073" cy="148540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Rémanence du cristallin</a:t>
            </a:r>
            <a:endParaRPr lang="fr-FR" sz="2000" dirty="0">
              <a:solidFill>
                <a:sysClr val="windowText" lastClr="000000"/>
              </a:solidFill>
            </a:endParaRPr>
          </a:p>
        </p:txBody>
      </p:sp>
      <p:sp>
        <p:nvSpPr>
          <p:cNvPr id="8" name="Rectangle : coins arrondis 7">
            <a:extLst>
              <a:ext uri="{FF2B5EF4-FFF2-40B4-BE49-F238E27FC236}">
                <a16:creationId xmlns:a16="http://schemas.microsoft.com/office/drawing/2014/main" id="{3F0A814D-EE48-6B5B-F1C8-29B63A768266}"/>
              </a:ext>
            </a:extLst>
          </p:cNvPr>
          <p:cNvSpPr/>
          <p:nvPr/>
        </p:nvSpPr>
        <p:spPr>
          <a:xfrm>
            <a:off x="3245903" y="97171"/>
            <a:ext cx="2316346" cy="204360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Contraction du muscle oculo-moteur droit médian</a:t>
            </a:r>
          </a:p>
        </p:txBody>
      </p:sp>
      <p:sp>
        <p:nvSpPr>
          <p:cNvPr id="9" name="Rectangle : coins arrondis 8">
            <a:extLst>
              <a:ext uri="{FF2B5EF4-FFF2-40B4-BE49-F238E27FC236}">
                <a16:creationId xmlns:a16="http://schemas.microsoft.com/office/drawing/2014/main" id="{F0749F9D-6500-900B-5C9C-7680C1805A21}"/>
              </a:ext>
            </a:extLst>
          </p:cNvPr>
          <p:cNvSpPr/>
          <p:nvPr/>
        </p:nvSpPr>
        <p:spPr>
          <a:xfrm>
            <a:off x="6463288" y="20141"/>
            <a:ext cx="2155843" cy="1653001"/>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Perturbation de l’équilibre binoculaire</a:t>
            </a:r>
          </a:p>
        </p:txBody>
      </p:sp>
      <p:sp>
        <p:nvSpPr>
          <p:cNvPr id="10" name="Rectangle : coins arrondis 9">
            <a:extLst>
              <a:ext uri="{FF2B5EF4-FFF2-40B4-BE49-F238E27FC236}">
                <a16:creationId xmlns:a16="http://schemas.microsoft.com/office/drawing/2014/main" id="{57222BA1-7D6F-AE95-37A8-65337BE1F620}"/>
              </a:ext>
            </a:extLst>
          </p:cNvPr>
          <p:cNvSpPr/>
          <p:nvPr/>
        </p:nvSpPr>
        <p:spPr>
          <a:xfrm>
            <a:off x="5725167" y="1895289"/>
            <a:ext cx="2002863" cy="120076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Difficulté de décontraction</a:t>
            </a:r>
          </a:p>
        </p:txBody>
      </p:sp>
      <p:sp>
        <p:nvSpPr>
          <p:cNvPr id="11" name="Rectangle : coins arrondis 10">
            <a:extLst>
              <a:ext uri="{FF2B5EF4-FFF2-40B4-BE49-F238E27FC236}">
                <a16:creationId xmlns:a16="http://schemas.microsoft.com/office/drawing/2014/main" id="{0D9188C6-0E6D-05D2-84A1-8E1D3C5BA4EA}"/>
              </a:ext>
            </a:extLst>
          </p:cNvPr>
          <p:cNvSpPr/>
          <p:nvPr/>
        </p:nvSpPr>
        <p:spPr>
          <a:xfrm>
            <a:off x="8808982" y="4925418"/>
            <a:ext cx="3324607" cy="1665734"/>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Autres facteurs : </a:t>
            </a:r>
          </a:p>
          <a:p>
            <a:pPr marL="171450" indent="-171450">
              <a:buFontTx/>
              <a:buChar char="-"/>
            </a:pPr>
            <a:r>
              <a:rPr lang="fr-BE" dirty="0">
                <a:solidFill>
                  <a:sysClr val="windowText" lastClr="000000"/>
                </a:solidFill>
              </a:rPr>
              <a:t>Erreur de réfraction non corrigée </a:t>
            </a:r>
          </a:p>
          <a:p>
            <a:pPr marL="171450" indent="-171450">
              <a:buFontTx/>
              <a:buChar char="-"/>
            </a:pPr>
            <a:r>
              <a:rPr lang="fr-BE" dirty="0">
                <a:solidFill>
                  <a:sysClr val="windowText" lastClr="000000"/>
                </a:solidFill>
              </a:rPr>
              <a:t>Mauvaise adaptation aux verres progressifs </a:t>
            </a:r>
          </a:p>
          <a:p>
            <a:pPr algn="ctr"/>
            <a:r>
              <a:rPr lang="fr-BE" sz="2000" dirty="0">
                <a:solidFill>
                  <a:sysClr val="windowText" lastClr="000000"/>
                </a:solidFill>
              </a:rPr>
              <a:t>…</a:t>
            </a:r>
          </a:p>
        </p:txBody>
      </p:sp>
      <p:cxnSp>
        <p:nvCxnSpPr>
          <p:cNvPr id="12" name="Connecteur droit avec flèche 11">
            <a:extLst>
              <a:ext uri="{FF2B5EF4-FFF2-40B4-BE49-F238E27FC236}">
                <a16:creationId xmlns:a16="http://schemas.microsoft.com/office/drawing/2014/main" id="{E2D75E29-D6CF-71E5-28CB-76D13A4A442A}"/>
              </a:ext>
            </a:extLst>
          </p:cNvPr>
          <p:cNvCxnSpPr>
            <a:cxnSpLocks/>
          </p:cNvCxnSpPr>
          <p:nvPr/>
        </p:nvCxnSpPr>
        <p:spPr>
          <a:xfrm>
            <a:off x="6056253" y="5758285"/>
            <a:ext cx="801747"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6B25D009-EB82-A97E-FACF-261852A5F4D9}"/>
              </a:ext>
            </a:extLst>
          </p:cNvPr>
          <p:cNvCxnSpPr>
            <a:cxnSpLocks/>
          </p:cNvCxnSpPr>
          <p:nvPr/>
        </p:nvCxnSpPr>
        <p:spPr>
          <a:xfrm flipV="1">
            <a:off x="6726598" y="1404258"/>
            <a:ext cx="547402" cy="75829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 coins arrondis 17">
            <a:extLst>
              <a:ext uri="{FF2B5EF4-FFF2-40B4-BE49-F238E27FC236}">
                <a16:creationId xmlns:a16="http://schemas.microsoft.com/office/drawing/2014/main" id="{B892221F-C748-73BA-F050-7A1ADE2713E9}"/>
              </a:ext>
            </a:extLst>
          </p:cNvPr>
          <p:cNvSpPr/>
          <p:nvPr/>
        </p:nvSpPr>
        <p:spPr>
          <a:xfrm>
            <a:off x="1874065" y="3401440"/>
            <a:ext cx="2295161" cy="1784689"/>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BE" sz="2000" dirty="0">
                <a:solidFill>
                  <a:sysClr val="windowText" lastClr="000000"/>
                </a:solidFill>
              </a:rPr>
              <a:t>Implication de la « triade accommodative » </a:t>
            </a:r>
          </a:p>
        </p:txBody>
      </p:sp>
      <p:cxnSp>
        <p:nvCxnSpPr>
          <p:cNvPr id="20" name="Connecteur droit avec flèche 19">
            <a:extLst>
              <a:ext uri="{FF2B5EF4-FFF2-40B4-BE49-F238E27FC236}">
                <a16:creationId xmlns:a16="http://schemas.microsoft.com/office/drawing/2014/main" id="{9BF753EF-BD4D-6081-C75E-4C5F9CCD83A3}"/>
              </a:ext>
            </a:extLst>
          </p:cNvPr>
          <p:cNvCxnSpPr>
            <a:cxnSpLocks/>
          </p:cNvCxnSpPr>
          <p:nvPr/>
        </p:nvCxnSpPr>
        <p:spPr>
          <a:xfrm>
            <a:off x="5097818" y="1930191"/>
            <a:ext cx="878439" cy="441387"/>
          </a:xfrm>
          <a:prstGeom prst="straightConnector1">
            <a:avLst/>
          </a:prstGeom>
          <a:ln w="571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A4C5CBE4-9254-5C7B-FFBC-07E69C91CA92}"/>
              </a:ext>
            </a:extLst>
          </p:cNvPr>
          <p:cNvSpPr txBox="1"/>
          <p:nvPr/>
        </p:nvSpPr>
        <p:spPr>
          <a:xfrm rot="1576348">
            <a:off x="4918473" y="2092218"/>
            <a:ext cx="948212" cy="253916"/>
          </a:xfrm>
          <a:prstGeom prst="rect">
            <a:avLst/>
          </a:prstGeom>
          <a:noFill/>
        </p:spPr>
        <p:txBody>
          <a:bodyPr wrap="square" rtlCol="0">
            <a:spAutoFit/>
          </a:bodyPr>
          <a:lstStyle/>
          <a:p>
            <a:pPr algn="ctr"/>
            <a:r>
              <a:rPr lang="fr-BE" sz="1050" dirty="0">
                <a:solidFill>
                  <a:srgbClr val="C00000"/>
                </a:solidFill>
              </a:rPr>
              <a:t>CHRONIQUE</a:t>
            </a:r>
            <a:endParaRPr lang="fr-FR" sz="1050" dirty="0">
              <a:solidFill>
                <a:srgbClr val="C00000"/>
              </a:solidFill>
            </a:endParaRPr>
          </a:p>
        </p:txBody>
      </p:sp>
      <p:sp>
        <p:nvSpPr>
          <p:cNvPr id="22" name="Flèche : courbe vers la droite 21">
            <a:extLst>
              <a:ext uri="{FF2B5EF4-FFF2-40B4-BE49-F238E27FC236}">
                <a16:creationId xmlns:a16="http://schemas.microsoft.com/office/drawing/2014/main" id="{CACB5A57-0DFF-2DF2-05FB-73BAEC5B34E9}"/>
              </a:ext>
            </a:extLst>
          </p:cNvPr>
          <p:cNvSpPr/>
          <p:nvPr/>
        </p:nvSpPr>
        <p:spPr>
          <a:xfrm rot="19742867">
            <a:off x="779447" y="2392008"/>
            <a:ext cx="768089" cy="2317129"/>
          </a:xfrm>
          <a:prstGeom prst="curvedRightArrow">
            <a:avLst/>
          </a:prstGeom>
          <a:solidFill>
            <a:srgbClr val="C00000"/>
          </a:solidFill>
          <a:ln>
            <a:solidFill>
              <a:srgbClr val="C00000"/>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Rectangle : coins arrondis 22">
            <a:extLst>
              <a:ext uri="{FF2B5EF4-FFF2-40B4-BE49-F238E27FC236}">
                <a16:creationId xmlns:a16="http://schemas.microsoft.com/office/drawing/2014/main" id="{C7FCCE61-0AC1-BA66-43C0-E922A6F2C316}"/>
              </a:ext>
            </a:extLst>
          </p:cNvPr>
          <p:cNvSpPr/>
          <p:nvPr/>
        </p:nvSpPr>
        <p:spPr>
          <a:xfrm>
            <a:off x="8721634" y="2571931"/>
            <a:ext cx="3411956" cy="2001520"/>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sz="2000" dirty="0">
              <a:solidFill>
                <a:sysClr val="windowText" lastClr="000000"/>
              </a:solidFill>
            </a:endParaRPr>
          </a:p>
          <a:p>
            <a:pPr algn="ctr"/>
            <a:endParaRPr lang="fr-BE" sz="2000" dirty="0">
              <a:solidFill>
                <a:sysClr val="windowText" lastClr="000000"/>
              </a:solidFill>
            </a:endParaRPr>
          </a:p>
          <a:p>
            <a:pPr algn="ctr"/>
            <a:endParaRPr lang="fr-BE" sz="2000" dirty="0">
              <a:solidFill>
                <a:sysClr val="windowText" lastClr="000000"/>
              </a:solidFill>
            </a:endParaRPr>
          </a:p>
          <a:p>
            <a:pPr algn="ctr"/>
            <a:endParaRPr lang="fr-BE" sz="2000" b="1" dirty="0">
              <a:solidFill>
                <a:srgbClr val="9F093F"/>
              </a:solidFill>
            </a:endParaRPr>
          </a:p>
          <a:p>
            <a:pPr algn="ctr"/>
            <a:r>
              <a:rPr lang="fr-BE" sz="2000" b="1" dirty="0">
                <a:solidFill>
                  <a:srgbClr val="9F093F"/>
                </a:solidFill>
              </a:rPr>
              <a:t>DIGITAL EYE STRAIN</a:t>
            </a:r>
            <a:endParaRPr lang="fr-FR" b="1" dirty="0">
              <a:solidFill>
                <a:srgbClr val="9F093F"/>
              </a:solidFill>
            </a:endParaRPr>
          </a:p>
        </p:txBody>
      </p:sp>
      <p:sp>
        <p:nvSpPr>
          <p:cNvPr id="24" name="Ellipse 23">
            <a:extLst>
              <a:ext uri="{FF2B5EF4-FFF2-40B4-BE49-F238E27FC236}">
                <a16:creationId xmlns:a16="http://schemas.microsoft.com/office/drawing/2014/main" id="{3EAE7FBF-9B48-46DA-2CB3-D76EEAEF4368}"/>
              </a:ext>
            </a:extLst>
          </p:cNvPr>
          <p:cNvSpPr/>
          <p:nvPr/>
        </p:nvSpPr>
        <p:spPr>
          <a:xfrm>
            <a:off x="11628124" y="2759165"/>
            <a:ext cx="378824" cy="354881"/>
          </a:xfrm>
          <a:prstGeom prst="ellipse">
            <a:avLst/>
          </a:prstGeom>
          <a:solidFill>
            <a:schemeClr val="tx2">
              <a:lumMod val="25000"/>
              <a:lumOff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400" dirty="0">
                <a:solidFill>
                  <a:sysClr val="windowText" lastClr="000000"/>
                </a:solidFill>
              </a:rPr>
              <a:t>…</a:t>
            </a:r>
            <a:endParaRPr lang="fr-FR" sz="1400" dirty="0">
              <a:solidFill>
                <a:sysClr val="windowText" lastClr="000000"/>
              </a:solidFill>
            </a:endParaRPr>
          </a:p>
        </p:txBody>
      </p:sp>
      <p:sp>
        <p:nvSpPr>
          <p:cNvPr id="25" name="Ellipse 24">
            <a:extLst>
              <a:ext uri="{FF2B5EF4-FFF2-40B4-BE49-F238E27FC236}">
                <a16:creationId xmlns:a16="http://schemas.microsoft.com/office/drawing/2014/main" id="{24095002-5953-2870-0315-53D6A3C2E4DE}"/>
              </a:ext>
            </a:extLst>
          </p:cNvPr>
          <p:cNvSpPr/>
          <p:nvPr/>
        </p:nvSpPr>
        <p:spPr>
          <a:xfrm>
            <a:off x="8776196" y="2615476"/>
            <a:ext cx="2855912" cy="1402800"/>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BE" dirty="0">
                <a:solidFill>
                  <a:sysClr val="windowText" lastClr="000000"/>
                </a:solidFill>
              </a:rPr>
              <a:t>Perturbation du système d’accommodation-convergence</a:t>
            </a:r>
            <a:endParaRPr lang="fr-FR" dirty="0">
              <a:solidFill>
                <a:sysClr val="windowText" lastClr="000000"/>
              </a:solidFill>
            </a:endParaRPr>
          </a:p>
        </p:txBody>
      </p:sp>
      <p:sp>
        <p:nvSpPr>
          <p:cNvPr id="26" name="Ellipse 25">
            <a:extLst>
              <a:ext uri="{FF2B5EF4-FFF2-40B4-BE49-F238E27FC236}">
                <a16:creationId xmlns:a16="http://schemas.microsoft.com/office/drawing/2014/main" id="{42B42584-2001-F9E9-48E0-DD8B6BFE8224}"/>
              </a:ext>
            </a:extLst>
          </p:cNvPr>
          <p:cNvSpPr/>
          <p:nvPr/>
        </p:nvSpPr>
        <p:spPr>
          <a:xfrm>
            <a:off x="11506203" y="3678640"/>
            <a:ext cx="555169" cy="452279"/>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dirty="0">
                <a:solidFill>
                  <a:sysClr val="windowText" lastClr="000000"/>
                </a:solidFill>
              </a:rPr>
              <a:t>…</a:t>
            </a:r>
            <a:endParaRPr lang="fr-FR" sz="1400" dirty="0">
              <a:solidFill>
                <a:sysClr val="windowText" lastClr="000000"/>
              </a:solidFill>
            </a:endParaRPr>
          </a:p>
        </p:txBody>
      </p:sp>
      <p:cxnSp>
        <p:nvCxnSpPr>
          <p:cNvPr id="13" name="Connecteur droit avec flèche 12">
            <a:extLst>
              <a:ext uri="{FF2B5EF4-FFF2-40B4-BE49-F238E27FC236}">
                <a16:creationId xmlns:a16="http://schemas.microsoft.com/office/drawing/2014/main" id="{C2EA69D1-3AC1-9A13-CBA8-E2255AF78582}"/>
              </a:ext>
            </a:extLst>
          </p:cNvPr>
          <p:cNvCxnSpPr>
            <a:cxnSpLocks/>
          </p:cNvCxnSpPr>
          <p:nvPr/>
        </p:nvCxnSpPr>
        <p:spPr>
          <a:xfrm flipV="1">
            <a:off x="8929378" y="3610681"/>
            <a:ext cx="456450" cy="151245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F7384302-1E6A-4F9B-6E7A-876D74E841DB}"/>
              </a:ext>
            </a:extLst>
          </p:cNvPr>
          <p:cNvCxnSpPr>
            <a:cxnSpLocks/>
          </p:cNvCxnSpPr>
          <p:nvPr/>
        </p:nvCxnSpPr>
        <p:spPr>
          <a:xfrm>
            <a:off x="8022771" y="1489092"/>
            <a:ext cx="1118436" cy="176497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AB54A6B2-E6A4-00B8-3316-6C2B3799D5A0}"/>
              </a:ext>
            </a:extLst>
          </p:cNvPr>
          <p:cNvCxnSpPr>
            <a:cxnSpLocks/>
          </p:cNvCxnSpPr>
          <p:nvPr/>
        </p:nvCxnSpPr>
        <p:spPr>
          <a:xfrm flipV="1">
            <a:off x="2803983" y="1671871"/>
            <a:ext cx="899554" cy="200676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0CD20022-A007-32D6-1DDF-4C3F4009A2BB}"/>
              </a:ext>
            </a:extLst>
          </p:cNvPr>
          <p:cNvCxnSpPr>
            <a:cxnSpLocks/>
          </p:cNvCxnSpPr>
          <p:nvPr/>
        </p:nvCxnSpPr>
        <p:spPr>
          <a:xfrm>
            <a:off x="2803983" y="4898340"/>
            <a:ext cx="1800674" cy="85994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2D4DC398-41D5-57B0-47A3-DE8F89EDEC82}"/>
              </a:ext>
            </a:extLst>
          </p:cNvPr>
          <p:cNvCxnSpPr>
            <a:cxnSpLocks/>
          </p:cNvCxnSpPr>
          <p:nvPr/>
        </p:nvCxnSpPr>
        <p:spPr>
          <a:xfrm flipV="1">
            <a:off x="8252454" y="3464530"/>
            <a:ext cx="958432" cy="194007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7" name="Ellipse 46">
            <a:extLst>
              <a:ext uri="{FF2B5EF4-FFF2-40B4-BE49-F238E27FC236}">
                <a16:creationId xmlns:a16="http://schemas.microsoft.com/office/drawing/2014/main" id="{ACDEF20A-96FB-897D-E1D2-73C0538C7BAA}"/>
              </a:ext>
            </a:extLst>
          </p:cNvPr>
          <p:cNvSpPr/>
          <p:nvPr/>
        </p:nvSpPr>
        <p:spPr>
          <a:xfrm>
            <a:off x="11061348" y="20141"/>
            <a:ext cx="1072241" cy="102325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2</a:t>
            </a:r>
            <a:endParaRPr lang="fr-FR" sz="4400" dirty="0">
              <a:solidFill>
                <a:schemeClr val="accent5">
                  <a:lumMod val="75000"/>
                </a:schemeClr>
              </a:solidFill>
            </a:endParaRPr>
          </a:p>
        </p:txBody>
      </p:sp>
    </p:spTree>
    <p:extLst>
      <p:ext uri="{BB962C8B-B14F-4D97-AF65-F5344CB8AC3E}">
        <p14:creationId xmlns:p14="http://schemas.microsoft.com/office/powerpoint/2010/main" val="200240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EF1B39-A8B1-B9E4-C603-701D86B7C31D}"/>
              </a:ext>
            </a:extLst>
          </p:cNvPr>
          <p:cNvPicPr>
            <a:picLocks noChangeAspect="1"/>
          </p:cNvPicPr>
          <p:nvPr/>
        </p:nvPicPr>
        <p:blipFill>
          <a:blip r:embed="rId2"/>
          <a:stretch>
            <a:fillRect/>
          </a:stretch>
        </p:blipFill>
        <p:spPr>
          <a:xfrm>
            <a:off x="19244" y="24694"/>
            <a:ext cx="12118325" cy="6680905"/>
          </a:xfrm>
          <a:prstGeom prst="rect">
            <a:avLst/>
          </a:prstGeom>
        </p:spPr>
      </p:pic>
    </p:spTree>
    <p:extLst>
      <p:ext uri="{BB962C8B-B14F-4D97-AF65-F5344CB8AC3E}">
        <p14:creationId xmlns:p14="http://schemas.microsoft.com/office/powerpoint/2010/main" val="360236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8FD913-6A97-C91D-2FC6-376CFA242AFE}"/>
              </a:ext>
            </a:extLst>
          </p:cNvPr>
          <p:cNvPicPr>
            <a:picLocks noChangeAspect="1"/>
          </p:cNvPicPr>
          <p:nvPr/>
        </p:nvPicPr>
        <p:blipFill>
          <a:blip r:embed="rId3"/>
          <a:stretch>
            <a:fillRect/>
          </a:stretch>
        </p:blipFill>
        <p:spPr>
          <a:xfrm>
            <a:off x="-47385" y="1"/>
            <a:ext cx="12239385" cy="6858000"/>
          </a:xfrm>
          <a:prstGeom prst="rect">
            <a:avLst/>
          </a:prstGeom>
        </p:spPr>
      </p:pic>
      <p:sp>
        <p:nvSpPr>
          <p:cNvPr id="6" name="Titre 1">
            <a:extLst>
              <a:ext uri="{FF2B5EF4-FFF2-40B4-BE49-F238E27FC236}">
                <a16:creationId xmlns:a16="http://schemas.microsoft.com/office/drawing/2014/main" id="{28B643DD-29D3-FFBE-63BA-40C0DBEA70BC}"/>
              </a:ext>
            </a:extLst>
          </p:cNvPr>
          <p:cNvSpPr txBox="1">
            <a:spLocks/>
          </p:cNvSpPr>
          <p:nvPr/>
        </p:nvSpPr>
        <p:spPr>
          <a:xfrm>
            <a:off x="1524000" y="620485"/>
            <a:ext cx="9144000" cy="12361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FFFF"/>
                </a:solidFill>
              </a:rPr>
              <a:t>Introduction</a:t>
            </a:r>
            <a:endParaRPr lang="en-US" sz="6000" dirty="0">
              <a:solidFill>
                <a:srgbClr val="FFFFFF"/>
              </a:solidFill>
            </a:endParaRPr>
          </a:p>
        </p:txBody>
      </p:sp>
    </p:spTree>
    <p:extLst>
      <p:ext uri="{BB962C8B-B14F-4D97-AF65-F5344CB8AC3E}">
        <p14:creationId xmlns:p14="http://schemas.microsoft.com/office/powerpoint/2010/main" val="166201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686679-BB98-6E81-0045-E91D8736EBB4}"/>
              </a:ext>
            </a:extLst>
          </p:cNvPr>
          <p:cNvPicPr>
            <a:picLocks noChangeAspect="1"/>
          </p:cNvPicPr>
          <p:nvPr/>
        </p:nvPicPr>
        <p:blipFill>
          <a:blip r:embed="rId2"/>
          <a:stretch>
            <a:fillRect/>
          </a:stretch>
        </p:blipFill>
        <p:spPr>
          <a:xfrm>
            <a:off x="0" y="8342"/>
            <a:ext cx="12192000" cy="6841315"/>
          </a:xfrm>
          <a:prstGeom prst="rect">
            <a:avLst/>
          </a:prstGeom>
        </p:spPr>
      </p:pic>
    </p:spTree>
    <p:extLst>
      <p:ext uri="{BB962C8B-B14F-4D97-AF65-F5344CB8AC3E}">
        <p14:creationId xmlns:p14="http://schemas.microsoft.com/office/powerpoint/2010/main" val="3479084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0B7BD17-ABBD-4BD9-0BC3-7A63A8EC7B85}"/>
              </a:ext>
            </a:extLst>
          </p:cNvPr>
          <p:cNvPicPr>
            <a:picLocks noChangeAspect="1"/>
          </p:cNvPicPr>
          <p:nvPr/>
        </p:nvPicPr>
        <p:blipFill>
          <a:blip r:embed="rId2"/>
          <a:stretch>
            <a:fillRect/>
          </a:stretch>
        </p:blipFill>
        <p:spPr>
          <a:xfrm>
            <a:off x="2423111" y="0"/>
            <a:ext cx="7345778" cy="3556181"/>
          </a:xfrm>
          <a:prstGeom prst="rect">
            <a:avLst/>
          </a:prstGeom>
        </p:spPr>
      </p:pic>
      <p:pic>
        <p:nvPicPr>
          <p:cNvPr id="3" name="Image 2">
            <a:extLst>
              <a:ext uri="{FF2B5EF4-FFF2-40B4-BE49-F238E27FC236}">
                <a16:creationId xmlns:a16="http://schemas.microsoft.com/office/drawing/2014/main" id="{2C8D1244-632A-0628-6C44-661922D0F672}"/>
              </a:ext>
            </a:extLst>
          </p:cNvPr>
          <p:cNvPicPr>
            <a:picLocks noChangeAspect="1"/>
          </p:cNvPicPr>
          <p:nvPr/>
        </p:nvPicPr>
        <p:blipFill>
          <a:blip r:embed="rId3"/>
          <a:stretch>
            <a:fillRect/>
          </a:stretch>
        </p:blipFill>
        <p:spPr>
          <a:xfrm>
            <a:off x="2423111" y="3429000"/>
            <a:ext cx="7345778" cy="3537857"/>
          </a:xfrm>
          <a:prstGeom prst="rect">
            <a:avLst/>
          </a:prstGeom>
        </p:spPr>
      </p:pic>
    </p:spTree>
    <p:extLst>
      <p:ext uri="{BB962C8B-B14F-4D97-AF65-F5344CB8AC3E}">
        <p14:creationId xmlns:p14="http://schemas.microsoft.com/office/powerpoint/2010/main" val="2721399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EF1B39-A8B1-B9E4-C603-701D86B7C31D}"/>
              </a:ext>
            </a:extLst>
          </p:cNvPr>
          <p:cNvPicPr>
            <a:picLocks noChangeAspect="1"/>
          </p:cNvPicPr>
          <p:nvPr/>
        </p:nvPicPr>
        <p:blipFill>
          <a:blip r:embed="rId2"/>
          <a:stretch>
            <a:fillRect/>
          </a:stretch>
        </p:blipFill>
        <p:spPr>
          <a:xfrm>
            <a:off x="19244" y="24694"/>
            <a:ext cx="12118325" cy="6680905"/>
          </a:xfrm>
          <a:prstGeom prst="rect">
            <a:avLst/>
          </a:prstGeom>
        </p:spPr>
      </p:pic>
    </p:spTree>
    <p:extLst>
      <p:ext uri="{BB962C8B-B14F-4D97-AF65-F5344CB8AC3E}">
        <p14:creationId xmlns:p14="http://schemas.microsoft.com/office/powerpoint/2010/main" val="105766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BEAEE-E68C-B9B0-A413-8C83CEB70CF9}"/>
              </a:ext>
            </a:extLst>
          </p:cNvPr>
          <p:cNvSpPr>
            <a:spLocks noGrp="1"/>
          </p:cNvSpPr>
          <p:nvPr>
            <p:ph type="title"/>
          </p:nvPr>
        </p:nvSpPr>
        <p:spPr>
          <a:xfrm>
            <a:off x="838200" y="43623"/>
            <a:ext cx="10515600" cy="1325563"/>
          </a:xfrm>
        </p:spPr>
        <p:txBody>
          <a:bodyPr/>
          <a:lstStyle/>
          <a:p>
            <a:pPr algn="ctr"/>
            <a:r>
              <a:rPr lang="fr-BE" dirty="0">
                <a:solidFill>
                  <a:schemeClr val="tx2">
                    <a:lumMod val="90000"/>
                    <a:lumOff val="10000"/>
                  </a:schemeClr>
                </a:solidFill>
              </a:rPr>
              <a:t>Introduction</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D6B5201A-52C1-7446-4C65-C9C2BB16310A}"/>
              </a:ext>
            </a:extLst>
          </p:cNvPr>
          <p:cNvSpPr>
            <a:spLocks noGrp="1"/>
          </p:cNvSpPr>
          <p:nvPr>
            <p:ph idx="1"/>
          </p:nvPr>
        </p:nvSpPr>
        <p:spPr>
          <a:xfrm>
            <a:off x="838200" y="1509939"/>
            <a:ext cx="10515600" cy="4351338"/>
          </a:xfrm>
        </p:spPr>
        <p:txBody>
          <a:bodyPr/>
          <a:lstStyle/>
          <a:p>
            <a:r>
              <a:rPr lang="fr-BE" b="1" dirty="0"/>
              <a:t>Caractéristiques du Digital Eye Strain </a:t>
            </a:r>
            <a:r>
              <a:rPr lang="fr-BE" dirty="0"/>
              <a:t>? </a:t>
            </a:r>
          </a:p>
          <a:p>
            <a:pPr lvl="1"/>
            <a:r>
              <a:rPr lang="fr-BE" dirty="0"/>
              <a:t>Physiopathologie ? </a:t>
            </a:r>
          </a:p>
          <a:p>
            <a:pPr lvl="1"/>
            <a:r>
              <a:rPr lang="fr-BE" dirty="0"/>
              <a:t>Prévalence ?</a:t>
            </a:r>
          </a:p>
          <a:p>
            <a:pPr lvl="1"/>
            <a:endParaRPr lang="fr-BE" dirty="0"/>
          </a:p>
          <a:p>
            <a:r>
              <a:rPr lang="fr-BE" dirty="0"/>
              <a:t>Quid de la </a:t>
            </a:r>
            <a:r>
              <a:rPr lang="fr-BE" b="1" dirty="0"/>
              <a:t>part attribuable à une utilisation professionnelle </a:t>
            </a:r>
            <a:r>
              <a:rPr lang="fr-BE" dirty="0"/>
              <a:t>?</a:t>
            </a:r>
          </a:p>
          <a:p>
            <a:pPr lvl="1"/>
            <a:r>
              <a:rPr lang="fr-BE" dirty="0"/>
              <a:t>Une matière de médecine du travail ou bien de santé publique ?  </a:t>
            </a:r>
          </a:p>
          <a:p>
            <a:pPr lvl="1"/>
            <a:endParaRPr lang="fr-BE" dirty="0"/>
          </a:p>
          <a:p>
            <a:r>
              <a:rPr lang="fr-BE" b="1" dirty="0"/>
              <a:t>Prise en charge </a:t>
            </a:r>
            <a:r>
              <a:rPr lang="fr-BE" dirty="0"/>
              <a:t>? </a:t>
            </a:r>
          </a:p>
          <a:p>
            <a:pPr marL="0" indent="0">
              <a:buNone/>
            </a:pPr>
            <a:endParaRPr lang="fr-FR" dirty="0"/>
          </a:p>
        </p:txBody>
      </p:sp>
      <p:sp>
        <p:nvSpPr>
          <p:cNvPr id="4" name="ZoneTexte 3">
            <a:extLst>
              <a:ext uri="{FF2B5EF4-FFF2-40B4-BE49-F238E27FC236}">
                <a16:creationId xmlns:a16="http://schemas.microsoft.com/office/drawing/2014/main" id="{48577AB1-36DF-A5F2-5294-C2171145E1FA}"/>
              </a:ext>
            </a:extLst>
          </p:cNvPr>
          <p:cNvSpPr txBox="1"/>
          <p:nvPr/>
        </p:nvSpPr>
        <p:spPr>
          <a:xfrm>
            <a:off x="1807029" y="5445778"/>
            <a:ext cx="8240485" cy="830997"/>
          </a:xfrm>
          <a:prstGeom prst="rect">
            <a:avLst/>
          </a:prstGeom>
          <a:noFill/>
        </p:spPr>
        <p:txBody>
          <a:bodyPr wrap="square" rtlCol="0">
            <a:spAutoFit/>
          </a:bodyPr>
          <a:lstStyle/>
          <a:p>
            <a:pPr algn="ctr"/>
            <a:r>
              <a:rPr lang="fr-BE" sz="4800" dirty="0">
                <a:solidFill>
                  <a:schemeClr val="accent5">
                    <a:lumMod val="75000"/>
                  </a:schemeClr>
                </a:solidFill>
              </a:rPr>
              <a:t>Rôle du médecin du travail ? </a:t>
            </a:r>
            <a:endParaRPr lang="fr-FR" sz="4800" dirty="0">
              <a:solidFill>
                <a:schemeClr val="accent5">
                  <a:lumMod val="75000"/>
                </a:schemeClr>
              </a:solidFill>
            </a:endParaRPr>
          </a:p>
        </p:txBody>
      </p:sp>
    </p:spTree>
    <p:extLst>
      <p:ext uri="{BB962C8B-B14F-4D97-AF65-F5344CB8AC3E}">
        <p14:creationId xmlns:p14="http://schemas.microsoft.com/office/powerpoint/2010/main" val="1101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C18F04-2D9B-CE52-5DEF-D235A3BE6361}"/>
              </a:ext>
            </a:extLst>
          </p:cNvPr>
          <p:cNvSpPr>
            <a:spLocks noGrp="1"/>
          </p:cNvSpPr>
          <p:nvPr>
            <p:ph idx="1"/>
          </p:nvPr>
        </p:nvSpPr>
        <p:spPr>
          <a:xfrm>
            <a:off x="-65316" y="910662"/>
            <a:ext cx="12257316" cy="6005511"/>
          </a:xfrm>
        </p:spPr>
        <p:txBody>
          <a:bodyPr>
            <a:normAutofit fontScale="92500" lnSpcReduction="10000"/>
          </a:bodyPr>
          <a:lstStyle/>
          <a:p>
            <a:r>
              <a:rPr lang="fr-BE" b="1" u="sng" dirty="0"/>
              <a:t>L’écran de visualisation </a:t>
            </a:r>
            <a:r>
              <a:rPr lang="fr-BE" dirty="0"/>
              <a:t>: </a:t>
            </a:r>
            <a:r>
              <a:rPr lang="fr-BE" dirty="0">
                <a:solidFill>
                  <a:srgbClr val="990033"/>
                </a:solidFill>
              </a:rPr>
              <a:t>Une interface fondamentale</a:t>
            </a:r>
          </a:p>
          <a:p>
            <a:pPr lvl="1"/>
            <a:r>
              <a:rPr lang="fr-BE" dirty="0"/>
              <a:t>Un outil qui relie de nombreux travailleurs à la </a:t>
            </a:r>
            <a:r>
              <a:rPr lang="fr-BE" b="1" dirty="0"/>
              <a:t>structure même de leur tâche</a:t>
            </a:r>
          </a:p>
          <a:p>
            <a:pPr lvl="1"/>
            <a:r>
              <a:rPr lang="fr-BE" dirty="0"/>
              <a:t>Une utilisation </a:t>
            </a:r>
            <a:r>
              <a:rPr lang="fr-BE" b="1" dirty="0"/>
              <a:t>hégémonique</a:t>
            </a:r>
            <a:r>
              <a:rPr lang="fr-BE" dirty="0"/>
              <a:t> dans la société et le monde du travail</a:t>
            </a:r>
          </a:p>
          <a:p>
            <a:pPr lvl="1"/>
            <a:r>
              <a:rPr lang="fr-BE" dirty="0"/>
              <a:t>L’appréhension de cet outil par les acteurs de la santé au travail s’avère </a:t>
            </a:r>
            <a:r>
              <a:rPr lang="fr-BE" b="1" dirty="0"/>
              <a:t>cruciale</a:t>
            </a:r>
          </a:p>
          <a:p>
            <a:pPr lvl="1"/>
            <a:endParaRPr lang="fr-BE" dirty="0"/>
          </a:p>
          <a:p>
            <a:r>
              <a:rPr lang="fr-BE" b="1" u="sng" dirty="0"/>
              <a:t>Le Digital Eye Strain</a:t>
            </a:r>
            <a:r>
              <a:rPr lang="fr-BE" u="sng" dirty="0"/>
              <a:t> </a:t>
            </a:r>
            <a:r>
              <a:rPr lang="fr-BE" dirty="0"/>
              <a:t>: </a:t>
            </a:r>
            <a:r>
              <a:rPr lang="fr-BE" dirty="0">
                <a:solidFill>
                  <a:srgbClr val="990033"/>
                </a:solidFill>
              </a:rPr>
              <a:t>Un enjeu diagnostique et thérapeutique du 21</a:t>
            </a:r>
            <a:r>
              <a:rPr lang="fr-BE" baseline="30000" dirty="0">
                <a:solidFill>
                  <a:srgbClr val="990033"/>
                </a:solidFill>
              </a:rPr>
              <a:t>e</a:t>
            </a:r>
            <a:r>
              <a:rPr lang="fr-BE" dirty="0">
                <a:solidFill>
                  <a:srgbClr val="990033"/>
                </a:solidFill>
              </a:rPr>
              <a:t> siècle</a:t>
            </a:r>
          </a:p>
          <a:p>
            <a:pPr lvl="1"/>
            <a:r>
              <a:rPr lang="fr-BE" dirty="0"/>
              <a:t>Prévalence : indéterminée</a:t>
            </a:r>
          </a:p>
          <a:p>
            <a:pPr lvl="1"/>
            <a:r>
              <a:rPr lang="fr-BE" dirty="0"/>
              <a:t>Facteurs de risque : nombreux et variés</a:t>
            </a:r>
          </a:p>
          <a:p>
            <a:pPr lvl="1"/>
            <a:r>
              <a:rPr lang="fr-BE" dirty="0"/>
              <a:t>Diagnostic : absence de consensus</a:t>
            </a:r>
          </a:p>
          <a:p>
            <a:pPr lvl="1"/>
            <a:r>
              <a:rPr lang="fr-BE" b="1" dirty="0"/>
              <a:t>Physiopathologie : complexe et riche</a:t>
            </a:r>
          </a:p>
          <a:p>
            <a:pPr lvl="1"/>
            <a:r>
              <a:rPr lang="fr-BE" b="1" dirty="0"/>
              <a:t>Prise en charge : </a:t>
            </a:r>
            <a:r>
              <a:rPr lang="fr-BE" b="1" dirty="0" err="1"/>
              <a:t>multidimentionnelle</a:t>
            </a:r>
            <a:r>
              <a:rPr lang="fr-BE" b="1" dirty="0"/>
              <a:t> et pluridisciplinaire</a:t>
            </a:r>
          </a:p>
          <a:p>
            <a:pPr lvl="1"/>
            <a:endParaRPr lang="fr-BE" b="1" dirty="0"/>
          </a:p>
          <a:p>
            <a:r>
              <a:rPr lang="fr-BE" u="sng" dirty="0"/>
              <a:t>Limites </a:t>
            </a:r>
            <a:r>
              <a:rPr lang="fr-BE" dirty="0"/>
              <a:t>: volet statistique ne permettant pas de tirer des conclusions probantes</a:t>
            </a:r>
          </a:p>
          <a:p>
            <a:pPr lvl="1"/>
            <a:r>
              <a:rPr lang="fr-BE" dirty="0"/>
              <a:t>Ni sur la prévalence</a:t>
            </a:r>
          </a:p>
          <a:p>
            <a:pPr lvl="1"/>
            <a:r>
              <a:rPr lang="fr-BE" dirty="0"/>
              <a:t>Ni d’effectuer de réelles comparaisons entre des groupes d’exposition homogène professionnelle aux écrans comme initialement souhaité</a:t>
            </a:r>
          </a:p>
          <a:p>
            <a:r>
              <a:rPr lang="fr-BE" u="sng" dirty="0"/>
              <a:t>Perspectives</a:t>
            </a:r>
            <a:r>
              <a:rPr lang="fr-BE" dirty="0"/>
              <a:t> : </a:t>
            </a:r>
            <a:r>
              <a:rPr lang="fr-BE" sz="1900" dirty="0"/>
              <a:t>Comparaison écran/non-écran, efficacité des prises en charge, des mesures de prévention… </a:t>
            </a:r>
            <a:endParaRPr lang="fr-FR" dirty="0"/>
          </a:p>
        </p:txBody>
      </p:sp>
      <p:sp>
        <p:nvSpPr>
          <p:cNvPr id="4" name="Ellipse 3">
            <a:extLst>
              <a:ext uri="{FF2B5EF4-FFF2-40B4-BE49-F238E27FC236}">
                <a16:creationId xmlns:a16="http://schemas.microsoft.com/office/drawing/2014/main" id="{424BCE87-6F9C-EC79-F888-67560A0A3ADE}"/>
              </a:ext>
            </a:extLst>
          </p:cNvPr>
          <p:cNvSpPr/>
          <p:nvPr/>
        </p:nvSpPr>
        <p:spPr>
          <a:xfrm>
            <a:off x="7271655" y="3037116"/>
            <a:ext cx="2601686" cy="1325563"/>
          </a:xfrm>
          <a:prstGeom prst="ellipse">
            <a:avLst/>
          </a:prstGeom>
          <a:solidFill>
            <a:schemeClr val="tx2">
              <a:lumMod val="10000"/>
              <a:lumOff val="9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rPr>
              <a:t>« Phénomène » versus « Pathologie »</a:t>
            </a:r>
            <a:endParaRPr lang="fr-FR" sz="2000" dirty="0">
              <a:solidFill>
                <a:schemeClr val="tx1"/>
              </a:solidFill>
            </a:endParaRPr>
          </a:p>
        </p:txBody>
      </p:sp>
      <p:sp>
        <p:nvSpPr>
          <p:cNvPr id="5" name="Ellipse 4">
            <a:extLst>
              <a:ext uri="{FF2B5EF4-FFF2-40B4-BE49-F238E27FC236}">
                <a16:creationId xmlns:a16="http://schemas.microsoft.com/office/drawing/2014/main" id="{EE5270EA-775A-146A-782D-14022C4503EE}"/>
              </a:ext>
            </a:extLst>
          </p:cNvPr>
          <p:cNvSpPr/>
          <p:nvPr/>
        </p:nvSpPr>
        <p:spPr>
          <a:xfrm>
            <a:off x="9416139" y="3102433"/>
            <a:ext cx="2525487" cy="1621970"/>
          </a:xfrm>
          <a:prstGeom prst="ellipse">
            <a:avLst/>
          </a:prstGeom>
          <a:solidFill>
            <a:schemeClr val="tx2">
              <a:lumMod val="10000"/>
              <a:lumOff val="9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dirty="0">
                <a:solidFill>
                  <a:schemeClr val="tx1"/>
                </a:solidFill>
              </a:rPr>
              <a:t>⚠ Rôle du médecin du travail ⚠</a:t>
            </a:r>
            <a:endParaRPr lang="fr-FR" sz="2400" dirty="0">
              <a:solidFill>
                <a:schemeClr val="tx1"/>
              </a:solidFill>
            </a:endParaRPr>
          </a:p>
        </p:txBody>
      </p:sp>
      <p:sp>
        <p:nvSpPr>
          <p:cNvPr id="6" name="ZoneTexte 5">
            <a:extLst>
              <a:ext uri="{FF2B5EF4-FFF2-40B4-BE49-F238E27FC236}">
                <a16:creationId xmlns:a16="http://schemas.microsoft.com/office/drawing/2014/main" id="{3F9E843A-48FD-DEFA-2FC3-571E9E93E95F}"/>
              </a:ext>
            </a:extLst>
          </p:cNvPr>
          <p:cNvSpPr txBox="1"/>
          <p:nvPr/>
        </p:nvSpPr>
        <p:spPr>
          <a:xfrm>
            <a:off x="-43540" y="21769"/>
            <a:ext cx="6183085" cy="646331"/>
          </a:xfrm>
          <a:prstGeom prst="rect">
            <a:avLst/>
          </a:prstGeom>
          <a:noFill/>
        </p:spPr>
        <p:txBody>
          <a:bodyPr wrap="square" rtlCol="0">
            <a:spAutoFit/>
          </a:bodyPr>
          <a:lstStyle/>
          <a:p>
            <a:r>
              <a:rPr lang="fr-BE" sz="3600" dirty="0">
                <a:solidFill>
                  <a:schemeClr val="accent5">
                    <a:lumMod val="75000"/>
                  </a:schemeClr>
                </a:solidFill>
                <a:effectLst>
                  <a:outerShdw blurRad="38100" dist="38100" dir="2700000" algn="tl">
                    <a:srgbClr val="000000">
                      <a:alpha val="43137"/>
                    </a:srgbClr>
                  </a:outerShdw>
                </a:effectLst>
              </a:rPr>
              <a:t>Une problématique actuelle…</a:t>
            </a:r>
            <a:endParaRPr lang="fr-FR" sz="3600" dirty="0">
              <a:solidFill>
                <a:schemeClr val="accent5">
                  <a:lumMod val="75000"/>
                </a:schemeClr>
              </a:solidFill>
              <a:effectLst>
                <a:outerShdw blurRad="38100" dist="38100" dir="2700000" algn="tl">
                  <a:srgbClr val="000000">
                    <a:alpha val="43137"/>
                  </a:srgbClr>
                </a:outerShdw>
              </a:effectLst>
            </a:endParaRPr>
          </a:p>
        </p:txBody>
      </p:sp>
      <p:sp>
        <p:nvSpPr>
          <p:cNvPr id="7" name="ZoneTexte 6">
            <a:extLst>
              <a:ext uri="{FF2B5EF4-FFF2-40B4-BE49-F238E27FC236}">
                <a16:creationId xmlns:a16="http://schemas.microsoft.com/office/drawing/2014/main" id="{6E47B25E-FEBF-5716-09B6-D2825A9537F2}"/>
              </a:ext>
            </a:extLst>
          </p:cNvPr>
          <p:cNvSpPr txBox="1"/>
          <p:nvPr/>
        </p:nvSpPr>
        <p:spPr>
          <a:xfrm>
            <a:off x="5715008" y="359230"/>
            <a:ext cx="6672938" cy="646331"/>
          </a:xfrm>
          <a:prstGeom prst="rect">
            <a:avLst/>
          </a:prstGeom>
          <a:noFill/>
        </p:spPr>
        <p:txBody>
          <a:bodyPr wrap="square" rtlCol="0">
            <a:spAutoFit/>
          </a:bodyPr>
          <a:lstStyle/>
          <a:p>
            <a:r>
              <a:rPr lang="fr-BE" sz="3600" dirty="0">
                <a:solidFill>
                  <a:schemeClr val="accent5">
                    <a:lumMod val="75000"/>
                  </a:schemeClr>
                </a:solidFill>
                <a:effectLst>
                  <a:outerShdw blurRad="38100" dist="38100" dir="2700000" algn="tl">
                    <a:srgbClr val="000000">
                      <a:alpha val="43137"/>
                    </a:srgbClr>
                  </a:outerShdw>
                </a:effectLst>
              </a:rPr>
              <a:t>… Et une problématique d’avenir</a:t>
            </a:r>
            <a:endParaRPr lang="fr-FR" sz="3600"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02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72464-B6E9-4B13-5ED5-B44A3D4AB216}"/>
              </a:ext>
            </a:extLst>
          </p:cNvPr>
          <p:cNvSpPr>
            <a:spLocks noGrp="1"/>
          </p:cNvSpPr>
          <p:nvPr>
            <p:ph type="title"/>
          </p:nvPr>
        </p:nvSpPr>
        <p:spPr>
          <a:xfrm>
            <a:off x="838200" y="149114"/>
            <a:ext cx="10515600" cy="1325563"/>
          </a:xfrm>
        </p:spPr>
        <p:txBody>
          <a:bodyPr/>
          <a:lstStyle/>
          <a:p>
            <a:pPr algn="ctr"/>
            <a:r>
              <a:rPr lang="fr-BE" dirty="0">
                <a:solidFill>
                  <a:schemeClr val="tx2">
                    <a:lumMod val="90000"/>
                    <a:lumOff val="10000"/>
                  </a:schemeClr>
                </a:solidFill>
              </a:rPr>
              <a:t>Matériel et méthodes</a:t>
            </a:r>
            <a:endParaRPr lang="fr-FR" dirty="0">
              <a:solidFill>
                <a:schemeClr val="tx2">
                  <a:lumMod val="90000"/>
                  <a:lumOff val="10000"/>
                </a:schemeClr>
              </a:solidFill>
            </a:endParaRPr>
          </a:p>
        </p:txBody>
      </p:sp>
      <p:sp>
        <p:nvSpPr>
          <p:cNvPr id="3" name="Espace réservé du texte 2">
            <a:extLst>
              <a:ext uri="{FF2B5EF4-FFF2-40B4-BE49-F238E27FC236}">
                <a16:creationId xmlns:a16="http://schemas.microsoft.com/office/drawing/2014/main" id="{B2AA3673-27AF-31A5-7318-427720543DB7}"/>
              </a:ext>
            </a:extLst>
          </p:cNvPr>
          <p:cNvSpPr>
            <a:spLocks noGrp="1"/>
          </p:cNvSpPr>
          <p:nvPr>
            <p:ph type="body" idx="1"/>
          </p:nvPr>
        </p:nvSpPr>
        <p:spPr>
          <a:xfrm>
            <a:off x="642258" y="1184500"/>
            <a:ext cx="5157787" cy="823912"/>
          </a:xfrm>
        </p:spPr>
        <p:txBody>
          <a:bodyPr>
            <a:normAutofit/>
          </a:bodyPr>
          <a:lstStyle/>
          <a:p>
            <a:pPr algn="ctr"/>
            <a:r>
              <a:rPr lang="fr-BE" sz="3200" b="0" u="sng" dirty="0">
                <a:solidFill>
                  <a:schemeClr val="accent5">
                    <a:lumMod val="75000"/>
                  </a:schemeClr>
                </a:solidFill>
              </a:rPr>
              <a:t>Revue de la littérature</a:t>
            </a:r>
            <a:endParaRPr lang="fr-FR" sz="3200" b="0" u="sng" dirty="0">
              <a:solidFill>
                <a:schemeClr val="accent5">
                  <a:lumMod val="75000"/>
                </a:schemeClr>
              </a:solidFill>
            </a:endParaRPr>
          </a:p>
        </p:txBody>
      </p:sp>
      <p:sp>
        <p:nvSpPr>
          <p:cNvPr id="4" name="Espace réservé du contenu 3">
            <a:extLst>
              <a:ext uri="{FF2B5EF4-FFF2-40B4-BE49-F238E27FC236}">
                <a16:creationId xmlns:a16="http://schemas.microsoft.com/office/drawing/2014/main" id="{945CBFFF-7647-E021-85A7-01414268AE5A}"/>
              </a:ext>
            </a:extLst>
          </p:cNvPr>
          <p:cNvSpPr>
            <a:spLocks noGrp="1"/>
          </p:cNvSpPr>
          <p:nvPr>
            <p:ph sz="half" idx="2"/>
          </p:nvPr>
        </p:nvSpPr>
        <p:spPr>
          <a:xfrm>
            <a:off x="87086" y="2232929"/>
            <a:ext cx="5910489" cy="3684588"/>
          </a:xfrm>
        </p:spPr>
        <p:txBody>
          <a:bodyPr>
            <a:normAutofit lnSpcReduction="10000"/>
          </a:bodyPr>
          <a:lstStyle/>
          <a:p>
            <a:r>
              <a:rPr lang="fr-BE" dirty="0"/>
              <a:t>Google Scholar</a:t>
            </a:r>
          </a:p>
          <a:p>
            <a:r>
              <a:rPr lang="fr-BE" dirty="0"/>
              <a:t>Sélection d’</a:t>
            </a:r>
            <a:r>
              <a:rPr lang="fr-BE" b="1" dirty="0"/>
              <a:t>articles</a:t>
            </a:r>
            <a:r>
              <a:rPr lang="fr-BE" dirty="0"/>
              <a:t> en lien</a:t>
            </a:r>
          </a:p>
          <a:p>
            <a:r>
              <a:rPr lang="fr-BE" dirty="0"/>
              <a:t>Identification des </a:t>
            </a:r>
            <a:r>
              <a:rPr lang="fr-BE" b="1" dirty="0"/>
              <a:t>éléments interpellants en santé au travail</a:t>
            </a:r>
          </a:p>
          <a:p>
            <a:r>
              <a:rPr lang="fr-BE" dirty="0"/>
              <a:t>Mots clés employés : </a:t>
            </a:r>
          </a:p>
          <a:p>
            <a:pPr marL="0" indent="0">
              <a:buNone/>
            </a:pPr>
            <a:r>
              <a:rPr lang="fr-BE" sz="1500" dirty="0" err="1"/>
              <a:t>occupationnal</a:t>
            </a:r>
            <a:r>
              <a:rPr lang="fr-BE" sz="1500" dirty="0"/>
              <a:t> screen use, </a:t>
            </a:r>
            <a:r>
              <a:rPr lang="fr-BE" sz="1500" dirty="0" err="1"/>
              <a:t>occupationnal</a:t>
            </a:r>
            <a:r>
              <a:rPr lang="fr-BE" sz="1500" dirty="0"/>
              <a:t> computer use, computer vision syndrome, digital </a:t>
            </a:r>
            <a:r>
              <a:rPr lang="fr-BE" sz="1500" dirty="0" err="1"/>
              <a:t>eye</a:t>
            </a:r>
            <a:r>
              <a:rPr lang="fr-BE" sz="1500" dirty="0"/>
              <a:t> </a:t>
            </a:r>
            <a:r>
              <a:rPr lang="fr-BE" sz="1500" dirty="0" err="1"/>
              <a:t>strain</a:t>
            </a:r>
            <a:r>
              <a:rPr lang="fr-BE" sz="1500" dirty="0"/>
              <a:t>, computer vision syndrome </a:t>
            </a:r>
            <a:r>
              <a:rPr lang="fr-BE" sz="1500" dirty="0" err="1"/>
              <a:t>belgium</a:t>
            </a:r>
            <a:r>
              <a:rPr lang="fr-BE" sz="1500" dirty="0"/>
              <a:t>, digital </a:t>
            </a:r>
            <a:r>
              <a:rPr lang="fr-BE" sz="1500" dirty="0" err="1"/>
              <a:t>eye</a:t>
            </a:r>
            <a:r>
              <a:rPr lang="fr-BE" sz="1500" dirty="0"/>
              <a:t> </a:t>
            </a:r>
            <a:r>
              <a:rPr lang="fr-BE" sz="1500" dirty="0" err="1"/>
              <a:t>strain</a:t>
            </a:r>
            <a:r>
              <a:rPr lang="fr-BE" sz="1500" dirty="0"/>
              <a:t> </a:t>
            </a:r>
            <a:r>
              <a:rPr lang="fr-BE" sz="1500" dirty="0" err="1"/>
              <a:t>belgium</a:t>
            </a:r>
            <a:r>
              <a:rPr lang="fr-BE" sz="1500" dirty="0"/>
              <a:t>, computer vision syndrome </a:t>
            </a:r>
            <a:r>
              <a:rPr lang="fr-BE" sz="1500" dirty="0" err="1"/>
              <a:t>work</a:t>
            </a:r>
            <a:r>
              <a:rPr lang="fr-BE" sz="1500" dirty="0"/>
              <a:t>, digital </a:t>
            </a:r>
            <a:r>
              <a:rPr lang="fr-BE" sz="1500" dirty="0" err="1"/>
              <a:t>eye</a:t>
            </a:r>
            <a:r>
              <a:rPr lang="fr-BE" sz="1500" dirty="0"/>
              <a:t> </a:t>
            </a:r>
            <a:r>
              <a:rPr lang="fr-BE" sz="1500" dirty="0" err="1"/>
              <a:t>strain</a:t>
            </a:r>
            <a:r>
              <a:rPr lang="fr-BE" sz="1500" dirty="0"/>
              <a:t> </a:t>
            </a:r>
            <a:r>
              <a:rPr lang="fr-BE" sz="1500" dirty="0" err="1"/>
              <a:t>work</a:t>
            </a:r>
            <a:r>
              <a:rPr lang="fr-BE" sz="1500" dirty="0"/>
              <a:t>, digital </a:t>
            </a:r>
            <a:r>
              <a:rPr lang="fr-BE" sz="1500" dirty="0" err="1"/>
              <a:t>eye</a:t>
            </a:r>
            <a:r>
              <a:rPr lang="fr-BE" sz="1500" dirty="0"/>
              <a:t> </a:t>
            </a:r>
            <a:r>
              <a:rPr lang="fr-BE" sz="1500" dirty="0" err="1"/>
              <a:t>strain</a:t>
            </a:r>
            <a:r>
              <a:rPr lang="fr-BE" sz="1500" dirty="0"/>
              <a:t> management, </a:t>
            </a:r>
            <a:r>
              <a:rPr lang="fr-BE" sz="1500" dirty="0" err="1"/>
              <a:t>visual</a:t>
            </a:r>
            <a:r>
              <a:rPr lang="fr-BE" sz="1500" dirty="0"/>
              <a:t> fatigue, COVID-19 </a:t>
            </a:r>
            <a:r>
              <a:rPr lang="fr-BE" sz="1500" dirty="0" err="1"/>
              <a:t>occupationnal</a:t>
            </a:r>
            <a:r>
              <a:rPr lang="fr-BE" sz="1500" dirty="0"/>
              <a:t> computer use, </a:t>
            </a:r>
            <a:r>
              <a:rPr lang="fr-BE" sz="1500" dirty="0" err="1"/>
              <a:t>blue</a:t>
            </a:r>
            <a:r>
              <a:rPr lang="fr-BE" sz="1500" dirty="0"/>
              <a:t> light </a:t>
            </a:r>
            <a:r>
              <a:rPr lang="fr-BE" sz="1500" dirty="0" err="1"/>
              <a:t>eye</a:t>
            </a:r>
            <a:r>
              <a:rPr lang="fr-BE" sz="1500" dirty="0"/>
              <a:t> </a:t>
            </a:r>
            <a:r>
              <a:rPr lang="fr-BE" sz="1500" dirty="0" err="1"/>
              <a:t>strain</a:t>
            </a:r>
            <a:r>
              <a:rPr lang="fr-BE" sz="1500" dirty="0"/>
              <a:t>, </a:t>
            </a:r>
            <a:r>
              <a:rPr lang="fr-BE" sz="1500" dirty="0" err="1"/>
              <a:t>blue</a:t>
            </a:r>
            <a:r>
              <a:rPr lang="fr-BE" sz="1500" dirty="0"/>
              <a:t> light </a:t>
            </a:r>
            <a:r>
              <a:rPr lang="fr-BE" sz="1500" dirty="0" err="1"/>
              <a:t>work</a:t>
            </a:r>
            <a:r>
              <a:rPr lang="fr-BE" sz="1500" dirty="0"/>
              <a:t>, </a:t>
            </a:r>
            <a:r>
              <a:rPr lang="fr-BE" sz="1500" dirty="0" err="1"/>
              <a:t>blue</a:t>
            </a:r>
            <a:r>
              <a:rPr lang="fr-BE" sz="1500" dirty="0"/>
              <a:t> light </a:t>
            </a:r>
            <a:r>
              <a:rPr lang="fr-BE" sz="1500" dirty="0" err="1"/>
              <a:t>hazard</a:t>
            </a:r>
            <a:endParaRPr lang="fr-FR" sz="3000" dirty="0"/>
          </a:p>
        </p:txBody>
      </p:sp>
      <p:sp>
        <p:nvSpPr>
          <p:cNvPr id="5" name="Espace réservé du texte 4">
            <a:extLst>
              <a:ext uri="{FF2B5EF4-FFF2-40B4-BE49-F238E27FC236}">
                <a16:creationId xmlns:a16="http://schemas.microsoft.com/office/drawing/2014/main" id="{23358392-AB11-DDF2-EABF-F4982FD930F4}"/>
              </a:ext>
            </a:extLst>
          </p:cNvPr>
          <p:cNvSpPr>
            <a:spLocks noGrp="1"/>
          </p:cNvSpPr>
          <p:nvPr>
            <p:ph type="body" sz="quarter" idx="3"/>
          </p:nvPr>
        </p:nvSpPr>
        <p:spPr>
          <a:xfrm>
            <a:off x="6269376" y="1202531"/>
            <a:ext cx="5183188" cy="823912"/>
          </a:xfrm>
        </p:spPr>
        <p:txBody>
          <a:bodyPr>
            <a:normAutofit/>
          </a:bodyPr>
          <a:lstStyle/>
          <a:p>
            <a:pPr algn="ctr"/>
            <a:r>
              <a:rPr lang="fr-BE" sz="3200" b="0" u="sng" dirty="0">
                <a:solidFill>
                  <a:schemeClr val="accent5">
                    <a:lumMod val="75000"/>
                  </a:schemeClr>
                </a:solidFill>
              </a:rPr>
              <a:t>Contribution statistique</a:t>
            </a:r>
            <a:endParaRPr lang="fr-FR" sz="3200" b="0" u="sng" dirty="0">
              <a:solidFill>
                <a:schemeClr val="accent5">
                  <a:lumMod val="75000"/>
                </a:schemeClr>
              </a:solidFill>
            </a:endParaRPr>
          </a:p>
        </p:txBody>
      </p:sp>
      <p:sp>
        <p:nvSpPr>
          <p:cNvPr id="6" name="Espace réservé du contenu 5">
            <a:extLst>
              <a:ext uri="{FF2B5EF4-FFF2-40B4-BE49-F238E27FC236}">
                <a16:creationId xmlns:a16="http://schemas.microsoft.com/office/drawing/2014/main" id="{B76218B8-8928-29DA-5FD1-E2313C599E64}"/>
              </a:ext>
            </a:extLst>
          </p:cNvPr>
          <p:cNvSpPr>
            <a:spLocks noGrp="1"/>
          </p:cNvSpPr>
          <p:nvPr>
            <p:ph sz="quarter" idx="4"/>
          </p:nvPr>
        </p:nvSpPr>
        <p:spPr>
          <a:xfrm>
            <a:off x="6030692" y="2232929"/>
            <a:ext cx="6161308" cy="3684588"/>
          </a:xfrm>
        </p:spPr>
        <p:txBody>
          <a:bodyPr>
            <a:normAutofit lnSpcReduction="10000"/>
          </a:bodyPr>
          <a:lstStyle/>
          <a:p>
            <a:r>
              <a:rPr lang="fr-BE" b="1" dirty="0"/>
              <a:t>Questionnaire pour les travailleurs </a:t>
            </a:r>
            <a:r>
              <a:rPr lang="fr-BE" dirty="0"/>
              <a:t>francophones</a:t>
            </a:r>
          </a:p>
          <a:p>
            <a:r>
              <a:rPr lang="fr-BE" dirty="0"/>
              <a:t>Avec </a:t>
            </a:r>
            <a:r>
              <a:rPr lang="fr-BE" b="1" dirty="0"/>
              <a:t>2 questionnaires validés : </a:t>
            </a:r>
          </a:p>
          <a:p>
            <a:pPr lvl="1"/>
            <a:r>
              <a:rPr lang="fr-BE" sz="2200" dirty="0"/>
              <a:t>Dry Eye Questionnaire 5 (DEQ-5)</a:t>
            </a:r>
          </a:p>
          <a:p>
            <a:pPr lvl="1"/>
            <a:r>
              <a:rPr lang="fr-BE" sz="2200" dirty="0"/>
              <a:t>Digital Eye Strain Questionnaire (DES-Q)</a:t>
            </a:r>
          </a:p>
          <a:p>
            <a:r>
              <a:rPr lang="fr-BE" dirty="0"/>
              <a:t>Exploitation des données à l’aide des logiciels </a:t>
            </a:r>
            <a:r>
              <a:rPr lang="fr-BE" dirty="0" err="1"/>
              <a:t>RStudio</a:t>
            </a:r>
            <a:r>
              <a:rPr lang="fr-BE" dirty="0"/>
              <a:t> et Excel</a:t>
            </a:r>
            <a:endParaRPr lang="fr-FR" dirty="0"/>
          </a:p>
        </p:txBody>
      </p:sp>
      <p:sp>
        <p:nvSpPr>
          <p:cNvPr id="7" name="ZoneTexte 6">
            <a:extLst>
              <a:ext uri="{FF2B5EF4-FFF2-40B4-BE49-F238E27FC236}">
                <a16:creationId xmlns:a16="http://schemas.microsoft.com/office/drawing/2014/main" id="{3AE2B776-3AA7-1361-D914-7698BCD1CFF0}"/>
              </a:ext>
            </a:extLst>
          </p:cNvPr>
          <p:cNvSpPr txBox="1"/>
          <p:nvPr/>
        </p:nvSpPr>
        <p:spPr>
          <a:xfrm>
            <a:off x="1253782" y="5754856"/>
            <a:ext cx="10031187" cy="830997"/>
          </a:xfrm>
          <a:prstGeom prst="rect">
            <a:avLst/>
          </a:prstGeom>
          <a:noFill/>
        </p:spPr>
        <p:txBody>
          <a:bodyPr wrap="square" rtlCol="0">
            <a:spAutoFit/>
          </a:bodyPr>
          <a:lstStyle/>
          <a:p>
            <a:pPr algn="ctr"/>
            <a:r>
              <a:rPr lang="fr-BE" sz="4800" dirty="0">
                <a:solidFill>
                  <a:schemeClr val="accent5">
                    <a:lumMod val="75000"/>
                  </a:schemeClr>
                </a:solidFill>
              </a:rPr>
              <a:t>+ Elaboration d’affiches informatives  </a:t>
            </a:r>
            <a:endParaRPr lang="fr-FR" sz="4800" dirty="0">
              <a:solidFill>
                <a:schemeClr val="accent5">
                  <a:lumMod val="75000"/>
                </a:schemeClr>
              </a:solidFill>
            </a:endParaRPr>
          </a:p>
        </p:txBody>
      </p:sp>
      <p:cxnSp>
        <p:nvCxnSpPr>
          <p:cNvPr id="8" name="Connecteur droit 7">
            <a:extLst>
              <a:ext uri="{FF2B5EF4-FFF2-40B4-BE49-F238E27FC236}">
                <a16:creationId xmlns:a16="http://schemas.microsoft.com/office/drawing/2014/main" id="{4C337D0D-0AE3-7064-F794-E40717943894}"/>
              </a:ext>
            </a:extLst>
          </p:cNvPr>
          <p:cNvCxnSpPr>
            <a:cxnSpLocks/>
          </p:cNvCxnSpPr>
          <p:nvPr/>
        </p:nvCxnSpPr>
        <p:spPr>
          <a:xfrm>
            <a:off x="5997575" y="1774371"/>
            <a:ext cx="0" cy="3755572"/>
          </a:xfrm>
          <a:prstGeom prst="line">
            <a:avLst/>
          </a:prstGeom>
          <a:ln>
            <a:solidFill>
              <a:schemeClr val="accent5">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36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 de magazines ouverts">
            <a:extLst>
              <a:ext uri="{FF2B5EF4-FFF2-40B4-BE49-F238E27FC236}">
                <a16:creationId xmlns:a16="http://schemas.microsoft.com/office/drawing/2014/main" id="{173B6A95-4C81-78A5-1FB8-301115B2DDCF}"/>
              </a:ext>
            </a:extLst>
          </p:cNvPr>
          <p:cNvPicPr>
            <a:picLocks noChangeAspect="1"/>
          </p:cNvPicPr>
          <p:nvPr/>
        </p:nvPicPr>
        <p:blipFill>
          <a:blip r:embed="rId2">
            <a:alphaModFix amt="50000"/>
          </a:blip>
          <a:srcRect t="15730"/>
          <a:stretch/>
        </p:blipFill>
        <p:spPr>
          <a:xfrm>
            <a:off x="20" y="1"/>
            <a:ext cx="12191980" cy="6857999"/>
          </a:xfrm>
          <a:prstGeom prst="rect">
            <a:avLst/>
          </a:prstGeom>
        </p:spPr>
      </p:pic>
      <p:sp>
        <p:nvSpPr>
          <p:cNvPr id="2" name="Titre 1">
            <a:extLst>
              <a:ext uri="{FF2B5EF4-FFF2-40B4-BE49-F238E27FC236}">
                <a16:creationId xmlns:a16="http://schemas.microsoft.com/office/drawing/2014/main" id="{69B553EE-DC28-88D3-79C5-53373B2DE18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Revue de la </a:t>
            </a:r>
            <a:r>
              <a:rPr lang="en-US" dirty="0" err="1">
                <a:solidFill>
                  <a:srgbClr val="FFFFFF"/>
                </a:solidFill>
              </a:rPr>
              <a:t>Littérature</a:t>
            </a:r>
            <a:endParaRPr lang="en-US" dirty="0">
              <a:solidFill>
                <a:srgbClr val="FFFFFF"/>
              </a:solidFill>
            </a:endParaRPr>
          </a:p>
        </p:txBody>
      </p:sp>
    </p:spTree>
    <p:extLst>
      <p:ext uri="{BB962C8B-B14F-4D97-AF65-F5344CB8AC3E}">
        <p14:creationId xmlns:p14="http://schemas.microsoft.com/office/powerpoint/2010/main" val="23529504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A49F6-035E-FEE4-4952-6063FE96EF5C}"/>
              </a:ext>
            </a:extLst>
          </p:cNvPr>
          <p:cNvSpPr>
            <a:spLocks noGrp="1"/>
          </p:cNvSpPr>
          <p:nvPr>
            <p:ph type="title"/>
          </p:nvPr>
        </p:nvSpPr>
        <p:spPr>
          <a:xfrm>
            <a:off x="838200" y="-70300"/>
            <a:ext cx="10515600" cy="1325563"/>
          </a:xfrm>
        </p:spPr>
        <p:txBody>
          <a:bodyPr/>
          <a:lstStyle/>
          <a:p>
            <a:pPr algn="ctr"/>
            <a:r>
              <a:rPr lang="fr-BE" dirty="0">
                <a:solidFill>
                  <a:schemeClr val="tx2">
                    <a:lumMod val="90000"/>
                    <a:lumOff val="10000"/>
                  </a:schemeClr>
                </a:solidFill>
              </a:rPr>
              <a:t>Caractéristiques </a:t>
            </a:r>
            <a:endParaRPr lang="fr-FR" dirty="0">
              <a:solidFill>
                <a:schemeClr val="tx2">
                  <a:lumMod val="90000"/>
                  <a:lumOff val="10000"/>
                </a:schemeClr>
              </a:solidFill>
            </a:endParaRPr>
          </a:p>
        </p:txBody>
      </p:sp>
      <p:sp>
        <p:nvSpPr>
          <p:cNvPr id="4" name="ZoneTexte 3">
            <a:extLst>
              <a:ext uri="{FF2B5EF4-FFF2-40B4-BE49-F238E27FC236}">
                <a16:creationId xmlns:a16="http://schemas.microsoft.com/office/drawing/2014/main" id="{CE2FBC60-4FC0-848D-9095-AEE34E67164E}"/>
              </a:ext>
            </a:extLst>
          </p:cNvPr>
          <p:cNvSpPr txBox="1"/>
          <p:nvPr/>
        </p:nvSpPr>
        <p:spPr>
          <a:xfrm>
            <a:off x="457199" y="1177025"/>
            <a:ext cx="4996543" cy="2462213"/>
          </a:xfrm>
          <a:prstGeom prst="rect">
            <a:avLst/>
          </a:prstGeom>
          <a:solidFill>
            <a:schemeClr val="tx2">
              <a:lumMod val="10000"/>
              <a:lumOff val="90000"/>
            </a:schemeClr>
          </a:solidFill>
          <a:ln>
            <a:solidFill>
              <a:schemeClr val="accent5"/>
            </a:solidFill>
          </a:ln>
        </p:spPr>
        <p:txBody>
          <a:bodyPr wrap="square" rtlCol="0">
            <a:spAutoFit/>
          </a:bodyPr>
          <a:lstStyle/>
          <a:p>
            <a:pPr algn="ctr"/>
            <a:r>
              <a:rPr lang="fr-BE" sz="2800" u="sng" dirty="0">
                <a:solidFill>
                  <a:schemeClr val="accent5">
                    <a:lumMod val="75000"/>
                  </a:schemeClr>
                </a:solidFill>
              </a:rPr>
              <a:t>Prévalence</a:t>
            </a:r>
          </a:p>
          <a:p>
            <a:pPr algn="ctr"/>
            <a:endParaRPr lang="fr-BE" sz="2800" u="sng" dirty="0"/>
          </a:p>
          <a:p>
            <a:pPr marL="285750" indent="-285750">
              <a:buFont typeface="Arial" panose="020B0604020202020204" pitchFamily="34" charset="0"/>
              <a:buChar char="•"/>
            </a:pPr>
            <a:r>
              <a:rPr lang="fr-BE" sz="2000" dirty="0"/>
              <a:t>Chiffres</a:t>
            </a:r>
            <a:r>
              <a:rPr lang="fr-BE" sz="2000" b="1" dirty="0"/>
              <a:t> imprécis </a:t>
            </a:r>
            <a:r>
              <a:rPr lang="fr-BE" sz="2000" dirty="0"/>
              <a:t>et </a:t>
            </a:r>
            <a:r>
              <a:rPr lang="fr-BE" sz="2000" b="1" dirty="0"/>
              <a:t>hétérogènes</a:t>
            </a:r>
            <a:endParaRPr lang="fr-BE" sz="2000" dirty="0"/>
          </a:p>
          <a:p>
            <a:pPr marL="285750" indent="-285750">
              <a:buFont typeface="Arial" panose="020B0604020202020204" pitchFamily="34" charset="0"/>
              <a:buChar char="•"/>
            </a:pPr>
            <a:r>
              <a:rPr lang="fr-BE" sz="2000" dirty="0"/>
              <a:t>Toujours </a:t>
            </a:r>
            <a:r>
              <a:rPr lang="fr-BE" sz="2000" b="1" dirty="0"/>
              <a:t>&gt;20% </a:t>
            </a:r>
            <a:r>
              <a:rPr lang="fr-BE" sz="2000" dirty="0"/>
              <a:t>des utilisateurs d’écrans</a:t>
            </a:r>
          </a:p>
          <a:p>
            <a:pPr marL="285750" indent="-285750">
              <a:buFont typeface="Arial" panose="020B0604020202020204" pitchFamily="34" charset="0"/>
              <a:buChar char="•"/>
            </a:pPr>
            <a:r>
              <a:rPr lang="fr-BE" sz="2000" dirty="0"/>
              <a:t>Parfois estimé à </a:t>
            </a:r>
            <a:r>
              <a:rPr lang="fr-BE" sz="2000" b="1" dirty="0"/>
              <a:t>80-90%</a:t>
            </a:r>
            <a:r>
              <a:rPr lang="fr-BE" sz="2000" dirty="0"/>
              <a:t> des utilisateurs d’écrans</a:t>
            </a:r>
            <a:endParaRPr lang="fr-FR" sz="2000" dirty="0"/>
          </a:p>
          <a:p>
            <a:pPr marL="285750" indent="-285750">
              <a:buFont typeface="Arial" panose="020B0604020202020204" pitchFamily="34" charset="0"/>
              <a:buChar char="•"/>
            </a:pPr>
            <a:endParaRPr lang="fr-FR" dirty="0"/>
          </a:p>
        </p:txBody>
      </p:sp>
      <p:sp>
        <p:nvSpPr>
          <p:cNvPr id="5" name="ZoneTexte 4">
            <a:extLst>
              <a:ext uri="{FF2B5EF4-FFF2-40B4-BE49-F238E27FC236}">
                <a16:creationId xmlns:a16="http://schemas.microsoft.com/office/drawing/2014/main" id="{00E5555C-B334-4BE2-F991-37E866756D9D}"/>
              </a:ext>
            </a:extLst>
          </p:cNvPr>
          <p:cNvSpPr txBox="1"/>
          <p:nvPr/>
        </p:nvSpPr>
        <p:spPr>
          <a:xfrm>
            <a:off x="6095999" y="1214673"/>
            <a:ext cx="5638801" cy="2462213"/>
          </a:xfrm>
          <a:prstGeom prst="rect">
            <a:avLst/>
          </a:prstGeom>
          <a:solidFill>
            <a:schemeClr val="tx2">
              <a:lumMod val="10000"/>
              <a:lumOff val="90000"/>
            </a:schemeClr>
          </a:solidFill>
          <a:ln>
            <a:solidFill>
              <a:schemeClr val="accent5"/>
            </a:solidFill>
          </a:ln>
        </p:spPr>
        <p:txBody>
          <a:bodyPr wrap="square" rtlCol="0">
            <a:spAutoFit/>
          </a:bodyPr>
          <a:lstStyle/>
          <a:p>
            <a:pPr algn="ctr"/>
            <a:r>
              <a:rPr lang="fr-BE" sz="2800" u="sng" dirty="0">
                <a:solidFill>
                  <a:schemeClr val="accent5">
                    <a:lumMod val="75000"/>
                  </a:schemeClr>
                </a:solidFill>
              </a:rPr>
              <a:t>Facteurs de Risque</a:t>
            </a:r>
          </a:p>
          <a:p>
            <a:pPr algn="ctr"/>
            <a:endParaRPr lang="fr-BE" sz="2800" u="sng" dirty="0"/>
          </a:p>
          <a:p>
            <a:pPr marL="285750" indent="-285750">
              <a:buFont typeface="Arial" panose="020B0604020202020204" pitchFamily="34" charset="0"/>
              <a:buChar char="•"/>
            </a:pPr>
            <a:r>
              <a:rPr lang="fr-BE" sz="2000" b="1" dirty="0"/>
              <a:t>De base </a:t>
            </a:r>
            <a:r>
              <a:rPr lang="fr-BE" sz="2000" dirty="0"/>
              <a:t>(âge, genre)</a:t>
            </a:r>
          </a:p>
          <a:p>
            <a:pPr marL="285750" indent="-285750">
              <a:buFont typeface="Arial" panose="020B0604020202020204" pitchFamily="34" charset="0"/>
              <a:buChar char="•"/>
            </a:pPr>
            <a:r>
              <a:rPr lang="fr-BE" sz="2000" b="1" dirty="0"/>
              <a:t>Intrinsèques</a:t>
            </a:r>
            <a:r>
              <a:rPr lang="fr-BE" sz="2000" dirty="0"/>
              <a:t> (caractéristiques, pathologies…)</a:t>
            </a:r>
          </a:p>
          <a:p>
            <a:pPr marL="285750" indent="-285750">
              <a:buFont typeface="Arial" panose="020B0604020202020204" pitchFamily="34" charset="0"/>
              <a:buChar char="•"/>
            </a:pPr>
            <a:r>
              <a:rPr lang="fr-BE" sz="2000" dirty="0"/>
              <a:t>Extrinsèques : </a:t>
            </a:r>
            <a:r>
              <a:rPr lang="fr-BE" sz="2000" b="1" dirty="0"/>
              <a:t>comportementaux</a:t>
            </a:r>
            <a:r>
              <a:rPr lang="fr-BE" sz="2000" dirty="0"/>
              <a:t> ou </a:t>
            </a:r>
            <a:r>
              <a:rPr lang="fr-BE" sz="2000" b="1" dirty="0"/>
              <a:t>environnementaux</a:t>
            </a:r>
            <a:endParaRPr lang="fr-FR" sz="2000" b="1" dirty="0"/>
          </a:p>
          <a:p>
            <a:pPr marL="285750" indent="-285750">
              <a:buFont typeface="Arial" panose="020B0604020202020204" pitchFamily="34" charset="0"/>
              <a:buChar char="•"/>
            </a:pPr>
            <a:endParaRPr lang="fr-FR" dirty="0"/>
          </a:p>
        </p:txBody>
      </p:sp>
      <p:sp>
        <p:nvSpPr>
          <p:cNvPr id="6" name="ZoneTexte 5">
            <a:extLst>
              <a:ext uri="{FF2B5EF4-FFF2-40B4-BE49-F238E27FC236}">
                <a16:creationId xmlns:a16="http://schemas.microsoft.com/office/drawing/2014/main" id="{79BD8052-EDC6-5F7E-7FF8-E259C4015DCD}"/>
              </a:ext>
            </a:extLst>
          </p:cNvPr>
          <p:cNvSpPr txBox="1"/>
          <p:nvPr/>
        </p:nvSpPr>
        <p:spPr>
          <a:xfrm>
            <a:off x="163285" y="3903670"/>
            <a:ext cx="11865429" cy="2708434"/>
          </a:xfrm>
          <a:prstGeom prst="rect">
            <a:avLst/>
          </a:prstGeom>
          <a:solidFill>
            <a:schemeClr val="tx2">
              <a:lumMod val="10000"/>
              <a:lumOff val="90000"/>
            </a:schemeClr>
          </a:solidFill>
          <a:ln>
            <a:solidFill>
              <a:schemeClr val="accent5"/>
            </a:solidFill>
          </a:ln>
        </p:spPr>
        <p:txBody>
          <a:bodyPr wrap="square" rtlCol="0">
            <a:spAutoFit/>
          </a:bodyPr>
          <a:lstStyle/>
          <a:p>
            <a:pPr algn="ctr"/>
            <a:r>
              <a:rPr lang="fr-BE" sz="2800" u="sng" dirty="0">
                <a:solidFill>
                  <a:schemeClr val="accent5">
                    <a:lumMod val="75000"/>
                  </a:schemeClr>
                </a:solidFill>
              </a:rPr>
              <a:t>Diagnostic</a:t>
            </a:r>
          </a:p>
          <a:p>
            <a:pPr algn="ctr"/>
            <a:endParaRPr lang="fr-BE" sz="2800" u="sng" dirty="0"/>
          </a:p>
          <a:p>
            <a:pPr marL="285750" indent="-285750">
              <a:buFont typeface="Arial" panose="020B0604020202020204" pitchFamily="34" charset="0"/>
              <a:buChar char="•"/>
            </a:pPr>
            <a:r>
              <a:rPr lang="fr-BE" sz="2000" b="1" dirty="0"/>
              <a:t>Enjeu</a:t>
            </a:r>
            <a:r>
              <a:rPr lang="fr-BE" sz="2000" dirty="0"/>
              <a:t> de taille : </a:t>
            </a:r>
            <a:r>
              <a:rPr lang="fr-BE" sz="2000" b="1" dirty="0"/>
              <a:t>pas de gold-standard ni de consensus</a:t>
            </a:r>
          </a:p>
          <a:p>
            <a:pPr marL="742950" lvl="1" indent="-285750">
              <a:buFont typeface="Arial" panose="020B0604020202020204" pitchFamily="34" charset="0"/>
              <a:buChar char="•"/>
            </a:pPr>
            <a:r>
              <a:rPr lang="fr-BE" dirty="0"/>
              <a:t>Phénomène nouveau</a:t>
            </a:r>
          </a:p>
          <a:p>
            <a:pPr marL="742950" lvl="1" indent="-285750">
              <a:buFont typeface="Arial" panose="020B0604020202020204" pitchFamily="34" charset="0"/>
              <a:buChar char="•"/>
            </a:pPr>
            <a:r>
              <a:rPr lang="fr-BE" dirty="0"/>
              <a:t>Symptômes aspécifiques</a:t>
            </a:r>
          </a:p>
          <a:p>
            <a:pPr marL="285750" indent="-285750">
              <a:buFont typeface="Arial" panose="020B0604020202020204" pitchFamily="34" charset="0"/>
              <a:buChar char="•"/>
            </a:pPr>
            <a:r>
              <a:rPr lang="fr-BE" sz="2000" u="sng" dirty="0"/>
              <a:t>Méthodes objectives :</a:t>
            </a:r>
            <a:r>
              <a:rPr lang="fr-BE" sz="2000" dirty="0"/>
              <a:t> Critical fusion-</a:t>
            </a:r>
            <a:r>
              <a:rPr lang="fr-BE" sz="2000" dirty="0" err="1"/>
              <a:t>frequency</a:t>
            </a:r>
            <a:r>
              <a:rPr lang="fr-BE" sz="2000" dirty="0"/>
              <a:t>, test de Schirmer, </a:t>
            </a:r>
            <a:r>
              <a:rPr lang="fr-BE" sz="2000" dirty="0" err="1"/>
              <a:t>tear</a:t>
            </a:r>
            <a:r>
              <a:rPr lang="fr-BE" sz="2000" dirty="0"/>
              <a:t> break-up time</a:t>
            </a:r>
          </a:p>
          <a:p>
            <a:pPr marL="285750" indent="-285750">
              <a:buFont typeface="Arial" panose="020B0604020202020204" pitchFamily="34" charset="0"/>
              <a:buChar char="•"/>
            </a:pPr>
            <a:r>
              <a:rPr lang="fr-BE" sz="2000" u="sng" dirty="0"/>
              <a:t>Méthodes subjectives :</a:t>
            </a:r>
            <a:r>
              <a:rPr lang="fr-BE" sz="2000" dirty="0"/>
              <a:t> Questionnaires d’auto-déclaration</a:t>
            </a:r>
            <a:endParaRPr lang="fr-FR" sz="2000" dirty="0"/>
          </a:p>
          <a:p>
            <a:pPr marL="285750" indent="-285750">
              <a:buFont typeface="Arial" panose="020B0604020202020204" pitchFamily="34" charset="0"/>
              <a:buChar char="•"/>
            </a:pPr>
            <a:endParaRPr lang="fr-FR" dirty="0"/>
          </a:p>
        </p:txBody>
      </p:sp>
      <p:sp>
        <p:nvSpPr>
          <p:cNvPr id="7" name="ZoneTexte 6">
            <a:extLst>
              <a:ext uri="{FF2B5EF4-FFF2-40B4-BE49-F238E27FC236}">
                <a16:creationId xmlns:a16="http://schemas.microsoft.com/office/drawing/2014/main" id="{009AFD75-5ECC-5736-61C4-9A6F2520C96F}"/>
              </a:ext>
            </a:extLst>
          </p:cNvPr>
          <p:cNvSpPr txBox="1"/>
          <p:nvPr/>
        </p:nvSpPr>
        <p:spPr>
          <a:xfrm>
            <a:off x="6847113" y="5858729"/>
            <a:ext cx="4136571" cy="584775"/>
          </a:xfrm>
          <a:prstGeom prst="rect">
            <a:avLst/>
          </a:prstGeom>
          <a:noFill/>
        </p:spPr>
        <p:txBody>
          <a:bodyPr wrap="square" rtlCol="0">
            <a:spAutoFit/>
          </a:bodyPr>
          <a:lstStyle/>
          <a:p>
            <a:r>
              <a:rPr lang="fr-BE" sz="3200" b="1" dirty="0">
                <a:solidFill>
                  <a:schemeClr val="accent5">
                    <a:lumMod val="75000"/>
                  </a:schemeClr>
                </a:solidFill>
              </a:rPr>
              <a:t>← DES-Q (et DEQ-5)</a:t>
            </a:r>
            <a:endParaRPr lang="fr-FR" sz="3200" b="1" dirty="0">
              <a:solidFill>
                <a:schemeClr val="accent5">
                  <a:lumMod val="75000"/>
                </a:schemeClr>
              </a:solidFill>
            </a:endParaRPr>
          </a:p>
        </p:txBody>
      </p:sp>
      <p:sp>
        <p:nvSpPr>
          <p:cNvPr id="3" name="ZoneTexte 2">
            <a:extLst>
              <a:ext uri="{FF2B5EF4-FFF2-40B4-BE49-F238E27FC236}">
                <a16:creationId xmlns:a16="http://schemas.microsoft.com/office/drawing/2014/main" id="{05EA07EB-78E2-55E0-CE4E-833FD9D515A8}"/>
              </a:ext>
            </a:extLst>
          </p:cNvPr>
          <p:cNvSpPr txBox="1"/>
          <p:nvPr/>
        </p:nvSpPr>
        <p:spPr>
          <a:xfrm>
            <a:off x="2231569" y="4045183"/>
            <a:ext cx="4136570" cy="1938992"/>
          </a:xfrm>
          <a:prstGeom prst="rect">
            <a:avLst/>
          </a:prstGeom>
          <a:solidFill>
            <a:schemeClr val="bg1"/>
          </a:solidFill>
        </p:spPr>
        <p:txBody>
          <a:bodyPr wrap="square" rtlCol="0">
            <a:spAutoFit/>
          </a:bodyPr>
          <a:lstStyle/>
          <a:p>
            <a:pPr marL="342900" indent="-342900">
              <a:buFontTx/>
              <a:buChar char="-"/>
            </a:pPr>
            <a:r>
              <a:rPr lang="fr-BE" sz="2400" dirty="0">
                <a:solidFill>
                  <a:srgbClr val="C00000"/>
                </a:solidFill>
              </a:rPr>
              <a:t>Maladies auto-immunes</a:t>
            </a:r>
          </a:p>
          <a:p>
            <a:pPr marL="342900" indent="-342900">
              <a:buFontTx/>
              <a:buChar char="-"/>
            </a:pPr>
            <a:r>
              <a:rPr lang="fr-BE" sz="2400" dirty="0">
                <a:solidFill>
                  <a:srgbClr val="C00000"/>
                </a:solidFill>
              </a:rPr>
              <a:t>Maladies des paupières</a:t>
            </a:r>
          </a:p>
          <a:p>
            <a:pPr marL="342900" indent="-342900">
              <a:buFontTx/>
              <a:buChar char="-"/>
            </a:pPr>
            <a:r>
              <a:rPr lang="fr-BE" sz="2400" dirty="0">
                <a:solidFill>
                  <a:srgbClr val="C00000"/>
                </a:solidFill>
              </a:rPr>
              <a:t>Médicaments</a:t>
            </a:r>
          </a:p>
          <a:p>
            <a:pPr marL="342900" indent="-342900">
              <a:buFontTx/>
              <a:buChar char="-"/>
            </a:pPr>
            <a:r>
              <a:rPr lang="fr-BE" sz="2400" dirty="0">
                <a:solidFill>
                  <a:srgbClr val="C00000"/>
                </a:solidFill>
              </a:rPr>
              <a:t>Réfraction Θ</a:t>
            </a:r>
          </a:p>
          <a:p>
            <a:pPr marL="342900" indent="-342900">
              <a:buFontTx/>
              <a:buChar char="-"/>
            </a:pPr>
            <a:r>
              <a:rPr lang="fr-BE" sz="2400" dirty="0">
                <a:solidFill>
                  <a:srgbClr val="C00000"/>
                </a:solidFill>
              </a:rPr>
              <a:t>Lentilles de contact</a:t>
            </a:r>
            <a:endParaRPr lang="fr-FR" sz="2400" dirty="0">
              <a:solidFill>
                <a:srgbClr val="C00000"/>
              </a:solidFill>
            </a:endParaRPr>
          </a:p>
        </p:txBody>
      </p:sp>
      <p:cxnSp>
        <p:nvCxnSpPr>
          <p:cNvPr id="9" name="Connecteur droit avec flèche 8">
            <a:extLst>
              <a:ext uri="{FF2B5EF4-FFF2-40B4-BE49-F238E27FC236}">
                <a16:creationId xmlns:a16="http://schemas.microsoft.com/office/drawing/2014/main" id="{D812F247-E93A-42E3-43AD-DCB7E0C63EE5}"/>
              </a:ext>
            </a:extLst>
          </p:cNvPr>
          <p:cNvCxnSpPr>
            <a:cxnSpLocks/>
            <a:stCxn id="3" idx="0"/>
          </p:cNvCxnSpPr>
          <p:nvPr/>
        </p:nvCxnSpPr>
        <p:spPr>
          <a:xfrm flipV="1">
            <a:off x="4299854" y="2601684"/>
            <a:ext cx="2155372" cy="144349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1ADB7CA2-9556-5D00-4BB6-E01060197334}"/>
              </a:ext>
            </a:extLst>
          </p:cNvPr>
          <p:cNvSpPr txBox="1"/>
          <p:nvPr/>
        </p:nvSpPr>
        <p:spPr>
          <a:xfrm>
            <a:off x="7500258" y="4328981"/>
            <a:ext cx="4136570" cy="1569660"/>
          </a:xfrm>
          <a:prstGeom prst="rect">
            <a:avLst/>
          </a:prstGeom>
          <a:solidFill>
            <a:schemeClr val="bg1"/>
          </a:solidFill>
        </p:spPr>
        <p:txBody>
          <a:bodyPr wrap="square" rtlCol="0">
            <a:spAutoFit/>
          </a:bodyPr>
          <a:lstStyle/>
          <a:p>
            <a:pPr marL="342900" indent="-342900">
              <a:buFontTx/>
              <a:buChar char="-"/>
            </a:pPr>
            <a:r>
              <a:rPr lang="fr-BE" sz="2400" dirty="0">
                <a:solidFill>
                  <a:srgbClr val="C00000"/>
                </a:solidFill>
              </a:rPr>
              <a:t>Cosmétiques</a:t>
            </a:r>
          </a:p>
          <a:p>
            <a:pPr marL="342900" indent="-342900">
              <a:buFontTx/>
              <a:buChar char="-"/>
            </a:pPr>
            <a:r>
              <a:rPr lang="fr-BE" sz="2400" dirty="0">
                <a:solidFill>
                  <a:srgbClr val="C00000"/>
                </a:solidFill>
              </a:rPr>
              <a:t>Exposition écrans ↗</a:t>
            </a:r>
          </a:p>
          <a:p>
            <a:pPr marL="342900" indent="-342900">
              <a:buFontTx/>
              <a:buChar char="-"/>
            </a:pPr>
            <a:r>
              <a:rPr lang="fr-BE" sz="2400" dirty="0">
                <a:solidFill>
                  <a:srgbClr val="C00000"/>
                </a:solidFill>
              </a:rPr>
              <a:t>Ergonomie Θ</a:t>
            </a:r>
          </a:p>
          <a:p>
            <a:pPr marL="342900" indent="-342900">
              <a:buFontTx/>
              <a:buChar char="-"/>
            </a:pPr>
            <a:r>
              <a:rPr lang="fr-BE" sz="2400" dirty="0">
                <a:solidFill>
                  <a:srgbClr val="C00000"/>
                </a:solidFill>
              </a:rPr>
              <a:t>Conditions de travail Θ</a:t>
            </a:r>
          </a:p>
        </p:txBody>
      </p:sp>
      <p:cxnSp>
        <p:nvCxnSpPr>
          <p:cNvPr id="13" name="Connecteur droit avec flèche 12">
            <a:extLst>
              <a:ext uri="{FF2B5EF4-FFF2-40B4-BE49-F238E27FC236}">
                <a16:creationId xmlns:a16="http://schemas.microsoft.com/office/drawing/2014/main" id="{4E514713-F849-E0AF-01EA-8F70FD01EE2B}"/>
              </a:ext>
            </a:extLst>
          </p:cNvPr>
          <p:cNvCxnSpPr>
            <a:cxnSpLocks/>
          </p:cNvCxnSpPr>
          <p:nvPr/>
        </p:nvCxnSpPr>
        <p:spPr>
          <a:xfrm flipH="1" flipV="1">
            <a:off x="8665029" y="3048000"/>
            <a:ext cx="729342" cy="136762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3" grpId="0" animBg="1"/>
      <p:bldP spid="3"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AAE4C-5B3A-9F87-8E55-C17B6DA3F358}"/>
              </a:ext>
            </a:extLst>
          </p:cNvPr>
          <p:cNvSpPr>
            <a:spLocks noGrp="1"/>
          </p:cNvSpPr>
          <p:nvPr>
            <p:ph type="title"/>
          </p:nvPr>
        </p:nvSpPr>
        <p:spPr>
          <a:xfrm>
            <a:off x="838200" y="87084"/>
            <a:ext cx="10515600" cy="1703161"/>
          </a:xfrm>
        </p:spPr>
        <p:txBody>
          <a:bodyPr>
            <a:normAutofit/>
          </a:bodyPr>
          <a:lstStyle/>
          <a:p>
            <a:pPr algn="ctr"/>
            <a:r>
              <a:rPr lang="fr-BE" dirty="0">
                <a:solidFill>
                  <a:schemeClr val="tx2">
                    <a:lumMod val="90000"/>
                    <a:lumOff val="10000"/>
                  </a:schemeClr>
                </a:solidFill>
              </a:rPr>
              <a:t>Physiopathologie</a:t>
            </a:r>
            <a:br>
              <a:rPr lang="fr-BE" dirty="0">
                <a:solidFill>
                  <a:schemeClr val="tx2">
                    <a:lumMod val="90000"/>
                    <a:lumOff val="10000"/>
                  </a:schemeClr>
                </a:solidFill>
              </a:rPr>
            </a:br>
            <a:r>
              <a:rPr lang="fr-BE" dirty="0">
                <a:solidFill>
                  <a:schemeClr val="tx2">
                    <a:lumMod val="90000"/>
                    <a:lumOff val="10000"/>
                  </a:schemeClr>
                </a:solidFill>
              </a:rPr>
              <a:t>3 Axes principaux</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37275FFB-0C8E-5CE5-C457-5C6E5843628E}"/>
              </a:ext>
            </a:extLst>
          </p:cNvPr>
          <p:cNvSpPr>
            <a:spLocks noGrp="1"/>
          </p:cNvSpPr>
          <p:nvPr>
            <p:ph idx="1"/>
          </p:nvPr>
        </p:nvSpPr>
        <p:spPr>
          <a:xfrm>
            <a:off x="32653" y="3167730"/>
            <a:ext cx="4180115" cy="4201887"/>
          </a:xfrm>
        </p:spPr>
        <p:txBody>
          <a:bodyPr>
            <a:normAutofit/>
          </a:bodyPr>
          <a:lstStyle/>
          <a:p>
            <a:pPr marL="0" indent="0" algn="ctr">
              <a:buNone/>
            </a:pPr>
            <a:r>
              <a:rPr lang="fr-BE" u="sng" dirty="0">
                <a:solidFill>
                  <a:schemeClr val="accent5">
                    <a:lumMod val="75000"/>
                  </a:schemeClr>
                </a:solidFill>
              </a:rPr>
              <a:t>Dynamique du clignement et sécheresse oculaire</a:t>
            </a:r>
          </a:p>
          <a:p>
            <a:pPr marL="457200" lvl="1" indent="0">
              <a:buNone/>
            </a:pPr>
            <a:endParaRPr lang="fr-BE" dirty="0"/>
          </a:p>
          <a:p>
            <a:pPr marL="457200" lvl="1" indent="0" algn="ctr">
              <a:buNone/>
            </a:pPr>
            <a:endParaRPr lang="fr-BE" dirty="0"/>
          </a:p>
          <a:p>
            <a:pPr marL="457200" lvl="1" indent="0" algn="ctr">
              <a:buNone/>
            </a:pPr>
            <a:r>
              <a:rPr lang="fr-BE" b="1" dirty="0"/>
              <a:t>Symptômes oculaires – de la structure</a:t>
            </a:r>
          </a:p>
          <a:p>
            <a:endParaRPr lang="fr-BE" dirty="0"/>
          </a:p>
          <a:p>
            <a:endParaRPr lang="fr-FR" dirty="0"/>
          </a:p>
        </p:txBody>
      </p:sp>
      <p:sp>
        <p:nvSpPr>
          <p:cNvPr id="4" name="Espace réservé du contenu 2">
            <a:extLst>
              <a:ext uri="{FF2B5EF4-FFF2-40B4-BE49-F238E27FC236}">
                <a16:creationId xmlns:a16="http://schemas.microsoft.com/office/drawing/2014/main" id="{8E6241D7-A419-E903-26FD-3E116333F9C6}"/>
              </a:ext>
            </a:extLst>
          </p:cNvPr>
          <p:cNvSpPr txBox="1">
            <a:spLocks/>
          </p:cNvSpPr>
          <p:nvPr/>
        </p:nvSpPr>
        <p:spPr>
          <a:xfrm>
            <a:off x="4125680" y="2666992"/>
            <a:ext cx="3995057" cy="4702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BE" dirty="0"/>
          </a:p>
          <a:p>
            <a:pPr marL="0" indent="0" algn="ctr">
              <a:buNone/>
            </a:pPr>
            <a:r>
              <a:rPr lang="fr-BE" u="sng" dirty="0">
                <a:solidFill>
                  <a:schemeClr val="accent5">
                    <a:lumMod val="75000"/>
                  </a:schemeClr>
                </a:solidFill>
              </a:rPr>
              <a:t>Fatigabilité du système d’accommodation convergence</a:t>
            </a:r>
          </a:p>
          <a:p>
            <a:pPr lvl="1"/>
            <a:endParaRPr lang="fr-BE" dirty="0"/>
          </a:p>
          <a:p>
            <a:pPr marL="457200" lvl="1" indent="0">
              <a:buNone/>
            </a:pPr>
            <a:endParaRPr lang="fr-BE" dirty="0"/>
          </a:p>
          <a:p>
            <a:pPr marL="457200" lvl="1" indent="0" algn="ctr">
              <a:buNone/>
            </a:pPr>
            <a:r>
              <a:rPr lang="fr-BE" b="1" dirty="0"/>
              <a:t>Symptômes visuels – </a:t>
            </a:r>
          </a:p>
          <a:p>
            <a:pPr marL="457200" lvl="1" indent="0" algn="ctr">
              <a:buNone/>
            </a:pPr>
            <a:r>
              <a:rPr lang="fr-BE" b="1" dirty="0"/>
              <a:t>de la fonction </a:t>
            </a:r>
          </a:p>
          <a:p>
            <a:endParaRPr lang="fr-BE" dirty="0"/>
          </a:p>
        </p:txBody>
      </p:sp>
      <p:sp>
        <p:nvSpPr>
          <p:cNvPr id="5" name="Espace réservé du contenu 2">
            <a:extLst>
              <a:ext uri="{FF2B5EF4-FFF2-40B4-BE49-F238E27FC236}">
                <a16:creationId xmlns:a16="http://schemas.microsoft.com/office/drawing/2014/main" id="{AE194102-AD98-BF10-33E1-8A306C547745}"/>
              </a:ext>
            </a:extLst>
          </p:cNvPr>
          <p:cNvSpPr txBox="1">
            <a:spLocks/>
          </p:cNvSpPr>
          <p:nvPr/>
        </p:nvSpPr>
        <p:spPr>
          <a:xfrm>
            <a:off x="8098968" y="2656106"/>
            <a:ext cx="4125681" cy="5007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BE" dirty="0"/>
          </a:p>
          <a:p>
            <a:pPr marL="0" indent="0" algn="ctr">
              <a:buNone/>
            </a:pPr>
            <a:r>
              <a:rPr lang="fr-BE" u="sng" dirty="0">
                <a:solidFill>
                  <a:schemeClr val="accent5">
                    <a:lumMod val="75000"/>
                  </a:schemeClr>
                </a:solidFill>
              </a:rPr>
              <a:t>Ergonomie - Conditions </a:t>
            </a:r>
            <a:r>
              <a:rPr lang="fr-BE" u="sng" dirty="0" err="1">
                <a:solidFill>
                  <a:schemeClr val="accent5">
                    <a:lumMod val="75000"/>
                  </a:schemeClr>
                </a:solidFill>
              </a:rPr>
              <a:t>asthénopiques</a:t>
            </a:r>
            <a:endParaRPr lang="fr-BE" u="sng" dirty="0">
              <a:solidFill>
                <a:schemeClr val="accent5">
                  <a:lumMod val="75000"/>
                </a:schemeClr>
              </a:solidFill>
            </a:endParaRPr>
          </a:p>
          <a:p>
            <a:pPr marL="457200" lvl="1" indent="0">
              <a:buNone/>
            </a:pPr>
            <a:endParaRPr lang="fr-BE" dirty="0"/>
          </a:p>
          <a:p>
            <a:pPr marL="457200" lvl="1" indent="0" algn="ctr">
              <a:buNone/>
            </a:pPr>
            <a:endParaRPr lang="fr-BE" b="1" dirty="0"/>
          </a:p>
          <a:p>
            <a:pPr marL="457200" lvl="1" indent="0" algn="ctr">
              <a:buNone/>
            </a:pPr>
            <a:r>
              <a:rPr lang="fr-BE" b="1" dirty="0"/>
              <a:t>Symptômes </a:t>
            </a:r>
          </a:p>
          <a:p>
            <a:pPr marL="457200" lvl="1" indent="0" algn="ctr">
              <a:buNone/>
            </a:pPr>
            <a:r>
              <a:rPr lang="fr-BE" b="1" dirty="0"/>
              <a:t>extra-oculaires/ généraux, et potentialisation des 2 premiers axes</a:t>
            </a:r>
          </a:p>
        </p:txBody>
      </p:sp>
      <p:cxnSp>
        <p:nvCxnSpPr>
          <p:cNvPr id="7" name="Connecteur droit 6">
            <a:extLst>
              <a:ext uri="{FF2B5EF4-FFF2-40B4-BE49-F238E27FC236}">
                <a16:creationId xmlns:a16="http://schemas.microsoft.com/office/drawing/2014/main" id="{F281F28B-4B55-0EB8-EEE9-CB0C8C630F31}"/>
              </a:ext>
            </a:extLst>
          </p:cNvPr>
          <p:cNvCxnSpPr/>
          <p:nvPr/>
        </p:nvCxnSpPr>
        <p:spPr>
          <a:xfrm>
            <a:off x="119741" y="4419589"/>
            <a:ext cx="11854529" cy="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F085DA5D-9893-B348-D8E3-74B81F1E7B8E}"/>
              </a:ext>
            </a:extLst>
          </p:cNvPr>
          <p:cNvCxnSpPr>
            <a:cxnSpLocks/>
          </p:cNvCxnSpPr>
          <p:nvPr/>
        </p:nvCxnSpPr>
        <p:spPr>
          <a:xfrm>
            <a:off x="4201881" y="3211280"/>
            <a:ext cx="10887" cy="3352798"/>
          </a:xfrm>
          <a:prstGeom prst="line">
            <a:avLst/>
          </a:prstGeom>
          <a:ln>
            <a:solidFill>
              <a:schemeClr val="accent5">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B80FBCA2-523B-54F9-5D70-0C6E85892B32}"/>
              </a:ext>
            </a:extLst>
          </p:cNvPr>
          <p:cNvCxnSpPr>
            <a:cxnSpLocks/>
          </p:cNvCxnSpPr>
          <p:nvPr/>
        </p:nvCxnSpPr>
        <p:spPr>
          <a:xfrm>
            <a:off x="8186055" y="3167730"/>
            <a:ext cx="0" cy="3396348"/>
          </a:xfrm>
          <a:prstGeom prst="line">
            <a:avLst/>
          </a:prstGeom>
          <a:ln>
            <a:solidFill>
              <a:schemeClr val="accent5">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5ECEF84F-E568-B9CF-CE82-3A26ED00BCE7}"/>
              </a:ext>
            </a:extLst>
          </p:cNvPr>
          <p:cNvSpPr/>
          <p:nvPr/>
        </p:nvSpPr>
        <p:spPr>
          <a:xfrm>
            <a:off x="1709060" y="1741731"/>
            <a:ext cx="1072241" cy="1023250"/>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1</a:t>
            </a:r>
            <a:endParaRPr lang="fr-FR" sz="4400" dirty="0">
              <a:solidFill>
                <a:schemeClr val="accent5">
                  <a:lumMod val="75000"/>
                </a:schemeClr>
              </a:solidFill>
            </a:endParaRPr>
          </a:p>
        </p:txBody>
      </p:sp>
      <p:sp>
        <p:nvSpPr>
          <p:cNvPr id="12" name="Ellipse 11">
            <a:extLst>
              <a:ext uri="{FF2B5EF4-FFF2-40B4-BE49-F238E27FC236}">
                <a16:creationId xmlns:a16="http://schemas.microsoft.com/office/drawing/2014/main" id="{2B54A5D6-C26F-3AE3-A1FF-195DCECE70EE}"/>
              </a:ext>
            </a:extLst>
          </p:cNvPr>
          <p:cNvSpPr/>
          <p:nvPr/>
        </p:nvSpPr>
        <p:spPr>
          <a:xfrm>
            <a:off x="5576197" y="1744673"/>
            <a:ext cx="1072241" cy="102325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2</a:t>
            </a:r>
            <a:endParaRPr lang="fr-FR" sz="4400" dirty="0">
              <a:solidFill>
                <a:schemeClr val="accent5">
                  <a:lumMod val="75000"/>
                </a:schemeClr>
              </a:solidFill>
            </a:endParaRPr>
          </a:p>
        </p:txBody>
      </p:sp>
      <p:sp>
        <p:nvSpPr>
          <p:cNvPr id="13" name="Ellipse 12">
            <a:extLst>
              <a:ext uri="{FF2B5EF4-FFF2-40B4-BE49-F238E27FC236}">
                <a16:creationId xmlns:a16="http://schemas.microsoft.com/office/drawing/2014/main" id="{953D72B0-09B6-935D-CF13-F3EDD0D91FC8}"/>
              </a:ext>
            </a:extLst>
          </p:cNvPr>
          <p:cNvSpPr/>
          <p:nvPr/>
        </p:nvSpPr>
        <p:spPr>
          <a:xfrm>
            <a:off x="9552216" y="1741728"/>
            <a:ext cx="1072241" cy="102325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3</a:t>
            </a:r>
            <a:endParaRPr lang="fr-FR" sz="4400" dirty="0">
              <a:solidFill>
                <a:schemeClr val="accent5">
                  <a:lumMod val="75000"/>
                </a:schemeClr>
              </a:solidFill>
            </a:endParaRPr>
          </a:p>
        </p:txBody>
      </p:sp>
    </p:spTree>
    <p:extLst>
      <p:ext uri="{BB962C8B-B14F-4D97-AF65-F5344CB8AC3E}">
        <p14:creationId xmlns:p14="http://schemas.microsoft.com/office/powerpoint/2010/main" val="418596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FA8D9-FC32-4661-E0DA-52A3256F4964}"/>
              </a:ext>
            </a:extLst>
          </p:cNvPr>
          <p:cNvSpPr>
            <a:spLocks noGrp="1"/>
          </p:cNvSpPr>
          <p:nvPr>
            <p:ph type="title"/>
          </p:nvPr>
        </p:nvSpPr>
        <p:spPr>
          <a:xfrm>
            <a:off x="838200" y="114753"/>
            <a:ext cx="10515600" cy="1325563"/>
          </a:xfrm>
        </p:spPr>
        <p:txBody>
          <a:bodyPr/>
          <a:lstStyle/>
          <a:p>
            <a:pPr algn="ctr"/>
            <a:r>
              <a:rPr lang="fr-BE" dirty="0">
                <a:solidFill>
                  <a:schemeClr val="tx2">
                    <a:lumMod val="90000"/>
                    <a:lumOff val="10000"/>
                  </a:schemeClr>
                </a:solidFill>
              </a:rPr>
              <a:t>Physiopathologie</a:t>
            </a:r>
            <a:br>
              <a:rPr lang="fr-BE" dirty="0">
                <a:solidFill>
                  <a:schemeClr val="tx2">
                    <a:lumMod val="90000"/>
                    <a:lumOff val="10000"/>
                  </a:schemeClr>
                </a:solidFill>
              </a:rPr>
            </a:br>
            <a:r>
              <a:rPr lang="fr-BE" dirty="0">
                <a:solidFill>
                  <a:schemeClr val="tx2">
                    <a:lumMod val="90000"/>
                    <a:lumOff val="10000"/>
                  </a:schemeClr>
                </a:solidFill>
              </a:rPr>
              <a:t>Axe  1</a:t>
            </a:r>
            <a:endParaRPr lang="fr-FR" dirty="0">
              <a:solidFill>
                <a:schemeClr val="tx2">
                  <a:lumMod val="90000"/>
                  <a:lumOff val="10000"/>
                </a:schemeClr>
              </a:solidFill>
            </a:endParaRPr>
          </a:p>
        </p:txBody>
      </p:sp>
      <p:sp>
        <p:nvSpPr>
          <p:cNvPr id="3" name="Espace réservé du contenu 2">
            <a:extLst>
              <a:ext uri="{FF2B5EF4-FFF2-40B4-BE49-F238E27FC236}">
                <a16:creationId xmlns:a16="http://schemas.microsoft.com/office/drawing/2014/main" id="{48EE39E8-4469-8DA8-F173-B5F64669AE49}"/>
              </a:ext>
            </a:extLst>
          </p:cNvPr>
          <p:cNvSpPr>
            <a:spLocks noGrp="1"/>
          </p:cNvSpPr>
          <p:nvPr>
            <p:ph idx="1"/>
          </p:nvPr>
        </p:nvSpPr>
        <p:spPr>
          <a:xfrm>
            <a:off x="163286" y="1749423"/>
            <a:ext cx="11713028" cy="4945289"/>
          </a:xfrm>
        </p:spPr>
        <p:txBody>
          <a:bodyPr>
            <a:normAutofit/>
          </a:bodyPr>
          <a:lstStyle/>
          <a:p>
            <a:r>
              <a:rPr lang="fr-BE" dirty="0"/>
              <a:t>Intensité de la </a:t>
            </a:r>
            <a:r>
              <a:rPr lang="fr-BE" b="1" dirty="0"/>
              <a:t>demande cognitive </a:t>
            </a:r>
            <a:r>
              <a:rPr lang="fr-BE" dirty="0"/>
              <a:t>liée à l’analyse de l’image sur l’écran</a:t>
            </a:r>
          </a:p>
          <a:p>
            <a:pPr marL="0" indent="0">
              <a:buNone/>
            </a:pPr>
            <a:endParaRPr lang="fr-BE" dirty="0"/>
          </a:p>
          <a:p>
            <a:r>
              <a:rPr lang="fr-FR" sz="2800" i="0" dirty="0">
                <a:effectLst/>
                <a:highlight>
                  <a:srgbClr val="FFFFFF"/>
                </a:highlight>
                <a:latin typeface="Inter"/>
              </a:rPr>
              <a:t>⚠</a:t>
            </a:r>
            <a:r>
              <a:rPr lang="fr-FR" sz="2800" b="1" i="0" dirty="0">
                <a:effectLst/>
                <a:highlight>
                  <a:srgbClr val="FFFFFF"/>
                </a:highlight>
                <a:latin typeface="Inter"/>
              </a:rPr>
              <a:t> </a:t>
            </a:r>
            <a:r>
              <a:rPr lang="fr-BE" b="1" dirty="0"/>
              <a:t>Dynamique du clignement</a:t>
            </a:r>
          </a:p>
          <a:p>
            <a:pPr lvl="1"/>
            <a:r>
              <a:rPr lang="fr-BE" dirty="0"/>
              <a:t>Fréquence </a:t>
            </a:r>
            <a:r>
              <a:rPr lang="fr-BE" sz="3200" dirty="0"/>
              <a:t>↘</a:t>
            </a:r>
            <a:endParaRPr lang="fr-BE" dirty="0"/>
          </a:p>
          <a:p>
            <a:pPr lvl="1"/>
            <a:r>
              <a:rPr lang="fr-BE" dirty="0"/>
              <a:t>Complétude/intensité </a:t>
            </a:r>
            <a:r>
              <a:rPr lang="fr-BE" sz="3200" dirty="0"/>
              <a:t>↘</a:t>
            </a:r>
            <a:r>
              <a:rPr lang="fr-BE" dirty="0"/>
              <a:t> </a:t>
            </a:r>
          </a:p>
          <a:p>
            <a:pPr lvl="1"/>
            <a:endParaRPr lang="fr-BE" dirty="0"/>
          </a:p>
          <a:p>
            <a:r>
              <a:rPr lang="fr-FR" b="1" dirty="0">
                <a:highlight>
                  <a:srgbClr val="FFFFFF"/>
                </a:highlight>
                <a:latin typeface="Inter"/>
              </a:rPr>
              <a:t>Altération du film lacrymal</a:t>
            </a:r>
            <a:endParaRPr lang="fr-BE" b="1" dirty="0"/>
          </a:p>
          <a:p>
            <a:pPr lvl="1"/>
            <a:r>
              <a:rPr lang="fr-BE" dirty="0"/>
              <a:t>Evaporation </a:t>
            </a:r>
            <a:r>
              <a:rPr lang="fr-BE" sz="3200" dirty="0"/>
              <a:t>↗ </a:t>
            </a:r>
          </a:p>
          <a:p>
            <a:pPr lvl="1"/>
            <a:r>
              <a:rPr lang="fr-BE" dirty="0"/>
              <a:t>Vidange des glandes de </a:t>
            </a:r>
            <a:r>
              <a:rPr lang="fr-BE" dirty="0" err="1"/>
              <a:t>Meibomius</a:t>
            </a:r>
            <a:r>
              <a:rPr lang="fr-BE" dirty="0"/>
              <a:t> </a:t>
            </a:r>
            <a:r>
              <a:rPr lang="fr-BE" sz="3200" dirty="0"/>
              <a:t>↘</a:t>
            </a:r>
            <a:endParaRPr lang="fr-BE" dirty="0"/>
          </a:p>
          <a:p>
            <a:pPr lvl="1"/>
            <a:r>
              <a:rPr lang="fr-BE" dirty="0"/>
              <a:t>Boucle rétroactive positive</a:t>
            </a:r>
            <a:r>
              <a:rPr lang="fr-BE" sz="3200" dirty="0"/>
              <a:t> ← </a:t>
            </a:r>
            <a:r>
              <a:rPr lang="fr-BE" dirty="0" err="1"/>
              <a:t>larmoiment</a:t>
            </a:r>
            <a:endParaRPr lang="fr-FR" dirty="0"/>
          </a:p>
          <a:p>
            <a:pPr lvl="1"/>
            <a:endParaRPr lang="fr-FR" dirty="0"/>
          </a:p>
        </p:txBody>
      </p:sp>
      <p:sp>
        <p:nvSpPr>
          <p:cNvPr id="4" name="Ellipse 3">
            <a:extLst>
              <a:ext uri="{FF2B5EF4-FFF2-40B4-BE49-F238E27FC236}">
                <a16:creationId xmlns:a16="http://schemas.microsoft.com/office/drawing/2014/main" id="{7B9683DD-E1C7-5DE6-0AF4-B1D01D30CFCB}"/>
              </a:ext>
            </a:extLst>
          </p:cNvPr>
          <p:cNvSpPr/>
          <p:nvPr/>
        </p:nvSpPr>
        <p:spPr>
          <a:xfrm>
            <a:off x="6346372" y="696699"/>
            <a:ext cx="805544" cy="743617"/>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solidFill>
                  <a:schemeClr val="accent5">
                    <a:lumMod val="75000"/>
                  </a:schemeClr>
                </a:solidFill>
              </a:rPr>
              <a:t>1</a:t>
            </a:r>
            <a:endParaRPr lang="fr-FR" sz="4400" dirty="0">
              <a:solidFill>
                <a:schemeClr val="accent5">
                  <a:lumMod val="75000"/>
                </a:schemeClr>
              </a:solidFill>
            </a:endParaRPr>
          </a:p>
        </p:txBody>
      </p:sp>
      <p:cxnSp>
        <p:nvCxnSpPr>
          <p:cNvPr id="6" name="Connecteur droit 5">
            <a:extLst>
              <a:ext uri="{FF2B5EF4-FFF2-40B4-BE49-F238E27FC236}">
                <a16:creationId xmlns:a16="http://schemas.microsoft.com/office/drawing/2014/main" id="{CE69F1C5-639C-DFF8-2107-18940A9833EF}"/>
              </a:ext>
            </a:extLst>
          </p:cNvPr>
          <p:cNvCxnSpPr/>
          <p:nvPr/>
        </p:nvCxnSpPr>
        <p:spPr>
          <a:xfrm>
            <a:off x="990600" y="4136571"/>
            <a:ext cx="2830286" cy="0"/>
          </a:xfrm>
          <a:prstGeom prst="line">
            <a:avLst/>
          </a:prstGeom>
          <a:ln w="57150">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7" name="Ellipse 6">
            <a:extLst>
              <a:ext uri="{FF2B5EF4-FFF2-40B4-BE49-F238E27FC236}">
                <a16:creationId xmlns:a16="http://schemas.microsoft.com/office/drawing/2014/main" id="{88BE7823-1AFB-F1A1-C616-0264E20AFBC7}"/>
              </a:ext>
            </a:extLst>
          </p:cNvPr>
          <p:cNvSpPr/>
          <p:nvPr/>
        </p:nvSpPr>
        <p:spPr>
          <a:xfrm>
            <a:off x="5508171" y="2873829"/>
            <a:ext cx="5225143" cy="2601683"/>
          </a:xfrm>
          <a:prstGeom prst="ellipse">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800" dirty="0">
                <a:solidFill>
                  <a:schemeClr val="accent5">
                    <a:lumMod val="75000"/>
                  </a:schemeClr>
                </a:solidFill>
              </a:rPr>
              <a:t>Sécheresse oculaire</a:t>
            </a:r>
            <a:endParaRPr lang="fr-FR" sz="4800" dirty="0">
              <a:solidFill>
                <a:schemeClr val="accent5">
                  <a:lumMod val="75000"/>
                </a:schemeClr>
              </a:solidFill>
            </a:endParaRPr>
          </a:p>
        </p:txBody>
      </p:sp>
    </p:spTree>
    <p:extLst>
      <p:ext uri="{BB962C8B-B14F-4D97-AF65-F5344CB8AC3E}">
        <p14:creationId xmlns:p14="http://schemas.microsoft.com/office/powerpoint/2010/main" val="36028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grpId="1" nodeType="clickEffect">
                                  <p:stCondLst>
                                    <p:cond delay="0"/>
                                  </p:stCondLst>
                                  <p:iterate type="lt">
                                    <p:tmAbs val="25"/>
                                  </p:iterate>
                                  <p:childTnLst>
                                    <p:set>
                                      <p:cBhvr override="childStyle">
                                        <p:cTn id="16"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3464</Words>
  <Application>Microsoft Office PowerPoint</Application>
  <PresentationFormat>Grand écran</PresentationFormat>
  <Paragraphs>528</Paragraphs>
  <Slides>40</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Aptos</vt:lpstr>
      <vt:lpstr>Aptos Display</vt:lpstr>
      <vt:lpstr>Arial</vt:lpstr>
      <vt:lpstr>Calibri</vt:lpstr>
      <vt:lpstr>Inter</vt:lpstr>
      <vt:lpstr>Times New Roman</vt:lpstr>
      <vt:lpstr>Thème Office</vt:lpstr>
      <vt:lpstr>Sécheresse et gêne oculaires et utilisation des écrans :  Une problématique en Santé au Travail et en Santé Publique ? </vt:lpstr>
      <vt:lpstr>Introduction</vt:lpstr>
      <vt:lpstr>Introduction Le Digital Eye Strain</vt:lpstr>
      <vt:lpstr>Introduction</vt:lpstr>
      <vt:lpstr>Matériel et méthodes</vt:lpstr>
      <vt:lpstr>Revue de la Littérature</vt:lpstr>
      <vt:lpstr>Caractéristiques </vt:lpstr>
      <vt:lpstr>Physiopathologie 3 Axes principaux</vt:lpstr>
      <vt:lpstr>Physiopathologie Axe  1</vt:lpstr>
      <vt:lpstr>Physiopathologie Axe  2</vt:lpstr>
      <vt:lpstr>Physiopathologie – Axe     3</vt:lpstr>
      <vt:lpstr>Présentation PowerPoint</vt:lpstr>
      <vt:lpstr>Prise en charge Mesures de Prévention « générales »</vt:lpstr>
      <vt:lpstr>Prise en charge Mesures de prévention :  Ergonomie du display</vt:lpstr>
      <vt:lpstr>Prise en charge Mesures de prévention spécifiques</vt:lpstr>
      <vt:lpstr>Prise en charge Mesures de soutien et curatives</vt:lpstr>
      <vt:lpstr>Rôle du médecin du travail</vt:lpstr>
      <vt:lpstr>Rôle du médecin du travail TO DO </vt:lpstr>
      <vt:lpstr>La Lumière Bleue</vt:lpstr>
      <vt:lpstr>Contribution Statistique</vt:lpstr>
      <vt:lpstr>Résultats</vt:lpstr>
      <vt:lpstr>Affiches Informatives   </vt:lpstr>
      <vt:lpstr>Présentation PowerPoint</vt:lpstr>
      <vt:lpstr>Conclusion</vt:lpstr>
      <vt:lpstr>Réponses aux questions de recherche ? </vt:lpstr>
      <vt:lpstr>Présentation PowerPoint</vt:lpstr>
      <vt:lpstr>Merci pour votre attention</vt:lpstr>
      <vt:lpstr>Bibliographie</vt:lpstr>
      <vt:lpstr>Sources des images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ROGIER Juliette</dc:creator>
  <cp:lastModifiedBy>Juliette Rogier</cp:lastModifiedBy>
  <cp:revision>281</cp:revision>
  <dcterms:created xsi:type="dcterms:W3CDTF">2024-08-06T06:55:28Z</dcterms:created>
  <dcterms:modified xsi:type="dcterms:W3CDTF">2024-10-24T06:13:03Z</dcterms:modified>
</cp:coreProperties>
</file>