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1" r:id="rId3"/>
    <p:sldMasterId id="2147483692" r:id="rId4"/>
  </p:sldMasterIdLst>
  <p:notesMasterIdLst>
    <p:notesMasterId r:id="rId19"/>
  </p:notesMasterIdLst>
  <p:sldIdLst>
    <p:sldId id="870" r:id="rId5"/>
    <p:sldId id="697" r:id="rId6"/>
    <p:sldId id="311" r:id="rId7"/>
    <p:sldId id="872" r:id="rId8"/>
    <p:sldId id="871" r:id="rId9"/>
    <p:sldId id="413" r:id="rId10"/>
    <p:sldId id="695" r:id="rId11"/>
    <p:sldId id="699" r:id="rId12"/>
    <p:sldId id="696" r:id="rId13"/>
    <p:sldId id="829" r:id="rId14"/>
    <p:sldId id="707" r:id="rId15"/>
    <p:sldId id="862" r:id="rId16"/>
    <p:sldId id="873" r:id="rId17"/>
    <p:sldId id="874"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DT" id="{A69FDB2D-CBFD-4FB4-8450-0340B8D824CB}">
          <p14:sldIdLst>
            <p14:sldId id="870"/>
            <p14:sldId id="697"/>
            <p14:sldId id="311"/>
            <p14:sldId id="872"/>
            <p14:sldId id="871"/>
          </p14:sldIdLst>
        </p14:section>
        <p14:section name="onderzoek" id="{5FCF283C-04CD-4845-9F94-37187CB5AADC}">
          <p14:sldIdLst>
            <p14:sldId id="413"/>
            <p14:sldId id="695"/>
            <p14:sldId id="699"/>
            <p14:sldId id="696"/>
          </p14:sldIdLst>
        </p14:section>
        <p14:section name="communicatietips" id="{C0D67D9A-754D-4B10-898B-96CC885DD23D}">
          <p14:sldIdLst>
            <p14:sldId id="829"/>
            <p14:sldId id="707"/>
            <p14:sldId id="862"/>
            <p14:sldId id="873"/>
            <p14:sldId id="8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E25"/>
    <a:srgbClr val="FEBD49"/>
    <a:srgbClr val="2DB0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260D2-38E9-4318-B949-B4A7DAAD5454}" v="1514" dt="2024-10-28T15:46:48.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196" autoAdjust="0"/>
  </p:normalViewPr>
  <p:slideViewPr>
    <p:cSldViewPr snapToGrid="0">
      <p:cViewPr varScale="1">
        <p:scale>
          <a:sx n="93" d="100"/>
          <a:sy n="93" d="100"/>
        </p:scale>
        <p:origin x="121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07E1E-2CED-4CBD-B5BE-CA75D160514B}" type="datetimeFigureOut">
              <a:rPr lang="nl-BE" smtClean="0"/>
              <a:t>31/10/2024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53EB2-935E-4E86-9B8F-42A5510328E5}" type="slidenum">
              <a:rPr lang="nl-BE" smtClean="0"/>
              <a:t>‹#›</a:t>
            </a:fld>
            <a:endParaRPr lang="nl-BE"/>
          </a:p>
        </p:txBody>
      </p:sp>
    </p:spTree>
    <p:extLst>
      <p:ext uri="{BB962C8B-B14F-4D97-AF65-F5344CB8AC3E}">
        <p14:creationId xmlns:p14="http://schemas.microsoft.com/office/powerpoint/2010/main" val="17968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Wat komen we vertellen: </a:t>
            </a:r>
          </a:p>
          <a:p>
            <a:pPr marL="171450" indent="-171450">
              <a:buFont typeface="Arial" panose="020B0604020202020204" pitchFamily="34" charset="0"/>
              <a:buChar char="•"/>
            </a:pPr>
            <a:r>
              <a:rPr lang="nl-BE" dirty="0"/>
              <a:t>Doctoraatsonderzoek van Isha rond een training in </a:t>
            </a:r>
            <a:r>
              <a:rPr lang="nl-BE" dirty="0" err="1"/>
              <a:t>motivational</a:t>
            </a:r>
            <a:r>
              <a:rPr lang="nl-BE" dirty="0"/>
              <a:t> counseling voor adviserend artsen en paramedici bij Vlaamse ziekenfondsen</a:t>
            </a:r>
          </a:p>
          <a:p>
            <a:pPr marL="171450" indent="-171450">
              <a:buFont typeface="Arial" panose="020B0604020202020204" pitchFamily="34" charset="0"/>
              <a:buChar char="•"/>
            </a:pPr>
            <a:r>
              <a:rPr lang="nl-BE" dirty="0"/>
              <a:t>Wetenschappelijke fundering van het onderzoek en de communicatietraining </a:t>
            </a:r>
            <a:r>
              <a:rPr lang="nl-BE" dirty="0">
                <a:sym typeface="Wingdings" panose="05000000000000000000" pitchFamily="2" charset="2"/>
              </a:rPr>
              <a:t> gekoppeld aan enkele gesprekshandvaten die ook voor arbeidsartsen nuttig zijn (natuurlijk slechts korte tips geven, we hebben niet uitgebreid de tijd vandaag)</a:t>
            </a:r>
          </a:p>
          <a:p>
            <a:pPr marL="171450" indent="-171450">
              <a:buFont typeface="Arial" panose="020B0604020202020204" pitchFamily="34" charset="0"/>
              <a:buChar char="•"/>
            </a:pPr>
            <a:r>
              <a:rPr lang="nl-BE" b="1" dirty="0">
                <a:sym typeface="Wingdings" panose="05000000000000000000" pitchFamily="2" charset="2"/>
              </a:rPr>
              <a:t>Waarom belangrijk voor hen? </a:t>
            </a:r>
            <a:r>
              <a:rPr lang="nl-BE" dirty="0">
                <a:sym typeface="Wingdings" panose="05000000000000000000" pitchFamily="2" charset="2"/>
              </a:rPr>
              <a:t>Hun rol: motiveren van werknemers om veilig en gezond gedrag te stellen (bv. levensstijl, dragen van persoonlijke beschermingsmiddelen) maar ook motiveren van de werkgever wordt steeds belangrijker, bv. tot het nemen van collectieve maatregelen op vlak van preventie of bereidheid tot werkaanpassingen bij een re-integratietraject</a:t>
            </a:r>
            <a:endParaRPr lang="nl-BE" dirty="0"/>
          </a:p>
        </p:txBody>
      </p:sp>
      <p:sp>
        <p:nvSpPr>
          <p:cNvPr id="4" name="Slide Number Placeholder 3"/>
          <p:cNvSpPr>
            <a:spLocks noGrp="1"/>
          </p:cNvSpPr>
          <p:nvPr>
            <p:ph type="sldNum" sz="quarter" idx="5"/>
          </p:nvPr>
        </p:nvSpPr>
        <p:spPr/>
        <p:txBody>
          <a:bodyPr/>
          <a:lstStyle/>
          <a:p>
            <a:fld id="{0B353EB2-935E-4E86-9B8F-42A5510328E5}" type="slidenum">
              <a:rPr lang="nl-BE" smtClean="0"/>
              <a:t>1</a:t>
            </a:fld>
            <a:endParaRPr lang="nl-BE"/>
          </a:p>
        </p:txBody>
      </p:sp>
    </p:spTree>
    <p:extLst>
      <p:ext uri="{BB962C8B-B14F-4D97-AF65-F5344CB8AC3E}">
        <p14:creationId xmlns:p14="http://schemas.microsoft.com/office/powerpoint/2010/main" val="340214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Mogelijke maatregelen? </a:t>
            </a:r>
          </a:p>
          <a:p>
            <a:pPr marL="171450" indent="-171450">
              <a:buFont typeface="Arial" panose="020B0604020202020204" pitchFamily="34" charset="0"/>
              <a:buChar char="•"/>
            </a:pPr>
            <a:r>
              <a:rPr lang="nl-BE" dirty="0"/>
              <a:t>Maar ook </a:t>
            </a:r>
            <a:r>
              <a:rPr lang="nl-BE" dirty="0" err="1"/>
              <a:t>risico-analyse</a:t>
            </a:r>
            <a:r>
              <a:rPr lang="nl-BE" dirty="0"/>
              <a:t> om problematiek in kaart te brengen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Opleiding rond tilhulpmiddelen opnieuw organiseren, investeren in meer tilhulpmiddelen</a:t>
            </a:r>
          </a:p>
        </p:txBody>
      </p:sp>
      <p:sp>
        <p:nvSpPr>
          <p:cNvPr id="4" name="Slide Number Placeholder 3"/>
          <p:cNvSpPr>
            <a:spLocks noGrp="1"/>
          </p:cNvSpPr>
          <p:nvPr>
            <p:ph type="sldNum" sz="quarter" idx="5"/>
          </p:nvPr>
        </p:nvSpPr>
        <p:spPr/>
        <p:txBody>
          <a:bodyPr/>
          <a:lstStyle/>
          <a:p>
            <a:fld id="{0B353EB2-935E-4E86-9B8F-42A5510328E5}" type="slidenum">
              <a:rPr lang="nl-BE" smtClean="0"/>
              <a:t>10</a:t>
            </a:fld>
            <a:endParaRPr lang="nl-BE"/>
          </a:p>
        </p:txBody>
      </p:sp>
    </p:spTree>
    <p:extLst>
      <p:ext uri="{BB962C8B-B14F-4D97-AF65-F5344CB8AC3E}">
        <p14:creationId xmlns:p14="http://schemas.microsoft.com/office/powerpoint/2010/main" val="154638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Ook in gesprek met een werkgever, bij wie het vaak wat sneller kan gaan want zij hebben ook geen tijd, is belangrijk om eerst te </a:t>
            </a:r>
            <a:r>
              <a:rPr lang="nl-BE" b="1" dirty="0"/>
              <a:t>engageren en connecteren</a:t>
            </a:r>
          </a:p>
          <a:p>
            <a:r>
              <a:rPr lang="nl-BE" dirty="0"/>
              <a:t>Bv als je elkaar echt goed kent: hoe was het op vakantie? Of anders: “heeft u eventjes tijd nu?” dit engageren is een basisvoorwaarde (eerste trap) om het gesprek verder te zetten</a:t>
            </a:r>
          </a:p>
          <a:p>
            <a:endParaRPr lang="nl-BE" dirty="0"/>
          </a:p>
          <a:p>
            <a:r>
              <a:rPr lang="nl-BE" b="1" dirty="0"/>
              <a:t>Focussen</a:t>
            </a:r>
            <a:r>
              <a:rPr lang="nl-BE" dirty="0"/>
              <a:t>: “ik wil het graag even hebben over enkele zaken die ik gehoord heb tijdens de periodieke onderzoeken’ , als dat goed is?  </a:t>
            </a:r>
          </a:p>
          <a:p>
            <a:endParaRPr lang="nl-BE" dirty="0"/>
          </a:p>
          <a:p>
            <a:r>
              <a:rPr lang="nl-BE" b="1" dirty="0"/>
              <a:t>Zelf laten </a:t>
            </a:r>
            <a:r>
              <a:rPr lang="nl-BE" b="1" dirty="0" err="1"/>
              <a:t>uitstpreken</a:t>
            </a:r>
            <a:r>
              <a:rPr lang="nl-BE" b="1" dirty="0"/>
              <a:t> </a:t>
            </a:r>
            <a:r>
              <a:rPr lang="nl-BE" dirty="0"/>
              <a:t>(wanneer iemand zichzelf dingen luidop hoort </a:t>
            </a:r>
            <a:r>
              <a:rPr lang="nl-BE" dirty="0" err="1"/>
              <a:t>uitstpreken</a:t>
            </a:r>
            <a:r>
              <a:rPr lang="nl-BE" dirty="0"/>
              <a:t>, is die persoon meer geneigd om daarnaar te handelen, dan wanneer iemand anders dit opgedragen of geadviseerd heeft) </a:t>
            </a:r>
          </a:p>
          <a:p>
            <a:r>
              <a:rPr lang="nl-BE" dirty="0">
                <a:sym typeface="Wingdings" panose="05000000000000000000" pitchFamily="2" charset="2"/>
              </a:rPr>
              <a:t>“Was u op de hoogte van de problemen die door de medewerkers worden gesignaleerd?”  dan gaan ze misschien het negatieve van de huidige situatie beginnen uitspreken</a:t>
            </a:r>
          </a:p>
          <a:p>
            <a:r>
              <a:rPr lang="nl-BE" dirty="0"/>
              <a:t>“Heeft u zelf al nagedacht over wat zou kunnen helpen?”  </a:t>
            </a:r>
            <a:r>
              <a:rPr lang="nl-BE" dirty="0">
                <a:sym typeface="Wingdings" panose="05000000000000000000" pitchFamily="2" charset="2"/>
              </a:rPr>
              <a:t> dan gaan ze enkele eigen ideeën aanreiken, en kan je van daaruit nog gerichter advies geven </a:t>
            </a:r>
            <a:endParaRPr lang="nl-BE" dirty="0"/>
          </a:p>
          <a:p>
            <a:endParaRPr lang="nl-BE" dirty="0"/>
          </a:p>
          <a:p>
            <a:r>
              <a:rPr lang="nl-BE" b="1" dirty="0"/>
              <a:t>PLANNEN</a:t>
            </a:r>
            <a:r>
              <a:rPr lang="nl-BE" dirty="0"/>
              <a:t>: Oppassen voor reparatiereflex en ongevraagd advies: dit kan voor een werkgever bv. heel dwingend en controlerend overkomen (“de arbeidsarts denkt het weer beter te weten”) </a:t>
            </a:r>
          </a:p>
          <a:p>
            <a:r>
              <a:rPr lang="nl-BE" dirty="0"/>
              <a:t>Vraag dus eerst toestemming: “Als u het goed vindt, kan ik nog wat aansluitend advies daarbij geven”</a:t>
            </a:r>
          </a:p>
        </p:txBody>
      </p:sp>
      <p:sp>
        <p:nvSpPr>
          <p:cNvPr id="4" name="Slide Number Placeholder 3"/>
          <p:cNvSpPr>
            <a:spLocks noGrp="1"/>
          </p:cNvSpPr>
          <p:nvPr>
            <p:ph type="sldNum" sz="quarter" idx="5"/>
          </p:nvPr>
        </p:nvSpPr>
        <p:spPr/>
        <p:txBody>
          <a:bodyPr/>
          <a:lstStyle/>
          <a:p>
            <a:fld id="{0B353EB2-935E-4E86-9B8F-42A5510328E5}" type="slidenum">
              <a:rPr lang="nl-BE" smtClean="0"/>
              <a:t>11</a:t>
            </a:fld>
            <a:endParaRPr lang="nl-BE"/>
          </a:p>
        </p:txBody>
      </p:sp>
    </p:spTree>
    <p:extLst>
      <p:ext uri="{BB962C8B-B14F-4D97-AF65-F5344CB8AC3E}">
        <p14:creationId xmlns:p14="http://schemas.microsoft.com/office/powerpoint/2010/main" val="258506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BE" dirty="0"/>
              <a:t>Uitnodigende </a:t>
            </a:r>
            <a:r>
              <a:rPr lang="nl-BE" dirty="0" err="1"/>
              <a:t>ipv</a:t>
            </a:r>
            <a:r>
              <a:rPr lang="nl-BE" dirty="0"/>
              <a:t> dwingende taal: “we </a:t>
            </a:r>
            <a:r>
              <a:rPr lang="nl-BE" strike="sngStrike" dirty="0"/>
              <a:t>MOETEN </a:t>
            </a:r>
            <a:r>
              <a:rPr lang="nl-BE" dirty="0"/>
              <a:t>dit doen” </a:t>
            </a:r>
          </a:p>
          <a:p>
            <a:pPr marL="171450" indent="-171450">
              <a:buFont typeface="Arial" panose="020B0604020202020204" pitchFamily="34" charset="0"/>
              <a:buChar char="•"/>
            </a:pPr>
            <a:r>
              <a:rPr lang="nl-BE" dirty="0"/>
              <a:t>Volgende stap moet concreet zijn, maar ook haalbaar (dus klein genoeg) </a:t>
            </a:r>
          </a:p>
          <a:p>
            <a:pPr marL="171450" indent="-171450">
              <a:buFont typeface="Arial" panose="020B0604020202020204" pitchFamily="34" charset="0"/>
              <a:buChar char="•"/>
            </a:pPr>
            <a:r>
              <a:rPr lang="nl-BE" dirty="0"/>
              <a:t>Keuze bieden belangrijk, stel dat de werkgever nog twijfelt over een risicoanalyse bv. en jij stelt meteen voor om alles in gang te zetten zonder die keuze te laten, dan gaan werkgevers zich gefrustreerd voelen in hun autonomie </a:t>
            </a:r>
          </a:p>
          <a:p>
            <a:pPr marL="171450" indent="-171450">
              <a:buFont typeface="Arial" panose="020B0604020202020204" pitchFamily="34" charset="0"/>
              <a:buChar char="•"/>
            </a:pPr>
            <a:r>
              <a:rPr lang="nl-BE" dirty="0" err="1"/>
              <a:t>Intention-behavior</a:t>
            </a:r>
            <a:r>
              <a:rPr lang="nl-BE" dirty="0"/>
              <a:t> gap: het is niet omdat iemand zegt dat ze iets gaan doen, dat ze dat ook effectief gaan doen. Je kan die ‘gap’ tussen intenties en gedrag proberen dichten, door bv. in dit geval te checken bij </a:t>
            </a:r>
            <a:r>
              <a:rPr lang="nl-BE" dirty="0" err="1"/>
              <a:t>sandra</a:t>
            </a:r>
            <a:r>
              <a:rPr lang="nl-BE" dirty="0"/>
              <a:t> of zij de gegevens heeft van de ergonoom, of dat jij die nog even noteert of op mail zet (en hier dus ook keuze rond te bieden, niet op te dringen) </a:t>
            </a:r>
          </a:p>
        </p:txBody>
      </p:sp>
      <p:sp>
        <p:nvSpPr>
          <p:cNvPr id="4" name="Slide Number Placeholder 3"/>
          <p:cNvSpPr>
            <a:spLocks noGrp="1"/>
          </p:cNvSpPr>
          <p:nvPr>
            <p:ph type="sldNum" sz="quarter" idx="5"/>
          </p:nvPr>
        </p:nvSpPr>
        <p:spPr/>
        <p:txBody>
          <a:bodyPr/>
          <a:lstStyle/>
          <a:p>
            <a:fld id="{0B353EB2-935E-4E86-9B8F-42A5510328E5}" type="slidenum">
              <a:rPr lang="nl-BE" smtClean="0"/>
              <a:t>12</a:t>
            </a:fld>
            <a:endParaRPr lang="nl-BE"/>
          </a:p>
        </p:txBody>
      </p:sp>
    </p:spTree>
    <p:extLst>
      <p:ext uri="{BB962C8B-B14F-4D97-AF65-F5344CB8AC3E}">
        <p14:creationId xmlns:p14="http://schemas.microsoft.com/office/powerpoint/2010/main" val="293188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Eerste en vooral moeten we dit gaan herkennen. </a:t>
            </a:r>
          </a:p>
          <a:p>
            <a:r>
              <a:rPr lang="nl-BE" dirty="0"/>
              <a:t>Ja maar: alle argumenten die je aanhaalt, zullen afgekaatst en tegengesproken worden, we zijn waarschijnlijk te snel aan het gaan, dus neem een stapje terug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Herken je weerstand? Dan moet er een lampje gaan branden en kunnen we bepaalde strategieën proberen toepassen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Negatieve emoties? Eerst erkennen en ruimte laten om te ventileren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Indien het gesprek echt vast lijkt te lopen, misschien beter om dit te benoemen en evt. een andere keer op te nemen, hopelijk heb je dan toch al een zaadje geplant voor een verder gesprek (bv mag je dan in de week op een ander moment even bellen als het minder druk is?) </a:t>
            </a:r>
          </a:p>
        </p:txBody>
      </p:sp>
      <p:sp>
        <p:nvSpPr>
          <p:cNvPr id="4" name="Slide Number Placeholder 3"/>
          <p:cNvSpPr>
            <a:spLocks noGrp="1"/>
          </p:cNvSpPr>
          <p:nvPr>
            <p:ph type="sldNum" sz="quarter" idx="5"/>
          </p:nvPr>
        </p:nvSpPr>
        <p:spPr/>
        <p:txBody>
          <a:bodyPr/>
          <a:lstStyle/>
          <a:p>
            <a:fld id="{0B353EB2-935E-4E86-9B8F-42A5510328E5}" type="slidenum">
              <a:rPr lang="nl-BE" smtClean="0"/>
              <a:t>13</a:t>
            </a:fld>
            <a:endParaRPr lang="nl-BE"/>
          </a:p>
        </p:txBody>
      </p:sp>
    </p:spTree>
    <p:extLst>
      <p:ext uri="{BB962C8B-B14F-4D97-AF65-F5344CB8AC3E}">
        <p14:creationId xmlns:p14="http://schemas.microsoft.com/office/powerpoint/2010/main" val="168924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53EB2-935E-4E86-9B8F-42A5510328E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20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Mag </a:t>
            </a:r>
            <a:r>
              <a:rPr lang="nl-BE" dirty="0" err="1"/>
              <a:t>prive</a:t>
            </a:r>
            <a:r>
              <a:rPr lang="nl-BE" dirty="0"/>
              <a:t> zijn, bv op vakantie, </a:t>
            </a:r>
            <a:r>
              <a:rPr lang="nl-BE" dirty="0" err="1"/>
              <a:t>waairn</a:t>
            </a:r>
            <a:r>
              <a:rPr lang="nl-BE" dirty="0"/>
              <a:t> je je springlevend en oprecht gelukkig voelde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6D61E-14B7-4A00-8BFF-5B9727A2293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4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47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cs typeface="Calibri" panose="020F0502020204030204"/>
              </a:rPr>
              <a:t>Als het ABC verwaarloosd wordt, is er sprake van frustratie, wat zich eerder zal uiten in </a:t>
            </a:r>
            <a:r>
              <a:rPr lang="nl-BE" dirty="0" err="1">
                <a:cs typeface="Calibri" panose="020F0502020204030204"/>
              </a:rPr>
              <a:t>amotivatie</a:t>
            </a:r>
            <a:r>
              <a:rPr lang="nl-BE" dirty="0">
                <a:cs typeface="Calibri" panose="020F0502020204030204"/>
              </a:rPr>
              <a:t> of </a:t>
            </a:r>
            <a:r>
              <a:rPr lang="nl-BE" dirty="0" err="1">
                <a:cs typeface="Calibri" panose="020F0502020204030204"/>
              </a:rPr>
              <a:t>gecontroleede</a:t>
            </a:r>
            <a:r>
              <a:rPr lang="nl-BE" dirty="0">
                <a:cs typeface="Calibri" panose="020F0502020204030204"/>
              </a:rPr>
              <a:t> motivatie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6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cs typeface="Calibri" panose="020F0502020204030204"/>
              </a:rPr>
              <a:t>Als het ABC gevoed en ondersteund wordt, voelen mensen zich voldaan in hun </a:t>
            </a:r>
            <a:r>
              <a:rPr lang="nl-BE" dirty="0" err="1">
                <a:cs typeface="Calibri" panose="020F0502020204030204"/>
              </a:rPr>
              <a:t>pscyhologische</a:t>
            </a:r>
            <a:r>
              <a:rPr lang="nl-BE" dirty="0">
                <a:cs typeface="Calibri" panose="020F0502020204030204"/>
              </a:rPr>
              <a:t> </a:t>
            </a:r>
            <a:r>
              <a:rPr lang="nl-BE" dirty="0" err="1">
                <a:cs typeface="Calibri" panose="020F0502020204030204"/>
              </a:rPr>
              <a:t>basisbehoeftne</a:t>
            </a:r>
            <a:r>
              <a:rPr lang="nl-BE" dirty="0">
                <a:cs typeface="Calibri" panose="020F0502020204030204"/>
              </a:rPr>
              <a:t>, waardoor de kans op autonome motivatie groter wordt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8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MI: bewezen counseling stijl op vlak van gezondheidsbevordering (bv stoppen met roken) </a:t>
            </a:r>
          </a:p>
        </p:txBody>
      </p:sp>
      <p:sp>
        <p:nvSpPr>
          <p:cNvPr id="4" name="Slide Number Placeholder 3"/>
          <p:cNvSpPr>
            <a:spLocks noGrp="1"/>
          </p:cNvSpPr>
          <p:nvPr>
            <p:ph type="sldNum" sz="quarter" idx="5"/>
          </p:nvPr>
        </p:nvSpPr>
        <p:spPr/>
        <p:txBody>
          <a:bodyPr/>
          <a:lstStyle/>
          <a:p>
            <a:fld id="{0B353EB2-935E-4E86-9B8F-42A5510328E5}" type="slidenum">
              <a:rPr lang="nl-BE" smtClean="0"/>
              <a:t>6</a:t>
            </a:fld>
            <a:endParaRPr lang="nl-BE"/>
          </a:p>
        </p:txBody>
      </p:sp>
    </p:spTree>
    <p:extLst>
      <p:ext uri="{BB962C8B-B14F-4D97-AF65-F5344CB8AC3E}">
        <p14:creationId xmlns:p14="http://schemas.microsoft.com/office/powerpoint/2010/main" val="172363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Online simulatiegesprek voor en na de training, en we hebben dit geobserveerd en geanalyseerd </a:t>
            </a:r>
            <a:r>
              <a:rPr lang="nl-BE" dirty="0" err="1"/>
              <a:t>obv</a:t>
            </a:r>
            <a:r>
              <a:rPr lang="nl-BE" dirty="0"/>
              <a:t> wetenschappelijk gevalideerde codeerinstrumenten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35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Wat zijn nog andere strategieën om het ABC tijdens een gesprek te gaan ondersteunen? </a:t>
            </a:r>
          </a:p>
          <a:p>
            <a:r>
              <a:rPr lang="nl-BE" dirty="0"/>
              <a:t>Niet te diep op ingaan, je kan ze later nog eens bekijken, maar zijn dus algemeen toepasbaar, dus zowel in gesprek met werknemers als bij werkgever (of zelfs met partner of kinderen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6D61E-14B7-4A00-8BFF-5B9727A2293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9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nl-BE" dirty="0"/>
              <a:t>De </a:t>
            </a:r>
            <a:r>
              <a:rPr lang="nl-BE" dirty="0" err="1"/>
              <a:t>arbeidosngeschikten</a:t>
            </a:r>
            <a:r>
              <a:rPr lang="nl-BE" dirty="0"/>
              <a:t> bij </a:t>
            </a:r>
            <a:r>
              <a:rPr lang="nl-BE" dirty="0" err="1"/>
              <a:t>hetziekenfondsen</a:t>
            </a:r>
            <a:r>
              <a:rPr lang="nl-BE" dirty="0"/>
              <a:t> leken dus meer gemotiveerd te zijn, en wat besproken werd meer ten harte te nemen</a:t>
            </a:r>
          </a:p>
          <a:p>
            <a:pPr marL="228600" indent="-228600">
              <a:buAutoNum type="arabicParenR"/>
            </a:pPr>
            <a:r>
              <a:rPr lang="nl-BE" dirty="0"/>
              <a:t>Ook beperkingen in de context erkennen (een gesprek van 15 min. elke 2 jaar (bv. periodiek onderzoek bij arbeiders) kan misschien een zaadje planten, maar wat gaat het veranderen op lange termijn? Bv. op vlak van levensstijl van die werknemer? Daar is wellicht een goede samenwerking of contact met de huisarts belangrijk </a:t>
            </a:r>
          </a:p>
          <a:p>
            <a:pPr marL="228600" indent="-228600">
              <a:buAutoNum type="arabicParenR"/>
            </a:pPr>
            <a:r>
              <a:rPr lang="nl-BE" dirty="0"/>
              <a:t>Daarom is het ook belangrijk om die gedeelde verantwoordelijkheid te erkennen, en het soms ook te durven loslaten, om zo ook je eigen energie als arts te bewaken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6D61E-14B7-4A00-8BFF-5B9727A2293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42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2063177436"/>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854750013"/>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4773C8AC-50B2-45D5-B852-DFC15B4D0F94}"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43072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50C67399-742E-4712-B3DB-433D1F461EC9}"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12388296"/>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187B9B06-7AEC-4C9F-BACD-DC8224226379}"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1066534676"/>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582AB9D5-2C9D-40A6-8A4F-B2B1259BE124}" type="datetime1">
              <a:rPr lang="nl-BE" smtClean="0"/>
              <a:t>31/10/2024</a:t>
            </a:fld>
            <a:endParaRPr lang="nl-NL"/>
          </a:p>
        </p:txBody>
      </p:sp>
      <p:sp>
        <p:nvSpPr>
          <p:cNvPr id="6" name="Tijdelijke aanduiding voor voettekst 5"/>
          <p:cNvSpPr>
            <a:spLocks noGrp="1"/>
          </p:cNvSpPr>
          <p:nvPr>
            <p:ph type="ftr" sz="quarter" idx="11"/>
          </p:nvPr>
        </p:nvSpPr>
        <p:spPr/>
        <p:txBody>
          <a:bodyPr/>
          <a:lstStyle/>
          <a:p>
            <a:r>
              <a:rPr lang="nl-NL"/>
              <a:t>Work and Organisation Studies</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402610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D6AF8329-6DF7-4A71-B420-6B503726815E}" type="datetime1">
              <a:rPr lang="nl-BE" smtClean="0"/>
              <a:t>31/10/2024</a:t>
            </a:fld>
            <a:endParaRPr lang="nl-NL" dirty="0"/>
          </a:p>
        </p:txBody>
      </p:sp>
      <p:sp>
        <p:nvSpPr>
          <p:cNvPr id="8" name="Tijdelijke aanduiding voor voettekst 7"/>
          <p:cNvSpPr>
            <a:spLocks noGrp="1"/>
          </p:cNvSpPr>
          <p:nvPr>
            <p:ph type="ftr" sz="quarter" idx="11"/>
          </p:nvPr>
        </p:nvSpPr>
        <p:spPr/>
        <p:txBody>
          <a:bodyPr/>
          <a:lstStyle/>
          <a:p>
            <a:r>
              <a:rPr lang="nl-NL"/>
              <a:t>Work and Organisation Studies</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99047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7D64423-00CC-4326-ACD2-02A5A161453B}" type="datetime1">
              <a:rPr lang="nl-BE" smtClean="0"/>
              <a:t>31/10/2024</a:t>
            </a:fld>
            <a:endParaRPr lang="nl-NL"/>
          </a:p>
        </p:txBody>
      </p:sp>
      <p:sp>
        <p:nvSpPr>
          <p:cNvPr id="4" name="Tijdelijke aanduiding voor voettekst 3"/>
          <p:cNvSpPr>
            <a:spLocks noGrp="1"/>
          </p:cNvSpPr>
          <p:nvPr>
            <p:ph type="ftr" sz="quarter" idx="11"/>
          </p:nvPr>
        </p:nvSpPr>
        <p:spPr/>
        <p:txBody>
          <a:bodyPr/>
          <a:lstStyle/>
          <a:p>
            <a:r>
              <a:rPr lang="nl-NL"/>
              <a:t>Work and Organisation Studies</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68191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AE1F7B8-725B-418B-A5D3-EA48D80C8F6E}" type="datetime1">
              <a:rPr lang="nl-BE" smtClean="0"/>
              <a:t>31/10/2024</a:t>
            </a:fld>
            <a:endParaRPr lang="nl-NL"/>
          </a:p>
        </p:txBody>
      </p:sp>
      <p:sp>
        <p:nvSpPr>
          <p:cNvPr id="3" name="Tijdelijke aanduiding voor voettekst 2"/>
          <p:cNvSpPr>
            <a:spLocks noGrp="1"/>
          </p:cNvSpPr>
          <p:nvPr>
            <p:ph type="ftr" sz="quarter" idx="11"/>
          </p:nvPr>
        </p:nvSpPr>
        <p:spPr/>
        <p:txBody>
          <a:bodyPr/>
          <a:lstStyle/>
          <a:p>
            <a:r>
              <a:rPr lang="nl-NL"/>
              <a:t>Work and Organisation Studies</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5173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4F905046-A015-41B6-A8FC-289286850E55}"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30097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C517C43A-A563-46A8-A760-EAF20A5020DE}"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BE"/>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4989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AB481206-F7EA-4CE0-96D3-FE5F6B2303D4}"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65014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2352583573"/>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215E4EB6-16B2-422D-82C7-8BCB00798243}"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en-US"/>
              <a:t>Work and Organisation Studies</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72294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F76008DB-A3D3-4564-A430-E9B1D6442240}"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en-US"/>
              <a:t>Work and Organisation Studies</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389727867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2B695B42-6FBE-4016-814C-484FEC1470A3}"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en-US"/>
              <a:t>Work and Organisation Studies</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2008121537"/>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399B70F4-88ED-4F75-A8D4-CF490B46134E}" type="datetime1">
              <a:rPr lang="nl-BE" smtClean="0"/>
              <a:t>31/10/2024</a:t>
            </a:fld>
            <a:endParaRPr lang="nl-NL"/>
          </a:p>
        </p:txBody>
      </p:sp>
      <p:sp>
        <p:nvSpPr>
          <p:cNvPr id="6" name="Tijdelijke aanduiding voor voettekst 5"/>
          <p:cNvSpPr>
            <a:spLocks noGrp="1"/>
          </p:cNvSpPr>
          <p:nvPr>
            <p:ph type="ftr" sz="quarter" idx="11"/>
          </p:nvPr>
        </p:nvSpPr>
        <p:spPr/>
        <p:txBody>
          <a:bodyPr/>
          <a:lstStyle/>
          <a:p>
            <a:r>
              <a:rPr lang="en-US"/>
              <a:t>Work and Organisation Studies</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726348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61796BC1-D1B8-4A1F-9997-AF05F101ADB7}" type="datetime1">
              <a:rPr lang="nl-BE" smtClean="0"/>
              <a:t>31/10/2024</a:t>
            </a:fld>
            <a:endParaRPr lang="nl-NL" dirty="0"/>
          </a:p>
        </p:txBody>
      </p:sp>
      <p:sp>
        <p:nvSpPr>
          <p:cNvPr id="8" name="Tijdelijke aanduiding voor voettekst 7"/>
          <p:cNvSpPr>
            <a:spLocks noGrp="1"/>
          </p:cNvSpPr>
          <p:nvPr>
            <p:ph type="ftr" sz="quarter" idx="11"/>
          </p:nvPr>
        </p:nvSpPr>
        <p:spPr/>
        <p:txBody>
          <a:bodyPr/>
          <a:lstStyle/>
          <a:p>
            <a:r>
              <a:rPr lang="en-US"/>
              <a:t>Work and Organisation Studies</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4110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C904293D-DCCE-4A96-B28A-FE30AB292CCD}" type="datetime1">
              <a:rPr lang="nl-BE" smtClean="0"/>
              <a:t>31/10/2024</a:t>
            </a:fld>
            <a:endParaRPr lang="nl-NL"/>
          </a:p>
        </p:txBody>
      </p:sp>
      <p:sp>
        <p:nvSpPr>
          <p:cNvPr id="4" name="Tijdelijke aanduiding voor voettekst 3"/>
          <p:cNvSpPr>
            <a:spLocks noGrp="1"/>
          </p:cNvSpPr>
          <p:nvPr>
            <p:ph type="ftr" sz="quarter" idx="11"/>
          </p:nvPr>
        </p:nvSpPr>
        <p:spPr/>
        <p:txBody>
          <a:bodyPr/>
          <a:lstStyle/>
          <a:p>
            <a:r>
              <a:rPr lang="en-US"/>
              <a:t>Work and Organisation Studies</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185273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4FE2ED-B700-4D36-9BBD-4E74656AAA81}" type="datetime1">
              <a:rPr lang="nl-BE" smtClean="0"/>
              <a:t>31/10/2024</a:t>
            </a:fld>
            <a:endParaRPr lang="nl-NL"/>
          </a:p>
        </p:txBody>
      </p:sp>
      <p:sp>
        <p:nvSpPr>
          <p:cNvPr id="3" name="Tijdelijke aanduiding voor voettekst 2"/>
          <p:cNvSpPr>
            <a:spLocks noGrp="1"/>
          </p:cNvSpPr>
          <p:nvPr>
            <p:ph type="ftr" sz="quarter" idx="11"/>
          </p:nvPr>
        </p:nvSpPr>
        <p:spPr/>
        <p:txBody>
          <a:bodyPr/>
          <a:lstStyle/>
          <a:p>
            <a:r>
              <a:rPr lang="en-US"/>
              <a:t>Work and Organisation Studies</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1698631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E378311F-7E3D-4D14-B8FB-FFE057D6C3BD}"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en-US"/>
              <a:t>Work and Organisation Studies</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1107137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E6ACBB08-1F4B-4ABF-9387-6B3F950E1F3D}"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en-US"/>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1832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a:t>Click to edit Master title style</a:t>
            </a:r>
            <a:endParaRPr lang="nl-NL"/>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307E7C70-0EE7-46BA-8A0A-768AC5C6D8E7}"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408433393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3764574242"/>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007FF101-77D1-42E9-B4DE-26132A16B8D0}"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BE"/>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21887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D2EB7090-8028-4996-A6BC-35552F832FB5}"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BE"/>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2835694929"/>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670C6E4C-C5A2-4766-88F8-A43C45DC39CE}"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BE"/>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2748686962"/>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AB910194-79AD-4C1D-8291-330E04BACFA1}" type="datetime1">
              <a:rPr lang="nl-BE" smtClean="0"/>
              <a:t>31/10/2024</a:t>
            </a:fld>
            <a:endParaRPr lang="nl-NL"/>
          </a:p>
        </p:txBody>
      </p:sp>
      <p:sp>
        <p:nvSpPr>
          <p:cNvPr id="6" name="Tijdelijke aanduiding voor voettekst 5"/>
          <p:cNvSpPr>
            <a:spLocks noGrp="1"/>
          </p:cNvSpPr>
          <p:nvPr>
            <p:ph type="ftr" sz="quarter" idx="11"/>
          </p:nvPr>
        </p:nvSpPr>
        <p:spPr/>
        <p:txBody>
          <a:bodyPr/>
          <a:lstStyle/>
          <a:p>
            <a:r>
              <a:rPr lang="nl-BE"/>
              <a:t>Work and Organisation Studies</a:t>
            </a:r>
            <a:endParaRPr lang="nl-NL" dirty="0"/>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252241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B14B6D6D-F5AD-4EF7-8550-0D9BDC20953E}" type="datetime1">
              <a:rPr lang="nl-BE" smtClean="0"/>
              <a:t>31/10/2024</a:t>
            </a:fld>
            <a:endParaRPr lang="nl-NL" dirty="0"/>
          </a:p>
        </p:txBody>
      </p:sp>
      <p:sp>
        <p:nvSpPr>
          <p:cNvPr id="8" name="Tijdelijke aanduiding voor voettekst 7"/>
          <p:cNvSpPr>
            <a:spLocks noGrp="1"/>
          </p:cNvSpPr>
          <p:nvPr>
            <p:ph type="ftr" sz="quarter" idx="11"/>
          </p:nvPr>
        </p:nvSpPr>
        <p:spPr/>
        <p:txBody>
          <a:bodyPr/>
          <a:lstStyle/>
          <a:p>
            <a:r>
              <a:rPr lang="nl-BE"/>
              <a:t>Work and Organisation Studies</a:t>
            </a:r>
            <a:endParaRPr lang="nl-NL" dirty="0"/>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18797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CCA1220-3225-43F1-8B12-6628DA4A112B}" type="datetime1">
              <a:rPr lang="nl-BE" smtClean="0"/>
              <a:t>31/10/2024</a:t>
            </a:fld>
            <a:endParaRPr lang="nl-NL"/>
          </a:p>
        </p:txBody>
      </p:sp>
      <p:sp>
        <p:nvSpPr>
          <p:cNvPr id="4" name="Tijdelijke aanduiding voor voettekst 3"/>
          <p:cNvSpPr>
            <a:spLocks noGrp="1"/>
          </p:cNvSpPr>
          <p:nvPr>
            <p:ph type="ftr" sz="quarter" idx="11"/>
          </p:nvPr>
        </p:nvSpPr>
        <p:spPr/>
        <p:txBody>
          <a:bodyPr/>
          <a:lstStyle/>
          <a:p>
            <a:r>
              <a:rPr lang="nl-BE"/>
              <a:t>Work and Organisation Studies</a:t>
            </a:r>
            <a:endParaRPr lang="nl-NL" dirty="0"/>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390801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9E3A0E-2DD7-4641-AF35-71D1A2D059CA}" type="datetime1">
              <a:rPr lang="nl-BE" smtClean="0"/>
              <a:t>31/10/2024</a:t>
            </a:fld>
            <a:endParaRPr lang="nl-NL"/>
          </a:p>
        </p:txBody>
      </p:sp>
      <p:sp>
        <p:nvSpPr>
          <p:cNvPr id="3" name="Tijdelijke aanduiding voor voettekst 2"/>
          <p:cNvSpPr>
            <a:spLocks noGrp="1"/>
          </p:cNvSpPr>
          <p:nvPr>
            <p:ph type="ftr" sz="quarter" idx="11"/>
          </p:nvPr>
        </p:nvSpPr>
        <p:spPr/>
        <p:txBody>
          <a:bodyPr/>
          <a:lstStyle/>
          <a:p>
            <a:r>
              <a:rPr lang="nl-BE"/>
              <a:t>Work and Organisation Studies</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4222322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CCE1D46C-AE11-42AB-91BC-D09396F0D5F5}" type="datetime1">
              <a:rPr lang="nl-BE" smtClean="0"/>
              <a:t>31/10/2024</a:t>
            </a:fld>
            <a:endParaRPr lang="nl-NL" dirty="0"/>
          </a:p>
        </p:txBody>
      </p:sp>
      <p:sp>
        <p:nvSpPr>
          <p:cNvPr id="5" name="Tijdelijke aanduiding voor voettekst 4"/>
          <p:cNvSpPr>
            <a:spLocks noGrp="1"/>
          </p:cNvSpPr>
          <p:nvPr>
            <p:ph type="ftr" sz="quarter" idx="11"/>
          </p:nvPr>
        </p:nvSpPr>
        <p:spPr/>
        <p:txBody>
          <a:bodyPr/>
          <a:lstStyle/>
          <a:p>
            <a:r>
              <a:rPr lang="nl-BE"/>
              <a:t>Work and Organisation Studies</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5797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04646FCE-8067-4D80-B507-45C65410A2A7}"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1876619059"/>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1C30C9EE-3368-4B44-B360-5BAE86DCB214}" type="datetime1">
              <a:rPr lang="nl-BE" smtClean="0"/>
              <a:t>31/10/2024</a:t>
            </a:fld>
            <a:endParaRPr lang="nl-NL"/>
          </a:p>
        </p:txBody>
      </p:sp>
      <p:sp>
        <p:nvSpPr>
          <p:cNvPr id="6" name="Tijdelijke aanduiding voor voettekst 5"/>
          <p:cNvSpPr>
            <a:spLocks noGrp="1"/>
          </p:cNvSpPr>
          <p:nvPr>
            <p:ph type="ftr" sz="quarter" idx="11"/>
          </p:nvPr>
        </p:nvSpPr>
        <p:spPr/>
        <p:txBody>
          <a:bodyPr/>
          <a:lstStyle/>
          <a:p>
            <a:r>
              <a:rPr lang="nl-NL"/>
              <a:t>Work and Organisation Studies</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31512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p:cNvSpPr>
            <a:spLocks noGrp="1"/>
          </p:cNvSpPr>
          <p:nvPr>
            <p:ph type="dt" sz="half" idx="10"/>
          </p:nvPr>
        </p:nvSpPr>
        <p:spPr/>
        <p:txBody>
          <a:bodyPr/>
          <a:lstStyle/>
          <a:p>
            <a:fld id="{5CD8E3EB-8240-4B90-B137-600612FBE6AA}" type="datetime1">
              <a:rPr lang="nl-BE" smtClean="0"/>
              <a:t>31/10/2024</a:t>
            </a:fld>
            <a:endParaRPr lang="nl-NL"/>
          </a:p>
        </p:txBody>
      </p:sp>
      <p:sp>
        <p:nvSpPr>
          <p:cNvPr id="8" name="Tijdelijke aanduiding voor voettekst 7"/>
          <p:cNvSpPr>
            <a:spLocks noGrp="1"/>
          </p:cNvSpPr>
          <p:nvPr>
            <p:ph type="ftr" sz="quarter" idx="11"/>
          </p:nvPr>
        </p:nvSpPr>
        <p:spPr/>
        <p:txBody>
          <a:bodyPr/>
          <a:lstStyle/>
          <a:p>
            <a:r>
              <a:rPr lang="nl-NL"/>
              <a:t>Work and Organisation Studies</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68764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3DAA2693-F410-4305-B061-6B9A6C8A8EB5}" type="datetime1">
              <a:rPr lang="nl-BE" smtClean="0"/>
              <a:t>31/10/2024</a:t>
            </a:fld>
            <a:endParaRPr lang="nl-NL"/>
          </a:p>
        </p:txBody>
      </p:sp>
      <p:sp>
        <p:nvSpPr>
          <p:cNvPr id="4" name="Tijdelijke aanduiding voor voettekst 3"/>
          <p:cNvSpPr>
            <a:spLocks noGrp="1"/>
          </p:cNvSpPr>
          <p:nvPr>
            <p:ph type="ftr" sz="quarter" idx="11"/>
          </p:nvPr>
        </p:nvSpPr>
        <p:spPr/>
        <p:txBody>
          <a:bodyPr/>
          <a:lstStyle/>
          <a:p>
            <a:r>
              <a:rPr lang="nl-NL"/>
              <a:t>Work and Organisation Studies</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16590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D28F261-F9CE-4671-B91F-58E58F7B7BCF}" type="datetime1">
              <a:rPr lang="nl-BE" smtClean="0"/>
              <a:t>31/10/2024</a:t>
            </a:fld>
            <a:endParaRPr lang="nl-NL"/>
          </a:p>
        </p:txBody>
      </p:sp>
      <p:sp>
        <p:nvSpPr>
          <p:cNvPr id="3" name="Tijdelijke aanduiding voor voettekst 2"/>
          <p:cNvSpPr>
            <a:spLocks noGrp="1"/>
          </p:cNvSpPr>
          <p:nvPr>
            <p:ph type="ftr" sz="quarter" idx="11"/>
          </p:nvPr>
        </p:nvSpPr>
        <p:spPr/>
        <p:txBody>
          <a:bodyPr/>
          <a:lstStyle/>
          <a:p>
            <a:r>
              <a:rPr lang="nl-NL"/>
              <a:t>Work and Organisation Studies</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170152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a:t>Click to edit Master title style</a:t>
            </a:r>
            <a:endParaRPr lang="nl-NL"/>
          </a:p>
        </p:txBody>
      </p:sp>
      <p:sp>
        <p:nvSpPr>
          <p:cNvPr id="4" name="Tijdelijke aanduiding voor datum 3"/>
          <p:cNvSpPr>
            <a:spLocks noGrp="1"/>
          </p:cNvSpPr>
          <p:nvPr>
            <p:ph type="dt" sz="half" idx="10"/>
          </p:nvPr>
        </p:nvSpPr>
        <p:spPr/>
        <p:txBody>
          <a:bodyPr/>
          <a:lstStyle/>
          <a:p>
            <a:fld id="{95F0C43E-3F05-4C74-860B-7DD473001F5F}" type="datetime1">
              <a:rPr lang="nl-BE" smtClean="0"/>
              <a:t>31/10/2024</a:t>
            </a:fld>
            <a:endParaRPr lang="nl-NL"/>
          </a:p>
        </p:txBody>
      </p:sp>
      <p:sp>
        <p:nvSpPr>
          <p:cNvPr id="5" name="Tijdelijke aanduiding voor voettekst 4"/>
          <p:cNvSpPr>
            <a:spLocks noGrp="1"/>
          </p:cNvSpPr>
          <p:nvPr>
            <p:ph type="ftr" sz="quarter" idx="11"/>
          </p:nvPr>
        </p:nvSpPr>
        <p:spPr/>
        <p:txBody>
          <a:bodyPr/>
          <a:lstStyle/>
          <a:p>
            <a:r>
              <a:rPr lang="nl-NL"/>
              <a:t>Work and Organisation Studies</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88877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5094627A-ACB1-4D9D-99A3-C9088257A338}" type="datetime1">
              <a:rPr lang="nl-BE" smtClean="0"/>
              <a:t>31/10/2024</a:t>
            </a:fld>
            <a:endParaRPr lang="nl-NL"/>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Work and Organisation Studies</a:t>
            </a:r>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a:p>
        </p:txBody>
      </p:sp>
    </p:spTree>
    <p:extLst>
      <p:ext uri="{BB962C8B-B14F-4D97-AF65-F5344CB8AC3E}">
        <p14:creationId xmlns:p14="http://schemas.microsoft.com/office/powerpoint/2010/main" val="1077412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F80C42C0-2124-484F-A299-0305468B54EC}" type="datetime1">
              <a:rPr lang="nl-BE" smtClean="0"/>
              <a:t>31/10/2024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Work and Organisation Studies</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2421921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FB1E7CC6-E6D9-4CC8-B35E-7C51B2FA5C8A}" type="datetime1">
              <a:rPr lang="nl-BE" smtClean="0"/>
              <a:t>31/10/2024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en-US"/>
              <a:t>Work and Organisation Studies</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30376224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5B55131A-C116-465B-B642-F1DB52268DB0}" type="datetime1">
              <a:rPr lang="nl-BE" smtClean="0"/>
              <a:t>31/10/2024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Work and Organisation Studies</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3230345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E698-A692-F52B-5429-91BC47F60C35}"/>
              </a:ext>
            </a:extLst>
          </p:cNvPr>
          <p:cNvSpPr>
            <a:spLocks noGrp="1"/>
          </p:cNvSpPr>
          <p:nvPr>
            <p:ph type="ctrTitle"/>
          </p:nvPr>
        </p:nvSpPr>
        <p:spPr>
          <a:xfrm>
            <a:off x="195854" y="1073961"/>
            <a:ext cx="6451525" cy="4024798"/>
          </a:xfrm>
        </p:spPr>
        <p:txBody>
          <a:bodyPr>
            <a:normAutofit/>
          </a:bodyPr>
          <a:lstStyle/>
          <a:p>
            <a:pPr algn="ctr">
              <a:spcAft>
                <a:spcPts val="1800"/>
              </a:spcAft>
            </a:pPr>
            <a:r>
              <a:rPr lang="nl-BE" sz="3600" i="1" dirty="0"/>
              <a:t>Hoe motiverend in gesprek gaan rond veiligheid en welzijn op het werk? </a:t>
            </a:r>
            <a:br>
              <a:rPr lang="nl-BE" sz="2800" i="1" dirty="0"/>
            </a:br>
            <a:br>
              <a:rPr lang="nl-BE" sz="2800" i="1" dirty="0"/>
            </a:br>
            <a:r>
              <a:rPr lang="nl-BE" sz="3200" dirty="0"/>
              <a:t>Een wetenschappelijke kijk</a:t>
            </a:r>
            <a:endParaRPr lang="nl-BE" sz="2800" dirty="0"/>
          </a:p>
        </p:txBody>
      </p:sp>
      <p:sp>
        <p:nvSpPr>
          <p:cNvPr id="3" name="Subtitle 2">
            <a:extLst>
              <a:ext uri="{FF2B5EF4-FFF2-40B4-BE49-F238E27FC236}">
                <a16:creationId xmlns:a16="http://schemas.microsoft.com/office/drawing/2014/main" id="{16B6663D-3BD1-1208-341F-FAE5524FB813}"/>
              </a:ext>
            </a:extLst>
          </p:cNvPr>
          <p:cNvSpPr>
            <a:spLocks noGrp="1"/>
          </p:cNvSpPr>
          <p:nvPr>
            <p:ph type="subTitle" idx="1"/>
          </p:nvPr>
        </p:nvSpPr>
        <p:spPr>
          <a:xfrm>
            <a:off x="8507831" y="5229546"/>
            <a:ext cx="3848758" cy="1514131"/>
          </a:xfrm>
        </p:spPr>
        <p:txBody>
          <a:bodyPr>
            <a:normAutofit/>
          </a:bodyPr>
          <a:lstStyle/>
          <a:p>
            <a:pPr algn="just"/>
            <a:r>
              <a:rPr lang="nl-BE" sz="1400" b="1" dirty="0"/>
              <a:t>Prof. dr. Marc Du Bois </a:t>
            </a:r>
          </a:p>
          <a:p>
            <a:pPr algn="just">
              <a:spcBef>
                <a:spcPts val="0"/>
              </a:spcBef>
              <a:spcAft>
                <a:spcPts val="600"/>
              </a:spcAft>
            </a:pPr>
            <a:r>
              <a:rPr lang="nl-BE" sz="1400" dirty="0"/>
              <a:t>Environment </a:t>
            </a:r>
            <a:r>
              <a:rPr lang="nl-BE" sz="1400" dirty="0" err="1"/>
              <a:t>and</a:t>
            </a:r>
            <a:r>
              <a:rPr lang="nl-BE" sz="1400" dirty="0"/>
              <a:t> Health (KU Leuven)</a:t>
            </a:r>
          </a:p>
          <a:p>
            <a:pPr algn="just"/>
            <a:r>
              <a:rPr lang="nl-BE" sz="1400" b="1" dirty="0"/>
              <a:t>Prof. dr. Emelien Lauwerier </a:t>
            </a:r>
          </a:p>
          <a:p>
            <a:pPr algn="just">
              <a:spcBef>
                <a:spcPts val="0"/>
              </a:spcBef>
              <a:spcAft>
                <a:spcPts val="600"/>
              </a:spcAft>
            </a:pPr>
            <a:r>
              <a:rPr lang="nl-BE" sz="1400" dirty="0"/>
              <a:t>Health </a:t>
            </a:r>
            <a:r>
              <a:rPr lang="nl-BE" sz="1400" dirty="0" err="1"/>
              <a:t>Psychology</a:t>
            </a:r>
            <a:r>
              <a:rPr lang="nl-BE" sz="1400" dirty="0"/>
              <a:t> (Open Universiteit Heerlen)</a:t>
            </a:r>
          </a:p>
          <a:p>
            <a:pPr algn="just"/>
            <a:r>
              <a:rPr lang="nl-BE" sz="1400" b="1" dirty="0"/>
              <a:t>dr. Charlotte Vanovenberghe </a:t>
            </a:r>
            <a:r>
              <a:rPr lang="nl-BE" sz="1400" dirty="0"/>
              <a:t>(</a:t>
            </a:r>
            <a:r>
              <a:rPr lang="nl-BE" sz="1400" dirty="0" err="1"/>
              <a:t>UGent</a:t>
            </a:r>
            <a:r>
              <a:rPr lang="nl-BE" sz="1400" dirty="0"/>
              <a:t>) </a:t>
            </a:r>
          </a:p>
        </p:txBody>
      </p:sp>
      <p:pic>
        <p:nvPicPr>
          <p:cNvPr id="5" name="Picture 4">
            <a:extLst>
              <a:ext uri="{FF2B5EF4-FFF2-40B4-BE49-F238E27FC236}">
                <a16:creationId xmlns:a16="http://schemas.microsoft.com/office/drawing/2014/main" id="{C28C9738-A9BB-F196-439D-30F69209F889}"/>
              </a:ext>
            </a:extLst>
          </p:cNvPr>
          <p:cNvPicPr>
            <a:picLocks noChangeAspect="1"/>
          </p:cNvPicPr>
          <p:nvPr/>
        </p:nvPicPr>
        <p:blipFill>
          <a:blip r:embed="rId3"/>
          <a:stretch>
            <a:fillRect/>
          </a:stretch>
        </p:blipFill>
        <p:spPr>
          <a:xfrm>
            <a:off x="4044421" y="5289372"/>
            <a:ext cx="1341662" cy="13497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EA4F2D6-C1DE-7FB5-2890-BF6B471CCCB5}"/>
              </a:ext>
            </a:extLst>
          </p:cNvPr>
          <p:cNvPicPr>
            <a:picLocks noChangeAspect="1"/>
          </p:cNvPicPr>
          <p:nvPr/>
        </p:nvPicPr>
        <p:blipFill>
          <a:blip r:embed="rId4"/>
          <a:stretch>
            <a:fillRect/>
          </a:stretch>
        </p:blipFill>
        <p:spPr>
          <a:xfrm>
            <a:off x="205946" y="5306775"/>
            <a:ext cx="1071883" cy="1436902"/>
          </a:xfrm>
          <a:prstGeom prst="rect">
            <a:avLst/>
          </a:prstGeom>
          <a:ln>
            <a:noFill/>
          </a:ln>
          <a:effectLst>
            <a:outerShdw blurRad="292100" dist="139700" dir="2700000" algn="tl" rotWithShape="0">
              <a:srgbClr val="333333">
                <a:alpha val="65000"/>
              </a:srgbClr>
            </a:outerShdw>
          </a:effectLst>
        </p:spPr>
      </p:pic>
      <p:sp>
        <p:nvSpPr>
          <p:cNvPr id="9" name="Subtitle 2">
            <a:extLst>
              <a:ext uri="{FF2B5EF4-FFF2-40B4-BE49-F238E27FC236}">
                <a16:creationId xmlns:a16="http://schemas.microsoft.com/office/drawing/2014/main" id="{47C26491-AF0C-EEA6-48C4-757D8B1B0EF9}"/>
              </a:ext>
            </a:extLst>
          </p:cNvPr>
          <p:cNvSpPr txBox="1">
            <a:spLocks/>
          </p:cNvSpPr>
          <p:nvPr/>
        </p:nvSpPr>
        <p:spPr>
          <a:xfrm>
            <a:off x="1175857" y="5482792"/>
            <a:ext cx="2707328" cy="100763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spcBef>
                <a:spcPts val="0"/>
              </a:spcBef>
              <a:spcAft>
                <a:spcPts val="600"/>
              </a:spcAft>
            </a:pPr>
            <a:r>
              <a:rPr lang="nl-BE" sz="1800" b="1" dirty="0"/>
              <a:t>Dra Isha Rymenans</a:t>
            </a:r>
          </a:p>
          <a:p>
            <a:pPr algn="ctr">
              <a:spcBef>
                <a:spcPts val="0"/>
              </a:spcBef>
              <a:spcAft>
                <a:spcPts val="600"/>
              </a:spcAft>
            </a:pPr>
            <a:r>
              <a:rPr lang="nl-BE" sz="1800" dirty="0" err="1"/>
              <a:t>Work</a:t>
            </a:r>
            <a:r>
              <a:rPr lang="nl-BE" sz="1800" dirty="0"/>
              <a:t> </a:t>
            </a:r>
            <a:r>
              <a:rPr lang="nl-BE" sz="1800" dirty="0" err="1"/>
              <a:t>and</a:t>
            </a:r>
            <a:r>
              <a:rPr lang="nl-BE" sz="1800" dirty="0"/>
              <a:t> </a:t>
            </a:r>
            <a:r>
              <a:rPr lang="nl-BE" sz="1800" dirty="0" err="1"/>
              <a:t>Organisation</a:t>
            </a:r>
            <a:r>
              <a:rPr lang="nl-BE" sz="1800" dirty="0"/>
              <a:t> studies (KU Leuven)</a:t>
            </a:r>
          </a:p>
        </p:txBody>
      </p:sp>
      <p:sp>
        <p:nvSpPr>
          <p:cNvPr id="10" name="Subtitle 2">
            <a:extLst>
              <a:ext uri="{FF2B5EF4-FFF2-40B4-BE49-F238E27FC236}">
                <a16:creationId xmlns:a16="http://schemas.microsoft.com/office/drawing/2014/main" id="{8D668ED8-064A-EE8A-C7C3-00BC46A27090}"/>
              </a:ext>
            </a:extLst>
          </p:cNvPr>
          <p:cNvSpPr txBox="1">
            <a:spLocks/>
          </p:cNvSpPr>
          <p:nvPr/>
        </p:nvSpPr>
        <p:spPr>
          <a:xfrm>
            <a:off x="5366825" y="5353109"/>
            <a:ext cx="2766592" cy="12222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spcBef>
                <a:spcPts val="0"/>
              </a:spcBef>
              <a:spcAft>
                <a:spcPts val="600"/>
              </a:spcAft>
            </a:pPr>
            <a:r>
              <a:rPr lang="nl-BE" sz="1800" b="1" dirty="0"/>
              <a:t>Prof. dr. Anja Van den Broeck</a:t>
            </a:r>
          </a:p>
          <a:p>
            <a:pPr algn="ctr">
              <a:spcBef>
                <a:spcPts val="0"/>
              </a:spcBef>
              <a:spcAft>
                <a:spcPts val="600"/>
              </a:spcAft>
            </a:pPr>
            <a:r>
              <a:rPr lang="nl-BE" sz="1800" dirty="0" err="1"/>
              <a:t>Work</a:t>
            </a:r>
            <a:r>
              <a:rPr lang="nl-BE" sz="1800" dirty="0"/>
              <a:t> </a:t>
            </a:r>
            <a:r>
              <a:rPr lang="nl-BE" sz="1800" dirty="0" err="1"/>
              <a:t>and</a:t>
            </a:r>
            <a:r>
              <a:rPr lang="nl-BE" sz="1800" dirty="0"/>
              <a:t> </a:t>
            </a:r>
            <a:r>
              <a:rPr lang="nl-BE" sz="1800" dirty="0" err="1"/>
              <a:t>Organisation</a:t>
            </a:r>
            <a:r>
              <a:rPr lang="nl-BE" sz="1800" dirty="0"/>
              <a:t> studies (KU Leuven)</a:t>
            </a:r>
          </a:p>
        </p:txBody>
      </p:sp>
      <p:pic>
        <p:nvPicPr>
          <p:cNvPr id="11" name="Picture 10">
            <a:extLst>
              <a:ext uri="{FF2B5EF4-FFF2-40B4-BE49-F238E27FC236}">
                <a16:creationId xmlns:a16="http://schemas.microsoft.com/office/drawing/2014/main" id="{24346857-08AE-E47E-FBA6-3B9AF9E5AA19}"/>
              </a:ext>
            </a:extLst>
          </p:cNvPr>
          <p:cNvPicPr>
            <a:picLocks noChangeAspect="1"/>
          </p:cNvPicPr>
          <p:nvPr/>
        </p:nvPicPr>
        <p:blipFill>
          <a:blip r:embed="rId5"/>
          <a:stretch>
            <a:fillRect/>
          </a:stretch>
        </p:blipFill>
        <p:spPr>
          <a:xfrm>
            <a:off x="6805919" y="613335"/>
            <a:ext cx="5066215" cy="4676037"/>
          </a:xfrm>
          <a:prstGeom prst="rect">
            <a:avLst/>
          </a:prstGeom>
        </p:spPr>
      </p:pic>
    </p:spTree>
    <p:extLst>
      <p:ext uri="{BB962C8B-B14F-4D97-AF65-F5344CB8AC3E}">
        <p14:creationId xmlns:p14="http://schemas.microsoft.com/office/powerpoint/2010/main" val="269565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4004-EADA-F868-5398-0BF6B113321D}"/>
              </a:ext>
            </a:extLst>
          </p:cNvPr>
          <p:cNvSpPr>
            <a:spLocks noGrp="1"/>
          </p:cNvSpPr>
          <p:nvPr>
            <p:ph idx="1"/>
          </p:nvPr>
        </p:nvSpPr>
        <p:spPr>
          <a:xfrm>
            <a:off x="574800" y="1359036"/>
            <a:ext cx="9216705" cy="4295864"/>
          </a:xfrm>
        </p:spPr>
        <p:txBody>
          <a:bodyPr>
            <a:normAutofit lnSpcReduction="10000"/>
          </a:bodyPr>
          <a:lstStyle/>
          <a:p>
            <a:pPr>
              <a:spcAft>
                <a:spcPts val="1800"/>
              </a:spcAft>
            </a:pPr>
            <a:r>
              <a:rPr lang="nl-BE" dirty="0"/>
              <a:t>Sandra is directeur van een woon-zorgcentrum</a:t>
            </a:r>
          </a:p>
          <a:p>
            <a:pPr>
              <a:spcAft>
                <a:spcPts val="1800"/>
              </a:spcAft>
            </a:pPr>
            <a:r>
              <a:rPr lang="nl-BE" dirty="0"/>
              <a:t>2 zorgkundigen arbeidsongeschikt omwille van lage rugpijn klachten</a:t>
            </a:r>
          </a:p>
          <a:p>
            <a:pPr>
              <a:spcAft>
                <a:spcPts val="1800"/>
              </a:spcAft>
            </a:pPr>
            <a:r>
              <a:rPr lang="nl-BE" dirty="0"/>
              <a:t>Er was sowieso al een tekort aan zorgpersoneel </a:t>
            </a:r>
          </a:p>
          <a:p>
            <a:pPr>
              <a:spcAft>
                <a:spcPts val="1800"/>
              </a:spcAft>
            </a:pPr>
            <a:r>
              <a:rPr lang="nl-BE" dirty="0"/>
              <a:t>Andere medewerkers rapporteren ook beginnende rugpijnklachten (en hoge werkdruk) </a:t>
            </a:r>
          </a:p>
          <a:p>
            <a:pPr>
              <a:spcAft>
                <a:spcPts val="1800"/>
              </a:spcAft>
            </a:pPr>
            <a:r>
              <a:rPr lang="nl-BE" dirty="0"/>
              <a:t>Elke verdieping heeft 1 tilhulpmiddel, maar wordt niet gebruikt</a:t>
            </a:r>
          </a:p>
          <a:p>
            <a:pPr marL="0" indent="0">
              <a:buNone/>
            </a:pPr>
            <a:endParaRPr lang="nl-BE" dirty="0"/>
          </a:p>
        </p:txBody>
      </p:sp>
      <p:sp>
        <p:nvSpPr>
          <p:cNvPr id="3" name="Footer Placeholder 2">
            <a:extLst>
              <a:ext uri="{FF2B5EF4-FFF2-40B4-BE49-F238E27FC236}">
                <a16:creationId xmlns:a16="http://schemas.microsoft.com/office/drawing/2014/main" id="{74F4CCE3-4E5B-7BEE-4F37-50BEFB1531A8}"/>
              </a:ext>
            </a:extLst>
          </p:cNvPr>
          <p:cNvSpPr>
            <a:spLocks noGrp="1"/>
          </p:cNvSpPr>
          <p:nvPr>
            <p:ph type="ftr" sz="quarter" idx="11"/>
          </p:nvPr>
        </p:nvSpPr>
        <p:spPr/>
        <p:txBody>
          <a:bodyPr/>
          <a:lstStyle/>
          <a:p>
            <a:r>
              <a:rPr lang="nl-NL"/>
              <a:t>Work and Organisation Studies</a:t>
            </a:r>
          </a:p>
        </p:txBody>
      </p:sp>
      <p:sp>
        <p:nvSpPr>
          <p:cNvPr id="4" name="Slide Number Placeholder 3">
            <a:extLst>
              <a:ext uri="{FF2B5EF4-FFF2-40B4-BE49-F238E27FC236}">
                <a16:creationId xmlns:a16="http://schemas.microsoft.com/office/drawing/2014/main" id="{349F765E-4C55-0BD9-15F5-DA952D344F6B}"/>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le 4">
            <a:extLst>
              <a:ext uri="{FF2B5EF4-FFF2-40B4-BE49-F238E27FC236}">
                <a16:creationId xmlns:a16="http://schemas.microsoft.com/office/drawing/2014/main" id="{B49446A8-86DF-F3E5-9A07-DD28C528306F}"/>
              </a:ext>
            </a:extLst>
          </p:cNvPr>
          <p:cNvSpPr>
            <a:spLocks noGrp="1"/>
          </p:cNvSpPr>
          <p:nvPr>
            <p:ph type="title"/>
          </p:nvPr>
        </p:nvSpPr>
        <p:spPr/>
        <p:txBody>
          <a:bodyPr>
            <a:normAutofit/>
          </a:bodyPr>
          <a:lstStyle/>
          <a:p>
            <a:r>
              <a:rPr lang="nl-BE" sz="2800" b="1" dirty="0"/>
              <a:t>Casus</a:t>
            </a:r>
            <a:r>
              <a:rPr lang="nl-BE" sz="2800" dirty="0"/>
              <a:t>: je springt binnen bij Sandra na periodieke onderzoeken</a:t>
            </a:r>
          </a:p>
        </p:txBody>
      </p:sp>
      <p:pic>
        <p:nvPicPr>
          <p:cNvPr id="6" name="Picture 5">
            <a:extLst>
              <a:ext uri="{FF2B5EF4-FFF2-40B4-BE49-F238E27FC236}">
                <a16:creationId xmlns:a16="http://schemas.microsoft.com/office/drawing/2014/main" id="{92445E3F-0222-B2A0-1339-EA0CD0BDA072}"/>
              </a:ext>
            </a:extLst>
          </p:cNvPr>
          <p:cNvPicPr>
            <a:picLocks noChangeAspect="1"/>
          </p:cNvPicPr>
          <p:nvPr/>
        </p:nvPicPr>
        <p:blipFill>
          <a:blip r:embed="rId3"/>
          <a:stretch>
            <a:fillRect/>
          </a:stretch>
        </p:blipFill>
        <p:spPr>
          <a:xfrm>
            <a:off x="9248173" y="1415490"/>
            <a:ext cx="2369027" cy="2369027"/>
          </a:xfrm>
          <a:prstGeom prst="rect">
            <a:avLst/>
          </a:prstGeom>
        </p:spPr>
      </p:pic>
    </p:spTree>
    <p:extLst>
      <p:ext uri="{BB962C8B-B14F-4D97-AF65-F5344CB8AC3E}">
        <p14:creationId xmlns:p14="http://schemas.microsoft.com/office/powerpoint/2010/main" val="78511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094635-2D64-8CDD-FD8A-1E83C2A4E2C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FFFF"/>
                </a:solidFill>
                <a:effectLst/>
                <a:uLnTx/>
                <a:uFillTx/>
                <a:latin typeface="Arial" charset="0"/>
                <a:ea typeface="+mn-ea"/>
                <a:cs typeface="+mn-cs"/>
              </a:rPr>
              <a:t>Work and Organisation Studies</a:t>
            </a:r>
          </a:p>
        </p:txBody>
      </p:sp>
      <p:sp>
        <p:nvSpPr>
          <p:cNvPr id="4" name="Slide Number Placeholder 3">
            <a:extLst>
              <a:ext uri="{FF2B5EF4-FFF2-40B4-BE49-F238E27FC236}">
                <a16:creationId xmlns:a16="http://schemas.microsoft.com/office/drawing/2014/main" id="{278C7186-358D-C66D-2079-A12EFC9B92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E22FF7E8-15D0-BD25-7A09-E91533B054FC}"/>
              </a:ext>
            </a:extLst>
          </p:cNvPr>
          <p:cNvSpPr/>
          <p:nvPr/>
        </p:nvSpPr>
        <p:spPr>
          <a:xfrm>
            <a:off x="740141" y="4601323"/>
            <a:ext cx="6353175"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a:ea typeface="+mn-ea"/>
                <a:cs typeface="+mn-cs"/>
              </a:rPr>
              <a:t>Engageren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i="1" dirty="0">
                <a:solidFill>
                  <a:srgbClr val="FFFFFF"/>
                </a:solidFill>
                <a:latin typeface="Arial" panose="020B0604020202020204"/>
              </a:rPr>
              <a:t>G</a:t>
            </a:r>
            <a:r>
              <a:rPr kumimoji="0" lang="nl-BE" sz="1800" b="0" i="1" u="none" strike="noStrike" kern="1200" cap="none" spc="0" normalizeH="0" baseline="0" noProof="0" dirty="0" err="1">
                <a:ln>
                  <a:noFill/>
                </a:ln>
                <a:solidFill>
                  <a:srgbClr val="FFFFFF"/>
                </a:solidFill>
                <a:effectLst/>
                <a:uLnTx/>
                <a:uFillTx/>
                <a:latin typeface="Arial" panose="020B0604020202020204"/>
                <a:ea typeface="+mn-ea"/>
                <a:cs typeface="+mn-cs"/>
              </a:rPr>
              <a:t>edeelde</a:t>
            </a:r>
            <a:r>
              <a:rPr kumimoji="0" lang="nl-BE" sz="1800" b="0" i="1" u="none" strike="noStrike" kern="1200" cap="none" spc="0" normalizeH="0" baseline="0" noProof="0" dirty="0">
                <a:ln>
                  <a:noFill/>
                </a:ln>
                <a:solidFill>
                  <a:srgbClr val="FFFFFF"/>
                </a:solidFill>
                <a:effectLst/>
                <a:uLnTx/>
                <a:uFillTx/>
                <a:latin typeface="Arial" panose="020B0604020202020204"/>
                <a:ea typeface="+mn-ea"/>
                <a:cs typeface="+mn-cs"/>
              </a:rPr>
              <a:t> verantwoordelijkheid</a:t>
            </a:r>
          </a:p>
        </p:txBody>
      </p:sp>
      <p:sp>
        <p:nvSpPr>
          <p:cNvPr id="2" name="Title 4">
            <a:extLst>
              <a:ext uri="{FF2B5EF4-FFF2-40B4-BE49-F238E27FC236}">
                <a16:creationId xmlns:a16="http://schemas.microsoft.com/office/drawing/2014/main" id="{50B3CFC6-23C2-6D04-20B7-0C866AA7D00C}"/>
              </a:ext>
            </a:extLst>
          </p:cNvPr>
          <p:cNvSpPr>
            <a:spLocks noGrp="1"/>
          </p:cNvSpPr>
          <p:nvPr>
            <p:ph type="title"/>
          </p:nvPr>
        </p:nvSpPr>
        <p:spPr>
          <a:xfrm>
            <a:off x="577520" y="73901"/>
            <a:ext cx="11041200" cy="1152000"/>
          </a:xfrm>
        </p:spPr>
        <p:txBody>
          <a:bodyPr>
            <a:normAutofit/>
          </a:bodyPr>
          <a:lstStyle/>
          <a:p>
            <a:r>
              <a:rPr lang="nl-BE" sz="2800" dirty="0"/>
              <a:t>Gespreksopbouw volgens ‘</a:t>
            </a:r>
            <a:r>
              <a:rPr lang="nl-BE" sz="2800" dirty="0" err="1"/>
              <a:t>Motivational</a:t>
            </a:r>
            <a:r>
              <a:rPr lang="nl-BE" sz="2800" dirty="0"/>
              <a:t> </a:t>
            </a:r>
            <a:r>
              <a:rPr lang="nl-BE" sz="2800" dirty="0" err="1"/>
              <a:t>Interviewing</a:t>
            </a:r>
            <a:r>
              <a:rPr lang="nl-BE" sz="2800" dirty="0"/>
              <a:t>’  </a:t>
            </a:r>
            <a:r>
              <a:rPr lang="nl-BE" sz="1400" dirty="0"/>
              <a:t>(Miller &amp; </a:t>
            </a:r>
            <a:r>
              <a:rPr lang="nl-BE" sz="1400" dirty="0" err="1"/>
              <a:t>Rollnick</a:t>
            </a:r>
            <a:r>
              <a:rPr lang="nl-BE" sz="1400" dirty="0"/>
              <a:t>)</a:t>
            </a:r>
            <a:endParaRPr lang="nl-BE" sz="2800" dirty="0"/>
          </a:p>
        </p:txBody>
      </p:sp>
      <p:sp>
        <p:nvSpPr>
          <p:cNvPr id="5" name="Rectangle 4">
            <a:extLst>
              <a:ext uri="{FF2B5EF4-FFF2-40B4-BE49-F238E27FC236}">
                <a16:creationId xmlns:a16="http://schemas.microsoft.com/office/drawing/2014/main" id="{4E9A06D2-08C4-3AA4-260E-64D155B6B7FA}"/>
              </a:ext>
            </a:extLst>
          </p:cNvPr>
          <p:cNvSpPr/>
          <p:nvPr/>
        </p:nvSpPr>
        <p:spPr>
          <a:xfrm>
            <a:off x="1742457" y="3658348"/>
            <a:ext cx="5350859" cy="942975"/>
          </a:xfrm>
          <a:prstGeom prst="rect">
            <a:avLst/>
          </a:prstGeom>
          <a:solidFill>
            <a:srgbClr val="FEB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BE" sz="2000" b="1" i="0" u="none" strike="noStrike" kern="1200" cap="none" spc="0" normalizeH="0" baseline="0" noProof="0" dirty="0">
                <a:ln>
                  <a:noFill/>
                </a:ln>
                <a:solidFill>
                  <a:srgbClr val="2F4D5D"/>
                </a:solidFill>
                <a:effectLst/>
                <a:uLnTx/>
                <a:uFillTx/>
                <a:latin typeface="Arial" panose="020B0604020202020204"/>
                <a:ea typeface="+mn-ea"/>
                <a:cs typeface="+mn-cs"/>
              </a:rPr>
              <a:t>Focussen</a:t>
            </a:r>
          </a:p>
        </p:txBody>
      </p:sp>
      <p:sp>
        <p:nvSpPr>
          <p:cNvPr id="10" name="Rectangle 9">
            <a:extLst>
              <a:ext uri="{FF2B5EF4-FFF2-40B4-BE49-F238E27FC236}">
                <a16:creationId xmlns:a16="http://schemas.microsoft.com/office/drawing/2014/main" id="{01A130A4-3391-6958-98A9-6C668DDA0CD6}"/>
              </a:ext>
            </a:extLst>
          </p:cNvPr>
          <p:cNvSpPr/>
          <p:nvPr/>
        </p:nvSpPr>
        <p:spPr>
          <a:xfrm>
            <a:off x="3018596" y="2772523"/>
            <a:ext cx="4074719" cy="885825"/>
          </a:xfrm>
          <a:prstGeom prst="rect">
            <a:avLst/>
          </a:prstGeom>
          <a:solidFill>
            <a:srgbClr val="99E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BE" sz="2000" b="1" i="0" u="none" strike="noStrike" kern="1200" cap="none" spc="0" normalizeH="0" baseline="0" noProof="0" dirty="0">
                <a:ln>
                  <a:noFill/>
                </a:ln>
                <a:solidFill>
                  <a:srgbClr val="2F4D5D"/>
                </a:solidFill>
                <a:effectLst/>
                <a:uLnTx/>
                <a:uFillTx/>
                <a:latin typeface="Arial" panose="020B0604020202020204"/>
                <a:ea typeface="+mn-ea"/>
                <a:cs typeface="+mn-cs"/>
                <a:sym typeface="Wingdings" panose="05000000000000000000" pitchFamily="2" charset="2"/>
              </a:rPr>
              <a:t>Zelf laten uitspreken</a:t>
            </a:r>
          </a:p>
        </p:txBody>
      </p:sp>
      <p:sp>
        <p:nvSpPr>
          <p:cNvPr id="11" name="Rectangle 10">
            <a:extLst>
              <a:ext uri="{FF2B5EF4-FFF2-40B4-BE49-F238E27FC236}">
                <a16:creationId xmlns:a16="http://schemas.microsoft.com/office/drawing/2014/main" id="{1C5F167E-A758-81E2-9752-9DD2772C1936}"/>
              </a:ext>
            </a:extLst>
          </p:cNvPr>
          <p:cNvSpPr/>
          <p:nvPr/>
        </p:nvSpPr>
        <p:spPr>
          <a:xfrm>
            <a:off x="4190905" y="1886698"/>
            <a:ext cx="2902410" cy="885825"/>
          </a:xfrm>
          <a:prstGeom prst="rect">
            <a:avLst/>
          </a:prstGeom>
          <a:solidFill>
            <a:srgbClr val="2DB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BE" sz="2000" b="1" i="0" u="none" strike="noStrike" kern="1200" cap="none" spc="0" normalizeH="0" baseline="0" noProof="0" dirty="0">
                <a:ln>
                  <a:noFill/>
                </a:ln>
                <a:solidFill>
                  <a:srgbClr val="2F4D5D"/>
                </a:solidFill>
                <a:effectLst/>
                <a:uLnTx/>
                <a:uFillTx/>
                <a:latin typeface="Arial" panose="020B0604020202020204"/>
                <a:ea typeface="+mn-ea"/>
                <a:cs typeface="+mn-cs"/>
                <a:sym typeface="Wingdings" panose="05000000000000000000" pitchFamily="2" charset="2"/>
              </a:rPr>
              <a:t>Plannen</a:t>
            </a:r>
          </a:p>
        </p:txBody>
      </p:sp>
      <p:sp>
        <p:nvSpPr>
          <p:cNvPr id="6" name="TextBox 5">
            <a:extLst>
              <a:ext uri="{FF2B5EF4-FFF2-40B4-BE49-F238E27FC236}">
                <a16:creationId xmlns:a16="http://schemas.microsoft.com/office/drawing/2014/main" id="{569FD913-1B96-8EA7-5998-9C2DB91D768B}"/>
              </a:ext>
            </a:extLst>
          </p:cNvPr>
          <p:cNvSpPr txBox="1"/>
          <p:nvPr/>
        </p:nvSpPr>
        <p:spPr>
          <a:xfrm>
            <a:off x="7341809" y="2848708"/>
            <a:ext cx="4671472" cy="707886"/>
          </a:xfrm>
          <a:prstGeom prst="rect">
            <a:avLst/>
          </a:prstGeom>
          <a:noFill/>
        </p:spPr>
        <p:txBody>
          <a:bodyPr wrap="none" rtlCol="0">
            <a:spAutoFit/>
          </a:bodyPr>
          <a:lstStyle/>
          <a:p>
            <a:r>
              <a:rPr lang="nl-BE" sz="2000" b="1" dirty="0">
                <a:solidFill>
                  <a:srgbClr val="92D050"/>
                </a:solidFill>
              </a:rPr>
              <a:t>Ideeën of motieven voor verandering</a:t>
            </a:r>
          </a:p>
          <a:p>
            <a:r>
              <a:rPr lang="nl-BE" sz="2000" b="1" dirty="0">
                <a:solidFill>
                  <a:srgbClr val="92D050"/>
                </a:solidFill>
              </a:rPr>
              <a:t>Negatieve aan de huidige situatie</a:t>
            </a:r>
          </a:p>
        </p:txBody>
      </p:sp>
      <p:sp>
        <p:nvSpPr>
          <p:cNvPr id="8" name="TextBox 7">
            <a:extLst>
              <a:ext uri="{FF2B5EF4-FFF2-40B4-BE49-F238E27FC236}">
                <a16:creationId xmlns:a16="http://schemas.microsoft.com/office/drawing/2014/main" id="{2B9E23AA-FBD5-5639-F028-74DD823CBA89}"/>
              </a:ext>
            </a:extLst>
          </p:cNvPr>
          <p:cNvSpPr txBox="1"/>
          <p:nvPr/>
        </p:nvSpPr>
        <p:spPr>
          <a:xfrm>
            <a:off x="7341809" y="1886698"/>
            <a:ext cx="4410375" cy="707886"/>
          </a:xfrm>
          <a:prstGeom prst="rect">
            <a:avLst/>
          </a:prstGeom>
          <a:noFill/>
        </p:spPr>
        <p:txBody>
          <a:bodyPr wrap="none" rtlCol="0">
            <a:spAutoFit/>
          </a:bodyPr>
          <a:lstStyle/>
          <a:p>
            <a:r>
              <a:rPr lang="nl-BE" sz="2000" b="1" dirty="0">
                <a:solidFill>
                  <a:srgbClr val="2DB0FE"/>
                </a:solidFill>
              </a:rPr>
              <a:t>Welke maatregelen hoe uitvoeren?</a:t>
            </a:r>
          </a:p>
          <a:p>
            <a:r>
              <a:rPr lang="nl-BE" sz="2000" dirty="0">
                <a:solidFill>
                  <a:srgbClr val="FF0000"/>
                </a:solidFill>
              </a:rPr>
              <a:t>Oppassen met de reparatiereflex! </a:t>
            </a:r>
          </a:p>
        </p:txBody>
      </p:sp>
      <p:sp>
        <p:nvSpPr>
          <p:cNvPr id="9" name="TextBox 8">
            <a:extLst>
              <a:ext uri="{FF2B5EF4-FFF2-40B4-BE49-F238E27FC236}">
                <a16:creationId xmlns:a16="http://schemas.microsoft.com/office/drawing/2014/main" id="{69DF4969-2F37-6824-2634-97878847CF2C}"/>
              </a:ext>
            </a:extLst>
          </p:cNvPr>
          <p:cNvSpPr txBox="1"/>
          <p:nvPr/>
        </p:nvSpPr>
        <p:spPr>
          <a:xfrm>
            <a:off x="7341809" y="3898921"/>
            <a:ext cx="3219151" cy="400110"/>
          </a:xfrm>
          <a:prstGeom prst="rect">
            <a:avLst/>
          </a:prstGeom>
          <a:noFill/>
        </p:spPr>
        <p:txBody>
          <a:bodyPr wrap="none" rtlCol="0">
            <a:spAutoFit/>
          </a:bodyPr>
          <a:lstStyle/>
          <a:p>
            <a:r>
              <a:rPr lang="nl-BE" sz="2000" b="1" dirty="0">
                <a:solidFill>
                  <a:srgbClr val="FEBD49"/>
                </a:solidFill>
              </a:rPr>
              <a:t>Problematiek aankaarten</a:t>
            </a:r>
          </a:p>
        </p:txBody>
      </p:sp>
      <p:sp>
        <p:nvSpPr>
          <p:cNvPr id="12" name="TextBox 11">
            <a:extLst>
              <a:ext uri="{FF2B5EF4-FFF2-40B4-BE49-F238E27FC236}">
                <a16:creationId xmlns:a16="http://schemas.microsoft.com/office/drawing/2014/main" id="{FE4389B6-F779-1ADC-3548-418BACDB5F8D}"/>
              </a:ext>
            </a:extLst>
          </p:cNvPr>
          <p:cNvSpPr txBox="1"/>
          <p:nvPr/>
        </p:nvSpPr>
        <p:spPr>
          <a:xfrm>
            <a:off x="7341809" y="4728653"/>
            <a:ext cx="2537874" cy="707886"/>
          </a:xfrm>
          <a:prstGeom prst="rect">
            <a:avLst/>
          </a:prstGeom>
          <a:noFill/>
        </p:spPr>
        <p:txBody>
          <a:bodyPr wrap="none" rtlCol="0">
            <a:spAutoFit/>
          </a:bodyPr>
          <a:lstStyle/>
          <a:p>
            <a:r>
              <a:rPr lang="nl-BE" sz="2000" b="1" dirty="0">
                <a:solidFill>
                  <a:schemeClr val="tx2"/>
                </a:solidFill>
              </a:rPr>
              <a:t>Connectie aangaan</a:t>
            </a:r>
          </a:p>
          <a:p>
            <a:r>
              <a:rPr lang="nl-BE" sz="2000" dirty="0">
                <a:solidFill>
                  <a:srgbClr val="FF0000"/>
                </a:solidFill>
              </a:rPr>
              <a:t>(overhaaste focus!)</a:t>
            </a:r>
          </a:p>
        </p:txBody>
      </p:sp>
      <p:sp>
        <p:nvSpPr>
          <p:cNvPr id="14" name="TextBox 13">
            <a:extLst>
              <a:ext uri="{FF2B5EF4-FFF2-40B4-BE49-F238E27FC236}">
                <a16:creationId xmlns:a16="http://schemas.microsoft.com/office/drawing/2014/main" id="{AE04D286-CB98-D842-DE39-6EA234B5690F}"/>
              </a:ext>
            </a:extLst>
          </p:cNvPr>
          <p:cNvSpPr txBox="1"/>
          <p:nvPr/>
        </p:nvSpPr>
        <p:spPr>
          <a:xfrm>
            <a:off x="265056" y="1496976"/>
            <a:ext cx="3093652" cy="707886"/>
          </a:xfrm>
          <a:prstGeom prst="rect">
            <a:avLst/>
          </a:prstGeom>
          <a:noFill/>
        </p:spPr>
        <p:txBody>
          <a:bodyPr wrap="square">
            <a:spAutoFit/>
          </a:bodyPr>
          <a:lstStyle/>
          <a:p>
            <a:pPr algn="ctr"/>
            <a:r>
              <a:rPr lang="nl-BE" sz="2000" b="1" dirty="0">
                <a:solidFill>
                  <a:srgbClr val="92D050"/>
                </a:solidFill>
                <a:sym typeface="Wingdings" panose="05000000000000000000" pitchFamily="2" charset="2"/>
              </a:rPr>
              <a:t>Hogere intentie en kans op verandering !!</a:t>
            </a:r>
            <a:endParaRPr lang="nl-BE" sz="2000" b="1" dirty="0">
              <a:solidFill>
                <a:srgbClr val="92D050"/>
              </a:solidFill>
            </a:endParaRPr>
          </a:p>
        </p:txBody>
      </p:sp>
      <p:pic>
        <p:nvPicPr>
          <p:cNvPr id="16" name="Graphic 15" descr="Chat bubble with solid fill">
            <a:extLst>
              <a:ext uri="{FF2B5EF4-FFF2-40B4-BE49-F238E27FC236}">
                <a16:creationId xmlns:a16="http://schemas.microsoft.com/office/drawing/2014/main" id="{40DC6091-0A5A-E82A-C162-04ED4B569F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98941">
            <a:off x="1710272" y="2150101"/>
            <a:ext cx="1340510" cy="1340510"/>
          </a:xfrm>
          <a:prstGeom prst="rect">
            <a:avLst/>
          </a:prstGeom>
        </p:spPr>
      </p:pic>
    </p:spTree>
    <p:extLst>
      <p:ext uri="{BB962C8B-B14F-4D97-AF65-F5344CB8AC3E}">
        <p14:creationId xmlns:p14="http://schemas.microsoft.com/office/powerpoint/2010/main" val="221326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6" grpId="0"/>
      <p:bldP spid="8" grpId="0"/>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15F0FE-3D5E-C0A3-033A-06D9B4A756F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FFFF"/>
                </a:solidFill>
                <a:effectLst/>
                <a:uLnTx/>
                <a:uFillTx/>
                <a:latin typeface="Arial" charset="0"/>
                <a:ea typeface="+mn-ea"/>
                <a:cs typeface="+mn-cs"/>
              </a:rPr>
              <a:t>Work and Organisation Studies</a:t>
            </a:r>
          </a:p>
        </p:txBody>
      </p:sp>
      <p:sp>
        <p:nvSpPr>
          <p:cNvPr id="4" name="Slide Number Placeholder 3">
            <a:extLst>
              <a:ext uri="{FF2B5EF4-FFF2-40B4-BE49-F238E27FC236}">
                <a16:creationId xmlns:a16="http://schemas.microsoft.com/office/drawing/2014/main" id="{616D3763-9DE7-3642-5EC1-F6C4413DFC6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B024BF4D-F397-8756-B921-257AB96642A2}"/>
              </a:ext>
            </a:extLst>
          </p:cNvPr>
          <p:cNvSpPr>
            <a:spLocks noGrp="1"/>
          </p:cNvSpPr>
          <p:nvPr>
            <p:ph type="title"/>
          </p:nvPr>
        </p:nvSpPr>
        <p:spPr>
          <a:xfrm>
            <a:off x="435446" y="176122"/>
            <a:ext cx="11041200" cy="1152000"/>
          </a:xfrm>
        </p:spPr>
        <p:txBody>
          <a:bodyPr/>
          <a:lstStyle/>
          <a:p>
            <a:r>
              <a:rPr lang="nl-BE" dirty="0"/>
              <a:t>Adviseren, plannen en gesprek goed afronden</a:t>
            </a:r>
          </a:p>
        </p:txBody>
      </p:sp>
      <p:pic>
        <p:nvPicPr>
          <p:cNvPr id="2050" name="Picture 2" descr="👩🏽‍💼 Woman Office Worker Emoji with Medium Skin Tone Meaning">
            <a:extLst>
              <a:ext uri="{FF2B5EF4-FFF2-40B4-BE49-F238E27FC236}">
                <a16:creationId xmlns:a16="http://schemas.microsoft.com/office/drawing/2014/main" id="{04307C80-80B6-716F-24BF-175E3C513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040" y="1722696"/>
            <a:ext cx="2046514" cy="2046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85F89E-9EE6-76A3-AB31-78435B5E87ED}"/>
              </a:ext>
            </a:extLst>
          </p:cNvPr>
          <p:cNvSpPr txBox="1"/>
          <p:nvPr/>
        </p:nvSpPr>
        <p:spPr>
          <a:xfrm>
            <a:off x="10249831" y="1353364"/>
            <a:ext cx="9669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F4D5D"/>
                </a:solidFill>
                <a:effectLst/>
                <a:uLnTx/>
                <a:uFillTx/>
                <a:latin typeface="Arial" panose="020B0604020202020204"/>
                <a:ea typeface="+mn-ea"/>
                <a:cs typeface="+mn-cs"/>
              </a:rPr>
              <a:t>Sandra</a:t>
            </a:r>
          </a:p>
        </p:txBody>
      </p:sp>
      <p:sp>
        <p:nvSpPr>
          <p:cNvPr id="8" name="Content Placeholder 7">
            <a:extLst>
              <a:ext uri="{FF2B5EF4-FFF2-40B4-BE49-F238E27FC236}">
                <a16:creationId xmlns:a16="http://schemas.microsoft.com/office/drawing/2014/main" id="{441D0443-9D69-355A-F178-507D94B7B25C}"/>
              </a:ext>
            </a:extLst>
          </p:cNvPr>
          <p:cNvSpPr>
            <a:spLocks noGrp="1"/>
          </p:cNvSpPr>
          <p:nvPr>
            <p:ph idx="1"/>
          </p:nvPr>
        </p:nvSpPr>
        <p:spPr>
          <a:xfrm>
            <a:off x="435446" y="1351426"/>
            <a:ext cx="10641179" cy="4464000"/>
          </a:xfrm>
        </p:spPr>
        <p:txBody>
          <a:bodyPr>
            <a:normAutofit fontScale="92500" lnSpcReduction="20000"/>
          </a:bodyPr>
          <a:lstStyle/>
          <a:p>
            <a:r>
              <a:rPr lang="nl-BE" b="1" dirty="0"/>
              <a:t>Keuzes faciliteren via uitnodigende taal:</a:t>
            </a:r>
          </a:p>
          <a:p>
            <a:pPr marL="0" indent="0">
              <a:buNone/>
            </a:pPr>
            <a:r>
              <a:rPr lang="nl-BE" i="1" dirty="0"/>
              <a:t>	“Denkt u dat het </a:t>
            </a:r>
            <a:r>
              <a:rPr lang="nl-BE" b="1" i="1" dirty="0"/>
              <a:t>zou kunnen </a:t>
            </a:r>
            <a:r>
              <a:rPr lang="nl-BE" i="1" dirty="0"/>
              <a:t>helpen om..” </a:t>
            </a:r>
          </a:p>
          <a:p>
            <a:pPr marL="0" indent="0">
              <a:buNone/>
            </a:pPr>
            <a:endParaRPr lang="nl-BE" dirty="0"/>
          </a:p>
          <a:p>
            <a:r>
              <a:rPr lang="nl-BE" b="1" dirty="0"/>
              <a:t>Haalbare en concrete ‘</a:t>
            </a:r>
            <a:r>
              <a:rPr lang="nl-BE" b="1" dirty="0" err="1"/>
              <a:t>to</a:t>
            </a:r>
            <a:r>
              <a:rPr lang="nl-BE" b="1" dirty="0"/>
              <a:t> do’ overeenkomen</a:t>
            </a:r>
            <a:r>
              <a:rPr lang="nl-BE" dirty="0"/>
              <a:t>: </a:t>
            </a:r>
          </a:p>
          <a:p>
            <a:pPr marL="0" indent="0">
              <a:buNone/>
            </a:pPr>
            <a:r>
              <a:rPr lang="nl-BE" dirty="0"/>
              <a:t>	bv. contact opnemen met ergonoom </a:t>
            </a:r>
          </a:p>
          <a:p>
            <a:pPr marL="0" indent="0">
              <a:buNone/>
            </a:pPr>
            <a:endParaRPr lang="nl-BE" dirty="0"/>
          </a:p>
          <a:p>
            <a:r>
              <a:rPr lang="nl-BE" b="1" dirty="0"/>
              <a:t>Keuze bieden</a:t>
            </a:r>
            <a:r>
              <a:rPr lang="nl-BE" dirty="0"/>
              <a:t>: </a:t>
            </a:r>
            <a:r>
              <a:rPr lang="nl-BE" sz="2200" dirty="0"/>
              <a:t>wilt de werkgever zelf contact opnemen of doe jij dit?</a:t>
            </a:r>
          </a:p>
          <a:p>
            <a:pPr marL="0" indent="0">
              <a:buNone/>
            </a:pPr>
            <a:endParaRPr lang="nl-BE" dirty="0"/>
          </a:p>
          <a:p>
            <a:r>
              <a:rPr lang="nl-BE" b="1" dirty="0" err="1"/>
              <a:t>Intention-behavior</a:t>
            </a:r>
            <a:r>
              <a:rPr lang="nl-BE" b="1" dirty="0"/>
              <a:t> gap</a:t>
            </a:r>
            <a:r>
              <a:rPr lang="nl-BE" dirty="0"/>
              <a:t>! </a:t>
            </a:r>
            <a:r>
              <a:rPr lang="nl-BE" dirty="0">
                <a:sym typeface="Wingdings" panose="05000000000000000000" pitchFamily="2" charset="2"/>
              </a:rPr>
              <a:t> </a:t>
            </a:r>
            <a:r>
              <a:rPr lang="nl-BE" sz="1900" dirty="0">
                <a:sym typeface="Wingdings" panose="05000000000000000000" pitchFamily="2" charset="2"/>
              </a:rPr>
              <a:t>bv. checken of de werkgever de gegevens van de ergonoom heeft</a:t>
            </a:r>
            <a:endParaRPr lang="nl-BE" sz="1900" dirty="0"/>
          </a:p>
          <a:p>
            <a:endParaRPr lang="nl-BE" dirty="0"/>
          </a:p>
          <a:p>
            <a:r>
              <a:rPr lang="nl-BE" b="1" dirty="0"/>
              <a:t>Affirmeren</a:t>
            </a:r>
            <a:r>
              <a:rPr lang="nl-BE" dirty="0"/>
              <a:t>: “Bedankt om even tijd te maken” </a:t>
            </a:r>
          </a:p>
          <a:p>
            <a:endParaRPr lang="nl-BE" i="1" dirty="0"/>
          </a:p>
          <a:p>
            <a:pPr marL="0" indent="0">
              <a:buNone/>
            </a:pPr>
            <a:endParaRPr lang="nl-BE" dirty="0"/>
          </a:p>
        </p:txBody>
      </p:sp>
    </p:spTree>
    <p:extLst>
      <p:ext uri="{BB962C8B-B14F-4D97-AF65-F5344CB8AC3E}">
        <p14:creationId xmlns:p14="http://schemas.microsoft.com/office/powerpoint/2010/main" val="34126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15F0FE-3D5E-C0A3-033A-06D9B4A756F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FFFF"/>
                </a:solidFill>
                <a:effectLst/>
                <a:uLnTx/>
                <a:uFillTx/>
                <a:latin typeface="Arial" charset="0"/>
                <a:ea typeface="+mn-ea"/>
                <a:cs typeface="+mn-cs"/>
              </a:rPr>
              <a:t>Work and Organisation Studies</a:t>
            </a:r>
          </a:p>
        </p:txBody>
      </p:sp>
      <p:sp>
        <p:nvSpPr>
          <p:cNvPr id="4" name="Slide Number Placeholder 3">
            <a:extLst>
              <a:ext uri="{FF2B5EF4-FFF2-40B4-BE49-F238E27FC236}">
                <a16:creationId xmlns:a16="http://schemas.microsoft.com/office/drawing/2014/main" id="{616D3763-9DE7-3642-5EC1-F6C4413DFC6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B024BF4D-F397-8756-B921-257AB96642A2}"/>
              </a:ext>
            </a:extLst>
          </p:cNvPr>
          <p:cNvSpPr>
            <a:spLocks noGrp="1"/>
          </p:cNvSpPr>
          <p:nvPr>
            <p:ph type="title"/>
          </p:nvPr>
        </p:nvSpPr>
        <p:spPr/>
        <p:txBody>
          <a:bodyPr/>
          <a:lstStyle/>
          <a:p>
            <a:r>
              <a:rPr lang="nl-BE" dirty="0"/>
              <a:t>Wat als er toch weerstand ontstaat?</a:t>
            </a:r>
          </a:p>
        </p:txBody>
      </p:sp>
      <p:pic>
        <p:nvPicPr>
          <p:cNvPr id="2050" name="Picture 2" descr="👩🏽‍💼 Woman Office Worker Emoji with Medium Skin Tone Meaning">
            <a:extLst>
              <a:ext uri="{FF2B5EF4-FFF2-40B4-BE49-F238E27FC236}">
                <a16:creationId xmlns:a16="http://schemas.microsoft.com/office/drawing/2014/main" id="{04307C80-80B6-716F-24BF-175E3C513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977" y="1099586"/>
            <a:ext cx="2002482" cy="2002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85F89E-9EE6-76A3-AB31-78435B5E87ED}"/>
              </a:ext>
            </a:extLst>
          </p:cNvPr>
          <p:cNvSpPr txBox="1"/>
          <p:nvPr/>
        </p:nvSpPr>
        <p:spPr>
          <a:xfrm>
            <a:off x="10123107" y="610936"/>
            <a:ext cx="12282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2F4D5D"/>
                </a:solidFill>
                <a:effectLst/>
                <a:uLnTx/>
                <a:uFillTx/>
                <a:latin typeface="Arial" panose="020B0604020202020204"/>
                <a:ea typeface="+mn-ea"/>
                <a:cs typeface="+mn-cs"/>
              </a:rPr>
              <a:t>Sandra</a:t>
            </a:r>
          </a:p>
        </p:txBody>
      </p:sp>
      <p:sp>
        <p:nvSpPr>
          <p:cNvPr id="12" name="TextBox 11">
            <a:extLst>
              <a:ext uri="{FF2B5EF4-FFF2-40B4-BE49-F238E27FC236}">
                <a16:creationId xmlns:a16="http://schemas.microsoft.com/office/drawing/2014/main" id="{1B7DA8F1-38A4-1F05-C061-7C4A798ACD9A}"/>
              </a:ext>
            </a:extLst>
          </p:cNvPr>
          <p:cNvSpPr txBox="1"/>
          <p:nvPr/>
        </p:nvSpPr>
        <p:spPr>
          <a:xfrm>
            <a:off x="574800" y="1386053"/>
            <a:ext cx="10284985" cy="44627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lang="nl-BE" sz="2400" b="1" i="1" dirty="0">
                <a:solidFill>
                  <a:srgbClr val="2F4D5D"/>
                </a:solidFill>
                <a:latin typeface="Arial" panose="020B0604020202020204"/>
                <a:sym typeface="Wingdings" panose="05000000000000000000" pitchFamily="2" charset="2"/>
              </a:rPr>
              <a:t>Hoe h</a:t>
            </a:r>
            <a:r>
              <a:rPr lang="nl-BE" sz="2400" b="1" i="1" dirty="0">
                <a:solidFill>
                  <a:srgbClr val="2F4D5D"/>
                </a:solidFill>
                <a:latin typeface="Arial" panose="020B0604020202020204"/>
              </a:rPr>
              <a:t>erkennen</a:t>
            </a:r>
            <a:r>
              <a:rPr lang="nl-BE" sz="2400" i="1" dirty="0">
                <a:solidFill>
                  <a:srgbClr val="2F4D5D"/>
                </a:solidFill>
                <a:latin typeface="Arial" panose="020B0604020202020204"/>
              </a:rPr>
              <a:t>? </a:t>
            </a:r>
            <a:r>
              <a:rPr lang="nl-BE" sz="2400" i="1" dirty="0">
                <a:solidFill>
                  <a:srgbClr val="2F4D5D"/>
                </a:solidFill>
                <a:latin typeface="Arial" panose="020B0604020202020204"/>
                <a:sym typeface="Wingdings" panose="05000000000000000000" pitchFamily="2" charset="2"/>
              </a:rPr>
              <a:t> </a:t>
            </a:r>
            <a:r>
              <a:rPr lang="nl-BE" sz="2400" i="1" dirty="0">
                <a:solidFill>
                  <a:srgbClr val="2F4D5D"/>
                </a:solidFill>
                <a:latin typeface="Arial" panose="020B0604020202020204"/>
              </a:rPr>
              <a:t>onderbreken, negeren,  “Ja, maar…”</a:t>
            </a:r>
          </a:p>
          <a:p>
            <a:pPr marR="0" lvl="0" algn="l" defTabSz="914400" rtl="0" eaLnBrk="1" fontAlgn="auto" latinLnBrk="0" hangingPunct="1">
              <a:lnSpc>
                <a:spcPct val="100000"/>
              </a:lnSpc>
              <a:spcBef>
                <a:spcPts val="0"/>
              </a:spcBef>
              <a:spcAft>
                <a:spcPts val="1200"/>
              </a:spcAft>
              <a:buClrTx/>
              <a:buSzTx/>
              <a:tabLst/>
              <a:defRPr/>
            </a:pPr>
            <a:endParaRPr lang="nl-BE" sz="2000" i="1" dirty="0">
              <a:solidFill>
                <a:srgbClr val="2F4D5D"/>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dirty="0">
                <a:solidFill>
                  <a:srgbClr val="2F4D5D"/>
                </a:solidFill>
                <a:latin typeface="Arial" panose="020B0604020202020204"/>
              </a:rPr>
              <a:t>Ruimte laten voor negatieve emoties en empathisch zijn </a:t>
            </a:r>
          </a:p>
          <a:p>
            <a:pPr marR="0" lvl="0" algn="l" defTabSz="914400" rtl="0" eaLnBrk="1" fontAlgn="auto" latinLnBrk="0" hangingPunct="1">
              <a:lnSpc>
                <a:spcPct val="100000"/>
              </a:lnSpc>
              <a:spcBef>
                <a:spcPts val="0"/>
              </a:spcBef>
              <a:spcAft>
                <a:spcPts val="0"/>
              </a:spcAft>
              <a:buClrTx/>
              <a:buSzTx/>
              <a:tabLst/>
              <a:defRPr/>
            </a:pPr>
            <a:endParaRPr lang="nl-BE" sz="2000" dirty="0">
              <a:solidFill>
                <a:srgbClr val="2F4D5D"/>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b="1" dirty="0">
                <a:solidFill>
                  <a:srgbClr val="2F4D5D"/>
                </a:solidFill>
                <a:latin typeface="Arial" panose="020B0604020202020204"/>
              </a:rPr>
              <a:t>Normaliseren</a:t>
            </a:r>
            <a:r>
              <a:rPr lang="nl-BE" sz="2000" dirty="0">
                <a:solidFill>
                  <a:srgbClr val="2F4D5D"/>
                </a:solidFill>
                <a:latin typeface="Arial" panose="020B0604020202020204"/>
              </a:rPr>
              <a:t>: “Het is inderdaad niet gemakkelijk in de zorgsector” </a:t>
            </a:r>
          </a:p>
          <a:p>
            <a:pPr marR="0" lvl="0" algn="l" defTabSz="914400" rtl="0" eaLnBrk="1" fontAlgn="auto" latinLnBrk="0" hangingPunct="1">
              <a:lnSpc>
                <a:spcPct val="100000"/>
              </a:lnSpc>
              <a:spcBef>
                <a:spcPts val="0"/>
              </a:spcBef>
              <a:spcAft>
                <a:spcPts val="0"/>
              </a:spcAft>
              <a:buClrTx/>
              <a:buSzTx/>
              <a:tabLst/>
              <a:defRPr/>
            </a:pPr>
            <a:endParaRPr lang="nl-BE" sz="2000" dirty="0">
              <a:solidFill>
                <a:srgbClr val="2F4D5D"/>
              </a:solidFill>
              <a:latin typeface="Arial" panose="020B0604020202020204"/>
            </a:endParaRPr>
          </a:p>
          <a:p>
            <a:pPr marL="285750" indent="-285750">
              <a:buFont typeface="Arial" panose="020B0604020202020204" pitchFamily="34" charset="0"/>
              <a:buChar char="•"/>
              <a:defRPr/>
            </a:pPr>
            <a:r>
              <a:rPr lang="nl-BE" sz="2000" b="1" dirty="0"/>
              <a:t>Positief </a:t>
            </a:r>
            <a:r>
              <a:rPr lang="nl-BE" sz="2000" b="1" dirty="0" err="1"/>
              <a:t>herkaderen</a:t>
            </a:r>
            <a:r>
              <a:rPr lang="nl-BE" sz="2000" dirty="0"/>
              <a:t>: “grote kost” </a:t>
            </a:r>
            <a:r>
              <a:rPr lang="nl-BE" sz="2000" dirty="0">
                <a:sym typeface="Wingdings" panose="05000000000000000000" pitchFamily="2" charset="2"/>
              </a:rPr>
              <a:t></a:t>
            </a:r>
            <a:r>
              <a:rPr lang="nl-BE" sz="2000" dirty="0"/>
              <a:t> investering die hopelijk loont op lange termijn</a:t>
            </a:r>
          </a:p>
          <a:p>
            <a:pPr marL="285750" indent="-285750">
              <a:buFont typeface="Arial" panose="020B0604020202020204" pitchFamily="34" charset="0"/>
              <a:buChar char="•"/>
              <a:defRPr/>
            </a:pPr>
            <a:endParaRPr lang="nl-BE" sz="2000" dirty="0"/>
          </a:p>
          <a:p>
            <a:pPr marL="285750" indent="-285750">
              <a:buFont typeface="Arial" panose="020B0604020202020204" pitchFamily="34" charset="0"/>
              <a:buChar char="•"/>
              <a:defRPr/>
            </a:pPr>
            <a:r>
              <a:rPr lang="nl-BE" sz="2000" b="1" dirty="0"/>
              <a:t>Autonomie benadrukken</a:t>
            </a:r>
            <a:r>
              <a:rPr lang="nl-BE" sz="2000" dirty="0"/>
              <a:t>: </a:t>
            </a:r>
            <a:r>
              <a:rPr lang="nl-BE" sz="2000" i="1" dirty="0"/>
              <a:t>“Het is maar een advies, u kiest wat u ermee doet.”</a:t>
            </a:r>
          </a:p>
          <a:p>
            <a:pPr>
              <a:defRPr/>
            </a:pPr>
            <a:endParaRPr lang="nl-BE" sz="2000" i="1" dirty="0"/>
          </a:p>
          <a:p>
            <a:pPr marL="285750" indent="-285750">
              <a:buFont typeface="Arial" panose="020B0604020202020204" pitchFamily="34" charset="0"/>
              <a:buChar char="•"/>
              <a:defRPr/>
            </a:pPr>
            <a:r>
              <a:rPr lang="nl-BE" sz="2000" b="1" dirty="0"/>
              <a:t>‘</a:t>
            </a:r>
            <a:r>
              <a:rPr lang="nl-BE" sz="2000" b="1" dirty="0" err="1"/>
              <a:t>Elephant</a:t>
            </a:r>
            <a:r>
              <a:rPr lang="nl-BE" sz="2000" b="1" dirty="0"/>
              <a:t> in </a:t>
            </a:r>
            <a:r>
              <a:rPr lang="nl-BE" sz="2000" b="1" dirty="0" err="1"/>
              <a:t>the</a:t>
            </a:r>
            <a:r>
              <a:rPr lang="nl-BE" sz="2000" b="1" dirty="0"/>
              <a:t> room’ gaan benoemen: </a:t>
            </a:r>
            <a:r>
              <a:rPr lang="nl-BE" sz="2000" i="1" dirty="0"/>
              <a:t>“U lijkt andere prioriteiten te hebben nu.”</a:t>
            </a:r>
          </a:p>
          <a:p>
            <a:pPr>
              <a:defRPr/>
            </a:pPr>
            <a:r>
              <a:rPr lang="nl-BE" sz="2000" i="1" dirty="0"/>
              <a:t>					       “Ik ben misschien wat te snel aan het gaan.”</a:t>
            </a:r>
          </a:p>
          <a:p>
            <a:pPr>
              <a:defRPr/>
            </a:pPr>
            <a:r>
              <a:rPr lang="nl-BE" sz="2000" i="1" dirty="0"/>
              <a:t>					</a:t>
            </a:r>
            <a:endParaRPr kumimoji="0" lang="nl-BE" sz="1800" b="0" u="none" strike="noStrike" kern="1200" cap="none" spc="0" normalizeH="0" baseline="0" noProof="0" dirty="0">
              <a:ln>
                <a:noFill/>
              </a:ln>
              <a:solidFill>
                <a:srgbClr val="2F4D5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09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E698-A692-F52B-5429-91BC47F60C35}"/>
              </a:ext>
            </a:extLst>
          </p:cNvPr>
          <p:cNvSpPr>
            <a:spLocks noGrp="1"/>
          </p:cNvSpPr>
          <p:nvPr>
            <p:ph type="ctrTitle"/>
          </p:nvPr>
        </p:nvSpPr>
        <p:spPr>
          <a:xfrm>
            <a:off x="668284" y="1387010"/>
            <a:ext cx="4920858" cy="3340889"/>
          </a:xfrm>
        </p:spPr>
        <p:txBody>
          <a:bodyPr>
            <a:normAutofit/>
          </a:bodyPr>
          <a:lstStyle/>
          <a:p>
            <a:pPr algn="ctr">
              <a:spcAft>
                <a:spcPts val="1800"/>
              </a:spcAft>
            </a:pPr>
            <a:r>
              <a:rPr lang="nl-BE" sz="5400" dirty="0"/>
              <a:t>Vragen? </a:t>
            </a:r>
            <a:br>
              <a:rPr lang="nl-BE" sz="5400" dirty="0"/>
            </a:br>
            <a:br>
              <a:rPr lang="nl-BE" sz="2800" i="1" dirty="0"/>
            </a:br>
            <a:endParaRPr lang="nl-BE" sz="2800" dirty="0"/>
          </a:p>
        </p:txBody>
      </p:sp>
      <p:sp>
        <p:nvSpPr>
          <p:cNvPr id="3" name="Subtitle 2">
            <a:extLst>
              <a:ext uri="{FF2B5EF4-FFF2-40B4-BE49-F238E27FC236}">
                <a16:creationId xmlns:a16="http://schemas.microsoft.com/office/drawing/2014/main" id="{16B6663D-3BD1-1208-341F-FAE5524FB813}"/>
              </a:ext>
            </a:extLst>
          </p:cNvPr>
          <p:cNvSpPr>
            <a:spLocks noGrp="1"/>
          </p:cNvSpPr>
          <p:nvPr>
            <p:ph type="subTitle" idx="1"/>
          </p:nvPr>
        </p:nvSpPr>
        <p:spPr>
          <a:xfrm>
            <a:off x="8507831" y="5229546"/>
            <a:ext cx="3848758" cy="1514131"/>
          </a:xfrm>
        </p:spPr>
        <p:txBody>
          <a:bodyPr>
            <a:normAutofit/>
          </a:bodyPr>
          <a:lstStyle/>
          <a:p>
            <a:pPr algn="just"/>
            <a:r>
              <a:rPr lang="nl-BE" sz="1400" b="1" dirty="0"/>
              <a:t>Prof. dr. Marc Du Bois </a:t>
            </a:r>
          </a:p>
          <a:p>
            <a:pPr algn="just">
              <a:spcBef>
                <a:spcPts val="0"/>
              </a:spcBef>
              <a:spcAft>
                <a:spcPts val="600"/>
              </a:spcAft>
            </a:pPr>
            <a:r>
              <a:rPr lang="nl-BE" sz="1400" dirty="0"/>
              <a:t>Environment </a:t>
            </a:r>
            <a:r>
              <a:rPr lang="nl-BE" sz="1400" dirty="0" err="1"/>
              <a:t>and</a:t>
            </a:r>
            <a:r>
              <a:rPr lang="nl-BE" sz="1400" dirty="0"/>
              <a:t> Health (KU Leuven)</a:t>
            </a:r>
          </a:p>
          <a:p>
            <a:pPr algn="just"/>
            <a:r>
              <a:rPr lang="nl-BE" sz="1400" b="1" dirty="0"/>
              <a:t>Prof. dr. Emelien Lauwerier </a:t>
            </a:r>
          </a:p>
          <a:p>
            <a:pPr algn="just">
              <a:spcBef>
                <a:spcPts val="0"/>
              </a:spcBef>
              <a:spcAft>
                <a:spcPts val="600"/>
              </a:spcAft>
            </a:pPr>
            <a:r>
              <a:rPr lang="nl-BE" sz="1400" dirty="0"/>
              <a:t>Health </a:t>
            </a:r>
            <a:r>
              <a:rPr lang="nl-BE" sz="1400" dirty="0" err="1"/>
              <a:t>Psychology</a:t>
            </a:r>
            <a:r>
              <a:rPr lang="nl-BE" sz="1400" dirty="0"/>
              <a:t> (Open Universiteit Heerlen)</a:t>
            </a:r>
          </a:p>
          <a:p>
            <a:pPr algn="just"/>
            <a:r>
              <a:rPr lang="nl-BE" sz="1400" b="1" dirty="0"/>
              <a:t>dr. Charlotte Vanovenberghe </a:t>
            </a:r>
            <a:r>
              <a:rPr lang="nl-BE" sz="1400" dirty="0"/>
              <a:t>(</a:t>
            </a:r>
            <a:r>
              <a:rPr lang="nl-BE" sz="1400" dirty="0" err="1"/>
              <a:t>UGent</a:t>
            </a:r>
            <a:r>
              <a:rPr lang="nl-BE" sz="1400" dirty="0"/>
              <a:t>) </a:t>
            </a:r>
          </a:p>
        </p:txBody>
      </p:sp>
      <p:pic>
        <p:nvPicPr>
          <p:cNvPr id="5" name="Picture 4">
            <a:extLst>
              <a:ext uri="{FF2B5EF4-FFF2-40B4-BE49-F238E27FC236}">
                <a16:creationId xmlns:a16="http://schemas.microsoft.com/office/drawing/2014/main" id="{C28C9738-A9BB-F196-439D-30F69209F889}"/>
              </a:ext>
            </a:extLst>
          </p:cNvPr>
          <p:cNvPicPr>
            <a:picLocks noChangeAspect="1"/>
          </p:cNvPicPr>
          <p:nvPr/>
        </p:nvPicPr>
        <p:blipFill>
          <a:blip r:embed="rId3"/>
          <a:stretch>
            <a:fillRect/>
          </a:stretch>
        </p:blipFill>
        <p:spPr>
          <a:xfrm>
            <a:off x="4044421" y="5289372"/>
            <a:ext cx="1341662" cy="134974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EA4F2D6-C1DE-7FB5-2890-BF6B471CCCB5}"/>
              </a:ext>
            </a:extLst>
          </p:cNvPr>
          <p:cNvPicPr>
            <a:picLocks noChangeAspect="1"/>
          </p:cNvPicPr>
          <p:nvPr/>
        </p:nvPicPr>
        <p:blipFill>
          <a:blip r:embed="rId4"/>
          <a:stretch>
            <a:fillRect/>
          </a:stretch>
        </p:blipFill>
        <p:spPr>
          <a:xfrm>
            <a:off x="205946" y="5306775"/>
            <a:ext cx="1071883" cy="1436902"/>
          </a:xfrm>
          <a:prstGeom prst="rect">
            <a:avLst/>
          </a:prstGeom>
          <a:ln>
            <a:noFill/>
          </a:ln>
          <a:effectLst>
            <a:outerShdw blurRad="292100" dist="139700" dir="2700000" algn="tl" rotWithShape="0">
              <a:srgbClr val="333333">
                <a:alpha val="65000"/>
              </a:srgbClr>
            </a:outerShdw>
          </a:effectLst>
        </p:spPr>
      </p:pic>
      <p:sp>
        <p:nvSpPr>
          <p:cNvPr id="9" name="Subtitle 2">
            <a:extLst>
              <a:ext uri="{FF2B5EF4-FFF2-40B4-BE49-F238E27FC236}">
                <a16:creationId xmlns:a16="http://schemas.microsoft.com/office/drawing/2014/main" id="{47C26491-AF0C-EEA6-48C4-757D8B1B0EF9}"/>
              </a:ext>
            </a:extLst>
          </p:cNvPr>
          <p:cNvSpPr txBox="1">
            <a:spLocks/>
          </p:cNvSpPr>
          <p:nvPr/>
        </p:nvSpPr>
        <p:spPr>
          <a:xfrm>
            <a:off x="1175857" y="5482792"/>
            <a:ext cx="2707328" cy="100763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nl-BE" sz="1800" b="1" i="0" u="none" strike="noStrike" kern="1200" cap="none" spc="0" normalizeH="0" baseline="0" noProof="0" dirty="0">
                <a:ln>
                  <a:noFill/>
                </a:ln>
                <a:solidFill>
                  <a:srgbClr val="2F4D5D"/>
                </a:solidFill>
                <a:effectLst/>
                <a:uLnTx/>
                <a:uFillTx/>
                <a:latin typeface="Arial" charset="0"/>
                <a:ea typeface="+mn-ea"/>
                <a:cs typeface="+mn-cs"/>
              </a:rPr>
              <a:t>Dra Isha Rymenans</a:t>
            </a:r>
          </a:p>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Work</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a:t>
            </a: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and</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a:t>
            </a: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Organisation</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studies (KU Leuven)</a:t>
            </a:r>
          </a:p>
        </p:txBody>
      </p:sp>
      <p:sp>
        <p:nvSpPr>
          <p:cNvPr id="10" name="Subtitle 2">
            <a:extLst>
              <a:ext uri="{FF2B5EF4-FFF2-40B4-BE49-F238E27FC236}">
                <a16:creationId xmlns:a16="http://schemas.microsoft.com/office/drawing/2014/main" id="{8D668ED8-064A-EE8A-C7C3-00BC46A27090}"/>
              </a:ext>
            </a:extLst>
          </p:cNvPr>
          <p:cNvSpPr txBox="1">
            <a:spLocks/>
          </p:cNvSpPr>
          <p:nvPr/>
        </p:nvSpPr>
        <p:spPr>
          <a:xfrm>
            <a:off x="5366825" y="5353109"/>
            <a:ext cx="2766592" cy="122227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nl-BE" sz="1800" b="1" i="0" u="none" strike="noStrike" kern="1200" cap="none" spc="0" normalizeH="0" baseline="0" noProof="0" dirty="0">
                <a:ln>
                  <a:noFill/>
                </a:ln>
                <a:solidFill>
                  <a:srgbClr val="2F4D5D"/>
                </a:solidFill>
                <a:effectLst/>
                <a:uLnTx/>
                <a:uFillTx/>
                <a:latin typeface="Arial" charset="0"/>
                <a:ea typeface="+mn-ea"/>
                <a:cs typeface="+mn-cs"/>
              </a:rPr>
              <a:t>Prof. dr. Anja Van den Broeck</a:t>
            </a:r>
          </a:p>
          <a:p>
            <a:pPr marL="0" marR="0" lvl="0" indent="0" algn="ctr" defTabSz="914400" rtl="0" eaLnBrk="1" fontAlgn="auto" latinLnBrk="0" hangingPunct="1">
              <a:lnSpc>
                <a:spcPct val="100000"/>
              </a:lnSpc>
              <a:spcBef>
                <a:spcPts val="0"/>
              </a:spcBef>
              <a:spcAft>
                <a:spcPts val="600"/>
              </a:spcAft>
              <a:buClrTx/>
              <a:buSzTx/>
              <a:buFont typeface="Arial"/>
              <a:buNone/>
              <a:tabLst/>
              <a:defRPr/>
            </a:pP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Work</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a:t>
            </a: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and</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a:t>
            </a:r>
            <a:r>
              <a:rPr kumimoji="0" lang="nl-BE" sz="1800" b="0" i="0" u="none" strike="noStrike" kern="1200" cap="none" spc="0" normalizeH="0" baseline="0" noProof="0" dirty="0" err="1">
                <a:ln>
                  <a:noFill/>
                </a:ln>
                <a:solidFill>
                  <a:srgbClr val="2F4D5D"/>
                </a:solidFill>
                <a:effectLst/>
                <a:uLnTx/>
                <a:uFillTx/>
                <a:latin typeface="Arial" charset="0"/>
                <a:ea typeface="+mn-ea"/>
                <a:cs typeface="+mn-cs"/>
              </a:rPr>
              <a:t>Organisation</a:t>
            </a:r>
            <a:r>
              <a:rPr kumimoji="0" lang="nl-BE" sz="1800" b="0" i="0" u="none" strike="noStrike" kern="1200" cap="none" spc="0" normalizeH="0" baseline="0" noProof="0" dirty="0">
                <a:ln>
                  <a:noFill/>
                </a:ln>
                <a:solidFill>
                  <a:srgbClr val="2F4D5D"/>
                </a:solidFill>
                <a:effectLst/>
                <a:uLnTx/>
                <a:uFillTx/>
                <a:latin typeface="Arial" charset="0"/>
                <a:ea typeface="+mn-ea"/>
                <a:cs typeface="+mn-cs"/>
              </a:rPr>
              <a:t> studies (KU Leuven)</a:t>
            </a:r>
          </a:p>
        </p:txBody>
      </p:sp>
      <p:pic>
        <p:nvPicPr>
          <p:cNvPr id="4" name="Graphic 3" descr="Email with solid fill">
            <a:extLst>
              <a:ext uri="{FF2B5EF4-FFF2-40B4-BE49-F238E27FC236}">
                <a16:creationId xmlns:a16="http://schemas.microsoft.com/office/drawing/2014/main" id="{913F6F31-7EBF-E445-888D-C125F9D4B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8299" y="1626124"/>
            <a:ext cx="753078" cy="753078"/>
          </a:xfrm>
          <a:prstGeom prst="rect">
            <a:avLst/>
          </a:prstGeom>
        </p:spPr>
      </p:pic>
      <p:sp>
        <p:nvSpPr>
          <p:cNvPr id="7" name="TextBox 6">
            <a:extLst>
              <a:ext uri="{FF2B5EF4-FFF2-40B4-BE49-F238E27FC236}">
                <a16:creationId xmlns:a16="http://schemas.microsoft.com/office/drawing/2014/main" id="{F82D309A-C58F-0573-D9F8-9E3EA5B4144A}"/>
              </a:ext>
            </a:extLst>
          </p:cNvPr>
          <p:cNvSpPr txBox="1"/>
          <p:nvPr/>
        </p:nvSpPr>
        <p:spPr>
          <a:xfrm>
            <a:off x="7229683" y="1771970"/>
            <a:ext cx="4418197" cy="461665"/>
          </a:xfrm>
          <a:prstGeom prst="rect">
            <a:avLst/>
          </a:prstGeom>
          <a:noFill/>
        </p:spPr>
        <p:txBody>
          <a:bodyPr wrap="none" rtlCol="0">
            <a:spAutoFit/>
          </a:bodyPr>
          <a:lstStyle/>
          <a:p>
            <a:r>
              <a:rPr lang="nl-BE" sz="2400" b="1" dirty="0">
                <a:solidFill>
                  <a:schemeClr val="bg1"/>
                </a:solidFill>
                <a:latin typeface="Arial" panose="020B0604020202020204" pitchFamily="34" charset="0"/>
                <a:cs typeface="Arial" panose="020B0604020202020204" pitchFamily="34" charset="0"/>
              </a:rPr>
              <a:t>isha.rymenans@kuleuven.be</a:t>
            </a:r>
          </a:p>
        </p:txBody>
      </p:sp>
      <p:sp>
        <p:nvSpPr>
          <p:cNvPr id="8" name="TextBox 7">
            <a:extLst>
              <a:ext uri="{FF2B5EF4-FFF2-40B4-BE49-F238E27FC236}">
                <a16:creationId xmlns:a16="http://schemas.microsoft.com/office/drawing/2014/main" id="{7389B4D2-CFEE-9AF4-A707-BF0ED9CB39B9}"/>
              </a:ext>
            </a:extLst>
          </p:cNvPr>
          <p:cNvSpPr txBox="1"/>
          <p:nvPr/>
        </p:nvSpPr>
        <p:spPr>
          <a:xfrm>
            <a:off x="7990949" y="3502693"/>
            <a:ext cx="1447832" cy="461665"/>
          </a:xfrm>
          <a:prstGeom prst="rect">
            <a:avLst/>
          </a:prstGeom>
          <a:noFill/>
        </p:spPr>
        <p:txBody>
          <a:bodyPr wrap="none" rtlCol="0">
            <a:spAutoFit/>
          </a:bodyPr>
          <a:lstStyle/>
          <a:p>
            <a:r>
              <a:rPr lang="nl-BE" sz="2400" b="1" dirty="0">
                <a:solidFill>
                  <a:schemeClr val="bg1"/>
                </a:solidFill>
                <a:latin typeface="Arial" panose="020B0604020202020204" pitchFamily="34" charset="0"/>
                <a:cs typeface="Arial" panose="020B0604020202020204" pitchFamily="34" charset="0"/>
              </a:rPr>
              <a:t>LinkedIn</a:t>
            </a:r>
          </a:p>
        </p:txBody>
      </p:sp>
      <p:pic>
        <p:nvPicPr>
          <p:cNvPr id="12" name="Picture 11">
            <a:extLst>
              <a:ext uri="{FF2B5EF4-FFF2-40B4-BE49-F238E27FC236}">
                <a16:creationId xmlns:a16="http://schemas.microsoft.com/office/drawing/2014/main" id="{7AE98A46-30C9-4294-9973-4B735386CD77}"/>
              </a:ext>
            </a:extLst>
          </p:cNvPr>
          <p:cNvPicPr>
            <a:picLocks noChangeAspect="1"/>
          </p:cNvPicPr>
          <p:nvPr/>
        </p:nvPicPr>
        <p:blipFill rotWithShape="1">
          <a:blip r:embed="rId7"/>
          <a:srcRect l="6745" t="43381" r="8909"/>
          <a:stretch/>
        </p:blipFill>
        <p:spPr>
          <a:xfrm>
            <a:off x="5941888" y="2710427"/>
            <a:ext cx="1763293" cy="2042326"/>
          </a:xfrm>
          <a:prstGeom prst="rect">
            <a:avLst/>
          </a:prstGeom>
        </p:spPr>
      </p:pic>
    </p:spTree>
    <p:extLst>
      <p:ext uri="{BB962C8B-B14F-4D97-AF65-F5344CB8AC3E}">
        <p14:creationId xmlns:p14="http://schemas.microsoft.com/office/powerpoint/2010/main" val="363056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C8558F-772C-88DF-197C-9EB51BCDE14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3DF22B83-1885-680D-2C23-A614E3FAC2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E57CD1B0-64BD-1EA4-4AFC-63BC6C262C38}"/>
              </a:ext>
            </a:extLst>
          </p:cNvPr>
          <p:cNvSpPr>
            <a:spLocks noGrp="1"/>
          </p:cNvSpPr>
          <p:nvPr>
            <p:ph type="title"/>
          </p:nvPr>
        </p:nvSpPr>
        <p:spPr>
          <a:xfrm>
            <a:off x="1729510" y="72647"/>
            <a:ext cx="11041200" cy="1152000"/>
          </a:xfrm>
        </p:spPr>
        <p:txBody>
          <a:bodyPr/>
          <a:lstStyle/>
          <a:p>
            <a:r>
              <a:rPr lang="nl-BE" dirty="0"/>
              <a:t>denk aan een fijne herinnering…  </a:t>
            </a:r>
          </a:p>
        </p:txBody>
      </p:sp>
      <p:pic>
        <p:nvPicPr>
          <p:cNvPr id="1028" name="Picture 4" descr="Joy vs Happiness: What’s the Difference? - Fun Loving Families">
            <a:extLst>
              <a:ext uri="{FF2B5EF4-FFF2-40B4-BE49-F238E27FC236}">
                <a16:creationId xmlns:a16="http://schemas.microsoft.com/office/drawing/2014/main" id="{ED5FFF53-4A07-5C0A-8C8A-F994CF5E2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0" y="1949221"/>
            <a:ext cx="5226341" cy="34842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7379D03-9A17-91F9-C7BC-D0F2583F9BF0}"/>
              </a:ext>
            </a:extLst>
          </p:cNvPr>
          <p:cNvPicPr>
            <a:picLocks noChangeAspect="1"/>
          </p:cNvPicPr>
          <p:nvPr/>
        </p:nvPicPr>
        <p:blipFill>
          <a:blip r:embed="rId4"/>
          <a:stretch>
            <a:fillRect/>
          </a:stretch>
        </p:blipFill>
        <p:spPr>
          <a:xfrm>
            <a:off x="6118899" y="1684817"/>
            <a:ext cx="1131211" cy="1197286"/>
          </a:xfrm>
          <a:prstGeom prst="rect">
            <a:avLst/>
          </a:prstGeom>
        </p:spPr>
      </p:pic>
      <p:sp>
        <p:nvSpPr>
          <p:cNvPr id="9" name="Rectangle 8">
            <a:extLst>
              <a:ext uri="{FF2B5EF4-FFF2-40B4-BE49-F238E27FC236}">
                <a16:creationId xmlns:a16="http://schemas.microsoft.com/office/drawing/2014/main" id="{85514AF2-72B5-EA6B-D2D3-3197C1336EE7}"/>
              </a:ext>
            </a:extLst>
          </p:cNvPr>
          <p:cNvSpPr/>
          <p:nvPr/>
        </p:nvSpPr>
        <p:spPr>
          <a:xfrm>
            <a:off x="7023200" y="1515241"/>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52BDEC"/>
                </a:solidFill>
                <a:effectLst>
                  <a:outerShdw blurRad="12700" dist="38100" dir="2700000" algn="tl" rotWithShape="0">
                    <a:srgbClr val="FFFFFF">
                      <a:lumMod val="50000"/>
                    </a:srgbClr>
                  </a:outerShdw>
                </a:effectLst>
                <a:uLnTx/>
                <a:uFillTx/>
                <a:latin typeface="Arial" panose="020B0604020202020204"/>
                <a:ea typeface="+mn-ea"/>
                <a:cs typeface="+mn-cs"/>
              </a:rPr>
              <a:t>A</a:t>
            </a:r>
          </a:p>
        </p:txBody>
      </p:sp>
      <p:sp>
        <p:nvSpPr>
          <p:cNvPr id="10" name="Rectangle 9">
            <a:extLst>
              <a:ext uri="{FF2B5EF4-FFF2-40B4-BE49-F238E27FC236}">
                <a16:creationId xmlns:a16="http://schemas.microsoft.com/office/drawing/2014/main" id="{A3D38AA8-91EC-3FEB-4F36-00F7900EC15A}"/>
              </a:ext>
            </a:extLst>
          </p:cNvPr>
          <p:cNvSpPr/>
          <p:nvPr/>
        </p:nvSpPr>
        <p:spPr>
          <a:xfrm>
            <a:off x="7082000" y="2884030"/>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D16E25"/>
                </a:solidFill>
                <a:effectLst>
                  <a:outerShdw blurRad="12700" dist="38100" dir="2700000" algn="tl" rotWithShape="0">
                    <a:srgbClr val="FFFFFF">
                      <a:lumMod val="50000"/>
                    </a:srgbClr>
                  </a:outerShdw>
                </a:effectLst>
                <a:uLnTx/>
                <a:uFillTx/>
                <a:latin typeface="Arial" panose="020B0604020202020204"/>
                <a:ea typeface="+mn-ea"/>
                <a:cs typeface="+mn-cs"/>
              </a:rPr>
              <a:t>B</a:t>
            </a:r>
          </a:p>
        </p:txBody>
      </p:sp>
      <p:pic>
        <p:nvPicPr>
          <p:cNvPr id="11" name="Picture 10">
            <a:extLst>
              <a:ext uri="{FF2B5EF4-FFF2-40B4-BE49-F238E27FC236}">
                <a16:creationId xmlns:a16="http://schemas.microsoft.com/office/drawing/2014/main" id="{D8D99960-68A7-A95E-C3B3-75F1D2F28311}"/>
              </a:ext>
            </a:extLst>
          </p:cNvPr>
          <p:cNvPicPr>
            <a:picLocks noChangeAspect="1"/>
          </p:cNvPicPr>
          <p:nvPr/>
        </p:nvPicPr>
        <p:blipFill>
          <a:blip r:embed="rId5"/>
          <a:stretch>
            <a:fillRect/>
          </a:stretch>
        </p:blipFill>
        <p:spPr>
          <a:xfrm>
            <a:off x="5808790" y="3041281"/>
            <a:ext cx="1656765" cy="1137271"/>
          </a:xfrm>
          <a:prstGeom prst="rect">
            <a:avLst/>
          </a:prstGeom>
        </p:spPr>
      </p:pic>
      <p:pic>
        <p:nvPicPr>
          <p:cNvPr id="12" name="Picture 11">
            <a:extLst>
              <a:ext uri="{FF2B5EF4-FFF2-40B4-BE49-F238E27FC236}">
                <a16:creationId xmlns:a16="http://schemas.microsoft.com/office/drawing/2014/main" id="{B0CAE06F-B542-5B9B-0F03-F256B2AF80DD}"/>
              </a:ext>
            </a:extLst>
          </p:cNvPr>
          <p:cNvPicPr>
            <a:picLocks noChangeAspect="1"/>
          </p:cNvPicPr>
          <p:nvPr/>
        </p:nvPicPr>
        <p:blipFill>
          <a:blip r:embed="rId6"/>
          <a:stretch>
            <a:fillRect/>
          </a:stretch>
        </p:blipFill>
        <p:spPr>
          <a:xfrm>
            <a:off x="6167919" y="4207469"/>
            <a:ext cx="1158266" cy="1455521"/>
          </a:xfrm>
          <a:prstGeom prst="rect">
            <a:avLst/>
          </a:prstGeom>
        </p:spPr>
      </p:pic>
      <p:sp>
        <p:nvSpPr>
          <p:cNvPr id="13" name="Rectangle 12">
            <a:extLst>
              <a:ext uri="{FF2B5EF4-FFF2-40B4-BE49-F238E27FC236}">
                <a16:creationId xmlns:a16="http://schemas.microsoft.com/office/drawing/2014/main" id="{1C23935C-D7F6-3CE2-0AE5-D5441D9213B4}"/>
              </a:ext>
            </a:extLst>
          </p:cNvPr>
          <p:cNvSpPr/>
          <p:nvPr/>
        </p:nvSpPr>
        <p:spPr>
          <a:xfrm>
            <a:off x="7092471" y="4301464"/>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00B050"/>
                </a:solidFill>
                <a:effectLst>
                  <a:outerShdw blurRad="12700" dist="38100" dir="2700000" algn="tl" rotWithShape="0">
                    <a:srgbClr val="FFFFFF">
                      <a:lumMod val="50000"/>
                    </a:srgbClr>
                  </a:outerShdw>
                </a:effectLst>
                <a:uLnTx/>
                <a:uFillTx/>
                <a:latin typeface="Arial" panose="020B0604020202020204"/>
                <a:ea typeface="+mn-ea"/>
                <a:cs typeface="+mn-cs"/>
              </a:rPr>
              <a:t>C</a:t>
            </a:r>
          </a:p>
        </p:txBody>
      </p:sp>
      <p:sp>
        <p:nvSpPr>
          <p:cNvPr id="14" name="Rectangle 13">
            <a:extLst>
              <a:ext uri="{FF2B5EF4-FFF2-40B4-BE49-F238E27FC236}">
                <a16:creationId xmlns:a16="http://schemas.microsoft.com/office/drawing/2014/main" id="{214804B7-47A8-9359-B1DE-EE4670F25EAC}"/>
              </a:ext>
            </a:extLst>
          </p:cNvPr>
          <p:cNvSpPr/>
          <p:nvPr/>
        </p:nvSpPr>
        <p:spPr>
          <a:xfrm>
            <a:off x="8067120" y="1710643"/>
            <a:ext cx="303159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0"/>
                <a:solidFill>
                  <a:srgbClr val="52BDEC"/>
                </a:solidFill>
                <a:effectLst>
                  <a:outerShdw blurRad="38100" dist="25400" dir="5400000" algn="ctr" rotWithShape="0">
                    <a:srgbClr val="6E747A">
                      <a:alpha val="43000"/>
                    </a:srgbClr>
                  </a:outerShdw>
                </a:effectLst>
                <a:uLnTx/>
                <a:uFillTx/>
                <a:latin typeface="Arial" panose="020B0604020202020204"/>
                <a:ea typeface="+mn-ea"/>
                <a:cs typeface="+mn-cs"/>
              </a:rPr>
              <a:t>utonom</a:t>
            </a:r>
            <a:r>
              <a:rPr lang="en-US" sz="5400" dirty="0" err="1">
                <a:ln w="0"/>
                <a:solidFill>
                  <a:srgbClr val="52BDEC"/>
                </a:solidFill>
                <a:effectLst>
                  <a:outerShdw blurRad="38100" dist="25400" dir="5400000" algn="ctr" rotWithShape="0">
                    <a:srgbClr val="6E747A">
                      <a:alpha val="43000"/>
                    </a:srgbClr>
                  </a:outerShdw>
                </a:effectLst>
                <a:latin typeface="Arial" panose="020B0604020202020204"/>
              </a:rPr>
              <a:t>ie</a:t>
            </a:r>
            <a:endParaRPr kumimoji="0" lang="en-US" sz="5400" b="0" i="0" u="none" strike="noStrike" kern="1200" cap="none" spc="0" normalizeH="0" baseline="0" noProof="0" dirty="0">
              <a:ln w="0"/>
              <a:solidFill>
                <a:srgbClr val="52BDEC"/>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84073447-C092-0987-6E26-70BDB9E426A0}"/>
              </a:ext>
            </a:extLst>
          </p:cNvPr>
          <p:cNvSpPr/>
          <p:nvPr/>
        </p:nvSpPr>
        <p:spPr>
          <a:xfrm>
            <a:off x="8116629" y="3087540"/>
            <a:ext cx="414729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err="1">
                <a:ln w="0"/>
                <a:solidFill>
                  <a:srgbClr val="D16E25"/>
                </a:solidFill>
                <a:effectLst>
                  <a:outerShdw blurRad="38100" dist="25400" dir="5400000" algn="ctr" rotWithShape="0">
                    <a:srgbClr val="6E747A">
                      <a:alpha val="43000"/>
                    </a:srgbClr>
                  </a:outerShdw>
                </a:effectLst>
                <a:latin typeface="Arial" panose="020B0604020202020204"/>
              </a:rPr>
              <a:t>etrokkenheid</a:t>
            </a:r>
            <a:endParaRPr kumimoji="0" lang="en-US" sz="5400" b="0" i="0" u="none" strike="noStrike" kern="1200" cap="none" spc="0" normalizeH="0" baseline="0" noProof="0" dirty="0">
              <a:ln w="0"/>
              <a:solidFill>
                <a:srgbClr val="D16E25"/>
              </a:solidFill>
              <a:effectLst>
                <a:outerShdw blurRad="38100" dist="25400" dir="5400000" algn="ctr" rotWithShape="0">
                  <a:srgbClr val="6E747A">
                    <a:alpha val="43000"/>
                  </a:srgbClr>
                </a:outerShdw>
              </a:effectLst>
              <a:uLnTx/>
              <a:uFillTx/>
              <a:latin typeface="Arial" panose="020B0604020202020204"/>
            </a:endParaRPr>
          </a:p>
        </p:txBody>
      </p:sp>
      <p:sp>
        <p:nvSpPr>
          <p:cNvPr id="16" name="Rectangle 15">
            <a:extLst>
              <a:ext uri="{FF2B5EF4-FFF2-40B4-BE49-F238E27FC236}">
                <a16:creationId xmlns:a16="http://schemas.microsoft.com/office/drawing/2014/main" id="{6FD25358-133C-BEF3-71DC-86FBAB4561C6}"/>
              </a:ext>
            </a:extLst>
          </p:cNvPr>
          <p:cNvSpPr/>
          <p:nvPr/>
        </p:nvSpPr>
        <p:spPr>
          <a:xfrm>
            <a:off x="8145762" y="4464437"/>
            <a:ext cx="360868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0"/>
                <a:solidFill>
                  <a:srgbClr val="00B050"/>
                </a:solidFill>
                <a:effectLst>
                  <a:outerShdw blurRad="38100" dist="25400" dir="5400000" algn="ctr" rotWithShape="0">
                    <a:srgbClr val="6E747A">
                      <a:alpha val="43000"/>
                    </a:srgbClr>
                  </a:outerShdw>
                </a:effectLst>
                <a:uLnTx/>
                <a:uFillTx/>
                <a:latin typeface="Arial" panose="020B0604020202020204"/>
                <a:ea typeface="+mn-ea"/>
                <a:cs typeface="+mn-cs"/>
              </a:rPr>
              <a:t>ompeten</a:t>
            </a:r>
            <a:r>
              <a:rPr lang="en-US" sz="5400" dirty="0">
                <a:ln w="0"/>
                <a:solidFill>
                  <a:srgbClr val="00B050"/>
                </a:solidFill>
                <a:effectLst>
                  <a:outerShdw blurRad="38100" dist="25400" dir="5400000" algn="ctr" rotWithShape="0">
                    <a:srgbClr val="6E747A">
                      <a:alpha val="43000"/>
                    </a:srgbClr>
                  </a:outerShdw>
                </a:effectLst>
                <a:latin typeface="Arial" panose="020B0604020202020204"/>
              </a:rPr>
              <a:t>tie</a:t>
            </a:r>
            <a:endParaRPr kumimoji="0" lang="en-US" sz="5400" b="0" i="0" u="none" strike="noStrike" kern="1200" cap="none" spc="0" normalizeH="0" baseline="0" noProof="0" dirty="0">
              <a:ln w="0"/>
              <a:solidFill>
                <a:srgbClr val="00B050"/>
              </a:solidFill>
              <a:effectLst>
                <a:outerShdw blurRad="38100" dist="25400" dir="5400000" algn="ctr" rotWithShape="0">
                  <a:srgbClr val="6E747A">
                    <a:alpha val="43000"/>
                  </a:srgbClr>
                </a:outerShdw>
              </a:effectLst>
              <a:uLnTx/>
              <a:uFillTx/>
              <a:latin typeface="Arial" panose="020B0604020202020204"/>
            </a:endParaRPr>
          </a:p>
        </p:txBody>
      </p:sp>
      <p:pic>
        <p:nvPicPr>
          <p:cNvPr id="6" name="Graphic 5" descr="Thought bubble outline">
            <a:extLst>
              <a:ext uri="{FF2B5EF4-FFF2-40B4-BE49-F238E27FC236}">
                <a16:creationId xmlns:a16="http://schemas.microsoft.com/office/drawing/2014/main" id="{C0D58309-2E3D-C920-4C76-76EC6BF00F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178" y="42407"/>
            <a:ext cx="1401643" cy="1401643"/>
          </a:xfrm>
          <a:prstGeom prst="rect">
            <a:avLst/>
          </a:prstGeom>
        </p:spPr>
      </p:pic>
    </p:spTree>
    <p:extLst>
      <p:ext uri="{BB962C8B-B14F-4D97-AF65-F5344CB8AC3E}">
        <p14:creationId xmlns:p14="http://schemas.microsoft.com/office/powerpoint/2010/main" val="9756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D308AE-FD72-4D50-8058-AD115DDCDC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511F7B12-53C4-4332-A378-663554A08E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8A04D95D-7AEA-4257-84AD-9163C2E40D41}"/>
              </a:ext>
            </a:extLst>
          </p:cNvPr>
          <p:cNvSpPr>
            <a:spLocks noGrp="1"/>
          </p:cNvSpPr>
          <p:nvPr>
            <p:ph type="title"/>
          </p:nvPr>
        </p:nvSpPr>
        <p:spPr>
          <a:xfrm>
            <a:off x="576000" y="140109"/>
            <a:ext cx="11041200" cy="1152000"/>
          </a:xfrm>
        </p:spPr>
        <p:txBody>
          <a:bodyPr/>
          <a:lstStyle/>
          <a:p>
            <a:r>
              <a:rPr lang="nl-BE" dirty="0"/>
              <a:t>Zelf-Determinatie Theorie </a:t>
            </a:r>
            <a:r>
              <a:rPr lang="nl-BE" sz="1400" dirty="0"/>
              <a:t>(</a:t>
            </a:r>
            <a:r>
              <a:rPr lang="nl-BE" sz="1400" dirty="0" err="1"/>
              <a:t>Deci</a:t>
            </a:r>
            <a:r>
              <a:rPr lang="nl-BE" sz="1400" dirty="0"/>
              <a:t> &amp; Ryan)</a:t>
            </a:r>
            <a:endParaRPr lang="nl-BE" dirty="0"/>
          </a:p>
        </p:txBody>
      </p:sp>
      <p:sp>
        <p:nvSpPr>
          <p:cNvPr id="9" name="Rectangle: Rounded Corners 8">
            <a:extLst>
              <a:ext uri="{FF2B5EF4-FFF2-40B4-BE49-F238E27FC236}">
                <a16:creationId xmlns:a16="http://schemas.microsoft.com/office/drawing/2014/main" id="{FD41801B-5A8C-47B5-BC7E-45F106FD0D30}"/>
              </a:ext>
            </a:extLst>
          </p:cNvPr>
          <p:cNvSpPr/>
          <p:nvPr/>
        </p:nvSpPr>
        <p:spPr>
          <a:xfrm>
            <a:off x="2371484" y="1436866"/>
            <a:ext cx="2205000" cy="10492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Autonomie</a:t>
            </a:r>
          </a:p>
        </p:txBody>
      </p:sp>
      <p:sp>
        <p:nvSpPr>
          <p:cNvPr id="10" name="Rectangle: Rounded Corners 9">
            <a:extLst>
              <a:ext uri="{FF2B5EF4-FFF2-40B4-BE49-F238E27FC236}">
                <a16:creationId xmlns:a16="http://schemas.microsoft.com/office/drawing/2014/main" id="{198EE615-2CA3-49FF-8346-2D4039DAE873}"/>
              </a:ext>
            </a:extLst>
          </p:cNvPr>
          <p:cNvSpPr/>
          <p:nvPr/>
        </p:nvSpPr>
        <p:spPr>
          <a:xfrm>
            <a:off x="2310755" y="2922583"/>
            <a:ext cx="2342536" cy="1049252"/>
          </a:xfrm>
          <a:prstGeom prst="roundRect">
            <a:avLst/>
          </a:prstGeom>
          <a:solidFill>
            <a:srgbClr val="D16E2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Betrokkenheid</a:t>
            </a:r>
          </a:p>
        </p:txBody>
      </p:sp>
      <p:sp>
        <p:nvSpPr>
          <p:cNvPr id="11" name="Rectangle: Rounded Corners 10">
            <a:extLst>
              <a:ext uri="{FF2B5EF4-FFF2-40B4-BE49-F238E27FC236}">
                <a16:creationId xmlns:a16="http://schemas.microsoft.com/office/drawing/2014/main" id="{DA43CA41-556C-4436-81DB-6721EB9CA760}"/>
              </a:ext>
            </a:extLst>
          </p:cNvPr>
          <p:cNvSpPr/>
          <p:nvPr/>
        </p:nvSpPr>
        <p:spPr>
          <a:xfrm>
            <a:off x="2302716" y="4501458"/>
            <a:ext cx="2342536" cy="1049252"/>
          </a:xfrm>
          <a:prstGeom prst="round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Competentie </a:t>
            </a:r>
          </a:p>
        </p:txBody>
      </p:sp>
      <p:pic>
        <p:nvPicPr>
          <p:cNvPr id="13" name="Picture 12">
            <a:extLst>
              <a:ext uri="{FF2B5EF4-FFF2-40B4-BE49-F238E27FC236}">
                <a16:creationId xmlns:a16="http://schemas.microsoft.com/office/drawing/2014/main" id="{4AC1A45E-1BE0-4FC1-BF82-61B716BEA99C}"/>
              </a:ext>
            </a:extLst>
          </p:cNvPr>
          <p:cNvPicPr>
            <a:picLocks noChangeAspect="1"/>
          </p:cNvPicPr>
          <p:nvPr/>
        </p:nvPicPr>
        <p:blipFill>
          <a:blip r:embed="rId3"/>
          <a:stretch>
            <a:fillRect/>
          </a:stretch>
        </p:blipFill>
        <p:spPr>
          <a:xfrm>
            <a:off x="576234" y="1436866"/>
            <a:ext cx="1295531" cy="1371244"/>
          </a:xfrm>
          <a:prstGeom prst="rect">
            <a:avLst/>
          </a:prstGeom>
        </p:spPr>
      </p:pic>
      <p:pic>
        <p:nvPicPr>
          <p:cNvPr id="15" name="Picture 14">
            <a:extLst>
              <a:ext uri="{FF2B5EF4-FFF2-40B4-BE49-F238E27FC236}">
                <a16:creationId xmlns:a16="http://schemas.microsoft.com/office/drawing/2014/main" id="{B5E45E24-7D63-412D-9B6B-916B1FA400EE}"/>
              </a:ext>
            </a:extLst>
          </p:cNvPr>
          <p:cNvPicPr>
            <a:picLocks noChangeAspect="1"/>
          </p:cNvPicPr>
          <p:nvPr/>
        </p:nvPicPr>
        <p:blipFill>
          <a:blip r:embed="rId4"/>
          <a:stretch>
            <a:fillRect/>
          </a:stretch>
        </p:blipFill>
        <p:spPr>
          <a:xfrm>
            <a:off x="384887" y="2903256"/>
            <a:ext cx="1678223" cy="1152001"/>
          </a:xfrm>
          <a:prstGeom prst="rect">
            <a:avLst/>
          </a:prstGeom>
        </p:spPr>
      </p:pic>
      <p:pic>
        <p:nvPicPr>
          <p:cNvPr id="17" name="Picture 16">
            <a:extLst>
              <a:ext uri="{FF2B5EF4-FFF2-40B4-BE49-F238E27FC236}">
                <a16:creationId xmlns:a16="http://schemas.microsoft.com/office/drawing/2014/main" id="{E4C3E6E6-9534-49C3-98CD-84632DCC3ED2}"/>
              </a:ext>
            </a:extLst>
          </p:cNvPr>
          <p:cNvPicPr>
            <a:picLocks noChangeAspect="1"/>
          </p:cNvPicPr>
          <p:nvPr/>
        </p:nvPicPr>
        <p:blipFill>
          <a:blip r:embed="rId5"/>
          <a:stretch>
            <a:fillRect/>
          </a:stretch>
        </p:blipFill>
        <p:spPr>
          <a:xfrm>
            <a:off x="576000" y="4150403"/>
            <a:ext cx="1299748" cy="1633312"/>
          </a:xfrm>
          <a:prstGeom prst="rect">
            <a:avLst/>
          </a:prstGeom>
        </p:spPr>
      </p:pic>
      <p:sp>
        <p:nvSpPr>
          <p:cNvPr id="2" name="Rectangle: Rounded Corners 1">
            <a:extLst>
              <a:ext uri="{FF2B5EF4-FFF2-40B4-BE49-F238E27FC236}">
                <a16:creationId xmlns:a16="http://schemas.microsoft.com/office/drawing/2014/main" id="{7A0A3C30-9C19-544E-EB08-A31C926FE98A}"/>
              </a:ext>
            </a:extLst>
          </p:cNvPr>
          <p:cNvSpPr/>
          <p:nvPr/>
        </p:nvSpPr>
        <p:spPr>
          <a:xfrm>
            <a:off x="7884815" y="401200"/>
            <a:ext cx="3406941" cy="83037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chemeClr val="tx1"/>
                </a:solidFill>
                <a:effectLst/>
                <a:uLnTx/>
                <a:uFillTx/>
                <a:latin typeface="Arial" panose="020B0604020202020204"/>
                <a:ea typeface="+mn-ea"/>
                <a:cs typeface="+mn-cs"/>
              </a:rPr>
              <a:t>A-motivatie</a:t>
            </a:r>
          </a:p>
        </p:txBody>
      </p:sp>
      <p:sp>
        <p:nvSpPr>
          <p:cNvPr id="12" name="Rectangle: Rounded Corners 11">
            <a:extLst>
              <a:ext uri="{FF2B5EF4-FFF2-40B4-BE49-F238E27FC236}">
                <a16:creationId xmlns:a16="http://schemas.microsoft.com/office/drawing/2014/main" id="{32067CE3-0D6C-7696-4AED-BC7840B77B3B}"/>
              </a:ext>
            </a:extLst>
          </p:cNvPr>
          <p:cNvSpPr/>
          <p:nvPr/>
        </p:nvSpPr>
        <p:spPr>
          <a:xfrm>
            <a:off x="7884814" y="1845393"/>
            <a:ext cx="3406941" cy="1077190"/>
          </a:xfrm>
          <a:prstGeom prst="round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chemeClr val="tx1"/>
                </a:solidFill>
                <a:effectLst/>
                <a:uLnTx/>
                <a:uFillTx/>
                <a:latin typeface="Arial" panose="020B0604020202020204"/>
                <a:ea typeface="+mn-ea"/>
                <a:cs typeface="+mn-cs"/>
              </a:rPr>
              <a:t>Gecontroleerde motivatie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dirty="0">
                <a:solidFill>
                  <a:schemeClr val="tx1"/>
                </a:solidFill>
                <a:latin typeface="Arial" panose="020B0604020202020204"/>
              </a:rPr>
              <a:t>“IK </a:t>
            </a:r>
            <a:r>
              <a:rPr lang="nl-BE" sz="2000" u="sng" dirty="0">
                <a:solidFill>
                  <a:schemeClr val="tx1"/>
                </a:solidFill>
                <a:latin typeface="Arial" panose="020B0604020202020204"/>
              </a:rPr>
              <a:t>MOET</a:t>
            </a:r>
            <a:r>
              <a:rPr lang="nl-BE" sz="2000" dirty="0">
                <a:solidFill>
                  <a:schemeClr val="tx1"/>
                </a:solidFill>
                <a:latin typeface="Arial" panose="020B0604020202020204"/>
              </a:rPr>
              <a:t>”</a:t>
            </a:r>
            <a:endParaRPr kumimoji="0" lang="nl-BE"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692161C1-812E-F065-C75A-7E2C0CC1E875}"/>
              </a:ext>
            </a:extLst>
          </p:cNvPr>
          <p:cNvSpPr/>
          <p:nvPr/>
        </p:nvSpPr>
        <p:spPr>
          <a:xfrm>
            <a:off x="7884813" y="4076570"/>
            <a:ext cx="3406941" cy="1101823"/>
          </a:xfrm>
          <a:prstGeom prst="roundRect">
            <a:avLst/>
          </a:prstGeom>
          <a:solidFill>
            <a:schemeClr val="bg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chemeClr val="tx1"/>
                </a:solidFill>
                <a:effectLst/>
                <a:uLnTx/>
                <a:uFillTx/>
                <a:latin typeface="Arial" panose="020B0604020202020204"/>
                <a:ea typeface="+mn-ea"/>
                <a:cs typeface="+mn-cs"/>
              </a:rPr>
              <a:t>Autonome motivatie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dirty="0">
                <a:solidFill>
                  <a:schemeClr val="tx1"/>
                </a:solidFill>
                <a:latin typeface="Arial" panose="020B0604020202020204"/>
              </a:rPr>
              <a:t>“IK </a:t>
            </a:r>
            <a:r>
              <a:rPr lang="nl-BE" sz="2000" u="sng" dirty="0">
                <a:solidFill>
                  <a:schemeClr val="tx1"/>
                </a:solidFill>
                <a:latin typeface="Arial" panose="020B0604020202020204"/>
              </a:rPr>
              <a:t>WIL</a:t>
            </a:r>
            <a:r>
              <a:rPr lang="nl-BE" sz="2000" dirty="0">
                <a:solidFill>
                  <a:schemeClr val="tx1"/>
                </a:solidFill>
                <a:latin typeface="Arial" panose="020B0604020202020204"/>
              </a:rPr>
              <a:t>”</a:t>
            </a:r>
            <a:endParaRPr kumimoji="0" lang="nl-BE"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6CBFE93-880C-0852-C76E-2223F76A5503}"/>
              </a:ext>
            </a:extLst>
          </p:cNvPr>
          <p:cNvSpPr txBox="1"/>
          <p:nvPr/>
        </p:nvSpPr>
        <p:spPr>
          <a:xfrm>
            <a:off x="7964535" y="2990002"/>
            <a:ext cx="1651472"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Beloning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Straf</a:t>
            </a:r>
          </a:p>
        </p:txBody>
      </p:sp>
      <p:sp>
        <p:nvSpPr>
          <p:cNvPr id="18" name="TextBox 17">
            <a:extLst>
              <a:ext uri="{FF2B5EF4-FFF2-40B4-BE49-F238E27FC236}">
                <a16:creationId xmlns:a16="http://schemas.microsoft.com/office/drawing/2014/main" id="{2EDEAC6E-5780-E2F0-D120-225C07FAB9E5}"/>
              </a:ext>
            </a:extLst>
          </p:cNvPr>
          <p:cNvSpPr txBox="1"/>
          <p:nvPr/>
        </p:nvSpPr>
        <p:spPr>
          <a:xfrm>
            <a:off x="9588284" y="2973748"/>
            <a:ext cx="2826415"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Trots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Schaamte / schuld</a:t>
            </a:r>
          </a:p>
        </p:txBody>
      </p:sp>
      <p:sp>
        <p:nvSpPr>
          <p:cNvPr id="19" name="TextBox 18">
            <a:extLst>
              <a:ext uri="{FF2B5EF4-FFF2-40B4-BE49-F238E27FC236}">
                <a16:creationId xmlns:a16="http://schemas.microsoft.com/office/drawing/2014/main" id="{AE96D34A-6E21-CA8D-2506-3941FDAE5B5A}"/>
              </a:ext>
            </a:extLst>
          </p:cNvPr>
          <p:cNvSpPr txBox="1"/>
          <p:nvPr/>
        </p:nvSpPr>
        <p:spPr>
          <a:xfrm>
            <a:off x="10385020" y="5256298"/>
            <a:ext cx="2349663"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Leuk</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Interessant</a:t>
            </a:r>
          </a:p>
        </p:txBody>
      </p:sp>
      <p:sp>
        <p:nvSpPr>
          <p:cNvPr id="20" name="TextBox 19">
            <a:extLst>
              <a:ext uri="{FF2B5EF4-FFF2-40B4-BE49-F238E27FC236}">
                <a16:creationId xmlns:a16="http://schemas.microsoft.com/office/drawing/2014/main" id="{A9908CAE-05E1-AB51-6FF7-38B97A359B26}"/>
              </a:ext>
            </a:extLst>
          </p:cNvPr>
          <p:cNvSpPr txBox="1"/>
          <p:nvPr/>
        </p:nvSpPr>
        <p:spPr>
          <a:xfrm>
            <a:off x="7615516" y="5271345"/>
            <a:ext cx="2972005"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Persoonlijk belangrijk</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Waarden en normen</a:t>
            </a:r>
          </a:p>
        </p:txBody>
      </p:sp>
      <p:sp>
        <p:nvSpPr>
          <p:cNvPr id="21" name="TextBox 20">
            <a:extLst>
              <a:ext uri="{FF2B5EF4-FFF2-40B4-BE49-F238E27FC236}">
                <a16:creationId xmlns:a16="http://schemas.microsoft.com/office/drawing/2014/main" id="{8889436C-FB62-6A41-9283-9DA74504E5C7}"/>
              </a:ext>
            </a:extLst>
          </p:cNvPr>
          <p:cNvSpPr txBox="1"/>
          <p:nvPr/>
        </p:nvSpPr>
        <p:spPr>
          <a:xfrm>
            <a:off x="8151801" y="1261673"/>
            <a:ext cx="3844572"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nl-BE" dirty="0">
                <a:latin typeface="Arial" panose="020B0604020202020204"/>
              </a:rPr>
              <a:t>Geen actie (hulpeloosheid) </a:t>
            </a:r>
            <a:endParaRPr kumimoji="0" lang="nl-BE" sz="1800" b="0" i="0" u="none" strike="noStrike" kern="1200" cap="none" spc="0" normalizeH="0" baseline="0" noProof="0" dirty="0">
              <a:ln>
                <a:noFill/>
              </a:ln>
              <a:effectLst/>
              <a:uLnTx/>
              <a:uFillTx/>
              <a:latin typeface="Arial" panose="020B0604020202020204"/>
              <a:ea typeface="+mn-ea"/>
              <a:cs typeface="+mn-cs"/>
            </a:endParaRPr>
          </a:p>
        </p:txBody>
      </p:sp>
      <p:sp>
        <p:nvSpPr>
          <p:cNvPr id="24" name="Arrow: Right 23">
            <a:extLst>
              <a:ext uri="{FF2B5EF4-FFF2-40B4-BE49-F238E27FC236}">
                <a16:creationId xmlns:a16="http://schemas.microsoft.com/office/drawing/2014/main" id="{1D808771-10C0-FC45-B36B-8AB9973773B5}"/>
              </a:ext>
            </a:extLst>
          </p:cNvPr>
          <p:cNvSpPr/>
          <p:nvPr/>
        </p:nvSpPr>
        <p:spPr>
          <a:xfrm>
            <a:off x="5256949" y="2903256"/>
            <a:ext cx="1553301" cy="80021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BE"/>
          </a:p>
        </p:txBody>
      </p:sp>
      <p:sp>
        <p:nvSpPr>
          <p:cNvPr id="25" name="TextBox 24">
            <a:extLst>
              <a:ext uri="{FF2B5EF4-FFF2-40B4-BE49-F238E27FC236}">
                <a16:creationId xmlns:a16="http://schemas.microsoft.com/office/drawing/2014/main" id="{A72B29DB-7654-4739-35F8-01EB7942A3BF}"/>
              </a:ext>
            </a:extLst>
          </p:cNvPr>
          <p:cNvSpPr txBox="1"/>
          <p:nvPr/>
        </p:nvSpPr>
        <p:spPr>
          <a:xfrm>
            <a:off x="4750920" y="2356967"/>
            <a:ext cx="2690160" cy="400110"/>
          </a:xfrm>
          <a:prstGeom prst="rect">
            <a:avLst/>
          </a:prstGeom>
          <a:noFill/>
        </p:spPr>
        <p:txBody>
          <a:bodyPr wrap="none" rtlCol="0">
            <a:spAutoFit/>
          </a:bodyPr>
          <a:lstStyle/>
          <a:p>
            <a:r>
              <a:rPr lang="nl-BE" sz="2000" b="1" dirty="0"/>
              <a:t>Beïnvloedt motivatie</a:t>
            </a:r>
          </a:p>
        </p:txBody>
      </p:sp>
    </p:spTree>
    <p:extLst>
      <p:ext uri="{BB962C8B-B14F-4D97-AF65-F5344CB8AC3E}">
        <p14:creationId xmlns:p14="http://schemas.microsoft.com/office/powerpoint/2010/main" val="32275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6"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D308AE-FD72-4D50-8058-AD115DDCDC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511F7B12-53C4-4332-A378-663554A08E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8A04D95D-7AEA-4257-84AD-9163C2E40D41}"/>
              </a:ext>
            </a:extLst>
          </p:cNvPr>
          <p:cNvSpPr>
            <a:spLocks noGrp="1"/>
          </p:cNvSpPr>
          <p:nvPr>
            <p:ph type="title"/>
          </p:nvPr>
        </p:nvSpPr>
        <p:spPr>
          <a:xfrm>
            <a:off x="576000" y="140109"/>
            <a:ext cx="11041200" cy="1152000"/>
          </a:xfrm>
        </p:spPr>
        <p:txBody>
          <a:bodyPr/>
          <a:lstStyle/>
          <a:p>
            <a:r>
              <a:rPr lang="nl-BE" dirty="0"/>
              <a:t>Zelf-Determinatie Theorie</a:t>
            </a:r>
            <a:r>
              <a:rPr lang="nl-BE" sz="1400" dirty="0"/>
              <a:t> (</a:t>
            </a:r>
            <a:r>
              <a:rPr lang="nl-BE" sz="1400" dirty="0" err="1"/>
              <a:t>Deci</a:t>
            </a:r>
            <a:r>
              <a:rPr lang="nl-BE" sz="1400" dirty="0"/>
              <a:t> &amp; Ryan)</a:t>
            </a:r>
            <a:endParaRPr lang="nl-BE" dirty="0"/>
          </a:p>
        </p:txBody>
      </p:sp>
      <p:sp>
        <p:nvSpPr>
          <p:cNvPr id="9" name="Rectangle: Rounded Corners 8">
            <a:extLst>
              <a:ext uri="{FF2B5EF4-FFF2-40B4-BE49-F238E27FC236}">
                <a16:creationId xmlns:a16="http://schemas.microsoft.com/office/drawing/2014/main" id="{FD41801B-5A8C-47B5-BC7E-45F106FD0D30}"/>
              </a:ext>
            </a:extLst>
          </p:cNvPr>
          <p:cNvSpPr/>
          <p:nvPr/>
        </p:nvSpPr>
        <p:spPr>
          <a:xfrm>
            <a:off x="2371484" y="1436866"/>
            <a:ext cx="2205000" cy="10492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Autonomie</a:t>
            </a:r>
          </a:p>
        </p:txBody>
      </p:sp>
      <p:sp>
        <p:nvSpPr>
          <p:cNvPr id="10" name="Rectangle: Rounded Corners 9">
            <a:extLst>
              <a:ext uri="{FF2B5EF4-FFF2-40B4-BE49-F238E27FC236}">
                <a16:creationId xmlns:a16="http://schemas.microsoft.com/office/drawing/2014/main" id="{198EE615-2CA3-49FF-8346-2D4039DAE873}"/>
              </a:ext>
            </a:extLst>
          </p:cNvPr>
          <p:cNvSpPr/>
          <p:nvPr/>
        </p:nvSpPr>
        <p:spPr>
          <a:xfrm>
            <a:off x="2310755" y="2922583"/>
            <a:ext cx="2342536" cy="1049252"/>
          </a:xfrm>
          <a:prstGeom prst="roundRect">
            <a:avLst/>
          </a:prstGeom>
          <a:solidFill>
            <a:srgbClr val="D16E2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Betrokkenheid</a:t>
            </a:r>
          </a:p>
        </p:txBody>
      </p:sp>
      <p:sp>
        <p:nvSpPr>
          <p:cNvPr id="11" name="Rectangle: Rounded Corners 10">
            <a:extLst>
              <a:ext uri="{FF2B5EF4-FFF2-40B4-BE49-F238E27FC236}">
                <a16:creationId xmlns:a16="http://schemas.microsoft.com/office/drawing/2014/main" id="{DA43CA41-556C-4436-81DB-6721EB9CA760}"/>
              </a:ext>
            </a:extLst>
          </p:cNvPr>
          <p:cNvSpPr/>
          <p:nvPr/>
        </p:nvSpPr>
        <p:spPr>
          <a:xfrm>
            <a:off x="2302716" y="4501458"/>
            <a:ext cx="2342536" cy="1049252"/>
          </a:xfrm>
          <a:prstGeom prst="round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Competentie </a:t>
            </a:r>
          </a:p>
        </p:txBody>
      </p:sp>
      <p:sp>
        <p:nvSpPr>
          <p:cNvPr id="2" name="Rectangle: Rounded Corners 1">
            <a:extLst>
              <a:ext uri="{FF2B5EF4-FFF2-40B4-BE49-F238E27FC236}">
                <a16:creationId xmlns:a16="http://schemas.microsoft.com/office/drawing/2014/main" id="{7A0A3C30-9C19-544E-EB08-A31C926FE98A}"/>
              </a:ext>
            </a:extLst>
          </p:cNvPr>
          <p:cNvSpPr/>
          <p:nvPr/>
        </p:nvSpPr>
        <p:spPr>
          <a:xfrm>
            <a:off x="7990010" y="389125"/>
            <a:ext cx="3406941" cy="83037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C00000"/>
                </a:solidFill>
                <a:effectLst/>
                <a:uLnTx/>
                <a:uFillTx/>
                <a:latin typeface="Arial" panose="020B0604020202020204"/>
                <a:ea typeface="+mn-ea"/>
                <a:cs typeface="+mn-cs"/>
              </a:rPr>
              <a:t>A-motivatie</a:t>
            </a:r>
          </a:p>
        </p:txBody>
      </p:sp>
      <p:sp>
        <p:nvSpPr>
          <p:cNvPr id="12" name="Rectangle: Rounded Corners 11">
            <a:extLst>
              <a:ext uri="{FF2B5EF4-FFF2-40B4-BE49-F238E27FC236}">
                <a16:creationId xmlns:a16="http://schemas.microsoft.com/office/drawing/2014/main" id="{32067CE3-0D6C-7696-4AED-BC7840B77B3B}"/>
              </a:ext>
            </a:extLst>
          </p:cNvPr>
          <p:cNvSpPr/>
          <p:nvPr/>
        </p:nvSpPr>
        <p:spPr>
          <a:xfrm>
            <a:off x="7990010" y="1845393"/>
            <a:ext cx="3406941" cy="1077190"/>
          </a:xfrm>
          <a:prstGeom prst="round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C00000"/>
                </a:solidFill>
                <a:effectLst/>
                <a:uLnTx/>
                <a:uFillTx/>
                <a:latin typeface="Arial" panose="020B0604020202020204"/>
                <a:ea typeface="+mn-ea"/>
                <a:cs typeface="+mn-cs"/>
              </a:rPr>
              <a:t>Gecontroleerde motivatie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dirty="0">
                <a:solidFill>
                  <a:srgbClr val="C00000"/>
                </a:solidFill>
                <a:latin typeface="Arial" panose="020B0604020202020204"/>
              </a:rPr>
              <a:t>“IK </a:t>
            </a:r>
            <a:r>
              <a:rPr lang="nl-BE" sz="2000" u="sng" dirty="0">
                <a:solidFill>
                  <a:srgbClr val="C00000"/>
                </a:solidFill>
                <a:latin typeface="Arial" panose="020B0604020202020204"/>
              </a:rPr>
              <a:t>MOET</a:t>
            </a:r>
            <a:r>
              <a:rPr lang="nl-BE" sz="2000" dirty="0">
                <a:solidFill>
                  <a:srgbClr val="C00000"/>
                </a:solidFill>
                <a:latin typeface="Arial" panose="020B0604020202020204"/>
              </a:rPr>
              <a:t>”</a:t>
            </a:r>
            <a:endParaRPr kumimoji="0" lang="nl-BE" sz="20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6CBFE93-880C-0852-C76E-2223F76A5503}"/>
              </a:ext>
            </a:extLst>
          </p:cNvPr>
          <p:cNvSpPr txBox="1"/>
          <p:nvPr/>
        </p:nvSpPr>
        <p:spPr>
          <a:xfrm>
            <a:off x="7984686" y="3019887"/>
            <a:ext cx="1651472"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Beloning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Straf</a:t>
            </a:r>
          </a:p>
        </p:txBody>
      </p:sp>
      <p:sp>
        <p:nvSpPr>
          <p:cNvPr id="18" name="TextBox 17">
            <a:extLst>
              <a:ext uri="{FF2B5EF4-FFF2-40B4-BE49-F238E27FC236}">
                <a16:creationId xmlns:a16="http://schemas.microsoft.com/office/drawing/2014/main" id="{2EDEAC6E-5780-E2F0-D120-225C07FAB9E5}"/>
              </a:ext>
            </a:extLst>
          </p:cNvPr>
          <p:cNvSpPr txBox="1"/>
          <p:nvPr/>
        </p:nvSpPr>
        <p:spPr>
          <a:xfrm>
            <a:off x="9608435" y="3003633"/>
            <a:ext cx="2826415"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Trots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Schaamte / schuld</a:t>
            </a:r>
          </a:p>
        </p:txBody>
      </p:sp>
      <p:sp>
        <p:nvSpPr>
          <p:cNvPr id="21" name="TextBox 20">
            <a:extLst>
              <a:ext uri="{FF2B5EF4-FFF2-40B4-BE49-F238E27FC236}">
                <a16:creationId xmlns:a16="http://schemas.microsoft.com/office/drawing/2014/main" id="{8889436C-FB62-6A41-9283-9DA74504E5C7}"/>
              </a:ext>
            </a:extLst>
          </p:cNvPr>
          <p:cNvSpPr txBox="1"/>
          <p:nvPr/>
        </p:nvSpPr>
        <p:spPr>
          <a:xfrm>
            <a:off x="8189521" y="1308363"/>
            <a:ext cx="3844572"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nl-BE" dirty="0">
                <a:latin typeface="Arial" panose="020B0604020202020204"/>
              </a:rPr>
              <a:t>Geen actie (hulpeloosheid) </a:t>
            </a:r>
            <a:endParaRPr kumimoji="0" lang="nl-BE" sz="1800" b="0" i="0" u="none" strike="noStrike" kern="1200" cap="none" spc="0" normalizeH="0" baseline="0" noProof="0" dirty="0">
              <a:ln>
                <a:noFill/>
              </a:ln>
              <a:effectLst/>
              <a:uLnTx/>
              <a:uFillTx/>
              <a:latin typeface="Arial" panose="020B0604020202020204"/>
              <a:ea typeface="+mn-ea"/>
              <a:cs typeface="+mn-cs"/>
            </a:endParaRPr>
          </a:p>
        </p:txBody>
      </p:sp>
      <p:sp>
        <p:nvSpPr>
          <p:cNvPr id="22" name="Right Brace 21">
            <a:extLst>
              <a:ext uri="{FF2B5EF4-FFF2-40B4-BE49-F238E27FC236}">
                <a16:creationId xmlns:a16="http://schemas.microsoft.com/office/drawing/2014/main" id="{EE158C17-7FB9-487D-0442-F3E71CBA8611}"/>
              </a:ext>
            </a:extLst>
          </p:cNvPr>
          <p:cNvSpPr/>
          <p:nvPr/>
        </p:nvSpPr>
        <p:spPr>
          <a:xfrm>
            <a:off x="4340256" y="1355041"/>
            <a:ext cx="1237815" cy="4346849"/>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6" name="TextBox 5">
            <a:extLst>
              <a:ext uri="{FF2B5EF4-FFF2-40B4-BE49-F238E27FC236}">
                <a16:creationId xmlns:a16="http://schemas.microsoft.com/office/drawing/2014/main" id="{1EDD327C-511D-4F9C-8511-A88DAAEE6633}"/>
              </a:ext>
            </a:extLst>
          </p:cNvPr>
          <p:cNvSpPr txBox="1"/>
          <p:nvPr/>
        </p:nvSpPr>
        <p:spPr>
          <a:xfrm>
            <a:off x="187148" y="3753789"/>
            <a:ext cx="1908151" cy="400110"/>
          </a:xfrm>
          <a:prstGeom prst="rect">
            <a:avLst/>
          </a:prstGeom>
          <a:noFill/>
        </p:spPr>
        <p:txBody>
          <a:bodyPr wrap="none" rtlCol="0">
            <a:spAutoFit/>
          </a:bodyPr>
          <a:lstStyle/>
          <a:p>
            <a:r>
              <a:rPr lang="nl-BE" sz="2000" b="1" dirty="0">
                <a:solidFill>
                  <a:srgbClr val="C00000"/>
                </a:solidFill>
              </a:rPr>
              <a:t>Verwaarlozing</a:t>
            </a:r>
          </a:p>
        </p:txBody>
      </p:sp>
      <p:pic>
        <p:nvPicPr>
          <p:cNvPr id="8" name="Graphic 7" descr="Doctor female with solid fill">
            <a:extLst>
              <a:ext uri="{FF2B5EF4-FFF2-40B4-BE49-F238E27FC236}">
                <a16:creationId xmlns:a16="http://schemas.microsoft.com/office/drawing/2014/main" id="{BA0F5D9C-783C-12C1-0BBD-D66623990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448" y="2162656"/>
            <a:ext cx="1185554" cy="1185554"/>
          </a:xfrm>
          <a:prstGeom prst="rect">
            <a:avLst/>
          </a:prstGeom>
        </p:spPr>
      </p:pic>
      <p:pic>
        <p:nvPicPr>
          <p:cNvPr id="27" name="Graphic 26" descr="Sling outline">
            <a:extLst>
              <a:ext uri="{FF2B5EF4-FFF2-40B4-BE49-F238E27FC236}">
                <a16:creationId xmlns:a16="http://schemas.microsoft.com/office/drawing/2014/main" id="{46BF2B4C-9B9A-1E69-56CA-7D9059C85C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9741" y="1169640"/>
            <a:ext cx="970211" cy="970211"/>
          </a:xfrm>
          <a:prstGeom prst="rect">
            <a:avLst/>
          </a:prstGeom>
        </p:spPr>
      </p:pic>
      <p:pic>
        <p:nvPicPr>
          <p:cNvPr id="13" name="Graphic 12" descr="Wilting Pot Plant outline">
            <a:extLst>
              <a:ext uri="{FF2B5EF4-FFF2-40B4-BE49-F238E27FC236}">
                <a16:creationId xmlns:a16="http://schemas.microsoft.com/office/drawing/2014/main" id="{0EBE7DD0-8379-FC1F-DA28-77540B334B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813" y="4237053"/>
            <a:ext cx="986823" cy="986823"/>
          </a:xfrm>
          <a:prstGeom prst="rect">
            <a:avLst/>
          </a:prstGeom>
        </p:spPr>
      </p:pic>
      <p:sp>
        <p:nvSpPr>
          <p:cNvPr id="15" name="TextBox 14">
            <a:extLst>
              <a:ext uri="{FF2B5EF4-FFF2-40B4-BE49-F238E27FC236}">
                <a16:creationId xmlns:a16="http://schemas.microsoft.com/office/drawing/2014/main" id="{D059FE1B-2131-FD63-A499-7A8720D85A27}"/>
              </a:ext>
            </a:extLst>
          </p:cNvPr>
          <p:cNvSpPr txBox="1"/>
          <p:nvPr/>
        </p:nvSpPr>
        <p:spPr>
          <a:xfrm>
            <a:off x="5578071" y="2252447"/>
            <a:ext cx="1366080" cy="400110"/>
          </a:xfrm>
          <a:prstGeom prst="rect">
            <a:avLst/>
          </a:prstGeom>
          <a:noFill/>
        </p:spPr>
        <p:txBody>
          <a:bodyPr wrap="none" rtlCol="0">
            <a:spAutoFit/>
          </a:bodyPr>
          <a:lstStyle/>
          <a:p>
            <a:r>
              <a:rPr lang="nl-BE" sz="2000" b="1" dirty="0">
                <a:solidFill>
                  <a:srgbClr val="C00000"/>
                </a:solidFill>
              </a:rPr>
              <a:t>Frustratie</a:t>
            </a:r>
          </a:p>
        </p:txBody>
      </p:sp>
      <p:pic>
        <p:nvPicPr>
          <p:cNvPr id="24" name="Graphic 23" descr="Checkbox Crossed with solid fill">
            <a:extLst>
              <a:ext uri="{FF2B5EF4-FFF2-40B4-BE49-F238E27FC236}">
                <a16:creationId xmlns:a16="http://schemas.microsoft.com/office/drawing/2014/main" id="{8C9674D1-36A0-3A7B-9C06-E26C160B9E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9741" y="2613630"/>
            <a:ext cx="914400" cy="914400"/>
          </a:xfrm>
          <a:prstGeom prst="rect">
            <a:avLst/>
          </a:prstGeom>
        </p:spPr>
      </p:pic>
    </p:spTree>
    <p:extLst>
      <p:ext uri="{BB962C8B-B14F-4D97-AF65-F5344CB8AC3E}">
        <p14:creationId xmlns:p14="http://schemas.microsoft.com/office/powerpoint/2010/main" val="41146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D308AE-FD72-4D50-8058-AD115DDCDC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511F7B12-53C4-4332-A378-663554A08E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8A04D95D-7AEA-4257-84AD-9163C2E40D41}"/>
              </a:ext>
            </a:extLst>
          </p:cNvPr>
          <p:cNvSpPr>
            <a:spLocks noGrp="1"/>
          </p:cNvSpPr>
          <p:nvPr>
            <p:ph type="title"/>
          </p:nvPr>
        </p:nvSpPr>
        <p:spPr>
          <a:xfrm>
            <a:off x="576000" y="140109"/>
            <a:ext cx="11041200" cy="1152000"/>
          </a:xfrm>
        </p:spPr>
        <p:txBody>
          <a:bodyPr/>
          <a:lstStyle/>
          <a:p>
            <a:r>
              <a:rPr lang="nl-BE" dirty="0"/>
              <a:t>Zelf-Determinatie Theorie</a:t>
            </a:r>
          </a:p>
        </p:txBody>
      </p:sp>
      <p:sp>
        <p:nvSpPr>
          <p:cNvPr id="9" name="Rectangle: Rounded Corners 8">
            <a:extLst>
              <a:ext uri="{FF2B5EF4-FFF2-40B4-BE49-F238E27FC236}">
                <a16:creationId xmlns:a16="http://schemas.microsoft.com/office/drawing/2014/main" id="{FD41801B-5A8C-47B5-BC7E-45F106FD0D30}"/>
              </a:ext>
            </a:extLst>
          </p:cNvPr>
          <p:cNvSpPr/>
          <p:nvPr/>
        </p:nvSpPr>
        <p:spPr>
          <a:xfrm>
            <a:off x="2371484" y="1436866"/>
            <a:ext cx="2205000" cy="10492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Autonomie</a:t>
            </a:r>
          </a:p>
        </p:txBody>
      </p:sp>
      <p:sp>
        <p:nvSpPr>
          <p:cNvPr id="10" name="Rectangle: Rounded Corners 9">
            <a:extLst>
              <a:ext uri="{FF2B5EF4-FFF2-40B4-BE49-F238E27FC236}">
                <a16:creationId xmlns:a16="http://schemas.microsoft.com/office/drawing/2014/main" id="{198EE615-2CA3-49FF-8346-2D4039DAE873}"/>
              </a:ext>
            </a:extLst>
          </p:cNvPr>
          <p:cNvSpPr/>
          <p:nvPr/>
        </p:nvSpPr>
        <p:spPr>
          <a:xfrm>
            <a:off x="2310755" y="2922583"/>
            <a:ext cx="2342536" cy="1049252"/>
          </a:xfrm>
          <a:prstGeom prst="roundRect">
            <a:avLst/>
          </a:prstGeom>
          <a:solidFill>
            <a:srgbClr val="D16E2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Betrokkenheid</a:t>
            </a:r>
          </a:p>
        </p:txBody>
      </p:sp>
      <p:sp>
        <p:nvSpPr>
          <p:cNvPr id="11" name="Rectangle: Rounded Corners 10">
            <a:extLst>
              <a:ext uri="{FF2B5EF4-FFF2-40B4-BE49-F238E27FC236}">
                <a16:creationId xmlns:a16="http://schemas.microsoft.com/office/drawing/2014/main" id="{DA43CA41-556C-4436-81DB-6721EB9CA760}"/>
              </a:ext>
            </a:extLst>
          </p:cNvPr>
          <p:cNvSpPr/>
          <p:nvPr/>
        </p:nvSpPr>
        <p:spPr>
          <a:xfrm>
            <a:off x="2302716" y="4501458"/>
            <a:ext cx="2342536" cy="1049252"/>
          </a:xfrm>
          <a:prstGeom prst="round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FFFFFF"/>
                </a:solidFill>
                <a:effectLst/>
                <a:uLnTx/>
                <a:uFillTx/>
                <a:latin typeface="Arial" panose="020B0604020202020204"/>
                <a:ea typeface="+mn-ea"/>
                <a:cs typeface="+mn-cs"/>
              </a:rPr>
              <a:t>Competentie </a:t>
            </a:r>
          </a:p>
        </p:txBody>
      </p:sp>
      <p:sp>
        <p:nvSpPr>
          <p:cNvPr id="14" name="Rectangle: Rounded Corners 13">
            <a:extLst>
              <a:ext uri="{FF2B5EF4-FFF2-40B4-BE49-F238E27FC236}">
                <a16:creationId xmlns:a16="http://schemas.microsoft.com/office/drawing/2014/main" id="{692161C1-812E-F065-C75A-7E2C0CC1E875}"/>
              </a:ext>
            </a:extLst>
          </p:cNvPr>
          <p:cNvSpPr/>
          <p:nvPr/>
        </p:nvSpPr>
        <p:spPr>
          <a:xfrm>
            <a:off x="7504207" y="4122053"/>
            <a:ext cx="3406941" cy="1101823"/>
          </a:xfrm>
          <a:prstGeom prst="roundRect">
            <a:avLst/>
          </a:prstGeom>
          <a:solidFill>
            <a:schemeClr val="bg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92D050"/>
                </a:solidFill>
                <a:effectLst/>
                <a:uLnTx/>
                <a:uFillTx/>
                <a:latin typeface="Arial" panose="020B0604020202020204"/>
                <a:ea typeface="+mn-ea"/>
                <a:cs typeface="+mn-cs"/>
              </a:rPr>
              <a:t>Autonome motivatie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dirty="0">
                <a:solidFill>
                  <a:srgbClr val="92D050"/>
                </a:solidFill>
                <a:latin typeface="Arial" panose="020B0604020202020204"/>
              </a:rPr>
              <a:t>“IK </a:t>
            </a:r>
            <a:r>
              <a:rPr lang="nl-BE" sz="2000" u="sng" dirty="0">
                <a:solidFill>
                  <a:srgbClr val="92D050"/>
                </a:solidFill>
                <a:latin typeface="Arial" panose="020B0604020202020204"/>
              </a:rPr>
              <a:t>WIL</a:t>
            </a:r>
            <a:r>
              <a:rPr lang="nl-BE" sz="2000" dirty="0">
                <a:solidFill>
                  <a:srgbClr val="92D050"/>
                </a:solidFill>
                <a:latin typeface="Arial" panose="020B0604020202020204"/>
              </a:rPr>
              <a:t>”</a:t>
            </a:r>
            <a:endParaRPr kumimoji="0" lang="nl-BE" sz="2000" b="0" i="0" u="none" strike="noStrike" kern="1200" cap="none" spc="0" normalizeH="0" baseline="0" noProof="0" dirty="0">
              <a:ln>
                <a:noFill/>
              </a:ln>
              <a:solidFill>
                <a:srgbClr val="92D050"/>
              </a:solidFill>
              <a:effectLst/>
              <a:uLnTx/>
              <a:uFillTx/>
              <a:latin typeface="Arial" panose="020B0604020202020204"/>
            </a:endParaRPr>
          </a:p>
        </p:txBody>
      </p:sp>
      <p:sp>
        <p:nvSpPr>
          <p:cNvPr id="19" name="TextBox 18">
            <a:extLst>
              <a:ext uri="{FF2B5EF4-FFF2-40B4-BE49-F238E27FC236}">
                <a16:creationId xmlns:a16="http://schemas.microsoft.com/office/drawing/2014/main" id="{AE96D34A-6E21-CA8D-2506-3941FDAE5B5A}"/>
              </a:ext>
            </a:extLst>
          </p:cNvPr>
          <p:cNvSpPr txBox="1"/>
          <p:nvPr/>
        </p:nvSpPr>
        <p:spPr>
          <a:xfrm>
            <a:off x="10004414" y="5301781"/>
            <a:ext cx="2349663"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Leuk</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Interessant</a:t>
            </a:r>
          </a:p>
        </p:txBody>
      </p:sp>
      <p:sp>
        <p:nvSpPr>
          <p:cNvPr id="20" name="TextBox 19">
            <a:extLst>
              <a:ext uri="{FF2B5EF4-FFF2-40B4-BE49-F238E27FC236}">
                <a16:creationId xmlns:a16="http://schemas.microsoft.com/office/drawing/2014/main" id="{A9908CAE-05E1-AB51-6FF7-38B97A359B26}"/>
              </a:ext>
            </a:extLst>
          </p:cNvPr>
          <p:cNvSpPr txBox="1"/>
          <p:nvPr/>
        </p:nvSpPr>
        <p:spPr>
          <a:xfrm>
            <a:off x="7234910" y="5316828"/>
            <a:ext cx="2972005"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Persoonlijk belangrijk</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BE" sz="1800" b="0" i="0" u="none" strike="noStrike" kern="1200" cap="none" spc="0" normalizeH="0" baseline="0" noProof="0" dirty="0">
                <a:ln>
                  <a:noFill/>
                </a:ln>
                <a:effectLst/>
                <a:uLnTx/>
                <a:uFillTx/>
                <a:latin typeface="Arial" panose="020B0604020202020204"/>
                <a:ea typeface="+mn-ea"/>
                <a:cs typeface="+mn-cs"/>
              </a:rPr>
              <a:t>Waarden en normen</a:t>
            </a:r>
          </a:p>
        </p:txBody>
      </p:sp>
      <p:sp>
        <p:nvSpPr>
          <p:cNvPr id="22" name="Right Brace 21">
            <a:extLst>
              <a:ext uri="{FF2B5EF4-FFF2-40B4-BE49-F238E27FC236}">
                <a16:creationId xmlns:a16="http://schemas.microsoft.com/office/drawing/2014/main" id="{EE158C17-7FB9-487D-0442-F3E71CBA8611}"/>
              </a:ext>
            </a:extLst>
          </p:cNvPr>
          <p:cNvSpPr/>
          <p:nvPr/>
        </p:nvSpPr>
        <p:spPr>
          <a:xfrm>
            <a:off x="4389971" y="1343601"/>
            <a:ext cx="1237815" cy="4346849"/>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pic>
        <p:nvPicPr>
          <p:cNvPr id="23" name="Graphic 22" descr="Open hand with plant outline">
            <a:extLst>
              <a:ext uri="{FF2B5EF4-FFF2-40B4-BE49-F238E27FC236}">
                <a16:creationId xmlns:a16="http://schemas.microsoft.com/office/drawing/2014/main" id="{2C766E72-7E9E-2A69-F640-BE955F903D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56" y="3970877"/>
            <a:ext cx="1185555" cy="1185555"/>
          </a:xfrm>
          <a:prstGeom prst="rect">
            <a:avLst/>
          </a:prstGeom>
        </p:spPr>
      </p:pic>
      <p:sp>
        <p:nvSpPr>
          <p:cNvPr id="6" name="TextBox 5">
            <a:extLst>
              <a:ext uri="{FF2B5EF4-FFF2-40B4-BE49-F238E27FC236}">
                <a16:creationId xmlns:a16="http://schemas.microsoft.com/office/drawing/2014/main" id="{1EDD327C-511D-4F9C-8511-A88DAAEE6633}"/>
              </a:ext>
            </a:extLst>
          </p:cNvPr>
          <p:cNvSpPr txBox="1"/>
          <p:nvPr/>
        </p:nvSpPr>
        <p:spPr>
          <a:xfrm>
            <a:off x="124243" y="3710955"/>
            <a:ext cx="2008883" cy="400110"/>
          </a:xfrm>
          <a:prstGeom prst="rect">
            <a:avLst/>
          </a:prstGeom>
          <a:noFill/>
        </p:spPr>
        <p:txBody>
          <a:bodyPr wrap="none" rtlCol="0">
            <a:spAutoFit/>
          </a:bodyPr>
          <a:lstStyle/>
          <a:p>
            <a:r>
              <a:rPr lang="nl-BE" sz="2000" b="1" dirty="0">
                <a:solidFill>
                  <a:srgbClr val="92D050"/>
                </a:solidFill>
              </a:rPr>
              <a:t>Ondersteuning</a:t>
            </a:r>
          </a:p>
        </p:txBody>
      </p:sp>
      <p:pic>
        <p:nvPicPr>
          <p:cNvPr id="8" name="Graphic 7" descr="Doctor female with solid fill">
            <a:extLst>
              <a:ext uri="{FF2B5EF4-FFF2-40B4-BE49-F238E27FC236}">
                <a16:creationId xmlns:a16="http://schemas.microsoft.com/office/drawing/2014/main" id="{BA0F5D9C-783C-12C1-0BBD-D666239909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989" y="1961492"/>
            <a:ext cx="1185554" cy="1185554"/>
          </a:xfrm>
          <a:prstGeom prst="rect">
            <a:avLst/>
          </a:prstGeom>
        </p:spPr>
      </p:pic>
      <p:pic>
        <p:nvPicPr>
          <p:cNvPr id="27" name="Graphic 26" descr="Sling outline">
            <a:extLst>
              <a:ext uri="{FF2B5EF4-FFF2-40B4-BE49-F238E27FC236}">
                <a16:creationId xmlns:a16="http://schemas.microsoft.com/office/drawing/2014/main" id="{46BF2B4C-9B9A-1E69-56CA-7D9059C85C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3355" y="3546966"/>
            <a:ext cx="970211" cy="970211"/>
          </a:xfrm>
          <a:prstGeom prst="rect">
            <a:avLst/>
          </a:prstGeom>
        </p:spPr>
      </p:pic>
      <p:pic>
        <p:nvPicPr>
          <p:cNvPr id="29" name="Graphic 28" descr="Checkbox Checked with solid fill">
            <a:extLst>
              <a:ext uri="{FF2B5EF4-FFF2-40B4-BE49-F238E27FC236}">
                <a16:creationId xmlns:a16="http://schemas.microsoft.com/office/drawing/2014/main" id="{08A24428-D3F7-2A79-207D-5C32944F2C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9166" y="4859628"/>
            <a:ext cx="914400" cy="914400"/>
          </a:xfrm>
          <a:prstGeom prst="rect">
            <a:avLst/>
          </a:prstGeom>
        </p:spPr>
      </p:pic>
      <p:sp>
        <p:nvSpPr>
          <p:cNvPr id="30" name="TextBox 29">
            <a:extLst>
              <a:ext uri="{FF2B5EF4-FFF2-40B4-BE49-F238E27FC236}">
                <a16:creationId xmlns:a16="http://schemas.microsoft.com/office/drawing/2014/main" id="{724E5750-8F1C-103D-C93C-4B9E0840EE51}"/>
              </a:ext>
            </a:extLst>
          </p:cNvPr>
          <p:cNvSpPr txBox="1"/>
          <p:nvPr/>
        </p:nvSpPr>
        <p:spPr>
          <a:xfrm>
            <a:off x="5594645" y="4563654"/>
            <a:ext cx="1563441" cy="400110"/>
          </a:xfrm>
          <a:prstGeom prst="rect">
            <a:avLst/>
          </a:prstGeom>
          <a:noFill/>
        </p:spPr>
        <p:txBody>
          <a:bodyPr wrap="none" rtlCol="0">
            <a:spAutoFit/>
          </a:bodyPr>
          <a:lstStyle/>
          <a:p>
            <a:r>
              <a:rPr lang="nl-BE" sz="2000" b="1" dirty="0">
                <a:solidFill>
                  <a:srgbClr val="92D050"/>
                </a:solidFill>
              </a:rPr>
              <a:t>Voldoening</a:t>
            </a:r>
          </a:p>
        </p:txBody>
      </p:sp>
      <p:sp>
        <p:nvSpPr>
          <p:cNvPr id="2" name="TextBox 1">
            <a:extLst>
              <a:ext uri="{FF2B5EF4-FFF2-40B4-BE49-F238E27FC236}">
                <a16:creationId xmlns:a16="http://schemas.microsoft.com/office/drawing/2014/main" id="{AEB8C797-52B8-D772-825E-DCB2029396FB}"/>
              </a:ext>
            </a:extLst>
          </p:cNvPr>
          <p:cNvSpPr txBox="1"/>
          <p:nvPr/>
        </p:nvSpPr>
        <p:spPr>
          <a:xfrm>
            <a:off x="7349351" y="797733"/>
            <a:ext cx="3864643" cy="2452955"/>
          </a:xfrm>
          <a:prstGeom prst="rect">
            <a:avLst/>
          </a:prstGeom>
          <a:noFill/>
          <a:ln w="19050">
            <a:solidFill>
              <a:schemeClr val="tx1"/>
            </a:solidFill>
          </a:ln>
        </p:spPr>
        <p:txBody>
          <a:bodyPr wrap="square" rtlCol="0">
            <a:spAutoFit/>
          </a:bodyPr>
          <a:lstStyle/>
          <a:p>
            <a:pPr algn="just">
              <a:spcAft>
                <a:spcPts val="600"/>
              </a:spcAft>
            </a:pPr>
            <a:r>
              <a:rPr lang="nl-BE" b="1" dirty="0"/>
              <a:t>Bevordert prestatie, welzijn en gedragsverandering bij: </a:t>
            </a:r>
          </a:p>
          <a:p>
            <a:pPr marL="285750" indent="-285750" algn="just">
              <a:spcAft>
                <a:spcPts val="600"/>
              </a:spcAft>
              <a:buFont typeface="Arial" panose="020B0604020202020204" pitchFamily="34" charset="0"/>
              <a:buChar char="•"/>
            </a:pPr>
            <a:r>
              <a:rPr lang="nl-BE" dirty="0"/>
              <a:t>Werknemers</a:t>
            </a:r>
          </a:p>
          <a:p>
            <a:pPr marL="285750" indent="-285750" algn="just">
              <a:spcAft>
                <a:spcPts val="600"/>
              </a:spcAft>
              <a:buFont typeface="Arial" panose="020B0604020202020204" pitchFamily="34" charset="0"/>
              <a:buChar char="•"/>
            </a:pPr>
            <a:r>
              <a:rPr lang="nl-BE" dirty="0"/>
              <a:t>Patiënten</a:t>
            </a:r>
          </a:p>
          <a:p>
            <a:pPr marL="285750" indent="-285750" algn="just">
              <a:spcAft>
                <a:spcPts val="600"/>
              </a:spcAft>
              <a:buFont typeface="Arial" panose="020B0604020202020204" pitchFamily="34" charset="0"/>
              <a:buChar char="•"/>
            </a:pPr>
            <a:r>
              <a:rPr lang="nl-BE" dirty="0"/>
              <a:t>Studenten / leerlingen / ..</a:t>
            </a:r>
          </a:p>
          <a:p>
            <a:pPr algn="just">
              <a:spcAft>
                <a:spcPts val="600"/>
              </a:spcAft>
            </a:pPr>
            <a:endParaRPr lang="nl-BE" dirty="0"/>
          </a:p>
          <a:p>
            <a:pPr algn="just">
              <a:spcAft>
                <a:spcPts val="600"/>
              </a:spcAft>
            </a:pPr>
            <a:r>
              <a:rPr lang="nl-BE" dirty="0"/>
              <a:t>In verschillende contexten bewezen</a:t>
            </a:r>
          </a:p>
        </p:txBody>
      </p:sp>
      <p:sp>
        <p:nvSpPr>
          <p:cNvPr id="7" name="Arrow: Up 6">
            <a:extLst>
              <a:ext uri="{FF2B5EF4-FFF2-40B4-BE49-F238E27FC236}">
                <a16:creationId xmlns:a16="http://schemas.microsoft.com/office/drawing/2014/main" id="{6CE03794-1B7D-3077-F412-709EA1736B84}"/>
              </a:ext>
            </a:extLst>
          </p:cNvPr>
          <p:cNvSpPr/>
          <p:nvPr/>
        </p:nvSpPr>
        <p:spPr>
          <a:xfrm>
            <a:off x="9123451" y="3384251"/>
            <a:ext cx="308225" cy="5866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855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5F7B1A-B78B-E314-1996-EDF694B3D8FB}"/>
              </a:ext>
            </a:extLst>
          </p:cNvPr>
          <p:cNvSpPr>
            <a:spLocks noGrp="1"/>
          </p:cNvSpPr>
          <p:nvPr>
            <p:ph idx="1"/>
          </p:nvPr>
        </p:nvSpPr>
        <p:spPr>
          <a:xfrm>
            <a:off x="685999" y="1263721"/>
            <a:ext cx="10949822" cy="4551888"/>
          </a:xfrm>
        </p:spPr>
        <p:txBody>
          <a:bodyPr>
            <a:normAutofit fontScale="92500" lnSpcReduction="10000"/>
          </a:bodyPr>
          <a:lstStyle/>
          <a:p>
            <a:pPr marL="0" indent="0">
              <a:spcAft>
                <a:spcPts val="600"/>
              </a:spcAft>
              <a:buNone/>
            </a:pPr>
            <a:r>
              <a:rPr lang="nl-BE" b="1" dirty="0"/>
              <a:t>1. Training ontwikkeld en gedoceerd aan 31 adviserend artsen, paramedici en Terug Naar Werk coördinatoren</a:t>
            </a:r>
          </a:p>
          <a:p>
            <a:pPr marL="0" indent="0">
              <a:spcAft>
                <a:spcPts val="600"/>
              </a:spcAft>
              <a:buNone/>
            </a:pPr>
            <a:r>
              <a:rPr lang="nl-BE" b="1" dirty="0"/>
              <a:t>	</a:t>
            </a:r>
            <a:r>
              <a:rPr lang="nl-BE" sz="2000" dirty="0"/>
              <a:t>communicatie die de ABC behoeften ondersteunt </a:t>
            </a:r>
          </a:p>
          <a:p>
            <a:pPr marL="0" indent="0">
              <a:spcAft>
                <a:spcPts val="1800"/>
              </a:spcAft>
              <a:buNone/>
            </a:pPr>
            <a:r>
              <a:rPr lang="nl-BE" sz="2000" dirty="0"/>
              <a:t>	gesprekstechnieken vanuit ‘</a:t>
            </a:r>
            <a:r>
              <a:rPr lang="nl-BE" sz="2000" dirty="0" err="1"/>
              <a:t>motivational</a:t>
            </a:r>
            <a:r>
              <a:rPr lang="nl-BE" sz="2000" dirty="0"/>
              <a:t> </a:t>
            </a:r>
            <a:r>
              <a:rPr lang="nl-BE" sz="2000" dirty="0" err="1"/>
              <a:t>interviewing</a:t>
            </a:r>
            <a:r>
              <a:rPr lang="nl-BE" sz="2000" dirty="0"/>
              <a:t>’ </a:t>
            </a:r>
          </a:p>
          <a:p>
            <a:pPr marL="0" indent="0">
              <a:spcAft>
                <a:spcPts val="600"/>
              </a:spcAft>
              <a:buNone/>
            </a:pPr>
            <a:r>
              <a:rPr lang="nl-BE" b="1" dirty="0"/>
              <a:t>2. Evaluatie van de effectiviteit van training </a:t>
            </a:r>
          </a:p>
          <a:p>
            <a:pPr>
              <a:spcAft>
                <a:spcPts val="2400"/>
              </a:spcAft>
              <a:buFont typeface="Wingdings" panose="05000000000000000000" pitchFamily="2" charset="2"/>
              <a:buChar char="à"/>
            </a:pPr>
            <a:r>
              <a:rPr lang="nl-BE" sz="2000" i="1" dirty="0">
                <a:sym typeface="Wingdings" panose="05000000000000000000" pitchFamily="2" charset="2"/>
              </a:rPr>
              <a:t>Vertonen de artsen en paramedici betere </a:t>
            </a:r>
            <a:r>
              <a:rPr lang="nl-BE" sz="2200" i="1" dirty="0">
                <a:sym typeface="Wingdings" panose="05000000000000000000" pitchFamily="2" charset="2"/>
              </a:rPr>
              <a:t>communicatievaardigheden</a:t>
            </a:r>
            <a:r>
              <a:rPr lang="nl-BE" sz="2000" i="1" dirty="0">
                <a:sym typeface="Wingdings" panose="05000000000000000000" pitchFamily="2" charset="2"/>
              </a:rPr>
              <a:t> na de training? </a:t>
            </a:r>
          </a:p>
          <a:p>
            <a:pPr marL="0" indent="0">
              <a:spcAft>
                <a:spcPts val="600"/>
              </a:spcAft>
              <a:buNone/>
            </a:pPr>
            <a:r>
              <a:rPr lang="nl-BE" b="1" dirty="0"/>
              <a:t>3. Ervaringen met het implementeren van motiverende consultvoering bij de ziekenfondsen</a:t>
            </a:r>
          </a:p>
          <a:p>
            <a:pPr marL="0" indent="0">
              <a:spcAft>
                <a:spcPts val="2400"/>
              </a:spcAft>
              <a:buNone/>
            </a:pPr>
            <a:r>
              <a:rPr lang="nl-BE" dirty="0">
                <a:sym typeface="Wingdings" panose="05000000000000000000" pitchFamily="2" charset="2"/>
              </a:rPr>
              <a:t> </a:t>
            </a:r>
            <a:r>
              <a:rPr lang="nl-BE" sz="2200" i="1" dirty="0">
                <a:sym typeface="Wingdings" panose="05000000000000000000" pitchFamily="2" charset="2"/>
              </a:rPr>
              <a:t>Wat voor effecten waargenomen? Welke drempels ervaren? </a:t>
            </a:r>
            <a:endParaRPr lang="nl-BE" i="1" dirty="0"/>
          </a:p>
        </p:txBody>
      </p:sp>
      <p:sp>
        <p:nvSpPr>
          <p:cNvPr id="3" name="Footer Placeholder 2">
            <a:extLst>
              <a:ext uri="{FF2B5EF4-FFF2-40B4-BE49-F238E27FC236}">
                <a16:creationId xmlns:a16="http://schemas.microsoft.com/office/drawing/2014/main" id="{248EFFDB-E085-6CD7-1D1F-1EC976CF368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437E3D69-FE40-9BC1-993F-31C36A0BE3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5A8B5D2F-B918-6E3B-BAF4-92667212B8DC}"/>
              </a:ext>
            </a:extLst>
          </p:cNvPr>
          <p:cNvSpPr>
            <a:spLocks noGrp="1"/>
          </p:cNvSpPr>
          <p:nvPr>
            <p:ph type="title"/>
          </p:nvPr>
        </p:nvSpPr>
        <p:spPr>
          <a:xfrm>
            <a:off x="576000" y="207036"/>
            <a:ext cx="11342022" cy="1152000"/>
          </a:xfrm>
        </p:spPr>
        <p:txBody>
          <a:bodyPr>
            <a:normAutofit fontScale="90000"/>
          </a:bodyPr>
          <a:lstStyle/>
          <a:p>
            <a:r>
              <a:rPr lang="nl-BE" dirty="0"/>
              <a:t>Motiverende consultvoering bij re-integratiegesprekken  </a:t>
            </a:r>
          </a:p>
        </p:txBody>
      </p:sp>
      <p:pic>
        <p:nvPicPr>
          <p:cNvPr id="6" name="Graphic 5" descr="Classroom">
            <a:extLst>
              <a:ext uri="{FF2B5EF4-FFF2-40B4-BE49-F238E27FC236}">
                <a16:creationId xmlns:a16="http://schemas.microsoft.com/office/drawing/2014/main" id="{91A65D89-E52A-C87B-D91D-B2AF2DC620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9470" y="2020007"/>
            <a:ext cx="1408993" cy="1408993"/>
          </a:xfrm>
          <a:prstGeom prst="rect">
            <a:avLst/>
          </a:prstGeom>
        </p:spPr>
      </p:pic>
    </p:spTree>
    <p:extLst>
      <p:ext uri="{BB962C8B-B14F-4D97-AF65-F5344CB8AC3E}">
        <p14:creationId xmlns:p14="http://schemas.microsoft.com/office/powerpoint/2010/main" val="79418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D05777-EEC7-0D02-D5D9-B7E44113898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FCEEB5B1-2F97-1313-4DB4-E20F135077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E7265AD8-F21E-BFA8-132F-17718939850B}"/>
              </a:ext>
            </a:extLst>
          </p:cNvPr>
          <p:cNvSpPr>
            <a:spLocks noGrp="1"/>
          </p:cNvSpPr>
          <p:nvPr>
            <p:ph type="title"/>
          </p:nvPr>
        </p:nvSpPr>
        <p:spPr>
          <a:xfrm>
            <a:off x="576000" y="113964"/>
            <a:ext cx="11041200" cy="1152000"/>
          </a:xfrm>
        </p:spPr>
        <p:txBody>
          <a:bodyPr/>
          <a:lstStyle/>
          <a:p>
            <a:pPr marL="0" indent="0">
              <a:spcAft>
                <a:spcPts val="600"/>
              </a:spcAft>
              <a:buNone/>
            </a:pPr>
            <a:r>
              <a:rPr lang="nl-BE" dirty="0"/>
              <a:t>Evaluatie van de effectiviteit van training </a:t>
            </a:r>
          </a:p>
        </p:txBody>
      </p:sp>
      <p:pic>
        <p:nvPicPr>
          <p:cNvPr id="10" name="Picture 9">
            <a:extLst>
              <a:ext uri="{FF2B5EF4-FFF2-40B4-BE49-F238E27FC236}">
                <a16:creationId xmlns:a16="http://schemas.microsoft.com/office/drawing/2014/main" id="{612FEC6B-AF2A-8C96-3990-D6BE1B4F451E}"/>
              </a:ext>
            </a:extLst>
          </p:cNvPr>
          <p:cNvPicPr>
            <a:picLocks noChangeAspect="1"/>
          </p:cNvPicPr>
          <p:nvPr/>
        </p:nvPicPr>
        <p:blipFill>
          <a:blip r:embed="rId3"/>
          <a:stretch>
            <a:fillRect/>
          </a:stretch>
        </p:blipFill>
        <p:spPr>
          <a:xfrm>
            <a:off x="8456715" y="1691479"/>
            <a:ext cx="1127858" cy="1127858"/>
          </a:xfrm>
          <a:prstGeom prst="rect">
            <a:avLst/>
          </a:prstGeom>
        </p:spPr>
      </p:pic>
      <p:sp>
        <p:nvSpPr>
          <p:cNvPr id="11" name="TextBox 10">
            <a:extLst>
              <a:ext uri="{FF2B5EF4-FFF2-40B4-BE49-F238E27FC236}">
                <a16:creationId xmlns:a16="http://schemas.microsoft.com/office/drawing/2014/main" id="{7DF41395-1547-47D3-97BC-969829B219EE}"/>
              </a:ext>
            </a:extLst>
          </p:cNvPr>
          <p:cNvSpPr txBox="1"/>
          <p:nvPr/>
        </p:nvSpPr>
        <p:spPr>
          <a:xfrm>
            <a:off x="781859" y="6396335"/>
            <a:ext cx="27446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2F4D5D"/>
                </a:solidFill>
                <a:effectLst/>
                <a:uLnTx/>
                <a:uFillTx/>
                <a:latin typeface="Arial" panose="020B0604020202020204"/>
                <a:ea typeface="+mn-ea"/>
                <a:cs typeface="+mn-cs"/>
              </a:rPr>
              <a:t>COUNSEL-CCE (</a:t>
            </a:r>
            <a:r>
              <a:rPr kumimoji="0" lang="nl-BE" sz="1200" b="0" i="0" u="none" strike="noStrike" kern="1200" cap="none" spc="0" normalizeH="0" baseline="0" noProof="0" dirty="0" err="1">
                <a:ln>
                  <a:noFill/>
                </a:ln>
                <a:solidFill>
                  <a:srgbClr val="2F4D5D"/>
                </a:solidFill>
                <a:effectLst/>
                <a:uLnTx/>
                <a:uFillTx/>
                <a:latin typeface="Arial" panose="020B0604020202020204"/>
                <a:ea typeface="+mn-ea"/>
                <a:cs typeface="+mn-cs"/>
              </a:rPr>
              <a:t>Duprez</a:t>
            </a:r>
            <a:r>
              <a:rPr kumimoji="0" lang="nl-BE" sz="1200" b="0" i="0" u="none" strike="noStrike" kern="1200" cap="none" spc="0" normalizeH="0" baseline="0" noProof="0" dirty="0">
                <a:ln>
                  <a:noFill/>
                </a:ln>
                <a:solidFill>
                  <a:srgbClr val="2F4D5D"/>
                </a:solidFill>
                <a:effectLst/>
                <a:uLnTx/>
                <a:uFillTx/>
                <a:latin typeface="Arial" panose="020B0604020202020204"/>
                <a:ea typeface="+mn-ea"/>
                <a:cs typeface="+mn-cs"/>
              </a:rPr>
              <a:t> et al.,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2F4D5D"/>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A4D3DB1D-DBEF-07FF-E904-D1EE0E64E8E9}"/>
              </a:ext>
            </a:extLst>
          </p:cNvPr>
          <p:cNvSpPr txBox="1"/>
          <p:nvPr/>
        </p:nvSpPr>
        <p:spPr>
          <a:xfrm>
            <a:off x="1369031" y="1171976"/>
            <a:ext cx="3724096" cy="461665"/>
          </a:xfrm>
          <a:prstGeom prst="rect">
            <a:avLst/>
          </a:prstGeom>
          <a:noFill/>
        </p:spPr>
        <p:txBody>
          <a:bodyPr wrap="none" rtlCol="0">
            <a:spAutoFit/>
          </a:bodyPr>
          <a:lstStyle/>
          <a:p>
            <a:r>
              <a:rPr lang="nl-BE" sz="2400" b="1" dirty="0"/>
              <a:t>Simulatiegesprek VOOR</a:t>
            </a:r>
          </a:p>
        </p:txBody>
      </p:sp>
      <p:pic>
        <p:nvPicPr>
          <p:cNvPr id="6" name="Picture 5">
            <a:extLst>
              <a:ext uri="{FF2B5EF4-FFF2-40B4-BE49-F238E27FC236}">
                <a16:creationId xmlns:a16="http://schemas.microsoft.com/office/drawing/2014/main" id="{4E68C914-9FBA-C609-36A2-5B9744C900CC}"/>
              </a:ext>
            </a:extLst>
          </p:cNvPr>
          <p:cNvPicPr>
            <a:picLocks noChangeAspect="1"/>
          </p:cNvPicPr>
          <p:nvPr/>
        </p:nvPicPr>
        <p:blipFill>
          <a:blip r:embed="rId3"/>
          <a:stretch>
            <a:fillRect/>
          </a:stretch>
        </p:blipFill>
        <p:spPr>
          <a:xfrm>
            <a:off x="2607427" y="1716195"/>
            <a:ext cx="1127858" cy="1127858"/>
          </a:xfrm>
          <a:prstGeom prst="rect">
            <a:avLst/>
          </a:prstGeom>
        </p:spPr>
      </p:pic>
      <p:sp>
        <p:nvSpPr>
          <p:cNvPr id="8" name="TextBox 7">
            <a:extLst>
              <a:ext uri="{FF2B5EF4-FFF2-40B4-BE49-F238E27FC236}">
                <a16:creationId xmlns:a16="http://schemas.microsoft.com/office/drawing/2014/main" id="{E5C41024-A978-0D8D-345B-EC0ECF11D3E2}"/>
              </a:ext>
            </a:extLst>
          </p:cNvPr>
          <p:cNvSpPr txBox="1"/>
          <p:nvPr/>
        </p:nvSpPr>
        <p:spPr>
          <a:xfrm>
            <a:off x="7301825" y="1188870"/>
            <a:ext cx="3264035" cy="461665"/>
          </a:xfrm>
          <a:prstGeom prst="rect">
            <a:avLst/>
          </a:prstGeom>
          <a:noFill/>
        </p:spPr>
        <p:txBody>
          <a:bodyPr wrap="none" rtlCol="0">
            <a:spAutoFit/>
          </a:bodyPr>
          <a:lstStyle/>
          <a:p>
            <a:r>
              <a:rPr lang="nl-BE" sz="2400" b="1" dirty="0"/>
              <a:t>Simulatiegesprek NA</a:t>
            </a:r>
          </a:p>
        </p:txBody>
      </p:sp>
      <p:pic>
        <p:nvPicPr>
          <p:cNvPr id="12" name="Graphic 11" descr="Classroom">
            <a:extLst>
              <a:ext uri="{FF2B5EF4-FFF2-40B4-BE49-F238E27FC236}">
                <a16:creationId xmlns:a16="http://schemas.microsoft.com/office/drawing/2014/main" id="{67AE9903-4040-BB67-D88D-71CDDFC65E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2979" y="1633641"/>
            <a:ext cx="1408993" cy="1408993"/>
          </a:xfrm>
          <a:prstGeom prst="rect">
            <a:avLst/>
          </a:prstGeom>
        </p:spPr>
      </p:pic>
      <p:pic>
        <p:nvPicPr>
          <p:cNvPr id="22" name="Graphic 21" descr="Line arrow: Counter-clockwise curve outline">
            <a:extLst>
              <a:ext uri="{FF2B5EF4-FFF2-40B4-BE49-F238E27FC236}">
                <a16:creationId xmlns:a16="http://schemas.microsoft.com/office/drawing/2014/main" id="{C203F18C-4DBF-68A0-DBAD-2E8FC62C38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350741">
            <a:off x="4108986" y="2065027"/>
            <a:ext cx="914400" cy="914400"/>
          </a:xfrm>
          <a:prstGeom prst="rect">
            <a:avLst/>
          </a:prstGeom>
        </p:spPr>
      </p:pic>
      <p:pic>
        <p:nvPicPr>
          <p:cNvPr id="23" name="Graphic 22" descr="Line arrow: Counter-clockwise curve outline">
            <a:extLst>
              <a:ext uri="{FF2B5EF4-FFF2-40B4-BE49-F238E27FC236}">
                <a16:creationId xmlns:a16="http://schemas.microsoft.com/office/drawing/2014/main" id="{6C3F7791-6938-8CE1-16BD-32E2418517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350741">
            <a:off x="7222143" y="2089794"/>
            <a:ext cx="914400" cy="914400"/>
          </a:xfrm>
          <a:prstGeom prst="rect">
            <a:avLst/>
          </a:prstGeom>
        </p:spPr>
      </p:pic>
      <p:sp>
        <p:nvSpPr>
          <p:cNvPr id="24" name="TextBox 23">
            <a:extLst>
              <a:ext uri="{FF2B5EF4-FFF2-40B4-BE49-F238E27FC236}">
                <a16:creationId xmlns:a16="http://schemas.microsoft.com/office/drawing/2014/main" id="{9188DC08-63AB-372E-CA6B-B0BC32A506BC}"/>
              </a:ext>
            </a:extLst>
          </p:cNvPr>
          <p:cNvSpPr txBox="1"/>
          <p:nvPr/>
        </p:nvSpPr>
        <p:spPr>
          <a:xfrm>
            <a:off x="576000" y="3535652"/>
            <a:ext cx="5727385" cy="1723549"/>
          </a:xfrm>
          <a:prstGeom prst="rect">
            <a:avLst/>
          </a:prstGeom>
          <a:noFill/>
        </p:spPr>
        <p:txBody>
          <a:bodyPr wrap="square" rtlCol="0">
            <a:spAutoFit/>
          </a:bodyPr>
          <a:lstStyle/>
          <a:p>
            <a:r>
              <a:rPr lang="nl-BE" sz="2400" b="1" dirty="0">
                <a:solidFill>
                  <a:srgbClr val="00B050"/>
                </a:solidFill>
              </a:rPr>
              <a:t>Meer autonomie-ondersteunend</a:t>
            </a:r>
          </a:p>
          <a:p>
            <a:pPr>
              <a:spcAft>
                <a:spcPts val="1200"/>
              </a:spcAft>
            </a:pPr>
            <a:r>
              <a:rPr lang="nl-BE" sz="2400" dirty="0"/>
              <a:t>	</a:t>
            </a:r>
            <a:r>
              <a:rPr lang="nl-BE" sz="2400" i="1" dirty="0"/>
              <a:t>“laat ruimte voor input”</a:t>
            </a:r>
          </a:p>
          <a:p>
            <a:r>
              <a:rPr lang="nl-BE" sz="2400" b="1" dirty="0">
                <a:solidFill>
                  <a:srgbClr val="00B050"/>
                </a:solidFill>
              </a:rPr>
              <a:t>Meer competentie-ondersteunend </a:t>
            </a:r>
          </a:p>
          <a:p>
            <a:pPr>
              <a:spcAft>
                <a:spcPts val="1200"/>
              </a:spcAft>
            </a:pPr>
            <a:r>
              <a:rPr lang="nl-BE" sz="2400" dirty="0"/>
              <a:t>	</a:t>
            </a:r>
            <a:r>
              <a:rPr lang="nl-BE" sz="2400" i="1" dirty="0"/>
              <a:t>“structureert de follow-up</a:t>
            </a:r>
            <a:r>
              <a:rPr lang="nl-BE" sz="2400" dirty="0"/>
              <a:t>”</a:t>
            </a:r>
          </a:p>
        </p:txBody>
      </p:sp>
      <p:sp>
        <p:nvSpPr>
          <p:cNvPr id="27" name="TextBox 26">
            <a:extLst>
              <a:ext uri="{FF2B5EF4-FFF2-40B4-BE49-F238E27FC236}">
                <a16:creationId xmlns:a16="http://schemas.microsoft.com/office/drawing/2014/main" id="{5428FCF3-D1AD-9F72-0057-1FE95E74CACC}"/>
              </a:ext>
            </a:extLst>
          </p:cNvPr>
          <p:cNvSpPr txBox="1"/>
          <p:nvPr/>
        </p:nvSpPr>
        <p:spPr>
          <a:xfrm>
            <a:off x="6303385" y="3552546"/>
            <a:ext cx="6007590" cy="1723549"/>
          </a:xfrm>
          <a:prstGeom prst="rect">
            <a:avLst/>
          </a:prstGeom>
          <a:noFill/>
        </p:spPr>
        <p:txBody>
          <a:bodyPr wrap="square">
            <a:spAutoFit/>
          </a:bodyPr>
          <a:lstStyle/>
          <a:p>
            <a:r>
              <a:rPr lang="nl-BE" sz="2400" b="1" dirty="0">
                <a:solidFill>
                  <a:srgbClr val="C00000"/>
                </a:solidFill>
              </a:rPr>
              <a:t>Minder autonomie-ondermijnend</a:t>
            </a:r>
          </a:p>
          <a:p>
            <a:pPr>
              <a:spcAft>
                <a:spcPts val="1200"/>
              </a:spcAft>
            </a:pPr>
            <a:r>
              <a:rPr lang="nl-BE" sz="2400" dirty="0"/>
              <a:t>	</a:t>
            </a:r>
            <a:r>
              <a:rPr lang="nl-BE" sz="2400" i="1" dirty="0"/>
              <a:t>“gebruikt dwingende taal”</a:t>
            </a:r>
          </a:p>
          <a:p>
            <a:r>
              <a:rPr lang="nl-BE" sz="2400" dirty="0"/>
              <a:t>Competentie-ondermijnend: geen verschil</a:t>
            </a:r>
          </a:p>
          <a:p>
            <a:r>
              <a:rPr lang="nl-BE" sz="2400" dirty="0"/>
              <a:t>	(bv. </a:t>
            </a:r>
            <a:r>
              <a:rPr lang="nl-BE" sz="2400" i="1" dirty="0"/>
              <a:t>“geeft onduidelijke info”)</a:t>
            </a:r>
          </a:p>
        </p:txBody>
      </p:sp>
    </p:spTree>
    <p:extLst>
      <p:ext uri="{BB962C8B-B14F-4D97-AF65-F5344CB8AC3E}">
        <p14:creationId xmlns:p14="http://schemas.microsoft.com/office/powerpoint/2010/main" val="23474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C8558F-772C-88DF-197C-9EB51BCDE14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3DF22B83-1885-680D-2C23-A614E3FAC2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E57CD1B0-64BD-1EA4-4AFC-63BC6C262C38}"/>
              </a:ext>
            </a:extLst>
          </p:cNvPr>
          <p:cNvSpPr>
            <a:spLocks noGrp="1"/>
          </p:cNvSpPr>
          <p:nvPr>
            <p:ph type="title"/>
          </p:nvPr>
        </p:nvSpPr>
        <p:spPr>
          <a:xfrm>
            <a:off x="513000" y="72692"/>
            <a:ext cx="11041200" cy="1152000"/>
          </a:xfrm>
        </p:spPr>
        <p:txBody>
          <a:bodyPr/>
          <a:lstStyle/>
          <a:p>
            <a:r>
              <a:rPr lang="nl-BE" dirty="0"/>
              <a:t>Behoefte-ondersteunende communicatie</a:t>
            </a:r>
          </a:p>
        </p:txBody>
      </p:sp>
      <p:sp>
        <p:nvSpPr>
          <p:cNvPr id="9" name="Rectangle 8">
            <a:extLst>
              <a:ext uri="{FF2B5EF4-FFF2-40B4-BE49-F238E27FC236}">
                <a16:creationId xmlns:a16="http://schemas.microsoft.com/office/drawing/2014/main" id="{85514AF2-72B5-EA6B-D2D3-3197C1336EE7}"/>
              </a:ext>
            </a:extLst>
          </p:cNvPr>
          <p:cNvSpPr/>
          <p:nvPr/>
        </p:nvSpPr>
        <p:spPr>
          <a:xfrm>
            <a:off x="469176" y="1080675"/>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52BDEC"/>
                </a:solidFill>
                <a:effectLst>
                  <a:outerShdw blurRad="12700" dist="38100" dir="2700000" algn="tl" rotWithShape="0">
                    <a:srgbClr val="FFFFFF">
                      <a:lumMod val="50000"/>
                    </a:srgbClr>
                  </a:outerShdw>
                </a:effectLst>
                <a:uLnTx/>
                <a:uFillTx/>
                <a:latin typeface="Arial" panose="020B0604020202020204"/>
                <a:ea typeface="+mn-ea"/>
                <a:cs typeface="+mn-cs"/>
              </a:rPr>
              <a:t>A</a:t>
            </a:r>
          </a:p>
        </p:txBody>
      </p:sp>
      <p:sp>
        <p:nvSpPr>
          <p:cNvPr id="10" name="Rectangle 9">
            <a:extLst>
              <a:ext uri="{FF2B5EF4-FFF2-40B4-BE49-F238E27FC236}">
                <a16:creationId xmlns:a16="http://schemas.microsoft.com/office/drawing/2014/main" id="{A3D38AA8-91EC-3FEB-4F36-00F7900EC15A}"/>
              </a:ext>
            </a:extLst>
          </p:cNvPr>
          <p:cNvSpPr/>
          <p:nvPr/>
        </p:nvSpPr>
        <p:spPr>
          <a:xfrm>
            <a:off x="10443666" y="2688912"/>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C00000"/>
                </a:solidFill>
                <a:effectLst>
                  <a:outerShdw blurRad="12700" dist="38100" dir="2700000" algn="tl" rotWithShape="0">
                    <a:srgbClr val="FFFFFF">
                      <a:lumMod val="50000"/>
                    </a:srgbClr>
                  </a:outerShdw>
                </a:effectLst>
                <a:uLnTx/>
                <a:uFillTx/>
                <a:latin typeface="Arial" panose="020B0604020202020204"/>
                <a:ea typeface="+mn-ea"/>
                <a:cs typeface="+mn-cs"/>
              </a:rPr>
              <a:t>B</a:t>
            </a:r>
          </a:p>
        </p:txBody>
      </p:sp>
      <p:sp>
        <p:nvSpPr>
          <p:cNvPr id="13" name="Rectangle 12">
            <a:extLst>
              <a:ext uri="{FF2B5EF4-FFF2-40B4-BE49-F238E27FC236}">
                <a16:creationId xmlns:a16="http://schemas.microsoft.com/office/drawing/2014/main" id="{1C23935C-D7F6-3CE2-0AE5-D5441D9213B4}"/>
              </a:ext>
            </a:extLst>
          </p:cNvPr>
          <p:cNvSpPr/>
          <p:nvPr/>
        </p:nvSpPr>
        <p:spPr>
          <a:xfrm>
            <a:off x="513000" y="4397707"/>
            <a:ext cx="1509647"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FFFFFF"/>
                  </a:solidFill>
                  <a:prstDash val="solid"/>
                </a:ln>
                <a:solidFill>
                  <a:srgbClr val="D4D842"/>
                </a:solidFill>
                <a:effectLst>
                  <a:outerShdw blurRad="12700" dist="38100" dir="2700000" algn="tl" rotWithShape="0">
                    <a:srgbClr val="FFFFFF">
                      <a:lumMod val="50000"/>
                    </a:srgbClr>
                  </a:outerShdw>
                </a:effectLst>
                <a:uLnTx/>
                <a:uFillTx/>
                <a:latin typeface="Arial" panose="020B0604020202020204"/>
                <a:ea typeface="+mn-ea"/>
                <a:cs typeface="+mn-cs"/>
              </a:rPr>
              <a:t>C</a:t>
            </a:r>
          </a:p>
        </p:txBody>
      </p:sp>
      <p:sp>
        <p:nvSpPr>
          <p:cNvPr id="2" name="Rectangle: Rounded Corners 1">
            <a:extLst>
              <a:ext uri="{FF2B5EF4-FFF2-40B4-BE49-F238E27FC236}">
                <a16:creationId xmlns:a16="http://schemas.microsoft.com/office/drawing/2014/main" id="{7D490333-FE64-EE75-8EDC-C272D5DFAA70}"/>
              </a:ext>
            </a:extLst>
          </p:cNvPr>
          <p:cNvSpPr/>
          <p:nvPr/>
        </p:nvSpPr>
        <p:spPr>
          <a:xfrm>
            <a:off x="1978823" y="1080675"/>
            <a:ext cx="7309015" cy="1489949"/>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baseline="0" noProof="0" dirty="0">
                <a:ln>
                  <a:noFill/>
                </a:ln>
                <a:solidFill>
                  <a:srgbClr val="2F4D5D"/>
                </a:solidFill>
                <a:effectLst/>
                <a:uLnTx/>
                <a:uFillTx/>
                <a:latin typeface="Arial" panose="020B0604020202020204"/>
                <a:ea typeface="+mn-ea"/>
                <a:cs typeface="+mn-cs"/>
              </a:rPr>
              <a:t>Keuze bieden </a:t>
            </a: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a:t>
            </a:r>
            <a:r>
              <a:rPr kumimoji="0" lang="nl-BE" sz="1800" b="0" i="0" u="none" strike="noStrike" kern="1200" cap="none" spc="0" normalizeH="0" baseline="0" noProof="0" dirty="0" err="1">
                <a:ln>
                  <a:noFill/>
                </a:ln>
                <a:solidFill>
                  <a:srgbClr val="2F4D5D"/>
                </a:solidFill>
                <a:effectLst/>
                <a:uLnTx/>
                <a:uFillTx/>
                <a:latin typeface="Arial" panose="020B0604020202020204"/>
                <a:ea typeface="+mn-ea"/>
                <a:cs typeface="+mn-cs"/>
              </a:rPr>
              <a:t>onmogelij</a:t>
            </a:r>
            <a:r>
              <a:rPr lang="nl-BE" dirty="0">
                <a:solidFill>
                  <a:srgbClr val="2F4D5D"/>
                </a:solidFill>
                <a:latin typeface="Arial" panose="020B0604020202020204"/>
              </a:rPr>
              <a:t>k </a:t>
            </a:r>
            <a:r>
              <a:rPr lang="nl-BE" dirty="0">
                <a:solidFill>
                  <a:srgbClr val="2F4D5D"/>
                </a:solidFill>
                <a:latin typeface="Arial" panose="020B0604020202020204"/>
                <a:sym typeface="Wingdings" panose="05000000000000000000" pitchFamily="2" charset="2"/>
              </a:rPr>
              <a:t> </a:t>
            </a: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verklaring)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baseline="0" noProof="0" dirty="0">
                <a:ln>
                  <a:noFill/>
                </a:ln>
                <a:solidFill>
                  <a:srgbClr val="2F4D5D"/>
                </a:solidFill>
                <a:effectLst/>
                <a:uLnTx/>
                <a:uFillTx/>
                <a:latin typeface="Arial" panose="020B0604020202020204"/>
                <a:ea typeface="+mn-ea"/>
                <a:cs typeface="+mn-cs"/>
              </a:rPr>
              <a:t>Ruimte bieden </a:t>
            </a: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voor input, emoties toelaten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baseline="0" noProof="0" dirty="0">
                <a:ln>
                  <a:noFill/>
                </a:ln>
                <a:solidFill>
                  <a:srgbClr val="2F4D5D"/>
                </a:solidFill>
                <a:effectLst/>
                <a:uLnTx/>
                <a:uFillTx/>
                <a:latin typeface="Arial" panose="020B0604020202020204"/>
                <a:ea typeface="+mn-ea"/>
                <a:cs typeface="+mn-cs"/>
              </a:rPr>
              <a:t>Toestemming vragen </a:t>
            </a: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rPr>
              <a:t>voor het geven van info/advies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baseline="0" noProof="0" dirty="0">
                <a:ln>
                  <a:noFill/>
                </a:ln>
                <a:solidFill>
                  <a:srgbClr val="2F4D5D"/>
                </a:solidFill>
                <a:effectLst/>
                <a:uLnTx/>
                <a:uFillTx/>
                <a:latin typeface="Arial" panose="020B0604020202020204"/>
                <a:ea typeface="+mn-ea"/>
                <a:cs typeface="+mn-cs"/>
              </a:rPr>
              <a:t>Controlerende taal vermijden </a:t>
            </a:r>
            <a:r>
              <a:rPr kumimoji="0" lang="nl-BE" sz="1800" b="0" i="1" u="none" strike="sngStrike" kern="1200" cap="none" spc="0" normalizeH="0" baseline="0" noProof="0" dirty="0">
                <a:ln>
                  <a:noFill/>
                </a:ln>
                <a:solidFill>
                  <a:srgbClr val="2F4D5D"/>
                </a:solidFill>
                <a:effectLst/>
                <a:uLnTx/>
                <a:uFillTx/>
                <a:latin typeface="Arial" panose="020B0604020202020204"/>
                <a:ea typeface="+mn-ea"/>
                <a:cs typeface="+mn-cs"/>
              </a:rPr>
              <a:t>(“moeten”)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1" dirty="0">
                <a:solidFill>
                  <a:srgbClr val="2F4D5D"/>
                </a:solidFill>
                <a:latin typeface="Arial" panose="020B0604020202020204"/>
              </a:rPr>
              <a:t>Aangepaste taal </a:t>
            </a:r>
            <a:r>
              <a:rPr lang="nl-BE" dirty="0">
                <a:solidFill>
                  <a:srgbClr val="2F4D5D"/>
                </a:solidFill>
                <a:latin typeface="Arial" panose="020B0604020202020204"/>
              </a:rPr>
              <a:t>gebruiken (opletten met jargon!) </a:t>
            </a: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57A74454-4BF9-2CA9-D929-C7CF1A72DBF1}"/>
              </a:ext>
            </a:extLst>
          </p:cNvPr>
          <p:cNvSpPr/>
          <p:nvPr/>
        </p:nvSpPr>
        <p:spPr>
          <a:xfrm>
            <a:off x="4931596" y="2677855"/>
            <a:ext cx="5674222" cy="148897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baseline="0" noProof="0" dirty="0">
                <a:ln>
                  <a:noFill/>
                </a:ln>
                <a:solidFill>
                  <a:srgbClr val="FFFFFF"/>
                </a:solidFill>
                <a:effectLst/>
                <a:uLnTx/>
                <a:uFillTx/>
                <a:latin typeface="Arial" panose="020B0604020202020204"/>
                <a:ea typeface="+mn-ea"/>
                <a:cs typeface="+mn-cs"/>
              </a:rPr>
              <a:t>Samenvatten</a:t>
            </a:r>
            <a:r>
              <a:rPr kumimoji="0" lang="nl-BE" sz="1800" b="0" i="0" u="none" strike="noStrike" kern="1200" cap="none" spc="0" normalizeH="0" baseline="0" noProof="0" dirty="0">
                <a:ln>
                  <a:noFill/>
                </a:ln>
                <a:solidFill>
                  <a:srgbClr val="FFFFFF"/>
                </a:solidFill>
                <a:effectLst/>
                <a:uLnTx/>
                <a:uFillTx/>
                <a:latin typeface="Arial" panose="020B0604020202020204"/>
                <a:ea typeface="+mn-ea"/>
                <a:cs typeface="+mn-cs"/>
              </a:rPr>
              <a:t> (teken</a:t>
            </a:r>
            <a:r>
              <a:rPr kumimoji="0" lang="nl-BE" sz="1800" b="0" i="0" u="none" strike="noStrike" kern="1200" cap="none" spc="0" normalizeH="0" noProof="0" dirty="0">
                <a:ln>
                  <a:noFill/>
                </a:ln>
                <a:solidFill>
                  <a:srgbClr val="FFFFFF"/>
                </a:solidFill>
                <a:effectLst/>
                <a:uLnTx/>
                <a:uFillTx/>
                <a:latin typeface="Arial" panose="020B0604020202020204"/>
                <a:ea typeface="+mn-ea"/>
                <a:cs typeface="+mn-cs"/>
              </a:rPr>
              <a:t> dat je luistert)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1" dirty="0">
                <a:solidFill>
                  <a:srgbClr val="FFFFFF"/>
                </a:solidFill>
                <a:latin typeface="Arial" panose="020B0604020202020204"/>
              </a:rPr>
              <a:t>Empathie tonen</a:t>
            </a:r>
            <a:r>
              <a:rPr lang="nl-BE" dirty="0">
                <a:solidFill>
                  <a:srgbClr val="FFFFFF"/>
                </a:solidFill>
                <a:latin typeface="Arial" panose="020B0604020202020204"/>
              </a:rPr>
              <a:t>: </a:t>
            </a:r>
            <a:r>
              <a:rPr lang="nl-BE" i="1" dirty="0">
                <a:solidFill>
                  <a:srgbClr val="FFFFFF"/>
                </a:solidFill>
                <a:latin typeface="Arial" panose="020B0604020202020204"/>
              </a:rPr>
              <a:t>“Wat vervelend”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1" i="0" u="none" strike="noStrike" kern="1200" cap="none" spc="0" normalizeH="0" noProof="0" dirty="0">
                <a:ln>
                  <a:noFill/>
                </a:ln>
                <a:solidFill>
                  <a:srgbClr val="FFFFFF"/>
                </a:solidFill>
                <a:effectLst/>
                <a:uLnTx/>
                <a:uFillTx/>
                <a:latin typeface="Arial" panose="020B0604020202020204"/>
                <a:ea typeface="+mn-ea"/>
                <a:cs typeface="+mn-cs"/>
              </a:rPr>
              <a:t>Perspectief innemen </a:t>
            </a:r>
            <a:r>
              <a:rPr kumimoji="0" lang="nl-BE" sz="1800" b="0" i="0" u="none" strike="noStrike" kern="1200" cap="none" spc="0" normalizeH="0" noProof="0" dirty="0">
                <a:ln>
                  <a:noFill/>
                </a:ln>
                <a:solidFill>
                  <a:srgbClr val="FFFFFF"/>
                </a:solidFill>
                <a:effectLst/>
                <a:uLnTx/>
                <a:uFillTx/>
                <a:latin typeface="Arial" panose="020B0604020202020204"/>
                <a:ea typeface="+mn-ea"/>
                <a:cs typeface="+mn-cs"/>
              </a:rPr>
              <a:t>vanuit oprechte interesse</a:t>
            </a:r>
          </a:p>
          <a:p>
            <a:pPr marR="0" lvl="0" algn="l" defTabSz="914400" rtl="0" eaLnBrk="1" fontAlgn="auto" latinLnBrk="0" hangingPunct="1">
              <a:lnSpc>
                <a:spcPct val="100000"/>
              </a:lnSpc>
              <a:spcBef>
                <a:spcPts val="0"/>
              </a:spcBef>
              <a:spcAft>
                <a:spcPts val="0"/>
              </a:spcAft>
              <a:buClrTx/>
              <a:buSzTx/>
              <a:tabLst/>
              <a:defRPr/>
            </a:pPr>
            <a:r>
              <a:rPr lang="nl-BE" dirty="0">
                <a:solidFill>
                  <a:srgbClr val="FFFFFF"/>
                </a:solidFill>
                <a:latin typeface="Arial" panose="020B0604020202020204"/>
              </a:rPr>
              <a:t>	(NIVEA = Niet Invullen Voor Een Ander) </a:t>
            </a:r>
            <a:endParaRPr kumimoji="0" lang="nl-BE" sz="1800" b="0" i="0" u="none" strike="noStrike" kern="1200" cap="none" spc="0" normalizeH="0" noProof="0" dirty="0">
              <a:ln>
                <a:noFill/>
              </a:ln>
              <a:solidFill>
                <a:srgbClr val="FFFFFF"/>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50F1CAE6-8B21-768F-5362-1FE42AEE9EA5}"/>
              </a:ext>
            </a:extLst>
          </p:cNvPr>
          <p:cNvSpPr/>
          <p:nvPr/>
        </p:nvSpPr>
        <p:spPr>
          <a:xfrm>
            <a:off x="1916755" y="4294471"/>
            <a:ext cx="7371083" cy="173894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nl-BE" b="1" dirty="0">
                <a:solidFill>
                  <a:srgbClr val="2F4D5D"/>
                </a:solidFill>
              </a:rPr>
              <a:t>Samenvatten</a:t>
            </a:r>
            <a:r>
              <a:rPr lang="nl-BE" dirty="0">
                <a:solidFill>
                  <a:srgbClr val="2F4D5D"/>
                </a:solidFill>
              </a:rPr>
              <a:t> </a:t>
            </a:r>
            <a:r>
              <a:rPr lang="nl-BE" dirty="0">
                <a:solidFill>
                  <a:srgbClr val="2F4D5D"/>
                </a:solidFill>
                <a:sym typeface="Wingdings" panose="05000000000000000000" pitchFamily="2" charset="2"/>
              </a:rPr>
              <a:t> gesprek structureren</a:t>
            </a:r>
          </a:p>
          <a:p>
            <a:pPr marL="285750" lvl="0" indent="-285750">
              <a:buFont typeface="Arial" panose="020B0604020202020204" pitchFamily="34" charset="0"/>
              <a:buChar char="•"/>
              <a:defRPr/>
            </a:pPr>
            <a:r>
              <a:rPr lang="nl-BE" b="1" dirty="0">
                <a:solidFill>
                  <a:srgbClr val="2F4D5D"/>
                </a:solidFill>
              </a:rPr>
              <a:t>Affirmeren</a:t>
            </a:r>
            <a:r>
              <a:rPr lang="nl-BE" dirty="0">
                <a:solidFill>
                  <a:srgbClr val="2F4D5D"/>
                </a:solidFill>
              </a:rPr>
              <a:t>: </a:t>
            </a:r>
            <a:r>
              <a:rPr lang="nl-BE" i="1" dirty="0">
                <a:solidFill>
                  <a:srgbClr val="2F4D5D"/>
                </a:solidFill>
              </a:rPr>
              <a:t>“Goed dat je zelf al hebt nagedacht” </a:t>
            </a:r>
            <a:endParaRPr kumimoji="0" lang="nl-BE" sz="1800" b="0" i="1" u="none" strike="noStrike" kern="1200" cap="none" spc="0" normalizeH="0" baseline="0" noProof="0" dirty="0">
              <a:ln>
                <a:noFill/>
              </a:ln>
              <a:solidFill>
                <a:srgbClr val="2F4D5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sym typeface="Wingdings" panose="05000000000000000000" pitchFamily="2" charset="2"/>
              </a:rPr>
              <a:t>Doorverwijzen / hulpmiddelen</a:t>
            </a:r>
            <a:r>
              <a:rPr kumimoji="0" lang="nl-BE" sz="1800" b="0" i="0" u="none" strike="noStrike" kern="1200" cap="none" spc="0" normalizeH="0" noProof="0" dirty="0">
                <a:ln>
                  <a:noFill/>
                </a:ln>
                <a:solidFill>
                  <a:srgbClr val="2F4D5D"/>
                </a:solidFill>
                <a:effectLst/>
                <a:uLnTx/>
                <a:uFillTx/>
                <a:latin typeface="Arial" panose="020B0604020202020204"/>
                <a:ea typeface="+mn-ea"/>
                <a:cs typeface="+mn-cs"/>
                <a:sym typeface="Wingdings" panose="05000000000000000000" pitchFamily="2" charset="2"/>
              </a:rPr>
              <a:t> aanreiken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solidFill>
                  <a:srgbClr val="2F4D5D"/>
                </a:solidFill>
                <a:latin typeface="Arial" panose="020B0604020202020204"/>
                <a:sym typeface="Wingdings" panose="05000000000000000000" pitchFamily="2" charset="2"/>
              </a:rPr>
              <a:t>Succeservaringen aanhalen: </a:t>
            </a:r>
            <a:r>
              <a:rPr lang="nl-BE" i="1" dirty="0">
                <a:solidFill>
                  <a:srgbClr val="2F4D5D"/>
                </a:solidFill>
                <a:latin typeface="Arial" panose="020B0604020202020204"/>
                <a:sym typeface="Wingdings" panose="05000000000000000000" pitchFamily="2" charset="2"/>
              </a:rPr>
              <a:t>“Wat heeft in het verleden gewerkt?” </a:t>
            </a:r>
            <a:endParaRPr kumimoji="0" lang="nl-BE" sz="1800" b="0" i="1" u="none" strike="noStrike" kern="1200" cap="none" spc="0" normalizeH="0" noProof="0" dirty="0">
              <a:ln>
                <a:noFill/>
              </a:ln>
              <a:solidFill>
                <a:srgbClr val="2F4D5D"/>
              </a:solidFill>
              <a:effectLst/>
              <a:uLnTx/>
              <a:uFillTx/>
              <a:latin typeface="Arial" panose="020B0604020202020204"/>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a:solidFill>
                  <a:srgbClr val="2F4D5D"/>
                </a:solidFill>
                <a:latin typeface="Arial" panose="020B0604020202020204"/>
                <a:sym typeface="Wingdings" panose="05000000000000000000" pitchFamily="2" charset="2"/>
              </a:rPr>
              <a:t>Kleine,</a:t>
            </a:r>
            <a:r>
              <a:rPr lang="nl-BE" b="1" baseline="0" dirty="0">
                <a:solidFill>
                  <a:srgbClr val="2F4D5D"/>
                </a:solidFill>
                <a:latin typeface="Arial" panose="020B0604020202020204"/>
                <a:sym typeface="Wingdings" panose="05000000000000000000" pitchFamily="2" charset="2"/>
              </a:rPr>
              <a:t> haalbare</a:t>
            </a:r>
            <a:r>
              <a:rPr lang="nl-BE" b="1" dirty="0">
                <a:solidFill>
                  <a:srgbClr val="2F4D5D"/>
                </a:solidFill>
                <a:latin typeface="Arial" panose="020B0604020202020204"/>
                <a:sym typeface="Wingdings" panose="05000000000000000000" pitchFamily="2" charset="2"/>
              </a:rPr>
              <a:t> </a:t>
            </a:r>
            <a:r>
              <a:rPr lang="nl-BE" dirty="0">
                <a:solidFill>
                  <a:srgbClr val="2F4D5D"/>
                </a:solidFill>
                <a:latin typeface="Arial" panose="020B0604020202020204"/>
                <a:sym typeface="Wingdings" panose="05000000000000000000" pitchFamily="2" charset="2"/>
              </a:rPr>
              <a:t>stappen overeen komen</a:t>
            </a:r>
            <a:endParaRPr kumimoji="0" lang="nl-BE" sz="1800" b="0" i="0" u="none" strike="noStrike" kern="1200" cap="none" spc="0" normalizeH="0" baseline="0" noProof="0" dirty="0">
              <a:ln>
                <a:noFill/>
              </a:ln>
              <a:solidFill>
                <a:srgbClr val="2F4D5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28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004E55F-90C7-19CB-A65B-1FC31727A55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a:ln>
                  <a:noFill/>
                </a:ln>
                <a:solidFill>
                  <a:srgbClr val="FFFFFF"/>
                </a:solidFill>
                <a:effectLst/>
                <a:uLnTx/>
                <a:uFillTx/>
                <a:latin typeface="Arial" charset="0"/>
                <a:ea typeface="+mn-ea"/>
                <a:cs typeface="+mn-cs"/>
              </a:rPr>
              <a:t>Work and Organisation Studies</a:t>
            </a:r>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A45B8592-38E3-23AD-10DA-8A1B84862F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02DF8B11-C2CE-8D1C-079C-98B3704B52AA}"/>
              </a:ext>
            </a:extLst>
          </p:cNvPr>
          <p:cNvSpPr>
            <a:spLocks noGrp="1"/>
          </p:cNvSpPr>
          <p:nvPr>
            <p:ph type="title"/>
          </p:nvPr>
        </p:nvSpPr>
        <p:spPr>
          <a:xfrm>
            <a:off x="421887" y="89848"/>
            <a:ext cx="11041200" cy="1152000"/>
          </a:xfrm>
        </p:spPr>
        <p:txBody>
          <a:bodyPr/>
          <a:lstStyle/>
          <a:p>
            <a:r>
              <a:rPr lang="nl-BE" dirty="0"/>
              <a:t>Focusgroepen </a:t>
            </a:r>
            <a:r>
              <a:rPr lang="nl-BE" dirty="0">
                <a:sym typeface="Wingdings" panose="05000000000000000000" pitchFamily="2" charset="2"/>
              </a:rPr>
              <a:t> ervaringen implementatie</a:t>
            </a:r>
            <a:endParaRPr lang="nl-BE" dirty="0"/>
          </a:p>
        </p:txBody>
      </p:sp>
      <p:pic>
        <p:nvPicPr>
          <p:cNvPr id="16" name="Graphic 15" descr="Meeting with solid fill">
            <a:extLst>
              <a:ext uri="{FF2B5EF4-FFF2-40B4-BE49-F238E27FC236}">
                <a16:creationId xmlns:a16="http://schemas.microsoft.com/office/drawing/2014/main" id="{96F35366-75AC-1244-93F0-881DBA9E02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6223" y="2481715"/>
            <a:ext cx="1532528" cy="1532528"/>
          </a:xfrm>
          <a:prstGeom prst="rect">
            <a:avLst/>
          </a:prstGeom>
        </p:spPr>
      </p:pic>
      <p:sp>
        <p:nvSpPr>
          <p:cNvPr id="24" name="TextBox 23">
            <a:extLst>
              <a:ext uri="{FF2B5EF4-FFF2-40B4-BE49-F238E27FC236}">
                <a16:creationId xmlns:a16="http://schemas.microsoft.com/office/drawing/2014/main" id="{F0E87A27-12E1-9A09-1F0D-0169F4160128}"/>
              </a:ext>
            </a:extLst>
          </p:cNvPr>
          <p:cNvSpPr txBox="1"/>
          <p:nvPr/>
        </p:nvSpPr>
        <p:spPr>
          <a:xfrm>
            <a:off x="7052420" y="1536613"/>
            <a:ext cx="4937535" cy="2126864"/>
          </a:xfrm>
          <a:prstGeom prst="rect">
            <a:avLst/>
          </a:prstGeom>
          <a:noFill/>
          <a:ln w="38100">
            <a:solidFill>
              <a:srgbClr val="00B050"/>
            </a:solidFill>
          </a:ln>
        </p:spPr>
        <p:txBody>
          <a:bodyPr wrap="square">
            <a:spAutoFit/>
          </a:bodyPr>
          <a:lstStyle/>
          <a:p>
            <a:pPr lvl="0" indent="449580">
              <a:lnSpc>
                <a:spcPct val="150000"/>
              </a:lnSpc>
              <a:spcAft>
                <a:spcPts val="600"/>
              </a:spcAft>
            </a:pPr>
            <a:r>
              <a:rPr lang="nl-BE" b="1" dirty="0">
                <a:solidFill>
                  <a:srgbClr val="2F4D5D"/>
                </a:solidFill>
                <a:latin typeface="Calibri Light" panose="020F0302020204030204" pitchFamily="34" charset="0"/>
                <a:ea typeface="Calibri" panose="020F0502020204030204" pitchFamily="34" charset="0"/>
                <a:cs typeface="Times New Roman" panose="02020603050405020304" pitchFamily="18" charset="0"/>
              </a:rPr>
              <a:t>“Ik ben veel minder uitgeput. Vroeger toen ik thuis kwam, wou ik in de zetel ploffen, maar dat heb ik nu niet meer. Ik jaag me veel minder op en dat vreet ook minder energie, denk ik. Het is misschien ook minder een monoloog.”</a:t>
            </a:r>
          </a:p>
        </p:txBody>
      </p:sp>
      <p:sp>
        <p:nvSpPr>
          <p:cNvPr id="8" name="TextBox 7">
            <a:extLst>
              <a:ext uri="{FF2B5EF4-FFF2-40B4-BE49-F238E27FC236}">
                <a16:creationId xmlns:a16="http://schemas.microsoft.com/office/drawing/2014/main" id="{80F2D093-7216-5D6E-FD74-1432EF2A5EBC}"/>
              </a:ext>
            </a:extLst>
          </p:cNvPr>
          <p:cNvSpPr txBox="1"/>
          <p:nvPr/>
        </p:nvSpPr>
        <p:spPr>
          <a:xfrm>
            <a:off x="421887" y="1841039"/>
            <a:ext cx="4274049" cy="1711366"/>
          </a:xfrm>
          <a:prstGeom prst="rect">
            <a:avLst/>
          </a:prstGeom>
          <a:noFill/>
          <a:ln w="38100">
            <a:solidFill>
              <a:srgbClr val="00B050"/>
            </a:solidFill>
          </a:ln>
        </p:spPr>
        <p:txBody>
          <a:bodyPr wrap="square">
            <a:spAutoFit/>
          </a:bodyPr>
          <a:lstStyle/>
          <a:p>
            <a:pPr lvl="0" indent="449580" algn="just">
              <a:lnSpc>
                <a:spcPct val="150000"/>
              </a:lnSpc>
              <a:spcAft>
                <a:spcPts val="600"/>
              </a:spcAft>
            </a:pPr>
            <a:r>
              <a:rPr lang="nl-BE" b="1" dirty="0">
                <a:solidFill>
                  <a:srgbClr val="2F4D5D"/>
                </a:solidFill>
                <a:latin typeface="Calibri Light" panose="020F0302020204030204" pitchFamily="34" charset="0"/>
                <a:ea typeface="Calibri" panose="020F0502020204030204" pitchFamily="34" charset="0"/>
                <a:cs typeface="Times New Roman" panose="02020603050405020304" pitchFamily="18" charset="0"/>
              </a:rPr>
              <a:t>“Het lijkt wel alsof mensen meer geneigd zijn ermee aan de slag te gaan, door het uit hen zelf te laten komen. Ik word soms ook letterlijk bedankt voor het gesprek.” </a:t>
            </a:r>
          </a:p>
        </p:txBody>
      </p:sp>
      <p:sp>
        <p:nvSpPr>
          <p:cNvPr id="10" name="TextBox 9">
            <a:extLst>
              <a:ext uri="{FF2B5EF4-FFF2-40B4-BE49-F238E27FC236}">
                <a16:creationId xmlns:a16="http://schemas.microsoft.com/office/drawing/2014/main" id="{34B7C0EC-09E1-7B23-CFB2-5BE9ACC8E242}"/>
              </a:ext>
            </a:extLst>
          </p:cNvPr>
          <p:cNvSpPr txBox="1"/>
          <p:nvPr/>
        </p:nvSpPr>
        <p:spPr>
          <a:xfrm>
            <a:off x="3958975" y="4441018"/>
            <a:ext cx="4274049" cy="880369"/>
          </a:xfrm>
          <a:prstGeom prst="rect">
            <a:avLst/>
          </a:prstGeom>
          <a:noFill/>
          <a:ln w="38100">
            <a:solidFill>
              <a:srgbClr val="FF0000"/>
            </a:solidFill>
          </a:ln>
        </p:spPr>
        <p:txBody>
          <a:bodyPr wrap="square">
            <a:spAutoFit/>
          </a:bodyPr>
          <a:lstStyle/>
          <a:p>
            <a:pPr lvl="0" indent="449580" algn="just">
              <a:lnSpc>
                <a:spcPct val="150000"/>
              </a:lnSpc>
              <a:spcAft>
                <a:spcPts val="600"/>
              </a:spcAft>
            </a:pPr>
            <a:r>
              <a:rPr lang="nl-BE" b="1" dirty="0">
                <a:solidFill>
                  <a:srgbClr val="2F4D5D"/>
                </a:solidFill>
                <a:latin typeface="Calibri Light" panose="020F0302020204030204" pitchFamily="34" charset="0"/>
                <a:ea typeface="Calibri" panose="020F0502020204030204" pitchFamily="34" charset="0"/>
                <a:cs typeface="Times New Roman" panose="02020603050405020304" pitchFamily="18" charset="0"/>
              </a:rPr>
              <a:t>“Als je echt iemand wil motiveren, moet je die persoon op regelmatige basis zien.” </a:t>
            </a:r>
          </a:p>
        </p:txBody>
      </p:sp>
    </p:spTree>
    <p:extLst>
      <p:ext uri="{BB962C8B-B14F-4D97-AF65-F5344CB8AC3E}">
        <p14:creationId xmlns:p14="http://schemas.microsoft.com/office/powerpoint/2010/main" val="28579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10" grpId="0" animBg="1"/>
    </p:bld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2505155E8BF47B3C3679D02B959FF" ma:contentTypeVersion="4" ma:contentTypeDescription="Een nieuw document maken." ma:contentTypeScope="" ma:versionID="b64dcfb4bf0b548f6442915101175743">
  <xsd:schema xmlns:xsd="http://www.w3.org/2001/XMLSchema" xmlns:xs="http://www.w3.org/2001/XMLSchema" xmlns:p="http://schemas.microsoft.com/office/2006/metadata/properties" xmlns:ns2="bd19bfdb-5fe5-4205-929a-60a27e409321" targetNamespace="http://schemas.microsoft.com/office/2006/metadata/properties" ma:root="true" ma:fieldsID="655a896e1f2147082ce910b7f7d0b0f1" ns2:_="">
    <xsd:import namespace="bd19bfdb-5fe5-4205-929a-60a27e4093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9bfdb-5fe5-4205-929a-60a27e409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51FE1-CF6C-4AA0-A9E6-6631F8955E52}"/>
</file>

<file path=customXml/itemProps2.xml><?xml version="1.0" encoding="utf-8"?>
<ds:datastoreItem xmlns:ds="http://schemas.openxmlformats.org/officeDocument/2006/customXml" ds:itemID="{E56D665C-6E34-4C09-8085-8211E67B2B57}"/>
</file>

<file path=customXml/itemProps3.xml><?xml version="1.0" encoding="utf-8"?>
<ds:datastoreItem xmlns:ds="http://schemas.openxmlformats.org/officeDocument/2006/customXml" ds:itemID="{D71A8A46-F7F7-4B79-889D-A4FC47AEC8E2}"/>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Widescreen</PresentationFormat>
  <Paragraphs>246</Paragraphs>
  <Slides>14</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Calibri Light</vt:lpstr>
      <vt:lpstr>Wingdings</vt:lpstr>
      <vt:lpstr>KU Leuven</vt:lpstr>
      <vt:lpstr>1_KU Leuven</vt:lpstr>
      <vt:lpstr>2_KU Leuven</vt:lpstr>
      <vt:lpstr>3_KU Leuven</vt:lpstr>
      <vt:lpstr>Hoe motiverend in gesprek gaan rond veiligheid en welzijn op het werk?   Een wetenschappelijke kijk</vt:lpstr>
      <vt:lpstr>denk aan een fijne herinnering…  </vt:lpstr>
      <vt:lpstr>Zelf-Determinatie Theorie (Deci &amp; Ryan)</vt:lpstr>
      <vt:lpstr>Zelf-Determinatie Theorie (Deci &amp; Ryan)</vt:lpstr>
      <vt:lpstr>Zelf-Determinatie Theorie</vt:lpstr>
      <vt:lpstr>Motiverende consultvoering bij re-integratiegesprekken  </vt:lpstr>
      <vt:lpstr>Evaluatie van de effectiviteit van training </vt:lpstr>
      <vt:lpstr>Behoefte-ondersteunende communicatie</vt:lpstr>
      <vt:lpstr>Focusgroepen  ervaringen implementatie</vt:lpstr>
      <vt:lpstr>Casus: je springt binnen bij Sandra na periodieke onderzoeken</vt:lpstr>
      <vt:lpstr>Gespreksopbouw volgens ‘Motivational Interviewing’  (Miller &amp; Rollnick)</vt:lpstr>
      <vt:lpstr>Adviseren, plannen en gesprek goed afronden</vt:lpstr>
      <vt:lpstr>Wat als er toch weerstand ontstaat?</vt:lpstr>
      <vt:lpstr>Vragen?   </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Omgaan met weerstand</dc:title>
  <dc:creator>Isha Rymenans</dc:creator>
  <cp:lastModifiedBy>Isha Rymenans</cp:lastModifiedBy>
  <cp:revision>11</cp:revision>
  <dcterms:created xsi:type="dcterms:W3CDTF">2024-05-02T13:56:36Z</dcterms:created>
  <dcterms:modified xsi:type="dcterms:W3CDTF">2024-10-31T15:02:24Z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0x010100E902505155E8BF47B3C3679D02B959FF</vt:lpwstr>
  </property>
</Properties>
</file>