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2" r:id="rId4"/>
  </p:sldMasterIdLst>
  <p:notesMasterIdLst>
    <p:notesMasterId r:id="rId31"/>
  </p:notesMasterIdLst>
  <p:handoutMasterIdLst>
    <p:handoutMasterId r:id="rId32"/>
  </p:handoutMasterIdLst>
  <p:sldIdLst>
    <p:sldId id="1435" r:id="rId5"/>
    <p:sldId id="1436" r:id="rId6"/>
    <p:sldId id="1432" r:id="rId7"/>
    <p:sldId id="640" r:id="rId8"/>
    <p:sldId id="1431" r:id="rId9"/>
    <p:sldId id="1438" r:id="rId10"/>
    <p:sldId id="748" r:id="rId11"/>
    <p:sldId id="1441" r:id="rId12"/>
    <p:sldId id="731" r:id="rId13"/>
    <p:sldId id="643" r:id="rId14"/>
    <p:sldId id="1439" r:id="rId15"/>
    <p:sldId id="737" r:id="rId16"/>
    <p:sldId id="786" r:id="rId17"/>
    <p:sldId id="797" r:id="rId18"/>
    <p:sldId id="1428" r:id="rId19"/>
    <p:sldId id="785" r:id="rId20"/>
    <p:sldId id="792" r:id="rId21"/>
    <p:sldId id="793" r:id="rId22"/>
    <p:sldId id="795" r:id="rId23"/>
    <p:sldId id="794" r:id="rId24"/>
    <p:sldId id="796" r:id="rId25"/>
    <p:sldId id="746" r:id="rId26"/>
    <p:sldId id="1426" r:id="rId27"/>
    <p:sldId id="1440" r:id="rId28"/>
    <p:sldId id="744" r:id="rId29"/>
    <p:sldId id="1427" r:id="rId30"/>
  </p:sldIdLst>
  <p:sldSz cx="9144000" cy="5143500" type="screen16x9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6">
          <p15:clr>
            <a:srgbClr val="A4A3A4"/>
          </p15:clr>
        </p15:guide>
        <p15:guide id="2" orient="horz" pos="2813">
          <p15:clr>
            <a:srgbClr val="A4A3A4"/>
          </p15:clr>
        </p15:guide>
        <p15:guide id="3" orient="horz" pos="1371">
          <p15:clr>
            <a:srgbClr val="A4A3A4"/>
          </p15:clr>
        </p15:guide>
        <p15:guide id="4" orient="horz" pos="921">
          <p15:clr>
            <a:srgbClr val="A4A3A4"/>
          </p15:clr>
        </p15:guide>
        <p15:guide id="5" orient="horz" pos="685">
          <p15:clr>
            <a:srgbClr val="A4A3A4"/>
          </p15:clr>
        </p15:guide>
        <p15:guide id="6" pos="2005">
          <p15:clr>
            <a:srgbClr val="A4A3A4"/>
          </p15:clr>
        </p15:guide>
        <p15:guide id="7" pos="5416">
          <p15:clr>
            <a:srgbClr val="A4A3A4"/>
          </p15:clr>
        </p15:guide>
        <p15:guide id="8" pos="1169">
          <p15:clr>
            <a:srgbClr val="A4A3A4"/>
          </p15:clr>
        </p15:guide>
        <p15:guide id="9" pos="3671">
          <p15:clr>
            <a:srgbClr val="A4A3A4"/>
          </p15:clr>
        </p15:guide>
        <p15:guide id="10" pos="338">
          <p15:clr>
            <a:srgbClr val="A4A3A4"/>
          </p15:clr>
        </p15:guide>
        <p15:guide id="11" pos="379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B9C2"/>
    <a:srgbClr val="E9F3F4"/>
    <a:srgbClr val="00CC66"/>
    <a:srgbClr val="44B8BE"/>
    <a:srgbClr val="4D1642"/>
    <a:srgbClr val="B4E3E5"/>
    <a:srgbClr val="000080"/>
    <a:srgbClr val="99FF99"/>
    <a:srgbClr val="00CCFF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03" autoAdjust="0"/>
    <p:restoredTop sz="92996" autoAdjust="0"/>
  </p:normalViewPr>
  <p:slideViewPr>
    <p:cSldViewPr snapToGrid="0" snapToObjects="1">
      <p:cViewPr varScale="1">
        <p:scale>
          <a:sx n="100" d="100"/>
          <a:sy n="100" d="100"/>
        </p:scale>
        <p:origin x="912" y="72"/>
      </p:cViewPr>
      <p:guideLst>
        <p:guide orient="horz" pos="2886"/>
        <p:guide orient="horz" pos="2813"/>
        <p:guide orient="horz" pos="1371"/>
        <p:guide orient="horz" pos="921"/>
        <p:guide orient="horz" pos="685"/>
        <p:guide pos="2005"/>
        <p:guide pos="5416"/>
        <p:guide pos="1169"/>
        <p:guide pos="3671"/>
        <p:guide pos="338"/>
        <p:guide pos="379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8" cy="511731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991" y="0"/>
            <a:ext cx="3078428" cy="511731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C7F1BD27-72D8-404C-9E7A-02C95540FD4D}" type="datetime1">
              <a:rPr lang="fr-BE" smtClean="0"/>
              <a:pPr/>
              <a:t>28-10-24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721106"/>
            <a:ext cx="3078428" cy="511731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991" y="9721106"/>
            <a:ext cx="3078428" cy="511731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816BC8FF-AB82-EB4E-8270-0C1CBB0EEB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9589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8" cy="511731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1" y="0"/>
            <a:ext cx="3078428" cy="511731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4BBF54C5-0DBB-9445-A2E1-56E3208975E8}" type="datetime1">
              <a:rPr lang="fr-BE" smtClean="0"/>
              <a:pPr/>
              <a:t>28-10-24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8" y="768350"/>
            <a:ext cx="6821487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8" y="4861442"/>
            <a:ext cx="5683250" cy="4605576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6"/>
            <a:ext cx="3078428" cy="511731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1" y="9721106"/>
            <a:ext cx="3078428" cy="511731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7E757A5C-D737-FC40-9B05-E0EDB9686A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5614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5DB1DB-2CFF-407F-96AF-16D44B720AAA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31494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5DB1DB-2CFF-407F-96AF-16D44B720AAA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2315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5DB1DB-2CFF-407F-96AF-16D44B720AAA}" type="slidenum">
              <a:rPr lang="nl-BE" smtClean="0"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898249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5DB1DB-2CFF-407F-96AF-16D44B720AAA}" type="slidenum">
              <a:rPr lang="nl-BE" smtClean="0"/>
              <a:t>15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518846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5DB1DB-2CFF-407F-96AF-16D44B720AAA}" type="slidenum">
              <a:rPr lang="nl-BE" smtClean="0"/>
              <a:t>23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433249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5DB1DB-2CFF-407F-96AF-16D44B720AAA}" type="slidenum">
              <a:rPr lang="nl-BE" smtClean="0"/>
              <a:t>26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43324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. PAGE DE GARDE PRÉ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701"/>
          <a:stretch/>
        </p:blipFill>
        <p:spPr>
          <a:xfrm>
            <a:off x="-3176" y="0"/>
            <a:ext cx="9147176" cy="3050077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314752" y="1525038"/>
            <a:ext cx="7886700" cy="993775"/>
          </a:xfrm>
          <a:prstGeom prst="rect">
            <a:avLst/>
          </a:prstGeom>
        </p:spPr>
        <p:txBody>
          <a:bodyPr/>
          <a:lstStyle>
            <a:lvl1pPr algn="l">
              <a:defRPr sz="2800" b="0" i="0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 dirty="0"/>
              <a:t>Title of the presentation</a:t>
            </a:r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8"/>
          </p:nvPr>
        </p:nvSpPr>
        <p:spPr>
          <a:xfrm>
            <a:off x="417375" y="4635549"/>
            <a:ext cx="7334794" cy="273844"/>
          </a:xfrm>
        </p:spPr>
        <p:txBody>
          <a:bodyPr/>
          <a:lstStyle>
            <a:lvl1pPr>
              <a:defRPr sz="800" i="1" cap="none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a-DK"/>
              <a:t>Nationale Dagen - Brussel, 14 november 2024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>
            <a:duotone>
              <a:prstClr val="black"/>
              <a:srgbClr val="00B0F0">
                <a:tint val="45000"/>
                <a:satMod val="400000"/>
              </a:srgbClr>
            </a:duotone>
          </a:blip>
          <a:srcRect r="20352"/>
          <a:stretch/>
        </p:blipFill>
        <p:spPr>
          <a:xfrm>
            <a:off x="6349872" y="374036"/>
            <a:ext cx="816133" cy="766837"/>
          </a:xfrm>
          <a:prstGeom prst="rect">
            <a:avLst/>
          </a:prstGeom>
          <a:solidFill>
            <a:srgbClr val="B4E3E5">
              <a:alpha val="72157"/>
            </a:srgbClr>
          </a:solidFill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7B4949F-5785-4522-BAA8-DF8A79C418B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305087" y="343897"/>
            <a:ext cx="1632626" cy="74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944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5FE7CF4-9699-4922-BE0D-8522110D27A4}"/>
              </a:ext>
            </a:extLst>
          </p:cNvPr>
          <p:cNvSpPr/>
          <p:nvPr userDrawn="1"/>
        </p:nvSpPr>
        <p:spPr>
          <a:xfrm>
            <a:off x="1563347" y="-2065468"/>
            <a:ext cx="6876028" cy="6876028"/>
          </a:xfrm>
          <a:prstGeom prst="ellipse">
            <a:avLst/>
          </a:prstGeom>
          <a:solidFill>
            <a:schemeClr val="bg1">
              <a:alpha val="0"/>
            </a:scheme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F805B1D-0989-46BB-AF40-B7A29460E428}"/>
              </a:ext>
            </a:extLst>
          </p:cNvPr>
          <p:cNvSpPr/>
          <p:nvPr userDrawn="1"/>
        </p:nvSpPr>
        <p:spPr>
          <a:xfrm>
            <a:off x="591669" y="-588981"/>
            <a:ext cx="6876028" cy="6876028"/>
          </a:xfrm>
          <a:prstGeom prst="ellipse">
            <a:avLst/>
          </a:prstGeom>
          <a:solidFill>
            <a:schemeClr val="bg1">
              <a:alpha val="0"/>
            </a:schemeClr>
          </a:solidFill>
          <a:ln w="31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sp>
        <p:nvSpPr>
          <p:cNvPr id="14" name="Hexagon 13">
            <a:extLst>
              <a:ext uri="{FF2B5EF4-FFF2-40B4-BE49-F238E27FC236}">
                <a16:creationId xmlns:a16="http://schemas.microsoft.com/office/drawing/2014/main" id="{4A17A677-217D-4DAD-A8AC-CDA7600EC9A5}"/>
              </a:ext>
            </a:extLst>
          </p:cNvPr>
          <p:cNvSpPr/>
          <p:nvPr userDrawn="1"/>
        </p:nvSpPr>
        <p:spPr>
          <a:xfrm>
            <a:off x="-3112460" y="-2815815"/>
            <a:ext cx="6225821" cy="5367087"/>
          </a:xfrm>
          <a:prstGeom prst="hexagon">
            <a:avLst/>
          </a:prstGeom>
          <a:solidFill>
            <a:schemeClr val="bg1">
              <a:alpha val="0"/>
            </a:scheme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3BD30E-3424-4772-A239-FCE2182173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6051" y="2073818"/>
            <a:ext cx="291899" cy="9832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72CEF48-7535-4147-801D-73B1EB87BF9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2932" y="4496896"/>
            <a:ext cx="1231899" cy="411307"/>
          </a:xfrm>
          <a:prstGeom prst="rect">
            <a:avLst/>
          </a:prstGeom>
        </p:spPr>
      </p:pic>
      <p:sp>
        <p:nvSpPr>
          <p:cNvPr id="11" name="Date Placeholder 1">
            <a:extLst>
              <a:ext uri="{FF2B5EF4-FFF2-40B4-BE49-F238E27FC236}">
                <a16:creationId xmlns:a16="http://schemas.microsoft.com/office/drawing/2014/main" id="{B8955FBF-9920-401A-BD6A-D4245823B5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9601" y="4532501"/>
            <a:ext cx="1381271" cy="166651"/>
          </a:xfrm>
          <a:prstGeom prst="rect">
            <a:avLst/>
          </a:prstGeom>
          <a:effectLst/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chemeClr val="bg1"/>
                </a:solidFill>
                <a:effectLst/>
                <a:latin typeface="Morebi Rounded Med" panose="02010101010101010101" pitchFamily="50" charset="0"/>
              </a:defRPr>
            </a:lvl1pPr>
          </a:lstStyle>
          <a:p>
            <a:endParaRPr lang="nl-BE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5A84999E-7A4E-43E3-880D-8ACAC2AA770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77565" y="2172408"/>
            <a:ext cx="7188868" cy="994264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 algn="ctr">
              <a:buNone/>
              <a:defRPr sz="33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orebi Rounded Med" panose="02010101010101010101" pitchFamily="50" charset="0"/>
              </a:defRPr>
            </a:lvl1pPr>
            <a:lvl2pPr marL="401241" indent="0">
              <a:buFont typeface="+mj-lt"/>
              <a:buNone/>
              <a:defRPr sz="3300">
                <a:solidFill>
                  <a:schemeClr val="bg1"/>
                </a:solidFill>
                <a:latin typeface="+mj-lt"/>
              </a:defRPr>
            </a:lvl2pPr>
            <a:lvl3pPr marL="401241" indent="0">
              <a:buFont typeface="+mj-lt"/>
              <a:buNone/>
              <a:defRPr sz="3300">
                <a:solidFill>
                  <a:schemeClr val="bg1"/>
                </a:solidFill>
                <a:latin typeface="+mj-lt"/>
              </a:defRPr>
            </a:lvl3pPr>
            <a:lvl4pPr marL="606029" indent="0">
              <a:buFont typeface="+mj-lt"/>
              <a:buNone/>
              <a:defRPr sz="3300">
                <a:solidFill>
                  <a:schemeClr val="bg1"/>
                </a:solidFill>
                <a:latin typeface="+mj-lt"/>
              </a:defRPr>
            </a:lvl4pPr>
            <a:lvl5pPr marL="606029" indent="0">
              <a:buFont typeface="+mj-lt"/>
              <a:buNone/>
              <a:defRPr sz="33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809A2327-F724-46FB-AAA4-537ED86644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7565" y="3219231"/>
            <a:ext cx="7188868" cy="132453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 algn="ctr">
              <a:buNone/>
              <a:defRPr sz="27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orebi Rounded Med" panose="02010101010101010101" pitchFamily="50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8D774E-22D1-DF14-FA75-4FD1F1E130B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alphaModFix amt="46000"/>
          </a:blip>
          <a:srcRect r="20352"/>
          <a:stretch/>
        </p:blipFill>
        <p:spPr>
          <a:xfrm>
            <a:off x="6658053" y="4382760"/>
            <a:ext cx="809644" cy="76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023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1" grpId="0"/>
      <p:bldP spid="10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1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1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. 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052" r="30595"/>
          <a:stretch/>
        </p:blipFill>
        <p:spPr>
          <a:xfrm>
            <a:off x="-512944" y="1233508"/>
            <a:ext cx="2404774" cy="2037894"/>
          </a:xfrm>
          <a:prstGeom prst="rect">
            <a:avLst/>
          </a:prstGeom>
        </p:spPr>
      </p:pic>
      <p:sp>
        <p:nvSpPr>
          <p:cNvPr id="1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6029325" y="0"/>
            <a:ext cx="3114675" cy="438361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tIns="180000"/>
          <a:lstStyle>
            <a:lvl1pPr algn="ctr">
              <a:defRPr sz="2000">
                <a:latin typeface="Morebi Rounded Medium"/>
                <a:cs typeface="Morebi Rounded Medium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365240" y="1384565"/>
            <a:ext cx="1828002" cy="807244"/>
          </a:xfrm>
          <a:prstGeom prst="rect">
            <a:avLst/>
          </a:prstGeom>
        </p:spPr>
        <p:txBody>
          <a:bodyPr vert="horz" tIns="0" bIns="0" anchor="ctr"/>
          <a:lstStyle>
            <a:lvl1pPr marL="0" indent="0" algn="ctr">
              <a:lnSpc>
                <a:spcPct val="70000"/>
              </a:lnSpc>
              <a:spcBef>
                <a:spcPts val="0"/>
              </a:spcBef>
              <a:buNone/>
              <a:defRPr sz="4000" b="0" kern="0" cap="none" spc="100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7" hasCustomPrompt="1"/>
          </p:nvPr>
        </p:nvSpPr>
        <p:spPr>
          <a:xfrm>
            <a:off x="536575" y="2237815"/>
            <a:ext cx="5414962" cy="1327547"/>
          </a:xfrm>
          <a:prstGeom prst="rect">
            <a:avLst/>
          </a:prstGeom>
        </p:spPr>
        <p:txBody>
          <a:bodyPr vert="horz" lIns="0">
            <a:norm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400" b="0" i="0" cap="none" spc="100" baseline="0">
                <a:solidFill>
                  <a:schemeClr val="accent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Title of the chapter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428" y="4299282"/>
            <a:ext cx="1220649" cy="1088643"/>
          </a:xfrm>
          <a:prstGeom prst="rect">
            <a:avLst/>
          </a:prstGeom>
        </p:spPr>
      </p:pic>
      <p:sp>
        <p:nvSpPr>
          <p:cNvPr id="18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210004" y="4635549"/>
            <a:ext cx="1511822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nl-BE" sz="800" kern="0" cap="all" spc="50" smtClean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C6D7A772-3CA6-4EFB-8A03-3D087815C46D}" type="slidenum">
              <a:rPr lang="nl-BE" smtClean="0"/>
              <a:pPr/>
              <a:t>‹#›</a:t>
            </a:fld>
            <a:endParaRPr lang="nl-BE" dirty="0"/>
          </a:p>
        </p:txBody>
      </p:sp>
      <p:sp>
        <p:nvSpPr>
          <p:cNvPr id="19" name="Footer Placeholder 3"/>
          <p:cNvSpPr>
            <a:spLocks noGrp="1"/>
          </p:cNvSpPr>
          <p:nvPr>
            <p:ph type="ftr" sz="quarter" idx="19"/>
          </p:nvPr>
        </p:nvSpPr>
        <p:spPr>
          <a:xfrm>
            <a:off x="417375" y="4635549"/>
            <a:ext cx="7334794" cy="273844"/>
          </a:xfrm>
        </p:spPr>
        <p:txBody>
          <a:bodyPr/>
          <a:lstStyle>
            <a:lvl1pPr>
              <a:defRPr sz="800" i="1" cap="none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a-DK"/>
              <a:t>Nationale Dagen - Brussel, 14 november 2024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 rotWithShape="1">
          <a:blip r:embed="rId4"/>
          <a:srcRect r="20352"/>
          <a:stretch/>
        </p:blipFill>
        <p:spPr>
          <a:xfrm>
            <a:off x="1636800" y="406888"/>
            <a:ext cx="809644" cy="760740"/>
          </a:xfrm>
          <a:prstGeom prst="rect">
            <a:avLst/>
          </a:prstGeom>
          <a:solidFill>
            <a:srgbClr val="B4E3E5">
              <a:alpha val="50196"/>
            </a:srgbClr>
          </a:solidFill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FC88C3C-4F82-411A-A8EC-2FE7DF8053C5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17375" y="560410"/>
            <a:ext cx="1300137" cy="413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174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. 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774"/>
          <a:stretch/>
        </p:blipFill>
        <p:spPr>
          <a:xfrm>
            <a:off x="0" y="0"/>
            <a:ext cx="9137783" cy="4383618"/>
          </a:xfrm>
          <a:prstGeom prst="rect">
            <a:avLst/>
          </a:prstGeom>
        </p:spPr>
      </p:pic>
      <p:sp>
        <p:nvSpPr>
          <p:cNvPr id="8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365240" y="1384565"/>
            <a:ext cx="1828002" cy="807244"/>
          </a:xfrm>
          <a:prstGeom prst="rect">
            <a:avLst/>
          </a:prstGeom>
        </p:spPr>
        <p:txBody>
          <a:bodyPr vert="horz" tIns="0" bIns="0" anchor="ctr"/>
          <a:lstStyle>
            <a:lvl1pPr marL="0" indent="0" algn="ctr">
              <a:lnSpc>
                <a:spcPct val="70000"/>
              </a:lnSpc>
              <a:spcBef>
                <a:spcPts val="0"/>
              </a:spcBef>
              <a:buNone/>
              <a:defRPr sz="4000" b="0" kern="0" cap="none" spc="100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536575" y="2237815"/>
            <a:ext cx="5414962" cy="1327547"/>
          </a:xfrm>
          <a:prstGeom prst="rect">
            <a:avLst/>
          </a:prstGeom>
        </p:spPr>
        <p:txBody>
          <a:bodyPr vert="horz" lIns="0">
            <a:norm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400" b="0" i="0" cap="none" spc="100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Title of the chapter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428" y="4299282"/>
            <a:ext cx="1220649" cy="1088643"/>
          </a:xfrm>
          <a:prstGeom prst="rect">
            <a:avLst/>
          </a:prstGeom>
        </p:spPr>
      </p:pic>
      <p:sp>
        <p:nvSpPr>
          <p:cNvPr id="1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210004" y="4635549"/>
            <a:ext cx="1511822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nl-BE" sz="800" kern="0" cap="all" spc="50" smtClean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C6D7A772-3CA6-4EFB-8A03-3D087815C46D}" type="slidenum">
              <a:rPr lang="nl-BE" smtClean="0"/>
              <a:pPr/>
              <a:t>‹#›</a:t>
            </a:fld>
            <a:endParaRPr lang="nl-BE" dirty="0"/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18"/>
          </p:nvPr>
        </p:nvSpPr>
        <p:spPr>
          <a:xfrm>
            <a:off x="417375" y="4635549"/>
            <a:ext cx="7334794" cy="273844"/>
          </a:xfrm>
        </p:spPr>
        <p:txBody>
          <a:bodyPr/>
          <a:lstStyle>
            <a:lvl1pPr>
              <a:defRPr sz="800" i="1" cap="none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a-DK"/>
              <a:t>Nationale Dagen - Brussel, 14 november 2024</a:t>
            </a:r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 rotWithShape="1">
          <a:blip r:embed="rId4">
            <a:duotone>
              <a:prstClr val="black"/>
              <a:srgbClr val="00B0F0">
                <a:tint val="45000"/>
                <a:satMod val="400000"/>
              </a:srgbClr>
            </a:duotone>
          </a:blip>
          <a:srcRect r="20352"/>
          <a:stretch/>
        </p:blipFill>
        <p:spPr>
          <a:xfrm>
            <a:off x="1716673" y="325418"/>
            <a:ext cx="816133" cy="766837"/>
          </a:xfrm>
          <a:prstGeom prst="rect">
            <a:avLst/>
          </a:prstGeom>
          <a:solidFill>
            <a:srgbClr val="B4E3E5">
              <a:alpha val="72157"/>
            </a:srgbClr>
          </a:solidFill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E55EC04-C4B0-4E43-AF6F-EE0637A5587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125" y="535420"/>
            <a:ext cx="1231899" cy="411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747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.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2"/>
          <a:srcRect r="20352"/>
          <a:stretch/>
        </p:blipFill>
        <p:spPr>
          <a:xfrm>
            <a:off x="6635030" y="59833"/>
            <a:ext cx="809644" cy="760740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543947" y="293567"/>
            <a:ext cx="6744266" cy="557893"/>
          </a:xfrm>
          <a:prstGeom prst="rect">
            <a:avLst/>
          </a:prstGeom>
        </p:spPr>
        <p:txBody>
          <a:bodyPr vert="horz" wrap="square" lIns="0" tIns="0" rIns="0" bIns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0" i="0" kern="0" cap="none" spc="50" baseline="0">
                <a:solidFill>
                  <a:srgbClr val="4D164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 cap="all">
                <a:solidFill>
                  <a:schemeClr val="accent3"/>
                </a:solidFill>
                <a:latin typeface="Morebi Rounded Medium Stencil"/>
                <a:cs typeface="Morebi Rounded Medium"/>
              </a:defRPr>
            </a:lvl2pPr>
            <a:lvl3pPr marL="914400" indent="0">
              <a:buNone/>
              <a:defRPr sz="2800" cap="all">
                <a:solidFill>
                  <a:schemeClr val="accent3"/>
                </a:solidFill>
                <a:latin typeface="Morebi Rounded Medium Stencil"/>
                <a:cs typeface="Morebi Rounded Medium"/>
              </a:defRPr>
            </a:lvl3pPr>
            <a:lvl4pPr marL="1371600" indent="0">
              <a:buNone/>
              <a:defRPr sz="2800" cap="all">
                <a:solidFill>
                  <a:schemeClr val="accent3"/>
                </a:solidFill>
                <a:latin typeface="Morebi Rounded Medium Stencil"/>
                <a:cs typeface="Morebi Rounded Medium"/>
              </a:defRPr>
            </a:lvl4pPr>
            <a:lvl5pPr marL="1828800" indent="0">
              <a:buNone/>
              <a:defRPr sz="2800" cap="all">
                <a:solidFill>
                  <a:schemeClr val="accent3"/>
                </a:solidFill>
                <a:latin typeface="Morebi Rounded Medium Stencil"/>
                <a:cs typeface="Morebi Rounded Medium"/>
              </a:defRPr>
            </a:lvl5pPr>
          </a:lstStyle>
          <a:p>
            <a:pPr lvl="0"/>
            <a:r>
              <a:rPr lang="en-US" noProof="0" dirty="0"/>
              <a:t>Title of the slide 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428" y="4299282"/>
            <a:ext cx="1220649" cy="1088643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quarter" idx="19" hasCustomPrompt="1"/>
          </p:nvPr>
        </p:nvSpPr>
        <p:spPr>
          <a:xfrm>
            <a:off x="543947" y="1487488"/>
            <a:ext cx="7987278" cy="2811462"/>
          </a:xfrm>
          <a:prstGeom prst="rect">
            <a:avLst/>
          </a:prstGeom>
        </p:spPr>
        <p:txBody>
          <a:bodyPr/>
          <a:lstStyle>
            <a:lvl1pPr marL="285750" indent="-285750">
              <a:buClr>
                <a:srgbClr val="E00030"/>
              </a:buClr>
              <a:buSzPct val="200000"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Clr>
                <a:srgbClr val="44B8BE"/>
              </a:buClr>
              <a:buSzPct val="2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4A1556"/>
              </a:buClr>
              <a:buSzPct val="2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E00030"/>
              </a:buClr>
              <a:buSzPct val="2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PT Sans" panose="020B0503020203020204" pitchFamily="34" charset="0"/>
              </a:defRPr>
            </a:lvl4pPr>
            <a:lvl5pPr marL="2057400" indent="-228600">
              <a:buClr>
                <a:srgbClr val="E00030"/>
              </a:buClr>
              <a:buSzPct val="2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PT Sans" panose="020B0503020203020204" pitchFamily="34" charset="0"/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0"/>
            <a:endParaRPr lang="en-US" dirty="0"/>
          </a:p>
        </p:txBody>
      </p:sp>
      <p:sp>
        <p:nvSpPr>
          <p:cNvPr id="10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210004" y="4635549"/>
            <a:ext cx="1511822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nl-BE" sz="800" kern="0" cap="all" spc="50" smtClean="0">
                <a:solidFill>
                  <a:srgbClr val="37B9C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C6D7A772-3CA6-4EFB-8A03-3D087815C46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8"/>
          </p:nvPr>
        </p:nvSpPr>
        <p:spPr>
          <a:xfrm>
            <a:off x="417375" y="4635549"/>
            <a:ext cx="7334794" cy="273844"/>
          </a:xfrm>
        </p:spPr>
        <p:txBody>
          <a:bodyPr/>
          <a:lstStyle>
            <a:lvl1pPr>
              <a:defRPr sz="800" i="1" cap="none">
                <a:solidFill>
                  <a:srgbClr val="37B9C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a-DK"/>
              <a:t>Nationale Dagen - Brussel, 14 november 2024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49AFA87-5D99-4745-8DAA-7173D6536AB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523428" y="233314"/>
            <a:ext cx="1447464" cy="460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678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9.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2"/>
          <a:srcRect r="20352"/>
          <a:stretch/>
        </p:blipFill>
        <p:spPr>
          <a:xfrm>
            <a:off x="6635030" y="59833"/>
            <a:ext cx="809644" cy="760740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543947" y="293567"/>
            <a:ext cx="6744266" cy="557893"/>
          </a:xfrm>
          <a:prstGeom prst="rect">
            <a:avLst/>
          </a:prstGeom>
        </p:spPr>
        <p:txBody>
          <a:bodyPr vert="horz" wrap="square" lIns="0" tIns="0" rIns="0" bIns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0" i="0" kern="0" cap="none" spc="50" baseline="0">
                <a:solidFill>
                  <a:srgbClr val="4D1642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 cap="all">
                <a:solidFill>
                  <a:schemeClr val="accent3"/>
                </a:solidFill>
                <a:latin typeface="Morebi Rounded Medium Stencil"/>
                <a:cs typeface="Morebi Rounded Medium"/>
              </a:defRPr>
            </a:lvl2pPr>
            <a:lvl3pPr marL="914400" indent="0">
              <a:buNone/>
              <a:defRPr sz="2800" cap="all">
                <a:solidFill>
                  <a:schemeClr val="accent3"/>
                </a:solidFill>
                <a:latin typeface="Morebi Rounded Medium Stencil"/>
                <a:cs typeface="Morebi Rounded Medium"/>
              </a:defRPr>
            </a:lvl3pPr>
            <a:lvl4pPr marL="1371600" indent="0">
              <a:buNone/>
              <a:defRPr sz="2800" cap="all">
                <a:solidFill>
                  <a:schemeClr val="accent3"/>
                </a:solidFill>
                <a:latin typeface="Morebi Rounded Medium Stencil"/>
                <a:cs typeface="Morebi Rounded Medium"/>
              </a:defRPr>
            </a:lvl4pPr>
            <a:lvl5pPr marL="1828800" indent="0">
              <a:buNone/>
              <a:defRPr sz="2800" cap="all">
                <a:solidFill>
                  <a:schemeClr val="accent3"/>
                </a:solidFill>
                <a:latin typeface="Morebi Rounded Medium Stencil"/>
                <a:cs typeface="Morebi Rounded Medium"/>
              </a:defRPr>
            </a:lvl5pPr>
          </a:lstStyle>
          <a:p>
            <a:pPr lvl="0"/>
            <a:r>
              <a:rPr lang="en-US" noProof="0" dirty="0"/>
              <a:t>Title of the slide 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428" y="4299282"/>
            <a:ext cx="1220649" cy="1088643"/>
          </a:xfrm>
          <a:prstGeom prst="rect">
            <a:avLst/>
          </a:prstGeom>
        </p:spPr>
      </p:pic>
      <p:sp>
        <p:nvSpPr>
          <p:cNvPr id="10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210004" y="4635549"/>
            <a:ext cx="1511822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nl-BE" sz="800" kern="0" cap="all" spc="50" smtClean="0">
                <a:solidFill>
                  <a:srgbClr val="37B9C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C6D7A772-3CA6-4EFB-8A03-3D087815C46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8"/>
          </p:nvPr>
        </p:nvSpPr>
        <p:spPr>
          <a:xfrm>
            <a:off x="417375" y="4635549"/>
            <a:ext cx="7334794" cy="273844"/>
          </a:xfrm>
        </p:spPr>
        <p:txBody>
          <a:bodyPr/>
          <a:lstStyle>
            <a:lvl1pPr>
              <a:defRPr sz="800" i="1" cap="none">
                <a:solidFill>
                  <a:srgbClr val="37B9C2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da-DK"/>
              <a:t>Nationale Dagen - Brussel, 14 november 2024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4F51EEF-66CE-4CD2-82C4-7CD1D0A25CC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523428" y="233313"/>
            <a:ext cx="1447464" cy="460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065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.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428" y="4299282"/>
            <a:ext cx="1220649" cy="1088643"/>
          </a:xfrm>
          <a:prstGeom prst="rect">
            <a:avLst/>
          </a:prstGeom>
        </p:spPr>
      </p:pic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210004" y="4635549"/>
            <a:ext cx="1511822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nl-BE" sz="800" kern="0" cap="all" spc="50" smtClean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C6D7A772-3CA6-4EFB-8A03-3D087815C46D}" type="slidenum">
              <a:rPr lang="nl-BE" smtClean="0"/>
              <a:pPr/>
              <a:t>‹#›</a:t>
            </a:fld>
            <a:endParaRPr lang="nl-BE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8"/>
          </p:nvPr>
        </p:nvSpPr>
        <p:spPr>
          <a:xfrm>
            <a:off x="417375" y="4635549"/>
            <a:ext cx="7334794" cy="273844"/>
          </a:xfrm>
        </p:spPr>
        <p:txBody>
          <a:bodyPr/>
          <a:lstStyle>
            <a:lvl1pPr>
              <a:defRPr sz="800" i="1" cap="none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a-DK"/>
              <a:t>Nationale Dagen - Brussel, 14 november 2024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/>
          <a:srcRect r="20352"/>
          <a:stretch/>
        </p:blipFill>
        <p:spPr>
          <a:xfrm>
            <a:off x="6635030" y="59833"/>
            <a:ext cx="809644" cy="76074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1B66483-10C3-4E85-B2C5-FB3CC0E76D1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523428" y="239117"/>
            <a:ext cx="1447464" cy="460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769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. MER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774"/>
          <a:stretch/>
        </p:blipFill>
        <p:spPr>
          <a:xfrm>
            <a:off x="0" y="0"/>
            <a:ext cx="9137783" cy="4383618"/>
          </a:xfrm>
          <a:prstGeom prst="rect">
            <a:avLst/>
          </a:prstGeom>
        </p:spPr>
      </p:pic>
      <p:sp>
        <p:nvSpPr>
          <p:cNvPr id="3" name="Oval 2"/>
          <p:cNvSpPr/>
          <p:nvPr userDrawn="1"/>
        </p:nvSpPr>
        <p:spPr>
          <a:xfrm>
            <a:off x="655092" y="1072693"/>
            <a:ext cx="1119116" cy="1119116"/>
          </a:xfrm>
          <a:prstGeom prst="ellipse">
            <a:avLst/>
          </a:prstGeom>
          <a:solidFill>
            <a:schemeClr val="accent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3429901" y="2562613"/>
            <a:ext cx="5414962" cy="1327547"/>
          </a:xfrm>
          <a:prstGeom prst="rect">
            <a:avLst/>
          </a:prstGeom>
        </p:spPr>
        <p:txBody>
          <a:bodyPr vert="horz" lIns="0">
            <a:norm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3600" b="0" i="0" cap="all" spc="100" baseline="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Thank you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428" y="4299282"/>
            <a:ext cx="1220649" cy="1088643"/>
          </a:xfrm>
          <a:prstGeom prst="rect">
            <a:avLst/>
          </a:prstGeom>
        </p:spPr>
      </p:pic>
      <p:sp>
        <p:nvSpPr>
          <p:cNvPr id="13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210004" y="4635549"/>
            <a:ext cx="1511822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nl-BE" sz="800" kern="0" cap="all" spc="50" smtClean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C6D7A772-3CA6-4EFB-8A03-3D087815C46D}" type="slidenum">
              <a:rPr lang="nl-BE" smtClean="0"/>
              <a:pPr/>
              <a:t>‹#›</a:t>
            </a:fld>
            <a:endParaRPr lang="nl-BE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8"/>
          </p:nvPr>
        </p:nvSpPr>
        <p:spPr>
          <a:xfrm>
            <a:off x="417375" y="4635549"/>
            <a:ext cx="7334794" cy="273844"/>
          </a:xfrm>
        </p:spPr>
        <p:txBody>
          <a:bodyPr/>
          <a:lstStyle>
            <a:lvl1pPr>
              <a:defRPr sz="800" i="1" cap="none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a-DK"/>
              <a:t>Nationale Dagen - Brussel, 14 november 2024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4">
            <a:duotone>
              <a:prstClr val="black"/>
              <a:srgbClr val="00B0F0">
                <a:tint val="45000"/>
                <a:satMod val="400000"/>
              </a:srgbClr>
            </a:duotone>
          </a:blip>
          <a:srcRect r="20352"/>
          <a:stretch/>
        </p:blipFill>
        <p:spPr>
          <a:xfrm>
            <a:off x="1716673" y="325418"/>
            <a:ext cx="816133" cy="766837"/>
          </a:xfrm>
          <a:prstGeom prst="rect">
            <a:avLst/>
          </a:prstGeom>
          <a:solidFill>
            <a:srgbClr val="B4E3E5">
              <a:alpha val="72157"/>
            </a:srgbClr>
          </a:solidFill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FF57A8A-A5CE-4304-B126-8B36E6F814C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125" y="535420"/>
            <a:ext cx="1231899" cy="411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888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. MER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774"/>
          <a:stretch/>
        </p:blipFill>
        <p:spPr>
          <a:xfrm>
            <a:off x="0" y="0"/>
            <a:ext cx="9137783" cy="4383618"/>
          </a:xfrm>
          <a:prstGeom prst="rect">
            <a:avLst/>
          </a:prstGeom>
        </p:spPr>
      </p:pic>
      <p:sp>
        <p:nvSpPr>
          <p:cNvPr id="3" name="Oval 2"/>
          <p:cNvSpPr/>
          <p:nvPr userDrawn="1"/>
        </p:nvSpPr>
        <p:spPr>
          <a:xfrm>
            <a:off x="655092" y="1072693"/>
            <a:ext cx="1119116" cy="1119116"/>
          </a:xfrm>
          <a:prstGeom prst="ellipse">
            <a:avLst/>
          </a:prstGeom>
          <a:solidFill>
            <a:schemeClr val="accent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3429901" y="2562613"/>
            <a:ext cx="5414962" cy="1327547"/>
          </a:xfrm>
          <a:prstGeom prst="rect">
            <a:avLst/>
          </a:prstGeom>
        </p:spPr>
        <p:txBody>
          <a:bodyPr vert="horz" lIns="0">
            <a:norm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3600" b="0" i="0" cap="all" spc="100" baseline="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Thank you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428" y="4299282"/>
            <a:ext cx="1220649" cy="1088643"/>
          </a:xfrm>
          <a:prstGeom prst="rect">
            <a:avLst/>
          </a:prstGeom>
        </p:spPr>
      </p:pic>
      <p:sp>
        <p:nvSpPr>
          <p:cNvPr id="12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592275" y="3340982"/>
            <a:ext cx="2544763" cy="37870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Morebi Rounded Bold"/>
                <a:cs typeface="Morebi Rounded Bold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Morebi Rounded Bold"/>
                <a:cs typeface="Morebi Rounded Bold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Morebi Rounded Bold"/>
                <a:cs typeface="Morebi Rounded Bold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Morebi Rounded Bold"/>
                <a:cs typeface="Morebi Rounded Bold"/>
              </a:defRPr>
            </a:lvl5pPr>
          </a:lstStyle>
          <a:p>
            <a:pPr lvl="0"/>
            <a:r>
              <a:rPr lang="fr-FR" dirty="0"/>
              <a:t>Contacts:</a:t>
            </a:r>
            <a:endParaRPr lang="en-US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597140" y="3867894"/>
            <a:ext cx="2007716" cy="377825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None/>
              <a:defRPr sz="10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2pPr>
            <a:lvl3pPr marL="9144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3pPr>
            <a:lvl4pPr marL="13716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4pPr>
            <a:lvl5pPr marL="18288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3331028" y="3867894"/>
            <a:ext cx="951706" cy="377825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None/>
              <a:defRPr sz="1000" b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2pPr>
            <a:lvl3pPr marL="9144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3pPr>
            <a:lvl4pPr marL="13716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4pPr>
            <a:lvl5pPr marL="18288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5pPr>
          </a:lstStyle>
          <a:p>
            <a:pPr lvl="0"/>
            <a:r>
              <a:rPr lang="fr-FR" dirty="0"/>
              <a:t>02 729 xx xx</a:t>
            </a:r>
            <a:endParaRPr lang="en-US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20" hasCustomPrompt="1"/>
          </p:nvPr>
        </p:nvSpPr>
        <p:spPr>
          <a:xfrm>
            <a:off x="4695534" y="3867894"/>
            <a:ext cx="2183805" cy="377825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None/>
              <a:defRPr sz="10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2pPr>
            <a:lvl3pPr marL="9144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3pPr>
            <a:lvl4pPr marL="13716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4pPr>
            <a:lvl5pPr marL="18288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5pPr>
          </a:lstStyle>
          <a:p>
            <a:pPr lvl="0"/>
            <a:r>
              <a:rPr lang="fr-FR" dirty="0" err="1"/>
              <a:t>Contact@securex.be</a:t>
            </a:r>
            <a:endParaRPr lang="en-US" dirty="0"/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 hasCustomPrompt="1"/>
          </p:nvPr>
        </p:nvSpPr>
        <p:spPr>
          <a:xfrm>
            <a:off x="6965390" y="3867894"/>
            <a:ext cx="1770875" cy="377825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None/>
              <a:defRPr sz="10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2pPr>
            <a:lvl3pPr marL="9144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3pPr>
            <a:lvl4pPr marL="13716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4pPr>
            <a:lvl5pPr marL="18288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5pPr>
          </a:lstStyle>
          <a:p>
            <a:pPr lvl="0"/>
            <a:r>
              <a:rPr lang="fr-FR" dirty="0" err="1"/>
              <a:t>www.securex.be</a:t>
            </a:r>
            <a:endParaRPr lang="en-US" dirty="0"/>
          </a:p>
        </p:txBody>
      </p:sp>
      <p:sp>
        <p:nvSpPr>
          <p:cNvPr id="17" name="Oval 16"/>
          <p:cNvSpPr/>
          <p:nvPr userDrawn="1"/>
        </p:nvSpPr>
        <p:spPr>
          <a:xfrm>
            <a:off x="3027580" y="3874218"/>
            <a:ext cx="242711" cy="242711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5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18" name="Oval 17"/>
          <p:cNvSpPr/>
          <p:nvPr userDrawn="1"/>
        </p:nvSpPr>
        <p:spPr>
          <a:xfrm>
            <a:off x="4395614" y="3874218"/>
            <a:ext cx="242711" cy="242711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5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20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210004" y="4635549"/>
            <a:ext cx="1511822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nl-BE" sz="800" kern="0" cap="all" spc="50" smtClean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C6D7A772-3CA6-4EFB-8A03-3D087815C46D}" type="slidenum">
              <a:rPr lang="nl-BE" smtClean="0"/>
              <a:pPr/>
              <a:t>‹#›</a:t>
            </a:fld>
            <a:endParaRPr lang="nl-BE" dirty="0"/>
          </a:p>
        </p:txBody>
      </p:sp>
      <p:sp>
        <p:nvSpPr>
          <p:cNvPr id="21" name="Footer Placeholder 3"/>
          <p:cNvSpPr>
            <a:spLocks noGrp="1"/>
          </p:cNvSpPr>
          <p:nvPr>
            <p:ph type="ftr" sz="quarter" idx="18"/>
          </p:nvPr>
        </p:nvSpPr>
        <p:spPr>
          <a:xfrm>
            <a:off x="417375" y="4635549"/>
            <a:ext cx="7334794" cy="273844"/>
          </a:xfrm>
        </p:spPr>
        <p:txBody>
          <a:bodyPr/>
          <a:lstStyle>
            <a:lvl1pPr>
              <a:defRPr sz="800" i="1" cap="none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a-DK"/>
              <a:t>Nationale Dagen - Brussel, 14 november 2024</a:t>
            </a:r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 rotWithShape="1">
          <a:blip r:embed="rId4">
            <a:duotone>
              <a:prstClr val="black"/>
              <a:srgbClr val="00B0F0">
                <a:tint val="45000"/>
                <a:satMod val="400000"/>
              </a:srgbClr>
            </a:duotone>
          </a:blip>
          <a:srcRect r="20352"/>
          <a:stretch/>
        </p:blipFill>
        <p:spPr>
          <a:xfrm>
            <a:off x="1716673" y="325418"/>
            <a:ext cx="816133" cy="766837"/>
          </a:xfrm>
          <a:prstGeom prst="rect">
            <a:avLst/>
          </a:prstGeom>
          <a:solidFill>
            <a:srgbClr val="B4E3E5">
              <a:alpha val="72157"/>
            </a:srgbClr>
          </a:solidFill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E211367-6F5F-41A5-96D1-C2AB0F4BD48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792" y="554228"/>
            <a:ext cx="1231899" cy="411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746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Nationale Dagen - Brussel, 14 november 2024</a:t>
            </a: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BED53-FAEC-496C-958B-ADBC09C24C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072496"/>
      </p:ext>
    </p:extLst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4464851"/>
            <a:ext cx="9146800" cy="116681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0590" y="4383618"/>
            <a:ext cx="2133600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="0" kern="0" cap="all" spc="5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99248" y="4383618"/>
            <a:ext cx="5389843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kern="0" cap="all" spc="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a-DK"/>
              <a:t>Nationale Dagen - Brussel, 14 november 2024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540158" y="4486275"/>
            <a:ext cx="0" cy="7620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3188108" y="4486275"/>
            <a:ext cx="0" cy="7620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 SECUREX RVB-OK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0105" y="4713521"/>
            <a:ext cx="1147670" cy="365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893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5" r:id="rId2"/>
    <p:sldLayoutId id="2147483682" r:id="rId3"/>
    <p:sldLayoutId id="2147483691" r:id="rId4"/>
    <p:sldLayoutId id="2147483695" r:id="rId5"/>
    <p:sldLayoutId id="2147483692" r:id="rId6"/>
    <p:sldLayoutId id="2147483681" r:id="rId7"/>
    <p:sldLayoutId id="2147483687" r:id="rId8"/>
    <p:sldLayoutId id="2147483700" r:id="rId9"/>
    <p:sldLayoutId id="2147483701" r:id="rId1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16/j.maturitas.2024.108054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784F107-23F4-5089-697D-2C43858A8B7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77565" y="995038"/>
            <a:ext cx="7188868" cy="1228901"/>
          </a:xfrm>
        </p:spPr>
        <p:txBody>
          <a:bodyPr>
            <a:noAutofit/>
          </a:bodyPr>
          <a:lstStyle/>
          <a:p>
            <a:r>
              <a:rPr lang="en-GB" sz="3600" dirty="0" err="1"/>
              <a:t>Menopauzeklachten</a:t>
            </a:r>
            <a:r>
              <a:rPr lang="en-GB" sz="3600" dirty="0"/>
              <a:t> </a:t>
            </a:r>
            <a:r>
              <a:rPr lang="en-GB" sz="3600" dirty="0" err="1"/>
              <a:t>en</a:t>
            </a:r>
            <a:r>
              <a:rPr lang="en-GB" sz="3600" dirty="0"/>
              <a:t> </a:t>
            </a:r>
            <a:r>
              <a:rPr lang="en-GB" sz="3600" dirty="0" err="1"/>
              <a:t>herstelbehoefte</a:t>
            </a:r>
            <a:endParaRPr lang="en-GB" sz="3600" dirty="0"/>
          </a:p>
          <a:p>
            <a:endParaRPr lang="en-GB" sz="36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D3C64B6-0FE7-11CB-9280-194B150EB8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66875" y="2719537"/>
            <a:ext cx="6499558" cy="1624199"/>
          </a:xfrm>
        </p:spPr>
        <p:txBody>
          <a:bodyPr>
            <a:normAutofit/>
          </a:bodyPr>
          <a:lstStyle/>
          <a:p>
            <a:pPr algn="l"/>
            <a:r>
              <a:rPr lang="en-GB" sz="2400" dirty="0"/>
              <a:t>Philippe Kiss</a:t>
            </a:r>
          </a:p>
          <a:p>
            <a:pPr algn="r"/>
            <a:r>
              <a:rPr lang="en-GB" sz="1900" i="1" dirty="0" err="1"/>
              <a:t>Arbeidsarts</a:t>
            </a:r>
            <a:r>
              <a:rPr lang="en-GB" sz="1900" i="1" dirty="0"/>
              <a:t> </a:t>
            </a:r>
          </a:p>
          <a:p>
            <a:pPr algn="r"/>
            <a:r>
              <a:rPr lang="en-GB" sz="1900" i="1" dirty="0"/>
              <a:t>Securex EDPB</a:t>
            </a:r>
          </a:p>
          <a:p>
            <a:pPr algn="r"/>
            <a:r>
              <a:rPr lang="en-GB" sz="1900" i="1" dirty="0" err="1"/>
              <a:t>Vakgroep</a:t>
            </a:r>
            <a:r>
              <a:rPr lang="en-GB" sz="1900" i="1" dirty="0"/>
              <a:t> Volksgezondheid </a:t>
            </a:r>
            <a:r>
              <a:rPr lang="en-GB" sz="1900" i="1" dirty="0" err="1"/>
              <a:t>en</a:t>
            </a:r>
            <a:r>
              <a:rPr lang="en-GB" sz="1900" i="1" dirty="0"/>
              <a:t> </a:t>
            </a:r>
            <a:r>
              <a:rPr lang="en-GB" sz="1900" i="1" dirty="0" err="1"/>
              <a:t>Eerstelijnszorg</a:t>
            </a:r>
            <a:r>
              <a:rPr lang="en-GB" sz="1900" i="1" dirty="0"/>
              <a:t>, </a:t>
            </a:r>
            <a:r>
              <a:rPr lang="en-GB" sz="1900" i="1" dirty="0" err="1"/>
              <a:t>UGent</a:t>
            </a:r>
            <a:endParaRPr lang="en-GB" sz="1900" i="1" dirty="0"/>
          </a:p>
          <a:p>
            <a:pPr algn="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7466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27C9FF6-FDD2-4DF2-B9D4-788031FD26E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Samenstelling studiepopulatie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B876D-5412-43CA-898B-B14B725F1047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3947" y="1170431"/>
            <a:ext cx="7987278" cy="3044953"/>
          </a:xfrm>
        </p:spPr>
        <p:txBody>
          <a:bodyPr/>
          <a:lstStyle/>
          <a:p>
            <a:r>
              <a:rPr lang="nl-BE" dirty="0"/>
              <a:t>760 werkende vrouwen in de menopauze</a:t>
            </a:r>
          </a:p>
          <a:p>
            <a:r>
              <a:rPr lang="nl-BE" dirty="0"/>
              <a:t>gemiddelde leeftijd: 55.2 </a:t>
            </a:r>
            <a:r>
              <a:rPr lang="nl-BE" dirty="0" err="1"/>
              <a:t>jr</a:t>
            </a:r>
            <a:r>
              <a:rPr lang="nl-BE" dirty="0"/>
              <a:t> (SD 4.6 </a:t>
            </a:r>
            <a:r>
              <a:rPr lang="nl-BE" dirty="0" err="1"/>
              <a:t>jr</a:t>
            </a:r>
            <a:r>
              <a:rPr lang="nl-BE" dirty="0"/>
              <a:t>) </a:t>
            </a:r>
          </a:p>
          <a:p>
            <a:endParaRPr lang="nl-BE" dirty="0"/>
          </a:p>
          <a:p>
            <a:r>
              <a:rPr lang="nl-BE" dirty="0" err="1"/>
              <a:t>jobtype</a:t>
            </a:r>
            <a:endParaRPr lang="nl-BE" dirty="0"/>
          </a:p>
          <a:p>
            <a:pPr lvl="1"/>
            <a:r>
              <a:rPr lang="nl-BE" dirty="0"/>
              <a:t>kantoorwerk: 51.4%</a:t>
            </a:r>
          </a:p>
          <a:p>
            <a:pPr lvl="1"/>
            <a:r>
              <a:rPr lang="nl-BE" dirty="0"/>
              <a:t>binnenwerk, maar geen kantoorwerk: 35.2%</a:t>
            </a:r>
          </a:p>
          <a:p>
            <a:pPr lvl="1"/>
            <a:r>
              <a:rPr lang="nl-BE" dirty="0"/>
              <a:t>bij particulieren: 8.1%</a:t>
            </a:r>
          </a:p>
          <a:p>
            <a:r>
              <a:rPr lang="nl-BE" dirty="0"/>
              <a:t>leidinggevend</a:t>
            </a:r>
          </a:p>
          <a:p>
            <a:pPr lvl="1"/>
            <a:r>
              <a:rPr lang="nl-BE" dirty="0"/>
              <a:t>niet: 85.9%</a:t>
            </a:r>
          </a:p>
          <a:p>
            <a:pPr lvl="1"/>
            <a:endParaRPr lang="nl-BE" dirty="0"/>
          </a:p>
          <a:p>
            <a:pPr lvl="1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198D98-3ABA-4CE8-8959-0069D5F245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E0877-8AFA-DE9F-746D-7B05CF04045B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Nationale Dagen - Brussel, 14 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122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C5E248E-C790-4054-BCA3-66E95BF1DC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Menopauzeklachten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28E2D7-2EDA-4C34-9D3A-11427BE90F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11</a:t>
            </a:fld>
            <a:endParaRPr lang="en-GB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AA1B50AE-4AEB-482D-85D2-66716D8629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423090"/>
              </p:ext>
            </p:extLst>
          </p:nvPr>
        </p:nvGraphicFramePr>
        <p:xfrm>
          <a:off x="154167" y="1835640"/>
          <a:ext cx="8681923" cy="204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4445">
                  <a:extLst>
                    <a:ext uri="{9D8B030D-6E8A-4147-A177-3AD203B41FA5}">
                      <a16:colId xmlns:a16="http://schemas.microsoft.com/office/drawing/2014/main" val="2823933366"/>
                    </a:ext>
                  </a:extLst>
                </a:gridCol>
                <a:gridCol w="1334278">
                  <a:extLst>
                    <a:ext uri="{9D8B030D-6E8A-4147-A177-3AD203B41FA5}">
                      <a16:colId xmlns:a16="http://schemas.microsoft.com/office/drawing/2014/main" val="20794756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2721491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dirty="0"/>
                        <a:t>n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i="1" dirty="0"/>
                        <a:t>%</a:t>
                      </a:r>
                      <a:endParaRPr lang="en-GB" sz="20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552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BE" sz="2000" dirty="0"/>
                        <a:t>nooit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dirty="0"/>
                        <a:t>103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i="1" dirty="0"/>
                        <a:t>13.6</a:t>
                      </a:r>
                      <a:endParaRPr lang="en-GB" sz="20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12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BE" sz="2000" dirty="0"/>
                        <a:t>vroeger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dirty="0"/>
                        <a:t>276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i="1" dirty="0"/>
                        <a:t>36.3</a:t>
                      </a:r>
                      <a:endParaRPr lang="en-GB" sz="20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10329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2000" dirty="0" err="1"/>
                        <a:t>momenteel</a:t>
                      </a:r>
                      <a:r>
                        <a:rPr lang="en-GB" sz="2000" dirty="0"/>
                        <a:t> </a:t>
                      </a:r>
                      <a:r>
                        <a:rPr lang="en-GB" sz="2000" i="1" dirty="0" err="1"/>
                        <a:t>zonder</a:t>
                      </a:r>
                      <a:r>
                        <a:rPr lang="en-GB" sz="2000" dirty="0"/>
                        <a:t> </a:t>
                      </a:r>
                      <a:r>
                        <a:rPr lang="en-GB" sz="2000" dirty="0" err="1"/>
                        <a:t>problemen</a:t>
                      </a:r>
                      <a:r>
                        <a:rPr lang="en-GB" sz="2000" dirty="0"/>
                        <a:t> o/h </a:t>
                      </a:r>
                      <a:r>
                        <a:rPr lang="en-GB" sz="2000" dirty="0" err="1"/>
                        <a:t>werk</a:t>
                      </a:r>
                      <a:r>
                        <a:rPr lang="en-GB" sz="20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dirty="0"/>
                        <a:t>178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i="1" dirty="0"/>
                        <a:t>23.4</a:t>
                      </a:r>
                      <a:endParaRPr lang="en-GB" sz="20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885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err="1"/>
                        <a:t>momenteel</a:t>
                      </a:r>
                      <a:r>
                        <a:rPr lang="en-GB" sz="2000" dirty="0"/>
                        <a:t> </a:t>
                      </a:r>
                      <a:r>
                        <a:rPr lang="en-GB" sz="2000" i="1" dirty="0"/>
                        <a:t>met</a:t>
                      </a:r>
                      <a:r>
                        <a:rPr lang="en-GB" sz="2000" dirty="0"/>
                        <a:t> </a:t>
                      </a:r>
                      <a:r>
                        <a:rPr lang="en-GB" sz="2000" dirty="0" err="1"/>
                        <a:t>problemen</a:t>
                      </a:r>
                      <a:r>
                        <a:rPr lang="en-GB" sz="2000" dirty="0"/>
                        <a:t> o/h </a:t>
                      </a:r>
                      <a:r>
                        <a:rPr lang="en-GB" sz="2000" dirty="0" err="1"/>
                        <a:t>werk</a:t>
                      </a:r>
                      <a:r>
                        <a:rPr lang="en-GB" sz="20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dirty="0"/>
                        <a:t>203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i="1" dirty="0"/>
                        <a:t>26.7</a:t>
                      </a:r>
                      <a:endParaRPr lang="en-GB" sz="20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951850"/>
                  </a:ext>
                </a:extLst>
              </a:tr>
            </a:tbl>
          </a:graphicData>
        </a:graphic>
      </p:graphicFrame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5A3AECE-7621-4F5C-BE41-D6132F71B27D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17375" y="976885"/>
            <a:ext cx="7987278" cy="388484"/>
          </a:xfrm>
        </p:spPr>
        <p:txBody>
          <a:bodyPr/>
          <a:lstStyle/>
          <a:p>
            <a:r>
              <a:rPr lang="nl-BE" dirty="0"/>
              <a:t>warmte-opwellingen, stijfheid van gewrichten, moeheid, slecht slapen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66410CEA-A5F1-48B7-BBFF-DD4CEE3F4656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Nationale Dagen - Brussel, 14 november 2024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D0E531A-3E7A-A2BE-E000-2B2EDCDD1953}"/>
              </a:ext>
            </a:extLst>
          </p:cNvPr>
          <p:cNvSpPr txBox="1"/>
          <p:nvPr/>
        </p:nvSpPr>
        <p:spPr>
          <a:xfrm>
            <a:off x="7916965" y="3097688"/>
            <a:ext cx="11173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000" b="1" i="1" dirty="0">
                <a:solidFill>
                  <a:srgbClr val="000080"/>
                </a:solidFill>
                <a:latin typeface="Morebi Rounded Medium"/>
              </a:rPr>
              <a:t>86.4%</a:t>
            </a:r>
            <a:endParaRPr lang="en-GB" sz="2000" b="1" i="1" dirty="0" err="1">
              <a:solidFill>
                <a:srgbClr val="000080"/>
              </a:solidFill>
              <a:latin typeface="Morebi Rounded Medium"/>
            </a:endParaRPr>
          </a:p>
        </p:txBody>
      </p:sp>
      <p:sp>
        <p:nvSpPr>
          <p:cNvPr id="17" name="Right Brace 16">
            <a:extLst>
              <a:ext uri="{FF2B5EF4-FFF2-40B4-BE49-F238E27FC236}">
                <a16:creationId xmlns:a16="http://schemas.microsoft.com/office/drawing/2014/main" id="{982108DF-0693-2205-82E9-7CC63C4AA876}"/>
              </a:ext>
            </a:extLst>
          </p:cNvPr>
          <p:cNvSpPr/>
          <p:nvPr/>
        </p:nvSpPr>
        <p:spPr>
          <a:xfrm rot="10800000">
            <a:off x="6941201" y="3084194"/>
            <a:ext cx="347012" cy="793605"/>
          </a:xfrm>
          <a:prstGeom prst="rightBrace">
            <a:avLst>
              <a:gd name="adj1" fmla="val 8333"/>
              <a:gd name="adj2" fmla="val 51032"/>
            </a:avLst>
          </a:prstGeom>
          <a:ln>
            <a:solidFill>
              <a:srgbClr val="00008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041CFAD-0E31-C4E6-6378-F42B13C1916D}"/>
              </a:ext>
            </a:extLst>
          </p:cNvPr>
          <p:cNvSpPr txBox="1"/>
          <p:nvPr/>
        </p:nvSpPr>
        <p:spPr>
          <a:xfrm>
            <a:off x="5988584" y="3277635"/>
            <a:ext cx="11173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000" b="1" i="1" dirty="0">
                <a:solidFill>
                  <a:srgbClr val="000080"/>
                </a:solidFill>
                <a:latin typeface="Morebi Rounded Medium"/>
              </a:rPr>
              <a:t>50.1%</a:t>
            </a:r>
            <a:endParaRPr lang="en-GB" sz="2000" b="1" i="1" dirty="0" err="1">
              <a:solidFill>
                <a:srgbClr val="000080"/>
              </a:solidFill>
              <a:latin typeface="Morebi Rounded Medium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3922629-D8C9-0EBA-9B4F-FDF26E74833C}"/>
              </a:ext>
            </a:extLst>
          </p:cNvPr>
          <p:cNvSpPr txBox="1"/>
          <p:nvPr/>
        </p:nvSpPr>
        <p:spPr>
          <a:xfrm>
            <a:off x="4832355" y="3891189"/>
            <a:ext cx="12522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000" b="1" i="1" dirty="0">
                <a:solidFill>
                  <a:srgbClr val="FF0000"/>
                </a:solidFill>
                <a:latin typeface="Morebi Rounded Medium"/>
                <a:cs typeface="Morebi Rounded Medium"/>
              </a:rPr>
              <a:t>53.3%</a:t>
            </a:r>
            <a:endParaRPr lang="en-GB" sz="2000" b="1" i="1" dirty="0">
              <a:solidFill>
                <a:srgbClr val="FF0000"/>
              </a:solidFill>
              <a:latin typeface="Morebi Rounded Medium"/>
              <a:cs typeface="Morebi Rounded Medium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ABB45CAF-9040-DD1A-6255-78960295DD50}"/>
              </a:ext>
            </a:extLst>
          </p:cNvPr>
          <p:cNvSpPr/>
          <p:nvPr/>
        </p:nvSpPr>
        <p:spPr>
          <a:xfrm>
            <a:off x="5059705" y="3084196"/>
            <a:ext cx="730691" cy="80699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latin typeface="Morebi Rounded Medium"/>
              <a:cs typeface="Morebi Rounded Medium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85305E8-1C0A-4647-5202-5D17D87D318D}"/>
              </a:ext>
            </a:extLst>
          </p:cNvPr>
          <p:cNvCxnSpPr>
            <a:cxnSpLocks/>
          </p:cNvCxnSpPr>
          <p:nvPr/>
        </p:nvCxnSpPr>
        <p:spPr>
          <a:xfrm flipH="1" flipV="1">
            <a:off x="3736393" y="3967929"/>
            <a:ext cx="1255485" cy="12331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" name="Right Brace 2">
            <a:extLst>
              <a:ext uri="{FF2B5EF4-FFF2-40B4-BE49-F238E27FC236}">
                <a16:creationId xmlns:a16="http://schemas.microsoft.com/office/drawing/2014/main" id="{A014ED9D-D9D0-B986-24B6-EFD314A0EB6A}"/>
              </a:ext>
            </a:extLst>
          </p:cNvPr>
          <p:cNvSpPr/>
          <p:nvPr/>
        </p:nvSpPr>
        <p:spPr>
          <a:xfrm>
            <a:off x="7718777" y="2787009"/>
            <a:ext cx="317340" cy="1090792"/>
          </a:xfrm>
          <a:prstGeom prst="rightBrace">
            <a:avLst>
              <a:gd name="adj1" fmla="val 8333"/>
              <a:gd name="adj2" fmla="val 46461"/>
            </a:avLst>
          </a:prstGeom>
          <a:ln>
            <a:solidFill>
              <a:srgbClr val="00008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394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  <p:bldP spid="18" grpId="0"/>
      <p:bldP spid="23" grpId="0"/>
      <p:bldP spid="21" grpId="0" animBg="1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11C3634-67EA-45FC-8CF8-C0DE3E3388D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Analyses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130D93-68EB-4D0D-B2D1-793443FE7CE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3947" y="1243693"/>
            <a:ext cx="7987278" cy="3008376"/>
          </a:xfrm>
        </p:spPr>
        <p:txBody>
          <a:bodyPr/>
          <a:lstStyle/>
          <a:p>
            <a:r>
              <a:rPr lang="nl-BE" dirty="0"/>
              <a:t>uitkomstparameter: verhoogde herstelbehoefte (&gt;5/11)</a:t>
            </a:r>
          </a:p>
          <a:p>
            <a:endParaRPr lang="nl-BE" dirty="0"/>
          </a:p>
          <a:p>
            <a:r>
              <a:rPr lang="nl-BE" dirty="0"/>
              <a:t>% verhoogde herstelbehoefte</a:t>
            </a:r>
          </a:p>
          <a:p>
            <a:endParaRPr lang="nl-BE" dirty="0"/>
          </a:p>
          <a:p>
            <a:r>
              <a:rPr lang="nl-BE" dirty="0"/>
              <a:t>logistische regressie</a:t>
            </a:r>
          </a:p>
          <a:p>
            <a:pPr lvl="1"/>
            <a:r>
              <a:rPr lang="nl-BE" dirty="0" err="1"/>
              <a:t>odds</a:t>
            </a:r>
            <a:r>
              <a:rPr lang="nl-BE" dirty="0"/>
              <a:t> ratio (OR) om tot de groep met een verhoogde herstelbehoefte te behoren</a:t>
            </a:r>
          </a:p>
          <a:p>
            <a:pPr lvl="1"/>
            <a:r>
              <a:rPr lang="nl-BE" dirty="0" err="1"/>
              <a:t>univariaat</a:t>
            </a:r>
            <a:endParaRPr lang="nl-BE" dirty="0"/>
          </a:p>
          <a:p>
            <a:pPr lvl="1"/>
            <a:r>
              <a:rPr lang="nl-BE" dirty="0"/>
              <a:t>multivariaat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A49E3B-7D15-4E58-A844-2E704CF2AD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5F4F20-8245-C459-3204-0BA1ABEE5CC7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Nationale Dagen - Brussel, 14 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911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D61CA7C-B772-4E1F-5079-5DEB4D413F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Beschouwde variabelen (1)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A5383B-9976-BF8C-67CF-5D004FE8A867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3947" y="694943"/>
            <a:ext cx="7987278" cy="4154989"/>
          </a:xfrm>
        </p:spPr>
        <p:txBody>
          <a:bodyPr/>
          <a:lstStyle/>
          <a:p>
            <a:r>
              <a:rPr lang="en-GB" dirty="0" err="1"/>
              <a:t>menopauzeklachten</a:t>
            </a:r>
            <a:endParaRPr lang="en-GB" dirty="0"/>
          </a:p>
          <a:p>
            <a:pPr lvl="1"/>
            <a:r>
              <a:rPr lang="en-GB" dirty="0"/>
              <a:t>nooit / </a:t>
            </a:r>
            <a:r>
              <a:rPr lang="en-GB" dirty="0" err="1"/>
              <a:t>vroeger</a:t>
            </a:r>
            <a:r>
              <a:rPr lang="en-GB" dirty="0"/>
              <a:t> / </a:t>
            </a:r>
            <a:r>
              <a:rPr lang="en-GB" dirty="0" err="1"/>
              <a:t>momenteel</a:t>
            </a:r>
            <a:r>
              <a:rPr lang="en-GB" dirty="0"/>
              <a:t> </a:t>
            </a:r>
            <a:r>
              <a:rPr lang="en-GB" dirty="0" err="1"/>
              <a:t>zonder</a:t>
            </a:r>
            <a:r>
              <a:rPr lang="en-GB" dirty="0"/>
              <a:t> </a:t>
            </a:r>
            <a:r>
              <a:rPr lang="en-GB" dirty="0" err="1"/>
              <a:t>problemen</a:t>
            </a:r>
            <a:r>
              <a:rPr lang="en-GB" dirty="0"/>
              <a:t> op het </a:t>
            </a:r>
            <a:r>
              <a:rPr lang="en-GB" dirty="0" err="1"/>
              <a:t>werk</a:t>
            </a:r>
            <a:r>
              <a:rPr lang="en-GB" dirty="0"/>
              <a:t> / </a:t>
            </a:r>
            <a:r>
              <a:rPr lang="en-GB" dirty="0" err="1"/>
              <a:t>momenteel</a:t>
            </a:r>
            <a:r>
              <a:rPr lang="en-GB" dirty="0"/>
              <a:t> met </a:t>
            </a:r>
            <a:r>
              <a:rPr lang="en-GB" dirty="0" err="1"/>
              <a:t>problemen</a:t>
            </a:r>
            <a:r>
              <a:rPr lang="en-GB" dirty="0"/>
              <a:t> op het </a:t>
            </a:r>
            <a:r>
              <a:rPr lang="en-GB" dirty="0" err="1"/>
              <a:t>werk</a:t>
            </a:r>
            <a:endParaRPr lang="en-GB" dirty="0"/>
          </a:p>
          <a:p>
            <a:endParaRPr lang="en-GB" sz="1000" dirty="0"/>
          </a:p>
          <a:p>
            <a:r>
              <a:rPr lang="en-GB" dirty="0" err="1"/>
              <a:t>leeftijd</a:t>
            </a:r>
            <a:endParaRPr lang="en-GB" dirty="0"/>
          </a:p>
          <a:p>
            <a:r>
              <a:rPr lang="en-GB" dirty="0" err="1"/>
              <a:t>jobtype</a:t>
            </a:r>
            <a:endParaRPr lang="en-GB" dirty="0"/>
          </a:p>
          <a:p>
            <a:r>
              <a:rPr lang="en-GB" dirty="0" err="1"/>
              <a:t>voltijds</a:t>
            </a:r>
            <a:r>
              <a:rPr lang="en-GB" dirty="0"/>
              <a:t> / </a:t>
            </a:r>
            <a:r>
              <a:rPr lang="en-GB" dirty="0" err="1"/>
              <a:t>deeltijds</a:t>
            </a:r>
            <a:endParaRPr lang="en-GB" dirty="0"/>
          </a:p>
          <a:p>
            <a:r>
              <a:rPr lang="en-GB" dirty="0" err="1"/>
              <a:t>leidinggevende</a:t>
            </a:r>
            <a:r>
              <a:rPr lang="en-GB" dirty="0"/>
              <a:t> J/N</a:t>
            </a:r>
          </a:p>
          <a:p>
            <a:endParaRPr lang="nl-BE" sz="1000" dirty="0"/>
          </a:p>
          <a:p>
            <a:r>
              <a:rPr lang="nl-BE" dirty="0"/>
              <a:t>fysieke werkbelasting</a:t>
            </a:r>
          </a:p>
          <a:p>
            <a:r>
              <a:rPr lang="nl-BE" dirty="0"/>
              <a:t>fysische werkomgeving</a:t>
            </a:r>
          </a:p>
          <a:p>
            <a:pPr lvl="1"/>
            <a:r>
              <a:rPr lang="en-US" dirty="0"/>
              <a:t>hinder </a:t>
            </a:r>
            <a:r>
              <a:rPr lang="en-US" dirty="0" err="1"/>
              <a:t>onaangepaste</a:t>
            </a:r>
            <a:r>
              <a:rPr lang="en-US" dirty="0"/>
              <a:t> </a:t>
            </a:r>
            <a:r>
              <a:rPr lang="en-US" dirty="0" err="1"/>
              <a:t>temperatuur</a:t>
            </a:r>
            <a:endParaRPr lang="en-US" dirty="0"/>
          </a:p>
          <a:p>
            <a:pPr lvl="1"/>
            <a:r>
              <a:rPr lang="en-US" dirty="0"/>
              <a:t>hinder </a:t>
            </a:r>
            <a:r>
              <a:rPr lang="en-US" dirty="0" err="1"/>
              <a:t>onvoldoende</a:t>
            </a:r>
            <a:r>
              <a:rPr lang="en-US" dirty="0"/>
              <a:t> </a:t>
            </a:r>
            <a:r>
              <a:rPr lang="en-US" dirty="0" err="1"/>
              <a:t>frisse</a:t>
            </a:r>
            <a:r>
              <a:rPr lang="en-US" dirty="0"/>
              <a:t> </a:t>
            </a:r>
            <a:r>
              <a:rPr lang="en-US" dirty="0" err="1"/>
              <a:t>lucht</a:t>
            </a:r>
            <a:endParaRPr lang="en-US" dirty="0"/>
          </a:p>
          <a:p>
            <a:endParaRPr lang="nl-BE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26985E-BB80-9888-46D9-B40BFA07D5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E0D02-07AD-11EA-607A-173AB05A1565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Nationale Dagen - Brussel, 14 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517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EDEC811-9A12-7B45-0107-4C4F002899C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Beschouwde variabelen (2) </a:t>
            </a:r>
            <a:endParaRPr lang="en-GB" dirty="0"/>
          </a:p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CCBFC-7192-094D-D6F4-2D93A2FEDC3C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3947" y="697328"/>
            <a:ext cx="7987278" cy="4011832"/>
          </a:xfrm>
        </p:spPr>
        <p:txBody>
          <a:bodyPr/>
          <a:lstStyle/>
          <a:p>
            <a:r>
              <a:rPr lang="nl-BE" dirty="0"/>
              <a:t>werk-privé-(on)evenwicht</a:t>
            </a:r>
          </a:p>
          <a:p>
            <a:endParaRPr lang="nl-BE" sz="1000" dirty="0"/>
          </a:p>
          <a:p>
            <a:r>
              <a:rPr lang="nl-BE" dirty="0"/>
              <a:t>psychosociale werkomgeving</a:t>
            </a:r>
          </a:p>
          <a:p>
            <a:pPr lvl="1"/>
            <a:r>
              <a:rPr lang="nl-BE" dirty="0"/>
              <a:t>kwantitatieve werkvereisten*</a:t>
            </a:r>
          </a:p>
          <a:p>
            <a:pPr lvl="1"/>
            <a:r>
              <a:rPr lang="nl-BE" dirty="0"/>
              <a:t>emotionele werkvereisten*</a:t>
            </a:r>
          </a:p>
          <a:p>
            <a:pPr lvl="1"/>
            <a:r>
              <a:rPr lang="nl-BE" dirty="0"/>
              <a:t>hinder cognitieve werkbelasting</a:t>
            </a:r>
          </a:p>
          <a:p>
            <a:pPr lvl="1"/>
            <a:r>
              <a:rPr lang="nl-BE" dirty="0"/>
              <a:t>controle over werktijd*</a:t>
            </a:r>
          </a:p>
          <a:p>
            <a:pPr lvl="1"/>
            <a:r>
              <a:rPr lang="nl-BE" dirty="0"/>
              <a:t>sociale ondersteuning vanwege leidinggevenden*</a:t>
            </a:r>
          </a:p>
          <a:p>
            <a:pPr lvl="1"/>
            <a:r>
              <a:rPr lang="nl-BE" dirty="0"/>
              <a:t>sociale ondersteuning vanwege collega’s*</a:t>
            </a:r>
          </a:p>
          <a:p>
            <a:pPr lvl="1"/>
            <a:r>
              <a:rPr lang="nl-BE" dirty="0"/>
              <a:t>verticaal vertrouwen*</a:t>
            </a:r>
          </a:p>
          <a:p>
            <a:pPr lvl="1"/>
            <a:r>
              <a:rPr lang="nl-BE" dirty="0"/>
              <a:t>gemeenschapsgevoel*</a:t>
            </a:r>
          </a:p>
          <a:p>
            <a:pPr lvl="1"/>
            <a:r>
              <a:rPr lang="nl-BE" dirty="0"/>
              <a:t>rechtvaardigheid op het werk*</a:t>
            </a:r>
          </a:p>
          <a:p>
            <a:endParaRPr lang="nl-BE" sz="1000" dirty="0"/>
          </a:p>
          <a:p>
            <a:r>
              <a:rPr lang="nl-BE" dirty="0"/>
              <a:t>menopauze bespreekbaar op het werk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AF170C-5198-B0DF-CA88-9EF3C36063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5FB28-0AE6-AA16-1714-282A45D242B7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Nationale Dagen - Brussel, 14 november 2024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6E0F90-D0A1-C527-EEFE-0F9EE4B3F9A5}"/>
              </a:ext>
            </a:extLst>
          </p:cNvPr>
          <p:cNvSpPr txBox="1"/>
          <p:nvPr/>
        </p:nvSpPr>
        <p:spPr>
          <a:xfrm>
            <a:off x="6625836" y="3355848"/>
            <a:ext cx="244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COPSOQ, Copenhagen </a:t>
            </a:r>
            <a:r>
              <a:rPr lang="nl-BE" sz="14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Psychosocial</a:t>
            </a:r>
            <a:r>
              <a:rPr lang="nl-BE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Questionnaire</a:t>
            </a:r>
            <a:endParaRPr lang="en-GB" sz="1400" i="1" dirty="0" err="1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665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BA83B62-348C-7274-7E18-CCE2B2B01BA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BE" dirty="0"/>
              <a:t>Resultaten en bespreking</a:t>
            </a:r>
            <a:endParaRPr lang="en-GB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BB565A3A-7598-FE0D-FDD0-A77F86761E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E9C8F9-0B90-5E5D-84D8-7B20656B52A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508460" y="6367964"/>
            <a:ext cx="425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lang="nl-BE" sz="800" b="1" kern="1200" smtClean="0">
                <a:solidFill>
                  <a:schemeClr val="tx1"/>
                </a:solidFill>
                <a:latin typeface="Morebi Rounded Med" panose="02010101010101010101" pitchFamily="50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AEEAB0E-BADC-470F-A871-B0FE61C58F14}" type="slidenum">
              <a:rPr lang="en-GB" smtClean="0"/>
              <a:pPr/>
              <a:t>15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05758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C5E248E-C790-4054-BCA3-66E95BF1DC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Herstelbehoefte en menopauzeklachten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28E2D7-2EDA-4C34-9D3A-11427BE90F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16</a:t>
            </a:fld>
            <a:endParaRPr lang="en-GB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AA1B50AE-4AEB-482D-85D2-66716D8629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280376"/>
              </p:ext>
            </p:extLst>
          </p:nvPr>
        </p:nvGraphicFramePr>
        <p:xfrm>
          <a:off x="543947" y="1108710"/>
          <a:ext cx="7407011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1085">
                  <a:extLst>
                    <a:ext uri="{9D8B030D-6E8A-4147-A177-3AD203B41FA5}">
                      <a16:colId xmlns:a16="http://schemas.microsoft.com/office/drawing/2014/main" val="2823933366"/>
                    </a:ext>
                  </a:extLst>
                </a:gridCol>
                <a:gridCol w="1289304">
                  <a:extLst>
                    <a:ext uri="{9D8B030D-6E8A-4147-A177-3AD203B41FA5}">
                      <a16:colId xmlns:a16="http://schemas.microsoft.com/office/drawing/2014/main" val="207947563"/>
                    </a:ext>
                  </a:extLst>
                </a:gridCol>
                <a:gridCol w="1444752">
                  <a:extLst>
                    <a:ext uri="{9D8B030D-6E8A-4147-A177-3AD203B41FA5}">
                      <a16:colId xmlns:a16="http://schemas.microsoft.com/office/drawing/2014/main" val="2272149119"/>
                    </a:ext>
                  </a:extLst>
                </a:gridCol>
                <a:gridCol w="1531870">
                  <a:extLst>
                    <a:ext uri="{9D8B030D-6E8A-4147-A177-3AD203B41FA5}">
                      <a16:colId xmlns:a16="http://schemas.microsoft.com/office/drawing/2014/main" val="1560263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dirty="0"/>
                        <a:t>% hoge HBH</a:t>
                      </a:r>
                      <a:endParaRPr lang="en-GB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OR </a:t>
                      </a:r>
                    </a:p>
                    <a:p>
                      <a:pPr algn="ctr"/>
                      <a:r>
                        <a:rPr lang="nl-BE" sz="2000" b="0" i="0" dirty="0" err="1"/>
                        <a:t>univariaat</a:t>
                      </a:r>
                      <a:endParaRPr lang="en-GB" sz="20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OR </a:t>
                      </a:r>
                    </a:p>
                    <a:p>
                      <a:pPr algn="ctr"/>
                      <a:r>
                        <a:rPr lang="nl-BE" sz="2000" b="0" i="0" dirty="0"/>
                        <a:t>multivariaat</a:t>
                      </a:r>
                      <a:endParaRPr lang="en-GB" sz="2000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552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BE" sz="2000" dirty="0"/>
                        <a:t>nooit klachten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>
                          <a:solidFill>
                            <a:srgbClr val="FF0000"/>
                          </a:solidFill>
                        </a:rPr>
                        <a:t>23.3</a:t>
                      </a:r>
                      <a:endParaRPr lang="en-GB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1</a:t>
                      </a:r>
                      <a:endParaRPr lang="en-GB" sz="20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1</a:t>
                      </a:r>
                      <a:endParaRPr lang="en-GB" sz="2000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12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BE" sz="2000" dirty="0"/>
                        <a:t>vroeger klachten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dirty="0"/>
                        <a:t>37.3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1.96</a:t>
                      </a:r>
                      <a:r>
                        <a:rPr lang="nl-BE" sz="2000" b="0" i="0" baseline="30000" dirty="0"/>
                        <a:t>*</a:t>
                      </a:r>
                      <a:endParaRPr lang="en-GB" sz="2000" b="0" i="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2.30</a:t>
                      </a:r>
                      <a:r>
                        <a:rPr lang="nl-BE" sz="2000" b="0" i="0" baseline="30000" dirty="0"/>
                        <a:t>**</a:t>
                      </a:r>
                      <a:endParaRPr lang="en-GB" sz="2000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10329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BE" sz="2000" dirty="0"/>
                        <a:t>klachten zonder problemen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dirty="0"/>
                        <a:t>34.8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1.76</a:t>
                      </a:r>
                      <a:r>
                        <a:rPr lang="nl-BE" sz="2000" b="0" i="0" baseline="30000" dirty="0"/>
                        <a:t>*</a:t>
                      </a:r>
                      <a:endParaRPr lang="en-GB" sz="20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1.75</a:t>
                      </a:r>
                      <a:endParaRPr lang="en-GB" sz="2000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951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BE" sz="2000" dirty="0"/>
                        <a:t>klachten met problemen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>
                          <a:solidFill>
                            <a:srgbClr val="FF0000"/>
                          </a:solidFill>
                        </a:rPr>
                        <a:t>61.1</a:t>
                      </a:r>
                      <a:endParaRPr lang="en-GB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>
                          <a:solidFill>
                            <a:schemeClr val="tx1"/>
                          </a:solidFill>
                        </a:rPr>
                        <a:t>5.17</a:t>
                      </a:r>
                      <a:r>
                        <a:rPr lang="nl-BE" sz="2000" b="0" i="0" baseline="30000" dirty="0"/>
                        <a:t>***</a:t>
                      </a:r>
                      <a:endParaRPr lang="en-GB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i="0" dirty="0">
                          <a:solidFill>
                            <a:srgbClr val="FF0000"/>
                          </a:solidFill>
                        </a:rPr>
                        <a:t>3.31</a:t>
                      </a:r>
                      <a:r>
                        <a:rPr lang="nl-BE" sz="2000" b="0" i="0" baseline="30000" dirty="0"/>
                        <a:t>***</a:t>
                      </a:r>
                      <a:endParaRPr lang="en-GB" sz="2000" b="1" i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209718"/>
                  </a:ext>
                </a:extLst>
              </a:tr>
            </a:tbl>
          </a:graphicData>
        </a:graphic>
      </p:graphicFrame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66410CEA-A5F1-48B7-BBFF-DD4CEE3F4656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Nationale Dagen - Brussel, 14 november 2024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911331-8472-EF32-0B82-FC30960E33E3}"/>
              </a:ext>
            </a:extLst>
          </p:cNvPr>
          <p:cNvSpPr txBox="1"/>
          <p:nvPr/>
        </p:nvSpPr>
        <p:spPr>
          <a:xfrm>
            <a:off x="543947" y="3766790"/>
            <a:ext cx="7407011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BE" i="1" dirty="0">
                <a:latin typeface="Arial" panose="020B0604020202020204" pitchFamily="34" charset="0"/>
                <a:cs typeface="Arial" panose="020B0604020202020204" pitchFamily="34" charset="0"/>
              </a:rPr>
              <a:t>het ondervinden van problemen op het werk door menopauzeklachten is geassocieerd met een verhoogd risico op een hoge herstelbehoefte</a:t>
            </a:r>
            <a:endParaRPr lang="en-GB" i="1" dirty="0" err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D829A2-4581-96F3-F638-1C630C63E225}"/>
              </a:ext>
            </a:extLst>
          </p:cNvPr>
          <p:cNvSpPr txBox="1"/>
          <p:nvPr/>
        </p:nvSpPr>
        <p:spPr>
          <a:xfrm>
            <a:off x="3415534" y="3405862"/>
            <a:ext cx="45354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n-NO" sz="1200" i="1" dirty="0">
                <a:latin typeface="Arial" panose="020B0604020202020204" pitchFamily="34" charset="0"/>
                <a:cs typeface="Arial" panose="020B0604020202020204" pitchFamily="34" charset="0"/>
              </a:rPr>
              <a:t>* p&lt;0.05	** p&lt;0.01	*** p&lt;0.001</a:t>
            </a:r>
            <a:endParaRPr lang="en-GB" sz="1200" i="1" dirty="0" err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370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C5E248E-C790-4054-BCA3-66E95BF1DC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Herstelbehoefte en werk-privé-evenwicht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28E2D7-2EDA-4C34-9D3A-11427BE90F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17</a:t>
            </a:fld>
            <a:endParaRPr lang="en-GB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AA1B50AE-4AEB-482D-85D2-66716D8629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3909970"/>
              </p:ext>
            </p:extLst>
          </p:nvPr>
        </p:nvGraphicFramePr>
        <p:xfrm>
          <a:off x="794222" y="1428750"/>
          <a:ext cx="7334794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7698">
                  <a:extLst>
                    <a:ext uri="{9D8B030D-6E8A-4147-A177-3AD203B41FA5}">
                      <a16:colId xmlns:a16="http://schemas.microsoft.com/office/drawing/2014/main" val="2823933366"/>
                    </a:ext>
                  </a:extLst>
                </a:gridCol>
                <a:gridCol w="1399032">
                  <a:extLst>
                    <a:ext uri="{9D8B030D-6E8A-4147-A177-3AD203B41FA5}">
                      <a16:colId xmlns:a16="http://schemas.microsoft.com/office/drawing/2014/main" val="207947563"/>
                    </a:ext>
                  </a:extLst>
                </a:gridCol>
                <a:gridCol w="1334763">
                  <a:extLst>
                    <a:ext uri="{9D8B030D-6E8A-4147-A177-3AD203B41FA5}">
                      <a16:colId xmlns:a16="http://schemas.microsoft.com/office/drawing/2014/main" val="2272149119"/>
                    </a:ext>
                  </a:extLst>
                </a:gridCol>
                <a:gridCol w="1463301">
                  <a:extLst>
                    <a:ext uri="{9D8B030D-6E8A-4147-A177-3AD203B41FA5}">
                      <a16:colId xmlns:a16="http://schemas.microsoft.com/office/drawing/2014/main" val="1560263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dirty="0"/>
                        <a:t>% hoge HBH</a:t>
                      </a:r>
                      <a:endParaRPr lang="en-GB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OR </a:t>
                      </a:r>
                    </a:p>
                    <a:p>
                      <a:pPr algn="ctr"/>
                      <a:r>
                        <a:rPr lang="nl-BE" sz="2000" b="0" i="0" dirty="0" err="1"/>
                        <a:t>univariaat</a:t>
                      </a:r>
                      <a:endParaRPr lang="en-GB" sz="20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OR </a:t>
                      </a:r>
                    </a:p>
                    <a:p>
                      <a:pPr algn="ctr"/>
                      <a:r>
                        <a:rPr lang="nl-BE" sz="2000" b="0" i="0" dirty="0"/>
                        <a:t>multivariaat</a:t>
                      </a:r>
                      <a:endParaRPr lang="en-GB" sz="2000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552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BE" sz="2000" dirty="0"/>
                        <a:t>goed werk-privé-evenwicht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dirty="0">
                          <a:solidFill>
                            <a:schemeClr val="tx1"/>
                          </a:solidFill>
                        </a:rPr>
                        <a:t>32.9</a:t>
                      </a:r>
                      <a:endParaRPr lang="en-GB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1</a:t>
                      </a:r>
                      <a:endParaRPr lang="en-GB" sz="20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1</a:t>
                      </a:r>
                      <a:endParaRPr lang="en-GB" sz="2000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12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BE" sz="2000" dirty="0"/>
                        <a:t>slecht werk-privé-evenwicht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>
                          <a:solidFill>
                            <a:srgbClr val="FF0000"/>
                          </a:solidFill>
                        </a:rPr>
                        <a:t>85.1</a:t>
                      </a:r>
                      <a:endParaRPr lang="en-GB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11.67</a:t>
                      </a:r>
                      <a:r>
                        <a:rPr lang="nl-BE" sz="2000" b="0" i="0" baseline="30000" dirty="0"/>
                        <a:t>***</a:t>
                      </a:r>
                      <a:endParaRPr lang="en-GB" sz="20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i="0" dirty="0">
                          <a:solidFill>
                            <a:srgbClr val="FF0000"/>
                          </a:solidFill>
                        </a:rPr>
                        <a:t>7.89</a:t>
                      </a:r>
                      <a:r>
                        <a:rPr lang="nl-BE" sz="2000" b="0" i="0" baseline="30000" dirty="0"/>
                        <a:t>***</a:t>
                      </a:r>
                      <a:endParaRPr lang="en-GB" sz="2000" b="1" i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1032957"/>
                  </a:ext>
                </a:extLst>
              </a:tr>
            </a:tbl>
          </a:graphicData>
        </a:graphic>
      </p:graphicFrame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66410CEA-A5F1-48B7-BBFF-DD4CEE3F4656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Nationale Dagen - Brussel, 14 november 2024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806D2E-2B55-4563-A35C-0FCDB2833A59}"/>
              </a:ext>
            </a:extLst>
          </p:cNvPr>
          <p:cNvSpPr txBox="1"/>
          <p:nvPr/>
        </p:nvSpPr>
        <p:spPr>
          <a:xfrm>
            <a:off x="794222" y="3499560"/>
            <a:ext cx="7334794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BE" i="1" dirty="0">
                <a:latin typeface="Arial" panose="020B0604020202020204" pitchFamily="34" charset="0"/>
                <a:cs typeface="Arial" panose="020B0604020202020204" pitchFamily="34" charset="0"/>
              </a:rPr>
              <a:t>een slecht werk-privé-evenwicht is de belangrijkste factor geassocieerd met een verhoogd risico op </a:t>
            </a:r>
            <a:r>
              <a:rPr lang="nl-BE" i="1" dirty="0" err="1">
                <a:latin typeface="Arial" panose="020B0604020202020204" pitchFamily="34" charset="0"/>
                <a:cs typeface="Arial" panose="020B0604020202020204" pitchFamily="34" charset="0"/>
              </a:rPr>
              <a:t>op</a:t>
            </a:r>
            <a:r>
              <a:rPr lang="nl-BE" i="1" dirty="0">
                <a:latin typeface="Arial" panose="020B0604020202020204" pitchFamily="34" charset="0"/>
                <a:cs typeface="Arial" panose="020B0604020202020204" pitchFamily="34" charset="0"/>
              </a:rPr>
              <a:t> een hoge herstelbehoefte</a:t>
            </a:r>
            <a:endParaRPr lang="en-GB" i="1" dirty="0" err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61F52A-AA15-FAED-AC8B-F011B8AA1D4A}"/>
              </a:ext>
            </a:extLst>
          </p:cNvPr>
          <p:cNvSpPr txBox="1"/>
          <p:nvPr/>
        </p:nvSpPr>
        <p:spPr>
          <a:xfrm>
            <a:off x="3593592" y="2933915"/>
            <a:ext cx="45354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n-NO" sz="1200" i="1" dirty="0">
                <a:latin typeface="Arial" panose="020B0604020202020204" pitchFamily="34" charset="0"/>
                <a:cs typeface="Arial" panose="020B0604020202020204" pitchFamily="34" charset="0"/>
              </a:rPr>
              <a:t>* p&lt;0.05	** p&lt;0.01	*** p&lt;0.001</a:t>
            </a:r>
            <a:endParaRPr lang="en-GB" sz="1200" i="1" dirty="0" err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479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C5E248E-C790-4054-BCA3-66E95BF1DC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947" y="293567"/>
            <a:ext cx="6744266" cy="80371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nl-BE" dirty="0"/>
              <a:t>Herstelbehoefte, fysieke werkbelasting en psychosociale werkomgeving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28E2D7-2EDA-4C34-9D3A-11427BE90F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18</a:t>
            </a:fld>
            <a:endParaRPr lang="en-GB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AA1B50AE-4AEB-482D-85D2-66716D8629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626860"/>
              </p:ext>
            </p:extLst>
          </p:nvPr>
        </p:nvGraphicFramePr>
        <p:xfrm>
          <a:off x="604827" y="1428750"/>
          <a:ext cx="7569909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5229">
                  <a:extLst>
                    <a:ext uri="{9D8B030D-6E8A-4147-A177-3AD203B41FA5}">
                      <a16:colId xmlns:a16="http://schemas.microsoft.com/office/drawing/2014/main" val="2823933366"/>
                    </a:ext>
                  </a:extLst>
                </a:gridCol>
                <a:gridCol w="1591056">
                  <a:extLst>
                    <a:ext uri="{9D8B030D-6E8A-4147-A177-3AD203B41FA5}">
                      <a16:colId xmlns:a16="http://schemas.microsoft.com/office/drawing/2014/main" val="2272149119"/>
                    </a:ext>
                  </a:extLst>
                </a:gridCol>
                <a:gridCol w="1563624">
                  <a:extLst>
                    <a:ext uri="{9D8B030D-6E8A-4147-A177-3AD203B41FA5}">
                      <a16:colId xmlns:a16="http://schemas.microsoft.com/office/drawing/2014/main" val="1560263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OR </a:t>
                      </a:r>
                    </a:p>
                    <a:p>
                      <a:pPr algn="ctr"/>
                      <a:r>
                        <a:rPr lang="nl-BE" sz="2000" b="0" i="0" dirty="0" err="1"/>
                        <a:t>univariaat</a:t>
                      </a:r>
                      <a:endParaRPr lang="en-GB" sz="20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OR </a:t>
                      </a:r>
                    </a:p>
                    <a:p>
                      <a:pPr algn="ctr"/>
                      <a:r>
                        <a:rPr lang="nl-BE" sz="2000" b="0" i="0" dirty="0"/>
                        <a:t>multivariaat</a:t>
                      </a:r>
                      <a:endParaRPr lang="en-GB" sz="2000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552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BE" sz="2000" dirty="0"/>
                        <a:t>fysieke werkbelasting (0-10)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1.26</a:t>
                      </a:r>
                      <a:r>
                        <a:rPr lang="nl-BE" sz="2000" b="0" i="0" baseline="30000" dirty="0"/>
                        <a:t>***</a:t>
                      </a:r>
                      <a:endParaRPr lang="en-GB" sz="20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1.17</a:t>
                      </a:r>
                      <a:r>
                        <a:rPr lang="nl-BE" sz="2000" b="0" i="0" baseline="30000" dirty="0"/>
                        <a:t>***</a:t>
                      </a:r>
                      <a:endParaRPr lang="en-GB" sz="2000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12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BE" sz="2000" dirty="0"/>
                        <a:t>hinder cognitieve werkbelasting (0-10)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1.24</a:t>
                      </a:r>
                      <a:r>
                        <a:rPr lang="nl-BE" sz="2000" b="0" i="0" baseline="30000" dirty="0"/>
                        <a:t>***</a:t>
                      </a:r>
                      <a:endParaRPr lang="en-GB" sz="20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>
                          <a:solidFill>
                            <a:schemeClr val="tx1"/>
                          </a:solidFill>
                        </a:rPr>
                        <a:t>1.17</a:t>
                      </a:r>
                      <a:r>
                        <a:rPr lang="nl-BE" sz="2000" b="0" i="0" baseline="30000" dirty="0"/>
                        <a:t>***</a:t>
                      </a:r>
                      <a:endParaRPr lang="en-GB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10329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BE" sz="2000" dirty="0"/>
                        <a:t>sociale ondersteuning collega’s (0-10)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0.80</a:t>
                      </a:r>
                      <a:r>
                        <a:rPr lang="nl-BE" sz="2000" b="0" i="0" baseline="30000" dirty="0"/>
                        <a:t>***</a:t>
                      </a:r>
                      <a:endParaRPr lang="en-GB" sz="20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0.87</a:t>
                      </a:r>
                      <a:r>
                        <a:rPr lang="nl-BE" sz="2000" b="0" i="0" baseline="30000" dirty="0"/>
                        <a:t>**</a:t>
                      </a:r>
                      <a:endParaRPr lang="en-GB" sz="2000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951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2000" dirty="0" err="1"/>
                        <a:t>rechtvaardigheid</a:t>
                      </a:r>
                      <a:r>
                        <a:rPr lang="en-GB" sz="2000" dirty="0"/>
                        <a:t> op het </a:t>
                      </a:r>
                      <a:r>
                        <a:rPr lang="en-GB" sz="2000" dirty="0" err="1"/>
                        <a:t>werk</a:t>
                      </a:r>
                      <a:r>
                        <a:rPr lang="en-GB" sz="2000" dirty="0"/>
                        <a:t> (0-10)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>
                          <a:solidFill>
                            <a:schemeClr val="tx1"/>
                          </a:solidFill>
                        </a:rPr>
                        <a:t>0.74</a:t>
                      </a:r>
                      <a:r>
                        <a:rPr lang="nl-BE" sz="2000" b="0" i="0" baseline="30000" dirty="0"/>
                        <a:t>***</a:t>
                      </a:r>
                      <a:endParaRPr lang="en-GB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i="0" dirty="0">
                          <a:solidFill>
                            <a:srgbClr val="FF0000"/>
                          </a:solidFill>
                        </a:rPr>
                        <a:t>0.86</a:t>
                      </a:r>
                      <a:r>
                        <a:rPr lang="nl-BE" sz="2000" b="0" i="0" baseline="30000" dirty="0"/>
                        <a:t>***</a:t>
                      </a:r>
                      <a:endParaRPr lang="en-GB" sz="2000" b="1" i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209718"/>
                  </a:ext>
                </a:extLst>
              </a:tr>
            </a:tbl>
          </a:graphicData>
        </a:graphic>
      </p:graphicFrame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66410CEA-A5F1-48B7-BBFF-DD4CEE3F4656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Nationale Dagen - Brussel, 14 november 2024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169D3D-0B50-909E-79AB-BBAECBA82EDE}"/>
              </a:ext>
            </a:extLst>
          </p:cNvPr>
          <p:cNvSpPr txBox="1"/>
          <p:nvPr/>
        </p:nvSpPr>
        <p:spPr>
          <a:xfrm>
            <a:off x="3639312" y="3769221"/>
            <a:ext cx="45354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n-NO" sz="1200" i="1" dirty="0">
                <a:latin typeface="Arial" panose="020B0604020202020204" pitchFamily="34" charset="0"/>
                <a:cs typeface="Arial" panose="020B0604020202020204" pitchFamily="34" charset="0"/>
              </a:rPr>
              <a:t>* p&lt;0.05	** p&lt;0.01	*** p&lt;0.001</a:t>
            </a:r>
            <a:endParaRPr lang="en-GB" sz="1200" i="1" dirty="0" err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4E89FF-D4A7-F80E-7F77-5C50687D2F41}"/>
              </a:ext>
            </a:extLst>
          </p:cNvPr>
          <p:cNvSpPr txBox="1"/>
          <p:nvPr/>
        </p:nvSpPr>
        <p:spPr>
          <a:xfrm>
            <a:off x="604827" y="4119413"/>
            <a:ext cx="756991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BE" i="1" dirty="0">
                <a:latin typeface="Arial" panose="020B0604020202020204" pitchFamily="34" charset="0"/>
                <a:cs typeface="Arial" panose="020B0604020202020204" pitchFamily="34" charset="0"/>
              </a:rPr>
              <a:t>rechtvaardigheid op het werk is een constante factor</a:t>
            </a:r>
            <a:endParaRPr lang="en-GB" i="1" dirty="0" err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90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33E6670-F46A-AFC5-2347-D137AD122FC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33051" y="68269"/>
            <a:ext cx="6744266" cy="77628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nl-BE" dirty="0"/>
              <a:t>Factoren enkel in </a:t>
            </a:r>
            <a:r>
              <a:rPr lang="nl-BE" dirty="0" err="1"/>
              <a:t>univariate</a:t>
            </a:r>
            <a:r>
              <a:rPr lang="nl-BE" dirty="0"/>
              <a:t> analyse significant geassocieerd met herstelbehoefte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1BD6C-980C-15EB-C331-7C7EA9398A97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3947" y="844550"/>
            <a:ext cx="7987278" cy="3454400"/>
          </a:xfrm>
        </p:spPr>
        <p:txBody>
          <a:bodyPr/>
          <a:lstStyle/>
          <a:p>
            <a:r>
              <a:rPr lang="nl-BE" dirty="0"/>
              <a:t>psychosociale werkomgeving</a:t>
            </a:r>
          </a:p>
          <a:p>
            <a:pPr lvl="1"/>
            <a:r>
              <a:rPr lang="nl-BE" dirty="0"/>
              <a:t>emotionele werkvereisten</a:t>
            </a:r>
            <a:r>
              <a:rPr lang="nl-BE" sz="1600" b="0" i="0" baseline="30000" dirty="0"/>
              <a:t>***</a:t>
            </a:r>
            <a:endParaRPr lang="nl-BE" dirty="0"/>
          </a:p>
          <a:p>
            <a:pPr lvl="1"/>
            <a:r>
              <a:rPr lang="nl-BE" dirty="0"/>
              <a:t>controle over werktijd</a:t>
            </a:r>
            <a:r>
              <a:rPr lang="nl-BE" sz="1600" b="0" i="0" baseline="30000" dirty="0"/>
              <a:t>***</a:t>
            </a:r>
            <a:endParaRPr lang="nl-BE" dirty="0"/>
          </a:p>
          <a:p>
            <a:pPr lvl="1"/>
            <a:r>
              <a:rPr lang="nl-BE" dirty="0"/>
              <a:t>sociale ondersteuning leidinggevende</a:t>
            </a:r>
            <a:r>
              <a:rPr lang="nl-BE" sz="1600" b="0" i="0" baseline="30000" dirty="0"/>
              <a:t>***</a:t>
            </a:r>
            <a:endParaRPr lang="nl-BE" dirty="0"/>
          </a:p>
          <a:p>
            <a:pPr lvl="1"/>
            <a:r>
              <a:rPr lang="nl-BE" dirty="0"/>
              <a:t>verticaal vertrouwen</a:t>
            </a:r>
            <a:r>
              <a:rPr lang="nl-BE" sz="1600" b="0" i="0" baseline="30000" dirty="0"/>
              <a:t>***</a:t>
            </a:r>
            <a:endParaRPr lang="nl-BE" dirty="0"/>
          </a:p>
          <a:p>
            <a:pPr lvl="1"/>
            <a:r>
              <a:rPr lang="nl-BE" dirty="0"/>
              <a:t>gemeenschapsgevoel</a:t>
            </a:r>
            <a:r>
              <a:rPr lang="nl-BE" sz="1600" b="0" i="0" baseline="30000" dirty="0"/>
              <a:t>***</a:t>
            </a:r>
            <a:endParaRPr lang="nl-BE" dirty="0"/>
          </a:p>
          <a:p>
            <a:endParaRPr lang="en-GB" dirty="0"/>
          </a:p>
          <a:p>
            <a:r>
              <a:rPr lang="en-GB" dirty="0" err="1"/>
              <a:t>fysische</a:t>
            </a:r>
            <a:r>
              <a:rPr lang="en-GB" dirty="0"/>
              <a:t> </a:t>
            </a:r>
            <a:r>
              <a:rPr lang="en-GB" dirty="0" err="1"/>
              <a:t>werkomgeving</a:t>
            </a:r>
            <a:endParaRPr lang="en-GB" dirty="0"/>
          </a:p>
          <a:p>
            <a:pPr lvl="1"/>
            <a:r>
              <a:rPr lang="en-GB" dirty="0"/>
              <a:t>hinder door </a:t>
            </a:r>
            <a:r>
              <a:rPr lang="en-GB" dirty="0" err="1"/>
              <a:t>onaangepaste</a:t>
            </a:r>
            <a:r>
              <a:rPr lang="en-GB" dirty="0"/>
              <a:t> </a:t>
            </a:r>
            <a:r>
              <a:rPr lang="en-GB" dirty="0" err="1"/>
              <a:t>temperatuur</a:t>
            </a:r>
            <a:r>
              <a:rPr lang="nl-BE" sz="1600" b="0" i="0" baseline="30000" dirty="0"/>
              <a:t>***</a:t>
            </a:r>
            <a:r>
              <a:rPr lang="nl-BE" sz="1600" b="0" i="0" dirty="0"/>
              <a:t> </a:t>
            </a:r>
          </a:p>
          <a:p>
            <a:pPr lvl="1"/>
            <a:r>
              <a:rPr lang="en-GB" dirty="0"/>
              <a:t>hinder door </a:t>
            </a:r>
            <a:r>
              <a:rPr lang="en-GB" dirty="0" err="1"/>
              <a:t>onvoldoende</a:t>
            </a:r>
            <a:r>
              <a:rPr lang="en-GB" dirty="0"/>
              <a:t> verse </a:t>
            </a:r>
            <a:r>
              <a:rPr lang="en-GB" dirty="0" err="1"/>
              <a:t>lucht</a:t>
            </a:r>
            <a:r>
              <a:rPr lang="nl-BE" sz="1600" b="0" i="0" baseline="30000" dirty="0"/>
              <a:t>***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2E0A8-B935-D1E9-1F56-8EDB63A8F0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83BA9-7B54-2FDE-9899-A3D5CB7BBC3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Nationale Dagen - Brussel, 14 november 2024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900F1E-DB4A-4DBE-EC45-C3A5021B37A8}"/>
              </a:ext>
            </a:extLst>
          </p:cNvPr>
          <p:cNvSpPr txBox="1"/>
          <p:nvPr/>
        </p:nvSpPr>
        <p:spPr>
          <a:xfrm>
            <a:off x="208677" y="4097918"/>
            <a:ext cx="8657818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BE" i="1" dirty="0">
                <a:latin typeface="Arial" panose="020B0604020202020204" pitchFamily="34" charset="0"/>
                <a:cs typeface="Arial" panose="020B0604020202020204" pitchFamily="34" charset="0"/>
              </a:rPr>
              <a:t>deze factoren kunnen relevant zijn in populaties met een ander blootstellingsprofiel</a:t>
            </a:r>
            <a:endParaRPr lang="en-GB" i="1" dirty="0" err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070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3D32B6-A6FC-40C2-5CA0-DFDE5C1226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2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D55FA6D-807B-83FC-79DB-A5EDD9E7619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00" t="9422" r="12999" b="5066"/>
          <a:stretch/>
        </p:blipFill>
        <p:spPr>
          <a:xfrm>
            <a:off x="685800" y="79878"/>
            <a:ext cx="8307854" cy="503284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7211A94-697F-6459-AD61-30332DBA9B1B}"/>
              </a:ext>
            </a:extLst>
          </p:cNvPr>
          <p:cNvSpPr txBox="1"/>
          <p:nvPr/>
        </p:nvSpPr>
        <p:spPr>
          <a:xfrm>
            <a:off x="0" y="4866501"/>
            <a:ext cx="28254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0" i="1" u="none" strike="noStrike" baseline="0" dirty="0">
                <a:solidFill>
                  <a:srgbClr val="37B9C2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https://doi.org/10.1016/j.maturitas.2024.108054</a:t>
            </a:r>
            <a:endParaRPr lang="en-GB" sz="1000" b="0" i="1" u="none" strike="noStrike" baseline="0" dirty="0">
              <a:solidFill>
                <a:srgbClr val="37B9C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17FBEEA-B0D4-8FD3-2AFE-61C3BF4447C0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Nationale Dagen - Brussel, 14 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231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33E6670-F46A-AFC5-2347-D137AD122FC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947" y="293567"/>
            <a:ext cx="6744266" cy="77628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nl-BE" dirty="0"/>
              <a:t>Factoren niet significant geassocieerd met herstelbehoefte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1BD6C-980C-15EB-C331-7C7EA9398A97}"/>
              </a:ext>
            </a:extLst>
          </p:cNvPr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nl-BE" dirty="0" err="1"/>
              <a:t>jobtype</a:t>
            </a:r>
            <a:endParaRPr lang="nl-BE" dirty="0"/>
          </a:p>
          <a:p>
            <a:pPr>
              <a:lnSpc>
                <a:spcPct val="150000"/>
              </a:lnSpc>
            </a:pPr>
            <a:r>
              <a:rPr lang="nl-BE" dirty="0"/>
              <a:t>leeftijd</a:t>
            </a:r>
          </a:p>
          <a:p>
            <a:pPr>
              <a:lnSpc>
                <a:spcPct val="150000"/>
              </a:lnSpc>
            </a:pPr>
            <a:r>
              <a:rPr lang="nl-BE" dirty="0"/>
              <a:t>voltijds / deeltijds werk</a:t>
            </a:r>
          </a:p>
          <a:p>
            <a:pPr>
              <a:lnSpc>
                <a:spcPct val="150000"/>
              </a:lnSpc>
            </a:pPr>
            <a:r>
              <a:rPr lang="nl-BE" dirty="0"/>
              <a:t>leidinggevend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2E0A8-B935-D1E9-1F56-8EDB63A8F0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83BA9-7B54-2FDE-9899-A3D5CB7BBC3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Nationale Dagen - Brussel, 14 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048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ACF14C1-8FE2-EF97-24F4-4F149CD3116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Bespreekbaarheid op het werk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C252B0-A8E0-D91D-268E-3DEB507578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5C146B-9308-A8F9-CE50-D6453DFC8E65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Nationale Dagen - Brussel, 14 november 2024</a:t>
            </a:r>
            <a:endParaRPr lang="en-US" dirty="0"/>
          </a:p>
        </p:txBody>
      </p:sp>
      <p:graphicFrame>
        <p:nvGraphicFramePr>
          <p:cNvPr id="6" name="Table 7">
            <a:extLst>
              <a:ext uri="{FF2B5EF4-FFF2-40B4-BE49-F238E27FC236}">
                <a16:creationId xmlns:a16="http://schemas.microsoft.com/office/drawing/2014/main" id="{D735E4B3-712B-8840-FA28-F4CD54C9FB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986869"/>
              </p:ext>
            </p:extLst>
          </p:nvPr>
        </p:nvGraphicFramePr>
        <p:xfrm>
          <a:off x="520837" y="1698040"/>
          <a:ext cx="7407011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1235">
                  <a:extLst>
                    <a:ext uri="{9D8B030D-6E8A-4147-A177-3AD203B41FA5}">
                      <a16:colId xmlns:a16="http://schemas.microsoft.com/office/drawing/2014/main" val="2823933366"/>
                    </a:ext>
                  </a:extLst>
                </a:gridCol>
                <a:gridCol w="1044577">
                  <a:extLst>
                    <a:ext uri="{9D8B030D-6E8A-4147-A177-3AD203B41FA5}">
                      <a16:colId xmlns:a16="http://schemas.microsoft.com/office/drawing/2014/main" val="207947563"/>
                    </a:ext>
                  </a:extLst>
                </a:gridCol>
                <a:gridCol w="1044577">
                  <a:extLst>
                    <a:ext uri="{9D8B030D-6E8A-4147-A177-3AD203B41FA5}">
                      <a16:colId xmlns:a16="http://schemas.microsoft.com/office/drawing/2014/main" val="3124920807"/>
                    </a:ext>
                  </a:extLst>
                </a:gridCol>
                <a:gridCol w="1444752">
                  <a:extLst>
                    <a:ext uri="{9D8B030D-6E8A-4147-A177-3AD203B41FA5}">
                      <a16:colId xmlns:a16="http://schemas.microsoft.com/office/drawing/2014/main" val="2272149119"/>
                    </a:ext>
                  </a:extLst>
                </a:gridCol>
                <a:gridCol w="1531870">
                  <a:extLst>
                    <a:ext uri="{9D8B030D-6E8A-4147-A177-3AD203B41FA5}">
                      <a16:colId xmlns:a16="http://schemas.microsoft.com/office/drawing/2014/main" val="1560263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1" dirty="0"/>
                        <a:t>n</a:t>
                      </a:r>
                      <a:endParaRPr lang="en-GB" sz="20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%</a:t>
                      </a:r>
                      <a:endParaRPr lang="en-GB" sz="20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dirty="0"/>
                        <a:t>% hoge HBH</a:t>
                      </a:r>
                      <a:endParaRPr lang="en-GB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OR </a:t>
                      </a:r>
                    </a:p>
                    <a:p>
                      <a:pPr algn="ctr"/>
                      <a:r>
                        <a:rPr lang="nl-BE" sz="2000" b="0" i="0" dirty="0" err="1"/>
                        <a:t>univariaat</a:t>
                      </a:r>
                      <a:endParaRPr lang="en-GB" sz="2000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552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BE" sz="2000" dirty="0"/>
                        <a:t>bespreekbaar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dirty="0">
                          <a:solidFill>
                            <a:schemeClr val="tx1"/>
                          </a:solidFill>
                        </a:rPr>
                        <a:t>92</a:t>
                      </a:r>
                      <a:endParaRPr lang="en-GB" sz="20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>
                          <a:solidFill>
                            <a:schemeClr val="tx1"/>
                          </a:solidFill>
                        </a:rPr>
                        <a:t>12.1</a:t>
                      </a:r>
                      <a:endParaRPr lang="en-GB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28.3</a:t>
                      </a:r>
                      <a:endParaRPr lang="en-GB" sz="20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1</a:t>
                      </a:r>
                      <a:endParaRPr lang="en-GB" sz="2000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12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BE" sz="2000" dirty="0"/>
                        <a:t>niet bespreekbaar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dirty="0">
                          <a:solidFill>
                            <a:schemeClr val="tx1"/>
                          </a:solidFill>
                        </a:rPr>
                        <a:t>125</a:t>
                      </a:r>
                      <a:endParaRPr lang="en-GB" sz="20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>
                          <a:solidFill>
                            <a:schemeClr val="tx1"/>
                          </a:solidFill>
                        </a:rPr>
                        <a:t>16.5</a:t>
                      </a:r>
                      <a:endParaRPr lang="en-GB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i="0" dirty="0">
                          <a:solidFill>
                            <a:srgbClr val="FF0000"/>
                          </a:solidFill>
                        </a:rPr>
                        <a:t>59.2</a:t>
                      </a:r>
                      <a:endParaRPr lang="en-GB" sz="2000" b="1" i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i="0" dirty="0">
                          <a:solidFill>
                            <a:srgbClr val="FF0000"/>
                          </a:solidFill>
                        </a:rPr>
                        <a:t>3.68</a:t>
                      </a:r>
                      <a:r>
                        <a:rPr lang="nl-BE" sz="2000" b="0" i="0" baseline="30000" dirty="0"/>
                        <a:t>***</a:t>
                      </a:r>
                      <a:endParaRPr lang="en-GB" sz="2000" b="1" i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10329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BE" sz="2000" dirty="0"/>
                        <a:t>weet  het niet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dirty="0">
                          <a:solidFill>
                            <a:schemeClr val="tx1"/>
                          </a:solidFill>
                        </a:rPr>
                        <a:t>543</a:t>
                      </a:r>
                      <a:endParaRPr lang="en-GB" sz="20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i="0" dirty="0">
                          <a:solidFill>
                            <a:srgbClr val="FF0000"/>
                          </a:solidFill>
                        </a:rPr>
                        <a:t>71.4</a:t>
                      </a:r>
                      <a:endParaRPr lang="en-GB" sz="2000" b="1" i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39.2</a:t>
                      </a:r>
                      <a:endParaRPr lang="en-GB" sz="20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1.64</a:t>
                      </a:r>
                      <a:r>
                        <a:rPr lang="nl-BE" sz="2000" b="0" i="0" baseline="30000" dirty="0"/>
                        <a:t>*</a:t>
                      </a:r>
                      <a:endParaRPr lang="en-GB" sz="2000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95185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7DD3FEB-3F71-F3AC-BA8C-14572F9BC309}"/>
              </a:ext>
            </a:extLst>
          </p:cNvPr>
          <p:cNvSpPr txBox="1"/>
          <p:nvPr/>
        </p:nvSpPr>
        <p:spPr>
          <a:xfrm>
            <a:off x="3430491" y="3602798"/>
            <a:ext cx="45354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n-NO" sz="1200" i="1" dirty="0">
                <a:latin typeface="Arial" panose="020B0604020202020204" pitchFamily="34" charset="0"/>
                <a:cs typeface="Arial" panose="020B0604020202020204" pitchFamily="34" charset="0"/>
              </a:rPr>
              <a:t>* p&lt;0.05	** p&lt;0.01	*** p&lt;0.001</a:t>
            </a:r>
            <a:endParaRPr lang="en-GB" sz="1200" i="1" dirty="0" err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046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A03465A-77AC-4244-ADF1-776CB1E56B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Kritische bedenkingen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32BD4-6688-43A7-BA1B-FF00B04CB064}"/>
              </a:ext>
            </a:extLst>
          </p:cNvPr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r>
              <a:rPr lang="nl-BE" dirty="0"/>
              <a:t>cross-</a:t>
            </a:r>
            <a:r>
              <a:rPr lang="nl-BE" dirty="0" err="1"/>
              <a:t>sectioneel</a:t>
            </a:r>
            <a:endParaRPr lang="nl-BE" dirty="0"/>
          </a:p>
          <a:p>
            <a:pPr lvl="1"/>
            <a:r>
              <a:rPr lang="nl-BE" dirty="0"/>
              <a:t>enkel associaties </a:t>
            </a:r>
          </a:p>
          <a:p>
            <a:pPr lvl="1"/>
            <a:r>
              <a:rPr lang="nl-BE" dirty="0"/>
              <a:t>geen causale verbanden</a:t>
            </a:r>
          </a:p>
          <a:p>
            <a:endParaRPr lang="nl-BE" dirty="0"/>
          </a:p>
          <a:p>
            <a:r>
              <a:rPr lang="nl-BE" dirty="0"/>
              <a:t>blootstellingsprofiel van de studiepopulatie</a:t>
            </a:r>
          </a:p>
          <a:p>
            <a:pPr lvl="1"/>
            <a:r>
              <a:rPr lang="nl-BE" dirty="0"/>
              <a:t>multivariaat model enkel toepasselijk op bestudeerde populatie</a:t>
            </a:r>
          </a:p>
          <a:p>
            <a:pPr lvl="1"/>
            <a:r>
              <a:rPr lang="nl-BE" dirty="0"/>
              <a:t>de factoren significant in </a:t>
            </a:r>
            <a:r>
              <a:rPr lang="nl-BE" dirty="0" err="1"/>
              <a:t>univariate</a:t>
            </a:r>
            <a:r>
              <a:rPr lang="nl-BE" dirty="0"/>
              <a:t> analyse kunnen relevanter zijn in andere populaties</a:t>
            </a:r>
          </a:p>
          <a:p>
            <a:pPr lvl="1"/>
            <a:endParaRPr lang="nl-B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98A858-E33B-4C16-9FEF-79E4CC923A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DBAD82-E96E-6B69-E246-8C166EA9AF1F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Nationale Dagen - Brussel, 14 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240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BA83B62-348C-7274-7E18-CCE2B2B01BA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BE" dirty="0"/>
              <a:t>Besluiten</a:t>
            </a:r>
            <a:endParaRPr lang="en-GB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BB565A3A-7598-FE0D-FDD0-A77F86761E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E9C8F9-0B90-5E5D-84D8-7B20656B52A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508460" y="6367964"/>
            <a:ext cx="425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lang="nl-BE" sz="800" b="1" kern="1200" smtClean="0">
                <a:solidFill>
                  <a:schemeClr val="tx1"/>
                </a:solidFill>
                <a:latin typeface="Morebi Rounded Med" panose="02010101010101010101" pitchFamily="50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AEEAB0E-BADC-470F-A871-B0FE61C58F14}" type="slidenum">
              <a:rPr lang="en-GB" smtClean="0"/>
              <a:pPr/>
              <a:t>23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23629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F895A07-096E-4B4D-AA07-6ACAB339DE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Belangrijkste resultaten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C2170-D153-4682-B548-05C616CBADD3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118872" y="1051560"/>
            <a:ext cx="8915400" cy="37307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nl-BE" i="1" dirty="0">
                <a:highlight>
                  <a:srgbClr val="FFFF00"/>
                </a:highlight>
              </a:rPr>
              <a:t>53% van de vrouwen met menopauzeklachten </a:t>
            </a:r>
            <a:r>
              <a:rPr lang="nl-BE" dirty="0"/>
              <a:t>ondervinden hierdoor problemen op het werk</a:t>
            </a:r>
          </a:p>
          <a:p>
            <a:pPr>
              <a:lnSpc>
                <a:spcPct val="150000"/>
              </a:lnSpc>
            </a:pPr>
            <a:r>
              <a:rPr lang="nl-BE" i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het ervaren van problemen op het werk door menopauzeklachten 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is geassocieerd met een verhoogd risico op een hoge herstelbehoefte </a:t>
            </a:r>
            <a:r>
              <a:rPr lang="nl-BE" dirty="0"/>
              <a:t>(en dus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burnout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GB" i="1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slecht</a:t>
            </a:r>
            <a:r>
              <a:rPr lang="en-GB" i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i="1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werk-privé-evenwicht</a:t>
            </a:r>
            <a:r>
              <a:rPr lang="en-GB" i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is de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belangrijkste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factor 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geassocieerd met een verhoogd risico op een hoge herstelbehoefte </a:t>
            </a:r>
            <a:r>
              <a:rPr lang="nl-BE" dirty="0"/>
              <a:t>(en dus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burnout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nl-BE" i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een goede rechtvaardigheid op het werk 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vermindert het risico</a:t>
            </a:r>
          </a:p>
          <a:p>
            <a:pPr>
              <a:lnSpc>
                <a:spcPct val="150000"/>
              </a:lnSpc>
            </a:pPr>
            <a:r>
              <a:rPr lang="nl-BE" i="1" dirty="0">
                <a:highlight>
                  <a:srgbClr val="FFFF00"/>
                </a:highlight>
              </a:rPr>
              <a:t>bespreekbaarheid</a:t>
            </a:r>
            <a:r>
              <a:rPr lang="nl-BE" dirty="0"/>
              <a:t>, indien aanwezig en bekend, 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vermindert het risico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GB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nl-BE" sz="1600" dirty="0"/>
          </a:p>
          <a:p>
            <a:pPr lvl="1">
              <a:lnSpc>
                <a:spcPct val="150000"/>
              </a:lnSpc>
            </a:pPr>
            <a:endParaRPr lang="nl-BE" dirty="0"/>
          </a:p>
          <a:p>
            <a:pPr lvl="1">
              <a:lnSpc>
                <a:spcPct val="150000"/>
              </a:lnSpc>
            </a:pPr>
            <a:endParaRPr lang="nl-BE" dirty="0">
              <a:ea typeface="Calibri" panose="020F0502020204030204" pitchFamily="34" charset="0"/>
            </a:endParaRPr>
          </a:p>
          <a:p>
            <a:pPr lvl="1">
              <a:lnSpc>
                <a:spcPct val="150000"/>
              </a:lnSpc>
            </a:pPr>
            <a:endParaRPr lang="nl-BE" dirty="0"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nl-BE" sz="1600" dirty="0"/>
          </a:p>
          <a:p>
            <a:pPr>
              <a:lnSpc>
                <a:spcPct val="150000"/>
              </a:lnSpc>
            </a:pPr>
            <a:endParaRPr lang="nl-BE" sz="1600" dirty="0"/>
          </a:p>
          <a:p>
            <a:pPr>
              <a:lnSpc>
                <a:spcPct val="150000"/>
              </a:lnSpc>
            </a:pPr>
            <a:endParaRPr lang="nl-BE" sz="1600" dirty="0"/>
          </a:p>
          <a:p>
            <a:endParaRPr lang="nl-BE" sz="1600" dirty="0"/>
          </a:p>
          <a:p>
            <a:endParaRPr lang="nl-BE" sz="1600" dirty="0"/>
          </a:p>
          <a:p>
            <a:endParaRPr lang="nl-BE" sz="1600" dirty="0"/>
          </a:p>
          <a:p>
            <a:pPr lvl="1"/>
            <a:endParaRPr lang="nl-B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D56528-31C9-4857-9321-FD20E779C5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DC27EE-1C31-CAC5-76AF-E1B0E26F45B5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Nationale Dagen - Brussel, 14 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697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83407E3-4A14-4CF0-91BB-B737FBDAB3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 err="1"/>
              <a:t>Werkgerelateerde</a:t>
            </a:r>
            <a:r>
              <a:rPr lang="nl-BE" dirty="0"/>
              <a:t> maatregelen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CBC21-1827-4586-82CA-76B6F126B79B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3947" y="740663"/>
            <a:ext cx="7987278" cy="3894885"/>
          </a:xfrm>
        </p:spPr>
        <p:txBody>
          <a:bodyPr/>
          <a:lstStyle/>
          <a:p>
            <a:r>
              <a:rPr lang="nl-BE" dirty="0"/>
              <a:t>herstelbehoefte monitoren</a:t>
            </a:r>
          </a:p>
          <a:p>
            <a:r>
              <a:rPr lang="nl-BE" dirty="0" err="1"/>
              <a:t>menopauzale</a:t>
            </a:r>
            <a:r>
              <a:rPr lang="nl-BE" dirty="0"/>
              <a:t> vrouwen met klachten én problemen op het werk identificeren</a:t>
            </a:r>
          </a:p>
          <a:p>
            <a:endParaRPr lang="nl-BE" sz="1000" dirty="0"/>
          </a:p>
          <a:p>
            <a:r>
              <a:rPr lang="nl-BE" dirty="0"/>
              <a:t>goed werk-privé-evenwicht bewaken</a:t>
            </a:r>
          </a:p>
          <a:p>
            <a:endParaRPr lang="nl-BE" sz="1000" dirty="0"/>
          </a:p>
          <a:p>
            <a:r>
              <a:rPr lang="nl-BE" dirty="0"/>
              <a:t>preventiemaatregelen volgens blootstellingsprofiel (lijst met factoren significant zowel in uni- als multivariate analyses)</a:t>
            </a:r>
          </a:p>
          <a:p>
            <a:endParaRPr lang="nl-BE" sz="1000" dirty="0"/>
          </a:p>
          <a:p>
            <a:r>
              <a:rPr lang="nl-BE" dirty="0"/>
              <a:t>belang van rechtvaardigheid op het werk (sociaal kapitaal op de werkplek)</a:t>
            </a:r>
          </a:p>
          <a:p>
            <a:pPr lvl="1"/>
            <a:r>
              <a:rPr lang="nl-BE" dirty="0"/>
              <a:t>rechtvaardige werkverdeling</a:t>
            </a:r>
          </a:p>
          <a:p>
            <a:pPr lvl="1"/>
            <a:r>
              <a:rPr lang="nl-BE" dirty="0"/>
              <a:t>rechtvaardige conflictoplossing</a:t>
            </a:r>
          </a:p>
          <a:p>
            <a:endParaRPr lang="nl-BE" sz="1000" dirty="0"/>
          </a:p>
          <a:p>
            <a:r>
              <a:rPr lang="nl-BE" dirty="0"/>
              <a:t>menopauze bespreekbaar maken op het werk</a:t>
            </a:r>
          </a:p>
          <a:p>
            <a:endParaRPr lang="nl-BE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3F3393-5416-4BC6-868E-E57D125925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C67A7-630B-22A7-DE66-D9E6F37FA02A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Nationale Dagen - Brussel, 14 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851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BA83B62-348C-7274-7E18-CCE2B2B01BA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BE" dirty="0"/>
              <a:t>Dank u</a:t>
            </a:r>
            <a:endParaRPr lang="en-GB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BB565A3A-7598-FE0D-FDD0-A77F86761E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E9C8F9-0B90-5E5D-84D8-7B20656B52A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508460" y="6367964"/>
            <a:ext cx="425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lang="nl-BE" sz="800" b="1" kern="1200" smtClean="0">
                <a:solidFill>
                  <a:schemeClr val="tx1"/>
                </a:solidFill>
                <a:latin typeface="Morebi Rounded Med" panose="02010101010101010101" pitchFamily="50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AEEAB0E-BADC-470F-A871-B0FE61C58F14}" type="slidenum">
              <a:rPr lang="en-GB" smtClean="0"/>
              <a:pPr/>
              <a:t>26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21043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BA83B62-348C-7274-7E18-CCE2B2B01BA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BE" dirty="0"/>
              <a:t>Waarom menopauze</a:t>
            </a:r>
            <a:endParaRPr lang="en-GB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BB565A3A-7598-FE0D-FDD0-A77F86761E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E9C8F9-0B90-5E5D-84D8-7B20656B52A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508460" y="6367964"/>
            <a:ext cx="425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lang="nl-BE" sz="800" b="1" kern="1200" smtClean="0">
                <a:solidFill>
                  <a:schemeClr val="tx1"/>
                </a:solidFill>
                <a:latin typeface="Morebi Rounded Med" panose="02010101010101010101" pitchFamily="50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AEEAB0E-BADC-470F-A871-B0FE61C58F14}" type="slidenum">
              <a:rPr lang="en-GB" smtClean="0"/>
              <a:pPr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89790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2222F95-378A-37B9-1B4B-82243E95A6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Menopauze op de werkvloer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ECF9D-C32F-AD5D-205E-6A85E8751520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3947" y="1127019"/>
            <a:ext cx="7987278" cy="2686067"/>
          </a:xfrm>
        </p:spPr>
        <p:txBody>
          <a:bodyPr/>
          <a:lstStyle/>
          <a:p>
            <a:r>
              <a:rPr lang="nl-BE" dirty="0"/>
              <a:t>toenemende proportie </a:t>
            </a:r>
            <a:r>
              <a:rPr lang="nl-BE" dirty="0" err="1"/>
              <a:t>menopauzale</a:t>
            </a:r>
            <a:r>
              <a:rPr lang="nl-BE" dirty="0"/>
              <a:t> vrouwen op de werkvloer</a:t>
            </a:r>
          </a:p>
          <a:p>
            <a:endParaRPr lang="en-GB" dirty="0">
              <a:ea typeface="Calibri" panose="020F0502020204030204" pitchFamily="34" charset="0"/>
            </a:endParaRPr>
          </a:p>
          <a:p>
            <a:r>
              <a:rPr lang="en-GB" dirty="0" err="1">
                <a:ea typeface="Calibri" panose="020F0502020204030204" pitchFamily="34" charset="0"/>
              </a:rPr>
              <a:t>menopauze</a:t>
            </a:r>
            <a:r>
              <a:rPr lang="en-GB" dirty="0">
                <a:ea typeface="Calibri" panose="020F0502020204030204" pitchFamily="34" charset="0"/>
              </a:rPr>
              <a:t> start </a:t>
            </a:r>
            <a:r>
              <a:rPr lang="en-GB" dirty="0" err="1">
                <a:ea typeface="Calibri" panose="020F0502020204030204" pitchFamily="34" charset="0"/>
              </a:rPr>
              <a:t>tussen</a:t>
            </a:r>
            <a:r>
              <a:rPr lang="en-GB" dirty="0">
                <a:ea typeface="Calibri" panose="020F0502020204030204" pitchFamily="34" charset="0"/>
              </a:rPr>
              <a:t> 45 jr. </a:t>
            </a:r>
            <a:r>
              <a:rPr lang="en-GB" dirty="0" err="1">
                <a:ea typeface="Calibri" panose="020F0502020204030204" pitchFamily="34" charset="0"/>
              </a:rPr>
              <a:t>en</a:t>
            </a:r>
            <a:r>
              <a:rPr lang="en-GB" dirty="0">
                <a:ea typeface="Calibri" panose="020F0502020204030204" pitchFamily="34" charset="0"/>
              </a:rPr>
              <a:t> 55 jr.</a:t>
            </a:r>
          </a:p>
          <a:p>
            <a:endParaRPr lang="en-GB" dirty="0">
              <a:ea typeface="Calibri" panose="020F0502020204030204" pitchFamily="34" charset="0"/>
            </a:endParaRPr>
          </a:p>
          <a:p>
            <a:r>
              <a:rPr lang="en-GB" dirty="0" err="1">
                <a:ea typeface="Calibri" panose="020F0502020204030204" pitchFamily="34" charset="0"/>
              </a:rPr>
              <a:t>werkende</a:t>
            </a:r>
            <a:r>
              <a:rPr lang="en-GB" dirty="0">
                <a:ea typeface="Calibri" panose="020F0502020204030204" pitchFamily="34" charset="0"/>
              </a:rPr>
              <a:t> </a:t>
            </a:r>
            <a:r>
              <a:rPr lang="en-GB" dirty="0" err="1">
                <a:ea typeface="Calibri" panose="020F0502020204030204" pitchFamily="34" charset="0"/>
              </a:rPr>
              <a:t>vrouwen</a:t>
            </a:r>
            <a:r>
              <a:rPr lang="en-GB" dirty="0">
                <a:ea typeface="Calibri" panose="020F0502020204030204" pitchFamily="34" charset="0"/>
              </a:rPr>
              <a:t> 45-65jr: </a:t>
            </a:r>
            <a:r>
              <a:rPr lang="en-GB" dirty="0">
                <a:effectLst/>
                <a:ea typeface="Calibri" panose="020F0502020204030204" pitchFamily="34" charset="0"/>
              </a:rPr>
              <a:t>n=896785 (RVA 2022)</a:t>
            </a:r>
          </a:p>
          <a:p>
            <a:endParaRPr lang="en-GB" b="1" dirty="0">
              <a:solidFill>
                <a:srgbClr val="FF0000"/>
              </a:solidFill>
              <a:effectLst/>
              <a:ea typeface="Calibri" panose="020F0502020204030204" pitchFamily="34" charset="0"/>
            </a:endParaRPr>
          </a:p>
          <a:p>
            <a:r>
              <a:rPr lang="en-GB" b="1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21% van de </a:t>
            </a:r>
            <a:r>
              <a:rPr lang="en-GB" b="1" dirty="0" err="1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totale</a:t>
            </a:r>
            <a:r>
              <a:rPr lang="en-GB" b="1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b="1" dirty="0" err="1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werknemerspopulatie</a:t>
            </a:r>
            <a:endParaRPr lang="en-GB" b="1" dirty="0">
              <a:solidFill>
                <a:srgbClr val="FF0000"/>
              </a:solidFill>
              <a:effectLst/>
              <a:ea typeface="Calibri" panose="020F0502020204030204" pitchFamily="34" charset="0"/>
            </a:endParaRPr>
          </a:p>
          <a:p>
            <a:pPr lvl="1"/>
            <a:r>
              <a:rPr lang="en-GB" dirty="0">
                <a:ea typeface="Calibri" panose="020F0502020204030204" pitchFamily="34" charset="0"/>
              </a:rPr>
              <a:t>in </a:t>
            </a:r>
            <a:r>
              <a:rPr lang="en-GB" dirty="0" err="1">
                <a:ea typeface="Calibri" panose="020F0502020204030204" pitchFamily="34" charset="0"/>
              </a:rPr>
              <a:t>gezondheidszorg</a:t>
            </a:r>
            <a:r>
              <a:rPr lang="en-GB" dirty="0">
                <a:ea typeface="Calibri" panose="020F0502020204030204" pitchFamily="34" charset="0"/>
              </a:rPr>
              <a:t> </a:t>
            </a:r>
            <a:r>
              <a:rPr lang="en-GB" dirty="0" err="1">
                <a:ea typeface="Calibri" panose="020F0502020204030204" pitchFamily="34" charset="0"/>
              </a:rPr>
              <a:t>en</a:t>
            </a:r>
            <a:r>
              <a:rPr lang="en-GB" dirty="0">
                <a:ea typeface="Calibri" panose="020F0502020204030204" pitchFamily="34" charset="0"/>
              </a:rPr>
              <a:t> </a:t>
            </a:r>
            <a:r>
              <a:rPr lang="en-GB" dirty="0" err="1">
                <a:ea typeface="Calibri" panose="020F0502020204030204" pitchFamily="34" charset="0"/>
              </a:rPr>
              <a:t>onderwijs</a:t>
            </a:r>
            <a:r>
              <a:rPr lang="en-GB" dirty="0">
                <a:ea typeface="Calibri" panose="020F0502020204030204" pitchFamily="34" charset="0"/>
              </a:rPr>
              <a:t>: 30%</a:t>
            </a:r>
          </a:p>
          <a:p>
            <a:pPr lvl="1"/>
            <a:r>
              <a:rPr lang="en-GB" dirty="0">
                <a:effectLst/>
                <a:ea typeface="Calibri" panose="020F0502020204030204" pitchFamily="34" charset="0"/>
              </a:rPr>
              <a:t>in </a:t>
            </a:r>
            <a:r>
              <a:rPr lang="en-GB" dirty="0" err="1">
                <a:effectLst/>
                <a:ea typeface="Calibri" panose="020F0502020204030204" pitchFamily="34" charset="0"/>
              </a:rPr>
              <a:t>maatschappelijke</a:t>
            </a:r>
            <a:r>
              <a:rPr lang="en-GB" dirty="0">
                <a:effectLst/>
                <a:ea typeface="Calibri" panose="020F0502020204030204" pitchFamily="34" charset="0"/>
              </a:rPr>
              <a:t> </a:t>
            </a:r>
            <a:r>
              <a:rPr lang="en-GB" dirty="0" err="1">
                <a:effectLst/>
                <a:ea typeface="Calibri" panose="020F0502020204030204" pitchFamily="34" charset="0"/>
              </a:rPr>
              <a:t>dienstverlening</a:t>
            </a:r>
            <a:r>
              <a:rPr lang="en-GB" dirty="0">
                <a:effectLst/>
                <a:ea typeface="Calibri" panose="020F0502020204030204" pitchFamily="34" charset="0"/>
              </a:rPr>
              <a:t>: 35%</a:t>
            </a:r>
          </a:p>
          <a:p>
            <a:endParaRPr lang="nl-B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90B42A-5A4E-B619-1E56-C50FFFE40A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F80F8D-1769-E861-25EE-DB0F19D63B30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Nationale Dagen - Brussel, 14 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04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BA83B62-348C-7274-7E18-CCE2B2B01BA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BE" dirty="0"/>
              <a:t>Waarom herstelbehoefte </a:t>
            </a:r>
            <a:endParaRPr lang="en-GB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BB565A3A-7598-FE0D-FDD0-A77F86761E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E9C8F9-0B90-5E5D-84D8-7B20656B52A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508460" y="6367964"/>
            <a:ext cx="425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lang="nl-BE" sz="800" b="1" kern="1200" smtClean="0">
                <a:solidFill>
                  <a:schemeClr val="tx1"/>
                </a:solidFill>
                <a:latin typeface="Morebi Rounded Med" panose="02010101010101010101" pitchFamily="50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AEEAB0E-BADC-470F-A871-B0FE61C58F14}" type="slidenum">
              <a:rPr lang="en-GB" smtClean="0"/>
              <a:pPr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95766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6774450-DDAF-4DA9-A14A-0A551EACDFA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Herstelbehoefte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B34206-2601-4715-A4CB-C55A3EC0AC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211926" y="4634756"/>
            <a:ext cx="1511822" cy="274637"/>
          </a:xfrm>
        </p:spPr>
        <p:txBody>
          <a:bodyPr/>
          <a:lstStyle/>
          <a:p>
            <a:fld id="{C6D7A772-3CA6-4EFB-8A03-3D087815C46D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4626D88-068D-4812-8995-7A715BD6E4DE}"/>
              </a:ext>
            </a:extLst>
          </p:cNvPr>
          <p:cNvSpPr txBox="1">
            <a:spLocks/>
          </p:cNvSpPr>
          <p:nvPr/>
        </p:nvSpPr>
        <p:spPr>
          <a:xfrm>
            <a:off x="543947" y="736651"/>
            <a:ext cx="7934703" cy="2656850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buClr>
                <a:srgbClr val="E00030"/>
              </a:buClr>
              <a:buSzPct val="20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44B8BE"/>
              </a:buClr>
              <a:buSzPct val="2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4A1556"/>
              </a:buClr>
              <a:buSzPct val="200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E00030"/>
              </a:buClr>
              <a:buSzPct val="200000"/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50000"/>
                    <a:lumOff val="50000"/>
                  </a:schemeClr>
                </a:solidFill>
                <a:latin typeface="PT Sans" panose="020B050302020302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E00030"/>
              </a:buClr>
              <a:buSzPct val="200000"/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50000"/>
                    <a:lumOff val="50000"/>
                  </a:schemeClr>
                </a:solidFill>
                <a:latin typeface="PT Sans" panose="020B0503020203020204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dirty="0" err="1"/>
              <a:t>herstelbehoefte</a:t>
            </a:r>
            <a:endParaRPr lang="en-GB" dirty="0"/>
          </a:p>
          <a:p>
            <a:pPr lvl="1">
              <a:lnSpc>
                <a:spcPct val="150000"/>
              </a:lnSpc>
            </a:pPr>
            <a:r>
              <a:rPr lang="en-GB" dirty="0" err="1"/>
              <a:t>vermoeidheid</a:t>
            </a:r>
            <a:r>
              <a:rPr lang="en-GB" dirty="0"/>
              <a:t> op het </a:t>
            </a:r>
            <a:r>
              <a:rPr lang="en-GB" dirty="0" err="1"/>
              <a:t>einde</a:t>
            </a:r>
            <a:r>
              <a:rPr lang="en-GB" dirty="0"/>
              <a:t> van de </a:t>
            </a:r>
            <a:r>
              <a:rPr lang="en-GB" dirty="0" err="1"/>
              <a:t>werkdag</a:t>
            </a:r>
            <a:endParaRPr lang="en-GB" dirty="0"/>
          </a:p>
          <a:p>
            <a:pPr>
              <a:lnSpc>
                <a:spcPct val="150000"/>
              </a:lnSpc>
            </a:pPr>
            <a:r>
              <a:rPr lang="en-GB" dirty="0" err="1"/>
              <a:t>evolutie</a:t>
            </a:r>
            <a:r>
              <a:rPr lang="en-GB" dirty="0"/>
              <a:t> </a:t>
            </a:r>
            <a:r>
              <a:rPr lang="en-GB" dirty="0" err="1"/>
              <a:t>naar</a:t>
            </a:r>
            <a:r>
              <a:rPr lang="en-GB" dirty="0"/>
              <a:t> </a:t>
            </a:r>
            <a:r>
              <a:rPr lang="en-GB" dirty="0" err="1"/>
              <a:t>mentale</a:t>
            </a:r>
            <a:r>
              <a:rPr lang="en-GB" dirty="0"/>
              <a:t> </a:t>
            </a:r>
            <a:r>
              <a:rPr lang="en-GB" dirty="0" err="1"/>
              <a:t>gezondheidsproblemen</a:t>
            </a:r>
            <a:endParaRPr lang="en-GB" dirty="0"/>
          </a:p>
          <a:p>
            <a:pPr lvl="1">
              <a:lnSpc>
                <a:spcPct val="150000"/>
              </a:lnSpc>
            </a:pPr>
            <a:r>
              <a:rPr lang="en-GB" dirty="0" err="1"/>
              <a:t>onvoldoende</a:t>
            </a:r>
            <a:r>
              <a:rPr lang="en-GB" dirty="0"/>
              <a:t> </a:t>
            </a:r>
            <a:r>
              <a:rPr lang="en-GB" dirty="0" err="1"/>
              <a:t>herstel</a:t>
            </a:r>
            <a:r>
              <a:rPr lang="en-GB" dirty="0"/>
              <a:t> </a:t>
            </a:r>
            <a:r>
              <a:rPr lang="en-GB" dirty="0" err="1"/>
              <a:t>tussen</a:t>
            </a:r>
            <a:r>
              <a:rPr lang="en-GB" dirty="0"/>
              <a:t> </a:t>
            </a:r>
            <a:r>
              <a:rPr lang="en-GB" dirty="0" err="1"/>
              <a:t>werkperiodes</a:t>
            </a:r>
            <a:r>
              <a:rPr lang="en-GB" dirty="0"/>
              <a:t> in</a:t>
            </a:r>
          </a:p>
          <a:p>
            <a:pPr lvl="1">
              <a:lnSpc>
                <a:spcPct val="150000"/>
              </a:lnSpc>
            </a:pPr>
            <a:r>
              <a:rPr lang="en-GB" dirty="0" err="1"/>
              <a:t>herstelbehoefte</a:t>
            </a:r>
            <a:r>
              <a:rPr lang="en-GB" dirty="0"/>
              <a:t> </a:t>
            </a:r>
            <a:r>
              <a:rPr lang="en-GB" dirty="0" err="1"/>
              <a:t>boven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bepaald</a:t>
            </a:r>
            <a:r>
              <a:rPr lang="en-GB" dirty="0"/>
              <a:t> </a:t>
            </a:r>
            <a:r>
              <a:rPr lang="en-GB" dirty="0" err="1"/>
              <a:t>niveau</a:t>
            </a:r>
            <a:r>
              <a:rPr lang="en-GB" dirty="0"/>
              <a:t> (</a:t>
            </a:r>
            <a:r>
              <a:rPr lang="en-GB" dirty="0" err="1"/>
              <a:t>hoge</a:t>
            </a:r>
            <a:r>
              <a:rPr lang="en-GB" dirty="0"/>
              <a:t> </a:t>
            </a:r>
            <a:r>
              <a:rPr lang="en-GB" dirty="0" err="1"/>
              <a:t>herstelbehoefte</a:t>
            </a:r>
            <a:r>
              <a:rPr lang="en-GB" dirty="0"/>
              <a:t>)</a:t>
            </a:r>
          </a:p>
          <a:p>
            <a:pPr lvl="1">
              <a:lnSpc>
                <a:spcPct val="150000"/>
              </a:lnSpc>
            </a:pPr>
            <a:r>
              <a:rPr lang="en-GB" dirty="0" err="1"/>
              <a:t>gedurende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lange</a:t>
            </a:r>
            <a:r>
              <a:rPr lang="en-GB" dirty="0"/>
              <a:t> </a:t>
            </a:r>
            <a:r>
              <a:rPr lang="en-GB" dirty="0" err="1"/>
              <a:t>tijd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F22DA-0C14-5E50-992D-FFC624172CF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Nationale Dagen - Brussel, 14 november 2024</a:t>
            </a:r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47E108-B676-8819-B77F-90E2D51CFE1A}"/>
              </a:ext>
            </a:extLst>
          </p:cNvPr>
          <p:cNvGrpSpPr/>
          <p:nvPr/>
        </p:nvGrpSpPr>
        <p:grpSpPr>
          <a:xfrm>
            <a:off x="232013" y="3524406"/>
            <a:ext cx="8679973" cy="1044611"/>
            <a:chOff x="776618" y="3590145"/>
            <a:chExt cx="8354830" cy="1044611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42E408B3-A294-071C-9398-FA29AFF13093}"/>
                </a:ext>
              </a:extLst>
            </p:cNvPr>
            <p:cNvGrpSpPr/>
            <p:nvPr/>
          </p:nvGrpSpPr>
          <p:grpSpPr>
            <a:xfrm>
              <a:off x="776618" y="3590145"/>
              <a:ext cx="8354830" cy="1044611"/>
              <a:chOff x="928390" y="3546645"/>
              <a:chExt cx="9419419" cy="1044611"/>
            </a:xfrm>
          </p:grpSpPr>
          <p:sp>
            <p:nvSpPr>
              <p:cNvPr id="13" name="Arrow: Right 12">
                <a:extLst>
                  <a:ext uri="{FF2B5EF4-FFF2-40B4-BE49-F238E27FC236}">
                    <a16:creationId xmlns:a16="http://schemas.microsoft.com/office/drawing/2014/main" id="{BB0A5808-8D52-AC34-5EC2-7AAB98DFB14B}"/>
                  </a:ext>
                </a:extLst>
              </p:cNvPr>
              <p:cNvSpPr/>
              <p:nvPr/>
            </p:nvSpPr>
            <p:spPr>
              <a:xfrm>
                <a:off x="3615777" y="3737835"/>
                <a:ext cx="517238" cy="184728"/>
              </a:xfrm>
              <a:prstGeom prst="rightArrow">
                <a:avLst/>
              </a:prstGeom>
              <a:solidFill>
                <a:schemeClr val="accent1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 err="1">
                  <a:latin typeface="Morebi Rounded Medium"/>
                  <a:cs typeface="Morebi Rounded Medium"/>
                </a:endParaRP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023EEAC-FDFB-20D6-3D45-85A9D2A3DDF9}"/>
                  </a:ext>
                </a:extLst>
              </p:cNvPr>
              <p:cNvSpPr txBox="1"/>
              <p:nvPr/>
            </p:nvSpPr>
            <p:spPr>
              <a:xfrm>
                <a:off x="928390" y="3649628"/>
                <a:ext cx="9419419" cy="840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nl-BE" dirty="0">
                    <a:latin typeface="Arial" panose="020B0604020202020204" pitchFamily="34" charset="0"/>
                    <a:cs typeface="Arial" panose="020B0604020202020204" pitchFamily="34" charset="0"/>
                  </a:rPr>
                  <a:t> hoge herstelbehoefte             vroegtijdige indicator van verminderd mentaal welzijn</a:t>
                </a:r>
              </a:p>
              <a:p>
                <a:pPr>
                  <a:lnSpc>
                    <a:spcPct val="90000"/>
                  </a:lnSpc>
                </a:pPr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							</a:t>
                </a:r>
              </a:p>
              <a:p>
                <a:pPr>
                  <a:lnSpc>
                    <a:spcPct val="90000"/>
                  </a:lnSpc>
                </a:pPr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						     </a:t>
                </a:r>
                <a:r>
                  <a:rPr lang="en-GB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verhoogd</a:t>
                </a:r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GB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risico</a:t>
                </a:r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GB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voor</a:t>
                </a:r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het </a:t>
                </a:r>
                <a:r>
                  <a:rPr lang="en-GB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ontwikkelen</a:t>
                </a:r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van burnout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129EABA4-EF7C-03CA-9A12-32944FF2C4A9}"/>
                  </a:ext>
                </a:extLst>
              </p:cNvPr>
              <p:cNvSpPr/>
              <p:nvPr/>
            </p:nvSpPr>
            <p:spPr>
              <a:xfrm>
                <a:off x="928390" y="3546645"/>
                <a:ext cx="9318164" cy="1044611"/>
              </a:xfrm>
              <a:prstGeom prst="rect">
                <a:avLst/>
              </a:prstGeom>
              <a:noFill/>
              <a:ln w="28575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 err="1">
                  <a:latin typeface="Morebi Rounded Medium"/>
                  <a:cs typeface="Morebi Rounded Medium"/>
                </a:endParaRPr>
              </a:p>
            </p:txBody>
          </p:sp>
        </p:grpSp>
        <p:sp>
          <p:nvSpPr>
            <p:cNvPr id="12" name="Arrow: Right 11">
              <a:extLst>
                <a:ext uri="{FF2B5EF4-FFF2-40B4-BE49-F238E27FC236}">
                  <a16:creationId xmlns:a16="http://schemas.microsoft.com/office/drawing/2014/main" id="{B95036F4-DFD6-29A3-F0FF-50A3F6E71FD8}"/>
                </a:ext>
              </a:extLst>
            </p:cNvPr>
            <p:cNvSpPr/>
            <p:nvPr/>
          </p:nvSpPr>
          <p:spPr>
            <a:xfrm>
              <a:off x="3160275" y="4269341"/>
              <a:ext cx="458779" cy="184728"/>
            </a:xfrm>
            <a:prstGeom prst="rightArrow">
              <a:avLst/>
            </a:prstGeom>
            <a:solidFill>
              <a:schemeClr val="accent1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>
                <a:latin typeface="Morebi Rounded Medium"/>
                <a:cs typeface="Morebi Rounded Medium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550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6774450-DDAF-4DA9-A14A-0A551EACDFA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Doelstelling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B34206-2601-4715-A4CB-C55A3EC0AC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214803" y="4634756"/>
            <a:ext cx="1511822" cy="274637"/>
          </a:xfrm>
        </p:spPr>
        <p:txBody>
          <a:bodyPr/>
          <a:lstStyle/>
          <a:p>
            <a:fld id="{C6D7A772-3CA6-4EFB-8A03-3D087815C46D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4626D88-068D-4812-8995-7A715BD6E4DE}"/>
              </a:ext>
            </a:extLst>
          </p:cNvPr>
          <p:cNvSpPr txBox="1">
            <a:spLocks/>
          </p:cNvSpPr>
          <p:nvPr/>
        </p:nvSpPr>
        <p:spPr>
          <a:xfrm>
            <a:off x="578360" y="1358166"/>
            <a:ext cx="7934703" cy="2445738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buClr>
                <a:srgbClr val="E00030"/>
              </a:buClr>
              <a:buSzPct val="20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44B8BE"/>
              </a:buClr>
              <a:buSzPct val="2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4A1556"/>
              </a:buClr>
              <a:buSzPct val="200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E00030"/>
              </a:buClr>
              <a:buSzPct val="200000"/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50000"/>
                    <a:lumOff val="50000"/>
                  </a:schemeClr>
                </a:solidFill>
                <a:latin typeface="PT Sans" panose="020B050302020302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E00030"/>
              </a:buClr>
              <a:buSzPct val="200000"/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50000"/>
                    <a:lumOff val="50000"/>
                  </a:schemeClr>
                </a:solidFill>
                <a:latin typeface="PT Sans" panose="020B0503020203020204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nl-BE" dirty="0"/>
              <a:t>verbanden onderzoeken tussen herstelbehoefte en menopauzeklachten</a:t>
            </a:r>
          </a:p>
          <a:p>
            <a:pPr>
              <a:lnSpc>
                <a:spcPct val="150000"/>
              </a:lnSpc>
            </a:pPr>
            <a:endParaRPr lang="nl-BE" dirty="0"/>
          </a:p>
          <a:p>
            <a:pPr>
              <a:lnSpc>
                <a:spcPct val="150000"/>
              </a:lnSpc>
            </a:pPr>
            <a:r>
              <a:rPr lang="nl-BE" dirty="0"/>
              <a:t>identificeren </a:t>
            </a:r>
            <a:r>
              <a:rPr lang="nl-BE" dirty="0" err="1"/>
              <a:t>arbeidsgebonden</a:t>
            </a:r>
            <a:r>
              <a:rPr lang="nl-BE" dirty="0"/>
              <a:t> risicofactoren voor een verhoogde herstelbehoefte bij werkende vrouwen in de menopauze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F22DA-0C14-5E50-992D-FFC624172CF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Nationale Dagen - Brussel, 14 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759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BA83B62-348C-7274-7E18-CCE2B2B01BA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BE" dirty="0"/>
              <a:t>Methodes</a:t>
            </a:r>
            <a:endParaRPr lang="en-GB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BB565A3A-7598-FE0D-FDD0-A77F86761E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E9C8F9-0B90-5E5D-84D8-7B20656B52A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508460" y="6367964"/>
            <a:ext cx="425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lang="nl-BE" sz="800" b="1" kern="1200" smtClean="0">
                <a:solidFill>
                  <a:schemeClr val="tx1"/>
                </a:solidFill>
                <a:latin typeface="Morebi Rounded Med" panose="02010101010101010101" pitchFamily="50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AEEAB0E-BADC-470F-A871-B0FE61C58F14}" type="slidenum">
              <a:rPr lang="en-GB" smtClean="0"/>
              <a:pPr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09455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543947" y="245985"/>
            <a:ext cx="6744266" cy="557893"/>
          </a:xfrm>
        </p:spPr>
        <p:txBody>
          <a:bodyPr/>
          <a:lstStyle/>
          <a:p>
            <a:r>
              <a:rPr lang="nl-BE" dirty="0"/>
              <a:t>Datacollectie en studiepopulatie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9"/>
          </p:nvPr>
        </p:nvSpPr>
        <p:spPr>
          <a:xfrm>
            <a:off x="543947" y="804672"/>
            <a:ext cx="7987278" cy="3830083"/>
          </a:xfrm>
        </p:spPr>
        <p:txBody>
          <a:bodyPr/>
          <a:lstStyle/>
          <a:p>
            <a:r>
              <a:rPr lang="nl-BE" dirty="0"/>
              <a:t>cross-</a:t>
            </a:r>
            <a:r>
              <a:rPr lang="nl-BE" dirty="0" err="1"/>
              <a:t>sectionele</a:t>
            </a:r>
            <a:r>
              <a:rPr lang="nl-BE" dirty="0"/>
              <a:t> vragenlijststudie</a:t>
            </a:r>
          </a:p>
          <a:p>
            <a:r>
              <a:rPr lang="nl-BE" dirty="0"/>
              <a:t>s</a:t>
            </a:r>
            <a:r>
              <a:rPr lang="nl-BE" sz="1800" dirty="0"/>
              <a:t>creening “Welzijnswijzer”</a:t>
            </a:r>
            <a:endParaRPr lang="nl-BE" sz="1800" dirty="0">
              <a:solidFill>
                <a:srgbClr val="FF0000"/>
              </a:solidFill>
            </a:endParaRPr>
          </a:p>
          <a:p>
            <a:pPr lvl="1"/>
            <a:r>
              <a:rPr lang="nl-BE" dirty="0"/>
              <a:t>online vragenlijst EDPB</a:t>
            </a:r>
          </a:p>
          <a:p>
            <a:r>
              <a:rPr lang="nl-BE" dirty="0"/>
              <a:t>datacollectie (2020)-2021-2022</a:t>
            </a:r>
          </a:p>
          <a:p>
            <a:r>
              <a:rPr lang="nl-BE" dirty="0"/>
              <a:t>45 organisaties (zowel publieke als private sector)</a:t>
            </a:r>
          </a:p>
          <a:p>
            <a:r>
              <a:rPr lang="nl-BE" dirty="0"/>
              <a:t>totaal n: 7792</a:t>
            </a:r>
          </a:p>
          <a:p>
            <a:endParaRPr lang="nl-BE" dirty="0"/>
          </a:p>
          <a:p>
            <a:r>
              <a:rPr lang="nl-BE" dirty="0"/>
              <a:t>vrouwen: 3856 (49.5%)</a:t>
            </a:r>
          </a:p>
          <a:p>
            <a:r>
              <a:rPr lang="nl-BE" dirty="0"/>
              <a:t>deelname aan de menopauze studie: 2826 (73.3%)</a:t>
            </a:r>
          </a:p>
          <a:p>
            <a:r>
              <a:rPr lang="nl-BE" dirty="0"/>
              <a:t>menopauze: 779</a:t>
            </a:r>
          </a:p>
          <a:p>
            <a:r>
              <a:rPr lang="nl-BE" dirty="0"/>
              <a:t>geen uitkomstparameter: 19</a:t>
            </a:r>
          </a:p>
          <a:p>
            <a:r>
              <a:rPr lang="nl-BE" dirty="0"/>
              <a:t>studiepopulatie: </a:t>
            </a:r>
            <a:r>
              <a:rPr lang="nl-BE" dirty="0">
                <a:highlight>
                  <a:srgbClr val="FFFF00"/>
                </a:highlight>
              </a:rPr>
              <a:t>760 werkende vrouwen in menopauze</a:t>
            </a:r>
          </a:p>
          <a:p>
            <a:pPr lvl="1">
              <a:lnSpc>
                <a:spcPct val="150000"/>
              </a:lnSpc>
            </a:pPr>
            <a:endParaRPr lang="nl-BE" dirty="0"/>
          </a:p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nl-BE" smtClean="0"/>
              <a:pPr/>
              <a:t>9</a:t>
            </a:fld>
            <a:endParaRPr lang="nl-B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2A2519-F207-6198-E95F-5148A68523F5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Nationale Dagen - Brussel, 14 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044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Custom Design">
  <a:themeElements>
    <a:clrScheme name="SECUREX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44B8BE"/>
      </a:accent1>
      <a:accent2>
        <a:srgbClr val="E00030"/>
      </a:accent2>
      <a:accent3>
        <a:srgbClr val="4A1556"/>
      </a:accent3>
      <a:accent4>
        <a:srgbClr val="220638"/>
      </a:accent4>
      <a:accent5>
        <a:srgbClr val="000000"/>
      </a:accent5>
      <a:accent6>
        <a:srgbClr val="87888A"/>
      </a:accent6>
      <a:hlink>
        <a:srgbClr val="0000F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effectLst/>
      </a:spPr>
      <a:bodyPr rtlCol="0" anchor="ctr"/>
      <a:lstStyle>
        <a:defPPr algn="ctr">
          <a:defRPr dirty="0" err="1" smtClean="0">
            <a:latin typeface="Morebi Rounded Medium"/>
            <a:cs typeface="Morebi Rounded Medium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Morebi Rounded Medium"/>
            <a:cs typeface="Morebi Rounded Medium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ecurex Corporate.pptx" id="{C17F1B64-B963-491C-BE87-94F3DCC7415A}" vid="{D854099C-9744-4117-B814-87588ABAC4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02505155E8BF47B3C3679D02B959FF" ma:contentTypeVersion="4" ma:contentTypeDescription="Een nieuw document maken." ma:contentTypeScope="" ma:versionID="b64dcfb4bf0b548f6442915101175743">
  <xsd:schema xmlns:xsd="http://www.w3.org/2001/XMLSchema" xmlns:xs="http://www.w3.org/2001/XMLSchema" xmlns:p="http://schemas.microsoft.com/office/2006/metadata/properties" xmlns:ns2="bd19bfdb-5fe5-4205-929a-60a27e409321" targetNamespace="http://schemas.microsoft.com/office/2006/metadata/properties" ma:root="true" ma:fieldsID="655a896e1f2147082ce910b7f7d0b0f1" ns2:_="">
    <xsd:import namespace="bd19bfdb-5fe5-4205-929a-60a27e40932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19bfdb-5fe5-4205-929a-60a27e4093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9C4E949-401A-4E3B-AD2A-58D2E316574C}"/>
</file>

<file path=customXml/itemProps2.xml><?xml version="1.0" encoding="utf-8"?>
<ds:datastoreItem xmlns:ds="http://schemas.openxmlformats.org/officeDocument/2006/customXml" ds:itemID="{81162E2A-6AAF-4ECC-988F-C9116D319B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E3473DE-DAE3-4162-9DD3-DBF9EEB9F4D6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Securex Corporate</Template>
  <TotalTime>0</TotalTime>
  <Words>1095</Words>
  <Application>Microsoft Office PowerPoint</Application>
  <PresentationFormat>On-screen Show (16:9)</PresentationFormat>
  <Paragraphs>305</Paragraphs>
  <Slides>26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Morebi Rounded Bold</vt:lpstr>
      <vt:lpstr>Morebi Rounded Med</vt:lpstr>
      <vt:lpstr>Morebi Rounded Medium</vt:lpstr>
      <vt:lpstr>Morebi Rounded Medium Stencil</vt:lpstr>
      <vt:lpstr>PT Sans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Philippe Kiss</dc:creator>
  <cp:lastModifiedBy>Philippe Kiss</cp:lastModifiedBy>
  <cp:revision>942</cp:revision>
  <cp:lastPrinted>2024-06-24T12:22:06Z</cp:lastPrinted>
  <dcterms:created xsi:type="dcterms:W3CDTF">2017-04-26T13:53:49Z</dcterms:created>
  <dcterms:modified xsi:type="dcterms:W3CDTF">2024-10-28T09:11:24Z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0x010100E902505155E8BF47B3C3679D02B959FF</vt:lpwstr>
  </property>
</Properties>
</file>