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B631FB-B884-43C1-93FE-9C5B04D6AD6D}" v="441" dt="2022-10-16T14:57:22.950"/>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0" autoAdjust="0"/>
    <p:restoredTop sz="94721" autoAdjust="0"/>
  </p:normalViewPr>
  <p:slideViewPr>
    <p:cSldViewPr snapToGrid="0">
      <p:cViewPr varScale="1">
        <p:scale>
          <a:sx n="19" d="100"/>
          <a:sy n="19" d="100"/>
        </p:scale>
        <p:origin x="1632"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12/2/2022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12/2/2022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a:t>
            </a:r>
            <a:r>
              <a:rPr lang="en-US"/>
              <a:t>this poster, </a:t>
            </a:r>
            <a:r>
              <a:rPr lang="en-US" dirty="0"/>
              <a:t>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1150609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a:t>Add your question or a statement of the problem here</a:t>
            </a:r>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39" name="Text Placeholder 6"/>
          <p:cNvSpPr>
            <a:spLocks noGrp="1"/>
          </p:cNvSpPr>
          <p:nvPr>
            <p:ph type="body" sz="quarter" idx="41" hasCustomPrompt="1"/>
          </p:nvPr>
        </p:nvSpPr>
        <p:spPr>
          <a:xfrm>
            <a:off x="29900880" y="19767596"/>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p:txBody>
      </p:sp>
      <p:sp>
        <p:nvSpPr>
          <p:cNvPr id="3" name="Date Placeholder 2"/>
          <p:cNvSpPr>
            <a:spLocks noGrp="1"/>
          </p:cNvSpPr>
          <p:nvPr>
            <p:ph type="dt" sz="half" idx="10"/>
          </p:nvPr>
        </p:nvSpPr>
        <p:spPr/>
        <p:txBody>
          <a:bodyPr/>
          <a:lstStyle/>
          <a:p>
            <a:fld id="{ECAA57DF-1C19-4726-AB84-014692BAD8F5}"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1158240" y="685860"/>
            <a:ext cx="30175200" cy="29717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158240" y="6019800"/>
            <a:ext cx="4158996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12/2/2022</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3886200"/>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11500" b="0"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emf"/><Relationship Id="rId4" Type="http://schemas.openxmlformats.org/officeDocument/2006/relationships/image" Target="../media/image2.jpe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54445" y="665962"/>
            <a:ext cx="26592887" cy="2367447"/>
          </a:xfrm>
        </p:spPr>
        <p:txBody>
          <a:bodyPr>
            <a:noAutofit/>
          </a:bodyPr>
          <a:lstStyle/>
          <a:p>
            <a:pPr algn="ctr"/>
            <a:r>
              <a:rPr lang="nl-BE" sz="7200" b="1" dirty="0">
                <a:solidFill>
                  <a:schemeClr val="bg2"/>
                </a:solidFill>
              </a:rPr>
              <a:t>Intra-company SARS-Cov-2 </a:t>
            </a:r>
            <a:r>
              <a:rPr lang="nl-BE" sz="7200" b="1" dirty="0" err="1">
                <a:solidFill>
                  <a:schemeClr val="bg2"/>
                </a:solidFill>
              </a:rPr>
              <a:t>testing</a:t>
            </a:r>
            <a:r>
              <a:rPr lang="nl-BE" sz="7200" b="1" dirty="0">
                <a:solidFill>
                  <a:schemeClr val="bg2"/>
                </a:solidFill>
              </a:rPr>
              <a:t> at La </a:t>
            </a:r>
            <a:r>
              <a:rPr lang="nl-BE" sz="7200" b="1" dirty="0" err="1">
                <a:solidFill>
                  <a:schemeClr val="bg2"/>
                </a:solidFill>
              </a:rPr>
              <a:t>Monnaie</a:t>
            </a:r>
            <a:r>
              <a:rPr lang="nl-BE" sz="7200" b="1" dirty="0">
                <a:solidFill>
                  <a:schemeClr val="bg2"/>
                </a:solidFill>
              </a:rPr>
              <a:t> / De Munt </a:t>
            </a:r>
            <a:br>
              <a:rPr lang="nl-BE" sz="7200" b="1" dirty="0">
                <a:solidFill>
                  <a:schemeClr val="bg2"/>
                </a:solidFill>
              </a:rPr>
            </a:br>
            <a:r>
              <a:rPr lang="nl-BE" sz="7200" b="1" dirty="0" err="1">
                <a:solidFill>
                  <a:schemeClr val="bg2"/>
                </a:solidFill>
              </a:rPr>
              <a:t>during</a:t>
            </a:r>
            <a:r>
              <a:rPr lang="nl-BE" sz="7200" b="1" dirty="0">
                <a:solidFill>
                  <a:schemeClr val="bg2"/>
                </a:solidFill>
              </a:rPr>
              <a:t> </a:t>
            </a:r>
            <a:r>
              <a:rPr lang="nl-BE" sz="7200" b="1" dirty="0" err="1">
                <a:solidFill>
                  <a:schemeClr val="bg2"/>
                </a:solidFill>
              </a:rPr>
              <a:t>the</a:t>
            </a:r>
            <a:r>
              <a:rPr lang="nl-BE" sz="7200" b="1" dirty="0">
                <a:solidFill>
                  <a:schemeClr val="bg2"/>
                </a:solidFill>
              </a:rPr>
              <a:t> Covid-19 </a:t>
            </a:r>
            <a:r>
              <a:rPr lang="nl-BE" sz="7200" b="1" dirty="0" err="1">
                <a:solidFill>
                  <a:schemeClr val="bg2"/>
                </a:solidFill>
              </a:rPr>
              <a:t>pandemic</a:t>
            </a:r>
            <a:r>
              <a:rPr lang="nl-BE" sz="7200" b="1" dirty="0">
                <a:solidFill>
                  <a:schemeClr val="bg2"/>
                </a:solidFill>
              </a:rPr>
              <a:t> (</a:t>
            </a:r>
            <a:r>
              <a:rPr lang="nl-BE" sz="7200" b="1" dirty="0" err="1">
                <a:solidFill>
                  <a:schemeClr val="bg2"/>
                </a:solidFill>
              </a:rPr>
              <a:t>Oct</a:t>
            </a:r>
            <a:r>
              <a:rPr lang="nl-BE" sz="7200" b="1" dirty="0">
                <a:solidFill>
                  <a:schemeClr val="bg2"/>
                </a:solidFill>
              </a:rPr>
              <a:t> 2020)</a:t>
            </a:r>
            <a:endParaRPr lang="en-US" sz="7200" dirty="0"/>
          </a:p>
        </p:txBody>
      </p:sp>
      <p:sp>
        <p:nvSpPr>
          <p:cNvPr id="23" name="Text Placeholder 22"/>
          <p:cNvSpPr>
            <a:spLocks noGrp="1"/>
          </p:cNvSpPr>
          <p:nvPr>
            <p:ph type="body" sz="quarter" idx="36"/>
          </p:nvPr>
        </p:nvSpPr>
        <p:spPr/>
        <p:txBody>
          <a:bodyPr/>
          <a:lstStyle/>
          <a:p>
            <a:r>
              <a:rPr lang="en-US" dirty="0">
                <a:solidFill>
                  <a:schemeClr val="bg1"/>
                </a:solidFill>
              </a:rPr>
              <a:t>Dr Kus G. | Attentia, Prevention and External Protection Service</a:t>
            </a:r>
          </a:p>
        </p:txBody>
      </p:sp>
      <p:pic>
        <p:nvPicPr>
          <p:cNvPr id="5" name="Picture 4">
            <a:extLst>
              <a:ext uri="{FF2B5EF4-FFF2-40B4-BE49-F238E27FC236}">
                <a16:creationId xmlns:a16="http://schemas.microsoft.com/office/drawing/2014/main" id="{0D0F330E-28AE-1BBE-78B1-B1AC93E20AA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124690" y="665962"/>
            <a:ext cx="6079801" cy="7191989"/>
          </a:xfrm>
          <a:prstGeom prst="rect">
            <a:avLst/>
          </a:prstGeom>
        </p:spPr>
      </p:pic>
      <p:pic>
        <p:nvPicPr>
          <p:cNvPr id="14" name="Picture 13" descr="A picture containing text, clipart&#10;&#10;Description automatically generated">
            <a:extLst>
              <a:ext uri="{FF2B5EF4-FFF2-40B4-BE49-F238E27FC236}">
                <a16:creationId xmlns:a16="http://schemas.microsoft.com/office/drawing/2014/main" id="{8E6C9546-7618-DDCA-441A-FDD0955262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35543" y="1458383"/>
            <a:ext cx="4992196" cy="1246459"/>
          </a:xfrm>
          <a:prstGeom prst="rect">
            <a:avLst/>
          </a:prstGeom>
        </p:spPr>
      </p:pic>
      <p:sp>
        <p:nvSpPr>
          <p:cNvPr id="24" name="Rectangle 23">
            <a:extLst>
              <a:ext uri="{FF2B5EF4-FFF2-40B4-BE49-F238E27FC236}">
                <a16:creationId xmlns:a16="http://schemas.microsoft.com/office/drawing/2014/main" id="{33061C09-9DB0-647D-9826-AEB5A23EAF1D}"/>
              </a:ext>
            </a:extLst>
          </p:cNvPr>
          <p:cNvSpPr/>
          <p:nvPr/>
        </p:nvSpPr>
        <p:spPr>
          <a:xfrm>
            <a:off x="803438" y="578930"/>
            <a:ext cx="5388329" cy="25003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sz="6000" dirty="0" err="1"/>
          </a:p>
        </p:txBody>
      </p:sp>
      <p:pic>
        <p:nvPicPr>
          <p:cNvPr id="25" name="Picture 24">
            <a:extLst>
              <a:ext uri="{FF2B5EF4-FFF2-40B4-BE49-F238E27FC236}">
                <a16:creationId xmlns:a16="http://schemas.microsoft.com/office/drawing/2014/main" id="{5861E1B2-722F-01D6-A986-37FC0DC68EF2}"/>
              </a:ext>
            </a:extLst>
          </p:cNvPr>
          <p:cNvPicPr/>
          <p:nvPr/>
        </p:nvPicPr>
        <p:blipFill rotWithShape="1">
          <a:blip r:embed="rId5">
            <a:extLst>
              <a:ext uri="{28A0092B-C50C-407E-A947-70E740481C1C}">
                <a14:useLocalDpi xmlns:a14="http://schemas.microsoft.com/office/drawing/2010/main" val="0"/>
              </a:ext>
            </a:extLst>
          </a:blip>
          <a:srcRect l="9246" t="-3468" b="3468"/>
          <a:stretch/>
        </p:blipFill>
        <p:spPr bwMode="auto">
          <a:xfrm>
            <a:off x="1466573" y="230039"/>
            <a:ext cx="4062058" cy="2849240"/>
          </a:xfrm>
          <a:prstGeom prst="rect">
            <a:avLst/>
          </a:prstGeom>
          <a:ln>
            <a:noFill/>
          </a:ln>
          <a:extLst>
            <a:ext uri="{53640926-AAD7-44D8-BBD7-CCE9431645EC}">
              <a14:shadowObscured xmlns:a14="http://schemas.microsoft.com/office/drawing/2010/main"/>
            </a:ext>
          </a:extLst>
        </p:spPr>
      </p:pic>
      <p:pic>
        <p:nvPicPr>
          <p:cNvPr id="111" name="Picture 110">
            <a:extLst>
              <a:ext uri="{FF2B5EF4-FFF2-40B4-BE49-F238E27FC236}">
                <a16:creationId xmlns:a16="http://schemas.microsoft.com/office/drawing/2014/main" id="{D9AAEE1C-D59D-A264-9C68-3B7FC2181693}"/>
              </a:ext>
            </a:extLst>
          </p:cNvPr>
          <p:cNvPicPr>
            <a:picLocks noChangeAspect="1"/>
          </p:cNvPicPr>
          <p:nvPr/>
        </p:nvPicPr>
        <p:blipFill>
          <a:blip r:embed="rId6"/>
          <a:stretch>
            <a:fillRect/>
          </a:stretch>
        </p:blipFill>
        <p:spPr>
          <a:xfrm>
            <a:off x="25458461" y="19729481"/>
            <a:ext cx="12475606" cy="3037022"/>
          </a:xfrm>
          <a:prstGeom prst="rect">
            <a:avLst/>
          </a:prstGeom>
        </p:spPr>
      </p:pic>
      <p:sp>
        <p:nvSpPr>
          <p:cNvPr id="64" name="TextBox 63">
            <a:extLst>
              <a:ext uri="{FF2B5EF4-FFF2-40B4-BE49-F238E27FC236}">
                <a16:creationId xmlns:a16="http://schemas.microsoft.com/office/drawing/2014/main" id="{6E6425F6-6059-A46C-1864-5B067CA46905}"/>
              </a:ext>
            </a:extLst>
          </p:cNvPr>
          <p:cNvSpPr txBox="1"/>
          <p:nvPr/>
        </p:nvSpPr>
        <p:spPr>
          <a:xfrm>
            <a:off x="1188380" y="5536727"/>
            <a:ext cx="18983950" cy="20036254"/>
          </a:xfrm>
          <a:prstGeom prst="rect">
            <a:avLst/>
          </a:prstGeom>
          <a:noFill/>
        </p:spPr>
        <p:txBody>
          <a:bodyPr wrap="square" rtlCol="0">
            <a:spAutoFit/>
          </a:bodyPr>
          <a:lstStyle/>
          <a:p>
            <a:pPr marL="857250" indent="-857250">
              <a:buFont typeface="Wingdings" panose="05000000000000000000" pitchFamily="2" charset="2"/>
              <a:buChar char="§"/>
            </a:pPr>
            <a:r>
              <a:rPr lang="nl-BE" sz="6000" dirty="0" err="1">
                <a:solidFill>
                  <a:schemeClr val="accent4">
                    <a:lumMod val="75000"/>
                  </a:schemeClr>
                </a:solidFill>
              </a:rPr>
              <a:t>Objectives</a:t>
            </a:r>
            <a:r>
              <a:rPr lang="en-US" sz="6000" dirty="0"/>
              <a:t> </a:t>
            </a:r>
          </a:p>
          <a:p>
            <a:pPr marL="2700680" lvl="1" indent="-857250">
              <a:buFont typeface="Wingdings" panose="05000000000000000000" pitchFamily="2" charset="2"/>
              <a:buChar char="§"/>
            </a:pPr>
            <a:r>
              <a:rPr lang="en-US" sz="5400" dirty="0"/>
              <a:t>prevent Covid contamination </a:t>
            </a:r>
            <a:r>
              <a:rPr lang="nl-BE" sz="5400" dirty="0"/>
              <a:t>(</a:t>
            </a:r>
            <a:r>
              <a:rPr lang="en-US" sz="5400" dirty="0"/>
              <a:t>Oct 2020)</a:t>
            </a:r>
          </a:p>
          <a:p>
            <a:pPr marL="2700680" lvl="1" indent="-857250">
              <a:buFont typeface="Wingdings" panose="05000000000000000000" pitchFamily="2" charset="2"/>
              <a:buChar char="§"/>
            </a:pPr>
            <a:r>
              <a:rPr lang="en-US" sz="5400" dirty="0"/>
              <a:t>allow the production of shows to continue</a:t>
            </a:r>
          </a:p>
          <a:p>
            <a:pPr marL="2700680" lvl="1" indent="-857250">
              <a:buFont typeface="Wingdings" panose="05000000000000000000" pitchFamily="2" charset="2"/>
              <a:buChar char="§"/>
            </a:pPr>
            <a:endParaRPr lang="en-US" sz="6000" dirty="0"/>
          </a:p>
          <a:p>
            <a:pPr marL="857250" indent="-857250">
              <a:buFont typeface="Wingdings" panose="05000000000000000000" pitchFamily="2" charset="2"/>
              <a:buChar char="§"/>
            </a:pPr>
            <a:r>
              <a:rPr lang="en-US" sz="6000" dirty="0">
                <a:solidFill>
                  <a:schemeClr val="accent4">
                    <a:lumMod val="75000"/>
                  </a:schemeClr>
                </a:solidFill>
              </a:rPr>
              <a:t>Testing strategy  </a:t>
            </a:r>
          </a:p>
          <a:p>
            <a:pPr marL="4544111" lvl="2" indent="-857250">
              <a:buFont typeface="Wingdings" panose="05000000000000000000" pitchFamily="2" charset="2"/>
              <a:buChar char="§"/>
            </a:pPr>
            <a:r>
              <a:rPr lang="en-US" sz="5400" dirty="0"/>
              <a:t>not essential activities</a:t>
            </a:r>
          </a:p>
          <a:p>
            <a:pPr marL="4544111" lvl="2" indent="-857250">
              <a:buFont typeface="Wingdings" panose="05000000000000000000" pitchFamily="2" charset="2"/>
              <a:buChar char="§"/>
            </a:pPr>
            <a:r>
              <a:rPr lang="en-US" sz="5400" dirty="0"/>
              <a:t>essential activities</a:t>
            </a:r>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4544111" lvl="2" indent="-857250">
              <a:buFont typeface="Wingdings" panose="05000000000000000000" pitchFamily="2" charset="2"/>
              <a:buChar char="§"/>
            </a:pPr>
            <a:endParaRPr lang="en-US" sz="6000" dirty="0"/>
          </a:p>
          <a:p>
            <a:pPr marL="2700680" lvl="1" indent="-857250">
              <a:buFont typeface="Wingdings" panose="05000000000000000000" pitchFamily="2" charset="2"/>
              <a:buChar char="§"/>
            </a:pPr>
            <a:endParaRPr lang="en-US" sz="6000" dirty="0"/>
          </a:p>
          <a:p>
            <a:pPr lvl="1"/>
            <a:endParaRPr lang="en-US" sz="6000" dirty="0"/>
          </a:p>
          <a:p>
            <a:pPr marL="2700680" lvl="1" indent="-857250">
              <a:buFont typeface="Wingdings" panose="05000000000000000000" pitchFamily="2" charset="2"/>
              <a:buChar char="§"/>
            </a:pPr>
            <a:r>
              <a:rPr lang="en-US" sz="6000" dirty="0">
                <a:solidFill>
                  <a:schemeClr val="accent4">
                    <a:lumMod val="75000"/>
                  </a:schemeClr>
                </a:solidFill>
              </a:rPr>
              <a:t>Testing scheme </a:t>
            </a:r>
          </a:p>
          <a:p>
            <a:pPr marL="2700680" lvl="1" indent="-857250">
              <a:buFont typeface="Wingdings" panose="05000000000000000000" pitchFamily="2" charset="2"/>
              <a:buChar char="§"/>
            </a:pPr>
            <a:endParaRPr lang="en-US" sz="6000" dirty="0"/>
          </a:p>
          <a:p>
            <a:pPr marL="2700680" lvl="1" indent="-857250">
              <a:buFont typeface="Wingdings" panose="05000000000000000000" pitchFamily="2" charset="2"/>
              <a:buChar char="§"/>
            </a:pPr>
            <a:endParaRPr lang="en-US" sz="6000" dirty="0"/>
          </a:p>
          <a:p>
            <a:pPr marL="2700680" lvl="1" indent="-857250">
              <a:buFont typeface="Wingdings" panose="05000000000000000000" pitchFamily="2" charset="2"/>
              <a:buChar char="§"/>
            </a:pPr>
            <a:endParaRPr lang="nl-BE" sz="6000" dirty="0"/>
          </a:p>
        </p:txBody>
      </p:sp>
      <p:pic>
        <p:nvPicPr>
          <p:cNvPr id="73" name="Picture 72">
            <a:extLst>
              <a:ext uri="{FF2B5EF4-FFF2-40B4-BE49-F238E27FC236}">
                <a16:creationId xmlns:a16="http://schemas.microsoft.com/office/drawing/2014/main" id="{0E480C37-117F-7170-F28C-DCEFE3BAFE89}"/>
              </a:ext>
            </a:extLst>
          </p:cNvPr>
          <p:cNvPicPr>
            <a:picLocks noChangeAspect="1"/>
          </p:cNvPicPr>
          <p:nvPr/>
        </p:nvPicPr>
        <p:blipFill>
          <a:blip r:embed="rId7"/>
          <a:stretch>
            <a:fillRect/>
          </a:stretch>
        </p:blipFill>
        <p:spPr>
          <a:xfrm>
            <a:off x="4632465" y="11725347"/>
            <a:ext cx="13572408" cy="8277726"/>
          </a:xfrm>
          <a:prstGeom prst="rect">
            <a:avLst/>
          </a:prstGeom>
        </p:spPr>
      </p:pic>
      <p:pic>
        <p:nvPicPr>
          <p:cNvPr id="75" name="Picture 74">
            <a:extLst>
              <a:ext uri="{FF2B5EF4-FFF2-40B4-BE49-F238E27FC236}">
                <a16:creationId xmlns:a16="http://schemas.microsoft.com/office/drawing/2014/main" id="{2245B4DD-32E1-CADD-1D81-1B7A3B442FAC}"/>
              </a:ext>
            </a:extLst>
          </p:cNvPr>
          <p:cNvPicPr>
            <a:picLocks noChangeAspect="1"/>
          </p:cNvPicPr>
          <p:nvPr/>
        </p:nvPicPr>
        <p:blipFill>
          <a:blip r:embed="rId8"/>
          <a:stretch>
            <a:fillRect/>
          </a:stretch>
        </p:blipFill>
        <p:spPr>
          <a:xfrm>
            <a:off x="4881393" y="23622194"/>
            <a:ext cx="14986025" cy="7834380"/>
          </a:xfrm>
          <a:prstGeom prst="rect">
            <a:avLst/>
          </a:prstGeom>
        </p:spPr>
      </p:pic>
      <p:sp>
        <p:nvSpPr>
          <p:cNvPr id="76" name="TextBox 75">
            <a:extLst>
              <a:ext uri="{FF2B5EF4-FFF2-40B4-BE49-F238E27FC236}">
                <a16:creationId xmlns:a16="http://schemas.microsoft.com/office/drawing/2014/main" id="{A0D8079D-EA3E-B4D0-E9CF-52E34F652AA6}"/>
              </a:ext>
            </a:extLst>
          </p:cNvPr>
          <p:cNvSpPr txBox="1"/>
          <p:nvPr/>
        </p:nvSpPr>
        <p:spPr>
          <a:xfrm>
            <a:off x="21372359" y="5536727"/>
            <a:ext cx="20647810" cy="27361336"/>
          </a:xfrm>
          <a:prstGeom prst="rect">
            <a:avLst/>
          </a:prstGeom>
          <a:noFill/>
        </p:spPr>
        <p:txBody>
          <a:bodyPr wrap="square" rtlCol="0">
            <a:spAutoFit/>
          </a:bodyPr>
          <a:lstStyle/>
          <a:p>
            <a:pPr marL="857250" indent="-857250">
              <a:buFont typeface="Wingdings" panose="05000000000000000000" pitchFamily="2" charset="2"/>
              <a:buChar char="§"/>
            </a:pPr>
            <a:r>
              <a:rPr lang="nl-BE" sz="6000" dirty="0" err="1">
                <a:solidFill>
                  <a:schemeClr val="accent4">
                    <a:lumMod val="75000"/>
                  </a:schemeClr>
                </a:solidFill>
              </a:rPr>
              <a:t>Salivary</a:t>
            </a:r>
            <a:r>
              <a:rPr lang="nl-BE" sz="6000" dirty="0">
                <a:solidFill>
                  <a:schemeClr val="accent4">
                    <a:lumMod val="75000"/>
                  </a:schemeClr>
                </a:solidFill>
              </a:rPr>
              <a:t> </a:t>
            </a:r>
            <a:r>
              <a:rPr lang="nl-BE" sz="6000" dirty="0" err="1">
                <a:solidFill>
                  <a:schemeClr val="accent4">
                    <a:lumMod val="75000"/>
                  </a:schemeClr>
                </a:solidFill>
              </a:rPr>
              <a:t>testing</a:t>
            </a:r>
            <a:endParaRPr lang="nl-BE" sz="6000" dirty="0">
              <a:solidFill>
                <a:schemeClr val="accent4">
                  <a:lumMod val="75000"/>
                </a:schemeClr>
              </a:solidFill>
            </a:endParaRPr>
          </a:p>
          <a:p>
            <a:pPr marL="857250" indent="-857250">
              <a:buFont typeface="Wingdings" panose="05000000000000000000" pitchFamily="2" charset="2"/>
              <a:buChar char="§"/>
            </a:pPr>
            <a:endParaRPr lang="nl-BE" sz="6000" dirty="0"/>
          </a:p>
          <a:p>
            <a:pPr marL="857250" indent="-857250">
              <a:buFont typeface="Wingdings" panose="05000000000000000000" pitchFamily="2" charset="2"/>
              <a:buChar char="§"/>
            </a:pPr>
            <a:endParaRPr lang="nl-BE" sz="6000" dirty="0"/>
          </a:p>
          <a:p>
            <a:pPr marL="857250" indent="-857250">
              <a:buFont typeface="Wingdings" panose="05000000000000000000" pitchFamily="2" charset="2"/>
              <a:buChar char="§"/>
            </a:pPr>
            <a:endParaRPr lang="nl-BE" sz="6000" dirty="0"/>
          </a:p>
          <a:p>
            <a:pPr marL="857250" indent="-857250">
              <a:buFont typeface="Wingdings" panose="05000000000000000000" pitchFamily="2" charset="2"/>
              <a:buChar char="§"/>
            </a:pPr>
            <a:endParaRPr lang="nl-BE" sz="6000" dirty="0"/>
          </a:p>
          <a:p>
            <a:endParaRPr lang="nl-BE" sz="6000" dirty="0"/>
          </a:p>
          <a:p>
            <a:pPr marL="857250" indent="-857250">
              <a:buFont typeface="Wingdings" panose="05000000000000000000" pitchFamily="2" charset="2"/>
              <a:buChar char="§"/>
            </a:pPr>
            <a:r>
              <a:rPr lang="nl-BE" sz="6000" dirty="0" err="1">
                <a:solidFill>
                  <a:schemeClr val="accent4">
                    <a:lumMod val="75000"/>
                  </a:schemeClr>
                </a:solidFill>
              </a:rPr>
              <a:t>Intracompany</a:t>
            </a:r>
            <a:r>
              <a:rPr lang="nl-BE" sz="6000" dirty="0">
                <a:solidFill>
                  <a:schemeClr val="accent4">
                    <a:lumMod val="75000"/>
                  </a:schemeClr>
                </a:solidFill>
              </a:rPr>
              <a:t> test </a:t>
            </a:r>
          </a:p>
          <a:p>
            <a:r>
              <a:rPr lang="nl-BE" sz="6000" dirty="0">
                <a:solidFill>
                  <a:schemeClr val="accent4">
                    <a:lumMod val="75000"/>
                  </a:schemeClr>
                </a:solidFill>
              </a:rPr>
              <a:t>    analysis rooms </a:t>
            </a:r>
          </a:p>
          <a:p>
            <a:pPr marL="857250" indent="-857250">
              <a:buFont typeface="Wingdings" panose="05000000000000000000" pitchFamily="2" charset="2"/>
              <a:buChar char="§"/>
            </a:pPr>
            <a:endParaRPr lang="nl-BE" sz="6000" dirty="0"/>
          </a:p>
          <a:p>
            <a:pPr marL="857250" indent="-857250">
              <a:buFont typeface="Wingdings" panose="05000000000000000000" pitchFamily="2" charset="2"/>
              <a:buChar char="§"/>
            </a:pPr>
            <a:endParaRPr lang="nl-BE" sz="6000" dirty="0"/>
          </a:p>
          <a:p>
            <a:endParaRPr lang="nl-BE" sz="6000" dirty="0"/>
          </a:p>
          <a:p>
            <a:pPr marL="857250" indent="-857250">
              <a:buFont typeface="Wingdings" panose="05000000000000000000" pitchFamily="2" charset="2"/>
              <a:buChar char="§"/>
            </a:pPr>
            <a:r>
              <a:rPr lang="nl-BE" sz="6000" dirty="0" err="1">
                <a:solidFill>
                  <a:schemeClr val="accent4">
                    <a:lumMod val="75000"/>
                  </a:schemeClr>
                </a:solidFill>
              </a:rPr>
              <a:t>Results</a:t>
            </a:r>
            <a:r>
              <a:rPr lang="nl-BE" sz="6000" dirty="0">
                <a:solidFill>
                  <a:schemeClr val="accent4">
                    <a:lumMod val="75000"/>
                  </a:schemeClr>
                </a:solidFill>
              </a:rPr>
              <a:t> </a:t>
            </a:r>
          </a:p>
          <a:p>
            <a:endParaRPr lang="nl-BE" sz="1200" dirty="0"/>
          </a:p>
          <a:p>
            <a:pPr marL="868680" indent="-457200" defTabSz="3292718">
              <a:buFont typeface="Arial" panose="020B0604020202020204" pitchFamily="34" charset="0"/>
              <a:buChar char="•"/>
            </a:pPr>
            <a:r>
              <a:rPr lang="nl-BE" sz="4000" dirty="0">
                <a:solidFill>
                  <a:srgbClr val="000000"/>
                </a:solidFill>
                <a:latin typeface="Trebuchet MS"/>
              </a:rPr>
              <a:t>&gt; </a:t>
            </a:r>
            <a:r>
              <a:rPr lang="fr-FR" sz="4000" dirty="0">
                <a:solidFill>
                  <a:srgbClr val="000000"/>
                </a:solidFill>
                <a:latin typeface="Trebuchet MS"/>
              </a:rPr>
              <a:t>5000 </a:t>
            </a:r>
            <a:r>
              <a:rPr lang="fr-BE" sz="4000" dirty="0" err="1">
                <a:solidFill>
                  <a:srgbClr val="000000"/>
                </a:solidFill>
                <a:latin typeface="Trebuchet MS"/>
              </a:rPr>
              <a:t>EasyCov</a:t>
            </a:r>
            <a:r>
              <a:rPr lang="fr-BE" sz="4000" dirty="0">
                <a:solidFill>
                  <a:srgbClr val="000000"/>
                </a:solidFill>
                <a:latin typeface="Trebuchet MS"/>
              </a:rPr>
              <a:t> </a:t>
            </a:r>
            <a:r>
              <a:rPr lang="fr-FR" sz="4000" dirty="0" err="1">
                <a:solidFill>
                  <a:srgbClr val="000000"/>
                </a:solidFill>
                <a:latin typeface="Trebuchet MS"/>
              </a:rPr>
              <a:t>salivary</a:t>
            </a:r>
            <a:r>
              <a:rPr lang="fr-FR" sz="4000" dirty="0">
                <a:solidFill>
                  <a:srgbClr val="000000"/>
                </a:solidFill>
                <a:latin typeface="Trebuchet MS"/>
              </a:rPr>
              <a:t> tests </a:t>
            </a:r>
            <a:r>
              <a:rPr lang="fr-BE" sz="4000" dirty="0" err="1">
                <a:solidFill>
                  <a:srgbClr val="000000"/>
                </a:solidFill>
                <a:latin typeface="Trebuchet MS"/>
              </a:rPr>
              <a:t>performed</a:t>
            </a:r>
            <a:r>
              <a:rPr lang="fr-BE" sz="4000" dirty="0">
                <a:solidFill>
                  <a:srgbClr val="000000"/>
                </a:solidFill>
                <a:latin typeface="Trebuchet MS"/>
              </a:rPr>
              <a:t> (</a:t>
            </a:r>
            <a:r>
              <a:rPr lang="fr-BE" sz="4000" dirty="0" err="1">
                <a:solidFill>
                  <a:srgbClr val="000000"/>
                </a:solidFill>
                <a:latin typeface="Trebuchet MS"/>
              </a:rPr>
              <a:t>from</a:t>
            </a:r>
            <a:r>
              <a:rPr lang="fr-BE" sz="4000" dirty="0">
                <a:solidFill>
                  <a:srgbClr val="000000"/>
                </a:solidFill>
                <a:latin typeface="Trebuchet MS"/>
              </a:rPr>
              <a:t> 19/01/2021 to 31/06/2021)</a:t>
            </a:r>
          </a:p>
          <a:p>
            <a:pPr marL="868680" indent="-457200" defTabSz="3292718">
              <a:buFont typeface="Arial" panose="020B0604020202020204" pitchFamily="34" charset="0"/>
              <a:buChar char="•"/>
            </a:pPr>
            <a:r>
              <a:rPr lang="fr-BE" sz="4000" dirty="0">
                <a:solidFill>
                  <a:srgbClr val="000000"/>
                </a:solidFill>
                <a:latin typeface="Trebuchet MS"/>
              </a:rPr>
              <a:t>213 pairs of tests </a:t>
            </a:r>
            <a:r>
              <a:rPr lang="fr-BE" sz="4000" dirty="0" err="1">
                <a:solidFill>
                  <a:srgbClr val="000000"/>
                </a:solidFill>
                <a:latin typeface="Trebuchet MS"/>
              </a:rPr>
              <a:t>EasyCov</a:t>
            </a:r>
            <a:r>
              <a:rPr lang="fr-BE" sz="4000" dirty="0">
                <a:solidFill>
                  <a:srgbClr val="000000"/>
                </a:solidFill>
                <a:latin typeface="Trebuchet MS"/>
              </a:rPr>
              <a:t> </a:t>
            </a:r>
            <a:r>
              <a:rPr lang="fr-BE" sz="4000" dirty="0" err="1">
                <a:solidFill>
                  <a:srgbClr val="000000"/>
                </a:solidFill>
                <a:latin typeface="Trebuchet MS"/>
              </a:rPr>
              <a:t>salivary</a:t>
            </a:r>
            <a:r>
              <a:rPr lang="fr-BE" sz="4000" dirty="0">
                <a:solidFill>
                  <a:srgbClr val="000000"/>
                </a:solidFill>
                <a:latin typeface="Trebuchet MS"/>
              </a:rPr>
              <a:t> + RT-</a:t>
            </a:r>
            <a:r>
              <a:rPr lang="fr-BE" sz="4000" dirty="0" err="1">
                <a:solidFill>
                  <a:srgbClr val="000000"/>
                </a:solidFill>
                <a:latin typeface="Trebuchet MS"/>
              </a:rPr>
              <a:t>qPCR</a:t>
            </a:r>
            <a:r>
              <a:rPr lang="fr-BE" sz="4000" dirty="0">
                <a:solidFill>
                  <a:srgbClr val="000000"/>
                </a:solidFill>
                <a:latin typeface="Trebuchet MS"/>
              </a:rPr>
              <a:t> and/or </a:t>
            </a:r>
            <a:r>
              <a:rPr lang="fr-BE" sz="4000" dirty="0" err="1">
                <a:solidFill>
                  <a:srgbClr val="000000"/>
                </a:solidFill>
                <a:latin typeface="Trebuchet MS"/>
              </a:rPr>
              <a:t>Abbot</a:t>
            </a:r>
            <a:r>
              <a:rPr lang="fr-BE" sz="4000" dirty="0">
                <a:solidFill>
                  <a:srgbClr val="000000"/>
                </a:solidFill>
                <a:latin typeface="Trebuchet MS"/>
              </a:rPr>
              <a:t> </a:t>
            </a:r>
            <a:r>
              <a:rPr lang="fr-BE" sz="4000" dirty="0" err="1">
                <a:solidFill>
                  <a:srgbClr val="000000"/>
                </a:solidFill>
                <a:latin typeface="Trebuchet MS"/>
              </a:rPr>
              <a:t>Antigen</a:t>
            </a:r>
            <a:r>
              <a:rPr lang="fr-BE" sz="4000" dirty="0">
                <a:solidFill>
                  <a:srgbClr val="000000"/>
                </a:solidFill>
                <a:latin typeface="Trebuchet MS"/>
              </a:rPr>
              <a:t> </a:t>
            </a:r>
          </a:p>
          <a:p>
            <a:pPr marL="868680" indent="-457200" defTabSz="3292718">
              <a:buFont typeface="Arial" panose="020B0604020202020204" pitchFamily="34" charset="0"/>
              <a:buChar char="•"/>
            </a:pPr>
            <a:r>
              <a:rPr lang="fr-FR" sz="4000" dirty="0">
                <a:solidFill>
                  <a:srgbClr val="000000"/>
                </a:solidFill>
                <a:latin typeface="Trebuchet MS"/>
              </a:rPr>
              <a:t>No discordance </a:t>
            </a:r>
            <a:r>
              <a:rPr lang="fr-FR" sz="4000" dirty="0" err="1">
                <a:solidFill>
                  <a:srgbClr val="000000"/>
                </a:solidFill>
                <a:latin typeface="Trebuchet MS"/>
              </a:rPr>
              <a:t>observed</a:t>
            </a:r>
            <a:r>
              <a:rPr lang="fr-FR" sz="4000" dirty="0">
                <a:solidFill>
                  <a:srgbClr val="000000"/>
                </a:solidFill>
                <a:latin typeface="Trebuchet MS"/>
              </a:rPr>
              <a:t> </a:t>
            </a:r>
            <a:r>
              <a:rPr lang="fr-FR" sz="4000" dirty="0" err="1">
                <a:solidFill>
                  <a:srgbClr val="000000"/>
                </a:solidFill>
                <a:latin typeface="Trebuchet MS"/>
              </a:rPr>
              <a:t>between</a:t>
            </a:r>
            <a:r>
              <a:rPr lang="fr-FR" sz="4000" dirty="0">
                <a:solidFill>
                  <a:srgbClr val="000000"/>
                </a:solidFill>
                <a:latin typeface="Trebuchet MS"/>
              </a:rPr>
              <a:t> tests</a:t>
            </a:r>
          </a:p>
          <a:p>
            <a:pPr marL="868680" indent="-457200" defTabSz="3292718">
              <a:buFont typeface="Arial" panose="020B0604020202020204" pitchFamily="34" charset="0"/>
              <a:buChar char="•"/>
            </a:pPr>
            <a:r>
              <a:rPr lang="fr-FR" sz="4000" dirty="0">
                <a:solidFill>
                  <a:srgbClr val="000000"/>
                </a:solidFill>
                <a:latin typeface="Trebuchet MS"/>
              </a:rPr>
              <a:t>No contamination </a:t>
            </a:r>
            <a:r>
              <a:rPr lang="fr-FR" sz="4000" dirty="0" err="1">
                <a:solidFill>
                  <a:srgbClr val="000000"/>
                </a:solidFill>
                <a:latin typeface="Trebuchet MS"/>
              </a:rPr>
              <a:t>observed</a:t>
            </a:r>
            <a:endParaRPr lang="fr-FR" sz="4000" dirty="0">
              <a:solidFill>
                <a:srgbClr val="000000"/>
              </a:solidFill>
              <a:latin typeface="Trebuchet MS"/>
            </a:endParaRPr>
          </a:p>
          <a:p>
            <a:pPr marL="868680" indent="-457200" defTabSz="3292718">
              <a:buFont typeface="Arial" panose="020B0604020202020204" pitchFamily="34" charset="0"/>
              <a:buChar char="•"/>
            </a:pPr>
            <a:endParaRPr lang="fr-FR" sz="4000" b="1" dirty="0">
              <a:solidFill>
                <a:srgbClr val="000000"/>
              </a:solidFill>
              <a:latin typeface="Trebuchet MS"/>
            </a:endParaRPr>
          </a:p>
          <a:p>
            <a:endParaRPr lang="nl-BE" sz="6000" dirty="0"/>
          </a:p>
          <a:p>
            <a:endParaRPr lang="nl-BE" sz="6000" dirty="0"/>
          </a:p>
          <a:p>
            <a:endParaRPr lang="nl-BE" sz="6000" dirty="0"/>
          </a:p>
          <a:p>
            <a:endParaRPr lang="nl-BE" sz="6000" dirty="0"/>
          </a:p>
          <a:p>
            <a:pPr marL="857250" indent="-857250">
              <a:buFont typeface="Wingdings" panose="05000000000000000000" pitchFamily="2" charset="2"/>
              <a:buChar char="§"/>
            </a:pPr>
            <a:r>
              <a:rPr lang="nl-BE" sz="6000" dirty="0" err="1">
                <a:solidFill>
                  <a:schemeClr val="accent4">
                    <a:lumMod val="75000"/>
                  </a:schemeClr>
                </a:solidFill>
              </a:rPr>
              <a:t>Conclusions</a:t>
            </a:r>
            <a:r>
              <a:rPr lang="nl-BE" sz="6000" dirty="0">
                <a:solidFill>
                  <a:schemeClr val="accent4">
                    <a:lumMod val="75000"/>
                  </a:schemeClr>
                </a:solidFill>
              </a:rPr>
              <a:t> </a:t>
            </a:r>
            <a:r>
              <a:rPr lang="nl-BE" sz="6000" dirty="0" err="1">
                <a:solidFill>
                  <a:schemeClr val="accent4">
                    <a:lumMod val="75000"/>
                  </a:schemeClr>
                </a:solidFill>
              </a:rPr>
              <a:t>and</a:t>
            </a:r>
            <a:r>
              <a:rPr lang="nl-BE" sz="6000" dirty="0">
                <a:solidFill>
                  <a:schemeClr val="accent4">
                    <a:lumMod val="75000"/>
                  </a:schemeClr>
                </a:solidFill>
              </a:rPr>
              <a:t> </a:t>
            </a:r>
            <a:r>
              <a:rPr lang="nl-BE" sz="6000" dirty="0" err="1">
                <a:solidFill>
                  <a:schemeClr val="accent4">
                    <a:lumMod val="75000"/>
                  </a:schemeClr>
                </a:solidFill>
              </a:rPr>
              <a:t>learnings</a:t>
            </a:r>
            <a:endParaRPr lang="nl-BE" sz="6000" dirty="0">
              <a:solidFill>
                <a:schemeClr val="accent4">
                  <a:lumMod val="75000"/>
                </a:schemeClr>
              </a:solidFill>
            </a:endParaRPr>
          </a:p>
          <a:p>
            <a:pPr marL="857250" indent="-857250">
              <a:buFont typeface="Wingdings" panose="05000000000000000000" pitchFamily="2" charset="2"/>
              <a:buChar char="§"/>
            </a:pPr>
            <a:endParaRPr lang="nl-BE" sz="1200" dirty="0"/>
          </a:p>
          <a:p>
            <a:pPr marL="571500" indent="-571500">
              <a:buFont typeface="Arial" panose="020B0604020202020204" pitchFamily="34" charset="0"/>
              <a:buChar char="•"/>
            </a:pPr>
            <a:r>
              <a:rPr lang="nl-BE" sz="3600" dirty="0"/>
              <a:t>The </a:t>
            </a:r>
            <a:r>
              <a:rPr lang="nl-BE" sz="3600" dirty="0" err="1"/>
              <a:t>implementation</a:t>
            </a:r>
            <a:r>
              <a:rPr lang="nl-BE" sz="3600" dirty="0"/>
              <a:t> of a </a:t>
            </a:r>
            <a:r>
              <a:rPr lang="nl-BE" sz="3600" dirty="0" err="1"/>
              <a:t>testing</a:t>
            </a:r>
            <a:r>
              <a:rPr lang="nl-BE" sz="3600" dirty="0"/>
              <a:t> protocol </a:t>
            </a:r>
            <a:r>
              <a:rPr lang="nl-BE" sz="3600" dirty="0" err="1"/>
              <a:t>specific</a:t>
            </a:r>
            <a:r>
              <a:rPr lang="nl-BE" sz="3600" dirty="0"/>
              <a:t> </a:t>
            </a:r>
            <a:r>
              <a:rPr lang="nl-BE" sz="3600" dirty="0" err="1"/>
              <a:t>to</a:t>
            </a:r>
            <a:r>
              <a:rPr lang="nl-BE" sz="3600" dirty="0"/>
              <a:t> </a:t>
            </a:r>
            <a:r>
              <a:rPr lang="nl-BE" sz="3600" dirty="0" err="1"/>
              <a:t>working</a:t>
            </a:r>
            <a:r>
              <a:rPr lang="nl-BE" sz="3600" dirty="0"/>
              <a:t> </a:t>
            </a:r>
            <a:r>
              <a:rPr lang="nl-BE" sz="3600" dirty="0" err="1"/>
              <a:t>conditions</a:t>
            </a:r>
            <a:r>
              <a:rPr lang="nl-BE" sz="3600" dirty="0"/>
              <a:t> is a major </a:t>
            </a:r>
            <a:r>
              <a:rPr lang="nl-BE" sz="3600" dirty="0" err="1"/>
              <a:t>challenge</a:t>
            </a:r>
            <a:r>
              <a:rPr lang="nl-BE" sz="3600" dirty="0"/>
              <a:t> </a:t>
            </a:r>
            <a:r>
              <a:rPr lang="nl-BE" sz="3600" dirty="0" err="1"/>
              <a:t>to</a:t>
            </a:r>
            <a:r>
              <a:rPr lang="nl-BE" sz="3600" dirty="0"/>
              <a:t> </a:t>
            </a:r>
            <a:r>
              <a:rPr lang="nl-BE" sz="3600" dirty="0" err="1"/>
              <a:t>allow</a:t>
            </a:r>
            <a:r>
              <a:rPr lang="nl-BE" sz="3600" dirty="0"/>
              <a:t> </a:t>
            </a:r>
            <a:r>
              <a:rPr lang="nl-BE" sz="3600" dirty="0" err="1"/>
              <a:t>the</a:t>
            </a:r>
            <a:r>
              <a:rPr lang="nl-BE" sz="3600" dirty="0"/>
              <a:t> </a:t>
            </a:r>
            <a:r>
              <a:rPr lang="nl-BE" sz="3600" dirty="0" err="1"/>
              <a:t>continuation</a:t>
            </a:r>
            <a:r>
              <a:rPr lang="nl-BE" sz="3600" dirty="0"/>
              <a:t> of </a:t>
            </a:r>
            <a:r>
              <a:rPr lang="nl-BE" sz="3600" dirty="0" err="1"/>
              <a:t>work</a:t>
            </a:r>
            <a:r>
              <a:rPr lang="nl-BE" sz="3600" dirty="0"/>
              <a:t> in </a:t>
            </a:r>
            <a:r>
              <a:rPr lang="nl-BE" sz="3600" dirty="0" err="1"/>
              <a:t>the</a:t>
            </a:r>
            <a:r>
              <a:rPr lang="nl-BE" sz="3600" dirty="0"/>
              <a:t> context of </a:t>
            </a:r>
            <a:r>
              <a:rPr lang="nl-BE" sz="3600" dirty="0" err="1"/>
              <a:t>the</a:t>
            </a:r>
            <a:r>
              <a:rPr lang="nl-BE" sz="3600" dirty="0"/>
              <a:t> Covid-19 </a:t>
            </a:r>
            <a:r>
              <a:rPr lang="nl-BE" sz="3600" dirty="0" err="1"/>
              <a:t>pandemic</a:t>
            </a:r>
            <a:endParaRPr lang="nl-BE" sz="3600" dirty="0"/>
          </a:p>
          <a:p>
            <a:pPr marL="342900" indent="-342900">
              <a:buFont typeface="Arial" panose="020B0604020202020204" pitchFamily="34" charset="0"/>
              <a:buChar char="•"/>
            </a:pPr>
            <a:endParaRPr lang="nl-BE" sz="2400" dirty="0"/>
          </a:p>
          <a:p>
            <a:pPr marL="571500" indent="-571500">
              <a:buFont typeface="Arial" panose="020B0604020202020204" pitchFamily="34" charset="0"/>
              <a:buChar char="•"/>
            </a:pPr>
            <a:r>
              <a:rPr lang="nl-BE" sz="3600" dirty="0"/>
              <a:t>We </a:t>
            </a:r>
            <a:r>
              <a:rPr lang="nl-BE" sz="3600" dirty="0" err="1"/>
              <a:t>did</a:t>
            </a:r>
            <a:r>
              <a:rPr lang="nl-BE" sz="3600" dirty="0"/>
              <a:t> </a:t>
            </a:r>
            <a:r>
              <a:rPr lang="nl-BE" sz="3600" dirty="0" err="1"/>
              <a:t>not</a:t>
            </a:r>
            <a:r>
              <a:rPr lang="nl-BE" sz="3600" dirty="0"/>
              <a:t> </a:t>
            </a:r>
            <a:r>
              <a:rPr lang="nl-BE" sz="3600" dirty="0" err="1"/>
              <a:t>observe</a:t>
            </a:r>
            <a:r>
              <a:rPr lang="nl-BE" sz="3600" dirty="0"/>
              <a:t> </a:t>
            </a:r>
            <a:r>
              <a:rPr lang="nl-BE" sz="3600" dirty="0" err="1"/>
              <a:t>any</a:t>
            </a:r>
            <a:r>
              <a:rPr lang="nl-BE" sz="3600" dirty="0"/>
              <a:t> </a:t>
            </a:r>
            <a:r>
              <a:rPr lang="nl-BE" sz="3600" dirty="0" err="1"/>
              <a:t>contamination</a:t>
            </a:r>
            <a:endParaRPr lang="nl-BE" sz="3600" dirty="0"/>
          </a:p>
          <a:p>
            <a:pPr marL="342900" indent="-342900">
              <a:buFont typeface="Arial" panose="020B0604020202020204" pitchFamily="34" charset="0"/>
              <a:buChar char="•"/>
            </a:pPr>
            <a:endParaRPr lang="nl-BE" sz="2400" dirty="0"/>
          </a:p>
          <a:p>
            <a:pPr marL="571500" indent="-571500">
              <a:buFont typeface="Arial" panose="020B0604020202020204" pitchFamily="34" charset="0"/>
              <a:buChar char="•"/>
            </a:pPr>
            <a:r>
              <a:rPr lang="nl-BE" sz="3600" dirty="0"/>
              <a:t>We </a:t>
            </a:r>
            <a:r>
              <a:rPr lang="nl-BE" sz="3600" dirty="0" err="1"/>
              <a:t>did</a:t>
            </a:r>
            <a:r>
              <a:rPr lang="nl-BE" sz="3600" dirty="0"/>
              <a:t> </a:t>
            </a:r>
            <a:r>
              <a:rPr lang="nl-BE" sz="3600" dirty="0" err="1"/>
              <a:t>not</a:t>
            </a:r>
            <a:r>
              <a:rPr lang="nl-BE" sz="3600" dirty="0"/>
              <a:t> </a:t>
            </a:r>
            <a:r>
              <a:rPr lang="nl-BE" sz="3600" dirty="0" err="1"/>
              <a:t>observe</a:t>
            </a:r>
            <a:r>
              <a:rPr lang="nl-BE" sz="3600" dirty="0"/>
              <a:t> </a:t>
            </a:r>
            <a:r>
              <a:rPr lang="nl-BE" sz="3600" dirty="0" err="1"/>
              <a:t>any</a:t>
            </a:r>
            <a:r>
              <a:rPr lang="nl-BE" sz="3600" dirty="0"/>
              <a:t> </a:t>
            </a:r>
            <a:r>
              <a:rPr lang="nl-BE" sz="3600" dirty="0" err="1"/>
              <a:t>discrepancy</a:t>
            </a:r>
            <a:r>
              <a:rPr lang="nl-BE" sz="3600" dirty="0"/>
              <a:t> </a:t>
            </a:r>
            <a:r>
              <a:rPr lang="nl-BE" sz="3600" dirty="0" err="1"/>
              <a:t>between</a:t>
            </a:r>
            <a:r>
              <a:rPr lang="nl-BE" sz="3600" dirty="0"/>
              <a:t> </a:t>
            </a:r>
            <a:r>
              <a:rPr lang="nl-BE" sz="3600" dirty="0" err="1"/>
              <a:t>the</a:t>
            </a:r>
            <a:r>
              <a:rPr lang="nl-BE" sz="3600" dirty="0"/>
              <a:t> different tests </a:t>
            </a:r>
            <a:r>
              <a:rPr lang="nl-BE" sz="3600" dirty="0" err="1"/>
              <a:t>used</a:t>
            </a:r>
            <a:endParaRPr lang="nl-BE" sz="3600" dirty="0"/>
          </a:p>
          <a:p>
            <a:pPr marL="571500" indent="-571500">
              <a:buFont typeface="Arial" panose="020B0604020202020204" pitchFamily="34" charset="0"/>
              <a:buChar char="•"/>
            </a:pPr>
            <a:endParaRPr lang="nl-BE" sz="2400" dirty="0"/>
          </a:p>
          <a:p>
            <a:pPr marL="571500" indent="-571500">
              <a:buFont typeface="Arial" panose="020B0604020202020204" pitchFamily="34" charset="0"/>
              <a:buChar char="•"/>
            </a:pPr>
            <a:r>
              <a:rPr lang="nl-BE" sz="3600" dirty="0"/>
              <a:t>The </a:t>
            </a:r>
            <a:r>
              <a:rPr lang="nl-BE" sz="3600" dirty="0" err="1"/>
              <a:t>implementation</a:t>
            </a:r>
            <a:r>
              <a:rPr lang="nl-BE" sz="3600" dirty="0"/>
              <a:t> of </a:t>
            </a:r>
            <a:r>
              <a:rPr lang="nl-BE" sz="3600" dirty="0" err="1"/>
              <a:t>this</a:t>
            </a:r>
            <a:r>
              <a:rPr lang="nl-BE" sz="3600" dirty="0"/>
              <a:t> type of protocol </a:t>
            </a:r>
            <a:r>
              <a:rPr lang="nl-BE" sz="3600" dirty="0" err="1"/>
              <a:t>should</a:t>
            </a:r>
            <a:r>
              <a:rPr lang="nl-BE" sz="3600" dirty="0"/>
              <a:t> </a:t>
            </a:r>
            <a:r>
              <a:rPr lang="nl-BE" sz="3600" dirty="0" err="1"/>
              <a:t>be</a:t>
            </a:r>
            <a:r>
              <a:rPr lang="nl-BE" sz="3600" dirty="0"/>
              <a:t> </a:t>
            </a:r>
            <a:r>
              <a:rPr lang="nl-BE" sz="3600" dirty="0" err="1"/>
              <a:t>considered</a:t>
            </a:r>
            <a:r>
              <a:rPr lang="nl-BE" sz="3600" dirty="0"/>
              <a:t> </a:t>
            </a:r>
            <a:r>
              <a:rPr lang="nl-BE" sz="3600" dirty="0" err="1"/>
              <a:t>when</a:t>
            </a:r>
            <a:r>
              <a:rPr lang="nl-BE" sz="3600" dirty="0"/>
              <a:t> </a:t>
            </a:r>
            <a:r>
              <a:rPr lang="nl-BE" sz="3600" dirty="0" err="1"/>
              <a:t>certain</a:t>
            </a:r>
            <a:r>
              <a:rPr lang="nl-BE" sz="3600" dirty="0"/>
              <a:t> </a:t>
            </a:r>
            <a:r>
              <a:rPr lang="nl-BE" sz="3600" dirty="0" err="1"/>
              <a:t>workposts</a:t>
            </a:r>
            <a:r>
              <a:rPr lang="nl-BE" sz="3600" dirty="0"/>
              <a:t> do </a:t>
            </a:r>
            <a:r>
              <a:rPr lang="nl-BE" sz="3600" dirty="0" err="1"/>
              <a:t>not</a:t>
            </a:r>
            <a:r>
              <a:rPr lang="nl-BE" sz="3600" dirty="0"/>
              <a:t> </a:t>
            </a:r>
            <a:r>
              <a:rPr lang="nl-BE" sz="3600" dirty="0" err="1"/>
              <a:t>allow</a:t>
            </a:r>
            <a:r>
              <a:rPr lang="nl-BE" sz="3600" dirty="0"/>
              <a:t> compliance </a:t>
            </a:r>
            <a:r>
              <a:rPr lang="nl-BE" sz="3600" dirty="0" err="1"/>
              <a:t>with</a:t>
            </a:r>
            <a:r>
              <a:rPr lang="nl-BE" sz="3600" dirty="0"/>
              <a:t> Covid-19 security </a:t>
            </a:r>
            <a:r>
              <a:rPr lang="nl-BE" sz="3600" dirty="0" err="1"/>
              <a:t>measures</a:t>
            </a:r>
            <a:r>
              <a:rPr lang="nl-BE" sz="3600" dirty="0"/>
              <a:t> at </a:t>
            </a:r>
            <a:r>
              <a:rPr lang="nl-BE" sz="3600" dirty="0" err="1"/>
              <a:t>all</a:t>
            </a:r>
            <a:r>
              <a:rPr lang="nl-BE" sz="3600" dirty="0"/>
              <a:t> </a:t>
            </a:r>
            <a:r>
              <a:rPr lang="nl-BE" sz="3600" dirty="0" err="1"/>
              <a:t>times</a:t>
            </a:r>
            <a:endParaRPr lang="nl-BE" sz="3600" dirty="0"/>
          </a:p>
          <a:p>
            <a:pPr marL="571500" indent="-571500">
              <a:buFont typeface="Arial" panose="020B0604020202020204" pitchFamily="34" charset="0"/>
              <a:buChar char="•"/>
            </a:pPr>
            <a:endParaRPr lang="nl-BE" sz="2400" dirty="0"/>
          </a:p>
          <a:p>
            <a:pPr marL="571500" indent="-571500">
              <a:buFont typeface="Arial" panose="020B0604020202020204" pitchFamily="34" charset="0"/>
              <a:buChar char="•"/>
            </a:pPr>
            <a:r>
              <a:rPr lang="nl-BE" sz="3600" dirty="0" err="1"/>
              <a:t>Alongside</a:t>
            </a:r>
            <a:r>
              <a:rPr lang="nl-BE" sz="3600" dirty="0"/>
              <a:t> PCR tests </a:t>
            </a:r>
            <a:r>
              <a:rPr lang="nl-BE" sz="3600" dirty="0" err="1"/>
              <a:t>and</a:t>
            </a:r>
            <a:r>
              <a:rPr lang="nl-BE" sz="3600" dirty="0"/>
              <a:t> antigen tests, </a:t>
            </a:r>
            <a:r>
              <a:rPr lang="nl-BE" sz="3600" dirty="0" err="1"/>
              <a:t>so-called</a:t>
            </a:r>
            <a:r>
              <a:rPr lang="nl-BE" sz="3600" dirty="0"/>
              <a:t> “</a:t>
            </a:r>
            <a:r>
              <a:rPr lang="nl-BE" sz="3600" dirty="0" err="1"/>
              <a:t>integrated</a:t>
            </a:r>
            <a:r>
              <a:rPr lang="nl-BE" sz="3600" dirty="0"/>
              <a:t>” </a:t>
            </a:r>
            <a:r>
              <a:rPr lang="nl-BE" sz="3600" dirty="0" err="1"/>
              <a:t>saliva</a:t>
            </a:r>
            <a:r>
              <a:rPr lang="nl-BE" sz="3600" dirty="0"/>
              <a:t> tests (</a:t>
            </a:r>
            <a:r>
              <a:rPr lang="nl-BE" sz="3600" dirty="0" err="1"/>
              <a:t>EasyCov</a:t>
            </a:r>
            <a:r>
              <a:rPr lang="nl-BE" sz="3600" dirty="0"/>
              <a:t> type) are a </a:t>
            </a:r>
            <a:r>
              <a:rPr lang="nl-BE" sz="3600" dirty="0" err="1"/>
              <a:t>possible</a:t>
            </a:r>
            <a:r>
              <a:rPr lang="nl-BE" sz="3600" dirty="0"/>
              <a:t> test option in </a:t>
            </a:r>
            <a:r>
              <a:rPr lang="nl-BE" sz="3600" dirty="0" err="1"/>
              <a:t>this</a:t>
            </a:r>
            <a:r>
              <a:rPr lang="nl-BE" sz="3600" dirty="0"/>
              <a:t> type of intra-company </a:t>
            </a:r>
            <a:r>
              <a:rPr lang="nl-BE" sz="3600" dirty="0" err="1"/>
              <a:t>testing</a:t>
            </a:r>
            <a:r>
              <a:rPr lang="nl-BE" sz="3600" dirty="0"/>
              <a:t> protocol</a:t>
            </a:r>
          </a:p>
          <a:p>
            <a:pPr marL="2414930" lvl="1" indent="-571500">
              <a:buFont typeface="Arial" panose="020B0604020202020204" pitchFamily="34" charset="0"/>
              <a:buChar char="•"/>
            </a:pPr>
            <a:r>
              <a:rPr lang="nl-BE" sz="3600" dirty="0" err="1"/>
              <a:t>due</a:t>
            </a:r>
            <a:r>
              <a:rPr lang="nl-BE" sz="3600" dirty="0"/>
              <a:t> </a:t>
            </a:r>
            <a:r>
              <a:rPr lang="nl-BE" sz="3600" dirty="0" err="1"/>
              <a:t>to</a:t>
            </a:r>
            <a:r>
              <a:rPr lang="nl-BE" sz="3600" dirty="0"/>
              <a:t> </a:t>
            </a:r>
            <a:r>
              <a:rPr lang="nl-BE" sz="3600" dirty="0" err="1"/>
              <a:t>their</a:t>
            </a:r>
            <a:r>
              <a:rPr lang="nl-BE" sz="3600" dirty="0"/>
              <a:t> </a:t>
            </a:r>
            <a:r>
              <a:rPr lang="nl-BE" sz="3600" dirty="0" err="1"/>
              <a:t>ease</a:t>
            </a:r>
            <a:r>
              <a:rPr lang="nl-BE" sz="3600" dirty="0"/>
              <a:t> of performance (</a:t>
            </a:r>
            <a:r>
              <a:rPr lang="nl-BE" sz="3600" dirty="0" err="1"/>
              <a:t>self</a:t>
            </a:r>
            <a:r>
              <a:rPr lang="nl-BE" sz="3600" dirty="0"/>
              <a:t>-sampling, no </a:t>
            </a:r>
            <a:r>
              <a:rPr lang="nl-BE" sz="3600" dirty="0" err="1"/>
              <a:t>unpleasant</a:t>
            </a:r>
            <a:r>
              <a:rPr lang="nl-BE" sz="3600" dirty="0"/>
              <a:t>) </a:t>
            </a:r>
            <a:r>
              <a:rPr lang="nl-BE" sz="3600" dirty="0" err="1"/>
              <a:t>allowing</a:t>
            </a:r>
            <a:r>
              <a:rPr lang="nl-BE" sz="3600" dirty="0"/>
              <a:t> a </a:t>
            </a:r>
            <a:r>
              <a:rPr lang="nl-BE" sz="3600" dirty="0" err="1"/>
              <a:t>better</a:t>
            </a:r>
            <a:r>
              <a:rPr lang="nl-BE" sz="3600" dirty="0"/>
              <a:t> </a:t>
            </a:r>
            <a:r>
              <a:rPr lang="nl-BE" sz="3600" dirty="0" err="1"/>
              <a:t>tolerance</a:t>
            </a:r>
            <a:r>
              <a:rPr lang="nl-BE" sz="3600" dirty="0"/>
              <a:t> of </a:t>
            </a:r>
            <a:r>
              <a:rPr lang="nl-BE" sz="3600" dirty="0" err="1"/>
              <a:t>workers</a:t>
            </a:r>
            <a:r>
              <a:rPr lang="nl-BE" sz="3600" dirty="0"/>
              <a:t>, </a:t>
            </a:r>
            <a:r>
              <a:rPr lang="nl-BE" sz="3600" dirty="0" err="1"/>
              <a:t>their</a:t>
            </a:r>
            <a:r>
              <a:rPr lang="nl-BE" sz="3600" dirty="0"/>
              <a:t> availability, </a:t>
            </a:r>
            <a:r>
              <a:rPr lang="nl-BE" sz="3600" dirty="0" err="1"/>
              <a:t>and</a:t>
            </a:r>
            <a:r>
              <a:rPr lang="nl-BE" sz="3600" dirty="0"/>
              <a:t> </a:t>
            </a:r>
            <a:r>
              <a:rPr lang="nl-BE" sz="3600" dirty="0" err="1"/>
              <a:t>their</a:t>
            </a:r>
            <a:r>
              <a:rPr lang="nl-BE" sz="3600" dirty="0"/>
              <a:t> </a:t>
            </a:r>
            <a:r>
              <a:rPr lang="nl-BE" sz="3600" dirty="0" err="1"/>
              <a:t>affordability</a:t>
            </a:r>
            <a:endParaRPr lang="nl-BE" sz="3600" dirty="0"/>
          </a:p>
          <a:p>
            <a:pPr marL="2414930" lvl="1" indent="-571500">
              <a:buFont typeface="Arial" panose="020B0604020202020204" pitchFamily="34" charset="0"/>
              <a:buChar char="•"/>
            </a:pPr>
            <a:r>
              <a:rPr lang="nl-BE" sz="3600" dirty="0" err="1"/>
              <a:t>this</a:t>
            </a:r>
            <a:r>
              <a:rPr lang="nl-BE" sz="3600" dirty="0"/>
              <a:t> human factor is important in </a:t>
            </a:r>
            <a:r>
              <a:rPr lang="nl-BE" sz="3600" dirty="0" err="1"/>
              <a:t>the</a:t>
            </a:r>
            <a:r>
              <a:rPr lang="nl-BE" sz="3600" dirty="0"/>
              <a:t> intra-company management of a </a:t>
            </a:r>
            <a:r>
              <a:rPr lang="nl-BE" sz="3600" dirty="0" err="1"/>
              <a:t>pandemic</a:t>
            </a:r>
            <a:r>
              <a:rPr lang="nl-BE" sz="3600" dirty="0"/>
              <a:t>, in </a:t>
            </a:r>
            <a:r>
              <a:rPr lang="nl-BE" sz="3600" dirty="0" err="1"/>
              <a:t>particular</a:t>
            </a:r>
            <a:r>
              <a:rPr lang="nl-BE" sz="3600" dirty="0"/>
              <a:t> </a:t>
            </a:r>
            <a:r>
              <a:rPr lang="nl-BE" sz="3600" dirty="0" err="1"/>
              <a:t>when</a:t>
            </a:r>
            <a:r>
              <a:rPr lang="nl-BE" sz="3600" dirty="0"/>
              <a:t> health </a:t>
            </a:r>
            <a:r>
              <a:rPr lang="nl-BE" sz="3600" dirty="0" err="1"/>
              <a:t>measures</a:t>
            </a:r>
            <a:r>
              <a:rPr lang="nl-BE" sz="3600" dirty="0"/>
              <a:t> are </a:t>
            </a:r>
            <a:r>
              <a:rPr lang="nl-BE" sz="3600" dirty="0" err="1"/>
              <a:t>prolonged</a:t>
            </a:r>
            <a:r>
              <a:rPr lang="nl-BE" sz="3600" dirty="0"/>
              <a:t> over time</a:t>
            </a:r>
          </a:p>
        </p:txBody>
      </p:sp>
      <p:pic>
        <p:nvPicPr>
          <p:cNvPr id="77" name="Picture 76">
            <a:extLst>
              <a:ext uri="{FF2B5EF4-FFF2-40B4-BE49-F238E27FC236}">
                <a16:creationId xmlns:a16="http://schemas.microsoft.com/office/drawing/2014/main" id="{857936FB-13FD-D1FC-78BB-F879ADF38A41}"/>
              </a:ext>
            </a:extLst>
          </p:cNvPr>
          <p:cNvPicPr>
            <a:picLocks noChangeAspect="1"/>
          </p:cNvPicPr>
          <p:nvPr/>
        </p:nvPicPr>
        <p:blipFill rotWithShape="1">
          <a:blip r:embed="rId9"/>
          <a:srcRect r="57957"/>
          <a:stretch/>
        </p:blipFill>
        <p:spPr>
          <a:xfrm>
            <a:off x="29895258" y="4413374"/>
            <a:ext cx="2448276" cy="5033477"/>
          </a:xfrm>
          <a:prstGeom prst="rect">
            <a:avLst/>
          </a:prstGeom>
        </p:spPr>
      </p:pic>
      <p:pic>
        <p:nvPicPr>
          <p:cNvPr id="78" name="Picture 77">
            <a:extLst>
              <a:ext uri="{FF2B5EF4-FFF2-40B4-BE49-F238E27FC236}">
                <a16:creationId xmlns:a16="http://schemas.microsoft.com/office/drawing/2014/main" id="{AA450885-24EE-D1DB-CA30-029C3E04CE82}"/>
              </a:ext>
            </a:extLst>
          </p:cNvPr>
          <p:cNvPicPr>
            <a:picLocks noChangeAspect="1"/>
          </p:cNvPicPr>
          <p:nvPr/>
        </p:nvPicPr>
        <p:blipFill>
          <a:blip r:embed="rId10"/>
          <a:stretch>
            <a:fillRect/>
          </a:stretch>
        </p:blipFill>
        <p:spPr>
          <a:xfrm>
            <a:off x="24493740" y="6870146"/>
            <a:ext cx="3412086" cy="918637"/>
          </a:xfrm>
          <a:prstGeom prst="rect">
            <a:avLst/>
          </a:prstGeom>
        </p:spPr>
      </p:pic>
      <p:pic>
        <p:nvPicPr>
          <p:cNvPr id="81" name="Picture 80">
            <a:extLst>
              <a:ext uri="{FF2B5EF4-FFF2-40B4-BE49-F238E27FC236}">
                <a16:creationId xmlns:a16="http://schemas.microsoft.com/office/drawing/2014/main" id="{52869EB3-70E1-B9C2-0856-B2AD207798DB}"/>
              </a:ext>
            </a:extLst>
          </p:cNvPr>
          <p:cNvPicPr>
            <a:picLocks noChangeAspect="1"/>
          </p:cNvPicPr>
          <p:nvPr/>
        </p:nvPicPr>
        <p:blipFill>
          <a:blip r:embed="rId11"/>
          <a:stretch>
            <a:fillRect/>
          </a:stretch>
        </p:blipFill>
        <p:spPr>
          <a:xfrm>
            <a:off x="29895259" y="9215304"/>
            <a:ext cx="2448276" cy="1494587"/>
          </a:xfrm>
          <a:prstGeom prst="rect">
            <a:avLst/>
          </a:prstGeom>
        </p:spPr>
      </p:pic>
      <p:pic>
        <p:nvPicPr>
          <p:cNvPr id="83" name="Picture 82">
            <a:extLst>
              <a:ext uri="{FF2B5EF4-FFF2-40B4-BE49-F238E27FC236}">
                <a16:creationId xmlns:a16="http://schemas.microsoft.com/office/drawing/2014/main" id="{4876F86A-2270-8121-866B-1813DF374948}"/>
              </a:ext>
            </a:extLst>
          </p:cNvPr>
          <p:cNvPicPr>
            <a:picLocks noChangeAspect="1"/>
          </p:cNvPicPr>
          <p:nvPr/>
        </p:nvPicPr>
        <p:blipFill rotWithShape="1">
          <a:blip r:embed="rId12"/>
          <a:srcRect t="10452"/>
          <a:stretch/>
        </p:blipFill>
        <p:spPr>
          <a:xfrm>
            <a:off x="29063477" y="11201116"/>
            <a:ext cx="9367709" cy="5185200"/>
          </a:xfrm>
          <a:prstGeom prst="rect">
            <a:avLst/>
          </a:prstGeom>
        </p:spPr>
      </p:pic>
    </p:spTree>
    <p:extLst>
      <p:ext uri="{BB962C8B-B14F-4D97-AF65-F5344CB8AC3E}">
        <p14:creationId xmlns:p14="http://schemas.microsoft.com/office/powerpoint/2010/main" val="677319101"/>
      </p:ext>
    </p:extLst>
  </p:cSld>
  <p:clrMapOvr>
    <a:masterClrMapping/>
  </p:clrMapOvr>
</p:sld>
</file>

<file path=ppt/theme/theme1.xml><?xml version="1.0" encoding="utf-8"?>
<a:theme xmlns:a="http://schemas.openxmlformats.org/drawingml/2006/main" name="Science Poster">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348</TotalTime>
  <Words>321</Words>
  <Application>Microsoft Office PowerPoint</Application>
  <PresentationFormat>Custom</PresentationFormat>
  <Paragraphs>59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Trebuchet MS</vt:lpstr>
      <vt:lpstr>Wingdings</vt:lpstr>
      <vt:lpstr>Science Poster</vt:lpstr>
      <vt:lpstr>Intra-company SARS-Cov-2 testing at La Monnaie / De Munt  during the Covid-19 pandemic (Oct 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Project Title</dc:title>
  <dc:creator>KUS Gulay (FOPD)</dc:creator>
  <cp:lastModifiedBy>Van Soom Ulrik</cp:lastModifiedBy>
  <cp:revision>5</cp:revision>
  <dcterms:created xsi:type="dcterms:W3CDTF">2013-01-20T21:20:28Z</dcterms:created>
  <dcterms:modified xsi:type="dcterms:W3CDTF">2022-12-02T08:09:18Z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0x0101007C1D5F340F01F94FA2FD29A5E6DC872E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