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99" r:id="rId2"/>
    <p:sldId id="257" r:id="rId3"/>
    <p:sldId id="368" r:id="rId4"/>
    <p:sldId id="384" r:id="rId5"/>
    <p:sldId id="400" r:id="rId6"/>
    <p:sldId id="430" r:id="rId7"/>
    <p:sldId id="402" r:id="rId8"/>
    <p:sldId id="431" r:id="rId9"/>
    <p:sldId id="403" r:id="rId10"/>
    <p:sldId id="432" r:id="rId11"/>
    <p:sldId id="433" r:id="rId12"/>
    <p:sldId id="434" r:id="rId13"/>
    <p:sldId id="413" r:id="rId14"/>
    <p:sldId id="456" r:id="rId15"/>
    <p:sldId id="457" r:id="rId16"/>
    <p:sldId id="435" r:id="rId17"/>
    <p:sldId id="364" r:id="rId18"/>
    <p:sldId id="406" r:id="rId19"/>
    <p:sldId id="264" r:id="rId20"/>
    <p:sldId id="446" r:id="rId21"/>
    <p:sldId id="447" r:id="rId22"/>
    <p:sldId id="448" r:id="rId23"/>
    <p:sldId id="449" r:id="rId24"/>
    <p:sldId id="407" r:id="rId25"/>
    <p:sldId id="404" r:id="rId26"/>
    <p:sldId id="385" r:id="rId27"/>
    <p:sldId id="408" r:id="rId28"/>
    <p:sldId id="450" r:id="rId29"/>
    <p:sldId id="410" r:id="rId30"/>
    <p:sldId id="396" r:id="rId31"/>
    <p:sldId id="397" r:id="rId32"/>
    <p:sldId id="411" r:id="rId33"/>
    <p:sldId id="417" r:id="rId34"/>
    <p:sldId id="440" r:id="rId35"/>
    <p:sldId id="439" r:id="rId36"/>
    <p:sldId id="452" r:id="rId37"/>
    <p:sldId id="453" r:id="rId38"/>
    <p:sldId id="461" r:id="rId39"/>
    <p:sldId id="443" r:id="rId40"/>
  </p:sldIdLst>
  <p:sldSz cx="9144000" cy="6858000" type="screen4x3"/>
  <p:notesSz cx="6797675" cy="987266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657C"/>
    <a:srgbClr val="4D738D"/>
    <a:srgbClr val="649DC4"/>
    <a:srgbClr val="8BC2E7"/>
    <a:srgbClr val="15B1F7"/>
    <a:srgbClr val="FFFF99"/>
    <a:srgbClr val="CC3300"/>
    <a:srgbClr val="FF9900"/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3388" autoAdjust="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overlay val="0"/>
      <c:txPr>
        <a:bodyPr/>
        <a:lstStyle/>
        <a:p>
          <a:pPr>
            <a:defRPr sz="1400"/>
          </a:pPr>
          <a:endParaRPr lang="nl-BE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Attendance behavior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FF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6F2-4DEE-A9F2-D8FA29D00C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No Pr-No SA</c:v>
                </c:pt>
                <c:pt idx="1">
                  <c:v>Pr-No SA</c:v>
                </c:pt>
                <c:pt idx="2">
                  <c:v>SA-No Pr</c:v>
                </c:pt>
                <c:pt idx="3">
                  <c:v>SA-Pr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37.5</c:v>
                </c:pt>
                <c:pt idx="1">
                  <c:v>14.7</c:v>
                </c:pt>
                <c:pt idx="2">
                  <c:v>26.8</c:v>
                </c:pt>
                <c:pt idx="3">
                  <c:v>21.1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F2-4DEE-A9F2-D8FA29D00C1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nl-BE" sz="1800"/>
              <a:t>Adjusted OR+/-95% CI</a:t>
            </a:r>
          </a:p>
        </c:rich>
      </c:tx>
      <c:layout>
        <c:manualLayout>
          <c:xMode val="edge"/>
          <c:yMode val="edge"/>
          <c:x val="9.785879629629634E-3"/>
          <c:y val="1.177933441687222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7865137646132704E-2"/>
          <c:y val="0.14783259813160282"/>
          <c:w val="0.91630219907407406"/>
          <c:h val="0.52878346456692904"/>
        </c:manualLayout>
      </c:layout>
      <c:stockChart>
        <c:ser>
          <c:idx val="0"/>
          <c:order val="0"/>
          <c:tx>
            <c:strRef>
              <c:f>Blad1!$B$1</c:f>
              <c:strCache>
                <c:ptCount val="1"/>
                <c:pt idx="0">
                  <c:v>Hoog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Blad1!$A$2:$A$9</c:f>
              <c:strCache>
                <c:ptCount val="8"/>
                <c:pt idx="0">
                  <c:v>High job demands</c:v>
                </c:pt>
                <c:pt idx="1">
                  <c:v>high job control</c:v>
                </c:pt>
                <c:pt idx="2">
                  <c:v>Low social support</c:v>
                </c:pt>
                <c:pt idx="3">
                  <c:v>High efforts</c:v>
                </c:pt>
                <c:pt idx="4">
                  <c:v>Low rewards</c:v>
                </c:pt>
                <c:pt idx="5">
                  <c:v>Bullying</c:v>
                </c:pt>
                <c:pt idx="6">
                  <c:v>High home-to work conflict</c:v>
                </c:pt>
                <c:pt idx="7">
                  <c:v>High work- to-home conflict</c:v>
                </c:pt>
              </c:strCache>
            </c:strRef>
          </c:cat>
          <c:val>
            <c:numRef>
              <c:f>Blad1!$B$2:$B$9</c:f>
              <c:numCache>
                <c:formatCode>General</c:formatCode>
                <c:ptCount val="8"/>
                <c:pt idx="0">
                  <c:v>1.93</c:v>
                </c:pt>
                <c:pt idx="1">
                  <c:v>1.35</c:v>
                </c:pt>
                <c:pt idx="2">
                  <c:v>1.46</c:v>
                </c:pt>
                <c:pt idx="3">
                  <c:v>2.0099999999999998</c:v>
                </c:pt>
                <c:pt idx="4">
                  <c:v>1.81</c:v>
                </c:pt>
                <c:pt idx="5">
                  <c:v>1.61</c:v>
                </c:pt>
                <c:pt idx="6">
                  <c:v>1.1900000000000002</c:v>
                </c:pt>
                <c:pt idx="7">
                  <c:v>2.2000000000000002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031-4909-AFCD-60E6F2796CF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Laag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Blad1!$A$2:$A$9</c:f>
              <c:strCache>
                <c:ptCount val="8"/>
                <c:pt idx="0">
                  <c:v>High job demands</c:v>
                </c:pt>
                <c:pt idx="1">
                  <c:v>high job control</c:v>
                </c:pt>
                <c:pt idx="2">
                  <c:v>Low social support</c:v>
                </c:pt>
                <c:pt idx="3">
                  <c:v>High efforts</c:v>
                </c:pt>
                <c:pt idx="4">
                  <c:v>Low rewards</c:v>
                </c:pt>
                <c:pt idx="5">
                  <c:v>Bullying</c:v>
                </c:pt>
                <c:pt idx="6">
                  <c:v>High home-to work conflict</c:v>
                </c:pt>
                <c:pt idx="7">
                  <c:v>High work- to-home conflict</c:v>
                </c:pt>
              </c:strCache>
            </c:strRef>
          </c:cat>
          <c:val>
            <c:numRef>
              <c:f>Blad1!$C$2:$C$9</c:f>
              <c:numCache>
                <c:formatCode>General</c:formatCode>
                <c:ptCount val="8"/>
                <c:pt idx="0">
                  <c:v>1.3900000000000001</c:v>
                </c:pt>
                <c:pt idx="1">
                  <c:v>0.96000000000000008</c:v>
                </c:pt>
                <c:pt idx="2">
                  <c:v>1.05</c:v>
                </c:pt>
                <c:pt idx="3">
                  <c:v>1.43</c:v>
                </c:pt>
                <c:pt idx="4">
                  <c:v>1.3</c:v>
                </c:pt>
                <c:pt idx="5">
                  <c:v>1.0900000000000001</c:v>
                </c:pt>
                <c:pt idx="6">
                  <c:v>0.85000000000000009</c:v>
                </c:pt>
                <c:pt idx="7">
                  <c:v>1.54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031-4909-AFCD-60E6F2796CF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Sluiten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002060"/>
              </a:solidFill>
            </c:spPr>
          </c:marker>
          <c:errBars>
            <c:errDir val="y"/>
            <c:errBarType val="both"/>
            <c:errValType val="cust"/>
            <c:noEndCap val="0"/>
            <c:plus>
              <c:numRef>
                <c:f>={1}</c:f>
              </c:numRef>
            </c:plus>
            <c:minus>
              <c:numRef>
                <c:f>={1}</c:f>
              </c:numRef>
            </c:minus>
          </c:errBars>
          <c:cat>
            <c:strRef>
              <c:f>Blad1!$A$2:$A$9</c:f>
              <c:strCache>
                <c:ptCount val="8"/>
                <c:pt idx="0">
                  <c:v>High job demands</c:v>
                </c:pt>
                <c:pt idx="1">
                  <c:v>high job control</c:v>
                </c:pt>
                <c:pt idx="2">
                  <c:v>Low social support</c:v>
                </c:pt>
                <c:pt idx="3">
                  <c:v>High efforts</c:v>
                </c:pt>
                <c:pt idx="4">
                  <c:v>Low rewards</c:v>
                </c:pt>
                <c:pt idx="5">
                  <c:v>Bullying</c:v>
                </c:pt>
                <c:pt idx="6">
                  <c:v>High home-to work conflict</c:v>
                </c:pt>
                <c:pt idx="7">
                  <c:v>High work- to-home conflict</c:v>
                </c:pt>
              </c:strCache>
            </c:strRef>
          </c:cat>
          <c:val>
            <c:numRef>
              <c:f>Blad1!$D$2:$D$9</c:f>
              <c:numCache>
                <c:formatCode>General</c:formatCode>
                <c:ptCount val="8"/>
                <c:pt idx="0">
                  <c:v>1.6400000000000001</c:v>
                </c:pt>
                <c:pt idx="1">
                  <c:v>1.1399999999999997</c:v>
                </c:pt>
                <c:pt idx="2">
                  <c:v>1.24</c:v>
                </c:pt>
                <c:pt idx="3">
                  <c:v>1.6900000000000002</c:v>
                </c:pt>
                <c:pt idx="4">
                  <c:v>1.53</c:v>
                </c:pt>
                <c:pt idx="5">
                  <c:v>1.32</c:v>
                </c:pt>
                <c:pt idx="6">
                  <c:v>1.01</c:v>
                </c:pt>
                <c:pt idx="7">
                  <c:v>1.84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031-4909-AFCD-60E6F2796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2700" cap="sq">
              <a:solidFill>
                <a:srgbClr val="002060"/>
              </a:solidFill>
            </a:ln>
          </c:spPr>
        </c:hiLowLines>
        <c:axId val="190318368"/>
        <c:axId val="190313888"/>
      </c:stockChart>
      <c:catAx>
        <c:axId val="19031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600" baseline="0"/>
            </a:pPr>
            <a:endParaRPr lang="nl-BE"/>
          </a:p>
        </c:txPr>
        <c:crossAx val="190313888"/>
        <c:crosses val="autoZero"/>
        <c:auto val="1"/>
        <c:lblAlgn val="ctr"/>
        <c:lblOffset val="100"/>
        <c:noMultiLvlLbl val="0"/>
      </c:catAx>
      <c:valAx>
        <c:axId val="190313888"/>
        <c:scaling>
          <c:orientation val="minMax"/>
          <c:max val="2"/>
          <c:min val="0.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0318368"/>
        <c:crosses val="autoZero"/>
        <c:crossBetween val="between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142074238686221E-2"/>
          <c:y val="4.3093688834706038E-2"/>
          <c:w val="0.91040209400315797"/>
          <c:h val="0.67681802726791518"/>
        </c:manualLayout>
      </c:layout>
      <c:stockChart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Blad1!$A$2:$A$14</c:f>
              <c:strCache>
                <c:ptCount val="13"/>
                <c:pt idx="0">
                  <c:v>Absence</c:v>
                </c:pt>
                <c:pt idx="1">
                  <c:v>presenteeism</c:v>
                </c:pt>
                <c:pt idx="2">
                  <c:v>Abs+ Pres</c:v>
                </c:pt>
                <c:pt idx="5">
                  <c:v>Absence</c:v>
                </c:pt>
                <c:pt idx="6">
                  <c:v>presenteeism</c:v>
                </c:pt>
                <c:pt idx="7">
                  <c:v>Abs+ Pres</c:v>
                </c:pt>
                <c:pt idx="10">
                  <c:v>Absence</c:v>
                </c:pt>
                <c:pt idx="11">
                  <c:v>presenteeism</c:v>
                </c:pt>
                <c:pt idx="12">
                  <c:v>Abs+ Pres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0.67000000000000015</c:v>
                </c:pt>
                <c:pt idx="1">
                  <c:v>1.55</c:v>
                </c:pt>
                <c:pt idx="2">
                  <c:v>1.1399999999999997</c:v>
                </c:pt>
                <c:pt idx="5">
                  <c:v>0.68</c:v>
                </c:pt>
                <c:pt idx="6">
                  <c:v>0.82000000000000006</c:v>
                </c:pt>
                <c:pt idx="7">
                  <c:v>0.73000000000000009</c:v>
                </c:pt>
                <c:pt idx="9">
                  <c:v>0</c:v>
                </c:pt>
                <c:pt idx="10">
                  <c:v>0.83000000000000007</c:v>
                </c:pt>
                <c:pt idx="11">
                  <c:v>1.1200000000000001</c:v>
                </c:pt>
                <c:pt idx="12">
                  <c:v>0.89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697-42D0-B04E-A2412BBC61D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Blad1!$A$2:$A$14</c:f>
              <c:strCache>
                <c:ptCount val="13"/>
                <c:pt idx="0">
                  <c:v>Absence</c:v>
                </c:pt>
                <c:pt idx="1">
                  <c:v>presenteeism</c:v>
                </c:pt>
                <c:pt idx="2">
                  <c:v>Abs+ Pres</c:v>
                </c:pt>
                <c:pt idx="5">
                  <c:v>Absence</c:v>
                </c:pt>
                <c:pt idx="6">
                  <c:v>presenteeism</c:v>
                </c:pt>
                <c:pt idx="7">
                  <c:v>Abs+ Pres</c:v>
                </c:pt>
                <c:pt idx="10">
                  <c:v>Absence</c:v>
                </c:pt>
                <c:pt idx="11">
                  <c:v>presenteeism</c:v>
                </c:pt>
                <c:pt idx="12">
                  <c:v>Abs+ Pres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0.89</c:v>
                </c:pt>
                <c:pt idx="1">
                  <c:v>2</c:v>
                </c:pt>
                <c:pt idx="2">
                  <c:v>1.49</c:v>
                </c:pt>
                <c:pt idx="5">
                  <c:v>0.84000000000000008</c:v>
                </c:pt>
                <c:pt idx="6">
                  <c:v>1.04</c:v>
                </c:pt>
                <c:pt idx="7">
                  <c:v>0.94000000000000006</c:v>
                </c:pt>
                <c:pt idx="10">
                  <c:v>1.01</c:v>
                </c:pt>
                <c:pt idx="11">
                  <c:v>1.3900000000000001</c:v>
                </c:pt>
                <c:pt idx="12">
                  <c:v>1.1000000000000001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697-42D0-B04E-A2412BBC61D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6"/>
            <c:spPr>
              <a:solidFill>
                <a:schemeClr val="tx1"/>
              </a:solidFill>
            </c:spPr>
          </c:marker>
          <c:cat>
            <c:strRef>
              <c:f>Blad1!$A$2:$A$14</c:f>
              <c:strCache>
                <c:ptCount val="13"/>
                <c:pt idx="0">
                  <c:v>Absence</c:v>
                </c:pt>
                <c:pt idx="1">
                  <c:v>presenteeism</c:v>
                </c:pt>
                <c:pt idx="2">
                  <c:v>Abs+ Pres</c:v>
                </c:pt>
                <c:pt idx="5">
                  <c:v>Absence</c:v>
                </c:pt>
                <c:pt idx="6">
                  <c:v>presenteeism</c:v>
                </c:pt>
                <c:pt idx="7">
                  <c:v>Abs+ Pres</c:v>
                </c:pt>
                <c:pt idx="10">
                  <c:v>Absence</c:v>
                </c:pt>
                <c:pt idx="11">
                  <c:v>presenteeism</c:v>
                </c:pt>
                <c:pt idx="12">
                  <c:v>Abs+ Pres</c:v>
                </c:pt>
              </c:strCache>
            </c:strRef>
          </c:cat>
          <c:val>
            <c:numRef>
              <c:f>Blad1!$D$2:$D$14</c:f>
              <c:numCache>
                <c:formatCode>General</c:formatCode>
                <c:ptCount val="13"/>
                <c:pt idx="0">
                  <c:v>0.77000000000000013</c:v>
                </c:pt>
                <c:pt idx="1">
                  <c:v>1.76</c:v>
                </c:pt>
                <c:pt idx="2">
                  <c:v>1.3</c:v>
                </c:pt>
                <c:pt idx="5">
                  <c:v>0.75000000000000011</c:v>
                </c:pt>
                <c:pt idx="6">
                  <c:v>0.93</c:v>
                </c:pt>
                <c:pt idx="7">
                  <c:v>0.85000000000000009</c:v>
                </c:pt>
                <c:pt idx="10">
                  <c:v>0.91</c:v>
                </c:pt>
                <c:pt idx="11">
                  <c:v>1.25</c:v>
                </c:pt>
                <c:pt idx="12">
                  <c:v>0.99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697-42D0-B04E-A2412BBC6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8100">
              <a:solidFill>
                <a:srgbClr val="002060"/>
              </a:solidFill>
            </a:ln>
          </c:spPr>
        </c:hiLowLines>
        <c:axId val="211903024"/>
        <c:axId val="211897984"/>
      </c:stockChart>
      <c:catAx>
        <c:axId val="211903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11897984"/>
        <c:crosses val="autoZero"/>
        <c:auto val="1"/>
        <c:lblAlgn val="ctr"/>
        <c:lblOffset val="100"/>
        <c:noMultiLvlLbl val="0"/>
      </c:catAx>
      <c:valAx>
        <c:axId val="211897984"/>
        <c:scaling>
          <c:orientation val="minMax"/>
          <c:max val="2"/>
          <c:min val="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903024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0.07917</cdr:x>
      <cdr:y>0.5</cdr:y>
    </cdr:from>
    <cdr:to>
      <cdr:x>1</cdr:x>
      <cdr:y>0.5</cdr:y>
    </cdr:to>
    <cdr:cxnSp macro="">
      <cdr:nvCxnSpPr>
        <cdr:cNvPr id="6" name="Rechte verbindingslijn 5"/>
        <cdr:cNvCxnSpPr/>
      </cdr:nvCxnSpPr>
      <cdr:spPr>
        <a:xfrm xmlns:a="http://schemas.openxmlformats.org/drawingml/2006/main">
          <a:off x="706614" y="2453975"/>
          <a:ext cx="8218664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0.05877</cdr:x>
      <cdr:y>0.5</cdr:y>
    </cdr:from>
    <cdr:to>
      <cdr:x>0.97996</cdr:x>
      <cdr:y>0.5</cdr:y>
    </cdr:to>
    <cdr:cxnSp macro="">
      <cdr:nvCxnSpPr>
        <cdr:cNvPr id="2" name="Rechte verbindingslijn 1"/>
        <cdr:cNvCxnSpPr/>
      </cdr:nvCxnSpPr>
      <cdr:spPr>
        <a:xfrm xmlns:a="http://schemas.openxmlformats.org/drawingml/2006/main">
          <a:off x="474316" y="2355809"/>
          <a:ext cx="7434968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533400" y="-1279604"/>
          <a:ext cx="0" cy="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0.15756</cdr:x>
      <cdr:y>0</cdr:y>
    </cdr:from>
    <cdr:to>
      <cdr:x>0.34476</cdr:x>
      <cdr:y>0.07235</cdr:y>
    </cdr:to>
    <cdr:sp macro="" textlink="">
      <cdr:nvSpPr>
        <cdr:cNvPr id="11" name="Tekstvak 2"/>
        <cdr:cNvSpPr txBox="1"/>
      </cdr:nvSpPr>
      <cdr:spPr>
        <a:xfrm xmlns:a="http://schemas.openxmlformats.org/drawingml/2006/main">
          <a:off x="1296627" y="-1279604"/>
          <a:ext cx="154058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nl-B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nl-BE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B1334-DB29-4714-ACAA-B6A974949B88}" type="datetimeFigureOut">
              <a:rPr lang="en-GB" smtClean="0"/>
              <a:pPr/>
              <a:t>02/11/2016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BC540-4E9A-41EA-A7B7-F8A355AF987B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EEB0B-3345-4F0C-9CB9-2058313FEA1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616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betrokkenheid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C540-4E9A-41EA-A7B7-F8A355AF987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013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Bedreiging</a:t>
            </a:r>
            <a:r>
              <a:rPr lang="nl-NL" baseline="0" dirty="0" smtClean="0"/>
              <a:t> voor de persoonlijke status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C540-4E9A-41EA-A7B7-F8A355AF987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85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C540-4E9A-41EA-A7B7-F8A355AF987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26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C540-4E9A-41EA-A7B7-F8A355AF987B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85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BC540-4E9A-41EA-A7B7-F8A355AF987B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86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641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914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266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546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882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267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696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142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129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387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3076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7449D-2148-4BFA-B971-FB0448A4DD0E}" type="datetimeFigureOut">
              <a:rPr lang="nl-BE" smtClean="0"/>
              <a:pPr/>
              <a:t>2/11/2016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A239-48B6-4D31-AE87-B79A371D54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31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1175956" y="1628800"/>
            <a:ext cx="648072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Job </a:t>
            </a:r>
            <a:r>
              <a:rPr lang="nl-NL" sz="2800" b="1" dirty="0" err="1" smtClean="0"/>
              <a:t>quality</a:t>
            </a:r>
            <a:r>
              <a:rPr lang="nl-NL" sz="2800" b="1" dirty="0" smtClean="0"/>
              <a:t> in </a:t>
            </a:r>
            <a:r>
              <a:rPr lang="nl-NL" sz="2800" b="1" dirty="0" err="1" smtClean="0"/>
              <a:t>relation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to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attendance</a:t>
            </a:r>
            <a:r>
              <a:rPr lang="nl-NL" sz="2800" b="1" dirty="0" smtClean="0"/>
              <a:t> </a:t>
            </a:r>
            <a:r>
              <a:rPr lang="nl-NL" sz="2800" b="1" dirty="0" err="1" smtClean="0"/>
              <a:t>behavior</a:t>
            </a:r>
            <a:endParaRPr lang="nl-NL" sz="2800" b="1" dirty="0" smtClean="0"/>
          </a:p>
          <a:p>
            <a:pPr algn="ctr"/>
            <a:endParaRPr lang="nl-NL" sz="3200" b="1" dirty="0"/>
          </a:p>
          <a:p>
            <a:pPr algn="ctr"/>
            <a:r>
              <a:rPr lang="nl-NL" sz="2400" b="1" dirty="0" smtClean="0"/>
              <a:t>Heidi Janssens</a:t>
            </a:r>
          </a:p>
          <a:p>
            <a:pPr algn="ctr"/>
            <a:r>
              <a:rPr lang="nl-NL" sz="2400" b="1" dirty="0" smtClean="0"/>
              <a:t>16 december 2015</a:t>
            </a:r>
          </a:p>
        </p:txBody>
      </p:sp>
      <p:pic>
        <p:nvPicPr>
          <p:cNvPr id="3" name="Afbeelding 2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" b="21147"/>
          <a:stretch/>
        </p:blipFill>
        <p:spPr>
          <a:xfrm>
            <a:off x="1315289" y="3429000"/>
            <a:ext cx="6724763" cy="344319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5900"/>
            <a:ext cx="1800200" cy="101959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sp>
        <p:nvSpPr>
          <p:cNvPr id="4" name="Rechthoek 3"/>
          <p:cNvSpPr/>
          <p:nvPr/>
        </p:nvSpPr>
        <p:spPr>
          <a:xfrm>
            <a:off x="8040052" y="3429001"/>
            <a:ext cx="1103948" cy="3429000"/>
          </a:xfrm>
          <a:prstGeom prst="rect">
            <a:avLst/>
          </a:prstGeom>
          <a:gradFill flip="none" rotWithShape="1">
            <a:gsLst>
              <a:gs pos="0">
                <a:srgbClr val="8BC2E7">
                  <a:shade val="30000"/>
                  <a:satMod val="115000"/>
                  <a:alpha val="28000"/>
                  <a:lumMod val="0"/>
                </a:srgbClr>
              </a:gs>
              <a:gs pos="9000">
                <a:srgbClr val="8BC2E7">
                  <a:shade val="67500"/>
                  <a:satMod val="115000"/>
                </a:srgbClr>
              </a:gs>
              <a:gs pos="100000">
                <a:srgbClr val="8BC2E7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 8"/>
          <p:cNvSpPr/>
          <p:nvPr/>
        </p:nvSpPr>
        <p:spPr>
          <a:xfrm>
            <a:off x="0" y="3429000"/>
            <a:ext cx="1315289" cy="3429000"/>
          </a:xfrm>
          <a:prstGeom prst="rect">
            <a:avLst/>
          </a:prstGeom>
          <a:gradFill flip="none" rotWithShape="1">
            <a:gsLst>
              <a:gs pos="0">
                <a:srgbClr val="8BC2E7">
                  <a:shade val="30000"/>
                  <a:satMod val="115000"/>
                  <a:alpha val="28000"/>
                  <a:lumMod val="0"/>
                </a:srgbClr>
              </a:gs>
              <a:gs pos="9000">
                <a:srgbClr val="8BC2E7">
                  <a:shade val="67500"/>
                  <a:satMod val="115000"/>
                </a:srgbClr>
              </a:gs>
              <a:gs pos="100000">
                <a:srgbClr val="8BC2E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620" y="218347"/>
            <a:ext cx="1800000" cy="100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7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68" y="284446"/>
            <a:ext cx="8229600" cy="77809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 smtClean="0">
                <a:latin typeface="Arial Narrow" panose="020B0606020202030204" pitchFamily="34" charset="0"/>
              </a:rPr>
              <a:t>quality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Rechthoek 9"/>
          <p:cNvSpPr/>
          <p:nvPr/>
        </p:nvSpPr>
        <p:spPr>
          <a:xfrm>
            <a:off x="1783177" y="3798101"/>
            <a:ext cx="5532583" cy="22200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1803795" y="1484784"/>
            <a:ext cx="5469013" cy="1387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/>
          <p:cNvSpPr txBox="1"/>
          <p:nvPr/>
        </p:nvSpPr>
        <p:spPr>
          <a:xfrm flipH="1">
            <a:off x="1557573" y="3058085"/>
            <a:ext cx="416383" cy="47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13" name="Tekstvak 12"/>
          <p:cNvSpPr txBox="1"/>
          <p:nvPr/>
        </p:nvSpPr>
        <p:spPr>
          <a:xfrm>
            <a:off x="1878566" y="3936854"/>
            <a:ext cx="3529406" cy="209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973956" y="1929797"/>
            <a:ext cx="419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r>
              <a: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3977132" y="3798101"/>
            <a:ext cx="4101742" cy="639011"/>
            <a:chOff x="3977132" y="3798101"/>
            <a:chExt cx="4101742" cy="639011"/>
          </a:xfrm>
        </p:grpSpPr>
        <p:sp>
          <p:nvSpPr>
            <p:cNvPr id="15" name="Afgeronde rechthoek 14"/>
            <p:cNvSpPr/>
            <p:nvPr/>
          </p:nvSpPr>
          <p:spPr>
            <a:xfrm>
              <a:off x="3977132" y="3882100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072521" y="3798101"/>
              <a:ext cx="4006353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3977132" y="4353111"/>
            <a:ext cx="4483300" cy="588057"/>
            <a:chOff x="3977132" y="4353111"/>
            <a:chExt cx="4483300" cy="588057"/>
          </a:xfrm>
        </p:grpSpPr>
        <p:sp>
          <p:nvSpPr>
            <p:cNvPr id="17" name="Afgeronde rechthoek 16"/>
            <p:cNvSpPr/>
            <p:nvPr/>
          </p:nvSpPr>
          <p:spPr>
            <a:xfrm>
              <a:off x="3977132" y="4386156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3977132" y="4353111"/>
              <a:ext cx="4483300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grpSp>
        <p:nvGrpSpPr>
          <p:cNvPr id="26" name="Groep 25"/>
          <p:cNvGrpSpPr/>
          <p:nvPr/>
        </p:nvGrpSpPr>
        <p:grpSpPr>
          <a:xfrm>
            <a:off x="3977132" y="4908124"/>
            <a:ext cx="4483300" cy="555012"/>
            <a:chOff x="3977132" y="4908124"/>
            <a:chExt cx="4483300" cy="555012"/>
          </a:xfrm>
        </p:grpSpPr>
        <p:sp>
          <p:nvSpPr>
            <p:cNvPr id="19" name="Afgeronde rechthoek 18"/>
            <p:cNvSpPr/>
            <p:nvPr/>
          </p:nvSpPr>
          <p:spPr>
            <a:xfrm>
              <a:off x="3977132" y="4908124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3977132" y="4908125"/>
              <a:ext cx="4483300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7" name="Groep 26"/>
          <p:cNvGrpSpPr/>
          <p:nvPr/>
        </p:nvGrpSpPr>
        <p:grpSpPr>
          <a:xfrm>
            <a:off x="3977132" y="5463135"/>
            <a:ext cx="4483300" cy="555012"/>
            <a:chOff x="3977132" y="5463135"/>
            <a:chExt cx="4483300" cy="555012"/>
          </a:xfrm>
        </p:grpSpPr>
        <p:sp>
          <p:nvSpPr>
            <p:cNvPr id="21" name="Afgeronde rechthoek 20"/>
            <p:cNvSpPr/>
            <p:nvPr/>
          </p:nvSpPr>
          <p:spPr>
            <a:xfrm>
              <a:off x="3977132" y="5463135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3977132" y="5463135"/>
              <a:ext cx="4483300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Family Conflict</a:t>
              </a:r>
            </a:p>
          </p:txBody>
        </p:sp>
      </p:grpSp>
      <p:sp>
        <p:nvSpPr>
          <p:cNvPr id="23" name="Ovaal 22"/>
          <p:cNvSpPr/>
          <p:nvPr/>
        </p:nvSpPr>
        <p:spPr>
          <a:xfrm>
            <a:off x="611560" y="2441193"/>
            <a:ext cx="2384469" cy="1757342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>
            <a:off x="829283" y="2780579"/>
            <a:ext cx="152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000" dirty="0" smtClean="0">
              <a:solidFill>
                <a:schemeClr val="bg1"/>
              </a:solidFill>
            </a:endParaRPr>
          </a:p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58"/>
            <a:ext cx="8229600" cy="904734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>
                <a:latin typeface="Arial Narrow" panose="020B0606020202030204" pitchFamily="34" charset="0"/>
              </a:rPr>
              <a:t>q</a:t>
            </a:r>
            <a:r>
              <a:rPr lang="nl-NL" dirty="0" err="1" smtClean="0">
                <a:latin typeface="Arial Narrow" panose="020B0606020202030204" pitchFamily="34" charset="0"/>
              </a:rPr>
              <a:t>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01824" y="1062684"/>
            <a:ext cx="7704856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>
            <a:normAutofit lnSpcReduction="1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nl-NL" altLang="nl-BE" sz="3200" dirty="0" err="1" smtClean="0">
                <a:solidFill>
                  <a:srgbClr val="4D4D4D"/>
                </a:solidFill>
              </a:rPr>
              <a:t>Work</a:t>
            </a:r>
            <a:r>
              <a:rPr lang="nl-NL" altLang="nl-BE" sz="3200" dirty="0" smtClean="0">
                <a:solidFill>
                  <a:srgbClr val="4D4D4D"/>
                </a:solidFill>
              </a:rPr>
              <a:t> Family Conflict</a:t>
            </a:r>
            <a:endParaRPr lang="nl-NL" altLang="nl-BE" sz="3200" dirty="0">
              <a:solidFill>
                <a:srgbClr val="4D4D4D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948183" y="1988840"/>
            <a:ext cx="75122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 Narrow" panose="020B0606020202030204" pitchFamily="34" charset="0"/>
              </a:rPr>
              <a:t>Definition: </a:t>
            </a:r>
            <a:r>
              <a:rPr lang="nl-NL" dirty="0" err="1" smtClean="0">
                <a:latin typeface="Arial Narrow" panose="020B0606020202030204" pitchFamily="34" charset="0"/>
              </a:rPr>
              <a:t>interrole</a:t>
            </a:r>
            <a:r>
              <a:rPr lang="nl-NL" dirty="0" smtClean="0">
                <a:latin typeface="Arial Narrow" panose="020B0606020202030204" pitchFamily="34" charset="0"/>
              </a:rPr>
              <a:t> conflict in </a:t>
            </a:r>
            <a:r>
              <a:rPr lang="nl-NL" dirty="0" err="1" smtClean="0">
                <a:latin typeface="Arial Narrow" panose="020B0606020202030204" pitchFamily="34" charset="0"/>
              </a:rPr>
              <a:t>which</a:t>
            </a:r>
            <a:r>
              <a:rPr lang="nl-NL" dirty="0" smtClean="0">
                <a:latin typeface="Arial Narrow" panose="020B0606020202030204" pitchFamily="34" charset="0"/>
              </a:rPr>
              <a:t> the </a:t>
            </a:r>
            <a:r>
              <a:rPr lang="nl-NL" dirty="0" err="1" smtClean="0">
                <a:latin typeface="Arial Narrow" panose="020B0606020202030204" pitchFamily="34" charset="0"/>
              </a:rPr>
              <a:t>role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pressures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from</a:t>
            </a:r>
            <a:r>
              <a:rPr lang="nl-NL" dirty="0" smtClean="0">
                <a:latin typeface="Arial Narrow" panose="020B0606020202030204" pitchFamily="34" charset="0"/>
              </a:rPr>
              <a:t> the </a:t>
            </a:r>
            <a:r>
              <a:rPr lang="nl-NL" dirty="0" err="1" smtClean="0">
                <a:latin typeface="Arial Narrow" panose="020B0606020202030204" pitchFamily="34" charset="0"/>
              </a:rPr>
              <a:t>work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and</a:t>
            </a:r>
            <a:r>
              <a:rPr lang="nl-NL" dirty="0" smtClean="0">
                <a:latin typeface="Arial Narrow" panose="020B0606020202030204" pitchFamily="34" charset="0"/>
              </a:rPr>
              <a:t> the family </a:t>
            </a:r>
            <a:r>
              <a:rPr lang="nl-NL" dirty="0" err="1" smtClean="0">
                <a:latin typeface="Arial Narrow" panose="020B0606020202030204" pitchFamily="34" charset="0"/>
              </a:rPr>
              <a:t>domains</a:t>
            </a:r>
            <a:r>
              <a:rPr lang="nl-NL" dirty="0" smtClean="0">
                <a:latin typeface="Arial Narrow" panose="020B0606020202030204" pitchFamily="34" charset="0"/>
              </a:rPr>
              <a:t> are </a:t>
            </a:r>
            <a:r>
              <a:rPr lang="nl-NL" dirty="0" err="1" smtClean="0">
                <a:latin typeface="Arial Narrow" panose="020B0606020202030204" pitchFamily="34" charset="0"/>
              </a:rPr>
              <a:t>mutually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incompatible</a:t>
            </a:r>
            <a:r>
              <a:rPr lang="nl-NL" dirty="0" smtClean="0">
                <a:latin typeface="Arial Narrow" panose="020B0606020202030204" pitchFamily="34" charset="0"/>
              </a:rPr>
              <a:t> in </a:t>
            </a:r>
            <a:r>
              <a:rPr lang="nl-NL" dirty="0" err="1" smtClean="0">
                <a:latin typeface="Arial Narrow" panose="020B0606020202030204" pitchFamily="34" charset="0"/>
              </a:rPr>
              <a:t>some</a:t>
            </a:r>
            <a:r>
              <a:rPr lang="nl-NL" dirty="0" smtClean="0">
                <a:latin typeface="Arial Narrow" panose="020B0606020202030204" pitchFamily="34" charset="0"/>
              </a:rPr>
              <a:t> respect.</a:t>
            </a:r>
          </a:p>
          <a:p>
            <a:endParaRPr lang="nl-NL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latin typeface="Arial Narrow" panose="020B0606020202030204" pitchFamily="34" charset="0"/>
              </a:rPr>
              <a:t>Two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directions</a:t>
            </a:r>
            <a:r>
              <a:rPr lang="nl-NL" dirty="0" smtClean="0">
                <a:latin typeface="Arial Narrow" panose="020B0606020202030204" pitchFamily="34" charset="0"/>
              </a:rPr>
              <a:t>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 err="1" smtClean="0">
                <a:latin typeface="Arial Narrow" panose="020B0606020202030204" pitchFamily="34" charset="0"/>
              </a:rPr>
              <a:t>Work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to</a:t>
            </a:r>
            <a:r>
              <a:rPr lang="nl-NL" dirty="0" smtClean="0">
                <a:latin typeface="Arial Narrow" panose="020B0606020202030204" pitchFamily="34" charset="0"/>
              </a:rPr>
              <a:t> home </a:t>
            </a:r>
            <a:r>
              <a:rPr lang="nl-NL" dirty="0" err="1" smtClean="0">
                <a:latin typeface="Arial Narrow" panose="020B0606020202030204" pitchFamily="34" charset="0"/>
              </a:rPr>
              <a:t>interference</a:t>
            </a:r>
            <a:endParaRPr lang="nl-NL" dirty="0" smtClean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nl-NL" dirty="0" smtClean="0">
                <a:latin typeface="Arial Narrow" panose="020B0606020202030204" pitchFamily="34" charset="0"/>
              </a:rPr>
              <a:t>Home </a:t>
            </a:r>
            <a:r>
              <a:rPr lang="nl-NL" dirty="0" err="1" smtClean="0">
                <a:latin typeface="Arial Narrow" panose="020B0606020202030204" pitchFamily="34" charset="0"/>
              </a:rPr>
              <a:t>to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work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interference</a:t>
            </a:r>
            <a:endParaRPr lang="nl-NL" dirty="0" smtClean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NL" dirty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NL" dirty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NL" dirty="0">
              <a:latin typeface="Arial Narrow" panose="020B0606020202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nl-NL" dirty="0" smtClean="0">
              <a:latin typeface="Arial Narrow" panose="020B0606020202030204" pitchFamily="34" charset="0"/>
            </a:endParaRPr>
          </a:p>
          <a:p>
            <a:pPr lvl="1"/>
            <a:endParaRPr lang="nl-NL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 Narrow" panose="020B0606020202030204" pitchFamily="34" charset="0"/>
              </a:rPr>
              <a:t>Questionnaire of Kelloway</a:t>
            </a:r>
            <a:r>
              <a:rPr lang="nl-NL" baseline="30000" dirty="0" smtClean="0">
                <a:latin typeface="Arial Narrow" panose="020B0606020202030204" pitchFamily="34" charset="0"/>
              </a:rPr>
              <a:t>1</a:t>
            </a:r>
            <a:r>
              <a:rPr lang="nl-NL" dirty="0" smtClean="0">
                <a:latin typeface="Arial Narrow" panose="020B0606020202030204" pitchFamily="34" charset="0"/>
              </a:rPr>
              <a:t>: </a:t>
            </a:r>
            <a:r>
              <a:rPr lang="nl-NL" dirty="0" err="1" smtClean="0">
                <a:latin typeface="Arial Narrow" panose="020B0606020202030204" pitchFamily="34" charset="0"/>
              </a:rPr>
              <a:t>both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directions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strain-based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Work</a:t>
            </a:r>
            <a:r>
              <a:rPr lang="nl-NL" dirty="0" smtClean="0">
                <a:latin typeface="Arial Narrow" panose="020B0606020202030204" pitchFamily="34" charset="0"/>
              </a:rPr>
              <a:t> Family Conflict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057" y="2780928"/>
            <a:ext cx="3862595" cy="2252104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4139952" y="5980549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baseline="30000" dirty="0" smtClean="0"/>
              <a:t>1 </a:t>
            </a:r>
            <a:r>
              <a:rPr lang="nl-BE" sz="1000" dirty="0" err="1" smtClean="0"/>
              <a:t>Kelloway</a:t>
            </a:r>
            <a:r>
              <a:rPr lang="nl-BE" sz="1000" dirty="0" smtClean="0"/>
              <a:t> </a:t>
            </a:r>
            <a:r>
              <a:rPr lang="nl-BE" sz="1000" dirty="0"/>
              <a:t>E, </a:t>
            </a:r>
            <a:r>
              <a:rPr lang="nl-BE" sz="1000" dirty="0" err="1"/>
              <a:t>Gottlieb</a:t>
            </a:r>
            <a:r>
              <a:rPr lang="nl-BE" sz="1000" dirty="0"/>
              <a:t> B, </a:t>
            </a:r>
            <a:r>
              <a:rPr lang="nl-BE" sz="1000" dirty="0" err="1"/>
              <a:t>Barham</a:t>
            </a:r>
            <a:r>
              <a:rPr lang="nl-BE" sz="1000" dirty="0"/>
              <a:t> L. The source, </a:t>
            </a:r>
            <a:r>
              <a:rPr lang="nl-BE" sz="1000" dirty="0" err="1"/>
              <a:t>nature</a:t>
            </a:r>
            <a:r>
              <a:rPr lang="nl-BE" sz="1000" dirty="0"/>
              <a:t>, </a:t>
            </a:r>
            <a:r>
              <a:rPr lang="nl-BE" sz="1000" dirty="0" err="1"/>
              <a:t>and</a:t>
            </a:r>
            <a:r>
              <a:rPr lang="nl-BE" sz="1000" dirty="0"/>
              <a:t> </a:t>
            </a:r>
            <a:r>
              <a:rPr lang="nl-BE" sz="1000" dirty="0" err="1"/>
              <a:t>direction</a:t>
            </a:r>
            <a:r>
              <a:rPr lang="nl-BE" sz="1000" dirty="0"/>
              <a:t> of </a:t>
            </a:r>
            <a:r>
              <a:rPr lang="nl-BE" sz="1000" dirty="0" err="1"/>
              <a:t>work</a:t>
            </a:r>
            <a:r>
              <a:rPr lang="nl-BE" sz="1000" dirty="0"/>
              <a:t> </a:t>
            </a:r>
            <a:r>
              <a:rPr lang="nl-BE" sz="1000" dirty="0" err="1"/>
              <a:t>and</a:t>
            </a:r>
            <a:r>
              <a:rPr lang="nl-BE" sz="1000" dirty="0"/>
              <a:t> family conflict: a </a:t>
            </a:r>
            <a:r>
              <a:rPr lang="nl-BE" sz="1000" dirty="0" err="1"/>
              <a:t>longitudinal</a:t>
            </a:r>
            <a:r>
              <a:rPr lang="nl-BE" sz="1000" dirty="0"/>
              <a:t> </a:t>
            </a:r>
            <a:r>
              <a:rPr lang="nl-BE" sz="1000" dirty="0" err="1"/>
              <a:t>investigation</a:t>
            </a:r>
            <a:r>
              <a:rPr lang="nl-BE" sz="1000" dirty="0"/>
              <a:t>. Journal of </a:t>
            </a:r>
            <a:r>
              <a:rPr lang="nl-BE" sz="1000" dirty="0" err="1"/>
              <a:t>Occupational</a:t>
            </a:r>
            <a:r>
              <a:rPr lang="nl-BE" sz="1000" dirty="0"/>
              <a:t> Health </a:t>
            </a:r>
            <a:r>
              <a:rPr lang="nl-BE" sz="1000" dirty="0" err="1"/>
              <a:t>Psychology</a:t>
            </a:r>
            <a:r>
              <a:rPr lang="nl-BE" sz="1000" dirty="0"/>
              <a:t> 1999;4:337-346.</a:t>
            </a:r>
          </a:p>
        </p:txBody>
      </p:sp>
    </p:spTree>
    <p:extLst>
      <p:ext uri="{BB962C8B-B14F-4D97-AF65-F5344CB8AC3E}">
        <p14:creationId xmlns:p14="http://schemas.microsoft.com/office/powerpoint/2010/main" val="38885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39346" y="6390000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9568" y="68395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74" y="2420888"/>
            <a:ext cx="5212036" cy="32403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98" y="2564904"/>
            <a:ext cx="2879123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0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766"/>
            <a:ext cx="8229600" cy="748962"/>
          </a:xfrm>
        </p:spPr>
        <p:txBody>
          <a:bodyPr>
            <a:normAutofit fontScale="90000"/>
          </a:bodyPr>
          <a:lstStyle/>
          <a:p>
            <a:r>
              <a:rPr lang="nl-NL" dirty="0" err="1" smtClean="0">
                <a:latin typeface="Arial Narrow" panose="020B0606020202030204" pitchFamily="34" charset="0"/>
              </a:rPr>
              <a:t>Attendance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behavior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err="1" smtClean="0">
                <a:latin typeface="Arial Narrow" panose="020B0606020202030204" pitchFamily="34" charset="0"/>
              </a:rPr>
              <a:t>Includes</a:t>
            </a:r>
            <a:r>
              <a:rPr lang="nl-NL" dirty="0" smtClean="0">
                <a:latin typeface="Arial Narrow" panose="020B0606020202030204" pitchFamily="34" charset="0"/>
              </a:rPr>
              <a:t> sickness absence </a:t>
            </a:r>
            <a:r>
              <a:rPr lang="nl-NL" dirty="0" err="1" smtClean="0">
                <a:latin typeface="Arial Narrow" panose="020B0606020202030204" pitchFamily="34" charset="0"/>
              </a:rPr>
              <a:t>and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presenteeism</a:t>
            </a:r>
            <a:endParaRPr lang="nl-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 Narrow" panose="020B0606020202030204" pitchFamily="34" charset="0"/>
              </a:rPr>
              <a:t>The </a:t>
            </a:r>
            <a:r>
              <a:rPr lang="nl-NL" dirty="0" err="1" smtClean="0">
                <a:latin typeface="Arial Narrow" panose="020B0606020202030204" pitchFamily="34" charset="0"/>
              </a:rPr>
              <a:t>ill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worker</a:t>
            </a:r>
            <a:r>
              <a:rPr lang="nl-NL" dirty="0" smtClean="0">
                <a:latin typeface="Arial Narrow" panose="020B0606020202030204" pitchFamily="34" charset="0"/>
              </a:rPr>
              <a:t>: “ </a:t>
            </a:r>
            <a:r>
              <a:rPr lang="nl-NL" dirty="0" err="1" smtClean="0">
                <a:latin typeface="Arial Narrow" panose="020B0606020202030204" pitchFamily="34" charset="0"/>
              </a:rPr>
              <a:t>shall</a:t>
            </a:r>
            <a:r>
              <a:rPr lang="nl-NL" dirty="0" smtClean="0">
                <a:latin typeface="Arial Narrow" panose="020B0606020202030204" pitchFamily="34" charset="0"/>
              </a:rPr>
              <a:t> I go </a:t>
            </a:r>
            <a:r>
              <a:rPr lang="nl-NL" dirty="0" err="1" smtClean="0">
                <a:latin typeface="Arial Narrow" panose="020B0606020202030204" pitchFamily="34" charset="0"/>
              </a:rPr>
              <a:t>to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work</a:t>
            </a:r>
            <a:r>
              <a:rPr lang="nl-NL" dirty="0" smtClean="0">
                <a:latin typeface="Arial Narrow" panose="020B0606020202030204" pitchFamily="34" charset="0"/>
              </a:rPr>
              <a:t> or </a:t>
            </a:r>
            <a:r>
              <a:rPr lang="nl-NL" dirty="0" err="1" smtClean="0">
                <a:latin typeface="Arial Narrow" panose="020B0606020202030204" pitchFamily="34" charset="0"/>
              </a:rPr>
              <a:t>shall</a:t>
            </a:r>
            <a:r>
              <a:rPr lang="nl-NL" dirty="0" smtClean="0">
                <a:latin typeface="Arial Narrow" panose="020B0606020202030204" pitchFamily="34" charset="0"/>
              </a:rPr>
              <a:t> I </a:t>
            </a:r>
            <a:r>
              <a:rPr lang="nl-NL" dirty="0" err="1" smtClean="0">
                <a:latin typeface="Arial Narrow" panose="020B0606020202030204" pitchFamily="34" charset="0"/>
              </a:rPr>
              <a:t>stay</a:t>
            </a:r>
            <a:r>
              <a:rPr lang="nl-NL" dirty="0" smtClean="0">
                <a:latin typeface="Arial Narrow" panose="020B0606020202030204" pitchFamily="34" charset="0"/>
              </a:rPr>
              <a:t> at home?”</a:t>
            </a:r>
            <a:endParaRPr lang="nl-BE" dirty="0" smtClean="0">
              <a:latin typeface="Arial Narrow" panose="020B0606020202030204" pitchFamily="34" charset="0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0" t="18530" r="1145" b="-18530"/>
          <a:stretch/>
        </p:blipFill>
        <p:spPr>
          <a:xfrm>
            <a:off x="5148064" y="1628800"/>
            <a:ext cx="3667322" cy="3499510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467544" y="1628800"/>
            <a:ext cx="44223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nl-NL" sz="2000" dirty="0" smtClean="0">
                <a:latin typeface="Arial Narrow" panose="020B0606020202030204" pitchFamily="34" charset="0"/>
              </a:rPr>
              <a:t>Sickness absence = </a:t>
            </a:r>
            <a:r>
              <a:rPr lang="nl-NL" sz="2000" dirty="0" err="1">
                <a:latin typeface="Arial Narrow" panose="020B0606020202030204" pitchFamily="34" charset="0"/>
              </a:rPr>
              <a:t>not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able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</a:p>
          <a:p>
            <a:pPr lvl="1"/>
            <a:r>
              <a:rPr lang="nl-NL" sz="2000" dirty="0" smtClean="0">
                <a:latin typeface="Arial Narrow" panose="020B0606020202030204" pitchFamily="34" charset="0"/>
              </a:rPr>
              <a:t>	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attend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work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due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to</a:t>
            </a:r>
            <a:r>
              <a:rPr lang="nl-NL" sz="2000" dirty="0">
                <a:latin typeface="Arial Narrow" panose="020B0606020202030204" pitchFamily="34" charset="0"/>
              </a:rPr>
              <a:t>  </a:t>
            </a:r>
            <a:r>
              <a:rPr lang="nl-NL" sz="2000" dirty="0" err="1" smtClean="0">
                <a:latin typeface="Arial Narrow" panose="020B0606020202030204" pitchFamily="34" charset="0"/>
              </a:rPr>
              <a:t>illness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>
                <a:latin typeface="Arial Narrow" panose="020B0606020202030204" pitchFamily="34" charset="0"/>
              </a:rPr>
              <a:t>or 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>
                <a:latin typeface="Arial Narrow" panose="020B0606020202030204" pitchFamily="34" charset="0"/>
              </a:rPr>
              <a:t>	</a:t>
            </a:r>
            <a:r>
              <a:rPr lang="nl-NL" sz="2000" dirty="0" err="1" smtClean="0">
                <a:latin typeface="Arial Narrow" panose="020B0606020202030204" pitchFamily="34" charset="0"/>
              </a:rPr>
              <a:t>weakened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>
                <a:latin typeface="Arial Narrow" panose="020B0606020202030204" pitchFamily="34" charset="0"/>
              </a:rPr>
              <a:t>state </a:t>
            </a:r>
            <a:r>
              <a:rPr lang="nl-NL" sz="2000" dirty="0" smtClean="0">
                <a:latin typeface="Arial Narrow" panose="020B0606020202030204" pitchFamily="34" charset="0"/>
              </a:rPr>
              <a:t>of </a:t>
            </a:r>
            <a:r>
              <a:rPr lang="nl-NL" sz="2000" dirty="0">
                <a:latin typeface="Arial Narrow" panose="020B0606020202030204" pitchFamily="34" charset="0"/>
              </a:rPr>
              <a:t>well-</a:t>
            </a:r>
            <a:r>
              <a:rPr lang="nl-NL" sz="2000" dirty="0" err="1">
                <a:latin typeface="Arial Narrow" panose="020B0606020202030204" pitchFamily="34" charset="0"/>
              </a:rPr>
              <a:t>being</a:t>
            </a:r>
            <a:endParaRPr lang="nl-NL" sz="2000" dirty="0">
              <a:latin typeface="Arial Narrow" panose="020B0606020202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endParaRPr lang="nl-NL" sz="2000" dirty="0">
              <a:latin typeface="Arial Narrow" panose="020B0606020202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nl-NL" sz="2000" dirty="0" err="1" smtClean="0">
                <a:latin typeface="Arial Narrow" panose="020B0606020202030204" pitchFamily="34" charset="0"/>
              </a:rPr>
              <a:t>Presenteeism</a:t>
            </a:r>
            <a:r>
              <a:rPr lang="nl-NL" sz="2000" dirty="0" smtClean="0">
                <a:latin typeface="Arial Narrow" panose="020B0606020202030204" pitchFamily="34" charset="0"/>
              </a:rPr>
              <a:t> = </a:t>
            </a:r>
            <a:r>
              <a:rPr lang="nl-NL" sz="2000" dirty="0" err="1">
                <a:latin typeface="Arial Narrow" panose="020B0606020202030204" pitchFamily="34" charset="0"/>
              </a:rPr>
              <a:t>going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to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work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despite</a:t>
            </a:r>
            <a:r>
              <a:rPr lang="nl-NL" sz="2000" dirty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illness</a:t>
            </a:r>
            <a:endParaRPr lang="nl-NL" sz="2000" dirty="0">
              <a:latin typeface="Arial Narrow" panose="020B060602020203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380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766"/>
            <a:ext cx="8229600" cy="748962"/>
          </a:xfrm>
        </p:spPr>
        <p:txBody>
          <a:bodyPr>
            <a:normAutofit fontScale="90000"/>
          </a:bodyPr>
          <a:lstStyle/>
          <a:p>
            <a:r>
              <a:rPr lang="nl-NL" dirty="0" err="1" smtClean="0">
                <a:latin typeface="Arial Narrow" panose="020B0606020202030204" pitchFamily="34" charset="0"/>
              </a:rPr>
              <a:t>Presenteeism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idx="1"/>
          </p:nvPr>
        </p:nvSpPr>
        <p:spPr>
          <a:xfrm>
            <a:off x="439452" y="1574812"/>
            <a:ext cx="8229600" cy="5145088"/>
          </a:xfrm>
        </p:spPr>
        <p:txBody>
          <a:bodyPr rtlCol="0">
            <a:normAutofit/>
          </a:bodyPr>
          <a:lstStyle/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Table: definitions of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Presenteeism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(from Johns, 2010)</a:t>
            </a:r>
          </a:p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______________________________________________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lphaLcParenBoth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Attending work, as opposed to being absent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(Smith, 1970)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lphaLcParenBoth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Exhibiting excellent attendance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 Canfield &amp;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Soash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1955;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Stolz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1993)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lphaLcParenBoth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Working elevated hours, thus putting in ‘ face time’, even when unfit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 Simpson, 1998;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Worral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et al.,2000)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lphaLcParenBoth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Being reluctant to work part-time rather than full-time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(Sheridan, 2004)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lphaLcParenBoth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Being unhealthy but exhibiting no sickness absenteeism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Kivimäki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et al. 2005)</a:t>
            </a:r>
          </a:p>
        </p:txBody>
      </p:sp>
    </p:spTree>
    <p:extLst>
      <p:ext uri="{BB962C8B-B14F-4D97-AF65-F5344CB8AC3E}">
        <p14:creationId xmlns:p14="http://schemas.microsoft.com/office/powerpoint/2010/main" val="10322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766"/>
            <a:ext cx="8229600" cy="748962"/>
          </a:xfrm>
        </p:spPr>
        <p:txBody>
          <a:bodyPr>
            <a:normAutofit fontScale="90000"/>
          </a:bodyPr>
          <a:lstStyle/>
          <a:p>
            <a:r>
              <a:rPr lang="nl-NL" dirty="0" err="1" smtClean="0">
                <a:latin typeface="Arial Narrow" panose="020B0606020202030204" pitchFamily="34" charset="0"/>
              </a:rPr>
              <a:t>Presenteeism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Table: definitions of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Presenteeism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(from Johns, 2010)</a:t>
            </a:r>
          </a:p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______________________________________________</a:t>
            </a:r>
          </a:p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(f) Going to work despite feeling unhealthy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Aronsson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Gustafsson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Dallner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2000; Dew et al. 2005)</a:t>
            </a:r>
          </a:p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(g) Going to work despite feeling unhealthy or experiencing other events that might normally compel absence (e.g. childcare problems)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 Evans, 2004; Johansson &amp; Lundberg, 2004)</a:t>
            </a:r>
          </a:p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(h) Reduced productivity at work due to health problems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(Turpin et al., 2004)</a:t>
            </a:r>
          </a:p>
          <a:p>
            <a:pPr marL="441325" indent="-44132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Reduced productivity at work due to health problems or other events that distract one from full productivity (e.g. office politics)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(Hummer et al.,2002; Whitehouse, 2005)</a:t>
            </a:r>
          </a:p>
        </p:txBody>
      </p:sp>
    </p:spTree>
    <p:extLst>
      <p:ext uri="{BB962C8B-B14F-4D97-AF65-F5344CB8AC3E}">
        <p14:creationId xmlns:p14="http://schemas.microsoft.com/office/powerpoint/2010/main" val="20220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39346" y="6390000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9568" y="68395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latin typeface="Arial Narrow" panose="020B0606020202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98" y="2564904"/>
            <a:ext cx="2879123" cy="2232248"/>
          </a:xfrm>
          <a:prstGeom prst="rect">
            <a:avLst/>
          </a:prstGeom>
        </p:spPr>
      </p:pic>
      <p:sp>
        <p:nvSpPr>
          <p:cNvPr id="14" name="Ovaal 13"/>
          <p:cNvSpPr/>
          <p:nvPr/>
        </p:nvSpPr>
        <p:spPr>
          <a:xfrm>
            <a:off x="3803282" y="486615"/>
            <a:ext cx="162849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Tekstvak 15"/>
          <p:cNvSpPr txBox="1"/>
          <p:nvPr/>
        </p:nvSpPr>
        <p:spPr>
          <a:xfrm>
            <a:off x="3635344" y="619753"/>
            <a:ext cx="1646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000" dirty="0" smtClean="0">
              <a:solidFill>
                <a:schemeClr val="bg1"/>
              </a:solidFill>
            </a:endParaRPr>
          </a:p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Health 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2" name="PIJL-RECHTS 1"/>
          <p:cNvSpPr/>
          <p:nvPr/>
        </p:nvSpPr>
        <p:spPr>
          <a:xfrm rot="3629769">
            <a:off x="4539430" y="2299620"/>
            <a:ext cx="1678955" cy="2257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Afgeronde rechthoek 6"/>
          <p:cNvSpPr/>
          <p:nvPr/>
        </p:nvSpPr>
        <p:spPr>
          <a:xfrm>
            <a:off x="6588224" y="619753"/>
            <a:ext cx="1944216" cy="12171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Afgeronde rechthoek 16"/>
          <p:cNvSpPr/>
          <p:nvPr/>
        </p:nvSpPr>
        <p:spPr>
          <a:xfrm>
            <a:off x="948183" y="2204864"/>
            <a:ext cx="1944216" cy="12171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ekstvak 7"/>
          <p:cNvSpPr txBox="1"/>
          <p:nvPr/>
        </p:nvSpPr>
        <p:spPr>
          <a:xfrm>
            <a:off x="6588224" y="703553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Personal </a:t>
            </a:r>
            <a:r>
              <a:rPr lang="nl-NL" sz="1600" dirty="0" err="1" smtClean="0"/>
              <a:t>related</a:t>
            </a:r>
            <a:r>
              <a:rPr lang="nl-NL" sz="1600" dirty="0" smtClean="0"/>
              <a:t> factors: </a:t>
            </a:r>
            <a:r>
              <a:rPr lang="nl-NL" sz="1600" dirty="0" err="1" smtClean="0"/>
              <a:t>age</a:t>
            </a:r>
            <a:r>
              <a:rPr lang="nl-NL" sz="1600" dirty="0" smtClean="0"/>
              <a:t>, gender, </a:t>
            </a:r>
            <a:r>
              <a:rPr lang="nl-NL" sz="1600" dirty="0" err="1" smtClean="0"/>
              <a:t>personality</a:t>
            </a:r>
            <a:r>
              <a:rPr lang="nl-NL" sz="1600" dirty="0" smtClean="0"/>
              <a:t>, attitudes</a:t>
            </a:r>
            <a:endParaRPr lang="nl-BE" sz="1600" dirty="0"/>
          </a:p>
        </p:txBody>
      </p:sp>
      <p:sp>
        <p:nvSpPr>
          <p:cNvPr id="18" name="Tekstvak 17"/>
          <p:cNvSpPr txBox="1"/>
          <p:nvPr/>
        </p:nvSpPr>
        <p:spPr>
          <a:xfrm>
            <a:off x="1115615" y="2412499"/>
            <a:ext cx="1776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err="1" smtClean="0"/>
              <a:t>Work</a:t>
            </a:r>
            <a:r>
              <a:rPr lang="nl-NL" sz="1600" dirty="0" smtClean="0"/>
              <a:t> </a:t>
            </a:r>
            <a:r>
              <a:rPr lang="nl-NL" sz="1600" dirty="0" err="1" smtClean="0"/>
              <a:t>contextual</a:t>
            </a:r>
            <a:r>
              <a:rPr lang="nl-NL" sz="1600" dirty="0" smtClean="0"/>
              <a:t> factors</a:t>
            </a:r>
            <a:endParaRPr lang="nl-BE" sz="1600" dirty="0"/>
          </a:p>
        </p:txBody>
      </p:sp>
      <p:cxnSp>
        <p:nvCxnSpPr>
          <p:cNvPr id="20" name="Rechte verbindingslijn met pijl 19"/>
          <p:cNvCxnSpPr/>
          <p:nvPr/>
        </p:nvCxnSpPr>
        <p:spPr>
          <a:xfrm>
            <a:off x="3040694" y="2813429"/>
            <a:ext cx="2391083" cy="365355"/>
          </a:xfrm>
          <a:prstGeom prst="straightConnector1">
            <a:avLst/>
          </a:prstGeom>
          <a:ln w="3810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H="1">
            <a:off x="5890577" y="1836884"/>
            <a:ext cx="697647" cy="1133787"/>
          </a:xfrm>
          <a:prstGeom prst="straightConnector1">
            <a:avLst/>
          </a:prstGeom>
          <a:ln w="38100">
            <a:solidFill>
              <a:srgbClr val="FF99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439452" y="230704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nl-NL" sz="3600" dirty="0" err="1" smtClean="0">
                <a:latin typeface="Arial Narrow" panose="020B0606020202030204" pitchFamily="34" charset="0"/>
              </a:rPr>
              <a:t>Attendance</a:t>
            </a:r>
            <a:r>
              <a:rPr lang="nl-NL" sz="3600" dirty="0" smtClean="0">
                <a:latin typeface="Arial Narrow" panose="020B0606020202030204" pitchFamily="34" charset="0"/>
              </a:rPr>
              <a:t> </a:t>
            </a:r>
            <a:r>
              <a:rPr lang="nl-NL" sz="3600" dirty="0" err="1" smtClean="0">
                <a:latin typeface="Arial Narrow" panose="020B0606020202030204" pitchFamily="34" charset="0"/>
              </a:rPr>
              <a:t>behavior</a:t>
            </a:r>
            <a:endParaRPr lang="en-GB" sz="3600" dirty="0">
              <a:latin typeface="Arial Narrow" panose="020B0606020202030204" pitchFamily="34" charset="0"/>
            </a:endParaRPr>
          </a:p>
        </p:txBody>
      </p:sp>
      <p:pic>
        <p:nvPicPr>
          <p:cNvPr id="28" name="Afbeelding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5" y="2403777"/>
            <a:ext cx="521203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17" grpId="0" animBg="1"/>
      <p:bldP spid="17" grpId="1" animBg="1"/>
      <p:bldP spid="8" grpId="0"/>
      <p:bldP spid="8" grpId="1"/>
      <p:bldP spid="18" grpId="0"/>
      <p:bldP spid="1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39346" y="6390000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9567" y="119945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latin typeface="Arial Narrow" panose="020B0606020202030204" pitchFamily="34" charset="0"/>
              </a:rPr>
              <a:t>Objectives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7" name="Ovaal 4"/>
          <p:cNvSpPr/>
          <p:nvPr/>
        </p:nvSpPr>
        <p:spPr>
          <a:xfrm>
            <a:off x="3809903" y="3450705"/>
            <a:ext cx="1008928" cy="3893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BE" sz="2600" kern="1200"/>
          </a:p>
        </p:txBody>
      </p:sp>
      <p:grpSp>
        <p:nvGrpSpPr>
          <p:cNvPr id="21" name="Groep 20"/>
          <p:cNvGrpSpPr/>
          <p:nvPr/>
        </p:nvGrpSpPr>
        <p:grpSpPr>
          <a:xfrm>
            <a:off x="66338" y="548680"/>
            <a:ext cx="8898149" cy="5483644"/>
            <a:chOff x="15156" y="476672"/>
            <a:chExt cx="8949332" cy="5555652"/>
          </a:xfrm>
        </p:grpSpPr>
        <p:sp>
          <p:nvSpPr>
            <p:cNvPr id="22" name="Rechthoek 21"/>
            <p:cNvSpPr/>
            <p:nvPr/>
          </p:nvSpPr>
          <p:spPr>
            <a:xfrm>
              <a:off x="899592" y="4293096"/>
              <a:ext cx="4176464" cy="17281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915156" y="2492298"/>
              <a:ext cx="2808312" cy="10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4" name="Tekstvak 23"/>
            <p:cNvSpPr txBox="1"/>
            <p:nvPr/>
          </p:nvSpPr>
          <p:spPr>
            <a:xfrm flipH="1">
              <a:off x="729287" y="3717032"/>
              <a:ext cx="314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BE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971600" y="4401108"/>
              <a:ext cx="266429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quality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Social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</a:p>
            <a:p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relations</a:t>
              </a:r>
              <a:endPara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1043608" y="2838718"/>
              <a:ext cx="31683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Employment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quality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Afgeronde rechthoek 26"/>
            <p:cNvSpPr/>
            <p:nvPr/>
          </p:nvSpPr>
          <p:spPr>
            <a:xfrm>
              <a:off x="2555776" y="4293095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27784" y="4293096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29" name="Afgeronde rechthoek 28"/>
            <p:cNvSpPr/>
            <p:nvPr/>
          </p:nvSpPr>
          <p:spPr>
            <a:xfrm>
              <a:off x="2555776" y="4725142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2555776" y="4725143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31" name="Afgeronde rechthoek 30"/>
            <p:cNvSpPr/>
            <p:nvPr/>
          </p:nvSpPr>
          <p:spPr>
            <a:xfrm>
              <a:off x="2555776" y="5157192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2555776" y="5157193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3" name="Afgeronde rechthoek 32"/>
            <p:cNvSpPr/>
            <p:nvPr/>
          </p:nvSpPr>
          <p:spPr>
            <a:xfrm>
              <a:off x="2555776" y="5589240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2555776" y="5589240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Family Conflict</a:t>
              </a:r>
            </a:p>
          </p:txBody>
        </p:sp>
        <p:sp>
          <p:nvSpPr>
            <p:cNvPr id="35" name="Ovaal 34"/>
            <p:cNvSpPr/>
            <p:nvPr/>
          </p:nvSpPr>
          <p:spPr>
            <a:xfrm>
              <a:off x="15156" y="3236813"/>
              <a:ext cx="1800000" cy="1368000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79512" y="3501008"/>
              <a:ext cx="1152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smtClean="0">
                  <a:solidFill>
                    <a:schemeClr val="bg1"/>
                  </a:solidFill>
                </a:rPr>
                <a:t>Job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quality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hthoek 36"/>
            <p:cNvSpPr/>
            <p:nvPr/>
          </p:nvSpPr>
          <p:spPr>
            <a:xfrm>
              <a:off x="7199784" y="2564904"/>
              <a:ext cx="1728000" cy="10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7092280" y="2708920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Presenteeism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9" name="Rechthoek 38"/>
            <p:cNvSpPr/>
            <p:nvPr/>
          </p:nvSpPr>
          <p:spPr>
            <a:xfrm>
              <a:off x="7199784" y="4005064"/>
              <a:ext cx="1764704" cy="10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0" name="Tekstvak 39"/>
            <p:cNvSpPr txBox="1"/>
            <p:nvPr/>
          </p:nvSpPr>
          <p:spPr>
            <a:xfrm>
              <a:off x="7308304" y="4149080"/>
              <a:ext cx="16561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Sickness absence</a:t>
              </a: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Ovaal 40"/>
            <p:cNvSpPr/>
            <p:nvPr/>
          </p:nvSpPr>
          <p:spPr>
            <a:xfrm>
              <a:off x="5652120" y="3140968"/>
              <a:ext cx="1800200" cy="1368152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2" name="Tekstvak 41"/>
            <p:cNvSpPr txBox="1"/>
            <p:nvPr/>
          </p:nvSpPr>
          <p:spPr>
            <a:xfrm>
              <a:off x="5810203" y="3416602"/>
              <a:ext cx="14981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err="1" smtClean="0">
                  <a:solidFill>
                    <a:schemeClr val="bg1"/>
                  </a:solidFill>
                </a:rPr>
                <a:t>Attendance</a:t>
              </a:r>
              <a:r>
                <a:rPr lang="nl-BE" sz="2000" dirty="0" smtClean="0">
                  <a:solidFill>
                    <a:schemeClr val="bg1"/>
                  </a:solidFill>
                </a:rPr>
                <a:t>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behavior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  <p:sp>
          <p:nvSpPr>
            <p:cNvPr id="43" name="Ovaal 42"/>
            <p:cNvSpPr/>
            <p:nvPr/>
          </p:nvSpPr>
          <p:spPr>
            <a:xfrm>
              <a:off x="4283968" y="476672"/>
              <a:ext cx="1800000" cy="1368000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4283968" y="548680"/>
              <a:ext cx="16561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smtClean="0">
                  <a:solidFill>
                    <a:schemeClr val="bg1"/>
                  </a:solidFill>
                </a:rPr>
                <a:t>Health &amp;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health</a:t>
              </a:r>
              <a:r>
                <a:rPr lang="nl-BE" sz="2000" dirty="0" smtClean="0">
                  <a:solidFill>
                    <a:schemeClr val="bg1"/>
                  </a:solidFill>
                </a:rPr>
                <a:t>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behavior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PIJL-RECHTS 44"/>
          <p:cNvSpPr/>
          <p:nvPr/>
        </p:nvSpPr>
        <p:spPr>
          <a:xfrm>
            <a:off x="1908120" y="3739698"/>
            <a:ext cx="3744000" cy="324000"/>
          </a:xfrm>
          <a:prstGeom prst="rightArrow">
            <a:avLst>
              <a:gd name="adj1" fmla="val 71164"/>
              <a:gd name="adj2" fmla="val 50000"/>
            </a:avLst>
          </a:prstGeom>
          <a:solidFill>
            <a:srgbClr val="FFC000"/>
          </a:solidFill>
          <a:ln w="635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016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1. 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Arial Narrow" panose="020B0606020202030204" pitchFamily="34" charset="0"/>
              </a:rPr>
              <a:t>Job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Arial Narrow" panose="020B0606020202030204" pitchFamily="34" charset="0"/>
              </a:rPr>
              <a:t>Attendance dynamics: sickness absence or </a:t>
            </a:r>
            <a:r>
              <a:rPr lang="en-GB" sz="3500" dirty="0" err="1">
                <a:latin typeface="Arial Narrow" panose="020B0606020202030204" pitchFamily="34" charset="0"/>
              </a:rPr>
              <a:t>presenteeism</a:t>
            </a:r>
            <a:endParaRPr lang="en-GB" sz="3500" dirty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Objectives</a:t>
            </a:r>
            <a:endParaRPr lang="en-GB" sz="3500" dirty="0">
              <a:latin typeface="Arial Narrow" panose="020B0606020202030204" pitchFamily="34" charset="0"/>
            </a:endParaRPr>
          </a:p>
          <a:p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2. METHODS</a:t>
            </a:r>
            <a:endParaRPr lang="en-US" sz="4200" dirty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Study population</a:t>
            </a:r>
          </a:p>
          <a:p>
            <a:pPr marL="457200" lvl="1" indent="0">
              <a:buNone/>
            </a:pPr>
            <a:endParaRPr lang="en-US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4200" dirty="0" smtClean="0">
                <a:latin typeface="Arial Narrow" panose="020B0606020202030204" pitchFamily="34" charset="0"/>
              </a:rPr>
              <a:t>3. STUDY RESULTS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work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1-3)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employment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4)</a:t>
            </a:r>
          </a:p>
          <a:p>
            <a:pPr marL="449262" indent="0">
              <a:buNone/>
            </a:pPr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nl-BE" sz="4200" dirty="0" smtClean="0">
                <a:latin typeface="Arial Narrow" panose="020B0606020202030204" pitchFamily="34" charset="0"/>
              </a:rPr>
              <a:t>4. DISCUSSION</a:t>
            </a:r>
            <a:endParaRPr lang="en-GB" sz="4200" dirty="0">
              <a:latin typeface="Arial Narrow" panose="020B0606020202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339" y="6417384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99441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Outline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9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err="1" smtClean="0">
                <a:latin typeface="Arial Narrow" panose="020B0606020202030204" pitchFamily="34" charset="0"/>
              </a:rPr>
              <a:t>Belstress</a:t>
            </a:r>
            <a:r>
              <a:rPr lang="en-GB" sz="2600" dirty="0" smtClean="0">
                <a:latin typeface="Arial Narrow" panose="020B0606020202030204" pitchFamily="34" charset="0"/>
              </a:rPr>
              <a:t> III</a:t>
            </a:r>
          </a:p>
          <a:p>
            <a:r>
              <a:rPr lang="en-GB" sz="2600" dirty="0" smtClean="0">
                <a:latin typeface="Arial Narrow" panose="020B0606020202030204" pitchFamily="34" charset="0"/>
              </a:rPr>
              <a:t>European Survey on  Working Conditions (ESWC): fifth wave</a:t>
            </a:r>
          </a:p>
          <a:p>
            <a:pPr marL="2743200" lvl="6" indent="0">
              <a:buNone/>
            </a:pPr>
            <a:endParaRPr lang="en-GB" sz="4800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39452" y="233463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Study population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1. 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Job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Attendance dynamics: sickness absence or </a:t>
            </a:r>
            <a:r>
              <a:rPr lang="en-GB" sz="3500" dirty="0" err="1" smtClean="0">
                <a:latin typeface="Arial Narrow" panose="020B0606020202030204" pitchFamily="34" charset="0"/>
              </a:rPr>
              <a:t>presenteeism</a:t>
            </a:r>
            <a:endParaRPr lang="en-GB" sz="3500" dirty="0" smtClean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Objectives</a:t>
            </a:r>
            <a:endParaRPr lang="en-GB" sz="3500" dirty="0">
              <a:latin typeface="Arial Narrow" panose="020B0606020202030204" pitchFamily="34" charset="0"/>
            </a:endParaRPr>
          </a:p>
          <a:p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2. METHODS</a:t>
            </a:r>
            <a:endParaRPr lang="en-US" sz="4200" dirty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Study population</a:t>
            </a:r>
          </a:p>
          <a:p>
            <a:pPr marL="457200" lvl="1" indent="0">
              <a:buNone/>
            </a:pPr>
            <a:endParaRPr lang="en-US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4200" dirty="0" smtClean="0">
                <a:latin typeface="Arial Narrow" panose="020B0606020202030204" pitchFamily="34" charset="0"/>
              </a:rPr>
              <a:t>3. STUDY RESULTS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work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1-3)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employment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4)</a:t>
            </a:r>
          </a:p>
          <a:p>
            <a:pPr marL="449262" indent="0">
              <a:buNone/>
            </a:pPr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nl-BE" sz="4200" dirty="0" smtClean="0">
                <a:latin typeface="Arial Narrow" panose="020B0606020202030204" pitchFamily="34" charset="0"/>
              </a:rPr>
              <a:t>4. DISCUSSION</a:t>
            </a:r>
            <a:endParaRPr lang="en-GB" sz="4200" dirty="0">
              <a:latin typeface="Arial Narrow" panose="020B0606020202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339" y="6417384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88640"/>
            <a:ext cx="8229600" cy="788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Outline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ijdelijke aanduiding voor inhoud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763946"/>
              </p:ext>
            </p:extLst>
          </p:nvPr>
        </p:nvGraphicFramePr>
        <p:xfrm>
          <a:off x="86039" y="1031435"/>
          <a:ext cx="8950457" cy="4557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7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4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16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7780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853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8533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58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348908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Database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Number</a:t>
                      </a:r>
                      <a:r>
                        <a:rPr lang="nl-NL" sz="1400" dirty="0" smtClean="0"/>
                        <a:t> of </a:t>
                      </a:r>
                      <a:r>
                        <a:rPr lang="nl-NL" sz="1400" dirty="0" err="1" smtClean="0"/>
                        <a:t>workers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Year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Job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quality</a:t>
                      </a:r>
                      <a:r>
                        <a:rPr lang="nl-NL" sz="1400" baseline="0" dirty="0" smtClean="0"/>
                        <a:t> indicators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Attendance</a:t>
                      </a:r>
                      <a:r>
                        <a:rPr lang="nl-NL" sz="1400" dirty="0" smtClean="0"/>
                        <a:t> </a:t>
                      </a:r>
                      <a:r>
                        <a:rPr lang="nl-NL" sz="1400" dirty="0" err="1" smtClean="0"/>
                        <a:t>behavior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Health/</a:t>
                      </a:r>
                      <a:r>
                        <a:rPr lang="nl-NL" sz="1400" baseline="0" dirty="0" smtClean="0"/>
                        <a:t> health </a:t>
                      </a:r>
                      <a:r>
                        <a:rPr lang="nl-NL" sz="1400" baseline="0" dirty="0" err="1" smtClean="0"/>
                        <a:t>behavior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Study</a:t>
                      </a: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04448">
                <a:tc>
                  <a:txBody>
                    <a:bodyPr/>
                    <a:lstStyle/>
                    <a:p>
                      <a:r>
                        <a:rPr lang="nl-NL" sz="1400" dirty="0" smtClean="0">
                          <a:latin typeface="+mn-lt"/>
                        </a:rPr>
                        <a:t>Belstress III</a:t>
                      </a:r>
                      <a:endParaRPr lang="nl-BE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>
                          <a:latin typeface="+mn-lt"/>
                        </a:rPr>
                        <a:t>2983</a:t>
                      </a:r>
                      <a:r>
                        <a:rPr lang="nl-NL" sz="1400" baseline="0" dirty="0" smtClean="0">
                          <a:latin typeface="+mn-lt"/>
                        </a:rPr>
                        <a:t> </a:t>
                      </a:r>
                      <a:r>
                        <a:rPr lang="nl-NL" sz="1400" baseline="0" dirty="0" err="1" smtClean="0">
                          <a:latin typeface="+mn-lt"/>
                        </a:rPr>
                        <a:t>workers</a:t>
                      </a:r>
                      <a:endParaRPr lang="nl-NL" sz="1400" baseline="0" dirty="0" smtClean="0">
                        <a:latin typeface="+mn-lt"/>
                      </a:endParaRPr>
                    </a:p>
                    <a:p>
                      <a:r>
                        <a:rPr lang="nl-NL" sz="1400" baseline="0" dirty="0" smtClean="0">
                          <a:latin typeface="+mn-lt"/>
                        </a:rPr>
                        <a:t>(Belgium)</a:t>
                      </a:r>
                      <a:endParaRPr lang="nl-BE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2004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400" b="1" dirty="0" err="1" smtClean="0"/>
                        <a:t>Work</a:t>
                      </a:r>
                      <a:r>
                        <a:rPr lang="nl-NL" sz="1400" b="1" dirty="0" smtClean="0"/>
                        <a:t> </a:t>
                      </a:r>
                      <a:r>
                        <a:rPr lang="nl-NL" sz="1400" b="1" dirty="0" err="1" smtClean="0"/>
                        <a:t>quality</a:t>
                      </a:r>
                      <a:r>
                        <a:rPr lang="nl-NL" sz="1400" b="1" baseline="0" dirty="0" smtClean="0"/>
                        <a:t>: </a:t>
                      </a:r>
                    </a:p>
                    <a:p>
                      <a:r>
                        <a:rPr lang="nl-NL" sz="1400" baseline="0" dirty="0" smtClean="0"/>
                        <a:t>JDC-model,</a:t>
                      </a:r>
                    </a:p>
                    <a:p>
                      <a:r>
                        <a:rPr lang="nl-NL" sz="1400" baseline="0" dirty="0" smtClean="0"/>
                        <a:t>ERI-model,</a:t>
                      </a:r>
                    </a:p>
                    <a:p>
                      <a:r>
                        <a:rPr lang="nl-NL" sz="1400" baseline="0" dirty="0" err="1" smtClean="0"/>
                        <a:t>bullying</a:t>
                      </a:r>
                      <a:r>
                        <a:rPr lang="nl-NL" sz="1400" baseline="0" dirty="0" smtClean="0"/>
                        <a:t>,</a:t>
                      </a:r>
                    </a:p>
                    <a:p>
                      <a:r>
                        <a:rPr lang="nl-NL" sz="1400" baseline="0" dirty="0" smtClean="0"/>
                        <a:t>WF-conflict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Objective</a:t>
                      </a:r>
                      <a:r>
                        <a:rPr lang="nl-NL" sz="1400" dirty="0" smtClean="0"/>
                        <a:t> sickness absence </a:t>
                      </a:r>
                    </a:p>
                    <a:p>
                      <a:r>
                        <a:rPr lang="nl-NL" sz="1400" dirty="0" err="1" smtClean="0"/>
                        <a:t>Presenteeism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Body </a:t>
                      </a:r>
                      <a:r>
                        <a:rPr lang="nl-NL" sz="1400" dirty="0" err="1" smtClean="0"/>
                        <a:t>Mass</a:t>
                      </a:r>
                      <a:r>
                        <a:rPr lang="nl-NL" sz="1400" dirty="0" smtClean="0"/>
                        <a:t> Index (</a:t>
                      </a:r>
                      <a:r>
                        <a:rPr lang="nl-NL" sz="1400" dirty="0" err="1" smtClean="0"/>
                        <a:t>self-reported</a:t>
                      </a:r>
                      <a:r>
                        <a:rPr lang="nl-NL" sz="1400" dirty="0" smtClean="0"/>
                        <a:t>)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1,2,3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4448">
                <a:tc>
                  <a:txBody>
                    <a:bodyPr/>
                    <a:lstStyle/>
                    <a:p>
                      <a:r>
                        <a:rPr lang="nl-NL" sz="1400" dirty="0" smtClean="0">
                          <a:latin typeface="+mn-lt"/>
                        </a:rPr>
                        <a:t>European</a:t>
                      </a:r>
                      <a:r>
                        <a:rPr lang="nl-NL" sz="1400" baseline="0" dirty="0" smtClean="0">
                          <a:latin typeface="+mn-lt"/>
                        </a:rPr>
                        <a:t> Survey on </a:t>
                      </a:r>
                      <a:r>
                        <a:rPr lang="nl-NL" sz="1400" baseline="0" dirty="0" err="1" smtClean="0">
                          <a:latin typeface="+mn-lt"/>
                        </a:rPr>
                        <a:t>Working</a:t>
                      </a:r>
                      <a:r>
                        <a:rPr lang="nl-NL" sz="1400" baseline="0" dirty="0" smtClean="0">
                          <a:latin typeface="+mn-lt"/>
                        </a:rPr>
                        <a:t> </a:t>
                      </a:r>
                      <a:r>
                        <a:rPr lang="nl-NL" sz="1400" baseline="0" dirty="0" err="1" smtClean="0">
                          <a:latin typeface="+mn-lt"/>
                        </a:rPr>
                        <a:t>Conditions</a:t>
                      </a:r>
                      <a:endParaRPr lang="nl-BE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+mn-lt"/>
                        </a:rPr>
                        <a:t>43.816 participants </a:t>
                      </a:r>
                    </a:p>
                    <a:p>
                      <a:r>
                        <a:rPr lang="en-GB" sz="1400" dirty="0" smtClean="0">
                          <a:latin typeface="+mn-lt"/>
                        </a:rPr>
                        <a:t>(EU)</a:t>
                      </a:r>
                      <a:endParaRPr lang="nl-BE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2010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1400" b="1" dirty="0" err="1" smtClean="0"/>
                        <a:t>Employment</a:t>
                      </a:r>
                      <a:r>
                        <a:rPr lang="nl-NL" sz="1400" b="1" dirty="0" smtClean="0"/>
                        <a:t> </a:t>
                      </a:r>
                      <a:r>
                        <a:rPr lang="nl-NL" sz="1400" b="1" dirty="0" err="1" smtClean="0"/>
                        <a:t>quality</a:t>
                      </a:r>
                      <a:r>
                        <a:rPr lang="nl-NL" sz="1400" b="1" dirty="0" smtClean="0"/>
                        <a:t>:</a:t>
                      </a:r>
                    </a:p>
                    <a:p>
                      <a:pPr algn="l"/>
                      <a:r>
                        <a:rPr lang="nl-NL" sz="1400" dirty="0" smtClean="0"/>
                        <a:t>Long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working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baseline="0" dirty="0" err="1" smtClean="0"/>
                        <a:t>hours</a:t>
                      </a:r>
                      <a:r>
                        <a:rPr lang="nl-NL" sz="1400" baseline="0" dirty="0" smtClean="0"/>
                        <a:t>,</a:t>
                      </a:r>
                    </a:p>
                    <a:p>
                      <a:pPr algn="l"/>
                      <a:r>
                        <a:rPr lang="nl-NL" sz="1400" baseline="0" dirty="0" err="1" smtClean="0"/>
                        <a:t>Precarious</a:t>
                      </a:r>
                      <a:r>
                        <a:rPr lang="nl-NL" sz="1400" baseline="0" dirty="0" smtClean="0"/>
                        <a:t> contract,</a:t>
                      </a:r>
                    </a:p>
                    <a:p>
                      <a:pPr algn="l"/>
                      <a:r>
                        <a:rPr lang="nl-NL" sz="1400" baseline="0" dirty="0" smtClean="0"/>
                        <a:t>Job </a:t>
                      </a:r>
                      <a:r>
                        <a:rPr lang="nl-NL" sz="1400" baseline="0" dirty="0" err="1" smtClean="0"/>
                        <a:t>insecurity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l-NL" sz="1400" dirty="0" err="1" smtClean="0"/>
                        <a:t>Self-reported</a:t>
                      </a:r>
                      <a:r>
                        <a:rPr lang="nl-NL" sz="1400" dirty="0" smtClean="0"/>
                        <a:t> sickness absence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l-NL" sz="1400" dirty="0" err="1" smtClean="0"/>
                        <a:t>Presenteeism</a:t>
                      </a: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nl-B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baseline="0" dirty="0" smtClean="0"/>
                        <a:t>4</a:t>
                      </a:r>
                      <a:endParaRPr lang="nl-BE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7544" y="26064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Study population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3044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Operationalization of attendance </a:t>
            </a:r>
            <a:r>
              <a:rPr lang="en-GB" dirty="0" err="1" smtClean="0">
                <a:latin typeface="Arial Narrow" panose="020B0606020202030204" pitchFamily="34" charset="0"/>
              </a:rPr>
              <a:t>behavior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800" b="1" dirty="0" smtClean="0">
                <a:latin typeface="Arial Narrow" panose="020B0606020202030204" pitchFamily="34" charset="0"/>
              </a:rPr>
              <a:t>Sickness absence</a:t>
            </a:r>
          </a:p>
          <a:p>
            <a:pPr marL="0" indent="0" algn="ctr">
              <a:buNone/>
            </a:pPr>
            <a:endParaRPr lang="nl-NL" sz="1800" b="1" dirty="0" smtClean="0">
              <a:latin typeface="Arial Narrow" panose="020B0606020202030204" pitchFamily="34" charset="0"/>
            </a:endParaRPr>
          </a:p>
          <a:p>
            <a:r>
              <a:rPr lang="nl-NL" sz="2200" dirty="0" smtClean="0">
                <a:latin typeface="Arial Narrow" panose="020B0606020202030204" pitchFamily="34" charset="0"/>
              </a:rPr>
              <a:t>Belstress III:  </a:t>
            </a:r>
            <a:r>
              <a:rPr lang="nl-NL" sz="2200" dirty="0" err="1" smtClean="0">
                <a:latin typeface="Arial Narrow" panose="020B0606020202030204" pitchFamily="34" charset="0"/>
              </a:rPr>
              <a:t>registered</a:t>
            </a:r>
            <a:r>
              <a:rPr lang="nl-NL" sz="2200" dirty="0" smtClean="0">
                <a:latin typeface="Arial Narrow" panose="020B0606020202030204" pitchFamily="34" charset="0"/>
              </a:rPr>
              <a:t> sickness absence </a:t>
            </a:r>
            <a:r>
              <a:rPr lang="nl-NL" sz="2200" dirty="0" err="1" smtClean="0">
                <a:latin typeface="Arial Narrow" panose="020B0606020202030204" pitchFamily="34" charset="0"/>
              </a:rPr>
              <a:t>during</a:t>
            </a:r>
            <a:r>
              <a:rPr lang="nl-NL" sz="2200" dirty="0" smtClean="0">
                <a:latin typeface="Arial Narrow" panose="020B0606020202030204" pitchFamily="34" charset="0"/>
              </a:rPr>
              <a:t> 12 </a:t>
            </a:r>
            <a:r>
              <a:rPr lang="nl-NL" sz="2200" dirty="0" err="1" smtClean="0">
                <a:latin typeface="Arial Narrow" panose="020B0606020202030204" pitchFamily="34" charset="0"/>
              </a:rPr>
              <a:t>months</a:t>
            </a:r>
            <a:r>
              <a:rPr lang="nl-NL" sz="2200" dirty="0" smtClean="0">
                <a:latin typeface="Arial Narrow" panose="020B0606020202030204" pitchFamily="34" charset="0"/>
              </a:rPr>
              <a:t> follow-up</a:t>
            </a:r>
          </a:p>
          <a:p>
            <a:pPr marL="0" indent="0">
              <a:buNone/>
            </a:pPr>
            <a:endParaRPr lang="nl-NL" sz="2000" dirty="0" smtClean="0">
              <a:latin typeface="Arial Narrow" panose="020B0606020202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b="1" dirty="0" smtClean="0">
                <a:latin typeface="Arial Narrow" panose="020B0606020202030204" pitchFamily="34" charset="0"/>
              </a:rPr>
              <a:t>Long term sickness absence: </a:t>
            </a:r>
            <a:r>
              <a:rPr lang="en-GB" sz="1800" dirty="0" smtClean="0">
                <a:latin typeface="Arial Narrow" panose="020B0606020202030204" pitchFamily="34" charset="0"/>
              </a:rPr>
              <a:t>at least 15 consecutive days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1800" b="1" dirty="0" smtClean="0">
                <a:latin typeface="Arial Narrow" panose="020B0606020202030204" pitchFamily="34" charset="0"/>
              </a:rPr>
              <a:t>Cause-specific long term sickness absence</a:t>
            </a:r>
            <a:r>
              <a:rPr lang="en-GB" sz="1800" dirty="0" smtClean="0">
                <a:latin typeface="Arial Narrow" panose="020B0606020202030204" pitchFamily="34" charset="0"/>
              </a:rPr>
              <a:t> due to mental </a:t>
            </a:r>
            <a:r>
              <a:rPr lang="en-GB" sz="1800" dirty="0">
                <a:latin typeface="Arial Narrow" panose="020B0606020202030204" pitchFamily="34" charset="0"/>
              </a:rPr>
              <a:t>h</a:t>
            </a:r>
            <a:r>
              <a:rPr lang="en-GB" sz="1800" dirty="0" smtClean="0">
                <a:latin typeface="Arial Narrow" panose="020B0606020202030204" pitchFamily="34" charset="0"/>
              </a:rPr>
              <a:t>ealth and due to musculoskeletal problems</a:t>
            </a:r>
          </a:p>
          <a:p>
            <a:pPr marL="0" indent="0">
              <a:buNone/>
            </a:pPr>
            <a:endParaRPr lang="nl-NL" sz="1800" dirty="0" smtClean="0">
              <a:latin typeface="Arial Narrow" panose="020B0606020202030204" pitchFamily="34" charset="0"/>
            </a:endParaRPr>
          </a:p>
          <a:p>
            <a:r>
              <a:rPr lang="nl-NL" sz="2200" dirty="0" smtClean="0">
                <a:latin typeface="Arial Narrow" panose="020B0606020202030204" pitchFamily="34" charset="0"/>
              </a:rPr>
              <a:t>ESWC: </a:t>
            </a:r>
            <a:r>
              <a:rPr lang="nl-NL" sz="2200" dirty="0" err="1" smtClean="0">
                <a:latin typeface="Arial Narrow" panose="020B0606020202030204" pitchFamily="34" charset="0"/>
              </a:rPr>
              <a:t>self-reported</a:t>
            </a:r>
            <a:r>
              <a:rPr lang="nl-NL" sz="2200" dirty="0" smtClean="0">
                <a:latin typeface="Arial Narrow" panose="020B0606020202030204" pitchFamily="34" charset="0"/>
              </a:rPr>
              <a:t> sickness absence </a:t>
            </a:r>
            <a:r>
              <a:rPr lang="nl-NL" sz="2200" dirty="0" err="1" smtClean="0">
                <a:latin typeface="Arial Narrow" panose="020B0606020202030204" pitchFamily="34" charset="0"/>
              </a:rPr>
              <a:t>during</a:t>
            </a:r>
            <a:r>
              <a:rPr lang="nl-NL" sz="2200" dirty="0" smtClean="0">
                <a:latin typeface="Arial Narrow" panose="020B0606020202030204" pitchFamily="34" charset="0"/>
              </a:rPr>
              <a:t> the past 12 </a:t>
            </a:r>
            <a:r>
              <a:rPr lang="nl-NL" sz="2200" dirty="0" err="1" smtClean="0">
                <a:latin typeface="Arial Narrow" panose="020B0606020202030204" pitchFamily="34" charset="0"/>
              </a:rPr>
              <a:t>months</a:t>
            </a:r>
            <a:endParaRPr lang="nl-NL" sz="22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nl-NL" sz="1800" dirty="0" smtClean="0">
                <a:latin typeface="Arial Narrow" panose="020B0606020202030204" pitchFamily="34" charset="0"/>
              </a:rPr>
              <a:t>	</a:t>
            </a:r>
            <a:r>
              <a:rPr lang="nl-NL" sz="1600" dirty="0" err="1" smtClean="0">
                <a:latin typeface="Arial Narrow" panose="020B0606020202030204" pitchFamily="34" charset="0"/>
              </a:rPr>
              <a:t>Applied</a:t>
            </a:r>
            <a:r>
              <a:rPr lang="nl-NL" sz="1600" dirty="0" smtClean="0">
                <a:latin typeface="Arial Narrow" panose="020B0606020202030204" pitchFamily="34" charset="0"/>
              </a:rPr>
              <a:t> as a </a:t>
            </a:r>
            <a:r>
              <a:rPr lang="nl-NL" sz="1600" b="1" dirty="0" err="1" smtClean="0">
                <a:latin typeface="Arial Narrow" panose="020B0606020202030204" pitchFamily="34" charset="0"/>
              </a:rPr>
              <a:t>dichotomous</a:t>
            </a:r>
            <a:r>
              <a:rPr lang="nl-NL" sz="1600" dirty="0" smtClean="0">
                <a:latin typeface="Arial Narrow" panose="020B0606020202030204" pitchFamily="34" charset="0"/>
              </a:rPr>
              <a:t> </a:t>
            </a:r>
            <a:r>
              <a:rPr lang="nl-NL" sz="1600" dirty="0" err="1" smtClean="0">
                <a:latin typeface="Arial Narrow" panose="020B0606020202030204" pitchFamily="34" charset="0"/>
              </a:rPr>
              <a:t>variable</a:t>
            </a:r>
            <a:r>
              <a:rPr lang="nl-NL" sz="1600" dirty="0" smtClean="0">
                <a:latin typeface="Arial Narrow" panose="020B0606020202030204" pitchFamily="34" charset="0"/>
              </a:rPr>
              <a:t>: yes/no</a:t>
            </a:r>
            <a:endParaRPr lang="nl-BE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0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Operationalization of attendance </a:t>
            </a:r>
            <a:r>
              <a:rPr lang="en-GB" dirty="0" err="1" smtClean="0">
                <a:latin typeface="Arial Narrow" panose="020B0606020202030204" pitchFamily="34" charset="0"/>
              </a:rPr>
              <a:t>behavior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1800" b="1" dirty="0" err="1" smtClean="0">
                <a:latin typeface="Arial Narrow" panose="020B0606020202030204" pitchFamily="34" charset="0"/>
              </a:rPr>
              <a:t>Presenteeism</a:t>
            </a:r>
            <a:endParaRPr lang="nl-NL" sz="18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nl-NL" sz="1800" b="1" dirty="0" smtClean="0">
              <a:latin typeface="Arial Narrow" panose="020B0606020202030204" pitchFamily="34" charset="0"/>
            </a:endParaRPr>
          </a:p>
          <a:p>
            <a:r>
              <a:rPr lang="nl-NL" sz="2200" dirty="0" smtClean="0">
                <a:latin typeface="Arial Narrow" panose="020B0606020202030204" pitchFamily="34" charset="0"/>
              </a:rPr>
              <a:t>Belstress III: </a:t>
            </a:r>
            <a:r>
              <a:rPr lang="en-GB" sz="2200" dirty="0" smtClean="0">
                <a:latin typeface="Arial Narrow" panose="020B0606020202030204" pitchFamily="34" charset="0"/>
              </a:rPr>
              <a:t>How </a:t>
            </a:r>
            <a:r>
              <a:rPr lang="en-GB" sz="2200" dirty="0">
                <a:latin typeface="Arial Narrow" panose="020B0606020202030204" pitchFamily="34" charset="0"/>
              </a:rPr>
              <a:t>many times did you come to work despite illness during the preceding year?”</a:t>
            </a:r>
          </a:p>
          <a:p>
            <a:pPr lvl="2"/>
            <a:r>
              <a:rPr lang="en-GB" sz="1600" dirty="0">
                <a:latin typeface="Arial Narrow" panose="020B0606020202030204" pitchFamily="34" charset="0"/>
              </a:rPr>
              <a:t>No</a:t>
            </a:r>
          </a:p>
          <a:p>
            <a:pPr lvl="2"/>
            <a:r>
              <a:rPr lang="en-GB" sz="1600" dirty="0">
                <a:latin typeface="Arial Narrow" panose="020B0606020202030204" pitchFamily="34" charset="0"/>
              </a:rPr>
              <a:t>1 times</a:t>
            </a:r>
          </a:p>
          <a:p>
            <a:pPr lvl="2"/>
            <a:r>
              <a:rPr lang="en-GB" sz="1600" dirty="0">
                <a:latin typeface="Arial Narrow" panose="020B0606020202030204" pitchFamily="34" charset="0"/>
              </a:rPr>
              <a:t>2-5 times</a:t>
            </a:r>
          </a:p>
          <a:p>
            <a:pPr lvl="2"/>
            <a:r>
              <a:rPr lang="en-GB" sz="1600" dirty="0">
                <a:latin typeface="Arial Narrow" panose="020B0606020202030204" pitchFamily="34" charset="0"/>
              </a:rPr>
              <a:t>&gt; 5 </a:t>
            </a:r>
            <a:r>
              <a:rPr lang="en-GB" sz="1600" dirty="0" smtClean="0">
                <a:latin typeface="Arial Narrow" panose="020B0606020202030204" pitchFamily="34" charset="0"/>
              </a:rPr>
              <a:t>times</a:t>
            </a:r>
          </a:p>
          <a:p>
            <a:pPr marL="914400" lvl="2" indent="0">
              <a:buNone/>
            </a:pPr>
            <a:endParaRPr lang="nl-NL" sz="1800" dirty="0" smtClean="0">
              <a:latin typeface="Arial Narrow" panose="020B0606020202030204" pitchFamily="34" charset="0"/>
            </a:endParaRPr>
          </a:p>
          <a:p>
            <a:r>
              <a:rPr lang="nl-NL" sz="2200" dirty="0" smtClean="0">
                <a:latin typeface="Arial Narrow" panose="020B0606020202030204" pitchFamily="34" charset="0"/>
              </a:rPr>
              <a:t>ESWC: </a:t>
            </a:r>
            <a:r>
              <a:rPr lang="nl-NL" sz="2200" dirty="0" err="1" smtClean="0">
                <a:latin typeface="Arial Narrow" panose="020B0606020202030204" pitchFamily="34" charset="0"/>
              </a:rPr>
              <a:t>Did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you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come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to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work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despite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illness</a:t>
            </a:r>
            <a:r>
              <a:rPr lang="nl-NL" sz="2200" dirty="0" smtClean="0">
                <a:latin typeface="Arial Narrow" panose="020B0606020202030204" pitchFamily="34" charset="0"/>
              </a:rPr>
              <a:t> </a:t>
            </a:r>
            <a:r>
              <a:rPr lang="nl-NL" sz="2200" dirty="0" err="1" smtClean="0">
                <a:latin typeface="Arial Narrow" panose="020B0606020202030204" pitchFamily="34" charset="0"/>
              </a:rPr>
              <a:t>during</a:t>
            </a:r>
            <a:r>
              <a:rPr lang="nl-NL" sz="2200" dirty="0" smtClean="0">
                <a:latin typeface="Arial Narrow" panose="020B0606020202030204" pitchFamily="34" charset="0"/>
              </a:rPr>
              <a:t> the past 12 </a:t>
            </a:r>
            <a:r>
              <a:rPr lang="nl-NL" sz="2200" dirty="0" err="1" smtClean="0">
                <a:latin typeface="Arial Narrow" panose="020B0606020202030204" pitchFamily="34" charset="0"/>
              </a:rPr>
              <a:t>months</a:t>
            </a:r>
            <a:r>
              <a:rPr lang="nl-NL" sz="2200" dirty="0" smtClean="0">
                <a:latin typeface="Arial Narrow" panose="020B0606020202030204" pitchFamily="34" charset="0"/>
              </a:rPr>
              <a:t>?</a:t>
            </a:r>
          </a:p>
          <a:p>
            <a:pPr marL="0" indent="0">
              <a:buNone/>
            </a:pPr>
            <a:r>
              <a:rPr lang="nl-NL" sz="1800" dirty="0" smtClean="0">
                <a:latin typeface="Arial Narrow" panose="020B0606020202030204" pitchFamily="34" charset="0"/>
              </a:rPr>
              <a:t>	</a:t>
            </a:r>
            <a:r>
              <a:rPr lang="nl-NL" sz="1600" dirty="0" err="1" smtClean="0">
                <a:latin typeface="Arial Narrow" panose="020B0606020202030204" pitchFamily="34" charset="0"/>
              </a:rPr>
              <a:t>Applied</a:t>
            </a:r>
            <a:r>
              <a:rPr lang="nl-NL" sz="1600" dirty="0" smtClean="0">
                <a:latin typeface="Arial Narrow" panose="020B0606020202030204" pitchFamily="34" charset="0"/>
              </a:rPr>
              <a:t> as a </a:t>
            </a:r>
            <a:r>
              <a:rPr lang="nl-NL" sz="1600" dirty="0" err="1" smtClean="0">
                <a:latin typeface="Arial Narrow" panose="020B0606020202030204" pitchFamily="34" charset="0"/>
              </a:rPr>
              <a:t>dichotomous</a:t>
            </a:r>
            <a:r>
              <a:rPr lang="nl-NL" sz="1600" dirty="0" smtClean="0">
                <a:latin typeface="Arial Narrow" panose="020B0606020202030204" pitchFamily="34" charset="0"/>
              </a:rPr>
              <a:t> </a:t>
            </a:r>
            <a:r>
              <a:rPr lang="nl-NL" sz="1600" dirty="0" err="1" smtClean="0">
                <a:latin typeface="Arial Narrow" panose="020B0606020202030204" pitchFamily="34" charset="0"/>
              </a:rPr>
              <a:t>variable</a:t>
            </a:r>
            <a:r>
              <a:rPr lang="nl-NL" sz="1600" dirty="0" smtClean="0">
                <a:latin typeface="Arial Narrow" panose="020B0606020202030204" pitchFamily="34" charset="0"/>
              </a:rPr>
              <a:t>: yes versus no</a:t>
            </a:r>
            <a:endParaRPr lang="nl-BE" sz="1600" dirty="0">
              <a:latin typeface="Arial Narrow" panose="020B0606020202030204" pitchFamily="34" charset="0"/>
            </a:endParaRPr>
          </a:p>
        </p:txBody>
      </p:sp>
      <p:sp>
        <p:nvSpPr>
          <p:cNvPr id="2" name="Rechteraccolade 1"/>
          <p:cNvSpPr/>
          <p:nvPr/>
        </p:nvSpPr>
        <p:spPr>
          <a:xfrm>
            <a:off x="2555776" y="2682208"/>
            <a:ext cx="360040" cy="5040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kstvak 8"/>
          <p:cNvSpPr txBox="1"/>
          <p:nvPr/>
        </p:nvSpPr>
        <p:spPr>
          <a:xfrm>
            <a:off x="3059832" y="2359042"/>
            <a:ext cx="2412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>
              <a:latin typeface="Arial Narrow" panose="020B0606020202030204" pitchFamily="34" charset="0"/>
            </a:endParaRPr>
          </a:p>
          <a:p>
            <a:r>
              <a:rPr lang="nl-NL" dirty="0" smtClean="0">
                <a:latin typeface="Arial Narrow" panose="020B0606020202030204" pitchFamily="34" charset="0"/>
              </a:rPr>
              <a:t>No  </a:t>
            </a:r>
            <a:r>
              <a:rPr lang="nl-NL" dirty="0" err="1" smtClean="0">
                <a:latin typeface="Arial Narrow" panose="020B0606020202030204" pitchFamily="34" charset="0"/>
              </a:rPr>
              <a:t>presenteeism</a:t>
            </a:r>
            <a:endParaRPr lang="nl-BE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nl-NL" sz="2000" b="1" dirty="0" err="1" smtClean="0">
                <a:latin typeface="Arial Narrow" panose="020B0606020202030204" pitchFamily="34" charset="0"/>
              </a:rPr>
              <a:t>Attendance</a:t>
            </a:r>
            <a:r>
              <a:rPr lang="nl-NL" sz="2000" b="1" dirty="0" smtClean="0">
                <a:latin typeface="Arial Narrow" panose="020B0606020202030204" pitchFamily="34" charset="0"/>
              </a:rPr>
              <a:t> </a:t>
            </a:r>
            <a:r>
              <a:rPr lang="nl-NL" sz="2000" b="1" dirty="0" err="1" smtClean="0">
                <a:latin typeface="Arial Narrow" panose="020B0606020202030204" pitchFamily="34" charset="0"/>
              </a:rPr>
              <a:t>behavior</a:t>
            </a:r>
            <a:endParaRPr lang="nl-NL" sz="20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nl-NL" sz="2000" b="1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Arial Narrow" panose="020B0606020202030204" pitchFamily="34" charset="0"/>
              </a:rPr>
              <a:t>Operationalized as a variable containing 4 categories, based on 2 questions from the ESWC (study 4)</a:t>
            </a:r>
          </a:p>
          <a:p>
            <a:pPr marL="0" indent="0">
              <a:buNone/>
            </a:pPr>
            <a:endParaRPr lang="en-GB" sz="2000" dirty="0" smtClean="0">
              <a:latin typeface="Arial Narrow" panose="020B0606020202030204" pitchFamily="34" charset="0"/>
            </a:endParaRPr>
          </a:p>
          <a:p>
            <a:r>
              <a:rPr lang="en-GB" sz="1700" dirty="0" smtClean="0">
                <a:latin typeface="Arial Narrow" panose="020B0606020202030204" pitchFamily="34" charset="0"/>
              </a:rPr>
              <a:t>No </a:t>
            </a:r>
            <a:r>
              <a:rPr lang="en-GB" sz="1700" dirty="0" err="1" smtClean="0">
                <a:latin typeface="Arial Narrow" panose="020B0606020202030204" pitchFamily="34" charset="0"/>
              </a:rPr>
              <a:t>presenteeism</a:t>
            </a:r>
            <a:r>
              <a:rPr lang="en-GB" sz="1700" dirty="0" smtClean="0">
                <a:latin typeface="Arial Narrow" panose="020B0606020202030204" pitchFamily="34" charset="0"/>
              </a:rPr>
              <a:t>/no sickness absence: reference category</a:t>
            </a:r>
          </a:p>
          <a:p>
            <a:pPr marL="0" indent="0">
              <a:buNone/>
            </a:pPr>
            <a:endParaRPr lang="en-GB" sz="1700" dirty="0" smtClean="0">
              <a:latin typeface="Arial Narrow" panose="020B0606020202030204" pitchFamily="34" charset="0"/>
            </a:endParaRPr>
          </a:p>
          <a:p>
            <a:r>
              <a:rPr lang="en-GB" sz="1700" dirty="0" err="1" smtClean="0">
                <a:latin typeface="Arial Narrow" panose="020B0606020202030204" pitchFamily="34" charset="0"/>
              </a:rPr>
              <a:t>Presenteeism</a:t>
            </a:r>
            <a:r>
              <a:rPr lang="en-GB" sz="1700" dirty="0" smtClean="0">
                <a:latin typeface="Arial Narrow" panose="020B0606020202030204" pitchFamily="34" charset="0"/>
              </a:rPr>
              <a:t> without sickness absence</a:t>
            </a:r>
          </a:p>
          <a:p>
            <a:endParaRPr lang="en-GB" sz="1700" dirty="0" smtClean="0">
              <a:latin typeface="Arial Narrow" panose="020B0606020202030204" pitchFamily="34" charset="0"/>
            </a:endParaRPr>
          </a:p>
          <a:p>
            <a:r>
              <a:rPr lang="en-GB" sz="1700" dirty="0" smtClean="0">
                <a:latin typeface="Arial Narrow" panose="020B0606020202030204" pitchFamily="34" charset="0"/>
              </a:rPr>
              <a:t>Sickness absence without </a:t>
            </a:r>
            <a:r>
              <a:rPr lang="en-GB" sz="1700" dirty="0" err="1" smtClean="0">
                <a:latin typeface="Arial Narrow" panose="020B0606020202030204" pitchFamily="34" charset="0"/>
              </a:rPr>
              <a:t>presenteeism</a:t>
            </a:r>
            <a:endParaRPr lang="en-GB" sz="17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GB" sz="1700" dirty="0" smtClean="0">
              <a:latin typeface="Arial Narrow" panose="020B0606020202030204" pitchFamily="34" charset="0"/>
            </a:endParaRPr>
          </a:p>
          <a:p>
            <a:r>
              <a:rPr lang="en-GB" sz="1700" dirty="0" smtClean="0">
                <a:latin typeface="Arial Narrow" panose="020B0606020202030204" pitchFamily="34" charset="0"/>
              </a:rPr>
              <a:t>Sickness absence combined with </a:t>
            </a:r>
            <a:r>
              <a:rPr lang="en-GB" sz="1700" dirty="0" err="1" smtClean="0">
                <a:latin typeface="Arial Narrow" panose="020B0606020202030204" pitchFamily="34" charset="0"/>
              </a:rPr>
              <a:t>presenteeism</a:t>
            </a:r>
            <a:endParaRPr lang="en-GB" sz="1700" dirty="0">
              <a:latin typeface="Arial Narrow" panose="020B0606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8614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525344"/>
            <a:ext cx="1763688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381328"/>
            <a:ext cx="1763688" cy="4766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graphicFrame>
        <p:nvGraphicFramePr>
          <p:cNvPr id="2" name="Grafiek 1"/>
          <p:cNvGraphicFramePr/>
          <p:nvPr>
            <p:extLst>
              <p:ext uri="{D42A27DB-BD31-4B8C-83A1-F6EECF244321}">
                <p14:modId xmlns:p14="http://schemas.microsoft.com/office/powerpoint/2010/main" val="2815822237"/>
              </p:ext>
            </p:extLst>
          </p:nvPr>
        </p:nvGraphicFramePr>
        <p:xfrm>
          <a:off x="5062736" y="3573016"/>
          <a:ext cx="3624064" cy="253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611560" y="355179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Operationalization of attendance </a:t>
            </a:r>
            <a:r>
              <a:rPr lang="en-GB" dirty="0" err="1" smtClean="0">
                <a:latin typeface="Arial Narrow" panose="020B0606020202030204" pitchFamily="34" charset="0"/>
              </a:rPr>
              <a:t>behavior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996952"/>
            <a:ext cx="2983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tangle 15"/>
          <p:cNvSpPr/>
          <p:nvPr/>
        </p:nvSpPr>
        <p:spPr>
          <a:xfrm>
            <a:off x="457200" y="3564967"/>
            <a:ext cx="298376" cy="288032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tangle 16"/>
          <p:cNvSpPr/>
          <p:nvPr/>
        </p:nvSpPr>
        <p:spPr>
          <a:xfrm>
            <a:off x="466688" y="4227946"/>
            <a:ext cx="298376" cy="2880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tangle 17"/>
          <p:cNvSpPr/>
          <p:nvPr/>
        </p:nvSpPr>
        <p:spPr>
          <a:xfrm>
            <a:off x="466688" y="4889022"/>
            <a:ext cx="298376" cy="288032"/>
          </a:xfrm>
          <a:prstGeom prst="rect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28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1. 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Arial Narrow" panose="020B0606020202030204" pitchFamily="34" charset="0"/>
              </a:rPr>
              <a:t>Job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Arial Narrow" panose="020B0606020202030204" pitchFamily="34" charset="0"/>
              </a:rPr>
              <a:t>Attendance dynamics: sickness absence or </a:t>
            </a:r>
            <a:r>
              <a:rPr lang="en-GB" sz="3500" dirty="0" err="1">
                <a:latin typeface="Arial Narrow" panose="020B0606020202030204" pitchFamily="34" charset="0"/>
              </a:rPr>
              <a:t>presenteeism</a:t>
            </a:r>
            <a:endParaRPr lang="en-GB" sz="3500" dirty="0">
              <a:latin typeface="Arial Narrow" panose="020B0606020202030204" pitchFamily="34" charset="0"/>
            </a:endParaRPr>
          </a:p>
          <a:p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2. METHODS</a:t>
            </a:r>
            <a:endParaRPr lang="en-US" sz="4200" dirty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Study population</a:t>
            </a:r>
          </a:p>
          <a:p>
            <a:pPr marL="457200" lvl="1" indent="0">
              <a:buNone/>
            </a:pPr>
            <a:endParaRPr lang="en-US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4200" dirty="0" smtClean="0">
                <a:latin typeface="Arial Narrow" panose="020B0606020202030204" pitchFamily="34" charset="0"/>
              </a:rPr>
              <a:t>3. STUDY RESULTS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work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1-3)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employment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4)</a:t>
            </a:r>
          </a:p>
          <a:p>
            <a:pPr marL="449262" indent="0">
              <a:buNone/>
            </a:pPr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nl-BE" sz="4200" dirty="0" smtClean="0">
                <a:latin typeface="Arial Narrow" panose="020B0606020202030204" pitchFamily="34" charset="0"/>
              </a:rPr>
              <a:t>4. DISCUSSION</a:t>
            </a:r>
            <a:endParaRPr lang="en-GB" sz="4200" dirty="0">
              <a:latin typeface="Arial Narrow" panose="020B0606020202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339" y="6417384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18864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Outline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70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56043" y="6525344"/>
            <a:ext cx="176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36096" y="6390000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5936" y="197521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latin typeface="Arial Narrow" panose="020B0606020202030204" pitchFamily="34" charset="0"/>
              </a:rPr>
              <a:t>Study 1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7" name="Ovaal 4"/>
          <p:cNvSpPr/>
          <p:nvPr/>
        </p:nvSpPr>
        <p:spPr>
          <a:xfrm>
            <a:off x="3809903" y="2861013"/>
            <a:ext cx="1008928" cy="9790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BE" sz="2600" kern="1200"/>
          </a:p>
        </p:txBody>
      </p:sp>
      <p:grpSp>
        <p:nvGrpSpPr>
          <p:cNvPr id="21" name="Groep 20"/>
          <p:cNvGrpSpPr/>
          <p:nvPr/>
        </p:nvGrpSpPr>
        <p:grpSpPr>
          <a:xfrm>
            <a:off x="66338" y="548680"/>
            <a:ext cx="8898149" cy="5483644"/>
            <a:chOff x="15156" y="476672"/>
            <a:chExt cx="8949332" cy="5555652"/>
          </a:xfrm>
        </p:grpSpPr>
        <p:sp>
          <p:nvSpPr>
            <p:cNvPr id="22" name="Rechthoek 21"/>
            <p:cNvSpPr/>
            <p:nvPr/>
          </p:nvSpPr>
          <p:spPr>
            <a:xfrm>
              <a:off x="899592" y="4293096"/>
              <a:ext cx="4176464" cy="17281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915156" y="2492298"/>
              <a:ext cx="2808312" cy="10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4" name="Tekstvak 23"/>
            <p:cNvSpPr txBox="1"/>
            <p:nvPr/>
          </p:nvSpPr>
          <p:spPr>
            <a:xfrm flipH="1">
              <a:off x="729287" y="3717032"/>
              <a:ext cx="314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BE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971600" y="4401108"/>
              <a:ext cx="266429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quality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Social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</a:p>
            <a:p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relations</a:t>
              </a:r>
              <a:endPara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1043608" y="2838718"/>
              <a:ext cx="31683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Employment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quality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Afgeronde rechthoek 26"/>
            <p:cNvSpPr/>
            <p:nvPr/>
          </p:nvSpPr>
          <p:spPr>
            <a:xfrm>
              <a:off x="2555776" y="4293095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27784" y="4293096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29" name="Afgeronde rechthoek 28"/>
            <p:cNvSpPr/>
            <p:nvPr/>
          </p:nvSpPr>
          <p:spPr>
            <a:xfrm>
              <a:off x="2555776" y="4725142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2555776" y="4725143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31" name="Afgeronde rechthoek 30"/>
            <p:cNvSpPr/>
            <p:nvPr/>
          </p:nvSpPr>
          <p:spPr>
            <a:xfrm>
              <a:off x="2555776" y="5157192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2555776" y="5157193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3" name="Afgeronde rechthoek 32"/>
            <p:cNvSpPr/>
            <p:nvPr/>
          </p:nvSpPr>
          <p:spPr>
            <a:xfrm>
              <a:off x="2555776" y="5589240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2555776" y="5589240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Family Conflict</a:t>
              </a:r>
            </a:p>
          </p:txBody>
        </p:sp>
        <p:sp>
          <p:nvSpPr>
            <p:cNvPr id="35" name="Ovaal 34"/>
            <p:cNvSpPr/>
            <p:nvPr/>
          </p:nvSpPr>
          <p:spPr>
            <a:xfrm>
              <a:off x="15156" y="3236813"/>
              <a:ext cx="1800000" cy="1368000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79512" y="3501008"/>
              <a:ext cx="1152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smtClean="0">
                  <a:solidFill>
                    <a:schemeClr val="bg1"/>
                  </a:solidFill>
                </a:rPr>
                <a:t>Job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quality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hthoek 36"/>
            <p:cNvSpPr/>
            <p:nvPr/>
          </p:nvSpPr>
          <p:spPr>
            <a:xfrm>
              <a:off x="7199784" y="2564904"/>
              <a:ext cx="1728000" cy="10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7092280" y="2708920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Presenteeism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9" name="Rechthoek 38"/>
            <p:cNvSpPr/>
            <p:nvPr/>
          </p:nvSpPr>
          <p:spPr>
            <a:xfrm>
              <a:off x="7199784" y="4005064"/>
              <a:ext cx="1764704" cy="10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0" name="Tekstvak 39"/>
            <p:cNvSpPr txBox="1"/>
            <p:nvPr/>
          </p:nvSpPr>
          <p:spPr>
            <a:xfrm>
              <a:off x="7308304" y="4149080"/>
              <a:ext cx="16561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Sickness absence</a:t>
              </a: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Ovaal 40"/>
            <p:cNvSpPr/>
            <p:nvPr/>
          </p:nvSpPr>
          <p:spPr>
            <a:xfrm>
              <a:off x="5652120" y="3140968"/>
              <a:ext cx="1800200" cy="1368152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2" name="Tekstvak 41"/>
            <p:cNvSpPr txBox="1"/>
            <p:nvPr/>
          </p:nvSpPr>
          <p:spPr>
            <a:xfrm>
              <a:off x="5810203" y="3416602"/>
              <a:ext cx="14981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err="1" smtClean="0">
                  <a:solidFill>
                    <a:schemeClr val="bg1"/>
                  </a:solidFill>
                </a:rPr>
                <a:t>Attendance</a:t>
              </a:r>
              <a:r>
                <a:rPr lang="nl-BE" sz="2000" dirty="0" smtClean="0">
                  <a:solidFill>
                    <a:schemeClr val="bg1"/>
                  </a:solidFill>
                </a:rPr>
                <a:t>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behavior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  <p:sp>
          <p:nvSpPr>
            <p:cNvPr id="43" name="Ovaal 42"/>
            <p:cNvSpPr/>
            <p:nvPr/>
          </p:nvSpPr>
          <p:spPr>
            <a:xfrm>
              <a:off x="4283968" y="476672"/>
              <a:ext cx="1800000" cy="1368000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4283968" y="548680"/>
              <a:ext cx="16561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smtClean="0">
                  <a:solidFill>
                    <a:schemeClr val="bg1"/>
                  </a:solidFill>
                </a:rPr>
                <a:t>Health &amp;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health</a:t>
              </a:r>
              <a:r>
                <a:rPr lang="nl-BE" sz="2000" dirty="0" smtClean="0">
                  <a:solidFill>
                    <a:schemeClr val="bg1"/>
                  </a:solidFill>
                </a:rPr>
                <a:t>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behavior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Rechte verbindingslijn met pijl 2"/>
          <p:cNvCxnSpPr/>
          <p:nvPr/>
        </p:nvCxnSpPr>
        <p:spPr>
          <a:xfrm flipV="1">
            <a:off x="2195736" y="2880111"/>
            <a:ext cx="5014140" cy="1794628"/>
          </a:xfrm>
          <a:prstGeom prst="straightConnector1">
            <a:avLst/>
          </a:prstGeom>
          <a:ln w="5715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69173" y="1826707"/>
            <a:ext cx="8970157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fr-BE" dirty="0"/>
              <a:t>Janssens H, Clays E, De Clercq B, De Bacquer D, </a:t>
            </a:r>
            <a:r>
              <a:rPr lang="fr-BE" dirty="0" err="1"/>
              <a:t>Casini</a:t>
            </a:r>
            <a:r>
              <a:rPr lang="fr-BE" dirty="0"/>
              <a:t> A, </a:t>
            </a:r>
            <a:r>
              <a:rPr lang="fr-BE" dirty="0" err="1"/>
              <a:t>Kittel</a:t>
            </a:r>
            <a:r>
              <a:rPr lang="fr-BE" dirty="0"/>
              <a:t> F, Braeckman L. </a:t>
            </a:r>
            <a:r>
              <a:rPr lang="en-US" dirty="0"/>
              <a:t>The association between work psychosocial factors and </a:t>
            </a:r>
            <a:r>
              <a:rPr lang="en-US" dirty="0" err="1"/>
              <a:t>presenteeism</a:t>
            </a:r>
            <a:r>
              <a:rPr lang="en-US" dirty="0"/>
              <a:t>: a cross-sectional study. International Journal of Occupational Medicine and Environmental </a:t>
            </a:r>
            <a:r>
              <a:rPr lang="en-US" dirty="0" smtClean="0"/>
              <a:t>Health 2016;29(2</a:t>
            </a:r>
            <a:r>
              <a:rPr lang="en-US" dirty="0"/>
              <a:t>):331-44</a:t>
            </a:r>
            <a:endParaRPr lang="nl-BE" dirty="0"/>
          </a:p>
        </p:txBody>
      </p:sp>
      <p:sp>
        <p:nvSpPr>
          <p:cNvPr id="45" name="PIJL-RECHTS 44"/>
          <p:cNvSpPr/>
          <p:nvPr/>
        </p:nvSpPr>
        <p:spPr>
          <a:xfrm>
            <a:off x="1908120" y="3739698"/>
            <a:ext cx="3744000" cy="324000"/>
          </a:xfrm>
          <a:prstGeom prst="rightArrow">
            <a:avLst>
              <a:gd name="adj1" fmla="val 71164"/>
              <a:gd name="adj2" fmla="val 50000"/>
            </a:avLst>
          </a:prstGeom>
          <a:solidFill>
            <a:srgbClr val="FFC000"/>
          </a:solidFill>
          <a:ln w="635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6" name="Tekstvak 45"/>
          <p:cNvSpPr txBox="1"/>
          <p:nvPr/>
        </p:nvSpPr>
        <p:spPr>
          <a:xfrm>
            <a:off x="3780119" y="3430528"/>
            <a:ext cx="131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nl-B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5" grpId="0" animBg="1"/>
      <p:bldP spid="45" grpId="1" animBg="1"/>
      <p:bldP spid="46" grpId="0"/>
      <p:bldP spid="4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 vert="wordArtVert">
            <a:normAutofit/>
          </a:bodyPr>
          <a:lstStyle/>
          <a:p>
            <a:pPr marL="457200" lvl="1" indent="0">
              <a:buNone/>
            </a:pPr>
            <a:endParaRPr lang="nl-NL" sz="2400" dirty="0" smtClean="0">
              <a:latin typeface="Arial Narrow" pitchFamily="34" charset="0"/>
            </a:endParaRPr>
          </a:p>
          <a:p>
            <a:endParaRPr lang="en-GB" sz="2400" dirty="0">
              <a:latin typeface="Arial Narrow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9746"/>
            <a:ext cx="8229600" cy="957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Arial Narrow" panose="020B0606020202030204" pitchFamily="34" charset="0"/>
              </a:rPr>
              <a:t>Study 1: Results logistic regression analysis (n= 2983)</a:t>
            </a:r>
            <a:endParaRPr lang="en-GB" sz="2800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4" name="Tekstvak 3"/>
          <p:cNvSpPr txBox="1"/>
          <p:nvPr/>
        </p:nvSpPr>
        <p:spPr>
          <a:xfrm>
            <a:off x="968765" y="5770457"/>
            <a:ext cx="7563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Adjusted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for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gender,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age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educational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level,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seniority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sector, smoking, body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mass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index,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self-rated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health, stress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outside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work</a:t>
            </a:r>
            <a:r>
              <a:rPr lang="nl-NL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nl-NL" sz="16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neuroticism</a:t>
            </a:r>
            <a:endParaRPr lang="nl-BE" sz="1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Grafiek 15"/>
          <p:cNvGraphicFramePr/>
          <p:nvPr>
            <p:extLst>
              <p:ext uri="{D42A27DB-BD31-4B8C-83A1-F6EECF244321}">
                <p14:modId xmlns:p14="http://schemas.microsoft.com/office/powerpoint/2010/main" val="1172370954"/>
              </p:ext>
            </p:extLst>
          </p:nvPr>
        </p:nvGraphicFramePr>
        <p:xfrm>
          <a:off x="66339" y="764704"/>
          <a:ext cx="8925278" cy="490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Ovaal 14"/>
          <p:cNvSpPr/>
          <p:nvPr/>
        </p:nvSpPr>
        <p:spPr>
          <a:xfrm>
            <a:off x="1043608" y="1268760"/>
            <a:ext cx="503992" cy="165618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Ovaal 16"/>
          <p:cNvSpPr/>
          <p:nvPr/>
        </p:nvSpPr>
        <p:spPr>
          <a:xfrm>
            <a:off x="4139952" y="1124744"/>
            <a:ext cx="503992" cy="165618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Ovaal 1"/>
          <p:cNvSpPr/>
          <p:nvPr/>
        </p:nvSpPr>
        <p:spPr>
          <a:xfrm>
            <a:off x="8126685" y="922437"/>
            <a:ext cx="504000" cy="1656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Ovaal 2"/>
          <p:cNvSpPr/>
          <p:nvPr/>
        </p:nvSpPr>
        <p:spPr>
          <a:xfrm>
            <a:off x="6058592" y="1721899"/>
            <a:ext cx="504000" cy="1656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5148000" y="1399731"/>
            <a:ext cx="504056" cy="1656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/>
          <p:cNvSpPr/>
          <p:nvPr/>
        </p:nvSpPr>
        <p:spPr>
          <a:xfrm>
            <a:off x="3131896" y="1898830"/>
            <a:ext cx="504000" cy="1656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074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" grpId="0" animBg="1"/>
      <p:bldP spid="3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56043" y="6525344"/>
            <a:ext cx="176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36096" y="6390000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5936" y="371537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latin typeface="Arial Narrow" panose="020B0606020202030204" pitchFamily="34" charset="0"/>
              </a:rPr>
              <a:t>Study 2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7" name="Ovaal 4"/>
          <p:cNvSpPr/>
          <p:nvPr/>
        </p:nvSpPr>
        <p:spPr>
          <a:xfrm>
            <a:off x="3809903" y="2861013"/>
            <a:ext cx="1008928" cy="9790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BE" sz="2600" kern="1200"/>
          </a:p>
        </p:txBody>
      </p:sp>
      <p:sp>
        <p:nvSpPr>
          <p:cNvPr id="22" name="Rechthoek 21"/>
          <p:cNvSpPr/>
          <p:nvPr/>
        </p:nvSpPr>
        <p:spPr>
          <a:xfrm>
            <a:off x="945716" y="4315639"/>
            <a:ext cx="4152578" cy="17057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Rechthoek 22"/>
          <p:cNvSpPr/>
          <p:nvPr/>
        </p:nvSpPr>
        <p:spPr>
          <a:xfrm>
            <a:off x="961191" y="2538181"/>
            <a:ext cx="2792251" cy="10660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 flipH="1">
            <a:off x="776385" y="3747041"/>
            <a:ext cx="312523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25" name="Tekstvak 24"/>
          <p:cNvSpPr txBox="1"/>
          <p:nvPr/>
        </p:nvSpPr>
        <p:spPr>
          <a:xfrm>
            <a:off x="1017312" y="4422251"/>
            <a:ext cx="2649058" cy="161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88908" y="2880111"/>
            <a:ext cx="3150232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5" name="Groep 4"/>
          <p:cNvGrpSpPr/>
          <p:nvPr/>
        </p:nvGrpSpPr>
        <p:grpSpPr>
          <a:xfrm>
            <a:off x="2592428" y="4315638"/>
            <a:ext cx="3365020" cy="1279345"/>
            <a:chOff x="2592428" y="4315638"/>
            <a:chExt cx="3365020" cy="1279345"/>
          </a:xfrm>
        </p:grpSpPr>
        <p:sp>
          <p:nvSpPr>
            <p:cNvPr id="27" name="Afgeronde rechthoek 26"/>
            <p:cNvSpPr/>
            <p:nvPr/>
          </p:nvSpPr>
          <p:spPr>
            <a:xfrm>
              <a:off x="2592428" y="4315638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64024" y="4315639"/>
              <a:ext cx="3007039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29" name="Afgeronde rechthoek 28"/>
            <p:cNvSpPr/>
            <p:nvPr/>
          </p:nvSpPr>
          <p:spPr>
            <a:xfrm>
              <a:off x="2592428" y="4742085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2592428" y="4742086"/>
              <a:ext cx="3365020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31" name="Afgeronde rechthoek 30"/>
            <p:cNvSpPr/>
            <p:nvPr/>
          </p:nvSpPr>
          <p:spPr>
            <a:xfrm>
              <a:off x="2592428" y="5168535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2592428" y="5168536"/>
              <a:ext cx="3365020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Afgeronde rechthoek 32"/>
          <p:cNvSpPr/>
          <p:nvPr/>
        </p:nvSpPr>
        <p:spPr>
          <a:xfrm>
            <a:off x="2592428" y="5594983"/>
            <a:ext cx="3078635" cy="426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Tekstvak 33"/>
          <p:cNvSpPr txBox="1"/>
          <p:nvPr/>
        </p:nvSpPr>
        <p:spPr>
          <a:xfrm>
            <a:off x="2592428" y="5594983"/>
            <a:ext cx="3365020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Family Conflict</a:t>
            </a:r>
          </a:p>
        </p:txBody>
      </p:sp>
      <p:sp>
        <p:nvSpPr>
          <p:cNvPr id="35" name="Ovaal 34"/>
          <p:cNvSpPr/>
          <p:nvPr/>
        </p:nvSpPr>
        <p:spPr>
          <a:xfrm>
            <a:off x="66338" y="3273046"/>
            <a:ext cx="178970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6" name="Tekstvak 35"/>
          <p:cNvSpPr txBox="1"/>
          <p:nvPr/>
        </p:nvSpPr>
        <p:spPr>
          <a:xfrm>
            <a:off x="229754" y="3533817"/>
            <a:ext cx="1145539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7209876" y="2609846"/>
            <a:ext cx="1718117" cy="994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8" name="Tekstvak 37"/>
          <p:cNvSpPr txBox="1"/>
          <p:nvPr/>
        </p:nvSpPr>
        <p:spPr>
          <a:xfrm>
            <a:off x="7102987" y="2751995"/>
            <a:ext cx="1861500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Presenteeism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Rechthoek 38"/>
          <p:cNvSpPr/>
          <p:nvPr/>
        </p:nvSpPr>
        <p:spPr>
          <a:xfrm>
            <a:off x="7209876" y="4031340"/>
            <a:ext cx="1754611" cy="994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0" name="Tekstvak 39"/>
          <p:cNvSpPr txBox="1"/>
          <p:nvPr/>
        </p:nvSpPr>
        <p:spPr>
          <a:xfrm>
            <a:off x="7317775" y="4173489"/>
            <a:ext cx="1646712" cy="10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Sickness absence</a:t>
            </a: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5671063" y="3178443"/>
            <a:ext cx="1789904" cy="135041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2" name="Tekstvak 41"/>
          <p:cNvSpPr txBox="1"/>
          <p:nvPr/>
        </p:nvSpPr>
        <p:spPr>
          <a:xfrm>
            <a:off x="5828242" y="3450505"/>
            <a:ext cx="1489533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 smtClean="0">
                <a:solidFill>
                  <a:schemeClr val="bg1"/>
                </a:solidFill>
              </a:rPr>
              <a:t>Attendance</a:t>
            </a:r>
            <a:r>
              <a:rPr lang="nl-BE" sz="2000" dirty="0" smtClean="0">
                <a:solidFill>
                  <a:schemeClr val="bg1"/>
                </a:solidFill>
              </a:rPr>
              <a:t> </a:t>
            </a:r>
            <a:r>
              <a:rPr lang="nl-BE" sz="2000" dirty="0" err="1" smtClean="0">
                <a:solidFill>
                  <a:schemeClr val="bg1"/>
                </a:solidFill>
              </a:rPr>
              <a:t>behavior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43" name="Ovaal 42"/>
          <p:cNvSpPr/>
          <p:nvPr/>
        </p:nvSpPr>
        <p:spPr>
          <a:xfrm>
            <a:off x="4310736" y="548680"/>
            <a:ext cx="178970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Tekstvak 43"/>
          <p:cNvSpPr txBox="1"/>
          <p:nvPr/>
        </p:nvSpPr>
        <p:spPr>
          <a:xfrm>
            <a:off x="4310736" y="619755"/>
            <a:ext cx="1646712" cy="10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Health &amp; </a:t>
            </a:r>
            <a:r>
              <a:rPr lang="nl-BE" sz="2000" dirty="0" err="1" smtClean="0">
                <a:solidFill>
                  <a:schemeClr val="bg1"/>
                </a:solidFill>
              </a:rPr>
              <a:t>health</a:t>
            </a:r>
            <a:r>
              <a:rPr lang="nl-BE" sz="2000" dirty="0" smtClean="0">
                <a:solidFill>
                  <a:schemeClr val="bg1"/>
                </a:solidFill>
              </a:rPr>
              <a:t> </a:t>
            </a:r>
            <a:r>
              <a:rPr lang="nl-BE" sz="2000" dirty="0" err="1" smtClean="0">
                <a:solidFill>
                  <a:schemeClr val="bg1"/>
                </a:solidFill>
              </a:rPr>
              <a:t>behavior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69173" y="1826707"/>
            <a:ext cx="8970157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fr-BE" dirty="0"/>
              <a:t>Janssens H, Clays E, De Clercq B, </a:t>
            </a:r>
            <a:r>
              <a:rPr lang="fr-BE" dirty="0" err="1"/>
              <a:t>Casini</a:t>
            </a:r>
            <a:r>
              <a:rPr lang="fr-BE" dirty="0"/>
              <a:t> A, De Bacquer D, </a:t>
            </a:r>
            <a:r>
              <a:rPr lang="fr-BE" dirty="0" err="1"/>
              <a:t>Kittel</a:t>
            </a:r>
            <a:r>
              <a:rPr lang="fr-BE" dirty="0"/>
              <a:t> F, Braeckman L. </a:t>
            </a:r>
            <a:r>
              <a:rPr lang="en-US" dirty="0"/>
              <a:t>The relation between psychosocial risk factors and cause-specific long-term sickness absence. European Journal of Public Health 2014, 24(3): 428-433</a:t>
            </a:r>
            <a:endParaRPr lang="nl-BE" dirty="0"/>
          </a:p>
        </p:txBody>
      </p:sp>
      <p:cxnSp>
        <p:nvCxnSpPr>
          <p:cNvPr id="45" name="Rechte verbindingslijn met pijl 44"/>
          <p:cNvCxnSpPr/>
          <p:nvPr/>
        </p:nvCxnSpPr>
        <p:spPr>
          <a:xfrm flipV="1">
            <a:off x="6518533" y="4674738"/>
            <a:ext cx="754275" cy="217313"/>
          </a:xfrm>
          <a:prstGeom prst="straightConnector1">
            <a:avLst/>
          </a:prstGeom>
          <a:ln w="5715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raccolade 45"/>
          <p:cNvSpPr/>
          <p:nvPr/>
        </p:nvSpPr>
        <p:spPr>
          <a:xfrm>
            <a:off x="5783882" y="4262983"/>
            <a:ext cx="648000" cy="1332000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740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6064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Most important findings: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err="1" smtClean="0">
                <a:latin typeface="Arial Narrow" panose="020B0606020202030204" pitchFamily="34" charset="0"/>
              </a:rPr>
              <a:t>Bullying</a:t>
            </a:r>
            <a:r>
              <a:rPr lang="nl-NL" sz="2000" dirty="0" smtClean="0">
                <a:latin typeface="Arial Narrow" panose="020B0606020202030204" pitchFamily="34" charset="0"/>
              </a:rPr>
              <a:t>: </a:t>
            </a:r>
            <a:r>
              <a:rPr lang="nl-NL" sz="2000" dirty="0" err="1" smtClean="0">
                <a:latin typeface="Arial Narrow" panose="020B0606020202030204" pitchFamily="34" charset="0"/>
              </a:rPr>
              <a:t>associated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with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both</a:t>
            </a:r>
            <a:r>
              <a:rPr lang="nl-NL" sz="2000" dirty="0" smtClean="0">
                <a:latin typeface="Arial Narrow" panose="020B0606020202030204" pitchFamily="34" charset="0"/>
              </a:rPr>
              <a:t> types of </a:t>
            </a:r>
            <a:r>
              <a:rPr lang="nl-NL" sz="2000" dirty="0">
                <a:latin typeface="Arial Narrow" panose="020B0606020202030204" pitchFamily="34" charset="0"/>
              </a:rPr>
              <a:t>s</a:t>
            </a:r>
            <a:r>
              <a:rPr lang="nl-NL" sz="2000" dirty="0" smtClean="0">
                <a:latin typeface="Arial Narrow" panose="020B0606020202030204" pitchFamily="34" charset="0"/>
              </a:rPr>
              <a:t>ickness </a:t>
            </a:r>
            <a:r>
              <a:rPr lang="nl-NL" sz="2000" dirty="0" err="1" smtClean="0">
                <a:latin typeface="Arial Narrow" panose="020B0606020202030204" pitchFamily="34" charset="0"/>
              </a:rPr>
              <a:t>absense</a:t>
            </a:r>
            <a:endParaRPr lang="nl-NL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sz="2000" dirty="0" smtClean="0">
              <a:latin typeface="Arial Narrow" panose="020B0606020202030204" pitchFamily="34" charset="0"/>
            </a:endParaRPr>
          </a:p>
          <a:p>
            <a:r>
              <a:rPr lang="nl-NL" sz="2000" dirty="0" err="1" smtClean="0">
                <a:latin typeface="Arial Narrow" panose="020B0606020202030204" pitchFamily="34" charset="0"/>
              </a:rPr>
              <a:t>Higher</a:t>
            </a:r>
            <a:r>
              <a:rPr lang="nl-NL" sz="2000" dirty="0" smtClean="0">
                <a:latin typeface="Arial Narrow" panose="020B0606020202030204" pitchFamily="34" charset="0"/>
              </a:rPr>
              <a:t> job </a:t>
            </a:r>
            <a:r>
              <a:rPr lang="nl-NL" sz="2000" dirty="0" err="1" smtClean="0">
                <a:latin typeface="Arial Narrow" panose="020B0606020202030204" pitchFamily="34" charset="0"/>
              </a:rPr>
              <a:t>demands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and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higher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efforts</a:t>
            </a:r>
            <a:r>
              <a:rPr lang="nl-NL" sz="2000" dirty="0" smtClean="0">
                <a:latin typeface="Arial Narrow" panose="020B0606020202030204" pitchFamily="34" charset="0"/>
              </a:rPr>
              <a:t>: </a:t>
            </a:r>
            <a:r>
              <a:rPr lang="nl-NL" sz="2000" dirty="0" err="1" smtClean="0">
                <a:latin typeface="Arial Narrow" panose="020B0606020202030204" pitchFamily="34" charset="0"/>
              </a:rPr>
              <a:t>associated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with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lower</a:t>
            </a:r>
            <a:r>
              <a:rPr lang="nl-NL" sz="2000" dirty="0" smtClean="0">
                <a:latin typeface="Arial Narrow" panose="020B0606020202030204" pitchFamily="34" charset="0"/>
              </a:rPr>
              <a:t> risk </a:t>
            </a:r>
            <a:r>
              <a:rPr lang="nl-NL" sz="2000" dirty="0" err="1" smtClean="0">
                <a:latin typeface="Arial Narrow" panose="020B0606020202030204" pitchFamily="34" charset="0"/>
              </a:rPr>
              <a:t>for</a:t>
            </a:r>
            <a:r>
              <a:rPr lang="nl-NL" sz="2000" dirty="0" smtClean="0">
                <a:latin typeface="Arial Narrow" panose="020B0606020202030204" pitchFamily="34" charset="0"/>
              </a:rPr>
              <a:t> long term sickness absence </a:t>
            </a:r>
            <a:r>
              <a:rPr lang="nl-NL" sz="2000" dirty="0" err="1" smtClean="0">
                <a:latin typeface="Arial Narrow" panose="020B0606020202030204" pitchFamily="34" charset="0"/>
              </a:rPr>
              <a:t>due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musculoskeletal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problems</a:t>
            </a:r>
            <a:endParaRPr lang="nl-NL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sz="2000" dirty="0" smtClean="0">
              <a:latin typeface="Arial Narrow" panose="020B0606020202030204" pitchFamily="34" charset="0"/>
            </a:endParaRPr>
          </a:p>
          <a:p>
            <a:r>
              <a:rPr lang="nl-NL" sz="2000" dirty="0" err="1" smtClean="0">
                <a:latin typeface="Arial Narrow" panose="020B0606020202030204" pitchFamily="34" charset="0"/>
              </a:rPr>
              <a:t>Higher</a:t>
            </a:r>
            <a:r>
              <a:rPr lang="nl-NL" sz="2000" dirty="0" smtClean="0">
                <a:latin typeface="Arial Narrow" panose="020B0606020202030204" pitchFamily="34" charset="0"/>
              </a:rPr>
              <a:t> control: </a:t>
            </a:r>
            <a:r>
              <a:rPr lang="nl-NL" sz="2000" dirty="0" err="1" smtClean="0">
                <a:latin typeface="Arial Narrow" panose="020B0606020202030204" pitchFamily="34" charset="0"/>
              </a:rPr>
              <a:t>associated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with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lower</a:t>
            </a:r>
            <a:r>
              <a:rPr lang="nl-NL" sz="2000" dirty="0" smtClean="0">
                <a:latin typeface="Arial Narrow" panose="020B0606020202030204" pitchFamily="34" charset="0"/>
              </a:rPr>
              <a:t> risk </a:t>
            </a:r>
            <a:r>
              <a:rPr lang="nl-NL" sz="2000" dirty="0" err="1" smtClean="0">
                <a:latin typeface="Arial Narrow" panose="020B0606020202030204" pitchFamily="34" charset="0"/>
              </a:rPr>
              <a:t>for</a:t>
            </a:r>
            <a:r>
              <a:rPr lang="nl-NL" sz="2000" dirty="0" smtClean="0">
                <a:latin typeface="Arial Narrow" panose="020B0606020202030204" pitchFamily="34" charset="0"/>
              </a:rPr>
              <a:t> long term sickness absence </a:t>
            </a:r>
            <a:r>
              <a:rPr lang="nl-NL" sz="2000" dirty="0" err="1" smtClean="0">
                <a:latin typeface="Arial Narrow" panose="020B0606020202030204" pitchFamily="34" charset="0"/>
              </a:rPr>
              <a:t>due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musculoskeletal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problems</a:t>
            </a:r>
            <a:endParaRPr lang="nl-NL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nl-NL" sz="2000" dirty="0" smtClean="0">
              <a:latin typeface="Arial Narrow" panose="020B0606020202030204" pitchFamily="34" charset="0"/>
            </a:endParaRPr>
          </a:p>
          <a:p>
            <a:r>
              <a:rPr lang="nl-NL" sz="2000" dirty="0" err="1" smtClean="0">
                <a:latin typeface="Arial Narrow" panose="020B0606020202030204" pitchFamily="34" charset="0"/>
              </a:rPr>
              <a:t>Higher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>
                <a:latin typeface="Arial Narrow" panose="020B0606020202030204" pitchFamily="34" charset="0"/>
              </a:rPr>
              <a:t>r</a:t>
            </a:r>
            <a:r>
              <a:rPr lang="nl-NL" sz="2000" dirty="0" err="1" smtClean="0">
                <a:latin typeface="Arial Narrow" panose="020B0606020202030204" pitchFamily="34" charset="0"/>
              </a:rPr>
              <a:t>ewards</a:t>
            </a:r>
            <a:r>
              <a:rPr lang="nl-NL" sz="2000" dirty="0" smtClean="0">
                <a:latin typeface="Arial Narrow" panose="020B0606020202030204" pitchFamily="34" charset="0"/>
              </a:rPr>
              <a:t>: </a:t>
            </a:r>
            <a:r>
              <a:rPr lang="nl-NL" sz="2000" dirty="0" err="1" smtClean="0">
                <a:latin typeface="Arial Narrow" panose="020B0606020202030204" pitchFamily="34" charset="0"/>
              </a:rPr>
              <a:t>associated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with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lower</a:t>
            </a:r>
            <a:r>
              <a:rPr lang="nl-NL" sz="2000" dirty="0" smtClean="0">
                <a:latin typeface="Arial Narrow" panose="020B0606020202030204" pitchFamily="34" charset="0"/>
              </a:rPr>
              <a:t> risk </a:t>
            </a:r>
            <a:r>
              <a:rPr lang="nl-NL" sz="2000" dirty="0" err="1" smtClean="0">
                <a:latin typeface="Arial Narrow" panose="020B0606020202030204" pitchFamily="34" charset="0"/>
              </a:rPr>
              <a:t>for</a:t>
            </a:r>
            <a:r>
              <a:rPr lang="nl-NL" sz="2000" dirty="0" smtClean="0">
                <a:latin typeface="Arial Narrow" panose="020B0606020202030204" pitchFamily="34" charset="0"/>
              </a:rPr>
              <a:t> LSA </a:t>
            </a:r>
            <a:r>
              <a:rPr lang="nl-NL" sz="2000" dirty="0" err="1" smtClean="0">
                <a:latin typeface="Arial Narrow" panose="020B0606020202030204" pitchFamily="34" charset="0"/>
              </a:rPr>
              <a:t>due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menthal</a:t>
            </a:r>
            <a:r>
              <a:rPr lang="nl-NL" sz="2000" dirty="0" smtClean="0">
                <a:latin typeface="Arial Narrow" panose="020B0606020202030204" pitchFamily="34" charset="0"/>
              </a:rPr>
              <a:t> health</a:t>
            </a:r>
            <a:endParaRPr lang="nl-BE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91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56043" y="6525344"/>
            <a:ext cx="176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36096" y="6390000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60138" y="410727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latin typeface="Arial Narrow" panose="020B0606020202030204" pitchFamily="34" charset="0"/>
              </a:rPr>
              <a:t>Study 3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7" name="Ovaal 4"/>
          <p:cNvSpPr/>
          <p:nvPr/>
        </p:nvSpPr>
        <p:spPr>
          <a:xfrm>
            <a:off x="3809903" y="2861013"/>
            <a:ext cx="1008928" cy="9790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BE" sz="2600" kern="1200"/>
          </a:p>
        </p:txBody>
      </p:sp>
      <p:sp>
        <p:nvSpPr>
          <p:cNvPr id="22" name="Rechthoek 21"/>
          <p:cNvSpPr/>
          <p:nvPr/>
        </p:nvSpPr>
        <p:spPr>
          <a:xfrm>
            <a:off x="945716" y="4315639"/>
            <a:ext cx="4152578" cy="17057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Rechthoek 22"/>
          <p:cNvSpPr/>
          <p:nvPr/>
        </p:nvSpPr>
        <p:spPr>
          <a:xfrm>
            <a:off x="961191" y="2538181"/>
            <a:ext cx="2792251" cy="10660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 flipH="1">
            <a:off x="776385" y="3747041"/>
            <a:ext cx="312523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25" name="Tekstvak 24"/>
          <p:cNvSpPr txBox="1"/>
          <p:nvPr/>
        </p:nvSpPr>
        <p:spPr>
          <a:xfrm>
            <a:off x="1017312" y="4422251"/>
            <a:ext cx="2649058" cy="161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88908" y="2880111"/>
            <a:ext cx="3150232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Afgeronde rechthoek 28"/>
          <p:cNvSpPr/>
          <p:nvPr/>
        </p:nvSpPr>
        <p:spPr>
          <a:xfrm>
            <a:off x="2592428" y="4742085"/>
            <a:ext cx="3078635" cy="426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Tekstvak 29"/>
          <p:cNvSpPr txBox="1"/>
          <p:nvPr/>
        </p:nvSpPr>
        <p:spPr>
          <a:xfrm>
            <a:off x="2592428" y="4742086"/>
            <a:ext cx="3365020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Effort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Reward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Imbalance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model</a:t>
            </a:r>
          </a:p>
        </p:txBody>
      </p:sp>
      <p:grpSp>
        <p:nvGrpSpPr>
          <p:cNvPr id="2" name="Groep 1"/>
          <p:cNvGrpSpPr/>
          <p:nvPr/>
        </p:nvGrpSpPr>
        <p:grpSpPr>
          <a:xfrm>
            <a:off x="2592428" y="4315638"/>
            <a:ext cx="3365020" cy="1279345"/>
            <a:chOff x="2592428" y="4315638"/>
            <a:chExt cx="3365020" cy="1279345"/>
          </a:xfrm>
        </p:grpSpPr>
        <p:sp>
          <p:nvSpPr>
            <p:cNvPr id="27" name="Afgeronde rechthoek 26"/>
            <p:cNvSpPr/>
            <p:nvPr/>
          </p:nvSpPr>
          <p:spPr>
            <a:xfrm>
              <a:off x="2592428" y="4315638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64024" y="4315639"/>
              <a:ext cx="3007039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31" name="Afgeronde rechthoek 30"/>
            <p:cNvSpPr/>
            <p:nvPr/>
          </p:nvSpPr>
          <p:spPr>
            <a:xfrm>
              <a:off x="2592428" y="5168535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2592428" y="5168536"/>
              <a:ext cx="3365020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Afgeronde rechthoek 32"/>
          <p:cNvSpPr/>
          <p:nvPr/>
        </p:nvSpPr>
        <p:spPr>
          <a:xfrm>
            <a:off x="2592428" y="5594983"/>
            <a:ext cx="3078635" cy="426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Tekstvak 33"/>
          <p:cNvSpPr txBox="1"/>
          <p:nvPr/>
        </p:nvSpPr>
        <p:spPr>
          <a:xfrm>
            <a:off x="2592428" y="5594983"/>
            <a:ext cx="3365020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Family Conflict</a:t>
            </a:r>
          </a:p>
        </p:txBody>
      </p:sp>
      <p:sp>
        <p:nvSpPr>
          <p:cNvPr id="35" name="Ovaal 34"/>
          <p:cNvSpPr/>
          <p:nvPr/>
        </p:nvSpPr>
        <p:spPr>
          <a:xfrm>
            <a:off x="66338" y="3273046"/>
            <a:ext cx="178970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6" name="Tekstvak 35"/>
          <p:cNvSpPr txBox="1"/>
          <p:nvPr/>
        </p:nvSpPr>
        <p:spPr>
          <a:xfrm>
            <a:off x="229754" y="3533817"/>
            <a:ext cx="1145539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7209876" y="2609846"/>
            <a:ext cx="1718117" cy="994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8" name="Tekstvak 37"/>
          <p:cNvSpPr txBox="1"/>
          <p:nvPr/>
        </p:nvSpPr>
        <p:spPr>
          <a:xfrm>
            <a:off x="7102987" y="2751995"/>
            <a:ext cx="1861500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Presenteeism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Rechthoek 38"/>
          <p:cNvSpPr/>
          <p:nvPr/>
        </p:nvSpPr>
        <p:spPr>
          <a:xfrm>
            <a:off x="7209876" y="4031340"/>
            <a:ext cx="1754611" cy="994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0" name="Tekstvak 39"/>
          <p:cNvSpPr txBox="1"/>
          <p:nvPr/>
        </p:nvSpPr>
        <p:spPr>
          <a:xfrm>
            <a:off x="7317775" y="4173489"/>
            <a:ext cx="1646712" cy="10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Sickness absence</a:t>
            </a: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5671063" y="3178443"/>
            <a:ext cx="1789904" cy="135041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2" name="Tekstvak 41"/>
          <p:cNvSpPr txBox="1"/>
          <p:nvPr/>
        </p:nvSpPr>
        <p:spPr>
          <a:xfrm>
            <a:off x="5828242" y="3450505"/>
            <a:ext cx="1489533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 smtClean="0">
                <a:solidFill>
                  <a:schemeClr val="bg1"/>
                </a:solidFill>
              </a:rPr>
              <a:t>Attendance</a:t>
            </a:r>
            <a:r>
              <a:rPr lang="nl-BE" sz="2000" dirty="0" smtClean="0">
                <a:solidFill>
                  <a:schemeClr val="bg1"/>
                </a:solidFill>
              </a:rPr>
              <a:t> </a:t>
            </a:r>
            <a:r>
              <a:rPr lang="nl-BE" sz="2000" dirty="0" err="1" smtClean="0">
                <a:solidFill>
                  <a:schemeClr val="bg1"/>
                </a:solidFill>
              </a:rPr>
              <a:t>behavior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43" name="Ovaal 42"/>
          <p:cNvSpPr/>
          <p:nvPr/>
        </p:nvSpPr>
        <p:spPr>
          <a:xfrm>
            <a:off x="4310736" y="548680"/>
            <a:ext cx="178970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Tekstvak 43"/>
          <p:cNvSpPr txBox="1"/>
          <p:nvPr/>
        </p:nvSpPr>
        <p:spPr>
          <a:xfrm>
            <a:off x="4310736" y="619755"/>
            <a:ext cx="1646712" cy="10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Health &amp; </a:t>
            </a:r>
            <a:r>
              <a:rPr lang="nl-BE" sz="2000" dirty="0" err="1" smtClean="0">
                <a:solidFill>
                  <a:schemeClr val="bg1"/>
                </a:solidFill>
              </a:rPr>
              <a:t>health</a:t>
            </a:r>
            <a:r>
              <a:rPr lang="nl-BE" sz="2000" dirty="0" smtClean="0">
                <a:solidFill>
                  <a:schemeClr val="bg1"/>
                </a:solidFill>
              </a:rPr>
              <a:t> </a:t>
            </a:r>
            <a:r>
              <a:rPr lang="nl-BE" sz="2000" dirty="0" err="1" smtClean="0">
                <a:solidFill>
                  <a:schemeClr val="bg1"/>
                </a:solidFill>
              </a:rPr>
              <a:t>behavior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69173" y="1826707"/>
            <a:ext cx="8970157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fr-BE" dirty="0"/>
              <a:t>Janssens H., Braeckman L., De Clercq B., </a:t>
            </a:r>
            <a:r>
              <a:rPr lang="fr-BE" dirty="0" err="1"/>
              <a:t>Casini</a:t>
            </a:r>
            <a:r>
              <a:rPr lang="fr-BE" dirty="0"/>
              <a:t> A., De Bacquer D., </a:t>
            </a:r>
            <a:r>
              <a:rPr lang="fr-BE" dirty="0" err="1"/>
              <a:t>Kittel</a:t>
            </a:r>
            <a:r>
              <a:rPr lang="fr-BE" dirty="0"/>
              <a:t> F., Clays E., </a:t>
            </a:r>
            <a:r>
              <a:rPr lang="en-US" dirty="0"/>
              <a:t>The indirect association of job strain with long-term sickness absence through bullying: a mediation analysis using structural equation modeling. BMC Public </a:t>
            </a:r>
            <a:r>
              <a:rPr lang="en-US" dirty="0" smtClean="0"/>
              <a:t>Health </a:t>
            </a:r>
            <a:r>
              <a:rPr lang="nl-BE" dirty="0" smtClean="0"/>
              <a:t>2016,16(1</a:t>
            </a:r>
            <a:r>
              <a:rPr lang="nl-BE" dirty="0"/>
              <a:t>):851.</a:t>
            </a:r>
          </a:p>
        </p:txBody>
      </p:sp>
      <p:sp>
        <p:nvSpPr>
          <p:cNvPr id="46" name="Rechteraccolade 45"/>
          <p:cNvSpPr/>
          <p:nvPr/>
        </p:nvSpPr>
        <p:spPr>
          <a:xfrm>
            <a:off x="5957448" y="4497911"/>
            <a:ext cx="360492" cy="871012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47" name="Rechte verbindingslijn met pijl 46"/>
          <p:cNvCxnSpPr>
            <a:stCxn id="46" idx="1"/>
          </p:cNvCxnSpPr>
          <p:nvPr/>
        </p:nvCxnSpPr>
        <p:spPr>
          <a:xfrm flipV="1">
            <a:off x="6317940" y="4727280"/>
            <a:ext cx="785047" cy="20613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94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68"/>
            <a:ext cx="8229600" cy="77809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Background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4752528"/>
          </a:xfrm>
        </p:spPr>
        <p:txBody>
          <a:bodyPr>
            <a:normAutofit lnSpcReduction="10000"/>
          </a:bodyPr>
          <a:lstStyle/>
          <a:p>
            <a:endParaRPr lang="en-GB" sz="2600" dirty="0">
              <a:latin typeface="Arial Narrow" panose="020B0606020202030204" pitchFamily="34" charset="0"/>
            </a:endParaRPr>
          </a:p>
          <a:p>
            <a:r>
              <a:rPr lang="en-GB" sz="2600" dirty="0" smtClean="0">
                <a:latin typeface="Arial Narrow" panose="020B0606020202030204" pitchFamily="34" charset="0"/>
              </a:rPr>
              <a:t>Europe 2020 targets of the European Union</a:t>
            </a:r>
            <a:r>
              <a:rPr lang="en-GB" sz="2600" baseline="30000" dirty="0" smtClean="0">
                <a:latin typeface="Arial Narrow" panose="020B0606020202030204" pitchFamily="34" charset="0"/>
              </a:rPr>
              <a:t>1</a:t>
            </a:r>
            <a:r>
              <a:rPr lang="en-GB" sz="2600" dirty="0" smtClean="0">
                <a:latin typeface="Arial Narrow" panose="020B060602020203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600" dirty="0">
                <a:latin typeface="Arial Narrow" panose="020B0606020202030204" pitchFamily="34" charset="0"/>
              </a:rPr>
              <a:t> </a:t>
            </a:r>
            <a:r>
              <a:rPr lang="en-GB" sz="2600" dirty="0" smtClean="0">
                <a:latin typeface="Arial Narrow" panose="020B0606020202030204" pitchFamily="34" charset="0"/>
              </a:rPr>
              <a:t>   “more and better jobs” </a:t>
            </a:r>
            <a:r>
              <a:rPr lang="en-GB" sz="2600" dirty="0" smtClean="0">
                <a:latin typeface="Times New Roman"/>
                <a:cs typeface="Times New Roman"/>
              </a:rPr>
              <a:t>→ </a:t>
            </a:r>
            <a:r>
              <a:rPr lang="en-GB" sz="2600" dirty="0" smtClean="0">
                <a:latin typeface="Arial Narrow" panose="020B0606020202030204" pitchFamily="34" charset="0"/>
              </a:rPr>
              <a:t>essential to</a:t>
            </a:r>
          </a:p>
          <a:p>
            <a:pPr marL="0" indent="0">
              <a:buNone/>
            </a:pPr>
            <a:r>
              <a:rPr lang="en-GB" sz="2600" dirty="0">
                <a:latin typeface="Arial Narrow" panose="020B0606020202030204" pitchFamily="34" charset="0"/>
              </a:rPr>
              <a:t> </a:t>
            </a:r>
            <a:r>
              <a:rPr lang="en-GB" sz="2600" dirty="0" smtClean="0">
                <a:latin typeface="Arial Narrow" panose="020B0606020202030204" pitchFamily="34" charset="0"/>
              </a:rPr>
              <a:t>     maintain our current welfare state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800" dirty="0" smtClean="0">
                <a:latin typeface="Arial Narrow" panose="020B0606020202030204" pitchFamily="34" charset="0"/>
              </a:rPr>
              <a:t>More jobs = monitored by employment rates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800" dirty="0" smtClean="0">
                <a:latin typeface="Arial Narrow" panose="020B0606020202030204" pitchFamily="34" charset="0"/>
              </a:rPr>
              <a:t>Better jobs </a:t>
            </a:r>
            <a:r>
              <a:rPr lang="en-GB" sz="1800" dirty="0">
                <a:latin typeface="Arial Narrow" panose="020B0606020202030204" pitchFamily="34" charset="0"/>
                <a:cs typeface="Times New Roman"/>
              </a:rPr>
              <a:t>=</a:t>
            </a:r>
            <a:r>
              <a:rPr lang="en-GB" sz="1800" dirty="0" smtClean="0">
                <a:latin typeface="Arial Narrow" panose="020B0606020202030204" pitchFamily="34" charset="0"/>
                <a:cs typeface="Times New Roman"/>
              </a:rPr>
              <a:t> job quality</a:t>
            </a:r>
          </a:p>
          <a:p>
            <a:pPr marL="914400" lvl="2" indent="0">
              <a:buNone/>
            </a:pPr>
            <a:endParaRPr lang="en-GB" sz="1800" dirty="0" smtClean="0">
              <a:latin typeface="Arial Narrow" panose="020B0606020202030204" pitchFamily="34" charset="0"/>
              <a:cs typeface="Times New Roman"/>
            </a:endParaRPr>
          </a:p>
          <a:p>
            <a:r>
              <a:rPr lang="en-GB" sz="2600" dirty="0" smtClean="0">
                <a:latin typeface="Arial Narrow" panose="020B0606020202030204" pitchFamily="34" charset="0"/>
              </a:rPr>
              <a:t>Relation between job quality and a variety of outcomes has been studied: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800" dirty="0" smtClean="0">
                <a:latin typeface="Arial Narrow" panose="020B0606020202030204" pitchFamily="34" charset="0"/>
              </a:rPr>
              <a:t>Health (psychological and physical)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800" dirty="0" smtClean="0">
                <a:latin typeface="Arial Narrow" panose="020B0606020202030204" pitchFamily="34" charset="0"/>
              </a:rPr>
              <a:t>Health </a:t>
            </a:r>
            <a:r>
              <a:rPr lang="en-GB" sz="1800" dirty="0" err="1" smtClean="0">
                <a:latin typeface="Arial Narrow" panose="020B0606020202030204" pitchFamily="34" charset="0"/>
              </a:rPr>
              <a:t>behavior</a:t>
            </a:r>
            <a:endParaRPr lang="en-GB" sz="1800" dirty="0" smtClean="0">
              <a:latin typeface="Arial Narrow" panose="020B0606020202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800" dirty="0" smtClean="0">
                <a:latin typeface="Arial Narrow" panose="020B0606020202030204" pitchFamily="34" charset="0"/>
              </a:rPr>
              <a:t>More attitude related outcomes: job satisfaction, leave intention and absenteeism</a:t>
            </a:r>
          </a:p>
          <a:p>
            <a:pPr marL="400050" lvl="1" indent="0">
              <a:buNone/>
            </a:pPr>
            <a:endParaRPr lang="en-GB" dirty="0" smtClean="0">
              <a:latin typeface="Arial Narrow" panose="020B0606020202030204" pitchFamily="34" charset="0"/>
            </a:endParaRPr>
          </a:p>
          <a:p>
            <a:pPr marL="400050" lvl="1" indent="0">
              <a:buNone/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198" y="1628800"/>
            <a:ext cx="2425588" cy="1440160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4427984" y="5805264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/>
              <a:t>1 </a:t>
            </a:r>
            <a:r>
              <a:rPr lang="en-US" sz="1000" dirty="0" smtClean="0"/>
              <a:t>Europe </a:t>
            </a:r>
            <a:r>
              <a:rPr lang="en-US" sz="1000" dirty="0"/>
              <a:t>2020: A European Strategy for Smart, Sustainable, and Inclusive Growth. EU Facts, Communication for the Commission., August 2010.</a:t>
            </a:r>
            <a:endParaRPr lang="nl-BE" sz="1000" dirty="0"/>
          </a:p>
        </p:txBody>
      </p:sp>
    </p:spTree>
    <p:extLst>
      <p:ext uri="{BB962C8B-B14F-4D97-AF65-F5344CB8AC3E}">
        <p14:creationId xmlns:p14="http://schemas.microsoft.com/office/powerpoint/2010/main" val="20945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151177"/>
            <a:ext cx="8229600" cy="1204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Study 3: Hypothesized model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pic>
        <p:nvPicPr>
          <p:cNvPr id="15" name="Picture 2" descr="C:\BU-Heidi J\gedeelde documenten\artikel bullying_mediatie\ontwerp artikel\BMCPH\figure 1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56149"/>
            <a:ext cx="8160319" cy="451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091083" y="4797152"/>
            <a:ext cx="8088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rgbClr val="0070C0"/>
                </a:solidFill>
                <a:latin typeface="Arial Narrow" panose="020B0606020202030204" pitchFamily="34" charset="0"/>
              </a:rPr>
              <a:t>Based</a:t>
            </a:r>
            <a:r>
              <a:rPr lang="nl-NL" sz="28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on the </a:t>
            </a:r>
            <a:r>
              <a:rPr lang="nl-NL" sz="2800" dirty="0" err="1" smtClean="0">
                <a:solidFill>
                  <a:srgbClr val="0070C0"/>
                </a:solidFill>
                <a:latin typeface="Arial Narrow" panose="020B0606020202030204" pitchFamily="34" charset="0"/>
              </a:rPr>
              <a:t>work</a:t>
            </a:r>
            <a:r>
              <a:rPr lang="nl-NL" sz="28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environment hypothesis</a:t>
            </a:r>
            <a:endParaRPr lang="nl-BE" sz="28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3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Study 3: Results of the SEM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pic>
        <p:nvPicPr>
          <p:cNvPr id="16" name="Picture 2" descr="C:\BU-Heidi J\gedeelde documenten\artikel bullying_mediatie\ontwerp artikel\Eur J work\figure 2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16733"/>
            <a:ext cx="8568952" cy="528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Rechte verbindingslijn met pijl 14"/>
          <p:cNvCxnSpPr/>
          <p:nvPr/>
        </p:nvCxnSpPr>
        <p:spPr>
          <a:xfrm>
            <a:off x="3085279" y="5241094"/>
            <a:ext cx="3430937" cy="0"/>
          </a:xfrm>
          <a:prstGeom prst="straightConnector1">
            <a:avLst/>
          </a:prstGeom>
          <a:ln w="5715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met pijl 3"/>
          <p:cNvCxnSpPr/>
          <p:nvPr/>
        </p:nvCxnSpPr>
        <p:spPr>
          <a:xfrm flipV="1">
            <a:off x="3085279" y="4572238"/>
            <a:ext cx="1270697" cy="58795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5490356" y="4553426"/>
            <a:ext cx="1169876" cy="51294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hoek 25"/>
          <p:cNvSpPr/>
          <p:nvPr/>
        </p:nvSpPr>
        <p:spPr>
          <a:xfrm>
            <a:off x="2051719" y="5013176"/>
            <a:ext cx="1080000" cy="37719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8" name="Rechthoek 27"/>
          <p:cNvSpPr/>
          <p:nvPr/>
        </p:nvSpPr>
        <p:spPr>
          <a:xfrm>
            <a:off x="6588224" y="5013176"/>
            <a:ext cx="1080000" cy="36004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Ovaal 28"/>
          <p:cNvSpPr/>
          <p:nvPr/>
        </p:nvSpPr>
        <p:spPr>
          <a:xfrm>
            <a:off x="4139952" y="4149080"/>
            <a:ext cx="1440160" cy="50405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15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56043" y="6525344"/>
            <a:ext cx="1764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36096" y="6390000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5936" y="197521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latin typeface="Arial Narrow" panose="020B0606020202030204" pitchFamily="34" charset="0"/>
              </a:rPr>
              <a:t>Study </a:t>
            </a:r>
            <a:r>
              <a:rPr lang="en-GB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17" name="Ovaal 4"/>
          <p:cNvSpPr/>
          <p:nvPr/>
        </p:nvSpPr>
        <p:spPr>
          <a:xfrm>
            <a:off x="3809903" y="2861013"/>
            <a:ext cx="1008928" cy="9790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BE" sz="2600" kern="1200"/>
          </a:p>
        </p:txBody>
      </p:sp>
      <p:sp>
        <p:nvSpPr>
          <p:cNvPr id="22" name="Rechthoek 21"/>
          <p:cNvSpPr/>
          <p:nvPr/>
        </p:nvSpPr>
        <p:spPr>
          <a:xfrm>
            <a:off x="945716" y="4315639"/>
            <a:ext cx="4152578" cy="17057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Rechthoek 22"/>
          <p:cNvSpPr/>
          <p:nvPr/>
        </p:nvSpPr>
        <p:spPr>
          <a:xfrm>
            <a:off x="961191" y="2538181"/>
            <a:ext cx="2792251" cy="10660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 flipH="1">
            <a:off x="776385" y="3747041"/>
            <a:ext cx="312523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25" name="Tekstvak 24"/>
          <p:cNvSpPr txBox="1"/>
          <p:nvPr/>
        </p:nvSpPr>
        <p:spPr>
          <a:xfrm>
            <a:off x="1017312" y="4422251"/>
            <a:ext cx="2649058" cy="161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88908" y="2880111"/>
            <a:ext cx="3150232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Afgeronde rechthoek 28"/>
          <p:cNvSpPr/>
          <p:nvPr/>
        </p:nvSpPr>
        <p:spPr>
          <a:xfrm>
            <a:off x="2592428" y="4742085"/>
            <a:ext cx="3078635" cy="426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Tekstvak 29"/>
          <p:cNvSpPr txBox="1"/>
          <p:nvPr/>
        </p:nvSpPr>
        <p:spPr>
          <a:xfrm>
            <a:off x="2592428" y="4742086"/>
            <a:ext cx="3365020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Effort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Reward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Imbalance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model</a:t>
            </a:r>
          </a:p>
        </p:txBody>
      </p:sp>
      <p:grpSp>
        <p:nvGrpSpPr>
          <p:cNvPr id="2" name="Groep 1"/>
          <p:cNvGrpSpPr/>
          <p:nvPr/>
        </p:nvGrpSpPr>
        <p:grpSpPr>
          <a:xfrm>
            <a:off x="2592428" y="4315638"/>
            <a:ext cx="3365020" cy="1279345"/>
            <a:chOff x="2592428" y="4315638"/>
            <a:chExt cx="3365020" cy="1279345"/>
          </a:xfrm>
        </p:grpSpPr>
        <p:sp>
          <p:nvSpPr>
            <p:cNvPr id="27" name="Afgeronde rechthoek 26"/>
            <p:cNvSpPr/>
            <p:nvPr/>
          </p:nvSpPr>
          <p:spPr>
            <a:xfrm>
              <a:off x="2592428" y="4315638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64024" y="4315639"/>
              <a:ext cx="3007039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31" name="Afgeronde rechthoek 30"/>
            <p:cNvSpPr/>
            <p:nvPr/>
          </p:nvSpPr>
          <p:spPr>
            <a:xfrm>
              <a:off x="2592428" y="5168535"/>
              <a:ext cx="3078635" cy="4264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2592428" y="5168536"/>
              <a:ext cx="3365020" cy="36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Afgeronde rechthoek 32"/>
          <p:cNvSpPr/>
          <p:nvPr/>
        </p:nvSpPr>
        <p:spPr>
          <a:xfrm>
            <a:off x="2592428" y="5594983"/>
            <a:ext cx="3078635" cy="426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Tekstvak 33"/>
          <p:cNvSpPr txBox="1"/>
          <p:nvPr/>
        </p:nvSpPr>
        <p:spPr>
          <a:xfrm>
            <a:off x="2592428" y="5594983"/>
            <a:ext cx="3365020" cy="36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Family Conflict</a:t>
            </a:r>
          </a:p>
        </p:txBody>
      </p:sp>
      <p:sp>
        <p:nvSpPr>
          <p:cNvPr id="35" name="Ovaal 34"/>
          <p:cNvSpPr/>
          <p:nvPr/>
        </p:nvSpPr>
        <p:spPr>
          <a:xfrm>
            <a:off x="66338" y="3273046"/>
            <a:ext cx="178970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6" name="Tekstvak 35"/>
          <p:cNvSpPr txBox="1"/>
          <p:nvPr/>
        </p:nvSpPr>
        <p:spPr>
          <a:xfrm>
            <a:off x="229754" y="3533817"/>
            <a:ext cx="1145539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7209876" y="2609846"/>
            <a:ext cx="1718117" cy="994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8" name="Tekstvak 37"/>
          <p:cNvSpPr txBox="1"/>
          <p:nvPr/>
        </p:nvSpPr>
        <p:spPr>
          <a:xfrm>
            <a:off x="7102987" y="2751995"/>
            <a:ext cx="1861500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Presenteeism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Rechthoek 38"/>
          <p:cNvSpPr/>
          <p:nvPr/>
        </p:nvSpPr>
        <p:spPr>
          <a:xfrm>
            <a:off x="7209876" y="4031340"/>
            <a:ext cx="1754611" cy="994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0" name="Tekstvak 39"/>
          <p:cNvSpPr txBox="1"/>
          <p:nvPr/>
        </p:nvSpPr>
        <p:spPr>
          <a:xfrm>
            <a:off x="7317775" y="4173489"/>
            <a:ext cx="1646712" cy="10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Sickness absence</a:t>
            </a: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5671063" y="3178443"/>
            <a:ext cx="1789904" cy="135041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2" name="Tekstvak 41"/>
          <p:cNvSpPr txBox="1"/>
          <p:nvPr/>
        </p:nvSpPr>
        <p:spPr>
          <a:xfrm>
            <a:off x="5828242" y="3450505"/>
            <a:ext cx="1489533" cy="69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err="1" smtClean="0">
                <a:solidFill>
                  <a:schemeClr val="bg1"/>
                </a:solidFill>
              </a:rPr>
              <a:t>Attendance</a:t>
            </a:r>
            <a:r>
              <a:rPr lang="nl-BE" sz="2000" dirty="0" smtClean="0">
                <a:solidFill>
                  <a:schemeClr val="bg1"/>
                </a:solidFill>
              </a:rPr>
              <a:t> </a:t>
            </a:r>
            <a:r>
              <a:rPr lang="nl-BE" sz="2000" dirty="0" err="1" smtClean="0">
                <a:solidFill>
                  <a:schemeClr val="bg1"/>
                </a:solidFill>
              </a:rPr>
              <a:t>behavior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43" name="Ovaal 42"/>
          <p:cNvSpPr/>
          <p:nvPr/>
        </p:nvSpPr>
        <p:spPr>
          <a:xfrm>
            <a:off x="4310736" y="548680"/>
            <a:ext cx="1789705" cy="1350269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Tekstvak 43"/>
          <p:cNvSpPr txBox="1"/>
          <p:nvPr/>
        </p:nvSpPr>
        <p:spPr>
          <a:xfrm>
            <a:off x="4310736" y="619755"/>
            <a:ext cx="1646712" cy="1002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Health &amp; </a:t>
            </a:r>
            <a:r>
              <a:rPr lang="nl-BE" sz="2000" dirty="0" err="1" smtClean="0">
                <a:solidFill>
                  <a:schemeClr val="bg1"/>
                </a:solidFill>
              </a:rPr>
              <a:t>health</a:t>
            </a:r>
            <a:r>
              <a:rPr lang="nl-BE" sz="2000" dirty="0" smtClean="0">
                <a:solidFill>
                  <a:schemeClr val="bg1"/>
                </a:solidFill>
              </a:rPr>
              <a:t> </a:t>
            </a:r>
            <a:r>
              <a:rPr lang="nl-BE" sz="2000" dirty="0" err="1" smtClean="0">
                <a:solidFill>
                  <a:schemeClr val="bg1"/>
                </a:solidFill>
              </a:rPr>
              <a:t>behavior</a:t>
            </a: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69173" y="1826707"/>
            <a:ext cx="8970157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fr-BE" dirty="0"/>
              <a:t>Janssens H, Braeckman L, De Clercq B, De Bacquer D, Clays E.</a:t>
            </a:r>
            <a:r>
              <a:rPr lang="en-US" dirty="0"/>
              <a:t>The relation between indicators of low employment quality and attendance behavior in European countries. </a:t>
            </a:r>
            <a:r>
              <a:rPr lang="en-US" dirty="0" smtClean="0"/>
              <a:t>Journal of Public Health: </a:t>
            </a:r>
            <a:r>
              <a:rPr lang="en-US" i="1" dirty="0" smtClean="0"/>
              <a:t>Accepted for Publication</a:t>
            </a:r>
            <a:endParaRPr lang="nl-BE" i="1" dirty="0"/>
          </a:p>
        </p:txBody>
      </p:sp>
      <p:cxnSp>
        <p:nvCxnSpPr>
          <p:cNvPr id="47" name="Rechte verbindingslijn met pijl 46"/>
          <p:cNvCxnSpPr/>
          <p:nvPr/>
        </p:nvCxnSpPr>
        <p:spPr>
          <a:xfrm>
            <a:off x="3809903" y="3350520"/>
            <a:ext cx="2018339" cy="4493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97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6339" y="223251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 smtClean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417384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5" name="Tekstvak 14"/>
          <p:cNvSpPr txBox="1"/>
          <p:nvPr/>
        </p:nvSpPr>
        <p:spPr>
          <a:xfrm>
            <a:off x="0" y="282625"/>
            <a:ext cx="9324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err="1" smtClean="0">
                <a:latin typeface="Arial Narrow" panose="020B0606020202030204" pitchFamily="34" charset="0"/>
              </a:rPr>
              <a:t>Study</a:t>
            </a:r>
            <a:r>
              <a:rPr lang="nl-NL" sz="2000" b="1" dirty="0" smtClean="0">
                <a:latin typeface="Arial Narrow" panose="020B0606020202030204" pitchFamily="34" charset="0"/>
              </a:rPr>
              <a:t> 4: </a:t>
            </a:r>
            <a:r>
              <a:rPr lang="nl-NL" sz="2000" b="1" dirty="0" err="1" smtClean="0">
                <a:latin typeface="Arial Narrow" panose="020B0606020202030204" pitchFamily="34" charset="0"/>
              </a:rPr>
              <a:t>Results</a:t>
            </a:r>
            <a:r>
              <a:rPr lang="nl-NL" sz="2000" b="1" dirty="0" smtClean="0">
                <a:latin typeface="Arial Narrow" panose="020B0606020202030204" pitchFamily="34" charset="0"/>
              </a:rPr>
              <a:t> of </a:t>
            </a:r>
            <a:r>
              <a:rPr lang="nl-NL" sz="2000" b="1" dirty="0" err="1" smtClean="0">
                <a:latin typeface="Arial Narrow" panose="020B0606020202030204" pitchFamily="34" charset="0"/>
              </a:rPr>
              <a:t>multinomial</a:t>
            </a:r>
            <a:r>
              <a:rPr lang="nl-NL" sz="2000" b="1" dirty="0" smtClean="0">
                <a:latin typeface="Arial Narrow" panose="020B0606020202030204" pitchFamily="34" charset="0"/>
              </a:rPr>
              <a:t> </a:t>
            </a:r>
            <a:r>
              <a:rPr lang="nl-NL" sz="2000" b="1" dirty="0" err="1" smtClean="0">
                <a:latin typeface="Arial Narrow" panose="020B0606020202030204" pitchFamily="34" charset="0"/>
              </a:rPr>
              <a:t>regression</a:t>
            </a:r>
            <a:r>
              <a:rPr lang="nl-NL" sz="2000" b="1" dirty="0" smtClean="0">
                <a:latin typeface="Arial Narrow" panose="020B0606020202030204" pitchFamily="34" charset="0"/>
              </a:rPr>
              <a:t> analysis </a:t>
            </a:r>
            <a:r>
              <a:rPr lang="nl-NL" sz="2000" b="1" dirty="0" err="1" smtClean="0">
                <a:latin typeface="Arial Narrow" panose="020B0606020202030204" pitchFamily="34" charset="0"/>
              </a:rPr>
              <a:t>for</a:t>
            </a:r>
            <a:r>
              <a:rPr lang="nl-NL" sz="2000" b="1" dirty="0" smtClean="0">
                <a:latin typeface="Arial Narrow" panose="020B0606020202030204" pitchFamily="34" charset="0"/>
              </a:rPr>
              <a:t> </a:t>
            </a:r>
            <a:r>
              <a:rPr lang="nl-NL" sz="2000" b="1" dirty="0" err="1" smtClean="0">
                <a:latin typeface="Arial Narrow" panose="020B0606020202030204" pitchFamily="34" charset="0"/>
              </a:rPr>
              <a:t>attendance</a:t>
            </a:r>
            <a:r>
              <a:rPr lang="nl-NL" sz="2000" b="1" dirty="0" smtClean="0">
                <a:latin typeface="Arial Narrow" panose="020B0606020202030204" pitchFamily="34" charset="0"/>
              </a:rPr>
              <a:t>  </a:t>
            </a:r>
            <a:r>
              <a:rPr lang="nl-NL" sz="2000" b="1" dirty="0" err="1" smtClean="0">
                <a:latin typeface="Arial Narrow" panose="020B0606020202030204" pitchFamily="34" charset="0"/>
              </a:rPr>
              <a:t>behavior</a:t>
            </a:r>
            <a:endParaRPr lang="nl-BE" sz="20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6" name="Tijdelijke aanduiding voor inhoud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413026"/>
              </p:ext>
            </p:extLst>
          </p:nvPr>
        </p:nvGraphicFramePr>
        <p:xfrm>
          <a:off x="533400" y="1279605"/>
          <a:ext cx="8071048" cy="4711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Rechthoek 16"/>
          <p:cNvSpPr/>
          <p:nvPr/>
        </p:nvSpPr>
        <p:spPr>
          <a:xfrm rot="16200000">
            <a:off x="-646006" y="1824018"/>
            <a:ext cx="18357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nl-BE" sz="1400" b="1" dirty="0" err="1"/>
              <a:t>Adjusted</a:t>
            </a:r>
            <a:r>
              <a:rPr lang="nl-BE" sz="1400" b="1" dirty="0"/>
              <a:t> </a:t>
            </a:r>
            <a:r>
              <a:rPr lang="nl-BE" sz="1400" b="1" dirty="0" smtClean="0"/>
              <a:t>RRR</a:t>
            </a:r>
            <a:r>
              <a:rPr lang="nl-BE" sz="1400" b="1" dirty="0"/>
              <a:t>+/-95% CI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65820" y="6022015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 Narrow" panose="020B0606020202030204" pitchFamily="34" charset="0"/>
              </a:rPr>
              <a:t>Reference </a:t>
            </a:r>
            <a:r>
              <a:rPr lang="nl-NL" dirty="0" err="1" smtClean="0">
                <a:latin typeface="Arial Narrow" panose="020B0606020202030204" pitchFamily="34" charset="0"/>
              </a:rPr>
              <a:t>category</a:t>
            </a:r>
            <a:r>
              <a:rPr lang="nl-NL" dirty="0" smtClean="0">
                <a:latin typeface="Arial Narrow" panose="020B0606020202030204" pitchFamily="34" charset="0"/>
              </a:rPr>
              <a:t>: no sickness absence </a:t>
            </a:r>
            <a:r>
              <a:rPr lang="nl-NL" dirty="0" err="1" smtClean="0">
                <a:latin typeface="Arial Narrow" panose="020B0606020202030204" pitchFamily="34" charset="0"/>
              </a:rPr>
              <a:t>combined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r>
              <a:rPr lang="nl-NL" dirty="0" err="1" smtClean="0">
                <a:latin typeface="Arial Narrow" panose="020B0606020202030204" pitchFamily="34" charset="0"/>
              </a:rPr>
              <a:t>with</a:t>
            </a:r>
            <a:r>
              <a:rPr lang="nl-NL" dirty="0" smtClean="0">
                <a:latin typeface="Arial Narrow" panose="020B0606020202030204" pitchFamily="34" charset="0"/>
              </a:rPr>
              <a:t> no </a:t>
            </a:r>
            <a:r>
              <a:rPr lang="nl-NL" dirty="0" err="1" smtClean="0">
                <a:latin typeface="Arial Narrow" panose="020B0606020202030204" pitchFamily="34" charset="0"/>
              </a:rPr>
              <a:t>presenteeism</a:t>
            </a:r>
            <a:endParaRPr lang="nl-BE" dirty="0">
              <a:latin typeface="Arial Narrow" panose="020B0606020202030204" pitchFamily="34" charset="0"/>
            </a:endParaRPr>
          </a:p>
        </p:txBody>
      </p:sp>
      <p:sp>
        <p:nvSpPr>
          <p:cNvPr id="19" name="Afgeronde rechthoek 18"/>
          <p:cNvSpPr/>
          <p:nvPr/>
        </p:nvSpPr>
        <p:spPr>
          <a:xfrm>
            <a:off x="1255874" y="895450"/>
            <a:ext cx="2052192" cy="57606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ekstvak 1"/>
          <p:cNvSpPr txBox="1"/>
          <p:nvPr/>
        </p:nvSpPr>
        <p:spPr>
          <a:xfrm>
            <a:off x="1255874" y="963613"/>
            <a:ext cx="2052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Long </a:t>
            </a:r>
            <a:r>
              <a:rPr lang="nl-NL" b="1" dirty="0" err="1" smtClean="0"/>
              <a:t>working</a:t>
            </a:r>
            <a:r>
              <a:rPr lang="nl-NL" b="1" dirty="0" smtClean="0"/>
              <a:t> </a:t>
            </a:r>
            <a:r>
              <a:rPr lang="nl-NL" b="1" dirty="0" err="1" smtClean="0"/>
              <a:t>hours</a:t>
            </a:r>
            <a:endParaRPr lang="nl-BE" b="1" dirty="0"/>
          </a:p>
        </p:txBody>
      </p:sp>
      <p:sp>
        <p:nvSpPr>
          <p:cNvPr id="3" name="Ovaal 2"/>
          <p:cNvSpPr/>
          <p:nvPr/>
        </p:nvSpPr>
        <p:spPr>
          <a:xfrm>
            <a:off x="1111608" y="3122987"/>
            <a:ext cx="574153" cy="1764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/>
          <p:cNvSpPr/>
          <p:nvPr/>
        </p:nvSpPr>
        <p:spPr>
          <a:xfrm>
            <a:off x="1691681" y="1180168"/>
            <a:ext cx="576000" cy="1764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/>
          <p:cNvSpPr/>
          <p:nvPr/>
        </p:nvSpPr>
        <p:spPr>
          <a:xfrm>
            <a:off x="2263968" y="2013786"/>
            <a:ext cx="576000" cy="1764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/>
          <p:cNvSpPr/>
          <p:nvPr/>
        </p:nvSpPr>
        <p:spPr>
          <a:xfrm>
            <a:off x="3893139" y="3114866"/>
            <a:ext cx="576000" cy="1764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/>
          <p:cNvSpPr/>
          <p:nvPr/>
        </p:nvSpPr>
        <p:spPr>
          <a:xfrm>
            <a:off x="5037714" y="2895786"/>
            <a:ext cx="576000" cy="1800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Ovaal 7"/>
          <p:cNvSpPr/>
          <p:nvPr/>
        </p:nvSpPr>
        <p:spPr>
          <a:xfrm>
            <a:off x="7308576" y="2104845"/>
            <a:ext cx="576000" cy="17640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Tekstvak 4"/>
          <p:cNvSpPr txBox="1"/>
          <p:nvPr/>
        </p:nvSpPr>
        <p:spPr>
          <a:xfrm>
            <a:off x="6613673" y="963647"/>
            <a:ext cx="1800225" cy="369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b="1" dirty="0" smtClean="0"/>
              <a:t>Job </a:t>
            </a:r>
            <a:r>
              <a:rPr lang="nl-NL" sz="1800" b="1" dirty="0" err="1" smtClean="0"/>
              <a:t>insecurity</a:t>
            </a:r>
            <a:endParaRPr lang="nl-BE" sz="1800" b="1" dirty="0"/>
          </a:p>
        </p:txBody>
      </p:sp>
      <p:sp>
        <p:nvSpPr>
          <p:cNvPr id="23" name="Rechthoek 22"/>
          <p:cNvSpPr/>
          <p:nvPr/>
        </p:nvSpPr>
        <p:spPr>
          <a:xfrm>
            <a:off x="3845043" y="963613"/>
            <a:ext cx="2167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 err="1"/>
              <a:t>Precarious</a:t>
            </a:r>
            <a:r>
              <a:rPr lang="nl-NL" b="1" dirty="0"/>
              <a:t> contract</a:t>
            </a:r>
            <a:endParaRPr lang="nl-BE" b="1" dirty="0"/>
          </a:p>
        </p:txBody>
      </p:sp>
      <p:sp>
        <p:nvSpPr>
          <p:cNvPr id="24" name="Afgeronde rechthoek 23"/>
          <p:cNvSpPr/>
          <p:nvPr/>
        </p:nvSpPr>
        <p:spPr>
          <a:xfrm>
            <a:off x="3851436" y="874812"/>
            <a:ext cx="2052192" cy="57606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Afgeronde rechthoek 24"/>
          <p:cNvSpPr/>
          <p:nvPr/>
        </p:nvSpPr>
        <p:spPr>
          <a:xfrm>
            <a:off x="6375560" y="895450"/>
            <a:ext cx="2059446" cy="57606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701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1. 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Arial Narrow" panose="020B0606020202030204" pitchFamily="34" charset="0"/>
              </a:rPr>
              <a:t>Job quality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>
                <a:latin typeface="Arial Narrow" panose="020B0606020202030204" pitchFamily="34" charset="0"/>
              </a:rPr>
              <a:t>Attendance dynamics: sickness absence or </a:t>
            </a:r>
            <a:r>
              <a:rPr lang="en-GB" sz="3500" dirty="0" err="1">
                <a:latin typeface="Arial Narrow" panose="020B0606020202030204" pitchFamily="34" charset="0"/>
              </a:rPr>
              <a:t>presenteeism</a:t>
            </a:r>
            <a:endParaRPr lang="en-GB" sz="3500" dirty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Objectives</a:t>
            </a:r>
            <a:endParaRPr lang="en-GB" sz="3500" dirty="0">
              <a:latin typeface="Arial Narrow" panose="020B0606020202030204" pitchFamily="34" charset="0"/>
            </a:endParaRPr>
          </a:p>
          <a:p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200" dirty="0" smtClean="0">
                <a:latin typeface="Arial Narrow" panose="020B0606020202030204" pitchFamily="34" charset="0"/>
              </a:rPr>
              <a:t>2. METHODS</a:t>
            </a:r>
            <a:endParaRPr lang="en-US" sz="4200" dirty="0">
              <a:latin typeface="Arial Narrow" panose="020B0606020202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500" dirty="0" smtClean="0">
                <a:latin typeface="Arial Narrow" panose="020B0606020202030204" pitchFamily="34" charset="0"/>
              </a:rPr>
              <a:t>Study population</a:t>
            </a:r>
          </a:p>
          <a:p>
            <a:pPr marL="457200" lvl="1" indent="0">
              <a:buNone/>
            </a:pPr>
            <a:endParaRPr lang="en-US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4200" dirty="0" smtClean="0">
                <a:latin typeface="Arial Narrow" panose="020B0606020202030204" pitchFamily="34" charset="0"/>
              </a:rPr>
              <a:t>3. STUDY RESULTS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work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1-3)</a:t>
            </a:r>
          </a:p>
          <a:p>
            <a:pPr marL="711200" indent="-261938"/>
            <a:r>
              <a:rPr lang="en-GB" sz="3500" dirty="0" smtClean="0">
                <a:latin typeface="Arial Narrow" panose="020B0606020202030204" pitchFamily="34" charset="0"/>
              </a:rPr>
              <a:t>Association employment quality and attendance </a:t>
            </a:r>
            <a:r>
              <a:rPr lang="en-GB" sz="3500" dirty="0" err="1" smtClean="0">
                <a:latin typeface="Arial Narrow" panose="020B0606020202030204" pitchFamily="34" charset="0"/>
              </a:rPr>
              <a:t>behavior</a:t>
            </a:r>
            <a:r>
              <a:rPr lang="en-GB" sz="3500" dirty="0" smtClean="0">
                <a:latin typeface="Arial Narrow" panose="020B0606020202030204" pitchFamily="34" charset="0"/>
              </a:rPr>
              <a:t> (study 4)</a:t>
            </a:r>
          </a:p>
          <a:p>
            <a:pPr marL="449262" indent="0">
              <a:buNone/>
            </a:pPr>
            <a:endParaRPr lang="nl-BE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nl-BE" sz="4200" dirty="0" smtClean="0">
                <a:latin typeface="Arial Narrow" panose="020B0606020202030204" pitchFamily="34" charset="0"/>
              </a:rPr>
              <a:t>4. DISCUSSION</a:t>
            </a:r>
            <a:endParaRPr lang="en-GB" sz="4200" dirty="0">
              <a:latin typeface="Arial Narrow" panose="020B0606020202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339" y="6417384"/>
            <a:ext cx="1764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39452" y="291072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Outline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55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74340" y="1772816"/>
            <a:ext cx="8229600" cy="5289451"/>
          </a:xfrm>
        </p:spPr>
        <p:txBody>
          <a:bodyPr>
            <a:normAutofit/>
          </a:bodyPr>
          <a:lstStyle/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2400" dirty="0" smtClean="0">
                <a:latin typeface="Arial Narrow" panose="020B0606020202030204" pitchFamily="34" charset="0"/>
              </a:rPr>
              <a:t>Study design and population 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Secondary data analysis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Cross-sectional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err="1" smtClean="0">
                <a:latin typeface="Arial Narrow" panose="020B0606020202030204" pitchFamily="34" charset="0"/>
              </a:rPr>
              <a:t>Representativity</a:t>
            </a:r>
            <a:endParaRPr lang="en-GB" sz="2000" dirty="0" smtClean="0">
              <a:latin typeface="Arial Narrow" panose="020B0606020202030204" pitchFamily="34" charset="0"/>
            </a:endParaRP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Response rate</a:t>
            </a: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2400" dirty="0" smtClean="0">
              <a:latin typeface="Arial Narrow" panose="020B0606020202030204" pitchFamily="34" charset="0"/>
            </a:endParaRPr>
          </a:p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2400" dirty="0" smtClean="0">
                <a:latin typeface="Arial Narrow" panose="020B0606020202030204" pitchFamily="34" charset="0"/>
              </a:rPr>
              <a:t>Measurements:	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Self-reports: social desirability, common method bias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err="1" smtClean="0">
                <a:latin typeface="Arial Narrow" panose="020B0606020202030204" pitchFamily="34" charset="0"/>
              </a:rPr>
              <a:t>Presenteeism</a:t>
            </a:r>
            <a:r>
              <a:rPr lang="en-GB" sz="2000" dirty="0" smtClean="0">
                <a:latin typeface="Arial Narrow" panose="020B0606020202030204" pitchFamily="34" charset="0"/>
              </a:rPr>
              <a:t> assessment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Operationalization of attendance </a:t>
            </a:r>
            <a:r>
              <a:rPr lang="en-GB" sz="2000" dirty="0" err="1" smtClean="0">
                <a:latin typeface="Arial Narrow" panose="020B0606020202030204" pitchFamily="34" charset="0"/>
              </a:rPr>
              <a:t>behavior</a:t>
            </a:r>
            <a:endParaRPr lang="en-GB" sz="2000" dirty="0" smtClean="0">
              <a:latin typeface="Arial Narrow" panose="020B0606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58614"/>
            <a:ext cx="8229600" cy="947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Limitations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525344"/>
            <a:ext cx="1763688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417384"/>
            <a:ext cx="1763688" cy="440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6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888959" y="6534000"/>
            <a:ext cx="1746937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672408" y="6534000"/>
            <a:ext cx="1763688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72808" y="6360398"/>
            <a:ext cx="1763688" cy="49760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9568" y="68395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7" name="Ovaal 4"/>
          <p:cNvSpPr/>
          <p:nvPr/>
        </p:nvSpPr>
        <p:spPr>
          <a:xfrm>
            <a:off x="3809903" y="2861013"/>
            <a:ext cx="1008928" cy="9790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BE" sz="2600" kern="1200"/>
          </a:p>
        </p:txBody>
      </p:sp>
      <p:grpSp>
        <p:nvGrpSpPr>
          <p:cNvPr id="21" name="Groep 20"/>
          <p:cNvGrpSpPr/>
          <p:nvPr/>
        </p:nvGrpSpPr>
        <p:grpSpPr>
          <a:xfrm>
            <a:off x="66338" y="548680"/>
            <a:ext cx="8898149" cy="5483644"/>
            <a:chOff x="15156" y="476672"/>
            <a:chExt cx="8949332" cy="5555652"/>
          </a:xfrm>
        </p:grpSpPr>
        <p:sp>
          <p:nvSpPr>
            <p:cNvPr id="22" name="Rechthoek 21"/>
            <p:cNvSpPr/>
            <p:nvPr/>
          </p:nvSpPr>
          <p:spPr>
            <a:xfrm>
              <a:off x="899592" y="4293096"/>
              <a:ext cx="4176464" cy="17281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915156" y="2492298"/>
              <a:ext cx="2808312" cy="10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4" name="Tekstvak 23"/>
            <p:cNvSpPr txBox="1"/>
            <p:nvPr/>
          </p:nvSpPr>
          <p:spPr>
            <a:xfrm flipH="1">
              <a:off x="729287" y="3717032"/>
              <a:ext cx="3143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BE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971600" y="4401108"/>
              <a:ext cx="266429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quality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Social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</a:p>
            <a:p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relations</a:t>
              </a:r>
              <a:endPara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1043608" y="2838718"/>
              <a:ext cx="31683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Employment</a:t>
              </a:r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quality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Afgeronde rechthoek 26"/>
            <p:cNvSpPr/>
            <p:nvPr/>
          </p:nvSpPr>
          <p:spPr>
            <a:xfrm>
              <a:off x="2555776" y="4293095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627784" y="4293096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29" name="Afgeronde rechthoek 28"/>
            <p:cNvSpPr/>
            <p:nvPr/>
          </p:nvSpPr>
          <p:spPr>
            <a:xfrm>
              <a:off x="2555776" y="4725142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2555776" y="4725143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  <p:sp>
          <p:nvSpPr>
            <p:cNvPr id="31" name="Afgeronde rechthoek 30"/>
            <p:cNvSpPr/>
            <p:nvPr/>
          </p:nvSpPr>
          <p:spPr>
            <a:xfrm>
              <a:off x="2555776" y="5157192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2555776" y="5157193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3" name="Afgeronde rechthoek 32"/>
            <p:cNvSpPr/>
            <p:nvPr/>
          </p:nvSpPr>
          <p:spPr>
            <a:xfrm>
              <a:off x="2555776" y="5589240"/>
              <a:ext cx="3096344" cy="43204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2555776" y="5589240"/>
              <a:ext cx="33843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Work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Family Conflict</a:t>
              </a:r>
            </a:p>
          </p:txBody>
        </p:sp>
        <p:sp>
          <p:nvSpPr>
            <p:cNvPr id="35" name="Ovaal 34"/>
            <p:cNvSpPr/>
            <p:nvPr/>
          </p:nvSpPr>
          <p:spPr>
            <a:xfrm>
              <a:off x="15156" y="3236813"/>
              <a:ext cx="1800000" cy="1368000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79512" y="3501008"/>
              <a:ext cx="11521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smtClean="0">
                  <a:solidFill>
                    <a:schemeClr val="bg1"/>
                  </a:solidFill>
                </a:rPr>
                <a:t>Job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quality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Rechthoek 36"/>
            <p:cNvSpPr/>
            <p:nvPr/>
          </p:nvSpPr>
          <p:spPr>
            <a:xfrm>
              <a:off x="7199784" y="2564904"/>
              <a:ext cx="1728000" cy="10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7092280" y="2708920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Presenteeism</a:t>
              </a:r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9" name="Rechthoek 38"/>
            <p:cNvSpPr/>
            <p:nvPr/>
          </p:nvSpPr>
          <p:spPr>
            <a:xfrm>
              <a:off x="7199784" y="4005064"/>
              <a:ext cx="1764704" cy="100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0" name="Tekstvak 39"/>
            <p:cNvSpPr txBox="1"/>
            <p:nvPr/>
          </p:nvSpPr>
          <p:spPr>
            <a:xfrm>
              <a:off x="7308304" y="4149080"/>
              <a:ext cx="16561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Sickness absence</a:t>
              </a:r>
            </a:p>
            <a:p>
              <a:endPara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1" name="Ovaal 40"/>
            <p:cNvSpPr/>
            <p:nvPr/>
          </p:nvSpPr>
          <p:spPr>
            <a:xfrm>
              <a:off x="5652120" y="3140968"/>
              <a:ext cx="1800200" cy="1368152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2" name="Tekstvak 41"/>
            <p:cNvSpPr txBox="1"/>
            <p:nvPr/>
          </p:nvSpPr>
          <p:spPr>
            <a:xfrm>
              <a:off x="5810203" y="3416602"/>
              <a:ext cx="14981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err="1" smtClean="0">
                  <a:solidFill>
                    <a:schemeClr val="bg1"/>
                  </a:solidFill>
                </a:rPr>
                <a:t>Attendance</a:t>
              </a:r>
              <a:r>
                <a:rPr lang="nl-BE" sz="2000" dirty="0" smtClean="0">
                  <a:solidFill>
                    <a:schemeClr val="bg1"/>
                  </a:solidFill>
                </a:rPr>
                <a:t>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behavior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  <p:sp>
          <p:nvSpPr>
            <p:cNvPr id="43" name="Ovaal 42"/>
            <p:cNvSpPr/>
            <p:nvPr/>
          </p:nvSpPr>
          <p:spPr>
            <a:xfrm>
              <a:off x="4283968" y="476672"/>
              <a:ext cx="1800000" cy="1368000"/>
            </a:xfrm>
            <a:prstGeom prst="ellipse">
              <a:avLst/>
            </a:prstGeom>
            <a:solidFill>
              <a:srgbClr val="3366C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4283968" y="548680"/>
              <a:ext cx="165618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000" dirty="0" smtClean="0">
                  <a:solidFill>
                    <a:schemeClr val="bg1"/>
                  </a:solidFill>
                </a:rPr>
                <a:t>Health &amp;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health</a:t>
              </a:r>
              <a:r>
                <a:rPr lang="nl-BE" sz="2000" dirty="0" smtClean="0">
                  <a:solidFill>
                    <a:schemeClr val="bg1"/>
                  </a:solidFill>
                </a:rPr>
                <a:t> </a:t>
              </a:r>
              <a:r>
                <a:rPr lang="nl-BE" sz="2000" dirty="0" err="1" smtClean="0">
                  <a:solidFill>
                    <a:schemeClr val="bg1"/>
                  </a:solidFill>
                </a:rPr>
                <a:t>behavior</a:t>
              </a:r>
              <a:endParaRPr lang="nl-BE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PIJL-RECHTS 44"/>
          <p:cNvSpPr/>
          <p:nvPr/>
        </p:nvSpPr>
        <p:spPr>
          <a:xfrm>
            <a:off x="1908120" y="3739698"/>
            <a:ext cx="3744000" cy="324000"/>
          </a:xfrm>
          <a:prstGeom prst="rightArrow">
            <a:avLst>
              <a:gd name="adj1" fmla="val 71164"/>
              <a:gd name="adj2" fmla="val 50000"/>
            </a:avLst>
          </a:prstGeom>
          <a:solidFill>
            <a:srgbClr val="FFC000"/>
          </a:solidFill>
          <a:ln w="635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Rechthoek 2"/>
          <p:cNvSpPr/>
          <p:nvPr/>
        </p:nvSpPr>
        <p:spPr>
          <a:xfrm>
            <a:off x="915156" y="2028092"/>
            <a:ext cx="7072295" cy="40712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2400" b="1" dirty="0" smtClean="0">
                <a:latin typeface="Arial Narrow" panose="020B0606020202030204" pitchFamily="34" charset="0"/>
              </a:rPr>
              <a:t>Job quality indicators are important for sickness absence and </a:t>
            </a:r>
            <a:r>
              <a:rPr lang="en-GB" sz="2400" b="1" dirty="0" err="1" smtClean="0">
                <a:latin typeface="Arial Narrow" panose="020B0606020202030204" pitchFamily="34" charset="0"/>
              </a:rPr>
              <a:t>presenteeism</a:t>
            </a:r>
            <a:r>
              <a:rPr lang="en-GB" sz="2400" b="1" dirty="0" smtClean="0">
                <a:latin typeface="Arial Narrow" panose="020B0606020202030204" pitchFamily="34" charset="0"/>
              </a:rPr>
              <a:t> </a:t>
            </a:r>
          </a:p>
          <a:p>
            <a:pPr lvl="1" defTabSz="593725">
              <a:buClr>
                <a:schemeClr val="hlink"/>
              </a:buClr>
              <a:buSzPct val="75000"/>
              <a:defRPr/>
            </a:pPr>
            <a:r>
              <a:rPr lang="en-GB" sz="2400" dirty="0">
                <a:latin typeface="Arial Narrow" panose="020B0606020202030204" pitchFamily="34" charset="0"/>
              </a:rPr>
              <a:t>	</a:t>
            </a:r>
            <a:r>
              <a:rPr lang="en-GB" sz="2000" b="1" dirty="0" smtClean="0">
                <a:latin typeface="Arial Narrow" panose="020B0606020202030204" pitchFamily="34" charset="0"/>
              </a:rPr>
              <a:t>Work </a:t>
            </a:r>
            <a:r>
              <a:rPr lang="en-GB" sz="2000" b="1" dirty="0">
                <a:latin typeface="Arial Narrow" panose="020B0606020202030204" pitchFamily="34" charset="0"/>
              </a:rPr>
              <a:t>quality</a:t>
            </a:r>
            <a:r>
              <a:rPr lang="en-GB" sz="2000" b="1" dirty="0" smtClean="0">
                <a:latin typeface="Arial Narrow" panose="020B0606020202030204" pitchFamily="34" charset="0"/>
              </a:rPr>
              <a:t>:</a:t>
            </a:r>
          </a:p>
          <a:p>
            <a:pPr marL="742950" lvl="1" indent="-285750" defTabSz="593725">
              <a:buClr>
                <a:schemeClr val="hlink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latin typeface="Arial Narrow" panose="020B0606020202030204" pitchFamily="34" charset="0"/>
              </a:rPr>
              <a:t>JDC and ERI models are valuable</a:t>
            </a:r>
          </a:p>
          <a:p>
            <a:pPr marL="742950" lvl="1" indent="-285750" defTabSz="593725">
              <a:buClr>
                <a:schemeClr val="hlink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latin typeface="Arial Narrow" panose="020B0606020202030204" pitchFamily="34" charset="0"/>
              </a:rPr>
              <a:t>Bullying is an important work quality indicator</a:t>
            </a:r>
          </a:p>
          <a:p>
            <a:pPr marL="742950" lvl="1" indent="-285750" defTabSz="593725">
              <a:buClr>
                <a:schemeClr val="hlink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latin typeface="Arial Narrow" panose="020B0606020202030204" pitchFamily="34" charset="0"/>
              </a:rPr>
              <a:t>Work environment hypothesis was supported</a:t>
            </a:r>
          </a:p>
          <a:p>
            <a:pPr lvl="2" defTabSz="593725">
              <a:buClr>
                <a:schemeClr val="hlink"/>
              </a:buClr>
              <a:buSzPct val="75000"/>
              <a:defRPr/>
            </a:pPr>
            <a:endParaRPr lang="en-GB" sz="1600" dirty="0">
              <a:latin typeface="Arial Narrow" panose="020B0606020202030204" pitchFamily="34" charset="0"/>
            </a:endParaRPr>
          </a:p>
          <a:p>
            <a:pPr marL="400050" defTabSz="593725">
              <a:buClr>
                <a:schemeClr val="hlink"/>
              </a:buClr>
              <a:buSzPct val="75000"/>
              <a:defRPr/>
            </a:pPr>
            <a:r>
              <a:rPr lang="en-GB" sz="2400" dirty="0" smtClean="0">
                <a:latin typeface="Arial Narrow" panose="020B0606020202030204" pitchFamily="34" charset="0"/>
              </a:rPr>
              <a:t>	</a:t>
            </a:r>
            <a:r>
              <a:rPr lang="en-GB" sz="2000" b="1" dirty="0" smtClean="0">
                <a:latin typeface="Arial Narrow" panose="020B0606020202030204" pitchFamily="34" charset="0"/>
              </a:rPr>
              <a:t>Employment quality:</a:t>
            </a:r>
          </a:p>
          <a:p>
            <a:pPr marL="685800" indent="-285750" defTabSz="593725">
              <a:buClr>
                <a:schemeClr val="hlink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latin typeface="Arial Narrow" panose="020B0606020202030204" pitchFamily="34" charset="0"/>
              </a:rPr>
              <a:t>Difference between subjective job insecurity and objective measure of insecurity</a:t>
            </a:r>
          </a:p>
          <a:p>
            <a:pPr marL="685800" indent="-285750" defTabSz="593725">
              <a:buClr>
                <a:schemeClr val="hlink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GB" sz="1600" dirty="0" smtClean="0">
                <a:latin typeface="Arial Narrow" panose="020B0606020202030204" pitchFamily="34" charset="0"/>
              </a:rPr>
              <a:t>No clear support for the substitution hypothesis</a:t>
            </a:r>
            <a:r>
              <a:rPr lang="en-GB" sz="2400" dirty="0" smtClean="0">
                <a:latin typeface="Arial Narrow" panose="020B0606020202030204" pitchFamily="34" charset="0"/>
              </a:rPr>
              <a:t>		</a:t>
            </a:r>
          </a:p>
          <a:p>
            <a:pPr marL="400050" defTabSz="593725">
              <a:buClr>
                <a:schemeClr val="hlink"/>
              </a:buClr>
              <a:buSzPct val="75000"/>
              <a:defRPr/>
            </a:pPr>
            <a:endParaRPr lang="en-GB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8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1) Attendance dynamics</a:t>
            </a:r>
          </a:p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1800" dirty="0" smtClean="0">
                <a:latin typeface="Arial Narrow" panose="020B0606020202030204" pitchFamily="34" charset="0"/>
              </a:rPr>
              <a:t>Disentangle the dynamic between sickness absence and </a:t>
            </a:r>
            <a:r>
              <a:rPr lang="en-GB" sz="1800" dirty="0" err="1" smtClean="0">
                <a:latin typeface="Arial Narrow" panose="020B0606020202030204" pitchFamily="34" charset="0"/>
              </a:rPr>
              <a:t>presenteeism</a:t>
            </a:r>
            <a:endParaRPr lang="en-GB" sz="1800" dirty="0" smtClean="0">
              <a:latin typeface="Arial Narrow" panose="020B0606020202030204" pitchFamily="34" charset="0"/>
            </a:endParaRP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1600" dirty="0" smtClean="0">
              <a:latin typeface="Arial Narrow" panose="020B0606020202030204" pitchFamily="34" charset="0"/>
            </a:endParaRP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2) </a:t>
            </a:r>
            <a:r>
              <a:rPr lang="en-GB" sz="2000" b="1" dirty="0" err="1">
                <a:latin typeface="Arial Narrow" panose="020B0606020202030204" pitchFamily="34" charset="0"/>
              </a:rPr>
              <a:t>P</a:t>
            </a:r>
            <a:r>
              <a:rPr lang="en-GB" sz="2000" b="1" dirty="0" err="1" smtClean="0">
                <a:latin typeface="Arial Narrow" panose="020B0606020202030204" pitchFamily="34" charset="0"/>
              </a:rPr>
              <a:t>resenteeism</a:t>
            </a:r>
            <a:endParaRPr lang="en-GB" sz="2000" b="1" dirty="0" smtClean="0">
              <a:latin typeface="Arial Narrow" panose="020B0606020202030204" pitchFamily="34" charset="0"/>
            </a:endParaRPr>
          </a:p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1800" dirty="0" smtClean="0">
                <a:latin typeface="Arial Narrow" panose="020B0606020202030204" pitchFamily="34" charset="0"/>
              </a:rPr>
              <a:t>Developing better measures for assessing </a:t>
            </a:r>
            <a:r>
              <a:rPr lang="en-GB" sz="1800" dirty="0" err="1" smtClean="0">
                <a:latin typeface="Arial Narrow" panose="020B0606020202030204" pitchFamily="34" charset="0"/>
              </a:rPr>
              <a:t>presenteeism</a:t>
            </a:r>
            <a:endParaRPr lang="en-GB" sz="1800" dirty="0" smtClean="0">
              <a:latin typeface="Arial Narrow" panose="020B0606020202030204" pitchFamily="34" charset="0"/>
            </a:endParaRPr>
          </a:p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1800" dirty="0">
                <a:latin typeface="Arial Narrow" panose="020B0606020202030204" pitchFamily="34" charset="0"/>
              </a:rPr>
              <a:t>Is </a:t>
            </a:r>
            <a:r>
              <a:rPr lang="en-GB" sz="1800" dirty="0" err="1">
                <a:latin typeface="Arial Narrow" panose="020B0606020202030204" pitchFamily="34" charset="0"/>
              </a:rPr>
              <a:t>presenteeism</a:t>
            </a:r>
            <a:r>
              <a:rPr lang="en-GB" sz="1800" dirty="0">
                <a:latin typeface="Arial Narrow" panose="020B0606020202030204" pitchFamily="34" charset="0"/>
              </a:rPr>
              <a:t> always health harming?</a:t>
            </a: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1600" dirty="0" smtClean="0">
              <a:latin typeface="Arial Narrow" panose="020B0606020202030204" pitchFamily="34" charset="0"/>
            </a:endParaRP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3) Sickness absence</a:t>
            </a:r>
          </a:p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1800" dirty="0" smtClean="0">
                <a:latin typeface="Arial Narrow" panose="020B0606020202030204" pitchFamily="34" charset="0"/>
              </a:rPr>
              <a:t>Coping or reflection of health status?</a:t>
            </a:r>
          </a:p>
          <a:p>
            <a:pPr defTabSz="593725">
              <a:buClr>
                <a:schemeClr val="hlink"/>
              </a:buClr>
              <a:buSzPct val="75000"/>
              <a:defRPr/>
            </a:pPr>
            <a:endParaRPr lang="en-GB" sz="1600" dirty="0">
              <a:latin typeface="Arial Narrow" panose="020B0606020202030204" pitchFamily="34" charset="0"/>
            </a:endParaRP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2400" dirty="0" smtClean="0">
              <a:latin typeface="Arial Narrow" panose="020B0606020202030204" pitchFamily="34" charset="0"/>
            </a:endParaRPr>
          </a:p>
          <a:p>
            <a:pPr defTabSz="593725">
              <a:buClr>
                <a:schemeClr val="hlink"/>
              </a:buClr>
              <a:buSzPct val="75000"/>
              <a:defRPr/>
            </a:pPr>
            <a:endParaRPr lang="en-GB" sz="2400" dirty="0" smtClean="0">
              <a:latin typeface="Arial Narrow" panose="020B0606020202030204" pitchFamily="34" charset="0"/>
            </a:endParaRPr>
          </a:p>
          <a:p>
            <a:pPr marL="457200" lvl="1" indent="0" defTabSz="593725">
              <a:buClr>
                <a:schemeClr val="hlink"/>
              </a:buClr>
              <a:buSzPct val="75000"/>
              <a:buNone/>
              <a:defRPr/>
            </a:pPr>
            <a:endParaRPr lang="en-GB" sz="1600" dirty="0" smtClean="0">
              <a:latin typeface="Arial Narrow" panose="020B0606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Further research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525344"/>
            <a:ext cx="1763688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417384"/>
            <a:ext cx="1763688" cy="440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2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defTabSz="593725">
              <a:buClr>
                <a:schemeClr val="hlink"/>
              </a:buClr>
              <a:buSzPct val="75000"/>
              <a:defRPr/>
            </a:pPr>
            <a:endParaRPr lang="en-GB" sz="2400" dirty="0" smtClean="0">
              <a:latin typeface="Arial Narrow" panose="020B0606020202030204" pitchFamily="34" charset="0"/>
            </a:endParaRPr>
          </a:p>
          <a:p>
            <a:pPr marL="457200" lvl="1" indent="0" defTabSz="593725">
              <a:buClr>
                <a:schemeClr val="hlink"/>
              </a:buClr>
              <a:buSzPct val="75000"/>
              <a:buNone/>
              <a:defRPr/>
            </a:pPr>
            <a:endParaRPr lang="en-GB" sz="1600" dirty="0" smtClean="0">
              <a:latin typeface="Arial Narrow" panose="020B0606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6064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Further research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525344"/>
            <a:ext cx="1763688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417384"/>
            <a:ext cx="1763688" cy="440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7993583" cy="435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kstvak 5"/>
          <p:cNvSpPr txBox="1">
            <a:spLocks noChangeArrowheads="1"/>
          </p:cNvSpPr>
          <p:nvPr/>
        </p:nvSpPr>
        <p:spPr bwMode="auto">
          <a:xfrm>
            <a:off x="476250" y="5805488"/>
            <a:ext cx="7696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 sz="1200"/>
              <a:t>F. Cocker. Australian family physician 2013; 42:172-176.  Presenteeism: implications and health risks. </a:t>
            </a:r>
            <a:endParaRPr lang="nl-BE" altLang="nl-BE" sz="1200"/>
          </a:p>
        </p:txBody>
      </p:sp>
    </p:spTree>
    <p:extLst>
      <p:ext uri="{BB962C8B-B14F-4D97-AF65-F5344CB8AC3E}">
        <p14:creationId xmlns:p14="http://schemas.microsoft.com/office/powerpoint/2010/main" val="129153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defTabSz="593725">
              <a:buClr>
                <a:schemeClr val="hlink"/>
              </a:buClr>
              <a:buSzPct val="75000"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Employer/ Organizational level:</a:t>
            </a:r>
          </a:p>
          <a:p>
            <a:pPr marL="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2000" b="1" dirty="0" smtClean="0">
              <a:latin typeface="Arial Narrow" panose="020B0606020202030204" pitchFamily="34" charset="0"/>
            </a:endParaRPr>
          </a:p>
          <a:p>
            <a:pPr lvl="1" defTabSz="593725">
              <a:buClr>
                <a:schemeClr val="hlink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Be aware of </a:t>
            </a:r>
            <a:r>
              <a:rPr lang="en-GB" sz="2000" dirty="0" err="1" smtClean="0">
                <a:latin typeface="Arial Narrow" panose="020B0606020202030204" pitchFamily="34" charset="0"/>
              </a:rPr>
              <a:t>presenteeism</a:t>
            </a:r>
            <a:r>
              <a:rPr lang="en-GB" sz="2000" dirty="0" smtClean="0">
                <a:latin typeface="Arial Narrow" panose="020B0606020202030204" pitchFamily="34" charset="0"/>
              </a:rPr>
              <a:t> </a:t>
            </a:r>
          </a:p>
          <a:p>
            <a:pPr lvl="1" defTabSz="593725">
              <a:buClr>
                <a:schemeClr val="hlink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Do not restrict ‘stress prevention’ to implementation of health improving programmes; also pay attention to change of work characteristics.</a:t>
            </a:r>
          </a:p>
          <a:p>
            <a:pPr lvl="1" defTabSz="593725">
              <a:buClr>
                <a:schemeClr val="hlink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Pay enough attention to the prevention of bullying </a:t>
            </a:r>
          </a:p>
          <a:p>
            <a:pPr marL="457200" lvl="1" indent="0" defTabSz="593725">
              <a:buClr>
                <a:schemeClr val="hlink"/>
              </a:buClr>
              <a:buSzPct val="75000"/>
              <a:buNone/>
              <a:defRPr/>
            </a:pPr>
            <a:endParaRPr lang="en-GB" sz="1800" dirty="0" smtClean="0">
              <a:latin typeface="Arial Narrow" panose="020B0606020202030204" pitchFamily="34" charset="0"/>
            </a:endParaRPr>
          </a:p>
          <a:p>
            <a:pPr marL="457200" lvl="1" indent="0" defTabSz="593725">
              <a:buClr>
                <a:schemeClr val="hlink"/>
              </a:buClr>
              <a:buSzPct val="75000"/>
              <a:buNone/>
              <a:defRPr/>
            </a:pPr>
            <a:endParaRPr lang="en-GB" sz="1600" dirty="0">
              <a:latin typeface="Arial Narrow" panose="020B0606020202030204" pitchFamily="34" charset="0"/>
            </a:endParaRPr>
          </a:p>
          <a:p>
            <a:pPr marL="400050" defTabSz="593725">
              <a:buClr>
                <a:schemeClr val="hlink"/>
              </a:buClr>
              <a:buSzPct val="75000"/>
              <a:defRPr/>
            </a:pPr>
            <a:r>
              <a:rPr lang="en-GB" sz="2000" b="1" dirty="0" smtClean="0">
                <a:latin typeface="Arial Narrow" panose="020B0606020202030204" pitchFamily="34" charset="0"/>
              </a:rPr>
              <a:t>Policy makers:</a:t>
            </a:r>
          </a:p>
          <a:p>
            <a:pPr marL="5715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2000" b="1" dirty="0" smtClean="0">
              <a:latin typeface="Arial Narrow" panose="020B0606020202030204" pitchFamily="34" charset="0"/>
            </a:endParaRPr>
          </a:p>
          <a:p>
            <a:pPr marL="800100" lvl="1" defTabSz="593725">
              <a:buClr>
                <a:schemeClr val="hlink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Limit the possibilities of long working hours </a:t>
            </a:r>
          </a:p>
          <a:p>
            <a:pPr marL="800100" lvl="1" defTabSz="593725">
              <a:buClr>
                <a:schemeClr val="hlink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en-GB" sz="2000" dirty="0" smtClean="0">
                <a:latin typeface="Arial Narrow" panose="020B0606020202030204" pitchFamily="34" charset="0"/>
              </a:rPr>
              <a:t>Focus </a:t>
            </a:r>
            <a:r>
              <a:rPr lang="en-GB" sz="2000" dirty="0">
                <a:latin typeface="Arial Narrow" panose="020B0606020202030204" pitchFamily="34" charset="0"/>
              </a:rPr>
              <a:t>not only on more jobs, but also on job quality</a:t>
            </a:r>
          </a:p>
          <a:p>
            <a:pPr marL="800100" lvl="1" defTabSz="593725">
              <a:buClr>
                <a:schemeClr val="hlink"/>
              </a:buClr>
              <a:buSzPct val="75000"/>
              <a:buFont typeface="Wingdings" panose="05000000000000000000" pitchFamily="2" charset="2"/>
              <a:buChar char="q"/>
              <a:defRPr/>
            </a:pPr>
            <a:endParaRPr lang="en-GB" sz="2000" dirty="0" smtClean="0">
              <a:latin typeface="Arial Narrow" panose="020B0606020202030204" pitchFamily="34" charset="0"/>
            </a:endParaRPr>
          </a:p>
          <a:p>
            <a:pPr marL="57150" indent="0" defTabSz="593725">
              <a:buClr>
                <a:schemeClr val="hlink"/>
              </a:buClr>
              <a:buSzPct val="75000"/>
              <a:buNone/>
              <a:defRPr/>
            </a:pPr>
            <a:endParaRPr lang="en-GB" sz="2000" dirty="0">
              <a:latin typeface="Arial Narrow" panose="020B0606020202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88640"/>
            <a:ext cx="822960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Arial Narrow" panose="020B0606020202030204" pitchFamily="34" charset="0"/>
              </a:rPr>
              <a:t>Practical implications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10" name="Rectangle 6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11" name="Rectangle 64"/>
          <p:cNvSpPr/>
          <p:nvPr/>
        </p:nvSpPr>
        <p:spPr>
          <a:xfrm>
            <a:off x="18722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12" name="Rectangle 66"/>
          <p:cNvSpPr/>
          <p:nvPr/>
        </p:nvSpPr>
        <p:spPr>
          <a:xfrm>
            <a:off x="5472608" y="6525344"/>
            <a:ext cx="1763688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13" name="Rectangle 67"/>
          <p:cNvSpPr/>
          <p:nvPr/>
        </p:nvSpPr>
        <p:spPr>
          <a:xfrm>
            <a:off x="7272808" y="6417384"/>
            <a:ext cx="1763688" cy="440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4" name="Rectangle 8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5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68" y="223186"/>
            <a:ext cx="8229600" cy="77809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 smtClean="0">
                <a:latin typeface="Arial Narrow" panose="020B0606020202030204" pitchFamily="34" charset="0"/>
              </a:rPr>
              <a:t>quality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Rechthoek 9"/>
          <p:cNvSpPr/>
          <p:nvPr/>
        </p:nvSpPr>
        <p:spPr>
          <a:xfrm>
            <a:off x="1783177" y="3798101"/>
            <a:ext cx="5532583" cy="22200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1803795" y="1484784"/>
            <a:ext cx="5469013" cy="1387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/>
          <p:cNvSpPr txBox="1"/>
          <p:nvPr/>
        </p:nvSpPr>
        <p:spPr>
          <a:xfrm flipH="1">
            <a:off x="1557573" y="3058085"/>
            <a:ext cx="416383" cy="47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13" name="Tekstvak 12"/>
          <p:cNvSpPr txBox="1"/>
          <p:nvPr/>
        </p:nvSpPr>
        <p:spPr>
          <a:xfrm>
            <a:off x="1878566" y="3936854"/>
            <a:ext cx="3529406" cy="209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973956" y="1929797"/>
            <a:ext cx="419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r>
              <a: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3977132" y="3798101"/>
            <a:ext cx="4101742" cy="639011"/>
            <a:chOff x="3977132" y="3798101"/>
            <a:chExt cx="4101742" cy="639011"/>
          </a:xfrm>
        </p:grpSpPr>
        <p:sp>
          <p:nvSpPr>
            <p:cNvPr id="15" name="Afgeronde rechthoek 14"/>
            <p:cNvSpPr/>
            <p:nvPr/>
          </p:nvSpPr>
          <p:spPr>
            <a:xfrm>
              <a:off x="3977132" y="3882100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072521" y="3798101"/>
              <a:ext cx="4006353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sp>
        <p:nvSpPr>
          <p:cNvPr id="23" name="Ovaal 22"/>
          <p:cNvSpPr/>
          <p:nvPr/>
        </p:nvSpPr>
        <p:spPr>
          <a:xfrm>
            <a:off x="611560" y="2441193"/>
            <a:ext cx="2384469" cy="1757342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>
            <a:off x="829283" y="2780579"/>
            <a:ext cx="152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000" dirty="0" smtClean="0">
              <a:solidFill>
                <a:schemeClr val="bg1"/>
              </a:solidFill>
            </a:endParaRPr>
          </a:p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82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452" y="182603"/>
            <a:ext cx="8229600" cy="77809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 smtClean="0">
                <a:latin typeface="Arial Narrow" panose="020B0606020202030204" pitchFamily="34" charset="0"/>
              </a:rPr>
              <a:t>quality</a:t>
            </a:r>
            <a:r>
              <a:rPr lang="nl-NL" dirty="0" smtClean="0">
                <a:latin typeface="Arial Narrow" panose="020B0606020202030204" pitchFamily="34" charset="0"/>
              </a:rPr>
              <a:t> 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pic>
        <p:nvPicPr>
          <p:cNvPr id="9" name="Picture 7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944687"/>
            <a:ext cx="4762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75"/>
          <p:cNvSpPr>
            <a:spLocks noChangeArrowheads="1"/>
          </p:cNvSpPr>
          <p:nvPr/>
        </p:nvSpPr>
        <p:spPr bwMode="auto">
          <a:xfrm>
            <a:off x="66339" y="962176"/>
            <a:ext cx="8700344" cy="50405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BE" altLang="nl-BE" dirty="0" smtClean="0"/>
              <a:t>Job </a:t>
            </a:r>
            <a:r>
              <a:rPr lang="nl-BE" altLang="nl-BE" dirty="0" err="1" smtClean="0"/>
              <a:t>Demand</a:t>
            </a:r>
            <a:r>
              <a:rPr lang="nl-BE" altLang="nl-BE" dirty="0" smtClean="0"/>
              <a:t> </a:t>
            </a:r>
            <a:r>
              <a:rPr lang="nl-BE" altLang="nl-BE" dirty="0"/>
              <a:t>– Control – Support (JDCS) </a:t>
            </a:r>
            <a:r>
              <a:rPr lang="nl-BE" altLang="nl-BE" dirty="0" smtClean="0"/>
              <a:t>model van Karasek</a:t>
            </a:r>
            <a:r>
              <a:rPr lang="nl-BE" altLang="nl-BE" baseline="30000" dirty="0" smtClean="0"/>
              <a:t>1</a:t>
            </a:r>
            <a:endParaRPr lang="nl-BE" altLang="nl-BE" dirty="0"/>
          </a:p>
          <a:p>
            <a:pPr eaLnBrk="1" hangingPunct="1">
              <a:spcBef>
                <a:spcPct val="20000"/>
              </a:spcBef>
            </a:pPr>
            <a:endParaRPr lang="nl-NL" altLang="nl-BE" dirty="0"/>
          </a:p>
        </p:txBody>
      </p:sp>
      <p:sp>
        <p:nvSpPr>
          <p:cNvPr id="3" name="Tekstvak 2"/>
          <p:cNvSpPr txBox="1"/>
          <p:nvPr/>
        </p:nvSpPr>
        <p:spPr>
          <a:xfrm>
            <a:off x="3616255" y="5900254"/>
            <a:ext cx="51504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baseline="30000" dirty="0" smtClean="0"/>
              <a:t>1</a:t>
            </a:r>
            <a:r>
              <a:rPr lang="nl-BE" sz="1000" dirty="0" smtClean="0"/>
              <a:t>Karasek </a:t>
            </a:r>
            <a:r>
              <a:rPr lang="nl-BE" sz="1000" dirty="0"/>
              <a:t>R, </a:t>
            </a:r>
            <a:r>
              <a:rPr lang="nl-BE" sz="1000" dirty="0" err="1"/>
              <a:t>Brisson</a:t>
            </a:r>
            <a:r>
              <a:rPr lang="nl-BE" sz="1000" dirty="0"/>
              <a:t> C, </a:t>
            </a:r>
            <a:r>
              <a:rPr lang="nl-BE" sz="1000" dirty="0" err="1"/>
              <a:t>Kawakami</a:t>
            </a:r>
            <a:r>
              <a:rPr lang="nl-BE" sz="1000" dirty="0"/>
              <a:t> N, </a:t>
            </a:r>
            <a:r>
              <a:rPr lang="nl-BE" sz="1000" dirty="0" err="1"/>
              <a:t>Houtman</a:t>
            </a:r>
            <a:r>
              <a:rPr lang="nl-BE" sz="1000" dirty="0"/>
              <a:t> I, Bongers P, </a:t>
            </a:r>
            <a:r>
              <a:rPr lang="nl-BE" sz="1000" dirty="0" err="1"/>
              <a:t>Amick</a:t>
            </a:r>
            <a:r>
              <a:rPr lang="nl-BE" sz="1000" dirty="0"/>
              <a:t> B. The Job Content Questionnaire (JCQ): </a:t>
            </a:r>
            <a:r>
              <a:rPr lang="nl-BE" sz="1000" dirty="0" err="1"/>
              <a:t>an</a:t>
            </a:r>
            <a:r>
              <a:rPr lang="nl-BE" sz="1000" dirty="0"/>
              <a:t> instrument </a:t>
            </a:r>
            <a:r>
              <a:rPr lang="nl-BE" sz="1000" dirty="0" err="1"/>
              <a:t>for</a:t>
            </a:r>
            <a:r>
              <a:rPr lang="nl-BE" sz="1000" dirty="0"/>
              <a:t> </a:t>
            </a:r>
            <a:r>
              <a:rPr lang="nl-BE" sz="1000" dirty="0" err="1"/>
              <a:t>internationally</a:t>
            </a:r>
            <a:r>
              <a:rPr lang="nl-BE" sz="1000" dirty="0"/>
              <a:t> </a:t>
            </a:r>
            <a:r>
              <a:rPr lang="nl-BE" sz="1000" dirty="0" err="1"/>
              <a:t>comparative</a:t>
            </a:r>
            <a:r>
              <a:rPr lang="nl-BE" sz="1000" dirty="0"/>
              <a:t> assessments of </a:t>
            </a:r>
            <a:r>
              <a:rPr lang="nl-BE" sz="1000" dirty="0" err="1"/>
              <a:t>psychosocial</a:t>
            </a:r>
            <a:r>
              <a:rPr lang="nl-BE" sz="1000" dirty="0"/>
              <a:t> job </a:t>
            </a:r>
            <a:r>
              <a:rPr lang="nl-BE" sz="1000" dirty="0" err="1"/>
              <a:t>characteristics</a:t>
            </a:r>
            <a:r>
              <a:rPr lang="nl-BE" sz="1000" dirty="0"/>
              <a:t>. Journal of </a:t>
            </a:r>
            <a:r>
              <a:rPr lang="nl-BE" sz="1000" dirty="0" err="1"/>
              <a:t>Occupational</a:t>
            </a:r>
            <a:r>
              <a:rPr lang="nl-BE" sz="1000" dirty="0"/>
              <a:t> Health </a:t>
            </a:r>
            <a:r>
              <a:rPr lang="nl-BE" sz="1000" dirty="0" err="1"/>
              <a:t>Psychology</a:t>
            </a:r>
            <a:r>
              <a:rPr lang="nl-BE" sz="1000" dirty="0"/>
              <a:t> 1998;3:322-355.</a:t>
            </a:r>
          </a:p>
        </p:txBody>
      </p:sp>
    </p:spTree>
    <p:extLst>
      <p:ext uri="{BB962C8B-B14F-4D97-AF65-F5344CB8AC3E}">
        <p14:creationId xmlns:p14="http://schemas.microsoft.com/office/powerpoint/2010/main" val="20152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68" y="199489"/>
            <a:ext cx="8229600" cy="77809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 smtClean="0">
                <a:latin typeface="Arial Narrow" panose="020B0606020202030204" pitchFamily="34" charset="0"/>
              </a:rPr>
              <a:t>quality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Rechthoek 9"/>
          <p:cNvSpPr/>
          <p:nvPr/>
        </p:nvSpPr>
        <p:spPr>
          <a:xfrm>
            <a:off x="1783177" y="3798101"/>
            <a:ext cx="5532583" cy="22200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1803795" y="1484784"/>
            <a:ext cx="5469013" cy="1387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/>
          <p:cNvSpPr txBox="1"/>
          <p:nvPr/>
        </p:nvSpPr>
        <p:spPr>
          <a:xfrm flipH="1">
            <a:off x="1557573" y="3058085"/>
            <a:ext cx="416383" cy="47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13" name="Tekstvak 12"/>
          <p:cNvSpPr txBox="1"/>
          <p:nvPr/>
        </p:nvSpPr>
        <p:spPr>
          <a:xfrm>
            <a:off x="1878566" y="3936854"/>
            <a:ext cx="3529406" cy="209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973956" y="1929797"/>
            <a:ext cx="419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r>
              <a: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3977132" y="3798101"/>
            <a:ext cx="4101742" cy="639011"/>
            <a:chOff x="3977132" y="3798101"/>
            <a:chExt cx="4101742" cy="639011"/>
          </a:xfrm>
        </p:grpSpPr>
        <p:sp>
          <p:nvSpPr>
            <p:cNvPr id="15" name="Afgeronde rechthoek 14"/>
            <p:cNvSpPr/>
            <p:nvPr/>
          </p:nvSpPr>
          <p:spPr>
            <a:xfrm>
              <a:off x="3977132" y="3882100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072521" y="3798101"/>
              <a:ext cx="4006353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3977132" y="4353111"/>
            <a:ext cx="4483300" cy="588057"/>
            <a:chOff x="3977132" y="4353111"/>
            <a:chExt cx="4483300" cy="588057"/>
          </a:xfrm>
        </p:grpSpPr>
        <p:sp>
          <p:nvSpPr>
            <p:cNvPr id="17" name="Afgeronde rechthoek 16"/>
            <p:cNvSpPr/>
            <p:nvPr/>
          </p:nvSpPr>
          <p:spPr>
            <a:xfrm>
              <a:off x="3977132" y="4386156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3977132" y="4353111"/>
              <a:ext cx="4483300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sp>
        <p:nvSpPr>
          <p:cNvPr id="23" name="Ovaal 22"/>
          <p:cNvSpPr/>
          <p:nvPr/>
        </p:nvSpPr>
        <p:spPr>
          <a:xfrm>
            <a:off x="611560" y="2441193"/>
            <a:ext cx="2384469" cy="1757342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>
            <a:off x="829283" y="2780579"/>
            <a:ext cx="152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000" dirty="0" smtClean="0">
              <a:solidFill>
                <a:schemeClr val="bg1"/>
              </a:solidFill>
            </a:endParaRPr>
          </a:p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231"/>
            <a:ext cx="8219256" cy="78918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>
                <a:latin typeface="Arial Narrow" panose="020B0606020202030204" pitchFamily="34" charset="0"/>
              </a:rPr>
              <a:t>q</a:t>
            </a:r>
            <a:r>
              <a:rPr lang="nl-NL" dirty="0" err="1" smtClean="0">
                <a:latin typeface="Arial Narrow" panose="020B0606020202030204" pitchFamily="34" charset="0"/>
              </a:rPr>
              <a:t>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7200" y="953662"/>
            <a:ext cx="835183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altLang="nl-BE" sz="3200" dirty="0">
                <a:solidFill>
                  <a:srgbClr val="4D4D4D"/>
                </a:solidFill>
              </a:rPr>
              <a:t> Effort-</a:t>
            </a:r>
            <a:r>
              <a:rPr lang="nl-BE" altLang="nl-BE" sz="3200" dirty="0" err="1">
                <a:solidFill>
                  <a:srgbClr val="4D4D4D"/>
                </a:solidFill>
              </a:rPr>
              <a:t>Reward</a:t>
            </a:r>
            <a:r>
              <a:rPr lang="nl-BE" altLang="nl-BE" sz="3200" dirty="0">
                <a:solidFill>
                  <a:srgbClr val="4D4D4D"/>
                </a:solidFill>
              </a:rPr>
              <a:t>-</a:t>
            </a:r>
            <a:r>
              <a:rPr lang="nl-BE" altLang="nl-BE" sz="3200" dirty="0" err="1">
                <a:solidFill>
                  <a:srgbClr val="4D4D4D"/>
                </a:solidFill>
              </a:rPr>
              <a:t>Imbalance</a:t>
            </a:r>
            <a:r>
              <a:rPr lang="nl-BE" altLang="nl-BE" sz="3200" dirty="0">
                <a:solidFill>
                  <a:srgbClr val="4D4D4D"/>
                </a:solidFill>
              </a:rPr>
              <a:t> Model (J. </a:t>
            </a:r>
            <a:r>
              <a:rPr lang="nl-BE" altLang="nl-BE" sz="3200" dirty="0" err="1" smtClean="0">
                <a:solidFill>
                  <a:srgbClr val="4D4D4D"/>
                </a:solidFill>
              </a:rPr>
              <a:t>Siegrist</a:t>
            </a:r>
            <a:r>
              <a:rPr lang="nl-BE" altLang="nl-BE" sz="3200" dirty="0" smtClean="0">
                <a:solidFill>
                  <a:srgbClr val="4D4D4D"/>
                </a:solidFill>
              </a:rPr>
              <a:t>)</a:t>
            </a:r>
            <a:r>
              <a:rPr lang="nl-BE" altLang="nl-BE" sz="3200" baseline="30000" dirty="0" smtClean="0">
                <a:solidFill>
                  <a:srgbClr val="4D4D4D"/>
                </a:solidFill>
              </a:rPr>
              <a:t>1</a:t>
            </a:r>
            <a:endParaRPr lang="nl-NL" altLang="nl-BE" sz="3200" dirty="0">
              <a:solidFill>
                <a:srgbClr val="4D4D4D"/>
              </a:solidFill>
            </a:endParaRPr>
          </a:p>
        </p:txBody>
      </p:sp>
      <p:pic>
        <p:nvPicPr>
          <p:cNvPr id="11" name="Picture 7" descr="j0300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104" y="3645024"/>
            <a:ext cx="10795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691680" y="1750381"/>
            <a:ext cx="6624736" cy="4792757"/>
            <a:chOff x="1120" y="1161"/>
            <a:chExt cx="4164" cy="2874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21" y="1162"/>
              <a:ext cx="3727" cy="2800"/>
            </a:xfrm>
            <a:prstGeom prst="rect">
              <a:avLst/>
            </a:prstGeom>
            <a:solidFill>
              <a:srgbClr val="4F81BD"/>
            </a:solidFill>
            <a:ln w="9525" cap="flat" cmpd="sng" algn="ctr">
              <a:solidFill>
                <a:srgbClr val="C0504D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1120" y="1161"/>
              <a:ext cx="4164" cy="28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grpSp>
          <p:nvGrpSpPr>
            <p:cNvPr id="15" name="Group 8"/>
            <p:cNvGrpSpPr>
              <a:grpSpLocks/>
            </p:cNvGrpSpPr>
            <p:nvPr/>
          </p:nvGrpSpPr>
          <p:grpSpPr bwMode="auto">
            <a:xfrm>
              <a:off x="1340" y="1503"/>
              <a:ext cx="660" cy="661"/>
              <a:chOff x="1340" y="1503"/>
              <a:chExt cx="660" cy="661"/>
            </a:xfrm>
          </p:grpSpPr>
          <p:sp>
            <p:nvSpPr>
              <p:cNvPr id="49" name="Rectangle 6"/>
              <p:cNvSpPr>
                <a:spLocks noChangeArrowheads="1"/>
              </p:cNvSpPr>
              <p:nvPr/>
            </p:nvSpPr>
            <p:spPr bwMode="auto">
              <a:xfrm>
                <a:off x="1340" y="1503"/>
                <a:ext cx="660" cy="661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BE"/>
              </a:p>
            </p:txBody>
          </p:sp>
          <p:sp>
            <p:nvSpPr>
              <p:cNvPr id="50" name="Rectangle 7"/>
              <p:cNvSpPr>
                <a:spLocks noChangeArrowheads="1"/>
              </p:cNvSpPr>
              <p:nvPr/>
            </p:nvSpPr>
            <p:spPr bwMode="auto">
              <a:xfrm>
                <a:off x="1340" y="1503"/>
                <a:ext cx="660" cy="66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BE"/>
              </a:p>
            </p:txBody>
          </p:sp>
        </p:grp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1464" y="1738"/>
              <a:ext cx="40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Intrinsic</a:t>
              </a:r>
              <a:r>
                <a:rPr kumimoji="0" lang="nl-BE" altLang="nl-BE" sz="12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378" y="1854"/>
              <a:ext cx="69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nl-BE" altLang="nl-BE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personality</a:t>
              </a:r>
              <a:r>
                <a:rPr kumimoji="0" lang="nl-BE" altLang="nl-BE" sz="11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nl-BE" altLang="nl-BE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nl-BE" altLang="nl-B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" name="Group 13"/>
            <p:cNvGrpSpPr>
              <a:grpSpLocks/>
            </p:cNvGrpSpPr>
            <p:nvPr/>
          </p:nvGrpSpPr>
          <p:grpSpPr bwMode="auto">
            <a:xfrm>
              <a:off x="1340" y="2738"/>
              <a:ext cx="660" cy="661"/>
              <a:chOff x="1340" y="2738"/>
              <a:chExt cx="660" cy="661"/>
            </a:xfrm>
          </p:grpSpPr>
          <p:sp>
            <p:nvSpPr>
              <p:cNvPr id="47" name="Rectangle 11"/>
              <p:cNvSpPr>
                <a:spLocks noChangeArrowheads="1"/>
              </p:cNvSpPr>
              <p:nvPr/>
            </p:nvSpPr>
            <p:spPr bwMode="auto">
              <a:xfrm>
                <a:off x="1340" y="2738"/>
                <a:ext cx="660" cy="661"/>
              </a:xfrm>
              <a:prstGeom prst="rect">
                <a:avLst/>
              </a:pr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BE"/>
              </a:p>
            </p:txBody>
          </p:sp>
          <p:sp>
            <p:nvSpPr>
              <p:cNvPr id="48" name="Rectangle 12"/>
              <p:cNvSpPr>
                <a:spLocks noChangeArrowheads="1"/>
              </p:cNvSpPr>
              <p:nvPr/>
            </p:nvSpPr>
            <p:spPr bwMode="auto">
              <a:xfrm>
                <a:off x="1340" y="2738"/>
                <a:ext cx="660" cy="66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BE"/>
              </a:p>
            </p:txBody>
          </p:sp>
        </p:grp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1449" y="2967"/>
              <a:ext cx="4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Extrinsic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496" y="3233"/>
              <a:ext cx="39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situation</a:t>
              </a: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632" y="1557"/>
              <a:ext cx="91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3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Overcommitment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542" y="1720"/>
              <a:ext cx="122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      (</a:t>
              </a: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need</a:t>
              </a: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for</a:t>
              </a: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esteem</a:t>
              </a: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229" y="2793"/>
              <a:ext cx="26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 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2516" y="2793"/>
              <a:ext cx="31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effort</a:t>
              </a:r>
              <a:endParaRPr kumimoji="0" lang="nl-BE" altLang="nl-B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2259" y="3117"/>
              <a:ext cx="49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BE" altLang="nl-BE" sz="1000" dirty="0" smtClean="0">
                  <a:solidFill>
                    <a:srgbClr val="000000"/>
                  </a:solidFill>
                </a:rPr>
                <a:t>Job </a:t>
              </a:r>
              <a:r>
                <a:rPr lang="nl-BE" altLang="nl-BE" sz="1000" dirty="0" err="1" smtClean="0">
                  <a:solidFill>
                    <a:srgbClr val="000000"/>
                  </a:solidFill>
                </a:rPr>
                <a:t>Demands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259" y="3268"/>
              <a:ext cx="42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Obligations</a:t>
              </a: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3462" y="2793"/>
              <a:ext cx="24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Low 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3731" y="2793"/>
              <a:ext cx="3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reward</a:t>
              </a:r>
              <a:endParaRPr kumimoji="0" lang="nl-BE" altLang="nl-B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3433" y="3117"/>
              <a:ext cx="25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Salary</a:t>
              </a:r>
              <a:r>
                <a:rPr kumimoji="0" lang="nl-BE" altLang="nl-BE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3433" y="3268"/>
              <a:ext cx="27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Esteem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3433" y="3417"/>
              <a:ext cx="148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Opportunities</a:t>
              </a:r>
              <a:r>
                <a:rPr kumimoji="0" lang="nl-BE" altLang="nl-BE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nl-BE" altLang="nl-BE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for</a:t>
              </a:r>
              <a:r>
                <a:rPr lang="nl-BE" altLang="nl-BE" sz="1000" dirty="0">
                  <a:solidFill>
                    <a:srgbClr val="000000"/>
                  </a:solidFill>
                </a:rPr>
                <a:t> </a:t>
              </a:r>
              <a:r>
                <a:rPr lang="nl-BE" altLang="nl-BE" sz="1000" dirty="0" err="1" smtClean="0">
                  <a:solidFill>
                    <a:srgbClr val="000000"/>
                  </a:solidFill>
                </a:rPr>
                <a:t>career</a:t>
              </a:r>
              <a:r>
                <a:rPr lang="nl-BE" altLang="nl-BE" sz="1000" dirty="0" smtClean="0">
                  <a:solidFill>
                    <a:srgbClr val="000000"/>
                  </a:solidFill>
                </a:rPr>
                <a:t> </a:t>
              </a:r>
              <a:r>
                <a:rPr lang="nl-BE" altLang="nl-BE" sz="1000" dirty="0" err="1" smtClean="0">
                  <a:solidFill>
                    <a:srgbClr val="000000"/>
                  </a:solidFill>
                </a:rPr>
                <a:t>and</a:t>
              </a:r>
              <a:r>
                <a:rPr lang="nl-BE" altLang="nl-BE" sz="1000" dirty="0" smtClean="0">
                  <a:solidFill>
                    <a:srgbClr val="000000"/>
                  </a:solidFill>
                </a:rPr>
                <a:t> </a:t>
              </a:r>
              <a:r>
                <a:rPr lang="nl-BE" altLang="nl-BE" sz="1000" dirty="0" err="1" smtClean="0">
                  <a:solidFill>
                    <a:srgbClr val="000000"/>
                  </a:solidFill>
                </a:rPr>
                <a:t>development</a:t>
              </a: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Freeform 27"/>
            <p:cNvSpPr>
              <a:spLocks noEditPoints="1"/>
            </p:cNvSpPr>
            <p:nvPr/>
          </p:nvSpPr>
          <p:spPr bwMode="auto">
            <a:xfrm>
              <a:off x="2499" y="2944"/>
              <a:ext cx="31" cy="148"/>
            </a:xfrm>
            <a:custGeom>
              <a:avLst/>
              <a:gdLst>
                <a:gd name="T0" fmla="*/ 10 w 31"/>
                <a:gd name="T1" fmla="*/ 148 h 148"/>
                <a:gd name="T2" fmla="*/ 10 w 31"/>
                <a:gd name="T3" fmla="*/ 26 h 148"/>
                <a:gd name="T4" fmla="*/ 20 w 31"/>
                <a:gd name="T5" fmla="*/ 26 h 148"/>
                <a:gd name="T6" fmla="*/ 20 w 31"/>
                <a:gd name="T7" fmla="*/ 148 h 148"/>
                <a:gd name="T8" fmla="*/ 10 w 31"/>
                <a:gd name="T9" fmla="*/ 148 h 148"/>
                <a:gd name="T10" fmla="*/ 0 w 31"/>
                <a:gd name="T11" fmla="*/ 31 h 148"/>
                <a:gd name="T12" fmla="*/ 15 w 31"/>
                <a:gd name="T13" fmla="*/ 0 h 148"/>
                <a:gd name="T14" fmla="*/ 31 w 31"/>
                <a:gd name="T15" fmla="*/ 31 h 148"/>
                <a:gd name="T16" fmla="*/ 0 w 31"/>
                <a:gd name="T17" fmla="*/ 3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48">
                  <a:moveTo>
                    <a:pt x="10" y="148"/>
                  </a:moveTo>
                  <a:lnTo>
                    <a:pt x="10" y="26"/>
                  </a:lnTo>
                  <a:lnTo>
                    <a:pt x="20" y="26"/>
                  </a:lnTo>
                  <a:lnTo>
                    <a:pt x="20" y="148"/>
                  </a:lnTo>
                  <a:lnTo>
                    <a:pt x="10" y="148"/>
                  </a:lnTo>
                  <a:close/>
                  <a:moveTo>
                    <a:pt x="0" y="31"/>
                  </a:moveTo>
                  <a:lnTo>
                    <a:pt x="15" y="0"/>
                  </a:lnTo>
                  <a:lnTo>
                    <a:pt x="31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33" name="Freeform 28"/>
            <p:cNvSpPr>
              <a:spLocks noEditPoints="1"/>
            </p:cNvSpPr>
            <p:nvPr/>
          </p:nvSpPr>
          <p:spPr bwMode="auto">
            <a:xfrm>
              <a:off x="3643" y="2944"/>
              <a:ext cx="31" cy="148"/>
            </a:xfrm>
            <a:custGeom>
              <a:avLst/>
              <a:gdLst>
                <a:gd name="T0" fmla="*/ 11 w 31"/>
                <a:gd name="T1" fmla="*/ 148 h 148"/>
                <a:gd name="T2" fmla="*/ 11 w 31"/>
                <a:gd name="T3" fmla="*/ 26 h 148"/>
                <a:gd name="T4" fmla="*/ 21 w 31"/>
                <a:gd name="T5" fmla="*/ 26 h 148"/>
                <a:gd name="T6" fmla="*/ 21 w 31"/>
                <a:gd name="T7" fmla="*/ 148 h 148"/>
                <a:gd name="T8" fmla="*/ 11 w 31"/>
                <a:gd name="T9" fmla="*/ 148 h 148"/>
                <a:gd name="T10" fmla="*/ 0 w 31"/>
                <a:gd name="T11" fmla="*/ 31 h 148"/>
                <a:gd name="T12" fmla="*/ 16 w 31"/>
                <a:gd name="T13" fmla="*/ 0 h 148"/>
                <a:gd name="T14" fmla="*/ 31 w 31"/>
                <a:gd name="T15" fmla="*/ 31 h 148"/>
                <a:gd name="T16" fmla="*/ 0 w 31"/>
                <a:gd name="T17" fmla="*/ 3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148">
                  <a:moveTo>
                    <a:pt x="11" y="148"/>
                  </a:moveTo>
                  <a:lnTo>
                    <a:pt x="11" y="26"/>
                  </a:lnTo>
                  <a:lnTo>
                    <a:pt x="21" y="26"/>
                  </a:lnTo>
                  <a:lnTo>
                    <a:pt x="21" y="148"/>
                  </a:lnTo>
                  <a:lnTo>
                    <a:pt x="11" y="148"/>
                  </a:lnTo>
                  <a:close/>
                  <a:moveTo>
                    <a:pt x="0" y="31"/>
                  </a:moveTo>
                  <a:lnTo>
                    <a:pt x="16" y="0"/>
                  </a:lnTo>
                  <a:lnTo>
                    <a:pt x="31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grpSp>
          <p:nvGrpSpPr>
            <p:cNvPr id="34" name="Group 31"/>
            <p:cNvGrpSpPr>
              <a:grpSpLocks/>
            </p:cNvGrpSpPr>
            <p:nvPr/>
          </p:nvGrpSpPr>
          <p:grpSpPr bwMode="auto">
            <a:xfrm>
              <a:off x="2867" y="2856"/>
              <a:ext cx="528" cy="28"/>
              <a:chOff x="2867" y="2856"/>
              <a:chExt cx="528" cy="28"/>
            </a:xfrm>
          </p:grpSpPr>
          <p:sp>
            <p:nvSpPr>
              <p:cNvPr id="45" name="Freeform 29"/>
              <p:cNvSpPr>
                <a:spLocks/>
              </p:cNvSpPr>
              <p:nvPr/>
            </p:nvSpPr>
            <p:spPr bwMode="auto">
              <a:xfrm>
                <a:off x="2867" y="2856"/>
                <a:ext cx="528" cy="28"/>
              </a:xfrm>
              <a:custGeom>
                <a:avLst/>
                <a:gdLst>
                  <a:gd name="T0" fmla="*/ 0 w 528"/>
                  <a:gd name="T1" fmla="*/ 14 h 28"/>
                  <a:gd name="T2" fmla="*/ 106 w 528"/>
                  <a:gd name="T3" fmla="*/ 28 h 28"/>
                  <a:gd name="T4" fmla="*/ 106 w 528"/>
                  <a:gd name="T5" fmla="*/ 21 h 28"/>
                  <a:gd name="T6" fmla="*/ 423 w 528"/>
                  <a:gd name="T7" fmla="*/ 21 h 28"/>
                  <a:gd name="T8" fmla="*/ 423 w 528"/>
                  <a:gd name="T9" fmla="*/ 28 h 28"/>
                  <a:gd name="T10" fmla="*/ 528 w 528"/>
                  <a:gd name="T11" fmla="*/ 14 h 28"/>
                  <a:gd name="T12" fmla="*/ 423 w 528"/>
                  <a:gd name="T13" fmla="*/ 0 h 28"/>
                  <a:gd name="T14" fmla="*/ 423 w 528"/>
                  <a:gd name="T15" fmla="*/ 7 h 28"/>
                  <a:gd name="T16" fmla="*/ 106 w 528"/>
                  <a:gd name="T17" fmla="*/ 7 h 28"/>
                  <a:gd name="T18" fmla="*/ 106 w 528"/>
                  <a:gd name="T19" fmla="*/ 0 h 28"/>
                  <a:gd name="T20" fmla="*/ 0 w 528"/>
                  <a:gd name="T21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8" h="28">
                    <a:moveTo>
                      <a:pt x="0" y="14"/>
                    </a:moveTo>
                    <a:lnTo>
                      <a:pt x="106" y="28"/>
                    </a:lnTo>
                    <a:lnTo>
                      <a:pt x="106" y="21"/>
                    </a:lnTo>
                    <a:lnTo>
                      <a:pt x="423" y="21"/>
                    </a:lnTo>
                    <a:lnTo>
                      <a:pt x="423" y="28"/>
                    </a:lnTo>
                    <a:lnTo>
                      <a:pt x="528" y="14"/>
                    </a:lnTo>
                    <a:lnTo>
                      <a:pt x="423" y="0"/>
                    </a:lnTo>
                    <a:lnTo>
                      <a:pt x="423" y="7"/>
                    </a:lnTo>
                    <a:lnTo>
                      <a:pt x="106" y="7"/>
                    </a:lnTo>
                    <a:lnTo>
                      <a:pt x="106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BE"/>
              </a:p>
            </p:txBody>
          </p:sp>
          <p:sp>
            <p:nvSpPr>
              <p:cNvPr id="46" name="Freeform 30"/>
              <p:cNvSpPr>
                <a:spLocks/>
              </p:cNvSpPr>
              <p:nvPr/>
            </p:nvSpPr>
            <p:spPr bwMode="auto">
              <a:xfrm>
                <a:off x="2867" y="2856"/>
                <a:ext cx="528" cy="28"/>
              </a:xfrm>
              <a:custGeom>
                <a:avLst/>
                <a:gdLst>
                  <a:gd name="T0" fmla="*/ 0 w 528"/>
                  <a:gd name="T1" fmla="*/ 14 h 28"/>
                  <a:gd name="T2" fmla="*/ 106 w 528"/>
                  <a:gd name="T3" fmla="*/ 28 h 28"/>
                  <a:gd name="T4" fmla="*/ 106 w 528"/>
                  <a:gd name="T5" fmla="*/ 21 h 28"/>
                  <a:gd name="T6" fmla="*/ 423 w 528"/>
                  <a:gd name="T7" fmla="*/ 21 h 28"/>
                  <a:gd name="T8" fmla="*/ 423 w 528"/>
                  <a:gd name="T9" fmla="*/ 28 h 28"/>
                  <a:gd name="T10" fmla="*/ 528 w 528"/>
                  <a:gd name="T11" fmla="*/ 14 h 28"/>
                  <a:gd name="T12" fmla="*/ 423 w 528"/>
                  <a:gd name="T13" fmla="*/ 0 h 28"/>
                  <a:gd name="T14" fmla="*/ 423 w 528"/>
                  <a:gd name="T15" fmla="*/ 7 h 28"/>
                  <a:gd name="T16" fmla="*/ 106 w 528"/>
                  <a:gd name="T17" fmla="*/ 7 h 28"/>
                  <a:gd name="T18" fmla="*/ 106 w 528"/>
                  <a:gd name="T19" fmla="*/ 0 h 28"/>
                  <a:gd name="T20" fmla="*/ 0 w 528"/>
                  <a:gd name="T21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8" h="28">
                    <a:moveTo>
                      <a:pt x="0" y="14"/>
                    </a:moveTo>
                    <a:lnTo>
                      <a:pt x="106" y="28"/>
                    </a:lnTo>
                    <a:lnTo>
                      <a:pt x="106" y="21"/>
                    </a:lnTo>
                    <a:lnTo>
                      <a:pt x="423" y="21"/>
                    </a:lnTo>
                    <a:lnTo>
                      <a:pt x="423" y="28"/>
                    </a:lnTo>
                    <a:lnTo>
                      <a:pt x="528" y="14"/>
                    </a:lnTo>
                    <a:lnTo>
                      <a:pt x="423" y="0"/>
                    </a:lnTo>
                    <a:lnTo>
                      <a:pt x="423" y="7"/>
                    </a:lnTo>
                    <a:lnTo>
                      <a:pt x="106" y="7"/>
                    </a:lnTo>
                    <a:lnTo>
                      <a:pt x="106" y="0"/>
                    </a:lnTo>
                    <a:lnTo>
                      <a:pt x="0" y="14"/>
                    </a:lnTo>
                    <a:close/>
                  </a:path>
                </a:pathLst>
              </a:custGeom>
              <a:noFill/>
              <a:ln w="63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BE"/>
              </a:p>
            </p:txBody>
          </p:sp>
        </p:grpSp>
        <p:sp>
          <p:nvSpPr>
            <p:cNvPr id="35" name="Freeform 32"/>
            <p:cNvSpPr>
              <a:spLocks noEditPoints="1"/>
            </p:cNvSpPr>
            <p:nvPr/>
          </p:nvSpPr>
          <p:spPr bwMode="auto">
            <a:xfrm>
              <a:off x="2601" y="1883"/>
              <a:ext cx="388" cy="826"/>
            </a:xfrm>
            <a:custGeom>
              <a:avLst/>
              <a:gdLst>
                <a:gd name="T0" fmla="*/ 388 w 388"/>
                <a:gd name="T1" fmla="*/ 5 h 826"/>
                <a:gd name="T2" fmla="*/ 17 w 388"/>
                <a:gd name="T3" fmla="*/ 804 h 826"/>
                <a:gd name="T4" fmla="*/ 7 w 388"/>
                <a:gd name="T5" fmla="*/ 800 h 826"/>
                <a:gd name="T6" fmla="*/ 378 w 388"/>
                <a:gd name="T7" fmla="*/ 0 h 826"/>
                <a:gd name="T8" fmla="*/ 388 w 388"/>
                <a:gd name="T9" fmla="*/ 5 h 826"/>
                <a:gd name="T10" fmla="*/ 28 w 388"/>
                <a:gd name="T11" fmla="*/ 804 h 826"/>
                <a:gd name="T12" fmla="*/ 1 w 388"/>
                <a:gd name="T13" fmla="*/ 826 h 826"/>
                <a:gd name="T14" fmla="*/ 0 w 388"/>
                <a:gd name="T15" fmla="*/ 791 h 826"/>
                <a:gd name="T16" fmla="*/ 28 w 388"/>
                <a:gd name="T17" fmla="*/ 804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" h="826">
                  <a:moveTo>
                    <a:pt x="388" y="5"/>
                  </a:moveTo>
                  <a:lnTo>
                    <a:pt x="17" y="804"/>
                  </a:lnTo>
                  <a:lnTo>
                    <a:pt x="7" y="800"/>
                  </a:lnTo>
                  <a:lnTo>
                    <a:pt x="378" y="0"/>
                  </a:lnTo>
                  <a:lnTo>
                    <a:pt x="388" y="5"/>
                  </a:lnTo>
                  <a:close/>
                  <a:moveTo>
                    <a:pt x="28" y="804"/>
                  </a:moveTo>
                  <a:lnTo>
                    <a:pt x="1" y="826"/>
                  </a:lnTo>
                  <a:lnTo>
                    <a:pt x="0" y="791"/>
                  </a:lnTo>
                  <a:lnTo>
                    <a:pt x="28" y="80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36" name="Freeform 33"/>
            <p:cNvSpPr>
              <a:spLocks noEditPoints="1"/>
            </p:cNvSpPr>
            <p:nvPr/>
          </p:nvSpPr>
          <p:spPr bwMode="auto">
            <a:xfrm>
              <a:off x="3214" y="1883"/>
              <a:ext cx="388" cy="826"/>
            </a:xfrm>
            <a:custGeom>
              <a:avLst/>
              <a:gdLst>
                <a:gd name="T0" fmla="*/ 10 w 388"/>
                <a:gd name="T1" fmla="*/ 0 h 826"/>
                <a:gd name="T2" fmla="*/ 380 w 388"/>
                <a:gd name="T3" fmla="*/ 800 h 826"/>
                <a:gd name="T4" fmla="*/ 371 w 388"/>
                <a:gd name="T5" fmla="*/ 805 h 826"/>
                <a:gd name="T6" fmla="*/ 0 w 388"/>
                <a:gd name="T7" fmla="*/ 5 h 826"/>
                <a:gd name="T8" fmla="*/ 10 w 388"/>
                <a:gd name="T9" fmla="*/ 0 h 826"/>
                <a:gd name="T10" fmla="*/ 388 w 388"/>
                <a:gd name="T11" fmla="*/ 791 h 826"/>
                <a:gd name="T12" fmla="*/ 387 w 388"/>
                <a:gd name="T13" fmla="*/ 826 h 826"/>
                <a:gd name="T14" fmla="*/ 359 w 388"/>
                <a:gd name="T15" fmla="*/ 805 h 826"/>
                <a:gd name="T16" fmla="*/ 388 w 388"/>
                <a:gd name="T17" fmla="*/ 791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" h="826">
                  <a:moveTo>
                    <a:pt x="10" y="0"/>
                  </a:moveTo>
                  <a:lnTo>
                    <a:pt x="380" y="800"/>
                  </a:lnTo>
                  <a:lnTo>
                    <a:pt x="371" y="805"/>
                  </a:lnTo>
                  <a:lnTo>
                    <a:pt x="0" y="5"/>
                  </a:lnTo>
                  <a:lnTo>
                    <a:pt x="10" y="0"/>
                  </a:lnTo>
                  <a:close/>
                  <a:moveTo>
                    <a:pt x="388" y="791"/>
                  </a:moveTo>
                  <a:lnTo>
                    <a:pt x="387" y="826"/>
                  </a:lnTo>
                  <a:lnTo>
                    <a:pt x="359" y="805"/>
                  </a:lnTo>
                  <a:lnTo>
                    <a:pt x="388" y="791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1378" y="36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2337" y="36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BE" altLang="nl-B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1" name="Picture 7" descr="j0300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387" y="3517444"/>
            <a:ext cx="1079500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016374" y="5906954"/>
            <a:ext cx="4804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/>
              <a:t>1 </a:t>
            </a:r>
            <a:r>
              <a:rPr lang="en-US" sz="1000" dirty="0" err="1" smtClean="0"/>
              <a:t>Siegrist</a:t>
            </a:r>
            <a:r>
              <a:rPr lang="en-US" sz="1000" dirty="0" smtClean="0"/>
              <a:t> </a:t>
            </a:r>
            <a:r>
              <a:rPr lang="en-US" sz="1000" dirty="0"/>
              <a:t>J, Starke D, </a:t>
            </a:r>
            <a:r>
              <a:rPr lang="en-US" sz="1000" dirty="0" err="1"/>
              <a:t>Chandola</a:t>
            </a:r>
            <a:r>
              <a:rPr lang="en-US" sz="1000" dirty="0"/>
              <a:t> T, et al. The measurement of effort-reward imbalance at work: European comparisons. Social Science and Medicine 2004;58:1483-1499.</a:t>
            </a:r>
            <a:endParaRPr lang="nl-BE" sz="1000" dirty="0"/>
          </a:p>
        </p:txBody>
      </p:sp>
    </p:spTree>
    <p:extLst>
      <p:ext uri="{BB962C8B-B14F-4D97-AF65-F5344CB8AC3E}">
        <p14:creationId xmlns:p14="http://schemas.microsoft.com/office/powerpoint/2010/main" val="9563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668" y="223186"/>
            <a:ext cx="8229600" cy="778098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 smtClean="0">
                <a:latin typeface="Arial Narrow" panose="020B0606020202030204" pitchFamily="34" charset="0"/>
              </a:rPr>
              <a:t>quality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10" name="Rechthoek 9"/>
          <p:cNvSpPr/>
          <p:nvPr/>
        </p:nvSpPr>
        <p:spPr>
          <a:xfrm>
            <a:off x="1783177" y="3798101"/>
            <a:ext cx="5532583" cy="22200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/>
          <p:cNvSpPr/>
          <p:nvPr/>
        </p:nvSpPr>
        <p:spPr>
          <a:xfrm>
            <a:off x="1803795" y="1484784"/>
            <a:ext cx="5469013" cy="1387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/>
          <p:cNvSpPr txBox="1"/>
          <p:nvPr/>
        </p:nvSpPr>
        <p:spPr>
          <a:xfrm flipH="1">
            <a:off x="1557573" y="3058085"/>
            <a:ext cx="416383" cy="474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13" name="Tekstvak 12"/>
          <p:cNvSpPr txBox="1"/>
          <p:nvPr/>
        </p:nvSpPr>
        <p:spPr>
          <a:xfrm>
            <a:off x="1878566" y="3936854"/>
            <a:ext cx="3529406" cy="209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relations</a:t>
            </a:r>
            <a:endParaRPr lang="nl-BE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973956" y="1929797"/>
            <a:ext cx="4197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  <a:r>
              <a:rPr lang="nl-BE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r>
              <a:rPr lang="nl-B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BE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3977132" y="3798101"/>
            <a:ext cx="4101742" cy="639011"/>
            <a:chOff x="3977132" y="3798101"/>
            <a:chExt cx="4101742" cy="639011"/>
          </a:xfrm>
        </p:grpSpPr>
        <p:sp>
          <p:nvSpPr>
            <p:cNvPr id="15" name="Afgeronde rechthoek 14"/>
            <p:cNvSpPr/>
            <p:nvPr/>
          </p:nvSpPr>
          <p:spPr>
            <a:xfrm>
              <a:off x="3977132" y="3882100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072521" y="3798101"/>
              <a:ext cx="4006353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Job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Demand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Control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3977132" y="4353111"/>
            <a:ext cx="4483300" cy="588057"/>
            <a:chOff x="3977132" y="4353111"/>
            <a:chExt cx="4483300" cy="588057"/>
          </a:xfrm>
        </p:grpSpPr>
        <p:sp>
          <p:nvSpPr>
            <p:cNvPr id="17" name="Afgeronde rechthoek 16"/>
            <p:cNvSpPr/>
            <p:nvPr/>
          </p:nvSpPr>
          <p:spPr>
            <a:xfrm>
              <a:off x="3977132" y="4386156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3977132" y="4353111"/>
              <a:ext cx="4483300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Effort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Reward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Imbalance</a:t>
              </a:r>
              <a:r>
                <a:rPr lang="nl-B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model</a:t>
              </a:r>
            </a:p>
          </p:txBody>
        </p:sp>
      </p:grpSp>
      <p:grpSp>
        <p:nvGrpSpPr>
          <p:cNvPr id="26" name="Groep 25"/>
          <p:cNvGrpSpPr/>
          <p:nvPr/>
        </p:nvGrpSpPr>
        <p:grpSpPr>
          <a:xfrm>
            <a:off x="3977132" y="4908124"/>
            <a:ext cx="4483300" cy="555012"/>
            <a:chOff x="3977132" y="4908124"/>
            <a:chExt cx="4483300" cy="555012"/>
          </a:xfrm>
        </p:grpSpPr>
        <p:sp>
          <p:nvSpPr>
            <p:cNvPr id="19" name="Afgeronde rechthoek 18"/>
            <p:cNvSpPr/>
            <p:nvPr/>
          </p:nvSpPr>
          <p:spPr>
            <a:xfrm>
              <a:off x="3977132" y="4908124"/>
              <a:ext cx="4101742" cy="5550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3977132" y="4908125"/>
              <a:ext cx="4483300" cy="474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Bullying</a:t>
              </a:r>
              <a:endParaRPr lang="nl-BE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3" name="Ovaal 22"/>
          <p:cNvSpPr/>
          <p:nvPr/>
        </p:nvSpPr>
        <p:spPr>
          <a:xfrm>
            <a:off x="611560" y="2441193"/>
            <a:ext cx="2384469" cy="1757342"/>
          </a:xfrm>
          <a:prstGeom prst="ellipse">
            <a:avLst/>
          </a:prstGeom>
          <a:solidFill>
            <a:srgbClr val="3366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Tekstvak 23"/>
          <p:cNvSpPr txBox="1"/>
          <p:nvPr/>
        </p:nvSpPr>
        <p:spPr>
          <a:xfrm>
            <a:off x="829283" y="2780579"/>
            <a:ext cx="1526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2000" dirty="0" smtClean="0">
              <a:solidFill>
                <a:schemeClr val="bg1"/>
              </a:solidFill>
            </a:endParaRPr>
          </a:p>
          <a:p>
            <a:pPr algn="ctr"/>
            <a:r>
              <a:rPr lang="nl-BE" sz="2000" dirty="0" smtClean="0">
                <a:solidFill>
                  <a:schemeClr val="bg1"/>
                </a:solidFill>
              </a:rPr>
              <a:t>Job </a:t>
            </a:r>
            <a:r>
              <a:rPr lang="nl-BE" sz="2000" dirty="0" err="1" smtClean="0">
                <a:solidFill>
                  <a:schemeClr val="bg1"/>
                </a:solidFill>
              </a:rPr>
              <a:t>quality</a:t>
            </a:r>
            <a:endParaRPr lang="nl-B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452" y="114431"/>
            <a:ext cx="8229600" cy="837030"/>
          </a:xfrm>
        </p:spPr>
        <p:txBody>
          <a:bodyPr/>
          <a:lstStyle/>
          <a:p>
            <a:r>
              <a:rPr lang="nl-NL" dirty="0" smtClean="0">
                <a:latin typeface="Arial Narrow" panose="020B0606020202030204" pitchFamily="34" charset="0"/>
              </a:rPr>
              <a:t>Job </a:t>
            </a:r>
            <a:r>
              <a:rPr lang="nl-NL" dirty="0" err="1">
                <a:latin typeface="Arial Narrow" panose="020B0606020202030204" pitchFamily="34" charset="0"/>
              </a:rPr>
              <a:t>q</a:t>
            </a:r>
            <a:r>
              <a:rPr lang="nl-NL" dirty="0" err="1" smtClean="0">
                <a:latin typeface="Arial Narrow" panose="020B0606020202030204" pitchFamily="34" charset="0"/>
              </a:rPr>
              <a:t>uality</a:t>
            </a: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39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OUTLINE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872208" y="6410356"/>
            <a:ext cx="176368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INTRODUCTION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6724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METHODS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4726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RESULTS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272808" y="6525344"/>
            <a:ext cx="1763688" cy="332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DISCUSSION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3568" y="1066915"/>
            <a:ext cx="7704856" cy="5760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>
            <a:normAutofit lnSpcReduction="1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nl-NL" altLang="nl-BE" sz="3200" dirty="0" err="1" smtClean="0">
                <a:solidFill>
                  <a:srgbClr val="4D4D4D"/>
                </a:solidFill>
              </a:rPr>
              <a:t>Bullying</a:t>
            </a:r>
            <a:endParaRPr lang="nl-NL" altLang="nl-BE" sz="3200" dirty="0">
              <a:solidFill>
                <a:srgbClr val="4D4D4D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51520" y="1844824"/>
            <a:ext cx="820891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 smtClean="0">
                <a:latin typeface="Arial Narrow" panose="020B0606020202030204" pitchFamily="34" charset="0"/>
              </a:rPr>
              <a:t>Refers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the </a:t>
            </a:r>
            <a:r>
              <a:rPr lang="nl-NL" sz="2000" dirty="0" err="1" smtClean="0">
                <a:latin typeface="Arial Narrow" panose="020B0606020202030204" pitchFamily="34" charset="0"/>
              </a:rPr>
              <a:t>prolonged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and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repeated</a:t>
            </a:r>
            <a:r>
              <a:rPr lang="nl-NL" sz="2000" dirty="0" smtClean="0">
                <a:latin typeface="Arial Narrow" panose="020B0606020202030204" pitchFamily="34" charset="0"/>
              </a:rPr>
              <a:t> exposure 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frequent </a:t>
            </a:r>
            <a:r>
              <a:rPr lang="nl-NL" sz="2000" dirty="0" err="1" smtClean="0">
                <a:latin typeface="Arial Narrow" panose="020B0606020202030204" pitchFamily="34" charset="0"/>
              </a:rPr>
              <a:t>agressive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and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hostile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behaviors</a:t>
            </a:r>
            <a:r>
              <a:rPr lang="nl-NL" sz="2000" dirty="0" smtClean="0">
                <a:latin typeface="Arial Narrow" panose="020B0606020202030204" pitchFamily="34" charset="0"/>
              </a:rPr>
              <a:t> at </a:t>
            </a:r>
            <a:r>
              <a:rPr lang="nl-NL" sz="2000" dirty="0" err="1" smtClean="0">
                <a:latin typeface="Arial Narrow" panose="020B0606020202030204" pitchFamily="34" charset="0"/>
              </a:rPr>
              <a:t>work</a:t>
            </a:r>
            <a:r>
              <a:rPr lang="nl-NL" sz="2000" dirty="0" smtClean="0">
                <a:latin typeface="Arial Narrow" panose="020B0606020202030204" pitchFamily="34" charset="0"/>
              </a:rPr>
              <a:t>, </a:t>
            </a:r>
            <a:r>
              <a:rPr lang="nl-NL" sz="2000" dirty="0" err="1" smtClean="0">
                <a:latin typeface="Arial Narrow" panose="020B0606020202030204" pitchFamily="34" charset="0"/>
              </a:rPr>
              <a:t>such</a:t>
            </a:r>
            <a:r>
              <a:rPr lang="nl-NL" sz="2000" dirty="0" smtClean="0">
                <a:latin typeface="Arial Narrow" panose="020B0606020202030204" pitchFamily="34" charset="0"/>
              </a:rPr>
              <a:t> as </a:t>
            </a:r>
            <a:r>
              <a:rPr lang="nl-NL" sz="2000" dirty="0" err="1" smtClean="0">
                <a:latin typeface="Arial Narrow" panose="020B0606020202030204" pitchFamily="34" charset="0"/>
              </a:rPr>
              <a:t>excessive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criticism</a:t>
            </a:r>
            <a:r>
              <a:rPr lang="nl-NL" sz="2000" dirty="0" smtClean="0">
                <a:latin typeface="Arial Narrow" panose="020B0606020202030204" pitchFamily="34" charset="0"/>
              </a:rPr>
              <a:t>, </a:t>
            </a:r>
            <a:r>
              <a:rPr lang="nl-NL" sz="2000" dirty="0" err="1" smtClean="0">
                <a:latin typeface="Arial Narrow" panose="020B0606020202030204" pitchFamily="34" charset="0"/>
              </a:rPr>
              <a:t>witholding</a:t>
            </a:r>
            <a:r>
              <a:rPr lang="nl-NL" sz="2000" dirty="0" smtClean="0">
                <a:latin typeface="Arial Narrow" panose="020B0606020202030204" pitchFamily="34" charset="0"/>
              </a:rPr>
              <a:t> information, </a:t>
            </a:r>
            <a:r>
              <a:rPr lang="nl-NL" sz="2000" dirty="0" err="1" smtClean="0">
                <a:latin typeface="Arial Narrow" panose="020B0606020202030204" pitchFamily="34" charset="0"/>
              </a:rPr>
              <a:t>spreading</a:t>
            </a:r>
            <a:r>
              <a:rPr lang="nl-NL" sz="2000" dirty="0" smtClean="0">
                <a:latin typeface="Arial Narrow" panose="020B0606020202030204" pitchFamily="34" charset="0"/>
              </a:rPr>
              <a:t> of </a:t>
            </a:r>
            <a:r>
              <a:rPr lang="nl-NL" sz="2000" dirty="0" err="1" smtClean="0">
                <a:latin typeface="Arial Narrow" panose="020B0606020202030204" pitchFamily="34" charset="0"/>
              </a:rPr>
              <a:t>rumors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and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social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isolation</a:t>
            </a:r>
            <a:r>
              <a:rPr lang="nl-NL" sz="2000" dirty="0" smtClean="0">
                <a:latin typeface="Arial Narrow" panose="020B0606020202030204" pitchFamily="34" charset="0"/>
              </a:rPr>
              <a:t>, </a:t>
            </a:r>
            <a:r>
              <a:rPr lang="nl-NL" sz="2000" dirty="0" err="1" smtClean="0">
                <a:latin typeface="Arial Narrow" panose="020B0606020202030204" pitchFamily="34" charset="0"/>
              </a:rPr>
              <a:t>destabilization</a:t>
            </a:r>
            <a:r>
              <a:rPr lang="nl-NL" sz="2000" dirty="0" smtClean="0">
                <a:latin typeface="Arial Narrow" panose="020B0606020202030204" pitchFamily="34" charset="0"/>
              </a:rPr>
              <a:t>, </a:t>
            </a:r>
            <a:r>
              <a:rPr lang="nl-NL" sz="2000" dirty="0" err="1" smtClean="0">
                <a:latin typeface="Arial Narrow" panose="020B0606020202030204" pitchFamily="34" charset="0"/>
              </a:rPr>
              <a:t>threat</a:t>
            </a:r>
            <a:r>
              <a:rPr lang="nl-NL" sz="2000" dirty="0" smtClean="0">
                <a:latin typeface="Arial Narrow" panose="020B0606020202030204" pitchFamily="34" charset="0"/>
              </a:rPr>
              <a:t> </a:t>
            </a:r>
            <a:r>
              <a:rPr lang="nl-NL" sz="2000" dirty="0" err="1" smtClean="0">
                <a:latin typeface="Arial Narrow" panose="020B0606020202030204" pitchFamily="34" charset="0"/>
              </a:rPr>
              <a:t>to</a:t>
            </a:r>
            <a:r>
              <a:rPr lang="nl-NL" sz="2000" dirty="0" smtClean="0">
                <a:latin typeface="Arial Narrow" panose="020B0606020202030204" pitchFamily="34" charset="0"/>
              </a:rPr>
              <a:t> personal standing</a:t>
            </a:r>
          </a:p>
          <a:p>
            <a:endParaRPr lang="nl-NL" dirty="0">
              <a:latin typeface="Arial Narrow" panose="020B0606020202030204" pitchFamily="34" charset="0"/>
            </a:endParaRPr>
          </a:p>
          <a:p>
            <a:endParaRPr lang="nl-NL" dirty="0" smtClean="0">
              <a:latin typeface="Arial Narrow" panose="020B0606020202030204" pitchFamily="34" charset="0"/>
            </a:endParaRPr>
          </a:p>
          <a:p>
            <a:endParaRPr lang="nl-NL" dirty="0">
              <a:latin typeface="Arial Narrow" panose="020B0606020202030204" pitchFamily="34" charset="0"/>
            </a:endParaRPr>
          </a:p>
          <a:p>
            <a:endParaRPr lang="nl-NL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 Narrow" panose="020B0606020202030204" pitchFamily="34" charset="0"/>
                <a:cs typeface="Times New Roman"/>
              </a:rPr>
              <a:t>9-item questionnaire → </a:t>
            </a:r>
            <a:r>
              <a:rPr lang="nl-NL" sz="2000" dirty="0" err="1" smtClean="0">
                <a:latin typeface="Arial Narrow" panose="020B0606020202030204" pitchFamily="34" charset="0"/>
                <a:cs typeface="Times New Roman"/>
              </a:rPr>
              <a:t>based</a:t>
            </a:r>
            <a:r>
              <a:rPr lang="nl-NL" sz="2000" dirty="0" smtClean="0">
                <a:latin typeface="Arial Narrow" panose="020B0606020202030204" pitchFamily="34" charset="0"/>
                <a:cs typeface="Times New Roman"/>
              </a:rPr>
              <a:t> on questionnaire of Quine</a:t>
            </a:r>
            <a:r>
              <a:rPr lang="nl-NL" sz="2000" baseline="30000" dirty="0" smtClean="0">
                <a:latin typeface="Arial Narrow" panose="020B0606020202030204" pitchFamily="34" charset="0"/>
                <a:cs typeface="Times New Roman"/>
              </a:rPr>
              <a:t>1</a:t>
            </a:r>
            <a:endParaRPr lang="nl-NL" sz="2000" dirty="0" smtClean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940" y="3139913"/>
            <a:ext cx="2718556" cy="2460596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4554252" y="5949280"/>
            <a:ext cx="4122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/>
              <a:t>1 </a:t>
            </a:r>
            <a:r>
              <a:rPr lang="en-US" sz="1000" dirty="0" err="1" smtClean="0"/>
              <a:t>Quine</a:t>
            </a:r>
            <a:r>
              <a:rPr lang="en-US" sz="1000" dirty="0" smtClean="0"/>
              <a:t> </a:t>
            </a:r>
            <a:r>
              <a:rPr lang="en-US" sz="1000" dirty="0"/>
              <a:t>L. Workplace bullying in NHS community trust: staff questionnaire survey. BMJ 1999;318:228-232.</a:t>
            </a:r>
            <a:endParaRPr lang="nl-BE" sz="1000" dirty="0"/>
          </a:p>
        </p:txBody>
      </p:sp>
    </p:spTree>
    <p:extLst>
      <p:ext uri="{BB962C8B-B14F-4D97-AF65-F5344CB8AC3E}">
        <p14:creationId xmlns:p14="http://schemas.microsoft.com/office/powerpoint/2010/main" val="28647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2011</Words>
  <Application>Microsoft Office PowerPoint</Application>
  <PresentationFormat>Diavoorstelling (4:3)</PresentationFormat>
  <Paragraphs>634</Paragraphs>
  <Slides>39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7" baseType="lpstr">
      <vt:lpstr>Arial</vt:lpstr>
      <vt:lpstr>Arial Narrow</vt:lpstr>
      <vt:lpstr>Calibri</vt:lpstr>
      <vt:lpstr>Courier New</vt:lpstr>
      <vt:lpstr>Times New Roman</vt:lpstr>
      <vt:lpstr>Verdana</vt:lpstr>
      <vt:lpstr>Wingdings</vt:lpstr>
      <vt:lpstr>Office Theme</vt:lpstr>
      <vt:lpstr>PowerPoint-presentatie</vt:lpstr>
      <vt:lpstr>PowerPoint-presentatie</vt:lpstr>
      <vt:lpstr>Background</vt:lpstr>
      <vt:lpstr>Job quality</vt:lpstr>
      <vt:lpstr>Job quality </vt:lpstr>
      <vt:lpstr>Job quality</vt:lpstr>
      <vt:lpstr>Job quality</vt:lpstr>
      <vt:lpstr>Job quality</vt:lpstr>
      <vt:lpstr>Job quality</vt:lpstr>
      <vt:lpstr>Job quality</vt:lpstr>
      <vt:lpstr>Job quality</vt:lpstr>
      <vt:lpstr>PowerPoint-presentatie</vt:lpstr>
      <vt:lpstr>Attendance behavior</vt:lpstr>
      <vt:lpstr>Presenteeism</vt:lpstr>
      <vt:lpstr>Presenteeism</vt:lpstr>
      <vt:lpstr>Attendance behavior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UGent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Health-Related Quality of Life and Psychological Distress in Coronary patients</dc:title>
  <dc:creator>UGent</dc:creator>
  <cp:lastModifiedBy>Joke</cp:lastModifiedBy>
  <cp:revision>567</cp:revision>
  <cp:lastPrinted>2014-01-13T08:51:00Z</cp:lastPrinted>
  <dcterms:created xsi:type="dcterms:W3CDTF">2013-12-15T16:26:49Z</dcterms:created>
  <dcterms:modified xsi:type="dcterms:W3CDTF">2016-11-02T07:44:04Z</dcterms:modified>
</cp:coreProperties>
</file>