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507" r:id="rId2"/>
    <p:sldId id="381" r:id="rId3"/>
    <p:sldId id="478" r:id="rId4"/>
    <p:sldId id="493" r:id="rId5"/>
    <p:sldId id="475" r:id="rId6"/>
    <p:sldId id="491" r:id="rId7"/>
    <p:sldId id="504" r:id="rId8"/>
    <p:sldId id="503" r:id="rId9"/>
    <p:sldId id="487" r:id="rId10"/>
    <p:sldId id="495" r:id="rId11"/>
    <p:sldId id="508" r:id="rId12"/>
    <p:sldId id="509" r:id="rId13"/>
    <p:sldId id="501" r:id="rId14"/>
    <p:sldId id="488" r:id="rId15"/>
    <p:sldId id="497" r:id="rId16"/>
    <p:sldId id="502" r:id="rId17"/>
    <p:sldId id="492" r:id="rId18"/>
    <p:sldId id="473" r:id="rId19"/>
    <p:sldId id="463" r:id="rId20"/>
    <p:sldId id="464" r:id="rId21"/>
    <p:sldId id="465" r:id="rId22"/>
    <p:sldId id="498" r:id="rId23"/>
    <p:sldId id="500" r:id="rId24"/>
    <p:sldId id="415" r:id="rId25"/>
    <p:sldId id="416" r:id="rId26"/>
    <p:sldId id="510" r:id="rId27"/>
    <p:sldId id="278" r:id="rId28"/>
    <p:sldId id="481" r:id="rId29"/>
    <p:sldId id="479" r:id="rId30"/>
  </p:sldIdLst>
  <p:sldSz cx="12192000" cy="6858000"/>
  <p:notesSz cx="6797675" cy="9928225"/>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1858" autoAdjust="0"/>
  </p:normalViewPr>
  <p:slideViewPr>
    <p:cSldViewPr snapToGrid="0">
      <p:cViewPr varScale="1">
        <p:scale>
          <a:sx n="95" d="100"/>
          <a:sy n="95" d="100"/>
        </p:scale>
        <p:origin x="6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E:\My%20Dropbox\3Projecten\leeftijden\leeftijden%20-%20kopie%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My%20Dropbox\3Projecten\leeftijden\leeftijden%20-%20kopie%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[leeftijden - kopie (2).xlsx]Blad1!Draaitabel1</c:name>
    <c:fmtId val="-1"/>
  </c:pivotSource>
  <c:chart>
    <c:autoTitleDeleted val="1"/>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spPr>
          <a:solidFill>
            <a:schemeClr val="accent2"/>
          </a:solidFill>
        </c:spPr>
      </c:pivotFmt>
      <c:pivotFmt>
        <c:idx val="10"/>
        <c:spPr>
          <a:solidFill>
            <a:schemeClr val="accent2"/>
          </a:solidFill>
        </c:spPr>
      </c:pivotFmt>
      <c:pivotFmt>
        <c:idx val="11"/>
        <c:spPr>
          <a:solidFill>
            <a:schemeClr val="accent2"/>
          </a:solidFill>
        </c:spPr>
      </c:pivotFmt>
      <c:pivotFmt>
        <c:idx val="12"/>
        <c:spPr>
          <a:solidFill>
            <a:schemeClr val="accent2"/>
          </a:solidFill>
        </c:spPr>
      </c:pivotFmt>
      <c:pivotFmt>
        <c:idx val="13"/>
        <c:spPr>
          <a:solidFill>
            <a:schemeClr val="accent2"/>
          </a:solidFill>
        </c:spPr>
      </c:pivotFmt>
      <c:pivotFmt>
        <c:idx val="14"/>
        <c:spPr>
          <a:solidFill>
            <a:schemeClr val="accent2"/>
          </a:solidFill>
        </c:spPr>
      </c:pivotFmt>
      <c:pivotFmt>
        <c:idx val="15"/>
        <c:marker>
          <c:symbol val="none"/>
        </c:marker>
      </c:pivotFmt>
      <c:pivotFmt>
        <c:idx val="16"/>
        <c:spPr>
          <a:solidFill>
            <a:schemeClr val="accent2"/>
          </a:solidFill>
        </c:spPr>
      </c:pivotFmt>
      <c:pivotFmt>
        <c:idx val="17"/>
        <c:spPr>
          <a:solidFill>
            <a:schemeClr val="accent2"/>
          </a:solidFill>
        </c:spPr>
      </c:pivotFmt>
      <c:pivotFmt>
        <c:idx val="18"/>
        <c:spPr>
          <a:solidFill>
            <a:schemeClr val="accent2"/>
          </a:solidFill>
        </c:spPr>
      </c:pivotFmt>
      <c:pivotFmt>
        <c:idx val="19"/>
        <c:spPr>
          <a:solidFill>
            <a:schemeClr val="accent2"/>
          </a:solidFill>
        </c:spPr>
      </c:pivotFmt>
      <c:pivotFmt>
        <c:idx val="20"/>
        <c:spPr>
          <a:solidFill>
            <a:schemeClr val="accent2"/>
          </a:solidFill>
        </c:spPr>
      </c:pivotFmt>
      <c:pivotFmt>
        <c:idx val="21"/>
        <c:spPr>
          <a:solidFill>
            <a:schemeClr val="accent2"/>
          </a:solidFill>
        </c:spPr>
      </c:pivotFmt>
      <c:pivotFmt>
        <c:idx val="22"/>
        <c:marker>
          <c:symbol val="none"/>
        </c:marker>
      </c:pivotFmt>
      <c:pivotFmt>
        <c:idx val="23"/>
        <c:spPr>
          <a:solidFill>
            <a:schemeClr val="accent2"/>
          </a:solidFill>
        </c:spPr>
      </c:pivotFmt>
      <c:pivotFmt>
        <c:idx val="24"/>
        <c:spPr>
          <a:solidFill>
            <a:schemeClr val="accent2"/>
          </a:solidFill>
        </c:spPr>
      </c:pivotFmt>
      <c:pivotFmt>
        <c:idx val="25"/>
        <c:spPr>
          <a:solidFill>
            <a:schemeClr val="accent2"/>
          </a:solidFill>
        </c:spPr>
      </c:pivotFmt>
      <c:pivotFmt>
        <c:idx val="26"/>
        <c:spPr>
          <a:solidFill>
            <a:schemeClr val="accent2"/>
          </a:solidFill>
        </c:spPr>
      </c:pivotFmt>
      <c:pivotFmt>
        <c:idx val="27"/>
        <c:spPr>
          <a:solidFill>
            <a:schemeClr val="accent2"/>
          </a:solidFill>
        </c:spPr>
      </c:pivotFmt>
      <c:pivotFmt>
        <c:idx val="28"/>
        <c:spPr>
          <a:solidFill>
            <a:schemeClr val="accent2"/>
          </a:solidFill>
        </c:spPr>
      </c:pivotFmt>
    </c:pivotFmts>
    <c:plotArea>
      <c:layout>
        <c:manualLayout>
          <c:layoutTarget val="inner"/>
          <c:xMode val="edge"/>
          <c:yMode val="edge"/>
          <c:x val="0.12142216265520017"/>
          <c:y val="5.5320584926884256E-2"/>
          <c:w val="0.82490720574821752"/>
          <c:h val="0.8403538980704337"/>
        </c:manualLayout>
      </c:layout>
      <c:barChart>
        <c:barDir val="col"/>
        <c:grouping val="clustered"/>
        <c:varyColors val="0"/>
        <c:ser>
          <c:idx val="0"/>
          <c:order val="0"/>
          <c:tx>
            <c:strRef>
              <c:f>Blad1!$B$3</c:f>
              <c:strCache>
                <c:ptCount val="1"/>
                <c:pt idx="0">
                  <c:v>Totaal</c:v>
                </c:pt>
              </c:strCache>
            </c:strRef>
          </c:tx>
          <c:invertIfNegative val="0"/>
          <c:dPt>
            <c:idx val="39"/>
            <c:invertIfNegative val="0"/>
            <c:bubble3D val="0"/>
            <c:spPr>
              <a:solidFill>
                <a:schemeClr val="accent2"/>
              </a:solidFill>
            </c:spPr>
          </c:dPt>
          <c:dPt>
            <c:idx val="40"/>
            <c:invertIfNegative val="0"/>
            <c:bubble3D val="0"/>
            <c:spPr>
              <a:solidFill>
                <a:schemeClr val="accent2"/>
              </a:solidFill>
            </c:spPr>
          </c:dPt>
          <c:dPt>
            <c:idx val="41"/>
            <c:invertIfNegative val="0"/>
            <c:bubble3D val="0"/>
            <c:spPr>
              <a:solidFill>
                <a:schemeClr val="accent2"/>
              </a:solidFill>
            </c:spPr>
          </c:dPt>
          <c:dPt>
            <c:idx val="42"/>
            <c:invertIfNegative val="0"/>
            <c:bubble3D val="0"/>
            <c:spPr>
              <a:solidFill>
                <a:schemeClr val="accent2"/>
              </a:solidFill>
            </c:spPr>
          </c:dPt>
          <c:dPt>
            <c:idx val="43"/>
            <c:invertIfNegative val="0"/>
            <c:bubble3D val="0"/>
            <c:spPr>
              <a:solidFill>
                <a:schemeClr val="accent2"/>
              </a:solidFill>
            </c:spPr>
          </c:dPt>
          <c:dPt>
            <c:idx val="44"/>
            <c:invertIfNegative val="0"/>
            <c:bubble3D val="0"/>
            <c:spPr>
              <a:solidFill>
                <a:schemeClr val="accent2"/>
              </a:solidFill>
            </c:spPr>
          </c:dPt>
          <c:cat>
            <c:strRef>
              <c:f>Blad1!$A$4:$A$49</c:f>
              <c:strCache>
                <c:ptCount val="45"/>
                <c:pt idx="0">
                  <c:v>26</c:v>
                </c:pt>
                <c:pt idx="1">
                  <c:v>27</c:v>
                </c:pt>
                <c:pt idx="2">
                  <c:v>28</c:v>
                </c:pt>
                <c:pt idx="3">
                  <c:v>29</c:v>
                </c:pt>
                <c:pt idx="4">
                  <c:v>30</c:v>
                </c:pt>
                <c:pt idx="5">
                  <c:v>31</c:v>
                </c:pt>
                <c:pt idx="6">
                  <c:v>32</c:v>
                </c:pt>
                <c:pt idx="7">
                  <c:v>33</c:v>
                </c:pt>
                <c:pt idx="8">
                  <c:v>34</c:v>
                </c:pt>
                <c:pt idx="9">
                  <c:v>35</c:v>
                </c:pt>
                <c:pt idx="10">
                  <c:v>36</c:v>
                </c:pt>
                <c:pt idx="11">
                  <c:v>37</c:v>
                </c:pt>
                <c:pt idx="12">
                  <c:v>38</c:v>
                </c:pt>
                <c:pt idx="13">
                  <c:v>39</c:v>
                </c:pt>
                <c:pt idx="14">
                  <c:v>40</c:v>
                </c:pt>
                <c:pt idx="15">
                  <c:v>41</c:v>
                </c:pt>
                <c:pt idx="16">
                  <c:v>42</c:v>
                </c:pt>
                <c:pt idx="17">
                  <c:v>43</c:v>
                </c:pt>
                <c:pt idx="18">
                  <c:v>44</c:v>
                </c:pt>
                <c:pt idx="19">
                  <c:v>45</c:v>
                </c:pt>
                <c:pt idx="20">
                  <c:v>46</c:v>
                </c:pt>
                <c:pt idx="21">
                  <c:v>47</c:v>
                </c:pt>
                <c:pt idx="22">
                  <c:v>48</c:v>
                </c:pt>
                <c:pt idx="23">
                  <c:v>49</c:v>
                </c:pt>
                <c:pt idx="24">
                  <c:v>50</c:v>
                </c:pt>
                <c:pt idx="25">
                  <c:v>51</c:v>
                </c:pt>
                <c:pt idx="26">
                  <c:v>52</c:v>
                </c:pt>
                <c:pt idx="27">
                  <c:v>53</c:v>
                </c:pt>
                <c:pt idx="28">
                  <c:v>54</c:v>
                </c:pt>
                <c:pt idx="29">
                  <c:v>55</c:v>
                </c:pt>
                <c:pt idx="30">
                  <c:v>56</c:v>
                </c:pt>
                <c:pt idx="31">
                  <c:v>57</c:v>
                </c:pt>
                <c:pt idx="32">
                  <c:v>58</c:v>
                </c:pt>
                <c:pt idx="33">
                  <c:v>59</c:v>
                </c:pt>
                <c:pt idx="34">
                  <c:v>60</c:v>
                </c:pt>
                <c:pt idx="35">
                  <c:v>61</c:v>
                </c:pt>
                <c:pt idx="36">
                  <c:v>62</c:v>
                </c:pt>
                <c:pt idx="37">
                  <c:v>63</c:v>
                </c:pt>
                <c:pt idx="38">
                  <c:v>64</c:v>
                </c:pt>
                <c:pt idx="39">
                  <c:v>65</c:v>
                </c:pt>
                <c:pt idx="40">
                  <c:v>67</c:v>
                </c:pt>
                <c:pt idx="41">
                  <c:v>68</c:v>
                </c:pt>
                <c:pt idx="42">
                  <c:v>69</c:v>
                </c:pt>
                <c:pt idx="43">
                  <c:v>71</c:v>
                </c:pt>
                <c:pt idx="44">
                  <c:v>72</c:v>
                </c:pt>
              </c:strCache>
            </c:strRef>
          </c:cat>
          <c:val>
            <c:numRef>
              <c:f>Blad1!$B$4:$B$49</c:f>
              <c:numCache>
                <c:formatCode>0.00</c:formatCode>
                <c:ptCount val="45"/>
                <c:pt idx="0">
                  <c:v>5</c:v>
                </c:pt>
                <c:pt idx="1">
                  <c:v>2</c:v>
                </c:pt>
                <c:pt idx="2">
                  <c:v>5.9333333333333371</c:v>
                </c:pt>
                <c:pt idx="3">
                  <c:v>5.1499999999999995</c:v>
                </c:pt>
                <c:pt idx="4">
                  <c:v>2.64</c:v>
                </c:pt>
                <c:pt idx="5">
                  <c:v>14.990000000000002</c:v>
                </c:pt>
                <c:pt idx="6">
                  <c:v>17.200000000000003</c:v>
                </c:pt>
                <c:pt idx="7">
                  <c:v>19.970000000000002</c:v>
                </c:pt>
                <c:pt idx="8">
                  <c:v>22.150000000000009</c:v>
                </c:pt>
                <c:pt idx="9">
                  <c:v>30.939999999999998</c:v>
                </c:pt>
                <c:pt idx="10">
                  <c:v>29.2</c:v>
                </c:pt>
                <c:pt idx="11">
                  <c:v>36.58</c:v>
                </c:pt>
                <c:pt idx="12">
                  <c:v>30.092099999999988</c:v>
                </c:pt>
                <c:pt idx="13">
                  <c:v>40.230000000000011</c:v>
                </c:pt>
                <c:pt idx="14">
                  <c:v>22.419999999999995</c:v>
                </c:pt>
                <c:pt idx="15">
                  <c:v>17.05</c:v>
                </c:pt>
                <c:pt idx="16">
                  <c:v>10.040000000000001</c:v>
                </c:pt>
                <c:pt idx="17">
                  <c:v>16.610000000000007</c:v>
                </c:pt>
                <c:pt idx="18">
                  <c:v>15.070000000000002</c:v>
                </c:pt>
                <c:pt idx="19">
                  <c:v>15.99</c:v>
                </c:pt>
                <c:pt idx="20">
                  <c:v>21.77</c:v>
                </c:pt>
                <c:pt idx="21">
                  <c:v>22.82</c:v>
                </c:pt>
                <c:pt idx="22">
                  <c:v>24.490000000000002</c:v>
                </c:pt>
                <c:pt idx="23">
                  <c:v>27.810000000000006</c:v>
                </c:pt>
                <c:pt idx="24">
                  <c:v>32.83</c:v>
                </c:pt>
                <c:pt idx="25">
                  <c:v>32.68</c:v>
                </c:pt>
                <c:pt idx="26">
                  <c:v>24.040000000000003</c:v>
                </c:pt>
                <c:pt idx="27">
                  <c:v>29.73</c:v>
                </c:pt>
                <c:pt idx="28">
                  <c:v>25.6</c:v>
                </c:pt>
                <c:pt idx="29">
                  <c:v>25.27</c:v>
                </c:pt>
                <c:pt idx="30">
                  <c:v>24.740000000000002</c:v>
                </c:pt>
                <c:pt idx="31">
                  <c:v>25.0321</c:v>
                </c:pt>
                <c:pt idx="32">
                  <c:v>28.229999999999986</c:v>
                </c:pt>
                <c:pt idx="33">
                  <c:v>22.36</c:v>
                </c:pt>
                <c:pt idx="34">
                  <c:v>15.305000000000003</c:v>
                </c:pt>
                <c:pt idx="35">
                  <c:v>19.955000000000002</c:v>
                </c:pt>
                <c:pt idx="36">
                  <c:v>13.129999999999999</c:v>
                </c:pt>
                <c:pt idx="37">
                  <c:v>9.09</c:v>
                </c:pt>
                <c:pt idx="38">
                  <c:v>5.724999999999997</c:v>
                </c:pt>
                <c:pt idx="39">
                  <c:v>4.2</c:v>
                </c:pt>
                <c:pt idx="40">
                  <c:v>2</c:v>
                </c:pt>
                <c:pt idx="41">
                  <c:v>1.1000000000000001</c:v>
                </c:pt>
                <c:pt idx="42">
                  <c:v>0.8</c:v>
                </c:pt>
                <c:pt idx="43">
                  <c:v>0.6000000000000002</c:v>
                </c:pt>
                <c:pt idx="44">
                  <c:v>0.2</c:v>
                </c:pt>
              </c:numCache>
            </c:numRef>
          </c:val>
        </c:ser>
        <c:dLbls>
          <c:showLegendKey val="0"/>
          <c:showVal val="0"/>
          <c:showCatName val="0"/>
          <c:showSerName val="0"/>
          <c:showPercent val="0"/>
          <c:showBubbleSize val="0"/>
        </c:dLbls>
        <c:gapWidth val="150"/>
        <c:axId val="315831024"/>
        <c:axId val="315831808"/>
      </c:barChart>
      <c:catAx>
        <c:axId val="315831024"/>
        <c:scaling>
          <c:orientation val="minMax"/>
        </c:scaling>
        <c:delete val="0"/>
        <c:axPos val="b"/>
        <c:title>
          <c:tx>
            <c:rich>
              <a:bodyPr/>
              <a:lstStyle/>
              <a:p>
                <a:pPr>
                  <a:defRPr/>
                </a:pPr>
                <a:r>
                  <a:rPr lang="en-US"/>
                  <a:t>Leeftijd</a:t>
                </a:r>
              </a:p>
            </c:rich>
          </c:tx>
          <c:layout/>
          <c:overlay val="0"/>
        </c:title>
        <c:numFmt formatCode="General" sourceLinked="0"/>
        <c:majorTickMark val="out"/>
        <c:minorTickMark val="none"/>
        <c:tickLblPos val="nextTo"/>
        <c:crossAx val="315831808"/>
        <c:crosses val="autoZero"/>
        <c:auto val="1"/>
        <c:lblAlgn val="ctr"/>
        <c:lblOffset val="100"/>
        <c:tickLblSkip val="5"/>
        <c:noMultiLvlLbl val="0"/>
      </c:catAx>
      <c:valAx>
        <c:axId val="315831808"/>
        <c:scaling>
          <c:orientation val="minMax"/>
        </c:scaling>
        <c:delete val="0"/>
        <c:axPos val="l"/>
        <c:title>
          <c:tx>
            <c:rich>
              <a:bodyPr rot="-5400000" vert="horz"/>
              <a:lstStyle/>
              <a:p>
                <a:pPr>
                  <a:defRPr/>
                </a:pPr>
                <a:r>
                  <a:rPr lang="nl-BE"/>
                  <a:t>FTE</a:t>
                </a:r>
              </a:p>
            </c:rich>
          </c:tx>
          <c:layout/>
          <c:overlay val="0"/>
        </c:title>
        <c:numFmt formatCode="0" sourceLinked="0"/>
        <c:majorTickMark val="out"/>
        <c:minorTickMark val="none"/>
        <c:tickLblPos val="nextTo"/>
        <c:crossAx val="315831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[leeftijden - kopie (2).xlsx]Blad2!Draaitabel1</c:name>
    <c:fmtId val="-1"/>
  </c:pivotSource>
  <c:chart>
    <c:autoTitleDeleted val="1"/>
    <c:pivotFmts>
      <c:pivotFmt>
        <c:idx val="0"/>
        <c:marker>
          <c:symbol val="none"/>
        </c:marker>
      </c:pivotFmt>
      <c:pivotFmt>
        <c:idx val="1"/>
        <c:marker>
          <c:symbol val="none"/>
        </c:marker>
      </c:pivotFmt>
      <c:pivotFmt>
        <c:idx val="2"/>
        <c:spPr>
          <a:solidFill>
            <a:schemeClr val="accent2"/>
          </a:solidFill>
        </c:spPr>
      </c:pivotFmt>
      <c:pivotFmt>
        <c:idx val="3"/>
        <c:spPr>
          <a:solidFill>
            <a:schemeClr val="accent2"/>
          </a:solidFill>
        </c:spPr>
      </c:pivotFmt>
      <c:pivotFmt>
        <c:idx val="4"/>
        <c:spPr>
          <a:solidFill>
            <a:schemeClr val="accent2"/>
          </a:solidFill>
        </c:spPr>
      </c:pivotFmt>
      <c:pivotFmt>
        <c:idx val="5"/>
        <c:spPr>
          <a:solidFill>
            <a:schemeClr val="accent2"/>
          </a:solidFill>
        </c:spPr>
      </c:pivotFmt>
      <c:pivotFmt>
        <c:idx val="6"/>
        <c:spPr>
          <a:solidFill>
            <a:srgbClr val="FFC000"/>
          </a:solidFill>
        </c:spPr>
      </c:pivotFmt>
      <c:pivotFmt>
        <c:idx val="7"/>
        <c:spPr>
          <a:solidFill>
            <a:schemeClr val="accent2"/>
          </a:solidFill>
        </c:spPr>
      </c:pivotFmt>
      <c:pivotFmt>
        <c:idx val="8"/>
        <c:spPr>
          <a:solidFill>
            <a:schemeClr val="accent2"/>
          </a:solidFill>
        </c:spPr>
      </c:pivotFmt>
      <c:pivotFmt>
        <c:idx val="9"/>
        <c:marker>
          <c:symbol val="none"/>
        </c:marker>
      </c:pivotFmt>
      <c:pivotFmt>
        <c:idx val="10"/>
        <c:spPr>
          <a:solidFill>
            <a:schemeClr val="accent2"/>
          </a:solidFill>
        </c:spPr>
      </c:pivotFmt>
      <c:pivotFmt>
        <c:idx val="11"/>
        <c:spPr>
          <a:solidFill>
            <a:schemeClr val="accent2"/>
          </a:solidFill>
        </c:spPr>
      </c:pivotFmt>
      <c:pivotFmt>
        <c:idx val="12"/>
        <c:spPr>
          <a:solidFill>
            <a:schemeClr val="accent2"/>
          </a:solidFill>
        </c:spPr>
      </c:pivotFmt>
      <c:pivotFmt>
        <c:idx val="13"/>
        <c:spPr>
          <a:solidFill>
            <a:schemeClr val="accent2"/>
          </a:solidFill>
        </c:spPr>
      </c:pivotFmt>
      <c:pivotFmt>
        <c:idx val="14"/>
        <c:spPr>
          <a:solidFill>
            <a:schemeClr val="accent2"/>
          </a:solidFill>
        </c:spPr>
      </c:pivotFmt>
      <c:pivotFmt>
        <c:idx val="15"/>
        <c:spPr>
          <a:solidFill>
            <a:schemeClr val="accent2"/>
          </a:solidFill>
        </c:spPr>
      </c:pivotFmt>
      <c:pivotFmt>
        <c:idx val="16"/>
        <c:spPr>
          <a:solidFill>
            <a:srgbClr val="FFC000"/>
          </a:solidFill>
        </c:spPr>
      </c:pivotFmt>
      <c:pivotFmt>
        <c:idx val="17"/>
        <c:marker>
          <c:symbol val="none"/>
        </c:marker>
      </c:pivotFmt>
      <c:pivotFmt>
        <c:idx val="18"/>
        <c:spPr>
          <a:solidFill>
            <a:schemeClr val="accent2"/>
          </a:solidFill>
        </c:spPr>
      </c:pivotFmt>
      <c:pivotFmt>
        <c:idx val="19"/>
        <c:spPr>
          <a:solidFill>
            <a:schemeClr val="accent2"/>
          </a:solidFill>
        </c:spPr>
      </c:pivotFmt>
      <c:pivotFmt>
        <c:idx val="20"/>
        <c:spPr>
          <a:solidFill>
            <a:schemeClr val="accent2"/>
          </a:solidFill>
        </c:spPr>
      </c:pivotFmt>
      <c:pivotFmt>
        <c:idx val="21"/>
        <c:spPr>
          <a:solidFill>
            <a:schemeClr val="accent2"/>
          </a:solidFill>
        </c:spPr>
      </c:pivotFmt>
      <c:pivotFmt>
        <c:idx val="22"/>
        <c:spPr>
          <a:solidFill>
            <a:schemeClr val="accent2"/>
          </a:solidFill>
        </c:spPr>
      </c:pivotFmt>
      <c:pivotFmt>
        <c:idx val="23"/>
        <c:spPr>
          <a:solidFill>
            <a:schemeClr val="accent2"/>
          </a:solidFill>
        </c:spPr>
      </c:pivotFmt>
      <c:pivotFmt>
        <c:idx val="24"/>
        <c:spPr>
          <a:solidFill>
            <a:srgbClr val="FFC000"/>
          </a:solidFill>
        </c:spPr>
      </c:pivotFmt>
    </c:pivotFmts>
    <c:plotArea>
      <c:layout/>
      <c:barChart>
        <c:barDir val="col"/>
        <c:grouping val="clustered"/>
        <c:varyColors val="0"/>
        <c:ser>
          <c:idx val="0"/>
          <c:order val="0"/>
          <c:tx>
            <c:strRef>
              <c:f>Blad2!$B$3</c:f>
              <c:strCache>
                <c:ptCount val="1"/>
                <c:pt idx="0">
                  <c:v>Totaal</c:v>
                </c:pt>
              </c:strCache>
            </c:strRef>
          </c:tx>
          <c:invertIfNegative val="0"/>
          <c:dPt>
            <c:idx val="0"/>
            <c:invertIfNegative val="0"/>
            <c:bubble3D val="0"/>
            <c:spPr>
              <a:solidFill>
                <a:schemeClr val="accent2"/>
              </a:solidFill>
            </c:spPr>
          </c:dPt>
          <c:dPt>
            <c:idx val="1"/>
            <c:invertIfNegative val="0"/>
            <c:bubble3D val="0"/>
            <c:spPr>
              <a:solidFill>
                <a:schemeClr val="accent2"/>
              </a:solidFill>
            </c:spPr>
          </c:dPt>
          <c:dPt>
            <c:idx val="2"/>
            <c:invertIfNegative val="0"/>
            <c:bubble3D val="0"/>
            <c:spPr>
              <a:solidFill>
                <a:schemeClr val="accent2"/>
              </a:solidFill>
            </c:spPr>
          </c:dPt>
          <c:dPt>
            <c:idx val="3"/>
            <c:invertIfNegative val="0"/>
            <c:bubble3D val="0"/>
            <c:spPr>
              <a:solidFill>
                <a:schemeClr val="accent2"/>
              </a:solidFill>
            </c:spPr>
          </c:dPt>
          <c:dPt>
            <c:idx val="4"/>
            <c:invertIfNegative val="0"/>
            <c:bubble3D val="0"/>
            <c:spPr>
              <a:solidFill>
                <a:schemeClr val="accent2"/>
              </a:solidFill>
            </c:spPr>
          </c:dPt>
          <c:dPt>
            <c:idx val="5"/>
            <c:invertIfNegative val="0"/>
            <c:bubble3D val="0"/>
            <c:spPr>
              <a:solidFill>
                <a:schemeClr val="accent2"/>
              </a:solidFill>
            </c:spPr>
          </c:dPt>
          <c:dPt>
            <c:idx val="6"/>
            <c:invertIfNegative val="0"/>
            <c:bubble3D val="0"/>
            <c:spPr>
              <a:solidFill>
                <a:schemeClr val="accent2"/>
              </a:solidFill>
            </c:spPr>
          </c:dPt>
          <c:dPt>
            <c:idx val="7"/>
            <c:invertIfNegative val="0"/>
            <c:bubble3D val="0"/>
            <c:spPr>
              <a:solidFill>
                <a:schemeClr val="accent2"/>
              </a:solidFill>
            </c:spPr>
          </c:dPt>
          <c:dPt>
            <c:idx val="8"/>
            <c:invertIfNegative val="0"/>
            <c:bubble3D val="0"/>
            <c:spPr>
              <a:solidFill>
                <a:schemeClr val="accent2"/>
              </a:solidFill>
            </c:spPr>
          </c:dPt>
          <c:dPt>
            <c:idx val="9"/>
            <c:invertIfNegative val="0"/>
            <c:bubble3D val="0"/>
            <c:spPr>
              <a:solidFill>
                <a:schemeClr val="accent2"/>
              </a:solidFill>
            </c:spPr>
          </c:dPt>
          <c:dPt>
            <c:idx val="10"/>
            <c:invertIfNegative val="0"/>
            <c:bubble3D val="0"/>
            <c:spPr>
              <a:solidFill>
                <a:schemeClr val="accent2"/>
              </a:solidFill>
            </c:spPr>
          </c:dPt>
          <c:dPt>
            <c:idx val="11"/>
            <c:invertIfNegative val="0"/>
            <c:bubble3D val="0"/>
            <c:spPr>
              <a:solidFill>
                <a:schemeClr val="accent2"/>
              </a:solidFill>
            </c:spPr>
          </c:dPt>
          <c:cat>
            <c:strRef>
              <c:f>Blad2!$A$4:$A$49</c:f>
              <c:strCache>
                <c:ptCount val="45"/>
                <c:pt idx="0">
                  <c:v>2003</c:v>
                </c:pt>
                <c:pt idx="1">
                  <c:v>2004</c:v>
                </c:pt>
                <c:pt idx="2">
                  <c:v>2006</c:v>
                </c:pt>
                <c:pt idx="3">
                  <c:v>2007</c:v>
                </c:pt>
                <c:pt idx="4">
                  <c:v>2008</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pt idx="31">
                  <c:v>2036</c:v>
                </c:pt>
                <c:pt idx="32">
                  <c:v>2037</c:v>
                </c:pt>
                <c:pt idx="33">
                  <c:v>2038</c:v>
                </c:pt>
                <c:pt idx="34">
                  <c:v>2039</c:v>
                </c:pt>
                <c:pt idx="35">
                  <c:v>2040</c:v>
                </c:pt>
                <c:pt idx="36">
                  <c:v>2041</c:v>
                </c:pt>
                <c:pt idx="37">
                  <c:v>2042</c:v>
                </c:pt>
                <c:pt idx="38">
                  <c:v>2043</c:v>
                </c:pt>
                <c:pt idx="39">
                  <c:v>2044</c:v>
                </c:pt>
                <c:pt idx="40">
                  <c:v>2045</c:v>
                </c:pt>
                <c:pt idx="41">
                  <c:v>2046</c:v>
                </c:pt>
                <c:pt idx="42">
                  <c:v>2047</c:v>
                </c:pt>
                <c:pt idx="43">
                  <c:v>2048</c:v>
                </c:pt>
                <c:pt idx="44">
                  <c:v>2049</c:v>
                </c:pt>
              </c:strCache>
            </c:strRef>
          </c:cat>
          <c:val>
            <c:numRef>
              <c:f>Blad2!$B$4:$B$49</c:f>
              <c:numCache>
                <c:formatCode>0.00</c:formatCode>
                <c:ptCount val="45"/>
                <c:pt idx="0">
                  <c:v>0.2</c:v>
                </c:pt>
                <c:pt idx="1">
                  <c:v>0.6000000000000002</c:v>
                </c:pt>
                <c:pt idx="2">
                  <c:v>0.8</c:v>
                </c:pt>
                <c:pt idx="3">
                  <c:v>1.1000000000000001</c:v>
                </c:pt>
                <c:pt idx="4">
                  <c:v>2</c:v>
                </c:pt>
                <c:pt idx="5">
                  <c:v>4.2</c:v>
                </c:pt>
                <c:pt idx="6">
                  <c:v>5.5249999999999977</c:v>
                </c:pt>
                <c:pt idx="7">
                  <c:v>9.1900000000000013</c:v>
                </c:pt>
                <c:pt idx="8">
                  <c:v>10.83</c:v>
                </c:pt>
                <c:pt idx="9">
                  <c:v>19.704999999999991</c:v>
                </c:pt>
                <c:pt idx="10">
                  <c:v>17.055</c:v>
                </c:pt>
                <c:pt idx="11">
                  <c:v>22.259999999999991</c:v>
                </c:pt>
                <c:pt idx="12">
                  <c:v>27.749999999999989</c:v>
                </c:pt>
                <c:pt idx="13">
                  <c:v>24.7121</c:v>
                </c:pt>
                <c:pt idx="14">
                  <c:v>25.240000000000002</c:v>
                </c:pt>
                <c:pt idx="15">
                  <c:v>26.17</c:v>
                </c:pt>
                <c:pt idx="16">
                  <c:v>25.000000000000004</c:v>
                </c:pt>
                <c:pt idx="17">
                  <c:v>28.63000000000001</c:v>
                </c:pt>
                <c:pt idx="18">
                  <c:v>22.240000000000002</c:v>
                </c:pt>
                <c:pt idx="19">
                  <c:v>35.58</c:v>
                </c:pt>
                <c:pt idx="20">
                  <c:v>32.93</c:v>
                </c:pt>
                <c:pt idx="21">
                  <c:v>25.810000000000006</c:v>
                </c:pt>
                <c:pt idx="22">
                  <c:v>26.89</c:v>
                </c:pt>
                <c:pt idx="23">
                  <c:v>23.22</c:v>
                </c:pt>
                <c:pt idx="24">
                  <c:v>20.769999999999989</c:v>
                </c:pt>
                <c:pt idx="25">
                  <c:v>14.79</c:v>
                </c:pt>
                <c:pt idx="26">
                  <c:v>16.670000000000005</c:v>
                </c:pt>
                <c:pt idx="27">
                  <c:v>16.509999999999991</c:v>
                </c:pt>
                <c:pt idx="28">
                  <c:v>9.84</c:v>
                </c:pt>
                <c:pt idx="29">
                  <c:v>18.05</c:v>
                </c:pt>
                <c:pt idx="30">
                  <c:v>21.220000000000006</c:v>
                </c:pt>
                <c:pt idx="31">
                  <c:v>40.43</c:v>
                </c:pt>
                <c:pt idx="32">
                  <c:v>31.092100000000002</c:v>
                </c:pt>
                <c:pt idx="33">
                  <c:v>35.58</c:v>
                </c:pt>
                <c:pt idx="34">
                  <c:v>29.4</c:v>
                </c:pt>
                <c:pt idx="35">
                  <c:v>30.040000000000003</c:v>
                </c:pt>
                <c:pt idx="36">
                  <c:v>23.11000000000001</c:v>
                </c:pt>
                <c:pt idx="37">
                  <c:v>20.71</c:v>
                </c:pt>
                <c:pt idx="38">
                  <c:v>17.200000000000003</c:v>
                </c:pt>
                <c:pt idx="39">
                  <c:v>13.490000000000002</c:v>
                </c:pt>
                <c:pt idx="40">
                  <c:v>4.1399999999999997</c:v>
                </c:pt>
                <c:pt idx="41">
                  <c:v>5.1499999999999995</c:v>
                </c:pt>
                <c:pt idx="42">
                  <c:v>5.9333333333333371</c:v>
                </c:pt>
                <c:pt idx="43">
                  <c:v>2</c:v>
                </c:pt>
                <c:pt idx="44">
                  <c:v>5</c:v>
                </c:pt>
              </c:numCache>
            </c:numRef>
          </c:val>
        </c:ser>
        <c:dLbls>
          <c:showLegendKey val="0"/>
          <c:showVal val="0"/>
          <c:showCatName val="0"/>
          <c:showSerName val="0"/>
          <c:showPercent val="0"/>
          <c:showBubbleSize val="0"/>
        </c:dLbls>
        <c:gapWidth val="150"/>
        <c:axId val="315836120"/>
        <c:axId val="315835728"/>
      </c:barChart>
      <c:catAx>
        <c:axId val="315836120"/>
        <c:scaling>
          <c:orientation val="minMax"/>
        </c:scaling>
        <c:delete val="0"/>
        <c:axPos val="b"/>
        <c:title>
          <c:tx>
            <c:rich>
              <a:bodyPr/>
              <a:lstStyle/>
              <a:p>
                <a:pPr>
                  <a:defRPr/>
                </a:pPr>
                <a:r>
                  <a:rPr lang="nl-BE"/>
                  <a:t>Jaar</a:t>
                </a:r>
              </a:p>
            </c:rich>
          </c:tx>
          <c:layout/>
          <c:overlay val="0"/>
        </c:title>
        <c:numFmt formatCode="General" sourceLinked="0"/>
        <c:majorTickMark val="out"/>
        <c:minorTickMark val="none"/>
        <c:tickLblPos val="nextTo"/>
        <c:crossAx val="315835728"/>
        <c:crosses val="autoZero"/>
        <c:auto val="1"/>
        <c:lblAlgn val="ctr"/>
        <c:lblOffset val="100"/>
        <c:noMultiLvlLbl val="0"/>
      </c:catAx>
      <c:valAx>
        <c:axId val="315835728"/>
        <c:scaling>
          <c:orientation val="minMax"/>
        </c:scaling>
        <c:delete val="0"/>
        <c:axPos val="l"/>
        <c:title>
          <c:tx>
            <c:rich>
              <a:bodyPr rot="-5400000" vert="horz"/>
              <a:lstStyle/>
              <a:p>
                <a:pPr>
                  <a:defRPr/>
                </a:pPr>
                <a:r>
                  <a:rPr lang="nl-BE"/>
                  <a:t>FTE</a:t>
                </a:r>
              </a:p>
            </c:rich>
          </c:tx>
          <c:layout/>
          <c:overlay val="0"/>
        </c:title>
        <c:numFmt formatCode="0" sourceLinked="0"/>
        <c:majorTickMark val="out"/>
        <c:minorTickMark val="none"/>
        <c:tickLblPos val="nextTo"/>
        <c:crossAx val="315836120"/>
        <c:crosses val="autoZero"/>
        <c:crossBetween val="between"/>
      </c:valAx>
    </c:plotArea>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image" Target="../media/image2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53D2D-D807-45D0-B8D2-D291B101623B}" type="doc">
      <dgm:prSet loTypeId="urn:microsoft.com/office/officeart/2005/8/layout/vList4" loCatId="list" qsTypeId="urn:microsoft.com/office/officeart/2005/8/quickstyle/simple3" qsCatId="simple" csTypeId="urn:microsoft.com/office/officeart/2005/8/colors/accent3_2" csCatId="accent3" phldr="1"/>
      <dgm:spPr/>
      <dgm:t>
        <a:bodyPr/>
        <a:lstStyle/>
        <a:p>
          <a:endParaRPr lang="nl-BE"/>
        </a:p>
      </dgm:t>
    </dgm:pt>
    <dgm:pt modelId="{B1F7F4F7-C40E-43D2-8B03-55B32174A1CC}">
      <dgm:prSet phldrT="[Text]" custT="1"/>
      <dgm:spPr/>
      <dgm:t>
        <a:bodyPr/>
        <a:lstStyle/>
        <a:p>
          <a:r>
            <a:rPr lang="nl-BE" sz="2000" dirty="0" smtClean="0"/>
            <a:t>Werknemer</a:t>
          </a:r>
          <a:endParaRPr lang="nl-BE" sz="2000" dirty="0"/>
        </a:p>
      </dgm:t>
    </dgm:pt>
    <dgm:pt modelId="{112BA8BE-9879-4506-9CE2-9015BEE55688}" type="parTrans" cxnId="{80F37DA4-1983-450A-9158-A10294871738}">
      <dgm:prSet/>
      <dgm:spPr/>
      <dgm:t>
        <a:bodyPr/>
        <a:lstStyle/>
        <a:p>
          <a:endParaRPr lang="nl-BE" sz="2000"/>
        </a:p>
      </dgm:t>
    </dgm:pt>
    <dgm:pt modelId="{0389D7D3-AC2D-44E5-A26D-CAC23E81ED60}" type="sibTrans" cxnId="{80F37DA4-1983-450A-9158-A10294871738}">
      <dgm:prSet/>
      <dgm:spPr/>
      <dgm:t>
        <a:bodyPr/>
        <a:lstStyle/>
        <a:p>
          <a:endParaRPr lang="nl-BE" sz="2000"/>
        </a:p>
      </dgm:t>
    </dgm:pt>
    <dgm:pt modelId="{E6DAE178-E86E-46EC-8698-73773971F9BD}">
      <dgm:prSet phldrT="[Text]" custT="1"/>
      <dgm:spPr/>
      <dgm:t>
        <a:bodyPr/>
        <a:lstStyle/>
        <a:p>
          <a:r>
            <a:rPr lang="nl-BE" sz="1600" dirty="0" smtClean="0"/>
            <a:t>Behandelend </a:t>
          </a:r>
          <a:r>
            <a:rPr lang="nl-BE" sz="1600" dirty="0" smtClean="0"/>
            <a:t>arts: </a:t>
          </a:r>
          <a:r>
            <a:rPr lang="nl-BE" sz="1600" dirty="0" smtClean="0"/>
            <a:t>“definitief ongeschikt” voor overeengekomen werk</a:t>
          </a:r>
          <a:endParaRPr lang="nl-BE" sz="1600" dirty="0"/>
        </a:p>
      </dgm:t>
    </dgm:pt>
    <dgm:pt modelId="{EC64FF56-A452-4339-9E15-B78B9D8B2A1E}" type="parTrans" cxnId="{5A0ABD1D-C728-48C5-84F9-AC76530D21D8}">
      <dgm:prSet/>
      <dgm:spPr/>
      <dgm:t>
        <a:bodyPr/>
        <a:lstStyle/>
        <a:p>
          <a:endParaRPr lang="nl-BE" sz="2000"/>
        </a:p>
      </dgm:t>
    </dgm:pt>
    <dgm:pt modelId="{57AEA2B5-A87D-4257-837D-A88156F7F542}" type="sibTrans" cxnId="{5A0ABD1D-C728-48C5-84F9-AC76530D21D8}">
      <dgm:prSet/>
      <dgm:spPr/>
      <dgm:t>
        <a:bodyPr/>
        <a:lstStyle/>
        <a:p>
          <a:endParaRPr lang="nl-BE" sz="2000"/>
        </a:p>
      </dgm:t>
    </dgm:pt>
    <dgm:pt modelId="{37599609-2ACD-4E2A-BF54-A8E3512EEFFC}">
      <dgm:prSet phldrT="[Text]" custT="1"/>
      <dgm:spPr/>
      <dgm:t>
        <a:bodyPr/>
        <a:lstStyle/>
        <a:p>
          <a:r>
            <a:rPr lang="nl-BE" sz="2000" dirty="0" smtClean="0"/>
            <a:t>Werkgever</a:t>
          </a:r>
          <a:endParaRPr lang="nl-BE" sz="2000" dirty="0"/>
        </a:p>
      </dgm:t>
    </dgm:pt>
    <dgm:pt modelId="{4A2683C7-AAA5-406F-A0F2-16695C96872C}" type="parTrans" cxnId="{A1F1B8F6-51AB-4573-A759-5C7E25448197}">
      <dgm:prSet/>
      <dgm:spPr/>
      <dgm:t>
        <a:bodyPr/>
        <a:lstStyle/>
        <a:p>
          <a:endParaRPr lang="nl-BE" sz="2000"/>
        </a:p>
      </dgm:t>
    </dgm:pt>
    <dgm:pt modelId="{45DDDA5E-C336-4657-A352-FB47DC38A78C}" type="sibTrans" cxnId="{A1F1B8F6-51AB-4573-A759-5C7E25448197}">
      <dgm:prSet/>
      <dgm:spPr/>
      <dgm:t>
        <a:bodyPr/>
        <a:lstStyle/>
        <a:p>
          <a:endParaRPr lang="nl-BE" sz="2000"/>
        </a:p>
      </dgm:t>
    </dgm:pt>
    <dgm:pt modelId="{AA4A005E-045F-4838-8D62-980664842CD8}">
      <dgm:prSet custT="1"/>
      <dgm:spPr/>
      <dgm:t>
        <a:bodyPr/>
        <a:lstStyle/>
        <a:p>
          <a:r>
            <a:rPr lang="nl-BE" sz="1600" dirty="0" smtClean="0">
              <a:sym typeface="Wingdings" pitchFamily="2" charset="2"/>
            </a:rPr>
            <a:t>Verzoek om gezondheidstoezicht naar PA-AG</a:t>
          </a:r>
          <a:endParaRPr lang="nl-BE" sz="1600" dirty="0"/>
        </a:p>
      </dgm:t>
    </dgm:pt>
    <dgm:pt modelId="{26961983-63FB-49CE-B8A6-186CF8CE15B2}" type="parTrans" cxnId="{EA1685A6-3D95-46C1-88B3-F8A340434FDA}">
      <dgm:prSet/>
      <dgm:spPr/>
      <dgm:t>
        <a:bodyPr/>
        <a:lstStyle/>
        <a:p>
          <a:endParaRPr lang="nl-BE" sz="2000"/>
        </a:p>
      </dgm:t>
    </dgm:pt>
    <dgm:pt modelId="{AE06BF94-1B21-4302-B2AE-59E7487AF1F6}" type="sibTrans" cxnId="{EA1685A6-3D95-46C1-88B3-F8A340434FDA}">
      <dgm:prSet/>
      <dgm:spPr/>
      <dgm:t>
        <a:bodyPr/>
        <a:lstStyle/>
        <a:p>
          <a:endParaRPr lang="nl-BE" sz="2000"/>
        </a:p>
      </dgm:t>
    </dgm:pt>
    <dgm:pt modelId="{F9144F71-3E68-4F34-845C-CAC3E61275AC}">
      <dgm:prSet phldrT="[Text]" custT="1"/>
      <dgm:spPr/>
      <dgm:t>
        <a:bodyPr/>
        <a:lstStyle/>
        <a:p>
          <a:r>
            <a:rPr lang="nl-BE" sz="2000" dirty="0" smtClean="0"/>
            <a:t>Bedrijfsarts</a:t>
          </a:r>
          <a:endParaRPr lang="nl-BE" sz="2000" dirty="0"/>
        </a:p>
      </dgm:t>
    </dgm:pt>
    <dgm:pt modelId="{7D2A1CA6-F9AA-4196-8D02-602CDBF739F1}" type="parTrans" cxnId="{54AEEC64-0B40-4CE6-8DE4-DF42E41D8173}">
      <dgm:prSet/>
      <dgm:spPr/>
      <dgm:t>
        <a:bodyPr/>
        <a:lstStyle/>
        <a:p>
          <a:endParaRPr lang="nl-BE" sz="2000"/>
        </a:p>
      </dgm:t>
    </dgm:pt>
    <dgm:pt modelId="{E2600074-7B05-47AC-A8B4-53C0BD97674D}" type="sibTrans" cxnId="{54AEEC64-0B40-4CE6-8DE4-DF42E41D8173}">
      <dgm:prSet/>
      <dgm:spPr/>
      <dgm:t>
        <a:bodyPr/>
        <a:lstStyle/>
        <a:p>
          <a:endParaRPr lang="nl-BE" sz="2000"/>
        </a:p>
      </dgm:t>
    </dgm:pt>
    <dgm:pt modelId="{126A9931-9E9D-4DAE-93B6-0AE9BDAD87C7}">
      <dgm:prSet phldrT="[Text]" custT="1"/>
      <dgm:spPr/>
      <dgm:t>
        <a:bodyPr/>
        <a:lstStyle/>
        <a:p>
          <a:r>
            <a:rPr lang="nl-BE" sz="1600" dirty="0" smtClean="0"/>
            <a:t>Overleg WN en WG</a:t>
          </a:r>
          <a:endParaRPr lang="nl-BE" sz="1600" dirty="0"/>
        </a:p>
      </dgm:t>
    </dgm:pt>
    <dgm:pt modelId="{A6324C19-DD84-4E48-866B-BFB4CCE9025E}" type="parTrans" cxnId="{F71AB784-CC90-4269-B872-B8612485C908}">
      <dgm:prSet/>
      <dgm:spPr/>
      <dgm:t>
        <a:bodyPr/>
        <a:lstStyle/>
        <a:p>
          <a:endParaRPr lang="nl-BE" sz="2000"/>
        </a:p>
      </dgm:t>
    </dgm:pt>
    <dgm:pt modelId="{52141D87-E919-41B7-BC25-4FB0D565F4AD}" type="sibTrans" cxnId="{F71AB784-CC90-4269-B872-B8612485C908}">
      <dgm:prSet/>
      <dgm:spPr/>
      <dgm:t>
        <a:bodyPr/>
        <a:lstStyle/>
        <a:p>
          <a:endParaRPr lang="nl-BE" sz="2000"/>
        </a:p>
      </dgm:t>
    </dgm:pt>
    <dgm:pt modelId="{C8B6C853-16CB-4632-B000-C76150581A5B}">
      <dgm:prSet custT="1"/>
      <dgm:spPr/>
      <dgm:t>
        <a:bodyPr/>
        <a:lstStyle/>
        <a:p>
          <a:r>
            <a:rPr lang="nl-BE" sz="1600" dirty="0" smtClean="0">
              <a:sym typeface="Wingdings" pitchFamily="2" charset="2"/>
            </a:rPr>
            <a:t>Aangetekende brief naar WG, vraag voor reïntegratie</a:t>
          </a:r>
        </a:p>
      </dgm:t>
    </dgm:pt>
    <dgm:pt modelId="{43C407A1-578C-4083-B685-041E0C573736}" type="parTrans" cxnId="{63EC87EB-5004-46FB-ACBD-7B63398FCFC1}">
      <dgm:prSet/>
      <dgm:spPr/>
      <dgm:t>
        <a:bodyPr/>
        <a:lstStyle/>
        <a:p>
          <a:endParaRPr lang="nl-BE" sz="2000"/>
        </a:p>
      </dgm:t>
    </dgm:pt>
    <dgm:pt modelId="{D27BE286-037C-4E69-85F2-D72085DF061D}" type="sibTrans" cxnId="{63EC87EB-5004-46FB-ACBD-7B63398FCFC1}">
      <dgm:prSet/>
      <dgm:spPr/>
      <dgm:t>
        <a:bodyPr/>
        <a:lstStyle/>
        <a:p>
          <a:endParaRPr lang="nl-BE" sz="2000"/>
        </a:p>
      </dgm:t>
    </dgm:pt>
    <dgm:pt modelId="{539C4752-F68F-49D3-A828-22667D6A94A2}">
      <dgm:prSet phldrT="[Text]" custT="1"/>
      <dgm:spPr/>
      <dgm:t>
        <a:bodyPr/>
        <a:lstStyle/>
        <a:p>
          <a:r>
            <a:rPr lang="nl-BE" sz="1600" dirty="0" smtClean="0"/>
            <a:t>Oordeel geschikt – overplaatsen – ongeschikt</a:t>
          </a:r>
          <a:endParaRPr lang="nl-BE" sz="1600" dirty="0"/>
        </a:p>
      </dgm:t>
    </dgm:pt>
    <dgm:pt modelId="{92DA9E51-0149-4CB3-A853-73E364304026}" type="parTrans" cxnId="{1ED98AC3-62E2-48E4-8072-C339BA7E23DA}">
      <dgm:prSet/>
      <dgm:spPr/>
      <dgm:t>
        <a:bodyPr/>
        <a:lstStyle/>
        <a:p>
          <a:endParaRPr lang="nl-BE" sz="2000"/>
        </a:p>
      </dgm:t>
    </dgm:pt>
    <dgm:pt modelId="{0D8457FD-E6C6-4BF4-B1EB-BA9CE6FA70E8}" type="sibTrans" cxnId="{1ED98AC3-62E2-48E4-8072-C339BA7E23DA}">
      <dgm:prSet/>
      <dgm:spPr/>
      <dgm:t>
        <a:bodyPr/>
        <a:lstStyle/>
        <a:p>
          <a:endParaRPr lang="nl-BE" sz="2000"/>
        </a:p>
      </dgm:t>
    </dgm:pt>
    <dgm:pt modelId="{4B382D70-6FA0-424F-B8EA-BE887F03EA34}">
      <dgm:prSet phldrT="[Text]" custT="1"/>
      <dgm:spPr/>
      <dgm:t>
        <a:bodyPr/>
        <a:lstStyle/>
        <a:p>
          <a:r>
            <a:rPr lang="nl-BE" sz="2000" smtClean="0"/>
            <a:t>Werkgever</a:t>
          </a:r>
          <a:endParaRPr lang="nl-BE" sz="2000" dirty="0"/>
        </a:p>
      </dgm:t>
    </dgm:pt>
    <dgm:pt modelId="{017A9B82-1919-47E1-ADB9-E6FE4DDFBD73}" type="parTrans" cxnId="{ACBEA2AD-70C0-4CFB-B60A-1396070502E8}">
      <dgm:prSet/>
      <dgm:spPr/>
      <dgm:t>
        <a:bodyPr/>
        <a:lstStyle/>
        <a:p>
          <a:endParaRPr lang="nl-BE" sz="2000"/>
        </a:p>
      </dgm:t>
    </dgm:pt>
    <dgm:pt modelId="{F102C163-20CC-409B-8262-E13DD194659E}" type="sibTrans" cxnId="{ACBEA2AD-70C0-4CFB-B60A-1396070502E8}">
      <dgm:prSet/>
      <dgm:spPr/>
      <dgm:t>
        <a:bodyPr/>
        <a:lstStyle/>
        <a:p>
          <a:endParaRPr lang="nl-BE" sz="2000"/>
        </a:p>
      </dgm:t>
    </dgm:pt>
    <dgm:pt modelId="{6EA648A8-D1B6-40C1-B107-269DFF67D6D2}">
      <dgm:prSet custT="1"/>
      <dgm:spPr/>
      <dgm:t>
        <a:bodyPr/>
        <a:lstStyle/>
        <a:p>
          <a:r>
            <a:rPr lang="nl-BE" sz="1600" dirty="0" smtClean="0">
              <a:sym typeface="Wingdings" pitchFamily="2" charset="2"/>
            </a:rPr>
            <a:t>Bij definitieve ongeschiktheid: C4 om medische redenen</a:t>
          </a:r>
          <a:endParaRPr lang="nl-BE" sz="1600" dirty="0"/>
        </a:p>
      </dgm:t>
    </dgm:pt>
    <dgm:pt modelId="{28B0F3A0-4079-440B-A66E-24143850100D}" type="parTrans" cxnId="{4AF5894E-9CE0-4BD7-93AE-26C41A286CA0}">
      <dgm:prSet/>
      <dgm:spPr/>
      <dgm:t>
        <a:bodyPr/>
        <a:lstStyle/>
        <a:p>
          <a:endParaRPr lang="nl-BE" sz="2000"/>
        </a:p>
      </dgm:t>
    </dgm:pt>
    <dgm:pt modelId="{ED917837-CBCC-4598-9BCA-E69333D1F6E7}" type="sibTrans" cxnId="{4AF5894E-9CE0-4BD7-93AE-26C41A286CA0}">
      <dgm:prSet/>
      <dgm:spPr/>
      <dgm:t>
        <a:bodyPr/>
        <a:lstStyle/>
        <a:p>
          <a:endParaRPr lang="nl-BE" sz="2000"/>
        </a:p>
      </dgm:t>
    </dgm:pt>
    <dgm:pt modelId="{123055B4-F01C-4CC8-8587-A7FE37161E08}">
      <dgm:prSet phldrT="[Text]" custT="1"/>
      <dgm:spPr/>
      <dgm:t>
        <a:bodyPr/>
        <a:lstStyle/>
        <a:p>
          <a:r>
            <a:rPr lang="nl-BE" sz="2000" dirty="0" smtClean="0"/>
            <a:t>Werknemer</a:t>
          </a:r>
          <a:endParaRPr lang="nl-BE" sz="2000" dirty="0"/>
        </a:p>
      </dgm:t>
    </dgm:pt>
    <dgm:pt modelId="{CC92744A-33BD-4254-86C9-9AE8CA1C6341}" type="parTrans" cxnId="{87ED0B41-6510-4E19-BCDC-8E38F7A128A9}">
      <dgm:prSet/>
      <dgm:spPr/>
      <dgm:t>
        <a:bodyPr/>
        <a:lstStyle/>
        <a:p>
          <a:endParaRPr lang="nl-BE" sz="2000"/>
        </a:p>
      </dgm:t>
    </dgm:pt>
    <dgm:pt modelId="{43C7909E-9F81-45B3-A29A-F8EEF22C2087}" type="sibTrans" cxnId="{87ED0B41-6510-4E19-BCDC-8E38F7A128A9}">
      <dgm:prSet/>
      <dgm:spPr/>
      <dgm:t>
        <a:bodyPr/>
        <a:lstStyle/>
        <a:p>
          <a:endParaRPr lang="nl-BE" sz="2000"/>
        </a:p>
      </dgm:t>
    </dgm:pt>
    <dgm:pt modelId="{9E7C363F-4597-4DFE-BAAC-4C1F02FE5523}">
      <dgm:prSet phldrT="[Text]" custT="1"/>
      <dgm:spPr/>
      <dgm:t>
        <a:bodyPr/>
        <a:lstStyle/>
        <a:p>
          <a:r>
            <a:rPr lang="nl-BE" sz="1600" dirty="0" smtClean="0"/>
            <a:t>Kan nog binnen 5 werkdagen in beroep gaan!</a:t>
          </a:r>
          <a:endParaRPr lang="nl-BE" sz="1600" dirty="0"/>
        </a:p>
      </dgm:t>
    </dgm:pt>
    <dgm:pt modelId="{C1468675-1B22-4CF8-B3F6-0B6B6B59F2FB}" type="parTrans" cxnId="{F1A1587A-A4FA-4644-B290-0D03318196D9}">
      <dgm:prSet/>
      <dgm:spPr/>
      <dgm:t>
        <a:bodyPr/>
        <a:lstStyle/>
        <a:p>
          <a:endParaRPr lang="nl-BE" sz="2000"/>
        </a:p>
      </dgm:t>
    </dgm:pt>
    <dgm:pt modelId="{C0C2B332-5C66-4051-8817-2FB5B80F1CC6}" type="sibTrans" cxnId="{F1A1587A-A4FA-4644-B290-0D03318196D9}">
      <dgm:prSet/>
      <dgm:spPr/>
      <dgm:t>
        <a:bodyPr/>
        <a:lstStyle/>
        <a:p>
          <a:endParaRPr lang="nl-BE" sz="2000"/>
        </a:p>
      </dgm:t>
    </dgm:pt>
    <dgm:pt modelId="{CCFCAF4D-A8CD-44F8-9CAC-C2361BE9B53F}">
      <dgm:prSet custT="1"/>
      <dgm:spPr/>
      <dgm:t>
        <a:bodyPr/>
        <a:lstStyle/>
        <a:p>
          <a:endParaRPr lang="nl-BE" sz="1600" dirty="0"/>
        </a:p>
      </dgm:t>
    </dgm:pt>
    <dgm:pt modelId="{AF47E00B-218F-460C-B404-6FE7D90B5B50}" type="parTrans" cxnId="{734267AC-46A3-4602-A257-794F7888C4F0}">
      <dgm:prSet/>
      <dgm:spPr/>
      <dgm:t>
        <a:bodyPr/>
        <a:lstStyle/>
        <a:p>
          <a:endParaRPr lang="nl-BE" sz="2000"/>
        </a:p>
      </dgm:t>
    </dgm:pt>
    <dgm:pt modelId="{C5052EC2-B67E-4770-AAEC-EDEE72B29E70}" type="sibTrans" cxnId="{734267AC-46A3-4602-A257-794F7888C4F0}">
      <dgm:prSet/>
      <dgm:spPr/>
      <dgm:t>
        <a:bodyPr/>
        <a:lstStyle/>
        <a:p>
          <a:endParaRPr lang="nl-BE" sz="2000"/>
        </a:p>
      </dgm:t>
    </dgm:pt>
    <dgm:pt modelId="{B8937686-1D42-4329-A913-CE79C5B32017}">
      <dgm:prSet phldrT="[Text]" custT="1"/>
      <dgm:spPr/>
      <dgm:t>
        <a:bodyPr/>
        <a:lstStyle/>
        <a:p>
          <a:r>
            <a:rPr lang="nl-BE" sz="1600" dirty="0" smtClean="0"/>
            <a:t>Verder op ziekenkas of op RVA</a:t>
          </a:r>
          <a:endParaRPr lang="nl-BE" sz="1600" dirty="0"/>
        </a:p>
      </dgm:t>
    </dgm:pt>
    <dgm:pt modelId="{0CC8457B-9074-47E7-96D4-A5897E14AADD}" type="parTrans" cxnId="{962B9C96-79D4-4C66-8826-56BADE18A04F}">
      <dgm:prSet/>
      <dgm:spPr/>
      <dgm:t>
        <a:bodyPr/>
        <a:lstStyle/>
        <a:p>
          <a:endParaRPr lang="nl-BE" sz="2000"/>
        </a:p>
      </dgm:t>
    </dgm:pt>
    <dgm:pt modelId="{E73BC432-5DE9-4E4F-BC42-08489E407F40}" type="sibTrans" cxnId="{962B9C96-79D4-4C66-8826-56BADE18A04F}">
      <dgm:prSet/>
      <dgm:spPr/>
      <dgm:t>
        <a:bodyPr/>
        <a:lstStyle/>
        <a:p>
          <a:endParaRPr lang="nl-BE" sz="2000"/>
        </a:p>
      </dgm:t>
    </dgm:pt>
    <dgm:pt modelId="{7E97EA81-C824-4E68-8370-54404F876102}" type="pres">
      <dgm:prSet presAssocID="{03653D2D-D807-45D0-B8D2-D291B101623B}" presName="linear" presStyleCnt="0">
        <dgm:presLayoutVars>
          <dgm:dir/>
          <dgm:resizeHandles val="exact"/>
        </dgm:presLayoutVars>
      </dgm:prSet>
      <dgm:spPr/>
      <dgm:t>
        <a:bodyPr/>
        <a:lstStyle/>
        <a:p>
          <a:endParaRPr lang="nl-BE"/>
        </a:p>
      </dgm:t>
    </dgm:pt>
    <dgm:pt modelId="{6B215352-45D1-4299-8BEF-21729E80D177}" type="pres">
      <dgm:prSet presAssocID="{B1F7F4F7-C40E-43D2-8B03-55B32174A1CC}" presName="comp" presStyleCnt="0"/>
      <dgm:spPr/>
    </dgm:pt>
    <dgm:pt modelId="{AB269E16-22B4-4721-ABEB-B33679CCC5F1}" type="pres">
      <dgm:prSet presAssocID="{B1F7F4F7-C40E-43D2-8B03-55B32174A1CC}" presName="box" presStyleLbl="node1" presStyleIdx="0" presStyleCnt="5"/>
      <dgm:spPr/>
      <dgm:t>
        <a:bodyPr/>
        <a:lstStyle/>
        <a:p>
          <a:endParaRPr lang="nl-BE"/>
        </a:p>
      </dgm:t>
    </dgm:pt>
    <dgm:pt modelId="{90888346-A6B7-453A-B44D-8A3F44EE420B}" type="pres">
      <dgm:prSet presAssocID="{B1F7F4F7-C40E-43D2-8B03-55B32174A1CC}" presName="img"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63000" b="-63000"/>
          </a:stretch>
        </a:blipFill>
      </dgm:spPr>
    </dgm:pt>
    <dgm:pt modelId="{25E7C813-5F3B-4A4A-9133-175312B66300}" type="pres">
      <dgm:prSet presAssocID="{B1F7F4F7-C40E-43D2-8B03-55B32174A1CC}" presName="text" presStyleLbl="node1" presStyleIdx="0" presStyleCnt="5">
        <dgm:presLayoutVars>
          <dgm:bulletEnabled val="1"/>
        </dgm:presLayoutVars>
      </dgm:prSet>
      <dgm:spPr/>
      <dgm:t>
        <a:bodyPr/>
        <a:lstStyle/>
        <a:p>
          <a:endParaRPr lang="nl-BE"/>
        </a:p>
      </dgm:t>
    </dgm:pt>
    <dgm:pt modelId="{CC5537C5-462A-4F0B-A14E-299D3E9D5F4F}" type="pres">
      <dgm:prSet presAssocID="{0389D7D3-AC2D-44E5-A26D-CAC23E81ED60}" presName="spacer" presStyleCnt="0"/>
      <dgm:spPr/>
    </dgm:pt>
    <dgm:pt modelId="{3CE20608-83DD-48A1-B73A-73164A240FC4}" type="pres">
      <dgm:prSet presAssocID="{37599609-2ACD-4E2A-BF54-A8E3512EEFFC}" presName="comp" presStyleCnt="0"/>
      <dgm:spPr/>
    </dgm:pt>
    <dgm:pt modelId="{34DD04E0-B0DA-4DFD-92D0-E87C21B0037B}" type="pres">
      <dgm:prSet presAssocID="{37599609-2ACD-4E2A-BF54-A8E3512EEFFC}" presName="box" presStyleLbl="node1" presStyleIdx="1" presStyleCnt="5"/>
      <dgm:spPr/>
      <dgm:t>
        <a:bodyPr/>
        <a:lstStyle/>
        <a:p>
          <a:endParaRPr lang="nl-BE"/>
        </a:p>
      </dgm:t>
    </dgm:pt>
    <dgm:pt modelId="{19EAEB1E-7FD4-4C1D-8D22-F05B1BE0D4B3}" type="pres">
      <dgm:prSet presAssocID="{37599609-2ACD-4E2A-BF54-A8E3512EEFFC}" presName="img"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9000" b="-49000"/>
          </a:stretch>
        </a:blipFill>
      </dgm:spPr>
      <dgm:t>
        <a:bodyPr/>
        <a:lstStyle/>
        <a:p>
          <a:endParaRPr lang="nl-BE"/>
        </a:p>
      </dgm:t>
    </dgm:pt>
    <dgm:pt modelId="{A9F6A139-7E6A-4DC6-A1F1-911E93504213}" type="pres">
      <dgm:prSet presAssocID="{37599609-2ACD-4E2A-BF54-A8E3512EEFFC}" presName="text" presStyleLbl="node1" presStyleIdx="1" presStyleCnt="5">
        <dgm:presLayoutVars>
          <dgm:bulletEnabled val="1"/>
        </dgm:presLayoutVars>
      </dgm:prSet>
      <dgm:spPr/>
      <dgm:t>
        <a:bodyPr/>
        <a:lstStyle/>
        <a:p>
          <a:endParaRPr lang="nl-BE"/>
        </a:p>
      </dgm:t>
    </dgm:pt>
    <dgm:pt modelId="{E34D1B54-3A1B-43AF-B5E9-6B5848DB58EE}" type="pres">
      <dgm:prSet presAssocID="{45DDDA5E-C336-4657-A352-FB47DC38A78C}" presName="spacer" presStyleCnt="0"/>
      <dgm:spPr/>
    </dgm:pt>
    <dgm:pt modelId="{F159FFAB-EF6C-43DE-A6AD-1A4964440A84}" type="pres">
      <dgm:prSet presAssocID="{F9144F71-3E68-4F34-845C-CAC3E61275AC}" presName="comp" presStyleCnt="0"/>
      <dgm:spPr/>
    </dgm:pt>
    <dgm:pt modelId="{5AE5A38C-32DE-435F-9201-DB8BE397767E}" type="pres">
      <dgm:prSet presAssocID="{F9144F71-3E68-4F34-845C-CAC3E61275AC}" presName="box" presStyleLbl="node1" presStyleIdx="2" presStyleCnt="5"/>
      <dgm:spPr/>
      <dgm:t>
        <a:bodyPr/>
        <a:lstStyle/>
        <a:p>
          <a:endParaRPr lang="nl-BE"/>
        </a:p>
      </dgm:t>
    </dgm:pt>
    <dgm:pt modelId="{FF96F064-649C-4314-BA5E-2D6945CFD7CD}" type="pres">
      <dgm:prSet presAssocID="{F9144F71-3E68-4F34-845C-CAC3E61275AC}" presName="img"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17000" b="-117000"/>
          </a:stretch>
        </a:blipFill>
      </dgm:spPr>
      <dgm:t>
        <a:bodyPr/>
        <a:lstStyle/>
        <a:p>
          <a:endParaRPr lang="nl-BE"/>
        </a:p>
      </dgm:t>
    </dgm:pt>
    <dgm:pt modelId="{40FFC214-DA66-4302-83AA-01FD8EB2951C}" type="pres">
      <dgm:prSet presAssocID="{F9144F71-3E68-4F34-845C-CAC3E61275AC}" presName="text" presStyleLbl="node1" presStyleIdx="2" presStyleCnt="5">
        <dgm:presLayoutVars>
          <dgm:bulletEnabled val="1"/>
        </dgm:presLayoutVars>
      </dgm:prSet>
      <dgm:spPr/>
      <dgm:t>
        <a:bodyPr/>
        <a:lstStyle/>
        <a:p>
          <a:endParaRPr lang="nl-BE"/>
        </a:p>
      </dgm:t>
    </dgm:pt>
    <dgm:pt modelId="{259AC1E6-1A02-485A-AD6B-F7ED387E7C6D}" type="pres">
      <dgm:prSet presAssocID="{E2600074-7B05-47AC-A8B4-53C0BD97674D}" presName="spacer" presStyleCnt="0"/>
      <dgm:spPr/>
    </dgm:pt>
    <dgm:pt modelId="{77E3F4BD-DF9C-4079-A5AF-BDB7E1DA2E3C}" type="pres">
      <dgm:prSet presAssocID="{4B382D70-6FA0-424F-B8EA-BE887F03EA34}" presName="comp" presStyleCnt="0"/>
      <dgm:spPr/>
    </dgm:pt>
    <dgm:pt modelId="{034965C9-55FA-4293-96E3-36E4E8EFFBEC}" type="pres">
      <dgm:prSet presAssocID="{4B382D70-6FA0-424F-B8EA-BE887F03EA34}" presName="box" presStyleLbl="node1" presStyleIdx="3" presStyleCnt="5"/>
      <dgm:spPr/>
      <dgm:t>
        <a:bodyPr/>
        <a:lstStyle/>
        <a:p>
          <a:endParaRPr lang="nl-BE"/>
        </a:p>
      </dgm:t>
    </dgm:pt>
    <dgm:pt modelId="{2697EB80-8CB7-4010-956B-B06F48DA1A3F}" type="pres">
      <dgm:prSet presAssocID="{4B382D70-6FA0-424F-B8EA-BE887F03EA34}" presName="img" presStyleLbl="fgImgPlace1" presStyleIdx="3"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49000" b="-49000"/>
          </a:stretch>
        </a:blipFill>
      </dgm:spPr>
      <dgm:t>
        <a:bodyPr/>
        <a:lstStyle/>
        <a:p>
          <a:endParaRPr lang="nl-BE"/>
        </a:p>
      </dgm:t>
    </dgm:pt>
    <dgm:pt modelId="{4C47C2C9-E1B5-4EEA-A498-67237F1FB377}" type="pres">
      <dgm:prSet presAssocID="{4B382D70-6FA0-424F-B8EA-BE887F03EA34}" presName="text" presStyleLbl="node1" presStyleIdx="3" presStyleCnt="5">
        <dgm:presLayoutVars>
          <dgm:bulletEnabled val="1"/>
        </dgm:presLayoutVars>
      </dgm:prSet>
      <dgm:spPr/>
      <dgm:t>
        <a:bodyPr/>
        <a:lstStyle/>
        <a:p>
          <a:endParaRPr lang="nl-BE"/>
        </a:p>
      </dgm:t>
    </dgm:pt>
    <dgm:pt modelId="{E5989868-E4F5-45B2-97AF-BE38B843C077}" type="pres">
      <dgm:prSet presAssocID="{F102C163-20CC-409B-8262-E13DD194659E}" presName="spacer" presStyleCnt="0"/>
      <dgm:spPr/>
    </dgm:pt>
    <dgm:pt modelId="{6CFA0527-D928-47C5-9B42-E60933B8CCC0}" type="pres">
      <dgm:prSet presAssocID="{123055B4-F01C-4CC8-8587-A7FE37161E08}" presName="comp" presStyleCnt="0"/>
      <dgm:spPr/>
    </dgm:pt>
    <dgm:pt modelId="{3CB9428C-D16B-44AA-B977-D589070B7E52}" type="pres">
      <dgm:prSet presAssocID="{123055B4-F01C-4CC8-8587-A7FE37161E08}" presName="box" presStyleLbl="node1" presStyleIdx="4" presStyleCnt="5"/>
      <dgm:spPr/>
      <dgm:t>
        <a:bodyPr/>
        <a:lstStyle/>
        <a:p>
          <a:endParaRPr lang="nl-BE"/>
        </a:p>
      </dgm:t>
    </dgm:pt>
    <dgm:pt modelId="{C68F0098-4453-473B-8063-DE21DF3F40D9}" type="pres">
      <dgm:prSet presAssocID="{123055B4-F01C-4CC8-8587-A7FE37161E08}" presName="img" presStyleLbl="fgImgPlace1" presStyleIdx="4"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63000" b="-63000"/>
          </a:stretch>
        </a:blipFill>
      </dgm:spPr>
    </dgm:pt>
    <dgm:pt modelId="{A5625F67-C743-4D02-B1A3-1315F5866A0F}" type="pres">
      <dgm:prSet presAssocID="{123055B4-F01C-4CC8-8587-A7FE37161E08}" presName="text" presStyleLbl="node1" presStyleIdx="4" presStyleCnt="5">
        <dgm:presLayoutVars>
          <dgm:bulletEnabled val="1"/>
        </dgm:presLayoutVars>
      </dgm:prSet>
      <dgm:spPr/>
      <dgm:t>
        <a:bodyPr/>
        <a:lstStyle/>
        <a:p>
          <a:endParaRPr lang="nl-BE"/>
        </a:p>
      </dgm:t>
    </dgm:pt>
  </dgm:ptLst>
  <dgm:cxnLst>
    <dgm:cxn modelId="{4AF5894E-9CE0-4BD7-93AE-26C41A286CA0}" srcId="{4B382D70-6FA0-424F-B8EA-BE887F03EA34}" destId="{6EA648A8-D1B6-40C1-B107-269DFF67D6D2}" srcOrd="0" destOrd="0" parTransId="{28B0F3A0-4079-440B-A66E-24143850100D}" sibTransId="{ED917837-CBCC-4598-9BCA-E69333D1F6E7}"/>
    <dgm:cxn modelId="{42EA49A0-4E25-4C26-8E2C-4534DB4DF3A2}" type="presOf" srcId="{B8937686-1D42-4329-A913-CE79C5B32017}" destId="{3CB9428C-D16B-44AA-B977-D589070B7E52}" srcOrd="0" destOrd="1" presId="urn:microsoft.com/office/officeart/2005/8/layout/vList4"/>
    <dgm:cxn modelId="{F1A1587A-A4FA-4644-B290-0D03318196D9}" srcId="{123055B4-F01C-4CC8-8587-A7FE37161E08}" destId="{9E7C363F-4597-4DFE-BAAC-4C1F02FE5523}" srcOrd="1" destOrd="0" parTransId="{C1468675-1B22-4CF8-B3F6-0B6B6B59F2FB}" sibTransId="{C0C2B332-5C66-4051-8817-2FB5B80F1CC6}"/>
    <dgm:cxn modelId="{B8E0612F-002B-4272-9F50-521E5F74A198}" type="presOf" srcId="{126A9931-9E9D-4DAE-93B6-0AE9BDAD87C7}" destId="{5AE5A38C-32DE-435F-9201-DB8BE397767E}" srcOrd="0" destOrd="1" presId="urn:microsoft.com/office/officeart/2005/8/layout/vList4"/>
    <dgm:cxn modelId="{D6D29E01-545E-4DF4-A39A-443B936E688D}" type="presOf" srcId="{B8937686-1D42-4329-A913-CE79C5B32017}" destId="{A5625F67-C743-4D02-B1A3-1315F5866A0F}" srcOrd="1" destOrd="1" presId="urn:microsoft.com/office/officeart/2005/8/layout/vList4"/>
    <dgm:cxn modelId="{70087BC8-D960-4911-B7B7-16F2D23CD465}" type="presOf" srcId="{E6DAE178-E86E-46EC-8698-73773971F9BD}" destId="{25E7C813-5F3B-4A4A-9133-175312B66300}" srcOrd="1" destOrd="1" presId="urn:microsoft.com/office/officeart/2005/8/layout/vList4"/>
    <dgm:cxn modelId="{F668DDBA-025C-4577-8FAB-A8D9D94A63A3}" type="presOf" srcId="{B1F7F4F7-C40E-43D2-8B03-55B32174A1CC}" destId="{25E7C813-5F3B-4A4A-9133-175312B66300}" srcOrd="1" destOrd="0" presId="urn:microsoft.com/office/officeart/2005/8/layout/vList4"/>
    <dgm:cxn modelId="{962B9C96-79D4-4C66-8826-56BADE18A04F}" srcId="{123055B4-F01C-4CC8-8587-A7FE37161E08}" destId="{B8937686-1D42-4329-A913-CE79C5B32017}" srcOrd="0" destOrd="0" parTransId="{0CC8457B-9074-47E7-96D4-A5897E14AADD}" sibTransId="{E73BC432-5DE9-4E4F-BC42-08489E407F40}"/>
    <dgm:cxn modelId="{ACBEA2AD-70C0-4CFB-B60A-1396070502E8}" srcId="{03653D2D-D807-45D0-B8D2-D291B101623B}" destId="{4B382D70-6FA0-424F-B8EA-BE887F03EA34}" srcOrd="3" destOrd="0" parTransId="{017A9B82-1919-47E1-ADB9-E6FE4DDFBD73}" sibTransId="{F102C163-20CC-409B-8262-E13DD194659E}"/>
    <dgm:cxn modelId="{F71AB784-CC90-4269-B872-B8612485C908}" srcId="{F9144F71-3E68-4F34-845C-CAC3E61275AC}" destId="{126A9931-9E9D-4DAE-93B6-0AE9BDAD87C7}" srcOrd="0" destOrd="0" parTransId="{A6324C19-DD84-4E48-866B-BFB4CCE9025E}" sibTransId="{52141D87-E919-41B7-BC25-4FB0D565F4AD}"/>
    <dgm:cxn modelId="{BFEE7078-7C1F-4920-9173-D479D4C8CD4A}" type="presOf" srcId="{AA4A005E-045F-4838-8D62-980664842CD8}" destId="{A9F6A139-7E6A-4DC6-A1F1-911E93504213}" srcOrd="1" destOrd="1" presId="urn:microsoft.com/office/officeart/2005/8/layout/vList4"/>
    <dgm:cxn modelId="{80F37DA4-1983-450A-9158-A10294871738}" srcId="{03653D2D-D807-45D0-B8D2-D291B101623B}" destId="{B1F7F4F7-C40E-43D2-8B03-55B32174A1CC}" srcOrd="0" destOrd="0" parTransId="{112BA8BE-9879-4506-9CE2-9015BEE55688}" sibTransId="{0389D7D3-AC2D-44E5-A26D-CAC23E81ED60}"/>
    <dgm:cxn modelId="{5A0ABD1D-C728-48C5-84F9-AC76530D21D8}" srcId="{B1F7F4F7-C40E-43D2-8B03-55B32174A1CC}" destId="{E6DAE178-E86E-46EC-8698-73773971F9BD}" srcOrd="0" destOrd="0" parTransId="{EC64FF56-A452-4339-9E15-B78B9D8B2A1E}" sibTransId="{57AEA2B5-A87D-4257-837D-A88156F7F542}"/>
    <dgm:cxn modelId="{734267AC-46A3-4602-A257-794F7888C4F0}" srcId="{4B382D70-6FA0-424F-B8EA-BE887F03EA34}" destId="{CCFCAF4D-A8CD-44F8-9CAC-C2361BE9B53F}" srcOrd="1" destOrd="0" parTransId="{AF47E00B-218F-460C-B404-6FE7D90B5B50}" sibTransId="{C5052EC2-B67E-4770-AAEC-EDEE72B29E70}"/>
    <dgm:cxn modelId="{B16FBE0C-0F43-421A-9079-6463B3E34F18}" type="presOf" srcId="{CCFCAF4D-A8CD-44F8-9CAC-C2361BE9B53F}" destId="{4C47C2C9-E1B5-4EEA-A498-67237F1FB377}" srcOrd="1" destOrd="2" presId="urn:microsoft.com/office/officeart/2005/8/layout/vList4"/>
    <dgm:cxn modelId="{251252F6-A06D-4348-9866-F4068C9A72E5}" type="presOf" srcId="{4B382D70-6FA0-424F-B8EA-BE887F03EA34}" destId="{4C47C2C9-E1B5-4EEA-A498-67237F1FB377}" srcOrd="1" destOrd="0" presId="urn:microsoft.com/office/officeart/2005/8/layout/vList4"/>
    <dgm:cxn modelId="{7A71A401-06C0-4B77-A0ED-25BCD1FC285B}" type="presOf" srcId="{03653D2D-D807-45D0-B8D2-D291B101623B}" destId="{7E97EA81-C824-4E68-8370-54404F876102}" srcOrd="0" destOrd="0" presId="urn:microsoft.com/office/officeart/2005/8/layout/vList4"/>
    <dgm:cxn modelId="{38AC0349-B16A-46C5-917B-87FC8289D4F9}" type="presOf" srcId="{9E7C363F-4597-4DFE-BAAC-4C1F02FE5523}" destId="{A5625F67-C743-4D02-B1A3-1315F5866A0F}" srcOrd="1" destOrd="2" presId="urn:microsoft.com/office/officeart/2005/8/layout/vList4"/>
    <dgm:cxn modelId="{D6F661C8-8AFB-4F92-8A97-27D4E5D253DA}" type="presOf" srcId="{CCFCAF4D-A8CD-44F8-9CAC-C2361BE9B53F}" destId="{034965C9-55FA-4293-96E3-36E4E8EFFBEC}" srcOrd="0" destOrd="2" presId="urn:microsoft.com/office/officeart/2005/8/layout/vList4"/>
    <dgm:cxn modelId="{63EC87EB-5004-46FB-ACBD-7B63398FCFC1}" srcId="{B1F7F4F7-C40E-43D2-8B03-55B32174A1CC}" destId="{C8B6C853-16CB-4632-B000-C76150581A5B}" srcOrd="1" destOrd="0" parTransId="{43C407A1-578C-4083-B685-041E0C573736}" sibTransId="{D27BE286-037C-4E69-85F2-D72085DF061D}"/>
    <dgm:cxn modelId="{87ED0B41-6510-4E19-BCDC-8E38F7A128A9}" srcId="{03653D2D-D807-45D0-B8D2-D291B101623B}" destId="{123055B4-F01C-4CC8-8587-A7FE37161E08}" srcOrd="4" destOrd="0" parTransId="{CC92744A-33BD-4254-86C9-9AE8CA1C6341}" sibTransId="{43C7909E-9F81-45B3-A29A-F8EEF22C2087}"/>
    <dgm:cxn modelId="{9FAF5705-4E3E-4B59-A98F-EDD2546EE5C5}" type="presOf" srcId="{539C4752-F68F-49D3-A828-22667D6A94A2}" destId="{40FFC214-DA66-4302-83AA-01FD8EB2951C}" srcOrd="1" destOrd="2" presId="urn:microsoft.com/office/officeart/2005/8/layout/vList4"/>
    <dgm:cxn modelId="{9D99B6F5-BD7A-42B3-B041-AB920F4429D3}" type="presOf" srcId="{F9144F71-3E68-4F34-845C-CAC3E61275AC}" destId="{5AE5A38C-32DE-435F-9201-DB8BE397767E}" srcOrd="0" destOrd="0" presId="urn:microsoft.com/office/officeart/2005/8/layout/vList4"/>
    <dgm:cxn modelId="{DB28EA20-7CF9-4B8B-8443-78696CFADE81}" type="presOf" srcId="{C8B6C853-16CB-4632-B000-C76150581A5B}" destId="{AB269E16-22B4-4721-ABEB-B33679CCC5F1}" srcOrd="0" destOrd="2" presId="urn:microsoft.com/office/officeart/2005/8/layout/vList4"/>
    <dgm:cxn modelId="{CDA77875-B500-422D-8956-6DEB574986D0}" type="presOf" srcId="{6EA648A8-D1B6-40C1-B107-269DFF67D6D2}" destId="{4C47C2C9-E1B5-4EEA-A498-67237F1FB377}" srcOrd="1" destOrd="1" presId="urn:microsoft.com/office/officeart/2005/8/layout/vList4"/>
    <dgm:cxn modelId="{54AEEC64-0B40-4CE6-8DE4-DF42E41D8173}" srcId="{03653D2D-D807-45D0-B8D2-D291B101623B}" destId="{F9144F71-3E68-4F34-845C-CAC3E61275AC}" srcOrd="2" destOrd="0" parTransId="{7D2A1CA6-F9AA-4196-8D02-602CDBF739F1}" sibTransId="{E2600074-7B05-47AC-A8B4-53C0BD97674D}"/>
    <dgm:cxn modelId="{EA1685A6-3D95-46C1-88B3-F8A340434FDA}" srcId="{37599609-2ACD-4E2A-BF54-A8E3512EEFFC}" destId="{AA4A005E-045F-4838-8D62-980664842CD8}" srcOrd="0" destOrd="0" parTransId="{26961983-63FB-49CE-B8A6-186CF8CE15B2}" sibTransId="{AE06BF94-1B21-4302-B2AE-59E7487AF1F6}"/>
    <dgm:cxn modelId="{C969B858-238A-4B2C-ABE1-BA609824F68A}" type="presOf" srcId="{F9144F71-3E68-4F34-845C-CAC3E61275AC}" destId="{40FFC214-DA66-4302-83AA-01FD8EB2951C}" srcOrd="1" destOrd="0" presId="urn:microsoft.com/office/officeart/2005/8/layout/vList4"/>
    <dgm:cxn modelId="{736D7178-A312-46C3-9769-82BC59F9D09A}" type="presOf" srcId="{37599609-2ACD-4E2A-BF54-A8E3512EEFFC}" destId="{A9F6A139-7E6A-4DC6-A1F1-911E93504213}" srcOrd="1" destOrd="0" presId="urn:microsoft.com/office/officeart/2005/8/layout/vList4"/>
    <dgm:cxn modelId="{37838A21-7BBD-493C-B2D6-1B358345B4DA}" type="presOf" srcId="{AA4A005E-045F-4838-8D62-980664842CD8}" destId="{34DD04E0-B0DA-4DFD-92D0-E87C21B0037B}" srcOrd="0" destOrd="1" presId="urn:microsoft.com/office/officeart/2005/8/layout/vList4"/>
    <dgm:cxn modelId="{57FB960E-68C9-4F68-AE2C-033709546E98}" type="presOf" srcId="{123055B4-F01C-4CC8-8587-A7FE37161E08}" destId="{A5625F67-C743-4D02-B1A3-1315F5866A0F}" srcOrd="1" destOrd="0" presId="urn:microsoft.com/office/officeart/2005/8/layout/vList4"/>
    <dgm:cxn modelId="{1ED98AC3-62E2-48E4-8072-C339BA7E23DA}" srcId="{F9144F71-3E68-4F34-845C-CAC3E61275AC}" destId="{539C4752-F68F-49D3-A828-22667D6A94A2}" srcOrd="1" destOrd="0" parTransId="{92DA9E51-0149-4CB3-A853-73E364304026}" sibTransId="{0D8457FD-E6C6-4BF4-B1EB-BA9CE6FA70E8}"/>
    <dgm:cxn modelId="{7D63CF04-3307-48EC-BFD6-7AAB18AF2FBD}" type="presOf" srcId="{C8B6C853-16CB-4632-B000-C76150581A5B}" destId="{25E7C813-5F3B-4A4A-9133-175312B66300}" srcOrd="1" destOrd="2" presId="urn:microsoft.com/office/officeart/2005/8/layout/vList4"/>
    <dgm:cxn modelId="{A1F1B8F6-51AB-4573-A759-5C7E25448197}" srcId="{03653D2D-D807-45D0-B8D2-D291B101623B}" destId="{37599609-2ACD-4E2A-BF54-A8E3512EEFFC}" srcOrd="1" destOrd="0" parTransId="{4A2683C7-AAA5-406F-A0F2-16695C96872C}" sibTransId="{45DDDA5E-C336-4657-A352-FB47DC38A78C}"/>
    <dgm:cxn modelId="{A7A1EA0A-88BE-4172-9980-FB9E02288D9D}" type="presOf" srcId="{E6DAE178-E86E-46EC-8698-73773971F9BD}" destId="{AB269E16-22B4-4721-ABEB-B33679CCC5F1}" srcOrd="0" destOrd="1" presId="urn:microsoft.com/office/officeart/2005/8/layout/vList4"/>
    <dgm:cxn modelId="{F8974BDD-1880-4688-A9F3-1CB69CC16C8F}" type="presOf" srcId="{9E7C363F-4597-4DFE-BAAC-4C1F02FE5523}" destId="{3CB9428C-D16B-44AA-B977-D589070B7E52}" srcOrd="0" destOrd="2" presId="urn:microsoft.com/office/officeart/2005/8/layout/vList4"/>
    <dgm:cxn modelId="{DCED1784-EF62-4DB9-B911-F11CE7B8B27B}" type="presOf" srcId="{126A9931-9E9D-4DAE-93B6-0AE9BDAD87C7}" destId="{40FFC214-DA66-4302-83AA-01FD8EB2951C}" srcOrd="1" destOrd="1" presId="urn:microsoft.com/office/officeart/2005/8/layout/vList4"/>
    <dgm:cxn modelId="{B6B095DD-990C-47CC-9FF0-07A97EE2F9D8}" type="presOf" srcId="{123055B4-F01C-4CC8-8587-A7FE37161E08}" destId="{3CB9428C-D16B-44AA-B977-D589070B7E52}" srcOrd="0" destOrd="0" presId="urn:microsoft.com/office/officeart/2005/8/layout/vList4"/>
    <dgm:cxn modelId="{010F9E82-2C88-4ED0-A75C-142C0E387D2B}" type="presOf" srcId="{4B382D70-6FA0-424F-B8EA-BE887F03EA34}" destId="{034965C9-55FA-4293-96E3-36E4E8EFFBEC}" srcOrd="0" destOrd="0" presId="urn:microsoft.com/office/officeart/2005/8/layout/vList4"/>
    <dgm:cxn modelId="{8237C606-9985-482F-9A77-E30B1644406E}" type="presOf" srcId="{B1F7F4F7-C40E-43D2-8B03-55B32174A1CC}" destId="{AB269E16-22B4-4721-ABEB-B33679CCC5F1}" srcOrd="0" destOrd="0" presId="urn:microsoft.com/office/officeart/2005/8/layout/vList4"/>
    <dgm:cxn modelId="{EB914C04-484B-444D-9FEB-BD54FF80D70F}" type="presOf" srcId="{539C4752-F68F-49D3-A828-22667D6A94A2}" destId="{5AE5A38C-32DE-435F-9201-DB8BE397767E}" srcOrd="0" destOrd="2" presId="urn:microsoft.com/office/officeart/2005/8/layout/vList4"/>
    <dgm:cxn modelId="{17414848-6DE0-43E5-93DA-8743C6FF3A44}" type="presOf" srcId="{37599609-2ACD-4E2A-BF54-A8E3512EEFFC}" destId="{34DD04E0-B0DA-4DFD-92D0-E87C21B0037B}" srcOrd="0" destOrd="0" presId="urn:microsoft.com/office/officeart/2005/8/layout/vList4"/>
    <dgm:cxn modelId="{FD7EB331-9CCE-454C-ACBF-59F26F99583E}" type="presOf" srcId="{6EA648A8-D1B6-40C1-B107-269DFF67D6D2}" destId="{034965C9-55FA-4293-96E3-36E4E8EFFBEC}" srcOrd="0" destOrd="1" presId="urn:microsoft.com/office/officeart/2005/8/layout/vList4"/>
    <dgm:cxn modelId="{5458AF6C-C934-43C6-9489-FAC68168E18A}" type="presParOf" srcId="{7E97EA81-C824-4E68-8370-54404F876102}" destId="{6B215352-45D1-4299-8BEF-21729E80D177}" srcOrd="0" destOrd="0" presId="urn:microsoft.com/office/officeart/2005/8/layout/vList4"/>
    <dgm:cxn modelId="{6A3B2627-4790-4AD4-9AF4-C08F49656965}" type="presParOf" srcId="{6B215352-45D1-4299-8BEF-21729E80D177}" destId="{AB269E16-22B4-4721-ABEB-B33679CCC5F1}" srcOrd="0" destOrd="0" presId="urn:microsoft.com/office/officeart/2005/8/layout/vList4"/>
    <dgm:cxn modelId="{E04A78C2-6255-47CD-B78D-1841AE1C6080}" type="presParOf" srcId="{6B215352-45D1-4299-8BEF-21729E80D177}" destId="{90888346-A6B7-453A-B44D-8A3F44EE420B}" srcOrd="1" destOrd="0" presId="urn:microsoft.com/office/officeart/2005/8/layout/vList4"/>
    <dgm:cxn modelId="{16ED6835-D16D-433B-8FC0-06482035954D}" type="presParOf" srcId="{6B215352-45D1-4299-8BEF-21729E80D177}" destId="{25E7C813-5F3B-4A4A-9133-175312B66300}" srcOrd="2" destOrd="0" presId="urn:microsoft.com/office/officeart/2005/8/layout/vList4"/>
    <dgm:cxn modelId="{20630E91-1F22-4C87-99DE-6B027C144B27}" type="presParOf" srcId="{7E97EA81-C824-4E68-8370-54404F876102}" destId="{CC5537C5-462A-4F0B-A14E-299D3E9D5F4F}" srcOrd="1" destOrd="0" presId="urn:microsoft.com/office/officeart/2005/8/layout/vList4"/>
    <dgm:cxn modelId="{804AD09A-0F26-420B-9D97-C7450546F625}" type="presParOf" srcId="{7E97EA81-C824-4E68-8370-54404F876102}" destId="{3CE20608-83DD-48A1-B73A-73164A240FC4}" srcOrd="2" destOrd="0" presId="urn:microsoft.com/office/officeart/2005/8/layout/vList4"/>
    <dgm:cxn modelId="{657D7F07-1E30-4F6C-88A3-F412ECA37A21}" type="presParOf" srcId="{3CE20608-83DD-48A1-B73A-73164A240FC4}" destId="{34DD04E0-B0DA-4DFD-92D0-E87C21B0037B}" srcOrd="0" destOrd="0" presId="urn:microsoft.com/office/officeart/2005/8/layout/vList4"/>
    <dgm:cxn modelId="{63593049-D903-4588-9C85-A7F3E37F9785}" type="presParOf" srcId="{3CE20608-83DD-48A1-B73A-73164A240FC4}" destId="{19EAEB1E-7FD4-4C1D-8D22-F05B1BE0D4B3}" srcOrd="1" destOrd="0" presId="urn:microsoft.com/office/officeart/2005/8/layout/vList4"/>
    <dgm:cxn modelId="{FB9142E7-8A5F-45C8-A920-A94DA50FCF9E}" type="presParOf" srcId="{3CE20608-83DD-48A1-B73A-73164A240FC4}" destId="{A9F6A139-7E6A-4DC6-A1F1-911E93504213}" srcOrd="2" destOrd="0" presId="urn:microsoft.com/office/officeart/2005/8/layout/vList4"/>
    <dgm:cxn modelId="{050B2CC2-EDF0-4CAA-AF76-979F1DB37411}" type="presParOf" srcId="{7E97EA81-C824-4E68-8370-54404F876102}" destId="{E34D1B54-3A1B-43AF-B5E9-6B5848DB58EE}" srcOrd="3" destOrd="0" presId="urn:microsoft.com/office/officeart/2005/8/layout/vList4"/>
    <dgm:cxn modelId="{201841D5-2BD2-484C-B1D4-ADC642B79C3E}" type="presParOf" srcId="{7E97EA81-C824-4E68-8370-54404F876102}" destId="{F159FFAB-EF6C-43DE-A6AD-1A4964440A84}" srcOrd="4" destOrd="0" presId="urn:microsoft.com/office/officeart/2005/8/layout/vList4"/>
    <dgm:cxn modelId="{105085F5-1703-4110-9E85-B988AA5C341F}" type="presParOf" srcId="{F159FFAB-EF6C-43DE-A6AD-1A4964440A84}" destId="{5AE5A38C-32DE-435F-9201-DB8BE397767E}" srcOrd="0" destOrd="0" presId="urn:microsoft.com/office/officeart/2005/8/layout/vList4"/>
    <dgm:cxn modelId="{A433CEED-CB83-4600-91F6-F1933AF68D53}" type="presParOf" srcId="{F159FFAB-EF6C-43DE-A6AD-1A4964440A84}" destId="{FF96F064-649C-4314-BA5E-2D6945CFD7CD}" srcOrd="1" destOrd="0" presId="urn:microsoft.com/office/officeart/2005/8/layout/vList4"/>
    <dgm:cxn modelId="{8D47D0C7-ACFC-458F-A495-F3DB08518F06}" type="presParOf" srcId="{F159FFAB-EF6C-43DE-A6AD-1A4964440A84}" destId="{40FFC214-DA66-4302-83AA-01FD8EB2951C}" srcOrd="2" destOrd="0" presId="urn:microsoft.com/office/officeart/2005/8/layout/vList4"/>
    <dgm:cxn modelId="{E599A535-665A-4EC9-AB45-F646071B76B6}" type="presParOf" srcId="{7E97EA81-C824-4E68-8370-54404F876102}" destId="{259AC1E6-1A02-485A-AD6B-F7ED387E7C6D}" srcOrd="5" destOrd="0" presId="urn:microsoft.com/office/officeart/2005/8/layout/vList4"/>
    <dgm:cxn modelId="{FB83EEFC-0AC1-446F-BCF4-6E295343770C}" type="presParOf" srcId="{7E97EA81-C824-4E68-8370-54404F876102}" destId="{77E3F4BD-DF9C-4079-A5AF-BDB7E1DA2E3C}" srcOrd="6" destOrd="0" presId="urn:microsoft.com/office/officeart/2005/8/layout/vList4"/>
    <dgm:cxn modelId="{8EC96372-70FD-415B-AD9B-82CAABE737A6}" type="presParOf" srcId="{77E3F4BD-DF9C-4079-A5AF-BDB7E1DA2E3C}" destId="{034965C9-55FA-4293-96E3-36E4E8EFFBEC}" srcOrd="0" destOrd="0" presId="urn:microsoft.com/office/officeart/2005/8/layout/vList4"/>
    <dgm:cxn modelId="{E7941170-BFE8-4E2D-B841-D05E74D2D86E}" type="presParOf" srcId="{77E3F4BD-DF9C-4079-A5AF-BDB7E1DA2E3C}" destId="{2697EB80-8CB7-4010-956B-B06F48DA1A3F}" srcOrd="1" destOrd="0" presId="urn:microsoft.com/office/officeart/2005/8/layout/vList4"/>
    <dgm:cxn modelId="{96812082-0982-4850-BAEE-FAD8C0AF3CF6}" type="presParOf" srcId="{77E3F4BD-DF9C-4079-A5AF-BDB7E1DA2E3C}" destId="{4C47C2C9-E1B5-4EEA-A498-67237F1FB377}" srcOrd="2" destOrd="0" presId="urn:microsoft.com/office/officeart/2005/8/layout/vList4"/>
    <dgm:cxn modelId="{6B16C839-81BC-4A4C-921C-4302B7251E02}" type="presParOf" srcId="{7E97EA81-C824-4E68-8370-54404F876102}" destId="{E5989868-E4F5-45B2-97AF-BE38B843C077}" srcOrd="7" destOrd="0" presId="urn:microsoft.com/office/officeart/2005/8/layout/vList4"/>
    <dgm:cxn modelId="{0AF28166-DD01-4A92-8989-1EBEA83FDBD3}" type="presParOf" srcId="{7E97EA81-C824-4E68-8370-54404F876102}" destId="{6CFA0527-D928-47C5-9B42-E60933B8CCC0}" srcOrd="8" destOrd="0" presId="urn:microsoft.com/office/officeart/2005/8/layout/vList4"/>
    <dgm:cxn modelId="{77F251EC-1ABE-46B0-B3A0-1FD9A4E84654}" type="presParOf" srcId="{6CFA0527-D928-47C5-9B42-E60933B8CCC0}" destId="{3CB9428C-D16B-44AA-B977-D589070B7E52}" srcOrd="0" destOrd="0" presId="urn:microsoft.com/office/officeart/2005/8/layout/vList4"/>
    <dgm:cxn modelId="{4D2911B5-4FFF-4349-933C-8A873D76F2A8}" type="presParOf" srcId="{6CFA0527-D928-47C5-9B42-E60933B8CCC0}" destId="{C68F0098-4453-473B-8063-DE21DF3F40D9}" srcOrd="1" destOrd="0" presId="urn:microsoft.com/office/officeart/2005/8/layout/vList4"/>
    <dgm:cxn modelId="{973C437C-FB4B-4A4D-8B19-AEF9B1F15CBC}" type="presParOf" srcId="{6CFA0527-D928-47C5-9B42-E60933B8CCC0}" destId="{A5625F67-C743-4D02-B1A3-1315F5866A0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69E16-22B4-4721-ABEB-B33679CCC5F1}">
      <dsp:nvSpPr>
        <dsp:cNvPr id="0" name=""/>
        <dsp:cNvSpPr/>
      </dsp:nvSpPr>
      <dsp:spPr>
        <a:xfrm>
          <a:off x="0" y="0"/>
          <a:ext cx="11991975" cy="100472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nl-BE" sz="2000" kern="1200" dirty="0" smtClean="0"/>
            <a:t>Werknemer</a:t>
          </a:r>
          <a:endParaRPr lang="nl-BE" sz="2000" kern="1200" dirty="0"/>
        </a:p>
        <a:p>
          <a:pPr marL="171450" lvl="1" indent="-171450" algn="l" defTabSz="711200">
            <a:lnSpc>
              <a:spcPct val="90000"/>
            </a:lnSpc>
            <a:spcBef>
              <a:spcPct val="0"/>
            </a:spcBef>
            <a:spcAft>
              <a:spcPct val="15000"/>
            </a:spcAft>
            <a:buChar char="••"/>
          </a:pPr>
          <a:r>
            <a:rPr lang="nl-BE" sz="1600" kern="1200" dirty="0" smtClean="0"/>
            <a:t>Behandelend </a:t>
          </a:r>
          <a:r>
            <a:rPr lang="nl-BE" sz="1600" kern="1200" dirty="0" smtClean="0"/>
            <a:t>arts: </a:t>
          </a:r>
          <a:r>
            <a:rPr lang="nl-BE" sz="1600" kern="1200" dirty="0" smtClean="0"/>
            <a:t>“definitief ongeschikt” voor overeengekomen werk</a:t>
          </a:r>
          <a:endParaRPr lang="nl-BE" sz="1600" kern="1200" dirty="0"/>
        </a:p>
        <a:p>
          <a:pPr marL="171450" lvl="1" indent="-171450" algn="l" defTabSz="711200">
            <a:lnSpc>
              <a:spcPct val="90000"/>
            </a:lnSpc>
            <a:spcBef>
              <a:spcPct val="0"/>
            </a:spcBef>
            <a:spcAft>
              <a:spcPct val="15000"/>
            </a:spcAft>
            <a:buChar char="••"/>
          </a:pPr>
          <a:r>
            <a:rPr lang="nl-BE" sz="1600" kern="1200" dirty="0" smtClean="0">
              <a:sym typeface="Wingdings" pitchFamily="2" charset="2"/>
            </a:rPr>
            <a:t>Aangetekende brief naar WG, vraag voor reïntegratie</a:t>
          </a:r>
        </a:p>
      </dsp:txBody>
      <dsp:txXfrm>
        <a:off x="2498867" y="0"/>
        <a:ext cx="9493107" cy="1004729"/>
      </dsp:txXfrm>
    </dsp:sp>
    <dsp:sp modelId="{90888346-A6B7-453A-B44D-8A3F44EE420B}">
      <dsp:nvSpPr>
        <dsp:cNvPr id="0" name=""/>
        <dsp:cNvSpPr/>
      </dsp:nvSpPr>
      <dsp:spPr>
        <a:xfrm>
          <a:off x="100472" y="100472"/>
          <a:ext cx="2398395" cy="80378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3000" b="-6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4DD04E0-B0DA-4DFD-92D0-E87C21B0037B}">
      <dsp:nvSpPr>
        <dsp:cNvPr id="0" name=""/>
        <dsp:cNvSpPr/>
      </dsp:nvSpPr>
      <dsp:spPr>
        <a:xfrm>
          <a:off x="0" y="1105202"/>
          <a:ext cx="11991975" cy="100472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nl-BE" sz="2000" kern="1200" dirty="0" smtClean="0"/>
            <a:t>Werkgever</a:t>
          </a:r>
          <a:endParaRPr lang="nl-BE" sz="2000" kern="1200" dirty="0"/>
        </a:p>
        <a:p>
          <a:pPr marL="171450" lvl="1" indent="-171450" algn="l" defTabSz="711200">
            <a:lnSpc>
              <a:spcPct val="90000"/>
            </a:lnSpc>
            <a:spcBef>
              <a:spcPct val="0"/>
            </a:spcBef>
            <a:spcAft>
              <a:spcPct val="15000"/>
            </a:spcAft>
            <a:buChar char="••"/>
          </a:pPr>
          <a:r>
            <a:rPr lang="nl-BE" sz="1600" kern="1200" dirty="0" smtClean="0">
              <a:sym typeface="Wingdings" pitchFamily="2" charset="2"/>
            </a:rPr>
            <a:t>Verzoek om gezondheidstoezicht naar PA-AG</a:t>
          </a:r>
          <a:endParaRPr lang="nl-BE" sz="1600" kern="1200" dirty="0"/>
        </a:p>
      </dsp:txBody>
      <dsp:txXfrm>
        <a:off x="2498867" y="1105202"/>
        <a:ext cx="9493107" cy="1004729"/>
      </dsp:txXfrm>
    </dsp:sp>
    <dsp:sp modelId="{19EAEB1E-7FD4-4C1D-8D22-F05B1BE0D4B3}">
      <dsp:nvSpPr>
        <dsp:cNvPr id="0" name=""/>
        <dsp:cNvSpPr/>
      </dsp:nvSpPr>
      <dsp:spPr>
        <a:xfrm>
          <a:off x="100472" y="1205675"/>
          <a:ext cx="2398395" cy="80378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9000" b="-4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AE5A38C-32DE-435F-9201-DB8BE397767E}">
      <dsp:nvSpPr>
        <dsp:cNvPr id="0" name=""/>
        <dsp:cNvSpPr/>
      </dsp:nvSpPr>
      <dsp:spPr>
        <a:xfrm>
          <a:off x="0" y="2210405"/>
          <a:ext cx="11991975" cy="100472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nl-BE" sz="2000" kern="1200" dirty="0" smtClean="0"/>
            <a:t>Bedrijfsarts</a:t>
          </a:r>
          <a:endParaRPr lang="nl-BE" sz="2000" kern="1200" dirty="0"/>
        </a:p>
        <a:p>
          <a:pPr marL="171450" lvl="1" indent="-171450" algn="l" defTabSz="711200">
            <a:lnSpc>
              <a:spcPct val="90000"/>
            </a:lnSpc>
            <a:spcBef>
              <a:spcPct val="0"/>
            </a:spcBef>
            <a:spcAft>
              <a:spcPct val="15000"/>
            </a:spcAft>
            <a:buChar char="••"/>
          </a:pPr>
          <a:r>
            <a:rPr lang="nl-BE" sz="1600" kern="1200" dirty="0" smtClean="0"/>
            <a:t>Overleg WN en WG</a:t>
          </a:r>
          <a:endParaRPr lang="nl-BE" sz="1600" kern="1200" dirty="0"/>
        </a:p>
        <a:p>
          <a:pPr marL="171450" lvl="1" indent="-171450" algn="l" defTabSz="711200">
            <a:lnSpc>
              <a:spcPct val="90000"/>
            </a:lnSpc>
            <a:spcBef>
              <a:spcPct val="0"/>
            </a:spcBef>
            <a:spcAft>
              <a:spcPct val="15000"/>
            </a:spcAft>
            <a:buChar char="••"/>
          </a:pPr>
          <a:r>
            <a:rPr lang="nl-BE" sz="1600" kern="1200" dirty="0" smtClean="0"/>
            <a:t>Oordeel geschikt – overplaatsen – ongeschikt</a:t>
          </a:r>
          <a:endParaRPr lang="nl-BE" sz="1600" kern="1200" dirty="0"/>
        </a:p>
      </dsp:txBody>
      <dsp:txXfrm>
        <a:off x="2498867" y="2210405"/>
        <a:ext cx="9493107" cy="1004729"/>
      </dsp:txXfrm>
    </dsp:sp>
    <dsp:sp modelId="{FF96F064-649C-4314-BA5E-2D6945CFD7CD}">
      <dsp:nvSpPr>
        <dsp:cNvPr id="0" name=""/>
        <dsp:cNvSpPr/>
      </dsp:nvSpPr>
      <dsp:spPr>
        <a:xfrm>
          <a:off x="100472" y="2310877"/>
          <a:ext cx="2398395" cy="80378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17000" b="-117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34965C9-55FA-4293-96E3-36E4E8EFFBEC}">
      <dsp:nvSpPr>
        <dsp:cNvPr id="0" name=""/>
        <dsp:cNvSpPr/>
      </dsp:nvSpPr>
      <dsp:spPr>
        <a:xfrm>
          <a:off x="0" y="3315607"/>
          <a:ext cx="11991975" cy="100472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nl-BE" sz="2000" kern="1200" smtClean="0"/>
            <a:t>Werkgever</a:t>
          </a:r>
          <a:endParaRPr lang="nl-BE" sz="2000" kern="1200" dirty="0"/>
        </a:p>
        <a:p>
          <a:pPr marL="171450" lvl="1" indent="-171450" algn="l" defTabSz="711200">
            <a:lnSpc>
              <a:spcPct val="90000"/>
            </a:lnSpc>
            <a:spcBef>
              <a:spcPct val="0"/>
            </a:spcBef>
            <a:spcAft>
              <a:spcPct val="15000"/>
            </a:spcAft>
            <a:buChar char="••"/>
          </a:pPr>
          <a:r>
            <a:rPr lang="nl-BE" sz="1600" kern="1200" dirty="0" smtClean="0">
              <a:sym typeface="Wingdings" pitchFamily="2" charset="2"/>
            </a:rPr>
            <a:t>Bij definitieve ongeschiktheid: C4 om medische redenen</a:t>
          </a:r>
          <a:endParaRPr lang="nl-BE" sz="1600" kern="1200" dirty="0"/>
        </a:p>
        <a:p>
          <a:pPr marL="171450" lvl="1" indent="-171450" algn="l" defTabSz="711200">
            <a:lnSpc>
              <a:spcPct val="90000"/>
            </a:lnSpc>
            <a:spcBef>
              <a:spcPct val="0"/>
            </a:spcBef>
            <a:spcAft>
              <a:spcPct val="15000"/>
            </a:spcAft>
            <a:buChar char="••"/>
          </a:pPr>
          <a:endParaRPr lang="nl-BE" sz="1600" kern="1200" dirty="0"/>
        </a:p>
      </dsp:txBody>
      <dsp:txXfrm>
        <a:off x="2498867" y="3315607"/>
        <a:ext cx="9493107" cy="1004729"/>
      </dsp:txXfrm>
    </dsp:sp>
    <dsp:sp modelId="{2697EB80-8CB7-4010-956B-B06F48DA1A3F}">
      <dsp:nvSpPr>
        <dsp:cNvPr id="0" name=""/>
        <dsp:cNvSpPr/>
      </dsp:nvSpPr>
      <dsp:spPr>
        <a:xfrm>
          <a:off x="100472" y="3416080"/>
          <a:ext cx="2398395" cy="803783"/>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9000" b="-49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3CB9428C-D16B-44AA-B977-D589070B7E52}">
      <dsp:nvSpPr>
        <dsp:cNvPr id="0" name=""/>
        <dsp:cNvSpPr/>
      </dsp:nvSpPr>
      <dsp:spPr>
        <a:xfrm>
          <a:off x="0" y="4420810"/>
          <a:ext cx="11991975" cy="100472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nl-BE" sz="2000" kern="1200" dirty="0" smtClean="0"/>
            <a:t>Werknemer</a:t>
          </a:r>
          <a:endParaRPr lang="nl-BE" sz="2000" kern="1200" dirty="0"/>
        </a:p>
        <a:p>
          <a:pPr marL="171450" lvl="1" indent="-171450" algn="l" defTabSz="711200">
            <a:lnSpc>
              <a:spcPct val="90000"/>
            </a:lnSpc>
            <a:spcBef>
              <a:spcPct val="0"/>
            </a:spcBef>
            <a:spcAft>
              <a:spcPct val="15000"/>
            </a:spcAft>
            <a:buChar char="••"/>
          </a:pPr>
          <a:r>
            <a:rPr lang="nl-BE" sz="1600" kern="1200" dirty="0" smtClean="0"/>
            <a:t>Verder op ziekenkas of op RVA</a:t>
          </a:r>
          <a:endParaRPr lang="nl-BE" sz="1600" kern="1200" dirty="0"/>
        </a:p>
        <a:p>
          <a:pPr marL="171450" lvl="1" indent="-171450" algn="l" defTabSz="711200">
            <a:lnSpc>
              <a:spcPct val="90000"/>
            </a:lnSpc>
            <a:spcBef>
              <a:spcPct val="0"/>
            </a:spcBef>
            <a:spcAft>
              <a:spcPct val="15000"/>
            </a:spcAft>
            <a:buChar char="••"/>
          </a:pPr>
          <a:r>
            <a:rPr lang="nl-BE" sz="1600" kern="1200" dirty="0" smtClean="0"/>
            <a:t>Kan nog binnen 5 werkdagen in beroep gaan!</a:t>
          </a:r>
          <a:endParaRPr lang="nl-BE" sz="1600" kern="1200" dirty="0"/>
        </a:p>
      </dsp:txBody>
      <dsp:txXfrm>
        <a:off x="2498867" y="4420810"/>
        <a:ext cx="9493107" cy="1004729"/>
      </dsp:txXfrm>
    </dsp:sp>
    <dsp:sp modelId="{C68F0098-4453-473B-8063-DE21DF3F40D9}">
      <dsp:nvSpPr>
        <dsp:cNvPr id="0" name=""/>
        <dsp:cNvSpPr/>
      </dsp:nvSpPr>
      <dsp:spPr>
        <a:xfrm>
          <a:off x="100472" y="4521282"/>
          <a:ext cx="2398395" cy="80378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3000" b="-6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53275204-26CE-46DB-9242-6CAA680C3781}" type="datetimeFigureOut">
              <a:rPr lang="nl-BE" smtClean="0"/>
              <a:t>18/11/2016</a:t>
            </a:fld>
            <a:endParaRPr lang="nl-BE"/>
          </a:p>
        </p:txBody>
      </p:sp>
      <p:sp>
        <p:nvSpPr>
          <p:cNvPr id="4" name="Tijdelijke aanduiding voor voettekst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7F6B5582-C248-4DA7-BAF4-2C829B2F7270}" type="slidenum">
              <a:rPr lang="nl-BE" smtClean="0"/>
              <a:t>‹nr.›</a:t>
            </a:fld>
            <a:endParaRPr lang="nl-BE"/>
          </a:p>
        </p:txBody>
      </p:sp>
    </p:spTree>
    <p:extLst>
      <p:ext uri="{BB962C8B-B14F-4D97-AF65-F5344CB8AC3E}">
        <p14:creationId xmlns:p14="http://schemas.microsoft.com/office/powerpoint/2010/main" val="144419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EA894F6C-B4E7-45BD-8D71-31ECC6C55EB2}" type="datetimeFigureOut">
              <a:rPr lang="nl-BE" smtClean="0"/>
              <a:t>18/11/2016</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FC8C384-4199-48F6-9093-A00DAACB46B8}" type="slidenum">
              <a:rPr lang="nl-BE" smtClean="0"/>
              <a:t>‹nr.›</a:t>
            </a:fld>
            <a:endParaRPr lang="nl-BE"/>
          </a:p>
        </p:txBody>
      </p:sp>
    </p:spTree>
    <p:extLst>
      <p:ext uri="{BB962C8B-B14F-4D97-AF65-F5344CB8AC3E}">
        <p14:creationId xmlns:p14="http://schemas.microsoft.com/office/powerpoint/2010/main" val="132911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1</a:t>
            </a:fld>
            <a:endParaRPr lang="nl-BE"/>
          </a:p>
        </p:txBody>
      </p:sp>
    </p:spTree>
    <p:extLst>
      <p:ext uri="{BB962C8B-B14F-4D97-AF65-F5344CB8AC3E}">
        <p14:creationId xmlns:p14="http://schemas.microsoft.com/office/powerpoint/2010/main" val="3553276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nl-BE" dirty="0" smtClean="0"/>
              <a:t>Art. 39.- Wanneer de door de werknemer aangeduide behandelende geneesheer, de werknemer definitief ongeschikt verklaart om het overeen gekomen werk uit te voeren wegens ziekte of ongeval, geniet deze werknemer het recht van een procedure voor reïntegratie, ongeacht of hij al dan niet onderworpen is aan het medisch gezondheidstoezicht.</a:t>
            </a:r>
          </a:p>
          <a:p>
            <a:pPr>
              <a:defRPr/>
            </a:pPr>
            <a:r>
              <a:rPr lang="nl-BE" dirty="0" smtClean="0"/>
              <a:t>Met dit doel dient de werknemer zijn vraag om integratie bij de werkgever in door middel van een aangetekende brief, met toevoeging van het attest van zijn behandelend geneesheer.</a:t>
            </a:r>
          </a:p>
          <a:p>
            <a:pPr>
              <a:defRPr/>
            </a:pPr>
            <a:r>
              <a:rPr lang="nl-BE" dirty="0" smtClean="0"/>
              <a:t>Art. 40.- De werkgever overhandigt, van zodra hij de vraag van de werknemer heeft ontvangen, aan deze werknemer een formulier: “verzoek om gezondheidstoezicht over de werknemers” bedoeld in artikel 11.</a:t>
            </a:r>
          </a:p>
          <a:p>
            <a:pPr>
              <a:defRPr/>
            </a:pPr>
            <a:r>
              <a:rPr lang="nl-BE" dirty="0" smtClean="0"/>
              <a:t>Dit formulier is bestemd voor de preventieadviseur-arbeidsgeneesheer die de werknemer onderzoekt en zijn advies geeft of zijn beslissing neemt volgens dezelfde voorwaarden en regels als deze bedoeld in afdeling 6.</a:t>
            </a:r>
          </a:p>
          <a:p>
            <a:pPr>
              <a:defRPr/>
            </a:pPr>
            <a:r>
              <a:rPr lang="nl-BE" dirty="0" smtClean="0"/>
              <a:t>Art. 41.- De preventieadviseur-arbeidsgeneesheer vermeldt in rubriek C van het formulier voor de gezondheidsbeoordeling bedoeld bij artikel 48:</a:t>
            </a:r>
          </a:p>
          <a:p>
            <a:pPr>
              <a:defRPr/>
            </a:pPr>
            <a:r>
              <a:rPr lang="nl-BE" dirty="0" smtClean="0"/>
              <a:t>- ofwel dat de werknemer voldoende geschikt is om het overeengekomen werk verder te zetten;</a:t>
            </a:r>
          </a:p>
          <a:p>
            <a:pPr>
              <a:defRPr/>
            </a:pPr>
            <a:r>
              <a:rPr lang="nl-BE" dirty="0" smtClean="0"/>
              <a:t>- ofwel dat de werknemer het overeengekomen werk kan uitoefenen, mits enkele aanpassingen die hij vaststelt;</a:t>
            </a:r>
          </a:p>
          <a:p>
            <a:pPr>
              <a:defRPr/>
            </a:pPr>
            <a:r>
              <a:rPr lang="nl-BE" dirty="0" smtClean="0"/>
              <a:t>- ofwel dat de werknemer voldoende geschikt is om een andere functie uit te oefenen, in voorkomend geval mits uitvoering van de nodige aanpassingen en in de voorwaarden die hij vastlegt;</a:t>
            </a:r>
          </a:p>
          <a:p>
            <a:pPr>
              <a:defRPr/>
            </a:pPr>
            <a:r>
              <a:rPr lang="nl-BE" dirty="0" smtClean="0"/>
              <a:t>- ofwel dat de werknemer definitief ongeschikt is.</a:t>
            </a:r>
          </a:p>
          <a:p>
            <a:pPr>
              <a:defRPr/>
            </a:pPr>
            <a:r>
              <a:rPr lang="nl-BE" dirty="0" smtClean="0"/>
              <a:t>Wanneer de werkgever oordeelt dat het noch objectief, noch technisch mogelijk is een aangepast of een ander werk te geven, of dat dit niet kan worden geëist om gegronde redenen, licht hij de preventieadviseur-arbeidsgeneesheer hiervan in.</a:t>
            </a:r>
          </a:p>
        </p:txBody>
      </p:sp>
      <p:sp>
        <p:nvSpPr>
          <p:cNvPr id="4" name="Slide Number Placeholder 3"/>
          <p:cNvSpPr>
            <a:spLocks noGrp="1"/>
          </p:cNvSpPr>
          <p:nvPr>
            <p:ph type="sldNum" sz="quarter" idx="10"/>
          </p:nvPr>
        </p:nvSpPr>
        <p:spPr/>
        <p:txBody>
          <a:bodyPr/>
          <a:lstStyle/>
          <a:p>
            <a:fld id="{28DC7AB9-E0E2-47E9-8300-4FB5B95109AD}" type="slidenum">
              <a:rPr lang="nl-BE" smtClean="0"/>
              <a:t>24</a:t>
            </a:fld>
            <a:endParaRPr lang="nl-BE"/>
          </a:p>
        </p:txBody>
      </p:sp>
    </p:spTree>
    <p:extLst>
      <p:ext uri="{BB962C8B-B14F-4D97-AF65-F5344CB8AC3E}">
        <p14:creationId xmlns:p14="http://schemas.microsoft.com/office/powerpoint/2010/main" val="261319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26</a:t>
            </a:fld>
            <a:endParaRPr lang="nl-BE"/>
          </a:p>
        </p:txBody>
      </p:sp>
    </p:spTree>
    <p:extLst>
      <p:ext uri="{BB962C8B-B14F-4D97-AF65-F5344CB8AC3E}">
        <p14:creationId xmlns:p14="http://schemas.microsoft.com/office/powerpoint/2010/main" val="22181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nl-BE" noProof="0" dirty="0"/>
          </a:p>
        </p:txBody>
      </p:sp>
      <p:sp>
        <p:nvSpPr>
          <p:cNvPr id="4" name="Date Placeholder 3"/>
          <p:cNvSpPr>
            <a:spLocks noGrp="1"/>
          </p:cNvSpPr>
          <p:nvPr>
            <p:ph type="dt" idx="10"/>
          </p:nvPr>
        </p:nvSpPr>
        <p:spPr/>
        <p:txBody>
          <a:bodyPr/>
          <a:lstStyle/>
          <a:p>
            <a:endParaRPr lang="en-US" dirty="0"/>
          </a:p>
        </p:txBody>
      </p:sp>
      <p:sp>
        <p:nvSpPr>
          <p:cNvPr id="5" name="Footer Placeholder 4"/>
          <p:cNvSpPr>
            <a:spLocks noGrp="1"/>
          </p:cNvSpPr>
          <p:nvPr>
            <p:ph type="ftr" sz="quarter" idx="11"/>
          </p:nvPr>
        </p:nvSpPr>
        <p:spPr/>
        <p:txBody>
          <a:bodyPr/>
          <a:lstStyle/>
          <a:p>
            <a:pPr algn="ctr"/>
            <a:r>
              <a:rPr lang="en-US" smtClean="0"/>
              <a:t>Ilonka Sommen – Groep IDEWE vzw – Webinar 16 januari 2014</a:t>
            </a:r>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4699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6FBF7DD-2061-4448-AD7F-88867D18AFD5}" type="slidenum">
              <a:rPr lang="nl-BE" smtClean="0"/>
              <a:t>2</a:t>
            </a:fld>
            <a:endParaRPr lang="nl-BE"/>
          </a:p>
        </p:txBody>
      </p:sp>
    </p:spTree>
    <p:extLst>
      <p:ext uri="{BB962C8B-B14F-4D97-AF65-F5344CB8AC3E}">
        <p14:creationId xmlns:p14="http://schemas.microsoft.com/office/powerpoint/2010/main" val="321367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sz="1200" b="0" i="0" u="none" strike="noStrike" kern="1200" dirty="0" smtClean="0">
                <a:solidFill>
                  <a:schemeClr val="tx1"/>
                </a:solidFill>
                <a:effectLst/>
                <a:latin typeface="+mn-lt"/>
                <a:ea typeface="+mn-ea"/>
                <a:cs typeface="+mn-cs"/>
              </a:rPr>
              <a:t>Nombre </a:t>
            </a:r>
            <a:r>
              <a:rPr lang="fr-FR" sz="1200" b="0" i="0" u="none" strike="noStrike" kern="1200" dirty="0" err="1" smtClean="0">
                <a:solidFill>
                  <a:schemeClr val="tx1"/>
                </a:solidFill>
                <a:effectLst/>
                <a:latin typeface="+mn-lt"/>
                <a:ea typeface="+mn-ea"/>
                <a:cs typeface="+mn-cs"/>
              </a:rPr>
              <a:t>Brab</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Wl</a:t>
            </a:r>
            <a:r>
              <a:rPr lang="fr-FR" b="0" dirty="0" smtClean="0"/>
              <a:t> </a:t>
            </a:r>
            <a:r>
              <a:rPr lang="fr-FR" sz="1200" b="0" i="0" u="none" strike="noStrike" kern="1200" dirty="0" smtClean="0">
                <a:solidFill>
                  <a:schemeClr val="tx1"/>
                </a:solidFill>
                <a:effectLst/>
                <a:latin typeface="+mn-lt"/>
                <a:ea typeface="+mn-ea"/>
                <a:cs typeface="+mn-cs"/>
              </a:rPr>
              <a:t>12</a:t>
            </a:r>
            <a:r>
              <a:rPr lang="fr-FR" b="0" dirty="0" smtClean="0"/>
              <a:t> </a:t>
            </a:r>
          </a:p>
          <a:p>
            <a:r>
              <a:rPr lang="fr-FR" sz="1200" b="0" i="0" u="none" strike="noStrike" kern="1200" dirty="0" smtClean="0">
                <a:solidFill>
                  <a:schemeClr val="tx1"/>
                </a:solidFill>
                <a:effectLst/>
                <a:latin typeface="+mn-lt"/>
                <a:ea typeface="+mn-ea"/>
                <a:cs typeface="+mn-cs"/>
              </a:rPr>
              <a:t>Nombre </a:t>
            </a:r>
            <a:r>
              <a:rPr lang="fr-FR" sz="1200" b="0" i="0" u="none" strike="noStrike" kern="1200" dirty="0" err="1" smtClean="0">
                <a:solidFill>
                  <a:schemeClr val="tx1"/>
                </a:solidFill>
                <a:effectLst/>
                <a:latin typeface="+mn-lt"/>
                <a:ea typeface="+mn-ea"/>
                <a:cs typeface="+mn-cs"/>
              </a:rPr>
              <a:t>Brux</a:t>
            </a:r>
            <a:r>
              <a:rPr lang="fr-FR" b="0" dirty="0" smtClean="0"/>
              <a:t> </a:t>
            </a:r>
            <a:r>
              <a:rPr lang="fr-FR" sz="1200" b="0" i="0" u="none" strike="noStrike" kern="1200" dirty="0" smtClean="0">
                <a:solidFill>
                  <a:schemeClr val="tx1"/>
                </a:solidFill>
                <a:effectLst/>
                <a:latin typeface="+mn-lt"/>
                <a:ea typeface="+mn-ea"/>
                <a:cs typeface="+mn-cs"/>
              </a:rPr>
              <a:t>54</a:t>
            </a:r>
            <a:r>
              <a:rPr lang="fr-FR" b="0" dirty="0" smtClean="0"/>
              <a:t> </a:t>
            </a:r>
          </a:p>
          <a:p>
            <a:r>
              <a:rPr lang="fr-FR" sz="1200" b="0" i="0" u="none" strike="noStrike" kern="1200" dirty="0" smtClean="0">
                <a:solidFill>
                  <a:schemeClr val="tx1"/>
                </a:solidFill>
                <a:effectLst/>
                <a:latin typeface="+mn-lt"/>
                <a:ea typeface="+mn-ea"/>
                <a:cs typeface="+mn-cs"/>
              </a:rPr>
              <a:t>Nombre Charleroi</a:t>
            </a:r>
            <a:r>
              <a:rPr lang="fr-FR" b="0" dirty="0" smtClean="0"/>
              <a:t> </a:t>
            </a:r>
            <a:r>
              <a:rPr lang="fr-FR" sz="1200" b="0" i="0" u="none" strike="noStrike" kern="1200" dirty="0" smtClean="0">
                <a:solidFill>
                  <a:schemeClr val="tx1"/>
                </a:solidFill>
                <a:effectLst/>
                <a:latin typeface="+mn-lt"/>
                <a:ea typeface="+mn-ea"/>
                <a:cs typeface="+mn-cs"/>
              </a:rPr>
              <a:t>34</a:t>
            </a:r>
            <a:r>
              <a:rPr lang="fr-FR" b="0" dirty="0" smtClean="0"/>
              <a:t> </a:t>
            </a:r>
          </a:p>
          <a:p>
            <a:r>
              <a:rPr lang="fr-FR" sz="1200" b="0" i="0" u="none" strike="noStrike" kern="1200" dirty="0" smtClean="0">
                <a:solidFill>
                  <a:schemeClr val="tx1"/>
                </a:solidFill>
                <a:effectLst/>
                <a:latin typeface="+mn-lt"/>
                <a:ea typeface="+mn-ea"/>
                <a:cs typeface="+mn-cs"/>
              </a:rPr>
              <a:t>Nombre Huy</a:t>
            </a:r>
            <a:r>
              <a:rPr lang="fr-FR" b="0" dirty="0" smtClean="0"/>
              <a:t> </a:t>
            </a:r>
            <a:r>
              <a:rPr lang="fr-FR" sz="1200" b="0" i="0" u="none" strike="noStrike" kern="1200" dirty="0" smtClean="0">
                <a:solidFill>
                  <a:schemeClr val="tx1"/>
                </a:solidFill>
                <a:effectLst/>
                <a:latin typeface="+mn-lt"/>
                <a:ea typeface="+mn-ea"/>
                <a:cs typeface="+mn-cs"/>
              </a:rPr>
              <a:t>14</a:t>
            </a:r>
            <a:r>
              <a:rPr lang="fr-FR" b="0" dirty="0" smtClean="0"/>
              <a:t> </a:t>
            </a:r>
          </a:p>
          <a:p>
            <a:r>
              <a:rPr lang="fr-FR" sz="1200" b="0" i="0" u="none" strike="noStrike" kern="1200" dirty="0" smtClean="0">
                <a:solidFill>
                  <a:schemeClr val="tx1"/>
                </a:solidFill>
                <a:effectLst/>
                <a:latin typeface="+mn-lt"/>
                <a:ea typeface="+mn-ea"/>
                <a:cs typeface="+mn-cs"/>
              </a:rPr>
              <a:t>Nombre Liège</a:t>
            </a:r>
            <a:r>
              <a:rPr lang="fr-FR" b="0" dirty="0" smtClean="0"/>
              <a:t> </a:t>
            </a:r>
            <a:r>
              <a:rPr lang="fr-FR" sz="1200" b="0" i="0" u="none" strike="noStrike" kern="1200" dirty="0" smtClean="0">
                <a:solidFill>
                  <a:schemeClr val="tx1"/>
                </a:solidFill>
                <a:effectLst/>
                <a:latin typeface="+mn-lt"/>
                <a:ea typeface="+mn-ea"/>
                <a:cs typeface="+mn-cs"/>
              </a:rPr>
              <a:t>24</a:t>
            </a:r>
            <a:r>
              <a:rPr lang="fr-FR" b="0" dirty="0" smtClean="0"/>
              <a:t> </a:t>
            </a:r>
          </a:p>
          <a:p>
            <a:r>
              <a:rPr lang="fr-FR" sz="1200" b="0" i="0" u="none" strike="noStrike" kern="1200" dirty="0" smtClean="0">
                <a:solidFill>
                  <a:schemeClr val="tx1"/>
                </a:solidFill>
                <a:effectLst/>
                <a:latin typeface="+mn-lt"/>
                <a:ea typeface="+mn-ea"/>
                <a:cs typeface="+mn-cs"/>
              </a:rPr>
              <a:t>Nombre Lux</a:t>
            </a:r>
            <a:r>
              <a:rPr lang="fr-FR" b="0" dirty="0" smtClean="0"/>
              <a:t> </a:t>
            </a:r>
            <a:r>
              <a:rPr lang="fr-FR" sz="1200" b="0" i="0" u="none" strike="noStrike" kern="1200" dirty="0" smtClean="0">
                <a:solidFill>
                  <a:schemeClr val="tx1"/>
                </a:solidFill>
                <a:effectLst/>
                <a:latin typeface="+mn-lt"/>
                <a:ea typeface="+mn-ea"/>
                <a:cs typeface="+mn-cs"/>
              </a:rPr>
              <a:t>12</a:t>
            </a:r>
            <a:r>
              <a:rPr lang="fr-FR" b="0" dirty="0" smtClean="0"/>
              <a:t> </a:t>
            </a:r>
          </a:p>
          <a:p>
            <a:r>
              <a:rPr lang="fr-FR" sz="1200" b="0" i="0" u="none" strike="noStrike" kern="1200" dirty="0" smtClean="0">
                <a:solidFill>
                  <a:schemeClr val="tx1"/>
                </a:solidFill>
                <a:effectLst/>
                <a:latin typeface="+mn-lt"/>
                <a:ea typeface="+mn-ea"/>
                <a:cs typeface="+mn-cs"/>
              </a:rPr>
              <a:t>Nombre Mons</a:t>
            </a:r>
            <a:r>
              <a:rPr lang="fr-FR" b="0" dirty="0" smtClean="0"/>
              <a:t> </a:t>
            </a:r>
            <a:r>
              <a:rPr lang="fr-FR" sz="1200" b="0" i="0" u="none" strike="noStrike" kern="1200" dirty="0" smtClean="0">
                <a:solidFill>
                  <a:schemeClr val="tx1"/>
                </a:solidFill>
                <a:effectLst/>
                <a:latin typeface="+mn-lt"/>
                <a:ea typeface="+mn-ea"/>
                <a:cs typeface="+mn-cs"/>
              </a:rPr>
              <a:t>20</a:t>
            </a:r>
            <a:r>
              <a:rPr lang="fr-FR" b="0" dirty="0" smtClean="0"/>
              <a:t> </a:t>
            </a:r>
          </a:p>
          <a:p>
            <a:r>
              <a:rPr lang="fr-FR" sz="1200" b="0" i="0" u="none" strike="noStrike" kern="1200" dirty="0" smtClean="0">
                <a:solidFill>
                  <a:schemeClr val="tx1"/>
                </a:solidFill>
                <a:effectLst/>
                <a:latin typeface="+mn-lt"/>
                <a:ea typeface="+mn-ea"/>
                <a:cs typeface="+mn-cs"/>
              </a:rPr>
              <a:t>Nombre Namur</a:t>
            </a:r>
            <a:r>
              <a:rPr lang="fr-FR" b="0" dirty="0" smtClean="0"/>
              <a:t> </a:t>
            </a:r>
            <a:r>
              <a:rPr lang="fr-FR" sz="1200" b="0" i="0" u="none" strike="noStrike" kern="1200" dirty="0" smtClean="0">
                <a:solidFill>
                  <a:schemeClr val="tx1"/>
                </a:solidFill>
                <a:effectLst/>
                <a:latin typeface="+mn-lt"/>
                <a:ea typeface="+mn-ea"/>
                <a:cs typeface="+mn-cs"/>
              </a:rPr>
              <a:t>30</a:t>
            </a:r>
            <a:r>
              <a:rPr lang="fr-FR" b="0" dirty="0" smtClean="0"/>
              <a:t> </a:t>
            </a:r>
          </a:p>
          <a:p>
            <a:r>
              <a:rPr lang="fr-FR" sz="1200" b="0" i="0" u="none" strike="noStrike" kern="1200" dirty="0" smtClean="0">
                <a:solidFill>
                  <a:schemeClr val="tx1"/>
                </a:solidFill>
                <a:effectLst/>
                <a:latin typeface="+mn-lt"/>
                <a:ea typeface="+mn-ea"/>
                <a:cs typeface="+mn-cs"/>
              </a:rPr>
              <a:t>Nombre Tournai</a:t>
            </a:r>
            <a:r>
              <a:rPr lang="fr-FR" b="0" dirty="0" smtClean="0"/>
              <a:t> </a:t>
            </a:r>
            <a:r>
              <a:rPr lang="fr-FR" sz="1200" b="0" i="0" u="none" strike="noStrike" kern="1200" dirty="0" smtClean="0">
                <a:solidFill>
                  <a:schemeClr val="tx1"/>
                </a:solidFill>
                <a:effectLst/>
                <a:latin typeface="+mn-lt"/>
                <a:ea typeface="+mn-ea"/>
                <a:cs typeface="+mn-cs"/>
              </a:rPr>
              <a:t>14</a:t>
            </a:r>
            <a:r>
              <a:rPr lang="fr-FR" b="0" dirty="0" smtClean="0"/>
              <a:t> </a:t>
            </a:r>
          </a:p>
          <a:p>
            <a:r>
              <a:rPr lang="fr-FR" sz="1200" b="0" i="0" u="none" strike="noStrike" kern="1200" dirty="0" smtClean="0">
                <a:solidFill>
                  <a:schemeClr val="tx1"/>
                </a:solidFill>
                <a:effectLst/>
                <a:latin typeface="+mn-lt"/>
                <a:ea typeface="+mn-ea"/>
                <a:cs typeface="+mn-cs"/>
              </a:rPr>
              <a:t>Nombre Verviers</a:t>
            </a:r>
            <a:r>
              <a:rPr lang="fr-FR" b="0" dirty="0" smtClean="0"/>
              <a:t> </a:t>
            </a:r>
            <a:r>
              <a:rPr lang="fr-FR" sz="1200" b="0" i="0" u="none" strike="noStrike" kern="1200" dirty="0" smtClean="0">
                <a:solidFill>
                  <a:schemeClr val="tx1"/>
                </a:solidFill>
                <a:effectLst/>
                <a:latin typeface="+mn-lt"/>
                <a:ea typeface="+mn-ea"/>
                <a:cs typeface="+mn-cs"/>
              </a:rPr>
              <a:t>15</a:t>
            </a:r>
            <a:r>
              <a:rPr lang="fr-FR" b="0" dirty="0" smtClean="0"/>
              <a:t> </a:t>
            </a:r>
          </a:p>
          <a:p>
            <a:r>
              <a:rPr lang="fr-FR" sz="1200" b="0" i="0" u="none" strike="noStrike" kern="1200" dirty="0" err="1" smtClean="0">
                <a:solidFill>
                  <a:schemeClr val="tx1"/>
                </a:solidFill>
                <a:effectLst/>
                <a:latin typeface="+mn-lt"/>
                <a:ea typeface="+mn-ea"/>
                <a:cs typeface="+mn-cs"/>
              </a:rPr>
              <a:t>Nbval</a:t>
            </a:r>
            <a:r>
              <a:rPr lang="fr-FR" b="0" dirty="0" smtClean="0"/>
              <a:t> </a:t>
            </a:r>
            <a:r>
              <a:rPr lang="fr-FR" sz="1200" b="0" i="0" u="none" strike="noStrike" kern="1200" dirty="0" smtClean="0">
                <a:solidFill>
                  <a:schemeClr val="tx1"/>
                </a:solidFill>
                <a:effectLst/>
                <a:latin typeface="+mn-lt"/>
                <a:ea typeface="+mn-ea"/>
                <a:cs typeface="+mn-cs"/>
              </a:rPr>
              <a:t>230</a:t>
            </a:r>
            <a:r>
              <a:rPr lang="fr-FR" b="0" dirty="0" smtClean="0"/>
              <a:t> </a:t>
            </a:r>
            <a:endParaRPr lang="nl-BE" b="0" dirty="0"/>
          </a:p>
        </p:txBody>
      </p:sp>
      <p:sp>
        <p:nvSpPr>
          <p:cNvPr id="4" name="Tijdelijke aanduiding voor dianummer 3"/>
          <p:cNvSpPr>
            <a:spLocks noGrp="1"/>
          </p:cNvSpPr>
          <p:nvPr>
            <p:ph type="sldNum" sz="quarter" idx="10"/>
          </p:nvPr>
        </p:nvSpPr>
        <p:spPr/>
        <p:txBody>
          <a:bodyPr/>
          <a:lstStyle/>
          <a:p>
            <a:fld id="{CFC8C384-4199-48F6-9093-A00DAACB46B8}" type="slidenum">
              <a:rPr lang="nl-BE" smtClean="0"/>
              <a:t>11</a:t>
            </a:fld>
            <a:endParaRPr lang="nl-BE"/>
          </a:p>
        </p:txBody>
      </p:sp>
    </p:spTree>
    <p:extLst>
      <p:ext uri="{BB962C8B-B14F-4D97-AF65-F5344CB8AC3E}">
        <p14:creationId xmlns:p14="http://schemas.microsoft.com/office/powerpoint/2010/main" val="38811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0" i="0" kern="1200" dirty="0" smtClean="0">
                <a:solidFill>
                  <a:schemeClr val="tx1"/>
                </a:solidFill>
                <a:effectLst/>
                <a:latin typeface="+mn-lt"/>
                <a:ea typeface="+mn-ea"/>
                <a:cs typeface="+mn-cs"/>
              </a:rPr>
              <a:t>Lokeren Oost-Vlaanderen wo sept-okt-nov</a:t>
            </a:r>
          </a:p>
          <a:p>
            <a:r>
              <a:rPr lang="nl-BE" sz="1200" b="0" i="0" kern="1200" dirty="0" smtClean="0">
                <a:solidFill>
                  <a:schemeClr val="tx1"/>
                </a:solidFill>
                <a:effectLst/>
                <a:latin typeface="+mn-lt"/>
                <a:ea typeface="+mn-ea"/>
                <a:cs typeface="+mn-cs"/>
              </a:rPr>
              <a:t>Lier Antwerpen wo nov-dec</a:t>
            </a:r>
          </a:p>
          <a:p>
            <a:r>
              <a:rPr lang="nl-BE" sz="1200" b="0" i="0" kern="1200" dirty="0" smtClean="0">
                <a:solidFill>
                  <a:schemeClr val="tx1"/>
                </a:solidFill>
                <a:effectLst/>
                <a:latin typeface="+mn-lt"/>
                <a:ea typeface="+mn-ea"/>
                <a:cs typeface="+mn-cs"/>
              </a:rPr>
              <a:t>Tessenderlo Limburg 27/okt sept-okt </a:t>
            </a:r>
          </a:p>
          <a:p>
            <a:r>
              <a:rPr lang="nl-BE" sz="1200" b="0" i="0" kern="1200" dirty="0" smtClean="0">
                <a:solidFill>
                  <a:schemeClr val="tx1"/>
                </a:solidFill>
                <a:effectLst/>
                <a:latin typeface="+mn-lt"/>
                <a:ea typeface="+mn-ea"/>
                <a:cs typeface="+mn-cs"/>
              </a:rPr>
              <a:t>Deurne Antwerpen 23/03/2017 sept-dec 20-22u</a:t>
            </a:r>
          </a:p>
          <a:p>
            <a:r>
              <a:rPr lang="nl-BE" sz="1200" b="0" i="0" kern="1200" dirty="0" smtClean="0">
                <a:solidFill>
                  <a:schemeClr val="tx1"/>
                </a:solidFill>
                <a:effectLst/>
                <a:latin typeface="+mn-lt"/>
                <a:ea typeface="+mn-ea"/>
                <a:cs typeface="+mn-cs"/>
              </a:rPr>
              <a:t>Eeklo/Meetjesland Oost-Vlaanderen</a:t>
            </a:r>
          </a:p>
          <a:p>
            <a:r>
              <a:rPr lang="nl-BE" sz="1200" b="0" i="0" kern="1200" dirty="0" err="1" smtClean="0">
                <a:solidFill>
                  <a:schemeClr val="tx1"/>
                </a:solidFill>
                <a:effectLst/>
                <a:latin typeface="+mn-lt"/>
                <a:ea typeface="+mn-ea"/>
                <a:cs typeface="+mn-cs"/>
              </a:rPr>
              <a:t>Wilrijk</a:t>
            </a:r>
            <a:r>
              <a:rPr lang="nl-BE" sz="1200" b="0" i="0" kern="1200" dirty="0" smtClean="0">
                <a:solidFill>
                  <a:schemeClr val="tx1"/>
                </a:solidFill>
                <a:effectLst/>
                <a:latin typeface="+mn-lt"/>
                <a:ea typeface="+mn-ea"/>
                <a:cs typeface="+mn-cs"/>
              </a:rPr>
              <a:t> Antwerpen ? feb-ma 2017</a:t>
            </a:r>
          </a:p>
          <a:p>
            <a:r>
              <a:rPr lang="nl-BE" sz="1200" b="0" i="0" kern="1200" dirty="0" smtClean="0">
                <a:solidFill>
                  <a:schemeClr val="tx1"/>
                </a:solidFill>
                <a:effectLst/>
                <a:latin typeface="+mn-lt"/>
                <a:ea typeface="+mn-ea"/>
                <a:cs typeface="+mn-cs"/>
              </a:rPr>
              <a:t>Merksem-Schoten Antwerpen wo 28/09 sept 21u</a:t>
            </a:r>
          </a:p>
          <a:p>
            <a:r>
              <a:rPr lang="nl-BE" sz="1200" b="0" i="0" kern="1200" dirty="0" smtClean="0">
                <a:solidFill>
                  <a:schemeClr val="tx1"/>
                </a:solidFill>
                <a:effectLst/>
                <a:latin typeface="+mn-lt"/>
                <a:ea typeface="+mn-ea"/>
                <a:cs typeface="+mn-cs"/>
              </a:rPr>
              <a:t>Gent Oost-Vlaanderen 8/12/2016 dec  12-14u</a:t>
            </a:r>
          </a:p>
          <a:p>
            <a:r>
              <a:rPr lang="nl-BE" sz="1200" b="0" i="0" kern="1200" dirty="0" smtClean="0">
                <a:solidFill>
                  <a:schemeClr val="tx1"/>
                </a:solidFill>
                <a:effectLst/>
                <a:latin typeface="+mn-lt"/>
                <a:ea typeface="+mn-ea"/>
                <a:cs typeface="+mn-cs"/>
              </a:rPr>
              <a:t>Antwerpen </a:t>
            </a:r>
            <a:r>
              <a:rPr lang="nl-BE" sz="1200" b="0" i="0" kern="1200" dirty="0" err="1" smtClean="0">
                <a:solidFill>
                  <a:schemeClr val="tx1"/>
                </a:solidFill>
                <a:effectLst/>
                <a:latin typeface="+mn-lt"/>
                <a:ea typeface="+mn-ea"/>
                <a:cs typeface="+mn-cs"/>
              </a:rPr>
              <a:t>Antwerpen</a:t>
            </a:r>
            <a:r>
              <a:rPr lang="nl-BE" sz="1200" b="0" i="0" kern="1200" dirty="0" smtClean="0">
                <a:solidFill>
                  <a:schemeClr val="tx1"/>
                </a:solidFill>
                <a:effectLst/>
                <a:latin typeface="+mn-lt"/>
                <a:ea typeface="+mn-ea"/>
                <a:cs typeface="+mn-cs"/>
              </a:rPr>
              <a:t> wo 7/12 dec 20-22u</a:t>
            </a:r>
          </a:p>
          <a:p>
            <a:r>
              <a:rPr lang="nl-BE" dirty="0" smtClean="0"/>
              <a:t/>
            </a:r>
            <a:br>
              <a:rPr lang="nl-BE" dirty="0" smtClean="0"/>
            </a:br>
            <a:endParaRPr lang="nl-BE" dirty="0"/>
          </a:p>
        </p:txBody>
      </p:sp>
      <p:sp>
        <p:nvSpPr>
          <p:cNvPr id="4" name="Tijdelijke aanduiding voor dianummer 3"/>
          <p:cNvSpPr>
            <a:spLocks noGrp="1"/>
          </p:cNvSpPr>
          <p:nvPr>
            <p:ph type="sldNum" sz="quarter" idx="10"/>
          </p:nvPr>
        </p:nvSpPr>
        <p:spPr/>
        <p:txBody>
          <a:bodyPr/>
          <a:lstStyle/>
          <a:p>
            <a:fld id="{CFC8C384-4199-48F6-9093-A00DAACB46B8}" type="slidenum">
              <a:rPr lang="nl-BE" smtClean="0"/>
              <a:t>12</a:t>
            </a:fld>
            <a:endParaRPr lang="nl-BE"/>
          </a:p>
        </p:txBody>
      </p:sp>
    </p:spTree>
    <p:extLst>
      <p:ext uri="{BB962C8B-B14F-4D97-AF65-F5344CB8AC3E}">
        <p14:creationId xmlns:p14="http://schemas.microsoft.com/office/powerpoint/2010/main" val="252583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 Controlearts</a:t>
            </a:r>
          </a:p>
          <a:p>
            <a:r>
              <a:rPr lang="nl-BE" dirty="0" smtClean="0"/>
              <a:t>Werkgever: maatregelen </a:t>
            </a:r>
            <a:r>
              <a:rPr lang="nl-BE" dirty="0" smtClean="0">
                <a:sym typeface="Wingdings" pitchFamily="2" charset="2"/>
              </a:rPr>
              <a:t> welzijn werknemers</a:t>
            </a:r>
          </a:p>
          <a:p>
            <a:pPr>
              <a:buFontTx/>
              <a:buNone/>
            </a:pPr>
            <a:r>
              <a:rPr lang="nl-BE" dirty="0" smtClean="0">
                <a:sym typeface="Wingdings" pitchFamily="2" charset="2"/>
              </a:rPr>
              <a:t>	 Opvolging gezondheid/welzijn via arbeidsgeneesheer</a:t>
            </a:r>
            <a:endParaRPr lang="nl-BE" dirty="0" smtClean="0"/>
          </a:p>
          <a:p>
            <a:r>
              <a:rPr lang="nl-BE" dirty="0" smtClean="0"/>
              <a:t>Beslissingen onafhankelijk van werkgever</a:t>
            </a:r>
          </a:p>
          <a:p>
            <a:r>
              <a:rPr lang="nl-BE" dirty="0" smtClean="0"/>
              <a:t>= Vertrouwenspersoon</a:t>
            </a:r>
          </a:p>
          <a:p>
            <a:r>
              <a:rPr lang="nl-BE" dirty="0" smtClean="0"/>
              <a:t>Medisch beroepsgeheim</a:t>
            </a:r>
          </a:p>
          <a:p>
            <a:endParaRPr lang="nl-BE" dirty="0"/>
          </a:p>
        </p:txBody>
      </p:sp>
      <p:sp>
        <p:nvSpPr>
          <p:cNvPr id="4" name="Tijdelijke aanduiding voor dianummer 3"/>
          <p:cNvSpPr>
            <a:spLocks noGrp="1"/>
          </p:cNvSpPr>
          <p:nvPr>
            <p:ph type="sldNum" sz="quarter" idx="10"/>
          </p:nvPr>
        </p:nvSpPr>
        <p:spPr/>
        <p:txBody>
          <a:bodyPr/>
          <a:lstStyle/>
          <a:p>
            <a:fld id="{CFC8C384-4199-48F6-9093-A00DAACB46B8}" type="slidenum">
              <a:rPr lang="nl-BE" smtClean="0"/>
              <a:t>18</a:t>
            </a:fld>
            <a:endParaRPr lang="nl-BE"/>
          </a:p>
        </p:txBody>
      </p:sp>
    </p:spTree>
    <p:extLst>
      <p:ext uri="{BB962C8B-B14F-4D97-AF65-F5344CB8AC3E}">
        <p14:creationId xmlns:p14="http://schemas.microsoft.com/office/powerpoint/2010/main" val="1434996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Gebruik werkmiddelen</a:t>
            </a:r>
            <a:endParaRPr lang="nl-BE" dirty="0"/>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19</a:t>
            </a:fld>
            <a:endParaRPr lang="nl-BE"/>
          </a:p>
        </p:txBody>
      </p:sp>
    </p:spTree>
    <p:extLst>
      <p:ext uri="{BB962C8B-B14F-4D97-AF65-F5344CB8AC3E}">
        <p14:creationId xmlns:p14="http://schemas.microsoft.com/office/powerpoint/2010/main" val="419184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Werkomstandigheden</a:t>
            </a:r>
            <a:endParaRPr lang="nl-BE" dirty="0"/>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20</a:t>
            </a:fld>
            <a:endParaRPr lang="nl-BE"/>
          </a:p>
        </p:txBody>
      </p:sp>
    </p:spTree>
    <p:extLst>
      <p:ext uri="{BB962C8B-B14F-4D97-AF65-F5344CB8AC3E}">
        <p14:creationId xmlns:p14="http://schemas.microsoft.com/office/powerpoint/2010/main" val="99408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Gevaarlijke</a:t>
            </a:r>
            <a:r>
              <a:rPr lang="nl-BE" baseline="0" dirty="0" smtClean="0"/>
              <a:t> producten</a:t>
            </a:r>
            <a:endParaRPr lang="nl-BE" dirty="0"/>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21</a:t>
            </a:fld>
            <a:endParaRPr lang="nl-BE"/>
          </a:p>
        </p:txBody>
      </p:sp>
    </p:spTree>
    <p:extLst>
      <p:ext uri="{BB962C8B-B14F-4D97-AF65-F5344CB8AC3E}">
        <p14:creationId xmlns:p14="http://schemas.microsoft.com/office/powerpoint/2010/main" val="199053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PBM</a:t>
            </a:r>
            <a:endParaRPr lang="nl-BE" dirty="0"/>
          </a:p>
        </p:txBody>
      </p:sp>
      <p:sp>
        <p:nvSpPr>
          <p:cNvPr id="4" name="Tijdelijke aanduiding voor dianummer 3"/>
          <p:cNvSpPr>
            <a:spLocks noGrp="1"/>
          </p:cNvSpPr>
          <p:nvPr>
            <p:ph type="sldNum" sz="quarter" idx="10"/>
          </p:nvPr>
        </p:nvSpPr>
        <p:spPr/>
        <p:txBody>
          <a:bodyPr/>
          <a:lstStyle/>
          <a:p>
            <a:fld id="{28DC7AB9-E0E2-47E9-8300-4FB5B95109AD}" type="slidenum">
              <a:rPr lang="nl-BE" smtClean="0"/>
              <a:t>22</a:t>
            </a:fld>
            <a:endParaRPr lang="nl-BE"/>
          </a:p>
        </p:txBody>
      </p:sp>
    </p:spTree>
    <p:extLst>
      <p:ext uri="{BB962C8B-B14F-4D97-AF65-F5344CB8AC3E}">
        <p14:creationId xmlns:p14="http://schemas.microsoft.com/office/powerpoint/2010/main" val="85022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B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533AE4B3-CBC3-4088-B6E8-4C9D49F0804E}" type="datetimeFigureOut">
              <a:rPr lang="nl-BE" smtClean="0"/>
              <a:t>18/11/2016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308677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33AE4B3-CBC3-4088-B6E8-4C9D49F0804E}" type="datetimeFigureOut">
              <a:rPr lang="nl-BE" smtClean="0"/>
              <a:t>18/11/2016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50080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33AE4B3-CBC3-4088-B6E8-4C9D49F0804E}" type="datetimeFigureOut">
              <a:rPr lang="nl-BE" smtClean="0"/>
              <a:t>18/11/2016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186116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33AE4B3-CBC3-4088-B6E8-4C9D49F0804E}" type="datetimeFigureOut">
              <a:rPr lang="nl-BE" smtClean="0"/>
              <a:t>18/11/2016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172573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B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33AE4B3-CBC3-4088-B6E8-4C9D49F0804E}" type="datetimeFigureOut">
              <a:rPr lang="nl-BE" smtClean="0"/>
              <a:t>18/11/2016</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372710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533AE4B3-CBC3-4088-B6E8-4C9D49F0804E}" type="datetimeFigureOut">
              <a:rPr lang="nl-BE" smtClean="0"/>
              <a:t>18/11/2016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165772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B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533AE4B3-CBC3-4088-B6E8-4C9D49F0804E}" type="datetimeFigureOut">
              <a:rPr lang="nl-BE" smtClean="0"/>
              <a:t>18/11/2016</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1017260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533AE4B3-CBC3-4088-B6E8-4C9D49F0804E}" type="datetimeFigureOut">
              <a:rPr lang="nl-BE" smtClean="0"/>
              <a:t>18/11/2016</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417527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33AE4B3-CBC3-4088-B6E8-4C9D49F0804E}" type="datetimeFigureOut">
              <a:rPr lang="nl-BE" smtClean="0"/>
              <a:t>18/11/2016</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50976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33AE4B3-CBC3-4088-B6E8-4C9D49F0804E}" type="datetimeFigureOut">
              <a:rPr lang="nl-BE" smtClean="0"/>
              <a:t>18/11/2016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428204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B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33AE4B3-CBC3-4088-B6E8-4C9D49F0804E}" type="datetimeFigureOut">
              <a:rPr lang="nl-BE" smtClean="0"/>
              <a:t>18/11/2016</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1295918-2C14-40E6-992E-D1BAA94B48AA}" type="slidenum">
              <a:rPr lang="nl-BE" smtClean="0"/>
              <a:t>‹nr.›</a:t>
            </a:fld>
            <a:endParaRPr lang="nl-BE"/>
          </a:p>
        </p:txBody>
      </p:sp>
    </p:spTree>
    <p:extLst>
      <p:ext uri="{BB962C8B-B14F-4D97-AF65-F5344CB8AC3E}">
        <p14:creationId xmlns:p14="http://schemas.microsoft.com/office/powerpoint/2010/main" val="389321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AE4B3-CBC3-4088-B6E8-4C9D49F0804E}" type="datetimeFigureOut">
              <a:rPr lang="nl-BE" smtClean="0"/>
              <a:t>18/11/2016</a:t>
            </a:fld>
            <a:endParaRPr lang="nl-B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95918-2C14-40E6-992E-D1BAA94B48AA}" type="slidenum">
              <a:rPr lang="nl-BE" smtClean="0"/>
              <a:t>‹nr.›</a:t>
            </a:fld>
            <a:endParaRPr lang="nl-BE"/>
          </a:p>
        </p:txBody>
      </p:sp>
    </p:spTree>
    <p:extLst>
      <p:ext uri="{BB962C8B-B14F-4D97-AF65-F5344CB8AC3E}">
        <p14:creationId xmlns:p14="http://schemas.microsoft.com/office/powerpoint/2010/main" val="46992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beswic.be/"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 y="-10702"/>
            <a:ext cx="12189914" cy="6868702"/>
          </a:xfrm>
          <a:prstGeom prst="rect">
            <a:avLst/>
          </a:prstGeom>
        </p:spPr>
      </p:pic>
      <p:sp>
        <p:nvSpPr>
          <p:cNvPr id="2" name="Titel 1"/>
          <p:cNvSpPr>
            <a:spLocks noGrp="1"/>
          </p:cNvSpPr>
          <p:nvPr>
            <p:ph type="ctrTitle"/>
          </p:nvPr>
        </p:nvSpPr>
        <p:spPr>
          <a:xfrm>
            <a:off x="493019" y="2447957"/>
            <a:ext cx="10929699" cy="1666843"/>
          </a:xfrm>
        </p:spPr>
        <p:txBody>
          <a:bodyPr>
            <a:noAutofit/>
          </a:bodyPr>
          <a:lstStyle/>
          <a:p>
            <a:r>
              <a:rPr lang="nl-BE" sz="5000" dirty="0" smtClean="0">
                <a:latin typeface="+mn-lt"/>
              </a:rPr>
              <a:t>Opstart TRIO in Vlaanderen</a:t>
            </a:r>
            <a:endParaRPr lang="nl-BE" sz="5000" dirty="0">
              <a:latin typeface="+mn-lt"/>
            </a:endParaRPr>
          </a:p>
        </p:txBody>
      </p:sp>
      <p:sp>
        <p:nvSpPr>
          <p:cNvPr id="5" name="TextBox 4"/>
          <p:cNvSpPr txBox="1"/>
          <p:nvPr/>
        </p:nvSpPr>
        <p:spPr>
          <a:xfrm>
            <a:off x="1695430" y="5103674"/>
            <a:ext cx="8524875" cy="1508105"/>
          </a:xfrm>
          <a:prstGeom prst="rect">
            <a:avLst/>
          </a:prstGeom>
          <a:noFill/>
        </p:spPr>
        <p:txBody>
          <a:bodyPr wrap="square" rtlCol="0">
            <a:spAutoFit/>
          </a:bodyPr>
          <a:lstStyle/>
          <a:p>
            <a:pPr algn="ctr"/>
            <a:r>
              <a:rPr lang="nl-BE" sz="2400" b="1" dirty="0" smtClean="0"/>
              <a:t>Dr. Ann De Muyt</a:t>
            </a:r>
          </a:p>
          <a:p>
            <a:pPr algn="ctr"/>
            <a:r>
              <a:rPr lang="nl-BE" sz="2400" b="1" dirty="0" smtClean="0"/>
              <a:t>Dr. Edelhart Y. Kempeneers</a:t>
            </a:r>
          </a:p>
          <a:p>
            <a:pPr algn="ctr"/>
            <a:r>
              <a:rPr lang="nl-BE" sz="2400" b="1" dirty="0" smtClean="0"/>
              <a:t>Dr. Jef Mercelis</a:t>
            </a:r>
          </a:p>
          <a:p>
            <a:pPr algn="ctr"/>
            <a:r>
              <a:rPr lang="nl-BE" sz="2000" dirty="0" err="1" smtClean="0"/>
              <a:t>BBvAg</a:t>
            </a:r>
            <a:r>
              <a:rPr lang="nl-BE" sz="2000" dirty="0" smtClean="0"/>
              <a:t> – Werkgroep promotie van het beroep</a:t>
            </a: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1904" y="4136683"/>
            <a:ext cx="3971925" cy="895350"/>
          </a:xfrm>
          <a:prstGeom prst="rect">
            <a:avLst/>
          </a:prstGeom>
        </p:spPr>
      </p:pic>
    </p:spTree>
    <p:extLst>
      <p:ext uri="{BB962C8B-B14F-4D97-AF65-F5344CB8AC3E}">
        <p14:creationId xmlns:p14="http://schemas.microsoft.com/office/powerpoint/2010/main" val="3368856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l="4893" r="4296"/>
          <a:stretch/>
        </p:blipFill>
        <p:spPr>
          <a:xfrm>
            <a:off x="0" y="0"/>
            <a:ext cx="12208042" cy="6858000"/>
          </a:xfrm>
          <a:prstGeom prst="rect">
            <a:avLst/>
          </a:prstGeom>
        </p:spPr>
      </p:pic>
      <p:sp>
        <p:nvSpPr>
          <p:cNvPr id="4" name="Titel 3"/>
          <p:cNvSpPr>
            <a:spLocks noGrp="1"/>
          </p:cNvSpPr>
          <p:nvPr>
            <p:ph type="title"/>
          </p:nvPr>
        </p:nvSpPr>
        <p:spPr>
          <a:xfrm>
            <a:off x="3661611" y="0"/>
            <a:ext cx="5626768" cy="1325563"/>
          </a:xfrm>
        </p:spPr>
        <p:txBody>
          <a:bodyPr/>
          <a:lstStyle/>
          <a:p>
            <a:r>
              <a:rPr lang="nl-BE" b="1" dirty="0" smtClean="0">
                <a:solidFill>
                  <a:schemeClr val="bg1"/>
                </a:solidFill>
              </a:rPr>
              <a:t>Begeleidingscomité Trio</a:t>
            </a:r>
            <a:endParaRPr lang="nl-BE" b="1" dirty="0">
              <a:solidFill>
                <a:schemeClr val="bg1"/>
              </a:solidFill>
            </a:endParaRPr>
          </a:p>
        </p:txBody>
      </p:sp>
      <p:sp>
        <p:nvSpPr>
          <p:cNvPr id="3" name="Rechthoek 2"/>
          <p:cNvSpPr/>
          <p:nvPr/>
        </p:nvSpPr>
        <p:spPr>
          <a:xfrm>
            <a:off x="8983578" y="4001294"/>
            <a:ext cx="2919663"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nl-BE" sz="2400" b="1" dirty="0">
                <a:solidFill>
                  <a:schemeClr val="tx1"/>
                </a:solidFill>
              </a:rPr>
              <a:t>Huisartsen</a:t>
            </a:r>
          </a:p>
          <a:p>
            <a:pPr algn="ctr"/>
            <a:r>
              <a:rPr lang="nl-BE" sz="2400" dirty="0" smtClean="0">
                <a:solidFill>
                  <a:schemeClr val="tx1"/>
                </a:solidFill>
              </a:rPr>
              <a:t>Dr</a:t>
            </a:r>
            <a:r>
              <a:rPr lang="nl-BE" sz="2400" dirty="0">
                <a:solidFill>
                  <a:schemeClr val="tx1"/>
                </a:solidFill>
              </a:rPr>
              <a:t>. Peter Hoffman</a:t>
            </a:r>
          </a:p>
          <a:p>
            <a:pPr algn="ctr"/>
            <a:r>
              <a:rPr lang="nl-BE" sz="2400" dirty="0">
                <a:solidFill>
                  <a:schemeClr val="tx1"/>
                </a:solidFill>
              </a:rPr>
              <a:t>Dr. Wim </a:t>
            </a:r>
            <a:r>
              <a:rPr lang="nl-BE" sz="2400" dirty="0" smtClean="0">
                <a:solidFill>
                  <a:schemeClr val="tx1"/>
                </a:solidFill>
              </a:rPr>
              <a:t>Verhoeven</a:t>
            </a:r>
          </a:p>
          <a:p>
            <a:pPr algn="ctr"/>
            <a:r>
              <a:rPr lang="nl-BE" sz="2400" dirty="0">
                <a:solidFill>
                  <a:schemeClr val="tx1"/>
                </a:solidFill>
              </a:rPr>
              <a:t>Mevr. Elfi </a:t>
            </a:r>
            <a:r>
              <a:rPr lang="nl-BE" sz="2400" dirty="0" smtClean="0">
                <a:solidFill>
                  <a:schemeClr val="tx1"/>
                </a:solidFill>
              </a:rPr>
              <a:t>Goesaert</a:t>
            </a:r>
            <a:endParaRPr lang="nl-BE" sz="2400" dirty="0">
              <a:solidFill>
                <a:schemeClr val="tx1"/>
              </a:solidFill>
            </a:endParaRPr>
          </a:p>
        </p:txBody>
      </p:sp>
      <p:sp>
        <p:nvSpPr>
          <p:cNvPr id="6" name="Rechthoek 5"/>
          <p:cNvSpPr/>
          <p:nvPr/>
        </p:nvSpPr>
        <p:spPr>
          <a:xfrm>
            <a:off x="192505" y="4001293"/>
            <a:ext cx="4090737"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nl-BE" sz="2400" b="1" dirty="0" smtClean="0"/>
              <a:t>Adviserend artsen</a:t>
            </a:r>
            <a:endParaRPr lang="nl-BE" sz="2400" b="1" dirty="0"/>
          </a:p>
          <a:p>
            <a:pPr algn="ctr"/>
            <a:r>
              <a:rPr lang="nl-BE" sz="2400" dirty="0"/>
              <a:t>CM: Dr. Bernard </a:t>
            </a:r>
            <a:r>
              <a:rPr lang="nl-BE" sz="2400" dirty="0" err="1"/>
              <a:t>Landtmeters</a:t>
            </a:r>
            <a:endParaRPr lang="nl-BE" sz="2400" dirty="0"/>
          </a:p>
          <a:p>
            <a:pPr algn="ctr"/>
            <a:r>
              <a:rPr lang="nl-BE" sz="2400" dirty="0"/>
              <a:t>LM: Dr. Jean-Pierre Bronckaers</a:t>
            </a:r>
          </a:p>
          <a:p>
            <a:pPr algn="ctr"/>
            <a:r>
              <a:rPr lang="nl-BE" sz="2400" dirty="0"/>
              <a:t>SM: Dr. Philiep </a:t>
            </a:r>
            <a:r>
              <a:rPr lang="nl-BE" sz="2400" dirty="0" smtClean="0"/>
              <a:t>Berkein</a:t>
            </a:r>
            <a:endParaRPr lang="nl-BE" sz="2400" dirty="0"/>
          </a:p>
        </p:txBody>
      </p:sp>
      <p:sp>
        <p:nvSpPr>
          <p:cNvPr id="7" name="Rechthoek 6"/>
          <p:cNvSpPr/>
          <p:nvPr/>
        </p:nvSpPr>
        <p:spPr>
          <a:xfrm>
            <a:off x="4531894" y="5235360"/>
            <a:ext cx="420303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nl-BE" sz="2400" b="1" dirty="0"/>
              <a:t>Bedrijfsartsen</a:t>
            </a:r>
          </a:p>
          <a:p>
            <a:pPr algn="ctr"/>
            <a:r>
              <a:rPr lang="nl-BE" sz="2400" dirty="0" err="1"/>
              <a:t>BBvAg</a:t>
            </a:r>
            <a:r>
              <a:rPr lang="nl-BE" sz="2400" dirty="0"/>
              <a:t>: Dr. Edelhart Kempeneers</a:t>
            </a:r>
          </a:p>
          <a:p>
            <a:pPr algn="ctr"/>
            <a:r>
              <a:rPr lang="nl-BE" sz="2400" dirty="0"/>
              <a:t>VWVA: Dr. Ann De </a:t>
            </a:r>
            <a:r>
              <a:rPr lang="nl-BE" sz="2400" dirty="0" smtClean="0"/>
              <a:t>Muyt</a:t>
            </a:r>
            <a:endParaRPr lang="nl-BE" sz="2400" dirty="0"/>
          </a:p>
        </p:txBody>
      </p:sp>
    </p:spTree>
    <p:extLst>
      <p:ext uri="{BB962C8B-B14F-4D97-AF65-F5344CB8AC3E}">
        <p14:creationId xmlns:p14="http://schemas.microsoft.com/office/powerpoint/2010/main" val="29070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252" y="2414454"/>
            <a:ext cx="5489748" cy="4443546"/>
          </a:xfrm>
          <a:prstGeom prst="rect">
            <a:avLst/>
          </a:prstGeom>
        </p:spPr>
      </p:pic>
      <p:sp>
        <p:nvSpPr>
          <p:cNvPr id="2" name="Titel 1"/>
          <p:cNvSpPr>
            <a:spLocks noGrp="1"/>
          </p:cNvSpPr>
          <p:nvPr>
            <p:ph type="title"/>
          </p:nvPr>
        </p:nvSpPr>
        <p:spPr/>
        <p:txBody>
          <a:bodyPr/>
          <a:lstStyle/>
          <a:p>
            <a:r>
              <a:rPr lang="nl-BE" dirty="0" smtClean="0"/>
              <a:t>Opstart </a:t>
            </a:r>
            <a:r>
              <a:rPr lang="nl-BE" dirty="0" err="1" smtClean="0"/>
              <a:t>TRIOs</a:t>
            </a:r>
            <a:endParaRPr lang="nl-BE" dirty="0"/>
          </a:p>
        </p:txBody>
      </p:sp>
      <p:sp>
        <p:nvSpPr>
          <p:cNvPr id="3" name="Tijdelijke aanduiding voor inhoud 2"/>
          <p:cNvSpPr>
            <a:spLocks noGrp="1"/>
          </p:cNvSpPr>
          <p:nvPr>
            <p:ph idx="1"/>
          </p:nvPr>
        </p:nvSpPr>
        <p:spPr>
          <a:xfrm>
            <a:off x="838200" y="1825625"/>
            <a:ext cx="7581900" cy="4351338"/>
          </a:xfrm>
        </p:spPr>
        <p:txBody>
          <a:bodyPr>
            <a:normAutofit lnSpcReduction="10000"/>
          </a:bodyPr>
          <a:lstStyle/>
          <a:p>
            <a:r>
              <a:rPr lang="nl-BE" dirty="0" smtClean="0"/>
              <a:t>Opstart </a:t>
            </a:r>
            <a:r>
              <a:rPr lang="nl-BE" dirty="0"/>
              <a:t>begeleidingscomité Trio begin </a:t>
            </a:r>
            <a:r>
              <a:rPr lang="nl-BE" dirty="0" smtClean="0"/>
              <a:t>2016</a:t>
            </a:r>
          </a:p>
          <a:p>
            <a:r>
              <a:rPr lang="nl-BE" dirty="0" smtClean="0"/>
              <a:t>Oorspronkelijk doel: overleg </a:t>
            </a:r>
            <a:r>
              <a:rPr lang="nl-BE" dirty="0" err="1" smtClean="0"/>
              <a:t>i.k.v</a:t>
            </a:r>
            <a:r>
              <a:rPr lang="nl-BE" dirty="0" smtClean="0"/>
              <a:t>. KB Re-integratie</a:t>
            </a:r>
          </a:p>
          <a:p>
            <a:r>
              <a:rPr lang="nl-BE" dirty="0" smtClean="0"/>
              <a:t>Aangepast doel:</a:t>
            </a:r>
          </a:p>
          <a:p>
            <a:pPr lvl="1"/>
            <a:r>
              <a:rPr lang="nl-BE" dirty="0" smtClean="0"/>
              <a:t>Opstarten netwerken</a:t>
            </a:r>
          </a:p>
          <a:p>
            <a:pPr lvl="1"/>
            <a:r>
              <a:rPr lang="nl-BE" dirty="0" smtClean="0"/>
              <a:t>Samenwerking huisartsen –                          bedrijfsartsen – adviserend artsen</a:t>
            </a:r>
          </a:p>
          <a:p>
            <a:pPr lvl="1"/>
            <a:r>
              <a:rPr lang="nl-BE" dirty="0" smtClean="0"/>
              <a:t>Overleg via casuïstiek</a:t>
            </a:r>
          </a:p>
          <a:p>
            <a:r>
              <a:rPr lang="nl-BE" dirty="0" smtClean="0"/>
              <a:t>Vanaf september 2016: opstart in </a:t>
            </a:r>
            <a:r>
              <a:rPr lang="nl-BE" dirty="0" err="1" smtClean="0"/>
              <a:t>LOKs</a:t>
            </a:r>
            <a:endParaRPr lang="nl-BE" dirty="0" smtClean="0"/>
          </a:p>
          <a:p>
            <a:r>
              <a:rPr lang="nl-BE" dirty="0" smtClean="0"/>
              <a:t>Tussenevaluatie op 26 november 2016</a:t>
            </a:r>
          </a:p>
          <a:p>
            <a:r>
              <a:rPr lang="nl-BE" dirty="0" smtClean="0"/>
              <a:t>Uitbreiding in 2017</a:t>
            </a:r>
            <a:endParaRPr lang="nl-BE" dirty="0"/>
          </a:p>
        </p:txBody>
      </p:sp>
    </p:spTree>
    <p:extLst>
      <p:ext uri="{BB962C8B-B14F-4D97-AF65-F5344CB8AC3E}">
        <p14:creationId xmlns:p14="http://schemas.microsoft.com/office/powerpoint/2010/main" val="31776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732" y="2411604"/>
            <a:ext cx="5493267" cy="4446395"/>
          </a:xfrm>
          <a:prstGeom prst="rect">
            <a:avLst/>
          </a:prstGeom>
        </p:spPr>
      </p:pic>
      <p:sp>
        <p:nvSpPr>
          <p:cNvPr id="2" name="Titel 1"/>
          <p:cNvSpPr>
            <a:spLocks noGrp="1"/>
          </p:cNvSpPr>
          <p:nvPr>
            <p:ph type="title"/>
          </p:nvPr>
        </p:nvSpPr>
        <p:spPr/>
        <p:txBody>
          <a:bodyPr/>
          <a:lstStyle/>
          <a:p>
            <a:r>
              <a:rPr lang="nl-BE" dirty="0"/>
              <a:t>Opstart </a:t>
            </a:r>
            <a:r>
              <a:rPr lang="nl-BE" dirty="0" err="1" smtClean="0"/>
              <a:t>TRIOs</a:t>
            </a:r>
            <a:endParaRPr lang="nl-BE" dirty="0"/>
          </a:p>
        </p:txBody>
      </p:sp>
      <p:sp>
        <p:nvSpPr>
          <p:cNvPr id="3" name="Tijdelijke aanduiding voor inhoud 2"/>
          <p:cNvSpPr>
            <a:spLocks noGrp="1"/>
          </p:cNvSpPr>
          <p:nvPr>
            <p:ph idx="1"/>
          </p:nvPr>
        </p:nvSpPr>
        <p:spPr>
          <a:xfrm>
            <a:off x="838200" y="1825625"/>
            <a:ext cx="7581900" cy="4351338"/>
          </a:xfrm>
        </p:spPr>
        <p:txBody>
          <a:bodyPr>
            <a:normAutofit lnSpcReduction="10000"/>
          </a:bodyPr>
          <a:lstStyle/>
          <a:p>
            <a:r>
              <a:rPr lang="nl-BE" dirty="0" smtClean="0"/>
              <a:t>Opstart begeleidingscomité Trio begin 2016</a:t>
            </a:r>
          </a:p>
          <a:p>
            <a:r>
              <a:rPr lang="nl-BE" dirty="0" smtClean="0"/>
              <a:t>Oorspronkelijk doel: overleg </a:t>
            </a:r>
            <a:r>
              <a:rPr lang="nl-BE" dirty="0" err="1" smtClean="0"/>
              <a:t>i.k.v</a:t>
            </a:r>
            <a:r>
              <a:rPr lang="nl-BE" dirty="0" smtClean="0"/>
              <a:t>. KB Re-integratie</a:t>
            </a:r>
          </a:p>
          <a:p>
            <a:r>
              <a:rPr lang="nl-BE" dirty="0" smtClean="0"/>
              <a:t>Aangepast doel:</a:t>
            </a:r>
          </a:p>
          <a:p>
            <a:pPr lvl="1"/>
            <a:r>
              <a:rPr lang="nl-BE" dirty="0" smtClean="0"/>
              <a:t>Opstarten netwerken</a:t>
            </a:r>
          </a:p>
          <a:p>
            <a:pPr lvl="1"/>
            <a:r>
              <a:rPr lang="nl-BE" dirty="0" smtClean="0"/>
              <a:t>Samenwerking huisartsen –                          bedrijfsartsen – adviserend artsen</a:t>
            </a:r>
          </a:p>
          <a:p>
            <a:pPr lvl="1"/>
            <a:r>
              <a:rPr lang="nl-BE" dirty="0" smtClean="0"/>
              <a:t>Overleg via casuïstiek</a:t>
            </a:r>
          </a:p>
          <a:p>
            <a:r>
              <a:rPr lang="nl-BE" dirty="0" smtClean="0"/>
              <a:t>Vanaf september 2016: opstart in </a:t>
            </a:r>
            <a:r>
              <a:rPr lang="nl-BE" dirty="0" err="1" smtClean="0"/>
              <a:t>LOKs</a:t>
            </a:r>
            <a:endParaRPr lang="nl-BE" dirty="0" smtClean="0"/>
          </a:p>
          <a:p>
            <a:r>
              <a:rPr lang="nl-BE" dirty="0" smtClean="0"/>
              <a:t>Tussenevaluatie op 26 november 2016</a:t>
            </a:r>
          </a:p>
          <a:p>
            <a:r>
              <a:rPr lang="nl-BE" dirty="0" smtClean="0"/>
              <a:t>Uitbreiding in 2017</a:t>
            </a:r>
            <a:endParaRPr lang="nl-BE" dirty="0"/>
          </a:p>
        </p:txBody>
      </p:sp>
    </p:spTree>
    <p:extLst>
      <p:ext uri="{BB962C8B-B14F-4D97-AF65-F5344CB8AC3E}">
        <p14:creationId xmlns:p14="http://schemas.microsoft.com/office/powerpoint/2010/main" val="3185031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2" y="0"/>
            <a:ext cx="12200562" cy="6858000"/>
          </a:xfrm>
          <a:prstGeom prst="rect">
            <a:avLst/>
          </a:prstGeom>
        </p:spPr>
      </p:pic>
      <p:sp>
        <p:nvSpPr>
          <p:cNvPr id="6" name="Title 7"/>
          <p:cNvSpPr txBox="1">
            <a:spLocks/>
          </p:cNvSpPr>
          <p:nvPr/>
        </p:nvSpPr>
        <p:spPr>
          <a:xfrm>
            <a:off x="1676400" y="6145347"/>
            <a:ext cx="10515600" cy="712653"/>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nl-BE" sz="2400" dirty="0"/>
          </a:p>
        </p:txBody>
      </p:sp>
      <p:sp>
        <p:nvSpPr>
          <p:cNvPr id="9" name="Title 7"/>
          <p:cNvSpPr txBox="1">
            <a:spLocks/>
          </p:cNvSpPr>
          <p:nvPr/>
        </p:nvSpPr>
        <p:spPr>
          <a:xfrm>
            <a:off x="0" y="3272589"/>
            <a:ext cx="12192000" cy="1289886"/>
          </a:xfrm>
          <a:prstGeom prst="rect">
            <a:avLst/>
          </a:prstGeom>
          <a:gradFill>
            <a:gsLst>
              <a:gs pos="0">
                <a:schemeClr val="accent1">
                  <a:lumMod val="5000"/>
                  <a:lumOff val="95000"/>
                  <a:alpha val="0"/>
                </a:schemeClr>
              </a:gs>
              <a:gs pos="14000">
                <a:srgbClr val="FFFFFF">
                  <a:alpha val="50000"/>
                </a:srgbClr>
              </a:gs>
              <a:gs pos="50000">
                <a:srgbClr val="FFFFFF"/>
              </a:gs>
              <a:gs pos="100000">
                <a:srgbClr val="FFFFFF"/>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dirty="0" smtClean="0"/>
              <a:t>Het trio overleg: inhoud</a:t>
            </a:r>
            <a:endParaRPr lang="nl-BE" dirty="0"/>
          </a:p>
        </p:txBody>
      </p:sp>
      <p:sp>
        <p:nvSpPr>
          <p:cNvPr id="10" name="Text Placeholder 2"/>
          <p:cNvSpPr txBox="1">
            <a:spLocks/>
          </p:cNvSpPr>
          <p:nvPr/>
        </p:nvSpPr>
        <p:spPr>
          <a:xfrm>
            <a:off x="0" y="4562475"/>
            <a:ext cx="12192000" cy="2295525"/>
          </a:xfrm>
          <a:prstGeom prst="rect">
            <a:avLst/>
          </a:prstGeom>
          <a:gradFill>
            <a:gsLst>
              <a:gs pos="0">
                <a:schemeClr val="accent1">
                  <a:lumMod val="5000"/>
                  <a:lumOff val="95000"/>
                </a:schemeClr>
              </a:gs>
              <a:gs pos="48000">
                <a:srgbClr val="FFFFFF"/>
              </a:gs>
              <a:gs pos="90000">
                <a:srgbClr val="FFFFFF">
                  <a:alpha val="50000"/>
                </a:srgbClr>
              </a:gs>
              <a:gs pos="100000">
                <a:srgbClr val="FFFFFF">
                  <a:alpha val="0"/>
                </a:srgbClr>
              </a:gs>
            </a:gsLst>
            <a:lin ang="5400000" scaled="1"/>
          </a:gra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dirty="0"/>
          </a:p>
        </p:txBody>
      </p:sp>
      <p:sp>
        <p:nvSpPr>
          <p:cNvPr id="11" name="Text Placeholder 2"/>
          <p:cNvSpPr>
            <a:spLocks noGrp="1"/>
          </p:cNvSpPr>
          <p:nvPr>
            <p:ph type="body" idx="1"/>
          </p:nvPr>
        </p:nvSpPr>
        <p:spPr>
          <a:xfrm>
            <a:off x="108234" y="4562475"/>
            <a:ext cx="10337516" cy="1500187"/>
          </a:xfrm>
        </p:spPr>
        <p:txBody>
          <a:bodyPr/>
          <a:lstStyle/>
          <a:p>
            <a:r>
              <a:rPr lang="nl-BE" dirty="0" smtClean="0"/>
              <a:t>Bronmateriaal</a:t>
            </a:r>
          </a:p>
          <a:p>
            <a:r>
              <a:rPr lang="nl-BE" dirty="0" smtClean="0"/>
              <a:t>Onderwerpen</a:t>
            </a:r>
            <a:endParaRPr lang="nl-BE" dirty="0"/>
          </a:p>
        </p:txBody>
      </p:sp>
    </p:spTree>
    <p:extLst>
      <p:ext uri="{BB962C8B-B14F-4D97-AF65-F5344CB8AC3E}">
        <p14:creationId xmlns:p14="http://schemas.microsoft.com/office/powerpoint/2010/main" val="833406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351046"/>
            <a:ext cx="6629400" cy="3506953"/>
          </a:xfrm>
          <a:prstGeom prst="rect">
            <a:avLst/>
          </a:prstGeom>
        </p:spPr>
      </p:pic>
      <p:sp>
        <p:nvSpPr>
          <p:cNvPr id="2" name="Titel 1"/>
          <p:cNvSpPr>
            <a:spLocks noGrp="1"/>
          </p:cNvSpPr>
          <p:nvPr>
            <p:ph type="title"/>
          </p:nvPr>
        </p:nvSpPr>
        <p:spPr/>
        <p:txBody>
          <a:bodyPr/>
          <a:lstStyle/>
          <a:p>
            <a:r>
              <a:rPr lang="nl-BE" dirty="0" smtClean="0"/>
              <a:t>Bronmateriaal</a:t>
            </a:r>
            <a:endParaRPr lang="nl-BE" dirty="0"/>
          </a:p>
        </p:txBody>
      </p:sp>
      <p:sp>
        <p:nvSpPr>
          <p:cNvPr id="3" name="Tijdelijke aanduiding voor inhoud 2"/>
          <p:cNvSpPr>
            <a:spLocks noGrp="1"/>
          </p:cNvSpPr>
          <p:nvPr>
            <p:ph idx="1"/>
          </p:nvPr>
        </p:nvSpPr>
        <p:spPr/>
        <p:txBody>
          <a:bodyPr>
            <a:normAutofit/>
          </a:bodyPr>
          <a:lstStyle/>
          <a:p>
            <a:r>
              <a:rPr lang="fr-BE" dirty="0" err="1" smtClean="0"/>
              <a:t>Presentatie</a:t>
            </a:r>
            <a:r>
              <a:rPr lang="fr-BE" dirty="0" smtClean="0"/>
              <a:t> « TRIO support »</a:t>
            </a:r>
          </a:p>
          <a:p>
            <a:r>
              <a:rPr lang="fr-BE" dirty="0" err="1" smtClean="0"/>
              <a:t>Vragen</a:t>
            </a:r>
            <a:r>
              <a:rPr lang="fr-BE" dirty="0" smtClean="0"/>
              <a:t> en </a:t>
            </a:r>
            <a:r>
              <a:rPr lang="fr-BE" dirty="0" err="1" smtClean="0"/>
              <a:t>antwoorden</a:t>
            </a:r>
            <a:r>
              <a:rPr lang="fr-BE" dirty="0" smtClean="0"/>
              <a:t> over </a:t>
            </a:r>
            <a:r>
              <a:rPr lang="fr-BE" dirty="0" err="1" smtClean="0"/>
              <a:t>bedrijfsartsen</a:t>
            </a:r>
            <a:r>
              <a:rPr lang="fr-BE" dirty="0" smtClean="0"/>
              <a:t> </a:t>
            </a:r>
            <a:r>
              <a:rPr lang="fr-BE" dirty="0" err="1" smtClean="0"/>
              <a:t>voor</a:t>
            </a:r>
            <a:r>
              <a:rPr lang="fr-BE" dirty="0" smtClean="0"/>
              <a:t> </a:t>
            </a:r>
            <a:r>
              <a:rPr lang="fr-BE" dirty="0" err="1" smtClean="0"/>
              <a:t>huisartsen</a:t>
            </a:r>
            <a:r>
              <a:rPr lang="fr-BE" dirty="0" smtClean="0"/>
              <a:t> (</a:t>
            </a:r>
            <a:r>
              <a:rPr lang="fr-BE" dirty="0" err="1" smtClean="0"/>
              <a:t>project</a:t>
            </a:r>
            <a:r>
              <a:rPr lang="fr-BE" dirty="0" smtClean="0"/>
              <a:t> </a:t>
            </a:r>
            <a:r>
              <a:rPr lang="fr-BE" dirty="0" err="1" smtClean="0"/>
              <a:t>voor</a:t>
            </a:r>
            <a:r>
              <a:rPr lang="fr-BE" dirty="0" smtClean="0"/>
              <a:t> </a:t>
            </a:r>
            <a:r>
              <a:rPr lang="fr-BE" dirty="0" err="1" smtClean="0"/>
              <a:t>webpagina’s</a:t>
            </a:r>
            <a:r>
              <a:rPr lang="fr-BE" dirty="0" smtClean="0"/>
              <a:t>) </a:t>
            </a:r>
            <a:r>
              <a:rPr lang="fr-BE" dirty="0" smtClean="0">
                <a:hlinkClick r:id="rId3"/>
              </a:rPr>
              <a:t>www.beswic.be</a:t>
            </a:r>
            <a:r>
              <a:rPr lang="fr-BE" dirty="0" smtClean="0"/>
              <a:t> </a:t>
            </a:r>
            <a:endParaRPr lang="fr-BE" dirty="0" smtClean="0"/>
          </a:p>
          <a:p>
            <a:r>
              <a:rPr lang="fr-BE" sz="4400" dirty="0" err="1" smtClean="0"/>
              <a:t>Casuïstiek</a:t>
            </a:r>
            <a:r>
              <a:rPr lang="fr-BE" sz="4400" dirty="0" smtClean="0"/>
              <a:t> &gt; </a:t>
            </a:r>
            <a:r>
              <a:rPr lang="fr-BE" sz="4400" dirty="0" err="1" smtClean="0"/>
              <a:t>leden</a:t>
            </a:r>
            <a:r>
              <a:rPr lang="fr-BE" sz="4400" dirty="0" smtClean="0"/>
              <a:t> </a:t>
            </a:r>
            <a:r>
              <a:rPr lang="fr-BE" sz="4400" dirty="0" err="1" smtClean="0"/>
              <a:t>RvB</a:t>
            </a:r>
            <a:endParaRPr lang="nl-BE" sz="4400" dirty="0"/>
          </a:p>
        </p:txBody>
      </p:sp>
    </p:spTree>
    <p:extLst>
      <p:ext uri="{BB962C8B-B14F-4D97-AF65-F5344CB8AC3E}">
        <p14:creationId xmlns:p14="http://schemas.microsoft.com/office/powerpoint/2010/main" val="1225884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tekst 2"/>
          <p:cNvSpPr>
            <a:spLocks noGrp="1"/>
          </p:cNvSpPr>
          <p:nvPr>
            <p:ph type="body" idx="1"/>
          </p:nvPr>
        </p:nvSpPr>
        <p:spPr/>
        <p:txBody>
          <a:bodyPr/>
          <a:lstStyle/>
          <a:p>
            <a:endParaRPr lang="nl-BE"/>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p:nvSpPr>
        <p:spPr>
          <a:xfrm>
            <a:off x="4970059" y="6116638"/>
            <a:ext cx="2251881"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3600" dirty="0" smtClean="0"/>
              <a:t>Wetgeving</a:t>
            </a:r>
            <a:endParaRPr lang="nl-BE" sz="3600" dirty="0"/>
          </a:p>
        </p:txBody>
      </p:sp>
    </p:spTree>
    <p:extLst>
      <p:ext uri="{BB962C8B-B14F-4D97-AF65-F5344CB8AC3E}">
        <p14:creationId xmlns:p14="http://schemas.microsoft.com/office/powerpoint/2010/main" val="1226424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b="8611"/>
          <a:stretch/>
        </p:blipFill>
        <p:spPr>
          <a:xfrm>
            <a:off x="0" y="0"/>
            <a:ext cx="12192000" cy="6858000"/>
          </a:xfrm>
          <a:prstGeom prst="rect">
            <a:avLst/>
          </a:prstGeom>
        </p:spPr>
      </p:pic>
      <p:sp>
        <p:nvSpPr>
          <p:cNvPr id="6" name="Tekstvak 5"/>
          <p:cNvSpPr txBox="1"/>
          <p:nvPr/>
        </p:nvSpPr>
        <p:spPr>
          <a:xfrm>
            <a:off x="4472580" y="6103938"/>
            <a:ext cx="324684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3600" dirty="0" smtClean="0"/>
              <a:t>KB Re-integratie</a:t>
            </a:r>
            <a:endParaRPr lang="nl-BE" sz="3600" dirty="0"/>
          </a:p>
        </p:txBody>
      </p:sp>
    </p:spTree>
    <p:extLst>
      <p:ext uri="{BB962C8B-B14F-4D97-AF65-F5344CB8AC3E}">
        <p14:creationId xmlns:p14="http://schemas.microsoft.com/office/powerpoint/2010/main" val="3349788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05853"/>
            <a:ext cx="12192000" cy="8064090"/>
          </a:xfrm>
        </p:spPr>
      </p:pic>
      <p:sp>
        <p:nvSpPr>
          <p:cNvPr id="3" name="Tekstvak 2"/>
          <p:cNvSpPr txBox="1"/>
          <p:nvPr/>
        </p:nvSpPr>
        <p:spPr>
          <a:xfrm>
            <a:off x="4016423" y="5400988"/>
            <a:ext cx="415915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3600" dirty="0" smtClean="0"/>
              <a:t>Ons takenpakket - Gezondheidstoezicht</a:t>
            </a:r>
            <a:endParaRPr lang="nl-BE" sz="3600" dirty="0"/>
          </a:p>
        </p:txBody>
      </p:sp>
    </p:spTree>
    <p:extLst>
      <p:ext uri="{BB962C8B-B14F-4D97-AF65-F5344CB8AC3E}">
        <p14:creationId xmlns:p14="http://schemas.microsoft.com/office/powerpoint/2010/main" val="2403365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3">
            <a:extLst>
              <a:ext uri="{28A0092B-C50C-407E-A947-70E740481C1C}">
                <a14:useLocalDpi xmlns:a14="http://schemas.microsoft.com/office/drawing/2010/main" val="0"/>
              </a:ext>
            </a:extLst>
          </a:blip>
          <a:srcRect t="12042" b="9881"/>
          <a:stretch/>
        </p:blipFill>
        <p:spPr>
          <a:xfrm>
            <a:off x="1" y="1"/>
            <a:ext cx="12191999" cy="6892118"/>
          </a:xfrm>
          <a:prstGeom prst="rect">
            <a:avLst/>
          </a:prstGeom>
        </p:spPr>
      </p:pic>
      <p:sp>
        <p:nvSpPr>
          <p:cNvPr id="3" name="Tekstvak 2"/>
          <p:cNvSpPr txBox="1"/>
          <p:nvPr/>
        </p:nvSpPr>
        <p:spPr>
          <a:xfrm>
            <a:off x="4504898" y="5961628"/>
            <a:ext cx="318220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3600" dirty="0" smtClean="0"/>
              <a:t>Beroepsgeheim</a:t>
            </a:r>
            <a:endParaRPr lang="nl-BE" sz="3600" dirty="0"/>
          </a:p>
        </p:txBody>
      </p:sp>
    </p:spTree>
    <p:extLst>
      <p:ext uri="{BB962C8B-B14F-4D97-AF65-F5344CB8AC3E}">
        <p14:creationId xmlns:p14="http://schemas.microsoft.com/office/powerpoint/2010/main" val="130360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8600"/>
            <a:ext cx="12192000" cy="7997688"/>
          </a:xfrm>
        </p:spPr>
      </p:pic>
      <p:sp>
        <p:nvSpPr>
          <p:cNvPr id="4" name="Tekstvak 3"/>
          <p:cNvSpPr txBox="1"/>
          <p:nvPr/>
        </p:nvSpPr>
        <p:spPr>
          <a:xfrm>
            <a:off x="4252415" y="5353721"/>
            <a:ext cx="368717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3600" dirty="0" smtClean="0"/>
              <a:t>Ons takenpakket - Bedrijfsbezoeken</a:t>
            </a:r>
            <a:endParaRPr lang="nl-BE" sz="3600" dirty="0"/>
          </a:p>
        </p:txBody>
      </p:sp>
      <p:sp>
        <p:nvSpPr>
          <p:cNvPr id="3" name="Toelichting met PIJL-LINKS 2"/>
          <p:cNvSpPr/>
          <p:nvPr/>
        </p:nvSpPr>
        <p:spPr>
          <a:xfrm>
            <a:off x="5487787" y="525078"/>
            <a:ext cx="2451798" cy="841497"/>
          </a:xfrm>
          <a:prstGeom prst="lef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sz="2400" dirty="0" smtClean="0"/>
              <a:t>Werken op hoogte</a:t>
            </a:r>
            <a:endParaRPr lang="nl-BE" sz="2400" dirty="0"/>
          </a:p>
        </p:txBody>
      </p:sp>
      <p:sp>
        <p:nvSpPr>
          <p:cNvPr id="6" name="Toelichting met PIJL-OMLAAG 5"/>
          <p:cNvSpPr/>
          <p:nvPr/>
        </p:nvSpPr>
        <p:spPr>
          <a:xfrm>
            <a:off x="7134330" y="3745150"/>
            <a:ext cx="2532185" cy="984738"/>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sz="2400" dirty="0" smtClean="0"/>
              <a:t>Veiligheidsfunctie</a:t>
            </a:r>
            <a:endParaRPr lang="nl-BE" sz="2400" dirty="0"/>
          </a:p>
        </p:txBody>
      </p:sp>
    </p:spTree>
    <p:extLst>
      <p:ext uri="{BB962C8B-B14F-4D97-AF65-F5344CB8AC3E}">
        <p14:creationId xmlns:p14="http://schemas.microsoft.com/office/powerpoint/2010/main" val="3932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ruscrewed.files.wordpress.com/2011/07/questions.jpg"/>
          <p:cNvPicPr>
            <a:picLocks noChangeAspect="1" noChangeArrowheads="1"/>
          </p:cNvPicPr>
          <p:nvPr/>
        </p:nvPicPr>
        <p:blipFill rotWithShape="1">
          <a:blip r:embed="rId3">
            <a:extLst>
              <a:ext uri="{28A0092B-C50C-407E-A947-70E740481C1C}">
                <a14:useLocalDpi xmlns:a14="http://schemas.microsoft.com/office/drawing/2010/main" val="0"/>
              </a:ext>
            </a:extLst>
          </a:blip>
          <a:srcRect r="1131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6115" y="151179"/>
            <a:ext cx="7501067" cy="3416320"/>
          </a:xfrm>
          <a:prstGeom prst="rect">
            <a:avLst/>
          </a:prstGeom>
          <a:solidFill>
            <a:schemeClr val="lt1">
              <a:alpha val="9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lnSpc>
                <a:spcPct val="150000"/>
              </a:lnSpc>
              <a:buFont typeface="Arial" panose="020B0604020202020204" pitchFamily="34" charset="0"/>
              <a:buChar char="•"/>
            </a:pPr>
            <a:r>
              <a:rPr lang="nl-BE" sz="3600" dirty="0" smtClean="0"/>
              <a:t>Waarom promotie van het beroep</a:t>
            </a:r>
          </a:p>
          <a:p>
            <a:pPr marL="571500" indent="-571500">
              <a:lnSpc>
                <a:spcPct val="150000"/>
              </a:lnSpc>
              <a:buFont typeface="Arial" panose="020B0604020202020204" pitchFamily="34" charset="0"/>
              <a:buChar char="•"/>
            </a:pPr>
            <a:r>
              <a:rPr lang="nl-BE" sz="3600" dirty="0" smtClean="0"/>
              <a:t>Het project bij </a:t>
            </a:r>
            <a:r>
              <a:rPr lang="nl-BE" sz="3600" dirty="0" err="1" smtClean="0"/>
              <a:t>Domus</a:t>
            </a:r>
            <a:r>
              <a:rPr lang="nl-BE" sz="3600" dirty="0" smtClean="0"/>
              <a:t> </a:t>
            </a:r>
            <a:r>
              <a:rPr lang="nl-BE" sz="3600" dirty="0" err="1" smtClean="0"/>
              <a:t>Medica</a:t>
            </a:r>
            <a:endParaRPr lang="nl-BE" sz="3600" dirty="0" smtClean="0"/>
          </a:p>
          <a:p>
            <a:pPr marL="571500" indent="-571500">
              <a:lnSpc>
                <a:spcPct val="150000"/>
              </a:lnSpc>
              <a:buFont typeface="Arial" panose="020B0604020202020204" pitchFamily="34" charset="0"/>
              <a:buChar char="•"/>
            </a:pPr>
            <a:r>
              <a:rPr lang="nl-BE" sz="3600" dirty="0" smtClean="0"/>
              <a:t>Het trio overleg: inhoud</a:t>
            </a:r>
          </a:p>
          <a:p>
            <a:pPr marL="571500" indent="-571500">
              <a:lnSpc>
                <a:spcPct val="150000"/>
              </a:lnSpc>
              <a:buFont typeface="Arial" panose="020B0604020202020204" pitchFamily="34" charset="0"/>
              <a:buChar char="•"/>
            </a:pPr>
            <a:r>
              <a:rPr lang="nl-BE" sz="3600" dirty="0" smtClean="0"/>
              <a:t>Besluit: a call </a:t>
            </a:r>
            <a:r>
              <a:rPr lang="nl-BE" sz="3600" dirty="0" err="1" smtClean="0"/>
              <a:t>to</a:t>
            </a:r>
            <a:r>
              <a:rPr lang="nl-BE" sz="3600" dirty="0" smtClean="0"/>
              <a:t> arms</a:t>
            </a:r>
            <a:endParaRPr lang="nl-BE" sz="3600" dirty="0"/>
          </a:p>
        </p:txBody>
      </p:sp>
    </p:spTree>
    <p:extLst>
      <p:ext uri="{BB962C8B-B14F-4D97-AF65-F5344CB8AC3E}">
        <p14:creationId xmlns:p14="http://schemas.microsoft.com/office/powerpoint/2010/main" val="1258330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94481"/>
            <a:ext cx="12192000" cy="9144000"/>
          </a:xfrm>
        </p:spPr>
      </p:pic>
      <p:sp>
        <p:nvSpPr>
          <p:cNvPr id="6" name="Tekstvak 5"/>
          <p:cNvSpPr txBox="1"/>
          <p:nvPr/>
        </p:nvSpPr>
        <p:spPr>
          <a:xfrm>
            <a:off x="4252415" y="5353721"/>
            <a:ext cx="368717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3600" dirty="0" smtClean="0"/>
              <a:t>Ons takenpakket - Bedrijfsbezoeken</a:t>
            </a:r>
            <a:endParaRPr lang="nl-BE" sz="3600" dirty="0"/>
          </a:p>
        </p:txBody>
      </p:sp>
      <p:sp>
        <p:nvSpPr>
          <p:cNvPr id="5" name="Toelichting met PIJL-OMLAAG 4"/>
          <p:cNvSpPr/>
          <p:nvPr/>
        </p:nvSpPr>
        <p:spPr>
          <a:xfrm>
            <a:off x="2331218" y="365125"/>
            <a:ext cx="2532185" cy="1325563"/>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sz="2400" dirty="0" smtClean="0"/>
              <a:t>Blootstelling aan zonnestraling</a:t>
            </a:r>
            <a:endParaRPr lang="nl-BE" sz="2400" dirty="0"/>
          </a:p>
        </p:txBody>
      </p:sp>
    </p:spTree>
    <p:extLst>
      <p:ext uri="{BB962C8B-B14F-4D97-AF65-F5344CB8AC3E}">
        <p14:creationId xmlns:p14="http://schemas.microsoft.com/office/powerpoint/2010/main" val="193224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25208"/>
            <a:ext cx="12192000" cy="9164321"/>
          </a:xfrm>
        </p:spPr>
      </p:pic>
      <p:sp>
        <p:nvSpPr>
          <p:cNvPr id="6" name="Tekstvak 5"/>
          <p:cNvSpPr txBox="1"/>
          <p:nvPr/>
        </p:nvSpPr>
        <p:spPr>
          <a:xfrm>
            <a:off x="4252415" y="5353721"/>
            <a:ext cx="368717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3600" dirty="0" smtClean="0"/>
              <a:t>Ons takenpakket - Bedrijfsbezoeken</a:t>
            </a:r>
            <a:endParaRPr lang="nl-BE" sz="3600" dirty="0"/>
          </a:p>
        </p:txBody>
      </p:sp>
      <p:sp>
        <p:nvSpPr>
          <p:cNvPr id="3" name="Toelichting met PIJL-RECHTS 2"/>
          <p:cNvSpPr/>
          <p:nvPr/>
        </p:nvSpPr>
        <p:spPr>
          <a:xfrm>
            <a:off x="4813162" y="904352"/>
            <a:ext cx="3486778" cy="1115367"/>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sz="2400" dirty="0" err="1" smtClean="0"/>
              <a:t>Voorovergebukt</a:t>
            </a:r>
            <a:r>
              <a:rPr lang="nl-BE" sz="2400" dirty="0" smtClean="0"/>
              <a:t> werken</a:t>
            </a:r>
            <a:endParaRPr lang="nl-BE" sz="2400" dirty="0"/>
          </a:p>
        </p:txBody>
      </p:sp>
    </p:spTree>
    <p:extLst>
      <p:ext uri="{BB962C8B-B14F-4D97-AF65-F5344CB8AC3E}">
        <p14:creationId xmlns:p14="http://schemas.microsoft.com/office/powerpoint/2010/main" val="355800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rotWithShape="1">
          <a:blip r:embed="rId3">
            <a:extLst>
              <a:ext uri="{28A0092B-C50C-407E-A947-70E740481C1C}">
                <a14:useLocalDpi xmlns:a14="http://schemas.microsoft.com/office/drawing/2010/main" val="0"/>
              </a:ext>
            </a:extLst>
          </a:blip>
          <a:srcRect t="23565" b="579"/>
          <a:stretch/>
        </p:blipFill>
        <p:spPr>
          <a:xfrm>
            <a:off x="1" y="0"/>
            <a:ext cx="12191999" cy="6864824"/>
          </a:xfrm>
        </p:spPr>
      </p:pic>
      <p:sp>
        <p:nvSpPr>
          <p:cNvPr id="5" name="Tekstvak 4"/>
          <p:cNvSpPr txBox="1"/>
          <p:nvPr/>
        </p:nvSpPr>
        <p:spPr>
          <a:xfrm>
            <a:off x="4252414" y="5462902"/>
            <a:ext cx="368717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nl-BE" sz="3600" dirty="0" smtClean="0"/>
              <a:t>Ons takenpakket - Comités</a:t>
            </a:r>
            <a:endParaRPr lang="nl-BE" sz="3600" dirty="0"/>
          </a:p>
        </p:txBody>
      </p:sp>
      <p:sp>
        <p:nvSpPr>
          <p:cNvPr id="4" name="Toelichting met PIJL-LINKS 3"/>
          <p:cNvSpPr/>
          <p:nvPr/>
        </p:nvSpPr>
        <p:spPr>
          <a:xfrm>
            <a:off x="3005845" y="243724"/>
            <a:ext cx="2741812" cy="1183142"/>
          </a:xfrm>
          <a:prstGeom prst="lef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sz="2400" dirty="0" err="1" smtClean="0"/>
              <a:t>Vertegen-woordiging</a:t>
            </a:r>
            <a:r>
              <a:rPr lang="nl-BE" sz="2400" dirty="0" smtClean="0"/>
              <a:t> werknemers</a:t>
            </a:r>
            <a:endParaRPr lang="nl-BE" sz="2400" dirty="0"/>
          </a:p>
        </p:txBody>
      </p:sp>
      <p:sp>
        <p:nvSpPr>
          <p:cNvPr id="7" name="Toelichting met PIJL-RECHTS 6"/>
          <p:cNvSpPr/>
          <p:nvPr/>
        </p:nvSpPr>
        <p:spPr>
          <a:xfrm>
            <a:off x="6812781" y="243724"/>
            <a:ext cx="2441751" cy="1183142"/>
          </a:xfrm>
          <a:prstGeom prst="right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sz="2400" dirty="0" err="1"/>
              <a:t>Vertegen-woordiging</a:t>
            </a:r>
            <a:r>
              <a:rPr lang="nl-BE" sz="2400" dirty="0"/>
              <a:t> werkgever</a:t>
            </a:r>
          </a:p>
        </p:txBody>
      </p:sp>
      <p:sp>
        <p:nvSpPr>
          <p:cNvPr id="8" name="Toelichting met PIJL-OMLAAG 7"/>
          <p:cNvSpPr/>
          <p:nvPr/>
        </p:nvSpPr>
        <p:spPr>
          <a:xfrm>
            <a:off x="5546690" y="1884824"/>
            <a:ext cx="2150346" cy="846627"/>
          </a:xfrm>
          <a:prstGeom prst="downArrow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sz="2400" dirty="0" smtClean="0"/>
              <a:t>Bedrijfsarts</a:t>
            </a:r>
            <a:endParaRPr lang="nl-BE" sz="2400" dirty="0"/>
          </a:p>
        </p:txBody>
      </p:sp>
    </p:spTree>
    <p:extLst>
      <p:ext uri="{BB962C8B-B14F-4D97-AF65-F5344CB8AC3E}">
        <p14:creationId xmlns:p14="http://schemas.microsoft.com/office/powerpoint/2010/main" val="253481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9792"/>
            <a:ext cx="12191999" cy="7497792"/>
          </a:xfrm>
          <a:prstGeom prst="rect">
            <a:avLst/>
          </a:prstGeom>
        </p:spPr>
      </p:pic>
      <p:sp>
        <p:nvSpPr>
          <p:cNvPr id="6" name="Title 7"/>
          <p:cNvSpPr txBox="1">
            <a:spLocks/>
          </p:cNvSpPr>
          <p:nvPr/>
        </p:nvSpPr>
        <p:spPr>
          <a:xfrm>
            <a:off x="1676400" y="6145347"/>
            <a:ext cx="10515600" cy="712653"/>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nl-BE" sz="2400" dirty="0"/>
          </a:p>
        </p:txBody>
      </p:sp>
      <p:sp>
        <p:nvSpPr>
          <p:cNvPr id="9" name="Title 7"/>
          <p:cNvSpPr txBox="1">
            <a:spLocks/>
          </p:cNvSpPr>
          <p:nvPr/>
        </p:nvSpPr>
        <p:spPr>
          <a:xfrm>
            <a:off x="0" y="3272589"/>
            <a:ext cx="12192000" cy="1289886"/>
          </a:xfrm>
          <a:prstGeom prst="rect">
            <a:avLst/>
          </a:prstGeom>
          <a:gradFill>
            <a:gsLst>
              <a:gs pos="0">
                <a:schemeClr val="accent1">
                  <a:lumMod val="5000"/>
                  <a:lumOff val="95000"/>
                  <a:alpha val="0"/>
                </a:schemeClr>
              </a:gs>
              <a:gs pos="14000">
                <a:srgbClr val="FFFFFF">
                  <a:alpha val="50000"/>
                </a:srgbClr>
              </a:gs>
              <a:gs pos="50000">
                <a:srgbClr val="FFFFFF"/>
              </a:gs>
              <a:gs pos="100000">
                <a:srgbClr val="FFFFFF"/>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dirty="0" smtClean="0"/>
              <a:t>Casuïstiek</a:t>
            </a:r>
            <a:endParaRPr lang="nl-BE" dirty="0"/>
          </a:p>
        </p:txBody>
      </p:sp>
      <p:sp>
        <p:nvSpPr>
          <p:cNvPr id="10" name="Text Placeholder 2"/>
          <p:cNvSpPr txBox="1">
            <a:spLocks/>
          </p:cNvSpPr>
          <p:nvPr/>
        </p:nvSpPr>
        <p:spPr>
          <a:xfrm>
            <a:off x="0" y="4562475"/>
            <a:ext cx="12192000" cy="2295525"/>
          </a:xfrm>
          <a:prstGeom prst="rect">
            <a:avLst/>
          </a:prstGeom>
          <a:gradFill>
            <a:gsLst>
              <a:gs pos="0">
                <a:schemeClr val="accent1">
                  <a:lumMod val="5000"/>
                  <a:lumOff val="95000"/>
                </a:schemeClr>
              </a:gs>
              <a:gs pos="48000">
                <a:srgbClr val="FFFFFF"/>
              </a:gs>
              <a:gs pos="90000">
                <a:srgbClr val="FFFFFF">
                  <a:alpha val="50000"/>
                </a:srgbClr>
              </a:gs>
              <a:gs pos="100000">
                <a:srgbClr val="FFFFFF">
                  <a:alpha val="0"/>
                </a:srgbClr>
              </a:gs>
            </a:gsLst>
            <a:lin ang="5400000" scaled="1"/>
          </a:gra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dirty="0"/>
          </a:p>
        </p:txBody>
      </p:sp>
      <p:sp>
        <p:nvSpPr>
          <p:cNvPr id="11" name="Text Placeholder 2"/>
          <p:cNvSpPr>
            <a:spLocks noGrp="1"/>
          </p:cNvSpPr>
          <p:nvPr>
            <p:ph type="body" idx="1"/>
          </p:nvPr>
        </p:nvSpPr>
        <p:spPr>
          <a:xfrm>
            <a:off x="108234" y="4562475"/>
            <a:ext cx="10337516" cy="1500187"/>
          </a:xfrm>
        </p:spPr>
        <p:txBody>
          <a:bodyPr/>
          <a:lstStyle/>
          <a:p>
            <a:r>
              <a:rPr lang="nl-BE" dirty="0" smtClean="0"/>
              <a:t>Re-integratie</a:t>
            </a:r>
          </a:p>
          <a:p>
            <a:r>
              <a:rPr lang="nl-BE" dirty="0" smtClean="0"/>
              <a:t>Rijgeschiktheid</a:t>
            </a:r>
          </a:p>
          <a:p>
            <a:r>
              <a:rPr lang="nl-BE" dirty="0" smtClean="0"/>
              <a:t>Etc.</a:t>
            </a:r>
            <a:endParaRPr lang="nl-BE" dirty="0"/>
          </a:p>
        </p:txBody>
      </p:sp>
    </p:spTree>
    <p:extLst>
      <p:ext uri="{BB962C8B-B14F-4D97-AF65-F5344CB8AC3E}">
        <p14:creationId xmlns:p14="http://schemas.microsoft.com/office/powerpoint/2010/main" val="2999193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badassoftheweek.com/folders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09"/>
            <a:ext cx="12192000" cy="68706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4"/>
          <p:cNvSpPr>
            <a:spLocks noChangeArrowheads="1"/>
          </p:cNvSpPr>
          <p:nvPr/>
        </p:nvSpPr>
        <p:spPr bwMode="auto">
          <a:xfrm>
            <a:off x="5638800" y="6147591"/>
            <a:ext cx="5778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nl-BE" dirty="0"/>
              <a:t>KB 28 mei 2003, hfds IV, afd 5, art 39-41</a:t>
            </a:r>
          </a:p>
        </p:txBody>
      </p:sp>
      <p:sp>
        <p:nvSpPr>
          <p:cNvPr id="9" name="AutoShape 4" descr="data:image/jpeg;base64,/9j/4AAQSkZJRgABAQAAAQABAAD/2wCEAAkGBxQTEhUUExQWFBUXGBoaFxcYFxgYFxoaGhUXFxwcGBcYHCggHBolHBQXITEhJSkrLi4uFx8zODMsNygtLisBCgoKBQUFDgUFDisZExkrKysrKysrKysrKysrKysrKysrKysrKysrKysrKysrKysrKysrKysrKysrKysrKysrK//AABEIALABHwMBIgACEQEDEQH/xAAcAAABBQEBAQAAAAAAAAAAAAADAQIEBQYHAAj/xAA9EAABAwIDBQYFAgUDBAMAAAABAAIRAyEEMUEFElFhcQYigZGh8BMyscHR4fEHFCNCglJisiQzQ8IXcqL/xAAUAQEAAAAAAAAAAAAAAAAAAAAA/8QAFBEBAAAAAAAAAAAAAAAAAAAAAP/aAAwDAQACEQMRAD8Ap6nu6Y0H3+ie4D39kwFAsJ9MJnBPaczkgssFlkpaiYR3kpbeuaAzQUT3KG08vL8Ik8/RArRp9ErP0SshPafdkCtbzQsbjG0wS5wAHnkjvqNYwk6LmXa7bJqOLQYGv4QG27t7fBAcdcs/PRZlzS6SBYa5+ah799Ub4hjgOH54oGOz7xsPXovATw4AIbqhJlepvM2ugPUpQOJjRRXhTsVVMAQGnkoTzwQDXk4hIg8EoSBOaJQOKbJCLNoKHMoNh2S26Wlk3IMeBz8PuuqYKoHNBBsV8+UqpaZC6R2V7RNIEyHZOAm/Awg6OwqUzJVmExIdkfMKypcUBQE9qbKUFAamnBqRjkp0QIQkhKlJQInsTWpQEHI6nO6Ac48UWsUFxQLvJ9M5IfHJLTOiC0wzlNpXyzVfg3Wj0U+mgkMPVFYI/P2QKZRg7TRARvvh4J0iNUOl5qvxWIM308ggidqNoEMN9LDgfyuX4moXOuVqu1eJsJd3tOmf3WNcUB2AWAHUpmIdeLW4L1J8C+XJAQeKLTqBosJP0QCEbfG6BrP2QOqNdbiVv+xPY5lTv1hPI5XyhZ7spss1nguB3Rqu2bL2eKdNoA0QZUdgcOd7eGtv0VVjf4aU/wDxuPiun1KIhANP1QcT2l2Fq0/kcH2kAZ20jiqWls51xkRpkV3vG4IOByBz8RksttPYrXvy7xzjU8veiDkGKLp72aCCrztNgvhVC0mYOucc1TNpEzGiAhaBznxjorDs8e8L7rg4TzBMTHIqolSMFVioDzug7JsOtAEkcCRoQf281qsMf1C5rsnHHem8EQ4AxIyngSF0HY9QOYCJOgPpdBai35TghNdKKxA9oSx0S00rggQJ0JWhPhAwBPA5LwF06EHG66jyn1ShPKB7cs05gumAWT3PJNySbC50jLyQTMK5WNEqpw5urRjgglNcUUNOlvNRmOHVGY+xQGJ+vu6z22cVuh5NhNz7KvKjxa/XlzWD29jN50TYu+6Cj2tWLzJP6Kqa6DkFf474fwiRd0x7+qoHBB59UlMa6DKQhIECuKnbF2W/E1W0mC5NzwGpUJtMkgC5OS7f/DnsuMNSDniajwC48BHyhBadnOzjMOxjQMhcrSspxkvManB10AnhIaakEJj8kFfXZ+iqcQO+LZXBF5sruqQqnFMkyEHIO3oPxyTkfZWYBWu7fkGtzyWQQKUZlDukkjl1QCZRqbxYOy/T8oNb2arlwIpnvEZHWBePCVv+x+PBZunjMagyZ9hcg2PizSfPMQeB4+q3fZ/bQG+0y10yLWmcxwlB1EMujBV+BxEsaTaR6o78SOKCcEirH7RAUV22W5SgvwU+VnGbZE2KnUNogoLaU8FQ2YhFFSUHHKl0Ii/giE3THG/vigSV4FNJXt71QSsJmrJl7Kvw+kKyotsgKXW9wiBxjONE2kyOvgifCGuiCg7S7VNNhaDc2PT91h8VWJuc/KBorjtLiJeeE/S3lKz1U/3cckEvAYhrHHfBIjLWVXVDvOJAjlwXi7xRcDS33QTujigjushyiVjcjgmtaSQBmTZBtOwGCpF7X1YsTE3vouzYPEsgQQuQ4fs2adNn/UBhNy08bSETE7LxQh9CsHEaXBz4kQg7Ux4THgFcr2Jt/G0ntGJB3eMWvrvZLo1DGAidBdBYU6ljx1SF1lWY/aop0y8jRYTHfxQDXbopSOM5eCDoOJEhQ8RELCf/ACE9w7tJx4QD46IOB7cPDt2oxxB4C45dEFL2nofEr1OIP2WNqCCQtXUxwfWq8zPPILL4t0vPVAKUajSJaTwzQCpWz8TuEzkRBH0QCbK1ez8bNSnrbxI4FZZ75dPNWmzq0VmO0B9EHVMNtE7ggwIMT6pKu0TqVRYbEWjgSfPJP+JP6oLF2LN/P0UcV+ed0JjyeicXW4ewgOyt4XUyjjI+6qyOHBEpunLhZBo6e0TlKO3aazdKspVF86gIMzu8OaaRmiEBCcfsgbHJI2E6UwFBY4Ns9VZMsB79VBwVuKsY4e7IChsZj9ULGndbM2yjinOpTw8TkqLtLig1pa0kuJEiZACDJ7SMuJ0uB4azqqvekRndGxmIcbE2BsNBp9lA3kD6rYKY0kGQjUqbn5XICAgPiC0taZlxneVv2J2W6ti6YAsJdfKwVVhGb7mstyXYew2xBSYMt69+vDhmgpsbsaqcVuufuUxEviXQdBoFWU9lY5lQsaajmirPxd8Ob8O4u0/4mdLrrTtmg3IR6ezx4dEGcwWG7rm3eAAWkt7ruNjkVb7NwIcyBb3KfiMPA3RZuvNTNnEBsIMX2qpvLmURJkzAtI4KDi8DTbTeKdOm91Nu85oA3jAuJdr0V5tpu/XdfvNiI6qzwezxUaC8Au1tn0Qcso9oXF7adOnO82Q1jg4tN5a5pA7w3Z8RGanbKxjMS4tIG8NYg8wRoVv8Z2epl2+ynDozFjqM/FU2zuzQp1C8thxsTOeqDnu1tkfy9YOv3pkHpP0WVxI7xXWO3WDbut3c98fcLk+JPePVAMNSBS8SCx+65sFsd3qA7PxQqobPdNj6IBN5ZqTh6pHpKJgKV72vY6e5RtoMAdG7EgH9uX4QaHYWM32c22PHqrykVkuywgv5kRK1FAR1HuyCa0rxKHTPn+6WbIHN4J4CZ1Ce06IH0+BRskFhg8veaI3nxQUjiYTHuT3+kIDjKBHFI03CRz0jDcILzA5aTHv3zUrej+0+GSiYZ0DqpgqeXSM0ELGbVFOd4O4ZFZbaFf4jXbrTOrjbylX+1q4DiTYNnXXl5qixVUVGOh2nhbUlBlapuUOFPrfCGQJMX6/hC3mRkQeMz6IAU6pbMGJ/f7Jart4A6ixRKRaHg3I14oG6fPJB6k/dcDqDK7t2QxZfTa+1wI8guDvC6d/DbFltINcTBkt6Xsg6u2sFILlAouU1qCv2hUDfmMTknYEy3nmoW0C01CHyct2ArPAlhbn76IMbtZ/wsSHO+V/dnhqtjswQM5B9+Syva/G0WEMe4bx+UDPyzVl2GxhOHG/bvODZzLZsg1BESqTGPh0K4qvsqXbAbuknT7IOf/xLr7jW84jyK5vsrCfGqhpIAuXE5QASfor3t/tX41YNGTBB63+yy7XkSAYnPmEDsRV33OdlJJTXCAE4uEBDBQWOyKhLtz/Vl4iCOhTXgzuOF22E58YUWg8tM8FLq4j4tWTYmIPMDXigsdiVoduHwOvVaqi6Bf3dZOkP6jXCJAExr7mFpsM+RB1iEFg0XXn8UlIe+Gae0+SBA4++KVunHVNPsJzD7/RASPfvolIKZN/398EtPhKCpe9BfUulLUPdz92QeLuK806r0JdzWPfJBLw+JnOxlTG40AHlzhUsGSnOkiInRBE25XNR24CA35jJz/Kr8ZSdTpxaHG8a8PC+Sl7cdTDGFvzTDuo5KI8h9IuJ1sNRkEELE4MtYHH+4W8byq8sur+ttRhLGRLGgg2/2wCqaq4ZxY6flANzICa6oSAOGRS1qpdmeg0HQaIcIHuqznnx/K0vYjbG5UbScYaT3Dwdw6FZVeDiLixFx1CD6M2RjN4dLR9VPfjSbDzVD2WJLQXWJa0nqW5qfjGVd2WAa5khBKZSJN8/dwou1aQtEgk33TunLkox2lWH/hFrfNKWvja2tAExOYQVJ2BSY/fAJe4fO4kmeU+Kl4CoQWtOjiRfLT8qBtDaOKJiGNPSY5+qf2f2Y4uNSs4vOgybPIINZTx+8w8hdZTbW2C6lVI+VpI3jbIZeZWk27im0MOQwS9/dY0ZlzrBYDtzXbhsM2gD34lx4uOf19EHM8RULnEnMlCKVeeEDU7dhNRSZKCXs9od3dXWE5SbKK2Wu5g/dMYYI5GfVHrkOeS3JxJjhqgPhsYQ7rHhfRazY9SZaTcXniOIWFa5ajZlQufSLM4O8dIPseSDVDmvEJabgba+vVI4+/FA4g5SPZTGmPOyduE21hecNNUCl1+mf0TpQy3mntIQUj9UgzTt8QbppqAX/ZAu/CYKnRCdUbxHnog1sS3Iny980EkOv9U41MlEbUEZ++KL8Uax90ELaeEc4ktuJB8xkOeap21i0ObxP0V7iq8MeJ4GOkDzWdqukkoAvddOdUBAGqaBJjimgXhAQUe7vHKbDVNLgZ9EXGUiw7piQLqMUHijYSnvOgNLicgNSj7K2eazoyaBLjy4dVv+yPZ9tJtPEEd57yG6w2/1sgvezGLcCG1Gmm4tEg+S1jKvFVW2tn7wa9lnsyPEcClwuLmA6xGY8NOSCzqUCbtMH8KLUwtSSXVDA5D0VhRdMcM01uLDjugSOJHvmgqf5Pev836FIMQBbIDIff6ealVRuvMZWgceixfajbzaUgEb0WGqCZtDao+L8Wq4BtEHd5ujTwXMdv7Ydiape7KbDgpbRiMfVFOmCR6DiXFJ2o2ZTwzmUm994BL3c5yjgEFEEjijCg4tLgLDNBKBAnWTUoKBQbIlCZEGCUNua9BlBN2ps11EgOIkiY4AqZsTGPALGDedoh4ahLQXD4jsgCTYLQbMwTKdw2Cczfy6IJWwqD2gmp8x9OCtIt7+qBQMyig/vqgIfZ/VIQOq8AmnOJQP3ffH3909ouh0ySisHsIMQ6o5I/EHReIUbEFAKriDxKi1KxlOcbplQoC0sUVJbiCYGZ9SouAwb6zxTpguc7Ifc8l13st2PZhQHPAqVs5/tFsm/lBlNhdh8RWaX1P6TYsD8zrcNFmdu7JqUXkOpuaNCQYPQrv1NvH9B1QMZQY8btQNeOEb32zQfOhyQ12ja/ZGlWbutYKf+4AACLZZlYjaXYdwJ+E4OAJ3iflb46oMa4zcqZVwzBS3gZdYRzIv75ptTAvD3M3SSOHvJLh9n1XP3AxxcMxw6oNL2WwB7lMjvVo/5R76rsW3dmNbTaGiBT3YHBoO6fQrnvYrAVP5ygKsbwd4d0b1vFoXZMRSDhe+hHEFBQYZsiCq3aeEALRkZseXgrZ+HNJ0GSw/K77Hmoe2mk7p4HzQVNanimfIG1Bxm8dCoWBr4qmS51IkHRazBkEBSKkDgUHO9vbbxIMsw9Wbxa3osI3ZuIxVXvgt3jcut5Bdi2tiABPks1sujv1d68D1QaHs9smlhqG7TEQJcc3E314rlParBudiWyfnuTGQm/VdkZQdUlrBO9rw5rKdstmtp16YaJ3affdqXOeMtLAIOV7RptZVc1p7oP2URwWl2h2aqPfUdS3XS4ncBg3NiCcwqDFYZ9MxUa5p4OBBQR0iIKZOhPgVYYTYWIqfLTIHE2HqgrgJsLnRbXDdkZptJ+aB63Uvsj2VDKm/WIc9hkMvA/3cwt0Gz3YAMTbhl90HN27O+HoR15I9N62mJ2c1x7wGXrbUaWVNtDs+5t23Gdvwgg4d0qUxyiUmnXNSabffvmgO10+Kdug2CazL30RmiefVAjWSvBqKGjVO+HKDnrnKHinSiPCi1nc0AnG6cymXENaJJMAc0xoW4/hpsj4lU1nDuss239xGY6BBqexfZf8AlmSQDUcBvnhyB4Ba8W0kxwQqNs8vqiF0jPM+iBHAH/uXv5dPJBa6ATETpC9UE72uo8FC2tjixvdBJPytHEjVAzH1pIpAxaXmRYcPFV2NrDdERuZNbfvWAkj/AEoeOZ/TFOZq1C0HnJkm2Yz8lLpsD3F5HcZAH+NvKUEduwadRrfit70EueO67jmNEL+Vp0hFNobmeboi5JzU8vdUEfI31IVfiiZPKwi2UWQH2AycbQI/tLz4bjvyuluMHrmufdjGTiw7PuPI82hdBQJUpgiDcFUe19lu3Zp94f6dR/8AXj0V60wkiQgx9Cra9nag2M+KZisYYiMtVpsTgWO+doPMWPmFWv2TS13o4bxQY/GuLuJOg4+Cs9gbAcO9V7gOlpK0WGwjR8lMDnF/MqazCcSgDQYAAymN0LF9tq84gUgB3AJNjJNwFvqlUMIaMzl+TyXGdrY81cZVfM7z4tb5Y08AgNjMNuuBYS11rac1F7SVxVoONQf1GAESMyCDY80bG1+d+HVM2zS3sMQcy2R4d5AHB0wS+ABIY4N4FpOX0lXzMUHOFjDmj6ajwWe2ZXlwcBmyOEEGfLvK13rgiwAz5zPlDigsMTU3XMfkWuAPMOO7HqCrIPIqMnUHz/CqdqMPwS7WJtxFxfqFOZV3m03AggunPjBQWtVgJ4eutrIdaacOzYSN7/bzSioZaLez+ymNphwIdqIM8wgp+0Wxd5vxGC4vbhHqsxQfotvsyqWO+E+SQO6T/c2frdY/buH+DiHNHynvDkHGB5OaR4tQKDl795KQyOfPxUGk77qW1wQSAPfvqnFus3TGnRPZcoOaVFDqqTUcotRAMBdm7D4X4WConIvBfzlzrekLja7psynu0KLP9NNg/wDyEFjvemSD8SGE+805z5kRBjlCh7Wqd1rRq4en6IJTSYteyrf5/wD6ipS/tDAJ1DuR6KwbUgQTlGXArP4Ab9ao/TehBJwWDqSXkbpI3WtnvNZPHiQFP+ESAyIAzsRbTqjv4XCh4jEVQ1xBaIMN3mnUcncUBapAHlyHmqSoZkx/eY6E5wjziC4b7qe6eDXgxGcl0aoWNcJsenWTYeXqguOw4b/NVNCWWH+Qn6Lclcy7M47cxFN7huydxwPO31IXTHlA8HVMe4fqEoKE4weRQPDjxQyOifKbZA4dR4IdXEhthdxyCbWccgm4eiBfMnXVA2nSgOcbuIM+WQXAsLUisObn3/yNjxX0MIyXz3tyluYiu0iIql7IjLegx0KCxxDt6Beyn4v/ALLgM92PFV+FglSKLt3e3shJ+nvwQV+CfuYgAfLIBHgrqmZYN207wGh1IkeYVDUMVyYgenGRyzVvgd7LQd4f4nTwJQWmzq4qUi0g3bfXz4L2zp+C1ps5hI0zYfx9VEwztyq4DKZgcHgmfBwcrDBVN2s9rr70PE8Y3Xf+qC2oPHcJtHqrEVrEzIvZVTnATl3cv2UmhUDsjogJtKiXMFRk77LjpGSyvbitv0KWIZbdJpv4gOg/8mA+K3eEbIA46dCuedsXh9Kq5ghjnxGndfuh3mCgj0XW6j39FLa5QMOP6VJ8/M0A9W90/RHpPNuo6ILFj7+8kem9QaTrqW1y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0" name="AutoShape 6" descr="data:image/jpeg;base64,/9j/4AAQSkZJRgABAQAAAQABAAD/2wCEAAkGBxQTEhUUExQWFBUXGBoaFxcYFxgYFxoaGhUXFxwcGBcYHCggHBolHBQXITEhJSkrLi4uFx8zODMsNygtLisBCgoKBQUFDgUFDisZExkrKysrKysrKysrKysrKysrKysrKysrKysrKysrKysrKysrKysrKysrKysrKysrKysrK//AABEIALABHwMBIgACEQEDEQH/xAAcAAABBQEBAQAAAAAAAAAAAAADAQIEBQYHAAj/xAA9EAABAwIDBQYFAgUDBAMAAAABAAIRAyEEMUEFElFhcQYigZGh8BMyscHR4fEHFCNCglJisiQzQ8IXcqL/xAAUAQEAAAAAAAAAAAAAAAAAAAAA/8QAFBEBAAAAAAAAAAAAAAAAAAAAAP/aAAwDAQACEQMRAD8Ap6nu6Y0H3+ie4D39kwFAsJ9MJnBPaczkgssFlkpaiYR3kpbeuaAzQUT3KG08vL8Ik8/RArRp9ErP0SshPafdkCtbzQsbjG0wS5wAHnkjvqNYwk6LmXa7bJqOLQYGv4QG27t7fBAcdcs/PRZlzS6SBYa5+ah799Ub4hjgOH54oGOz7xsPXovATw4AIbqhJlepvM2ugPUpQOJjRRXhTsVVMAQGnkoTzwQDXk4hIg8EoSBOaJQOKbJCLNoKHMoNh2S26Wlk3IMeBz8PuuqYKoHNBBsV8+UqpaZC6R2V7RNIEyHZOAm/Awg6OwqUzJVmExIdkfMKypcUBQE9qbKUFAamnBqRjkp0QIQkhKlJQInsTWpQEHI6nO6Ac48UWsUFxQLvJ9M5IfHJLTOiC0wzlNpXyzVfg3Wj0U+mgkMPVFYI/P2QKZRg7TRARvvh4J0iNUOl5qvxWIM308ggidqNoEMN9LDgfyuX4moXOuVqu1eJsJd3tOmf3WNcUB2AWAHUpmIdeLW4L1J8C+XJAQeKLTqBosJP0QCEbfG6BrP2QOqNdbiVv+xPY5lTv1hPI5XyhZ7spss1nguB3Rqu2bL2eKdNoA0QZUdgcOd7eGtv0VVjf4aU/wDxuPiun1KIhANP1QcT2l2Fq0/kcH2kAZ20jiqWls51xkRpkV3vG4IOByBz8RksttPYrXvy7xzjU8veiDkGKLp72aCCrztNgvhVC0mYOucc1TNpEzGiAhaBznxjorDs8e8L7rg4TzBMTHIqolSMFVioDzug7JsOtAEkcCRoQf281qsMf1C5rsnHHem8EQ4AxIyngSF0HY9QOYCJOgPpdBai35TghNdKKxA9oSx0S00rggQJ0JWhPhAwBPA5LwF06EHG66jyn1ShPKB7cs05gumAWT3PJNySbC50jLyQTMK5WNEqpw5urRjgglNcUUNOlvNRmOHVGY+xQGJ+vu6z22cVuh5NhNz7KvKjxa/XlzWD29jN50TYu+6Cj2tWLzJP6Kqa6DkFf474fwiRd0x7+qoHBB59UlMa6DKQhIECuKnbF2W/E1W0mC5NzwGpUJtMkgC5OS7f/DnsuMNSDniajwC48BHyhBadnOzjMOxjQMhcrSspxkvManB10AnhIaakEJj8kFfXZ+iqcQO+LZXBF5sruqQqnFMkyEHIO3oPxyTkfZWYBWu7fkGtzyWQQKUZlDukkjl1QCZRqbxYOy/T8oNb2arlwIpnvEZHWBePCVv+x+PBZunjMagyZ9hcg2PizSfPMQeB4+q3fZ/bQG+0y10yLWmcxwlB1EMujBV+BxEsaTaR6o78SOKCcEirH7RAUV22W5SgvwU+VnGbZE2KnUNogoLaU8FQ2YhFFSUHHKl0Ii/giE3THG/vigSV4FNJXt71QSsJmrJl7Kvw+kKyotsgKXW9wiBxjONE2kyOvgifCGuiCg7S7VNNhaDc2PT91h8VWJuc/KBorjtLiJeeE/S3lKz1U/3cckEvAYhrHHfBIjLWVXVDvOJAjlwXi7xRcDS33QTujigjushyiVjcjgmtaSQBmTZBtOwGCpF7X1YsTE3vouzYPEsgQQuQ4fs2adNn/UBhNy08bSETE7LxQh9CsHEaXBz4kQg7Ux4THgFcr2Jt/G0ntGJB3eMWvrvZLo1DGAidBdBYU6ljx1SF1lWY/aop0y8jRYTHfxQDXbopSOM5eCDoOJEhQ8RELCf/ACE9w7tJx4QD46IOB7cPDt2oxxB4C45dEFL2nofEr1OIP2WNqCCQtXUxwfWq8zPPILL4t0vPVAKUajSJaTwzQCpWz8TuEzkRBH0QCbK1ez8bNSnrbxI4FZZ75dPNWmzq0VmO0B9EHVMNtE7ggwIMT6pKu0TqVRYbEWjgSfPJP+JP6oLF2LN/P0UcV+ed0JjyeicXW4ewgOyt4XUyjjI+6qyOHBEpunLhZBo6e0TlKO3aazdKspVF86gIMzu8OaaRmiEBCcfsgbHJI2E6UwFBY4Ns9VZMsB79VBwVuKsY4e7IChsZj9ULGndbM2yjinOpTw8TkqLtLig1pa0kuJEiZACDJ7SMuJ0uB4azqqvekRndGxmIcbE2BsNBp9lA3kD6rYKY0kGQjUqbn5XICAgPiC0taZlxneVv2J2W6ti6YAsJdfKwVVhGb7mstyXYew2xBSYMt69+vDhmgpsbsaqcVuufuUxEviXQdBoFWU9lY5lQsaajmirPxd8Ob8O4u0/4mdLrrTtmg3IR6ezx4dEGcwWG7rm3eAAWkt7ruNjkVb7NwIcyBb3KfiMPA3RZuvNTNnEBsIMX2qpvLmURJkzAtI4KDi8DTbTeKdOm91Nu85oA3jAuJdr0V5tpu/XdfvNiI6qzwezxUaC8Au1tn0Qcso9oXF7adOnO82Q1jg4tN5a5pA7w3Z8RGanbKxjMS4tIG8NYg8wRoVv8Z2epl2+ynDozFjqM/FU2zuzQp1C8thxsTOeqDnu1tkfy9YOv3pkHpP0WVxI7xXWO3WDbut3c98fcLk+JPePVAMNSBS8SCx+65sFsd3qA7PxQqobPdNj6IBN5ZqTh6pHpKJgKV72vY6e5RtoMAdG7EgH9uX4QaHYWM32c22PHqrykVkuywgv5kRK1FAR1HuyCa0rxKHTPn+6WbIHN4J4CZ1Ce06IH0+BRskFhg8veaI3nxQUjiYTHuT3+kIDjKBHFI03CRz0jDcILzA5aTHv3zUrej+0+GSiYZ0DqpgqeXSM0ELGbVFOd4O4ZFZbaFf4jXbrTOrjbylX+1q4DiTYNnXXl5qixVUVGOh2nhbUlBlapuUOFPrfCGQJMX6/hC3mRkQeMz6IAU6pbMGJ/f7Jart4A6ixRKRaHg3I14oG6fPJB6k/dcDqDK7t2QxZfTa+1wI8guDvC6d/DbFltINcTBkt6Xsg6u2sFILlAouU1qCv2hUDfmMTknYEy3nmoW0C01CHyct2ArPAlhbn76IMbtZ/wsSHO+V/dnhqtjswQM5B9+Syva/G0WEMe4bx+UDPyzVl2GxhOHG/bvODZzLZsg1BESqTGPh0K4qvsqXbAbuknT7IOf/xLr7jW84jyK5vsrCfGqhpIAuXE5QASfor3t/tX41YNGTBB63+yy7XkSAYnPmEDsRV33OdlJJTXCAE4uEBDBQWOyKhLtz/Vl4iCOhTXgzuOF22E58YUWg8tM8FLq4j4tWTYmIPMDXigsdiVoduHwOvVaqi6Bf3dZOkP6jXCJAExr7mFpsM+RB1iEFg0XXn8UlIe+Gae0+SBA4++KVunHVNPsJzD7/RASPfvolIKZN/398EtPhKCpe9BfUulLUPdz92QeLuK806r0JdzWPfJBLw+JnOxlTG40AHlzhUsGSnOkiInRBE25XNR24CA35jJz/Kr8ZSdTpxaHG8a8PC+Sl7cdTDGFvzTDuo5KI8h9IuJ1sNRkEELE4MtYHH+4W8byq8sur+ttRhLGRLGgg2/2wCqaq4ZxY6flANzICa6oSAOGRS1qpdmeg0HQaIcIHuqznnx/K0vYjbG5UbScYaT3Dwdw6FZVeDiLixFx1CD6M2RjN4dLR9VPfjSbDzVD2WJLQXWJa0nqW5qfjGVd2WAa5khBKZSJN8/dwou1aQtEgk33TunLkox2lWH/hFrfNKWvja2tAExOYQVJ2BSY/fAJe4fO4kmeU+Kl4CoQWtOjiRfLT8qBtDaOKJiGNPSY5+qf2f2Y4uNSs4vOgybPIINZTx+8w8hdZTbW2C6lVI+VpI3jbIZeZWk27im0MOQwS9/dY0ZlzrBYDtzXbhsM2gD34lx4uOf19EHM8RULnEnMlCKVeeEDU7dhNRSZKCXs9od3dXWE5SbKK2Wu5g/dMYYI5GfVHrkOeS3JxJjhqgPhsYQ7rHhfRazY9SZaTcXniOIWFa5ajZlQufSLM4O8dIPseSDVDmvEJabgba+vVI4+/FA4g5SPZTGmPOyduE21hecNNUCl1+mf0TpQy3mntIQUj9UgzTt8QbppqAX/ZAu/CYKnRCdUbxHnog1sS3Iny980EkOv9U41MlEbUEZ++KL8Uax90ELaeEc4ktuJB8xkOeap21i0ObxP0V7iq8MeJ4GOkDzWdqukkoAvddOdUBAGqaBJjimgXhAQUe7vHKbDVNLgZ9EXGUiw7piQLqMUHijYSnvOgNLicgNSj7K2eazoyaBLjy4dVv+yPZ9tJtPEEd57yG6w2/1sgvezGLcCG1Gmm4tEg+S1jKvFVW2tn7wa9lnsyPEcClwuLmA6xGY8NOSCzqUCbtMH8KLUwtSSXVDA5D0VhRdMcM01uLDjugSOJHvmgqf5Pev836FIMQBbIDIff6ealVRuvMZWgceixfajbzaUgEb0WGqCZtDao+L8Wq4BtEHd5ujTwXMdv7Ydiape7KbDgpbRiMfVFOmCR6DiXFJ2o2ZTwzmUm994BL3c5yjgEFEEjijCg4tLgLDNBKBAnWTUoKBQbIlCZEGCUNua9BlBN2ps11EgOIkiY4AqZsTGPALGDedoh4ahLQXD4jsgCTYLQbMwTKdw2Cczfy6IJWwqD2gmp8x9OCtIt7+qBQMyig/vqgIfZ/VIQOq8AmnOJQP3ffH3909ouh0ySisHsIMQ6o5I/EHReIUbEFAKriDxKi1KxlOcbplQoC0sUVJbiCYGZ9SouAwb6zxTpguc7Ifc8l13st2PZhQHPAqVs5/tFsm/lBlNhdh8RWaX1P6TYsD8zrcNFmdu7JqUXkOpuaNCQYPQrv1NvH9B1QMZQY8btQNeOEb32zQfOhyQ12ja/ZGlWbutYKf+4AACLZZlYjaXYdwJ+E4OAJ3iflb46oMa4zcqZVwzBS3gZdYRzIv75ptTAvD3M3SSOHvJLh9n1XP3AxxcMxw6oNL2WwB7lMjvVo/5R76rsW3dmNbTaGiBT3YHBoO6fQrnvYrAVP5ygKsbwd4d0b1vFoXZMRSDhe+hHEFBQYZsiCq3aeEALRkZseXgrZ+HNJ0GSw/K77Hmoe2mk7p4HzQVNanimfIG1Bxm8dCoWBr4qmS51IkHRazBkEBSKkDgUHO9vbbxIMsw9Wbxa3osI3ZuIxVXvgt3jcut5Bdi2tiABPks1sujv1d68D1QaHs9smlhqG7TEQJcc3E314rlParBudiWyfnuTGQm/VdkZQdUlrBO9rw5rKdstmtp16YaJ3affdqXOeMtLAIOV7RptZVc1p7oP2URwWl2h2aqPfUdS3XS4ncBg3NiCcwqDFYZ9MxUa5p4OBBQR0iIKZOhPgVYYTYWIqfLTIHE2HqgrgJsLnRbXDdkZptJ+aB63Uvsj2VDKm/WIc9hkMvA/3cwt0Gz3YAMTbhl90HN27O+HoR15I9N62mJ2c1x7wGXrbUaWVNtDs+5t23Gdvwgg4d0qUxyiUmnXNSabffvmgO10+Kdug2CazL30RmiefVAjWSvBqKGjVO+HKDnrnKHinSiPCi1nc0AnG6cymXENaJJMAc0xoW4/hpsj4lU1nDuss239xGY6BBqexfZf8AlmSQDUcBvnhyB4Ba8W0kxwQqNs8vqiF0jPM+iBHAH/uXv5dPJBa6ATETpC9UE72uo8FC2tjixvdBJPytHEjVAzH1pIpAxaXmRYcPFV2NrDdERuZNbfvWAkj/AEoeOZ/TFOZq1C0HnJkm2Yz8lLpsD3F5HcZAH+NvKUEduwadRrfit70EueO67jmNEL+Vp0hFNobmeboi5JzU8vdUEfI31IVfiiZPKwi2UWQH2AycbQI/tLz4bjvyuluMHrmufdjGTiw7PuPI82hdBQJUpgiDcFUe19lu3Zp94f6dR/8AXj0V60wkiQgx9Cra9nag2M+KZisYYiMtVpsTgWO+doPMWPmFWv2TS13o4bxQY/GuLuJOg4+Cs9gbAcO9V7gOlpK0WGwjR8lMDnF/MqazCcSgDQYAAymN0LF9tq84gUgB3AJNjJNwFvqlUMIaMzl+TyXGdrY81cZVfM7z4tb5Y08AgNjMNuuBYS11rac1F7SVxVoONQf1GAESMyCDY80bG1+d+HVM2zS3sMQcy2R4d5AHB0wS+ABIY4N4FpOX0lXzMUHOFjDmj6ajwWe2ZXlwcBmyOEEGfLvK13rgiwAz5zPlDigsMTU3XMfkWuAPMOO7HqCrIPIqMnUHz/CqdqMPwS7WJtxFxfqFOZV3m03AggunPjBQWtVgJ4eutrIdaacOzYSN7/bzSioZaLez+ymNphwIdqIM8wgp+0Wxd5vxGC4vbhHqsxQfotvsyqWO+E+SQO6T/c2frdY/buH+DiHNHynvDkHGB5OaR4tQKDl795KQyOfPxUGk77qW1wQSAPfvqnFus3TGnRPZcoOaVFDqqTUcotRAMBdm7D4X4WConIvBfzlzrekLja7psynu0KLP9NNg/wDyEFjvemSD8SGE+805z5kRBjlCh7Wqd1rRq4en6IJTSYteyrf5/wD6ipS/tDAJ1DuR6KwbUgQTlGXArP4Ab9ao/TehBJwWDqSXkbpI3WtnvNZPHiQFP+ESAyIAzsRbTqjv4XCh4jEVQ1xBaIMN3mnUcncUBapAHlyHmqSoZkx/eY6E5wjziC4b7qe6eDXgxGcl0aoWNcJsenWTYeXqguOw4b/NVNCWWH+Qn6Lclcy7M47cxFN7huydxwPO31IXTHlA8HVMe4fqEoKE4weRQPDjxQyOifKbZA4dR4IdXEhthdxyCbWccgm4eiBfMnXVA2nSgOcbuIM+WQXAsLUisObn3/yNjxX0MIyXz3tyluYiu0iIql7IjLegx0KCxxDt6Beyn4v/ALLgM92PFV+FglSKLt3e3shJ+nvwQV+CfuYgAfLIBHgrqmZYN207wGh1IkeYVDUMVyYgenGRyzVvgd7LQd4f4nTwJQWmzq4qUi0g3bfXz4L2zp+C1ps5hI0zYfx9VEwztyq4DKZgcHgmfBwcrDBVN2s9rr70PE8Y3Xf+qC2oPHcJtHqrEVrEzIvZVTnATl3cv2UmhUDsjogJtKiXMFRk77LjpGSyvbitv0KWIZbdJpv4gOg/8mA+K3eEbIA46dCuedsXh9Kq5ghjnxGndfuh3mCgj0XW6j39FLa5QMOP6VJ8/M0A9W90/RHpPNuo6ILFj7+8kem9QaTrqW1y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 name="TextBox 11"/>
          <p:cNvSpPr txBox="1"/>
          <p:nvPr/>
        </p:nvSpPr>
        <p:spPr>
          <a:xfrm>
            <a:off x="3381374" y="935002"/>
            <a:ext cx="8035926" cy="2246769"/>
          </a:xfrm>
          <a:prstGeom prst="rect">
            <a:avLst/>
          </a:prstGeom>
          <a:noFill/>
        </p:spPr>
        <p:txBody>
          <a:bodyPr wrap="square" rtlCol="0">
            <a:spAutoFit/>
          </a:bodyPr>
          <a:lstStyle/>
          <a:p>
            <a:r>
              <a:rPr lang="nl-BE" sz="2800" dirty="0" smtClean="0"/>
              <a:t>Kamiel S.</a:t>
            </a:r>
          </a:p>
          <a:p>
            <a:r>
              <a:rPr lang="nl-BE" sz="2800" dirty="0" smtClean="0"/>
              <a:t>Man, 55 jaar</a:t>
            </a:r>
          </a:p>
          <a:p>
            <a:r>
              <a:rPr lang="nl-BE" sz="2800" dirty="0" smtClean="0"/>
              <a:t>Werknemer sorteercentrum</a:t>
            </a:r>
          </a:p>
          <a:p>
            <a:r>
              <a:rPr lang="nl-BE" sz="2800" dirty="0" smtClean="0"/>
              <a:t>Degeneratieve aandoening van de rug, door jarenlang voorovergebogen werken</a:t>
            </a:r>
            <a:endParaRPr lang="nl-BE" sz="2800" dirty="0"/>
          </a:p>
        </p:txBody>
      </p:sp>
      <p:pic>
        <p:nvPicPr>
          <p:cNvPr id="54275" name="Picture 3"/>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612775" y="3758026"/>
            <a:ext cx="9197975" cy="148443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5" descr="http://auto.img.v4.skyrock.net/6553/34006553/pics/1275502432.gif"/>
          <p:cNvPicPr>
            <a:picLocks noChangeAspect="1" noChangeArrowheads="1"/>
          </p:cNvPicPr>
          <p:nvPr/>
        </p:nvPicPr>
        <p:blipFill rotWithShape="1">
          <a:blip r:embed="rId5">
            <a:extLst>
              <a:ext uri="{28A0092B-C50C-407E-A947-70E740481C1C}">
                <a14:useLocalDpi xmlns:a14="http://schemas.microsoft.com/office/drawing/2010/main" val="0"/>
              </a:ext>
            </a:extLst>
          </a:blip>
          <a:srcRect l="3595" t="2947" r="4006" b="4053"/>
          <a:stretch/>
        </p:blipFill>
        <p:spPr bwMode="auto">
          <a:xfrm>
            <a:off x="671668" y="935001"/>
            <a:ext cx="2200275" cy="26574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4278" name="Picture 6"/>
          <p:cNvPicPr>
            <a:picLocks noChangeAspect="1" noChangeArrowheads="1"/>
          </p:cNvPicPr>
          <p:nvPr/>
        </p:nvPicPr>
        <p:blipFill rotWithShape="1">
          <a:blip r:embed="rId6">
            <a:duotone>
              <a:prstClr val="black"/>
              <a:srgbClr val="D9C3A5">
                <a:tint val="50000"/>
                <a:satMod val="180000"/>
              </a:srgbClr>
            </a:duotone>
            <a:extLst>
              <a:ext uri="{28A0092B-C50C-407E-A947-70E740481C1C}">
                <a14:useLocalDpi xmlns:a14="http://schemas.microsoft.com/office/drawing/2010/main" val="0"/>
              </a:ext>
            </a:extLst>
          </a:blip>
          <a:srcRect/>
          <a:stretch/>
        </p:blipFill>
        <p:spPr bwMode="auto">
          <a:xfrm>
            <a:off x="612775" y="5338763"/>
            <a:ext cx="9197975" cy="69075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576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nl-BE" dirty="0" smtClean="0"/>
              <a:t>Procedure re-integratie</a:t>
            </a:r>
            <a:endParaRPr lang="nl-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8595630"/>
              </p:ext>
            </p:extLst>
          </p:nvPr>
        </p:nvGraphicFramePr>
        <p:xfrm>
          <a:off x="76200" y="1295400"/>
          <a:ext cx="11991975" cy="5429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762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10515600" cy="1325563"/>
          </a:xfrm>
        </p:spPr>
        <p:txBody>
          <a:bodyPr/>
          <a:lstStyle/>
          <a:p>
            <a:r>
              <a:rPr lang="nl-BE" dirty="0" smtClean="0"/>
              <a:t>Casus – Boris Y., man van 59 jaar</a:t>
            </a:r>
            <a:endParaRPr lang="nl-BE" dirty="0"/>
          </a:p>
        </p:txBody>
      </p:sp>
      <p:sp>
        <p:nvSpPr>
          <p:cNvPr id="3" name="Tijdelijke aanduiding voor inhoud 2"/>
          <p:cNvSpPr>
            <a:spLocks noGrp="1"/>
          </p:cNvSpPr>
          <p:nvPr>
            <p:ph idx="1"/>
          </p:nvPr>
        </p:nvSpPr>
        <p:spPr>
          <a:xfrm>
            <a:off x="495299" y="1325562"/>
            <a:ext cx="8148829" cy="5329238"/>
          </a:xfrm>
        </p:spPr>
        <p:txBody>
          <a:bodyPr>
            <a:normAutofit fontScale="92500"/>
          </a:bodyPr>
          <a:lstStyle/>
          <a:p>
            <a:r>
              <a:rPr lang="nl-BE" dirty="0" smtClean="0"/>
              <a:t>Chronisch alcoholgebruik (gemiddeld vijf </a:t>
            </a:r>
            <a:r>
              <a:rPr lang="nl-BE" dirty="0" err="1" smtClean="0"/>
              <a:t>vodka’s</a:t>
            </a:r>
            <a:r>
              <a:rPr lang="nl-BE" dirty="0" smtClean="0"/>
              <a:t> per dag)</a:t>
            </a:r>
          </a:p>
          <a:p>
            <a:r>
              <a:rPr lang="nl-BE" dirty="0" smtClean="0"/>
              <a:t>Werk: Buschauffeur </a:t>
            </a:r>
            <a:r>
              <a:rPr lang="nl-BE" dirty="0" smtClean="0">
                <a:sym typeface="Wingdings" panose="05000000000000000000" pitchFamily="2" charset="2"/>
              </a:rPr>
              <a:t> </a:t>
            </a:r>
            <a:r>
              <a:rPr lang="nl-BE" dirty="0" smtClean="0"/>
              <a:t>Rijgeschiktheid groep 2</a:t>
            </a:r>
          </a:p>
          <a:p>
            <a:r>
              <a:rPr lang="nl-BE" dirty="0" smtClean="0"/>
              <a:t>Vraag 17</a:t>
            </a:r>
            <a:r>
              <a:rPr lang="nl-BE" dirty="0"/>
              <a:t>: </a:t>
            </a:r>
            <a:r>
              <a:rPr lang="nl-BE" dirty="0" smtClean="0"/>
              <a:t>“</a:t>
            </a:r>
            <a:r>
              <a:rPr lang="nl-BE" i="1" dirty="0" smtClean="0"/>
              <a:t>Bent </a:t>
            </a:r>
            <a:r>
              <a:rPr lang="nl-BE" i="1" dirty="0"/>
              <a:t>u afhankelijk van het gebruik van alcohol, drugs of overmatig gebruik van geneesmiddelen, of bent u daarvoor in behandeling geweest </a:t>
            </a:r>
            <a:r>
              <a:rPr lang="nl-BE" i="1" dirty="0" smtClean="0"/>
              <a:t>?</a:t>
            </a:r>
            <a:r>
              <a:rPr lang="nl-BE" dirty="0" smtClean="0"/>
              <a:t>”</a:t>
            </a:r>
          </a:p>
          <a:p>
            <a:r>
              <a:rPr lang="nl-BE" dirty="0" smtClean="0"/>
              <a:t>Wet: </a:t>
            </a:r>
            <a:r>
              <a:rPr lang="nl-BE" sz="2000" dirty="0"/>
              <a:t>De kandidaat die aan alcohol verslaafd is of zich niet kan onthouden van alcoholgebruik wanneer hij een motorvoertuig bestuurt, is niet </a:t>
            </a:r>
            <a:r>
              <a:rPr lang="nl-BE" sz="2000" dirty="0" smtClean="0"/>
              <a:t>rijgeschikt. De </a:t>
            </a:r>
            <a:r>
              <a:rPr lang="nl-BE" sz="2000" dirty="0"/>
              <a:t>kandidaat die aan alcohol verslaafd is geweest, kan na een periode van bewezen onthouding van minstens zes maand rijgeschikt worden verklaard. De geldigheidsduur van de rijgeschiktheid is beperkt tot maximaal drie jaar. </a:t>
            </a:r>
            <a:endParaRPr lang="nl-BE" sz="2000" dirty="0" smtClean="0"/>
          </a:p>
          <a:p>
            <a:r>
              <a:rPr lang="nl-BE" dirty="0" smtClean="0"/>
              <a:t>Bedrijfsarts: </a:t>
            </a:r>
            <a:r>
              <a:rPr lang="nl-BE" dirty="0" smtClean="0">
                <a:solidFill>
                  <a:srgbClr val="FF0000"/>
                </a:solidFill>
              </a:rPr>
              <a:t>verwijzing naar huisarts </a:t>
            </a:r>
            <a:r>
              <a:rPr lang="nl-BE" dirty="0" smtClean="0"/>
              <a:t>voor bloedafname met lever- en pancreastesten en CDT-test</a:t>
            </a:r>
          </a:p>
          <a:p>
            <a:r>
              <a:rPr lang="nl-BE" dirty="0" smtClean="0"/>
              <a:t>Gestoorde testen </a:t>
            </a:r>
            <a:r>
              <a:rPr lang="nl-BE" dirty="0" smtClean="0">
                <a:sym typeface="Wingdings" panose="05000000000000000000" pitchFamily="2" charset="2"/>
              </a:rPr>
              <a:t> minstens 6M geen schifting</a:t>
            </a:r>
            <a:endParaRPr lang="nl-BE" dirty="0"/>
          </a:p>
        </p:txBody>
      </p:sp>
      <p:sp>
        <p:nvSpPr>
          <p:cNvPr id="4" name="Tekstvak 3"/>
          <p:cNvSpPr txBox="1"/>
          <p:nvPr/>
        </p:nvSpPr>
        <p:spPr>
          <a:xfrm>
            <a:off x="5286612" y="6488668"/>
            <a:ext cx="6905388" cy="369332"/>
          </a:xfrm>
          <a:prstGeom prst="rect">
            <a:avLst/>
          </a:prstGeom>
          <a:noFill/>
        </p:spPr>
        <p:txBody>
          <a:bodyPr wrap="square" rtlCol="0">
            <a:spAutoFit/>
          </a:bodyPr>
          <a:lstStyle/>
          <a:p>
            <a:pPr algn="r"/>
            <a:r>
              <a:rPr lang="nl-BE" dirty="0" smtClean="0"/>
              <a:t>KB Rijbewijs 23 maart 1998, Bijlage 6, hoofdstuk IV.2</a:t>
            </a:r>
            <a:endParaRPr lang="nl-BE" dirty="0"/>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l="10261" r="15080"/>
          <a:stretch/>
        </p:blipFill>
        <p:spPr>
          <a:xfrm>
            <a:off x="8644128" y="0"/>
            <a:ext cx="3547872" cy="6420768"/>
          </a:xfrm>
          <a:prstGeom prst="rect">
            <a:avLst/>
          </a:prstGeom>
        </p:spPr>
      </p:pic>
    </p:spTree>
    <p:extLst>
      <p:ext uri="{BB962C8B-B14F-4D97-AF65-F5344CB8AC3E}">
        <p14:creationId xmlns:p14="http://schemas.microsoft.com/office/powerpoint/2010/main" val="3407431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extLst>
              <a:ext uri="{28A0092B-C50C-407E-A947-70E740481C1C}">
                <a14:useLocalDpi xmlns:a14="http://schemas.microsoft.com/office/drawing/2010/main" val="0"/>
              </a:ext>
            </a:extLst>
          </a:blip>
          <a:srcRect t="9790"/>
          <a:stretch/>
        </p:blipFill>
        <p:spPr>
          <a:xfrm>
            <a:off x="0" y="-16042"/>
            <a:ext cx="12192000" cy="6874042"/>
          </a:xfrm>
          <a:prstGeom prst="rect">
            <a:avLst/>
          </a:prstGeom>
        </p:spPr>
      </p:pic>
      <p:sp>
        <p:nvSpPr>
          <p:cNvPr id="6" name="Title 7"/>
          <p:cNvSpPr txBox="1">
            <a:spLocks/>
          </p:cNvSpPr>
          <p:nvPr/>
        </p:nvSpPr>
        <p:spPr>
          <a:xfrm>
            <a:off x="1676400" y="6145347"/>
            <a:ext cx="10515600" cy="712653"/>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nl-BE" sz="2400" dirty="0"/>
          </a:p>
        </p:txBody>
      </p:sp>
      <p:sp>
        <p:nvSpPr>
          <p:cNvPr id="9" name="Title 7"/>
          <p:cNvSpPr txBox="1">
            <a:spLocks/>
          </p:cNvSpPr>
          <p:nvPr/>
        </p:nvSpPr>
        <p:spPr>
          <a:xfrm>
            <a:off x="0" y="3272589"/>
            <a:ext cx="12192000" cy="1289886"/>
          </a:xfrm>
          <a:prstGeom prst="rect">
            <a:avLst/>
          </a:prstGeom>
          <a:gradFill>
            <a:gsLst>
              <a:gs pos="0">
                <a:schemeClr val="accent1">
                  <a:lumMod val="5000"/>
                  <a:lumOff val="95000"/>
                  <a:alpha val="0"/>
                </a:schemeClr>
              </a:gs>
              <a:gs pos="14000">
                <a:srgbClr val="FFFFFF">
                  <a:alpha val="50000"/>
                </a:srgbClr>
              </a:gs>
              <a:gs pos="50000">
                <a:srgbClr val="FFFFFF"/>
              </a:gs>
              <a:gs pos="100000">
                <a:srgbClr val="FFFFFF"/>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dirty="0" smtClean="0"/>
              <a:t>Besluit</a:t>
            </a:r>
            <a:endParaRPr lang="nl-BE" dirty="0"/>
          </a:p>
        </p:txBody>
      </p:sp>
      <p:sp>
        <p:nvSpPr>
          <p:cNvPr id="10" name="Text Placeholder 2"/>
          <p:cNvSpPr txBox="1">
            <a:spLocks/>
          </p:cNvSpPr>
          <p:nvPr/>
        </p:nvSpPr>
        <p:spPr>
          <a:xfrm>
            <a:off x="0" y="4562475"/>
            <a:ext cx="12192000" cy="2295525"/>
          </a:xfrm>
          <a:prstGeom prst="rect">
            <a:avLst/>
          </a:prstGeom>
          <a:gradFill>
            <a:gsLst>
              <a:gs pos="0">
                <a:schemeClr val="accent1">
                  <a:lumMod val="5000"/>
                  <a:lumOff val="95000"/>
                </a:schemeClr>
              </a:gs>
              <a:gs pos="48000">
                <a:srgbClr val="FFFFFF"/>
              </a:gs>
              <a:gs pos="90000">
                <a:srgbClr val="FFFFFF">
                  <a:alpha val="50000"/>
                </a:srgbClr>
              </a:gs>
              <a:gs pos="100000">
                <a:srgbClr val="FFFFFF">
                  <a:alpha val="0"/>
                </a:srgbClr>
              </a:gs>
            </a:gsLst>
            <a:lin ang="5400000" scaled="1"/>
          </a:gra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dirty="0"/>
          </a:p>
        </p:txBody>
      </p:sp>
    </p:spTree>
    <p:extLst>
      <p:ext uri="{BB962C8B-B14F-4D97-AF65-F5344CB8AC3E}">
        <p14:creationId xmlns:p14="http://schemas.microsoft.com/office/powerpoint/2010/main" val="2385197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a:extLst>
              <a:ext uri="{28A0092B-C50C-407E-A947-70E740481C1C}">
                <a14:useLocalDpi xmlns:a14="http://schemas.microsoft.com/office/drawing/2010/main" val="0"/>
              </a:ext>
            </a:extLst>
          </a:blip>
          <a:srcRect l="21501" r="10410"/>
          <a:stretch/>
        </p:blipFill>
        <p:spPr>
          <a:xfrm>
            <a:off x="4394200" y="0"/>
            <a:ext cx="7797800" cy="6858000"/>
          </a:xfrm>
          <a:prstGeom prst="rect">
            <a:avLst/>
          </a:prstGeom>
        </p:spPr>
      </p:pic>
      <p:sp>
        <p:nvSpPr>
          <p:cNvPr id="2" name="Title 1"/>
          <p:cNvSpPr>
            <a:spLocks noGrp="1"/>
          </p:cNvSpPr>
          <p:nvPr>
            <p:ph type="title"/>
          </p:nvPr>
        </p:nvSpPr>
        <p:spPr/>
        <p:txBody>
          <a:bodyPr>
            <a:normAutofit/>
          </a:bodyPr>
          <a:lstStyle/>
          <a:p>
            <a:r>
              <a:rPr lang="en-US" dirty="0" smtClean="0"/>
              <a:t>We want you!</a:t>
            </a:r>
            <a:endParaRPr lang="en-US" dirty="0"/>
          </a:p>
        </p:txBody>
      </p:sp>
      <p:sp>
        <p:nvSpPr>
          <p:cNvPr id="5" name="Tijdelijke aanduiding voor inhoud 4"/>
          <p:cNvSpPr>
            <a:spLocks noGrp="1"/>
          </p:cNvSpPr>
          <p:nvPr>
            <p:ph idx="1"/>
          </p:nvPr>
        </p:nvSpPr>
        <p:spPr>
          <a:xfrm>
            <a:off x="838200" y="1825625"/>
            <a:ext cx="4334301" cy="4351338"/>
          </a:xfrm>
        </p:spPr>
        <p:txBody>
          <a:bodyPr/>
          <a:lstStyle/>
          <a:p>
            <a:r>
              <a:rPr lang="nl-BE" dirty="0" smtClean="0"/>
              <a:t>Kandidaten voor deelname aan </a:t>
            </a:r>
            <a:r>
              <a:rPr lang="nl-BE" dirty="0" err="1" smtClean="0"/>
              <a:t>TRIOs</a:t>
            </a:r>
            <a:endParaRPr lang="nl-BE" dirty="0" smtClean="0"/>
          </a:p>
          <a:p>
            <a:r>
              <a:rPr lang="nl-BE" dirty="0" smtClean="0"/>
              <a:t>In Vlaanderen én Wallonië</a:t>
            </a:r>
          </a:p>
          <a:p>
            <a:r>
              <a:rPr lang="nl-BE" dirty="0" smtClean="0"/>
              <a:t>Regionaal, vanaf 2017</a:t>
            </a:r>
            <a:endParaRPr lang="nl-BE" dirty="0"/>
          </a:p>
          <a:p>
            <a:r>
              <a:rPr lang="nl-BE" dirty="0" smtClean="0"/>
              <a:t>Aanmelden via </a:t>
            </a:r>
            <a:r>
              <a:rPr lang="nl-BE" dirty="0" err="1"/>
              <a:t>info@bbvag</a:t>
            </a:r>
            <a:endParaRPr lang="nl-BE" dirty="0"/>
          </a:p>
          <a:p>
            <a:endParaRPr lang="nl-BE" dirty="0"/>
          </a:p>
        </p:txBody>
      </p:sp>
    </p:spTree>
    <p:extLst>
      <p:ext uri="{BB962C8B-B14F-4D97-AF65-F5344CB8AC3E}">
        <p14:creationId xmlns:p14="http://schemas.microsoft.com/office/powerpoint/2010/main" val="58397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04858" cy="6858000"/>
          </a:xfrm>
        </p:spPr>
      </p:pic>
    </p:spTree>
    <p:extLst>
      <p:ext uri="{BB962C8B-B14F-4D97-AF65-F5344CB8AC3E}">
        <p14:creationId xmlns:p14="http://schemas.microsoft.com/office/powerpoint/2010/main" val="36785430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0712"/>
            <a:ext cx="12192000" cy="7478712"/>
          </a:xfrm>
          <a:prstGeom prst="rect">
            <a:avLst/>
          </a:prstGeom>
        </p:spPr>
      </p:pic>
      <p:sp>
        <p:nvSpPr>
          <p:cNvPr id="6" name="Title 7"/>
          <p:cNvSpPr txBox="1">
            <a:spLocks/>
          </p:cNvSpPr>
          <p:nvPr/>
        </p:nvSpPr>
        <p:spPr>
          <a:xfrm>
            <a:off x="1676400" y="6145347"/>
            <a:ext cx="10515600" cy="712653"/>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nl-BE" sz="2400" dirty="0"/>
          </a:p>
        </p:txBody>
      </p:sp>
      <p:sp>
        <p:nvSpPr>
          <p:cNvPr id="9" name="Title 7"/>
          <p:cNvSpPr txBox="1">
            <a:spLocks/>
          </p:cNvSpPr>
          <p:nvPr/>
        </p:nvSpPr>
        <p:spPr>
          <a:xfrm>
            <a:off x="0" y="3272589"/>
            <a:ext cx="12192000" cy="1289886"/>
          </a:xfrm>
          <a:prstGeom prst="rect">
            <a:avLst/>
          </a:prstGeom>
          <a:gradFill>
            <a:gsLst>
              <a:gs pos="0">
                <a:schemeClr val="accent1">
                  <a:lumMod val="5000"/>
                  <a:lumOff val="95000"/>
                  <a:alpha val="0"/>
                </a:schemeClr>
              </a:gs>
              <a:gs pos="14000">
                <a:srgbClr val="FFFFFF">
                  <a:alpha val="50000"/>
                </a:srgbClr>
              </a:gs>
              <a:gs pos="50000">
                <a:srgbClr val="FFFFFF"/>
              </a:gs>
              <a:gs pos="100000">
                <a:srgbClr val="FFFFFF"/>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dirty="0" smtClean="0"/>
              <a:t>Waarom promotie </a:t>
            </a:r>
            <a:r>
              <a:rPr lang="nl-BE" dirty="0"/>
              <a:t>van het beroep</a:t>
            </a:r>
          </a:p>
        </p:txBody>
      </p:sp>
      <p:sp>
        <p:nvSpPr>
          <p:cNvPr id="10" name="Text Placeholder 2"/>
          <p:cNvSpPr txBox="1">
            <a:spLocks/>
          </p:cNvSpPr>
          <p:nvPr/>
        </p:nvSpPr>
        <p:spPr>
          <a:xfrm>
            <a:off x="0" y="4562475"/>
            <a:ext cx="12192000" cy="2295525"/>
          </a:xfrm>
          <a:prstGeom prst="rect">
            <a:avLst/>
          </a:prstGeom>
          <a:gradFill>
            <a:gsLst>
              <a:gs pos="0">
                <a:schemeClr val="accent1">
                  <a:lumMod val="5000"/>
                  <a:lumOff val="95000"/>
                </a:schemeClr>
              </a:gs>
              <a:gs pos="48000">
                <a:srgbClr val="FFFFFF"/>
              </a:gs>
              <a:gs pos="90000">
                <a:srgbClr val="FFFFFF">
                  <a:alpha val="50000"/>
                </a:srgbClr>
              </a:gs>
              <a:gs pos="100000">
                <a:srgbClr val="FFFFFF">
                  <a:alpha val="0"/>
                </a:srgbClr>
              </a:gs>
            </a:gsLst>
            <a:lin ang="5400000" scaled="1"/>
          </a:gra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dirty="0"/>
          </a:p>
        </p:txBody>
      </p:sp>
      <p:sp>
        <p:nvSpPr>
          <p:cNvPr id="11" name="Text Placeholder 2"/>
          <p:cNvSpPr>
            <a:spLocks noGrp="1"/>
          </p:cNvSpPr>
          <p:nvPr>
            <p:ph type="body" idx="1"/>
          </p:nvPr>
        </p:nvSpPr>
        <p:spPr>
          <a:xfrm>
            <a:off x="108234" y="4562475"/>
            <a:ext cx="10337516" cy="1500187"/>
          </a:xfrm>
        </p:spPr>
        <p:txBody>
          <a:bodyPr/>
          <a:lstStyle/>
          <a:p>
            <a:r>
              <a:rPr lang="nl-BE" dirty="0" smtClean="0"/>
              <a:t>Perceptie bij de collega-artsen</a:t>
            </a:r>
          </a:p>
          <a:p>
            <a:r>
              <a:rPr lang="nl-BE" dirty="0"/>
              <a:t>Evolutie bedrijfsartsen in </a:t>
            </a:r>
            <a:r>
              <a:rPr lang="nl-BE" dirty="0" smtClean="0"/>
              <a:t>België</a:t>
            </a:r>
          </a:p>
          <a:p>
            <a:r>
              <a:rPr lang="nl-BE" dirty="0" smtClean="0"/>
              <a:t>Hoe vergroten aantal bedrijfsartsen</a:t>
            </a:r>
          </a:p>
        </p:txBody>
      </p:sp>
    </p:spTree>
    <p:extLst>
      <p:ext uri="{BB962C8B-B14F-4D97-AF65-F5344CB8AC3E}">
        <p14:creationId xmlns:p14="http://schemas.microsoft.com/office/powerpoint/2010/main" val="2611118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Perceptie bij de collega-artsen</a:t>
            </a:r>
            <a:endParaRPr lang="nl-BE" dirty="0"/>
          </a:p>
        </p:txBody>
      </p:sp>
      <p:sp>
        <p:nvSpPr>
          <p:cNvPr id="3" name="Tijdelijke aanduiding voor inhoud 2"/>
          <p:cNvSpPr>
            <a:spLocks noGrp="1"/>
          </p:cNvSpPr>
          <p:nvPr>
            <p:ph idx="1"/>
          </p:nvPr>
        </p:nvSpPr>
        <p:spPr/>
        <p:txBody>
          <a:bodyPr/>
          <a:lstStyle/>
          <a:p>
            <a:r>
              <a:rPr lang="nl-BE" dirty="0" smtClean="0"/>
              <a:t>Wat is een bedrijfsarts?</a:t>
            </a:r>
          </a:p>
          <a:p>
            <a:pPr marL="0" indent="0">
              <a:buNone/>
            </a:pPr>
            <a:r>
              <a:rPr lang="nl-BE" dirty="0" smtClean="0"/>
              <a:t>   </a:t>
            </a:r>
            <a:r>
              <a:rPr lang="nl-BE" i="1" dirty="0" smtClean="0"/>
              <a:t>… een soort van controlearts?</a:t>
            </a:r>
          </a:p>
          <a:p>
            <a:pPr marL="0" indent="0">
              <a:buNone/>
            </a:pPr>
            <a:endParaRPr lang="nl-BE" dirty="0" smtClean="0"/>
          </a:p>
          <a:p>
            <a:r>
              <a:rPr lang="nl-BE" dirty="0" smtClean="0"/>
              <a:t>Wat doet een bedrijfsarts?</a:t>
            </a:r>
          </a:p>
          <a:p>
            <a:pPr marL="0" indent="0">
              <a:buNone/>
            </a:pPr>
            <a:r>
              <a:rPr lang="nl-BE" i="1" dirty="0" smtClean="0"/>
              <a:t>   … werknemers controleren?</a:t>
            </a:r>
          </a:p>
          <a:p>
            <a:pPr marL="0" indent="0">
              <a:buNone/>
            </a:pPr>
            <a:endParaRPr lang="nl-BE" dirty="0" smtClean="0"/>
          </a:p>
          <a:p>
            <a:r>
              <a:rPr lang="nl-BE" dirty="0" smtClean="0"/>
              <a:t>Voor wie werkt de bedrijfsarts?</a:t>
            </a:r>
          </a:p>
          <a:p>
            <a:pPr marL="0" indent="0">
              <a:buNone/>
            </a:pPr>
            <a:r>
              <a:rPr lang="nl-BE" i="1" dirty="0" smtClean="0"/>
              <a:t>   Voor de werkgever uiteraard!</a:t>
            </a:r>
            <a:endParaRPr lang="nl-BE" i="1"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357" y="2165685"/>
            <a:ext cx="7857065" cy="4692316"/>
          </a:xfrm>
          <a:prstGeom prst="rect">
            <a:avLst/>
          </a:prstGeom>
        </p:spPr>
      </p:pic>
    </p:spTree>
    <p:extLst>
      <p:ext uri="{BB962C8B-B14F-4D97-AF65-F5344CB8AC3E}">
        <p14:creationId xmlns:p14="http://schemas.microsoft.com/office/powerpoint/2010/main" val="153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8719" r="12142"/>
          <a:stretch/>
        </p:blipFill>
        <p:spPr>
          <a:xfrm>
            <a:off x="6112042" y="1941095"/>
            <a:ext cx="6079958" cy="4916905"/>
          </a:xfrm>
          <a:prstGeom prst="rect">
            <a:avLst/>
          </a:prstGeom>
        </p:spPr>
      </p:pic>
      <p:graphicFrame>
        <p:nvGraphicFramePr>
          <p:cNvPr id="5" name="Grafiek 4"/>
          <p:cNvGraphicFramePr>
            <a:graphicFrameLocks noGrp="1"/>
          </p:cNvGraphicFramePr>
          <p:nvPr>
            <p:extLst>
              <p:ext uri="{D42A27DB-BD31-4B8C-83A1-F6EECF244321}">
                <p14:modId xmlns:p14="http://schemas.microsoft.com/office/powerpoint/2010/main" val="3173101568"/>
              </p:ext>
            </p:extLst>
          </p:nvPr>
        </p:nvGraphicFramePr>
        <p:xfrm>
          <a:off x="-529389" y="1825625"/>
          <a:ext cx="7997583" cy="503237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r>
              <a:rPr lang="nl-BE" dirty="0" smtClean="0"/>
              <a:t>Bedrijfsartsen </a:t>
            </a:r>
            <a:r>
              <a:rPr lang="nl-BE" dirty="0"/>
              <a:t>in </a:t>
            </a:r>
            <a:r>
              <a:rPr lang="nl-BE" dirty="0" smtClean="0"/>
              <a:t>België - profiel</a:t>
            </a:r>
            <a:endParaRPr lang="nl-BE" dirty="0"/>
          </a:p>
        </p:txBody>
      </p:sp>
      <p:sp>
        <p:nvSpPr>
          <p:cNvPr id="3" name="Tijdelijke aanduiding voor inhoud 2"/>
          <p:cNvSpPr>
            <a:spLocks noGrp="1"/>
          </p:cNvSpPr>
          <p:nvPr>
            <p:ph idx="1"/>
          </p:nvPr>
        </p:nvSpPr>
        <p:spPr>
          <a:xfrm>
            <a:off x="3333341" y="2239819"/>
            <a:ext cx="4648200" cy="676943"/>
          </a:xfrm>
        </p:spPr>
        <p:txBody>
          <a:bodyPr/>
          <a:lstStyle/>
          <a:p>
            <a:pPr marL="0" indent="0">
              <a:buNone/>
            </a:pPr>
            <a:r>
              <a:rPr lang="nl-BE" dirty="0" smtClean="0"/>
              <a:t>Gemiddelde leeftijd &gt; 45 jaar</a:t>
            </a:r>
          </a:p>
        </p:txBody>
      </p:sp>
      <p:sp>
        <p:nvSpPr>
          <p:cNvPr id="6" name="Rectangle 4"/>
          <p:cNvSpPr>
            <a:spLocks noChangeArrowheads="1"/>
          </p:cNvSpPr>
          <p:nvPr/>
        </p:nvSpPr>
        <p:spPr bwMode="auto">
          <a:xfrm>
            <a:off x="0" y="6550223"/>
            <a:ext cx="3915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BE" sz="1400" i="1" dirty="0" smtClean="0"/>
              <a:t>Bron: Co-</a:t>
            </a:r>
            <a:r>
              <a:rPr lang="nl-BE" sz="1400" i="1" dirty="0" err="1" smtClean="0"/>
              <a:t>prev</a:t>
            </a:r>
            <a:r>
              <a:rPr lang="nl-BE" sz="1400" i="1" dirty="0" smtClean="0"/>
              <a:t> (2011)</a:t>
            </a:r>
            <a:endParaRPr lang="nl-BE" sz="1400" i="1" dirty="0"/>
          </a:p>
        </p:txBody>
      </p:sp>
    </p:spTree>
    <p:extLst>
      <p:ext uri="{BB962C8B-B14F-4D97-AF65-F5344CB8AC3E}">
        <p14:creationId xmlns:p14="http://schemas.microsoft.com/office/powerpoint/2010/main" val="167858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Bedrijfsartsen </a:t>
            </a:r>
            <a:r>
              <a:rPr lang="nl-BE" dirty="0"/>
              <a:t>in </a:t>
            </a:r>
            <a:r>
              <a:rPr lang="nl-BE" dirty="0" smtClean="0"/>
              <a:t>België - evolutie</a:t>
            </a:r>
            <a:endParaRPr lang="nl-BE" dirty="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8719" r="12142"/>
          <a:stretch/>
        </p:blipFill>
        <p:spPr>
          <a:xfrm>
            <a:off x="6112042" y="1941095"/>
            <a:ext cx="6079958" cy="4916905"/>
          </a:xfrm>
          <a:prstGeom prst="rect">
            <a:avLst/>
          </a:prstGeom>
        </p:spPr>
      </p:pic>
      <p:graphicFrame>
        <p:nvGraphicFramePr>
          <p:cNvPr id="6" name="Grafiek 5"/>
          <p:cNvGraphicFramePr>
            <a:graphicFrameLocks noGrp="1"/>
          </p:cNvGraphicFramePr>
          <p:nvPr>
            <p:extLst>
              <p:ext uri="{D42A27DB-BD31-4B8C-83A1-F6EECF244321}">
                <p14:modId xmlns:p14="http://schemas.microsoft.com/office/powerpoint/2010/main" val="1144705709"/>
              </p:ext>
            </p:extLst>
          </p:nvPr>
        </p:nvGraphicFramePr>
        <p:xfrm>
          <a:off x="-158998" y="1941095"/>
          <a:ext cx="6992934" cy="4916905"/>
        </p:xfrm>
        <a:graphic>
          <a:graphicData uri="http://schemas.openxmlformats.org/drawingml/2006/chart">
            <c:chart xmlns:c="http://schemas.openxmlformats.org/drawingml/2006/chart" xmlns:r="http://schemas.openxmlformats.org/officeDocument/2006/relationships" r:id="rId3"/>
          </a:graphicData>
        </a:graphic>
      </p:graphicFrame>
      <p:sp>
        <p:nvSpPr>
          <p:cNvPr id="7" name="Tijdelijke aanduiding voor inhoud 6"/>
          <p:cNvSpPr>
            <a:spLocks noGrp="1"/>
          </p:cNvSpPr>
          <p:nvPr>
            <p:ph idx="1"/>
          </p:nvPr>
        </p:nvSpPr>
        <p:spPr>
          <a:xfrm>
            <a:off x="1957599" y="1935018"/>
            <a:ext cx="5273842" cy="644859"/>
          </a:xfrm>
        </p:spPr>
        <p:txBody>
          <a:bodyPr/>
          <a:lstStyle/>
          <a:p>
            <a:pPr marL="0" indent="0">
              <a:buNone/>
            </a:pPr>
            <a:r>
              <a:rPr lang="nl-BE" dirty="0" smtClean="0"/>
              <a:t>Uitstroom (pensioen) &gt;&gt; Instroom</a:t>
            </a:r>
            <a:endParaRPr lang="nl-BE" dirty="0"/>
          </a:p>
        </p:txBody>
      </p:sp>
      <p:sp>
        <p:nvSpPr>
          <p:cNvPr id="8" name="Rectangle 4"/>
          <p:cNvSpPr>
            <a:spLocks noChangeArrowheads="1"/>
          </p:cNvSpPr>
          <p:nvPr/>
        </p:nvSpPr>
        <p:spPr bwMode="auto">
          <a:xfrm>
            <a:off x="0" y="6550223"/>
            <a:ext cx="39152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BE" sz="1400" i="1" dirty="0" smtClean="0"/>
              <a:t>Bron: Co-</a:t>
            </a:r>
            <a:r>
              <a:rPr lang="nl-BE" sz="1400" i="1" dirty="0" err="1" smtClean="0"/>
              <a:t>prev</a:t>
            </a:r>
            <a:r>
              <a:rPr lang="nl-BE" sz="1400" i="1" dirty="0" smtClean="0"/>
              <a:t> (2011), update naar 2016</a:t>
            </a:r>
            <a:endParaRPr lang="nl-BE" sz="1400" i="1" dirty="0"/>
          </a:p>
        </p:txBody>
      </p:sp>
    </p:spTree>
    <p:extLst>
      <p:ext uri="{BB962C8B-B14F-4D97-AF65-F5344CB8AC3E}">
        <p14:creationId xmlns:p14="http://schemas.microsoft.com/office/powerpoint/2010/main" val="1402742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Hoe vergroten aantal bedrijfsartsen</a:t>
            </a:r>
            <a:endParaRPr lang="nl-BE" dirty="0"/>
          </a:p>
        </p:txBody>
      </p:sp>
      <p:sp>
        <p:nvSpPr>
          <p:cNvPr id="3" name="Tijdelijke aanduiding voor inhoud 2"/>
          <p:cNvSpPr>
            <a:spLocks noGrp="1"/>
          </p:cNvSpPr>
          <p:nvPr>
            <p:ph idx="1"/>
          </p:nvPr>
        </p:nvSpPr>
        <p:spPr/>
        <p:txBody>
          <a:bodyPr/>
          <a:lstStyle/>
          <a:p>
            <a:r>
              <a:rPr lang="nl-BE" dirty="0" smtClean="0"/>
              <a:t>Uitstroom </a:t>
            </a:r>
            <a:r>
              <a:rPr lang="nl-BE" dirty="0" smtClean="0">
                <a:sym typeface="Wingdings" panose="05000000000000000000" pitchFamily="2" charset="2"/>
              </a:rPr>
              <a:t></a:t>
            </a:r>
          </a:p>
          <a:p>
            <a:pPr lvl="1"/>
            <a:r>
              <a:rPr lang="nl-BE" strike="sngStrike" dirty="0" smtClean="0"/>
              <a:t>Betere financiële voorwaarden</a:t>
            </a:r>
          </a:p>
          <a:p>
            <a:pPr lvl="1"/>
            <a:r>
              <a:rPr lang="nl-BE" dirty="0" smtClean="0"/>
              <a:t>Verbieden pensioen</a:t>
            </a:r>
          </a:p>
          <a:p>
            <a:r>
              <a:rPr lang="nl-BE" dirty="0" smtClean="0"/>
              <a:t>Instroom </a:t>
            </a:r>
            <a:r>
              <a:rPr lang="nl-BE" dirty="0" smtClean="0">
                <a:sym typeface="Wingdings" panose="05000000000000000000" pitchFamily="2" charset="2"/>
              </a:rPr>
              <a:t></a:t>
            </a:r>
          </a:p>
          <a:p>
            <a:pPr lvl="1"/>
            <a:r>
              <a:rPr lang="nl-BE" strike="sngStrike" dirty="0"/>
              <a:t>Betere financiële voorwaarden</a:t>
            </a:r>
          </a:p>
          <a:p>
            <a:pPr lvl="1"/>
            <a:r>
              <a:rPr lang="nl-BE" dirty="0" smtClean="0">
                <a:sym typeface="Wingdings" panose="05000000000000000000" pitchFamily="2" charset="2"/>
              </a:rPr>
              <a:t>Kloonprogramma</a:t>
            </a:r>
          </a:p>
          <a:p>
            <a:pPr lvl="1"/>
            <a:r>
              <a:rPr lang="nl-BE" dirty="0" smtClean="0">
                <a:sym typeface="Wingdings" panose="05000000000000000000" pitchFamily="2" charset="2"/>
              </a:rPr>
              <a:t>Gastarbeiders</a:t>
            </a:r>
          </a:p>
          <a:p>
            <a:pPr lvl="1"/>
            <a:r>
              <a:rPr lang="nl-BE" sz="3200" dirty="0" smtClean="0">
                <a:sym typeface="Wingdings" panose="05000000000000000000" pitchFamily="2" charset="2"/>
              </a:rPr>
              <a:t>Propaganda</a:t>
            </a:r>
            <a:endParaRPr lang="nl-BE" dirty="0"/>
          </a:p>
        </p:txBody>
      </p:sp>
      <p:pic>
        <p:nvPicPr>
          <p:cNvPr id="1026" name="Picture 2" descr="Afbeeldingsresultaat voor beautiful doctor"/>
          <p:cNvPicPr>
            <a:picLocks noChangeAspect="1" noChangeArrowheads="1"/>
          </p:cNvPicPr>
          <p:nvPr/>
        </p:nvPicPr>
        <p:blipFill rotWithShape="1">
          <a:blip r:embed="rId2">
            <a:extLst>
              <a:ext uri="{28A0092B-C50C-407E-A947-70E740481C1C}">
                <a14:useLocalDpi xmlns:a14="http://schemas.microsoft.com/office/drawing/2010/main" val="0"/>
              </a:ext>
            </a:extLst>
          </a:blip>
          <a:srcRect l="25836" t="729" r="24813" b="1070"/>
          <a:stretch/>
        </p:blipFill>
        <p:spPr bwMode="auto">
          <a:xfrm>
            <a:off x="7660193" y="1783582"/>
            <a:ext cx="4531807" cy="5074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92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12191999" cy="7594600"/>
          </a:xfrm>
          <a:prstGeom prst="rect">
            <a:avLst/>
          </a:prstGeom>
        </p:spPr>
      </p:pic>
      <p:sp>
        <p:nvSpPr>
          <p:cNvPr id="6" name="Title 7"/>
          <p:cNvSpPr txBox="1">
            <a:spLocks/>
          </p:cNvSpPr>
          <p:nvPr/>
        </p:nvSpPr>
        <p:spPr>
          <a:xfrm>
            <a:off x="1676400" y="6145347"/>
            <a:ext cx="10515600" cy="712653"/>
          </a:xfrm>
          <a:prstGeom prst="rect">
            <a:avLst/>
          </a:prstGeom>
          <a:no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nl-BE" sz="2400" dirty="0"/>
          </a:p>
        </p:txBody>
      </p:sp>
      <p:sp>
        <p:nvSpPr>
          <p:cNvPr id="9" name="Title 7"/>
          <p:cNvSpPr txBox="1">
            <a:spLocks/>
          </p:cNvSpPr>
          <p:nvPr/>
        </p:nvSpPr>
        <p:spPr>
          <a:xfrm>
            <a:off x="0" y="3272589"/>
            <a:ext cx="12192000" cy="1289886"/>
          </a:xfrm>
          <a:prstGeom prst="rect">
            <a:avLst/>
          </a:prstGeom>
          <a:gradFill>
            <a:gsLst>
              <a:gs pos="0">
                <a:schemeClr val="accent1">
                  <a:lumMod val="5000"/>
                  <a:lumOff val="95000"/>
                  <a:alpha val="0"/>
                </a:schemeClr>
              </a:gs>
              <a:gs pos="14000">
                <a:srgbClr val="FFFFFF">
                  <a:alpha val="50000"/>
                </a:srgbClr>
              </a:gs>
              <a:gs pos="50000">
                <a:srgbClr val="FFFFFF"/>
              </a:gs>
              <a:gs pos="100000">
                <a:srgbClr val="FFFFFF"/>
              </a:gs>
            </a:gsLst>
            <a:lin ang="5400000" scaled="1"/>
          </a:gradFill>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dirty="0" smtClean="0"/>
              <a:t>Het project bij </a:t>
            </a:r>
            <a:r>
              <a:rPr lang="nl-BE" dirty="0" err="1" smtClean="0"/>
              <a:t>Domus</a:t>
            </a:r>
            <a:r>
              <a:rPr lang="nl-BE" dirty="0" smtClean="0"/>
              <a:t> </a:t>
            </a:r>
            <a:r>
              <a:rPr lang="nl-BE" dirty="0" err="1" smtClean="0"/>
              <a:t>Medica</a:t>
            </a:r>
            <a:endParaRPr lang="nl-BE" dirty="0"/>
          </a:p>
        </p:txBody>
      </p:sp>
      <p:sp>
        <p:nvSpPr>
          <p:cNvPr id="10" name="Text Placeholder 2"/>
          <p:cNvSpPr txBox="1">
            <a:spLocks/>
          </p:cNvSpPr>
          <p:nvPr/>
        </p:nvSpPr>
        <p:spPr>
          <a:xfrm>
            <a:off x="0" y="4562475"/>
            <a:ext cx="12192000" cy="2295525"/>
          </a:xfrm>
          <a:prstGeom prst="rect">
            <a:avLst/>
          </a:prstGeom>
          <a:gradFill>
            <a:gsLst>
              <a:gs pos="0">
                <a:schemeClr val="accent1">
                  <a:lumMod val="5000"/>
                  <a:lumOff val="95000"/>
                </a:schemeClr>
              </a:gs>
              <a:gs pos="48000">
                <a:srgbClr val="FFFFFF"/>
              </a:gs>
              <a:gs pos="90000">
                <a:srgbClr val="FFFFFF">
                  <a:alpha val="50000"/>
                </a:srgbClr>
              </a:gs>
              <a:gs pos="100000">
                <a:srgbClr val="FFFFFF">
                  <a:alpha val="0"/>
                </a:srgbClr>
              </a:gs>
            </a:gsLst>
            <a:lin ang="5400000" scaled="1"/>
          </a:gra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nl-BE" dirty="0"/>
          </a:p>
        </p:txBody>
      </p:sp>
      <p:sp>
        <p:nvSpPr>
          <p:cNvPr id="11" name="Text Placeholder 2"/>
          <p:cNvSpPr>
            <a:spLocks noGrp="1"/>
          </p:cNvSpPr>
          <p:nvPr>
            <p:ph type="body" idx="1"/>
          </p:nvPr>
        </p:nvSpPr>
        <p:spPr>
          <a:xfrm>
            <a:off x="108234" y="4562475"/>
            <a:ext cx="10337516" cy="1500187"/>
          </a:xfrm>
        </p:spPr>
        <p:txBody>
          <a:bodyPr/>
          <a:lstStyle/>
          <a:p>
            <a:r>
              <a:rPr lang="nl-BE" dirty="0"/>
              <a:t>KB Re-integratie</a:t>
            </a:r>
          </a:p>
          <a:p>
            <a:r>
              <a:rPr lang="nl-BE" dirty="0"/>
              <a:t>Begeleidingscomité</a:t>
            </a:r>
          </a:p>
          <a:p>
            <a:r>
              <a:rPr lang="nl-BE" dirty="0" smtClean="0"/>
              <a:t>Opstart </a:t>
            </a:r>
            <a:r>
              <a:rPr lang="nl-BE" dirty="0" err="1" smtClean="0"/>
              <a:t>TRIOs</a:t>
            </a:r>
            <a:endParaRPr lang="nl-BE" dirty="0"/>
          </a:p>
        </p:txBody>
      </p:sp>
    </p:spTree>
    <p:extLst>
      <p:ext uri="{BB962C8B-B14F-4D97-AF65-F5344CB8AC3E}">
        <p14:creationId xmlns:p14="http://schemas.microsoft.com/office/powerpoint/2010/main" val="11401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KB Re-integratie</a:t>
            </a:r>
            <a:endParaRPr lang="nl-BE" dirty="0"/>
          </a:p>
        </p:txBody>
      </p:sp>
      <p:sp>
        <p:nvSpPr>
          <p:cNvPr id="3" name="Tijdelijke aanduiding voor inhoud 2"/>
          <p:cNvSpPr>
            <a:spLocks noGrp="1"/>
          </p:cNvSpPr>
          <p:nvPr>
            <p:ph idx="1"/>
          </p:nvPr>
        </p:nvSpPr>
        <p:spPr>
          <a:xfrm>
            <a:off x="838200" y="1825625"/>
            <a:ext cx="5431971" cy="4351338"/>
          </a:xfrm>
        </p:spPr>
        <p:txBody>
          <a:bodyPr/>
          <a:lstStyle/>
          <a:p>
            <a:r>
              <a:rPr lang="nl-BE" dirty="0"/>
              <a:t>Voorziet overleg pa-</a:t>
            </a:r>
            <a:r>
              <a:rPr lang="nl-BE" dirty="0" err="1"/>
              <a:t>ag</a:t>
            </a:r>
            <a:r>
              <a:rPr lang="nl-BE" dirty="0"/>
              <a:t> met behandelende arts en adviserend geneesheer</a:t>
            </a:r>
          </a:p>
          <a:p>
            <a:r>
              <a:rPr lang="nl-BE" dirty="0" smtClean="0"/>
              <a:t>Verschijnt </a:t>
            </a:r>
            <a:r>
              <a:rPr lang="nl-BE" strike="sngStrike" dirty="0" smtClean="0"/>
              <a:t>vóór juni 2016</a:t>
            </a:r>
            <a:r>
              <a:rPr lang="nl-BE" dirty="0" smtClean="0"/>
              <a:t> </a:t>
            </a:r>
            <a:r>
              <a:rPr lang="nl-BE" strike="sngStrike" dirty="0" smtClean="0"/>
              <a:t>september 2016</a:t>
            </a:r>
            <a:r>
              <a:rPr lang="nl-BE" dirty="0" smtClean="0"/>
              <a:t> </a:t>
            </a:r>
            <a:r>
              <a:rPr lang="nl-BE" dirty="0" smtClean="0">
                <a:solidFill>
                  <a:srgbClr val="FF0000"/>
                </a:solidFill>
              </a:rPr>
              <a:t>VOLGENDE WEEK</a:t>
            </a:r>
            <a:endParaRPr lang="nl-BE" dirty="0" smtClean="0">
              <a:solidFill>
                <a:srgbClr val="FF0000"/>
              </a:solidFill>
            </a:endParaRPr>
          </a:p>
          <a:p>
            <a:r>
              <a:rPr lang="nl-BE" dirty="0" smtClean="0"/>
              <a:t>Al TRIO-netwerk in Wallonië</a:t>
            </a:r>
          </a:p>
          <a:p>
            <a:r>
              <a:rPr lang="nl-BE" dirty="0" smtClean="0">
                <a:sym typeface="Wingdings" panose="05000000000000000000" pitchFamily="2" charset="2"/>
              </a:rPr>
              <a:t> Project in Vlaanderen via </a:t>
            </a:r>
            <a:r>
              <a:rPr lang="nl-BE" dirty="0" err="1" smtClean="0">
                <a:sym typeface="Wingdings" panose="05000000000000000000" pitchFamily="2" charset="2"/>
              </a:rPr>
              <a:t>Domus</a:t>
            </a:r>
            <a:r>
              <a:rPr lang="nl-BE" dirty="0" smtClean="0">
                <a:sym typeface="Wingdings" panose="05000000000000000000" pitchFamily="2" charset="2"/>
              </a:rPr>
              <a:t> </a:t>
            </a:r>
            <a:r>
              <a:rPr lang="nl-BE" dirty="0" err="1" smtClean="0">
                <a:sym typeface="Wingdings" panose="05000000000000000000" pitchFamily="2" charset="2"/>
              </a:rPr>
              <a:t>Medica</a:t>
            </a:r>
            <a:endParaRPr lang="nl-BE" dirty="0" smtClean="0">
              <a:sym typeface="Wingdings" panose="05000000000000000000" pitchFamily="2" charset="2"/>
            </a:endParaRPr>
          </a:p>
          <a:p>
            <a:r>
              <a:rPr lang="nl-BE" dirty="0" smtClean="0">
                <a:sym typeface="Wingdings" panose="05000000000000000000" pitchFamily="2" charset="2"/>
              </a:rPr>
              <a:t>Begeleidingscomité Trio</a:t>
            </a:r>
            <a:endParaRPr lang="nl-BE" dirty="0" smtClean="0"/>
          </a:p>
          <a:p>
            <a:endParaRPr lang="nl-BE" dirty="0" smtClean="0"/>
          </a:p>
        </p:txBody>
      </p:sp>
      <p:pic>
        <p:nvPicPr>
          <p:cNvPr id="4" name="Afbeelding 3"/>
          <p:cNvPicPr>
            <a:picLocks noChangeAspect="1"/>
          </p:cNvPicPr>
          <p:nvPr/>
        </p:nvPicPr>
        <p:blipFill rotWithShape="1">
          <a:blip r:embed="rId2">
            <a:extLst>
              <a:ext uri="{28A0092B-C50C-407E-A947-70E740481C1C}">
                <a14:useLocalDpi xmlns:a14="http://schemas.microsoft.com/office/drawing/2010/main" val="0"/>
              </a:ext>
            </a:extLst>
          </a:blip>
          <a:srcRect l="31638" r="10734"/>
          <a:stretch/>
        </p:blipFill>
        <p:spPr>
          <a:xfrm>
            <a:off x="6270171" y="1"/>
            <a:ext cx="5921829" cy="6858000"/>
          </a:xfrm>
          <a:prstGeom prst="rect">
            <a:avLst/>
          </a:prstGeom>
        </p:spPr>
      </p:pic>
    </p:spTree>
    <p:extLst>
      <p:ext uri="{BB962C8B-B14F-4D97-AF65-F5344CB8AC3E}">
        <p14:creationId xmlns:p14="http://schemas.microsoft.com/office/powerpoint/2010/main" val="4076423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1030</Words>
  <Application>Microsoft Office PowerPoint</Application>
  <PresentationFormat>Breedbeeld</PresentationFormat>
  <Paragraphs>195</Paragraphs>
  <Slides>29</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29</vt:i4>
      </vt:variant>
    </vt:vector>
  </HeadingPairs>
  <TitlesOfParts>
    <vt:vector size="34" baseType="lpstr">
      <vt:lpstr>Arial</vt:lpstr>
      <vt:lpstr>Calibri</vt:lpstr>
      <vt:lpstr>Calibri Light</vt:lpstr>
      <vt:lpstr>Wingdings</vt:lpstr>
      <vt:lpstr>Kantoorthema</vt:lpstr>
      <vt:lpstr>Opstart TRIO in Vlaanderen</vt:lpstr>
      <vt:lpstr>PowerPoint-presentatie</vt:lpstr>
      <vt:lpstr>PowerPoint-presentatie</vt:lpstr>
      <vt:lpstr>Perceptie bij de collega-artsen</vt:lpstr>
      <vt:lpstr>Bedrijfsartsen in België - profiel</vt:lpstr>
      <vt:lpstr>Bedrijfsartsen in België - evolutie</vt:lpstr>
      <vt:lpstr>Hoe vergroten aantal bedrijfsartsen</vt:lpstr>
      <vt:lpstr>PowerPoint-presentatie</vt:lpstr>
      <vt:lpstr>KB Re-integratie</vt:lpstr>
      <vt:lpstr>Begeleidingscomité Trio</vt:lpstr>
      <vt:lpstr>Opstart TRIOs</vt:lpstr>
      <vt:lpstr>Opstart TRIOs</vt:lpstr>
      <vt:lpstr>PowerPoint-presentatie</vt:lpstr>
      <vt:lpstr>Bronmateriaal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Procedure re-integratie</vt:lpstr>
      <vt:lpstr>Casus – Boris Y., man van 59 jaar</vt:lpstr>
      <vt:lpstr>PowerPoint-presentatie</vt:lpstr>
      <vt:lpstr>We want you!</vt:lpstr>
      <vt:lpstr>PowerPoint-presentatie</vt:lpstr>
    </vt:vector>
  </TitlesOfParts>
  <Company>cCloud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BBvAg Promotie - Opstart TRIO in Vlaanderen</dc:title>
  <dc:creator>Kempeneers, Edelhart</dc:creator>
  <cp:lastModifiedBy>KEMPENEERS Edelhart (EKMP)</cp:lastModifiedBy>
  <cp:revision>141</cp:revision>
  <cp:lastPrinted>2015-10-29T14:56:08Z</cp:lastPrinted>
  <dcterms:created xsi:type="dcterms:W3CDTF">2015-06-25T11:09:57Z</dcterms:created>
  <dcterms:modified xsi:type="dcterms:W3CDTF">2016-11-18T17:28:10Z</dcterms:modified>
</cp:coreProperties>
</file>