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83" r:id="rId10"/>
    <p:sldId id="267" r:id="rId11"/>
    <p:sldId id="266" r:id="rId12"/>
    <p:sldId id="272" r:id="rId13"/>
    <p:sldId id="268" r:id="rId14"/>
    <p:sldId id="273" r:id="rId15"/>
    <p:sldId id="270" r:id="rId16"/>
    <p:sldId id="276" r:id="rId17"/>
    <p:sldId id="271" r:id="rId18"/>
    <p:sldId id="274" r:id="rId19"/>
    <p:sldId id="275" r:id="rId20"/>
    <p:sldId id="269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C42D8"/>
    <a:srgbClr val="0F4E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375"/>
    <p:restoredTop sz="94676"/>
  </p:normalViewPr>
  <p:slideViewPr>
    <p:cSldViewPr snapToGrid="0" snapToObjects="1">
      <p:cViewPr varScale="1">
        <p:scale>
          <a:sx n="110" d="100"/>
          <a:sy n="110" d="100"/>
        </p:scale>
        <p:origin x="20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E2FB3A-AFE3-D54D-84AA-98F197BCD3E4}" type="datetimeFigureOut">
              <a:rPr lang="fr-FR" smtClean="0"/>
              <a:t>08/11/2016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541BC-D97C-6B45-833C-7BDEBBC7776D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2638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541BC-D97C-6B45-833C-7BDEBBC7776D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18504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541BC-D97C-6B45-833C-7BDEBBC7776D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88147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541BC-D97C-6B45-833C-7BDEBBC7776D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55421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541BC-D97C-6B45-833C-7BDEBBC7776D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83967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541BC-D97C-6B45-833C-7BDEBBC7776D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34457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541BC-D97C-6B45-833C-7BDEBBC7776D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57045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541BC-D97C-6B45-833C-7BDEBBC7776D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889366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541BC-D97C-6B45-833C-7BDEBBC7776D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87131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541BC-D97C-6B45-833C-7BDEBBC7776D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241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541BC-D97C-6B45-833C-7BDEBBC7776D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61187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541BC-D97C-6B45-833C-7BDEBBC7776D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2366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541BC-D97C-6B45-833C-7BDEBBC7776D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77333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541BC-D97C-6B45-833C-7BDEBBC7776D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9381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541BC-D97C-6B45-833C-7BDEBBC7776D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09914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541BC-D97C-6B45-833C-7BDEBBC7776D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53787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541BC-D97C-6B45-833C-7BDEBBC7776D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58656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541BC-D97C-6B45-833C-7BDEBBC7776D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0067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r-FR" smtClean="0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11/8/2016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gi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sz="2000" dirty="0" smtClean="0"/>
              <a:t>“Adviserend geneesheer van de verzekeraar</a:t>
            </a:r>
            <a:r>
              <a:rPr lang="nl-BE" sz="2000" dirty="0"/>
              <a:t> – </a:t>
            </a:r>
            <a:r>
              <a:rPr lang="nl-BE" sz="2000" dirty="0" smtClean="0"/>
              <a:t>Arbeidsgeneesheer: samenwerken om de terugkeer naar de werkvloer te optimaliseren </a:t>
            </a:r>
            <a:br>
              <a:rPr lang="nl-BE" sz="2000" dirty="0" smtClean="0"/>
            </a:br>
            <a:endParaRPr lang="nl-BE" sz="20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22921" y="2986191"/>
            <a:ext cx="6498159" cy="1297051"/>
          </a:xfrm>
        </p:spPr>
        <p:txBody>
          <a:bodyPr>
            <a:normAutofit fontScale="70000" lnSpcReduction="20000"/>
          </a:bodyPr>
          <a:lstStyle/>
          <a:p>
            <a:endParaRPr lang="nl-BE" dirty="0" smtClean="0"/>
          </a:p>
          <a:p>
            <a:r>
              <a:rPr lang="nl-BE" dirty="0" smtClean="0"/>
              <a:t>Dr Laurent PAGGETTI</a:t>
            </a:r>
          </a:p>
          <a:p>
            <a:r>
              <a:rPr lang="nl-BE" dirty="0" smtClean="0"/>
              <a:t>Specialist verzekeringsgeneeskunde</a:t>
            </a:r>
          </a:p>
          <a:p>
            <a:r>
              <a:rPr lang="nl-BE" dirty="0" smtClean="0"/>
              <a:t>Preventieadviseur–arbeidsgeneesheer</a:t>
            </a:r>
          </a:p>
          <a:p>
            <a:endParaRPr lang="nl-BE" dirty="0" smtClean="0"/>
          </a:p>
          <a:p>
            <a:r>
              <a:rPr lang="nl-BE" dirty="0" smtClean="0"/>
              <a:t>Onder het toezicht van Pr. Philippe MAIRIAUX </a:t>
            </a:r>
          </a:p>
          <a:p>
            <a:endParaRPr lang="nl-BE" dirty="0" smtClean="0"/>
          </a:p>
          <a:p>
            <a:endParaRPr lang="nl-BE" dirty="0"/>
          </a:p>
        </p:txBody>
      </p:sp>
      <p:sp>
        <p:nvSpPr>
          <p:cNvPr id="5" name="Rectangle 4"/>
          <p:cNvSpPr/>
          <p:nvPr/>
        </p:nvSpPr>
        <p:spPr>
          <a:xfrm>
            <a:off x="579275" y="6315291"/>
            <a:ext cx="7983594" cy="338554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ctr"/>
            <a:r>
              <a:rPr lang="nl-BE" sz="800" dirty="0" smtClean="0"/>
              <a:t>“Adviserend geneesheer van de verzekeraar – arbeidsgeneesheer: samenwerken om de terugkeer naar de werkvloer te optimaliseren”</a:t>
            </a:r>
            <a:r>
              <a:rPr lang="nl-BE" sz="8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 algn="ctr"/>
            <a:r>
              <a:rPr lang="nl-BE" sz="800" dirty="0" smtClean="0"/>
              <a:t>Laurent PAGGETTI  </a:t>
            </a:r>
            <a:endParaRPr lang="nl-BE" sz="800" dirty="0"/>
          </a:p>
        </p:txBody>
      </p:sp>
      <p:pic>
        <p:nvPicPr>
          <p:cNvPr id="4" name="Image 3" descr="Unknown.jpe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664" y="175669"/>
            <a:ext cx="1052484" cy="768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16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64458" y="6150126"/>
            <a:ext cx="8077132" cy="490667"/>
          </a:xfrm>
        </p:spPr>
        <p:txBody>
          <a:bodyPr/>
          <a:lstStyle/>
          <a:p>
            <a:pPr algn="ctr"/>
            <a:r>
              <a:rPr lang="fr-BE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"</a:t>
            </a:r>
            <a:r>
              <a:rPr lang="nl-BE" sz="800" dirty="0">
                <a:solidFill>
                  <a:prstClr val="black"/>
                </a:solidFill>
              </a:rPr>
              <a:t> Adviserend geneesheer van de verzekeraar – arbeidsgeneesheer: </a:t>
            </a:r>
            <a:r>
              <a:rPr lang="nl-BE" sz="800" dirty="0" smtClean="0">
                <a:solidFill>
                  <a:prstClr val="black"/>
                </a:solidFill>
              </a:rPr>
              <a:t>samenwerken om </a:t>
            </a:r>
            <a:r>
              <a:rPr lang="nl-BE" sz="800" dirty="0">
                <a:solidFill>
                  <a:prstClr val="black"/>
                </a:solidFill>
              </a:rPr>
              <a:t>de terugkeer naar de werkvloer te optimaliseren</a:t>
            </a:r>
            <a:r>
              <a:rPr lang="fr-BE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” </a:t>
            </a:r>
          </a:p>
          <a:p>
            <a:pPr algn="ctr"/>
            <a:r>
              <a:rPr lang="fr-BE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</a:t>
            </a:r>
          </a:p>
          <a:p>
            <a:pPr algn="ctr"/>
            <a:r>
              <a:rPr lang="fr-BE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Laurent PAGGETTI           </a:t>
            </a:r>
            <a:endParaRPr lang="fr-BE" sz="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Image 3" descr="Unknown.jpe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0762" y="6221697"/>
            <a:ext cx="574074" cy="419096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1118194" y="786927"/>
            <a:ext cx="69024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Het RDIC-model (de Rijk et al. 2007)</a:t>
            </a:r>
          </a:p>
          <a:p>
            <a:r>
              <a:rPr lang="nl-BE" dirty="0" smtClean="0">
                <a:sym typeface="Wingdings"/>
              </a:rPr>
              <a:t> Ontwikkeld om een beter zicht te krijgen op de samenwerking in het domein van de volksgezondheid</a:t>
            </a:r>
            <a:endParaRPr lang="nl-BE" sz="1600" dirty="0" smtClean="0"/>
          </a:p>
        </p:txBody>
      </p:sp>
      <p:pic>
        <p:nvPicPr>
          <p:cNvPr id="6" name="Image 5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8193" y="1780940"/>
            <a:ext cx="6902435" cy="41003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6938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64458" y="6150126"/>
            <a:ext cx="8077132" cy="490667"/>
          </a:xfrm>
        </p:spPr>
        <p:txBody>
          <a:bodyPr/>
          <a:lstStyle/>
          <a:p>
            <a:pPr algn="ctr"/>
            <a:r>
              <a:rPr lang="fr-BE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" </a:t>
            </a:r>
            <a:r>
              <a:rPr lang="fr-BE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Médecin conseil d'assurance - Médecin du travail : le trait d'union manquant pour optimaliser le retour au travail après un accident du travail ” </a:t>
            </a:r>
          </a:p>
          <a:p>
            <a:pPr algn="ctr"/>
            <a:r>
              <a:rPr lang="fr-BE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</a:t>
            </a:r>
          </a:p>
          <a:p>
            <a:pPr algn="ctr"/>
            <a:r>
              <a:rPr lang="fr-BE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Laurent PAGGETTI          </a:t>
            </a:r>
            <a:endParaRPr lang="fr-BE" sz="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Image 3" descr="Unknown.jpe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0762" y="6221697"/>
            <a:ext cx="574074" cy="419096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864069" y="297429"/>
            <a:ext cx="7666275" cy="6863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Studie :</a:t>
            </a:r>
          </a:p>
          <a:p>
            <a:pPr marL="285750" indent="-285750">
              <a:buFont typeface="Wingdings" charset="2"/>
              <a:buChar char="Ø"/>
            </a:pPr>
            <a:r>
              <a:rPr lang="nl-BE" dirty="0" smtClean="0"/>
              <a:t>Semi-directieve vragenlijst uitgaand van de bestaande setting en de observatie</a:t>
            </a:r>
          </a:p>
          <a:p>
            <a:pPr marL="285750" indent="-285750">
              <a:buFont typeface="Wingdings" charset="2"/>
              <a:buChar char="Ø"/>
            </a:pPr>
            <a:endParaRPr lang="nl-BE" dirty="0" smtClean="0"/>
          </a:p>
          <a:p>
            <a:pPr marL="285750" indent="-285750">
              <a:buFont typeface="Wingdings" charset="2"/>
              <a:buChar char="Ø"/>
            </a:pPr>
            <a:r>
              <a:rPr lang="nl-BE" dirty="0" smtClean="0"/>
              <a:t>Dimensies verkennen :</a:t>
            </a:r>
          </a:p>
          <a:p>
            <a:endParaRPr lang="nl-BE" dirty="0" smtClean="0"/>
          </a:p>
          <a:p>
            <a:pPr marL="742950" lvl="1" indent="-285750">
              <a:buFont typeface="Wingdings" charset="2"/>
              <a:buChar char="Ø"/>
            </a:pPr>
            <a:r>
              <a:rPr lang="nl-BE" sz="1400" dirty="0" smtClean="0"/>
              <a:t>extrinsiek en intrinsiek verlangen </a:t>
            </a:r>
          </a:p>
          <a:p>
            <a:pPr marL="742950" lvl="1" indent="-285750">
              <a:buFont typeface="Wingdings" charset="2"/>
              <a:buChar char="Ø"/>
            </a:pPr>
            <a:r>
              <a:rPr lang="nl-BE" sz="1400" dirty="0"/>
              <a:t>c</a:t>
            </a:r>
            <a:r>
              <a:rPr lang="nl-BE" sz="1400" dirty="0" smtClean="0"/>
              <a:t>apaciteit (mogelijkheid en bereidwilligheid) </a:t>
            </a:r>
          </a:p>
          <a:p>
            <a:pPr marL="742950" lvl="1" indent="-285750">
              <a:buFont typeface="Wingdings" charset="2"/>
              <a:buChar char="Ø"/>
            </a:pPr>
            <a:r>
              <a:rPr lang="nl-BE" sz="1400" dirty="0" smtClean="0"/>
              <a:t>afhankelijkheid </a:t>
            </a:r>
          </a:p>
          <a:p>
            <a:pPr marL="742950" lvl="1" indent="-285750">
              <a:buFont typeface="Wingdings" charset="2"/>
              <a:buChar char="Ø"/>
            </a:pPr>
            <a:r>
              <a:rPr lang="nl-BE" sz="1400" dirty="0" smtClean="0"/>
              <a:t>doel</a:t>
            </a:r>
          </a:p>
          <a:p>
            <a:pPr marL="742950" lvl="1" indent="-285750">
              <a:buFont typeface="Wingdings" charset="2"/>
              <a:buChar char="Ø"/>
            </a:pPr>
            <a:r>
              <a:rPr lang="nl-BE" sz="1400" dirty="0" smtClean="0"/>
              <a:t>instellingen (regels en cultuur) </a:t>
            </a:r>
          </a:p>
          <a:p>
            <a:pPr marL="742950" lvl="1" indent="-285750">
              <a:buFont typeface="Wingdings" charset="2"/>
              <a:buChar char="Ø"/>
            </a:pPr>
            <a:r>
              <a:rPr lang="nl-BE" sz="1400" dirty="0" smtClean="0"/>
              <a:t>perceptie, </a:t>
            </a:r>
          </a:p>
          <a:p>
            <a:pPr marL="742950" lvl="1" indent="-285750">
              <a:buFont typeface="Wingdings" charset="2"/>
              <a:buChar char="Ø"/>
            </a:pPr>
            <a:r>
              <a:rPr lang="nl-BE" sz="1400" dirty="0" smtClean="0"/>
              <a:t>middelen</a:t>
            </a:r>
          </a:p>
          <a:p>
            <a:pPr marL="285750" indent="-285750">
              <a:buFont typeface="Wingdings" charset="2"/>
              <a:buChar char="Ø"/>
            </a:pPr>
            <a:endParaRPr lang="nl-BE" dirty="0" smtClean="0"/>
          </a:p>
          <a:p>
            <a:pPr marL="285750" indent="-285750">
              <a:buFont typeface="Wingdings" charset="2"/>
              <a:buChar char="Ø"/>
            </a:pPr>
            <a:r>
              <a:rPr lang="nl-BE" dirty="0" smtClean="0"/>
              <a:t>6 adviserende geneesheren en 6 PA-arbeidsgeneesheren werden ondervraagd, één beheerder</a:t>
            </a:r>
          </a:p>
          <a:p>
            <a:pPr marL="285750" indent="-285750">
              <a:buFont typeface="Wingdings" charset="2"/>
              <a:buChar char="Ø"/>
            </a:pPr>
            <a:endParaRPr lang="nl-BE" dirty="0" smtClean="0"/>
          </a:p>
          <a:p>
            <a:pPr marL="285750" indent="-285750">
              <a:buFont typeface="Wingdings" charset="2"/>
              <a:buChar char="Ø"/>
            </a:pPr>
            <a:r>
              <a:rPr lang="nl-BE" dirty="0" smtClean="0"/>
              <a:t>Ruimte voor vrije meningsuiting van de ondervraagden</a:t>
            </a:r>
          </a:p>
          <a:p>
            <a:pPr marL="285750" indent="-285750">
              <a:buFont typeface="Wingdings" charset="2"/>
              <a:buChar char="Ø"/>
            </a:pPr>
            <a:endParaRPr lang="nl-BE" dirty="0" smtClean="0"/>
          </a:p>
          <a:p>
            <a:pPr marL="285750" indent="-285750">
              <a:buFont typeface="Wingdings" charset="2"/>
              <a:buChar char="Ø"/>
            </a:pPr>
            <a:r>
              <a:rPr lang="nl-BE" dirty="0" smtClean="0"/>
              <a:t>+/- 30’ per gesprek, opgenomen en letterlijk uitgeschreven</a:t>
            </a:r>
          </a:p>
          <a:p>
            <a:pPr marL="285750" indent="-285750">
              <a:buFont typeface="Wingdings" charset="2"/>
              <a:buChar char="Ø"/>
            </a:pPr>
            <a:endParaRPr lang="nl-BE" dirty="0" smtClean="0"/>
          </a:p>
          <a:p>
            <a:pPr marL="285750" indent="-285750">
              <a:buFont typeface="Wingdings" charset="2"/>
              <a:buChar char="Ø"/>
            </a:pPr>
            <a:r>
              <a:rPr lang="nl-BE" dirty="0" smtClean="0"/>
              <a:t>Analyse onmiddellijk volgend op het gesprek om de sfeer en de intonaties te kunnen weergeven</a:t>
            </a:r>
          </a:p>
          <a:p>
            <a:pPr marL="285750" indent="-285750">
              <a:buFont typeface="Wingdings" charset="2"/>
              <a:buChar char="Ø"/>
            </a:pPr>
            <a:endParaRPr lang="nl-BE" dirty="0"/>
          </a:p>
          <a:p>
            <a:pPr marL="285750" indent="-285750">
              <a:buFont typeface="Wingdings" charset="2"/>
              <a:buChar char="Ø"/>
            </a:pPr>
            <a:endParaRPr lang="nl-BE" dirty="0" smtClean="0"/>
          </a:p>
          <a:p>
            <a:pPr marL="285750" indent="-285750">
              <a:buFont typeface="Wingdings" charset="2"/>
              <a:buChar char="Ø"/>
            </a:pPr>
            <a:endParaRPr lang="nl-BE" dirty="0" smtClean="0"/>
          </a:p>
        </p:txBody>
      </p:sp>
    </p:spTree>
    <p:extLst>
      <p:ext uri="{BB962C8B-B14F-4D97-AF65-F5344CB8AC3E}">
        <p14:creationId xmlns:p14="http://schemas.microsoft.com/office/powerpoint/2010/main" val="110661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64458" y="6150126"/>
            <a:ext cx="8077132" cy="490667"/>
          </a:xfrm>
        </p:spPr>
        <p:txBody>
          <a:bodyPr/>
          <a:lstStyle/>
          <a:p>
            <a:pPr algn="ctr"/>
            <a:r>
              <a:rPr lang="nl-BE" sz="800" dirty="0" smtClean="0">
                <a:solidFill>
                  <a:prstClr val="black"/>
                </a:solidFill>
              </a:rPr>
              <a:t>“Adviserend </a:t>
            </a:r>
            <a:r>
              <a:rPr lang="nl-BE" sz="800" dirty="0">
                <a:solidFill>
                  <a:prstClr val="black"/>
                </a:solidFill>
              </a:rPr>
              <a:t>geneesheer van de verzekeraar – arbeidsgeneesheer: </a:t>
            </a:r>
            <a:r>
              <a:rPr lang="nl-BE" sz="800" dirty="0" smtClean="0">
                <a:solidFill>
                  <a:prstClr val="black"/>
                </a:solidFill>
              </a:rPr>
              <a:t>samenwerken om </a:t>
            </a:r>
            <a:r>
              <a:rPr lang="nl-BE" sz="800" dirty="0">
                <a:solidFill>
                  <a:prstClr val="black"/>
                </a:solidFill>
              </a:rPr>
              <a:t>de terugkeer naar de werkvloer te optimaliseren</a:t>
            </a:r>
            <a:r>
              <a:rPr lang="fr-BE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” </a:t>
            </a:r>
          </a:p>
          <a:p>
            <a:pPr algn="ctr"/>
            <a:r>
              <a:rPr lang="fr-BE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</a:t>
            </a:r>
          </a:p>
          <a:p>
            <a:pPr algn="ctr"/>
            <a:r>
              <a:rPr lang="fr-BE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Laurent PAGGETTI             </a:t>
            </a:r>
            <a:endParaRPr lang="fr-BE" sz="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Image 3" descr="Unknown.jpe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0762" y="6221697"/>
            <a:ext cx="574074" cy="419096"/>
          </a:xfrm>
          <a:prstGeom prst="rect">
            <a:avLst/>
          </a:prstGeom>
        </p:spPr>
      </p:pic>
      <p:pic>
        <p:nvPicPr>
          <p:cNvPr id="6" name="Image 5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804" y="635064"/>
            <a:ext cx="8186287" cy="484581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à coins arrondis 4"/>
          <p:cNvSpPr/>
          <p:nvPr/>
        </p:nvSpPr>
        <p:spPr>
          <a:xfrm>
            <a:off x="5994774" y="1451470"/>
            <a:ext cx="1743216" cy="3628676"/>
          </a:xfrm>
          <a:prstGeom prst="roundRect">
            <a:avLst/>
          </a:prstGeom>
          <a:solidFill>
            <a:srgbClr val="3366FF">
              <a:alpha val="2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8464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64458" y="6150126"/>
            <a:ext cx="8077132" cy="490667"/>
          </a:xfrm>
        </p:spPr>
        <p:txBody>
          <a:bodyPr/>
          <a:lstStyle/>
          <a:p>
            <a:pPr algn="ctr"/>
            <a:r>
              <a:rPr lang="fr-BE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" </a:t>
            </a:r>
            <a:r>
              <a:rPr lang="nl-BE" sz="800" dirty="0">
                <a:solidFill>
                  <a:prstClr val="black"/>
                </a:solidFill>
              </a:rPr>
              <a:t>Adviserend geneesheer van de verzekeraar – arbeidsgeneesheer: </a:t>
            </a:r>
            <a:r>
              <a:rPr lang="nl-BE" sz="800" dirty="0" smtClean="0">
                <a:solidFill>
                  <a:prstClr val="black"/>
                </a:solidFill>
              </a:rPr>
              <a:t>samenwerken om </a:t>
            </a:r>
            <a:r>
              <a:rPr lang="nl-BE" sz="800" dirty="0">
                <a:solidFill>
                  <a:prstClr val="black"/>
                </a:solidFill>
              </a:rPr>
              <a:t>de terugkeer naar de werkvloer te </a:t>
            </a:r>
            <a:r>
              <a:rPr lang="nl-BE" sz="800" dirty="0" smtClean="0">
                <a:solidFill>
                  <a:prstClr val="black"/>
                </a:solidFill>
              </a:rPr>
              <a:t>optimaliseren</a:t>
            </a:r>
            <a:r>
              <a:rPr lang="fr-BE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” </a:t>
            </a:r>
          </a:p>
          <a:p>
            <a:pPr algn="ctr"/>
            <a:r>
              <a:rPr lang="fr-BE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</a:t>
            </a:r>
          </a:p>
          <a:p>
            <a:pPr algn="ctr"/>
            <a:r>
              <a:rPr lang="fr-BE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Laurent PAGGETTI            </a:t>
            </a:r>
            <a:endParaRPr lang="fr-BE" sz="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Image 3" descr="Unknown.jpe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0762" y="6221697"/>
            <a:ext cx="574074" cy="419096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869707" y="1877580"/>
            <a:ext cx="7611055" cy="24929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nl-BE" sz="2400" dirty="0" smtClean="0"/>
              <a:t>Resultaten : </a:t>
            </a:r>
            <a:r>
              <a:rPr lang="nl-BE" sz="2400" u="sng" dirty="0" smtClean="0"/>
              <a:t>Niveau 1</a:t>
            </a:r>
            <a:endParaRPr lang="nl-BE" sz="2400" u="sng" dirty="0" smtClean="0">
              <a:solidFill>
                <a:srgbClr val="000000"/>
              </a:solidFill>
              <a:latin typeface="News Gothic MT"/>
            </a:endParaRPr>
          </a:p>
          <a:p>
            <a:endParaRPr lang="nl-BE" dirty="0" smtClean="0">
              <a:sym typeface="Wingdings"/>
            </a:endParaRPr>
          </a:p>
          <a:p>
            <a:endParaRPr lang="nl-BE" dirty="0" smtClean="0">
              <a:sym typeface="Wingdings"/>
            </a:endParaRPr>
          </a:p>
          <a:p>
            <a:r>
              <a:rPr lang="nl-BE" dirty="0" smtClean="0">
                <a:sym typeface="Wingdings"/>
              </a:rPr>
              <a:t>Samenwerking vereist bereidwilligheid van de protagonisten !</a:t>
            </a:r>
            <a:endParaRPr lang="nl-BE" dirty="0" smtClean="0"/>
          </a:p>
          <a:p>
            <a:endParaRPr lang="nl-BE" sz="2400" dirty="0" smtClean="0"/>
          </a:p>
          <a:p>
            <a:r>
              <a:rPr lang="nl-BE" dirty="0" smtClean="0">
                <a:sym typeface="Wingdings"/>
              </a:rPr>
              <a:t> De artsen zijn vragende partij of gaan op zijn minst akkoord met een samenwerking</a:t>
            </a:r>
          </a:p>
          <a:p>
            <a:endParaRPr lang="fr-FR" dirty="0">
              <a:sym typeface="Wingdings"/>
            </a:endParaRPr>
          </a:p>
        </p:txBody>
      </p:sp>
    </p:spTree>
    <p:extLst>
      <p:ext uri="{BB962C8B-B14F-4D97-AF65-F5344CB8AC3E}">
        <p14:creationId xmlns:p14="http://schemas.microsoft.com/office/powerpoint/2010/main" val="175624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64458" y="6150126"/>
            <a:ext cx="8077132" cy="490667"/>
          </a:xfrm>
        </p:spPr>
        <p:txBody>
          <a:bodyPr/>
          <a:lstStyle/>
          <a:p>
            <a:pPr algn="ctr"/>
            <a:r>
              <a:rPr lang="fr-BE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"</a:t>
            </a:r>
            <a:r>
              <a:rPr lang="nl-BE" sz="800" dirty="0">
                <a:solidFill>
                  <a:prstClr val="black"/>
                </a:solidFill>
              </a:rPr>
              <a:t> Adviserend geneesheer van de verzekeraar – arbeidsgeneesheer: </a:t>
            </a:r>
            <a:r>
              <a:rPr lang="nl-BE" sz="800" dirty="0" smtClean="0">
                <a:solidFill>
                  <a:prstClr val="black"/>
                </a:solidFill>
              </a:rPr>
              <a:t>samenwerken om </a:t>
            </a:r>
            <a:r>
              <a:rPr lang="nl-BE" sz="800" dirty="0">
                <a:solidFill>
                  <a:prstClr val="black"/>
                </a:solidFill>
              </a:rPr>
              <a:t>de terugkeer naar de werkvloer te optimaliseren</a:t>
            </a:r>
            <a:r>
              <a:rPr lang="fr-BE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” </a:t>
            </a:r>
          </a:p>
          <a:p>
            <a:pPr algn="ctr"/>
            <a:r>
              <a:rPr lang="fr-BE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</a:t>
            </a:r>
          </a:p>
          <a:p>
            <a:pPr algn="ctr"/>
            <a:r>
              <a:rPr lang="fr-BE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Laurent PAGGETTI            </a:t>
            </a:r>
            <a:endParaRPr lang="fr-BE" sz="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Image 3" descr="Unknown.jpe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0762" y="6221697"/>
            <a:ext cx="574074" cy="419096"/>
          </a:xfrm>
          <a:prstGeom prst="rect">
            <a:avLst/>
          </a:prstGeom>
        </p:spPr>
      </p:pic>
      <p:pic>
        <p:nvPicPr>
          <p:cNvPr id="6" name="Image 5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162" y="635064"/>
            <a:ext cx="8186287" cy="484581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Rectangle à coins arrondis 6"/>
          <p:cNvSpPr/>
          <p:nvPr/>
        </p:nvSpPr>
        <p:spPr>
          <a:xfrm>
            <a:off x="4164790" y="1451470"/>
            <a:ext cx="1680114" cy="3628676"/>
          </a:xfrm>
          <a:prstGeom prst="roundRect">
            <a:avLst/>
          </a:prstGeom>
          <a:solidFill>
            <a:srgbClr val="3366FF">
              <a:alpha val="2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335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64458" y="6150126"/>
            <a:ext cx="8077132" cy="490667"/>
          </a:xfrm>
        </p:spPr>
        <p:txBody>
          <a:bodyPr/>
          <a:lstStyle/>
          <a:p>
            <a:pPr algn="ctr"/>
            <a:r>
              <a:rPr lang="fr-BE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"</a:t>
            </a:r>
            <a:r>
              <a:rPr lang="nl-BE" sz="800" dirty="0">
                <a:solidFill>
                  <a:prstClr val="black"/>
                </a:solidFill>
              </a:rPr>
              <a:t> Adviserend geneesheer van de verzekeraar – arbeidsgeneesheer: </a:t>
            </a:r>
            <a:r>
              <a:rPr lang="nl-BE" sz="800" dirty="0" smtClean="0">
                <a:solidFill>
                  <a:prstClr val="black"/>
                </a:solidFill>
              </a:rPr>
              <a:t>samenwerken om </a:t>
            </a:r>
            <a:r>
              <a:rPr lang="nl-BE" sz="800" dirty="0">
                <a:solidFill>
                  <a:prstClr val="black"/>
                </a:solidFill>
              </a:rPr>
              <a:t>de terugkeer naar de werkvloer te optimaliseren</a:t>
            </a:r>
            <a:r>
              <a:rPr lang="fr-BE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” </a:t>
            </a:r>
          </a:p>
          <a:p>
            <a:pPr algn="ctr"/>
            <a:r>
              <a:rPr lang="fr-BE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</a:t>
            </a:r>
          </a:p>
          <a:p>
            <a:pPr algn="ctr"/>
            <a:r>
              <a:rPr lang="fr-BE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Laurent PAGGETTI             </a:t>
            </a:r>
            <a:endParaRPr lang="fr-BE" sz="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Image 3" descr="Unknown.jpe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0762" y="6221697"/>
            <a:ext cx="574074" cy="419096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552195" y="419971"/>
            <a:ext cx="8048238" cy="526297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nl-BE" sz="2400" dirty="0" smtClean="0"/>
              <a:t>Resultaten : factoren niveau 2</a:t>
            </a:r>
          </a:p>
          <a:p>
            <a:endParaRPr lang="nl-BE" sz="2400" dirty="0" smtClean="0"/>
          </a:p>
          <a:p>
            <a:r>
              <a:rPr lang="nl-BE" b="1" dirty="0" smtClean="0"/>
              <a:t>Intrinsiek verlangen :</a:t>
            </a:r>
            <a:endParaRPr lang="nl-BE" sz="2400" dirty="0" smtClean="0"/>
          </a:p>
          <a:p>
            <a:pPr marL="342900" indent="-342900">
              <a:buFont typeface="Wingdings" charset="2"/>
              <a:buChar char="Ø"/>
            </a:pPr>
            <a:r>
              <a:rPr lang="nl-BE" dirty="0" smtClean="0"/>
              <a:t>+/- voor de adv. gen. :  meer bekommerd om de Mij dan om het slachtoffer</a:t>
            </a:r>
          </a:p>
          <a:p>
            <a:pPr marL="342900" indent="-342900">
              <a:buFont typeface="Wingdings" charset="2"/>
              <a:buChar char="Ø"/>
            </a:pPr>
            <a:r>
              <a:rPr lang="nl-BE" dirty="0" smtClean="0"/>
              <a:t>+ voor de PAAG : altruïstische ingesteldheid</a:t>
            </a:r>
          </a:p>
          <a:p>
            <a:pPr marL="342900" indent="-342900">
              <a:buFont typeface="Wingdings" charset="2"/>
              <a:buChar char="Ø"/>
            </a:pPr>
            <a:endParaRPr lang="nl-BE" dirty="0" smtClean="0"/>
          </a:p>
          <a:p>
            <a:r>
              <a:rPr lang="nl-BE" b="1" dirty="0" smtClean="0"/>
              <a:t>Extrinsiek verlangen :</a:t>
            </a:r>
            <a:endParaRPr lang="nl-BE" dirty="0" smtClean="0"/>
          </a:p>
          <a:p>
            <a:pPr marL="285750" indent="-285750">
              <a:buFont typeface="Wingdings" charset="2"/>
              <a:buChar char="Ø"/>
            </a:pPr>
            <a:r>
              <a:rPr lang="nl-BE" dirty="0" smtClean="0"/>
              <a:t>++ voor de adv. gen.: beleid respecteren van de Mij die de opdrachten verstrekt </a:t>
            </a:r>
          </a:p>
          <a:p>
            <a:pPr marL="285750" indent="-285750">
              <a:buFont typeface="Wingdings" charset="2"/>
              <a:buChar char="Ø"/>
            </a:pPr>
            <a:r>
              <a:rPr lang="nl-BE" dirty="0" smtClean="0"/>
              <a:t>+/- voor de PAAG : weinig steun van de EDPB, werkgevers = klanten sparen</a:t>
            </a:r>
          </a:p>
          <a:p>
            <a:pPr marL="285750" indent="-285750">
              <a:buFont typeface="Wingdings" charset="2"/>
              <a:buChar char="Ø"/>
            </a:pPr>
            <a:endParaRPr lang="nl-BE" dirty="0" smtClean="0"/>
          </a:p>
          <a:p>
            <a:pPr marL="285750" indent="-285750">
              <a:buFont typeface="Wingdings" charset="2"/>
              <a:buChar char="Ø"/>
            </a:pPr>
            <a:r>
              <a:rPr lang="nl-BE" b="1" dirty="0" smtClean="0"/>
              <a:t>Capaciteit :</a:t>
            </a:r>
          </a:p>
          <a:p>
            <a:pPr marL="285750" indent="-285750">
              <a:buFont typeface="Wingdings" charset="2"/>
              <a:buChar char="Ø"/>
            </a:pPr>
            <a:r>
              <a:rPr lang="nl-BE" dirty="0" smtClean="0"/>
              <a:t>+/-- voor de adv. gen. in termen van middelen: tijd, ereloon</a:t>
            </a:r>
          </a:p>
          <a:p>
            <a:pPr marL="285750" indent="-285750">
              <a:buFont typeface="Wingdings" charset="2"/>
              <a:buChar char="Ø"/>
            </a:pPr>
            <a:r>
              <a:rPr lang="nl-BE" dirty="0" smtClean="0"/>
              <a:t>+/- mogelijkheid tot samenwerking</a:t>
            </a:r>
          </a:p>
          <a:p>
            <a:pPr marL="285750" indent="-285750">
              <a:buFont typeface="Wingdings" charset="2"/>
              <a:buChar char="Ø"/>
            </a:pPr>
            <a:endParaRPr lang="nl-BE" dirty="0" smtClean="0"/>
          </a:p>
          <a:p>
            <a:pPr marL="285750" indent="-285750">
              <a:buFont typeface="Wingdings" charset="2"/>
              <a:buChar char="Ø"/>
            </a:pPr>
            <a:r>
              <a:rPr lang="nl-BE" dirty="0" smtClean="0"/>
              <a:t>+/-- voor de PAAG in termen van middelen: tijd, organisatie </a:t>
            </a:r>
          </a:p>
          <a:p>
            <a:pPr marL="285750" indent="-285750">
              <a:buFont typeface="Wingdings" charset="2"/>
              <a:buChar char="Ø"/>
            </a:pPr>
            <a:r>
              <a:rPr lang="nl-BE" dirty="0" smtClean="0"/>
              <a:t>+/- mogelijkheid tot samenwerking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22672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64458" y="6150126"/>
            <a:ext cx="8077132" cy="490667"/>
          </a:xfrm>
        </p:spPr>
        <p:txBody>
          <a:bodyPr/>
          <a:lstStyle/>
          <a:p>
            <a:pPr algn="ctr"/>
            <a:r>
              <a:rPr lang="fr-BE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"</a:t>
            </a:r>
            <a:r>
              <a:rPr lang="nl-BE" sz="800" dirty="0">
                <a:solidFill>
                  <a:prstClr val="black"/>
                </a:solidFill>
              </a:rPr>
              <a:t> Adviserend geneesheer van de verzekeraar – arbeidsgeneesheer: </a:t>
            </a:r>
            <a:r>
              <a:rPr lang="nl-BE" sz="800" dirty="0" smtClean="0">
                <a:solidFill>
                  <a:prstClr val="black"/>
                </a:solidFill>
              </a:rPr>
              <a:t>samenwerken om </a:t>
            </a:r>
            <a:r>
              <a:rPr lang="nl-BE" sz="800" dirty="0">
                <a:solidFill>
                  <a:prstClr val="black"/>
                </a:solidFill>
              </a:rPr>
              <a:t>de terugkeer naar de werkvloer te optimaliseren</a:t>
            </a:r>
            <a:r>
              <a:rPr lang="fr-BE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” </a:t>
            </a:r>
          </a:p>
          <a:p>
            <a:pPr algn="ctr"/>
            <a:r>
              <a:rPr lang="fr-BE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</a:t>
            </a:r>
          </a:p>
          <a:p>
            <a:pPr algn="ctr"/>
            <a:r>
              <a:rPr lang="fr-BE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Laurent PAGGETTI             </a:t>
            </a:r>
            <a:endParaRPr lang="fr-BE" sz="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Image 3" descr="Unknown.jpe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0762" y="6221697"/>
            <a:ext cx="574074" cy="419096"/>
          </a:xfrm>
          <a:prstGeom prst="rect">
            <a:avLst/>
          </a:prstGeom>
        </p:spPr>
      </p:pic>
      <p:pic>
        <p:nvPicPr>
          <p:cNvPr id="6" name="Image 5"/>
          <p:cNvPicPr/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804" y="635064"/>
            <a:ext cx="8186287" cy="484581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à coins arrondis 7"/>
          <p:cNvSpPr/>
          <p:nvPr/>
        </p:nvSpPr>
        <p:spPr>
          <a:xfrm>
            <a:off x="1790544" y="1451470"/>
            <a:ext cx="2429459" cy="3628676"/>
          </a:xfrm>
          <a:prstGeom prst="roundRect">
            <a:avLst/>
          </a:prstGeom>
          <a:solidFill>
            <a:srgbClr val="3366FF">
              <a:alpha val="2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389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64458" y="6150126"/>
            <a:ext cx="8077132" cy="490667"/>
          </a:xfrm>
        </p:spPr>
        <p:txBody>
          <a:bodyPr/>
          <a:lstStyle/>
          <a:p>
            <a:pPr algn="ctr"/>
            <a:r>
              <a:rPr lang="fr-BE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" </a:t>
            </a:r>
            <a:r>
              <a:rPr lang="nl-BE" sz="800" dirty="0">
                <a:solidFill>
                  <a:prstClr val="black"/>
                </a:solidFill>
              </a:rPr>
              <a:t>Adviserend geneesheer van de verzekeraar – arbeidsgeneesheer: </a:t>
            </a:r>
            <a:r>
              <a:rPr lang="nl-BE" sz="800" dirty="0" smtClean="0">
                <a:solidFill>
                  <a:prstClr val="black"/>
                </a:solidFill>
              </a:rPr>
              <a:t>samenwerken om </a:t>
            </a:r>
            <a:r>
              <a:rPr lang="nl-BE" sz="800" dirty="0">
                <a:solidFill>
                  <a:prstClr val="black"/>
                </a:solidFill>
              </a:rPr>
              <a:t>de terugkeer naar de werkvloer te optimaliseren </a:t>
            </a:r>
            <a:r>
              <a:rPr lang="fr-BE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” </a:t>
            </a:r>
          </a:p>
          <a:p>
            <a:pPr algn="ctr"/>
            <a:r>
              <a:rPr lang="fr-BE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</a:t>
            </a:r>
          </a:p>
          <a:p>
            <a:pPr algn="ctr"/>
            <a:r>
              <a:rPr lang="fr-BE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Laurent PAGGETTI            </a:t>
            </a:r>
            <a:endParaRPr lang="fr-BE" sz="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Image 3" descr="Unknown.jpe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0762" y="6221697"/>
            <a:ext cx="574074" cy="419096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869707" y="897373"/>
            <a:ext cx="7611055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dirty="0" smtClean="0"/>
              <a:t>Resultaten : factoren niveau 3</a:t>
            </a:r>
          </a:p>
          <a:p>
            <a:endParaRPr lang="nl-BE" sz="2400" dirty="0" smtClean="0"/>
          </a:p>
          <a:p>
            <a:r>
              <a:rPr lang="nl-BE" b="1" dirty="0" smtClean="0"/>
              <a:t>Afhankelijkheid : </a:t>
            </a:r>
          </a:p>
          <a:p>
            <a:endParaRPr lang="nl-BE" dirty="0" smtClean="0"/>
          </a:p>
          <a:p>
            <a:pPr marL="285750" indent="-285750">
              <a:buFont typeface="Wingdings" charset="2"/>
              <a:buChar char="Ø"/>
            </a:pPr>
            <a:r>
              <a:rPr lang="nl-BE" dirty="0" smtClean="0"/>
              <a:t>Adv. </a:t>
            </a:r>
            <a:r>
              <a:rPr lang="nl-BE" dirty="0"/>
              <a:t>g</a:t>
            </a:r>
            <a:r>
              <a:rPr lang="nl-BE" dirty="0" smtClean="0"/>
              <a:t>en.: +/- positieve participatie van de PAAG (verbindingsschakel met de werkgever)</a:t>
            </a:r>
          </a:p>
          <a:p>
            <a:pPr marL="285750" indent="-285750">
              <a:buFont typeface="Wingdings" charset="2"/>
              <a:buChar char="Ø"/>
            </a:pPr>
            <a:r>
              <a:rPr lang="nl-BE" dirty="0" smtClean="0"/>
              <a:t>PAAG : +/- verkrijgen van medische gegevens van de adv. gen., beheer van de TAO nuttig voor de terugkeer naar het werk</a:t>
            </a:r>
          </a:p>
          <a:p>
            <a:endParaRPr lang="nl-BE" dirty="0" smtClean="0"/>
          </a:p>
          <a:p>
            <a:r>
              <a:rPr lang="nl-BE" b="1" dirty="0"/>
              <a:t>D</a:t>
            </a:r>
            <a:r>
              <a:rPr lang="nl-BE" b="1" dirty="0" smtClean="0"/>
              <a:t>oel :</a:t>
            </a:r>
          </a:p>
          <a:p>
            <a:endParaRPr lang="nl-BE" dirty="0" smtClean="0"/>
          </a:p>
          <a:p>
            <a:pPr marL="285750" indent="-285750">
              <a:buFont typeface="Wingdings" charset="2"/>
              <a:buChar char="Ø"/>
            </a:pPr>
            <a:r>
              <a:rPr lang="nl-BE" dirty="0" smtClean="0"/>
              <a:t>Adv. gen. : +  duur TAO zo kort mogelijk houden</a:t>
            </a:r>
          </a:p>
          <a:p>
            <a:pPr marL="285750" indent="-285750">
              <a:buFont typeface="Wingdings" charset="2"/>
              <a:buChar char="Ø"/>
            </a:pPr>
            <a:r>
              <a:rPr lang="nl-BE" dirty="0" smtClean="0"/>
              <a:t>PAAG : + de terugkeer naar het werk bevorderen in de best mogelijke omstandigheden </a:t>
            </a:r>
          </a:p>
          <a:p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665093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64458" y="6150126"/>
            <a:ext cx="8077132" cy="490667"/>
          </a:xfrm>
        </p:spPr>
        <p:txBody>
          <a:bodyPr/>
          <a:lstStyle/>
          <a:p>
            <a:pPr algn="ctr"/>
            <a:r>
              <a:rPr lang="fr-BE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"</a:t>
            </a:r>
            <a:r>
              <a:rPr lang="nl-BE" sz="800" dirty="0">
                <a:solidFill>
                  <a:prstClr val="black"/>
                </a:solidFill>
              </a:rPr>
              <a:t> Adviserend geneesheer van de verzekeraar – arbeidsgeneesheer: </a:t>
            </a:r>
            <a:r>
              <a:rPr lang="nl-BE" sz="800" dirty="0" smtClean="0">
                <a:solidFill>
                  <a:prstClr val="black"/>
                </a:solidFill>
              </a:rPr>
              <a:t>samenwerken om </a:t>
            </a:r>
            <a:r>
              <a:rPr lang="nl-BE" sz="800" dirty="0">
                <a:solidFill>
                  <a:prstClr val="black"/>
                </a:solidFill>
              </a:rPr>
              <a:t>de terugkeer naar de werkvloer te optimaliseren</a:t>
            </a:r>
            <a:r>
              <a:rPr lang="fr-BE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” </a:t>
            </a:r>
          </a:p>
          <a:p>
            <a:pPr algn="ctr"/>
            <a:r>
              <a:rPr lang="fr-BE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</a:t>
            </a:r>
          </a:p>
          <a:p>
            <a:pPr algn="ctr"/>
            <a:r>
              <a:rPr lang="fr-BE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Laurent PAGGETTI             </a:t>
            </a:r>
            <a:endParaRPr lang="fr-BE" sz="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Image 3" descr="Unknown.jpe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0762" y="6221697"/>
            <a:ext cx="574074" cy="419096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869707" y="897373"/>
            <a:ext cx="7611055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dirty="0" smtClean="0"/>
              <a:t>Resultaten : factoren niveau 3</a:t>
            </a:r>
          </a:p>
          <a:p>
            <a:endParaRPr lang="nl-BE" sz="2400" dirty="0" smtClean="0"/>
          </a:p>
          <a:p>
            <a:r>
              <a:rPr lang="nl-BE" b="1" dirty="0" smtClean="0"/>
              <a:t>Middelen</a:t>
            </a:r>
            <a:r>
              <a:rPr lang="nl-BE" dirty="0" smtClean="0"/>
              <a:t> (afhankelijkheid) </a:t>
            </a:r>
            <a:r>
              <a:rPr lang="nl-BE" b="1" dirty="0" smtClean="0"/>
              <a:t>:</a:t>
            </a:r>
          </a:p>
          <a:p>
            <a:endParaRPr lang="nl-BE" dirty="0" smtClean="0"/>
          </a:p>
          <a:p>
            <a:pPr marL="285750" indent="-285750">
              <a:buFont typeface="Wingdings" charset="2"/>
              <a:buChar char="Ø"/>
            </a:pPr>
            <a:r>
              <a:rPr lang="nl-BE" dirty="0" smtClean="0"/>
              <a:t>Adv. </a:t>
            </a:r>
            <a:r>
              <a:rPr lang="nl-BE" dirty="0"/>
              <a:t>g</a:t>
            </a:r>
            <a:r>
              <a:rPr lang="nl-BE" dirty="0" smtClean="0"/>
              <a:t>en.: +  behoefte van de PAAG om de kansen op een terugkeer naar de werkvloer te verhogen</a:t>
            </a:r>
          </a:p>
          <a:p>
            <a:pPr marL="285750" indent="-285750">
              <a:buFont typeface="Wingdings" charset="2"/>
              <a:buChar char="Ø"/>
            </a:pPr>
            <a:r>
              <a:rPr lang="nl-BE" dirty="0" smtClean="0"/>
              <a:t>PAAG : +  beheer van de TAO door de adv. </a:t>
            </a:r>
            <a:r>
              <a:rPr lang="nl-BE" dirty="0"/>
              <a:t>g</a:t>
            </a:r>
            <a:r>
              <a:rPr lang="nl-BE" dirty="0" smtClean="0"/>
              <a:t>en.</a:t>
            </a:r>
          </a:p>
          <a:p>
            <a:pPr marL="285750" indent="-285750">
              <a:buFont typeface="Wingdings" charset="2"/>
              <a:buChar char="Ø"/>
            </a:pPr>
            <a:endParaRPr lang="nl-BE" dirty="0" smtClean="0"/>
          </a:p>
          <a:p>
            <a:r>
              <a:rPr lang="nl-BE" b="1" dirty="0" smtClean="0"/>
              <a:t>Perceptie :</a:t>
            </a:r>
          </a:p>
          <a:p>
            <a:endParaRPr lang="nl-BE" b="1" dirty="0" smtClean="0"/>
          </a:p>
          <a:p>
            <a:pPr marL="285750" indent="-285750">
              <a:buFont typeface="Wingdings" charset="2"/>
              <a:buChar char="Ø"/>
            </a:pPr>
            <a:r>
              <a:rPr lang="nl-BE" dirty="0" smtClean="0"/>
              <a:t>Adv. </a:t>
            </a:r>
            <a:r>
              <a:rPr lang="nl-BE" dirty="0"/>
              <a:t>g</a:t>
            </a:r>
            <a:r>
              <a:rPr lang="nl-BE" dirty="0" smtClean="0"/>
              <a:t>en. –  slecht gepercipieerd door de PAAG (geen onafhankelijkheid, bekwaamheid ?, neemt zijn verantwoordelijkheden niet)</a:t>
            </a:r>
          </a:p>
          <a:p>
            <a:pPr marL="285750" indent="-285750">
              <a:buFont typeface="Wingdings" charset="2"/>
              <a:buChar char="Ø"/>
            </a:pPr>
            <a:r>
              <a:rPr lang="nl-BE" dirty="0" smtClean="0"/>
              <a:t>PAAG +/--  niet zo goed (in dienst van de Mij, bekommert zich weinig om de werknemer)  </a:t>
            </a:r>
          </a:p>
          <a:p>
            <a:pPr marL="285750" indent="-285750">
              <a:buFont typeface="Wingdings" charset="2"/>
              <a:buChar char="Ø"/>
            </a:pPr>
            <a:endParaRPr lang="nl-BE" dirty="0" smtClean="0"/>
          </a:p>
          <a:p>
            <a:pPr marL="285750" indent="-285750">
              <a:buFont typeface="Wingdings" charset="2"/>
              <a:buChar char="Ø"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07627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64458" y="6150126"/>
            <a:ext cx="8077132" cy="490667"/>
          </a:xfrm>
        </p:spPr>
        <p:txBody>
          <a:bodyPr/>
          <a:lstStyle/>
          <a:p>
            <a:pPr algn="ctr"/>
            <a:r>
              <a:rPr lang="fr-BE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"</a:t>
            </a:r>
            <a:r>
              <a:rPr lang="nl-BE" sz="800" dirty="0">
                <a:solidFill>
                  <a:prstClr val="black"/>
                </a:solidFill>
              </a:rPr>
              <a:t> Adviserend geneesheer van de verzekeraar – arbeidsgeneesheer: </a:t>
            </a:r>
            <a:r>
              <a:rPr lang="nl-BE" sz="800" dirty="0" smtClean="0">
                <a:solidFill>
                  <a:prstClr val="black"/>
                </a:solidFill>
              </a:rPr>
              <a:t>samenwerken om </a:t>
            </a:r>
            <a:r>
              <a:rPr lang="nl-BE" sz="800" dirty="0">
                <a:solidFill>
                  <a:prstClr val="black"/>
                </a:solidFill>
              </a:rPr>
              <a:t>de terugkeer naar de werkvloer te optimaliseren</a:t>
            </a:r>
            <a:r>
              <a:rPr lang="fr-BE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” </a:t>
            </a:r>
          </a:p>
          <a:p>
            <a:pPr algn="ctr"/>
            <a:r>
              <a:rPr lang="fr-BE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</a:t>
            </a:r>
          </a:p>
          <a:p>
            <a:pPr algn="ctr"/>
            <a:r>
              <a:rPr lang="fr-BE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Laurent PAGGETTI             </a:t>
            </a:r>
            <a:endParaRPr lang="fr-BE" sz="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Image 3" descr="Unknown.jpe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0762" y="6221697"/>
            <a:ext cx="574074" cy="419096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646805" y="897373"/>
            <a:ext cx="7833958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dirty="0" smtClean="0"/>
              <a:t>Resultaten : factoren niveau 3</a:t>
            </a:r>
          </a:p>
          <a:p>
            <a:endParaRPr lang="nl-BE" sz="2400" dirty="0" smtClean="0"/>
          </a:p>
          <a:p>
            <a:r>
              <a:rPr lang="nl-BE" b="1" dirty="0" smtClean="0"/>
              <a:t>Instellingen : </a:t>
            </a:r>
          </a:p>
          <a:p>
            <a:endParaRPr lang="nl-BE" dirty="0" smtClean="0"/>
          </a:p>
          <a:p>
            <a:pPr marL="285750" indent="-285750">
              <a:buFont typeface="Wingdings" charset="2"/>
              <a:buChar char="Ø"/>
            </a:pPr>
            <a:r>
              <a:rPr lang="nl-BE" dirty="0" smtClean="0"/>
              <a:t>Adv. gen. +/- voorstander van overleg, meer waardering</a:t>
            </a:r>
          </a:p>
          <a:p>
            <a:pPr marL="285750" indent="-285750">
              <a:buFont typeface="Wingdings" charset="2"/>
              <a:buChar char="Ø"/>
            </a:pPr>
            <a:endParaRPr lang="nl-BE" dirty="0" smtClean="0"/>
          </a:p>
          <a:p>
            <a:pPr marL="285750" indent="-285750">
              <a:buFont typeface="Wingdings" charset="2"/>
              <a:buChar char="Ø"/>
            </a:pPr>
            <a:r>
              <a:rPr lang="nl-BE" dirty="0" smtClean="0"/>
              <a:t>PAAG +/- voorstander van overleg, responsabilisering van de 		       werkgever, gebrek aan erkenning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85758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64458" y="6150126"/>
            <a:ext cx="8077132" cy="490667"/>
          </a:xfrm>
        </p:spPr>
        <p:txBody>
          <a:bodyPr/>
          <a:lstStyle/>
          <a:p>
            <a:pPr algn="ctr"/>
            <a:r>
              <a:rPr lang="fr-BE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"</a:t>
            </a:r>
            <a:r>
              <a:rPr lang="nl-BE" sz="800" dirty="0">
                <a:solidFill>
                  <a:prstClr val="black"/>
                </a:solidFill>
              </a:rPr>
              <a:t> Adviserend geneesheer van de verzekeraar – arbeidsgeneesheer: </a:t>
            </a:r>
            <a:r>
              <a:rPr lang="nl-BE" sz="800" dirty="0" smtClean="0">
                <a:solidFill>
                  <a:prstClr val="black"/>
                </a:solidFill>
              </a:rPr>
              <a:t>samenwerken </a:t>
            </a:r>
            <a:r>
              <a:rPr lang="nl-BE" sz="800" dirty="0">
                <a:solidFill>
                  <a:prstClr val="black"/>
                </a:solidFill>
              </a:rPr>
              <a:t>om de terugkeer naar de werkvloer te optimaliseren </a:t>
            </a:r>
            <a:r>
              <a:rPr lang="fr-BE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” </a:t>
            </a:r>
          </a:p>
          <a:p>
            <a:pPr algn="ctr"/>
            <a:r>
              <a:rPr lang="fr-BE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</a:t>
            </a:r>
          </a:p>
          <a:p>
            <a:pPr algn="ctr"/>
            <a:r>
              <a:rPr lang="fr-BE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Laurent PAGGETTI            </a:t>
            </a:r>
            <a:endParaRPr lang="fr-BE" sz="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Image 3" descr="Unknown.jpe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0762" y="6221697"/>
            <a:ext cx="574074" cy="41909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04556" y="618862"/>
            <a:ext cx="763703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u="sng" dirty="0" smtClean="0"/>
              <a:t>Hypothese:</a:t>
            </a:r>
            <a:r>
              <a:rPr lang="nl-BE" dirty="0" smtClean="0"/>
              <a:t> een samenwerking tussen de adviserend geneesheer van de verzekeraar en de preventieadviseur-arbeidsgeneesheer zou de terugkeer naar het werk van een werknemer of werkneemster vlotter doen verlopen</a:t>
            </a:r>
          </a:p>
          <a:p>
            <a:endParaRPr lang="nl-BE" dirty="0" smtClean="0"/>
          </a:p>
          <a:p>
            <a:r>
              <a:rPr lang="nl-BE" dirty="0" smtClean="0"/>
              <a:t>Maar…</a:t>
            </a:r>
          </a:p>
          <a:p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  <a:p>
            <a:endParaRPr lang="nl-BE" dirty="0" smtClean="0"/>
          </a:p>
          <a:p>
            <a:r>
              <a:rPr lang="nl-BE" dirty="0" smtClean="0"/>
              <a:t>De relaties tussen de twee specialiteiten zijn in dat domein niet optimaal.</a:t>
            </a:r>
          </a:p>
          <a:p>
            <a:endParaRPr lang="nl-BE" dirty="0" smtClean="0"/>
          </a:p>
          <a:p>
            <a:r>
              <a:rPr lang="nl-BE" dirty="0" smtClean="0"/>
              <a:t>Doel van dit werk: deze relaties nader bekijken en actiepistes bedenken.</a:t>
            </a:r>
            <a:endParaRPr lang="nl-BE" dirty="0"/>
          </a:p>
        </p:txBody>
      </p:sp>
      <p:pic>
        <p:nvPicPr>
          <p:cNvPr id="8" name="Image 7" descr="253195WebInteractionPositive.gif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3568" y="1871264"/>
            <a:ext cx="3322107" cy="1880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694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64458" y="6150126"/>
            <a:ext cx="8077132" cy="490667"/>
          </a:xfrm>
        </p:spPr>
        <p:txBody>
          <a:bodyPr/>
          <a:lstStyle/>
          <a:p>
            <a:pPr algn="ctr"/>
            <a:r>
              <a:rPr lang="nl-BE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"</a:t>
            </a:r>
            <a:r>
              <a:rPr lang="nl-BE" sz="800" dirty="0">
                <a:solidFill>
                  <a:prstClr val="black"/>
                </a:solidFill>
              </a:rPr>
              <a:t> Adviserend geneesheer van de verzekeraar – arbeidsgeneesheer: </a:t>
            </a:r>
            <a:r>
              <a:rPr lang="nl-BE" sz="800" dirty="0" smtClean="0">
                <a:solidFill>
                  <a:prstClr val="black"/>
                </a:solidFill>
              </a:rPr>
              <a:t>samenwerken om </a:t>
            </a:r>
            <a:r>
              <a:rPr lang="nl-BE" sz="800" dirty="0">
                <a:solidFill>
                  <a:prstClr val="black"/>
                </a:solidFill>
              </a:rPr>
              <a:t>de terugkeer naar de werkvloer te optimaliseren</a:t>
            </a:r>
            <a:r>
              <a:rPr lang="nl-BE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” </a:t>
            </a:r>
          </a:p>
          <a:p>
            <a:pPr algn="ctr"/>
            <a:r>
              <a:rPr lang="nl-BE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</a:t>
            </a:r>
          </a:p>
          <a:p>
            <a:pPr algn="ctr"/>
            <a:r>
              <a:rPr lang="nl-BE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Laurent PAGGETTI             </a:t>
            </a:r>
            <a:endParaRPr lang="nl-BE" sz="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Image 3" descr="Unknown.jpe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0762" y="6221697"/>
            <a:ext cx="574074" cy="419096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883512" y="800733"/>
            <a:ext cx="759725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dirty="0" smtClean="0"/>
              <a:t>Pistes om de samenwerking te verbeteren voortvloeiend uit de gesprekken :</a:t>
            </a:r>
          </a:p>
          <a:p>
            <a:endParaRPr lang="nl-BE" sz="2400" dirty="0" smtClean="0"/>
          </a:p>
          <a:p>
            <a:r>
              <a:rPr lang="nl-BE" dirty="0" smtClean="0"/>
              <a:t>4 polen :</a:t>
            </a:r>
          </a:p>
          <a:p>
            <a:endParaRPr lang="nl-BE" dirty="0" smtClean="0"/>
          </a:p>
          <a:p>
            <a:pPr marL="342900" indent="-342900">
              <a:buFont typeface="Wingdings" charset="2"/>
              <a:buChar char="Ø"/>
            </a:pPr>
            <a:r>
              <a:rPr lang="nl-BE" dirty="0"/>
              <a:t>D</a:t>
            </a:r>
            <a:r>
              <a:rPr lang="nl-BE" dirty="0" smtClean="0"/>
              <a:t>e externe diensten voor preventie en bescherming op het werk</a:t>
            </a:r>
          </a:p>
          <a:p>
            <a:endParaRPr lang="nl-BE" dirty="0" smtClean="0"/>
          </a:p>
          <a:p>
            <a:pPr marL="342900" indent="-342900">
              <a:buFont typeface="Wingdings" charset="2"/>
              <a:buChar char="Ø"/>
            </a:pPr>
            <a:r>
              <a:rPr lang="nl-BE" dirty="0" smtClean="0"/>
              <a:t>De verzekeringsmaatschappijen</a:t>
            </a:r>
          </a:p>
          <a:p>
            <a:endParaRPr lang="nl-BE" dirty="0" smtClean="0"/>
          </a:p>
          <a:p>
            <a:pPr marL="342900" indent="-342900">
              <a:buFont typeface="Wingdings" charset="2"/>
              <a:buChar char="Ø"/>
            </a:pPr>
            <a:r>
              <a:rPr lang="nl-BE" dirty="0" smtClean="0"/>
              <a:t>De werkgever</a:t>
            </a:r>
          </a:p>
          <a:p>
            <a:endParaRPr lang="nl-BE" dirty="0" smtClean="0"/>
          </a:p>
          <a:p>
            <a:pPr marL="342900" indent="-342900">
              <a:buFont typeface="Wingdings" charset="2"/>
              <a:buChar char="Ø"/>
            </a:pPr>
            <a:r>
              <a:rPr lang="nl-BE" dirty="0" smtClean="0"/>
              <a:t>De instellingen (overheid)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20265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64458" y="6150126"/>
            <a:ext cx="8077132" cy="490667"/>
          </a:xfrm>
        </p:spPr>
        <p:txBody>
          <a:bodyPr/>
          <a:lstStyle/>
          <a:p>
            <a:pPr algn="ctr"/>
            <a:r>
              <a:rPr lang="fr-BE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"</a:t>
            </a:r>
            <a:r>
              <a:rPr lang="nl-BE" sz="800" dirty="0">
                <a:solidFill>
                  <a:prstClr val="black"/>
                </a:solidFill>
              </a:rPr>
              <a:t> Adviserend geneesheer van de verzekeraar – arbeidsgeneesheer: </a:t>
            </a:r>
            <a:r>
              <a:rPr lang="nl-BE" sz="800" dirty="0" smtClean="0">
                <a:solidFill>
                  <a:prstClr val="black"/>
                </a:solidFill>
              </a:rPr>
              <a:t>samenwerken om </a:t>
            </a:r>
            <a:r>
              <a:rPr lang="nl-BE" sz="800" dirty="0">
                <a:solidFill>
                  <a:prstClr val="black"/>
                </a:solidFill>
              </a:rPr>
              <a:t>de terugkeer naar de werkvloer te optimaliseren</a:t>
            </a:r>
            <a:r>
              <a:rPr lang="fr-BE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” </a:t>
            </a:r>
          </a:p>
          <a:p>
            <a:pPr algn="ctr"/>
            <a:r>
              <a:rPr lang="fr-BE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</a:t>
            </a:r>
          </a:p>
          <a:p>
            <a:pPr algn="ctr"/>
            <a:r>
              <a:rPr lang="fr-BE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Laurent PAGGETTI            </a:t>
            </a:r>
            <a:endParaRPr lang="fr-BE" sz="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Image 3" descr="Unknown.jpe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0762" y="6221697"/>
            <a:ext cx="574074" cy="41909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67464" y="606554"/>
            <a:ext cx="7574125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sz="2400" dirty="0" smtClean="0"/>
              <a:t>De externe diensten voor preventie en bescherming op het werk :</a:t>
            </a:r>
          </a:p>
          <a:p>
            <a:endParaRPr lang="nl-BE" sz="2400" dirty="0" smtClean="0"/>
          </a:p>
          <a:p>
            <a:pPr marL="285750" indent="-285750">
              <a:buFont typeface="Wingdings" charset="0"/>
              <a:buChar char="à"/>
            </a:pPr>
            <a:r>
              <a:rPr lang="nl-BE" dirty="0" smtClean="0">
                <a:sym typeface="Wingdings"/>
              </a:rPr>
              <a:t>Een beleid inzake terugkeer naar de werkvloer ontwikkelen :</a:t>
            </a:r>
          </a:p>
          <a:p>
            <a:pPr marL="285750" indent="-285750">
              <a:buFont typeface="Wingdings" charset="0"/>
              <a:buChar char="à"/>
            </a:pPr>
            <a:endParaRPr lang="nl-BE" dirty="0" smtClean="0">
              <a:sym typeface="Wingdings"/>
            </a:endParaRPr>
          </a:p>
          <a:p>
            <a:pPr marL="742950" lvl="1" indent="-285750">
              <a:buFont typeface="Arial"/>
              <a:buChar char="•"/>
            </a:pPr>
            <a:r>
              <a:rPr lang="nl-BE" dirty="0" smtClean="0">
                <a:sym typeface="Wingdings"/>
              </a:rPr>
              <a:t>Oprichting van specifieke werkgroepen</a:t>
            </a:r>
          </a:p>
          <a:p>
            <a:pPr marL="742950" lvl="1" indent="-285750">
              <a:buFont typeface="Arial"/>
              <a:buChar char="•"/>
            </a:pPr>
            <a:r>
              <a:rPr lang="nl-BE" dirty="0" smtClean="0">
                <a:sym typeface="Wingdings"/>
              </a:rPr>
              <a:t>Opleidingen van PA</a:t>
            </a:r>
          </a:p>
          <a:p>
            <a:pPr marL="742950" lvl="1" indent="-285750">
              <a:buFont typeface="Arial"/>
              <a:buChar char="•"/>
            </a:pPr>
            <a:r>
              <a:rPr lang="nl-BE" dirty="0" smtClean="0">
                <a:sym typeface="Wingdings"/>
              </a:rPr>
              <a:t>Terbeschikkingstelling van de nodige tools (informatica)</a:t>
            </a:r>
          </a:p>
          <a:p>
            <a:pPr marL="742950" lvl="1" indent="-285750">
              <a:buFont typeface="Arial"/>
              <a:buChar char="•"/>
            </a:pPr>
            <a:r>
              <a:rPr lang="nl-BE" dirty="0" smtClean="0">
                <a:sym typeface="Wingdings"/>
              </a:rPr>
              <a:t>Inachtneming van de raadplegingen voorafgaand aan of bij de werkhervatting in de organisatorische planning</a:t>
            </a:r>
          </a:p>
          <a:p>
            <a:pPr marL="742950" lvl="1" indent="-285750">
              <a:buFont typeface="Arial"/>
              <a:buChar char="•"/>
            </a:pPr>
            <a:r>
              <a:rPr lang="nl-BE" dirty="0" smtClean="0">
                <a:sym typeface="Wingdings"/>
              </a:rPr>
              <a:t>Erkenning en opwaardering van de rol van de PAAG</a:t>
            </a:r>
          </a:p>
          <a:p>
            <a:pPr marL="742950" lvl="1" indent="-285750">
              <a:buFont typeface="Arial"/>
              <a:buChar char="•"/>
            </a:pPr>
            <a:r>
              <a:rPr lang="nl-BE" dirty="0" smtClean="0">
                <a:sym typeface="Wingdings"/>
              </a:rPr>
              <a:t>Dialoog met de verschillende verzekeringsmaatschappijen en de overheid in dat domein aanmoedigen</a:t>
            </a:r>
            <a:endParaRPr lang="nl-BE" dirty="0" smtClean="0"/>
          </a:p>
          <a:p>
            <a:endParaRPr lang="nl-BE" sz="2400" dirty="0"/>
          </a:p>
        </p:txBody>
      </p:sp>
    </p:spTree>
    <p:extLst>
      <p:ext uri="{BB962C8B-B14F-4D97-AF65-F5344CB8AC3E}">
        <p14:creationId xmlns:p14="http://schemas.microsoft.com/office/powerpoint/2010/main" val="147308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64458" y="6150126"/>
            <a:ext cx="8077132" cy="490667"/>
          </a:xfrm>
        </p:spPr>
        <p:txBody>
          <a:bodyPr/>
          <a:lstStyle/>
          <a:p>
            <a:pPr algn="ctr"/>
            <a:r>
              <a:rPr lang="fr-BE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"</a:t>
            </a:r>
            <a:r>
              <a:rPr lang="nl-BE" sz="800" dirty="0">
                <a:solidFill>
                  <a:prstClr val="black"/>
                </a:solidFill>
              </a:rPr>
              <a:t> Adviserend geneesheer van de verzekeraar – arbeidsgeneesheer: </a:t>
            </a:r>
            <a:r>
              <a:rPr lang="nl-BE" sz="800" dirty="0" smtClean="0">
                <a:solidFill>
                  <a:prstClr val="black"/>
                </a:solidFill>
              </a:rPr>
              <a:t>samenwerken om </a:t>
            </a:r>
            <a:r>
              <a:rPr lang="nl-BE" sz="800" dirty="0">
                <a:solidFill>
                  <a:prstClr val="black"/>
                </a:solidFill>
              </a:rPr>
              <a:t>de terugkeer naar de werkvloer te optimaliseren</a:t>
            </a:r>
            <a:r>
              <a:rPr lang="fr-BE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” </a:t>
            </a:r>
          </a:p>
          <a:p>
            <a:pPr algn="ctr"/>
            <a:r>
              <a:rPr lang="fr-BE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</a:t>
            </a:r>
          </a:p>
          <a:p>
            <a:pPr algn="ctr"/>
            <a:r>
              <a:rPr lang="fr-BE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Laurent PAGGETTI            </a:t>
            </a:r>
            <a:endParaRPr lang="fr-BE" sz="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Image 3" descr="Unknown.jpe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0762" y="6221697"/>
            <a:ext cx="574074" cy="41909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836488" y="565579"/>
            <a:ext cx="750510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sz="2400" dirty="0" smtClean="0"/>
              <a:t>De verzekeringsondernemingen :</a:t>
            </a:r>
          </a:p>
          <a:p>
            <a:endParaRPr lang="nl-BE" sz="2400" dirty="0" smtClean="0"/>
          </a:p>
          <a:p>
            <a:pPr marL="342900" indent="-342900">
              <a:buFont typeface="Wingdings" charset="0"/>
              <a:buChar char="à"/>
            </a:pPr>
            <a:r>
              <a:rPr lang="nl-BE" dirty="0" smtClean="0">
                <a:sym typeface="Wingdings"/>
              </a:rPr>
              <a:t>Effectieve aandacht voor het bevorderen van een terugkeer naar de werkvloer :</a:t>
            </a:r>
          </a:p>
          <a:p>
            <a:pPr marL="342900" indent="-342900">
              <a:buFont typeface="Wingdings" charset="0"/>
              <a:buChar char="à"/>
            </a:pPr>
            <a:endParaRPr lang="nl-BE" dirty="0" smtClean="0">
              <a:sym typeface="Wingdings"/>
            </a:endParaRPr>
          </a:p>
          <a:p>
            <a:pPr marL="800100" lvl="1" indent="-342900">
              <a:buFont typeface="Arial"/>
              <a:buChar char="•"/>
            </a:pPr>
            <a:r>
              <a:rPr lang="nl-BE" dirty="0" smtClean="0">
                <a:sym typeface="Wingdings"/>
              </a:rPr>
              <a:t>Specifieke erelonen voorzien voor hun adv. gen. voor de bestede tijd  tijd = ereloon</a:t>
            </a:r>
          </a:p>
          <a:p>
            <a:pPr marL="800100" lvl="1" indent="-342900">
              <a:buFont typeface="Arial"/>
              <a:buChar char="•"/>
            </a:pPr>
            <a:r>
              <a:rPr lang="nl-BE" dirty="0" smtClean="0">
                <a:sym typeface="Wingdings"/>
              </a:rPr>
              <a:t>Meer betrokkenheid van de EDPB en de werkgevers (promotie en sensibilisering, samenwerkingsprogramma’s)</a:t>
            </a:r>
          </a:p>
          <a:p>
            <a:pPr marL="800100" lvl="1" indent="-342900">
              <a:buFont typeface="Arial"/>
              <a:buChar char="•"/>
            </a:pPr>
            <a:r>
              <a:rPr lang="nl-BE" dirty="0" smtClean="0">
                <a:sym typeface="Wingdings"/>
              </a:rPr>
              <a:t>Hun adviserende geneesheren sensibiliseren en aanmoedigen</a:t>
            </a:r>
          </a:p>
        </p:txBody>
      </p:sp>
    </p:spTree>
    <p:extLst>
      <p:ext uri="{BB962C8B-B14F-4D97-AF65-F5344CB8AC3E}">
        <p14:creationId xmlns:p14="http://schemas.microsoft.com/office/powerpoint/2010/main" val="349833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64458" y="6150126"/>
            <a:ext cx="8077132" cy="490667"/>
          </a:xfrm>
        </p:spPr>
        <p:txBody>
          <a:bodyPr/>
          <a:lstStyle/>
          <a:p>
            <a:pPr algn="ctr"/>
            <a:r>
              <a:rPr lang="fr-BE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"</a:t>
            </a:r>
            <a:r>
              <a:rPr lang="nl-BE" sz="800" dirty="0">
                <a:solidFill>
                  <a:prstClr val="black"/>
                </a:solidFill>
              </a:rPr>
              <a:t> Adviserend geneesheer van de verzekeraar – arbeidsgeneesheer: </a:t>
            </a:r>
            <a:r>
              <a:rPr lang="nl-BE" sz="800" dirty="0" smtClean="0">
                <a:solidFill>
                  <a:prstClr val="black"/>
                </a:solidFill>
              </a:rPr>
              <a:t>samenwerken om </a:t>
            </a:r>
            <a:r>
              <a:rPr lang="nl-BE" sz="800" dirty="0">
                <a:solidFill>
                  <a:prstClr val="black"/>
                </a:solidFill>
              </a:rPr>
              <a:t>de terugkeer naar de werkvloer te optimaliseren</a:t>
            </a:r>
            <a:r>
              <a:rPr lang="fr-BE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” </a:t>
            </a:r>
          </a:p>
          <a:p>
            <a:pPr algn="ctr"/>
            <a:r>
              <a:rPr lang="fr-BE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</a:t>
            </a:r>
          </a:p>
          <a:p>
            <a:pPr algn="ctr"/>
            <a:r>
              <a:rPr lang="fr-BE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Laurent PAGGETTI             </a:t>
            </a:r>
            <a:endParaRPr lang="fr-BE" sz="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Image 3" descr="Unknown.jpe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0762" y="6221697"/>
            <a:ext cx="574074" cy="41909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092205" y="662661"/>
            <a:ext cx="7249385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sz="2400" dirty="0" smtClean="0"/>
              <a:t>De werkgever :</a:t>
            </a:r>
          </a:p>
          <a:p>
            <a:endParaRPr lang="nl-BE" sz="2400" dirty="0" smtClean="0"/>
          </a:p>
          <a:p>
            <a:pPr marL="285750" indent="-285750">
              <a:buFont typeface="Wingdings" charset="0"/>
              <a:buChar char="à"/>
            </a:pPr>
            <a:r>
              <a:rPr lang="nl-BE" dirty="0" smtClean="0">
                <a:sym typeface="Wingdings"/>
              </a:rPr>
              <a:t>Hem betrekken bij de terugkeer van zijn werknemers of werkneemsters naar de werkvloer na een arbeidsongeval door stimulerende/bindende maatregelen.</a:t>
            </a:r>
          </a:p>
          <a:p>
            <a:pPr marL="285750" indent="-285750">
              <a:buFont typeface="Wingdings" charset="0"/>
              <a:buChar char="à"/>
            </a:pPr>
            <a:endParaRPr lang="nl-BE" dirty="0" smtClean="0">
              <a:sym typeface="Wingdings"/>
            </a:endParaRPr>
          </a:p>
          <a:p>
            <a:pPr marL="285750" indent="-285750">
              <a:buFont typeface="Wingdings" charset="0"/>
              <a:buChar char="à"/>
            </a:pPr>
            <a:r>
              <a:rPr lang="nl-BE" dirty="0" smtClean="0">
                <a:sym typeface="Wingdings"/>
              </a:rPr>
              <a:t>Verantwoordelijk voor de preventie en de bescherming op het werk (misschien nog niet genoeg – economische druk moeilijk te beheren voor de KMO en zeer kleine KMO)</a:t>
            </a:r>
          </a:p>
          <a:p>
            <a:pPr marL="285750" indent="-285750">
              <a:buFont typeface="Wingdings" charset="0"/>
              <a:buChar char="à"/>
            </a:pPr>
            <a:endParaRPr lang="nl-BE" dirty="0" smtClean="0">
              <a:sym typeface="Wingdings"/>
            </a:endParaRPr>
          </a:p>
          <a:p>
            <a:pPr marL="285750" indent="-285750">
              <a:buFont typeface="Wingdings" charset="0"/>
              <a:buChar char="à"/>
            </a:pPr>
            <a:r>
              <a:rPr lang="nl-BE" dirty="0" smtClean="0">
                <a:sym typeface="Wingdings"/>
              </a:rPr>
              <a:t>Hem responsabiliseren  de PAAG erbij betrekken  zou een verbindingspersoon van de adv. gen. worden bij een AO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1488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64458" y="6150126"/>
            <a:ext cx="8077132" cy="490667"/>
          </a:xfrm>
        </p:spPr>
        <p:txBody>
          <a:bodyPr/>
          <a:lstStyle/>
          <a:p>
            <a:pPr algn="ctr"/>
            <a:r>
              <a:rPr lang="fr-BE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"</a:t>
            </a:r>
            <a:r>
              <a:rPr lang="nl-BE" sz="800" dirty="0">
                <a:solidFill>
                  <a:prstClr val="black"/>
                </a:solidFill>
              </a:rPr>
              <a:t> Adviserend geneesheer van de verzekeraar – arbeidsgeneesheer: </a:t>
            </a:r>
            <a:r>
              <a:rPr lang="nl-BE" sz="800" dirty="0" smtClean="0">
                <a:solidFill>
                  <a:prstClr val="black"/>
                </a:solidFill>
              </a:rPr>
              <a:t>samenwerken om </a:t>
            </a:r>
            <a:r>
              <a:rPr lang="nl-BE" sz="800" dirty="0">
                <a:solidFill>
                  <a:prstClr val="black"/>
                </a:solidFill>
              </a:rPr>
              <a:t>de terugkeer naar de werkvloer te optimaliseren</a:t>
            </a:r>
            <a:r>
              <a:rPr lang="fr-BE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” </a:t>
            </a:r>
          </a:p>
          <a:p>
            <a:pPr algn="ctr"/>
            <a:r>
              <a:rPr lang="fr-BE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</a:t>
            </a:r>
          </a:p>
          <a:p>
            <a:pPr algn="ctr"/>
            <a:r>
              <a:rPr lang="fr-BE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Laurent PAGGETTI             </a:t>
            </a:r>
            <a:endParaRPr lang="fr-BE" sz="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Image 3" descr="Unknown.jpe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0762" y="6221697"/>
            <a:ext cx="574074" cy="41909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892540" y="676467"/>
            <a:ext cx="744905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BE" sz="2400" dirty="0" smtClean="0"/>
              <a:t>De instellingen (overheid) :</a:t>
            </a:r>
          </a:p>
          <a:p>
            <a:endParaRPr lang="nl-BE" sz="2400" dirty="0" smtClean="0"/>
          </a:p>
          <a:p>
            <a:pPr marL="285750" indent="-285750">
              <a:buFont typeface="Wingdings" charset="0"/>
              <a:buChar char="à"/>
            </a:pPr>
            <a:r>
              <a:rPr lang="nl-BE" dirty="0" smtClean="0">
                <a:sym typeface="Wingdings"/>
              </a:rPr>
              <a:t>De interacties tussen de verschillende actoren betrokken bij de terugkeer naar de werkvloer na een AO grondig bestuderen alvorens een regelgeving op te leggen (ronde tafel?)</a:t>
            </a:r>
          </a:p>
          <a:p>
            <a:pPr marL="285750" indent="-285750">
              <a:buFont typeface="Wingdings" charset="0"/>
              <a:buChar char="à"/>
            </a:pPr>
            <a:endParaRPr lang="nl-BE" dirty="0" smtClean="0">
              <a:sym typeface="Wingdings"/>
            </a:endParaRPr>
          </a:p>
          <a:p>
            <a:pPr marL="285750" indent="-285750">
              <a:buFont typeface="Wingdings" charset="0"/>
              <a:buChar char="à"/>
            </a:pPr>
            <a:r>
              <a:rPr lang="nl-BE" dirty="0" smtClean="0">
                <a:sym typeface="Wingdings"/>
              </a:rPr>
              <a:t>Delicaat evenwicht (opletten voor ontsporingen!)</a:t>
            </a:r>
          </a:p>
          <a:p>
            <a:pPr marL="285750" indent="-285750">
              <a:buFont typeface="Wingdings" charset="0"/>
              <a:buChar char="à"/>
            </a:pPr>
            <a:endParaRPr lang="nl-BE" dirty="0" smtClean="0">
              <a:sym typeface="Wingdings"/>
            </a:endParaRPr>
          </a:p>
          <a:p>
            <a:pPr marL="285750" indent="-285750">
              <a:buFont typeface="Wingdings" charset="0"/>
              <a:buChar char="à"/>
            </a:pPr>
            <a:r>
              <a:rPr lang="nl-BE" dirty="0" smtClean="0">
                <a:sym typeface="Wingdings"/>
              </a:rPr>
              <a:t>Overleg tussen adv. gen. en PAAG formaliseren door in de nodige middelen te voorzien</a:t>
            </a:r>
          </a:p>
          <a:p>
            <a:pPr marL="285750" indent="-285750">
              <a:buFont typeface="Wingdings" charset="0"/>
              <a:buChar char="à"/>
            </a:pPr>
            <a:endParaRPr lang="nl-BE" dirty="0" smtClean="0">
              <a:sym typeface="Wingdings"/>
            </a:endParaRPr>
          </a:p>
          <a:p>
            <a:pPr marL="285750" indent="-285750">
              <a:buFont typeface="Wingdings" charset="0"/>
              <a:buChar char="à"/>
            </a:pPr>
            <a:r>
              <a:rPr lang="nl-BE" dirty="0" smtClean="0">
                <a:sym typeface="Wingdings"/>
              </a:rPr>
              <a:t>Kleine acties zouden reeds een gunstige impact hebben (naam en gegevens van de EDPB en van de PAAG op de AO-aangifte bijvoorbeeld!)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97530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64458" y="6150126"/>
            <a:ext cx="8077132" cy="490667"/>
          </a:xfrm>
        </p:spPr>
        <p:txBody>
          <a:bodyPr/>
          <a:lstStyle/>
          <a:p>
            <a:pPr algn="ctr"/>
            <a:r>
              <a:rPr lang="nl-BE" sz="800" dirty="0">
                <a:solidFill>
                  <a:prstClr val="black"/>
                </a:solidFill>
              </a:rPr>
              <a:t>Adviserend geneesheer van de verzekeraar – arbeidsgeneesheer: </a:t>
            </a:r>
            <a:r>
              <a:rPr lang="nl-BE" sz="800" dirty="0" smtClean="0">
                <a:solidFill>
                  <a:prstClr val="black"/>
                </a:solidFill>
              </a:rPr>
              <a:t>samenwerken </a:t>
            </a:r>
            <a:r>
              <a:rPr lang="nl-BE" sz="800" dirty="0">
                <a:solidFill>
                  <a:prstClr val="black"/>
                </a:solidFill>
              </a:rPr>
              <a:t>koppeling om de terugkeer naar de werkvloer te optimaliseren</a:t>
            </a:r>
            <a:r>
              <a:rPr lang="fr-BE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</a:t>
            </a:r>
          </a:p>
          <a:p>
            <a:pPr algn="ctr"/>
            <a:r>
              <a:rPr lang="fr-BE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Laurent PAGGETTI            </a:t>
            </a:r>
            <a:endParaRPr lang="fr-BE" sz="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Image 3" descr="Unknown.jpe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0762" y="6221697"/>
            <a:ext cx="574074" cy="419096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739348" y="505751"/>
            <a:ext cx="7680525" cy="517064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nl-BE" sz="2400" dirty="0" smtClean="0"/>
              <a:t>De actoren :</a:t>
            </a:r>
          </a:p>
          <a:p>
            <a:endParaRPr lang="nl-BE" dirty="0" smtClean="0"/>
          </a:p>
          <a:p>
            <a:r>
              <a:rPr lang="nl-BE" dirty="0" smtClean="0"/>
              <a:t>1/ het slachtoffer : een werknemer of werkneemster</a:t>
            </a:r>
          </a:p>
          <a:p>
            <a:endParaRPr lang="nl-BE" dirty="0" smtClean="0"/>
          </a:p>
          <a:p>
            <a:pPr marL="285750" indent="-285750">
              <a:buFont typeface="Wingdings" charset="2"/>
              <a:buChar char="Ø"/>
            </a:pPr>
            <a:r>
              <a:rPr lang="nl-BE" dirty="0" smtClean="0"/>
              <a:t>Een arbeidsongeval (wet van 10/04/71 privésector – wet van 03/07/1967 publieke sector)</a:t>
            </a:r>
          </a:p>
          <a:p>
            <a:pPr marL="285750" indent="-285750">
              <a:buFont typeface="Wingdings" charset="2"/>
              <a:buChar char="Ø"/>
            </a:pPr>
            <a:endParaRPr lang="nl-BE" dirty="0" smtClean="0"/>
          </a:p>
          <a:p>
            <a:pPr marL="742950" lvl="1" indent="-285750">
              <a:buFont typeface="Wingdings" charset="2"/>
              <a:buChar char="Ø"/>
            </a:pPr>
            <a:r>
              <a:rPr lang="nl-BE" dirty="0" smtClean="0"/>
              <a:t>Een plotse gebeurtenis</a:t>
            </a:r>
          </a:p>
          <a:p>
            <a:pPr marL="742950" lvl="1" indent="-285750">
              <a:buFont typeface="Wingdings" charset="2"/>
              <a:buChar char="Ø"/>
            </a:pPr>
            <a:r>
              <a:rPr lang="nl-BE" dirty="0" smtClean="0"/>
              <a:t>Minstens een externe oorzaak</a:t>
            </a:r>
          </a:p>
          <a:p>
            <a:pPr marL="742950" lvl="1" indent="-285750">
              <a:buFont typeface="Wingdings" charset="2"/>
              <a:buChar char="Ø"/>
            </a:pPr>
            <a:r>
              <a:rPr lang="nl-BE" dirty="0" smtClean="0"/>
              <a:t>Een letsel </a:t>
            </a:r>
          </a:p>
          <a:p>
            <a:pPr marL="742950" lvl="1" indent="-285750">
              <a:buFont typeface="Wingdings" charset="2"/>
              <a:buChar char="Ø"/>
            </a:pPr>
            <a:r>
              <a:rPr lang="nl-BE" dirty="0" smtClean="0"/>
              <a:t>Een ongeval tijdens de uitvoering van de arbeidsovereenkomst</a:t>
            </a:r>
          </a:p>
          <a:p>
            <a:pPr marL="742950" lvl="1" indent="-285750">
              <a:buFont typeface="Wingdings" charset="2"/>
              <a:buChar char="Ø"/>
            </a:pPr>
            <a:r>
              <a:rPr lang="nl-BE" dirty="0" smtClean="0"/>
              <a:t>En in het kader van deze uitvoering</a:t>
            </a:r>
          </a:p>
          <a:p>
            <a:pPr marL="742950" lvl="1" indent="-285750">
              <a:buFont typeface="Wingdings" charset="2"/>
              <a:buChar char="Ø"/>
            </a:pPr>
            <a:r>
              <a:rPr lang="nl-BE" dirty="0" smtClean="0"/>
              <a:t>Voor de publieke sector: het ongeval dat het personeelslid overkomt buiten zijn ambtsuitoefening, maar veroorzaakt wordt door derden tijdens zijn ambtsuitoefening</a:t>
            </a:r>
          </a:p>
          <a:p>
            <a:pPr lvl="1"/>
            <a:endParaRPr lang="nl-BE" dirty="0" smtClean="0"/>
          </a:p>
          <a:p>
            <a:pPr lvl="1"/>
            <a:r>
              <a:rPr lang="nl-BE" dirty="0" smtClean="0"/>
              <a:t>+ Bijzonderheden van het ongeval in het woon-werkverkeer</a:t>
            </a:r>
          </a:p>
          <a:p>
            <a:pPr marL="742950" lvl="1" indent="-285750">
              <a:buFont typeface="Wingdings" charset="2"/>
              <a:buChar char="Ø"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22841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64458" y="6150126"/>
            <a:ext cx="8077132" cy="490667"/>
          </a:xfrm>
        </p:spPr>
        <p:txBody>
          <a:bodyPr/>
          <a:lstStyle/>
          <a:p>
            <a:pPr algn="ctr"/>
            <a:r>
              <a:rPr lang="fr-BE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" </a:t>
            </a:r>
            <a:r>
              <a:rPr lang="nl-BE" sz="800" dirty="0">
                <a:solidFill>
                  <a:prstClr val="black"/>
                </a:solidFill>
              </a:rPr>
              <a:t>Adviserend geneesheer van de verzekeraar – arbeidsgeneesheer: </a:t>
            </a:r>
            <a:r>
              <a:rPr lang="nl-BE" sz="800" dirty="0" smtClean="0">
                <a:solidFill>
                  <a:prstClr val="black"/>
                </a:solidFill>
              </a:rPr>
              <a:t>samenwerken </a:t>
            </a:r>
            <a:r>
              <a:rPr lang="nl-BE" sz="800" dirty="0">
                <a:solidFill>
                  <a:prstClr val="black"/>
                </a:solidFill>
              </a:rPr>
              <a:t>om de terugkeer naar de werkvloer te </a:t>
            </a:r>
            <a:r>
              <a:rPr lang="nl-BE" sz="800" dirty="0" smtClean="0">
                <a:solidFill>
                  <a:prstClr val="black"/>
                </a:solidFill>
              </a:rPr>
              <a:t>optimaliseren</a:t>
            </a:r>
            <a:r>
              <a:rPr lang="fr-BE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” </a:t>
            </a:r>
          </a:p>
          <a:p>
            <a:pPr algn="ctr"/>
            <a:r>
              <a:rPr lang="fr-BE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</a:t>
            </a:r>
          </a:p>
          <a:p>
            <a:pPr algn="ctr"/>
            <a:r>
              <a:rPr lang="fr-BE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Laurent PAGGETTI            </a:t>
            </a:r>
            <a:endParaRPr lang="fr-BE" sz="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Image 3" descr="Unknown.jpe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0762" y="6221697"/>
            <a:ext cx="574074" cy="419096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895916" y="1165654"/>
            <a:ext cx="705425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Het slachtoffer </a:t>
            </a:r>
            <a:r>
              <a:rPr lang="nl-BE" dirty="0" smtClean="0">
                <a:sym typeface="Wingdings"/>
              </a:rPr>
              <a:t> forfaitaire schadevergoeding</a:t>
            </a:r>
            <a:endParaRPr lang="nl-BE" dirty="0" smtClean="0"/>
          </a:p>
          <a:p>
            <a:endParaRPr lang="nl-BE" dirty="0" smtClean="0"/>
          </a:p>
          <a:p>
            <a:pPr marL="742950" lvl="1" indent="-285750">
              <a:buFont typeface="Wingdings" charset="2"/>
              <a:buChar char="Ø"/>
            </a:pPr>
            <a:r>
              <a:rPr lang="nl-BE" dirty="0" smtClean="0"/>
              <a:t>Verzorging als gevolg van het arbeidsongeval (medische kosten - prothesen – RIZIV-barema</a:t>
            </a:r>
          </a:p>
          <a:p>
            <a:pPr marL="742950" lvl="1" indent="-285750">
              <a:buFont typeface="Wingdings" charset="2"/>
              <a:buChar char="Ø"/>
            </a:pPr>
            <a:r>
              <a:rPr lang="nl-BE" dirty="0" smtClean="0"/>
              <a:t>Vergoeding wegens tijdelijke ongeschiktheid (indien volledig: 90% privésector – 100 % publieke sector) </a:t>
            </a:r>
          </a:p>
          <a:p>
            <a:pPr marL="742950" lvl="1" indent="-285750">
              <a:buFont typeface="Wingdings" charset="2"/>
              <a:buChar char="Ø"/>
            </a:pPr>
            <a:r>
              <a:rPr lang="nl-BE" dirty="0" smtClean="0"/>
              <a:t>Verplaatsingskosten veroorzaakt door het AO</a:t>
            </a:r>
          </a:p>
          <a:p>
            <a:pPr marL="742950" lvl="1" indent="-285750">
              <a:buFont typeface="Wingdings" charset="2"/>
              <a:buChar char="Ø"/>
            </a:pPr>
            <a:r>
              <a:rPr lang="nl-BE" dirty="0" smtClean="0"/>
              <a:t>De uitkeringen aan de rechthebbenden bij een dodelijk ongeval</a:t>
            </a:r>
          </a:p>
          <a:p>
            <a:pPr marL="742950" lvl="1" indent="-285750">
              <a:buFont typeface="Wingdings" charset="2"/>
              <a:buChar char="Ø"/>
            </a:pPr>
            <a:r>
              <a:rPr lang="nl-BE" dirty="0" smtClean="0"/>
              <a:t>De begrafeniskosten</a:t>
            </a:r>
          </a:p>
          <a:p>
            <a:pPr marL="742950" lvl="1" indent="-285750">
              <a:buFont typeface="Wingdings" charset="2"/>
              <a:buChar char="Ø"/>
            </a:pPr>
            <a:r>
              <a:rPr lang="nl-BE" dirty="0" smtClean="0"/>
              <a:t>De vergoeding wegens blijvende ongeschiktheid (in verhouding tot het begrensde loon) = concurrentieel verlies op de algemene arbeidsmarkt rekening houdend met leeftijd,  beroepsopleiding, aanpassingsmogelijkheden en bijscholing. </a:t>
            </a:r>
          </a:p>
          <a:p>
            <a:pPr marL="742950" lvl="1" indent="-285750">
              <a:buFont typeface="Wingdings" charset="2"/>
              <a:buChar char="Ø"/>
            </a:pPr>
            <a:endParaRPr lang="nl-BE" dirty="0" smtClean="0"/>
          </a:p>
          <a:p>
            <a:pPr marL="742950" lvl="1" indent="-285750">
              <a:buFont typeface="Wingdings" charset="2"/>
              <a:buChar char="Ø"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85519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64458" y="6150126"/>
            <a:ext cx="8077132" cy="490667"/>
          </a:xfrm>
        </p:spPr>
        <p:txBody>
          <a:bodyPr/>
          <a:lstStyle/>
          <a:p>
            <a:pPr algn="ctr"/>
            <a:r>
              <a:rPr lang="nl-BE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"</a:t>
            </a:r>
            <a:r>
              <a:rPr lang="nl-BE" sz="800" dirty="0">
                <a:solidFill>
                  <a:prstClr val="black"/>
                </a:solidFill>
              </a:rPr>
              <a:t> Adviserend geneesheer van de verzekeraar – arbeidsgeneesheer: </a:t>
            </a:r>
            <a:r>
              <a:rPr lang="nl-BE" sz="800" dirty="0" smtClean="0">
                <a:solidFill>
                  <a:prstClr val="black"/>
                </a:solidFill>
              </a:rPr>
              <a:t>samenwerken </a:t>
            </a:r>
            <a:r>
              <a:rPr lang="nl-BE" sz="800" dirty="0">
                <a:solidFill>
                  <a:prstClr val="black"/>
                </a:solidFill>
              </a:rPr>
              <a:t>om de terugkeer naar de werkvloer te optimaliseren</a:t>
            </a:r>
            <a:r>
              <a:rPr lang="nl-BE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” </a:t>
            </a:r>
          </a:p>
          <a:p>
            <a:pPr algn="ctr"/>
            <a:r>
              <a:rPr lang="nl-BE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</a:t>
            </a:r>
          </a:p>
          <a:p>
            <a:pPr algn="ctr"/>
            <a:r>
              <a:rPr lang="nl-BE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Laurent PAGGETTI            </a:t>
            </a:r>
            <a:endParaRPr lang="nl-BE" sz="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Image 3" descr="Unknown.jpe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0762" y="6221697"/>
            <a:ext cx="574074" cy="41909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678461" y="456486"/>
            <a:ext cx="7802301" cy="553997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r>
              <a:rPr lang="nl-BE" sz="2400" dirty="0" smtClean="0"/>
              <a:t>De actoren :</a:t>
            </a:r>
          </a:p>
          <a:p>
            <a:endParaRPr lang="nl-BE" sz="2400" dirty="0" smtClean="0"/>
          </a:p>
          <a:p>
            <a:r>
              <a:rPr lang="nl-BE" dirty="0" smtClean="0"/>
              <a:t>2/ De adviserend geneesheer :</a:t>
            </a:r>
          </a:p>
          <a:p>
            <a:endParaRPr lang="nl-BE" dirty="0" smtClean="0"/>
          </a:p>
          <a:p>
            <a:pPr marL="742950" lvl="1" indent="-285750">
              <a:buFont typeface="Wingdings" charset="2"/>
              <a:buChar char="Ø"/>
            </a:pPr>
            <a:r>
              <a:rPr lang="nl-BE" dirty="0" smtClean="0"/>
              <a:t>Geneesheer-specialist of huisarts (al dan niet curatieve activiteit) die een specifieke opleiding verzekeringsgeneeskunde en medische expertise gevolgd heeft</a:t>
            </a:r>
          </a:p>
          <a:p>
            <a:pPr marL="742950" lvl="1" indent="-285750">
              <a:buFont typeface="Wingdings" charset="2"/>
              <a:buChar char="Ø"/>
            </a:pPr>
            <a:r>
              <a:rPr lang="nl-BE" dirty="0" smtClean="0"/>
              <a:t>In loondienst of zelfstandige betaald per handeling (meest voorkomend)</a:t>
            </a:r>
          </a:p>
          <a:p>
            <a:pPr marL="742950" lvl="1" indent="-285750">
              <a:buFont typeface="Wingdings" charset="2"/>
              <a:buChar char="Ø"/>
            </a:pPr>
            <a:r>
              <a:rPr lang="nl-BE" dirty="0" smtClean="0"/>
              <a:t>Meestal in zijn infrastructuur (lokalen, secretariaat,…) </a:t>
            </a:r>
            <a:r>
              <a:rPr lang="nl-BE" dirty="0" smtClean="0">
                <a:sym typeface="Wingdings"/>
              </a:rPr>
              <a:t> kabinetten van zelfstandige medewerkers</a:t>
            </a:r>
            <a:endParaRPr lang="nl-BE" dirty="0" smtClean="0"/>
          </a:p>
          <a:p>
            <a:pPr marL="742950" lvl="1" indent="-285750">
              <a:buFont typeface="Wingdings" charset="2"/>
              <a:buChar char="Ø"/>
            </a:pPr>
            <a:r>
              <a:rPr lang="nl-BE" dirty="0" smtClean="0"/>
              <a:t>Werkt voor één of meer maatschappijen die hem mandateren</a:t>
            </a:r>
          </a:p>
          <a:p>
            <a:pPr marL="742950" lvl="1" indent="-285750">
              <a:buFont typeface="Wingdings" charset="2"/>
              <a:buChar char="Ø"/>
            </a:pPr>
            <a:r>
              <a:rPr lang="nl-BE" dirty="0" smtClean="0"/>
              <a:t>Geeft een medisch-legaal en technisch advies over het dossier, maar de maatschappij is niet gebonden door dat advies.</a:t>
            </a:r>
          </a:p>
          <a:p>
            <a:pPr marL="742950" lvl="1" indent="-285750">
              <a:buFont typeface="Wingdings" charset="2"/>
              <a:buChar char="Ø"/>
            </a:pPr>
            <a:r>
              <a:rPr lang="nl-BE" dirty="0" smtClean="0"/>
              <a:t>Doorgaans volgt het dossier AO tijdens alle etappes (opvolging, consolidatie, expertises, revisie, verslechtering, medische zorgen)</a:t>
            </a:r>
          </a:p>
          <a:p>
            <a:pPr marL="742950" lvl="1" indent="-285750">
              <a:buFont typeface="Wingdings" charset="2"/>
              <a:buChar char="Ø"/>
            </a:pPr>
            <a:endParaRPr lang="nl-BE" dirty="0" smtClean="0"/>
          </a:p>
          <a:p>
            <a:pPr marL="742950" lvl="1" indent="-285750">
              <a:buFont typeface="Wingdings" charset="2"/>
              <a:buChar char="Ø"/>
            </a:pPr>
            <a:endParaRPr lang="nl-BE" dirty="0" smtClean="0"/>
          </a:p>
          <a:p>
            <a:pPr marL="742950" lvl="1" indent="-285750">
              <a:buFont typeface="Wingdings" charset="2"/>
              <a:buChar char="Ø"/>
            </a:pP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07182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64458" y="6150126"/>
            <a:ext cx="8077132" cy="490667"/>
          </a:xfrm>
        </p:spPr>
        <p:txBody>
          <a:bodyPr/>
          <a:lstStyle/>
          <a:p>
            <a:pPr algn="ctr"/>
            <a:r>
              <a:rPr lang="fr-BE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"</a:t>
            </a:r>
            <a:r>
              <a:rPr lang="nl-BE" sz="800" dirty="0">
                <a:solidFill>
                  <a:prstClr val="black"/>
                </a:solidFill>
              </a:rPr>
              <a:t> Adviserend geneesheer van de verzekeraar – arbeidsgeneesheer: </a:t>
            </a:r>
            <a:r>
              <a:rPr lang="nl-BE" sz="800" dirty="0" smtClean="0">
                <a:solidFill>
                  <a:prstClr val="black"/>
                </a:solidFill>
              </a:rPr>
              <a:t>samenwerken om </a:t>
            </a:r>
            <a:r>
              <a:rPr lang="nl-BE" sz="800" dirty="0">
                <a:solidFill>
                  <a:prstClr val="black"/>
                </a:solidFill>
              </a:rPr>
              <a:t>de terugkeer naar de werkvloer te optimaliseren</a:t>
            </a:r>
            <a:r>
              <a:rPr lang="fr-BE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” </a:t>
            </a:r>
          </a:p>
          <a:p>
            <a:pPr algn="ctr"/>
            <a:r>
              <a:rPr lang="fr-BE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</a:t>
            </a:r>
          </a:p>
          <a:p>
            <a:pPr algn="ctr"/>
            <a:r>
              <a:rPr lang="fr-BE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Laurent PAGGETTI             </a:t>
            </a:r>
            <a:endParaRPr lang="fr-BE" sz="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Image 3" descr="Unknown.jpe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0762" y="6221697"/>
            <a:ext cx="574074" cy="419096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566000" y="638928"/>
            <a:ext cx="802062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2400" dirty="0" smtClean="0"/>
              <a:t>De actoren :</a:t>
            </a:r>
          </a:p>
          <a:p>
            <a:endParaRPr lang="nl-BE" sz="2400" dirty="0" smtClean="0"/>
          </a:p>
          <a:p>
            <a:r>
              <a:rPr lang="nl-BE" dirty="0" smtClean="0"/>
              <a:t>2/ De PA-arbeidsgeneesheer :</a:t>
            </a:r>
          </a:p>
          <a:p>
            <a:endParaRPr lang="nl-BE" dirty="0" smtClean="0"/>
          </a:p>
          <a:p>
            <a:pPr marL="742950" lvl="1" indent="-285750">
              <a:buFont typeface="Wingdings" charset="2"/>
              <a:buChar char="Ø"/>
            </a:pPr>
            <a:r>
              <a:rPr lang="nl-BE" dirty="0" smtClean="0"/>
              <a:t>Geneesheer-specialist na een academische vorming</a:t>
            </a:r>
          </a:p>
          <a:p>
            <a:pPr marL="742950" lvl="1" indent="-285750">
              <a:buFont typeface="Wingdings" charset="2"/>
              <a:buChar char="Ø"/>
            </a:pPr>
            <a:r>
              <a:rPr lang="nl-BE" dirty="0" smtClean="0"/>
              <a:t>Loontrekkende of zelfstandige betaald per uur (ondergeschikt verband opgelegd)</a:t>
            </a:r>
          </a:p>
          <a:p>
            <a:pPr marL="742950" lvl="1" indent="-285750">
              <a:buFont typeface="Wingdings" charset="2"/>
              <a:buChar char="Ø"/>
            </a:pPr>
            <a:r>
              <a:rPr lang="nl-BE" dirty="0" smtClean="0"/>
              <a:t>Werkt voor een EDPB (in de overgrote meerderheid van de gevallen) of een IDPB</a:t>
            </a:r>
          </a:p>
          <a:p>
            <a:pPr marL="742950" lvl="1" indent="-285750">
              <a:buFont typeface="Wingdings" charset="2"/>
              <a:buChar char="Ø"/>
            </a:pPr>
            <a:r>
              <a:rPr lang="nl-BE" dirty="0" smtClean="0"/>
              <a:t>Theoretisch </a:t>
            </a:r>
            <a:r>
              <a:rPr lang="nl-BE" dirty="0" smtClean="0">
                <a:sym typeface="Wingdings"/>
              </a:rPr>
              <a:t> onafhankelijkheid van de preventieadviseur en zijn advies is bindend (er bestaan wel beroepsprocedures)</a:t>
            </a:r>
          </a:p>
          <a:p>
            <a:pPr marL="742950" lvl="1" indent="-285750">
              <a:buFont typeface="Wingdings" charset="2"/>
              <a:buChar char="Ø"/>
            </a:pPr>
            <a:r>
              <a:rPr lang="nl-BE" dirty="0" smtClean="0">
                <a:sym typeface="Wingdings"/>
              </a:rPr>
              <a:t>Doorgaans sterk onderworpen aan de organisatorische instructies van de EDPB (geldt minder voor een IDPB) en weinig autonomie in het organiseren van zijn raadplegingen en activiteiten</a:t>
            </a:r>
            <a:endParaRPr lang="nl-BE" dirty="0" smtClean="0"/>
          </a:p>
          <a:p>
            <a:pPr marL="742950" lvl="1" indent="-285750">
              <a:buFont typeface="Wingdings" charset="2"/>
              <a:buChar char="Ø"/>
            </a:pPr>
            <a:endParaRPr lang="fr-FR" dirty="0" smtClean="0"/>
          </a:p>
          <a:p>
            <a:pPr marL="742950" lvl="1" indent="-285750">
              <a:buFont typeface="Wingdings" charset="2"/>
              <a:buChar char="Ø"/>
            </a:pPr>
            <a:endParaRPr lang="fr-FR" dirty="0" smtClean="0"/>
          </a:p>
          <a:p>
            <a:endParaRPr lang="fr-FR" dirty="0"/>
          </a:p>
          <a:p>
            <a:pPr marL="742950" lvl="1" indent="-285750">
              <a:buFont typeface="Wingdings" charset="2"/>
              <a:buChar char="Ø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2069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64458" y="6150126"/>
            <a:ext cx="8077132" cy="490667"/>
          </a:xfrm>
        </p:spPr>
        <p:txBody>
          <a:bodyPr/>
          <a:lstStyle/>
          <a:p>
            <a:pPr algn="ctr"/>
            <a:r>
              <a:rPr lang="fr-BE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"</a:t>
            </a:r>
            <a:r>
              <a:rPr lang="nl-BE" sz="800" dirty="0">
                <a:solidFill>
                  <a:prstClr val="black"/>
                </a:solidFill>
              </a:rPr>
              <a:t> Adviserend geneesheer van de verzekeraar – arbeidsgeneesheer: </a:t>
            </a:r>
            <a:r>
              <a:rPr lang="nl-BE" sz="800" dirty="0" smtClean="0">
                <a:solidFill>
                  <a:prstClr val="black"/>
                </a:solidFill>
              </a:rPr>
              <a:t>samenwerken om </a:t>
            </a:r>
            <a:r>
              <a:rPr lang="nl-BE" sz="800" dirty="0">
                <a:solidFill>
                  <a:prstClr val="black"/>
                </a:solidFill>
              </a:rPr>
              <a:t>de terugkeer naar de werkvloer te optimaliseren</a:t>
            </a:r>
            <a:r>
              <a:rPr lang="fr-BE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” </a:t>
            </a:r>
          </a:p>
          <a:p>
            <a:pPr algn="ctr"/>
            <a:r>
              <a:rPr lang="fr-BE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</a:t>
            </a:r>
          </a:p>
          <a:p>
            <a:pPr algn="ctr"/>
            <a:r>
              <a:rPr lang="fr-BE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Laurent PAGGETTI            </a:t>
            </a:r>
            <a:endParaRPr lang="fr-BE" sz="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Image 3" descr="Unknown.jpe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0762" y="6221697"/>
            <a:ext cx="574074" cy="419096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455561" y="483201"/>
            <a:ext cx="824150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Wat verenigt deze 3 actoren ?</a:t>
            </a:r>
          </a:p>
          <a:p>
            <a:endParaRPr lang="nl-BE" dirty="0" smtClean="0"/>
          </a:p>
          <a:p>
            <a:pPr marL="285750" indent="-285750">
              <a:buFont typeface="Wingdings" charset="2"/>
              <a:buChar char="Ø"/>
            </a:pPr>
            <a:r>
              <a:rPr lang="nl-BE" dirty="0" smtClean="0"/>
              <a:t>De werknemer of werkneemster is het </a:t>
            </a:r>
            <a:r>
              <a:rPr lang="nl-BE" u="sng" dirty="0" smtClean="0"/>
              <a:t>slachtoffer</a:t>
            </a:r>
            <a:r>
              <a:rPr lang="nl-BE" dirty="0" smtClean="0"/>
              <a:t> van een arbeidsongeval</a:t>
            </a:r>
          </a:p>
          <a:p>
            <a:pPr marL="285750" indent="-285750">
              <a:buFont typeface="Wingdings" charset="2"/>
              <a:buChar char="Ø"/>
            </a:pPr>
            <a:endParaRPr lang="nl-BE" dirty="0" smtClean="0"/>
          </a:p>
          <a:p>
            <a:pPr marL="285750" indent="-285750">
              <a:buFont typeface="Wingdings" charset="2"/>
              <a:buChar char="Ø"/>
            </a:pPr>
            <a:r>
              <a:rPr lang="nl-BE" dirty="0" smtClean="0"/>
              <a:t>Aangifte bij de werkgever (publieke sector) overgemaakt aan de verzekeringsmaatschappij (privésector) die zich in de plaats van de werkgever stelt</a:t>
            </a:r>
          </a:p>
          <a:p>
            <a:pPr marL="285750" indent="-285750">
              <a:buFont typeface="Wingdings" charset="2"/>
              <a:buChar char="Ø"/>
            </a:pPr>
            <a:endParaRPr lang="nl-BE" dirty="0" smtClean="0"/>
          </a:p>
          <a:p>
            <a:pPr marL="285750" indent="-285750">
              <a:buFont typeface="Wingdings" charset="2"/>
              <a:buChar char="Ø"/>
            </a:pPr>
            <a:r>
              <a:rPr lang="nl-BE" dirty="0" smtClean="0"/>
              <a:t>TAO en medische zorgen</a:t>
            </a:r>
          </a:p>
          <a:p>
            <a:pPr marL="285750" indent="-285750">
              <a:buFont typeface="Wingdings" charset="2"/>
              <a:buChar char="Ø"/>
            </a:pPr>
            <a:endParaRPr lang="nl-BE" dirty="0" smtClean="0"/>
          </a:p>
          <a:p>
            <a:pPr marL="285750" indent="-285750">
              <a:buFont typeface="Wingdings" charset="2"/>
              <a:buChar char="Ø"/>
            </a:pPr>
            <a:r>
              <a:rPr lang="nl-BE" dirty="0" smtClean="0"/>
              <a:t>De verzekeringsmaatschappij laat het slachtoffer onderzoeken door een </a:t>
            </a:r>
            <a:r>
              <a:rPr lang="nl-BE" u="sng" dirty="0" smtClean="0"/>
              <a:t>adviserend geneesheer</a:t>
            </a:r>
            <a:r>
              <a:rPr lang="nl-BE" dirty="0"/>
              <a:t> </a:t>
            </a:r>
            <a:r>
              <a:rPr lang="nl-BE" dirty="0" smtClean="0"/>
              <a:t>tijdens en na de TAO om de blijvende ongeschiktheid te bepalen met het oog op een medisch-technisch advies</a:t>
            </a:r>
          </a:p>
          <a:p>
            <a:pPr marL="285750" indent="-285750">
              <a:buFont typeface="Wingdings" charset="2"/>
              <a:buChar char="Ø"/>
            </a:pPr>
            <a:endParaRPr lang="nl-BE" dirty="0" smtClean="0"/>
          </a:p>
          <a:p>
            <a:pPr marL="285750" indent="-285750">
              <a:buFont typeface="Wingdings" charset="2"/>
              <a:buChar char="Ø"/>
            </a:pPr>
            <a:r>
              <a:rPr lang="nl-BE" dirty="0" smtClean="0"/>
              <a:t>Terzelfder tijd heeft </a:t>
            </a:r>
            <a:r>
              <a:rPr lang="nl-BE" u="sng" dirty="0" smtClean="0"/>
              <a:t>de PA-arbeidsgeneesheer</a:t>
            </a:r>
            <a:r>
              <a:rPr lang="nl-BE" dirty="0" smtClean="0"/>
              <a:t> de mogelijkheid om het slachtoffer op te volgen tijdens het onderzoek voorafgaand aan de  werkhervatting tijdens de TAO</a:t>
            </a:r>
          </a:p>
          <a:p>
            <a:pPr marL="285750" indent="-285750">
              <a:buFont typeface="Wingdings" charset="2"/>
              <a:buChar char="Ø"/>
            </a:pPr>
            <a:endParaRPr lang="nl-BE" dirty="0" smtClean="0"/>
          </a:p>
          <a:p>
            <a:pPr marL="285750" indent="-285750">
              <a:buFont typeface="Wingdings" charset="2"/>
              <a:buChar char="Ø"/>
            </a:pPr>
            <a:r>
              <a:rPr lang="nl-BE" dirty="0" smtClean="0"/>
              <a:t>Bij de werkhervatting moet de PAAG een “onderworpen” ambtenaar </a:t>
            </a:r>
            <a:r>
              <a:rPr lang="nl-BE" dirty="0"/>
              <a:t>binnen 10 </a:t>
            </a:r>
            <a:r>
              <a:rPr lang="nl-BE" dirty="0" smtClean="0"/>
              <a:t>werkdagen onderzoeken    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91079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64458" y="6150126"/>
            <a:ext cx="8077132" cy="490667"/>
          </a:xfrm>
        </p:spPr>
        <p:txBody>
          <a:bodyPr/>
          <a:lstStyle/>
          <a:p>
            <a:pPr algn="ctr"/>
            <a:r>
              <a:rPr lang="fr-BE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" </a:t>
            </a:r>
            <a:r>
              <a:rPr lang="nl-BE" sz="800" dirty="0">
                <a:solidFill>
                  <a:prstClr val="black"/>
                </a:solidFill>
              </a:rPr>
              <a:t>Adviserend geneesheer van de verzekeraar – arbeidsgeneesheer: </a:t>
            </a:r>
            <a:r>
              <a:rPr lang="nl-BE" sz="800" dirty="0" smtClean="0">
                <a:solidFill>
                  <a:prstClr val="black"/>
                </a:solidFill>
              </a:rPr>
              <a:t>samenwerken om </a:t>
            </a:r>
            <a:r>
              <a:rPr lang="nl-BE" sz="800" dirty="0">
                <a:solidFill>
                  <a:prstClr val="black"/>
                </a:solidFill>
              </a:rPr>
              <a:t>de terugkeer naar de werkvloer te </a:t>
            </a:r>
            <a:r>
              <a:rPr lang="nl-BE" sz="800" dirty="0" smtClean="0">
                <a:solidFill>
                  <a:prstClr val="black"/>
                </a:solidFill>
              </a:rPr>
              <a:t>optimaliseren</a:t>
            </a:r>
            <a:r>
              <a:rPr lang="fr-BE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” </a:t>
            </a:r>
          </a:p>
          <a:p>
            <a:pPr algn="ctr"/>
            <a:r>
              <a:rPr lang="fr-BE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</a:t>
            </a:r>
          </a:p>
          <a:p>
            <a:pPr algn="ctr"/>
            <a:r>
              <a:rPr lang="fr-BE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Laurent PAGGETTI             </a:t>
            </a:r>
            <a:endParaRPr lang="fr-BE" sz="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Image 3" descr="Unknown.jpe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0762" y="6221697"/>
            <a:ext cx="574074" cy="419096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842097" y="828344"/>
            <a:ext cx="749949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dirty="0" smtClean="0"/>
              <a:t>Juridisch arsenaal dat een brug kan slaan tussen de adviserend geneesheren van de verzekeraar en de PA-arbeidsgeneesheer :</a:t>
            </a:r>
          </a:p>
          <a:p>
            <a:endParaRPr lang="nl-BE" dirty="0" smtClean="0"/>
          </a:p>
          <a:p>
            <a:pPr marL="285750" indent="-285750">
              <a:buFont typeface="Wingdings" charset="2"/>
              <a:buChar char="Ø"/>
            </a:pPr>
            <a:r>
              <a:rPr lang="nl-BE" dirty="0" smtClean="0"/>
              <a:t>Privésector : art. 23 van de W. van 10/04/71 : als de gezondheidstoestand van het slachtoffer dit toelaat (gedeeltelijke ongeschiktheid), dan kan de Mij de werkgever verzoeken om na te gaan of de werknemer gere-integreerd kan worden, hetzij in zijn gebruikelijke functie, hetzij in een aangepaste functie </a:t>
            </a:r>
            <a:r>
              <a:rPr lang="nl-BE" dirty="0" smtClean="0">
                <a:sym typeface="Wingdings"/>
              </a:rPr>
              <a:t> met het akkoord van de arbeidsgeneesheer </a:t>
            </a:r>
          </a:p>
          <a:p>
            <a:pPr marL="285750" indent="-285750">
              <a:buFont typeface="Wingdings" charset="2"/>
              <a:buChar char="Ø"/>
            </a:pPr>
            <a:endParaRPr lang="nl-BE" dirty="0" smtClean="0">
              <a:sym typeface="Wingdings"/>
            </a:endParaRPr>
          </a:p>
          <a:p>
            <a:pPr marL="285750" indent="-285750">
              <a:buFont typeface="Wingdings" charset="2"/>
              <a:buChar char="Ø"/>
            </a:pPr>
            <a:r>
              <a:rPr lang="nl-BE" dirty="0" smtClean="0"/>
              <a:t>Publieke sector : aangepaste werkhervatting mogelijk </a:t>
            </a:r>
            <a:r>
              <a:rPr lang="nl-BE" dirty="0" smtClean="0">
                <a:sym typeface="Wingdings"/>
              </a:rPr>
              <a:t> advies van de PA-arbeidsgeneesheer</a:t>
            </a:r>
            <a:r>
              <a:rPr lang="nl-BE" dirty="0" smtClean="0"/>
              <a:t> </a:t>
            </a:r>
          </a:p>
          <a:p>
            <a:pPr marL="285750" indent="-285750">
              <a:buFont typeface="Wingdings" charset="2"/>
              <a:buChar char="Ø"/>
            </a:pPr>
            <a:endParaRPr lang="nl-BE" dirty="0" smtClean="0"/>
          </a:p>
          <a:p>
            <a:pPr marL="285750" indent="-285750">
              <a:buFont typeface="Wingdings" charset="2"/>
              <a:buChar char="Ø"/>
            </a:pPr>
            <a:r>
              <a:rPr lang="nl-BE" dirty="0" smtClean="0"/>
              <a:t>PA-arbeidsgeneesheer: het onderzoek </a:t>
            </a:r>
            <a:r>
              <a:rPr lang="nl-BE" u="sng" dirty="0" smtClean="0"/>
              <a:t>voorafgaand aan de hervatting</a:t>
            </a:r>
            <a:r>
              <a:rPr lang="nl-BE" dirty="0" smtClean="0"/>
              <a:t> en het bezoek </a:t>
            </a:r>
            <a:r>
              <a:rPr lang="nl-BE" u="sng" dirty="0" smtClean="0"/>
              <a:t>bij de hervatting</a:t>
            </a:r>
            <a:r>
              <a:rPr lang="nl-BE" dirty="0"/>
              <a:t> </a:t>
            </a:r>
            <a:r>
              <a:rPr lang="nl-BE" dirty="0" smtClean="0"/>
              <a:t>bieden mogelijkheid tot overleg met de adviserend geneesheer als de werknemer daarmee instemt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82114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64458" y="6150126"/>
            <a:ext cx="8077132" cy="490667"/>
          </a:xfrm>
        </p:spPr>
        <p:txBody>
          <a:bodyPr/>
          <a:lstStyle/>
          <a:p>
            <a:pPr algn="ctr"/>
            <a:r>
              <a:rPr lang="nl-BE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" </a:t>
            </a:r>
            <a:r>
              <a:rPr lang="nl-BE" sz="800" dirty="0" smtClean="0">
                <a:solidFill>
                  <a:prstClr val="black"/>
                </a:solidFill>
              </a:rPr>
              <a:t>Adviserend geneesheer van de verzekeraar – arbeidsgeneesheer: samenwerken om de terugkeer naar de werkvloer te optimaliseren </a:t>
            </a:r>
            <a:r>
              <a:rPr lang="nl-BE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” </a:t>
            </a:r>
          </a:p>
          <a:p>
            <a:pPr algn="ctr"/>
            <a:r>
              <a:rPr lang="nl-BE" sz="1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</a:t>
            </a:r>
          </a:p>
          <a:p>
            <a:pPr algn="ctr"/>
            <a:r>
              <a:rPr lang="nl-BE" sz="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Laurent PAGGETTI           </a:t>
            </a:r>
            <a:endParaRPr lang="nl-BE" sz="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Image 3" descr="Unknown.jpe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0762" y="6221697"/>
            <a:ext cx="574074" cy="41909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00" y="3352800"/>
            <a:ext cx="152400" cy="152400"/>
          </a:xfrm>
          <a:prstGeom prst="rect">
            <a:avLst/>
          </a:prstGeom>
        </p:spPr>
      </p:pic>
      <p:cxnSp>
        <p:nvCxnSpPr>
          <p:cNvPr id="10" name="Connecteur droit avec flèche 9"/>
          <p:cNvCxnSpPr/>
          <p:nvPr/>
        </p:nvCxnSpPr>
        <p:spPr>
          <a:xfrm>
            <a:off x="2667000" y="3009265"/>
            <a:ext cx="2400300" cy="0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Zone de texte 3"/>
          <p:cNvSpPr txBox="1"/>
          <p:nvPr/>
        </p:nvSpPr>
        <p:spPr>
          <a:xfrm>
            <a:off x="1638300" y="3809365"/>
            <a:ext cx="1371600" cy="2286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1200" dirty="0" smtClean="0">
                <a:solidFill>
                  <a:srgbClr val="0000FF"/>
                </a:solidFill>
                <a:effectLst/>
                <a:latin typeface="Arial" charset="0"/>
                <a:ea typeface="Calibri" charset="0"/>
                <a:cs typeface="Times New Roman" charset="0"/>
              </a:rPr>
              <a:t>Adviserend arts</a:t>
            </a:r>
            <a:endParaRPr lang="nl-BE" sz="1100" dirty="0">
              <a:effectLst/>
              <a:ea typeface="Calibri" charset="0"/>
              <a:cs typeface="Times New Roman" charset="0"/>
            </a:endParaRPr>
          </a:p>
        </p:txBody>
      </p:sp>
      <p:sp>
        <p:nvSpPr>
          <p:cNvPr id="12" name="Zone de texte 4"/>
          <p:cNvSpPr txBox="1"/>
          <p:nvPr/>
        </p:nvSpPr>
        <p:spPr>
          <a:xfrm>
            <a:off x="3467100" y="3809365"/>
            <a:ext cx="1543050" cy="2286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1200" dirty="0" smtClean="0">
                <a:solidFill>
                  <a:srgbClr val="0000FF"/>
                </a:solidFill>
                <a:effectLst/>
                <a:latin typeface="Arial" charset="0"/>
                <a:ea typeface="Calibri" charset="0"/>
                <a:cs typeface="Times New Roman" charset="0"/>
              </a:rPr>
              <a:t>Arbeidsgeneesheer</a:t>
            </a:r>
            <a:endParaRPr lang="nl-BE" sz="1100" dirty="0">
              <a:effectLst/>
              <a:ea typeface="Calibri" charset="0"/>
              <a:cs typeface="Times New Roman" charset="0"/>
            </a:endParaRPr>
          </a:p>
        </p:txBody>
      </p:sp>
      <p:cxnSp>
        <p:nvCxnSpPr>
          <p:cNvPr id="13" name="Connecteur droit avec flèche 12"/>
          <p:cNvCxnSpPr/>
          <p:nvPr/>
        </p:nvCxnSpPr>
        <p:spPr>
          <a:xfrm flipV="1">
            <a:off x="2438400" y="3123565"/>
            <a:ext cx="571500" cy="685800"/>
          </a:xfrm>
          <a:prstGeom prst="straightConnector1">
            <a:avLst/>
          </a:prstGeom>
          <a:ln w="3810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 flipV="1">
            <a:off x="4038600" y="3123565"/>
            <a:ext cx="571500" cy="685800"/>
          </a:xfrm>
          <a:prstGeom prst="straightConnector1">
            <a:avLst/>
          </a:prstGeom>
          <a:ln w="3810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Zone de texte 7"/>
          <p:cNvSpPr txBox="1"/>
          <p:nvPr/>
        </p:nvSpPr>
        <p:spPr>
          <a:xfrm>
            <a:off x="1295400" y="4381500"/>
            <a:ext cx="2057400" cy="3429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BE" sz="1200" dirty="0" smtClean="0">
                <a:solidFill>
                  <a:srgbClr val="0000FF"/>
                </a:solidFill>
                <a:latin typeface="Arial" charset="0"/>
                <a:ea typeface="Calibri" charset="0"/>
                <a:cs typeface="Times New Roman" charset="0"/>
              </a:rPr>
              <a:t>Verzekeringsmaatschappij</a:t>
            </a:r>
            <a:endParaRPr lang="nl-BE" sz="1100" dirty="0">
              <a:effectLst/>
              <a:ea typeface="Calibri" charset="0"/>
              <a:cs typeface="Times New Roman" charset="0"/>
            </a:endParaRPr>
          </a:p>
        </p:txBody>
      </p:sp>
      <p:cxnSp>
        <p:nvCxnSpPr>
          <p:cNvPr id="16" name="Connecteur droit avec flèche 15"/>
          <p:cNvCxnSpPr/>
          <p:nvPr/>
        </p:nvCxnSpPr>
        <p:spPr>
          <a:xfrm flipV="1">
            <a:off x="1981200" y="4037965"/>
            <a:ext cx="0" cy="3429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>
            <a:off x="2209800" y="4037965"/>
            <a:ext cx="0" cy="3429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>
            <a:off x="1295400" y="3227705"/>
            <a:ext cx="342900" cy="115316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Zone de texte 11"/>
          <p:cNvSpPr txBox="1"/>
          <p:nvPr/>
        </p:nvSpPr>
        <p:spPr>
          <a:xfrm>
            <a:off x="1066800" y="2038985"/>
            <a:ext cx="1714500" cy="3429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BE" sz="1200" dirty="0" smtClean="0">
                <a:solidFill>
                  <a:srgbClr val="0000FF"/>
                </a:solidFill>
                <a:latin typeface="Arial" charset="0"/>
                <a:ea typeface="Calibri" charset="0"/>
                <a:cs typeface="Times New Roman" charset="0"/>
              </a:rPr>
              <a:t>Werkgeve</a:t>
            </a:r>
            <a:r>
              <a:rPr lang="nl-BE" sz="1200" dirty="0" smtClean="0">
                <a:solidFill>
                  <a:srgbClr val="0000FF"/>
                </a:solidFill>
                <a:effectLst/>
                <a:latin typeface="Arial" charset="0"/>
                <a:ea typeface="Calibri" charset="0"/>
                <a:cs typeface="Times New Roman" charset="0"/>
              </a:rPr>
              <a:t>r</a:t>
            </a:r>
            <a:endParaRPr lang="nl-BE" sz="1100" dirty="0">
              <a:effectLst/>
              <a:ea typeface="Calibri" charset="0"/>
              <a:cs typeface="Times New Roman" charset="0"/>
            </a:endParaRPr>
          </a:p>
        </p:txBody>
      </p:sp>
      <p:cxnSp>
        <p:nvCxnSpPr>
          <p:cNvPr id="20" name="Connecteur droit avec flèche 19"/>
          <p:cNvCxnSpPr/>
          <p:nvPr/>
        </p:nvCxnSpPr>
        <p:spPr>
          <a:xfrm>
            <a:off x="1888958" y="2309495"/>
            <a:ext cx="0" cy="5715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/>
          <p:nvPr/>
        </p:nvCxnSpPr>
        <p:spPr>
          <a:xfrm>
            <a:off x="723900" y="2153285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723900" y="2153285"/>
            <a:ext cx="0" cy="232791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>
            <a:off x="723900" y="4485640"/>
            <a:ext cx="685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 flipH="1">
            <a:off x="5010150" y="3909695"/>
            <a:ext cx="19431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 flipV="1">
            <a:off x="6896100" y="2153285"/>
            <a:ext cx="0" cy="175641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 flipH="1">
            <a:off x="2438400" y="2153285"/>
            <a:ext cx="44577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/>
          <p:nvPr/>
        </p:nvCxnSpPr>
        <p:spPr>
          <a:xfrm>
            <a:off x="2895600" y="3914140"/>
            <a:ext cx="5715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Zone de texte 27"/>
          <p:cNvSpPr txBox="1"/>
          <p:nvPr/>
        </p:nvSpPr>
        <p:spPr>
          <a:xfrm>
            <a:off x="3009900" y="3571240"/>
            <a:ext cx="342900" cy="3429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BE" sz="1400" dirty="0" smtClean="0">
                <a:effectLst/>
                <a:ea typeface="Calibri" charset="0"/>
                <a:cs typeface="Times New Roman" charset="0"/>
              </a:rPr>
              <a:t>?</a:t>
            </a:r>
            <a:endParaRPr lang="nl-BE" sz="1100" dirty="0">
              <a:effectLst/>
              <a:ea typeface="Calibri" charset="0"/>
              <a:cs typeface="Times New Roman" charset="0"/>
            </a:endParaRPr>
          </a:p>
        </p:txBody>
      </p:sp>
      <p:sp>
        <p:nvSpPr>
          <p:cNvPr id="30" name="Zone de texte 30"/>
          <p:cNvSpPr txBox="1"/>
          <p:nvPr/>
        </p:nvSpPr>
        <p:spPr>
          <a:xfrm>
            <a:off x="2895600" y="1738630"/>
            <a:ext cx="1485900" cy="3429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BE" sz="1400" dirty="0" smtClean="0">
                <a:solidFill>
                  <a:srgbClr val="0000FF"/>
                </a:solidFill>
                <a:effectLst/>
                <a:latin typeface="Arial" charset="0"/>
                <a:ea typeface="Calibri" charset="0"/>
                <a:cs typeface="Times New Roman" charset="0"/>
              </a:rPr>
              <a:t>Wettelijk kader</a:t>
            </a:r>
            <a:endParaRPr lang="nl-BE" sz="1100" dirty="0">
              <a:effectLst/>
              <a:ea typeface="Calibri" charset="0"/>
              <a:cs typeface="Times New Roman" charset="0"/>
            </a:endParaRPr>
          </a:p>
        </p:txBody>
      </p:sp>
      <p:cxnSp>
        <p:nvCxnSpPr>
          <p:cNvPr id="31" name="Connecteur droit avec flèche 30"/>
          <p:cNvCxnSpPr/>
          <p:nvPr/>
        </p:nvCxnSpPr>
        <p:spPr>
          <a:xfrm>
            <a:off x="1866900" y="3224530"/>
            <a:ext cx="228600" cy="5715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>
            <a:off x="2095500" y="3224530"/>
            <a:ext cx="1828800" cy="5715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onnecteur droit avec flèche 32"/>
          <p:cNvCxnSpPr/>
          <p:nvPr/>
        </p:nvCxnSpPr>
        <p:spPr>
          <a:xfrm>
            <a:off x="2438400" y="2309495"/>
            <a:ext cx="1257300" cy="571500"/>
          </a:xfrm>
          <a:prstGeom prst="straightConnector1">
            <a:avLst/>
          </a:prstGeom>
          <a:ln w="3810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Zone de texte 34"/>
          <p:cNvSpPr txBox="1"/>
          <p:nvPr/>
        </p:nvSpPr>
        <p:spPr>
          <a:xfrm>
            <a:off x="2095500" y="10387330"/>
            <a:ext cx="3543300" cy="4572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1100" dirty="0" smtClean="0">
                <a:effectLst/>
                <a:ea typeface="Calibri" charset="0"/>
                <a:cs typeface="Times New Roman" charset="0"/>
              </a:rPr>
              <a:t> </a:t>
            </a:r>
            <a:endParaRPr lang="nl-BE" sz="1100" dirty="0">
              <a:effectLst/>
              <a:ea typeface="Calibri" charset="0"/>
              <a:cs typeface="Times New Roman" charset="0"/>
            </a:endParaRPr>
          </a:p>
        </p:txBody>
      </p:sp>
      <p:sp>
        <p:nvSpPr>
          <p:cNvPr id="35" name="Zone de texte 35"/>
          <p:cNvSpPr txBox="1"/>
          <p:nvPr/>
        </p:nvSpPr>
        <p:spPr>
          <a:xfrm>
            <a:off x="2781300" y="5167630"/>
            <a:ext cx="2286000" cy="3429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nl-BE" sz="1200" dirty="0" smtClean="0">
                <a:solidFill>
                  <a:srgbClr val="0000FF"/>
                </a:solidFill>
                <a:effectLst/>
                <a:latin typeface="Arial" charset="0"/>
                <a:ea typeface="Calibri" charset="0"/>
                <a:cs typeface="Times New Roman" charset="0"/>
              </a:rPr>
              <a:t>Therapeutisch team</a:t>
            </a:r>
            <a:endParaRPr lang="nl-BE" sz="1100" dirty="0">
              <a:effectLst/>
              <a:ea typeface="Calibri" charset="0"/>
              <a:cs typeface="Times New Roman" charset="0"/>
            </a:endParaRPr>
          </a:p>
        </p:txBody>
      </p:sp>
      <p:cxnSp>
        <p:nvCxnSpPr>
          <p:cNvPr id="36" name="Connecteur droit avec flèche 35"/>
          <p:cNvCxnSpPr/>
          <p:nvPr/>
        </p:nvCxnSpPr>
        <p:spPr>
          <a:xfrm flipV="1">
            <a:off x="3810000" y="4138930"/>
            <a:ext cx="342900" cy="10287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36"/>
          <p:cNvCxnSpPr/>
          <p:nvPr/>
        </p:nvCxnSpPr>
        <p:spPr>
          <a:xfrm>
            <a:off x="2781300" y="4710430"/>
            <a:ext cx="571500" cy="4572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37"/>
          <p:cNvCxnSpPr/>
          <p:nvPr/>
        </p:nvCxnSpPr>
        <p:spPr>
          <a:xfrm>
            <a:off x="1066800" y="5339080"/>
            <a:ext cx="19431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/>
          <p:nvPr/>
        </p:nvCxnSpPr>
        <p:spPr>
          <a:xfrm flipV="1">
            <a:off x="1066800" y="3172460"/>
            <a:ext cx="0" cy="21717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 flipV="1">
            <a:off x="4724400" y="3286760"/>
            <a:ext cx="914400" cy="1828800"/>
          </a:xfrm>
          <a:prstGeom prst="straightConnector1">
            <a:avLst/>
          </a:prstGeom>
          <a:ln w="3810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>
            <a:off x="6324600" y="5010785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Zone de texte 18"/>
          <p:cNvSpPr txBox="1"/>
          <p:nvPr/>
        </p:nvSpPr>
        <p:spPr>
          <a:xfrm>
            <a:off x="6324600" y="4667885"/>
            <a:ext cx="1028700" cy="3429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1200" dirty="0" smtClean="0">
                <a:effectLst/>
                <a:latin typeface="Arial" charset="0"/>
                <a:ea typeface="Calibri" charset="0"/>
                <a:cs typeface="Times New Roman" charset="0"/>
              </a:rPr>
              <a:t>Interactie</a:t>
            </a:r>
            <a:endParaRPr lang="nl-BE" sz="1100" dirty="0">
              <a:effectLst/>
              <a:ea typeface="Calibri" charset="0"/>
              <a:cs typeface="Times New Roman" charset="0"/>
            </a:endParaRPr>
          </a:p>
        </p:txBody>
      </p:sp>
      <p:cxnSp>
        <p:nvCxnSpPr>
          <p:cNvPr id="43" name="Connecteur droit avec flèche 42"/>
          <p:cNvCxnSpPr/>
          <p:nvPr/>
        </p:nvCxnSpPr>
        <p:spPr>
          <a:xfrm>
            <a:off x="6324600" y="5582285"/>
            <a:ext cx="914400" cy="0"/>
          </a:xfrm>
          <a:prstGeom prst="straightConnector1">
            <a:avLst/>
          </a:prstGeom>
          <a:ln w="3810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Zone de texte 28"/>
          <p:cNvSpPr txBox="1"/>
          <p:nvPr/>
        </p:nvSpPr>
        <p:spPr>
          <a:xfrm>
            <a:off x="5981700" y="5125085"/>
            <a:ext cx="1371600" cy="3429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nl-BE" sz="1200" dirty="0" smtClean="0">
                <a:effectLst/>
                <a:latin typeface="Arial" charset="0"/>
                <a:ea typeface="Calibri" charset="0"/>
                <a:cs typeface="Times New Roman" charset="0"/>
              </a:rPr>
              <a:t>Gunstige actie</a:t>
            </a:r>
            <a:endParaRPr lang="nl-BE" sz="1100" dirty="0">
              <a:effectLst/>
              <a:ea typeface="Calibri" charset="0"/>
              <a:cs typeface="Times New Roman" charset="0"/>
            </a:endParaRPr>
          </a:p>
        </p:txBody>
      </p:sp>
      <p:sp>
        <p:nvSpPr>
          <p:cNvPr id="45" name="Rectangle 36"/>
          <p:cNvSpPr>
            <a:spLocks noChangeArrowheads="1"/>
          </p:cNvSpPr>
          <p:nvPr/>
        </p:nvSpPr>
        <p:spPr bwMode="auto">
          <a:xfrm>
            <a:off x="800101" y="612951"/>
            <a:ext cx="354554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altLang="fr-FR" sz="1800" b="0" i="0" u="none" strike="noStrike" cap="none" normalizeH="0" baseline="0" dirty="0" smtClean="0">
                <a:ln>
                  <a:noFill/>
                </a:ln>
                <a:solidFill>
                  <a:srgbClr val="4C42D8"/>
                </a:solidFill>
                <a:effectLst/>
                <a:latin typeface="Arial" charset="0"/>
              </a:rPr>
              <a:t>Actoren bij de terugkeer naar</a:t>
            </a:r>
            <a:r>
              <a:rPr kumimoji="0" lang="nl-BE" altLang="fr-FR" sz="1800" b="0" i="0" u="none" strike="noStrike" cap="none" normalizeH="0" dirty="0" smtClean="0">
                <a:ln>
                  <a:noFill/>
                </a:ln>
                <a:solidFill>
                  <a:srgbClr val="4C42D8"/>
                </a:solidFill>
                <a:effectLst/>
                <a:latin typeface="Arial" charset="0"/>
              </a:rPr>
              <a:t> de werkvloer</a:t>
            </a:r>
            <a:r>
              <a:rPr kumimoji="0" lang="nl-BE" altLang="fr-FR" sz="1800" b="0" i="0" u="none" strike="noStrike" cap="none" normalizeH="0" baseline="0" dirty="0" smtClean="0">
                <a:ln>
                  <a:noFill/>
                </a:ln>
                <a:solidFill>
                  <a:srgbClr val="4C42D8"/>
                </a:solidFill>
                <a:effectLst/>
                <a:latin typeface="Arial" charset="0"/>
              </a:rPr>
              <a:t> </a:t>
            </a:r>
            <a:r>
              <a:rPr lang="nl-BE" altLang="fr-FR" dirty="0" smtClean="0">
                <a:solidFill>
                  <a:srgbClr val="4C42D8"/>
                </a:solidFill>
                <a:latin typeface="Arial" charset="0"/>
              </a:rPr>
              <a:t>:</a:t>
            </a:r>
            <a:endParaRPr kumimoji="0" lang="nl-BE" altLang="fr-FR" sz="1800" b="0" i="0" u="none" strike="noStrike" cap="none" normalizeH="0" baseline="0" dirty="0">
              <a:ln>
                <a:noFill/>
              </a:ln>
              <a:solidFill>
                <a:srgbClr val="4C42D8"/>
              </a:solidFill>
              <a:effectLst/>
              <a:latin typeface="Arial" charset="0"/>
            </a:endParaRPr>
          </a:p>
        </p:txBody>
      </p:sp>
      <p:sp>
        <p:nvSpPr>
          <p:cNvPr id="47" name="Rectangle 40"/>
          <p:cNvSpPr>
            <a:spLocks noChangeArrowheads="1"/>
          </p:cNvSpPr>
          <p:nvPr/>
        </p:nvSpPr>
        <p:spPr bwMode="auto">
          <a:xfrm>
            <a:off x="152400" y="424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BE" dirty="0"/>
          </a:p>
        </p:txBody>
      </p:sp>
      <p:sp>
        <p:nvSpPr>
          <p:cNvPr id="48" name="Rectangle 41"/>
          <p:cNvSpPr>
            <a:spLocks noChangeArrowheads="1"/>
          </p:cNvSpPr>
          <p:nvPr/>
        </p:nvSpPr>
        <p:spPr bwMode="auto">
          <a:xfrm>
            <a:off x="152400" y="9436"/>
            <a:ext cx="18473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alt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nl-BE" alt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endParaRPr kumimoji="0" lang="nl-BE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0" name="Rectangle 43"/>
          <p:cNvSpPr>
            <a:spLocks noChangeArrowheads="1"/>
          </p:cNvSpPr>
          <p:nvPr/>
        </p:nvSpPr>
        <p:spPr bwMode="auto">
          <a:xfrm>
            <a:off x="152400" y="9436"/>
            <a:ext cx="18473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alt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nl-BE" alt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endParaRPr kumimoji="0" lang="nl-BE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1" name="Rectangle 47"/>
          <p:cNvSpPr>
            <a:spLocks noChangeArrowheads="1"/>
          </p:cNvSpPr>
          <p:nvPr/>
        </p:nvSpPr>
        <p:spPr bwMode="auto">
          <a:xfrm>
            <a:off x="152400" y="28643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2" name="Rectangle 48"/>
          <p:cNvSpPr>
            <a:spLocks noChangeArrowheads="1"/>
          </p:cNvSpPr>
          <p:nvPr/>
        </p:nvSpPr>
        <p:spPr bwMode="auto">
          <a:xfrm>
            <a:off x="152400" y="9436"/>
            <a:ext cx="18473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alt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nl-BE" alt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endParaRPr kumimoji="0" lang="nl-BE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3" name="Rectangle 50"/>
          <p:cNvSpPr>
            <a:spLocks noChangeArrowheads="1"/>
          </p:cNvSpPr>
          <p:nvPr/>
        </p:nvSpPr>
        <p:spPr bwMode="auto">
          <a:xfrm>
            <a:off x="152400" y="28643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4" name="Rectangle 52"/>
          <p:cNvSpPr>
            <a:spLocks noChangeArrowheads="1"/>
          </p:cNvSpPr>
          <p:nvPr/>
        </p:nvSpPr>
        <p:spPr bwMode="auto">
          <a:xfrm>
            <a:off x="152400" y="9436"/>
            <a:ext cx="184731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BE" alt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nl-BE" alt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endParaRPr kumimoji="0" lang="nl-BE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5" name="Rectangle 55"/>
          <p:cNvSpPr>
            <a:spLocks noChangeArrowheads="1"/>
          </p:cNvSpPr>
          <p:nvPr/>
        </p:nvSpPr>
        <p:spPr bwMode="auto">
          <a:xfrm>
            <a:off x="152400" y="28643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BE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6" name="Rectangle 57"/>
          <p:cNvSpPr>
            <a:spLocks noChangeArrowheads="1"/>
          </p:cNvSpPr>
          <p:nvPr/>
        </p:nvSpPr>
        <p:spPr bwMode="auto">
          <a:xfrm>
            <a:off x="152400" y="424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BE" dirty="0"/>
          </a:p>
        </p:txBody>
      </p:sp>
      <p:sp>
        <p:nvSpPr>
          <p:cNvPr id="57" name="ZoneTexte 56"/>
          <p:cNvSpPr txBox="1"/>
          <p:nvPr/>
        </p:nvSpPr>
        <p:spPr>
          <a:xfrm>
            <a:off x="974558" y="2996006"/>
            <a:ext cx="1692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BE" dirty="0"/>
          </a:p>
        </p:txBody>
      </p:sp>
      <p:sp>
        <p:nvSpPr>
          <p:cNvPr id="58" name="ZoneTexte 57"/>
          <p:cNvSpPr txBox="1"/>
          <p:nvPr/>
        </p:nvSpPr>
        <p:spPr>
          <a:xfrm>
            <a:off x="800101" y="2880995"/>
            <a:ext cx="18668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200" b="1" dirty="0" smtClean="0">
                <a:solidFill>
                  <a:srgbClr val="0F4ED8"/>
                </a:solidFill>
              </a:rPr>
              <a:t>Betrokken werknemer</a:t>
            </a:r>
            <a:endParaRPr lang="nl-BE" sz="1200" b="1" dirty="0">
              <a:solidFill>
                <a:srgbClr val="0F4ED8"/>
              </a:solidFill>
            </a:endParaRPr>
          </a:p>
        </p:txBody>
      </p:sp>
      <p:sp>
        <p:nvSpPr>
          <p:cNvPr id="107" name="ZoneTexte 106"/>
          <p:cNvSpPr txBox="1"/>
          <p:nvPr/>
        </p:nvSpPr>
        <p:spPr>
          <a:xfrm>
            <a:off x="5139489" y="2849666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BE" sz="1200" b="1" dirty="0" smtClean="0">
                <a:solidFill>
                  <a:srgbClr val="4C42D8"/>
                </a:solidFill>
              </a:rPr>
              <a:t>Terugkeer naar de werkvloer</a:t>
            </a:r>
            <a:endParaRPr lang="nl-BE" sz="1200" b="1" dirty="0">
              <a:solidFill>
                <a:srgbClr val="4C42D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171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ternité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Maternité.potx</Template>
  <TotalTime>628</TotalTime>
  <Words>1973</Words>
  <Application>Microsoft Office PowerPoint</Application>
  <PresentationFormat>Diavoorstelling (4:3)</PresentationFormat>
  <Paragraphs>311</Paragraphs>
  <Slides>24</Slides>
  <Notes>17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24</vt:i4>
      </vt:variant>
    </vt:vector>
  </HeadingPairs>
  <TitlesOfParts>
    <vt:vector size="31" baseType="lpstr">
      <vt:lpstr>Arial</vt:lpstr>
      <vt:lpstr>Calibri</vt:lpstr>
      <vt:lpstr>News Gothic MT</vt:lpstr>
      <vt:lpstr>Times New Roman</vt:lpstr>
      <vt:lpstr>Wingdings</vt:lpstr>
      <vt:lpstr>Wingdings 2</vt:lpstr>
      <vt:lpstr>Maternité</vt:lpstr>
      <vt:lpstr>“Adviserend geneesheer van de verzekeraar – Arbeidsgeneesheer: samenwerken om de terugkeer naar de werkvloer te optimaliseren  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Spmt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Laurent Paggetti</dc:creator>
  <cp:lastModifiedBy>Joke</cp:lastModifiedBy>
  <cp:revision>84</cp:revision>
  <cp:lastPrinted>2015-07-27T07:26:00Z</cp:lastPrinted>
  <dcterms:created xsi:type="dcterms:W3CDTF">2014-04-05T17:05:40Z</dcterms:created>
  <dcterms:modified xsi:type="dcterms:W3CDTF">2016-11-08T07:09:36Z</dcterms:modified>
</cp:coreProperties>
</file>