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83" r:id="rId10"/>
    <p:sldId id="267" r:id="rId11"/>
    <p:sldId id="266" r:id="rId12"/>
    <p:sldId id="272" r:id="rId13"/>
    <p:sldId id="268" r:id="rId14"/>
    <p:sldId id="273" r:id="rId15"/>
    <p:sldId id="270" r:id="rId16"/>
    <p:sldId id="276" r:id="rId17"/>
    <p:sldId id="271" r:id="rId18"/>
    <p:sldId id="274" r:id="rId19"/>
    <p:sldId id="275" r:id="rId20"/>
    <p:sldId id="269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2D8"/>
    <a:srgbClr val="0F4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75"/>
    <p:restoredTop sz="94676"/>
  </p:normalViewPr>
  <p:slideViewPr>
    <p:cSldViewPr snapToGrid="0" snapToObjects="1">
      <p:cViewPr varScale="1">
        <p:scale>
          <a:sx n="110" d="100"/>
          <a:sy n="110" d="100"/>
        </p:scale>
        <p:origin x="20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2FB3A-AFE3-D54D-84AA-98F197BCD3E4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541BC-D97C-6B45-833C-7BDEBBC7776D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63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85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1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542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396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445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704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893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713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11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733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38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99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378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865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541BC-D97C-6B45-833C-7BDEBBC7776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06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2000" dirty="0" smtClean="0"/>
              <a:t>“Adviserend geneesheer van de verzekeraar</a:t>
            </a:r>
            <a:r>
              <a:rPr lang="nl-BE" sz="2000" dirty="0"/>
              <a:t> – </a:t>
            </a:r>
            <a:r>
              <a:rPr lang="nl-BE" sz="2000" dirty="0" smtClean="0"/>
              <a:t>Arbeidsgeneesheer: samenwerken om de terugkeer naar de werkvloer te optimaliseren </a:t>
            </a:r>
            <a:br>
              <a:rPr lang="nl-BE" sz="2000" dirty="0" smtClean="0"/>
            </a:br>
            <a:endParaRPr lang="nl-BE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2986191"/>
            <a:ext cx="6498159" cy="1297051"/>
          </a:xfrm>
        </p:spPr>
        <p:txBody>
          <a:bodyPr>
            <a:normAutofit fontScale="70000" lnSpcReduction="20000"/>
          </a:bodyPr>
          <a:lstStyle/>
          <a:p>
            <a:endParaRPr lang="nl-BE" dirty="0" smtClean="0"/>
          </a:p>
          <a:p>
            <a:r>
              <a:rPr lang="nl-BE" dirty="0" smtClean="0"/>
              <a:t>Dr Laurent PAGGETTI</a:t>
            </a:r>
          </a:p>
          <a:p>
            <a:r>
              <a:rPr lang="nl-BE" dirty="0" smtClean="0"/>
              <a:t>Specialist verzekeringsgeneeskunde</a:t>
            </a:r>
          </a:p>
          <a:p>
            <a:r>
              <a:rPr lang="nl-BE" dirty="0" smtClean="0"/>
              <a:t>Preventieadviseur–arbeidsgeneesheer</a:t>
            </a:r>
          </a:p>
          <a:p>
            <a:endParaRPr lang="nl-BE" dirty="0" smtClean="0"/>
          </a:p>
          <a:p>
            <a:r>
              <a:rPr lang="nl-BE" dirty="0" smtClean="0"/>
              <a:t>Onder het toezicht van Pr. Philippe MAIRIAUX 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5" name="Rectangle 4"/>
          <p:cNvSpPr/>
          <p:nvPr/>
        </p:nvSpPr>
        <p:spPr>
          <a:xfrm>
            <a:off x="579275" y="6315291"/>
            <a:ext cx="7983594" cy="33855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nl-BE" sz="800" dirty="0" smtClean="0"/>
              <a:t>“Adviserend geneesheer van de verzekeraar – arbeidsgeneesheer: samenwerken om de terugkeer naar de werkvloer te optimaliseren”</a:t>
            </a:r>
            <a:r>
              <a:rPr lang="nl-BE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nl-BE" sz="800" dirty="0" smtClean="0"/>
              <a:t>Laurent PAGGETTI  </a:t>
            </a:r>
            <a:endParaRPr lang="nl-BE" sz="800" dirty="0"/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64" y="175669"/>
            <a:ext cx="1052484" cy="76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118194" y="786927"/>
            <a:ext cx="6902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Het RDIC-model (de Rijk et al. 2007)</a:t>
            </a:r>
          </a:p>
          <a:p>
            <a:r>
              <a:rPr lang="nl-BE" dirty="0" smtClean="0">
                <a:sym typeface="Wingdings"/>
              </a:rPr>
              <a:t> Ontwikkeld om een beter zicht te krijgen op de samenwerking in het domein van de volksgezondheid</a:t>
            </a:r>
            <a:endParaRPr lang="nl-BE" sz="1600" dirty="0" smtClean="0"/>
          </a:p>
        </p:txBody>
      </p:sp>
      <p:pic>
        <p:nvPicPr>
          <p:cNvPr id="6" name="Imag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193" y="1780940"/>
            <a:ext cx="6902435" cy="4100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3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Médecin conseil d'assurance - Médecin du travail : le trait d'union manquant pour optimaliser le retour au travail après un accident du travail 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64069" y="297429"/>
            <a:ext cx="766627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Studie :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Semi-directieve vragenlijst uitgaand van de bestaande setting en de observatie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Dimensies verkennen :</a:t>
            </a:r>
          </a:p>
          <a:p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 smtClean="0"/>
              <a:t>extrinsiek en intrinsiek verlangen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/>
              <a:t>c</a:t>
            </a:r>
            <a:r>
              <a:rPr lang="nl-BE" sz="1400" dirty="0" smtClean="0"/>
              <a:t>apaciteit (mogelijkheid en bereidwilligheid)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 smtClean="0"/>
              <a:t>afhankelijkheid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 smtClean="0"/>
              <a:t>doel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 smtClean="0"/>
              <a:t>instellingen (regels en cultuur)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 smtClean="0"/>
              <a:t>perceptie,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sz="1400" dirty="0" smtClean="0"/>
              <a:t>middelen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6 adviserende geneesheren en 6 PA-arbeidsgeneesheren werden ondervraagd, één beheerder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Ruimte voor vrije meningsuiting van de ondervraagden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+/- 30’ per gesprek, opgenomen en letterlijk uitgeschreven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Analyse onmiddellijk volgend op het gesprek om de sfeer en de intonaties te kunnen weergeven</a:t>
            </a:r>
          </a:p>
          <a:p>
            <a:pPr marL="285750" indent="-285750">
              <a:buFont typeface="Wingdings" charset="2"/>
              <a:buChar char="Ø"/>
            </a:pPr>
            <a:endParaRPr lang="nl-BE" dirty="0"/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1066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nl-BE" sz="800" dirty="0" smtClean="0">
                <a:solidFill>
                  <a:prstClr val="black"/>
                </a:solidFill>
              </a:rPr>
              <a:t>“Adviserend </a:t>
            </a:r>
            <a:r>
              <a:rPr lang="nl-BE" sz="800" dirty="0">
                <a:solidFill>
                  <a:prstClr val="black"/>
                </a:solidFill>
              </a:rPr>
              <a:t>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4" y="635064"/>
            <a:ext cx="8186287" cy="484581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à coins arrondis 4"/>
          <p:cNvSpPr/>
          <p:nvPr/>
        </p:nvSpPr>
        <p:spPr>
          <a:xfrm>
            <a:off x="5994774" y="1451470"/>
            <a:ext cx="1743216" cy="3628676"/>
          </a:xfrm>
          <a:prstGeom prst="roundRect">
            <a:avLst/>
          </a:prstGeom>
          <a:solidFill>
            <a:srgbClr val="3366FF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4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nl-BE" sz="800" dirty="0">
                <a:solidFill>
                  <a:prstClr val="black"/>
                </a:solidFill>
              </a:rPr>
              <a:t>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</a:t>
            </a:r>
            <a:r>
              <a:rPr lang="nl-BE" sz="800" dirty="0" smtClean="0">
                <a:solidFill>
                  <a:prstClr val="black"/>
                </a:solidFill>
              </a:rPr>
              <a:t>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69707" y="1877580"/>
            <a:ext cx="7611055" cy="2492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400" dirty="0" smtClean="0"/>
              <a:t>Resultaten : </a:t>
            </a:r>
            <a:r>
              <a:rPr lang="nl-BE" sz="2400" u="sng" dirty="0" smtClean="0"/>
              <a:t>Niveau 1</a:t>
            </a:r>
            <a:endParaRPr lang="nl-BE" sz="2400" u="sng" dirty="0" smtClean="0">
              <a:solidFill>
                <a:srgbClr val="000000"/>
              </a:solidFill>
              <a:latin typeface="News Gothic MT"/>
            </a:endParaRPr>
          </a:p>
          <a:p>
            <a:endParaRPr lang="nl-BE" dirty="0" smtClean="0">
              <a:sym typeface="Wingdings"/>
            </a:endParaRPr>
          </a:p>
          <a:p>
            <a:endParaRPr lang="nl-BE" dirty="0" smtClean="0">
              <a:sym typeface="Wingdings"/>
            </a:endParaRPr>
          </a:p>
          <a:p>
            <a:r>
              <a:rPr lang="nl-BE" dirty="0" smtClean="0">
                <a:sym typeface="Wingdings"/>
              </a:rPr>
              <a:t>Samenwerking vereist bereidwilligheid van de protagonisten !</a:t>
            </a:r>
            <a:endParaRPr lang="nl-BE" dirty="0" smtClean="0"/>
          </a:p>
          <a:p>
            <a:endParaRPr lang="nl-BE" sz="2400" dirty="0" smtClean="0"/>
          </a:p>
          <a:p>
            <a:r>
              <a:rPr lang="nl-BE" dirty="0" smtClean="0">
                <a:sym typeface="Wingdings"/>
              </a:rPr>
              <a:t> De artsen zijn vragende partij of gaan op zijn minst akkoord met een samenwerking</a:t>
            </a:r>
          </a:p>
          <a:p>
            <a:endParaRPr lang="fr-FR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562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62" y="635064"/>
            <a:ext cx="8186287" cy="48458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à coins arrondis 6"/>
          <p:cNvSpPr/>
          <p:nvPr/>
        </p:nvSpPr>
        <p:spPr>
          <a:xfrm>
            <a:off x="4164790" y="1451470"/>
            <a:ext cx="1680114" cy="3628676"/>
          </a:xfrm>
          <a:prstGeom prst="roundRect">
            <a:avLst/>
          </a:prstGeom>
          <a:solidFill>
            <a:srgbClr val="3366FF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52195" y="419971"/>
            <a:ext cx="8048238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400" dirty="0" smtClean="0"/>
              <a:t>Resultaten : factoren niveau 2</a:t>
            </a:r>
          </a:p>
          <a:p>
            <a:endParaRPr lang="nl-BE" sz="2400" dirty="0" smtClean="0"/>
          </a:p>
          <a:p>
            <a:r>
              <a:rPr lang="nl-BE" b="1" dirty="0" smtClean="0"/>
              <a:t>Intrinsiek verlangen :</a:t>
            </a:r>
            <a:endParaRPr lang="nl-BE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nl-BE" dirty="0" smtClean="0"/>
              <a:t>+/- voor de adv. gen. :  meer bekommerd om de Mij dan om het slachtoffer</a:t>
            </a:r>
          </a:p>
          <a:p>
            <a:pPr marL="342900" indent="-342900">
              <a:buFont typeface="Wingdings" charset="2"/>
              <a:buChar char="Ø"/>
            </a:pPr>
            <a:r>
              <a:rPr lang="nl-BE" dirty="0" smtClean="0"/>
              <a:t>+ voor de PAAG : altruïstische ingesteldheid</a:t>
            </a:r>
          </a:p>
          <a:p>
            <a:pPr marL="342900" indent="-342900">
              <a:buFont typeface="Wingdings" charset="2"/>
              <a:buChar char="Ø"/>
            </a:pPr>
            <a:endParaRPr lang="nl-BE" dirty="0" smtClean="0"/>
          </a:p>
          <a:p>
            <a:r>
              <a:rPr lang="nl-BE" b="1" dirty="0" smtClean="0"/>
              <a:t>Extrinsiek verlangen :</a:t>
            </a: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++ voor de adv. gen.: beleid respecteren van de Mij die de opdrachten verstrekt 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+/- voor de PAAG : weinig steun van de EDPB, werkgevers = klanten sparen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b="1" dirty="0" smtClean="0"/>
              <a:t>Capaciteit :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+/-- voor de adv. gen. in termen van middelen: tijd, ereloon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+/- mogelijkheid tot samenwerking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+/-- voor de PAAG in termen van middelen: tijd, organisatie 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+/- mogelijkheid tot samenwerking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67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4" y="635064"/>
            <a:ext cx="8186287" cy="48458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à coins arrondis 7"/>
          <p:cNvSpPr/>
          <p:nvPr/>
        </p:nvSpPr>
        <p:spPr>
          <a:xfrm>
            <a:off x="1790544" y="1451470"/>
            <a:ext cx="2429459" cy="3628676"/>
          </a:xfrm>
          <a:prstGeom prst="roundRect">
            <a:avLst/>
          </a:prstGeom>
          <a:solidFill>
            <a:srgbClr val="3366FF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8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nl-BE" sz="800" dirty="0">
                <a:solidFill>
                  <a:prstClr val="black"/>
                </a:solidFill>
              </a:rPr>
              <a:t>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 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69707" y="897373"/>
            <a:ext cx="761105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Resultaten : factoren niveau 3</a:t>
            </a:r>
          </a:p>
          <a:p>
            <a:endParaRPr lang="nl-BE" sz="2400" dirty="0" smtClean="0"/>
          </a:p>
          <a:p>
            <a:r>
              <a:rPr lang="nl-BE" b="1" dirty="0" smtClean="0"/>
              <a:t>Afhankelijkheid : 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Adv. </a:t>
            </a:r>
            <a:r>
              <a:rPr lang="nl-BE" dirty="0"/>
              <a:t>g</a:t>
            </a:r>
            <a:r>
              <a:rPr lang="nl-BE" dirty="0" smtClean="0"/>
              <a:t>en.: +/- positieve participatie van de PAAG (verbindingsschakel met de werkgever)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PAAG : +/- verkrijgen van medische gegevens van de adv. gen., beheer van de TAO nuttig voor de terugkeer naar het werk</a:t>
            </a:r>
          </a:p>
          <a:p>
            <a:endParaRPr lang="nl-BE" dirty="0" smtClean="0"/>
          </a:p>
          <a:p>
            <a:r>
              <a:rPr lang="nl-BE" b="1" dirty="0"/>
              <a:t>D</a:t>
            </a:r>
            <a:r>
              <a:rPr lang="nl-BE" b="1" dirty="0" smtClean="0"/>
              <a:t>oel :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Adv. gen. : +  duur TAO zo kort mogelijk houden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PAAG : + de terugkeer naar het werk bevorderen in de best mogelijke omstandigheden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650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69707" y="897373"/>
            <a:ext cx="761105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Resultaten : factoren niveau 3</a:t>
            </a:r>
          </a:p>
          <a:p>
            <a:endParaRPr lang="nl-BE" sz="2400" dirty="0" smtClean="0"/>
          </a:p>
          <a:p>
            <a:r>
              <a:rPr lang="nl-BE" b="1" dirty="0" smtClean="0"/>
              <a:t>Middelen</a:t>
            </a:r>
            <a:r>
              <a:rPr lang="nl-BE" dirty="0" smtClean="0"/>
              <a:t> (afhankelijkheid) </a:t>
            </a:r>
            <a:r>
              <a:rPr lang="nl-BE" b="1" dirty="0" smtClean="0"/>
              <a:t>: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Adv. </a:t>
            </a:r>
            <a:r>
              <a:rPr lang="nl-BE" dirty="0"/>
              <a:t>g</a:t>
            </a:r>
            <a:r>
              <a:rPr lang="nl-BE" dirty="0" smtClean="0"/>
              <a:t>en.: +  behoefte van de PAAG om de kansen op een terugkeer naar de werkvloer te verhogen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PAAG : +  beheer van de TAO door de adv. </a:t>
            </a:r>
            <a:r>
              <a:rPr lang="nl-BE" dirty="0"/>
              <a:t>g</a:t>
            </a:r>
            <a:r>
              <a:rPr lang="nl-BE" dirty="0" smtClean="0"/>
              <a:t>en.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r>
              <a:rPr lang="nl-BE" b="1" dirty="0" smtClean="0"/>
              <a:t>Perceptie :</a:t>
            </a:r>
          </a:p>
          <a:p>
            <a:endParaRPr lang="nl-BE" b="1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Adv. </a:t>
            </a:r>
            <a:r>
              <a:rPr lang="nl-BE" dirty="0"/>
              <a:t>g</a:t>
            </a:r>
            <a:r>
              <a:rPr lang="nl-BE" dirty="0" smtClean="0"/>
              <a:t>en. –  slecht gepercipieerd door de PAAG (geen onafhankelijkheid, bekwaamheid ?, neemt zijn verantwoordelijkheden niet)</a:t>
            </a: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PAAG +/--  niet zo goed (in dienst van de Mij, bekommert zich weinig om de werknemer)  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762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46805" y="897373"/>
            <a:ext cx="78339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Resultaten : factoren niveau 3</a:t>
            </a:r>
          </a:p>
          <a:p>
            <a:endParaRPr lang="nl-BE" sz="2400" dirty="0" smtClean="0"/>
          </a:p>
          <a:p>
            <a:r>
              <a:rPr lang="nl-BE" b="1" dirty="0" smtClean="0"/>
              <a:t>Instellingen : 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Adv. gen. +/- voorstander van overleg, meer waardering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PAAG +/- voorstander van overleg, responsabilisering van de 		       werkgever, gebrek aan erkenning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575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</a:t>
            </a:r>
            <a:r>
              <a:rPr lang="nl-BE" sz="800" dirty="0">
                <a:solidFill>
                  <a:prstClr val="black"/>
                </a:solidFill>
              </a:rPr>
              <a:t>om de terugkeer naar de werkvloer te optimaliseren 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04556" y="618862"/>
            <a:ext cx="76370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u="sng" dirty="0" smtClean="0"/>
              <a:t>Hypothese:</a:t>
            </a:r>
            <a:r>
              <a:rPr lang="nl-BE" dirty="0" smtClean="0"/>
              <a:t> een samenwerking tussen de adviserend geneesheer van de verzekeraar en de preventieadviseur-arbeidsgeneesheer zou de terugkeer naar het werk van een werknemer of werkneemster vlotter doen verlopen</a:t>
            </a:r>
          </a:p>
          <a:p>
            <a:endParaRPr lang="nl-BE" dirty="0" smtClean="0"/>
          </a:p>
          <a:p>
            <a:r>
              <a:rPr lang="nl-BE" dirty="0" smtClean="0"/>
              <a:t>Maar…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De relaties tussen de twee specialiteiten zijn in dat domein niet optimaal.</a:t>
            </a:r>
          </a:p>
          <a:p>
            <a:endParaRPr lang="nl-BE" dirty="0" smtClean="0"/>
          </a:p>
          <a:p>
            <a:r>
              <a:rPr lang="nl-BE" dirty="0" smtClean="0"/>
              <a:t>Doel van dit werk: deze relaties nader bekijken en actiepistes bedenken.</a:t>
            </a:r>
            <a:endParaRPr lang="nl-BE" dirty="0"/>
          </a:p>
        </p:txBody>
      </p:sp>
      <p:pic>
        <p:nvPicPr>
          <p:cNvPr id="8" name="Image 7" descr="253195WebInteractionPositive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568" y="1871264"/>
            <a:ext cx="3322107" cy="188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9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nl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nl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nl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nl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nl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83512" y="800733"/>
            <a:ext cx="75972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Pistes om de samenwerking te verbeteren voortvloeiend uit de gesprekken :</a:t>
            </a:r>
          </a:p>
          <a:p>
            <a:endParaRPr lang="nl-BE" sz="2400" dirty="0" smtClean="0"/>
          </a:p>
          <a:p>
            <a:r>
              <a:rPr lang="nl-BE" dirty="0" smtClean="0"/>
              <a:t>4 polen :</a:t>
            </a:r>
          </a:p>
          <a:p>
            <a:endParaRPr lang="nl-BE" dirty="0" smtClean="0"/>
          </a:p>
          <a:p>
            <a:pPr marL="342900" indent="-342900">
              <a:buFont typeface="Wingdings" charset="2"/>
              <a:buChar char="Ø"/>
            </a:pPr>
            <a:r>
              <a:rPr lang="nl-BE" dirty="0"/>
              <a:t>D</a:t>
            </a:r>
            <a:r>
              <a:rPr lang="nl-BE" dirty="0" smtClean="0"/>
              <a:t>e externe diensten voor preventie en bescherming op het werk</a:t>
            </a:r>
          </a:p>
          <a:p>
            <a:endParaRPr lang="nl-BE" dirty="0" smtClean="0"/>
          </a:p>
          <a:p>
            <a:pPr marL="342900" indent="-342900">
              <a:buFont typeface="Wingdings" charset="2"/>
              <a:buChar char="Ø"/>
            </a:pPr>
            <a:r>
              <a:rPr lang="nl-BE" dirty="0" smtClean="0"/>
              <a:t>De verzekeringsmaatschappijen</a:t>
            </a:r>
          </a:p>
          <a:p>
            <a:endParaRPr lang="nl-BE" dirty="0" smtClean="0"/>
          </a:p>
          <a:p>
            <a:pPr marL="342900" indent="-342900">
              <a:buFont typeface="Wingdings" charset="2"/>
              <a:buChar char="Ø"/>
            </a:pPr>
            <a:r>
              <a:rPr lang="nl-BE" dirty="0" smtClean="0"/>
              <a:t>De werkgever</a:t>
            </a:r>
          </a:p>
          <a:p>
            <a:endParaRPr lang="nl-BE" dirty="0" smtClean="0"/>
          </a:p>
          <a:p>
            <a:pPr marL="342900" indent="-342900">
              <a:buFont typeface="Wingdings" charset="2"/>
              <a:buChar char="Ø"/>
            </a:pPr>
            <a:r>
              <a:rPr lang="nl-BE" dirty="0" smtClean="0"/>
              <a:t>De instellingen (overheid)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026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7464" y="606554"/>
            <a:ext cx="757412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400" dirty="0" smtClean="0"/>
              <a:t>De externe diensten voor preventie en bescherming op het werk :</a:t>
            </a:r>
          </a:p>
          <a:p>
            <a:endParaRPr lang="nl-BE" sz="2400" dirty="0" smtClean="0"/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Een beleid inzake terugkeer naar de werkvloer ontwikkelen :</a:t>
            </a:r>
          </a:p>
          <a:p>
            <a:pPr marL="285750" indent="-28575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742950" lvl="1" indent="-285750">
              <a:buFont typeface="Arial"/>
              <a:buChar char="•"/>
            </a:pPr>
            <a:r>
              <a:rPr lang="nl-BE" dirty="0" smtClean="0">
                <a:sym typeface="Wingdings"/>
              </a:rPr>
              <a:t>Oprichting van specifieke werkgroepen</a:t>
            </a:r>
          </a:p>
          <a:p>
            <a:pPr marL="742950" lvl="1" indent="-285750">
              <a:buFont typeface="Arial"/>
              <a:buChar char="•"/>
            </a:pPr>
            <a:r>
              <a:rPr lang="nl-BE" dirty="0" smtClean="0">
                <a:sym typeface="Wingdings"/>
              </a:rPr>
              <a:t>Opleidingen van PA</a:t>
            </a:r>
          </a:p>
          <a:p>
            <a:pPr marL="742950" lvl="1" indent="-285750">
              <a:buFont typeface="Arial"/>
              <a:buChar char="•"/>
            </a:pPr>
            <a:r>
              <a:rPr lang="nl-BE" dirty="0" smtClean="0">
                <a:sym typeface="Wingdings"/>
              </a:rPr>
              <a:t>Terbeschikkingstelling van de nodige tools (informatica)</a:t>
            </a:r>
          </a:p>
          <a:p>
            <a:pPr marL="742950" lvl="1" indent="-285750">
              <a:buFont typeface="Arial"/>
              <a:buChar char="•"/>
            </a:pPr>
            <a:r>
              <a:rPr lang="nl-BE" dirty="0" smtClean="0">
                <a:sym typeface="Wingdings"/>
              </a:rPr>
              <a:t>Inachtneming van de raadplegingen voorafgaand aan of bij de werkhervatting in de organisatorische planning</a:t>
            </a:r>
          </a:p>
          <a:p>
            <a:pPr marL="742950" lvl="1" indent="-285750">
              <a:buFont typeface="Arial"/>
              <a:buChar char="•"/>
            </a:pPr>
            <a:r>
              <a:rPr lang="nl-BE" dirty="0" smtClean="0">
                <a:sym typeface="Wingdings"/>
              </a:rPr>
              <a:t>Erkenning en opwaardering van de rol van de PAAG</a:t>
            </a:r>
          </a:p>
          <a:p>
            <a:pPr marL="742950" lvl="1" indent="-285750">
              <a:buFont typeface="Arial"/>
              <a:buChar char="•"/>
            </a:pPr>
            <a:r>
              <a:rPr lang="nl-BE" dirty="0" smtClean="0">
                <a:sym typeface="Wingdings"/>
              </a:rPr>
              <a:t>Dialoog met de verschillende verzekeringsmaatschappijen en de overheid in dat domein aanmoedigen</a:t>
            </a:r>
            <a:endParaRPr lang="nl-BE" dirty="0" smtClean="0"/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473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36488" y="565579"/>
            <a:ext cx="75051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400" dirty="0" smtClean="0"/>
              <a:t>De verzekeringsondernemingen :</a:t>
            </a:r>
          </a:p>
          <a:p>
            <a:endParaRPr lang="nl-BE" sz="2400" dirty="0" smtClean="0"/>
          </a:p>
          <a:p>
            <a:pPr marL="342900" indent="-34290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Effectieve aandacht voor het bevorderen van een terugkeer naar de werkvloer :</a:t>
            </a:r>
          </a:p>
          <a:p>
            <a:pPr marL="342900" indent="-34290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800100" lvl="1" indent="-342900">
              <a:buFont typeface="Arial"/>
              <a:buChar char="•"/>
            </a:pPr>
            <a:r>
              <a:rPr lang="nl-BE" dirty="0" smtClean="0">
                <a:sym typeface="Wingdings"/>
              </a:rPr>
              <a:t>Specifieke erelonen voorzien voor hun adv. gen. voor de bestede tijd  tijd = ereloon</a:t>
            </a:r>
          </a:p>
          <a:p>
            <a:pPr marL="800100" lvl="1" indent="-342900">
              <a:buFont typeface="Arial"/>
              <a:buChar char="•"/>
            </a:pPr>
            <a:r>
              <a:rPr lang="nl-BE" dirty="0" smtClean="0">
                <a:sym typeface="Wingdings"/>
              </a:rPr>
              <a:t>Meer betrokkenheid van de EDPB en de werkgevers (promotie en sensibilisering, samenwerkingsprogramma’s)</a:t>
            </a:r>
          </a:p>
          <a:p>
            <a:pPr marL="800100" lvl="1" indent="-342900">
              <a:buFont typeface="Arial"/>
              <a:buChar char="•"/>
            </a:pPr>
            <a:r>
              <a:rPr lang="nl-BE" dirty="0" smtClean="0">
                <a:sym typeface="Wingdings"/>
              </a:rPr>
              <a:t>Hun adviserende geneesheren sensibiliseren en aanmoedigen</a:t>
            </a:r>
          </a:p>
        </p:txBody>
      </p:sp>
    </p:spTree>
    <p:extLst>
      <p:ext uri="{BB962C8B-B14F-4D97-AF65-F5344CB8AC3E}">
        <p14:creationId xmlns:p14="http://schemas.microsoft.com/office/powerpoint/2010/main" val="349833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92205" y="662661"/>
            <a:ext cx="724938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400" dirty="0" smtClean="0"/>
              <a:t>De werkgever :</a:t>
            </a:r>
          </a:p>
          <a:p>
            <a:endParaRPr lang="nl-BE" sz="2400" dirty="0" smtClean="0"/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Hem betrekken bij de terugkeer van zijn werknemers of werkneemsters naar de werkvloer na een arbeidsongeval door stimulerende/bindende maatregelen.</a:t>
            </a:r>
          </a:p>
          <a:p>
            <a:pPr marL="285750" indent="-28575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Verantwoordelijk voor de preventie en de bescherming op het werk (misschien nog niet genoeg – economische druk moeilijk te beheren voor de KMO en zeer kleine KMO)</a:t>
            </a:r>
          </a:p>
          <a:p>
            <a:pPr marL="285750" indent="-28575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Hem responsabiliseren  de PAAG erbij betrekken  zou een verbindingspersoon van de adv. gen. worden bij een AO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48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2540" y="676467"/>
            <a:ext cx="74490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400" dirty="0" smtClean="0"/>
              <a:t>De instellingen (overheid) :</a:t>
            </a:r>
          </a:p>
          <a:p>
            <a:endParaRPr lang="nl-BE" sz="2400" dirty="0" smtClean="0"/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De interacties tussen de verschillende actoren betrokken bij de terugkeer naar de werkvloer na een AO grondig bestuderen alvorens een regelgeving op te leggen (ronde tafel?)</a:t>
            </a:r>
          </a:p>
          <a:p>
            <a:pPr marL="285750" indent="-28575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Delicaat evenwicht (opletten voor ontsporingen!)</a:t>
            </a:r>
          </a:p>
          <a:p>
            <a:pPr marL="285750" indent="-28575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Overleg tussen adv. gen. en PAAG formaliseren door in de nodige middelen te voorzien</a:t>
            </a:r>
          </a:p>
          <a:p>
            <a:pPr marL="285750" indent="-285750">
              <a:buFont typeface="Wingdings" charset="0"/>
              <a:buChar char="à"/>
            </a:pPr>
            <a:endParaRPr lang="nl-BE" dirty="0" smtClean="0">
              <a:sym typeface="Wingdings"/>
            </a:endParaRPr>
          </a:p>
          <a:p>
            <a:pPr marL="285750" indent="-285750">
              <a:buFont typeface="Wingdings" charset="0"/>
              <a:buChar char="à"/>
            </a:pPr>
            <a:r>
              <a:rPr lang="nl-BE" dirty="0" smtClean="0">
                <a:sym typeface="Wingdings"/>
              </a:rPr>
              <a:t>Kleine acties zouden reeds een gunstige impact hebben (naam en gegevens van de EDPB en van de PAAG op de AO-aangifte bijvoorbeeld!)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753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nl-BE" sz="800" dirty="0">
                <a:solidFill>
                  <a:prstClr val="black"/>
                </a:solidFill>
              </a:rPr>
              <a:t>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</a:t>
            </a:r>
            <a:r>
              <a:rPr lang="nl-BE" sz="800" dirty="0">
                <a:solidFill>
                  <a:prstClr val="black"/>
                </a:solidFill>
              </a:rPr>
              <a:t>koppeling om de terugkeer naar de werkvloer te optimaliseren</a:t>
            </a:r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39348" y="505751"/>
            <a:ext cx="7680525" cy="517064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BE" sz="2400" dirty="0" smtClean="0"/>
              <a:t>De actoren :</a:t>
            </a:r>
          </a:p>
          <a:p>
            <a:endParaRPr lang="nl-BE" dirty="0" smtClean="0"/>
          </a:p>
          <a:p>
            <a:r>
              <a:rPr lang="nl-BE" dirty="0" smtClean="0"/>
              <a:t>1/ het slachtoffer : een werknemer of werkneemster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Een arbeidsongeval (wet van 10/04/71 privésector – wet van 03/07/1967 publieke sector)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Een plotse gebeurtenis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Minstens een externe oorzaak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Een letsel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Een ongeval tijdens de uitvoering van de arbeidsovereenkomst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En in het kader van deze uitvoering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Voor de publieke sector: het ongeval dat het personeelslid overkomt buiten zijn ambtsuitoefening, maar veroorzaakt wordt door derden tijdens zijn ambtsuitoefening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+ Bijzonderheden van het ongeval in het woon-werkverkeer</a:t>
            </a:r>
          </a:p>
          <a:p>
            <a:pPr marL="742950" lvl="1" indent="-285750">
              <a:buFont typeface="Wingdings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2841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nl-BE" sz="800" dirty="0">
                <a:solidFill>
                  <a:prstClr val="black"/>
                </a:solidFill>
              </a:rPr>
              <a:t>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</a:t>
            </a:r>
            <a:r>
              <a:rPr lang="nl-BE" sz="800" dirty="0">
                <a:solidFill>
                  <a:prstClr val="black"/>
                </a:solidFill>
              </a:rPr>
              <a:t>om de terugkeer naar de werkvloer te </a:t>
            </a:r>
            <a:r>
              <a:rPr lang="nl-BE" sz="800" dirty="0" smtClean="0">
                <a:solidFill>
                  <a:prstClr val="black"/>
                </a:solidFill>
              </a:rPr>
              <a:t>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95916" y="1165654"/>
            <a:ext cx="70542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Het slachtoffer </a:t>
            </a:r>
            <a:r>
              <a:rPr lang="nl-BE" dirty="0" smtClean="0">
                <a:sym typeface="Wingdings"/>
              </a:rPr>
              <a:t> forfaitaire schadevergoeding</a:t>
            </a:r>
            <a:endParaRPr lang="nl-BE" dirty="0" smtClean="0"/>
          </a:p>
          <a:p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Verzorging als gevolg van het arbeidsongeval (medische kosten - prothesen – RIZIV-barema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Vergoeding wegens tijdelijke ongeschiktheid (indien volledig: 90% privésector – 100 % publieke sector) 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Verplaatsingskosten veroorzaakt door het AO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De uitkeringen aan de rechthebbenden bij een dodelijk ongeval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De begrafeniskosten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De vergoeding wegens blijvende ongeschiktheid (in verhouding tot het begrensde loon) = concurrentieel verlies op de algemene arbeidsmarkt rekening houdend met leeftijd,  beroepsopleiding, aanpassingsmogelijkheden en bijscholing. </a:t>
            </a:r>
          </a:p>
          <a:p>
            <a:pPr marL="742950" lvl="1" indent="-285750">
              <a:buFont typeface="Wingdings" charset="2"/>
              <a:buChar char="Ø"/>
            </a:pPr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551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nl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</a:t>
            </a:r>
            <a:r>
              <a:rPr lang="nl-BE" sz="800" dirty="0">
                <a:solidFill>
                  <a:prstClr val="black"/>
                </a:solidFill>
              </a:rPr>
              <a:t>om de terugkeer naar de werkvloer te optimaliseren</a:t>
            </a:r>
            <a:r>
              <a:rPr lang="nl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nl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nl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nl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8461" y="456486"/>
            <a:ext cx="7802301" cy="553997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nl-BE" sz="2400" dirty="0" smtClean="0"/>
              <a:t>De actoren :</a:t>
            </a:r>
          </a:p>
          <a:p>
            <a:endParaRPr lang="nl-BE" sz="2400" dirty="0" smtClean="0"/>
          </a:p>
          <a:p>
            <a:r>
              <a:rPr lang="nl-BE" dirty="0" smtClean="0"/>
              <a:t>2/ De adviserend geneesheer :</a:t>
            </a:r>
          </a:p>
          <a:p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Geneesheer-specialist of huisarts (al dan niet curatieve activiteit) die een specifieke opleiding verzekeringsgeneeskunde en medische expertise gevolgd heeft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In loondienst of zelfstandige betaald per handeling (meest voorkomend)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Meestal in zijn infrastructuur (lokalen, secretariaat,…) </a:t>
            </a:r>
            <a:r>
              <a:rPr lang="nl-BE" dirty="0" smtClean="0">
                <a:sym typeface="Wingdings"/>
              </a:rPr>
              <a:t> kabinetten van zelfstandige medewerkers</a:t>
            </a:r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Werkt voor één of meer maatschappijen die hem mandateren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Geeft een medisch-legaal en technisch advies over het dossier, maar de maatschappij is niet gebonden door dat advies.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Doorgaans volgt het dossier AO tijdens alle etappes (opvolging, consolidatie, expertises, revisie, verslechtering, medische zorgen)</a:t>
            </a:r>
          </a:p>
          <a:p>
            <a:pPr marL="742950" lvl="1" indent="-285750">
              <a:buFont typeface="Wingdings" charset="2"/>
              <a:buChar char="Ø"/>
            </a:pPr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718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66000" y="638928"/>
            <a:ext cx="80206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De actoren :</a:t>
            </a:r>
          </a:p>
          <a:p>
            <a:endParaRPr lang="nl-BE" sz="2400" dirty="0" smtClean="0"/>
          </a:p>
          <a:p>
            <a:r>
              <a:rPr lang="nl-BE" dirty="0" smtClean="0"/>
              <a:t>2/ De PA-arbeidsgeneesheer :</a:t>
            </a:r>
          </a:p>
          <a:p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Geneesheer-specialist na een academische vorming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Loontrekkende of zelfstandige betaald per uur (ondergeschikt verband opgelegd)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Werkt voor een EDPB (in de overgrote meerderheid van de gevallen) of een IDPB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/>
              <a:t>Theoretisch </a:t>
            </a:r>
            <a:r>
              <a:rPr lang="nl-BE" dirty="0" smtClean="0">
                <a:sym typeface="Wingdings"/>
              </a:rPr>
              <a:t> onafhankelijkheid van de preventieadviseur en zijn advies is bindend (er bestaan wel beroepsprocedures)</a:t>
            </a:r>
          </a:p>
          <a:p>
            <a:pPr marL="742950" lvl="1" indent="-285750">
              <a:buFont typeface="Wingdings" charset="2"/>
              <a:buChar char="Ø"/>
            </a:pPr>
            <a:r>
              <a:rPr lang="nl-BE" dirty="0" smtClean="0">
                <a:sym typeface="Wingdings"/>
              </a:rPr>
              <a:t>Doorgaans sterk onderworpen aan de organisatorische instructies van de EDPB (geldt minder voor een IDPB) en weinig autonomie in het organiseren van zijn raadplegingen en activiteiten</a:t>
            </a:r>
            <a:endParaRPr lang="nl-BE" dirty="0" smtClean="0"/>
          </a:p>
          <a:p>
            <a:pPr marL="742950" lvl="1" indent="-285750">
              <a:buFont typeface="Wingdings" charset="2"/>
              <a:buChar char="Ø"/>
            </a:pPr>
            <a:endParaRPr lang="fr-FR" dirty="0" smtClean="0"/>
          </a:p>
          <a:p>
            <a:pPr marL="742950" lvl="1" indent="-285750">
              <a:buFont typeface="Wingdings" charset="2"/>
              <a:buChar char="Ø"/>
            </a:pPr>
            <a:endParaRPr lang="fr-FR" dirty="0" smtClean="0"/>
          </a:p>
          <a:p>
            <a:endParaRPr lang="fr-FR" dirty="0"/>
          </a:p>
          <a:p>
            <a:pPr marL="742950" lvl="1" indent="-285750">
              <a:buFont typeface="Wingdings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6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</a:t>
            </a:r>
            <a:r>
              <a:rPr lang="nl-BE" sz="800" dirty="0">
                <a:solidFill>
                  <a:prstClr val="black"/>
                </a:solidFill>
              </a:rPr>
              <a:t> 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55561" y="483201"/>
            <a:ext cx="82415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Wat verenigt deze 3 actoren ?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De werknemer of werkneemster is het </a:t>
            </a:r>
            <a:r>
              <a:rPr lang="nl-BE" u="sng" dirty="0" smtClean="0"/>
              <a:t>slachtoffer</a:t>
            </a:r>
            <a:r>
              <a:rPr lang="nl-BE" dirty="0" smtClean="0"/>
              <a:t> van een arbeidsongeval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Aangifte bij de werkgever (publieke sector) overgemaakt aan de verzekeringsmaatschappij (privésector) die zich in de plaats van de werkgever stelt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TAO en medische zorgen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De verzekeringsmaatschappij laat het slachtoffer onderzoeken door een </a:t>
            </a:r>
            <a:r>
              <a:rPr lang="nl-BE" u="sng" dirty="0" smtClean="0"/>
              <a:t>adviserend geneesheer</a:t>
            </a:r>
            <a:r>
              <a:rPr lang="nl-BE" dirty="0"/>
              <a:t> </a:t>
            </a:r>
            <a:r>
              <a:rPr lang="nl-BE" dirty="0" smtClean="0"/>
              <a:t>tijdens en na de TAO om de blijvende ongeschiktheid te bepalen met het oog op een medisch-technisch advies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Terzelfder tijd heeft </a:t>
            </a:r>
            <a:r>
              <a:rPr lang="nl-BE" u="sng" dirty="0" smtClean="0"/>
              <a:t>de PA-arbeidsgeneesheer</a:t>
            </a:r>
            <a:r>
              <a:rPr lang="nl-BE" dirty="0" smtClean="0"/>
              <a:t> de mogelijkheid om het slachtoffer op te volgen tijdens het onderzoek voorafgaand aan de  werkhervatting tijdens de TAO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Bij de werkhervatting moet de PAAG een “onderworpen” ambtenaar </a:t>
            </a:r>
            <a:r>
              <a:rPr lang="nl-BE" dirty="0"/>
              <a:t>binnen 10 </a:t>
            </a:r>
            <a:r>
              <a:rPr lang="nl-BE" dirty="0" smtClean="0"/>
              <a:t>werkdagen onderzoeken   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107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nl-BE" sz="800" dirty="0">
                <a:solidFill>
                  <a:prstClr val="black"/>
                </a:solidFill>
              </a:rPr>
              <a:t>Adviserend geneesheer van de verzekeraar – arbeidsgeneesheer: </a:t>
            </a:r>
            <a:r>
              <a:rPr lang="nl-BE" sz="800" dirty="0" smtClean="0">
                <a:solidFill>
                  <a:prstClr val="black"/>
                </a:solidFill>
              </a:rPr>
              <a:t>samenwerken om </a:t>
            </a:r>
            <a:r>
              <a:rPr lang="nl-BE" sz="800" dirty="0">
                <a:solidFill>
                  <a:prstClr val="black"/>
                </a:solidFill>
              </a:rPr>
              <a:t>de terugkeer naar de werkvloer te </a:t>
            </a:r>
            <a:r>
              <a:rPr lang="nl-BE" sz="800" dirty="0" smtClean="0">
                <a:solidFill>
                  <a:prstClr val="black"/>
                </a:solidFill>
              </a:rPr>
              <a:t>optimaliseren</a:t>
            </a:r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” </a:t>
            </a:r>
          </a:p>
          <a:p>
            <a:pPr algn="ctr"/>
            <a:r>
              <a:rPr lang="fr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fr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  </a:t>
            </a:r>
            <a:endParaRPr lang="fr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842097" y="828344"/>
            <a:ext cx="74994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Juridisch arsenaal dat een brug kan slaan tussen de adviserend geneesheren van de verzekeraar en de PA-arbeidsgeneesheer :</a:t>
            </a:r>
          </a:p>
          <a:p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Privésector : art. 23 van de W. van 10/04/71 : als de gezondheidstoestand van het slachtoffer dit toelaat (gedeeltelijke ongeschiktheid), dan kan de Mij de werkgever verzoeken om na te gaan of de werknemer gere-integreerd kan worden, hetzij in zijn gebruikelijke functie, hetzij in een aangepaste functie </a:t>
            </a:r>
            <a:r>
              <a:rPr lang="nl-BE" dirty="0" smtClean="0">
                <a:sym typeface="Wingdings"/>
              </a:rPr>
              <a:t> met het akkoord van de arbeidsgeneesheer 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>
              <a:sym typeface="Wingdings"/>
            </a:endParaRPr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Publieke sector : aangepaste werkhervatting mogelijk </a:t>
            </a:r>
            <a:r>
              <a:rPr lang="nl-BE" dirty="0" smtClean="0">
                <a:sym typeface="Wingdings"/>
              </a:rPr>
              <a:t> advies van de PA-arbeidsgeneesheer</a:t>
            </a:r>
            <a:r>
              <a:rPr lang="nl-BE" dirty="0" smtClean="0"/>
              <a:t> </a:t>
            </a:r>
          </a:p>
          <a:p>
            <a:pPr marL="285750" indent="-285750">
              <a:buFont typeface="Wingdings" charset="2"/>
              <a:buChar char="Ø"/>
            </a:pPr>
            <a:endParaRPr lang="nl-BE" dirty="0" smtClean="0"/>
          </a:p>
          <a:p>
            <a:pPr marL="285750" indent="-285750">
              <a:buFont typeface="Wingdings" charset="2"/>
              <a:buChar char="Ø"/>
            </a:pPr>
            <a:r>
              <a:rPr lang="nl-BE" dirty="0" smtClean="0"/>
              <a:t>PA-arbeidsgeneesheer: het onderzoek </a:t>
            </a:r>
            <a:r>
              <a:rPr lang="nl-BE" u="sng" dirty="0" smtClean="0"/>
              <a:t>voorafgaand aan de hervatting</a:t>
            </a:r>
            <a:r>
              <a:rPr lang="nl-BE" dirty="0" smtClean="0"/>
              <a:t> en het bezoek </a:t>
            </a:r>
            <a:r>
              <a:rPr lang="nl-BE" u="sng" dirty="0" smtClean="0"/>
              <a:t>bij de hervatting</a:t>
            </a:r>
            <a:r>
              <a:rPr lang="nl-BE" dirty="0"/>
              <a:t> </a:t>
            </a:r>
            <a:r>
              <a:rPr lang="nl-BE" dirty="0" smtClean="0"/>
              <a:t>bieden mogelijkheid tot overleg met de adviserend geneesheer als de werknemer daarmee instemt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2114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458" y="6150126"/>
            <a:ext cx="8077132" cy="490667"/>
          </a:xfrm>
        </p:spPr>
        <p:txBody>
          <a:bodyPr/>
          <a:lstStyle/>
          <a:p>
            <a:pPr algn="ctr"/>
            <a:r>
              <a:rPr lang="nl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" </a:t>
            </a:r>
            <a:r>
              <a:rPr lang="nl-BE" sz="800" dirty="0" smtClean="0">
                <a:solidFill>
                  <a:prstClr val="black"/>
                </a:solidFill>
              </a:rPr>
              <a:t>Adviserend geneesheer van de verzekeraar – arbeidsgeneesheer: samenwerken om de terugkeer naar de werkvloer te optimaliseren </a:t>
            </a:r>
            <a:r>
              <a:rPr lang="nl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” </a:t>
            </a:r>
          </a:p>
          <a:p>
            <a:pPr algn="ctr"/>
            <a:r>
              <a:rPr lang="nl-BE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</a:p>
          <a:p>
            <a:pPr algn="ctr"/>
            <a:r>
              <a:rPr lang="nl-BE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Laurent PAGGETTI           </a:t>
            </a:r>
            <a:endParaRPr lang="nl-BE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762" y="6221697"/>
            <a:ext cx="574074" cy="419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352800"/>
            <a:ext cx="152400" cy="152400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>
            <a:off x="2667000" y="3009265"/>
            <a:ext cx="2400300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 de texte 3"/>
          <p:cNvSpPr txBox="1"/>
          <p:nvPr/>
        </p:nvSpPr>
        <p:spPr>
          <a:xfrm>
            <a:off x="1638300" y="3809365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solidFill>
                  <a:srgbClr val="0000FF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Adviserend arts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12" name="Zone de texte 4"/>
          <p:cNvSpPr txBox="1"/>
          <p:nvPr/>
        </p:nvSpPr>
        <p:spPr>
          <a:xfrm>
            <a:off x="3467100" y="3809365"/>
            <a:ext cx="1543050" cy="2286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solidFill>
                  <a:srgbClr val="0000FF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Arbeidsgeneesheer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2438400" y="3123565"/>
            <a:ext cx="571500" cy="68580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4038600" y="3123565"/>
            <a:ext cx="571500" cy="68580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 de texte 7"/>
          <p:cNvSpPr txBox="1"/>
          <p:nvPr/>
        </p:nvSpPr>
        <p:spPr>
          <a:xfrm>
            <a:off x="1295400" y="4381500"/>
            <a:ext cx="20574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solidFill>
                  <a:srgbClr val="0000FF"/>
                </a:solidFill>
                <a:latin typeface="Arial" charset="0"/>
                <a:ea typeface="Calibri" charset="0"/>
                <a:cs typeface="Times New Roman" charset="0"/>
              </a:rPr>
              <a:t>Verzekeringsmaatschappij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1981200" y="4037965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209800" y="4037965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1295400" y="3227705"/>
            <a:ext cx="342900" cy="11531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 de texte 11"/>
          <p:cNvSpPr txBox="1"/>
          <p:nvPr/>
        </p:nvSpPr>
        <p:spPr>
          <a:xfrm>
            <a:off x="1066800" y="2038985"/>
            <a:ext cx="17145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solidFill>
                  <a:srgbClr val="0000FF"/>
                </a:solidFill>
                <a:latin typeface="Arial" charset="0"/>
                <a:ea typeface="Calibri" charset="0"/>
                <a:cs typeface="Times New Roman" charset="0"/>
              </a:rPr>
              <a:t>Werkgeve</a:t>
            </a:r>
            <a:r>
              <a:rPr lang="nl-BE" sz="1200" dirty="0" smtClean="0">
                <a:solidFill>
                  <a:srgbClr val="0000FF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r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888958" y="2309495"/>
            <a:ext cx="0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723900" y="2153285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723900" y="2153285"/>
            <a:ext cx="0" cy="23279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723900" y="448564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010150" y="3909695"/>
            <a:ext cx="1943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6896100" y="2153285"/>
            <a:ext cx="0" cy="17564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2438400" y="2153285"/>
            <a:ext cx="445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895600" y="3914140"/>
            <a:ext cx="571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 de texte 27"/>
          <p:cNvSpPr txBox="1"/>
          <p:nvPr/>
        </p:nvSpPr>
        <p:spPr>
          <a:xfrm>
            <a:off x="3009900" y="3571240"/>
            <a:ext cx="342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400" dirty="0" smtClean="0">
                <a:effectLst/>
                <a:ea typeface="Calibri" charset="0"/>
                <a:cs typeface="Times New Roman" charset="0"/>
              </a:rPr>
              <a:t>?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0" name="Zone de texte 30"/>
          <p:cNvSpPr txBox="1"/>
          <p:nvPr/>
        </p:nvSpPr>
        <p:spPr>
          <a:xfrm>
            <a:off x="2895600" y="1738630"/>
            <a:ext cx="14859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400" dirty="0" smtClean="0">
                <a:solidFill>
                  <a:srgbClr val="0000FF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Wettelijk kader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866900" y="3224530"/>
            <a:ext cx="228600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95500" y="3224530"/>
            <a:ext cx="1828800" cy="5715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2438400" y="2309495"/>
            <a:ext cx="1257300" cy="57150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 de texte 34"/>
          <p:cNvSpPr txBox="1"/>
          <p:nvPr/>
        </p:nvSpPr>
        <p:spPr>
          <a:xfrm>
            <a:off x="2095500" y="10387330"/>
            <a:ext cx="35433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100" dirty="0" smtClean="0">
                <a:effectLst/>
                <a:ea typeface="Calibri" charset="0"/>
                <a:cs typeface="Times New Roman" charset="0"/>
              </a:rPr>
              <a:t> 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35" name="Zone de texte 35"/>
          <p:cNvSpPr txBox="1"/>
          <p:nvPr/>
        </p:nvSpPr>
        <p:spPr>
          <a:xfrm>
            <a:off x="2781300" y="5167630"/>
            <a:ext cx="22860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solidFill>
                  <a:srgbClr val="0000FF"/>
                </a:solidFill>
                <a:effectLst/>
                <a:latin typeface="Arial" charset="0"/>
                <a:ea typeface="Calibri" charset="0"/>
                <a:cs typeface="Times New Roman" charset="0"/>
              </a:rPr>
              <a:t>Therapeutisch team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V="1">
            <a:off x="3810000" y="4138930"/>
            <a:ext cx="342900" cy="1028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2781300" y="4710430"/>
            <a:ext cx="5715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1066800" y="5339080"/>
            <a:ext cx="1943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066800" y="3172460"/>
            <a:ext cx="0" cy="2171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4724400" y="3286760"/>
            <a:ext cx="914400" cy="182880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>
            <a:off x="6324600" y="5010785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 de texte 18"/>
          <p:cNvSpPr txBox="1"/>
          <p:nvPr/>
        </p:nvSpPr>
        <p:spPr>
          <a:xfrm>
            <a:off x="6324600" y="4667885"/>
            <a:ext cx="10287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Interactie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6324600" y="5582285"/>
            <a:ext cx="914400" cy="0"/>
          </a:xfrm>
          <a:prstGeom prst="straightConnector1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Zone de texte 28"/>
          <p:cNvSpPr txBox="1"/>
          <p:nvPr/>
        </p:nvSpPr>
        <p:spPr>
          <a:xfrm>
            <a:off x="5981700" y="5125085"/>
            <a:ext cx="13716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Gunstige actie</a:t>
            </a:r>
            <a:endParaRPr lang="nl-BE" sz="1100" dirty="0">
              <a:effectLst/>
              <a:ea typeface="Calibri" charset="0"/>
              <a:cs typeface="Times New Roman" charset="0"/>
            </a:endParaRPr>
          </a:p>
        </p:txBody>
      </p:sp>
      <p:sp>
        <p:nvSpPr>
          <p:cNvPr id="45" name="Rectangle 36"/>
          <p:cNvSpPr>
            <a:spLocks noChangeArrowheads="1"/>
          </p:cNvSpPr>
          <p:nvPr/>
        </p:nvSpPr>
        <p:spPr bwMode="auto">
          <a:xfrm>
            <a:off x="800101" y="612951"/>
            <a:ext cx="35455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rgbClr val="4C42D8"/>
                </a:solidFill>
                <a:effectLst/>
                <a:latin typeface="Arial" charset="0"/>
              </a:rPr>
              <a:t>Actoren bij de terugkeer naar</a:t>
            </a:r>
            <a:r>
              <a:rPr kumimoji="0" lang="nl-BE" altLang="fr-FR" sz="1800" b="0" i="0" u="none" strike="noStrike" cap="none" normalizeH="0" dirty="0" smtClean="0">
                <a:ln>
                  <a:noFill/>
                </a:ln>
                <a:solidFill>
                  <a:srgbClr val="4C42D8"/>
                </a:solidFill>
                <a:effectLst/>
                <a:latin typeface="Arial" charset="0"/>
              </a:rPr>
              <a:t> de werkvloer</a:t>
            </a:r>
            <a: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rgbClr val="4C42D8"/>
                </a:solidFill>
                <a:effectLst/>
                <a:latin typeface="Arial" charset="0"/>
              </a:rPr>
              <a:t> </a:t>
            </a:r>
            <a:r>
              <a:rPr lang="nl-BE" altLang="fr-FR" dirty="0" smtClean="0">
                <a:solidFill>
                  <a:srgbClr val="4C42D8"/>
                </a:solidFill>
                <a:latin typeface="Arial" charset="0"/>
              </a:rPr>
              <a:t>:</a:t>
            </a: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rgbClr val="4C42D8"/>
              </a:solidFill>
              <a:effectLst/>
              <a:latin typeface="Arial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152400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 dirty="0"/>
          </a:p>
        </p:txBody>
      </p:sp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152400" y="9436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3"/>
          <p:cNvSpPr>
            <a:spLocks noChangeArrowheads="1"/>
          </p:cNvSpPr>
          <p:nvPr/>
        </p:nvSpPr>
        <p:spPr bwMode="auto">
          <a:xfrm>
            <a:off x="152400" y="9436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152400" y="28643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152400" y="9436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152400" y="28643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152400" y="9436"/>
            <a:ext cx="1847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nl-BE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5"/>
          <p:cNvSpPr>
            <a:spLocks noChangeArrowheads="1"/>
          </p:cNvSpPr>
          <p:nvPr/>
        </p:nvSpPr>
        <p:spPr bwMode="auto">
          <a:xfrm>
            <a:off x="152400" y="28643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7"/>
          <p:cNvSpPr>
            <a:spLocks noChangeArrowheads="1"/>
          </p:cNvSpPr>
          <p:nvPr/>
        </p:nvSpPr>
        <p:spPr bwMode="auto">
          <a:xfrm>
            <a:off x="152400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 dirty="0"/>
          </a:p>
        </p:txBody>
      </p:sp>
      <p:sp>
        <p:nvSpPr>
          <p:cNvPr id="57" name="ZoneTexte 56"/>
          <p:cNvSpPr txBox="1"/>
          <p:nvPr/>
        </p:nvSpPr>
        <p:spPr>
          <a:xfrm>
            <a:off x="974558" y="2996006"/>
            <a:ext cx="1692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58" name="ZoneTexte 57"/>
          <p:cNvSpPr txBox="1"/>
          <p:nvPr/>
        </p:nvSpPr>
        <p:spPr>
          <a:xfrm>
            <a:off x="800101" y="2880995"/>
            <a:ext cx="1866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 smtClean="0">
                <a:solidFill>
                  <a:srgbClr val="0F4ED8"/>
                </a:solidFill>
              </a:rPr>
              <a:t>Betrokken werknemer</a:t>
            </a:r>
            <a:endParaRPr lang="nl-BE" sz="1200" b="1" dirty="0">
              <a:solidFill>
                <a:srgbClr val="0F4ED8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139489" y="284966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 smtClean="0">
                <a:solidFill>
                  <a:srgbClr val="4C42D8"/>
                </a:solidFill>
              </a:rPr>
              <a:t>Terugkeer naar de werkvloer</a:t>
            </a:r>
            <a:endParaRPr lang="nl-BE" sz="1200" b="1" dirty="0">
              <a:solidFill>
                <a:srgbClr val="4C42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ternité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Maternité.potx</Template>
  <TotalTime>628</TotalTime>
  <Words>1973</Words>
  <Application>Microsoft Office PowerPoint</Application>
  <PresentationFormat>Diavoorstelling (4:3)</PresentationFormat>
  <Paragraphs>311</Paragraphs>
  <Slides>24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31" baseType="lpstr">
      <vt:lpstr>Arial</vt:lpstr>
      <vt:lpstr>Calibri</vt:lpstr>
      <vt:lpstr>News Gothic MT</vt:lpstr>
      <vt:lpstr>Times New Roman</vt:lpstr>
      <vt:lpstr>Wingdings</vt:lpstr>
      <vt:lpstr>Wingdings 2</vt:lpstr>
      <vt:lpstr>Maternité</vt:lpstr>
      <vt:lpstr>“Adviserend geneesheer van de verzekeraar – Arbeidsgeneesheer: samenwerken om de terugkeer naar de werkvloer te optimaliseren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Spmt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Paggetti</dc:creator>
  <cp:lastModifiedBy>Joke</cp:lastModifiedBy>
  <cp:revision>84</cp:revision>
  <cp:lastPrinted>2015-07-27T07:26:00Z</cp:lastPrinted>
  <dcterms:created xsi:type="dcterms:W3CDTF">2014-04-05T17:05:40Z</dcterms:created>
  <dcterms:modified xsi:type="dcterms:W3CDTF">2016-11-08T07:09:36Z</dcterms:modified>
</cp:coreProperties>
</file>