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39"/>
  </p:notesMasterIdLst>
  <p:handoutMasterIdLst>
    <p:handoutMasterId r:id="rId40"/>
  </p:handoutMasterIdLst>
  <p:sldIdLst>
    <p:sldId id="262" r:id="rId3"/>
    <p:sldId id="275" r:id="rId4"/>
    <p:sldId id="331" r:id="rId5"/>
    <p:sldId id="276" r:id="rId6"/>
    <p:sldId id="333" r:id="rId7"/>
    <p:sldId id="354" r:id="rId8"/>
    <p:sldId id="355" r:id="rId9"/>
    <p:sldId id="356" r:id="rId10"/>
    <p:sldId id="357" r:id="rId11"/>
    <p:sldId id="334" r:id="rId12"/>
    <p:sldId id="278" r:id="rId13"/>
    <p:sldId id="336" r:id="rId14"/>
    <p:sldId id="339" r:id="rId15"/>
    <p:sldId id="337" r:id="rId16"/>
    <p:sldId id="338" r:id="rId17"/>
    <p:sldId id="344" r:id="rId18"/>
    <p:sldId id="273" r:id="rId19"/>
    <p:sldId id="277" r:id="rId20"/>
    <p:sldId id="358" r:id="rId21"/>
    <p:sldId id="359" r:id="rId22"/>
    <p:sldId id="360" r:id="rId23"/>
    <p:sldId id="335" r:id="rId24"/>
    <p:sldId id="263" r:id="rId25"/>
    <p:sldId id="267" r:id="rId26"/>
    <p:sldId id="268" r:id="rId27"/>
    <p:sldId id="266" r:id="rId28"/>
    <p:sldId id="269" r:id="rId29"/>
    <p:sldId id="270" r:id="rId30"/>
    <p:sldId id="265" r:id="rId31"/>
    <p:sldId id="361" r:id="rId32"/>
    <p:sldId id="362" r:id="rId33"/>
    <p:sldId id="363" r:id="rId34"/>
    <p:sldId id="364" r:id="rId35"/>
    <p:sldId id="274" r:id="rId36"/>
    <p:sldId id="292" r:id="rId37"/>
    <p:sldId id="33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710" y="48"/>
      </p:cViewPr>
      <p:guideLst>
        <p:guide pos="3840"/>
        <p:guide orient="horz" pos="2160"/>
      </p:guideLst>
    </p:cSldViewPr>
  </p:slideViewPr>
  <p:notesTextViewPr>
    <p:cViewPr>
      <p:scale>
        <a:sx n="1" d="1"/>
        <a:sy n="1" d="1"/>
      </p:scale>
      <p:origin x="0" y="0"/>
    </p:cViewPr>
  </p:notesTextViewPr>
  <p:notesViewPr>
    <p:cSldViewPr snapToGrid="0"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oleObject" Target="file:///G:\comit&#233;%20acc\pr&#233;sentation%20quanti%20MG\collaboration%20GP%20OP%20graphi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comit&#233;%20acc\pr&#233;sentation%20quanti%20MG\collaboration%20GP%20OP%20graphic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comit&#233;%20acc\pr&#233;sentation%20quanti%20MG\collaboration%20GP%20OP%20graphic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comit&#233;%20acc\pr&#233;sentation%20quanti%20MG\collaboration%20GP%20OP%20graph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'GP40 OP53'!$C$3</c:f>
              <c:strCache>
                <c:ptCount val="1"/>
                <c:pt idx="0">
                  <c:v>MG</c:v>
                </c:pt>
              </c:strCache>
            </c:strRef>
          </c:tx>
          <c:invertIfNegative val="0"/>
          <c:cat>
            <c:strRef>
              <c:f>'GP40 OP53'!$B$4:$B$8</c:f>
              <c:strCache>
                <c:ptCount val="5"/>
                <c:pt idx="0">
                  <c:v>Jamais</c:v>
                </c:pt>
                <c:pt idx="1">
                  <c:v>Moins d'une fois par an</c:v>
                </c:pt>
                <c:pt idx="2">
                  <c:v>Au moins une fois par an</c:v>
                </c:pt>
                <c:pt idx="3">
                  <c:v>Au moins une fois par mois</c:v>
                </c:pt>
                <c:pt idx="4">
                  <c:v>Au moins une fois par semaine</c:v>
                </c:pt>
              </c:strCache>
            </c:strRef>
          </c:cat>
          <c:val>
            <c:numRef>
              <c:f>'GP40 OP53'!$C$4:$C$8</c:f>
              <c:numCache>
                <c:formatCode>General</c:formatCode>
                <c:ptCount val="5"/>
                <c:pt idx="0">
                  <c:v>56.8</c:v>
                </c:pt>
                <c:pt idx="1">
                  <c:v>30.3</c:v>
                </c:pt>
                <c:pt idx="2">
                  <c:v>11.6</c:v>
                </c:pt>
                <c:pt idx="3">
                  <c:v>1.3</c:v>
                </c:pt>
                <c:pt idx="4">
                  <c:v>0</c:v>
                </c:pt>
              </c:numCache>
            </c:numRef>
          </c:val>
          <c:extLst>
            <c:ext xmlns:c16="http://schemas.microsoft.com/office/drawing/2014/chart" uri="{C3380CC4-5D6E-409C-BE32-E72D297353CC}">
              <c16:uniqueId val="{00000000-DC6D-4483-B0EF-C8013CE8617A}"/>
            </c:ext>
          </c:extLst>
        </c:ser>
        <c:ser>
          <c:idx val="1"/>
          <c:order val="1"/>
          <c:tx>
            <c:strRef>
              <c:f>'GP40 OP53'!$D$3</c:f>
              <c:strCache>
                <c:ptCount val="1"/>
                <c:pt idx="0">
                  <c:v>MT</c:v>
                </c:pt>
              </c:strCache>
            </c:strRef>
          </c:tx>
          <c:invertIfNegative val="0"/>
          <c:cat>
            <c:strRef>
              <c:f>'GP40 OP53'!$B$4:$B$8</c:f>
              <c:strCache>
                <c:ptCount val="5"/>
                <c:pt idx="0">
                  <c:v>Jamais</c:v>
                </c:pt>
                <c:pt idx="1">
                  <c:v>Moins d'une fois par an</c:v>
                </c:pt>
                <c:pt idx="2">
                  <c:v>Au moins une fois par an</c:v>
                </c:pt>
                <c:pt idx="3">
                  <c:v>Au moins une fois par mois</c:v>
                </c:pt>
                <c:pt idx="4">
                  <c:v>Au moins une fois par semaine</c:v>
                </c:pt>
              </c:strCache>
            </c:strRef>
          </c:cat>
          <c:val>
            <c:numRef>
              <c:f>'GP40 OP53'!$D$4:$D$8</c:f>
              <c:numCache>
                <c:formatCode>General</c:formatCode>
                <c:ptCount val="5"/>
                <c:pt idx="0">
                  <c:v>2.8</c:v>
                </c:pt>
                <c:pt idx="1">
                  <c:v>15.1</c:v>
                </c:pt>
                <c:pt idx="2">
                  <c:v>62.9</c:v>
                </c:pt>
                <c:pt idx="3">
                  <c:v>18.7</c:v>
                </c:pt>
                <c:pt idx="4">
                  <c:v>0.4</c:v>
                </c:pt>
              </c:numCache>
            </c:numRef>
          </c:val>
          <c:extLst>
            <c:ext xmlns:c16="http://schemas.microsoft.com/office/drawing/2014/chart" uri="{C3380CC4-5D6E-409C-BE32-E72D297353CC}">
              <c16:uniqueId val="{00000001-DC6D-4483-B0EF-C8013CE8617A}"/>
            </c:ext>
          </c:extLst>
        </c:ser>
        <c:dLbls>
          <c:showLegendKey val="0"/>
          <c:showVal val="0"/>
          <c:showCatName val="0"/>
          <c:showSerName val="0"/>
          <c:showPercent val="0"/>
          <c:showBubbleSize val="0"/>
        </c:dLbls>
        <c:gapWidth val="150"/>
        <c:axId val="79601664"/>
        <c:axId val="65392000"/>
      </c:barChart>
      <c:catAx>
        <c:axId val="79601664"/>
        <c:scaling>
          <c:orientation val="minMax"/>
        </c:scaling>
        <c:delete val="0"/>
        <c:axPos val="b"/>
        <c:numFmt formatCode="General" sourceLinked="0"/>
        <c:majorTickMark val="out"/>
        <c:minorTickMark val="none"/>
        <c:tickLblPos val="nextTo"/>
        <c:txPr>
          <a:bodyPr/>
          <a:lstStyle/>
          <a:p>
            <a:pPr>
              <a:defRPr sz="1500"/>
            </a:pPr>
            <a:endParaRPr lang="fr-FR"/>
          </a:p>
        </c:txPr>
        <c:crossAx val="65392000"/>
        <c:crosses val="autoZero"/>
        <c:auto val="1"/>
        <c:lblAlgn val="ctr"/>
        <c:lblOffset val="100"/>
        <c:noMultiLvlLbl val="0"/>
      </c:catAx>
      <c:valAx>
        <c:axId val="65392000"/>
        <c:scaling>
          <c:orientation val="minMax"/>
        </c:scaling>
        <c:delete val="0"/>
        <c:axPos val="l"/>
        <c:majorGridlines/>
        <c:numFmt formatCode="General" sourceLinked="1"/>
        <c:majorTickMark val="out"/>
        <c:minorTickMark val="none"/>
        <c:tickLblPos val="nextTo"/>
        <c:crossAx val="79601664"/>
        <c:crosses val="autoZero"/>
        <c:crossBetween val="between"/>
      </c:valAx>
    </c:plotArea>
    <c:legend>
      <c:legendPos val="r"/>
      <c:layout/>
      <c:overlay val="0"/>
      <c:txPr>
        <a:bodyPr/>
        <a:lstStyle/>
        <a:p>
          <a:pPr>
            <a:defRPr sz="2000"/>
          </a:pPr>
          <a:endParaRPr lang="fr-F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'GP40 OP53'!$C$30</c:f>
              <c:strCache>
                <c:ptCount val="1"/>
                <c:pt idx="0">
                  <c:v>MG</c:v>
                </c:pt>
              </c:strCache>
            </c:strRef>
          </c:tx>
          <c:invertIfNegative val="0"/>
          <c:cat>
            <c:strRef>
              <c:f>'GP40 OP53'!$B$31:$B$35</c:f>
              <c:strCache>
                <c:ptCount val="5"/>
                <c:pt idx="0">
                  <c:v>Jamais</c:v>
                </c:pt>
                <c:pt idx="1">
                  <c:v>Moins d'une fois par an</c:v>
                </c:pt>
                <c:pt idx="2">
                  <c:v>Au moins une fois par an</c:v>
                </c:pt>
                <c:pt idx="3">
                  <c:v>Au moins une fois par mois</c:v>
                </c:pt>
                <c:pt idx="4">
                  <c:v>Au moins une fois par semaine</c:v>
                </c:pt>
              </c:strCache>
            </c:strRef>
          </c:cat>
          <c:val>
            <c:numRef>
              <c:f>'GP40 OP53'!$C$31:$C$35</c:f>
              <c:numCache>
                <c:formatCode>General</c:formatCode>
                <c:ptCount val="5"/>
                <c:pt idx="0">
                  <c:v>71.7</c:v>
                </c:pt>
                <c:pt idx="1">
                  <c:v>22.9</c:v>
                </c:pt>
                <c:pt idx="2">
                  <c:v>4.8</c:v>
                </c:pt>
                <c:pt idx="3">
                  <c:v>0.5</c:v>
                </c:pt>
                <c:pt idx="4">
                  <c:v>0</c:v>
                </c:pt>
              </c:numCache>
            </c:numRef>
          </c:val>
          <c:extLst>
            <c:ext xmlns:c16="http://schemas.microsoft.com/office/drawing/2014/chart" uri="{C3380CC4-5D6E-409C-BE32-E72D297353CC}">
              <c16:uniqueId val="{00000000-F6D9-420A-8F7D-4B751CCB59B5}"/>
            </c:ext>
          </c:extLst>
        </c:ser>
        <c:ser>
          <c:idx val="1"/>
          <c:order val="1"/>
          <c:tx>
            <c:strRef>
              <c:f>'GP40 OP53'!$D$30</c:f>
              <c:strCache>
                <c:ptCount val="1"/>
                <c:pt idx="0">
                  <c:v>MT</c:v>
                </c:pt>
              </c:strCache>
            </c:strRef>
          </c:tx>
          <c:invertIfNegative val="0"/>
          <c:cat>
            <c:strRef>
              <c:f>'GP40 OP53'!$B$31:$B$35</c:f>
              <c:strCache>
                <c:ptCount val="5"/>
                <c:pt idx="0">
                  <c:v>Jamais</c:v>
                </c:pt>
                <c:pt idx="1">
                  <c:v>Moins d'une fois par an</c:v>
                </c:pt>
                <c:pt idx="2">
                  <c:v>Au moins une fois par an</c:v>
                </c:pt>
                <c:pt idx="3">
                  <c:v>Au moins une fois par mois</c:v>
                </c:pt>
                <c:pt idx="4">
                  <c:v>Au moins une fois par semaine</c:v>
                </c:pt>
              </c:strCache>
            </c:strRef>
          </c:cat>
          <c:val>
            <c:numRef>
              <c:f>'GP40 OP53'!$D$31:$D$35</c:f>
              <c:numCache>
                <c:formatCode>General</c:formatCode>
                <c:ptCount val="5"/>
                <c:pt idx="0">
                  <c:v>13.4</c:v>
                </c:pt>
                <c:pt idx="1">
                  <c:v>31.7</c:v>
                </c:pt>
                <c:pt idx="2">
                  <c:v>43.5</c:v>
                </c:pt>
                <c:pt idx="3">
                  <c:v>10.6</c:v>
                </c:pt>
                <c:pt idx="4">
                  <c:v>0.8</c:v>
                </c:pt>
              </c:numCache>
            </c:numRef>
          </c:val>
          <c:extLst>
            <c:ext xmlns:c16="http://schemas.microsoft.com/office/drawing/2014/chart" uri="{C3380CC4-5D6E-409C-BE32-E72D297353CC}">
              <c16:uniqueId val="{00000001-F6D9-420A-8F7D-4B751CCB59B5}"/>
            </c:ext>
          </c:extLst>
        </c:ser>
        <c:dLbls>
          <c:showLegendKey val="0"/>
          <c:showVal val="0"/>
          <c:showCatName val="0"/>
          <c:showSerName val="0"/>
          <c:showPercent val="0"/>
          <c:showBubbleSize val="0"/>
        </c:dLbls>
        <c:gapWidth val="150"/>
        <c:axId val="79369728"/>
        <c:axId val="74376896"/>
      </c:barChart>
      <c:catAx>
        <c:axId val="79369728"/>
        <c:scaling>
          <c:orientation val="minMax"/>
        </c:scaling>
        <c:delete val="0"/>
        <c:axPos val="b"/>
        <c:numFmt formatCode="General" sourceLinked="0"/>
        <c:majorTickMark val="out"/>
        <c:minorTickMark val="none"/>
        <c:tickLblPos val="nextTo"/>
        <c:txPr>
          <a:bodyPr/>
          <a:lstStyle/>
          <a:p>
            <a:pPr>
              <a:defRPr sz="1500"/>
            </a:pPr>
            <a:endParaRPr lang="fr-FR"/>
          </a:p>
        </c:txPr>
        <c:crossAx val="74376896"/>
        <c:crosses val="autoZero"/>
        <c:auto val="1"/>
        <c:lblAlgn val="ctr"/>
        <c:lblOffset val="100"/>
        <c:noMultiLvlLbl val="0"/>
      </c:catAx>
      <c:valAx>
        <c:axId val="74376896"/>
        <c:scaling>
          <c:orientation val="minMax"/>
        </c:scaling>
        <c:delete val="0"/>
        <c:axPos val="l"/>
        <c:majorGridlines/>
        <c:numFmt formatCode="General" sourceLinked="1"/>
        <c:majorTickMark val="out"/>
        <c:minorTickMark val="none"/>
        <c:tickLblPos val="nextTo"/>
        <c:crossAx val="79369728"/>
        <c:crosses val="autoZero"/>
        <c:crossBetween val="between"/>
      </c:valAx>
    </c:plotArea>
    <c:legend>
      <c:legendPos val="r"/>
      <c:layout/>
      <c:overlay val="0"/>
      <c:txPr>
        <a:bodyPr/>
        <a:lstStyle/>
        <a:p>
          <a:pPr>
            <a:defRPr sz="2400"/>
          </a:pPr>
          <a:endParaRPr lang="fr-FR"/>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'GP40 OP53'!$C$12</c:f>
              <c:strCache>
                <c:ptCount val="1"/>
                <c:pt idx="0">
                  <c:v>MG</c:v>
                </c:pt>
              </c:strCache>
            </c:strRef>
          </c:tx>
          <c:invertIfNegative val="0"/>
          <c:cat>
            <c:strRef>
              <c:f>'GP40 OP53'!$B$13:$B$17</c:f>
              <c:strCache>
                <c:ptCount val="5"/>
                <c:pt idx="0">
                  <c:v>Jamais</c:v>
                </c:pt>
                <c:pt idx="1">
                  <c:v>Moins d'une fois par an</c:v>
                </c:pt>
                <c:pt idx="2">
                  <c:v>Au moins une fois par an</c:v>
                </c:pt>
                <c:pt idx="3">
                  <c:v>Au moins une fois par mois</c:v>
                </c:pt>
                <c:pt idx="4">
                  <c:v>Au moins une fois par semaine</c:v>
                </c:pt>
              </c:strCache>
            </c:strRef>
          </c:cat>
          <c:val>
            <c:numRef>
              <c:f>'GP40 OP53'!$C$13:$C$17</c:f>
              <c:numCache>
                <c:formatCode>General</c:formatCode>
                <c:ptCount val="5"/>
                <c:pt idx="0">
                  <c:v>75.099999999999994</c:v>
                </c:pt>
                <c:pt idx="1">
                  <c:v>20.5</c:v>
                </c:pt>
                <c:pt idx="2">
                  <c:v>4.0999999999999996</c:v>
                </c:pt>
                <c:pt idx="3">
                  <c:v>0.3</c:v>
                </c:pt>
                <c:pt idx="4">
                  <c:v>0</c:v>
                </c:pt>
              </c:numCache>
            </c:numRef>
          </c:val>
          <c:extLst>
            <c:ext xmlns:c16="http://schemas.microsoft.com/office/drawing/2014/chart" uri="{C3380CC4-5D6E-409C-BE32-E72D297353CC}">
              <c16:uniqueId val="{00000000-0D7B-4D77-9FDE-435699E45088}"/>
            </c:ext>
          </c:extLst>
        </c:ser>
        <c:ser>
          <c:idx val="1"/>
          <c:order val="1"/>
          <c:tx>
            <c:strRef>
              <c:f>'GP40 OP53'!$D$12</c:f>
              <c:strCache>
                <c:ptCount val="1"/>
                <c:pt idx="0">
                  <c:v>MT</c:v>
                </c:pt>
              </c:strCache>
            </c:strRef>
          </c:tx>
          <c:invertIfNegative val="0"/>
          <c:cat>
            <c:strRef>
              <c:f>'GP40 OP53'!$B$13:$B$17</c:f>
              <c:strCache>
                <c:ptCount val="5"/>
                <c:pt idx="0">
                  <c:v>Jamais</c:v>
                </c:pt>
                <c:pt idx="1">
                  <c:v>Moins d'une fois par an</c:v>
                </c:pt>
                <c:pt idx="2">
                  <c:v>Au moins une fois par an</c:v>
                </c:pt>
                <c:pt idx="3">
                  <c:v>Au moins une fois par mois</c:v>
                </c:pt>
                <c:pt idx="4">
                  <c:v>Au moins une fois par semaine</c:v>
                </c:pt>
              </c:strCache>
            </c:strRef>
          </c:cat>
          <c:val>
            <c:numRef>
              <c:f>'GP40 OP53'!$D$13:$D$17</c:f>
              <c:numCache>
                <c:formatCode>General</c:formatCode>
                <c:ptCount val="5"/>
                <c:pt idx="0">
                  <c:v>25.6</c:v>
                </c:pt>
                <c:pt idx="1">
                  <c:v>42.7</c:v>
                </c:pt>
                <c:pt idx="2">
                  <c:v>26</c:v>
                </c:pt>
                <c:pt idx="3">
                  <c:v>5.7</c:v>
                </c:pt>
                <c:pt idx="4">
                  <c:v>0</c:v>
                </c:pt>
              </c:numCache>
            </c:numRef>
          </c:val>
          <c:extLst>
            <c:ext xmlns:c16="http://schemas.microsoft.com/office/drawing/2014/chart" uri="{C3380CC4-5D6E-409C-BE32-E72D297353CC}">
              <c16:uniqueId val="{00000001-0D7B-4D77-9FDE-435699E45088}"/>
            </c:ext>
          </c:extLst>
        </c:ser>
        <c:dLbls>
          <c:showLegendKey val="0"/>
          <c:showVal val="0"/>
          <c:showCatName val="0"/>
          <c:showSerName val="0"/>
          <c:showPercent val="0"/>
          <c:showBubbleSize val="0"/>
        </c:dLbls>
        <c:gapWidth val="150"/>
        <c:axId val="79603200"/>
        <c:axId val="65394304"/>
      </c:barChart>
      <c:catAx>
        <c:axId val="79603200"/>
        <c:scaling>
          <c:orientation val="minMax"/>
        </c:scaling>
        <c:delete val="0"/>
        <c:axPos val="b"/>
        <c:numFmt formatCode="General" sourceLinked="0"/>
        <c:majorTickMark val="out"/>
        <c:minorTickMark val="none"/>
        <c:tickLblPos val="nextTo"/>
        <c:txPr>
          <a:bodyPr/>
          <a:lstStyle/>
          <a:p>
            <a:pPr>
              <a:defRPr sz="1500"/>
            </a:pPr>
            <a:endParaRPr lang="fr-FR"/>
          </a:p>
        </c:txPr>
        <c:crossAx val="65394304"/>
        <c:crosses val="autoZero"/>
        <c:auto val="1"/>
        <c:lblAlgn val="ctr"/>
        <c:lblOffset val="100"/>
        <c:noMultiLvlLbl val="0"/>
      </c:catAx>
      <c:valAx>
        <c:axId val="65394304"/>
        <c:scaling>
          <c:orientation val="minMax"/>
        </c:scaling>
        <c:delete val="0"/>
        <c:axPos val="l"/>
        <c:majorGridlines/>
        <c:numFmt formatCode="General" sourceLinked="1"/>
        <c:majorTickMark val="out"/>
        <c:minorTickMark val="none"/>
        <c:tickLblPos val="nextTo"/>
        <c:crossAx val="79603200"/>
        <c:crosses val="autoZero"/>
        <c:crossBetween val="between"/>
      </c:valAx>
    </c:plotArea>
    <c:legend>
      <c:legendPos val="r"/>
      <c:layout/>
      <c:overlay val="0"/>
      <c:txPr>
        <a:bodyPr/>
        <a:lstStyle/>
        <a:p>
          <a:pPr>
            <a:defRPr sz="2400"/>
          </a:pPr>
          <a:endParaRPr lang="fr-F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'GP40 OP53'!$C$21</c:f>
              <c:strCache>
                <c:ptCount val="1"/>
                <c:pt idx="0">
                  <c:v>MG</c:v>
                </c:pt>
              </c:strCache>
            </c:strRef>
          </c:tx>
          <c:invertIfNegative val="0"/>
          <c:cat>
            <c:strRef>
              <c:f>'GP40 OP53'!$B$22:$B$26</c:f>
              <c:strCache>
                <c:ptCount val="5"/>
                <c:pt idx="0">
                  <c:v>Jamais</c:v>
                </c:pt>
                <c:pt idx="1">
                  <c:v>Moins d'une fois par an</c:v>
                </c:pt>
                <c:pt idx="2">
                  <c:v>Au moins une fois par an</c:v>
                </c:pt>
                <c:pt idx="3">
                  <c:v>Au moins une fois par mois</c:v>
                </c:pt>
                <c:pt idx="4">
                  <c:v>Au moins une fois par semaine</c:v>
                </c:pt>
              </c:strCache>
            </c:strRef>
          </c:cat>
          <c:val>
            <c:numRef>
              <c:f>'GP40 OP53'!$C$22:$C$26</c:f>
              <c:numCache>
                <c:formatCode>General</c:formatCode>
                <c:ptCount val="5"/>
                <c:pt idx="0">
                  <c:v>76.2</c:v>
                </c:pt>
                <c:pt idx="1">
                  <c:v>20</c:v>
                </c:pt>
                <c:pt idx="2">
                  <c:v>3.5</c:v>
                </c:pt>
                <c:pt idx="3">
                  <c:v>0.3</c:v>
                </c:pt>
                <c:pt idx="4">
                  <c:v>0</c:v>
                </c:pt>
              </c:numCache>
            </c:numRef>
          </c:val>
          <c:extLst>
            <c:ext xmlns:c16="http://schemas.microsoft.com/office/drawing/2014/chart" uri="{C3380CC4-5D6E-409C-BE32-E72D297353CC}">
              <c16:uniqueId val="{00000000-B3DA-4861-80F3-2C063CC8080D}"/>
            </c:ext>
          </c:extLst>
        </c:ser>
        <c:ser>
          <c:idx val="1"/>
          <c:order val="1"/>
          <c:tx>
            <c:strRef>
              <c:f>'GP40 OP53'!$D$21</c:f>
              <c:strCache>
                <c:ptCount val="1"/>
                <c:pt idx="0">
                  <c:v>MT</c:v>
                </c:pt>
              </c:strCache>
            </c:strRef>
          </c:tx>
          <c:invertIfNegative val="0"/>
          <c:cat>
            <c:strRef>
              <c:f>'GP40 OP53'!$B$22:$B$26</c:f>
              <c:strCache>
                <c:ptCount val="5"/>
                <c:pt idx="0">
                  <c:v>Jamais</c:v>
                </c:pt>
                <c:pt idx="1">
                  <c:v>Moins d'une fois par an</c:v>
                </c:pt>
                <c:pt idx="2">
                  <c:v>Au moins une fois par an</c:v>
                </c:pt>
                <c:pt idx="3">
                  <c:v>Au moins une fois par mois</c:v>
                </c:pt>
                <c:pt idx="4">
                  <c:v>Au moins une fois par semaine</c:v>
                </c:pt>
              </c:strCache>
            </c:strRef>
          </c:cat>
          <c:val>
            <c:numRef>
              <c:f>'GP40 OP53'!$D$22:$D$26</c:f>
              <c:numCache>
                <c:formatCode>General</c:formatCode>
                <c:ptCount val="5"/>
                <c:pt idx="0">
                  <c:v>36.200000000000003</c:v>
                </c:pt>
                <c:pt idx="1">
                  <c:v>41.2</c:v>
                </c:pt>
                <c:pt idx="2">
                  <c:v>17.7</c:v>
                </c:pt>
                <c:pt idx="3">
                  <c:v>4.9000000000000004</c:v>
                </c:pt>
                <c:pt idx="4">
                  <c:v>0</c:v>
                </c:pt>
              </c:numCache>
            </c:numRef>
          </c:val>
          <c:extLst>
            <c:ext xmlns:c16="http://schemas.microsoft.com/office/drawing/2014/chart" uri="{C3380CC4-5D6E-409C-BE32-E72D297353CC}">
              <c16:uniqueId val="{00000001-B3DA-4861-80F3-2C063CC8080D}"/>
            </c:ext>
          </c:extLst>
        </c:ser>
        <c:dLbls>
          <c:showLegendKey val="0"/>
          <c:showVal val="0"/>
          <c:showCatName val="0"/>
          <c:showSerName val="0"/>
          <c:showPercent val="0"/>
          <c:showBubbleSize val="0"/>
        </c:dLbls>
        <c:gapWidth val="150"/>
        <c:axId val="79368192"/>
        <c:axId val="74375168"/>
      </c:barChart>
      <c:catAx>
        <c:axId val="79368192"/>
        <c:scaling>
          <c:orientation val="minMax"/>
        </c:scaling>
        <c:delete val="0"/>
        <c:axPos val="b"/>
        <c:numFmt formatCode="General" sourceLinked="0"/>
        <c:majorTickMark val="out"/>
        <c:minorTickMark val="none"/>
        <c:tickLblPos val="nextTo"/>
        <c:txPr>
          <a:bodyPr/>
          <a:lstStyle/>
          <a:p>
            <a:pPr>
              <a:defRPr sz="1500"/>
            </a:pPr>
            <a:endParaRPr lang="fr-FR"/>
          </a:p>
        </c:txPr>
        <c:crossAx val="74375168"/>
        <c:crosses val="autoZero"/>
        <c:auto val="1"/>
        <c:lblAlgn val="ctr"/>
        <c:lblOffset val="100"/>
        <c:noMultiLvlLbl val="0"/>
      </c:catAx>
      <c:valAx>
        <c:axId val="74375168"/>
        <c:scaling>
          <c:orientation val="minMax"/>
        </c:scaling>
        <c:delete val="0"/>
        <c:axPos val="l"/>
        <c:majorGridlines/>
        <c:numFmt formatCode="General" sourceLinked="1"/>
        <c:majorTickMark val="out"/>
        <c:minorTickMark val="none"/>
        <c:tickLblPos val="nextTo"/>
        <c:crossAx val="79368192"/>
        <c:crosses val="autoZero"/>
        <c:crossBetween val="between"/>
      </c:valAx>
    </c:plotArea>
    <c:legend>
      <c:legendPos val="r"/>
      <c:layout/>
      <c:overlay val="0"/>
      <c:txPr>
        <a:bodyPr/>
        <a:lstStyle/>
        <a:p>
          <a:pPr>
            <a:defRPr sz="2400"/>
          </a:pPr>
          <a:endParaRPr lang="fr-FR"/>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3E826-78FD-40E4-9647-DED355AD3E8A}" type="doc">
      <dgm:prSet loTypeId="urn:microsoft.com/office/officeart/2005/8/layout/cycle8" loCatId="cycle" qsTypeId="urn:microsoft.com/office/officeart/2005/8/quickstyle/simple3" qsCatId="simple" csTypeId="urn:microsoft.com/office/officeart/2005/8/colors/colorful4" csCatId="colorful" phldr="1"/>
      <dgm:spPr/>
    </dgm:pt>
    <dgm:pt modelId="{6830E95D-2107-4BB2-ACAD-DEED77446A47}">
      <dgm:prSet phldrT="[Texte]"/>
      <dgm:spPr/>
      <dgm:t>
        <a:bodyPr/>
        <a:lstStyle/>
        <a:p>
          <a:r>
            <a:rPr lang="fr-BE" b="1" dirty="0" smtClean="0"/>
            <a:t>Public </a:t>
          </a:r>
          <a:r>
            <a:rPr lang="en-GB" b="1" noProof="0" dirty="0" smtClean="0"/>
            <a:t>space</a:t>
          </a:r>
        </a:p>
        <a:p>
          <a:r>
            <a:rPr lang="en-GB" b="0" noProof="0" dirty="0" smtClean="0"/>
            <a:t>Work</a:t>
          </a:r>
          <a:endParaRPr lang="en-GB" noProof="0" dirty="0"/>
        </a:p>
      </dgm:t>
    </dgm:pt>
    <dgm:pt modelId="{8E645206-B280-456A-A35F-E21836DCB66B}" type="parTrans" cxnId="{8BEB7DD0-B1A9-4AFD-9633-3F8A9B8785FB}">
      <dgm:prSet/>
      <dgm:spPr/>
      <dgm:t>
        <a:bodyPr/>
        <a:lstStyle/>
        <a:p>
          <a:endParaRPr lang="fr-BE"/>
        </a:p>
      </dgm:t>
    </dgm:pt>
    <dgm:pt modelId="{789A2829-D66F-4B6E-B263-5AC8E2436C9D}" type="sibTrans" cxnId="{8BEB7DD0-B1A9-4AFD-9633-3F8A9B8785FB}">
      <dgm:prSet/>
      <dgm:spPr/>
      <dgm:t>
        <a:bodyPr/>
        <a:lstStyle/>
        <a:p>
          <a:endParaRPr lang="fr-BE"/>
        </a:p>
      </dgm:t>
    </dgm:pt>
    <dgm:pt modelId="{15FA59BB-0F0B-4CCD-9B07-5AD0022783F2}">
      <dgm:prSet phldrT="[Texte]"/>
      <dgm:spPr/>
      <dgm:t>
        <a:bodyPr/>
        <a:lstStyle/>
        <a:p>
          <a:r>
            <a:rPr lang="en-GB" b="1" noProof="0" dirty="0" smtClean="0"/>
            <a:t>Public space</a:t>
          </a:r>
        </a:p>
        <a:p>
          <a:r>
            <a:rPr lang="en-GB" noProof="0" dirty="0" smtClean="0"/>
            <a:t>Law and policy</a:t>
          </a:r>
          <a:endParaRPr lang="en-GB" noProof="0" dirty="0"/>
        </a:p>
      </dgm:t>
    </dgm:pt>
    <dgm:pt modelId="{A4A163B4-48EA-423B-BEB1-46BC195A17DD}" type="parTrans" cxnId="{F70C8766-0FEF-4F4A-BF4D-F0728838E614}">
      <dgm:prSet/>
      <dgm:spPr/>
      <dgm:t>
        <a:bodyPr/>
        <a:lstStyle/>
        <a:p>
          <a:endParaRPr lang="fr-BE"/>
        </a:p>
      </dgm:t>
    </dgm:pt>
    <dgm:pt modelId="{32C25C1B-FDA1-4501-A118-4CE442495078}" type="sibTrans" cxnId="{F70C8766-0FEF-4F4A-BF4D-F0728838E614}">
      <dgm:prSet/>
      <dgm:spPr/>
      <dgm:t>
        <a:bodyPr/>
        <a:lstStyle/>
        <a:p>
          <a:endParaRPr lang="fr-BE"/>
        </a:p>
      </dgm:t>
    </dgm:pt>
    <dgm:pt modelId="{41CEA49F-ED71-426B-ACE0-AA2AB01019C9}">
      <dgm:prSet phldrT="[Texte]"/>
      <dgm:spPr/>
      <dgm:t>
        <a:bodyPr/>
        <a:lstStyle/>
        <a:p>
          <a:r>
            <a:rPr lang="en-GB" b="1" noProof="0" dirty="0" smtClean="0"/>
            <a:t>Private space</a:t>
          </a:r>
        </a:p>
        <a:p>
          <a:r>
            <a:rPr lang="en-GB" b="0" noProof="0" dirty="0" smtClean="0"/>
            <a:t>Privacy</a:t>
          </a:r>
          <a:endParaRPr lang="en-GB" noProof="0" dirty="0"/>
        </a:p>
      </dgm:t>
    </dgm:pt>
    <dgm:pt modelId="{8A804A3B-7F06-44F5-B4EB-63CFCB21B684}" type="parTrans" cxnId="{F085173D-AE24-4D52-94ED-2980AB59A6CA}">
      <dgm:prSet/>
      <dgm:spPr/>
      <dgm:t>
        <a:bodyPr/>
        <a:lstStyle/>
        <a:p>
          <a:endParaRPr lang="fr-BE"/>
        </a:p>
      </dgm:t>
    </dgm:pt>
    <dgm:pt modelId="{951C6FD0-794B-4E23-A8C1-7E7FD25CFAA9}" type="sibTrans" cxnId="{F085173D-AE24-4D52-94ED-2980AB59A6CA}">
      <dgm:prSet/>
      <dgm:spPr/>
      <dgm:t>
        <a:bodyPr/>
        <a:lstStyle/>
        <a:p>
          <a:endParaRPr lang="fr-BE"/>
        </a:p>
      </dgm:t>
    </dgm:pt>
    <dgm:pt modelId="{33B3D2C8-034E-4283-8484-5C5FC693D8C9}" type="pres">
      <dgm:prSet presAssocID="{7F93E826-78FD-40E4-9647-DED355AD3E8A}" presName="compositeShape" presStyleCnt="0">
        <dgm:presLayoutVars>
          <dgm:chMax val="7"/>
          <dgm:dir/>
          <dgm:resizeHandles val="exact"/>
        </dgm:presLayoutVars>
      </dgm:prSet>
      <dgm:spPr/>
    </dgm:pt>
    <dgm:pt modelId="{122A89CF-F97A-4E6F-97CD-550257B3DEBA}" type="pres">
      <dgm:prSet presAssocID="{7F93E826-78FD-40E4-9647-DED355AD3E8A}" presName="wedge1" presStyleLbl="node1" presStyleIdx="0" presStyleCnt="3"/>
      <dgm:spPr/>
      <dgm:t>
        <a:bodyPr/>
        <a:lstStyle/>
        <a:p>
          <a:endParaRPr lang="fr-BE"/>
        </a:p>
      </dgm:t>
    </dgm:pt>
    <dgm:pt modelId="{71A09370-33AE-494A-AF27-205B9B3A292B}" type="pres">
      <dgm:prSet presAssocID="{7F93E826-78FD-40E4-9647-DED355AD3E8A}" presName="dummy1a" presStyleCnt="0"/>
      <dgm:spPr/>
    </dgm:pt>
    <dgm:pt modelId="{D6044A87-3BB3-4605-B973-C39D5BD4084B}" type="pres">
      <dgm:prSet presAssocID="{7F93E826-78FD-40E4-9647-DED355AD3E8A}" presName="dummy1b" presStyleCnt="0"/>
      <dgm:spPr/>
    </dgm:pt>
    <dgm:pt modelId="{95090AF7-3105-4F5F-AD17-5AD204EE9314}" type="pres">
      <dgm:prSet presAssocID="{7F93E826-78FD-40E4-9647-DED355AD3E8A}" presName="wedge1Tx" presStyleLbl="node1" presStyleIdx="0" presStyleCnt="3">
        <dgm:presLayoutVars>
          <dgm:chMax val="0"/>
          <dgm:chPref val="0"/>
          <dgm:bulletEnabled val="1"/>
        </dgm:presLayoutVars>
      </dgm:prSet>
      <dgm:spPr/>
      <dgm:t>
        <a:bodyPr/>
        <a:lstStyle/>
        <a:p>
          <a:endParaRPr lang="fr-BE"/>
        </a:p>
      </dgm:t>
    </dgm:pt>
    <dgm:pt modelId="{D3CF85D9-AF5B-4FC6-AC3C-565E46AECB54}" type="pres">
      <dgm:prSet presAssocID="{7F93E826-78FD-40E4-9647-DED355AD3E8A}" presName="wedge2" presStyleLbl="node1" presStyleIdx="1" presStyleCnt="3"/>
      <dgm:spPr/>
      <dgm:t>
        <a:bodyPr/>
        <a:lstStyle/>
        <a:p>
          <a:endParaRPr lang="fr-BE"/>
        </a:p>
      </dgm:t>
    </dgm:pt>
    <dgm:pt modelId="{D0970F25-7599-4729-8781-5C58C67E6A74}" type="pres">
      <dgm:prSet presAssocID="{7F93E826-78FD-40E4-9647-DED355AD3E8A}" presName="dummy2a" presStyleCnt="0"/>
      <dgm:spPr/>
    </dgm:pt>
    <dgm:pt modelId="{06E69B14-3A2B-4DCA-9869-EE8E02BC32BA}" type="pres">
      <dgm:prSet presAssocID="{7F93E826-78FD-40E4-9647-DED355AD3E8A}" presName="dummy2b" presStyleCnt="0"/>
      <dgm:spPr/>
    </dgm:pt>
    <dgm:pt modelId="{519AFA91-6CC4-4B75-80CD-2B6A62159996}" type="pres">
      <dgm:prSet presAssocID="{7F93E826-78FD-40E4-9647-DED355AD3E8A}" presName="wedge2Tx" presStyleLbl="node1" presStyleIdx="1" presStyleCnt="3">
        <dgm:presLayoutVars>
          <dgm:chMax val="0"/>
          <dgm:chPref val="0"/>
          <dgm:bulletEnabled val="1"/>
        </dgm:presLayoutVars>
      </dgm:prSet>
      <dgm:spPr/>
      <dgm:t>
        <a:bodyPr/>
        <a:lstStyle/>
        <a:p>
          <a:endParaRPr lang="fr-BE"/>
        </a:p>
      </dgm:t>
    </dgm:pt>
    <dgm:pt modelId="{67E6F454-8B02-4134-A900-409E3CD8CBFB}" type="pres">
      <dgm:prSet presAssocID="{7F93E826-78FD-40E4-9647-DED355AD3E8A}" presName="wedge3" presStyleLbl="node1" presStyleIdx="2" presStyleCnt="3" custLinFactNeighborX="507" custLinFactNeighborY="1775"/>
      <dgm:spPr/>
      <dgm:t>
        <a:bodyPr/>
        <a:lstStyle/>
        <a:p>
          <a:endParaRPr lang="fr-BE"/>
        </a:p>
      </dgm:t>
    </dgm:pt>
    <dgm:pt modelId="{D2B886D4-7C20-48D4-846F-FFCE2DC37E90}" type="pres">
      <dgm:prSet presAssocID="{7F93E826-78FD-40E4-9647-DED355AD3E8A}" presName="dummy3a" presStyleCnt="0"/>
      <dgm:spPr/>
    </dgm:pt>
    <dgm:pt modelId="{B518A9D0-C7AD-4EA9-82A8-C0BA4195BC3E}" type="pres">
      <dgm:prSet presAssocID="{7F93E826-78FD-40E4-9647-DED355AD3E8A}" presName="dummy3b" presStyleCnt="0"/>
      <dgm:spPr/>
    </dgm:pt>
    <dgm:pt modelId="{99FB5769-52B7-48F1-9021-077C21969400}" type="pres">
      <dgm:prSet presAssocID="{7F93E826-78FD-40E4-9647-DED355AD3E8A}" presName="wedge3Tx" presStyleLbl="node1" presStyleIdx="2" presStyleCnt="3">
        <dgm:presLayoutVars>
          <dgm:chMax val="0"/>
          <dgm:chPref val="0"/>
          <dgm:bulletEnabled val="1"/>
        </dgm:presLayoutVars>
      </dgm:prSet>
      <dgm:spPr/>
      <dgm:t>
        <a:bodyPr/>
        <a:lstStyle/>
        <a:p>
          <a:endParaRPr lang="fr-BE"/>
        </a:p>
      </dgm:t>
    </dgm:pt>
    <dgm:pt modelId="{4B043736-2E8A-4674-8D1B-8D172AB9840F}" type="pres">
      <dgm:prSet presAssocID="{789A2829-D66F-4B6E-B263-5AC8E2436C9D}" presName="arrowWedge1" presStyleLbl="fgSibTrans2D1" presStyleIdx="0" presStyleCnt="3"/>
      <dgm:spPr/>
    </dgm:pt>
    <dgm:pt modelId="{F434E682-3023-4B9D-81CF-98387418FADA}" type="pres">
      <dgm:prSet presAssocID="{32C25C1B-FDA1-4501-A118-4CE442495078}" presName="arrowWedge2" presStyleLbl="fgSibTrans2D1" presStyleIdx="1" presStyleCnt="3"/>
      <dgm:spPr/>
    </dgm:pt>
    <dgm:pt modelId="{0A457BBB-5A59-4DD5-B3C4-FDF4572298AC}" type="pres">
      <dgm:prSet presAssocID="{951C6FD0-794B-4E23-A8C1-7E7FD25CFAA9}" presName="arrowWedge3" presStyleLbl="fgSibTrans2D1" presStyleIdx="2" presStyleCnt="3"/>
      <dgm:spPr/>
    </dgm:pt>
  </dgm:ptLst>
  <dgm:cxnLst>
    <dgm:cxn modelId="{8BEB7DD0-B1A9-4AFD-9633-3F8A9B8785FB}" srcId="{7F93E826-78FD-40E4-9647-DED355AD3E8A}" destId="{6830E95D-2107-4BB2-ACAD-DEED77446A47}" srcOrd="0" destOrd="0" parTransId="{8E645206-B280-456A-A35F-E21836DCB66B}" sibTransId="{789A2829-D66F-4B6E-B263-5AC8E2436C9D}"/>
    <dgm:cxn modelId="{9F8CCF0A-9A44-4E70-9B80-B18A35597207}" type="presOf" srcId="{6830E95D-2107-4BB2-ACAD-DEED77446A47}" destId="{122A89CF-F97A-4E6F-97CD-550257B3DEBA}" srcOrd="0" destOrd="0" presId="urn:microsoft.com/office/officeart/2005/8/layout/cycle8"/>
    <dgm:cxn modelId="{E5099F09-94A6-402F-98ED-26D530D1D675}" type="presOf" srcId="{41CEA49F-ED71-426B-ACE0-AA2AB01019C9}" destId="{99FB5769-52B7-48F1-9021-077C21969400}" srcOrd="1" destOrd="0" presId="urn:microsoft.com/office/officeart/2005/8/layout/cycle8"/>
    <dgm:cxn modelId="{F8C0833E-174A-4C70-9D1F-D21116284168}" type="presOf" srcId="{6830E95D-2107-4BB2-ACAD-DEED77446A47}" destId="{95090AF7-3105-4F5F-AD17-5AD204EE9314}" srcOrd="1" destOrd="0" presId="urn:microsoft.com/office/officeart/2005/8/layout/cycle8"/>
    <dgm:cxn modelId="{F085173D-AE24-4D52-94ED-2980AB59A6CA}" srcId="{7F93E826-78FD-40E4-9647-DED355AD3E8A}" destId="{41CEA49F-ED71-426B-ACE0-AA2AB01019C9}" srcOrd="2" destOrd="0" parTransId="{8A804A3B-7F06-44F5-B4EB-63CFCB21B684}" sibTransId="{951C6FD0-794B-4E23-A8C1-7E7FD25CFAA9}"/>
    <dgm:cxn modelId="{55EC3060-3048-4CB6-AA48-0CC56967F5AF}" type="presOf" srcId="{15FA59BB-0F0B-4CCD-9B07-5AD0022783F2}" destId="{519AFA91-6CC4-4B75-80CD-2B6A62159996}" srcOrd="1" destOrd="0" presId="urn:microsoft.com/office/officeart/2005/8/layout/cycle8"/>
    <dgm:cxn modelId="{75906C1B-C210-44C1-B6EB-2689E55E5863}" type="presOf" srcId="{41CEA49F-ED71-426B-ACE0-AA2AB01019C9}" destId="{67E6F454-8B02-4134-A900-409E3CD8CBFB}" srcOrd="0" destOrd="0" presId="urn:microsoft.com/office/officeart/2005/8/layout/cycle8"/>
    <dgm:cxn modelId="{F70C8766-0FEF-4F4A-BF4D-F0728838E614}" srcId="{7F93E826-78FD-40E4-9647-DED355AD3E8A}" destId="{15FA59BB-0F0B-4CCD-9B07-5AD0022783F2}" srcOrd="1" destOrd="0" parTransId="{A4A163B4-48EA-423B-BEB1-46BC195A17DD}" sibTransId="{32C25C1B-FDA1-4501-A118-4CE442495078}"/>
    <dgm:cxn modelId="{074C34D8-BC1E-4C45-8CC6-A0A07BC4DC0A}" type="presOf" srcId="{7F93E826-78FD-40E4-9647-DED355AD3E8A}" destId="{33B3D2C8-034E-4283-8484-5C5FC693D8C9}" srcOrd="0" destOrd="0" presId="urn:microsoft.com/office/officeart/2005/8/layout/cycle8"/>
    <dgm:cxn modelId="{71C12065-A3BA-408E-B771-8345EF4874D9}" type="presOf" srcId="{15FA59BB-0F0B-4CCD-9B07-5AD0022783F2}" destId="{D3CF85D9-AF5B-4FC6-AC3C-565E46AECB54}" srcOrd="0" destOrd="0" presId="urn:microsoft.com/office/officeart/2005/8/layout/cycle8"/>
    <dgm:cxn modelId="{B011013D-C9FD-42A1-97F2-FAC22F955162}" type="presParOf" srcId="{33B3D2C8-034E-4283-8484-5C5FC693D8C9}" destId="{122A89CF-F97A-4E6F-97CD-550257B3DEBA}" srcOrd="0" destOrd="0" presId="urn:microsoft.com/office/officeart/2005/8/layout/cycle8"/>
    <dgm:cxn modelId="{C3B19D15-ECBB-43E5-91D4-4552D04D91FB}" type="presParOf" srcId="{33B3D2C8-034E-4283-8484-5C5FC693D8C9}" destId="{71A09370-33AE-494A-AF27-205B9B3A292B}" srcOrd="1" destOrd="0" presId="urn:microsoft.com/office/officeart/2005/8/layout/cycle8"/>
    <dgm:cxn modelId="{C014F260-C12F-4CD6-AF14-CDB035166481}" type="presParOf" srcId="{33B3D2C8-034E-4283-8484-5C5FC693D8C9}" destId="{D6044A87-3BB3-4605-B973-C39D5BD4084B}" srcOrd="2" destOrd="0" presId="urn:microsoft.com/office/officeart/2005/8/layout/cycle8"/>
    <dgm:cxn modelId="{115B92E9-466A-4496-BEDB-B9ABA19D6785}" type="presParOf" srcId="{33B3D2C8-034E-4283-8484-5C5FC693D8C9}" destId="{95090AF7-3105-4F5F-AD17-5AD204EE9314}" srcOrd="3" destOrd="0" presId="urn:microsoft.com/office/officeart/2005/8/layout/cycle8"/>
    <dgm:cxn modelId="{DE55DA0A-4806-4797-BAA7-FA4669C91982}" type="presParOf" srcId="{33B3D2C8-034E-4283-8484-5C5FC693D8C9}" destId="{D3CF85D9-AF5B-4FC6-AC3C-565E46AECB54}" srcOrd="4" destOrd="0" presId="urn:microsoft.com/office/officeart/2005/8/layout/cycle8"/>
    <dgm:cxn modelId="{63DD5013-9659-49D4-A1EB-B7AE6C229D70}" type="presParOf" srcId="{33B3D2C8-034E-4283-8484-5C5FC693D8C9}" destId="{D0970F25-7599-4729-8781-5C58C67E6A74}" srcOrd="5" destOrd="0" presId="urn:microsoft.com/office/officeart/2005/8/layout/cycle8"/>
    <dgm:cxn modelId="{CCA12E9C-C2DE-49CA-A0CB-BE31D1B4BDCB}" type="presParOf" srcId="{33B3D2C8-034E-4283-8484-5C5FC693D8C9}" destId="{06E69B14-3A2B-4DCA-9869-EE8E02BC32BA}" srcOrd="6" destOrd="0" presId="urn:microsoft.com/office/officeart/2005/8/layout/cycle8"/>
    <dgm:cxn modelId="{379DD8A6-8E56-4BB8-804F-C01955B2F832}" type="presParOf" srcId="{33B3D2C8-034E-4283-8484-5C5FC693D8C9}" destId="{519AFA91-6CC4-4B75-80CD-2B6A62159996}" srcOrd="7" destOrd="0" presId="urn:microsoft.com/office/officeart/2005/8/layout/cycle8"/>
    <dgm:cxn modelId="{7B84AE84-D6AD-4F23-8204-3B3188C08D9E}" type="presParOf" srcId="{33B3D2C8-034E-4283-8484-5C5FC693D8C9}" destId="{67E6F454-8B02-4134-A900-409E3CD8CBFB}" srcOrd="8" destOrd="0" presId="urn:microsoft.com/office/officeart/2005/8/layout/cycle8"/>
    <dgm:cxn modelId="{D43B3146-3F3E-41F0-9C87-DED9BEED953D}" type="presParOf" srcId="{33B3D2C8-034E-4283-8484-5C5FC693D8C9}" destId="{D2B886D4-7C20-48D4-846F-FFCE2DC37E90}" srcOrd="9" destOrd="0" presId="urn:microsoft.com/office/officeart/2005/8/layout/cycle8"/>
    <dgm:cxn modelId="{FA2D8B31-C20E-498F-9E38-D0F65DF80CCF}" type="presParOf" srcId="{33B3D2C8-034E-4283-8484-5C5FC693D8C9}" destId="{B518A9D0-C7AD-4EA9-82A8-C0BA4195BC3E}" srcOrd="10" destOrd="0" presId="urn:microsoft.com/office/officeart/2005/8/layout/cycle8"/>
    <dgm:cxn modelId="{16665159-7C92-4935-81DE-E4712F11FCCF}" type="presParOf" srcId="{33B3D2C8-034E-4283-8484-5C5FC693D8C9}" destId="{99FB5769-52B7-48F1-9021-077C21969400}" srcOrd="11" destOrd="0" presId="urn:microsoft.com/office/officeart/2005/8/layout/cycle8"/>
    <dgm:cxn modelId="{D9727648-6C40-4566-B9CA-4CEB12A3404D}" type="presParOf" srcId="{33B3D2C8-034E-4283-8484-5C5FC693D8C9}" destId="{4B043736-2E8A-4674-8D1B-8D172AB9840F}" srcOrd="12" destOrd="0" presId="urn:microsoft.com/office/officeart/2005/8/layout/cycle8"/>
    <dgm:cxn modelId="{26938C74-E908-42DA-AD1F-A88E49A2423C}" type="presParOf" srcId="{33B3D2C8-034E-4283-8484-5C5FC693D8C9}" destId="{F434E682-3023-4B9D-81CF-98387418FADA}" srcOrd="13" destOrd="0" presId="urn:microsoft.com/office/officeart/2005/8/layout/cycle8"/>
    <dgm:cxn modelId="{DFADA0DF-7BA8-46DE-99A7-1A09A14EA0AE}" type="presParOf" srcId="{33B3D2C8-034E-4283-8484-5C5FC693D8C9}" destId="{0A457BBB-5A59-4DD5-B3C4-FDF4572298A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2E7344-CF76-4221-8111-F65CCA6609C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fr-BE"/>
        </a:p>
      </dgm:t>
    </dgm:pt>
    <dgm:pt modelId="{67CE48C6-AA8B-4623-9FB2-F2444409BF76}">
      <dgm:prSet phldrT="[Texte]"/>
      <dgm:spPr/>
      <dgm:t>
        <a:bodyPr/>
        <a:lstStyle/>
        <a:p>
          <a:r>
            <a:rPr lang="en-US" dirty="0" smtClean="0"/>
            <a:t>Need for clearer identification of the shared object of collaboration</a:t>
          </a:r>
          <a:endParaRPr lang="fr-BE" dirty="0"/>
        </a:p>
      </dgm:t>
    </dgm:pt>
    <dgm:pt modelId="{311A1A67-4841-4367-89F5-CA8A936766ED}" type="parTrans" cxnId="{261F2952-9ED8-4CED-8CBF-840ECAAF48CF}">
      <dgm:prSet/>
      <dgm:spPr/>
      <dgm:t>
        <a:bodyPr/>
        <a:lstStyle/>
        <a:p>
          <a:endParaRPr lang="fr-BE"/>
        </a:p>
      </dgm:t>
    </dgm:pt>
    <dgm:pt modelId="{17F1C059-85D5-4FF3-B7E2-5F8966B9C438}" type="sibTrans" cxnId="{261F2952-9ED8-4CED-8CBF-840ECAAF48CF}">
      <dgm:prSet/>
      <dgm:spPr/>
      <dgm:t>
        <a:bodyPr/>
        <a:lstStyle/>
        <a:p>
          <a:endParaRPr lang="fr-BE"/>
        </a:p>
      </dgm:t>
    </dgm:pt>
    <dgm:pt modelId="{001F3E5E-81D6-4417-BCCC-A41EE981D815}">
      <dgm:prSet phldrT="[Texte]" custT="1"/>
      <dgm:spPr/>
      <dgm:t>
        <a:bodyPr/>
        <a:lstStyle/>
        <a:p>
          <a:r>
            <a:rPr lang="fr-BE" sz="2200" dirty="0" smtClean="0"/>
            <a:t>Public </a:t>
          </a:r>
          <a:r>
            <a:rPr lang="fr-BE" sz="2200" dirty="0" err="1" smtClean="0"/>
            <a:t>space</a:t>
          </a:r>
          <a:r>
            <a:rPr lang="fr-BE" sz="2200" dirty="0" smtClean="0"/>
            <a:t> of </a:t>
          </a:r>
          <a:r>
            <a:rPr lang="fr-BE" sz="2200" dirty="0" err="1" smtClean="0"/>
            <a:t>work</a:t>
          </a:r>
          <a:endParaRPr lang="fr-BE" sz="2200" dirty="0"/>
        </a:p>
      </dgm:t>
    </dgm:pt>
    <dgm:pt modelId="{FFEC957F-44A7-4AB7-8CAA-AA4732B859D2}" type="parTrans" cxnId="{14E6602D-3AFD-4103-B077-DEBFF481AAB4}">
      <dgm:prSet/>
      <dgm:spPr/>
      <dgm:t>
        <a:bodyPr/>
        <a:lstStyle/>
        <a:p>
          <a:endParaRPr lang="fr-BE"/>
        </a:p>
      </dgm:t>
    </dgm:pt>
    <dgm:pt modelId="{D99342A9-BC08-4267-941F-952A6B661485}" type="sibTrans" cxnId="{14E6602D-3AFD-4103-B077-DEBFF481AAB4}">
      <dgm:prSet/>
      <dgm:spPr/>
      <dgm:t>
        <a:bodyPr/>
        <a:lstStyle/>
        <a:p>
          <a:endParaRPr lang="fr-BE"/>
        </a:p>
      </dgm:t>
    </dgm:pt>
    <dgm:pt modelId="{499BD92D-7D4F-4CF5-B967-1A6A4C777C2B}">
      <dgm:prSet phldrT="[Texte]"/>
      <dgm:spPr/>
      <dgm:t>
        <a:bodyPr/>
        <a:lstStyle/>
        <a:p>
          <a:r>
            <a:rPr lang="en-US" dirty="0" smtClean="0"/>
            <a:t>Need for proactive initiatives of health authorities</a:t>
          </a:r>
          <a:endParaRPr lang="fr-BE" dirty="0"/>
        </a:p>
      </dgm:t>
    </dgm:pt>
    <dgm:pt modelId="{55FFEF7D-0545-44ED-B2CC-91878AA6281A}" type="parTrans" cxnId="{17909491-F280-482A-8938-5040E48EBA29}">
      <dgm:prSet/>
      <dgm:spPr/>
      <dgm:t>
        <a:bodyPr/>
        <a:lstStyle/>
        <a:p>
          <a:endParaRPr lang="fr-BE"/>
        </a:p>
      </dgm:t>
    </dgm:pt>
    <dgm:pt modelId="{FD4D3065-B250-43AF-B3F6-F62D08BF1AFA}" type="sibTrans" cxnId="{17909491-F280-482A-8938-5040E48EBA29}">
      <dgm:prSet/>
      <dgm:spPr/>
      <dgm:t>
        <a:bodyPr/>
        <a:lstStyle/>
        <a:p>
          <a:endParaRPr lang="fr-BE"/>
        </a:p>
      </dgm:t>
    </dgm:pt>
    <dgm:pt modelId="{AB9B6198-1CFE-48D9-A011-19F552094DBE}">
      <dgm:prSet phldrT="[Texte]" custT="1"/>
      <dgm:spPr/>
      <dgm:t>
        <a:bodyPr/>
        <a:lstStyle/>
        <a:p>
          <a:r>
            <a:rPr lang="fr-BE" sz="2200" dirty="0" smtClean="0"/>
            <a:t>Public </a:t>
          </a:r>
          <a:r>
            <a:rPr lang="fr-BE" sz="2200" dirty="0" err="1" smtClean="0"/>
            <a:t>space</a:t>
          </a:r>
          <a:r>
            <a:rPr lang="fr-BE" sz="2200" dirty="0" smtClean="0"/>
            <a:t> of </a:t>
          </a:r>
          <a:r>
            <a:rPr lang="fr-BE" sz="2200" dirty="0" err="1" smtClean="0"/>
            <a:t>law</a:t>
          </a:r>
          <a:r>
            <a:rPr lang="fr-BE" sz="2200" dirty="0" smtClean="0"/>
            <a:t> and </a:t>
          </a:r>
          <a:r>
            <a:rPr lang="fr-BE" sz="2200" dirty="0" err="1" smtClean="0"/>
            <a:t>policy</a:t>
          </a:r>
          <a:endParaRPr lang="fr-BE" sz="2200" dirty="0"/>
        </a:p>
      </dgm:t>
    </dgm:pt>
    <dgm:pt modelId="{ECC3A61B-FDA1-4441-BDC9-BC73ACA7029B}" type="parTrans" cxnId="{777EA6E0-FF81-450F-A830-46491845EDD3}">
      <dgm:prSet/>
      <dgm:spPr/>
      <dgm:t>
        <a:bodyPr/>
        <a:lstStyle/>
        <a:p>
          <a:endParaRPr lang="fr-BE"/>
        </a:p>
      </dgm:t>
    </dgm:pt>
    <dgm:pt modelId="{E6CCE789-557C-43CA-AB1D-02B7A83DDCE2}" type="sibTrans" cxnId="{777EA6E0-FF81-450F-A830-46491845EDD3}">
      <dgm:prSet/>
      <dgm:spPr/>
      <dgm:t>
        <a:bodyPr/>
        <a:lstStyle/>
        <a:p>
          <a:endParaRPr lang="fr-BE"/>
        </a:p>
      </dgm:t>
    </dgm:pt>
    <dgm:pt modelId="{AFF784E2-7C06-4A12-8C3A-F4B4C40CDA20}">
      <dgm:prSet custT="1"/>
      <dgm:spPr/>
      <dgm:t>
        <a:bodyPr/>
        <a:lstStyle/>
        <a:p>
          <a:r>
            <a:rPr lang="fr-BE" sz="2200" i="1" dirty="0" err="1" smtClean="0"/>
            <a:t>Ability</a:t>
          </a:r>
          <a:r>
            <a:rPr lang="fr-BE" sz="2200" i="1" dirty="0" smtClean="0"/>
            <a:t> to </a:t>
          </a:r>
          <a:r>
            <a:rPr lang="fr-BE" sz="2200" i="1" dirty="0" err="1" smtClean="0"/>
            <a:t>cooperate</a:t>
          </a:r>
          <a:endParaRPr lang="fr-BE" sz="2200" i="1" dirty="0" smtClean="0"/>
        </a:p>
      </dgm:t>
    </dgm:pt>
    <dgm:pt modelId="{3DC89999-CE8B-408D-A8BF-32BDEE036FE7}" type="parTrans" cxnId="{8A71B4D2-BCD5-43FD-8480-D775DEF80963}">
      <dgm:prSet/>
      <dgm:spPr/>
      <dgm:t>
        <a:bodyPr/>
        <a:lstStyle/>
        <a:p>
          <a:endParaRPr lang="fr-BE"/>
        </a:p>
      </dgm:t>
    </dgm:pt>
    <dgm:pt modelId="{07A70700-86FC-42FD-A3D0-3B2AA76E6FD8}" type="sibTrans" cxnId="{8A71B4D2-BCD5-43FD-8480-D775DEF80963}">
      <dgm:prSet/>
      <dgm:spPr/>
      <dgm:t>
        <a:bodyPr/>
        <a:lstStyle/>
        <a:p>
          <a:endParaRPr lang="fr-BE"/>
        </a:p>
      </dgm:t>
    </dgm:pt>
    <dgm:pt modelId="{946A747E-8815-4541-9D87-6704302A1013}">
      <dgm:prSet custT="1"/>
      <dgm:spPr/>
      <dgm:t>
        <a:bodyPr/>
        <a:lstStyle/>
        <a:p>
          <a:r>
            <a:rPr lang="fr-BE" sz="2200" i="1" dirty="0" err="1" smtClean="0"/>
            <a:t>Willingness</a:t>
          </a:r>
          <a:r>
            <a:rPr lang="fr-BE" sz="2200" i="1" dirty="0" smtClean="0"/>
            <a:t> to </a:t>
          </a:r>
          <a:r>
            <a:rPr lang="fr-BE" sz="2200" i="1" dirty="0" err="1" smtClean="0"/>
            <a:t>cooperate</a:t>
          </a:r>
          <a:endParaRPr lang="fr-BE" sz="2200" i="1" dirty="0" smtClean="0"/>
        </a:p>
      </dgm:t>
    </dgm:pt>
    <dgm:pt modelId="{E5416D24-15C5-47D9-AA50-86DA877102C1}" type="parTrans" cxnId="{8C6095DE-7383-4760-85AE-55FF37DDE276}">
      <dgm:prSet/>
      <dgm:spPr/>
      <dgm:t>
        <a:bodyPr/>
        <a:lstStyle/>
        <a:p>
          <a:endParaRPr lang="fr-BE"/>
        </a:p>
      </dgm:t>
    </dgm:pt>
    <dgm:pt modelId="{9C78E110-012A-43F5-B689-07EB090758C9}" type="sibTrans" cxnId="{8C6095DE-7383-4760-85AE-55FF37DDE276}">
      <dgm:prSet/>
      <dgm:spPr/>
      <dgm:t>
        <a:bodyPr/>
        <a:lstStyle/>
        <a:p>
          <a:endParaRPr lang="fr-BE"/>
        </a:p>
      </dgm:t>
    </dgm:pt>
    <dgm:pt modelId="{84F67C57-B5EE-425B-8BEB-020EDBDDAA67}">
      <dgm:prSet custT="1"/>
      <dgm:spPr/>
      <dgm:t>
        <a:bodyPr/>
        <a:lstStyle/>
        <a:p>
          <a:r>
            <a:rPr lang="fr-BE" sz="2200" dirty="0" err="1" smtClean="0"/>
            <a:t>Vocational</a:t>
          </a:r>
          <a:r>
            <a:rPr lang="fr-BE" sz="2200" dirty="0" smtClean="0"/>
            <a:t> training and </a:t>
          </a:r>
          <a:r>
            <a:rPr lang="fr-BE" sz="2200" dirty="0" err="1" smtClean="0"/>
            <a:t>continuous</a:t>
          </a:r>
          <a:r>
            <a:rPr lang="fr-BE" sz="2200" dirty="0" smtClean="0"/>
            <a:t> </a:t>
          </a:r>
          <a:r>
            <a:rPr lang="fr-BE" sz="2200" dirty="0" err="1" smtClean="0"/>
            <a:t>medical</a:t>
          </a:r>
          <a:r>
            <a:rPr lang="fr-BE" sz="2200" dirty="0" smtClean="0"/>
            <a:t> </a:t>
          </a:r>
          <a:r>
            <a:rPr lang="fr-BE" sz="2200" dirty="0" err="1" smtClean="0"/>
            <a:t>education</a:t>
          </a:r>
          <a:endParaRPr lang="fr-BE" sz="2200" dirty="0" smtClean="0"/>
        </a:p>
      </dgm:t>
    </dgm:pt>
    <dgm:pt modelId="{5548B765-2E8F-40CA-A03D-4F1320A02FFE}" type="parTrans" cxnId="{177D7CD6-13EF-4DFA-B919-ADAB008BC76B}">
      <dgm:prSet/>
      <dgm:spPr/>
      <dgm:t>
        <a:bodyPr/>
        <a:lstStyle/>
        <a:p>
          <a:endParaRPr lang="fr-BE"/>
        </a:p>
      </dgm:t>
    </dgm:pt>
    <dgm:pt modelId="{282DBA9A-873B-4F77-BD73-45592019D1EC}" type="sibTrans" cxnId="{177D7CD6-13EF-4DFA-B919-ADAB008BC76B}">
      <dgm:prSet/>
      <dgm:spPr/>
      <dgm:t>
        <a:bodyPr/>
        <a:lstStyle/>
        <a:p>
          <a:endParaRPr lang="fr-BE"/>
        </a:p>
      </dgm:t>
    </dgm:pt>
    <dgm:pt modelId="{8FEAE47D-7FA8-4A2C-B4A6-2AAD378F918F}" type="pres">
      <dgm:prSet presAssocID="{3D2E7344-CF76-4221-8111-F65CCA6609C3}" presName="linear" presStyleCnt="0">
        <dgm:presLayoutVars>
          <dgm:animLvl val="lvl"/>
          <dgm:resizeHandles val="exact"/>
        </dgm:presLayoutVars>
      </dgm:prSet>
      <dgm:spPr/>
      <dgm:t>
        <a:bodyPr/>
        <a:lstStyle/>
        <a:p>
          <a:endParaRPr lang="fr-BE"/>
        </a:p>
      </dgm:t>
    </dgm:pt>
    <dgm:pt modelId="{7C3FF7AD-0341-4D51-986C-E0CC61DBB64B}" type="pres">
      <dgm:prSet presAssocID="{67CE48C6-AA8B-4623-9FB2-F2444409BF76}" presName="parentText" presStyleLbl="node1" presStyleIdx="0" presStyleCnt="2" custScaleY="75338">
        <dgm:presLayoutVars>
          <dgm:chMax val="0"/>
          <dgm:bulletEnabled val="1"/>
        </dgm:presLayoutVars>
      </dgm:prSet>
      <dgm:spPr/>
      <dgm:t>
        <a:bodyPr/>
        <a:lstStyle/>
        <a:p>
          <a:endParaRPr lang="fr-BE"/>
        </a:p>
      </dgm:t>
    </dgm:pt>
    <dgm:pt modelId="{52D1F7DD-5E32-47A5-965F-9B3C679248F3}" type="pres">
      <dgm:prSet presAssocID="{67CE48C6-AA8B-4623-9FB2-F2444409BF76}" presName="childText" presStyleLbl="revTx" presStyleIdx="0" presStyleCnt="2">
        <dgm:presLayoutVars>
          <dgm:bulletEnabled val="1"/>
        </dgm:presLayoutVars>
      </dgm:prSet>
      <dgm:spPr/>
      <dgm:t>
        <a:bodyPr/>
        <a:lstStyle/>
        <a:p>
          <a:endParaRPr lang="fr-BE"/>
        </a:p>
      </dgm:t>
    </dgm:pt>
    <dgm:pt modelId="{79DE2E07-367F-4083-889C-4E8B9F70FE36}" type="pres">
      <dgm:prSet presAssocID="{499BD92D-7D4F-4CF5-B967-1A6A4C777C2B}" presName="parentText" presStyleLbl="node1" presStyleIdx="1" presStyleCnt="2" custScaleY="44083">
        <dgm:presLayoutVars>
          <dgm:chMax val="0"/>
          <dgm:bulletEnabled val="1"/>
        </dgm:presLayoutVars>
      </dgm:prSet>
      <dgm:spPr/>
      <dgm:t>
        <a:bodyPr/>
        <a:lstStyle/>
        <a:p>
          <a:endParaRPr lang="fr-BE"/>
        </a:p>
      </dgm:t>
    </dgm:pt>
    <dgm:pt modelId="{347858C8-51BE-4BB6-B5E4-F9148305D777}" type="pres">
      <dgm:prSet presAssocID="{499BD92D-7D4F-4CF5-B967-1A6A4C777C2B}" presName="childText" presStyleLbl="revTx" presStyleIdx="1" presStyleCnt="2">
        <dgm:presLayoutVars>
          <dgm:bulletEnabled val="1"/>
        </dgm:presLayoutVars>
      </dgm:prSet>
      <dgm:spPr/>
      <dgm:t>
        <a:bodyPr/>
        <a:lstStyle/>
        <a:p>
          <a:endParaRPr lang="fr-BE"/>
        </a:p>
      </dgm:t>
    </dgm:pt>
  </dgm:ptLst>
  <dgm:cxnLst>
    <dgm:cxn modelId="{25CCB3B6-CDC6-4498-99FC-B4A4E554E310}" type="presOf" srcId="{67CE48C6-AA8B-4623-9FB2-F2444409BF76}" destId="{7C3FF7AD-0341-4D51-986C-E0CC61DBB64B}" srcOrd="0" destOrd="0" presId="urn:microsoft.com/office/officeart/2005/8/layout/vList2"/>
    <dgm:cxn modelId="{777EA6E0-FF81-450F-A830-46491845EDD3}" srcId="{499BD92D-7D4F-4CF5-B967-1A6A4C777C2B}" destId="{AB9B6198-1CFE-48D9-A011-19F552094DBE}" srcOrd="0" destOrd="0" parTransId="{ECC3A61B-FDA1-4441-BDC9-BC73ACA7029B}" sibTransId="{E6CCE789-557C-43CA-AB1D-02B7A83DDCE2}"/>
    <dgm:cxn modelId="{8C6095DE-7383-4760-85AE-55FF37DDE276}" srcId="{67CE48C6-AA8B-4623-9FB2-F2444409BF76}" destId="{946A747E-8815-4541-9D87-6704302A1013}" srcOrd="1" destOrd="0" parTransId="{E5416D24-15C5-47D9-AA50-86DA877102C1}" sibTransId="{9C78E110-012A-43F5-B689-07EB090758C9}"/>
    <dgm:cxn modelId="{14E6602D-3AFD-4103-B077-DEBFF481AAB4}" srcId="{67CE48C6-AA8B-4623-9FB2-F2444409BF76}" destId="{001F3E5E-81D6-4417-BCCC-A41EE981D815}" srcOrd="0" destOrd="0" parTransId="{FFEC957F-44A7-4AB7-8CAA-AA4732B859D2}" sibTransId="{D99342A9-BC08-4267-941F-952A6B661485}"/>
    <dgm:cxn modelId="{9D61C341-39DD-425C-93AE-96E00A1B3BED}" type="presOf" srcId="{001F3E5E-81D6-4417-BCCC-A41EE981D815}" destId="{52D1F7DD-5E32-47A5-965F-9B3C679248F3}" srcOrd="0" destOrd="0" presId="urn:microsoft.com/office/officeart/2005/8/layout/vList2"/>
    <dgm:cxn modelId="{4052D971-4337-4749-963E-AC2EAEDBB587}" type="presOf" srcId="{AFF784E2-7C06-4A12-8C3A-F4B4C40CDA20}" destId="{347858C8-51BE-4BB6-B5E4-F9148305D777}" srcOrd="0" destOrd="1" presId="urn:microsoft.com/office/officeart/2005/8/layout/vList2"/>
    <dgm:cxn modelId="{D2746C45-4674-47A7-B5D3-FB91175DBD93}" type="presOf" srcId="{AB9B6198-1CFE-48D9-A011-19F552094DBE}" destId="{347858C8-51BE-4BB6-B5E4-F9148305D777}" srcOrd="0" destOrd="0" presId="urn:microsoft.com/office/officeart/2005/8/layout/vList2"/>
    <dgm:cxn modelId="{8A71B4D2-BCD5-43FD-8480-D775DEF80963}" srcId="{499BD92D-7D4F-4CF5-B967-1A6A4C777C2B}" destId="{AFF784E2-7C06-4A12-8C3A-F4B4C40CDA20}" srcOrd="1" destOrd="0" parTransId="{3DC89999-CE8B-408D-A8BF-32BDEE036FE7}" sibTransId="{07A70700-86FC-42FD-A3D0-3B2AA76E6FD8}"/>
    <dgm:cxn modelId="{069BC510-FA1E-4650-8A9B-7BD857D4C52D}" type="presOf" srcId="{946A747E-8815-4541-9D87-6704302A1013}" destId="{52D1F7DD-5E32-47A5-965F-9B3C679248F3}" srcOrd="0" destOrd="1" presId="urn:microsoft.com/office/officeart/2005/8/layout/vList2"/>
    <dgm:cxn modelId="{177D7CD6-13EF-4DFA-B919-ADAB008BC76B}" srcId="{67CE48C6-AA8B-4623-9FB2-F2444409BF76}" destId="{84F67C57-B5EE-425B-8BEB-020EDBDDAA67}" srcOrd="2" destOrd="0" parTransId="{5548B765-2E8F-40CA-A03D-4F1320A02FFE}" sibTransId="{282DBA9A-873B-4F77-BD73-45592019D1EC}"/>
    <dgm:cxn modelId="{17909491-F280-482A-8938-5040E48EBA29}" srcId="{3D2E7344-CF76-4221-8111-F65CCA6609C3}" destId="{499BD92D-7D4F-4CF5-B967-1A6A4C777C2B}" srcOrd="1" destOrd="0" parTransId="{55FFEF7D-0545-44ED-B2CC-91878AA6281A}" sibTransId="{FD4D3065-B250-43AF-B3F6-F62D08BF1AFA}"/>
    <dgm:cxn modelId="{D11BD8B6-CF19-49F3-881B-7B9A88E0DFDA}" type="presOf" srcId="{499BD92D-7D4F-4CF5-B967-1A6A4C777C2B}" destId="{79DE2E07-367F-4083-889C-4E8B9F70FE36}" srcOrd="0" destOrd="0" presId="urn:microsoft.com/office/officeart/2005/8/layout/vList2"/>
    <dgm:cxn modelId="{AABC5CB6-AF23-4ADB-87C2-4A6F14E4F516}" type="presOf" srcId="{3D2E7344-CF76-4221-8111-F65CCA6609C3}" destId="{8FEAE47D-7FA8-4A2C-B4A6-2AAD378F918F}" srcOrd="0" destOrd="0" presId="urn:microsoft.com/office/officeart/2005/8/layout/vList2"/>
    <dgm:cxn modelId="{261F2952-9ED8-4CED-8CBF-840ECAAF48CF}" srcId="{3D2E7344-CF76-4221-8111-F65CCA6609C3}" destId="{67CE48C6-AA8B-4623-9FB2-F2444409BF76}" srcOrd="0" destOrd="0" parTransId="{311A1A67-4841-4367-89F5-CA8A936766ED}" sibTransId="{17F1C059-85D5-4FF3-B7E2-5F8966B9C438}"/>
    <dgm:cxn modelId="{D05C3BCE-DB88-4ABB-9030-3CCE7889AA58}" type="presOf" srcId="{84F67C57-B5EE-425B-8BEB-020EDBDDAA67}" destId="{52D1F7DD-5E32-47A5-965F-9B3C679248F3}" srcOrd="0" destOrd="2" presId="urn:microsoft.com/office/officeart/2005/8/layout/vList2"/>
    <dgm:cxn modelId="{FC951F86-EA40-4AD3-B4F3-EDC2FA0FC100}" type="presParOf" srcId="{8FEAE47D-7FA8-4A2C-B4A6-2AAD378F918F}" destId="{7C3FF7AD-0341-4D51-986C-E0CC61DBB64B}" srcOrd="0" destOrd="0" presId="urn:microsoft.com/office/officeart/2005/8/layout/vList2"/>
    <dgm:cxn modelId="{E2A33964-5E5E-4C2E-89AD-3925C95559C3}" type="presParOf" srcId="{8FEAE47D-7FA8-4A2C-B4A6-2AAD378F918F}" destId="{52D1F7DD-5E32-47A5-965F-9B3C679248F3}" srcOrd="1" destOrd="0" presId="urn:microsoft.com/office/officeart/2005/8/layout/vList2"/>
    <dgm:cxn modelId="{6FAC75EF-F9E0-4980-870A-EBCC7DC90D22}" type="presParOf" srcId="{8FEAE47D-7FA8-4A2C-B4A6-2AAD378F918F}" destId="{79DE2E07-367F-4083-889C-4E8B9F70FE36}" srcOrd="2" destOrd="0" presId="urn:microsoft.com/office/officeart/2005/8/layout/vList2"/>
    <dgm:cxn modelId="{8FDC77F0-2B25-4AB9-A3FE-4031DA97E98C}" type="presParOf" srcId="{8FEAE47D-7FA8-4A2C-B4A6-2AAD378F918F}" destId="{347858C8-51BE-4BB6-B5E4-F9148305D77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9898BA-3316-469E-ACBB-BE0082D8E5D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61C3F6E6-41BB-4DE2-AFEB-5A3AE7879B6F}">
      <dgm:prSet/>
      <dgm:spPr/>
      <dgm:t>
        <a:bodyPr/>
        <a:lstStyle/>
        <a:p>
          <a:pPr rtl="0"/>
          <a:r>
            <a:rPr lang="fr-BE" dirty="0" err="1" smtClean="0"/>
            <a:t>Vocational</a:t>
          </a:r>
          <a:r>
            <a:rPr lang="fr-BE" dirty="0" smtClean="0"/>
            <a:t> training</a:t>
          </a:r>
          <a:endParaRPr lang="fr-BE" dirty="0"/>
        </a:p>
      </dgm:t>
    </dgm:pt>
    <dgm:pt modelId="{578AF5AC-B55B-43CE-83A2-74D111B70CAA}" type="parTrans" cxnId="{DF263913-FDC1-4778-99BA-D24A5BD9A17B}">
      <dgm:prSet/>
      <dgm:spPr/>
      <dgm:t>
        <a:bodyPr/>
        <a:lstStyle/>
        <a:p>
          <a:endParaRPr lang="fr-FR"/>
        </a:p>
      </dgm:t>
    </dgm:pt>
    <dgm:pt modelId="{516C79AA-D458-475F-8CD9-508E2B1C5D06}" type="sibTrans" cxnId="{DF263913-FDC1-4778-99BA-D24A5BD9A17B}">
      <dgm:prSet/>
      <dgm:spPr/>
      <dgm:t>
        <a:bodyPr/>
        <a:lstStyle/>
        <a:p>
          <a:endParaRPr lang="fr-FR"/>
        </a:p>
      </dgm:t>
    </dgm:pt>
    <dgm:pt modelId="{F88E22CD-2088-478B-8260-F368F353516A}">
      <dgm:prSet/>
      <dgm:spPr/>
      <dgm:t>
        <a:bodyPr/>
        <a:lstStyle/>
        <a:p>
          <a:pPr rtl="0"/>
          <a:r>
            <a:rPr lang="en-US" dirty="0" smtClean="0"/>
            <a:t>Section devoted to alcohol/drugs problems</a:t>
          </a:r>
          <a:endParaRPr lang="fr-BE" dirty="0"/>
        </a:p>
      </dgm:t>
    </dgm:pt>
    <dgm:pt modelId="{25D117C4-6687-42B4-ADC9-D51C40BB9A8B}" type="parTrans" cxnId="{A08CB6C1-A737-4402-8B8E-16145A831DC1}">
      <dgm:prSet/>
      <dgm:spPr/>
      <dgm:t>
        <a:bodyPr/>
        <a:lstStyle/>
        <a:p>
          <a:endParaRPr lang="fr-FR"/>
        </a:p>
      </dgm:t>
    </dgm:pt>
    <dgm:pt modelId="{C1B501A6-708C-483A-982D-6B8FD7F893BD}" type="sibTrans" cxnId="{A08CB6C1-A737-4402-8B8E-16145A831DC1}">
      <dgm:prSet/>
      <dgm:spPr/>
      <dgm:t>
        <a:bodyPr/>
        <a:lstStyle/>
        <a:p>
          <a:endParaRPr lang="fr-FR"/>
        </a:p>
      </dgm:t>
    </dgm:pt>
    <dgm:pt modelId="{DF282703-7CBA-40C2-A75C-FA2E3BB4AA20}">
      <dgm:prSet/>
      <dgm:spPr/>
      <dgm:t>
        <a:bodyPr/>
        <a:lstStyle/>
        <a:p>
          <a:pPr rtl="0"/>
          <a:r>
            <a:rPr lang="en-US" dirty="0" smtClean="0"/>
            <a:t>Theoretical information and scenarios to appropriate the relational and motivational techniques base</a:t>
          </a:r>
          <a:endParaRPr lang="fr-BE" dirty="0"/>
        </a:p>
      </dgm:t>
    </dgm:pt>
    <dgm:pt modelId="{3DCA3346-31D3-44A9-A02E-B7156BE8958E}" type="parTrans" cxnId="{0C62FD9F-F76A-4524-B354-2DDDEBA5344F}">
      <dgm:prSet/>
      <dgm:spPr/>
      <dgm:t>
        <a:bodyPr/>
        <a:lstStyle/>
        <a:p>
          <a:endParaRPr lang="fr-FR"/>
        </a:p>
      </dgm:t>
    </dgm:pt>
    <dgm:pt modelId="{37120A83-2732-4367-90B5-641D6D8DA585}" type="sibTrans" cxnId="{0C62FD9F-F76A-4524-B354-2DDDEBA5344F}">
      <dgm:prSet/>
      <dgm:spPr/>
      <dgm:t>
        <a:bodyPr/>
        <a:lstStyle/>
        <a:p>
          <a:endParaRPr lang="fr-FR"/>
        </a:p>
      </dgm:t>
    </dgm:pt>
    <dgm:pt modelId="{EAE1E1C5-EC7D-4C10-8FF3-DC3389B7A2AA}">
      <dgm:prSet/>
      <dgm:spPr/>
      <dgm:t>
        <a:bodyPr/>
        <a:lstStyle/>
        <a:p>
          <a:pPr rtl="0"/>
          <a:r>
            <a:rPr lang="en-US" dirty="0" smtClean="0"/>
            <a:t>Correct use of terms that make consensus among specialists</a:t>
          </a:r>
          <a:endParaRPr lang="fr-BE" dirty="0"/>
        </a:p>
      </dgm:t>
    </dgm:pt>
    <dgm:pt modelId="{8C4513A8-BBB4-4D00-BD33-D0AAE8B20297}" type="parTrans" cxnId="{AF5E0FDC-F005-48FE-A58F-377CF61A17C6}">
      <dgm:prSet/>
      <dgm:spPr/>
      <dgm:t>
        <a:bodyPr/>
        <a:lstStyle/>
        <a:p>
          <a:endParaRPr lang="fr-FR"/>
        </a:p>
      </dgm:t>
    </dgm:pt>
    <dgm:pt modelId="{929CD9F3-CA3F-4D39-8D78-BD46961329C0}" type="sibTrans" cxnId="{AF5E0FDC-F005-48FE-A58F-377CF61A17C6}">
      <dgm:prSet/>
      <dgm:spPr/>
      <dgm:t>
        <a:bodyPr/>
        <a:lstStyle/>
        <a:p>
          <a:endParaRPr lang="fr-FR"/>
        </a:p>
      </dgm:t>
    </dgm:pt>
    <dgm:pt modelId="{160B2AC3-B646-4841-87D3-FB8B4CEEAFE3}">
      <dgm:prSet/>
      <dgm:spPr>
        <a:solidFill>
          <a:schemeClr val="accent3">
            <a:lumMod val="50000"/>
          </a:schemeClr>
        </a:solidFill>
      </dgm:spPr>
      <dgm:t>
        <a:bodyPr/>
        <a:lstStyle/>
        <a:p>
          <a:pPr rtl="0"/>
          <a:r>
            <a:rPr lang="fr-BE" dirty="0" err="1" smtClean="0"/>
            <a:t>Continuous</a:t>
          </a:r>
          <a:r>
            <a:rPr lang="fr-BE" dirty="0" smtClean="0"/>
            <a:t> </a:t>
          </a:r>
          <a:r>
            <a:rPr lang="fr-BE" dirty="0" err="1" smtClean="0"/>
            <a:t>medical</a:t>
          </a:r>
          <a:r>
            <a:rPr lang="fr-BE" dirty="0" smtClean="0"/>
            <a:t> </a:t>
          </a:r>
          <a:r>
            <a:rPr lang="fr-BE" dirty="0" err="1" smtClean="0"/>
            <a:t>education</a:t>
          </a:r>
          <a:endParaRPr lang="fr-BE" dirty="0"/>
        </a:p>
      </dgm:t>
    </dgm:pt>
    <dgm:pt modelId="{A5603022-338F-4C18-87E3-BEE684EEC7F6}" type="parTrans" cxnId="{1CA9B74F-0733-4CDA-B45B-9B49D8C7B7F5}">
      <dgm:prSet/>
      <dgm:spPr/>
      <dgm:t>
        <a:bodyPr/>
        <a:lstStyle/>
        <a:p>
          <a:endParaRPr lang="fr-FR"/>
        </a:p>
      </dgm:t>
    </dgm:pt>
    <dgm:pt modelId="{A2DC7660-8524-4BEC-B586-83800214B25B}" type="sibTrans" cxnId="{1CA9B74F-0733-4CDA-B45B-9B49D8C7B7F5}">
      <dgm:prSet/>
      <dgm:spPr/>
      <dgm:t>
        <a:bodyPr/>
        <a:lstStyle/>
        <a:p>
          <a:endParaRPr lang="fr-FR"/>
        </a:p>
      </dgm:t>
    </dgm:pt>
    <dgm:pt modelId="{7C05A3AC-C657-4443-A4FE-73CDCF5D80A5}">
      <dgm:prSet/>
      <dgm:spPr/>
      <dgm:t>
        <a:bodyPr/>
        <a:lstStyle/>
        <a:p>
          <a:pPr rtl="0"/>
          <a:r>
            <a:rPr lang="en-US" dirty="0" smtClean="0"/>
            <a:t>Improving the visibility of existing training</a:t>
          </a:r>
          <a:endParaRPr lang="fr-BE" dirty="0"/>
        </a:p>
      </dgm:t>
    </dgm:pt>
    <dgm:pt modelId="{83FF1098-EAD6-496E-B29F-A00008518016}" type="parTrans" cxnId="{02A1A891-DAAC-4F31-ABCF-E2EF0904D01F}">
      <dgm:prSet/>
      <dgm:spPr/>
      <dgm:t>
        <a:bodyPr/>
        <a:lstStyle/>
        <a:p>
          <a:endParaRPr lang="fr-FR"/>
        </a:p>
      </dgm:t>
    </dgm:pt>
    <dgm:pt modelId="{B25A5CB2-4F92-40D7-89E3-AD6936DA7690}" type="sibTrans" cxnId="{02A1A891-DAAC-4F31-ABCF-E2EF0904D01F}">
      <dgm:prSet/>
      <dgm:spPr/>
      <dgm:t>
        <a:bodyPr/>
        <a:lstStyle/>
        <a:p>
          <a:endParaRPr lang="fr-FR"/>
        </a:p>
      </dgm:t>
    </dgm:pt>
    <dgm:pt modelId="{BDEF29D9-40B1-4AC9-BE27-A0C6624982D6}">
      <dgm:prSet/>
      <dgm:spPr/>
      <dgm:t>
        <a:bodyPr/>
        <a:lstStyle/>
        <a:p>
          <a:pPr rtl="0"/>
          <a:r>
            <a:rPr lang="en-US" dirty="0" smtClean="0"/>
            <a:t>Specific motivational approach for hesitant GPs</a:t>
          </a:r>
          <a:endParaRPr lang="fr-BE" dirty="0"/>
        </a:p>
      </dgm:t>
    </dgm:pt>
    <dgm:pt modelId="{5EBFDC62-CDE8-4186-89E5-F54BE0F3BEC8}" type="parTrans" cxnId="{4BBD2629-EBBE-4F4E-A998-F1D20C20A4E4}">
      <dgm:prSet/>
      <dgm:spPr/>
      <dgm:t>
        <a:bodyPr/>
        <a:lstStyle/>
        <a:p>
          <a:endParaRPr lang="fr-FR"/>
        </a:p>
      </dgm:t>
    </dgm:pt>
    <dgm:pt modelId="{2BD1C84F-8E12-4D76-945D-43B6618E619D}" type="sibTrans" cxnId="{4BBD2629-EBBE-4F4E-A998-F1D20C20A4E4}">
      <dgm:prSet/>
      <dgm:spPr/>
      <dgm:t>
        <a:bodyPr/>
        <a:lstStyle/>
        <a:p>
          <a:endParaRPr lang="fr-FR"/>
        </a:p>
      </dgm:t>
    </dgm:pt>
    <dgm:pt modelId="{CEFF1375-1E70-4702-8E4A-22E97529F81C}" type="pres">
      <dgm:prSet presAssocID="{6C9898BA-3316-469E-ACBB-BE0082D8E5D3}" presName="linear" presStyleCnt="0">
        <dgm:presLayoutVars>
          <dgm:animLvl val="lvl"/>
          <dgm:resizeHandles val="exact"/>
        </dgm:presLayoutVars>
      </dgm:prSet>
      <dgm:spPr/>
      <dgm:t>
        <a:bodyPr/>
        <a:lstStyle/>
        <a:p>
          <a:endParaRPr lang="fr-FR"/>
        </a:p>
      </dgm:t>
    </dgm:pt>
    <dgm:pt modelId="{C98C3260-5890-4208-86ED-B1797B40F9B8}" type="pres">
      <dgm:prSet presAssocID="{61C3F6E6-41BB-4DE2-AFEB-5A3AE7879B6F}" presName="parentText" presStyleLbl="node1" presStyleIdx="0" presStyleCnt="2">
        <dgm:presLayoutVars>
          <dgm:chMax val="0"/>
          <dgm:bulletEnabled val="1"/>
        </dgm:presLayoutVars>
      </dgm:prSet>
      <dgm:spPr/>
      <dgm:t>
        <a:bodyPr/>
        <a:lstStyle/>
        <a:p>
          <a:endParaRPr lang="fr-FR"/>
        </a:p>
      </dgm:t>
    </dgm:pt>
    <dgm:pt modelId="{8DF3C57F-7AFD-4434-939D-2961E74BD79A}" type="pres">
      <dgm:prSet presAssocID="{61C3F6E6-41BB-4DE2-AFEB-5A3AE7879B6F}" presName="childText" presStyleLbl="revTx" presStyleIdx="0" presStyleCnt="2">
        <dgm:presLayoutVars>
          <dgm:bulletEnabled val="1"/>
        </dgm:presLayoutVars>
      </dgm:prSet>
      <dgm:spPr/>
      <dgm:t>
        <a:bodyPr/>
        <a:lstStyle/>
        <a:p>
          <a:endParaRPr lang="fr-FR"/>
        </a:p>
      </dgm:t>
    </dgm:pt>
    <dgm:pt modelId="{35DFE8D3-4517-40A3-BE1C-5E93CF2D3090}" type="pres">
      <dgm:prSet presAssocID="{160B2AC3-B646-4841-87D3-FB8B4CEEAFE3}" presName="parentText" presStyleLbl="node1" presStyleIdx="1" presStyleCnt="2" custScaleY="86958" custLinFactNeighborX="-8459" custLinFactNeighborY="7308">
        <dgm:presLayoutVars>
          <dgm:chMax val="0"/>
          <dgm:bulletEnabled val="1"/>
        </dgm:presLayoutVars>
      </dgm:prSet>
      <dgm:spPr/>
      <dgm:t>
        <a:bodyPr/>
        <a:lstStyle/>
        <a:p>
          <a:endParaRPr lang="fr-FR"/>
        </a:p>
      </dgm:t>
    </dgm:pt>
    <dgm:pt modelId="{80B429FA-2CE2-4F3A-B214-816A50462358}" type="pres">
      <dgm:prSet presAssocID="{160B2AC3-B646-4841-87D3-FB8B4CEEAFE3}" presName="childText" presStyleLbl="revTx" presStyleIdx="1" presStyleCnt="2">
        <dgm:presLayoutVars>
          <dgm:bulletEnabled val="1"/>
        </dgm:presLayoutVars>
      </dgm:prSet>
      <dgm:spPr/>
      <dgm:t>
        <a:bodyPr/>
        <a:lstStyle/>
        <a:p>
          <a:endParaRPr lang="fr-FR"/>
        </a:p>
      </dgm:t>
    </dgm:pt>
  </dgm:ptLst>
  <dgm:cxnLst>
    <dgm:cxn modelId="{314F8F19-0982-4D91-8CE7-15D4FDCA16E9}" type="presOf" srcId="{6C9898BA-3316-469E-ACBB-BE0082D8E5D3}" destId="{CEFF1375-1E70-4702-8E4A-22E97529F81C}" srcOrd="0" destOrd="0" presId="urn:microsoft.com/office/officeart/2005/8/layout/vList2"/>
    <dgm:cxn modelId="{02A1A891-DAAC-4F31-ABCF-E2EF0904D01F}" srcId="{160B2AC3-B646-4841-87D3-FB8B4CEEAFE3}" destId="{7C05A3AC-C657-4443-A4FE-73CDCF5D80A5}" srcOrd="0" destOrd="0" parTransId="{83FF1098-EAD6-496E-B29F-A00008518016}" sibTransId="{B25A5CB2-4F92-40D7-89E3-AD6936DA7690}"/>
    <dgm:cxn modelId="{A08CB6C1-A737-4402-8B8E-16145A831DC1}" srcId="{61C3F6E6-41BB-4DE2-AFEB-5A3AE7879B6F}" destId="{F88E22CD-2088-478B-8260-F368F353516A}" srcOrd="0" destOrd="0" parTransId="{25D117C4-6687-42B4-ADC9-D51C40BB9A8B}" sibTransId="{C1B501A6-708C-483A-982D-6B8FD7F893BD}"/>
    <dgm:cxn modelId="{4E85AA64-310F-42B8-876E-A63866C14D48}" type="presOf" srcId="{DF282703-7CBA-40C2-A75C-FA2E3BB4AA20}" destId="{8DF3C57F-7AFD-4434-939D-2961E74BD79A}" srcOrd="0" destOrd="1" presId="urn:microsoft.com/office/officeart/2005/8/layout/vList2"/>
    <dgm:cxn modelId="{CB07C294-0A45-49DC-A8E2-317B4E863ED2}" type="presOf" srcId="{EAE1E1C5-EC7D-4C10-8FF3-DC3389B7A2AA}" destId="{8DF3C57F-7AFD-4434-939D-2961E74BD79A}" srcOrd="0" destOrd="2" presId="urn:microsoft.com/office/officeart/2005/8/layout/vList2"/>
    <dgm:cxn modelId="{5AD93A44-C7F1-485A-B1B8-51AC00BFC267}" type="presOf" srcId="{61C3F6E6-41BB-4DE2-AFEB-5A3AE7879B6F}" destId="{C98C3260-5890-4208-86ED-B1797B40F9B8}" srcOrd="0" destOrd="0" presId="urn:microsoft.com/office/officeart/2005/8/layout/vList2"/>
    <dgm:cxn modelId="{A8ECC273-206F-43CE-948F-64A35EFF5238}" type="presOf" srcId="{BDEF29D9-40B1-4AC9-BE27-A0C6624982D6}" destId="{80B429FA-2CE2-4F3A-B214-816A50462358}" srcOrd="0" destOrd="1" presId="urn:microsoft.com/office/officeart/2005/8/layout/vList2"/>
    <dgm:cxn modelId="{AF5E0FDC-F005-48FE-A58F-377CF61A17C6}" srcId="{61C3F6E6-41BB-4DE2-AFEB-5A3AE7879B6F}" destId="{EAE1E1C5-EC7D-4C10-8FF3-DC3389B7A2AA}" srcOrd="2" destOrd="0" parTransId="{8C4513A8-BBB4-4D00-BD33-D0AAE8B20297}" sibTransId="{929CD9F3-CA3F-4D39-8D78-BD46961329C0}"/>
    <dgm:cxn modelId="{08D03B16-664A-4352-874B-D3672F250C12}" type="presOf" srcId="{160B2AC3-B646-4841-87D3-FB8B4CEEAFE3}" destId="{35DFE8D3-4517-40A3-BE1C-5E93CF2D3090}" srcOrd="0" destOrd="0" presId="urn:microsoft.com/office/officeart/2005/8/layout/vList2"/>
    <dgm:cxn modelId="{8DC7110A-4001-4556-B580-C307DF31839A}" type="presOf" srcId="{7C05A3AC-C657-4443-A4FE-73CDCF5D80A5}" destId="{80B429FA-2CE2-4F3A-B214-816A50462358}" srcOrd="0" destOrd="0" presId="urn:microsoft.com/office/officeart/2005/8/layout/vList2"/>
    <dgm:cxn modelId="{4BBD2629-EBBE-4F4E-A998-F1D20C20A4E4}" srcId="{160B2AC3-B646-4841-87D3-FB8B4CEEAFE3}" destId="{BDEF29D9-40B1-4AC9-BE27-A0C6624982D6}" srcOrd="1" destOrd="0" parTransId="{5EBFDC62-CDE8-4186-89E5-F54BE0F3BEC8}" sibTransId="{2BD1C84F-8E12-4D76-945D-43B6618E619D}"/>
    <dgm:cxn modelId="{0C62FD9F-F76A-4524-B354-2DDDEBA5344F}" srcId="{61C3F6E6-41BB-4DE2-AFEB-5A3AE7879B6F}" destId="{DF282703-7CBA-40C2-A75C-FA2E3BB4AA20}" srcOrd="1" destOrd="0" parTransId="{3DCA3346-31D3-44A9-A02E-B7156BE8958E}" sibTransId="{37120A83-2732-4367-90B5-641D6D8DA585}"/>
    <dgm:cxn modelId="{1CA9B74F-0733-4CDA-B45B-9B49D8C7B7F5}" srcId="{6C9898BA-3316-469E-ACBB-BE0082D8E5D3}" destId="{160B2AC3-B646-4841-87D3-FB8B4CEEAFE3}" srcOrd="1" destOrd="0" parTransId="{A5603022-338F-4C18-87E3-BEE684EEC7F6}" sibTransId="{A2DC7660-8524-4BEC-B586-83800214B25B}"/>
    <dgm:cxn modelId="{DF263913-FDC1-4778-99BA-D24A5BD9A17B}" srcId="{6C9898BA-3316-469E-ACBB-BE0082D8E5D3}" destId="{61C3F6E6-41BB-4DE2-AFEB-5A3AE7879B6F}" srcOrd="0" destOrd="0" parTransId="{578AF5AC-B55B-43CE-83A2-74D111B70CAA}" sibTransId="{516C79AA-D458-475F-8CD9-508E2B1C5D06}"/>
    <dgm:cxn modelId="{3D841020-ACF9-4C3A-A208-B80562FF38A8}" type="presOf" srcId="{F88E22CD-2088-478B-8260-F368F353516A}" destId="{8DF3C57F-7AFD-4434-939D-2961E74BD79A}" srcOrd="0" destOrd="0" presId="urn:microsoft.com/office/officeart/2005/8/layout/vList2"/>
    <dgm:cxn modelId="{D419708A-CD33-4E1D-B12F-610F80DC38BE}" type="presParOf" srcId="{CEFF1375-1E70-4702-8E4A-22E97529F81C}" destId="{C98C3260-5890-4208-86ED-B1797B40F9B8}" srcOrd="0" destOrd="0" presId="urn:microsoft.com/office/officeart/2005/8/layout/vList2"/>
    <dgm:cxn modelId="{C10953A7-455C-496E-A00B-6690784FDCAB}" type="presParOf" srcId="{CEFF1375-1E70-4702-8E4A-22E97529F81C}" destId="{8DF3C57F-7AFD-4434-939D-2961E74BD79A}" srcOrd="1" destOrd="0" presId="urn:microsoft.com/office/officeart/2005/8/layout/vList2"/>
    <dgm:cxn modelId="{D6DDE33C-0DB1-4251-80DD-61ACEB2C46E3}" type="presParOf" srcId="{CEFF1375-1E70-4702-8E4A-22E97529F81C}" destId="{35DFE8D3-4517-40A3-BE1C-5E93CF2D3090}" srcOrd="2" destOrd="0" presId="urn:microsoft.com/office/officeart/2005/8/layout/vList2"/>
    <dgm:cxn modelId="{7889D97E-185B-41D8-A246-BC9BEC65B492}" type="presParOf" srcId="{CEFF1375-1E70-4702-8E4A-22E97529F81C}" destId="{80B429FA-2CE2-4F3A-B214-816A5046235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30E45E-9A59-4F78-8B45-F433EC15E095}"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fr-BE"/>
        </a:p>
      </dgm:t>
    </dgm:pt>
    <dgm:pt modelId="{7B247241-4499-4FCF-A067-FA8096A2C8B3}">
      <dgm:prSet phldrT="[Texte]"/>
      <dgm:spPr/>
      <dgm:t>
        <a:bodyPr/>
        <a:lstStyle/>
        <a:p>
          <a:r>
            <a:rPr lang="fr-BE" b="1" dirty="0" smtClean="0"/>
            <a:t>Patient</a:t>
          </a:r>
          <a:endParaRPr lang="fr-BE" b="1" dirty="0"/>
        </a:p>
      </dgm:t>
    </dgm:pt>
    <dgm:pt modelId="{8CF45437-728D-4E38-8E52-EE3C1D10BA5F}" type="parTrans" cxnId="{CD99BF66-6AE6-4813-8425-CDB8FA1E413C}">
      <dgm:prSet/>
      <dgm:spPr/>
      <dgm:t>
        <a:bodyPr/>
        <a:lstStyle/>
        <a:p>
          <a:endParaRPr lang="fr-BE"/>
        </a:p>
      </dgm:t>
    </dgm:pt>
    <dgm:pt modelId="{A3F990EB-DCCC-4996-AB40-B78FE6C52D48}" type="sibTrans" cxnId="{CD99BF66-6AE6-4813-8425-CDB8FA1E413C}">
      <dgm:prSet/>
      <dgm:spPr/>
      <dgm:t>
        <a:bodyPr/>
        <a:lstStyle/>
        <a:p>
          <a:endParaRPr lang="fr-BE"/>
        </a:p>
      </dgm:t>
    </dgm:pt>
    <dgm:pt modelId="{ACF460EC-73E5-486C-B3F7-070631B377E4}">
      <dgm:prSet phldrT="[Texte]"/>
      <dgm:spPr>
        <a:solidFill>
          <a:schemeClr val="accent3">
            <a:lumMod val="50000"/>
          </a:schemeClr>
        </a:solidFill>
      </dgm:spPr>
      <dgm:t>
        <a:bodyPr/>
        <a:lstStyle/>
        <a:p>
          <a:r>
            <a:rPr lang="fr-BE" b="1" dirty="0" smtClean="0"/>
            <a:t>GP</a:t>
          </a:r>
          <a:endParaRPr lang="fr-BE" b="1" dirty="0"/>
        </a:p>
      </dgm:t>
    </dgm:pt>
    <dgm:pt modelId="{904CAEE4-A331-4ABC-BFE7-8291505A689F}" type="parTrans" cxnId="{ACF1DC73-4E29-4B6C-B5F2-AA5E45B48FFA}">
      <dgm:prSet/>
      <dgm:spPr/>
      <dgm:t>
        <a:bodyPr/>
        <a:lstStyle/>
        <a:p>
          <a:endParaRPr lang="fr-BE"/>
        </a:p>
      </dgm:t>
    </dgm:pt>
    <dgm:pt modelId="{0674F2F5-5485-41A1-933F-4F7474D5FF3C}" type="sibTrans" cxnId="{ACF1DC73-4E29-4B6C-B5F2-AA5E45B48FFA}">
      <dgm:prSet/>
      <dgm:spPr/>
      <dgm:t>
        <a:bodyPr/>
        <a:lstStyle/>
        <a:p>
          <a:endParaRPr lang="fr-BE"/>
        </a:p>
      </dgm:t>
    </dgm:pt>
    <dgm:pt modelId="{10543711-D678-42CE-A25F-CD62B64207B6}">
      <dgm:prSet phldrT="[Texte]"/>
      <dgm:spPr/>
      <dgm:t>
        <a:bodyPr/>
        <a:lstStyle/>
        <a:p>
          <a:r>
            <a:rPr lang="fr-BE" b="1" dirty="0" err="1" smtClean="0"/>
            <a:t>Occupational</a:t>
          </a:r>
          <a:r>
            <a:rPr lang="fr-BE" b="1" dirty="0" smtClean="0"/>
            <a:t> </a:t>
          </a:r>
          <a:r>
            <a:rPr lang="fr-BE" b="1" dirty="0" err="1" smtClean="0"/>
            <a:t>physician</a:t>
          </a:r>
          <a:endParaRPr lang="fr-BE" b="1" dirty="0"/>
        </a:p>
      </dgm:t>
    </dgm:pt>
    <dgm:pt modelId="{1E614F38-94F4-403E-9C03-EBF4C9D3186E}" type="parTrans" cxnId="{30AD7C3E-A296-4E9C-8980-37F220F80E7D}">
      <dgm:prSet/>
      <dgm:spPr/>
      <dgm:t>
        <a:bodyPr/>
        <a:lstStyle/>
        <a:p>
          <a:endParaRPr lang="fr-BE">
            <a:ln w="76200">
              <a:solidFill>
                <a:srgbClr val="00B0F0"/>
              </a:solidFill>
            </a:ln>
          </a:endParaRPr>
        </a:p>
      </dgm:t>
    </dgm:pt>
    <dgm:pt modelId="{825BAAB8-9F40-4033-9B37-29A4364BB6F2}" type="sibTrans" cxnId="{30AD7C3E-A296-4E9C-8980-37F220F80E7D}">
      <dgm:prSet/>
      <dgm:spPr/>
      <dgm:t>
        <a:bodyPr/>
        <a:lstStyle/>
        <a:p>
          <a:endParaRPr lang="fr-BE"/>
        </a:p>
      </dgm:t>
    </dgm:pt>
    <dgm:pt modelId="{70CD60DF-E821-4D81-856A-ADACA56EAE29}">
      <dgm:prSet phldrT="[Texte]"/>
      <dgm:spPr/>
      <dgm:t>
        <a:bodyPr/>
        <a:lstStyle/>
        <a:p>
          <a:r>
            <a:rPr lang="fr-BE" b="1" dirty="0" smtClean="0"/>
            <a:t>Social </a:t>
          </a:r>
          <a:r>
            <a:rPr lang="fr-BE" b="1" dirty="0" err="1" smtClean="0"/>
            <a:t>insurance</a:t>
          </a:r>
          <a:r>
            <a:rPr lang="fr-BE" b="1" dirty="0" smtClean="0"/>
            <a:t> </a:t>
          </a:r>
          <a:r>
            <a:rPr lang="fr-BE" b="1" dirty="0" err="1" smtClean="0"/>
            <a:t>physician</a:t>
          </a:r>
          <a:endParaRPr lang="fr-BE" b="1" dirty="0"/>
        </a:p>
      </dgm:t>
    </dgm:pt>
    <dgm:pt modelId="{9C344F3D-CC9B-4DA7-AFC2-CD0BC10FBE88}" type="parTrans" cxnId="{117E33A3-03C7-42A6-96F2-08B39BD628AE}">
      <dgm:prSet/>
      <dgm:spPr/>
      <dgm:t>
        <a:bodyPr/>
        <a:lstStyle/>
        <a:p>
          <a:endParaRPr lang="fr-BE"/>
        </a:p>
      </dgm:t>
    </dgm:pt>
    <dgm:pt modelId="{A1C4BFE6-5D95-43DC-9608-28A03D7A6BC3}" type="sibTrans" cxnId="{117E33A3-03C7-42A6-96F2-08B39BD628AE}">
      <dgm:prSet/>
      <dgm:spPr/>
      <dgm:t>
        <a:bodyPr/>
        <a:lstStyle/>
        <a:p>
          <a:endParaRPr lang="fr-BE"/>
        </a:p>
      </dgm:t>
    </dgm:pt>
    <dgm:pt modelId="{77417F6F-4071-4932-8ADD-98E32609D47A}" type="pres">
      <dgm:prSet presAssocID="{2130E45E-9A59-4F78-8B45-F433EC15E095}" presName="Name0" presStyleCnt="0">
        <dgm:presLayoutVars>
          <dgm:chMax val="1"/>
          <dgm:chPref val="1"/>
          <dgm:dir/>
          <dgm:animOne val="branch"/>
          <dgm:animLvl val="lvl"/>
        </dgm:presLayoutVars>
      </dgm:prSet>
      <dgm:spPr/>
      <dgm:t>
        <a:bodyPr/>
        <a:lstStyle/>
        <a:p>
          <a:endParaRPr lang="fr-BE"/>
        </a:p>
      </dgm:t>
    </dgm:pt>
    <dgm:pt modelId="{4F4782C2-9DFA-4159-86FD-E56048A277D6}" type="pres">
      <dgm:prSet presAssocID="{7B247241-4499-4FCF-A067-FA8096A2C8B3}" presName="singleCycle" presStyleCnt="0"/>
      <dgm:spPr/>
      <dgm:t>
        <a:bodyPr/>
        <a:lstStyle/>
        <a:p>
          <a:endParaRPr lang="fr-BE"/>
        </a:p>
      </dgm:t>
    </dgm:pt>
    <dgm:pt modelId="{C4D76C32-89EA-452C-82C4-5D533C2CE1D7}" type="pres">
      <dgm:prSet presAssocID="{7B247241-4499-4FCF-A067-FA8096A2C8B3}" presName="singleCenter" presStyleLbl="node1" presStyleIdx="0" presStyleCnt="4" custLinFactNeighborX="1121" custLinFactNeighborY="-4432">
        <dgm:presLayoutVars>
          <dgm:chMax val="7"/>
          <dgm:chPref val="7"/>
        </dgm:presLayoutVars>
      </dgm:prSet>
      <dgm:spPr/>
      <dgm:t>
        <a:bodyPr/>
        <a:lstStyle/>
        <a:p>
          <a:endParaRPr lang="fr-BE"/>
        </a:p>
      </dgm:t>
    </dgm:pt>
    <dgm:pt modelId="{91DE5ED2-8898-450D-9BB6-078D1CC7ABA8}" type="pres">
      <dgm:prSet presAssocID="{904CAEE4-A331-4ABC-BFE7-8291505A689F}" presName="Name56" presStyleLbl="parChTrans1D2" presStyleIdx="0" presStyleCnt="3"/>
      <dgm:spPr/>
      <dgm:t>
        <a:bodyPr/>
        <a:lstStyle/>
        <a:p>
          <a:endParaRPr lang="fr-BE"/>
        </a:p>
      </dgm:t>
    </dgm:pt>
    <dgm:pt modelId="{7CC21ACB-EC71-4533-947C-CB3493AB2050}" type="pres">
      <dgm:prSet presAssocID="{ACF460EC-73E5-486C-B3F7-070631B377E4}" presName="text0" presStyleLbl="node1" presStyleIdx="1" presStyleCnt="4" custScaleX="183296" custScaleY="137637">
        <dgm:presLayoutVars>
          <dgm:bulletEnabled val="1"/>
        </dgm:presLayoutVars>
      </dgm:prSet>
      <dgm:spPr/>
      <dgm:t>
        <a:bodyPr/>
        <a:lstStyle/>
        <a:p>
          <a:endParaRPr lang="fr-BE"/>
        </a:p>
      </dgm:t>
    </dgm:pt>
    <dgm:pt modelId="{F7831854-9403-4DD9-914C-13AE1E6F955A}" type="pres">
      <dgm:prSet presAssocID="{1E614F38-94F4-403E-9C03-EBF4C9D3186E}" presName="Name56" presStyleLbl="parChTrans1D2" presStyleIdx="1" presStyleCnt="3"/>
      <dgm:spPr/>
      <dgm:t>
        <a:bodyPr/>
        <a:lstStyle/>
        <a:p>
          <a:endParaRPr lang="fr-BE"/>
        </a:p>
      </dgm:t>
    </dgm:pt>
    <dgm:pt modelId="{29C810FD-A840-4A70-9281-109163FEC232}" type="pres">
      <dgm:prSet presAssocID="{10543711-D678-42CE-A25F-CD62B64207B6}" presName="text0" presStyleLbl="node1" presStyleIdx="2" presStyleCnt="4" custScaleX="197172" custScaleY="177294" custRadScaleRad="128538" custRadScaleInc="-3646">
        <dgm:presLayoutVars>
          <dgm:bulletEnabled val="1"/>
        </dgm:presLayoutVars>
      </dgm:prSet>
      <dgm:spPr/>
      <dgm:t>
        <a:bodyPr/>
        <a:lstStyle/>
        <a:p>
          <a:endParaRPr lang="fr-BE"/>
        </a:p>
      </dgm:t>
    </dgm:pt>
    <dgm:pt modelId="{823A7353-7BEB-4EA7-8007-52BEC66D6BAD}" type="pres">
      <dgm:prSet presAssocID="{9C344F3D-CC9B-4DA7-AFC2-CD0BC10FBE88}" presName="Name56" presStyleLbl="parChTrans1D2" presStyleIdx="2" presStyleCnt="3"/>
      <dgm:spPr/>
      <dgm:t>
        <a:bodyPr/>
        <a:lstStyle/>
        <a:p>
          <a:endParaRPr lang="fr-BE"/>
        </a:p>
      </dgm:t>
    </dgm:pt>
    <dgm:pt modelId="{D90DDD09-ACBA-42EC-AAA4-F8B6F81A1132}" type="pres">
      <dgm:prSet presAssocID="{70CD60DF-E821-4D81-856A-ADACA56EAE29}" presName="text0" presStyleLbl="node1" presStyleIdx="3" presStyleCnt="4" custScaleX="196214" custScaleY="176538" custRadScaleRad="110580" custRadScaleInc="509">
        <dgm:presLayoutVars>
          <dgm:bulletEnabled val="1"/>
        </dgm:presLayoutVars>
      </dgm:prSet>
      <dgm:spPr/>
      <dgm:t>
        <a:bodyPr/>
        <a:lstStyle/>
        <a:p>
          <a:endParaRPr lang="fr-BE"/>
        </a:p>
      </dgm:t>
    </dgm:pt>
  </dgm:ptLst>
  <dgm:cxnLst>
    <dgm:cxn modelId="{8F3B5F98-188E-4C11-A61B-ECD81B2EFC1E}" type="presOf" srcId="{1E614F38-94F4-403E-9C03-EBF4C9D3186E}" destId="{F7831854-9403-4DD9-914C-13AE1E6F955A}" srcOrd="0" destOrd="0" presId="urn:microsoft.com/office/officeart/2008/layout/RadialCluster"/>
    <dgm:cxn modelId="{B748B552-647E-4714-90D0-4837404345FD}" type="presOf" srcId="{ACF460EC-73E5-486C-B3F7-070631B377E4}" destId="{7CC21ACB-EC71-4533-947C-CB3493AB2050}" srcOrd="0" destOrd="0" presId="urn:microsoft.com/office/officeart/2008/layout/RadialCluster"/>
    <dgm:cxn modelId="{516BB722-4996-40A9-817F-4EC129790472}" type="presOf" srcId="{9C344F3D-CC9B-4DA7-AFC2-CD0BC10FBE88}" destId="{823A7353-7BEB-4EA7-8007-52BEC66D6BAD}" srcOrd="0" destOrd="0" presId="urn:microsoft.com/office/officeart/2008/layout/RadialCluster"/>
    <dgm:cxn modelId="{9FFC6F75-88A6-48F1-9B66-B0D12DC3CC4F}" type="presOf" srcId="{2130E45E-9A59-4F78-8B45-F433EC15E095}" destId="{77417F6F-4071-4932-8ADD-98E32609D47A}" srcOrd="0" destOrd="0" presId="urn:microsoft.com/office/officeart/2008/layout/RadialCluster"/>
    <dgm:cxn modelId="{6E577DF3-F245-4C2E-96C3-548517E58F33}" type="presOf" srcId="{70CD60DF-E821-4D81-856A-ADACA56EAE29}" destId="{D90DDD09-ACBA-42EC-AAA4-F8B6F81A1132}" srcOrd="0" destOrd="0" presId="urn:microsoft.com/office/officeart/2008/layout/RadialCluster"/>
    <dgm:cxn modelId="{CD99BF66-6AE6-4813-8425-CDB8FA1E413C}" srcId="{2130E45E-9A59-4F78-8B45-F433EC15E095}" destId="{7B247241-4499-4FCF-A067-FA8096A2C8B3}" srcOrd="0" destOrd="0" parTransId="{8CF45437-728D-4E38-8E52-EE3C1D10BA5F}" sibTransId="{A3F990EB-DCCC-4996-AB40-B78FE6C52D48}"/>
    <dgm:cxn modelId="{380B9F69-CAAF-4D7B-85D5-0F249B3792C2}" type="presOf" srcId="{904CAEE4-A331-4ABC-BFE7-8291505A689F}" destId="{91DE5ED2-8898-450D-9BB6-078D1CC7ABA8}" srcOrd="0" destOrd="0" presId="urn:microsoft.com/office/officeart/2008/layout/RadialCluster"/>
    <dgm:cxn modelId="{8111F743-869D-4E70-994F-82D2C779812F}" type="presOf" srcId="{7B247241-4499-4FCF-A067-FA8096A2C8B3}" destId="{C4D76C32-89EA-452C-82C4-5D533C2CE1D7}" srcOrd="0" destOrd="0" presId="urn:microsoft.com/office/officeart/2008/layout/RadialCluster"/>
    <dgm:cxn modelId="{30AD7C3E-A296-4E9C-8980-37F220F80E7D}" srcId="{7B247241-4499-4FCF-A067-FA8096A2C8B3}" destId="{10543711-D678-42CE-A25F-CD62B64207B6}" srcOrd="1" destOrd="0" parTransId="{1E614F38-94F4-403E-9C03-EBF4C9D3186E}" sibTransId="{825BAAB8-9F40-4033-9B37-29A4364BB6F2}"/>
    <dgm:cxn modelId="{ACF1DC73-4E29-4B6C-B5F2-AA5E45B48FFA}" srcId="{7B247241-4499-4FCF-A067-FA8096A2C8B3}" destId="{ACF460EC-73E5-486C-B3F7-070631B377E4}" srcOrd="0" destOrd="0" parTransId="{904CAEE4-A331-4ABC-BFE7-8291505A689F}" sibTransId="{0674F2F5-5485-41A1-933F-4F7474D5FF3C}"/>
    <dgm:cxn modelId="{117E33A3-03C7-42A6-96F2-08B39BD628AE}" srcId="{7B247241-4499-4FCF-A067-FA8096A2C8B3}" destId="{70CD60DF-E821-4D81-856A-ADACA56EAE29}" srcOrd="2" destOrd="0" parTransId="{9C344F3D-CC9B-4DA7-AFC2-CD0BC10FBE88}" sibTransId="{A1C4BFE6-5D95-43DC-9608-28A03D7A6BC3}"/>
    <dgm:cxn modelId="{CBA564D9-EEC2-40C5-9C1E-562ACE11D9C6}" type="presOf" srcId="{10543711-D678-42CE-A25F-CD62B64207B6}" destId="{29C810FD-A840-4A70-9281-109163FEC232}" srcOrd="0" destOrd="0" presId="urn:microsoft.com/office/officeart/2008/layout/RadialCluster"/>
    <dgm:cxn modelId="{D4D8F1A8-F108-4F7F-B444-3D43047B4641}" type="presParOf" srcId="{77417F6F-4071-4932-8ADD-98E32609D47A}" destId="{4F4782C2-9DFA-4159-86FD-E56048A277D6}" srcOrd="0" destOrd="0" presId="urn:microsoft.com/office/officeart/2008/layout/RadialCluster"/>
    <dgm:cxn modelId="{09013038-3525-458C-8E92-08F1FD5CC114}" type="presParOf" srcId="{4F4782C2-9DFA-4159-86FD-E56048A277D6}" destId="{C4D76C32-89EA-452C-82C4-5D533C2CE1D7}" srcOrd="0" destOrd="0" presId="urn:microsoft.com/office/officeart/2008/layout/RadialCluster"/>
    <dgm:cxn modelId="{A50EC034-76DB-4A3E-8626-4842E64570D3}" type="presParOf" srcId="{4F4782C2-9DFA-4159-86FD-E56048A277D6}" destId="{91DE5ED2-8898-450D-9BB6-078D1CC7ABA8}" srcOrd="1" destOrd="0" presId="urn:microsoft.com/office/officeart/2008/layout/RadialCluster"/>
    <dgm:cxn modelId="{17BA17B9-F0C1-4EB2-BBEB-976149DECBD4}" type="presParOf" srcId="{4F4782C2-9DFA-4159-86FD-E56048A277D6}" destId="{7CC21ACB-EC71-4533-947C-CB3493AB2050}" srcOrd="2" destOrd="0" presId="urn:microsoft.com/office/officeart/2008/layout/RadialCluster"/>
    <dgm:cxn modelId="{C21A0CED-46EA-4BE9-9689-A58808E6D4E5}" type="presParOf" srcId="{4F4782C2-9DFA-4159-86FD-E56048A277D6}" destId="{F7831854-9403-4DD9-914C-13AE1E6F955A}" srcOrd="3" destOrd="0" presId="urn:microsoft.com/office/officeart/2008/layout/RadialCluster"/>
    <dgm:cxn modelId="{5C0C92CC-B16F-4FC2-A8FA-70D140A1FD2B}" type="presParOf" srcId="{4F4782C2-9DFA-4159-86FD-E56048A277D6}" destId="{29C810FD-A840-4A70-9281-109163FEC232}" srcOrd="4" destOrd="0" presId="urn:microsoft.com/office/officeart/2008/layout/RadialCluster"/>
    <dgm:cxn modelId="{EAB265B4-FBA5-4EC3-A543-7593E67FFC4F}" type="presParOf" srcId="{4F4782C2-9DFA-4159-86FD-E56048A277D6}" destId="{823A7353-7BEB-4EA7-8007-52BEC66D6BAD}" srcOrd="5" destOrd="0" presId="urn:microsoft.com/office/officeart/2008/layout/RadialCluster"/>
    <dgm:cxn modelId="{33742C44-0904-4368-9547-DF0628F4615E}" type="presParOf" srcId="{4F4782C2-9DFA-4159-86FD-E56048A277D6}" destId="{D90DDD09-ACBA-42EC-AAA4-F8B6F81A1132}" srcOrd="6" destOrd="0" presId="urn:microsoft.com/office/officeart/2008/layout/RadialCluster"/>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A89CF-F97A-4E6F-97CD-550257B3DEBA}">
      <dsp:nvSpPr>
        <dsp:cNvPr id="0" name=""/>
        <dsp:cNvSpPr/>
      </dsp:nvSpPr>
      <dsp:spPr>
        <a:xfrm>
          <a:off x="2194062" y="300049"/>
          <a:ext cx="3877567" cy="3877567"/>
        </a:xfrm>
        <a:prstGeom prst="pie">
          <a:avLst>
            <a:gd name="adj1" fmla="val 16200000"/>
            <a:gd name="adj2" fmla="val 180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BE" sz="2300" b="1" kern="1200" dirty="0" smtClean="0"/>
            <a:t>Public </a:t>
          </a:r>
          <a:r>
            <a:rPr lang="en-GB" sz="2300" b="1" kern="1200" noProof="0" dirty="0" smtClean="0"/>
            <a:t>space</a:t>
          </a:r>
        </a:p>
        <a:p>
          <a:pPr lvl="0" algn="ctr" defTabSz="1022350">
            <a:lnSpc>
              <a:spcPct val="90000"/>
            </a:lnSpc>
            <a:spcBef>
              <a:spcPct val="0"/>
            </a:spcBef>
            <a:spcAft>
              <a:spcPct val="35000"/>
            </a:spcAft>
          </a:pPr>
          <a:r>
            <a:rPr lang="en-GB" sz="2300" b="0" kern="1200" noProof="0" dirty="0" smtClean="0"/>
            <a:t>Work</a:t>
          </a:r>
          <a:endParaRPr lang="en-GB" sz="2300" kern="1200" noProof="0" dirty="0"/>
        </a:p>
      </dsp:txBody>
      <dsp:txXfrm>
        <a:off x="4237632" y="1121724"/>
        <a:ext cx="1384845" cy="1154038"/>
      </dsp:txXfrm>
    </dsp:sp>
    <dsp:sp modelId="{D3CF85D9-AF5B-4FC6-AC3C-565E46AECB54}">
      <dsp:nvSpPr>
        <dsp:cNvPr id="0" name=""/>
        <dsp:cNvSpPr/>
      </dsp:nvSpPr>
      <dsp:spPr>
        <a:xfrm>
          <a:off x="2114202" y="438534"/>
          <a:ext cx="3877567" cy="3877567"/>
        </a:xfrm>
        <a:prstGeom prst="pie">
          <a:avLst>
            <a:gd name="adj1" fmla="val 1800000"/>
            <a:gd name="adj2" fmla="val 9000000"/>
          </a:avLst>
        </a:prstGeom>
        <a:gradFill rotWithShape="0">
          <a:gsLst>
            <a:gs pos="0">
              <a:schemeClr val="accent4">
                <a:hueOff val="-4135930"/>
                <a:satOff val="23223"/>
                <a:lumOff val="-1078"/>
                <a:alphaOff val="0"/>
                <a:lumMod val="110000"/>
                <a:satMod val="105000"/>
                <a:tint val="67000"/>
              </a:schemeClr>
            </a:gs>
            <a:gs pos="50000">
              <a:schemeClr val="accent4">
                <a:hueOff val="-4135930"/>
                <a:satOff val="23223"/>
                <a:lumOff val="-1078"/>
                <a:alphaOff val="0"/>
                <a:lumMod val="105000"/>
                <a:satMod val="103000"/>
                <a:tint val="73000"/>
              </a:schemeClr>
            </a:gs>
            <a:gs pos="100000">
              <a:schemeClr val="accent4">
                <a:hueOff val="-4135930"/>
                <a:satOff val="23223"/>
                <a:lumOff val="-10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b="1" kern="1200" noProof="0" dirty="0" smtClean="0"/>
            <a:t>Public space</a:t>
          </a:r>
        </a:p>
        <a:p>
          <a:pPr lvl="0" algn="ctr" defTabSz="1022350">
            <a:lnSpc>
              <a:spcPct val="90000"/>
            </a:lnSpc>
            <a:spcBef>
              <a:spcPct val="0"/>
            </a:spcBef>
            <a:spcAft>
              <a:spcPct val="35000"/>
            </a:spcAft>
          </a:pPr>
          <a:r>
            <a:rPr lang="en-GB" sz="2300" kern="1200" noProof="0" dirty="0" smtClean="0"/>
            <a:t>Law and policy</a:t>
          </a:r>
          <a:endParaRPr lang="en-GB" sz="2300" kern="1200" noProof="0" dirty="0"/>
        </a:p>
      </dsp:txBody>
      <dsp:txXfrm>
        <a:off x="3037433" y="2954337"/>
        <a:ext cx="2077268" cy="1015553"/>
      </dsp:txXfrm>
    </dsp:sp>
    <dsp:sp modelId="{67E6F454-8B02-4134-A900-409E3CD8CBFB}">
      <dsp:nvSpPr>
        <dsp:cNvPr id="0" name=""/>
        <dsp:cNvSpPr/>
      </dsp:nvSpPr>
      <dsp:spPr>
        <a:xfrm>
          <a:off x="2054002" y="368876"/>
          <a:ext cx="3877567" cy="3877567"/>
        </a:xfrm>
        <a:prstGeom prst="pie">
          <a:avLst>
            <a:gd name="adj1" fmla="val 9000000"/>
            <a:gd name="adj2" fmla="val 16200000"/>
          </a:avLst>
        </a:prstGeom>
        <a:gradFill rotWithShape="0">
          <a:gsLst>
            <a:gs pos="0">
              <a:schemeClr val="accent4">
                <a:hueOff val="-8271860"/>
                <a:satOff val="46445"/>
                <a:lumOff val="-2156"/>
                <a:alphaOff val="0"/>
                <a:lumMod val="110000"/>
                <a:satMod val="105000"/>
                <a:tint val="67000"/>
              </a:schemeClr>
            </a:gs>
            <a:gs pos="50000">
              <a:schemeClr val="accent4">
                <a:hueOff val="-8271860"/>
                <a:satOff val="46445"/>
                <a:lumOff val="-2156"/>
                <a:alphaOff val="0"/>
                <a:lumMod val="105000"/>
                <a:satMod val="103000"/>
                <a:tint val="73000"/>
              </a:schemeClr>
            </a:gs>
            <a:gs pos="100000">
              <a:schemeClr val="accent4">
                <a:hueOff val="-8271860"/>
                <a:satOff val="46445"/>
                <a:lumOff val="-215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b="1" kern="1200" noProof="0" dirty="0" smtClean="0"/>
            <a:t>Private space</a:t>
          </a:r>
        </a:p>
        <a:p>
          <a:pPr lvl="0" algn="ctr" defTabSz="1022350">
            <a:lnSpc>
              <a:spcPct val="90000"/>
            </a:lnSpc>
            <a:spcBef>
              <a:spcPct val="0"/>
            </a:spcBef>
            <a:spcAft>
              <a:spcPct val="35000"/>
            </a:spcAft>
          </a:pPr>
          <a:r>
            <a:rPr lang="en-GB" sz="2300" b="0" kern="1200" noProof="0" dirty="0" smtClean="0"/>
            <a:t>Privacy</a:t>
          </a:r>
          <a:endParaRPr lang="en-GB" sz="2300" kern="1200" noProof="0" dirty="0"/>
        </a:p>
      </dsp:txBody>
      <dsp:txXfrm>
        <a:off x="2503154" y="1190551"/>
        <a:ext cx="1384845" cy="1154038"/>
      </dsp:txXfrm>
    </dsp:sp>
    <dsp:sp modelId="{4B043736-2E8A-4674-8D1B-8D172AB9840F}">
      <dsp:nvSpPr>
        <dsp:cNvPr id="0" name=""/>
        <dsp:cNvSpPr/>
      </dsp:nvSpPr>
      <dsp:spPr>
        <a:xfrm>
          <a:off x="1954342" y="60009"/>
          <a:ext cx="4357647" cy="4357647"/>
        </a:xfrm>
        <a:prstGeom prst="circularArrow">
          <a:avLst>
            <a:gd name="adj1" fmla="val 5085"/>
            <a:gd name="adj2" fmla="val 327528"/>
            <a:gd name="adj3" fmla="val 1472472"/>
            <a:gd name="adj4" fmla="val 16199432"/>
            <a:gd name="adj5" fmla="val 5932"/>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434E682-3023-4B9D-81CF-98387418FADA}">
      <dsp:nvSpPr>
        <dsp:cNvPr id="0" name=""/>
        <dsp:cNvSpPr/>
      </dsp:nvSpPr>
      <dsp:spPr>
        <a:xfrm>
          <a:off x="1874162" y="198249"/>
          <a:ext cx="4357647" cy="4357647"/>
        </a:xfrm>
        <a:prstGeom prst="circularArrow">
          <a:avLst>
            <a:gd name="adj1" fmla="val 5085"/>
            <a:gd name="adj2" fmla="val 327528"/>
            <a:gd name="adj3" fmla="val 8671970"/>
            <a:gd name="adj4" fmla="val 1800502"/>
            <a:gd name="adj5" fmla="val 5932"/>
          </a:avLst>
        </a:prstGeom>
        <a:gradFill rotWithShape="0">
          <a:gsLst>
            <a:gs pos="0">
              <a:schemeClr val="accent4">
                <a:hueOff val="-4135930"/>
                <a:satOff val="23223"/>
                <a:lumOff val="-1078"/>
                <a:alphaOff val="0"/>
                <a:lumMod val="110000"/>
                <a:satMod val="105000"/>
                <a:tint val="67000"/>
              </a:schemeClr>
            </a:gs>
            <a:gs pos="50000">
              <a:schemeClr val="accent4">
                <a:hueOff val="-4135930"/>
                <a:satOff val="23223"/>
                <a:lumOff val="-1078"/>
                <a:alphaOff val="0"/>
                <a:lumMod val="105000"/>
                <a:satMod val="103000"/>
                <a:tint val="73000"/>
              </a:schemeClr>
            </a:gs>
            <a:gs pos="100000">
              <a:schemeClr val="accent4">
                <a:hueOff val="-4135930"/>
                <a:satOff val="23223"/>
                <a:lumOff val="-107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A457BBB-5A59-4DD5-B3C4-FDF4572298AC}">
      <dsp:nvSpPr>
        <dsp:cNvPr id="0" name=""/>
        <dsp:cNvSpPr/>
      </dsp:nvSpPr>
      <dsp:spPr>
        <a:xfrm>
          <a:off x="1813642" y="128836"/>
          <a:ext cx="4357647" cy="4357647"/>
        </a:xfrm>
        <a:prstGeom prst="circularArrow">
          <a:avLst>
            <a:gd name="adj1" fmla="val 5085"/>
            <a:gd name="adj2" fmla="val 327528"/>
            <a:gd name="adj3" fmla="val 15873039"/>
            <a:gd name="adj4" fmla="val 9000000"/>
            <a:gd name="adj5" fmla="val 5932"/>
          </a:avLst>
        </a:prstGeom>
        <a:gradFill rotWithShape="0">
          <a:gsLst>
            <a:gs pos="0">
              <a:schemeClr val="accent4">
                <a:hueOff val="-8271860"/>
                <a:satOff val="46445"/>
                <a:lumOff val="-2156"/>
                <a:alphaOff val="0"/>
                <a:lumMod val="110000"/>
                <a:satMod val="105000"/>
                <a:tint val="67000"/>
              </a:schemeClr>
            </a:gs>
            <a:gs pos="50000">
              <a:schemeClr val="accent4">
                <a:hueOff val="-8271860"/>
                <a:satOff val="46445"/>
                <a:lumOff val="-2156"/>
                <a:alphaOff val="0"/>
                <a:lumMod val="105000"/>
                <a:satMod val="103000"/>
                <a:tint val="73000"/>
              </a:schemeClr>
            </a:gs>
            <a:gs pos="100000">
              <a:schemeClr val="accent4">
                <a:hueOff val="-8271860"/>
                <a:satOff val="46445"/>
                <a:lumOff val="-215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FF7AD-0341-4D51-986C-E0CC61DBB64B}">
      <dsp:nvSpPr>
        <dsp:cNvPr id="0" name=""/>
        <dsp:cNvSpPr/>
      </dsp:nvSpPr>
      <dsp:spPr>
        <a:xfrm>
          <a:off x="0" y="93786"/>
          <a:ext cx="8361363" cy="131865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Need for clearer identification of the shared object of collaboration</a:t>
          </a:r>
          <a:endParaRPr lang="fr-BE" sz="3100" kern="1200" dirty="0"/>
        </a:p>
      </dsp:txBody>
      <dsp:txXfrm>
        <a:off x="64371" y="158157"/>
        <a:ext cx="8232621" cy="1189914"/>
      </dsp:txXfrm>
    </dsp:sp>
    <dsp:sp modelId="{52D1F7DD-5E32-47A5-965F-9B3C679248F3}">
      <dsp:nvSpPr>
        <dsp:cNvPr id="0" name=""/>
        <dsp:cNvSpPr/>
      </dsp:nvSpPr>
      <dsp:spPr>
        <a:xfrm>
          <a:off x="0" y="1412442"/>
          <a:ext cx="8361363"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47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fr-BE" sz="2200" kern="1200" dirty="0" smtClean="0"/>
            <a:t>Public </a:t>
          </a:r>
          <a:r>
            <a:rPr lang="fr-BE" sz="2200" kern="1200" dirty="0" err="1" smtClean="0"/>
            <a:t>space</a:t>
          </a:r>
          <a:r>
            <a:rPr lang="fr-BE" sz="2200" kern="1200" dirty="0" smtClean="0"/>
            <a:t> of </a:t>
          </a:r>
          <a:r>
            <a:rPr lang="fr-BE" sz="2200" kern="1200" dirty="0" err="1" smtClean="0"/>
            <a:t>work</a:t>
          </a:r>
          <a:endParaRPr lang="fr-BE" sz="2200" kern="1200" dirty="0"/>
        </a:p>
        <a:p>
          <a:pPr marL="228600" lvl="1" indent="-228600" algn="l" defTabSz="977900">
            <a:lnSpc>
              <a:spcPct val="90000"/>
            </a:lnSpc>
            <a:spcBef>
              <a:spcPct val="0"/>
            </a:spcBef>
            <a:spcAft>
              <a:spcPct val="20000"/>
            </a:spcAft>
            <a:buChar char="••"/>
          </a:pPr>
          <a:r>
            <a:rPr lang="fr-BE" sz="2200" i="1" kern="1200" dirty="0" err="1" smtClean="0"/>
            <a:t>Willingness</a:t>
          </a:r>
          <a:r>
            <a:rPr lang="fr-BE" sz="2200" i="1" kern="1200" dirty="0" smtClean="0"/>
            <a:t> to </a:t>
          </a:r>
          <a:r>
            <a:rPr lang="fr-BE" sz="2200" i="1" kern="1200" dirty="0" err="1" smtClean="0"/>
            <a:t>cooperate</a:t>
          </a:r>
          <a:endParaRPr lang="fr-BE" sz="2200" i="1" kern="1200" dirty="0" smtClean="0"/>
        </a:p>
        <a:p>
          <a:pPr marL="228600" lvl="1" indent="-228600" algn="l" defTabSz="977900">
            <a:lnSpc>
              <a:spcPct val="90000"/>
            </a:lnSpc>
            <a:spcBef>
              <a:spcPct val="0"/>
            </a:spcBef>
            <a:spcAft>
              <a:spcPct val="20000"/>
            </a:spcAft>
            <a:buChar char="••"/>
          </a:pPr>
          <a:r>
            <a:rPr lang="fr-BE" sz="2200" kern="1200" dirty="0" err="1" smtClean="0"/>
            <a:t>Vocational</a:t>
          </a:r>
          <a:r>
            <a:rPr lang="fr-BE" sz="2200" kern="1200" dirty="0" smtClean="0"/>
            <a:t> training and </a:t>
          </a:r>
          <a:r>
            <a:rPr lang="fr-BE" sz="2200" kern="1200" dirty="0" err="1" smtClean="0"/>
            <a:t>continuous</a:t>
          </a:r>
          <a:r>
            <a:rPr lang="fr-BE" sz="2200" kern="1200" dirty="0" smtClean="0"/>
            <a:t> </a:t>
          </a:r>
          <a:r>
            <a:rPr lang="fr-BE" sz="2200" kern="1200" dirty="0" err="1" smtClean="0"/>
            <a:t>medical</a:t>
          </a:r>
          <a:r>
            <a:rPr lang="fr-BE" sz="2200" kern="1200" dirty="0" smtClean="0"/>
            <a:t> </a:t>
          </a:r>
          <a:r>
            <a:rPr lang="fr-BE" sz="2200" kern="1200" dirty="0" err="1" smtClean="0"/>
            <a:t>education</a:t>
          </a:r>
          <a:endParaRPr lang="fr-BE" sz="2200" kern="1200" dirty="0" smtClean="0"/>
        </a:p>
      </dsp:txBody>
      <dsp:txXfrm>
        <a:off x="0" y="1412442"/>
        <a:ext cx="8361363" cy="1115730"/>
      </dsp:txXfrm>
    </dsp:sp>
    <dsp:sp modelId="{79DE2E07-367F-4083-889C-4E8B9F70FE36}">
      <dsp:nvSpPr>
        <dsp:cNvPr id="0" name=""/>
        <dsp:cNvSpPr/>
      </dsp:nvSpPr>
      <dsp:spPr>
        <a:xfrm>
          <a:off x="0" y="2528172"/>
          <a:ext cx="8361363" cy="771593"/>
        </a:xfrm>
        <a:prstGeom prst="roundRect">
          <a:avLst/>
        </a:prstGeom>
        <a:solidFill>
          <a:schemeClr val="accent4">
            <a:hueOff val="-8271860"/>
            <a:satOff val="46445"/>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Need for proactive initiatives of health authorities</a:t>
          </a:r>
          <a:endParaRPr lang="fr-BE" sz="3100" kern="1200" dirty="0"/>
        </a:p>
      </dsp:txBody>
      <dsp:txXfrm>
        <a:off x="37666" y="2565838"/>
        <a:ext cx="8286031" cy="696261"/>
      </dsp:txXfrm>
    </dsp:sp>
    <dsp:sp modelId="{347858C8-51BE-4BB6-B5E4-F9148305D777}">
      <dsp:nvSpPr>
        <dsp:cNvPr id="0" name=""/>
        <dsp:cNvSpPr/>
      </dsp:nvSpPr>
      <dsp:spPr>
        <a:xfrm>
          <a:off x="0" y="3299766"/>
          <a:ext cx="8361363" cy="75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47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fr-BE" sz="2200" kern="1200" dirty="0" smtClean="0"/>
            <a:t>Public </a:t>
          </a:r>
          <a:r>
            <a:rPr lang="fr-BE" sz="2200" kern="1200" dirty="0" err="1" smtClean="0"/>
            <a:t>space</a:t>
          </a:r>
          <a:r>
            <a:rPr lang="fr-BE" sz="2200" kern="1200" dirty="0" smtClean="0"/>
            <a:t> of </a:t>
          </a:r>
          <a:r>
            <a:rPr lang="fr-BE" sz="2200" kern="1200" dirty="0" err="1" smtClean="0"/>
            <a:t>law</a:t>
          </a:r>
          <a:r>
            <a:rPr lang="fr-BE" sz="2200" kern="1200" dirty="0" smtClean="0"/>
            <a:t> and </a:t>
          </a:r>
          <a:r>
            <a:rPr lang="fr-BE" sz="2200" kern="1200" dirty="0" err="1" smtClean="0"/>
            <a:t>policy</a:t>
          </a:r>
          <a:endParaRPr lang="fr-BE" sz="2200" kern="1200" dirty="0"/>
        </a:p>
        <a:p>
          <a:pPr marL="228600" lvl="1" indent="-228600" algn="l" defTabSz="977900">
            <a:lnSpc>
              <a:spcPct val="90000"/>
            </a:lnSpc>
            <a:spcBef>
              <a:spcPct val="0"/>
            </a:spcBef>
            <a:spcAft>
              <a:spcPct val="20000"/>
            </a:spcAft>
            <a:buChar char="••"/>
          </a:pPr>
          <a:r>
            <a:rPr lang="fr-BE" sz="2200" i="1" kern="1200" dirty="0" err="1" smtClean="0"/>
            <a:t>Ability</a:t>
          </a:r>
          <a:r>
            <a:rPr lang="fr-BE" sz="2200" i="1" kern="1200" dirty="0" smtClean="0"/>
            <a:t> to </a:t>
          </a:r>
          <a:r>
            <a:rPr lang="fr-BE" sz="2200" i="1" kern="1200" dirty="0" err="1" smtClean="0"/>
            <a:t>cooperate</a:t>
          </a:r>
          <a:endParaRPr lang="fr-BE" sz="2200" i="1" kern="1200" dirty="0" smtClean="0"/>
        </a:p>
      </dsp:txBody>
      <dsp:txXfrm>
        <a:off x="0" y="3299766"/>
        <a:ext cx="8361363" cy="751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C3260-5890-4208-86ED-B1797B40F9B8}">
      <dsp:nvSpPr>
        <dsp:cNvPr id="0" name=""/>
        <dsp:cNvSpPr/>
      </dsp:nvSpPr>
      <dsp:spPr>
        <a:xfrm>
          <a:off x="0" y="85679"/>
          <a:ext cx="9144000" cy="839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fr-BE" sz="3000" kern="1200" dirty="0" err="1" smtClean="0"/>
            <a:t>Vocational</a:t>
          </a:r>
          <a:r>
            <a:rPr lang="fr-BE" sz="3000" kern="1200" dirty="0" smtClean="0"/>
            <a:t> training</a:t>
          </a:r>
          <a:endParaRPr lang="fr-BE" sz="3000" kern="1200" dirty="0"/>
        </a:p>
      </dsp:txBody>
      <dsp:txXfrm>
        <a:off x="40980" y="126659"/>
        <a:ext cx="9062040" cy="757514"/>
      </dsp:txXfrm>
    </dsp:sp>
    <dsp:sp modelId="{8DF3C57F-7AFD-4434-939D-2961E74BD79A}">
      <dsp:nvSpPr>
        <dsp:cNvPr id="0" name=""/>
        <dsp:cNvSpPr/>
      </dsp:nvSpPr>
      <dsp:spPr>
        <a:xfrm>
          <a:off x="0" y="925154"/>
          <a:ext cx="9144000" cy="1775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smtClean="0"/>
            <a:t>Section devoted to alcohol/drugs problems</a:t>
          </a:r>
          <a:endParaRPr lang="fr-BE" sz="2300" kern="1200" dirty="0"/>
        </a:p>
        <a:p>
          <a:pPr marL="228600" lvl="1" indent="-228600" algn="l" defTabSz="1022350" rtl="0">
            <a:lnSpc>
              <a:spcPct val="90000"/>
            </a:lnSpc>
            <a:spcBef>
              <a:spcPct val="0"/>
            </a:spcBef>
            <a:spcAft>
              <a:spcPct val="20000"/>
            </a:spcAft>
            <a:buChar char="••"/>
          </a:pPr>
          <a:r>
            <a:rPr lang="en-US" sz="2300" kern="1200" dirty="0" smtClean="0"/>
            <a:t>Theoretical information and scenarios to appropriate the relational and motivational techniques base</a:t>
          </a:r>
          <a:endParaRPr lang="fr-BE" sz="2300" kern="1200" dirty="0"/>
        </a:p>
        <a:p>
          <a:pPr marL="228600" lvl="1" indent="-228600" algn="l" defTabSz="1022350" rtl="0">
            <a:lnSpc>
              <a:spcPct val="90000"/>
            </a:lnSpc>
            <a:spcBef>
              <a:spcPct val="0"/>
            </a:spcBef>
            <a:spcAft>
              <a:spcPct val="20000"/>
            </a:spcAft>
            <a:buChar char="••"/>
          </a:pPr>
          <a:r>
            <a:rPr lang="en-US" sz="2300" kern="1200" dirty="0" smtClean="0"/>
            <a:t>Correct use of terms that make consensus among specialists</a:t>
          </a:r>
          <a:endParaRPr lang="fr-BE" sz="2300" kern="1200" dirty="0"/>
        </a:p>
      </dsp:txBody>
      <dsp:txXfrm>
        <a:off x="0" y="925154"/>
        <a:ext cx="9144000" cy="1775025"/>
      </dsp:txXfrm>
    </dsp:sp>
    <dsp:sp modelId="{35DFE8D3-4517-40A3-BE1C-5E93CF2D3090}">
      <dsp:nvSpPr>
        <dsp:cNvPr id="0" name=""/>
        <dsp:cNvSpPr/>
      </dsp:nvSpPr>
      <dsp:spPr>
        <a:xfrm>
          <a:off x="0" y="2769010"/>
          <a:ext cx="9144000" cy="729990"/>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fr-BE" sz="3000" kern="1200" dirty="0" err="1" smtClean="0"/>
            <a:t>Continuous</a:t>
          </a:r>
          <a:r>
            <a:rPr lang="fr-BE" sz="3000" kern="1200" dirty="0" smtClean="0"/>
            <a:t> </a:t>
          </a:r>
          <a:r>
            <a:rPr lang="fr-BE" sz="3000" kern="1200" dirty="0" err="1" smtClean="0"/>
            <a:t>medical</a:t>
          </a:r>
          <a:r>
            <a:rPr lang="fr-BE" sz="3000" kern="1200" dirty="0" smtClean="0"/>
            <a:t> </a:t>
          </a:r>
          <a:r>
            <a:rPr lang="fr-BE" sz="3000" kern="1200" dirty="0" err="1" smtClean="0"/>
            <a:t>education</a:t>
          </a:r>
          <a:endParaRPr lang="fr-BE" sz="3000" kern="1200" dirty="0"/>
        </a:p>
      </dsp:txBody>
      <dsp:txXfrm>
        <a:off x="35635" y="2804645"/>
        <a:ext cx="9072730" cy="658720"/>
      </dsp:txXfrm>
    </dsp:sp>
    <dsp:sp modelId="{80B429FA-2CE2-4F3A-B214-816A50462358}">
      <dsp:nvSpPr>
        <dsp:cNvPr id="0" name=""/>
        <dsp:cNvSpPr/>
      </dsp:nvSpPr>
      <dsp:spPr>
        <a:xfrm>
          <a:off x="0" y="3430170"/>
          <a:ext cx="9144000" cy="94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smtClean="0"/>
            <a:t>Improving the visibility of existing training</a:t>
          </a:r>
          <a:endParaRPr lang="fr-BE" sz="2300" kern="1200" dirty="0"/>
        </a:p>
        <a:p>
          <a:pPr marL="228600" lvl="1" indent="-228600" algn="l" defTabSz="1022350" rtl="0">
            <a:lnSpc>
              <a:spcPct val="90000"/>
            </a:lnSpc>
            <a:spcBef>
              <a:spcPct val="0"/>
            </a:spcBef>
            <a:spcAft>
              <a:spcPct val="20000"/>
            </a:spcAft>
            <a:buChar char="••"/>
          </a:pPr>
          <a:r>
            <a:rPr lang="en-US" sz="2300" kern="1200" dirty="0" smtClean="0"/>
            <a:t>Specific motivational approach for hesitant GPs</a:t>
          </a:r>
          <a:endParaRPr lang="fr-BE" sz="2300" kern="1200" dirty="0"/>
        </a:p>
      </dsp:txBody>
      <dsp:txXfrm>
        <a:off x="0" y="3430170"/>
        <a:ext cx="9144000" cy="9418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76C32-89EA-452C-82C4-5D533C2CE1D7}">
      <dsp:nvSpPr>
        <dsp:cNvPr id="0" name=""/>
        <dsp:cNvSpPr/>
      </dsp:nvSpPr>
      <dsp:spPr>
        <a:xfrm>
          <a:off x="1622498" y="1804839"/>
          <a:ext cx="1338738" cy="13387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BE" sz="2800" b="1" kern="1200" dirty="0" smtClean="0"/>
            <a:t>Patient</a:t>
          </a:r>
          <a:endParaRPr lang="fr-BE" sz="2800" b="1" kern="1200" dirty="0"/>
        </a:p>
      </dsp:txBody>
      <dsp:txXfrm>
        <a:off x="1687850" y="1870191"/>
        <a:ext cx="1208034" cy="1208034"/>
      </dsp:txXfrm>
    </dsp:sp>
    <dsp:sp modelId="{91DE5ED2-8898-450D-9BB6-078D1CC7ABA8}">
      <dsp:nvSpPr>
        <dsp:cNvPr id="0" name=""/>
        <dsp:cNvSpPr/>
      </dsp:nvSpPr>
      <dsp:spPr>
        <a:xfrm rot="16115446">
          <a:off x="1974104" y="1510864"/>
          <a:ext cx="588128" cy="0"/>
        </a:xfrm>
        <a:custGeom>
          <a:avLst/>
          <a:gdLst/>
          <a:ahLst/>
          <a:cxnLst/>
          <a:rect l="0" t="0" r="0" b="0"/>
          <a:pathLst>
            <a:path>
              <a:moveTo>
                <a:pt x="0" y="0"/>
              </a:moveTo>
              <a:lnTo>
                <a:pt x="58812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C21ACB-EC71-4533-947C-CB3493AB2050}">
      <dsp:nvSpPr>
        <dsp:cNvPr id="0" name=""/>
        <dsp:cNvSpPr/>
      </dsp:nvSpPr>
      <dsp:spPr>
        <a:xfrm>
          <a:off x="1423710" y="-17653"/>
          <a:ext cx="1644082" cy="1234542"/>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fr-BE" sz="3600" b="1" kern="1200" dirty="0" smtClean="0"/>
            <a:t>GP</a:t>
          </a:r>
          <a:endParaRPr lang="fr-BE" sz="3600" b="1" kern="1200" dirty="0"/>
        </a:p>
      </dsp:txBody>
      <dsp:txXfrm>
        <a:off x="1483975" y="42612"/>
        <a:ext cx="1523552" cy="1114012"/>
      </dsp:txXfrm>
    </dsp:sp>
    <dsp:sp modelId="{F7831854-9403-4DD9-914C-13AE1E6F955A}">
      <dsp:nvSpPr>
        <dsp:cNvPr id="0" name=""/>
        <dsp:cNvSpPr/>
      </dsp:nvSpPr>
      <dsp:spPr>
        <a:xfrm rot="2094364">
          <a:off x="2941319" y="3004624"/>
          <a:ext cx="221419" cy="0"/>
        </a:xfrm>
        <a:custGeom>
          <a:avLst/>
          <a:gdLst/>
          <a:ahLst/>
          <a:cxnLst/>
          <a:rect l="0" t="0" r="0" b="0"/>
          <a:pathLst>
            <a:path>
              <a:moveTo>
                <a:pt x="0" y="0"/>
              </a:moveTo>
              <a:lnTo>
                <a:pt x="22141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C810FD-A840-4A70-9281-109163FEC232}">
      <dsp:nvSpPr>
        <dsp:cNvPr id="0" name=""/>
        <dsp:cNvSpPr/>
      </dsp:nvSpPr>
      <dsp:spPr>
        <a:xfrm>
          <a:off x="3142821" y="2889868"/>
          <a:ext cx="1768544" cy="159024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fr-BE" sz="2100" b="1" kern="1200" dirty="0" err="1" smtClean="0"/>
            <a:t>Occupational</a:t>
          </a:r>
          <a:r>
            <a:rPr lang="fr-BE" sz="2100" b="1" kern="1200" dirty="0" smtClean="0"/>
            <a:t> </a:t>
          </a:r>
          <a:r>
            <a:rPr lang="fr-BE" sz="2100" b="1" kern="1200" dirty="0" err="1" smtClean="0"/>
            <a:t>physician</a:t>
          </a:r>
          <a:endParaRPr lang="fr-BE" sz="2100" b="1" kern="1200" dirty="0"/>
        </a:p>
      </dsp:txBody>
      <dsp:txXfrm>
        <a:off x="3220450" y="2967497"/>
        <a:ext cx="1613286" cy="1434989"/>
      </dsp:txXfrm>
    </dsp:sp>
    <dsp:sp modelId="{823A7353-7BEB-4EA7-8007-52BEC66D6BAD}">
      <dsp:nvSpPr>
        <dsp:cNvPr id="0" name=""/>
        <dsp:cNvSpPr/>
      </dsp:nvSpPr>
      <dsp:spPr>
        <a:xfrm rot="8788411">
          <a:off x="1316633" y="3009832"/>
          <a:ext cx="333616" cy="0"/>
        </a:xfrm>
        <a:custGeom>
          <a:avLst/>
          <a:gdLst/>
          <a:ahLst/>
          <a:cxnLst/>
          <a:rect l="0" t="0" r="0" b="0"/>
          <a:pathLst>
            <a:path>
              <a:moveTo>
                <a:pt x="0" y="0"/>
              </a:moveTo>
              <a:lnTo>
                <a:pt x="33361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0DDD09-ACBA-42EC-AAA4-F8B6F81A1132}">
      <dsp:nvSpPr>
        <dsp:cNvPr id="0" name=""/>
        <dsp:cNvSpPr/>
      </dsp:nvSpPr>
      <dsp:spPr>
        <a:xfrm>
          <a:off x="-415565" y="2893259"/>
          <a:ext cx="1759951" cy="158346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BE" sz="2800" b="1" kern="1200" dirty="0" smtClean="0"/>
            <a:t>Social </a:t>
          </a:r>
          <a:r>
            <a:rPr lang="fr-BE" sz="2800" b="1" kern="1200" dirty="0" err="1" smtClean="0"/>
            <a:t>insurance</a:t>
          </a:r>
          <a:r>
            <a:rPr lang="fr-BE" sz="2800" b="1" kern="1200" dirty="0" smtClean="0"/>
            <a:t> </a:t>
          </a:r>
          <a:r>
            <a:rPr lang="fr-BE" sz="2800" b="1" kern="1200" dirty="0" err="1" smtClean="0"/>
            <a:t>physician</a:t>
          </a:r>
          <a:endParaRPr lang="fr-BE" sz="2800" b="1" kern="1200" dirty="0"/>
        </a:p>
      </dsp:txBody>
      <dsp:txXfrm>
        <a:off x="-338267" y="2970557"/>
        <a:ext cx="1605355" cy="142887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11/7/2016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‹N°›</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‹N°›</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rugsandalcohol.ie/20201/1/Gudelines_for_treatment_of_alcohol_problem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smtClean="0">
                <a:solidFill>
                  <a:schemeClr val="tx1"/>
                </a:solidFill>
                <a:effectLst/>
                <a:latin typeface="+mn-lt"/>
                <a:ea typeface="+mn-ea"/>
                <a:cs typeface="+mn-cs"/>
              </a:rPr>
              <a:t>En 2013, 6% de la population belge âgée de 15 ans ou plus avait une consommation excessive d’alcool. La notion de consommation excessive se réfère aux normes de l’Organisation mondiale de la Santé (OMS), qui admet comme raisonnable une consommation de deux unités d’alcool par jour pour une femme, et de trois unités pour un homme [1]. Le chiffre de consommation excessive monte à 13% si on considère la consommation hebdomadaire, pour laquelle l’OMS considère que plus de 14 unités d’alcool pour une femme, et plus de 21 unités pour un homme sont nocives pour la santé. Si l’on se réfère à la consommation problématique découlant des réponses au questionnaire CAGE, un instrument de dépistage de l’abus chronique d’alcool, ce sont 10,5% de la population qui sont concernés (14,6% des hommes et 6,3% des femmes). De plus, 15% des personnes interrogées avaient déjà consommé du cannabis et 5% une autre drogue illégale [1]. Environ 15% de la population avaient consommé des substances psychoactives au cours des deux semaines précédant l’enquête : hypnotiques (9%), tranquillisants (7%) et antidépresseurs (6%) ; les femmes consommaient plus que les hommes (20% contre 10%) [2]. </a:t>
            </a:r>
          </a:p>
          <a:p>
            <a:r>
              <a:rPr lang="en-GB" sz="1200" kern="1200" dirty="0" smtClean="0">
                <a:solidFill>
                  <a:schemeClr val="tx1"/>
                </a:solidFill>
                <a:effectLst/>
                <a:latin typeface="+mn-lt"/>
                <a:ea typeface="+mn-ea"/>
                <a:cs typeface="+mn-cs"/>
              </a:rPr>
              <a:t>CAGE </a:t>
            </a:r>
            <a:r>
              <a:rPr lang="en-GB" sz="1200" kern="1200" dirty="0" err="1" smtClean="0">
                <a:solidFill>
                  <a:schemeClr val="tx1"/>
                </a:solidFill>
                <a:effectLst/>
                <a:latin typeface="+mn-lt"/>
                <a:ea typeface="+mn-ea"/>
                <a:cs typeface="+mn-cs"/>
              </a:rPr>
              <a:t>est</a:t>
            </a:r>
            <a:r>
              <a:rPr lang="en-GB" sz="1200" kern="1200" dirty="0" smtClean="0">
                <a:solidFill>
                  <a:schemeClr val="tx1"/>
                </a:solidFill>
                <a:effectLst/>
                <a:latin typeface="+mn-lt"/>
                <a:ea typeface="+mn-ea"/>
                <a:cs typeface="+mn-cs"/>
              </a:rPr>
              <a:t> un </a:t>
            </a:r>
            <a:r>
              <a:rPr lang="en-GB" sz="1200" kern="1200" dirty="0" err="1" smtClean="0">
                <a:solidFill>
                  <a:schemeClr val="tx1"/>
                </a:solidFill>
                <a:effectLst/>
                <a:latin typeface="+mn-lt"/>
                <a:ea typeface="+mn-ea"/>
                <a:cs typeface="+mn-cs"/>
              </a:rPr>
              <a:t>acronyme</a:t>
            </a:r>
            <a:r>
              <a:rPr lang="en-GB" sz="1200" kern="1200" dirty="0" smtClean="0">
                <a:solidFill>
                  <a:schemeClr val="tx1"/>
                </a:solidFill>
                <a:effectLst/>
                <a:latin typeface="+mn-lt"/>
                <a:ea typeface="+mn-ea"/>
                <a:cs typeface="+mn-cs"/>
              </a:rPr>
              <a:t> de </a:t>
            </a:r>
            <a:r>
              <a:rPr lang="en-GB" sz="1200" b="1" kern="1200" dirty="0" err="1" smtClean="0">
                <a:solidFill>
                  <a:schemeClr val="tx1"/>
                </a:solidFill>
                <a:effectLst/>
                <a:latin typeface="+mn-lt"/>
                <a:ea typeface="+mn-ea"/>
                <a:cs typeface="+mn-cs"/>
              </a:rPr>
              <a:t>C</a:t>
            </a:r>
            <a:r>
              <a:rPr lang="en-GB" sz="1200" kern="1200" dirty="0" err="1" smtClean="0">
                <a:solidFill>
                  <a:schemeClr val="tx1"/>
                </a:solidFill>
                <a:effectLst/>
                <a:latin typeface="+mn-lt"/>
                <a:ea typeface="+mn-ea"/>
                <a:cs typeface="+mn-cs"/>
              </a:rPr>
              <a:t>utdown</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A</a:t>
            </a:r>
            <a:r>
              <a:rPr lang="en-GB" sz="1200" kern="1200" dirty="0" smtClean="0">
                <a:solidFill>
                  <a:schemeClr val="tx1"/>
                </a:solidFill>
                <a:effectLst/>
                <a:latin typeface="+mn-lt"/>
                <a:ea typeface="+mn-ea"/>
                <a:cs typeface="+mn-cs"/>
              </a:rPr>
              <a:t>nnoyed, </a:t>
            </a:r>
            <a:r>
              <a:rPr lang="en-GB" sz="1200" b="1" kern="1200" dirty="0" smtClean="0">
                <a:solidFill>
                  <a:schemeClr val="tx1"/>
                </a:solidFill>
                <a:effectLst/>
                <a:latin typeface="+mn-lt"/>
                <a:ea typeface="+mn-ea"/>
                <a:cs typeface="+mn-cs"/>
              </a:rPr>
              <a:t>G</a:t>
            </a:r>
            <a:r>
              <a:rPr lang="en-GB" sz="1200" kern="1200" dirty="0" smtClean="0">
                <a:solidFill>
                  <a:schemeClr val="tx1"/>
                </a:solidFill>
                <a:effectLst/>
                <a:latin typeface="+mn-lt"/>
                <a:ea typeface="+mn-ea"/>
                <a:cs typeface="+mn-cs"/>
              </a:rPr>
              <a:t>uilty and </a:t>
            </a:r>
            <a:r>
              <a:rPr lang="en-GB" sz="1200" b="1" kern="1200" dirty="0" smtClean="0">
                <a:solidFill>
                  <a:schemeClr val="tx1"/>
                </a:solidFill>
                <a:effectLst/>
                <a:latin typeface="+mn-lt"/>
                <a:ea typeface="+mn-ea"/>
                <a:cs typeface="+mn-cs"/>
              </a:rPr>
              <a:t>E</a:t>
            </a:r>
            <a:r>
              <a:rPr lang="en-GB" sz="1200" kern="1200" dirty="0" smtClean="0">
                <a:solidFill>
                  <a:schemeClr val="tx1"/>
                </a:solidFill>
                <a:effectLst/>
                <a:latin typeface="+mn-lt"/>
                <a:ea typeface="+mn-ea"/>
                <a:cs typeface="+mn-cs"/>
              </a:rPr>
              <a:t>ye-opener. </a:t>
            </a:r>
            <a:r>
              <a:rPr lang="fr-BE" sz="1200" kern="1200" dirty="0" smtClean="0">
                <a:solidFill>
                  <a:schemeClr val="tx1"/>
                </a:solidFill>
                <a:effectLst/>
                <a:latin typeface="+mn-lt"/>
                <a:ea typeface="+mn-ea"/>
                <a:cs typeface="+mn-cs"/>
              </a:rPr>
              <a:t>Deux réponses positives indiquent un problème d’alcool</a:t>
            </a:r>
          </a:p>
        </p:txBody>
      </p:sp>
      <p:sp>
        <p:nvSpPr>
          <p:cNvPr id="4" name="Espace réservé du numéro de diapositive 3"/>
          <p:cNvSpPr>
            <a:spLocks noGrp="1"/>
          </p:cNvSpPr>
          <p:nvPr>
            <p:ph type="sldNum" sz="quarter" idx="10"/>
          </p:nvPr>
        </p:nvSpPr>
        <p:spPr/>
        <p:txBody>
          <a:bodyPr/>
          <a:lstStyle/>
          <a:p>
            <a:fld id="{FC8BD8E7-1312-41F3-99C4-6DA5AF891969}" type="slidenum">
              <a:rPr lang="en-US" smtClean="0"/>
              <a:t>4</a:t>
            </a:fld>
            <a:endParaRPr lang="en-US"/>
          </a:p>
        </p:txBody>
      </p:sp>
    </p:spTree>
    <p:extLst>
      <p:ext uri="{BB962C8B-B14F-4D97-AF65-F5344CB8AC3E}">
        <p14:creationId xmlns:p14="http://schemas.microsoft.com/office/powerpoint/2010/main" val="381109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sz="1200" dirty="0" smtClean="0"/>
              <a:t>AG zien werknemers met alcoholmisbruik vooral maandelijks tot enkele keren per jaar</a:t>
            </a:r>
          </a:p>
          <a:p>
            <a:r>
              <a:rPr lang="nl-BE" sz="1200" dirty="0" smtClean="0"/>
              <a:t>AG FR vaker dagelijks</a:t>
            </a:r>
            <a:endParaRPr lang="nl-BE" dirty="0" smtClean="0"/>
          </a:p>
          <a:p>
            <a:endParaRPr lang="fr-BE" dirty="0"/>
          </a:p>
        </p:txBody>
      </p:sp>
      <p:sp>
        <p:nvSpPr>
          <p:cNvPr id="4" name="Espace réservé du numéro de diapositive 3"/>
          <p:cNvSpPr>
            <a:spLocks noGrp="1"/>
          </p:cNvSpPr>
          <p:nvPr>
            <p:ph type="sldNum" sz="quarter" idx="10"/>
          </p:nvPr>
        </p:nvSpPr>
        <p:spPr/>
        <p:txBody>
          <a:bodyPr/>
          <a:lstStyle/>
          <a:p>
            <a:fld id="{FC8BD8E7-1312-41F3-99C4-6DA5AF891969}" type="slidenum">
              <a:rPr lang="en-US" smtClean="0"/>
              <a:t>6</a:t>
            </a:fld>
            <a:endParaRPr lang="en-US"/>
          </a:p>
        </p:txBody>
      </p:sp>
    </p:spTree>
    <p:extLst>
      <p:ext uri="{BB962C8B-B14F-4D97-AF65-F5344CB8AC3E}">
        <p14:creationId xmlns:p14="http://schemas.microsoft.com/office/powerpoint/2010/main" val="276509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1200"/>
              </a:spcBef>
            </a:pPr>
            <a:r>
              <a:rPr lang="nl-BE" sz="1200" dirty="0" smtClean="0"/>
              <a:t>AG zien werknemers met misbruik van slaap- en kalmeermiddelen maandelijks tot vooral enkele keren per jaar</a:t>
            </a:r>
          </a:p>
          <a:p>
            <a:r>
              <a:rPr lang="nl-BE" sz="1200" dirty="0" smtClean="0"/>
              <a:t>AG FR vaker dagelijks, net zoals bij alcoholmisbruik</a:t>
            </a:r>
          </a:p>
          <a:p>
            <a:endParaRPr lang="fr-BE" dirty="0"/>
          </a:p>
        </p:txBody>
      </p:sp>
      <p:sp>
        <p:nvSpPr>
          <p:cNvPr id="4" name="Espace réservé du numéro de diapositive 3"/>
          <p:cNvSpPr>
            <a:spLocks noGrp="1"/>
          </p:cNvSpPr>
          <p:nvPr>
            <p:ph type="sldNum" sz="quarter" idx="10"/>
          </p:nvPr>
        </p:nvSpPr>
        <p:spPr/>
        <p:txBody>
          <a:bodyPr/>
          <a:lstStyle/>
          <a:p>
            <a:fld id="{FC8BD8E7-1312-41F3-99C4-6DA5AF891969}" type="slidenum">
              <a:rPr lang="en-US" smtClean="0"/>
              <a:t>7</a:t>
            </a:fld>
            <a:endParaRPr lang="en-US"/>
          </a:p>
        </p:txBody>
      </p:sp>
    </p:spTree>
    <p:extLst>
      <p:ext uri="{BB962C8B-B14F-4D97-AF65-F5344CB8AC3E}">
        <p14:creationId xmlns:p14="http://schemas.microsoft.com/office/powerpoint/2010/main" val="272447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sz="1200" dirty="0" smtClean="0"/>
              <a:t>AG zien werknemers met misbruik van cannabis beduidend minder dan bij misbruik van alcohol en slaap- en kalmeermiddelen</a:t>
            </a:r>
          </a:p>
          <a:p>
            <a:r>
              <a:rPr lang="nl-BE" sz="1200" dirty="0" smtClean="0"/>
              <a:t>Een belangrijke groep ziet dit misbruik nooit of weet het niet</a:t>
            </a:r>
          </a:p>
          <a:p>
            <a:endParaRPr lang="fr-BE" dirty="0"/>
          </a:p>
        </p:txBody>
      </p:sp>
      <p:sp>
        <p:nvSpPr>
          <p:cNvPr id="4" name="Espace réservé du numéro de diapositive 3"/>
          <p:cNvSpPr>
            <a:spLocks noGrp="1"/>
          </p:cNvSpPr>
          <p:nvPr>
            <p:ph type="sldNum" sz="quarter" idx="10"/>
          </p:nvPr>
        </p:nvSpPr>
        <p:spPr/>
        <p:txBody>
          <a:bodyPr/>
          <a:lstStyle/>
          <a:p>
            <a:fld id="{FC8BD8E7-1312-41F3-99C4-6DA5AF891969}" type="slidenum">
              <a:rPr lang="en-US" smtClean="0"/>
              <a:t>8</a:t>
            </a:fld>
            <a:endParaRPr lang="en-US"/>
          </a:p>
        </p:txBody>
      </p:sp>
    </p:spTree>
    <p:extLst>
      <p:ext uri="{BB962C8B-B14F-4D97-AF65-F5344CB8AC3E}">
        <p14:creationId xmlns:p14="http://schemas.microsoft.com/office/powerpoint/2010/main" val="214670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sz="1200" dirty="0" smtClean="0"/>
              <a:t>AG zien werknemers met misbruik van andere illegale drugs zeer weinig; nooit dagelijks</a:t>
            </a:r>
          </a:p>
          <a:p>
            <a:r>
              <a:rPr lang="nl-BE" sz="1200" dirty="0" smtClean="0"/>
              <a:t>AG NL iets frequenter </a:t>
            </a:r>
          </a:p>
          <a:p>
            <a:r>
              <a:rPr lang="nl-BE" sz="1200" dirty="0" smtClean="0"/>
              <a:t>Een belangrijke groep ziet dit misbruik nooit of weet het niet</a:t>
            </a:r>
          </a:p>
          <a:p>
            <a:endParaRPr lang="fr-BE" dirty="0"/>
          </a:p>
        </p:txBody>
      </p:sp>
      <p:sp>
        <p:nvSpPr>
          <p:cNvPr id="4" name="Espace réservé du numéro de diapositive 3"/>
          <p:cNvSpPr>
            <a:spLocks noGrp="1"/>
          </p:cNvSpPr>
          <p:nvPr>
            <p:ph type="sldNum" sz="quarter" idx="10"/>
          </p:nvPr>
        </p:nvSpPr>
        <p:spPr/>
        <p:txBody>
          <a:bodyPr/>
          <a:lstStyle/>
          <a:p>
            <a:fld id="{FC8BD8E7-1312-41F3-99C4-6DA5AF891969}" type="slidenum">
              <a:rPr lang="en-US" smtClean="0"/>
              <a:t>9</a:t>
            </a:fld>
            <a:endParaRPr lang="en-US"/>
          </a:p>
        </p:txBody>
      </p:sp>
    </p:spTree>
    <p:extLst>
      <p:ext uri="{BB962C8B-B14F-4D97-AF65-F5344CB8AC3E}">
        <p14:creationId xmlns:p14="http://schemas.microsoft.com/office/powerpoint/2010/main" val="2815779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dirty="0" smtClean="0"/>
              <a:t>Background </a:t>
            </a:r>
            <a:r>
              <a:rPr lang="en-US" sz="1200" dirty="0" smtClean="0"/>
              <a:t>Substance misuse among the working population results in increasing economic costs. General practitioners (GPs) and occupational physicians (OPs) can play a central role in detecting and managing substance misuse in the working population. Their collaboration could be critical in coordinating care, in facilitating rehabilitation and in reducing sickness absence.</a:t>
            </a:r>
          </a:p>
          <a:p>
            <a:r>
              <a:rPr lang="en-US" sz="1200" b="1" dirty="0" smtClean="0"/>
              <a:t>Aims </a:t>
            </a:r>
            <a:r>
              <a:rPr lang="en-US" sz="1200" dirty="0" smtClean="0"/>
              <a:t>To search guidelines for evidence on collaboration between GPs and OPs in substance misuse detection and management in the working population.</a:t>
            </a:r>
          </a:p>
          <a:p>
            <a:r>
              <a:rPr lang="en-US" sz="1200" b="1" dirty="0" smtClean="0"/>
              <a:t>Methods </a:t>
            </a:r>
            <a:r>
              <a:rPr lang="en-US" sz="1200" dirty="0" smtClean="0"/>
              <a:t>International guidelines regarding collaborative care for alcohol, illicit drug, hypnotic and tranquillizer misuse were identified by a systematic search in the Guidelines International Network and US </a:t>
            </a:r>
            <a:r>
              <a:rPr lang="fr-BE" sz="1200" dirty="0" smtClean="0"/>
              <a:t>National Guidelines </a:t>
            </a:r>
            <a:r>
              <a:rPr lang="fr-BE" sz="1200" dirty="0" err="1" smtClean="0"/>
              <a:t>Clearinghouse</a:t>
            </a:r>
            <a:r>
              <a:rPr lang="fr-BE" sz="1200" dirty="0" smtClean="0"/>
              <a:t> </a:t>
            </a:r>
            <a:r>
              <a:rPr lang="fr-BE" sz="1200" dirty="0" err="1" smtClean="0"/>
              <a:t>databases</a:t>
            </a:r>
            <a:r>
              <a:rPr lang="fr-BE" sz="1200" dirty="0" smtClean="0"/>
              <a:t>.</a:t>
            </a:r>
          </a:p>
          <a:p>
            <a:r>
              <a:rPr lang="en-US" sz="1200" b="1" dirty="0" smtClean="0"/>
              <a:t>Results </a:t>
            </a:r>
            <a:r>
              <a:rPr lang="en-US" sz="1200" dirty="0" smtClean="0"/>
              <a:t>In total, 20 guidelines were considered of sufficient methodological quality, based on the criteria of the Appraisal of Guidelines for Research and Education II instrument. Only two guidelines reported on the OP’s role in screening and intervention for alcohol misuse: 1) </a:t>
            </a:r>
            <a:r>
              <a:rPr lang="fr-BE" sz="1200" i="1" dirty="0" err="1" smtClean="0"/>
              <a:t>Landelijke</a:t>
            </a:r>
            <a:r>
              <a:rPr lang="fr-BE" sz="1200" i="1" dirty="0" smtClean="0"/>
              <a:t> </a:t>
            </a:r>
            <a:r>
              <a:rPr lang="fr-BE" sz="1200" i="1" dirty="0" err="1" smtClean="0"/>
              <a:t>Stuurgroep</a:t>
            </a:r>
            <a:r>
              <a:rPr lang="fr-BE" sz="1200" i="1" dirty="0" smtClean="0"/>
              <a:t> Multidisciplinaire </a:t>
            </a:r>
            <a:r>
              <a:rPr lang="fr-BE" sz="1200" i="1" dirty="0" err="1" smtClean="0"/>
              <a:t>Richtlijnontwikkeling</a:t>
            </a:r>
            <a:r>
              <a:rPr lang="fr-BE" sz="1200" i="1" dirty="0" smtClean="0"/>
              <a:t> </a:t>
            </a:r>
            <a:r>
              <a:rPr lang="nl-NL" sz="1200" i="1" dirty="0" smtClean="0"/>
              <a:t>in de GGZ Multidisciplinaire Richtlijn Stoornissen in het gebruik van alcohol. Richtlijn voor de diagnostiek en behandeling van volwassen patiënten met een stoornis in het gebruik van alcohol</a:t>
            </a:r>
            <a:r>
              <a:rPr lang="nl-NL" sz="1200" dirty="0" smtClean="0"/>
              <a:t>. Utrecht: Trimbos Instituut, 2009. 2) </a:t>
            </a:r>
            <a:r>
              <a:rPr lang="fr-BE" sz="1200" dirty="0" smtClean="0"/>
              <a:t>Haber P, </a:t>
            </a:r>
            <a:r>
              <a:rPr lang="fr-BE" sz="1200" dirty="0" err="1" smtClean="0"/>
              <a:t>Lintzeris</a:t>
            </a:r>
            <a:r>
              <a:rPr lang="fr-BE" sz="1200" dirty="0" smtClean="0"/>
              <a:t> N, </a:t>
            </a:r>
            <a:r>
              <a:rPr lang="fr-BE" sz="1200" dirty="0" err="1" smtClean="0"/>
              <a:t>Proude</a:t>
            </a:r>
            <a:r>
              <a:rPr lang="fr-BE" sz="1200" dirty="0" smtClean="0"/>
              <a:t> E, </a:t>
            </a:r>
            <a:r>
              <a:rPr lang="fr-BE" sz="1200" dirty="0" err="1" smtClean="0"/>
              <a:t>Lopatko</a:t>
            </a:r>
            <a:r>
              <a:rPr lang="fr-BE" sz="1200" dirty="0" smtClean="0"/>
              <a:t> O. </a:t>
            </a:r>
            <a:r>
              <a:rPr lang="fr-BE" sz="1200" i="1" dirty="0" smtClean="0"/>
              <a:t>Guidelines </a:t>
            </a:r>
            <a:r>
              <a:rPr lang="en-US" sz="1200" i="1" dirty="0" smtClean="0"/>
              <a:t>for the Treatment of Alcohol Problems. </a:t>
            </a:r>
            <a:r>
              <a:rPr lang="en-US" sz="1200" dirty="0" smtClean="0"/>
              <a:t>Canberra: Australian Government Department of Health and Ageing, 2009. </a:t>
            </a:r>
            <a:r>
              <a:rPr lang="en-US" sz="1200" dirty="0" smtClean="0">
                <a:hlinkClick r:id="rId3"/>
              </a:rPr>
              <a:t>http://www.drugsandalcohol.ie/20201/1/Gudelines_for_treatment_of_alcohol_problems.pdf</a:t>
            </a:r>
            <a:r>
              <a:rPr lang="en-US" sz="1200" dirty="0" smtClean="0"/>
              <a:t> </a:t>
            </a:r>
          </a:p>
          <a:p>
            <a:r>
              <a:rPr lang="en-US" sz="1200" b="1" dirty="0" smtClean="0"/>
              <a:t>Conclusions </a:t>
            </a:r>
            <a:r>
              <a:rPr lang="en-US" sz="1200" dirty="0" smtClean="0"/>
              <a:t>There is a lack of guidance on the OP’s role and on collaboration between GPs and OPs in this field. Further study is required on their respective roles in substance misuse management, the effectiveness of workplace interventions and the benefits of collaboration.</a:t>
            </a:r>
          </a:p>
        </p:txBody>
      </p:sp>
      <p:sp>
        <p:nvSpPr>
          <p:cNvPr id="4" name="Espace réservé du numéro de diapositive 3"/>
          <p:cNvSpPr>
            <a:spLocks noGrp="1"/>
          </p:cNvSpPr>
          <p:nvPr>
            <p:ph type="sldNum" sz="quarter" idx="10"/>
          </p:nvPr>
        </p:nvSpPr>
        <p:spPr/>
        <p:txBody>
          <a:bodyPr/>
          <a:lstStyle/>
          <a:p>
            <a:fld id="{FC8BD8E7-1312-41F3-99C4-6DA5AF891969}" type="slidenum">
              <a:rPr lang="en-US" smtClean="0"/>
              <a:t>18</a:t>
            </a:fld>
            <a:endParaRPr lang="en-US"/>
          </a:p>
        </p:txBody>
      </p:sp>
    </p:spTree>
    <p:extLst>
      <p:ext uri="{BB962C8B-B14F-4D97-AF65-F5344CB8AC3E}">
        <p14:creationId xmlns:p14="http://schemas.microsoft.com/office/powerpoint/2010/main" val="57496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BE" b="1" dirty="0" smtClean="0"/>
              <a:t>La sphère publique du travail</a:t>
            </a:r>
            <a:r>
              <a:rPr lang="fr-BE" dirty="0" smtClean="0"/>
              <a:t>. Ainsi, dans un premier temps, des groupes de travail mixtes (administration + médecins) devraient voir le jour de façon à définir des modifications réalistes des habitudes de travail de chaque groupe professionnel en faveur d’une meilleure collaboration. Par modification réaliste, nous entendons notamment des modifications qui s’appliqueraient dans les cas où la nécessité d’une collaboration est la plus évidente. Le retour au travail des personnes en absence de longue durée en constitue un exemple mais d’autres situations méritent certainement une approche structurée. Dans l’immédiat, un état des lieux des pratiques de collaboration interprofessionnelle existant aux niveaux locaux peut s’avérer une amorce stimulante pour la concrétisation des groupes de travail mixtes. Les deux approches — top  down et </a:t>
            </a:r>
            <a:r>
              <a:rPr lang="fr-BE" dirty="0" err="1" smtClean="0"/>
              <a:t>bottom</a:t>
            </a:r>
            <a:r>
              <a:rPr lang="fr-BE" dirty="0" smtClean="0"/>
              <a:t>-up — utilisées tout au long du processus d’investigation de </a:t>
            </a:r>
            <a:r>
              <a:rPr lang="fr-BE" dirty="0" err="1" smtClean="0"/>
              <a:t>Partnership</a:t>
            </a:r>
            <a:r>
              <a:rPr lang="fr-BE" dirty="0" smtClean="0"/>
              <a:t>, ont fait du principe d’intéressement la pièce maitresse du dispositif à mettre en place. </a:t>
            </a:r>
          </a:p>
          <a:p>
            <a:r>
              <a:rPr lang="fr-BE" b="1" dirty="0" smtClean="0"/>
              <a:t>La sphère publique du droit et de la politique</a:t>
            </a:r>
            <a:r>
              <a:rPr lang="fr-BE" dirty="0" smtClean="0"/>
              <a:t>. Ensuite, il conviendra que les autorités publiques promeuvent l’application effective des nouvelles pratiques de travail par la voie de campagnes de sensibilisation ainsi que par l’adoption de nouvelles directives, règlements ou dispositions légales.</a:t>
            </a:r>
          </a:p>
          <a:p>
            <a:r>
              <a:rPr lang="fr-BE" dirty="0" smtClean="0"/>
              <a:t>Enfin, l’équipe de recherche espère que l’existence même de ce rapport interpelle et stimule les personnes et institutions, étant partie prenante dans la collaboration interprofessionnelle, pour continuer le travail entrepris et œuvrer au changement.</a:t>
            </a:r>
          </a:p>
          <a:p>
            <a:r>
              <a:rPr lang="fr-BE" dirty="0" smtClean="0"/>
              <a:t>Mentionnons par exemple que, dans le cas de la visite de pré-reprise, le travailleur pourra bientôt entrer en contact direct avec le MT sans devoir passer préalablement par son employeur.</a:t>
            </a:r>
          </a:p>
        </p:txBody>
      </p:sp>
      <p:sp>
        <p:nvSpPr>
          <p:cNvPr id="4" name="Espace réservé du numéro de diapositive 3"/>
          <p:cNvSpPr>
            <a:spLocks noGrp="1"/>
          </p:cNvSpPr>
          <p:nvPr>
            <p:ph type="sldNum" sz="quarter" idx="10"/>
          </p:nvPr>
        </p:nvSpPr>
        <p:spPr/>
        <p:txBody>
          <a:bodyPr/>
          <a:lstStyle/>
          <a:p>
            <a:fld id="{0AA10B0D-8894-4B3D-BD38-A183FD4F89ED}" type="slidenum">
              <a:rPr lang="fr-BE" smtClean="0"/>
              <a:pPr/>
              <a:t>21</a:t>
            </a:fld>
            <a:endParaRPr lang="fr-BE"/>
          </a:p>
        </p:txBody>
      </p:sp>
    </p:spTree>
    <p:extLst>
      <p:ext uri="{BB962C8B-B14F-4D97-AF65-F5344CB8AC3E}">
        <p14:creationId xmlns:p14="http://schemas.microsoft.com/office/powerpoint/2010/main" val="4030371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Le réseau TRIO − groupes d'échanges entre Médecins-Conseil (M-C), Médecins du Travail (MT) et Médecins Généralistes (MG) − a été lancé avec succès le 24/05/2014 à Bouge lors d'une matinée qui a réuni les animateurs MG et nos collègues M-C et MT.</a:t>
            </a:r>
          </a:p>
          <a:p>
            <a:endParaRPr lang="fr-BE" dirty="0"/>
          </a:p>
        </p:txBody>
      </p:sp>
      <p:sp>
        <p:nvSpPr>
          <p:cNvPr id="4" name="Espace réservé du numéro de diapositive 3"/>
          <p:cNvSpPr>
            <a:spLocks noGrp="1"/>
          </p:cNvSpPr>
          <p:nvPr>
            <p:ph type="sldNum" sz="quarter" idx="10"/>
          </p:nvPr>
        </p:nvSpPr>
        <p:spPr/>
        <p:txBody>
          <a:bodyPr/>
          <a:lstStyle/>
          <a:p>
            <a:fld id="{FC8BD8E7-1312-41F3-99C4-6DA5AF891969}" type="slidenum">
              <a:rPr lang="en-US" smtClean="0"/>
              <a:t>34</a:t>
            </a:fld>
            <a:endParaRPr lang="en-US"/>
          </a:p>
        </p:txBody>
      </p:sp>
    </p:spTree>
    <p:extLst>
      <p:ext uri="{BB962C8B-B14F-4D97-AF65-F5344CB8AC3E}">
        <p14:creationId xmlns:p14="http://schemas.microsoft.com/office/powerpoint/2010/main" val="163366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10515600" cy="2240280"/>
          </a:xfrm>
        </p:spPr>
        <p:txBody>
          <a:bodyPr anchor="b">
            <a:normAutofit/>
          </a:bodyPr>
          <a:lstStyle>
            <a:lvl1pPr algn="ctr">
              <a:defRPr sz="4400">
                <a:solidFill>
                  <a:schemeClr val="bg1"/>
                </a:solidFill>
              </a:defRPr>
            </a:lvl1pPr>
          </a:lstStyle>
          <a:p>
            <a:r>
              <a:rPr lang="fr-FR" smtClean="0"/>
              <a:t>Modifiez le style du titre</a:t>
            </a:r>
            <a:endParaRPr lang="en-US"/>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 avec légende">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fr-FR" smtClean="0"/>
              <a:t>Modifiez le style du titre</a:t>
            </a:r>
            <a:endParaRPr lang="en-US"/>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9AF46C2-4FDB-47C2-86DF-D4709CECDF08}" type="datetime1">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1524000" y="457200"/>
            <a:ext cx="7048500" cy="5719762"/>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FAF1DBB-50B7-4A61-938C-B941BACE8621}" type="datetime1">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fr-FR" smtClean="0"/>
              <a:t>Modifiez le style du titre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7ED2BFE-3719-4351-93C6-AF82553F5670}" type="datetime1">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de section">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fr-FR" smtClean="0"/>
              <a:t>Modifiez le style du titre</a:t>
            </a:r>
            <a:endParaRPr lang="en-US"/>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Modifier les styles du texte du masque</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13A8893-CEFA-4830-8E55-1B2CE4608C1D}" type="datetime1">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2FD9462-068A-4560-BE7C-4EE35AF421D5}" type="datetime1">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43D23EB9-F1EA-4F6A-A393-C6F550447257}" type="datetime1">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fr-FR" smtClean="0"/>
              <a:t>Modifiez le style du titre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4F9D0E8-820D-4B55-900D-A16D33EA0AD0}" type="datetime1">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800">
                <a:solidFill>
                  <a:schemeClr val="bg1"/>
                </a:solidFill>
              </a:defRPr>
            </a:lvl1pPr>
          </a:lstStyle>
          <a:p>
            <a:fld id="{B4A702DC-698D-4DD0-AA53-4AA6C83D43E6}" type="datetime1">
              <a:rPr lang="en-US" smtClean="0"/>
              <a:t>11/7/2016</a:t>
            </a:fld>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800">
                <a:solidFill>
                  <a:schemeClr val="bg1"/>
                </a:solidFill>
              </a:defRPr>
            </a:lvl1pPr>
          </a:lstStyle>
          <a:p>
            <a:endParaRPr lang="en-US" dirty="0"/>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800">
                <a:solidFill>
                  <a:schemeClr val="bg1"/>
                </a:solidFill>
              </a:defRPr>
            </a:lvl1pPr>
          </a:lstStyle>
          <a:p>
            <a:fld id="{E31375A4-56A4-47D6-9801-1991572033F7}" type="slidenum">
              <a:rPr lang="en-US" smtClean="0"/>
              <a:pPr/>
              <a:t>‹N°›</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www.ssmg.be/cellules-specifiques/sante-et-bien-etre-au-travail" TargetMode="External"/><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mailto:marc.vanmeerbeek@ulg.ac.be"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Résultat de recherche d'images pour &quot;occupational health&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162" y="759410"/>
            <a:ext cx="4016375" cy="3599421"/>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Affiches, dépliants prévention alcool, drogues"/>
          <p:cNvPicPr>
            <a:picLocks noChangeAspect="1" noChangeArrowheads="1"/>
          </p:cNvPicPr>
          <p:nvPr/>
        </p:nvPicPr>
        <p:blipFill rotWithShape="1">
          <a:blip r:embed="rId3">
            <a:extLst>
              <a:ext uri="{28A0092B-C50C-407E-A947-70E740481C1C}">
                <a14:useLocalDpi xmlns:a14="http://schemas.microsoft.com/office/drawing/2010/main" val="0"/>
              </a:ext>
            </a:extLst>
          </a:blip>
          <a:srcRect l="2571" t="1768" r="7428" b="42044"/>
          <a:stretch/>
        </p:blipFill>
        <p:spPr bwMode="auto">
          <a:xfrm>
            <a:off x="5292770" y="1022898"/>
            <a:ext cx="3000375" cy="27241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533400" y="4944206"/>
            <a:ext cx="11125200" cy="914400"/>
          </a:xfrm>
        </p:spPr>
        <p:txBody>
          <a:bodyPr/>
          <a:lstStyle/>
          <a:p>
            <a:pPr algn="l" defTabSz="914400">
              <a:lnSpc>
                <a:spcPct val="90000"/>
              </a:lnSpc>
              <a:spcBef>
                <a:spcPts val="0"/>
              </a:spcBef>
              <a:buNone/>
            </a:pPr>
            <a:r>
              <a:rPr lang="en-GB" sz="4400" b="0" i="0" spc="-50" baseline="0" dirty="0" smtClean="0">
                <a:solidFill>
                  <a:schemeClr val="bg1"/>
                </a:solidFill>
                <a:latin typeface="Calibri Light"/>
                <a:ea typeface="+mj-ea"/>
                <a:cs typeface="+mj-cs"/>
              </a:rPr>
              <a:t>Alcohol and drugs at work</a:t>
            </a:r>
            <a:endParaRPr lang="en-GB" sz="4400" b="0" i="0" spc="-50" baseline="0" dirty="0">
              <a:solidFill>
                <a:schemeClr val="bg1"/>
              </a:solidFill>
              <a:latin typeface="Calibri Light"/>
              <a:ea typeface="+mj-ea"/>
              <a:cs typeface="+mj-cs"/>
            </a:endParaRPr>
          </a:p>
        </p:txBody>
      </p:sp>
      <p:sp>
        <p:nvSpPr>
          <p:cNvPr id="3" name="Sous-titre 2"/>
          <p:cNvSpPr>
            <a:spLocks noGrp="1"/>
          </p:cNvSpPr>
          <p:nvPr>
            <p:ph type="subTitle" idx="1"/>
          </p:nvPr>
        </p:nvSpPr>
        <p:spPr>
          <a:xfrm>
            <a:off x="533400" y="5871673"/>
            <a:ext cx="11125200" cy="571500"/>
          </a:xfrm>
        </p:spPr>
        <p:txBody>
          <a:bodyPr>
            <a:noAutofit/>
          </a:bodyPr>
          <a:lstStyle/>
          <a:p>
            <a:pPr marL="0" indent="0" algn="l">
              <a:spcBef>
                <a:spcPts val="0"/>
              </a:spcBef>
              <a:buNone/>
            </a:pPr>
            <a:r>
              <a:rPr lang="en-GB" b="0" i="0" spc="50" baseline="0" dirty="0" smtClean="0">
                <a:solidFill>
                  <a:schemeClr val="bg1"/>
                </a:solidFill>
              </a:rPr>
              <a:t>How can general practitioners and occupational physicians</a:t>
            </a:r>
          </a:p>
          <a:p>
            <a:pPr marL="0" indent="0" algn="l">
              <a:spcBef>
                <a:spcPts val="0"/>
              </a:spcBef>
              <a:buNone/>
            </a:pPr>
            <a:r>
              <a:rPr lang="en-GB" b="0" i="0" spc="50" baseline="0" dirty="0" smtClean="0">
                <a:solidFill>
                  <a:schemeClr val="bg1"/>
                </a:solidFill>
              </a:rPr>
              <a:t>collaborate?</a:t>
            </a:r>
            <a:endParaRPr lang="en-GB" b="0" i="0" spc="50" baseline="0" dirty="0">
              <a:solidFill>
                <a:schemeClr val="bg1"/>
              </a:solidFill>
            </a:endParaRPr>
          </a:p>
        </p:txBody>
      </p:sp>
      <p:pic>
        <p:nvPicPr>
          <p:cNvPr id="11274" name="Picture 10" descr="Résultat de recherche d'images pour &quot;family physician&quot;"/>
          <p:cNvPicPr>
            <a:picLocks noChangeAspect="1" noChangeArrowheads="1"/>
          </p:cNvPicPr>
          <p:nvPr/>
        </p:nvPicPr>
        <p:blipFill rotWithShape="1">
          <a:blip r:embed="rId4">
            <a:extLst>
              <a:ext uri="{28A0092B-C50C-407E-A947-70E740481C1C}">
                <a14:useLocalDpi xmlns:a14="http://schemas.microsoft.com/office/drawing/2010/main" val="0"/>
              </a:ext>
            </a:extLst>
          </a:blip>
          <a:srcRect l="730" t="2676" r="941" b="4894"/>
          <a:stretch/>
        </p:blipFill>
        <p:spPr bwMode="auto">
          <a:xfrm>
            <a:off x="38100" y="876299"/>
            <a:ext cx="5133975" cy="361950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5"/>
          <a:stretch>
            <a:fillRect/>
          </a:stretch>
        </p:blipFill>
        <p:spPr>
          <a:xfrm>
            <a:off x="8745862" y="5153756"/>
            <a:ext cx="3082275" cy="1341667"/>
          </a:xfrm>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68594" y="3202858"/>
            <a:ext cx="10515600" cy="2743200"/>
          </a:xfrm>
        </p:spPr>
        <p:txBody>
          <a:bodyPr/>
          <a:lstStyle/>
          <a:p>
            <a:pPr algn="ctr"/>
            <a:r>
              <a:rPr lang="fr-BE" b="1" dirty="0" smtClean="0"/>
              <a:t>2. </a:t>
            </a:r>
            <a:r>
              <a:rPr lang="fr-BE" b="1" dirty="0" smtClean="0"/>
              <a:t>General </a:t>
            </a:r>
            <a:r>
              <a:rPr lang="fr-BE" b="1" dirty="0" err="1" smtClean="0"/>
              <a:t>practitioner</a:t>
            </a:r>
            <a:r>
              <a:rPr lang="fr-BE" b="1" dirty="0" smtClean="0"/>
              <a:t>/</a:t>
            </a:r>
            <a:r>
              <a:rPr lang="fr-BE" b="1" dirty="0" err="1" smtClean="0"/>
              <a:t>Occupational</a:t>
            </a:r>
            <a:r>
              <a:rPr lang="fr-BE" b="1" dirty="0" smtClean="0"/>
              <a:t> </a:t>
            </a:r>
            <a:r>
              <a:rPr lang="fr-BE" b="1" dirty="0" err="1" smtClean="0"/>
              <a:t>physician</a:t>
            </a:r>
            <a:r>
              <a:rPr lang="fr-BE" b="1" dirty="0" smtClean="0"/>
              <a:t> </a:t>
            </a:r>
            <a:r>
              <a:rPr lang="fr-BE" b="1" dirty="0" smtClean="0"/>
              <a:t>collaboration</a:t>
            </a:r>
            <a:endParaRPr lang="fr-BE" b="1" dirty="0"/>
          </a:p>
        </p:txBody>
      </p:sp>
      <p:pic>
        <p:nvPicPr>
          <p:cNvPr id="1026" name="Picture 2" descr="Résultat de recherche d'images pour &quot;opposi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821" y="589935"/>
            <a:ext cx="666750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7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Do </a:t>
            </a:r>
            <a:r>
              <a:rPr lang="fr-BE" dirty="0" err="1" smtClean="0"/>
              <a:t>GPs</a:t>
            </a:r>
            <a:r>
              <a:rPr lang="fr-BE" dirty="0" smtClean="0"/>
              <a:t> and </a:t>
            </a:r>
            <a:r>
              <a:rPr lang="fr-BE" dirty="0" err="1" smtClean="0"/>
              <a:t>Ops</a:t>
            </a:r>
            <a:r>
              <a:rPr lang="fr-BE" dirty="0" smtClean="0"/>
              <a:t> </a:t>
            </a:r>
            <a:r>
              <a:rPr lang="fr-BE" dirty="0" err="1" smtClean="0"/>
              <a:t>collaborate</a:t>
            </a:r>
            <a:r>
              <a:rPr lang="fr-BE" dirty="0" smtClean="0"/>
              <a:t>?</a:t>
            </a:r>
            <a:endParaRPr lang="fr-BE" dirty="0"/>
          </a:p>
        </p:txBody>
      </p:sp>
      <p:sp>
        <p:nvSpPr>
          <p:cNvPr id="3" name="Espace réservé du contenu 2"/>
          <p:cNvSpPr>
            <a:spLocks noGrp="1"/>
          </p:cNvSpPr>
          <p:nvPr>
            <p:ph idx="1"/>
          </p:nvPr>
        </p:nvSpPr>
        <p:spPr>
          <a:xfrm>
            <a:off x="1108365" y="1714500"/>
            <a:ext cx="10104580" cy="4457700"/>
          </a:xfrm>
        </p:spPr>
        <p:txBody>
          <a:bodyPr>
            <a:normAutofit/>
          </a:bodyPr>
          <a:lstStyle/>
          <a:p>
            <a:r>
              <a:rPr lang="fr-BE" sz="2400" dirty="0" err="1" smtClean="0"/>
              <a:t>Some</a:t>
            </a:r>
            <a:r>
              <a:rPr lang="fr-BE" sz="2400" dirty="0" smtClean="0"/>
              <a:t> </a:t>
            </a:r>
            <a:r>
              <a:rPr lang="fr-BE" sz="2400" dirty="0" err="1" smtClean="0"/>
              <a:t>studies</a:t>
            </a:r>
            <a:r>
              <a:rPr lang="fr-BE" sz="2400" dirty="0" smtClean="0"/>
              <a:t> relate GP/OP </a:t>
            </a:r>
            <a:r>
              <a:rPr lang="fr-BE" sz="2400" dirty="0"/>
              <a:t>collaboration </a:t>
            </a:r>
            <a:endParaRPr lang="fr-BE" sz="2400" dirty="0" smtClean="0"/>
          </a:p>
          <a:p>
            <a:r>
              <a:rPr lang="fr-BE" sz="2400" dirty="0" err="1" smtClean="0"/>
              <a:t>Reciprocal</a:t>
            </a:r>
            <a:r>
              <a:rPr lang="fr-BE" sz="2400" dirty="0" smtClean="0"/>
              <a:t> </a:t>
            </a:r>
            <a:r>
              <a:rPr lang="fr-BE" sz="2400" dirty="0" err="1" smtClean="0"/>
              <a:t>demands</a:t>
            </a:r>
            <a:r>
              <a:rPr lang="fr-BE" sz="2400" dirty="0" smtClean="0"/>
              <a:t> but </a:t>
            </a:r>
            <a:r>
              <a:rPr lang="en-US" sz="2400" dirty="0"/>
              <a:t>lack of deep understanding of roles, constraints and level of respective influences</a:t>
            </a:r>
            <a:endParaRPr lang="fr-BE" sz="2400" dirty="0" smtClean="0"/>
          </a:p>
          <a:p>
            <a:r>
              <a:rPr lang="fr-BE" sz="2400" dirty="0" err="1" smtClean="0"/>
              <a:t>Little</a:t>
            </a:r>
            <a:r>
              <a:rPr lang="fr-BE" sz="2400" dirty="0" smtClean="0"/>
              <a:t> change in </a:t>
            </a:r>
            <a:r>
              <a:rPr lang="fr-BE" sz="2400" dirty="0" err="1" smtClean="0"/>
              <a:t>recent</a:t>
            </a:r>
            <a:r>
              <a:rPr lang="fr-BE" sz="2400" dirty="0" smtClean="0"/>
              <a:t> </a:t>
            </a:r>
            <a:r>
              <a:rPr lang="fr-BE" sz="2400" dirty="0" err="1" smtClean="0"/>
              <a:t>years</a:t>
            </a:r>
            <a:endParaRPr lang="fr-BE" sz="2400" dirty="0"/>
          </a:p>
          <a:p>
            <a:pPr lvl="1"/>
            <a:r>
              <a:rPr lang="en-US" sz="2200" dirty="0" err="1" smtClean="0"/>
              <a:t>Buijs</a:t>
            </a:r>
            <a:r>
              <a:rPr lang="en-US" sz="2200" dirty="0" smtClean="0"/>
              <a:t> P &amp; Van </a:t>
            </a:r>
            <a:r>
              <a:rPr lang="en-US" sz="2200" dirty="0"/>
              <a:t>Amstel R</a:t>
            </a:r>
            <a:r>
              <a:rPr lang="en-US" sz="2200" dirty="0" smtClean="0"/>
              <a:t>,</a:t>
            </a:r>
            <a:r>
              <a:rPr lang="en-US" sz="2200" i="1" dirty="0" smtClean="0"/>
              <a:t> </a:t>
            </a:r>
            <a:r>
              <a:rPr lang="en-US" sz="2200" dirty="0" smtClean="0"/>
              <a:t>1999 (Pays-Bas) ; Beaumont, </a:t>
            </a:r>
            <a:r>
              <a:rPr lang="fr-BE" sz="2200" dirty="0" smtClean="0"/>
              <a:t>2003 (Grande Bretagne) ; Mairiaux et al., </a:t>
            </a:r>
            <a:r>
              <a:rPr lang="en-US" sz="2200" dirty="0" smtClean="0"/>
              <a:t>2011 (</a:t>
            </a:r>
            <a:r>
              <a:rPr lang="en-US" sz="2200" dirty="0" err="1" smtClean="0"/>
              <a:t>Belgique</a:t>
            </a:r>
            <a:r>
              <a:rPr lang="en-US" sz="2200" dirty="0" smtClean="0"/>
              <a:t>) ;</a:t>
            </a:r>
            <a:r>
              <a:rPr lang="fr-BE" sz="2200" dirty="0" smtClean="0"/>
              <a:t> Verger </a:t>
            </a:r>
            <a:r>
              <a:rPr lang="en-US" sz="2200" dirty="0" smtClean="0"/>
              <a:t>et al., 2014 (France) ; </a:t>
            </a:r>
            <a:r>
              <a:rPr lang="fr-BE" sz="2200" dirty="0" err="1" smtClean="0"/>
              <a:t>Persechino</a:t>
            </a:r>
            <a:r>
              <a:rPr lang="fr-BE" sz="2200" dirty="0" smtClean="0"/>
              <a:t> et al., 2016 (Italie), </a:t>
            </a:r>
            <a:r>
              <a:rPr lang="en-US" sz="2200" dirty="0" smtClean="0"/>
              <a:t>Vanmeerbeek et al., 2016 (</a:t>
            </a:r>
            <a:r>
              <a:rPr lang="en-US" sz="2200" dirty="0" err="1" smtClean="0"/>
              <a:t>Belgique</a:t>
            </a:r>
            <a:r>
              <a:rPr lang="en-US" sz="2200" dirty="0" smtClean="0"/>
              <a:t>).</a:t>
            </a:r>
            <a:endParaRPr lang="fr-BE" sz="2200" dirty="0"/>
          </a:p>
          <a:p>
            <a:r>
              <a:rPr lang="en-US" sz="2400" dirty="0" smtClean="0"/>
              <a:t>Ethical </a:t>
            </a:r>
            <a:r>
              <a:rPr lang="en-US" sz="2400" dirty="0"/>
              <a:t>debate about substance </a:t>
            </a:r>
            <a:r>
              <a:rPr lang="en-US" sz="2400" dirty="0" smtClean="0"/>
              <a:t>use screening </a:t>
            </a:r>
            <a:r>
              <a:rPr lang="en-US" sz="2400" dirty="0"/>
              <a:t>by </a:t>
            </a:r>
            <a:r>
              <a:rPr lang="en-US" sz="2400" dirty="0" smtClean="0"/>
              <a:t>OPs</a:t>
            </a:r>
            <a:endParaRPr lang="en-US" sz="2400" dirty="0"/>
          </a:p>
          <a:p>
            <a:pPr lvl="1"/>
            <a:r>
              <a:rPr lang="en-US" sz="2400" dirty="0" smtClean="0"/>
              <a:t>Contrasted viewpoints </a:t>
            </a:r>
            <a:r>
              <a:rPr lang="en-US" sz="2400" dirty="0"/>
              <a:t>of the workers and employers</a:t>
            </a:r>
            <a:endParaRPr lang="fr-BE" sz="2200"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11</a:t>
            </a:fld>
            <a:endParaRPr lang="en-US"/>
          </a:p>
        </p:txBody>
      </p:sp>
    </p:spTree>
    <p:extLst>
      <p:ext uri="{BB962C8B-B14F-4D97-AF65-F5344CB8AC3E}">
        <p14:creationId xmlns:p14="http://schemas.microsoft.com/office/powerpoint/2010/main" val="393167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Frequency</a:t>
            </a:r>
            <a:r>
              <a:rPr lang="fr-BE" dirty="0" smtClean="0"/>
              <a:t> of collaboration GP/OP</a:t>
            </a:r>
            <a:endParaRPr lang="fr-FR" dirty="0"/>
          </a:p>
        </p:txBody>
      </p:sp>
      <p:sp>
        <p:nvSpPr>
          <p:cNvPr id="3" name="Content Placeholder 2"/>
          <p:cNvSpPr>
            <a:spLocks noGrp="1"/>
          </p:cNvSpPr>
          <p:nvPr>
            <p:ph sz="quarter" idx="1"/>
          </p:nvPr>
        </p:nvSpPr>
        <p:spPr/>
        <p:txBody>
          <a:bodyPr/>
          <a:lstStyle/>
          <a:p>
            <a:r>
              <a:rPr lang="fr-BE" sz="2400" dirty="0" err="1" smtClean="0"/>
              <a:t>Alcohol</a:t>
            </a:r>
            <a:endParaRPr lang="fr-BE" sz="2400" dirty="0" smtClean="0"/>
          </a:p>
          <a:p>
            <a:endParaRPr lang="fr-BE" dirty="0"/>
          </a:p>
          <a:p>
            <a:endParaRPr lang="fr-FR" dirty="0"/>
          </a:p>
        </p:txBody>
      </p:sp>
      <p:graphicFrame>
        <p:nvGraphicFramePr>
          <p:cNvPr id="4" name="Chart 3"/>
          <p:cNvGraphicFramePr>
            <a:graphicFrameLocks/>
          </p:cNvGraphicFramePr>
          <p:nvPr>
            <p:extLst>
              <p:ext uri="{D42A27DB-BD31-4B8C-83A1-F6EECF244321}">
                <p14:modId xmlns:p14="http://schemas.microsoft.com/office/powerpoint/2010/main" val="4119404880"/>
              </p:ext>
            </p:extLst>
          </p:nvPr>
        </p:nvGraphicFramePr>
        <p:xfrm>
          <a:off x="1052052" y="2132856"/>
          <a:ext cx="10097729"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E31375A4-56A4-47D6-9801-1991572033F7}" type="slidenum">
              <a:rPr lang="en-US" smtClean="0"/>
              <a:t>12</a:t>
            </a:fld>
            <a:endParaRPr lang="en-US"/>
          </a:p>
        </p:txBody>
      </p:sp>
      <p:pic>
        <p:nvPicPr>
          <p:cNvPr id="6" name="Picture 2" descr="Résultat de recherche d'images pour &quot;bièr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1686" y="115887"/>
            <a:ext cx="1825625" cy="182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25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err="1"/>
              <a:t>Frequency</a:t>
            </a:r>
            <a:r>
              <a:rPr lang="fr-BE" dirty="0"/>
              <a:t> of collaboration GP/OP</a:t>
            </a:r>
            <a:endParaRPr lang="fr-FR" dirty="0"/>
          </a:p>
        </p:txBody>
      </p:sp>
      <p:sp>
        <p:nvSpPr>
          <p:cNvPr id="3" name="Content Placeholder 2"/>
          <p:cNvSpPr>
            <a:spLocks noGrp="1"/>
          </p:cNvSpPr>
          <p:nvPr>
            <p:ph sz="quarter" idx="1"/>
          </p:nvPr>
        </p:nvSpPr>
        <p:spPr/>
        <p:txBody>
          <a:bodyPr>
            <a:normAutofit/>
          </a:bodyPr>
          <a:lstStyle/>
          <a:p>
            <a:r>
              <a:rPr lang="fr-FR" sz="2400" dirty="0" err="1" smtClean="0"/>
              <a:t>Hypnotics</a:t>
            </a:r>
            <a:r>
              <a:rPr lang="fr-FR" sz="2400" dirty="0" smtClean="0"/>
              <a:t> and </a:t>
            </a:r>
            <a:r>
              <a:rPr lang="fr-FR" sz="2400" dirty="0" err="1" smtClean="0"/>
              <a:t>tranquillizers</a:t>
            </a:r>
            <a:endParaRPr lang="fr-FR" sz="2400" dirty="0"/>
          </a:p>
        </p:txBody>
      </p:sp>
      <p:graphicFrame>
        <p:nvGraphicFramePr>
          <p:cNvPr id="4" name="Chart 3"/>
          <p:cNvGraphicFramePr>
            <a:graphicFrameLocks/>
          </p:cNvGraphicFramePr>
          <p:nvPr>
            <p:extLst>
              <p:ext uri="{D42A27DB-BD31-4B8C-83A1-F6EECF244321}">
                <p14:modId xmlns:p14="http://schemas.microsoft.com/office/powerpoint/2010/main" val="312897177"/>
              </p:ext>
            </p:extLst>
          </p:nvPr>
        </p:nvGraphicFramePr>
        <p:xfrm>
          <a:off x="1081547" y="2219324"/>
          <a:ext cx="10078065" cy="4165451"/>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E31375A4-56A4-47D6-9801-1991572033F7}" type="slidenum">
              <a:rPr lang="en-US" smtClean="0"/>
              <a:t>13</a:t>
            </a:fld>
            <a:endParaRPr lang="en-US"/>
          </a:p>
        </p:txBody>
      </p:sp>
      <p:pic>
        <p:nvPicPr>
          <p:cNvPr id="6" name="Picture 4" descr="Résultat de recherche d'images pour &quot;médicamen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707562" y="581025"/>
            <a:ext cx="2339975" cy="156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16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err="1"/>
              <a:t>Frequency</a:t>
            </a:r>
            <a:r>
              <a:rPr lang="fr-BE" dirty="0"/>
              <a:t> of collaboration GP/OP</a:t>
            </a:r>
            <a:endParaRPr lang="fr-FR" dirty="0"/>
          </a:p>
        </p:txBody>
      </p:sp>
      <p:sp>
        <p:nvSpPr>
          <p:cNvPr id="3" name="Content Placeholder 2"/>
          <p:cNvSpPr>
            <a:spLocks noGrp="1"/>
          </p:cNvSpPr>
          <p:nvPr>
            <p:ph sz="quarter" idx="1"/>
          </p:nvPr>
        </p:nvSpPr>
        <p:spPr>
          <a:xfrm>
            <a:off x="504825" y="1714500"/>
            <a:ext cx="11125199" cy="4457700"/>
          </a:xfrm>
        </p:spPr>
        <p:txBody>
          <a:bodyPr/>
          <a:lstStyle/>
          <a:p>
            <a:r>
              <a:rPr lang="fr-BE" sz="2400" dirty="0" smtClean="0"/>
              <a:t>Cannabis</a:t>
            </a:r>
          </a:p>
        </p:txBody>
      </p:sp>
      <p:graphicFrame>
        <p:nvGraphicFramePr>
          <p:cNvPr id="4" name="Chart 3"/>
          <p:cNvGraphicFramePr>
            <a:graphicFrameLocks/>
          </p:cNvGraphicFramePr>
          <p:nvPr>
            <p:extLst>
              <p:ext uri="{D42A27DB-BD31-4B8C-83A1-F6EECF244321}">
                <p14:modId xmlns:p14="http://schemas.microsoft.com/office/powerpoint/2010/main" val="41114074"/>
              </p:ext>
            </p:extLst>
          </p:nvPr>
        </p:nvGraphicFramePr>
        <p:xfrm>
          <a:off x="1071716" y="2132856"/>
          <a:ext cx="10078065"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E31375A4-56A4-47D6-9801-1991572033F7}" type="slidenum">
              <a:rPr lang="en-US" smtClean="0"/>
              <a:t>14</a:t>
            </a:fld>
            <a:endParaRPr lang="en-US"/>
          </a:p>
        </p:txBody>
      </p:sp>
      <p:pic>
        <p:nvPicPr>
          <p:cNvPr id="6" name="Picture 2" descr="Résultat de recherche d'images pour &quot;cannabis&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9761" y="246159"/>
            <a:ext cx="2149475" cy="197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14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err="1"/>
              <a:t>Frequency</a:t>
            </a:r>
            <a:r>
              <a:rPr lang="fr-BE" dirty="0"/>
              <a:t> of collaboration GP/OP</a:t>
            </a:r>
            <a:endParaRPr lang="fr-FR" dirty="0"/>
          </a:p>
        </p:txBody>
      </p:sp>
      <p:sp>
        <p:nvSpPr>
          <p:cNvPr id="3" name="Content Placeholder 2"/>
          <p:cNvSpPr>
            <a:spLocks noGrp="1"/>
          </p:cNvSpPr>
          <p:nvPr>
            <p:ph sz="quarter" idx="1"/>
          </p:nvPr>
        </p:nvSpPr>
        <p:spPr/>
        <p:txBody>
          <a:bodyPr>
            <a:normAutofit/>
          </a:bodyPr>
          <a:lstStyle/>
          <a:p>
            <a:r>
              <a:rPr lang="fr-FR" sz="2400" dirty="0" err="1" smtClean="0"/>
              <a:t>Other</a:t>
            </a:r>
            <a:r>
              <a:rPr lang="fr-FR" sz="2400" dirty="0" smtClean="0"/>
              <a:t> </a:t>
            </a:r>
            <a:r>
              <a:rPr lang="fr-FR" sz="2400" dirty="0" err="1" smtClean="0"/>
              <a:t>illegal</a:t>
            </a:r>
            <a:r>
              <a:rPr lang="fr-FR" sz="2400" dirty="0" smtClean="0"/>
              <a:t> </a:t>
            </a:r>
            <a:r>
              <a:rPr lang="fr-FR" sz="2400" dirty="0" err="1" smtClean="0"/>
              <a:t>drugs</a:t>
            </a:r>
            <a:endParaRPr lang="fr-FR" sz="2400" dirty="0"/>
          </a:p>
        </p:txBody>
      </p:sp>
      <p:graphicFrame>
        <p:nvGraphicFramePr>
          <p:cNvPr id="4" name="Chart 3"/>
          <p:cNvGraphicFramePr>
            <a:graphicFrameLocks/>
          </p:cNvGraphicFramePr>
          <p:nvPr>
            <p:extLst>
              <p:ext uri="{D42A27DB-BD31-4B8C-83A1-F6EECF244321}">
                <p14:modId xmlns:p14="http://schemas.microsoft.com/office/powerpoint/2010/main" val="3976116320"/>
              </p:ext>
            </p:extLst>
          </p:nvPr>
        </p:nvGraphicFramePr>
        <p:xfrm>
          <a:off x="1071715" y="2057400"/>
          <a:ext cx="10048569" cy="4395936"/>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E31375A4-56A4-47D6-9801-1991572033F7}" type="slidenum">
              <a:rPr lang="en-US" smtClean="0"/>
              <a:t>15</a:t>
            </a:fld>
            <a:endParaRPr lang="en-US"/>
          </a:p>
        </p:txBody>
      </p:sp>
      <p:pic>
        <p:nvPicPr>
          <p:cNvPr id="6" name="Picture 4" descr="Résultat de recherche d'images pour &quot;drogue cocaïn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0" y="579437"/>
            <a:ext cx="285750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1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Reciprocal</a:t>
            </a:r>
            <a:r>
              <a:rPr lang="fr-BE" dirty="0" smtClean="0"/>
              <a:t> </a:t>
            </a:r>
            <a:r>
              <a:rPr lang="fr-BE" dirty="0" err="1" smtClean="0"/>
              <a:t>demands</a:t>
            </a:r>
            <a:r>
              <a:rPr lang="fr-BE" dirty="0" smtClean="0"/>
              <a:t> GP/OP</a:t>
            </a:r>
            <a:endParaRPr lang="fr-FR" dirty="0"/>
          </a:p>
        </p:txBody>
      </p:sp>
      <p:sp>
        <p:nvSpPr>
          <p:cNvPr id="3" name="Content Placeholder 2"/>
          <p:cNvSpPr>
            <a:spLocks noGrp="1"/>
          </p:cNvSpPr>
          <p:nvPr>
            <p:ph sz="quarter" idx="1"/>
          </p:nvPr>
        </p:nvSpPr>
        <p:spPr>
          <a:xfrm>
            <a:off x="485775" y="1647825"/>
            <a:ext cx="11315700" cy="1360749"/>
          </a:xfrm>
          <a:ln/>
        </p:spPr>
        <p:style>
          <a:lnRef idx="1">
            <a:schemeClr val="accent2"/>
          </a:lnRef>
          <a:fillRef idx="2">
            <a:schemeClr val="accent2"/>
          </a:fillRef>
          <a:effectRef idx="1">
            <a:schemeClr val="accent2"/>
          </a:effectRef>
          <a:fontRef idx="minor">
            <a:schemeClr val="dk1"/>
          </a:fontRef>
        </p:style>
        <p:txBody>
          <a:bodyPr>
            <a:normAutofit/>
          </a:bodyPr>
          <a:lstStyle/>
          <a:p>
            <a:pPr marL="45720" indent="0">
              <a:buNone/>
            </a:pPr>
            <a:r>
              <a:rPr lang="fr-BE" sz="2400" dirty="0" smtClean="0"/>
              <a:t>J’attends du MT qu’il me contacte quand il m’adresse un patient abusant de substances</a:t>
            </a:r>
          </a:p>
          <a:p>
            <a:pPr marL="45720" indent="0">
              <a:buNone/>
            </a:pPr>
            <a:r>
              <a:rPr lang="fr-BE" sz="2400" i="1" dirty="0" err="1" smtClean="0"/>
              <a:t>Ik</a:t>
            </a:r>
            <a:r>
              <a:rPr lang="fr-BE" sz="2400" i="1" dirty="0" smtClean="0"/>
              <a:t> </a:t>
            </a:r>
            <a:r>
              <a:rPr lang="fr-BE" sz="2400" i="1" dirty="0" err="1" smtClean="0"/>
              <a:t>verwacht</a:t>
            </a:r>
            <a:r>
              <a:rPr lang="fr-BE" sz="2400" i="1" dirty="0" smtClean="0"/>
              <a:t> van de </a:t>
            </a:r>
            <a:r>
              <a:rPr lang="fr-BE" sz="2400" i="1" dirty="0" err="1" smtClean="0"/>
              <a:t>arbeidsgeneesheer</a:t>
            </a:r>
            <a:r>
              <a:rPr lang="fr-BE" sz="2400" i="1" dirty="0" smtClean="0"/>
              <a:t> </a:t>
            </a:r>
            <a:r>
              <a:rPr lang="fr-BE" sz="2400" i="1" dirty="0" err="1" smtClean="0"/>
              <a:t>dat</a:t>
            </a:r>
            <a:r>
              <a:rPr lang="fr-BE" sz="2400" i="1" dirty="0" smtClean="0"/>
              <a:t> </a:t>
            </a:r>
            <a:r>
              <a:rPr lang="fr-BE" sz="2400" i="1" dirty="0" err="1" smtClean="0"/>
              <a:t>hij</a:t>
            </a:r>
            <a:r>
              <a:rPr lang="fr-BE" sz="2400" i="1" dirty="0" smtClean="0"/>
              <a:t> me </a:t>
            </a:r>
            <a:r>
              <a:rPr lang="fr-BE" sz="2400" i="1" dirty="0" err="1" smtClean="0"/>
              <a:t>contacteert</a:t>
            </a:r>
            <a:r>
              <a:rPr lang="fr-BE" sz="2400" i="1" dirty="0" smtClean="0"/>
              <a:t> </a:t>
            </a:r>
            <a:r>
              <a:rPr lang="fr-BE" sz="2400" i="1" dirty="0" err="1" smtClean="0"/>
              <a:t>als</a:t>
            </a:r>
            <a:r>
              <a:rPr lang="fr-BE" sz="2400" i="1" dirty="0" smtClean="0"/>
              <a:t> </a:t>
            </a:r>
            <a:r>
              <a:rPr lang="fr-BE" sz="2400" i="1" dirty="0" err="1" smtClean="0"/>
              <a:t>hij</a:t>
            </a:r>
            <a:r>
              <a:rPr lang="fr-BE" sz="2400" i="1" dirty="0" smtClean="0"/>
              <a:t> </a:t>
            </a:r>
            <a:r>
              <a:rPr lang="fr-BE" sz="2400" i="1" dirty="0" err="1" smtClean="0"/>
              <a:t>een</a:t>
            </a:r>
            <a:r>
              <a:rPr lang="fr-BE" sz="2400" i="1" dirty="0" smtClean="0"/>
              <a:t> </a:t>
            </a:r>
            <a:r>
              <a:rPr lang="fr-BE" sz="2400" i="1" dirty="0" err="1" smtClean="0"/>
              <a:t>patiënt</a:t>
            </a:r>
            <a:r>
              <a:rPr lang="fr-BE" sz="2400" i="1" dirty="0" smtClean="0"/>
              <a:t> met </a:t>
            </a:r>
            <a:r>
              <a:rPr lang="fr-BE" sz="2400" i="1" dirty="0" err="1" smtClean="0"/>
              <a:t>een</a:t>
            </a:r>
            <a:r>
              <a:rPr lang="fr-BE" sz="2400" i="1" dirty="0" smtClean="0"/>
              <a:t> </a:t>
            </a:r>
            <a:r>
              <a:rPr lang="fr-BE" sz="2400" i="1" dirty="0" err="1" smtClean="0"/>
              <a:t>probleem</a:t>
            </a:r>
            <a:r>
              <a:rPr lang="fr-BE" sz="2400" i="1" dirty="0" smtClean="0"/>
              <a:t> van </a:t>
            </a:r>
            <a:r>
              <a:rPr lang="fr-BE" sz="2400" i="1" dirty="0" err="1" smtClean="0"/>
              <a:t>middelmisbruik</a:t>
            </a:r>
            <a:r>
              <a:rPr lang="fr-BE" sz="2400" i="1" dirty="0" smtClean="0"/>
              <a:t> </a:t>
            </a:r>
            <a:r>
              <a:rPr lang="fr-BE" sz="2400" i="1" dirty="0" err="1" smtClean="0"/>
              <a:t>naar</a:t>
            </a:r>
            <a:r>
              <a:rPr lang="fr-BE" sz="2400" i="1" dirty="0" smtClean="0"/>
              <a:t> me </a:t>
            </a:r>
            <a:r>
              <a:rPr lang="fr-BE" sz="2400" i="1" dirty="0" err="1" smtClean="0"/>
              <a:t>doorstuurt</a:t>
            </a:r>
            <a:endParaRPr lang="fr-BE" dirty="0" smtClean="0"/>
          </a:p>
          <a:p>
            <a:endParaRPr lang="fr-BE"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16</a:t>
            </a:fld>
            <a:endParaRPr lang="en-US"/>
          </a:p>
        </p:txBody>
      </p:sp>
      <p:sp>
        <p:nvSpPr>
          <p:cNvPr id="5" name="ZoneTexte 4"/>
          <p:cNvSpPr txBox="1"/>
          <p:nvPr/>
        </p:nvSpPr>
        <p:spPr>
          <a:xfrm>
            <a:off x="485775" y="3104419"/>
            <a:ext cx="11334750" cy="165276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45720" indent="0">
              <a:lnSpc>
                <a:spcPct val="90000"/>
              </a:lnSpc>
              <a:spcBef>
                <a:spcPts val="1800"/>
              </a:spcBef>
              <a:buClr>
                <a:schemeClr val="accent1"/>
              </a:buClr>
              <a:buSzPct val="100000"/>
              <a:buFont typeface="Arial" pitchFamily="34" charset="0"/>
              <a:buNone/>
              <a:defRPr sz="2400"/>
            </a:lvl1pPr>
            <a:lvl2pPr marL="594360" indent="-228600">
              <a:lnSpc>
                <a:spcPct val="90000"/>
              </a:lnSpc>
              <a:spcBef>
                <a:spcPts val="800"/>
              </a:spcBef>
              <a:buClr>
                <a:schemeClr val="accent1"/>
              </a:buClr>
              <a:buSzPct val="100000"/>
              <a:buFont typeface="Arial" pitchFamily="34" charset="0"/>
              <a:buChar char="▪"/>
            </a:lvl2pPr>
            <a:lvl3pPr indent="-228600">
              <a:lnSpc>
                <a:spcPct val="90000"/>
              </a:lnSpc>
              <a:spcBef>
                <a:spcPts val="800"/>
              </a:spcBef>
              <a:buClr>
                <a:schemeClr val="accent1"/>
              </a:buClr>
              <a:buSzPct val="100000"/>
              <a:buFont typeface="Arial" pitchFamily="34" charset="0"/>
              <a:buChar char="▪"/>
              <a:defRPr sz="1600"/>
            </a:lvl3pPr>
            <a:lvl4pPr marL="1188720" indent="-182880">
              <a:lnSpc>
                <a:spcPct val="90000"/>
              </a:lnSpc>
              <a:spcBef>
                <a:spcPts val="800"/>
              </a:spcBef>
              <a:buClr>
                <a:schemeClr val="accent1"/>
              </a:buClr>
              <a:buSzPct val="100000"/>
              <a:buFont typeface="Arial" pitchFamily="34" charset="0"/>
              <a:buChar char="▪"/>
              <a:defRPr sz="1400"/>
            </a:lvl4pPr>
            <a:lvl5pPr marL="1463040" indent="-182880">
              <a:lnSpc>
                <a:spcPct val="90000"/>
              </a:lnSpc>
              <a:spcBef>
                <a:spcPts val="800"/>
              </a:spcBef>
              <a:buClr>
                <a:schemeClr val="accent1"/>
              </a:buClr>
              <a:buSzPct val="100000"/>
              <a:buFont typeface="Arial" pitchFamily="34" charset="0"/>
              <a:buChar char="▪"/>
              <a:defRPr sz="1400"/>
            </a:lvl5pPr>
            <a:lvl6pPr marL="1691640" indent="-182880">
              <a:lnSpc>
                <a:spcPct val="90000"/>
              </a:lnSpc>
              <a:spcBef>
                <a:spcPts val="800"/>
              </a:spcBef>
              <a:buClr>
                <a:schemeClr val="accent1"/>
              </a:buClr>
              <a:buSzPct val="100000"/>
              <a:buFont typeface="Arial" pitchFamily="34" charset="0"/>
              <a:buChar char="▪"/>
              <a:defRPr sz="1400"/>
            </a:lvl6pPr>
            <a:lvl7pPr marL="1920240" indent="-182880">
              <a:lnSpc>
                <a:spcPct val="90000"/>
              </a:lnSpc>
              <a:spcBef>
                <a:spcPts val="800"/>
              </a:spcBef>
              <a:buClr>
                <a:schemeClr val="accent1"/>
              </a:buClr>
              <a:buSzPct val="100000"/>
              <a:buFont typeface="Arial" pitchFamily="34" charset="0"/>
              <a:buChar char="▪"/>
              <a:defRPr sz="1400"/>
            </a:lvl7pPr>
            <a:lvl8pPr marL="2148840" indent="-182880">
              <a:lnSpc>
                <a:spcPct val="90000"/>
              </a:lnSpc>
              <a:spcBef>
                <a:spcPts val="800"/>
              </a:spcBef>
              <a:buClr>
                <a:schemeClr val="accent1"/>
              </a:buClr>
              <a:buSzPct val="100000"/>
              <a:buFont typeface="Arial" pitchFamily="34" charset="0"/>
              <a:buChar char="▪"/>
              <a:defRPr sz="1400"/>
            </a:lvl8pPr>
            <a:lvl9pPr marL="2377440" indent="-182880">
              <a:lnSpc>
                <a:spcPct val="90000"/>
              </a:lnSpc>
              <a:spcBef>
                <a:spcPts val="800"/>
              </a:spcBef>
              <a:buClr>
                <a:schemeClr val="accent1"/>
              </a:buClr>
              <a:buSzPct val="100000"/>
              <a:buFont typeface="Arial" pitchFamily="34" charset="0"/>
              <a:buChar char="▪"/>
              <a:defRPr sz="1400"/>
            </a:lvl9pPr>
          </a:lstStyle>
          <a:p>
            <a:r>
              <a:rPr lang="nl-NL" dirty="0" err="1"/>
              <a:t>J’attends</a:t>
            </a:r>
            <a:r>
              <a:rPr lang="nl-NL" dirty="0"/>
              <a:t> du MG </a:t>
            </a:r>
            <a:r>
              <a:rPr lang="nl-NL" dirty="0" err="1"/>
              <a:t>qu’il</a:t>
            </a:r>
            <a:r>
              <a:rPr lang="nl-NL" dirty="0"/>
              <a:t> soit </a:t>
            </a:r>
            <a:r>
              <a:rPr lang="nl-NL" dirty="0" err="1"/>
              <a:t>conscient</a:t>
            </a:r>
            <a:r>
              <a:rPr lang="nl-NL" dirty="0"/>
              <a:t> des </a:t>
            </a:r>
            <a:r>
              <a:rPr lang="nl-NL" dirty="0" err="1"/>
              <a:t>conséquences</a:t>
            </a:r>
            <a:r>
              <a:rPr lang="nl-NL" dirty="0"/>
              <a:t> </a:t>
            </a:r>
            <a:r>
              <a:rPr lang="nl-NL" dirty="0" err="1"/>
              <a:t>sur</a:t>
            </a:r>
            <a:r>
              <a:rPr lang="nl-NL" dirty="0"/>
              <a:t> le </a:t>
            </a:r>
            <a:r>
              <a:rPr lang="nl-NL" dirty="0" err="1"/>
              <a:t>travail</a:t>
            </a:r>
            <a:r>
              <a:rPr lang="nl-NL" dirty="0"/>
              <a:t> du </a:t>
            </a:r>
            <a:r>
              <a:rPr lang="nl-NL" dirty="0" err="1"/>
              <a:t>mésusage</a:t>
            </a:r>
            <a:r>
              <a:rPr lang="nl-NL" dirty="0"/>
              <a:t> de </a:t>
            </a:r>
            <a:r>
              <a:rPr lang="nl-NL" dirty="0" err="1"/>
              <a:t>substances</a:t>
            </a:r>
            <a:endParaRPr lang="nl-NL" dirty="0"/>
          </a:p>
          <a:p>
            <a:r>
              <a:rPr lang="nl-NL" i="1" dirty="0"/>
              <a:t>Ik verwacht van de huisarts dat hij zich bewust is van de gevolgen op het werk van een patiënt met middelenmisbruik</a:t>
            </a:r>
          </a:p>
        </p:txBody>
      </p:sp>
      <p:sp>
        <p:nvSpPr>
          <p:cNvPr id="6" name="ZoneTexte 5"/>
          <p:cNvSpPr txBox="1"/>
          <p:nvPr/>
        </p:nvSpPr>
        <p:spPr>
          <a:xfrm>
            <a:off x="485775" y="4853024"/>
            <a:ext cx="11325225" cy="1652760"/>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defPPr>
              <a:defRPr lang="en-US"/>
            </a:defPPr>
            <a:lvl1pPr marL="45720" indent="0">
              <a:lnSpc>
                <a:spcPct val="90000"/>
              </a:lnSpc>
              <a:spcBef>
                <a:spcPts val="1800"/>
              </a:spcBef>
              <a:buClr>
                <a:schemeClr val="accent1"/>
              </a:buClr>
              <a:buSzPct val="100000"/>
              <a:buFont typeface="Arial" pitchFamily="34" charset="0"/>
              <a:buNone/>
              <a:defRPr sz="2400"/>
            </a:lvl1pPr>
            <a:lvl2pPr marL="594360" indent="-228600">
              <a:lnSpc>
                <a:spcPct val="90000"/>
              </a:lnSpc>
              <a:spcBef>
                <a:spcPts val="800"/>
              </a:spcBef>
              <a:buClr>
                <a:schemeClr val="accent1"/>
              </a:buClr>
              <a:buSzPct val="100000"/>
              <a:buFont typeface="Arial" pitchFamily="34" charset="0"/>
              <a:buChar char="▪"/>
            </a:lvl2pPr>
            <a:lvl3pPr indent="-228600">
              <a:lnSpc>
                <a:spcPct val="90000"/>
              </a:lnSpc>
              <a:spcBef>
                <a:spcPts val="800"/>
              </a:spcBef>
              <a:buClr>
                <a:schemeClr val="accent1"/>
              </a:buClr>
              <a:buSzPct val="100000"/>
              <a:buFont typeface="Arial" pitchFamily="34" charset="0"/>
              <a:buChar char="▪"/>
              <a:defRPr sz="1600"/>
            </a:lvl3pPr>
            <a:lvl4pPr marL="1188720" indent="-182880">
              <a:lnSpc>
                <a:spcPct val="90000"/>
              </a:lnSpc>
              <a:spcBef>
                <a:spcPts val="800"/>
              </a:spcBef>
              <a:buClr>
                <a:schemeClr val="accent1"/>
              </a:buClr>
              <a:buSzPct val="100000"/>
              <a:buFont typeface="Arial" pitchFamily="34" charset="0"/>
              <a:buChar char="▪"/>
              <a:defRPr sz="1400"/>
            </a:lvl4pPr>
            <a:lvl5pPr marL="1463040" indent="-182880">
              <a:lnSpc>
                <a:spcPct val="90000"/>
              </a:lnSpc>
              <a:spcBef>
                <a:spcPts val="800"/>
              </a:spcBef>
              <a:buClr>
                <a:schemeClr val="accent1"/>
              </a:buClr>
              <a:buSzPct val="100000"/>
              <a:buFont typeface="Arial" pitchFamily="34" charset="0"/>
              <a:buChar char="▪"/>
              <a:defRPr sz="1400"/>
            </a:lvl5pPr>
            <a:lvl6pPr marL="1691640" indent="-182880">
              <a:lnSpc>
                <a:spcPct val="90000"/>
              </a:lnSpc>
              <a:spcBef>
                <a:spcPts val="800"/>
              </a:spcBef>
              <a:buClr>
                <a:schemeClr val="accent1"/>
              </a:buClr>
              <a:buSzPct val="100000"/>
              <a:buFont typeface="Arial" pitchFamily="34" charset="0"/>
              <a:buChar char="▪"/>
              <a:defRPr sz="1400"/>
            </a:lvl6pPr>
            <a:lvl7pPr marL="1920240" indent="-182880">
              <a:lnSpc>
                <a:spcPct val="90000"/>
              </a:lnSpc>
              <a:spcBef>
                <a:spcPts val="800"/>
              </a:spcBef>
              <a:buClr>
                <a:schemeClr val="accent1"/>
              </a:buClr>
              <a:buSzPct val="100000"/>
              <a:buFont typeface="Arial" pitchFamily="34" charset="0"/>
              <a:buChar char="▪"/>
              <a:defRPr sz="1400"/>
            </a:lvl7pPr>
            <a:lvl8pPr marL="2148840" indent="-182880">
              <a:lnSpc>
                <a:spcPct val="90000"/>
              </a:lnSpc>
              <a:spcBef>
                <a:spcPts val="800"/>
              </a:spcBef>
              <a:buClr>
                <a:schemeClr val="accent1"/>
              </a:buClr>
              <a:buSzPct val="100000"/>
              <a:buFont typeface="Arial" pitchFamily="34" charset="0"/>
              <a:buChar char="▪"/>
              <a:defRPr sz="1400"/>
            </a:lvl8pPr>
            <a:lvl9pPr marL="2377440" indent="-182880">
              <a:lnSpc>
                <a:spcPct val="90000"/>
              </a:lnSpc>
              <a:spcBef>
                <a:spcPts val="800"/>
              </a:spcBef>
              <a:buClr>
                <a:schemeClr val="accent1"/>
              </a:buClr>
              <a:buSzPct val="100000"/>
              <a:buFont typeface="Arial" pitchFamily="34" charset="0"/>
              <a:buChar char="▪"/>
              <a:defRPr sz="1400"/>
            </a:lvl9pPr>
          </a:lstStyle>
          <a:p>
            <a:r>
              <a:rPr lang="fr-BE" dirty="0"/>
              <a:t>J’attends du MG qu’il me tienne informé lorsque je lui adresse un travailleur abusant de substances</a:t>
            </a:r>
          </a:p>
          <a:p>
            <a:r>
              <a:rPr lang="fr-BE" i="1" dirty="0" err="1"/>
              <a:t>Ik</a:t>
            </a:r>
            <a:r>
              <a:rPr lang="fr-BE" i="1" dirty="0"/>
              <a:t> </a:t>
            </a:r>
            <a:r>
              <a:rPr lang="fr-BE" i="1" dirty="0" err="1"/>
              <a:t>verwacht</a:t>
            </a:r>
            <a:r>
              <a:rPr lang="fr-BE" i="1" dirty="0"/>
              <a:t> van de </a:t>
            </a:r>
            <a:r>
              <a:rPr lang="fr-BE" i="1" dirty="0" err="1"/>
              <a:t>huisarts</a:t>
            </a:r>
            <a:r>
              <a:rPr lang="fr-BE" i="1" dirty="0"/>
              <a:t> </a:t>
            </a:r>
            <a:r>
              <a:rPr lang="fr-BE" i="1" dirty="0" err="1"/>
              <a:t>dat</a:t>
            </a:r>
            <a:r>
              <a:rPr lang="fr-BE" i="1" dirty="0"/>
              <a:t> </a:t>
            </a:r>
            <a:r>
              <a:rPr lang="fr-BE" i="1" dirty="0" err="1"/>
              <a:t>hij</a:t>
            </a:r>
            <a:r>
              <a:rPr lang="fr-BE" i="1" dirty="0"/>
              <a:t> me op de </a:t>
            </a:r>
            <a:r>
              <a:rPr lang="fr-BE" i="1" dirty="0" err="1"/>
              <a:t>hoogte</a:t>
            </a:r>
            <a:r>
              <a:rPr lang="fr-BE" i="1" dirty="0"/>
              <a:t> </a:t>
            </a:r>
            <a:r>
              <a:rPr lang="fr-BE" i="1" dirty="0" err="1"/>
              <a:t>houdt</a:t>
            </a:r>
            <a:r>
              <a:rPr lang="fr-BE" i="1" dirty="0"/>
              <a:t> </a:t>
            </a:r>
            <a:r>
              <a:rPr lang="fr-BE" i="1" dirty="0" err="1"/>
              <a:t>wanneer</a:t>
            </a:r>
            <a:r>
              <a:rPr lang="fr-BE" i="1" dirty="0"/>
              <a:t> </a:t>
            </a:r>
            <a:r>
              <a:rPr lang="fr-BE" i="1" dirty="0" err="1"/>
              <a:t>ik</a:t>
            </a:r>
            <a:r>
              <a:rPr lang="fr-BE" i="1" dirty="0"/>
              <a:t> </a:t>
            </a:r>
            <a:r>
              <a:rPr lang="fr-BE" i="1" dirty="0" err="1"/>
              <a:t>een</a:t>
            </a:r>
            <a:r>
              <a:rPr lang="fr-BE" i="1" dirty="0"/>
              <a:t> </a:t>
            </a:r>
            <a:r>
              <a:rPr lang="fr-BE" i="1" dirty="0" err="1"/>
              <a:t>werknemer</a:t>
            </a:r>
            <a:r>
              <a:rPr lang="fr-BE" i="1" dirty="0"/>
              <a:t> met </a:t>
            </a:r>
            <a:r>
              <a:rPr lang="fr-BE" i="1" dirty="0" err="1"/>
              <a:t>middelenmisbruik</a:t>
            </a:r>
            <a:r>
              <a:rPr lang="fr-BE" i="1" dirty="0"/>
              <a:t> </a:t>
            </a:r>
            <a:r>
              <a:rPr lang="fr-BE" i="1" dirty="0" err="1"/>
              <a:t>naar</a:t>
            </a:r>
            <a:r>
              <a:rPr lang="fr-BE" i="1" dirty="0"/>
              <a:t> hem </a:t>
            </a:r>
            <a:r>
              <a:rPr lang="fr-BE" i="1" dirty="0" err="1" smtClean="0"/>
              <a:t>verwijs</a:t>
            </a:r>
            <a:endParaRPr lang="fr-BE" i="1" dirty="0"/>
          </a:p>
        </p:txBody>
      </p:sp>
    </p:spTree>
    <p:extLst>
      <p:ext uri="{BB962C8B-B14F-4D97-AF65-F5344CB8AC3E}">
        <p14:creationId xmlns:p14="http://schemas.microsoft.com/office/powerpoint/2010/main" val="32121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arguments</a:t>
            </a:r>
            <a:endParaRPr lang="fr-BE" dirty="0"/>
          </a:p>
        </p:txBody>
      </p:sp>
      <p:pic>
        <p:nvPicPr>
          <p:cNvPr id="4" name="Espace réservé du contenu 3"/>
          <p:cNvPicPr>
            <a:picLocks noGrp="1"/>
          </p:cNvPicPr>
          <p:nvPr>
            <p:ph idx="1"/>
          </p:nvPr>
        </p:nvPicPr>
        <p:blipFill>
          <a:blip r:embed="rId2"/>
          <a:stretch>
            <a:fillRect/>
          </a:stretch>
        </p:blipFill>
        <p:spPr>
          <a:xfrm>
            <a:off x="1246908" y="1708727"/>
            <a:ext cx="9421091" cy="4645891"/>
          </a:xfrm>
          <a:prstGeom prst="rect">
            <a:avLst/>
          </a:prstGeom>
        </p:spPr>
      </p:pic>
      <p:sp>
        <p:nvSpPr>
          <p:cNvPr id="3" name="Espace réservé du numéro de diapositive 2"/>
          <p:cNvSpPr>
            <a:spLocks noGrp="1"/>
          </p:cNvSpPr>
          <p:nvPr>
            <p:ph type="sldNum" sz="quarter" idx="12"/>
          </p:nvPr>
        </p:nvSpPr>
        <p:spPr/>
        <p:txBody>
          <a:bodyPr/>
          <a:lstStyle/>
          <a:p>
            <a:fld id="{E31375A4-56A4-47D6-9801-1991572033F7}" type="slidenum">
              <a:rPr lang="en-US" smtClean="0"/>
              <a:t>17</a:t>
            </a:fld>
            <a:endParaRPr lang="en-US"/>
          </a:p>
        </p:txBody>
      </p:sp>
    </p:spTree>
    <p:extLst>
      <p:ext uri="{BB962C8B-B14F-4D97-AF65-F5344CB8AC3E}">
        <p14:creationId xmlns:p14="http://schemas.microsoft.com/office/powerpoint/2010/main" val="204660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b="1" dirty="0" smtClean="0"/>
              <a:t>Do guidelines exist for collaboration in substance abuse management?</a:t>
            </a:r>
            <a:endParaRPr lang="en-GB" dirty="0"/>
          </a:p>
        </p:txBody>
      </p:sp>
      <p:sp>
        <p:nvSpPr>
          <p:cNvPr id="6" name="Espace réservé du contenu 5"/>
          <p:cNvSpPr>
            <a:spLocks noGrp="1"/>
          </p:cNvSpPr>
          <p:nvPr>
            <p:ph idx="1"/>
          </p:nvPr>
        </p:nvSpPr>
        <p:spPr>
          <a:xfrm>
            <a:off x="604837" y="1981200"/>
            <a:ext cx="10782300" cy="4244109"/>
          </a:xfrm>
        </p:spPr>
        <p:txBody>
          <a:bodyPr>
            <a:noAutofit/>
          </a:bodyPr>
          <a:lstStyle/>
          <a:p>
            <a:r>
              <a:rPr lang="en-GB" sz="2400" dirty="0" smtClean="0"/>
              <a:t>Systematic review in 2013 </a:t>
            </a:r>
          </a:p>
          <a:p>
            <a:pPr lvl="1"/>
            <a:r>
              <a:rPr lang="fr-BE" sz="2000" dirty="0" smtClean="0"/>
              <a:t>GP/OP collaboration for screening and management of substance abuse </a:t>
            </a:r>
            <a:r>
              <a:rPr lang="fr-BE" sz="2000" dirty="0" err="1" smtClean="0"/>
              <a:t>among</a:t>
            </a:r>
            <a:r>
              <a:rPr lang="fr-BE" sz="2000" dirty="0" smtClean="0"/>
              <a:t> </a:t>
            </a:r>
            <a:r>
              <a:rPr lang="fr-BE" sz="2000" dirty="0" err="1" smtClean="0"/>
              <a:t>working</a:t>
            </a:r>
            <a:r>
              <a:rPr lang="fr-BE" sz="2000" dirty="0" smtClean="0"/>
              <a:t> </a:t>
            </a:r>
            <a:r>
              <a:rPr lang="fr-BE" sz="2000" dirty="0" err="1" smtClean="0"/>
              <a:t>age</a:t>
            </a:r>
            <a:r>
              <a:rPr lang="fr-BE" sz="2000" dirty="0" smtClean="0"/>
              <a:t> population</a:t>
            </a:r>
            <a:endParaRPr lang="fr-BE" sz="2000" dirty="0" smtClean="0"/>
          </a:p>
          <a:p>
            <a:r>
              <a:rPr lang="en-GB" sz="2400" dirty="0" smtClean="0"/>
              <a:t>Result</a:t>
            </a:r>
            <a:r>
              <a:rPr lang="fr-BE" sz="2400" dirty="0" smtClean="0"/>
              <a:t> </a:t>
            </a:r>
            <a:r>
              <a:rPr lang="fr-BE" sz="2400" dirty="0" smtClean="0"/>
              <a:t>: </a:t>
            </a:r>
            <a:r>
              <a:rPr lang="fr-BE" sz="2400" b="1" dirty="0" smtClean="0"/>
              <a:t>2 guidelines </a:t>
            </a:r>
            <a:r>
              <a:rPr lang="fr-BE" sz="1800" dirty="0" smtClean="0"/>
              <a:t>(</a:t>
            </a:r>
            <a:r>
              <a:rPr lang="nl-NL" sz="1800" dirty="0" smtClean="0"/>
              <a:t>Trimbos </a:t>
            </a:r>
            <a:r>
              <a:rPr lang="nl-NL" sz="1800" dirty="0"/>
              <a:t>Instituut, </a:t>
            </a:r>
            <a:r>
              <a:rPr lang="nl-NL" sz="1800" dirty="0" smtClean="0"/>
              <a:t>2009 ; </a:t>
            </a:r>
            <a:r>
              <a:rPr lang="en-US" sz="1800" dirty="0"/>
              <a:t>Australian Government Department of Health and Ageing, </a:t>
            </a:r>
            <a:r>
              <a:rPr lang="en-US" sz="1800" dirty="0" smtClean="0"/>
              <a:t>2009)</a:t>
            </a:r>
            <a:endParaRPr lang="fr-BE" sz="1800" dirty="0" smtClean="0"/>
          </a:p>
          <a:p>
            <a:pPr lvl="1"/>
            <a:r>
              <a:rPr lang="en-GB" sz="2000" dirty="0" smtClean="0"/>
              <a:t>OP’s role in detection and management for alcohol abuse </a:t>
            </a:r>
          </a:p>
          <a:p>
            <a:r>
              <a:rPr lang="en-US" sz="2400" dirty="0"/>
              <a:t>It remains to be </a:t>
            </a:r>
            <a:r>
              <a:rPr lang="en-US" sz="2400" dirty="0" smtClean="0"/>
              <a:t>determined</a:t>
            </a:r>
          </a:p>
          <a:p>
            <a:pPr lvl="1"/>
            <a:r>
              <a:rPr lang="fr-BE" sz="2000" dirty="0" smtClean="0"/>
              <a:t>The respective </a:t>
            </a:r>
            <a:r>
              <a:rPr lang="fr-BE" sz="2000" dirty="0" err="1" smtClean="0"/>
              <a:t>roles</a:t>
            </a:r>
            <a:endParaRPr lang="fr-BE" sz="2000" dirty="0"/>
          </a:p>
          <a:p>
            <a:pPr lvl="1"/>
            <a:r>
              <a:rPr lang="en-US" sz="2000" dirty="0"/>
              <a:t>The effectiveness of intervention in the </a:t>
            </a:r>
            <a:r>
              <a:rPr lang="en-US" sz="2000" dirty="0" smtClean="0"/>
              <a:t>workplace</a:t>
            </a:r>
          </a:p>
          <a:p>
            <a:pPr lvl="1"/>
            <a:r>
              <a:rPr lang="fr-BE" sz="2000" dirty="0"/>
              <a:t>The </a:t>
            </a:r>
            <a:r>
              <a:rPr lang="fr-BE" sz="2000" dirty="0" err="1"/>
              <a:t>benefits</a:t>
            </a:r>
            <a:r>
              <a:rPr lang="fr-BE" sz="2000" dirty="0"/>
              <a:t> of collaboration</a:t>
            </a:r>
            <a:endParaRPr lang="fr-BE" sz="2000" dirty="0" smtClean="0"/>
          </a:p>
        </p:txBody>
      </p:sp>
      <p:sp>
        <p:nvSpPr>
          <p:cNvPr id="2" name="Espace réservé du numéro de diapositive 1"/>
          <p:cNvSpPr>
            <a:spLocks noGrp="1"/>
          </p:cNvSpPr>
          <p:nvPr>
            <p:ph type="sldNum" sz="quarter" idx="12"/>
          </p:nvPr>
        </p:nvSpPr>
        <p:spPr/>
        <p:txBody>
          <a:bodyPr/>
          <a:lstStyle/>
          <a:p>
            <a:fld id="{E31375A4-56A4-47D6-9801-1991572033F7}" type="slidenum">
              <a:rPr lang="en-US" smtClean="0"/>
              <a:t>18</a:t>
            </a:fld>
            <a:endParaRPr lang="en-US"/>
          </a:p>
        </p:txBody>
      </p:sp>
    </p:spTree>
    <p:extLst>
      <p:ext uri="{BB962C8B-B14F-4D97-AF65-F5344CB8AC3E}">
        <p14:creationId xmlns:p14="http://schemas.microsoft.com/office/powerpoint/2010/main" val="355367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BE" dirty="0" smtClean="0"/>
              <a:t>Professional </a:t>
            </a:r>
            <a:r>
              <a:rPr lang="en-GB" dirty="0" smtClean="0"/>
              <a:t>identity</a:t>
            </a:r>
            <a:r>
              <a:rPr lang="fr-BE" dirty="0" smtClean="0"/>
              <a:t> and recognition</a:t>
            </a:r>
            <a:endParaRPr lang="fr-BE"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19</a:t>
            </a:fld>
            <a:endParaRPr lang="en-US"/>
          </a:p>
        </p:txBody>
      </p:sp>
      <p:graphicFrame>
        <p:nvGraphicFramePr>
          <p:cNvPr id="6" name="Espace réservé du contenu 5"/>
          <p:cNvGraphicFramePr>
            <a:graphicFrameLocks/>
          </p:cNvGraphicFramePr>
          <p:nvPr>
            <p:extLst>
              <p:ext uri="{D42A27DB-BD31-4B8C-83A1-F6EECF244321}">
                <p14:modId xmlns:p14="http://schemas.microsoft.com/office/powerpoint/2010/main" val="2687717514"/>
              </p:ext>
            </p:extLst>
          </p:nvPr>
        </p:nvGraphicFramePr>
        <p:xfrm>
          <a:off x="2022475" y="1628800"/>
          <a:ext cx="8105973" cy="4616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1703512" y="2204865"/>
            <a:ext cx="3059832" cy="646331"/>
          </a:xfrm>
          <a:prstGeom prst="rect">
            <a:avLst/>
          </a:prstGeom>
          <a:noFill/>
        </p:spPr>
        <p:txBody>
          <a:bodyPr wrap="square" rtlCol="0">
            <a:spAutoFit/>
          </a:bodyPr>
          <a:lstStyle/>
          <a:p>
            <a:r>
              <a:rPr lang="fr-BE" dirty="0" smtClean="0">
                <a:solidFill>
                  <a:schemeClr val="accent5"/>
                </a:solidFill>
              </a:rPr>
              <a:t>Affective recognition</a:t>
            </a:r>
            <a:endParaRPr lang="fr-BE" dirty="0">
              <a:solidFill>
                <a:schemeClr val="accent5"/>
              </a:solidFill>
            </a:endParaRPr>
          </a:p>
          <a:p>
            <a:r>
              <a:rPr lang="fr-BE" dirty="0" smtClean="0">
                <a:solidFill>
                  <a:schemeClr val="accent5"/>
                </a:solidFill>
              </a:rPr>
              <a:t>Self-confidence</a:t>
            </a:r>
            <a:endParaRPr lang="fr-BE" dirty="0">
              <a:solidFill>
                <a:schemeClr val="accent5"/>
              </a:solidFill>
            </a:endParaRPr>
          </a:p>
        </p:txBody>
      </p:sp>
      <p:sp>
        <p:nvSpPr>
          <p:cNvPr id="9" name="ZoneTexte 8"/>
          <p:cNvSpPr txBox="1"/>
          <p:nvPr/>
        </p:nvSpPr>
        <p:spPr>
          <a:xfrm>
            <a:off x="7324006" y="2276873"/>
            <a:ext cx="3236490" cy="646331"/>
          </a:xfrm>
          <a:prstGeom prst="rect">
            <a:avLst/>
          </a:prstGeom>
          <a:noFill/>
        </p:spPr>
        <p:txBody>
          <a:bodyPr wrap="square" rtlCol="0">
            <a:spAutoFit/>
          </a:bodyPr>
          <a:lstStyle/>
          <a:p>
            <a:pPr algn="r"/>
            <a:r>
              <a:rPr lang="fr-BE" dirty="0" smtClean="0">
                <a:solidFill>
                  <a:schemeClr val="accent4"/>
                </a:solidFill>
              </a:rPr>
              <a:t>Cultural recognition</a:t>
            </a:r>
            <a:endParaRPr lang="fr-BE" dirty="0">
              <a:solidFill>
                <a:schemeClr val="accent4"/>
              </a:solidFill>
            </a:endParaRPr>
          </a:p>
          <a:p>
            <a:pPr algn="r"/>
            <a:r>
              <a:rPr lang="fr-BE" dirty="0" smtClean="0">
                <a:solidFill>
                  <a:schemeClr val="accent4"/>
                </a:solidFill>
              </a:rPr>
              <a:t>Self-</a:t>
            </a:r>
            <a:r>
              <a:rPr lang="fr-BE" dirty="0" err="1" smtClean="0">
                <a:solidFill>
                  <a:schemeClr val="accent4"/>
                </a:solidFill>
              </a:rPr>
              <a:t>esteem</a:t>
            </a:r>
            <a:endParaRPr lang="fr-BE" dirty="0">
              <a:solidFill>
                <a:schemeClr val="accent4"/>
              </a:solidFill>
            </a:endParaRPr>
          </a:p>
        </p:txBody>
      </p:sp>
      <p:sp>
        <p:nvSpPr>
          <p:cNvPr id="10" name="ZoneTexte 9"/>
          <p:cNvSpPr txBox="1"/>
          <p:nvPr/>
        </p:nvSpPr>
        <p:spPr>
          <a:xfrm>
            <a:off x="4583832" y="6021289"/>
            <a:ext cx="3059832" cy="646331"/>
          </a:xfrm>
          <a:prstGeom prst="rect">
            <a:avLst/>
          </a:prstGeom>
          <a:noFill/>
        </p:spPr>
        <p:txBody>
          <a:bodyPr wrap="square" rtlCol="0">
            <a:spAutoFit/>
          </a:bodyPr>
          <a:lstStyle/>
          <a:p>
            <a:pPr algn="ctr"/>
            <a:r>
              <a:rPr lang="fr-BE" dirty="0" err="1" smtClean="0">
                <a:solidFill>
                  <a:srgbClr val="00CC66"/>
                </a:solidFill>
              </a:rPr>
              <a:t>Legal</a:t>
            </a:r>
            <a:r>
              <a:rPr lang="fr-BE" dirty="0" smtClean="0">
                <a:solidFill>
                  <a:srgbClr val="00CC66"/>
                </a:solidFill>
              </a:rPr>
              <a:t> recognition</a:t>
            </a:r>
            <a:endParaRPr lang="fr-BE" dirty="0">
              <a:solidFill>
                <a:srgbClr val="00CC66"/>
              </a:solidFill>
            </a:endParaRPr>
          </a:p>
          <a:p>
            <a:pPr algn="ctr"/>
            <a:r>
              <a:rPr lang="fr-BE" dirty="0" smtClean="0">
                <a:solidFill>
                  <a:srgbClr val="00CC66"/>
                </a:solidFill>
              </a:rPr>
              <a:t>Self-respect</a:t>
            </a:r>
            <a:endParaRPr lang="fr-BE" dirty="0">
              <a:solidFill>
                <a:srgbClr val="00CC66"/>
              </a:solidFill>
            </a:endParaRPr>
          </a:p>
        </p:txBody>
      </p:sp>
      <p:sp>
        <p:nvSpPr>
          <p:cNvPr id="11" name="ZoneTexte 10"/>
          <p:cNvSpPr txBox="1"/>
          <p:nvPr/>
        </p:nvSpPr>
        <p:spPr>
          <a:xfrm>
            <a:off x="8410871" y="3429001"/>
            <a:ext cx="1717576" cy="646331"/>
          </a:xfrm>
          <a:prstGeom prst="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i="1" dirty="0" err="1" smtClean="0">
                <a:solidFill>
                  <a:schemeClr val="accent4"/>
                </a:solidFill>
              </a:rPr>
              <a:t>Partitioning</a:t>
            </a:r>
            <a:r>
              <a:rPr lang="fr-BE" i="1" dirty="0" smtClean="0">
                <a:solidFill>
                  <a:schemeClr val="accent4"/>
                </a:solidFill>
              </a:rPr>
              <a:t> </a:t>
            </a:r>
            <a:endParaRPr lang="fr-BE" i="1" dirty="0">
              <a:solidFill>
                <a:schemeClr val="accent4"/>
              </a:solidFill>
            </a:endParaRPr>
          </a:p>
          <a:p>
            <a:r>
              <a:rPr lang="fr-BE" i="1" dirty="0" err="1" smtClean="0">
                <a:solidFill>
                  <a:schemeClr val="accent4"/>
                </a:solidFill>
              </a:rPr>
              <a:t>Denial</a:t>
            </a:r>
            <a:endParaRPr lang="fr-BE" i="1" dirty="0">
              <a:solidFill>
                <a:schemeClr val="accent4"/>
              </a:solidFill>
            </a:endParaRPr>
          </a:p>
        </p:txBody>
      </p:sp>
      <p:sp>
        <p:nvSpPr>
          <p:cNvPr id="12" name="ZoneTexte 11"/>
          <p:cNvSpPr txBox="1"/>
          <p:nvPr/>
        </p:nvSpPr>
        <p:spPr>
          <a:xfrm>
            <a:off x="7863902" y="5374958"/>
            <a:ext cx="1328442" cy="646331"/>
          </a:xfrm>
          <a:prstGeom prst="rect">
            <a:avLst/>
          </a:prstGeom>
          <a:ln>
            <a:solidFill>
              <a:srgbClr val="00CC6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i="1" dirty="0">
                <a:solidFill>
                  <a:srgbClr val="00CC66"/>
                </a:solidFill>
              </a:rPr>
              <a:t>Absence</a:t>
            </a:r>
          </a:p>
          <a:p>
            <a:r>
              <a:rPr lang="fr-BE" i="1" dirty="0" err="1" smtClean="0">
                <a:solidFill>
                  <a:srgbClr val="00CC66"/>
                </a:solidFill>
              </a:rPr>
              <a:t>Invisibility</a:t>
            </a:r>
            <a:endParaRPr lang="fr-BE" i="1" dirty="0">
              <a:solidFill>
                <a:srgbClr val="00CC66"/>
              </a:solidFill>
            </a:endParaRPr>
          </a:p>
        </p:txBody>
      </p:sp>
      <p:sp>
        <p:nvSpPr>
          <p:cNvPr id="13" name="ZoneTexte 12"/>
          <p:cNvSpPr txBox="1"/>
          <p:nvPr/>
        </p:nvSpPr>
        <p:spPr>
          <a:xfrm>
            <a:off x="658888" y="5961589"/>
            <a:ext cx="3618144"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BE" sz="1200" dirty="0"/>
              <a:t>Axel </a:t>
            </a:r>
            <a:r>
              <a:rPr lang="fr-BE" sz="1200" dirty="0" err="1"/>
              <a:t>Honneth</a:t>
            </a:r>
            <a:r>
              <a:rPr lang="fr-BE" sz="1200" dirty="0"/>
              <a:t>. </a:t>
            </a:r>
            <a:r>
              <a:rPr lang="fr-BE" sz="1200" i="1" dirty="0" smtClean="0"/>
              <a:t>T</a:t>
            </a:r>
            <a:r>
              <a:rPr lang="en-US" sz="1200" i="1" dirty="0" smtClean="0"/>
              <a:t>he </a:t>
            </a:r>
            <a:r>
              <a:rPr lang="en-US" sz="1200" i="1" dirty="0"/>
              <a:t>Struggle for Recognition: The Moral Grammar of Social Conflicts</a:t>
            </a:r>
            <a:r>
              <a:rPr lang="en-US" sz="1200" dirty="0"/>
              <a:t> (Polity Press, 1995 [1992</a:t>
            </a:r>
            <a:r>
              <a:rPr lang="en-US" sz="1200" dirty="0" smtClean="0"/>
              <a:t>]).</a:t>
            </a:r>
            <a:endParaRPr lang="fr-BE" sz="1200" dirty="0"/>
          </a:p>
        </p:txBody>
      </p:sp>
    </p:spTree>
    <p:extLst>
      <p:ext uri="{BB962C8B-B14F-4D97-AF65-F5344CB8AC3E}">
        <p14:creationId xmlns:p14="http://schemas.microsoft.com/office/powerpoint/2010/main" val="394949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BE" dirty="0" smtClean="0"/>
              <a:t>Data source</a:t>
            </a:r>
            <a:endParaRPr lang="fr-BE" dirty="0"/>
          </a:p>
        </p:txBody>
      </p:sp>
      <p:sp>
        <p:nvSpPr>
          <p:cNvPr id="3" name="Espace réservé du contenu 2"/>
          <p:cNvSpPr>
            <a:spLocks noGrp="1"/>
          </p:cNvSpPr>
          <p:nvPr>
            <p:ph sz="half" idx="1"/>
          </p:nvPr>
        </p:nvSpPr>
        <p:spPr>
          <a:xfrm>
            <a:off x="496389" y="1933302"/>
            <a:ext cx="7254240" cy="4650377"/>
          </a:xfrm>
        </p:spPr>
        <p:txBody>
          <a:bodyPr>
            <a:normAutofit/>
          </a:bodyPr>
          <a:lstStyle/>
          <a:p>
            <a:r>
              <a:rPr lang="en-GB" sz="2400" b="1" dirty="0" smtClean="0"/>
              <a:t>“</a:t>
            </a:r>
            <a:r>
              <a:rPr lang="en-GB" sz="2400" b="1" dirty="0"/>
              <a:t>Up To </a:t>
            </a:r>
            <a:r>
              <a:rPr lang="en-GB" sz="2400" b="1" dirty="0" smtClean="0"/>
              <a:t>Date”</a:t>
            </a:r>
            <a:r>
              <a:rPr lang="en-GB" sz="2400" dirty="0" smtClean="0"/>
              <a:t> (2012-2015). S</a:t>
            </a:r>
            <a:r>
              <a:rPr lang="fr-BE" sz="2400" dirty="0" err="1" smtClean="0"/>
              <a:t>ubstances</a:t>
            </a:r>
            <a:r>
              <a:rPr lang="fr-BE" sz="2400" dirty="0" smtClean="0"/>
              <a:t> abuse: </a:t>
            </a:r>
            <a:r>
              <a:rPr lang="fr-BE" sz="2400" dirty="0" err="1" smtClean="0"/>
              <a:t>alcohol</a:t>
            </a:r>
            <a:r>
              <a:rPr lang="fr-BE" sz="2400" dirty="0"/>
              <a:t>, </a:t>
            </a:r>
            <a:r>
              <a:rPr lang="fr-BE" sz="2400" dirty="0" err="1" smtClean="0"/>
              <a:t>hypnotics</a:t>
            </a:r>
            <a:r>
              <a:rPr lang="fr-BE" sz="2400" dirty="0"/>
              <a:t>, </a:t>
            </a:r>
            <a:r>
              <a:rPr lang="fr-BE" sz="2400" dirty="0" err="1" smtClean="0"/>
              <a:t>tranquillisers</a:t>
            </a:r>
            <a:r>
              <a:rPr lang="fr-BE" sz="2400" dirty="0" smtClean="0"/>
              <a:t> </a:t>
            </a:r>
            <a:r>
              <a:rPr lang="fr-BE" sz="2400" dirty="0"/>
              <a:t>and </a:t>
            </a:r>
            <a:r>
              <a:rPr lang="fr-BE" sz="2400" dirty="0" err="1" smtClean="0"/>
              <a:t>illegals</a:t>
            </a:r>
            <a:r>
              <a:rPr lang="fr-BE" sz="2400" dirty="0" smtClean="0"/>
              <a:t> </a:t>
            </a:r>
            <a:r>
              <a:rPr lang="fr-BE" sz="2400" dirty="0" err="1" smtClean="0"/>
              <a:t>drugs</a:t>
            </a:r>
            <a:endParaRPr lang="en-GB" sz="2400" dirty="0" smtClean="0"/>
          </a:p>
          <a:p>
            <a:pPr lvl="1"/>
            <a:r>
              <a:rPr lang="fr-BE" sz="2000" dirty="0" err="1" smtClean="0"/>
              <a:t>Adult</a:t>
            </a:r>
            <a:r>
              <a:rPr lang="fr-BE" sz="2000" dirty="0" smtClean="0"/>
              <a:t> population: 18-65 </a:t>
            </a:r>
            <a:r>
              <a:rPr lang="fr-BE" sz="2000" dirty="0" err="1" smtClean="0"/>
              <a:t>years</a:t>
            </a:r>
            <a:endParaRPr lang="fr-BE" sz="2000" dirty="0"/>
          </a:p>
          <a:p>
            <a:pPr lvl="1"/>
            <a:r>
              <a:rPr lang="fr-BE" sz="2000" dirty="0" err="1" smtClean="0"/>
              <a:t>Demand</a:t>
            </a:r>
            <a:r>
              <a:rPr lang="fr-BE" sz="2000" dirty="0" smtClean="0"/>
              <a:t> for care in first line? </a:t>
            </a:r>
          </a:p>
          <a:p>
            <a:pPr lvl="1"/>
            <a:r>
              <a:rPr lang="fr-BE" sz="2000" dirty="0" err="1" smtClean="0"/>
              <a:t>Involvement</a:t>
            </a:r>
            <a:r>
              <a:rPr lang="fr-BE" sz="2000" dirty="0" smtClean="0"/>
              <a:t> of </a:t>
            </a:r>
            <a:r>
              <a:rPr lang="fr-BE" sz="2000" dirty="0" err="1" smtClean="0"/>
              <a:t>GPs</a:t>
            </a:r>
            <a:r>
              <a:rPr lang="fr-BE" sz="2000" dirty="0" smtClean="0"/>
              <a:t> and </a:t>
            </a:r>
            <a:r>
              <a:rPr lang="fr-BE" sz="2000" dirty="0" err="1" smtClean="0"/>
              <a:t>OPs</a:t>
            </a:r>
            <a:r>
              <a:rPr lang="fr-BE" sz="2000" dirty="0" smtClean="0"/>
              <a:t> in the topic? </a:t>
            </a:r>
          </a:p>
          <a:p>
            <a:pPr lvl="1"/>
            <a:r>
              <a:rPr lang="fr-BE" sz="2000" dirty="0" err="1" smtClean="0"/>
              <a:t>What</a:t>
            </a:r>
            <a:r>
              <a:rPr lang="fr-BE" sz="2000" dirty="0" smtClean="0"/>
              <a:t> ressource for an </a:t>
            </a:r>
            <a:r>
              <a:rPr lang="fr-BE" sz="2000" dirty="0" err="1" smtClean="0"/>
              <a:t>appropriate</a:t>
            </a:r>
            <a:r>
              <a:rPr lang="fr-BE" sz="2000" dirty="0" smtClean="0"/>
              <a:t> </a:t>
            </a:r>
            <a:r>
              <a:rPr lang="fr-BE" sz="2000" dirty="0" err="1" smtClean="0"/>
              <a:t>answer</a:t>
            </a:r>
            <a:r>
              <a:rPr lang="fr-BE" sz="2000" dirty="0" smtClean="0"/>
              <a:t>? </a:t>
            </a:r>
            <a:endParaRPr lang="fr-BE" sz="2000" dirty="0"/>
          </a:p>
          <a:p>
            <a:r>
              <a:rPr lang="en-GB" sz="2400" b="1" dirty="0" smtClean="0"/>
              <a:t>“</a:t>
            </a:r>
            <a:r>
              <a:rPr lang="fr-BE" sz="2400" b="1" dirty="0" err="1" smtClean="0"/>
              <a:t>Partnership</a:t>
            </a:r>
            <a:r>
              <a:rPr lang="en-GB" sz="2400" b="1" dirty="0" smtClean="0"/>
              <a:t>”</a:t>
            </a:r>
            <a:r>
              <a:rPr lang="fr-BE" sz="2400" b="1" dirty="0" smtClean="0"/>
              <a:t> 1 &amp; 2</a:t>
            </a:r>
            <a:r>
              <a:rPr lang="fr-BE" sz="2400" dirty="0"/>
              <a:t> (2010-2013). </a:t>
            </a:r>
            <a:r>
              <a:rPr lang="fr-BE" sz="2400" dirty="0" err="1" smtClean="0"/>
              <a:t>Occupational</a:t>
            </a:r>
            <a:r>
              <a:rPr lang="fr-BE" sz="2400" dirty="0" smtClean="0"/>
              <a:t> </a:t>
            </a:r>
            <a:r>
              <a:rPr lang="fr-BE" sz="2400" dirty="0"/>
              <a:t>and </a:t>
            </a:r>
            <a:r>
              <a:rPr lang="fr-BE" sz="2400" dirty="0" err="1"/>
              <a:t>environmental</a:t>
            </a:r>
            <a:r>
              <a:rPr lang="fr-BE" sz="2400" dirty="0"/>
              <a:t> </a:t>
            </a:r>
            <a:r>
              <a:rPr lang="en-GB" sz="2400" dirty="0" smtClean="0"/>
              <a:t>pathology</a:t>
            </a:r>
            <a:endParaRPr lang="fr-BE" sz="2400" dirty="0" smtClean="0"/>
          </a:p>
          <a:p>
            <a:pPr lvl="1"/>
            <a:r>
              <a:rPr lang="fr-BE" sz="2000" dirty="0"/>
              <a:t>Collaboration </a:t>
            </a:r>
            <a:r>
              <a:rPr lang="fr-BE" sz="2000" dirty="0" err="1" smtClean="0"/>
              <a:t>between</a:t>
            </a:r>
            <a:r>
              <a:rPr lang="fr-BE" sz="2000" dirty="0" smtClean="0"/>
              <a:t> </a:t>
            </a:r>
            <a:r>
              <a:rPr lang="fr-BE" sz="2000" dirty="0" err="1" smtClean="0"/>
              <a:t>general</a:t>
            </a:r>
            <a:r>
              <a:rPr lang="fr-BE" sz="2000" dirty="0" smtClean="0"/>
              <a:t> </a:t>
            </a:r>
            <a:r>
              <a:rPr lang="fr-BE" sz="2000" dirty="0" err="1" smtClean="0"/>
              <a:t>practitioners</a:t>
            </a:r>
            <a:r>
              <a:rPr lang="fr-BE" sz="2000" dirty="0" smtClean="0"/>
              <a:t>, </a:t>
            </a:r>
            <a:r>
              <a:rPr lang="fr-BE" sz="2000" dirty="0" err="1" smtClean="0"/>
              <a:t>occupational</a:t>
            </a:r>
            <a:r>
              <a:rPr lang="fr-BE" sz="2000" dirty="0" smtClean="0"/>
              <a:t> </a:t>
            </a:r>
            <a:r>
              <a:rPr lang="fr-BE" sz="2000" dirty="0" err="1" smtClean="0"/>
              <a:t>physicians</a:t>
            </a:r>
            <a:r>
              <a:rPr lang="fr-BE" sz="2000" dirty="0" smtClean="0"/>
              <a:t> and social </a:t>
            </a:r>
            <a:r>
              <a:rPr lang="fr-BE" sz="2000" dirty="0" err="1" smtClean="0"/>
              <a:t>insurance</a:t>
            </a:r>
            <a:r>
              <a:rPr lang="fr-BE" sz="2000" dirty="0" smtClean="0"/>
              <a:t> </a:t>
            </a:r>
            <a:r>
              <a:rPr lang="fr-BE" sz="2000" dirty="0" err="1" smtClean="0"/>
              <a:t>physicians</a:t>
            </a:r>
            <a:endParaRPr lang="fr-BE" sz="2000" dirty="0"/>
          </a:p>
        </p:txBody>
      </p:sp>
      <p:pic>
        <p:nvPicPr>
          <p:cNvPr id="7" name="Espace réservé du contenu 6"/>
          <p:cNvPicPr>
            <a:picLocks noGrp="1"/>
          </p:cNvPicPr>
          <p:nvPr>
            <p:ph sz="half" idx="2"/>
          </p:nvPr>
        </p:nvPicPr>
        <p:blipFill rotWithShape="1">
          <a:blip r:embed="rId2"/>
          <a:srcRect l="9856" t="13514" r="8582" b="11156"/>
          <a:stretch/>
        </p:blipFill>
        <p:spPr>
          <a:xfrm>
            <a:off x="8063346" y="2503054"/>
            <a:ext cx="3666836" cy="2540001"/>
          </a:xfrm>
          <a:prstGeom prst="rect">
            <a:avLst/>
          </a:prstGeom>
        </p:spPr>
      </p:pic>
      <p:sp>
        <p:nvSpPr>
          <p:cNvPr id="2" name="Espace réservé du numéro de diapositive 1"/>
          <p:cNvSpPr>
            <a:spLocks noGrp="1"/>
          </p:cNvSpPr>
          <p:nvPr>
            <p:ph type="sldNum" sz="quarter" idx="12"/>
          </p:nvPr>
        </p:nvSpPr>
        <p:spPr/>
        <p:txBody>
          <a:bodyPr/>
          <a:lstStyle/>
          <a:p>
            <a:fld id="{E31375A4-56A4-47D6-9801-1991572033F7}" type="slidenum">
              <a:rPr lang="en-US" smtClean="0"/>
              <a:t>2</a:t>
            </a:fld>
            <a:endParaRPr lang="en-US"/>
          </a:p>
        </p:txBody>
      </p:sp>
    </p:spTree>
    <p:extLst>
      <p:ext uri="{BB962C8B-B14F-4D97-AF65-F5344CB8AC3E}">
        <p14:creationId xmlns:p14="http://schemas.microsoft.com/office/powerpoint/2010/main" val="396115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3999" y="457200"/>
            <a:ext cx="9534525" cy="1143000"/>
          </a:xfrm>
        </p:spPr>
        <p:txBody>
          <a:bodyPr>
            <a:normAutofit fontScale="90000"/>
          </a:bodyPr>
          <a:lstStyle/>
          <a:p>
            <a:r>
              <a:rPr lang="fr-BE" dirty="0" smtClean="0"/>
              <a:t>RDIC model</a:t>
            </a:r>
            <a:r>
              <a:rPr lang="fr-BE" dirty="0" smtClean="0"/>
              <a:t/>
            </a:r>
            <a:br>
              <a:rPr lang="fr-BE" dirty="0" smtClean="0"/>
            </a:br>
            <a:r>
              <a:rPr lang="fr-BE" i="1" dirty="0" smtClean="0"/>
              <a:t>Resource </a:t>
            </a:r>
            <a:r>
              <a:rPr lang="fr-BE" i="1" dirty="0" err="1"/>
              <a:t>Dependence</a:t>
            </a:r>
            <a:r>
              <a:rPr lang="fr-BE" i="1" dirty="0"/>
              <a:t> </a:t>
            </a:r>
            <a:r>
              <a:rPr lang="fr-BE" i="1" dirty="0" err="1"/>
              <a:t>Institutional</a:t>
            </a:r>
            <a:r>
              <a:rPr lang="fr-BE" i="1" dirty="0"/>
              <a:t> </a:t>
            </a:r>
            <a:r>
              <a:rPr lang="fr-BE" i="1" dirty="0" err="1" smtClean="0"/>
              <a:t>Cooperation</a:t>
            </a:r>
            <a:endParaRPr lang="fr-BE" dirty="0"/>
          </a:p>
        </p:txBody>
      </p:sp>
      <p:sp>
        <p:nvSpPr>
          <p:cNvPr id="3" name="Espace réservé du numéro de diapositive 2"/>
          <p:cNvSpPr>
            <a:spLocks noGrp="1"/>
          </p:cNvSpPr>
          <p:nvPr>
            <p:ph type="sldNum" sz="quarter" idx="12"/>
          </p:nvPr>
        </p:nvSpPr>
        <p:spPr/>
        <p:txBody>
          <a:bodyPr/>
          <a:lstStyle/>
          <a:p>
            <a:fld id="{E31375A4-56A4-47D6-9801-1991572033F7}" type="slidenum">
              <a:rPr lang="en-US" smtClean="0"/>
              <a:t>20</a:t>
            </a:fld>
            <a:endParaRPr lang="en-US"/>
          </a:p>
        </p:txBody>
      </p:sp>
      <p:pic>
        <p:nvPicPr>
          <p:cNvPr id="5" name="Picture 2" descr="http://www.springerimages.com/img/Images/BMC/JOU=12889/VOL=2013.13/ISU=1/ART=5182/MediaObjects/MEDIUM_12889_2012_5182_Fig1_HTML.jpg"/>
          <p:cNvPicPr>
            <a:picLocks noChangeAspect="1" noChangeArrowheads="1"/>
          </p:cNvPicPr>
          <p:nvPr/>
        </p:nvPicPr>
        <p:blipFill>
          <a:blip r:embed="rId2"/>
          <a:srcRect/>
          <a:stretch>
            <a:fillRect/>
          </a:stretch>
        </p:blipFill>
        <p:spPr bwMode="auto">
          <a:xfrm>
            <a:off x="2855641" y="2204864"/>
            <a:ext cx="6021663" cy="3365380"/>
          </a:xfrm>
          <a:prstGeom prst="rect">
            <a:avLst/>
          </a:prstGeom>
          <a:noFill/>
        </p:spPr>
      </p:pic>
      <p:sp>
        <p:nvSpPr>
          <p:cNvPr id="6" name="ZoneTexte 5"/>
          <p:cNvSpPr txBox="1"/>
          <p:nvPr/>
        </p:nvSpPr>
        <p:spPr>
          <a:xfrm>
            <a:off x="1052511" y="6174908"/>
            <a:ext cx="10477499" cy="27699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dirty="0"/>
              <a:t>de </a:t>
            </a:r>
            <a:r>
              <a:rPr lang="en-US" sz="1200" dirty="0" err="1"/>
              <a:t>Rijk</a:t>
            </a:r>
            <a:r>
              <a:rPr lang="en-US" sz="1200" dirty="0"/>
              <a:t> A, van </a:t>
            </a:r>
            <a:r>
              <a:rPr lang="en-US" sz="1200" dirty="0" err="1"/>
              <a:t>Raak</a:t>
            </a:r>
            <a:r>
              <a:rPr lang="en-US" sz="1200" dirty="0"/>
              <a:t> A, van der Made J: </a:t>
            </a:r>
            <a:r>
              <a:rPr lang="en-US" sz="1200" b="1" dirty="0"/>
              <a:t>A new theoretical model for cooperation in public health settings: the RDIC model. </a:t>
            </a:r>
            <a:r>
              <a:rPr lang="en-US" sz="1200" b="1" i="1" dirty="0" err="1"/>
              <a:t>Qual</a:t>
            </a:r>
            <a:r>
              <a:rPr lang="en-US" sz="1200" b="1" i="1" dirty="0"/>
              <a:t> Health Res 2007, 17(8):1103-1116.</a:t>
            </a:r>
          </a:p>
        </p:txBody>
      </p:sp>
    </p:spTree>
    <p:extLst>
      <p:ext uri="{BB962C8B-B14F-4D97-AF65-F5344CB8AC3E}">
        <p14:creationId xmlns:p14="http://schemas.microsoft.com/office/powerpoint/2010/main" val="43326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Contribution of </a:t>
            </a:r>
            <a:r>
              <a:rPr lang="fr-BE" dirty="0" err="1"/>
              <a:t>theoretical</a:t>
            </a:r>
            <a:r>
              <a:rPr lang="fr-BE" dirty="0"/>
              <a:t> </a:t>
            </a:r>
            <a:r>
              <a:rPr lang="fr-BE" dirty="0" err="1"/>
              <a:t>models</a:t>
            </a:r>
            <a:endParaRPr lang="fr-BE" dirty="0"/>
          </a:p>
        </p:txBody>
      </p:sp>
      <p:sp>
        <p:nvSpPr>
          <p:cNvPr id="4" name="Espace réservé du numéro de diapositive 3"/>
          <p:cNvSpPr>
            <a:spLocks noGrp="1"/>
          </p:cNvSpPr>
          <p:nvPr>
            <p:ph type="sldNum" sz="quarter" idx="12"/>
          </p:nvPr>
        </p:nvSpPr>
        <p:spPr/>
        <p:txBody>
          <a:bodyPr/>
          <a:lstStyle/>
          <a:p>
            <a:fld id="{F8095906-E381-4072-8125-FC121B185017}" type="slidenum">
              <a:rPr lang="fr-FR" smtClean="0"/>
              <a:pPr/>
              <a:t>21</a:t>
            </a:fld>
            <a:endParaRPr lang="fr-F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037950770"/>
              </p:ext>
            </p:extLst>
          </p:nvPr>
        </p:nvGraphicFramePr>
        <p:xfrm>
          <a:off x="1919887" y="1935926"/>
          <a:ext cx="8361363"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939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831850" y="2603090"/>
            <a:ext cx="10515600" cy="2743200"/>
          </a:xfrm>
        </p:spPr>
        <p:txBody>
          <a:bodyPr/>
          <a:lstStyle/>
          <a:p>
            <a:pPr algn="ctr"/>
            <a:r>
              <a:rPr lang="fr-BE" b="1" dirty="0" smtClean="0"/>
              <a:t>3. </a:t>
            </a:r>
            <a:r>
              <a:rPr lang="fr-BE" dirty="0" err="1"/>
              <a:t>Proposals</a:t>
            </a:r>
            <a:r>
              <a:rPr lang="fr-BE" dirty="0"/>
              <a:t> for </a:t>
            </a:r>
            <a:r>
              <a:rPr lang="fr-BE" dirty="0" err="1"/>
              <a:t>improvement</a:t>
            </a:r>
            <a:endParaRPr lang="fr-BE" b="1" dirty="0"/>
          </a:p>
        </p:txBody>
      </p:sp>
      <p:sp>
        <p:nvSpPr>
          <p:cNvPr id="3" name="Espace réservé du texte 2"/>
          <p:cNvSpPr>
            <a:spLocks noGrp="1"/>
          </p:cNvSpPr>
          <p:nvPr>
            <p:ph type="body" idx="4294967295"/>
          </p:nvPr>
        </p:nvSpPr>
        <p:spPr>
          <a:xfrm>
            <a:off x="1751166" y="5434780"/>
            <a:ext cx="8676968" cy="914400"/>
          </a:xfrm>
        </p:spPr>
        <p:txBody>
          <a:bodyPr>
            <a:normAutofit/>
          </a:bodyPr>
          <a:lstStyle/>
          <a:p>
            <a:pPr marL="45720" indent="0" algn="ctr">
              <a:buNone/>
            </a:pPr>
            <a:r>
              <a:rPr lang="fr-BE" sz="2800" dirty="0" smtClean="0">
                <a:solidFill>
                  <a:schemeClr val="accent1"/>
                </a:solidFill>
              </a:rPr>
              <a:t>Up </a:t>
            </a:r>
            <a:r>
              <a:rPr lang="fr-BE" sz="2800" dirty="0" smtClean="0">
                <a:solidFill>
                  <a:schemeClr val="accent1"/>
                </a:solidFill>
              </a:rPr>
              <a:t>To </a:t>
            </a:r>
            <a:r>
              <a:rPr lang="fr-BE" sz="2800" dirty="0" smtClean="0">
                <a:solidFill>
                  <a:schemeClr val="accent1"/>
                </a:solidFill>
              </a:rPr>
              <a:t>Date </a:t>
            </a:r>
            <a:r>
              <a:rPr lang="fr-BE" sz="2800" dirty="0" err="1" smtClean="0">
                <a:solidFill>
                  <a:schemeClr val="accent1"/>
                </a:solidFill>
              </a:rPr>
              <a:t>study</a:t>
            </a:r>
            <a:r>
              <a:rPr lang="fr-BE" sz="2800" dirty="0" smtClean="0">
                <a:solidFill>
                  <a:schemeClr val="accent1"/>
                </a:solidFill>
              </a:rPr>
              <a:t> </a:t>
            </a:r>
            <a:r>
              <a:rPr lang="fr-BE" sz="2800" dirty="0" smtClean="0">
                <a:solidFill>
                  <a:schemeClr val="accent1"/>
                </a:solidFill>
              </a:rPr>
              <a:t>2012-2014</a:t>
            </a:r>
            <a:endParaRPr lang="fr-BE" sz="2800" dirty="0">
              <a:solidFill>
                <a:schemeClr val="accent1"/>
              </a:solidFill>
            </a:endParaRPr>
          </a:p>
        </p:txBody>
      </p:sp>
      <p:pic>
        <p:nvPicPr>
          <p:cNvPr id="3074" name="Picture 2" descr="Résultat de recherche d'images pour &quot;coopéra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413950"/>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30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5720"/>
            <a:r>
              <a:rPr lang="fr-BE" sz="3600" dirty="0" smtClean="0"/>
              <a:t>Substance abuse Training</a:t>
            </a:r>
            <a:endParaRPr lang="fr-BE" sz="36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335330996"/>
              </p:ext>
            </p:extLst>
          </p:nvPr>
        </p:nvGraphicFramePr>
        <p:xfrm>
          <a:off x="1524000" y="1714500"/>
          <a:ext cx="9144000"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E31375A4-56A4-47D6-9801-1991572033F7}" type="slidenum">
              <a:rPr lang="en-US" smtClean="0"/>
              <a:t>23</a:t>
            </a:fld>
            <a:endParaRPr lang="en-US"/>
          </a:p>
        </p:txBody>
      </p:sp>
    </p:spTree>
    <p:extLst>
      <p:ext uri="{BB962C8B-B14F-4D97-AF65-F5344CB8AC3E}">
        <p14:creationId xmlns:p14="http://schemas.microsoft.com/office/powerpoint/2010/main" val="237549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Training </a:t>
            </a:r>
            <a:r>
              <a:rPr lang="fr-BE" dirty="0" err="1" smtClean="0"/>
              <a:t>recommendations</a:t>
            </a:r>
            <a:endParaRPr lang="fr-BE" dirty="0"/>
          </a:p>
        </p:txBody>
      </p:sp>
      <p:sp>
        <p:nvSpPr>
          <p:cNvPr id="3" name="Espace réservé du texte 2"/>
          <p:cNvSpPr>
            <a:spLocks noGrp="1"/>
          </p:cNvSpPr>
          <p:nvPr>
            <p:ph type="body" idx="1"/>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fr-BE" sz="2800" dirty="0" smtClean="0"/>
              <a:t>GP</a:t>
            </a:r>
            <a:endParaRPr lang="fr-BE" sz="2800" dirty="0"/>
          </a:p>
        </p:txBody>
      </p:sp>
      <p:sp>
        <p:nvSpPr>
          <p:cNvPr id="4" name="Espace réservé du contenu 3"/>
          <p:cNvSpPr>
            <a:spLocks noGrp="1"/>
          </p:cNvSpPr>
          <p:nvPr>
            <p:ph sz="half" idx="2"/>
          </p:nvPr>
        </p:nvSpPr>
        <p:spPr/>
        <p:txBody>
          <a:bodyPr>
            <a:normAutofit fontScale="92500"/>
          </a:bodyPr>
          <a:lstStyle/>
          <a:p>
            <a:r>
              <a:rPr lang="en-US" sz="2400" dirty="0"/>
              <a:t>Training should always include screening, brief intervention and referral arrangements with other stakeholders</a:t>
            </a:r>
          </a:p>
          <a:p>
            <a:r>
              <a:rPr lang="en-US" sz="2400" dirty="0"/>
              <a:t>Screening Tools</a:t>
            </a:r>
          </a:p>
          <a:p>
            <a:r>
              <a:rPr lang="en-US" sz="2400" dirty="0"/>
              <a:t>Group therapies and available therapists </a:t>
            </a:r>
          </a:p>
          <a:p>
            <a:r>
              <a:rPr lang="en-US" sz="2400" dirty="0"/>
              <a:t>Recommendations for management of biomedical aspects</a:t>
            </a:r>
            <a:endParaRPr lang="fr-BE" dirty="0"/>
          </a:p>
        </p:txBody>
      </p:sp>
      <p:sp>
        <p:nvSpPr>
          <p:cNvPr id="5" name="Espace réservé du texte 4"/>
          <p:cNvSpPr>
            <a:spLocks noGrp="1"/>
          </p:cNvSpPr>
          <p:nvPr>
            <p:ph type="body" sz="quarter" idx="3"/>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fr-BE" sz="2800" dirty="0" smtClean="0"/>
              <a:t>OP</a:t>
            </a:r>
            <a:endParaRPr lang="fr-BE" sz="2800" dirty="0"/>
          </a:p>
        </p:txBody>
      </p:sp>
      <p:sp>
        <p:nvSpPr>
          <p:cNvPr id="6" name="Espace réservé du contenu 5"/>
          <p:cNvSpPr>
            <a:spLocks noGrp="1"/>
          </p:cNvSpPr>
          <p:nvPr>
            <p:ph sz="quarter" idx="4"/>
          </p:nvPr>
        </p:nvSpPr>
        <p:spPr/>
        <p:txBody>
          <a:bodyPr/>
          <a:lstStyle/>
          <a:p>
            <a:r>
              <a:rPr lang="en-US" sz="2200" dirty="0"/>
              <a:t>Specific training in-service training</a:t>
            </a:r>
          </a:p>
          <a:p>
            <a:r>
              <a:rPr lang="en-US" sz="2200" dirty="0"/>
              <a:t>Effective referral possibilities</a:t>
            </a:r>
          </a:p>
          <a:p>
            <a:r>
              <a:rPr lang="en-US" sz="2200" dirty="0"/>
              <a:t>Training in communication and motivational interviewing</a:t>
            </a:r>
            <a:endParaRPr lang="fr-BE" dirty="0"/>
          </a:p>
        </p:txBody>
      </p:sp>
      <p:sp>
        <p:nvSpPr>
          <p:cNvPr id="7" name="Espace réservé du numéro de diapositive 6"/>
          <p:cNvSpPr>
            <a:spLocks noGrp="1"/>
          </p:cNvSpPr>
          <p:nvPr>
            <p:ph type="sldNum" sz="quarter" idx="12"/>
          </p:nvPr>
        </p:nvSpPr>
        <p:spPr/>
        <p:txBody>
          <a:bodyPr/>
          <a:lstStyle/>
          <a:p>
            <a:fld id="{E31375A4-56A4-47D6-9801-1991572033F7}" type="slidenum">
              <a:rPr lang="en-US" smtClean="0"/>
              <a:t>24</a:t>
            </a:fld>
            <a:endParaRPr lang="en-US"/>
          </a:p>
        </p:txBody>
      </p:sp>
    </p:spTree>
    <p:extLst>
      <p:ext uri="{BB962C8B-B14F-4D97-AF65-F5344CB8AC3E}">
        <p14:creationId xmlns:p14="http://schemas.microsoft.com/office/powerpoint/2010/main" val="51638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Scientific support</a:t>
            </a:r>
            <a:endParaRPr lang="fr-BE" dirty="0"/>
          </a:p>
        </p:txBody>
      </p:sp>
      <p:sp>
        <p:nvSpPr>
          <p:cNvPr id="3" name="Espace réservé du texte 2"/>
          <p:cNvSpPr>
            <a:spLocks noGrp="1"/>
          </p:cNvSpPr>
          <p:nvPr>
            <p:ph type="body" idx="1"/>
          </p:nvPr>
        </p:nvSpPr>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b">
            <a:normAutofit/>
          </a:bodyPr>
          <a:lstStyle/>
          <a:p>
            <a:pPr algn="ctr"/>
            <a:r>
              <a:rPr lang="fr-BE" sz="2800" dirty="0" smtClean="0"/>
              <a:t>GP</a:t>
            </a:r>
            <a:endParaRPr lang="fr-BE" sz="2800" dirty="0">
              <a:solidFill>
                <a:schemeClr val="lt1"/>
              </a:solidFill>
            </a:endParaRPr>
          </a:p>
        </p:txBody>
      </p:sp>
      <p:sp>
        <p:nvSpPr>
          <p:cNvPr id="4" name="Espace réservé du contenu 3"/>
          <p:cNvSpPr>
            <a:spLocks noGrp="1"/>
          </p:cNvSpPr>
          <p:nvPr>
            <p:ph sz="half" idx="2"/>
          </p:nvPr>
        </p:nvSpPr>
        <p:spPr/>
        <p:txBody>
          <a:bodyPr>
            <a:normAutofit/>
          </a:bodyPr>
          <a:lstStyle/>
          <a:p>
            <a:r>
              <a:rPr lang="en-US" sz="2200" dirty="0"/>
              <a:t>Guidelines tailored to prevailing situations in the front line, for different substances</a:t>
            </a:r>
          </a:p>
          <a:p>
            <a:r>
              <a:rPr lang="en-US" sz="2200" dirty="0"/>
              <a:t>Validation and provision by CEBAM</a:t>
            </a:r>
          </a:p>
          <a:p>
            <a:r>
              <a:rPr lang="en-US" sz="2200" dirty="0"/>
              <a:t>Integration with existing IT tools</a:t>
            </a:r>
            <a:endParaRPr lang="fr-BE" dirty="0"/>
          </a:p>
        </p:txBody>
      </p:sp>
      <p:sp>
        <p:nvSpPr>
          <p:cNvPr id="5" name="Espace réservé du texte 4"/>
          <p:cNvSpPr>
            <a:spLocks noGrp="1"/>
          </p:cNvSpPr>
          <p:nvPr>
            <p:ph type="body" sz="quarter" idx="3"/>
          </p:nvPr>
        </p:nvSpPr>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b">
            <a:normAutofit/>
          </a:bodyPr>
          <a:lstStyle/>
          <a:p>
            <a:pPr algn="ctr"/>
            <a:r>
              <a:rPr lang="fr-BE" sz="2800" dirty="0" smtClean="0"/>
              <a:t>OP</a:t>
            </a:r>
            <a:endParaRPr lang="fr-BE" sz="2800" dirty="0">
              <a:solidFill>
                <a:schemeClr val="lt1"/>
              </a:solidFill>
            </a:endParaRPr>
          </a:p>
        </p:txBody>
      </p:sp>
      <p:sp>
        <p:nvSpPr>
          <p:cNvPr id="6" name="Espace réservé du contenu 5"/>
          <p:cNvSpPr>
            <a:spLocks noGrp="1"/>
          </p:cNvSpPr>
          <p:nvPr>
            <p:ph sz="quarter" idx="4"/>
          </p:nvPr>
        </p:nvSpPr>
        <p:spPr/>
        <p:txBody>
          <a:bodyPr>
            <a:normAutofit/>
          </a:bodyPr>
          <a:lstStyle/>
          <a:p>
            <a:r>
              <a:rPr lang="en-US" sz="2400" dirty="0" smtClean="0"/>
              <a:t>Guidelines tailored </a:t>
            </a:r>
            <a:r>
              <a:rPr lang="en-US" sz="2400" dirty="0"/>
              <a:t>to the individual role of </a:t>
            </a:r>
            <a:r>
              <a:rPr lang="en-US" sz="2400" dirty="0" smtClean="0"/>
              <a:t>OP</a:t>
            </a:r>
            <a:endParaRPr lang="fr-BE" sz="2200" dirty="0" smtClean="0"/>
          </a:p>
        </p:txBody>
      </p:sp>
      <p:sp>
        <p:nvSpPr>
          <p:cNvPr id="7" name="Espace réservé du numéro de diapositive 6"/>
          <p:cNvSpPr>
            <a:spLocks noGrp="1"/>
          </p:cNvSpPr>
          <p:nvPr>
            <p:ph type="sldNum" sz="quarter" idx="12"/>
          </p:nvPr>
        </p:nvSpPr>
        <p:spPr/>
        <p:txBody>
          <a:bodyPr/>
          <a:lstStyle/>
          <a:p>
            <a:fld id="{E31375A4-56A4-47D6-9801-1991572033F7}" type="slidenum">
              <a:rPr lang="en-US" smtClean="0"/>
              <a:t>25</a:t>
            </a:fld>
            <a:endParaRPr lang="en-US"/>
          </a:p>
        </p:txBody>
      </p:sp>
    </p:spTree>
    <p:extLst>
      <p:ext uri="{BB962C8B-B14F-4D97-AF65-F5344CB8AC3E}">
        <p14:creationId xmlns:p14="http://schemas.microsoft.com/office/powerpoint/2010/main" val="276177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5720"/>
            <a:r>
              <a:rPr lang="en-US" sz="3600" dirty="0"/>
              <a:t>Extend the specialized care options</a:t>
            </a:r>
            <a:endParaRPr lang="fr-BE" sz="3600" dirty="0"/>
          </a:p>
        </p:txBody>
      </p:sp>
      <p:sp>
        <p:nvSpPr>
          <p:cNvPr id="3" name="Espace réservé du contenu 2"/>
          <p:cNvSpPr>
            <a:spLocks noGrp="1"/>
          </p:cNvSpPr>
          <p:nvPr>
            <p:ph idx="1"/>
          </p:nvPr>
        </p:nvSpPr>
        <p:spPr/>
        <p:txBody>
          <a:bodyPr/>
          <a:lstStyle/>
          <a:p>
            <a:endParaRPr lang="fr-BE" sz="2400" dirty="0" smtClean="0"/>
          </a:p>
          <a:p>
            <a:r>
              <a:rPr lang="en-US" sz="2400" dirty="0"/>
              <a:t>More places in suitable structures should be expanded</a:t>
            </a:r>
          </a:p>
          <a:p>
            <a:r>
              <a:rPr lang="en-US" sz="2400" dirty="0"/>
              <a:t>Reduced waiting lists</a:t>
            </a:r>
          </a:p>
          <a:p>
            <a:r>
              <a:rPr lang="en-US" sz="2400" dirty="0"/>
              <a:t>Indemnification by health insurance</a:t>
            </a:r>
            <a:endParaRPr lang="fr-BE" sz="2400"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26</a:t>
            </a:fld>
            <a:endParaRPr lang="en-US"/>
          </a:p>
        </p:txBody>
      </p:sp>
    </p:spTree>
    <p:extLst>
      <p:ext uri="{BB962C8B-B14F-4D97-AF65-F5344CB8AC3E}">
        <p14:creationId xmlns:p14="http://schemas.microsoft.com/office/powerpoint/2010/main" val="147782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Screening  </a:t>
            </a:r>
            <a:endParaRPr lang="fr-BE" dirty="0"/>
          </a:p>
        </p:txBody>
      </p:sp>
      <p:sp>
        <p:nvSpPr>
          <p:cNvPr id="3" name="Espace réservé du texte 2"/>
          <p:cNvSpPr>
            <a:spLocks noGrp="1"/>
          </p:cNvSpPr>
          <p:nvPr>
            <p:ph type="body" idx="1"/>
          </p:nvPr>
        </p:nvSpPr>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b">
            <a:normAutofit/>
          </a:bodyPr>
          <a:lstStyle/>
          <a:p>
            <a:pPr algn="ctr"/>
            <a:r>
              <a:rPr lang="fr-BE" sz="2800" dirty="0" smtClean="0"/>
              <a:t>GP</a:t>
            </a:r>
            <a:endParaRPr lang="fr-BE" sz="2800" dirty="0">
              <a:solidFill>
                <a:schemeClr val="lt1"/>
              </a:solidFill>
            </a:endParaRPr>
          </a:p>
        </p:txBody>
      </p:sp>
      <p:sp>
        <p:nvSpPr>
          <p:cNvPr id="4" name="Espace réservé du contenu 3"/>
          <p:cNvSpPr>
            <a:spLocks noGrp="1"/>
          </p:cNvSpPr>
          <p:nvPr>
            <p:ph sz="half" idx="2"/>
          </p:nvPr>
        </p:nvSpPr>
        <p:spPr/>
        <p:txBody>
          <a:bodyPr>
            <a:normAutofit/>
          </a:bodyPr>
          <a:lstStyle/>
          <a:p>
            <a:r>
              <a:rPr lang="fr-BE" sz="2200" dirty="0" smtClean="0"/>
              <a:t>Screening for </a:t>
            </a:r>
            <a:r>
              <a:rPr lang="fr-BE" sz="2200" dirty="0" err="1" smtClean="0"/>
              <a:t>problematic</a:t>
            </a:r>
            <a:r>
              <a:rPr lang="fr-BE" sz="2200" dirty="0" smtClean="0"/>
              <a:t> use of substances in DMG</a:t>
            </a:r>
            <a:r>
              <a:rPr lang="fr-BE" sz="2200" dirty="0"/>
              <a:t>+ </a:t>
            </a:r>
            <a:r>
              <a:rPr lang="fr-BE" sz="2200" dirty="0"/>
              <a:t>checklist</a:t>
            </a:r>
            <a:endParaRPr lang="fr-BE" sz="2200" dirty="0" smtClean="0"/>
          </a:p>
        </p:txBody>
      </p:sp>
      <p:sp>
        <p:nvSpPr>
          <p:cNvPr id="5" name="Espace réservé du texte 4"/>
          <p:cNvSpPr>
            <a:spLocks noGrp="1"/>
          </p:cNvSpPr>
          <p:nvPr>
            <p:ph type="body" sz="quarter" idx="3"/>
          </p:nvPr>
        </p:nvSpPr>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b">
            <a:normAutofit/>
          </a:bodyPr>
          <a:lstStyle/>
          <a:p>
            <a:pPr algn="ctr"/>
            <a:r>
              <a:rPr lang="fr-BE" sz="2800" dirty="0" smtClean="0"/>
              <a:t>OP</a:t>
            </a:r>
            <a:endParaRPr lang="fr-BE" sz="2800" dirty="0">
              <a:solidFill>
                <a:schemeClr val="lt1"/>
              </a:solidFill>
            </a:endParaRPr>
          </a:p>
        </p:txBody>
      </p:sp>
      <p:sp>
        <p:nvSpPr>
          <p:cNvPr id="6" name="Espace réservé du contenu 5"/>
          <p:cNvSpPr>
            <a:spLocks noGrp="1"/>
          </p:cNvSpPr>
          <p:nvPr>
            <p:ph sz="quarter" idx="4"/>
          </p:nvPr>
        </p:nvSpPr>
        <p:spPr/>
        <p:txBody>
          <a:bodyPr>
            <a:normAutofit/>
          </a:bodyPr>
          <a:lstStyle/>
          <a:p>
            <a:r>
              <a:rPr lang="en-US" sz="2200" dirty="0"/>
              <a:t>Routine screening of the use of alcohol and illegal drugs for workers employed in security features</a:t>
            </a:r>
          </a:p>
          <a:p>
            <a:r>
              <a:rPr lang="en-US" sz="2200" dirty="0"/>
              <a:t>Using AUDIT-C and brief intervention by OP</a:t>
            </a:r>
          </a:p>
          <a:p>
            <a:r>
              <a:rPr lang="en-US" sz="2200" dirty="0"/>
              <a:t>OP's role in health promotion</a:t>
            </a:r>
            <a:endParaRPr lang="fr-BE" dirty="0"/>
          </a:p>
        </p:txBody>
      </p:sp>
      <p:sp>
        <p:nvSpPr>
          <p:cNvPr id="7" name="Espace réservé du numéro de diapositive 6"/>
          <p:cNvSpPr>
            <a:spLocks noGrp="1"/>
          </p:cNvSpPr>
          <p:nvPr>
            <p:ph type="sldNum" sz="quarter" idx="12"/>
          </p:nvPr>
        </p:nvSpPr>
        <p:spPr/>
        <p:txBody>
          <a:bodyPr/>
          <a:lstStyle/>
          <a:p>
            <a:fld id="{E31375A4-56A4-47D6-9801-1991572033F7}" type="slidenum">
              <a:rPr lang="en-US" smtClean="0"/>
              <a:t>27</a:t>
            </a:fld>
            <a:endParaRPr lang="en-US"/>
          </a:p>
        </p:txBody>
      </p:sp>
    </p:spTree>
    <p:extLst>
      <p:ext uri="{BB962C8B-B14F-4D97-AF65-F5344CB8AC3E}">
        <p14:creationId xmlns:p14="http://schemas.microsoft.com/office/powerpoint/2010/main" val="381659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Support </a:t>
            </a:r>
            <a:endParaRPr lang="fr-BE" dirty="0"/>
          </a:p>
        </p:txBody>
      </p:sp>
      <p:sp>
        <p:nvSpPr>
          <p:cNvPr id="3" name="Espace réservé du texte 2"/>
          <p:cNvSpPr>
            <a:spLocks noGrp="1"/>
          </p:cNvSpPr>
          <p:nvPr>
            <p:ph type="body" idx="1"/>
          </p:nvPr>
        </p:nvSpPr>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b">
            <a:normAutofit/>
          </a:bodyPr>
          <a:lstStyle/>
          <a:p>
            <a:pPr algn="ctr"/>
            <a:r>
              <a:rPr lang="fr-BE" sz="2800" dirty="0" smtClean="0"/>
              <a:t>GP</a:t>
            </a:r>
            <a:endParaRPr lang="fr-BE" sz="2800" dirty="0">
              <a:solidFill>
                <a:schemeClr val="lt1"/>
              </a:solidFill>
            </a:endParaRPr>
          </a:p>
        </p:txBody>
      </p:sp>
      <p:sp>
        <p:nvSpPr>
          <p:cNvPr id="4" name="Espace réservé du contenu 3"/>
          <p:cNvSpPr>
            <a:spLocks noGrp="1"/>
          </p:cNvSpPr>
          <p:nvPr>
            <p:ph sz="half" idx="2"/>
          </p:nvPr>
        </p:nvSpPr>
        <p:spPr/>
        <p:txBody>
          <a:bodyPr/>
          <a:lstStyle/>
          <a:p>
            <a:r>
              <a:rPr lang="fr-BE" sz="2200" dirty="0" smtClean="0"/>
              <a:t>Peer groups (</a:t>
            </a:r>
            <a:r>
              <a:rPr lang="en-GB" sz="2200" dirty="0" err="1" smtClean="0"/>
              <a:t>intervisions</a:t>
            </a:r>
            <a:r>
              <a:rPr lang="fr-BE" sz="2200" dirty="0" smtClean="0"/>
              <a:t>), </a:t>
            </a:r>
            <a:r>
              <a:rPr lang="en-GB" sz="2200" dirty="0" smtClean="0"/>
              <a:t>continuous medical education</a:t>
            </a:r>
            <a:r>
              <a:rPr lang="fr-BE" sz="2200" dirty="0" smtClean="0"/>
              <a:t>, </a:t>
            </a:r>
            <a:r>
              <a:rPr lang="fr-BE" sz="2200" dirty="0" err="1" smtClean="0"/>
              <a:t>LOKs</a:t>
            </a:r>
            <a:r>
              <a:rPr lang="fr-BE" sz="2200" dirty="0" smtClean="0"/>
              <a:t>, </a:t>
            </a:r>
            <a:r>
              <a:rPr lang="en-GB" sz="2200" dirty="0" smtClean="0"/>
              <a:t>individual</a:t>
            </a:r>
            <a:r>
              <a:rPr lang="fr-BE" sz="2200" dirty="0" smtClean="0"/>
              <a:t> coaching</a:t>
            </a:r>
            <a:endParaRPr lang="fr-BE" sz="2200" dirty="0"/>
          </a:p>
          <a:p>
            <a:endParaRPr lang="fr-BE" dirty="0"/>
          </a:p>
        </p:txBody>
      </p:sp>
      <p:sp>
        <p:nvSpPr>
          <p:cNvPr id="5" name="Espace réservé du texte 4"/>
          <p:cNvSpPr>
            <a:spLocks noGrp="1"/>
          </p:cNvSpPr>
          <p:nvPr>
            <p:ph type="body" sz="quarter" idx="3"/>
          </p:nvPr>
        </p:nvSpPr>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b">
            <a:normAutofit/>
          </a:bodyPr>
          <a:lstStyle/>
          <a:p>
            <a:pPr algn="ctr"/>
            <a:r>
              <a:rPr lang="fr-BE" sz="2800" dirty="0" smtClean="0"/>
              <a:t>OP</a:t>
            </a:r>
            <a:endParaRPr lang="fr-BE" sz="2800" dirty="0">
              <a:solidFill>
                <a:schemeClr val="lt1"/>
              </a:solidFill>
            </a:endParaRPr>
          </a:p>
        </p:txBody>
      </p:sp>
      <p:sp>
        <p:nvSpPr>
          <p:cNvPr id="6" name="Espace réservé du contenu 5"/>
          <p:cNvSpPr>
            <a:spLocks noGrp="1"/>
          </p:cNvSpPr>
          <p:nvPr>
            <p:ph sz="quarter" idx="4"/>
          </p:nvPr>
        </p:nvSpPr>
        <p:spPr>
          <a:xfrm>
            <a:off x="6172200" y="2481943"/>
            <a:ext cx="4498848" cy="3789548"/>
          </a:xfrm>
        </p:spPr>
        <p:txBody>
          <a:bodyPr>
            <a:normAutofit fontScale="92500" lnSpcReduction="20000"/>
          </a:bodyPr>
          <a:lstStyle/>
          <a:p>
            <a:r>
              <a:rPr lang="en-US" sz="2400" dirty="0"/>
              <a:t>Evaluate and more concrete Collective </a:t>
            </a:r>
            <a:r>
              <a:rPr lang="en-US" sz="2400" dirty="0" err="1"/>
              <a:t>Labour</a:t>
            </a:r>
            <a:r>
              <a:rPr lang="en-US" sz="2400" dirty="0"/>
              <a:t> Agreement (CLA n°100)</a:t>
            </a:r>
          </a:p>
          <a:p>
            <a:r>
              <a:rPr lang="en-US" sz="2400" dirty="0"/>
              <a:t>Extend its scope to public organizations and the education sector</a:t>
            </a:r>
          </a:p>
          <a:p>
            <a:r>
              <a:rPr lang="en-US" sz="2400" dirty="0"/>
              <a:t>Multidisciplinary approach to the company's inside; prevention counselor responsible for psycho-social aspects, HR</a:t>
            </a:r>
          </a:p>
          <a:p>
            <a:r>
              <a:rPr lang="en-US" sz="2400" dirty="0"/>
              <a:t>Reintegration at work plans after a &gt;3 months sick-leave </a:t>
            </a:r>
            <a:endParaRPr lang="fr-BE" dirty="0"/>
          </a:p>
          <a:p>
            <a:endParaRPr lang="fr-BE" dirty="0"/>
          </a:p>
        </p:txBody>
      </p:sp>
      <p:sp>
        <p:nvSpPr>
          <p:cNvPr id="7" name="Espace réservé du numéro de diapositive 6"/>
          <p:cNvSpPr>
            <a:spLocks noGrp="1"/>
          </p:cNvSpPr>
          <p:nvPr>
            <p:ph type="sldNum" sz="quarter" idx="12"/>
          </p:nvPr>
        </p:nvSpPr>
        <p:spPr/>
        <p:txBody>
          <a:bodyPr/>
          <a:lstStyle/>
          <a:p>
            <a:fld id="{E31375A4-56A4-47D6-9801-1991572033F7}" type="slidenum">
              <a:rPr lang="en-US" smtClean="0"/>
              <a:t>28</a:t>
            </a:fld>
            <a:endParaRPr lang="en-US"/>
          </a:p>
        </p:txBody>
      </p:sp>
    </p:spTree>
    <p:extLst>
      <p:ext uri="{BB962C8B-B14F-4D97-AF65-F5344CB8AC3E}">
        <p14:creationId xmlns:p14="http://schemas.microsoft.com/office/powerpoint/2010/main" val="156210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5720"/>
            <a:r>
              <a:rPr lang="fr-BE" sz="3600" dirty="0" smtClean="0"/>
              <a:t>GP/OP Collaboration</a:t>
            </a:r>
            <a:endParaRPr lang="fr-BE" sz="3600" dirty="0"/>
          </a:p>
        </p:txBody>
      </p:sp>
      <p:sp>
        <p:nvSpPr>
          <p:cNvPr id="3" name="Espace réservé du contenu 2"/>
          <p:cNvSpPr>
            <a:spLocks noGrp="1"/>
          </p:cNvSpPr>
          <p:nvPr>
            <p:ph idx="1"/>
          </p:nvPr>
        </p:nvSpPr>
        <p:spPr/>
        <p:txBody>
          <a:bodyPr/>
          <a:lstStyle/>
          <a:p>
            <a:r>
              <a:rPr lang="en-US" sz="2400" dirty="0"/>
              <a:t>Encourage collaboration concretely</a:t>
            </a:r>
          </a:p>
          <a:p>
            <a:r>
              <a:rPr lang="en-US" sz="2400" dirty="0"/>
              <a:t>Guidelines drafted for GP/OP collaboration </a:t>
            </a:r>
          </a:p>
          <a:p>
            <a:r>
              <a:rPr lang="en-US" sz="2400" dirty="0"/>
              <a:t>Clear communication of health authorities and occupational health fin </a:t>
            </a:r>
            <a:r>
              <a:rPr lang="en-US" sz="2400" dirty="0" err="1"/>
              <a:t>favour</a:t>
            </a:r>
            <a:r>
              <a:rPr lang="en-US" sz="2400" dirty="0"/>
              <a:t> of this collaboration</a:t>
            </a:r>
          </a:p>
          <a:p>
            <a:r>
              <a:rPr lang="en-US" sz="2400" dirty="0"/>
              <a:t>Encourage meetings</a:t>
            </a:r>
            <a:endParaRPr lang="fr-BE"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29</a:t>
            </a:fld>
            <a:endParaRPr lang="en-US"/>
          </a:p>
        </p:txBody>
      </p:sp>
    </p:spTree>
    <p:extLst>
      <p:ext uri="{BB962C8B-B14F-4D97-AF65-F5344CB8AC3E}">
        <p14:creationId xmlns:p14="http://schemas.microsoft.com/office/powerpoint/2010/main" val="279055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884903" y="3576484"/>
            <a:ext cx="10515600" cy="2743200"/>
          </a:xfrm>
        </p:spPr>
        <p:txBody>
          <a:bodyPr/>
          <a:lstStyle/>
          <a:p>
            <a:pPr algn="ctr"/>
            <a:r>
              <a:rPr lang="fr-BE" b="1" dirty="0" smtClean="0"/>
              <a:t>1. Solid </a:t>
            </a:r>
            <a:r>
              <a:rPr lang="fr-BE" b="1" dirty="0" err="1" smtClean="0"/>
              <a:t>facts</a:t>
            </a:r>
            <a:endParaRPr lang="fr-BE" b="1" dirty="0"/>
          </a:p>
        </p:txBody>
      </p:sp>
      <p:pic>
        <p:nvPicPr>
          <p:cNvPr id="2050" name="Picture 2" descr="Résultat de recherche d'images pour &quot;alcool drogues et travail&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020" y="741771"/>
            <a:ext cx="7448550"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16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96693" y="3124200"/>
            <a:ext cx="10515600" cy="2743200"/>
          </a:xfrm>
        </p:spPr>
        <p:txBody>
          <a:bodyPr/>
          <a:lstStyle/>
          <a:p>
            <a:pPr algn="ctr"/>
            <a:r>
              <a:rPr lang="fr-BE" b="1" dirty="0" smtClean="0"/>
              <a:t>4. </a:t>
            </a:r>
            <a:r>
              <a:rPr lang="fr-BE" b="1" dirty="0" smtClean="0"/>
              <a:t>In practice</a:t>
            </a:r>
            <a:endParaRPr lang="fr-BE" b="1" dirty="0"/>
          </a:p>
        </p:txBody>
      </p:sp>
      <p:pic>
        <p:nvPicPr>
          <p:cNvPr id="4098" name="Picture 2" descr="Résultat de recherche d'images pour &quot;théori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180" y="476300"/>
            <a:ext cx="5000625"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6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smtClean="0"/>
              <a:t>Catalogue of available training sessions</a:t>
            </a:r>
            <a:endParaRPr lang="fr-BE" dirty="0"/>
          </a:p>
        </p:txBody>
      </p:sp>
      <p:sp>
        <p:nvSpPr>
          <p:cNvPr id="3" name="Espace réservé du contenu 2"/>
          <p:cNvSpPr>
            <a:spLocks noGrp="1"/>
          </p:cNvSpPr>
          <p:nvPr>
            <p:ph idx="1"/>
          </p:nvPr>
        </p:nvSpPr>
        <p:spPr/>
        <p:txBody>
          <a:bodyPr/>
          <a:lstStyle/>
          <a:p>
            <a:r>
              <a:rPr lang="en-US" sz="2400" dirty="0"/>
              <a:t>Inventory based on the knowledge of </a:t>
            </a:r>
            <a:r>
              <a:rPr lang="en-US" sz="2400" dirty="0" smtClean="0"/>
              <a:t>the researchers </a:t>
            </a:r>
            <a:r>
              <a:rPr lang="en-US" sz="2400" dirty="0"/>
              <a:t>practitioners</a:t>
            </a:r>
          </a:p>
          <a:p>
            <a:r>
              <a:rPr lang="en-US" sz="2400" dirty="0" smtClean="0"/>
              <a:t>“Snowball“ search strategy</a:t>
            </a:r>
            <a:endParaRPr lang="en-US" sz="2400" dirty="0"/>
          </a:p>
          <a:p>
            <a:r>
              <a:rPr lang="en-US" sz="2400" dirty="0" smtClean="0"/>
              <a:t>Direct </a:t>
            </a:r>
            <a:r>
              <a:rPr lang="en-US" sz="2400" dirty="0"/>
              <a:t>contacts with training </a:t>
            </a:r>
            <a:r>
              <a:rPr lang="en-US" sz="2400" dirty="0" smtClean="0"/>
              <a:t>centers</a:t>
            </a:r>
          </a:p>
          <a:p>
            <a:pPr lvl="1"/>
            <a:r>
              <a:rPr lang="en-US" sz="2000" dirty="0"/>
              <a:t>Target audience</a:t>
            </a:r>
          </a:p>
          <a:p>
            <a:pPr lvl="1"/>
            <a:r>
              <a:rPr lang="en-US" sz="2000" dirty="0"/>
              <a:t>Training content</a:t>
            </a:r>
          </a:p>
          <a:p>
            <a:pPr lvl="1"/>
            <a:r>
              <a:rPr lang="en-US" sz="2000" dirty="0"/>
              <a:t>Duration of training</a:t>
            </a:r>
          </a:p>
          <a:p>
            <a:pPr lvl="1"/>
            <a:r>
              <a:rPr lang="en-US" sz="2000" dirty="0" smtClean="0"/>
              <a:t>Price</a:t>
            </a:r>
          </a:p>
          <a:p>
            <a:r>
              <a:rPr lang="fr-BE" sz="2400" dirty="0" smtClean="0"/>
              <a:t>Publication in </a:t>
            </a:r>
            <a:r>
              <a:rPr lang="fr-BE" sz="2400" dirty="0" err="1" smtClean="0"/>
              <a:t>early</a:t>
            </a:r>
            <a:r>
              <a:rPr lang="fr-BE" sz="2400" dirty="0" smtClean="0"/>
              <a:t> </a:t>
            </a:r>
            <a:r>
              <a:rPr lang="fr-BE" sz="2400" dirty="0" smtClean="0"/>
              <a:t>2017</a:t>
            </a:r>
          </a:p>
          <a:p>
            <a:pPr lvl="1"/>
            <a:endParaRPr lang="fr-BE" dirty="0" smtClean="0"/>
          </a:p>
          <a:p>
            <a:endParaRPr lang="fr-BE"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31</a:t>
            </a:fld>
            <a:endParaRPr lang="en-US"/>
          </a:p>
        </p:txBody>
      </p:sp>
    </p:spTree>
    <p:extLst>
      <p:ext uri="{BB962C8B-B14F-4D97-AF65-F5344CB8AC3E}">
        <p14:creationId xmlns:p14="http://schemas.microsoft.com/office/powerpoint/2010/main" val="350091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Guidelines for </a:t>
            </a:r>
            <a:r>
              <a:rPr lang="fr-BE" dirty="0" err="1" smtClean="0"/>
              <a:t>occupational</a:t>
            </a:r>
            <a:r>
              <a:rPr lang="fr-BE" dirty="0" smtClean="0"/>
              <a:t> </a:t>
            </a:r>
            <a:r>
              <a:rPr lang="fr-BE" dirty="0" err="1" smtClean="0"/>
              <a:t>physicians</a:t>
            </a:r>
            <a:endParaRPr lang="fr-BE" dirty="0"/>
          </a:p>
        </p:txBody>
      </p:sp>
      <p:sp>
        <p:nvSpPr>
          <p:cNvPr id="3" name="Espace réservé du contenu 2"/>
          <p:cNvSpPr>
            <a:spLocks noGrp="1"/>
          </p:cNvSpPr>
          <p:nvPr>
            <p:ph idx="1"/>
          </p:nvPr>
        </p:nvSpPr>
        <p:spPr/>
        <p:txBody>
          <a:bodyPr/>
          <a:lstStyle/>
          <a:p>
            <a:endParaRPr lang="fr-BE" sz="2400" dirty="0" smtClean="0"/>
          </a:p>
          <a:p>
            <a:r>
              <a:rPr lang="fr-BE" sz="2400" dirty="0" err="1" smtClean="0"/>
              <a:t>Draft</a:t>
            </a:r>
            <a:r>
              <a:rPr lang="fr-BE" sz="2400" dirty="0" smtClean="0"/>
              <a:t> </a:t>
            </a:r>
            <a:r>
              <a:rPr lang="fr-BE" sz="2400" dirty="0" err="1" smtClean="0"/>
              <a:t>from</a:t>
            </a:r>
            <a:r>
              <a:rPr lang="fr-BE" sz="2400" dirty="0" smtClean="0"/>
              <a:t> a guideline of </a:t>
            </a:r>
            <a:r>
              <a:rPr lang="fr-BE" sz="2400" dirty="0" err="1" smtClean="0"/>
              <a:t>Domus</a:t>
            </a:r>
            <a:r>
              <a:rPr lang="fr-BE" sz="2400" dirty="0" smtClean="0"/>
              <a:t> </a:t>
            </a:r>
            <a:r>
              <a:rPr lang="fr-BE" sz="2400" dirty="0" err="1" smtClean="0"/>
              <a:t>Medica</a:t>
            </a:r>
            <a:endParaRPr lang="fr-BE" sz="2400" dirty="0" smtClean="0"/>
          </a:p>
          <a:p>
            <a:r>
              <a:rPr lang="fr-BE" sz="2400" dirty="0" err="1" smtClean="0"/>
              <a:t>Occupational</a:t>
            </a:r>
            <a:r>
              <a:rPr lang="fr-BE" sz="2400" dirty="0" smtClean="0"/>
              <a:t> </a:t>
            </a:r>
            <a:r>
              <a:rPr lang="fr-BE" sz="2400" dirty="0" err="1" smtClean="0"/>
              <a:t>physicians</a:t>
            </a:r>
            <a:r>
              <a:rPr lang="fr-BE" sz="2400" dirty="0" smtClean="0"/>
              <a:t> consultation</a:t>
            </a:r>
            <a:endParaRPr lang="fr-BE" sz="2400" dirty="0" smtClean="0"/>
          </a:p>
          <a:p>
            <a:r>
              <a:rPr lang="fr-BE" sz="2400" dirty="0" smtClean="0"/>
              <a:t>Content </a:t>
            </a:r>
            <a:endParaRPr lang="fr-BE" sz="2400" dirty="0" smtClean="0"/>
          </a:p>
          <a:p>
            <a:pPr lvl="1"/>
            <a:r>
              <a:rPr lang="fr-BE" sz="2000" dirty="0" smtClean="0"/>
              <a:t>Screening (AUDIT-C)</a:t>
            </a:r>
          </a:p>
          <a:p>
            <a:pPr lvl="1"/>
            <a:r>
              <a:rPr lang="fr-BE" sz="2000" dirty="0" smtClean="0"/>
              <a:t>Management </a:t>
            </a:r>
            <a:endParaRPr lang="fr-BE" sz="2000" dirty="0" smtClean="0"/>
          </a:p>
          <a:p>
            <a:pPr lvl="1"/>
            <a:r>
              <a:rPr lang="fr-BE" sz="2000" dirty="0" err="1" smtClean="0"/>
              <a:t>Referal</a:t>
            </a:r>
            <a:r>
              <a:rPr lang="fr-BE" sz="2000" dirty="0" smtClean="0"/>
              <a:t> </a:t>
            </a:r>
            <a:endParaRPr lang="fr-BE" sz="2000"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32</a:t>
            </a:fld>
            <a:endParaRPr lang="en-US"/>
          </a:p>
        </p:txBody>
      </p:sp>
    </p:spTree>
    <p:extLst>
      <p:ext uri="{BB962C8B-B14F-4D97-AF65-F5344CB8AC3E}">
        <p14:creationId xmlns:p14="http://schemas.microsoft.com/office/powerpoint/2010/main" val="38434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191734"/>
            <a:ext cx="9144000" cy="1143000"/>
          </a:xfrm>
        </p:spPr>
        <p:txBody>
          <a:bodyPr/>
          <a:lstStyle/>
          <a:p>
            <a:r>
              <a:rPr lang="fr-BE" dirty="0" smtClean="0"/>
              <a:t>Training </a:t>
            </a:r>
            <a:endParaRPr lang="fr-BE" dirty="0"/>
          </a:p>
        </p:txBody>
      </p:sp>
      <p:sp>
        <p:nvSpPr>
          <p:cNvPr id="3" name="Espace réservé du contenu 2"/>
          <p:cNvSpPr>
            <a:spLocks noGrp="1"/>
          </p:cNvSpPr>
          <p:nvPr>
            <p:ph idx="1"/>
          </p:nvPr>
        </p:nvSpPr>
        <p:spPr>
          <a:xfrm>
            <a:off x="1524000" y="1449033"/>
            <a:ext cx="9144000" cy="5069754"/>
          </a:xfrm>
        </p:spPr>
        <p:txBody>
          <a:bodyPr>
            <a:normAutofit/>
          </a:bodyPr>
          <a:lstStyle/>
          <a:p>
            <a:r>
              <a:rPr lang="en-US" sz="2400" dirty="0" smtClean="0"/>
              <a:t>Test phase </a:t>
            </a:r>
            <a:r>
              <a:rPr lang="en-US" sz="2400" dirty="0"/>
              <a:t>test during </a:t>
            </a:r>
            <a:r>
              <a:rPr lang="en-US" sz="2400" dirty="0" smtClean="0"/>
              <a:t>this </a:t>
            </a:r>
            <a:r>
              <a:rPr lang="en-US" sz="2400" dirty="0"/>
              <a:t>academic year; development for the following </a:t>
            </a:r>
            <a:r>
              <a:rPr lang="en-US" sz="2400" dirty="0" smtClean="0"/>
              <a:t>years</a:t>
            </a:r>
          </a:p>
          <a:p>
            <a:r>
              <a:rPr lang="en-US" sz="2400" dirty="0"/>
              <a:t>For </a:t>
            </a:r>
            <a:r>
              <a:rPr lang="en-US" sz="2400" dirty="0" smtClean="0"/>
              <a:t>OP </a:t>
            </a:r>
            <a:r>
              <a:rPr lang="en-US" sz="2400" dirty="0"/>
              <a:t>training (master of specialization</a:t>
            </a:r>
            <a:r>
              <a:rPr lang="en-US" sz="2400" dirty="0" smtClean="0"/>
              <a:t>)</a:t>
            </a:r>
          </a:p>
          <a:p>
            <a:pPr lvl="1"/>
            <a:r>
              <a:rPr lang="fr-BE" sz="2000" dirty="0"/>
              <a:t>3 x 2h, </a:t>
            </a:r>
            <a:r>
              <a:rPr lang="fr-BE" sz="2000" dirty="0" err="1"/>
              <a:t>Interuniversity</a:t>
            </a:r>
            <a:endParaRPr lang="fr-BE" sz="2000" dirty="0"/>
          </a:p>
          <a:p>
            <a:pPr lvl="1"/>
            <a:r>
              <a:rPr lang="en-US" sz="2000" dirty="0"/>
              <a:t>Definition and positioning of the issue of illegal </a:t>
            </a:r>
            <a:r>
              <a:rPr lang="en-US" sz="2000" dirty="0" smtClean="0"/>
              <a:t>drugs</a:t>
            </a:r>
          </a:p>
          <a:p>
            <a:pPr lvl="1"/>
            <a:r>
              <a:rPr lang="en-US" sz="2000" dirty="0"/>
              <a:t>A</a:t>
            </a:r>
            <a:r>
              <a:rPr lang="en-US" sz="2000" dirty="0" smtClean="0"/>
              <a:t>lcohol-drug </a:t>
            </a:r>
            <a:r>
              <a:rPr lang="en-US" sz="2000" dirty="0"/>
              <a:t>policy at </a:t>
            </a:r>
            <a:r>
              <a:rPr lang="en-US" sz="2000" dirty="0" smtClean="0"/>
              <a:t>work</a:t>
            </a:r>
          </a:p>
          <a:p>
            <a:pPr lvl="1"/>
            <a:r>
              <a:rPr lang="en-US" sz="2000" dirty="0"/>
              <a:t>C</a:t>
            </a:r>
            <a:r>
              <a:rPr lang="en-US" sz="2000" dirty="0" smtClean="0"/>
              <a:t>ommunication </a:t>
            </a:r>
            <a:r>
              <a:rPr lang="en-US" sz="2000" dirty="0"/>
              <a:t>and motivational </a:t>
            </a:r>
            <a:r>
              <a:rPr lang="en-US" sz="2000" dirty="0" smtClean="0"/>
              <a:t>interviewing;</a:t>
            </a:r>
          </a:p>
          <a:p>
            <a:pPr lvl="1"/>
            <a:r>
              <a:rPr lang="en-US" sz="2000" dirty="0" smtClean="0"/>
              <a:t>Participation </a:t>
            </a:r>
            <a:r>
              <a:rPr lang="en-US" sz="2000" dirty="0"/>
              <a:t>of </a:t>
            </a:r>
            <a:r>
              <a:rPr lang="en-US" sz="2000" dirty="0" smtClean="0"/>
              <a:t>a GP trainee</a:t>
            </a:r>
            <a:endParaRPr lang="en-US" sz="2000" dirty="0"/>
          </a:p>
          <a:p>
            <a:pPr marL="274320" lvl="1">
              <a:spcBef>
                <a:spcPts val="1800"/>
              </a:spcBef>
            </a:pPr>
            <a:r>
              <a:rPr lang="fr-FR" sz="2400" dirty="0" smtClean="0"/>
              <a:t>For GP training (master </a:t>
            </a:r>
            <a:r>
              <a:rPr lang="en-US" sz="2400" dirty="0"/>
              <a:t>of specialization</a:t>
            </a:r>
            <a:r>
              <a:rPr lang="fr-FR" sz="2400" dirty="0" smtClean="0"/>
              <a:t>)</a:t>
            </a:r>
            <a:endParaRPr lang="fr-FR" sz="2400" dirty="0"/>
          </a:p>
          <a:p>
            <a:pPr lvl="1"/>
            <a:r>
              <a:rPr lang="en-US" sz="2000" dirty="0"/>
              <a:t>2.5h during a </a:t>
            </a:r>
            <a:r>
              <a:rPr lang="en-US" sz="2000" dirty="0" smtClean="0"/>
              <a:t>“</a:t>
            </a:r>
            <a:r>
              <a:rPr lang="en-US" sz="2000" dirty="0" err="1" smtClean="0"/>
              <a:t>locoregional</a:t>
            </a:r>
            <a:r>
              <a:rPr lang="en-US" sz="2000" dirty="0" smtClean="0"/>
              <a:t>” seminar (</a:t>
            </a:r>
            <a:r>
              <a:rPr lang="en-US" sz="2000" dirty="0"/>
              <a:t>1/15 group</a:t>
            </a:r>
            <a:r>
              <a:rPr lang="en-US" sz="2000" dirty="0" smtClean="0"/>
              <a:t>)</a:t>
            </a:r>
          </a:p>
          <a:p>
            <a:pPr lvl="1"/>
            <a:r>
              <a:rPr lang="en-US" sz="2000" dirty="0" smtClean="0"/>
              <a:t>1 </a:t>
            </a:r>
            <a:r>
              <a:rPr lang="en-US" sz="2000" dirty="0"/>
              <a:t>substance tackled by </a:t>
            </a:r>
            <a:r>
              <a:rPr lang="en-US" sz="2000" dirty="0" smtClean="0"/>
              <a:t>year</a:t>
            </a:r>
          </a:p>
          <a:p>
            <a:pPr lvl="1"/>
            <a:r>
              <a:rPr lang="en-US" sz="2000" dirty="0" smtClean="0"/>
              <a:t>Participation of an OP trainee</a:t>
            </a:r>
            <a:endParaRPr lang="fr-BE" sz="2000"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33</a:t>
            </a:fld>
            <a:endParaRPr lang="en-US"/>
          </a:p>
        </p:txBody>
      </p:sp>
    </p:spTree>
    <p:extLst>
      <p:ext uri="{BB962C8B-B14F-4D97-AF65-F5344CB8AC3E}">
        <p14:creationId xmlns:p14="http://schemas.microsoft.com/office/powerpoint/2010/main" val="154039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Trio groups</a:t>
            </a:r>
            <a:endParaRPr lang="fr-BE" dirty="0"/>
          </a:p>
        </p:txBody>
      </p:sp>
      <p:sp>
        <p:nvSpPr>
          <p:cNvPr id="3" name="Espace réservé du contenu 2"/>
          <p:cNvSpPr>
            <a:spLocks noGrp="1"/>
          </p:cNvSpPr>
          <p:nvPr>
            <p:ph sz="half" idx="1"/>
          </p:nvPr>
        </p:nvSpPr>
        <p:spPr>
          <a:xfrm>
            <a:off x="570271" y="1714500"/>
            <a:ext cx="5496232" cy="4462272"/>
          </a:xfrm>
        </p:spPr>
        <p:txBody>
          <a:bodyPr>
            <a:normAutofit/>
          </a:bodyPr>
          <a:lstStyle/>
          <a:p>
            <a:pPr marL="45720" indent="0">
              <a:buNone/>
            </a:pPr>
            <a:r>
              <a:rPr lang="fr-BE" sz="2400" b="1" dirty="0"/>
              <a:t>SSMG</a:t>
            </a:r>
          </a:p>
          <a:p>
            <a:pPr marL="45720" indent="0">
              <a:buNone/>
            </a:pPr>
            <a:r>
              <a:rPr lang="fr-BE" sz="2200" dirty="0" smtClean="0"/>
              <a:t>Société scientifique de Médecine générale</a:t>
            </a:r>
          </a:p>
          <a:p>
            <a:pPr marL="45720" indent="0">
              <a:buNone/>
            </a:pPr>
            <a:r>
              <a:rPr lang="fr-BE" sz="2400" b="1" dirty="0"/>
              <a:t>SSST</a:t>
            </a:r>
          </a:p>
          <a:p>
            <a:pPr marL="45720" indent="0">
              <a:buNone/>
            </a:pPr>
            <a:r>
              <a:rPr lang="fr-BE" altLang="fr-FR" sz="2200" dirty="0"/>
              <a:t>Société Scientifique de Santé au Travail</a:t>
            </a:r>
          </a:p>
          <a:p>
            <a:pPr marL="45720" indent="0">
              <a:buNone/>
            </a:pPr>
            <a:r>
              <a:rPr lang="fr-BE" altLang="fr-FR" sz="2400" b="1" dirty="0"/>
              <a:t>ASMA</a:t>
            </a:r>
            <a:r>
              <a:rPr lang="fr-BE" altLang="fr-FR" dirty="0"/>
              <a:t> </a:t>
            </a:r>
            <a:endParaRPr lang="fr-BE" altLang="fr-FR" dirty="0" smtClean="0"/>
          </a:p>
          <a:p>
            <a:pPr marL="45720" indent="0">
              <a:buNone/>
            </a:pPr>
            <a:r>
              <a:rPr lang="fr-BE" altLang="fr-FR" sz="2200" dirty="0"/>
              <a:t>Association Scientifique de Médecine d'Assurance (sociale)</a:t>
            </a:r>
          </a:p>
          <a:p>
            <a:pPr marL="45720" indent="0">
              <a:buNone/>
            </a:pPr>
            <a:r>
              <a:rPr lang="fr-BE" dirty="0" smtClean="0">
                <a:hlinkClick r:id="rId3"/>
              </a:rPr>
              <a:t>http</a:t>
            </a:r>
            <a:r>
              <a:rPr lang="fr-BE" dirty="0">
                <a:hlinkClick r:id="rId3"/>
              </a:rPr>
              <a:t>://</a:t>
            </a:r>
            <a:r>
              <a:rPr lang="fr-BE" dirty="0" smtClean="0">
                <a:hlinkClick r:id="rId3"/>
              </a:rPr>
              <a:t>www.ssmg.be/cellules-specifiques/sante-et-bien-etre-au-travail</a:t>
            </a:r>
            <a:r>
              <a:rPr lang="fr-BE" dirty="0" smtClean="0"/>
              <a:t>  </a:t>
            </a:r>
            <a:endParaRPr lang="fr-BE"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34</a:t>
            </a:fld>
            <a:endParaRPr lang="en-US"/>
          </a:p>
        </p:txBody>
      </p:sp>
      <p:graphicFrame>
        <p:nvGraphicFramePr>
          <p:cNvPr id="7" name="Espace réservé du contenu 6"/>
          <p:cNvGraphicFramePr>
            <a:graphicFrameLocks noGrp="1"/>
          </p:cNvGraphicFramePr>
          <p:nvPr>
            <p:ph sz="half" idx="2"/>
            <p:extLst>
              <p:ext uri="{D42A27DB-BD31-4B8C-83A1-F6EECF244321}">
                <p14:modId xmlns:p14="http://schemas.microsoft.com/office/powerpoint/2010/main" val="837699930"/>
              </p:ext>
            </p:extLst>
          </p:nvPr>
        </p:nvGraphicFramePr>
        <p:xfrm>
          <a:off x="6526163" y="1517854"/>
          <a:ext cx="4495800" cy="4462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20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85884" y="2369574"/>
            <a:ext cx="7305368" cy="769441"/>
          </a:xfrm>
          <a:prstGeom prst="rect">
            <a:avLst/>
          </a:prstGeom>
          <a:noFill/>
        </p:spPr>
        <p:txBody>
          <a:bodyPr wrap="square" rtlCol="0">
            <a:spAutoFit/>
          </a:bodyPr>
          <a:lstStyle/>
          <a:p>
            <a:pPr algn="ctr"/>
            <a:r>
              <a:rPr lang="fr-BE" sz="4400" dirty="0" err="1" smtClean="0">
                <a:solidFill>
                  <a:schemeClr val="accent4">
                    <a:lumMod val="50000"/>
                  </a:schemeClr>
                </a:solidFill>
              </a:rPr>
              <a:t>Thank</a:t>
            </a:r>
            <a:r>
              <a:rPr lang="fr-BE" sz="4400" dirty="0" smtClean="0">
                <a:solidFill>
                  <a:schemeClr val="accent4">
                    <a:lumMod val="50000"/>
                  </a:schemeClr>
                </a:solidFill>
              </a:rPr>
              <a:t> </a:t>
            </a:r>
            <a:r>
              <a:rPr lang="fr-BE" sz="4400" dirty="0" err="1" smtClean="0">
                <a:solidFill>
                  <a:schemeClr val="accent4">
                    <a:lumMod val="50000"/>
                  </a:schemeClr>
                </a:solidFill>
              </a:rPr>
              <a:t>you</a:t>
            </a:r>
            <a:r>
              <a:rPr lang="fr-BE" sz="4400" dirty="0" smtClean="0">
                <a:solidFill>
                  <a:schemeClr val="accent4">
                    <a:lumMod val="50000"/>
                  </a:schemeClr>
                </a:solidFill>
              </a:rPr>
              <a:t> for </a:t>
            </a:r>
            <a:r>
              <a:rPr lang="fr-BE" sz="4400" dirty="0" smtClean="0">
                <a:solidFill>
                  <a:schemeClr val="accent4">
                    <a:lumMod val="50000"/>
                  </a:schemeClr>
                </a:solidFill>
              </a:rPr>
              <a:t>attention</a:t>
            </a:r>
            <a:endParaRPr lang="fr-BE" sz="4400" dirty="0">
              <a:solidFill>
                <a:schemeClr val="accent4">
                  <a:lumMod val="50000"/>
                </a:schemeClr>
              </a:solidFill>
            </a:endParaRPr>
          </a:p>
        </p:txBody>
      </p:sp>
      <p:sp>
        <p:nvSpPr>
          <p:cNvPr id="3" name="ZoneTexte 2"/>
          <p:cNvSpPr txBox="1"/>
          <p:nvPr/>
        </p:nvSpPr>
        <p:spPr>
          <a:xfrm>
            <a:off x="6676103" y="5594555"/>
            <a:ext cx="4119716" cy="461665"/>
          </a:xfrm>
          <a:prstGeom prst="rect">
            <a:avLst/>
          </a:prstGeom>
          <a:noFill/>
        </p:spPr>
        <p:txBody>
          <a:bodyPr wrap="square" rtlCol="0">
            <a:spAutoFit/>
          </a:bodyPr>
          <a:lstStyle/>
          <a:p>
            <a:pPr algn="ctr"/>
            <a:r>
              <a:rPr lang="fr-BE" sz="2400" dirty="0" smtClean="0">
                <a:solidFill>
                  <a:schemeClr val="accent1"/>
                </a:solidFill>
                <a:hlinkClick r:id="rId2"/>
              </a:rPr>
              <a:t>marc.vanmeerbeek@ulg.ac.be</a:t>
            </a:r>
            <a:r>
              <a:rPr lang="fr-BE" sz="2400" dirty="0" smtClean="0">
                <a:solidFill>
                  <a:schemeClr val="accent1"/>
                </a:solidFill>
              </a:rPr>
              <a:t> </a:t>
            </a:r>
            <a:endParaRPr lang="fr-BE" sz="2400" dirty="0">
              <a:solidFill>
                <a:schemeClr val="accent1"/>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070554"/>
            <a:ext cx="3716593" cy="2787445"/>
          </a:xfrm>
          <a:prstGeom prst="rect">
            <a:avLst/>
          </a:prstGeom>
        </p:spPr>
      </p:pic>
    </p:spTree>
    <p:extLst>
      <p:ext uri="{BB962C8B-B14F-4D97-AF65-F5344CB8AC3E}">
        <p14:creationId xmlns:p14="http://schemas.microsoft.com/office/powerpoint/2010/main" val="112055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références</a:t>
            </a:r>
            <a:endParaRPr lang="fr-BE" dirty="0"/>
          </a:p>
        </p:txBody>
      </p:sp>
      <p:sp>
        <p:nvSpPr>
          <p:cNvPr id="3" name="Espace réservé du contenu 2"/>
          <p:cNvSpPr>
            <a:spLocks noGrp="1"/>
          </p:cNvSpPr>
          <p:nvPr>
            <p:ph idx="1"/>
          </p:nvPr>
        </p:nvSpPr>
        <p:spPr>
          <a:xfrm>
            <a:off x="695325" y="1714500"/>
            <a:ext cx="10791825" cy="4457700"/>
          </a:xfrm>
        </p:spPr>
        <p:txBody>
          <a:bodyPr>
            <a:normAutofit fontScale="77500" lnSpcReduction="20000"/>
          </a:bodyPr>
          <a:lstStyle/>
          <a:p>
            <a:pPr lvl="1"/>
            <a:r>
              <a:rPr lang="en-US" dirty="0" err="1"/>
              <a:t>Buijs</a:t>
            </a:r>
            <a:r>
              <a:rPr lang="en-US" dirty="0"/>
              <a:t> P, Van Amstel R, FJ VD: </a:t>
            </a:r>
            <a:r>
              <a:rPr lang="en-US" b="1" dirty="0"/>
              <a:t>Dutch occupational physicians and general practitioners wish to improve cooperation </a:t>
            </a:r>
            <a:r>
              <a:rPr lang="en-US" i="1" dirty="0" err="1"/>
              <a:t>Occup</a:t>
            </a:r>
            <a:r>
              <a:rPr lang="en-US" i="1" dirty="0"/>
              <a:t> Environ Med </a:t>
            </a:r>
            <a:r>
              <a:rPr lang="en-US" dirty="0"/>
              <a:t>1999, </a:t>
            </a:r>
            <a:r>
              <a:rPr lang="en-US" b="1" dirty="0"/>
              <a:t>56</a:t>
            </a:r>
            <a:r>
              <a:rPr lang="en-US" dirty="0"/>
              <a:t>:709–713.</a:t>
            </a:r>
            <a:endParaRPr lang="fr-BE" dirty="0"/>
          </a:p>
          <a:p>
            <a:pPr lvl="1"/>
            <a:r>
              <a:rPr lang="en-US" dirty="0"/>
              <a:t>Beaumont DG: </a:t>
            </a:r>
            <a:r>
              <a:rPr lang="en-US" b="1" dirty="0"/>
              <a:t>The interaction between general practitioners and occupational health professionals in relation to rehabilitation for work: a Delphi study</a:t>
            </a:r>
            <a:r>
              <a:rPr lang="en-US" dirty="0"/>
              <a:t>. </a:t>
            </a:r>
            <a:r>
              <a:rPr lang="fr-BE" i="1" dirty="0" err="1"/>
              <a:t>Occup</a:t>
            </a:r>
            <a:r>
              <a:rPr lang="fr-BE" i="1" dirty="0"/>
              <a:t> Med </a:t>
            </a:r>
            <a:r>
              <a:rPr lang="fr-BE" dirty="0"/>
              <a:t>2003, </a:t>
            </a:r>
            <a:r>
              <a:rPr lang="fr-BE" b="1" dirty="0"/>
              <a:t>S3</a:t>
            </a:r>
            <a:r>
              <a:rPr lang="fr-BE" dirty="0"/>
              <a:t>:249–253.</a:t>
            </a:r>
          </a:p>
          <a:p>
            <a:pPr lvl="1"/>
            <a:r>
              <a:rPr lang="fr-BE" dirty="0"/>
              <a:t>Mairiaux P, Vanmeerbeek M, Schippers N, Denoël P, Tiedtke C, </a:t>
            </a:r>
            <a:r>
              <a:rPr lang="fr-BE" dirty="0" err="1"/>
              <a:t>Mortelmans</a:t>
            </a:r>
            <a:r>
              <a:rPr lang="fr-BE" dirty="0"/>
              <a:t> K, </a:t>
            </a:r>
            <a:r>
              <a:rPr lang="fr-BE" dirty="0" err="1"/>
              <a:t>Donceel</a:t>
            </a:r>
            <a:r>
              <a:rPr lang="fr-BE" dirty="0"/>
              <a:t> P: </a:t>
            </a:r>
            <a:r>
              <a:rPr lang="fr-BE" b="1" dirty="0"/>
              <a:t>Amélioration de la collaboration entre le médecin généraliste et les médecins conseils et les médecins du travail pour une meilleure prise en charge des pathologies d'origine professionnelle</a:t>
            </a:r>
            <a:r>
              <a:rPr lang="fr-BE" dirty="0"/>
              <a:t>. </a:t>
            </a:r>
            <a:r>
              <a:rPr lang="en-US" dirty="0"/>
              <a:t>In</a:t>
            </a:r>
            <a:r>
              <a:rPr lang="en-US" i="1" dirty="0"/>
              <a:t>.</a:t>
            </a:r>
            <a:r>
              <a:rPr lang="en-US" dirty="0"/>
              <a:t> Brussels: Federal Public Service Employment, </a:t>
            </a:r>
            <a:r>
              <a:rPr lang="en-US" dirty="0" err="1"/>
              <a:t>Labour</a:t>
            </a:r>
            <a:r>
              <a:rPr lang="en-US" dirty="0"/>
              <a:t> and Social Dialogue; 2011.</a:t>
            </a:r>
          </a:p>
          <a:p>
            <a:pPr lvl="1"/>
            <a:r>
              <a:rPr lang="fr-BE" dirty="0" err="1"/>
              <a:t>Persechino</a:t>
            </a:r>
            <a:r>
              <a:rPr lang="fr-BE" dirty="0"/>
              <a:t> B, Fontana L, </a:t>
            </a:r>
            <a:r>
              <a:rPr lang="fr-BE" dirty="0" err="1"/>
              <a:t>Buresti</a:t>
            </a:r>
            <a:r>
              <a:rPr lang="fr-BE" dirty="0"/>
              <a:t> G, </a:t>
            </a:r>
            <a:r>
              <a:rPr lang="fr-BE" dirty="0" err="1"/>
              <a:t>Rondinone</a:t>
            </a:r>
            <a:r>
              <a:rPr lang="fr-BE" dirty="0"/>
              <a:t> BM, </a:t>
            </a:r>
            <a:r>
              <a:rPr lang="fr-BE" dirty="0" err="1"/>
              <a:t>Laurano</a:t>
            </a:r>
            <a:r>
              <a:rPr lang="fr-BE" dirty="0"/>
              <a:t> P, Fortuna G, </a:t>
            </a:r>
            <a:r>
              <a:rPr lang="fr-BE" dirty="0" err="1"/>
              <a:t>Valenti</a:t>
            </a:r>
            <a:r>
              <a:rPr lang="fr-BE" dirty="0"/>
              <a:t> A, </a:t>
            </a:r>
            <a:r>
              <a:rPr lang="fr-BE" dirty="0" err="1"/>
              <a:t>Iavicoli</a:t>
            </a:r>
            <a:r>
              <a:rPr lang="fr-BE" dirty="0"/>
              <a:t> S: </a:t>
            </a:r>
            <a:r>
              <a:rPr lang="fr-BE" b="1" dirty="0"/>
              <a:t>Collaboration of </a:t>
            </a:r>
            <a:r>
              <a:rPr lang="fr-BE" b="1" dirty="0" err="1"/>
              <a:t>occupational</a:t>
            </a:r>
            <a:r>
              <a:rPr lang="fr-BE" b="1" dirty="0"/>
              <a:t> </a:t>
            </a:r>
            <a:r>
              <a:rPr lang="fr-BE" b="1" dirty="0" err="1"/>
              <a:t>physicians</a:t>
            </a:r>
            <a:r>
              <a:rPr lang="fr-BE" b="1" dirty="0"/>
              <a:t> </a:t>
            </a:r>
            <a:r>
              <a:rPr lang="fr-BE" b="1" dirty="0" err="1"/>
              <a:t>with</a:t>
            </a:r>
            <a:r>
              <a:rPr lang="fr-BE" b="1" dirty="0"/>
              <a:t> national </a:t>
            </a:r>
            <a:r>
              <a:rPr lang="fr-BE" b="1" dirty="0" err="1"/>
              <a:t>health</a:t>
            </a:r>
            <a:r>
              <a:rPr lang="fr-BE" b="1" dirty="0"/>
              <a:t> system and </a:t>
            </a:r>
            <a:r>
              <a:rPr lang="fr-BE" b="1" dirty="0" err="1"/>
              <a:t>general</a:t>
            </a:r>
            <a:r>
              <a:rPr lang="fr-BE" b="1" dirty="0"/>
              <a:t> </a:t>
            </a:r>
            <a:r>
              <a:rPr lang="fr-BE" b="1" dirty="0" err="1"/>
              <a:t>practitioners</a:t>
            </a:r>
            <a:r>
              <a:rPr lang="fr-BE" b="1" dirty="0"/>
              <a:t> in </a:t>
            </a:r>
            <a:r>
              <a:rPr lang="fr-BE" b="1" dirty="0" err="1"/>
              <a:t>Italy</a:t>
            </a:r>
            <a:r>
              <a:rPr lang="fr-BE" dirty="0"/>
              <a:t>. </a:t>
            </a:r>
            <a:r>
              <a:rPr lang="fr-BE" i="1" dirty="0" err="1"/>
              <a:t>Ind</a:t>
            </a:r>
            <a:r>
              <a:rPr lang="fr-BE" i="1" dirty="0"/>
              <a:t> </a:t>
            </a:r>
            <a:r>
              <a:rPr lang="fr-BE" i="1" dirty="0" err="1"/>
              <a:t>Health</a:t>
            </a:r>
            <a:r>
              <a:rPr lang="fr-BE" i="1" dirty="0"/>
              <a:t> </a:t>
            </a:r>
            <a:r>
              <a:rPr lang="fr-BE" dirty="0"/>
              <a:t>2016.</a:t>
            </a:r>
          </a:p>
          <a:p>
            <a:pPr lvl="1"/>
            <a:r>
              <a:rPr lang="en-US" dirty="0"/>
              <a:t>Vanmeerbeek M, </a:t>
            </a:r>
            <a:r>
              <a:rPr lang="en-US" dirty="0" err="1"/>
              <a:t>Govers</a:t>
            </a:r>
            <a:r>
              <a:rPr lang="en-US" dirty="0"/>
              <a:t> P, Schippers N, </a:t>
            </a:r>
            <a:r>
              <a:rPr lang="en-US" dirty="0" err="1"/>
              <a:t>Rieppi</a:t>
            </a:r>
            <a:r>
              <a:rPr lang="en-US" dirty="0"/>
              <a:t> S, </a:t>
            </a:r>
            <a:r>
              <a:rPr lang="en-US" dirty="0" err="1"/>
              <a:t>Mortelmans</a:t>
            </a:r>
            <a:r>
              <a:rPr lang="en-US" dirty="0"/>
              <a:t> K, Mairiaux P: </a:t>
            </a:r>
            <a:r>
              <a:rPr lang="en-US" b="1" dirty="0"/>
              <a:t>Searching for consensus among physicians involved in the management of sick-listed workers in the Belgian health care sector: a qualitative study among practitioners and stakeholders</a:t>
            </a:r>
            <a:r>
              <a:rPr lang="en-US" dirty="0"/>
              <a:t>. </a:t>
            </a:r>
            <a:r>
              <a:rPr lang="en-US" i="1" dirty="0"/>
              <a:t>BMC Public Health </a:t>
            </a:r>
            <a:r>
              <a:rPr lang="en-US" dirty="0"/>
              <a:t>2016, </a:t>
            </a:r>
            <a:r>
              <a:rPr lang="en-US" b="1" dirty="0"/>
              <a:t>16</a:t>
            </a:r>
            <a:r>
              <a:rPr lang="en-US" dirty="0"/>
              <a:t>(1):164.</a:t>
            </a:r>
          </a:p>
          <a:p>
            <a:pPr lvl="1"/>
            <a:r>
              <a:rPr lang="fr-BE" dirty="0"/>
              <a:t>Verger P, Menard C, Richard JB, </a:t>
            </a:r>
            <a:r>
              <a:rPr lang="fr-BE" dirty="0" err="1"/>
              <a:t>Demortiere</a:t>
            </a:r>
            <a:r>
              <a:rPr lang="fr-BE" dirty="0"/>
              <a:t> G, Beck F: </a:t>
            </a:r>
            <a:r>
              <a:rPr lang="fr-BE" b="1" dirty="0"/>
              <a:t>Collaboration </a:t>
            </a:r>
            <a:r>
              <a:rPr lang="fr-BE" b="1" dirty="0" err="1"/>
              <a:t>between</a:t>
            </a:r>
            <a:r>
              <a:rPr lang="fr-BE" b="1" dirty="0"/>
              <a:t> </a:t>
            </a:r>
            <a:r>
              <a:rPr lang="fr-BE" b="1" dirty="0" err="1"/>
              <a:t>general</a:t>
            </a:r>
            <a:r>
              <a:rPr lang="fr-BE" b="1" dirty="0"/>
              <a:t> </a:t>
            </a:r>
            <a:r>
              <a:rPr lang="fr-BE" b="1" dirty="0" err="1"/>
              <a:t>practitioners</a:t>
            </a:r>
            <a:r>
              <a:rPr lang="fr-BE" b="1" dirty="0"/>
              <a:t> and </a:t>
            </a:r>
            <a:r>
              <a:rPr lang="fr-BE" b="1" dirty="0" err="1"/>
              <a:t>occupational</a:t>
            </a:r>
            <a:r>
              <a:rPr lang="fr-BE" b="1" dirty="0"/>
              <a:t> </a:t>
            </a:r>
            <a:r>
              <a:rPr lang="fr-BE" b="1" dirty="0" err="1"/>
              <a:t>physicians</a:t>
            </a:r>
            <a:r>
              <a:rPr lang="fr-BE" b="1" dirty="0"/>
              <a:t>: a </a:t>
            </a:r>
            <a:r>
              <a:rPr lang="fr-BE" b="1" dirty="0" err="1"/>
              <a:t>comparison</a:t>
            </a:r>
            <a:r>
              <a:rPr lang="fr-BE" b="1" dirty="0"/>
              <a:t> of the </a:t>
            </a:r>
            <a:r>
              <a:rPr lang="fr-BE" b="1" dirty="0" err="1"/>
              <a:t>results</a:t>
            </a:r>
            <a:r>
              <a:rPr lang="fr-BE" b="1" dirty="0"/>
              <a:t> of </a:t>
            </a:r>
            <a:r>
              <a:rPr lang="fr-BE" b="1" dirty="0" err="1"/>
              <a:t>two</a:t>
            </a:r>
            <a:r>
              <a:rPr lang="fr-BE" b="1" dirty="0"/>
              <a:t> national </a:t>
            </a:r>
            <a:r>
              <a:rPr lang="fr-BE" b="1" dirty="0" err="1"/>
              <a:t>surveys</a:t>
            </a:r>
            <a:r>
              <a:rPr lang="fr-BE" b="1" dirty="0"/>
              <a:t> in France</a:t>
            </a:r>
            <a:r>
              <a:rPr lang="fr-BE" dirty="0"/>
              <a:t>. </a:t>
            </a:r>
            <a:r>
              <a:rPr lang="fr-BE" i="1" dirty="0"/>
              <a:t>J </a:t>
            </a:r>
            <a:r>
              <a:rPr lang="fr-BE" i="1" dirty="0" err="1"/>
              <a:t>Occup</a:t>
            </a:r>
            <a:r>
              <a:rPr lang="fr-BE" i="1" dirty="0"/>
              <a:t> Environ Med </a:t>
            </a:r>
            <a:r>
              <a:rPr lang="fr-BE" dirty="0"/>
              <a:t>2014, </a:t>
            </a:r>
            <a:r>
              <a:rPr lang="fr-BE" b="1" dirty="0"/>
              <a:t>56</a:t>
            </a:r>
            <a:r>
              <a:rPr lang="fr-BE" dirty="0"/>
              <a:t>(2):209-213</a:t>
            </a:r>
            <a:r>
              <a:rPr lang="fr-BE" dirty="0" smtClean="0"/>
              <a:t>.</a:t>
            </a:r>
          </a:p>
          <a:p>
            <a:pPr lvl="1"/>
            <a:r>
              <a:rPr lang="en-US" dirty="0"/>
              <a:t>Van Royen K, Remmen R, Vanmeerbeek M, Godderis L, Mairiaux P, Peremans L: </a:t>
            </a:r>
            <a:r>
              <a:rPr lang="en-US" b="1" dirty="0"/>
              <a:t>A review of guidelines for collaboration in substance misuse management</a:t>
            </a:r>
            <a:r>
              <a:rPr lang="en-US" dirty="0"/>
              <a:t>. </a:t>
            </a:r>
            <a:r>
              <a:rPr lang="en-US" i="1" dirty="0" err="1"/>
              <a:t>Occup</a:t>
            </a:r>
            <a:r>
              <a:rPr lang="en-US" i="1" dirty="0"/>
              <a:t> Med </a:t>
            </a:r>
            <a:r>
              <a:rPr lang="en-US" dirty="0"/>
              <a:t>2013, </a:t>
            </a:r>
            <a:r>
              <a:rPr lang="en-US" b="1" dirty="0"/>
              <a:t>63</a:t>
            </a:r>
            <a:r>
              <a:rPr lang="en-US" dirty="0"/>
              <a:t>(6):445-447.</a:t>
            </a:r>
          </a:p>
          <a:p>
            <a:pPr lvl="1"/>
            <a:r>
              <a:rPr lang="nl-BE" dirty="0" err="1"/>
              <a:t>Rehm</a:t>
            </a:r>
            <a:r>
              <a:rPr lang="nl-BE" dirty="0"/>
              <a:t> J, </a:t>
            </a:r>
            <a:r>
              <a:rPr lang="nl-BE" dirty="0" err="1"/>
              <a:t>Shield</a:t>
            </a:r>
            <a:r>
              <a:rPr lang="nl-BE" dirty="0"/>
              <a:t> KD, </a:t>
            </a:r>
            <a:r>
              <a:rPr lang="nl-BE" dirty="0" err="1"/>
              <a:t>Rehm</a:t>
            </a:r>
            <a:r>
              <a:rPr lang="nl-BE" dirty="0"/>
              <a:t> MX, </a:t>
            </a:r>
            <a:r>
              <a:rPr lang="nl-BE" dirty="0" err="1"/>
              <a:t>Rehm</a:t>
            </a:r>
            <a:r>
              <a:rPr lang="nl-BE" dirty="0"/>
              <a:t>, </a:t>
            </a:r>
            <a:r>
              <a:rPr lang="nl-BE" dirty="0" err="1"/>
              <a:t>Gmel</a:t>
            </a:r>
            <a:r>
              <a:rPr lang="nl-BE" dirty="0"/>
              <a:t> G, et al. </a:t>
            </a:r>
            <a:r>
              <a:rPr lang="en-GB" b="1" dirty="0"/>
              <a:t>Alcohol consumption, alcohol dependence and attributable burden of disease in Europe: Potential gains from effective interventions for alcohol dependence</a:t>
            </a:r>
            <a:r>
              <a:rPr lang="en-GB" dirty="0"/>
              <a:t>. Toronto: Centre for Addiction and Mental Health 2012</a:t>
            </a:r>
            <a:r>
              <a:rPr lang="en-GB" dirty="0" smtClean="0"/>
              <a:t>.</a:t>
            </a:r>
          </a:p>
          <a:p>
            <a:pPr lvl="1"/>
            <a:r>
              <a:rPr lang="en-US" dirty="0"/>
              <a:t>de </a:t>
            </a:r>
            <a:r>
              <a:rPr lang="en-US" dirty="0" err="1"/>
              <a:t>Rijk</a:t>
            </a:r>
            <a:r>
              <a:rPr lang="en-US" dirty="0"/>
              <a:t> A, van </a:t>
            </a:r>
            <a:r>
              <a:rPr lang="en-US" dirty="0" err="1"/>
              <a:t>Raak</a:t>
            </a:r>
            <a:r>
              <a:rPr lang="en-US" dirty="0"/>
              <a:t> A, van der Made J: </a:t>
            </a:r>
            <a:r>
              <a:rPr lang="en-US" b="1" dirty="0"/>
              <a:t>A new theoretical model for cooperation in public health settings: the RDIC model. </a:t>
            </a:r>
            <a:r>
              <a:rPr lang="en-US" b="1" i="1" dirty="0" err="1"/>
              <a:t>Qual</a:t>
            </a:r>
            <a:r>
              <a:rPr lang="en-US" b="1" i="1" dirty="0"/>
              <a:t> Health Res 2007, 17(8):1103-1116</a:t>
            </a:r>
            <a:r>
              <a:rPr lang="en-US" b="1" i="1" dirty="0" smtClean="0"/>
              <a:t>.</a:t>
            </a:r>
          </a:p>
          <a:p>
            <a:pPr lvl="1"/>
            <a:r>
              <a:rPr lang="fr-BE" dirty="0"/>
              <a:t>Vanmeerbeek M, Remmen R, Godderis L, Lambrechts MC, M</a:t>
            </a:r>
            <a:r>
              <a:rPr lang="fr-BE" dirty="0" smtClean="0"/>
              <a:t>airiaux </a:t>
            </a:r>
            <a:r>
              <a:rPr lang="fr-BE" dirty="0"/>
              <a:t>P, Lemaître A, Ansseau M, Peremans L, </a:t>
            </a:r>
            <a:r>
              <a:rPr lang="fr-BE" dirty="0" smtClean="0"/>
              <a:t>Dom </a:t>
            </a:r>
            <a:r>
              <a:rPr lang="fr-BE" dirty="0"/>
              <a:t>G, Van Casteren V</a:t>
            </a:r>
            <a:r>
              <a:rPr lang="fr-BE" i="1" dirty="0"/>
              <a:t> et al</a:t>
            </a:r>
            <a:r>
              <a:rPr lang="fr-BE" dirty="0"/>
              <a:t>: </a:t>
            </a:r>
            <a:r>
              <a:rPr lang="fr-BE" b="1" dirty="0"/>
              <a:t>“Up To Date”. Use of psychoactive substances in </a:t>
            </a:r>
            <a:r>
              <a:rPr lang="fr-BE" b="1" dirty="0" err="1"/>
              <a:t>adults</a:t>
            </a:r>
            <a:r>
              <a:rPr lang="fr-BE" b="1" dirty="0"/>
              <a:t>: </a:t>
            </a:r>
            <a:r>
              <a:rPr lang="fr-BE" b="1" dirty="0" err="1"/>
              <a:t>Prevention</a:t>
            </a:r>
            <a:r>
              <a:rPr lang="fr-BE" b="1" dirty="0"/>
              <a:t> and </a:t>
            </a:r>
            <a:r>
              <a:rPr lang="fr-BE" b="1" dirty="0" err="1"/>
              <a:t>Treatment</a:t>
            </a:r>
            <a:r>
              <a:rPr lang="fr-BE" b="1" dirty="0"/>
              <a:t> by </a:t>
            </a:r>
            <a:r>
              <a:rPr lang="fr-BE" b="1" dirty="0" err="1"/>
              <a:t>general</a:t>
            </a:r>
            <a:r>
              <a:rPr lang="fr-BE" b="1" dirty="0"/>
              <a:t> </a:t>
            </a:r>
            <a:r>
              <a:rPr lang="fr-BE" b="1" dirty="0" err="1"/>
              <a:t>practitioners</a:t>
            </a:r>
            <a:r>
              <a:rPr lang="fr-BE" b="1" dirty="0"/>
              <a:t> and </a:t>
            </a:r>
            <a:r>
              <a:rPr lang="fr-BE" b="1" dirty="0" err="1"/>
              <a:t>Occupational</a:t>
            </a:r>
            <a:r>
              <a:rPr lang="fr-BE" b="1" dirty="0"/>
              <a:t> </a:t>
            </a:r>
            <a:r>
              <a:rPr lang="fr-BE" b="1" dirty="0" err="1"/>
              <a:t>physicians</a:t>
            </a:r>
            <a:r>
              <a:rPr lang="fr-BE" b="1" dirty="0"/>
              <a:t>; </a:t>
            </a:r>
            <a:r>
              <a:rPr lang="fr-BE" b="1" dirty="0" err="1"/>
              <a:t>DATa</a:t>
            </a:r>
            <a:r>
              <a:rPr lang="fr-BE" b="1" dirty="0"/>
              <a:t> </a:t>
            </a:r>
            <a:r>
              <a:rPr lang="fr-BE" b="1" dirty="0" err="1"/>
              <a:t>retriEval</a:t>
            </a:r>
            <a:r>
              <a:rPr lang="fr-BE" dirty="0"/>
              <a:t>. In</a:t>
            </a:r>
            <a:r>
              <a:rPr lang="fr-BE" i="1" dirty="0"/>
              <a:t>.</a:t>
            </a:r>
            <a:r>
              <a:rPr lang="fr-BE" dirty="0"/>
              <a:t> Brussels: </a:t>
            </a:r>
            <a:r>
              <a:rPr lang="fr-BE" dirty="0" err="1"/>
              <a:t>Belgian</a:t>
            </a:r>
            <a:r>
              <a:rPr lang="fr-BE" dirty="0"/>
              <a:t> Science Policy; 2015.</a:t>
            </a:r>
          </a:p>
          <a:p>
            <a:pPr marL="365760" lvl="1" indent="0">
              <a:buNone/>
            </a:pPr>
            <a:endParaRPr lang="fr-BE" dirty="0"/>
          </a:p>
          <a:p>
            <a:pPr lvl="1"/>
            <a:endParaRPr lang="fr-BE" dirty="0"/>
          </a:p>
          <a:p>
            <a:endParaRPr lang="fr-BE"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36</a:t>
            </a:fld>
            <a:endParaRPr lang="en-US"/>
          </a:p>
        </p:txBody>
      </p:sp>
    </p:spTree>
    <p:extLst>
      <p:ext uri="{BB962C8B-B14F-4D97-AF65-F5344CB8AC3E}">
        <p14:creationId xmlns:p14="http://schemas.microsoft.com/office/powerpoint/2010/main" val="261860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Magnitude of the </a:t>
            </a:r>
            <a:r>
              <a:rPr lang="fr-BE" dirty="0" err="1" smtClean="0"/>
              <a:t>problem</a:t>
            </a:r>
            <a:endParaRPr lang="fr-BE" dirty="0"/>
          </a:p>
        </p:txBody>
      </p:sp>
      <p:sp>
        <p:nvSpPr>
          <p:cNvPr id="3" name="Espace réservé du contenu 2"/>
          <p:cNvSpPr>
            <a:spLocks noGrp="1"/>
          </p:cNvSpPr>
          <p:nvPr>
            <p:ph idx="1"/>
          </p:nvPr>
        </p:nvSpPr>
        <p:spPr>
          <a:xfrm>
            <a:off x="822036" y="1590675"/>
            <a:ext cx="10501746" cy="4457700"/>
          </a:xfrm>
        </p:spPr>
        <p:txBody>
          <a:bodyPr>
            <a:normAutofit/>
          </a:bodyPr>
          <a:lstStyle/>
          <a:p>
            <a:r>
              <a:rPr lang="fr-BE" sz="2400" dirty="0" smtClean="0"/>
              <a:t>IPH Survey 2013</a:t>
            </a:r>
          </a:p>
          <a:p>
            <a:pPr lvl="1"/>
            <a:r>
              <a:rPr lang="fr-BE" sz="2200" dirty="0" smtClean="0"/>
              <a:t>6 - 13 % </a:t>
            </a:r>
            <a:r>
              <a:rPr lang="fr-BE" sz="2200" dirty="0" err="1" smtClean="0"/>
              <a:t>Belgians</a:t>
            </a:r>
            <a:r>
              <a:rPr lang="fr-BE" sz="2200" dirty="0" smtClean="0"/>
              <a:t> over 15 </a:t>
            </a:r>
            <a:r>
              <a:rPr lang="fr-BE" sz="2200" dirty="0" err="1" smtClean="0"/>
              <a:t>years</a:t>
            </a:r>
            <a:r>
              <a:rPr lang="fr-BE" sz="2200" dirty="0" smtClean="0"/>
              <a:t>: excessive </a:t>
            </a:r>
            <a:r>
              <a:rPr lang="fr-BE" sz="2200" dirty="0" err="1" smtClean="0"/>
              <a:t>alcohol</a:t>
            </a:r>
            <a:r>
              <a:rPr lang="fr-BE" sz="2200" dirty="0" smtClean="0"/>
              <a:t> </a:t>
            </a:r>
            <a:r>
              <a:rPr lang="fr-BE" sz="2200" dirty="0" err="1" smtClean="0"/>
              <a:t>intake</a:t>
            </a:r>
            <a:r>
              <a:rPr lang="fr-BE" sz="2200" dirty="0" smtClean="0"/>
              <a:t> </a:t>
            </a:r>
          </a:p>
          <a:p>
            <a:pPr lvl="1"/>
            <a:r>
              <a:rPr lang="fr-BE" sz="2200" dirty="0" smtClean="0"/>
              <a:t>15% </a:t>
            </a:r>
            <a:r>
              <a:rPr lang="fr-BE" sz="2200" dirty="0" err="1" smtClean="0"/>
              <a:t>having</a:t>
            </a:r>
            <a:r>
              <a:rPr lang="fr-BE" sz="2200" dirty="0" smtClean="0"/>
              <a:t> </a:t>
            </a:r>
            <a:r>
              <a:rPr lang="fr-BE" sz="2200" dirty="0" err="1" smtClean="0"/>
              <a:t>consumed</a:t>
            </a:r>
            <a:r>
              <a:rPr lang="fr-BE" sz="2200" dirty="0" smtClean="0"/>
              <a:t> cannabis, and 5% </a:t>
            </a:r>
            <a:r>
              <a:rPr lang="fr-BE" sz="2200" dirty="0" err="1" smtClean="0"/>
              <a:t>another</a:t>
            </a:r>
            <a:r>
              <a:rPr lang="fr-BE" sz="2200" dirty="0" smtClean="0"/>
              <a:t> </a:t>
            </a:r>
            <a:r>
              <a:rPr lang="fr-BE" sz="2200" dirty="0" err="1" smtClean="0"/>
              <a:t>illegal</a:t>
            </a:r>
            <a:r>
              <a:rPr lang="fr-BE" sz="2200" dirty="0" smtClean="0"/>
              <a:t> </a:t>
            </a:r>
            <a:r>
              <a:rPr lang="fr-BE" sz="2200" dirty="0" err="1" smtClean="0"/>
              <a:t>drug</a:t>
            </a:r>
            <a:r>
              <a:rPr lang="fr-BE" sz="2200" dirty="0" smtClean="0"/>
              <a:t> </a:t>
            </a:r>
          </a:p>
          <a:p>
            <a:pPr lvl="1"/>
            <a:r>
              <a:rPr lang="fr-BE" sz="2200" dirty="0" smtClean="0"/>
              <a:t>15% </a:t>
            </a:r>
            <a:r>
              <a:rPr lang="fr-BE" sz="2200" dirty="0" err="1" smtClean="0"/>
              <a:t>having</a:t>
            </a:r>
            <a:r>
              <a:rPr lang="fr-BE" sz="2200" dirty="0" smtClean="0"/>
              <a:t> </a:t>
            </a:r>
            <a:r>
              <a:rPr lang="fr-BE" sz="2200" dirty="0" err="1" smtClean="0"/>
              <a:t>consumed</a:t>
            </a:r>
            <a:r>
              <a:rPr lang="fr-BE" sz="2200" dirty="0" smtClean="0"/>
              <a:t> </a:t>
            </a:r>
            <a:r>
              <a:rPr lang="fr-BE" sz="2200" dirty="0"/>
              <a:t>a </a:t>
            </a:r>
            <a:r>
              <a:rPr lang="fr-BE" sz="2200" dirty="0" err="1"/>
              <a:t>psychoactivesubstance</a:t>
            </a:r>
            <a:r>
              <a:rPr lang="fr-BE" sz="2200" dirty="0"/>
              <a:t> </a:t>
            </a:r>
            <a:r>
              <a:rPr lang="fr-BE" sz="2200" dirty="0" err="1" smtClean="0"/>
              <a:t>during</a:t>
            </a:r>
            <a:r>
              <a:rPr lang="fr-BE" sz="2200" dirty="0" smtClean="0"/>
              <a:t> the last 2 </a:t>
            </a:r>
            <a:r>
              <a:rPr lang="fr-BE" sz="2200" dirty="0" err="1" smtClean="0"/>
              <a:t>weeks</a:t>
            </a:r>
            <a:endParaRPr lang="fr-BE" sz="2200" dirty="0" smtClean="0"/>
          </a:p>
          <a:p>
            <a:r>
              <a:rPr lang="fr-BE" sz="2400" dirty="0" err="1" smtClean="0"/>
              <a:t>Frequent</a:t>
            </a:r>
            <a:r>
              <a:rPr lang="fr-BE" sz="2400" dirty="0" smtClean="0"/>
              <a:t> use of psychoactive </a:t>
            </a:r>
            <a:r>
              <a:rPr lang="fr-BE" sz="2400" dirty="0" err="1" smtClean="0"/>
              <a:t>drugs</a:t>
            </a:r>
            <a:r>
              <a:rPr lang="fr-BE" sz="2400" dirty="0" smtClean="0"/>
              <a:t> </a:t>
            </a:r>
            <a:r>
              <a:rPr lang="fr-BE" sz="2400" dirty="0" err="1" smtClean="0"/>
              <a:t>related</a:t>
            </a:r>
            <a:r>
              <a:rPr lang="fr-BE" sz="2400" dirty="0" smtClean="0"/>
              <a:t> to </a:t>
            </a:r>
            <a:r>
              <a:rPr lang="fr-BE" sz="2400" dirty="0" err="1" smtClean="0"/>
              <a:t>work</a:t>
            </a:r>
            <a:r>
              <a:rPr lang="fr-BE" sz="2400" dirty="0" smtClean="0"/>
              <a:t> </a:t>
            </a:r>
            <a:r>
              <a:rPr lang="fr-BE" sz="2400" dirty="0" err="1" smtClean="0"/>
              <a:t>context</a:t>
            </a:r>
            <a:r>
              <a:rPr lang="fr-BE" sz="2400" dirty="0" smtClean="0"/>
              <a:t> </a:t>
            </a:r>
            <a:endParaRPr lang="fr-BE" sz="2400" dirty="0" smtClean="0"/>
          </a:p>
          <a:p>
            <a:pPr lvl="1"/>
            <a:r>
              <a:rPr lang="fr-BE" sz="2000" b="1" dirty="0" smtClean="0"/>
              <a:t>↗</a:t>
            </a:r>
            <a:r>
              <a:rPr lang="fr-BE" sz="2000" dirty="0" smtClean="0">
                <a:sym typeface="Wingdings" panose="05000000000000000000" pitchFamily="2" charset="2"/>
              </a:rPr>
              <a:t> </a:t>
            </a:r>
            <a:r>
              <a:rPr lang="fr-BE" sz="2000" dirty="0" err="1" smtClean="0"/>
              <a:t>risqk</a:t>
            </a:r>
            <a:r>
              <a:rPr lang="fr-BE" sz="2000" dirty="0" smtClean="0"/>
              <a:t> of an accident and </a:t>
            </a:r>
            <a:r>
              <a:rPr lang="fr-BE" sz="2000" b="1" dirty="0"/>
              <a:t>↘</a:t>
            </a:r>
            <a:r>
              <a:rPr lang="fr-BE" dirty="0"/>
              <a:t> </a:t>
            </a:r>
            <a:r>
              <a:rPr lang="fr-BE" sz="2000" dirty="0" err="1" smtClean="0"/>
              <a:t>productivity</a:t>
            </a:r>
            <a:r>
              <a:rPr lang="fr-BE" sz="2000" dirty="0" smtClean="0"/>
              <a:t>*</a:t>
            </a:r>
            <a:endParaRPr lang="fr-BE" sz="2000" dirty="0" smtClean="0"/>
          </a:p>
          <a:p>
            <a:r>
              <a:rPr lang="fr-BE" sz="2400" dirty="0" smtClean="0"/>
              <a:t>In </a:t>
            </a:r>
            <a:r>
              <a:rPr lang="fr-BE" sz="2400" dirty="0" err="1" smtClean="0"/>
              <a:t>Belgium</a:t>
            </a:r>
            <a:r>
              <a:rPr lang="fr-BE" sz="2400" dirty="0" smtClean="0"/>
              <a:t>, </a:t>
            </a:r>
            <a:r>
              <a:rPr lang="fr-BE" sz="2400" dirty="0"/>
              <a:t>15% </a:t>
            </a:r>
            <a:r>
              <a:rPr lang="fr-BE" sz="2400" dirty="0" smtClean="0"/>
              <a:t>of </a:t>
            </a:r>
            <a:r>
              <a:rPr lang="fr-BE" sz="2400" dirty="0" err="1" smtClean="0"/>
              <a:t>workers</a:t>
            </a:r>
            <a:r>
              <a:rPr lang="fr-BE" sz="2400" dirty="0" smtClean="0"/>
              <a:t> are </a:t>
            </a:r>
            <a:r>
              <a:rPr lang="fr-BE" sz="2400" dirty="0" err="1" smtClean="0"/>
              <a:t>drinking</a:t>
            </a:r>
            <a:r>
              <a:rPr lang="fr-BE" sz="2400" dirty="0" smtClean="0"/>
              <a:t> </a:t>
            </a:r>
            <a:r>
              <a:rPr lang="fr-BE" sz="2400" dirty="0" err="1" smtClean="0"/>
              <a:t>too</a:t>
            </a:r>
            <a:r>
              <a:rPr lang="fr-BE" sz="2400" dirty="0" smtClean="0"/>
              <a:t> </a:t>
            </a:r>
            <a:r>
              <a:rPr lang="fr-BE" sz="2400" dirty="0" err="1" smtClean="0"/>
              <a:t>much</a:t>
            </a:r>
            <a:r>
              <a:rPr lang="fr-BE" sz="2400" dirty="0" smtClean="0"/>
              <a:t> (WHO </a:t>
            </a:r>
            <a:r>
              <a:rPr lang="fr-BE" sz="2400" dirty="0" err="1" smtClean="0"/>
              <a:t>norm</a:t>
            </a:r>
            <a:r>
              <a:rPr lang="fr-BE" sz="2400" dirty="0" smtClean="0"/>
              <a:t>)**</a:t>
            </a:r>
            <a:endParaRPr lang="fr-BE" dirty="0"/>
          </a:p>
          <a:p>
            <a:r>
              <a:rPr lang="fr-BE" sz="2400" dirty="0" err="1" smtClean="0"/>
              <a:t>Lack</a:t>
            </a:r>
            <a:r>
              <a:rPr lang="fr-BE" sz="2400" dirty="0" smtClean="0"/>
              <a:t> of data for </a:t>
            </a:r>
            <a:r>
              <a:rPr lang="fr-BE" sz="2400" dirty="0" err="1" smtClean="0"/>
              <a:t>other</a:t>
            </a:r>
            <a:r>
              <a:rPr lang="fr-BE" sz="2400" dirty="0" smtClean="0"/>
              <a:t> substances, but </a:t>
            </a:r>
            <a:r>
              <a:rPr lang="fr-BE" sz="2400" dirty="0" err="1" smtClean="0"/>
              <a:t>consumption</a:t>
            </a:r>
            <a:r>
              <a:rPr lang="fr-BE" sz="2400" dirty="0" smtClean="0"/>
              <a:t> rate in </a:t>
            </a:r>
            <a:r>
              <a:rPr lang="fr-BE" sz="2400" dirty="0" err="1" smtClean="0"/>
              <a:t>general</a:t>
            </a:r>
            <a:r>
              <a:rPr lang="fr-BE" sz="2400" dirty="0" smtClean="0"/>
              <a:t> population </a:t>
            </a:r>
            <a:r>
              <a:rPr lang="fr-BE" sz="2400" dirty="0" err="1" smtClean="0"/>
              <a:t>can</a:t>
            </a:r>
            <a:r>
              <a:rPr lang="fr-BE" sz="2400" dirty="0" smtClean="0"/>
              <a:t> </a:t>
            </a:r>
            <a:r>
              <a:rPr lang="fr-BE" sz="2400" dirty="0" err="1" smtClean="0"/>
              <a:t>probably</a:t>
            </a:r>
            <a:r>
              <a:rPr lang="fr-BE" sz="2400" dirty="0" smtClean="0"/>
              <a:t> </a:t>
            </a:r>
            <a:r>
              <a:rPr lang="fr-BE" sz="2400" dirty="0" err="1" smtClean="0"/>
              <a:t>be</a:t>
            </a:r>
            <a:r>
              <a:rPr lang="fr-BE" sz="2400" dirty="0" smtClean="0"/>
              <a:t> </a:t>
            </a:r>
            <a:r>
              <a:rPr lang="fr-BE" sz="2400" dirty="0" err="1" smtClean="0"/>
              <a:t>extrapolated</a:t>
            </a:r>
            <a:endParaRPr lang="fr-BE" sz="2400"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4</a:t>
            </a:fld>
            <a:endParaRPr lang="en-US"/>
          </a:p>
        </p:txBody>
      </p:sp>
      <p:sp>
        <p:nvSpPr>
          <p:cNvPr id="5" name="ZoneTexte 4"/>
          <p:cNvSpPr txBox="1"/>
          <p:nvPr/>
        </p:nvSpPr>
        <p:spPr>
          <a:xfrm>
            <a:off x="628650" y="6010275"/>
            <a:ext cx="10772775" cy="584775"/>
          </a:xfrm>
          <a:prstGeom prst="rect">
            <a:avLst/>
          </a:prstGeom>
          <a:noFill/>
        </p:spPr>
        <p:txBody>
          <a:bodyPr wrap="square" rtlCol="0">
            <a:spAutoFit/>
          </a:bodyPr>
          <a:lstStyle/>
          <a:p>
            <a:pPr lvl="1"/>
            <a:r>
              <a:rPr lang="nl-BE" sz="1600" dirty="0" smtClean="0"/>
              <a:t>* </a:t>
            </a:r>
            <a:r>
              <a:rPr lang="nl-BE" sz="1600" dirty="0" err="1" smtClean="0"/>
              <a:t>Rehm</a:t>
            </a:r>
            <a:r>
              <a:rPr lang="nl-BE" sz="1600" dirty="0" smtClean="0"/>
              <a:t> </a:t>
            </a:r>
            <a:r>
              <a:rPr lang="nl-BE" sz="1600" dirty="0"/>
              <a:t>et al., 2012,</a:t>
            </a:r>
            <a:r>
              <a:rPr lang="en-GB" sz="1600" dirty="0"/>
              <a:t> Centre for Addiction and Mental </a:t>
            </a:r>
            <a:r>
              <a:rPr lang="en-GB" sz="1600" dirty="0" smtClean="0"/>
              <a:t>Health</a:t>
            </a:r>
          </a:p>
          <a:p>
            <a:pPr lvl="1"/>
            <a:r>
              <a:rPr lang="en-GB" sz="1600" dirty="0" smtClean="0"/>
              <a:t>**</a:t>
            </a:r>
            <a:r>
              <a:rPr lang="fr-BE" sz="1600" dirty="0"/>
              <a:t> </a:t>
            </a:r>
            <a:r>
              <a:rPr lang="fr-BE" sz="1600" dirty="0" err="1"/>
              <a:t>Securex</a:t>
            </a:r>
            <a:r>
              <a:rPr lang="fr-BE" sz="1600" dirty="0"/>
              <a:t>. </a:t>
            </a:r>
            <a:r>
              <a:rPr lang="fr-BE" sz="1600" b="1" dirty="0"/>
              <a:t>Le baromètre annuel sur la consommation d’alcool</a:t>
            </a:r>
            <a:r>
              <a:rPr lang="fr-BE" sz="1600" dirty="0"/>
              <a:t>. </a:t>
            </a:r>
            <a:r>
              <a:rPr lang="en-GB" sz="1600" dirty="0"/>
              <a:t>Communiqué de </a:t>
            </a:r>
            <a:r>
              <a:rPr lang="en-GB" sz="1600" dirty="0" err="1"/>
              <a:t>Presse</a:t>
            </a:r>
            <a:r>
              <a:rPr lang="en-GB" sz="1600" dirty="0"/>
              <a:t>, </a:t>
            </a:r>
            <a:r>
              <a:rPr lang="nl-NL" sz="1600" dirty="0"/>
              <a:t>18/12/2013</a:t>
            </a:r>
            <a:endParaRPr lang="fr-BE" sz="1600" dirty="0"/>
          </a:p>
        </p:txBody>
      </p:sp>
    </p:spTree>
    <p:extLst>
      <p:ext uri="{BB962C8B-B14F-4D97-AF65-F5344CB8AC3E}">
        <p14:creationId xmlns:p14="http://schemas.microsoft.com/office/powerpoint/2010/main" val="345049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BE" dirty="0" smtClean="0"/>
              <a:t>Management in </a:t>
            </a:r>
            <a:r>
              <a:rPr lang="fr-BE" dirty="0" err="1" smtClean="0"/>
              <a:t>general</a:t>
            </a:r>
            <a:r>
              <a:rPr lang="fr-BE" dirty="0" smtClean="0"/>
              <a:t> practice</a:t>
            </a:r>
            <a:endParaRPr lang="fr-BE" dirty="0"/>
          </a:p>
        </p:txBody>
      </p:sp>
      <p:sp>
        <p:nvSpPr>
          <p:cNvPr id="6" name="Espace réservé du contenu 5"/>
          <p:cNvSpPr>
            <a:spLocks noGrp="1"/>
          </p:cNvSpPr>
          <p:nvPr>
            <p:ph sz="half" idx="1"/>
          </p:nvPr>
        </p:nvSpPr>
        <p:spPr>
          <a:xfrm>
            <a:off x="1016000" y="1714500"/>
            <a:ext cx="5003800" cy="4462272"/>
          </a:xfrm>
        </p:spPr>
        <p:txBody>
          <a:bodyPr>
            <a:normAutofit/>
          </a:bodyPr>
          <a:lstStyle/>
          <a:p>
            <a:pPr marL="45720" indent="0">
              <a:buNone/>
            </a:pPr>
            <a:endParaRPr lang="fr-BE" sz="2400" dirty="0" smtClean="0"/>
          </a:p>
          <a:p>
            <a:pPr marL="45720" indent="0">
              <a:buNone/>
            </a:pPr>
            <a:r>
              <a:rPr lang="fr-BE" sz="2400" dirty="0" err="1" smtClean="0"/>
              <a:t>Sentinel</a:t>
            </a:r>
            <a:r>
              <a:rPr lang="fr-BE" sz="2400" dirty="0" smtClean="0"/>
              <a:t> </a:t>
            </a:r>
            <a:r>
              <a:rPr lang="fr-BE" sz="2400" dirty="0" err="1" smtClean="0"/>
              <a:t>GPs</a:t>
            </a:r>
            <a:r>
              <a:rPr lang="fr-BE" sz="2400" dirty="0" smtClean="0"/>
              <a:t> </a:t>
            </a:r>
            <a:r>
              <a:rPr lang="fr-BE" sz="2400" dirty="0" err="1" smtClean="0"/>
              <a:t>survey</a:t>
            </a:r>
            <a:r>
              <a:rPr lang="fr-BE" sz="2400" dirty="0" smtClean="0"/>
              <a:t> IPH </a:t>
            </a:r>
            <a:r>
              <a:rPr lang="fr-BE" sz="2400" dirty="0" smtClean="0"/>
              <a:t>2013 </a:t>
            </a:r>
            <a:r>
              <a:rPr lang="fr-BE" sz="2400" dirty="0" smtClean="0"/>
              <a:t>about </a:t>
            </a:r>
            <a:r>
              <a:rPr lang="fr-BE" sz="2400" dirty="0" err="1" smtClean="0"/>
              <a:t>problematic</a:t>
            </a:r>
            <a:r>
              <a:rPr lang="fr-BE" sz="2400" dirty="0" smtClean="0"/>
              <a:t> use </a:t>
            </a:r>
            <a:r>
              <a:rPr lang="fr-BE" sz="2400" dirty="0" err="1" smtClean="0"/>
              <a:t>among</a:t>
            </a:r>
            <a:r>
              <a:rPr lang="fr-BE" sz="2400" dirty="0" smtClean="0"/>
              <a:t> </a:t>
            </a:r>
            <a:r>
              <a:rPr lang="fr-BE" sz="2400" dirty="0" err="1" smtClean="0"/>
              <a:t>outpatients</a:t>
            </a:r>
            <a:endParaRPr lang="fr-BE" sz="2400" dirty="0" smtClean="0"/>
          </a:p>
          <a:p>
            <a:r>
              <a:rPr lang="fr-BE" sz="2400" dirty="0" smtClean="0"/>
              <a:t>47% : </a:t>
            </a:r>
            <a:r>
              <a:rPr lang="fr-BE" sz="2400" dirty="0" err="1" smtClean="0"/>
              <a:t>alcohol</a:t>
            </a:r>
            <a:r>
              <a:rPr lang="fr-BE" sz="2400" dirty="0" smtClean="0"/>
              <a:t> </a:t>
            </a:r>
            <a:r>
              <a:rPr lang="fr-BE" sz="2400" dirty="0" err="1" smtClean="0"/>
              <a:t>alone</a:t>
            </a:r>
            <a:endParaRPr lang="fr-BE" sz="2400" dirty="0" smtClean="0"/>
          </a:p>
          <a:p>
            <a:r>
              <a:rPr lang="fr-BE" sz="2400" dirty="0" smtClean="0"/>
              <a:t>23% : </a:t>
            </a:r>
            <a:r>
              <a:rPr lang="fr-BE" sz="2400" dirty="0" err="1" smtClean="0"/>
              <a:t>alcohol</a:t>
            </a:r>
            <a:r>
              <a:rPr lang="fr-BE" sz="2400" dirty="0" smtClean="0"/>
              <a:t> </a:t>
            </a:r>
            <a:r>
              <a:rPr lang="fr-BE" sz="2400" dirty="0" smtClean="0"/>
              <a:t>+ </a:t>
            </a:r>
            <a:r>
              <a:rPr lang="fr-BE" sz="2400" dirty="0" err="1" smtClean="0"/>
              <a:t>other</a:t>
            </a:r>
            <a:r>
              <a:rPr lang="fr-BE" sz="2400" dirty="0" smtClean="0"/>
              <a:t> </a:t>
            </a:r>
            <a:r>
              <a:rPr lang="fr-BE" sz="2400" dirty="0" smtClean="0"/>
              <a:t>substance</a:t>
            </a:r>
            <a:endParaRPr lang="fr-BE" sz="2400" dirty="0"/>
          </a:p>
        </p:txBody>
      </p:sp>
      <p:graphicFrame>
        <p:nvGraphicFramePr>
          <p:cNvPr id="8" name="Espace réservé du contenu 7"/>
          <p:cNvGraphicFramePr>
            <a:graphicFrameLocks noGrp="1"/>
          </p:cNvGraphicFramePr>
          <p:nvPr>
            <p:ph sz="half" idx="2"/>
            <p:extLst>
              <p:ext uri="{D42A27DB-BD31-4B8C-83A1-F6EECF244321}">
                <p14:modId xmlns:p14="http://schemas.microsoft.com/office/powerpoint/2010/main" val="300061529"/>
              </p:ext>
            </p:extLst>
          </p:nvPr>
        </p:nvGraphicFramePr>
        <p:xfrm>
          <a:off x="6172200" y="1714499"/>
          <a:ext cx="4495800" cy="4514088"/>
        </p:xfrm>
        <a:graphic>
          <a:graphicData uri="http://schemas.openxmlformats.org/drawingml/2006/table">
            <a:tbl>
              <a:tblPr firstRow="1" firstCol="1">
                <a:tableStyleId>{B301B821-A1FF-4177-AEE7-76D212191A09}</a:tableStyleId>
              </a:tblPr>
              <a:tblGrid>
                <a:gridCol w="2247900">
                  <a:extLst>
                    <a:ext uri="{9D8B030D-6E8A-4147-A177-3AD203B41FA5}">
                      <a16:colId xmlns:a16="http://schemas.microsoft.com/office/drawing/2014/main" val="827687441"/>
                    </a:ext>
                  </a:extLst>
                </a:gridCol>
                <a:gridCol w="2247900">
                  <a:extLst>
                    <a:ext uri="{9D8B030D-6E8A-4147-A177-3AD203B41FA5}">
                      <a16:colId xmlns:a16="http://schemas.microsoft.com/office/drawing/2014/main" val="1136999462"/>
                    </a:ext>
                  </a:extLst>
                </a:gridCol>
              </a:tblGrid>
              <a:tr h="557784">
                <a:tc>
                  <a:txBody>
                    <a:bodyPr/>
                    <a:lstStyle/>
                    <a:p>
                      <a:pPr algn="ctr">
                        <a:spcAft>
                          <a:spcPts val="0"/>
                        </a:spcAft>
                      </a:pPr>
                      <a:r>
                        <a:rPr lang="fr-BE" sz="2000" dirty="0">
                          <a:effectLst/>
                        </a:rPr>
                        <a:t>Statut d’emploi</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algn="ctr">
                        <a:spcAft>
                          <a:spcPts val="0"/>
                        </a:spcAft>
                      </a:pPr>
                      <a:r>
                        <a:rPr lang="fr-BE" sz="2000">
                          <a:effectLst/>
                        </a:rPr>
                        <a: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val="1411409740"/>
                  </a:ext>
                </a:extLst>
              </a:tr>
              <a:tr h="557784">
                <a:tc>
                  <a:txBody>
                    <a:bodyPr/>
                    <a:lstStyle/>
                    <a:p>
                      <a:pPr algn="r">
                        <a:spcAft>
                          <a:spcPts val="0"/>
                        </a:spcAft>
                      </a:pPr>
                      <a:r>
                        <a:rPr lang="fr-BE" sz="2000" dirty="0" smtClean="0">
                          <a:effectLst/>
                        </a:rPr>
                        <a:t>At</a:t>
                      </a:r>
                      <a:r>
                        <a:rPr lang="fr-BE" sz="2000" baseline="0" dirty="0" smtClean="0">
                          <a:effectLst/>
                        </a:rPr>
                        <a:t> </a:t>
                      </a:r>
                      <a:r>
                        <a:rPr lang="fr-BE" sz="2000" baseline="0" dirty="0" err="1" smtClean="0">
                          <a:effectLst/>
                        </a:rPr>
                        <a:t>work</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algn="ctr">
                        <a:spcAft>
                          <a:spcPts val="0"/>
                        </a:spcAft>
                      </a:pPr>
                      <a:r>
                        <a:rPr lang="fr-BE" sz="2000">
                          <a:effectLst/>
                        </a:rPr>
                        <a:t>39,3</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val="1431766674"/>
                  </a:ext>
                </a:extLst>
              </a:tr>
              <a:tr h="557784">
                <a:tc>
                  <a:txBody>
                    <a:bodyPr/>
                    <a:lstStyle/>
                    <a:p>
                      <a:pPr marL="114300" algn="r">
                        <a:spcAft>
                          <a:spcPts val="0"/>
                        </a:spcAft>
                      </a:pPr>
                      <a:r>
                        <a:rPr lang="fr-BE" sz="2000" dirty="0" err="1" smtClean="0">
                          <a:effectLst/>
                          <a:latin typeface="+mn-lt"/>
                          <a:ea typeface="+mn-ea"/>
                          <a:cs typeface="+mn-cs"/>
                        </a:rPr>
                        <a:t>Unemployed</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algn="ctr">
                        <a:spcAft>
                          <a:spcPts val="0"/>
                        </a:spcAft>
                      </a:pPr>
                      <a:r>
                        <a:rPr lang="fr-BE" sz="2000">
                          <a:effectLst/>
                        </a:rPr>
                        <a:t>15,1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val="4018778800"/>
                  </a:ext>
                </a:extLst>
              </a:tr>
              <a:tr h="557784">
                <a:tc>
                  <a:txBody>
                    <a:bodyPr/>
                    <a:lstStyle/>
                    <a:p>
                      <a:pPr marL="114300" algn="r">
                        <a:spcAft>
                          <a:spcPts val="0"/>
                        </a:spcAft>
                      </a:pPr>
                      <a:r>
                        <a:rPr lang="fr-BE" sz="2000" dirty="0" err="1" smtClean="0">
                          <a:effectLst/>
                        </a:rPr>
                        <a:t>Sick</a:t>
                      </a:r>
                      <a:r>
                        <a:rPr lang="fr-BE" sz="2000" dirty="0" smtClean="0">
                          <a:effectLst/>
                        </a:rPr>
                        <a:t> </a:t>
                      </a:r>
                      <a:r>
                        <a:rPr lang="fr-BE" sz="2000" dirty="0" err="1" smtClean="0">
                          <a:effectLst/>
                        </a:rPr>
                        <a:t>leave</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algn="ctr">
                        <a:spcAft>
                          <a:spcPts val="0"/>
                        </a:spcAft>
                      </a:pPr>
                      <a:r>
                        <a:rPr lang="fr-BE" sz="2000">
                          <a:effectLst/>
                        </a:rPr>
                        <a:t>9,4</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val="3599074037"/>
                  </a:ext>
                </a:extLst>
              </a:tr>
              <a:tr h="557784">
                <a:tc>
                  <a:txBody>
                    <a:bodyPr/>
                    <a:lstStyle/>
                    <a:p>
                      <a:pPr marL="114300" algn="r">
                        <a:spcAft>
                          <a:spcPts val="0"/>
                        </a:spcAft>
                      </a:pPr>
                      <a:r>
                        <a:rPr lang="fr-BE" sz="2000" dirty="0" smtClean="0">
                          <a:effectLst/>
                        </a:rPr>
                        <a:t>Permanent </a:t>
                      </a:r>
                      <a:r>
                        <a:rPr lang="fr-BE" sz="2000" dirty="0" err="1" smtClean="0">
                          <a:effectLst/>
                        </a:rPr>
                        <a:t>disability</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algn="ctr">
                        <a:spcAft>
                          <a:spcPts val="0"/>
                        </a:spcAft>
                      </a:pPr>
                      <a:r>
                        <a:rPr lang="fr-BE" sz="2000">
                          <a:effectLst/>
                        </a:rPr>
                        <a:t>19,2</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val="3566336740"/>
                  </a:ext>
                </a:extLst>
              </a:tr>
              <a:tr h="557784">
                <a:tc>
                  <a:txBody>
                    <a:bodyPr/>
                    <a:lstStyle/>
                    <a:p>
                      <a:pPr marL="114300" algn="r">
                        <a:spcAft>
                          <a:spcPts val="0"/>
                        </a:spcAft>
                      </a:pPr>
                      <a:r>
                        <a:rPr lang="fr-BE" sz="2000" dirty="0" err="1" smtClean="0">
                          <a:effectLst/>
                        </a:rPr>
                        <a:t>Student</a:t>
                      </a:r>
                      <a:r>
                        <a:rPr lang="fr-BE" sz="2000" dirty="0" smtClean="0">
                          <a:effectLst/>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algn="ctr">
                        <a:spcAft>
                          <a:spcPts val="0"/>
                        </a:spcAft>
                      </a:pPr>
                      <a:r>
                        <a:rPr lang="fr-BE" sz="2000">
                          <a:effectLst/>
                        </a:rPr>
                        <a:t>1,5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val="632508750"/>
                  </a:ext>
                </a:extLst>
              </a:tr>
              <a:tr h="557784">
                <a:tc>
                  <a:txBody>
                    <a:bodyPr/>
                    <a:lstStyle/>
                    <a:p>
                      <a:pPr marL="114300" algn="r">
                        <a:spcAft>
                          <a:spcPts val="0"/>
                        </a:spcAft>
                      </a:pPr>
                      <a:r>
                        <a:rPr lang="fr-BE" sz="2000" dirty="0" err="1" smtClean="0">
                          <a:effectLst/>
                        </a:rPr>
                        <a:t>Retired</a:t>
                      </a:r>
                      <a:r>
                        <a:rPr lang="fr-BE" sz="2000" dirty="0" smtClean="0">
                          <a:effectLst/>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algn="ctr">
                        <a:spcAft>
                          <a:spcPts val="0"/>
                        </a:spcAft>
                      </a:pPr>
                      <a:r>
                        <a:rPr lang="fr-BE" sz="2000">
                          <a:effectLst/>
                        </a:rPr>
                        <a:t>6,1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val="730423749"/>
                  </a:ext>
                </a:extLst>
              </a:tr>
              <a:tr h="557784">
                <a:tc>
                  <a:txBody>
                    <a:bodyPr/>
                    <a:lstStyle/>
                    <a:p>
                      <a:pPr marL="114300" algn="r">
                        <a:spcAft>
                          <a:spcPts val="0"/>
                        </a:spcAft>
                      </a:pPr>
                      <a:r>
                        <a:rPr lang="fr-BE" sz="2000" dirty="0" smtClean="0">
                          <a:effectLst/>
                        </a:rPr>
                        <a:t>No </a:t>
                      </a:r>
                      <a:r>
                        <a:rPr lang="fr-BE" sz="2000" dirty="0" err="1" smtClean="0">
                          <a:effectLst/>
                        </a:rPr>
                        <a:t>income</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algn="ctr">
                        <a:spcAft>
                          <a:spcPts val="0"/>
                        </a:spcAft>
                      </a:pPr>
                      <a:r>
                        <a:rPr lang="fr-BE" sz="2000" dirty="0">
                          <a:effectLst/>
                        </a:rPr>
                        <a:t>9,4</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val="2684658868"/>
                  </a:ext>
                </a:extLst>
              </a:tr>
            </a:tbl>
          </a:graphicData>
        </a:graphic>
      </p:graphicFrame>
      <p:sp>
        <p:nvSpPr>
          <p:cNvPr id="4" name="Espace réservé du numéro de diapositive 3"/>
          <p:cNvSpPr>
            <a:spLocks noGrp="1"/>
          </p:cNvSpPr>
          <p:nvPr>
            <p:ph type="sldNum" sz="quarter" idx="12"/>
          </p:nvPr>
        </p:nvSpPr>
        <p:spPr/>
        <p:txBody>
          <a:bodyPr/>
          <a:lstStyle/>
          <a:p>
            <a:fld id="{E31375A4-56A4-47D6-9801-1991572033F7}" type="slidenum">
              <a:rPr lang="en-US" smtClean="0"/>
              <a:t>5</a:t>
            </a:fld>
            <a:endParaRPr lang="en-US"/>
          </a:p>
        </p:txBody>
      </p:sp>
      <p:sp>
        <p:nvSpPr>
          <p:cNvPr id="9" name="Ellipse 8"/>
          <p:cNvSpPr/>
          <p:nvPr/>
        </p:nvSpPr>
        <p:spPr>
          <a:xfrm>
            <a:off x="7148946" y="2235195"/>
            <a:ext cx="2863272" cy="618836"/>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349299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err="1" smtClean="0"/>
              <a:t>Frequency</a:t>
            </a:r>
            <a:r>
              <a:rPr lang="fr-BE" dirty="0" smtClean="0"/>
              <a:t> of contact </a:t>
            </a:r>
            <a:r>
              <a:rPr lang="fr-BE" dirty="0" err="1" smtClean="0"/>
              <a:t>with</a:t>
            </a:r>
            <a:r>
              <a:rPr lang="fr-BE" dirty="0" smtClean="0"/>
              <a:t> </a:t>
            </a:r>
            <a:br>
              <a:rPr lang="fr-BE" dirty="0" smtClean="0"/>
            </a:br>
            <a:r>
              <a:rPr lang="fr-BE" dirty="0" err="1" smtClean="0"/>
              <a:t>problematic</a:t>
            </a:r>
            <a:r>
              <a:rPr lang="fr-BE" dirty="0" smtClean="0"/>
              <a:t> </a:t>
            </a:r>
            <a:r>
              <a:rPr lang="fr-BE" dirty="0" err="1" smtClean="0"/>
              <a:t>alcohol</a:t>
            </a:r>
            <a:r>
              <a:rPr lang="fr-BE" dirty="0" smtClean="0"/>
              <a:t> use</a:t>
            </a:r>
            <a:endParaRPr lang="fr-BE"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4281618468"/>
              </p:ext>
            </p:extLst>
          </p:nvPr>
        </p:nvGraphicFramePr>
        <p:xfrm>
          <a:off x="1523998" y="2228848"/>
          <a:ext cx="9144002" cy="3065717"/>
        </p:xfrm>
        <a:graphic>
          <a:graphicData uri="http://schemas.openxmlformats.org/drawingml/2006/table">
            <a:tbl>
              <a:tblPr firstRow="1" firstCol="1" lastRow="1"/>
              <a:tblGrid>
                <a:gridCol w="1581357">
                  <a:extLst>
                    <a:ext uri="{9D8B030D-6E8A-4147-A177-3AD203B41FA5}">
                      <a16:colId xmlns:a16="http://schemas.microsoft.com/office/drawing/2014/main" val="737403744"/>
                    </a:ext>
                  </a:extLst>
                </a:gridCol>
                <a:gridCol w="1659740">
                  <a:extLst>
                    <a:ext uri="{9D8B030D-6E8A-4147-A177-3AD203B41FA5}">
                      <a16:colId xmlns:a16="http://schemas.microsoft.com/office/drawing/2014/main" val="1511952645"/>
                    </a:ext>
                  </a:extLst>
                </a:gridCol>
                <a:gridCol w="1180581">
                  <a:extLst>
                    <a:ext uri="{9D8B030D-6E8A-4147-A177-3AD203B41FA5}">
                      <a16:colId xmlns:a16="http://schemas.microsoft.com/office/drawing/2014/main" val="4041488361"/>
                    </a:ext>
                  </a:extLst>
                </a:gridCol>
                <a:gridCol w="1180581">
                  <a:extLst>
                    <a:ext uri="{9D8B030D-6E8A-4147-A177-3AD203B41FA5}">
                      <a16:colId xmlns:a16="http://schemas.microsoft.com/office/drawing/2014/main" val="1871292926"/>
                    </a:ext>
                  </a:extLst>
                </a:gridCol>
                <a:gridCol w="1180581">
                  <a:extLst>
                    <a:ext uri="{9D8B030D-6E8A-4147-A177-3AD203B41FA5}">
                      <a16:colId xmlns:a16="http://schemas.microsoft.com/office/drawing/2014/main" val="54220115"/>
                    </a:ext>
                  </a:extLst>
                </a:gridCol>
                <a:gridCol w="1180581">
                  <a:extLst>
                    <a:ext uri="{9D8B030D-6E8A-4147-A177-3AD203B41FA5}">
                      <a16:colId xmlns:a16="http://schemas.microsoft.com/office/drawing/2014/main" val="1784533145"/>
                    </a:ext>
                  </a:extLst>
                </a:gridCol>
                <a:gridCol w="1180581">
                  <a:extLst>
                    <a:ext uri="{9D8B030D-6E8A-4147-A177-3AD203B41FA5}">
                      <a16:colId xmlns:a16="http://schemas.microsoft.com/office/drawing/2014/main" val="2607217245"/>
                    </a:ext>
                  </a:extLst>
                </a:gridCol>
              </a:tblGrid>
              <a:tr h="0">
                <a:tc>
                  <a:txBody>
                    <a:bodyPr/>
                    <a:lstStyle/>
                    <a:p>
                      <a:pPr>
                        <a:lnSpc>
                          <a:spcPct val="107000"/>
                        </a:lnSpc>
                        <a:spcAft>
                          <a:spcPts val="0"/>
                        </a:spcAft>
                      </a:pPr>
                      <a:r>
                        <a:rPr lang="fr-BE"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fr-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Tous les jours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Dagelijks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1X/</a:t>
                      </a: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sem</a:t>
                      </a: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Wekelijks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1X/</a:t>
                      </a: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mois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Maandelijks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Qq</a:t>
                      </a: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X/</a:t>
                      </a: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Enkele keer/jaar</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Jamais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Nooit</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Ne </a:t>
                      </a: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sait</a:t>
                      </a: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pas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Weet het niet</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3953071325"/>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MT/AG NL</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24,4</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32,5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40,6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0</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0</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09997054"/>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MT/AG FR</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7,8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20</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40</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30</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2,2</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0</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662063391"/>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Tot.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4,4</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22,8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35,2</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36,8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0,8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0</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062598278"/>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597588942"/>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MG/HA NL</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8,5</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46,7</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31,2</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10,1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0</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3,5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980278798"/>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MG/HA FR</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21,4</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40,3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21,9</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11,2</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0,5</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4,6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727387462"/>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Tot.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14,9</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43,5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26,6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10,6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0,3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4,1</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184293868"/>
                  </a:ext>
                </a:extLst>
              </a:tr>
            </a:tbl>
          </a:graphicData>
        </a:graphic>
      </p:graphicFrame>
      <p:sp>
        <p:nvSpPr>
          <p:cNvPr id="4" name="Espace réservé du numéro de diapositive 3"/>
          <p:cNvSpPr>
            <a:spLocks noGrp="1"/>
          </p:cNvSpPr>
          <p:nvPr>
            <p:ph type="sldNum" sz="quarter" idx="12"/>
          </p:nvPr>
        </p:nvSpPr>
        <p:spPr/>
        <p:txBody>
          <a:bodyPr/>
          <a:lstStyle/>
          <a:p>
            <a:fld id="{E31375A4-56A4-47D6-9801-1991572033F7}" type="slidenum">
              <a:rPr lang="en-US" smtClean="0"/>
              <a:t>6</a:t>
            </a:fld>
            <a:endParaRPr lang="en-US"/>
          </a:p>
        </p:txBody>
      </p:sp>
      <p:pic>
        <p:nvPicPr>
          <p:cNvPr id="2050" name="Picture 2" descr="Résultat de recherche d'images pour &quot;bièr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1686" y="115887"/>
            <a:ext cx="1825625" cy="1825625"/>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6181725" y="3581400"/>
            <a:ext cx="1943100" cy="5715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llipse 6"/>
          <p:cNvSpPr/>
          <p:nvPr/>
        </p:nvSpPr>
        <p:spPr>
          <a:xfrm>
            <a:off x="4972050" y="4838700"/>
            <a:ext cx="1943100" cy="5715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5157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ésultat de recherche d'images pour &quot;médicamen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707562" y="581025"/>
            <a:ext cx="2339975" cy="156429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fontScale="90000"/>
          </a:bodyPr>
          <a:lstStyle/>
          <a:p>
            <a:r>
              <a:rPr lang="fr-BE" dirty="0" err="1"/>
              <a:t>Frequency</a:t>
            </a:r>
            <a:r>
              <a:rPr lang="fr-BE" dirty="0"/>
              <a:t> of contact </a:t>
            </a:r>
            <a:r>
              <a:rPr lang="fr-BE" dirty="0" err="1"/>
              <a:t>with</a:t>
            </a:r>
            <a:r>
              <a:rPr lang="fr-BE" dirty="0"/>
              <a:t> </a:t>
            </a:r>
            <a:br>
              <a:rPr lang="fr-BE" dirty="0"/>
            </a:br>
            <a:r>
              <a:rPr lang="fr-BE" dirty="0" err="1"/>
              <a:t>problematic</a:t>
            </a:r>
            <a:r>
              <a:rPr lang="fr-BE" dirty="0"/>
              <a:t> </a:t>
            </a:r>
            <a:r>
              <a:rPr lang="fr-BE" dirty="0" err="1" smtClean="0"/>
              <a:t>hypnotics</a:t>
            </a:r>
            <a:r>
              <a:rPr lang="fr-BE" dirty="0" smtClean="0"/>
              <a:t> and </a:t>
            </a:r>
            <a:r>
              <a:rPr lang="fr-BE" dirty="0" err="1" smtClean="0"/>
              <a:t>tranquilizers</a:t>
            </a:r>
            <a:r>
              <a:rPr lang="fr-BE" dirty="0" smtClean="0"/>
              <a:t> </a:t>
            </a:r>
            <a:r>
              <a:rPr lang="fr-BE" dirty="0"/>
              <a:t>use</a:t>
            </a:r>
            <a:endParaRPr lang="fr-BE"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38478169"/>
              </p:ext>
            </p:extLst>
          </p:nvPr>
        </p:nvGraphicFramePr>
        <p:xfrm>
          <a:off x="1524002" y="2219323"/>
          <a:ext cx="9143998" cy="3065717"/>
        </p:xfrm>
        <a:graphic>
          <a:graphicData uri="http://schemas.openxmlformats.org/drawingml/2006/table">
            <a:tbl>
              <a:tblPr firstRow="1" firstCol="1" lastRow="1"/>
              <a:tblGrid>
                <a:gridCol w="1582283">
                  <a:extLst>
                    <a:ext uri="{9D8B030D-6E8A-4147-A177-3AD203B41FA5}">
                      <a16:colId xmlns:a16="http://schemas.microsoft.com/office/drawing/2014/main" val="404126889"/>
                    </a:ext>
                  </a:extLst>
                </a:gridCol>
                <a:gridCol w="1685610">
                  <a:extLst>
                    <a:ext uri="{9D8B030D-6E8A-4147-A177-3AD203B41FA5}">
                      <a16:colId xmlns:a16="http://schemas.microsoft.com/office/drawing/2014/main" val="1880973377"/>
                    </a:ext>
                  </a:extLst>
                </a:gridCol>
                <a:gridCol w="1175221">
                  <a:extLst>
                    <a:ext uri="{9D8B030D-6E8A-4147-A177-3AD203B41FA5}">
                      <a16:colId xmlns:a16="http://schemas.microsoft.com/office/drawing/2014/main" val="799168743"/>
                    </a:ext>
                  </a:extLst>
                </a:gridCol>
                <a:gridCol w="1175221">
                  <a:extLst>
                    <a:ext uri="{9D8B030D-6E8A-4147-A177-3AD203B41FA5}">
                      <a16:colId xmlns:a16="http://schemas.microsoft.com/office/drawing/2014/main" val="4174975172"/>
                    </a:ext>
                  </a:extLst>
                </a:gridCol>
                <a:gridCol w="1175221">
                  <a:extLst>
                    <a:ext uri="{9D8B030D-6E8A-4147-A177-3AD203B41FA5}">
                      <a16:colId xmlns:a16="http://schemas.microsoft.com/office/drawing/2014/main" val="2177483092"/>
                    </a:ext>
                  </a:extLst>
                </a:gridCol>
                <a:gridCol w="1175221">
                  <a:extLst>
                    <a:ext uri="{9D8B030D-6E8A-4147-A177-3AD203B41FA5}">
                      <a16:colId xmlns:a16="http://schemas.microsoft.com/office/drawing/2014/main" val="2372144924"/>
                    </a:ext>
                  </a:extLst>
                </a:gridCol>
                <a:gridCol w="1175221">
                  <a:extLst>
                    <a:ext uri="{9D8B030D-6E8A-4147-A177-3AD203B41FA5}">
                      <a16:colId xmlns:a16="http://schemas.microsoft.com/office/drawing/2014/main" val="244555433"/>
                    </a:ext>
                  </a:extLst>
                </a:gridCol>
              </a:tblGrid>
              <a:tr h="0">
                <a:tc>
                  <a:txBody>
                    <a:bodyPr/>
                    <a:lstStyle/>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Tous les jours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Dagelijks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1X/sem.</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Wekelijks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1X/mois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Maandelijks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Qq X/an</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Enkele keer/jaar</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Jamais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Nooit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Ne </a:t>
                      </a: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sait</a:t>
                      </a: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pas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Weet het niet</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724368740"/>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MT/AG NL</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13,8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25,2</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48,4</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8,8</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68741885"/>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MT/AG FR</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6,9</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16,1</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14,9</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47,1</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4,6</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10,3</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336925290"/>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Tot.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3,3</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14,6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21,5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48</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3,3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9,3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464335581"/>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137680971"/>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MG/HA NL</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21,1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38,7</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26,6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11,1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0</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742867720"/>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MG/HA FR</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24,2</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33,5</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24,7</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9,8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0,5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7,2</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49173341"/>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Tot.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22,6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36,1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25,7</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10,4</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0,3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4,8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394493246"/>
                  </a:ext>
                </a:extLst>
              </a:tr>
            </a:tbl>
          </a:graphicData>
        </a:graphic>
      </p:graphicFrame>
      <p:sp>
        <p:nvSpPr>
          <p:cNvPr id="4" name="Espace réservé du numéro de diapositive 3"/>
          <p:cNvSpPr>
            <a:spLocks noGrp="1"/>
          </p:cNvSpPr>
          <p:nvPr>
            <p:ph type="sldNum" sz="quarter" idx="12"/>
          </p:nvPr>
        </p:nvSpPr>
        <p:spPr/>
        <p:txBody>
          <a:bodyPr/>
          <a:lstStyle/>
          <a:p>
            <a:fld id="{E31375A4-56A4-47D6-9801-1991572033F7}" type="slidenum">
              <a:rPr lang="en-US" smtClean="0"/>
              <a:t>7</a:t>
            </a:fld>
            <a:endParaRPr lang="en-US"/>
          </a:p>
        </p:txBody>
      </p:sp>
      <p:sp>
        <p:nvSpPr>
          <p:cNvPr id="7" name="Ellipse 6"/>
          <p:cNvSpPr/>
          <p:nvPr/>
        </p:nvSpPr>
        <p:spPr>
          <a:xfrm>
            <a:off x="6181725" y="3581400"/>
            <a:ext cx="1943100" cy="5715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p:cNvSpPr/>
          <p:nvPr/>
        </p:nvSpPr>
        <p:spPr>
          <a:xfrm>
            <a:off x="3486149" y="4886325"/>
            <a:ext cx="2333625" cy="5715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60746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Frequency</a:t>
            </a:r>
            <a:r>
              <a:rPr lang="fr-BE" dirty="0"/>
              <a:t> of contact </a:t>
            </a:r>
            <a:r>
              <a:rPr lang="fr-BE" dirty="0" err="1"/>
              <a:t>with</a:t>
            </a:r>
            <a:r>
              <a:rPr lang="fr-BE" dirty="0"/>
              <a:t> </a:t>
            </a:r>
            <a:br>
              <a:rPr lang="fr-BE" dirty="0"/>
            </a:br>
            <a:r>
              <a:rPr lang="fr-BE" dirty="0" err="1"/>
              <a:t>problematic</a:t>
            </a:r>
            <a:r>
              <a:rPr lang="fr-BE" dirty="0"/>
              <a:t> </a:t>
            </a:r>
            <a:r>
              <a:rPr lang="fr-BE" dirty="0" smtClean="0"/>
              <a:t>cannabis </a:t>
            </a:r>
            <a:r>
              <a:rPr lang="fr-BE" dirty="0"/>
              <a:t>use</a:t>
            </a:r>
            <a:endParaRPr lang="fr-BE"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067393676"/>
              </p:ext>
            </p:extLst>
          </p:nvPr>
        </p:nvGraphicFramePr>
        <p:xfrm>
          <a:off x="1524000" y="2381248"/>
          <a:ext cx="9143998" cy="3065717"/>
        </p:xfrm>
        <a:graphic>
          <a:graphicData uri="http://schemas.openxmlformats.org/drawingml/2006/table">
            <a:tbl>
              <a:tblPr firstRow="1" firstCol="1" lastRow="1"/>
              <a:tblGrid>
                <a:gridCol w="1582283">
                  <a:extLst>
                    <a:ext uri="{9D8B030D-6E8A-4147-A177-3AD203B41FA5}">
                      <a16:colId xmlns:a16="http://schemas.microsoft.com/office/drawing/2014/main" val="1429036085"/>
                    </a:ext>
                  </a:extLst>
                </a:gridCol>
                <a:gridCol w="1685610">
                  <a:extLst>
                    <a:ext uri="{9D8B030D-6E8A-4147-A177-3AD203B41FA5}">
                      <a16:colId xmlns:a16="http://schemas.microsoft.com/office/drawing/2014/main" val="1790524011"/>
                    </a:ext>
                  </a:extLst>
                </a:gridCol>
                <a:gridCol w="1175221">
                  <a:extLst>
                    <a:ext uri="{9D8B030D-6E8A-4147-A177-3AD203B41FA5}">
                      <a16:colId xmlns:a16="http://schemas.microsoft.com/office/drawing/2014/main" val="1432730411"/>
                    </a:ext>
                  </a:extLst>
                </a:gridCol>
                <a:gridCol w="1175221">
                  <a:extLst>
                    <a:ext uri="{9D8B030D-6E8A-4147-A177-3AD203B41FA5}">
                      <a16:colId xmlns:a16="http://schemas.microsoft.com/office/drawing/2014/main" val="2099183486"/>
                    </a:ext>
                  </a:extLst>
                </a:gridCol>
                <a:gridCol w="1175221">
                  <a:extLst>
                    <a:ext uri="{9D8B030D-6E8A-4147-A177-3AD203B41FA5}">
                      <a16:colId xmlns:a16="http://schemas.microsoft.com/office/drawing/2014/main" val="1453402790"/>
                    </a:ext>
                  </a:extLst>
                </a:gridCol>
                <a:gridCol w="1175221">
                  <a:extLst>
                    <a:ext uri="{9D8B030D-6E8A-4147-A177-3AD203B41FA5}">
                      <a16:colId xmlns:a16="http://schemas.microsoft.com/office/drawing/2014/main" val="3942917608"/>
                    </a:ext>
                  </a:extLst>
                </a:gridCol>
                <a:gridCol w="1175221">
                  <a:extLst>
                    <a:ext uri="{9D8B030D-6E8A-4147-A177-3AD203B41FA5}">
                      <a16:colId xmlns:a16="http://schemas.microsoft.com/office/drawing/2014/main" val="91704679"/>
                    </a:ext>
                  </a:extLst>
                </a:gridCol>
              </a:tblGrid>
              <a:tr h="0">
                <a:tc>
                  <a:txBody>
                    <a:bodyPr/>
                    <a:lstStyle/>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Tous les jours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Dagelijks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1X/sem.</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Wekelijks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1X/mois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Maandelijks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Qq X/an</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Enkele keer/jaar</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Jamais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Nooit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Ne </a:t>
                      </a: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sait</a:t>
                      </a: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pas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Weet het niet</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503447145"/>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MT/AG NL</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18,1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55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8,1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12,5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804990020"/>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MT/AG FR</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1,1</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9,2</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19,5</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47,1</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11,5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11,5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530895555"/>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Tot.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1,2</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6,5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18,6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52,2</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9,3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12,1</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666879652"/>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072515948"/>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MG/HA NL</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1,5</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13,1</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32,8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37,9</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4,6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10,1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233241324"/>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MG/HA FR</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4,7</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24,4</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21,2</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34,2</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6,2</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9,3</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419618419"/>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Tot.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3,1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18,7</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27,1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36,1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5,4</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9,7</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059807824"/>
                  </a:ext>
                </a:extLst>
              </a:tr>
            </a:tbl>
          </a:graphicData>
        </a:graphic>
      </p:graphicFrame>
      <p:sp>
        <p:nvSpPr>
          <p:cNvPr id="4" name="Espace réservé du numéro de diapositive 3"/>
          <p:cNvSpPr>
            <a:spLocks noGrp="1"/>
          </p:cNvSpPr>
          <p:nvPr>
            <p:ph type="sldNum" sz="quarter" idx="12"/>
          </p:nvPr>
        </p:nvSpPr>
        <p:spPr/>
        <p:txBody>
          <a:bodyPr/>
          <a:lstStyle/>
          <a:p>
            <a:fld id="{E31375A4-56A4-47D6-9801-1991572033F7}" type="slidenum">
              <a:rPr lang="en-US" smtClean="0"/>
              <a:t>8</a:t>
            </a:fld>
            <a:endParaRPr lang="en-US"/>
          </a:p>
        </p:txBody>
      </p:sp>
      <p:pic>
        <p:nvPicPr>
          <p:cNvPr id="4098" name="Picture 2" descr="Résultat de recherche d'images pour &quot;cannabis&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9761" y="246159"/>
            <a:ext cx="2149475" cy="1974754"/>
          </a:xfrm>
          <a:prstGeom prst="rect">
            <a:avLst/>
          </a:prstGeom>
          <a:noFill/>
          <a:extLst>
            <a:ext uri="{909E8E84-426E-40DD-AFC4-6F175D3DCCD1}">
              <a14:hiddenFill xmlns:a14="http://schemas.microsoft.com/office/drawing/2010/main">
                <a:solidFill>
                  <a:srgbClr val="FFFFFF"/>
                </a:solidFill>
              </a14:hiddenFill>
            </a:ext>
          </a:extLst>
        </p:spPr>
      </p:pic>
      <p:sp>
        <p:nvSpPr>
          <p:cNvPr id="7" name="Ellipse 6"/>
          <p:cNvSpPr/>
          <p:nvPr/>
        </p:nvSpPr>
        <p:spPr>
          <a:xfrm>
            <a:off x="7315199" y="3743325"/>
            <a:ext cx="809625" cy="520952"/>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p:cNvSpPr/>
          <p:nvPr/>
        </p:nvSpPr>
        <p:spPr>
          <a:xfrm>
            <a:off x="4943475" y="5042400"/>
            <a:ext cx="1943100" cy="5715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562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ésultat de recherche d'images pour &quot;drogue cocaïn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0" y="579437"/>
            <a:ext cx="2857500" cy="149542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BE" dirty="0" err="1"/>
              <a:t>Frequency</a:t>
            </a:r>
            <a:r>
              <a:rPr lang="fr-BE" dirty="0"/>
              <a:t> of contact </a:t>
            </a:r>
            <a:r>
              <a:rPr lang="fr-BE" dirty="0" err="1"/>
              <a:t>with</a:t>
            </a:r>
            <a:r>
              <a:rPr lang="fr-BE" dirty="0"/>
              <a:t> </a:t>
            </a:r>
            <a:br>
              <a:rPr lang="fr-BE" dirty="0"/>
            </a:br>
            <a:r>
              <a:rPr lang="fr-BE" dirty="0" err="1"/>
              <a:t>problematic</a:t>
            </a:r>
            <a:r>
              <a:rPr lang="fr-BE" dirty="0"/>
              <a:t> </a:t>
            </a:r>
            <a:r>
              <a:rPr lang="fr-BE" dirty="0" err="1" smtClean="0"/>
              <a:t>illegal</a:t>
            </a:r>
            <a:r>
              <a:rPr lang="fr-BE" dirty="0" smtClean="0"/>
              <a:t> </a:t>
            </a:r>
            <a:r>
              <a:rPr lang="fr-BE" dirty="0" err="1" smtClean="0"/>
              <a:t>drugs</a:t>
            </a:r>
            <a:r>
              <a:rPr lang="fr-BE" dirty="0" smtClean="0"/>
              <a:t> </a:t>
            </a:r>
            <a:r>
              <a:rPr lang="fr-BE" dirty="0"/>
              <a:t>use</a:t>
            </a:r>
            <a:endParaRPr lang="fr-BE"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19297069"/>
              </p:ext>
            </p:extLst>
          </p:nvPr>
        </p:nvGraphicFramePr>
        <p:xfrm>
          <a:off x="1523999" y="2333623"/>
          <a:ext cx="9382125" cy="3065717"/>
        </p:xfrm>
        <a:graphic>
          <a:graphicData uri="http://schemas.openxmlformats.org/drawingml/2006/table">
            <a:tbl>
              <a:tblPr firstRow="1" firstCol="1" lastRow="1"/>
              <a:tblGrid>
                <a:gridCol w="1623489">
                  <a:extLst>
                    <a:ext uri="{9D8B030D-6E8A-4147-A177-3AD203B41FA5}">
                      <a16:colId xmlns:a16="http://schemas.microsoft.com/office/drawing/2014/main" val="1045222361"/>
                    </a:ext>
                  </a:extLst>
                </a:gridCol>
                <a:gridCol w="1729506">
                  <a:extLst>
                    <a:ext uri="{9D8B030D-6E8A-4147-A177-3AD203B41FA5}">
                      <a16:colId xmlns:a16="http://schemas.microsoft.com/office/drawing/2014/main" val="461336244"/>
                    </a:ext>
                  </a:extLst>
                </a:gridCol>
                <a:gridCol w="1205826">
                  <a:extLst>
                    <a:ext uri="{9D8B030D-6E8A-4147-A177-3AD203B41FA5}">
                      <a16:colId xmlns:a16="http://schemas.microsoft.com/office/drawing/2014/main" val="3649791849"/>
                    </a:ext>
                  </a:extLst>
                </a:gridCol>
                <a:gridCol w="1205826">
                  <a:extLst>
                    <a:ext uri="{9D8B030D-6E8A-4147-A177-3AD203B41FA5}">
                      <a16:colId xmlns:a16="http://schemas.microsoft.com/office/drawing/2014/main" val="4103749128"/>
                    </a:ext>
                  </a:extLst>
                </a:gridCol>
                <a:gridCol w="1205826">
                  <a:extLst>
                    <a:ext uri="{9D8B030D-6E8A-4147-A177-3AD203B41FA5}">
                      <a16:colId xmlns:a16="http://schemas.microsoft.com/office/drawing/2014/main" val="3079001644"/>
                    </a:ext>
                  </a:extLst>
                </a:gridCol>
                <a:gridCol w="1205826">
                  <a:extLst>
                    <a:ext uri="{9D8B030D-6E8A-4147-A177-3AD203B41FA5}">
                      <a16:colId xmlns:a16="http://schemas.microsoft.com/office/drawing/2014/main" val="4228471395"/>
                    </a:ext>
                  </a:extLst>
                </a:gridCol>
                <a:gridCol w="1205826">
                  <a:extLst>
                    <a:ext uri="{9D8B030D-6E8A-4147-A177-3AD203B41FA5}">
                      <a16:colId xmlns:a16="http://schemas.microsoft.com/office/drawing/2014/main" val="3313725505"/>
                    </a:ext>
                  </a:extLst>
                </a:gridCol>
              </a:tblGrid>
              <a:tr h="0">
                <a:tc>
                  <a:txBody>
                    <a:bodyPr/>
                    <a:lstStyle/>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Tous les jours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Dagelijks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1X/sem.</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Wekelijks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1X/mois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Maandelijks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Qq X/an</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Enkele keer/jaar</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Jamais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Nooit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Ne </a:t>
                      </a: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sait</a:t>
                      </a: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pas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Weet het niet</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3671925499"/>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MT/AG NL</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0</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0,6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7</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49</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19,7</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23,6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761109438"/>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MT/AG FR</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0</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1,2</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2,3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39,5</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27,9</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29,1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361049838"/>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Tot.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0</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0,8</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5,3</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45,7</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22,6</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25,5</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695763818"/>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782014652"/>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MG/HA NL</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7,1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20,7</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43,4</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14,2</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13,6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754071113"/>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MG/HA FR</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8,9</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21,5</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16,8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24,1</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17,3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11,4</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06390497"/>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Tot.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4,9</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14,1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18,8</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33,9</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15,7</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12,6</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816299588"/>
                  </a:ext>
                </a:extLst>
              </a:tr>
            </a:tbl>
          </a:graphicData>
        </a:graphic>
      </p:graphicFrame>
      <p:sp>
        <p:nvSpPr>
          <p:cNvPr id="4" name="Espace réservé du numéro de diapositive 3"/>
          <p:cNvSpPr>
            <a:spLocks noGrp="1"/>
          </p:cNvSpPr>
          <p:nvPr>
            <p:ph type="sldNum" sz="quarter" idx="12"/>
          </p:nvPr>
        </p:nvSpPr>
        <p:spPr/>
        <p:txBody>
          <a:bodyPr/>
          <a:lstStyle/>
          <a:p>
            <a:fld id="{E31375A4-56A4-47D6-9801-1991572033F7}" type="slidenum">
              <a:rPr lang="en-US" smtClean="0"/>
              <a:t>9</a:t>
            </a:fld>
            <a:endParaRPr lang="en-US"/>
          </a:p>
        </p:txBody>
      </p:sp>
      <p:sp>
        <p:nvSpPr>
          <p:cNvPr id="7" name="Ellipse 6"/>
          <p:cNvSpPr/>
          <p:nvPr/>
        </p:nvSpPr>
        <p:spPr>
          <a:xfrm>
            <a:off x="7448549" y="3752852"/>
            <a:ext cx="2152651" cy="409573"/>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p:cNvSpPr/>
          <p:nvPr/>
        </p:nvSpPr>
        <p:spPr>
          <a:xfrm>
            <a:off x="3562349" y="5010150"/>
            <a:ext cx="3629025" cy="5715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Ellipse 2"/>
          <p:cNvSpPr/>
          <p:nvPr/>
        </p:nvSpPr>
        <p:spPr>
          <a:xfrm>
            <a:off x="7524750" y="4343400"/>
            <a:ext cx="733425" cy="78105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41614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alth Fitness 16x9">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382D75-6DC6-4908-8B05-64D061C4B1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Santé et forme (grand écran)</Template>
  <TotalTime>0</TotalTime>
  <Words>2819</Words>
  <Application>Microsoft Office PowerPoint</Application>
  <PresentationFormat>Grand écran</PresentationFormat>
  <Paragraphs>524</Paragraphs>
  <Slides>36</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36</vt:i4>
      </vt:variant>
    </vt:vector>
  </HeadingPairs>
  <TitlesOfParts>
    <vt:vector size="42" baseType="lpstr">
      <vt:lpstr>Arial</vt:lpstr>
      <vt:lpstr>Calibri</vt:lpstr>
      <vt:lpstr>Calibri Light</vt:lpstr>
      <vt:lpstr>Times New Roman</vt:lpstr>
      <vt:lpstr>Wingdings</vt:lpstr>
      <vt:lpstr>Health Fitness 16x9</vt:lpstr>
      <vt:lpstr>Alcohol and drugs at work</vt:lpstr>
      <vt:lpstr>Data source</vt:lpstr>
      <vt:lpstr>1. Solid facts</vt:lpstr>
      <vt:lpstr>Magnitude of the problem</vt:lpstr>
      <vt:lpstr>Management in general practice</vt:lpstr>
      <vt:lpstr>Frequency of contact with  problematic alcohol use</vt:lpstr>
      <vt:lpstr>Frequency of contact with  problematic hypnotics and tranquilizers use</vt:lpstr>
      <vt:lpstr>Frequency of contact with  problematic cannabis use</vt:lpstr>
      <vt:lpstr>Frequency of contact with  problematic illegal drugs use</vt:lpstr>
      <vt:lpstr>2. General practitioner/Occupational physician collaboration</vt:lpstr>
      <vt:lpstr>Do GPs and Ops collaborate?</vt:lpstr>
      <vt:lpstr>Frequency of collaboration GP/OP</vt:lpstr>
      <vt:lpstr>Frequency of collaboration GP/OP</vt:lpstr>
      <vt:lpstr>Frequency of collaboration GP/OP</vt:lpstr>
      <vt:lpstr>Frequency of collaboration GP/OP</vt:lpstr>
      <vt:lpstr>Reciprocal demands GP/OP</vt:lpstr>
      <vt:lpstr>arguments</vt:lpstr>
      <vt:lpstr>Do guidelines exist for collaboration in substance abuse management?</vt:lpstr>
      <vt:lpstr>Professional identity and recognition</vt:lpstr>
      <vt:lpstr>RDIC model Resource Dependence Institutional Cooperation</vt:lpstr>
      <vt:lpstr>Contribution of theoretical models</vt:lpstr>
      <vt:lpstr>3. Proposals for improvement</vt:lpstr>
      <vt:lpstr>Substance abuse Training</vt:lpstr>
      <vt:lpstr>Training recommendations</vt:lpstr>
      <vt:lpstr>Scientific support</vt:lpstr>
      <vt:lpstr>Extend the specialized care options</vt:lpstr>
      <vt:lpstr>Screening  </vt:lpstr>
      <vt:lpstr>Support </vt:lpstr>
      <vt:lpstr>GP/OP Collaboration</vt:lpstr>
      <vt:lpstr>4. In practice</vt:lpstr>
      <vt:lpstr>Catalogue of available training sessions</vt:lpstr>
      <vt:lpstr>Guidelines for occupational physicians</vt:lpstr>
      <vt:lpstr>Training </vt:lpstr>
      <vt:lpstr>Trio groups</vt:lpstr>
      <vt:lpstr>Présentation PowerPoint</vt:lpstr>
      <vt:lpstr>références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2016-09-26T18:01:24Z</dcterms:created>
  <dcterms:modified xsi:type="dcterms:W3CDTF">2016-11-07T14:25:17Z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