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0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1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2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3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7" r:id="rId1"/>
  </p:sldMasterIdLst>
  <p:notesMasterIdLst>
    <p:notesMasterId r:id="rId17"/>
  </p:notesMasterIdLst>
  <p:handoutMasterIdLst>
    <p:handoutMasterId r:id="rId18"/>
  </p:handoutMasterIdLst>
  <p:sldIdLst>
    <p:sldId id="256" r:id="rId2"/>
    <p:sldId id="356" r:id="rId3"/>
    <p:sldId id="424" r:id="rId4"/>
    <p:sldId id="345" r:id="rId5"/>
    <p:sldId id="418" r:id="rId6"/>
    <p:sldId id="410" r:id="rId7"/>
    <p:sldId id="417" r:id="rId8"/>
    <p:sldId id="339" r:id="rId9"/>
    <p:sldId id="411" r:id="rId10"/>
    <p:sldId id="412" r:id="rId11"/>
    <p:sldId id="413" r:id="rId12"/>
    <p:sldId id="414" r:id="rId13"/>
    <p:sldId id="415" r:id="rId14"/>
    <p:sldId id="416" r:id="rId15"/>
    <p:sldId id="422" r:id="rId16"/>
  </p:sldIdLst>
  <p:sldSz cx="9144000" cy="5143500" type="screen16x9"/>
  <p:notesSz cx="6797675" cy="9926638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ardsectie" id="{975FB2F5-E45D-2347-8B83-228B93BD590A}">
          <p14:sldIdLst>
            <p14:sldId id="256"/>
            <p14:sldId id="356"/>
            <p14:sldId id="424"/>
            <p14:sldId id="345"/>
            <p14:sldId id="418"/>
            <p14:sldId id="410"/>
            <p14:sldId id="417"/>
            <p14:sldId id="339"/>
            <p14:sldId id="411"/>
            <p14:sldId id="412"/>
            <p14:sldId id="413"/>
            <p14:sldId id="414"/>
            <p14:sldId id="415"/>
            <p14:sldId id="416"/>
            <p14:sldId id="42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4BACC6"/>
    <a:srgbClr val="EECF4A"/>
    <a:srgbClr val="80415B"/>
    <a:srgbClr val="B66F8E"/>
    <a:srgbClr val="BE382C"/>
    <a:srgbClr val="244264"/>
    <a:srgbClr val="237DB9"/>
    <a:srgbClr val="15AA96"/>
    <a:srgbClr val="F79646"/>
    <a:srgbClr val="8064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6286" autoAdjust="0"/>
  </p:normalViewPr>
  <p:slideViewPr>
    <p:cSldViewPr snapToGrid="0" snapToObjects="1">
      <p:cViewPr varScale="1">
        <p:scale>
          <a:sx n="102" d="100"/>
          <a:sy n="102" d="100"/>
        </p:scale>
        <p:origin x="1884" y="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75" d="100"/>
          <a:sy n="75" d="100"/>
        </p:scale>
        <p:origin x="2106" y="72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image" Target="../media/image6.jpg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jp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image" Target="../media/image6.jpg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5_3">
  <dgm:title val=""/>
  <dgm:desc val=""/>
  <dgm:catLst>
    <dgm:cat type="accent5" pri="11300"/>
  </dgm:catLst>
  <dgm:styleLbl name="node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shade val="80000"/>
      </a:schemeClr>
      <a:schemeClr val="accent5">
        <a:tint val="7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/>
    <dgm:txEffectClrLst/>
  </dgm:styleLbl>
  <dgm:styleLbl name="ln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9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8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E4447E7-C9F3-497E-A4A0-7C7FF7C528A8}" type="doc">
      <dgm:prSet loTypeId="urn:microsoft.com/office/officeart/2005/8/layout/radial5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nl-BE"/>
        </a:p>
      </dgm:t>
    </dgm:pt>
    <dgm:pt modelId="{4B106298-B70E-45A3-9A95-72E1A7030F62}">
      <dgm:prSet phldrT="[Tekst]" custT="1"/>
      <dgm:spPr/>
      <dgm:t>
        <a:bodyPr/>
        <a:lstStyle/>
        <a:p>
          <a:r>
            <a:rPr lang="fr-BE" sz="1400" b="1" noProof="0" dirty="0"/>
            <a:t>Travailleur en incapacité de travail</a:t>
          </a:r>
        </a:p>
      </dgm:t>
    </dgm:pt>
    <dgm:pt modelId="{FDBADFDB-1A91-4098-A8DF-2B96E1C69CD7}" type="parTrans" cxnId="{D3515B0B-8880-4B14-814D-D0728860DC86}">
      <dgm:prSet/>
      <dgm:spPr/>
      <dgm:t>
        <a:bodyPr/>
        <a:lstStyle/>
        <a:p>
          <a:endParaRPr lang="nl-BE"/>
        </a:p>
      </dgm:t>
    </dgm:pt>
    <dgm:pt modelId="{DDAE5692-3246-4F76-82B9-625E025B97C1}" type="sibTrans" cxnId="{D3515B0B-8880-4B14-814D-D0728860DC86}">
      <dgm:prSet/>
      <dgm:spPr/>
      <dgm:t>
        <a:bodyPr/>
        <a:lstStyle/>
        <a:p>
          <a:endParaRPr lang="nl-BE"/>
        </a:p>
      </dgm:t>
    </dgm:pt>
    <dgm:pt modelId="{B1536D2E-59E4-4447-ABDF-76956AEFD9F8}">
      <dgm:prSet phldrT="[Tekst]" custT="1"/>
      <dgm:spPr/>
      <dgm:t>
        <a:bodyPr/>
        <a:lstStyle/>
        <a:p>
          <a:r>
            <a:rPr lang="fr-BE" sz="1400" b="1" noProof="0" dirty="0"/>
            <a:t>Travailleur</a:t>
          </a:r>
        </a:p>
      </dgm:t>
    </dgm:pt>
    <dgm:pt modelId="{69267521-4C9A-460A-9535-6E00DB321176}" type="parTrans" cxnId="{362089FC-BE41-426F-ABC9-9F9E5525C3C8}">
      <dgm:prSet/>
      <dgm:spPr/>
      <dgm:t>
        <a:bodyPr/>
        <a:lstStyle/>
        <a:p>
          <a:endParaRPr lang="nl-BE" dirty="0"/>
        </a:p>
      </dgm:t>
    </dgm:pt>
    <dgm:pt modelId="{CF026A84-CC10-4602-9BFF-6EB4B0934BB8}" type="sibTrans" cxnId="{362089FC-BE41-426F-ABC9-9F9E5525C3C8}">
      <dgm:prSet/>
      <dgm:spPr/>
      <dgm:t>
        <a:bodyPr/>
        <a:lstStyle/>
        <a:p>
          <a:endParaRPr lang="nl-BE"/>
        </a:p>
      </dgm:t>
    </dgm:pt>
    <dgm:pt modelId="{8736F769-3336-4604-8B2A-A26189536860}">
      <dgm:prSet phldrT="[Tekst]" custT="1"/>
      <dgm:spPr/>
      <dgm:t>
        <a:bodyPr/>
        <a:lstStyle/>
        <a:p>
          <a:r>
            <a:rPr lang="fr-BE" sz="1400" b="1" noProof="0" dirty="0"/>
            <a:t>Employeur</a:t>
          </a:r>
        </a:p>
      </dgm:t>
    </dgm:pt>
    <dgm:pt modelId="{203A7EFA-7F9B-41D5-8199-4BFE17E9BC40}" type="parTrans" cxnId="{5AFA1764-FD3B-40E8-8B15-7895CCD1033B}">
      <dgm:prSet/>
      <dgm:spPr/>
      <dgm:t>
        <a:bodyPr/>
        <a:lstStyle/>
        <a:p>
          <a:endParaRPr lang="nl-BE" dirty="0"/>
        </a:p>
      </dgm:t>
    </dgm:pt>
    <dgm:pt modelId="{83125EFE-1C0D-4CC9-99D0-6F47123558B8}" type="sibTrans" cxnId="{5AFA1764-FD3B-40E8-8B15-7895CCD1033B}">
      <dgm:prSet/>
      <dgm:spPr/>
      <dgm:t>
        <a:bodyPr/>
        <a:lstStyle/>
        <a:p>
          <a:endParaRPr lang="nl-BE"/>
        </a:p>
      </dgm:t>
    </dgm:pt>
    <dgm:pt modelId="{70079F1D-A932-47C4-A31D-A9A3BFC86513}">
      <dgm:prSet phldrT="[Tekst]" custT="1"/>
      <dgm:spPr/>
      <dgm:t>
        <a:bodyPr/>
        <a:lstStyle/>
        <a:p>
          <a:r>
            <a:rPr lang="fr-BE" sz="1400" b="1" noProof="0" dirty="0"/>
            <a:t>Société &amp; sécurité sociale</a:t>
          </a:r>
        </a:p>
      </dgm:t>
    </dgm:pt>
    <dgm:pt modelId="{25230F01-9269-4DA1-A1B2-C92A833C12D2}" type="sibTrans" cxnId="{E8BBE2CF-FAC2-4FA0-B963-B7C5C1EC89F0}">
      <dgm:prSet/>
      <dgm:spPr/>
      <dgm:t>
        <a:bodyPr/>
        <a:lstStyle/>
        <a:p>
          <a:endParaRPr lang="nl-BE"/>
        </a:p>
      </dgm:t>
    </dgm:pt>
    <dgm:pt modelId="{96A567C4-F023-44F7-8B78-4DD91E5F7ADB}" type="parTrans" cxnId="{E8BBE2CF-FAC2-4FA0-B963-B7C5C1EC89F0}">
      <dgm:prSet/>
      <dgm:spPr/>
      <dgm:t>
        <a:bodyPr/>
        <a:lstStyle/>
        <a:p>
          <a:endParaRPr lang="nl-BE" dirty="0"/>
        </a:p>
      </dgm:t>
    </dgm:pt>
    <dgm:pt modelId="{BDAEC890-F25A-4CE1-A5A4-FA359439C5F8}">
      <dgm:prSet custT="1"/>
      <dgm:spPr/>
      <dgm:t>
        <a:bodyPr/>
        <a:lstStyle/>
        <a:p>
          <a:r>
            <a:rPr lang="fr-BE" sz="1400" b="1" noProof="0" dirty="0"/>
            <a:t>Collègues</a:t>
          </a:r>
        </a:p>
      </dgm:t>
    </dgm:pt>
    <dgm:pt modelId="{4F60343A-89A6-409F-8358-3B1CC37DEB7C}" type="parTrans" cxnId="{070B2307-BAE5-4E35-AAD2-FD933CAF11F8}">
      <dgm:prSet/>
      <dgm:spPr/>
      <dgm:t>
        <a:bodyPr/>
        <a:lstStyle/>
        <a:p>
          <a:endParaRPr lang="nl-BE" dirty="0"/>
        </a:p>
      </dgm:t>
    </dgm:pt>
    <dgm:pt modelId="{9E5B82FF-58AB-44FA-BD22-757731C31EE7}" type="sibTrans" cxnId="{070B2307-BAE5-4E35-AAD2-FD933CAF11F8}">
      <dgm:prSet/>
      <dgm:spPr/>
      <dgm:t>
        <a:bodyPr/>
        <a:lstStyle/>
        <a:p>
          <a:endParaRPr lang="nl-BE"/>
        </a:p>
      </dgm:t>
    </dgm:pt>
    <dgm:pt modelId="{64546C3A-CB7B-4A96-A53F-C704637D03EB}" type="pres">
      <dgm:prSet presAssocID="{FE4447E7-C9F3-497E-A4A0-7C7FF7C528A8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nl-BE"/>
        </a:p>
      </dgm:t>
    </dgm:pt>
    <dgm:pt modelId="{D42C4E5B-33CD-4D79-A198-9A46FB516725}" type="pres">
      <dgm:prSet presAssocID="{4B106298-B70E-45A3-9A95-72E1A7030F62}" presName="centerShape" presStyleLbl="node0" presStyleIdx="0" presStyleCnt="1" custScaleX="233970" custScaleY="231201" custLinFactNeighborX="5954" custLinFactNeighborY="-24029"/>
      <dgm:spPr/>
      <dgm:t>
        <a:bodyPr/>
        <a:lstStyle/>
        <a:p>
          <a:endParaRPr lang="nl-BE"/>
        </a:p>
      </dgm:t>
    </dgm:pt>
    <dgm:pt modelId="{45AC13C0-4B39-496D-80B1-A4D812356E92}" type="pres">
      <dgm:prSet presAssocID="{96A567C4-F023-44F7-8B78-4DD91E5F7ADB}" presName="parTrans" presStyleLbl="sibTrans2D1" presStyleIdx="0" presStyleCnt="4" custScaleX="128595"/>
      <dgm:spPr/>
      <dgm:t>
        <a:bodyPr/>
        <a:lstStyle/>
        <a:p>
          <a:endParaRPr lang="nl-BE"/>
        </a:p>
      </dgm:t>
    </dgm:pt>
    <dgm:pt modelId="{B01EBDAC-F9A6-4357-BF7B-8AE0AA90F67C}" type="pres">
      <dgm:prSet presAssocID="{96A567C4-F023-44F7-8B78-4DD91E5F7ADB}" presName="connectorText" presStyleLbl="sibTrans2D1" presStyleIdx="0" presStyleCnt="4"/>
      <dgm:spPr/>
      <dgm:t>
        <a:bodyPr/>
        <a:lstStyle/>
        <a:p>
          <a:endParaRPr lang="nl-BE"/>
        </a:p>
      </dgm:t>
    </dgm:pt>
    <dgm:pt modelId="{475A515B-FE49-4231-90F3-E742C512E777}" type="pres">
      <dgm:prSet presAssocID="{70079F1D-A932-47C4-A31D-A9A3BFC86513}" presName="node" presStyleLbl="node1" presStyleIdx="0" presStyleCnt="4" custScaleX="161584" custScaleY="150828" custRadScaleRad="206710" custRadScaleInc="-150140">
        <dgm:presLayoutVars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CFB951AF-EEE3-4736-ACF5-72CE2B368B63}" type="pres">
      <dgm:prSet presAssocID="{69267521-4C9A-460A-9535-6E00DB321176}" presName="parTrans" presStyleLbl="sibTrans2D1" presStyleIdx="1" presStyleCnt="4"/>
      <dgm:spPr/>
      <dgm:t>
        <a:bodyPr/>
        <a:lstStyle/>
        <a:p>
          <a:endParaRPr lang="nl-BE"/>
        </a:p>
      </dgm:t>
    </dgm:pt>
    <dgm:pt modelId="{C732E154-00A8-40A2-8659-F64068FA2D09}" type="pres">
      <dgm:prSet presAssocID="{69267521-4C9A-460A-9535-6E00DB321176}" presName="connectorText" presStyleLbl="sibTrans2D1" presStyleIdx="1" presStyleCnt="4"/>
      <dgm:spPr/>
      <dgm:t>
        <a:bodyPr/>
        <a:lstStyle/>
        <a:p>
          <a:endParaRPr lang="nl-BE"/>
        </a:p>
      </dgm:t>
    </dgm:pt>
    <dgm:pt modelId="{B4EF4160-5D63-4974-AD31-2DD0B79FD6C3}" type="pres">
      <dgm:prSet presAssocID="{B1536D2E-59E4-4447-ABDF-76956AEFD9F8}" presName="node" presStyleLbl="node1" presStyleIdx="1" presStyleCnt="4" custScaleX="149601" custScaleY="138221" custRadScaleRad="119674" custRadScaleInc="297710">
        <dgm:presLayoutVars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6F5F09F4-A720-4170-A56E-CCD849DC8F55}" type="pres">
      <dgm:prSet presAssocID="{203A7EFA-7F9B-41D5-8199-4BFE17E9BC40}" presName="parTrans" presStyleLbl="sibTrans2D1" presStyleIdx="2" presStyleCnt="4"/>
      <dgm:spPr/>
      <dgm:t>
        <a:bodyPr/>
        <a:lstStyle/>
        <a:p>
          <a:endParaRPr lang="nl-BE"/>
        </a:p>
      </dgm:t>
    </dgm:pt>
    <dgm:pt modelId="{82D06429-98CD-41C3-B1C6-9FA4C900E4AA}" type="pres">
      <dgm:prSet presAssocID="{203A7EFA-7F9B-41D5-8199-4BFE17E9BC40}" presName="connectorText" presStyleLbl="sibTrans2D1" presStyleIdx="2" presStyleCnt="4"/>
      <dgm:spPr/>
      <dgm:t>
        <a:bodyPr/>
        <a:lstStyle/>
        <a:p>
          <a:endParaRPr lang="nl-BE"/>
        </a:p>
      </dgm:t>
    </dgm:pt>
    <dgm:pt modelId="{91E835C6-05B0-4D2B-962C-B081BA4D3192}" type="pres">
      <dgm:prSet presAssocID="{8736F769-3336-4604-8B2A-A26189536860}" presName="node" presStyleLbl="node1" presStyleIdx="2" presStyleCnt="4" custScaleX="160061" custScaleY="148729" custRadScaleRad="137396" custRadScaleInc="-118136">
        <dgm:presLayoutVars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2A28F9D6-9073-4302-9F60-026578C21A50}" type="pres">
      <dgm:prSet presAssocID="{4F60343A-89A6-409F-8358-3B1CC37DEB7C}" presName="parTrans" presStyleLbl="sibTrans2D1" presStyleIdx="3" presStyleCnt="4"/>
      <dgm:spPr/>
      <dgm:t>
        <a:bodyPr/>
        <a:lstStyle/>
        <a:p>
          <a:endParaRPr lang="nl-BE"/>
        </a:p>
      </dgm:t>
    </dgm:pt>
    <dgm:pt modelId="{3BD7219B-791B-4DE5-8BFF-15F8E4A2D281}" type="pres">
      <dgm:prSet presAssocID="{4F60343A-89A6-409F-8358-3B1CC37DEB7C}" presName="connectorText" presStyleLbl="sibTrans2D1" presStyleIdx="3" presStyleCnt="4"/>
      <dgm:spPr/>
      <dgm:t>
        <a:bodyPr/>
        <a:lstStyle/>
        <a:p>
          <a:endParaRPr lang="nl-BE"/>
        </a:p>
      </dgm:t>
    </dgm:pt>
    <dgm:pt modelId="{BD7B0F88-9C6F-48D2-9E75-3F9D36B33570}" type="pres">
      <dgm:prSet presAssocID="{BDAEC890-F25A-4CE1-A5A4-FA359439C5F8}" presName="node" presStyleLbl="node1" presStyleIdx="3" presStyleCnt="4" custScaleX="147711" custScaleY="142953" custRadScaleRad="196025" custRadScaleInc="351792">
        <dgm:presLayoutVars>
          <dgm:bulletEnabled val="1"/>
        </dgm:presLayoutVars>
      </dgm:prSet>
      <dgm:spPr/>
      <dgm:t>
        <a:bodyPr/>
        <a:lstStyle/>
        <a:p>
          <a:endParaRPr lang="nl-BE"/>
        </a:p>
      </dgm:t>
    </dgm:pt>
  </dgm:ptLst>
  <dgm:cxnLst>
    <dgm:cxn modelId="{A8DCD54C-AC80-4904-A545-C24C9AE30FCC}" type="presOf" srcId="{4B106298-B70E-45A3-9A95-72E1A7030F62}" destId="{D42C4E5B-33CD-4D79-A198-9A46FB516725}" srcOrd="0" destOrd="0" presId="urn:microsoft.com/office/officeart/2005/8/layout/radial5"/>
    <dgm:cxn modelId="{71E58402-6143-4F33-8990-0A8F9B9FCB7F}" type="presOf" srcId="{70079F1D-A932-47C4-A31D-A9A3BFC86513}" destId="{475A515B-FE49-4231-90F3-E742C512E777}" srcOrd="0" destOrd="0" presId="urn:microsoft.com/office/officeart/2005/8/layout/radial5"/>
    <dgm:cxn modelId="{070B2307-BAE5-4E35-AAD2-FD933CAF11F8}" srcId="{4B106298-B70E-45A3-9A95-72E1A7030F62}" destId="{BDAEC890-F25A-4CE1-A5A4-FA359439C5F8}" srcOrd="3" destOrd="0" parTransId="{4F60343A-89A6-409F-8358-3B1CC37DEB7C}" sibTransId="{9E5B82FF-58AB-44FA-BD22-757731C31EE7}"/>
    <dgm:cxn modelId="{D3515B0B-8880-4B14-814D-D0728860DC86}" srcId="{FE4447E7-C9F3-497E-A4A0-7C7FF7C528A8}" destId="{4B106298-B70E-45A3-9A95-72E1A7030F62}" srcOrd="0" destOrd="0" parTransId="{FDBADFDB-1A91-4098-A8DF-2B96E1C69CD7}" sibTransId="{DDAE5692-3246-4F76-82B9-625E025B97C1}"/>
    <dgm:cxn modelId="{2986BA5F-90DD-4A75-89F8-3292F2547C48}" type="presOf" srcId="{FE4447E7-C9F3-497E-A4A0-7C7FF7C528A8}" destId="{64546C3A-CB7B-4A96-A53F-C704637D03EB}" srcOrd="0" destOrd="0" presId="urn:microsoft.com/office/officeart/2005/8/layout/radial5"/>
    <dgm:cxn modelId="{0ADB3CF4-92DB-48E8-9AB8-0E62E498DBD5}" type="presOf" srcId="{8736F769-3336-4604-8B2A-A26189536860}" destId="{91E835C6-05B0-4D2B-962C-B081BA4D3192}" srcOrd="0" destOrd="0" presId="urn:microsoft.com/office/officeart/2005/8/layout/radial5"/>
    <dgm:cxn modelId="{362089FC-BE41-426F-ABC9-9F9E5525C3C8}" srcId="{4B106298-B70E-45A3-9A95-72E1A7030F62}" destId="{B1536D2E-59E4-4447-ABDF-76956AEFD9F8}" srcOrd="1" destOrd="0" parTransId="{69267521-4C9A-460A-9535-6E00DB321176}" sibTransId="{CF026A84-CC10-4602-9BFF-6EB4B0934BB8}"/>
    <dgm:cxn modelId="{E8BBE2CF-FAC2-4FA0-B963-B7C5C1EC89F0}" srcId="{4B106298-B70E-45A3-9A95-72E1A7030F62}" destId="{70079F1D-A932-47C4-A31D-A9A3BFC86513}" srcOrd="0" destOrd="0" parTransId="{96A567C4-F023-44F7-8B78-4DD91E5F7ADB}" sibTransId="{25230F01-9269-4DA1-A1B2-C92A833C12D2}"/>
    <dgm:cxn modelId="{83F79074-EA38-4BDA-9A67-F60375B0C9E3}" type="presOf" srcId="{4F60343A-89A6-409F-8358-3B1CC37DEB7C}" destId="{2A28F9D6-9073-4302-9F60-026578C21A50}" srcOrd="0" destOrd="0" presId="urn:microsoft.com/office/officeart/2005/8/layout/radial5"/>
    <dgm:cxn modelId="{7426E005-141D-4981-904D-FFA5B8F603E5}" type="presOf" srcId="{96A567C4-F023-44F7-8B78-4DD91E5F7ADB}" destId="{45AC13C0-4B39-496D-80B1-A4D812356E92}" srcOrd="0" destOrd="0" presId="urn:microsoft.com/office/officeart/2005/8/layout/radial5"/>
    <dgm:cxn modelId="{CD0B544A-A531-4C79-9F11-5615CB522D6A}" type="presOf" srcId="{203A7EFA-7F9B-41D5-8199-4BFE17E9BC40}" destId="{6F5F09F4-A720-4170-A56E-CCD849DC8F55}" srcOrd="0" destOrd="0" presId="urn:microsoft.com/office/officeart/2005/8/layout/radial5"/>
    <dgm:cxn modelId="{19FB343F-DBA2-4A56-A887-EB2DB07F59BE}" type="presOf" srcId="{4F60343A-89A6-409F-8358-3B1CC37DEB7C}" destId="{3BD7219B-791B-4DE5-8BFF-15F8E4A2D281}" srcOrd="1" destOrd="0" presId="urn:microsoft.com/office/officeart/2005/8/layout/radial5"/>
    <dgm:cxn modelId="{5AFA1764-FD3B-40E8-8B15-7895CCD1033B}" srcId="{4B106298-B70E-45A3-9A95-72E1A7030F62}" destId="{8736F769-3336-4604-8B2A-A26189536860}" srcOrd="2" destOrd="0" parTransId="{203A7EFA-7F9B-41D5-8199-4BFE17E9BC40}" sibTransId="{83125EFE-1C0D-4CC9-99D0-6F47123558B8}"/>
    <dgm:cxn modelId="{06ED02A9-48C9-4109-A37C-B7A55E59FBE3}" type="presOf" srcId="{69267521-4C9A-460A-9535-6E00DB321176}" destId="{CFB951AF-EEE3-4736-ACF5-72CE2B368B63}" srcOrd="0" destOrd="0" presId="urn:microsoft.com/office/officeart/2005/8/layout/radial5"/>
    <dgm:cxn modelId="{EAEBF3A1-6148-427C-BAB6-949EC6B05A63}" type="presOf" srcId="{96A567C4-F023-44F7-8B78-4DD91E5F7ADB}" destId="{B01EBDAC-F9A6-4357-BF7B-8AE0AA90F67C}" srcOrd="1" destOrd="0" presId="urn:microsoft.com/office/officeart/2005/8/layout/radial5"/>
    <dgm:cxn modelId="{3933E104-3CA3-4DD8-A763-A9D1063963C6}" type="presOf" srcId="{BDAEC890-F25A-4CE1-A5A4-FA359439C5F8}" destId="{BD7B0F88-9C6F-48D2-9E75-3F9D36B33570}" srcOrd="0" destOrd="0" presId="urn:microsoft.com/office/officeart/2005/8/layout/radial5"/>
    <dgm:cxn modelId="{519A228B-C299-4F11-AF67-7451544C48CA}" type="presOf" srcId="{203A7EFA-7F9B-41D5-8199-4BFE17E9BC40}" destId="{82D06429-98CD-41C3-B1C6-9FA4C900E4AA}" srcOrd="1" destOrd="0" presId="urn:microsoft.com/office/officeart/2005/8/layout/radial5"/>
    <dgm:cxn modelId="{CE423D2A-3DD5-4C35-8EA4-97F5D313DE14}" type="presOf" srcId="{69267521-4C9A-460A-9535-6E00DB321176}" destId="{C732E154-00A8-40A2-8659-F64068FA2D09}" srcOrd="1" destOrd="0" presId="urn:microsoft.com/office/officeart/2005/8/layout/radial5"/>
    <dgm:cxn modelId="{7D9FA0FD-D658-44D5-81AD-4AF02179FAE4}" type="presOf" srcId="{B1536D2E-59E4-4447-ABDF-76956AEFD9F8}" destId="{B4EF4160-5D63-4974-AD31-2DD0B79FD6C3}" srcOrd="0" destOrd="0" presId="urn:microsoft.com/office/officeart/2005/8/layout/radial5"/>
    <dgm:cxn modelId="{11C80713-3BE1-4EE3-9120-53B3AB105E01}" type="presParOf" srcId="{64546C3A-CB7B-4A96-A53F-C704637D03EB}" destId="{D42C4E5B-33CD-4D79-A198-9A46FB516725}" srcOrd="0" destOrd="0" presId="urn:microsoft.com/office/officeart/2005/8/layout/radial5"/>
    <dgm:cxn modelId="{5DA65A67-0294-4A46-899C-BE24D7AA1083}" type="presParOf" srcId="{64546C3A-CB7B-4A96-A53F-C704637D03EB}" destId="{45AC13C0-4B39-496D-80B1-A4D812356E92}" srcOrd="1" destOrd="0" presId="urn:microsoft.com/office/officeart/2005/8/layout/radial5"/>
    <dgm:cxn modelId="{4031E53C-E32A-4973-B8AD-E03B5687B41F}" type="presParOf" srcId="{45AC13C0-4B39-496D-80B1-A4D812356E92}" destId="{B01EBDAC-F9A6-4357-BF7B-8AE0AA90F67C}" srcOrd="0" destOrd="0" presId="urn:microsoft.com/office/officeart/2005/8/layout/radial5"/>
    <dgm:cxn modelId="{AE4868E8-7152-47AA-8624-9937EE58E4E2}" type="presParOf" srcId="{64546C3A-CB7B-4A96-A53F-C704637D03EB}" destId="{475A515B-FE49-4231-90F3-E742C512E777}" srcOrd="2" destOrd="0" presId="urn:microsoft.com/office/officeart/2005/8/layout/radial5"/>
    <dgm:cxn modelId="{D8BB0E73-DBDE-43E8-ABDE-302F39609FB5}" type="presParOf" srcId="{64546C3A-CB7B-4A96-A53F-C704637D03EB}" destId="{CFB951AF-EEE3-4736-ACF5-72CE2B368B63}" srcOrd="3" destOrd="0" presId="urn:microsoft.com/office/officeart/2005/8/layout/radial5"/>
    <dgm:cxn modelId="{BC9D451B-80EA-4800-9282-5850B970E79E}" type="presParOf" srcId="{CFB951AF-EEE3-4736-ACF5-72CE2B368B63}" destId="{C732E154-00A8-40A2-8659-F64068FA2D09}" srcOrd="0" destOrd="0" presId="urn:microsoft.com/office/officeart/2005/8/layout/radial5"/>
    <dgm:cxn modelId="{8D7F5452-A3D1-4C00-A250-FB930799CEAC}" type="presParOf" srcId="{64546C3A-CB7B-4A96-A53F-C704637D03EB}" destId="{B4EF4160-5D63-4974-AD31-2DD0B79FD6C3}" srcOrd="4" destOrd="0" presId="urn:microsoft.com/office/officeart/2005/8/layout/radial5"/>
    <dgm:cxn modelId="{3427FA9E-2B73-4F2C-8871-1E859792A2E5}" type="presParOf" srcId="{64546C3A-CB7B-4A96-A53F-C704637D03EB}" destId="{6F5F09F4-A720-4170-A56E-CCD849DC8F55}" srcOrd="5" destOrd="0" presId="urn:microsoft.com/office/officeart/2005/8/layout/radial5"/>
    <dgm:cxn modelId="{8E42D7F7-AD8F-4215-BD0B-D37E38EA2B3B}" type="presParOf" srcId="{6F5F09F4-A720-4170-A56E-CCD849DC8F55}" destId="{82D06429-98CD-41C3-B1C6-9FA4C900E4AA}" srcOrd="0" destOrd="0" presId="urn:microsoft.com/office/officeart/2005/8/layout/radial5"/>
    <dgm:cxn modelId="{D6F13B80-84D4-4A3F-B46D-A231B51A9435}" type="presParOf" srcId="{64546C3A-CB7B-4A96-A53F-C704637D03EB}" destId="{91E835C6-05B0-4D2B-962C-B081BA4D3192}" srcOrd="6" destOrd="0" presId="urn:microsoft.com/office/officeart/2005/8/layout/radial5"/>
    <dgm:cxn modelId="{06D0AF39-9E68-4E3A-8414-780DE2923938}" type="presParOf" srcId="{64546C3A-CB7B-4A96-A53F-C704637D03EB}" destId="{2A28F9D6-9073-4302-9F60-026578C21A50}" srcOrd="7" destOrd="0" presId="urn:microsoft.com/office/officeart/2005/8/layout/radial5"/>
    <dgm:cxn modelId="{77338980-01EA-42CB-A646-A567A2C33B06}" type="presParOf" srcId="{2A28F9D6-9073-4302-9F60-026578C21A50}" destId="{3BD7219B-791B-4DE5-8BFF-15F8E4A2D281}" srcOrd="0" destOrd="0" presId="urn:microsoft.com/office/officeart/2005/8/layout/radial5"/>
    <dgm:cxn modelId="{09CE3264-FBF2-4D8A-B3FD-26ADA2DC3885}" type="presParOf" srcId="{64546C3A-CB7B-4A96-A53F-C704637D03EB}" destId="{BD7B0F88-9C6F-48D2-9E75-3F9D36B33570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5887777-D570-4DB8-BF39-10CE58B72AC2}" type="doc">
      <dgm:prSet loTypeId="urn:microsoft.com/office/officeart/2005/8/layout/chart3" loCatId="cycle" qsTypeId="urn:microsoft.com/office/officeart/2005/8/quickstyle/simple1" qsCatId="simple" csTypeId="urn:microsoft.com/office/officeart/2005/8/colors/colorful3" csCatId="colorful" phldr="1"/>
      <dgm:spPr/>
    </dgm:pt>
    <dgm:pt modelId="{B88DC614-2CA3-4CD7-A8B8-E9F65E6A2393}">
      <dgm:prSet phldrT="[Tekst]" custT="1"/>
      <dgm:spPr/>
      <dgm:t>
        <a:bodyPr/>
        <a:lstStyle/>
        <a:p>
          <a:r>
            <a:rPr lang="fr-BE" sz="1400" b="1" noProof="0" dirty="0"/>
            <a:t> Travailleur</a:t>
          </a:r>
        </a:p>
      </dgm:t>
    </dgm:pt>
    <dgm:pt modelId="{BE2DEE94-DF5F-48E1-8554-BCCE4A642E89}" type="parTrans" cxnId="{5F364398-1806-437F-BFF6-E39EE47589DF}">
      <dgm:prSet/>
      <dgm:spPr/>
      <dgm:t>
        <a:bodyPr/>
        <a:lstStyle/>
        <a:p>
          <a:endParaRPr lang="nl-BE"/>
        </a:p>
      </dgm:t>
    </dgm:pt>
    <dgm:pt modelId="{FA8AF3F1-CDE6-45CE-826E-9DB5059E53AF}" type="sibTrans" cxnId="{5F364398-1806-437F-BFF6-E39EE47589DF}">
      <dgm:prSet/>
      <dgm:spPr/>
      <dgm:t>
        <a:bodyPr/>
        <a:lstStyle/>
        <a:p>
          <a:endParaRPr lang="nl-BE"/>
        </a:p>
      </dgm:t>
    </dgm:pt>
    <dgm:pt modelId="{3D89A04B-47CF-4F77-858F-30ABD5C02593}">
      <dgm:prSet phldrT="[Tekst]" custT="1"/>
      <dgm:spPr/>
      <dgm:t>
        <a:bodyPr/>
        <a:lstStyle/>
        <a:p>
          <a:r>
            <a:rPr lang="fr-BE" sz="1400" b="1" noProof="0" dirty="0"/>
            <a:t>Médecin du travail</a:t>
          </a:r>
        </a:p>
      </dgm:t>
    </dgm:pt>
    <dgm:pt modelId="{8BC9D3EF-770B-41CE-9D58-C8C32BD3F784}" type="parTrans" cxnId="{A0D031C1-206A-4D25-950A-0EBEB118DA9F}">
      <dgm:prSet/>
      <dgm:spPr/>
      <dgm:t>
        <a:bodyPr/>
        <a:lstStyle/>
        <a:p>
          <a:endParaRPr lang="nl-BE"/>
        </a:p>
      </dgm:t>
    </dgm:pt>
    <dgm:pt modelId="{19934008-9644-458B-A494-B76EB2CE1E8D}" type="sibTrans" cxnId="{A0D031C1-206A-4D25-950A-0EBEB118DA9F}">
      <dgm:prSet/>
      <dgm:spPr/>
      <dgm:t>
        <a:bodyPr/>
        <a:lstStyle/>
        <a:p>
          <a:endParaRPr lang="nl-BE"/>
        </a:p>
      </dgm:t>
    </dgm:pt>
    <dgm:pt modelId="{AE66F203-8F78-4203-9C7E-71372119893B}">
      <dgm:prSet phldrT="[Tekst]" custT="1"/>
      <dgm:spPr/>
      <dgm:t>
        <a:bodyPr/>
        <a:lstStyle/>
        <a:p>
          <a:r>
            <a:rPr lang="fr-BE" sz="1400" b="1" noProof="0" dirty="0"/>
            <a:t>Employeur</a:t>
          </a:r>
        </a:p>
      </dgm:t>
    </dgm:pt>
    <dgm:pt modelId="{4DC38012-2386-424B-9457-15AC0E3A4F61}" type="parTrans" cxnId="{6EF5B814-2020-4BD6-84E4-F4B1E0E94D84}">
      <dgm:prSet/>
      <dgm:spPr/>
      <dgm:t>
        <a:bodyPr/>
        <a:lstStyle/>
        <a:p>
          <a:endParaRPr lang="nl-BE"/>
        </a:p>
      </dgm:t>
    </dgm:pt>
    <dgm:pt modelId="{1D896BE4-E429-414B-B60F-394488D51616}" type="sibTrans" cxnId="{6EF5B814-2020-4BD6-84E4-F4B1E0E94D84}">
      <dgm:prSet/>
      <dgm:spPr/>
      <dgm:t>
        <a:bodyPr/>
        <a:lstStyle/>
        <a:p>
          <a:endParaRPr lang="nl-BE"/>
        </a:p>
      </dgm:t>
    </dgm:pt>
    <dgm:pt modelId="{B2E405AB-AEBE-4502-B8CE-877AD3AE7591}">
      <dgm:prSet custT="1"/>
      <dgm:spPr/>
      <dgm:t>
        <a:bodyPr/>
        <a:lstStyle/>
        <a:p>
          <a:r>
            <a:rPr lang="fr-BE" sz="1400" b="1" noProof="0" dirty="0"/>
            <a:t>Médecin traitant</a:t>
          </a:r>
        </a:p>
      </dgm:t>
    </dgm:pt>
    <dgm:pt modelId="{122B3DDC-035D-4BB3-A42C-EE43022FEA19}" type="parTrans" cxnId="{D6C7AAF3-B5DD-4075-BCE7-552DDE5B95D4}">
      <dgm:prSet/>
      <dgm:spPr/>
      <dgm:t>
        <a:bodyPr/>
        <a:lstStyle/>
        <a:p>
          <a:endParaRPr lang="nl-BE"/>
        </a:p>
      </dgm:t>
    </dgm:pt>
    <dgm:pt modelId="{719D0E44-733E-4243-997F-110A2B492CE3}" type="sibTrans" cxnId="{D6C7AAF3-B5DD-4075-BCE7-552DDE5B95D4}">
      <dgm:prSet/>
      <dgm:spPr/>
      <dgm:t>
        <a:bodyPr/>
        <a:lstStyle/>
        <a:p>
          <a:endParaRPr lang="nl-BE"/>
        </a:p>
      </dgm:t>
    </dgm:pt>
    <dgm:pt modelId="{DF04A05F-9E2A-4089-8407-72BE43134C5C}">
      <dgm:prSet custT="1"/>
      <dgm:spPr/>
      <dgm:t>
        <a:bodyPr/>
        <a:lstStyle/>
        <a:p>
          <a:r>
            <a:rPr lang="fr-BE" sz="1400" b="1" noProof="0" dirty="0"/>
            <a:t>Médecin-conseil</a:t>
          </a:r>
        </a:p>
      </dgm:t>
    </dgm:pt>
    <dgm:pt modelId="{4F8A58F0-36D5-4E8C-A0DC-787BE0445860}" type="parTrans" cxnId="{AD14429A-0203-407F-A0BB-A2E276A9235F}">
      <dgm:prSet/>
      <dgm:spPr/>
      <dgm:t>
        <a:bodyPr/>
        <a:lstStyle/>
        <a:p>
          <a:endParaRPr lang="nl-BE"/>
        </a:p>
      </dgm:t>
    </dgm:pt>
    <dgm:pt modelId="{D357F188-991D-4B8C-8333-EF4C6A17B051}" type="sibTrans" cxnId="{AD14429A-0203-407F-A0BB-A2E276A9235F}">
      <dgm:prSet/>
      <dgm:spPr/>
      <dgm:t>
        <a:bodyPr/>
        <a:lstStyle/>
        <a:p>
          <a:endParaRPr lang="nl-BE"/>
        </a:p>
      </dgm:t>
    </dgm:pt>
    <dgm:pt modelId="{57C2026D-A463-48A2-913B-E19FCFBAEEB1}">
      <dgm:prSet custT="1"/>
      <dgm:spPr/>
      <dgm:t>
        <a:bodyPr/>
        <a:lstStyle/>
        <a:p>
          <a:r>
            <a:rPr lang="fr-BE" sz="1400" b="1" noProof="0" dirty="0"/>
            <a:t>Collègues Concertation sociale</a:t>
          </a:r>
        </a:p>
      </dgm:t>
    </dgm:pt>
    <dgm:pt modelId="{68BAED37-7282-46AE-B07F-4B656A06AA0B}" type="parTrans" cxnId="{3908500C-AECD-4E0E-9403-9CA08D255569}">
      <dgm:prSet/>
      <dgm:spPr/>
      <dgm:t>
        <a:bodyPr/>
        <a:lstStyle/>
        <a:p>
          <a:endParaRPr lang="nl-BE"/>
        </a:p>
      </dgm:t>
    </dgm:pt>
    <dgm:pt modelId="{00B7A3F4-E4FA-4E13-AF26-F765700C0C92}" type="sibTrans" cxnId="{3908500C-AECD-4E0E-9403-9CA08D255569}">
      <dgm:prSet/>
      <dgm:spPr/>
      <dgm:t>
        <a:bodyPr/>
        <a:lstStyle/>
        <a:p>
          <a:endParaRPr lang="nl-BE"/>
        </a:p>
      </dgm:t>
    </dgm:pt>
    <dgm:pt modelId="{BDF50C23-3C31-4F62-A90A-D9B24EFEBBB5}">
      <dgm:prSet custT="1"/>
      <dgm:spPr/>
      <dgm:t>
        <a:bodyPr/>
        <a:lstStyle/>
        <a:p>
          <a:r>
            <a:rPr lang="fr-BE" sz="1400" b="1" noProof="0" dirty="0"/>
            <a:t>Autres</a:t>
          </a:r>
        </a:p>
        <a:p>
          <a:r>
            <a:rPr lang="fr-BE" sz="1400" b="1" noProof="0" dirty="0"/>
            <a:t>P.ex. CP-PSY</a:t>
          </a:r>
        </a:p>
      </dgm:t>
    </dgm:pt>
    <dgm:pt modelId="{EEF69A0F-CD8C-4C78-8C8E-B64A5553353B}" type="parTrans" cxnId="{1FC439E4-4CFE-4CC7-87DA-87867C5DCE17}">
      <dgm:prSet/>
      <dgm:spPr/>
      <dgm:t>
        <a:bodyPr/>
        <a:lstStyle/>
        <a:p>
          <a:endParaRPr lang="nl-BE"/>
        </a:p>
      </dgm:t>
    </dgm:pt>
    <dgm:pt modelId="{FE48BC7D-8C2B-426C-AE74-69CC966AF0D0}" type="sibTrans" cxnId="{1FC439E4-4CFE-4CC7-87DA-87867C5DCE17}">
      <dgm:prSet/>
      <dgm:spPr/>
      <dgm:t>
        <a:bodyPr/>
        <a:lstStyle/>
        <a:p>
          <a:endParaRPr lang="nl-BE"/>
        </a:p>
      </dgm:t>
    </dgm:pt>
    <dgm:pt modelId="{A5AAAD14-CF99-404C-9850-50BFFACC2DDB}" type="pres">
      <dgm:prSet presAssocID="{B5887777-D570-4DB8-BF39-10CE58B72AC2}" presName="compositeShape" presStyleCnt="0">
        <dgm:presLayoutVars>
          <dgm:chMax val="7"/>
          <dgm:dir/>
          <dgm:resizeHandles val="exact"/>
        </dgm:presLayoutVars>
      </dgm:prSet>
      <dgm:spPr/>
    </dgm:pt>
    <dgm:pt modelId="{A62C8FC6-0825-4C90-BA81-D3822491328A}" type="pres">
      <dgm:prSet presAssocID="{B5887777-D570-4DB8-BF39-10CE58B72AC2}" presName="wedge1" presStyleLbl="node1" presStyleIdx="0" presStyleCnt="7"/>
      <dgm:spPr/>
      <dgm:t>
        <a:bodyPr/>
        <a:lstStyle/>
        <a:p>
          <a:endParaRPr lang="nl-BE"/>
        </a:p>
      </dgm:t>
    </dgm:pt>
    <dgm:pt modelId="{E38C20AA-CB70-4206-BA68-4DCD98B2096C}" type="pres">
      <dgm:prSet presAssocID="{B5887777-D570-4DB8-BF39-10CE58B72AC2}" presName="wedge1Tx" presStyleLbl="node1" presStyleIdx="0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AEB1DD6D-47F9-4709-88B3-467DDDC07D0C}" type="pres">
      <dgm:prSet presAssocID="{B5887777-D570-4DB8-BF39-10CE58B72AC2}" presName="wedge2" presStyleLbl="node1" presStyleIdx="1" presStyleCnt="7"/>
      <dgm:spPr/>
      <dgm:t>
        <a:bodyPr/>
        <a:lstStyle/>
        <a:p>
          <a:endParaRPr lang="nl-BE"/>
        </a:p>
      </dgm:t>
    </dgm:pt>
    <dgm:pt modelId="{76898924-3940-41CA-AC6B-E1A4BD864881}" type="pres">
      <dgm:prSet presAssocID="{B5887777-D570-4DB8-BF39-10CE58B72AC2}" presName="wedge2Tx" presStyleLbl="node1" presStyleIdx="1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657CE4E4-12A0-4DAA-908D-14200C88FD6E}" type="pres">
      <dgm:prSet presAssocID="{B5887777-D570-4DB8-BF39-10CE58B72AC2}" presName="wedge3" presStyleLbl="node1" presStyleIdx="2" presStyleCnt="7"/>
      <dgm:spPr/>
      <dgm:t>
        <a:bodyPr/>
        <a:lstStyle/>
        <a:p>
          <a:endParaRPr lang="nl-BE"/>
        </a:p>
      </dgm:t>
    </dgm:pt>
    <dgm:pt modelId="{E440FCDC-E5AD-4F40-AAC5-410C687F61F5}" type="pres">
      <dgm:prSet presAssocID="{B5887777-D570-4DB8-BF39-10CE58B72AC2}" presName="wedge3Tx" presStyleLbl="node1" presStyleIdx="2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9566F35F-CB8F-4D81-8A4D-DD7A145FC84B}" type="pres">
      <dgm:prSet presAssocID="{B5887777-D570-4DB8-BF39-10CE58B72AC2}" presName="wedge4" presStyleLbl="node1" presStyleIdx="3" presStyleCnt="7"/>
      <dgm:spPr/>
      <dgm:t>
        <a:bodyPr/>
        <a:lstStyle/>
        <a:p>
          <a:endParaRPr lang="nl-BE"/>
        </a:p>
      </dgm:t>
    </dgm:pt>
    <dgm:pt modelId="{EBC729AB-63A0-4CA5-997A-095039864440}" type="pres">
      <dgm:prSet presAssocID="{B5887777-D570-4DB8-BF39-10CE58B72AC2}" presName="wedge4Tx" presStyleLbl="node1" presStyleIdx="3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38B0A1DA-605C-4DAB-986A-775653FDFDF3}" type="pres">
      <dgm:prSet presAssocID="{B5887777-D570-4DB8-BF39-10CE58B72AC2}" presName="wedge5" presStyleLbl="node1" presStyleIdx="4" presStyleCnt="7"/>
      <dgm:spPr/>
      <dgm:t>
        <a:bodyPr/>
        <a:lstStyle/>
        <a:p>
          <a:endParaRPr lang="nl-BE"/>
        </a:p>
      </dgm:t>
    </dgm:pt>
    <dgm:pt modelId="{9390BDCB-E42E-4BBF-B318-9EEC34CA57D7}" type="pres">
      <dgm:prSet presAssocID="{B5887777-D570-4DB8-BF39-10CE58B72AC2}" presName="wedge5Tx" presStyleLbl="node1" presStyleIdx="4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CE19E56C-86B4-4AD3-ABE7-5BDF28AD41BC}" type="pres">
      <dgm:prSet presAssocID="{B5887777-D570-4DB8-BF39-10CE58B72AC2}" presName="wedge6" presStyleLbl="node1" presStyleIdx="5" presStyleCnt="7"/>
      <dgm:spPr/>
      <dgm:t>
        <a:bodyPr/>
        <a:lstStyle/>
        <a:p>
          <a:endParaRPr lang="nl-BE"/>
        </a:p>
      </dgm:t>
    </dgm:pt>
    <dgm:pt modelId="{C8EEE0D6-7227-40CC-B352-860439B8E0B6}" type="pres">
      <dgm:prSet presAssocID="{B5887777-D570-4DB8-BF39-10CE58B72AC2}" presName="wedge6Tx" presStyleLbl="node1" presStyleIdx="5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3FAD5C13-843C-40C2-B05B-5E0FC8476809}" type="pres">
      <dgm:prSet presAssocID="{B5887777-D570-4DB8-BF39-10CE58B72AC2}" presName="wedge7" presStyleLbl="node1" presStyleIdx="6" presStyleCnt="7"/>
      <dgm:spPr/>
      <dgm:t>
        <a:bodyPr/>
        <a:lstStyle/>
        <a:p>
          <a:endParaRPr lang="nl-BE"/>
        </a:p>
      </dgm:t>
    </dgm:pt>
    <dgm:pt modelId="{1578BA7C-D630-4903-B4C1-01EE5047A309}" type="pres">
      <dgm:prSet presAssocID="{B5887777-D570-4DB8-BF39-10CE58B72AC2}" presName="wedge7Tx" presStyleLbl="node1" presStyleIdx="6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BE"/>
        </a:p>
      </dgm:t>
    </dgm:pt>
  </dgm:ptLst>
  <dgm:cxnLst>
    <dgm:cxn modelId="{CA9EE975-8336-4343-9CB6-7AAE5E2B6A2D}" type="presOf" srcId="{BDF50C23-3C31-4F62-A90A-D9B24EFEBBB5}" destId="{38B0A1DA-605C-4DAB-986A-775653FDFDF3}" srcOrd="0" destOrd="0" presId="urn:microsoft.com/office/officeart/2005/8/layout/chart3"/>
    <dgm:cxn modelId="{1FC439E4-4CFE-4CC7-87DA-87867C5DCE17}" srcId="{B5887777-D570-4DB8-BF39-10CE58B72AC2}" destId="{BDF50C23-3C31-4F62-A90A-D9B24EFEBBB5}" srcOrd="4" destOrd="0" parTransId="{EEF69A0F-CD8C-4C78-8C8E-B64A5553353B}" sibTransId="{FE48BC7D-8C2B-426C-AE74-69CC966AF0D0}"/>
    <dgm:cxn modelId="{AD14429A-0203-407F-A0BB-A2E276A9235F}" srcId="{B5887777-D570-4DB8-BF39-10CE58B72AC2}" destId="{DF04A05F-9E2A-4089-8407-72BE43134C5C}" srcOrd="3" destOrd="0" parTransId="{4F8A58F0-36D5-4E8C-A0DC-787BE0445860}" sibTransId="{D357F188-991D-4B8C-8333-EF4C6A17B051}"/>
    <dgm:cxn modelId="{6EF5B814-2020-4BD6-84E4-F4B1E0E94D84}" srcId="{B5887777-D570-4DB8-BF39-10CE58B72AC2}" destId="{AE66F203-8F78-4203-9C7E-71372119893B}" srcOrd="6" destOrd="0" parTransId="{4DC38012-2386-424B-9457-15AC0E3A4F61}" sibTransId="{1D896BE4-E429-414B-B60F-394488D51616}"/>
    <dgm:cxn modelId="{3BEAB629-531B-47BA-8532-747AB31348C2}" type="presOf" srcId="{DF04A05F-9E2A-4089-8407-72BE43134C5C}" destId="{EBC729AB-63A0-4CA5-997A-095039864440}" srcOrd="1" destOrd="0" presId="urn:microsoft.com/office/officeart/2005/8/layout/chart3"/>
    <dgm:cxn modelId="{3F2CF0B0-6BB2-48F7-B2E6-3A73CD388412}" type="presOf" srcId="{B5887777-D570-4DB8-BF39-10CE58B72AC2}" destId="{A5AAAD14-CF99-404C-9850-50BFFACC2DDB}" srcOrd="0" destOrd="0" presId="urn:microsoft.com/office/officeart/2005/8/layout/chart3"/>
    <dgm:cxn modelId="{D6C7AAF3-B5DD-4075-BCE7-552DDE5B95D4}" srcId="{B5887777-D570-4DB8-BF39-10CE58B72AC2}" destId="{B2E405AB-AEBE-4502-B8CE-877AD3AE7591}" srcOrd="2" destOrd="0" parTransId="{122B3DDC-035D-4BB3-A42C-EE43022FEA19}" sibTransId="{719D0E44-733E-4243-997F-110A2B492CE3}"/>
    <dgm:cxn modelId="{AC17B16F-B5D7-4A00-819B-BEBA7FA71DD7}" type="presOf" srcId="{B88DC614-2CA3-4CD7-A8B8-E9F65E6A2393}" destId="{A62C8FC6-0825-4C90-BA81-D3822491328A}" srcOrd="0" destOrd="0" presId="urn:microsoft.com/office/officeart/2005/8/layout/chart3"/>
    <dgm:cxn modelId="{50D983BC-227E-4550-B988-A386D5E6ECFC}" type="presOf" srcId="{3D89A04B-47CF-4F77-858F-30ABD5C02593}" destId="{AEB1DD6D-47F9-4709-88B3-467DDDC07D0C}" srcOrd="0" destOrd="0" presId="urn:microsoft.com/office/officeart/2005/8/layout/chart3"/>
    <dgm:cxn modelId="{A3AD8E12-676B-4BD3-834C-680484236EC8}" type="presOf" srcId="{B2E405AB-AEBE-4502-B8CE-877AD3AE7591}" destId="{657CE4E4-12A0-4DAA-908D-14200C88FD6E}" srcOrd="0" destOrd="0" presId="urn:microsoft.com/office/officeart/2005/8/layout/chart3"/>
    <dgm:cxn modelId="{30C8B89A-9A01-4951-BC28-AB2C6A018C24}" type="presOf" srcId="{DF04A05F-9E2A-4089-8407-72BE43134C5C}" destId="{9566F35F-CB8F-4D81-8A4D-DD7A145FC84B}" srcOrd="0" destOrd="0" presId="urn:microsoft.com/office/officeart/2005/8/layout/chart3"/>
    <dgm:cxn modelId="{3908500C-AECD-4E0E-9403-9CA08D255569}" srcId="{B5887777-D570-4DB8-BF39-10CE58B72AC2}" destId="{57C2026D-A463-48A2-913B-E19FCFBAEEB1}" srcOrd="5" destOrd="0" parTransId="{68BAED37-7282-46AE-B07F-4B656A06AA0B}" sibTransId="{00B7A3F4-E4FA-4E13-AF26-F765700C0C92}"/>
    <dgm:cxn modelId="{2C4C7793-A2FA-42C2-80EC-A480A510DB58}" type="presOf" srcId="{57C2026D-A463-48A2-913B-E19FCFBAEEB1}" destId="{CE19E56C-86B4-4AD3-ABE7-5BDF28AD41BC}" srcOrd="0" destOrd="0" presId="urn:microsoft.com/office/officeart/2005/8/layout/chart3"/>
    <dgm:cxn modelId="{5F364398-1806-437F-BFF6-E39EE47589DF}" srcId="{B5887777-D570-4DB8-BF39-10CE58B72AC2}" destId="{B88DC614-2CA3-4CD7-A8B8-E9F65E6A2393}" srcOrd="0" destOrd="0" parTransId="{BE2DEE94-DF5F-48E1-8554-BCCE4A642E89}" sibTransId="{FA8AF3F1-CDE6-45CE-826E-9DB5059E53AF}"/>
    <dgm:cxn modelId="{F63C1681-7041-43C3-90D4-9D0379751516}" type="presOf" srcId="{BDF50C23-3C31-4F62-A90A-D9B24EFEBBB5}" destId="{9390BDCB-E42E-4BBF-B318-9EEC34CA57D7}" srcOrd="1" destOrd="0" presId="urn:microsoft.com/office/officeart/2005/8/layout/chart3"/>
    <dgm:cxn modelId="{A0D031C1-206A-4D25-950A-0EBEB118DA9F}" srcId="{B5887777-D570-4DB8-BF39-10CE58B72AC2}" destId="{3D89A04B-47CF-4F77-858F-30ABD5C02593}" srcOrd="1" destOrd="0" parTransId="{8BC9D3EF-770B-41CE-9D58-C8C32BD3F784}" sibTransId="{19934008-9644-458B-A494-B76EB2CE1E8D}"/>
    <dgm:cxn modelId="{422D31DF-6430-48D5-B4D7-F3D1F37CBC5C}" type="presOf" srcId="{57C2026D-A463-48A2-913B-E19FCFBAEEB1}" destId="{C8EEE0D6-7227-40CC-B352-860439B8E0B6}" srcOrd="1" destOrd="0" presId="urn:microsoft.com/office/officeart/2005/8/layout/chart3"/>
    <dgm:cxn modelId="{05665387-7A6E-42A0-BB35-8167667FA57F}" type="presOf" srcId="{AE66F203-8F78-4203-9C7E-71372119893B}" destId="{3FAD5C13-843C-40C2-B05B-5E0FC8476809}" srcOrd="0" destOrd="0" presId="urn:microsoft.com/office/officeart/2005/8/layout/chart3"/>
    <dgm:cxn modelId="{B7025116-B0D9-4E92-9191-2048A5303A7F}" type="presOf" srcId="{3D89A04B-47CF-4F77-858F-30ABD5C02593}" destId="{76898924-3940-41CA-AC6B-E1A4BD864881}" srcOrd="1" destOrd="0" presId="urn:microsoft.com/office/officeart/2005/8/layout/chart3"/>
    <dgm:cxn modelId="{01165EBD-4AB8-47C9-8E62-001847BC8C74}" type="presOf" srcId="{B88DC614-2CA3-4CD7-A8B8-E9F65E6A2393}" destId="{E38C20AA-CB70-4206-BA68-4DCD98B2096C}" srcOrd="1" destOrd="0" presId="urn:microsoft.com/office/officeart/2005/8/layout/chart3"/>
    <dgm:cxn modelId="{27F2EAC5-7B52-4DD8-A59C-11288C9DC274}" type="presOf" srcId="{AE66F203-8F78-4203-9C7E-71372119893B}" destId="{1578BA7C-D630-4903-B4C1-01EE5047A309}" srcOrd="1" destOrd="0" presId="urn:microsoft.com/office/officeart/2005/8/layout/chart3"/>
    <dgm:cxn modelId="{94874405-D195-4A4A-A3A2-9FEB148541ED}" type="presOf" srcId="{B2E405AB-AEBE-4502-B8CE-877AD3AE7591}" destId="{E440FCDC-E5AD-4F40-AAC5-410C687F61F5}" srcOrd="1" destOrd="0" presId="urn:microsoft.com/office/officeart/2005/8/layout/chart3"/>
    <dgm:cxn modelId="{535A5312-3E5C-47C1-982B-7AD30D858A97}" type="presParOf" srcId="{A5AAAD14-CF99-404C-9850-50BFFACC2DDB}" destId="{A62C8FC6-0825-4C90-BA81-D3822491328A}" srcOrd="0" destOrd="0" presId="urn:microsoft.com/office/officeart/2005/8/layout/chart3"/>
    <dgm:cxn modelId="{C1C13FD2-C530-4291-8F75-1BA53C2269F5}" type="presParOf" srcId="{A5AAAD14-CF99-404C-9850-50BFFACC2DDB}" destId="{E38C20AA-CB70-4206-BA68-4DCD98B2096C}" srcOrd="1" destOrd="0" presId="urn:microsoft.com/office/officeart/2005/8/layout/chart3"/>
    <dgm:cxn modelId="{F88EA63A-6BA9-4415-8A51-F18AA1EBEF70}" type="presParOf" srcId="{A5AAAD14-CF99-404C-9850-50BFFACC2DDB}" destId="{AEB1DD6D-47F9-4709-88B3-467DDDC07D0C}" srcOrd="2" destOrd="0" presId="urn:microsoft.com/office/officeart/2005/8/layout/chart3"/>
    <dgm:cxn modelId="{E65988F1-E5B4-43C6-89CF-63A00CD150FA}" type="presParOf" srcId="{A5AAAD14-CF99-404C-9850-50BFFACC2DDB}" destId="{76898924-3940-41CA-AC6B-E1A4BD864881}" srcOrd="3" destOrd="0" presId="urn:microsoft.com/office/officeart/2005/8/layout/chart3"/>
    <dgm:cxn modelId="{6CC4C356-EFEB-48DF-A212-69148A040A67}" type="presParOf" srcId="{A5AAAD14-CF99-404C-9850-50BFFACC2DDB}" destId="{657CE4E4-12A0-4DAA-908D-14200C88FD6E}" srcOrd="4" destOrd="0" presId="urn:microsoft.com/office/officeart/2005/8/layout/chart3"/>
    <dgm:cxn modelId="{1EDB6B0E-84B5-42C9-B4E4-12B37A80B52F}" type="presParOf" srcId="{A5AAAD14-CF99-404C-9850-50BFFACC2DDB}" destId="{E440FCDC-E5AD-4F40-AAC5-410C687F61F5}" srcOrd="5" destOrd="0" presId="urn:microsoft.com/office/officeart/2005/8/layout/chart3"/>
    <dgm:cxn modelId="{68BC8F96-2473-49C7-BAEC-B0DABB3E5417}" type="presParOf" srcId="{A5AAAD14-CF99-404C-9850-50BFFACC2DDB}" destId="{9566F35F-CB8F-4D81-8A4D-DD7A145FC84B}" srcOrd="6" destOrd="0" presId="urn:microsoft.com/office/officeart/2005/8/layout/chart3"/>
    <dgm:cxn modelId="{A6661124-2DC0-4304-8689-E6EFD2F7CCC5}" type="presParOf" srcId="{A5AAAD14-CF99-404C-9850-50BFFACC2DDB}" destId="{EBC729AB-63A0-4CA5-997A-095039864440}" srcOrd="7" destOrd="0" presId="urn:microsoft.com/office/officeart/2005/8/layout/chart3"/>
    <dgm:cxn modelId="{38136FC1-DF5D-4109-AFCB-3D504FA843DE}" type="presParOf" srcId="{A5AAAD14-CF99-404C-9850-50BFFACC2DDB}" destId="{38B0A1DA-605C-4DAB-986A-775653FDFDF3}" srcOrd="8" destOrd="0" presId="urn:microsoft.com/office/officeart/2005/8/layout/chart3"/>
    <dgm:cxn modelId="{040B2357-D87A-4994-9006-AD979DED1BA2}" type="presParOf" srcId="{A5AAAD14-CF99-404C-9850-50BFFACC2DDB}" destId="{9390BDCB-E42E-4BBF-B318-9EEC34CA57D7}" srcOrd="9" destOrd="0" presId="urn:microsoft.com/office/officeart/2005/8/layout/chart3"/>
    <dgm:cxn modelId="{61445769-211D-4B17-BEA5-C698013BF932}" type="presParOf" srcId="{A5AAAD14-CF99-404C-9850-50BFFACC2DDB}" destId="{CE19E56C-86B4-4AD3-ABE7-5BDF28AD41BC}" srcOrd="10" destOrd="0" presId="urn:microsoft.com/office/officeart/2005/8/layout/chart3"/>
    <dgm:cxn modelId="{A9BA5818-B209-454C-BB97-50B2FC3804C9}" type="presParOf" srcId="{A5AAAD14-CF99-404C-9850-50BFFACC2DDB}" destId="{C8EEE0D6-7227-40CC-B352-860439B8E0B6}" srcOrd="11" destOrd="0" presId="urn:microsoft.com/office/officeart/2005/8/layout/chart3"/>
    <dgm:cxn modelId="{B4B4A6AD-D132-4248-AEE3-1D71383D1CE5}" type="presParOf" srcId="{A5AAAD14-CF99-404C-9850-50BFFACC2DDB}" destId="{3FAD5C13-843C-40C2-B05B-5E0FC8476809}" srcOrd="12" destOrd="0" presId="urn:microsoft.com/office/officeart/2005/8/layout/chart3"/>
    <dgm:cxn modelId="{75092374-8B61-41E5-BAF0-F2758E5BDC84}" type="presParOf" srcId="{A5AAAD14-CF99-404C-9850-50BFFACC2DDB}" destId="{1578BA7C-D630-4903-B4C1-01EE5047A309}" srcOrd="13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17B60CE-23F7-4DD1-83F2-52C66B810E5E}" type="doc">
      <dgm:prSet loTypeId="urn:microsoft.com/office/officeart/2008/layout/PictureAccentList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nl-BE"/>
        </a:p>
      </dgm:t>
    </dgm:pt>
    <dgm:pt modelId="{66EA9DE7-EF79-47FA-B000-9B58A3F39514}">
      <dgm:prSet phldrT="[Tekst]"/>
      <dgm:spPr/>
      <dgm:t>
        <a:bodyPr/>
        <a:lstStyle/>
        <a:p>
          <a:r>
            <a:rPr lang="fr-BE" noProof="0" dirty="0"/>
            <a:t>Arrivée dans le trajet de réintégration</a:t>
          </a:r>
        </a:p>
      </dgm:t>
    </dgm:pt>
    <dgm:pt modelId="{72D62A77-3A36-4ADD-AAC5-7904DA05278A}" type="parTrans" cxnId="{7B44BC46-5D66-454D-AF83-6592F4E722A8}">
      <dgm:prSet/>
      <dgm:spPr/>
      <dgm:t>
        <a:bodyPr/>
        <a:lstStyle/>
        <a:p>
          <a:endParaRPr lang="nl-BE"/>
        </a:p>
      </dgm:t>
    </dgm:pt>
    <dgm:pt modelId="{120FF4D5-BB6F-4D14-8F66-1F71226E81A1}" type="sibTrans" cxnId="{7B44BC46-5D66-454D-AF83-6592F4E722A8}">
      <dgm:prSet/>
      <dgm:spPr/>
      <dgm:t>
        <a:bodyPr/>
        <a:lstStyle/>
        <a:p>
          <a:endParaRPr lang="nl-BE"/>
        </a:p>
      </dgm:t>
    </dgm:pt>
    <dgm:pt modelId="{80DD73E5-D56D-45AB-8D96-F2C8AAC4ECBB}">
      <dgm:prSet phldrT="[Tekst]"/>
      <dgm:spPr/>
      <dgm:t>
        <a:bodyPr/>
        <a:lstStyle/>
        <a:p>
          <a:r>
            <a:rPr lang="fr-BE" noProof="0" dirty="0"/>
            <a:t>Travailleur</a:t>
          </a:r>
        </a:p>
      </dgm:t>
    </dgm:pt>
    <dgm:pt modelId="{C334B168-5A74-4DF5-9E48-0BB7EE6D106B}" type="parTrans" cxnId="{32B1DCED-2509-4DF3-B027-9E85FAA58009}">
      <dgm:prSet/>
      <dgm:spPr/>
      <dgm:t>
        <a:bodyPr/>
        <a:lstStyle/>
        <a:p>
          <a:endParaRPr lang="nl-BE"/>
        </a:p>
      </dgm:t>
    </dgm:pt>
    <dgm:pt modelId="{D4034698-FA3B-4AE6-B4ED-04FE08A618CC}" type="sibTrans" cxnId="{32B1DCED-2509-4DF3-B027-9E85FAA58009}">
      <dgm:prSet/>
      <dgm:spPr/>
      <dgm:t>
        <a:bodyPr/>
        <a:lstStyle/>
        <a:p>
          <a:endParaRPr lang="nl-BE"/>
        </a:p>
      </dgm:t>
    </dgm:pt>
    <dgm:pt modelId="{714B5A80-4CD4-4B3D-9B02-E38E1F771521}">
      <dgm:prSet phldrT="[Tekst]"/>
      <dgm:spPr/>
      <dgm:t>
        <a:bodyPr/>
        <a:lstStyle/>
        <a:p>
          <a:r>
            <a:rPr lang="fr-BE" noProof="0" dirty="0"/>
            <a:t>Médecin conseil</a:t>
          </a:r>
        </a:p>
      </dgm:t>
    </dgm:pt>
    <dgm:pt modelId="{72372F2F-49E3-446A-B7AB-54982D44F5FD}" type="parTrans" cxnId="{48793AC1-A098-49EF-8819-45648FEDEDBF}">
      <dgm:prSet/>
      <dgm:spPr/>
      <dgm:t>
        <a:bodyPr/>
        <a:lstStyle/>
        <a:p>
          <a:endParaRPr lang="nl-BE"/>
        </a:p>
      </dgm:t>
    </dgm:pt>
    <dgm:pt modelId="{035ACA95-B4BA-4AD5-919D-168312DB1772}" type="sibTrans" cxnId="{48793AC1-A098-49EF-8819-45648FEDEDBF}">
      <dgm:prSet/>
      <dgm:spPr/>
      <dgm:t>
        <a:bodyPr/>
        <a:lstStyle/>
        <a:p>
          <a:endParaRPr lang="nl-BE"/>
        </a:p>
      </dgm:t>
    </dgm:pt>
    <dgm:pt modelId="{1619D10F-4410-4A4E-BCD0-BE35BA24B2FA}">
      <dgm:prSet/>
      <dgm:spPr/>
      <dgm:t>
        <a:bodyPr/>
        <a:lstStyle/>
        <a:p>
          <a:r>
            <a:rPr lang="fr-BE" noProof="0" dirty="0"/>
            <a:t>Employeur</a:t>
          </a:r>
        </a:p>
      </dgm:t>
    </dgm:pt>
    <dgm:pt modelId="{11280C86-E2B7-4571-93D5-F4622968DB54}" type="parTrans" cxnId="{D7424EDE-5B22-4BCD-9493-88F34B77A1B5}">
      <dgm:prSet/>
      <dgm:spPr/>
      <dgm:t>
        <a:bodyPr/>
        <a:lstStyle/>
        <a:p>
          <a:endParaRPr lang="nl-BE"/>
        </a:p>
      </dgm:t>
    </dgm:pt>
    <dgm:pt modelId="{96FC2C5F-A4C3-41FE-92FB-6BDF888ED7F9}" type="sibTrans" cxnId="{D7424EDE-5B22-4BCD-9493-88F34B77A1B5}">
      <dgm:prSet/>
      <dgm:spPr/>
      <dgm:t>
        <a:bodyPr/>
        <a:lstStyle/>
        <a:p>
          <a:endParaRPr lang="nl-BE"/>
        </a:p>
      </dgm:t>
    </dgm:pt>
    <dgm:pt modelId="{53FDC3DA-C4C6-49DB-B408-96AFB26DD01B}" type="pres">
      <dgm:prSet presAssocID="{B17B60CE-23F7-4DD1-83F2-52C66B810E5E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nl-BE"/>
        </a:p>
      </dgm:t>
    </dgm:pt>
    <dgm:pt modelId="{C52B4158-C53B-41F7-B3D7-1F1FC2F6C7AC}" type="pres">
      <dgm:prSet presAssocID="{66EA9DE7-EF79-47FA-B000-9B58A3F39514}" presName="root" presStyleCnt="0">
        <dgm:presLayoutVars>
          <dgm:chMax/>
          <dgm:chPref val="4"/>
        </dgm:presLayoutVars>
      </dgm:prSet>
      <dgm:spPr/>
    </dgm:pt>
    <dgm:pt modelId="{80064C84-41DA-460E-95DA-63EB13D2B0BD}" type="pres">
      <dgm:prSet presAssocID="{66EA9DE7-EF79-47FA-B000-9B58A3F39514}" presName="rootComposite" presStyleCnt="0">
        <dgm:presLayoutVars/>
      </dgm:prSet>
      <dgm:spPr/>
    </dgm:pt>
    <dgm:pt modelId="{ACC9AD29-3C87-4D2E-981F-0B9E10F466B0}" type="pres">
      <dgm:prSet presAssocID="{66EA9DE7-EF79-47FA-B000-9B58A3F39514}" presName="rootText" presStyleLbl="node0" presStyleIdx="0" presStyleCnt="1" custScaleX="115675" custLinFactNeighborX="-169" custLinFactNeighborY="-109">
        <dgm:presLayoutVars>
          <dgm:chMax/>
          <dgm:chPref val="4"/>
        </dgm:presLayoutVars>
      </dgm:prSet>
      <dgm:spPr/>
      <dgm:t>
        <a:bodyPr/>
        <a:lstStyle/>
        <a:p>
          <a:endParaRPr lang="nl-BE"/>
        </a:p>
      </dgm:t>
    </dgm:pt>
    <dgm:pt modelId="{BE43D02F-86AA-4CC1-8023-AF554543A993}" type="pres">
      <dgm:prSet presAssocID="{66EA9DE7-EF79-47FA-B000-9B58A3F39514}" presName="childShape" presStyleCnt="0">
        <dgm:presLayoutVars>
          <dgm:chMax val="0"/>
          <dgm:chPref val="0"/>
        </dgm:presLayoutVars>
      </dgm:prSet>
      <dgm:spPr/>
    </dgm:pt>
    <dgm:pt modelId="{3069DF00-5C27-4CAF-B178-60A7E924B719}" type="pres">
      <dgm:prSet presAssocID="{80DD73E5-D56D-45AB-8D96-F2C8AAC4ECBB}" presName="childComposite" presStyleCnt="0">
        <dgm:presLayoutVars>
          <dgm:chMax val="0"/>
          <dgm:chPref val="0"/>
        </dgm:presLayoutVars>
      </dgm:prSet>
      <dgm:spPr/>
    </dgm:pt>
    <dgm:pt modelId="{16D18076-8E00-4A1B-A447-70ED977571D8}" type="pres">
      <dgm:prSet presAssocID="{80DD73E5-D56D-45AB-8D96-F2C8AAC4ECBB}" presName="Image" presStyleLbl="node1" presStyleIdx="0" presStyleCnt="3"/>
      <dgm:spPr>
        <a:blipFill dpi="0"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5859" b="-11859"/>
          </a:stretch>
        </a:blipFill>
      </dgm:spPr>
    </dgm:pt>
    <dgm:pt modelId="{2E571633-8D64-4932-A3AB-DBDC246AEF59}" type="pres">
      <dgm:prSet presAssocID="{80DD73E5-D56D-45AB-8D96-F2C8AAC4ECBB}" presName="childText" presStyleLbl="l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780960BA-BE9C-4B0B-95D1-88474CB76DD6}" type="pres">
      <dgm:prSet presAssocID="{714B5A80-4CD4-4B3D-9B02-E38E1F771521}" presName="childComposite" presStyleCnt="0">
        <dgm:presLayoutVars>
          <dgm:chMax val="0"/>
          <dgm:chPref val="0"/>
        </dgm:presLayoutVars>
      </dgm:prSet>
      <dgm:spPr/>
    </dgm:pt>
    <dgm:pt modelId="{7D995363-0DE9-42D4-B9BB-EDC2ADE291F0}" type="pres">
      <dgm:prSet presAssocID="{714B5A80-4CD4-4B3D-9B02-E38E1F771521}" presName="Image" presStyleLbl="node1" presStyleIdx="1" presStyleCnt="3" custScaleX="105072" custScaleY="102758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000" b="-2000"/>
          </a:stretch>
        </a:blipFill>
      </dgm:spPr>
    </dgm:pt>
    <dgm:pt modelId="{F5FBC968-96C1-40E8-8804-99938F902ED0}" type="pres">
      <dgm:prSet presAssocID="{714B5A80-4CD4-4B3D-9B02-E38E1F771521}" presName="childText" presStyleLbl="l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0FA41E20-8D61-40C3-90AD-39478290B8A7}" type="pres">
      <dgm:prSet presAssocID="{1619D10F-4410-4A4E-BCD0-BE35BA24B2FA}" presName="childComposite" presStyleCnt="0">
        <dgm:presLayoutVars>
          <dgm:chMax val="0"/>
          <dgm:chPref val="0"/>
        </dgm:presLayoutVars>
      </dgm:prSet>
      <dgm:spPr/>
    </dgm:pt>
    <dgm:pt modelId="{C9A58457-4E22-4CA9-9D6E-059582119BFB}" type="pres">
      <dgm:prSet presAssocID="{1619D10F-4410-4A4E-BCD0-BE35BA24B2FA}" presName="Image" presStyleLbl="node1" presStyleIdx="2" presStyleCnt="3" custScaleX="103420" custScaleY="91492"/>
      <dgm:spPr>
        <a:blipFill dpi="0"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840" b="-16840"/>
          </a:stretch>
        </a:blipFill>
      </dgm:spPr>
    </dgm:pt>
    <dgm:pt modelId="{67BCDF2A-1196-49A2-88CB-01E5D82A34F4}" type="pres">
      <dgm:prSet presAssocID="{1619D10F-4410-4A4E-BCD0-BE35BA24B2FA}" presName="childText" presStyleLbl="l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BE"/>
        </a:p>
      </dgm:t>
    </dgm:pt>
  </dgm:ptLst>
  <dgm:cxnLst>
    <dgm:cxn modelId="{C702219D-06E5-4886-913F-ABF97B8AFDC7}" type="presOf" srcId="{80DD73E5-D56D-45AB-8D96-F2C8AAC4ECBB}" destId="{2E571633-8D64-4932-A3AB-DBDC246AEF59}" srcOrd="0" destOrd="0" presId="urn:microsoft.com/office/officeart/2008/layout/PictureAccentList"/>
    <dgm:cxn modelId="{7B44BC46-5D66-454D-AF83-6592F4E722A8}" srcId="{B17B60CE-23F7-4DD1-83F2-52C66B810E5E}" destId="{66EA9DE7-EF79-47FA-B000-9B58A3F39514}" srcOrd="0" destOrd="0" parTransId="{72D62A77-3A36-4ADD-AAC5-7904DA05278A}" sibTransId="{120FF4D5-BB6F-4D14-8F66-1F71226E81A1}"/>
    <dgm:cxn modelId="{32B1DCED-2509-4DF3-B027-9E85FAA58009}" srcId="{66EA9DE7-EF79-47FA-B000-9B58A3F39514}" destId="{80DD73E5-D56D-45AB-8D96-F2C8AAC4ECBB}" srcOrd="0" destOrd="0" parTransId="{C334B168-5A74-4DF5-9E48-0BB7EE6D106B}" sibTransId="{D4034698-FA3B-4AE6-B4ED-04FE08A618CC}"/>
    <dgm:cxn modelId="{D1BE811F-3ED5-42EB-8AB5-8EBE0E6CC541}" type="presOf" srcId="{B17B60CE-23F7-4DD1-83F2-52C66B810E5E}" destId="{53FDC3DA-C4C6-49DB-B408-96AFB26DD01B}" srcOrd="0" destOrd="0" presId="urn:microsoft.com/office/officeart/2008/layout/PictureAccentList"/>
    <dgm:cxn modelId="{48793AC1-A098-49EF-8819-45648FEDEDBF}" srcId="{66EA9DE7-EF79-47FA-B000-9B58A3F39514}" destId="{714B5A80-4CD4-4B3D-9B02-E38E1F771521}" srcOrd="1" destOrd="0" parTransId="{72372F2F-49E3-446A-B7AB-54982D44F5FD}" sibTransId="{035ACA95-B4BA-4AD5-919D-168312DB1772}"/>
    <dgm:cxn modelId="{D7424EDE-5B22-4BCD-9493-88F34B77A1B5}" srcId="{66EA9DE7-EF79-47FA-B000-9B58A3F39514}" destId="{1619D10F-4410-4A4E-BCD0-BE35BA24B2FA}" srcOrd="2" destOrd="0" parTransId="{11280C86-E2B7-4571-93D5-F4622968DB54}" sibTransId="{96FC2C5F-A4C3-41FE-92FB-6BDF888ED7F9}"/>
    <dgm:cxn modelId="{6C4F1F26-64D0-4B3D-AC91-8418AFB7BD38}" type="presOf" srcId="{1619D10F-4410-4A4E-BCD0-BE35BA24B2FA}" destId="{67BCDF2A-1196-49A2-88CB-01E5D82A34F4}" srcOrd="0" destOrd="0" presId="urn:microsoft.com/office/officeart/2008/layout/PictureAccentList"/>
    <dgm:cxn modelId="{57C7F1F1-2A4E-47F0-B76E-67105AB561F7}" type="presOf" srcId="{714B5A80-4CD4-4B3D-9B02-E38E1F771521}" destId="{F5FBC968-96C1-40E8-8804-99938F902ED0}" srcOrd="0" destOrd="0" presId="urn:microsoft.com/office/officeart/2008/layout/PictureAccentList"/>
    <dgm:cxn modelId="{D95FCD4D-E5C3-4D09-95E0-C55A358042AE}" type="presOf" srcId="{66EA9DE7-EF79-47FA-B000-9B58A3F39514}" destId="{ACC9AD29-3C87-4D2E-981F-0B9E10F466B0}" srcOrd="0" destOrd="0" presId="urn:microsoft.com/office/officeart/2008/layout/PictureAccentList"/>
    <dgm:cxn modelId="{7DCB3C8A-C71C-46F6-9769-0F5E183499E1}" type="presParOf" srcId="{53FDC3DA-C4C6-49DB-B408-96AFB26DD01B}" destId="{C52B4158-C53B-41F7-B3D7-1F1FC2F6C7AC}" srcOrd="0" destOrd="0" presId="urn:microsoft.com/office/officeart/2008/layout/PictureAccentList"/>
    <dgm:cxn modelId="{37735A7F-52C8-4832-9D28-5E4E2690F60F}" type="presParOf" srcId="{C52B4158-C53B-41F7-B3D7-1F1FC2F6C7AC}" destId="{80064C84-41DA-460E-95DA-63EB13D2B0BD}" srcOrd="0" destOrd="0" presId="urn:microsoft.com/office/officeart/2008/layout/PictureAccentList"/>
    <dgm:cxn modelId="{7C6DD7BA-996D-43BC-A96D-3DAF8F42EA9A}" type="presParOf" srcId="{80064C84-41DA-460E-95DA-63EB13D2B0BD}" destId="{ACC9AD29-3C87-4D2E-981F-0B9E10F466B0}" srcOrd="0" destOrd="0" presId="urn:microsoft.com/office/officeart/2008/layout/PictureAccentList"/>
    <dgm:cxn modelId="{E324289F-DCA4-4E03-932E-49293FA56A4E}" type="presParOf" srcId="{C52B4158-C53B-41F7-B3D7-1F1FC2F6C7AC}" destId="{BE43D02F-86AA-4CC1-8023-AF554543A993}" srcOrd="1" destOrd="0" presId="urn:microsoft.com/office/officeart/2008/layout/PictureAccentList"/>
    <dgm:cxn modelId="{405EE7CC-D22C-43BA-8382-9362F4823220}" type="presParOf" srcId="{BE43D02F-86AA-4CC1-8023-AF554543A993}" destId="{3069DF00-5C27-4CAF-B178-60A7E924B719}" srcOrd="0" destOrd="0" presId="urn:microsoft.com/office/officeart/2008/layout/PictureAccentList"/>
    <dgm:cxn modelId="{5CE744A0-FAB0-47AA-A569-4F544E443DA7}" type="presParOf" srcId="{3069DF00-5C27-4CAF-B178-60A7E924B719}" destId="{16D18076-8E00-4A1B-A447-70ED977571D8}" srcOrd="0" destOrd="0" presId="urn:microsoft.com/office/officeart/2008/layout/PictureAccentList"/>
    <dgm:cxn modelId="{917B6AD0-15CD-4840-BBC2-9E113B985D7E}" type="presParOf" srcId="{3069DF00-5C27-4CAF-B178-60A7E924B719}" destId="{2E571633-8D64-4932-A3AB-DBDC246AEF59}" srcOrd="1" destOrd="0" presId="urn:microsoft.com/office/officeart/2008/layout/PictureAccentList"/>
    <dgm:cxn modelId="{8DA20407-63AC-4E27-A052-B5ED0EA356B0}" type="presParOf" srcId="{BE43D02F-86AA-4CC1-8023-AF554543A993}" destId="{780960BA-BE9C-4B0B-95D1-88474CB76DD6}" srcOrd="1" destOrd="0" presId="urn:microsoft.com/office/officeart/2008/layout/PictureAccentList"/>
    <dgm:cxn modelId="{EE9AEA91-4B67-4A92-BCE3-E895A6804FF8}" type="presParOf" srcId="{780960BA-BE9C-4B0B-95D1-88474CB76DD6}" destId="{7D995363-0DE9-42D4-B9BB-EDC2ADE291F0}" srcOrd="0" destOrd="0" presId="urn:microsoft.com/office/officeart/2008/layout/PictureAccentList"/>
    <dgm:cxn modelId="{E0423701-F8FD-44A9-968E-FD0B240CA3DD}" type="presParOf" srcId="{780960BA-BE9C-4B0B-95D1-88474CB76DD6}" destId="{F5FBC968-96C1-40E8-8804-99938F902ED0}" srcOrd="1" destOrd="0" presId="urn:microsoft.com/office/officeart/2008/layout/PictureAccentList"/>
    <dgm:cxn modelId="{488EE81B-5C64-4CD0-8E75-F56D229E2616}" type="presParOf" srcId="{BE43D02F-86AA-4CC1-8023-AF554543A993}" destId="{0FA41E20-8D61-40C3-90AD-39478290B8A7}" srcOrd="2" destOrd="0" presId="urn:microsoft.com/office/officeart/2008/layout/PictureAccentList"/>
    <dgm:cxn modelId="{88854F52-2FD6-4292-9D63-56BE11289F09}" type="presParOf" srcId="{0FA41E20-8D61-40C3-90AD-39478290B8A7}" destId="{C9A58457-4E22-4CA9-9D6E-059582119BFB}" srcOrd="0" destOrd="0" presId="urn:microsoft.com/office/officeart/2008/layout/PictureAccentList"/>
    <dgm:cxn modelId="{6AF042E5-454E-4D42-9CB3-111445EF528F}" type="presParOf" srcId="{0FA41E20-8D61-40C3-90AD-39478290B8A7}" destId="{67BCDF2A-1196-49A2-88CB-01E5D82A34F4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F1C827E-EC18-4148-B8C5-408B01390ECF}" type="doc">
      <dgm:prSet loTypeId="urn:microsoft.com/office/officeart/2005/8/layout/radial6" loCatId="cycle" qsTypeId="urn:microsoft.com/office/officeart/2005/8/quickstyle/simple1" qsCatId="simple" csTypeId="urn:microsoft.com/office/officeart/2005/8/colors/accent2_4" csCatId="accent2" phldr="1"/>
      <dgm:spPr/>
      <dgm:t>
        <a:bodyPr/>
        <a:lstStyle/>
        <a:p>
          <a:endParaRPr lang="nl-BE"/>
        </a:p>
      </dgm:t>
    </dgm:pt>
    <dgm:pt modelId="{ADF91218-1780-4555-B8A4-029D174DA82F}">
      <dgm:prSet phldrT="[Tekst]" custT="1"/>
      <dgm:spPr>
        <a:blipFill rotWithShape="0">
          <a:blip xmlns:r="http://schemas.openxmlformats.org/officeDocument/2006/relationships" r:embed="rId1"/>
          <a:stretch>
            <a:fillRect t="-8000" b="-8000"/>
          </a:stretch>
        </a:blipFill>
        <a:ln>
          <a:solidFill>
            <a:schemeClr val="accent2"/>
          </a:solidFill>
        </a:ln>
      </dgm:spPr>
      <dgm:t>
        <a:bodyPr/>
        <a:lstStyle/>
        <a:p>
          <a:endParaRPr lang="fr-BE" sz="1400" b="1" noProof="0" dirty="0">
            <a:solidFill>
              <a:schemeClr val="tx1"/>
            </a:solidFill>
          </a:endParaRPr>
        </a:p>
        <a:p>
          <a:endParaRPr lang="fr-BE" sz="1400" b="1" noProof="0" dirty="0">
            <a:solidFill>
              <a:schemeClr val="tx1"/>
            </a:solidFill>
          </a:endParaRPr>
        </a:p>
        <a:p>
          <a:r>
            <a:rPr lang="fr-BE" sz="1200" b="1" noProof="0" dirty="0">
              <a:solidFill>
                <a:schemeClr val="tx1"/>
              </a:solidFill>
            </a:rPr>
            <a:t>Médecin du travail</a:t>
          </a:r>
        </a:p>
      </dgm:t>
    </dgm:pt>
    <dgm:pt modelId="{DD086B6B-C687-43E3-A11C-CAF45EB2F118}" type="parTrans" cxnId="{9435184C-F4C9-45B0-8A23-5FA574352D6F}">
      <dgm:prSet/>
      <dgm:spPr/>
      <dgm:t>
        <a:bodyPr/>
        <a:lstStyle/>
        <a:p>
          <a:endParaRPr lang="nl-BE"/>
        </a:p>
      </dgm:t>
    </dgm:pt>
    <dgm:pt modelId="{B2887F15-83AC-4A42-BD1E-142A92FBD01B}" type="sibTrans" cxnId="{9435184C-F4C9-45B0-8A23-5FA574352D6F}">
      <dgm:prSet/>
      <dgm:spPr/>
      <dgm:t>
        <a:bodyPr/>
        <a:lstStyle/>
        <a:p>
          <a:endParaRPr lang="nl-BE"/>
        </a:p>
      </dgm:t>
    </dgm:pt>
    <dgm:pt modelId="{31CA8307-AB53-456B-A36F-3D4F57ADA267}">
      <dgm:prSet phldrT="[Tekst]" custT="1"/>
      <dgm:spPr/>
      <dgm:t>
        <a:bodyPr/>
        <a:lstStyle/>
        <a:p>
          <a:r>
            <a:rPr lang="fr-BE" sz="1200" b="1" noProof="0" dirty="0">
              <a:solidFill>
                <a:schemeClr val="bg1"/>
              </a:solidFill>
            </a:rPr>
            <a:t>Examen -Concertation trav.</a:t>
          </a:r>
        </a:p>
      </dgm:t>
    </dgm:pt>
    <dgm:pt modelId="{57E045DF-F67A-4D8D-A73C-12F8093978A4}" type="parTrans" cxnId="{A4D9ED1F-749A-4BBC-9682-C2CA873AA5F1}">
      <dgm:prSet/>
      <dgm:spPr/>
      <dgm:t>
        <a:bodyPr/>
        <a:lstStyle/>
        <a:p>
          <a:endParaRPr lang="nl-BE"/>
        </a:p>
      </dgm:t>
    </dgm:pt>
    <dgm:pt modelId="{DEC173DE-9BE1-4D97-88DC-9DAFB15A463A}" type="sibTrans" cxnId="{A4D9ED1F-749A-4BBC-9682-C2CA873AA5F1}">
      <dgm:prSet/>
      <dgm:spPr/>
      <dgm:t>
        <a:bodyPr/>
        <a:lstStyle/>
        <a:p>
          <a:endParaRPr lang="nl-BE"/>
        </a:p>
      </dgm:t>
    </dgm:pt>
    <dgm:pt modelId="{6ADE60DA-6C97-42E7-8B97-E18C6556E970}">
      <dgm:prSet phldrT="[Tekst]" custT="1"/>
      <dgm:spPr/>
      <dgm:t>
        <a:bodyPr/>
        <a:lstStyle/>
        <a:p>
          <a:r>
            <a:rPr lang="fr-BE" sz="1200" b="1" noProof="0" dirty="0">
              <a:solidFill>
                <a:schemeClr val="tx1"/>
              </a:solidFill>
            </a:rPr>
            <a:t>Concertation autres</a:t>
          </a:r>
        </a:p>
        <a:p>
          <a:r>
            <a:rPr lang="fr-BE" sz="1200" b="1" noProof="0" dirty="0">
              <a:solidFill>
                <a:schemeClr val="tx1"/>
              </a:solidFill>
            </a:rPr>
            <a:t>P.ex. CP-PSY</a:t>
          </a:r>
        </a:p>
      </dgm:t>
    </dgm:pt>
    <dgm:pt modelId="{559E18CC-8685-408D-B80A-B3ED6F76D07C}" type="parTrans" cxnId="{4BF62F18-A7A0-4A27-A79D-5FBE552A1A49}">
      <dgm:prSet/>
      <dgm:spPr/>
      <dgm:t>
        <a:bodyPr/>
        <a:lstStyle/>
        <a:p>
          <a:endParaRPr lang="nl-BE"/>
        </a:p>
      </dgm:t>
    </dgm:pt>
    <dgm:pt modelId="{4CA1B068-2F1A-44FC-AFDD-7382953AEED8}" type="sibTrans" cxnId="{4BF62F18-A7A0-4A27-A79D-5FBE552A1A49}">
      <dgm:prSet/>
      <dgm:spPr/>
      <dgm:t>
        <a:bodyPr/>
        <a:lstStyle/>
        <a:p>
          <a:endParaRPr lang="nl-BE"/>
        </a:p>
      </dgm:t>
    </dgm:pt>
    <dgm:pt modelId="{89964135-3C05-4DD5-9745-4D9AA361EDAB}">
      <dgm:prSet phldrT="[Tekst]" custT="1"/>
      <dgm:spPr/>
      <dgm:t>
        <a:bodyPr/>
        <a:lstStyle/>
        <a:p>
          <a:r>
            <a:rPr lang="fr-BE" sz="1200" b="1" noProof="0" dirty="0">
              <a:solidFill>
                <a:schemeClr val="tx1"/>
              </a:solidFill>
            </a:rPr>
            <a:t>Concertation médecin-conseil</a:t>
          </a:r>
        </a:p>
      </dgm:t>
    </dgm:pt>
    <dgm:pt modelId="{190BC1DB-4675-40D5-930F-E22389312533}" type="parTrans" cxnId="{0F24B379-DCF2-4F5B-A6EC-AD2A42E8AEDA}">
      <dgm:prSet/>
      <dgm:spPr/>
      <dgm:t>
        <a:bodyPr/>
        <a:lstStyle/>
        <a:p>
          <a:endParaRPr lang="nl-BE"/>
        </a:p>
      </dgm:t>
    </dgm:pt>
    <dgm:pt modelId="{81807D81-DBF6-4453-A057-A208B4CF5B8F}" type="sibTrans" cxnId="{0F24B379-DCF2-4F5B-A6EC-AD2A42E8AEDA}">
      <dgm:prSet/>
      <dgm:spPr/>
      <dgm:t>
        <a:bodyPr/>
        <a:lstStyle/>
        <a:p>
          <a:endParaRPr lang="nl-BE"/>
        </a:p>
      </dgm:t>
    </dgm:pt>
    <dgm:pt modelId="{2AB0DD51-07B9-46E8-9D03-2885D43E8F8B}">
      <dgm:prSet phldrT="[Tekst]" custT="1"/>
      <dgm:spPr/>
      <dgm:t>
        <a:bodyPr/>
        <a:lstStyle/>
        <a:p>
          <a:r>
            <a:rPr lang="fr-BE" sz="1200" b="1" noProof="0" dirty="0"/>
            <a:t>Concertation médecin traitant</a:t>
          </a:r>
        </a:p>
      </dgm:t>
    </dgm:pt>
    <dgm:pt modelId="{9AFB13B8-E77A-4651-B404-333B75D04BB7}" type="parTrans" cxnId="{7FA37D99-3FFE-4E56-8088-78257A23F2B4}">
      <dgm:prSet/>
      <dgm:spPr/>
      <dgm:t>
        <a:bodyPr/>
        <a:lstStyle/>
        <a:p>
          <a:endParaRPr lang="nl-BE"/>
        </a:p>
      </dgm:t>
    </dgm:pt>
    <dgm:pt modelId="{06A66CA9-F047-43B4-AF48-0D1FBD793825}" type="sibTrans" cxnId="{7FA37D99-3FFE-4E56-8088-78257A23F2B4}">
      <dgm:prSet/>
      <dgm:spPr/>
      <dgm:t>
        <a:bodyPr/>
        <a:lstStyle/>
        <a:p>
          <a:endParaRPr lang="nl-BE"/>
        </a:p>
      </dgm:t>
    </dgm:pt>
    <dgm:pt modelId="{CB004CA0-8654-4F7A-A3DA-CFD27B512868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BE" sz="1200" b="1" noProof="0" dirty="0"/>
            <a:t>Examen poste de travail</a:t>
          </a:r>
        </a:p>
        <a:p>
          <a:pPr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BE" sz="1400" noProof="0" dirty="0"/>
        </a:p>
      </dgm:t>
    </dgm:pt>
    <dgm:pt modelId="{758E5743-6519-4BBA-992E-E14A6A86C569}" type="parTrans" cxnId="{FF1DB5C2-A844-4A64-9ABD-959ABD37C1CB}">
      <dgm:prSet/>
      <dgm:spPr/>
      <dgm:t>
        <a:bodyPr/>
        <a:lstStyle/>
        <a:p>
          <a:endParaRPr lang="nl-BE"/>
        </a:p>
      </dgm:t>
    </dgm:pt>
    <dgm:pt modelId="{7B7DF14C-B1FB-405B-9205-242FFBB5E1CE}" type="sibTrans" cxnId="{FF1DB5C2-A844-4A64-9ABD-959ABD37C1CB}">
      <dgm:prSet/>
      <dgm:spPr/>
      <dgm:t>
        <a:bodyPr/>
        <a:lstStyle/>
        <a:p>
          <a:endParaRPr lang="nl-BE"/>
        </a:p>
      </dgm:t>
    </dgm:pt>
    <dgm:pt modelId="{EF5C3BD2-6D72-43B3-BA8E-406D71F7972E}" type="pres">
      <dgm:prSet presAssocID="{8F1C827E-EC18-4148-B8C5-408B01390ECF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nl-BE"/>
        </a:p>
      </dgm:t>
    </dgm:pt>
    <dgm:pt modelId="{2ACE4847-E1A3-4A64-8891-23B5A15BFF91}" type="pres">
      <dgm:prSet presAssocID="{ADF91218-1780-4555-B8A4-029D174DA82F}" presName="centerShape" presStyleLbl="node0" presStyleIdx="0" presStyleCnt="1" custScaleX="122605" custScaleY="117097"/>
      <dgm:spPr/>
      <dgm:t>
        <a:bodyPr/>
        <a:lstStyle/>
        <a:p>
          <a:endParaRPr lang="nl-BE"/>
        </a:p>
      </dgm:t>
    </dgm:pt>
    <dgm:pt modelId="{A0191AC1-EF4D-4D50-800E-FF68A8D3EEC5}" type="pres">
      <dgm:prSet presAssocID="{31CA8307-AB53-456B-A36F-3D4F57ADA267}" presName="node" presStyleLbl="node1" presStyleIdx="0" presStyleCnt="5" custScaleX="117213" custScaleY="104571">
        <dgm:presLayoutVars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3001E22A-C4F8-4244-8776-2E8B4089CDCF}" type="pres">
      <dgm:prSet presAssocID="{31CA8307-AB53-456B-A36F-3D4F57ADA267}" presName="dummy" presStyleCnt="0"/>
      <dgm:spPr/>
    </dgm:pt>
    <dgm:pt modelId="{87848242-6DAE-41D3-8644-C8D5664CFEE1}" type="pres">
      <dgm:prSet presAssocID="{DEC173DE-9BE1-4D97-88DC-9DAFB15A463A}" presName="sibTrans" presStyleLbl="sibTrans2D1" presStyleIdx="0" presStyleCnt="5"/>
      <dgm:spPr/>
      <dgm:t>
        <a:bodyPr/>
        <a:lstStyle/>
        <a:p>
          <a:endParaRPr lang="nl-BE"/>
        </a:p>
      </dgm:t>
    </dgm:pt>
    <dgm:pt modelId="{4162250F-C1C3-4D77-9114-92AF4DB0EA6C}" type="pres">
      <dgm:prSet presAssocID="{CB004CA0-8654-4F7A-A3DA-CFD27B512868}" presName="node" presStyleLbl="node1" presStyleIdx="1" presStyleCnt="5" custScaleX="111547" custScaleY="109511">
        <dgm:presLayoutVars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B5C688F0-41C9-4FE2-957A-8CFAA0F3BA0E}" type="pres">
      <dgm:prSet presAssocID="{CB004CA0-8654-4F7A-A3DA-CFD27B512868}" presName="dummy" presStyleCnt="0"/>
      <dgm:spPr/>
    </dgm:pt>
    <dgm:pt modelId="{71C31468-56E2-4DE7-8934-03CD569B0F30}" type="pres">
      <dgm:prSet presAssocID="{7B7DF14C-B1FB-405B-9205-242FFBB5E1CE}" presName="sibTrans" presStyleLbl="sibTrans2D1" presStyleIdx="1" presStyleCnt="5"/>
      <dgm:spPr/>
      <dgm:t>
        <a:bodyPr/>
        <a:lstStyle/>
        <a:p>
          <a:endParaRPr lang="nl-BE"/>
        </a:p>
      </dgm:t>
    </dgm:pt>
    <dgm:pt modelId="{0178ABAF-891E-4B37-8FE6-1DF68B8C3A8D}" type="pres">
      <dgm:prSet presAssocID="{6ADE60DA-6C97-42E7-8B97-E18C6556E970}" presName="node" presStyleLbl="node1" presStyleIdx="2" presStyleCnt="5" custScaleX="111677" custScaleY="106117">
        <dgm:presLayoutVars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A4D18E81-1FD8-472E-9C90-5827A2B11F9D}" type="pres">
      <dgm:prSet presAssocID="{6ADE60DA-6C97-42E7-8B97-E18C6556E970}" presName="dummy" presStyleCnt="0"/>
      <dgm:spPr/>
    </dgm:pt>
    <dgm:pt modelId="{C269E982-0D54-4D87-AEA3-F6F92E0C9C61}" type="pres">
      <dgm:prSet presAssocID="{4CA1B068-2F1A-44FC-AFDD-7382953AEED8}" presName="sibTrans" presStyleLbl="sibTrans2D1" presStyleIdx="2" presStyleCnt="5"/>
      <dgm:spPr/>
      <dgm:t>
        <a:bodyPr/>
        <a:lstStyle/>
        <a:p>
          <a:endParaRPr lang="nl-BE"/>
        </a:p>
      </dgm:t>
    </dgm:pt>
    <dgm:pt modelId="{AA963C63-A5FC-4F38-BE34-A7B66E0F972E}" type="pres">
      <dgm:prSet presAssocID="{89964135-3C05-4DD5-9745-4D9AA361EDAB}" presName="node" presStyleLbl="node1" presStyleIdx="3" presStyleCnt="5" custScaleX="114157" custScaleY="105529">
        <dgm:presLayoutVars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41203E5A-E388-40F3-A3D3-BAC836145D13}" type="pres">
      <dgm:prSet presAssocID="{89964135-3C05-4DD5-9745-4D9AA361EDAB}" presName="dummy" presStyleCnt="0"/>
      <dgm:spPr/>
    </dgm:pt>
    <dgm:pt modelId="{29181319-F804-4A2A-B876-A1D7D16653F9}" type="pres">
      <dgm:prSet presAssocID="{81807D81-DBF6-4453-A057-A208B4CF5B8F}" presName="sibTrans" presStyleLbl="sibTrans2D1" presStyleIdx="3" presStyleCnt="5"/>
      <dgm:spPr/>
      <dgm:t>
        <a:bodyPr/>
        <a:lstStyle/>
        <a:p>
          <a:endParaRPr lang="nl-BE"/>
        </a:p>
      </dgm:t>
    </dgm:pt>
    <dgm:pt modelId="{C741730E-5973-44A2-82F5-F4962DDE25A3}" type="pres">
      <dgm:prSet presAssocID="{2AB0DD51-07B9-46E8-9D03-2885D43E8F8B}" presName="node" presStyleLbl="node1" presStyleIdx="4" presStyleCnt="5" custScaleX="114587" custScaleY="109466">
        <dgm:presLayoutVars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09C66459-2C09-420A-A9B9-D403504ED088}" type="pres">
      <dgm:prSet presAssocID="{2AB0DD51-07B9-46E8-9D03-2885D43E8F8B}" presName="dummy" presStyleCnt="0"/>
      <dgm:spPr/>
    </dgm:pt>
    <dgm:pt modelId="{8B7CC48B-CACA-4561-8F5F-8D6DC343E7EF}" type="pres">
      <dgm:prSet presAssocID="{06A66CA9-F047-43B4-AF48-0D1FBD793825}" presName="sibTrans" presStyleLbl="sibTrans2D1" presStyleIdx="4" presStyleCnt="5"/>
      <dgm:spPr/>
      <dgm:t>
        <a:bodyPr/>
        <a:lstStyle/>
        <a:p>
          <a:endParaRPr lang="nl-BE"/>
        </a:p>
      </dgm:t>
    </dgm:pt>
  </dgm:ptLst>
  <dgm:cxnLst>
    <dgm:cxn modelId="{067AFC42-37EB-4F91-8315-BD1FC037123E}" type="presOf" srcId="{CB004CA0-8654-4F7A-A3DA-CFD27B512868}" destId="{4162250F-C1C3-4D77-9114-92AF4DB0EA6C}" srcOrd="0" destOrd="0" presId="urn:microsoft.com/office/officeart/2005/8/layout/radial6"/>
    <dgm:cxn modelId="{0F24B379-DCF2-4F5B-A6EC-AD2A42E8AEDA}" srcId="{ADF91218-1780-4555-B8A4-029D174DA82F}" destId="{89964135-3C05-4DD5-9745-4D9AA361EDAB}" srcOrd="3" destOrd="0" parTransId="{190BC1DB-4675-40D5-930F-E22389312533}" sibTransId="{81807D81-DBF6-4453-A057-A208B4CF5B8F}"/>
    <dgm:cxn modelId="{10575B5D-AF91-4A1D-B514-F293497E8F7B}" type="presOf" srcId="{8F1C827E-EC18-4148-B8C5-408B01390ECF}" destId="{EF5C3BD2-6D72-43B3-BA8E-406D71F7972E}" srcOrd="0" destOrd="0" presId="urn:microsoft.com/office/officeart/2005/8/layout/radial6"/>
    <dgm:cxn modelId="{9435184C-F4C9-45B0-8A23-5FA574352D6F}" srcId="{8F1C827E-EC18-4148-B8C5-408B01390ECF}" destId="{ADF91218-1780-4555-B8A4-029D174DA82F}" srcOrd="0" destOrd="0" parTransId="{DD086B6B-C687-43E3-A11C-CAF45EB2F118}" sibTransId="{B2887F15-83AC-4A42-BD1E-142A92FBD01B}"/>
    <dgm:cxn modelId="{2B5B0D35-01B2-4FC2-9A9E-A7AF8B65AD59}" type="presOf" srcId="{7B7DF14C-B1FB-405B-9205-242FFBB5E1CE}" destId="{71C31468-56E2-4DE7-8934-03CD569B0F30}" srcOrd="0" destOrd="0" presId="urn:microsoft.com/office/officeart/2005/8/layout/radial6"/>
    <dgm:cxn modelId="{7FA37D99-3FFE-4E56-8088-78257A23F2B4}" srcId="{ADF91218-1780-4555-B8A4-029D174DA82F}" destId="{2AB0DD51-07B9-46E8-9D03-2885D43E8F8B}" srcOrd="4" destOrd="0" parTransId="{9AFB13B8-E77A-4651-B404-333B75D04BB7}" sibTransId="{06A66CA9-F047-43B4-AF48-0D1FBD793825}"/>
    <dgm:cxn modelId="{4BF62F18-A7A0-4A27-A79D-5FBE552A1A49}" srcId="{ADF91218-1780-4555-B8A4-029D174DA82F}" destId="{6ADE60DA-6C97-42E7-8B97-E18C6556E970}" srcOrd="2" destOrd="0" parTransId="{559E18CC-8685-408D-B80A-B3ED6F76D07C}" sibTransId="{4CA1B068-2F1A-44FC-AFDD-7382953AEED8}"/>
    <dgm:cxn modelId="{B4627DC1-8C9E-4F59-9730-E280A8E8D4EE}" type="presOf" srcId="{89964135-3C05-4DD5-9745-4D9AA361EDAB}" destId="{AA963C63-A5FC-4F38-BE34-A7B66E0F972E}" srcOrd="0" destOrd="0" presId="urn:microsoft.com/office/officeart/2005/8/layout/radial6"/>
    <dgm:cxn modelId="{FF1DB5C2-A844-4A64-9ABD-959ABD37C1CB}" srcId="{ADF91218-1780-4555-B8A4-029D174DA82F}" destId="{CB004CA0-8654-4F7A-A3DA-CFD27B512868}" srcOrd="1" destOrd="0" parTransId="{758E5743-6519-4BBA-992E-E14A6A86C569}" sibTransId="{7B7DF14C-B1FB-405B-9205-242FFBB5E1CE}"/>
    <dgm:cxn modelId="{F7C6B610-3278-49E8-B7BB-B476BA1583A2}" type="presOf" srcId="{ADF91218-1780-4555-B8A4-029D174DA82F}" destId="{2ACE4847-E1A3-4A64-8891-23B5A15BFF91}" srcOrd="0" destOrd="0" presId="urn:microsoft.com/office/officeart/2005/8/layout/radial6"/>
    <dgm:cxn modelId="{A4D9ED1F-749A-4BBC-9682-C2CA873AA5F1}" srcId="{ADF91218-1780-4555-B8A4-029D174DA82F}" destId="{31CA8307-AB53-456B-A36F-3D4F57ADA267}" srcOrd="0" destOrd="0" parTransId="{57E045DF-F67A-4D8D-A73C-12F8093978A4}" sibTransId="{DEC173DE-9BE1-4D97-88DC-9DAFB15A463A}"/>
    <dgm:cxn modelId="{D1512A7C-1837-41A7-8220-8E367C65D2B5}" type="presOf" srcId="{81807D81-DBF6-4453-A057-A208B4CF5B8F}" destId="{29181319-F804-4A2A-B876-A1D7D16653F9}" srcOrd="0" destOrd="0" presId="urn:microsoft.com/office/officeart/2005/8/layout/radial6"/>
    <dgm:cxn modelId="{AD51AEBC-BA41-4C11-98C4-D4B8D0930CD2}" type="presOf" srcId="{2AB0DD51-07B9-46E8-9D03-2885D43E8F8B}" destId="{C741730E-5973-44A2-82F5-F4962DDE25A3}" srcOrd="0" destOrd="0" presId="urn:microsoft.com/office/officeart/2005/8/layout/radial6"/>
    <dgm:cxn modelId="{1433660F-D20B-462E-86F4-122BC32EE83D}" type="presOf" srcId="{DEC173DE-9BE1-4D97-88DC-9DAFB15A463A}" destId="{87848242-6DAE-41D3-8644-C8D5664CFEE1}" srcOrd="0" destOrd="0" presId="urn:microsoft.com/office/officeart/2005/8/layout/radial6"/>
    <dgm:cxn modelId="{99140C79-311A-4E4D-9EF7-E30E2B39E681}" type="presOf" srcId="{4CA1B068-2F1A-44FC-AFDD-7382953AEED8}" destId="{C269E982-0D54-4D87-AEA3-F6F92E0C9C61}" srcOrd="0" destOrd="0" presId="urn:microsoft.com/office/officeart/2005/8/layout/radial6"/>
    <dgm:cxn modelId="{89906ACE-A82F-4D16-961E-37CEB8954603}" type="presOf" srcId="{6ADE60DA-6C97-42E7-8B97-E18C6556E970}" destId="{0178ABAF-891E-4B37-8FE6-1DF68B8C3A8D}" srcOrd="0" destOrd="0" presId="urn:microsoft.com/office/officeart/2005/8/layout/radial6"/>
    <dgm:cxn modelId="{9E36E8AF-72D5-4DDB-BCEC-D5D6635747F4}" type="presOf" srcId="{06A66CA9-F047-43B4-AF48-0D1FBD793825}" destId="{8B7CC48B-CACA-4561-8F5F-8D6DC343E7EF}" srcOrd="0" destOrd="0" presId="urn:microsoft.com/office/officeart/2005/8/layout/radial6"/>
    <dgm:cxn modelId="{63702DAE-D8C0-4102-B12F-ADB735667EDC}" type="presOf" srcId="{31CA8307-AB53-456B-A36F-3D4F57ADA267}" destId="{A0191AC1-EF4D-4D50-800E-FF68A8D3EEC5}" srcOrd="0" destOrd="0" presId="urn:microsoft.com/office/officeart/2005/8/layout/radial6"/>
    <dgm:cxn modelId="{D241A7CB-4EAD-497B-AA11-A4A69D47C5A6}" type="presParOf" srcId="{EF5C3BD2-6D72-43B3-BA8E-406D71F7972E}" destId="{2ACE4847-E1A3-4A64-8891-23B5A15BFF91}" srcOrd="0" destOrd="0" presId="urn:microsoft.com/office/officeart/2005/8/layout/radial6"/>
    <dgm:cxn modelId="{42EE1250-CDA7-4111-ADA2-FAEA52214D41}" type="presParOf" srcId="{EF5C3BD2-6D72-43B3-BA8E-406D71F7972E}" destId="{A0191AC1-EF4D-4D50-800E-FF68A8D3EEC5}" srcOrd="1" destOrd="0" presId="urn:microsoft.com/office/officeart/2005/8/layout/radial6"/>
    <dgm:cxn modelId="{7667EDCD-BD3B-46CC-9EE0-6438456EDEA6}" type="presParOf" srcId="{EF5C3BD2-6D72-43B3-BA8E-406D71F7972E}" destId="{3001E22A-C4F8-4244-8776-2E8B4089CDCF}" srcOrd="2" destOrd="0" presId="urn:microsoft.com/office/officeart/2005/8/layout/radial6"/>
    <dgm:cxn modelId="{6CE7DD7B-9651-4649-A41F-C8BE6ED53754}" type="presParOf" srcId="{EF5C3BD2-6D72-43B3-BA8E-406D71F7972E}" destId="{87848242-6DAE-41D3-8644-C8D5664CFEE1}" srcOrd="3" destOrd="0" presId="urn:microsoft.com/office/officeart/2005/8/layout/radial6"/>
    <dgm:cxn modelId="{140748CC-CB06-4061-AD6C-B1CB50B05317}" type="presParOf" srcId="{EF5C3BD2-6D72-43B3-BA8E-406D71F7972E}" destId="{4162250F-C1C3-4D77-9114-92AF4DB0EA6C}" srcOrd="4" destOrd="0" presId="urn:microsoft.com/office/officeart/2005/8/layout/radial6"/>
    <dgm:cxn modelId="{6AD65E9B-B1D5-45EC-9122-ECA65EB5FD2C}" type="presParOf" srcId="{EF5C3BD2-6D72-43B3-BA8E-406D71F7972E}" destId="{B5C688F0-41C9-4FE2-957A-8CFAA0F3BA0E}" srcOrd="5" destOrd="0" presId="urn:microsoft.com/office/officeart/2005/8/layout/radial6"/>
    <dgm:cxn modelId="{BA0A96A2-B9A3-49CF-A4AA-A86ACE766008}" type="presParOf" srcId="{EF5C3BD2-6D72-43B3-BA8E-406D71F7972E}" destId="{71C31468-56E2-4DE7-8934-03CD569B0F30}" srcOrd="6" destOrd="0" presId="urn:microsoft.com/office/officeart/2005/8/layout/radial6"/>
    <dgm:cxn modelId="{AA70598A-DC04-40BA-833E-BD8A7D02CEE8}" type="presParOf" srcId="{EF5C3BD2-6D72-43B3-BA8E-406D71F7972E}" destId="{0178ABAF-891E-4B37-8FE6-1DF68B8C3A8D}" srcOrd="7" destOrd="0" presId="urn:microsoft.com/office/officeart/2005/8/layout/radial6"/>
    <dgm:cxn modelId="{4FC8EC3D-BCC1-4758-86C6-9D1426F8732F}" type="presParOf" srcId="{EF5C3BD2-6D72-43B3-BA8E-406D71F7972E}" destId="{A4D18E81-1FD8-472E-9C90-5827A2B11F9D}" srcOrd="8" destOrd="0" presId="urn:microsoft.com/office/officeart/2005/8/layout/radial6"/>
    <dgm:cxn modelId="{99E748C7-7C17-4810-AA49-1A73B05E0FE1}" type="presParOf" srcId="{EF5C3BD2-6D72-43B3-BA8E-406D71F7972E}" destId="{C269E982-0D54-4D87-AEA3-F6F92E0C9C61}" srcOrd="9" destOrd="0" presId="urn:microsoft.com/office/officeart/2005/8/layout/radial6"/>
    <dgm:cxn modelId="{D3B8E0CC-3662-40F7-9D20-B88835AB1F8A}" type="presParOf" srcId="{EF5C3BD2-6D72-43B3-BA8E-406D71F7972E}" destId="{AA963C63-A5FC-4F38-BE34-A7B66E0F972E}" srcOrd="10" destOrd="0" presId="urn:microsoft.com/office/officeart/2005/8/layout/radial6"/>
    <dgm:cxn modelId="{788EFBD8-9730-4EB0-8263-C6D4D3B5AA88}" type="presParOf" srcId="{EF5C3BD2-6D72-43B3-BA8E-406D71F7972E}" destId="{41203E5A-E388-40F3-A3D3-BAC836145D13}" srcOrd="11" destOrd="0" presId="urn:microsoft.com/office/officeart/2005/8/layout/radial6"/>
    <dgm:cxn modelId="{4CF7D9E7-4DF0-48B1-8A5B-C9F634EBD9A2}" type="presParOf" srcId="{EF5C3BD2-6D72-43B3-BA8E-406D71F7972E}" destId="{29181319-F804-4A2A-B876-A1D7D16653F9}" srcOrd="12" destOrd="0" presId="urn:microsoft.com/office/officeart/2005/8/layout/radial6"/>
    <dgm:cxn modelId="{712FCE05-C154-423C-81AE-59FC4EA98CE5}" type="presParOf" srcId="{EF5C3BD2-6D72-43B3-BA8E-406D71F7972E}" destId="{C741730E-5973-44A2-82F5-F4962DDE25A3}" srcOrd="13" destOrd="0" presId="urn:microsoft.com/office/officeart/2005/8/layout/radial6"/>
    <dgm:cxn modelId="{52B26353-3852-421A-ACF8-BAD93D5BC1BC}" type="presParOf" srcId="{EF5C3BD2-6D72-43B3-BA8E-406D71F7972E}" destId="{09C66459-2C09-420A-A9B9-D403504ED088}" srcOrd="14" destOrd="0" presId="urn:microsoft.com/office/officeart/2005/8/layout/radial6"/>
    <dgm:cxn modelId="{3A5F34A8-52DF-40E2-B36C-8E37B3DCDF28}" type="presParOf" srcId="{EF5C3BD2-6D72-43B3-BA8E-406D71F7972E}" destId="{8B7CC48B-CACA-4561-8F5F-8D6DC343E7EF}" srcOrd="15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AAC2507-E8C7-4700-B1B2-A6CAB9B322AD}" type="doc">
      <dgm:prSet loTypeId="urn:microsoft.com/office/officeart/2005/8/layout/hProcess9" loCatId="process" qsTypeId="urn:microsoft.com/office/officeart/2005/8/quickstyle/simple1" qsCatId="simple" csTypeId="urn:microsoft.com/office/officeart/2005/8/colors/accent3_1" csCatId="accent3" phldr="1"/>
      <dgm:spPr/>
    </dgm:pt>
    <dgm:pt modelId="{DBD43590-EDBA-4940-B42C-4114D42BEDE3}">
      <dgm:prSet phldrT="[Tekst]"/>
      <dgm:spPr/>
      <dgm:t>
        <a:bodyPr/>
        <a:lstStyle/>
        <a:p>
          <a:pPr algn="l"/>
          <a:r>
            <a:rPr lang="fr-BE" b="1" noProof="0" dirty="0"/>
            <a:t>Concertation sur réintégration</a:t>
          </a:r>
        </a:p>
        <a:p>
          <a:pPr algn="ctr"/>
          <a:r>
            <a:rPr lang="fr-BE" noProof="0" dirty="0"/>
            <a:t>Concertation Empl. – Trav. – CP-MT – (autres)</a:t>
          </a:r>
        </a:p>
      </dgm:t>
    </dgm:pt>
    <dgm:pt modelId="{829F226B-18A9-4B5F-B58B-D10C8E8E2110}" type="parTrans" cxnId="{F62AB52B-D19C-4064-9EBD-EC0AA878E9CB}">
      <dgm:prSet/>
      <dgm:spPr/>
      <dgm:t>
        <a:bodyPr/>
        <a:lstStyle/>
        <a:p>
          <a:endParaRPr lang="nl-BE"/>
        </a:p>
      </dgm:t>
    </dgm:pt>
    <dgm:pt modelId="{856370D5-75BE-48D0-A0C8-8D8988C8A2C4}" type="sibTrans" cxnId="{F62AB52B-D19C-4064-9EBD-EC0AA878E9CB}">
      <dgm:prSet/>
      <dgm:spPr/>
      <dgm:t>
        <a:bodyPr/>
        <a:lstStyle/>
        <a:p>
          <a:endParaRPr lang="nl-BE"/>
        </a:p>
      </dgm:t>
    </dgm:pt>
    <dgm:pt modelId="{0061E2D8-D70B-4FFB-A237-A6E08CA1C1B2}">
      <dgm:prSet phldrT="[Tekst]"/>
      <dgm:spPr/>
      <dgm:t>
        <a:bodyPr/>
        <a:lstStyle/>
        <a:p>
          <a:r>
            <a:rPr lang="fr-BE" b="1" noProof="0" dirty="0"/>
            <a:t>Accord </a:t>
          </a:r>
        </a:p>
        <a:p>
          <a:r>
            <a:rPr lang="fr-BE" noProof="0" dirty="0"/>
            <a:t>Médecin conseil</a:t>
          </a:r>
        </a:p>
      </dgm:t>
    </dgm:pt>
    <dgm:pt modelId="{7DE0A9BC-FC76-409A-B725-EDBC6FB94A42}" type="parTrans" cxnId="{925241A3-0658-40D4-B708-4F73911DAC05}">
      <dgm:prSet/>
      <dgm:spPr/>
      <dgm:t>
        <a:bodyPr/>
        <a:lstStyle/>
        <a:p>
          <a:endParaRPr lang="nl-BE"/>
        </a:p>
      </dgm:t>
    </dgm:pt>
    <dgm:pt modelId="{67A64433-8260-4679-9623-5D2A89D11790}" type="sibTrans" cxnId="{925241A3-0658-40D4-B708-4F73911DAC05}">
      <dgm:prSet/>
      <dgm:spPr/>
      <dgm:t>
        <a:bodyPr/>
        <a:lstStyle/>
        <a:p>
          <a:endParaRPr lang="nl-BE"/>
        </a:p>
      </dgm:t>
    </dgm:pt>
    <dgm:pt modelId="{8971FE9F-9BF9-451E-8381-FAD11F57E59C}" type="pres">
      <dgm:prSet presAssocID="{4AAC2507-E8C7-4700-B1B2-A6CAB9B322AD}" presName="CompostProcess" presStyleCnt="0">
        <dgm:presLayoutVars>
          <dgm:dir/>
          <dgm:resizeHandles val="exact"/>
        </dgm:presLayoutVars>
      </dgm:prSet>
      <dgm:spPr/>
    </dgm:pt>
    <dgm:pt modelId="{C3D56E43-BA2E-45C4-AA60-D3AC2EABD30F}" type="pres">
      <dgm:prSet presAssocID="{4AAC2507-E8C7-4700-B1B2-A6CAB9B322AD}" presName="arrow" presStyleLbl="bgShp" presStyleIdx="0" presStyleCnt="1" custLinFactNeighborX="2276" custLinFactNeighborY="13281"/>
      <dgm:spPr/>
    </dgm:pt>
    <dgm:pt modelId="{BAD6A428-1E12-4238-BDD6-9483E2E22549}" type="pres">
      <dgm:prSet presAssocID="{4AAC2507-E8C7-4700-B1B2-A6CAB9B322AD}" presName="linearProcess" presStyleCnt="0"/>
      <dgm:spPr/>
    </dgm:pt>
    <dgm:pt modelId="{CA88C1AC-10DF-43CC-8F0E-73E724591B4F}" type="pres">
      <dgm:prSet presAssocID="{DBD43590-EDBA-4940-B42C-4114D42BEDE3}" presName="text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2EEEAC1C-7FF4-47E1-9859-DA9E825B8E08}" type="pres">
      <dgm:prSet presAssocID="{856370D5-75BE-48D0-A0C8-8D8988C8A2C4}" presName="sibTrans" presStyleCnt="0"/>
      <dgm:spPr/>
    </dgm:pt>
    <dgm:pt modelId="{021A3381-1D3D-498F-B289-DB3AD4BA87A1}" type="pres">
      <dgm:prSet presAssocID="{0061E2D8-D70B-4FFB-A237-A6E08CA1C1B2}" presName="textNode" presStyleLbl="node1" presStyleIdx="1" presStyleCnt="2" custLinFactNeighborX="29319">
        <dgm:presLayoutVars>
          <dgm:bulletEnabled val="1"/>
        </dgm:presLayoutVars>
      </dgm:prSet>
      <dgm:spPr/>
      <dgm:t>
        <a:bodyPr/>
        <a:lstStyle/>
        <a:p>
          <a:endParaRPr lang="nl-BE"/>
        </a:p>
      </dgm:t>
    </dgm:pt>
  </dgm:ptLst>
  <dgm:cxnLst>
    <dgm:cxn modelId="{822794F4-B39A-4633-91A1-BEA4104593EE}" type="presOf" srcId="{0061E2D8-D70B-4FFB-A237-A6E08CA1C1B2}" destId="{021A3381-1D3D-498F-B289-DB3AD4BA87A1}" srcOrd="0" destOrd="0" presId="urn:microsoft.com/office/officeart/2005/8/layout/hProcess9"/>
    <dgm:cxn modelId="{5705AF97-9698-4BFF-B66B-A41B062E4BF4}" type="presOf" srcId="{4AAC2507-E8C7-4700-B1B2-A6CAB9B322AD}" destId="{8971FE9F-9BF9-451E-8381-FAD11F57E59C}" srcOrd="0" destOrd="0" presId="urn:microsoft.com/office/officeart/2005/8/layout/hProcess9"/>
    <dgm:cxn modelId="{6F159757-9E60-4C78-8717-880C7F66107F}" type="presOf" srcId="{DBD43590-EDBA-4940-B42C-4114D42BEDE3}" destId="{CA88C1AC-10DF-43CC-8F0E-73E724591B4F}" srcOrd="0" destOrd="0" presId="urn:microsoft.com/office/officeart/2005/8/layout/hProcess9"/>
    <dgm:cxn modelId="{925241A3-0658-40D4-B708-4F73911DAC05}" srcId="{4AAC2507-E8C7-4700-B1B2-A6CAB9B322AD}" destId="{0061E2D8-D70B-4FFB-A237-A6E08CA1C1B2}" srcOrd="1" destOrd="0" parTransId="{7DE0A9BC-FC76-409A-B725-EDBC6FB94A42}" sibTransId="{67A64433-8260-4679-9623-5D2A89D11790}"/>
    <dgm:cxn modelId="{F62AB52B-D19C-4064-9EBD-EC0AA878E9CB}" srcId="{4AAC2507-E8C7-4700-B1B2-A6CAB9B322AD}" destId="{DBD43590-EDBA-4940-B42C-4114D42BEDE3}" srcOrd="0" destOrd="0" parTransId="{829F226B-18A9-4B5F-B58B-D10C8E8E2110}" sibTransId="{856370D5-75BE-48D0-A0C8-8D8988C8A2C4}"/>
    <dgm:cxn modelId="{204E4B1D-DAE4-4962-A5B4-8C15F622FD4B}" type="presParOf" srcId="{8971FE9F-9BF9-451E-8381-FAD11F57E59C}" destId="{C3D56E43-BA2E-45C4-AA60-D3AC2EABD30F}" srcOrd="0" destOrd="0" presId="urn:microsoft.com/office/officeart/2005/8/layout/hProcess9"/>
    <dgm:cxn modelId="{47A34CB0-4A58-4A19-94C2-0F0005B902BF}" type="presParOf" srcId="{8971FE9F-9BF9-451E-8381-FAD11F57E59C}" destId="{BAD6A428-1E12-4238-BDD6-9483E2E22549}" srcOrd="1" destOrd="0" presId="urn:microsoft.com/office/officeart/2005/8/layout/hProcess9"/>
    <dgm:cxn modelId="{A99D4F62-D9AF-47BC-A9C0-869DDE0BC205}" type="presParOf" srcId="{BAD6A428-1E12-4238-BDD6-9483E2E22549}" destId="{CA88C1AC-10DF-43CC-8F0E-73E724591B4F}" srcOrd="0" destOrd="0" presId="urn:microsoft.com/office/officeart/2005/8/layout/hProcess9"/>
    <dgm:cxn modelId="{583ED603-0186-4AEA-BB05-AB6D216CB33E}" type="presParOf" srcId="{BAD6A428-1E12-4238-BDD6-9483E2E22549}" destId="{2EEEAC1C-7FF4-47E1-9859-DA9E825B8E08}" srcOrd="1" destOrd="0" presId="urn:microsoft.com/office/officeart/2005/8/layout/hProcess9"/>
    <dgm:cxn modelId="{D81C25D9-D019-4F1F-9C3A-06995BB81BFC}" type="presParOf" srcId="{BAD6A428-1E12-4238-BDD6-9483E2E22549}" destId="{021A3381-1D3D-498F-B289-DB3AD4BA87A1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AF50591-31E5-4693-8625-E26FEB0C8EE0}" type="doc">
      <dgm:prSet loTypeId="urn:microsoft.com/office/officeart/2009/3/layout/CircleRelationship" loCatId="relationship" qsTypeId="urn:microsoft.com/office/officeart/2005/8/quickstyle/simple1" qsCatId="simple" csTypeId="urn:microsoft.com/office/officeart/2005/8/colors/accent4_4" csCatId="accent4" phldr="1"/>
      <dgm:spPr/>
      <dgm:t>
        <a:bodyPr/>
        <a:lstStyle/>
        <a:p>
          <a:endParaRPr lang="nl-BE"/>
        </a:p>
      </dgm:t>
    </dgm:pt>
    <dgm:pt modelId="{AC3AB96B-A4CD-4B61-A863-C69D7BA9593D}">
      <dgm:prSet phldrT="[Tekst]"/>
      <dgm:spPr/>
      <dgm:t>
        <a:bodyPr/>
        <a:lstStyle/>
        <a:p>
          <a:r>
            <a:rPr lang="fr-BE" noProof="0" dirty="0"/>
            <a:t>Plan de réintégration</a:t>
          </a:r>
        </a:p>
      </dgm:t>
    </dgm:pt>
    <dgm:pt modelId="{36FCE06B-B062-4371-97EF-BC204071D2E0}" type="parTrans" cxnId="{17230B67-3122-45CA-9DD8-8A6372B64674}">
      <dgm:prSet/>
      <dgm:spPr/>
      <dgm:t>
        <a:bodyPr/>
        <a:lstStyle/>
        <a:p>
          <a:endParaRPr lang="nl-BE"/>
        </a:p>
      </dgm:t>
    </dgm:pt>
    <dgm:pt modelId="{35541CD5-F78E-4AEB-96D4-E24FC814266E}" type="sibTrans" cxnId="{17230B67-3122-45CA-9DD8-8A6372B64674}">
      <dgm:prSet/>
      <dgm:spPr/>
      <dgm:t>
        <a:bodyPr/>
        <a:lstStyle/>
        <a:p>
          <a:endParaRPr lang="nl-BE"/>
        </a:p>
      </dgm:t>
    </dgm:pt>
    <dgm:pt modelId="{77805F06-32B0-4FE9-A240-E0D0D1250016}">
      <dgm:prSet phldrT="[Tekst]"/>
      <dgm:spPr/>
      <dgm:t>
        <a:bodyPr/>
        <a:lstStyle/>
        <a:p>
          <a:r>
            <a:rPr lang="fr-BE" noProof="0" dirty="0"/>
            <a:t>Trav.</a:t>
          </a:r>
        </a:p>
      </dgm:t>
    </dgm:pt>
    <dgm:pt modelId="{9F3A1F22-C200-431D-B241-E39DEBC65B19}" type="parTrans" cxnId="{E6F5F51D-A3EE-400A-8419-778A8D4932E3}">
      <dgm:prSet/>
      <dgm:spPr/>
      <dgm:t>
        <a:bodyPr/>
        <a:lstStyle/>
        <a:p>
          <a:endParaRPr lang="nl-BE"/>
        </a:p>
      </dgm:t>
    </dgm:pt>
    <dgm:pt modelId="{D98CF0A2-19F5-4695-A355-DA70778636E8}" type="sibTrans" cxnId="{E6F5F51D-A3EE-400A-8419-778A8D4932E3}">
      <dgm:prSet/>
      <dgm:spPr/>
      <dgm:t>
        <a:bodyPr/>
        <a:lstStyle/>
        <a:p>
          <a:endParaRPr lang="nl-BE"/>
        </a:p>
      </dgm:t>
    </dgm:pt>
    <dgm:pt modelId="{8632D3D8-D6D8-4C4C-8FD3-823EF4310A73}">
      <dgm:prSet phldrT="[Tekst]"/>
      <dgm:spPr/>
      <dgm:t>
        <a:bodyPr/>
        <a:lstStyle/>
        <a:p>
          <a:r>
            <a:rPr lang="fr-BE" noProof="0" dirty="0"/>
            <a:t>Empl.</a:t>
          </a:r>
        </a:p>
      </dgm:t>
    </dgm:pt>
    <dgm:pt modelId="{5A66EB63-F9E1-4A81-AE7E-09828708121E}" type="parTrans" cxnId="{FB67F037-835D-4D72-B8E5-FA822604B0BD}">
      <dgm:prSet/>
      <dgm:spPr/>
      <dgm:t>
        <a:bodyPr/>
        <a:lstStyle/>
        <a:p>
          <a:endParaRPr lang="nl-BE"/>
        </a:p>
      </dgm:t>
    </dgm:pt>
    <dgm:pt modelId="{321D3816-932D-408F-A2B5-0B8B056707D1}" type="sibTrans" cxnId="{FB67F037-835D-4D72-B8E5-FA822604B0BD}">
      <dgm:prSet/>
      <dgm:spPr/>
      <dgm:t>
        <a:bodyPr/>
        <a:lstStyle/>
        <a:p>
          <a:endParaRPr lang="nl-BE"/>
        </a:p>
      </dgm:t>
    </dgm:pt>
    <dgm:pt modelId="{C97C27ED-5A89-4C03-8215-E3E2F2CA7873}" type="pres">
      <dgm:prSet presAssocID="{AAF50591-31E5-4693-8625-E26FEB0C8EE0}" presName="Name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nl-BE"/>
        </a:p>
      </dgm:t>
    </dgm:pt>
    <dgm:pt modelId="{43C9E1D5-4879-4899-8BD7-E446F59033C9}" type="pres">
      <dgm:prSet presAssocID="{AC3AB96B-A4CD-4B61-A863-C69D7BA9593D}" presName="Parent" presStyleLbl="node0" presStyleIdx="0" presStyleCnt="1">
        <dgm:presLayoutVars>
          <dgm:chMax val="5"/>
          <dgm:chPref val="5"/>
        </dgm:presLayoutVars>
      </dgm:prSet>
      <dgm:spPr/>
      <dgm:t>
        <a:bodyPr/>
        <a:lstStyle/>
        <a:p>
          <a:endParaRPr lang="nl-BE"/>
        </a:p>
      </dgm:t>
    </dgm:pt>
    <dgm:pt modelId="{537AEBDC-20D1-42D3-8435-C9905294F6C8}" type="pres">
      <dgm:prSet presAssocID="{AC3AB96B-A4CD-4B61-A863-C69D7BA9593D}" presName="Accent1" presStyleLbl="node1" presStyleIdx="0" presStyleCnt="13"/>
      <dgm:spPr/>
    </dgm:pt>
    <dgm:pt modelId="{3FC6E368-0E12-43AE-9E5D-F1AB65689576}" type="pres">
      <dgm:prSet presAssocID="{AC3AB96B-A4CD-4B61-A863-C69D7BA9593D}" presName="Accent2" presStyleLbl="node1" presStyleIdx="1" presStyleCnt="13"/>
      <dgm:spPr/>
    </dgm:pt>
    <dgm:pt modelId="{41866A2E-8490-43EC-A836-8EDBC683371B}" type="pres">
      <dgm:prSet presAssocID="{AC3AB96B-A4CD-4B61-A863-C69D7BA9593D}" presName="Accent3" presStyleLbl="node1" presStyleIdx="2" presStyleCnt="13"/>
      <dgm:spPr/>
    </dgm:pt>
    <dgm:pt modelId="{38059C50-7765-4209-ABB3-F5685DFE26CA}" type="pres">
      <dgm:prSet presAssocID="{AC3AB96B-A4CD-4B61-A863-C69D7BA9593D}" presName="Accent4" presStyleLbl="node1" presStyleIdx="3" presStyleCnt="13"/>
      <dgm:spPr/>
    </dgm:pt>
    <dgm:pt modelId="{CBFC1A66-78C1-4D13-871A-2B18C5892214}" type="pres">
      <dgm:prSet presAssocID="{AC3AB96B-A4CD-4B61-A863-C69D7BA9593D}" presName="Accent5" presStyleLbl="node1" presStyleIdx="4" presStyleCnt="13"/>
      <dgm:spPr/>
    </dgm:pt>
    <dgm:pt modelId="{DF117845-2EB2-47A3-8674-8AE1947247CC}" type="pres">
      <dgm:prSet presAssocID="{AC3AB96B-A4CD-4B61-A863-C69D7BA9593D}" presName="Accent6" presStyleLbl="node1" presStyleIdx="5" presStyleCnt="13"/>
      <dgm:spPr/>
    </dgm:pt>
    <dgm:pt modelId="{99C58061-9C83-4E6F-89CF-E2001EFB4BA2}" type="pres">
      <dgm:prSet presAssocID="{77805F06-32B0-4FE9-A240-E0D0D1250016}" presName="Child1" presStyleLbl="node1" presStyleIdx="6" presStyleCnt="13">
        <dgm:presLayoutVars>
          <dgm:chMax val="0"/>
          <dgm:chPref val="0"/>
        </dgm:presLayoutVars>
      </dgm:prSet>
      <dgm:spPr/>
      <dgm:t>
        <a:bodyPr/>
        <a:lstStyle/>
        <a:p>
          <a:endParaRPr lang="nl-BE"/>
        </a:p>
      </dgm:t>
    </dgm:pt>
    <dgm:pt modelId="{8716268D-8FE2-47AF-B2E1-66FF19EB29D3}" type="pres">
      <dgm:prSet presAssocID="{77805F06-32B0-4FE9-A240-E0D0D1250016}" presName="Accent7" presStyleCnt="0"/>
      <dgm:spPr/>
    </dgm:pt>
    <dgm:pt modelId="{0B6BABA4-104A-4759-99AD-BDC6FDDA42E9}" type="pres">
      <dgm:prSet presAssocID="{77805F06-32B0-4FE9-A240-E0D0D1250016}" presName="AccentHold1" presStyleLbl="node1" presStyleIdx="7" presStyleCnt="13"/>
      <dgm:spPr/>
    </dgm:pt>
    <dgm:pt modelId="{7D46566C-C444-4495-BB87-FAE72D5974E0}" type="pres">
      <dgm:prSet presAssocID="{77805F06-32B0-4FE9-A240-E0D0D1250016}" presName="Accent8" presStyleCnt="0"/>
      <dgm:spPr/>
    </dgm:pt>
    <dgm:pt modelId="{B33AE9D4-BAFF-4C5A-AC3A-E77C30389734}" type="pres">
      <dgm:prSet presAssocID="{77805F06-32B0-4FE9-A240-E0D0D1250016}" presName="AccentHold2" presStyleLbl="node1" presStyleIdx="8" presStyleCnt="13"/>
      <dgm:spPr/>
    </dgm:pt>
    <dgm:pt modelId="{CD6FA87C-9530-4F9E-BC55-B70262AFDCBE}" type="pres">
      <dgm:prSet presAssocID="{8632D3D8-D6D8-4C4C-8FD3-823EF4310A73}" presName="Child2" presStyleLbl="node1" presStyleIdx="9" presStyleCnt="13">
        <dgm:presLayoutVars>
          <dgm:chMax val="0"/>
          <dgm:chPref val="0"/>
        </dgm:presLayoutVars>
      </dgm:prSet>
      <dgm:spPr/>
      <dgm:t>
        <a:bodyPr/>
        <a:lstStyle/>
        <a:p>
          <a:endParaRPr lang="nl-BE"/>
        </a:p>
      </dgm:t>
    </dgm:pt>
    <dgm:pt modelId="{5D80EAB5-1842-48D2-8888-C2A1414B0AF1}" type="pres">
      <dgm:prSet presAssocID="{8632D3D8-D6D8-4C4C-8FD3-823EF4310A73}" presName="Accent9" presStyleCnt="0"/>
      <dgm:spPr/>
    </dgm:pt>
    <dgm:pt modelId="{5C341C21-B1F1-4857-A212-D3B66EC56145}" type="pres">
      <dgm:prSet presAssocID="{8632D3D8-D6D8-4C4C-8FD3-823EF4310A73}" presName="AccentHold1" presStyleLbl="node1" presStyleIdx="10" presStyleCnt="13"/>
      <dgm:spPr/>
    </dgm:pt>
    <dgm:pt modelId="{05B2B90B-D658-4501-9156-0623031A4F35}" type="pres">
      <dgm:prSet presAssocID="{8632D3D8-D6D8-4C4C-8FD3-823EF4310A73}" presName="Accent10" presStyleCnt="0"/>
      <dgm:spPr/>
    </dgm:pt>
    <dgm:pt modelId="{7D06FB45-A02C-4E6B-8626-76D30393589C}" type="pres">
      <dgm:prSet presAssocID="{8632D3D8-D6D8-4C4C-8FD3-823EF4310A73}" presName="AccentHold2" presStyleLbl="node1" presStyleIdx="11" presStyleCnt="13"/>
      <dgm:spPr/>
    </dgm:pt>
    <dgm:pt modelId="{68195CF8-CE52-469C-8D07-5D0FB844B860}" type="pres">
      <dgm:prSet presAssocID="{8632D3D8-D6D8-4C4C-8FD3-823EF4310A73}" presName="Accent11" presStyleCnt="0"/>
      <dgm:spPr/>
    </dgm:pt>
    <dgm:pt modelId="{85CDC081-F855-4349-A37C-01E781191A88}" type="pres">
      <dgm:prSet presAssocID="{8632D3D8-D6D8-4C4C-8FD3-823EF4310A73}" presName="AccentHold3" presStyleLbl="node1" presStyleIdx="12" presStyleCnt="13"/>
      <dgm:spPr/>
    </dgm:pt>
  </dgm:ptLst>
  <dgm:cxnLst>
    <dgm:cxn modelId="{FB67F037-835D-4D72-B8E5-FA822604B0BD}" srcId="{AC3AB96B-A4CD-4B61-A863-C69D7BA9593D}" destId="{8632D3D8-D6D8-4C4C-8FD3-823EF4310A73}" srcOrd="1" destOrd="0" parTransId="{5A66EB63-F9E1-4A81-AE7E-09828708121E}" sibTransId="{321D3816-932D-408F-A2B5-0B8B056707D1}"/>
    <dgm:cxn modelId="{E6F5F51D-A3EE-400A-8419-778A8D4932E3}" srcId="{AC3AB96B-A4CD-4B61-A863-C69D7BA9593D}" destId="{77805F06-32B0-4FE9-A240-E0D0D1250016}" srcOrd="0" destOrd="0" parTransId="{9F3A1F22-C200-431D-B241-E39DEBC65B19}" sibTransId="{D98CF0A2-19F5-4695-A355-DA70778636E8}"/>
    <dgm:cxn modelId="{0008C588-3DE5-4135-84E1-705C0C4D2EEB}" type="presOf" srcId="{8632D3D8-D6D8-4C4C-8FD3-823EF4310A73}" destId="{CD6FA87C-9530-4F9E-BC55-B70262AFDCBE}" srcOrd="0" destOrd="0" presId="urn:microsoft.com/office/officeart/2009/3/layout/CircleRelationship"/>
    <dgm:cxn modelId="{1886BAEA-0DB0-4A74-9B4F-403291F75903}" type="presOf" srcId="{AC3AB96B-A4CD-4B61-A863-C69D7BA9593D}" destId="{43C9E1D5-4879-4899-8BD7-E446F59033C9}" srcOrd="0" destOrd="0" presId="urn:microsoft.com/office/officeart/2009/3/layout/CircleRelationship"/>
    <dgm:cxn modelId="{ACB6D5CD-EEE2-4701-9E4E-67725A34EF39}" type="presOf" srcId="{77805F06-32B0-4FE9-A240-E0D0D1250016}" destId="{99C58061-9C83-4E6F-89CF-E2001EFB4BA2}" srcOrd="0" destOrd="0" presId="urn:microsoft.com/office/officeart/2009/3/layout/CircleRelationship"/>
    <dgm:cxn modelId="{17230B67-3122-45CA-9DD8-8A6372B64674}" srcId="{AAF50591-31E5-4693-8625-E26FEB0C8EE0}" destId="{AC3AB96B-A4CD-4B61-A863-C69D7BA9593D}" srcOrd="0" destOrd="0" parTransId="{36FCE06B-B062-4371-97EF-BC204071D2E0}" sibTransId="{35541CD5-F78E-4AEB-96D4-E24FC814266E}"/>
    <dgm:cxn modelId="{A2166EDE-7855-4420-A6DE-2EF5E5A95E85}" type="presOf" srcId="{AAF50591-31E5-4693-8625-E26FEB0C8EE0}" destId="{C97C27ED-5A89-4C03-8215-E3E2F2CA7873}" srcOrd="0" destOrd="0" presId="urn:microsoft.com/office/officeart/2009/3/layout/CircleRelationship"/>
    <dgm:cxn modelId="{CCF4E199-77DC-4798-8F18-A0C30F2DD415}" type="presParOf" srcId="{C97C27ED-5A89-4C03-8215-E3E2F2CA7873}" destId="{43C9E1D5-4879-4899-8BD7-E446F59033C9}" srcOrd="0" destOrd="0" presId="urn:microsoft.com/office/officeart/2009/3/layout/CircleRelationship"/>
    <dgm:cxn modelId="{4DC53C8E-94C9-4C02-878B-247EF904DC15}" type="presParOf" srcId="{C97C27ED-5A89-4C03-8215-E3E2F2CA7873}" destId="{537AEBDC-20D1-42D3-8435-C9905294F6C8}" srcOrd="1" destOrd="0" presId="urn:microsoft.com/office/officeart/2009/3/layout/CircleRelationship"/>
    <dgm:cxn modelId="{EBA3B462-C0FE-4026-9B29-0806251784BC}" type="presParOf" srcId="{C97C27ED-5A89-4C03-8215-E3E2F2CA7873}" destId="{3FC6E368-0E12-43AE-9E5D-F1AB65689576}" srcOrd="2" destOrd="0" presId="urn:microsoft.com/office/officeart/2009/3/layout/CircleRelationship"/>
    <dgm:cxn modelId="{635C76BA-15B8-427F-9614-FEA4CB17ED36}" type="presParOf" srcId="{C97C27ED-5A89-4C03-8215-E3E2F2CA7873}" destId="{41866A2E-8490-43EC-A836-8EDBC683371B}" srcOrd="3" destOrd="0" presId="urn:microsoft.com/office/officeart/2009/3/layout/CircleRelationship"/>
    <dgm:cxn modelId="{51BB3FC3-5538-4B61-80A7-9402050665BC}" type="presParOf" srcId="{C97C27ED-5A89-4C03-8215-E3E2F2CA7873}" destId="{38059C50-7765-4209-ABB3-F5685DFE26CA}" srcOrd="4" destOrd="0" presId="urn:microsoft.com/office/officeart/2009/3/layout/CircleRelationship"/>
    <dgm:cxn modelId="{713CDDEA-7694-418F-8DF7-38E94341C546}" type="presParOf" srcId="{C97C27ED-5A89-4C03-8215-E3E2F2CA7873}" destId="{CBFC1A66-78C1-4D13-871A-2B18C5892214}" srcOrd="5" destOrd="0" presId="urn:microsoft.com/office/officeart/2009/3/layout/CircleRelationship"/>
    <dgm:cxn modelId="{3CB1BDE3-9645-4194-BC61-381D96A91A66}" type="presParOf" srcId="{C97C27ED-5A89-4C03-8215-E3E2F2CA7873}" destId="{DF117845-2EB2-47A3-8674-8AE1947247CC}" srcOrd="6" destOrd="0" presId="urn:microsoft.com/office/officeart/2009/3/layout/CircleRelationship"/>
    <dgm:cxn modelId="{512A6E23-6296-4AD8-93F6-7CED9153E757}" type="presParOf" srcId="{C97C27ED-5A89-4C03-8215-E3E2F2CA7873}" destId="{99C58061-9C83-4E6F-89CF-E2001EFB4BA2}" srcOrd="7" destOrd="0" presId="urn:microsoft.com/office/officeart/2009/3/layout/CircleRelationship"/>
    <dgm:cxn modelId="{4A093A5D-0E6E-4FE8-83B3-F127E9447F68}" type="presParOf" srcId="{C97C27ED-5A89-4C03-8215-E3E2F2CA7873}" destId="{8716268D-8FE2-47AF-B2E1-66FF19EB29D3}" srcOrd="8" destOrd="0" presId="urn:microsoft.com/office/officeart/2009/3/layout/CircleRelationship"/>
    <dgm:cxn modelId="{93CB2CBE-6D4E-4CE4-8E2F-7B922E905005}" type="presParOf" srcId="{8716268D-8FE2-47AF-B2E1-66FF19EB29D3}" destId="{0B6BABA4-104A-4759-99AD-BDC6FDDA42E9}" srcOrd="0" destOrd="0" presId="urn:microsoft.com/office/officeart/2009/3/layout/CircleRelationship"/>
    <dgm:cxn modelId="{5630C344-8A04-4175-9411-D7543A97D2B7}" type="presParOf" srcId="{C97C27ED-5A89-4C03-8215-E3E2F2CA7873}" destId="{7D46566C-C444-4495-BB87-FAE72D5974E0}" srcOrd="9" destOrd="0" presId="urn:microsoft.com/office/officeart/2009/3/layout/CircleRelationship"/>
    <dgm:cxn modelId="{A4EB1796-5199-4999-833A-35D6612E22AD}" type="presParOf" srcId="{7D46566C-C444-4495-BB87-FAE72D5974E0}" destId="{B33AE9D4-BAFF-4C5A-AC3A-E77C30389734}" srcOrd="0" destOrd="0" presId="urn:microsoft.com/office/officeart/2009/3/layout/CircleRelationship"/>
    <dgm:cxn modelId="{C40B6491-310E-46A5-B6FE-03ABDC7EB28D}" type="presParOf" srcId="{C97C27ED-5A89-4C03-8215-E3E2F2CA7873}" destId="{CD6FA87C-9530-4F9E-BC55-B70262AFDCBE}" srcOrd="10" destOrd="0" presId="urn:microsoft.com/office/officeart/2009/3/layout/CircleRelationship"/>
    <dgm:cxn modelId="{7A944680-0CC8-4F37-85A3-A81FF1AB456D}" type="presParOf" srcId="{C97C27ED-5A89-4C03-8215-E3E2F2CA7873}" destId="{5D80EAB5-1842-48D2-8888-C2A1414B0AF1}" srcOrd="11" destOrd="0" presId="urn:microsoft.com/office/officeart/2009/3/layout/CircleRelationship"/>
    <dgm:cxn modelId="{B8168C95-EAF3-4324-8CF1-B928C17FA07F}" type="presParOf" srcId="{5D80EAB5-1842-48D2-8888-C2A1414B0AF1}" destId="{5C341C21-B1F1-4857-A212-D3B66EC56145}" srcOrd="0" destOrd="0" presId="urn:microsoft.com/office/officeart/2009/3/layout/CircleRelationship"/>
    <dgm:cxn modelId="{4D5180DE-C4BE-400F-B3FE-E5907ABC4D85}" type="presParOf" srcId="{C97C27ED-5A89-4C03-8215-E3E2F2CA7873}" destId="{05B2B90B-D658-4501-9156-0623031A4F35}" srcOrd="12" destOrd="0" presId="urn:microsoft.com/office/officeart/2009/3/layout/CircleRelationship"/>
    <dgm:cxn modelId="{700960B5-1D0C-44D9-9CF3-EB81F2A59564}" type="presParOf" srcId="{05B2B90B-D658-4501-9156-0623031A4F35}" destId="{7D06FB45-A02C-4E6B-8626-76D30393589C}" srcOrd="0" destOrd="0" presId="urn:microsoft.com/office/officeart/2009/3/layout/CircleRelationship"/>
    <dgm:cxn modelId="{B53483C0-3D49-409B-94A5-9605FFBB66AA}" type="presParOf" srcId="{C97C27ED-5A89-4C03-8215-E3E2F2CA7873}" destId="{68195CF8-CE52-469C-8D07-5D0FB844B860}" srcOrd="13" destOrd="0" presId="urn:microsoft.com/office/officeart/2009/3/layout/CircleRelationship"/>
    <dgm:cxn modelId="{52F14B1F-0FD4-438C-B928-B62DC0F9C9E6}" type="presParOf" srcId="{68195CF8-CE52-469C-8D07-5D0FB844B860}" destId="{85CDC081-F855-4349-A37C-01E781191A88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EF086E5-16B6-4E98-8975-FBF656E6ADA2}" type="doc">
      <dgm:prSet loTypeId="urn:microsoft.com/office/officeart/2005/8/layout/hProcess9" loCatId="process" qsTypeId="urn:microsoft.com/office/officeart/2005/8/quickstyle/simple1" qsCatId="simple" csTypeId="urn:microsoft.com/office/officeart/2005/8/colors/accent5_3" csCatId="accent5" phldr="1"/>
      <dgm:spPr/>
    </dgm:pt>
    <dgm:pt modelId="{DEAC2A0E-5166-4377-9D14-453C0E92B9A9}">
      <dgm:prSet phldrT="[Tekst]"/>
      <dgm:spPr/>
      <dgm:t>
        <a:bodyPr/>
        <a:lstStyle/>
        <a:p>
          <a:r>
            <a:rPr lang="fr-BE" noProof="0" dirty="0"/>
            <a:t>Mise en œuvre Plan de réintégration</a:t>
          </a:r>
        </a:p>
      </dgm:t>
    </dgm:pt>
    <dgm:pt modelId="{6F6FC39F-48CE-4B4B-84F0-6542A73901A0}" type="parTrans" cxnId="{77EFAFC8-B103-4C95-B286-2F255CD88565}">
      <dgm:prSet/>
      <dgm:spPr/>
      <dgm:t>
        <a:bodyPr/>
        <a:lstStyle/>
        <a:p>
          <a:endParaRPr lang="nl-BE"/>
        </a:p>
      </dgm:t>
    </dgm:pt>
    <dgm:pt modelId="{299B26B0-081C-4A09-BA8C-A39AA60D4E56}" type="sibTrans" cxnId="{77EFAFC8-B103-4C95-B286-2F255CD88565}">
      <dgm:prSet/>
      <dgm:spPr/>
      <dgm:t>
        <a:bodyPr/>
        <a:lstStyle/>
        <a:p>
          <a:endParaRPr lang="nl-BE"/>
        </a:p>
      </dgm:t>
    </dgm:pt>
    <dgm:pt modelId="{6198FBE0-6E75-4471-BDEF-CF60C8DA65F0}">
      <dgm:prSet phldrT="[Tekst]"/>
      <dgm:spPr/>
      <dgm:t>
        <a:bodyPr/>
        <a:lstStyle/>
        <a:p>
          <a:r>
            <a:rPr lang="fr-BE" noProof="0" dirty="0"/>
            <a:t>Suivi</a:t>
          </a:r>
        </a:p>
      </dgm:t>
    </dgm:pt>
    <dgm:pt modelId="{FD955BC9-6417-4468-8BC4-40E623F0AAC0}" type="parTrans" cxnId="{1C018611-193D-4D79-9DB3-37F82F83C66C}">
      <dgm:prSet/>
      <dgm:spPr/>
      <dgm:t>
        <a:bodyPr/>
        <a:lstStyle/>
        <a:p>
          <a:endParaRPr lang="nl-BE"/>
        </a:p>
      </dgm:t>
    </dgm:pt>
    <dgm:pt modelId="{2F879732-D5DE-4E5E-B1F4-E7CF93E797D2}" type="sibTrans" cxnId="{1C018611-193D-4D79-9DB3-37F82F83C66C}">
      <dgm:prSet/>
      <dgm:spPr/>
      <dgm:t>
        <a:bodyPr/>
        <a:lstStyle/>
        <a:p>
          <a:endParaRPr lang="nl-BE"/>
        </a:p>
      </dgm:t>
    </dgm:pt>
    <dgm:pt modelId="{6375551E-FF39-4012-B97C-A56EC3426CC8}">
      <dgm:prSet phldrT="[Tekst]" custT="1"/>
      <dgm:spPr/>
      <dgm:t>
        <a:bodyPr/>
        <a:lstStyle/>
        <a:p>
          <a:r>
            <a:rPr lang="fr-BE" sz="2400" noProof="0" dirty="0"/>
            <a:t>Adaptation si nécessaire</a:t>
          </a:r>
          <a:endParaRPr lang="fr-BE" sz="2000" noProof="0" dirty="0"/>
        </a:p>
      </dgm:t>
    </dgm:pt>
    <dgm:pt modelId="{F7931991-F87E-4726-A03E-28BBA63590A2}" type="parTrans" cxnId="{7EF34575-D824-406C-AB1D-5B4373E7F0DB}">
      <dgm:prSet/>
      <dgm:spPr/>
      <dgm:t>
        <a:bodyPr/>
        <a:lstStyle/>
        <a:p>
          <a:endParaRPr lang="nl-BE"/>
        </a:p>
      </dgm:t>
    </dgm:pt>
    <dgm:pt modelId="{9E274FC2-59DD-4CF5-9948-65746DF5EB64}" type="sibTrans" cxnId="{7EF34575-D824-406C-AB1D-5B4373E7F0DB}">
      <dgm:prSet/>
      <dgm:spPr/>
      <dgm:t>
        <a:bodyPr/>
        <a:lstStyle/>
        <a:p>
          <a:endParaRPr lang="nl-BE"/>
        </a:p>
      </dgm:t>
    </dgm:pt>
    <dgm:pt modelId="{5634F1BF-4D40-408F-B934-2D8F01465176}" type="pres">
      <dgm:prSet presAssocID="{8EF086E5-16B6-4E98-8975-FBF656E6ADA2}" presName="CompostProcess" presStyleCnt="0">
        <dgm:presLayoutVars>
          <dgm:dir/>
          <dgm:resizeHandles val="exact"/>
        </dgm:presLayoutVars>
      </dgm:prSet>
      <dgm:spPr/>
    </dgm:pt>
    <dgm:pt modelId="{0B8E15AF-E401-430A-96B8-71048E2BD0E4}" type="pres">
      <dgm:prSet presAssocID="{8EF086E5-16B6-4E98-8975-FBF656E6ADA2}" presName="arrow" presStyleLbl="bgShp" presStyleIdx="0" presStyleCnt="1"/>
      <dgm:spPr/>
    </dgm:pt>
    <dgm:pt modelId="{BFFDA9C3-638C-4FED-AD0A-B541D5620974}" type="pres">
      <dgm:prSet presAssocID="{8EF086E5-16B6-4E98-8975-FBF656E6ADA2}" presName="linearProcess" presStyleCnt="0"/>
      <dgm:spPr/>
    </dgm:pt>
    <dgm:pt modelId="{7A24C35C-ACAA-48A4-B2BA-61CE348388E6}" type="pres">
      <dgm:prSet presAssocID="{DEAC2A0E-5166-4377-9D14-453C0E92B9A9}" presName="textNode" presStyleLbl="node1" presStyleIdx="0" presStyleCnt="3" custScaleX="124705">
        <dgm:presLayoutVars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099F12DF-B960-4225-9A98-048BD66BEF93}" type="pres">
      <dgm:prSet presAssocID="{299B26B0-081C-4A09-BA8C-A39AA60D4E56}" presName="sibTrans" presStyleCnt="0"/>
      <dgm:spPr/>
    </dgm:pt>
    <dgm:pt modelId="{D9DA4B8D-4184-4939-82A0-A0D516B8E6BC}" type="pres">
      <dgm:prSet presAssocID="{6198FBE0-6E75-4471-BDEF-CF60C8DA65F0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nl-BE"/>
        </a:p>
      </dgm:t>
    </dgm:pt>
    <dgm:pt modelId="{4DE09CBE-F9DA-4CE2-A42D-09770464121F}" type="pres">
      <dgm:prSet presAssocID="{2F879732-D5DE-4E5E-B1F4-E7CF93E797D2}" presName="sibTrans" presStyleCnt="0"/>
      <dgm:spPr/>
    </dgm:pt>
    <dgm:pt modelId="{36654110-7CDF-4609-8EED-B4C3BC9D7E0D}" type="pres">
      <dgm:prSet presAssocID="{6375551E-FF39-4012-B97C-A56EC3426CC8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nl-BE"/>
        </a:p>
      </dgm:t>
    </dgm:pt>
  </dgm:ptLst>
  <dgm:cxnLst>
    <dgm:cxn modelId="{EF706B67-6134-4177-BC95-B36D6C18F357}" type="presOf" srcId="{8EF086E5-16B6-4E98-8975-FBF656E6ADA2}" destId="{5634F1BF-4D40-408F-B934-2D8F01465176}" srcOrd="0" destOrd="0" presId="urn:microsoft.com/office/officeart/2005/8/layout/hProcess9"/>
    <dgm:cxn modelId="{4E2E0F69-E12A-4F8A-8F38-D1130B54FFD4}" type="presOf" srcId="{DEAC2A0E-5166-4377-9D14-453C0E92B9A9}" destId="{7A24C35C-ACAA-48A4-B2BA-61CE348388E6}" srcOrd="0" destOrd="0" presId="urn:microsoft.com/office/officeart/2005/8/layout/hProcess9"/>
    <dgm:cxn modelId="{3C9B9EFE-FCAC-48CD-A964-0A24A50C7038}" type="presOf" srcId="{6198FBE0-6E75-4471-BDEF-CF60C8DA65F0}" destId="{D9DA4B8D-4184-4939-82A0-A0D516B8E6BC}" srcOrd="0" destOrd="0" presId="urn:microsoft.com/office/officeart/2005/8/layout/hProcess9"/>
    <dgm:cxn modelId="{7EF34575-D824-406C-AB1D-5B4373E7F0DB}" srcId="{8EF086E5-16B6-4E98-8975-FBF656E6ADA2}" destId="{6375551E-FF39-4012-B97C-A56EC3426CC8}" srcOrd="2" destOrd="0" parTransId="{F7931991-F87E-4726-A03E-28BBA63590A2}" sibTransId="{9E274FC2-59DD-4CF5-9948-65746DF5EB64}"/>
    <dgm:cxn modelId="{1C018611-193D-4D79-9DB3-37F82F83C66C}" srcId="{8EF086E5-16B6-4E98-8975-FBF656E6ADA2}" destId="{6198FBE0-6E75-4471-BDEF-CF60C8DA65F0}" srcOrd="1" destOrd="0" parTransId="{FD955BC9-6417-4468-8BC4-40E623F0AAC0}" sibTransId="{2F879732-D5DE-4E5E-B1F4-E7CF93E797D2}"/>
    <dgm:cxn modelId="{77EFAFC8-B103-4C95-B286-2F255CD88565}" srcId="{8EF086E5-16B6-4E98-8975-FBF656E6ADA2}" destId="{DEAC2A0E-5166-4377-9D14-453C0E92B9A9}" srcOrd="0" destOrd="0" parTransId="{6F6FC39F-48CE-4B4B-84F0-6542A73901A0}" sibTransId="{299B26B0-081C-4A09-BA8C-A39AA60D4E56}"/>
    <dgm:cxn modelId="{2559A3E0-2935-46F8-99C9-FD656638C55B}" type="presOf" srcId="{6375551E-FF39-4012-B97C-A56EC3426CC8}" destId="{36654110-7CDF-4609-8EED-B4C3BC9D7E0D}" srcOrd="0" destOrd="0" presId="urn:microsoft.com/office/officeart/2005/8/layout/hProcess9"/>
    <dgm:cxn modelId="{61D55567-26FC-48DE-8B5D-CE8EF6FA719B}" type="presParOf" srcId="{5634F1BF-4D40-408F-B934-2D8F01465176}" destId="{0B8E15AF-E401-430A-96B8-71048E2BD0E4}" srcOrd="0" destOrd="0" presId="urn:microsoft.com/office/officeart/2005/8/layout/hProcess9"/>
    <dgm:cxn modelId="{17C612B1-FD83-4107-9D0A-92ECA27E6BFD}" type="presParOf" srcId="{5634F1BF-4D40-408F-B934-2D8F01465176}" destId="{BFFDA9C3-638C-4FED-AD0A-B541D5620974}" srcOrd="1" destOrd="0" presId="urn:microsoft.com/office/officeart/2005/8/layout/hProcess9"/>
    <dgm:cxn modelId="{19022F76-33A7-450E-9E11-D54BD86045DB}" type="presParOf" srcId="{BFFDA9C3-638C-4FED-AD0A-B541D5620974}" destId="{7A24C35C-ACAA-48A4-B2BA-61CE348388E6}" srcOrd="0" destOrd="0" presId="urn:microsoft.com/office/officeart/2005/8/layout/hProcess9"/>
    <dgm:cxn modelId="{744C0C19-489A-4132-BED9-2463B0B2D1E7}" type="presParOf" srcId="{BFFDA9C3-638C-4FED-AD0A-B541D5620974}" destId="{099F12DF-B960-4225-9A98-048BD66BEF93}" srcOrd="1" destOrd="0" presId="urn:microsoft.com/office/officeart/2005/8/layout/hProcess9"/>
    <dgm:cxn modelId="{25506DCF-BA7E-4324-A1A6-DEF889E3E182}" type="presParOf" srcId="{BFFDA9C3-638C-4FED-AD0A-B541D5620974}" destId="{D9DA4B8D-4184-4939-82A0-A0D516B8E6BC}" srcOrd="2" destOrd="0" presId="urn:microsoft.com/office/officeart/2005/8/layout/hProcess9"/>
    <dgm:cxn modelId="{C2713A17-418E-4193-B6C0-65DC0061E6C4}" type="presParOf" srcId="{BFFDA9C3-638C-4FED-AD0A-B541D5620974}" destId="{4DE09CBE-F9DA-4CE2-A42D-09770464121F}" srcOrd="3" destOrd="0" presId="urn:microsoft.com/office/officeart/2005/8/layout/hProcess9"/>
    <dgm:cxn modelId="{931CAD8A-2EBF-41EF-B28C-4579990621F7}" type="presParOf" srcId="{BFFDA9C3-638C-4FED-AD0A-B541D5620974}" destId="{36654110-7CDF-4609-8EED-B4C3BC9D7E0D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2C4E5B-33CD-4D79-A198-9A46FB516725}">
      <dsp:nvSpPr>
        <dsp:cNvPr id="0" name=""/>
        <dsp:cNvSpPr/>
      </dsp:nvSpPr>
      <dsp:spPr>
        <a:xfrm>
          <a:off x="2634431" y="194124"/>
          <a:ext cx="1965748" cy="194248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b="1" kern="1200" noProof="0" dirty="0"/>
            <a:t>Travailleur en incapacité de travail</a:t>
          </a:r>
        </a:p>
      </dsp:txBody>
      <dsp:txXfrm>
        <a:off x="2922308" y="478594"/>
        <a:ext cx="1389994" cy="1373544"/>
      </dsp:txXfrm>
    </dsp:sp>
    <dsp:sp modelId="{45AC13C0-4B39-496D-80B1-A4D812356E92}">
      <dsp:nvSpPr>
        <dsp:cNvPr id="0" name=""/>
        <dsp:cNvSpPr/>
      </dsp:nvSpPr>
      <dsp:spPr>
        <a:xfrm rot="11318320">
          <a:off x="1851002" y="786720"/>
          <a:ext cx="660423" cy="32093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BE" sz="1300" kern="1200" dirty="0"/>
        </a:p>
      </dsp:txBody>
      <dsp:txXfrm rot="10800000">
        <a:off x="1946735" y="858137"/>
        <a:ext cx="564144" cy="192559"/>
      </dsp:txXfrm>
    </dsp:sp>
    <dsp:sp modelId="{475A515B-FE49-4231-90F3-E742C512E777}">
      <dsp:nvSpPr>
        <dsp:cNvPr id="0" name=""/>
        <dsp:cNvSpPr/>
      </dsp:nvSpPr>
      <dsp:spPr>
        <a:xfrm>
          <a:off x="172530" y="46030"/>
          <a:ext cx="1525216" cy="142368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b="1" kern="1200" noProof="0" dirty="0"/>
            <a:t>Société &amp; sécurité sociale</a:t>
          </a:r>
        </a:p>
      </dsp:txBody>
      <dsp:txXfrm>
        <a:off x="395893" y="254524"/>
        <a:ext cx="1078490" cy="1006700"/>
      </dsp:txXfrm>
    </dsp:sp>
    <dsp:sp modelId="{CFB951AF-EEE3-4736-ACF5-72CE2B368B63}">
      <dsp:nvSpPr>
        <dsp:cNvPr id="0" name=""/>
        <dsp:cNvSpPr/>
      </dsp:nvSpPr>
      <dsp:spPr>
        <a:xfrm rot="7517726">
          <a:off x="2765682" y="2010005"/>
          <a:ext cx="280178" cy="320931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BE" sz="1300" kern="1200" dirty="0"/>
        </a:p>
      </dsp:txBody>
      <dsp:txXfrm rot="10800000">
        <a:off x="2831991" y="2039890"/>
        <a:ext cx="196125" cy="192559"/>
      </dsp:txXfrm>
    </dsp:sp>
    <dsp:sp modelId="{B4EF4160-5D63-4974-AD31-2DD0B79FD6C3}">
      <dsp:nvSpPr>
        <dsp:cNvPr id="0" name=""/>
        <dsp:cNvSpPr/>
      </dsp:nvSpPr>
      <dsp:spPr>
        <a:xfrm>
          <a:off x="1655935" y="2286268"/>
          <a:ext cx="1412106" cy="1304689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b="1" kern="1200" noProof="0" dirty="0"/>
            <a:t>Travailleur</a:t>
          </a:r>
        </a:p>
      </dsp:txBody>
      <dsp:txXfrm>
        <a:off x="1862733" y="2477335"/>
        <a:ext cx="998510" cy="922555"/>
      </dsp:txXfrm>
    </dsp:sp>
    <dsp:sp modelId="{6F5F09F4-A720-4170-A56E-CCD849DC8F55}">
      <dsp:nvSpPr>
        <dsp:cNvPr id="0" name=""/>
        <dsp:cNvSpPr/>
      </dsp:nvSpPr>
      <dsp:spPr>
        <a:xfrm rot="3183987">
          <a:off x="4215595" y="1963308"/>
          <a:ext cx="244363" cy="320931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BE" sz="1300" kern="1200" dirty="0"/>
        </a:p>
      </dsp:txBody>
      <dsp:txXfrm>
        <a:off x="4230224" y="1998195"/>
        <a:ext cx="171054" cy="192559"/>
      </dsp:txXfrm>
    </dsp:sp>
    <dsp:sp modelId="{91E835C6-05B0-4D2B-962C-B081BA4D3192}">
      <dsp:nvSpPr>
        <dsp:cNvPr id="0" name=""/>
        <dsp:cNvSpPr/>
      </dsp:nvSpPr>
      <dsp:spPr>
        <a:xfrm>
          <a:off x="4157623" y="2187086"/>
          <a:ext cx="1510840" cy="140387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b="1" kern="1200" noProof="0" dirty="0"/>
            <a:t>Employeur</a:t>
          </a:r>
        </a:p>
      </dsp:txBody>
      <dsp:txXfrm>
        <a:off x="4378880" y="2392679"/>
        <a:ext cx="1068326" cy="992689"/>
      </dsp:txXfrm>
    </dsp:sp>
    <dsp:sp modelId="{2A28F9D6-9073-4302-9F60-026578C21A50}">
      <dsp:nvSpPr>
        <dsp:cNvPr id="0" name=""/>
        <dsp:cNvSpPr/>
      </dsp:nvSpPr>
      <dsp:spPr>
        <a:xfrm rot="21110567">
          <a:off x="4717606" y="824648"/>
          <a:ext cx="314429" cy="320931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BE" sz="1300" kern="1200" dirty="0"/>
        </a:p>
      </dsp:txBody>
      <dsp:txXfrm>
        <a:off x="4718083" y="895526"/>
        <a:ext cx="220100" cy="192559"/>
      </dsp:txXfrm>
    </dsp:sp>
    <dsp:sp modelId="{BD7B0F88-9C6F-48D2-9E75-3F9D36B33570}">
      <dsp:nvSpPr>
        <dsp:cNvPr id="0" name=""/>
        <dsp:cNvSpPr/>
      </dsp:nvSpPr>
      <dsp:spPr>
        <a:xfrm>
          <a:off x="5169737" y="168235"/>
          <a:ext cx="1394266" cy="134935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b="1" kern="1200" noProof="0" dirty="0"/>
            <a:t>Collègues</a:t>
          </a:r>
        </a:p>
      </dsp:txBody>
      <dsp:txXfrm>
        <a:off x="5373923" y="365843"/>
        <a:ext cx="985894" cy="95413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2C8FC6-0825-4C90-BA81-D3822491328A}">
      <dsp:nvSpPr>
        <dsp:cNvPr id="0" name=""/>
        <dsp:cNvSpPr/>
      </dsp:nvSpPr>
      <dsp:spPr>
        <a:xfrm>
          <a:off x="659157" y="233679"/>
          <a:ext cx="3413760" cy="3413760"/>
        </a:xfrm>
        <a:prstGeom prst="pie">
          <a:avLst>
            <a:gd name="adj1" fmla="val 16200000"/>
            <a:gd name="adj2" fmla="val 19285716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b="1" kern="1200" noProof="0" dirty="0"/>
            <a:t> Travailleur</a:t>
          </a:r>
        </a:p>
      </dsp:txBody>
      <dsp:txXfrm>
        <a:off x="2399769" y="558800"/>
        <a:ext cx="934720" cy="589280"/>
      </dsp:txXfrm>
    </dsp:sp>
    <dsp:sp modelId="{AEB1DD6D-47F9-4709-88B3-467DDDC07D0C}">
      <dsp:nvSpPr>
        <dsp:cNvPr id="0" name=""/>
        <dsp:cNvSpPr/>
      </dsp:nvSpPr>
      <dsp:spPr>
        <a:xfrm>
          <a:off x="570969" y="416560"/>
          <a:ext cx="3413760" cy="3413760"/>
        </a:xfrm>
        <a:prstGeom prst="pie">
          <a:avLst>
            <a:gd name="adj1" fmla="val 19285716"/>
            <a:gd name="adj2" fmla="val 771428"/>
          </a:avLst>
        </a:prstGeom>
        <a:solidFill>
          <a:schemeClr val="accent3">
            <a:hueOff val="1875044"/>
            <a:satOff val="-2813"/>
            <a:lumOff val="-4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b="1" kern="1200" noProof="0" dirty="0"/>
            <a:t>Médecin du travail</a:t>
          </a:r>
        </a:p>
      </dsp:txBody>
      <dsp:txXfrm>
        <a:off x="2907769" y="1635760"/>
        <a:ext cx="991616" cy="629920"/>
      </dsp:txXfrm>
    </dsp:sp>
    <dsp:sp modelId="{657CE4E4-12A0-4DAA-908D-14200C88FD6E}">
      <dsp:nvSpPr>
        <dsp:cNvPr id="0" name=""/>
        <dsp:cNvSpPr/>
      </dsp:nvSpPr>
      <dsp:spPr>
        <a:xfrm>
          <a:off x="570969" y="416560"/>
          <a:ext cx="3413760" cy="3413760"/>
        </a:xfrm>
        <a:prstGeom prst="pie">
          <a:avLst>
            <a:gd name="adj1" fmla="val 771428"/>
            <a:gd name="adj2" fmla="val 3857143"/>
          </a:avLst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b="1" kern="1200" noProof="0" dirty="0"/>
            <a:t>Médecin traitant</a:t>
          </a:r>
        </a:p>
      </dsp:txBody>
      <dsp:txXfrm>
        <a:off x="2765529" y="2448560"/>
        <a:ext cx="894080" cy="650240"/>
      </dsp:txXfrm>
    </dsp:sp>
    <dsp:sp modelId="{9566F35F-CB8F-4D81-8A4D-DD7A145FC84B}">
      <dsp:nvSpPr>
        <dsp:cNvPr id="0" name=""/>
        <dsp:cNvSpPr/>
      </dsp:nvSpPr>
      <dsp:spPr>
        <a:xfrm>
          <a:off x="570969" y="416560"/>
          <a:ext cx="3413760" cy="3413760"/>
        </a:xfrm>
        <a:prstGeom prst="pie">
          <a:avLst>
            <a:gd name="adj1" fmla="val 3857226"/>
            <a:gd name="adj2" fmla="val 6942858"/>
          </a:avLst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b="1" kern="1200" noProof="0" dirty="0"/>
            <a:t>Médecin-conseil</a:t>
          </a:r>
        </a:p>
      </dsp:txBody>
      <dsp:txXfrm>
        <a:off x="1820649" y="3098800"/>
        <a:ext cx="914400" cy="650240"/>
      </dsp:txXfrm>
    </dsp:sp>
    <dsp:sp modelId="{38B0A1DA-605C-4DAB-986A-775653FDFDF3}">
      <dsp:nvSpPr>
        <dsp:cNvPr id="0" name=""/>
        <dsp:cNvSpPr/>
      </dsp:nvSpPr>
      <dsp:spPr>
        <a:xfrm>
          <a:off x="570969" y="416560"/>
          <a:ext cx="3413760" cy="3413760"/>
        </a:xfrm>
        <a:prstGeom prst="pie">
          <a:avLst>
            <a:gd name="adj1" fmla="val 6942858"/>
            <a:gd name="adj2" fmla="val 10028574"/>
          </a:avLst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b="1" kern="1200" noProof="0" dirty="0"/>
            <a:t>Autres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b="1" kern="1200" noProof="0" dirty="0"/>
            <a:t>P.ex. CP-PSY</a:t>
          </a:r>
        </a:p>
      </dsp:txBody>
      <dsp:txXfrm>
        <a:off x="896089" y="2448560"/>
        <a:ext cx="894080" cy="650240"/>
      </dsp:txXfrm>
    </dsp:sp>
    <dsp:sp modelId="{CE19E56C-86B4-4AD3-ABE7-5BDF28AD41BC}">
      <dsp:nvSpPr>
        <dsp:cNvPr id="0" name=""/>
        <dsp:cNvSpPr/>
      </dsp:nvSpPr>
      <dsp:spPr>
        <a:xfrm>
          <a:off x="570969" y="416560"/>
          <a:ext cx="3413760" cy="3413760"/>
        </a:xfrm>
        <a:prstGeom prst="pie">
          <a:avLst>
            <a:gd name="adj1" fmla="val 10028574"/>
            <a:gd name="adj2" fmla="val 13114284"/>
          </a:avLst>
        </a:prstGeom>
        <a:solidFill>
          <a:schemeClr val="accent3">
            <a:hueOff val="9375220"/>
            <a:satOff val="-14067"/>
            <a:lumOff val="-228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b="1" kern="1200" noProof="0" dirty="0"/>
            <a:t>Collègues Concertation sociale</a:t>
          </a:r>
        </a:p>
      </dsp:txBody>
      <dsp:txXfrm>
        <a:off x="656313" y="1635760"/>
        <a:ext cx="991616" cy="629920"/>
      </dsp:txXfrm>
    </dsp:sp>
    <dsp:sp modelId="{3FAD5C13-843C-40C2-B05B-5E0FC8476809}">
      <dsp:nvSpPr>
        <dsp:cNvPr id="0" name=""/>
        <dsp:cNvSpPr/>
      </dsp:nvSpPr>
      <dsp:spPr>
        <a:xfrm>
          <a:off x="570969" y="416560"/>
          <a:ext cx="3413760" cy="3413760"/>
        </a:xfrm>
        <a:prstGeom prst="pie">
          <a:avLst>
            <a:gd name="adj1" fmla="val 13114284"/>
            <a:gd name="adj2" fmla="val 1620000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400" b="1" kern="1200" noProof="0" dirty="0"/>
            <a:t>Employeur</a:t>
          </a:r>
        </a:p>
      </dsp:txBody>
      <dsp:txXfrm>
        <a:off x="1310617" y="741680"/>
        <a:ext cx="934720" cy="58928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C9AD29-3C87-4D2E-981F-0B9E10F466B0}">
      <dsp:nvSpPr>
        <dsp:cNvPr id="0" name=""/>
        <dsp:cNvSpPr/>
      </dsp:nvSpPr>
      <dsp:spPr>
        <a:xfrm>
          <a:off x="0" y="78131"/>
          <a:ext cx="6299370" cy="812690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055" tIns="39370" rIns="59055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3100" kern="1200" noProof="0" dirty="0"/>
            <a:t>Arrivée dans le trajet de réintégration</a:t>
          </a:r>
        </a:p>
      </dsp:txBody>
      <dsp:txXfrm>
        <a:off x="23803" y="101934"/>
        <a:ext cx="6251764" cy="765084"/>
      </dsp:txXfrm>
    </dsp:sp>
    <dsp:sp modelId="{16D18076-8E00-4A1B-A447-70ED977571D8}">
      <dsp:nvSpPr>
        <dsp:cNvPr id="0" name=""/>
        <dsp:cNvSpPr/>
      </dsp:nvSpPr>
      <dsp:spPr>
        <a:xfrm>
          <a:off x="437965" y="1037991"/>
          <a:ext cx="812690" cy="812690"/>
        </a:xfrm>
        <a:prstGeom prst="roundRect">
          <a:avLst>
            <a:gd name="adj" fmla="val 16670"/>
          </a:avLst>
        </a:prstGeom>
        <a:blipFill dpi="0"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5859" b="-11859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571633-8D64-4932-A3AB-DBDC246AEF59}">
      <dsp:nvSpPr>
        <dsp:cNvPr id="0" name=""/>
        <dsp:cNvSpPr/>
      </dsp:nvSpPr>
      <dsp:spPr>
        <a:xfrm>
          <a:off x="1299416" y="1037991"/>
          <a:ext cx="4584297" cy="812690"/>
        </a:xfrm>
        <a:prstGeom prst="roundRect">
          <a:avLst>
            <a:gd name="adj" fmla="val 16670"/>
          </a:avLst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600" kern="1200" noProof="0" dirty="0"/>
            <a:t>Travailleur</a:t>
          </a:r>
        </a:p>
      </dsp:txBody>
      <dsp:txXfrm>
        <a:off x="1339095" y="1077670"/>
        <a:ext cx="4504939" cy="733332"/>
      </dsp:txXfrm>
    </dsp:sp>
    <dsp:sp modelId="{7D995363-0DE9-42D4-B9BB-EDC2ADE291F0}">
      <dsp:nvSpPr>
        <dsp:cNvPr id="0" name=""/>
        <dsp:cNvSpPr/>
      </dsp:nvSpPr>
      <dsp:spPr>
        <a:xfrm>
          <a:off x="417355" y="1948204"/>
          <a:ext cx="853909" cy="835104"/>
        </a:xfrm>
        <a:prstGeom prst="roundRect">
          <a:avLst>
            <a:gd name="adj" fmla="val 16670"/>
          </a:avLst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000" b="-2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FBC968-96C1-40E8-8804-99938F902ED0}">
      <dsp:nvSpPr>
        <dsp:cNvPr id="0" name=""/>
        <dsp:cNvSpPr/>
      </dsp:nvSpPr>
      <dsp:spPr>
        <a:xfrm>
          <a:off x="1299416" y="1959411"/>
          <a:ext cx="4584297" cy="812690"/>
        </a:xfrm>
        <a:prstGeom prst="roundRect">
          <a:avLst>
            <a:gd name="adj" fmla="val 16670"/>
          </a:avLst>
        </a:prstGeom>
        <a:solidFill>
          <a:schemeClr val="accent1">
            <a:shade val="80000"/>
            <a:hueOff val="153123"/>
            <a:satOff val="-2196"/>
            <a:lumOff val="1280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600" kern="1200" noProof="0" dirty="0"/>
            <a:t>Médecin conseil</a:t>
          </a:r>
        </a:p>
      </dsp:txBody>
      <dsp:txXfrm>
        <a:off x="1339095" y="1999090"/>
        <a:ext cx="4504939" cy="733332"/>
      </dsp:txXfrm>
    </dsp:sp>
    <dsp:sp modelId="{C9A58457-4E22-4CA9-9D6E-059582119BFB}">
      <dsp:nvSpPr>
        <dsp:cNvPr id="0" name=""/>
        <dsp:cNvSpPr/>
      </dsp:nvSpPr>
      <dsp:spPr>
        <a:xfrm>
          <a:off x="424068" y="2904196"/>
          <a:ext cx="840484" cy="743546"/>
        </a:xfrm>
        <a:prstGeom prst="roundRect">
          <a:avLst>
            <a:gd name="adj" fmla="val 16670"/>
          </a:avLst>
        </a:prstGeom>
        <a:blipFill dpi="0"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840" b="-1684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BCDF2A-1196-49A2-88CB-01E5D82A34F4}">
      <dsp:nvSpPr>
        <dsp:cNvPr id="0" name=""/>
        <dsp:cNvSpPr/>
      </dsp:nvSpPr>
      <dsp:spPr>
        <a:xfrm>
          <a:off x="1299416" y="2869624"/>
          <a:ext cx="4584297" cy="812690"/>
        </a:xfrm>
        <a:prstGeom prst="roundRect">
          <a:avLst>
            <a:gd name="adj" fmla="val 16670"/>
          </a:avLst>
        </a:prstGeom>
        <a:solidFill>
          <a:schemeClr val="accent1">
            <a:shade val="80000"/>
            <a:hueOff val="306246"/>
            <a:satOff val="-4392"/>
            <a:lumOff val="256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600" kern="1200" noProof="0" dirty="0"/>
            <a:t>Employeur</a:t>
          </a:r>
        </a:p>
      </dsp:txBody>
      <dsp:txXfrm>
        <a:off x="1339095" y="2909303"/>
        <a:ext cx="4504939" cy="73333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7CC48B-CACA-4561-8F5F-8D6DC343E7EF}">
      <dsp:nvSpPr>
        <dsp:cNvPr id="0" name=""/>
        <dsp:cNvSpPr/>
      </dsp:nvSpPr>
      <dsp:spPr>
        <a:xfrm>
          <a:off x="811578" y="512193"/>
          <a:ext cx="3362126" cy="3362126"/>
        </a:xfrm>
        <a:prstGeom prst="blockArc">
          <a:avLst>
            <a:gd name="adj1" fmla="val 11880000"/>
            <a:gd name="adj2" fmla="val 16200000"/>
            <a:gd name="adj3" fmla="val 4641"/>
          </a:avLst>
        </a:prstGeom>
        <a:solidFill>
          <a:schemeClr val="accent2">
            <a:shade val="90000"/>
            <a:hueOff val="-16400"/>
            <a:satOff val="-2778"/>
            <a:lumOff val="1284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181319-F804-4A2A-B876-A1D7D16653F9}">
      <dsp:nvSpPr>
        <dsp:cNvPr id="0" name=""/>
        <dsp:cNvSpPr/>
      </dsp:nvSpPr>
      <dsp:spPr>
        <a:xfrm>
          <a:off x="811578" y="512193"/>
          <a:ext cx="3362126" cy="3362126"/>
        </a:xfrm>
        <a:prstGeom prst="blockArc">
          <a:avLst>
            <a:gd name="adj1" fmla="val 7560000"/>
            <a:gd name="adj2" fmla="val 11880000"/>
            <a:gd name="adj3" fmla="val 4641"/>
          </a:avLst>
        </a:prstGeom>
        <a:solidFill>
          <a:schemeClr val="accent2">
            <a:shade val="90000"/>
            <a:hueOff val="-32801"/>
            <a:satOff val="-5555"/>
            <a:lumOff val="2569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69E982-0D54-4D87-AEA3-F6F92E0C9C61}">
      <dsp:nvSpPr>
        <dsp:cNvPr id="0" name=""/>
        <dsp:cNvSpPr/>
      </dsp:nvSpPr>
      <dsp:spPr>
        <a:xfrm>
          <a:off x="811578" y="512193"/>
          <a:ext cx="3362126" cy="3362126"/>
        </a:xfrm>
        <a:prstGeom prst="blockArc">
          <a:avLst>
            <a:gd name="adj1" fmla="val 3240000"/>
            <a:gd name="adj2" fmla="val 7560000"/>
            <a:gd name="adj3" fmla="val 4641"/>
          </a:avLst>
        </a:prstGeom>
        <a:solidFill>
          <a:schemeClr val="accent2">
            <a:shade val="90000"/>
            <a:hueOff val="-32801"/>
            <a:satOff val="-5555"/>
            <a:lumOff val="2569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C31468-56E2-4DE7-8934-03CD569B0F30}">
      <dsp:nvSpPr>
        <dsp:cNvPr id="0" name=""/>
        <dsp:cNvSpPr/>
      </dsp:nvSpPr>
      <dsp:spPr>
        <a:xfrm>
          <a:off x="811578" y="512193"/>
          <a:ext cx="3362126" cy="3362126"/>
        </a:xfrm>
        <a:prstGeom prst="blockArc">
          <a:avLst>
            <a:gd name="adj1" fmla="val 20520000"/>
            <a:gd name="adj2" fmla="val 3240000"/>
            <a:gd name="adj3" fmla="val 4641"/>
          </a:avLst>
        </a:prstGeom>
        <a:solidFill>
          <a:schemeClr val="accent2">
            <a:shade val="90000"/>
            <a:hueOff val="-16400"/>
            <a:satOff val="-2778"/>
            <a:lumOff val="1284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848242-6DAE-41D3-8644-C8D5664CFEE1}">
      <dsp:nvSpPr>
        <dsp:cNvPr id="0" name=""/>
        <dsp:cNvSpPr/>
      </dsp:nvSpPr>
      <dsp:spPr>
        <a:xfrm>
          <a:off x="811578" y="512193"/>
          <a:ext cx="3362126" cy="3362126"/>
        </a:xfrm>
        <a:prstGeom prst="blockArc">
          <a:avLst>
            <a:gd name="adj1" fmla="val 16200000"/>
            <a:gd name="adj2" fmla="val 20520000"/>
            <a:gd name="adj3" fmla="val 4641"/>
          </a:avLst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CE4847-E1A3-4A64-8891-23B5A15BFF91}">
      <dsp:nvSpPr>
        <dsp:cNvPr id="0" name=""/>
        <dsp:cNvSpPr/>
      </dsp:nvSpPr>
      <dsp:spPr>
        <a:xfrm>
          <a:off x="1543739" y="1286983"/>
          <a:ext cx="1897805" cy="1812547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 t="-8000" b="-8000"/>
          </a:stretch>
        </a:blip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BE" sz="1400" b="1" kern="1200" noProof="0" dirty="0">
            <a:solidFill>
              <a:schemeClr val="tx1"/>
            </a:solidFill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BE" sz="1400" b="1" kern="1200" noProof="0" dirty="0">
            <a:solidFill>
              <a:schemeClr val="tx1"/>
            </a:solidFill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200" b="1" kern="1200" noProof="0" dirty="0">
              <a:solidFill>
                <a:schemeClr val="tx1"/>
              </a:solidFill>
            </a:rPr>
            <a:t>Médecin du travail</a:t>
          </a:r>
        </a:p>
      </dsp:txBody>
      <dsp:txXfrm>
        <a:off x="1821666" y="1552424"/>
        <a:ext cx="1341951" cy="1281665"/>
      </dsp:txXfrm>
    </dsp:sp>
    <dsp:sp modelId="{A0191AC1-EF4D-4D50-800E-FF68A8D3EEC5}">
      <dsp:nvSpPr>
        <dsp:cNvPr id="0" name=""/>
        <dsp:cNvSpPr/>
      </dsp:nvSpPr>
      <dsp:spPr>
        <a:xfrm>
          <a:off x="1857622" y="-15329"/>
          <a:ext cx="1270039" cy="1133059"/>
        </a:xfrm>
        <a:prstGeom prst="ellipse">
          <a:avLst/>
        </a:prstGeom>
        <a:solidFill>
          <a:schemeClr val="accent2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200" b="1" kern="1200" noProof="0" dirty="0">
              <a:solidFill>
                <a:schemeClr val="bg1"/>
              </a:solidFill>
            </a:rPr>
            <a:t>Examen -Concertation trav.</a:t>
          </a:r>
        </a:p>
      </dsp:txBody>
      <dsp:txXfrm>
        <a:off x="2043615" y="150604"/>
        <a:ext cx="898053" cy="801193"/>
      </dsp:txXfrm>
    </dsp:sp>
    <dsp:sp modelId="{4162250F-C1C3-4D77-9114-92AF4DB0EA6C}">
      <dsp:nvSpPr>
        <dsp:cNvPr id="0" name=""/>
        <dsp:cNvSpPr/>
      </dsp:nvSpPr>
      <dsp:spPr>
        <a:xfrm>
          <a:off x="3450007" y="1092540"/>
          <a:ext cx="1208647" cy="1186586"/>
        </a:xfrm>
        <a:prstGeom prst="ellipse">
          <a:avLst/>
        </a:prstGeom>
        <a:solidFill>
          <a:schemeClr val="accent2">
            <a:shade val="50000"/>
            <a:hueOff val="-16594"/>
            <a:satOff val="-3364"/>
            <a:lumOff val="1850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BE" sz="1200" b="1" kern="1200" noProof="0" dirty="0"/>
            <a:t>Examen poste de travail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BE" sz="1400" kern="1200" noProof="0" dirty="0"/>
        </a:p>
      </dsp:txBody>
      <dsp:txXfrm>
        <a:off x="3627009" y="1266311"/>
        <a:ext cx="854643" cy="839044"/>
      </dsp:txXfrm>
    </dsp:sp>
    <dsp:sp modelId="{0178ABAF-891E-4B37-8FE6-1DF68B8C3A8D}">
      <dsp:nvSpPr>
        <dsp:cNvPr id="0" name=""/>
        <dsp:cNvSpPr/>
      </dsp:nvSpPr>
      <dsp:spPr>
        <a:xfrm>
          <a:off x="2852791" y="2946802"/>
          <a:ext cx="1210055" cy="1149811"/>
        </a:xfrm>
        <a:prstGeom prst="ellipse">
          <a:avLst/>
        </a:prstGeom>
        <a:solidFill>
          <a:schemeClr val="accent2">
            <a:shade val="50000"/>
            <a:hueOff val="-33187"/>
            <a:satOff val="-6727"/>
            <a:lumOff val="3700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200" b="1" kern="1200" noProof="0" dirty="0">
              <a:solidFill>
                <a:schemeClr val="tx1"/>
              </a:solidFill>
            </a:rPr>
            <a:t>Concertation autres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200" b="1" kern="1200" noProof="0" dirty="0">
              <a:solidFill>
                <a:schemeClr val="tx1"/>
              </a:solidFill>
            </a:rPr>
            <a:t>P.ex. CP-PSY</a:t>
          </a:r>
        </a:p>
      </dsp:txBody>
      <dsp:txXfrm>
        <a:off x="3029999" y="3115188"/>
        <a:ext cx="855639" cy="813039"/>
      </dsp:txXfrm>
    </dsp:sp>
    <dsp:sp modelId="{AA963C63-A5FC-4F38-BE34-A7B66E0F972E}">
      <dsp:nvSpPr>
        <dsp:cNvPr id="0" name=""/>
        <dsp:cNvSpPr/>
      </dsp:nvSpPr>
      <dsp:spPr>
        <a:xfrm>
          <a:off x="909002" y="2949988"/>
          <a:ext cx="1236927" cy="1143440"/>
        </a:xfrm>
        <a:prstGeom prst="ellipse">
          <a:avLst/>
        </a:prstGeom>
        <a:solidFill>
          <a:schemeClr val="accent2">
            <a:shade val="50000"/>
            <a:hueOff val="-33187"/>
            <a:satOff val="-6727"/>
            <a:lumOff val="3700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200" b="1" kern="1200" noProof="0" dirty="0">
              <a:solidFill>
                <a:schemeClr val="tx1"/>
              </a:solidFill>
            </a:rPr>
            <a:t>Concertation médecin-conseil</a:t>
          </a:r>
        </a:p>
      </dsp:txBody>
      <dsp:txXfrm>
        <a:off x="1090146" y="3117441"/>
        <a:ext cx="874639" cy="808534"/>
      </dsp:txXfrm>
    </dsp:sp>
    <dsp:sp modelId="{C741730E-5973-44A2-82F5-F4962DDE25A3}">
      <dsp:nvSpPr>
        <dsp:cNvPr id="0" name=""/>
        <dsp:cNvSpPr/>
      </dsp:nvSpPr>
      <dsp:spPr>
        <a:xfrm>
          <a:off x="310160" y="1092784"/>
          <a:ext cx="1241586" cy="1186098"/>
        </a:xfrm>
        <a:prstGeom prst="ellipse">
          <a:avLst/>
        </a:prstGeom>
        <a:solidFill>
          <a:schemeClr val="accent2">
            <a:shade val="50000"/>
            <a:hueOff val="-16594"/>
            <a:satOff val="-3364"/>
            <a:lumOff val="1850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200" b="1" kern="1200" noProof="0" dirty="0"/>
            <a:t>Concertation médecin traitant</a:t>
          </a:r>
        </a:p>
      </dsp:txBody>
      <dsp:txXfrm>
        <a:off x="491986" y="1266484"/>
        <a:ext cx="877934" cy="83869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D56E43-BA2E-45C4-AA60-D3AC2EABD30F}">
      <dsp:nvSpPr>
        <dsp:cNvPr id="0" name=""/>
        <dsp:cNvSpPr/>
      </dsp:nvSpPr>
      <dsp:spPr>
        <a:xfrm>
          <a:off x="575133" y="0"/>
          <a:ext cx="5181600" cy="3318414"/>
        </a:xfrm>
        <a:prstGeom prst="rightArrow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88C1AC-10DF-43CC-8F0E-73E724591B4F}">
      <dsp:nvSpPr>
        <dsp:cNvPr id="0" name=""/>
        <dsp:cNvSpPr/>
      </dsp:nvSpPr>
      <dsp:spPr>
        <a:xfrm>
          <a:off x="611460" y="995524"/>
          <a:ext cx="2362200" cy="132736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700" b="1" kern="1200" noProof="0" dirty="0"/>
            <a:t>Concertation sur réintégration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700" kern="1200" noProof="0" dirty="0"/>
            <a:t>Concertation Empl. – Trav. – CP-MT – (autres)</a:t>
          </a:r>
        </a:p>
      </dsp:txBody>
      <dsp:txXfrm>
        <a:off x="676257" y="1060321"/>
        <a:ext cx="2232606" cy="1197771"/>
      </dsp:txXfrm>
    </dsp:sp>
    <dsp:sp modelId="{021A3381-1D3D-498F-B289-DB3AD4BA87A1}">
      <dsp:nvSpPr>
        <dsp:cNvPr id="0" name=""/>
        <dsp:cNvSpPr/>
      </dsp:nvSpPr>
      <dsp:spPr>
        <a:xfrm>
          <a:off x="3165930" y="995524"/>
          <a:ext cx="2362200" cy="132736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700" b="1" kern="1200" noProof="0" dirty="0"/>
            <a:t>Accord 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700" kern="1200" noProof="0" dirty="0"/>
            <a:t>Médecin conseil</a:t>
          </a:r>
        </a:p>
      </dsp:txBody>
      <dsp:txXfrm>
        <a:off x="3230727" y="1060321"/>
        <a:ext cx="2232606" cy="119777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C9E1D5-4879-4899-8BD7-E446F59033C9}">
      <dsp:nvSpPr>
        <dsp:cNvPr id="0" name=""/>
        <dsp:cNvSpPr/>
      </dsp:nvSpPr>
      <dsp:spPr>
        <a:xfrm>
          <a:off x="879091" y="123999"/>
          <a:ext cx="2506294" cy="2506241"/>
        </a:xfrm>
        <a:prstGeom prst="ellipse">
          <a:avLst/>
        </a:prstGeom>
        <a:solidFill>
          <a:schemeClr val="accent4">
            <a:shade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900" kern="1200" noProof="0" dirty="0"/>
            <a:t>Plan de réintégration</a:t>
          </a:r>
        </a:p>
      </dsp:txBody>
      <dsp:txXfrm>
        <a:off x="1246129" y="491029"/>
        <a:ext cx="1772218" cy="1772181"/>
      </dsp:txXfrm>
    </dsp:sp>
    <dsp:sp modelId="{537AEBDC-20D1-42D3-8435-C9905294F6C8}">
      <dsp:nvSpPr>
        <dsp:cNvPr id="0" name=""/>
        <dsp:cNvSpPr/>
      </dsp:nvSpPr>
      <dsp:spPr>
        <a:xfrm>
          <a:off x="2309128" y="9813"/>
          <a:ext cx="278736" cy="278731"/>
        </a:xfrm>
        <a:prstGeom prst="ellipse">
          <a:avLst/>
        </a:prstGeom>
        <a:solidFill>
          <a:schemeClr val="accent4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C6E368-0E12-43AE-9E5D-F1AB65689576}">
      <dsp:nvSpPr>
        <dsp:cNvPr id="0" name=""/>
        <dsp:cNvSpPr/>
      </dsp:nvSpPr>
      <dsp:spPr>
        <a:xfrm>
          <a:off x="1649111" y="2444029"/>
          <a:ext cx="201827" cy="202021"/>
        </a:xfrm>
        <a:prstGeom prst="ellipse">
          <a:avLst/>
        </a:prstGeom>
        <a:solidFill>
          <a:schemeClr val="accent4">
            <a:shade val="50000"/>
            <a:hueOff val="-32221"/>
            <a:satOff val="-975"/>
            <a:lumOff val="640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866A2E-8490-43EC-A836-8EDBC683371B}">
      <dsp:nvSpPr>
        <dsp:cNvPr id="0" name=""/>
        <dsp:cNvSpPr/>
      </dsp:nvSpPr>
      <dsp:spPr>
        <a:xfrm>
          <a:off x="3546661" y="1141135"/>
          <a:ext cx="201827" cy="202021"/>
        </a:xfrm>
        <a:prstGeom prst="ellipse">
          <a:avLst/>
        </a:prstGeom>
        <a:solidFill>
          <a:schemeClr val="accent4">
            <a:shade val="50000"/>
            <a:hueOff val="-64441"/>
            <a:satOff val="-1950"/>
            <a:lumOff val="1280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059C50-7765-4209-ABB3-F5685DFE26CA}">
      <dsp:nvSpPr>
        <dsp:cNvPr id="0" name=""/>
        <dsp:cNvSpPr/>
      </dsp:nvSpPr>
      <dsp:spPr>
        <a:xfrm>
          <a:off x="2580873" y="2658933"/>
          <a:ext cx="278736" cy="278731"/>
        </a:xfrm>
        <a:prstGeom prst="ellipse">
          <a:avLst/>
        </a:prstGeom>
        <a:solidFill>
          <a:schemeClr val="accent4">
            <a:shade val="50000"/>
            <a:hueOff val="-96662"/>
            <a:satOff val="-2925"/>
            <a:lumOff val="1920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FC1A66-78C1-4D13-871A-2B18C5892214}">
      <dsp:nvSpPr>
        <dsp:cNvPr id="0" name=""/>
        <dsp:cNvSpPr/>
      </dsp:nvSpPr>
      <dsp:spPr>
        <a:xfrm>
          <a:off x="1706443" y="405951"/>
          <a:ext cx="201827" cy="202021"/>
        </a:xfrm>
        <a:prstGeom prst="ellipse">
          <a:avLst/>
        </a:prstGeom>
        <a:solidFill>
          <a:schemeClr val="accent4">
            <a:shade val="50000"/>
            <a:hueOff val="-128883"/>
            <a:satOff val="-3900"/>
            <a:lumOff val="2560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117845-2EB2-47A3-8674-8AE1947247CC}">
      <dsp:nvSpPr>
        <dsp:cNvPr id="0" name=""/>
        <dsp:cNvSpPr/>
      </dsp:nvSpPr>
      <dsp:spPr>
        <a:xfrm>
          <a:off x="1070197" y="1561574"/>
          <a:ext cx="201827" cy="202021"/>
        </a:xfrm>
        <a:prstGeom prst="ellipse">
          <a:avLst/>
        </a:prstGeom>
        <a:solidFill>
          <a:schemeClr val="accent4">
            <a:shade val="50000"/>
            <a:hueOff val="-161103"/>
            <a:satOff val="-4875"/>
            <a:lumOff val="3200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C58061-9C83-4E6F-89CF-E2001EFB4BA2}">
      <dsp:nvSpPr>
        <dsp:cNvPr id="0" name=""/>
        <dsp:cNvSpPr/>
      </dsp:nvSpPr>
      <dsp:spPr>
        <a:xfrm>
          <a:off x="96019" y="576352"/>
          <a:ext cx="1018925" cy="1018599"/>
        </a:xfrm>
        <a:prstGeom prst="ellipse">
          <a:avLst/>
        </a:prstGeom>
        <a:solidFill>
          <a:schemeClr val="accent4">
            <a:shade val="50000"/>
            <a:hueOff val="-193324"/>
            <a:satOff val="-5850"/>
            <a:lumOff val="3841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900" kern="1200" noProof="0" dirty="0"/>
            <a:t>Trav.</a:t>
          </a:r>
        </a:p>
      </dsp:txBody>
      <dsp:txXfrm>
        <a:off x="245237" y="725522"/>
        <a:ext cx="720489" cy="720259"/>
      </dsp:txXfrm>
    </dsp:sp>
    <dsp:sp modelId="{0B6BABA4-104A-4759-99AD-BDC6FDDA42E9}">
      <dsp:nvSpPr>
        <dsp:cNvPr id="0" name=""/>
        <dsp:cNvSpPr/>
      </dsp:nvSpPr>
      <dsp:spPr>
        <a:xfrm>
          <a:off x="2027129" y="414735"/>
          <a:ext cx="278736" cy="278731"/>
        </a:xfrm>
        <a:prstGeom prst="ellipse">
          <a:avLst/>
        </a:prstGeom>
        <a:solidFill>
          <a:schemeClr val="accent4">
            <a:shade val="50000"/>
            <a:hueOff val="-193324"/>
            <a:satOff val="-5850"/>
            <a:lumOff val="3841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3AE9D4-BAFF-4C5A-AC3A-E77C30389734}">
      <dsp:nvSpPr>
        <dsp:cNvPr id="0" name=""/>
        <dsp:cNvSpPr/>
      </dsp:nvSpPr>
      <dsp:spPr>
        <a:xfrm>
          <a:off x="191572" y="1893592"/>
          <a:ext cx="503869" cy="503883"/>
        </a:xfrm>
        <a:prstGeom prst="ellipse">
          <a:avLst/>
        </a:prstGeom>
        <a:solidFill>
          <a:schemeClr val="accent4">
            <a:shade val="50000"/>
            <a:hueOff val="-161103"/>
            <a:satOff val="-4875"/>
            <a:lumOff val="3200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6FA87C-9530-4F9E-BC55-B70262AFDCBE}">
      <dsp:nvSpPr>
        <dsp:cNvPr id="0" name=""/>
        <dsp:cNvSpPr/>
      </dsp:nvSpPr>
      <dsp:spPr>
        <a:xfrm>
          <a:off x="3642214" y="97063"/>
          <a:ext cx="1018925" cy="1018599"/>
        </a:xfrm>
        <a:prstGeom prst="ellipse">
          <a:avLst/>
        </a:prstGeom>
        <a:solidFill>
          <a:schemeClr val="accent4">
            <a:shade val="50000"/>
            <a:hueOff val="-128883"/>
            <a:satOff val="-3900"/>
            <a:lumOff val="2560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900" kern="1200" noProof="0" dirty="0"/>
            <a:t>Empl.</a:t>
          </a:r>
        </a:p>
      </dsp:txBody>
      <dsp:txXfrm>
        <a:off x="3791432" y="246233"/>
        <a:ext cx="720489" cy="720259"/>
      </dsp:txXfrm>
    </dsp:sp>
    <dsp:sp modelId="{5C341C21-B1F1-4857-A212-D3B66EC56145}">
      <dsp:nvSpPr>
        <dsp:cNvPr id="0" name=""/>
        <dsp:cNvSpPr/>
      </dsp:nvSpPr>
      <dsp:spPr>
        <a:xfrm>
          <a:off x="3187753" y="800333"/>
          <a:ext cx="278736" cy="278731"/>
        </a:xfrm>
        <a:prstGeom prst="ellipse">
          <a:avLst/>
        </a:prstGeom>
        <a:solidFill>
          <a:schemeClr val="accent4">
            <a:shade val="50000"/>
            <a:hueOff val="-96662"/>
            <a:satOff val="-2925"/>
            <a:lumOff val="1920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06FB45-A02C-4E6B-8626-76D30393589C}">
      <dsp:nvSpPr>
        <dsp:cNvPr id="0" name=""/>
        <dsp:cNvSpPr/>
      </dsp:nvSpPr>
      <dsp:spPr>
        <a:xfrm>
          <a:off x="0" y="2493216"/>
          <a:ext cx="201827" cy="202021"/>
        </a:xfrm>
        <a:prstGeom prst="ellipse">
          <a:avLst/>
        </a:prstGeom>
        <a:solidFill>
          <a:schemeClr val="accent4">
            <a:shade val="50000"/>
            <a:hueOff val="-64441"/>
            <a:satOff val="-1950"/>
            <a:lumOff val="1280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CDC081-F855-4349-A37C-01E781191A88}">
      <dsp:nvSpPr>
        <dsp:cNvPr id="0" name=""/>
        <dsp:cNvSpPr/>
      </dsp:nvSpPr>
      <dsp:spPr>
        <a:xfrm>
          <a:off x="2012680" y="2205701"/>
          <a:ext cx="201827" cy="202021"/>
        </a:xfrm>
        <a:prstGeom prst="ellipse">
          <a:avLst/>
        </a:prstGeom>
        <a:solidFill>
          <a:schemeClr val="accent4">
            <a:shade val="50000"/>
            <a:hueOff val="-32221"/>
            <a:satOff val="-975"/>
            <a:lumOff val="640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8E15AF-E401-430A-96B8-71048E2BD0E4}">
      <dsp:nvSpPr>
        <dsp:cNvPr id="0" name=""/>
        <dsp:cNvSpPr/>
      </dsp:nvSpPr>
      <dsp:spPr>
        <a:xfrm>
          <a:off x="457199" y="0"/>
          <a:ext cx="5181600" cy="3391805"/>
        </a:xfrm>
        <a:prstGeom prst="rightArrow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24C35C-ACAA-48A4-B2BA-61CE348388E6}">
      <dsp:nvSpPr>
        <dsp:cNvPr id="0" name=""/>
        <dsp:cNvSpPr/>
      </dsp:nvSpPr>
      <dsp:spPr>
        <a:xfrm>
          <a:off x="4394" y="1017541"/>
          <a:ext cx="2267984" cy="1356722"/>
        </a:xfrm>
        <a:prstGeom prst="roundRect">
          <a:avLst/>
        </a:prstGeom>
        <a:solidFill>
          <a:schemeClr val="accent5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400" kern="1200" noProof="0" dirty="0"/>
            <a:t>Mise en œuvre Plan de réintégration</a:t>
          </a:r>
        </a:p>
      </dsp:txBody>
      <dsp:txXfrm>
        <a:off x="70624" y="1083771"/>
        <a:ext cx="2135524" cy="1224262"/>
      </dsp:txXfrm>
    </dsp:sp>
    <dsp:sp modelId="{D9DA4B8D-4184-4939-82A0-A0D516B8E6BC}">
      <dsp:nvSpPr>
        <dsp:cNvPr id="0" name=""/>
        <dsp:cNvSpPr/>
      </dsp:nvSpPr>
      <dsp:spPr>
        <a:xfrm>
          <a:off x="2363312" y="1017541"/>
          <a:ext cx="1818679" cy="1356722"/>
        </a:xfrm>
        <a:prstGeom prst="roundRect">
          <a:avLst/>
        </a:prstGeom>
        <a:solidFill>
          <a:schemeClr val="accent5">
            <a:shade val="80000"/>
            <a:hueOff val="102610"/>
            <a:satOff val="-1119"/>
            <a:lumOff val="1278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400" kern="1200" noProof="0" dirty="0"/>
            <a:t>Suivi</a:t>
          </a:r>
        </a:p>
      </dsp:txBody>
      <dsp:txXfrm>
        <a:off x="2429542" y="1083771"/>
        <a:ext cx="1686219" cy="1224262"/>
      </dsp:txXfrm>
    </dsp:sp>
    <dsp:sp modelId="{36654110-7CDF-4609-8EED-B4C3BC9D7E0D}">
      <dsp:nvSpPr>
        <dsp:cNvPr id="0" name=""/>
        <dsp:cNvSpPr/>
      </dsp:nvSpPr>
      <dsp:spPr>
        <a:xfrm>
          <a:off x="4272926" y="1017541"/>
          <a:ext cx="1818679" cy="1356722"/>
        </a:xfrm>
        <a:prstGeom prst="roundRect">
          <a:avLst/>
        </a:prstGeom>
        <a:solidFill>
          <a:schemeClr val="accent5">
            <a:shade val="80000"/>
            <a:hueOff val="205221"/>
            <a:satOff val="-2238"/>
            <a:lumOff val="2557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400" kern="1200" noProof="0" dirty="0"/>
            <a:t>Adaptation si nécessaire</a:t>
          </a:r>
          <a:endParaRPr lang="fr-BE" sz="2000" kern="1200" noProof="0" dirty="0"/>
        </a:p>
      </dsp:txBody>
      <dsp:txXfrm>
        <a:off x="4339156" y="1083771"/>
        <a:ext cx="1686219" cy="12242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nl-NL" dirty="0"/>
              <a:t>re-integratie van werknemers 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ADF6B3-E380-C24F-BA02-EA7C9AE72337}" type="datetimeFigureOut">
              <a:rPr lang="nl-NL" smtClean="0"/>
              <a:t>2-11-2016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1CF41E-3AC9-5944-BC3A-3B6FFCE0D4A2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56137129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nl-NL" dirty="0"/>
              <a:t>re-integratie van werknemers 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E9E3C4-5237-C64B-B323-82C0A279F6A9}" type="datetimeFigureOut">
              <a:rPr lang="nl-NL" smtClean="0"/>
              <a:t>2-11-2016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Klik om de tekststijl van het model te bewerken</a:t>
            </a:r>
          </a:p>
          <a:p>
            <a:pPr lvl="1"/>
            <a:r>
              <a:rPr lang="fr-FR"/>
              <a:t>Tweede niveau</a:t>
            </a:r>
          </a:p>
          <a:p>
            <a:pPr lvl="2"/>
            <a:r>
              <a:rPr lang="fr-FR"/>
              <a:t>Derde niveau</a:t>
            </a:r>
          </a:p>
          <a:p>
            <a:pPr lvl="3"/>
            <a:r>
              <a:rPr lang="fr-FR"/>
              <a:t>Vierde niveau</a:t>
            </a:r>
          </a:p>
          <a:p>
            <a:pPr lvl="4"/>
            <a:r>
              <a:rPr lang="fr-FR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99490F-B7CE-2F40-BB8E-2C28C3D6C5AE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0665036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99490F-B7CE-2F40-BB8E-2C28C3D6C5AE}" type="slidenum">
              <a:rPr lang="nl-NL" smtClean="0"/>
              <a:t>1</a:t>
            </a:fld>
            <a:endParaRPr lang="nl-NL" dirty="0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nl-NL" dirty="0"/>
              <a:t>re-integratie van werknemers </a:t>
            </a:r>
          </a:p>
        </p:txBody>
      </p:sp>
    </p:spTree>
    <p:extLst>
      <p:ext uri="{BB962C8B-B14F-4D97-AF65-F5344CB8AC3E}">
        <p14:creationId xmlns:p14="http://schemas.microsoft.com/office/powerpoint/2010/main" val="30230254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/>
              <a:t>PA-AG</a:t>
            </a:r>
            <a:r>
              <a:rPr lang="en-US" baseline="0" dirty="0"/>
              <a:t>  die </a:t>
            </a:r>
            <a:r>
              <a:rPr lang="en-US" baseline="0" dirty="0" err="1"/>
              <a:t>een</a:t>
            </a:r>
            <a:r>
              <a:rPr lang="en-US" baseline="0" dirty="0"/>
              <a:t> re-</a:t>
            </a:r>
            <a:r>
              <a:rPr lang="en-US" baseline="0" dirty="0" err="1"/>
              <a:t>integratieverzoek</a:t>
            </a:r>
            <a:r>
              <a:rPr lang="en-US" baseline="0" dirty="0"/>
              <a:t> heeft </a:t>
            </a:r>
            <a:r>
              <a:rPr lang="en-US" baseline="0" dirty="0" err="1"/>
              <a:t>ontvangen</a:t>
            </a:r>
            <a:r>
              <a:rPr lang="en-US" baseline="0" dirty="0"/>
              <a:t>, </a:t>
            </a:r>
            <a:r>
              <a:rPr lang="en-US" baseline="0" dirty="0" err="1"/>
              <a:t>nodigt</a:t>
            </a:r>
            <a:r>
              <a:rPr lang="en-US" baseline="0" dirty="0"/>
              <a:t> de WN zo </a:t>
            </a:r>
            <a:r>
              <a:rPr lang="en-US" baseline="0" dirty="0" err="1"/>
              <a:t>snel</a:t>
            </a:r>
            <a:r>
              <a:rPr lang="en-US" baseline="0" dirty="0"/>
              <a:t> </a:t>
            </a:r>
            <a:r>
              <a:rPr lang="en-US" baseline="0" dirty="0" err="1"/>
              <a:t>mogelijk</a:t>
            </a:r>
            <a:r>
              <a:rPr lang="en-US" baseline="0" dirty="0"/>
              <a:t> </a:t>
            </a:r>
            <a:r>
              <a:rPr lang="en-US" baseline="0" dirty="0" err="1"/>
              <a:t>uit</a:t>
            </a:r>
            <a:r>
              <a:rPr lang="en-US" baseline="0" dirty="0"/>
              <a:t> </a:t>
            </a:r>
            <a:r>
              <a:rPr lang="en-US" baseline="0" dirty="0" err="1"/>
              <a:t>voor</a:t>
            </a:r>
            <a:r>
              <a:rPr lang="en-US" baseline="0" dirty="0"/>
              <a:t> </a:t>
            </a:r>
            <a:r>
              <a:rPr lang="en-US" baseline="0" dirty="0" err="1"/>
              <a:t>een</a:t>
            </a:r>
            <a:r>
              <a:rPr lang="en-US" baseline="0" dirty="0"/>
              <a:t> re-</a:t>
            </a:r>
            <a:r>
              <a:rPr lang="en-US" baseline="0" dirty="0" err="1"/>
              <a:t>integratiebeoordeling</a:t>
            </a:r>
            <a:r>
              <a:rPr lang="en-US" baseline="0" dirty="0"/>
              <a:t>: DOEL=</a:t>
            </a:r>
          </a:p>
          <a:p>
            <a:pPr marL="171450" indent="-171450">
              <a:buFontTx/>
              <a:buChar char="-"/>
            </a:pPr>
            <a:r>
              <a:rPr lang="en-US" baseline="0" dirty="0" err="1">
                <a:sym typeface="Wingdings" panose="05000000000000000000" pitchFamily="2" charset="2"/>
              </a:rPr>
              <a:t>nagaan</a:t>
            </a:r>
            <a:r>
              <a:rPr lang="en-US" baseline="0" dirty="0">
                <a:sym typeface="Wingdings" panose="05000000000000000000" pitchFamily="2" charset="2"/>
              </a:rPr>
              <a:t> of WN op </a:t>
            </a:r>
            <a:r>
              <a:rPr lang="en-US" baseline="0" dirty="0" err="1">
                <a:sym typeface="Wingdings" panose="05000000000000000000" pitchFamily="2" charset="2"/>
              </a:rPr>
              <a:t>termijn</a:t>
            </a:r>
            <a:r>
              <a:rPr lang="en-US" baseline="0" dirty="0">
                <a:sym typeface="Wingdings" panose="05000000000000000000" pitchFamily="2" charset="2"/>
              </a:rPr>
              <a:t> het </a:t>
            </a:r>
            <a:r>
              <a:rPr lang="en-US" baseline="0" dirty="0" err="1">
                <a:sym typeface="Wingdings" panose="05000000000000000000" pitchFamily="2" charset="2"/>
              </a:rPr>
              <a:t>overeengekomen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werk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opnieuw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kan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uitoefenen</a:t>
            </a:r>
            <a:r>
              <a:rPr lang="en-US" baseline="0" dirty="0">
                <a:sym typeface="Wingdings" panose="05000000000000000000" pitchFamily="2" charset="2"/>
              </a:rPr>
              <a:t> (</a:t>
            </a:r>
            <a:r>
              <a:rPr lang="en-US" baseline="0" dirty="0" err="1">
                <a:sym typeface="Wingdings" panose="05000000000000000000" pitchFamily="2" charset="2"/>
              </a:rPr>
              <a:t>inschatting</a:t>
            </a:r>
            <a:r>
              <a:rPr lang="en-US" baseline="0" dirty="0">
                <a:sym typeface="Wingdings" panose="05000000000000000000" pitchFamily="2" charset="2"/>
              </a:rPr>
              <a:t>) </a:t>
            </a:r>
          </a:p>
          <a:p>
            <a:pPr marL="628650" lvl="1" indent="-171450">
              <a:buFontTx/>
              <a:buChar char="-"/>
            </a:pPr>
            <a:r>
              <a:rPr lang="en-US" baseline="0" dirty="0" err="1">
                <a:sym typeface="Wingdings" panose="05000000000000000000" pitchFamily="2" charset="2"/>
              </a:rPr>
              <a:t>Eventueel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mits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aanpassingen</a:t>
            </a:r>
            <a:r>
              <a:rPr lang="en-US" baseline="0" dirty="0">
                <a:sym typeface="Wingdings" panose="05000000000000000000" pitchFamily="2" charset="2"/>
              </a:rPr>
              <a:t> van de </a:t>
            </a:r>
            <a:r>
              <a:rPr lang="en-US" baseline="0" dirty="0" err="1">
                <a:sym typeface="Wingdings" panose="05000000000000000000" pitchFamily="2" charset="2"/>
              </a:rPr>
              <a:t>werkpost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</a:p>
          <a:p>
            <a:pPr marL="171450" lvl="0" indent="-171450">
              <a:buFontTx/>
              <a:buChar char="-"/>
            </a:pPr>
            <a:r>
              <a:rPr lang="en-US" baseline="0" dirty="0" err="1">
                <a:sym typeface="Wingdings" panose="05000000000000000000" pitchFamily="2" charset="2"/>
              </a:rPr>
              <a:t>mogelijkheden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voor</a:t>
            </a:r>
            <a:r>
              <a:rPr lang="en-US" baseline="0" dirty="0">
                <a:sym typeface="Wingdings" panose="05000000000000000000" pitchFamily="2" charset="2"/>
              </a:rPr>
              <a:t> re-</a:t>
            </a:r>
            <a:r>
              <a:rPr lang="en-US" baseline="0" dirty="0" err="1">
                <a:sym typeface="Wingdings" panose="05000000000000000000" pitchFamily="2" charset="2"/>
              </a:rPr>
              <a:t>integratie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onderzoeken</a:t>
            </a:r>
            <a:r>
              <a:rPr lang="en-US" baseline="0" dirty="0">
                <a:sym typeface="Wingdings" panose="05000000000000000000" pitchFamily="2" charset="2"/>
              </a:rPr>
              <a:t> op basis van </a:t>
            </a:r>
            <a:r>
              <a:rPr lang="en-US" baseline="0" dirty="0" err="1">
                <a:sym typeface="Wingdings" panose="05000000000000000000" pitchFamily="2" charset="2"/>
              </a:rPr>
              <a:t>zijn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arbeidscapaciteiten</a:t>
            </a:r>
            <a:endParaRPr lang="en-US" baseline="0" dirty="0">
              <a:sym typeface="Wingdings" panose="05000000000000000000" pitchFamily="2" charset="2"/>
            </a:endParaRPr>
          </a:p>
          <a:p>
            <a:pPr marL="628650" lvl="1" indent="-171450">
              <a:buFontTx/>
              <a:buChar char="-"/>
            </a:pPr>
            <a:r>
              <a:rPr lang="en-US" baseline="0" dirty="0" err="1">
                <a:sym typeface="Wingdings" panose="05000000000000000000" pitchFamily="2" charset="2"/>
              </a:rPr>
              <a:t>kan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hij</a:t>
            </a:r>
            <a:r>
              <a:rPr lang="en-US" baseline="0" dirty="0">
                <a:sym typeface="Wingdings" panose="05000000000000000000" pitchFamily="2" charset="2"/>
              </a:rPr>
              <a:t> (</a:t>
            </a:r>
            <a:r>
              <a:rPr lang="en-US" baseline="0" dirty="0" err="1">
                <a:sym typeface="Wingdings" panose="05000000000000000000" pitchFamily="2" charset="2"/>
              </a:rPr>
              <a:t>afwachting</a:t>
            </a:r>
            <a:r>
              <a:rPr lang="en-US" baseline="0" dirty="0">
                <a:sym typeface="Wingdings" panose="05000000000000000000" pitchFamily="2" charset="2"/>
              </a:rPr>
              <a:t> van </a:t>
            </a:r>
            <a:r>
              <a:rPr lang="en-US" baseline="0" dirty="0" err="1">
                <a:sym typeface="Wingdings" panose="05000000000000000000" pitchFamily="2" charset="2"/>
              </a:rPr>
              <a:t>hernemen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overeengekomen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werk</a:t>
            </a:r>
            <a:r>
              <a:rPr lang="en-US" baseline="0" dirty="0">
                <a:sym typeface="Wingdings" panose="05000000000000000000" pitchFamily="2" charset="2"/>
              </a:rPr>
              <a:t> of </a:t>
            </a:r>
            <a:r>
              <a:rPr lang="en-US" baseline="0" dirty="0" err="1">
                <a:sym typeface="Wingdings" panose="05000000000000000000" pitchFamily="2" charset="2"/>
              </a:rPr>
              <a:t>definitief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indien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def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ongeschikt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voor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overeengekomen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werk</a:t>
            </a:r>
            <a:r>
              <a:rPr lang="en-US" baseline="0" dirty="0">
                <a:sym typeface="Wingdings" panose="05000000000000000000" pitchFamily="2" charset="2"/>
              </a:rPr>
              <a:t>) </a:t>
            </a:r>
            <a:r>
              <a:rPr lang="en-US" baseline="0" dirty="0" err="1">
                <a:sym typeface="Wingdings" panose="05000000000000000000" pitchFamily="2" charset="2"/>
              </a:rPr>
              <a:t>aangepast</a:t>
            </a:r>
            <a:r>
              <a:rPr lang="en-US" baseline="0" dirty="0">
                <a:sym typeface="Wingdings" panose="05000000000000000000" pitchFamily="2" charset="2"/>
              </a:rPr>
              <a:t> of </a:t>
            </a:r>
            <a:r>
              <a:rPr lang="en-US" baseline="0" dirty="0" err="1">
                <a:sym typeface="Wingdings" panose="05000000000000000000" pitchFamily="2" charset="2"/>
              </a:rPr>
              <a:t>ander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werk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doen</a:t>
            </a:r>
            <a:r>
              <a:rPr lang="en-US" baseline="0" dirty="0">
                <a:sym typeface="Wingdings" panose="05000000000000000000" pitchFamily="2" charset="2"/>
              </a:rPr>
              <a:t>? </a:t>
            </a:r>
          </a:p>
          <a:p>
            <a:pPr marL="628650" lvl="1" indent="-171450">
              <a:buFontTx/>
              <a:buChar char="-"/>
            </a:pPr>
            <a:r>
              <a:rPr lang="en-US" baseline="0" dirty="0" err="1">
                <a:sym typeface="Wingdings" panose="05000000000000000000" pitchFamily="2" charset="2"/>
              </a:rPr>
              <a:t>Zijn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er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aanpassingen</a:t>
            </a:r>
            <a:r>
              <a:rPr lang="en-US" baseline="0" dirty="0">
                <a:sym typeface="Wingdings" panose="05000000000000000000" pitchFamily="2" charset="2"/>
              </a:rPr>
              <a:t> van de </a:t>
            </a:r>
            <a:r>
              <a:rPr lang="en-US" baseline="0" dirty="0" err="1">
                <a:sym typeface="Wingdings" panose="05000000000000000000" pitchFamily="2" charset="2"/>
              </a:rPr>
              <a:t>werkpost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nodig</a:t>
            </a:r>
            <a:r>
              <a:rPr lang="en-US" baseline="0" dirty="0">
                <a:sym typeface="Wingdings" panose="05000000000000000000" pitchFamily="2" charset="2"/>
              </a:rPr>
              <a:t> om </a:t>
            </a:r>
            <a:r>
              <a:rPr lang="en-US" baseline="0" dirty="0" err="1">
                <a:sym typeface="Wingdings" panose="05000000000000000000" pitchFamily="2" charset="2"/>
              </a:rPr>
              <a:t>dat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mogelijk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te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maken</a:t>
            </a:r>
            <a:r>
              <a:rPr lang="en-US" baseline="0" dirty="0">
                <a:sym typeface="Wingdings" panose="05000000000000000000" pitchFamily="2" charset="2"/>
              </a:rPr>
              <a:t>? </a:t>
            </a:r>
          </a:p>
          <a:p>
            <a:pPr marL="457200" lvl="1" indent="0">
              <a:buFontTx/>
              <a:buNone/>
            </a:pPr>
            <a:r>
              <a:rPr lang="en-US" baseline="0" dirty="0">
                <a:sym typeface="Wingdings" panose="05000000000000000000" pitchFamily="2" charset="2"/>
              </a:rPr>
              <a:t> </a:t>
            </a:r>
            <a:r>
              <a:rPr lang="en-US" baseline="0" dirty="0" err="1">
                <a:sym typeface="Wingdings" panose="05000000000000000000" pitchFamily="2" charset="2"/>
              </a:rPr>
              <a:t>Geen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beoordeling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vanuit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bestaande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mogelijkheden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binnen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onderneming</a:t>
            </a:r>
            <a:r>
              <a:rPr lang="en-US" baseline="0" dirty="0">
                <a:sym typeface="Wingdings" panose="05000000000000000000" pitchFamily="2" charset="2"/>
              </a:rPr>
              <a:t>, maar </a:t>
            </a:r>
            <a:r>
              <a:rPr lang="en-US" baseline="0" dirty="0" err="1">
                <a:sym typeface="Wingdings" panose="05000000000000000000" pitchFamily="2" charset="2"/>
              </a:rPr>
              <a:t>eerder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vanuit</a:t>
            </a:r>
            <a:r>
              <a:rPr lang="en-US" baseline="0" dirty="0">
                <a:sym typeface="Wingdings" panose="05000000000000000000" pitchFamily="2" charset="2"/>
              </a:rPr>
              <a:t> de </a:t>
            </a:r>
            <a:r>
              <a:rPr lang="en-US" baseline="0" dirty="0" err="1">
                <a:sym typeface="Wingdings" panose="05000000000000000000" pitchFamily="2" charset="2"/>
              </a:rPr>
              <a:t>restcapaciteiten</a:t>
            </a:r>
            <a:r>
              <a:rPr lang="en-US" baseline="0" dirty="0">
                <a:sym typeface="Wingdings" panose="05000000000000000000" pitchFamily="2" charset="2"/>
              </a:rPr>
              <a:t> van de WN (AG </a:t>
            </a:r>
            <a:r>
              <a:rPr lang="en-US" baseline="0" dirty="0" err="1">
                <a:sym typeface="Wingdings" panose="05000000000000000000" pitchFamily="2" charset="2"/>
              </a:rPr>
              <a:t>kan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immers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niet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beoordelen</a:t>
            </a:r>
            <a:r>
              <a:rPr lang="en-US" baseline="0" dirty="0">
                <a:sym typeface="Wingdings" panose="05000000000000000000" pitchFamily="2" charset="2"/>
              </a:rPr>
              <a:t> wat WG </a:t>
            </a:r>
            <a:r>
              <a:rPr lang="en-US" baseline="0" dirty="0" err="1">
                <a:sym typeface="Wingdings" panose="05000000000000000000" pitchFamily="2" charset="2"/>
              </a:rPr>
              <a:t>kan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aanbieden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inzake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aangepast</a:t>
            </a:r>
            <a:r>
              <a:rPr lang="en-US" baseline="0" dirty="0">
                <a:sym typeface="Wingdings" panose="05000000000000000000" pitchFamily="2" charset="2"/>
              </a:rPr>
              <a:t>/</a:t>
            </a:r>
            <a:r>
              <a:rPr lang="en-US" baseline="0" dirty="0" err="1">
                <a:sym typeface="Wingdings" panose="05000000000000000000" pitchFamily="2" charset="2"/>
              </a:rPr>
              <a:t>ander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werk</a:t>
            </a:r>
            <a:r>
              <a:rPr lang="en-US" baseline="0" dirty="0">
                <a:sym typeface="Wingdings" panose="05000000000000000000" pitchFamily="2" charset="2"/>
              </a:rPr>
              <a:t>, maar </a:t>
            </a:r>
            <a:r>
              <a:rPr lang="en-US" baseline="0" dirty="0" err="1">
                <a:sym typeface="Wingdings" panose="05000000000000000000" pitchFamily="2" charset="2"/>
              </a:rPr>
              <a:t>wel</a:t>
            </a:r>
            <a:r>
              <a:rPr lang="en-US" baseline="0" dirty="0">
                <a:sym typeface="Wingdings" panose="05000000000000000000" pitchFamily="2" charset="2"/>
              </a:rPr>
              <a:t> om vast </a:t>
            </a:r>
            <a:r>
              <a:rPr lang="en-US" baseline="0" dirty="0" err="1">
                <a:sym typeface="Wingdings" panose="05000000000000000000" pitchFamily="2" charset="2"/>
              </a:rPr>
              <a:t>te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stellen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dat</a:t>
            </a:r>
            <a:r>
              <a:rPr lang="en-US" baseline="0" dirty="0">
                <a:sym typeface="Wingdings" panose="05000000000000000000" pitchFamily="2" charset="2"/>
              </a:rPr>
              <a:t> WN </a:t>
            </a:r>
            <a:r>
              <a:rPr lang="en-US" baseline="0" dirty="0" err="1">
                <a:sym typeface="Wingdings" panose="05000000000000000000" pitchFamily="2" charset="2"/>
              </a:rPr>
              <a:t>geen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lange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periodes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zittend</a:t>
            </a:r>
            <a:r>
              <a:rPr lang="en-US" baseline="0" dirty="0">
                <a:sym typeface="Wingdings" panose="05000000000000000000" pitchFamily="2" charset="2"/>
              </a:rPr>
              <a:t> of in de </a:t>
            </a:r>
            <a:r>
              <a:rPr lang="en-US" baseline="0" dirty="0" err="1">
                <a:sym typeface="Wingdings" panose="05000000000000000000" pitchFamily="2" charset="2"/>
              </a:rPr>
              <a:t>wagen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kan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doorbrengen</a:t>
            </a:r>
            <a:r>
              <a:rPr lang="en-US" baseline="0" dirty="0">
                <a:sym typeface="Wingdings" panose="05000000000000000000" pitchFamily="2" charset="2"/>
              </a:rPr>
              <a:t>, </a:t>
            </a:r>
            <a:r>
              <a:rPr lang="en-US" baseline="0" dirty="0" err="1">
                <a:sym typeface="Wingdings" panose="05000000000000000000" pitchFamily="2" charset="2"/>
              </a:rPr>
              <a:t>geen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zware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lasten</a:t>
            </a:r>
            <a:r>
              <a:rPr lang="en-US" baseline="0" dirty="0">
                <a:sym typeface="Wingdings" panose="05000000000000000000" pitchFamily="2" charset="2"/>
              </a:rPr>
              <a:t> mag </a:t>
            </a:r>
            <a:r>
              <a:rPr lang="en-US" baseline="0" dirty="0" err="1">
                <a:sym typeface="Wingdings" panose="05000000000000000000" pitchFamily="2" charset="2"/>
              </a:rPr>
              <a:t>tillen</a:t>
            </a:r>
            <a:r>
              <a:rPr lang="en-US" baseline="0" dirty="0">
                <a:sym typeface="Wingdings" panose="05000000000000000000" pitchFamily="2" charset="2"/>
              </a:rPr>
              <a:t>, </a:t>
            </a:r>
            <a:r>
              <a:rPr lang="en-US" baseline="0" dirty="0" err="1">
                <a:sym typeface="Wingdings" panose="05000000000000000000" pitchFamily="2" charset="2"/>
              </a:rPr>
              <a:t>wel</a:t>
            </a:r>
            <a:r>
              <a:rPr lang="en-US" baseline="0" dirty="0">
                <a:sym typeface="Wingdings" panose="05000000000000000000" pitchFamily="2" charset="2"/>
              </a:rPr>
              <a:t> al </a:t>
            </a:r>
            <a:r>
              <a:rPr lang="en-US" baseline="0" dirty="0" err="1">
                <a:sym typeface="Wingdings" panose="05000000000000000000" pitchFamily="2" charset="2"/>
              </a:rPr>
              <a:t>deeltijds</a:t>
            </a:r>
            <a:r>
              <a:rPr lang="en-US" baseline="0" dirty="0">
                <a:sym typeface="Wingdings" panose="05000000000000000000" pitchFamily="2" charset="2"/>
              </a:rPr>
              <a:t> maar nog </a:t>
            </a:r>
            <a:r>
              <a:rPr lang="en-US" baseline="0" dirty="0" err="1">
                <a:sym typeface="Wingdings" panose="05000000000000000000" pitchFamily="2" charset="2"/>
              </a:rPr>
              <a:t>niet</a:t>
            </a:r>
            <a:r>
              <a:rPr lang="en-US" baseline="0" dirty="0">
                <a:sym typeface="Wingdings" panose="05000000000000000000" pitchFamily="2" charset="2"/>
              </a:rPr>
              <a:t> fulltime </a:t>
            </a:r>
            <a:r>
              <a:rPr lang="en-US" baseline="0" dirty="0" err="1">
                <a:sym typeface="Wingdings" panose="05000000000000000000" pitchFamily="2" charset="2"/>
              </a:rPr>
              <a:t>kan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werken</a:t>
            </a:r>
            <a:r>
              <a:rPr lang="en-US" baseline="0" dirty="0">
                <a:sym typeface="Wingdings" panose="05000000000000000000" pitchFamily="2" charset="2"/>
              </a:rPr>
              <a:t>, </a:t>
            </a:r>
            <a:r>
              <a:rPr lang="en-US" baseline="0" dirty="0" err="1">
                <a:sym typeface="Wingdings" panose="05000000000000000000" pitchFamily="2" charset="2"/>
              </a:rPr>
              <a:t>geen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trappen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kan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lopen</a:t>
            </a:r>
            <a:r>
              <a:rPr lang="en-US" baseline="0" dirty="0">
                <a:sym typeface="Wingdings" panose="05000000000000000000" pitchFamily="2" charset="2"/>
              </a:rPr>
              <a:t>, </a:t>
            </a:r>
            <a:r>
              <a:rPr lang="en-US" baseline="0" dirty="0" err="1">
                <a:sym typeface="Wingdings" panose="05000000000000000000" pitchFamily="2" charset="2"/>
              </a:rPr>
              <a:t>enz</a:t>
            </a:r>
            <a:r>
              <a:rPr lang="en-US" baseline="0" dirty="0">
                <a:sym typeface="Wingdings" panose="05000000000000000000" pitchFamily="2" charset="2"/>
              </a:rPr>
              <a:t>.)</a:t>
            </a:r>
          </a:p>
          <a:p>
            <a:pPr marL="0" lvl="0" indent="0">
              <a:buFontTx/>
              <a:buNone/>
            </a:pPr>
            <a:endParaRPr lang="en-US" baseline="0" dirty="0">
              <a:sym typeface="Wingdings" panose="05000000000000000000" pitchFamily="2" charset="2"/>
            </a:endParaRPr>
          </a:p>
          <a:p>
            <a:pPr marL="0" lvl="0" indent="0">
              <a:buFontTx/>
              <a:buNone/>
            </a:pPr>
            <a:r>
              <a:rPr lang="en-US" baseline="0" dirty="0">
                <a:sym typeface="Wingdings" panose="05000000000000000000" pitchFamily="2" charset="2"/>
              </a:rPr>
              <a:t>Hoe? </a:t>
            </a:r>
          </a:p>
          <a:p>
            <a:pPr marL="171450" lvl="0" indent="-171450">
              <a:buFontTx/>
              <a:buChar char="-"/>
            </a:pPr>
            <a:r>
              <a:rPr lang="en-US" b="1" baseline="0" dirty="0" err="1">
                <a:sym typeface="Wingdings" panose="05000000000000000000" pitchFamily="2" charset="2"/>
              </a:rPr>
              <a:t>Onderzoek</a:t>
            </a:r>
            <a:r>
              <a:rPr lang="en-US" b="1" baseline="0" dirty="0">
                <a:sym typeface="Wingdings" panose="05000000000000000000" pitchFamily="2" charset="2"/>
              </a:rPr>
              <a:t> WN + </a:t>
            </a:r>
            <a:r>
              <a:rPr lang="en-US" b="1" baseline="0" dirty="0" err="1">
                <a:sym typeface="Wingdings" panose="05000000000000000000" pitchFamily="2" charset="2"/>
              </a:rPr>
              <a:t>Overleg</a:t>
            </a:r>
            <a:r>
              <a:rPr lang="en-US" b="1" baseline="0" dirty="0">
                <a:sym typeface="Wingdings" panose="05000000000000000000" pitchFamily="2" charset="2"/>
              </a:rPr>
              <a:t> met WN </a:t>
            </a:r>
            <a:r>
              <a:rPr lang="en-US" baseline="0" dirty="0">
                <a:sym typeface="Wingdings" panose="05000000000000000000" pitchFamily="2" charset="2"/>
              </a:rPr>
              <a:t>(hoe </a:t>
            </a:r>
            <a:r>
              <a:rPr lang="en-US" baseline="0" dirty="0" err="1">
                <a:sym typeface="Wingdings" panose="05000000000000000000" pitchFamily="2" charset="2"/>
              </a:rPr>
              <a:t>ziet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hij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een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eventuele</a:t>
            </a:r>
            <a:r>
              <a:rPr lang="en-US" baseline="0" dirty="0">
                <a:sym typeface="Wingdings" panose="05000000000000000000" pitchFamily="2" charset="2"/>
              </a:rPr>
              <a:t> re-</a:t>
            </a:r>
            <a:r>
              <a:rPr lang="en-US" baseline="0" dirty="0" err="1">
                <a:sym typeface="Wingdings" panose="05000000000000000000" pitchFamily="2" charset="2"/>
              </a:rPr>
              <a:t>integratie</a:t>
            </a:r>
            <a:r>
              <a:rPr lang="en-US" baseline="0" dirty="0">
                <a:sym typeface="Wingdings" panose="05000000000000000000" pitchFamily="2" charset="2"/>
              </a:rPr>
              <a:t>) </a:t>
            </a:r>
          </a:p>
          <a:p>
            <a:pPr marL="171450" lvl="0" indent="-171450">
              <a:buFontTx/>
              <a:buChar char="-"/>
            </a:pPr>
            <a:r>
              <a:rPr lang="en-US" b="1" baseline="0" dirty="0" err="1">
                <a:sym typeface="Wingdings" panose="05000000000000000000" pitchFamily="2" charset="2"/>
              </a:rPr>
              <a:t>Overleg</a:t>
            </a:r>
            <a:r>
              <a:rPr lang="en-US" b="1" baseline="0" dirty="0">
                <a:sym typeface="Wingdings" panose="05000000000000000000" pitchFamily="2" charset="2"/>
              </a:rPr>
              <a:t> met </a:t>
            </a:r>
            <a:r>
              <a:rPr lang="en-US" b="1" baseline="0" dirty="0" err="1">
                <a:sym typeface="Wingdings" panose="05000000000000000000" pitchFamily="2" charset="2"/>
              </a:rPr>
              <a:t>andere</a:t>
            </a:r>
            <a:r>
              <a:rPr lang="en-US" b="1" baseline="0" dirty="0">
                <a:sym typeface="Wingdings" panose="05000000000000000000" pitchFamily="2" charset="2"/>
              </a:rPr>
              <a:t> </a:t>
            </a:r>
            <a:r>
              <a:rPr lang="en-US" b="1" baseline="0" dirty="0" err="1">
                <a:sym typeface="Wingdings" panose="05000000000000000000" pitchFamily="2" charset="2"/>
              </a:rPr>
              <a:t>artsen</a:t>
            </a:r>
            <a:r>
              <a:rPr lang="en-US" b="1" baseline="0" dirty="0">
                <a:sym typeface="Wingdings" panose="05000000000000000000" pitchFamily="2" charset="2"/>
              </a:rPr>
              <a:t>: </a:t>
            </a:r>
          </a:p>
          <a:p>
            <a:pPr marL="628650" lvl="1" indent="-171450">
              <a:buFontTx/>
              <a:buChar char="-"/>
            </a:pPr>
            <a:r>
              <a:rPr lang="en-US" baseline="0" dirty="0" err="1">
                <a:sym typeface="Wingdings" panose="05000000000000000000" pitchFamily="2" charset="2"/>
              </a:rPr>
              <a:t>idealiter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ook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behandelend</a:t>
            </a:r>
            <a:r>
              <a:rPr lang="en-US" baseline="0" dirty="0">
                <a:sym typeface="Wingdings" panose="05000000000000000000" pitchFamily="2" charset="2"/>
              </a:rPr>
              <a:t> arts (op </a:t>
            </a:r>
            <a:r>
              <a:rPr lang="en-US" baseline="0" dirty="0" err="1">
                <a:sym typeface="Wingdings" panose="05000000000000000000" pitchFamily="2" charset="2"/>
              </a:rPr>
              <a:t>vwde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dat</a:t>
            </a:r>
            <a:r>
              <a:rPr lang="en-US" baseline="0" dirty="0">
                <a:sym typeface="Wingdings" panose="05000000000000000000" pitchFamily="2" charset="2"/>
              </a:rPr>
              <a:t> WN </a:t>
            </a:r>
            <a:r>
              <a:rPr lang="en-US" baseline="0" dirty="0" err="1">
                <a:sym typeface="Wingdings" panose="05000000000000000000" pitchFamily="2" charset="2"/>
              </a:rPr>
              <a:t>toestemming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geeft</a:t>
            </a:r>
            <a:r>
              <a:rPr lang="en-US" baseline="0" dirty="0">
                <a:sym typeface="Wingdings" panose="05000000000000000000" pitchFamily="2" charset="2"/>
              </a:rPr>
              <a:t>) – </a:t>
            </a:r>
            <a:r>
              <a:rPr lang="en-US" baseline="0" dirty="0" err="1">
                <a:sym typeface="Wingdings" panose="05000000000000000000" pitchFamily="2" charset="2"/>
              </a:rPr>
              <a:t>zij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zijn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allebei</a:t>
            </a:r>
            <a:r>
              <a:rPr lang="en-US" baseline="0" dirty="0">
                <a:sym typeface="Wingdings" panose="05000000000000000000" pitchFamily="2" charset="2"/>
              </a:rPr>
              <a:t> arts, </a:t>
            </a:r>
            <a:r>
              <a:rPr lang="en-US" baseline="0" dirty="0" err="1">
                <a:sym typeface="Wingdings" panose="05000000000000000000" pitchFamily="2" charset="2"/>
              </a:rPr>
              <a:t>dus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beide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gebonden</a:t>
            </a:r>
            <a:r>
              <a:rPr lang="en-US" baseline="0" dirty="0">
                <a:sym typeface="Wingdings" panose="05000000000000000000" pitchFamily="2" charset="2"/>
              </a:rPr>
              <a:t> door het </a:t>
            </a:r>
            <a:r>
              <a:rPr lang="en-US" baseline="0" dirty="0" err="1">
                <a:sym typeface="Wingdings" panose="05000000000000000000" pitchFamily="2" charset="2"/>
              </a:rPr>
              <a:t>medisch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beroepsgeheim</a:t>
            </a:r>
            <a:r>
              <a:rPr lang="en-US" baseline="0" dirty="0">
                <a:sym typeface="Wingdings" panose="05000000000000000000" pitchFamily="2" charset="2"/>
              </a:rPr>
              <a:t>. Hun </a:t>
            </a:r>
            <a:r>
              <a:rPr lang="en-US" baseline="0" dirty="0" err="1">
                <a:sym typeface="Wingdings" panose="05000000000000000000" pitchFamily="2" charset="2"/>
              </a:rPr>
              <a:t>voornaamste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doel</a:t>
            </a:r>
            <a:r>
              <a:rPr lang="en-US" baseline="0" dirty="0">
                <a:sym typeface="Wingdings" panose="05000000000000000000" pitchFamily="2" charset="2"/>
              </a:rPr>
              <a:t> is </a:t>
            </a:r>
            <a:r>
              <a:rPr lang="en-US" baseline="0" dirty="0" err="1">
                <a:sym typeface="Wingdings" panose="05000000000000000000" pitchFamily="2" charset="2"/>
              </a:rPr>
              <a:t>bovendien</a:t>
            </a:r>
            <a:r>
              <a:rPr lang="en-US" baseline="0" dirty="0">
                <a:sym typeface="Wingdings" panose="05000000000000000000" pitchFamily="2" charset="2"/>
              </a:rPr>
              <a:t> de </a:t>
            </a:r>
            <a:r>
              <a:rPr lang="en-US" baseline="0" dirty="0" err="1">
                <a:sym typeface="Wingdings" panose="05000000000000000000" pitchFamily="2" charset="2"/>
              </a:rPr>
              <a:t>bescherming</a:t>
            </a:r>
            <a:r>
              <a:rPr lang="en-US" baseline="0" dirty="0">
                <a:sym typeface="Wingdings" panose="05000000000000000000" pitchFamily="2" charset="2"/>
              </a:rPr>
              <a:t> van de </a:t>
            </a:r>
            <a:r>
              <a:rPr lang="en-US" baseline="0" dirty="0" err="1">
                <a:sym typeface="Wingdings" panose="05000000000000000000" pitchFamily="2" charset="2"/>
              </a:rPr>
              <a:t>gezondheid</a:t>
            </a:r>
            <a:r>
              <a:rPr lang="en-US" baseline="0" dirty="0">
                <a:sym typeface="Wingdings" panose="05000000000000000000" pitchFamily="2" charset="2"/>
              </a:rPr>
              <a:t> van de </a:t>
            </a:r>
            <a:r>
              <a:rPr lang="en-US" baseline="0" dirty="0" err="1">
                <a:sym typeface="Wingdings" panose="05000000000000000000" pitchFamily="2" charset="2"/>
              </a:rPr>
              <a:t>patiênt</a:t>
            </a:r>
            <a:r>
              <a:rPr lang="en-US" baseline="0" dirty="0">
                <a:sym typeface="Wingdings" panose="05000000000000000000" pitchFamily="2" charset="2"/>
              </a:rPr>
              <a:t>/</a:t>
            </a:r>
            <a:r>
              <a:rPr lang="en-US" baseline="0" dirty="0" err="1">
                <a:sym typeface="Wingdings" panose="05000000000000000000" pitchFamily="2" charset="2"/>
              </a:rPr>
              <a:t>werknemer</a:t>
            </a:r>
            <a:r>
              <a:rPr lang="en-US" baseline="0" dirty="0">
                <a:sym typeface="Wingdings" panose="05000000000000000000" pitchFamily="2" charset="2"/>
              </a:rPr>
              <a:t>. BA </a:t>
            </a:r>
            <a:r>
              <a:rPr lang="en-US" baseline="0" dirty="0" err="1">
                <a:sym typeface="Wingdings" panose="05000000000000000000" pitchFamily="2" charset="2"/>
              </a:rPr>
              <a:t>kent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gezondheidstoestand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en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mogelijkheden</a:t>
            </a:r>
            <a:r>
              <a:rPr lang="en-US" baseline="0" dirty="0">
                <a:sym typeface="Wingdings" panose="05000000000000000000" pitchFamily="2" charset="2"/>
              </a:rPr>
              <a:t> van </a:t>
            </a:r>
            <a:r>
              <a:rPr lang="en-US" baseline="0" dirty="0" err="1">
                <a:sym typeface="Wingdings" panose="05000000000000000000" pitchFamily="2" charset="2"/>
              </a:rPr>
              <a:t>zijn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patiënt</a:t>
            </a:r>
            <a:r>
              <a:rPr lang="en-US" baseline="0" dirty="0">
                <a:sym typeface="Wingdings" panose="05000000000000000000" pitchFamily="2" charset="2"/>
              </a:rPr>
              <a:t>, maar AG </a:t>
            </a:r>
            <a:r>
              <a:rPr lang="en-US" baseline="0" dirty="0" err="1">
                <a:sym typeface="Wingdings" panose="05000000000000000000" pitchFamily="2" charset="2"/>
              </a:rPr>
              <a:t>kent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beter</a:t>
            </a:r>
            <a:r>
              <a:rPr lang="en-US" baseline="0" dirty="0">
                <a:sym typeface="Wingdings" panose="05000000000000000000" pitchFamily="2" charset="2"/>
              </a:rPr>
              <a:t> de </a:t>
            </a:r>
            <a:r>
              <a:rPr lang="en-US" baseline="0" dirty="0" err="1">
                <a:sym typeface="Wingdings" panose="05000000000000000000" pitchFamily="2" charset="2"/>
              </a:rPr>
              <a:t>arbeidsomgeving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dus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zij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moeten</a:t>
            </a:r>
            <a:r>
              <a:rPr lang="en-US" baseline="0" dirty="0">
                <a:sym typeface="Wingdings" panose="05000000000000000000" pitchFamily="2" charset="2"/>
              </a:rPr>
              <a:t> info </a:t>
            </a:r>
            <a:r>
              <a:rPr lang="en-US" baseline="0" dirty="0" err="1">
                <a:sym typeface="Wingdings" panose="05000000000000000000" pitchFamily="2" charset="2"/>
              </a:rPr>
              <a:t>uitwisselen</a:t>
            </a:r>
            <a:r>
              <a:rPr lang="en-US" baseline="0" dirty="0">
                <a:sym typeface="Wingdings" panose="05000000000000000000" pitchFamily="2" charset="2"/>
              </a:rPr>
              <a:t>. </a:t>
            </a:r>
          </a:p>
          <a:p>
            <a:pPr marL="628650" lvl="1" indent="-171450">
              <a:buFontTx/>
              <a:buChar char="-"/>
            </a:pPr>
            <a:r>
              <a:rPr lang="en-US" baseline="0" dirty="0" err="1">
                <a:sym typeface="Wingdings" panose="05000000000000000000" pitchFamily="2" charset="2"/>
              </a:rPr>
              <a:t>Overleg</a:t>
            </a:r>
            <a:r>
              <a:rPr lang="en-US" baseline="0" dirty="0">
                <a:sym typeface="Wingdings" panose="05000000000000000000" pitchFamily="2" charset="2"/>
              </a:rPr>
              <a:t> met </a:t>
            </a:r>
            <a:r>
              <a:rPr lang="en-US" baseline="0" dirty="0" err="1">
                <a:sym typeface="Wingdings" panose="05000000000000000000" pitchFamily="2" charset="2"/>
              </a:rPr>
              <a:t>adviserend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geneesheer</a:t>
            </a:r>
            <a:r>
              <a:rPr lang="en-US" baseline="0" dirty="0">
                <a:sym typeface="Wingdings" panose="05000000000000000000" pitchFamily="2" charset="2"/>
              </a:rPr>
              <a:t> = minder </a:t>
            </a:r>
            <a:r>
              <a:rPr lang="en-US" baseline="0" dirty="0" err="1">
                <a:sym typeface="Wingdings" panose="05000000000000000000" pitchFamily="2" charset="2"/>
              </a:rPr>
              <a:t>noodzakelijk</a:t>
            </a:r>
            <a:r>
              <a:rPr lang="en-US" baseline="0" dirty="0">
                <a:sym typeface="Wingdings" panose="05000000000000000000" pitchFamily="2" charset="2"/>
              </a:rPr>
              <a:t> in </a:t>
            </a:r>
            <a:r>
              <a:rPr lang="en-US" baseline="0" dirty="0" err="1">
                <a:sym typeface="Wingdings" panose="05000000000000000000" pitchFamily="2" charset="2"/>
              </a:rPr>
              <a:t>deze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fase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wanneer</a:t>
            </a:r>
            <a:r>
              <a:rPr lang="en-US" baseline="0" dirty="0">
                <a:sym typeface="Wingdings" panose="05000000000000000000" pitchFamily="2" charset="2"/>
              </a:rPr>
              <a:t> het </a:t>
            </a:r>
            <a:r>
              <a:rPr lang="en-US" baseline="0" dirty="0" err="1">
                <a:sym typeface="Wingdings" panose="05000000000000000000" pitchFamily="2" charset="2"/>
              </a:rPr>
              <a:t>traject</a:t>
            </a:r>
            <a:r>
              <a:rPr lang="en-US" baseline="0" dirty="0">
                <a:sym typeface="Wingdings" panose="05000000000000000000" pitchFamily="2" charset="2"/>
              </a:rPr>
              <a:t> op </a:t>
            </a:r>
            <a:r>
              <a:rPr lang="en-US" baseline="0" dirty="0" err="1">
                <a:sym typeface="Wingdings" panose="05000000000000000000" pitchFamily="2" charset="2"/>
              </a:rPr>
              <a:t>zijn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vraag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wordt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opgestart</a:t>
            </a:r>
            <a:r>
              <a:rPr lang="en-US" baseline="0" dirty="0">
                <a:sym typeface="Wingdings" panose="05000000000000000000" pitchFamily="2" charset="2"/>
              </a:rPr>
              <a:t>, maar </a:t>
            </a:r>
            <a:r>
              <a:rPr lang="en-US" baseline="0" dirty="0" err="1">
                <a:sym typeface="Wingdings" panose="05000000000000000000" pitchFamily="2" charset="2"/>
              </a:rPr>
              <a:t>vooral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bij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opstarten</a:t>
            </a:r>
            <a:r>
              <a:rPr lang="en-US" baseline="0" dirty="0">
                <a:sym typeface="Wingdings" panose="05000000000000000000" pitchFamily="2" charset="2"/>
              </a:rPr>
              <a:t> op </a:t>
            </a:r>
            <a:r>
              <a:rPr lang="en-US" baseline="0" dirty="0" err="1">
                <a:sym typeface="Wingdings" panose="05000000000000000000" pitchFamily="2" charset="2"/>
              </a:rPr>
              <a:t>vraag</a:t>
            </a:r>
            <a:r>
              <a:rPr lang="en-US" baseline="0" dirty="0">
                <a:sym typeface="Wingdings" panose="05000000000000000000" pitchFamily="2" charset="2"/>
              </a:rPr>
              <a:t> van WG of WN </a:t>
            </a:r>
            <a:r>
              <a:rPr lang="en-US" baseline="0" dirty="0" err="1">
                <a:sym typeface="Wingdings" panose="05000000000000000000" pitchFamily="2" charset="2"/>
              </a:rPr>
              <a:t>kunnen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vragen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rijzen</a:t>
            </a:r>
            <a:r>
              <a:rPr lang="en-US" baseline="0" dirty="0">
                <a:sym typeface="Wingdings" panose="05000000000000000000" pitchFamily="2" charset="2"/>
              </a:rPr>
              <a:t> over (timing van) re-</a:t>
            </a:r>
            <a:r>
              <a:rPr lang="en-US" baseline="0" dirty="0" err="1">
                <a:sym typeface="Wingdings" panose="05000000000000000000" pitchFamily="2" charset="2"/>
              </a:rPr>
              <a:t>integratie</a:t>
            </a:r>
            <a:r>
              <a:rPr lang="en-US" baseline="0" dirty="0">
                <a:sym typeface="Wingdings" panose="05000000000000000000" pitchFamily="2" charset="2"/>
              </a:rPr>
              <a:t> (</a:t>
            </a:r>
            <a:r>
              <a:rPr lang="en-US" baseline="0" dirty="0" err="1">
                <a:sym typeface="Wingdings" panose="05000000000000000000" pitchFamily="2" charset="2"/>
              </a:rPr>
              <a:t>bv</a:t>
            </a:r>
            <a:r>
              <a:rPr lang="en-US" baseline="0" dirty="0">
                <a:sym typeface="Wingdings" panose="05000000000000000000" pitchFamily="2" charset="2"/>
              </a:rPr>
              <a:t>. </a:t>
            </a:r>
            <a:r>
              <a:rPr lang="en-US" baseline="0" dirty="0" err="1">
                <a:sym typeface="Wingdings" panose="05000000000000000000" pitchFamily="2" charset="2"/>
              </a:rPr>
              <a:t>Gelet</a:t>
            </a:r>
            <a:r>
              <a:rPr lang="en-US" baseline="0" dirty="0">
                <a:sym typeface="Wingdings" panose="05000000000000000000" pitchFamily="2" charset="2"/>
              </a:rPr>
              <a:t> op </a:t>
            </a:r>
            <a:r>
              <a:rPr lang="en-US" baseline="0" dirty="0" err="1">
                <a:sym typeface="Wingdings" panose="05000000000000000000" pitchFamily="2" charset="2"/>
              </a:rPr>
              <a:t>medische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behandeling</a:t>
            </a:r>
            <a:r>
              <a:rPr lang="en-US" baseline="0" dirty="0">
                <a:sym typeface="Wingdings" panose="05000000000000000000" pitchFamily="2" charset="2"/>
              </a:rPr>
              <a:t>) </a:t>
            </a:r>
          </a:p>
          <a:p>
            <a:pPr marL="171450" lvl="0" indent="-171450">
              <a:buFontTx/>
              <a:buChar char="-"/>
            </a:pPr>
            <a:r>
              <a:rPr lang="en-US" b="1" baseline="0" dirty="0" err="1">
                <a:sym typeface="Wingdings" panose="05000000000000000000" pitchFamily="2" charset="2"/>
              </a:rPr>
              <a:t>Overleg</a:t>
            </a:r>
            <a:r>
              <a:rPr lang="en-US" b="1" baseline="0" dirty="0">
                <a:sym typeface="Wingdings" panose="05000000000000000000" pitchFamily="2" charset="2"/>
              </a:rPr>
              <a:t> met </a:t>
            </a:r>
            <a:r>
              <a:rPr lang="en-US" b="1" baseline="0" dirty="0" err="1">
                <a:sym typeface="Wingdings" panose="05000000000000000000" pitchFamily="2" charset="2"/>
              </a:rPr>
              <a:t>anderen</a:t>
            </a:r>
            <a:r>
              <a:rPr lang="en-US" baseline="0" dirty="0">
                <a:sym typeface="Wingdings" panose="05000000000000000000" pitchFamily="2" charset="2"/>
              </a:rPr>
              <a:t>:</a:t>
            </a:r>
          </a:p>
          <a:p>
            <a:pPr marL="628650" lvl="1" indent="-171450">
              <a:buFontTx/>
              <a:buChar char="-"/>
            </a:pPr>
            <a:r>
              <a:rPr lang="en-US" baseline="0" dirty="0" err="1">
                <a:sym typeface="Wingdings" panose="05000000000000000000" pitchFamily="2" charset="2"/>
              </a:rPr>
              <a:t>Bv</a:t>
            </a:r>
            <a:r>
              <a:rPr lang="en-US" baseline="0" dirty="0">
                <a:sym typeface="Wingdings" panose="05000000000000000000" pitchFamily="2" charset="2"/>
              </a:rPr>
              <a:t>. </a:t>
            </a:r>
            <a:r>
              <a:rPr lang="en-US" baseline="0" dirty="0" err="1">
                <a:sym typeface="Wingdings" panose="05000000000000000000" pitchFamily="2" charset="2"/>
              </a:rPr>
              <a:t>Andere</a:t>
            </a:r>
            <a:r>
              <a:rPr lang="en-US" baseline="0" dirty="0">
                <a:sym typeface="Wingdings" panose="05000000000000000000" pitchFamily="2" charset="2"/>
              </a:rPr>
              <a:t> PA </a:t>
            </a:r>
            <a:r>
              <a:rPr lang="en-US" baseline="0" dirty="0" err="1">
                <a:sym typeface="Wingdings" panose="05000000000000000000" pitchFamily="2" charset="2"/>
              </a:rPr>
              <a:t>binnen</a:t>
            </a:r>
            <a:r>
              <a:rPr lang="en-US" baseline="0" dirty="0">
                <a:sym typeface="Wingdings" panose="05000000000000000000" pitchFamily="2" charset="2"/>
              </a:rPr>
              <a:t> de </a:t>
            </a:r>
            <a:r>
              <a:rPr lang="en-US" baseline="0" dirty="0" err="1">
                <a:sym typeface="Wingdings" panose="05000000000000000000" pitchFamily="2" charset="2"/>
              </a:rPr>
              <a:t>preventiedienst</a:t>
            </a:r>
            <a:r>
              <a:rPr lang="en-US" baseline="0" dirty="0">
                <a:sym typeface="Wingdings" panose="05000000000000000000" pitchFamily="2" charset="2"/>
              </a:rPr>
              <a:t> (intern/extern) = </a:t>
            </a:r>
            <a:r>
              <a:rPr lang="en-US" baseline="0" dirty="0" err="1">
                <a:sym typeface="Wingdings" panose="05000000000000000000" pitchFamily="2" charset="2"/>
              </a:rPr>
              <a:t>vereist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geen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uitwisseling</a:t>
            </a:r>
            <a:r>
              <a:rPr lang="en-US" baseline="0" dirty="0">
                <a:sym typeface="Wingdings" panose="05000000000000000000" pitchFamily="2" charset="2"/>
              </a:rPr>
              <a:t> van </a:t>
            </a:r>
            <a:r>
              <a:rPr lang="en-US" baseline="0" dirty="0" err="1">
                <a:sym typeface="Wingdings" panose="05000000000000000000" pitchFamily="2" charset="2"/>
              </a:rPr>
              <a:t>medische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gegevens</a:t>
            </a:r>
            <a:r>
              <a:rPr lang="en-US" baseline="0" dirty="0">
                <a:sym typeface="Wingdings" panose="05000000000000000000" pitchFamily="2" charset="2"/>
              </a:rPr>
              <a:t> (</a:t>
            </a:r>
            <a:r>
              <a:rPr lang="en-US" baseline="0" dirty="0" err="1">
                <a:sym typeface="Wingdings" panose="05000000000000000000" pitchFamily="2" charset="2"/>
              </a:rPr>
              <a:t>geen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artsen</a:t>
            </a:r>
            <a:r>
              <a:rPr lang="en-US" baseline="0" dirty="0">
                <a:sym typeface="Wingdings" panose="05000000000000000000" pitchFamily="2" charset="2"/>
              </a:rPr>
              <a:t>), maar </a:t>
            </a:r>
            <a:r>
              <a:rPr lang="en-US" baseline="0" dirty="0" err="1">
                <a:sym typeface="Wingdings" panose="05000000000000000000" pitchFamily="2" charset="2"/>
              </a:rPr>
              <a:t>wel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nuttig</a:t>
            </a:r>
            <a:r>
              <a:rPr lang="en-US" baseline="0" dirty="0">
                <a:sym typeface="Wingdings" panose="05000000000000000000" pitchFamily="2" charset="2"/>
              </a:rPr>
              <a:t> om </a:t>
            </a:r>
            <a:r>
              <a:rPr lang="en-US" baseline="0" dirty="0" err="1">
                <a:sym typeface="Wingdings" panose="05000000000000000000" pitchFamily="2" charset="2"/>
              </a:rPr>
              <a:t>bv</a:t>
            </a:r>
            <a:r>
              <a:rPr lang="en-US" baseline="0" dirty="0">
                <a:sym typeface="Wingdings" panose="05000000000000000000" pitchFamily="2" charset="2"/>
              </a:rPr>
              <a:t>. </a:t>
            </a:r>
            <a:r>
              <a:rPr lang="en-US" baseline="0" dirty="0" err="1">
                <a:sym typeface="Wingdings" panose="05000000000000000000" pitchFamily="2" charset="2"/>
              </a:rPr>
              <a:t>Mening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te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vragen</a:t>
            </a:r>
            <a:r>
              <a:rPr lang="en-US" baseline="0" dirty="0">
                <a:sym typeface="Wingdings" panose="05000000000000000000" pitchFamily="2" charset="2"/>
              </a:rPr>
              <a:t> van PA-</a:t>
            </a:r>
            <a:r>
              <a:rPr lang="en-US" baseline="0" dirty="0" err="1">
                <a:sym typeface="Wingdings" panose="05000000000000000000" pitchFamily="2" charset="2"/>
              </a:rPr>
              <a:t>ergonoom</a:t>
            </a:r>
            <a:r>
              <a:rPr lang="en-US" baseline="0" dirty="0">
                <a:sym typeface="Wingdings" panose="05000000000000000000" pitchFamily="2" charset="2"/>
              </a:rPr>
              <a:t> (</a:t>
            </a:r>
            <a:r>
              <a:rPr lang="en-US" baseline="0" dirty="0" err="1">
                <a:sym typeface="Wingdings" panose="05000000000000000000" pitchFamily="2" charset="2"/>
              </a:rPr>
              <a:t>bij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arbeidsongeschiktheid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als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gevolg</a:t>
            </a:r>
            <a:r>
              <a:rPr lang="en-US" baseline="0" dirty="0">
                <a:sym typeface="Wingdings" panose="05000000000000000000" pitchFamily="2" charset="2"/>
              </a:rPr>
              <a:t> van MSA of rug/</a:t>
            </a:r>
            <a:r>
              <a:rPr lang="en-US" baseline="0" dirty="0" err="1">
                <a:sym typeface="Wingdings" panose="05000000000000000000" pitchFamily="2" charset="2"/>
              </a:rPr>
              <a:t>nekletsels</a:t>
            </a:r>
            <a:r>
              <a:rPr lang="en-US" baseline="0" dirty="0">
                <a:sym typeface="Wingdings" panose="05000000000000000000" pitchFamily="2" charset="2"/>
              </a:rPr>
              <a:t>) of de PA PSY (</a:t>
            </a:r>
            <a:r>
              <a:rPr lang="en-US" baseline="0" dirty="0" err="1">
                <a:sym typeface="Wingdings" panose="05000000000000000000" pitchFamily="2" charset="2"/>
              </a:rPr>
              <a:t>bv</a:t>
            </a:r>
            <a:r>
              <a:rPr lang="en-US" baseline="0" dirty="0">
                <a:sym typeface="Wingdings" panose="05000000000000000000" pitchFamily="2" charset="2"/>
              </a:rPr>
              <a:t>. </a:t>
            </a:r>
            <a:r>
              <a:rPr lang="en-US" baseline="0" dirty="0" err="1">
                <a:sym typeface="Wingdings" panose="05000000000000000000" pitchFamily="2" charset="2"/>
              </a:rPr>
              <a:t>Bij</a:t>
            </a:r>
            <a:r>
              <a:rPr lang="en-US" baseline="0" dirty="0">
                <a:sym typeface="Wingdings" panose="05000000000000000000" pitchFamily="2" charset="2"/>
              </a:rPr>
              <a:t> burnout of </a:t>
            </a:r>
            <a:r>
              <a:rPr lang="en-US" baseline="0" dirty="0" err="1">
                <a:sym typeface="Wingdings" panose="05000000000000000000" pitchFamily="2" charset="2"/>
              </a:rPr>
              <a:t>stressgerelateerde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arbeidsongeschiktheid</a:t>
            </a:r>
            <a:r>
              <a:rPr lang="en-US" baseline="0" dirty="0">
                <a:sym typeface="Wingdings" panose="05000000000000000000" pitchFamily="2" charset="2"/>
              </a:rPr>
              <a:t> of </a:t>
            </a:r>
            <a:r>
              <a:rPr lang="en-US" baseline="0" dirty="0" err="1">
                <a:sym typeface="Wingdings" panose="05000000000000000000" pitchFamily="2" charset="2"/>
              </a:rPr>
              <a:t>bij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iemand</a:t>
            </a:r>
            <a:r>
              <a:rPr lang="en-US" baseline="0" dirty="0">
                <a:sym typeface="Wingdings" panose="05000000000000000000" pitchFamily="2" charset="2"/>
              </a:rPr>
              <a:t> die </a:t>
            </a:r>
            <a:r>
              <a:rPr lang="en-US" baseline="0" dirty="0" err="1">
                <a:sym typeface="Wingdings" panose="05000000000000000000" pitchFamily="2" charset="2"/>
              </a:rPr>
              <a:t>posttraumatische</a:t>
            </a:r>
            <a:r>
              <a:rPr lang="en-US" baseline="0" dirty="0">
                <a:sym typeface="Wingdings" panose="05000000000000000000" pitchFamily="2" charset="2"/>
              </a:rPr>
              <a:t> stress heeft </a:t>
            </a:r>
            <a:r>
              <a:rPr lang="en-US" baseline="0" dirty="0" err="1">
                <a:sym typeface="Wingdings" panose="05000000000000000000" pitchFamily="2" charset="2"/>
              </a:rPr>
              <a:t>na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bv</a:t>
            </a:r>
            <a:r>
              <a:rPr lang="en-US" baseline="0" dirty="0">
                <a:sym typeface="Wingdings" panose="05000000000000000000" pitchFamily="2" charset="2"/>
              </a:rPr>
              <a:t>. </a:t>
            </a:r>
            <a:r>
              <a:rPr lang="en-US" baseline="0" dirty="0" err="1">
                <a:sym typeface="Wingdings" panose="05000000000000000000" pitchFamily="2" charset="2"/>
              </a:rPr>
              <a:t>Een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overval</a:t>
            </a:r>
            <a:r>
              <a:rPr lang="en-US" baseline="0" dirty="0">
                <a:sym typeface="Wingdings" panose="05000000000000000000" pitchFamily="2" charset="2"/>
              </a:rPr>
              <a:t>)</a:t>
            </a:r>
          </a:p>
          <a:p>
            <a:pPr marL="628650" marR="0" lvl="1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baseline="0" dirty="0" err="1">
                <a:sym typeface="Wingdings" panose="05000000000000000000" pitchFamily="2" charset="2"/>
              </a:rPr>
              <a:t>Andere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personen</a:t>
            </a:r>
            <a:r>
              <a:rPr lang="en-US" baseline="0" dirty="0">
                <a:sym typeface="Wingdings" panose="05000000000000000000" pitchFamily="2" charset="2"/>
              </a:rPr>
              <a:t> die </a:t>
            </a:r>
            <a:r>
              <a:rPr lang="en-US" baseline="0" dirty="0" err="1">
                <a:sym typeface="Wingdings" panose="05000000000000000000" pitchFamily="2" charset="2"/>
              </a:rPr>
              <a:t>kunnen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bijdragen</a:t>
            </a:r>
            <a:r>
              <a:rPr lang="en-US" baseline="0" dirty="0">
                <a:sym typeface="Wingdings" panose="05000000000000000000" pitchFamily="2" charset="2"/>
              </a:rPr>
              <a:t> tot het </a:t>
            </a:r>
            <a:r>
              <a:rPr lang="en-US" baseline="0" dirty="0" err="1">
                <a:sym typeface="Wingdings" panose="05000000000000000000" pitchFamily="2" charset="2"/>
              </a:rPr>
              <a:t>slagen</a:t>
            </a:r>
            <a:r>
              <a:rPr lang="en-US" baseline="0" dirty="0">
                <a:sym typeface="Wingdings" panose="05000000000000000000" pitchFamily="2" charset="2"/>
              </a:rPr>
              <a:t> van re-</a:t>
            </a:r>
            <a:r>
              <a:rPr lang="en-US" baseline="0" dirty="0" err="1">
                <a:sym typeface="Wingdings" panose="05000000000000000000" pitchFamily="2" charset="2"/>
              </a:rPr>
              <a:t>integratie</a:t>
            </a:r>
            <a:r>
              <a:rPr lang="en-US" baseline="0" dirty="0">
                <a:sym typeface="Wingdings" panose="05000000000000000000" pitchFamily="2" charset="2"/>
              </a:rPr>
              <a:t>, </a:t>
            </a:r>
            <a:r>
              <a:rPr lang="en-US" baseline="0" dirty="0" err="1">
                <a:sym typeface="Wingdings" panose="05000000000000000000" pitchFamily="2" charset="2"/>
              </a:rPr>
              <a:t>bv</a:t>
            </a:r>
            <a:r>
              <a:rPr lang="en-US" baseline="0" dirty="0">
                <a:sym typeface="Wingdings" panose="05000000000000000000" pitchFamily="2" charset="2"/>
              </a:rPr>
              <a:t>. Disability case </a:t>
            </a:r>
            <a:r>
              <a:rPr lang="en-US" baseline="0" dirty="0" err="1">
                <a:sym typeface="Wingdings" panose="05000000000000000000" pitchFamily="2" charset="2"/>
              </a:rPr>
              <a:t>manangers</a:t>
            </a:r>
            <a:r>
              <a:rPr lang="en-US" baseline="0" dirty="0">
                <a:sym typeface="Wingdings" panose="05000000000000000000" pitchFamily="2" charset="2"/>
              </a:rPr>
              <a:t> die in </a:t>
            </a:r>
            <a:r>
              <a:rPr lang="en-US" baseline="0" dirty="0" err="1">
                <a:sym typeface="Wingdings" panose="05000000000000000000" pitchFamily="2" charset="2"/>
              </a:rPr>
              <a:t>sommige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bedrijven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actief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zijn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b="1" baseline="0" dirty="0" err="1">
                <a:sym typeface="Wingdings" panose="05000000000000000000" pitchFamily="2" charset="2"/>
              </a:rPr>
              <a:t>Onderzoek</a:t>
            </a:r>
            <a:r>
              <a:rPr lang="en-US" b="1" baseline="0" dirty="0">
                <a:sym typeface="Wingdings" panose="05000000000000000000" pitchFamily="2" charset="2"/>
              </a:rPr>
              <a:t> </a:t>
            </a:r>
            <a:r>
              <a:rPr lang="en-US" b="1" baseline="0" dirty="0" err="1">
                <a:sym typeface="Wingdings" panose="05000000000000000000" pitchFamily="2" charset="2"/>
              </a:rPr>
              <a:t>werkpost</a:t>
            </a:r>
            <a:r>
              <a:rPr lang="en-US" baseline="0" dirty="0">
                <a:sym typeface="Wingdings" panose="05000000000000000000" pitchFamily="2" charset="2"/>
              </a:rPr>
              <a:t>: </a:t>
            </a:r>
            <a:r>
              <a:rPr lang="en-US" baseline="0" dirty="0" err="1">
                <a:sym typeface="Wingdings" panose="05000000000000000000" pitchFamily="2" charset="2"/>
              </a:rPr>
              <a:t>zowel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voor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terugkeer</a:t>
            </a:r>
            <a:r>
              <a:rPr lang="en-US" baseline="0" dirty="0">
                <a:sym typeface="Wingdings" panose="05000000000000000000" pitchFamily="2" charset="2"/>
              </a:rPr>
              <a:t> (op </a:t>
            </a:r>
            <a:r>
              <a:rPr lang="en-US" baseline="0" dirty="0" err="1">
                <a:sym typeface="Wingdings" panose="05000000000000000000" pitchFamily="2" charset="2"/>
              </a:rPr>
              <a:t>termijn</a:t>
            </a:r>
            <a:r>
              <a:rPr lang="en-US" baseline="0" dirty="0">
                <a:sym typeface="Wingdings" panose="05000000000000000000" pitchFamily="2" charset="2"/>
              </a:rPr>
              <a:t>) </a:t>
            </a:r>
            <a:r>
              <a:rPr lang="en-US" baseline="0" dirty="0" err="1">
                <a:sym typeface="Wingdings" panose="05000000000000000000" pitchFamily="2" charset="2"/>
              </a:rPr>
              <a:t>naar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overeengekomen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werk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als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voor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aangepast</a:t>
            </a:r>
            <a:r>
              <a:rPr lang="en-US" baseline="0" dirty="0">
                <a:sym typeface="Wingdings" panose="05000000000000000000" pitchFamily="2" charset="2"/>
              </a:rPr>
              <a:t>/</a:t>
            </a:r>
            <a:r>
              <a:rPr lang="en-US" baseline="0" dirty="0" err="1">
                <a:sym typeface="Wingdings" panose="05000000000000000000" pitchFamily="2" charset="2"/>
              </a:rPr>
              <a:t>ander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werk</a:t>
            </a:r>
            <a:r>
              <a:rPr lang="en-US" baseline="0" dirty="0">
                <a:sym typeface="Wingdings" panose="05000000000000000000" pitchFamily="2" charset="2"/>
              </a:rPr>
              <a:t> (</a:t>
            </a:r>
            <a:r>
              <a:rPr lang="en-US" baseline="0" dirty="0" err="1">
                <a:sym typeface="Wingdings" panose="05000000000000000000" pitchFamily="2" charset="2"/>
              </a:rPr>
              <a:t>tijdelijk</a:t>
            </a:r>
            <a:r>
              <a:rPr lang="en-US" baseline="0" dirty="0">
                <a:sym typeface="Wingdings" panose="05000000000000000000" pitchFamily="2" charset="2"/>
              </a:rPr>
              <a:t> of </a:t>
            </a:r>
            <a:r>
              <a:rPr lang="en-US" baseline="0" dirty="0" err="1">
                <a:sym typeface="Wingdings" panose="05000000000000000000" pitchFamily="2" charset="2"/>
              </a:rPr>
              <a:t>definitief</a:t>
            </a:r>
            <a:r>
              <a:rPr lang="en-US" baseline="0" dirty="0">
                <a:sym typeface="Wingdings" panose="05000000000000000000" pitchFamily="2" charset="2"/>
              </a:rPr>
              <a:t>), is het </a:t>
            </a:r>
            <a:r>
              <a:rPr lang="en-US" baseline="0" dirty="0" err="1">
                <a:sym typeface="Wingdings" panose="05000000000000000000" pitchFamily="2" charset="2"/>
              </a:rPr>
              <a:t>mogelijk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dat</a:t>
            </a:r>
            <a:r>
              <a:rPr lang="en-US" baseline="0" dirty="0">
                <a:sym typeface="Wingdings" panose="05000000000000000000" pitchFamily="2" charset="2"/>
              </a:rPr>
              <a:t> de </a:t>
            </a:r>
            <a:r>
              <a:rPr lang="en-US" baseline="0" dirty="0" err="1">
                <a:sym typeface="Wingdings" panose="05000000000000000000" pitchFamily="2" charset="2"/>
              </a:rPr>
              <a:t>werkpost</a:t>
            </a:r>
            <a:r>
              <a:rPr lang="en-US" baseline="0" dirty="0">
                <a:sym typeface="Wingdings" panose="05000000000000000000" pitchFamily="2" charset="2"/>
              </a:rPr>
              <a:t> (of </a:t>
            </a:r>
            <a:r>
              <a:rPr lang="en-US" baseline="0" dirty="0" err="1">
                <a:sym typeface="Wingdings" panose="05000000000000000000" pitchFamily="2" charset="2"/>
              </a:rPr>
              <a:t>ruimer</a:t>
            </a:r>
            <a:r>
              <a:rPr lang="en-US" baseline="0" dirty="0">
                <a:sym typeface="Wingdings" panose="05000000000000000000" pitchFamily="2" charset="2"/>
              </a:rPr>
              <a:t>: de </a:t>
            </a:r>
            <a:r>
              <a:rPr lang="en-US" baseline="0" dirty="0" err="1">
                <a:sym typeface="Wingdings" panose="05000000000000000000" pitchFamily="2" charset="2"/>
              </a:rPr>
              <a:t>werkomgeving</a:t>
            </a:r>
            <a:r>
              <a:rPr lang="en-US" baseline="0" dirty="0">
                <a:sym typeface="Wingdings" panose="05000000000000000000" pitchFamily="2" charset="2"/>
              </a:rPr>
              <a:t>) </a:t>
            </a:r>
            <a:r>
              <a:rPr lang="en-US" baseline="0" dirty="0" err="1">
                <a:sym typeface="Wingdings" panose="05000000000000000000" pitchFamily="2" charset="2"/>
              </a:rPr>
              <a:t>moet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worden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aangepast</a:t>
            </a:r>
            <a:r>
              <a:rPr lang="en-US" baseline="0" dirty="0">
                <a:sym typeface="Wingdings" panose="05000000000000000000" pitchFamily="2" charset="2"/>
              </a:rPr>
              <a:t> (</a:t>
            </a:r>
            <a:r>
              <a:rPr lang="en-US" baseline="0" dirty="0" err="1">
                <a:sym typeface="Wingdings" panose="05000000000000000000" pitchFamily="2" charset="2"/>
              </a:rPr>
              <a:t>bv</a:t>
            </a:r>
            <a:r>
              <a:rPr lang="en-US" baseline="0" dirty="0">
                <a:sym typeface="Wingdings" panose="05000000000000000000" pitchFamily="2" charset="2"/>
              </a:rPr>
              <a:t>. </a:t>
            </a:r>
            <a:r>
              <a:rPr lang="en-US" baseline="0" dirty="0" err="1">
                <a:sym typeface="Wingdings" panose="05000000000000000000" pitchFamily="2" charset="2"/>
              </a:rPr>
              <a:t>Toegankelijk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maken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voor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een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rolstoel</a:t>
            </a:r>
            <a:r>
              <a:rPr lang="en-US" baseline="0" dirty="0">
                <a:sym typeface="Wingdings" panose="05000000000000000000" pitchFamily="2" charset="2"/>
              </a:rPr>
              <a:t>, </a:t>
            </a:r>
            <a:r>
              <a:rPr lang="en-US" baseline="0" dirty="0" err="1">
                <a:sym typeface="Wingdings" panose="05000000000000000000" pitchFamily="2" charset="2"/>
              </a:rPr>
              <a:t>staand</a:t>
            </a:r>
            <a:r>
              <a:rPr lang="en-US" baseline="0" dirty="0">
                <a:sym typeface="Wingdings" panose="05000000000000000000" pitchFamily="2" charset="2"/>
              </a:rPr>
              <a:t> bureau, </a:t>
            </a:r>
            <a:r>
              <a:rPr lang="en-US" baseline="0" dirty="0" err="1">
                <a:sym typeface="Wingdings" panose="05000000000000000000" pitchFamily="2" charset="2"/>
              </a:rPr>
              <a:t>meer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telewerk</a:t>
            </a:r>
            <a:r>
              <a:rPr lang="en-US" baseline="0" dirty="0">
                <a:sym typeface="Wingdings" panose="05000000000000000000" pitchFamily="2" charset="2"/>
              </a:rPr>
              <a:t>, </a:t>
            </a:r>
            <a:r>
              <a:rPr lang="en-US" baseline="0" dirty="0" err="1">
                <a:sym typeface="Wingdings" panose="05000000000000000000" pitchFamily="2" charset="2"/>
              </a:rPr>
              <a:t>eigen</a:t>
            </a:r>
            <a:r>
              <a:rPr lang="en-US" baseline="0" dirty="0">
                <a:sym typeface="Wingdings" panose="05000000000000000000" pitchFamily="2" charset="2"/>
              </a:rPr>
              <a:t> bureau </a:t>
            </a:r>
            <a:r>
              <a:rPr lang="en-US" baseline="0" dirty="0" err="1">
                <a:sym typeface="Wingdings" panose="05000000000000000000" pitchFamily="2" charset="2"/>
              </a:rPr>
              <a:t>wegens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concentratieproblemen</a:t>
            </a:r>
            <a:r>
              <a:rPr lang="en-US" baseline="0" dirty="0">
                <a:sym typeface="Wingdings" panose="05000000000000000000" pitchFamily="2" charset="2"/>
              </a:rPr>
              <a:t> of </a:t>
            </a:r>
            <a:r>
              <a:rPr lang="en-US" baseline="0" dirty="0" err="1">
                <a:sym typeface="Wingdings" panose="05000000000000000000" pitchFamily="2" charset="2"/>
              </a:rPr>
              <a:t>teveel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lawaai</a:t>
            </a:r>
            <a:r>
              <a:rPr lang="en-US" baseline="0" dirty="0">
                <a:sym typeface="Wingdings" panose="05000000000000000000" pitchFamily="2" charset="2"/>
              </a:rPr>
              <a:t>)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Þ"/>
              <a:tabLst/>
              <a:defRPr/>
            </a:pPr>
            <a:r>
              <a:rPr lang="en-US" baseline="0" dirty="0">
                <a:sym typeface="Wingdings" panose="05000000000000000000" pitchFamily="2" charset="2"/>
              </a:rPr>
              <a:t>VERSLAG in </a:t>
            </a:r>
            <a:r>
              <a:rPr lang="en-US" baseline="0" dirty="0" err="1">
                <a:sym typeface="Wingdings" panose="05000000000000000000" pitchFamily="2" charset="2"/>
              </a:rPr>
              <a:t>gezondheidsdossier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Þ"/>
              <a:tabLst/>
              <a:defRPr/>
            </a:pPr>
            <a:endParaRPr lang="en-US" baseline="0" dirty="0">
              <a:sym typeface="Wingdings" panose="05000000000000000000" pitchFamily="2" charset="2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None/>
              <a:tabLst/>
              <a:defRPr/>
            </a:pPr>
            <a:r>
              <a:rPr lang="en-US" b="1" baseline="0" dirty="0">
                <a:sym typeface="Wingdings" panose="05000000000000000000" pitchFamily="2" charset="2"/>
              </a:rPr>
              <a:t>Op basis van </a:t>
            </a:r>
            <a:r>
              <a:rPr lang="en-US" b="1" baseline="0" dirty="0" err="1">
                <a:sym typeface="Wingdings" panose="05000000000000000000" pitchFamily="2" charset="2"/>
              </a:rPr>
              <a:t>onderzoek</a:t>
            </a:r>
            <a:r>
              <a:rPr lang="en-US" b="1" baseline="0" dirty="0">
                <a:sym typeface="Wingdings" panose="05000000000000000000" pitchFamily="2" charset="2"/>
              </a:rPr>
              <a:t> </a:t>
            </a:r>
            <a:r>
              <a:rPr lang="en-US" b="1" baseline="0" dirty="0" err="1">
                <a:sym typeface="Wingdings" panose="05000000000000000000" pitchFamily="2" charset="2"/>
              </a:rPr>
              <a:t>en</a:t>
            </a:r>
            <a:r>
              <a:rPr lang="en-US" b="1" baseline="0" dirty="0">
                <a:sym typeface="Wingdings" panose="05000000000000000000" pitchFamily="2" charset="2"/>
              </a:rPr>
              <a:t> </a:t>
            </a:r>
            <a:r>
              <a:rPr lang="en-US" b="1" baseline="0" dirty="0" err="1">
                <a:sym typeface="Wingdings" panose="05000000000000000000" pitchFamily="2" charset="2"/>
              </a:rPr>
              <a:t>overleg</a:t>
            </a:r>
            <a:r>
              <a:rPr lang="en-US" b="1" baseline="0" dirty="0">
                <a:sym typeface="Wingdings" panose="05000000000000000000" pitchFamily="2" charset="2"/>
              </a:rPr>
              <a:t> </a:t>
            </a:r>
            <a:r>
              <a:rPr lang="en-US" b="1" baseline="0" dirty="0" err="1">
                <a:sym typeface="Wingdings" panose="05000000000000000000" pitchFamily="2" charset="2"/>
              </a:rPr>
              <a:t>doet</a:t>
            </a:r>
            <a:r>
              <a:rPr lang="en-US" b="1" baseline="0" dirty="0">
                <a:sym typeface="Wingdings" panose="05000000000000000000" pitchFamily="2" charset="2"/>
              </a:rPr>
              <a:t> PA-AG re-</a:t>
            </a:r>
            <a:r>
              <a:rPr lang="en-US" b="1" baseline="0" dirty="0" err="1">
                <a:sym typeface="Wingdings" panose="05000000000000000000" pitchFamily="2" charset="2"/>
              </a:rPr>
              <a:t>integratiebeoordeling</a:t>
            </a:r>
            <a:r>
              <a:rPr lang="en-US" b="1" baseline="0" dirty="0">
                <a:sym typeface="Wingdings" panose="05000000000000000000" pitchFamily="2" charset="2"/>
              </a:rPr>
              <a:t>: </a:t>
            </a:r>
            <a:r>
              <a:rPr lang="en-US" b="1" baseline="0" dirty="0" err="1">
                <a:sym typeface="Wingdings" panose="05000000000000000000" pitchFamily="2" charset="2"/>
              </a:rPr>
              <a:t>hij</a:t>
            </a:r>
            <a:r>
              <a:rPr lang="en-US" b="1" baseline="0" dirty="0">
                <a:sym typeface="Wingdings" panose="05000000000000000000" pitchFamily="2" charset="2"/>
              </a:rPr>
              <a:t> </a:t>
            </a:r>
            <a:r>
              <a:rPr lang="en-US" b="1" baseline="0" dirty="0" err="1">
                <a:sym typeface="Wingdings" panose="05000000000000000000" pitchFamily="2" charset="2"/>
              </a:rPr>
              <a:t>kan</a:t>
            </a:r>
            <a:r>
              <a:rPr lang="en-US" b="1" baseline="0" dirty="0">
                <a:sym typeface="Wingdings" panose="05000000000000000000" pitchFamily="2" charset="2"/>
              </a:rPr>
              <a:t> </a:t>
            </a:r>
            <a:r>
              <a:rPr lang="en-US" b="1" baseline="0" dirty="0" err="1">
                <a:sym typeface="Wingdings" panose="05000000000000000000" pitchFamily="2" charset="2"/>
              </a:rPr>
              <a:t>verschillende</a:t>
            </a:r>
            <a:r>
              <a:rPr lang="en-US" b="1" baseline="0" dirty="0">
                <a:sym typeface="Wingdings" panose="05000000000000000000" pitchFamily="2" charset="2"/>
              </a:rPr>
              <a:t> </a:t>
            </a:r>
            <a:r>
              <a:rPr lang="en-US" b="1" baseline="0" dirty="0" err="1">
                <a:sym typeface="Wingdings" panose="05000000000000000000" pitchFamily="2" charset="2"/>
              </a:rPr>
              <a:t>beslissingen</a:t>
            </a:r>
            <a:r>
              <a:rPr lang="en-US" b="1" baseline="0" dirty="0">
                <a:sym typeface="Wingdings" panose="05000000000000000000" pitchFamily="2" charset="2"/>
              </a:rPr>
              <a:t> </a:t>
            </a:r>
            <a:r>
              <a:rPr lang="en-US" b="1" baseline="0" dirty="0" err="1">
                <a:sym typeface="Wingdings" panose="05000000000000000000" pitchFamily="2" charset="2"/>
              </a:rPr>
              <a:t>nemen</a:t>
            </a:r>
            <a:r>
              <a:rPr lang="en-US" b="1" baseline="0" dirty="0">
                <a:sym typeface="Wingdings" panose="05000000000000000000" pitchFamily="2" charset="2"/>
              </a:rPr>
              <a:t>: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baseline="0" dirty="0">
                <a:sym typeface="Wingdings" panose="05000000000000000000" pitchFamily="2" charset="2"/>
              </a:rPr>
              <a:t>WN </a:t>
            </a:r>
            <a:r>
              <a:rPr lang="en-US" baseline="0" dirty="0" err="1">
                <a:sym typeface="Wingdings" panose="05000000000000000000" pitchFamily="2" charset="2"/>
              </a:rPr>
              <a:t>kan</a:t>
            </a:r>
            <a:r>
              <a:rPr lang="en-US" baseline="0" dirty="0">
                <a:sym typeface="Wingdings" panose="05000000000000000000" pitchFamily="2" charset="2"/>
              </a:rPr>
              <a:t> op </a:t>
            </a:r>
            <a:r>
              <a:rPr lang="en-US" baseline="0" dirty="0" err="1">
                <a:sym typeface="Wingdings" panose="05000000000000000000" pitchFamily="2" charset="2"/>
              </a:rPr>
              <a:t>termijn</a:t>
            </a:r>
            <a:r>
              <a:rPr lang="en-US" baseline="0" dirty="0">
                <a:sym typeface="Wingdings" panose="05000000000000000000" pitchFamily="2" charset="2"/>
              </a:rPr>
              <a:t> het </a:t>
            </a:r>
            <a:r>
              <a:rPr lang="en-US" baseline="0" dirty="0" err="1">
                <a:sym typeface="Wingdings" panose="05000000000000000000" pitchFamily="2" charset="2"/>
              </a:rPr>
              <a:t>overeengekomen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werk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hervatten</a:t>
            </a:r>
            <a:r>
              <a:rPr lang="en-US" baseline="0" dirty="0">
                <a:sym typeface="Wingdings" panose="05000000000000000000" pitchFamily="2" charset="2"/>
              </a:rPr>
              <a:t> EN </a:t>
            </a:r>
          </a:p>
          <a:p>
            <a:pPr marL="628650" marR="0" lvl="1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baseline="0" dirty="0" err="1">
                <a:sym typeface="Wingdings" panose="05000000000000000000" pitchFamily="2" charset="2"/>
              </a:rPr>
              <a:t>Hij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kan</a:t>
            </a:r>
            <a:r>
              <a:rPr lang="en-US" baseline="0" dirty="0">
                <a:sym typeface="Wingdings" panose="05000000000000000000" pitchFamily="2" charset="2"/>
              </a:rPr>
              <a:t> in </a:t>
            </a:r>
            <a:r>
              <a:rPr lang="en-US" baseline="0" dirty="0" err="1">
                <a:sym typeface="Wingdings" panose="05000000000000000000" pitchFamily="2" charset="2"/>
              </a:rPr>
              <a:t>tussentijd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aangepast</a:t>
            </a:r>
            <a:r>
              <a:rPr lang="en-US" baseline="0" dirty="0">
                <a:sym typeface="Wingdings" panose="05000000000000000000" pitchFamily="2" charset="2"/>
              </a:rPr>
              <a:t> of </a:t>
            </a:r>
            <a:r>
              <a:rPr lang="en-US" baseline="0" dirty="0" err="1">
                <a:sym typeface="Wingdings" panose="05000000000000000000" pitchFamily="2" charset="2"/>
              </a:rPr>
              <a:t>ander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werk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doen</a:t>
            </a:r>
            <a:r>
              <a:rPr lang="en-US" baseline="0" dirty="0">
                <a:sym typeface="Wingdings" panose="05000000000000000000" pitchFamily="2" charset="2"/>
              </a:rPr>
              <a:t> (</a:t>
            </a:r>
            <a:r>
              <a:rPr lang="en-US" baseline="0" dirty="0" err="1">
                <a:sym typeface="Wingdings" panose="05000000000000000000" pitchFamily="2" charset="2"/>
              </a:rPr>
              <a:t>ook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bv</a:t>
            </a:r>
            <a:r>
              <a:rPr lang="en-US" baseline="0" dirty="0">
                <a:sym typeface="Wingdings" panose="05000000000000000000" pitchFamily="2" charset="2"/>
              </a:rPr>
              <a:t>. </a:t>
            </a:r>
            <a:r>
              <a:rPr lang="en-US" baseline="0" dirty="0" err="1">
                <a:sym typeface="Wingdings" panose="05000000000000000000" pitchFamily="2" charset="2"/>
              </a:rPr>
              <a:t>Progressieve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werkhervatting</a:t>
            </a:r>
            <a:r>
              <a:rPr lang="en-US" baseline="0" dirty="0">
                <a:sym typeface="Wingdings" panose="05000000000000000000" pitchFamily="2" charset="2"/>
              </a:rPr>
              <a:t>: </a:t>
            </a:r>
            <a:r>
              <a:rPr lang="en-US" baseline="0" dirty="0" err="1">
                <a:sym typeface="Wingdings" panose="05000000000000000000" pitchFamily="2" charset="2"/>
              </a:rPr>
              <a:t>geleidelijk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terug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naar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overeengekomen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werk</a:t>
            </a:r>
            <a:r>
              <a:rPr lang="en-US" baseline="0" dirty="0">
                <a:sym typeface="Wingdings" panose="05000000000000000000" pitchFamily="2" charset="2"/>
              </a:rPr>
              <a:t>)</a:t>
            </a:r>
          </a:p>
          <a:p>
            <a:pPr marL="628650" marR="0" lvl="1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baseline="0" dirty="0" err="1">
                <a:sym typeface="Wingdings" panose="05000000000000000000" pitchFamily="2" charset="2"/>
              </a:rPr>
              <a:t>Hij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kan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geen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aangepast</a:t>
            </a:r>
            <a:r>
              <a:rPr lang="en-US" baseline="0" dirty="0">
                <a:sym typeface="Wingdings" panose="05000000000000000000" pitchFamily="2" charset="2"/>
              </a:rPr>
              <a:t>/</a:t>
            </a:r>
            <a:r>
              <a:rPr lang="en-US" baseline="0" dirty="0" err="1">
                <a:sym typeface="Wingdings" panose="05000000000000000000" pitchFamily="2" charset="2"/>
              </a:rPr>
              <a:t>ander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werk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doen</a:t>
            </a:r>
            <a:r>
              <a:rPr lang="en-US" baseline="0" dirty="0">
                <a:sym typeface="Wingdings" panose="05000000000000000000" pitchFamily="2" charset="2"/>
              </a:rPr>
              <a:t> (</a:t>
            </a:r>
            <a:r>
              <a:rPr lang="en-US" baseline="0" dirty="0" err="1">
                <a:sym typeface="Wingdings" panose="05000000000000000000" pitchFamily="2" charset="2"/>
              </a:rPr>
              <a:t>bv</a:t>
            </a:r>
            <a:r>
              <a:rPr lang="en-US" baseline="0" dirty="0">
                <a:sym typeface="Wingdings" panose="05000000000000000000" pitchFamily="2" charset="2"/>
              </a:rPr>
              <a:t>. Nog </a:t>
            </a:r>
            <a:r>
              <a:rPr lang="en-US" baseline="0" dirty="0" err="1">
                <a:sym typeface="Wingdings" panose="05000000000000000000" pitchFamily="2" charset="2"/>
              </a:rPr>
              <a:t>medische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behandeling</a:t>
            </a:r>
            <a:r>
              <a:rPr lang="en-US" baseline="0" dirty="0">
                <a:sym typeface="Wingdings" panose="05000000000000000000" pitchFamily="2" charset="2"/>
              </a:rPr>
              <a:t> of </a:t>
            </a:r>
            <a:r>
              <a:rPr lang="en-US" baseline="0" dirty="0" err="1">
                <a:sym typeface="Wingdings" panose="05000000000000000000" pitchFamily="2" charset="2"/>
              </a:rPr>
              <a:t>kine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nodig</a:t>
            </a:r>
            <a:r>
              <a:rPr lang="en-US" baseline="0" dirty="0">
                <a:sym typeface="Wingdings" panose="05000000000000000000" pitchFamily="2" charset="2"/>
              </a:rPr>
              <a:t>)</a:t>
            </a:r>
          </a:p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>
                <a:sym typeface="Wingdings" panose="05000000000000000000" pitchFamily="2" charset="2"/>
              </a:rPr>
              <a:t>= </a:t>
            </a:r>
            <a:r>
              <a:rPr lang="en-US" baseline="0" dirty="0" err="1">
                <a:sym typeface="Wingdings" panose="05000000000000000000" pitchFamily="2" charset="2"/>
              </a:rPr>
              <a:t>tijdelijke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situatie</a:t>
            </a:r>
            <a:r>
              <a:rPr lang="en-US" baseline="0" dirty="0">
                <a:sym typeface="Wingdings" panose="05000000000000000000" pitchFamily="2" charset="2"/>
              </a:rPr>
              <a:t> (</a:t>
            </a:r>
            <a:r>
              <a:rPr lang="en-US" baseline="0" dirty="0" err="1">
                <a:sym typeface="Wingdings" panose="05000000000000000000" pitchFamily="2" charset="2"/>
              </a:rPr>
              <a:t>nl</a:t>
            </a:r>
            <a:r>
              <a:rPr lang="en-US" baseline="0" dirty="0">
                <a:sym typeface="Wingdings" panose="05000000000000000000" pitchFamily="2" charset="2"/>
              </a:rPr>
              <a:t>. Tot </a:t>
            </a:r>
            <a:r>
              <a:rPr lang="en-US" baseline="0" dirty="0" err="1">
                <a:sym typeface="Wingdings" panose="05000000000000000000" pitchFamily="2" charset="2"/>
              </a:rPr>
              <a:t>volledig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hervatten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overeengekomen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werk</a:t>
            </a:r>
            <a:r>
              <a:rPr lang="en-US" baseline="0" dirty="0">
                <a:sym typeface="Wingdings" panose="05000000000000000000" pitchFamily="2" charset="2"/>
              </a:rPr>
              <a:t>) =&gt; </a:t>
            </a:r>
            <a:r>
              <a:rPr lang="en-US" baseline="0" dirty="0" err="1">
                <a:sym typeface="Wingdings" panose="05000000000000000000" pitchFamily="2" charset="2"/>
              </a:rPr>
              <a:t>termijn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bepalen</a:t>
            </a:r>
            <a:r>
              <a:rPr lang="en-US" baseline="0" dirty="0">
                <a:sym typeface="Wingdings" panose="05000000000000000000" pitchFamily="2" charset="2"/>
              </a:rPr>
              <a:t> om </a:t>
            </a:r>
            <a:r>
              <a:rPr lang="en-US" baseline="0" dirty="0" err="1">
                <a:sym typeface="Wingdings" panose="05000000000000000000" pitchFamily="2" charset="2"/>
              </a:rPr>
              <a:t>traject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te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herbekijken</a:t>
            </a:r>
            <a:r>
              <a:rPr lang="en-US" baseline="0" dirty="0">
                <a:sym typeface="Wingdings" panose="05000000000000000000" pitchFamily="2" charset="2"/>
              </a:rPr>
              <a:t> (</a:t>
            </a:r>
            <a:r>
              <a:rPr lang="en-US" baseline="0" dirty="0" err="1">
                <a:sym typeface="Wingdings" panose="05000000000000000000" pitchFamily="2" charset="2"/>
              </a:rPr>
              <a:t>afh</a:t>
            </a:r>
            <a:r>
              <a:rPr lang="en-US" baseline="0" dirty="0">
                <a:sym typeface="Wingdings" panose="05000000000000000000" pitchFamily="2" charset="2"/>
              </a:rPr>
              <a:t>. Van </a:t>
            </a:r>
            <a:r>
              <a:rPr lang="en-US" baseline="0" dirty="0" err="1">
                <a:sym typeface="Wingdings" panose="05000000000000000000" pitchFamily="2" charset="2"/>
              </a:rPr>
              <a:t>geschatte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duur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ongeschiktheid</a:t>
            </a:r>
            <a:r>
              <a:rPr lang="en-US" baseline="0" dirty="0">
                <a:sym typeface="Wingdings" panose="05000000000000000000" pitchFamily="2" charset="2"/>
              </a:rPr>
              <a:t>/</a:t>
            </a:r>
            <a:r>
              <a:rPr lang="en-US" baseline="0" dirty="0" err="1">
                <a:sym typeface="Wingdings" panose="05000000000000000000" pitchFamily="2" charset="2"/>
              </a:rPr>
              <a:t>progressiviteit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werkhervatting</a:t>
            </a:r>
            <a:r>
              <a:rPr lang="en-US" baseline="0" dirty="0">
                <a:sym typeface="Wingdings" panose="05000000000000000000" pitchFamily="2" charset="2"/>
              </a:rPr>
              <a:t>)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baseline="0" dirty="0">
                <a:sym typeface="Wingdings" panose="05000000000000000000" pitchFamily="2" charset="2"/>
              </a:rPr>
              <a:t>WN is </a:t>
            </a:r>
            <a:r>
              <a:rPr lang="en-US" baseline="0" dirty="0" err="1">
                <a:sym typeface="Wingdings" panose="05000000000000000000" pitchFamily="2" charset="2"/>
              </a:rPr>
              <a:t>definitief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ongeschikt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voor</a:t>
            </a:r>
            <a:r>
              <a:rPr lang="en-US" baseline="0" dirty="0">
                <a:sym typeface="Wingdings" panose="05000000000000000000" pitchFamily="2" charset="2"/>
              </a:rPr>
              <a:t> het </a:t>
            </a:r>
            <a:r>
              <a:rPr lang="en-US" baseline="0" dirty="0" err="1">
                <a:sym typeface="Wingdings" panose="05000000000000000000" pitchFamily="2" charset="2"/>
              </a:rPr>
              <a:t>overeengekomen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werk</a:t>
            </a:r>
            <a:r>
              <a:rPr lang="en-US" baseline="0" dirty="0">
                <a:sym typeface="Wingdings" panose="05000000000000000000" pitchFamily="2" charset="2"/>
              </a:rPr>
              <a:t> (NIET </a:t>
            </a:r>
            <a:r>
              <a:rPr lang="en-US" baseline="0" dirty="0" err="1">
                <a:sym typeface="Wingdings" panose="05000000000000000000" pitchFamily="2" charset="2"/>
              </a:rPr>
              <a:t>definitief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arbeidsongeschikt</a:t>
            </a:r>
            <a:r>
              <a:rPr lang="en-US" baseline="0" dirty="0">
                <a:sym typeface="Wingdings" panose="05000000000000000000" pitchFamily="2" charset="2"/>
              </a:rPr>
              <a:t>!) EN</a:t>
            </a:r>
          </a:p>
          <a:p>
            <a:pPr marL="628650" marR="0" lvl="1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baseline="0" dirty="0" err="1">
                <a:sym typeface="Wingdings" panose="05000000000000000000" pitchFamily="2" charset="2"/>
              </a:rPr>
              <a:t>Hij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kan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wel</a:t>
            </a:r>
            <a:r>
              <a:rPr lang="en-US" baseline="0" dirty="0">
                <a:sym typeface="Wingdings" panose="05000000000000000000" pitchFamily="2" charset="2"/>
              </a:rPr>
              <a:t> nog </a:t>
            </a:r>
            <a:r>
              <a:rPr lang="en-US" baseline="0" dirty="0" err="1">
                <a:sym typeface="Wingdings" panose="05000000000000000000" pitchFamily="2" charset="2"/>
              </a:rPr>
              <a:t>ander</a:t>
            </a:r>
            <a:r>
              <a:rPr lang="en-US" baseline="0" dirty="0">
                <a:sym typeface="Wingdings" panose="05000000000000000000" pitchFamily="2" charset="2"/>
              </a:rPr>
              <a:t>/</a:t>
            </a:r>
            <a:r>
              <a:rPr lang="en-US" baseline="0" dirty="0" err="1">
                <a:sym typeface="Wingdings" panose="05000000000000000000" pitchFamily="2" charset="2"/>
              </a:rPr>
              <a:t>aangepast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werk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doen</a:t>
            </a:r>
            <a:endParaRPr lang="en-US" baseline="0" dirty="0">
              <a:sym typeface="Wingdings" panose="05000000000000000000" pitchFamily="2" charset="2"/>
            </a:endParaRPr>
          </a:p>
          <a:p>
            <a:pPr marL="628650" marR="0" lvl="1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baseline="0" dirty="0" err="1">
                <a:sym typeface="Wingdings" panose="05000000000000000000" pitchFamily="2" charset="2"/>
              </a:rPr>
              <a:t>Hij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kan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geen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ander</a:t>
            </a:r>
            <a:r>
              <a:rPr lang="en-US" baseline="0" dirty="0">
                <a:sym typeface="Wingdings" panose="05000000000000000000" pitchFamily="2" charset="2"/>
              </a:rPr>
              <a:t>/</a:t>
            </a:r>
            <a:r>
              <a:rPr lang="en-US" baseline="0" dirty="0" err="1">
                <a:sym typeface="Wingdings" panose="05000000000000000000" pitchFamily="2" charset="2"/>
              </a:rPr>
              <a:t>aangepast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werk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doen</a:t>
            </a:r>
            <a:endParaRPr lang="en-US" baseline="0" dirty="0">
              <a:sym typeface="Wingdings" panose="05000000000000000000" pitchFamily="2" charset="2"/>
            </a:endParaRP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baseline="0" dirty="0">
                <a:sym typeface="Wingdings" panose="05000000000000000000" pitchFamily="2" charset="2"/>
              </a:rPr>
              <a:t>Het is om </a:t>
            </a:r>
            <a:r>
              <a:rPr lang="en-US" baseline="0" dirty="0" err="1">
                <a:sym typeface="Wingdings" panose="05000000000000000000" pitchFamily="2" charset="2"/>
              </a:rPr>
              <a:t>medische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redenen</a:t>
            </a:r>
            <a:r>
              <a:rPr lang="en-US" baseline="0" dirty="0">
                <a:sym typeface="Wingdings" panose="05000000000000000000" pitchFamily="2" charset="2"/>
              </a:rPr>
              <a:t> (nog) </a:t>
            </a:r>
            <a:r>
              <a:rPr lang="en-US" baseline="0" dirty="0" err="1">
                <a:sym typeface="Wingdings" panose="05000000000000000000" pitchFamily="2" charset="2"/>
              </a:rPr>
              <a:t>niet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opportuun</a:t>
            </a:r>
            <a:r>
              <a:rPr lang="en-US" baseline="0" dirty="0">
                <a:sym typeface="Wingdings" panose="05000000000000000000" pitchFamily="2" charset="2"/>
              </a:rPr>
              <a:t> om </a:t>
            </a:r>
            <a:r>
              <a:rPr lang="en-US" baseline="0" dirty="0" err="1">
                <a:sym typeface="Wingdings" panose="05000000000000000000" pitchFamily="2" charset="2"/>
              </a:rPr>
              <a:t>een</a:t>
            </a:r>
            <a:r>
              <a:rPr lang="en-US" baseline="0" dirty="0">
                <a:sym typeface="Wingdings" panose="05000000000000000000" pitchFamily="2" charset="2"/>
              </a:rPr>
              <a:t> re-</a:t>
            </a:r>
            <a:r>
              <a:rPr lang="en-US" baseline="0" dirty="0" err="1">
                <a:sym typeface="Wingdings" panose="05000000000000000000" pitchFamily="2" charset="2"/>
              </a:rPr>
              <a:t>integratietraject</a:t>
            </a:r>
            <a:r>
              <a:rPr lang="en-US" baseline="0" dirty="0">
                <a:sym typeface="Wingdings" panose="05000000000000000000" pitchFamily="2" charset="2"/>
              </a:rPr>
              <a:t> op </a:t>
            </a:r>
            <a:r>
              <a:rPr lang="en-US" baseline="0" dirty="0" err="1">
                <a:sym typeface="Wingdings" panose="05000000000000000000" pitchFamily="2" charset="2"/>
              </a:rPr>
              <a:t>te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starten</a:t>
            </a:r>
            <a:r>
              <a:rPr lang="en-US" baseline="0" dirty="0">
                <a:sym typeface="Wingdings" panose="05000000000000000000" pitchFamily="2" charset="2"/>
              </a:rPr>
              <a:t>:  </a:t>
            </a:r>
            <a:r>
              <a:rPr lang="en-US" baseline="0" dirty="0" err="1">
                <a:sym typeface="Wingdings" panose="05000000000000000000" pitchFamily="2" charset="2"/>
              </a:rPr>
              <a:t>bv</a:t>
            </a:r>
            <a:r>
              <a:rPr lang="en-US" baseline="0" dirty="0">
                <a:sym typeface="Wingdings" panose="05000000000000000000" pitchFamily="2" charset="2"/>
              </a:rPr>
              <a:t>. WN </a:t>
            </a:r>
            <a:r>
              <a:rPr lang="en-US" baseline="0" dirty="0" err="1">
                <a:sym typeface="Wingdings" panose="05000000000000000000" pitchFamily="2" charset="2"/>
              </a:rPr>
              <a:t>moet</a:t>
            </a:r>
            <a:r>
              <a:rPr lang="en-US" baseline="0" dirty="0">
                <a:sym typeface="Wingdings" panose="05000000000000000000" pitchFamily="2" charset="2"/>
              </a:rPr>
              <a:t> nog </a:t>
            </a:r>
            <a:r>
              <a:rPr lang="en-US" baseline="0" dirty="0" err="1">
                <a:sym typeface="Wingdings" panose="05000000000000000000" pitchFamily="2" charset="2"/>
              </a:rPr>
              <a:t>operaties</a:t>
            </a:r>
            <a:r>
              <a:rPr lang="en-US" baseline="0" dirty="0">
                <a:sym typeface="Wingdings" panose="05000000000000000000" pitchFamily="2" charset="2"/>
              </a:rPr>
              <a:t> of </a:t>
            </a:r>
            <a:r>
              <a:rPr lang="en-US" baseline="0" dirty="0" err="1">
                <a:sym typeface="Wingdings" panose="05000000000000000000" pitchFamily="2" charset="2"/>
              </a:rPr>
              <a:t>medische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behandelingen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ondergaan</a:t>
            </a:r>
            <a:r>
              <a:rPr lang="en-US" baseline="0" dirty="0">
                <a:sym typeface="Wingdings" panose="05000000000000000000" pitchFamily="2" charset="2"/>
              </a:rPr>
              <a:t> of </a:t>
            </a:r>
            <a:r>
              <a:rPr lang="en-US" baseline="0" dirty="0" err="1">
                <a:sym typeface="Wingdings" panose="05000000000000000000" pitchFamily="2" charset="2"/>
              </a:rPr>
              <a:t>zijn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gezondheidstoestand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laat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geen</a:t>
            </a:r>
            <a:r>
              <a:rPr lang="en-US" baseline="0" dirty="0">
                <a:sym typeface="Wingdings" panose="05000000000000000000" pitchFamily="2" charset="2"/>
              </a:rPr>
              <a:t> re-</a:t>
            </a:r>
            <a:r>
              <a:rPr lang="en-US" baseline="0" dirty="0" err="1">
                <a:sym typeface="Wingdings" panose="05000000000000000000" pitchFamily="2" charset="2"/>
              </a:rPr>
              <a:t>integratie</a:t>
            </a:r>
            <a:r>
              <a:rPr lang="en-US" baseline="0" dirty="0">
                <a:sym typeface="Wingdings" panose="05000000000000000000" pitchFamily="2" charset="2"/>
              </a:rPr>
              <a:t> toe (</a:t>
            </a:r>
            <a:r>
              <a:rPr lang="en-US" baseline="0" dirty="0" err="1">
                <a:sym typeface="Wingdings" panose="05000000000000000000" pitchFamily="2" charset="2"/>
              </a:rPr>
              <a:t>terminale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aandoeningen</a:t>
            </a:r>
            <a:r>
              <a:rPr lang="en-US" baseline="0" dirty="0">
                <a:sym typeface="Wingdings" panose="05000000000000000000" pitchFamily="2" charset="2"/>
              </a:rPr>
              <a:t>): </a:t>
            </a:r>
            <a:r>
              <a:rPr lang="en-US" baseline="0" dirty="0" err="1">
                <a:sym typeface="Wingdings" panose="05000000000000000000" pitchFamily="2" charset="2"/>
              </a:rPr>
              <a:t>vooral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bij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trajecten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opgestart</a:t>
            </a:r>
            <a:r>
              <a:rPr lang="en-US" baseline="0" dirty="0">
                <a:sym typeface="Wingdings" panose="05000000000000000000" pitchFamily="2" charset="2"/>
              </a:rPr>
              <a:t> door de WG (</a:t>
            </a:r>
            <a:r>
              <a:rPr lang="en-US" baseline="0" dirty="0" err="1">
                <a:sym typeface="Wingdings" panose="05000000000000000000" pitchFamily="2" charset="2"/>
              </a:rPr>
              <a:t>bij</a:t>
            </a:r>
            <a:r>
              <a:rPr lang="en-US" baseline="0" dirty="0">
                <a:sym typeface="Wingdings" panose="05000000000000000000" pitchFamily="2" charset="2"/>
              </a:rPr>
              <a:t> ZIV-</a:t>
            </a:r>
            <a:r>
              <a:rPr lang="en-US" baseline="0" dirty="0" err="1">
                <a:sym typeface="Wingdings" panose="05000000000000000000" pitchFamily="2" charset="2"/>
              </a:rPr>
              <a:t>traject</a:t>
            </a:r>
            <a:r>
              <a:rPr lang="en-US" baseline="0" dirty="0">
                <a:sym typeface="Wingdings" panose="05000000000000000000" pitchFamily="2" charset="2"/>
              </a:rPr>
              <a:t> is </a:t>
            </a:r>
            <a:r>
              <a:rPr lang="en-US" baseline="0" dirty="0" err="1">
                <a:sym typeface="Wingdings" panose="05000000000000000000" pitchFamily="2" charset="2"/>
              </a:rPr>
              <a:t>deze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inschatting</a:t>
            </a:r>
            <a:r>
              <a:rPr lang="en-US" baseline="0" dirty="0">
                <a:sym typeface="Wingdings" panose="05000000000000000000" pitchFamily="2" charset="2"/>
              </a:rPr>
              <a:t> al </a:t>
            </a:r>
            <a:r>
              <a:rPr lang="en-US" baseline="0" dirty="0" err="1">
                <a:sym typeface="Wingdings" panose="05000000000000000000" pitchFamily="2" charset="2"/>
              </a:rPr>
              <a:t>gebeurd</a:t>
            </a:r>
            <a:r>
              <a:rPr lang="en-US" baseline="0" dirty="0">
                <a:sym typeface="Wingdings" panose="05000000000000000000" pitchFamily="2" charset="2"/>
              </a:rPr>
              <a:t> door de </a:t>
            </a:r>
            <a:r>
              <a:rPr lang="en-US" baseline="0" dirty="0" err="1">
                <a:sym typeface="Wingdings" panose="05000000000000000000" pitchFamily="2" charset="2"/>
              </a:rPr>
              <a:t>adviserend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geneesheer</a:t>
            </a:r>
            <a:r>
              <a:rPr lang="en-US" baseline="0" dirty="0">
                <a:sym typeface="Wingdings" panose="05000000000000000000" pitchFamily="2" charset="2"/>
              </a:rPr>
              <a:t>) – </a:t>
            </a:r>
            <a:r>
              <a:rPr lang="en-US" baseline="0" dirty="0" err="1">
                <a:sym typeface="Wingdings" panose="05000000000000000000" pitchFamily="2" charset="2"/>
              </a:rPr>
              <a:t>situatie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te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herbekijken</a:t>
            </a:r>
            <a:r>
              <a:rPr lang="en-US" baseline="0" dirty="0">
                <a:sym typeface="Wingdings" panose="05000000000000000000" pitchFamily="2" charset="2"/>
              </a:rPr>
              <a:t> op </a:t>
            </a:r>
            <a:r>
              <a:rPr lang="en-US" baseline="0" dirty="0" err="1">
                <a:sym typeface="Wingdings" panose="05000000000000000000" pitchFamily="2" charset="2"/>
              </a:rPr>
              <a:t>regelmatige</a:t>
            </a:r>
            <a:r>
              <a:rPr lang="en-US" baseline="0" dirty="0">
                <a:sym typeface="Wingdings" panose="05000000000000000000" pitchFamily="2" charset="2"/>
              </a:rPr>
              <a:t> basis (</a:t>
            </a:r>
            <a:r>
              <a:rPr lang="en-US" baseline="0" dirty="0" err="1">
                <a:sym typeface="Wingdings" panose="05000000000000000000" pitchFamily="2" charset="2"/>
              </a:rPr>
              <a:t>evolutie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gezondheidstoestand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na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bv</a:t>
            </a:r>
            <a:r>
              <a:rPr lang="en-US" baseline="0" dirty="0">
                <a:sym typeface="Wingdings" panose="05000000000000000000" pitchFamily="2" charset="2"/>
              </a:rPr>
              <a:t>. </a:t>
            </a:r>
            <a:r>
              <a:rPr lang="en-US" baseline="0" dirty="0" err="1">
                <a:sym typeface="Wingdings" panose="05000000000000000000" pitchFamily="2" charset="2"/>
              </a:rPr>
              <a:t>Operatie</a:t>
            </a:r>
            <a:r>
              <a:rPr lang="en-US" baseline="0" dirty="0">
                <a:sym typeface="Wingdings" panose="05000000000000000000" pitchFamily="2" charset="2"/>
              </a:rPr>
              <a:t>)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en-US" baseline="0" dirty="0">
              <a:sym typeface="Wingdings" panose="05000000000000000000" pitchFamily="2" charset="2"/>
            </a:endParaRP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baseline="0" dirty="0">
                <a:sym typeface="Wingdings" panose="05000000000000000000" pitchFamily="2" charset="2"/>
              </a:rPr>
              <a:t>TIMING: 40 </a:t>
            </a:r>
            <a:r>
              <a:rPr lang="en-US" baseline="0" dirty="0" err="1">
                <a:sym typeface="Wingdings" panose="05000000000000000000" pitchFamily="2" charset="2"/>
              </a:rPr>
              <a:t>dagen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voor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overmaken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formulier</a:t>
            </a:r>
            <a:r>
              <a:rPr lang="en-US" baseline="0" dirty="0">
                <a:sym typeface="Wingdings" panose="05000000000000000000" pitchFamily="2" charset="2"/>
              </a:rPr>
              <a:t> re-</a:t>
            </a:r>
            <a:r>
              <a:rPr lang="en-US" baseline="0" dirty="0" err="1">
                <a:sym typeface="Wingdings" panose="05000000000000000000" pitchFamily="2" charset="2"/>
              </a:rPr>
              <a:t>integratiebeoordeling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aan</a:t>
            </a:r>
            <a:r>
              <a:rPr lang="en-US" baseline="0" dirty="0">
                <a:sym typeface="Wingdings" panose="05000000000000000000" pitchFamily="2" charset="2"/>
              </a:rPr>
              <a:t> WG </a:t>
            </a:r>
            <a:r>
              <a:rPr lang="en-US" baseline="0" dirty="0" err="1">
                <a:sym typeface="Wingdings" panose="05000000000000000000" pitchFamily="2" charset="2"/>
              </a:rPr>
              <a:t>en</a:t>
            </a:r>
            <a:r>
              <a:rPr lang="en-US" baseline="0" dirty="0">
                <a:sym typeface="Wingdings" panose="05000000000000000000" pitchFamily="2" charset="2"/>
              </a:rPr>
              <a:t> WN + in </a:t>
            </a:r>
            <a:r>
              <a:rPr lang="en-US" baseline="0" dirty="0" err="1">
                <a:sym typeface="Wingdings" panose="05000000000000000000" pitchFamily="2" charset="2"/>
              </a:rPr>
              <a:t>gezondheidsdossier</a:t>
            </a:r>
            <a:r>
              <a:rPr lang="en-US" baseline="0" dirty="0">
                <a:sym typeface="Wingdings" panose="05000000000000000000" pitchFamily="2" charset="2"/>
              </a:rPr>
              <a:t> + </a:t>
            </a:r>
            <a:r>
              <a:rPr lang="en-US" baseline="0" dirty="0" err="1">
                <a:sym typeface="Wingdings" panose="05000000000000000000" pitchFamily="2" charset="2"/>
              </a:rPr>
              <a:t>verwittingen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adviserend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geneesheer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indien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geen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ander</a:t>
            </a:r>
            <a:r>
              <a:rPr lang="en-US" baseline="0" dirty="0">
                <a:sym typeface="Wingdings" panose="05000000000000000000" pitchFamily="2" charset="2"/>
              </a:rPr>
              <a:t>/</a:t>
            </a:r>
            <a:r>
              <a:rPr lang="en-US" baseline="0" dirty="0" err="1">
                <a:sym typeface="Wingdings" panose="05000000000000000000" pitchFamily="2" charset="2"/>
              </a:rPr>
              <a:t>aangepast</a:t>
            </a:r>
            <a:r>
              <a:rPr lang="en-US" baseline="0" dirty="0">
                <a:sym typeface="Wingdings" panose="05000000000000000000" pitchFamily="2" charset="2"/>
              </a:rPr>
              <a:t> </a:t>
            </a:r>
            <a:r>
              <a:rPr lang="en-US" baseline="0" dirty="0" err="1">
                <a:sym typeface="Wingdings" panose="05000000000000000000" pitchFamily="2" charset="2"/>
              </a:rPr>
              <a:t>werk</a:t>
            </a:r>
            <a:endParaRPr lang="en-US" baseline="0" dirty="0">
              <a:sym typeface="Wingdings" panose="05000000000000000000" pitchFamily="2" charset="2"/>
            </a:endParaRP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en-US" baseline="0" dirty="0">
              <a:sym typeface="Wingdings" panose="05000000000000000000" pitchFamily="2" charset="2"/>
            </a:endParaRPr>
          </a:p>
          <a:p>
            <a:r>
              <a:rPr lang="en-US" b="1" dirty="0"/>
              <a:t>BEROEPSPROCEDURE:</a:t>
            </a:r>
            <a:r>
              <a:rPr lang="en-US" b="1" baseline="0" dirty="0"/>
              <a:t> </a:t>
            </a:r>
            <a:r>
              <a:rPr lang="en-US" b="0" baseline="0" dirty="0" err="1"/>
              <a:t>alleen</a:t>
            </a:r>
            <a:r>
              <a:rPr lang="en-US" b="0" baseline="0" dirty="0"/>
              <a:t> </a:t>
            </a:r>
            <a:r>
              <a:rPr lang="en-US" b="0" baseline="0" dirty="0" err="1"/>
              <a:t>bij</a:t>
            </a:r>
            <a:r>
              <a:rPr lang="en-US" b="0" baseline="0" dirty="0"/>
              <a:t> </a:t>
            </a:r>
            <a:r>
              <a:rPr lang="en-US" b="0" baseline="0" dirty="0" err="1"/>
              <a:t>beslissing</a:t>
            </a:r>
            <a:r>
              <a:rPr lang="en-US" b="0" baseline="0" dirty="0"/>
              <a:t> tot </a:t>
            </a:r>
            <a:r>
              <a:rPr lang="en-US" b="0" baseline="0" dirty="0" err="1"/>
              <a:t>definitieve</a:t>
            </a:r>
            <a:r>
              <a:rPr lang="en-US" b="0" baseline="0" dirty="0"/>
              <a:t> </a:t>
            </a:r>
            <a:r>
              <a:rPr lang="en-US" b="0" baseline="0" dirty="0" err="1"/>
              <a:t>ongeschiktheid</a:t>
            </a:r>
            <a:r>
              <a:rPr lang="en-US" b="0" baseline="0" dirty="0"/>
              <a:t> </a:t>
            </a:r>
            <a:r>
              <a:rPr lang="en-US" b="0" baseline="0" dirty="0" err="1"/>
              <a:t>voor</a:t>
            </a:r>
            <a:r>
              <a:rPr lang="en-US" b="0" baseline="0" dirty="0"/>
              <a:t> </a:t>
            </a:r>
            <a:r>
              <a:rPr lang="en-US" b="0" baseline="0" dirty="0" err="1"/>
              <a:t>overeengekomen</a:t>
            </a:r>
            <a:r>
              <a:rPr lang="en-US" b="0" baseline="0" dirty="0"/>
              <a:t> </a:t>
            </a:r>
            <a:r>
              <a:rPr lang="en-US" b="0" baseline="0" dirty="0" err="1"/>
              <a:t>werk</a:t>
            </a:r>
            <a:r>
              <a:rPr lang="en-US" b="0" baseline="0" dirty="0"/>
              <a:t> – door TWW</a:t>
            </a:r>
            <a:endParaRPr lang="en-US" baseline="0" dirty="0"/>
          </a:p>
          <a:p>
            <a:r>
              <a:rPr lang="en-US" baseline="0" dirty="0"/>
              <a:t>- </a:t>
            </a:r>
            <a:r>
              <a:rPr lang="en-US" baseline="0" dirty="0" err="1"/>
              <a:t>b</a:t>
            </a:r>
            <a:r>
              <a:rPr lang="en-US" dirty="0" err="1"/>
              <a:t>innen</a:t>
            </a:r>
            <a:r>
              <a:rPr lang="en-US" dirty="0"/>
              <a:t> 5 </a:t>
            </a:r>
            <a:r>
              <a:rPr lang="en-US" dirty="0" err="1"/>
              <a:t>werkdagen</a:t>
            </a:r>
            <a:r>
              <a:rPr lang="en-US" baseline="0" dirty="0"/>
              <a:t> </a:t>
            </a:r>
            <a:r>
              <a:rPr lang="en-US" baseline="0" dirty="0" err="1"/>
              <a:t>nadat</a:t>
            </a:r>
            <a:r>
              <a:rPr lang="en-US" baseline="0" dirty="0"/>
              <a:t> PA-AG de re-</a:t>
            </a:r>
            <a:r>
              <a:rPr lang="en-US" baseline="0" dirty="0" err="1"/>
              <a:t>integratiebeoordeling</a:t>
            </a:r>
            <a:r>
              <a:rPr lang="en-US" baseline="0" dirty="0"/>
              <a:t> heeft </a:t>
            </a:r>
            <a:r>
              <a:rPr lang="en-US" baseline="0" dirty="0" err="1"/>
              <a:t>bezorgd</a:t>
            </a:r>
            <a:r>
              <a:rPr lang="en-US" baseline="0" dirty="0"/>
              <a:t>: </a:t>
            </a:r>
            <a:r>
              <a:rPr lang="en-US" baseline="0" dirty="0" err="1"/>
              <a:t>aangetekend</a:t>
            </a:r>
            <a:r>
              <a:rPr lang="en-US" baseline="0" dirty="0"/>
              <a:t> </a:t>
            </a:r>
            <a:r>
              <a:rPr lang="en-US" baseline="0" dirty="0" err="1"/>
              <a:t>schrijven</a:t>
            </a:r>
            <a:r>
              <a:rPr lang="en-US" baseline="0" dirty="0"/>
              <a:t> </a:t>
            </a:r>
            <a:r>
              <a:rPr lang="en-US" baseline="0" dirty="0" err="1"/>
              <a:t>aan</a:t>
            </a:r>
            <a:r>
              <a:rPr lang="en-US" baseline="0" dirty="0"/>
              <a:t> TWW + </a:t>
            </a:r>
            <a:r>
              <a:rPr lang="en-US" baseline="0" dirty="0" err="1"/>
              <a:t>verwittigt</a:t>
            </a:r>
            <a:r>
              <a:rPr lang="en-US" baseline="0" dirty="0"/>
              <a:t> WG (</a:t>
            </a:r>
            <a:r>
              <a:rPr lang="en-US" baseline="0" dirty="0" err="1"/>
              <a:t>schorsing</a:t>
            </a:r>
            <a:r>
              <a:rPr lang="en-US" baseline="0" dirty="0"/>
              <a:t> </a:t>
            </a:r>
            <a:r>
              <a:rPr lang="en-US" baseline="0" dirty="0" err="1"/>
              <a:t>traject</a:t>
            </a:r>
            <a:r>
              <a:rPr lang="en-US" baseline="0" dirty="0"/>
              <a:t>)</a:t>
            </a:r>
          </a:p>
          <a:p>
            <a:pPr marL="171450" indent="-171450">
              <a:buFont typeface="Symbol"/>
              <a:buChar char="Þ"/>
            </a:pPr>
            <a:r>
              <a:rPr lang="en-US" baseline="0" dirty="0" err="1"/>
              <a:t>geneesheer-sociaal</a:t>
            </a:r>
            <a:r>
              <a:rPr lang="en-US" baseline="0" dirty="0"/>
              <a:t> </a:t>
            </a:r>
            <a:r>
              <a:rPr lang="en-US" baseline="0" dirty="0" err="1"/>
              <a:t>inspecteur</a:t>
            </a:r>
            <a:r>
              <a:rPr lang="en-US" baseline="0" dirty="0"/>
              <a:t> TWW </a:t>
            </a:r>
            <a:r>
              <a:rPr lang="en-US" baseline="0" dirty="0" err="1"/>
              <a:t>roept</a:t>
            </a:r>
            <a:r>
              <a:rPr lang="en-US" baseline="0" dirty="0"/>
              <a:t> op: PA-AG + BA + </a:t>
            </a:r>
            <a:r>
              <a:rPr lang="en-US" baseline="0" dirty="0" err="1"/>
              <a:t>eventueel</a:t>
            </a:r>
            <a:r>
              <a:rPr lang="en-US" baseline="0" dirty="0"/>
              <a:t> WN</a:t>
            </a:r>
          </a:p>
          <a:p>
            <a:pPr marL="171450" indent="-171450">
              <a:buFont typeface="Symbol"/>
              <a:buChar char="Þ"/>
            </a:pPr>
            <a:r>
              <a:rPr lang="en-US" baseline="0" dirty="0"/>
              <a:t> 3 </a:t>
            </a:r>
            <a:r>
              <a:rPr lang="en-US" baseline="0" dirty="0" err="1"/>
              <a:t>geneesheren</a:t>
            </a:r>
            <a:r>
              <a:rPr lang="en-US" baseline="0" dirty="0"/>
              <a:t> </a:t>
            </a:r>
            <a:r>
              <a:rPr lang="en-US" baseline="0" dirty="0" err="1"/>
              <a:t>nemen</a:t>
            </a:r>
            <a:r>
              <a:rPr lang="en-US" baseline="0" dirty="0"/>
              <a:t> </a:t>
            </a:r>
            <a:r>
              <a:rPr lang="en-US" baseline="0" dirty="0" err="1"/>
              <a:t>beslissing</a:t>
            </a:r>
            <a:r>
              <a:rPr lang="en-US" baseline="0" dirty="0"/>
              <a:t> </a:t>
            </a:r>
            <a:r>
              <a:rPr lang="en-US" baseline="0" dirty="0" err="1"/>
              <a:t>bij</a:t>
            </a:r>
            <a:r>
              <a:rPr lang="en-US" baseline="0" dirty="0"/>
              <a:t> </a:t>
            </a:r>
            <a:r>
              <a:rPr lang="en-US" baseline="0" dirty="0" err="1"/>
              <a:t>meerderheid</a:t>
            </a:r>
            <a:r>
              <a:rPr lang="en-US" baseline="0" dirty="0"/>
              <a:t> van stemming (</a:t>
            </a:r>
            <a:r>
              <a:rPr lang="en-US" baseline="0" dirty="0" err="1"/>
              <a:t>uiterlijk</a:t>
            </a:r>
            <a:r>
              <a:rPr lang="en-US" baseline="0" dirty="0"/>
              <a:t> </a:t>
            </a:r>
            <a:r>
              <a:rPr lang="en-US" baseline="0" dirty="0" err="1"/>
              <a:t>binnen</a:t>
            </a:r>
            <a:r>
              <a:rPr lang="en-US" baseline="0" dirty="0"/>
              <a:t> 31 </a:t>
            </a:r>
            <a:r>
              <a:rPr lang="en-US" baseline="0" dirty="0" err="1"/>
              <a:t>dagen</a:t>
            </a:r>
            <a:r>
              <a:rPr lang="en-US" baseline="0" dirty="0"/>
              <a:t> </a:t>
            </a:r>
            <a:r>
              <a:rPr lang="en-US" baseline="0" dirty="0" err="1"/>
              <a:t>na</a:t>
            </a:r>
            <a:r>
              <a:rPr lang="en-US" baseline="0" dirty="0"/>
              <a:t> </a:t>
            </a:r>
            <a:r>
              <a:rPr lang="en-US" baseline="0" dirty="0" err="1"/>
              <a:t>ontvangst</a:t>
            </a:r>
            <a:r>
              <a:rPr lang="en-US" baseline="0" dirty="0"/>
              <a:t> van </a:t>
            </a:r>
            <a:r>
              <a:rPr lang="en-US" baseline="0" dirty="0" err="1"/>
              <a:t>beroep</a:t>
            </a:r>
            <a:r>
              <a:rPr lang="en-US" baseline="0" dirty="0"/>
              <a:t>)</a:t>
            </a:r>
          </a:p>
          <a:p>
            <a:pPr marL="0" indent="0">
              <a:buFont typeface="Symbol"/>
              <a:buNone/>
            </a:pPr>
            <a:r>
              <a:rPr lang="en-US" baseline="0" dirty="0"/>
              <a:t>- </a:t>
            </a:r>
            <a:r>
              <a:rPr lang="en-US" baseline="0" dirty="0" err="1"/>
              <a:t>Bij</a:t>
            </a:r>
            <a:r>
              <a:rPr lang="en-US" baseline="0" dirty="0"/>
              <a:t> </a:t>
            </a:r>
            <a:r>
              <a:rPr lang="en-US" baseline="0" dirty="0" err="1"/>
              <a:t>afwezigheid</a:t>
            </a:r>
            <a:r>
              <a:rPr lang="en-US" baseline="0" dirty="0"/>
              <a:t> BA of PA-AG  </a:t>
            </a:r>
            <a:r>
              <a:rPr lang="en-US" baseline="0" dirty="0" err="1"/>
              <a:t>neemt</a:t>
            </a:r>
            <a:r>
              <a:rPr lang="en-US" baseline="0" dirty="0"/>
              <a:t> </a:t>
            </a:r>
            <a:r>
              <a:rPr lang="en-US" baseline="0" dirty="0" err="1"/>
              <a:t>sociaal</a:t>
            </a:r>
            <a:r>
              <a:rPr lang="en-US" baseline="0" dirty="0"/>
              <a:t> </a:t>
            </a:r>
            <a:r>
              <a:rPr lang="en-US" baseline="0" dirty="0" err="1"/>
              <a:t>inspecteur</a:t>
            </a:r>
            <a:r>
              <a:rPr lang="en-US" baseline="0" dirty="0"/>
              <a:t> de </a:t>
            </a:r>
            <a:r>
              <a:rPr lang="en-US" baseline="0" dirty="0" err="1"/>
              <a:t>beslissing</a:t>
            </a:r>
            <a:r>
              <a:rPr lang="en-US" baseline="0" dirty="0"/>
              <a:t> =&gt; </a:t>
            </a:r>
            <a:r>
              <a:rPr lang="en-US" baseline="0" dirty="0" err="1"/>
              <a:t>verslag</a:t>
            </a:r>
            <a:r>
              <a:rPr lang="en-US" baseline="0" dirty="0"/>
              <a:t> </a:t>
            </a:r>
          </a:p>
          <a:p>
            <a:pPr marL="0" indent="0">
              <a:buFont typeface="Symbol"/>
              <a:buNone/>
            </a:pPr>
            <a:r>
              <a:rPr lang="en-US" baseline="0" dirty="0"/>
              <a:t>- </a:t>
            </a:r>
            <a:r>
              <a:rPr lang="en-US" baseline="0" dirty="0" err="1"/>
              <a:t>Resultaat</a:t>
            </a:r>
            <a:r>
              <a:rPr lang="en-US" baseline="0" dirty="0"/>
              <a:t> </a:t>
            </a:r>
            <a:r>
              <a:rPr lang="en-US" baseline="0" dirty="0" err="1"/>
              <a:t>wordt</a:t>
            </a:r>
            <a:r>
              <a:rPr lang="en-US" baseline="0" dirty="0"/>
              <a:t> </a:t>
            </a:r>
            <a:r>
              <a:rPr lang="en-US" baseline="0" dirty="0" err="1"/>
              <a:t>meegedeeld</a:t>
            </a:r>
            <a:r>
              <a:rPr lang="en-US" baseline="0" dirty="0"/>
              <a:t> </a:t>
            </a:r>
            <a:r>
              <a:rPr lang="en-US" baseline="0" dirty="0" err="1"/>
              <a:t>aan</a:t>
            </a:r>
            <a:r>
              <a:rPr lang="en-US" baseline="0" dirty="0"/>
              <a:t> WG </a:t>
            </a:r>
            <a:r>
              <a:rPr lang="en-US" baseline="0" dirty="0" err="1"/>
              <a:t>en</a:t>
            </a:r>
            <a:r>
              <a:rPr lang="en-US" baseline="0" dirty="0"/>
              <a:t> WN</a:t>
            </a:r>
          </a:p>
          <a:p>
            <a:pPr marL="0" indent="0">
              <a:buFont typeface="Symbol"/>
              <a:buNone/>
            </a:pPr>
            <a:r>
              <a:rPr lang="en-US" baseline="0" dirty="0"/>
              <a:t>- </a:t>
            </a:r>
            <a:r>
              <a:rPr lang="en-US" baseline="0" dirty="0" err="1"/>
              <a:t>Afhankelijk</a:t>
            </a:r>
            <a:r>
              <a:rPr lang="en-US" baseline="0" dirty="0"/>
              <a:t> van </a:t>
            </a:r>
            <a:r>
              <a:rPr lang="en-US" baseline="0" dirty="0" err="1"/>
              <a:t>resultaat</a:t>
            </a:r>
            <a:r>
              <a:rPr lang="en-US" baseline="0" dirty="0"/>
              <a:t> </a:t>
            </a:r>
            <a:r>
              <a:rPr lang="en-US" baseline="0" dirty="0" err="1"/>
              <a:t>herbekijkt</a:t>
            </a:r>
            <a:r>
              <a:rPr lang="en-US" baseline="0" dirty="0"/>
              <a:t> PA-AG de re-</a:t>
            </a:r>
            <a:r>
              <a:rPr lang="en-US" baseline="0" dirty="0" err="1"/>
              <a:t>integratiebeoordeling</a:t>
            </a:r>
            <a:r>
              <a:rPr lang="en-US" baseline="0" dirty="0"/>
              <a:t> (= </a:t>
            </a:r>
            <a:r>
              <a:rPr lang="en-US" baseline="0" dirty="0" err="1"/>
              <a:t>bindend</a:t>
            </a:r>
            <a:r>
              <a:rPr lang="en-US" baseline="0" dirty="0"/>
              <a:t>)</a:t>
            </a:r>
          </a:p>
          <a:p>
            <a:pPr marL="171450" indent="-171450">
              <a:buFontTx/>
              <a:buChar char="-"/>
            </a:pPr>
            <a:r>
              <a:rPr lang="en-US" baseline="0" dirty="0"/>
              <a:t>WN </a:t>
            </a:r>
            <a:r>
              <a:rPr lang="en-US" baseline="0" dirty="0" err="1"/>
              <a:t>kan</a:t>
            </a:r>
            <a:r>
              <a:rPr lang="en-US" baseline="0" dirty="0"/>
              <a:t> </a:t>
            </a:r>
            <a:r>
              <a:rPr lang="en-US" baseline="0" dirty="0" err="1"/>
              <a:t>tijdens</a:t>
            </a:r>
            <a:r>
              <a:rPr lang="en-US" baseline="0" dirty="0"/>
              <a:t> </a:t>
            </a:r>
            <a:r>
              <a:rPr lang="en-US" baseline="0" dirty="0" err="1"/>
              <a:t>een</a:t>
            </a:r>
            <a:r>
              <a:rPr lang="en-US" baseline="0" dirty="0"/>
              <a:t> re-</a:t>
            </a:r>
            <a:r>
              <a:rPr lang="en-US" baseline="0" dirty="0" err="1"/>
              <a:t>integratietraject</a:t>
            </a:r>
            <a:r>
              <a:rPr lang="en-US" baseline="0" dirty="0"/>
              <a:t> </a:t>
            </a:r>
            <a:r>
              <a:rPr lang="en-US" baseline="0" dirty="0" err="1"/>
              <a:t>slechts</a:t>
            </a:r>
            <a:r>
              <a:rPr lang="en-US" baseline="0" dirty="0"/>
              <a:t> </a:t>
            </a:r>
            <a:r>
              <a:rPr lang="en-US" baseline="0" dirty="0" err="1"/>
              <a:t>één</a:t>
            </a:r>
            <a:r>
              <a:rPr lang="en-US" baseline="0" dirty="0"/>
              <a:t> </a:t>
            </a:r>
            <a:r>
              <a:rPr lang="en-US" baseline="0" dirty="0" err="1"/>
              <a:t>keer</a:t>
            </a:r>
            <a:r>
              <a:rPr lang="en-US" baseline="0" dirty="0"/>
              <a:t> </a:t>
            </a:r>
            <a:r>
              <a:rPr lang="en-US" baseline="0" dirty="0" err="1"/>
              <a:t>beroepsprocedure</a:t>
            </a:r>
            <a:r>
              <a:rPr lang="en-US" baseline="0" dirty="0"/>
              <a:t> </a:t>
            </a:r>
            <a:r>
              <a:rPr lang="en-US" baseline="0" dirty="0" err="1"/>
              <a:t>aanwenden</a:t>
            </a:r>
            <a:endParaRPr lang="en-US" baseline="0" dirty="0"/>
          </a:p>
          <a:p>
            <a:pPr marL="171450" indent="-171450">
              <a:buFontTx/>
              <a:buChar char="-"/>
            </a:pPr>
            <a:endParaRPr lang="en-US" baseline="0" dirty="0"/>
          </a:p>
          <a:p>
            <a:pPr marL="0" indent="0">
              <a:buFontTx/>
              <a:buNone/>
            </a:pPr>
            <a:r>
              <a:rPr lang="en-US" baseline="0" dirty="0"/>
              <a:t>GEVOLGEN </a:t>
            </a:r>
            <a:r>
              <a:rPr lang="en-US" baseline="0" dirty="0" err="1"/>
              <a:t>beslissing</a:t>
            </a:r>
            <a:r>
              <a:rPr lang="en-US" baseline="0" dirty="0"/>
              <a:t>:</a:t>
            </a:r>
          </a:p>
          <a:p>
            <a:pPr marL="171450" indent="-171450">
              <a:buFontTx/>
              <a:buChar char="-"/>
            </a:pPr>
            <a:r>
              <a:rPr lang="en-US" baseline="0" dirty="0"/>
              <a:t>PAAG </a:t>
            </a:r>
            <a:r>
              <a:rPr lang="en-US" baseline="0" dirty="0" err="1"/>
              <a:t>ziet</a:t>
            </a:r>
            <a:r>
              <a:rPr lang="en-US" baseline="0" dirty="0"/>
              <a:t> </a:t>
            </a:r>
            <a:r>
              <a:rPr lang="en-US" baseline="0" dirty="0" err="1"/>
              <a:t>tijdelijk</a:t>
            </a:r>
            <a:r>
              <a:rPr lang="en-US" baseline="0" dirty="0"/>
              <a:t>/</a:t>
            </a:r>
            <a:r>
              <a:rPr lang="en-US" baseline="0" dirty="0" err="1"/>
              <a:t>definitief</a:t>
            </a:r>
            <a:r>
              <a:rPr lang="en-US" baseline="0" dirty="0"/>
              <a:t> </a:t>
            </a:r>
            <a:r>
              <a:rPr lang="en-US" baseline="0" dirty="0" err="1"/>
              <a:t>ander</a:t>
            </a:r>
            <a:r>
              <a:rPr lang="en-US" baseline="0" dirty="0"/>
              <a:t>/</a:t>
            </a:r>
            <a:r>
              <a:rPr lang="en-US" baseline="0" dirty="0" err="1"/>
              <a:t>aangepast</a:t>
            </a:r>
            <a:r>
              <a:rPr lang="en-US" baseline="0" dirty="0"/>
              <a:t> </a:t>
            </a:r>
            <a:r>
              <a:rPr lang="en-US" baseline="0" dirty="0" err="1"/>
              <a:t>werk</a:t>
            </a:r>
            <a:r>
              <a:rPr lang="en-US" baseline="0" dirty="0"/>
              <a:t> </a:t>
            </a:r>
            <a:r>
              <a:rPr lang="en-US" baseline="0" dirty="0" err="1"/>
              <a:t>mogelijk</a:t>
            </a:r>
            <a:r>
              <a:rPr lang="en-US" baseline="0" dirty="0"/>
              <a:t> : re-</a:t>
            </a:r>
            <a:r>
              <a:rPr lang="en-US" baseline="0" dirty="0" err="1"/>
              <a:t>integratietraject</a:t>
            </a:r>
            <a:r>
              <a:rPr lang="en-US" baseline="0" dirty="0"/>
              <a:t> </a:t>
            </a:r>
            <a:r>
              <a:rPr lang="en-US" baseline="0" dirty="0" err="1"/>
              <a:t>wordt</a:t>
            </a:r>
            <a:r>
              <a:rPr lang="en-US" baseline="0" dirty="0"/>
              <a:t> </a:t>
            </a:r>
            <a:r>
              <a:rPr lang="en-US" baseline="0" dirty="0" err="1"/>
              <a:t>verdergezet</a:t>
            </a:r>
            <a:r>
              <a:rPr lang="en-US" baseline="0" dirty="0"/>
              <a:t> </a:t>
            </a:r>
            <a:r>
              <a:rPr lang="en-US" baseline="0" dirty="0" err="1"/>
              <a:t>en</a:t>
            </a:r>
            <a:r>
              <a:rPr lang="en-US" baseline="0" dirty="0"/>
              <a:t> WG </a:t>
            </a:r>
            <a:r>
              <a:rPr lang="en-US" baseline="0" dirty="0" err="1"/>
              <a:t>kan</a:t>
            </a:r>
            <a:r>
              <a:rPr lang="en-US" baseline="0" dirty="0"/>
              <a:t> </a:t>
            </a:r>
            <a:r>
              <a:rPr lang="en-US" baseline="0" dirty="0" err="1"/>
              <a:t>beginnen</a:t>
            </a:r>
            <a:r>
              <a:rPr lang="en-US" baseline="0" dirty="0"/>
              <a:t> </a:t>
            </a:r>
            <a:r>
              <a:rPr lang="en-US" baseline="0" dirty="0" err="1"/>
              <a:t>aan</a:t>
            </a:r>
            <a:r>
              <a:rPr lang="en-US" baseline="0" dirty="0"/>
              <a:t> re-</a:t>
            </a:r>
            <a:r>
              <a:rPr lang="en-US" baseline="0" dirty="0" err="1"/>
              <a:t>integratieplan</a:t>
            </a:r>
            <a:endParaRPr lang="en-US" baseline="0" dirty="0"/>
          </a:p>
          <a:p>
            <a:pPr marL="171450" indent="-171450">
              <a:buFontTx/>
              <a:buChar char="-"/>
            </a:pPr>
            <a:r>
              <a:rPr lang="en-US" baseline="0" dirty="0"/>
              <a:t>PAAG </a:t>
            </a:r>
            <a:r>
              <a:rPr lang="en-US" baseline="0" dirty="0" err="1"/>
              <a:t>acht</a:t>
            </a:r>
            <a:r>
              <a:rPr lang="en-US" baseline="0" dirty="0"/>
              <a:t> </a:t>
            </a:r>
            <a:r>
              <a:rPr lang="en-US" baseline="0" dirty="0" err="1"/>
              <a:t>opstarten</a:t>
            </a:r>
            <a:r>
              <a:rPr lang="en-US" baseline="0" dirty="0"/>
              <a:t> </a:t>
            </a:r>
            <a:r>
              <a:rPr lang="en-US" baseline="0" dirty="0" err="1"/>
              <a:t>traject</a:t>
            </a:r>
            <a:r>
              <a:rPr lang="en-US" baseline="0" dirty="0"/>
              <a:t> </a:t>
            </a:r>
            <a:r>
              <a:rPr lang="en-US" baseline="0" dirty="0" err="1"/>
              <a:t>niet</a:t>
            </a:r>
            <a:r>
              <a:rPr lang="en-US" baseline="0" dirty="0"/>
              <a:t> </a:t>
            </a:r>
            <a:r>
              <a:rPr lang="en-US" baseline="0" dirty="0" err="1"/>
              <a:t>opportuun</a:t>
            </a:r>
            <a:r>
              <a:rPr lang="en-US" baseline="0" dirty="0"/>
              <a:t> of </a:t>
            </a:r>
            <a:r>
              <a:rPr lang="en-US" baseline="0" dirty="0" err="1"/>
              <a:t>ziet</a:t>
            </a:r>
            <a:r>
              <a:rPr lang="en-US" baseline="0" dirty="0"/>
              <a:t> </a:t>
            </a:r>
            <a:r>
              <a:rPr lang="en-US" baseline="0" dirty="0" err="1"/>
              <a:t>geen</a:t>
            </a:r>
            <a:r>
              <a:rPr lang="en-US" baseline="0" dirty="0"/>
              <a:t> </a:t>
            </a:r>
            <a:r>
              <a:rPr lang="en-US" baseline="0" dirty="0" err="1"/>
              <a:t>tijdelijk</a:t>
            </a:r>
            <a:r>
              <a:rPr lang="en-US" baseline="0" dirty="0"/>
              <a:t> </a:t>
            </a:r>
            <a:r>
              <a:rPr lang="en-US" baseline="0" dirty="0" err="1"/>
              <a:t>aangepast</a:t>
            </a:r>
            <a:r>
              <a:rPr lang="en-US" baseline="0" dirty="0"/>
              <a:t>/</a:t>
            </a:r>
            <a:r>
              <a:rPr lang="en-US" baseline="0" dirty="0" err="1"/>
              <a:t>ander</a:t>
            </a:r>
            <a:r>
              <a:rPr lang="en-US" baseline="0" dirty="0"/>
              <a:t> </a:t>
            </a:r>
            <a:r>
              <a:rPr lang="en-US" baseline="0" dirty="0" err="1"/>
              <a:t>werk</a:t>
            </a:r>
            <a:r>
              <a:rPr lang="en-US" baseline="0" dirty="0"/>
              <a:t> </a:t>
            </a:r>
            <a:r>
              <a:rPr lang="en-US" baseline="0" dirty="0" err="1"/>
              <a:t>mogelijk</a:t>
            </a:r>
            <a:r>
              <a:rPr lang="en-US" baseline="0" dirty="0"/>
              <a:t>: TIJDELIJK </a:t>
            </a:r>
            <a:r>
              <a:rPr lang="en-US" baseline="0" dirty="0" err="1"/>
              <a:t>stopzetten</a:t>
            </a:r>
            <a:r>
              <a:rPr lang="en-US" baseline="0" dirty="0"/>
              <a:t> </a:t>
            </a:r>
            <a:r>
              <a:rPr lang="en-US" baseline="0" dirty="0" err="1"/>
              <a:t>traject</a:t>
            </a:r>
            <a:endParaRPr lang="en-US" baseline="0" dirty="0"/>
          </a:p>
          <a:p>
            <a:pPr marL="171450" indent="-171450">
              <a:buFontTx/>
              <a:buChar char="-"/>
            </a:pPr>
            <a:r>
              <a:rPr lang="en-US" baseline="0" dirty="0"/>
              <a:t>PAAG </a:t>
            </a:r>
            <a:r>
              <a:rPr lang="en-US" baseline="0" dirty="0" err="1"/>
              <a:t>acht</a:t>
            </a:r>
            <a:r>
              <a:rPr lang="en-US" baseline="0" dirty="0"/>
              <a:t> </a:t>
            </a:r>
            <a:r>
              <a:rPr lang="en-US" baseline="0" dirty="0" err="1"/>
              <a:t>definitief</a:t>
            </a:r>
            <a:r>
              <a:rPr lang="en-US" baseline="0" dirty="0"/>
              <a:t> </a:t>
            </a:r>
            <a:r>
              <a:rPr lang="en-US" baseline="0" dirty="0" err="1"/>
              <a:t>geen</a:t>
            </a:r>
            <a:r>
              <a:rPr lang="en-US" baseline="0" dirty="0"/>
              <a:t> </a:t>
            </a:r>
            <a:r>
              <a:rPr lang="en-US" baseline="0" dirty="0" err="1"/>
              <a:t>ander</a:t>
            </a:r>
            <a:r>
              <a:rPr lang="en-US" baseline="0" dirty="0"/>
              <a:t>/</a:t>
            </a:r>
            <a:r>
              <a:rPr lang="en-US" baseline="0" dirty="0" err="1"/>
              <a:t>aangepast</a:t>
            </a:r>
            <a:r>
              <a:rPr lang="en-US" baseline="0" dirty="0"/>
              <a:t> </a:t>
            </a:r>
            <a:r>
              <a:rPr lang="en-US" baseline="0" dirty="0" err="1"/>
              <a:t>werk</a:t>
            </a:r>
            <a:r>
              <a:rPr lang="en-US" baseline="0" dirty="0"/>
              <a:t> </a:t>
            </a:r>
            <a:r>
              <a:rPr lang="en-US" baseline="0" dirty="0" err="1"/>
              <a:t>mogelijk</a:t>
            </a:r>
            <a:r>
              <a:rPr lang="en-US" baseline="0" dirty="0"/>
              <a:t>: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>
              <a:sym typeface="Wingdings" panose="05000000000000000000" pitchFamily="2" charset="2"/>
            </a:endParaRPr>
          </a:p>
          <a:p>
            <a:pPr marL="628650" lvl="1" indent="-171450">
              <a:buFontTx/>
              <a:buChar char="-"/>
            </a:pPr>
            <a:endParaRPr lang="en-US" baseline="0" dirty="0">
              <a:sym typeface="Wingdings" panose="05000000000000000000" pitchFamily="2" charset="2"/>
            </a:endParaRP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re-integratie van werknemers </a:t>
            </a:r>
          </a:p>
        </p:txBody>
      </p:sp>
    </p:spTree>
    <p:extLst>
      <p:ext uri="{BB962C8B-B14F-4D97-AF65-F5344CB8AC3E}">
        <p14:creationId xmlns:p14="http://schemas.microsoft.com/office/powerpoint/2010/main" val="23705296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baseline="0" dirty="0"/>
              <a:t>Van </a:t>
            </a:r>
            <a:r>
              <a:rPr lang="en-US" baseline="0" dirty="0" err="1"/>
              <a:t>zodra</a:t>
            </a:r>
            <a:r>
              <a:rPr lang="en-US" baseline="0" dirty="0"/>
              <a:t> </a:t>
            </a:r>
            <a:r>
              <a:rPr lang="en-US" baseline="0" dirty="0" err="1"/>
              <a:t>hij</a:t>
            </a:r>
            <a:r>
              <a:rPr lang="en-US" baseline="0" dirty="0"/>
              <a:t> </a:t>
            </a:r>
            <a:r>
              <a:rPr lang="en-US" baseline="0" dirty="0" err="1"/>
              <a:t>een</a:t>
            </a:r>
            <a:r>
              <a:rPr lang="en-US" baseline="0" dirty="0"/>
              <a:t> re-</a:t>
            </a:r>
            <a:r>
              <a:rPr lang="en-US" baseline="0" dirty="0" err="1"/>
              <a:t>integratiebeoordeling</a:t>
            </a:r>
            <a:r>
              <a:rPr lang="en-US" baseline="0" dirty="0"/>
              <a:t> </a:t>
            </a:r>
            <a:r>
              <a:rPr lang="en-US" baseline="0" dirty="0" err="1"/>
              <a:t>ontvangt</a:t>
            </a:r>
            <a:r>
              <a:rPr lang="en-US" baseline="0" dirty="0"/>
              <a:t> </a:t>
            </a:r>
            <a:r>
              <a:rPr lang="en-US" baseline="0" dirty="0" err="1"/>
              <a:t>waarin</a:t>
            </a:r>
            <a:r>
              <a:rPr lang="en-US" baseline="0" dirty="0"/>
              <a:t> </a:t>
            </a:r>
            <a:r>
              <a:rPr lang="en-US" baseline="0" dirty="0" err="1"/>
              <a:t>aanpassing</a:t>
            </a:r>
            <a:r>
              <a:rPr lang="en-US" baseline="0" dirty="0"/>
              <a:t> van de </a:t>
            </a:r>
            <a:r>
              <a:rPr lang="en-US" baseline="0" dirty="0" err="1"/>
              <a:t>werkpost</a:t>
            </a:r>
            <a:r>
              <a:rPr lang="en-US" baseline="0" dirty="0"/>
              <a:t> of </a:t>
            </a:r>
            <a:r>
              <a:rPr lang="en-US" baseline="0" dirty="0" err="1"/>
              <a:t>aangepast</a:t>
            </a:r>
            <a:r>
              <a:rPr lang="en-US" baseline="0" dirty="0"/>
              <a:t>/</a:t>
            </a:r>
            <a:r>
              <a:rPr lang="en-US" baseline="0" dirty="0" err="1"/>
              <a:t>ander</a:t>
            </a:r>
            <a:r>
              <a:rPr lang="en-US" baseline="0" dirty="0"/>
              <a:t> </a:t>
            </a:r>
            <a:r>
              <a:rPr lang="en-US" baseline="0" dirty="0" err="1"/>
              <a:t>werk</a:t>
            </a:r>
            <a:r>
              <a:rPr lang="en-US" baseline="0" dirty="0"/>
              <a:t> </a:t>
            </a:r>
            <a:r>
              <a:rPr lang="en-US" baseline="0" dirty="0" err="1"/>
              <a:t>wordt</a:t>
            </a:r>
            <a:r>
              <a:rPr lang="en-US" baseline="0" dirty="0"/>
              <a:t> </a:t>
            </a:r>
            <a:r>
              <a:rPr lang="en-US" baseline="0" dirty="0" err="1"/>
              <a:t>voorgesteld</a:t>
            </a:r>
            <a:r>
              <a:rPr lang="en-US" baseline="0" dirty="0"/>
              <a:t>, </a:t>
            </a:r>
            <a:r>
              <a:rPr lang="en-US" baseline="0" dirty="0" err="1"/>
              <a:t>kan</a:t>
            </a:r>
            <a:r>
              <a:rPr lang="en-US" baseline="0" dirty="0"/>
              <a:t> de WG </a:t>
            </a:r>
            <a:r>
              <a:rPr lang="en-US" baseline="0" dirty="0" err="1"/>
              <a:t>beginnen</a:t>
            </a:r>
            <a:r>
              <a:rPr lang="en-US" baseline="0" dirty="0"/>
              <a:t> </a:t>
            </a:r>
            <a:r>
              <a:rPr lang="en-US" baseline="0" dirty="0" err="1"/>
              <a:t>aan</a:t>
            </a:r>
            <a:r>
              <a:rPr lang="en-US" baseline="0" dirty="0"/>
              <a:t> het </a:t>
            </a:r>
            <a:r>
              <a:rPr lang="en-US" baseline="0" dirty="0" err="1"/>
              <a:t>opmaken</a:t>
            </a:r>
            <a:r>
              <a:rPr lang="en-US" baseline="0" dirty="0"/>
              <a:t> van </a:t>
            </a:r>
            <a:r>
              <a:rPr lang="en-US" baseline="0" dirty="0" err="1"/>
              <a:t>een</a:t>
            </a:r>
            <a:r>
              <a:rPr lang="en-US" baseline="0" dirty="0"/>
              <a:t> re-</a:t>
            </a:r>
            <a:r>
              <a:rPr lang="en-US" baseline="0" dirty="0" err="1"/>
              <a:t>integratieplan</a:t>
            </a:r>
            <a:r>
              <a:rPr lang="en-US" baseline="0" dirty="0"/>
              <a:t>: </a:t>
            </a:r>
          </a:p>
          <a:p>
            <a:endParaRPr lang="en-US" baseline="0" dirty="0"/>
          </a:p>
          <a:p>
            <a:r>
              <a:rPr lang="en-US" b="1" baseline="0" dirty="0"/>
              <a:t>FASE 1 : </a:t>
            </a:r>
            <a:r>
              <a:rPr lang="en-US" b="1" baseline="0" dirty="0" err="1"/>
              <a:t>overlegfase</a:t>
            </a:r>
            <a:r>
              <a:rPr lang="en-US" b="1" baseline="0" dirty="0"/>
              <a:t> WG - WN</a:t>
            </a:r>
          </a:p>
          <a:p>
            <a:endParaRPr lang="en-US" baseline="0" dirty="0"/>
          </a:p>
          <a:p>
            <a:r>
              <a:rPr lang="en-US" baseline="0" dirty="0"/>
              <a:t>WG </a:t>
            </a:r>
            <a:r>
              <a:rPr lang="en-US" baseline="0" dirty="0" err="1"/>
              <a:t>doet</a:t>
            </a:r>
            <a:r>
              <a:rPr lang="en-US" baseline="0" dirty="0"/>
              <a:t> </a:t>
            </a:r>
            <a:r>
              <a:rPr lang="en-US" baseline="0" dirty="0" err="1"/>
              <a:t>dat</a:t>
            </a:r>
            <a:r>
              <a:rPr lang="en-US" baseline="0" dirty="0"/>
              <a:t> in elk </a:t>
            </a:r>
            <a:r>
              <a:rPr lang="en-US" baseline="0" dirty="0" err="1"/>
              <a:t>geval</a:t>
            </a:r>
            <a:r>
              <a:rPr lang="en-US" baseline="0" dirty="0"/>
              <a:t> in </a:t>
            </a:r>
            <a:r>
              <a:rPr lang="en-US" baseline="0" dirty="0" err="1"/>
              <a:t>overleg</a:t>
            </a:r>
            <a:r>
              <a:rPr lang="en-US" baseline="0" dirty="0"/>
              <a:t> met WN </a:t>
            </a:r>
            <a:r>
              <a:rPr lang="en-US" baseline="0" dirty="0" err="1"/>
              <a:t>en</a:t>
            </a:r>
            <a:r>
              <a:rPr lang="en-US" baseline="0" dirty="0"/>
              <a:t> PA-AG </a:t>
            </a:r>
          </a:p>
          <a:p>
            <a:r>
              <a:rPr lang="en-US" baseline="0" dirty="0"/>
              <a:t>MAAR </a:t>
            </a:r>
            <a:r>
              <a:rPr lang="en-US" baseline="0" dirty="0" err="1"/>
              <a:t>kan</a:t>
            </a:r>
            <a:r>
              <a:rPr lang="en-US" baseline="0" dirty="0"/>
              <a:t> </a:t>
            </a:r>
            <a:r>
              <a:rPr lang="en-US" baseline="0" dirty="0" err="1"/>
              <a:t>eventueel</a:t>
            </a:r>
            <a:r>
              <a:rPr lang="en-US" baseline="0" dirty="0"/>
              <a:t> </a:t>
            </a:r>
            <a:r>
              <a:rPr lang="en-US" baseline="0" dirty="0" err="1"/>
              <a:t>ook</a:t>
            </a:r>
            <a:r>
              <a:rPr lang="en-US" baseline="0" dirty="0"/>
              <a:t> </a:t>
            </a:r>
            <a:r>
              <a:rPr lang="en-US" baseline="0" dirty="0" err="1"/>
              <a:t>andere</a:t>
            </a:r>
            <a:r>
              <a:rPr lang="en-US" baseline="0" dirty="0"/>
              <a:t> </a:t>
            </a:r>
            <a:r>
              <a:rPr lang="en-US" baseline="0" dirty="0" err="1"/>
              <a:t>personen</a:t>
            </a:r>
            <a:r>
              <a:rPr lang="en-US" baseline="0" dirty="0"/>
              <a:t> </a:t>
            </a:r>
            <a:r>
              <a:rPr lang="en-US" baseline="0" dirty="0" err="1"/>
              <a:t>betrekken</a:t>
            </a:r>
            <a:r>
              <a:rPr lang="en-US" baseline="0" dirty="0"/>
              <a:t> die </a:t>
            </a:r>
            <a:r>
              <a:rPr lang="en-US" baseline="0" dirty="0" err="1"/>
              <a:t>kunnen</a:t>
            </a:r>
            <a:r>
              <a:rPr lang="en-US" baseline="0" dirty="0"/>
              <a:t> </a:t>
            </a:r>
            <a:r>
              <a:rPr lang="en-US" baseline="0" dirty="0" err="1"/>
              <a:t>bijdragen</a:t>
            </a:r>
            <a:r>
              <a:rPr lang="en-US" baseline="0" dirty="0"/>
              <a:t> tot het </a:t>
            </a:r>
            <a:r>
              <a:rPr lang="en-US" baseline="0" dirty="0" err="1"/>
              <a:t>slagen</a:t>
            </a:r>
            <a:r>
              <a:rPr lang="en-US" baseline="0" dirty="0"/>
              <a:t> van de re-</a:t>
            </a:r>
            <a:r>
              <a:rPr lang="en-US" baseline="0" dirty="0" err="1"/>
              <a:t>integratie</a:t>
            </a:r>
            <a:r>
              <a:rPr lang="en-US" baseline="0" dirty="0"/>
              <a:t> </a:t>
            </a:r>
          </a:p>
          <a:p>
            <a:r>
              <a:rPr lang="en-US" baseline="0" dirty="0"/>
              <a:t>	- Disability case manager, </a:t>
            </a:r>
          </a:p>
          <a:p>
            <a:r>
              <a:rPr lang="en-US" baseline="0" dirty="0"/>
              <a:t>	- HR </a:t>
            </a:r>
            <a:r>
              <a:rPr lang="en-US" baseline="0" dirty="0" err="1"/>
              <a:t>verantwoordelijke</a:t>
            </a:r>
            <a:r>
              <a:rPr lang="en-US" baseline="0" dirty="0"/>
              <a:t> of </a:t>
            </a:r>
          </a:p>
          <a:p>
            <a:r>
              <a:rPr lang="en-US" baseline="0" dirty="0"/>
              <a:t>	- </a:t>
            </a:r>
            <a:r>
              <a:rPr lang="en-US" baseline="0" dirty="0" err="1"/>
              <a:t>verantwoordelijke</a:t>
            </a:r>
            <a:r>
              <a:rPr lang="en-US" baseline="0" dirty="0"/>
              <a:t> </a:t>
            </a:r>
            <a:r>
              <a:rPr lang="en-US" baseline="0" dirty="0" err="1"/>
              <a:t>voor</a:t>
            </a:r>
            <a:r>
              <a:rPr lang="en-US" baseline="0" dirty="0"/>
              <a:t> </a:t>
            </a:r>
            <a:r>
              <a:rPr lang="en-US" baseline="0" dirty="0" err="1"/>
              <a:t>vorming</a:t>
            </a:r>
            <a:r>
              <a:rPr lang="en-US" baseline="0" dirty="0"/>
              <a:t>/</a:t>
            </a:r>
            <a:r>
              <a:rPr lang="en-US" baseline="0" dirty="0" err="1"/>
              <a:t>opleiding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In </a:t>
            </a:r>
            <a:r>
              <a:rPr lang="en-US" baseline="0" dirty="0" err="1"/>
              <a:t>deze</a:t>
            </a:r>
            <a:r>
              <a:rPr lang="en-US" baseline="0" dirty="0"/>
              <a:t> </a:t>
            </a:r>
            <a:r>
              <a:rPr lang="en-US" baseline="0" dirty="0" err="1"/>
              <a:t>fase</a:t>
            </a:r>
            <a:r>
              <a:rPr lang="en-US" baseline="0" dirty="0"/>
              <a:t> </a:t>
            </a:r>
            <a:r>
              <a:rPr lang="en-US" baseline="0" dirty="0" err="1"/>
              <a:t>moet</a:t>
            </a:r>
            <a:r>
              <a:rPr lang="en-US" baseline="0" dirty="0"/>
              <a:t> de </a:t>
            </a:r>
            <a:r>
              <a:rPr lang="en-US" baseline="0" dirty="0" err="1"/>
              <a:t>abstracte</a:t>
            </a:r>
            <a:r>
              <a:rPr lang="en-US" baseline="0" dirty="0"/>
              <a:t> </a:t>
            </a:r>
            <a:r>
              <a:rPr lang="en-US" baseline="0" dirty="0" err="1"/>
              <a:t>beoordeling</a:t>
            </a:r>
            <a:r>
              <a:rPr lang="en-US" baseline="0" dirty="0"/>
              <a:t> van de PAAG </a:t>
            </a:r>
            <a:r>
              <a:rPr lang="en-US" baseline="0" dirty="0" err="1"/>
              <a:t>concreet</a:t>
            </a:r>
            <a:r>
              <a:rPr lang="en-US" baseline="0" dirty="0"/>
              <a:t> </a:t>
            </a:r>
            <a:r>
              <a:rPr lang="en-US" baseline="0" dirty="0" err="1"/>
              <a:t>worden</a:t>
            </a:r>
            <a:r>
              <a:rPr lang="en-US" baseline="0" dirty="0"/>
              <a:t> </a:t>
            </a:r>
            <a:r>
              <a:rPr lang="en-US" baseline="0" dirty="0" err="1"/>
              <a:t>gemaakt</a:t>
            </a:r>
            <a:r>
              <a:rPr lang="en-US" baseline="0" dirty="0"/>
              <a:t> door het </a:t>
            </a:r>
            <a:r>
              <a:rPr lang="en-US" baseline="0" dirty="0" err="1"/>
              <a:t>nagaan</a:t>
            </a:r>
            <a:r>
              <a:rPr lang="en-US" baseline="0" dirty="0"/>
              <a:t> van de </a:t>
            </a:r>
            <a:r>
              <a:rPr lang="en-US" baseline="0" dirty="0" err="1"/>
              <a:t>mogelijkheden</a:t>
            </a:r>
            <a:r>
              <a:rPr lang="en-US" baseline="0" dirty="0"/>
              <a:t> op het </a:t>
            </a:r>
            <a:r>
              <a:rPr lang="en-US" baseline="0" dirty="0" err="1"/>
              <a:t>vlak</a:t>
            </a:r>
            <a:r>
              <a:rPr lang="en-US" baseline="0" dirty="0"/>
              <a:t> van:</a:t>
            </a:r>
          </a:p>
          <a:p>
            <a:endParaRPr lang="en-US" baseline="0" dirty="0"/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US" b="1" baseline="0" dirty="0" err="1"/>
              <a:t>redelijke</a:t>
            </a:r>
            <a:r>
              <a:rPr lang="en-US" b="1" baseline="0" dirty="0"/>
              <a:t> </a:t>
            </a:r>
            <a:r>
              <a:rPr lang="en-US" b="1" baseline="0" dirty="0" err="1"/>
              <a:t>aanpassingen</a:t>
            </a:r>
            <a:r>
              <a:rPr lang="en-US" b="1" baseline="0" dirty="0"/>
              <a:t> van de </a:t>
            </a:r>
            <a:r>
              <a:rPr lang="en-US" b="1" baseline="0" dirty="0" err="1"/>
              <a:t>werkpost</a:t>
            </a:r>
            <a:r>
              <a:rPr lang="en-US" b="1" baseline="0" dirty="0"/>
              <a:t>: </a:t>
            </a:r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en-US" baseline="0" dirty="0" err="1"/>
              <a:t>Aan</a:t>
            </a:r>
            <a:r>
              <a:rPr lang="en-US" baseline="0" dirty="0"/>
              <a:t> de </a:t>
            </a:r>
            <a:r>
              <a:rPr lang="en-US" baseline="0" dirty="0" err="1"/>
              <a:t>oorspronkelijke</a:t>
            </a:r>
            <a:r>
              <a:rPr lang="en-US" baseline="0" dirty="0"/>
              <a:t> </a:t>
            </a:r>
            <a:r>
              <a:rPr lang="en-US" baseline="0" dirty="0" err="1"/>
              <a:t>werkpost</a:t>
            </a:r>
            <a:r>
              <a:rPr lang="en-US" baseline="0" dirty="0"/>
              <a:t> (</a:t>
            </a:r>
            <a:r>
              <a:rPr lang="en-US" baseline="0" dirty="0" err="1"/>
              <a:t>zodat</a:t>
            </a:r>
            <a:r>
              <a:rPr lang="en-US" baseline="0" dirty="0"/>
              <a:t> WN op </a:t>
            </a:r>
            <a:r>
              <a:rPr lang="en-US" baseline="0" dirty="0" err="1"/>
              <a:t>termijn</a:t>
            </a:r>
            <a:r>
              <a:rPr lang="en-US" baseline="0" dirty="0"/>
              <a:t> </a:t>
            </a:r>
            <a:r>
              <a:rPr lang="en-US" baseline="0" dirty="0" err="1"/>
              <a:t>overeengekomen</a:t>
            </a:r>
            <a:r>
              <a:rPr lang="en-US" baseline="0" dirty="0"/>
              <a:t> </a:t>
            </a:r>
            <a:r>
              <a:rPr lang="en-US" baseline="0" dirty="0" err="1"/>
              <a:t>werk</a:t>
            </a:r>
            <a:r>
              <a:rPr lang="en-US" baseline="0" dirty="0"/>
              <a:t> </a:t>
            </a:r>
            <a:r>
              <a:rPr lang="en-US" baseline="0" dirty="0" err="1"/>
              <a:t>weer</a:t>
            </a:r>
            <a:r>
              <a:rPr lang="en-US" baseline="0" dirty="0"/>
              <a:t> </a:t>
            </a:r>
            <a:r>
              <a:rPr lang="en-US" baseline="0" dirty="0" err="1"/>
              <a:t>kan</a:t>
            </a:r>
            <a:r>
              <a:rPr lang="en-US" baseline="0" dirty="0"/>
              <a:t> </a:t>
            </a:r>
            <a:r>
              <a:rPr lang="en-US" baseline="0" dirty="0" err="1"/>
              <a:t>opnemen</a:t>
            </a:r>
            <a:r>
              <a:rPr lang="en-US" baseline="0" dirty="0"/>
              <a:t>), </a:t>
            </a:r>
          </a:p>
          <a:p>
            <a:pPr marL="1085850" lvl="2" indent="-171450">
              <a:buFont typeface="Wingdings" panose="05000000000000000000" pitchFamily="2" charset="2"/>
              <a:buChar char="ü"/>
            </a:pPr>
            <a:r>
              <a:rPr lang="en-US" baseline="0" dirty="0" err="1"/>
              <a:t>bv</a:t>
            </a:r>
            <a:r>
              <a:rPr lang="en-US" baseline="0" dirty="0"/>
              <a:t>. </a:t>
            </a:r>
            <a:r>
              <a:rPr lang="en-US" baseline="0" dirty="0" err="1"/>
              <a:t>Toegankelijk</a:t>
            </a:r>
            <a:r>
              <a:rPr lang="en-US" baseline="0" dirty="0"/>
              <a:t> </a:t>
            </a:r>
            <a:r>
              <a:rPr lang="en-US" baseline="0" dirty="0" err="1"/>
              <a:t>maken</a:t>
            </a:r>
            <a:r>
              <a:rPr lang="en-US" baseline="0" dirty="0"/>
              <a:t> </a:t>
            </a:r>
            <a:r>
              <a:rPr lang="en-US" baseline="0" dirty="0" err="1"/>
              <a:t>voor</a:t>
            </a:r>
            <a:r>
              <a:rPr lang="en-US" baseline="0" dirty="0"/>
              <a:t> </a:t>
            </a:r>
            <a:r>
              <a:rPr lang="en-US" baseline="0" dirty="0" err="1"/>
              <a:t>rolstoel</a:t>
            </a:r>
            <a:endParaRPr lang="en-US" baseline="0" dirty="0"/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en-US" baseline="0" dirty="0" err="1"/>
              <a:t>Aan</a:t>
            </a:r>
            <a:r>
              <a:rPr lang="en-US" baseline="0" dirty="0"/>
              <a:t> de </a:t>
            </a:r>
            <a:r>
              <a:rPr lang="en-US" baseline="0" dirty="0" err="1"/>
              <a:t>werkpost</a:t>
            </a:r>
            <a:r>
              <a:rPr lang="en-US" baseline="0" dirty="0"/>
              <a:t> </a:t>
            </a:r>
            <a:r>
              <a:rPr lang="en-US" baseline="0" dirty="0" err="1"/>
              <a:t>waardoor</a:t>
            </a:r>
            <a:r>
              <a:rPr lang="en-US" baseline="0" dirty="0"/>
              <a:t> WN </a:t>
            </a:r>
            <a:r>
              <a:rPr lang="en-US" baseline="0" dirty="0" err="1"/>
              <a:t>zijn</a:t>
            </a:r>
            <a:r>
              <a:rPr lang="en-US" baseline="0" dirty="0"/>
              <a:t> </a:t>
            </a:r>
            <a:r>
              <a:rPr lang="en-US" baseline="0" dirty="0" err="1"/>
              <a:t>aangepast</a:t>
            </a:r>
            <a:r>
              <a:rPr lang="en-US" baseline="0" dirty="0"/>
              <a:t>/</a:t>
            </a:r>
            <a:r>
              <a:rPr lang="en-US" baseline="0" dirty="0" err="1"/>
              <a:t>ander</a:t>
            </a:r>
            <a:r>
              <a:rPr lang="en-US" baseline="0" dirty="0"/>
              <a:t> </a:t>
            </a:r>
            <a:r>
              <a:rPr lang="en-US" baseline="0" dirty="0" err="1"/>
              <a:t>werk</a:t>
            </a:r>
            <a:r>
              <a:rPr lang="en-US" baseline="0" dirty="0"/>
              <a:t> </a:t>
            </a:r>
            <a:r>
              <a:rPr lang="en-US" baseline="0" dirty="0" err="1"/>
              <a:t>kan</a:t>
            </a:r>
            <a:r>
              <a:rPr lang="en-US" baseline="0" dirty="0"/>
              <a:t> </a:t>
            </a:r>
            <a:r>
              <a:rPr lang="en-US" baseline="0" dirty="0" err="1"/>
              <a:t>uitvoeren</a:t>
            </a:r>
            <a:endParaRPr lang="en-US" baseline="0" dirty="0"/>
          </a:p>
          <a:p>
            <a:pPr marL="1085850" lvl="2" indent="-171450">
              <a:buFont typeface="Wingdings" panose="05000000000000000000" pitchFamily="2" charset="2"/>
              <a:buChar char="ü"/>
            </a:pPr>
            <a:r>
              <a:rPr lang="en-US" baseline="0" dirty="0" err="1"/>
              <a:t>Bv</a:t>
            </a:r>
            <a:r>
              <a:rPr lang="en-US" baseline="0" dirty="0"/>
              <a:t>. </a:t>
            </a:r>
            <a:r>
              <a:rPr lang="en-US" baseline="0" dirty="0" err="1"/>
              <a:t>Verschaffen</a:t>
            </a:r>
            <a:r>
              <a:rPr lang="en-US" baseline="0" dirty="0"/>
              <a:t> laptop </a:t>
            </a:r>
            <a:r>
              <a:rPr lang="en-US" baseline="0" dirty="0" err="1"/>
              <a:t>voor</a:t>
            </a:r>
            <a:r>
              <a:rPr lang="en-US" baseline="0" dirty="0"/>
              <a:t> </a:t>
            </a:r>
            <a:r>
              <a:rPr lang="en-US" baseline="0" dirty="0" err="1"/>
              <a:t>thuiswerk</a:t>
            </a:r>
            <a:r>
              <a:rPr lang="en-US" baseline="0" dirty="0"/>
              <a:t>; bureau </a:t>
            </a:r>
            <a:r>
              <a:rPr lang="en-US" baseline="0" dirty="0" err="1"/>
              <a:t>ver</a:t>
            </a:r>
            <a:r>
              <a:rPr lang="en-US" baseline="0" dirty="0"/>
              <a:t> van </a:t>
            </a:r>
            <a:r>
              <a:rPr lang="en-US" baseline="0" dirty="0" err="1"/>
              <a:t>lawaai</a:t>
            </a:r>
            <a:r>
              <a:rPr lang="en-US" baseline="0" dirty="0"/>
              <a:t>; </a:t>
            </a:r>
            <a:r>
              <a:rPr lang="en-US" baseline="0" dirty="0" err="1"/>
              <a:t>aangepaste</a:t>
            </a:r>
            <a:r>
              <a:rPr lang="en-US" baseline="0" dirty="0"/>
              <a:t> </a:t>
            </a:r>
            <a:r>
              <a:rPr lang="en-US" baseline="0" dirty="0" err="1"/>
              <a:t>bureaustoel</a:t>
            </a:r>
            <a:r>
              <a:rPr lang="en-US" baseline="0" dirty="0"/>
              <a:t> of in </a:t>
            </a:r>
            <a:r>
              <a:rPr lang="en-US" baseline="0" dirty="0" err="1"/>
              <a:t>hoogte</a:t>
            </a:r>
            <a:r>
              <a:rPr lang="en-US" baseline="0" dirty="0"/>
              <a:t> </a:t>
            </a:r>
            <a:r>
              <a:rPr lang="en-US" baseline="0" dirty="0" err="1"/>
              <a:t>verstelbare</a:t>
            </a:r>
            <a:r>
              <a:rPr lang="en-US" baseline="0" dirty="0"/>
              <a:t> </a:t>
            </a:r>
            <a:r>
              <a:rPr lang="en-US" baseline="0" dirty="0" err="1"/>
              <a:t>tafel</a:t>
            </a:r>
            <a:r>
              <a:rPr lang="en-US" baseline="0" dirty="0"/>
              <a:t> </a:t>
            </a:r>
            <a:r>
              <a:rPr lang="en-US" baseline="0" dirty="0" err="1"/>
              <a:t>voor</a:t>
            </a:r>
            <a:r>
              <a:rPr lang="en-US" baseline="0" dirty="0"/>
              <a:t> </a:t>
            </a:r>
            <a:r>
              <a:rPr lang="en-US" baseline="0" dirty="0" err="1"/>
              <a:t>ruglijder</a:t>
            </a:r>
            <a:endParaRPr lang="en-US" baseline="0" dirty="0"/>
          </a:p>
          <a:p>
            <a:pPr marL="914400" lvl="2" indent="0">
              <a:buFont typeface="Wingdings" panose="05000000000000000000" pitchFamily="2" charset="2"/>
              <a:buNone/>
            </a:pPr>
            <a:endParaRPr lang="en-US" baseline="0" dirty="0"/>
          </a:p>
          <a:p>
            <a:pPr marL="171450" lvl="0" indent="-171450">
              <a:buFont typeface="Wingdings" panose="05000000000000000000" pitchFamily="2" charset="2"/>
              <a:buChar char="ü"/>
            </a:pPr>
            <a:r>
              <a:rPr lang="en-US" b="1" baseline="0" dirty="0" err="1"/>
              <a:t>Aangepast</a:t>
            </a:r>
            <a:r>
              <a:rPr lang="en-US" b="1" baseline="0" dirty="0"/>
              <a:t> </a:t>
            </a:r>
            <a:r>
              <a:rPr lang="en-US" b="1" baseline="0" dirty="0" err="1"/>
              <a:t>werk</a:t>
            </a:r>
            <a:r>
              <a:rPr lang="en-US" b="1" baseline="0" dirty="0"/>
              <a:t>: </a:t>
            </a:r>
            <a:r>
              <a:rPr lang="en-US" baseline="0" dirty="0"/>
              <a:t>WN </a:t>
            </a:r>
            <a:r>
              <a:rPr lang="en-US" baseline="0" dirty="0" err="1"/>
              <a:t>blijft</a:t>
            </a:r>
            <a:r>
              <a:rPr lang="en-US" baseline="0" dirty="0"/>
              <a:t> </a:t>
            </a:r>
            <a:r>
              <a:rPr lang="en-US" baseline="0" dirty="0" err="1"/>
              <a:t>minstens</a:t>
            </a:r>
            <a:r>
              <a:rPr lang="en-US" baseline="0" dirty="0"/>
              <a:t> </a:t>
            </a:r>
            <a:r>
              <a:rPr lang="en-US" baseline="0" dirty="0" err="1"/>
              <a:t>een</a:t>
            </a:r>
            <a:r>
              <a:rPr lang="en-US" baseline="0" dirty="0"/>
              <a:t> </a:t>
            </a:r>
            <a:r>
              <a:rPr lang="en-US" baseline="0" dirty="0" err="1"/>
              <a:t>deel</a:t>
            </a:r>
            <a:r>
              <a:rPr lang="en-US" baseline="0" dirty="0"/>
              <a:t> van </a:t>
            </a:r>
            <a:r>
              <a:rPr lang="en-US" baseline="0" dirty="0" err="1"/>
              <a:t>zijn</a:t>
            </a:r>
            <a:r>
              <a:rPr lang="en-US" baseline="0" dirty="0"/>
              <a:t> </a:t>
            </a:r>
            <a:r>
              <a:rPr lang="en-US" baseline="0" dirty="0" err="1"/>
              <a:t>overeengekomen</a:t>
            </a:r>
            <a:r>
              <a:rPr lang="en-US" baseline="0" dirty="0"/>
              <a:t> </a:t>
            </a:r>
            <a:r>
              <a:rPr lang="en-US" baseline="0" dirty="0" err="1"/>
              <a:t>wek</a:t>
            </a:r>
            <a:r>
              <a:rPr lang="en-US" baseline="0" dirty="0"/>
              <a:t> </a:t>
            </a:r>
            <a:r>
              <a:rPr lang="en-US" baseline="0" dirty="0" err="1"/>
              <a:t>uitoefenen</a:t>
            </a:r>
            <a:r>
              <a:rPr lang="en-US" baseline="0" dirty="0"/>
              <a:t> (</a:t>
            </a:r>
            <a:r>
              <a:rPr lang="en-US" baseline="0" dirty="0" err="1"/>
              <a:t>inhoud</a:t>
            </a:r>
            <a:r>
              <a:rPr lang="en-US" baseline="0" dirty="0"/>
              <a:t> </a:t>
            </a:r>
            <a:r>
              <a:rPr lang="en-US" baseline="0" dirty="0" err="1"/>
              <a:t>wordt</a:t>
            </a:r>
            <a:r>
              <a:rPr lang="en-US" baseline="0" dirty="0"/>
              <a:t> </a:t>
            </a:r>
            <a:r>
              <a:rPr lang="en-US" baseline="0" dirty="0" err="1"/>
              <a:t>niet</a:t>
            </a:r>
            <a:r>
              <a:rPr lang="en-US" baseline="0" dirty="0"/>
              <a:t> of </a:t>
            </a:r>
            <a:r>
              <a:rPr lang="en-US" baseline="0" dirty="0" err="1"/>
              <a:t>slechts</a:t>
            </a:r>
            <a:r>
              <a:rPr lang="en-US" baseline="0" dirty="0"/>
              <a:t> </a:t>
            </a:r>
            <a:r>
              <a:rPr lang="en-US" baseline="0" dirty="0" err="1"/>
              <a:t>beperkt</a:t>
            </a:r>
            <a:r>
              <a:rPr lang="en-US" baseline="0" dirty="0"/>
              <a:t> </a:t>
            </a:r>
            <a:r>
              <a:rPr lang="en-US" baseline="0" dirty="0" err="1"/>
              <a:t>gewijzigd</a:t>
            </a:r>
            <a:r>
              <a:rPr lang="en-US" baseline="0" dirty="0"/>
              <a:t>; </a:t>
            </a:r>
            <a:r>
              <a:rPr lang="en-US" baseline="0" dirty="0" err="1"/>
              <a:t>bv</a:t>
            </a:r>
            <a:r>
              <a:rPr lang="en-US" baseline="0" dirty="0"/>
              <a:t>. </a:t>
            </a:r>
            <a:r>
              <a:rPr lang="en-US" baseline="0" dirty="0" err="1"/>
              <a:t>Labo+admin</a:t>
            </a:r>
            <a:r>
              <a:rPr lang="en-US" baseline="0" dirty="0"/>
              <a:t> </a:t>
            </a:r>
            <a:r>
              <a:rPr lang="en-US" baseline="0" dirty="0" err="1"/>
              <a:t>wordt</a:t>
            </a:r>
            <a:r>
              <a:rPr lang="en-US" baseline="0" dirty="0"/>
              <a:t> admin)</a:t>
            </a:r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en-US" baseline="0" dirty="0" err="1"/>
              <a:t>Aanpassing</a:t>
            </a:r>
            <a:r>
              <a:rPr lang="en-US" baseline="0" dirty="0"/>
              <a:t> </a:t>
            </a:r>
            <a:r>
              <a:rPr lang="en-US" baseline="0" dirty="0" err="1"/>
              <a:t>werkvolume</a:t>
            </a:r>
            <a:r>
              <a:rPr lang="en-US" baseline="0" dirty="0"/>
              <a:t> of </a:t>
            </a:r>
            <a:r>
              <a:rPr lang="en-US" baseline="0" dirty="0" err="1"/>
              <a:t>uurrooster</a:t>
            </a:r>
            <a:r>
              <a:rPr lang="en-US" baseline="0" dirty="0"/>
              <a:t> </a:t>
            </a:r>
          </a:p>
          <a:p>
            <a:pPr marL="1085850" lvl="2" indent="-171450">
              <a:buFont typeface="Wingdings" panose="05000000000000000000" pitchFamily="2" charset="2"/>
              <a:buChar char="ü"/>
            </a:pPr>
            <a:r>
              <a:rPr lang="en-US" baseline="0" dirty="0"/>
              <a:t>3/5 </a:t>
            </a:r>
            <a:r>
              <a:rPr lang="en-US" baseline="0" dirty="0" err="1"/>
              <a:t>ipv</a:t>
            </a:r>
            <a:r>
              <a:rPr lang="en-US" baseline="0" dirty="0"/>
              <a:t> </a:t>
            </a:r>
            <a:r>
              <a:rPr lang="en-US" baseline="0" dirty="0" err="1"/>
              <a:t>voltijds</a:t>
            </a:r>
            <a:r>
              <a:rPr lang="en-US" baseline="0" dirty="0"/>
              <a:t> </a:t>
            </a:r>
            <a:r>
              <a:rPr lang="en-US" baseline="0" dirty="0" err="1"/>
              <a:t>uurrooster</a:t>
            </a:r>
            <a:r>
              <a:rPr lang="en-US" baseline="0" dirty="0"/>
              <a:t>, </a:t>
            </a:r>
            <a:r>
              <a:rPr lang="en-US" baseline="0" dirty="0" err="1"/>
              <a:t>enkel</a:t>
            </a:r>
            <a:r>
              <a:rPr lang="en-US" baseline="0" dirty="0"/>
              <a:t> </a:t>
            </a:r>
            <a:r>
              <a:rPr lang="en-US" baseline="0" dirty="0" err="1"/>
              <a:t>dagdiensten</a:t>
            </a:r>
            <a:r>
              <a:rPr lang="en-US" baseline="0" dirty="0"/>
              <a:t>, </a:t>
            </a:r>
            <a:r>
              <a:rPr lang="en-US" baseline="0" dirty="0" err="1"/>
              <a:t>glijdende</a:t>
            </a:r>
            <a:r>
              <a:rPr lang="en-US" baseline="0" dirty="0"/>
              <a:t> </a:t>
            </a:r>
            <a:r>
              <a:rPr lang="en-US" baseline="0" dirty="0" err="1"/>
              <a:t>uurroosters</a:t>
            </a:r>
            <a:r>
              <a:rPr lang="en-US" baseline="0" dirty="0"/>
              <a:t> (</a:t>
            </a:r>
            <a:r>
              <a:rPr lang="en-US" baseline="0" dirty="0" err="1"/>
              <a:t>bv</a:t>
            </a:r>
            <a:r>
              <a:rPr lang="en-US" baseline="0" dirty="0"/>
              <a:t>. Later in de </a:t>
            </a:r>
            <a:r>
              <a:rPr lang="en-US" baseline="0" dirty="0" err="1"/>
              <a:t>ochtend</a:t>
            </a:r>
            <a:r>
              <a:rPr lang="en-US" baseline="0" dirty="0"/>
              <a:t> </a:t>
            </a:r>
            <a:r>
              <a:rPr lang="en-US" baseline="0" dirty="0" err="1"/>
              <a:t>wegens</a:t>
            </a:r>
            <a:r>
              <a:rPr lang="en-US" baseline="0" dirty="0"/>
              <a:t> ziekte van </a:t>
            </a:r>
            <a:r>
              <a:rPr lang="en-US" baseline="0" dirty="0" err="1"/>
              <a:t>crohn</a:t>
            </a:r>
            <a:r>
              <a:rPr lang="en-US" baseline="0" dirty="0"/>
              <a:t>)</a:t>
            </a:r>
          </a:p>
          <a:p>
            <a:pPr marL="1085850" lvl="2" indent="-171450">
              <a:buFont typeface="Wingdings" panose="05000000000000000000" pitchFamily="2" charset="2"/>
              <a:buChar char="ü"/>
            </a:pPr>
            <a:r>
              <a:rPr lang="en-US" baseline="0" dirty="0" err="1"/>
              <a:t>Eventueel</a:t>
            </a:r>
            <a:r>
              <a:rPr lang="en-US" baseline="0" dirty="0"/>
              <a:t> </a:t>
            </a:r>
            <a:r>
              <a:rPr lang="en-US" baseline="0" dirty="0" err="1"/>
              <a:t>progressief</a:t>
            </a:r>
            <a:r>
              <a:rPr lang="en-US" baseline="0" dirty="0"/>
              <a:t>: 2/5e, </a:t>
            </a:r>
            <a:r>
              <a:rPr lang="en-US" baseline="0" dirty="0" err="1"/>
              <a:t>dan</a:t>
            </a:r>
            <a:r>
              <a:rPr lang="en-US" baseline="0" dirty="0"/>
              <a:t> 3/5e, </a:t>
            </a:r>
            <a:r>
              <a:rPr lang="en-US" baseline="0" dirty="0" err="1"/>
              <a:t>dan</a:t>
            </a:r>
            <a:r>
              <a:rPr lang="en-US" baseline="0" dirty="0"/>
              <a:t> 4/5e </a:t>
            </a:r>
          </a:p>
          <a:p>
            <a:pPr marL="1085850" lvl="2" indent="-171450">
              <a:buFont typeface="Wingdings" panose="05000000000000000000" pitchFamily="2" charset="2"/>
              <a:buChar char="ü"/>
            </a:pPr>
            <a:r>
              <a:rPr lang="en-US" baseline="0" dirty="0" err="1"/>
              <a:t>Bv</a:t>
            </a:r>
            <a:r>
              <a:rPr lang="en-US" baseline="0" dirty="0"/>
              <a:t>. Na </a:t>
            </a:r>
            <a:r>
              <a:rPr lang="en-US" baseline="0" dirty="0" err="1"/>
              <a:t>een</a:t>
            </a:r>
            <a:r>
              <a:rPr lang="en-US" baseline="0" dirty="0"/>
              <a:t> </a:t>
            </a:r>
            <a:r>
              <a:rPr lang="en-US" baseline="0" dirty="0" err="1"/>
              <a:t>zwaar</a:t>
            </a:r>
            <a:r>
              <a:rPr lang="en-US" baseline="0" dirty="0"/>
              <a:t> </a:t>
            </a:r>
            <a:r>
              <a:rPr lang="en-US" baseline="0" dirty="0" err="1"/>
              <a:t>ongeval</a:t>
            </a:r>
            <a:r>
              <a:rPr lang="en-US" baseline="0" dirty="0"/>
              <a:t> of </a:t>
            </a:r>
            <a:r>
              <a:rPr lang="en-US" baseline="0" dirty="0" err="1"/>
              <a:t>een</a:t>
            </a:r>
            <a:r>
              <a:rPr lang="en-US" baseline="0" dirty="0"/>
              <a:t> </a:t>
            </a:r>
            <a:r>
              <a:rPr lang="en-US" baseline="0" dirty="0" err="1"/>
              <a:t>kankerbehandeling</a:t>
            </a:r>
            <a:r>
              <a:rPr lang="en-US" baseline="0" dirty="0"/>
              <a:t> heeft WN </a:t>
            </a:r>
            <a:r>
              <a:rPr lang="en-US" baseline="0" dirty="0" err="1"/>
              <a:t>tijd</a:t>
            </a:r>
            <a:r>
              <a:rPr lang="en-US" baseline="0" dirty="0"/>
              <a:t> </a:t>
            </a:r>
            <a:r>
              <a:rPr lang="en-US" baseline="0" dirty="0" err="1"/>
              <a:t>nodig</a:t>
            </a:r>
            <a:r>
              <a:rPr lang="en-US" baseline="0" dirty="0"/>
              <a:t> om </a:t>
            </a:r>
            <a:r>
              <a:rPr lang="en-US" baseline="0" dirty="0" err="1"/>
              <a:t>te</a:t>
            </a:r>
            <a:r>
              <a:rPr lang="en-US" baseline="0" dirty="0"/>
              <a:t> </a:t>
            </a:r>
            <a:r>
              <a:rPr lang="en-US" baseline="0" dirty="0" err="1"/>
              <a:t>herstellen</a:t>
            </a:r>
            <a:r>
              <a:rPr lang="en-US" baseline="0" dirty="0"/>
              <a:t>: </a:t>
            </a:r>
            <a:r>
              <a:rPr lang="en-US" baseline="0" dirty="0" err="1"/>
              <a:t>dus</a:t>
            </a:r>
            <a:r>
              <a:rPr lang="en-US" baseline="0" dirty="0"/>
              <a:t> </a:t>
            </a:r>
            <a:r>
              <a:rPr lang="en-US" baseline="0" dirty="0" err="1"/>
              <a:t>geen</a:t>
            </a:r>
            <a:r>
              <a:rPr lang="en-US" baseline="0" dirty="0"/>
              <a:t> </a:t>
            </a:r>
            <a:r>
              <a:rPr lang="en-US" baseline="0" dirty="0" err="1"/>
              <a:t>voltijdse</a:t>
            </a:r>
            <a:r>
              <a:rPr lang="en-US" baseline="0" dirty="0"/>
              <a:t> </a:t>
            </a:r>
            <a:r>
              <a:rPr lang="en-US" baseline="0" dirty="0" err="1"/>
              <a:t>tewerkstelling</a:t>
            </a:r>
            <a:r>
              <a:rPr lang="en-US" baseline="0" dirty="0"/>
              <a:t> of </a:t>
            </a:r>
            <a:r>
              <a:rPr lang="en-US" baseline="0" dirty="0" err="1"/>
              <a:t>geen</a:t>
            </a:r>
            <a:r>
              <a:rPr lang="en-US" baseline="0" dirty="0"/>
              <a:t> </a:t>
            </a:r>
            <a:r>
              <a:rPr lang="en-US" baseline="0" dirty="0" err="1"/>
              <a:t>lange</a:t>
            </a:r>
            <a:r>
              <a:rPr lang="en-US" baseline="0" dirty="0"/>
              <a:t> </a:t>
            </a:r>
            <a:r>
              <a:rPr lang="en-US" baseline="0" dirty="0" err="1"/>
              <a:t>verplaatsingen</a:t>
            </a:r>
            <a:endParaRPr lang="en-US" baseline="0" dirty="0"/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en-US" baseline="0" dirty="0" err="1"/>
              <a:t>Tijdelijk</a:t>
            </a:r>
            <a:r>
              <a:rPr lang="en-US" baseline="0" dirty="0"/>
              <a:t> </a:t>
            </a:r>
            <a:r>
              <a:rPr lang="en-US" baseline="0" dirty="0" err="1"/>
              <a:t>aangepast</a:t>
            </a:r>
            <a:r>
              <a:rPr lang="en-US" baseline="0" dirty="0"/>
              <a:t> </a:t>
            </a:r>
            <a:r>
              <a:rPr lang="en-US" baseline="0" dirty="0" err="1"/>
              <a:t>werk</a:t>
            </a:r>
            <a:r>
              <a:rPr lang="en-US" baseline="0" dirty="0"/>
              <a:t>: </a:t>
            </a:r>
            <a:r>
              <a:rPr lang="en-US" baseline="0" dirty="0" err="1"/>
              <a:t>er</a:t>
            </a:r>
            <a:r>
              <a:rPr lang="en-US" baseline="0" dirty="0"/>
              <a:t> </a:t>
            </a:r>
            <a:r>
              <a:rPr lang="en-US" baseline="0" dirty="0" err="1"/>
              <a:t>kan</a:t>
            </a:r>
            <a:r>
              <a:rPr lang="en-US" baseline="0" dirty="0"/>
              <a:t> </a:t>
            </a:r>
            <a:r>
              <a:rPr lang="en-US" baseline="0" dirty="0" err="1"/>
              <a:t>een</a:t>
            </a:r>
            <a:r>
              <a:rPr lang="en-US" baseline="0" dirty="0"/>
              <a:t> </a:t>
            </a:r>
            <a:r>
              <a:rPr lang="en-US" baseline="0" dirty="0" err="1"/>
              <a:t>bijlage</a:t>
            </a:r>
            <a:r>
              <a:rPr lang="en-US" baseline="0" dirty="0"/>
              <a:t> </a:t>
            </a:r>
            <a:r>
              <a:rPr lang="en-US" baseline="0" dirty="0" err="1"/>
              <a:t>bij</a:t>
            </a:r>
            <a:r>
              <a:rPr lang="en-US" baseline="0" dirty="0"/>
              <a:t> de </a:t>
            </a:r>
            <a:r>
              <a:rPr lang="en-US" baseline="0" dirty="0" err="1"/>
              <a:t>arbeidsovereenkomst</a:t>
            </a:r>
            <a:r>
              <a:rPr lang="en-US" baseline="0" dirty="0"/>
              <a:t> </a:t>
            </a:r>
            <a:r>
              <a:rPr lang="en-US" baseline="0" dirty="0" err="1"/>
              <a:t>worden</a:t>
            </a:r>
            <a:r>
              <a:rPr lang="en-US" baseline="0" dirty="0"/>
              <a:t> </a:t>
            </a:r>
            <a:r>
              <a:rPr lang="en-US" baseline="0" dirty="0" err="1"/>
              <a:t>gesloten</a:t>
            </a:r>
            <a:r>
              <a:rPr lang="en-US" baseline="0" dirty="0"/>
              <a:t> </a:t>
            </a:r>
            <a:r>
              <a:rPr lang="en-US" baseline="0" dirty="0" err="1"/>
              <a:t>waarin</a:t>
            </a:r>
            <a:r>
              <a:rPr lang="en-US" baseline="0" dirty="0"/>
              <a:t> WG + WN </a:t>
            </a:r>
            <a:r>
              <a:rPr lang="en-US" baseline="0" dirty="0" err="1"/>
              <a:t>modaliteiten</a:t>
            </a:r>
            <a:r>
              <a:rPr lang="en-US" baseline="0" dirty="0"/>
              <a:t> </a:t>
            </a:r>
            <a:r>
              <a:rPr lang="en-US" baseline="0" dirty="0" err="1"/>
              <a:t>aangepast</a:t>
            </a:r>
            <a:r>
              <a:rPr lang="en-US" baseline="0" dirty="0"/>
              <a:t> </a:t>
            </a:r>
            <a:r>
              <a:rPr lang="en-US" baseline="0" dirty="0" err="1"/>
              <a:t>werk</a:t>
            </a:r>
            <a:r>
              <a:rPr lang="en-US" baseline="0" dirty="0"/>
              <a:t> </a:t>
            </a:r>
            <a:r>
              <a:rPr lang="en-US" baseline="0" dirty="0" err="1"/>
              <a:t>vastleggen</a:t>
            </a:r>
            <a:endParaRPr lang="en-US" baseline="0" dirty="0"/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en-US" baseline="0" dirty="0" err="1"/>
              <a:t>Definitief</a:t>
            </a:r>
            <a:r>
              <a:rPr lang="en-US" baseline="0" dirty="0"/>
              <a:t> </a:t>
            </a:r>
            <a:r>
              <a:rPr lang="en-US" baseline="0" dirty="0" err="1"/>
              <a:t>aangepast</a:t>
            </a:r>
            <a:r>
              <a:rPr lang="en-US" baseline="0" dirty="0"/>
              <a:t> </a:t>
            </a:r>
            <a:r>
              <a:rPr lang="en-US" baseline="0" dirty="0" err="1"/>
              <a:t>werk</a:t>
            </a:r>
            <a:r>
              <a:rPr lang="en-US" baseline="0" dirty="0"/>
              <a:t>; </a:t>
            </a:r>
            <a:r>
              <a:rPr lang="en-US" baseline="0" dirty="0" err="1"/>
              <a:t>nieuwe</a:t>
            </a:r>
            <a:r>
              <a:rPr lang="en-US" baseline="0" dirty="0"/>
              <a:t> </a:t>
            </a:r>
            <a:r>
              <a:rPr lang="en-US" baseline="0" dirty="0" err="1"/>
              <a:t>arbeidsovereenkomst</a:t>
            </a:r>
            <a:r>
              <a:rPr lang="en-US" baseline="0" dirty="0"/>
              <a:t> </a:t>
            </a:r>
            <a:r>
              <a:rPr lang="en-US" baseline="0" dirty="0" err="1"/>
              <a:t>nodig</a:t>
            </a:r>
            <a:r>
              <a:rPr lang="en-US" baseline="0" dirty="0"/>
              <a:t>!</a:t>
            </a:r>
          </a:p>
          <a:p>
            <a:pPr marL="457200" lvl="1" indent="0">
              <a:buFont typeface="Wingdings" panose="05000000000000000000" pitchFamily="2" charset="2"/>
              <a:buNone/>
            </a:pPr>
            <a:endParaRPr lang="en-US" baseline="0" dirty="0"/>
          </a:p>
          <a:p>
            <a:pPr marL="171450" lvl="0" indent="-171450">
              <a:buFont typeface="Wingdings" panose="05000000000000000000" pitchFamily="2" charset="2"/>
              <a:buChar char="ü"/>
            </a:pPr>
            <a:r>
              <a:rPr lang="en-US" b="1" baseline="0" dirty="0"/>
              <a:t>Ander </a:t>
            </a:r>
            <a:r>
              <a:rPr lang="en-US" b="1" baseline="0" dirty="0" err="1"/>
              <a:t>werk</a:t>
            </a:r>
            <a:r>
              <a:rPr lang="en-US" b="1" baseline="0" dirty="0"/>
              <a:t>: </a:t>
            </a:r>
            <a:r>
              <a:rPr lang="en-US" baseline="0" dirty="0"/>
              <a:t>= </a:t>
            </a:r>
            <a:r>
              <a:rPr lang="en-US" baseline="0" dirty="0" err="1"/>
              <a:t>werk</a:t>
            </a:r>
            <a:r>
              <a:rPr lang="en-US" baseline="0" dirty="0"/>
              <a:t> </a:t>
            </a:r>
            <a:r>
              <a:rPr lang="en-US" baseline="0" dirty="0" err="1"/>
              <a:t>dat</a:t>
            </a:r>
            <a:r>
              <a:rPr lang="en-US" baseline="0" dirty="0"/>
              <a:t> WN NIET </a:t>
            </a:r>
            <a:r>
              <a:rPr lang="en-US" baseline="0" dirty="0" err="1"/>
              <a:t>verrichtte</a:t>
            </a:r>
            <a:r>
              <a:rPr lang="en-US" baseline="0" dirty="0"/>
              <a:t> </a:t>
            </a:r>
            <a:r>
              <a:rPr lang="en-US" baseline="0" dirty="0" err="1"/>
              <a:t>voor</a:t>
            </a:r>
            <a:r>
              <a:rPr lang="en-US" baseline="0" dirty="0"/>
              <a:t> </a:t>
            </a:r>
            <a:r>
              <a:rPr lang="en-US" baseline="0" dirty="0" err="1"/>
              <a:t>arbeidsongeschiktheid</a:t>
            </a:r>
            <a:r>
              <a:rPr lang="en-US" baseline="0" dirty="0"/>
              <a:t> : </a:t>
            </a:r>
            <a:r>
              <a:rPr lang="en-US" baseline="0" dirty="0" err="1"/>
              <a:t>omschrijving</a:t>
            </a:r>
            <a:r>
              <a:rPr lang="en-US" baseline="0" dirty="0"/>
              <a:t> </a:t>
            </a:r>
            <a:r>
              <a:rPr lang="en-US" baseline="0" dirty="0" err="1"/>
              <a:t>nodig</a:t>
            </a:r>
            <a:r>
              <a:rPr lang="en-US" baseline="0" dirty="0"/>
              <a:t> van </a:t>
            </a:r>
            <a:r>
              <a:rPr lang="en-US" baseline="0" dirty="0" err="1"/>
              <a:t>inhoud</a:t>
            </a:r>
            <a:r>
              <a:rPr lang="en-US" baseline="0" dirty="0"/>
              <a:t> + volume + </a:t>
            </a:r>
            <a:r>
              <a:rPr lang="en-US" baseline="0" dirty="0" err="1"/>
              <a:t>uurrooster</a:t>
            </a:r>
            <a:r>
              <a:rPr lang="en-US" baseline="0" dirty="0"/>
              <a:t> </a:t>
            </a:r>
            <a:r>
              <a:rPr lang="en-US" baseline="0" dirty="0" err="1"/>
              <a:t>ander</a:t>
            </a:r>
            <a:r>
              <a:rPr lang="en-US" baseline="0" dirty="0"/>
              <a:t> </a:t>
            </a:r>
            <a:r>
              <a:rPr lang="en-US" baseline="0" dirty="0" err="1"/>
              <a:t>werk</a:t>
            </a:r>
            <a:r>
              <a:rPr lang="en-US" baseline="0" dirty="0"/>
              <a:t> </a:t>
            </a:r>
            <a:r>
              <a:rPr lang="en-US" baseline="0" dirty="0" err="1"/>
              <a:t>nodig</a:t>
            </a:r>
            <a:r>
              <a:rPr lang="en-US" baseline="0" dirty="0"/>
              <a:t> (</a:t>
            </a:r>
            <a:r>
              <a:rPr lang="en-US" baseline="0" dirty="0" err="1"/>
              <a:t>bv</a:t>
            </a:r>
            <a:r>
              <a:rPr lang="en-US" baseline="0" dirty="0"/>
              <a:t> </a:t>
            </a:r>
            <a:r>
              <a:rPr lang="en-US" baseline="0" dirty="0" err="1"/>
              <a:t>alleen</a:t>
            </a:r>
            <a:r>
              <a:rPr lang="en-US" baseline="0" dirty="0"/>
              <a:t> </a:t>
            </a:r>
            <a:r>
              <a:rPr lang="en-US" baseline="0" dirty="0" err="1"/>
              <a:t>labowerk</a:t>
            </a:r>
            <a:r>
              <a:rPr lang="en-US" baseline="0" dirty="0"/>
              <a:t> </a:t>
            </a:r>
            <a:r>
              <a:rPr lang="en-US" baseline="0" dirty="0" err="1"/>
              <a:t>wordt</a:t>
            </a:r>
            <a:r>
              <a:rPr lang="en-US" baseline="0" dirty="0"/>
              <a:t> admin. </a:t>
            </a:r>
            <a:r>
              <a:rPr lang="en-US" baseline="0" dirty="0" err="1"/>
              <a:t>Werk</a:t>
            </a:r>
            <a:r>
              <a:rPr lang="en-US" baseline="0" dirty="0"/>
              <a:t>)</a:t>
            </a:r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en-US" baseline="0" dirty="0" err="1"/>
              <a:t>Bv</a:t>
            </a:r>
            <a:r>
              <a:rPr lang="en-US" baseline="0" dirty="0"/>
              <a:t>. </a:t>
            </a:r>
            <a:r>
              <a:rPr lang="en-US" baseline="0" dirty="0" err="1"/>
              <a:t>Niet</a:t>
            </a:r>
            <a:r>
              <a:rPr lang="en-US" baseline="0" dirty="0"/>
              <a:t> op ladder </a:t>
            </a:r>
            <a:r>
              <a:rPr lang="en-US" baseline="0" dirty="0" err="1"/>
              <a:t>klimmen</a:t>
            </a:r>
            <a:r>
              <a:rPr lang="en-US" baseline="0" dirty="0"/>
              <a:t>, </a:t>
            </a:r>
            <a:r>
              <a:rPr lang="en-US" baseline="0" dirty="0" err="1"/>
              <a:t>geen</a:t>
            </a:r>
            <a:r>
              <a:rPr lang="en-US" baseline="0" dirty="0"/>
              <a:t> </a:t>
            </a:r>
            <a:r>
              <a:rPr lang="en-US" baseline="0" dirty="0" err="1"/>
              <a:t>zware</a:t>
            </a:r>
            <a:r>
              <a:rPr lang="en-US" baseline="0" dirty="0"/>
              <a:t> </a:t>
            </a:r>
            <a:r>
              <a:rPr lang="en-US" baseline="0" dirty="0" err="1"/>
              <a:t>lasten</a:t>
            </a:r>
            <a:r>
              <a:rPr lang="en-US" baseline="0" dirty="0"/>
              <a:t> </a:t>
            </a:r>
            <a:r>
              <a:rPr lang="en-US" baseline="0" dirty="0" err="1"/>
              <a:t>dragen</a:t>
            </a:r>
            <a:r>
              <a:rPr lang="en-US" baseline="0" dirty="0"/>
              <a:t>, </a:t>
            </a:r>
            <a:r>
              <a:rPr lang="en-US" baseline="0" dirty="0" err="1"/>
              <a:t>administratief</a:t>
            </a:r>
            <a:r>
              <a:rPr lang="en-US" baseline="0" dirty="0"/>
              <a:t> </a:t>
            </a:r>
            <a:r>
              <a:rPr lang="en-US" baseline="0" dirty="0" err="1"/>
              <a:t>werk</a:t>
            </a:r>
            <a:r>
              <a:rPr lang="en-US" baseline="0" dirty="0"/>
              <a:t>, </a:t>
            </a:r>
            <a:r>
              <a:rPr lang="en-US" baseline="0" dirty="0" err="1"/>
              <a:t>geen</a:t>
            </a:r>
            <a:r>
              <a:rPr lang="en-US" baseline="0" dirty="0"/>
              <a:t> </a:t>
            </a:r>
            <a:r>
              <a:rPr lang="en-US" baseline="0" dirty="0" err="1"/>
              <a:t>verplaatsingen</a:t>
            </a:r>
            <a:r>
              <a:rPr lang="en-US" baseline="0" dirty="0"/>
              <a:t> per </a:t>
            </a:r>
            <a:r>
              <a:rPr lang="en-US" baseline="0" dirty="0" err="1"/>
              <a:t>wagen</a:t>
            </a:r>
            <a:r>
              <a:rPr lang="en-US" baseline="0" dirty="0"/>
              <a:t> (</a:t>
            </a:r>
            <a:r>
              <a:rPr lang="en-US" baseline="0" dirty="0" err="1"/>
              <a:t>bv</a:t>
            </a:r>
            <a:r>
              <a:rPr lang="en-US" baseline="0" dirty="0"/>
              <a:t>. </a:t>
            </a:r>
            <a:r>
              <a:rPr lang="en-US" baseline="0" dirty="0" err="1"/>
              <a:t>Handelsvertegenwoordiger</a:t>
            </a:r>
            <a:r>
              <a:rPr lang="en-US" baseline="0" dirty="0"/>
              <a:t> die </a:t>
            </a:r>
            <a:r>
              <a:rPr lang="en-US" baseline="0" dirty="0" err="1"/>
              <a:t>wegens</a:t>
            </a:r>
            <a:r>
              <a:rPr lang="en-US" baseline="0" dirty="0"/>
              <a:t> diabetes </a:t>
            </a:r>
            <a:r>
              <a:rPr lang="en-US" baseline="0" dirty="0" err="1"/>
              <a:t>niet</a:t>
            </a:r>
            <a:r>
              <a:rPr lang="en-US" baseline="0" dirty="0"/>
              <a:t> </a:t>
            </a:r>
            <a:r>
              <a:rPr lang="en-US" baseline="0" dirty="0" err="1"/>
              <a:t>meer</a:t>
            </a:r>
            <a:r>
              <a:rPr lang="en-US" baseline="0" dirty="0"/>
              <a:t> met </a:t>
            </a:r>
            <a:r>
              <a:rPr lang="en-US" baseline="0" dirty="0" err="1"/>
              <a:t>wagen</a:t>
            </a:r>
            <a:r>
              <a:rPr lang="en-US" baseline="0" dirty="0"/>
              <a:t> mag </a:t>
            </a:r>
            <a:r>
              <a:rPr lang="en-US" baseline="0" dirty="0" err="1"/>
              <a:t>rijden</a:t>
            </a:r>
            <a:r>
              <a:rPr lang="en-US" baseline="0" dirty="0"/>
              <a:t>)</a:t>
            </a:r>
          </a:p>
          <a:p>
            <a:pPr marL="171450" lvl="0" indent="-171450">
              <a:buFont typeface="Wingdings" panose="05000000000000000000" pitchFamily="2" charset="2"/>
              <a:buChar char="ü"/>
            </a:pPr>
            <a:endParaRPr lang="en-US" baseline="0" dirty="0"/>
          </a:p>
          <a:p>
            <a:pPr marL="171450" lvl="0" indent="-171450">
              <a:buFont typeface="Wingdings" panose="05000000000000000000" pitchFamily="2" charset="2"/>
              <a:buChar char="ü"/>
            </a:pPr>
            <a:r>
              <a:rPr lang="en-US" b="1" baseline="0" dirty="0" err="1"/>
              <a:t>Vorming</a:t>
            </a:r>
            <a:r>
              <a:rPr lang="en-US" b="1" baseline="0" dirty="0"/>
              <a:t> of </a:t>
            </a:r>
            <a:r>
              <a:rPr lang="en-US" b="1" baseline="0" dirty="0" err="1"/>
              <a:t>opleiding</a:t>
            </a:r>
            <a:r>
              <a:rPr lang="en-US" b="1" baseline="0" dirty="0"/>
              <a:t> </a:t>
            </a:r>
            <a:r>
              <a:rPr lang="en-US" baseline="0" dirty="0" err="1"/>
              <a:t>voor</a:t>
            </a:r>
            <a:r>
              <a:rPr lang="en-US" baseline="0" dirty="0"/>
              <a:t> het </a:t>
            </a:r>
            <a:r>
              <a:rPr lang="en-US" baseline="0" dirty="0" err="1"/>
              <a:t>verwerven</a:t>
            </a:r>
            <a:r>
              <a:rPr lang="en-US" baseline="0" dirty="0"/>
              <a:t> van </a:t>
            </a:r>
            <a:r>
              <a:rPr lang="en-US" baseline="0" dirty="0" err="1"/>
              <a:t>competenties</a:t>
            </a:r>
            <a:r>
              <a:rPr lang="en-US" baseline="0" dirty="0"/>
              <a:t> die </a:t>
            </a:r>
            <a:r>
              <a:rPr lang="en-US" baseline="0" dirty="0" err="1"/>
              <a:t>moeten</a:t>
            </a:r>
            <a:r>
              <a:rPr lang="en-US" baseline="0" dirty="0"/>
              <a:t> </a:t>
            </a:r>
            <a:r>
              <a:rPr lang="en-US" baseline="0" dirty="0" err="1"/>
              <a:t>toelaten</a:t>
            </a:r>
            <a:r>
              <a:rPr lang="en-US" baseline="0" dirty="0"/>
              <a:t> </a:t>
            </a:r>
            <a:r>
              <a:rPr lang="en-US" baseline="0" dirty="0" err="1"/>
              <a:t>dat</a:t>
            </a:r>
            <a:r>
              <a:rPr lang="en-US" baseline="0" dirty="0"/>
              <a:t> WN </a:t>
            </a:r>
            <a:r>
              <a:rPr lang="en-US" baseline="0" dirty="0" err="1"/>
              <a:t>aangepast</a:t>
            </a:r>
            <a:r>
              <a:rPr lang="en-US" baseline="0" dirty="0"/>
              <a:t>/</a:t>
            </a:r>
            <a:r>
              <a:rPr lang="en-US" baseline="0" dirty="0" err="1"/>
              <a:t>ander</a:t>
            </a:r>
            <a:r>
              <a:rPr lang="en-US" baseline="0" dirty="0"/>
              <a:t> </a:t>
            </a:r>
            <a:r>
              <a:rPr lang="en-US" baseline="0" dirty="0" err="1"/>
              <a:t>werk</a:t>
            </a:r>
            <a:r>
              <a:rPr lang="en-US" baseline="0" dirty="0"/>
              <a:t> </a:t>
            </a:r>
            <a:r>
              <a:rPr lang="en-US" baseline="0" dirty="0" err="1"/>
              <a:t>kan</a:t>
            </a:r>
            <a:r>
              <a:rPr lang="en-US" baseline="0" dirty="0"/>
              <a:t> </a:t>
            </a:r>
            <a:r>
              <a:rPr lang="en-US" baseline="0" dirty="0" err="1"/>
              <a:t>uitvoeren</a:t>
            </a:r>
            <a:r>
              <a:rPr lang="en-US" baseline="0" dirty="0"/>
              <a:t> </a:t>
            </a:r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en-US" baseline="0" dirty="0" err="1"/>
              <a:t>Opfriscursus</a:t>
            </a:r>
            <a:r>
              <a:rPr lang="en-US" baseline="0" dirty="0"/>
              <a:t> van </a:t>
            </a:r>
            <a:r>
              <a:rPr lang="en-US" baseline="0" dirty="0" err="1"/>
              <a:t>oude</a:t>
            </a:r>
            <a:r>
              <a:rPr lang="en-US" baseline="0" dirty="0"/>
              <a:t> </a:t>
            </a:r>
            <a:r>
              <a:rPr lang="en-US" baseline="0" dirty="0" err="1"/>
              <a:t>opleiding</a:t>
            </a:r>
            <a:r>
              <a:rPr lang="en-US" baseline="0" dirty="0"/>
              <a:t>, </a:t>
            </a:r>
            <a:r>
              <a:rPr lang="en-US" baseline="0" dirty="0" err="1"/>
              <a:t>nieuwe</a:t>
            </a:r>
            <a:r>
              <a:rPr lang="en-US" baseline="0" dirty="0"/>
              <a:t> of </a:t>
            </a:r>
            <a:r>
              <a:rPr lang="en-US" baseline="0" dirty="0" err="1"/>
              <a:t>bijkomende</a:t>
            </a:r>
            <a:r>
              <a:rPr lang="en-US" baseline="0" dirty="0"/>
              <a:t> </a:t>
            </a:r>
            <a:r>
              <a:rPr lang="en-US" baseline="0" dirty="0" err="1"/>
              <a:t>opleiding</a:t>
            </a:r>
            <a:r>
              <a:rPr lang="en-US" baseline="0" dirty="0"/>
              <a:t> (</a:t>
            </a:r>
            <a:r>
              <a:rPr lang="en-US" baseline="0" dirty="0" err="1"/>
              <a:t>bv</a:t>
            </a:r>
            <a:r>
              <a:rPr lang="en-US" baseline="0" dirty="0"/>
              <a:t>. Tot PA, </a:t>
            </a:r>
            <a:r>
              <a:rPr lang="en-US" baseline="0" dirty="0" err="1"/>
              <a:t>boekhouding</a:t>
            </a:r>
            <a:r>
              <a:rPr lang="en-US" baseline="0" dirty="0"/>
              <a:t>, etc.) </a:t>
            </a:r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en-US" baseline="0" dirty="0" err="1"/>
              <a:t>Kan</a:t>
            </a:r>
            <a:r>
              <a:rPr lang="en-US" baseline="0" dirty="0"/>
              <a:t> intern maar </a:t>
            </a:r>
            <a:r>
              <a:rPr lang="en-US" baseline="0" dirty="0" err="1"/>
              <a:t>ook</a:t>
            </a:r>
            <a:r>
              <a:rPr lang="en-US" baseline="0" dirty="0"/>
              <a:t> extern (via </a:t>
            </a:r>
            <a:r>
              <a:rPr lang="en-US" baseline="0" dirty="0" err="1"/>
              <a:t>opleidingscheques</a:t>
            </a:r>
            <a:r>
              <a:rPr lang="en-US" baseline="0" dirty="0"/>
              <a:t>, RIZIV?)</a:t>
            </a:r>
          </a:p>
          <a:p>
            <a:pPr marL="457200" lvl="1" indent="0">
              <a:buFont typeface="Wingdings" panose="05000000000000000000" pitchFamily="2" charset="2"/>
              <a:buNone/>
            </a:pPr>
            <a:endParaRPr lang="en-US" baseline="0" dirty="0"/>
          </a:p>
          <a:p>
            <a:pPr marL="171450" lvl="0" indent="-171450">
              <a:buFont typeface="Wingdings" panose="05000000000000000000" pitchFamily="2" charset="2"/>
              <a:buChar char="ü"/>
            </a:pPr>
            <a:r>
              <a:rPr lang="en-US" b="1" baseline="0" dirty="0" err="1"/>
              <a:t>Geldigheidsduur</a:t>
            </a:r>
            <a:r>
              <a:rPr lang="en-US" b="1" baseline="0" dirty="0"/>
              <a:t> of </a:t>
            </a:r>
            <a:r>
              <a:rPr lang="en-US" b="1" baseline="0" dirty="0" err="1"/>
              <a:t>tijdspad</a:t>
            </a:r>
            <a:r>
              <a:rPr lang="en-US" b="1" baseline="0" dirty="0"/>
              <a:t> re-</a:t>
            </a:r>
            <a:r>
              <a:rPr lang="en-US" b="1" baseline="0" dirty="0" err="1"/>
              <a:t>integratieplan</a:t>
            </a:r>
            <a:r>
              <a:rPr lang="en-US" b="0" baseline="0" dirty="0"/>
              <a:t> </a:t>
            </a:r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en-US" b="0" baseline="0" dirty="0" err="1"/>
              <a:t>Bij</a:t>
            </a:r>
            <a:r>
              <a:rPr lang="en-US" b="0" baseline="0" dirty="0"/>
              <a:t> </a:t>
            </a:r>
            <a:r>
              <a:rPr lang="en-US" b="0" baseline="0" dirty="0" err="1"/>
              <a:t>tijdelijke</a:t>
            </a:r>
            <a:r>
              <a:rPr lang="en-US" b="0" baseline="0" dirty="0"/>
              <a:t> </a:t>
            </a:r>
            <a:r>
              <a:rPr lang="en-US" b="0" baseline="0" dirty="0" err="1"/>
              <a:t>situaties</a:t>
            </a:r>
            <a:r>
              <a:rPr lang="en-US" b="0" baseline="0" dirty="0"/>
              <a:t> in </a:t>
            </a:r>
            <a:r>
              <a:rPr lang="en-US" b="0" baseline="0" dirty="0" err="1"/>
              <a:t>afwachting</a:t>
            </a:r>
            <a:r>
              <a:rPr lang="en-US" b="0" baseline="0" dirty="0"/>
              <a:t> van het </a:t>
            </a:r>
            <a:r>
              <a:rPr lang="en-US" b="0" baseline="0" dirty="0" err="1"/>
              <a:t>weer</a:t>
            </a:r>
            <a:r>
              <a:rPr lang="en-US" b="0" baseline="0" dirty="0"/>
              <a:t> (</a:t>
            </a:r>
            <a:r>
              <a:rPr lang="en-US" b="0" baseline="0" dirty="0" err="1"/>
              <a:t>volledig</a:t>
            </a:r>
            <a:r>
              <a:rPr lang="en-US" b="0" baseline="0" dirty="0"/>
              <a:t>) </a:t>
            </a:r>
            <a:r>
              <a:rPr lang="en-US" b="0" baseline="0" dirty="0" err="1"/>
              <a:t>opnemen</a:t>
            </a:r>
            <a:r>
              <a:rPr lang="en-US" b="0" baseline="0" dirty="0"/>
              <a:t> van het </a:t>
            </a:r>
            <a:r>
              <a:rPr lang="en-US" b="0" baseline="0" dirty="0" err="1"/>
              <a:t>overeengekomen</a:t>
            </a:r>
            <a:r>
              <a:rPr lang="en-US" b="0" baseline="0" dirty="0"/>
              <a:t> </a:t>
            </a:r>
            <a:r>
              <a:rPr lang="en-US" b="0" baseline="0" dirty="0" err="1"/>
              <a:t>werk</a:t>
            </a:r>
            <a:r>
              <a:rPr lang="en-US" b="0" baseline="0" dirty="0"/>
              <a:t> </a:t>
            </a:r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en-US" b="0" baseline="0" dirty="0" err="1"/>
              <a:t>Bij</a:t>
            </a:r>
            <a:r>
              <a:rPr lang="en-US" b="0" baseline="0" dirty="0"/>
              <a:t> </a:t>
            </a:r>
            <a:r>
              <a:rPr lang="en-US" b="0" baseline="0" dirty="0" err="1"/>
              <a:t>progressieve</a:t>
            </a:r>
            <a:r>
              <a:rPr lang="en-US" b="0" baseline="0" dirty="0"/>
              <a:t> </a:t>
            </a:r>
            <a:r>
              <a:rPr lang="en-US" b="0" baseline="0" dirty="0" err="1"/>
              <a:t>werkhervatting</a:t>
            </a:r>
            <a:r>
              <a:rPr lang="en-US" b="0" baseline="0" dirty="0"/>
              <a:t> </a:t>
            </a:r>
            <a:r>
              <a:rPr lang="en-US" b="0" baseline="0" dirty="0" err="1"/>
              <a:t>kan</a:t>
            </a:r>
            <a:r>
              <a:rPr lang="en-US" b="0" baseline="0" dirty="0"/>
              <a:t> </a:t>
            </a:r>
            <a:r>
              <a:rPr lang="en-US" b="0" baseline="0" dirty="0" err="1"/>
              <a:t>er</a:t>
            </a:r>
            <a:r>
              <a:rPr lang="en-US" b="0" baseline="0" dirty="0"/>
              <a:t> </a:t>
            </a:r>
            <a:r>
              <a:rPr lang="en-US" b="0" baseline="0" dirty="0" err="1"/>
              <a:t>een</a:t>
            </a:r>
            <a:r>
              <a:rPr lang="en-US" b="0" baseline="0" dirty="0"/>
              <a:t> </a:t>
            </a:r>
            <a:r>
              <a:rPr lang="en-US" b="0" baseline="0" dirty="0" err="1"/>
              <a:t>tijdspad</a:t>
            </a:r>
            <a:r>
              <a:rPr lang="en-US" b="0" baseline="0" dirty="0"/>
              <a:t> </a:t>
            </a:r>
            <a:r>
              <a:rPr lang="en-US" b="0" baseline="0" dirty="0" err="1"/>
              <a:t>voor</a:t>
            </a:r>
            <a:r>
              <a:rPr lang="en-US" b="0" baseline="0" dirty="0"/>
              <a:t> re-</a:t>
            </a:r>
            <a:r>
              <a:rPr lang="en-US" b="0" baseline="0" dirty="0" err="1"/>
              <a:t>integratie</a:t>
            </a:r>
            <a:r>
              <a:rPr lang="en-US" b="0" baseline="0" dirty="0"/>
              <a:t> </a:t>
            </a:r>
            <a:r>
              <a:rPr lang="en-US" b="0" baseline="0" dirty="0" err="1"/>
              <a:t>worden</a:t>
            </a:r>
            <a:r>
              <a:rPr lang="en-US" b="0" baseline="0" dirty="0"/>
              <a:t> </a:t>
            </a:r>
            <a:r>
              <a:rPr lang="en-US" b="0" baseline="0" dirty="0" err="1"/>
              <a:t>opgemaakt</a:t>
            </a:r>
            <a:endParaRPr lang="en-US" b="0" baseline="0" dirty="0"/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en-US" b="0" baseline="0" dirty="0"/>
              <a:t>Of om WN op </a:t>
            </a:r>
            <a:r>
              <a:rPr lang="en-US" b="0" baseline="0" dirty="0" err="1"/>
              <a:t>te</a:t>
            </a:r>
            <a:r>
              <a:rPr lang="en-US" b="0" baseline="0" dirty="0"/>
              <a:t> </a:t>
            </a:r>
            <a:r>
              <a:rPr lang="en-US" b="0" baseline="0" dirty="0" err="1"/>
              <a:t>volgen</a:t>
            </a:r>
            <a:r>
              <a:rPr lang="en-US" b="0" baseline="0" dirty="0"/>
              <a:t> </a:t>
            </a:r>
            <a:r>
              <a:rPr lang="en-US" b="0" baseline="0" dirty="0" err="1"/>
              <a:t>bij</a:t>
            </a:r>
            <a:r>
              <a:rPr lang="en-US" b="0" baseline="0" dirty="0"/>
              <a:t> </a:t>
            </a:r>
            <a:r>
              <a:rPr lang="en-US" b="0" baseline="0" dirty="0" err="1"/>
              <a:t>definitief</a:t>
            </a:r>
            <a:r>
              <a:rPr lang="en-US" b="0" baseline="0" dirty="0"/>
              <a:t> </a:t>
            </a:r>
            <a:r>
              <a:rPr lang="en-US" b="0" baseline="0" dirty="0" err="1"/>
              <a:t>aangepast</a:t>
            </a:r>
            <a:r>
              <a:rPr lang="en-US" b="0" baseline="0" dirty="0"/>
              <a:t>/</a:t>
            </a:r>
            <a:r>
              <a:rPr lang="en-US" b="0" baseline="0" dirty="0" err="1"/>
              <a:t>ander</a:t>
            </a:r>
            <a:r>
              <a:rPr lang="en-US" b="0" baseline="0" dirty="0"/>
              <a:t> </a:t>
            </a:r>
            <a:r>
              <a:rPr lang="en-US" b="0" baseline="0" dirty="0" err="1"/>
              <a:t>werk</a:t>
            </a:r>
            <a:endParaRPr lang="en-US" b="0" baseline="0" dirty="0"/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en-US" b="0" baseline="0" dirty="0" err="1"/>
              <a:t>Opvolging</a:t>
            </a:r>
            <a:r>
              <a:rPr lang="en-US" b="0" baseline="0" dirty="0"/>
              <a:t> door PAAG </a:t>
            </a:r>
            <a:r>
              <a:rPr lang="en-US" b="0" baseline="0" dirty="0" err="1"/>
              <a:t>zolang</a:t>
            </a:r>
            <a:r>
              <a:rPr lang="en-US" b="0" baseline="0" dirty="0"/>
              <a:t> re-</a:t>
            </a:r>
            <a:r>
              <a:rPr lang="en-US" b="0" baseline="0" dirty="0" err="1"/>
              <a:t>integratieplan</a:t>
            </a:r>
            <a:r>
              <a:rPr lang="en-US" b="0" baseline="0" dirty="0"/>
              <a:t> </a:t>
            </a:r>
            <a:r>
              <a:rPr lang="en-US" b="0" baseline="0" dirty="0" err="1"/>
              <a:t>loopt</a:t>
            </a:r>
            <a:endParaRPr lang="en-US" b="0" baseline="0" dirty="0"/>
          </a:p>
          <a:p>
            <a:pPr marL="0" lvl="0" indent="0">
              <a:buFont typeface="Wingdings" panose="05000000000000000000" pitchFamily="2" charset="2"/>
              <a:buNone/>
            </a:pPr>
            <a:endParaRPr lang="en-US" b="0" baseline="0" dirty="0"/>
          </a:p>
          <a:p>
            <a:pPr marL="0" indent="0">
              <a:buFontTx/>
              <a:buNone/>
            </a:pPr>
            <a:r>
              <a:rPr lang="en-US" b="1" baseline="0" dirty="0"/>
              <a:t>OPMERKING: het re-</a:t>
            </a:r>
            <a:r>
              <a:rPr lang="en-US" b="1" baseline="0" dirty="0" err="1"/>
              <a:t>integratiebeleid</a:t>
            </a:r>
            <a:r>
              <a:rPr lang="en-US" b="1" baseline="0" dirty="0"/>
              <a:t> </a:t>
            </a:r>
            <a:r>
              <a:rPr lang="en-US" b="1" baseline="0" dirty="0" err="1"/>
              <a:t>dat</a:t>
            </a:r>
            <a:r>
              <a:rPr lang="en-US" b="1" baseline="0" dirty="0"/>
              <a:t> reeds </a:t>
            </a:r>
            <a:r>
              <a:rPr lang="en-US" b="1" baseline="0" dirty="0" err="1"/>
              <a:t>collectief</a:t>
            </a:r>
            <a:r>
              <a:rPr lang="en-US" b="1" baseline="0" dirty="0"/>
              <a:t> (</a:t>
            </a:r>
            <a:r>
              <a:rPr lang="en-US" b="1" baseline="0" dirty="0" err="1"/>
              <a:t>i.s.m</a:t>
            </a:r>
            <a:r>
              <a:rPr lang="en-US" b="1" baseline="0" dirty="0"/>
              <a:t>. werknemers </a:t>
            </a:r>
            <a:r>
              <a:rPr lang="en-US" b="1" baseline="0" dirty="0" err="1"/>
              <a:t>en</a:t>
            </a:r>
            <a:r>
              <a:rPr lang="en-US" b="1" baseline="0" dirty="0"/>
              <a:t> </a:t>
            </a:r>
            <a:r>
              <a:rPr lang="en-US" b="1" baseline="0" dirty="0" err="1"/>
              <a:t>preventiecomité</a:t>
            </a:r>
            <a:r>
              <a:rPr lang="en-US" b="1" baseline="0" dirty="0"/>
              <a:t>) </a:t>
            </a:r>
            <a:r>
              <a:rPr lang="en-US" b="1" baseline="0" dirty="0" err="1"/>
              <a:t>werd</a:t>
            </a:r>
            <a:r>
              <a:rPr lang="en-US" b="1" baseline="0" dirty="0"/>
              <a:t> </a:t>
            </a:r>
            <a:r>
              <a:rPr lang="en-US" b="1" baseline="0" dirty="0" err="1"/>
              <a:t>opgemaakt</a:t>
            </a:r>
            <a:r>
              <a:rPr lang="en-US" b="1" baseline="0" dirty="0"/>
              <a:t> </a:t>
            </a:r>
            <a:r>
              <a:rPr lang="en-US" b="1" baseline="0" dirty="0" err="1"/>
              <a:t>zou</a:t>
            </a:r>
            <a:r>
              <a:rPr lang="en-US" b="1" baseline="0" dirty="0"/>
              <a:t> </a:t>
            </a:r>
            <a:r>
              <a:rPr lang="en-US" b="1" baseline="0" dirty="0" err="1"/>
              <a:t>dit</a:t>
            </a:r>
            <a:r>
              <a:rPr lang="en-US" b="1" baseline="0" dirty="0"/>
              <a:t> </a:t>
            </a:r>
            <a:r>
              <a:rPr lang="en-US" b="1" baseline="0" dirty="0" err="1"/>
              <a:t>proces</a:t>
            </a:r>
            <a:r>
              <a:rPr lang="en-US" b="1" baseline="0" dirty="0"/>
              <a:t> </a:t>
            </a:r>
            <a:r>
              <a:rPr lang="en-US" b="1" baseline="0" dirty="0" err="1"/>
              <a:t>moeten</a:t>
            </a:r>
            <a:r>
              <a:rPr lang="en-US" b="1" baseline="0" dirty="0"/>
              <a:t> </a:t>
            </a:r>
            <a:r>
              <a:rPr lang="en-US" b="1" baseline="0" dirty="0" err="1"/>
              <a:t>vergemakkelijken</a:t>
            </a:r>
            <a:endParaRPr lang="en-US" b="1" baseline="0" dirty="0"/>
          </a:p>
          <a:p>
            <a:pPr marL="0" indent="0">
              <a:buFontTx/>
              <a:buNone/>
            </a:pPr>
            <a:endParaRPr lang="en-US" b="1" baseline="0" dirty="0"/>
          </a:p>
          <a:p>
            <a:pPr marL="0" indent="0">
              <a:buFontTx/>
              <a:buNone/>
            </a:pPr>
            <a:r>
              <a:rPr lang="en-US" b="1" baseline="0" dirty="0"/>
              <a:t>De WN </a:t>
            </a:r>
            <a:r>
              <a:rPr lang="en-US" b="1" baseline="0" dirty="0" err="1"/>
              <a:t>kan</a:t>
            </a:r>
            <a:r>
              <a:rPr lang="en-US" b="1" baseline="0" dirty="0"/>
              <a:t> </a:t>
            </a:r>
            <a:r>
              <a:rPr lang="en-US" b="1" baseline="0" dirty="0" err="1"/>
              <a:t>zich</a:t>
            </a:r>
            <a:r>
              <a:rPr lang="en-US" b="1" baseline="0" dirty="0"/>
              <a:t> </a:t>
            </a:r>
            <a:r>
              <a:rPr lang="en-US" b="1" baseline="0" dirty="0" err="1"/>
              <a:t>tijdens</a:t>
            </a:r>
            <a:r>
              <a:rPr lang="en-US" b="1" baseline="0" dirty="0"/>
              <a:t> </a:t>
            </a:r>
            <a:r>
              <a:rPr lang="en-US" b="1" baseline="0" dirty="0" err="1"/>
              <a:t>dit</a:t>
            </a:r>
            <a:r>
              <a:rPr lang="en-US" b="1" baseline="0" dirty="0"/>
              <a:t> </a:t>
            </a:r>
            <a:r>
              <a:rPr lang="en-US" b="1" baseline="0" dirty="0" err="1"/>
              <a:t>overleg</a:t>
            </a:r>
            <a:r>
              <a:rPr lang="en-US" b="1" baseline="0" dirty="0"/>
              <a:t> (</a:t>
            </a:r>
            <a:r>
              <a:rPr lang="en-US" b="1" baseline="0" dirty="0" err="1"/>
              <a:t>en</a:t>
            </a:r>
            <a:r>
              <a:rPr lang="en-US" b="1" baseline="0" dirty="0"/>
              <a:t> in </a:t>
            </a:r>
            <a:r>
              <a:rPr lang="en-US" b="1" baseline="0" dirty="0" err="1"/>
              <a:t>feite</a:t>
            </a:r>
            <a:r>
              <a:rPr lang="en-US" b="1" baseline="0" dirty="0"/>
              <a:t> </a:t>
            </a:r>
            <a:r>
              <a:rPr lang="en-US" b="1" baseline="0" dirty="0" err="1"/>
              <a:t>tijdens</a:t>
            </a:r>
            <a:r>
              <a:rPr lang="en-US" b="1" baseline="0" dirty="0"/>
              <a:t> de </a:t>
            </a:r>
            <a:r>
              <a:rPr lang="en-US" b="1" baseline="0" dirty="0" err="1"/>
              <a:t>volledige</a:t>
            </a:r>
            <a:r>
              <a:rPr lang="en-US" b="1" baseline="0" dirty="0"/>
              <a:t> </a:t>
            </a:r>
            <a:r>
              <a:rPr lang="en-US" b="1" baseline="0" dirty="0" err="1"/>
              <a:t>doorlooptijd</a:t>
            </a:r>
            <a:r>
              <a:rPr lang="en-US" b="1" baseline="0" dirty="0"/>
              <a:t> van het re-</a:t>
            </a:r>
            <a:r>
              <a:rPr lang="en-US" b="1" baseline="0" dirty="0" err="1"/>
              <a:t>integratietraject</a:t>
            </a:r>
            <a:r>
              <a:rPr lang="en-US" b="1" baseline="0" dirty="0"/>
              <a:t>) </a:t>
            </a:r>
            <a:r>
              <a:rPr lang="en-US" b="1" baseline="0" dirty="0" err="1"/>
              <a:t>laten</a:t>
            </a:r>
            <a:r>
              <a:rPr lang="en-US" b="1" baseline="0" dirty="0"/>
              <a:t> </a:t>
            </a:r>
            <a:r>
              <a:rPr lang="en-US" b="1" baseline="0" dirty="0" err="1"/>
              <a:t>bijstaand</a:t>
            </a:r>
            <a:r>
              <a:rPr lang="en-US" b="1" baseline="0" dirty="0"/>
              <a:t> door </a:t>
            </a:r>
            <a:r>
              <a:rPr lang="en-US" b="1" baseline="0" dirty="0" err="1"/>
              <a:t>een</a:t>
            </a:r>
            <a:r>
              <a:rPr lang="en-US" b="1" baseline="0" dirty="0"/>
              <a:t> WN-</a:t>
            </a:r>
            <a:r>
              <a:rPr lang="en-US" b="1" baseline="0" dirty="0" err="1"/>
              <a:t>afgevaardigde</a:t>
            </a:r>
            <a:r>
              <a:rPr lang="en-US" b="1" baseline="0" dirty="0"/>
              <a:t> in het </a:t>
            </a:r>
            <a:r>
              <a:rPr lang="en-US" b="1" baseline="0" dirty="0" err="1"/>
              <a:t>comité</a:t>
            </a:r>
            <a:r>
              <a:rPr lang="en-US" b="1" baseline="0" dirty="0"/>
              <a:t> of </a:t>
            </a:r>
            <a:r>
              <a:rPr lang="en-US" b="1" baseline="0" dirty="0" err="1"/>
              <a:t>een</a:t>
            </a:r>
            <a:r>
              <a:rPr lang="en-US" b="1" baseline="0" dirty="0"/>
              <a:t> VA van </a:t>
            </a:r>
            <a:r>
              <a:rPr lang="en-US" b="1" baseline="0" dirty="0" err="1"/>
              <a:t>zijn</a:t>
            </a:r>
            <a:r>
              <a:rPr lang="en-US" b="1" baseline="0" dirty="0"/>
              <a:t> </a:t>
            </a:r>
            <a:r>
              <a:rPr lang="en-US" b="1" baseline="0" dirty="0" err="1"/>
              <a:t>keuze</a:t>
            </a:r>
            <a:r>
              <a:rPr lang="en-US" b="1" baseline="0" dirty="0"/>
              <a:t> (</a:t>
            </a:r>
            <a:r>
              <a:rPr lang="en-US" b="1" baseline="0" dirty="0" err="1"/>
              <a:t>als</a:t>
            </a:r>
            <a:r>
              <a:rPr lang="en-US" b="1" baseline="0" dirty="0"/>
              <a:t> </a:t>
            </a:r>
            <a:r>
              <a:rPr lang="en-US" b="1" baseline="0" dirty="0" err="1"/>
              <a:t>er</a:t>
            </a:r>
            <a:r>
              <a:rPr lang="en-US" b="1" baseline="0" dirty="0"/>
              <a:t> </a:t>
            </a:r>
            <a:r>
              <a:rPr lang="en-US" b="1" baseline="0" dirty="0" err="1"/>
              <a:t>geen</a:t>
            </a:r>
            <a:r>
              <a:rPr lang="en-US" b="1" baseline="0" dirty="0"/>
              <a:t> CPBW is)</a:t>
            </a:r>
          </a:p>
          <a:p>
            <a:pPr marL="0" indent="0">
              <a:buFontTx/>
              <a:buNone/>
            </a:pPr>
            <a:endParaRPr lang="en-US" baseline="0" dirty="0"/>
          </a:p>
          <a:p>
            <a:pPr marL="0" indent="0">
              <a:buFontTx/>
              <a:buNone/>
            </a:pPr>
            <a:r>
              <a:rPr lang="en-US" u="sng" baseline="0" dirty="0">
                <a:solidFill>
                  <a:srgbClr val="FF0000"/>
                </a:solidFill>
              </a:rPr>
              <a:t>Let op: </a:t>
            </a:r>
            <a:r>
              <a:rPr lang="en-US" baseline="0" dirty="0" err="1"/>
              <a:t>als</a:t>
            </a:r>
            <a:r>
              <a:rPr lang="en-US" baseline="0" dirty="0"/>
              <a:t> </a:t>
            </a:r>
            <a:r>
              <a:rPr lang="en-US" baseline="0" dirty="0" err="1"/>
              <a:t>er</a:t>
            </a:r>
            <a:r>
              <a:rPr lang="en-US" baseline="0" dirty="0"/>
              <a:t> </a:t>
            </a:r>
            <a:r>
              <a:rPr lang="en-US" b="1" baseline="0" dirty="0" err="1"/>
              <a:t>beroep</a:t>
            </a:r>
            <a:r>
              <a:rPr lang="en-US" baseline="0" dirty="0"/>
              <a:t> is </a:t>
            </a:r>
            <a:r>
              <a:rPr lang="en-US" baseline="0" dirty="0" err="1"/>
              <a:t>ingesteld</a:t>
            </a:r>
            <a:r>
              <a:rPr lang="en-US" baseline="0" dirty="0"/>
              <a:t> door de WN </a:t>
            </a:r>
            <a:r>
              <a:rPr lang="en-US" baseline="0" dirty="0" err="1"/>
              <a:t>tegen</a:t>
            </a:r>
            <a:r>
              <a:rPr lang="en-US" baseline="0" dirty="0"/>
              <a:t> </a:t>
            </a:r>
            <a:r>
              <a:rPr lang="en-US" baseline="0" dirty="0" err="1"/>
              <a:t>een</a:t>
            </a:r>
            <a:r>
              <a:rPr lang="en-US" baseline="0" dirty="0"/>
              <a:t> </a:t>
            </a:r>
            <a:r>
              <a:rPr lang="en-US" baseline="0" dirty="0" err="1"/>
              <a:t>beslissing</a:t>
            </a:r>
            <a:r>
              <a:rPr lang="en-US" baseline="0" dirty="0"/>
              <a:t> van de PAAG die hem </a:t>
            </a:r>
            <a:r>
              <a:rPr lang="en-US" baseline="0" dirty="0" err="1"/>
              <a:t>definitief</a:t>
            </a:r>
            <a:r>
              <a:rPr lang="en-US" baseline="0" dirty="0"/>
              <a:t> </a:t>
            </a:r>
            <a:r>
              <a:rPr lang="en-US" baseline="0" dirty="0" err="1"/>
              <a:t>ongeschikt</a:t>
            </a:r>
            <a:r>
              <a:rPr lang="en-US" baseline="0" dirty="0"/>
              <a:t> </a:t>
            </a:r>
            <a:r>
              <a:rPr lang="en-US" baseline="0" dirty="0" err="1"/>
              <a:t>verklaart</a:t>
            </a:r>
            <a:r>
              <a:rPr lang="en-US" baseline="0" dirty="0"/>
              <a:t> </a:t>
            </a:r>
            <a:r>
              <a:rPr lang="en-US" baseline="0" dirty="0" err="1"/>
              <a:t>voor</a:t>
            </a:r>
            <a:r>
              <a:rPr lang="en-US" baseline="0" dirty="0"/>
              <a:t> het </a:t>
            </a:r>
            <a:r>
              <a:rPr lang="en-US" baseline="0" dirty="0" err="1"/>
              <a:t>overeengekomen</a:t>
            </a:r>
            <a:r>
              <a:rPr lang="en-US" baseline="0" dirty="0"/>
              <a:t> </a:t>
            </a:r>
            <a:r>
              <a:rPr lang="en-US" baseline="0" dirty="0" err="1"/>
              <a:t>werk</a:t>
            </a:r>
            <a:r>
              <a:rPr lang="en-US" baseline="0" dirty="0"/>
              <a:t>, </a:t>
            </a:r>
            <a:r>
              <a:rPr lang="en-US" baseline="0" dirty="0" err="1"/>
              <a:t>schorst</a:t>
            </a:r>
            <a:r>
              <a:rPr lang="en-US" baseline="0" dirty="0"/>
              <a:t> </a:t>
            </a:r>
            <a:r>
              <a:rPr lang="en-US" baseline="0" dirty="0" err="1"/>
              <a:t>dit</a:t>
            </a:r>
            <a:r>
              <a:rPr lang="en-US" baseline="0" dirty="0"/>
              <a:t> </a:t>
            </a:r>
            <a:r>
              <a:rPr lang="en-US" baseline="0" dirty="0" err="1"/>
              <a:t>beroep</a:t>
            </a:r>
            <a:r>
              <a:rPr lang="en-US" baseline="0" dirty="0"/>
              <a:t> het </a:t>
            </a:r>
            <a:r>
              <a:rPr lang="en-US" baseline="0" dirty="0" err="1"/>
              <a:t>traject</a:t>
            </a:r>
            <a:r>
              <a:rPr lang="en-US" baseline="0" dirty="0"/>
              <a:t> </a:t>
            </a:r>
            <a:r>
              <a:rPr lang="en-US" baseline="0" dirty="0" err="1"/>
              <a:t>tijdelijk</a:t>
            </a:r>
            <a:r>
              <a:rPr lang="en-US" baseline="0" dirty="0"/>
              <a:t>: de WG </a:t>
            </a:r>
            <a:r>
              <a:rPr lang="en-US" baseline="0" dirty="0" err="1"/>
              <a:t>kan</a:t>
            </a:r>
            <a:r>
              <a:rPr lang="en-US" baseline="0" dirty="0"/>
              <a:t> in </a:t>
            </a:r>
            <a:r>
              <a:rPr lang="en-US" baseline="0" dirty="0" err="1"/>
              <a:t>dat</a:t>
            </a:r>
            <a:r>
              <a:rPr lang="en-US" baseline="0" dirty="0"/>
              <a:t> </a:t>
            </a:r>
            <a:r>
              <a:rPr lang="en-US" baseline="0" dirty="0" err="1"/>
              <a:t>geval</a:t>
            </a:r>
            <a:r>
              <a:rPr lang="en-US" baseline="0" dirty="0"/>
              <a:t> </a:t>
            </a:r>
            <a:r>
              <a:rPr lang="en-US" baseline="0" dirty="0" err="1"/>
              <a:t>geen</a:t>
            </a:r>
            <a:r>
              <a:rPr lang="en-US" baseline="0" dirty="0"/>
              <a:t> </a:t>
            </a:r>
            <a:r>
              <a:rPr lang="en-US" baseline="0" dirty="0" err="1"/>
              <a:t>aanvang</a:t>
            </a:r>
            <a:r>
              <a:rPr lang="en-US" baseline="0" dirty="0"/>
              <a:t> </a:t>
            </a:r>
            <a:r>
              <a:rPr lang="en-US" baseline="0" dirty="0" err="1"/>
              <a:t>maken</a:t>
            </a:r>
            <a:r>
              <a:rPr lang="en-US" baseline="0" dirty="0"/>
              <a:t> met het </a:t>
            </a:r>
            <a:r>
              <a:rPr lang="en-US" baseline="0" dirty="0" err="1"/>
              <a:t>opmaken</a:t>
            </a:r>
            <a:r>
              <a:rPr lang="en-US" baseline="0" dirty="0"/>
              <a:t> van het re-</a:t>
            </a:r>
            <a:r>
              <a:rPr lang="en-US" baseline="0" dirty="0" err="1"/>
              <a:t>integratieplan</a:t>
            </a:r>
            <a:r>
              <a:rPr lang="en-US" baseline="0" dirty="0"/>
              <a:t> tot de </a:t>
            </a:r>
            <a:r>
              <a:rPr lang="en-US" baseline="0" dirty="0" err="1"/>
              <a:t>beroepsprocedure</a:t>
            </a:r>
            <a:r>
              <a:rPr lang="en-US" baseline="0" dirty="0"/>
              <a:t> is </a:t>
            </a:r>
            <a:r>
              <a:rPr lang="en-US" baseline="0" dirty="0" err="1"/>
              <a:t>beëindigd</a:t>
            </a:r>
            <a:r>
              <a:rPr lang="en-US" baseline="0" dirty="0"/>
              <a:t>.</a:t>
            </a:r>
          </a:p>
          <a:p>
            <a:pPr marL="0" indent="0">
              <a:buFontTx/>
              <a:buNone/>
            </a:pPr>
            <a:endParaRPr lang="en-US" baseline="0" dirty="0"/>
          </a:p>
          <a:p>
            <a:pPr marL="0" indent="0">
              <a:buFontTx/>
              <a:buNone/>
            </a:pPr>
            <a:r>
              <a:rPr lang="en-US" i="1" baseline="0" dirty="0">
                <a:solidFill>
                  <a:schemeClr val="accent1"/>
                </a:solidFill>
              </a:rPr>
              <a:t>QUID </a:t>
            </a:r>
            <a:r>
              <a:rPr lang="en-US" i="1" baseline="0" dirty="0" err="1">
                <a:solidFill>
                  <a:schemeClr val="accent1"/>
                </a:solidFill>
              </a:rPr>
              <a:t>als</a:t>
            </a:r>
            <a:r>
              <a:rPr lang="en-US" i="1" baseline="0" dirty="0">
                <a:solidFill>
                  <a:schemeClr val="accent1"/>
                </a:solidFill>
              </a:rPr>
              <a:t> de WN </a:t>
            </a:r>
            <a:r>
              <a:rPr lang="en-US" i="1" baseline="0" dirty="0" err="1">
                <a:solidFill>
                  <a:schemeClr val="accent1"/>
                </a:solidFill>
              </a:rPr>
              <a:t>niet</a:t>
            </a:r>
            <a:r>
              <a:rPr lang="en-US" i="1" baseline="0" dirty="0">
                <a:solidFill>
                  <a:schemeClr val="accent1"/>
                </a:solidFill>
              </a:rPr>
              <a:t> </a:t>
            </a:r>
            <a:r>
              <a:rPr lang="en-US" i="1" baseline="0" dirty="0" err="1">
                <a:solidFill>
                  <a:schemeClr val="accent1"/>
                </a:solidFill>
              </a:rPr>
              <a:t>komt</a:t>
            </a:r>
            <a:r>
              <a:rPr lang="en-US" i="1" baseline="0" dirty="0">
                <a:solidFill>
                  <a:schemeClr val="accent1"/>
                </a:solidFill>
              </a:rPr>
              <a:t> </a:t>
            </a:r>
            <a:r>
              <a:rPr lang="en-US" i="1" baseline="0" dirty="0" err="1">
                <a:solidFill>
                  <a:schemeClr val="accent1"/>
                </a:solidFill>
              </a:rPr>
              <a:t>opdagen</a:t>
            </a:r>
            <a:r>
              <a:rPr lang="en-US" i="1" baseline="0" dirty="0">
                <a:solidFill>
                  <a:schemeClr val="accent1"/>
                </a:solidFill>
              </a:rPr>
              <a:t> </a:t>
            </a:r>
            <a:r>
              <a:rPr lang="en-US" i="1" baseline="0" dirty="0" err="1">
                <a:solidFill>
                  <a:schemeClr val="accent1"/>
                </a:solidFill>
              </a:rPr>
              <a:t>voor</a:t>
            </a:r>
            <a:r>
              <a:rPr lang="en-US" i="1" baseline="0" dirty="0">
                <a:solidFill>
                  <a:schemeClr val="accent1"/>
                </a:solidFill>
              </a:rPr>
              <a:t> het </a:t>
            </a:r>
            <a:r>
              <a:rPr lang="en-US" i="1" baseline="0" dirty="0" err="1">
                <a:solidFill>
                  <a:schemeClr val="accent1"/>
                </a:solidFill>
              </a:rPr>
              <a:t>overleg</a:t>
            </a:r>
            <a:r>
              <a:rPr lang="en-US" i="1" baseline="0" dirty="0">
                <a:solidFill>
                  <a:schemeClr val="accent1"/>
                </a:solidFill>
              </a:rPr>
              <a:t>? De WG </a:t>
            </a:r>
            <a:r>
              <a:rPr lang="en-US" i="1" baseline="0" dirty="0" err="1">
                <a:solidFill>
                  <a:schemeClr val="accent1"/>
                </a:solidFill>
              </a:rPr>
              <a:t>kan</a:t>
            </a:r>
            <a:r>
              <a:rPr lang="en-US" i="1" baseline="0" dirty="0">
                <a:solidFill>
                  <a:schemeClr val="accent1"/>
                </a:solidFill>
              </a:rPr>
              <a:t> </a:t>
            </a:r>
            <a:r>
              <a:rPr lang="en-US" i="1" baseline="0" dirty="0" err="1">
                <a:solidFill>
                  <a:schemeClr val="accent1"/>
                </a:solidFill>
              </a:rPr>
              <a:t>dan</a:t>
            </a:r>
            <a:r>
              <a:rPr lang="en-US" i="1" baseline="0" dirty="0">
                <a:solidFill>
                  <a:schemeClr val="accent1"/>
                </a:solidFill>
              </a:rPr>
              <a:t> in </a:t>
            </a:r>
            <a:r>
              <a:rPr lang="en-US" i="1" baseline="0" dirty="0" err="1">
                <a:solidFill>
                  <a:schemeClr val="accent1"/>
                </a:solidFill>
              </a:rPr>
              <a:t>overleg</a:t>
            </a:r>
            <a:r>
              <a:rPr lang="en-US" i="1" baseline="0" dirty="0">
                <a:solidFill>
                  <a:schemeClr val="accent1"/>
                </a:solidFill>
              </a:rPr>
              <a:t> met de </a:t>
            </a:r>
            <a:r>
              <a:rPr lang="en-US" i="1" baseline="0" dirty="0" err="1">
                <a:solidFill>
                  <a:schemeClr val="accent1"/>
                </a:solidFill>
              </a:rPr>
              <a:t>andere</a:t>
            </a:r>
            <a:r>
              <a:rPr lang="en-US" i="1" baseline="0" dirty="0">
                <a:solidFill>
                  <a:schemeClr val="accent1"/>
                </a:solidFill>
              </a:rPr>
              <a:t> </a:t>
            </a:r>
            <a:r>
              <a:rPr lang="en-US" i="1" baseline="0" dirty="0" err="1">
                <a:solidFill>
                  <a:schemeClr val="accent1"/>
                </a:solidFill>
              </a:rPr>
              <a:t>betrokkenen</a:t>
            </a:r>
            <a:r>
              <a:rPr lang="en-US" i="1" baseline="0" dirty="0">
                <a:solidFill>
                  <a:schemeClr val="accent1"/>
                </a:solidFill>
              </a:rPr>
              <a:t> </a:t>
            </a:r>
            <a:r>
              <a:rPr lang="en-US" i="1" baseline="0" dirty="0" err="1">
                <a:solidFill>
                  <a:schemeClr val="accent1"/>
                </a:solidFill>
              </a:rPr>
              <a:t>een</a:t>
            </a:r>
            <a:r>
              <a:rPr lang="en-US" i="1" baseline="0" dirty="0">
                <a:solidFill>
                  <a:schemeClr val="accent1"/>
                </a:solidFill>
              </a:rPr>
              <a:t> </a:t>
            </a:r>
            <a:r>
              <a:rPr lang="en-US" i="1" baseline="0" dirty="0" err="1">
                <a:solidFill>
                  <a:schemeClr val="accent1"/>
                </a:solidFill>
              </a:rPr>
              <a:t>voorstel</a:t>
            </a:r>
            <a:r>
              <a:rPr lang="en-US" i="1" baseline="0" dirty="0">
                <a:solidFill>
                  <a:schemeClr val="accent1"/>
                </a:solidFill>
              </a:rPr>
              <a:t> van re-</a:t>
            </a:r>
            <a:r>
              <a:rPr lang="en-US" i="1" baseline="0" dirty="0" err="1">
                <a:solidFill>
                  <a:schemeClr val="accent1"/>
                </a:solidFill>
              </a:rPr>
              <a:t>integratieplan</a:t>
            </a:r>
            <a:r>
              <a:rPr lang="en-US" i="1" baseline="0" dirty="0">
                <a:solidFill>
                  <a:schemeClr val="accent1"/>
                </a:solidFill>
              </a:rPr>
              <a:t> </a:t>
            </a:r>
            <a:r>
              <a:rPr lang="en-US" i="1" baseline="0" dirty="0" err="1">
                <a:solidFill>
                  <a:schemeClr val="accent1"/>
                </a:solidFill>
              </a:rPr>
              <a:t>opmaken</a:t>
            </a:r>
            <a:r>
              <a:rPr lang="en-US" i="1" baseline="0" dirty="0">
                <a:solidFill>
                  <a:schemeClr val="accent1"/>
                </a:solidFill>
              </a:rPr>
              <a:t> </a:t>
            </a:r>
            <a:r>
              <a:rPr lang="en-US" i="1" baseline="0" dirty="0" err="1">
                <a:solidFill>
                  <a:schemeClr val="accent1"/>
                </a:solidFill>
              </a:rPr>
              <a:t>en</a:t>
            </a:r>
            <a:r>
              <a:rPr lang="en-US" i="1" baseline="0" dirty="0">
                <a:solidFill>
                  <a:schemeClr val="accent1"/>
                </a:solidFill>
              </a:rPr>
              <a:t> </a:t>
            </a:r>
            <a:r>
              <a:rPr lang="en-US" i="1" baseline="0" dirty="0" err="1">
                <a:solidFill>
                  <a:schemeClr val="accent1"/>
                </a:solidFill>
              </a:rPr>
              <a:t>dit</a:t>
            </a:r>
            <a:r>
              <a:rPr lang="en-US" i="1" baseline="0" dirty="0">
                <a:solidFill>
                  <a:schemeClr val="accent1"/>
                </a:solidFill>
              </a:rPr>
              <a:t> </a:t>
            </a:r>
            <a:r>
              <a:rPr lang="en-US" i="1" baseline="0" dirty="0" err="1">
                <a:solidFill>
                  <a:schemeClr val="accent1"/>
                </a:solidFill>
              </a:rPr>
              <a:t>voorleggen</a:t>
            </a:r>
            <a:r>
              <a:rPr lang="en-US" i="1" baseline="0" dirty="0">
                <a:solidFill>
                  <a:schemeClr val="accent1"/>
                </a:solidFill>
              </a:rPr>
              <a:t> </a:t>
            </a:r>
            <a:r>
              <a:rPr lang="en-US" i="1" baseline="0" dirty="0" err="1">
                <a:solidFill>
                  <a:schemeClr val="accent1"/>
                </a:solidFill>
              </a:rPr>
              <a:t>aan</a:t>
            </a:r>
            <a:r>
              <a:rPr lang="en-US" i="1" baseline="0" dirty="0">
                <a:solidFill>
                  <a:schemeClr val="accent1"/>
                </a:solidFill>
              </a:rPr>
              <a:t> de WN. De WN die </a:t>
            </a:r>
            <a:r>
              <a:rPr lang="en-US" i="1" baseline="0" dirty="0" err="1">
                <a:solidFill>
                  <a:schemeClr val="accent1"/>
                </a:solidFill>
              </a:rPr>
              <a:t>dit</a:t>
            </a:r>
            <a:r>
              <a:rPr lang="en-US" i="1" baseline="0" dirty="0">
                <a:solidFill>
                  <a:schemeClr val="accent1"/>
                </a:solidFill>
              </a:rPr>
              <a:t> </a:t>
            </a:r>
            <a:r>
              <a:rPr lang="en-US" i="1" baseline="0" dirty="0" err="1">
                <a:solidFill>
                  <a:schemeClr val="accent1"/>
                </a:solidFill>
              </a:rPr>
              <a:t>wil</a:t>
            </a:r>
            <a:r>
              <a:rPr lang="en-US" i="1" baseline="0" dirty="0">
                <a:solidFill>
                  <a:schemeClr val="accent1"/>
                </a:solidFill>
              </a:rPr>
              <a:t> </a:t>
            </a:r>
            <a:r>
              <a:rPr lang="en-US" i="1" baseline="0" dirty="0" err="1">
                <a:solidFill>
                  <a:schemeClr val="accent1"/>
                </a:solidFill>
              </a:rPr>
              <a:t>weigeren</a:t>
            </a:r>
            <a:r>
              <a:rPr lang="en-US" i="1" baseline="0" dirty="0">
                <a:solidFill>
                  <a:schemeClr val="accent1"/>
                </a:solidFill>
              </a:rPr>
              <a:t>, </a:t>
            </a:r>
            <a:r>
              <a:rPr lang="en-US" i="1" baseline="0" dirty="0" err="1">
                <a:solidFill>
                  <a:schemeClr val="accent1"/>
                </a:solidFill>
              </a:rPr>
              <a:t>moet</a:t>
            </a:r>
            <a:r>
              <a:rPr lang="en-US" i="1" baseline="0" dirty="0">
                <a:solidFill>
                  <a:schemeClr val="accent1"/>
                </a:solidFill>
              </a:rPr>
              <a:t> </a:t>
            </a:r>
            <a:r>
              <a:rPr lang="en-US" i="1" baseline="0" dirty="0" err="1">
                <a:solidFill>
                  <a:schemeClr val="accent1"/>
                </a:solidFill>
              </a:rPr>
              <a:t>dan</a:t>
            </a:r>
            <a:r>
              <a:rPr lang="en-US" i="1" baseline="0" dirty="0">
                <a:solidFill>
                  <a:schemeClr val="accent1"/>
                </a:solidFill>
              </a:rPr>
              <a:t> </a:t>
            </a:r>
            <a:r>
              <a:rPr lang="en-US" i="1" baseline="0" dirty="0" err="1">
                <a:solidFill>
                  <a:schemeClr val="accent1"/>
                </a:solidFill>
              </a:rPr>
              <a:t>zijn</a:t>
            </a:r>
            <a:r>
              <a:rPr lang="en-US" i="1" baseline="0" dirty="0">
                <a:solidFill>
                  <a:schemeClr val="accent1"/>
                </a:solidFill>
              </a:rPr>
              <a:t> </a:t>
            </a:r>
            <a:r>
              <a:rPr lang="en-US" i="1" baseline="0" dirty="0" err="1">
                <a:solidFill>
                  <a:schemeClr val="accent1"/>
                </a:solidFill>
              </a:rPr>
              <a:t>redenen</a:t>
            </a:r>
            <a:r>
              <a:rPr lang="en-US" i="1" baseline="0" dirty="0">
                <a:solidFill>
                  <a:schemeClr val="accent1"/>
                </a:solidFill>
              </a:rPr>
              <a:t> </a:t>
            </a:r>
            <a:r>
              <a:rPr lang="en-US" i="1" baseline="0" dirty="0" err="1">
                <a:solidFill>
                  <a:schemeClr val="accent1"/>
                </a:solidFill>
              </a:rPr>
              <a:t>voor</a:t>
            </a:r>
            <a:r>
              <a:rPr lang="en-US" i="1" baseline="0" dirty="0">
                <a:solidFill>
                  <a:schemeClr val="accent1"/>
                </a:solidFill>
              </a:rPr>
              <a:t> </a:t>
            </a:r>
            <a:r>
              <a:rPr lang="en-US" i="1" baseline="0" dirty="0" err="1">
                <a:solidFill>
                  <a:schemeClr val="accent1"/>
                </a:solidFill>
              </a:rPr>
              <a:t>weigering</a:t>
            </a:r>
            <a:r>
              <a:rPr lang="en-US" i="1" baseline="0" dirty="0">
                <a:solidFill>
                  <a:schemeClr val="accent1"/>
                </a:solidFill>
              </a:rPr>
              <a:t> </a:t>
            </a:r>
            <a:r>
              <a:rPr lang="en-US" i="1" baseline="0" dirty="0" err="1">
                <a:solidFill>
                  <a:schemeClr val="accent1"/>
                </a:solidFill>
              </a:rPr>
              <a:t>opgeven</a:t>
            </a:r>
            <a:r>
              <a:rPr lang="en-US" i="1" baseline="0" dirty="0">
                <a:solidFill>
                  <a:schemeClr val="accent1"/>
                </a:solidFill>
              </a:rPr>
              <a:t> (die </a:t>
            </a:r>
            <a:r>
              <a:rPr lang="en-US" i="1" baseline="0" dirty="0" err="1">
                <a:solidFill>
                  <a:schemeClr val="accent1"/>
                </a:solidFill>
              </a:rPr>
              <a:t>ook</a:t>
            </a:r>
            <a:r>
              <a:rPr lang="en-US" i="1" baseline="0" dirty="0">
                <a:solidFill>
                  <a:schemeClr val="accent1"/>
                </a:solidFill>
              </a:rPr>
              <a:t> </a:t>
            </a:r>
            <a:r>
              <a:rPr lang="en-US" i="1" baseline="0" dirty="0" err="1">
                <a:solidFill>
                  <a:schemeClr val="accent1"/>
                </a:solidFill>
              </a:rPr>
              <a:t>aan</a:t>
            </a:r>
            <a:r>
              <a:rPr lang="en-US" i="1" baseline="0" dirty="0">
                <a:solidFill>
                  <a:schemeClr val="accent1"/>
                </a:solidFill>
              </a:rPr>
              <a:t> de </a:t>
            </a:r>
            <a:r>
              <a:rPr lang="en-US" i="1" baseline="0" dirty="0" err="1">
                <a:solidFill>
                  <a:schemeClr val="accent1"/>
                </a:solidFill>
              </a:rPr>
              <a:t>adviserend</a:t>
            </a:r>
            <a:r>
              <a:rPr lang="en-US" i="1" baseline="0" dirty="0">
                <a:solidFill>
                  <a:schemeClr val="accent1"/>
                </a:solidFill>
              </a:rPr>
              <a:t> </a:t>
            </a:r>
            <a:r>
              <a:rPr lang="en-US" i="1" baseline="0" dirty="0" err="1">
                <a:solidFill>
                  <a:schemeClr val="accent1"/>
                </a:solidFill>
              </a:rPr>
              <a:t>geneesheer</a:t>
            </a:r>
            <a:r>
              <a:rPr lang="en-US" i="1" baseline="0" dirty="0">
                <a:solidFill>
                  <a:schemeClr val="accent1"/>
                </a:solidFill>
              </a:rPr>
              <a:t> van het </a:t>
            </a:r>
            <a:r>
              <a:rPr lang="en-US" i="1" baseline="0" dirty="0" err="1">
                <a:solidFill>
                  <a:schemeClr val="accent1"/>
                </a:solidFill>
              </a:rPr>
              <a:t>ziekenfonds</a:t>
            </a:r>
            <a:r>
              <a:rPr lang="en-US" i="1" baseline="0" dirty="0">
                <a:solidFill>
                  <a:schemeClr val="accent1"/>
                </a:solidFill>
              </a:rPr>
              <a:t> </a:t>
            </a:r>
            <a:r>
              <a:rPr lang="en-US" i="1" baseline="0" dirty="0" err="1">
                <a:solidFill>
                  <a:schemeClr val="accent1"/>
                </a:solidFill>
              </a:rPr>
              <a:t>worden</a:t>
            </a:r>
            <a:r>
              <a:rPr lang="en-US" i="1" baseline="0" dirty="0">
                <a:solidFill>
                  <a:schemeClr val="accent1"/>
                </a:solidFill>
              </a:rPr>
              <a:t> </a:t>
            </a:r>
            <a:r>
              <a:rPr lang="en-US" i="1" baseline="0" dirty="0" err="1">
                <a:solidFill>
                  <a:schemeClr val="accent1"/>
                </a:solidFill>
              </a:rPr>
              <a:t>meegedeeld</a:t>
            </a:r>
            <a:r>
              <a:rPr lang="en-US" i="1" baseline="0" dirty="0">
                <a:solidFill>
                  <a:schemeClr val="accent1"/>
                </a:solidFill>
              </a:rPr>
              <a:t>). </a:t>
            </a:r>
            <a:r>
              <a:rPr lang="en-US" i="1" baseline="0" dirty="0" err="1">
                <a:solidFill>
                  <a:schemeClr val="accent1"/>
                </a:solidFill>
              </a:rPr>
              <a:t>Als</a:t>
            </a:r>
            <a:r>
              <a:rPr lang="en-US" i="1" baseline="0" dirty="0">
                <a:solidFill>
                  <a:schemeClr val="accent1"/>
                </a:solidFill>
              </a:rPr>
              <a:t> de WG </a:t>
            </a:r>
            <a:r>
              <a:rPr lang="en-US" i="1" baseline="0" dirty="0" err="1">
                <a:solidFill>
                  <a:schemeClr val="accent1"/>
                </a:solidFill>
              </a:rPr>
              <a:t>vindt</a:t>
            </a:r>
            <a:r>
              <a:rPr lang="en-US" i="1" baseline="0" dirty="0">
                <a:solidFill>
                  <a:schemeClr val="accent1"/>
                </a:solidFill>
              </a:rPr>
              <a:t> </a:t>
            </a:r>
            <a:r>
              <a:rPr lang="en-US" i="1" baseline="0" dirty="0" err="1">
                <a:solidFill>
                  <a:schemeClr val="accent1"/>
                </a:solidFill>
              </a:rPr>
              <a:t>dat</a:t>
            </a:r>
            <a:r>
              <a:rPr lang="en-US" i="1" baseline="0" dirty="0">
                <a:solidFill>
                  <a:schemeClr val="accent1"/>
                </a:solidFill>
              </a:rPr>
              <a:t> </a:t>
            </a:r>
            <a:r>
              <a:rPr lang="en-US" i="1" baseline="0" dirty="0" err="1">
                <a:solidFill>
                  <a:schemeClr val="accent1"/>
                </a:solidFill>
              </a:rPr>
              <a:t>hij</a:t>
            </a:r>
            <a:r>
              <a:rPr lang="en-US" i="1" baseline="0" dirty="0">
                <a:solidFill>
                  <a:schemeClr val="accent1"/>
                </a:solidFill>
              </a:rPr>
              <a:t> </a:t>
            </a:r>
            <a:r>
              <a:rPr lang="en-US" i="1" baseline="0" dirty="0" err="1">
                <a:solidFill>
                  <a:schemeClr val="accent1"/>
                </a:solidFill>
              </a:rPr>
              <a:t>geen</a:t>
            </a:r>
            <a:r>
              <a:rPr lang="en-US" i="1" baseline="0" dirty="0">
                <a:solidFill>
                  <a:schemeClr val="accent1"/>
                </a:solidFill>
              </a:rPr>
              <a:t> re-</a:t>
            </a:r>
            <a:r>
              <a:rPr lang="en-US" i="1" baseline="0" dirty="0" err="1">
                <a:solidFill>
                  <a:schemeClr val="accent1"/>
                </a:solidFill>
              </a:rPr>
              <a:t>integratieplan</a:t>
            </a:r>
            <a:r>
              <a:rPr lang="en-US" i="1" baseline="0" dirty="0">
                <a:solidFill>
                  <a:schemeClr val="accent1"/>
                </a:solidFill>
              </a:rPr>
              <a:t> </a:t>
            </a:r>
            <a:r>
              <a:rPr lang="en-US" i="1" baseline="0" dirty="0" err="1">
                <a:solidFill>
                  <a:schemeClr val="accent1"/>
                </a:solidFill>
              </a:rPr>
              <a:t>kan</a:t>
            </a:r>
            <a:r>
              <a:rPr lang="en-US" i="1" baseline="0" dirty="0">
                <a:solidFill>
                  <a:schemeClr val="accent1"/>
                </a:solidFill>
              </a:rPr>
              <a:t> </a:t>
            </a:r>
            <a:r>
              <a:rPr lang="en-US" i="1" baseline="0" dirty="0" err="1">
                <a:solidFill>
                  <a:schemeClr val="accent1"/>
                </a:solidFill>
              </a:rPr>
              <a:t>opmaken</a:t>
            </a:r>
            <a:r>
              <a:rPr lang="en-US" i="1" baseline="0" dirty="0">
                <a:solidFill>
                  <a:schemeClr val="accent1"/>
                </a:solidFill>
              </a:rPr>
              <a:t>, </a:t>
            </a:r>
            <a:r>
              <a:rPr lang="en-US" i="1" baseline="0" dirty="0" err="1">
                <a:solidFill>
                  <a:schemeClr val="accent1"/>
                </a:solidFill>
              </a:rPr>
              <a:t>moet</a:t>
            </a:r>
            <a:r>
              <a:rPr lang="en-US" i="1" baseline="0" dirty="0">
                <a:solidFill>
                  <a:schemeClr val="accent1"/>
                </a:solidFill>
              </a:rPr>
              <a:t> </a:t>
            </a:r>
            <a:r>
              <a:rPr lang="en-US" i="1" baseline="0" dirty="0" err="1">
                <a:solidFill>
                  <a:schemeClr val="accent1"/>
                </a:solidFill>
              </a:rPr>
              <a:t>hij</a:t>
            </a:r>
            <a:r>
              <a:rPr lang="en-US" i="1" baseline="0" dirty="0">
                <a:solidFill>
                  <a:schemeClr val="accent1"/>
                </a:solidFill>
              </a:rPr>
              <a:t> </a:t>
            </a:r>
            <a:r>
              <a:rPr lang="en-US" i="1" baseline="0" dirty="0" err="1">
                <a:solidFill>
                  <a:schemeClr val="accent1"/>
                </a:solidFill>
              </a:rPr>
              <a:t>ook</a:t>
            </a:r>
            <a:r>
              <a:rPr lang="en-US" i="1" baseline="0" dirty="0">
                <a:solidFill>
                  <a:schemeClr val="accent1"/>
                </a:solidFill>
              </a:rPr>
              <a:t> </a:t>
            </a:r>
            <a:r>
              <a:rPr lang="en-US" i="1" baseline="0" dirty="0" err="1">
                <a:solidFill>
                  <a:schemeClr val="accent1"/>
                </a:solidFill>
              </a:rPr>
              <a:t>daarvan</a:t>
            </a:r>
            <a:r>
              <a:rPr lang="en-US" i="1" baseline="0" dirty="0">
                <a:solidFill>
                  <a:schemeClr val="accent1"/>
                </a:solidFill>
              </a:rPr>
              <a:t> </a:t>
            </a:r>
            <a:r>
              <a:rPr lang="en-US" i="1" baseline="0" dirty="0" err="1">
                <a:solidFill>
                  <a:schemeClr val="accent1"/>
                </a:solidFill>
              </a:rPr>
              <a:t>verslag</a:t>
            </a:r>
            <a:r>
              <a:rPr lang="en-US" i="1" baseline="0" dirty="0">
                <a:solidFill>
                  <a:schemeClr val="accent1"/>
                </a:solidFill>
              </a:rPr>
              <a:t> </a:t>
            </a:r>
            <a:r>
              <a:rPr lang="en-US" i="1" baseline="0" dirty="0" err="1">
                <a:solidFill>
                  <a:schemeClr val="accent1"/>
                </a:solidFill>
              </a:rPr>
              <a:t>maken</a:t>
            </a:r>
            <a:r>
              <a:rPr lang="en-US" i="1" baseline="0" dirty="0">
                <a:solidFill>
                  <a:schemeClr val="accent1"/>
                </a:solidFill>
              </a:rPr>
              <a:t> (wat </a:t>
            </a:r>
            <a:r>
              <a:rPr lang="en-US" i="1" baseline="0" dirty="0" err="1">
                <a:solidFill>
                  <a:schemeClr val="accent1"/>
                </a:solidFill>
              </a:rPr>
              <a:t>eveneens</a:t>
            </a:r>
            <a:r>
              <a:rPr lang="en-US" i="1" baseline="0" dirty="0">
                <a:solidFill>
                  <a:schemeClr val="accent1"/>
                </a:solidFill>
              </a:rPr>
              <a:t> </a:t>
            </a:r>
            <a:r>
              <a:rPr lang="en-US" i="1" baseline="0" dirty="0" err="1">
                <a:solidFill>
                  <a:schemeClr val="accent1"/>
                </a:solidFill>
              </a:rPr>
              <a:t>zal</a:t>
            </a:r>
            <a:r>
              <a:rPr lang="en-US" i="1" baseline="0" dirty="0">
                <a:solidFill>
                  <a:schemeClr val="accent1"/>
                </a:solidFill>
              </a:rPr>
              <a:t> </a:t>
            </a:r>
            <a:r>
              <a:rPr lang="en-US" i="1" baseline="0" dirty="0" err="1">
                <a:solidFill>
                  <a:schemeClr val="accent1"/>
                </a:solidFill>
              </a:rPr>
              <a:t>worden</a:t>
            </a:r>
            <a:r>
              <a:rPr lang="en-US" i="1" baseline="0" dirty="0">
                <a:solidFill>
                  <a:schemeClr val="accent1"/>
                </a:solidFill>
              </a:rPr>
              <a:t> </a:t>
            </a:r>
            <a:r>
              <a:rPr lang="en-US" i="1" baseline="0" dirty="0" err="1">
                <a:solidFill>
                  <a:schemeClr val="accent1"/>
                </a:solidFill>
              </a:rPr>
              <a:t>meegedeeld</a:t>
            </a:r>
            <a:r>
              <a:rPr lang="en-US" i="1" baseline="0" dirty="0">
                <a:solidFill>
                  <a:schemeClr val="accent1"/>
                </a:solidFill>
              </a:rPr>
              <a:t> </a:t>
            </a:r>
            <a:r>
              <a:rPr lang="en-US" i="1" baseline="0" dirty="0" err="1">
                <a:solidFill>
                  <a:schemeClr val="accent1"/>
                </a:solidFill>
              </a:rPr>
              <a:t>aan</a:t>
            </a:r>
            <a:r>
              <a:rPr lang="en-US" i="1" baseline="0" dirty="0">
                <a:solidFill>
                  <a:schemeClr val="accent1"/>
                </a:solidFill>
              </a:rPr>
              <a:t> de </a:t>
            </a:r>
            <a:r>
              <a:rPr lang="en-US" i="1" baseline="0" dirty="0" err="1">
                <a:solidFill>
                  <a:schemeClr val="accent1"/>
                </a:solidFill>
              </a:rPr>
              <a:t>adviserend</a:t>
            </a:r>
            <a:r>
              <a:rPr lang="en-US" i="1" baseline="0" dirty="0">
                <a:solidFill>
                  <a:schemeClr val="accent1"/>
                </a:solidFill>
              </a:rPr>
              <a:t> </a:t>
            </a:r>
            <a:r>
              <a:rPr lang="en-US" i="1" baseline="0" dirty="0" err="1">
                <a:solidFill>
                  <a:schemeClr val="accent1"/>
                </a:solidFill>
              </a:rPr>
              <a:t>geneesheer</a:t>
            </a:r>
            <a:r>
              <a:rPr lang="en-US" i="1" baseline="0" dirty="0">
                <a:solidFill>
                  <a:schemeClr val="accent1"/>
                </a:solidFill>
              </a:rPr>
              <a:t> van het </a:t>
            </a:r>
            <a:r>
              <a:rPr lang="en-US" i="1" baseline="0" dirty="0" err="1">
                <a:solidFill>
                  <a:schemeClr val="accent1"/>
                </a:solidFill>
              </a:rPr>
              <a:t>ziekenfonds</a:t>
            </a:r>
            <a:r>
              <a:rPr lang="en-US" i="1" baseline="0" dirty="0">
                <a:solidFill>
                  <a:schemeClr val="accent1"/>
                </a:solidFill>
              </a:rPr>
              <a:t>). Het </a:t>
            </a:r>
            <a:r>
              <a:rPr lang="en-US" i="1" baseline="0" dirty="0" err="1">
                <a:solidFill>
                  <a:schemeClr val="accent1"/>
                </a:solidFill>
              </a:rPr>
              <a:t>traject</a:t>
            </a:r>
            <a:r>
              <a:rPr lang="en-US" i="1" baseline="0" dirty="0">
                <a:solidFill>
                  <a:schemeClr val="accent1"/>
                </a:solidFill>
              </a:rPr>
              <a:t> </a:t>
            </a:r>
            <a:r>
              <a:rPr lang="en-US" i="1" baseline="0" dirty="0" err="1">
                <a:solidFill>
                  <a:schemeClr val="accent1"/>
                </a:solidFill>
              </a:rPr>
              <a:t>bij</a:t>
            </a:r>
            <a:r>
              <a:rPr lang="en-US" i="1" baseline="0" dirty="0">
                <a:solidFill>
                  <a:schemeClr val="accent1"/>
                </a:solidFill>
              </a:rPr>
              <a:t> de WG is </a:t>
            </a:r>
            <a:r>
              <a:rPr lang="en-US" i="1" baseline="0" dirty="0" err="1">
                <a:solidFill>
                  <a:schemeClr val="accent1"/>
                </a:solidFill>
              </a:rPr>
              <a:t>dan</a:t>
            </a:r>
            <a:r>
              <a:rPr lang="en-US" i="1" baseline="0" dirty="0">
                <a:solidFill>
                  <a:schemeClr val="accent1"/>
                </a:solidFill>
              </a:rPr>
              <a:t> </a:t>
            </a:r>
            <a:r>
              <a:rPr lang="en-US" i="1" baseline="0" dirty="0" err="1">
                <a:solidFill>
                  <a:schemeClr val="accent1"/>
                </a:solidFill>
              </a:rPr>
              <a:t>beëindigd</a:t>
            </a:r>
            <a:r>
              <a:rPr lang="en-US" i="1" baseline="0" dirty="0">
                <a:solidFill>
                  <a:schemeClr val="accent1"/>
                </a:solidFill>
              </a:rPr>
              <a:t>, </a:t>
            </a:r>
            <a:r>
              <a:rPr lang="en-US" i="1" baseline="0" dirty="0" err="1">
                <a:solidFill>
                  <a:schemeClr val="accent1"/>
                </a:solidFill>
              </a:rPr>
              <a:t>en</a:t>
            </a:r>
            <a:r>
              <a:rPr lang="en-US" i="1" baseline="0" dirty="0">
                <a:solidFill>
                  <a:schemeClr val="accent1"/>
                </a:solidFill>
              </a:rPr>
              <a:t> </a:t>
            </a:r>
            <a:r>
              <a:rPr lang="en-US" i="1" baseline="0" dirty="0" err="1">
                <a:solidFill>
                  <a:schemeClr val="accent1"/>
                </a:solidFill>
              </a:rPr>
              <a:t>als</a:t>
            </a:r>
            <a:r>
              <a:rPr lang="en-US" i="1" baseline="0" dirty="0">
                <a:solidFill>
                  <a:schemeClr val="accent1"/>
                </a:solidFill>
              </a:rPr>
              <a:t> het </a:t>
            </a:r>
            <a:r>
              <a:rPr lang="en-US" i="1" baseline="0" dirty="0" err="1">
                <a:solidFill>
                  <a:schemeClr val="accent1"/>
                </a:solidFill>
              </a:rPr>
              <a:t>gaat</a:t>
            </a:r>
            <a:r>
              <a:rPr lang="en-US" i="1" baseline="0" dirty="0">
                <a:solidFill>
                  <a:schemeClr val="accent1"/>
                </a:solidFill>
              </a:rPr>
              <a:t> om </a:t>
            </a:r>
            <a:r>
              <a:rPr lang="en-US" i="1" baseline="0" dirty="0" err="1">
                <a:solidFill>
                  <a:schemeClr val="accent1"/>
                </a:solidFill>
              </a:rPr>
              <a:t>iemand</a:t>
            </a:r>
            <a:r>
              <a:rPr lang="en-US" i="1" baseline="0" dirty="0">
                <a:solidFill>
                  <a:schemeClr val="accent1"/>
                </a:solidFill>
              </a:rPr>
              <a:t> die </a:t>
            </a:r>
            <a:r>
              <a:rPr lang="en-US" i="1" baseline="0" dirty="0" err="1">
                <a:solidFill>
                  <a:schemeClr val="accent1"/>
                </a:solidFill>
              </a:rPr>
              <a:t>definitief</a:t>
            </a:r>
            <a:r>
              <a:rPr lang="en-US" i="1" baseline="0" dirty="0">
                <a:solidFill>
                  <a:schemeClr val="accent1"/>
                </a:solidFill>
              </a:rPr>
              <a:t> </a:t>
            </a:r>
            <a:r>
              <a:rPr lang="en-US" i="1" baseline="0" dirty="0" err="1">
                <a:solidFill>
                  <a:schemeClr val="accent1"/>
                </a:solidFill>
              </a:rPr>
              <a:t>ongeschikt</a:t>
            </a:r>
            <a:r>
              <a:rPr lang="en-US" i="1" baseline="0" dirty="0">
                <a:solidFill>
                  <a:schemeClr val="accent1"/>
                </a:solidFill>
              </a:rPr>
              <a:t> was </a:t>
            </a:r>
            <a:r>
              <a:rPr lang="en-US" i="1" baseline="0" dirty="0" err="1">
                <a:solidFill>
                  <a:schemeClr val="accent1"/>
                </a:solidFill>
              </a:rPr>
              <a:t>bevonden</a:t>
            </a:r>
            <a:r>
              <a:rPr lang="en-US" i="1" baseline="0" dirty="0">
                <a:solidFill>
                  <a:schemeClr val="accent1"/>
                </a:solidFill>
              </a:rPr>
              <a:t> </a:t>
            </a:r>
            <a:r>
              <a:rPr lang="en-US" i="1" baseline="0" dirty="0" err="1">
                <a:solidFill>
                  <a:schemeClr val="accent1"/>
                </a:solidFill>
              </a:rPr>
              <a:t>voor</a:t>
            </a:r>
            <a:r>
              <a:rPr lang="en-US" i="1" baseline="0" dirty="0">
                <a:solidFill>
                  <a:schemeClr val="accent1"/>
                </a:solidFill>
              </a:rPr>
              <a:t> het </a:t>
            </a:r>
            <a:r>
              <a:rPr lang="en-US" i="1" baseline="0" dirty="0" err="1">
                <a:solidFill>
                  <a:schemeClr val="accent1"/>
                </a:solidFill>
              </a:rPr>
              <a:t>overeengekomen</a:t>
            </a:r>
            <a:r>
              <a:rPr lang="en-US" i="1" baseline="0" dirty="0">
                <a:solidFill>
                  <a:schemeClr val="accent1"/>
                </a:solidFill>
              </a:rPr>
              <a:t> </a:t>
            </a:r>
            <a:r>
              <a:rPr lang="en-US" i="1" baseline="0" dirty="0" err="1">
                <a:solidFill>
                  <a:schemeClr val="accent1"/>
                </a:solidFill>
              </a:rPr>
              <a:t>werk</a:t>
            </a:r>
            <a:r>
              <a:rPr lang="en-US" i="1" baseline="0" dirty="0">
                <a:solidFill>
                  <a:schemeClr val="accent1"/>
                </a:solidFill>
              </a:rPr>
              <a:t>, </a:t>
            </a:r>
            <a:r>
              <a:rPr lang="en-US" i="1" baseline="0" dirty="0" err="1">
                <a:solidFill>
                  <a:schemeClr val="accent1"/>
                </a:solidFill>
              </a:rPr>
              <a:t>kan</a:t>
            </a:r>
            <a:r>
              <a:rPr lang="en-US" i="1" baseline="0" dirty="0">
                <a:solidFill>
                  <a:schemeClr val="accent1"/>
                </a:solidFill>
              </a:rPr>
              <a:t> de WG </a:t>
            </a:r>
            <a:r>
              <a:rPr lang="en-US" i="1" baseline="0" dirty="0" err="1">
                <a:solidFill>
                  <a:schemeClr val="accent1"/>
                </a:solidFill>
              </a:rPr>
              <a:t>desgewenst</a:t>
            </a:r>
            <a:r>
              <a:rPr lang="en-US" i="1" baseline="0" dirty="0">
                <a:solidFill>
                  <a:schemeClr val="accent1"/>
                </a:solidFill>
              </a:rPr>
              <a:t> </a:t>
            </a:r>
            <a:r>
              <a:rPr lang="en-US" i="1" baseline="0" dirty="0" err="1">
                <a:solidFill>
                  <a:schemeClr val="accent1"/>
                </a:solidFill>
              </a:rPr>
              <a:t>medische</a:t>
            </a:r>
            <a:r>
              <a:rPr lang="en-US" i="1" baseline="0" dirty="0">
                <a:solidFill>
                  <a:schemeClr val="accent1"/>
                </a:solidFill>
              </a:rPr>
              <a:t> </a:t>
            </a:r>
            <a:r>
              <a:rPr lang="en-US" i="1" baseline="0" dirty="0" err="1">
                <a:solidFill>
                  <a:schemeClr val="accent1"/>
                </a:solidFill>
              </a:rPr>
              <a:t>overmacht</a:t>
            </a:r>
            <a:r>
              <a:rPr lang="en-US" i="1" baseline="0" dirty="0">
                <a:solidFill>
                  <a:schemeClr val="accent1"/>
                </a:solidFill>
              </a:rPr>
              <a:t> </a:t>
            </a:r>
            <a:r>
              <a:rPr lang="en-US" i="1" baseline="0" dirty="0" err="1">
                <a:solidFill>
                  <a:schemeClr val="accent1"/>
                </a:solidFill>
              </a:rPr>
              <a:t>inroepen</a:t>
            </a:r>
            <a:r>
              <a:rPr lang="en-US" i="1" baseline="0" dirty="0">
                <a:solidFill>
                  <a:schemeClr val="accent1"/>
                </a:solidFill>
              </a:rPr>
              <a:t> om de </a:t>
            </a:r>
            <a:r>
              <a:rPr lang="en-US" i="1" baseline="0" dirty="0" err="1">
                <a:solidFill>
                  <a:schemeClr val="accent1"/>
                </a:solidFill>
              </a:rPr>
              <a:t>arbeidsovereenkomst</a:t>
            </a:r>
            <a:r>
              <a:rPr lang="en-US" i="1" baseline="0" dirty="0">
                <a:solidFill>
                  <a:schemeClr val="accent1"/>
                </a:solidFill>
              </a:rPr>
              <a:t> </a:t>
            </a:r>
            <a:r>
              <a:rPr lang="en-US" i="1" baseline="0" dirty="0" err="1">
                <a:solidFill>
                  <a:schemeClr val="accent1"/>
                </a:solidFill>
              </a:rPr>
              <a:t>te</a:t>
            </a:r>
            <a:r>
              <a:rPr lang="en-US" i="1" baseline="0" dirty="0">
                <a:solidFill>
                  <a:schemeClr val="accent1"/>
                </a:solidFill>
              </a:rPr>
              <a:t> </a:t>
            </a:r>
            <a:r>
              <a:rPr lang="en-US" i="1" baseline="0" dirty="0" err="1">
                <a:solidFill>
                  <a:schemeClr val="accent1"/>
                </a:solidFill>
              </a:rPr>
              <a:t>beëindigen</a:t>
            </a:r>
            <a:r>
              <a:rPr lang="en-US" i="1" baseline="0" dirty="0">
                <a:solidFill>
                  <a:schemeClr val="accent1"/>
                </a:solidFill>
              </a:rPr>
              <a:t>. </a:t>
            </a:r>
            <a:r>
              <a:rPr lang="en-US" i="1" baseline="0" dirty="0" err="1">
                <a:solidFill>
                  <a:schemeClr val="accent1"/>
                </a:solidFill>
              </a:rPr>
              <a:t>Ongeacht</a:t>
            </a:r>
            <a:r>
              <a:rPr lang="en-US" i="1" baseline="0" dirty="0">
                <a:solidFill>
                  <a:schemeClr val="accent1"/>
                </a:solidFill>
              </a:rPr>
              <a:t> of de </a:t>
            </a:r>
            <a:r>
              <a:rPr lang="en-US" i="1" baseline="0" dirty="0" err="1">
                <a:solidFill>
                  <a:schemeClr val="accent1"/>
                </a:solidFill>
              </a:rPr>
              <a:t>arbeidsovereenkomst</a:t>
            </a:r>
            <a:r>
              <a:rPr lang="en-US" i="1" baseline="0" dirty="0">
                <a:solidFill>
                  <a:schemeClr val="accent1"/>
                </a:solidFill>
              </a:rPr>
              <a:t> </a:t>
            </a:r>
            <a:r>
              <a:rPr lang="en-US" i="1" baseline="0" dirty="0" err="1">
                <a:solidFill>
                  <a:schemeClr val="accent1"/>
                </a:solidFill>
              </a:rPr>
              <a:t>werd</a:t>
            </a:r>
            <a:r>
              <a:rPr lang="en-US" i="1" baseline="0" dirty="0">
                <a:solidFill>
                  <a:schemeClr val="accent1"/>
                </a:solidFill>
              </a:rPr>
              <a:t> </a:t>
            </a:r>
            <a:r>
              <a:rPr lang="en-US" i="1" baseline="0" dirty="0" err="1">
                <a:solidFill>
                  <a:schemeClr val="accent1"/>
                </a:solidFill>
              </a:rPr>
              <a:t>beëindigd</a:t>
            </a:r>
            <a:r>
              <a:rPr lang="en-US" i="1" baseline="0" dirty="0">
                <a:solidFill>
                  <a:schemeClr val="accent1"/>
                </a:solidFill>
              </a:rPr>
              <a:t> of </a:t>
            </a:r>
            <a:r>
              <a:rPr lang="en-US" i="1" baseline="0" dirty="0" err="1">
                <a:solidFill>
                  <a:schemeClr val="accent1"/>
                </a:solidFill>
              </a:rPr>
              <a:t>niet</a:t>
            </a:r>
            <a:r>
              <a:rPr lang="en-US" i="1" baseline="0" dirty="0">
                <a:solidFill>
                  <a:schemeClr val="accent1"/>
                </a:solidFill>
              </a:rPr>
              <a:t>, </a:t>
            </a:r>
            <a:r>
              <a:rPr lang="en-US" i="1" baseline="0" dirty="0" err="1">
                <a:solidFill>
                  <a:schemeClr val="accent1"/>
                </a:solidFill>
              </a:rPr>
              <a:t>kan</a:t>
            </a:r>
            <a:r>
              <a:rPr lang="en-US" i="1" baseline="0" dirty="0">
                <a:solidFill>
                  <a:schemeClr val="accent1"/>
                </a:solidFill>
              </a:rPr>
              <a:t> de </a:t>
            </a:r>
            <a:r>
              <a:rPr lang="en-US" i="1" baseline="0" dirty="0" err="1">
                <a:solidFill>
                  <a:schemeClr val="accent1"/>
                </a:solidFill>
              </a:rPr>
              <a:t>adviserend</a:t>
            </a:r>
            <a:r>
              <a:rPr lang="en-US" i="1" baseline="0" dirty="0">
                <a:solidFill>
                  <a:schemeClr val="accent1"/>
                </a:solidFill>
              </a:rPr>
              <a:t> </a:t>
            </a:r>
            <a:r>
              <a:rPr lang="en-US" i="1" baseline="0" dirty="0" err="1">
                <a:solidFill>
                  <a:schemeClr val="accent1"/>
                </a:solidFill>
              </a:rPr>
              <a:t>geneesheer</a:t>
            </a:r>
            <a:r>
              <a:rPr lang="en-US" i="1" baseline="0" dirty="0">
                <a:solidFill>
                  <a:schemeClr val="accent1"/>
                </a:solidFill>
              </a:rPr>
              <a:t> van de </a:t>
            </a:r>
            <a:r>
              <a:rPr lang="en-US" i="1" baseline="0" dirty="0" err="1">
                <a:solidFill>
                  <a:schemeClr val="accent1"/>
                </a:solidFill>
              </a:rPr>
              <a:t>mutualiteit</a:t>
            </a:r>
            <a:r>
              <a:rPr lang="en-US" i="1" baseline="0" dirty="0">
                <a:solidFill>
                  <a:schemeClr val="accent1"/>
                </a:solidFill>
              </a:rPr>
              <a:t> </a:t>
            </a:r>
            <a:r>
              <a:rPr lang="en-US" i="1" baseline="0" dirty="0" err="1">
                <a:solidFill>
                  <a:schemeClr val="accent1"/>
                </a:solidFill>
              </a:rPr>
              <a:t>zelf</a:t>
            </a:r>
            <a:r>
              <a:rPr lang="en-US" i="1" baseline="0" dirty="0">
                <a:solidFill>
                  <a:schemeClr val="accent1"/>
                </a:solidFill>
              </a:rPr>
              <a:t> </a:t>
            </a:r>
            <a:r>
              <a:rPr lang="en-US" i="1" baseline="0" dirty="0" err="1">
                <a:solidFill>
                  <a:schemeClr val="accent1"/>
                </a:solidFill>
              </a:rPr>
              <a:t>een</a:t>
            </a:r>
            <a:r>
              <a:rPr lang="en-US" i="1" baseline="0" dirty="0">
                <a:solidFill>
                  <a:schemeClr val="accent1"/>
                </a:solidFill>
              </a:rPr>
              <a:t> </a:t>
            </a:r>
            <a:r>
              <a:rPr lang="en-US" i="1" baseline="0" dirty="0" err="1">
                <a:solidFill>
                  <a:schemeClr val="accent1"/>
                </a:solidFill>
              </a:rPr>
              <a:t>beroepsherinschakelingstraject</a:t>
            </a:r>
            <a:r>
              <a:rPr lang="en-US" i="1" baseline="0" dirty="0">
                <a:solidFill>
                  <a:schemeClr val="accent1"/>
                </a:solidFill>
              </a:rPr>
              <a:t> </a:t>
            </a:r>
            <a:r>
              <a:rPr lang="en-US" i="1" baseline="0" dirty="0" err="1">
                <a:solidFill>
                  <a:schemeClr val="accent1"/>
                </a:solidFill>
              </a:rPr>
              <a:t>opstarten</a:t>
            </a:r>
            <a:r>
              <a:rPr lang="en-US" i="1" baseline="0" dirty="0">
                <a:solidFill>
                  <a:schemeClr val="accent1"/>
                </a:solidFill>
              </a:rPr>
              <a:t> (per ZIVKB)</a:t>
            </a:r>
          </a:p>
          <a:p>
            <a:pPr marL="0" indent="0">
              <a:buFontTx/>
              <a:buNone/>
            </a:pPr>
            <a:endParaRPr lang="en-US" i="1" baseline="0" dirty="0">
              <a:solidFill>
                <a:schemeClr val="accent1"/>
              </a:solidFill>
            </a:endParaRPr>
          </a:p>
          <a:p>
            <a:pPr marL="0" indent="0">
              <a:buFontTx/>
              <a:buNone/>
            </a:pPr>
            <a:r>
              <a:rPr lang="en-US" i="1" baseline="0" dirty="0">
                <a:solidFill>
                  <a:schemeClr val="accent1"/>
                </a:solidFill>
              </a:rPr>
              <a:t>QUID </a:t>
            </a:r>
            <a:r>
              <a:rPr lang="en-US" i="1" baseline="0" dirty="0" err="1">
                <a:solidFill>
                  <a:schemeClr val="accent1"/>
                </a:solidFill>
              </a:rPr>
              <a:t>als</a:t>
            </a:r>
            <a:r>
              <a:rPr lang="en-US" i="1" baseline="0" dirty="0">
                <a:solidFill>
                  <a:schemeClr val="accent1"/>
                </a:solidFill>
              </a:rPr>
              <a:t> WG </a:t>
            </a:r>
            <a:r>
              <a:rPr lang="en-US" i="1" baseline="0" dirty="0" err="1">
                <a:solidFill>
                  <a:schemeClr val="accent1"/>
                </a:solidFill>
              </a:rPr>
              <a:t>weigert</a:t>
            </a:r>
            <a:r>
              <a:rPr lang="en-US" i="1" baseline="0" dirty="0">
                <a:solidFill>
                  <a:schemeClr val="accent1"/>
                </a:solidFill>
              </a:rPr>
              <a:t> re-</a:t>
            </a:r>
            <a:r>
              <a:rPr lang="en-US" i="1" baseline="0" dirty="0" err="1">
                <a:solidFill>
                  <a:schemeClr val="accent1"/>
                </a:solidFill>
              </a:rPr>
              <a:t>integratieplan</a:t>
            </a:r>
            <a:r>
              <a:rPr lang="en-US" i="1" baseline="0" dirty="0">
                <a:solidFill>
                  <a:schemeClr val="accent1"/>
                </a:solidFill>
              </a:rPr>
              <a:t> op </a:t>
            </a:r>
            <a:r>
              <a:rPr lang="en-US" i="1" baseline="0" dirty="0" err="1">
                <a:solidFill>
                  <a:schemeClr val="accent1"/>
                </a:solidFill>
              </a:rPr>
              <a:t>te</a:t>
            </a:r>
            <a:r>
              <a:rPr lang="en-US" i="1" baseline="0" dirty="0">
                <a:solidFill>
                  <a:schemeClr val="accent1"/>
                </a:solidFill>
              </a:rPr>
              <a:t> </a:t>
            </a:r>
            <a:r>
              <a:rPr lang="en-US" i="1" baseline="0" dirty="0" err="1">
                <a:solidFill>
                  <a:schemeClr val="accent1"/>
                </a:solidFill>
              </a:rPr>
              <a:t>maken</a:t>
            </a:r>
            <a:r>
              <a:rPr lang="en-US" i="1" baseline="0" dirty="0">
                <a:solidFill>
                  <a:schemeClr val="accent1"/>
                </a:solidFill>
              </a:rPr>
              <a:t>? De WW is </a:t>
            </a:r>
            <a:r>
              <a:rPr lang="en-US" i="1" baseline="0" dirty="0" err="1">
                <a:solidFill>
                  <a:schemeClr val="accent1"/>
                </a:solidFill>
              </a:rPr>
              <a:t>strafrechtelijk</a:t>
            </a:r>
            <a:r>
              <a:rPr lang="en-US" i="1" baseline="0" dirty="0">
                <a:solidFill>
                  <a:schemeClr val="accent1"/>
                </a:solidFill>
              </a:rPr>
              <a:t> </a:t>
            </a:r>
            <a:r>
              <a:rPr lang="en-US" i="1" baseline="0" dirty="0" err="1">
                <a:solidFill>
                  <a:schemeClr val="accent1"/>
                </a:solidFill>
              </a:rPr>
              <a:t>afdwingbaar</a:t>
            </a:r>
            <a:r>
              <a:rPr lang="en-US" i="1" baseline="0" dirty="0">
                <a:solidFill>
                  <a:schemeClr val="accent1"/>
                </a:solidFill>
              </a:rPr>
              <a:t> </a:t>
            </a:r>
            <a:r>
              <a:rPr lang="en-US" i="1" baseline="0" dirty="0" err="1">
                <a:solidFill>
                  <a:schemeClr val="accent1"/>
                </a:solidFill>
              </a:rPr>
              <a:t>en</a:t>
            </a:r>
            <a:r>
              <a:rPr lang="en-US" i="1" baseline="0" dirty="0">
                <a:solidFill>
                  <a:schemeClr val="accent1"/>
                </a:solidFill>
              </a:rPr>
              <a:t> de </a:t>
            </a:r>
            <a:r>
              <a:rPr lang="en-US" i="1" baseline="0" dirty="0" err="1">
                <a:solidFill>
                  <a:schemeClr val="accent1"/>
                </a:solidFill>
              </a:rPr>
              <a:t>inspectie</a:t>
            </a:r>
            <a:r>
              <a:rPr lang="en-US" i="1" baseline="0" dirty="0">
                <a:solidFill>
                  <a:schemeClr val="accent1"/>
                </a:solidFill>
              </a:rPr>
              <a:t> TWW </a:t>
            </a:r>
            <a:r>
              <a:rPr lang="en-US" i="1" baseline="0" dirty="0" err="1">
                <a:solidFill>
                  <a:schemeClr val="accent1"/>
                </a:solidFill>
              </a:rPr>
              <a:t>houdt</a:t>
            </a:r>
            <a:r>
              <a:rPr lang="en-US" i="1" baseline="0" dirty="0">
                <a:solidFill>
                  <a:schemeClr val="accent1"/>
                </a:solidFill>
              </a:rPr>
              <a:t> </a:t>
            </a:r>
            <a:r>
              <a:rPr lang="en-US" i="1" baseline="0" dirty="0" err="1">
                <a:solidFill>
                  <a:schemeClr val="accent1"/>
                </a:solidFill>
              </a:rPr>
              <a:t>toezicht</a:t>
            </a:r>
            <a:r>
              <a:rPr lang="en-US" i="1" baseline="0" dirty="0">
                <a:solidFill>
                  <a:schemeClr val="accent1"/>
                </a:solidFill>
              </a:rPr>
              <a:t> op de </a:t>
            </a:r>
            <a:r>
              <a:rPr lang="en-US" i="1" baseline="0" dirty="0" err="1">
                <a:solidFill>
                  <a:schemeClr val="accent1"/>
                </a:solidFill>
              </a:rPr>
              <a:t>naleving</a:t>
            </a:r>
            <a:r>
              <a:rPr lang="en-US" i="1" baseline="0" dirty="0">
                <a:solidFill>
                  <a:schemeClr val="accent1"/>
                </a:solidFill>
              </a:rPr>
              <a:t> </a:t>
            </a:r>
            <a:r>
              <a:rPr lang="en-US" i="1" baseline="0" dirty="0" err="1">
                <a:solidFill>
                  <a:schemeClr val="accent1"/>
                </a:solidFill>
              </a:rPr>
              <a:t>ervan</a:t>
            </a:r>
            <a:r>
              <a:rPr lang="en-US" i="1" baseline="0" dirty="0">
                <a:solidFill>
                  <a:schemeClr val="accent1"/>
                </a:solidFill>
              </a:rPr>
              <a:t>; </a:t>
            </a:r>
            <a:r>
              <a:rPr lang="en-US" i="1" baseline="0" dirty="0" err="1">
                <a:solidFill>
                  <a:schemeClr val="accent1"/>
                </a:solidFill>
              </a:rPr>
              <a:t>bij</a:t>
            </a:r>
            <a:r>
              <a:rPr lang="en-US" i="1" baseline="0" dirty="0">
                <a:solidFill>
                  <a:schemeClr val="accent1"/>
                </a:solidFill>
              </a:rPr>
              <a:t> </a:t>
            </a:r>
            <a:r>
              <a:rPr lang="en-US" i="1" baseline="0" dirty="0" err="1">
                <a:solidFill>
                  <a:schemeClr val="accent1"/>
                </a:solidFill>
              </a:rPr>
              <a:t>overtreding</a:t>
            </a:r>
            <a:r>
              <a:rPr lang="en-US" i="1" baseline="0" dirty="0">
                <a:solidFill>
                  <a:schemeClr val="accent1"/>
                </a:solidFill>
              </a:rPr>
              <a:t> van </a:t>
            </a:r>
            <a:r>
              <a:rPr lang="en-US" i="1" baseline="0" dirty="0" err="1">
                <a:solidFill>
                  <a:schemeClr val="accent1"/>
                </a:solidFill>
              </a:rPr>
              <a:t>deze</a:t>
            </a:r>
            <a:r>
              <a:rPr lang="en-US" i="1" baseline="0" dirty="0">
                <a:solidFill>
                  <a:schemeClr val="accent1"/>
                </a:solidFill>
              </a:rPr>
              <a:t> regels </a:t>
            </a:r>
            <a:r>
              <a:rPr lang="en-US" i="1" baseline="0" dirty="0" err="1">
                <a:solidFill>
                  <a:schemeClr val="accent1"/>
                </a:solidFill>
              </a:rPr>
              <a:t>riskeert</a:t>
            </a:r>
            <a:r>
              <a:rPr lang="en-US" i="1" baseline="0" dirty="0">
                <a:solidFill>
                  <a:schemeClr val="accent1"/>
                </a:solidFill>
              </a:rPr>
              <a:t> de WG </a:t>
            </a:r>
            <a:r>
              <a:rPr lang="en-US" i="1" baseline="0" dirty="0" err="1">
                <a:solidFill>
                  <a:schemeClr val="accent1"/>
                </a:solidFill>
              </a:rPr>
              <a:t>strafrechtelijke</a:t>
            </a:r>
            <a:r>
              <a:rPr lang="en-US" i="1" baseline="0" dirty="0">
                <a:solidFill>
                  <a:schemeClr val="accent1"/>
                </a:solidFill>
              </a:rPr>
              <a:t> of </a:t>
            </a:r>
            <a:r>
              <a:rPr lang="en-US" i="1" baseline="0" dirty="0" err="1">
                <a:solidFill>
                  <a:schemeClr val="accent1"/>
                </a:solidFill>
              </a:rPr>
              <a:t>administratieve</a:t>
            </a:r>
            <a:r>
              <a:rPr lang="en-US" i="1" baseline="0" dirty="0">
                <a:solidFill>
                  <a:schemeClr val="accent1"/>
                </a:solidFill>
              </a:rPr>
              <a:t> </a:t>
            </a:r>
            <a:r>
              <a:rPr lang="en-US" i="1" baseline="0" dirty="0" err="1">
                <a:solidFill>
                  <a:schemeClr val="accent1"/>
                </a:solidFill>
              </a:rPr>
              <a:t>geldboetes</a:t>
            </a:r>
            <a:r>
              <a:rPr lang="en-US" i="1" baseline="0" dirty="0">
                <a:solidFill>
                  <a:schemeClr val="accent1"/>
                </a:solidFill>
              </a:rPr>
              <a:t>.</a:t>
            </a:r>
          </a:p>
          <a:p>
            <a:pPr marL="0" indent="0">
              <a:buFontTx/>
              <a:buNone/>
            </a:pPr>
            <a:endParaRPr lang="en-US" i="1" baseline="0" dirty="0">
              <a:solidFill>
                <a:schemeClr val="accent1"/>
              </a:solidFill>
            </a:endParaRPr>
          </a:p>
          <a:p>
            <a:pPr marL="0" indent="0">
              <a:buFontTx/>
              <a:buNone/>
            </a:pPr>
            <a:r>
              <a:rPr lang="en-US" b="1" i="0" baseline="0" dirty="0">
                <a:solidFill>
                  <a:schemeClr val="accent1"/>
                </a:solidFill>
              </a:rPr>
              <a:t>FASE 2: </a:t>
            </a:r>
            <a:r>
              <a:rPr lang="en-US" b="1" i="0" baseline="0" dirty="0" err="1">
                <a:solidFill>
                  <a:schemeClr val="accent1"/>
                </a:solidFill>
              </a:rPr>
              <a:t>overleg</a:t>
            </a:r>
            <a:r>
              <a:rPr lang="en-US" b="1" i="0" baseline="0" dirty="0">
                <a:solidFill>
                  <a:schemeClr val="accent1"/>
                </a:solidFill>
              </a:rPr>
              <a:t> met </a:t>
            </a:r>
            <a:r>
              <a:rPr lang="en-US" b="1" i="0" baseline="0" dirty="0" err="1">
                <a:solidFill>
                  <a:schemeClr val="accent1"/>
                </a:solidFill>
              </a:rPr>
              <a:t>adviserend</a:t>
            </a:r>
            <a:r>
              <a:rPr lang="en-US" b="1" i="0" baseline="0" dirty="0">
                <a:solidFill>
                  <a:schemeClr val="accent1"/>
                </a:solidFill>
              </a:rPr>
              <a:t> </a:t>
            </a:r>
            <a:r>
              <a:rPr lang="en-US" b="1" i="0" baseline="0" dirty="0" err="1">
                <a:solidFill>
                  <a:schemeClr val="accent1"/>
                </a:solidFill>
              </a:rPr>
              <a:t>geneesheer</a:t>
            </a:r>
            <a:r>
              <a:rPr lang="en-US" b="1" i="0" baseline="0" dirty="0">
                <a:solidFill>
                  <a:schemeClr val="accent1"/>
                </a:solidFill>
              </a:rPr>
              <a:t> (</a:t>
            </a:r>
            <a:r>
              <a:rPr lang="en-US" b="1" i="0" baseline="0" dirty="0" err="1">
                <a:solidFill>
                  <a:schemeClr val="accent1"/>
                </a:solidFill>
              </a:rPr>
              <a:t>cfr</a:t>
            </a:r>
            <a:r>
              <a:rPr lang="en-US" b="1" i="0" baseline="0" dirty="0">
                <a:solidFill>
                  <a:schemeClr val="accent1"/>
                </a:solidFill>
              </a:rPr>
              <a:t> </a:t>
            </a:r>
            <a:r>
              <a:rPr lang="en-US" b="1" i="0" baseline="0" dirty="0" err="1">
                <a:solidFill>
                  <a:schemeClr val="accent1"/>
                </a:solidFill>
              </a:rPr>
              <a:t>cumulatie</a:t>
            </a:r>
            <a:r>
              <a:rPr lang="en-US" b="1" i="0" baseline="0" dirty="0">
                <a:solidFill>
                  <a:schemeClr val="accent1"/>
                </a:solidFill>
              </a:rPr>
              <a:t> met ZIV-</a:t>
            </a:r>
            <a:r>
              <a:rPr lang="en-US" b="1" i="0" baseline="0" dirty="0" err="1">
                <a:solidFill>
                  <a:schemeClr val="accent1"/>
                </a:solidFill>
              </a:rPr>
              <a:t>uitkering</a:t>
            </a:r>
            <a:r>
              <a:rPr lang="en-US" b="1" i="0" baseline="0" dirty="0">
                <a:solidFill>
                  <a:schemeClr val="accent1"/>
                </a:solidFill>
              </a:rPr>
              <a:t> – </a:t>
            </a:r>
            <a:r>
              <a:rPr lang="en-US" b="1" i="0" baseline="0" dirty="0" err="1">
                <a:solidFill>
                  <a:schemeClr val="accent1"/>
                </a:solidFill>
              </a:rPr>
              <a:t>toegelaten</a:t>
            </a:r>
            <a:r>
              <a:rPr lang="en-US" b="1" i="0" baseline="0" dirty="0">
                <a:solidFill>
                  <a:schemeClr val="accent1"/>
                </a:solidFill>
              </a:rPr>
              <a:t> arbeid)</a:t>
            </a:r>
          </a:p>
          <a:p>
            <a:pPr marL="171450" indent="-171450">
              <a:buFontTx/>
              <a:buChar char="-"/>
            </a:pPr>
            <a:r>
              <a:rPr lang="en-US" b="0" i="0" baseline="0" dirty="0" err="1">
                <a:solidFill>
                  <a:schemeClr val="accent1"/>
                </a:solidFill>
              </a:rPr>
              <a:t>Als</a:t>
            </a:r>
            <a:r>
              <a:rPr lang="en-US" b="0" i="0" baseline="0" dirty="0">
                <a:solidFill>
                  <a:schemeClr val="accent1"/>
                </a:solidFill>
              </a:rPr>
              <a:t> re-</a:t>
            </a:r>
            <a:r>
              <a:rPr lang="en-US" b="0" i="0" baseline="0" dirty="0" err="1">
                <a:solidFill>
                  <a:schemeClr val="accent1"/>
                </a:solidFill>
              </a:rPr>
              <a:t>integratieplan</a:t>
            </a:r>
            <a:r>
              <a:rPr lang="en-US" b="0" i="0" baseline="0" dirty="0">
                <a:solidFill>
                  <a:schemeClr val="accent1"/>
                </a:solidFill>
              </a:rPr>
              <a:t> past </a:t>
            </a:r>
            <a:r>
              <a:rPr lang="en-US" b="0" i="0" baseline="0" dirty="0" err="1">
                <a:solidFill>
                  <a:schemeClr val="accent1"/>
                </a:solidFill>
              </a:rPr>
              <a:t>binnen</a:t>
            </a:r>
            <a:r>
              <a:rPr lang="en-US" b="0" i="0" baseline="0" dirty="0">
                <a:solidFill>
                  <a:schemeClr val="accent1"/>
                </a:solidFill>
              </a:rPr>
              <a:t> </a:t>
            </a:r>
            <a:r>
              <a:rPr lang="en-US" b="0" i="0" baseline="0" dirty="0" err="1">
                <a:solidFill>
                  <a:schemeClr val="accent1"/>
                </a:solidFill>
              </a:rPr>
              <a:t>toegelaten</a:t>
            </a:r>
            <a:r>
              <a:rPr lang="en-US" b="0" i="0" baseline="0" dirty="0">
                <a:solidFill>
                  <a:schemeClr val="accent1"/>
                </a:solidFill>
              </a:rPr>
              <a:t> arbeid / </a:t>
            </a:r>
            <a:r>
              <a:rPr lang="en-US" b="0" i="0" baseline="0" dirty="0" err="1">
                <a:solidFill>
                  <a:schemeClr val="accent1"/>
                </a:solidFill>
              </a:rPr>
              <a:t>progressieve</a:t>
            </a:r>
            <a:r>
              <a:rPr lang="en-US" b="0" i="0" baseline="0" dirty="0">
                <a:solidFill>
                  <a:schemeClr val="accent1"/>
                </a:solidFill>
              </a:rPr>
              <a:t> </a:t>
            </a:r>
            <a:r>
              <a:rPr lang="en-US" b="0" i="0" baseline="0" dirty="0" err="1">
                <a:solidFill>
                  <a:schemeClr val="accent1"/>
                </a:solidFill>
              </a:rPr>
              <a:t>werkhervatting</a:t>
            </a:r>
            <a:r>
              <a:rPr lang="en-US" b="0" i="0" baseline="0" dirty="0">
                <a:solidFill>
                  <a:schemeClr val="accent1"/>
                </a:solidFill>
              </a:rPr>
              <a:t> </a:t>
            </a:r>
            <a:r>
              <a:rPr lang="en-US" b="0" i="0" baseline="0" dirty="0" err="1">
                <a:solidFill>
                  <a:schemeClr val="accent1"/>
                </a:solidFill>
              </a:rPr>
              <a:t>waardoor</a:t>
            </a:r>
            <a:r>
              <a:rPr lang="en-US" b="0" i="0" baseline="0" dirty="0">
                <a:solidFill>
                  <a:schemeClr val="accent1"/>
                </a:solidFill>
              </a:rPr>
              <a:t> het </a:t>
            </a:r>
            <a:r>
              <a:rPr lang="en-US" b="0" i="0" baseline="0" dirty="0" err="1">
                <a:solidFill>
                  <a:schemeClr val="accent1"/>
                </a:solidFill>
              </a:rPr>
              <a:t>werk</a:t>
            </a:r>
            <a:r>
              <a:rPr lang="en-US" b="0" i="0" baseline="0" dirty="0">
                <a:solidFill>
                  <a:schemeClr val="accent1"/>
                </a:solidFill>
              </a:rPr>
              <a:t> </a:t>
            </a:r>
            <a:r>
              <a:rPr lang="en-US" b="0" i="0" baseline="0" dirty="0" err="1">
                <a:solidFill>
                  <a:schemeClr val="accent1"/>
                </a:solidFill>
              </a:rPr>
              <a:t>kan</a:t>
            </a:r>
            <a:r>
              <a:rPr lang="en-US" b="0" i="0" baseline="0" dirty="0">
                <a:solidFill>
                  <a:schemeClr val="accent1"/>
                </a:solidFill>
              </a:rPr>
              <a:t> </a:t>
            </a:r>
            <a:r>
              <a:rPr lang="en-US" b="0" i="0" baseline="0" dirty="0" err="1">
                <a:solidFill>
                  <a:schemeClr val="accent1"/>
                </a:solidFill>
              </a:rPr>
              <a:t>worden</a:t>
            </a:r>
            <a:r>
              <a:rPr lang="en-US" b="0" i="0" baseline="0" dirty="0">
                <a:solidFill>
                  <a:schemeClr val="accent1"/>
                </a:solidFill>
              </a:rPr>
              <a:t> </a:t>
            </a:r>
            <a:r>
              <a:rPr lang="en-US" b="0" i="0" baseline="0" dirty="0" err="1">
                <a:solidFill>
                  <a:schemeClr val="accent1"/>
                </a:solidFill>
              </a:rPr>
              <a:t>hervat</a:t>
            </a:r>
            <a:r>
              <a:rPr lang="en-US" b="0" i="0" baseline="0" dirty="0">
                <a:solidFill>
                  <a:schemeClr val="accent1"/>
                </a:solidFill>
              </a:rPr>
              <a:t> met </a:t>
            </a:r>
            <a:r>
              <a:rPr lang="en-US" b="0" i="0" baseline="0" dirty="0" err="1">
                <a:solidFill>
                  <a:schemeClr val="accent1"/>
                </a:solidFill>
              </a:rPr>
              <a:t>behoud</a:t>
            </a:r>
            <a:r>
              <a:rPr lang="en-US" b="0" i="0" baseline="0" dirty="0">
                <a:solidFill>
                  <a:schemeClr val="accent1"/>
                </a:solidFill>
              </a:rPr>
              <a:t> van (</a:t>
            </a:r>
            <a:r>
              <a:rPr lang="en-US" b="0" i="0" baseline="0" dirty="0" err="1">
                <a:solidFill>
                  <a:schemeClr val="accent1"/>
                </a:solidFill>
              </a:rPr>
              <a:t>een</a:t>
            </a:r>
            <a:r>
              <a:rPr lang="en-US" b="0" i="0" baseline="0" dirty="0">
                <a:solidFill>
                  <a:schemeClr val="accent1"/>
                </a:solidFill>
              </a:rPr>
              <a:t> </a:t>
            </a:r>
            <a:r>
              <a:rPr lang="en-US" b="0" i="0" baseline="0" dirty="0" err="1">
                <a:solidFill>
                  <a:schemeClr val="accent1"/>
                </a:solidFill>
              </a:rPr>
              <a:t>deel</a:t>
            </a:r>
            <a:r>
              <a:rPr lang="en-US" b="0" i="0" baseline="0" dirty="0">
                <a:solidFill>
                  <a:schemeClr val="accent1"/>
                </a:solidFill>
              </a:rPr>
              <a:t> van) de </a:t>
            </a:r>
            <a:r>
              <a:rPr lang="en-US" b="0" i="0" baseline="0" dirty="0" err="1">
                <a:solidFill>
                  <a:schemeClr val="accent1"/>
                </a:solidFill>
              </a:rPr>
              <a:t>arbeidsongeschiktheidsuitkering</a:t>
            </a:r>
            <a:r>
              <a:rPr lang="en-US" b="0" i="0" baseline="0" dirty="0">
                <a:solidFill>
                  <a:schemeClr val="accent1"/>
                </a:solidFill>
              </a:rPr>
              <a:t>, is </a:t>
            </a:r>
            <a:r>
              <a:rPr lang="en-US" b="0" i="0" baseline="0" dirty="0" err="1">
                <a:solidFill>
                  <a:schemeClr val="accent1"/>
                </a:solidFill>
              </a:rPr>
              <a:t>hiervoor</a:t>
            </a:r>
            <a:r>
              <a:rPr lang="en-US" b="0" i="0" baseline="0" dirty="0">
                <a:solidFill>
                  <a:schemeClr val="accent1"/>
                </a:solidFill>
              </a:rPr>
              <a:t> </a:t>
            </a:r>
            <a:r>
              <a:rPr lang="en-US" b="0" i="0" baseline="0" dirty="0" err="1">
                <a:solidFill>
                  <a:schemeClr val="accent1"/>
                </a:solidFill>
              </a:rPr>
              <a:t>toelating</a:t>
            </a:r>
            <a:r>
              <a:rPr lang="en-US" b="0" i="0" baseline="0" dirty="0">
                <a:solidFill>
                  <a:schemeClr val="accent1"/>
                </a:solidFill>
              </a:rPr>
              <a:t> </a:t>
            </a:r>
            <a:r>
              <a:rPr lang="en-US" b="0" i="0" baseline="0" dirty="0" err="1">
                <a:solidFill>
                  <a:schemeClr val="accent1"/>
                </a:solidFill>
              </a:rPr>
              <a:t>nodig</a:t>
            </a:r>
            <a:r>
              <a:rPr lang="en-US" b="0" i="0" baseline="0" dirty="0">
                <a:solidFill>
                  <a:schemeClr val="accent1"/>
                </a:solidFill>
              </a:rPr>
              <a:t> van de </a:t>
            </a:r>
            <a:r>
              <a:rPr lang="en-US" b="0" i="0" baseline="0" dirty="0" err="1">
                <a:solidFill>
                  <a:schemeClr val="accent1"/>
                </a:solidFill>
              </a:rPr>
              <a:t>adviserend</a:t>
            </a:r>
            <a:r>
              <a:rPr lang="en-US" b="0" i="0" baseline="0" dirty="0">
                <a:solidFill>
                  <a:schemeClr val="accent1"/>
                </a:solidFill>
              </a:rPr>
              <a:t> </a:t>
            </a:r>
            <a:r>
              <a:rPr lang="en-US" b="0" i="0" baseline="0" dirty="0" err="1">
                <a:solidFill>
                  <a:schemeClr val="accent1"/>
                </a:solidFill>
              </a:rPr>
              <a:t>geneesheer</a:t>
            </a:r>
            <a:r>
              <a:rPr lang="en-US" b="0" i="0" baseline="0" dirty="0">
                <a:solidFill>
                  <a:schemeClr val="accent1"/>
                </a:solidFill>
              </a:rPr>
              <a:t> van de </a:t>
            </a:r>
            <a:r>
              <a:rPr lang="en-US" b="0" i="0" baseline="0" dirty="0" err="1">
                <a:solidFill>
                  <a:schemeClr val="accent1"/>
                </a:solidFill>
              </a:rPr>
              <a:t>mutualiteit</a:t>
            </a:r>
            <a:r>
              <a:rPr lang="en-US" b="0" i="0" baseline="0" dirty="0">
                <a:solidFill>
                  <a:schemeClr val="accent1"/>
                </a:solidFill>
              </a:rPr>
              <a:t>: </a:t>
            </a:r>
          </a:p>
          <a:p>
            <a:pPr marL="171450" indent="-171450">
              <a:buFontTx/>
              <a:buChar char="-"/>
            </a:pPr>
            <a:r>
              <a:rPr lang="en-US" b="0" i="0" baseline="0" dirty="0">
                <a:solidFill>
                  <a:schemeClr val="accent1"/>
                </a:solidFill>
              </a:rPr>
              <a:t>Nu: </a:t>
            </a:r>
            <a:r>
              <a:rPr lang="en-US" b="0" i="0" baseline="0" dirty="0" err="1">
                <a:solidFill>
                  <a:schemeClr val="accent1"/>
                </a:solidFill>
              </a:rPr>
              <a:t>toelating</a:t>
            </a:r>
            <a:r>
              <a:rPr lang="en-US" b="0" i="0" baseline="0" dirty="0">
                <a:solidFill>
                  <a:schemeClr val="accent1"/>
                </a:solidFill>
              </a:rPr>
              <a:t> </a:t>
            </a:r>
            <a:r>
              <a:rPr lang="en-US" b="0" i="0" baseline="0" dirty="0" err="1">
                <a:solidFill>
                  <a:schemeClr val="accent1"/>
                </a:solidFill>
              </a:rPr>
              <a:t>achteraf</a:t>
            </a:r>
            <a:r>
              <a:rPr lang="en-US" b="0" i="0" baseline="0" dirty="0">
                <a:solidFill>
                  <a:schemeClr val="accent1"/>
                </a:solidFill>
              </a:rPr>
              <a:t> </a:t>
            </a:r>
            <a:r>
              <a:rPr lang="en-US" b="0" i="0" baseline="0" dirty="0" err="1">
                <a:solidFill>
                  <a:schemeClr val="accent1"/>
                </a:solidFill>
              </a:rPr>
              <a:t>verkrijgen</a:t>
            </a:r>
            <a:r>
              <a:rPr lang="en-US" b="0" i="0" baseline="0" dirty="0">
                <a:solidFill>
                  <a:schemeClr val="accent1"/>
                </a:solidFill>
              </a:rPr>
              <a:t> </a:t>
            </a:r>
            <a:r>
              <a:rPr lang="en-US" b="0" i="0" baseline="0" dirty="0" err="1">
                <a:solidFill>
                  <a:schemeClr val="accent1"/>
                </a:solidFill>
              </a:rPr>
              <a:t>kan</a:t>
            </a:r>
            <a:r>
              <a:rPr lang="en-US" b="0" i="0" baseline="0" dirty="0">
                <a:solidFill>
                  <a:schemeClr val="accent1"/>
                </a:solidFill>
              </a:rPr>
              <a:t> MAAR </a:t>
            </a:r>
            <a:r>
              <a:rPr lang="en-US" b="0" i="0" baseline="0" dirty="0" err="1">
                <a:solidFill>
                  <a:schemeClr val="accent1"/>
                </a:solidFill>
              </a:rPr>
              <a:t>geen</a:t>
            </a:r>
            <a:r>
              <a:rPr lang="en-US" b="0" i="0" baseline="0" dirty="0">
                <a:solidFill>
                  <a:schemeClr val="accent1"/>
                </a:solidFill>
              </a:rPr>
              <a:t> </a:t>
            </a:r>
            <a:r>
              <a:rPr lang="en-US" b="0" i="0" baseline="0" dirty="0" err="1">
                <a:solidFill>
                  <a:schemeClr val="accent1"/>
                </a:solidFill>
              </a:rPr>
              <a:t>zekerheid</a:t>
            </a:r>
            <a:r>
              <a:rPr lang="en-US" b="0" i="0" baseline="0" dirty="0">
                <a:solidFill>
                  <a:schemeClr val="accent1"/>
                </a:solidFill>
              </a:rPr>
              <a:t> </a:t>
            </a:r>
            <a:r>
              <a:rPr lang="en-US" b="0" i="0" baseline="0" dirty="0" err="1">
                <a:solidFill>
                  <a:schemeClr val="accent1"/>
                </a:solidFill>
              </a:rPr>
              <a:t>voor</a:t>
            </a:r>
            <a:r>
              <a:rPr lang="en-US" b="0" i="0" baseline="0" dirty="0">
                <a:solidFill>
                  <a:schemeClr val="accent1"/>
                </a:solidFill>
              </a:rPr>
              <a:t> WN </a:t>
            </a:r>
            <a:r>
              <a:rPr lang="en-US" b="0" i="0" baseline="0" dirty="0" err="1">
                <a:solidFill>
                  <a:schemeClr val="accent1"/>
                </a:solidFill>
              </a:rPr>
              <a:t>dat</a:t>
            </a:r>
            <a:r>
              <a:rPr lang="en-US" b="0" i="0" baseline="0" dirty="0">
                <a:solidFill>
                  <a:schemeClr val="accent1"/>
                </a:solidFill>
              </a:rPr>
              <a:t> </a:t>
            </a:r>
            <a:r>
              <a:rPr lang="en-US" b="0" i="0" baseline="0" dirty="0" err="1">
                <a:solidFill>
                  <a:schemeClr val="accent1"/>
                </a:solidFill>
              </a:rPr>
              <a:t>dit</a:t>
            </a:r>
            <a:r>
              <a:rPr lang="en-US" b="0" i="0" baseline="0" dirty="0">
                <a:solidFill>
                  <a:schemeClr val="accent1"/>
                </a:solidFill>
              </a:rPr>
              <a:t> </a:t>
            </a:r>
            <a:r>
              <a:rPr lang="en-US" b="0" i="0" baseline="0" dirty="0" err="1">
                <a:solidFill>
                  <a:schemeClr val="accent1"/>
                </a:solidFill>
              </a:rPr>
              <a:t>aanvaard</a:t>
            </a:r>
            <a:r>
              <a:rPr lang="en-US" b="0" i="0" baseline="0" dirty="0">
                <a:solidFill>
                  <a:schemeClr val="accent1"/>
                </a:solidFill>
              </a:rPr>
              <a:t> </a:t>
            </a:r>
            <a:r>
              <a:rPr lang="en-US" b="0" i="0" baseline="0" dirty="0" err="1">
                <a:solidFill>
                  <a:schemeClr val="accent1"/>
                </a:solidFill>
              </a:rPr>
              <a:t>wordt</a:t>
            </a:r>
            <a:r>
              <a:rPr lang="en-US" b="0" i="0" baseline="0" dirty="0">
                <a:solidFill>
                  <a:schemeClr val="accent1"/>
                </a:solidFill>
              </a:rPr>
              <a:t> =&gt; procedure </a:t>
            </a:r>
            <a:r>
              <a:rPr lang="en-US" b="0" i="0" baseline="0" dirty="0" err="1">
                <a:solidFill>
                  <a:schemeClr val="accent1"/>
                </a:solidFill>
              </a:rPr>
              <a:t>toelating</a:t>
            </a:r>
            <a:r>
              <a:rPr lang="en-US" b="0" i="0" baseline="0" dirty="0">
                <a:solidFill>
                  <a:schemeClr val="accent1"/>
                </a:solidFill>
              </a:rPr>
              <a:t> </a:t>
            </a:r>
            <a:r>
              <a:rPr lang="en-US" b="0" i="0" baseline="0" dirty="0" err="1">
                <a:solidFill>
                  <a:schemeClr val="accent1"/>
                </a:solidFill>
              </a:rPr>
              <a:t>geïntegreerd</a:t>
            </a:r>
            <a:r>
              <a:rPr lang="en-US" b="0" i="0" baseline="0" dirty="0">
                <a:solidFill>
                  <a:schemeClr val="accent1"/>
                </a:solidFill>
              </a:rPr>
              <a:t> in re-</a:t>
            </a:r>
            <a:r>
              <a:rPr lang="en-US" b="0" i="0" baseline="0" dirty="0" err="1">
                <a:solidFill>
                  <a:schemeClr val="accent1"/>
                </a:solidFill>
              </a:rPr>
              <a:t>integratieplan</a:t>
            </a:r>
            <a:endParaRPr lang="en-US" b="0" i="0" baseline="0" dirty="0">
              <a:solidFill>
                <a:schemeClr val="accent1"/>
              </a:solidFill>
            </a:endParaRPr>
          </a:p>
          <a:p>
            <a:pPr marL="628650" lvl="1" indent="-171450">
              <a:buFontTx/>
              <a:buChar char="-"/>
            </a:pPr>
            <a:r>
              <a:rPr lang="en-US" b="0" i="0" baseline="0" dirty="0" err="1">
                <a:solidFill>
                  <a:schemeClr val="accent1"/>
                </a:solidFill>
              </a:rPr>
              <a:t>Adviserend</a:t>
            </a:r>
            <a:r>
              <a:rPr lang="en-US" b="0" i="0" baseline="0" dirty="0">
                <a:solidFill>
                  <a:schemeClr val="accent1"/>
                </a:solidFill>
              </a:rPr>
              <a:t> </a:t>
            </a:r>
            <a:r>
              <a:rPr lang="en-US" b="0" i="0" baseline="0" dirty="0" err="1">
                <a:solidFill>
                  <a:schemeClr val="accent1"/>
                </a:solidFill>
              </a:rPr>
              <a:t>geneesheer</a:t>
            </a:r>
            <a:r>
              <a:rPr lang="en-US" b="0" i="0" baseline="0" dirty="0">
                <a:solidFill>
                  <a:schemeClr val="accent1"/>
                </a:solidFill>
              </a:rPr>
              <a:t> </a:t>
            </a:r>
            <a:r>
              <a:rPr lang="en-US" b="0" i="0" baseline="0" dirty="0" err="1">
                <a:solidFill>
                  <a:schemeClr val="accent1"/>
                </a:solidFill>
              </a:rPr>
              <a:t>moet</a:t>
            </a:r>
            <a:r>
              <a:rPr lang="en-US" b="0" i="0" baseline="0" dirty="0">
                <a:solidFill>
                  <a:schemeClr val="accent1"/>
                </a:solidFill>
              </a:rPr>
              <a:t> </a:t>
            </a:r>
            <a:r>
              <a:rPr lang="en-US" b="0" i="0" baseline="0" dirty="0" err="1">
                <a:solidFill>
                  <a:schemeClr val="accent1"/>
                </a:solidFill>
              </a:rPr>
              <a:t>nagaan</a:t>
            </a:r>
            <a:r>
              <a:rPr lang="en-US" b="0" i="0" baseline="0" dirty="0">
                <a:solidFill>
                  <a:schemeClr val="accent1"/>
                </a:solidFill>
              </a:rPr>
              <a:t> of </a:t>
            </a:r>
            <a:r>
              <a:rPr lang="en-US" b="0" i="0" baseline="0" dirty="0" err="1">
                <a:solidFill>
                  <a:schemeClr val="accent1"/>
                </a:solidFill>
              </a:rPr>
              <a:t>voorliggend</a:t>
            </a:r>
            <a:r>
              <a:rPr lang="en-US" b="0" i="0" baseline="0" dirty="0">
                <a:solidFill>
                  <a:schemeClr val="accent1"/>
                </a:solidFill>
              </a:rPr>
              <a:t> plan </a:t>
            </a:r>
            <a:r>
              <a:rPr lang="en-US" b="0" i="0" baseline="0" dirty="0" err="1">
                <a:solidFill>
                  <a:schemeClr val="accent1"/>
                </a:solidFill>
              </a:rPr>
              <a:t>overeenstemt</a:t>
            </a:r>
            <a:r>
              <a:rPr lang="en-US" b="0" i="0" baseline="0" dirty="0">
                <a:solidFill>
                  <a:schemeClr val="accent1"/>
                </a:solidFill>
              </a:rPr>
              <a:t> met </a:t>
            </a:r>
            <a:r>
              <a:rPr lang="en-US" b="0" i="0" baseline="0" dirty="0" err="1">
                <a:solidFill>
                  <a:schemeClr val="accent1"/>
                </a:solidFill>
              </a:rPr>
              <a:t>voorwaarden</a:t>
            </a:r>
            <a:r>
              <a:rPr lang="en-US" b="0" i="0" baseline="0" dirty="0">
                <a:solidFill>
                  <a:schemeClr val="accent1"/>
                </a:solidFill>
              </a:rPr>
              <a:t> </a:t>
            </a:r>
            <a:r>
              <a:rPr lang="en-US" b="0" i="0" baseline="0" dirty="0" err="1">
                <a:solidFill>
                  <a:schemeClr val="accent1"/>
                </a:solidFill>
              </a:rPr>
              <a:t>toegelaten</a:t>
            </a:r>
            <a:r>
              <a:rPr lang="en-US" b="0" i="0" baseline="0" dirty="0">
                <a:solidFill>
                  <a:schemeClr val="accent1"/>
                </a:solidFill>
              </a:rPr>
              <a:t> arbeid</a:t>
            </a:r>
          </a:p>
          <a:p>
            <a:pPr marL="628650" lvl="1" indent="-171450">
              <a:buFontTx/>
              <a:buChar char="-"/>
            </a:pPr>
            <a:r>
              <a:rPr lang="en-US" b="0" i="0" baseline="0" dirty="0" err="1">
                <a:solidFill>
                  <a:schemeClr val="accent1"/>
                </a:solidFill>
              </a:rPr>
              <a:t>Geen</a:t>
            </a:r>
            <a:r>
              <a:rPr lang="en-US" b="0" i="0" baseline="0" dirty="0">
                <a:solidFill>
                  <a:schemeClr val="accent1"/>
                </a:solidFill>
              </a:rPr>
              <a:t> </a:t>
            </a:r>
            <a:r>
              <a:rPr lang="en-US" b="0" i="0" baseline="0" dirty="0" err="1">
                <a:solidFill>
                  <a:schemeClr val="accent1"/>
                </a:solidFill>
              </a:rPr>
              <a:t>reactie</a:t>
            </a:r>
            <a:r>
              <a:rPr lang="en-US" b="0" i="0" baseline="0" dirty="0">
                <a:solidFill>
                  <a:schemeClr val="accent1"/>
                </a:solidFill>
              </a:rPr>
              <a:t> </a:t>
            </a:r>
            <a:r>
              <a:rPr lang="en-US" b="0" i="0" baseline="0" dirty="0" err="1">
                <a:solidFill>
                  <a:schemeClr val="accent1"/>
                </a:solidFill>
              </a:rPr>
              <a:t>binnen</a:t>
            </a:r>
            <a:r>
              <a:rPr lang="en-US" b="0" i="0" baseline="0" dirty="0">
                <a:solidFill>
                  <a:schemeClr val="accent1"/>
                </a:solidFill>
              </a:rPr>
              <a:t> 3 </a:t>
            </a:r>
            <a:r>
              <a:rPr lang="en-US" b="0" i="0" baseline="0" dirty="0" err="1">
                <a:solidFill>
                  <a:schemeClr val="accent1"/>
                </a:solidFill>
              </a:rPr>
              <a:t>weken</a:t>
            </a:r>
            <a:r>
              <a:rPr lang="en-US" b="0" i="0" baseline="0" dirty="0">
                <a:solidFill>
                  <a:schemeClr val="accent1"/>
                </a:solidFill>
              </a:rPr>
              <a:t> = </a:t>
            </a:r>
            <a:r>
              <a:rPr lang="en-US" b="0" i="0" baseline="0" dirty="0" err="1">
                <a:solidFill>
                  <a:schemeClr val="accent1"/>
                </a:solidFill>
              </a:rPr>
              <a:t>akkoord</a:t>
            </a:r>
            <a:endParaRPr lang="en-US" b="0" i="0" baseline="0" dirty="0">
              <a:solidFill>
                <a:schemeClr val="accent1"/>
              </a:solidFill>
            </a:endParaRPr>
          </a:p>
          <a:p>
            <a:pPr marL="628650" lvl="1" indent="-171450">
              <a:buFontTx/>
              <a:buChar char="-"/>
            </a:pPr>
            <a:r>
              <a:rPr lang="en-US" b="0" i="0" baseline="0" dirty="0" err="1">
                <a:solidFill>
                  <a:schemeClr val="accent1"/>
                </a:solidFill>
              </a:rPr>
              <a:t>Opmerkingen</a:t>
            </a:r>
            <a:r>
              <a:rPr lang="en-US" b="0" i="0" baseline="0" dirty="0">
                <a:solidFill>
                  <a:schemeClr val="accent1"/>
                </a:solidFill>
              </a:rPr>
              <a:t> </a:t>
            </a:r>
            <a:r>
              <a:rPr lang="en-US" b="0" i="0" baseline="0" dirty="0" err="1">
                <a:solidFill>
                  <a:schemeClr val="accent1"/>
                </a:solidFill>
              </a:rPr>
              <a:t>kunnen</a:t>
            </a:r>
            <a:r>
              <a:rPr lang="en-US" b="0" i="0" baseline="0" dirty="0">
                <a:solidFill>
                  <a:schemeClr val="accent1"/>
                </a:solidFill>
              </a:rPr>
              <a:t> </a:t>
            </a:r>
            <a:r>
              <a:rPr lang="en-US" b="0" i="0" baseline="0" dirty="0" err="1">
                <a:solidFill>
                  <a:schemeClr val="accent1"/>
                </a:solidFill>
              </a:rPr>
              <a:t>leiden</a:t>
            </a:r>
            <a:r>
              <a:rPr lang="en-US" b="0" i="0" baseline="0" dirty="0">
                <a:solidFill>
                  <a:schemeClr val="accent1"/>
                </a:solidFill>
              </a:rPr>
              <a:t> tot </a:t>
            </a:r>
            <a:r>
              <a:rPr lang="en-US" b="0" i="0" baseline="0" dirty="0" err="1">
                <a:solidFill>
                  <a:schemeClr val="accent1"/>
                </a:solidFill>
              </a:rPr>
              <a:t>aanpassing</a:t>
            </a:r>
            <a:r>
              <a:rPr lang="en-US" b="0" i="0" baseline="0" dirty="0">
                <a:solidFill>
                  <a:schemeClr val="accent1"/>
                </a:solidFill>
              </a:rPr>
              <a:t> </a:t>
            </a:r>
            <a:r>
              <a:rPr lang="en-US" b="0" i="0" baseline="0" dirty="0" err="1">
                <a:solidFill>
                  <a:schemeClr val="accent1"/>
                </a:solidFill>
              </a:rPr>
              <a:t>aan</a:t>
            </a:r>
            <a:r>
              <a:rPr lang="en-US" b="0" i="0" baseline="0" dirty="0">
                <a:solidFill>
                  <a:schemeClr val="accent1"/>
                </a:solidFill>
              </a:rPr>
              <a:t> plan (</a:t>
            </a:r>
            <a:r>
              <a:rPr lang="en-US" b="0" i="0" baseline="0" dirty="0" err="1">
                <a:solidFill>
                  <a:schemeClr val="accent1"/>
                </a:solidFill>
              </a:rPr>
              <a:t>bv</a:t>
            </a:r>
            <a:r>
              <a:rPr lang="en-US" b="0" i="0" baseline="0" dirty="0">
                <a:solidFill>
                  <a:schemeClr val="accent1"/>
                </a:solidFill>
              </a:rPr>
              <a:t>. Van 3/5e </a:t>
            </a:r>
            <a:r>
              <a:rPr lang="en-US" b="0" i="0" baseline="0" dirty="0" err="1">
                <a:solidFill>
                  <a:schemeClr val="accent1"/>
                </a:solidFill>
              </a:rPr>
              <a:t>naar</a:t>
            </a:r>
            <a:r>
              <a:rPr lang="en-US" b="0" i="0" baseline="0" dirty="0">
                <a:solidFill>
                  <a:schemeClr val="accent1"/>
                </a:solidFill>
              </a:rPr>
              <a:t> 2/5e) 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re-integratie van werknemers </a:t>
            </a:r>
          </a:p>
        </p:txBody>
      </p:sp>
    </p:spTree>
    <p:extLst>
      <p:ext uri="{BB962C8B-B14F-4D97-AF65-F5344CB8AC3E}">
        <p14:creationId xmlns:p14="http://schemas.microsoft.com/office/powerpoint/2010/main" val="26620590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/>
              <a:t>Inhoud</a:t>
            </a:r>
            <a:r>
              <a:rPr lang="en-US" dirty="0"/>
              <a:t> van het plan:</a:t>
            </a:r>
            <a:r>
              <a:rPr lang="en-US" baseline="0" dirty="0"/>
              <a:t> </a:t>
            </a:r>
            <a:r>
              <a:rPr lang="en-US" baseline="0" dirty="0" err="1"/>
              <a:t>kan</a:t>
            </a:r>
            <a:r>
              <a:rPr lang="en-US" baseline="0" dirty="0"/>
              <a:t> </a:t>
            </a:r>
            <a:r>
              <a:rPr lang="en-US" baseline="0" dirty="0" err="1"/>
              <a:t>verschillende</a:t>
            </a:r>
            <a:r>
              <a:rPr lang="en-US" baseline="0" dirty="0"/>
              <a:t> </a:t>
            </a:r>
            <a:r>
              <a:rPr lang="en-US" baseline="0" dirty="0" err="1"/>
              <a:t>soorten</a:t>
            </a:r>
            <a:r>
              <a:rPr lang="en-US" baseline="0" dirty="0"/>
              <a:t> </a:t>
            </a:r>
            <a:r>
              <a:rPr lang="en-US" baseline="0" dirty="0" err="1"/>
              <a:t>maatregelen</a:t>
            </a:r>
            <a:r>
              <a:rPr lang="en-US" baseline="0" dirty="0"/>
              <a:t> </a:t>
            </a:r>
            <a:r>
              <a:rPr lang="en-US" baseline="0" dirty="0" err="1"/>
              <a:t>bevatten</a:t>
            </a:r>
            <a:r>
              <a:rPr lang="en-US" baseline="0" dirty="0"/>
              <a:t> </a:t>
            </a:r>
            <a:r>
              <a:rPr lang="en-US" baseline="0" dirty="0" err="1"/>
              <a:t>afhankelijk</a:t>
            </a:r>
            <a:r>
              <a:rPr lang="en-US" baseline="0" dirty="0"/>
              <a:t> van de </a:t>
            </a:r>
            <a:r>
              <a:rPr lang="en-US" baseline="0" dirty="0" err="1"/>
              <a:t>situatie</a:t>
            </a:r>
            <a:r>
              <a:rPr lang="en-US" baseline="0" dirty="0"/>
              <a:t> (</a:t>
            </a:r>
            <a:r>
              <a:rPr lang="en-US" baseline="0" dirty="0" err="1"/>
              <a:t>moet</a:t>
            </a:r>
            <a:r>
              <a:rPr lang="en-US" baseline="0" dirty="0"/>
              <a:t> </a:t>
            </a:r>
            <a:r>
              <a:rPr lang="en-US" baseline="0" dirty="0" err="1"/>
              <a:t>niet</a:t>
            </a:r>
            <a:r>
              <a:rPr lang="en-US" baseline="0" dirty="0"/>
              <a:t> steeds ALLE </a:t>
            </a:r>
            <a:r>
              <a:rPr lang="en-US" baseline="0" dirty="0" err="1"/>
              <a:t>maatregelen</a:t>
            </a:r>
            <a:r>
              <a:rPr lang="en-US" baseline="0" dirty="0"/>
              <a:t> </a:t>
            </a:r>
            <a:r>
              <a:rPr lang="en-US" baseline="0" dirty="0" err="1"/>
              <a:t>bevatten</a:t>
            </a:r>
            <a:r>
              <a:rPr lang="en-US" baseline="0" dirty="0"/>
              <a:t>):</a:t>
            </a:r>
          </a:p>
          <a:p>
            <a:r>
              <a:rPr lang="en-US" baseline="0" dirty="0"/>
              <a:t>MAAR </a:t>
            </a:r>
            <a:r>
              <a:rPr lang="en-US" baseline="0" dirty="0" err="1"/>
              <a:t>alles</a:t>
            </a:r>
            <a:r>
              <a:rPr lang="en-US" baseline="0" dirty="0"/>
              <a:t> </a:t>
            </a:r>
            <a:r>
              <a:rPr lang="en-US" baseline="0" dirty="0" err="1"/>
              <a:t>moet</a:t>
            </a:r>
            <a:r>
              <a:rPr lang="en-US" baseline="0" dirty="0"/>
              <a:t> </a:t>
            </a:r>
            <a:r>
              <a:rPr lang="en-US" baseline="0" dirty="0" err="1"/>
              <a:t>duidelijk</a:t>
            </a:r>
            <a:r>
              <a:rPr lang="en-US" baseline="0" dirty="0"/>
              <a:t> </a:t>
            </a:r>
            <a:r>
              <a:rPr lang="en-US" baseline="0" dirty="0" err="1"/>
              <a:t>omschreven</a:t>
            </a:r>
            <a:r>
              <a:rPr lang="en-US" baseline="0" dirty="0"/>
              <a:t> </a:t>
            </a:r>
            <a:r>
              <a:rPr lang="en-US" baseline="0" dirty="0" err="1"/>
              <a:t>worden</a:t>
            </a:r>
            <a:r>
              <a:rPr lang="en-US" baseline="0" dirty="0"/>
              <a:t> in het re-</a:t>
            </a:r>
            <a:r>
              <a:rPr lang="en-US" baseline="0" dirty="0" err="1"/>
              <a:t>integratieplan</a:t>
            </a:r>
            <a:r>
              <a:rPr lang="en-US" baseline="0" dirty="0"/>
              <a:t>!</a:t>
            </a:r>
          </a:p>
          <a:p>
            <a:endParaRPr lang="en-US" baseline="0" dirty="0"/>
          </a:p>
          <a:p>
            <a:pPr marL="0" lvl="0" indent="0">
              <a:buFont typeface="Wingdings" panose="05000000000000000000" pitchFamily="2" charset="2"/>
              <a:buNone/>
            </a:pPr>
            <a:r>
              <a:rPr lang="en-US" b="1" baseline="0" dirty="0"/>
              <a:t>GEVOLGEN:</a:t>
            </a:r>
          </a:p>
          <a:p>
            <a:pPr marL="0" lvl="0" indent="0">
              <a:buFont typeface="Wingdings" panose="05000000000000000000" pitchFamily="2" charset="2"/>
              <a:buNone/>
            </a:pPr>
            <a:r>
              <a:rPr lang="en-US" b="1" baseline="0" dirty="0"/>
              <a:t>1, </a:t>
            </a:r>
            <a:r>
              <a:rPr lang="en-US" b="1" baseline="0" dirty="0" err="1"/>
              <a:t>er</a:t>
            </a:r>
            <a:r>
              <a:rPr lang="en-US" b="1" baseline="0" dirty="0"/>
              <a:t> </a:t>
            </a:r>
            <a:r>
              <a:rPr lang="en-US" b="1" baseline="0" dirty="0" err="1"/>
              <a:t>zijn</a:t>
            </a:r>
            <a:r>
              <a:rPr lang="en-US" b="1" baseline="0" dirty="0"/>
              <a:t> </a:t>
            </a:r>
            <a:r>
              <a:rPr lang="en-US" b="1" baseline="0" dirty="0" err="1"/>
              <a:t>mogelijkheden</a:t>
            </a:r>
            <a:r>
              <a:rPr lang="en-US" b="1" baseline="0" dirty="0"/>
              <a:t> </a:t>
            </a:r>
            <a:r>
              <a:rPr lang="en-US" b="1" baseline="0" dirty="0" err="1"/>
              <a:t>voor</a:t>
            </a:r>
            <a:r>
              <a:rPr lang="en-US" b="1" baseline="0" dirty="0"/>
              <a:t> </a:t>
            </a:r>
            <a:r>
              <a:rPr lang="en-US" b="1" baseline="0" dirty="0" err="1"/>
              <a:t>aangepast</a:t>
            </a:r>
            <a:r>
              <a:rPr lang="en-US" b="1" baseline="0" dirty="0"/>
              <a:t>/</a:t>
            </a:r>
            <a:r>
              <a:rPr lang="en-US" b="1" baseline="0" dirty="0" err="1"/>
              <a:t>ander</a:t>
            </a:r>
            <a:r>
              <a:rPr lang="en-US" b="1" baseline="0" dirty="0"/>
              <a:t> </a:t>
            </a:r>
            <a:r>
              <a:rPr lang="en-US" b="1" baseline="0" dirty="0" err="1"/>
              <a:t>werk</a:t>
            </a:r>
            <a:r>
              <a:rPr lang="en-US" b="1" baseline="0" dirty="0"/>
              <a:t> </a:t>
            </a:r>
            <a:r>
              <a:rPr lang="en-US" b="1" baseline="0" dirty="0" err="1"/>
              <a:t>binnen</a:t>
            </a:r>
            <a:r>
              <a:rPr lang="en-US" b="1" baseline="0" dirty="0"/>
              <a:t> </a:t>
            </a:r>
            <a:r>
              <a:rPr lang="en-US" b="1" baseline="0" dirty="0" err="1"/>
              <a:t>bedrijf</a:t>
            </a:r>
            <a:r>
              <a:rPr lang="en-US" b="1" baseline="0" dirty="0"/>
              <a:t> </a:t>
            </a:r>
            <a:r>
              <a:rPr lang="en-US" b="0" baseline="0" dirty="0"/>
              <a:t>=&gt; </a:t>
            </a:r>
            <a:r>
              <a:rPr lang="en-US" b="0" baseline="0" dirty="0" err="1"/>
              <a:t>er</a:t>
            </a:r>
            <a:r>
              <a:rPr lang="en-US" b="0" baseline="0" dirty="0"/>
              <a:t> is </a:t>
            </a:r>
            <a:r>
              <a:rPr lang="en-US" b="0" baseline="0" dirty="0" err="1"/>
              <a:t>een</a:t>
            </a:r>
            <a:r>
              <a:rPr lang="en-US" b="0" baseline="0" dirty="0"/>
              <a:t> re-</a:t>
            </a:r>
            <a:r>
              <a:rPr lang="en-US" b="0" baseline="0" dirty="0" err="1"/>
              <a:t>integratieplan</a:t>
            </a:r>
            <a:r>
              <a:rPr lang="en-US" b="0" baseline="0" dirty="0"/>
              <a:t> </a:t>
            </a:r>
            <a:r>
              <a:rPr lang="en-US" b="0" baseline="0" dirty="0" err="1"/>
              <a:t>opgemaakt</a:t>
            </a:r>
            <a:endParaRPr lang="en-US" b="0" baseline="0" dirty="0"/>
          </a:p>
          <a:p>
            <a:pPr marL="0" lvl="0" indent="0">
              <a:buFont typeface="Wingdings" panose="05000000000000000000" pitchFamily="2" charset="2"/>
              <a:buNone/>
            </a:pPr>
            <a:r>
              <a:rPr lang="en-US" b="0" baseline="0" dirty="0"/>
              <a:t>	- </a:t>
            </a:r>
            <a:r>
              <a:rPr lang="en-US" b="0" baseline="0" dirty="0" err="1"/>
              <a:t>termijn</a:t>
            </a:r>
            <a:r>
              <a:rPr lang="en-US" b="0" baseline="0" dirty="0"/>
              <a:t> is </a:t>
            </a:r>
            <a:r>
              <a:rPr lang="en-US" b="0" baseline="0" dirty="0" err="1"/>
              <a:t>afhankelijk</a:t>
            </a:r>
            <a:r>
              <a:rPr lang="en-US" b="0" baseline="0" dirty="0"/>
              <a:t> van </a:t>
            </a:r>
            <a:r>
              <a:rPr lang="en-US" b="0" baseline="0" dirty="0" err="1"/>
              <a:t>tijdelijke</a:t>
            </a:r>
            <a:r>
              <a:rPr lang="en-US" b="0" baseline="0" dirty="0"/>
              <a:t> of </a:t>
            </a:r>
            <a:r>
              <a:rPr lang="en-US" b="0" baseline="0" dirty="0" err="1"/>
              <a:t>defintieve</a:t>
            </a:r>
            <a:r>
              <a:rPr lang="en-US" b="0" baseline="0" dirty="0"/>
              <a:t> </a:t>
            </a:r>
            <a:r>
              <a:rPr lang="en-US" b="0" baseline="0" dirty="0" err="1"/>
              <a:t>situatie</a:t>
            </a:r>
            <a:r>
              <a:rPr lang="en-US" b="0" baseline="0" dirty="0"/>
              <a:t>: </a:t>
            </a:r>
          </a:p>
          <a:p>
            <a:pPr marL="0" lvl="0" indent="0">
              <a:buFont typeface="Wingdings" panose="05000000000000000000" pitchFamily="2" charset="2"/>
              <a:buNone/>
            </a:pPr>
            <a:r>
              <a:rPr lang="en-US" b="0" baseline="0" dirty="0"/>
              <a:t>		- </a:t>
            </a:r>
            <a:r>
              <a:rPr lang="en-US" b="0" baseline="0" dirty="0" err="1"/>
              <a:t>bij</a:t>
            </a:r>
            <a:r>
              <a:rPr lang="en-US" b="0" baseline="0" dirty="0"/>
              <a:t> </a:t>
            </a:r>
            <a:r>
              <a:rPr lang="en-US" b="0" baseline="0" dirty="0" err="1"/>
              <a:t>tijdelijke</a:t>
            </a:r>
            <a:r>
              <a:rPr lang="en-US" b="0" baseline="0" dirty="0"/>
              <a:t> </a:t>
            </a:r>
            <a:r>
              <a:rPr lang="en-US" b="0" baseline="0" dirty="0" err="1"/>
              <a:t>situatie</a:t>
            </a:r>
            <a:r>
              <a:rPr lang="en-US" b="0" baseline="0" dirty="0"/>
              <a:t>: 55 </a:t>
            </a:r>
            <a:r>
              <a:rPr lang="en-US" b="0" baseline="0" dirty="0" err="1"/>
              <a:t>dagen</a:t>
            </a:r>
            <a:r>
              <a:rPr lang="en-US" b="0" baseline="0" dirty="0"/>
              <a:t> (</a:t>
            </a:r>
            <a:r>
              <a:rPr lang="en-US" b="0" baseline="0" dirty="0" err="1"/>
              <a:t>inclusief</a:t>
            </a:r>
            <a:r>
              <a:rPr lang="en-US" b="0" baseline="0" dirty="0"/>
              <a:t> </a:t>
            </a:r>
            <a:r>
              <a:rPr lang="en-US" b="0" baseline="0" dirty="0" err="1"/>
              <a:t>toestemming</a:t>
            </a:r>
            <a:r>
              <a:rPr lang="en-US" b="0" baseline="0" dirty="0"/>
              <a:t> </a:t>
            </a:r>
            <a:r>
              <a:rPr lang="en-US" b="0" baseline="0" dirty="0" err="1"/>
              <a:t>adviserend</a:t>
            </a:r>
            <a:r>
              <a:rPr lang="en-US" b="0" baseline="0" dirty="0"/>
              <a:t> </a:t>
            </a:r>
            <a:r>
              <a:rPr lang="en-US" b="0" baseline="0" dirty="0" err="1"/>
              <a:t>geneesheer</a:t>
            </a:r>
            <a:r>
              <a:rPr lang="en-US" b="0" baseline="0" dirty="0"/>
              <a:t>)</a:t>
            </a:r>
          </a:p>
          <a:p>
            <a:pPr marL="0" lvl="0" indent="0">
              <a:buFont typeface="Wingdings" panose="05000000000000000000" pitchFamily="2" charset="2"/>
              <a:buNone/>
            </a:pPr>
            <a:r>
              <a:rPr lang="en-US" b="0" baseline="0" dirty="0"/>
              <a:t>		- </a:t>
            </a:r>
            <a:r>
              <a:rPr lang="en-US" b="0" baseline="0" dirty="0" err="1"/>
              <a:t>bij</a:t>
            </a:r>
            <a:r>
              <a:rPr lang="en-US" b="0" baseline="0" dirty="0"/>
              <a:t> </a:t>
            </a:r>
            <a:r>
              <a:rPr lang="en-US" b="0" baseline="0" dirty="0" err="1"/>
              <a:t>definitieve</a:t>
            </a:r>
            <a:r>
              <a:rPr lang="en-US" b="0" baseline="0" dirty="0"/>
              <a:t> </a:t>
            </a:r>
            <a:r>
              <a:rPr lang="en-US" b="0" baseline="0" dirty="0" err="1"/>
              <a:t>situatie</a:t>
            </a:r>
            <a:r>
              <a:rPr lang="en-US" b="0" baseline="0" dirty="0"/>
              <a:t> heeft WG </a:t>
            </a:r>
            <a:r>
              <a:rPr lang="en-US" b="0" baseline="0" dirty="0" err="1"/>
              <a:t>een</a:t>
            </a:r>
            <a:r>
              <a:rPr lang="en-US" b="0" baseline="0" dirty="0"/>
              <a:t> </a:t>
            </a:r>
            <a:r>
              <a:rPr lang="en-US" b="0" baseline="0" dirty="0" err="1"/>
              <a:t>jaar</a:t>
            </a:r>
            <a:r>
              <a:rPr lang="en-US" b="0" baseline="0" dirty="0"/>
              <a:t> </a:t>
            </a:r>
            <a:r>
              <a:rPr lang="en-US" b="0" baseline="0" dirty="0" err="1"/>
              <a:t>tijd</a:t>
            </a:r>
            <a:r>
              <a:rPr lang="en-US" b="0" baseline="0" dirty="0"/>
              <a:t> om </a:t>
            </a:r>
            <a:r>
              <a:rPr lang="en-US" b="0" baseline="0" dirty="0" err="1"/>
              <a:t>te</a:t>
            </a:r>
            <a:r>
              <a:rPr lang="en-US" b="0" baseline="0" dirty="0"/>
              <a:t> </a:t>
            </a:r>
            <a:r>
              <a:rPr lang="en-US" b="0" baseline="0" dirty="0" err="1"/>
              <a:t>zoeken</a:t>
            </a:r>
            <a:r>
              <a:rPr lang="en-US" b="0" baseline="0" dirty="0"/>
              <a:t> </a:t>
            </a:r>
            <a:r>
              <a:rPr lang="en-US" b="0" baseline="0" dirty="0" err="1"/>
              <a:t>naar</a:t>
            </a:r>
            <a:r>
              <a:rPr lang="en-US" b="0" baseline="0" dirty="0"/>
              <a:t> </a:t>
            </a:r>
            <a:r>
              <a:rPr lang="en-US" b="0" baseline="0" dirty="0" err="1"/>
              <a:t>mogelijkheden</a:t>
            </a:r>
            <a:r>
              <a:rPr lang="en-US" b="0" baseline="0" dirty="0"/>
              <a:t> (¨</a:t>
            </a:r>
            <a:r>
              <a:rPr lang="en-US" b="0" baseline="0" dirty="0" err="1"/>
              <a:t>vaak</a:t>
            </a:r>
            <a:r>
              <a:rPr lang="en-US" b="0" baseline="0" dirty="0"/>
              <a:t> </a:t>
            </a:r>
            <a:r>
              <a:rPr lang="en-US" b="0" baseline="0" dirty="0" err="1"/>
              <a:t>afhankelijk</a:t>
            </a:r>
            <a:r>
              <a:rPr lang="en-US" b="0" baseline="0" dirty="0"/>
              <a:t> van </a:t>
            </a:r>
            <a:r>
              <a:rPr lang="en-US" b="0" baseline="0" dirty="0" err="1"/>
              <a:t>pensioneringen</a:t>
            </a:r>
            <a:r>
              <a:rPr lang="en-US" b="0" baseline="0" dirty="0"/>
              <a:t>, </a:t>
            </a:r>
            <a:r>
              <a:rPr lang="en-US" b="0" baseline="0" dirty="0" err="1"/>
              <a:t>vervangen</a:t>
            </a:r>
            <a:r>
              <a:rPr lang="en-US" b="0" baseline="0" dirty="0"/>
              <a:t> </a:t>
            </a:r>
            <a:r>
              <a:rPr lang="en-US" b="0" baseline="0" dirty="0" err="1"/>
              <a:t>enz</a:t>
            </a:r>
            <a:r>
              <a:rPr lang="en-US" b="0" baseline="0" dirty="0"/>
              <a:t>.; </a:t>
            </a:r>
            <a:r>
              <a:rPr lang="en-US" b="0" baseline="0" dirty="0" err="1"/>
              <a:t>nieuwe</a:t>
            </a:r>
            <a:r>
              <a:rPr lang="en-US" b="0" baseline="0" dirty="0"/>
              <a:t> </a:t>
            </a:r>
            <a:r>
              <a:rPr lang="en-US" b="0" baseline="0" dirty="0" err="1"/>
              <a:t>mogelijkehden</a:t>
            </a:r>
            <a:r>
              <a:rPr lang="en-US" b="0" baseline="0" dirty="0"/>
              <a:t> </a:t>
            </a:r>
            <a:r>
              <a:rPr lang="en-US" b="0" baseline="0" dirty="0" err="1"/>
              <a:t>binnen</a:t>
            </a:r>
            <a:r>
              <a:rPr lang="en-US" b="0" baseline="0" dirty="0"/>
              <a:t> </a:t>
            </a:r>
            <a:r>
              <a:rPr lang="en-US" b="0" baseline="0" dirty="0" err="1"/>
              <a:t>bedrijf</a:t>
            </a:r>
            <a:r>
              <a:rPr lang="en-US" b="0" baseline="0" dirty="0"/>
              <a:t> </a:t>
            </a:r>
            <a:r>
              <a:rPr lang="en-US" b="0" baseline="0" dirty="0" err="1"/>
              <a:t>enz</a:t>
            </a:r>
            <a:r>
              <a:rPr lang="en-US" b="0" baseline="0" dirty="0"/>
              <a:t>.). </a:t>
            </a:r>
            <a:r>
              <a:rPr lang="en-US" b="0" baseline="0" dirty="0" err="1"/>
              <a:t>Termijn</a:t>
            </a:r>
            <a:r>
              <a:rPr lang="en-US" b="0" baseline="0" dirty="0"/>
              <a:t> </a:t>
            </a:r>
            <a:r>
              <a:rPr lang="en-US" b="0" baseline="0" dirty="0" err="1"/>
              <a:t>kan</a:t>
            </a:r>
            <a:r>
              <a:rPr lang="en-US" b="0" baseline="0" dirty="0"/>
              <a:t> </a:t>
            </a:r>
            <a:r>
              <a:rPr lang="en-US" b="0" baseline="0" dirty="0" err="1"/>
              <a:t>korter</a:t>
            </a:r>
            <a:r>
              <a:rPr lang="en-US" b="0" baseline="0" dirty="0"/>
              <a:t> </a:t>
            </a:r>
            <a:r>
              <a:rPr lang="en-US" b="0" baseline="0" dirty="0" err="1"/>
              <a:t>indien</a:t>
            </a:r>
            <a:r>
              <a:rPr lang="en-US" b="0" baseline="0" dirty="0"/>
              <a:t> 			</a:t>
            </a:r>
            <a:r>
              <a:rPr lang="en-US" b="0" baseline="0" dirty="0" err="1"/>
              <a:t>sneller</a:t>
            </a:r>
            <a:r>
              <a:rPr lang="en-US" b="0" baseline="0" dirty="0"/>
              <a:t> </a:t>
            </a:r>
            <a:r>
              <a:rPr lang="en-US" b="0" baseline="0" dirty="0" err="1"/>
              <a:t>een</a:t>
            </a:r>
            <a:r>
              <a:rPr lang="en-US" b="0" baseline="0" dirty="0"/>
              <a:t> </a:t>
            </a:r>
            <a:r>
              <a:rPr lang="en-US" b="0" baseline="0" dirty="0" err="1"/>
              <a:t>oplossing</a:t>
            </a:r>
            <a:r>
              <a:rPr lang="en-US" b="0" baseline="0" dirty="0"/>
              <a:t> </a:t>
            </a:r>
            <a:r>
              <a:rPr lang="en-US" b="0" baseline="0" dirty="0" err="1"/>
              <a:t>wordt</a:t>
            </a:r>
            <a:r>
              <a:rPr lang="en-US" b="0" baseline="0" dirty="0"/>
              <a:t> </a:t>
            </a:r>
            <a:r>
              <a:rPr lang="en-US" b="0" baseline="0" dirty="0" err="1"/>
              <a:t>gevonden</a:t>
            </a:r>
            <a:endParaRPr lang="en-US" b="0" baseline="0" dirty="0"/>
          </a:p>
          <a:p>
            <a:pPr marL="0" lvl="0" indent="0">
              <a:buFont typeface="Wingdings" panose="05000000000000000000" pitchFamily="2" charset="2"/>
              <a:buNone/>
            </a:pPr>
            <a:r>
              <a:rPr lang="en-US" b="0" baseline="0" dirty="0"/>
              <a:t>	- over </a:t>
            </a:r>
            <a:r>
              <a:rPr lang="en-US" b="0" baseline="0" dirty="0" err="1"/>
              <a:t>te</a:t>
            </a:r>
            <a:r>
              <a:rPr lang="en-US" b="0" baseline="0" dirty="0"/>
              <a:t> </a:t>
            </a:r>
            <a:r>
              <a:rPr lang="en-US" b="0" baseline="0" dirty="0" err="1"/>
              <a:t>maken</a:t>
            </a:r>
            <a:r>
              <a:rPr lang="en-US" b="0" baseline="0" dirty="0"/>
              <a:t> </a:t>
            </a:r>
            <a:r>
              <a:rPr lang="en-US" b="0" baseline="0" dirty="0" err="1"/>
              <a:t>aan</a:t>
            </a:r>
            <a:r>
              <a:rPr lang="en-US" b="0" baseline="0" dirty="0"/>
              <a:t> WN die </a:t>
            </a:r>
            <a:r>
              <a:rPr lang="en-US" b="0" baseline="0" dirty="0" err="1"/>
              <a:t>kan</a:t>
            </a:r>
            <a:r>
              <a:rPr lang="en-US" b="0" baseline="0" dirty="0"/>
              <a:t> </a:t>
            </a:r>
            <a:r>
              <a:rPr lang="en-US" b="0" baseline="0" dirty="0" err="1"/>
              <a:t>aanvaarden</a:t>
            </a:r>
            <a:r>
              <a:rPr lang="en-US" b="0" baseline="0" dirty="0"/>
              <a:t> of </a:t>
            </a:r>
            <a:r>
              <a:rPr lang="en-US" b="0" baseline="0" dirty="0" err="1"/>
              <a:t>weigeren</a:t>
            </a:r>
            <a:r>
              <a:rPr lang="en-US" b="0" baseline="0" dirty="0"/>
              <a:t>: </a:t>
            </a:r>
            <a:r>
              <a:rPr lang="en-US" b="0" baseline="0" dirty="0" err="1"/>
              <a:t>bij</a:t>
            </a:r>
            <a:r>
              <a:rPr lang="en-US" b="0" baseline="0" dirty="0"/>
              <a:t> </a:t>
            </a:r>
            <a:r>
              <a:rPr lang="en-US" b="0" baseline="0" dirty="0" err="1"/>
              <a:t>weigering</a:t>
            </a:r>
            <a:r>
              <a:rPr lang="en-US" b="0" baseline="0" dirty="0"/>
              <a:t>: </a:t>
            </a:r>
            <a:r>
              <a:rPr lang="en-US" b="0" baseline="0" dirty="0" err="1"/>
              <a:t>redenen</a:t>
            </a:r>
            <a:r>
              <a:rPr lang="en-US" b="0" baseline="0" dirty="0"/>
              <a:t> </a:t>
            </a:r>
            <a:r>
              <a:rPr lang="en-US" b="0" baseline="0" dirty="0" err="1"/>
              <a:t>vermelden</a:t>
            </a:r>
            <a:r>
              <a:rPr lang="en-US" b="0" baseline="0" dirty="0"/>
              <a:t> </a:t>
            </a:r>
          </a:p>
          <a:p>
            <a:pPr marL="0" lvl="0" indent="0">
              <a:buFont typeface="Wingdings" panose="05000000000000000000" pitchFamily="2" charset="2"/>
              <a:buNone/>
            </a:pPr>
            <a:endParaRPr lang="en-US" b="0" baseline="0" dirty="0"/>
          </a:p>
          <a:p>
            <a:pPr marL="0" lvl="0" indent="0">
              <a:buFont typeface="Wingdings" panose="05000000000000000000" pitchFamily="2" charset="2"/>
              <a:buNone/>
            </a:pPr>
            <a:r>
              <a:rPr lang="en-US" b="1" baseline="0" dirty="0"/>
              <a:t>2, </a:t>
            </a:r>
            <a:r>
              <a:rPr lang="en-US" b="1" baseline="0" dirty="0" err="1"/>
              <a:t>er</a:t>
            </a:r>
            <a:r>
              <a:rPr lang="en-US" b="1" baseline="0" dirty="0"/>
              <a:t> </a:t>
            </a:r>
            <a:r>
              <a:rPr lang="en-US" b="1" baseline="0" dirty="0" err="1"/>
              <a:t>zijn</a:t>
            </a:r>
            <a:r>
              <a:rPr lang="en-US" b="1" baseline="0" dirty="0"/>
              <a:t> GEEN </a:t>
            </a:r>
            <a:r>
              <a:rPr lang="en-US" b="1" baseline="0" dirty="0" err="1"/>
              <a:t>mogelijkheden</a:t>
            </a:r>
            <a:r>
              <a:rPr lang="en-US" b="1" baseline="0" dirty="0"/>
              <a:t> </a:t>
            </a:r>
            <a:r>
              <a:rPr lang="en-US" b="1" baseline="0" dirty="0" err="1"/>
              <a:t>binnen</a:t>
            </a:r>
            <a:r>
              <a:rPr lang="en-US" b="1" baseline="0" dirty="0"/>
              <a:t> </a:t>
            </a:r>
            <a:r>
              <a:rPr lang="en-US" b="1" baseline="0" dirty="0" err="1"/>
              <a:t>bedrijf</a:t>
            </a:r>
            <a:r>
              <a:rPr lang="en-US" b="1" baseline="0" dirty="0"/>
              <a:t> </a:t>
            </a:r>
            <a:r>
              <a:rPr lang="en-US" b="0" baseline="0" dirty="0"/>
              <a:t>: </a:t>
            </a:r>
          </a:p>
          <a:p>
            <a:pPr marL="0" lvl="0" indent="0">
              <a:buFont typeface="Wingdings" panose="05000000000000000000" pitchFamily="2" charset="2"/>
              <a:buNone/>
            </a:pPr>
            <a:r>
              <a:rPr lang="en-US" b="0" baseline="0" dirty="0"/>
              <a:t>	- WG </a:t>
            </a:r>
            <a:r>
              <a:rPr lang="en-US" b="0" baseline="0" dirty="0" err="1"/>
              <a:t>moet</a:t>
            </a:r>
            <a:r>
              <a:rPr lang="en-US" b="0" baseline="0" dirty="0"/>
              <a:t> </a:t>
            </a:r>
            <a:r>
              <a:rPr lang="en-US" b="0" baseline="0" dirty="0" err="1"/>
              <a:t>motiveren</a:t>
            </a:r>
            <a:r>
              <a:rPr lang="en-US" b="0" baseline="0" dirty="0"/>
              <a:t> </a:t>
            </a:r>
            <a:r>
              <a:rPr lang="en-US" b="0" baseline="0" dirty="0" err="1"/>
              <a:t>waarom</a:t>
            </a:r>
            <a:r>
              <a:rPr lang="en-US" b="0" baseline="0" dirty="0"/>
              <a:t> </a:t>
            </a:r>
            <a:r>
              <a:rPr lang="en-US" b="0" baseline="0" dirty="0" err="1"/>
              <a:t>er</a:t>
            </a:r>
            <a:r>
              <a:rPr lang="en-US" b="0" baseline="0" dirty="0"/>
              <a:t> </a:t>
            </a:r>
            <a:r>
              <a:rPr lang="en-US" b="0" baseline="0" dirty="0" err="1"/>
              <a:t>geen</a:t>
            </a:r>
            <a:r>
              <a:rPr lang="en-US" b="0" baseline="0" dirty="0"/>
              <a:t> plan </a:t>
            </a:r>
            <a:r>
              <a:rPr lang="en-US" b="0" baseline="0" dirty="0" err="1"/>
              <a:t>kan</a:t>
            </a:r>
            <a:r>
              <a:rPr lang="en-US" b="0" baseline="0" dirty="0"/>
              <a:t> </a:t>
            </a:r>
            <a:r>
              <a:rPr lang="en-US" b="0" baseline="0" dirty="0" err="1"/>
              <a:t>worden</a:t>
            </a:r>
            <a:r>
              <a:rPr lang="en-US" b="0" baseline="0" dirty="0"/>
              <a:t> </a:t>
            </a:r>
            <a:r>
              <a:rPr lang="en-US" b="0" baseline="0" dirty="0" err="1"/>
              <a:t>opgemaakt</a:t>
            </a:r>
            <a:r>
              <a:rPr lang="en-US" b="0" baseline="0" dirty="0"/>
              <a:t> </a:t>
            </a:r>
          </a:p>
          <a:p>
            <a:pPr marL="0" lvl="0" indent="0">
              <a:buFont typeface="Wingdings" panose="05000000000000000000" pitchFamily="2" charset="2"/>
              <a:buNone/>
            </a:pPr>
            <a:r>
              <a:rPr lang="en-US" b="0" baseline="0" dirty="0"/>
              <a:t>	=&gt; </a:t>
            </a:r>
            <a:r>
              <a:rPr lang="en-US" b="0" baseline="0" dirty="0" err="1"/>
              <a:t>technisch</a:t>
            </a:r>
            <a:r>
              <a:rPr lang="en-US" b="0" baseline="0" dirty="0"/>
              <a:t> of </a:t>
            </a:r>
            <a:r>
              <a:rPr lang="en-US" b="0" baseline="0" dirty="0" err="1"/>
              <a:t>objectief</a:t>
            </a:r>
            <a:r>
              <a:rPr lang="en-US" b="0" baseline="0" dirty="0"/>
              <a:t> </a:t>
            </a:r>
            <a:r>
              <a:rPr lang="en-US" b="0" baseline="0" dirty="0" err="1"/>
              <a:t>onmogelijk</a:t>
            </a:r>
            <a:r>
              <a:rPr lang="en-US" b="0" baseline="0" dirty="0"/>
              <a:t> of </a:t>
            </a:r>
            <a:r>
              <a:rPr lang="en-US" b="0" baseline="0" dirty="0" err="1"/>
              <a:t>omdat</a:t>
            </a:r>
            <a:r>
              <a:rPr lang="en-US" b="0" baseline="0" dirty="0"/>
              <a:t> </a:t>
            </a:r>
            <a:r>
              <a:rPr lang="en-US" b="0" baseline="0" dirty="0" err="1"/>
              <a:t>redelijkerwijze</a:t>
            </a:r>
            <a:r>
              <a:rPr lang="en-US" b="0" baseline="0" dirty="0"/>
              <a:t> </a:t>
            </a:r>
            <a:r>
              <a:rPr lang="en-US" b="0" baseline="0" dirty="0" err="1"/>
              <a:t>niet</a:t>
            </a:r>
            <a:r>
              <a:rPr lang="en-US" b="0" baseline="0" dirty="0"/>
              <a:t> </a:t>
            </a:r>
            <a:r>
              <a:rPr lang="en-US" b="0" baseline="0" dirty="0" err="1"/>
              <a:t>kan</a:t>
            </a:r>
            <a:r>
              <a:rPr lang="en-US" b="0" baseline="0" dirty="0"/>
              <a:t> </a:t>
            </a:r>
            <a:r>
              <a:rPr lang="en-US" b="0" baseline="0" dirty="0" err="1"/>
              <a:t>worden</a:t>
            </a:r>
            <a:r>
              <a:rPr lang="en-US" b="0" baseline="0" dirty="0"/>
              <a:t> </a:t>
            </a:r>
            <a:r>
              <a:rPr lang="en-US" b="0" baseline="0" dirty="0" err="1"/>
              <a:t>geëist</a:t>
            </a:r>
            <a:r>
              <a:rPr lang="en-US" b="0" baseline="0" dirty="0"/>
              <a:t>: </a:t>
            </a:r>
            <a:r>
              <a:rPr lang="en-US" b="0" baseline="0" dirty="0" err="1"/>
              <a:t>geen</a:t>
            </a:r>
            <a:r>
              <a:rPr lang="en-US" b="0" baseline="0" dirty="0"/>
              <a:t> </a:t>
            </a:r>
            <a:r>
              <a:rPr lang="en-US" b="0" baseline="0" dirty="0" err="1"/>
              <a:t>functies</a:t>
            </a:r>
            <a:r>
              <a:rPr lang="en-US" b="0" baseline="0" dirty="0"/>
              <a:t>, </a:t>
            </a:r>
            <a:r>
              <a:rPr lang="en-US" b="0" baseline="0" dirty="0" err="1"/>
              <a:t>te</a:t>
            </a:r>
            <a:r>
              <a:rPr lang="en-US" b="0" baseline="0" dirty="0"/>
              <a:t> </a:t>
            </a:r>
            <a:r>
              <a:rPr lang="en-US" b="0" baseline="0" dirty="0" err="1"/>
              <a:t>kleine</a:t>
            </a:r>
            <a:r>
              <a:rPr lang="en-US" b="0" baseline="0" dirty="0"/>
              <a:t> WG, </a:t>
            </a:r>
            <a:r>
              <a:rPr lang="en-US" b="0" baseline="0" dirty="0" err="1"/>
              <a:t>geen</a:t>
            </a:r>
            <a:r>
              <a:rPr lang="en-US" b="0" baseline="0" dirty="0"/>
              <a:t> lift </a:t>
            </a:r>
            <a:r>
              <a:rPr lang="en-US" b="0" baseline="0" dirty="0" err="1"/>
              <a:t>alleen</a:t>
            </a:r>
            <a:r>
              <a:rPr lang="en-US" b="0" baseline="0" dirty="0"/>
              <a:t> </a:t>
            </a:r>
            <a:r>
              <a:rPr lang="en-US" b="0" baseline="0" dirty="0" err="1"/>
              <a:t>trappen</a:t>
            </a:r>
            <a:endParaRPr lang="en-US" b="0" baseline="0" dirty="0"/>
          </a:p>
          <a:p>
            <a:pPr marL="0" lvl="0" indent="0">
              <a:buFont typeface="Wingdings" panose="05000000000000000000" pitchFamily="2" charset="2"/>
              <a:buNone/>
            </a:pPr>
            <a:r>
              <a:rPr lang="en-US" b="0" baseline="0" dirty="0"/>
              <a:t>	=&gt; </a:t>
            </a:r>
            <a:r>
              <a:rPr lang="en-US" b="0" baseline="0" dirty="0" err="1"/>
              <a:t>verslag</a:t>
            </a:r>
            <a:r>
              <a:rPr lang="en-US" b="0" baseline="0" dirty="0"/>
              <a:t> </a:t>
            </a:r>
            <a:r>
              <a:rPr lang="en-US" b="0" baseline="0" dirty="0" err="1"/>
              <a:t>moet</a:t>
            </a:r>
            <a:r>
              <a:rPr lang="en-US" b="0" baseline="0" dirty="0"/>
              <a:t> </a:t>
            </a:r>
            <a:r>
              <a:rPr lang="en-US" b="0" baseline="0" dirty="0" err="1"/>
              <a:t>bezorgd</a:t>
            </a:r>
            <a:r>
              <a:rPr lang="en-US" b="0" baseline="0" dirty="0"/>
              <a:t> </a:t>
            </a:r>
            <a:r>
              <a:rPr lang="en-US" b="0" baseline="0" dirty="0" err="1"/>
              <a:t>aan</a:t>
            </a:r>
            <a:r>
              <a:rPr lang="en-US" b="0" baseline="0" dirty="0"/>
              <a:t> WN, PAAG (</a:t>
            </a:r>
            <a:r>
              <a:rPr lang="en-US" b="0" baseline="0" dirty="0" err="1"/>
              <a:t>overmaken</a:t>
            </a:r>
            <a:r>
              <a:rPr lang="en-US" b="0" baseline="0" dirty="0"/>
              <a:t> </a:t>
            </a:r>
            <a:r>
              <a:rPr lang="en-US" b="0" baseline="0" dirty="0" err="1"/>
              <a:t>aan</a:t>
            </a:r>
            <a:r>
              <a:rPr lang="en-US" b="0" baseline="0" dirty="0"/>
              <a:t> ZIV) </a:t>
            </a:r>
            <a:r>
              <a:rPr lang="en-US" b="0" baseline="0" dirty="0" err="1"/>
              <a:t>en</a:t>
            </a:r>
            <a:r>
              <a:rPr lang="en-US" b="0" baseline="0" dirty="0"/>
              <a:t> </a:t>
            </a:r>
            <a:r>
              <a:rPr lang="en-US" b="0" baseline="0" dirty="0" err="1"/>
              <a:t>ter</a:t>
            </a:r>
            <a:r>
              <a:rPr lang="en-US" b="0" baseline="0" dirty="0"/>
              <a:t> </a:t>
            </a:r>
            <a:r>
              <a:rPr lang="en-US" b="0" baseline="0" dirty="0" err="1"/>
              <a:t>beschikking</a:t>
            </a:r>
            <a:r>
              <a:rPr lang="en-US" b="0" baseline="0" dirty="0"/>
              <a:t> van TWW</a:t>
            </a:r>
          </a:p>
          <a:p>
            <a:pPr marL="0" lvl="0" indent="0">
              <a:buFont typeface="Wingdings" panose="05000000000000000000" pitchFamily="2" charset="2"/>
              <a:buNone/>
            </a:pPr>
            <a:r>
              <a:rPr lang="en-US" b="0" baseline="0" dirty="0"/>
              <a:t>	=&gt; GEVOLG: </a:t>
            </a:r>
          </a:p>
          <a:p>
            <a:pPr marL="0" lvl="0" indent="0">
              <a:buFont typeface="Wingdings" panose="05000000000000000000" pitchFamily="2" charset="2"/>
              <a:buNone/>
            </a:pPr>
            <a:r>
              <a:rPr lang="en-US" b="0" baseline="0" dirty="0"/>
              <a:t>		- WN </a:t>
            </a:r>
            <a:r>
              <a:rPr lang="en-US" b="0" baseline="0" dirty="0" err="1"/>
              <a:t>blijft</a:t>
            </a:r>
            <a:r>
              <a:rPr lang="en-US" b="0" baseline="0" dirty="0"/>
              <a:t> </a:t>
            </a:r>
            <a:r>
              <a:rPr lang="en-US" b="0" baseline="0" dirty="0" err="1"/>
              <a:t>arbeidsongeschikt</a:t>
            </a:r>
            <a:r>
              <a:rPr lang="en-US" b="0" baseline="0" dirty="0"/>
              <a:t> </a:t>
            </a:r>
            <a:r>
              <a:rPr lang="en-US" b="0" baseline="0" dirty="0" err="1"/>
              <a:t>totdat</a:t>
            </a:r>
            <a:r>
              <a:rPr lang="en-US" b="0" baseline="0" dirty="0"/>
              <a:t> </a:t>
            </a:r>
            <a:r>
              <a:rPr lang="en-US" b="0" baseline="0" dirty="0" err="1"/>
              <a:t>hij</a:t>
            </a:r>
            <a:r>
              <a:rPr lang="en-US" b="0" baseline="0" dirty="0"/>
              <a:t> </a:t>
            </a:r>
            <a:r>
              <a:rPr lang="en-US" b="0" baseline="0" dirty="0" err="1"/>
              <a:t>overeengekomen</a:t>
            </a:r>
            <a:r>
              <a:rPr lang="en-US" b="0" baseline="0" dirty="0"/>
              <a:t> </a:t>
            </a:r>
            <a:r>
              <a:rPr lang="en-US" b="0" baseline="0" dirty="0" err="1"/>
              <a:t>werk</a:t>
            </a:r>
            <a:r>
              <a:rPr lang="en-US" b="0" baseline="0" dirty="0"/>
              <a:t> </a:t>
            </a:r>
            <a:r>
              <a:rPr lang="en-US" b="0" baseline="0" dirty="0" err="1"/>
              <a:t>weer</a:t>
            </a:r>
            <a:r>
              <a:rPr lang="en-US" b="0" baseline="0" dirty="0"/>
              <a:t> </a:t>
            </a:r>
            <a:r>
              <a:rPr lang="en-US" b="0" baseline="0" dirty="0" err="1"/>
              <a:t>kan</a:t>
            </a:r>
            <a:r>
              <a:rPr lang="en-US" b="0" baseline="0" dirty="0"/>
              <a:t> </a:t>
            </a:r>
            <a:r>
              <a:rPr lang="en-US" b="0" baseline="0" dirty="0" err="1"/>
              <a:t>opnemen</a:t>
            </a:r>
            <a:r>
              <a:rPr lang="en-US" b="0" baseline="0" dirty="0"/>
              <a:t> OF tot </a:t>
            </a:r>
            <a:r>
              <a:rPr lang="en-US" b="0" baseline="0" dirty="0" err="1"/>
              <a:t>herbekijken</a:t>
            </a:r>
            <a:r>
              <a:rPr lang="en-US" b="0" baseline="0" dirty="0"/>
              <a:t> PAAG met </a:t>
            </a:r>
            <a:r>
              <a:rPr lang="en-US" b="0" baseline="0" dirty="0" err="1"/>
              <a:t>nieuwe</a:t>
            </a:r>
            <a:r>
              <a:rPr lang="en-US" b="0" baseline="0" dirty="0"/>
              <a:t> </a:t>
            </a:r>
            <a:r>
              <a:rPr lang="en-US" b="0" baseline="0" dirty="0" err="1"/>
              <a:t>opstart</a:t>
            </a:r>
            <a:r>
              <a:rPr lang="en-US" b="0" baseline="0" dirty="0"/>
              <a:t> </a:t>
            </a:r>
            <a:r>
              <a:rPr lang="en-US" b="0" baseline="0" dirty="0" err="1"/>
              <a:t>traject</a:t>
            </a:r>
            <a:r>
              <a:rPr lang="en-US" b="0" baseline="0" dirty="0"/>
              <a:t> (</a:t>
            </a:r>
            <a:r>
              <a:rPr lang="en-US" b="0" baseline="0" dirty="0" err="1"/>
              <a:t>bbv</a:t>
            </a:r>
            <a:r>
              <a:rPr lang="en-US" b="0" baseline="0" dirty="0"/>
              <a:t>. </a:t>
            </a:r>
            <a:r>
              <a:rPr lang="en-US" b="0" baseline="0" dirty="0" err="1"/>
              <a:t>Bij</a:t>
            </a:r>
            <a:r>
              <a:rPr lang="en-US" b="0" baseline="0" dirty="0"/>
              <a:t> </a:t>
            </a:r>
            <a:r>
              <a:rPr lang="en-US" b="0" baseline="0" dirty="0" err="1"/>
              <a:t>verbetering</a:t>
            </a:r>
            <a:r>
              <a:rPr lang="en-US" b="0" baseline="0" dirty="0"/>
              <a:t> of </a:t>
            </a:r>
            <a:r>
              <a:rPr lang="en-US" b="0" baseline="0" dirty="0" err="1"/>
              <a:t>verslechtering</a:t>
            </a:r>
            <a:r>
              <a:rPr lang="en-US" b="0" baseline="0" dirty="0"/>
              <a:t> </a:t>
            </a:r>
            <a:r>
              <a:rPr lang="en-US" b="0" baseline="0" dirty="0" err="1"/>
              <a:t>gezondheidstoestand</a:t>
            </a:r>
            <a:r>
              <a:rPr lang="en-US" b="0" baseline="0" dirty="0"/>
              <a:t>)</a:t>
            </a:r>
          </a:p>
          <a:p>
            <a:pPr marL="0" lvl="0" indent="0">
              <a:buFont typeface="Wingdings" panose="05000000000000000000" pitchFamily="2" charset="2"/>
              <a:buNone/>
            </a:pPr>
            <a:r>
              <a:rPr lang="en-US" b="0" baseline="0" dirty="0"/>
              <a:t>		- </a:t>
            </a:r>
            <a:r>
              <a:rPr lang="en-US" b="0" baseline="0" dirty="0" err="1"/>
              <a:t>bij</a:t>
            </a:r>
            <a:r>
              <a:rPr lang="en-US" b="0" baseline="0" dirty="0"/>
              <a:t> </a:t>
            </a:r>
            <a:r>
              <a:rPr lang="en-US" b="0" baseline="0" dirty="0" err="1"/>
              <a:t>definitief</a:t>
            </a:r>
            <a:r>
              <a:rPr lang="en-US" b="0" baseline="0" dirty="0"/>
              <a:t> </a:t>
            </a:r>
            <a:r>
              <a:rPr lang="en-US" b="0" baseline="0" dirty="0" err="1"/>
              <a:t>ongeschikt</a:t>
            </a:r>
            <a:r>
              <a:rPr lang="en-US" b="0" baseline="0" dirty="0"/>
              <a:t> </a:t>
            </a:r>
            <a:r>
              <a:rPr lang="en-US" b="0" baseline="0" dirty="0" err="1"/>
              <a:t>voor</a:t>
            </a:r>
            <a:r>
              <a:rPr lang="en-US" b="0" baseline="0" dirty="0"/>
              <a:t> </a:t>
            </a:r>
            <a:r>
              <a:rPr lang="en-US" b="0" baseline="0" dirty="0" err="1"/>
              <a:t>overeengekomen</a:t>
            </a:r>
            <a:r>
              <a:rPr lang="en-US" b="0" baseline="0" dirty="0"/>
              <a:t> </a:t>
            </a:r>
            <a:r>
              <a:rPr lang="en-US" b="0" baseline="0" dirty="0" err="1"/>
              <a:t>werk</a:t>
            </a:r>
            <a:r>
              <a:rPr lang="en-US" b="0" baseline="0" dirty="0"/>
              <a:t> is het </a:t>
            </a:r>
            <a:r>
              <a:rPr lang="en-US" b="0" baseline="0" dirty="0" err="1"/>
              <a:t>traject</a:t>
            </a:r>
            <a:r>
              <a:rPr lang="en-US" b="0" baseline="0" dirty="0"/>
              <a:t> </a:t>
            </a:r>
            <a:r>
              <a:rPr lang="en-US" b="0" baseline="0" dirty="0" err="1"/>
              <a:t>bij</a:t>
            </a:r>
            <a:r>
              <a:rPr lang="en-US" b="0" baseline="0" dirty="0"/>
              <a:t> die </a:t>
            </a:r>
            <a:r>
              <a:rPr lang="en-US" b="0" baseline="0" dirty="0" err="1"/>
              <a:t>werkgever</a:t>
            </a:r>
            <a:r>
              <a:rPr lang="en-US" b="0" baseline="0" dirty="0"/>
              <a:t> </a:t>
            </a:r>
            <a:r>
              <a:rPr lang="en-US" b="0" baseline="0" dirty="0" err="1"/>
              <a:t>definitief</a:t>
            </a:r>
            <a:r>
              <a:rPr lang="en-US" b="0" baseline="0" dirty="0"/>
              <a:t> </a:t>
            </a:r>
            <a:r>
              <a:rPr lang="en-US" b="0" baseline="0" dirty="0" err="1"/>
              <a:t>beëindigd</a:t>
            </a:r>
            <a:r>
              <a:rPr lang="en-US" b="0" baseline="0" dirty="0"/>
              <a:t>: WG </a:t>
            </a:r>
            <a:r>
              <a:rPr lang="en-US" b="0" baseline="0" dirty="0" err="1"/>
              <a:t>kan</a:t>
            </a:r>
            <a:r>
              <a:rPr lang="en-US" b="0" baseline="0" dirty="0"/>
              <a:t> nu </a:t>
            </a:r>
            <a:r>
              <a:rPr lang="en-US" b="0" baseline="0" dirty="0" err="1"/>
              <a:t>beslissing</a:t>
            </a:r>
            <a:r>
              <a:rPr lang="en-US" b="0" baseline="0" dirty="0"/>
              <a:t> om </a:t>
            </a:r>
            <a:r>
              <a:rPr lang="en-US" b="0" baseline="0" dirty="0" err="1"/>
              <a:t>arbeidsonvereenkomst</a:t>
            </a:r>
            <a:r>
              <a:rPr lang="en-US" b="0" baseline="0" dirty="0"/>
              <a:t> </a:t>
            </a:r>
            <a:r>
              <a:rPr lang="en-US" b="0" baseline="0" dirty="0" err="1"/>
              <a:t>te</a:t>
            </a:r>
            <a:r>
              <a:rPr lang="en-US" b="0" baseline="0" dirty="0"/>
              <a:t> </a:t>
            </a:r>
            <a:r>
              <a:rPr lang="en-US" b="0" baseline="0" dirty="0" err="1"/>
              <a:t>beëindigen</a:t>
            </a:r>
            <a:r>
              <a:rPr lang="en-US" b="0" baseline="0" dirty="0"/>
              <a:t> (met </a:t>
            </a:r>
            <a:r>
              <a:rPr lang="en-US" b="0" baseline="0" dirty="0" err="1"/>
              <a:t>toepassing</a:t>
            </a:r>
            <a:r>
              <a:rPr lang="en-US" b="0" baseline="0" dirty="0"/>
              <a:t> van de 					</a:t>
            </a:r>
            <a:r>
              <a:rPr lang="en-US" b="0" baseline="0" dirty="0" err="1"/>
              <a:t>arbeidsovereenkomstenwet</a:t>
            </a:r>
            <a:r>
              <a:rPr lang="en-US" b="0" baseline="0" dirty="0"/>
              <a:t> (</a:t>
            </a:r>
            <a:r>
              <a:rPr lang="en-US" b="0" baseline="0" dirty="0" err="1"/>
              <a:t>medische</a:t>
            </a:r>
            <a:r>
              <a:rPr lang="en-US" b="0" baseline="0" dirty="0"/>
              <a:t> </a:t>
            </a:r>
            <a:r>
              <a:rPr lang="en-US" b="0" baseline="0" dirty="0" err="1"/>
              <a:t>overmacht</a:t>
            </a:r>
            <a:r>
              <a:rPr lang="en-US" b="0" baseline="0" dirty="0"/>
              <a:t>). </a:t>
            </a:r>
            <a:r>
              <a:rPr lang="en-US" b="0" baseline="0" dirty="0" err="1"/>
              <a:t>Ongeacht</a:t>
            </a:r>
            <a:r>
              <a:rPr lang="en-US" b="0" baseline="0" dirty="0"/>
              <a:t> of </a:t>
            </a:r>
            <a:r>
              <a:rPr lang="en-US" b="0" baseline="0" dirty="0" err="1"/>
              <a:t>hij</a:t>
            </a:r>
            <a:r>
              <a:rPr lang="en-US" b="0" baseline="0" dirty="0"/>
              <a:t> </a:t>
            </a:r>
            <a:r>
              <a:rPr lang="en-US" b="0" baseline="0" dirty="0" err="1"/>
              <a:t>dat</a:t>
            </a:r>
            <a:r>
              <a:rPr lang="en-US" b="0" baseline="0" dirty="0"/>
              <a:t> </a:t>
            </a:r>
            <a:r>
              <a:rPr lang="en-US" b="0" baseline="0" dirty="0" err="1"/>
              <a:t>doet</a:t>
            </a:r>
            <a:r>
              <a:rPr lang="en-US" b="0" baseline="0" dirty="0"/>
              <a:t> of </a:t>
            </a:r>
            <a:r>
              <a:rPr lang="en-US" b="0" baseline="0" dirty="0" err="1"/>
              <a:t>niet</a:t>
            </a:r>
            <a:r>
              <a:rPr lang="en-US" b="0" baseline="0" dirty="0"/>
              <a:t>, </a:t>
            </a:r>
            <a:r>
              <a:rPr lang="en-US" b="0" baseline="0" dirty="0" err="1"/>
              <a:t>kan</a:t>
            </a:r>
            <a:r>
              <a:rPr lang="en-US" b="0" baseline="0" dirty="0"/>
              <a:t> ZIV </a:t>
            </a:r>
            <a:r>
              <a:rPr lang="en-US" b="0" baseline="0" dirty="0" err="1"/>
              <a:t>traject</a:t>
            </a:r>
            <a:r>
              <a:rPr lang="en-US" b="0" baseline="0" dirty="0"/>
              <a:t> </a:t>
            </a:r>
            <a:r>
              <a:rPr lang="en-US" b="0" baseline="0" dirty="0" err="1"/>
              <a:t>worden</a:t>
            </a:r>
            <a:r>
              <a:rPr lang="en-US" b="0" baseline="0" dirty="0"/>
              <a:t> </a:t>
            </a:r>
            <a:r>
              <a:rPr lang="en-US" b="0" baseline="0" dirty="0" err="1"/>
              <a:t>opgestart</a:t>
            </a:r>
            <a:r>
              <a:rPr lang="en-US" b="0" baseline="0" dirty="0"/>
              <a:t>.</a:t>
            </a:r>
          </a:p>
          <a:p>
            <a:pPr marL="0" lvl="0" indent="0">
              <a:buFont typeface="Wingdings" panose="05000000000000000000" pitchFamily="2" charset="2"/>
              <a:buNone/>
            </a:pPr>
            <a:endParaRPr lang="en-US" b="0" baseline="0" dirty="0"/>
          </a:p>
          <a:p>
            <a:pPr marL="0" lvl="0" indent="0">
              <a:buFont typeface="Wingdings" panose="05000000000000000000" pitchFamily="2" charset="2"/>
              <a:buNone/>
            </a:pPr>
            <a:r>
              <a:rPr lang="en-US" b="0" baseline="0" dirty="0"/>
              <a:t>PLAN (</a:t>
            </a:r>
            <a:r>
              <a:rPr lang="en-US" b="0" baseline="0" dirty="0" err="1"/>
              <a:t>aanvaard</a:t>
            </a:r>
            <a:r>
              <a:rPr lang="en-US" b="0" baseline="0" dirty="0"/>
              <a:t> of </a:t>
            </a:r>
            <a:r>
              <a:rPr lang="en-US" b="0" baseline="0" dirty="0" err="1"/>
              <a:t>geweigerd</a:t>
            </a:r>
            <a:r>
              <a:rPr lang="en-US" b="0" baseline="0" dirty="0"/>
              <a:t>) </a:t>
            </a:r>
            <a:r>
              <a:rPr lang="en-US" b="0" baseline="0" dirty="0" err="1"/>
              <a:t>wordt</a:t>
            </a:r>
            <a:r>
              <a:rPr lang="en-US" b="0" baseline="0" dirty="0"/>
              <a:t> </a:t>
            </a:r>
            <a:r>
              <a:rPr lang="en-US" b="0" baseline="0" dirty="0" err="1"/>
              <a:t>overgemaakt</a:t>
            </a:r>
            <a:r>
              <a:rPr lang="en-US" b="0" baseline="0" dirty="0"/>
              <a:t> </a:t>
            </a:r>
            <a:r>
              <a:rPr lang="en-US" b="0" baseline="0" dirty="0" err="1"/>
              <a:t>aan</a:t>
            </a:r>
            <a:r>
              <a:rPr lang="en-US" b="0" baseline="0" dirty="0"/>
              <a:t>:</a:t>
            </a:r>
          </a:p>
          <a:p>
            <a:pPr marL="171450" lvl="0" indent="-171450">
              <a:buFontTx/>
              <a:buChar char="-"/>
            </a:pPr>
            <a:r>
              <a:rPr lang="en-US" b="0" baseline="0" dirty="0"/>
              <a:t>WN</a:t>
            </a:r>
          </a:p>
          <a:p>
            <a:pPr marL="171450" lvl="0" indent="-171450">
              <a:buFontTx/>
              <a:buChar char="-"/>
            </a:pPr>
            <a:r>
              <a:rPr lang="en-US" b="0" baseline="0" dirty="0"/>
              <a:t>PAAG </a:t>
            </a:r>
            <a:r>
              <a:rPr lang="en-US" b="0" baseline="0" dirty="0">
                <a:sym typeface="Wingdings" panose="05000000000000000000" pitchFamily="2" charset="2"/>
              </a:rPr>
              <a:t> </a:t>
            </a:r>
            <a:r>
              <a:rPr lang="en-US" b="0" baseline="0" dirty="0" err="1">
                <a:sym typeface="Wingdings" panose="05000000000000000000" pitchFamily="2" charset="2"/>
              </a:rPr>
              <a:t>adviserend</a:t>
            </a:r>
            <a:r>
              <a:rPr lang="en-US" b="0" baseline="0" dirty="0">
                <a:sym typeface="Wingdings" panose="05000000000000000000" pitchFamily="2" charset="2"/>
              </a:rPr>
              <a:t> </a:t>
            </a:r>
            <a:r>
              <a:rPr lang="en-US" b="0" baseline="0" dirty="0" err="1">
                <a:sym typeface="Wingdings" panose="05000000000000000000" pitchFamily="2" charset="2"/>
              </a:rPr>
              <a:t>geneesheer</a:t>
            </a:r>
            <a:r>
              <a:rPr lang="en-US" b="0" baseline="0" dirty="0">
                <a:sym typeface="Wingdings" panose="05000000000000000000" pitchFamily="2" charset="2"/>
              </a:rPr>
              <a:t> (</a:t>
            </a:r>
            <a:r>
              <a:rPr lang="en-US" b="0" baseline="0" dirty="0" err="1">
                <a:sym typeface="Wingdings" panose="05000000000000000000" pitchFamily="2" charset="2"/>
              </a:rPr>
              <a:t>uitvoering</a:t>
            </a:r>
            <a:r>
              <a:rPr lang="en-US" b="0" baseline="0" dirty="0">
                <a:sym typeface="Wingdings" panose="05000000000000000000" pitchFamily="2" charset="2"/>
              </a:rPr>
              <a:t> of </a:t>
            </a:r>
            <a:r>
              <a:rPr lang="en-US" b="0" baseline="0" dirty="0" err="1">
                <a:sym typeface="Wingdings" panose="05000000000000000000" pitchFamily="2" charset="2"/>
              </a:rPr>
              <a:t>niet</a:t>
            </a:r>
            <a:r>
              <a:rPr lang="en-US" b="0" baseline="0" dirty="0">
                <a:sym typeface="Wingdings" panose="05000000000000000000" pitchFamily="2" charset="2"/>
              </a:rPr>
              <a:t>, </a:t>
            </a:r>
            <a:r>
              <a:rPr lang="en-US" b="0" baseline="0" dirty="0" err="1">
                <a:sym typeface="Wingdings" panose="05000000000000000000" pitchFamily="2" charset="2"/>
              </a:rPr>
              <a:t>toegelaten</a:t>
            </a:r>
            <a:r>
              <a:rPr lang="en-US" b="0" baseline="0" dirty="0">
                <a:sym typeface="Wingdings" panose="05000000000000000000" pitchFamily="2" charset="2"/>
              </a:rPr>
              <a:t> arbeid of </a:t>
            </a:r>
            <a:r>
              <a:rPr lang="en-US" b="0" baseline="0" dirty="0" err="1">
                <a:sym typeface="Wingdings" panose="05000000000000000000" pitchFamily="2" charset="2"/>
              </a:rPr>
              <a:t>niet</a:t>
            </a:r>
            <a:r>
              <a:rPr lang="en-US" b="0" baseline="0" dirty="0">
                <a:sym typeface="Wingdings" panose="05000000000000000000" pitchFamily="2" charset="2"/>
              </a:rPr>
              <a:t>)</a:t>
            </a:r>
          </a:p>
          <a:p>
            <a:pPr marL="171450" lvl="0" indent="-171450">
              <a:buFontTx/>
              <a:buChar char="-"/>
            </a:pPr>
            <a:r>
              <a:rPr lang="en-US" b="0" baseline="0" dirty="0" err="1">
                <a:sym typeface="Wingdings" panose="05000000000000000000" pitchFamily="2" charset="2"/>
              </a:rPr>
              <a:t>Ter</a:t>
            </a:r>
            <a:r>
              <a:rPr lang="en-US" b="0" baseline="0" dirty="0">
                <a:sym typeface="Wingdings" panose="05000000000000000000" pitchFamily="2" charset="2"/>
              </a:rPr>
              <a:t> </a:t>
            </a:r>
            <a:r>
              <a:rPr lang="en-US" b="0" baseline="0" dirty="0" err="1">
                <a:sym typeface="Wingdings" panose="05000000000000000000" pitchFamily="2" charset="2"/>
              </a:rPr>
              <a:t>beschikking</a:t>
            </a:r>
            <a:r>
              <a:rPr lang="en-US" b="0" baseline="0" dirty="0">
                <a:sym typeface="Wingdings" panose="05000000000000000000" pitchFamily="2" charset="2"/>
              </a:rPr>
              <a:t> van TWW</a:t>
            </a:r>
            <a:endParaRPr lang="en-US" b="1" baseline="0" dirty="0"/>
          </a:p>
          <a:p>
            <a:pPr marL="1085850" lvl="2" indent="-171450">
              <a:buFont typeface="Wingdings" panose="05000000000000000000" pitchFamily="2" charset="2"/>
              <a:buChar char="ü"/>
            </a:pPr>
            <a:endParaRPr lang="en-US" baseline="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re-integratie van werknemers </a:t>
            </a:r>
          </a:p>
        </p:txBody>
      </p:sp>
    </p:spTree>
    <p:extLst>
      <p:ext uri="{BB962C8B-B14F-4D97-AF65-F5344CB8AC3E}">
        <p14:creationId xmlns:p14="http://schemas.microsoft.com/office/powerpoint/2010/main" val="2788552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Als</a:t>
            </a:r>
            <a:r>
              <a:rPr lang="en-US" dirty="0"/>
              <a:t> </a:t>
            </a:r>
            <a:r>
              <a:rPr lang="en-US" dirty="0" err="1"/>
              <a:t>er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plan is </a:t>
            </a:r>
            <a:r>
              <a:rPr lang="en-US" dirty="0" err="1"/>
              <a:t>opgemaakt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aanvaard</a:t>
            </a:r>
            <a:r>
              <a:rPr lang="en-US" dirty="0"/>
              <a:t> is door de WN ,</a:t>
            </a:r>
            <a:r>
              <a:rPr lang="en-US" baseline="0" dirty="0"/>
              <a:t> </a:t>
            </a:r>
            <a:r>
              <a:rPr lang="en-US" baseline="0" dirty="0" err="1"/>
              <a:t>wordt</a:t>
            </a:r>
            <a:r>
              <a:rPr lang="en-US" baseline="0" dirty="0"/>
              <a:t> </a:t>
            </a:r>
            <a:r>
              <a:rPr lang="en-US" baseline="0" dirty="0" err="1"/>
              <a:t>dit</a:t>
            </a:r>
            <a:r>
              <a:rPr lang="en-US" baseline="0" dirty="0"/>
              <a:t> </a:t>
            </a:r>
            <a:r>
              <a:rPr lang="en-US" baseline="0" dirty="0" err="1"/>
              <a:t>uitgevoerd</a:t>
            </a:r>
            <a:r>
              <a:rPr lang="en-US" baseline="0" dirty="0"/>
              <a:t>. </a:t>
            </a:r>
          </a:p>
          <a:p>
            <a:endParaRPr lang="en-US" baseline="0" dirty="0"/>
          </a:p>
          <a:p>
            <a:r>
              <a:rPr lang="en-US" baseline="0" dirty="0" err="1"/>
              <a:t>Dit</a:t>
            </a:r>
            <a:r>
              <a:rPr lang="en-US" baseline="0" dirty="0"/>
              <a:t> </a:t>
            </a:r>
            <a:r>
              <a:rPr lang="en-US" baseline="0" dirty="0" err="1"/>
              <a:t>wordt</a:t>
            </a:r>
            <a:r>
              <a:rPr lang="en-US" baseline="0" dirty="0"/>
              <a:t> </a:t>
            </a:r>
            <a:r>
              <a:rPr lang="en-US" baseline="0" dirty="0" err="1"/>
              <a:t>opgevolgd</a:t>
            </a:r>
            <a:r>
              <a:rPr lang="en-US" baseline="0" dirty="0"/>
              <a:t> door de PAAG, op </a:t>
            </a:r>
            <a:r>
              <a:rPr lang="en-US" baseline="0" dirty="0" err="1"/>
              <a:t>regelmatige</a:t>
            </a:r>
            <a:r>
              <a:rPr lang="en-US" baseline="0" dirty="0"/>
              <a:t> basis, in </a:t>
            </a:r>
            <a:r>
              <a:rPr lang="en-US" baseline="0" dirty="0" err="1"/>
              <a:t>overleg</a:t>
            </a:r>
            <a:r>
              <a:rPr lang="en-US" baseline="0" dirty="0"/>
              <a:t> met WN </a:t>
            </a:r>
            <a:r>
              <a:rPr lang="en-US" baseline="0" dirty="0" err="1"/>
              <a:t>en</a:t>
            </a:r>
            <a:r>
              <a:rPr lang="en-US" baseline="0" dirty="0"/>
              <a:t> WG </a:t>
            </a:r>
            <a:r>
              <a:rPr lang="en-US" baseline="0" dirty="0" err="1"/>
              <a:t>en</a:t>
            </a:r>
            <a:r>
              <a:rPr lang="en-US" baseline="0" dirty="0"/>
              <a:t> </a:t>
            </a:r>
            <a:r>
              <a:rPr lang="en-US" baseline="0" dirty="0" err="1"/>
              <a:t>kan</a:t>
            </a:r>
            <a:r>
              <a:rPr lang="en-US" baseline="0" dirty="0"/>
              <a:t> </a:t>
            </a:r>
            <a:r>
              <a:rPr lang="en-US" baseline="0" dirty="0" err="1"/>
              <a:t>eventueel</a:t>
            </a:r>
            <a:r>
              <a:rPr lang="en-US" baseline="0" dirty="0"/>
              <a:t> </a:t>
            </a:r>
            <a:r>
              <a:rPr lang="en-US" baseline="0" dirty="0" err="1"/>
              <a:t>aanpassingen</a:t>
            </a:r>
            <a:r>
              <a:rPr lang="en-US" baseline="0" dirty="0"/>
              <a:t> </a:t>
            </a:r>
            <a:r>
              <a:rPr lang="en-US" baseline="0" dirty="0" err="1"/>
              <a:t>maken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WN </a:t>
            </a:r>
            <a:r>
              <a:rPr lang="en-US" baseline="0" dirty="0" err="1"/>
              <a:t>kan</a:t>
            </a:r>
            <a:r>
              <a:rPr lang="en-US" baseline="0" dirty="0"/>
              <a:t> steeds </a:t>
            </a:r>
            <a:r>
              <a:rPr lang="en-US" baseline="0" dirty="0" err="1"/>
              <a:t>spontane</a:t>
            </a:r>
            <a:r>
              <a:rPr lang="en-US" baseline="0" dirty="0"/>
              <a:t> </a:t>
            </a:r>
            <a:r>
              <a:rPr lang="en-US" baseline="0" dirty="0" err="1"/>
              <a:t>raadpleging</a:t>
            </a:r>
            <a:r>
              <a:rPr lang="en-US" baseline="0" dirty="0"/>
              <a:t> </a:t>
            </a:r>
            <a:r>
              <a:rPr lang="en-US" baseline="0" dirty="0" err="1"/>
              <a:t>vragen</a:t>
            </a:r>
            <a:r>
              <a:rPr lang="en-US" baseline="0" dirty="0"/>
              <a:t> </a:t>
            </a:r>
            <a:r>
              <a:rPr lang="en-US" baseline="0" dirty="0" err="1"/>
              <a:t>bij</a:t>
            </a:r>
            <a:r>
              <a:rPr lang="en-US" baseline="0" dirty="0"/>
              <a:t> PAAG </a:t>
            </a:r>
            <a:r>
              <a:rPr lang="en-US" baseline="0" dirty="0" err="1"/>
              <a:t>indien</a:t>
            </a:r>
            <a:r>
              <a:rPr lang="en-US" baseline="0" dirty="0"/>
              <a:t> </a:t>
            </a:r>
            <a:r>
              <a:rPr lang="en-US" baseline="0" dirty="0" err="1"/>
              <a:t>hij</a:t>
            </a:r>
            <a:r>
              <a:rPr lang="en-US" baseline="0" dirty="0"/>
              <a:t> </a:t>
            </a:r>
            <a:r>
              <a:rPr lang="en-US" baseline="0" dirty="0" err="1"/>
              <a:t>vindt</a:t>
            </a:r>
            <a:r>
              <a:rPr lang="en-US" baseline="0" dirty="0"/>
              <a:t> </a:t>
            </a:r>
            <a:r>
              <a:rPr lang="en-US" baseline="0" dirty="0" err="1"/>
              <a:t>dat</a:t>
            </a:r>
            <a:r>
              <a:rPr lang="en-US" baseline="0" dirty="0"/>
              <a:t> de </a:t>
            </a:r>
            <a:r>
              <a:rPr lang="en-US" baseline="0" dirty="0" err="1"/>
              <a:t>maatregelen</a:t>
            </a:r>
            <a:r>
              <a:rPr lang="en-US" baseline="0" dirty="0"/>
              <a:t> in het plan </a:t>
            </a:r>
            <a:r>
              <a:rPr lang="en-US" baseline="0" dirty="0" err="1"/>
              <a:t>niet</a:t>
            </a:r>
            <a:r>
              <a:rPr lang="en-US" baseline="0" dirty="0"/>
              <a:t> </a:t>
            </a:r>
            <a:r>
              <a:rPr lang="en-US" baseline="0" dirty="0" err="1"/>
              <a:t>meer</a:t>
            </a:r>
            <a:r>
              <a:rPr lang="en-US" baseline="0" dirty="0"/>
              <a:t> </a:t>
            </a:r>
            <a:r>
              <a:rPr lang="en-US" baseline="0" dirty="0" err="1"/>
              <a:t>aangepast</a:t>
            </a:r>
            <a:r>
              <a:rPr lang="en-US" baseline="0" dirty="0"/>
              <a:t> </a:t>
            </a:r>
            <a:r>
              <a:rPr lang="en-US" baseline="0" dirty="0" err="1"/>
              <a:t>zijn</a:t>
            </a:r>
            <a:r>
              <a:rPr lang="en-US" baseline="0" dirty="0"/>
              <a:t> </a:t>
            </a:r>
            <a:r>
              <a:rPr lang="en-US" baseline="0" dirty="0" err="1"/>
              <a:t>aan</a:t>
            </a:r>
            <a:r>
              <a:rPr lang="en-US" baseline="0" dirty="0"/>
              <a:t> </a:t>
            </a:r>
            <a:r>
              <a:rPr lang="en-US" baseline="0" dirty="0" err="1"/>
              <a:t>zijn</a:t>
            </a:r>
            <a:r>
              <a:rPr lang="en-US" baseline="0" dirty="0"/>
              <a:t> </a:t>
            </a:r>
            <a:r>
              <a:rPr lang="en-US" baseline="0" dirty="0" err="1"/>
              <a:t>gezondheidstoestand</a:t>
            </a:r>
            <a:r>
              <a:rPr lang="en-US" baseline="0" dirty="0"/>
              <a:t> </a:t>
            </a:r>
          </a:p>
          <a:p>
            <a:pPr marL="171450" indent="-171450">
              <a:buFontTx/>
              <a:buChar char="-"/>
            </a:pPr>
            <a:r>
              <a:rPr lang="en-US" baseline="0" dirty="0" err="1"/>
              <a:t>bv</a:t>
            </a:r>
            <a:r>
              <a:rPr lang="en-US" baseline="0" dirty="0"/>
              <a:t>. </a:t>
            </a:r>
            <a:r>
              <a:rPr lang="en-US" baseline="0" dirty="0" err="1"/>
              <a:t>Omdat</a:t>
            </a:r>
            <a:r>
              <a:rPr lang="en-US" baseline="0" dirty="0"/>
              <a:t> </a:t>
            </a:r>
            <a:r>
              <a:rPr lang="en-US" baseline="0" dirty="0" err="1"/>
              <a:t>hij</a:t>
            </a:r>
            <a:r>
              <a:rPr lang="en-US" baseline="0" dirty="0"/>
              <a:t> </a:t>
            </a:r>
            <a:r>
              <a:rPr lang="en-US" baseline="0" dirty="0" err="1"/>
              <a:t>zich</a:t>
            </a:r>
            <a:r>
              <a:rPr lang="en-US" baseline="0" dirty="0"/>
              <a:t> </a:t>
            </a:r>
            <a:r>
              <a:rPr lang="en-US" baseline="0" dirty="0" err="1"/>
              <a:t>beter</a:t>
            </a:r>
            <a:r>
              <a:rPr lang="en-US" baseline="0" dirty="0"/>
              <a:t> </a:t>
            </a:r>
            <a:r>
              <a:rPr lang="en-US" baseline="0" dirty="0" err="1"/>
              <a:t>voelt</a:t>
            </a:r>
            <a:r>
              <a:rPr lang="en-US" baseline="0" dirty="0"/>
              <a:t> </a:t>
            </a:r>
            <a:r>
              <a:rPr lang="en-US" baseline="0" dirty="0" err="1"/>
              <a:t>en</a:t>
            </a:r>
            <a:r>
              <a:rPr lang="en-US" baseline="0" dirty="0"/>
              <a:t> </a:t>
            </a:r>
            <a:r>
              <a:rPr lang="en-US" baseline="0" dirty="0" err="1"/>
              <a:t>hij</a:t>
            </a:r>
            <a:r>
              <a:rPr lang="en-US" baseline="0" dirty="0"/>
              <a:t> </a:t>
            </a:r>
            <a:r>
              <a:rPr lang="en-US" baseline="0" dirty="0" err="1"/>
              <a:t>wil</a:t>
            </a:r>
            <a:r>
              <a:rPr lang="en-US" baseline="0" dirty="0"/>
              <a:t> de </a:t>
            </a:r>
            <a:r>
              <a:rPr lang="en-US" baseline="0" dirty="0" err="1"/>
              <a:t>progressiviteit</a:t>
            </a:r>
            <a:r>
              <a:rPr lang="en-US" baseline="0" dirty="0"/>
              <a:t> of het </a:t>
            </a:r>
            <a:r>
              <a:rPr lang="en-US" baseline="0" dirty="0" err="1"/>
              <a:t>tijdspad</a:t>
            </a:r>
            <a:r>
              <a:rPr lang="en-US" baseline="0" dirty="0"/>
              <a:t> </a:t>
            </a:r>
            <a:r>
              <a:rPr lang="en-US" baseline="0" dirty="0" err="1"/>
              <a:t>versnellen</a:t>
            </a:r>
            <a:endParaRPr lang="en-US" baseline="0" dirty="0"/>
          </a:p>
          <a:p>
            <a:pPr marL="171450" indent="-171450">
              <a:buFontTx/>
              <a:buChar char="-"/>
            </a:pPr>
            <a:r>
              <a:rPr lang="en-US" baseline="0" dirty="0" err="1"/>
              <a:t>Bv</a:t>
            </a:r>
            <a:r>
              <a:rPr lang="en-US" baseline="0" dirty="0"/>
              <a:t>. </a:t>
            </a:r>
            <a:r>
              <a:rPr lang="en-US" baseline="0" dirty="0" err="1"/>
              <a:t>Omdat</a:t>
            </a:r>
            <a:r>
              <a:rPr lang="en-US" baseline="0" dirty="0"/>
              <a:t> </a:t>
            </a:r>
            <a:r>
              <a:rPr lang="en-US" baseline="0" dirty="0" err="1"/>
              <a:t>hij</a:t>
            </a:r>
            <a:r>
              <a:rPr lang="en-US" baseline="0" dirty="0"/>
              <a:t> </a:t>
            </a:r>
            <a:r>
              <a:rPr lang="en-US" baseline="0" dirty="0" err="1"/>
              <a:t>zich</a:t>
            </a:r>
            <a:r>
              <a:rPr lang="en-US" baseline="0" dirty="0"/>
              <a:t> </a:t>
            </a:r>
            <a:r>
              <a:rPr lang="en-US" baseline="0" dirty="0" err="1"/>
              <a:t>slechter</a:t>
            </a:r>
            <a:r>
              <a:rPr lang="en-US" baseline="0" dirty="0"/>
              <a:t> </a:t>
            </a:r>
            <a:r>
              <a:rPr lang="en-US" baseline="0" dirty="0" err="1"/>
              <a:t>voelt</a:t>
            </a:r>
            <a:r>
              <a:rPr lang="en-US" baseline="0" dirty="0"/>
              <a:t> </a:t>
            </a:r>
          </a:p>
          <a:p>
            <a:pPr marL="171450" indent="-171450">
              <a:buFont typeface="Symbol"/>
              <a:buChar char="Þ"/>
            </a:pPr>
            <a:r>
              <a:rPr lang="en-US" baseline="0" dirty="0"/>
              <a:t>PAAG </a:t>
            </a:r>
            <a:r>
              <a:rPr lang="en-US" baseline="0" dirty="0" err="1"/>
              <a:t>kan</a:t>
            </a:r>
            <a:r>
              <a:rPr lang="en-US" baseline="0" dirty="0"/>
              <a:t> </a:t>
            </a:r>
            <a:r>
              <a:rPr lang="en-US" baseline="0" dirty="0" err="1"/>
              <a:t>herbekijken</a:t>
            </a:r>
            <a:r>
              <a:rPr lang="en-US" baseline="0" dirty="0"/>
              <a:t> </a:t>
            </a:r>
            <a:r>
              <a:rPr lang="en-US" baseline="0" dirty="0" err="1"/>
              <a:t>en</a:t>
            </a:r>
            <a:r>
              <a:rPr lang="en-US" baseline="0" dirty="0"/>
              <a:t> </a:t>
            </a:r>
            <a:r>
              <a:rPr lang="en-US" baseline="0" dirty="0" err="1"/>
              <a:t>aanpassen</a:t>
            </a:r>
            <a:r>
              <a:rPr lang="en-US" baseline="0" dirty="0"/>
              <a:t> ism </a:t>
            </a:r>
            <a:r>
              <a:rPr lang="en-US" baseline="0" dirty="0" err="1"/>
              <a:t>alle</a:t>
            </a:r>
            <a:r>
              <a:rPr lang="en-US" baseline="0" dirty="0"/>
              <a:t> </a:t>
            </a:r>
            <a:r>
              <a:rPr lang="en-US" baseline="0" dirty="0" err="1"/>
              <a:t>betrokkenen</a:t>
            </a:r>
            <a:endParaRPr lang="en-US" baseline="0" dirty="0"/>
          </a:p>
          <a:p>
            <a:pPr marL="171450" indent="-171450">
              <a:buFont typeface="Symbol"/>
              <a:buChar char="Þ"/>
            </a:pPr>
            <a:endParaRPr lang="en-US" baseline="0" dirty="0"/>
          </a:p>
          <a:p>
            <a:pPr marL="171450" indent="-171450">
              <a:buFont typeface="Symbol"/>
              <a:buChar char="Þ"/>
            </a:pPr>
            <a:r>
              <a:rPr lang="en-US" baseline="0" dirty="0" err="1"/>
              <a:t>Kan</a:t>
            </a:r>
            <a:r>
              <a:rPr lang="en-US" baseline="0" dirty="0"/>
              <a:t> steeds </a:t>
            </a:r>
            <a:r>
              <a:rPr lang="en-US" baseline="0" dirty="0" err="1"/>
              <a:t>overleg</a:t>
            </a:r>
            <a:r>
              <a:rPr lang="en-US" baseline="0" dirty="0"/>
              <a:t> </a:t>
            </a:r>
            <a:r>
              <a:rPr lang="en-US" baseline="0" dirty="0" err="1"/>
              <a:t>plegen</a:t>
            </a:r>
            <a:r>
              <a:rPr lang="en-US" baseline="0" dirty="0"/>
              <a:t> met BA </a:t>
            </a:r>
            <a:r>
              <a:rPr lang="en-US" baseline="0" dirty="0" err="1"/>
              <a:t>en</a:t>
            </a:r>
            <a:r>
              <a:rPr lang="en-US" baseline="0" dirty="0"/>
              <a:t> </a:t>
            </a:r>
            <a:r>
              <a:rPr lang="en-US" baseline="0" dirty="0" err="1"/>
              <a:t>adviserend</a:t>
            </a:r>
            <a:r>
              <a:rPr lang="en-US" baseline="0" dirty="0"/>
              <a:t> </a:t>
            </a:r>
            <a:r>
              <a:rPr lang="en-US" baseline="0" dirty="0" err="1"/>
              <a:t>geneesheer</a:t>
            </a:r>
            <a:endParaRPr lang="en-US" baseline="0" dirty="0"/>
          </a:p>
          <a:p>
            <a:pPr marL="0" indent="0">
              <a:buFont typeface="Symbol"/>
              <a:buNone/>
            </a:pPr>
            <a:endParaRPr lang="en-US" baseline="0" dirty="0"/>
          </a:p>
          <a:p>
            <a:pPr marL="0" indent="0">
              <a:buFont typeface="Symbol"/>
              <a:buNone/>
            </a:pPr>
            <a:r>
              <a:rPr lang="en-US" baseline="0" dirty="0" err="1"/>
              <a:t>Als</a:t>
            </a:r>
            <a:r>
              <a:rPr lang="en-US" baseline="0" dirty="0"/>
              <a:t> WN </a:t>
            </a:r>
            <a:r>
              <a:rPr lang="en-US" baseline="0" dirty="0" err="1"/>
              <a:t>hervalt</a:t>
            </a:r>
            <a:r>
              <a:rPr lang="en-US" baseline="0" dirty="0"/>
              <a:t>, is </a:t>
            </a:r>
            <a:r>
              <a:rPr lang="en-US" baseline="0" dirty="0" err="1"/>
              <a:t>hij</a:t>
            </a:r>
            <a:r>
              <a:rPr lang="en-US" baseline="0" dirty="0"/>
              <a:t> in </a:t>
            </a:r>
            <a:r>
              <a:rPr lang="en-US" baseline="0" dirty="0" err="1"/>
              <a:t>principe</a:t>
            </a:r>
            <a:r>
              <a:rPr lang="en-US" baseline="0" dirty="0"/>
              <a:t> </a:t>
            </a:r>
            <a:r>
              <a:rPr lang="en-US" baseline="0" dirty="0" err="1"/>
              <a:t>opnieuw</a:t>
            </a:r>
            <a:r>
              <a:rPr lang="en-US" baseline="0" dirty="0"/>
              <a:t> </a:t>
            </a:r>
            <a:r>
              <a:rPr lang="en-US" baseline="0" dirty="0" err="1"/>
              <a:t>arbeidsongeschikt</a:t>
            </a:r>
            <a:r>
              <a:rPr lang="en-US" baseline="0" dirty="0"/>
              <a:t>. </a:t>
            </a:r>
          </a:p>
          <a:p>
            <a:pPr marL="0" indent="0">
              <a:buFont typeface="Symbol"/>
              <a:buNone/>
            </a:pPr>
            <a:r>
              <a:rPr lang="en-US" baseline="0" dirty="0" err="1"/>
              <a:t>Als</a:t>
            </a:r>
            <a:r>
              <a:rPr lang="en-US" baseline="0" dirty="0"/>
              <a:t> </a:t>
            </a:r>
            <a:r>
              <a:rPr lang="en-US" baseline="0" dirty="0" err="1"/>
              <a:t>hij</a:t>
            </a:r>
            <a:r>
              <a:rPr lang="en-US" baseline="0" dirty="0"/>
              <a:t> </a:t>
            </a:r>
            <a:r>
              <a:rPr lang="en-US" baseline="0" dirty="0" err="1"/>
              <a:t>niet</a:t>
            </a:r>
            <a:r>
              <a:rPr lang="en-US" baseline="0" dirty="0"/>
              <a:t> </a:t>
            </a:r>
            <a:r>
              <a:rPr lang="en-US" baseline="0" dirty="0" err="1"/>
              <a:t>meer</a:t>
            </a:r>
            <a:r>
              <a:rPr lang="en-US" baseline="0" dirty="0"/>
              <a:t> </a:t>
            </a:r>
            <a:r>
              <a:rPr lang="en-US" baseline="0" dirty="0" err="1"/>
              <a:t>arbeidsongeschikt</a:t>
            </a:r>
            <a:r>
              <a:rPr lang="en-US" baseline="0" dirty="0"/>
              <a:t> is </a:t>
            </a:r>
            <a:r>
              <a:rPr lang="en-US" baseline="0" dirty="0" err="1"/>
              <a:t>en</a:t>
            </a:r>
            <a:r>
              <a:rPr lang="en-US" baseline="0" dirty="0"/>
              <a:t> </a:t>
            </a:r>
            <a:r>
              <a:rPr lang="en-US" baseline="0" dirty="0" err="1"/>
              <a:t>moet</a:t>
            </a:r>
            <a:r>
              <a:rPr lang="en-US" baseline="0" dirty="0"/>
              <a:t> </a:t>
            </a:r>
            <a:r>
              <a:rPr lang="en-US" baseline="0" dirty="0" err="1"/>
              <a:t>dienstbetrekking</a:t>
            </a:r>
            <a:r>
              <a:rPr lang="en-US" baseline="0" dirty="0"/>
              <a:t> </a:t>
            </a:r>
            <a:r>
              <a:rPr lang="en-US" baseline="0" dirty="0" err="1"/>
              <a:t>verlaten</a:t>
            </a:r>
            <a:r>
              <a:rPr lang="en-US" baseline="0" dirty="0"/>
              <a:t> </a:t>
            </a:r>
            <a:r>
              <a:rPr lang="en-US" baseline="0" dirty="0" err="1"/>
              <a:t>omdat</a:t>
            </a:r>
            <a:r>
              <a:rPr lang="en-US" baseline="0" dirty="0"/>
              <a:t> </a:t>
            </a:r>
            <a:r>
              <a:rPr lang="en-US" baseline="0" dirty="0" err="1"/>
              <a:t>ze</a:t>
            </a:r>
            <a:r>
              <a:rPr lang="en-US" baseline="0" dirty="0"/>
              <a:t> </a:t>
            </a:r>
            <a:r>
              <a:rPr lang="en-US" baseline="0" dirty="0" err="1"/>
              <a:t>niet</a:t>
            </a:r>
            <a:r>
              <a:rPr lang="en-US" baseline="0" dirty="0"/>
              <a:t> </a:t>
            </a:r>
            <a:r>
              <a:rPr lang="en-US" baseline="0" dirty="0" err="1"/>
              <a:t>passend</a:t>
            </a:r>
            <a:r>
              <a:rPr lang="en-US" baseline="0" dirty="0"/>
              <a:t> is : </a:t>
            </a:r>
            <a:r>
              <a:rPr lang="en-US" baseline="0" dirty="0" err="1"/>
              <a:t>vrijwillige</a:t>
            </a:r>
            <a:r>
              <a:rPr lang="en-US" baseline="0" dirty="0"/>
              <a:t> </a:t>
            </a:r>
            <a:r>
              <a:rPr lang="en-US" baseline="0" dirty="0" err="1"/>
              <a:t>werkverlating</a:t>
            </a:r>
            <a:r>
              <a:rPr lang="en-US" baseline="0" dirty="0"/>
              <a:t>? </a:t>
            </a:r>
            <a:r>
              <a:rPr lang="en-US" baseline="0" dirty="0" err="1"/>
              <a:t>Wordt</a:t>
            </a:r>
            <a:r>
              <a:rPr lang="en-US" baseline="0" dirty="0"/>
              <a:t> </a:t>
            </a:r>
            <a:r>
              <a:rPr lang="en-US" baseline="0" dirty="0" err="1"/>
              <a:t>aangepast</a:t>
            </a:r>
            <a:r>
              <a:rPr lang="en-US" baseline="0" dirty="0"/>
              <a:t> </a:t>
            </a:r>
            <a:r>
              <a:rPr lang="en-US" baseline="0" dirty="0" err="1"/>
              <a:t>indien</a:t>
            </a:r>
            <a:r>
              <a:rPr lang="en-US" baseline="0" dirty="0"/>
              <a:t> het </a:t>
            </a:r>
            <a:r>
              <a:rPr lang="en-US" baseline="0" dirty="0" err="1"/>
              <a:t>gaat</a:t>
            </a:r>
            <a:r>
              <a:rPr lang="en-US" baseline="0" dirty="0"/>
              <a:t> om </a:t>
            </a:r>
            <a:r>
              <a:rPr lang="en-US" baseline="0" dirty="0" err="1"/>
              <a:t>iemand</a:t>
            </a:r>
            <a:r>
              <a:rPr lang="en-US" baseline="0" dirty="0"/>
              <a:t> die 6 </a:t>
            </a:r>
            <a:r>
              <a:rPr lang="en-US" baseline="0" dirty="0" err="1"/>
              <a:t>maanden</a:t>
            </a:r>
            <a:r>
              <a:rPr lang="en-US" baseline="0" dirty="0"/>
              <a:t> </a:t>
            </a:r>
            <a:r>
              <a:rPr lang="en-US" baseline="0" dirty="0" err="1"/>
              <a:t>arbeidsongeschikt</a:t>
            </a:r>
            <a:r>
              <a:rPr lang="en-US" baseline="0" dirty="0"/>
              <a:t> was </a:t>
            </a:r>
            <a:r>
              <a:rPr lang="en-US" baseline="0" dirty="0" err="1"/>
              <a:t>en</a:t>
            </a:r>
            <a:r>
              <a:rPr lang="en-US" baseline="0" dirty="0"/>
              <a:t> max </a:t>
            </a:r>
            <a:r>
              <a:rPr lang="en-US" baseline="0" dirty="0" err="1"/>
              <a:t>gedurende</a:t>
            </a:r>
            <a:r>
              <a:rPr lang="en-US" baseline="0" dirty="0"/>
              <a:t> </a:t>
            </a:r>
            <a:r>
              <a:rPr lang="en-US" baseline="0" dirty="0" err="1"/>
              <a:t>drie</a:t>
            </a:r>
            <a:r>
              <a:rPr lang="en-US" baseline="0" dirty="0"/>
              <a:t> </a:t>
            </a:r>
            <a:r>
              <a:rPr lang="en-US" baseline="0" dirty="0" err="1"/>
              <a:t>maanden</a:t>
            </a:r>
            <a:r>
              <a:rPr lang="en-US" baseline="0" dirty="0"/>
              <a:t>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re-integratie van werknemers </a:t>
            </a:r>
          </a:p>
        </p:txBody>
      </p:sp>
    </p:spTree>
    <p:extLst>
      <p:ext uri="{BB962C8B-B14F-4D97-AF65-F5344CB8AC3E}">
        <p14:creationId xmlns:p14="http://schemas.microsoft.com/office/powerpoint/2010/main" val="2117525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fr-BE" dirty="0"/>
              <a:t>Réintégration de travailleurs</a:t>
            </a:r>
          </a:p>
        </p:txBody>
      </p:sp>
    </p:spTree>
    <p:extLst>
      <p:ext uri="{BB962C8B-B14F-4D97-AF65-F5344CB8AC3E}">
        <p14:creationId xmlns:p14="http://schemas.microsoft.com/office/powerpoint/2010/main" val="33074164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re-integratie van werknemers </a:t>
            </a:r>
          </a:p>
        </p:txBody>
      </p:sp>
    </p:spTree>
    <p:extLst>
      <p:ext uri="{BB962C8B-B14F-4D97-AF65-F5344CB8AC3E}">
        <p14:creationId xmlns:p14="http://schemas.microsoft.com/office/powerpoint/2010/main" val="2185536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Afwezigheid door (langdurige</a:t>
            </a:r>
            <a:r>
              <a:rPr lang="en-US" baseline="0" dirty="0"/>
              <a:t>) ziekte heeft </a:t>
            </a:r>
            <a:r>
              <a:rPr lang="en-US" baseline="0" dirty="0" err="1"/>
              <a:t>een</a:t>
            </a:r>
            <a:r>
              <a:rPr lang="en-US" baseline="0" dirty="0"/>
              <a:t> </a:t>
            </a:r>
            <a:r>
              <a:rPr lang="en-US" baseline="0" dirty="0" err="1"/>
              <a:t>hoge</a:t>
            </a:r>
            <a:r>
              <a:rPr lang="en-US" baseline="0" dirty="0"/>
              <a:t> </a:t>
            </a:r>
            <a:r>
              <a:rPr lang="en-US" baseline="0" dirty="0" err="1"/>
              <a:t>prijs</a:t>
            </a:r>
            <a:r>
              <a:rPr lang="en-US" baseline="0" dirty="0"/>
              <a:t>:</a:t>
            </a:r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baseline="0" dirty="0" err="1"/>
              <a:t>Voor</a:t>
            </a:r>
            <a:r>
              <a:rPr lang="en-US" baseline="0" dirty="0"/>
              <a:t> de </a:t>
            </a:r>
            <a:r>
              <a:rPr lang="en-US" baseline="0" dirty="0" err="1"/>
              <a:t>werkgever</a:t>
            </a:r>
            <a:r>
              <a:rPr lang="en-US" baseline="0" dirty="0"/>
              <a:t> </a:t>
            </a:r>
          </a:p>
          <a:p>
            <a:pPr marL="628650" marR="0" lvl="1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baseline="0" dirty="0" err="1"/>
              <a:t>niet</a:t>
            </a:r>
            <a:r>
              <a:rPr lang="en-US" baseline="0" dirty="0"/>
              <a:t> </a:t>
            </a:r>
            <a:r>
              <a:rPr lang="en-US" baseline="0" dirty="0" err="1"/>
              <a:t>alleen</a:t>
            </a:r>
            <a:r>
              <a:rPr lang="en-US" baseline="0" dirty="0"/>
              <a:t> </a:t>
            </a:r>
            <a:r>
              <a:rPr lang="en-US" baseline="0" dirty="0" err="1"/>
              <a:t>gewaarborgd</a:t>
            </a:r>
            <a:r>
              <a:rPr lang="en-US" baseline="0" dirty="0"/>
              <a:t> loon, </a:t>
            </a:r>
          </a:p>
          <a:p>
            <a:pPr marL="628650" marR="0" lvl="1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baseline="0" dirty="0"/>
              <a:t>maar </a:t>
            </a:r>
            <a:r>
              <a:rPr lang="en-US" baseline="0" dirty="0" err="1"/>
              <a:t>ook</a:t>
            </a:r>
            <a:r>
              <a:rPr lang="en-US" baseline="0" dirty="0"/>
              <a:t> </a:t>
            </a:r>
            <a:r>
              <a:rPr lang="en-US" baseline="0" dirty="0" err="1"/>
              <a:t>productiviteitsverlies</a:t>
            </a:r>
            <a:r>
              <a:rPr lang="en-US" baseline="0" dirty="0"/>
              <a:t>, </a:t>
            </a:r>
          </a:p>
          <a:p>
            <a:pPr marL="628650" marR="0" lvl="1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baseline="0" dirty="0" err="1"/>
              <a:t>en</a:t>
            </a:r>
            <a:r>
              <a:rPr lang="en-US" baseline="0" dirty="0"/>
              <a:t> </a:t>
            </a:r>
            <a:r>
              <a:rPr lang="en-US" baseline="0" dirty="0" err="1"/>
              <a:t>evt</a:t>
            </a:r>
            <a:r>
              <a:rPr lang="en-US" baseline="0" dirty="0"/>
              <a:t>. </a:t>
            </a:r>
            <a:r>
              <a:rPr lang="en-US" baseline="0" dirty="0" err="1"/>
              <a:t>Vervanging</a:t>
            </a:r>
            <a:r>
              <a:rPr lang="en-US" baseline="0" dirty="0"/>
              <a:t> </a:t>
            </a:r>
            <a:r>
              <a:rPr lang="en-US" baseline="0" dirty="0" err="1"/>
              <a:t>en</a:t>
            </a:r>
            <a:r>
              <a:rPr lang="en-US" baseline="0" dirty="0"/>
              <a:t> </a:t>
            </a:r>
            <a:r>
              <a:rPr lang="en-US" baseline="0" dirty="0" err="1"/>
              <a:t>opleiding</a:t>
            </a:r>
            <a:r>
              <a:rPr lang="en-US" baseline="0" dirty="0"/>
              <a:t> van </a:t>
            </a:r>
            <a:r>
              <a:rPr lang="en-US" baseline="0" dirty="0" err="1"/>
              <a:t>vervanger</a:t>
            </a:r>
            <a:endParaRPr lang="en-US" baseline="0" dirty="0"/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baseline="0" dirty="0" err="1"/>
              <a:t>Voor</a:t>
            </a:r>
            <a:r>
              <a:rPr lang="en-US" baseline="0" dirty="0"/>
              <a:t> de </a:t>
            </a:r>
            <a:r>
              <a:rPr lang="en-US" baseline="0" dirty="0" err="1"/>
              <a:t>werknemer</a:t>
            </a:r>
            <a:r>
              <a:rPr lang="en-US" baseline="0" dirty="0"/>
              <a:t> </a:t>
            </a:r>
            <a:r>
              <a:rPr lang="en-US" baseline="0" dirty="0" err="1"/>
              <a:t>zelf</a:t>
            </a:r>
            <a:r>
              <a:rPr lang="en-US" baseline="0" dirty="0"/>
              <a:t> </a:t>
            </a:r>
          </a:p>
          <a:p>
            <a:pPr marL="628650" marR="0" lvl="1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baseline="0" dirty="0" err="1"/>
              <a:t>inkomensverlies</a:t>
            </a:r>
            <a:r>
              <a:rPr lang="en-US" baseline="0" dirty="0"/>
              <a:t>, </a:t>
            </a:r>
          </a:p>
          <a:p>
            <a:pPr marL="628650" marR="0" lvl="1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baseline="0" dirty="0" err="1"/>
              <a:t>sociaal</a:t>
            </a:r>
            <a:r>
              <a:rPr lang="en-US" baseline="0" dirty="0"/>
              <a:t> </a:t>
            </a:r>
            <a:r>
              <a:rPr lang="en-US" baseline="0" dirty="0" err="1"/>
              <a:t>isolement</a:t>
            </a:r>
            <a:r>
              <a:rPr lang="en-US" baseline="0" dirty="0"/>
              <a:t>, </a:t>
            </a:r>
          </a:p>
          <a:p>
            <a:pPr marL="628650" marR="0" lvl="1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baseline="0" dirty="0" err="1"/>
              <a:t>vaak</a:t>
            </a:r>
            <a:r>
              <a:rPr lang="en-US" baseline="0" dirty="0"/>
              <a:t> nog </a:t>
            </a:r>
            <a:r>
              <a:rPr lang="en-US" baseline="0" dirty="0" err="1"/>
              <a:t>meer</a:t>
            </a:r>
            <a:r>
              <a:rPr lang="en-US" baseline="0" dirty="0"/>
              <a:t> </a:t>
            </a:r>
            <a:r>
              <a:rPr lang="en-US" baseline="0" dirty="0" err="1"/>
              <a:t>gezondheidsproblemen</a:t>
            </a:r>
            <a:r>
              <a:rPr lang="en-US" baseline="0" dirty="0"/>
              <a:t>: hoe </a:t>
            </a:r>
            <a:r>
              <a:rPr lang="en-US" baseline="0" dirty="0" err="1"/>
              <a:t>langer</a:t>
            </a:r>
            <a:r>
              <a:rPr lang="en-US" baseline="0" dirty="0"/>
              <a:t> </a:t>
            </a:r>
            <a:r>
              <a:rPr lang="en-US" baseline="0" dirty="0" err="1"/>
              <a:t>afwezig</a:t>
            </a:r>
            <a:r>
              <a:rPr lang="en-US" baseline="0" dirty="0"/>
              <a:t>, hoe </a:t>
            </a:r>
            <a:r>
              <a:rPr lang="en-US" baseline="0" dirty="0" err="1"/>
              <a:t>moeilijker</a:t>
            </a:r>
            <a:r>
              <a:rPr lang="en-US" baseline="0" dirty="0"/>
              <a:t> om </a:t>
            </a:r>
            <a:r>
              <a:rPr lang="en-US" baseline="0" dirty="0" err="1"/>
              <a:t>terug</a:t>
            </a:r>
            <a:r>
              <a:rPr lang="en-US" baseline="0" dirty="0"/>
              <a:t> </a:t>
            </a:r>
            <a:r>
              <a:rPr lang="en-US" baseline="0" dirty="0" err="1"/>
              <a:t>te</a:t>
            </a:r>
            <a:r>
              <a:rPr lang="en-US" baseline="0" dirty="0"/>
              <a:t> </a:t>
            </a:r>
            <a:r>
              <a:rPr lang="en-US" baseline="0" dirty="0" err="1"/>
              <a:t>komen</a:t>
            </a:r>
            <a:endParaRPr lang="en-US" baseline="0" dirty="0"/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baseline="0" dirty="0" err="1"/>
              <a:t>Voor</a:t>
            </a:r>
            <a:r>
              <a:rPr lang="en-US" baseline="0" dirty="0"/>
              <a:t> de </a:t>
            </a:r>
            <a:r>
              <a:rPr lang="en-US" baseline="0" dirty="0" err="1"/>
              <a:t>collega’s</a:t>
            </a:r>
            <a:r>
              <a:rPr lang="en-US" baseline="0" dirty="0"/>
              <a:t> </a:t>
            </a:r>
          </a:p>
          <a:p>
            <a:pPr marL="628650" marR="0" lvl="1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baseline="0" dirty="0" err="1"/>
              <a:t>meer</a:t>
            </a:r>
            <a:r>
              <a:rPr lang="en-US" baseline="0" dirty="0"/>
              <a:t> </a:t>
            </a:r>
            <a:r>
              <a:rPr lang="en-US" baseline="0" dirty="0" err="1"/>
              <a:t>werk</a:t>
            </a:r>
            <a:r>
              <a:rPr lang="en-US" baseline="0" dirty="0"/>
              <a:t> (</a:t>
            </a:r>
            <a:r>
              <a:rPr lang="en-US" baseline="0" dirty="0" err="1"/>
              <a:t>druk</a:t>
            </a:r>
            <a:r>
              <a:rPr lang="en-US" baseline="0" dirty="0"/>
              <a:t>), </a:t>
            </a:r>
            <a:r>
              <a:rPr lang="en-US" baseline="0" dirty="0" err="1"/>
              <a:t>meer</a:t>
            </a:r>
            <a:r>
              <a:rPr lang="en-US" baseline="0" dirty="0"/>
              <a:t> stress, </a:t>
            </a:r>
          </a:p>
          <a:p>
            <a:pPr marL="628650" marR="0" lvl="1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baseline="0" dirty="0"/>
              <a:t>maar </a:t>
            </a:r>
            <a:r>
              <a:rPr lang="en-US" baseline="0" dirty="0" err="1"/>
              <a:t>ook</a:t>
            </a:r>
            <a:r>
              <a:rPr lang="en-US" baseline="0" dirty="0"/>
              <a:t> </a:t>
            </a:r>
            <a:r>
              <a:rPr lang="en-US" baseline="0" dirty="0" err="1"/>
              <a:t>verlies</a:t>
            </a:r>
            <a:r>
              <a:rPr lang="en-US" baseline="0" dirty="0"/>
              <a:t> </a:t>
            </a:r>
            <a:r>
              <a:rPr lang="en-US" baseline="0" dirty="0" err="1"/>
              <a:t>sociaal</a:t>
            </a:r>
            <a:r>
              <a:rPr lang="en-US" baseline="0" dirty="0"/>
              <a:t> contact met </a:t>
            </a:r>
            <a:r>
              <a:rPr lang="en-US" baseline="0" dirty="0" err="1"/>
              <a:t>collega</a:t>
            </a:r>
            <a:endParaRPr lang="en-US" baseline="0" dirty="0"/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baseline="0" dirty="0" err="1"/>
              <a:t>Voor</a:t>
            </a:r>
            <a:r>
              <a:rPr lang="en-US" baseline="0" dirty="0"/>
              <a:t> de </a:t>
            </a:r>
            <a:r>
              <a:rPr lang="en-US" baseline="0" dirty="0" err="1"/>
              <a:t>sociale</a:t>
            </a:r>
            <a:r>
              <a:rPr lang="en-US" baseline="0" dirty="0"/>
              <a:t> </a:t>
            </a:r>
            <a:r>
              <a:rPr lang="en-US" baseline="0" dirty="0" err="1"/>
              <a:t>zekerheid</a:t>
            </a:r>
            <a:r>
              <a:rPr lang="en-US" baseline="0" dirty="0"/>
              <a:t> </a:t>
            </a:r>
          </a:p>
          <a:p>
            <a:pPr marL="628650" marR="0" lvl="1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baseline="0" dirty="0" err="1"/>
              <a:t>kosten</a:t>
            </a:r>
            <a:r>
              <a:rPr lang="en-US" baseline="0" dirty="0"/>
              <a:t> </a:t>
            </a:r>
            <a:r>
              <a:rPr lang="en-US" baseline="0" dirty="0" err="1"/>
              <a:t>uitkeringen</a:t>
            </a:r>
            <a:r>
              <a:rPr lang="en-US" baseline="0" dirty="0"/>
              <a:t> </a:t>
            </a:r>
            <a:r>
              <a:rPr lang="en-US" baseline="0" dirty="0" err="1"/>
              <a:t>en</a:t>
            </a:r>
            <a:r>
              <a:rPr lang="en-US" baseline="0" dirty="0"/>
              <a:t> </a:t>
            </a:r>
            <a:r>
              <a:rPr lang="en-US" baseline="0" dirty="0" err="1"/>
              <a:t>medische</a:t>
            </a:r>
            <a:r>
              <a:rPr lang="en-US" baseline="0" dirty="0"/>
              <a:t> </a:t>
            </a:r>
            <a:r>
              <a:rPr lang="en-US" baseline="0" dirty="0" err="1"/>
              <a:t>kosten</a:t>
            </a:r>
            <a:endParaRPr lang="en-US" baseline="0" dirty="0"/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baseline="0" dirty="0" err="1"/>
              <a:t>Voor</a:t>
            </a:r>
            <a:r>
              <a:rPr lang="en-US" baseline="0" dirty="0"/>
              <a:t> de </a:t>
            </a:r>
            <a:r>
              <a:rPr lang="en-US" baseline="0" dirty="0" err="1"/>
              <a:t>maatschappij</a:t>
            </a:r>
            <a:r>
              <a:rPr lang="en-US" baseline="0" dirty="0"/>
              <a:t> </a:t>
            </a:r>
          </a:p>
          <a:p>
            <a:pPr marL="628650" marR="0" lvl="1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baseline="0" dirty="0" err="1"/>
              <a:t>verlies</a:t>
            </a:r>
            <a:r>
              <a:rPr lang="en-US" baseline="0" dirty="0"/>
              <a:t> </a:t>
            </a:r>
            <a:r>
              <a:rPr lang="en-US" baseline="0" dirty="0" err="1"/>
              <a:t>aan</a:t>
            </a:r>
            <a:r>
              <a:rPr lang="en-US" baseline="0" dirty="0"/>
              <a:t> </a:t>
            </a:r>
            <a:r>
              <a:rPr lang="en-US" baseline="0" dirty="0" err="1"/>
              <a:t>kennis</a:t>
            </a:r>
            <a:endParaRPr lang="en-US" baseline="0" dirty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Þ"/>
              <a:tabLst/>
              <a:defRPr/>
            </a:pPr>
            <a:r>
              <a:rPr lang="en-US" baseline="0" dirty="0" err="1"/>
              <a:t>Belangrijk</a:t>
            </a:r>
            <a:r>
              <a:rPr lang="en-US" baseline="0" dirty="0"/>
              <a:t> om </a:t>
            </a:r>
            <a:r>
              <a:rPr lang="en-US" baseline="0" dirty="0" err="1"/>
              <a:t>werknemer</a:t>
            </a:r>
            <a:r>
              <a:rPr lang="en-US" baseline="0" dirty="0"/>
              <a:t> in </a:t>
            </a:r>
            <a:r>
              <a:rPr lang="en-US" baseline="0" dirty="0" err="1"/>
              <a:t>een</a:t>
            </a:r>
            <a:r>
              <a:rPr lang="en-US" baseline="0" dirty="0"/>
              <a:t> </a:t>
            </a:r>
            <a:r>
              <a:rPr lang="en-US" baseline="0" dirty="0" err="1"/>
              <a:t>vroeg</a:t>
            </a:r>
            <a:r>
              <a:rPr lang="en-US" baseline="0" dirty="0"/>
              <a:t> stadium de </a:t>
            </a:r>
            <a:r>
              <a:rPr lang="en-US" baseline="0" dirty="0" err="1"/>
              <a:t>kans</a:t>
            </a:r>
            <a:r>
              <a:rPr lang="en-US" baseline="0" dirty="0"/>
              <a:t> </a:t>
            </a:r>
            <a:r>
              <a:rPr lang="en-US" baseline="0" dirty="0" err="1"/>
              <a:t>te</a:t>
            </a:r>
            <a:r>
              <a:rPr lang="en-US" baseline="0" dirty="0"/>
              <a:t> </a:t>
            </a:r>
            <a:r>
              <a:rPr lang="en-US" baseline="0" dirty="0" err="1"/>
              <a:t>geven</a:t>
            </a:r>
            <a:r>
              <a:rPr lang="en-US" baseline="0" dirty="0"/>
              <a:t> </a:t>
            </a:r>
            <a:r>
              <a:rPr lang="en-US" baseline="0" dirty="0" err="1"/>
              <a:t>opnieuw</a:t>
            </a:r>
            <a:r>
              <a:rPr lang="en-US" baseline="0" dirty="0"/>
              <a:t> </a:t>
            </a:r>
            <a:r>
              <a:rPr lang="en-US" baseline="0" dirty="0" err="1"/>
              <a:t>aan</a:t>
            </a:r>
            <a:r>
              <a:rPr lang="en-US" baseline="0" dirty="0"/>
              <a:t> de slag </a:t>
            </a:r>
            <a:r>
              <a:rPr lang="en-US" baseline="0" dirty="0" err="1"/>
              <a:t>te</a:t>
            </a:r>
            <a:r>
              <a:rPr lang="en-US" baseline="0" dirty="0"/>
              <a:t> </a:t>
            </a:r>
            <a:r>
              <a:rPr lang="en-US" baseline="0" dirty="0" err="1"/>
              <a:t>gaan</a:t>
            </a:r>
            <a:r>
              <a:rPr lang="en-US" baseline="0" dirty="0"/>
              <a:t>. </a:t>
            </a:r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Þ"/>
              <a:tabLst/>
              <a:defRPr/>
            </a:pPr>
            <a:r>
              <a:rPr lang="en-US" baseline="0" dirty="0"/>
              <a:t>Het </a:t>
            </a:r>
            <a:r>
              <a:rPr lang="en-US" baseline="0" dirty="0" err="1"/>
              <a:t>doorlopen</a:t>
            </a:r>
            <a:r>
              <a:rPr lang="en-US" baseline="0" dirty="0"/>
              <a:t> van </a:t>
            </a:r>
            <a:r>
              <a:rPr lang="en-US" baseline="0" dirty="0" err="1"/>
              <a:t>een</a:t>
            </a:r>
            <a:r>
              <a:rPr lang="en-US" baseline="0" dirty="0"/>
              <a:t> re-</a:t>
            </a:r>
            <a:r>
              <a:rPr lang="en-US" baseline="0" dirty="0" err="1"/>
              <a:t>integratietraject</a:t>
            </a:r>
            <a:r>
              <a:rPr lang="en-US" baseline="0" dirty="0"/>
              <a:t> is </a:t>
            </a:r>
            <a:r>
              <a:rPr lang="en-US" baseline="0" dirty="0" err="1"/>
              <a:t>bedoeld</a:t>
            </a:r>
            <a:r>
              <a:rPr lang="en-US" baseline="0" dirty="0"/>
              <a:t> om </a:t>
            </a:r>
            <a:r>
              <a:rPr lang="en-US" baseline="0" dirty="0" err="1"/>
              <a:t>werkgevers</a:t>
            </a:r>
            <a:r>
              <a:rPr lang="en-US" baseline="0" dirty="0"/>
              <a:t> </a:t>
            </a:r>
            <a:r>
              <a:rPr lang="en-US" baseline="0" dirty="0" err="1"/>
              <a:t>en</a:t>
            </a:r>
            <a:r>
              <a:rPr lang="en-US" baseline="0" dirty="0"/>
              <a:t> werknemers </a:t>
            </a:r>
            <a:r>
              <a:rPr lang="en-US" baseline="0" dirty="0" err="1"/>
              <a:t>te</a:t>
            </a:r>
            <a:r>
              <a:rPr lang="en-US" baseline="0" dirty="0"/>
              <a:t> </a:t>
            </a:r>
            <a:r>
              <a:rPr lang="en-US" baseline="0" dirty="0" err="1"/>
              <a:t>doen</a:t>
            </a:r>
            <a:r>
              <a:rPr lang="en-US" baseline="0" dirty="0"/>
              <a:t> </a:t>
            </a:r>
            <a:r>
              <a:rPr lang="en-US" baseline="0" dirty="0" err="1"/>
              <a:t>beseffen</a:t>
            </a:r>
            <a:r>
              <a:rPr lang="en-US" baseline="0" dirty="0"/>
              <a:t> </a:t>
            </a:r>
            <a:r>
              <a:rPr lang="en-US" baseline="0" dirty="0" err="1"/>
              <a:t>dat</a:t>
            </a:r>
            <a:r>
              <a:rPr lang="en-US" baseline="0" dirty="0"/>
              <a:t> </a:t>
            </a:r>
            <a:r>
              <a:rPr lang="en-US" baseline="0" dirty="0" err="1"/>
              <a:t>er</a:t>
            </a:r>
            <a:r>
              <a:rPr lang="en-US" baseline="0" dirty="0"/>
              <a:t> </a:t>
            </a:r>
            <a:r>
              <a:rPr lang="en-US" baseline="0" dirty="0" err="1"/>
              <a:t>echt</a:t>
            </a:r>
            <a:r>
              <a:rPr lang="en-US" baseline="0" dirty="0"/>
              <a:t> </a:t>
            </a:r>
            <a:r>
              <a:rPr lang="en-US" baseline="0" dirty="0" err="1"/>
              <a:t>wel</a:t>
            </a:r>
            <a:r>
              <a:rPr lang="en-US" baseline="0" dirty="0"/>
              <a:t> </a:t>
            </a:r>
            <a:r>
              <a:rPr lang="en-US" baseline="0" dirty="0" err="1"/>
              <a:t>mogelijkheden</a:t>
            </a:r>
            <a:r>
              <a:rPr lang="en-US" baseline="0" dirty="0"/>
              <a:t> </a:t>
            </a:r>
            <a:r>
              <a:rPr lang="en-US" baseline="0" dirty="0" err="1"/>
              <a:t>zijn</a:t>
            </a:r>
            <a:r>
              <a:rPr lang="en-US" baseline="0" dirty="0"/>
              <a:t> </a:t>
            </a:r>
            <a:r>
              <a:rPr lang="en-US" baseline="0" dirty="0" err="1"/>
              <a:t>voor</a:t>
            </a:r>
            <a:r>
              <a:rPr lang="en-US" baseline="0" dirty="0"/>
              <a:t> re-integratie </a:t>
            </a:r>
            <a:r>
              <a:rPr lang="en-US" baseline="0" dirty="0" err="1"/>
              <a:t>en</a:t>
            </a:r>
            <a:r>
              <a:rPr lang="en-US" baseline="0" dirty="0"/>
              <a:t> hen </a:t>
            </a:r>
            <a:r>
              <a:rPr lang="en-US" baseline="0" dirty="0" err="1"/>
              <a:t>te</a:t>
            </a:r>
            <a:r>
              <a:rPr lang="en-US" baseline="0" dirty="0"/>
              <a:t> </a:t>
            </a:r>
            <a:r>
              <a:rPr lang="en-US" baseline="0" dirty="0" err="1"/>
              <a:t>helpen</a:t>
            </a:r>
            <a:r>
              <a:rPr lang="en-US" baseline="0" dirty="0"/>
              <a:t> </a:t>
            </a:r>
            <a:r>
              <a:rPr lang="en-US" baseline="0" dirty="0" err="1"/>
              <a:t>deze</a:t>
            </a:r>
            <a:r>
              <a:rPr lang="en-US" baseline="0" dirty="0"/>
              <a:t> </a:t>
            </a:r>
            <a:r>
              <a:rPr lang="en-US" baseline="0" dirty="0" err="1"/>
              <a:t>kansen</a:t>
            </a:r>
            <a:r>
              <a:rPr lang="en-US" baseline="0" dirty="0"/>
              <a:t> </a:t>
            </a:r>
            <a:r>
              <a:rPr lang="en-US" baseline="0" dirty="0" err="1"/>
              <a:t>te</a:t>
            </a:r>
            <a:r>
              <a:rPr lang="en-US" baseline="0" dirty="0"/>
              <a:t> </a:t>
            </a:r>
            <a:r>
              <a:rPr lang="en-US" baseline="0" dirty="0" err="1"/>
              <a:t>grijpen</a:t>
            </a:r>
            <a:endParaRPr lang="en-US" baseline="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re-integratie van werknemers </a:t>
            </a:r>
          </a:p>
        </p:txBody>
      </p:sp>
    </p:spTree>
    <p:extLst>
      <p:ext uri="{BB962C8B-B14F-4D97-AF65-F5344CB8AC3E}">
        <p14:creationId xmlns:p14="http://schemas.microsoft.com/office/powerpoint/2010/main" val="11332354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/>
              <a:t>Er</a:t>
            </a:r>
            <a:r>
              <a:rPr lang="nl-BE" baseline="0" dirty="0"/>
              <a:t> wordt een onderscheid gemaakt naargelang het gaat om re-integratie van arbeidsongeschikte WN of arbeidsongeschikten die niet verbonden zijn door een arbeidsovereenkomst:</a:t>
            </a:r>
          </a:p>
          <a:p>
            <a:endParaRPr lang="nl-BE" baseline="0" dirty="0"/>
          </a:p>
          <a:p>
            <a:pPr marL="0" indent="0">
              <a:buFontTx/>
              <a:buNone/>
            </a:pPr>
            <a:r>
              <a:rPr lang="nl-BE" b="1" baseline="0" dirty="0"/>
              <a:t>1. Voor arbeidsongeschikte WN: voorkeur om eerst en vooral te focussen op re-integratiemogelijkheden bij de eigen WG</a:t>
            </a:r>
          </a:p>
          <a:p>
            <a:pPr marL="628650" lvl="1" indent="-171450">
              <a:buFontTx/>
              <a:buChar char="-"/>
            </a:pPr>
            <a:r>
              <a:rPr lang="nl-BE" baseline="0" dirty="0"/>
              <a:t>Arbeidsovereenkomst wordt geschorst bij ziekte, maar blijft wel nog bestaan</a:t>
            </a:r>
          </a:p>
          <a:p>
            <a:pPr marL="628650" lvl="1" indent="-171450">
              <a:buFontTx/>
              <a:buChar char="-"/>
            </a:pPr>
            <a:r>
              <a:rPr lang="nl-BE" baseline="0" dirty="0"/>
              <a:t>WN zal vaak op termijn opnieuw zijn oorspronkelijke werk kunnen hernemen, eventueel via progressieve werkhervatting (geleidelijk)</a:t>
            </a:r>
          </a:p>
          <a:p>
            <a:pPr marL="628650" lvl="1" indent="-171450">
              <a:buFontTx/>
              <a:buChar char="-"/>
            </a:pPr>
            <a:r>
              <a:rPr lang="nl-BE" baseline="0" dirty="0"/>
              <a:t>Bijkomend voordeel: re-integratie in een professionele context die hem vertrouwd is en bij collega’s en een werkgever die hij kent en waarmee hij een band heeft  (</a:t>
            </a:r>
            <a:r>
              <a:rPr lang="nl-BE" baseline="0" dirty="0" err="1"/>
              <a:t>makkeliljker</a:t>
            </a:r>
            <a:r>
              <a:rPr lang="nl-BE" baseline="0" dirty="0"/>
              <a:t> dan ergens opnieuw beginnen in een vreemde context)</a:t>
            </a:r>
          </a:p>
          <a:p>
            <a:pPr marL="457200" lvl="1" indent="0">
              <a:buFontTx/>
              <a:buNone/>
            </a:pPr>
            <a:r>
              <a:rPr lang="nl-BE" baseline="0" dirty="0"/>
              <a:t>= verhoogt de kansen op een vlottere re-integratie</a:t>
            </a:r>
          </a:p>
          <a:p>
            <a:pPr marL="457200" lvl="1" indent="0">
              <a:buFontTx/>
              <a:buNone/>
            </a:pPr>
            <a:endParaRPr lang="nl-BE" baseline="0" dirty="0"/>
          </a:p>
          <a:p>
            <a:pPr marL="628650" lvl="1" indent="-171450">
              <a:buFontTx/>
              <a:buChar char="-"/>
            </a:pPr>
            <a:r>
              <a:rPr lang="nl-BE" baseline="0" dirty="0"/>
              <a:t>Belangrijke rol voor PAAG: </a:t>
            </a:r>
          </a:p>
          <a:p>
            <a:pPr marL="1085850" lvl="2" indent="-171450">
              <a:buFontTx/>
              <a:buChar char="-"/>
            </a:pPr>
            <a:r>
              <a:rPr lang="nl-BE" baseline="0" dirty="0"/>
              <a:t>hij kent de arbeidsomstandigheden en de arbeidsplaats waar de WN werkt</a:t>
            </a:r>
          </a:p>
          <a:p>
            <a:pPr marL="1085850" lvl="2" indent="-171450">
              <a:buFontTx/>
              <a:buChar char="-"/>
            </a:pPr>
            <a:r>
              <a:rPr lang="nl-BE" baseline="0" dirty="0"/>
              <a:t>Hij kent de WN vaak ook </a:t>
            </a:r>
          </a:p>
          <a:p>
            <a:pPr marL="1085850" lvl="2" indent="-171450">
              <a:buFontTx/>
              <a:buChar char="-"/>
            </a:pPr>
            <a:r>
              <a:rPr lang="nl-BE" baseline="0" dirty="0"/>
              <a:t>Hij is meer vertrouwd met het beoordelen van professionele mogelijkheden van de WN dan de behandelend arts, die wel WN als patiënt kent maar niet als WN</a:t>
            </a:r>
          </a:p>
          <a:p>
            <a:pPr marL="1085850" lvl="2" indent="-171450">
              <a:buFontTx/>
              <a:buChar char="-"/>
            </a:pPr>
            <a:r>
              <a:rPr lang="nl-BE" baseline="0" dirty="0"/>
              <a:t>Hij is ook een gekend aanspreekpunt voor de WG  (veel meer dan BA of adviserend geneesheer)</a:t>
            </a:r>
          </a:p>
          <a:p>
            <a:pPr marL="1085850" lvl="2" indent="-171450">
              <a:buFontTx/>
              <a:buChar char="-"/>
            </a:pPr>
            <a:r>
              <a:rPr lang="nl-BE" baseline="0" dirty="0"/>
              <a:t>Hij maakt deel uit van een multidisciplinair team binnen de IDPB of de EDPB, wat toelaat om ook andere disciplines te betrekken die nuttig kunnen zijn voor re-integratie in bepaalde gevallen (bv. PA ergonomie, of PAPSY (bij arbeidsongeschiktheid als gevolg van MSA, rug/nekklachten of stress en </a:t>
            </a:r>
            <a:r>
              <a:rPr lang="nl-BE" baseline="0" dirty="0" err="1"/>
              <a:t>burnout</a:t>
            </a:r>
            <a:r>
              <a:rPr lang="nl-BE" baseline="0" dirty="0"/>
              <a:t> klachten)</a:t>
            </a:r>
          </a:p>
          <a:p>
            <a:pPr marL="628650" lvl="1" indent="-171450">
              <a:buFont typeface="Symbol"/>
              <a:buChar char="Þ"/>
            </a:pPr>
            <a:r>
              <a:rPr lang="nl-BE" u="sng" baseline="0" dirty="0"/>
              <a:t>Dit re-integratietraject is de bevoegdheid van de minister van werk omdat het kadert in de arbeidsrelatie: de uitwerking gebeurt via de welzijnswet en de arbeidsovereenkomstenwet</a:t>
            </a:r>
          </a:p>
          <a:p>
            <a:pPr marL="1085850" lvl="2" indent="-171450">
              <a:buFontTx/>
              <a:buChar char="-"/>
            </a:pPr>
            <a:endParaRPr lang="nl-BE" baseline="0" dirty="0"/>
          </a:p>
          <a:p>
            <a:pPr marL="171450" lvl="0" indent="-171450">
              <a:buFontTx/>
              <a:buChar char="-"/>
            </a:pPr>
            <a:r>
              <a:rPr lang="nl-BE" b="1" baseline="0" dirty="0"/>
              <a:t>Voor arbeidsongeschikten zonder arbeidsovereenkomst wordt een re-integratietraject gericht op sociaalprofessionele re-integratie uitgewerkt</a:t>
            </a:r>
          </a:p>
          <a:p>
            <a:pPr marL="628650" lvl="1" indent="-171450">
              <a:buFontTx/>
              <a:buChar char="-"/>
            </a:pPr>
            <a:r>
              <a:rPr lang="nl-BE" baseline="0" dirty="0"/>
              <a:t>Hier is geen WG (meer) aanwezig</a:t>
            </a:r>
          </a:p>
          <a:p>
            <a:pPr marL="628650" lvl="1" indent="-171450">
              <a:buFontTx/>
              <a:buChar char="-"/>
            </a:pPr>
            <a:r>
              <a:rPr lang="nl-BE" baseline="0" dirty="0"/>
              <a:t>De sleutelrol is hier weggelegd voor de adviserend geneesheer van de mutualiteit </a:t>
            </a:r>
          </a:p>
          <a:p>
            <a:pPr marL="628650" lvl="1" indent="-171450">
              <a:buFontTx/>
              <a:buChar char="-"/>
            </a:pPr>
            <a:r>
              <a:rPr lang="nl-BE" baseline="0" dirty="0"/>
              <a:t>Hij bekijkt de mogelijkheden voor werk/opleiding i.s.m. de regionale tewerkstellingsdiensten (VDAB, </a:t>
            </a:r>
            <a:r>
              <a:rPr lang="nl-BE" baseline="0" dirty="0" err="1"/>
              <a:t>Forem</a:t>
            </a:r>
            <a:r>
              <a:rPr lang="nl-BE" baseline="0" dirty="0"/>
              <a:t> en </a:t>
            </a:r>
            <a:r>
              <a:rPr lang="nl-BE" baseline="0" dirty="0" err="1"/>
              <a:t>Actiris</a:t>
            </a:r>
            <a:r>
              <a:rPr lang="nl-BE" baseline="0" dirty="0"/>
              <a:t>)</a:t>
            </a:r>
          </a:p>
          <a:p>
            <a:pPr marL="628650" lvl="1" indent="-171450">
              <a:buFont typeface="Symbol"/>
              <a:buChar char="Þ"/>
            </a:pPr>
            <a:r>
              <a:rPr lang="nl-BE" u="sng" baseline="0" dirty="0"/>
              <a:t>Dit re-integratietraject is de bevoegdheid van de minister van sociale zaken en zit integraal in de ZIV-wetgeving</a:t>
            </a:r>
          </a:p>
          <a:p>
            <a:pPr marL="457200" lvl="1" indent="0">
              <a:buFont typeface="Symbol"/>
              <a:buNone/>
            </a:pPr>
            <a:endParaRPr lang="nl-BE" u="sng" baseline="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99490F-B7CE-2F40-BB8E-2C28C3D6C5AE}" type="slidenum">
              <a:rPr lang="nl-NL" smtClean="0"/>
              <a:t>3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nl-NL"/>
              <a:t>re-integratie van werknemers </a:t>
            </a:r>
          </a:p>
        </p:txBody>
      </p:sp>
    </p:spTree>
    <p:extLst>
      <p:ext uri="{BB962C8B-B14F-4D97-AF65-F5344CB8AC3E}">
        <p14:creationId xmlns:p14="http://schemas.microsoft.com/office/powerpoint/2010/main" val="385542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Een</a:t>
            </a:r>
            <a:r>
              <a:rPr lang="en-US" dirty="0"/>
              <a:t> re-</a:t>
            </a:r>
            <a:r>
              <a:rPr lang="en-US" dirty="0" err="1"/>
              <a:t>integratietraject</a:t>
            </a:r>
            <a:r>
              <a:rPr lang="en-US" baseline="0" dirty="0"/>
              <a:t> </a:t>
            </a:r>
            <a:r>
              <a:rPr lang="en-US" baseline="0" dirty="0" err="1"/>
              <a:t>maakt</a:t>
            </a:r>
            <a:r>
              <a:rPr lang="en-US" baseline="0" dirty="0"/>
              <a:t> maar </a:t>
            </a:r>
            <a:r>
              <a:rPr lang="en-US" baseline="0" dirty="0" err="1"/>
              <a:t>kans</a:t>
            </a:r>
            <a:r>
              <a:rPr lang="en-US" baseline="0" dirty="0"/>
              <a:t> op </a:t>
            </a:r>
            <a:r>
              <a:rPr lang="en-US" baseline="0" dirty="0" err="1"/>
              <a:t>slagen</a:t>
            </a:r>
            <a:r>
              <a:rPr lang="en-US" baseline="0" dirty="0"/>
              <a:t> </a:t>
            </a:r>
            <a:r>
              <a:rPr lang="en-US" baseline="0" dirty="0" err="1"/>
              <a:t>als</a:t>
            </a:r>
            <a:r>
              <a:rPr lang="en-US" baseline="0" dirty="0"/>
              <a:t> </a:t>
            </a:r>
            <a:r>
              <a:rPr lang="en-US" baseline="0" dirty="0" err="1"/>
              <a:t>alle</a:t>
            </a:r>
            <a:r>
              <a:rPr lang="en-US" baseline="0" dirty="0"/>
              <a:t> </a:t>
            </a:r>
            <a:r>
              <a:rPr lang="en-US" baseline="0" dirty="0" err="1"/>
              <a:t>aspecten</a:t>
            </a:r>
            <a:r>
              <a:rPr lang="en-US" baseline="0" dirty="0"/>
              <a:t> </a:t>
            </a:r>
            <a:r>
              <a:rPr lang="en-US" baseline="0" dirty="0" err="1"/>
              <a:t>worden</a:t>
            </a:r>
            <a:r>
              <a:rPr lang="en-US" baseline="0" dirty="0"/>
              <a:t> </a:t>
            </a:r>
            <a:r>
              <a:rPr lang="en-US" baseline="0" dirty="0" err="1"/>
              <a:t>geregeld</a:t>
            </a:r>
            <a:r>
              <a:rPr lang="en-US" baseline="0" dirty="0"/>
              <a:t> die de </a:t>
            </a:r>
            <a:r>
              <a:rPr lang="en-US" baseline="0" dirty="0" err="1"/>
              <a:t>wedertewerkstelling</a:t>
            </a:r>
            <a:r>
              <a:rPr lang="en-US" baseline="0" dirty="0"/>
              <a:t> </a:t>
            </a:r>
            <a:r>
              <a:rPr lang="en-US" baseline="0" dirty="0" err="1"/>
              <a:t>kunnen</a:t>
            </a:r>
            <a:r>
              <a:rPr lang="en-US" baseline="0" dirty="0"/>
              <a:t> </a:t>
            </a:r>
            <a:r>
              <a:rPr lang="en-US" baseline="0" dirty="0" err="1"/>
              <a:t>belemmeren</a:t>
            </a:r>
            <a:r>
              <a:rPr lang="en-US" baseline="0" dirty="0"/>
              <a:t>. </a:t>
            </a:r>
          </a:p>
          <a:p>
            <a:endParaRPr lang="en-US" baseline="0" dirty="0"/>
          </a:p>
          <a:p>
            <a:r>
              <a:rPr lang="en-US" baseline="0" dirty="0"/>
              <a:t>DUS </a:t>
            </a:r>
            <a:r>
              <a:rPr lang="en-US" baseline="0" dirty="0" err="1"/>
              <a:t>daarom</a:t>
            </a:r>
            <a:r>
              <a:rPr lang="en-US" baseline="0" dirty="0"/>
              <a:t> </a:t>
            </a:r>
            <a:r>
              <a:rPr lang="en-US" baseline="0" dirty="0" err="1"/>
              <a:t>hebben</a:t>
            </a:r>
            <a:r>
              <a:rPr lang="en-US" baseline="0" dirty="0"/>
              <a:t> we </a:t>
            </a:r>
            <a:r>
              <a:rPr lang="en-US" baseline="0" dirty="0" err="1"/>
              <a:t>geprobeerd</a:t>
            </a:r>
            <a:r>
              <a:rPr lang="en-US" baseline="0" dirty="0"/>
              <a:t> om </a:t>
            </a:r>
            <a:r>
              <a:rPr lang="en-US" baseline="0" dirty="0" err="1"/>
              <a:t>zoveel</a:t>
            </a:r>
            <a:r>
              <a:rPr lang="en-US" baseline="0" dirty="0"/>
              <a:t> </a:t>
            </a:r>
            <a:r>
              <a:rPr lang="en-US" baseline="0" dirty="0" err="1"/>
              <a:t>mogelijk</a:t>
            </a:r>
            <a:r>
              <a:rPr lang="en-US" baseline="0" dirty="0"/>
              <a:t> </a:t>
            </a:r>
            <a:r>
              <a:rPr lang="en-US" baseline="0" dirty="0" err="1"/>
              <a:t>hindernissen</a:t>
            </a:r>
            <a:r>
              <a:rPr lang="en-US" baseline="0" dirty="0"/>
              <a:t> </a:t>
            </a:r>
            <a:r>
              <a:rPr lang="en-US" baseline="0" dirty="0" err="1"/>
              <a:t>uit</a:t>
            </a:r>
            <a:r>
              <a:rPr lang="en-US" baseline="0" dirty="0"/>
              <a:t> de </a:t>
            </a:r>
            <a:r>
              <a:rPr lang="en-US" baseline="0" dirty="0" err="1"/>
              <a:t>weg</a:t>
            </a:r>
            <a:r>
              <a:rPr lang="en-US" baseline="0" dirty="0"/>
              <a:t> </a:t>
            </a:r>
            <a:r>
              <a:rPr lang="en-US" baseline="0" dirty="0" err="1"/>
              <a:t>te</a:t>
            </a:r>
            <a:r>
              <a:rPr lang="en-US" baseline="0" dirty="0"/>
              <a:t> </a:t>
            </a:r>
            <a:r>
              <a:rPr lang="en-US" baseline="0" dirty="0" err="1"/>
              <a:t>ruimen</a:t>
            </a:r>
            <a:r>
              <a:rPr lang="en-US" baseline="0" dirty="0"/>
              <a:t>:</a:t>
            </a:r>
          </a:p>
          <a:p>
            <a:endParaRPr lang="en-US" baseline="0" dirty="0"/>
          </a:p>
          <a:p>
            <a:pPr marL="228600" indent="-228600">
              <a:buAutoNum type="arabicPeriod"/>
            </a:pPr>
            <a:r>
              <a:rPr lang="en-US" baseline="0" dirty="0"/>
              <a:t>Het re-</a:t>
            </a:r>
            <a:r>
              <a:rPr lang="en-US" baseline="0" dirty="0" err="1"/>
              <a:t>integratietraject</a:t>
            </a:r>
            <a:r>
              <a:rPr lang="en-US" baseline="0" dirty="0"/>
              <a:t> </a:t>
            </a:r>
            <a:r>
              <a:rPr lang="en-US" baseline="0" dirty="0" err="1"/>
              <a:t>zelf</a:t>
            </a:r>
            <a:r>
              <a:rPr lang="en-US" baseline="0" dirty="0"/>
              <a:t> is </a:t>
            </a:r>
            <a:r>
              <a:rPr lang="en-US" baseline="0" dirty="0" err="1"/>
              <a:t>uitgewerkt</a:t>
            </a:r>
            <a:r>
              <a:rPr lang="en-US" baseline="0" dirty="0"/>
              <a:t> </a:t>
            </a:r>
            <a:r>
              <a:rPr lang="en-US" baseline="0" dirty="0" err="1"/>
              <a:t>binnen</a:t>
            </a:r>
            <a:r>
              <a:rPr lang="en-US" baseline="0" dirty="0"/>
              <a:t> het </a:t>
            </a:r>
            <a:r>
              <a:rPr lang="en-US" baseline="0" dirty="0" err="1"/>
              <a:t>kader</a:t>
            </a:r>
            <a:r>
              <a:rPr lang="en-US" baseline="0" dirty="0"/>
              <a:t> </a:t>
            </a:r>
            <a:r>
              <a:rPr lang="en-US" baseline="0" dirty="0" err="1"/>
              <a:t>en</a:t>
            </a:r>
            <a:r>
              <a:rPr lang="en-US" baseline="0" dirty="0"/>
              <a:t> de </a:t>
            </a:r>
            <a:r>
              <a:rPr lang="en-US" baseline="0" dirty="0" err="1"/>
              <a:t>structuren</a:t>
            </a:r>
            <a:r>
              <a:rPr lang="en-US" baseline="0" dirty="0"/>
              <a:t> van de </a:t>
            </a:r>
            <a:r>
              <a:rPr lang="en-US" b="1" baseline="0" dirty="0" err="1"/>
              <a:t>Welzijnswetgeving</a:t>
            </a:r>
            <a:r>
              <a:rPr lang="en-US" b="1" baseline="0" dirty="0"/>
              <a:t>,</a:t>
            </a:r>
            <a:r>
              <a:rPr lang="en-US" baseline="0" dirty="0"/>
              <a:t> </a:t>
            </a:r>
            <a:r>
              <a:rPr lang="en-US" baseline="0" dirty="0" err="1"/>
              <a:t>i.h.b</a:t>
            </a:r>
            <a:r>
              <a:rPr lang="en-US" baseline="0" dirty="0"/>
              <a:t>. Het KB van 28/5/2003 op het </a:t>
            </a:r>
            <a:r>
              <a:rPr lang="en-US" baseline="0" dirty="0" err="1"/>
              <a:t>gezondheidstoezicht</a:t>
            </a:r>
            <a:r>
              <a:rPr lang="en-US" baseline="0" dirty="0"/>
              <a:t>. We </a:t>
            </a:r>
            <a:r>
              <a:rPr lang="en-US" baseline="0" dirty="0" err="1"/>
              <a:t>hebben</a:t>
            </a:r>
            <a:r>
              <a:rPr lang="en-US" baseline="0" dirty="0"/>
              <a:t> </a:t>
            </a:r>
            <a:r>
              <a:rPr lang="en-US" baseline="0" dirty="0" err="1"/>
              <a:t>daarin</a:t>
            </a:r>
            <a:r>
              <a:rPr lang="en-US" baseline="0" dirty="0"/>
              <a:t> </a:t>
            </a:r>
            <a:r>
              <a:rPr lang="en-US" baseline="0" dirty="0" err="1"/>
              <a:t>een</a:t>
            </a:r>
            <a:r>
              <a:rPr lang="en-US" baseline="0" dirty="0"/>
              <a:t> </a:t>
            </a:r>
            <a:r>
              <a:rPr lang="en-US" baseline="0" dirty="0" err="1"/>
              <a:t>afzonderlijke</a:t>
            </a:r>
            <a:r>
              <a:rPr lang="en-US" baseline="0" dirty="0"/>
              <a:t> </a:t>
            </a:r>
            <a:r>
              <a:rPr lang="en-US" baseline="0" dirty="0" err="1"/>
              <a:t>nieuwe</a:t>
            </a:r>
            <a:r>
              <a:rPr lang="en-US" baseline="0" dirty="0"/>
              <a:t> </a:t>
            </a:r>
            <a:r>
              <a:rPr lang="en-US" baseline="0" dirty="0" err="1"/>
              <a:t>afdeling</a:t>
            </a:r>
            <a:r>
              <a:rPr lang="en-US" baseline="0" dirty="0"/>
              <a:t> </a:t>
            </a:r>
            <a:r>
              <a:rPr lang="en-US" baseline="0" dirty="0" err="1"/>
              <a:t>geschreven</a:t>
            </a:r>
            <a:r>
              <a:rPr lang="en-US" baseline="0" dirty="0"/>
              <a:t> die </a:t>
            </a:r>
            <a:r>
              <a:rPr lang="en-US" baseline="0" dirty="0" err="1"/>
              <a:t>een</a:t>
            </a:r>
            <a:r>
              <a:rPr lang="en-US" baseline="0" dirty="0"/>
              <a:t> </a:t>
            </a:r>
            <a:r>
              <a:rPr lang="en-US" baseline="0" dirty="0" err="1"/>
              <a:t>chronologisch</a:t>
            </a:r>
            <a:r>
              <a:rPr lang="en-US" baseline="0" dirty="0"/>
              <a:t> </a:t>
            </a:r>
            <a:r>
              <a:rPr lang="en-US" baseline="0" dirty="0" err="1"/>
              <a:t>opgebouwd</a:t>
            </a:r>
            <a:r>
              <a:rPr lang="en-US" baseline="0" dirty="0"/>
              <a:t> </a:t>
            </a:r>
            <a:r>
              <a:rPr lang="en-US" baseline="0" dirty="0" err="1"/>
              <a:t>traject</a:t>
            </a:r>
            <a:r>
              <a:rPr lang="en-US" baseline="0" dirty="0"/>
              <a:t> </a:t>
            </a:r>
            <a:r>
              <a:rPr lang="en-US" baseline="0" dirty="0" err="1"/>
              <a:t>bevat</a:t>
            </a:r>
            <a:r>
              <a:rPr lang="en-US" baseline="0" dirty="0"/>
              <a:t> </a:t>
            </a:r>
          </a:p>
          <a:p>
            <a:pPr marL="228600" indent="-228600">
              <a:buAutoNum type="arabicPeriod"/>
            </a:pPr>
            <a:r>
              <a:rPr lang="en-US" baseline="0" dirty="0" err="1"/>
              <a:t>Daarnaast</a:t>
            </a:r>
            <a:r>
              <a:rPr lang="en-US" baseline="0" dirty="0"/>
              <a:t> </a:t>
            </a:r>
            <a:r>
              <a:rPr lang="en-US" baseline="0" dirty="0" err="1"/>
              <a:t>zijn</a:t>
            </a:r>
            <a:r>
              <a:rPr lang="en-US" baseline="0" dirty="0"/>
              <a:t> </a:t>
            </a:r>
            <a:r>
              <a:rPr lang="en-US" baseline="0" dirty="0" err="1"/>
              <a:t>er</a:t>
            </a:r>
            <a:r>
              <a:rPr lang="en-US" baseline="0" dirty="0"/>
              <a:t> </a:t>
            </a:r>
            <a:r>
              <a:rPr lang="en-US" baseline="0" dirty="0" err="1"/>
              <a:t>ook</a:t>
            </a:r>
            <a:r>
              <a:rPr lang="en-US" baseline="0" dirty="0"/>
              <a:t> </a:t>
            </a:r>
            <a:r>
              <a:rPr lang="en-US" baseline="0" dirty="0" err="1"/>
              <a:t>een</a:t>
            </a:r>
            <a:r>
              <a:rPr lang="en-US" baseline="0" dirty="0"/>
              <a:t> </a:t>
            </a:r>
            <a:r>
              <a:rPr lang="en-US" baseline="0" dirty="0" err="1"/>
              <a:t>aantal</a:t>
            </a:r>
            <a:r>
              <a:rPr lang="en-US" baseline="0" dirty="0"/>
              <a:t> </a:t>
            </a:r>
            <a:r>
              <a:rPr lang="en-US" baseline="0" dirty="0" err="1"/>
              <a:t>aanpassingen</a:t>
            </a:r>
            <a:r>
              <a:rPr lang="en-US" baseline="0" dirty="0"/>
              <a:t> </a:t>
            </a:r>
            <a:r>
              <a:rPr lang="en-US" baseline="0" dirty="0" err="1"/>
              <a:t>gebeurd</a:t>
            </a:r>
            <a:r>
              <a:rPr lang="en-US" baseline="0" dirty="0"/>
              <a:t> </a:t>
            </a:r>
            <a:r>
              <a:rPr lang="en-US" baseline="0" dirty="0" err="1"/>
              <a:t>aan</a:t>
            </a:r>
            <a:r>
              <a:rPr lang="en-US" baseline="0" dirty="0"/>
              <a:t> het </a:t>
            </a:r>
            <a:r>
              <a:rPr lang="en-US" baseline="0" dirty="0" err="1"/>
              <a:t>arbeidsrechtelijk</a:t>
            </a:r>
            <a:r>
              <a:rPr lang="en-US" baseline="0" dirty="0"/>
              <a:t> </a:t>
            </a:r>
            <a:r>
              <a:rPr lang="en-US" baseline="0" dirty="0" err="1"/>
              <a:t>kader</a:t>
            </a:r>
            <a:r>
              <a:rPr lang="en-US" baseline="0" dirty="0"/>
              <a:t> (</a:t>
            </a:r>
            <a:r>
              <a:rPr lang="en-US" b="1" baseline="0" dirty="0" err="1"/>
              <a:t>arbeidsovereenkomstenwet</a:t>
            </a:r>
            <a:r>
              <a:rPr lang="en-US" baseline="0" dirty="0"/>
              <a:t>): </a:t>
            </a:r>
            <a:r>
              <a:rPr lang="en-US" baseline="0" dirty="0" err="1"/>
              <a:t>als</a:t>
            </a:r>
            <a:r>
              <a:rPr lang="en-US" baseline="0" dirty="0"/>
              <a:t> </a:t>
            </a:r>
            <a:r>
              <a:rPr lang="en-US" baseline="0" dirty="0" err="1"/>
              <a:t>iemand</a:t>
            </a:r>
            <a:r>
              <a:rPr lang="en-US" baseline="0" dirty="0"/>
              <a:t> </a:t>
            </a:r>
            <a:r>
              <a:rPr lang="en-US" baseline="0" dirty="0" err="1"/>
              <a:t>tijdelijk</a:t>
            </a:r>
            <a:r>
              <a:rPr lang="en-US" baseline="0" dirty="0"/>
              <a:t> </a:t>
            </a:r>
            <a:r>
              <a:rPr lang="en-US" baseline="0" dirty="0" err="1"/>
              <a:t>ander</a:t>
            </a:r>
            <a:r>
              <a:rPr lang="en-US" baseline="0" dirty="0"/>
              <a:t> </a:t>
            </a:r>
            <a:r>
              <a:rPr lang="en-US" baseline="0" dirty="0" err="1"/>
              <a:t>werk</a:t>
            </a:r>
            <a:r>
              <a:rPr lang="en-US" baseline="0" dirty="0"/>
              <a:t> </a:t>
            </a:r>
            <a:r>
              <a:rPr lang="en-US" baseline="0" dirty="0" err="1"/>
              <a:t>gaat</a:t>
            </a:r>
            <a:r>
              <a:rPr lang="en-US" baseline="0" dirty="0"/>
              <a:t> </a:t>
            </a:r>
            <a:r>
              <a:rPr lang="en-US" baseline="0" dirty="0" err="1"/>
              <a:t>doen</a:t>
            </a:r>
            <a:r>
              <a:rPr lang="en-US" baseline="0" dirty="0"/>
              <a:t>, </a:t>
            </a:r>
            <a:r>
              <a:rPr lang="en-US" baseline="0" dirty="0" err="1"/>
              <a:t>moet</a:t>
            </a:r>
            <a:r>
              <a:rPr lang="en-US" baseline="0" dirty="0"/>
              <a:t> </a:t>
            </a:r>
            <a:r>
              <a:rPr lang="en-US" baseline="0" dirty="0" err="1"/>
              <a:t>er</a:t>
            </a:r>
            <a:r>
              <a:rPr lang="en-US" baseline="0" dirty="0"/>
              <a:t> </a:t>
            </a:r>
            <a:r>
              <a:rPr lang="en-US" baseline="0" dirty="0" err="1"/>
              <a:t>rechtszekerheid</a:t>
            </a:r>
            <a:r>
              <a:rPr lang="en-US" baseline="0" dirty="0"/>
              <a:t> </a:t>
            </a:r>
            <a:r>
              <a:rPr lang="en-US" baseline="0" dirty="0" err="1"/>
              <a:t>bestaan</a:t>
            </a:r>
            <a:r>
              <a:rPr lang="en-US" baseline="0" dirty="0"/>
              <a:t> over de </a:t>
            </a:r>
            <a:r>
              <a:rPr lang="en-US" baseline="0" dirty="0" err="1"/>
              <a:t>gevolgen</a:t>
            </a:r>
            <a:r>
              <a:rPr lang="en-US" baseline="0" dirty="0"/>
              <a:t> </a:t>
            </a:r>
            <a:r>
              <a:rPr lang="en-US" baseline="0" dirty="0" err="1"/>
              <a:t>hiervan</a:t>
            </a:r>
            <a:r>
              <a:rPr lang="en-US" baseline="0" dirty="0"/>
              <a:t>. </a:t>
            </a:r>
          </a:p>
          <a:p>
            <a:pPr marL="228600" indent="-228600">
              <a:buAutoNum type="arabicPeriod"/>
            </a:pPr>
            <a:r>
              <a:rPr lang="en-US" baseline="0" dirty="0" err="1"/>
              <a:t>Daarnaast</a:t>
            </a:r>
            <a:r>
              <a:rPr lang="en-US" baseline="0" dirty="0"/>
              <a:t> is </a:t>
            </a:r>
            <a:r>
              <a:rPr lang="en-US" baseline="0" dirty="0" err="1"/>
              <a:t>ook</a:t>
            </a:r>
            <a:r>
              <a:rPr lang="en-US" baseline="0" dirty="0"/>
              <a:t> de </a:t>
            </a:r>
            <a:r>
              <a:rPr lang="en-US" b="1" baseline="0" dirty="0" err="1"/>
              <a:t>ziektewetgeving</a:t>
            </a:r>
            <a:r>
              <a:rPr lang="en-US" baseline="0" dirty="0"/>
              <a:t> van </a:t>
            </a:r>
            <a:r>
              <a:rPr lang="en-US" baseline="0" dirty="0" err="1"/>
              <a:t>belang</a:t>
            </a:r>
            <a:r>
              <a:rPr lang="en-US" baseline="0" dirty="0"/>
              <a:t>, </a:t>
            </a:r>
            <a:r>
              <a:rPr lang="en-US" baseline="0" dirty="0" err="1"/>
              <a:t>niet</a:t>
            </a:r>
            <a:r>
              <a:rPr lang="en-US" baseline="0" dirty="0"/>
              <a:t> </a:t>
            </a:r>
            <a:r>
              <a:rPr lang="en-US" baseline="0" dirty="0" err="1"/>
              <a:t>alleen</a:t>
            </a:r>
            <a:r>
              <a:rPr lang="en-US" baseline="0" dirty="0"/>
              <a:t> </a:t>
            </a:r>
            <a:r>
              <a:rPr lang="en-US" baseline="0" dirty="0" err="1"/>
              <a:t>voor</a:t>
            </a:r>
            <a:r>
              <a:rPr lang="en-US" baseline="0" dirty="0"/>
              <a:t> het </a:t>
            </a:r>
            <a:r>
              <a:rPr lang="en-US" baseline="0" dirty="0" err="1"/>
              <a:t>uitwerken</a:t>
            </a:r>
            <a:r>
              <a:rPr lang="en-US" baseline="0" dirty="0"/>
              <a:t> van </a:t>
            </a:r>
            <a:r>
              <a:rPr lang="en-US" baseline="0" dirty="0" err="1"/>
              <a:t>een</a:t>
            </a:r>
            <a:r>
              <a:rPr lang="en-US" baseline="0" dirty="0"/>
              <a:t> re-</a:t>
            </a:r>
            <a:r>
              <a:rPr lang="en-US" baseline="0" dirty="0" err="1"/>
              <a:t>integratietraject</a:t>
            </a:r>
            <a:r>
              <a:rPr lang="en-US" baseline="0" dirty="0"/>
              <a:t> </a:t>
            </a:r>
            <a:r>
              <a:rPr lang="en-US" baseline="0" dirty="0" err="1"/>
              <a:t>voor</a:t>
            </a:r>
            <a:r>
              <a:rPr lang="en-US" baseline="0" dirty="0"/>
              <a:t> </a:t>
            </a:r>
            <a:r>
              <a:rPr lang="en-US" baseline="0" dirty="0" err="1"/>
              <a:t>arbeidsongeschikten</a:t>
            </a:r>
            <a:r>
              <a:rPr lang="en-US" baseline="0" dirty="0"/>
              <a:t> die </a:t>
            </a:r>
            <a:r>
              <a:rPr lang="en-US" baseline="0" dirty="0" err="1"/>
              <a:t>niet</a:t>
            </a:r>
            <a:r>
              <a:rPr lang="en-US" baseline="0" dirty="0"/>
              <a:t> </a:t>
            </a:r>
            <a:r>
              <a:rPr lang="en-US" baseline="0" dirty="0" err="1"/>
              <a:t>bij</a:t>
            </a:r>
            <a:r>
              <a:rPr lang="en-US" baseline="0" dirty="0"/>
              <a:t> </a:t>
            </a:r>
            <a:r>
              <a:rPr lang="en-US" baseline="0" dirty="0" err="1"/>
              <a:t>hun</a:t>
            </a:r>
            <a:r>
              <a:rPr lang="en-US" baseline="0" dirty="0"/>
              <a:t> </a:t>
            </a:r>
            <a:r>
              <a:rPr lang="en-US" baseline="0" dirty="0" err="1"/>
              <a:t>werkgever</a:t>
            </a:r>
            <a:r>
              <a:rPr lang="en-US" baseline="0" dirty="0"/>
              <a:t> </a:t>
            </a:r>
            <a:r>
              <a:rPr lang="en-US" baseline="0" dirty="0" err="1"/>
              <a:t>kunnen</a:t>
            </a:r>
            <a:r>
              <a:rPr lang="en-US" baseline="0" dirty="0"/>
              <a:t> </a:t>
            </a:r>
            <a:r>
              <a:rPr lang="en-US" baseline="0" dirty="0" err="1"/>
              <a:t>worden</a:t>
            </a:r>
            <a:r>
              <a:rPr lang="en-US" baseline="0" dirty="0"/>
              <a:t> </a:t>
            </a:r>
            <a:r>
              <a:rPr lang="en-US" baseline="0" dirty="0" err="1"/>
              <a:t>gere-integreerd</a:t>
            </a:r>
            <a:r>
              <a:rPr lang="en-US" baseline="0" dirty="0"/>
              <a:t>, maar </a:t>
            </a:r>
            <a:r>
              <a:rPr lang="en-US" baseline="0" dirty="0" err="1"/>
              <a:t>ook</a:t>
            </a:r>
            <a:r>
              <a:rPr lang="en-US" baseline="0" dirty="0"/>
              <a:t> </a:t>
            </a:r>
            <a:r>
              <a:rPr lang="en-US" baseline="0" dirty="0" err="1"/>
              <a:t>voor</a:t>
            </a:r>
            <a:r>
              <a:rPr lang="en-US" baseline="0" dirty="0"/>
              <a:t> de </a:t>
            </a:r>
            <a:r>
              <a:rPr lang="en-US" baseline="0" dirty="0" err="1"/>
              <a:t>mogelijkheden</a:t>
            </a:r>
            <a:r>
              <a:rPr lang="en-US" baseline="0" dirty="0"/>
              <a:t> van het </a:t>
            </a:r>
            <a:r>
              <a:rPr lang="en-US" baseline="0" dirty="0" err="1"/>
              <a:t>cumuleren</a:t>
            </a:r>
            <a:r>
              <a:rPr lang="en-US" baseline="0" dirty="0"/>
              <a:t> van loon met </a:t>
            </a:r>
            <a:r>
              <a:rPr lang="en-US" baseline="0" dirty="0" err="1"/>
              <a:t>ziekteuitkeringen</a:t>
            </a:r>
            <a:r>
              <a:rPr lang="en-US" baseline="0" dirty="0"/>
              <a:t> </a:t>
            </a:r>
            <a:r>
              <a:rPr lang="en-US" baseline="0" dirty="0" err="1"/>
              <a:t>bv</a:t>
            </a:r>
            <a:r>
              <a:rPr lang="en-US" baseline="0" dirty="0"/>
              <a:t>. </a:t>
            </a:r>
            <a:r>
              <a:rPr lang="en-US" baseline="0" dirty="0" err="1"/>
              <a:t>bij</a:t>
            </a:r>
            <a:r>
              <a:rPr lang="en-US" baseline="0" dirty="0"/>
              <a:t> </a:t>
            </a:r>
            <a:r>
              <a:rPr lang="en-US" baseline="0" dirty="0" err="1"/>
              <a:t>progressieve</a:t>
            </a:r>
            <a:r>
              <a:rPr lang="en-US" baseline="0" dirty="0"/>
              <a:t> </a:t>
            </a:r>
            <a:r>
              <a:rPr lang="en-US" baseline="0" dirty="0" err="1"/>
              <a:t>werkhervatting</a:t>
            </a:r>
            <a:r>
              <a:rPr lang="en-US" baseline="0" dirty="0"/>
              <a:t>. --- </a:t>
            </a:r>
            <a:r>
              <a:rPr lang="en-US" baseline="0" dirty="0" err="1"/>
              <a:t>bevoegdheid</a:t>
            </a:r>
            <a:r>
              <a:rPr lang="en-US" baseline="0" dirty="0"/>
              <a:t> minister De Block</a:t>
            </a:r>
          </a:p>
          <a:p>
            <a:pPr marL="228600" indent="-228600">
              <a:buAutoNum type="arabicPeriod"/>
            </a:pPr>
            <a:endParaRPr lang="en-US" baseline="0" dirty="0"/>
          </a:p>
          <a:p>
            <a:pPr marL="171450" indent="-171450">
              <a:buFont typeface="Symbol"/>
              <a:buChar char="Þ"/>
            </a:pPr>
            <a:r>
              <a:rPr lang="en-US" baseline="0" dirty="0" err="1"/>
              <a:t>Samenwerking</a:t>
            </a:r>
            <a:r>
              <a:rPr lang="en-US" baseline="0" dirty="0"/>
              <a:t> </a:t>
            </a:r>
            <a:r>
              <a:rPr lang="en-US" baseline="0" dirty="0" err="1"/>
              <a:t>nodig</a:t>
            </a:r>
            <a:r>
              <a:rPr lang="en-US" baseline="0" dirty="0"/>
              <a:t> om </a:t>
            </a:r>
            <a:r>
              <a:rPr lang="en-US" baseline="0" dirty="0" err="1"/>
              <a:t>een</a:t>
            </a:r>
            <a:r>
              <a:rPr lang="en-US" baseline="0" dirty="0"/>
              <a:t> </a:t>
            </a:r>
            <a:r>
              <a:rPr lang="en-US" baseline="0" dirty="0" err="1"/>
              <a:t>alomvattend</a:t>
            </a:r>
            <a:r>
              <a:rPr lang="en-US" baseline="0" dirty="0"/>
              <a:t> </a:t>
            </a:r>
            <a:r>
              <a:rPr lang="en-US" baseline="0" dirty="0" err="1"/>
              <a:t>systeem</a:t>
            </a:r>
            <a:r>
              <a:rPr lang="en-US" baseline="0" dirty="0"/>
              <a:t> van re-</a:t>
            </a:r>
            <a:r>
              <a:rPr lang="en-US" baseline="0" dirty="0" err="1"/>
              <a:t>integratie</a:t>
            </a:r>
            <a:r>
              <a:rPr lang="en-US" baseline="0" dirty="0"/>
              <a:t> op </a:t>
            </a:r>
            <a:r>
              <a:rPr lang="en-US" baseline="0" dirty="0" err="1"/>
              <a:t>te</a:t>
            </a:r>
            <a:r>
              <a:rPr lang="en-US" baseline="0" dirty="0"/>
              <a:t> </a:t>
            </a:r>
            <a:r>
              <a:rPr lang="en-US" baseline="0" dirty="0" err="1"/>
              <a:t>zetten</a:t>
            </a:r>
            <a:r>
              <a:rPr lang="en-US" baseline="0" dirty="0"/>
              <a:t> </a:t>
            </a:r>
            <a:r>
              <a:rPr lang="en-US" baseline="0" dirty="0" err="1"/>
              <a:t>dat</a:t>
            </a:r>
            <a:r>
              <a:rPr lang="en-US" baseline="0" dirty="0"/>
              <a:t> op </a:t>
            </a:r>
            <a:r>
              <a:rPr lang="en-US" baseline="0" dirty="0" err="1"/>
              <a:t>elkaar</a:t>
            </a:r>
            <a:r>
              <a:rPr lang="en-US" baseline="0" dirty="0"/>
              <a:t> </a:t>
            </a:r>
            <a:r>
              <a:rPr lang="en-US" baseline="0" dirty="0" err="1"/>
              <a:t>aansluit</a:t>
            </a:r>
            <a:r>
              <a:rPr lang="en-US" baseline="0" dirty="0"/>
              <a:t>. </a:t>
            </a:r>
          </a:p>
          <a:p>
            <a:pPr marL="0" indent="0">
              <a:buFont typeface="Symbol"/>
              <a:buNone/>
            </a:pPr>
            <a:endParaRPr lang="en-US" baseline="0" dirty="0"/>
          </a:p>
          <a:p>
            <a:pPr marL="171450" indent="-171450">
              <a:buFont typeface="Symbol"/>
              <a:buChar char="Þ"/>
            </a:pPr>
            <a:r>
              <a:rPr lang="en-US" baseline="0" dirty="0"/>
              <a:t>EEN UITZONDERING : </a:t>
            </a:r>
            <a:r>
              <a:rPr lang="en-US" b="1" baseline="0" dirty="0" err="1"/>
              <a:t>wedertewerkstelling</a:t>
            </a:r>
            <a:r>
              <a:rPr lang="en-US" b="1" baseline="0" dirty="0"/>
              <a:t> </a:t>
            </a:r>
            <a:r>
              <a:rPr lang="en-US" b="1" baseline="0" dirty="0" err="1"/>
              <a:t>na</a:t>
            </a:r>
            <a:r>
              <a:rPr lang="en-US" b="1" baseline="0" dirty="0"/>
              <a:t> </a:t>
            </a:r>
            <a:r>
              <a:rPr lang="en-US" b="1" baseline="0" dirty="0" err="1"/>
              <a:t>arbeidsongeval</a:t>
            </a:r>
            <a:r>
              <a:rPr lang="en-US" b="1" baseline="0" dirty="0"/>
              <a:t> of </a:t>
            </a:r>
            <a:r>
              <a:rPr lang="en-US" b="1" baseline="0" dirty="0" err="1"/>
              <a:t>beroepsziekte</a:t>
            </a:r>
            <a:r>
              <a:rPr lang="en-US" b="1" baseline="0" dirty="0"/>
              <a:t> is </a:t>
            </a:r>
            <a:r>
              <a:rPr lang="en-US" b="1" baseline="0" dirty="0" err="1"/>
              <a:t>uitgesloten</a:t>
            </a:r>
            <a:r>
              <a:rPr lang="en-US" b="1" baseline="0" dirty="0"/>
              <a:t> van </a:t>
            </a:r>
            <a:r>
              <a:rPr lang="en-US" b="1" baseline="0" dirty="0" err="1"/>
              <a:t>dit</a:t>
            </a:r>
            <a:r>
              <a:rPr lang="en-US" b="1" baseline="0" dirty="0"/>
              <a:t> </a:t>
            </a:r>
            <a:r>
              <a:rPr lang="en-US" b="1" baseline="0" dirty="0" err="1"/>
              <a:t>systeem</a:t>
            </a:r>
            <a:r>
              <a:rPr lang="en-US" b="1" baseline="0" dirty="0"/>
              <a:t> </a:t>
            </a:r>
            <a:r>
              <a:rPr lang="en-US" baseline="0" dirty="0"/>
              <a:t>(</a:t>
            </a:r>
            <a:r>
              <a:rPr lang="en-US" baseline="0" dirty="0" err="1"/>
              <a:t>althans</a:t>
            </a:r>
            <a:r>
              <a:rPr lang="en-US" baseline="0" dirty="0"/>
              <a:t> </a:t>
            </a:r>
            <a:r>
              <a:rPr lang="en-US" baseline="0" dirty="0" err="1"/>
              <a:t>voorlopig</a:t>
            </a:r>
            <a:r>
              <a:rPr lang="en-US" baseline="0" dirty="0"/>
              <a:t>): </a:t>
            </a:r>
            <a:r>
              <a:rPr lang="en-US" baseline="0" dirty="0" err="1"/>
              <a:t>zowel</a:t>
            </a:r>
            <a:r>
              <a:rPr lang="en-US" baseline="0" dirty="0"/>
              <a:t> de </a:t>
            </a:r>
            <a:r>
              <a:rPr lang="en-US" baseline="0" dirty="0" err="1"/>
              <a:t>Arbeidsongevallenwet</a:t>
            </a:r>
            <a:r>
              <a:rPr lang="en-US" baseline="0" dirty="0"/>
              <a:t> (1971) </a:t>
            </a:r>
            <a:r>
              <a:rPr lang="en-US" baseline="0" dirty="0" err="1"/>
              <a:t>als</a:t>
            </a:r>
            <a:r>
              <a:rPr lang="en-US" baseline="0" dirty="0"/>
              <a:t> de </a:t>
            </a:r>
            <a:r>
              <a:rPr lang="en-US" baseline="0" dirty="0" err="1"/>
              <a:t>Beroepsziektenwetten</a:t>
            </a:r>
            <a:r>
              <a:rPr lang="en-US" baseline="0" dirty="0"/>
              <a:t> </a:t>
            </a:r>
            <a:r>
              <a:rPr lang="en-US" baseline="0" dirty="0" err="1"/>
              <a:t>bevatten</a:t>
            </a:r>
            <a:r>
              <a:rPr lang="en-US" baseline="0" dirty="0"/>
              <a:t> op </a:t>
            </a:r>
            <a:r>
              <a:rPr lang="en-US" baseline="0" dirty="0" err="1"/>
              <a:t>dit</a:t>
            </a:r>
            <a:r>
              <a:rPr lang="en-US" baseline="0" dirty="0"/>
              <a:t> moment al </a:t>
            </a:r>
            <a:r>
              <a:rPr lang="en-US" baseline="0" dirty="0" err="1"/>
              <a:t>een</a:t>
            </a:r>
            <a:r>
              <a:rPr lang="en-US" baseline="0" dirty="0"/>
              <a:t> procedure </a:t>
            </a:r>
            <a:r>
              <a:rPr lang="en-US" baseline="0" dirty="0" err="1"/>
              <a:t>voor</a:t>
            </a:r>
            <a:r>
              <a:rPr lang="en-US" baseline="0" dirty="0"/>
              <a:t> </a:t>
            </a:r>
            <a:r>
              <a:rPr lang="en-US" baseline="0" dirty="0" err="1"/>
              <a:t>tijdelijke</a:t>
            </a:r>
            <a:r>
              <a:rPr lang="en-US" baseline="0" dirty="0"/>
              <a:t> / </a:t>
            </a:r>
            <a:r>
              <a:rPr lang="en-US" baseline="0" dirty="0" err="1"/>
              <a:t>gedeeltelijke</a:t>
            </a:r>
            <a:r>
              <a:rPr lang="en-US" baseline="0" dirty="0"/>
              <a:t> </a:t>
            </a:r>
            <a:r>
              <a:rPr lang="en-US" baseline="0" dirty="0" err="1"/>
              <a:t>wedertewerkstelling</a:t>
            </a:r>
            <a:r>
              <a:rPr lang="en-US" baseline="0" dirty="0"/>
              <a:t> die </a:t>
            </a:r>
            <a:r>
              <a:rPr lang="en-US" baseline="0" dirty="0" err="1"/>
              <a:t>losstaat</a:t>
            </a:r>
            <a:r>
              <a:rPr lang="en-US" baseline="0" dirty="0"/>
              <a:t> van </a:t>
            </a:r>
            <a:r>
              <a:rPr lang="en-US" baseline="0" dirty="0" err="1"/>
              <a:t>dit</a:t>
            </a:r>
            <a:r>
              <a:rPr lang="en-US" baseline="0" dirty="0"/>
              <a:t> </a:t>
            </a:r>
            <a:r>
              <a:rPr lang="en-US" baseline="0" dirty="0" err="1"/>
              <a:t>traject</a:t>
            </a:r>
            <a:r>
              <a:rPr lang="en-US" baseline="0" dirty="0"/>
              <a:t> (</a:t>
            </a:r>
            <a:r>
              <a:rPr lang="en-US" baseline="0" dirty="0" err="1"/>
              <a:t>niets</a:t>
            </a:r>
            <a:r>
              <a:rPr lang="en-US" baseline="0" dirty="0"/>
              <a:t> </a:t>
            </a:r>
            <a:r>
              <a:rPr lang="en-US" baseline="0" dirty="0" err="1"/>
              <a:t>sluit</a:t>
            </a:r>
            <a:r>
              <a:rPr lang="en-US" baseline="0" dirty="0"/>
              <a:t> </a:t>
            </a:r>
            <a:r>
              <a:rPr lang="en-US" baseline="0" dirty="0" err="1"/>
              <a:t>uit</a:t>
            </a:r>
            <a:r>
              <a:rPr lang="en-US" baseline="0" dirty="0"/>
              <a:t> </a:t>
            </a:r>
            <a:r>
              <a:rPr lang="en-US" baseline="0" dirty="0" err="1"/>
              <a:t>dat</a:t>
            </a:r>
            <a:r>
              <a:rPr lang="en-US" baseline="0" dirty="0"/>
              <a:t> </a:t>
            </a:r>
            <a:r>
              <a:rPr lang="en-US" baseline="0" dirty="0" err="1"/>
              <a:t>hier</a:t>
            </a:r>
            <a:r>
              <a:rPr lang="en-US" baseline="0" dirty="0"/>
              <a:t> later </a:t>
            </a:r>
            <a:r>
              <a:rPr lang="en-US" baseline="0" dirty="0" err="1"/>
              <a:t>toch</a:t>
            </a:r>
            <a:r>
              <a:rPr lang="en-US" baseline="0" dirty="0"/>
              <a:t> op </a:t>
            </a:r>
            <a:r>
              <a:rPr lang="en-US" baseline="0" dirty="0" err="1"/>
              <a:t>aangesloten</a:t>
            </a:r>
            <a:r>
              <a:rPr lang="en-US" baseline="0" dirty="0"/>
              <a:t> </a:t>
            </a:r>
            <a:r>
              <a:rPr lang="en-US" baseline="0" dirty="0" err="1"/>
              <a:t>wordt</a:t>
            </a:r>
            <a:r>
              <a:rPr lang="en-US" baseline="0" dirty="0"/>
              <a:t>)</a:t>
            </a:r>
          </a:p>
          <a:p>
            <a:pPr marL="171450" indent="-171450">
              <a:buFont typeface="Symbol"/>
              <a:buChar char="Þ"/>
            </a:pPr>
            <a:endParaRPr lang="en-US" baseline="0" dirty="0"/>
          </a:p>
          <a:p>
            <a:pPr marL="171450" indent="-171450">
              <a:buFont typeface="Symbol"/>
              <a:buChar char="Þ"/>
            </a:pPr>
            <a:r>
              <a:rPr lang="en-US" baseline="0" dirty="0"/>
              <a:t>WEL is het re-</a:t>
            </a:r>
            <a:r>
              <a:rPr lang="en-US" baseline="0" dirty="0" err="1"/>
              <a:t>integratietraject</a:t>
            </a:r>
            <a:r>
              <a:rPr lang="en-US" baseline="0" dirty="0"/>
              <a:t> in de mate van het </a:t>
            </a:r>
            <a:r>
              <a:rPr lang="en-US" baseline="0" dirty="0" err="1"/>
              <a:t>mogelijke</a:t>
            </a:r>
            <a:r>
              <a:rPr lang="en-US" baseline="0" dirty="0"/>
              <a:t> </a:t>
            </a:r>
            <a:r>
              <a:rPr lang="en-US" baseline="0" dirty="0" err="1"/>
              <a:t>ook</a:t>
            </a:r>
            <a:r>
              <a:rPr lang="en-US" baseline="0" dirty="0"/>
              <a:t> van </a:t>
            </a:r>
            <a:r>
              <a:rPr lang="en-US" baseline="0" dirty="0" err="1"/>
              <a:t>toepassing</a:t>
            </a:r>
            <a:r>
              <a:rPr lang="en-US" baseline="0" dirty="0"/>
              <a:t> op </a:t>
            </a:r>
            <a:r>
              <a:rPr lang="en-US" b="1" baseline="0" dirty="0" err="1"/>
              <a:t>statutair</a:t>
            </a:r>
            <a:r>
              <a:rPr lang="en-US" b="1" baseline="0" dirty="0"/>
              <a:t> </a:t>
            </a:r>
            <a:r>
              <a:rPr lang="en-US" b="1" baseline="0" dirty="0" err="1"/>
              <a:t>tewerkgestelden</a:t>
            </a:r>
            <a:r>
              <a:rPr lang="en-US" b="1" baseline="0" dirty="0"/>
              <a:t> </a:t>
            </a:r>
            <a:r>
              <a:rPr lang="en-US" baseline="0" dirty="0"/>
              <a:t>(</a:t>
            </a:r>
            <a:r>
              <a:rPr lang="en-US" baseline="0" dirty="0" err="1"/>
              <a:t>ambtenaren</a:t>
            </a:r>
            <a:r>
              <a:rPr lang="en-US" baseline="0" dirty="0"/>
              <a:t>): op </a:t>
            </a:r>
            <a:r>
              <a:rPr lang="en-US" baseline="0" dirty="0" err="1"/>
              <a:t>een</a:t>
            </a:r>
            <a:r>
              <a:rPr lang="en-US" baseline="0" dirty="0"/>
              <a:t> </a:t>
            </a:r>
            <a:r>
              <a:rPr lang="en-US" baseline="0" dirty="0" err="1"/>
              <a:t>aantal</a:t>
            </a:r>
            <a:r>
              <a:rPr lang="en-US" baseline="0" dirty="0"/>
              <a:t> </a:t>
            </a:r>
            <a:r>
              <a:rPr lang="en-US" baseline="0" dirty="0" err="1"/>
              <a:t>punten</a:t>
            </a:r>
            <a:r>
              <a:rPr lang="en-US" baseline="0" dirty="0"/>
              <a:t> is </a:t>
            </a:r>
            <a:r>
              <a:rPr lang="en-US" baseline="0" dirty="0" err="1"/>
              <a:t>hiervoor</a:t>
            </a:r>
            <a:r>
              <a:rPr lang="en-US" baseline="0" dirty="0"/>
              <a:t> </a:t>
            </a:r>
            <a:r>
              <a:rPr lang="en-US" baseline="0" dirty="0" err="1"/>
              <a:t>wel</a:t>
            </a:r>
            <a:r>
              <a:rPr lang="en-US" baseline="0" dirty="0"/>
              <a:t> nog </a:t>
            </a:r>
            <a:r>
              <a:rPr lang="en-US" baseline="0" dirty="0" err="1"/>
              <a:t>verduidelijking</a:t>
            </a:r>
            <a:r>
              <a:rPr lang="en-US" baseline="0" dirty="0"/>
              <a:t> </a:t>
            </a:r>
            <a:r>
              <a:rPr lang="en-US" baseline="0" dirty="0" err="1"/>
              <a:t>nodig</a:t>
            </a:r>
            <a:r>
              <a:rPr lang="en-US" baseline="0" dirty="0"/>
              <a:t>, </a:t>
            </a:r>
            <a:r>
              <a:rPr lang="en-US" baseline="0" dirty="0" err="1"/>
              <a:t>en</a:t>
            </a:r>
            <a:r>
              <a:rPr lang="en-US" baseline="0" dirty="0"/>
              <a:t> </a:t>
            </a:r>
            <a:r>
              <a:rPr lang="en-US" baseline="0" dirty="0" err="1"/>
              <a:t>daaraan</a:t>
            </a:r>
            <a:r>
              <a:rPr lang="en-US" baseline="0" dirty="0"/>
              <a:t> </a:t>
            </a:r>
            <a:r>
              <a:rPr lang="en-US" baseline="0" dirty="0" err="1"/>
              <a:t>wordt</a:t>
            </a:r>
            <a:r>
              <a:rPr lang="en-US" baseline="0" dirty="0"/>
              <a:t> </a:t>
            </a:r>
            <a:r>
              <a:rPr lang="en-US" baseline="0" dirty="0" err="1"/>
              <a:t>momenteel</a:t>
            </a:r>
            <a:r>
              <a:rPr lang="en-US" baseline="0" dirty="0"/>
              <a:t> </a:t>
            </a:r>
            <a:r>
              <a:rPr lang="en-US" baseline="0" dirty="0" err="1"/>
              <a:t>gewerkt</a:t>
            </a:r>
            <a:r>
              <a:rPr lang="en-US" baseline="0" dirty="0"/>
              <a:t> . 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re-integratie van werknemers </a:t>
            </a:r>
          </a:p>
        </p:txBody>
      </p:sp>
    </p:spTree>
    <p:extLst>
      <p:ext uri="{BB962C8B-B14F-4D97-AF65-F5344CB8AC3E}">
        <p14:creationId xmlns:p14="http://schemas.microsoft.com/office/powerpoint/2010/main" val="29683572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/>
              <a:t>Op </a:t>
            </a:r>
            <a:r>
              <a:rPr lang="en-US" b="1" dirty="0" err="1"/>
              <a:t>dit</a:t>
            </a:r>
            <a:r>
              <a:rPr lang="en-US" b="1" dirty="0"/>
              <a:t> moment is het </a:t>
            </a:r>
            <a:r>
              <a:rPr lang="en-US" b="1" dirty="0" err="1"/>
              <a:t>nieuwe</a:t>
            </a:r>
            <a:r>
              <a:rPr lang="en-US" b="1" dirty="0"/>
              <a:t> re-</a:t>
            </a:r>
            <a:r>
              <a:rPr lang="en-US" b="1" dirty="0" err="1"/>
              <a:t>integratie</a:t>
            </a:r>
            <a:r>
              <a:rPr lang="en-US" b="1" baseline="0" dirty="0" err="1"/>
              <a:t>traject</a:t>
            </a:r>
            <a:r>
              <a:rPr lang="en-US" b="1" baseline="0" dirty="0"/>
              <a:t> nog </a:t>
            </a:r>
            <a:r>
              <a:rPr lang="en-US" b="1" baseline="0" dirty="0" err="1"/>
              <a:t>niet</a:t>
            </a:r>
            <a:r>
              <a:rPr lang="en-US" b="1" baseline="0" dirty="0"/>
              <a:t> in </a:t>
            </a:r>
            <a:r>
              <a:rPr lang="en-US" b="1" baseline="0" dirty="0" err="1"/>
              <a:t>werking</a:t>
            </a:r>
            <a:r>
              <a:rPr lang="en-US" b="1" baseline="0" dirty="0"/>
              <a:t> </a:t>
            </a:r>
            <a:r>
              <a:rPr lang="en-US" b="1" baseline="0" dirty="0" err="1"/>
              <a:t>getreden</a:t>
            </a:r>
            <a:r>
              <a:rPr lang="en-US" b="1" baseline="0" dirty="0"/>
              <a:t>. </a:t>
            </a:r>
          </a:p>
          <a:p>
            <a:r>
              <a:rPr lang="en-US" baseline="0" dirty="0"/>
              <a:t>MAAR het is </a:t>
            </a:r>
            <a:r>
              <a:rPr lang="en-US" baseline="0" dirty="0" err="1"/>
              <a:t>niet</a:t>
            </a:r>
            <a:r>
              <a:rPr lang="en-US" baseline="0" dirty="0"/>
              <a:t> zo </a:t>
            </a:r>
            <a:r>
              <a:rPr lang="en-US" baseline="0" dirty="0" err="1"/>
              <a:t>dat</a:t>
            </a:r>
            <a:r>
              <a:rPr lang="en-US" baseline="0" dirty="0"/>
              <a:t> </a:t>
            </a:r>
            <a:r>
              <a:rPr lang="en-US" baseline="0" dirty="0" err="1"/>
              <a:t>er</a:t>
            </a:r>
            <a:r>
              <a:rPr lang="en-US" baseline="0" dirty="0"/>
              <a:t> </a:t>
            </a:r>
            <a:r>
              <a:rPr lang="en-US" baseline="0" dirty="0" err="1"/>
              <a:t>voordien</a:t>
            </a:r>
            <a:r>
              <a:rPr lang="en-US" baseline="0" dirty="0"/>
              <a:t> </a:t>
            </a:r>
            <a:r>
              <a:rPr lang="en-US" baseline="0" dirty="0" err="1"/>
              <a:t>niks</a:t>
            </a:r>
            <a:r>
              <a:rPr lang="en-US" baseline="0" dirty="0"/>
              <a:t> was: </a:t>
            </a:r>
          </a:p>
          <a:p>
            <a:r>
              <a:rPr lang="en-US" baseline="0" dirty="0"/>
              <a:t>=&gt; het KB </a:t>
            </a:r>
            <a:r>
              <a:rPr lang="en-US" baseline="0" dirty="0" err="1"/>
              <a:t>Gezondheidstoezicht</a:t>
            </a:r>
            <a:r>
              <a:rPr lang="en-US" baseline="0" dirty="0"/>
              <a:t> van 28 </a:t>
            </a:r>
            <a:r>
              <a:rPr lang="en-US" baseline="0" dirty="0" err="1"/>
              <a:t>mei</a:t>
            </a:r>
            <a:r>
              <a:rPr lang="en-US" baseline="0" dirty="0"/>
              <a:t> 2003 </a:t>
            </a:r>
            <a:r>
              <a:rPr lang="en-US" baseline="0" dirty="0" err="1"/>
              <a:t>bevatte</a:t>
            </a:r>
            <a:r>
              <a:rPr lang="en-US" baseline="0" dirty="0"/>
              <a:t> al </a:t>
            </a:r>
            <a:r>
              <a:rPr lang="en-US" baseline="0" dirty="0" err="1"/>
              <a:t>een</a:t>
            </a:r>
            <a:r>
              <a:rPr lang="en-US" baseline="0" dirty="0"/>
              <a:t> </a:t>
            </a:r>
            <a:r>
              <a:rPr lang="en-US" baseline="0" dirty="0" err="1"/>
              <a:t>aantal</a:t>
            </a:r>
            <a:r>
              <a:rPr lang="en-US" baseline="0" dirty="0"/>
              <a:t> </a:t>
            </a:r>
            <a:r>
              <a:rPr lang="en-US" baseline="0" dirty="0" err="1"/>
              <a:t>mogelijkheden</a:t>
            </a:r>
            <a:r>
              <a:rPr lang="en-US" baseline="0" dirty="0"/>
              <a:t> </a:t>
            </a:r>
            <a:r>
              <a:rPr lang="en-US" baseline="0" dirty="0" err="1"/>
              <a:t>voor</a:t>
            </a:r>
            <a:r>
              <a:rPr lang="en-US" baseline="0" dirty="0"/>
              <a:t> re-</a:t>
            </a:r>
            <a:r>
              <a:rPr lang="en-US" baseline="0" dirty="0" err="1"/>
              <a:t>integratie</a:t>
            </a:r>
            <a:r>
              <a:rPr lang="en-US" baseline="0" dirty="0"/>
              <a:t>, maar die </a:t>
            </a:r>
            <a:r>
              <a:rPr lang="en-US" baseline="0" dirty="0" err="1"/>
              <a:t>zijn</a:t>
            </a:r>
            <a:r>
              <a:rPr lang="en-US" baseline="0" dirty="0"/>
              <a:t> </a:t>
            </a:r>
            <a:r>
              <a:rPr lang="en-US" baseline="0" dirty="0" err="1"/>
              <a:t>zeer</a:t>
            </a:r>
            <a:r>
              <a:rPr lang="en-US" baseline="0" dirty="0"/>
              <a:t> </a:t>
            </a:r>
            <a:r>
              <a:rPr lang="en-US" baseline="0" dirty="0" err="1"/>
              <a:t>beperkt</a:t>
            </a:r>
            <a:endParaRPr lang="en-US" baseline="0" dirty="0"/>
          </a:p>
          <a:p>
            <a:pPr marL="171450" indent="-171450">
              <a:buFontTx/>
              <a:buChar char="-"/>
            </a:pPr>
            <a:r>
              <a:rPr lang="en-US" baseline="0" dirty="0" err="1"/>
              <a:t>Alleen</a:t>
            </a:r>
            <a:r>
              <a:rPr lang="en-US" baseline="0" dirty="0"/>
              <a:t> </a:t>
            </a:r>
            <a:r>
              <a:rPr lang="en-US" baseline="0" dirty="0" err="1"/>
              <a:t>bij</a:t>
            </a:r>
            <a:r>
              <a:rPr lang="en-US" baseline="0" dirty="0"/>
              <a:t> </a:t>
            </a:r>
            <a:r>
              <a:rPr lang="en-US" baseline="0" dirty="0" err="1"/>
              <a:t>een</a:t>
            </a:r>
            <a:r>
              <a:rPr lang="en-US" baseline="0" dirty="0"/>
              <a:t> </a:t>
            </a:r>
            <a:r>
              <a:rPr lang="en-US" baseline="0" dirty="0" err="1"/>
              <a:t>werknemer</a:t>
            </a:r>
            <a:r>
              <a:rPr lang="en-US" baseline="0" dirty="0"/>
              <a:t> die </a:t>
            </a:r>
            <a:r>
              <a:rPr lang="en-US" b="1" baseline="0" dirty="0" err="1"/>
              <a:t>definitief</a:t>
            </a:r>
            <a:r>
              <a:rPr lang="en-US" b="1" baseline="0" dirty="0"/>
              <a:t> </a:t>
            </a:r>
            <a:r>
              <a:rPr lang="en-US" b="1" baseline="0" dirty="0" err="1"/>
              <a:t>ongeschikt</a:t>
            </a:r>
            <a:r>
              <a:rPr lang="en-US" b="1" baseline="0" dirty="0"/>
              <a:t> </a:t>
            </a:r>
            <a:r>
              <a:rPr lang="en-US" baseline="0" dirty="0" err="1"/>
              <a:t>wordt</a:t>
            </a:r>
            <a:r>
              <a:rPr lang="en-US" baseline="0" dirty="0"/>
              <a:t> </a:t>
            </a:r>
            <a:r>
              <a:rPr lang="en-US" baseline="0" dirty="0" err="1"/>
              <a:t>verklaard</a:t>
            </a:r>
            <a:r>
              <a:rPr lang="en-US" baseline="0" dirty="0"/>
              <a:t> </a:t>
            </a:r>
            <a:r>
              <a:rPr lang="en-US" baseline="0" dirty="0" err="1"/>
              <a:t>voor</a:t>
            </a:r>
            <a:r>
              <a:rPr lang="en-US" baseline="0" dirty="0"/>
              <a:t> </a:t>
            </a:r>
            <a:r>
              <a:rPr lang="en-US" baseline="0" dirty="0" err="1"/>
              <a:t>zijn</a:t>
            </a:r>
            <a:r>
              <a:rPr lang="en-US" baseline="0" dirty="0"/>
              <a:t> </a:t>
            </a:r>
            <a:r>
              <a:rPr lang="en-US" baseline="0" dirty="0" err="1"/>
              <a:t>werk</a:t>
            </a:r>
            <a:r>
              <a:rPr lang="en-US" baseline="0" dirty="0"/>
              <a:t> </a:t>
            </a:r>
          </a:p>
          <a:p>
            <a:pPr marL="171450" indent="-171450">
              <a:buFontTx/>
              <a:buChar char="-"/>
            </a:pPr>
            <a:r>
              <a:rPr lang="en-US" baseline="0" dirty="0" err="1"/>
              <a:t>Bv</a:t>
            </a:r>
            <a:r>
              <a:rPr lang="en-US" baseline="0" dirty="0"/>
              <a:t>. </a:t>
            </a:r>
            <a:r>
              <a:rPr lang="en-US" baseline="0" dirty="0" err="1"/>
              <a:t>na</a:t>
            </a:r>
            <a:r>
              <a:rPr lang="en-US" baseline="0" dirty="0"/>
              <a:t> </a:t>
            </a:r>
            <a:r>
              <a:rPr lang="en-US" baseline="0" dirty="0" err="1"/>
              <a:t>een</a:t>
            </a:r>
            <a:r>
              <a:rPr lang="en-US" baseline="0" dirty="0"/>
              <a:t> </a:t>
            </a:r>
            <a:r>
              <a:rPr lang="en-US" baseline="0" dirty="0" err="1"/>
              <a:t>beslissing</a:t>
            </a:r>
            <a:r>
              <a:rPr lang="en-US" baseline="0" dirty="0"/>
              <a:t> van de </a:t>
            </a:r>
            <a:r>
              <a:rPr lang="en-US" baseline="0" dirty="0" err="1"/>
              <a:t>behandelend</a:t>
            </a:r>
            <a:r>
              <a:rPr lang="en-US" baseline="0" dirty="0"/>
              <a:t> arts, </a:t>
            </a:r>
            <a:r>
              <a:rPr lang="en-US" baseline="0" dirty="0" err="1"/>
              <a:t>ofwel</a:t>
            </a:r>
            <a:r>
              <a:rPr lang="en-US" baseline="0" dirty="0"/>
              <a:t> </a:t>
            </a:r>
            <a:r>
              <a:rPr lang="en-US" baseline="0" dirty="0" err="1"/>
              <a:t>na</a:t>
            </a:r>
            <a:r>
              <a:rPr lang="en-US" baseline="0" dirty="0"/>
              <a:t> </a:t>
            </a:r>
            <a:r>
              <a:rPr lang="en-US" baseline="0" dirty="0" err="1"/>
              <a:t>een</a:t>
            </a:r>
            <a:r>
              <a:rPr lang="en-US" baseline="0" dirty="0"/>
              <a:t> </a:t>
            </a:r>
            <a:r>
              <a:rPr lang="en-US" baseline="0" dirty="0" err="1"/>
              <a:t>beslissing</a:t>
            </a:r>
            <a:r>
              <a:rPr lang="en-US" baseline="0" dirty="0"/>
              <a:t> van de </a:t>
            </a:r>
            <a:r>
              <a:rPr lang="en-US" baseline="0" dirty="0" err="1"/>
              <a:t>arbeidsgeneesheer</a:t>
            </a:r>
            <a:endParaRPr lang="en-US" baseline="0" dirty="0"/>
          </a:p>
          <a:p>
            <a:pPr marL="171450" indent="-171450">
              <a:buFontTx/>
              <a:buChar char="-"/>
            </a:pPr>
            <a:r>
              <a:rPr lang="en-US" baseline="0" dirty="0" err="1"/>
              <a:t>Enkel</a:t>
            </a:r>
            <a:r>
              <a:rPr lang="en-US" baseline="0" dirty="0"/>
              <a:t> op </a:t>
            </a:r>
            <a:r>
              <a:rPr lang="en-US" baseline="0" dirty="0" err="1"/>
              <a:t>initiatief</a:t>
            </a:r>
            <a:r>
              <a:rPr lang="en-US" baseline="0" dirty="0"/>
              <a:t> van de </a:t>
            </a:r>
            <a:r>
              <a:rPr lang="en-US" baseline="0" dirty="0" err="1"/>
              <a:t>werknemer</a:t>
            </a:r>
            <a:r>
              <a:rPr lang="en-US" baseline="0" dirty="0"/>
              <a:t> </a:t>
            </a:r>
            <a:r>
              <a:rPr lang="en-US" baseline="0" dirty="0" err="1"/>
              <a:t>zelf</a:t>
            </a:r>
            <a:endParaRPr lang="en-US" baseline="0" dirty="0"/>
          </a:p>
          <a:p>
            <a:pPr marL="0" indent="0">
              <a:buFontTx/>
              <a:buNone/>
            </a:pPr>
            <a:endParaRPr lang="en-US" baseline="0" dirty="0"/>
          </a:p>
          <a:p>
            <a:pPr marL="171450" indent="-171450">
              <a:buFont typeface="Symbol"/>
              <a:buChar char="Þ"/>
            </a:pPr>
            <a:r>
              <a:rPr lang="en-US" b="1" baseline="0" dirty="0" err="1"/>
              <a:t>Nieuwe</a:t>
            </a:r>
            <a:r>
              <a:rPr lang="en-US" b="1" baseline="0" dirty="0"/>
              <a:t> procedure </a:t>
            </a:r>
            <a:r>
              <a:rPr lang="en-US" b="1" baseline="0" dirty="0" err="1"/>
              <a:t>biedt</a:t>
            </a:r>
            <a:r>
              <a:rPr lang="en-US" b="1" baseline="0" dirty="0"/>
              <a:t> </a:t>
            </a:r>
            <a:r>
              <a:rPr lang="en-US" b="1" baseline="0" dirty="0" err="1"/>
              <a:t>meer</a:t>
            </a:r>
            <a:r>
              <a:rPr lang="en-US" b="1" baseline="0" dirty="0"/>
              <a:t> </a:t>
            </a:r>
            <a:r>
              <a:rPr lang="en-US" b="1" baseline="0" dirty="0" err="1"/>
              <a:t>kans</a:t>
            </a:r>
            <a:r>
              <a:rPr lang="en-US" b="1" baseline="0" dirty="0"/>
              <a:t> </a:t>
            </a:r>
            <a:r>
              <a:rPr lang="en-US" b="1" baseline="0" dirty="0" err="1"/>
              <a:t>dat</a:t>
            </a:r>
            <a:r>
              <a:rPr lang="en-US" b="1" baseline="0" dirty="0"/>
              <a:t> </a:t>
            </a:r>
            <a:r>
              <a:rPr lang="en-US" b="1" baseline="0" dirty="0" err="1"/>
              <a:t>er</a:t>
            </a:r>
            <a:r>
              <a:rPr lang="en-US" b="1" baseline="0" dirty="0"/>
              <a:t> </a:t>
            </a:r>
            <a:r>
              <a:rPr lang="en-US" b="1" baseline="0" dirty="0" err="1"/>
              <a:t>daadwerkelijk</a:t>
            </a:r>
            <a:r>
              <a:rPr lang="en-US" b="1" baseline="0" dirty="0"/>
              <a:t> </a:t>
            </a:r>
            <a:r>
              <a:rPr lang="en-US" b="1" baseline="0" dirty="0" err="1"/>
              <a:t>gezocht</a:t>
            </a:r>
            <a:r>
              <a:rPr lang="en-US" b="1" baseline="0" dirty="0"/>
              <a:t> </a:t>
            </a:r>
            <a:r>
              <a:rPr lang="en-US" b="1" baseline="0" dirty="0" err="1"/>
              <a:t>wordt</a:t>
            </a:r>
            <a:r>
              <a:rPr lang="en-US" b="1" baseline="0" dirty="0"/>
              <a:t> </a:t>
            </a:r>
            <a:r>
              <a:rPr lang="en-US" b="1" baseline="0" dirty="0" err="1"/>
              <a:t>naar</a:t>
            </a:r>
            <a:r>
              <a:rPr lang="en-US" b="1" baseline="0" dirty="0"/>
              <a:t> </a:t>
            </a:r>
            <a:r>
              <a:rPr lang="en-US" b="1" baseline="0" dirty="0" err="1"/>
              <a:t>ander</a:t>
            </a:r>
            <a:r>
              <a:rPr lang="en-US" b="1" baseline="0" dirty="0"/>
              <a:t>/</a:t>
            </a:r>
            <a:r>
              <a:rPr lang="en-US" b="1" baseline="0" dirty="0" err="1"/>
              <a:t>aangepast</a:t>
            </a:r>
            <a:r>
              <a:rPr lang="en-US" b="1" baseline="0" dirty="0"/>
              <a:t> </a:t>
            </a:r>
            <a:r>
              <a:rPr lang="en-US" b="1" baseline="0" dirty="0" err="1"/>
              <a:t>werk</a:t>
            </a:r>
            <a:r>
              <a:rPr lang="en-US" baseline="0" dirty="0"/>
              <a:t>, want </a:t>
            </a:r>
          </a:p>
          <a:p>
            <a:pPr marL="171450" indent="-171450">
              <a:buFontTx/>
              <a:buChar char="-"/>
            </a:pPr>
            <a:r>
              <a:rPr lang="en-US" baseline="0" dirty="0"/>
              <a:t>het </a:t>
            </a:r>
            <a:r>
              <a:rPr lang="en-US" baseline="0" dirty="0" err="1"/>
              <a:t>bevat</a:t>
            </a:r>
            <a:r>
              <a:rPr lang="en-US" baseline="0" dirty="0"/>
              <a:t> </a:t>
            </a:r>
            <a:r>
              <a:rPr lang="en-US" baseline="0" dirty="0" err="1"/>
              <a:t>termijnen</a:t>
            </a:r>
            <a:r>
              <a:rPr lang="en-US" baseline="0" dirty="0"/>
              <a:t> </a:t>
            </a:r>
            <a:r>
              <a:rPr lang="en-US" baseline="0" dirty="0" err="1"/>
              <a:t>voor</a:t>
            </a:r>
            <a:r>
              <a:rPr lang="en-US" baseline="0" dirty="0"/>
              <a:t> het </a:t>
            </a:r>
            <a:r>
              <a:rPr lang="en-US" baseline="0" dirty="0" err="1"/>
              <a:t>doorlopen</a:t>
            </a:r>
            <a:r>
              <a:rPr lang="en-US" baseline="0" dirty="0"/>
              <a:t> van de </a:t>
            </a:r>
            <a:r>
              <a:rPr lang="en-US" baseline="0" dirty="0" err="1"/>
              <a:t>stappen</a:t>
            </a:r>
            <a:r>
              <a:rPr lang="en-US" baseline="0" dirty="0"/>
              <a:t> van het </a:t>
            </a:r>
            <a:r>
              <a:rPr lang="en-US" baseline="0" dirty="0" err="1"/>
              <a:t>traject</a:t>
            </a:r>
            <a:r>
              <a:rPr lang="en-US" baseline="0" dirty="0"/>
              <a:t> </a:t>
            </a:r>
            <a:r>
              <a:rPr lang="en-US" baseline="0" dirty="0" err="1"/>
              <a:t>en</a:t>
            </a:r>
            <a:r>
              <a:rPr lang="en-US" baseline="0" dirty="0"/>
              <a:t> </a:t>
            </a:r>
          </a:p>
          <a:p>
            <a:pPr marL="171450" indent="-171450">
              <a:buFontTx/>
              <a:buChar char="-"/>
            </a:pPr>
            <a:r>
              <a:rPr lang="en-US" baseline="0" dirty="0" err="1"/>
              <a:t>een</a:t>
            </a:r>
            <a:r>
              <a:rPr lang="en-US" baseline="0" dirty="0"/>
              <a:t> </a:t>
            </a:r>
            <a:r>
              <a:rPr lang="en-US" baseline="0" dirty="0" err="1"/>
              <a:t>motiveringsplicht</a:t>
            </a:r>
            <a:r>
              <a:rPr lang="en-US" baseline="0" dirty="0"/>
              <a:t> </a:t>
            </a:r>
            <a:r>
              <a:rPr lang="en-US" baseline="0" dirty="0" err="1"/>
              <a:t>wanneer</a:t>
            </a:r>
            <a:r>
              <a:rPr lang="en-US" baseline="0" dirty="0"/>
              <a:t> </a:t>
            </a:r>
            <a:r>
              <a:rPr lang="en-US" baseline="0" dirty="0" err="1"/>
              <a:t>er</a:t>
            </a:r>
            <a:r>
              <a:rPr lang="en-US" baseline="0" dirty="0"/>
              <a:t> </a:t>
            </a:r>
            <a:r>
              <a:rPr lang="en-US" baseline="0" dirty="0" err="1"/>
              <a:t>geen</a:t>
            </a:r>
            <a:r>
              <a:rPr lang="en-US" baseline="0" dirty="0"/>
              <a:t> </a:t>
            </a:r>
            <a:r>
              <a:rPr lang="en-US" baseline="0" dirty="0" err="1"/>
              <a:t>alternatieven</a:t>
            </a:r>
            <a:r>
              <a:rPr lang="en-US" baseline="0" dirty="0"/>
              <a:t> </a:t>
            </a:r>
            <a:r>
              <a:rPr lang="en-US" baseline="0" dirty="0" err="1"/>
              <a:t>worden</a:t>
            </a:r>
            <a:r>
              <a:rPr lang="en-US" baseline="0" dirty="0"/>
              <a:t> </a:t>
            </a:r>
            <a:r>
              <a:rPr lang="en-US" baseline="0" dirty="0" err="1"/>
              <a:t>aangeboden</a:t>
            </a:r>
            <a:r>
              <a:rPr lang="en-US" baseline="0" dirty="0"/>
              <a:t> </a:t>
            </a:r>
            <a:r>
              <a:rPr lang="en-US" baseline="0" dirty="0" err="1"/>
              <a:t>en</a:t>
            </a:r>
            <a:r>
              <a:rPr lang="en-US" baseline="0" dirty="0"/>
              <a:t> </a:t>
            </a:r>
          </a:p>
          <a:p>
            <a:pPr marL="171450" indent="-171450">
              <a:buFontTx/>
              <a:buChar char="-"/>
            </a:pPr>
            <a:r>
              <a:rPr lang="en-US" baseline="0" dirty="0" err="1"/>
              <a:t>zet</a:t>
            </a:r>
            <a:r>
              <a:rPr lang="en-US" baseline="0" dirty="0"/>
              <a:t> </a:t>
            </a:r>
            <a:r>
              <a:rPr lang="en-US" baseline="0" dirty="0" err="1"/>
              <a:t>meer</a:t>
            </a:r>
            <a:r>
              <a:rPr lang="en-US" baseline="0" dirty="0"/>
              <a:t> </a:t>
            </a:r>
            <a:r>
              <a:rPr lang="en-US" baseline="0" dirty="0" err="1"/>
              <a:t>aan</a:t>
            </a:r>
            <a:r>
              <a:rPr lang="en-US" baseline="0" dirty="0"/>
              <a:t> tot </a:t>
            </a:r>
            <a:r>
              <a:rPr lang="en-US" baseline="0" dirty="0" err="1"/>
              <a:t>een</a:t>
            </a:r>
            <a:r>
              <a:rPr lang="en-US" baseline="0" dirty="0"/>
              <a:t> </a:t>
            </a:r>
            <a:r>
              <a:rPr lang="en-US" baseline="0" dirty="0" err="1"/>
              <a:t>uitdrukkelijk</a:t>
            </a:r>
            <a:r>
              <a:rPr lang="en-US" baseline="0" dirty="0"/>
              <a:t> </a:t>
            </a:r>
            <a:r>
              <a:rPr lang="en-US" baseline="0" dirty="0" err="1"/>
              <a:t>overleg</a:t>
            </a:r>
            <a:r>
              <a:rPr lang="en-US" baseline="0" dirty="0"/>
              <a:t> over de </a:t>
            </a:r>
            <a:r>
              <a:rPr lang="en-US" baseline="0" dirty="0" err="1"/>
              <a:t>mogelijkheden</a:t>
            </a:r>
            <a:endParaRPr lang="en-US" baseline="0" dirty="0"/>
          </a:p>
          <a:p>
            <a:pPr marL="171450" indent="-171450">
              <a:buFontTx/>
              <a:buChar char="-"/>
            </a:pPr>
            <a:r>
              <a:rPr lang="en-US" baseline="0" dirty="0" err="1"/>
              <a:t>En</a:t>
            </a:r>
            <a:r>
              <a:rPr lang="en-US" baseline="0" dirty="0"/>
              <a:t> </a:t>
            </a:r>
            <a:r>
              <a:rPr lang="en-US" baseline="0" dirty="0" err="1"/>
              <a:t>kadert</a:t>
            </a:r>
            <a:r>
              <a:rPr lang="en-US" baseline="0" dirty="0"/>
              <a:t> </a:t>
            </a:r>
            <a:r>
              <a:rPr lang="en-US" baseline="0" dirty="0" err="1"/>
              <a:t>tenslotte</a:t>
            </a:r>
            <a:r>
              <a:rPr lang="en-US" baseline="0" dirty="0"/>
              <a:t> </a:t>
            </a:r>
            <a:r>
              <a:rPr lang="en-US" baseline="0" dirty="0" err="1"/>
              <a:t>binnen</a:t>
            </a:r>
            <a:r>
              <a:rPr lang="en-US" baseline="0" dirty="0"/>
              <a:t> </a:t>
            </a:r>
            <a:r>
              <a:rPr lang="en-US" baseline="0" dirty="0" err="1"/>
              <a:t>een</a:t>
            </a:r>
            <a:r>
              <a:rPr lang="en-US" baseline="0" dirty="0"/>
              <a:t> re-</a:t>
            </a:r>
            <a:r>
              <a:rPr lang="en-US" baseline="0" dirty="0" err="1"/>
              <a:t>integratiebeleid</a:t>
            </a:r>
            <a:r>
              <a:rPr lang="en-US" baseline="0" dirty="0"/>
              <a:t> </a:t>
            </a:r>
            <a:r>
              <a:rPr lang="en-US" baseline="0" dirty="0" err="1"/>
              <a:t>dat</a:t>
            </a:r>
            <a:r>
              <a:rPr lang="en-US" baseline="0" dirty="0"/>
              <a:t> </a:t>
            </a:r>
            <a:r>
              <a:rPr lang="en-US" baseline="0" dirty="0" err="1"/>
              <a:t>collectief</a:t>
            </a:r>
            <a:r>
              <a:rPr lang="en-US" baseline="0" dirty="0"/>
              <a:t> </a:t>
            </a:r>
            <a:r>
              <a:rPr lang="en-US" baseline="0" dirty="0" err="1"/>
              <a:t>moet</a:t>
            </a:r>
            <a:r>
              <a:rPr lang="en-US" baseline="0" dirty="0"/>
              <a:t> </a:t>
            </a:r>
            <a:r>
              <a:rPr lang="en-US" baseline="0" dirty="0" err="1"/>
              <a:t>worden</a:t>
            </a:r>
            <a:r>
              <a:rPr lang="en-US" baseline="0" dirty="0"/>
              <a:t> </a:t>
            </a:r>
            <a:r>
              <a:rPr lang="en-US" baseline="0" dirty="0" err="1"/>
              <a:t>gevoerd</a:t>
            </a:r>
            <a:r>
              <a:rPr lang="en-US" baseline="0" dirty="0"/>
              <a:t> </a:t>
            </a:r>
            <a:r>
              <a:rPr lang="en-US" baseline="0" dirty="0" err="1"/>
              <a:t>voor</a:t>
            </a:r>
            <a:r>
              <a:rPr lang="en-US" baseline="0" dirty="0"/>
              <a:t> de hele </a:t>
            </a:r>
            <a:r>
              <a:rPr lang="en-US" baseline="0" dirty="0" err="1"/>
              <a:t>onderneming</a:t>
            </a:r>
            <a:r>
              <a:rPr lang="en-US" baseline="0" dirty="0"/>
              <a:t> </a:t>
            </a:r>
          </a:p>
          <a:p>
            <a:pPr marL="0" indent="0">
              <a:buFontTx/>
              <a:buNone/>
            </a:pPr>
            <a:endParaRPr lang="en-US" baseline="0" dirty="0"/>
          </a:p>
          <a:p>
            <a:pPr marL="0" indent="0">
              <a:buFontTx/>
              <a:buNone/>
            </a:pPr>
            <a:r>
              <a:rPr lang="en-US" b="1" baseline="0" dirty="0"/>
              <a:t>De </a:t>
            </a:r>
            <a:r>
              <a:rPr lang="en-US" b="1" baseline="0" dirty="0" err="1"/>
              <a:t>nieuwe</a:t>
            </a:r>
            <a:r>
              <a:rPr lang="en-US" b="1" baseline="0" dirty="0"/>
              <a:t> </a:t>
            </a:r>
            <a:r>
              <a:rPr lang="en-US" b="1" baseline="0" dirty="0" err="1"/>
              <a:t>teksten</a:t>
            </a:r>
            <a:r>
              <a:rPr lang="en-US" b="1" baseline="0" dirty="0"/>
              <a:t> </a:t>
            </a:r>
            <a:r>
              <a:rPr lang="en-US" b="1" baseline="0" dirty="0" err="1"/>
              <a:t>zijn</a:t>
            </a:r>
            <a:r>
              <a:rPr lang="en-US" b="1" baseline="0" dirty="0"/>
              <a:t> tot stand </a:t>
            </a:r>
            <a:r>
              <a:rPr lang="en-US" b="1" baseline="0" dirty="0" err="1"/>
              <a:t>gekomen</a:t>
            </a:r>
            <a:r>
              <a:rPr lang="en-US" b="1" baseline="0" dirty="0"/>
              <a:t> op </a:t>
            </a:r>
            <a:r>
              <a:rPr lang="en-US" b="1" baseline="0" dirty="0" err="1"/>
              <a:t>vraag</a:t>
            </a:r>
            <a:r>
              <a:rPr lang="en-US" b="1" baseline="0" dirty="0"/>
              <a:t> van de </a:t>
            </a:r>
            <a:r>
              <a:rPr lang="en-US" b="1" baseline="0" dirty="0" err="1"/>
              <a:t>sociale</a:t>
            </a:r>
            <a:r>
              <a:rPr lang="en-US" b="1" baseline="0" dirty="0"/>
              <a:t> partners: </a:t>
            </a:r>
          </a:p>
          <a:p>
            <a:pPr marL="171450" indent="-171450">
              <a:buFontTx/>
              <a:buChar char="-"/>
            </a:pPr>
            <a:r>
              <a:rPr lang="en-US" baseline="0" dirty="0"/>
              <a:t>De NAR heeft in 2015 (</a:t>
            </a:r>
            <a:r>
              <a:rPr lang="en-US" baseline="0" dirty="0" err="1"/>
              <a:t>advies</a:t>
            </a:r>
            <a:r>
              <a:rPr lang="en-US" baseline="0" dirty="0"/>
              <a:t> </a:t>
            </a:r>
            <a:r>
              <a:rPr lang="en-US" baseline="0" dirty="0" err="1"/>
              <a:t>nr</a:t>
            </a:r>
            <a:r>
              <a:rPr lang="en-US" baseline="0" dirty="0"/>
              <a:t>. 1923, 24/2/2015) </a:t>
            </a:r>
            <a:r>
              <a:rPr lang="en-US" baseline="0" dirty="0" err="1"/>
              <a:t>een</a:t>
            </a:r>
            <a:r>
              <a:rPr lang="en-US" baseline="0" dirty="0"/>
              <a:t> </a:t>
            </a:r>
            <a:r>
              <a:rPr lang="en-US" baseline="0" dirty="0" err="1"/>
              <a:t>aantal</a:t>
            </a:r>
            <a:r>
              <a:rPr lang="en-US" baseline="0" dirty="0"/>
              <a:t> </a:t>
            </a:r>
            <a:r>
              <a:rPr lang="en-US" baseline="0" dirty="0" err="1"/>
              <a:t>principes</a:t>
            </a:r>
            <a:r>
              <a:rPr lang="en-US" baseline="0" dirty="0"/>
              <a:t> </a:t>
            </a:r>
            <a:r>
              <a:rPr lang="en-US" baseline="0" dirty="0" err="1"/>
              <a:t>vastgelegd</a:t>
            </a:r>
            <a:r>
              <a:rPr lang="en-US" baseline="0" dirty="0"/>
              <a:t> om de </a:t>
            </a:r>
            <a:r>
              <a:rPr lang="en-US" baseline="0" dirty="0" err="1"/>
              <a:t>vrijwillige</a:t>
            </a:r>
            <a:r>
              <a:rPr lang="en-US" baseline="0" dirty="0"/>
              <a:t> </a:t>
            </a:r>
            <a:r>
              <a:rPr lang="en-US" baseline="0" dirty="0" err="1"/>
              <a:t>terugkeer</a:t>
            </a:r>
            <a:r>
              <a:rPr lang="en-US" baseline="0" dirty="0"/>
              <a:t> </a:t>
            </a:r>
            <a:r>
              <a:rPr lang="en-US" baseline="0" dirty="0" err="1"/>
              <a:t>naar</a:t>
            </a:r>
            <a:r>
              <a:rPr lang="en-US" baseline="0" dirty="0"/>
              <a:t> </a:t>
            </a:r>
            <a:r>
              <a:rPr lang="en-US" baseline="0" dirty="0" err="1"/>
              <a:t>werk</a:t>
            </a:r>
            <a:r>
              <a:rPr lang="en-US" baseline="0" dirty="0"/>
              <a:t> van </a:t>
            </a:r>
            <a:r>
              <a:rPr lang="en-US" baseline="0" dirty="0" err="1"/>
              <a:t>personen</a:t>
            </a:r>
            <a:r>
              <a:rPr lang="en-US" baseline="0" dirty="0"/>
              <a:t> met </a:t>
            </a:r>
            <a:r>
              <a:rPr lang="en-US" baseline="0" dirty="0" err="1"/>
              <a:t>een</a:t>
            </a:r>
            <a:r>
              <a:rPr lang="en-US" baseline="0" dirty="0"/>
              <a:t> </a:t>
            </a:r>
            <a:r>
              <a:rPr lang="en-US" baseline="0" dirty="0" err="1"/>
              <a:t>gezondheidsprobleem</a:t>
            </a:r>
            <a:r>
              <a:rPr lang="en-US" baseline="0" dirty="0"/>
              <a:t> </a:t>
            </a:r>
            <a:r>
              <a:rPr lang="en-US" baseline="0" dirty="0" err="1"/>
              <a:t>te</a:t>
            </a:r>
            <a:r>
              <a:rPr lang="en-US" baseline="0" dirty="0"/>
              <a:t> </a:t>
            </a:r>
            <a:r>
              <a:rPr lang="en-US" baseline="0" dirty="0" err="1"/>
              <a:t>bevorderen</a:t>
            </a:r>
            <a:r>
              <a:rPr lang="en-US" baseline="0" dirty="0"/>
              <a:t>: </a:t>
            </a:r>
          </a:p>
          <a:p>
            <a:pPr marL="171450" lvl="0" indent="-171450">
              <a:buFontTx/>
              <a:buChar char="-"/>
            </a:pPr>
            <a:r>
              <a:rPr lang="en-US" baseline="0" dirty="0" err="1"/>
              <a:t>Ook</a:t>
            </a:r>
            <a:r>
              <a:rPr lang="en-US" baseline="0" dirty="0"/>
              <a:t> </a:t>
            </a:r>
            <a:r>
              <a:rPr lang="en-US" baseline="0" dirty="0" err="1"/>
              <a:t>binnen</a:t>
            </a:r>
            <a:r>
              <a:rPr lang="en-US" baseline="0" dirty="0"/>
              <a:t> de </a:t>
            </a:r>
            <a:r>
              <a:rPr lang="en-US" baseline="0" dirty="0" err="1"/>
              <a:t>Groep</a:t>
            </a:r>
            <a:r>
              <a:rPr lang="en-US" baseline="0" dirty="0"/>
              <a:t> van Tien </a:t>
            </a:r>
            <a:r>
              <a:rPr lang="en-US" baseline="0" dirty="0" err="1"/>
              <a:t>werd</a:t>
            </a:r>
            <a:r>
              <a:rPr lang="en-US" baseline="0" dirty="0"/>
              <a:t> over re-</a:t>
            </a:r>
            <a:r>
              <a:rPr lang="en-US" baseline="0" dirty="0" err="1"/>
              <a:t>integratie</a:t>
            </a:r>
            <a:r>
              <a:rPr lang="en-US" baseline="0" dirty="0"/>
              <a:t> </a:t>
            </a:r>
            <a:r>
              <a:rPr lang="en-US" baseline="0" dirty="0" err="1"/>
              <a:t>een</a:t>
            </a:r>
            <a:r>
              <a:rPr lang="en-US" baseline="0" dirty="0"/>
              <a:t> </a:t>
            </a:r>
            <a:r>
              <a:rPr lang="en-US" baseline="0" dirty="0" err="1"/>
              <a:t>akkoord</a:t>
            </a:r>
            <a:r>
              <a:rPr lang="en-US" baseline="0" dirty="0"/>
              <a:t> </a:t>
            </a:r>
            <a:r>
              <a:rPr lang="en-US" baseline="0" dirty="0" err="1"/>
              <a:t>gesloten</a:t>
            </a:r>
            <a:r>
              <a:rPr lang="en-US" baseline="0" dirty="0"/>
              <a:t> </a:t>
            </a:r>
          </a:p>
          <a:p>
            <a:pPr marL="171450" lvl="0" indent="-171450">
              <a:buFontTx/>
              <a:buChar char="-"/>
            </a:pPr>
            <a:r>
              <a:rPr lang="en-US" baseline="0" dirty="0" err="1"/>
              <a:t>Adviezen</a:t>
            </a:r>
            <a:r>
              <a:rPr lang="en-US" baseline="0" dirty="0"/>
              <a:t> </a:t>
            </a:r>
            <a:r>
              <a:rPr lang="en-US" baseline="0" dirty="0" err="1"/>
              <a:t>Hoge</a:t>
            </a:r>
            <a:r>
              <a:rPr lang="en-US" baseline="0" dirty="0"/>
              <a:t> </a:t>
            </a:r>
            <a:r>
              <a:rPr lang="en-US" baseline="0" dirty="0" err="1"/>
              <a:t>Raad</a:t>
            </a:r>
            <a:r>
              <a:rPr lang="en-US" baseline="0" dirty="0"/>
              <a:t> </a:t>
            </a:r>
            <a:r>
              <a:rPr lang="en-US" baseline="0" dirty="0" err="1"/>
              <a:t>personen</a:t>
            </a:r>
            <a:r>
              <a:rPr lang="en-US" baseline="0" dirty="0"/>
              <a:t> met </a:t>
            </a:r>
            <a:r>
              <a:rPr lang="en-US" baseline="0" dirty="0" err="1"/>
              <a:t>een</a:t>
            </a:r>
            <a:r>
              <a:rPr lang="en-US" baseline="0" dirty="0"/>
              <a:t> handicap, HRPBW </a:t>
            </a:r>
            <a:r>
              <a:rPr lang="en-US" baseline="0" dirty="0" err="1"/>
              <a:t>en</a:t>
            </a:r>
            <a:r>
              <a:rPr lang="en-US" baseline="0" dirty="0"/>
              <a:t> RIZIV </a:t>
            </a:r>
          </a:p>
          <a:p>
            <a:pPr marL="171450" lvl="0" indent="-171450">
              <a:buFontTx/>
              <a:buChar char="-"/>
            </a:pPr>
            <a:endParaRPr lang="en-US" baseline="0" dirty="0"/>
          </a:p>
          <a:p>
            <a:pPr marL="0" lvl="0" indent="0">
              <a:buFontTx/>
              <a:buNone/>
            </a:pPr>
            <a:r>
              <a:rPr lang="en-US" b="1" baseline="0" dirty="0"/>
              <a:t>OKB re-</a:t>
            </a:r>
            <a:r>
              <a:rPr lang="en-US" b="1" baseline="0" dirty="0" err="1"/>
              <a:t>integratie</a:t>
            </a:r>
            <a:r>
              <a:rPr lang="en-US" b="1" baseline="0" dirty="0"/>
              <a:t> WN </a:t>
            </a:r>
            <a:r>
              <a:rPr lang="en-US" b="1" baseline="0" dirty="0" err="1"/>
              <a:t>zal</a:t>
            </a:r>
            <a:r>
              <a:rPr lang="en-US" b="1" baseline="0" dirty="0"/>
              <a:t> </a:t>
            </a:r>
            <a:r>
              <a:rPr lang="en-US" b="1" baseline="0" dirty="0" err="1"/>
              <a:t>een</a:t>
            </a:r>
            <a:r>
              <a:rPr lang="en-US" b="1" baseline="0" dirty="0"/>
              <a:t> </a:t>
            </a:r>
            <a:r>
              <a:rPr lang="en-US" b="1" baseline="0" dirty="0" err="1"/>
              <a:t>onderdeel</a:t>
            </a:r>
            <a:r>
              <a:rPr lang="en-US" b="1" baseline="0" dirty="0"/>
              <a:t> </a:t>
            </a:r>
            <a:r>
              <a:rPr lang="en-US" b="1" baseline="0" dirty="0" err="1"/>
              <a:t>vormen</a:t>
            </a:r>
            <a:r>
              <a:rPr lang="en-US" b="1" baseline="0" dirty="0"/>
              <a:t> van het KB </a:t>
            </a:r>
            <a:r>
              <a:rPr lang="en-US" b="1" baseline="0" dirty="0" err="1"/>
              <a:t>Gezondheidstoezicht</a:t>
            </a:r>
            <a:endParaRPr lang="en-US" b="1" baseline="0" dirty="0"/>
          </a:p>
          <a:p>
            <a:pPr marL="171450" lvl="0" indent="-171450">
              <a:buFontTx/>
              <a:buChar char="-"/>
            </a:pPr>
            <a:r>
              <a:rPr lang="en-US" baseline="0" dirty="0" err="1"/>
              <a:t>Vervangt</a:t>
            </a:r>
            <a:r>
              <a:rPr lang="en-US" baseline="0" dirty="0"/>
              <a:t> de </a:t>
            </a:r>
            <a:r>
              <a:rPr lang="en-US" baseline="0" dirty="0" err="1"/>
              <a:t>oude</a:t>
            </a:r>
            <a:r>
              <a:rPr lang="en-US" baseline="0" dirty="0"/>
              <a:t> re-</a:t>
            </a:r>
            <a:r>
              <a:rPr lang="en-US" baseline="0" dirty="0" err="1"/>
              <a:t>integratieprocedure</a:t>
            </a:r>
            <a:endParaRPr lang="en-US" baseline="0" dirty="0"/>
          </a:p>
          <a:p>
            <a:pPr marL="171450" lvl="0" indent="-171450">
              <a:buFontTx/>
              <a:buChar char="-"/>
            </a:pPr>
            <a:r>
              <a:rPr lang="en-US" baseline="0" dirty="0" err="1"/>
              <a:t>Ruimer</a:t>
            </a:r>
            <a:r>
              <a:rPr lang="en-US" baseline="0" dirty="0"/>
              <a:t>: </a:t>
            </a:r>
          </a:p>
          <a:p>
            <a:pPr marL="628650" lvl="1" indent="-171450">
              <a:buFontTx/>
              <a:buChar char="-"/>
            </a:pPr>
            <a:r>
              <a:rPr lang="en-US" baseline="0" dirty="0" err="1"/>
              <a:t>bv</a:t>
            </a:r>
            <a:r>
              <a:rPr lang="en-US" baseline="0" dirty="0"/>
              <a:t>. </a:t>
            </a:r>
            <a:r>
              <a:rPr lang="en-US" baseline="0" dirty="0" err="1"/>
              <a:t>Niet</a:t>
            </a:r>
            <a:r>
              <a:rPr lang="en-US" baseline="0" dirty="0"/>
              <a:t> </a:t>
            </a:r>
            <a:r>
              <a:rPr lang="en-US" baseline="0" dirty="0" err="1"/>
              <a:t>alleen</a:t>
            </a:r>
            <a:r>
              <a:rPr lang="en-US" baseline="0" dirty="0"/>
              <a:t> </a:t>
            </a:r>
            <a:r>
              <a:rPr lang="en-US" baseline="0" dirty="0" err="1"/>
              <a:t>definitieve</a:t>
            </a:r>
            <a:r>
              <a:rPr lang="en-US" baseline="0" dirty="0"/>
              <a:t> </a:t>
            </a:r>
            <a:r>
              <a:rPr lang="en-US" baseline="0" dirty="0" err="1"/>
              <a:t>maatregelen</a:t>
            </a:r>
            <a:r>
              <a:rPr lang="en-US" baseline="0" dirty="0"/>
              <a:t>, maar </a:t>
            </a:r>
            <a:r>
              <a:rPr lang="en-US" baseline="0" dirty="0" err="1"/>
              <a:t>ook</a:t>
            </a:r>
            <a:r>
              <a:rPr lang="en-US" baseline="0" dirty="0"/>
              <a:t> </a:t>
            </a:r>
            <a:r>
              <a:rPr lang="en-US" baseline="0" dirty="0" err="1"/>
              <a:t>mogelijk</a:t>
            </a:r>
            <a:r>
              <a:rPr lang="en-US" baseline="0" dirty="0"/>
              <a:t> </a:t>
            </a:r>
            <a:r>
              <a:rPr lang="en-US" baseline="0" dirty="0" err="1"/>
              <a:t>bij</a:t>
            </a:r>
            <a:r>
              <a:rPr lang="en-US" baseline="0" dirty="0"/>
              <a:t> </a:t>
            </a:r>
            <a:r>
              <a:rPr lang="en-US" baseline="0" dirty="0" err="1"/>
              <a:t>tijdelijke</a:t>
            </a:r>
            <a:r>
              <a:rPr lang="en-US" baseline="0" dirty="0"/>
              <a:t> </a:t>
            </a:r>
            <a:r>
              <a:rPr lang="en-US" baseline="0" dirty="0" err="1"/>
              <a:t>arbeidsongeschiktheid</a:t>
            </a:r>
            <a:r>
              <a:rPr lang="en-US" baseline="0" dirty="0"/>
              <a:t>, om </a:t>
            </a:r>
            <a:r>
              <a:rPr lang="en-US" baseline="0" dirty="0" err="1"/>
              <a:t>bv</a:t>
            </a:r>
            <a:r>
              <a:rPr lang="en-US" baseline="0" dirty="0"/>
              <a:t>. </a:t>
            </a:r>
            <a:r>
              <a:rPr lang="en-US" baseline="0" dirty="0" err="1"/>
              <a:t>Progressieve</a:t>
            </a:r>
            <a:r>
              <a:rPr lang="en-US" baseline="0" dirty="0"/>
              <a:t> </a:t>
            </a:r>
            <a:r>
              <a:rPr lang="en-US" baseline="0" dirty="0" err="1"/>
              <a:t>werkhervatting</a:t>
            </a:r>
            <a:r>
              <a:rPr lang="en-US" baseline="0" dirty="0"/>
              <a:t> </a:t>
            </a:r>
            <a:r>
              <a:rPr lang="en-US" baseline="0" dirty="0" err="1"/>
              <a:t>binnen</a:t>
            </a:r>
            <a:r>
              <a:rPr lang="en-US" baseline="0" dirty="0"/>
              <a:t> </a:t>
            </a:r>
            <a:r>
              <a:rPr lang="en-US" baseline="0" dirty="0" err="1"/>
              <a:t>een</a:t>
            </a:r>
            <a:r>
              <a:rPr lang="en-US" baseline="0" dirty="0"/>
              <a:t> re-</a:t>
            </a:r>
            <a:r>
              <a:rPr lang="en-US" baseline="0" dirty="0" err="1"/>
              <a:t>integratietraject</a:t>
            </a:r>
            <a:r>
              <a:rPr lang="en-US" baseline="0" dirty="0"/>
              <a:t> </a:t>
            </a:r>
            <a:r>
              <a:rPr lang="en-US" baseline="0" dirty="0" err="1"/>
              <a:t>mogelijk</a:t>
            </a:r>
            <a:r>
              <a:rPr lang="en-US" baseline="0" dirty="0"/>
              <a:t> </a:t>
            </a:r>
            <a:r>
              <a:rPr lang="en-US" baseline="0" dirty="0" err="1"/>
              <a:t>te</a:t>
            </a:r>
            <a:r>
              <a:rPr lang="en-US" baseline="0" dirty="0"/>
              <a:t> </a:t>
            </a:r>
            <a:r>
              <a:rPr lang="en-US" baseline="0" dirty="0" err="1"/>
              <a:t>maken</a:t>
            </a:r>
            <a:endParaRPr lang="en-US" baseline="0" dirty="0"/>
          </a:p>
          <a:p>
            <a:pPr marL="171450" lvl="0" indent="-171450">
              <a:buFontTx/>
              <a:buChar char="-"/>
            </a:pPr>
            <a:r>
              <a:rPr lang="en-US" baseline="0" dirty="0"/>
              <a:t>Meer </a:t>
            </a:r>
            <a:r>
              <a:rPr lang="en-US" baseline="0" dirty="0" err="1"/>
              <a:t>mogelijkheden</a:t>
            </a:r>
            <a:r>
              <a:rPr lang="en-US" baseline="0" dirty="0"/>
              <a:t> </a:t>
            </a:r>
          </a:p>
          <a:p>
            <a:pPr marL="628650" lvl="1" indent="-171450">
              <a:buFontTx/>
              <a:buChar char="-"/>
            </a:pPr>
            <a:r>
              <a:rPr lang="en-US" baseline="0" dirty="0" err="1"/>
              <a:t>doordat</a:t>
            </a:r>
            <a:r>
              <a:rPr lang="en-US" baseline="0" dirty="0"/>
              <a:t> </a:t>
            </a:r>
            <a:r>
              <a:rPr lang="en-US" baseline="0" dirty="0" err="1"/>
              <a:t>bv</a:t>
            </a:r>
            <a:r>
              <a:rPr lang="en-US" baseline="0" dirty="0"/>
              <a:t>. </a:t>
            </a:r>
            <a:r>
              <a:rPr lang="en-US" baseline="0" dirty="0" err="1"/>
              <a:t>Ook</a:t>
            </a:r>
            <a:r>
              <a:rPr lang="en-US" baseline="0" dirty="0"/>
              <a:t> de </a:t>
            </a:r>
            <a:r>
              <a:rPr lang="en-US" baseline="0" dirty="0" err="1"/>
              <a:t>adviserend</a:t>
            </a:r>
            <a:r>
              <a:rPr lang="en-US" baseline="0" dirty="0"/>
              <a:t> </a:t>
            </a:r>
            <a:r>
              <a:rPr lang="en-US" baseline="0" dirty="0" err="1"/>
              <a:t>geneesheer</a:t>
            </a:r>
            <a:r>
              <a:rPr lang="en-US" baseline="0" dirty="0"/>
              <a:t> of in </a:t>
            </a:r>
            <a:r>
              <a:rPr lang="en-US" baseline="0" dirty="0" err="1"/>
              <a:t>laatste</a:t>
            </a:r>
            <a:r>
              <a:rPr lang="en-US" baseline="0" dirty="0"/>
              <a:t> </a:t>
            </a:r>
            <a:r>
              <a:rPr lang="en-US" baseline="0" dirty="0" err="1"/>
              <a:t>instantie</a:t>
            </a:r>
            <a:r>
              <a:rPr lang="en-US" baseline="0" dirty="0"/>
              <a:t> de WG </a:t>
            </a:r>
            <a:r>
              <a:rPr lang="en-US" baseline="0" dirty="0" err="1"/>
              <a:t>kunnen</a:t>
            </a:r>
            <a:r>
              <a:rPr lang="en-US" baseline="0" dirty="0"/>
              <a:t> </a:t>
            </a:r>
            <a:r>
              <a:rPr lang="en-US" baseline="0" dirty="0" err="1"/>
              <a:t>vragen</a:t>
            </a:r>
            <a:r>
              <a:rPr lang="en-US" baseline="0" dirty="0"/>
              <a:t> om de re-</a:t>
            </a:r>
            <a:r>
              <a:rPr lang="en-US" baseline="0" dirty="0" err="1"/>
              <a:t>integratiemogelijkheden</a:t>
            </a:r>
            <a:r>
              <a:rPr lang="en-US" baseline="0" dirty="0"/>
              <a:t> </a:t>
            </a:r>
            <a:r>
              <a:rPr lang="en-US" baseline="0" dirty="0" err="1"/>
              <a:t>te</a:t>
            </a:r>
            <a:r>
              <a:rPr lang="en-US" baseline="0" dirty="0"/>
              <a:t> </a:t>
            </a:r>
            <a:r>
              <a:rPr lang="en-US" baseline="0" dirty="0" err="1"/>
              <a:t>onderzoeken</a:t>
            </a:r>
            <a:endParaRPr lang="en-US" baseline="0" dirty="0"/>
          </a:p>
          <a:p>
            <a:pPr marL="171450" lvl="0" indent="-171450">
              <a:buFontTx/>
              <a:buChar char="-"/>
            </a:pPr>
            <a:r>
              <a:rPr lang="en-US" baseline="0" dirty="0"/>
              <a:t>WG </a:t>
            </a:r>
            <a:r>
              <a:rPr lang="en-US" baseline="0" dirty="0" err="1"/>
              <a:t>en</a:t>
            </a:r>
            <a:r>
              <a:rPr lang="en-US" baseline="0" dirty="0"/>
              <a:t> WN </a:t>
            </a:r>
            <a:r>
              <a:rPr lang="en-US" baseline="0" dirty="0" err="1"/>
              <a:t>zijn</a:t>
            </a:r>
            <a:r>
              <a:rPr lang="en-US" baseline="0" dirty="0"/>
              <a:t> </a:t>
            </a:r>
            <a:r>
              <a:rPr lang="en-US" baseline="0" dirty="0" err="1"/>
              <a:t>uiteraard</a:t>
            </a:r>
            <a:r>
              <a:rPr lang="en-US" baseline="0" dirty="0"/>
              <a:t> </a:t>
            </a:r>
            <a:r>
              <a:rPr lang="en-US" baseline="0" dirty="0" err="1"/>
              <a:t>centraal</a:t>
            </a:r>
            <a:r>
              <a:rPr lang="en-US" baseline="0" dirty="0"/>
              <a:t>, maar </a:t>
            </a:r>
            <a:r>
              <a:rPr lang="en-US" baseline="0" dirty="0" err="1"/>
              <a:t>er</a:t>
            </a:r>
            <a:r>
              <a:rPr lang="en-US" baseline="0" dirty="0"/>
              <a:t> is </a:t>
            </a:r>
            <a:r>
              <a:rPr lang="en-US" baseline="0" dirty="0" err="1"/>
              <a:t>een</a:t>
            </a:r>
            <a:r>
              <a:rPr lang="en-US" baseline="0" dirty="0"/>
              <a:t> </a:t>
            </a:r>
            <a:r>
              <a:rPr lang="en-US" baseline="0" dirty="0" err="1"/>
              <a:t>essentiële</a:t>
            </a:r>
            <a:r>
              <a:rPr lang="en-US" baseline="0" dirty="0"/>
              <a:t> </a:t>
            </a:r>
            <a:r>
              <a:rPr lang="en-US" baseline="0" dirty="0" err="1"/>
              <a:t>rol</a:t>
            </a:r>
            <a:r>
              <a:rPr lang="en-US" baseline="0" dirty="0"/>
              <a:t> </a:t>
            </a:r>
            <a:r>
              <a:rPr lang="en-US" baseline="0" dirty="0" err="1"/>
              <a:t>voor</a:t>
            </a:r>
            <a:r>
              <a:rPr lang="en-US" baseline="0" dirty="0"/>
              <a:t> de PAAG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800" baseline="0" dirty="0"/>
              <a:t>Grote </a:t>
            </a:r>
            <a:r>
              <a:rPr lang="en-US" sz="800" baseline="0" dirty="0" err="1"/>
              <a:t>plaats</a:t>
            </a:r>
            <a:r>
              <a:rPr lang="en-US" sz="800" baseline="0" dirty="0"/>
              <a:t> </a:t>
            </a:r>
            <a:r>
              <a:rPr lang="en-US" sz="800" baseline="0" dirty="0" err="1"/>
              <a:t>voor</a:t>
            </a:r>
            <a:r>
              <a:rPr lang="en-US" sz="800" baseline="0" dirty="0"/>
              <a:t> </a:t>
            </a:r>
            <a:r>
              <a:rPr lang="en-US" sz="800" baseline="0" dirty="0" err="1"/>
              <a:t>overleg</a:t>
            </a:r>
            <a:r>
              <a:rPr lang="en-US" sz="800" baseline="0" dirty="0"/>
              <a:t>: met WN, met WG, maar </a:t>
            </a:r>
            <a:r>
              <a:rPr lang="en-US" sz="800" baseline="0" dirty="0" err="1"/>
              <a:t>ook</a:t>
            </a:r>
            <a:r>
              <a:rPr lang="en-US" sz="800" baseline="0" dirty="0"/>
              <a:t> door het </a:t>
            </a:r>
            <a:r>
              <a:rPr lang="en-US" sz="800" baseline="0" dirty="0" err="1"/>
              <a:t>uitbouwen</a:t>
            </a:r>
            <a:r>
              <a:rPr lang="en-US" sz="800" baseline="0" dirty="0"/>
              <a:t> van </a:t>
            </a:r>
            <a:r>
              <a:rPr lang="en-US" sz="800" baseline="0" dirty="0" err="1"/>
              <a:t>een</a:t>
            </a:r>
            <a:r>
              <a:rPr lang="en-US" sz="800" baseline="0" dirty="0"/>
              <a:t> </a:t>
            </a:r>
            <a:r>
              <a:rPr lang="en-US" sz="800" baseline="0" dirty="0" err="1"/>
              <a:t>communicatie</a:t>
            </a:r>
            <a:r>
              <a:rPr lang="en-US" sz="800" baseline="0" dirty="0"/>
              <a:t> </a:t>
            </a:r>
            <a:r>
              <a:rPr lang="en-US" sz="800" baseline="0" dirty="0" err="1"/>
              <a:t>en</a:t>
            </a:r>
            <a:r>
              <a:rPr lang="en-US" sz="800" baseline="0" dirty="0"/>
              <a:t> </a:t>
            </a:r>
            <a:r>
              <a:rPr lang="en-US" sz="800" baseline="0" dirty="0" err="1"/>
              <a:t>samenwerking</a:t>
            </a:r>
            <a:r>
              <a:rPr lang="en-US" sz="800" baseline="0" dirty="0"/>
              <a:t> </a:t>
            </a:r>
            <a:r>
              <a:rPr lang="en-US" sz="800" baseline="0" dirty="0" err="1"/>
              <a:t>tussen</a:t>
            </a:r>
            <a:r>
              <a:rPr lang="en-US" sz="800" baseline="0" dirty="0"/>
              <a:t> de </a:t>
            </a:r>
            <a:r>
              <a:rPr lang="en-US" sz="800" baseline="0" dirty="0" err="1"/>
              <a:t>betrokken</a:t>
            </a:r>
            <a:r>
              <a:rPr lang="en-US" sz="800" baseline="0" dirty="0"/>
              <a:t> </a:t>
            </a:r>
            <a:r>
              <a:rPr lang="en-US" sz="800" baseline="0" dirty="0" err="1"/>
              <a:t>geneesheren</a:t>
            </a:r>
            <a:r>
              <a:rPr lang="en-US" sz="800" baseline="0" dirty="0"/>
              <a:t> (BA, PAAG </a:t>
            </a:r>
            <a:r>
              <a:rPr lang="en-US" sz="800" baseline="0" dirty="0" err="1"/>
              <a:t>en</a:t>
            </a:r>
            <a:r>
              <a:rPr lang="en-US" sz="800" baseline="0" dirty="0"/>
              <a:t> </a:t>
            </a:r>
            <a:r>
              <a:rPr lang="en-US" sz="800" baseline="0" dirty="0" err="1"/>
              <a:t>adviserend</a:t>
            </a:r>
            <a:r>
              <a:rPr lang="en-US" sz="800" baseline="0" dirty="0"/>
              <a:t> </a:t>
            </a:r>
            <a:r>
              <a:rPr lang="en-US" sz="800" baseline="0" dirty="0" err="1"/>
              <a:t>geneesheer</a:t>
            </a:r>
            <a:r>
              <a:rPr lang="en-US" sz="800" baseline="0" dirty="0"/>
              <a:t>)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800" baseline="0" dirty="0" err="1"/>
              <a:t>Aandacht</a:t>
            </a:r>
            <a:r>
              <a:rPr lang="en-US" sz="800" baseline="0" dirty="0"/>
              <a:t> </a:t>
            </a:r>
            <a:r>
              <a:rPr lang="en-US" sz="800" baseline="0" dirty="0" err="1"/>
              <a:t>voor</a:t>
            </a:r>
            <a:r>
              <a:rPr lang="en-US" sz="800" baseline="0" dirty="0"/>
              <a:t> </a:t>
            </a:r>
            <a:r>
              <a:rPr lang="en-US" sz="800" baseline="0" dirty="0" err="1"/>
              <a:t>multidisciplinariteit</a:t>
            </a:r>
            <a:r>
              <a:rPr lang="en-US" sz="800" baseline="0" dirty="0"/>
              <a:t> (</a:t>
            </a:r>
            <a:r>
              <a:rPr lang="en-US" sz="800" baseline="0" dirty="0" err="1"/>
              <a:t>andere</a:t>
            </a:r>
            <a:r>
              <a:rPr lang="en-US" sz="800" baseline="0" dirty="0"/>
              <a:t> disciplines </a:t>
            </a:r>
            <a:r>
              <a:rPr lang="en-US" sz="800" baseline="0" dirty="0" err="1"/>
              <a:t>binnen</a:t>
            </a:r>
            <a:r>
              <a:rPr lang="en-US" sz="800" baseline="0" dirty="0"/>
              <a:t> </a:t>
            </a:r>
            <a:r>
              <a:rPr lang="en-US" sz="800" baseline="0" dirty="0" err="1"/>
              <a:t>preventiedienst</a:t>
            </a:r>
            <a:r>
              <a:rPr lang="en-US" sz="800" baseline="0" dirty="0"/>
              <a:t>, maar </a:t>
            </a:r>
            <a:r>
              <a:rPr lang="en-US" sz="800" baseline="0" dirty="0" err="1"/>
              <a:t>ook</a:t>
            </a:r>
            <a:r>
              <a:rPr lang="en-US" sz="800" baseline="0" dirty="0"/>
              <a:t> </a:t>
            </a:r>
            <a:r>
              <a:rPr lang="en-US" sz="800" baseline="0" dirty="0" err="1"/>
              <a:t>erbuiten</a:t>
            </a:r>
            <a:r>
              <a:rPr lang="en-US" sz="800" baseline="0" dirty="0"/>
              <a:t>: </a:t>
            </a:r>
            <a:r>
              <a:rPr lang="en-US" sz="800" baseline="0" dirty="0" err="1"/>
              <a:t>betrekken</a:t>
            </a:r>
            <a:r>
              <a:rPr lang="en-US" sz="800" baseline="0" dirty="0"/>
              <a:t> van disability case managers, </a:t>
            </a:r>
            <a:r>
              <a:rPr lang="en-US" sz="800" baseline="0" dirty="0" err="1"/>
              <a:t>en</a:t>
            </a:r>
            <a:r>
              <a:rPr lang="en-US" sz="800" baseline="0" dirty="0"/>
              <a:t> </a:t>
            </a:r>
            <a:r>
              <a:rPr lang="en-US" sz="800" baseline="0" dirty="0" err="1"/>
              <a:t>opleidingsverantwoordelijken</a:t>
            </a:r>
            <a:r>
              <a:rPr lang="en-US" sz="800" baseline="0" dirty="0"/>
              <a:t> 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800" baseline="0" dirty="0" err="1"/>
              <a:t>Gaat</a:t>
            </a:r>
            <a:r>
              <a:rPr lang="en-US" sz="800" baseline="0" dirty="0"/>
              <a:t> </a:t>
            </a:r>
            <a:r>
              <a:rPr lang="en-US" sz="800" baseline="0" dirty="0" err="1"/>
              <a:t>tenslotte</a:t>
            </a:r>
            <a:r>
              <a:rPr lang="en-US" sz="800" baseline="0" dirty="0"/>
              <a:t> om </a:t>
            </a:r>
            <a:r>
              <a:rPr lang="en-US" sz="800" baseline="0" dirty="0" err="1"/>
              <a:t>een</a:t>
            </a:r>
            <a:r>
              <a:rPr lang="en-US" sz="800" baseline="0" dirty="0"/>
              <a:t> </a:t>
            </a:r>
            <a:r>
              <a:rPr lang="en-US" sz="800" baseline="0" dirty="0" err="1"/>
              <a:t>traject</a:t>
            </a:r>
            <a:r>
              <a:rPr lang="en-US" sz="800" baseline="0" dirty="0"/>
              <a:t>, </a:t>
            </a:r>
            <a:r>
              <a:rPr lang="en-US" sz="800" baseline="0" dirty="0" err="1"/>
              <a:t>waar</a:t>
            </a:r>
            <a:r>
              <a:rPr lang="en-US" sz="800" baseline="0" dirty="0"/>
              <a:t> </a:t>
            </a:r>
            <a:r>
              <a:rPr lang="en-US" sz="800" baseline="0" dirty="0" err="1"/>
              <a:t>stap</a:t>
            </a:r>
            <a:r>
              <a:rPr lang="en-US" sz="800" baseline="0" dirty="0"/>
              <a:t> </a:t>
            </a:r>
            <a:r>
              <a:rPr lang="en-US" sz="800" baseline="0" dirty="0" err="1"/>
              <a:t>voor</a:t>
            </a:r>
            <a:r>
              <a:rPr lang="en-US" sz="800" baseline="0" dirty="0"/>
              <a:t> </a:t>
            </a:r>
            <a:r>
              <a:rPr lang="en-US" sz="800" baseline="0" dirty="0" err="1"/>
              <a:t>stap</a:t>
            </a:r>
            <a:r>
              <a:rPr lang="en-US" sz="800" baseline="0" dirty="0"/>
              <a:t> </a:t>
            </a:r>
            <a:r>
              <a:rPr lang="en-US" sz="800" baseline="0" dirty="0" err="1"/>
              <a:t>alle</a:t>
            </a:r>
            <a:r>
              <a:rPr lang="en-US" sz="800" baseline="0" dirty="0"/>
              <a:t> </a:t>
            </a:r>
            <a:r>
              <a:rPr lang="en-US" sz="800" baseline="0" dirty="0" err="1"/>
              <a:t>mogelijkheden</a:t>
            </a:r>
            <a:r>
              <a:rPr lang="en-US" sz="800" baseline="0" dirty="0"/>
              <a:t> </a:t>
            </a:r>
            <a:r>
              <a:rPr lang="en-US" sz="800" baseline="0" dirty="0" err="1"/>
              <a:t>worden</a:t>
            </a:r>
            <a:r>
              <a:rPr lang="en-US" sz="800" baseline="0" dirty="0"/>
              <a:t> </a:t>
            </a:r>
            <a:r>
              <a:rPr lang="en-US" sz="800" baseline="0" dirty="0" err="1"/>
              <a:t>onderzocht</a:t>
            </a:r>
            <a:endParaRPr lang="en-US" sz="1600" baseline="0" dirty="0"/>
          </a:p>
          <a:p>
            <a:pPr marL="171450" lvl="0" indent="-171450">
              <a:buFontTx/>
              <a:buChar char="-"/>
            </a:pPr>
            <a:endParaRPr lang="en-US" baseline="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re-integratie van werknemers </a:t>
            </a:r>
          </a:p>
        </p:txBody>
      </p:sp>
    </p:spTree>
    <p:extLst>
      <p:ext uri="{BB962C8B-B14F-4D97-AF65-F5344CB8AC3E}">
        <p14:creationId xmlns:p14="http://schemas.microsoft.com/office/powerpoint/2010/main" val="7702378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</a:t>
            </a:r>
            <a:r>
              <a:rPr lang="en-US" baseline="0" dirty="0"/>
              <a:t> de </a:t>
            </a:r>
            <a:r>
              <a:rPr lang="en-US" baseline="0" dirty="0" err="1"/>
              <a:t>onmiddellijke</a:t>
            </a:r>
            <a:r>
              <a:rPr lang="en-US" baseline="0" dirty="0"/>
              <a:t> </a:t>
            </a:r>
            <a:r>
              <a:rPr lang="en-US" baseline="0" dirty="0" err="1"/>
              <a:t>omgeving</a:t>
            </a:r>
            <a:r>
              <a:rPr lang="en-US" baseline="0" dirty="0"/>
              <a:t> van de WN </a:t>
            </a:r>
            <a:r>
              <a:rPr lang="en-US" baseline="0" dirty="0" err="1"/>
              <a:t>zijn</a:t>
            </a:r>
            <a:r>
              <a:rPr lang="en-US" baseline="0" dirty="0"/>
              <a:t> </a:t>
            </a:r>
            <a:r>
              <a:rPr lang="en-US" baseline="0" dirty="0" err="1"/>
              <a:t>er</a:t>
            </a:r>
            <a:r>
              <a:rPr lang="en-US" baseline="0" dirty="0"/>
              <a:t> heel wat </a:t>
            </a:r>
            <a:r>
              <a:rPr lang="en-US" baseline="0" dirty="0" err="1"/>
              <a:t>actoren</a:t>
            </a:r>
            <a:r>
              <a:rPr lang="en-US" baseline="0" dirty="0"/>
              <a:t> </a:t>
            </a:r>
            <a:r>
              <a:rPr lang="en-US" baseline="0" dirty="0" err="1"/>
              <a:t>aanwezig</a:t>
            </a:r>
            <a:r>
              <a:rPr lang="en-US" baseline="0" dirty="0"/>
              <a:t> die </a:t>
            </a:r>
            <a:r>
              <a:rPr lang="en-US" baseline="0" dirty="0" err="1"/>
              <a:t>een</a:t>
            </a:r>
            <a:r>
              <a:rPr lang="en-US" baseline="0" dirty="0"/>
              <a:t> </a:t>
            </a:r>
            <a:r>
              <a:rPr lang="en-US" baseline="0" dirty="0" err="1"/>
              <a:t>rol</a:t>
            </a:r>
            <a:r>
              <a:rPr lang="en-US" baseline="0" dirty="0"/>
              <a:t> </a:t>
            </a:r>
            <a:r>
              <a:rPr lang="en-US" baseline="0" dirty="0" err="1"/>
              <a:t>kunnen</a:t>
            </a:r>
            <a:r>
              <a:rPr lang="en-US" baseline="0" dirty="0"/>
              <a:t> </a:t>
            </a:r>
            <a:r>
              <a:rPr lang="en-US" baseline="0" dirty="0" err="1"/>
              <a:t>en</a:t>
            </a:r>
            <a:r>
              <a:rPr lang="en-US" baseline="0" dirty="0"/>
              <a:t> </a:t>
            </a:r>
            <a:r>
              <a:rPr lang="en-US" baseline="0" dirty="0" err="1"/>
              <a:t>moeten</a:t>
            </a:r>
            <a:r>
              <a:rPr lang="en-US" baseline="0" dirty="0"/>
              <a:t> </a:t>
            </a:r>
            <a:r>
              <a:rPr lang="en-US" baseline="0" dirty="0" err="1"/>
              <a:t>spelen</a:t>
            </a:r>
            <a:r>
              <a:rPr lang="en-US" baseline="0" dirty="0"/>
              <a:t> om de re-</a:t>
            </a:r>
            <a:r>
              <a:rPr lang="en-US" baseline="0" dirty="0" err="1"/>
              <a:t>integratie</a:t>
            </a:r>
            <a:r>
              <a:rPr lang="en-US" baseline="0" dirty="0"/>
              <a:t> </a:t>
            </a:r>
            <a:r>
              <a:rPr lang="en-US" baseline="0" dirty="0" err="1"/>
              <a:t>te</a:t>
            </a:r>
            <a:r>
              <a:rPr lang="en-US" baseline="0" dirty="0"/>
              <a:t> </a:t>
            </a:r>
            <a:r>
              <a:rPr lang="en-US" baseline="0" dirty="0" err="1"/>
              <a:t>laten</a:t>
            </a:r>
            <a:r>
              <a:rPr lang="en-US" baseline="0" dirty="0"/>
              <a:t> </a:t>
            </a:r>
            <a:r>
              <a:rPr lang="en-US" baseline="0" dirty="0" err="1"/>
              <a:t>slagen</a:t>
            </a:r>
            <a:r>
              <a:rPr lang="en-US" baseline="0" dirty="0"/>
              <a:t>: </a:t>
            </a:r>
          </a:p>
          <a:p>
            <a:pPr marL="171450" indent="-171450">
              <a:buFontTx/>
              <a:buChar char="-"/>
            </a:pPr>
            <a:r>
              <a:rPr lang="en-US" baseline="0" dirty="0"/>
              <a:t>Centrale </a:t>
            </a:r>
            <a:r>
              <a:rPr lang="en-US" baseline="0" dirty="0" err="1"/>
              <a:t>rol</a:t>
            </a:r>
            <a:r>
              <a:rPr lang="en-US" baseline="0" dirty="0"/>
              <a:t> </a:t>
            </a:r>
            <a:r>
              <a:rPr lang="en-US" baseline="0" dirty="0" err="1"/>
              <a:t>voor</a:t>
            </a:r>
            <a:r>
              <a:rPr lang="en-US" baseline="0" dirty="0"/>
              <a:t> de AG: </a:t>
            </a:r>
          </a:p>
          <a:p>
            <a:pPr marL="628650" lvl="1" indent="-171450">
              <a:buFontTx/>
              <a:buChar char="-"/>
            </a:pPr>
            <a:r>
              <a:rPr lang="en-US" baseline="0" dirty="0" err="1"/>
              <a:t>Ingegeven</a:t>
            </a:r>
            <a:r>
              <a:rPr lang="en-US" baseline="0" dirty="0"/>
              <a:t> door </a:t>
            </a:r>
            <a:r>
              <a:rPr lang="en-US" baseline="0" dirty="0" err="1"/>
              <a:t>zijn</a:t>
            </a:r>
            <a:r>
              <a:rPr lang="en-US" baseline="0" dirty="0"/>
              <a:t> </a:t>
            </a:r>
            <a:r>
              <a:rPr lang="en-US" baseline="0" dirty="0" err="1"/>
              <a:t>kennis</a:t>
            </a:r>
            <a:r>
              <a:rPr lang="en-US" baseline="0" dirty="0"/>
              <a:t> </a:t>
            </a:r>
            <a:r>
              <a:rPr lang="en-US" baseline="0" dirty="0" err="1"/>
              <a:t>en</a:t>
            </a:r>
            <a:r>
              <a:rPr lang="en-US" baseline="0" dirty="0"/>
              <a:t> </a:t>
            </a:r>
            <a:r>
              <a:rPr lang="en-US" baseline="0" dirty="0" err="1"/>
              <a:t>vertrouwdheid</a:t>
            </a:r>
            <a:r>
              <a:rPr lang="en-US" baseline="0" dirty="0"/>
              <a:t> met de </a:t>
            </a:r>
            <a:r>
              <a:rPr lang="en-US" baseline="0" dirty="0" err="1"/>
              <a:t>werkomgeving</a:t>
            </a:r>
            <a:r>
              <a:rPr lang="en-US" baseline="0" dirty="0"/>
              <a:t> van de </a:t>
            </a:r>
            <a:r>
              <a:rPr lang="en-US" baseline="0" dirty="0" err="1"/>
              <a:t>werknemer</a:t>
            </a:r>
            <a:r>
              <a:rPr lang="en-US" baseline="0" dirty="0"/>
              <a:t> </a:t>
            </a:r>
            <a:r>
              <a:rPr lang="en-US" baseline="0" dirty="0" err="1"/>
              <a:t>en</a:t>
            </a:r>
            <a:r>
              <a:rPr lang="en-US" baseline="0" dirty="0"/>
              <a:t> met </a:t>
            </a:r>
            <a:r>
              <a:rPr lang="en-US" baseline="0" dirty="0" err="1"/>
              <a:t>alle</a:t>
            </a:r>
            <a:r>
              <a:rPr lang="en-US" baseline="0" dirty="0"/>
              <a:t> </a:t>
            </a:r>
            <a:r>
              <a:rPr lang="en-US" baseline="0" dirty="0" err="1"/>
              <a:t>actoren</a:t>
            </a:r>
            <a:r>
              <a:rPr lang="en-US" baseline="0" dirty="0"/>
              <a:t> op de </a:t>
            </a:r>
            <a:r>
              <a:rPr lang="en-US" baseline="0" dirty="0" err="1"/>
              <a:t>werkvloer</a:t>
            </a:r>
            <a:r>
              <a:rPr lang="en-US" baseline="0" dirty="0"/>
              <a:t> </a:t>
            </a:r>
          </a:p>
          <a:p>
            <a:pPr marL="628650" lvl="1" indent="-171450">
              <a:buFontTx/>
              <a:buChar char="-"/>
            </a:pPr>
            <a:r>
              <a:rPr lang="en-US" baseline="0" dirty="0" err="1"/>
              <a:t>Gekend</a:t>
            </a:r>
            <a:r>
              <a:rPr lang="en-US" baseline="0" dirty="0"/>
              <a:t> </a:t>
            </a:r>
            <a:r>
              <a:rPr lang="en-US" baseline="0" dirty="0" err="1"/>
              <a:t>aanspreekpunt</a:t>
            </a:r>
            <a:r>
              <a:rPr lang="en-US" baseline="0" dirty="0"/>
              <a:t> </a:t>
            </a:r>
            <a:r>
              <a:rPr lang="en-US" baseline="0" dirty="0" err="1"/>
              <a:t>voor</a:t>
            </a:r>
            <a:r>
              <a:rPr lang="en-US" baseline="0" dirty="0"/>
              <a:t> WN </a:t>
            </a:r>
            <a:r>
              <a:rPr lang="en-US" baseline="0" dirty="0" err="1"/>
              <a:t>en</a:t>
            </a:r>
            <a:r>
              <a:rPr lang="en-US" baseline="0" dirty="0"/>
              <a:t> WG (</a:t>
            </a:r>
            <a:r>
              <a:rPr lang="en-US" baseline="0" dirty="0" err="1"/>
              <a:t>veel</a:t>
            </a:r>
            <a:r>
              <a:rPr lang="en-US" baseline="0" dirty="0"/>
              <a:t> </a:t>
            </a:r>
            <a:r>
              <a:rPr lang="en-US" baseline="0" dirty="0" err="1"/>
              <a:t>meer</a:t>
            </a:r>
            <a:r>
              <a:rPr lang="en-US" baseline="0" dirty="0"/>
              <a:t> </a:t>
            </a:r>
            <a:r>
              <a:rPr lang="en-US" baseline="0" dirty="0" err="1"/>
              <a:t>dan</a:t>
            </a:r>
            <a:r>
              <a:rPr lang="en-US" baseline="0" dirty="0"/>
              <a:t> </a:t>
            </a:r>
            <a:r>
              <a:rPr lang="en-US" baseline="0" dirty="0" err="1"/>
              <a:t>bv</a:t>
            </a:r>
            <a:r>
              <a:rPr lang="en-US" baseline="0" dirty="0"/>
              <a:t>. </a:t>
            </a:r>
            <a:r>
              <a:rPr lang="en-US" baseline="0" dirty="0" err="1"/>
              <a:t>Een</a:t>
            </a:r>
            <a:r>
              <a:rPr lang="en-US" baseline="0" dirty="0"/>
              <a:t> </a:t>
            </a:r>
            <a:r>
              <a:rPr lang="en-US" baseline="0" dirty="0" err="1"/>
              <a:t>adviserend</a:t>
            </a:r>
            <a:r>
              <a:rPr lang="en-US" baseline="0" dirty="0"/>
              <a:t> </a:t>
            </a:r>
            <a:r>
              <a:rPr lang="en-US" baseline="0" dirty="0" err="1"/>
              <a:t>geneesheer</a:t>
            </a:r>
            <a:r>
              <a:rPr lang="en-US" baseline="0" dirty="0"/>
              <a:t> van </a:t>
            </a:r>
            <a:r>
              <a:rPr lang="en-US" baseline="0" dirty="0" err="1"/>
              <a:t>mutualiteit</a:t>
            </a:r>
            <a:r>
              <a:rPr lang="en-US" baseline="0" dirty="0"/>
              <a:t>)</a:t>
            </a:r>
          </a:p>
          <a:p>
            <a:pPr marL="628650" lvl="1" indent="-171450">
              <a:buFontTx/>
              <a:buChar char="-"/>
            </a:pPr>
            <a:r>
              <a:rPr lang="en-US" baseline="0" dirty="0"/>
              <a:t>+ door het </a:t>
            </a:r>
            <a:r>
              <a:rPr lang="en-US" baseline="0" dirty="0" err="1"/>
              <a:t>feit</a:t>
            </a:r>
            <a:r>
              <a:rPr lang="en-US" baseline="0" dirty="0"/>
              <a:t> </a:t>
            </a:r>
            <a:r>
              <a:rPr lang="en-US" baseline="0" dirty="0" err="1"/>
              <a:t>dat</a:t>
            </a:r>
            <a:r>
              <a:rPr lang="en-US" baseline="0" dirty="0"/>
              <a:t> </a:t>
            </a:r>
            <a:r>
              <a:rPr lang="en-US" baseline="0" dirty="0" err="1"/>
              <a:t>hij</a:t>
            </a:r>
            <a:r>
              <a:rPr lang="en-US" baseline="0" dirty="0"/>
              <a:t> </a:t>
            </a:r>
            <a:r>
              <a:rPr lang="en-US" baseline="0" dirty="0" err="1"/>
              <a:t>werkt</a:t>
            </a:r>
            <a:r>
              <a:rPr lang="en-US" baseline="0" dirty="0"/>
              <a:t> </a:t>
            </a:r>
            <a:r>
              <a:rPr lang="en-US" baseline="0" dirty="0" err="1"/>
              <a:t>binnen</a:t>
            </a:r>
            <a:r>
              <a:rPr lang="en-US" baseline="0" dirty="0"/>
              <a:t> het </a:t>
            </a:r>
            <a:r>
              <a:rPr lang="en-US" baseline="0" dirty="0" err="1"/>
              <a:t>kader</a:t>
            </a:r>
            <a:r>
              <a:rPr lang="en-US" baseline="0" dirty="0"/>
              <a:t> van </a:t>
            </a:r>
            <a:r>
              <a:rPr lang="en-US" baseline="0" dirty="0" err="1"/>
              <a:t>een</a:t>
            </a:r>
            <a:r>
              <a:rPr lang="en-US" baseline="0" dirty="0"/>
              <a:t> interne of </a:t>
            </a:r>
            <a:r>
              <a:rPr lang="en-US" baseline="0" dirty="0" err="1"/>
              <a:t>externe</a:t>
            </a:r>
            <a:r>
              <a:rPr lang="en-US" baseline="0" dirty="0"/>
              <a:t> </a:t>
            </a:r>
            <a:r>
              <a:rPr lang="en-US" baseline="0" dirty="0" err="1"/>
              <a:t>preventiedienst</a:t>
            </a:r>
            <a:r>
              <a:rPr lang="en-US" baseline="0" dirty="0"/>
              <a:t>, </a:t>
            </a:r>
            <a:r>
              <a:rPr lang="en-US" baseline="0" dirty="0" err="1"/>
              <a:t>waar</a:t>
            </a:r>
            <a:r>
              <a:rPr lang="en-US" baseline="0" dirty="0"/>
              <a:t> </a:t>
            </a:r>
            <a:r>
              <a:rPr lang="en-US" baseline="0" dirty="0" err="1"/>
              <a:t>ook</a:t>
            </a:r>
            <a:r>
              <a:rPr lang="en-US" baseline="0" dirty="0"/>
              <a:t> </a:t>
            </a:r>
            <a:r>
              <a:rPr lang="en-US" baseline="0" dirty="0" err="1"/>
              <a:t>andere</a:t>
            </a:r>
            <a:r>
              <a:rPr lang="en-US" baseline="0" dirty="0"/>
              <a:t> disciplines </a:t>
            </a:r>
            <a:r>
              <a:rPr lang="en-US" baseline="0" dirty="0" err="1"/>
              <a:t>aanwezig</a:t>
            </a:r>
            <a:r>
              <a:rPr lang="en-US" baseline="0" dirty="0"/>
              <a:t> </a:t>
            </a:r>
            <a:r>
              <a:rPr lang="en-US" baseline="0" dirty="0" err="1"/>
              <a:t>zijn</a:t>
            </a:r>
            <a:r>
              <a:rPr lang="en-US" baseline="0" dirty="0"/>
              <a:t> die </a:t>
            </a:r>
            <a:r>
              <a:rPr lang="en-US" baseline="0" dirty="0" err="1"/>
              <a:t>nuttig</a:t>
            </a:r>
            <a:r>
              <a:rPr lang="en-US" baseline="0" dirty="0"/>
              <a:t> </a:t>
            </a:r>
            <a:r>
              <a:rPr lang="en-US" baseline="0" dirty="0" err="1"/>
              <a:t>kunnen</a:t>
            </a:r>
            <a:r>
              <a:rPr lang="en-US" baseline="0" dirty="0"/>
              <a:t> </a:t>
            </a:r>
            <a:r>
              <a:rPr lang="en-US" baseline="0" dirty="0" err="1"/>
              <a:t>zijn</a:t>
            </a:r>
            <a:r>
              <a:rPr lang="en-US" baseline="0" dirty="0"/>
              <a:t> </a:t>
            </a:r>
            <a:r>
              <a:rPr lang="en-US" baseline="0" dirty="0" err="1"/>
              <a:t>bij</a:t>
            </a:r>
            <a:r>
              <a:rPr lang="en-US" baseline="0" dirty="0"/>
              <a:t> re-</a:t>
            </a:r>
            <a:r>
              <a:rPr lang="en-US" baseline="0" dirty="0" err="1"/>
              <a:t>integratie</a:t>
            </a:r>
            <a:r>
              <a:rPr lang="en-US" baseline="0" dirty="0"/>
              <a:t> van </a:t>
            </a:r>
            <a:r>
              <a:rPr lang="en-US" baseline="0" dirty="0" err="1"/>
              <a:t>een</a:t>
            </a:r>
            <a:r>
              <a:rPr lang="en-US" baseline="0" dirty="0"/>
              <a:t> </a:t>
            </a:r>
            <a:r>
              <a:rPr lang="en-US" baseline="0" dirty="0" err="1"/>
              <a:t>arbeidsongeschikte</a:t>
            </a:r>
            <a:r>
              <a:rPr lang="en-US" baseline="0" dirty="0"/>
              <a:t> WN, </a:t>
            </a:r>
            <a:r>
              <a:rPr lang="en-US" baseline="0" dirty="0" err="1"/>
              <a:t>zoals</a:t>
            </a:r>
            <a:r>
              <a:rPr lang="en-US" baseline="0" dirty="0"/>
              <a:t> </a:t>
            </a:r>
            <a:r>
              <a:rPr lang="en-US" baseline="0" dirty="0" err="1"/>
              <a:t>preventieadviseurs</a:t>
            </a:r>
            <a:r>
              <a:rPr lang="en-US" baseline="0" dirty="0"/>
              <a:t> </a:t>
            </a:r>
            <a:r>
              <a:rPr lang="en-US" baseline="0" dirty="0" err="1"/>
              <a:t>gespecialiseerd</a:t>
            </a:r>
            <a:r>
              <a:rPr lang="en-US" baseline="0" dirty="0"/>
              <a:t> in </a:t>
            </a:r>
            <a:r>
              <a:rPr lang="en-US" baseline="0" dirty="0" err="1"/>
              <a:t>ergonomie</a:t>
            </a:r>
            <a:r>
              <a:rPr lang="en-US" baseline="0" dirty="0"/>
              <a:t> of </a:t>
            </a:r>
            <a:r>
              <a:rPr lang="en-US" baseline="0" dirty="0" err="1"/>
              <a:t>psychosociale</a:t>
            </a:r>
            <a:r>
              <a:rPr lang="en-US" baseline="0" dirty="0"/>
              <a:t> </a:t>
            </a:r>
            <a:r>
              <a:rPr lang="en-US" baseline="0" dirty="0" err="1"/>
              <a:t>aspecten</a:t>
            </a:r>
            <a:r>
              <a:rPr lang="en-US" baseline="0" dirty="0"/>
              <a:t> van het </a:t>
            </a:r>
            <a:r>
              <a:rPr lang="en-US" baseline="0" dirty="0" err="1"/>
              <a:t>werk</a:t>
            </a:r>
            <a:r>
              <a:rPr lang="en-US" baseline="0" dirty="0"/>
              <a:t> = </a:t>
            </a:r>
            <a:r>
              <a:rPr lang="en-US" baseline="0" dirty="0" err="1"/>
              <a:t>voordeel</a:t>
            </a:r>
            <a:r>
              <a:rPr lang="en-US" baseline="0" dirty="0"/>
              <a:t> van </a:t>
            </a:r>
            <a:r>
              <a:rPr lang="en-US" baseline="0" dirty="0" err="1"/>
              <a:t>multidisciplinariteit</a:t>
            </a:r>
            <a:endParaRPr lang="en-US" baseline="0" dirty="0"/>
          </a:p>
          <a:p>
            <a:pPr marL="628650" lvl="1" indent="-171450">
              <a:buFontTx/>
              <a:buChar char="-"/>
            </a:pPr>
            <a:r>
              <a:rPr lang="en-US" baseline="0" dirty="0" err="1"/>
              <a:t>Hij</a:t>
            </a:r>
            <a:r>
              <a:rPr lang="en-US" baseline="0" dirty="0"/>
              <a:t> is </a:t>
            </a:r>
            <a:r>
              <a:rPr lang="en-US" baseline="0" dirty="0" err="1"/>
              <a:t>een</a:t>
            </a:r>
            <a:r>
              <a:rPr lang="en-US" baseline="0" dirty="0"/>
              <a:t> arts: </a:t>
            </a:r>
            <a:r>
              <a:rPr lang="en-US" baseline="0" dirty="0" err="1"/>
              <a:t>en</a:t>
            </a:r>
            <a:r>
              <a:rPr lang="en-US" baseline="0" dirty="0"/>
              <a:t> </a:t>
            </a:r>
            <a:r>
              <a:rPr lang="en-US" baseline="0" dirty="0" err="1"/>
              <a:t>kan</a:t>
            </a:r>
            <a:r>
              <a:rPr lang="en-US" baseline="0" dirty="0"/>
              <a:t> </a:t>
            </a:r>
            <a:r>
              <a:rPr lang="en-US" baseline="0" dirty="0" err="1"/>
              <a:t>dus</a:t>
            </a:r>
            <a:r>
              <a:rPr lang="en-US" baseline="0" dirty="0"/>
              <a:t> </a:t>
            </a:r>
            <a:r>
              <a:rPr lang="en-US" baseline="0" dirty="0" err="1"/>
              <a:t>onder</a:t>
            </a:r>
            <a:r>
              <a:rPr lang="en-US" baseline="0" dirty="0"/>
              <a:t> </a:t>
            </a:r>
            <a:r>
              <a:rPr lang="en-US" baseline="0" dirty="0" err="1"/>
              <a:t>dekking</a:t>
            </a:r>
            <a:r>
              <a:rPr lang="en-US" baseline="0" dirty="0"/>
              <a:t> van het </a:t>
            </a:r>
            <a:r>
              <a:rPr lang="en-US" baseline="0" dirty="0" err="1"/>
              <a:t>medisch</a:t>
            </a:r>
            <a:r>
              <a:rPr lang="en-US" baseline="0" dirty="0"/>
              <a:t> </a:t>
            </a:r>
            <a:r>
              <a:rPr lang="en-US" baseline="0" dirty="0" err="1"/>
              <a:t>beroepsgeheim</a:t>
            </a:r>
            <a:r>
              <a:rPr lang="en-US" baseline="0" dirty="0"/>
              <a:t> </a:t>
            </a:r>
            <a:r>
              <a:rPr lang="en-US" baseline="0" dirty="0" err="1"/>
              <a:t>overleg</a:t>
            </a:r>
            <a:r>
              <a:rPr lang="en-US" baseline="0" dirty="0"/>
              <a:t> </a:t>
            </a:r>
            <a:r>
              <a:rPr lang="en-US" baseline="0" dirty="0" err="1"/>
              <a:t>plegen</a:t>
            </a:r>
            <a:r>
              <a:rPr lang="en-US" baseline="0" dirty="0"/>
              <a:t> met </a:t>
            </a:r>
            <a:r>
              <a:rPr lang="en-US" baseline="0" dirty="0" err="1"/>
              <a:t>andere</a:t>
            </a:r>
            <a:r>
              <a:rPr lang="en-US" baseline="0" dirty="0"/>
              <a:t> </a:t>
            </a:r>
            <a:r>
              <a:rPr lang="en-US" baseline="0" dirty="0" err="1"/>
              <a:t>betrokken</a:t>
            </a:r>
            <a:r>
              <a:rPr lang="en-US" baseline="0" dirty="0"/>
              <a:t> </a:t>
            </a:r>
            <a:r>
              <a:rPr lang="en-US" baseline="0" dirty="0" err="1"/>
              <a:t>artsen</a:t>
            </a:r>
            <a:endParaRPr lang="en-US" baseline="0" dirty="0"/>
          </a:p>
          <a:p>
            <a:pPr marL="1085850" lvl="2" indent="-171450">
              <a:buFontTx/>
              <a:buChar char="-"/>
            </a:pPr>
            <a:r>
              <a:rPr lang="en-US" baseline="0" dirty="0" err="1"/>
              <a:t>Vooral</a:t>
            </a:r>
            <a:r>
              <a:rPr lang="en-US" baseline="0" dirty="0"/>
              <a:t> met BA: </a:t>
            </a:r>
            <a:r>
              <a:rPr lang="en-US" baseline="0" dirty="0" err="1"/>
              <a:t>als</a:t>
            </a:r>
            <a:r>
              <a:rPr lang="en-US" baseline="0" dirty="0"/>
              <a:t> </a:t>
            </a:r>
            <a:r>
              <a:rPr lang="en-US" baseline="0" dirty="0" err="1"/>
              <a:t>behandelend</a:t>
            </a:r>
            <a:r>
              <a:rPr lang="en-US" baseline="0" dirty="0"/>
              <a:t> arts </a:t>
            </a:r>
            <a:r>
              <a:rPr lang="en-US" baseline="0" dirty="0" err="1"/>
              <a:t>zijn</a:t>
            </a:r>
            <a:r>
              <a:rPr lang="en-US" baseline="0" dirty="0"/>
              <a:t> </a:t>
            </a:r>
            <a:r>
              <a:rPr lang="en-US" baseline="0" dirty="0" err="1"/>
              <a:t>patiënt</a:t>
            </a:r>
            <a:r>
              <a:rPr lang="en-US" baseline="0" dirty="0"/>
              <a:t> </a:t>
            </a:r>
            <a:r>
              <a:rPr lang="en-US" baseline="0" dirty="0" err="1"/>
              <a:t>liever</a:t>
            </a:r>
            <a:r>
              <a:rPr lang="en-US" baseline="0" dirty="0"/>
              <a:t> </a:t>
            </a:r>
            <a:r>
              <a:rPr lang="en-US" baseline="0" dirty="0" err="1"/>
              <a:t>thuis</a:t>
            </a:r>
            <a:r>
              <a:rPr lang="en-US" baseline="0" dirty="0"/>
              <a:t> </a:t>
            </a:r>
            <a:r>
              <a:rPr lang="en-US" baseline="0" dirty="0" err="1"/>
              <a:t>ziet</a:t>
            </a:r>
            <a:r>
              <a:rPr lang="en-US" baseline="0" dirty="0"/>
              <a:t> </a:t>
            </a:r>
            <a:r>
              <a:rPr lang="en-US" baseline="0" dirty="0" err="1"/>
              <a:t>dan</a:t>
            </a:r>
            <a:r>
              <a:rPr lang="en-US" baseline="0" dirty="0"/>
              <a:t> op de </a:t>
            </a:r>
            <a:r>
              <a:rPr lang="en-US" baseline="0" dirty="0" err="1"/>
              <a:t>werkplaats</a:t>
            </a:r>
            <a:r>
              <a:rPr lang="en-US" baseline="0" dirty="0"/>
              <a:t>, </a:t>
            </a:r>
            <a:r>
              <a:rPr lang="en-US" baseline="0" dirty="0" err="1"/>
              <a:t>zal</a:t>
            </a:r>
            <a:r>
              <a:rPr lang="en-US" baseline="0" dirty="0"/>
              <a:t> het </a:t>
            </a:r>
            <a:r>
              <a:rPr lang="en-US" baseline="0" dirty="0" err="1"/>
              <a:t>traject</a:t>
            </a:r>
            <a:r>
              <a:rPr lang="en-US" baseline="0" dirty="0"/>
              <a:t> </a:t>
            </a:r>
            <a:r>
              <a:rPr lang="en-US" baseline="0" dirty="0" err="1"/>
              <a:t>niet</a:t>
            </a:r>
            <a:r>
              <a:rPr lang="en-US" baseline="0" dirty="0"/>
              <a:t> </a:t>
            </a:r>
            <a:r>
              <a:rPr lang="en-US" baseline="0" dirty="0" err="1"/>
              <a:t>slagen</a:t>
            </a:r>
            <a:r>
              <a:rPr lang="en-US" baseline="0" dirty="0"/>
              <a:t> (in </a:t>
            </a:r>
            <a:r>
              <a:rPr lang="en-US" baseline="0" dirty="0" err="1"/>
              <a:t>nadeel</a:t>
            </a:r>
            <a:r>
              <a:rPr lang="en-US" baseline="0" dirty="0"/>
              <a:t> van </a:t>
            </a:r>
            <a:r>
              <a:rPr lang="en-US" baseline="0" dirty="0" err="1"/>
              <a:t>alle</a:t>
            </a:r>
            <a:r>
              <a:rPr lang="en-US" baseline="0" dirty="0"/>
              <a:t> </a:t>
            </a:r>
            <a:r>
              <a:rPr lang="en-US" baseline="0" dirty="0" err="1"/>
              <a:t>partijen</a:t>
            </a:r>
            <a:r>
              <a:rPr lang="en-US" baseline="0" dirty="0"/>
              <a:t>)</a:t>
            </a:r>
          </a:p>
          <a:p>
            <a:pPr marL="1085850" lvl="2" indent="-171450">
              <a:buFontTx/>
              <a:buChar char="-"/>
            </a:pPr>
            <a:r>
              <a:rPr lang="en-US" baseline="0" dirty="0" err="1"/>
              <a:t>Ook</a:t>
            </a:r>
            <a:r>
              <a:rPr lang="en-US" baseline="0" dirty="0"/>
              <a:t> met </a:t>
            </a:r>
            <a:r>
              <a:rPr lang="en-US" baseline="0" dirty="0" err="1"/>
              <a:t>adviserend</a:t>
            </a:r>
            <a:r>
              <a:rPr lang="en-US" baseline="0" dirty="0"/>
              <a:t> </a:t>
            </a:r>
            <a:r>
              <a:rPr lang="en-US" baseline="0" dirty="0" err="1"/>
              <a:t>geneesheer</a:t>
            </a:r>
            <a:r>
              <a:rPr lang="en-US" baseline="0" dirty="0"/>
              <a:t>, </a:t>
            </a:r>
            <a:r>
              <a:rPr lang="en-US" baseline="0" dirty="0" err="1"/>
              <a:t>bv</a:t>
            </a:r>
            <a:r>
              <a:rPr lang="en-US" baseline="0" dirty="0"/>
              <a:t>. In het </a:t>
            </a:r>
            <a:r>
              <a:rPr lang="en-US" baseline="0" dirty="0" err="1"/>
              <a:t>kader</a:t>
            </a:r>
            <a:r>
              <a:rPr lang="en-US" baseline="0" dirty="0"/>
              <a:t> van </a:t>
            </a:r>
            <a:r>
              <a:rPr lang="en-US" baseline="0" dirty="0" err="1"/>
              <a:t>zijn</a:t>
            </a:r>
            <a:r>
              <a:rPr lang="en-US" baseline="0" dirty="0"/>
              <a:t> </a:t>
            </a:r>
            <a:r>
              <a:rPr lang="en-US" baseline="0" dirty="0" err="1"/>
              <a:t>toelating</a:t>
            </a:r>
            <a:r>
              <a:rPr lang="en-US" baseline="0" dirty="0"/>
              <a:t> met </a:t>
            </a:r>
            <a:r>
              <a:rPr lang="en-US" baseline="0" dirty="0" err="1"/>
              <a:t>te</a:t>
            </a:r>
            <a:r>
              <a:rPr lang="en-US" baseline="0" dirty="0"/>
              <a:t> </a:t>
            </a:r>
            <a:r>
              <a:rPr lang="en-US" baseline="0" dirty="0" err="1"/>
              <a:t>cumuleren</a:t>
            </a:r>
            <a:r>
              <a:rPr lang="en-US" baseline="0" dirty="0"/>
              <a:t> met </a:t>
            </a:r>
            <a:r>
              <a:rPr lang="en-US" baseline="0" dirty="0" err="1"/>
              <a:t>ziekteuitkeringen</a:t>
            </a:r>
            <a:endParaRPr lang="en-US" baseline="0" dirty="0"/>
          </a:p>
          <a:p>
            <a:pPr marL="628650" lvl="1" indent="-171450">
              <a:buFontTx/>
              <a:buChar char="-"/>
            </a:pPr>
            <a:r>
              <a:rPr lang="en-US" baseline="0" dirty="0"/>
              <a:t>PAAG </a:t>
            </a:r>
            <a:r>
              <a:rPr lang="en-US" baseline="0" dirty="0" err="1"/>
              <a:t>kan</a:t>
            </a:r>
            <a:r>
              <a:rPr lang="en-US" baseline="0" dirty="0"/>
              <a:t> </a:t>
            </a:r>
            <a:r>
              <a:rPr lang="en-US" baseline="0" dirty="0" err="1"/>
              <a:t>ook</a:t>
            </a:r>
            <a:r>
              <a:rPr lang="en-US" baseline="0" dirty="0"/>
              <a:t> </a:t>
            </a:r>
            <a:r>
              <a:rPr lang="en-US" baseline="0" dirty="0" err="1"/>
              <a:t>deelnemen</a:t>
            </a:r>
            <a:r>
              <a:rPr lang="en-US" baseline="0" dirty="0"/>
              <a:t> </a:t>
            </a:r>
            <a:r>
              <a:rPr lang="en-US" baseline="0" dirty="0" err="1"/>
              <a:t>aan</a:t>
            </a:r>
            <a:r>
              <a:rPr lang="en-US" baseline="0" dirty="0"/>
              <a:t> het CPBW of </a:t>
            </a:r>
            <a:r>
              <a:rPr lang="en-US" baseline="0" dirty="0" err="1"/>
              <a:t>andere</a:t>
            </a:r>
            <a:r>
              <a:rPr lang="en-US" baseline="0" dirty="0"/>
              <a:t> </a:t>
            </a:r>
            <a:r>
              <a:rPr lang="en-US" baseline="0" dirty="0" err="1"/>
              <a:t>kanalen</a:t>
            </a:r>
            <a:r>
              <a:rPr lang="en-US" baseline="0" dirty="0"/>
              <a:t> van </a:t>
            </a:r>
            <a:r>
              <a:rPr lang="en-US" baseline="0" dirty="0" err="1"/>
              <a:t>sociaal</a:t>
            </a:r>
            <a:r>
              <a:rPr lang="en-US" baseline="0" dirty="0"/>
              <a:t> </a:t>
            </a:r>
            <a:r>
              <a:rPr lang="en-US" baseline="0" dirty="0" err="1"/>
              <a:t>overleg</a:t>
            </a:r>
            <a:r>
              <a:rPr lang="en-US" baseline="0" dirty="0"/>
              <a:t> (VA) </a:t>
            </a:r>
            <a:r>
              <a:rPr lang="en-US" baseline="0" dirty="0" err="1"/>
              <a:t>binnen</a:t>
            </a:r>
            <a:r>
              <a:rPr lang="en-US" baseline="0" dirty="0"/>
              <a:t> de </a:t>
            </a:r>
            <a:r>
              <a:rPr lang="en-US" baseline="0" dirty="0" err="1"/>
              <a:t>onderneming</a:t>
            </a:r>
            <a:r>
              <a:rPr lang="en-US" baseline="0" dirty="0"/>
              <a:t> die het </a:t>
            </a:r>
            <a:r>
              <a:rPr lang="en-US" baseline="0" dirty="0" err="1"/>
              <a:t>collectief</a:t>
            </a:r>
            <a:r>
              <a:rPr lang="en-US" baseline="0" dirty="0"/>
              <a:t> re-</a:t>
            </a:r>
            <a:r>
              <a:rPr lang="en-US" baseline="0" dirty="0" err="1"/>
              <a:t>integratiebeleid</a:t>
            </a:r>
            <a:r>
              <a:rPr lang="en-US" baseline="0" dirty="0"/>
              <a:t> </a:t>
            </a:r>
            <a:r>
              <a:rPr lang="en-US" baseline="0" dirty="0" err="1"/>
              <a:t>uitwerken</a:t>
            </a:r>
            <a:r>
              <a:rPr lang="en-US" baseline="0" dirty="0"/>
              <a:t> </a:t>
            </a:r>
            <a:r>
              <a:rPr lang="en-US" baseline="0" dirty="0" err="1"/>
              <a:t>en</a:t>
            </a:r>
            <a:r>
              <a:rPr lang="en-US" baseline="0" dirty="0"/>
              <a:t> </a:t>
            </a:r>
            <a:r>
              <a:rPr lang="en-US" baseline="0" dirty="0" err="1"/>
              <a:t>dat</a:t>
            </a:r>
            <a:r>
              <a:rPr lang="en-US" baseline="0" dirty="0"/>
              <a:t> </a:t>
            </a:r>
            <a:r>
              <a:rPr lang="en-US" baseline="0" dirty="0" err="1"/>
              <a:t>beleid</a:t>
            </a:r>
            <a:r>
              <a:rPr lang="en-US" baseline="0" dirty="0"/>
              <a:t> </a:t>
            </a:r>
            <a:r>
              <a:rPr lang="en-US" baseline="0" dirty="0" err="1"/>
              <a:t>evalueren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re-integratie van werknemers </a:t>
            </a:r>
          </a:p>
        </p:txBody>
      </p:sp>
    </p:spTree>
    <p:extLst>
      <p:ext uri="{BB962C8B-B14F-4D97-AF65-F5344CB8AC3E}">
        <p14:creationId xmlns:p14="http://schemas.microsoft.com/office/powerpoint/2010/main" val="32730397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wachten</a:t>
            </a:r>
            <a:r>
              <a:rPr lang="en-US" dirty="0"/>
              <a:t> tot </a:t>
            </a:r>
            <a:r>
              <a:rPr lang="en-US" dirty="0" err="1"/>
              <a:t>er</a:t>
            </a:r>
            <a:r>
              <a:rPr lang="en-US" baseline="0" dirty="0"/>
              <a:t> </a:t>
            </a:r>
            <a:r>
              <a:rPr lang="en-US" baseline="0" dirty="0" err="1"/>
              <a:t>iemand</a:t>
            </a:r>
            <a:r>
              <a:rPr lang="en-US" baseline="0" dirty="0"/>
              <a:t> </a:t>
            </a:r>
            <a:r>
              <a:rPr lang="en-US" baseline="0" dirty="0" err="1"/>
              <a:t>moet</a:t>
            </a:r>
            <a:r>
              <a:rPr lang="en-US" baseline="0" dirty="0"/>
              <a:t> </a:t>
            </a:r>
            <a:r>
              <a:rPr lang="en-US" baseline="0" dirty="0" err="1"/>
              <a:t>worden</a:t>
            </a:r>
            <a:r>
              <a:rPr lang="en-US" baseline="0" dirty="0"/>
              <a:t> </a:t>
            </a:r>
            <a:r>
              <a:rPr lang="en-US" baseline="0" dirty="0" err="1"/>
              <a:t>gere-integreerd</a:t>
            </a:r>
            <a:r>
              <a:rPr lang="en-US" baseline="0" dirty="0"/>
              <a:t>: </a:t>
            </a:r>
            <a:r>
              <a:rPr lang="en-US" baseline="0" dirty="0" err="1"/>
              <a:t>beginnen</a:t>
            </a:r>
            <a:r>
              <a:rPr lang="en-US" baseline="0" dirty="0"/>
              <a:t> </a:t>
            </a:r>
            <a:r>
              <a:rPr lang="en-US" baseline="0" dirty="0" err="1"/>
              <a:t>nadenken</a:t>
            </a:r>
            <a:r>
              <a:rPr lang="en-US" baseline="0" dirty="0"/>
              <a:t> </a:t>
            </a:r>
            <a:r>
              <a:rPr lang="en-US" baseline="0" dirty="0" err="1"/>
              <a:t>vooraf</a:t>
            </a:r>
            <a:r>
              <a:rPr lang="en-US" baseline="0" dirty="0"/>
              <a:t> is </a:t>
            </a:r>
            <a:r>
              <a:rPr lang="en-US" baseline="0" dirty="0" err="1"/>
              <a:t>nodig</a:t>
            </a:r>
            <a:r>
              <a:rPr lang="en-US" baseline="0" dirty="0"/>
              <a:t>!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re-integratie van werknemers </a:t>
            </a:r>
          </a:p>
        </p:txBody>
      </p:sp>
    </p:spTree>
    <p:extLst>
      <p:ext uri="{BB962C8B-B14F-4D97-AF65-F5344CB8AC3E}">
        <p14:creationId xmlns:p14="http://schemas.microsoft.com/office/powerpoint/2010/main" val="298961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Gaat</a:t>
            </a:r>
            <a:r>
              <a:rPr lang="en-US" dirty="0"/>
              <a:t> om </a:t>
            </a:r>
            <a:r>
              <a:rPr lang="en-US" dirty="0" err="1"/>
              <a:t>een</a:t>
            </a:r>
            <a:r>
              <a:rPr lang="en-US" dirty="0"/>
              <a:t> re-</a:t>
            </a:r>
            <a:r>
              <a:rPr lang="en-US" dirty="0" err="1"/>
              <a:t>integratieTRAJECT</a:t>
            </a:r>
            <a:r>
              <a:rPr lang="en-US" baseline="0" dirty="0"/>
              <a:t> in </a:t>
            </a:r>
            <a:r>
              <a:rPr lang="en-US" baseline="0" dirty="0" err="1"/>
              <a:t>verschillende</a:t>
            </a:r>
            <a:r>
              <a:rPr lang="en-US" baseline="0" dirty="0"/>
              <a:t> </a:t>
            </a:r>
            <a:r>
              <a:rPr lang="en-US" baseline="0" dirty="0" err="1"/>
              <a:t>stappen</a:t>
            </a:r>
            <a:r>
              <a:rPr lang="en-US" baseline="0" dirty="0"/>
              <a:t> of </a:t>
            </a:r>
            <a:r>
              <a:rPr lang="en-US" baseline="0" dirty="0" err="1"/>
              <a:t>fasen</a:t>
            </a:r>
            <a:r>
              <a:rPr lang="en-US" baseline="0" dirty="0"/>
              <a:t>: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re-integratie van werknemers </a:t>
            </a:r>
          </a:p>
        </p:txBody>
      </p:sp>
    </p:spTree>
    <p:extLst>
      <p:ext uri="{BB962C8B-B14F-4D97-AF65-F5344CB8AC3E}">
        <p14:creationId xmlns:p14="http://schemas.microsoft.com/office/powerpoint/2010/main" val="22733513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/>
              <a:t>Er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(</a:t>
            </a:r>
            <a:r>
              <a:rPr lang="en-US" dirty="0" err="1"/>
              <a:t>voorlopig</a:t>
            </a:r>
            <a:r>
              <a:rPr lang="en-US" dirty="0"/>
              <a:t>)</a:t>
            </a:r>
            <a:r>
              <a:rPr lang="en-US" baseline="0" dirty="0"/>
              <a:t> 3 </a:t>
            </a:r>
            <a:r>
              <a:rPr lang="en-US" baseline="0" dirty="0" err="1"/>
              <a:t>ingangen</a:t>
            </a:r>
            <a:r>
              <a:rPr lang="en-US" baseline="0" dirty="0"/>
              <a:t> in het re-</a:t>
            </a:r>
            <a:r>
              <a:rPr lang="en-US" baseline="0" dirty="0" err="1"/>
              <a:t>integratietraject</a:t>
            </a:r>
            <a:r>
              <a:rPr lang="en-US" baseline="0" dirty="0"/>
              <a:t>. </a:t>
            </a:r>
          </a:p>
          <a:p>
            <a:endParaRPr lang="en-US" baseline="0" dirty="0"/>
          </a:p>
          <a:p>
            <a:r>
              <a:rPr lang="en-US" baseline="0" dirty="0"/>
              <a:t>Het is in </a:t>
            </a:r>
            <a:r>
              <a:rPr lang="en-US" baseline="0" dirty="0" err="1"/>
              <a:t>alle</a:t>
            </a:r>
            <a:r>
              <a:rPr lang="en-US" baseline="0" dirty="0"/>
              <a:t> </a:t>
            </a:r>
            <a:r>
              <a:rPr lang="en-US" baseline="0" dirty="0" err="1"/>
              <a:t>gevallen</a:t>
            </a:r>
            <a:r>
              <a:rPr lang="en-US" baseline="0" dirty="0"/>
              <a:t> de PA-AG  die het re-</a:t>
            </a:r>
            <a:r>
              <a:rPr lang="en-US" baseline="0" dirty="0" err="1"/>
              <a:t>integratietraject</a:t>
            </a:r>
            <a:r>
              <a:rPr lang="en-US" baseline="0" dirty="0"/>
              <a:t> </a:t>
            </a:r>
            <a:r>
              <a:rPr lang="en-US" baseline="0" dirty="0" err="1"/>
              <a:t>opstart</a:t>
            </a:r>
            <a:r>
              <a:rPr lang="en-US" baseline="0" dirty="0"/>
              <a:t>, </a:t>
            </a:r>
            <a:r>
              <a:rPr lang="en-US" baseline="0" dirty="0" err="1"/>
              <a:t>en</a:t>
            </a:r>
            <a:r>
              <a:rPr lang="en-US" baseline="0" dirty="0"/>
              <a:t> </a:t>
            </a:r>
            <a:r>
              <a:rPr lang="en-US" baseline="0" dirty="0" err="1"/>
              <a:t>dit</a:t>
            </a:r>
            <a:r>
              <a:rPr lang="en-US" baseline="0" dirty="0"/>
              <a:t> </a:t>
            </a:r>
            <a:r>
              <a:rPr lang="en-US" baseline="0" dirty="0" err="1"/>
              <a:t>kan</a:t>
            </a:r>
            <a:r>
              <a:rPr lang="en-US" baseline="0" dirty="0"/>
              <a:t> op </a:t>
            </a:r>
            <a:r>
              <a:rPr lang="en-US" baseline="0" dirty="0" err="1"/>
              <a:t>verzoek</a:t>
            </a:r>
            <a:r>
              <a:rPr lang="en-US" baseline="0" dirty="0"/>
              <a:t> van </a:t>
            </a:r>
          </a:p>
          <a:p>
            <a:endParaRPr lang="en-US" baseline="0" dirty="0"/>
          </a:p>
          <a:p>
            <a:r>
              <a:rPr lang="en-US" baseline="0" dirty="0"/>
              <a:t>	</a:t>
            </a:r>
            <a:r>
              <a:rPr lang="en-US" b="1" dirty="0"/>
              <a:t>1.</a:t>
            </a:r>
            <a:r>
              <a:rPr lang="en-US" b="1" baseline="0" dirty="0"/>
              <a:t> De </a:t>
            </a:r>
            <a:r>
              <a:rPr lang="en-US" b="1" baseline="0" dirty="0" err="1"/>
              <a:t>werknemer</a:t>
            </a:r>
            <a:r>
              <a:rPr lang="en-US" b="1" baseline="0" dirty="0"/>
              <a:t> : </a:t>
            </a:r>
          </a:p>
          <a:p>
            <a:r>
              <a:rPr lang="en-US" baseline="0" dirty="0"/>
              <a:t>		- </a:t>
            </a:r>
            <a:r>
              <a:rPr lang="en-US" baseline="0" dirty="0" err="1"/>
              <a:t>ofwel</a:t>
            </a:r>
            <a:r>
              <a:rPr lang="en-US" baseline="0" dirty="0"/>
              <a:t> de WN </a:t>
            </a:r>
            <a:r>
              <a:rPr lang="en-US" baseline="0" dirty="0" err="1"/>
              <a:t>zelf</a:t>
            </a:r>
            <a:r>
              <a:rPr lang="en-US" baseline="0" dirty="0"/>
              <a:t>, </a:t>
            </a:r>
            <a:r>
              <a:rPr lang="en-US" baseline="0" dirty="0" err="1"/>
              <a:t>ofwel</a:t>
            </a:r>
            <a:r>
              <a:rPr lang="en-US" baseline="0" dirty="0"/>
              <a:t> </a:t>
            </a:r>
            <a:r>
              <a:rPr lang="en-US" baseline="0" dirty="0" err="1"/>
              <a:t>zijn</a:t>
            </a:r>
            <a:r>
              <a:rPr lang="en-US" baseline="0" dirty="0"/>
              <a:t> </a:t>
            </a:r>
            <a:r>
              <a:rPr lang="en-US" baseline="0" dirty="0" err="1"/>
              <a:t>behandelend</a:t>
            </a:r>
            <a:r>
              <a:rPr lang="en-US" baseline="0" dirty="0"/>
              <a:t> </a:t>
            </a:r>
            <a:r>
              <a:rPr lang="en-US" baseline="0" dirty="0" err="1"/>
              <a:t>geneesheer</a:t>
            </a:r>
            <a:r>
              <a:rPr lang="en-US" baseline="0" dirty="0"/>
              <a:t> (</a:t>
            </a:r>
            <a:r>
              <a:rPr lang="en-US" baseline="0" dirty="0" err="1"/>
              <a:t>uiteraard</a:t>
            </a:r>
            <a:r>
              <a:rPr lang="en-US" baseline="0" dirty="0"/>
              <a:t> met </a:t>
            </a:r>
            <a:r>
              <a:rPr lang="en-US" baseline="0" dirty="0" err="1"/>
              <a:t>toestemming</a:t>
            </a:r>
            <a:r>
              <a:rPr lang="en-US" baseline="0" dirty="0"/>
              <a:t> van de WN of op </a:t>
            </a:r>
            <a:r>
              <a:rPr lang="en-US" baseline="0" dirty="0" err="1"/>
              <a:t>zijn</a:t>
            </a:r>
            <a:r>
              <a:rPr lang="en-US" baseline="0" dirty="0"/>
              <a:t> </a:t>
            </a:r>
            <a:r>
              <a:rPr lang="en-US" baseline="0" dirty="0" err="1"/>
              <a:t>vraag</a:t>
            </a:r>
            <a:r>
              <a:rPr lang="en-US" baseline="0" dirty="0"/>
              <a:t>) – </a:t>
            </a:r>
            <a:r>
              <a:rPr lang="en-US" baseline="0" dirty="0" err="1"/>
              <a:t>communicatietools</a:t>
            </a:r>
            <a:r>
              <a:rPr lang="en-US" baseline="0" dirty="0"/>
              <a:t> </a:t>
            </a:r>
            <a:r>
              <a:rPr lang="en-US" baseline="0" dirty="0" err="1"/>
              <a:t>worden</a:t>
            </a:r>
            <a:r>
              <a:rPr lang="en-US" baseline="0" dirty="0"/>
              <a:t> </a:t>
            </a:r>
            <a:r>
              <a:rPr lang="en-US" baseline="0" dirty="0" err="1"/>
              <a:t>ontwikkeld</a:t>
            </a:r>
            <a:endParaRPr lang="en-US" baseline="0" dirty="0"/>
          </a:p>
          <a:p>
            <a:r>
              <a:rPr lang="en-US" baseline="0" dirty="0"/>
              <a:t>		- </a:t>
            </a:r>
            <a:r>
              <a:rPr lang="en-US" baseline="0" dirty="0" err="1"/>
              <a:t>hij</a:t>
            </a:r>
            <a:r>
              <a:rPr lang="en-US" baseline="0" dirty="0"/>
              <a:t> </a:t>
            </a:r>
            <a:r>
              <a:rPr lang="en-US" baseline="0" dirty="0" err="1"/>
              <a:t>kan</a:t>
            </a:r>
            <a:r>
              <a:rPr lang="en-US" baseline="0" dirty="0"/>
              <a:t> steeds </a:t>
            </a:r>
            <a:r>
              <a:rPr lang="en-US" baseline="0" dirty="0" err="1"/>
              <a:t>een</a:t>
            </a:r>
            <a:r>
              <a:rPr lang="en-US" baseline="0" dirty="0"/>
              <a:t> </a:t>
            </a:r>
            <a:r>
              <a:rPr lang="en-US" baseline="0" dirty="0" err="1"/>
              <a:t>traject</a:t>
            </a:r>
            <a:r>
              <a:rPr lang="en-US" baseline="0" dirty="0"/>
              <a:t> </a:t>
            </a:r>
            <a:r>
              <a:rPr lang="en-US" baseline="0" dirty="0" err="1"/>
              <a:t>opstarten</a:t>
            </a:r>
            <a:r>
              <a:rPr lang="en-US" baseline="0" dirty="0"/>
              <a:t>, </a:t>
            </a:r>
            <a:r>
              <a:rPr lang="en-US" baseline="0" dirty="0" err="1"/>
              <a:t>ongeacht</a:t>
            </a:r>
            <a:r>
              <a:rPr lang="en-US" baseline="0" dirty="0"/>
              <a:t> de </a:t>
            </a:r>
            <a:r>
              <a:rPr lang="en-US" baseline="0" dirty="0" err="1"/>
              <a:t>duur</a:t>
            </a:r>
            <a:r>
              <a:rPr lang="en-US" baseline="0" dirty="0"/>
              <a:t> van </a:t>
            </a:r>
            <a:r>
              <a:rPr lang="en-US" baseline="0" dirty="0" err="1"/>
              <a:t>zijn</a:t>
            </a:r>
            <a:r>
              <a:rPr lang="en-US" baseline="0" dirty="0"/>
              <a:t> </a:t>
            </a:r>
            <a:r>
              <a:rPr lang="en-US" baseline="0" dirty="0" err="1"/>
              <a:t>arbeidsongeschiktheid</a:t>
            </a:r>
            <a:r>
              <a:rPr lang="en-US" baseline="0" dirty="0"/>
              <a:t> (</a:t>
            </a:r>
            <a:r>
              <a:rPr lang="en-US" baseline="0" dirty="0" err="1"/>
              <a:t>dus</a:t>
            </a:r>
            <a:r>
              <a:rPr lang="en-US" baseline="0" dirty="0"/>
              <a:t> </a:t>
            </a:r>
            <a:r>
              <a:rPr lang="en-US" baseline="0" dirty="0" err="1"/>
              <a:t>ook</a:t>
            </a:r>
            <a:r>
              <a:rPr lang="en-US" baseline="0" dirty="0"/>
              <a:t> </a:t>
            </a:r>
            <a:r>
              <a:rPr lang="en-US" baseline="0" dirty="0" err="1"/>
              <a:t>onmiddellijk</a:t>
            </a:r>
            <a:r>
              <a:rPr lang="en-US" baseline="0" dirty="0"/>
              <a:t>, nog </a:t>
            </a:r>
            <a:r>
              <a:rPr lang="en-US" baseline="0" dirty="0" err="1"/>
              <a:t>tijdens</a:t>
            </a:r>
            <a:r>
              <a:rPr lang="en-US" baseline="0" dirty="0"/>
              <a:t> </a:t>
            </a:r>
            <a:r>
              <a:rPr lang="en-US" baseline="0" dirty="0" err="1"/>
              <a:t>periode</a:t>
            </a:r>
            <a:r>
              <a:rPr lang="en-US" baseline="0" dirty="0"/>
              <a:t> van </a:t>
            </a:r>
            <a:r>
              <a:rPr lang="en-US" baseline="0" dirty="0" err="1"/>
              <a:t>gewaarborgd</a:t>
            </a:r>
            <a:r>
              <a:rPr lang="en-US" baseline="0" dirty="0"/>
              <a:t> loon)</a:t>
            </a:r>
          </a:p>
          <a:p>
            <a:r>
              <a:rPr lang="en-US" baseline="0" dirty="0"/>
              <a:t>		- </a:t>
            </a:r>
            <a:r>
              <a:rPr lang="en-US" baseline="0" dirty="0" err="1"/>
              <a:t>vervangt</a:t>
            </a:r>
            <a:r>
              <a:rPr lang="en-US" baseline="0" dirty="0"/>
              <a:t> de </a:t>
            </a:r>
            <a:r>
              <a:rPr lang="en-US" baseline="0" dirty="0" err="1"/>
              <a:t>bestaande</a:t>
            </a:r>
            <a:r>
              <a:rPr lang="en-US" baseline="0" dirty="0"/>
              <a:t> re-</a:t>
            </a:r>
            <a:r>
              <a:rPr lang="en-US" baseline="0" dirty="0" err="1"/>
              <a:t>integratieprocedure</a:t>
            </a:r>
            <a:r>
              <a:rPr lang="en-US" baseline="0" dirty="0"/>
              <a:t> (art. 39-41 KB GT) die </a:t>
            </a:r>
            <a:r>
              <a:rPr lang="en-US" baseline="0" dirty="0" err="1"/>
              <a:t>alleen</a:t>
            </a:r>
            <a:r>
              <a:rPr lang="en-US" baseline="0" dirty="0"/>
              <a:t> </a:t>
            </a:r>
            <a:r>
              <a:rPr lang="en-US" baseline="0" dirty="0" err="1"/>
              <a:t>mogelijk</a:t>
            </a:r>
            <a:r>
              <a:rPr lang="en-US" baseline="0" dirty="0"/>
              <a:t> was </a:t>
            </a:r>
            <a:r>
              <a:rPr lang="en-US" baseline="0" dirty="0" err="1"/>
              <a:t>als</a:t>
            </a:r>
            <a:r>
              <a:rPr lang="en-US" baseline="0" dirty="0"/>
              <a:t> de WN door </a:t>
            </a:r>
            <a:r>
              <a:rPr lang="en-US" baseline="0" dirty="0" err="1"/>
              <a:t>zijn</a:t>
            </a:r>
            <a:r>
              <a:rPr lang="en-US" baseline="0" dirty="0"/>
              <a:t> BA </a:t>
            </a:r>
            <a:r>
              <a:rPr lang="en-US" baseline="0" dirty="0" err="1"/>
              <a:t>definitief</a:t>
            </a:r>
            <a:r>
              <a:rPr lang="en-US" baseline="0" dirty="0"/>
              <a:t> </a:t>
            </a:r>
            <a:r>
              <a:rPr lang="en-US" baseline="0" dirty="0" err="1"/>
              <a:t>ongeschikt</a:t>
            </a:r>
            <a:r>
              <a:rPr lang="en-US" baseline="0" dirty="0"/>
              <a:t> was </a:t>
            </a:r>
            <a:r>
              <a:rPr lang="en-US" baseline="0" dirty="0" err="1"/>
              <a:t>verklaard</a:t>
            </a:r>
            <a:r>
              <a:rPr lang="en-US" baseline="0" dirty="0"/>
              <a:t> </a:t>
            </a:r>
            <a:r>
              <a:rPr lang="en-US" baseline="0" dirty="0" err="1"/>
              <a:t>voor</a:t>
            </a:r>
            <a:r>
              <a:rPr lang="en-US" baseline="0" dirty="0"/>
              <a:t> </a:t>
            </a:r>
            <a:r>
              <a:rPr lang="en-US" baseline="0" dirty="0" err="1"/>
              <a:t>zijn</a:t>
            </a:r>
            <a:r>
              <a:rPr lang="en-US" baseline="0" dirty="0"/>
              <a:t> </a:t>
            </a:r>
            <a:r>
              <a:rPr lang="en-US" baseline="0" dirty="0" err="1"/>
              <a:t>werk</a:t>
            </a:r>
            <a:r>
              <a:rPr lang="en-US" baseline="0" dirty="0"/>
              <a:t> (</a:t>
            </a:r>
            <a:r>
              <a:rPr lang="en-US" baseline="0" dirty="0" err="1"/>
              <a:t>zie</a:t>
            </a:r>
            <a:r>
              <a:rPr lang="en-US" baseline="0" dirty="0"/>
              <a:t> </a:t>
            </a:r>
            <a:r>
              <a:rPr lang="en-US" baseline="0" dirty="0" err="1"/>
              <a:t>hoger</a:t>
            </a:r>
            <a:r>
              <a:rPr lang="en-US" baseline="0" dirty="0"/>
              <a:t>) </a:t>
            </a:r>
          </a:p>
          <a:p>
            <a:endParaRPr lang="en-US" baseline="0" dirty="0"/>
          </a:p>
          <a:p>
            <a:r>
              <a:rPr lang="en-US" baseline="0" dirty="0"/>
              <a:t>	</a:t>
            </a:r>
            <a:r>
              <a:rPr lang="en-US" b="1" baseline="0" dirty="0"/>
              <a:t>2. De </a:t>
            </a:r>
            <a:r>
              <a:rPr lang="en-US" b="1" baseline="0" dirty="0" err="1"/>
              <a:t>adviserend</a:t>
            </a:r>
            <a:r>
              <a:rPr lang="en-US" b="1" baseline="0" dirty="0"/>
              <a:t> </a:t>
            </a:r>
            <a:r>
              <a:rPr lang="en-US" b="1" baseline="0" dirty="0" err="1"/>
              <a:t>geneesheer</a:t>
            </a:r>
            <a:r>
              <a:rPr lang="en-US" b="1" baseline="0" dirty="0"/>
              <a:t> van de </a:t>
            </a:r>
            <a:r>
              <a:rPr lang="en-US" b="1" baseline="0" dirty="0" err="1"/>
              <a:t>mutualiteit</a:t>
            </a:r>
            <a:r>
              <a:rPr lang="en-US" b="1" baseline="0" dirty="0"/>
              <a:t>, </a:t>
            </a:r>
            <a:r>
              <a:rPr lang="en-US" b="1" baseline="0" dirty="0" err="1"/>
              <a:t>als</a:t>
            </a:r>
            <a:r>
              <a:rPr lang="en-US" b="1" baseline="0" dirty="0"/>
              <a:t> </a:t>
            </a:r>
            <a:r>
              <a:rPr lang="en-US" b="1" baseline="0" dirty="0" err="1"/>
              <a:t>deze</a:t>
            </a:r>
            <a:r>
              <a:rPr lang="en-US" b="1" baseline="0" dirty="0"/>
              <a:t> </a:t>
            </a:r>
            <a:r>
              <a:rPr lang="en-US" b="1" baseline="0" dirty="0" err="1"/>
              <a:t>meent</a:t>
            </a:r>
            <a:r>
              <a:rPr lang="en-US" b="1" baseline="0" dirty="0"/>
              <a:t> </a:t>
            </a:r>
            <a:r>
              <a:rPr lang="en-US" b="1" baseline="0" dirty="0" err="1"/>
              <a:t>dat</a:t>
            </a:r>
            <a:r>
              <a:rPr lang="en-US" b="1" baseline="0" dirty="0"/>
              <a:t> de WN in </a:t>
            </a:r>
            <a:r>
              <a:rPr lang="en-US" b="1" baseline="0" dirty="0" err="1"/>
              <a:t>aanmerking</a:t>
            </a:r>
            <a:r>
              <a:rPr lang="en-US" b="1" baseline="0" dirty="0"/>
              <a:t> </a:t>
            </a:r>
            <a:r>
              <a:rPr lang="en-US" b="1" baseline="0" dirty="0" err="1"/>
              <a:t>komt</a:t>
            </a:r>
            <a:r>
              <a:rPr lang="en-US" b="1" baseline="0" dirty="0"/>
              <a:t> </a:t>
            </a:r>
            <a:r>
              <a:rPr lang="en-US" b="1" baseline="0" dirty="0" err="1"/>
              <a:t>voor</a:t>
            </a:r>
            <a:r>
              <a:rPr lang="en-US" b="1" baseline="0" dirty="0"/>
              <a:t> re-</a:t>
            </a:r>
            <a:r>
              <a:rPr lang="en-US" b="1" baseline="0" dirty="0" err="1"/>
              <a:t>integratie</a:t>
            </a:r>
            <a:r>
              <a:rPr lang="en-US" b="1" baseline="0" dirty="0"/>
              <a:t> </a:t>
            </a:r>
            <a:r>
              <a:rPr lang="en-US" b="1" baseline="0" dirty="0" err="1"/>
              <a:t>na</a:t>
            </a:r>
            <a:r>
              <a:rPr lang="en-US" b="1" baseline="0" dirty="0"/>
              <a:t> de </a:t>
            </a:r>
            <a:r>
              <a:rPr lang="en-US" b="1" baseline="0" dirty="0" err="1"/>
              <a:t>quickscan</a:t>
            </a:r>
            <a:r>
              <a:rPr lang="en-US" b="1" baseline="0" dirty="0"/>
              <a:t> (</a:t>
            </a:r>
            <a:r>
              <a:rPr lang="en-US" b="1" baseline="0" dirty="0" err="1"/>
              <a:t>zie</a:t>
            </a:r>
            <a:r>
              <a:rPr lang="en-US" b="1" baseline="0" dirty="0"/>
              <a:t> ZIV-KB 3/7/1996)</a:t>
            </a:r>
          </a:p>
          <a:p>
            <a:r>
              <a:rPr lang="en-US" baseline="0" dirty="0"/>
              <a:t>		OKB </a:t>
            </a:r>
            <a:r>
              <a:rPr lang="en-US" baseline="0" dirty="0" err="1"/>
              <a:t>voorziet</a:t>
            </a:r>
            <a:r>
              <a:rPr lang="en-US" baseline="0" dirty="0"/>
              <a:t> </a:t>
            </a:r>
            <a:r>
              <a:rPr lang="en-US" baseline="0" dirty="0" err="1"/>
              <a:t>dat</a:t>
            </a:r>
            <a:r>
              <a:rPr lang="en-US" baseline="0" dirty="0"/>
              <a:t> de </a:t>
            </a:r>
            <a:r>
              <a:rPr lang="en-US" baseline="0" dirty="0" err="1"/>
              <a:t>adviserend</a:t>
            </a:r>
            <a:r>
              <a:rPr lang="en-US" baseline="0" dirty="0"/>
              <a:t> </a:t>
            </a:r>
            <a:r>
              <a:rPr lang="en-US" baseline="0" dirty="0" err="1"/>
              <a:t>geneesheer</a:t>
            </a:r>
            <a:r>
              <a:rPr lang="en-US" baseline="0" dirty="0"/>
              <a:t> ten </a:t>
            </a:r>
            <a:r>
              <a:rPr lang="en-US" baseline="0" dirty="0" err="1"/>
              <a:t>laatste</a:t>
            </a:r>
            <a:r>
              <a:rPr lang="en-US" baseline="0" dirty="0"/>
              <a:t> 2 </a:t>
            </a:r>
            <a:r>
              <a:rPr lang="en-US" baseline="0" dirty="0" err="1"/>
              <a:t>maanden</a:t>
            </a:r>
            <a:r>
              <a:rPr lang="en-US" baseline="0" dirty="0"/>
              <a:t> </a:t>
            </a:r>
            <a:r>
              <a:rPr lang="en-US" baseline="0" dirty="0" err="1"/>
              <a:t>na</a:t>
            </a:r>
            <a:r>
              <a:rPr lang="en-US" baseline="0" dirty="0"/>
              <a:t> de </a:t>
            </a:r>
            <a:r>
              <a:rPr lang="en-US" baseline="0" dirty="0" err="1"/>
              <a:t>aangifte</a:t>
            </a:r>
            <a:r>
              <a:rPr lang="en-US" baseline="0" dirty="0"/>
              <a:t> van de </a:t>
            </a:r>
            <a:r>
              <a:rPr lang="en-US" baseline="0" dirty="0" err="1"/>
              <a:t>arbeidsongeschiktheid</a:t>
            </a:r>
            <a:r>
              <a:rPr lang="en-US" baseline="0" dirty="0"/>
              <a:t> </a:t>
            </a:r>
            <a:r>
              <a:rPr lang="en-US" baseline="0" dirty="0" err="1"/>
              <a:t>een</a:t>
            </a:r>
            <a:r>
              <a:rPr lang="en-US" baseline="0" dirty="0"/>
              <a:t> </a:t>
            </a:r>
            <a:r>
              <a:rPr lang="en-US" baseline="0" dirty="0" err="1"/>
              <a:t>eerste</a:t>
            </a:r>
            <a:r>
              <a:rPr lang="en-US" baseline="0" dirty="0"/>
              <a:t> </a:t>
            </a:r>
            <a:r>
              <a:rPr lang="en-US" baseline="0" dirty="0" err="1"/>
              <a:t>inschatting</a:t>
            </a:r>
            <a:r>
              <a:rPr lang="en-US" baseline="0" dirty="0"/>
              <a:t> </a:t>
            </a:r>
            <a:r>
              <a:rPr lang="en-US" baseline="0" dirty="0" err="1"/>
              <a:t>moet</a:t>
            </a:r>
            <a:r>
              <a:rPr lang="en-US" baseline="0" dirty="0"/>
              <a:t> </a:t>
            </a:r>
            <a:r>
              <a:rPr lang="en-US" baseline="0" dirty="0" err="1"/>
              <a:t>maken</a:t>
            </a:r>
            <a:r>
              <a:rPr lang="en-US" baseline="0" dirty="0"/>
              <a:t> van de </a:t>
            </a:r>
            <a:r>
              <a:rPr lang="en-US" baseline="0" dirty="0" err="1"/>
              <a:t>capaciteiten</a:t>
            </a:r>
            <a:r>
              <a:rPr lang="en-US" baseline="0" dirty="0"/>
              <a:t> </a:t>
            </a:r>
            <a:r>
              <a:rPr lang="en-US" baseline="0" dirty="0" err="1"/>
              <a:t>en</a:t>
            </a:r>
            <a:r>
              <a:rPr lang="en-US" baseline="0" dirty="0"/>
              <a:t> de </a:t>
            </a:r>
            <a:r>
              <a:rPr lang="en-US" baseline="0" dirty="0" err="1"/>
              <a:t>arbeidsongeschikte</a:t>
            </a:r>
            <a:r>
              <a:rPr lang="en-US" baseline="0" dirty="0"/>
              <a:t> </a:t>
            </a:r>
            <a:r>
              <a:rPr lang="en-US" baseline="0" dirty="0" err="1"/>
              <a:t>indeelt</a:t>
            </a:r>
            <a:r>
              <a:rPr lang="en-US" baseline="0" dirty="0"/>
              <a:t> in 1 van 		4 </a:t>
            </a:r>
            <a:r>
              <a:rPr lang="en-US" baseline="0" dirty="0" err="1"/>
              <a:t>categorieën</a:t>
            </a:r>
            <a:r>
              <a:rPr lang="en-US" baseline="0" dirty="0"/>
              <a:t>: </a:t>
            </a:r>
          </a:p>
          <a:p>
            <a:r>
              <a:rPr lang="en-US" baseline="0" dirty="0"/>
              <a:t>			1. </a:t>
            </a:r>
            <a:r>
              <a:rPr lang="en-US" baseline="0" dirty="0" err="1"/>
              <a:t>geen</a:t>
            </a:r>
            <a:r>
              <a:rPr lang="en-US" baseline="0" dirty="0"/>
              <a:t> </a:t>
            </a:r>
            <a:r>
              <a:rPr lang="en-US" baseline="0" dirty="0" err="1"/>
              <a:t>interventie</a:t>
            </a:r>
            <a:r>
              <a:rPr lang="en-US" baseline="0" dirty="0"/>
              <a:t> </a:t>
            </a:r>
            <a:r>
              <a:rPr lang="en-US" baseline="0" dirty="0" err="1"/>
              <a:t>nodig</a:t>
            </a:r>
            <a:r>
              <a:rPr lang="en-US" baseline="0" dirty="0"/>
              <a:t> (</a:t>
            </a:r>
            <a:r>
              <a:rPr lang="en-US" baseline="0" dirty="0" err="1"/>
              <a:t>spontane</a:t>
            </a:r>
            <a:r>
              <a:rPr lang="en-US" baseline="0" dirty="0"/>
              <a:t> </a:t>
            </a:r>
            <a:r>
              <a:rPr lang="en-US" baseline="0" dirty="0" err="1"/>
              <a:t>werkhervatting</a:t>
            </a:r>
            <a:r>
              <a:rPr lang="en-US" baseline="0" dirty="0"/>
              <a:t> </a:t>
            </a:r>
            <a:r>
              <a:rPr lang="en-US" baseline="0" dirty="0" err="1"/>
              <a:t>voorzien</a:t>
            </a:r>
            <a:r>
              <a:rPr lang="en-US" baseline="0" dirty="0"/>
              <a:t>); </a:t>
            </a:r>
          </a:p>
          <a:p>
            <a:r>
              <a:rPr lang="en-US" baseline="0" dirty="0"/>
              <a:t>			2. </a:t>
            </a:r>
            <a:r>
              <a:rPr lang="en-US" baseline="0" dirty="0" err="1"/>
              <a:t>geen</a:t>
            </a:r>
            <a:r>
              <a:rPr lang="en-US" baseline="0" dirty="0"/>
              <a:t> re-</a:t>
            </a:r>
            <a:r>
              <a:rPr lang="en-US" baseline="0" dirty="0" err="1"/>
              <a:t>integratie</a:t>
            </a:r>
            <a:r>
              <a:rPr lang="en-US" baseline="0" dirty="0"/>
              <a:t> </a:t>
            </a:r>
            <a:r>
              <a:rPr lang="en-US" baseline="0" dirty="0" err="1"/>
              <a:t>mogelijk</a:t>
            </a:r>
            <a:r>
              <a:rPr lang="en-US" baseline="0" dirty="0"/>
              <a:t>; </a:t>
            </a:r>
          </a:p>
          <a:p>
            <a:r>
              <a:rPr lang="en-US" baseline="0" dirty="0"/>
              <a:t>			3. </a:t>
            </a:r>
            <a:r>
              <a:rPr lang="en-US" baseline="0" dirty="0" err="1"/>
              <a:t>onbeslist</a:t>
            </a:r>
            <a:r>
              <a:rPr lang="en-US" baseline="0" dirty="0"/>
              <a:t> (</a:t>
            </a:r>
            <a:r>
              <a:rPr lang="en-US" baseline="0" dirty="0" err="1"/>
              <a:t>bv</a:t>
            </a:r>
            <a:r>
              <a:rPr lang="en-US" baseline="0" dirty="0"/>
              <a:t>. Nog </a:t>
            </a:r>
            <a:r>
              <a:rPr lang="en-US" baseline="0" dirty="0" err="1"/>
              <a:t>behandeling</a:t>
            </a:r>
            <a:r>
              <a:rPr lang="en-US" baseline="0" dirty="0"/>
              <a:t> </a:t>
            </a:r>
            <a:r>
              <a:rPr lang="en-US" baseline="0" dirty="0" err="1"/>
              <a:t>nodig</a:t>
            </a:r>
            <a:r>
              <a:rPr lang="en-US" baseline="0" dirty="0"/>
              <a:t>) </a:t>
            </a:r>
            <a:r>
              <a:rPr lang="en-US" baseline="0" dirty="0" err="1"/>
              <a:t>en</a:t>
            </a:r>
            <a:r>
              <a:rPr lang="en-US" baseline="0" dirty="0"/>
              <a:t> </a:t>
            </a:r>
          </a:p>
          <a:p>
            <a:r>
              <a:rPr lang="en-US" baseline="0" dirty="0"/>
              <a:t>			4. </a:t>
            </a:r>
            <a:r>
              <a:rPr lang="en-US" baseline="0" dirty="0" err="1"/>
              <a:t>categorie</a:t>
            </a:r>
            <a:r>
              <a:rPr lang="en-US" baseline="0" dirty="0"/>
              <a:t> 4: </a:t>
            </a:r>
            <a:r>
              <a:rPr lang="en-US" baseline="0" dirty="0" err="1"/>
              <a:t>werkhervatting</a:t>
            </a:r>
            <a:r>
              <a:rPr lang="en-US" baseline="0" dirty="0"/>
              <a:t> </a:t>
            </a:r>
            <a:r>
              <a:rPr lang="en-US" baseline="0" dirty="0" err="1"/>
              <a:t>lijkt</a:t>
            </a:r>
            <a:r>
              <a:rPr lang="en-US" baseline="0" dirty="0"/>
              <a:t> </a:t>
            </a:r>
            <a:r>
              <a:rPr lang="en-US" baseline="0" dirty="0" err="1"/>
              <a:t>mogelijk</a:t>
            </a:r>
            <a:r>
              <a:rPr lang="en-US" baseline="0" dirty="0"/>
              <a:t> </a:t>
            </a:r>
            <a:r>
              <a:rPr lang="en-US" baseline="0" dirty="0" err="1"/>
              <a:t>te</a:t>
            </a:r>
            <a:r>
              <a:rPr lang="en-US" baseline="0" dirty="0"/>
              <a:t> </a:t>
            </a:r>
            <a:r>
              <a:rPr lang="en-US" baseline="0" dirty="0" err="1"/>
              <a:t>zijn</a:t>
            </a:r>
            <a:r>
              <a:rPr lang="en-US" baseline="0" dirty="0"/>
              <a:t> door het </a:t>
            </a:r>
            <a:r>
              <a:rPr lang="en-US" baseline="0" dirty="0" err="1"/>
              <a:t>aanbieden</a:t>
            </a:r>
            <a:r>
              <a:rPr lang="en-US" baseline="0" dirty="0"/>
              <a:t> van </a:t>
            </a:r>
            <a:r>
              <a:rPr lang="en-US" baseline="0" dirty="0" err="1"/>
              <a:t>aangepast</a:t>
            </a:r>
            <a:r>
              <a:rPr lang="en-US" baseline="0" dirty="0"/>
              <a:t>/</a:t>
            </a:r>
            <a:r>
              <a:rPr lang="en-US" baseline="0" dirty="0" err="1"/>
              <a:t>ander</a:t>
            </a:r>
            <a:r>
              <a:rPr lang="en-US" baseline="0" dirty="0"/>
              <a:t> </a:t>
            </a:r>
            <a:r>
              <a:rPr lang="en-US" baseline="0" dirty="0" err="1"/>
              <a:t>werk</a:t>
            </a:r>
            <a:r>
              <a:rPr lang="en-US" baseline="0" dirty="0"/>
              <a:t> =&gt; </a:t>
            </a:r>
            <a:r>
              <a:rPr lang="en-US" baseline="0" dirty="0" err="1"/>
              <a:t>doorverwijzing</a:t>
            </a:r>
            <a:r>
              <a:rPr lang="en-US" baseline="0" dirty="0"/>
              <a:t> </a:t>
            </a:r>
            <a:r>
              <a:rPr lang="en-US" baseline="0" dirty="0" err="1"/>
              <a:t>naar</a:t>
            </a:r>
            <a:r>
              <a:rPr lang="en-US" baseline="0" dirty="0"/>
              <a:t> PA-AG </a:t>
            </a:r>
            <a:r>
              <a:rPr lang="en-US" baseline="0" dirty="0" err="1"/>
              <a:t>indien</a:t>
            </a:r>
            <a:r>
              <a:rPr lang="en-US" baseline="0" dirty="0"/>
              <a:t> het om </a:t>
            </a:r>
            <a:r>
              <a:rPr lang="en-US" baseline="0" dirty="0" err="1"/>
              <a:t>een</a:t>
            </a:r>
            <a:r>
              <a:rPr lang="en-US" baseline="0" dirty="0"/>
              <a:t> WN </a:t>
            </a:r>
            <a:r>
              <a:rPr lang="en-US" baseline="0" dirty="0" err="1"/>
              <a:t>gaat</a:t>
            </a:r>
            <a:r>
              <a:rPr lang="en-US" baseline="0" dirty="0"/>
              <a:t> (of </a:t>
            </a:r>
            <a:r>
              <a:rPr lang="en-US" baseline="0" dirty="0" err="1"/>
              <a:t>zelf</a:t>
            </a:r>
            <a:r>
              <a:rPr lang="en-US" baseline="0" dirty="0"/>
              <a:t> </a:t>
            </a:r>
            <a:r>
              <a:rPr lang="en-US" baseline="0" dirty="0" err="1"/>
              <a:t>beroepsherinschakelingstraject</a:t>
            </a:r>
            <a:r>
              <a:rPr lang="en-US" baseline="0" dirty="0"/>
              <a:t> 				</a:t>
            </a:r>
            <a:r>
              <a:rPr lang="en-US" baseline="0" dirty="0" err="1"/>
              <a:t>opstarten</a:t>
            </a:r>
            <a:r>
              <a:rPr lang="en-US" baseline="0" dirty="0"/>
              <a:t> </a:t>
            </a:r>
            <a:r>
              <a:rPr lang="en-US" baseline="0" dirty="0" err="1"/>
              <a:t>indien</a:t>
            </a:r>
            <a:r>
              <a:rPr lang="en-US" baseline="0" dirty="0"/>
              <a:t> </a:t>
            </a:r>
            <a:r>
              <a:rPr lang="en-US" baseline="0" dirty="0" err="1"/>
              <a:t>er</a:t>
            </a:r>
            <a:r>
              <a:rPr lang="en-US" baseline="0" dirty="0"/>
              <a:t> </a:t>
            </a:r>
            <a:r>
              <a:rPr lang="en-US" baseline="0" dirty="0" err="1"/>
              <a:t>geen</a:t>
            </a:r>
            <a:r>
              <a:rPr lang="en-US" baseline="0" dirty="0"/>
              <a:t> </a:t>
            </a:r>
            <a:r>
              <a:rPr lang="en-US" baseline="0" dirty="0" err="1"/>
              <a:t>arbeidsrelatie</a:t>
            </a:r>
            <a:r>
              <a:rPr lang="en-US" baseline="0" dirty="0"/>
              <a:t> </a:t>
            </a:r>
            <a:r>
              <a:rPr lang="en-US" baseline="0" dirty="0" err="1"/>
              <a:t>voorhanden</a:t>
            </a:r>
            <a:r>
              <a:rPr lang="en-US" baseline="0" dirty="0"/>
              <a:t> is via VDAB)</a:t>
            </a:r>
          </a:p>
          <a:p>
            <a:endParaRPr lang="en-US" baseline="0" dirty="0"/>
          </a:p>
          <a:p>
            <a:r>
              <a:rPr lang="en-US" baseline="0" dirty="0"/>
              <a:t>	</a:t>
            </a:r>
            <a:r>
              <a:rPr lang="en-US" b="1" baseline="0" dirty="0"/>
              <a:t>3. De </a:t>
            </a:r>
            <a:r>
              <a:rPr lang="en-US" b="1" baseline="0" dirty="0" err="1"/>
              <a:t>werkgever</a:t>
            </a:r>
            <a:r>
              <a:rPr lang="en-US" b="1" baseline="0" dirty="0"/>
              <a:t>, in </a:t>
            </a:r>
            <a:r>
              <a:rPr lang="en-US" b="1" baseline="0" dirty="0" err="1"/>
              <a:t>principe</a:t>
            </a:r>
            <a:r>
              <a:rPr lang="en-US" b="1" baseline="0" dirty="0"/>
              <a:t> ten </a:t>
            </a:r>
            <a:r>
              <a:rPr lang="en-US" b="1" baseline="0" dirty="0" err="1"/>
              <a:t>vroegste</a:t>
            </a:r>
            <a:r>
              <a:rPr lang="en-US" b="1" baseline="0" dirty="0"/>
              <a:t> </a:t>
            </a:r>
            <a:r>
              <a:rPr lang="en-US" b="1" baseline="0" dirty="0" err="1"/>
              <a:t>vanaf</a:t>
            </a:r>
            <a:r>
              <a:rPr lang="en-US" b="1" baseline="0" dirty="0"/>
              <a:t> 4 </a:t>
            </a:r>
            <a:r>
              <a:rPr lang="en-US" b="1" baseline="0" dirty="0" err="1"/>
              <a:t>maanden</a:t>
            </a:r>
            <a:r>
              <a:rPr lang="en-US" b="1" baseline="0" dirty="0"/>
              <a:t> </a:t>
            </a:r>
            <a:r>
              <a:rPr lang="en-US" b="1" baseline="0" dirty="0" err="1"/>
              <a:t>na</a:t>
            </a:r>
            <a:r>
              <a:rPr lang="en-US" b="1" baseline="0" dirty="0"/>
              <a:t> de </a:t>
            </a:r>
            <a:r>
              <a:rPr lang="en-US" b="1" baseline="0" dirty="0" err="1"/>
              <a:t>aanvang</a:t>
            </a:r>
            <a:r>
              <a:rPr lang="en-US" b="1" baseline="0" dirty="0"/>
              <a:t> van de </a:t>
            </a:r>
            <a:r>
              <a:rPr lang="en-US" b="1" baseline="0" dirty="0" err="1"/>
              <a:t>arbeidsongeschiktheid</a:t>
            </a:r>
            <a:r>
              <a:rPr lang="en-US" b="1" baseline="0" dirty="0"/>
              <a:t> 		</a:t>
            </a:r>
          </a:p>
          <a:p>
            <a:r>
              <a:rPr lang="en-US" baseline="0" dirty="0"/>
              <a:t>	- </a:t>
            </a:r>
            <a:r>
              <a:rPr lang="en-US" baseline="0" dirty="0" err="1"/>
              <a:t>moet</a:t>
            </a:r>
            <a:r>
              <a:rPr lang="en-US" baseline="0" dirty="0"/>
              <a:t> </a:t>
            </a:r>
            <a:r>
              <a:rPr lang="en-US" baseline="0" dirty="0" err="1"/>
              <a:t>gaan</a:t>
            </a:r>
            <a:r>
              <a:rPr lang="en-US" baseline="0" dirty="0"/>
              <a:t> om </a:t>
            </a:r>
            <a:r>
              <a:rPr lang="en-US" baseline="0" dirty="0" err="1"/>
              <a:t>een</a:t>
            </a:r>
            <a:r>
              <a:rPr lang="en-US" baseline="0" dirty="0"/>
              <a:t> </a:t>
            </a:r>
            <a:r>
              <a:rPr lang="en-US" baseline="0" dirty="0" err="1"/>
              <a:t>onafgebroken</a:t>
            </a:r>
            <a:r>
              <a:rPr lang="en-US" baseline="0" dirty="0"/>
              <a:t> </a:t>
            </a:r>
            <a:r>
              <a:rPr lang="en-US" baseline="0" dirty="0" err="1"/>
              <a:t>periode</a:t>
            </a:r>
            <a:r>
              <a:rPr lang="en-US" baseline="0" dirty="0"/>
              <a:t> van 4 </a:t>
            </a:r>
            <a:r>
              <a:rPr lang="en-US" baseline="0" dirty="0" err="1"/>
              <a:t>maanden</a:t>
            </a:r>
            <a:r>
              <a:rPr lang="en-US" baseline="0" dirty="0"/>
              <a:t> </a:t>
            </a:r>
            <a:r>
              <a:rPr lang="en-US" baseline="0" dirty="0" err="1"/>
              <a:t>arbeidsongeschiktheid</a:t>
            </a:r>
            <a:r>
              <a:rPr lang="en-US" baseline="0" dirty="0"/>
              <a:t> (</a:t>
            </a:r>
            <a:r>
              <a:rPr lang="en-US" baseline="0" dirty="0" err="1"/>
              <a:t>dus</a:t>
            </a:r>
            <a:r>
              <a:rPr lang="en-US" baseline="0" dirty="0"/>
              <a:t> </a:t>
            </a:r>
            <a:r>
              <a:rPr lang="en-US" baseline="0" dirty="0" err="1"/>
              <a:t>geen</a:t>
            </a:r>
            <a:r>
              <a:rPr lang="en-US" baseline="0" dirty="0"/>
              <a:t> </a:t>
            </a:r>
            <a:r>
              <a:rPr lang="en-US" baseline="0" dirty="0" err="1"/>
              <a:t>opeenvolgende</a:t>
            </a:r>
            <a:r>
              <a:rPr lang="en-US" baseline="0" dirty="0"/>
              <a:t> </a:t>
            </a:r>
            <a:r>
              <a:rPr lang="en-US" baseline="0" dirty="0" err="1"/>
              <a:t>kortere</a:t>
            </a:r>
            <a:r>
              <a:rPr lang="en-US" baseline="0" dirty="0"/>
              <a:t> </a:t>
            </a:r>
            <a:r>
              <a:rPr lang="en-US" baseline="0" dirty="0" err="1"/>
              <a:t>arbeidsongeschiktheden</a:t>
            </a:r>
            <a:r>
              <a:rPr lang="en-US" baseline="0" dirty="0"/>
              <a:t>) </a:t>
            </a:r>
          </a:p>
          <a:p>
            <a:r>
              <a:rPr lang="en-US" baseline="0" dirty="0"/>
              <a:t>	- </a:t>
            </a:r>
            <a:r>
              <a:rPr lang="en-US" baseline="0" dirty="0" err="1"/>
              <a:t>dit</a:t>
            </a:r>
            <a:r>
              <a:rPr lang="en-US" baseline="0" dirty="0"/>
              <a:t> om </a:t>
            </a:r>
            <a:r>
              <a:rPr lang="en-US" baseline="0" dirty="0" err="1"/>
              <a:t>vooral</a:t>
            </a:r>
            <a:r>
              <a:rPr lang="en-US" baseline="0" dirty="0"/>
              <a:t> de </a:t>
            </a:r>
            <a:r>
              <a:rPr lang="en-US" baseline="0" dirty="0" err="1"/>
              <a:t>instroom</a:t>
            </a:r>
            <a:r>
              <a:rPr lang="en-US" baseline="0" dirty="0"/>
              <a:t> </a:t>
            </a:r>
            <a:r>
              <a:rPr lang="en-US" baseline="0" dirty="0" err="1"/>
              <a:t>vanuit</a:t>
            </a:r>
            <a:r>
              <a:rPr lang="en-US" baseline="0" dirty="0"/>
              <a:t> de </a:t>
            </a:r>
            <a:r>
              <a:rPr lang="en-US" baseline="0" dirty="0" err="1"/>
              <a:t>hoek</a:t>
            </a:r>
            <a:r>
              <a:rPr lang="en-US" baseline="0" dirty="0"/>
              <a:t> van WN </a:t>
            </a:r>
            <a:r>
              <a:rPr lang="en-US" baseline="0" dirty="0" err="1"/>
              <a:t>zelf</a:t>
            </a:r>
            <a:r>
              <a:rPr lang="en-US" baseline="0" dirty="0"/>
              <a:t> </a:t>
            </a:r>
            <a:r>
              <a:rPr lang="en-US" baseline="0" dirty="0" err="1"/>
              <a:t>alle</a:t>
            </a:r>
            <a:r>
              <a:rPr lang="en-US" baseline="0" dirty="0"/>
              <a:t> </a:t>
            </a:r>
            <a:r>
              <a:rPr lang="en-US" baseline="0" dirty="0" err="1"/>
              <a:t>kansen</a:t>
            </a:r>
            <a:r>
              <a:rPr lang="en-US" baseline="0" dirty="0"/>
              <a:t> </a:t>
            </a:r>
            <a:r>
              <a:rPr lang="en-US" baseline="0" dirty="0" err="1"/>
              <a:t>te</a:t>
            </a:r>
            <a:r>
              <a:rPr lang="en-US" baseline="0" dirty="0"/>
              <a:t> </a:t>
            </a:r>
            <a:r>
              <a:rPr lang="en-US" baseline="0" dirty="0" err="1"/>
              <a:t>geven</a:t>
            </a:r>
            <a:r>
              <a:rPr lang="en-US" baseline="0" dirty="0"/>
              <a:t>: </a:t>
            </a:r>
            <a:r>
              <a:rPr lang="en-US" baseline="0" dirty="0" err="1"/>
              <a:t>dit</a:t>
            </a:r>
            <a:r>
              <a:rPr lang="en-US" baseline="0" dirty="0"/>
              <a:t> </a:t>
            </a:r>
            <a:r>
              <a:rPr lang="en-US" baseline="0" dirty="0" err="1"/>
              <a:t>verdient</a:t>
            </a:r>
            <a:r>
              <a:rPr lang="en-US" baseline="0" dirty="0"/>
              <a:t> de </a:t>
            </a:r>
            <a:r>
              <a:rPr lang="en-US" baseline="0" dirty="0" err="1"/>
              <a:t>voorkeur</a:t>
            </a:r>
            <a:endParaRPr lang="en-US" baseline="0" dirty="0"/>
          </a:p>
          <a:p>
            <a:r>
              <a:rPr lang="en-US" baseline="0" dirty="0"/>
              <a:t>	- </a:t>
            </a:r>
            <a:r>
              <a:rPr lang="en-US" baseline="0" dirty="0" err="1"/>
              <a:t>vroeger</a:t>
            </a:r>
            <a:r>
              <a:rPr lang="en-US" baseline="0" dirty="0"/>
              <a:t> </a:t>
            </a:r>
            <a:r>
              <a:rPr lang="en-US" baseline="0" dirty="0" err="1"/>
              <a:t>opstarten</a:t>
            </a:r>
            <a:r>
              <a:rPr lang="en-US" baseline="0" dirty="0"/>
              <a:t> </a:t>
            </a:r>
            <a:r>
              <a:rPr lang="en-US" baseline="0" dirty="0" err="1"/>
              <a:t>kan</a:t>
            </a:r>
            <a:r>
              <a:rPr lang="en-US" baseline="0" dirty="0"/>
              <a:t> </a:t>
            </a:r>
            <a:r>
              <a:rPr lang="en-US" baseline="0" dirty="0" err="1"/>
              <a:t>alleen</a:t>
            </a:r>
            <a:r>
              <a:rPr lang="en-US" baseline="0" dirty="0"/>
              <a:t> </a:t>
            </a:r>
            <a:r>
              <a:rPr lang="en-US" baseline="0" dirty="0" err="1"/>
              <a:t>als</a:t>
            </a:r>
            <a:r>
              <a:rPr lang="en-US" baseline="0" dirty="0"/>
              <a:t> de WN </a:t>
            </a:r>
            <a:r>
              <a:rPr lang="en-US" baseline="0" dirty="0" err="1"/>
              <a:t>aan</a:t>
            </a:r>
            <a:r>
              <a:rPr lang="en-US" baseline="0" dirty="0"/>
              <a:t> de WG </a:t>
            </a:r>
            <a:r>
              <a:rPr lang="en-US" baseline="0" dirty="0" err="1"/>
              <a:t>een</a:t>
            </a:r>
            <a:r>
              <a:rPr lang="en-US" baseline="0" dirty="0"/>
              <a:t> attest van de BA </a:t>
            </a:r>
            <a:r>
              <a:rPr lang="en-US" baseline="0" dirty="0" err="1"/>
              <a:t>bezorgt</a:t>
            </a:r>
            <a:r>
              <a:rPr lang="en-US" baseline="0" dirty="0"/>
              <a:t> </a:t>
            </a:r>
            <a:r>
              <a:rPr lang="en-US" baseline="0" dirty="0" err="1"/>
              <a:t>waaruit</a:t>
            </a:r>
            <a:r>
              <a:rPr lang="en-US" baseline="0" dirty="0"/>
              <a:t> de </a:t>
            </a:r>
            <a:r>
              <a:rPr lang="en-US" baseline="0" dirty="0" err="1"/>
              <a:t>definitieve</a:t>
            </a:r>
            <a:r>
              <a:rPr lang="en-US" baseline="0" dirty="0"/>
              <a:t> </a:t>
            </a:r>
            <a:r>
              <a:rPr lang="en-US" baseline="0" dirty="0" err="1"/>
              <a:t>ongeschiktheid</a:t>
            </a:r>
            <a:r>
              <a:rPr lang="en-US" baseline="0" dirty="0"/>
              <a:t> </a:t>
            </a:r>
            <a:r>
              <a:rPr lang="en-US" baseline="0" dirty="0" err="1"/>
              <a:t>voor</a:t>
            </a:r>
            <a:r>
              <a:rPr lang="en-US" baseline="0" dirty="0"/>
              <a:t> het </a:t>
            </a:r>
            <a:r>
              <a:rPr lang="en-US" baseline="0" dirty="0" err="1"/>
              <a:t>overeengekomen</a:t>
            </a:r>
            <a:r>
              <a:rPr lang="en-US" baseline="0" dirty="0"/>
              <a:t> </a:t>
            </a:r>
            <a:r>
              <a:rPr lang="en-US" baseline="0" dirty="0" err="1"/>
              <a:t>werk</a:t>
            </a:r>
            <a:r>
              <a:rPr lang="en-US" baseline="0" dirty="0"/>
              <a:t> </a:t>
            </a:r>
            <a:r>
              <a:rPr lang="en-US" baseline="0" dirty="0" err="1"/>
              <a:t>blijkt</a:t>
            </a:r>
            <a:r>
              <a:rPr lang="en-US" baseline="0" dirty="0"/>
              <a:t>: </a:t>
            </a:r>
            <a:r>
              <a:rPr lang="en-US" baseline="0" dirty="0" err="1"/>
              <a:t>dan</a:t>
            </a:r>
            <a:r>
              <a:rPr lang="en-US" baseline="0" dirty="0"/>
              <a:t> </a:t>
            </a:r>
            <a:r>
              <a:rPr lang="en-US" baseline="0" dirty="0" err="1"/>
              <a:t>moet</a:t>
            </a:r>
            <a:r>
              <a:rPr lang="en-US" baseline="0" dirty="0"/>
              <a:t> </a:t>
            </a:r>
            <a:r>
              <a:rPr lang="en-US" baseline="0" dirty="0" err="1"/>
              <a:t>er</a:t>
            </a:r>
            <a:r>
              <a:rPr lang="en-US" baseline="0" dirty="0"/>
              <a:t> </a:t>
            </a:r>
            <a:r>
              <a:rPr lang="en-US" baseline="0" dirty="0" err="1"/>
              <a:t>sowieso</a:t>
            </a:r>
            <a:r>
              <a:rPr lang="en-US" baseline="0" dirty="0"/>
              <a:t> </a:t>
            </a:r>
            <a:r>
              <a:rPr lang="en-US" baseline="0" dirty="0" err="1"/>
              <a:t>naar</a:t>
            </a:r>
            <a:r>
              <a:rPr lang="en-US" baseline="0" dirty="0"/>
              <a:t> </a:t>
            </a:r>
            <a:r>
              <a:rPr lang="en-US" baseline="0" dirty="0" err="1"/>
              <a:t>ander</a:t>
            </a:r>
            <a:r>
              <a:rPr lang="en-US" baseline="0" dirty="0"/>
              <a:t>/</a:t>
            </a:r>
            <a:r>
              <a:rPr lang="en-US" baseline="0" dirty="0" err="1"/>
              <a:t>aangepast</a:t>
            </a:r>
            <a:r>
              <a:rPr lang="en-US" baseline="0" dirty="0"/>
              <a:t> </a:t>
            </a:r>
            <a:r>
              <a:rPr lang="en-US" baseline="0" dirty="0" err="1"/>
              <a:t>werk</a:t>
            </a:r>
            <a:r>
              <a:rPr lang="en-US" baseline="0" dirty="0"/>
              <a:t> </a:t>
            </a:r>
            <a:r>
              <a:rPr lang="en-US" baseline="0" dirty="0" err="1"/>
              <a:t>worden</a:t>
            </a:r>
            <a:r>
              <a:rPr lang="en-US" baseline="0" dirty="0"/>
              <a:t> 	</a:t>
            </a:r>
            <a:r>
              <a:rPr lang="en-US" baseline="0" dirty="0" err="1"/>
              <a:t>gezocht</a:t>
            </a:r>
            <a:r>
              <a:rPr lang="en-US" baseline="0" dirty="0"/>
              <a:t> </a:t>
            </a:r>
            <a:r>
              <a:rPr lang="en-US" baseline="0" dirty="0" err="1"/>
              <a:t>en</a:t>
            </a:r>
            <a:r>
              <a:rPr lang="en-US" baseline="0" dirty="0"/>
              <a:t> </a:t>
            </a:r>
            <a:r>
              <a:rPr lang="en-US" baseline="0" dirty="0" err="1"/>
              <a:t>kan</a:t>
            </a:r>
            <a:r>
              <a:rPr lang="en-US" baseline="0" dirty="0"/>
              <a:t> men best zo </a:t>
            </a:r>
            <a:r>
              <a:rPr lang="en-US" baseline="0" dirty="0" err="1"/>
              <a:t>vroeg</a:t>
            </a:r>
            <a:r>
              <a:rPr lang="en-US" baseline="0" dirty="0"/>
              <a:t> </a:t>
            </a:r>
            <a:r>
              <a:rPr lang="en-US" baseline="0" dirty="0" err="1"/>
              <a:t>mogelijk</a:t>
            </a:r>
            <a:r>
              <a:rPr lang="en-US" baseline="0" dirty="0"/>
              <a:t> </a:t>
            </a:r>
            <a:r>
              <a:rPr lang="en-US" baseline="0" dirty="0" err="1"/>
              <a:t>beginnen</a:t>
            </a:r>
            <a:r>
              <a:rPr lang="en-US" baseline="0" dirty="0"/>
              <a:t> om </a:t>
            </a:r>
            <a:r>
              <a:rPr lang="en-US" baseline="0" dirty="0" err="1"/>
              <a:t>te</a:t>
            </a:r>
            <a:r>
              <a:rPr lang="en-US" baseline="0" dirty="0"/>
              <a:t> </a:t>
            </a:r>
            <a:r>
              <a:rPr lang="en-US" baseline="0" dirty="0" err="1"/>
              <a:t>vermijden</a:t>
            </a:r>
            <a:r>
              <a:rPr lang="en-US" baseline="0" dirty="0"/>
              <a:t> </a:t>
            </a:r>
            <a:r>
              <a:rPr lang="en-US" baseline="0" dirty="0" err="1"/>
              <a:t>dat</a:t>
            </a:r>
            <a:r>
              <a:rPr lang="en-US" baseline="0" dirty="0"/>
              <a:t> men </a:t>
            </a:r>
            <a:r>
              <a:rPr lang="en-US" baseline="0" dirty="0" err="1"/>
              <a:t>verglijdt</a:t>
            </a:r>
            <a:r>
              <a:rPr lang="en-US" baseline="0" dirty="0"/>
              <a:t> in langdurige </a:t>
            </a:r>
            <a:r>
              <a:rPr lang="en-US" baseline="0" dirty="0" err="1"/>
              <a:t>ongeschiktheid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=&gt; Om </a:t>
            </a:r>
            <a:r>
              <a:rPr lang="en-US" baseline="0" dirty="0" err="1"/>
              <a:t>te</a:t>
            </a:r>
            <a:r>
              <a:rPr lang="en-US" baseline="0" dirty="0"/>
              <a:t> </a:t>
            </a:r>
            <a:r>
              <a:rPr lang="en-US" baseline="0" dirty="0" err="1"/>
              <a:t>voorkomen</a:t>
            </a:r>
            <a:r>
              <a:rPr lang="en-US" baseline="0" dirty="0"/>
              <a:t> </a:t>
            </a:r>
            <a:r>
              <a:rPr lang="en-US" baseline="0" dirty="0" err="1"/>
              <a:t>dat</a:t>
            </a:r>
            <a:r>
              <a:rPr lang="en-US" baseline="0" dirty="0"/>
              <a:t> </a:t>
            </a:r>
            <a:r>
              <a:rPr lang="en-US" baseline="0" dirty="0" err="1"/>
              <a:t>er</a:t>
            </a:r>
            <a:r>
              <a:rPr lang="en-US" baseline="0" dirty="0"/>
              <a:t> </a:t>
            </a:r>
            <a:r>
              <a:rPr lang="en-US" baseline="0" dirty="0" err="1"/>
              <a:t>tegelijkertijd</a:t>
            </a:r>
            <a:r>
              <a:rPr lang="en-US" baseline="0" dirty="0"/>
              <a:t> </a:t>
            </a:r>
            <a:r>
              <a:rPr lang="en-US" baseline="0" dirty="0" err="1"/>
              <a:t>vanuit</a:t>
            </a:r>
            <a:r>
              <a:rPr lang="en-US" baseline="0" dirty="0"/>
              <a:t> </a:t>
            </a:r>
            <a:r>
              <a:rPr lang="en-US" baseline="0" dirty="0" err="1"/>
              <a:t>verschillende</a:t>
            </a:r>
            <a:r>
              <a:rPr lang="en-US" baseline="0" dirty="0"/>
              <a:t> </a:t>
            </a:r>
            <a:r>
              <a:rPr lang="en-US" baseline="0" dirty="0" err="1"/>
              <a:t>hoeken</a:t>
            </a:r>
            <a:r>
              <a:rPr lang="en-US" baseline="0" dirty="0"/>
              <a:t> </a:t>
            </a:r>
            <a:r>
              <a:rPr lang="en-US" baseline="0" dirty="0" err="1"/>
              <a:t>stappen</a:t>
            </a:r>
            <a:r>
              <a:rPr lang="en-US" baseline="0" dirty="0"/>
              <a:t> </a:t>
            </a:r>
            <a:r>
              <a:rPr lang="en-US" baseline="0" dirty="0" err="1"/>
              <a:t>zouden</a:t>
            </a:r>
            <a:r>
              <a:rPr lang="en-US" baseline="0" dirty="0"/>
              <a:t> </a:t>
            </a:r>
            <a:r>
              <a:rPr lang="en-US" baseline="0" dirty="0" err="1"/>
              <a:t>worden</a:t>
            </a:r>
            <a:r>
              <a:rPr lang="en-US" baseline="0" dirty="0"/>
              <a:t>  </a:t>
            </a:r>
            <a:r>
              <a:rPr lang="en-US" baseline="0" dirty="0" err="1"/>
              <a:t>gezet</a:t>
            </a:r>
            <a:r>
              <a:rPr lang="en-US" baseline="0" dirty="0"/>
              <a:t> om </a:t>
            </a:r>
            <a:r>
              <a:rPr lang="en-US" baseline="0" dirty="0" err="1"/>
              <a:t>een</a:t>
            </a:r>
            <a:r>
              <a:rPr lang="en-US" baseline="0" dirty="0"/>
              <a:t> re-</a:t>
            </a:r>
            <a:r>
              <a:rPr lang="en-US" baseline="0" dirty="0" err="1"/>
              <a:t>integratietraject</a:t>
            </a:r>
            <a:r>
              <a:rPr lang="en-US" baseline="0" dirty="0"/>
              <a:t> op </a:t>
            </a:r>
            <a:r>
              <a:rPr lang="en-US" baseline="0" dirty="0" err="1"/>
              <a:t>te</a:t>
            </a:r>
            <a:r>
              <a:rPr lang="en-US" baseline="0" dirty="0"/>
              <a:t> </a:t>
            </a:r>
            <a:r>
              <a:rPr lang="en-US" baseline="0" dirty="0" err="1"/>
              <a:t>starten</a:t>
            </a:r>
            <a:r>
              <a:rPr lang="en-US" baseline="0" dirty="0"/>
              <a:t>, </a:t>
            </a:r>
            <a:r>
              <a:rPr lang="en-US" baseline="0" dirty="0" err="1"/>
              <a:t>moet</a:t>
            </a:r>
            <a:r>
              <a:rPr lang="en-US" baseline="0" dirty="0"/>
              <a:t> de PA de </a:t>
            </a:r>
            <a:r>
              <a:rPr lang="en-US" baseline="0" dirty="0" err="1"/>
              <a:t>andere</a:t>
            </a:r>
            <a:r>
              <a:rPr lang="en-US" baseline="0" dirty="0"/>
              <a:t> </a:t>
            </a:r>
            <a:r>
              <a:rPr lang="en-US" baseline="0" dirty="0" err="1"/>
              <a:t>betrokken</a:t>
            </a:r>
            <a:r>
              <a:rPr lang="en-US" baseline="0" dirty="0"/>
              <a:t> </a:t>
            </a:r>
            <a:r>
              <a:rPr lang="en-US" baseline="0" dirty="0" err="1"/>
              <a:t>partijen</a:t>
            </a:r>
            <a:r>
              <a:rPr lang="en-US" baseline="0" dirty="0"/>
              <a:t> </a:t>
            </a:r>
            <a:r>
              <a:rPr lang="en-US" baseline="0" dirty="0" err="1"/>
              <a:t>verwittigen</a:t>
            </a:r>
            <a:r>
              <a:rPr lang="en-US" baseline="0" dirty="0"/>
              <a:t> </a:t>
            </a:r>
            <a:r>
              <a:rPr lang="en-US" baseline="0" dirty="0" err="1"/>
              <a:t>zodra</a:t>
            </a:r>
            <a:r>
              <a:rPr lang="en-US" baseline="0" dirty="0"/>
              <a:t> </a:t>
            </a:r>
            <a:r>
              <a:rPr lang="en-US" baseline="0" dirty="0" err="1"/>
              <a:t>hij</a:t>
            </a:r>
            <a:r>
              <a:rPr lang="en-US" baseline="0" dirty="0"/>
              <a:t> </a:t>
            </a:r>
            <a:r>
              <a:rPr lang="en-US" baseline="0" dirty="0" err="1"/>
              <a:t>een</a:t>
            </a:r>
            <a:r>
              <a:rPr lang="en-US" baseline="0" dirty="0"/>
              <a:t> re-</a:t>
            </a:r>
            <a:r>
              <a:rPr lang="en-US" baseline="0" dirty="0" err="1"/>
              <a:t>integratieverzoek</a:t>
            </a:r>
            <a:r>
              <a:rPr lang="en-US" baseline="0" dirty="0"/>
              <a:t> </a:t>
            </a:r>
            <a:r>
              <a:rPr lang="en-US" baseline="0" dirty="0" err="1"/>
              <a:t>ontvangt</a:t>
            </a:r>
            <a:r>
              <a:rPr lang="en-US" baseline="0" dirty="0"/>
              <a:t> (</a:t>
            </a:r>
            <a:r>
              <a:rPr lang="en-US" baseline="0" dirty="0" err="1"/>
              <a:t>bv</a:t>
            </a:r>
            <a:r>
              <a:rPr lang="en-US" baseline="0" dirty="0"/>
              <a:t>. WG </a:t>
            </a:r>
            <a:r>
              <a:rPr lang="en-US" baseline="0" dirty="0" err="1"/>
              <a:t>verwittigen</a:t>
            </a:r>
            <a:r>
              <a:rPr lang="en-US" baseline="0" dirty="0"/>
              <a:t> </a:t>
            </a:r>
            <a:r>
              <a:rPr lang="en-US" baseline="0" dirty="0" err="1"/>
              <a:t>wanneer</a:t>
            </a:r>
            <a:r>
              <a:rPr lang="en-US" baseline="0" dirty="0"/>
              <a:t> WN /</a:t>
            </a:r>
            <a:r>
              <a:rPr lang="en-US" baseline="0" dirty="0" err="1"/>
              <a:t>advis</a:t>
            </a:r>
            <a:r>
              <a:rPr lang="en-US" baseline="0" dirty="0"/>
              <a:t> gen </a:t>
            </a:r>
            <a:r>
              <a:rPr lang="en-US" baseline="0" dirty="0" err="1"/>
              <a:t>traject</a:t>
            </a:r>
            <a:r>
              <a:rPr lang="en-US" baseline="0" dirty="0"/>
              <a:t> </a:t>
            </a:r>
            <a:r>
              <a:rPr lang="en-US" baseline="0" dirty="0" err="1"/>
              <a:t>opstarten</a:t>
            </a:r>
            <a:r>
              <a:rPr lang="en-US" baseline="0" dirty="0"/>
              <a:t>)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re-integratie van werknemers </a:t>
            </a:r>
          </a:p>
        </p:txBody>
      </p:sp>
    </p:spTree>
    <p:extLst>
      <p:ext uri="{BB962C8B-B14F-4D97-AF65-F5344CB8AC3E}">
        <p14:creationId xmlns:p14="http://schemas.microsoft.com/office/powerpoint/2010/main" val="2204359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fr-FR"/>
              <a:t>Titelstijl van model bewerken</a:t>
            </a:r>
            <a:endParaRPr lang="nl-NL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Klik om de 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D140E-58BC-1244-9379-25576B374BCB}" type="datetime1">
              <a:rPr lang="nl-BE" smtClean="0"/>
              <a:t>2/11/2016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6E8E6-32E2-8D40-A0DF-66C930A7AF8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5486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Klik om de tekststijl van het model te bewerken</a:t>
            </a:r>
          </a:p>
          <a:p>
            <a:pPr lvl="1"/>
            <a:r>
              <a:rPr lang="fr-FR"/>
              <a:t>Tweede niveau</a:t>
            </a:r>
          </a:p>
          <a:p>
            <a:pPr lvl="2"/>
            <a:r>
              <a:rPr lang="fr-FR"/>
              <a:t>Derde niveau</a:t>
            </a:r>
          </a:p>
          <a:p>
            <a:pPr lvl="3"/>
            <a:r>
              <a:rPr lang="fr-FR"/>
              <a:t>Vierde niveau</a:t>
            </a:r>
          </a:p>
          <a:p>
            <a:pPr lvl="4"/>
            <a:r>
              <a:rPr lang="fr-FR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9BFD2-E448-4D44-B18A-3F6FE44914FB}" type="datetime1">
              <a:rPr lang="nl-BE" smtClean="0"/>
              <a:t>2/11/2016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6E8E6-32E2-8D40-A0DF-66C930A7AF8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57966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fr-FR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fr-FR"/>
              <a:t>Klik om de tekststijl van het model te bewerken</a:t>
            </a:r>
          </a:p>
          <a:p>
            <a:pPr lvl="1"/>
            <a:r>
              <a:rPr lang="fr-FR"/>
              <a:t>Tweede niveau</a:t>
            </a:r>
          </a:p>
          <a:p>
            <a:pPr lvl="2"/>
            <a:r>
              <a:rPr lang="fr-FR"/>
              <a:t>Derde niveau</a:t>
            </a:r>
          </a:p>
          <a:p>
            <a:pPr lvl="3"/>
            <a:r>
              <a:rPr lang="fr-FR"/>
              <a:t>Vierde niveau</a:t>
            </a:r>
          </a:p>
          <a:p>
            <a:pPr lvl="4"/>
            <a:r>
              <a:rPr lang="fr-FR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5370E-B009-A24C-A960-7096E5375DA9}" type="datetime1">
              <a:rPr lang="nl-BE" smtClean="0"/>
              <a:t>2/11/2016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6E8E6-32E2-8D40-A0DF-66C930A7AF8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262049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 Title+ SubTitle+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52600" y="387350"/>
            <a:ext cx="5638800" cy="353524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algn="ctr">
              <a:defRPr sz="2000" b="1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2514600" y="739341"/>
            <a:ext cx="4114800" cy="200746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100" b="1" baseline="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Subtext Goes Here</a:t>
            </a:r>
          </a:p>
        </p:txBody>
      </p:sp>
      <p:sp>
        <p:nvSpPr>
          <p:cNvPr id="22" name="Round Same Side Corner Rectangle 21"/>
          <p:cNvSpPr/>
          <p:nvPr userDrawn="1"/>
        </p:nvSpPr>
        <p:spPr>
          <a:xfrm rot="16200000" flipH="1">
            <a:off x="8798358" y="4748930"/>
            <a:ext cx="288035" cy="403249"/>
          </a:xfrm>
          <a:prstGeom prst="round2Same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46831" y="4806537"/>
            <a:ext cx="381001" cy="274637"/>
          </a:xfrm>
          <a:prstGeom prst="rect">
            <a:avLst/>
          </a:prstGeom>
        </p:spPr>
        <p:txBody>
          <a:bodyPr anchor="ctr"/>
          <a:lstStyle>
            <a:lvl1pPr algn="ctr">
              <a:defRPr sz="9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136B7D2-B98C-44FD-8D04-7EC62A56497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22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5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Klik om de tekststijl van het model te bewerken</a:t>
            </a:r>
          </a:p>
          <a:p>
            <a:pPr lvl="1"/>
            <a:r>
              <a:rPr lang="fr-FR"/>
              <a:t>Tweede niveau</a:t>
            </a:r>
          </a:p>
          <a:p>
            <a:pPr lvl="2"/>
            <a:r>
              <a:rPr lang="fr-FR"/>
              <a:t>Derde niveau</a:t>
            </a:r>
          </a:p>
          <a:p>
            <a:pPr lvl="3"/>
            <a:r>
              <a:rPr lang="fr-FR"/>
              <a:t>Vierde niveau</a:t>
            </a:r>
          </a:p>
          <a:p>
            <a:pPr lvl="4"/>
            <a:r>
              <a:rPr lang="fr-FR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759B9-E8CE-134C-9132-B558EAFF8330}" type="datetime1">
              <a:rPr lang="nl-BE" smtClean="0"/>
              <a:t>2/11/2016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6E8E6-32E2-8D40-A0DF-66C930A7AF8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25263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Klik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717F1-D333-8C48-BFF5-BFC2C92D1468}" type="datetime1">
              <a:rPr lang="nl-BE" smtClean="0"/>
              <a:t>2/11/2016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6E8E6-32E2-8D40-A0DF-66C930A7AF8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86574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Klik om de tekststijl van het model te bewerken</a:t>
            </a:r>
          </a:p>
          <a:p>
            <a:pPr lvl="1"/>
            <a:r>
              <a:rPr lang="fr-FR"/>
              <a:t>Tweede niveau</a:t>
            </a:r>
          </a:p>
          <a:p>
            <a:pPr lvl="2"/>
            <a:r>
              <a:rPr lang="fr-FR"/>
              <a:t>Derde niveau</a:t>
            </a:r>
          </a:p>
          <a:p>
            <a:pPr lvl="3"/>
            <a:r>
              <a:rPr lang="fr-FR"/>
              <a:t>Vierde niveau</a:t>
            </a:r>
          </a:p>
          <a:p>
            <a:pPr lvl="4"/>
            <a:r>
              <a:rPr lang="fr-FR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Klik om de tekststijl van het model te bewerken</a:t>
            </a:r>
          </a:p>
          <a:p>
            <a:pPr lvl="1"/>
            <a:r>
              <a:rPr lang="fr-FR"/>
              <a:t>Tweede niveau</a:t>
            </a:r>
          </a:p>
          <a:p>
            <a:pPr lvl="2"/>
            <a:r>
              <a:rPr lang="fr-FR"/>
              <a:t>Derde niveau</a:t>
            </a:r>
          </a:p>
          <a:p>
            <a:pPr lvl="3"/>
            <a:r>
              <a:rPr lang="fr-FR"/>
              <a:t>Vierde niveau</a:t>
            </a:r>
          </a:p>
          <a:p>
            <a:pPr lvl="4"/>
            <a:r>
              <a:rPr lang="fr-FR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CAC5E-3DE8-C445-B6DC-7E9719F329AA}" type="datetime1">
              <a:rPr lang="nl-BE" smtClean="0"/>
              <a:t>2/11/2016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6E8E6-32E2-8D40-A0DF-66C930A7AF8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21786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Klik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Klik om de tekststijl van het model te bewerken</a:t>
            </a:r>
          </a:p>
          <a:p>
            <a:pPr lvl="1"/>
            <a:r>
              <a:rPr lang="fr-FR"/>
              <a:t>Tweede niveau</a:t>
            </a:r>
          </a:p>
          <a:p>
            <a:pPr lvl="2"/>
            <a:r>
              <a:rPr lang="fr-FR"/>
              <a:t>Derde niveau</a:t>
            </a:r>
          </a:p>
          <a:p>
            <a:pPr lvl="3"/>
            <a:r>
              <a:rPr lang="fr-FR"/>
              <a:t>Vierde niveau</a:t>
            </a:r>
          </a:p>
          <a:p>
            <a:pPr lvl="4"/>
            <a:r>
              <a:rPr lang="fr-FR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Klik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Klik om de tekststijl van het model te bewerken</a:t>
            </a:r>
          </a:p>
          <a:p>
            <a:pPr lvl="1"/>
            <a:r>
              <a:rPr lang="fr-FR"/>
              <a:t>Tweede niveau</a:t>
            </a:r>
          </a:p>
          <a:p>
            <a:pPr lvl="2"/>
            <a:r>
              <a:rPr lang="fr-FR"/>
              <a:t>Derde niveau</a:t>
            </a:r>
          </a:p>
          <a:p>
            <a:pPr lvl="3"/>
            <a:r>
              <a:rPr lang="fr-FR"/>
              <a:t>Vierde niveau</a:t>
            </a:r>
          </a:p>
          <a:p>
            <a:pPr lvl="4"/>
            <a:r>
              <a:rPr lang="fr-FR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1098D-40BA-5449-A2DF-118E98FD5590}" type="datetime1">
              <a:rPr lang="nl-BE" smtClean="0"/>
              <a:t>2/11/2016</a:t>
            </a:fld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6E8E6-32E2-8D40-A0DF-66C930A7AF8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75429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Titelstijl van model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74549-DCB7-7F42-B212-6DA27EBD97C0}" type="datetime1">
              <a:rPr lang="nl-BE" smtClean="0"/>
              <a:t>2/11/2016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6E8E6-32E2-8D40-A0DF-66C930A7AF8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91298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FB331-ACFC-D048-87E1-7E7BB007B2A8}" type="datetime1">
              <a:rPr lang="nl-BE" smtClean="0"/>
              <a:t>2/11/2016</a:t>
            </a:fld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6E8E6-32E2-8D40-A0DF-66C930A7AF8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10458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Klik om de tekststijl van het model te bewerken</a:t>
            </a:r>
          </a:p>
          <a:p>
            <a:pPr lvl="1"/>
            <a:r>
              <a:rPr lang="fr-FR"/>
              <a:t>Tweede niveau</a:t>
            </a:r>
          </a:p>
          <a:p>
            <a:pPr lvl="2"/>
            <a:r>
              <a:rPr lang="fr-FR"/>
              <a:t>Derde niveau</a:t>
            </a:r>
          </a:p>
          <a:p>
            <a:pPr lvl="3"/>
            <a:r>
              <a:rPr lang="fr-FR"/>
              <a:t>Vierde niveau</a:t>
            </a:r>
          </a:p>
          <a:p>
            <a:pPr lvl="4"/>
            <a:r>
              <a:rPr lang="fr-FR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BE4F3-8B63-F34F-8C90-F5DE24D11A8C}" type="datetime1">
              <a:rPr lang="nl-BE" smtClean="0"/>
              <a:t>2/11/2016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6E8E6-32E2-8D40-A0DF-66C930A7AF8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23661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Titelstijl van model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dirty="0"/>
              <a:t>Sleep de afbeelding naar de tijdelijke aanduiding of klik op het pictogram als u een afbeelding wilt toevoegen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15BAE-DE5C-F148-ADA2-E2858B19E2F5}" type="datetime1">
              <a:rPr lang="nl-BE" smtClean="0"/>
              <a:t>2/11/2016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6E8E6-32E2-8D40-A0DF-66C930A7AF8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33803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Klik om de tekststijl van het model te bewerken</a:t>
            </a:r>
          </a:p>
          <a:p>
            <a:pPr lvl="1"/>
            <a:r>
              <a:rPr lang="fr-FR"/>
              <a:t>Tweede niveau</a:t>
            </a:r>
          </a:p>
          <a:p>
            <a:pPr lvl="2"/>
            <a:r>
              <a:rPr lang="fr-FR"/>
              <a:t>Derde niveau</a:t>
            </a:r>
          </a:p>
          <a:p>
            <a:pPr lvl="3"/>
            <a:r>
              <a:rPr lang="fr-FR"/>
              <a:t>Vierde niveau</a:t>
            </a:r>
          </a:p>
          <a:p>
            <a:pPr lvl="4"/>
            <a:r>
              <a:rPr lang="fr-FR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23EC4D-8344-8548-B488-FD7E6EF7A59A}" type="datetime1">
              <a:rPr lang="nl-BE" smtClean="0"/>
              <a:t>2/11/2016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6E8E6-32E2-8D40-A0DF-66C930A7AF8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32743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90" r:id="rId12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3.jpeg"/><Relationship Id="rId7" Type="http://schemas.openxmlformats.org/officeDocument/2006/relationships/diagramColors" Target="../diagrams/colors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3.jpeg"/><Relationship Id="rId7" Type="http://schemas.openxmlformats.org/officeDocument/2006/relationships/diagramColors" Target="../diagrams/colors5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openxmlformats.org/officeDocument/2006/relationships/image" Target="../media/image3.jpeg"/><Relationship Id="rId7" Type="http://schemas.openxmlformats.org/officeDocument/2006/relationships/diagramColors" Target="../diagrams/colors6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/Relationships>
</file>

<file path=ppt/slides/_rels/slide1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7.xml"/><Relationship Id="rId3" Type="http://schemas.openxmlformats.org/officeDocument/2006/relationships/image" Target="../media/image3.jpeg"/><Relationship Id="rId7" Type="http://schemas.openxmlformats.org/officeDocument/2006/relationships/diagramColors" Target="../diagrams/colors7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Relationship Id="rId6" Type="http://schemas.openxmlformats.org/officeDocument/2006/relationships/diagramQuickStyle" Target="../diagrams/quickStyle7.xml"/><Relationship Id="rId5" Type="http://schemas.openxmlformats.org/officeDocument/2006/relationships/diagramLayout" Target="../diagrams/layout7.xml"/><Relationship Id="rId4" Type="http://schemas.openxmlformats.org/officeDocument/2006/relationships/diagramData" Target="../diagrams/data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1.jpeg"/><Relationship Id="rId4" Type="http://schemas.openxmlformats.org/officeDocument/2006/relationships/hyperlink" Target="http://www.google.be/url?sa=i&amp;rct=j&amp;q=&amp;esrc=s&amp;source=images&amp;cd=&amp;cad=rja&amp;uact=8&amp;ved=0ahUKEwiliOXS05vPAhUkCsAKHYNDDS8QjRwIBw&amp;url=http://www.123rf.com/photo_14520309_3d-render-of-man-holding-calender-and-clock-in-his-hand-3d-illustration-of-human-character.html&amp;psig=AFQjCNFOFhuhngjoPnohiBmAgicYXxHoJQ&amp;ust=1474382140673923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3.jpe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Relationship Id="rId9" Type="http://schemas.openxmlformats.org/officeDocument/2006/relationships/image" Target="../media/image4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3.jpe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7997588" cy="5143500"/>
          </a:xfrm>
          <a:prstGeom prst="rect">
            <a:avLst/>
          </a:prstGeom>
        </p:spPr>
      </p:pic>
      <p:pic>
        <p:nvPicPr>
          <p:cNvPr id="3" name="Afbeelding 2" descr="balk peeters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9633" y="924772"/>
            <a:ext cx="5984367" cy="1861560"/>
          </a:xfrm>
          <a:prstGeom prst="rect">
            <a:avLst/>
          </a:prstGeom>
        </p:spPr>
      </p:pic>
      <p:sp>
        <p:nvSpPr>
          <p:cNvPr id="6" name="Tekstvak 5"/>
          <p:cNvSpPr txBox="1"/>
          <p:nvPr/>
        </p:nvSpPr>
        <p:spPr>
          <a:xfrm>
            <a:off x="3998793" y="951139"/>
            <a:ext cx="505649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3600" dirty="0"/>
              <a:t>	Réintégration</a:t>
            </a:r>
          </a:p>
          <a:p>
            <a:r>
              <a:rPr lang="fr-BE" sz="1400" dirty="0"/>
              <a:t>			</a:t>
            </a:r>
          </a:p>
          <a:p>
            <a:pPr algn="r"/>
            <a:r>
              <a:rPr lang="fr-BE" sz="1400" dirty="0"/>
              <a:t>				</a:t>
            </a:r>
            <a:r>
              <a:rPr lang="fr-BE" sz="1400" b="1" i="1" dirty="0"/>
              <a:t>Dr Valérie Vervliet </a:t>
            </a:r>
          </a:p>
          <a:p>
            <a:pPr algn="r"/>
            <a:endParaRPr lang="fr-BE" sz="1200" i="1" dirty="0"/>
          </a:p>
          <a:p>
            <a:pPr algn="r"/>
            <a:r>
              <a:rPr lang="fr-BE" sz="1200" i="1" dirty="0"/>
              <a:t>Conseiller cellule stratégique Emploi ministre Kris Peeters</a:t>
            </a:r>
          </a:p>
          <a:p>
            <a:pPr algn="r"/>
            <a:r>
              <a:rPr lang="fr-BE" sz="1200" i="1" dirty="0"/>
              <a:t>Chercheuse postdoctorale Université d’Anvers</a:t>
            </a:r>
          </a:p>
          <a:p>
            <a:endParaRPr lang="fr-BE" sz="1400" dirty="0"/>
          </a:p>
          <a:p>
            <a:endParaRPr lang="fr-BE" sz="1400" b="1" dirty="0"/>
          </a:p>
          <a:p>
            <a:endParaRPr lang="fr-BE" sz="1400" b="1" dirty="0"/>
          </a:p>
          <a:p>
            <a:r>
              <a:rPr lang="fr-BE" sz="1400" b="1" dirty="0"/>
              <a:t>« Choisissez un travail que vous aimez et vous n’aurez plus jamais à travailler »</a:t>
            </a:r>
          </a:p>
          <a:p>
            <a:r>
              <a:rPr lang="fr-BE" sz="1000" b="1" dirty="0"/>
              <a:t>								               Confucius 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7376487" y="1157756"/>
            <a:ext cx="16655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400" dirty="0"/>
              <a:t>20 septembre 2016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6E8E6-32E2-8D40-A0DF-66C930A7AF84}" type="slidenum">
              <a:rPr lang="nl-NL" smtClean="0"/>
              <a:t>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23094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6B7D2-B98C-44FD-8D04-7EC62A564975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6788" y="295809"/>
            <a:ext cx="5557212" cy="863600"/>
          </a:xfrm>
          <a:prstGeom prst="rect">
            <a:avLst/>
          </a:prstGeom>
        </p:spPr>
      </p:pic>
      <p:sp>
        <p:nvSpPr>
          <p:cNvPr id="8" name="Tekstvak 7"/>
          <p:cNvSpPr txBox="1"/>
          <p:nvPr/>
        </p:nvSpPr>
        <p:spPr>
          <a:xfrm>
            <a:off x="4689930" y="267841"/>
            <a:ext cx="4299856" cy="95410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BE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Trajet de réintégration étape</a:t>
            </a:r>
            <a:r>
              <a:rPr lang="nl-NL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2</a:t>
            </a: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905018847"/>
              </p:ext>
            </p:extLst>
          </p:nvPr>
        </p:nvGraphicFramePr>
        <p:xfrm>
          <a:off x="0" y="749174"/>
          <a:ext cx="4968815" cy="40812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5" name="Tekstvak 4"/>
          <p:cNvSpPr txBox="1"/>
          <p:nvPr/>
        </p:nvSpPr>
        <p:spPr>
          <a:xfrm>
            <a:off x="4689931" y="1486696"/>
            <a:ext cx="443790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fr-BE" dirty="0"/>
              <a:t>À terme, le travailleur pourra-t-il de nouveau exécuter le travail convenu ? 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fr-BE" sz="1600" dirty="0"/>
              <a:t>Travail temporairement adapté/différent ?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fr-BE" sz="1600" dirty="0"/>
              <a:t>Travail définitivement adapté/différent ?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fr-BE" sz="1600" dirty="0"/>
              <a:t>Reprise progressive du travail possible ?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fr-BE" sz="1600" dirty="0"/>
              <a:t>Adaptation poste de travail nécessaire ?</a:t>
            </a:r>
          </a:p>
          <a:p>
            <a:pPr marL="742950" lvl="1" indent="-285750">
              <a:buFont typeface="Wingdings" panose="05000000000000000000" pitchFamily="2" charset="2"/>
              <a:buChar char="q"/>
            </a:pPr>
            <a:r>
              <a:rPr lang="fr-BE" sz="1600" dirty="0"/>
              <a:t>Le démarrage du trajet de réintégration n’est pas opportun =&gt; réexaminer</a:t>
            </a:r>
          </a:p>
          <a:p>
            <a:endParaRPr lang="fr-BE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BE" dirty="0"/>
              <a:t>Possibilité d’une procédure de recours en cas de décision d’incapacité définitive pour le travail convenu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fr-BE" dirty="0"/>
          </a:p>
          <a:p>
            <a:endParaRPr lang="fr-BE" dirty="0"/>
          </a:p>
        </p:txBody>
      </p:sp>
      <p:sp>
        <p:nvSpPr>
          <p:cNvPr id="6" name="PIJL-RECHTS 5"/>
          <p:cNvSpPr/>
          <p:nvPr/>
        </p:nvSpPr>
        <p:spPr>
          <a:xfrm>
            <a:off x="4523675" y="2939097"/>
            <a:ext cx="396815" cy="301925"/>
          </a:xfrm>
          <a:prstGeom prst="rightArrow">
            <a:avLst/>
          </a:prstGeom>
          <a:solidFill>
            <a:schemeClr val="accent2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082605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6B7D2-B98C-44FD-8D04-7EC62A564975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6788" y="295809"/>
            <a:ext cx="5557212" cy="863600"/>
          </a:xfrm>
          <a:prstGeom prst="rect">
            <a:avLst/>
          </a:prstGeom>
        </p:spPr>
      </p:pic>
      <p:sp>
        <p:nvSpPr>
          <p:cNvPr id="8" name="Tekstvak 7"/>
          <p:cNvSpPr txBox="1"/>
          <p:nvPr/>
        </p:nvSpPr>
        <p:spPr>
          <a:xfrm>
            <a:off x="4689930" y="267841"/>
            <a:ext cx="4299856" cy="95410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BE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Trajet de réintégration étape</a:t>
            </a:r>
            <a:r>
              <a:rPr lang="nl-NL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3</a:t>
            </a:r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3731145179"/>
              </p:ext>
            </p:extLst>
          </p:nvPr>
        </p:nvGraphicFramePr>
        <p:xfrm>
          <a:off x="1524000" y="1285336"/>
          <a:ext cx="6096000" cy="33184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7245857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6B7D2-B98C-44FD-8D04-7EC62A564975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6788" y="295809"/>
            <a:ext cx="5557212" cy="863600"/>
          </a:xfrm>
          <a:prstGeom prst="rect">
            <a:avLst/>
          </a:prstGeom>
        </p:spPr>
      </p:pic>
      <p:sp>
        <p:nvSpPr>
          <p:cNvPr id="8" name="Tekstvak 7"/>
          <p:cNvSpPr txBox="1"/>
          <p:nvPr/>
        </p:nvSpPr>
        <p:spPr>
          <a:xfrm>
            <a:off x="4689930" y="267841"/>
            <a:ext cx="4299856" cy="95410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BE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Trajet de réintégration étape</a:t>
            </a:r>
            <a:r>
              <a:rPr lang="nl-NL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4</a:t>
            </a: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05595645"/>
              </p:ext>
            </p:extLst>
          </p:nvPr>
        </p:nvGraphicFramePr>
        <p:xfrm>
          <a:off x="799381" y="1466491"/>
          <a:ext cx="4661140" cy="29474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PIJL-RECHTS 1"/>
          <p:cNvSpPr/>
          <p:nvPr/>
        </p:nvSpPr>
        <p:spPr>
          <a:xfrm>
            <a:off x="4917057" y="3355675"/>
            <a:ext cx="543464" cy="319178"/>
          </a:xfrm>
          <a:prstGeom prst="rightArrow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5" name="Tekstvak 4"/>
          <p:cNvSpPr txBox="1"/>
          <p:nvPr/>
        </p:nvSpPr>
        <p:spPr>
          <a:xfrm>
            <a:off x="5727939" y="3305521"/>
            <a:ext cx="28035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/>
              <a:t>-&gt; médecin du travail</a:t>
            </a:r>
          </a:p>
          <a:p>
            <a:r>
              <a:rPr lang="fr-BE" dirty="0"/>
              <a:t>-&gt; travailleur</a:t>
            </a:r>
          </a:p>
          <a:p>
            <a:r>
              <a:rPr lang="fr-BE" dirty="0"/>
              <a:t>-&gt; médecin conseil</a:t>
            </a:r>
          </a:p>
          <a:p>
            <a:r>
              <a:rPr lang="fr-BE" dirty="0"/>
              <a:t>-&gt; CBE</a:t>
            </a:r>
          </a:p>
        </p:txBody>
      </p:sp>
    </p:spTree>
    <p:extLst>
      <p:ext uri="{BB962C8B-B14F-4D97-AF65-F5344CB8AC3E}">
        <p14:creationId xmlns:p14="http://schemas.microsoft.com/office/powerpoint/2010/main" val="27685476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6B7D2-B98C-44FD-8D04-7EC62A564975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6788" y="295809"/>
            <a:ext cx="5557212" cy="863600"/>
          </a:xfrm>
          <a:prstGeom prst="rect">
            <a:avLst/>
          </a:prstGeom>
        </p:spPr>
      </p:pic>
      <p:sp>
        <p:nvSpPr>
          <p:cNvPr id="8" name="Tekstvak 7"/>
          <p:cNvSpPr txBox="1"/>
          <p:nvPr/>
        </p:nvSpPr>
        <p:spPr>
          <a:xfrm>
            <a:off x="4689930" y="267841"/>
            <a:ext cx="4299856" cy="95410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BE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Trajet de réintégration étape</a:t>
            </a:r>
            <a:r>
              <a:rPr lang="nl-NL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5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420439831"/>
              </p:ext>
            </p:extLst>
          </p:nvPr>
        </p:nvGraphicFramePr>
        <p:xfrm>
          <a:off x="1564292" y="1414732"/>
          <a:ext cx="6096000" cy="3391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7633221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6B7D2-B98C-44FD-8D04-7EC62A564975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6788" y="267841"/>
            <a:ext cx="5557212" cy="863600"/>
          </a:xfrm>
          <a:prstGeom prst="rect">
            <a:avLst/>
          </a:prstGeom>
        </p:spPr>
      </p:pic>
      <p:sp>
        <p:nvSpPr>
          <p:cNvPr id="8" name="Tekstvak 7"/>
          <p:cNvSpPr txBox="1"/>
          <p:nvPr/>
        </p:nvSpPr>
        <p:spPr>
          <a:xfrm>
            <a:off x="4689930" y="267841"/>
            <a:ext cx="4299856" cy="95410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BE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Encadrement en droit du travail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32" y="1742536"/>
            <a:ext cx="2516876" cy="2516876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3293918" y="1846811"/>
            <a:ext cx="545291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b="1" dirty="0">
                <a:solidFill>
                  <a:schemeClr val="accent1"/>
                </a:solidFill>
              </a:rPr>
              <a:t>Loi sur les contrats de travail 3/7/1978</a:t>
            </a:r>
          </a:p>
          <a:p>
            <a:endParaRPr lang="fr-BE" b="1" dirty="0">
              <a:solidFill>
                <a:schemeClr val="accent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BE" dirty="0"/>
              <a:t>Hypothèse d’un maintien du contrat de travail initial</a:t>
            </a:r>
          </a:p>
          <a:p>
            <a:r>
              <a:rPr lang="fr-BE" dirty="0"/>
              <a:t>      =&gt; Annexe temporaire au contrat de travail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BE" dirty="0"/>
              <a:t>Calcul de l’indemnité de préavis sur la base du salaire initial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BE" dirty="0"/>
              <a:t>Neutralisation du salaire garanti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BE" dirty="0"/>
              <a:t>Cadre pour force majeure médicale</a:t>
            </a:r>
          </a:p>
        </p:txBody>
      </p:sp>
    </p:spTree>
    <p:extLst>
      <p:ext uri="{BB962C8B-B14F-4D97-AF65-F5344CB8AC3E}">
        <p14:creationId xmlns:p14="http://schemas.microsoft.com/office/powerpoint/2010/main" val="31567973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6B7D2-B98C-44FD-8D04-7EC62A564975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6788" y="267841"/>
            <a:ext cx="5557212" cy="863600"/>
          </a:xfrm>
          <a:prstGeom prst="rect">
            <a:avLst/>
          </a:prstGeom>
        </p:spPr>
      </p:pic>
      <p:sp>
        <p:nvSpPr>
          <p:cNvPr id="8" name="Tekstvak 7"/>
          <p:cNvSpPr txBox="1"/>
          <p:nvPr/>
        </p:nvSpPr>
        <p:spPr>
          <a:xfrm>
            <a:off x="4689930" y="483284"/>
            <a:ext cx="4299856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BE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Timing/évaluation</a:t>
            </a:r>
          </a:p>
        </p:txBody>
      </p:sp>
      <p:pic>
        <p:nvPicPr>
          <p:cNvPr id="1026" name="Picture 2" descr="Afbeeldingsresultaat voor afbeelding mannetje kalender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377" y="1587465"/>
            <a:ext cx="2872597" cy="3124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4183812" y="2436461"/>
            <a:ext cx="339880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/>
              <a:t>Timing ? </a:t>
            </a:r>
          </a:p>
          <a:p>
            <a:endParaRPr lang="fr-BE" dirty="0"/>
          </a:p>
          <a:p>
            <a:endParaRPr lang="fr-BE" dirty="0"/>
          </a:p>
          <a:p>
            <a:r>
              <a:rPr lang="fr-BE" dirty="0"/>
              <a:t>Évaluation par les partenaires sociaux</a:t>
            </a:r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646375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6B7D2-B98C-44FD-8D04-7EC62A564975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6788" y="295809"/>
            <a:ext cx="5557212" cy="863600"/>
          </a:xfrm>
          <a:prstGeom prst="rect">
            <a:avLst/>
          </a:prstGeom>
        </p:spPr>
      </p:pic>
      <p:sp>
        <p:nvSpPr>
          <p:cNvPr id="8" name="Tekstvak 7"/>
          <p:cNvSpPr txBox="1"/>
          <p:nvPr/>
        </p:nvSpPr>
        <p:spPr>
          <a:xfrm>
            <a:off x="4094019" y="267841"/>
            <a:ext cx="4895768" cy="95410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BE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Pourquoi un trajet de réintégration pour le travailleur?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313049746"/>
              </p:ext>
            </p:extLst>
          </p:nvPr>
        </p:nvGraphicFramePr>
        <p:xfrm>
          <a:off x="869466" y="1175914"/>
          <a:ext cx="6928813" cy="35909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073416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kstvak 31"/>
          <p:cNvSpPr txBox="1"/>
          <p:nvPr/>
        </p:nvSpPr>
        <p:spPr>
          <a:xfrm>
            <a:off x="474454" y="1440610"/>
            <a:ext cx="728069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600" b="1" dirty="0"/>
              <a:t>2 trajets possibles : </a:t>
            </a:r>
          </a:p>
          <a:p>
            <a:endParaRPr lang="fr-BE" sz="16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BE" sz="1600" b="1" dirty="0">
                <a:solidFill>
                  <a:srgbClr val="00B050"/>
                </a:solidFill>
              </a:rPr>
              <a:t>Trajet de réintégration pour travailleurs en incapacité de travail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fr-BE" sz="1600" dirty="0"/>
              <a:t>Contrat de travail suspendu pour maladie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fr-BE" sz="1600" dirty="0"/>
              <a:t>Conseiller en prévention - médecin du travail / service de prévention interne - externe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fr-BE" sz="1600" dirty="0"/>
              <a:t>Environnement de travail connu (employeur et collègues)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fr-BE" sz="1600" dirty="0"/>
              <a:t>Compétence EMPLOI</a:t>
            </a:r>
          </a:p>
          <a:p>
            <a:endParaRPr lang="fr-BE" sz="16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BE" sz="1600" b="1" dirty="0">
                <a:solidFill>
                  <a:srgbClr val="00B050"/>
                </a:solidFill>
              </a:rPr>
              <a:t>Trajet axé sur la réintégration socio-professionnelle des travailleurs en incapacité de travail sans contrat de travail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fr-BE" sz="1600" dirty="0"/>
              <a:t>Médecin-conseil mutualité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fr-BE" sz="1600" dirty="0"/>
              <a:t>Rôle Offices de l’emploi (Forem, Actiris, VDAB)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fr-BE" sz="1600" dirty="0"/>
              <a:t>Compétence AFFAIRES SOCIALES</a:t>
            </a:r>
          </a:p>
        </p:txBody>
      </p:sp>
      <p:pic>
        <p:nvPicPr>
          <p:cNvPr id="42" name="Afbeelding 4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62045" y="295809"/>
            <a:ext cx="6581955" cy="863600"/>
          </a:xfrm>
          <a:prstGeom prst="rect">
            <a:avLst/>
          </a:prstGeom>
        </p:spPr>
      </p:pic>
      <p:sp>
        <p:nvSpPr>
          <p:cNvPr id="43" name="Tekstvak 42"/>
          <p:cNvSpPr txBox="1"/>
          <p:nvPr/>
        </p:nvSpPr>
        <p:spPr>
          <a:xfrm>
            <a:off x="3640347" y="267841"/>
            <a:ext cx="5349439" cy="95410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BE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Réintégration selon une double piste</a:t>
            </a:r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6E8E6-32E2-8D40-A0DF-66C930A7AF84}" type="slidenum">
              <a:rPr lang="nl-NL" smtClean="0"/>
              <a:t>3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46916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6B7D2-B98C-44FD-8D04-7EC62A56497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22" name="Pie 21"/>
          <p:cNvSpPr/>
          <p:nvPr/>
        </p:nvSpPr>
        <p:spPr>
          <a:xfrm rot="18000000">
            <a:off x="3398425" y="2102187"/>
            <a:ext cx="2349572" cy="2349572"/>
          </a:xfrm>
          <a:prstGeom prst="pie">
            <a:avLst>
              <a:gd name="adj1" fmla="val 16200000"/>
              <a:gd name="adj2" fmla="val 180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3" name="Pie 22"/>
          <p:cNvSpPr/>
          <p:nvPr/>
        </p:nvSpPr>
        <p:spPr>
          <a:xfrm rot="18000000">
            <a:off x="3402602" y="2110381"/>
            <a:ext cx="2349572" cy="2349572"/>
          </a:xfrm>
          <a:prstGeom prst="pie">
            <a:avLst>
              <a:gd name="adj1" fmla="val 1800000"/>
              <a:gd name="adj2" fmla="val 900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4" name="Pie 23"/>
          <p:cNvSpPr/>
          <p:nvPr/>
        </p:nvSpPr>
        <p:spPr>
          <a:xfrm rot="18000000">
            <a:off x="3389839" y="2110890"/>
            <a:ext cx="2349572" cy="2349572"/>
          </a:xfrm>
          <a:prstGeom prst="pie">
            <a:avLst>
              <a:gd name="adj1" fmla="val 9000000"/>
              <a:gd name="adj2" fmla="val 1620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6" name="Oval 25"/>
          <p:cNvSpPr/>
          <p:nvPr/>
        </p:nvSpPr>
        <p:spPr bwMode="auto">
          <a:xfrm>
            <a:off x="4050365" y="2754597"/>
            <a:ext cx="1043270" cy="1043270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 dirty="0"/>
          </a:p>
        </p:txBody>
      </p:sp>
      <p:sp>
        <p:nvSpPr>
          <p:cNvPr id="33" name="Oval 32"/>
          <p:cNvSpPr/>
          <p:nvPr/>
        </p:nvSpPr>
        <p:spPr bwMode="auto">
          <a:xfrm>
            <a:off x="4113522" y="1628312"/>
            <a:ext cx="916956" cy="916956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accent2">
                <a:lumMod val="7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 dirty="0"/>
          </a:p>
        </p:txBody>
      </p:sp>
      <p:sp>
        <p:nvSpPr>
          <p:cNvPr id="36" name="Oval 35"/>
          <p:cNvSpPr/>
          <p:nvPr/>
        </p:nvSpPr>
        <p:spPr bwMode="auto">
          <a:xfrm>
            <a:off x="5319690" y="3399683"/>
            <a:ext cx="916956" cy="916956"/>
          </a:xfrm>
          <a:prstGeom prst="ellipse">
            <a:avLst/>
          </a:prstGeom>
          <a:solidFill>
            <a:schemeClr val="accent3"/>
          </a:solidFill>
          <a:ln w="28575">
            <a:solidFill>
              <a:schemeClr val="accent3">
                <a:lumMod val="7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 dirty="0"/>
          </a:p>
        </p:txBody>
      </p:sp>
      <p:sp>
        <p:nvSpPr>
          <p:cNvPr id="39" name="Oval 38"/>
          <p:cNvSpPr/>
          <p:nvPr/>
        </p:nvSpPr>
        <p:spPr bwMode="auto">
          <a:xfrm>
            <a:off x="3020658" y="3399683"/>
            <a:ext cx="916956" cy="916956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>
                <a:lumMod val="7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 dirty="0"/>
          </a:p>
        </p:txBody>
      </p:sp>
      <p:sp>
        <p:nvSpPr>
          <p:cNvPr id="28" name="Text Placeholder 3"/>
          <p:cNvSpPr txBox="1">
            <a:spLocks/>
          </p:cNvSpPr>
          <p:nvPr/>
        </p:nvSpPr>
        <p:spPr>
          <a:xfrm>
            <a:off x="1571422" y="1425472"/>
            <a:ext cx="2423099" cy="609398"/>
          </a:xfrm>
          <a:prstGeom prst="rect">
            <a:avLst/>
          </a:prstGeom>
        </p:spPr>
        <p:txBody>
          <a:bodyPr wrap="none" lIns="0" tIns="0" rIns="0" bIns="0" anchor="ctr" anchorCtr="0">
            <a:spAutoFit/>
          </a:bodyPr>
          <a:lstStyle>
            <a:lvl1pPr marL="0" indent="0" algn="ctr">
              <a:buNone/>
              <a:defRPr sz="14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BE" sz="18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</a:rPr>
              <a:t>Législation soins de santé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BE" sz="1800" b="1" dirty="0">
                <a:solidFill>
                  <a:schemeClr val="accent2"/>
                </a:solidFill>
              </a:rPr>
              <a:t>AR 3/7/1996</a:t>
            </a:r>
            <a:endParaRPr kumimoji="0" lang="fr-BE" sz="1800" b="1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</a:endParaRPr>
          </a:p>
        </p:txBody>
      </p:sp>
      <p:sp>
        <p:nvSpPr>
          <p:cNvPr id="38" name="Text Placeholder 3"/>
          <p:cNvSpPr txBox="1">
            <a:spLocks/>
          </p:cNvSpPr>
          <p:nvPr/>
        </p:nvSpPr>
        <p:spPr>
          <a:xfrm>
            <a:off x="6358074" y="3154601"/>
            <a:ext cx="2455416" cy="941796"/>
          </a:xfrm>
          <a:prstGeom prst="rect">
            <a:avLst/>
          </a:prstGeom>
        </p:spPr>
        <p:txBody>
          <a:bodyPr wrap="none" lIns="0" tIns="0" rIns="0" bIns="0" anchor="ctr" anchorCtr="0">
            <a:spAutoFit/>
          </a:bodyPr>
          <a:lstStyle>
            <a:lvl1pPr marL="0" indent="0" algn="ctr">
              <a:buNone/>
              <a:defRPr sz="14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BE" sz="1800" b="1" dirty="0">
                <a:solidFill>
                  <a:schemeClr val="accent3"/>
                </a:solidFill>
              </a:rPr>
              <a:t>Législation en matière de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BE" sz="1800" b="1" dirty="0">
                <a:solidFill>
                  <a:schemeClr val="accent3"/>
                </a:solidFill>
              </a:rPr>
              <a:t>bien-être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BE" sz="1800" b="1" dirty="0">
                <a:solidFill>
                  <a:schemeClr val="accent3"/>
                </a:solidFill>
              </a:rPr>
              <a:t>AR 28/5/2003</a:t>
            </a:r>
            <a:endParaRPr kumimoji="0" lang="fr-BE" sz="1800" b="1" i="0" u="none" strike="noStrike" kern="1200" cap="none" spc="0" normalizeH="0" baseline="0" dirty="0">
              <a:ln>
                <a:noFill/>
              </a:ln>
              <a:solidFill>
                <a:schemeClr val="accent3"/>
              </a:solidFill>
              <a:effectLst/>
              <a:uLnTx/>
              <a:uFillTx/>
            </a:endParaRPr>
          </a:p>
        </p:txBody>
      </p:sp>
      <p:sp>
        <p:nvSpPr>
          <p:cNvPr id="43" name="Text Placeholder 3"/>
          <p:cNvSpPr txBox="1">
            <a:spLocks/>
          </p:cNvSpPr>
          <p:nvPr/>
        </p:nvSpPr>
        <p:spPr>
          <a:xfrm>
            <a:off x="23419" y="3495773"/>
            <a:ext cx="2718949" cy="276999"/>
          </a:xfrm>
          <a:prstGeom prst="rect">
            <a:avLst/>
          </a:prstGeom>
        </p:spPr>
        <p:txBody>
          <a:bodyPr wrap="none" lIns="0" tIns="0" rIns="0" bIns="0" anchor="ctr" anchorCtr="0">
            <a:spAutoFit/>
          </a:bodyPr>
          <a:lstStyle>
            <a:lvl1pPr marL="0" indent="0" algn="ctr">
              <a:buNone/>
              <a:defRPr sz="14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BE" sz="1800" b="1" dirty="0">
                <a:solidFill>
                  <a:schemeClr val="accent1"/>
                </a:solidFill>
              </a:rPr>
              <a:t>Loi sur les contrats de travail</a:t>
            </a:r>
            <a:endParaRPr kumimoji="0" lang="fr-BE" sz="1800" b="1" i="0" u="none" strike="noStrike" kern="1200" cap="none" spc="0" normalizeH="0" baseline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</a:endParaRPr>
          </a:p>
        </p:txBody>
      </p:sp>
      <p:pic>
        <p:nvPicPr>
          <p:cNvPr id="31" name="Afbeelding 3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6788" y="205099"/>
            <a:ext cx="5557212" cy="863600"/>
          </a:xfrm>
          <a:prstGeom prst="rect">
            <a:avLst/>
          </a:prstGeom>
        </p:spPr>
      </p:pic>
      <p:sp>
        <p:nvSpPr>
          <p:cNvPr id="32" name="Tekstvak 31"/>
          <p:cNvSpPr txBox="1"/>
          <p:nvPr/>
        </p:nvSpPr>
        <p:spPr>
          <a:xfrm>
            <a:off x="4703653" y="401637"/>
            <a:ext cx="4331489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BE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Cadre légal</a:t>
            </a:r>
          </a:p>
        </p:txBody>
      </p:sp>
      <p:sp>
        <p:nvSpPr>
          <p:cNvPr id="35" name="Freeform 103"/>
          <p:cNvSpPr>
            <a:spLocks noEditPoints="1"/>
          </p:cNvSpPr>
          <p:nvPr/>
        </p:nvSpPr>
        <p:spPr bwMode="auto">
          <a:xfrm>
            <a:off x="3325437" y="3625498"/>
            <a:ext cx="307398" cy="452650"/>
          </a:xfrm>
          <a:custGeom>
            <a:avLst/>
            <a:gdLst/>
            <a:ahLst/>
            <a:cxnLst>
              <a:cxn ang="0">
                <a:pos x="37" y="29"/>
              </a:cxn>
              <a:cxn ang="0">
                <a:pos x="31" y="41"/>
              </a:cxn>
              <a:cxn ang="0">
                <a:pos x="33" y="44"/>
              </a:cxn>
              <a:cxn ang="0">
                <a:pos x="32" y="47"/>
              </a:cxn>
              <a:cxn ang="0">
                <a:pos x="33" y="49"/>
              </a:cxn>
              <a:cxn ang="0">
                <a:pos x="31" y="53"/>
              </a:cxn>
              <a:cxn ang="0">
                <a:pos x="31" y="54"/>
              </a:cxn>
              <a:cxn ang="0">
                <a:pos x="27" y="58"/>
              </a:cxn>
              <a:cxn ang="0">
                <a:pos x="21" y="62"/>
              </a:cxn>
              <a:cxn ang="0">
                <a:pos x="15" y="58"/>
              </a:cxn>
              <a:cxn ang="0">
                <a:pos x="11" y="54"/>
              </a:cxn>
              <a:cxn ang="0">
                <a:pos x="11" y="53"/>
              </a:cxn>
              <a:cxn ang="0">
                <a:pos x="9" y="49"/>
              </a:cxn>
              <a:cxn ang="0">
                <a:pos x="10" y="47"/>
              </a:cxn>
              <a:cxn ang="0">
                <a:pos x="9" y="44"/>
              </a:cxn>
              <a:cxn ang="0">
                <a:pos x="11" y="41"/>
              </a:cxn>
              <a:cxn ang="0">
                <a:pos x="5" y="29"/>
              </a:cxn>
              <a:cxn ang="0">
                <a:pos x="0" y="18"/>
              </a:cxn>
              <a:cxn ang="0">
                <a:pos x="21" y="0"/>
              </a:cxn>
              <a:cxn ang="0">
                <a:pos x="42" y="18"/>
              </a:cxn>
              <a:cxn ang="0">
                <a:pos x="37" y="29"/>
              </a:cxn>
              <a:cxn ang="0">
                <a:pos x="21" y="6"/>
              </a:cxn>
              <a:cxn ang="0">
                <a:pos x="6" y="18"/>
              </a:cxn>
              <a:cxn ang="0">
                <a:pos x="8" y="26"/>
              </a:cxn>
              <a:cxn ang="0">
                <a:pos x="11" y="28"/>
              </a:cxn>
              <a:cxn ang="0">
                <a:pos x="16" y="40"/>
              </a:cxn>
              <a:cxn ang="0">
                <a:pos x="26" y="40"/>
              </a:cxn>
              <a:cxn ang="0">
                <a:pos x="31" y="28"/>
              </a:cxn>
              <a:cxn ang="0">
                <a:pos x="34" y="26"/>
              </a:cxn>
              <a:cxn ang="0">
                <a:pos x="36" y="18"/>
              </a:cxn>
              <a:cxn ang="0">
                <a:pos x="21" y="6"/>
              </a:cxn>
              <a:cxn ang="0">
                <a:pos x="29" y="20"/>
              </a:cxn>
              <a:cxn ang="0">
                <a:pos x="27" y="18"/>
              </a:cxn>
              <a:cxn ang="0">
                <a:pos x="21" y="15"/>
              </a:cxn>
              <a:cxn ang="0">
                <a:pos x="20" y="13"/>
              </a:cxn>
              <a:cxn ang="0">
                <a:pos x="21" y="12"/>
              </a:cxn>
              <a:cxn ang="0">
                <a:pos x="30" y="18"/>
              </a:cxn>
              <a:cxn ang="0">
                <a:pos x="29" y="20"/>
              </a:cxn>
            </a:cxnLst>
            <a:rect l="0" t="0" r="r" b="b"/>
            <a:pathLst>
              <a:path w="42" h="62">
                <a:moveTo>
                  <a:pt x="37" y="29"/>
                </a:moveTo>
                <a:cubicBezTo>
                  <a:pt x="35" y="32"/>
                  <a:pt x="31" y="37"/>
                  <a:pt x="31" y="41"/>
                </a:cubicBezTo>
                <a:cubicBezTo>
                  <a:pt x="32" y="42"/>
                  <a:pt x="33" y="43"/>
                  <a:pt x="33" y="44"/>
                </a:cubicBezTo>
                <a:cubicBezTo>
                  <a:pt x="33" y="45"/>
                  <a:pt x="32" y="46"/>
                  <a:pt x="32" y="47"/>
                </a:cubicBezTo>
                <a:cubicBezTo>
                  <a:pt x="32" y="47"/>
                  <a:pt x="33" y="48"/>
                  <a:pt x="33" y="49"/>
                </a:cubicBezTo>
                <a:cubicBezTo>
                  <a:pt x="33" y="51"/>
                  <a:pt x="32" y="52"/>
                  <a:pt x="31" y="53"/>
                </a:cubicBezTo>
                <a:cubicBezTo>
                  <a:pt x="31" y="53"/>
                  <a:pt x="31" y="54"/>
                  <a:pt x="31" y="54"/>
                </a:cubicBezTo>
                <a:cubicBezTo>
                  <a:pt x="31" y="57"/>
                  <a:pt x="29" y="58"/>
                  <a:pt x="27" y="58"/>
                </a:cubicBezTo>
                <a:cubicBezTo>
                  <a:pt x="26" y="61"/>
                  <a:pt x="24" y="62"/>
                  <a:pt x="21" y="62"/>
                </a:cubicBezTo>
                <a:cubicBezTo>
                  <a:pt x="19" y="62"/>
                  <a:pt x="16" y="61"/>
                  <a:pt x="15" y="58"/>
                </a:cubicBezTo>
                <a:cubicBezTo>
                  <a:pt x="13" y="58"/>
                  <a:pt x="11" y="57"/>
                  <a:pt x="11" y="54"/>
                </a:cubicBezTo>
                <a:cubicBezTo>
                  <a:pt x="11" y="54"/>
                  <a:pt x="11" y="53"/>
                  <a:pt x="11" y="53"/>
                </a:cubicBezTo>
                <a:cubicBezTo>
                  <a:pt x="10" y="52"/>
                  <a:pt x="9" y="51"/>
                  <a:pt x="9" y="49"/>
                </a:cubicBezTo>
                <a:cubicBezTo>
                  <a:pt x="9" y="48"/>
                  <a:pt x="10" y="47"/>
                  <a:pt x="10" y="47"/>
                </a:cubicBezTo>
                <a:cubicBezTo>
                  <a:pt x="10" y="46"/>
                  <a:pt x="9" y="45"/>
                  <a:pt x="9" y="44"/>
                </a:cubicBezTo>
                <a:cubicBezTo>
                  <a:pt x="9" y="43"/>
                  <a:pt x="10" y="42"/>
                  <a:pt x="11" y="41"/>
                </a:cubicBezTo>
                <a:cubicBezTo>
                  <a:pt x="11" y="37"/>
                  <a:pt x="7" y="32"/>
                  <a:pt x="5" y="29"/>
                </a:cubicBezTo>
                <a:cubicBezTo>
                  <a:pt x="2" y="26"/>
                  <a:pt x="0" y="23"/>
                  <a:pt x="0" y="18"/>
                </a:cubicBezTo>
                <a:cubicBezTo>
                  <a:pt x="0" y="8"/>
                  <a:pt x="11" y="0"/>
                  <a:pt x="21" y="0"/>
                </a:cubicBezTo>
                <a:cubicBezTo>
                  <a:pt x="31" y="0"/>
                  <a:pt x="42" y="8"/>
                  <a:pt x="42" y="18"/>
                </a:cubicBezTo>
                <a:cubicBezTo>
                  <a:pt x="42" y="23"/>
                  <a:pt x="40" y="26"/>
                  <a:pt x="37" y="29"/>
                </a:cubicBezTo>
                <a:close/>
                <a:moveTo>
                  <a:pt x="21" y="6"/>
                </a:moveTo>
                <a:cubicBezTo>
                  <a:pt x="14" y="6"/>
                  <a:pt x="6" y="10"/>
                  <a:pt x="6" y="18"/>
                </a:cubicBezTo>
                <a:cubicBezTo>
                  <a:pt x="6" y="21"/>
                  <a:pt x="7" y="24"/>
                  <a:pt x="8" y="26"/>
                </a:cubicBezTo>
                <a:cubicBezTo>
                  <a:pt x="9" y="27"/>
                  <a:pt x="10" y="27"/>
                  <a:pt x="11" y="28"/>
                </a:cubicBezTo>
                <a:cubicBezTo>
                  <a:pt x="14" y="32"/>
                  <a:pt x="16" y="36"/>
                  <a:pt x="16" y="40"/>
                </a:cubicBezTo>
                <a:cubicBezTo>
                  <a:pt x="26" y="40"/>
                  <a:pt x="26" y="40"/>
                  <a:pt x="26" y="40"/>
                </a:cubicBezTo>
                <a:cubicBezTo>
                  <a:pt x="26" y="36"/>
                  <a:pt x="28" y="32"/>
                  <a:pt x="31" y="28"/>
                </a:cubicBezTo>
                <a:cubicBezTo>
                  <a:pt x="32" y="27"/>
                  <a:pt x="33" y="27"/>
                  <a:pt x="34" y="26"/>
                </a:cubicBezTo>
                <a:cubicBezTo>
                  <a:pt x="35" y="24"/>
                  <a:pt x="36" y="21"/>
                  <a:pt x="36" y="18"/>
                </a:cubicBezTo>
                <a:cubicBezTo>
                  <a:pt x="36" y="10"/>
                  <a:pt x="28" y="6"/>
                  <a:pt x="21" y="6"/>
                </a:cubicBezTo>
                <a:close/>
                <a:moveTo>
                  <a:pt x="29" y="20"/>
                </a:moveTo>
                <a:cubicBezTo>
                  <a:pt x="28" y="20"/>
                  <a:pt x="27" y="19"/>
                  <a:pt x="27" y="18"/>
                </a:cubicBezTo>
                <a:cubicBezTo>
                  <a:pt x="27" y="16"/>
                  <a:pt x="23" y="15"/>
                  <a:pt x="21" y="15"/>
                </a:cubicBezTo>
                <a:cubicBezTo>
                  <a:pt x="20" y="15"/>
                  <a:pt x="20" y="14"/>
                  <a:pt x="20" y="13"/>
                </a:cubicBezTo>
                <a:cubicBezTo>
                  <a:pt x="20" y="13"/>
                  <a:pt x="20" y="12"/>
                  <a:pt x="21" y="12"/>
                </a:cubicBezTo>
                <a:cubicBezTo>
                  <a:pt x="25" y="12"/>
                  <a:pt x="30" y="14"/>
                  <a:pt x="30" y="18"/>
                </a:cubicBezTo>
                <a:cubicBezTo>
                  <a:pt x="30" y="19"/>
                  <a:pt x="29" y="20"/>
                  <a:pt x="29" y="20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2" name="Freeform 103"/>
          <p:cNvSpPr>
            <a:spLocks noEditPoints="1"/>
          </p:cNvSpPr>
          <p:nvPr/>
        </p:nvSpPr>
        <p:spPr bwMode="auto">
          <a:xfrm>
            <a:off x="4410926" y="1860465"/>
            <a:ext cx="307398" cy="452650"/>
          </a:xfrm>
          <a:custGeom>
            <a:avLst/>
            <a:gdLst/>
            <a:ahLst/>
            <a:cxnLst>
              <a:cxn ang="0">
                <a:pos x="37" y="29"/>
              </a:cxn>
              <a:cxn ang="0">
                <a:pos x="31" y="41"/>
              </a:cxn>
              <a:cxn ang="0">
                <a:pos x="33" y="44"/>
              </a:cxn>
              <a:cxn ang="0">
                <a:pos x="32" y="47"/>
              </a:cxn>
              <a:cxn ang="0">
                <a:pos x="33" y="49"/>
              </a:cxn>
              <a:cxn ang="0">
                <a:pos x="31" y="53"/>
              </a:cxn>
              <a:cxn ang="0">
                <a:pos x="31" y="54"/>
              </a:cxn>
              <a:cxn ang="0">
                <a:pos x="27" y="58"/>
              </a:cxn>
              <a:cxn ang="0">
                <a:pos x="21" y="62"/>
              </a:cxn>
              <a:cxn ang="0">
                <a:pos x="15" y="58"/>
              </a:cxn>
              <a:cxn ang="0">
                <a:pos x="11" y="54"/>
              </a:cxn>
              <a:cxn ang="0">
                <a:pos x="11" y="53"/>
              </a:cxn>
              <a:cxn ang="0">
                <a:pos x="9" y="49"/>
              </a:cxn>
              <a:cxn ang="0">
                <a:pos x="10" y="47"/>
              </a:cxn>
              <a:cxn ang="0">
                <a:pos x="9" y="44"/>
              </a:cxn>
              <a:cxn ang="0">
                <a:pos x="11" y="41"/>
              </a:cxn>
              <a:cxn ang="0">
                <a:pos x="5" y="29"/>
              </a:cxn>
              <a:cxn ang="0">
                <a:pos x="0" y="18"/>
              </a:cxn>
              <a:cxn ang="0">
                <a:pos x="21" y="0"/>
              </a:cxn>
              <a:cxn ang="0">
                <a:pos x="42" y="18"/>
              </a:cxn>
              <a:cxn ang="0">
                <a:pos x="37" y="29"/>
              </a:cxn>
              <a:cxn ang="0">
                <a:pos x="21" y="6"/>
              </a:cxn>
              <a:cxn ang="0">
                <a:pos x="6" y="18"/>
              </a:cxn>
              <a:cxn ang="0">
                <a:pos x="8" y="26"/>
              </a:cxn>
              <a:cxn ang="0">
                <a:pos x="11" y="28"/>
              </a:cxn>
              <a:cxn ang="0">
                <a:pos x="16" y="40"/>
              </a:cxn>
              <a:cxn ang="0">
                <a:pos x="26" y="40"/>
              </a:cxn>
              <a:cxn ang="0">
                <a:pos x="31" y="28"/>
              </a:cxn>
              <a:cxn ang="0">
                <a:pos x="34" y="26"/>
              </a:cxn>
              <a:cxn ang="0">
                <a:pos x="36" y="18"/>
              </a:cxn>
              <a:cxn ang="0">
                <a:pos x="21" y="6"/>
              </a:cxn>
              <a:cxn ang="0">
                <a:pos x="29" y="20"/>
              </a:cxn>
              <a:cxn ang="0">
                <a:pos x="27" y="18"/>
              </a:cxn>
              <a:cxn ang="0">
                <a:pos x="21" y="15"/>
              </a:cxn>
              <a:cxn ang="0">
                <a:pos x="20" y="13"/>
              </a:cxn>
              <a:cxn ang="0">
                <a:pos x="21" y="12"/>
              </a:cxn>
              <a:cxn ang="0">
                <a:pos x="30" y="18"/>
              </a:cxn>
              <a:cxn ang="0">
                <a:pos x="29" y="20"/>
              </a:cxn>
            </a:cxnLst>
            <a:rect l="0" t="0" r="r" b="b"/>
            <a:pathLst>
              <a:path w="42" h="62">
                <a:moveTo>
                  <a:pt x="37" y="29"/>
                </a:moveTo>
                <a:cubicBezTo>
                  <a:pt x="35" y="32"/>
                  <a:pt x="31" y="37"/>
                  <a:pt x="31" y="41"/>
                </a:cubicBezTo>
                <a:cubicBezTo>
                  <a:pt x="32" y="42"/>
                  <a:pt x="33" y="43"/>
                  <a:pt x="33" y="44"/>
                </a:cubicBezTo>
                <a:cubicBezTo>
                  <a:pt x="33" y="45"/>
                  <a:pt x="32" y="46"/>
                  <a:pt x="32" y="47"/>
                </a:cubicBezTo>
                <a:cubicBezTo>
                  <a:pt x="32" y="47"/>
                  <a:pt x="33" y="48"/>
                  <a:pt x="33" y="49"/>
                </a:cubicBezTo>
                <a:cubicBezTo>
                  <a:pt x="33" y="51"/>
                  <a:pt x="32" y="52"/>
                  <a:pt x="31" y="53"/>
                </a:cubicBezTo>
                <a:cubicBezTo>
                  <a:pt x="31" y="53"/>
                  <a:pt x="31" y="54"/>
                  <a:pt x="31" y="54"/>
                </a:cubicBezTo>
                <a:cubicBezTo>
                  <a:pt x="31" y="57"/>
                  <a:pt x="29" y="58"/>
                  <a:pt x="27" y="58"/>
                </a:cubicBezTo>
                <a:cubicBezTo>
                  <a:pt x="26" y="61"/>
                  <a:pt x="24" y="62"/>
                  <a:pt x="21" y="62"/>
                </a:cubicBezTo>
                <a:cubicBezTo>
                  <a:pt x="19" y="62"/>
                  <a:pt x="16" y="61"/>
                  <a:pt x="15" y="58"/>
                </a:cubicBezTo>
                <a:cubicBezTo>
                  <a:pt x="13" y="58"/>
                  <a:pt x="11" y="57"/>
                  <a:pt x="11" y="54"/>
                </a:cubicBezTo>
                <a:cubicBezTo>
                  <a:pt x="11" y="54"/>
                  <a:pt x="11" y="53"/>
                  <a:pt x="11" y="53"/>
                </a:cubicBezTo>
                <a:cubicBezTo>
                  <a:pt x="10" y="52"/>
                  <a:pt x="9" y="51"/>
                  <a:pt x="9" y="49"/>
                </a:cubicBezTo>
                <a:cubicBezTo>
                  <a:pt x="9" y="48"/>
                  <a:pt x="10" y="47"/>
                  <a:pt x="10" y="47"/>
                </a:cubicBezTo>
                <a:cubicBezTo>
                  <a:pt x="10" y="46"/>
                  <a:pt x="9" y="45"/>
                  <a:pt x="9" y="44"/>
                </a:cubicBezTo>
                <a:cubicBezTo>
                  <a:pt x="9" y="43"/>
                  <a:pt x="10" y="42"/>
                  <a:pt x="11" y="41"/>
                </a:cubicBezTo>
                <a:cubicBezTo>
                  <a:pt x="11" y="37"/>
                  <a:pt x="7" y="32"/>
                  <a:pt x="5" y="29"/>
                </a:cubicBezTo>
                <a:cubicBezTo>
                  <a:pt x="2" y="26"/>
                  <a:pt x="0" y="23"/>
                  <a:pt x="0" y="18"/>
                </a:cubicBezTo>
                <a:cubicBezTo>
                  <a:pt x="0" y="8"/>
                  <a:pt x="11" y="0"/>
                  <a:pt x="21" y="0"/>
                </a:cubicBezTo>
                <a:cubicBezTo>
                  <a:pt x="31" y="0"/>
                  <a:pt x="42" y="8"/>
                  <a:pt x="42" y="18"/>
                </a:cubicBezTo>
                <a:cubicBezTo>
                  <a:pt x="42" y="23"/>
                  <a:pt x="40" y="26"/>
                  <a:pt x="37" y="29"/>
                </a:cubicBezTo>
                <a:close/>
                <a:moveTo>
                  <a:pt x="21" y="6"/>
                </a:moveTo>
                <a:cubicBezTo>
                  <a:pt x="14" y="6"/>
                  <a:pt x="6" y="10"/>
                  <a:pt x="6" y="18"/>
                </a:cubicBezTo>
                <a:cubicBezTo>
                  <a:pt x="6" y="21"/>
                  <a:pt x="7" y="24"/>
                  <a:pt x="8" y="26"/>
                </a:cubicBezTo>
                <a:cubicBezTo>
                  <a:pt x="9" y="27"/>
                  <a:pt x="10" y="27"/>
                  <a:pt x="11" y="28"/>
                </a:cubicBezTo>
                <a:cubicBezTo>
                  <a:pt x="14" y="32"/>
                  <a:pt x="16" y="36"/>
                  <a:pt x="16" y="40"/>
                </a:cubicBezTo>
                <a:cubicBezTo>
                  <a:pt x="26" y="40"/>
                  <a:pt x="26" y="40"/>
                  <a:pt x="26" y="40"/>
                </a:cubicBezTo>
                <a:cubicBezTo>
                  <a:pt x="26" y="36"/>
                  <a:pt x="28" y="32"/>
                  <a:pt x="31" y="28"/>
                </a:cubicBezTo>
                <a:cubicBezTo>
                  <a:pt x="32" y="27"/>
                  <a:pt x="33" y="27"/>
                  <a:pt x="34" y="26"/>
                </a:cubicBezTo>
                <a:cubicBezTo>
                  <a:pt x="35" y="24"/>
                  <a:pt x="36" y="21"/>
                  <a:pt x="36" y="18"/>
                </a:cubicBezTo>
                <a:cubicBezTo>
                  <a:pt x="36" y="10"/>
                  <a:pt x="28" y="6"/>
                  <a:pt x="21" y="6"/>
                </a:cubicBezTo>
                <a:close/>
                <a:moveTo>
                  <a:pt x="29" y="20"/>
                </a:moveTo>
                <a:cubicBezTo>
                  <a:pt x="28" y="20"/>
                  <a:pt x="27" y="19"/>
                  <a:pt x="27" y="18"/>
                </a:cubicBezTo>
                <a:cubicBezTo>
                  <a:pt x="27" y="16"/>
                  <a:pt x="23" y="15"/>
                  <a:pt x="21" y="15"/>
                </a:cubicBezTo>
                <a:cubicBezTo>
                  <a:pt x="20" y="15"/>
                  <a:pt x="20" y="14"/>
                  <a:pt x="20" y="13"/>
                </a:cubicBezTo>
                <a:cubicBezTo>
                  <a:pt x="20" y="13"/>
                  <a:pt x="20" y="12"/>
                  <a:pt x="21" y="12"/>
                </a:cubicBezTo>
                <a:cubicBezTo>
                  <a:pt x="25" y="12"/>
                  <a:pt x="30" y="14"/>
                  <a:pt x="30" y="18"/>
                </a:cubicBezTo>
                <a:cubicBezTo>
                  <a:pt x="30" y="19"/>
                  <a:pt x="29" y="20"/>
                  <a:pt x="29" y="20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5" name="Freeform 103"/>
          <p:cNvSpPr>
            <a:spLocks noEditPoints="1"/>
          </p:cNvSpPr>
          <p:nvPr/>
        </p:nvSpPr>
        <p:spPr bwMode="auto">
          <a:xfrm>
            <a:off x="5624469" y="3602306"/>
            <a:ext cx="307398" cy="452650"/>
          </a:xfrm>
          <a:custGeom>
            <a:avLst/>
            <a:gdLst/>
            <a:ahLst/>
            <a:cxnLst>
              <a:cxn ang="0">
                <a:pos x="37" y="29"/>
              </a:cxn>
              <a:cxn ang="0">
                <a:pos x="31" y="41"/>
              </a:cxn>
              <a:cxn ang="0">
                <a:pos x="33" y="44"/>
              </a:cxn>
              <a:cxn ang="0">
                <a:pos x="32" y="47"/>
              </a:cxn>
              <a:cxn ang="0">
                <a:pos x="33" y="49"/>
              </a:cxn>
              <a:cxn ang="0">
                <a:pos x="31" y="53"/>
              </a:cxn>
              <a:cxn ang="0">
                <a:pos x="31" y="54"/>
              </a:cxn>
              <a:cxn ang="0">
                <a:pos x="27" y="58"/>
              </a:cxn>
              <a:cxn ang="0">
                <a:pos x="21" y="62"/>
              </a:cxn>
              <a:cxn ang="0">
                <a:pos x="15" y="58"/>
              </a:cxn>
              <a:cxn ang="0">
                <a:pos x="11" y="54"/>
              </a:cxn>
              <a:cxn ang="0">
                <a:pos x="11" y="53"/>
              </a:cxn>
              <a:cxn ang="0">
                <a:pos x="9" y="49"/>
              </a:cxn>
              <a:cxn ang="0">
                <a:pos x="10" y="47"/>
              </a:cxn>
              <a:cxn ang="0">
                <a:pos x="9" y="44"/>
              </a:cxn>
              <a:cxn ang="0">
                <a:pos x="11" y="41"/>
              </a:cxn>
              <a:cxn ang="0">
                <a:pos x="5" y="29"/>
              </a:cxn>
              <a:cxn ang="0">
                <a:pos x="0" y="18"/>
              </a:cxn>
              <a:cxn ang="0">
                <a:pos x="21" y="0"/>
              </a:cxn>
              <a:cxn ang="0">
                <a:pos x="42" y="18"/>
              </a:cxn>
              <a:cxn ang="0">
                <a:pos x="37" y="29"/>
              </a:cxn>
              <a:cxn ang="0">
                <a:pos x="21" y="6"/>
              </a:cxn>
              <a:cxn ang="0">
                <a:pos x="6" y="18"/>
              </a:cxn>
              <a:cxn ang="0">
                <a:pos x="8" y="26"/>
              </a:cxn>
              <a:cxn ang="0">
                <a:pos x="11" y="28"/>
              </a:cxn>
              <a:cxn ang="0">
                <a:pos x="16" y="40"/>
              </a:cxn>
              <a:cxn ang="0">
                <a:pos x="26" y="40"/>
              </a:cxn>
              <a:cxn ang="0">
                <a:pos x="31" y="28"/>
              </a:cxn>
              <a:cxn ang="0">
                <a:pos x="34" y="26"/>
              </a:cxn>
              <a:cxn ang="0">
                <a:pos x="36" y="18"/>
              </a:cxn>
              <a:cxn ang="0">
                <a:pos x="21" y="6"/>
              </a:cxn>
              <a:cxn ang="0">
                <a:pos x="29" y="20"/>
              </a:cxn>
              <a:cxn ang="0">
                <a:pos x="27" y="18"/>
              </a:cxn>
              <a:cxn ang="0">
                <a:pos x="21" y="15"/>
              </a:cxn>
              <a:cxn ang="0">
                <a:pos x="20" y="13"/>
              </a:cxn>
              <a:cxn ang="0">
                <a:pos x="21" y="12"/>
              </a:cxn>
              <a:cxn ang="0">
                <a:pos x="30" y="18"/>
              </a:cxn>
              <a:cxn ang="0">
                <a:pos x="29" y="20"/>
              </a:cxn>
            </a:cxnLst>
            <a:rect l="0" t="0" r="r" b="b"/>
            <a:pathLst>
              <a:path w="42" h="62">
                <a:moveTo>
                  <a:pt x="37" y="29"/>
                </a:moveTo>
                <a:cubicBezTo>
                  <a:pt x="35" y="32"/>
                  <a:pt x="31" y="37"/>
                  <a:pt x="31" y="41"/>
                </a:cubicBezTo>
                <a:cubicBezTo>
                  <a:pt x="32" y="42"/>
                  <a:pt x="33" y="43"/>
                  <a:pt x="33" y="44"/>
                </a:cubicBezTo>
                <a:cubicBezTo>
                  <a:pt x="33" y="45"/>
                  <a:pt x="32" y="46"/>
                  <a:pt x="32" y="47"/>
                </a:cubicBezTo>
                <a:cubicBezTo>
                  <a:pt x="32" y="47"/>
                  <a:pt x="33" y="48"/>
                  <a:pt x="33" y="49"/>
                </a:cubicBezTo>
                <a:cubicBezTo>
                  <a:pt x="33" y="51"/>
                  <a:pt x="32" y="52"/>
                  <a:pt x="31" y="53"/>
                </a:cubicBezTo>
                <a:cubicBezTo>
                  <a:pt x="31" y="53"/>
                  <a:pt x="31" y="54"/>
                  <a:pt x="31" y="54"/>
                </a:cubicBezTo>
                <a:cubicBezTo>
                  <a:pt x="31" y="57"/>
                  <a:pt x="29" y="58"/>
                  <a:pt x="27" y="58"/>
                </a:cubicBezTo>
                <a:cubicBezTo>
                  <a:pt x="26" y="61"/>
                  <a:pt x="24" y="62"/>
                  <a:pt x="21" y="62"/>
                </a:cubicBezTo>
                <a:cubicBezTo>
                  <a:pt x="19" y="62"/>
                  <a:pt x="16" y="61"/>
                  <a:pt x="15" y="58"/>
                </a:cubicBezTo>
                <a:cubicBezTo>
                  <a:pt x="13" y="58"/>
                  <a:pt x="11" y="57"/>
                  <a:pt x="11" y="54"/>
                </a:cubicBezTo>
                <a:cubicBezTo>
                  <a:pt x="11" y="54"/>
                  <a:pt x="11" y="53"/>
                  <a:pt x="11" y="53"/>
                </a:cubicBezTo>
                <a:cubicBezTo>
                  <a:pt x="10" y="52"/>
                  <a:pt x="9" y="51"/>
                  <a:pt x="9" y="49"/>
                </a:cubicBezTo>
                <a:cubicBezTo>
                  <a:pt x="9" y="48"/>
                  <a:pt x="10" y="47"/>
                  <a:pt x="10" y="47"/>
                </a:cubicBezTo>
                <a:cubicBezTo>
                  <a:pt x="10" y="46"/>
                  <a:pt x="9" y="45"/>
                  <a:pt x="9" y="44"/>
                </a:cubicBezTo>
                <a:cubicBezTo>
                  <a:pt x="9" y="43"/>
                  <a:pt x="10" y="42"/>
                  <a:pt x="11" y="41"/>
                </a:cubicBezTo>
                <a:cubicBezTo>
                  <a:pt x="11" y="37"/>
                  <a:pt x="7" y="32"/>
                  <a:pt x="5" y="29"/>
                </a:cubicBezTo>
                <a:cubicBezTo>
                  <a:pt x="2" y="26"/>
                  <a:pt x="0" y="23"/>
                  <a:pt x="0" y="18"/>
                </a:cubicBezTo>
                <a:cubicBezTo>
                  <a:pt x="0" y="8"/>
                  <a:pt x="11" y="0"/>
                  <a:pt x="21" y="0"/>
                </a:cubicBezTo>
                <a:cubicBezTo>
                  <a:pt x="31" y="0"/>
                  <a:pt x="42" y="8"/>
                  <a:pt x="42" y="18"/>
                </a:cubicBezTo>
                <a:cubicBezTo>
                  <a:pt x="42" y="23"/>
                  <a:pt x="40" y="26"/>
                  <a:pt x="37" y="29"/>
                </a:cubicBezTo>
                <a:close/>
                <a:moveTo>
                  <a:pt x="21" y="6"/>
                </a:moveTo>
                <a:cubicBezTo>
                  <a:pt x="14" y="6"/>
                  <a:pt x="6" y="10"/>
                  <a:pt x="6" y="18"/>
                </a:cubicBezTo>
                <a:cubicBezTo>
                  <a:pt x="6" y="21"/>
                  <a:pt x="7" y="24"/>
                  <a:pt x="8" y="26"/>
                </a:cubicBezTo>
                <a:cubicBezTo>
                  <a:pt x="9" y="27"/>
                  <a:pt x="10" y="27"/>
                  <a:pt x="11" y="28"/>
                </a:cubicBezTo>
                <a:cubicBezTo>
                  <a:pt x="14" y="32"/>
                  <a:pt x="16" y="36"/>
                  <a:pt x="16" y="40"/>
                </a:cubicBezTo>
                <a:cubicBezTo>
                  <a:pt x="26" y="40"/>
                  <a:pt x="26" y="40"/>
                  <a:pt x="26" y="40"/>
                </a:cubicBezTo>
                <a:cubicBezTo>
                  <a:pt x="26" y="36"/>
                  <a:pt x="28" y="32"/>
                  <a:pt x="31" y="28"/>
                </a:cubicBezTo>
                <a:cubicBezTo>
                  <a:pt x="32" y="27"/>
                  <a:pt x="33" y="27"/>
                  <a:pt x="34" y="26"/>
                </a:cubicBezTo>
                <a:cubicBezTo>
                  <a:pt x="35" y="24"/>
                  <a:pt x="36" y="21"/>
                  <a:pt x="36" y="18"/>
                </a:cubicBezTo>
                <a:cubicBezTo>
                  <a:pt x="36" y="10"/>
                  <a:pt x="28" y="6"/>
                  <a:pt x="21" y="6"/>
                </a:cubicBezTo>
                <a:close/>
                <a:moveTo>
                  <a:pt x="29" y="20"/>
                </a:moveTo>
                <a:cubicBezTo>
                  <a:pt x="28" y="20"/>
                  <a:pt x="27" y="19"/>
                  <a:pt x="27" y="18"/>
                </a:cubicBezTo>
                <a:cubicBezTo>
                  <a:pt x="27" y="16"/>
                  <a:pt x="23" y="15"/>
                  <a:pt x="21" y="15"/>
                </a:cubicBezTo>
                <a:cubicBezTo>
                  <a:pt x="20" y="15"/>
                  <a:pt x="20" y="14"/>
                  <a:pt x="20" y="13"/>
                </a:cubicBezTo>
                <a:cubicBezTo>
                  <a:pt x="20" y="13"/>
                  <a:pt x="20" y="12"/>
                  <a:pt x="21" y="12"/>
                </a:cubicBezTo>
                <a:cubicBezTo>
                  <a:pt x="25" y="12"/>
                  <a:pt x="30" y="14"/>
                  <a:pt x="30" y="18"/>
                </a:cubicBezTo>
                <a:cubicBezTo>
                  <a:pt x="30" y="19"/>
                  <a:pt x="29" y="20"/>
                  <a:pt x="29" y="20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6" name="Freeform 204"/>
          <p:cNvSpPr>
            <a:spLocks noEditPoints="1"/>
          </p:cNvSpPr>
          <p:nvPr/>
        </p:nvSpPr>
        <p:spPr bwMode="auto">
          <a:xfrm>
            <a:off x="4309231" y="3115866"/>
            <a:ext cx="510787" cy="339620"/>
          </a:xfrm>
          <a:custGeom>
            <a:avLst/>
            <a:gdLst/>
            <a:ahLst/>
            <a:cxnLst>
              <a:cxn ang="0">
                <a:pos x="86" y="15"/>
              </a:cxn>
              <a:cxn ang="0">
                <a:pos x="44" y="29"/>
              </a:cxn>
              <a:cxn ang="0">
                <a:pos x="43" y="29"/>
              </a:cxn>
              <a:cxn ang="0">
                <a:pos x="43" y="29"/>
              </a:cxn>
              <a:cxn ang="0">
                <a:pos x="18" y="21"/>
              </a:cxn>
              <a:cxn ang="0">
                <a:pos x="14" y="32"/>
              </a:cxn>
              <a:cxn ang="0">
                <a:pos x="17" y="36"/>
              </a:cxn>
              <a:cxn ang="0">
                <a:pos x="15" y="40"/>
              </a:cxn>
              <a:cxn ang="0">
                <a:pos x="17" y="56"/>
              </a:cxn>
              <a:cxn ang="0">
                <a:pos x="16" y="57"/>
              </a:cxn>
              <a:cxn ang="0">
                <a:pos x="16" y="58"/>
              </a:cxn>
              <a:cxn ang="0">
                <a:pos x="8" y="58"/>
              </a:cxn>
              <a:cxn ang="0">
                <a:pos x="7" y="57"/>
              </a:cxn>
              <a:cxn ang="0">
                <a:pos x="7" y="56"/>
              </a:cxn>
              <a:cxn ang="0">
                <a:pos x="9" y="40"/>
              </a:cxn>
              <a:cxn ang="0">
                <a:pos x="7" y="36"/>
              </a:cxn>
              <a:cxn ang="0">
                <a:pos x="10" y="32"/>
              </a:cxn>
              <a:cxn ang="0">
                <a:pos x="13" y="19"/>
              </a:cxn>
              <a:cxn ang="0">
                <a:pos x="1" y="15"/>
              </a:cxn>
              <a:cxn ang="0">
                <a:pos x="0" y="14"/>
              </a:cxn>
              <a:cxn ang="0">
                <a:pos x="1" y="13"/>
              </a:cxn>
              <a:cxn ang="0">
                <a:pos x="43" y="0"/>
              </a:cxn>
              <a:cxn ang="0">
                <a:pos x="43" y="0"/>
              </a:cxn>
              <a:cxn ang="0">
                <a:pos x="44" y="0"/>
              </a:cxn>
              <a:cxn ang="0">
                <a:pos x="86" y="13"/>
              </a:cxn>
              <a:cxn ang="0">
                <a:pos x="87" y="14"/>
              </a:cxn>
              <a:cxn ang="0">
                <a:pos x="86" y="15"/>
              </a:cxn>
              <a:cxn ang="0">
                <a:pos x="68" y="38"/>
              </a:cxn>
              <a:cxn ang="0">
                <a:pos x="43" y="48"/>
              </a:cxn>
              <a:cxn ang="0">
                <a:pos x="19" y="38"/>
              </a:cxn>
              <a:cxn ang="0">
                <a:pos x="20" y="26"/>
              </a:cxn>
              <a:cxn ang="0">
                <a:pos x="42" y="33"/>
              </a:cxn>
              <a:cxn ang="0">
                <a:pos x="43" y="34"/>
              </a:cxn>
              <a:cxn ang="0">
                <a:pos x="45" y="33"/>
              </a:cxn>
              <a:cxn ang="0">
                <a:pos x="67" y="26"/>
              </a:cxn>
              <a:cxn ang="0">
                <a:pos x="68" y="38"/>
              </a:cxn>
            </a:cxnLst>
            <a:rect l="0" t="0" r="r" b="b"/>
            <a:pathLst>
              <a:path w="87" h="58">
                <a:moveTo>
                  <a:pt x="86" y="15"/>
                </a:moveTo>
                <a:cubicBezTo>
                  <a:pt x="44" y="29"/>
                  <a:pt x="44" y="29"/>
                  <a:pt x="44" y="29"/>
                </a:cubicBezTo>
                <a:cubicBezTo>
                  <a:pt x="44" y="29"/>
                  <a:pt x="44" y="29"/>
                  <a:pt x="43" y="29"/>
                </a:cubicBezTo>
                <a:cubicBezTo>
                  <a:pt x="43" y="29"/>
                  <a:pt x="43" y="29"/>
                  <a:pt x="43" y="29"/>
                </a:cubicBezTo>
                <a:cubicBezTo>
                  <a:pt x="18" y="21"/>
                  <a:pt x="18" y="21"/>
                  <a:pt x="18" y="21"/>
                </a:cubicBezTo>
                <a:cubicBezTo>
                  <a:pt x="16" y="23"/>
                  <a:pt x="15" y="27"/>
                  <a:pt x="14" y="32"/>
                </a:cubicBezTo>
                <a:cubicBezTo>
                  <a:pt x="16" y="33"/>
                  <a:pt x="17" y="34"/>
                  <a:pt x="17" y="36"/>
                </a:cubicBezTo>
                <a:cubicBezTo>
                  <a:pt x="17" y="38"/>
                  <a:pt x="16" y="39"/>
                  <a:pt x="15" y="40"/>
                </a:cubicBezTo>
                <a:cubicBezTo>
                  <a:pt x="17" y="56"/>
                  <a:pt x="17" y="56"/>
                  <a:pt x="17" y="56"/>
                </a:cubicBezTo>
                <a:cubicBezTo>
                  <a:pt x="17" y="57"/>
                  <a:pt x="17" y="57"/>
                  <a:pt x="16" y="57"/>
                </a:cubicBezTo>
                <a:cubicBezTo>
                  <a:pt x="16" y="58"/>
                  <a:pt x="16" y="58"/>
                  <a:pt x="16" y="58"/>
                </a:cubicBezTo>
                <a:cubicBezTo>
                  <a:pt x="8" y="58"/>
                  <a:pt x="8" y="58"/>
                  <a:pt x="8" y="58"/>
                </a:cubicBezTo>
                <a:cubicBezTo>
                  <a:pt x="8" y="58"/>
                  <a:pt x="8" y="58"/>
                  <a:pt x="7" y="57"/>
                </a:cubicBezTo>
                <a:cubicBezTo>
                  <a:pt x="7" y="57"/>
                  <a:pt x="7" y="57"/>
                  <a:pt x="7" y="56"/>
                </a:cubicBezTo>
                <a:cubicBezTo>
                  <a:pt x="9" y="40"/>
                  <a:pt x="9" y="40"/>
                  <a:pt x="9" y="40"/>
                </a:cubicBezTo>
                <a:cubicBezTo>
                  <a:pt x="8" y="39"/>
                  <a:pt x="7" y="38"/>
                  <a:pt x="7" y="36"/>
                </a:cubicBezTo>
                <a:cubicBezTo>
                  <a:pt x="7" y="34"/>
                  <a:pt x="8" y="33"/>
                  <a:pt x="10" y="32"/>
                </a:cubicBezTo>
                <a:cubicBezTo>
                  <a:pt x="10" y="27"/>
                  <a:pt x="11" y="23"/>
                  <a:pt x="13" y="19"/>
                </a:cubicBezTo>
                <a:cubicBezTo>
                  <a:pt x="1" y="15"/>
                  <a:pt x="1" y="15"/>
                  <a:pt x="1" y="15"/>
                </a:cubicBezTo>
                <a:cubicBezTo>
                  <a:pt x="0" y="15"/>
                  <a:pt x="0" y="15"/>
                  <a:pt x="0" y="14"/>
                </a:cubicBezTo>
                <a:cubicBezTo>
                  <a:pt x="0" y="14"/>
                  <a:pt x="0" y="13"/>
                  <a:pt x="1" y="13"/>
                </a:cubicBezTo>
                <a:cubicBezTo>
                  <a:pt x="43" y="0"/>
                  <a:pt x="43" y="0"/>
                  <a:pt x="43" y="0"/>
                </a:cubicBezTo>
                <a:cubicBezTo>
                  <a:pt x="43" y="0"/>
                  <a:pt x="43" y="0"/>
                  <a:pt x="43" y="0"/>
                </a:cubicBezTo>
                <a:cubicBezTo>
                  <a:pt x="44" y="0"/>
                  <a:pt x="44" y="0"/>
                  <a:pt x="44" y="0"/>
                </a:cubicBezTo>
                <a:cubicBezTo>
                  <a:pt x="86" y="13"/>
                  <a:pt x="86" y="13"/>
                  <a:pt x="86" y="13"/>
                </a:cubicBezTo>
                <a:cubicBezTo>
                  <a:pt x="87" y="13"/>
                  <a:pt x="87" y="14"/>
                  <a:pt x="87" y="14"/>
                </a:cubicBezTo>
                <a:cubicBezTo>
                  <a:pt x="87" y="15"/>
                  <a:pt x="87" y="15"/>
                  <a:pt x="86" y="15"/>
                </a:cubicBezTo>
                <a:close/>
                <a:moveTo>
                  <a:pt x="68" y="38"/>
                </a:moveTo>
                <a:cubicBezTo>
                  <a:pt x="68" y="44"/>
                  <a:pt x="57" y="48"/>
                  <a:pt x="43" y="48"/>
                </a:cubicBezTo>
                <a:cubicBezTo>
                  <a:pt x="30" y="48"/>
                  <a:pt x="19" y="44"/>
                  <a:pt x="19" y="38"/>
                </a:cubicBezTo>
                <a:cubicBezTo>
                  <a:pt x="20" y="26"/>
                  <a:pt x="20" y="26"/>
                  <a:pt x="20" y="26"/>
                </a:cubicBezTo>
                <a:cubicBezTo>
                  <a:pt x="42" y="33"/>
                  <a:pt x="42" y="33"/>
                  <a:pt x="42" y="33"/>
                </a:cubicBezTo>
                <a:cubicBezTo>
                  <a:pt x="42" y="33"/>
                  <a:pt x="43" y="34"/>
                  <a:pt x="43" y="34"/>
                </a:cubicBezTo>
                <a:cubicBezTo>
                  <a:pt x="44" y="34"/>
                  <a:pt x="45" y="33"/>
                  <a:pt x="45" y="33"/>
                </a:cubicBezTo>
                <a:cubicBezTo>
                  <a:pt x="67" y="26"/>
                  <a:pt x="67" y="26"/>
                  <a:pt x="67" y="26"/>
                </a:cubicBezTo>
                <a:lnTo>
                  <a:pt x="68" y="38"/>
                </a:ln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nl-NL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2" name="Tekstvak 1"/>
          <p:cNvSpPr txBox="1"/>
          <p:nvPr/>
        </p:nvSpPr>
        <p:spPr>
          <a:xfrm>
            <a:off x="6797667" y="1425472"/>
            <a:ext cx="1949164" cy="120032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BE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PAS pour accidents de travail &amp; maladies professionnelles !</a:t>
            </a:r>
          </a:p>
        </p:txBody>
      </p:sp>
    </p:spTree>
    <p:extLst>
      <p:ext uri="{BB962C8B-B14F-4D97-AF65-F5344CB8AC3E}">
        <p14:creationId xmlns:p14="http://schemas.microsoft.com/office/powerpoint/2010/main" val="722090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5000"/>
    </mc:Choice>
    <mc:Fallback xmlns="">
      <p:transition advTm="5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6B7D2-B98C-44FD-8D04-7EC62A564975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6788" y="295809"/>
            <a:ext cx="5557212" cy="863600"/>
          </a:xfrm>
          <a:prstGeom prst="rect">
            <a:avLst/>
          </a:prstGeom>
        </p:spPr>
      </p:pic>
      <p:sp>
        <p:nvSpPr>
          <p:cNvPr id="8" name="Tekstvak 7"/>
          <p:cNvSpPr txBox="1"/>
          <p:nvPr/>
        </p:nvSpPr>
        <p:spPr>
          <a:xfrm>
            <a:off x="4502989" y="483284"/>
            <a:ext cx="4486797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BE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Cadre légal</a:t>
            </a:r>
          </a:p>
        </p:txBody>
      </p:sp>
      <p:sp>
        <p:nvSpPr>
          <p:cNvPr id="2" name="Tekstvak 1"/>
          <p:cNvSpPr txBox="1"/>
          <p:nvPr/>
        </p:nvSpPr>
        <p:spPr>
          <a:xfrm>
            <a:off x="112144" y="1295891"/>
            <a:ext cx="459787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b="1" dirty="0">
                <a:solidFill>
                  <a:schemeClr val="accent1"/>
                </a:solidFill>
              </a:rPr>
              <a:t>Possibilités de réintégration</a:t>
            </a:r>
          </a:p>
          <a:p>
            <a:r>
              <a:rPr lang="fr-BE" dirty="0"/>
              <a:t> 	AR Surveillance de la santé 28/5/2003</a:t>
            </a:r>
          </a:p>
          <a:p>
            <a:r>
              <a:rPr lang="fr-BE" sz="1600" dirty="0"/>
              <a:t>Incapacité définitive pour travail convenu</a:t>
            </a:r>
          </a:p>
        </p:txBody>
      </p:sp>
      <p:sp>
        <p:nvSpPr>
          <p:cNvPr id="3" name="Tekstvak 2"/>
          <p:cNvSpPr txBox="1"/>
          <p:nvPr/>
        </p:nvSpPr>
        <p:spPr>
          <a:xfrm>
            <a:off x="4118212" y="2789971"/>
            <a:ext cx="449436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b="1" dirty="0">
                <a:solidFill>
                  <a:schemeClr val="accent1"/>
                </a:solidFill>
              </a:rPr>
              <a:t>Projet AR Réintégration -&gt; AR Surveillance de la santé</a:t>
            </a:r>
          </a:p>
          <a:p>
            <a:pPr marL="285750" indent="-285750">
              <a:buFontTx/>
              <a:buChar char="-"/>
            </a:pPr>
            <a:r>
              <a:rPr lang="fr-BE" dirty="0"/>
              <a:t>Réintégration aussi en cas d’incapacité de travail temporaire</a:t>
            </a:r>
          </a:p>
          <a:p>
            <a:pPr marL="285750" indent="-285750">
              <a:buFontTx/>
              <a:buChar char="-"/>
            </a:pPr>
            <a:r>
              <a:rPr lang="fr-BE" dirty="0"/>
              <a:t>Arrivée</a:t>
            </a:r>
          </a:p>
          <a:p>
            <a:pPr marL="285750" indent="-285750">
              <a:buFontTx/>
              <a:buChar char="-"/>
            </a:pPr>
            <a:r>
              <a:rPr lang="fr-BE" dirty="0"/>
              <a:t>Rôle central médecin du travail</a:t>
            </a:r>
          </a:p>
          <a:p>
            <a:pPr marL="285750" indent="-285750">
              <a:buFontTx/>
              <a:buChar char="-"/>
            </a:pPr>
            <a:r>
              <a:rPr lang="fr-BE" dirty="0"/>
              <a:t>Trajet de réintégration</a:t>
            </a:r>
          </a:p>
          <a:p>
            <a:pPr marL="285750" indent="-285750">
              <a:buFontTx/>
              <a:buChar char="-"/>
            </a:pPr>
            <a:r>
              <a:rPr lang="fr-BE" dirty="0"/>
              <a:t>Concertation &amp; multidisciplinarité</a:t>
            </a:r>
          </a:p>
        </p:txBody>
      </p:sp>
      <p:cxnSp>
        <p:nvCxnSpPr>
          <p:cNvPr id="12" name="Rechte verbindingslijn met pijl 11"/>
          <p:cNvCxnSpPr/>
          <p:nvPr/>
        </p:nvCxnSpPr>
        <p:spPr>
          <a:xfrm>
            <a:off x="3359087" y="2338580"/>
            <a:ext cx="759125" cy="51372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kstvak 12"/>
          <p:cNvSpPr txBox="1"/>
          <p:nvPr/>
        </p:nvSpPr>
        <p:spPr>
          <a:xfrm>
            <a:off x="819510" y="2972255"/>
            <a:ext cx="25965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600" b="1" i="1" dirty="0">
                <a:solidFill>
                  <a:schemeClr val="accent1"/>
                </a:solidFill>
              </a:rPr>
              <a:t>Concertation avec parties prenantes &amp; Concertation sociale</a:t>
            </a:r>
          </a:p>
        </p:txBody>
      </p:sp>
      <p:cxnSp>
        <p:nvCxnSpPr>
          <p:cNvPr id="16" name="Rechte verbindingslijn met pijl 15"/>
          <p:cNvCxnSpPr/>
          <p:nvPr/>
        </p:nvCxnSpPr>
        <p:spPr>
          <a:xfrm flipV="1">
            <a:off x="5458929" y="4006435"/>
            <a:ext cx="138023" cy="181155"/>
          </a:xfrm>
          <a:prstGeom prst="straightConnector1">
            <a:avLst/>
          </a:prstGeom>
          <a:ln w="3175">
            <a:solidFill>
              <a:schemeClr val="tx1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" name="PIJL-RECHTS 3"/>
          <p:cNvSpPr/>
          <p:nvPr/>
        </p:nvSpPr>
        <p:spPr>
          <a:xfrm>
            <a:off x="215660" y="1692073"/>
            <a:ext cx="362310" cy="123356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836368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6B7D2-B98C-44FD-8D04-7EC62A564975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6788" y="295809"/>
            <a:ext cx="5557212" cy="863600"/>
          </a:xfrm>
          <a:prstGeom prst="rect">
            <a:avLst/>
          </a:prstGeom>
        </p:spPr>
      </p:pic>
      <p:sp>
        <p:nvSpPr>
          <p:cNvPr id="8" name="Tekstvak 7"/>
          <p:cNvSpPr txBox="1"/>
          <p:nvPr/>
        </p:nvSpPr>
        <p:spPr>
          <a:xfrm>
            <a:off x="4218709" y="267841"/>
            <a:ext cx="4771077" cy="95410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BE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Réintégration : </a:t>
            </a:r>
          </a:p>
          <a:p>
            <a:pPr algn="ctr"/>
            <a:r>
              <a:rPr lang="fr-BE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trajet unique, acteurs multiples</a:t>
            </a: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672028911"/>
              </p:ext>
            </p:extLst>
          </p:nvPr>
        </p:nvGraphicFramePr>
        <p:xfrm>
          <a:off x="385313" y="1017174"/>
          <a:ext cx="4643887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4" name="Afbeelding 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6347" y="1959359"/>
            <a:ext cx="2658288" cy="1990376"/>
          </a:xfrm>
          <a:prstGeom prst="rect">
            <a:avLst/>
          </a:prstGeom>
        </p:spPr>
      </p:pic>
      <p:sp>
        <p:nvSpPr>
          <p:cNvPr id="9" name="PIJL-RECHTS 8"/>
          <p:cNvSpPr/>
          <p:nvPr/>
        </p:nvSpPr>
        <p:spPr>
          <a:xfrm>
            <a:off x="4784821" y="2777706"/>
            <a:ext cx="856855" cy="353683"/>
          </a:xfrm>
          <a:prstGeom prst="rightArrow">
            <a:avLst/>
          </a:prstGeom>
          <a:solidFill>
            <a:srgbClr val="4BACC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62824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6B7D2-B98C-44FD-8D04-7EC62A564975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6788" y="295809"/>
            <a:ext cx="5557212" cy="863600"/>
          </a:xfrm>
          <a:prstGeom prst="rect">
            <a:avLst/>
          </a:prstGeom>
        </p:spPr>
      </p:pic>
      <p:sp>
        <p:nvSpPr>
          <p:cNvPr id="8" name="Tekstvak 7"/>
          <p:cNvSpPr txBox="1"/>
          <p:nvPr/>
        </p:nvSpPr>
        <p:spPr>
          <a:xfrm>
            <a:off x="4689930" y="483284"/>
            <a:ext cx="4299856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BE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Politique de réintégration</a:t>
            </a:r>
          </a:p>
        </p:txBody>
      </p:sp>
      <p:sp>
        <p:nvSpPr>
          <p:cNvPr id="2" name="Tekstvak 1"/>
          <p:cNvSpPr txBox="1"/>
          <p:nvPr/>
        </p:nvSpPr>
        <p:spPr>
          <a:xfrm>
            <a:off x="4166204" y="1728945"/>
            <a:ext cx="426145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>
                <a:solidFill>
                  <a:srgbClr val="FF0000"/>
                </a:solidFill>
              </a:rPr>
              <a:t>Politique de réintégration entreprise</a:t>
            </a:r>
          </a:p>
          <a:p>
            <a:endParaRPr lang="fr-B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BE" dirty="0"/>
              <a:t>Développer cadre global réintégration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BE" dirty="0"/>
              <a:t>Comité PPT : concertation sociale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fr-BE" dirty="0"/>
              <a:t>Possibilités travail adapté/autre travail ou adaptation postes de travail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fr-BE" dirty="0"/>
              <a:t>Évaluation politique de réintégration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fr-BE" dirty="0"/>
              <a:t>Assistance travailleur individuel</a:t>
            </a:r>
          </a:p>
          <a:p>
            <a:pPr marL="285750" indent="-285750">
              <a:buFontTx/>
              <a:buChar char="-"/>
            </a:pPr>
            <a:endParaRPr lang="fr-BE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9648" b="9648"/>
          <a:stretch/>
        </p:blipFill>
        <p:spPr>
          <a:xfrm>
            <a:off x="203804" y="1242095"/>
            <a:ext cx="3962400" cy="2984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73035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5"/>
          <p:cNvGrpSpPr/>
          <p:nvPr/>
        </p:nvGrpSpPr>
        <p:grpSpPr>
          <a:xfrm>
            <a:off x="769938" y="3086100"/>
            <a:ext cx="1613466" cy="345642"/>
            <a:chOff x="769938" y="2456536"/>
            <a:chExt cx="1613466" cy="345642"/>
          </a:xfrm>
        </p:grpSpPr>
        <p:sp>
          <p:nvSpPr>
            <p:cNvPr id="33" name="Notched Right Arrow 32"/>
            <p:cNvSpPr/>
            <p:nvPr/>
          </p:nvSpPr>
          <p:spPr>
            <a:xfrm>
              <a:off x="769938" y="2456536"/>
              <a:ext cx="1613466" cy="345642"/>
            </a:xfrm>
            <a:prstGeom prst="notchedRightArrow">
              <a:avLst>
                <a:gd name="adj1" fmla="val 100000"/>
                <a:gd name="adj2" fmla="val 91021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Oval 34"/>
            <p:cNvSpPr>
              <a:spLocks noChangeAspect="1"/>
            </p:cNvSpPr>
            <p:nvPr/>
          </p:nvSpPr>
          <p:spPr>
            <a:xfrm>
              <a:off x="1482001" y="2534688"/>
              <a:ext cx="189341" cy="189339"/>
            </a:xfrm>
            <a:prstGeom prst="ellipse">
              <a:avLst/>
            </a:prstGeom>
            <a:solidFill>
              <a:schemeClr val="bg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</p:grpSp>
      <p:grpSp>
        <p:nvGrpSpPr>
          <p:cNvPr id="5" name="Group 36"/>
          <p:cNvGrpSpPr/>
          <p:nvPr/>
        </p:nvGrpSpPr>
        <p:grpSpPr>
          <a:xfrm>
            <a:off x="2260906" y="3086100"/>
            <a:ext cx="1613466" cy="345642"/>
            <a:chOff x="769938" y="2456536"/>
            <a:chExt cx="1613466" cy="345642"/>
          </a:xfrm>
        </p:grpSpPr>
        <p:sp>
          <p:nvSpPr>
            <p:cNvPr id="38" name="Notched Right Arrow 37"/>
            <p:cNvSpPr/>
            <p:nvPr/>
          </p:nvSpPr>
          <p:spPr>
            <a:xfrm>
              <a:off x="769938" y="2456536"/>
              <a:ext cx="1613466" cy="345642"/>
            </a:xfrm>
            <a:prstGeom prst="notchedRightArrow">
              <a:avLst>
                <a:gd name="adj1" fmla="val 100000"/>
                <a:gd name="adj2" fmla="val 91021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Oval 39"/>
            <p:cNvSpPr>
              <a:spLocks noChangeAspect="1"/>
            </p:cNvSpPr>
            <p:nvPr/>
          </p:nvSpPr>
          <p:spPr>
            <a:xfrm>
              <a:off x="1482001" y="2534688"/>
              <a:ext cx="189341" cy="189339"/>
            </a:xfrm>
            <a:prstGeom prst="ellipse">
              <a:avLst/>
            </a:prstGeom>
            <a:solidFill>
              <a:schemeClr val="bg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</p:grpSp>
      <p:grpSp>
        <p:nvGrpSpPr>
          <p:cNvPr id="6" name="Group 40"/>
          <p:cNvGrpSpPr/>
          <p:nvPr/>
        </p:nvGrpSpPr>
        <p:grpSpPr>
          <a:xfrm>
            <a:off x="3751874" y="3086100"/>
            <a:ext cx="1613466" cy="345642"/>
            <a:chOff x="769938" y="2456536"/>
            <a:chExt cx="1613466" cy="345642"/>
          </a:xfrm>
        </p:grpSpPr>
        <p:sp>
          <p:nvSpPr>
            <p:cNvPr id="42" name="Notched Right Arrow 41"/>
            <p:cNvSpPr/>
            <p:nvPr/>
          </p:nvSpPr>
          <p:spPr>
            <a:xfrm>
              <a:off x="769938" y="2456536"/>
              <a:ext cx="1613466" cy="345642"/>
            </a:xfrm>
            <a:prstGeom prst="notchedRightArrow">
              <a:avLst>
                <a:gd name="adj1" fmla="val 100000"/>
                <a:gd name="adj2" fmla="val 91021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Oval 42"/>
            <p:cNvSpPr>
              <a:spLocks noChangeAspect="1"/>
            </p:cNvSpPr>
            <p:nvPr/>
          </p:nvSpPr>
          <p:spPr>
            <a:xfrm>
              <a:off x="1482001" y="2534688"/>
              <a:ext cx="189341" cy="189339"/>
            </a:xfrm>
            <a:prstGeom prst="ellipse">
              <a:avLst/>
            </a:prstGeom>
            <a:solidFill>
              <a:schemeClr val="bg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</p:grpSp>
      <p:grpSp>
        <p:nvGrpSpPr>
          <p:cNvPr id="7" name="Group 43"/>
          <p:cNvGrpSpPr/>
          <p:nvPr/>
        </p:nvGrpSpPr>
        <p:grpSpPr>
          <a:xfrm>
            <a:off x="5242842" y="3086100"/>
            <a:ext cx="1613466" cy="345642"/>
            <a:chOff x="769938" y="2456536"/>
            <a:chExt cx="1613466" cy="345642"/>
          </a:xfrm>
        </p:grpSpPr>
        <p:sp>
          <p:nvSpPr>
            <p:cNvPr id="45" name="Notched Right Arrow 44"/>
            <p:cNvSpPr/>
            <p:nvPr/>
          </p:nvSpPr>
          <p:spPr>
            <a:xfrm>
              <a:off x="769938" y="2456536"/>
              <a:ext cx="1613466" cy="345642"/>
            </a:xfrm>
            <a:prstGeom prst="notchedRightArrow">
              <a:avLst>
                <a:gd name="adj1" fmla="val 100000"/>
                <a:gd name="adj2" fmla="val 91021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Oval 45"/>
            <p:cNvSpPr>
              <a:spLocks noChangeAspect="1"/>
            </p:cNvSpPr>
            <p:nvPr/>
          </p:nvSpPr>
          <p:spPr>
            <a:xfrm>
              <a:off x="1482001" y="2534688"/>
              <a:ext cx="189341" cy="189339"/>
            </a:xfrm>
            <a:prstGeom prst="ellipse">
              <a:avLst/>
            </a:prstGeom>
            <a:solidFill>
              <a:schemeClr val="bg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</p:grpSp>
      <p:grpSp>
        <p:nvGrpSpPr>
          <p:cNvPr id="8" name="Group 49"/>
          <p:cNvGrpSpPr/>
          <p:nvPr/>
        </p:nvGrpSpPr>
        <p:grpSpPr>
          <a:xfrm>
            <a:off x="6733811" y="3086100"/>
            <a:ext cx="1613466" cy="345642"/>
            <a:chOff x="769938" y="2456536"/>
            <a:chExt cx="1613466" cy="345642"/>
          </a:xfrm>
        </p:grpSpPr>
        <p:sp>
          <p:nvSpPr>
            <p:cNvPr id="52" name="Notched Right Arrow 51"/>
            <p:cNvSpPr/>
            <p:nvPr/>
          </p:nvSpPr>
          <p:spPr>
            <a:xfrm>
              <a:off x="769938" y="2456536"/>
              <a:ext cx="1613466" cy="345642"/>
            </a:xfrm>
            <a:prstGeom prst="notchedRightArrow">
              <a:avLst>
                <a:gd name="adj1" fmla="val 100000"/>
                <a:gd name="adj2" fmla="val 91021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Oval 63"/>
            <p:cNvSpPr>
              <a:spLocks noChangeAspect="1"/>
            </p:cNvSpPr>
            <p:nvPr/>
          </p:nvSpPr>
          <p:spPr>
            <a:xfrm>
              <a:off x="1482001" y="2534688"/>
              <a:ext cx="189341" cy="189339"/>
            </a:xfrm>
            <a:prstGeom prst="ellipse">
              <a:avLst/>
            </a:prstGeom>
            <a:solidFill>
              <a:schemeClr val="bg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</p:grpSp>
      <p:sp>
        <p:nvSpPr>
          <p:cNvPr id="66" name="Slide Number Placeholder 6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6B7D2-B98C-44FD-8D04-7EC62A564975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1205895" y="3520127"/>
            <a:ext cx="634597" cy="246221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lvl="0" algn="ctr" defTabSz="914400">
              <a:spcBef>
                <a:spcPct val="20000"/>
              </a:spcBef>
              <a:defRPr/>
            </a:pPr>
            <a:r>
              <a:rPr lang="fr-BE" sz="1600" b="1" dirty="0">
                <a:solidFill>
                  <a:schemeClr val="accent1"/>
                </a:solidFill>
              </a:rPr>
              <a:t>Étape 1</a:t>
            </a:r>
            <a:endParaRPr lang="fr-BE" sz="1600" dirty="0">
              <a:solidFill>
                <a:schemeClr val="accent1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2732852" y="2791784"/>
            <a:ext cx="629788" cy="246221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lvl="0" algn="ctr" defTabSz="914400">
              <a:spcBef>
                <a:spcPct val="20000"/>
              </a:spcBef>
              <a:defRPr/>
            </a:pPr>
            <a:r>
              <a:rPr lang="fr-BE" sz="1600" b="1" dirty="0">
                <a:solidFill>
                  <a:schemeClr val="accent2"/>
                </a:solidFill>
              </a:rPr>
              <a:t>Étape 2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4239423" y="3520127"/>
            <a:ext cx="634597" cy="246221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lvl="0" algn="ctr" defTabSz="914400">
              <a:spcBef>
                <a:spcPct val="20000"/>
              </a:spcBef>
              <a:defRPr/>
            </a:pPr>
            <a:r>
              <a:rPr lang="fr-BE" sz="1600" b="1" dirty="0">
                <a:solidFill>
                  <a:schemeClr val="accent3"/>
                </a:solidFill>
              </a:rPr>
              <a:t>Étape 3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5722398" y="2791784"/>
            <a:ext cx="634597" cy="246221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lvl="0" algn="ctr" defTabSz="914400">
              <a:spcBef>
                <a:spcPct val="20000"/>
              </a:spcBef>
              <a:defRPr/>
            </a:pPr>
            <a:r>
              <a:rPr lang="fr-BE" sz="1600" b="1" dirty="0">
                <a:solidFill>
                  <a:schemeClr val="accent4"/>
                </a:solidFill>
              </a:rPr>
              <a:t>Étape 4</a:t>
            </a:r>
            <a:endParaRPr lang="fr-BE" sz="1600" dirty="0">
              <a:solidFill>
                <a:schemeClr val="accent4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7235929" y="3520127"/>
            <a:ext cx="634597" cy="246221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 anchor="ctr">
            <a:spAutoFit/>
          </a:bodyPr>
          <a:lstStyle/>
          <a:p>
            <a:pPr lvl="0" algn="ctr" defTabSz="914400">
              <a:spcBef>
                <a:spcPct val="20000"/>
              </a:spcBef>
              <a:defRPr/>
            </a:pPr>
            <a:r>
              <a:rPr lang="fr-BE" sz="1600" b="1" dirty="0">
                <a:solidFill>
                  <a:schemeClr val="accent5"/>
                </a:solidFill>
              </a:rPr>
              <a:t>Étape 5</a:t>
            </a:r>
            <a:endParaRPr lang="fr-BE" sz="1600" dirty="0">
              <a:solidFill>
                <a:schemeClr val="accent5"/>
              </a:solidFill>
            </a:endParaRPr>
          </a:p>
        </p:txBody>
      </p:sp>
      <p:cxnSp>
        <p:nvCxnSpPr>
          <p:cNvPr id="75" name="Straight Connector 74"/>
          <p:cNvCxnSpPr>
            <a:stCxn id="65" idx="7"/>
          </p:cNvCxnSpPr>
          <p:nvPr/>
        </p:nvCxnSpPr>
        <p:spPr>
          <a:xfrm flipH="1">
            <a:off x="1574465" y="2643298"/>
            <a:ext cx="1" cy="614898"/>
          </a:xfrm>
          <a:prstGeom prst="line">
            <a:avLst/>
          </a:prstGeom>
          <a:ln w="19050">
            <a:solidFill>
              <a:schemeClr val="accent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88" idx="7"/>
          </p:cNvCxnSpPr>
          <p:nvPr/>
        </p:nvCxnSpPr>
        <p:spPr>
          <a:xfrm flipH="1">
            <a:off x="4559093" y="2638535"/>
            <a:ext cx="1" cy="614898"/>
          </a:xfrm>
          <a:prstGeom prst="line">
            <a:avLst/>
          </a:prstGeom>
          <a:ln w="19050">
            <a:solidFill>
              <a:schemeClr val="accent3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>
            <a:stCxn id="93" idx="7"/>
          </p:cNvCxnSpPr>
          <p:nvPr/>
        </p:nvCxnSpPr>
        <p:spPr>
          <a:xfrm flipH="1">
            <a:off x="7538435" y="2638535"/>
            <a:ext cx="1" cy="614898"/>
          </a:xfrm>
          <a:prstGeom prst="line">
            <a:avLst/>
          </a:prstGeom>
          <a:ln w="19050">
            <a:solidFill>
              <a:schemeClr val="accent5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>
            <a:stCxn id="98" idx="7"/>
          </p:cNvCxnSpPr>
          <p:nvPr/>
        </p:nvCxnSpPr>
        <p:spPr>
          <a:xfrm flipV="1">
            <a:off x="3066185" y="3262958"/>
            <a:ext cx="0" cy="614898"/>
          </a:xfrm>
          <a:prstGeom prst="line">
            <a:avLst/>
          </a:prstGeom>
          <a:ln w="19050">
            <a:solidFill>
              <a:schemeClr val="accent2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>
            <a:stCxn id="103" idx="7"/>
          </p:cNvCxnSpPr>
          <p:nvPr/>
        </p:nvCxnSpPr>
        <p:spPr>
          <a:xfrm rot="10800000" flipH="1">
            <a:off x="6048360" y="3262958"/>
            <a:ext cx="1" cy="614898"/>
          </a:xfrm>
          <a:prstGeom prst="line">
            <a:avLst/>
          </a:prstGeom>
          <a:ln w="19050">
            <a:solidFill>
              <a:schemeClr val="accent4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 txBox="1"/>
          <p:nvPr/>
        </p:nvSpPr>
        <p:spPr>
          <a:xfrm>
            <a:off x="336431" y="3895382"/>
            <a:ext cx="2334544" cy="430887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fr-BE" sz="1400" b="1" dirty="0">
                <a:solidFill>
                  <a:schemeClr val="accent1"/>
                </a:solidFill>
              </a:rPr>
              <a:t>Afflux dans trajet de réintégration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3752492" y="3895380"/>
            <a:ext cx="1707740" cy="430887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r>
              <a:rPr lang="fr-BE" sz="1400" b="1" dirty="0">
                <a:solidFill>
                  <a:schemeClr val="accent3"/>
                </a:solidFill>
              </a:rPr>
              <a:t>Concertation de réintégration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6812374" y="3895380"/>
            <a:ext cx="1604222" cy="430887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pPr algn="ctr"/>
            <a:r>
              <a:rPr lang="fr-BE" sz="1400" b="1" dirty="0">
                <a:solidFill>
                  <a:schemeClr val="accent5"/>
                </a:solidFill>
              </a:rPr>
              <a:t>Mise en œuvre/suivi</a:t>
            </a:r>
          </a:p>
          <a:p>
            <a:pPr algn="ctr"/>
            <a:r>
              <a:rPr lang="fr-BE" sz="1400" b="1" dirty="0">
                <a:solidFill>
                  <a:schemeClr val="accent5"/>
                </a:solidFill>
              </a:rPr>
              <a:t>Plan de réintégration</a:t>
            </a:r>
          </a:p>
        </p:txBody>
      </p:sp>
      <p:sp>
        <p:nvSpPr>
          <p:cNvPr id="115" name="TextBox 114"/>
          <p:cNvSpPr txBox="1"/>
          <p:nvPr/>
        </p:nvSpPr>
        <p:spPr>
          <a:xfrm>
            <a:off x="2042917" y="2188991"/>
            <a:ext cx="2060309" cy="430887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pPr algn="ctr"/>
            <a:r>
              <a:rPr lang="fr-BE" sz="1400" b="1" dirty="0">
                <a:solidFill>
                  <a:schemeClr val="accent2"/>
                </a:solidFill>
              </a:rPr>
              <a:t>Évaluation de réintégration </a:t>
            </a:r>
          </a:p>
          <a:p>
            <a:pPr algn="ctr"/>
            <a:r>
              <a:rPr lang="fr-BE" sz="1400" b="1" dirty="0">
                <a:solidFill>
                  <a:schemeClr val="accent2"/>
                </a:solidFill>
              </a:rPr>
              <a:t>médecin du travail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5266228" y="2276891"/>
            <a:ext cx="1564274" cy="615553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pPr algn="ctr"/>
            <a:endParaRPr lang="fr-BE" sz="1400" b="1" dirty="0">
              <a:solidFill>
                <a:schemeClr val="accent4"/>
              </a:solidFill>
            </a:endParaRPr>
          </a:p>
          <a:p>
            <a:pPr algn="ctr"/>
            <a:r>
              <a:rPr lang="fr-BE" sz="1400" b="1" dirty="0">
                <a:solidFill>
                  <a:schemeClr val="accent4"/>
                </a:solidFill>
              </a:rPr>
              <a:t>Plan de réintégration</a:t>
            </a:r>
          </a:p>
          <a:p>
            <a:pPr algn="ctr"/>
            <a:r>
              <a:rPr lang="fr-BE" sz="1200" b="1" dirty="0">
                <a:solidFill>
                  <a:schemeClr val="accent4"/>
                </a:solidFill>
              </a:rPr>
              <a:t> </a:t>
            </a:r>
          </a:p>
        </p:txBody>
      </p:sp>
      <p:grpSp>
        <p:nvGrpSpPr>
          <p:cNvPr id="14" name="Group 68"/>
          <p:cNvGrpSpPr/>
          <p:nvPr/>
        </p:nvGrpSpPr>
        <p:grpSpPr>
          <a:xfrm>
            <a:off x="1295010" y="1968633"/>
            <a:ext cx="558911" cy="558911"/>
            <a:chOff x="1295010" y="1424373"/>
            <a:chExt cx="558911" cy="558911"/>
          </a:xfrm>
        </p:grpSpPr>
        <p:sp>
          <p:nvSpPr>
            <p:cNvPr id="65" name="Teardrop 64"/>
            <p:cNvSpPr/>
            <p:nvPr/>
          </p:nvSpPr>
          <p:spPr>
            <a:xfrm rot="8100000">
              <a:off x="1295010" y="1424373"/>
              <a:ext cx="558911" cy="558911"/>
            </a:xfrm>
            <a:prstGeom prst="teardrop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Freeform 116"/>
            <p:cNvSpPr>
              <a:spLocks noEditPoints="1"/>
            </p:cNvSpPr>
            <p:nvPr/>
          </p:nvSpPr>
          <p:spPr bwMode="auto">
            <a:xfrm>
              <a:off x="1420657" y="1575878"/>
              <a:ext cx="307301" cy="247823"/>
            </a:xfrm>
            <a:custGeom>
              <a:avLst/>
              <a:gdLst/>
              <a:ahLst/>
              <a:cxnLst>
                <a:cxn ang="0">
                  <a:pos x="55" y="27"/>
                </a:cxn>
                <a:cxn ang="0">
                  <a:pos x="54" y="27"/>
                </a:cxn>
                <a:cxn ang="0">
                  <a:pos x="54" y="27"/>
                </a:cxn>
                <a:cxn ang="0">
                  <a:pos x="53" y="27"/>
                </a:cxn>
                <a:cxn ang="0">
                  <a:pos x="28" y="6"/>
                </a:cxn>
                <a:cxn ang="0">
                  <a:pos x="4" y="27"/>
                </a:cxn>
                <a:cxn ang="0">
                  <a:pos x="3" y="27"/>
                </a:cxn>
                <a:cxn ang="0">
                  <a:pos x="2" y="27"/>
                </a:cxn>
                <a:cxn ang="0">
                  <a:pos x="0" y="24"/>
                </a:cxn>
                <a:cxn ang="0">
                  <a:pos x="0" y="23"/>
                </a:cxn>
                <a:cxn ang="0">
                  <a:pos x="26" y="1"/>
                </a:cxn>
                <a:cxn ang="0">
                  <a:pos x="31" y="1"/>
                </a:cxn>
                <a:cxn ang="0">
                  <a:pos x="40" y="8"/>
                </a:cxn>
                <a:cxn ang="0">
                  <a:pos x="40" y="1"/>
                </a:cxn>
                <a:cxn ang="0">
                  <a:pos x="41" y="0"/>
                </a:cxn>
                <a:cxn ang="0">
                  <a:pos x="48" y="0"/>
                </a:cxn>
                <a:cxn ang="0">
                  <a:pos x="49" y="1"/>
                </a:cxn>
                <a:cxn ang="0">
                  <a:pos x="49" y="16"/>
                </a:cxn>
                <a:cxn ang="0">
                  <a:pos x="57" y="23"/>
                </a:cxn>
                <a:cxn ang="0">
                  <a:pos x="57" y="24"/>
                </a:cxn>
                <a:cxn ang="0">
                  <a:pos x="55" y="27"/>
                </a:cxn>
                <a:cxn ang="0">
                  <a:pos x="49" y="44"/>
                </a:cxn>
                <a:cxn ang="0">
                  <a:pos x="47" y="46"/>
                </a:cxn>
                <a:cxn ang="0">
                  <a:pos x="33" y="46"/>
                </a:cxn>
                <a:cxn ang="0">
                  <a:pos x="33" y="32"/>
                </a:cxn>
                <a:cxn ang="0">
                  <a:pos x="24" y="32"/>
                </a:cxn>
                <a:cxn ang="0">
                  <a:pos x="24" y="46"/>
                </a:cxn>
                <a:cxn ang="0">
                  <a:pos x="10" y="46"/>
                </a:cxn>
                <a:cxn ang="0">
                  <a:pos x="8" y="44"/>
                </a:cxn>
                <a:cxn ang="0">
                  <a:pos x="8" y="27"/>
                </a:cxn>
                <a:cxn ang="0">
                  <a:pos x="8" y="26"/>
                </a:cxn>
                <a:cxn ang="0">
                  <a:pos x="28" y="9"/>
                </a:cxn>
                <a:cxn ang="0">
                  <a:pos x="49" y="26"/>
                </a:cxn>
                <a:cxn ang="0">
                  <a:pos x="49" y="27"/>
                </a:cxn>
                <a:cxn ang="0">
                  <a:pos x="49" y="44"/>
                </a:cxn>
              </a:cxnLst>
              <a:rect l="0" t="0" r="r" b="b"/>
              <a:pathLst>
                <a:path w="57" h="46">
                  <a:moveTo>
                    <a:pt x="55" y="27"/>
                  </a:moveTo>
                  <a:cubicBezTo>
                    <a:pt x="55" y="27"/>
                    <a:pt x="54" y="27"/>
                    <a:pt x="54" y="27"/>
                  </a:cubicBezTo>
                  <a:cubicBezTo>
                    <a:pt x="54" y="27"/>
                    <a:pt x="54" y="27"/>
                    <a:pt x="54" y="27"/>
                  </a:cubicBezTo>
                  <a:cubicBezTo>
                    <a:pt x="54" y="27"/>
                    <a:pt x="53" y="27"/>
                    <a:pt x="53" y="27"/>
                  </a:cubicBezTo>
                  <a:cubicBezTo>
                    <a:pt x="28" y="6"/>
                    <a:pt x="28" y="6"/>
                    <a:pt x="28" y="6"/>
                  </a:cubicBezTo>
                  <a:cubicBezTo>
                    <a:pt x="4" y="27"/>
                    <a:pt x="4" y="27"/>
                    <a:pt x="4" y="27"/>
                  </a:cubicBezTo>
                  <a:cubicBezTo>
                    <a:pt x="4" y="27"/>
                    <a:pt x="3" y="27"/>
                    <a:pt x="3" y="27"/>
                  </a:cubicBezTo>
                  <a:cubicBezTo>
                    <a:pt x="3" y="27"/>
                    <a:pt x="2" y="27"/>
                    <a:pt x="2" y="27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24"/>
                    <a:pt x="0" y="23"/>
                    <a:pt x="0" y="23"/>
                  </a:cubicBezTo>
                  <a:cubicBezTo>
                    <a:pt x="26" y="1"/>
                    <a:pt x="26" y="1"/>
                    <a:pt x="26" y="1"/>
                  </a:cubicBezTo>
                  <a:cubicBezTo>
                    <a:pt x="27" y="0"/>
                    <a:pt x="30" y="0"/>
                    <a:pt x="31" y="1"/>
                  </a:cubicBezTo>
                  <a:cubicBezTo>
                    <a:pt x="40" y="8"/>
                    <a:pt x="40" y="8"/>
                    <a:pt x="40" y="8"/>
                  </a:cubicBezTo>
                  <a:cubicBezTo>
                    <a:pt x="40" y="1"/>
                    <a:pt x="40" y="1"/>
                    <a:pt x="40" y="1"/>
                  </a:cubicBezTo>
                  <a:cubicBezTo>
                    <a:pt x="40" y="1"/>
                    <a:pt x="40" y="0"/>
                    <a:pt x="41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49" y="0"/>
                    <a:pt x="49" y="1"/>
                    <a:pt x="49" y="1"/>
                  </a:cubicBezTo>
                  <a:cubicBezTo>
                    <a:pt x="49" y="16"/>
                    <a:pt x="49" y="16"/>
                    <a:pt x="49" y="16"/>
                  </a:cubicBezTo>
                  <a:cubicBezTo>
                    <a:pt x="57" y="23"/>
                    <a:pt x="57" y="23"/>
                    <a:pt x="57" y="23"/>
                  </a:cubicBezTo>
                  <a:cubicBezTo>
                    <a:pt x="57" y="23"/>
                    <a:pt x="57" y="24"/>
                    <a:pt x="57" y="24"/>
                  </a:cubicBezTo>
                  <a:lnTo>
                    <a:pt x="55" y="27"/>
                  </a:lnTo>
                  <a:close/>
                  <a:moveTo>
                    <a:pt x="49" y="44"/>
                  </a:moveTo>
                  <a:cubicBezTo>
                    <a:pt x="49" y="45"/>
                    <a:pt x="48" y="46"/>
                    <a:pt x="47" y="46"/>
                  </a:cubicBezTo>
                  <a:cubicBezTo>
                    <a:pt x="33" y="46"/>
                    <a:pt x="33" y="46"/>
                    <a:pt x="33" y="46"/>
                  </a:cubicBezTo>
                  <a:cubicBezTo>
                    <a:pt x="33" y="32"/>
                    <a:pt x="33" y="32"/>
                    <a:pt x="33" y="32"/>
                  </a:cubicBezTo>
                  <a:cubicBezTo>
                    <a:pt x="24" y="32"/>
                    <a:pt x="24" y="32"/>
                    <a:pt x="24" y="32"/>
                  </a:cubicBezTo>
                  <a:cubicBezTo>
                    <a:pt x="24" y="46"/>
                    <a:pt x="24" y="46"/>
                    <a:pt x="24" y="46"/>
                  </a:cubicBezTo>
                  <a:cubicBezTo>
                    <a:pt x="10" y="46"/>
                    <a:pt x="10" y="46"/>
                    <a:pt x="10" y="46"/>
                  </a:cubicBezTo>
                  <a:cubicBezTo>
                    <a:pt x="9" y="46"/>
                    <a:pt x="8" y="45"/>
                    <a:pt x="8" y="44"/>
                  </a:cubicBezTo>
                  <a:cubicBezTo>
                    <a:pt x="8" y="27"/>
                    <a:pt x="8" y="27"/>
                    <a:pt x="8" y="27"/>
                  </a:cubicBezTo>
                  <a:cubicBezTo>
                    <a:pt x="8" y="27"/>
                    <a:pt x="8" y="26"/>
                    <a:pt x="8" y="26"/>
                  </a:cubicBezTo>
                  <a:cubicBezTo>
                    <a:pt x="28" y="9"/>
                    <a:pt x="28" y="9"/>
                    <a:pt x="28" y="9"/>
                  </a:cubicBezTo>
                  <a:cubicBezTo>
                    <a:pt x="49" y="26"/>
                    <a:pt x="49" y="26"/>
                    <a:pt x="49" y="26"/>
                  </a:cubicBezTo>
                  <a:cubicBezTo>
                    <a:pt x="49" y="26"/>
                    <a:pt x="49" y="27"/>
                    <a:pt x="49" y="27"/>
                  </a:cubicBezTo>
                  <a:lnTo>
                    <a:pt x="49" y="4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88" name="Teardrop 87"/>
          <p:cNvSpPr/>
          <p:nvPr/>
        </p:nvSpPr>
        <p:spPr>
          <a:xfrm rot="8100000">
            <a:off x="4279638" y="1963870"/>
            <a:ext cx="558911" cy="558911"/>
          </a:xfrm>
          <a:prstGeom prst="teardrop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6" name="Group 78"/>
          <p:cNvGrpSpPr/>
          <p:nvPr/>
        </p:nvGrpSpPr>
        <p:grpSpPr>
          <a:xfrm>
            <a:off x="7258980" y="1963870"/>
            <a:ext cx="558911" cy="558911"/>
            <a:chOff x="7258980" y="1419610"/>
            <a:chExt cx="558911" cy="558911"/>
          </a:xfrm>
        </p:grpSpPr>
        <p:sp>
          <p:nvSpPr>
            <p:cNvPr id="93" name="Teardrop 92"/>
            <p:cNvSpPr/>
            <p:nvPr/>
          </p:nvSpPr>
          <p:spPr>
            <a:xfrm rot="8100000">
              <a:off x="7258980" y="1419610"/>
              <a:ext cx="558911" cy="558911"/>
            </a:xfrm>
            <a:prstGeom prst="teardrop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Freeform 152"/>
            <p:cNvSpPr>
              <a:spLocks noEditPoints="1"/>
            </p:cNvSpPr>
            <p:nvPr/>
          </p:nvSpPr>
          <p:spPr bwMode="auto">
            <a:xfrm>
              <a:off x="7397225" y="1605088"/>
              <a:ext cx="276028" cy="255087"/>
            </a:xfrm>
            <a:custGeom>
              <a:avLst/>
              <a:gdLst/>
              <a:ahLst/>
              <a:cxnLst>
                <a:cxn ang="0">
                  <a:pos x="67" y="20"/>
                </a:cxn>
                <a:cxn ang="0">
                  <a:pos x="46" y="36"/>
                </a:cxn>
                <a:cxn ang="0">
                  <a:pos x="42" y="40"/>
                </a:cxn>
                <a:cxn ang="0">
                  <a:pos x="39" y="47"/>
                </a:cxn>
                <a:cxn ang="0">
                  <a:pos x="44" y="52"/>
                </a:cxn>
                <a:cxn ang="0">
                  <a:pos x="52" y="58"/>
                </a:cxn>
                <a:cxn ang="0">
                  <a:pos x="52" y="61"/>
                </a:cxn>
                <a:cxn ang="0">
                  <a:pos x="51" y="62"/>
                </a:cxn>
                <a:cxn ang="0">
                  <a:pos x="17" y="62"/>
                </a:cxn>
                <a:cxn ang="0">
                  <a:pos x="16" y="61"/>
                </a:cxn>
                <a:cxn ang="0">
                  <a:pos x="16" y="58"/>
                </a:cxn>
                <a:cxn ang="0">
                  <a:pos x="24" y="52"/>
                </a:cxn>
                <a:cxn ang="0">
                  <a:pos x="29" y="47"/>
                </a:cxn>
                <a:cxn ang="0">
                  <a:pos x="26" y="40"/>
                </a:cxn>
                <a:cxn ang="0">
                  <a:pos x="22" y="36"/>
                </a:cxn>
                <a:cxn ang="0">
                  <a:pos x="0" y="20"/>
                </a:cxn>
                <a:cxn ang="0">
                  <a:pos x="0" y="15"/>
                </a:cxn>
                <a:cxn ang="0">
                  <a:pos x="4" y="11"/>
                </a:cxn>
                <a:cxn ang="0">
                  <a:pos x="16" y="11"/>
                </a:cxn>
                <a:cxn ang="0">
                  <a:pos x="16" y="7"/>
                </a:cxn>
                <a:cxn ang="0">
                  <a:pos x="22" y="0"/>
                </a:cxn>
                <a:cxn ang="0">
                  <a:pos x="45" y="0"/>
                </a:cxn>
                <a:cxn ang="0">
                  <a:pos x="52" y="7"/>
                </a:cxn>
                <a:cxn ang="0">
                  <a:pos x="52" y="11"/>
                </a:cxn>
                <a:cxn ang="0">
                  <a:pos x="63" y="11"/>
                </a:cxn>
                <a:cxn ang="0">
                  <a:pos x="67" y="15"/>
                </a:cxn>
                <a:cxn ang="0">
                  <a:pos x="67" y="20"/>
                </a:cxn>
                <a:cxn ang="0">
                  <a:pos x="16" y="16"/>
                </a:cxn>
                <a:cxn ang="0">
                  <a:pos x="6" y="16"/>
                </a:cxn>
                <a:cxn ang="0">
                  <a:pos x="6" y="20"/>
                </a:cxn>
                <a:cxn ang="0">
                  <a:pos x="19" y="31"/>
                </a:cxn>
                <a:cxn ang="0">
                  <a:pos x="16" y="16"/>
                </a:cxn>
                <a:cxn ang="0">
                  <a:pos x="62" y="16"/>
                </a:cxn>
                <a:cxn ang="0">
                  <a:pos x="52" y="16"/>
                </a:cxn>
                <a:cxn ang="0">
                  <a:pos x="49" y="31"/>
                </a:cxn>
                <a:cxn ang="0">
                  <a:pos x="62" y="20"/>
                </a:cxn>
                <a:cxn ang="0">
                  <a:pos x="62" y="16"/>
                </a:cxn>
              </a:cxnLst>
              <a:rect l="0" t="0" r="r" b="b"/>
              <a:pathLst>
                <a:path w="67" h="62">
                  <a:moveTo>
                    <a:pt x="67" y="20"/>
                  </a:moveTo>
                  <a:cubicBezTo>
                    <a:pt x="67" y="27"/>
                    <a:pt x="58" y="36"/>
                    <a:pt x="46" y="36"/>
                  </a:cubicBezTo>
                  <a:cubicBezTo>
                    <a:pt x="44" y="38"/>
                    <a:pt x="42" y="40"/>
                    <a:pt x="42" y="40"/>
                  </a:cubicBezTo>
                  <a:cubicBezTo>
                    <a:pt x="40" y="42"/>
                    <a:pt x="39" y="44"/>
                    <a:pt x="39" y="47"/>
                  </a:cubicBezTo>
                  <a:cubicBezTo>
                    <a:pt x="39" y="49"/>
                    <a:pt x="40" y="52"/>
                    <a:pt x="44" y="52"/>
                  </a:cubicBezTo>
                  <a:cubicBezTo>
                    <a:pt x="48" y="52"/>
                    <a:pt x="52" y="54"/>
                    <a:pt x="52" y="58"/>
                  </a:cubicBezTo>
                  <a:cubicBezTo>
                    <a:pt x="52" y="61"/>
                    <a:pt x="52" y="61"/>
                    <a:pt x="52" y="61"/>
                  </a:cubicBezTo>
                  <a:cubicBezTo>
                    <a:pt x="52" y="62"/>
                    <a:pt x="51" y="62"/>
                    <a:pt x="51" y="62"/>
                  </a:cubicBezTo>
                  <a:cubicBezTo>
                    <a:pt x="17" y="62"/>
                    <a:pt x="17" y="62"/>
                    <a:pt x="17" y="62"/>
                  </a:cubicBezTo>
                  <a:cubicBezTo>
                    <a:pt x="16" y="62"/>
                    <a:pt x="16" y="62"/>
                    <a:pt x="16" y="61"/>
                  </a:cubicBezTo>
                  <a:cubicBezTo>
                    <a:pt x="16" y="58"/>
                    <a:pt x="16" y="58"/>
                    <a:pt x="16" y="58"/>
                  </a:cubicBezTo>
                  <a:cubicBezTo>
                    <a:pt x="16" y="54"/>
                    <a:pt x="20" y="52"/>
                    <a:pt x="24" y="52"/>
                  </a:cubicBezTo>
                  <a:cubicBezTo>
                    <a:pt x="27" y="52"/>
                    <a:pt x="29" y="49"/>
                    <a:pt x="29" y="47"/>
                  </a:cubicBezTo>
                  <a:cubicBezTo>
                    <a:pt x="29" y="44"/>
                    <a:pt x="28" y="42"/>
                    <a:pt x="26" y="40"/>
                  </a:cubicBezTo>
                  <a:cubicBezTo>
                    <a:pt x="25" y="40"/>
                    <a:pt x="24" y="38"/>
                    <a:pt x="22" y="36"/>
                  </a:cubicBezTo>
                  <a:cubicBezTo>
                    <a:pt x="10" y="36"/>
                    <a:pt x="0" y="27"/>
                    <a:pt x="0" y="20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2"/>
                    <a:pt x="2" y="11"/>
                    <a:pt x="4" y="11"/>
                  </a:cubicBezTo>
                  <a:cubicBezTo>
                    <a:pt x="16" y="11"/>
                    <a:pt x="16" y="11"/>
                    <a:pt x="16" y="11"/>
                  </a:cubicBezTo>
                  <a:cubicBezTo>
                    <a:pt x="16" y="7"/>
                    <a:pt x="16" y="7"/>
                    <a:pt x="16" y="7"/>
                  </a:cubicBezTo>
                  <a:cubicBezTo>
                    <a:pt x="16" y="3"/>
                    <a:pt x="19" y="0"/>
                    <a:pt x="22" y="0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49" y="0"/>
                    <a:pt x="52" y="3"/>
                    <a:pt x="52" y="7"/>
                  </a:cubicBezTo>
                  <a:cubicBezTo>
                    <a:pt x="52" y="11"/>
                    <a:pt x="52" y="11"/>
                    <a:pt x="52" y="11"/>
                  </a:cubicBezTo>
                  <a:cubicBezTo>
                    <a:pt x="63" y="11"/>
                    <a:pt x="63" y="11"/>
                    <a:pt x="63" y="11"/>
                  </a:cubicBezTo>
                  <a:cubicBezTo>
                    <a:pt x="66" y="11"/>
                    <a:pt x="67" y="12"/>
                    <a:pt x="67" y="15"/>
                  </a:cubicBezTo>
                  <a:lnTo>
                    <a:pt x="67" y="20"/>
                  </a:lnTo>
                  <a:close/>
                  <a:moveTo>
                    <a:pt x="16" y="16"/>
                  </a:moveTo>
                  <a:cubicBezTo>
                    <a:pt x="6" y="16"/>
                    <a:pt x="6" y="16"/>
                    <a:pt x="6" y="16"/>
                  </a:cubicBezTo>
                  <a:cubicBezTo>
                    <a:pt x="6" y="20"/>
                    <a:pt x="6" y="20"/>
                    <a:pt x="6" y="20"/>
                  </a:cubicBezTo>
                  <a:cubicBezTo>
                    <a:pt x="6" y="24"/>
                    <a:pt x="11" y="29"/>
                    <a:pt x="19" y="31"/>
                  </a:cubicBezTo>
                  <a:cubicBezTo>
                    <a:pt x="17" y="27"/>
                    <a:pt x="16" y="22"/>
                    <a:pt x="16" y="16"/>
                  </a:cubicBezTo>
                  <a:close/>
                  <a:moveTo>
                    <a:pt x="62" y="16"/>
                  </a:moveTo>
                  <a:cubicBezTo>
                    <a:pt x="52" y="16"/>
                    <a:pt x="52" y="16"/>
                    <a:pt x="52" y="16"/>
                  </a:cubicBezTo>
                  <a:cubicBezTo>
                    <a:pt x="52" y="22"/>
                    <a:pt x="51" y="27"/>
                    <a:pt x="49" y="31"/>
                  </a:cubicBezTo>
                  <a:cubicBezTo>
                    <a:pt x="57" y="29"/>
                    <a:pt x="62" y="24"/>
                    <a:pt x="62" y="20"/>
                  </a:cubicBezTo>
                  <a:lnTo>
                    <a:pt x="62" y="1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17" name="Group 76"/>
          <p:cNvGrpSpPr/>
          <p:nvPr/>
        </p:nvGrpSpPr>
        <p:grpSpPr>
          <a:xfrm>
            <a:off x="5768905" y="3993610"/>
            <a:ext cx="558911" cy="558911"/>
            <a:chOff x="5768905" y="3449350"/>
            <a:chExt cx="558911" cy="558911"/>
          </a:xfrm>
        </p:grpSpPr>
        <p:sp>
          <p:nvSpPr>
            <p:cNvPr id="103" name="Teardrop 102"/>
            <p:cNvSpPr/>
            <p:nvPr/>
          </p:nvSpPr>
          <p:spPr>
            <a:xfrm rot="18900000">
              <a:off x="5768905" y="3449350"/>
              <a:ext cx="558911" cy="558911"/>
            </a:xfrm>
            <a:prstGeom prst="teardrop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57"/>
            <p:cNvSpPr>
              <a:spLocks noEditPoints="1"/>
            </p:cNvSpPr>
            <p:nvPr/>
          </p:nvSpPr>
          <p:spPr bwMode="auto">
            <a:xfrm>
              <a:off x="5935988" y="3605501"/>
              <a:ext cx="231093" cy="231093"/>
            </a:xfrm>
            <a:custGeom>
              <a:avLst/>
              <a:gdLst/>
              <a:ahLst/>
              <a:cxnLst>
                <a:cxn ang="0">
                  <a:pos x="55" y="31"/>
                </a:cxn>
                <a:cxn ang="0">
                  <a:pos x="54" y="33"/>
                </a:cxn>
                <a:cxn ang="0">
                  <a:pos x="47" y="34"/>
                </a:cxn>
                <a:cxn ang="0">
                  <a:pos x="46" y="37"/>
                </a:cxn>
                <a:cxn ang="0">
                  <a:pos x="49" y="42"/>
                </a:cxn>
                <a:cxn ang="0">
                  <a:pos x="50" y="43"/>
                </a:cxn>
                <a:cxn ang="0">
                  <a:pos x="49" y="44"/>
                </a:cxn>
                <a:cxn ang="0">
                  <a:pos x="43" y="50"/>
                </a:cxn>
                <a:cxn ang="0">
                  <a:pos x="42" y="50"/>
                </a:cxn>
                <a:cxn ang="0">
                  <a:pos x="37" y="46"/>
                </a:cxn>
                <a:cxn ang="0">
                  <a:pos x="33" y="47"/>
                </a:cxn>
                <a:cxn ang="0">
                  <a:pos x="32" y="54"/>
                </a:cxn>
                <a:cxn ang="0">
                  <a:pos x="31" y="55"/>
                </a:cxn>
                <a:cxn ang="0">
                  <a:pos x="23" y="55"/>
                </a:cxn>
                <a:cxn ang="0">
                  <a:pos x="22" y="54"/>
                </a:cxn>
                <a:cxn ang="0">
                  <a:pos x="21" y="47"/>
                </a:cxn>
                <a:cxn ang="0">
                  <a:pos x="18" y="46"/>
                </a:cxn>
                <a:cxn ang="0">
                  <a:pos x="13" y="50"/>
                </a:cxn>
                <a:cxn ang="0">
                  <a:pos x="12" y="50"/>
                </a:cxn>
                <a:cxn ang="0">
                  <a:pos x="11" y="50"/>
                </a:cxn>
                <a:cxn ang="0">
                  <a:pos x="5" y="44"/>
                </a:cxn>
                <a:cxn ang="0">
                  <a:pos x="5" y="43"/>
                </a:cxn>
                <a:cxn ang="0">
                  <a:pos x="5" y="42"/>
                </a:cxn>
                <a:cxn ang="0">
                  <a:pos x="9" y="37"/>
                </a:cxn>
                <a:cxn ang="0">
                  <a:pos x="7" y="33"/>
                </a:cxn>
                <a:cxn ang="0">
                  <a:pos x="1" y="33"/>
                </a:cxn>
                <a:cxn ang="0">
                  <a:pos x="0" y="31"/>
                </a:cxn>
                <a:cxn ang="0">
                  <a:pos x="0" y="23"/>
                </a:cxn>
                <a:cxn ang="0">
                  <a:pos x="1" y="22"/>
                </a:cxn>
                <a:cxn ang="0">
                  <a:pos x="7" y="21"/>
                </a:cxn>
                <a:cxn ang="0">
                  <a:pos x="9" y="18"/>
                </a:cxn>
                <a:cxn ang="0">
                  <a:pos x="5" y="13"/>
                </a:cxn>
                <a:cxn ang="0">
                  <a:pos x="5" y="12"/>
                </a:cxn>
                <a:cxn ang="0">
                  <a:pos x="5" y="11"/>
                </a:cxn>
                <a:cxn ang="0">
                  <a:pos x="12" y="5"/>
                </a:cxn>
                <a:cxn ang="0">
                  <a:pos x="13" y="5"/>
                </a:cxn>
                <a:cxn ang="0">
                  <a:pos x="18" y="9"/>
                </a:cxn>
                <a:cxn ang="0">
                  <a:pos x="21" y="8"/>
                </a:cxn>
                <a:cxn ang="0">
                  <a:pos x="22" y="1"/>
                </a:cxn>
                <a:cxn ang="0">
                  <a:pos x="23" y="0"/>
                </a:cxn>
                <a:cxn ang="0">
                  <a:pos x="31" y="0"/>
                </a:cxn>
                <a:cxn ang="0">
                  <a:pos x="32" y="1"/>
                </a:cxn>
                <a:cxn ang="0">
                  <a:pos x="33" y="8"/>
                </a:cxn>
                <a:cxn ang="0">
                  <a:pos x="37" y="9"/>
                </a:cxn>
                <a:cxn ang="0">
                  <a:pos x="42" y="5"/>
                </a:cxn>
                <a:cxn ang="0">
                  <a:pos x="43" y="5"/>
                </a:cxn>
                <a:cxn ang="0">
                  <a:pos x="43" y="5"/>
                </a:cxn>
                <a:cxn ang="0">
                  <a:pos x="49" y="11"/>
                </a:cxn>
                <a:cxn ang="0">
                  <a:pos x="50" y="12"/>
                </a:cxn>
                <a:cxn ang="0">
                  <a:pos x="49" y="13"/>
                </a:cxn>
                <a:cxn ang="0">
                  <a:pos x="46" y="18"/>
                </a:cxn>
                <a:cxn ang="0">
                  <a:pos x="47" y="21"/>
                </a:cxn>
                <a:cxn ang="0">
                  <a:pos x="54" y="22"/>
                </a:cxn>
                <a:cxn ang="0">
                  <a:pos x="55" y="23"/>
                </a:cxn>
                <a:cxn ang="0">
                  <a:pos x="55" y="31"/>
                </a:cxn>
                <a:cxn ang="0">
                  <a:pos x="27" y="18"/>
                </a:cxn>
                <a:cxn ang="0">
                  <a:pos x="18" y="27"/>
                </a:cxn>
                <a:cxn ang="0">
                  <a:pos x="27" y="36"/>
                </a:cxn>
                <a:cxn ang="0">
                  <a:pos x="36" y="27"/>
                </a:cxn>
                <a:cxn ang="0">
                  <a:pos x="27" y="18"/>
                </a:cxn>
              </a:cxnLst>
              <a:rect l="0" t="0" r="r" b="b"/>
              <a:pathLst>
                <a:path w="55" h="55">
                  <a:moveTo>
                    <a:pt x="55" y="31"/>
                  </a:moveTo>
                  <a:cubicBezTo>
                    <a:pt x="55" y="32"/>
                    <a:pt x="54" y="33"/>
                    <a:pt x="54" y="33"/>
                  </a:cubicBezTo>
                  <a:cubicBezTo>
                    <a:pt x="47" y="34"/>
                    <a:pt x="47" y="34"/>
                    <a:pt x="47" y="34"/>
                  </a:cubicBezTo>
                  <a:cubicBezTo>
                    <a:pt x="47" y="35"/>
                    <a:pt x="46" y="36"/>
                    <a:pt x="46" y="37"/>
                  </a:cubicBezTo>
                  <a:cubicBezTo>
                    <a:pt x="47" y="39"/>
                    <a:pt x="48" y="40"/>
                    <a:pt x="49" y="42"/>
                  </a:cubicBezTo>
                  <a:cubicBezTo>
                    <a:pt x="50" y="42"/>
                    <a:pt x="50" y="42"/>
                    <a:pt x="50" y="43"/>
                  </a:cubicBezTo>
                  <a:cubicBezTo>
                    <a:pt x="50" y="43"/>
                    <a:pt x="50" y="43"/>
                    <a:pt x="49" y="44"/>
                  </a:cubicBezTo>
                  <a:cubicBezTo>
                    <a:pt x="49" y="45"/>
                    <a:pt x="44" y="50"/>
                    <a:pt x="43" y="50"/>
                  </a:cubicBezTo>
                  <a:cubicBezTo>
                    <a:pt x="42" y="50"/>
                    <a:pt x="42" y="50"/>
                    <a:pt x="42" y="50"/>
                  </a:cubicBezTo>
                  <a:cubicBezTo>
                    <a:pt x="37" y="46"/>
                    <a:pt x="37" y="46"/>
                    <a:pt x="37" y="46"/>
                  </a:cubicBezTo>
                  <a:cubicBezTo>
                    <a:pt x="36" y="46"/>
                    <a:pt x="35" y="47"/>
                    <a:pt x="33" y="47"/>
                  </a:cubicBezTo>
                  <a:cubicBezTo>
                    <a:pt x="33" y="49"/>
                    <a:pt x="33" y="52"/>
                    <a:pt x="32" y="54"/>
                  </a:cubicBezTo>
                  <a:cubicBezTo>
                    <a:pt x="32" y="54"/>
                    <a:pt x="32" y="55"/>
                    <a:pt x="31" y="55"/>
                  </a:cubicBezTo>
                  <a:cubicBezTo>
                    <a:pt x="23" y="55"/>
                    <a:pt x="23" y="55"/>
                    <a:pt x="23" y="55"/>
                  </a:cubicBezTo>
                  <a:cubicBezTo>
                    <a:pt x="23" y="55"/>
                    <a:pt x="22" y="54"/>
                    <a:pt x="22" y="54"/>
                  </a:cubicBezTo>
                  <a:cubicBezTo>
                    <a:pt x="21" y="47"/>
                    <a:pt x="21" y="47"/>
                    <a:pt x="21" y="47"/>
                  </a:cubicBezTo>
                  <a:cubicBezTo>
                    <a:pt x="20" y="47"/>
                    <a:pt x="19" y="46"/>
                    <a:pt x="18" y="46"/>
                  </a:cubicBezTo>
                  <a:cubicBezTo>
                    <a:pt x="13" y="50"/>
                    <a:pt x="13" y="50"/>
                    <a:pt x="13" y="50"/>
                  </a:cubicBezTo>
                  <a:cubicBezTo>
                    <a:pt x="12" y="50"/>
                    <a:pt x="12" y="50"/>
                    <a:pt x="12" y="50"/>
                  </a:cubicBezTo>
                  <a:cubicBezTo>
                    <a:pt x="11" y="50"/>
                    <a:pt x="11" y="50"/>
                    <a:pt x="11" y="50"/>
                  </a:cubicBezTo>
                  <a:cubicBezTo>
                    <a:pt x="9" y="48"/>
                    <a:pt x="7" y="46"/>
                    <a:pt x="5" y="44"/>
                  </a:cubicBezTo>
                  <a:cubicBezTo>
                    <a:pt x="5" y="43"/>
                    <a:pt x="5" y="43"/>
                    <a:pt x="5" y="43"/>
                  </a:cubicBezTo>
                  <a:cubicBezTo>
                    <a:pt x="5" y="42"/>
                    <a:pt x="5" y="42"/>
                    <a:pt x="5" y="42"/>
                  </a:cubicBezTo>
                  <a:cubicBezTo>
                    <a:pt x="6" y="40"/>
                    <a:pt x="8" y="39"/>
                    <a:pt x="9" y="37"/>
                  </a:cubicBezTo>
                  <a:cubicBezTo>
                    <a:pt x="8" y="36"/>
                    <a:pt x="8" y="35"/>
                    <a:pt x="7" y="33"/>
                  </a:cubicBezTo>
                  <a:cubicBezTo>
                    <a:pt x="1" y="33"/>
                    <a:pt x="1" y="33"/>
                    <a:pt x="1" y="33"/>
                  </a:cubicBezTo>
                  <a:cubicBezTo>
                    <a:pt x="0" y="32"/>
                    <a:pt x="0" y="32"/>
                    <a:pt x="0" y="31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22"/>
                    <a:pt x="1" y="22"/>
                  </a:cubicBezTo>
                  <a:cubicBezTo>
                    <a:pt x="7" y="21"/>
                    <a:pt x="7" y="21"/>
                    <a:pt x="7" y="21"/>
                  </a:cubicBezTo>
                  <a:cubicBezTo>
                    <a:pt x="8" y="20"/>
                    <a:pt x="8" y="19"/>
                    <a:pt x="9" y="18"/>
                  </a:cubicBezTo>
                  <a:cubicBezTo>
                    <a:pt x="8" y="16"/>
                    <a:pt x="6" y="14"/>
                    <a:pt x="5" y="13"/>
                  </a:cubicBezTo>
                  <a:cubicBezTo>
                    <a:pt x="5" y="13"/>
                    <a:pt x="5" y="12"/>
                    <a:pt x="5" y="12"/>
                  </a:cubicBezTo>
                  <a:cubicBezTo>
                    <a:pt x="5" y="12"/>
                    <a:pt x="5" y="11"/>
                    <a:pt x="5" y="11"/>
                  </a:cubicBezTo>
                  <a:cubicBezTo>
                    <a:pt x="6" y="10"/>
                    <a:pt x="11" y="5"/>
                    <a:pt x="12" y="5"/>
                  </a:cubicBezTo>
                  <a:cubicBezTo>
                    <a:pt x="12" y="5"/>
                    <a:pt x="12" y="5"/>
                    <a:pt x="13" y="5"/>
                  </a:cubicBezTo>
                  <a:cubicBezTo>
                    <a:pt x="18" y="9"/>
                    <a:pt x="18" y="9"/>
                    <a:pt x="18" y="9"/>
                  </a:cubicBezTo>
                  <a:cubicBezTo>
                    <a:pt x="19" y="8"/>
                    <a:pt x="20" y="8"/>
                    <a:pt x="21" y="8"/>
                  </a:cubicBezTo>
                  <a:cubicBezTo>
                    <a:pt x="21" y="5"/>
                    <a:pt x="21" y="3"/>
                    <a:pt x="22" y="1"/>
                  </a:cubicBezTo>
                  <a:cubicBezTo>
                    <a:pt x="22" y="0"/>
                    <a:pt x="23" y="0"/>
                    <a:pt x="23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32" y="0"/>
                    <a:pt x="32" y="0"/>
                    <a:pt x="32" y="1"/>
                  </a:cubicBezTo>
                  <a:cubicBezTo>
                    <a:pt x="33" y="8"/>
                    <a:pt x="33" y="8"/>
                    <a:pt x="33" y="8"/>
                  </a:cubicBezTo>
                  <a:cubicBezTo>
                    <a:pt x="35" y="8"/>
                    <a:pt x="36" y="8"/>
                    <a:pt x="37" y="9"/>
                  </a:cubicBezTo>
                  <a:cubicBezTo>
                    <a:pt x="42" y="5"/>
                    <a:pt x="42" y="5"/>
                    <a:pt x="42" y="5"/>
                  </a:cubicBezTo>
                  <a:cubicBezTo>
                    <a:pt x="42" y="5"/>
                    <a:pt x="42" y="5"/>
                    <a:pt x="43" y="5"/>
                  </a:cubicBezTo>
                  <a:cubicBezTo>
                    <a:pt x="43" y="5"/>
                    <a:pt x="43" y="5"/>
                    <a:pt x="43" y="5"/>
                  </a:cubicBezTo>
                  <a:cubicBezTo>
                    <a:pt x="45" y="7"/>
                    <a:pt x="48" y="9"/>
                    <a:pt x="49" y="11"/>
                  </a:cubicBezTo>
                  <a:cubicBezTo>
                    <a:pt x="50" y="11"/>
                    <a:pt x="50" y="12"/>
                    <a:pt x="50" y="12"/>
                  </a:cubicBezTo>
                  <a:cubicBezTo>
                    <a:pt x="50" y="12"/>
                    <a:pt x="49" y="13"/>
                    <a:pt x="49" y="13"/>
                  </a:cubicBezTo>
                  <a:cubicBezTo>
                    <a:pt x="48" y="14"/>
                    <a:pt x="47" y="16"/>
                    <a:pt x="46" y="18"/>
                  </a:cubicBezTo>
                  <a:cubicBezTo>
                    <a:pt x="46" y="19"/>
                    <a:pt x="47" y="20"/>
                    <a:pt x="47" y="21"/>
                  </a:cubicBezTo>
                  <a:cubicBezTo>
                    <a:pt x="54" y="22"/>
                    <a:pt x="54" y="22"/>
                    <a:pt x="54" y="22"/>
                  </a:cubicBezTo>
                  <a:cubicBezTo>
                    <a:pt x="54" y="22"/>
                    <a:pt x="55" y="23"/>
                    <a:pt x="55" y="23"/>
                  </a:cubicBezTo>
                  <a:lnTo>
                    <a:pt x="55" y="31"/>
                  </a:lnTo>
                  <a:close/>
                  <a:moveTo>
                    <a:pt x="27" y="18"/>
                  </a:moveTo>
                  <a:cubicBezTo>
                    <a:pt x="22" y="18"/>
                    <a:pt x="18" y="22"/>
                    <a:pt x="18" y="27"/>
                  </a:cubicBezTo>
                  <a:cubicBezTo>
                    <a:pt x="18" y="32"/>
                    <a:pt x="22" y="36"/>
                    <a:pt x="27" y="36"/>
                  </a:cubicBezTo>
                  <a:cubicBezTo>
                    <a:pt x="32" y="36"/>
                    <a:pt x="36" y="32"/>
                    <a:pt x="36" y="27"/>
                  </a:cubicBezTo>
                  <a:cubicBezTo>
                    <a:pt x="36" y="22"/>
                    <a:pt x="32" y="18"/>
                    <a:pt x="27" y="18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18" name="Group 72"/>
          <p:cNvGrpSpPr/>
          <p:nvPr/>
        </p:nvGrpSpPr>
        <p:grpSpPr>
          <a:xfrm>
            <a:off x="2786729" y="3993610"/>
            <a:ext cx="558911" cy="558911"/>
            <a:chOff x="2786729" y="3449350"/>
            <a:chExt cx="558911" cy="558911"/>
          </a:xfrm>
        </p:grpSpPr>
        <p:sp>
          <p:nvSpPr>
            <p:cNvPr id="98" name="Teardrop 97"/>
            <p:cNvSpPr/>
            <p:nvPr/>
          </p:nvSpPr>
          <p:spPr>
            <a:xfrm rot="18900000">
              <a:off x="2786729" y="3449350"/>
              <a:ext cx="558911" cy="558911"/>
            </a:xfrm>
            <a:prstGeom prst="teardrop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105"/>
            <p:cNvSpPr>
              <a:spLocks noEditPoints="1"/>
            </p:cNvSpPr>
            <p:nvPr/>
          </p:nvSpPr>
          <p:spPr bwMode="auto">
            <a:xfrm>
              <a:off x="2965282" y="3615692"/>
              <a:ext cx="224150" cy="220902"/>
            </a:xfrm>
            <a:custGeom>
              <a:avLst/>
              <a:gdLst/>
              <a:ahLst/>
              <a:cxnLst>
                <a:cxn ang="0">
                  <a:pos x="59" y="63"/>
                </a:cxn>
                <a:cxn ang="0">
                  <a:pos x="55" y="61"/>
                </a:cxn>
                <a:cxn ang="0">
                  <a:pos x="42" y="48"/>
                </a:cxn>
                <a:cxn ang="0">
                  <a:pos x="27" y="53"/>
                </a:cxn>
                <a:cxn ang="0">
                  <a:pos x="0" y="26"/>
                </a:cxn>
                <a:cxn ang="0">
                  <a:pos x="27" y="0"/>
                </a:cxn>
                <a:cxn ang="0">
                  <a:pos x="54" y="26"/>
                </a:cxn>
                <a:cxn ang="0">
                  <a:pos x="49" y="41"/>
                </a:cxn>
                <a:cxn ang="0">
                  <a:pos x="62" y="54"/>
                </a:cxn>
                <a:cxn ang="0">
                  <a:pos x="64" y="58"/>
                </a:cxn>
                <a:cxn ang="0">
                  <a:pos x="59" y="63"/>
                </a:cxn>
                <a:cxn ang="0">
                  <a:pos x="27" y="9"/>
                </a:cxn>
                <a:cxn ang="0">
                  <a:pos x="10" y="26"/>
                </a:cxn>
                <a:cxn ang="0">
                  <a:pos x="27" y="43"/>
                </a:cxn>
                <a:cxn ang="0">
                  <a:pos x="44" y="26"/>
                </a:cxn>
                <a:cxn ang="0">
                  <a:pos x="27" y="9"/>
                </a:cxn>
              </a:cxnLst>
              <a:rect l="0" t="0" r="r" b="b"/>
              <a:pathLst>
                <a:path w="64" h="63">
                  <a:moveTo>
                    <a:pt x="59" y="63"/>
                  </a:moveTo>
                  <a:cubicBezTo>
                    <a:pt x="57" y="63"/>
                    <a:pt x="56" y="62"/>
                    <a:pt x="55" y="61"/>
                  </a:cubicBezTo>
                  <a:cubicBezTo>
                    <a:pt x="42" y="48"/>
                    <a:pt x="42" y="48"/>
                    <a:pt x="42" y="48"/>
                  </a:cubicBezTo>
                  <a:cubicBezTo>
                    <a:pt x="38" y="51"/>
                    <a:pt x="33" y="53"/>
                    <a:pt x="27" y="53"/>
                  </a:cubicBezTo>
                  <a:cubicBezTo>
                    <a:pt x="12" y="53"/>
                    <a:pt x="0" y="41"/>
                    <a:pt x="0" y="26"/>
                  </a:cubicBezTo>
                  <a:cubicBezTo>
                    <a:pt x="0" y="12"/>
                    <a:pt x="12" y="0"/>
                    <a:pt x="27" y="0"/>
                  </a:cubicBezTo>
                  <a:cubicBezTo>
                    <a:pt x="42" y="0"/>
                    <a:pt x="54" y="12"/>
                    <a:pt x="54" y="26"/>
                  </a:cubicBezTo>
                  <a:cubicBezTo>
                    <a:pt x="54" y="32"/>
                    <a:pt x="52" y="37"/>
                    <a:pt x="49" y="41"/>
                  </a:cubicBezTo>
                  <a:cubicBezTo>
                    <a:pt x="62" y="54"/>
                    <a:pt x="62" y="54"/>
                    <a:pt x="62" y="54"/>
                  </a:cubicBezTo>
                  <a:cubicBezTo>
                    <a:pt x="63" y="55"/>
                    <a:pt x="64" y="57"/>
                    <a:pt x="64" y="58"/>
                  </a:cubicBezTo>
                  <a:cubicBezTo>
                    <a:pt x="64" y="61"/>
                    <a:pt x="61" y="63"/>
                    <a:pt x="59" y="63"/>
                  </a:cubicBezTo>
                  <a:close/>
                  <a:moveTo>
                    <a:pt x="27" y="9"/>
                  </a:moveTo>
                  <a:cubicBezTo>
                    <a:pt x="18" y="9"/>
                    <a:pt x="10" y="17"/>
                    <a:pt x="10" y="26"/>
                  </a:cubicBezTo>
                  <a:cubicBezTo>
                    <a:pt x="10" y="36"/>
                    <a:pt x="18" y="43"/>
                    <a:pt x="27" y="43"/>
                  </a:cubicBezTo>
                  <a:cubicBezTo>
                    <a:pt x="37" y="43"/>
                    <a:pt x="44" y="36"/>
                    <a:pt x="44" y="26"/>
                  </a:cubicBezTo>
                  <a:cubicBezTo>
                    <a:pt x="44" y="17"/>
                    <a:pt x="37" y="9"/>
                    <a:pt x="27" y="9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accent3">
                    <a:lumMod val="50000"/>
                  </a:schemeClr>
                </a:solidFill>
              </a:endParaRPr>
            </a:p>
          </p:txBody>
        </p:sp>
      </p:grpSp>
      <p:pic>
        <p:nvPicPr>
          <p:cNvPr id="76" name="Afbeelding 7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6788" y="205099"/>
            <a:ext cx="5557212" cy="863600"/>
          </a:xfrm>
          <a:prstGeom prst="rect">
            <a:avLst/>
          </a:prstGeom>
        </p:spPr>
      </p:pic>
      <p:sp>
        <p:nvSpPr>
          <p:cNvPr id="77" name="Tekstvak 76"/>
          <p:cNvSpPr txBox="1"/>
          <p:nvPr/>
        </p:nvSpPr>
        <p:spPr>
          <a:xfrm>
            <a:off x="4723496" y="401637"/>
            <a:ext cx="432979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BE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La réintégration en 5 étapes</a:t>
            </a:r>
          </a:p>
        </p:txBody>
      </p:sp>
      <p:sp>
        <p:nvSpPr>
          <p:cNvPr id="73" name="Freeform 113"/>
          <p:cNvSpPr>
            <a:spLocks noEditPoints="1"/>
          </p:cNvSpPr>
          <p:nvPr/>
        </p:nvSpPr>
        <p:spPr bwMode="auto">
          <a:xfrm>
            <a:off x="4433705" y="2158431"/>
            <a:ext cx="250777" cy="192230"/>
          </a:xfrm>
          <a:custGeom>
            <a:avLst/>
            <a:gdLst/>
            <a:ahLst/>
            <a:cxnLst>
              <a:cxn ang="0">
                <a:pos x="82" y="49"/>
              </a:cxn>
              <a:cxn ang="0">
                <a:pos x="74" y="57"/>
              </a:cxn>
              <a:cxn ang="0">
                <a:pos x="7" y="57"/>
              </a:cxn>
              <a:cxn ang="0">
                <a:pos x="0" y="49"/>
              </a:cxn>
              <a:cxn ang="0">
                <a:pos x="0" y="6"/>
              </a:cxn>
              <a:cxn ang="0">
                <a:pos x="10" y="6"/>
              </a:cxn>
              <a:cxn ang="0">
                <a:pos x="10" y="0"/>
              </a:cxn>
              <a:cxn ang="0">
                <a:pos x="82" y="0"/>
              </a:cxn>
              <a:cxn ang="0">
                <a:pos x="82" y="49"/>
              </a:cxn>
              <a:cxn ang="0">
                <a:pos x="10" y="11"/>
              </a:cxn>
              <a:cxn ang="0">
                <a:pos x="5" y="11"/>
              </a:cxn>
              <a:cxn ang="0">
                <a:pos x="5" y="49"/>
              </a:cxn>
              <a:cxn ang="0">
                <a:pos x="7" y="52"/>
              </a:cxn>
              <a:cxn ang="0">
                <a:pos x="10" y="49"/>
              </a:cxn>
              <a:cxn ang="0">
                <a:pos x="10" y="11"/>
              </a:cxn>
              <a:cxn ang="0">
                <a:pos x="77" y="6"/>
              </a:cxn>
              <a:cxn ang="0">
                <a:pos x="15" y="6"/>
              </a:cxn>
              <a:cxn ang="0">
                <a:pos x="15" y="49"/>
              </a:cxn>
              <a:cxn ang="0">
                <a:pos x="15" y="52"/>
              </a:cxn>
              <a:cxn ang="0">
                <a:pos x="74" y="52"/>
              </a:cxn>
              <a:cxn ang="0">
                <a:pos x="77" y="49"/>
              </a:cxn>
              <a:cxn ang="0">
                <a:pos x="77" y="6"/>
              </a:cxn>
              <a:cxn ang="0">
                <a:pos x="46" y="36"/>
              </a:cxn>
              <a:cxn ang="0">
                <a:pos x="20" y="36"/>
              </a:cxn>
              <a:cxn ang="0">
                <a:pos x="20" y="11"/>
              </a:cxn>
              <a:cxn ang="0">
                <a:pos x="46" y="11"/>
              </a:cxn>
              <a:cxn ang="0">
                <a:pos x="46" y="36"/>
              </a:cxn>
              <a:cxn ang="0">
                <a:pos x="46" y="47"/>
              </a:cxn>
              <a:cxn ang="0">
                <a:pos x="20" y="47"/>
              </a:cxn>
              <a:cxn ang="0">
                <a:pos x="20" y="42"/>
              </a:cxn>
              <a:cxn ang="0">
                <a:pos x="46" y="42"/>
              </a:cxn>
              <a:cxn ang="0">
                <a:pos x="46" y="47"/>
              </a:cxn>
              <a:cxn ang="0">
                <a:pos x="25" y="16"/>
              </a:cxn>
              <a:cxn ang="0">
                <a:pos x="25" y="31"/>
              </a:cxn>
              <a:cxn ang="0">
                <a:pos x="41" y="31"/>
              </a:cxn>
              <a:cxn ang="0">
                <a:pos x="41" y="16"/>
              </a:cxn>
              <a:cxn ang="0">
                <a:pos x="25" y="16"/>
              </a:cxn>
              <a:cxn ang="0">
                <a:pos x="72" y="16"/>
              </a:cxn>
              <a:cxn ang="0">
                <a:pos x="51" y="16"/>
              </a:cxn>
              <a:cxn ang="0">
                <a:pos x="51" y="11"/>
              </a:cxn>
              <a:cxn ang="0">
                <a:pos x="72" y="11"/>
              </a:cxn>
              <a:cxn ang="0">
                <a:pos x="72" y="16"/>
              </a:cxn>
              <a:cxn ang="0">
                <a:pos x="72" y="26"/>
              </a:cxn>
              <a:cxn ang="0">
                <a:pos x="51" y="26"/>
              </a:cxn>
              <a:cxn ang="0">
                <a:pos x="51" y="21"/>
              </a:cxn>
              <a:cxn ang="0">
                <a:pos x="72" y="21"/>
              </a:cxn>
              <a:cxn ang="0">
                <a:pos x="72" y="26"/>
              </a:cxn>
              <a:cxn ang="0">
                <a:pos x="72" y="36"/>
              </a:cxn>
              <a:cxn ang="0">
                <a:pos x="51" y="36"/>
              </a:cxn>
              <a:cxn ang="0">
                <a:pos x="51" y="31"/>
              </a:cxn>
              <a:cxn ang="0">
                <a:pos x="72" y="31"/>
              </a:cxn>
              <a:cxn ang="0">
                <a:pos x="72" y="36"/>
              </a:cxn>
              <a:cxn ang="0">
                <a:pos x="72" y="47"/>
              </a:cxn>
              <a:cxn ang="0">
                <a:pos x="51" y="47"/>
              </a:cxn>
              <a:cxn ang="0">
                <a:pos x="51" y="42"/>
              </a:cxn>
              <a:cxn ang="0">
                <a:pos x="72" y="42"/>
              </a:cxn>
              <a:cxn ang="0">
                <a:pos x="72" y="47"/>
              </a:cxn>
            </a:cxnLst>
            <a:rect l="0" t="0" r="r" b="b"/>
            <a:pathLst>
              <a:path w="82" h="57">
                <a:moveTo>
                  <a:pt x="82" y="49"/>
                </a:moveTo>
                <a:cubicBezTo>
                  <a:pt x="82" y="54"/>
                  <a:pt x="79" y="57"/>
                  <a:pt x="74" y="57"/>
                </a:cubicBezTo>
                <a:cubicBezTo>
                  <a:pt x="7" y="57"/>
                  <a:pt x="7" y="57"/>
                  <a:pt x="7" y="57"/>
                </a:cubicBezTo>
                <a:cubicBezTo>
                  <a:pt x="3" y="57"/>
                  <a:pt x="0" y="54"/>
                  <a:pt x="0" y="49"/>
                </a:cubicBezTo>
                <a:cubicBezTo>
                  <a:pt x="0" y="6"/>
                  <a:pt x="0" y="6"/>
                  <a:pt x="0" y="6"/>
                </a:cubicBezTo>
                <a:cubicBezTo>
                  <a:pt x="10" y="6"/>
                  <a:pt x="10" y="6"/>
                  <a:pt x="10" y="6"/>
                </a:cubicBezTo>
                <a:cubicBezTo>
                  <a:pt x="10" y="0"/>
                  <a:pt x="10" y="0"/>
                  <a:pt x="10" y="0"/>
                </a:cubicBezTo>
                <a:cubicBezTo>
                  <a:pt x="82" y="0"/>
                  <a:pt x="82" y="0"/>
                  <a:pt x="82" y="0"/>
                </a:cubicBezTo>
                <a:lnTo>
                  <a:pt x="82" y="49"/>
                </a:lnTo>
                <a:close/>
                <a:moveTo>
                  <a:pt x="10" y="11"/>
                </a:moveTo>
                <a:cubicBezTo>
                  <a:pt x="5" y="11"/>
                  <a:pt x="5" y="11"/>
                  <a:pt x="5" y="11"/>
                </a:cubicBezTo>
                <a:cubicBezTo>
                  <a:pt x="5" y="49"/>
                  <a:pt x="5" y="49"/>
                  <a:pt x="5" y="49"/>
                </a:cubicBezTo>
                <a:cubicBezTo>
                  <a:pt x="5" y="51"/>
                  <a:pt x="6" y="52"/>
                  <a:pt x="7" y="52"/>
                </a:cubicBezTo>
                <a:cubicBezTo>
                  <a:pt x="9" y="52"/>
                  <a:pt x="10" y="51"/>
                  <a:pt x="10" y="49"/>
                </a:cubicBezTo>
                <a:lnTo>
                  <a:pt x="10" y="11"/>
                </a:lnTo>
                <a:close/>
                <a:moveTo>
                  <a:pt x="77" y="6"/>
                </a:moveTo>
                <a:cubicBezTo>
                  <a:pt x="15" y="6"/>
                  <a:pt x="15" y="6"/>
                  <a:pt x="15" y="6"/>
                </a:cubicBezTo>
                <a:cubicBezTo>
                  <a:pt x="15" y="49"/>
                  <a:pt x="15" y="49"/>
                  <a:pt x="15" y="49"/>
                </a:cubicBezTo>
                <a:cubicBezTo>
                  <a:pt x="15" y="50"/>
                  <a:pt x="15" y="51"/>
                  <a:pt x="15" y="52"/>
                </a:cubicBezTo>
                <a:cubicBezTo>
                  <a:pt x="74" y="52"/>
                  <a:pt x="74" y="52"/>
                  <a:pt x="74" y="52"/>
                </a:cubicBezTo>
                <a:cubicBezTo>
                  <a:pt x="76" y="52"/>
                  <a:pt x="77" y="51"/>
                  <a:pt x="77" y="49"/>
                </a:cubicBezTo>
                <a:lnTo>
                  <a:pt x="77" y="6"/>
                </a:lnTo>
                <a:close/>
                <a:moveTo>
                  <a:pt x="46" y="36"/>
                </a:moveTo>
                <a:cubicBezTo>
                  <a:pt x="20" y="36"/>
                  <a:pt x="20" y="36"/>
                  <a:pt x="20" y="36"/>
                </a:cubicBezTo>
                <a:cubicBezTo>
                  <a:pt x="20" y="11"/>
                  <a:pt x="20" y="11"/>
                  <a:pt x="20" y="11"/>
                </a:cubicBezTo>
                <a:cubicBezTo>
                  <a:pt x="46" y="11"/>
                  <a:pt x="46" y="11"/>
                  <a:pt x="46" y="11"/>
                </a:cubicBezTo>
                <a:lnTo>
                  <a:pt x="46" y="36"/>
                </a:lnTo>
                <a:close/>
                <a:moveTo>
                  <a:pt x="46" y="47"/>
                </a:moveTo>
                <a:cubicBezTo>
                  <a:pt x="20" y="47"/>
                  <a:pt x="20" y="47"/>
                  <a:pt x="20" y="47"/>
                </a:cubicBezTo>
                <a:cubicBezTo>
                  <a:pt x="20" y="42"/>
                  <a:pt x="20" y="42"/>
                  <a:pt x="20" y="42"/>
                </a:cubicBezTo>
                <a:cubicBezTo>
                  <a:pt x="46" y="42"/>
                  <a:pt x="46" y="42"/>
                  <a:pt x="46" y="42"/>
                </a:cubicBezTo>
                <a:lnTo>
                  <a:pt x="46" y="47"/>
                </a:lnTo>
                <a:close/>
                <a:moveTo>
                  <a:pt x="25" y="16"/>
                </a:moveTo>
                <a:cubicBezTo>
                  <a:pt x="25" y="31"/>
                  <a:pt x="25" y="31"/>
                  <a:pt x="25" y="31"/>
                </a:cubicBezTo>
                <a:cubicBezTo>
                  <a:pt x="41" y="31"/>
                  <a:pt x="41" y="31"/>
                  <a:pt x="41" y="31"/>
                </a:cubicBezTo>
                <a:cubicBezTo>
                  <a:pt x="41" y="16"/>
                  <a:pt x="41" y="16"/>
                  <a:pt x="41" y="16"/>
                </a:cubicBezTo>
                <a:lnTo>
                  <a:pt x="25" y="16"/>
                </a:lnTo>
                <a:close/>
                <a:moveTo>
                  <a:pt x="72" y="16"/>
                </a:moveTo>
                <a:cubicBezTo>
                  <a:pt x="51" y="16"/>
                  <a:pt x="51" y="16"/>
                  <a:pt x="51" y="16"/>
                </a:cubicBezTo>
                <a:cubicBezTo>
                  <a:pt x="51" y="11"/>
                  <a:pt x="51" y="11"/>
                  <a:pt x="51" y="11"/>
                </a:cubicBezTo>
                <a:cubicBezTo>
                  <a:pt x="72" y="11"/>
                  <a:pt x="72" y="11"/>
                  <a:pt x="72" y="11"/>
                </a:cubicBezTo>
                <a:lnTo>
                  <a:pt x="72" y="16"/>
                </a:lnTo>
                <a:close/>
                <a:moveTo>
                  <a:pt x="72" y="26"/>
                </a:moveTo>
                <a:cubicBezTo>
                  <a:pt x="51" y="26"/>
                  <a:pt x="51" y="26"/>
                  <a:pt x="51" y="26"/>
                </a:cubicBezTo>
                <a:cubicBezTo>
                  <a:pt x="51" y="21"/>
                  <a:pt x="51" y="21"/>
                  <a:pt x="51" y="21"/>
                </a:cubicBezTo>
                <a:cubicBezTo>
                  <a:pt x="72" y="21"/>
                  <a:pt x="72" y="21"/>
                  <a:pt x="72" y="21"/>
                </a:cubicBezTo>
                <a:lnTo>
                  <a:pt x="72" y="26"/>
                </a:lnTo>
                <a:close/>
                <a:moveTo>
                  <a:pt x="72" y="36"/>
                </a:moveTo>
                <a:cubicBezTo>
                  <a:pt x="51" y="36"/>
                  <a:pt x="51" y="36"/>
                  <a:pt x="51" y="36"/>
                </a:cubicBezTo>
                <a:cubicBezTo>
                  <a:pt x="51" y="31"/>
                  <a:pt x="51" y="31"/>
                  <a:pt x="51" y="31"/>
                </a:cubicBezTo>
                <a:cubicBezTo>
                  <a:pt x="72" y="31"/>
                  <a:pt x="72" y="31"/>
                  <a:pt x="72" y="31"/>
                </a:cubicBezTo>
                <a:lnTo>
                  <a:pt x="72" y="36"/>
                </a:lnTo>
                <a:close/>
                <a:moveTo>
                  <a:pt x="72" y="47"/>
                </a:moveTo>
                <a:cubicBezTo>
                  <a:pt x="51" y="47"/>
                  <a:pt x="51" y="47"/>
                  <a:pt x="51" y="47"/>
                </a:cubicBezTo>
                <a:cubicBezTo>
                  <a:pt x="51" y="42"/>
                  <a:pt x="51" y="42"/>
                  <a:pt x="51" y="42"/>
                </a:cubicBezTo>
                <a:cubicBezTo>
                  <a:pt x="72" y="42"/>
                  <a:pt x="72" y="42"/>
                  <a:pt x="72" y="42"/>
                </a:cubicBezTo>
                <a:lnTo>
                  <a:pt x="72" y="47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059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5000"/>
    </mc:Choice>
    <mc:Fallback xmlns="">
      <p:transition advTm="50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6B7D2-B98C-44FD-8D04-7EC62A564975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6788" y="295809"/>
            <a:ext cx="5557212" cy="863600"/>
          </a:xfrm>
          <a:prstGeom prst="rect">
            <a:avLst/>
          </a:prstGeom>
        </p:spPr>
      </p:pic>
      <p:sp>
        <p:nvSpPr>
          <p:cNvPr id="8" name="Tekstvak 7"/>
          <p:cNvSpPr txBox="1"/>
          <p:nvPr/>
        </p:nvSpPr>
        <p:spPr>
          <a:xfrm>
            <a:off x="4689930" y="267841"/>
            <a:ext cx="4299856" cy="95410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BE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Trajet de réintégration étape 1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808333758"/>
              </p:ext>
            </p:extLst>
          </p:nvPr>
        </p:nvGraphicFramePr>
        <p:xfrm>
          <a:off x="538788" y="1319842"/>
          <a:ext cx="6301070" cy="3761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471963194"/>
      </p:ext>
    </p:extLst>
  </p:cSld>
  <p:clrMapOvr>
    <a:masterClrMapping/>
  </p:clrMapOvr>
</p:sld>
</file>

<file path=ppt/theme/theme1.xml><?xml version="1.0" encoding="utf-8"?>
<a:theme xmlns:a="http://schemas.openxmlformats.org/drawingml/2006/main" name="Kris peeters sjablo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FRACTIEDAGEN PPT Vlaamse ministers_jde.thmx</Template>
  <TotalTime>2657</TotalTime>
  <Words>2983</Words>
  <Application>Microsoft Office PowerPoint</Application>
  <PresentationFormat>Diavoorstelling (16:9)</PresentationFormat>
  <Paragraphs>416</Paragraphs>
  <Slides>15</Slides>
  <Notes>15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20" baseType="lpstr">
      <vt:lpstr>Arial</vt:lpstr>
      <vt:lpstr>Calibri</vt:lpstr>
      <vt:lpstr>Symbol</vt:lpstr>
      <vt:lpstr>Wingdings</vt:lpstr>
      <vt:lpstr>Kris peeters sjabloon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Kabinet Peeters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Nadine  Naeye</dc:creator>
  <cp:lastModifiedBy>Joke</cp:lastModifiedBy>
  <cp:revision>246</cp:revision>
  <cp:lastPrinted>2016-10-24T08:50:26Z</cp:lastPrinted>
  <dcterms:created xsi:type="dcterms:W3CDTF">2015-09-09T09:15:11Z</dcterms:created>
  <dcterms:modified xsi:type="dcterms:W3CDTF">2016-11-02T07:56:12Z</dcterms:modified>
</cp:coreProperties>
</file>