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44" r:id="rId1"/>
  </p:sldMasterIdLst>
  <p:notesMasterIdLst>
    <p:notesMasterId r:id="rId25"/>
  </p:notesMasterIdLst>
  <p:sldIdLst>
    <p:sldId id="256" r:id="rId2"/>
    <p:sldId id="258" r:id="rId3"/>
    <p:sldId id="273" r:id="rId4"/>
    <p:sldId id="281" r:id="rId5"/>
    <p:sldId id="285" r:id="rId6"/>
    <p:sldId id="274" r:id="rId7"/>
    <p:sldId id="275" r:id="rId8"/>
    <p:sldId id="259" r:id="rId9"/>
    <p:sldId id="257" r:id="rId10"/>
    <p:sldId id="260" r:id="rId11"/>
    <p:sldId id="277" r:id="rId12"/>
    <p:sldId id="284" r:id="rId13"/>
    <p:sldId id="286" r:id="rId14"/>
    <p:sldId id="287" r:id="rId15"/>
    <p:sldId id="288" r:id="rId16"/>
    <p:sldId id="289" r:id="rId17"/>
    <p:sldId id="290" r:id="rId18"/>
    <p:sldId id="291" r:id="rId19"/>
    <p:sldId id="293" r:id="rId20"/>
    <p:sldId id="294" r:id="rId21"/>
    <p:sldId id="295" r:id="rId22"/>
    <p:sldId id="262" r:id="rId23"/>
    <p:sldId id="276" r:id="rId24"/>
  </p:sldIdLst>
  <p:sldSz cx="9144000" cy="5143500" type="screen16x9"/>
  <p:notesSz cx="6781800" cy="9912350"/>
  <p:defaultTextStyle>
    <a:defPPr>
      <a:defRPr lang="en-US"/>
    </a:defPPr>
    <a:lvl1pPr algn="ctr" rtl="0" eaLnBrk="0" fontAlgn="base" hangingPunct="0">
      <a:spcBef>
        <a:spcPct val="0"/>
      </a:spcBef>
      <a:spcAft>
        <a:spcPct val="0"/>
      </a:spcAft>
      <a:defRPr sz="7000" b="1" kern="1200">
        <a:solidFill>
          <a:schemeClr val="tx2"/>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7000" b="1" kern="1200">
        <a:solidFill>
          <a:schemeClr val="tx2"/>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7000" b="1" kern="1200">
        <a:solidFill>
          <a:schemeClr val="tx2"/>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7000" b="1" kern="1200">
        <a:solidFill>
          <a:schemeClr val="tx2"/>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7000" b="1" kern="1200">
        <a:solidFill>
          <a:schemeClr val="tx2"/>
        </a:solidFill>
        <a:latin typeface="Arial" charset="0"/>
        <a:ea typeface="ＭＳ Ｐゴシック" charset="0"/>
        <a:cs typeface="ＭＳ Ｐゴシック" charset="0"/>
      </a:defRPr>
    </a:lvl5pPr>
    <a:lvl6pPr marL="2286000" algn="l" defTabSz="457200" rtl="0" eaLnBrk="1" latinLnBrk="0" hangingPunct="1">
      <a:defRPr sz="7000" b="1" kern="1200">
        <a:solidFill>
          <a:schemeClr val="tx2"/>
        </a:solidFill>
        <a:latin typeface="Arial" charset="0"/>
        <a:ea typeface="ＭＳ Ｐゴシック" charset="0"/>
        <a:cs typeface="ＭＳ Ｐゴシック" charset="0"/>
      </a:defRPr>
    </a:lvl6pPr>
    <a:lvl7pPr marL="2743200" algn="l" defTabSz="457200" rtl="0" eaLnBrk="1" latinLnBrk="0" hangingPunct="1">
      <a:defRPr sz="7000" b="1" kern="1200">
        <a:solidFill>
          <a:schemeClr val="tx2"/>
        </a:solidFill>
        <a:latin typeface="Arial" charset="0"/>
        <a:ea typeface="ＭＳ Ｐゴシック" charset="0"/>
        <a:cs typeface="ＭＳ Ｐゴシック" charset="0"/>
      </a:defRPr>
    </a:lvl7pPr>
    <a:lvl8pPr marL="3200400" algn="l" defTabSz="457200" rtl="0" eaLnBrk="1" latinLnBrk="0" hangingPunct="1">
      <a:defRPr sz="7000" b="1" kern="1200">
        <a:solidFill>
          <a:schemeClr val="tx2"/>
        </a:solidFill>
        <a:latin typeface="Arial" charset="0"/>
        <a:ea typeface="ＭＳ Ｐゴシック" charset="0"/>
        <a:cs typeface="ＭＳ Ｐゴシック" charset="0"/>
      </a:defRPr>
    </a:lvl8pPr>
    <a:lvl9pPr marL="3657600" algn="l" defTabSz="457200" rtl="0" eaLnBrk="1" latinLnBrk="0" hangingPunct="1">
      <a:defRPr sz="7000" b="1" kern="1200">
        <a:solidFill>
          <a:schemeClr val="tx2"/>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4" d="100"/>
          <a:sy n="124" d="100"/>
        </p:scale>
        <p:origin x="-408" y="-11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3E32D-21F1-3948-AE21-C1EC20A9FDF5}"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3B3E6E0F-794E-2E49-A42E-78803A01F229}">
      <dgm:prSet phldrT="[Text]"/>
      <dgm:spPr/>
      <dgm:t>
        <a:bodyPr/>
        <a:lstStyle/>
        <a:p>
          <a:r>
            <a:rPr lang="en-US" dirty="0" smtClean="0"/>
            <a:t>Disease</a:t>
          </a:r>
          <a:endParaRPr lang="en-US" dirty="0"/>
        </a:p>
      </dgm:t>
    </dgm:pt>
    <dgm:pt modelId="{9B7633F1-047A-0145-9C14-132FED9DCC92}" type="parTrans" cxnId="{78F3D9B4-8EC6-5E41-A07F-7E93C0BF6152}">
      <dgm:prSet/>
      <dgm:spPr/>
      <dgm:t>
        <a:bodyPr/>
        <a:lstStyle/>
        <a:p>
          <a:endParaRPr lang="en-US"/>
        </a:p>
      </dgm:t>
    </dgm:pt>
    <dgm:pt modelId="{8A33586B-6369-8E40-84AB-CCDCABD1E784}" type="sibTrans" cxnId="{78F3D9B4-8EC6-5E41-A07F-7E93C0BF6152}">
      <dgm:prSet/>
      <dgm:spPr/>
      <dgm:t>
        <a:bodyPr/>
        <a:lstStyle/>
        <a:p>
          <a:endParaRPr lang="en-US"/>
        </a:p>
      </dgm:t>
    </dgm:pt>
    <dgm:pt modelId="{F40B3BA4-8149-E84E-965D-1C4D057A5EA0}">
      <dgm:prSet phldrT="[Text]"/>
      <dgm:spPr/>
      <dgm:t>
        <a:bodyPr/>
        <a:lstStyle/>
        <a:p>
          <a:r>
            <a:rPr lang="en-US" dirty="0" smtClean="0"/>
            <a:t>Work</a:t>
          </a:r>
          <a:endParaRPr lang="en-US" dirty="0"/>
        </a:p>
      </dgm:t>
    </dgm:pt>
    <dgm:pt modelId="{E3117F2E-5328-F24F-859D-A9E8905766C5}" type="parTrans" cxnId="{2E09F9C9-D0F7-4744-A639-2879E352BE99}">
      <dgm:prSet/>
      <dgm:spPr/>
      <dgm:t>
        <a:bodyPr/>
        <a:lstStyle/>
        <a:p>
          <a:endParaRPr lang="en-US"/>
        </a:p>
      </dgm:t>
    </dgm:pt>
    <dgm:pt modelId="{1D361686-F517-034B-BAC1-8B1820F9EAD1}" type="sibTrans" cxnId="{2E09F9C9-D0F7-4744-A639-2879E352BE99}">
      <dgm:prSet/>
      <dgm:spPr/>
      <dgm:t>
        <a:bodyPr/>
        <a:lstStyle/>
        <a:p>
          <a:endParaRPr lang="en-US"/>
        </a:p>
      </dgm:t>
    </dgm:pt>
    <dgm:pt modelId="{3B09EDE3-999A-1A45-87D9-2F7A55739725}">
      <dgm:prSet phldrT="[Text]"/>
      <dgm:spPr/>
      <dgm:t>
        <a:bodyPr/>
        <a:lstStyle/>
        <a:p>
          <a:r>
            <a:rPr lang="en-US" dirty="0" smtClean="0"/>
            <a:t>Exposure</a:t>
          </a:r>
          <a:endParaRPr lang="en-US" dirty="0"/>
        </a:p>
      </dgm:t>
    </dgm:pt>
    <dgm:pt modelId="{274C431D-BA4E-9D44-B920-4616EDFA72DA}" type="parTrans" cxnId="{80A29DB4-A8EF-0D44-8AA4-B1232241CB78}">
      <dgm:prSet/>
      <dgm:spPr/>
      <dgm:t>
        <a:bodyPr/>
        <a:lstStyle/>
        <a:p>
          <a:endParaRPr lang="en-US"/>
        </a:p>
      </dgm:t>
    </dgm:pt>
    <dgm:pt modelId="{F0C73DF1-58F5-A243-96A4-683617201859}" type="sibTrans" cxnId="{80A29DB4-A8EF-0D44-8AA4-B1232241CB78}">
      <dgm:prSet/>
      <dgm:spPr/>
      <dgm:t>
        <a:bodyPr/>
        <a:lstStyle/>
        <a:p>
          <a:endParaRPr lang="en-US"/>
        </a:p>
      </dgm:t>
    </dgm:pt>
    <dgm:pt modelId="{CFAE5DD3-8DDD-BE44-A082-A145778A9F3B}" type="pres">
      <dgm:prSet presAssocID="{CAF3E32D-21F1-3948-AE21-C1EC20A9FDF5}" presName="Name0" presStyleCnt="0">
        <dgm:presLayoutVars>
          <dgm:dir/>
          <dgm:resizeHandles val="exact"/>
        </dgm:presLayoutVars>
      </dgm:prSet>
      <dgm:spPr/>
      <dgm:t>
        <a:bodyPr/>
        <a:lstStyle/>
        <a:p>
          <a:endParaRPr lang="en-US"/>
        </a:p>
      </dgm:t>
    </dgm:pt>
    <dgm:pt modelId="{CE4B498F-88D9-9C48-B71E-ECBCA5F272F0}" type="pres">
      <dgm:prSet presAssocID="{3B3E6E0F-794E-2E49-A42E-78803A01F229}" presName="node" presStyleLbl="node1" presStyleIdx="0" presStyleCnt="3">
        <dgm:presLayoutVars>
          <dgm:bulletEnabled val="1"/>
        </dgm:presLayoutVars>
      </dgm:prSet>
      <dgm:spPr/>
      <dgm:t>
        <a:bodyPr/>
        <a:lstStyle/>
        <a:p>
          <a:endParaRPr lang="en-US"/>
        </a:p>
      </dgm:t>
    </dgm:pt>
    <dgm:pt modelId="{C1133FD4-9E3C-3545-BBCB-DE943560BA74}" type="pres">
      <dgm:prSet presAssocID="{8A33586B-6369-8E40-84AB-CCDCABD1E784}" presName="sibTrans" presStyleLbl="sibTrans2D1" presStyleIdx="0" presStyleCnt="3"/>
      <dgm:spPr/>
      <dgm:t>
        <a:bodyPr/>
        <a:lstStyle/>
        <a:p>
          <a:endParaRPr lang="en-US"/>
        </a:p>
      </dgm:t>
    </dgm:pt>
    <dgm:pt modelId="{10FFC1DD-9593-DE42-9106-59ADB0D82DC2}" type="pres">
      <dgm:prSet presAssocID="{8A33586B-6369-8E40-84AB-CCDCABD1E784}" presName="connectorText" presStyleLbl="sibTrans2D1" presStyleIdx="0" presStyleCnt="3"/>
      <dgm:spPr/>
      <dgm:t>
        <a:bodyPr/>
        <a:lstStyle/>
        <a:p>
          <a:endParaRPr lang="en-US"/>
        </a:p>
      </dgm:t>
    </dgm:pt>
    <dgm:pt modelId="{A46EB010-B562-4445-98F3-59574C7AD697}" type="pres">
      <dgm:prSet presAssocID="{F40B3BA4-8149-E84E-965D-1C4D057A5EA0}" presName="node" presStyleLbl="node1" presStyleIdx="1" presStyleCnt="3">
        <dgm:presLayoutVars>
          <dgm:bulletEnabled val="1"/>
        </dgm:presLayoutVars>
      </dgm:prSet>
      <dgm:spPr/>
      <dgm:t>
        <a:bodyPr/>
        <a:lstStyle/>
        <a:p>
          <a:endParaRPr lang="en-US"/>
        </a:p>
      </dgm:t>
    </dgm:pt>
    <dgm:pt modelId="{090FECA7-C8BF-F24D-A42C-381B2895B4A4}" type="pres">
      <dgm:prSet presAssocID="{1D361686-F517-034B-BAC1-8B1820F9EAD1}" presName="sibTrans" presStyleLbl="sibTrans2D1" presStyleIdx="1" presStyleCnt="3"/>
      <dgm:spPr/>
      <dgm:t>
        <a:bodyPr/>
        <a:lstStyle/>
        <a:p>
          <a:endParaRPr lang="en-US"/>
        </a:p>
      </dgm:t>
    </dgm:pt>
    <dgm:pt modelId="{770F0180-CC98-814A-BBA3-D40AAC582DE2}" type="pres">
      <dgm:prSet presAssocID="{1D361686-F517-034B-BAC1-8B1820F9EAD1}" presName="connectorText" presStyleLbl="sibTrans2D1" presStyleIdx="1" presStyleCnt="3"/>
      <dgm:spPr/>
      <dgm:t>
        <a:bodyPr/>
        <a:lstStyle/>
        <a:p>
          <a:endParaRPr lang="en-US"/>
        </a:p>
      </dgm:t>
    </dgm:pt>
    <dgm:pt modelId="{1391DF63-E5E9-2E45-AEC0-955FF05FFD4C}" type="pres">
      <dgm:prSet presAssocID="{3B09EDE3-999A-1A45-87D9-2F7A55739725}" presName="node" presStyleLbl="node1" presStyleIdx="2" presStyleCnt="3">
        <dgm:presLayoutVars>
          <dgm:bulletEnabled val="1"/>
        </dgm:presLayoutVars>
      </dgm:prSet>
      <dgm:spPr/>
      <dgm:t>
        <a:bodyPr/>
        <a:lstStyle/>
        <a:p>
          <a:endParaRPr lang="en-US"/>
        </a:p>
      </dgm:t>
    </dgm:pt>
    <dgm:pt modelId="{D4D58991-2D7B-1D46-8BEB-B796231D2776}" type="pres">
      <dgm:prSet presAssocID="{F0C73DF1-58F5-A243-96A4-683617201859}" presName="sibTrans" presStyleLbl="sibTrans2D1" presStyleIdx="2" presStyleCnt="3"/>
      <dgm:spPr/>
      <dgm:t>
        <a:bodyPr/>
        <a:lstStyle/>
        <a:p>
          <a:endParaRPr lang="en-US"/>
        </a:p>
      </dgm:t>
    </dgm:pt>
    <dgm:pt modelId="{C09ADA9F-30EF-DF43-86B2-67AD14E65691}" type="pres">
      <dgm:prSet presAssocID="{F0C73DF1-58F5-A243-96A4-683617201859}" presName="connectorText" presStyleLbl="sibTrans2D1" presStyleIdx="2" presStyleCnt="3"/>
      <dgm:spPr/>
      <dgm:t>
        <a:bodyPr/>
        <a:lstStyle/>
        <a:p>
          <a:endParaRPr lang="en-US"/>
        </a:p>
      </dgm:t>
    </dgm:pt>
  </dgm:ptLst>
  <dgm:cxnLst>
    <dgm:cxn modelId="{78F3D9B4-8EC6-5E41-A07F-7E93C0BF6152}" srcId="{CAF3E32D-21F1-3948-AE21-C1EC20A9FDF5}" destId="{3B3E6E0F-794E-2E49-A42E-78803A01F229}" srcOrd="0" destOrd="0" parTransId="{9B7633F1-047A-0145-9C14-132FED9DCC92}" sibTransId="{8A33586B-6369-8E40-84AB-CCDCABD1E784}"/>
    <dgm:cxn modelId="{80A29DB4-A8EF-0D44-8AA4-B1232241CB78}" srcId="{CAF3E32D-21F1-3948-AE21-C1EC20A9FDF5}" destId="{3B09EDE3-999A-1A45-87D9-2F7A55739725}" srcOrd="2" destOrd="0" parTransId="{274C431D-BA4E-9D44-B920-4616EDFA72DA}" sibTransId="{F0C73DF1-58F5-A243-96A4-683617201859}"/>
    <dgm:cxn modelId="{CB5E7FE6-E3CF-C142-809A-BE47FFD09043}" type="presOf" srcId="{F40B3BA4-8149-E84E-965D-1C4D057A5EA0}" destId="{A46EB010-B562-4445-98F3-59574C7AD697}" srcOrd="0" destOrd="0" presId="urn:microsoft.com/office/officeart/2005/8/layout/cycle7"/>
    <dgm:cxn modelId="{1DC475B7-D911-9C41-B320-745A2012C3AC}" type="presOf" srcId="{1D361686-F517-034B-BAC1-8B1820F9EAD1}" destId="{770F0180-CC98-814A-BBA3-D40AAC582DE2}" srcOrd="1" destOrd="0" presId="urn:microsoft.com/office/officeart/2005/8/layout/cycle7"/>
    <dgm:cxn modelId="{D89542B0-29B8-5D49-BE12-34B19759CD14}" type="presOf" srcId="{3B3E6E0F-794E-2E49-A42E-78803A01F229}" destId="{CE4B498F-88D9-9C48-B71E-ECBCA5F272F0}" srcOrd="0" destOrd="0" presId="urn:microsoft.com/office/officeart/2005/8/layout/cycle7"/>
    <dgm:cxn modelId="{E8C39E5F-9358-8348-ACB4-EBDA5772ABB4}" type="presOf" srcId="{8A33586B-6369-8E40-84AB-CCDCABD1E784}" destId="{10FFC1DD-9593-DE42-9106-59ADB0D82DC2}" srcOrd="1" destOrd="0" presId="urn:microsoft.com/office/officeart/2005/8/layout/cycle7"/>
    <dgm:cxn modelId="{8DBCD3EF-5826-AB45-A920-B23FF7D7C43D}" type="presOf" srcId="{CAF3E32D-21F1-3948-AE21-C1EC20A9FDF5}" destId="{CFAE5DD3-8DDD-BE44-A082-A145778A9F3B}" srcOrd="0" destOrd="0" presId="urn:microsoft.com/office/officeart/2005/8/layout/cycle7"/>
    <dgm:cxn modelId="{50732082-0431-4841-B14F-963BC66BF5B5}" type="presOf" srcId="{F0C73DF1-58F5-A243-96A4-683617201859}" destId="{D4D58991-2D7B-1D46-8BEB-B796231D2776}" srcOrd="0" destOrd="0" presId="urn:microsoft.com/office/officeart/2005/8/layout/cycle7"/>
    <dgm:cxn modelId="{F2AA0E80-050C-4240-945E-66910B92D3B5}" type="presOf" srcId="{8A33586B-6369-8E40-84AB-CCDCABD1E784}" destId="{C1133FD4-9E3C-3545-BBCB-DE943560BA74}" srcOrd="0" destOrd="0" presId="urn:microsoft.com/office/officeart/2005/8/layout/cycle7"/>
    <dgm:cxn modelId="{2E09F9C9-D0F7-4744-A639-2879E352BE99}" srcId="{CAF3E32D-21F1-3948-AE21-C1EC20A9FDF5}" destId="{F40B3BA4-8149-E84E-965D-1C4D057A5EA0}" srcOrd="1" destOrd="0" parTransId="{E3117F2E-5328-F24F-859D-A9E8905766C5}" sibTransId="{1D361686-F517-034B-BAC1-8B1820F9EAD1}"/>
    <dgm:cxn modelId="{EA55518B-3D37-9E4E-A964-057341D64C97}" type="presOf" srcId="{F0C73DF1-58F5-A243-96A4-683617201859}" destId="{C09ADA9F-30EF-DF43-86B2-67AD14E65691}" srcOrd="1" destOrd="0" presId="urn:microsoft.com/office/officeart/2005/8/layout/cycle7"/>
    <dgm:cxn modelId="{EF3DB150-21AB-7E45-A2E6-3519826E2C39}" type="presOf" srcId="{1D361686-F517-034B-BAC1-8B1820F9EAD1}" destId="{090FECA7-C8BF-F24D-A42C-381B2895B4A4}" srcOrd="0" destOrd="0" presId="urn:microsoft.com/office/officeart/2005/8/layout/cycle7"/>
    <dgm:cxn modelId="{018175AD-A807-F44A-ACEA-2BA0C2E77278}" type="presOf" srcId="{3B09EDE3-999A-1A45-87D9-2F7A55739725}" destId="{1391DF63-E5E9-2E45-AEC0-955FF05FFD4C}" srcOrd="0" destOrd="0" presId="urn:microsoft.com/office/officeart/2005/8/layout/cycle7"/>
    <dgm:cxn modelId="{DCB4274E-35D3-554B-969F-33AE2F54321A}" type="presParOf" srcId="{CFAE5DD3-8DDD-BE44-A082-A145778A9F3B}" destId="{CE4B498F-88D9-9C48-B71E-ECBCA5F272F0}" srcOrd="0" destOrd="0" presId="urn:microsoft.com/office/officeart/2005/8/layout/cycle7"/>
    <dgm:cxn modelId="{C35F27AD-7F4E-5140-BF96-4719F4AD77F6}" type="presParOf" srcId="{CFAE5DD3-8DDD-BE44-A082-A145778A9F3B}" destId="{C1133FD4-9E3C-3545-BBCB-DE943560BA74}" srcOrd="1" destOrd="0" presId="urn:microsoft.com/office/officeart/2005/8/layout/cycle7"/>
    <dgm:cxn modelId="{B84DD8FD-3889-2149-991F-63924487D74E}" type="presParOf" srcId="{C1133FD4-9E3C-3545-BBCB-DE943560BA74}" destId="{10FFC1DD-9593-DE42-9106-59ADB0D82DC2}" srcOrd="0" destOrd="0" presId="urn:microsoft.com/office/officeart/2005/8/layout/cycle7"/>
    <dgm:cxn modelId="{6677CB7D-AC0B-EB4B-92A0-BBCDDB97DFFB}" type="presParOf" srcId="{CFAE5DD3-8DDD-BE44-A082-A145778A9F3B}" destId="{A46EB010-B562-4445-98F3-59574C7AD697}" srcOrd="2" destOrd="0" presId="urn:microsoft.com/office/officeart/2005/8/layout/cycle7"/>
    <dgm:cxn modelId="{CD2C24DB-6595-D742-9A49-B7B8D4E97AEC}" type="presParOf" srcId="{CFAE5DD3-8DDD-BE44-A082-A145778A9F3B}" destId="{090FECA7-C8BF-F24D-A42C-381B2895B4A4}" srcOrd="3" destOrd="0" presId="urn:microsoft.com/office/officeart/2005/8/layout/cycle7"/>
    <dgm:cxn modelId="{A735FFB6-6B8A-FA42-9AF9-38C3B9CAA154}" type="presParOf" srcId="{090FECA7-C8BF-F24D-A42C-381B2895B4A4}" destId="{770F0180-CC98-814A-BBA3-D40AAC582DE2}" srcOrd="0" destOrd="0" presId="urn:microsoft.com/office/officeart/2005/8/layout/cycle7"/>
    <dgm:cxn modelId="{10A9422A-CF8F-E748-A922-0F8AEF0B7CE6}" type="presParOf" srcId="{CFAE5DD3-8DDD-BE44-A082-A145778A9F3B}" destId="{1391DF63-E5E9-2E45-AEC0-955FF05FFD4C}" srcOrd="4" destOrd="0" presId="urn:microsoft.com/office/officeart/2005/8/layout/cycle7"/>
    <dgm:cxn modelId="{EA206495-BD51-714E-84D2-6F88844EBFA3}" type="presParOf" srcId="{CFAE5DD3-8DDD-BE44-A082-A145778A9F3B}" destId="{D4D58991-2D7B-1D46-8BEB-B796231D2776}" srcOrd="5" destOrd="0" presId="urn:microsoft.com/office/officeart/2005/8/layout/cycle7"/>
    <dgm:cxn modelId="{FBDF6C12-DFFB-ED44-BC07-CD8B61AC8DAC}" type="presParOf" srcId="{D4D58991-2D7B-1D46-8BEB-B796231D2776}" destId="{C09ADA9F-30EF-DF43-86B2-67AD14E65691}"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B498F-88D9-9C48-B71E-ECBCA5F272F0}">
      <dsp:nvSpPr>
        <dsp:cNvPr id="0" name=""/>
        <dsp:cNvSpPr/>
      </dsp:nvSpPr>
      <dsp:spPr>
        <a:xfrm>
          <a:off x="1748472" y="1033"/>
          <a:ext cx="1843654" cy="92182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Disease</a:t>
          </a:r>
          <a:endParaRPr lang="en-US" sz="3200" kern="1200" dirty="0"/>
        </a:p>
      </dsp:txBody>
      <dsp:txXfrm>
        <a:off x="1775471" y="28032"/>
        <a:ext cx="1789656" cy="867829"/>
      </dsp:txXfrm>
    </dsp:sp>
    <dsp:sp modelId="{C1133FD4-9E3C-3545-BBCB-DE943560BA74}">
      <dsp:nvSpPr>
        <dsp:cNvPr id="0" name=""/>
        <dsp:cNvSpPr/>
      </dsp:nvSpPr>
      <dsp:spPr>
        <a:xfrm rot="3600000">
          <a:off x="2951105" y="1618880"/>
          <a:ext cx="960576" cy="322639"/>
        </a:xfrm>
        <a:prstGeom prst="lef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047897" y="1683408"/>
        <a:ext cx="766992" cy="193583"/>
      </dsp:txXfrm>
    </dsp:sp>
    <dsp:sp modelId="{A46EB010-B562-4445-98F3-59574C7AD697}">
      <dsp:nvSpPr>
        <dsp:cNvPr id="0" name=""/>
        <dsp:cNvSpPr/>
      </dsp:nvSpPr>
      <dsp:spPr>
        <a:xfrm>
          <a:off x="3270660" y="2637539"/>
          <a:ext cx="1843654" cy="92182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Work</a:t>
          </a:r>
          <a:endParaRPr lang="en-US" sz="3200" kern="1200" dirty="0"/>
        </a:p>
      </dsp:txBody>
      <dsp:txXfrm>
        <a:off x="3297659" y="2664538"/>
        <a:ext cx="1789656" cy="867829"/>
      </dsp:txXfrm>
    </dsp:sp>
    <dsp:sp modelId="{090FECA7-C8BF-F24D-A42C-381B2895B4A4}">
      <dsp:nvSpPr>
        <dsp:cNvPr id="0" name=""/>
        <dsp:cNvSpPr/>
      </dsp:nvSpPr>
      <dsp:spPr>
        <a:xfrm rot="10800000">
          <a:off x="2190011" y="2937133"/>
          <a:ext cx="960576" cy="322639"/>
        </a:xfrm>
        <a:prstGeom prst="lef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286803" y="3001661"/>
        <a:ext cx="766992" cy="193583"/>
      </dsp:txXfrm>
    </dsp:sp>
    <dsp:sp modelId="{1391DF63-E5E9-2E45-AEC0-955FF05FFD4C}">
      <dsp:nvSpPr>
        <dsp:cNvPr id="0" name=""/>
        <dsp:cNvSpPr/>
      </dsp:nvSpPr>
      <dsp:spPr>
        <a:xfrm>
          <a:off x="226285" y="2637539"/>
          <a:ext cx="1843654" cy="92182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Exposure</a:t>
          </a:r>
          <a:endParaRPr lang="en-US" sz="3200" kern="1200" dirty="0"/>
        </a:p>
      </dsp:txBody>
      <dsp:txXfrm>
        <a:off x="253284" y="2664538"/>
        <a:ext cx="1789656" cy="867829"/>
      </dsp:txXfrm>
    </dsp:sp>
    <dsp:sp modelId="{D4D58991-2D7B-1D46-8BEB-B796231D2776}">
      <dsp:nvSpPr>
        <dsp:cNvPr id="0" name=""/>
        <dsp:cNvSpPr/>
      </dsp:nvSpPr>
      <dsp:spPr>
        <a:xfrm rot="18000000">
          <a:off x="1428917" y="1618880"/>
          <a:ext cx="960576" cy="322639"/>
        </a:xfrm>
        <a:prstGeom prst="lef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525709" y="1683408"/>
        <a:ext cx="766992" cy="19358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46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1750" y="0"/>
            <a:ext cx="2938463" cy="495300"/>
          </a:xfrm>
          <a:prstGeom prst="rect">
            <a:avLst/>
          </a:prstGeom>
        </p:spPr>
        <p:txBody>
          <a:bodyPr vert="horz" lIns="91440" tIns="45720" rIns="91440" bIns="45720" rtlCol="0"/>
          <a:lstStyle>
            <a:lvl1pPr algn="r">
              <a:defRPr sz="1200"/>
            </a:lvl1pPr>
          </a:lstStyle>
          <a:p>
            <a:fld id="{8F698E38-4DCF-D54B-B30C-7F9641A0E3D6}" type="datetimeFigureOut">
              <a:rPr lang="en-US" smtClean="0"/>
              <a:t>16/11/17</a:t>
            </a:fld>
            <a:endParaRPr lang="en-US"/>
          </a:p>
        </p:txBody>
      </p:sp>
      <p:sp>
        <p:nvSpPr>
          <p:cNvPr id="4" name="Slide Image Placeholder 3"/>
          <p:cNvSpPr>
            <a:spLocks noGrp="1" noRot="1" noChangeAspect="1"/>
          </p:cNvSpPr>
          <p:nvPr>
            <p:ph type="sldImg" idx="2"/>
          </p:nvPr>
        </p:nvSpPr>
        <p:spPr>
          <a:xfrm>
            <a:off x="87313" y="742950"/>
            <a:ext cx="6607175" cy="3717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7863" y="4708525"/>
            <a:ext cx="5426075" cy="4460875"/>
          </a:xfrm>
          <a:prstGeom prst="rect">
            <a:avLst/>
          </a:prstGeom>
        </p:spPr>
        <p:txBody>
          <a:bodyPr vert="horz" lIns="91440" tIns="45720" rIns="91440" bIns="45720" rtlCol="0"/>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6" name="Footer Placeholder 5"/>
          <p:cNvSpPr>
            <a:spLocks noGrp="1"/>
          </p:cNvSpPr>
          <p:nvPr>
            <p:ph type="ftr" sz="quarter" idx="4"/>
          </p:nvPr>
        </p:nvSpPr>
        <p:spPr>
          <a:xfrm>
            <a:off x="0" y="9415463"/>
            <a:ext cx="293846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1750" y="9415463"/>
            <a:ext cx="2938463" cy="495300"/>
          </a:xfrm>
          <a:prstGeom prst="rect">
            <a:avLst/>
          </a:prstGeom>
        </p:spPr>
        <p:txBody>
          <a:bodyPr vert="horz" lIns="91440" tIns="45720" rIns="91440" bIns="45720" rtlCol="0" anchor="b"/>
          <a:lstStyle>
            <a:lvl1pPr algn="r">
              <a:defRPr sz="1200"/>
            </a:lvl1pPr>
          </a:lstStyle>
          <a:p>
            <a:fld id="{5912107F-28F0-534B-B4B7-8D62E3D0428C}" type="slidenum">
              <a:rPr lang="en-US" smtClean="0"/>
              <a:t>‹#›</a:t>
            </a:fld>
            <a:endParaRPr lang="en-US"/>
          </a:p>
        </p:txBody>
      </p:sp>
    </p:spTree>
    <p:extLst>
      <p:ext uri="{BB962C8B-B14F-4D97-AF65-F5344CB8AC3E}">
        <p14:creationId xmlns:p14="http://schemas.microsoft.com/office/powerpoint/2010/main" val="25609305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2107F-28F0-534B-B4B7-8D62E3D0428C}" type="slidenum">
              <a:rPr lang="en-US" smtClean="0"/>
              <a:t>1</a:t>
            </a:fld>
            <a:endParaRPr lang="en-US"/>
          </a:p>
        </p:txBody>
      </p:sp>
    </p:spTree>
    <p:extLst>
      <p:ext uri="{BB962C8B-B14F-4D97-AF65-F5344CB8AC3E}">
        <p14:creationId xmlns:p14="http://schemas.microsoft.com/office/powerpoint/2010/main" val="1412498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 </a:t>
            </a:r>
            <a:r>
              <a:rPr lang="en-US" dirty="0" err="1" smtClean="0"/>
              <a:t>changements</a:t>
            </a:r>
            <a:r>
              <a:rPr lang="en-US" dirty="0" smtClean="0"/>
              <a:t> </a:t>
            </a:r>
            <a:r>
              <a:rPr lang="en-US" dirty="0" err="1" smtClean="0"/>
              <a:t>dans</a:t>
            </a:r>
            <a:r>
              <a:rPr lang="en-US" dirty="0" smtClean="0"/>
              <a:t> le travail </a:t>
            </a:r>
            <a:r>
              <a:rPr lang="en-US" dirty="0" err="1" smtClean="0"/>
              <a:t>peuvent</a:t>
            </a:r>
            <a:r>
              <a:rPr lang="en-US" dirty="0" smtClean="0"/>
              <a:t> </a:t>
            </a:r>
            <a:r>
              <a:rPr lang="en-US" dirty="0" err="1" smtClean="0"/>
              <a:t>engendrer</a:t>
            </a:r>
            <a:r>
              <a:rPr lang="en-US" dirty="0" smtClean="0"/>
              <a:t> de nouveaux </a:t>
            </a:r>
            <a:r>
              <a:rPr lang="en-US" dirty="0" err="1" smtClean="0"/>
              <a:t>risques</a:t>
            </a:r>
            <a:r>
              <a:rPr lang="en-US" dirty="0" smtClean="0"/>
              <a:t> </a:t>
            </a:r>
            <a:r>
              <a:rPr lang="en-US" dirty="0" err="1" smtClean="0"/>
              <a:t>professionnels</a:t>
            </a:r>
            <a:r>
              <a:rPr lang="en-US" dirty="0" smtClean="0"/>
              <a:t> pour la santé. Notre </a:t>
            </a:r>
            <a:r>
              <a:rPr lang="en-US" dirty="0" err="1" smtClean="0"/>
              <a:t>objectif</a:t>
            </a:r>
            <a:r>
              <a:rPr lang="en-US" dirty="0" smtClean="0"/>
              <a:t> </a:t>
            </a:r>
            <a:r>
              <a:rPr lang="en-US" dirty="0" err="1" smtClean="0"/>
              <a:t>est</a:t>
            </a:r>
            <a:r>
              <a:rPr lang="en-US" dirty="0" smtClean="0"/>
              <a:t> de </a:t>
            </a:r>
            <a:r>
              <a:rPr lang="en-US" dirty="0" err="1" smtClean="0"/>
              <a:t>développer</a:t>
            </a:r>
            <a:r>
              <a:rPr lang="en-US" dirty="0" smtClean="0"/>
              <a:t>, </a:t>
            </a:r>
            <a:r>
              <a:rPr lang="en-US" dirty="0" err="1" smtClean="0"/>
              <a:t>d’implémenter</a:t>
            </a:r>
            <a:r>
              <a:rPr lang="en-US" dirty="0" smtClean="0"/>
              <a:t> et </a:t>
            </a:r>
            <a:r>
              <a:rPr lang="en-US" dirty="0" err="1" smtClean="0"/>
              <a:t>d’évaluer</a:t>
            </a:r>
            <a:r>
              <a:rPr lang="en-US" dirty="0" smtClean="0"/>
              <a:t> un </a:t>
            </a:r>
            <a:r>
              <a:rPr lang="en-US" dirty="0" err="1" smtClean="0"/>
              <a:t>outil</a:t>
            </a:r>
            <a:r>
              <a:rPr lang="en-US" dirty="0" smtClean="0"/>
              <a:t> en </a:t>
            </a:r>
            <a:r>
              <a:rPr lang="en-US" dirty="0" err="1" smtClean="0"/>
              <a:t>ligne</a:t>
            </a:r>
            <a:r>
              <a:rPr lang="en-US" dirty="0" smtClean="0"/>
              <a:t> </a:t>
            </a:r>
            <a:r>
              <a:rPr lang="en-US" dirty="0" err="1" smtClean="0"/>
              <a:t>appelé</a:t>
            </a:r>
            <a:r>
              <a:rPr lang="en-US" dirty="0" smtClean="0"/>
              <a:t> SIGNAAL, pour la </a:t>
            </a:r>
            <a:r>
              <a:rPr lang="en-US" dirty="0" err="1" smtClean="0"/>
              <a:t>déclaration</a:t>
            </a:r>
            <a:r>
              <a:rPr lang="en-US" dirty="0" smtClean="0"/>
              <a:t> et </a:t>
            </a:r>
            <a:r>
              <a:rPr lang="en-US" dirty="0" err="1" smtClean="0"/>
              <a:t>l’évaluation</a:t>
            </a:r>
            <a:r>
              <a:rPr lang="en-US" dirty="0" smtClean="0"/>
              <a:t> de nouveaux </a:t>
            </a:r>
            <a:r>
              <a:rPr lang="en-US" dirty="0" err="1" smtClean="0"/>
              <a:t>risques</a:t>
            </a:r>
            <a:r>
              <a:rPr lang="en-US" dirty="0" smtClean="0"/>
              <a:t> </a:t>
            </a:r>
            <a:r>
              <a:rPr lang="en-US" dirty="0" err="1" smtClean="0"/>
              <a:t>professionnels</a:t>
            </a:r>
            <a:r>
              <a:rPr lang="en-US" dirty="0" smtClean="0"/>
              <a:t>. </a:t>
            </a:r>
          </a:p>
          <a:p>
            <a:r>
              <a:rPr lang="en-US" dirty="0" smtClean="0"/>
              <a:t>Le </a:t>
            </a:r>
            <a:r>
              <a:rPr lang="en-US" dirty="0" err="1" smtClean="0"/>
              <a:t>développement</a:t>
            </a:r>
            <a:r>
              <a:rPr lang="en-US" dirty="0" smtClean="0"/>
              <a:t> de </a:t>
            </a:r>
            <a:r>
              <a:rPr lang="en-US" dirty="0" err="1" smtClean="0"/>
              <a:t>l’outil</a:t>
            </a:r>
            <a:r>
              <a:rPr lang="en-US" dirty="0" smtClean="0"/>
              <a:t> de </a:t>
            </a:r>
            <a:r>
              <a:rPr lang="en-US" dirty="0" err="1" smtClean="0"/>
              <a:t>déclaration</a:t>
            </a:r>
            <a:r>
              <a:rPr lang="en-US" dirty="0" smtClean="0"/>
              <a:t> en </a:t>
            </a:r>
            <a:r>
              <a:rPr lang="en-US" dirty="0" err="1" smtClean="0"/>
              <a:t>ligne</a:t>
            </a:r>
            <a:r>
              <a:rPr lang="en-US" dirty="0" smtClean="0"/>
              <a:t> avec un </a:t>
            </a:r>
            <a:r>
              <a:rPr lang="en-US" dirty="0" err="1" smtClean="0"/>
              <a:t>formulaire</a:t>
            </a:r>
            <a:r>
              <a:rPr lang="en-US" dirty="0" smtClean="0"/>
              <a:t> en </a:t>
            </a:r>
            <a:r>
              <a:rPr lang="en-US" dirty="0" err="1" smtClean="0"/>
              <a:t>ligne</a:t>
            </a:r>
            <a:r>
              <a:rPr lang="en-US" dirty="0" smtClean="0"/>
              <a:t>, un site Web public et </a:t>
            </a:r>
            <a:r>
              <a:rPr lang="en-US" dirty="0" err="1" smtClean="0"/>
              <a:t>une</a:t>
            </a:r>
            <a:r>
              <a:rPr lang="en-US" dirty="0" smtClean="0"/>
              <a:t> </a:t>
            </a:r>
            <a:r>
              <a:rPr lang="en-US" dirty="0" err="1" smtClean="0"/>
              <a:t>procédure</a:t>
            </a:r>
            <a:r>
              <a:rPr lang="en-US" dirty="0" smtClean="0"/>
              <a:t> </a:t>
            </a:r>
            <a:r>
              <a:rPr lang="en-US" dirty="0" err="1" smtClean="0"/>
              <a:t>d’évaluation</a:t>
            </a:r>
            <a:r>
              <a:rPr lang="en-US" dirty="0" smtClean="0"/>
              <a:t> </a:t>
            </a:r>
            <a:r>
              <a:rPr lang="en-US" dirty="0" err="1" smtClean="0"/>
              <a:t>est</a:t>
            </a:r>
            <a:r>
              <a:rPr lang="en-US" dirty="0" smtClean="0"/>
              <a:t> </a:t>
            </a:r>
            <a:r>
              <a:rPr lang="en-US" dirty="0" err="1" smtClean="0"/>
              <a:t>basé</a:t>
            </a:r>
            <a:r>
              <a:rPr lang="en-US" dirty="0" smtClean="0"/>
              <a:t> </a:t>
            </a:r>
            <a:r>
              <a:rPr lang="en-US" dirty="0" err="1" smtClean="0"/>
              <a:t>sur</a:t>
            </a:r>
            <a:r>
              <a:rPr lang="en-US" dirty="0" smtClean="0"/>
              <a:t> </a:t>
            </a:r>
            <a:r>
              <a:rPr lang="en-US" dirty="0" err="1" smtClean="0"/>
              <a:t>une</a:t>
            </a:r>
            <a:r>
              <a:rPr lang="en-US" dirty="0" smtClean="0"/>
              <a:t> </a:t>
            </a:r>
            <a:r>
              <a:rPr lang="en-US" dirty="0" err="1" smtClean="0"/>
              <a:t>approche</a:t>
            </a:r>
            <a:r>
              <a:rPr lang="en-US" dirty="0" smtClean="0"/>
              <a:t> </a:t>
            </a:r>
            <a:r>
              <a:rPr lang="en-US" dirty="0" err="1" smtClean="0"/>
              <a:t>itérative</a:t>
            </a:r>
            <a:r>
              <a:rPr lang="en-US" dirty="0" smtClean="0"/>
              <a:t>. </a:t>
            </a:r>
            <a:r>
              <a:rPr lang="en-US" dirty="0" err="1" smtClean="0"/>
              <a:t>Depuis</a:t>
            </a:r>
            <a:r>
              <a:rPr lang="en-US" dirty="0" smtClean="0"/>
              <a:t> le </a:t>
            </a:r>
            <a:r>
              <a:rPr lang="en-US" dirty="0" err="1" smtClean="0"/>
              <a:t>mois</a:t>
            </a:r>
            <a:r>
              <a:rPr lang="en-US" dirty="0" smtClean="0"/>
              <a:t> de </a:t>
            </a:r>
            <a:r>
              <a:rPr lang="en-US" dirty="0" err="1" smtClean="0"/>
              <a:t>juillet</a:t>
            </a:r>
            <a:r>
              <a:rPr lang="en-US" dirty="0" smtClean="0"/>
              <a:t> 2013, les </a:t>
            </a:r>
            <a:r>
              <a:rPr lang="en-US" dirty="0" err="1" smtClean="0"/>
              <a:t>médecins</a:t>
            </a:r>
            <a:r>
              <a:rPr lang="en-US" dirty="0" smtClean="0"/>
              <a:t> </a:t>
            </a:r>
            <a:r>
              <a:rPr lang="en-US" dirty="0" err="1" smtClean="0"/>
              <a:t>d’entreprise</a:t>
            </a:r>
            <a:r>
              <a:rPr lang="en-US" dirty="0" smtClean="0"/>
              <a:t> </a:t>
            </a:r>
            <a:r>
              <a:rPr lang="en-US" dirty="0" err="1" smtClean="0"/>
              <a:t>peuvent</a:t>
            </a:r>
            <a:r>
              <a:rPr lang="en-US" dirty="0" smtClean="0"/>
              <a:t> signaler </a:t>
            </a:r>
            <a:r>
              <a:rPr lang="en-US" dirty="0" err="1" smtClean="0"/>
              <a:t>leurs</a:t>
            </a:r>
            <a:r>
              <a:rPr lang="en-US" dirty="0" smtClean="0"/>
              <a:t> soupçons par rapport </a:t>
            </a:r>
            <a:r>
              <a:rPr lang="en-US" dirty="0" err="1" smtClean="0"/>
              <a:t>à</a:t>
            </a:r>
            <a:r>
              <a:rPr lang="en-US" dirty="0" smtClean="0"/>
              <a:t> un nouveau lien entre les </a:t>
            </a:r>
            <a:r>
              <a:rPr lang="en-US" dirty="0" err="1" smtClean="0"/>
              <a:t>problèmes</a:t>
            </a:r>
            <a:r>
              <a:rPr lang="en-US" dirty="0" smtClean="0"/>
              <a:t> de santé, </a:t>
            </a:r>
            <a:r>
              <a:rPr lang="en-US" dirty="0" err="1" smtClean="0"/>
              <a:t>l’exposition</a:t>
            </a:r>
            <a:r>
              <a:rPr lang="en-US" dirty="0" smtClean="0"/>
              <a:t> et/</a:t>
            </a:r>
            <a:r>
              <a:rPr lang="en-US" dirty="0" err="1" smtClean="0"/>
              <a:t>ou</a:t>
            </a:r>
            <a:r>
              <a:rPr lang="en-US" dirty="0" smtClean="0"/>
              <a:t> la situation de travail via </a:t>
            </a:r>
            <a:r>
              <a:rPr lang="en-US" dirty="0" err="1" smtClean="0"/>
              <a:t>www.signaal.info</a:t>
            </a:r>
            <a:r>
              <a:rPr lang="en-US" dirty="0" smtClean="0"/>
              <a:t>. </a:t>
            </a:r>
          </a:p>
          <a:p>
            <a:r>
              <a:rPr lang="en-US" dirty="0" err="1" smtClean="0"/>
              <a:t>Tous</a:t>
            </a:r>
            <a:r>
              <a:rPr lang="en-US" dirty="0" smtClean="0"/>
              <a:t> les </a:t>
            </a:r>
            <a:r>
              <a:rPr lang="en-US" dirty="0" err="1" smtClean="0"/>
              <a:t>cas</a:t>
            </a:r>
            <a:r>
              <a:rPr lang="en-US" dirty="0" smtClean="0"/>
              <a:t> </a:t>
            </a:r>
            <a:r>
              <a:rPr lang="en-US" dirty="0" err="1" smtClean="0"/>
              <a:t>où</a:t>
            </a:r>
            <a:r>
              <a:rPr lang="en-US" dirty="0" smtClean="0"/>
              <a:t> le </a:t>
            </a:r>
            <a:r>
              <a:rPr lang="en-US" dirty="0" err="1" smtClean="0"/>
              <a:t>médecin</a:t>
            </a:r>
            <a:r>
              <a:rPr lang="en-US" dirty="0" smtClean="0"/>
              <a:t> du travail </a:t>
            </a:r>
            <a:r>
              <a:rPr lang="en-US" dirty="0" err="1" smtClean="0"/>
              <a:t>suspecte</a:t>
            </a:r>
            <a:r>
              <a:rPr lang="en-US" dirty="0" smtClean="0"/>
              <a:t> </a:t>
            </a:r>
            <a:r>
              <a:rPr lang="en-US" dirty="0" err="1" smtClean="0"/>
              <a:t>une</a:t>
            </a:r>
            <a:r>
              <a:rPr lang="en-US" dirty="0" smtClean="0"/>
              <a:t> nouvelle </a:t>
            </a:r>
            <a:r>
              <a:rPr lang="en-US" dirty="0" err="1" smtClean="0"/>
              <a:t>combinaison</a:t>
            </a:r>
            <a:r>
              <a:rPr lang="en-US" dirty="0" smtClean="0"/>
              <a:t> </a:t>
            </a:r>
            <a:r>
              <a:rPr lang="en-US" dirty="0" err="1" smtClean="0"/>
              <a:t>problèmes</a:t>
            </a:r>
            <a:r>
              <a:rPr lang="en-US" dirty="0" smtClean="0"/>
              <a:t> de santé-exposition-situation </a:t>
            </a:r>
            <a:r>
              <a:rPr lang="en-US" dirty="0" err="1" smtClean="0"/>
              <a:t>professionnelle</a:t>
            </a:r>
            <a:r>
              <a:rPr lang="en-US" dirty="0" smtClean="0"/>
              <a:t>. Il ne </a:t>
            </a:r>
            <a:r>
              <a:rPr lang="en-US" dirty="0" err="1" smtClean="0"/>
              <a:t>faut</a:t>
            </a:r>
            <a:r>
              <a:rPr lang="en-US" dirty="0" smtClean="0"/>
              <a:t> pas </a:t>
            </a:r>
            <a:r>
              <a:rPr lang="en-US" dirty="0" err="1" smtClean="0"/>
              <a:t>être</a:t>
            </a:r>
            <a:r>
              <a:rPr lang="en-US" dirty="0" smtClean="0"/>
              <a:t> certain au </a:t>
            </a:r>
            <a:r>
              <a:rPr lang="en-US" dirty="0" err="1" smtClean="0"/>
              <a:t>préalable</a:t>
            </a:r>
            <a:r>
              <a:rPr lang="en-US" dirty="0" smtClean="0"/>
              <a:t> de </a:t>
            </a:r>
            <a:r>
              <a:rPr lang="en-US" dirty="0" err="1" smtClean="0"/>
              <a:t>l'existence</a:t>
            </a:r>
            <a:r>
              <a:rPr lang="en-US" dirty="0" smtClean="0"/>
              <a:t> d'un nouveau lien. </a:t>
            </a:r>
            <a:r>
              <a:rPr lang="en-US" dirty="0" err="1" smtClean="0"/>
              <a:t>C'est</a:t>
            </a:r>
            <a:r>
              <a:rPr lang="en-US" dirty="0" smtClean="0"/>
              <a:t> </a:t>
            </a:r>
            <a:r>
              <a:rPr lang="en-US" dirty="0" err="1" smtClean="0"/>
              <a:t>précisément</a:t>
            </a:r>
            <a:r>
              <a:rPr lang="en-US" dirty="0" smtClean="0"/>
              <a:t> </a:t>
            </a:r>
            <a:r>
              <a:rPr lang="en-US" dirty="0" err="1" smtClean="0"/>
              <a:t>ici</a:t>
            </a:r>
            <a:r>
              <a:rPr lang="en-US" dirty="0" smtClean="0"/>
              <a:t> </a:t>
            </a:r>
            <a:r>
              <a:rPr lang="en-US" dirty="0" err="1" smtClean="0"/>
              <a:t>que</a:t>
            </a:r>
            <a:r>
              <a:rPr lang="en-US" dirty="0" smtClean="0"/>
              <a:t> nous </a:t>
            </a:r>
            <a:r>
              <a:rPr lang="en-US" dirty="0" err="1" smtClean="0"/>
              <a:t>intervenons</a:t>
            </a:r>
            <a:r>
              <a:rPr lang="en-US" dirty="0" smtClean="0"/>
              <a:t> par le </a:t>
            </a:r>
            <a:r>
              <a:rPr lang="en-US" dirty="0" err="1" smtClean="0"/>
              <a:t>biais</a:t>
            </a:r>
            <a:r>
              <a:rPr lang="en-US" dirty="0" smtClean="0"/>
              <a:t> de </a:t>
            </a:r>
            <a:r>
              <a:rPr lang="en-US" dirty="0" err="1" smtClean="0"/>
              <a:t>ce</a:t>
            </a:r>
            <a:r>
              <a:rPr lang="en-US" dirty="0" smtClean="0"/>
              <a:t> </a:t>
            </a:r>
            <a:r>
              <a:rPr lang="en-US" dirty="0" err="1" smtClean="0"/>
              <a:t>guichet</a:t>
            </a:r>
            <a:r>
              <a:rPr lang="en-US" dirty="0" smtClean="0"/>
              <a:t>. </a:t>
            </a:r>
            <a:r>
              <a:rPr lang="en-US" dirty="0" err="1" smtClean="0"/>
              <a:t>Vous</a:t>
            </a:r>
            <a:r>
              <a:rPr lang="en-US" dirty="0" smtClean="0"/>
              <a:t> </a:t>
            </a:r>
            <a:r>
              <a:rPr lang="en-US" dirty="0" err="1" smtClean="0"/>
              <a:t>pouvez</a:t>
            </a:r>
            <a:r>
              <a:rPr lang="en-US" dirty="0" smtClean="0"/>
              <a:t> y </a:t>
            </a:r>
            <a:r>
              <a:rPr lang="en-US" dirty="0" err="1" smtClean="0"/>
              <a:t>soumettre</a:t>
            </a:r>
            <a:r>
              <a:rPr lang="en-US" dirty="0" smtClean="0"/>
              <a:t> </a:t>
            </a:r>
            <a:r>
              <a:rPr lang="en-US" dirty="0" err="1" smtClean="0"/>
              <a:t>vos</a:t>
            </a:r>
            <a:r>
              <a:rPr lang="en-US" dirty="0" smtClean="0"/>
              <a:t> notifications. Des </a:t>
            </a:r>
            <a:r>
              <a:rPr lang="en-US" dirty="0" err="1" smtClean="0"/>
              <a:t>informations</a:t>
            </a:r>
            <a:r>
              <a:rPr lang="en-US" dirty="0" smtClean="0"/>
              <a:t> </a:t>
            </a:r>
            <a:r>
              <a:rPr lang="en-US" dirty="0" err="1" smtClean="0"/>
              <a:t>vous</a:t>
            </a:r>
            <a:r>
              <a:rPr lang="en-US" dirty="0" smtClean="0"/>
              <a:t> </a:t>
            </a:r>
            <a:r>
              <a:rPr lang="en-US" dirty="0" err="1" smtClean="0"/>
              <a:t>seront</a:t>
            </a:r>
            <a:r>
              <a:rPr lang="en-US" dirty="0" smtClean="0"/>
              <a:t> </a:t>
            </a:r>
            <a:r>
              <a:rPr lang="en-US" dirty="0" err="1" smtClean="0"/>
              <a:t>demandées</a:t>
            </a:r>
            <a:r>
              <a:rPr lang="en-US" dirty="0" smtClean="0"/>
              <a:t> </a:t>
            </a:r>
            <a:r>
              <a:rPr lang="en-US" dirty="0" err="1" smtClean="0"/>
              <a:t>concernant</a:t>
            </a:r>
            <a:r>
              <a:rPr lang="en-US" dirty="0" smtClean="0"/>
              <a:t> les </a:t>
            </a:r>
            <a:r>
              <a:rPr lang="en-US" dirty="0" err="1" smtClean="0"/>
              <a:t>problèmes</a:t>
            </a:r>
            <a:r>
              <a:rPr lang="en-US" dirty="0" smtClean="0"/>
              <a:t> de santé, le travail et </a:t>
            </a:r>
            <a:r>
              <a:rPr lang="en-US" dirty="0" err="1" smtClean="0"/>
              <a:t>l'exposition</a:t>
            </a:r>
            <a:r>
              <a:rPr lang="en-US" dirty="0" smtClean="0"/>
              <a:t> en question. </a:t>
            </a:r>
            <a:r>
              <a:rPr lang="en-US" dirty="0" err="1" smtClean="0"/>
              <a:t>Vous</a:t>
            </a:r>
            <a:r>
              <a:rPr lang="en-US" dirty="0" smtClean="0"/>
              <a:t> </a:t>
            </a:r>
            <a:r>
              <a:rPr lang="en-US" dirty="0" err="1" smtClean="0"/>
              <a:t>pouvez</a:t>
            </a:r>
            <a:r>
              <a:rPr lang="en-US" dirty="0" smtClean="0"/>
              <a:t> </a:t>
            </a:r>
            <a:r>
              <a:rPr lang="en-US" dirty="0" err="1" smtClean="0"/>
              <a:t>donc</a:t>
            </a:r>
            <a:r>
              <a:rPr lang="en-US" dirty="0" smtClean="0"/>
              <a:t> </a:t>
            </a:r>
            <a:r>
              <a:rPr lang="en-US" dirty="0" err="1" smtClean="0"/>
              <a:t>transmettre</a:t>
            </a:r>
            <a:r>
              <a:rPr lang="en-US" dirty="0" smtClean="0"/>
              <a:t> par le </a:t>
            </a:r>
            <a:r>
              <a:rPr lang="en-US" dirty="0" err="1" smtClean="0"/>
              <a:t>biais</a:t>
            </a:r>
            <a:r>
              <a:rPr lang="en-US" dirty="0" smtClean="0"/>
              <a:t> de </a:t>
            </a:r>
            <a:r>
              <a:rPr lang="en-US" dirty="0" err="1" smtClean="0"/>
              <a:t>ce</a:t>
            </a:r>
            <a:r>
              <a:rPr lang="en-US" dirty="0" smtClean="0"/>
              <a:t> </a:t>
            </a:r>
            <a:r>
              <a:rPr lang="en-US" dirty="0" err="1" smtClean="0"/>
              <a:t>système</a:t>
            </a:r>
            <a:r>
              <a:rPr lang="en-US" dirty="0" smtClean="0"/>
              <a:t> les nouveaux liens </a:t>
            </a:r>
            <a:r>
              <a:rPr lang="en-US" dirty="0" err="1" smtClean="0"/>
              <a:t>possibles</a:t>
            </a:r>
            <a:r>
              <a:rPr lang="en-US" dirty="0" smtClean="0"/>
              <a:t> entre </a:t>
            </a:r>
            <a:r>
              <a:rPr lang="en-US" dirty="0" err="1" smtClean="0"/>
              <a:t>problèmes</a:t>
            </a:r>
            <a:r>
              <a:rPr lang="en-US" dirty="0" smtClean="0"/>
              <a:t> de santé et travail. </a:t>
            </a:r>
            <a:r>
              <a:rPr lang="en-US" dirty="0" err="1" smtClean="0"/>
              <a:t>Ces</a:t>
            </a:r>
            <a:r>
              <a:rPr lang="en-US" dirty="0" smtClean="0"/>
              <a:t> notifications ne </a:t>
            </a:r>
            <a:r>
              <a:rPr lang="en-US" dirty="0" err="1" smtClean="0"/>
              <a:t>doivent</a:t>
            </a:r>
            <a:r>
              <a:rPr lang="en-US" dirty="0" smtClean="0"/>
              <a:t> pas se limiter aux </a:t>
            </a:r>
            <a:r>
              <a:rPr lang="en-US" dirty="0" err="1" smtClean="0"/>
              <a:t>problèmes</a:t>
            </a:r>
            <a:r>
              <a:rPr lang="en-US" dirty="0" smtClean="0"/>
              <a:t> de santé </a:t>
            </a:r>
            <a:r>
              <a:rPr lang="en-US" dirty="0" err="1" smtClean="0"/>
              <a:t>d'une</a:t>
            </a:r>
            <a:r>
              <a:rPr lang="en-US" dirty="0" smtClean="0"/>
              <a:t> </a:t>
            </a:r>
            <a:r>
              <a:rPr lang="en-US" dirty="0" err="1" smtClean="0"/>
              <a:t>seule</a:t>
            </a:r>
            <a:r>
              <a:rPr lang="en-US" dirty="0" smtClean="0"/>
              <a:t> </a:t>
            </a:r>
            <a:r>
              <a:rPr lang="en-US" dirty="0" err="1" smtClean="0"/>
              <a:t>personne</a:t>
            </a:r>
            <a:r>
              <a:rPr lang="en-US" dirty="0" smtClean="0"/>
              <a:t> ; </a:t>
            </a:r>
            <a:r>
              <a:rPr lang="en-US" dirty="0" err="1" smtClean="0"/>
              <a:t>elles</a:t>
            </a:r>
            <a:r>
              <a:rPr lang="en-US" dirty="0" smtClean="0"/>
              <a:t> </a:t>
            </a:r>
            <a:r>
              <a:rPr lang="en-US" dirty="0" err="1" smtClean="0"/>
              <a:t>peuvent</a:t>
            </a:r>
            <a:r>
              <a:rPr lang="en-US" dirty="0" smtClean="0"/>
              <a:t> </a:t>
            </a:r>
            <a:r>
              <a:rPr lang="en-US" dirty="0" err="1" smtClean="0"/>
              <a:t>concerner</a:t>
            </a:r>
            <a:r>
              <a:rPr lang="en-US" dirty="0" smtClean="0"/>
              <a:t> </a:t>
            </a:r>
            <a:r>
              <a:rPr lang="en-US" dirty="0" err="1" smtClean="0"/>
              <a:t>plusieurs</a:t>
            </a:r>
            <a:r>
              <a:rPr lang="en-US" dirty="0" smtClean="0"/>
              <a:t> </a:t>
            </a:r>
            <a:r>
              <a:rPr lang="en-US" dirty="0" err="1" smtClean="0"/>
              <a:t>personnes</a:t>
            </a:r>
            <a:r>
              <a:rPr lang="en-US" dirty="0" smtClean="0"/>
              <a:t>. Si </a:t>
            </a:r>
            <a:r>
              <a:rPr lang="en-US" dirty="0" err="1" smtClean="0"/>
              <a:t>vous</a:t>
            </a:r>
            <a:r>
              <a:rPr lang="en-US" dirty="0" smtClean="0"/>
              <a:t> le </a:t>
            </a:r>
            <a:r>
              <a:rPr lang="en-US" dirty="0" err="1" smtClean="0"/>
              <a:t>souhaitez</a:t>
            </a:r>
            <a:r>
              <a:rPr lang="en-US" dirty="0" smtClean="0"/>
              <a:t>, </a:t>
            </a:r>
            <a:r>
              <a:rPr lang="en-US" dirty="0" err="1" smtClean="0"/>
              <a:t>vous</a:t>
            </a:r>
            <a:r>
              <a:rPr lang="en-US" dirty="0" smtClean="0"/>
              <a:t> </a:t>
            </a:r>
            <a:r>
              <a:rPr lang="en-US" dirty="0" err="1" smtClean="0"/>
              <a:t>pouvez</a:t>
            </a:r>
            <a:r>
              <a:rPr lang="en-US" dirty="0" smtClean="0"/>
              <a:t> </a:t>
            </a:r>
            <a:r>
              <a:rPr lang="en-US" dirty="0" err="1" smtClean="0"/>
              <a:t>ajouter</a:t>
            </a:r>
            <a:r>
              <a:rPr lang="en-US" dirty="0" smtClean="0"/>
              <a:t> des </a:t>
            </a:r>
            <a:r>
              <a:rPr lang="en-US" dirty="0" err="1" smtClean="0"/>
              <a:t>informations</a:t>
            </a:r>
            <a:r>
              <a:rPr lang="en-US" dirty="0" smtClean="0"/>
              <a:t> </a:t>
            </a:r>
            <a:r>
              <a:rPr lang="en-US" dirty="0" err="1" smtClean="0"/>
              <a:t>sur</a:t>
            </a:r>
            <a:r>
              <a:rPr lang="en-US" dirty="0" smtClean="0"/>
              <a:t> les </a:t>
            </a:r>
            <a:r>
              <a:rPr lang="en-US" dirty="0" err="1" smtClean="0"/>
              <a:t>facteurs</a:t>
            </a:r>
            <a:r>
              <a:rPr lang="en-US" dirty="0" smtClean="0"/>
              <a:t> </a:t>
            </a:r>
            <a:r>
              <a:rPr lang="en-US" dirty="0" err="1" smtClean="0"/>
              <a:t>pertinents</a:t>
            </a:r>
            <a:r>
              <a:rPr lang="en-US" dirty="0" smtClean="0"/>
              <a:t>, les </a:t>
            </a:r>
            <a:r>
              <a:rPr lang="en-US" dirty="0" err="1" smtClean="0"/>
              <a:t>mesures</a:t>
            </a:r>
            <a:r>
              <a:rPr lang="en-US" dirty="0" smtClean="0"/>
              <a:t> </a:t>
            </a:r>
            <a:r>
              <a:rPr lang="en-US" dirty="0" err="1" smtClean="0"/>
              <a:t>prises</a:t>
            </a:r>
            <a:r>
              <a:rPr lang="en-US" dirty="0" smtClean="0"/>
              <a:t> et le </a:t>
            </a:r>
            <a:r>
              <a:rPr lang="en-US" dirty="0" err="1" smtClean="0"/>
              <a:t>suivi</a:t>
            </a:r>
            <a:r>
              <a:rPr lang="en-US" dirty="0" smtClean="0"/>
              <a:t>. Il </a:t>
            </a:r>
            <a:r>
              <a:rPr lang="en-US" dirty="0" err="1" smtClean="0"/>
              <a:t>est</a:t>
            </a:r>
            <a:r>
              <a:rPr lang="en-US" dirty="0" smtClean="0"/>
              <a:t> </a:t>
            </a:r>
            <a:r>
              <a:rPr lang="en-US" dirty="0" err="1" smtClean="0"/>
              <a:t>également</a:t>
            </a:r>
            <a:r>
              <a:rPr lang="en-US" dirty="0" smtClean="0"/>
              <a:t> possible de poser </a:t>
            </a:r>
            <a:r>
              <a:rPr lang="en-US" dirty="0" err="1" smtClean="0"/>
              <a:t>une</a:t>
            </a:r>
            <a:r>
              <a:rPr lang="en-US" dirty="0" smtClean="0"/>
              <a:t> question </a:t>
            </a:r>
            <a:r>
              <a:rPr lang="en-US" dirty="0" err="1" smtClean="0"/>
              <a:t>concernant</a:t>
            </a:r>
            <a:r>
              <a:rPr lang="en-US" dirty="0" smtClean="0"/>
              <a:t> </a:t>
            </a:r>
            <a:r>
              <a:rPr lang="en-US" dirty="0" err="1" smtClean="0"/>
              <a:t>votre</a:t>
            </a:r>
            <a:r>
              <a:rPr lang="en-US" dirty="0" smtClean="0"/>
              <a:t> notification.</a:t>
            </a:r>
          </a:p>
          <a:p>
            <a:endParaRPr lang="en-US" dirty="0"/>
          </a:p>
        </p:txBody>
      </p:sp>
      <p:sp>
        <p:nvSpPr>
          <p:cNvPr id="4" name="Slide Number Placeholder 3"/>
          <p:cNvSpPr>
            <a:spLocks noGrp="1"/>
          </p:cNvSpPr>
          <p:nvPr>
            <p:ph type="sldNum" sz="quarter" idx="10"/>
          </p:nvPr>
        </p:nvSpPr>
        <p:spPr/>
        <p:txBody>
          <a:bodyPr/>
          <a:lstStyle/>
          <a:p>
            <a:fld id="{5912107F-28F0-534B-B4B7-8D62E3D0428C}" type="slidenum">
              <a:rPr lang="en-US" smtClean="0"/>
              <a:t>11</a:t>
            </a:fld>
            <a:endParaRPr lang="en-US"/>
          </a:p>
        </p:txBody>
      </p:sp>
    </p:spTree>
    <p:extLst>
      <p:ext uri="{BB962C8B-B14F-4D97-AF65-F5344CB8AC3E}">
        <p14:creationId xmlns:p14="http://schemas.microsoft.com/office/powerpoint/2010/main" val="1907721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 </a:t>
            </a:r>
            <a:r>
              <a:rPr lang="en-US" dirty="0" err="1" smtClean="0"/>
              <a:t>changements</a:t>
            </a:r>
            <a:r>
              <a:rPr lang="en-US" dirty="0" smtClean="0"/>
              <a:t> </a:t>
            </a:r>
            <a:r>
              <a:rPr lang="en-US" dirty="0" err="1" smtClean="0"/>
              <a:t>dans</a:t>
            </a:r>
            <a:r>
              <a:rPr lang="en-US" dirty="0" smtClean="0"/>
              <a:t> le travail </a:t>
            </a:r>
            <a:r>
              <a:rPr lang="en-US" dirty="0" err="1" smtClean="0"/>
              <a:t>peuvent</a:t>
            </a:r>
            <a:r>
              <a:rPr lang="en-US" dirty="0" smtClean="0"/>
              <a:t> </a:t>
            </a:r>
            <a:r>
              <a:rPr lang="en-US" dirty="0" err="1" smtClean="0"/>
              <a:t>engendrer</a:t>
            </a:r>
            <a:r>
              <a:rPr lang="en-US" dirty="0" smtClean="0"/>
              <a:t> de nouveaux </a:t>
            </a:r>
            <a:r>
              <a:rPr lang="en-US" dirty="0" err="1" smtClean="0"/>
              <a:t>risques</a:t>
            </a:r>
            <a:r>
              <a:rPr lang="en-US" dirty="0" smtClean="0"/>
              <a:t> </a:t>
            </a:r>
            <a:r>
              <a:rPr lang="en-US" dirty="0" err="1" smtClean="0"/>
              <a:t>professionnels</a:t>
            </a:r>
            <a:r>
              <a:rPr lang="en-US" dirty="0" smtClean="0"/>
              <a:t> pour la santé. Notre </a:t>
            </a:r>
            <a:r>
              <a:rPr lang="en-US" dirty="0" err="1" smtClean="0"/>
              <a:t>objectif</a:t>
            </a:r>
            <a:r>
              <a:rPr lang="en-US" dirty="0" smtClean="0"/>
              <a:t> </a:t>
            </a:r>
            <a:r>
              <a:rPr lang="en-US" dirty="0" err="1" smtClean="0"/>
              <a:t>est</a:t>
            </a:r>
            <a:r>
              <a:rPr lang="en-US" dirty="0" smtClean="0"/>
              <a:t> de </a:t>
            </a:r>
            <a:r>
              <a:rPr lang="en-US" dirty="0" err="1" smtClean="0"/>
              <a:t>développer</a:t>
            </a:r>
            <a:r>
              <a:rPr lang="en-US" dirty="0" smtClean="0"/>
              <a:t>, </a:t>
            </a:r>
            <a:r>
              <a:rPr lang="en-US" dirty="0" err="1" smtClean="0"/>
              <a:t>d’implémenter</a:t>
            </a:r>
            <a:r>
              <a:rPr lang="en-US" dirty="0" smtClean="0"/>
              <a:t> et </a:t>
            </a:r>
            <a:r>
              <a:rPr lang="en-US" dirty="0" err="1" smtClean="0"/>
              <a:t>d’évaluer</a:t>
            </a:r>
            <a:r>
              <a:rPr lang="en-US" dirty="0" smtClean="0"/>
              <a:t> un </a:t>
            </a:r>
            <a:r>
              <a:rPr lang="en-US" dirty="0" err="1" smtClean="0"/>
              <a:t>outil</a:t>
            </a:r>
            <a:r>
              <a:rPr lang="en-US" dirty="0" smtClean="0"/>
              <a:t> en </a:t>
            </a:r>
            <a:r>
              <a:rPr lang="en-US" dirty="0" err="1" smtClean="0"/>
              <a:t>ligne</a:t>
            </a:r>
            <a:r>
              <a:rPr lang="en-US" dirty="0" smtClean="0"/>
              <a:t> </a:t>
            </a:r>
            <a:r>
              <a:rPr lang="en-US" dirty="0" err="1" smtClean="0"/>
              <a:t>appelé</a:t>
            </a:r>
            <a:r>
              <a:rPr lang="en-US" dirty="0" smtClean="0"/>
              <a:t> SIGNAAL, pour la </a:t>
            </a:r>
            <a:r>
              <a:rPr lang="en-US" dirty="0" err="1" smtClean="0"/>
              <a:t>déclaration</a:t>
            </a:r>
            <a:r>
              <a:rPr lang="en-US" dirty="0" smtClean="0"/>
              <a:t> et </a:t>
            </a:r>
            <a:r>
              <a:rPr lang="en-US" dirty="0" err="1" smtClean="0"/>
              <a:t>l’évaluation</a:t>
            </a:r>
            <a:r>
              <a:rPr lang="en-US" dirty="0" smtClean="0"/>
              <a:t> de nouveaux </a:t>
            </a:r>
            <a:r>
              <a:rPr lang="en-US" dirty="0" err="1" smtClean="0"/>
              <a:t>risques</a:t>
            </a:r>
            <a:r>
              <a:rPr lang="en-US" dirty="0" smtClean="0"/>
              <a:t> </a:t>
            </a:r>
            <a:r>
              <a:rPr lang="en-US" dirty="0" err="1" smtClean="0"/>
              <a:t>professionnels</a:t>
            </a:r>
            <a:r>
              <a:rPr lang="en-US" dirty="0" smtClean="0"/>
              <a:t>. </a:t>
            </a:r>
          </a:p>
          <a:p>
            <a:r>
              <a:rPr lang="en-US" dirty="0" smtClean="0"/>
              <a:t>Le </a:t>
            </a:r>
            <a:r>
              <a:rPr lang="en-US" dirty="0" err="1" smtClean="0"/>
              <a:t>développement</a:t>
            </a:r>
            <a:r>
              <a:rPr lang="en-US" dirty="0" smtClean="0"/>
              <a:t> de </a:t>
            </a:r>
            <a:r>
              <a:rPr lang="en-US" dirty="0" err="1" smtClean="0"/>
              <a:t>l’outil</a:t>
            </a:r>
            <a:r>
              <a:rPr lang="en-US" dirty="0" smtClean="0"/>
              <a:t> de </a:t>
            </a:r>
            <a:r>
              <a:rPr lang="en-US" dirty="0" err="1" smtClean="0"/>
              <a:t>déclaration</a:t>
            </a:r>
            <a:r>
              <a:rPr lang="en-US" dirty="0" smtClean="0"/>
              <a:t> en </a:t>
            </a:r>
            <a:r>
              <a:rPr lang="en-US" dirty="0" err="1" smtClean="0"/>
              <a:t>ligne</a:t>
            </a:r>
            <a:r>
              <a:rPr lang="en-US" dirty="0" smtClean="0"/>
              <a:t> avec un </a:t>
            </a:r>
            <a:r>
              <a:rPr lang="en-US" dirty="0" err="1" smtClean="0"/>
              <a:t>formulaire</a:t>
            </a:r>
            <a:r>
              <a:rPr lang="en-US" dirty="0" smtClean="0"/>
              <a:t> en </a:t>
            </a:r>
            <a:r>
              <a:rPr lang="en-US" dirty="0" err="1" smtClean="0"/>
              <a:t>ligne</a:t>
            </a:r>
            <a:r>
              <a:rPr lang="en-US" dirty="0" smtClean="0"/>
              <a:t>, un site Web public et </a:t>
            </a:r>
            <a:r>
              <a:rPr lang="en-US" dirty="0" err="1" smtClean="0"/>
              <a:t>une</a:t>
            </a:r>
            <a:r>
              <a:rPr lang="en-US" dirty="0" smtClean="0"/>
              <a:t> </a:t>
            </a:r>
            <a:r>
              <a:rPr lang="en-US" dirty="0" err="1" smtClean="0"/>
              <a:t>procédure</a:t>
            </a:r>
            <a:r>
              <a:rPr lang="en-US" dirty="0" smtClean="0"/>
              <a:t> </a:t>
            </a:r>
            <a:r>
              <a:rPr lang="en-US" dirty="0" err="1" smtClean="0"/>
              <a:t>d’évaluation</a:t>
            </a:r>
            <a:r>
              <a:rPr lang="en-US" dirty="0" smtClean="0"/>
              <a:t> </a:t>
            </a:r>
            <a:r>
              <a:rPr lang="en-US" dirty="0" err="1" smtClean="0"/>
              <a:t>est</a:t>
            </a:r>
            <a:r>
              <a:rPr lang="en-US" dirty="0" smtClean="0"/>
              <a:t> </a:t>
            </a:r>
            <a:r>
              <a:rPr lang="en-US" dirty="0" err="1" smtClean="0"/>
              <a:t>basé</a:t>
            </a:r>
            <a:r>
              <a:rPr lang="en-US" dirty="0" smtClean="0"/>
              <a:t> </a:t>
            </a:r>
            <a:r>
              <a:rPr lang="en-US" dirty="0" err="1" smtClean="0"/>
              <a:t>sur</a:t>
            </a:r>
            <a:r>
              <a:rPr lang="en-US" dirty="0" smtClean="0"/>
              <a:t> </a:t>
            </a:r>
            <a:r>
              <a:rPr lang="en-US" dirty="0" err="1" smtClean="0"/>
              <a:t>une</a:t>
            </a:r>
            <a:r>
              <a:rPr lang="en-US" dirty="0" smtClean="0"/>
              <a:t> </a:t>
            </a:r>
            <a:r>
              <a:rPr lang="en-US" dirty="0" err="1" smtClean="0"/>
              <a:t>approche</a:t>
            </a:r>
            <a:r>
              <a:rPr lang="en-US" dirty="0" smtClean="0"/>
              <a:t> </a:t>
            </a:r>
            <a:r>
              <a:rPr lang="en-US" dirty="0" err="1" smtClean="0"/>
              <a:t>itérative</a:t>
            </a:r>
            <a:r>
              <a:rPr lang="en-US" dirty="0" smtClean="0"/>
              <a:t>. </a:t>
            </a:r>
            <a:r>
              <a:rPr lang="en-US" dirty="0" err="1" smtClean="0"/>
              <a:t>Depuis</a:t>
            </a:r>
            <a:r>
              <a:rPr lang="en-US" dirty="0" smtClean="0"/>
              <a:t> le </a:t>
            </a:r>
            <a:r>
              <a:rPr lang="en-US" dirty="0" err="1" smtClean="0"/>
              <a:t>mois</a:t>
            </a:r>
            <a:r>
              <a:rPr lang="en-US" dirty="0" smtClean="0"/>
              <a:t> de </a:t>
            </a:r>
            <a:r>
              <a:rPr lang="en-US" dirty="0" err="1" smtClean="0"/>
              <a:t>juillet</a:t>
            </a:r>
            <a:r>
              <a:rPr lang="en-US" dirty="0" smtClean="0"/>
              <a:t> 2013, les </a:t>
            </a:r>
            <a:r>
              <a:rPr lang="en-US" dirty="0" err="1" smtClean="0"/>
              <a:t>médecins</a:t>
            </a:r>
            <a:r>
              <a:rPr lang="en-US" dirty="0" smtClean="0"/>
              <a:t> </a:t>
            </a:r>
            <a:r>
              <a:rPr lang="en-US" dirty="0" err="1" smtClean="0"/>
              <a:t>d’entreprise</a:t>
            </a:r>
            <a:r>
              <a:rPr lang="en-US" dirty="0" smtClean="0"/>
              <a:t> </a:t>
            </a:r>
            <a:r>
              <a:rPr lang="en-US" dirty="0" err="1" smtClean="0"/>
              <a:t>peuvent</a:t>
            </a:r>
            <a:r>
              <a:rPr lang="en-US" dirty="0" smtClean="0"/>
              <a:t> signaler </a:t>
            </a:r>
            <a:r>
              <a:rPr lang="en-US" dirty="0" err="1" smtClean="0"/>
              <a:t>leurs</a:t>
            </a:r>
            <a:r>
              <a:rPr lang="en-US" dirty="0" smtClean="0"/>
              <a:t> soupçons par rapport </a:t>
            </a:r>
            <a:r>
              <a:rPr lang="en-US" dirty="0" err="1" smtClean="0"/>
              <a:t>à</a:t>
            </a:r>
            <a:r>
              <a:rPr lang="en-US" dirty="0" smtClean="0"/>
              <a:t> un nouveau lien entre les </a:t>
            </a:r>
            <a:r>
              <a:rPr lang="en-US" dirty="0" err="1" smtClean="0"/>
              <a:t>problèmes</a:t>
            </a:r>
            <a:r>
              <a:rPr lang="en-US" dirty="0" smtClean="0"/>
              <a:t> de santé, </a:t>
            </a:r>
            <a:r>
              <a:rPr lang="en-US" dirty="0" err="1" smtClean="0"/>
              <a:t>l’exposition</a:t>
            </a:r>
            <a:r>
              <a:rPr lang="en-US" dirty="0" smtClean="0"/>
              <a:t> et/</a:t>
            </a:r>
            <a:r>
              <a:rPr lang="en-US" dirty="0" err="1" smtClean="0"/>
              <a:t>ou</a:t>
            </a:r>
            <a:r>
              <a:rPr lang="en-US" dirty="0" smtClean="0"/>
              <a:t> la situation de travail via </a:t>
            </a:r>
            <a:r>
              <a:rPr lang="en-US" dirty="0" err="1" smtClean="0"/>
              <a:t>www.signaal.info</a:t>
            </a:r>
            <a:r>
              <a:rPr lang="en-US" dirty="0" smtClean="0"/>
              <a:t>. </a:t>
            </a:r>
          </a:p>
          <a:p>
            <a:r>
              <a:rPr lang="en-US" dirty="0" err="1" smtClean="0"/>
              <a:t>Tous</a:t>
            </a:r>
            <a:r>
              <a:rPr lang="en-US" dirty="0" smtClean="0"/>
              <a:t> les </a:t>
            </a:r>
            <a:r>
              <a:rPr lang="en-US" dirty="0" err="1" smtClean="0"/>
              <a:t>cas</a:t>
            </a:r>
            <a:r>
              <a:rPr lang="en-US" dirty="0" smtClean="0"/>
              <a:t> </a:t>
            </a:r>
            <a:r>
              <a:rPr lang="en-US" dirty="0" err="1" smtClean="0"/>
              <a:t>où</a:t>
            </a:r>
            <a:r>
              <a:rPr lang="en-US" dirty="0" smtClean="0"/>
              <a:t> le </a:t>
            </a:r>
            <a:r>
              <a:rPr lang="en-US" dirty="0" err="1" smtClean="0"/>
              <a:t>médecin</a:t>
            </a:r>
            <a:r>
              <a:rPr lang="en-US" dirty="0" smtClean="0"/>
              <a:t> du travail </a:t>
            </a:r>
            <a:r>
              <a:rPr lang="en-US" dirty="0" err="1" smtClean="0"/>
              <a:t>suspecte</a:t>
            </a:r>
            <a:r>
              <a:rPr lang="en-US" dirty="0" smtClean="0"/>
              <a:t> </a:t>
            </a:r>
            <a:r>
              <a:rPr lang="en-US" dirty="0" err="1" smtClean="0"/>
              <a:t>une</a:t>
            </a:r>
            <a:r>
              <a:rPr lang="en-US" dirty="0" smtClean="0"/>
              <a:t> nouvelle </a:t>
            </a:r>
            <a:r>
              <a:rPr lang="en-US" dirty="0" err="1" smtClean="0"/>
              <a:t>combinaison</a:t>
            </a:r>
            <a:r>
              <a:rPr lang="en-US" dirty="0" smtClean="0"/>
              <a:t> </a:t>
            </a:r>
            <a:r>
              <a:rPr lang="en-US" dirty="0" err="1" smtClean="0"/>
              <a:t>problèmes</a:t>
            </a:r>
            <a:r>
              <a:rPr lang="en-US" dirty="0" smtClean="0"/>
              <a:t> de santé-exposition-situation </a:t>
            </a:r>
            <a:r>
              <a:rPr lang="en-US" dirty="0" err="1" smtClean="0"/>
              <a:t>professionnelle</a:t>
            </a:r>
            <a:r>
              <a:rPr lang="en-US" dirty="0" smtClean="0"/>
              <a:t>. Il ne </a:t>
            </a:r>
            <a:r>
              <a:rPr lang="en-US" dirty="0" err="1" smtClean="0"/>
              <a:t>faut</a:t>
            </a:r>
            <a:r>
              <a:rPr lang="en-US" dirty="0" smtClean="0"/>
              <a:t> pas </a:t>
            </a:r>
            <a:r>
              <a:rPr lang="en-US" dirty="0" err="1" smtClean="0"/>
              <a:t>être</a:t>
            </a:r>
            <a:r>
              <a:rPr lang="en-US" dirty="0" smtClean="0"/>
              <a:t> certain au </a:t>
            </a:r>
            <a:r>
              <a:rPr lang="en-US" dirty="0" err="1" smtClean="0"/>
              <a:t>préalable</a:t>
            </a:r>
            <a:r>
              <a:rPr lang="en-US" dirty="0" smtClean="0"/>
              <a:t> de </a:t>
            </a:r>
            <a:r>
              <a:rPr lang="en-US" dirty="0" err="1" smtClean="0"/>
              <a:t>l'existence</a:t>
            </a:r>
            <a:r>
              <a:rPr lang="en-US" dirty="0" smtClean="0"/>
              <a:t> d'un nouveau lien. </a:t>
            </a:r>
            <a:r>
              <a:rPr lang="en-US" dirty="0" err="1" smtClean="0"/>
              <a:t>C'est</a:t>
            </a:r>
            <a:r>
              <a:rPr lang="en-US" dirty="0" smtClean="0"/>
              <a:t> </a:t>
            </a:r>
            <a:r>
              <a:rPr lang="en-US" dirty="0" err="1" smtClean="0"/>
              <a:t>précisément</a:t>
            </a:r>
            <a:r>
              <a:rPr lang="en-US" dirty="0" smtClean="0"/>
              <a:t> </a:t>
            </a:r>
            <a:r>
              <a:rPr lang="en-US" dirty="0" err="1" smtClean="0"/>
              <a:t>ici</a:t>
            </a:r>
            <a:r>
              <a:rPr lang="en-US" dirty="0" smtClean="0"/>
              <a:t> </a:t>
            </a:r>
            <a:r>
              <a:rPr lang="en-US" dirty="0" err="1" smtClean="0"/>
              <a:t>que</a:t>
            </a:r>
            <a:r>
              <a:rPr lang="en-US" dirty="0" smtClean="0"/>
              <a:t> nous </a:t>
            </a:r>
            <a:r>
              <a:rPr lang="en-US" dirty="0" err="1" smtClean="0"/>
              <a:t>intervenons</a:t>
            </a:r>
            <a:r>
              <a:rPr lang="en-US" dirty="0" smtClean="0"/>
              <a:t> par le </a:t>
            </a:r>
            <a:r>
              <a:rPr lang="en-US" dirty="0" err="1" smtClean="0"/>
              <a:t>biais</a:t>
            </a:r>
            <a:r>
              <a:rPr lang="en-US" dirty="0" smtClean="0"/>
              <a:t> de </a:t>
            </a:r>
            <a:r>
              <a:rPr lang="en-US" dirty="0" err="1" smtClean="0"/>
              <a:t>ce</a:t>
            </a:r>
            <a:r>
              <a:rPr lang="en-US" dirty="0" smtClean="0"/>
              <a:t> </a:t>
            </a:r>
            <a:r>
              <a:rPr lang="en-US" dirty="0" err="1" smtClean="0"/>
              <a:t>guichet</a:t>
            </a:r>
            <a:r>
              <a:rPr lang="en-US" dirty="0" smtClean="0"/>
              <a:t>. </a:t>
            </a:r>
            <a:r>
              <a:rPr lang="en-US" dirty="0" err="1" smtClean="0"/>
              <a:t>Vous</a:t>
            </a:r>
            <a:r>
              <a:rPr lang="en-US" dirty="0" smtClean="0"/>
              <a:t> </a:t>
            </a:r>
            <a:r>
              <a:rPr lang="en-US" dirty="0" err="1" smtClean="0"/>
              <a:t>pouvez</a:t>
            </a:r>
            <a:r>
              <a:rPr lang="en-US" dirty="0" smtClean="0"/>
              <a:t> y </a:t>
            </a:r>
            <a:r>
              <a:rPr lang="en-US" dirty="0" err="1" smtClean="0"/>
              <a:t>soumettre</a:t>
            </a:r>
            <a:r>
              <a:rPr lang="en-US" dirty="0" smtClean="0"/>
              <a:t> </a:t>
            </a:r>
            <a:r>
              <a:rPr lang="en-US" dirty="0" err="1" smtClean="0"/>
              <a:t>vos</a:t>
            </a:r>
            <a:r>
              <a:rPr lang="en-US" dirty="0" smtClean="0"/>
              <a:t> notifications. Des </a:t>
            </a:r>
            <a:r>
              <a:rPr lang="en-US" dirty="0" err="1" smtClean="0"/>
              <a:t>informations</a:t>
            </a:r>
            <a:r>
              <a:rPr lang="en-US" dirty="0" smtClean="0"/>
              <a:t> </a:t>
            </a:r>
            <a:r>
              <a:rPr lang="en-US" dirty="0" err="1" smtClean="0"/>
              <a:t>vous</a:t>
            </a:r>
            <a:r>
              <a:rPr lang="en-US" dirty="0" smtClean="0"/>
              <a:t> </a:t>
            </a:r>
            <a:r>
              <a:rPr lang="en-US" dirty="0" err="1" smtClean="0"/>
              <a:t>seront</a:t>
            </a:r>
            <a:r>
              <a:rPr lang="en-US" dirty="0" smtClean="0"/>
              <a:t> </a:t>
            </a:r>
            <a:r>
              <a:rPr lang="en-US" dirty="0" err="1" smtClean="0"/>
              <a:t>demandées</a:t>
            </a:r>
            <a:r>
              <a:rPr lang="en-US" dirty="0" smtClean="0"/>
              <a:t> </a:t>
            </a:r>
            <a:r>
              <a:rPr lang="en-US" dirty="0" err="1" smtClean="0"/>
              <a:t>concernant</a:t>
            </a:r>
            <a:r>
              <a:rPr lang="en-US" dirty="0" smtClean="0"/>
              <a:t> les </a:t>
            </a:r>
            <a:r>
              <a:rPr lang="en-US" dirty="0" err="1" smtClean="0"/>
              <a:t>problèmes</a:t>
            </a:r>
            <a:r>
              <a:rPr lang="en-US" dirty="0" smtClean="0"/>
              <a:t> de santé, le travail et </a:t>
            </a:r>
            <a:r>
              <a:rPr lang="en-US" dirty="0" err="1" smtClean="0"/>
              <a:t>l'exposition</a:t>
            </a:r>
            <a:r>
              <a:rPr lang="en-US" dirty="0" smtClean="0"/>
              <a:t> en question. </a:t>
            </a:r>
            <a:r>
              <a:rPr lang="en-US" dirty="0" err="1" smtClean="0"/>
              <a:t>Vous</a:t>
            </a:r>
            <a:r>
              <a:rPr lang="en-US" dirty="0" smtClean="0"/>
              <a:t> </a:t>
            </a:r>
            <a:r>
              <a:rPr lang="en-US" dirty="0" err="1" smtClean="0"/>
              <a:t>pouvez</a:t>
            </a:r>
            <a:r>
              <a:rPr lang="en-US" dirty="0" smtClean="0"/>
              <a:t> </a:t>
            </a:r>
            <a:r>
              <a:rPr lang="en-US" dirty="0" err="1" smtClean="0"/>
              <a:t>donc</a:t>
            </a:r>
            <a:r>
              <a:rPr lang="en-US" dirty="0" smtClean="0"/>
              <a:t> </a:t>
            </a:r>
            <a:r>
              <a:rPr lang="en-US" dirty="0" err="1" smtClean="0"/>
              <a:t>transmettre</a:t>
            </a:r>
            <a:r>
              <a:rPr lang="en-US" dirty="0" smtClean="0"/>
              <a:t> par le </a:t>
            </a:r>
            <a:r>
              <a:rPr lang="en-US" dirty="0" err="1" smtClean="0"/>
              <a:t>biais</a:t>
            </a:r>
            <a:r>
              <a:rPr lang="en-US" dirty="0" smtClean="0"/>
              <a:t> de </a:t>
            </a:r>
            <a:r>
              <a:rPr lang="en-US" dirty="0" err="1" smtClean="0"/>
              <a:t>ce</a:t>
            </a:r>
            <a:r>
              <a:rPr lang="en-US" dirty="0" smtClean="0"/>
              <a:t> </a:t>
            </a:r>
            <a:r>
              <a:rPr lang="en-US" dirty="0" err="1" smtClean="0"/>
              <a:t>système</a:t>
            </a:r>
            <a:r>
              <a:rPr lang="en-US" dirty="0" smtClean="0"/>
              <a:t> les nouveaux liens </a:t>
            </a:r>
            <a:r>
              <a:rPr lang="en-US" dirty="0" err="1" smtClean="0"/>
              <a:t>possibles</a:t>
            </a:r>
            <a:r>
              <a:rPr lang="en-US" dirty="0" smtClean="0"/>
              <a:t> entre </a:t>
            </a:r>
            <a:r>
              <a:rPr lang="en-US" dirty="0" err="1" smtClean="0"/>
              <a:t>problèmes</a:t>
            </a:r>
            <a:r>
              <a:rPr lang="en-US" dirty="0" smtClean="0"/>
              <a:t> de santé et travail. </a:t>
            </a:r>
            <a:r>
              <a:rPr lang="en-US" dirty="0" err="1" smtClean="0"/>
              <a:t>Ces</a:t>
            </a:r>
            <a:r>
              <a:rPr lang="en-US" dirty="0" smtClean="0"/>
              <a:t> notifications ne </a:t>
            </a:r>
            <a:r>
              <a:rPr lang="en-US" dirty="0" err="1" smtClean="0"/>
              <a:t>doivent</a:t>
            </a:r>
            <a:r>
              <a:rPr lang="en-US" dirty="0" smtClean="0"/>
              <a:t> pas se limiter aux </a:t>
            </a:r>
            <a:r>
              <a:rPr lang="en-US" dirty="0" err="1" smtClean="0"/>
              <a:t>problèmes</a:t>
            </a:r>
            <a:r>
              <a:rPr lang="en-US" dirty="0" smtClean="0"/>
              <a:t> de santé </a:t>
            </a:r>
            <a:r>
              <a:rPr lang="en-US" dirty="0" err="1" smtClean="0"/>
              <a:t>d'une</a:t>
            </a:r>
            <a:r>
              <a:rPr lang="en-US" dirty="0" smtClean="0"/>
              <a:t> </a:t>
            </a:r>
            <a:r>
              <a:rPr lang="en-US" dirty="0" err="1" smtClean="0"/>
              <a:t>seule</a:t>
            </a:r>
            <a:r>
              <a:rPr lang="en-US" dirty="0" smtClean="0"/>
              <a:t> </a:t>
            </a:r>
            <a:r>
              <a:rPr lang="en-US" dirty="0" err="1" smtClean="0"/>
              <a:t>personne</a:t>
            </a:r>
            <a:r>
              <a:rPr lang="en-US" dirty="0" smtClean="0"/>
              <a:t> ; </a:t>
            </a:r>
            <a:r>
              <a:rPr lang="en-US" dirty="0" err="1" smtClean="0"/>
              <a:t>elles</a:t>
            </a:r>
            <a:r>
              <a:rPr lang="en-US" dirty="0" smtClean="0"/>
              <a:t> </a:t>
            </a:r>
            <a:r>
              <a:rPr lang="en-US" dirty="0" err="1" smtClean="0"/>
              <a:t>peuvent</a:t>
            </a:r>
            <a:r>
              <a:rPr lang="en-US" dirty="0" smtClean="0"/>
              <a:t> </a:t>
            </a:r>
            <a:r>
              <a:rPr lang="en-US" dirty="0" err="1" smtClean="0"/>
              <a:t>concerner</a:t>
            </a:r>
            <a:r>
              <a:rPr lang="en-US" dirty="0" smtClean="0"/>
              <a:t> </a:t>
            </a:r>
            <a:r>
              <a:rPr lang="en-US" dirty="0" err="1" smtClean="0"/>
              <a:t>plusieurs</a:t>
            </a:r>
            <a:r>
              <a:rPr lang="en-US" dirty="0" smtClean="0"/>
              <a:t> </a:t>
            </a:r>
            <a:r>
              <a:rPr lang="en-US" dirty="0" err="1" smtClean="0"/>
              <a:t>personnes</a:t>
            </a:r>
            <a:r>
              <a:rPr lang="en-US" dirty="0" smtClean="0"/>
              <a:t>. Si </a:t>
            </a:r>
            <a:r>
              <a:rPr lang="en-US" dirty="0" err="1" smtClean="0"/>
              <a:t>vous</a:t>
            </a:r>
            <a:r>
              <a:rPr lang="en-US" dirty="0" smtClean="0"/>
              <a:t> le </a:t>
            </a:r>
            <a:r>
              <a:rPr lang="en-US" dirty="0" err="1" smtClean="0"/>
              <a:t>souhaitez</a:t>
            </a:r>
            <a:r>
              <a:rPr lang="en-US" dirty="0" smtClean="0"/>
              <a:t>, </a:t>
            </a:r>
            <a:r>
              <a:rPr lang="en-US" dirty="0" err="1" smtClean="0"/>
              <a:t>vous</a:t>
            </a:r>
            <a:r>
              <a:rPr lang="en-US" dirty="0" smtClean="0"/>
              <a:t> </a:t>
            </a:r>
            <a:r>
              <a:rPr lang="en-US" dirty="0" err="1" smtClean="0"/>
              <a:t>pouvez</a:t>
            </a:r>
            <a:r>
              <a:rPr lang="en-US" dirty="0" smtClean="0"/>
              <a:t> </a:t>
            </a:r>
            <a:r>
              <a:rPr lang="en-US" dirty="0" err="1" smtClean="0"/>
              <a:t>ajouter</a:t>
            </a:r>
            <a:r>
              <a:rPr lang="en-US" dirty="0" smtClean="0"/>
              <a:t> des </a:t>
            </a:r>
            <a:r>
              <a:rPr lang="en-US" dirty="0" err="1" smtClean="0"/>
              <a:t>informations</a:t>
            </a:r>
            <a:r>
              <a:rPr lang="en-US" dirty="0" smtClean="0"/>
              <a:t> </a:t>
            </a:r>
            <a:r>
              <a:rPr lang="en-US" dirty="0" err="1" smtClean="0"/>
              <a:t>sur</a:t>
            </a:r>
            <a:r>
              <a:rPr lang="en-US" dirty="0" smtClean="0"/>
              <a:t> les </a:t>
            </a:r>
            <a:r>
              <a:rPr lang="en-US" dirty="0" err="1" smtClean="0"/>
              <a:t>facteurs</a:t>
            </a:r>
            <a:r>
              <a:rPr lang="en-US" dirty="0" smtClean="0"/>
              <a:t> </a:t>
            </a:r>
            <a:r>
              <a:rPr lang="en-US" dirty="0" err="1" smtClean="0"/>
              <a:t>pertinents</a:t>
            </a:r>
            <a:r>
              <a:rPr lang="en-US" dirty="0" smtClean="0"/>
              <a:t>, les </a:t>
            </a:r>
            <a:r>
              <a:rPr lang="en-US" dirty="0" err="1" smtClean="0"/>
              <a:t>mesures</a:t>
            </a:r>
            <a:r>
              <a:rPr lang="en-US" dirty="0" smtClean="0"/>
              <a:t> </a:t>
            </a:r>
            <a:r>
              <a:rPr lang="en-US" dirty="0" err="1" smtClean="0"/>
              <a:t>prises</a:t>
            </a:r>
            <a:r>
              <a:rPr lang="en-US" dirty="0" smtClean="0"/>
              <a:t> et le </a:t>
            </a:r>
            <a:r>
              <a:rPr lang="en-US" dirty="0" err="1" smtClean="0"/>
              <a:t>suivi</a:t>
            </a:r>
            <a:r>
              <a:rPr lang="en-US" dirty="0" smtClean="0"/>
              <a:t>. Il </a:t>
            </a:r>
            <a:r>
              <a:rPr lang="en-US" dirty="0" err="1" smtClean="0"/>
              <a:t>est</a:t>
            </a:r>
            <a:r>
              <a:rPr lang="en-US" dirty="0" smtClean="0"/>
              <a:t> </a:t>
            </a:r>
            <a:r>
              <a:rPr lang="en-US" dirty="0" err="1" smtClean="0"/>
              <a:t>également</a:t>
            </a:r>
            <a:r>
              <a:rPr lang="en-US" dirty="0" smtClean="0"/>
              <a:t> possible de poser </a:t>
            </a:r>
            <a:r>
              <a:rPr lang="en-US" dirty="0" err="1" smtClean="0"/>
              <a:t>une</a:t>
            </a:r>
            <a:r>
              <a:rPr lang="en-US" dirty="0" smtClean="0"/>
              <a:t> question </a:t>
            </a:r>
            <a:r>
              <a:rPr lang="en-US" dirty="0" err="1" smtClean="0"/>
              <a:t>concernant</a:t>
            </a:r>
            <a:r>
              <a:rPr lang="en-US" dirty="0" smtClean="0"/>
              <a:t> </a:t>
            </a:r>
            <a:r>
              <a:rPr lang="en-US" dirty="0" err="1" smtClean="0"/>
              <a:t>votre</a:t>
            </a:r>
            <a:r>
              <a:rPr lang="en-US" dirty="0" smtClean="0"/>
              <a:t> notification.</a:t>
            </a:r>
          </a:p>
          <a:p>
            <a:endParaRPr lang="en-US" dirty="0"/>
          </a:p>
        </p:txBody>
      </p:sp>
      <p:sp>
        <p:nvSpPr>
          <p:cNvPr id="4" name="Slide Number Placeholder 3"/>
          <p:cNvSpPr>
            <a:spLocks noGrp="1"/>
          </p:cNvSpPr>
          <p:nvPr>
            <p:ph type="sldNum" sz="quarter" idx="10"/>
          </p:nvPr>
        </p:nvSpPr>
        <p:spPr/>
        <p:txBody>
          <a:bodyPr/>
          <a:lstStyle/>
          <a:p>
            <a:fld id="{5912107F-28F0-534B-B4B7-8D62E3D0428C}" type="slidenum">
              <a:rPr lang="en-US" smtClean="0"/>
              <a:t>12</a:t>
            </a:fld>
            <a:endParaRPr lang="en-US"/>
          </a:p>
        </p:txBody>
      </p:sp>
    </p:spTree>
    <p:extLst>
      <p:ext uri="{BB962C8B-B14F-4D97-AF65-F5344CB8AC3E}">
        <p14:creationId xmlns:p14="http://schemas.microsoft.com/office/powerpoint/2010/main" val="1907721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(normal findings of imaging, endoscopic ultrasound, </a:t>
            </a:r>
            <a:r>
              <a:rPr lang="en-US" dirty="0" err="1" smtClean="0"/>
              <a:t>Ig</a:t>
            </a:r>
            <a:r>
              <a:rPr lang="en-US" dirty="0" smtClean="0"/>
              <a:t> G4, calcium and triglycerides, genetic analysis; no alcohol consumption)</a:t>
            </a:r>
            <a:endParaRPr lang="en-GB" dirty="0" smtClean="0"/>
          </a:p>
          <a:p>
            <a:endParaRPr lang="nl-BE" dirty="0"/>
          </a:p>
        </p:txBody>
      </p:sp>
      <p:sp>
        <p:nvSpPr>
          <p:cNvPr id="4" name="Slide Number Placeholder 3"/>
          <p:cNvSpPr>
            <a:spLocks noGrp="1"/>
          </p:cNvSpPr>
          <p:nvPr>
            <p:ph type="sldNum" sz="quarter" idx="10"/>
          </p:nvPr>
        </p:nvSpPr>
        <p:spPr/>
        <p:txBody>
          <a:bodyPr/>
          <a:lstStyle/>
          <a:p>
            <a:fld id="{E1B271DB-670A-4886-976C-7375CB600770}" type="slidenum">
              <a:rPr lang="nl-BE" smtClean="0"/>
              <a:t>13</a:t>
            </a:fld>
            <a:endParaRPr lang="nl-BE"/>
          </a:p>
        </p:txBody>
      </p:sp>
    </p:spTree>
    <p:extLst>
      <p:ext uri="{BB962C8B-B14F-4D97-AF65-F5344CB8AC3E}">
        <p14:creationId xmlns:p14="http://schemas.microsoft.com/office/powerpoint/2010/main" val="1081476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Niet-ioniserende</a:t>
            </a:r>
            <a:r>
              <a:rPr lang="en-US" dirty="0" smtClean="0"/>
              <a:t> </a:t>
            </a:r>
            <a:r>
              <a:rPr lang="en-US" dirty="0" err="1" smtClean="0"/>
              <a:t>straling</a:t>
            </a:r>
            <a:r>
              <a:rPr lang="en-US" dirty="0" smtClean="0"/>
              <a:t> met </a:t>
            </a:r>
            <a:r>
              <a:rPr lang="en-US" dirty="0" err="1" smtClean="0"/>
              <a:t>een</a:t>
            </a:r>
            <a:r>
              <a:rPr lang="en-US" dirty="0" smtClean="0"/>
              <a:t> </a:t>
            </a:r>
            <a:r>
              <a:rPr lang="en-US" dirty="0" err="1" smtClean="0"/>
              <a:t>golflengte</a:t>
            </a:r>
            <a:r>
              <a:rPr lang="en-US" dirty="0" smtClean="0"/>
              <a:t> van 100 nm tot 1 m </a:t>
            </a:r>
            <a:r>
              <a:rPr lang="en-US" dirty="0" err="1" smtClean="0"/>
              <a:t>kan</a:t>
            </a:r>
            <a:r>
              <a:rPr lang="en-US" dirty="0" smtClean="0"/>
              <a:t> </a:t>
            </a:r>
            <a:r>
              <a:rPr lang="en-US" dirty="0" err="1" smtClean="0"/>
              <a:t>specifieke</a:t>
            </a:r>
            <a:r>
              <a:rPr lang="en-US" dirty="0" smtClean="0"/>
              <a:t> </a:t>
            </a:r>
            <a:r>
              <a:rPr lang="en-US" dirty="0" err="1" smtClean="0"/>
              <a:t>aandoeningen</a:t>
            </a:r>
            <a:r>
              <a:rPr lang="en-US" dirty="0" smtClean="0"/>
              <a:t> </a:t>
            </a:r>
            <a:r>
              <a:rPr lang="en-US" dirty="0" err="1" smtClean="0"/>
              <a:t>bij</a:t>
            </a:r>
            <a:r>
              <a:rPr lang="en-US" dirty="0" smtClean="0"/>
              <a:t> de </a:t>
            </a:r>
            <a:r>
              <a:rPr lang="en-US" dirty="0" err="1" smtClean="0"/>
              <a:t>mens</a:t>
            </a:r>
            <a:r>
              <a:rPr lang="en-US" dirty="0" smtClean="0"/>
              <a:t> </a:t>
            </a:r>
            <a:r>
              <a:rPr lang="en-US" dirty="0" err="1" smtClean="0"/>
              <a:t>veroorzaken</a:t>
            </a:r>
            <a:r>
              <a:rPr lang="en-US" dirty="0" smtClean="0"/>
              <a:t>. Van </a:t>
            </a:r>
            <a:r>
              <a:rPr lang="en-US" dirty="0" err="1" smtClean="0"/>
              <a:t>niet-ioniserende</a:t>
            </a:r>
            <a:r>
              <a:rPr lang="en-US" dirty="0" smtClean="0"/>
              <a:t> </a:t>
            </a:r>
            <a:r>
              <a:rPr lang="en-US" dirty="0" err="1" smtClean="0"/>
              <a:t>straling</a:t>
            </a:r>
            <a:r>
              <a:rPr lang="en-US" dirty="0" smtClean="0"/>
              <a:t> met </a:t>
            </a:r>
            <a:r>
              <a:rPr lang="en-US" dirty="0" err="1" smtClean="0"/>
              <a:t>een</a:t>
            </a:r>
            <a:r>
              <a:rPr lang="en-US" dirty="0" smtClean="0"/>
              <a:t> </a:t>
            </a:r>
            <a:r>
              <a:rPr lang="en-US" dirty="0" err="1" smtClean="0"/>
              <a:t>golflengte</a:t>
            </a:r>
            <a:r>
              <a:rPr lang="en-US" dirty="0" smtClean="0"/>
              <a:t> </a:t>
            </a:r>
            <a:r>
              <a:rPr lang="en-US" dirty="0" err="1" smtClean="0"/>
              <a:t>groter</a:t>
            </a:r>
            <a:r>
              <a:rPr lang="en-US" dirty="0" smtClean="0"/>
              <a:t> </a:t>
            </a:r>
            <a:r>
              <a:rPr lang="en-US" dirty="0" err="1" smtClean="0"/>
              <a:t>dan</a:t>
            </a:r>
            <a:r>
              <a:rPr lang="en-US" dirty="0" smtClean="0"/>
              <a:t> 1 m is </a:t>
            </a:r>
            <a:r>
              <a:rPr lang="en-US" dirty="0" err="1" smtClean="0"/>
              <a:t>niet</a:t>
            </a:r>
            <a:r>
              <a:rPr lang="en-US" dirty="0" smtClean="0"/>
              <a:t> </a:t>
            </a:r>
            <a:r>
              <a:rPr lang="en-US" dirty="0" err="1" smtClean="0"/>
              <a:t>aangetoond</a:t>
            </a:r>
            <a:r>
              <a:rPr lang="en-US" dirty="0" smtClean="0"/>
              <a:t> </a:t>
            </a:r>
            <a:r>
              <a:rPr lang="en-US" dirty="0" err="1" smtClean="0"/>
              <a:t>dat</a:t>
            </a:r>
            <a:r>
              <a:rPr lang="en-US" dirty="0" smtClean="0"/>
              <a:t> het de </a:t>
            </a:r>
            <a:r>
              <a:rPr lang="en-US" dirty="0" err="1" smtClean="0"/>
              <a:t>gezondheid</a:t>
            </a:r>
            <a:r>
              <a:rPr lang="en-US" dirty="0" smtClean="0"/>
              <a:t> </a:t>
            </a:r>
            <a:r>
              <a:rPr lang="en-US" dirty="0" err="1" smtClean="0"/>
              <a:t>beïnvloedt</a:t>
            </a:r>
            <a:r>
              <a:rPr lang="en-US" dirty="0" smtClean="0"/>
              <a:t>. </a:t>
            </a:r>
            <a:r>
              <a:rPr lang="en-US" dirty="0" err="1" smtClean="0"/>
              <a:t>Infrarode</a:t>
            </a:r>
            <a:r>
              <a:rPr lang="en-US" dirty="0" smtClean="0"/>
              <a:t> (IR) </a:t>
            </a:r>
            <a:r>
              <a:rPr lang="en-US" dirty="0" err="1" smtClean="0"/>
              <a:t>straling</a:t>
            </a:r>
            <a:r>
              <a:rPr lang="en-US" dirty="0" smtClean="0"/>
              <a:t> </a:t>
            </a:r>
            <a:r>
              <a:rPr lang="en-US" dirty="0" err="1" smtClean="0"/>
              <a:t>heeft</a:t>
            </a:r>
            <a:r>
              <a:rPr lang="en-US" dirty="0" smtClean="0"/>
              <a:t> </a:t>
            </a:r>
            <a:r>
              <a:rPr lang="en-US" dirty="0" err="1" smtClean="0"/>
              <a:t>een</a:t>
            </a:r>
            <a:r>
              <a:rPr lang="en-US" dirty="0" smtClean="0"/>
              <a:t> </a:t>
            </a:r>
            <a:r>
              <a:rPr lang="en-US" dirty="0" err="1" smtClean="0"/>
              <a:t>golflengte</a:t>
            </a:r>
            <a:r>
              <a:rPr lang="en-US" dirty="0" smtClean="0"/>
              <a:t> </a:t>
            </a:r>
            <a:r>
              <a:rPr lang="en-US" dirty="0" err="1" smtClean="0"/>
              <a:t>tussen</a:t>
            </a:r>
            <a:r>
              <a:rPr lang="en-US" dirty="0" smtClean="0"/>
              <a:t> de 760 nm en 50μ. </a:t>
            </a:r>
            <a:r>
              <a:rPr lang="en-US" dirty="0" err="1" smtClean="0"/>
              <a:t>Herhaalde</a:t>
            </a:r>
            <a:r>
              <a:rPr lang="en-US" dirty="0" smtClean="0"/>
              <a:t> of </a:t>
            </a:r>
            <a:r>
              <a:rPr lang="en-US" dirty="0" err="1" smtClean="0"/>
              <a:t>langdurige</a:t>
            </a:r>
            <a:r>
              <a:rPr lang="en-US" dirty="0" smtClean="0"/>
              <a:t> (</a:t>
            </a:r>
            <a:r>
              <a:rPr lang="en-US" dirty="0" err="1" smtClean="0"/>
              <a:t>beroepsmatige</a:t>
            </a:r>
            <a:r>
              <a:rPr lang="en-US" dirty="0" smtClean="0"/>
              <a:t>) </a:t>
            </a:r>
            <a:r>
              <a:rPr lang="en-US" dirty="0" err="1" smtClean="0"/>
              <a:t>blootstelling</a:t>
            </a:r>
            <a:r>
              <a:rPr lang="en-US" dirty="0" smtClean="0"/>
              <a:t> </a:t>
            </a:r>
            <a:r>
              <a:rPr lang="en-US" dirty="0" err="1" smtClean="0"/>
              <a:t>aan</a:t>
            </a:r>
            <a:r>
              <a:rPr lang="en-US" dirty="0" smtClean="0"/>
              <a:t> </a:t>
            </a:r>
            <a:r>
              <a:rPr lang="en-US" dirty="0" err="1" smtClean="0"/>
              <a:t>infraroodstraling</a:t>
            </a:r>
            <a:r>
              <a:rPr lang="en-US" dirty="0" smtClean="0"/>
              <a:t> (</a:t>
            </a:r>
            <a:r>
              <a:rPr lang="en-US" dirty="0" err="1" smtClean="0"/>
              <a:t>licht</a:t>
            </a:r>
            <a:r>
              <a:rPr lang="en-US" dirty="0" smtClean="0"/>
              <a:t>) van </a:t>
            </a:r>
            <a:r>
              <a:rPr lang="en-US" dirty="0" err="1" smtClean="0"/>
              <a:t>gloeiend</a:t>
            </a:r>
            <a:r>
              <a:rPr lang="en-US" dirty="0" smtClean="0"/>
              <a:t> </a:t>
            </a:r>
            <a:r>
              <a:rPr lang="en-US" dirty="0" err="1" smtClean="0"/>
              <a:t>glas</a:t>
            </a:r>
            <a:r>
              <a:rPr lang="en-US" dirty="0" smtClean="0"/>
              <a:t> of </a:t>
            </a:r>
            <a:r>
              <a:rPr lang="en-US" dirty="0" err="1" smtClean="0"/>
              <a:t>metaal</a:t>
            </a:r>
            <a:r>
              <a:rPr lang="en-US" dirty="0" smtClean="0"/>
              <a:t> met </a:t>
            </a:r>
            <a:r>
              <a:rPr lang="en-US" dirty="0" err="1" smtClean="0"/>
              <a:t>een</a:t>
            </a:r>
            <a:r>
              <a:rPr lang="en-US" dirty="0" smtClean="0"/>
              <a:t> </a:t>
            </a:r>
            <a:r>
              <a:rPr lang="en-US" dirty="0" err="1" smtClean="0"/>
              <a:t>temperatuur</a:t>
            </a:r>
            <a:r>
              <a:rPr lang="en-US" dirty="0" smtClean="0"/>
              <a:t> </a:t>
            </a:r>
            <a:r>
              <a:rPr lang="en-US" dirty="0" err="1" smtClean="0"/>
              <a:t>boven</a:t>
            </a:r>
            <a:r>
              <a:rPr lang="en-US" dirty="0" smtClean="0"/>
              <a:t> 1500°C, </a:t>
            </a:r>
            <a:r>
              <a:rPr lang="en-US" dirty="0" err="1" smtClean="0"/>
              <a:t>dat</a:t>
            </a:r>
            <a:r>
              <a:rPr lang="en-US" dirty="0" smtClean="0"/>
              <a:t> </a:t>
            </a:r>
            <a:r>
              <a:rPr lang="en-US" dirty="0" err="1" smtClean="0"/>
              <a:t>tijdens</a:t>
            </a:r>
            <a:r>
              <a:rPr lang="en-US" dirty="0" smtClean="0"/>
              <a:t> het </a:t>
            </a:r>
            <a:r>
              <a:rPr lang="en-US" dirty="0" err="1" smtClean="0"/>
              <a:t>lassen</a:t>
            </a:r>
            <a:r>
              <a:rPr lang="en-US" dirty="0" smtClean="0"/>
              <a:t> of </a:t>
            </a:r>
            <a:r>
              <a:rPr lang="en-US" dirty="0" err="1" smtClean="0"/>
              <a:t>werken</a:t>
            </a:r>
            <a:r>
              <a:rPr lang="en-US" dirty="0" smtClean="0"/>
              <a:t> met </a:t>
            </a:r>
            <a:r>
              <a:rPr lang="en-US" dirty="0" err="1" smtClean="0"/>
              <a:t>gloeiende</a:t>
            </a:r>
            <a:r>
              <a:rPr lang="en-US" dirty="0" smtClean="0"/>
              <a:t> </a:t>
            </a:r>
            <a:r>
              <a:rPr lang="en-US" dirty="0" err="1" smtClean="0"/>
              <a:t>metalen</a:t>
            </a:r>
            <a:r>
              <a:rPr lang="en-US" dirty="0" smtClean="0"/>
              <a:t> (</a:t>
            </a:r>
            <a:r>
              <a:rPr lang="en-US" dirty="0" err="1" smtClean="0"/>
              <a:t>gesmolten</a:t>
            </a:r>
            <a:r>
              <a:rPr lang="en-US" dirty="0" smtClean="0"/>
              <a:t> </a:t>
            </a:r>
            <a:r>
              <a:rPr lang="en-US" dirty="0" err="1" smtClean="0"/>
              <a:t>ijzer</a:t>
            </a:r>
            <a:r>
              <a:rPr lang="en-US" dirty="0" smtClean="0"/>
              <a:t>) of </a:t>
            </a:r>
            <a:r>
              <a:rPr lang="en-US" dirty="0" err="1" smtClean="0"/>
              <a:t>glas</a:t>
            </a:r>
            <a:r>
              <a:rPr lang="en-US" dirty="0" smtClean="0"/>
              <a:t> </a:t>
            </a:r>
            <a:r>
              <a:rPr lang="en-US" dirty="0" err="1" smtClean="0"/>
              <a:t>vrijkomt</a:t>
            </a:r>
            <a:r>
              <a:rPr lang="en-US" dirty="0" smtClean="0"/>
              <a:t>. (</a:t>
            </a:r>
            <a:r>
              <a:rPr lang="en-US" dirty="0" err="1" smtClean="0"/>
              <a:t>Glasblazers</a:t>
            </a:r>
            <a:r>
              <a:rPr lang="en-US" dirty="0" smtClean="0"/>
              <a:t>)</a:t>
            </a:r>
            <a:r>
              <a:rPr lang="en-US" dirty="0" err="1" smtClean="0"/>
              <a:t>staar</a:t>
            </a:r>
            <a:r>
              <a:rPr lang="en-US" dirty="0" smtClean="0"/>
              <a:t> door IR-</a:t>
            </a:r>
            <a:r>
              <a:rPr lang="en-US" dirty="0" err="1" smtClean="0"/>
              <a:t>straling</a:t>
            </a:r>
            <a:r>
              <a:rPr lang="en-US" dirty="0" smtClean="0"/>
              <a:t> </a:t>
            </a:r>
            <a:r>
              <a:rPr lang="en-US" dirty="0" err="1" smtClean="0"/>
              <a:t>ontstaat</a:t>
            </a:r>
            <a:r>
              <a:rPr lang="en-US" dirty="0" smtClean="0"/>
              <a:t> </a:t>
            </a:r>
            <a:r>
              <a:rPr lang="en-US" dirty="0" err="1" smtClean="0"/>
              <a:t>na</a:t>
            </a:r>
            <a:r>
              <a:rPr lang="en-US" dirty="0" smtClean="0"/>
              <a:t> </a:t>
            </a:r>
            <a:r>
              <a:rPr lang="en-US" dirty="0" err="1" smtClean="0"/>
              <a:t>langdurige</a:t>
            </a:r>
            <a:r>
              <a:rPr lang="en-US" dirty="0" smtClean="0"/>
              <a:t> </a:t>
            </a:r>
            <a:r>
              <a:rPr lang="en-US" dirty="0" err="1" smtClean="0"/>
              <a:t>blootstelling</a:t>
            </a:r>
            <a:r>
              <a:rPr lang="en-US" dirty="0" smtClean="0"/>
              <a:t> (15-20 </a:t>
            </a:r>
            <a:r>
              <a:rPr lang="en-US" dirty="0" err="1" smtClean="0"/>
              <a:t>jaar</a:t>
            </a:r>
            <a:r>
              <a:rPr lang="en-US" dirty="0" smtClean="0"/>
              <a:t>).</a:t>
            </a:r>
            <a:endParaRPr lang="en-GB" dirty="0"/>
          </a:p>
        </p:txBody>
      </p:sp>
      <p:sp>
        <p:nvSpPr>
          <p:cNvPr id="4" name="Slide Number Placeholder 3"/>
          <p:cNvSpPr>
            <a:spLocks noGrp="1"/>
          </p:cNvSpPr>
          <p:nvPr>
            <p:ph type="sldNum" sz="quarter" idx="10"/>
          </p:nvPr>
        </p:nvSpPr>
        <p:spPr/>
        <p:txBody>
          <a:bodyPr/>
          <a:lstStyle/>
          <a:p>
            <a:fld id="{5912107F-28F0-534B-B4B7-8D62E3D0428C}" type="slidenum">
              <a:rPr lang="en-US" smtClean="0"/>
              <a:t>18</a:t>
            </a:fld>
            <a:endParaRPr lang="en-US"/>
          </a:p>
        </p:txBody>
      </p:sp>
    </p:spTree>
    <p:extLst>
      <p:ext uri="{BB962C8B-B14F-4D97-AF65-F5344CB8AC3E}">
        <p14:creationId xmlns:p14="http://schemas.microsoft.com/office/powerpoint/2010/main" val="2686799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smtClean="0"/>
              <a:t>Basocellular</a:t>
            </a:r>
            <a:r>
              <a:rPr lang="en-US" dirty="0" smtClean="0"/>
              <a:t> carcinomas are usually attributed to UV light </a:t>
            </a:r>
          </a:p>
          <a:p>
            <a:pPr marL="0" indent="0">
              <a:buNone/>
            </a:pPr>
            <a:r>
              <a:rPr lang="en-US" dirty="0" smtClean="0"/>
              <a:t>However, the location on hairy scalp makes this cause less plausible. </a:t>
            </a:r>
          </a:p>
          <a:p>
            <a:pPr marL="0" indent="0">
              <a:buNone/>
            </a:pPr>
            <a:r>
              <a:rPr lang="en-US" dirty="0" smtClean="0"/>
              <a:t>Intense skin contact through transpiration and friction of the substance under the glasses make </a:t>
            </a:r>
            <a:r>
              <a:rPr lang="en-US" b="1" dirty="0" smtClean="0">
                <a:solidFill>
                  <a:srgbClr val="FF0000"/>
                </a:solidFill>
              </a:rPr>
              <a:t>arsenic exposure</a:t>
            </a:r>
            <a:r>
              <a:rPr lang="en-US" dirty="0" smtClean="0"/>
              <a:t> more relevant as causal agent. </a:t>
            </a:r>
          </a:p>
          <a:p>
            <a:pPr marL="0" indent="0">
              <a:buNone/>
            </a:pPr>
            <a:r>
              <a:rPr lang="en-US" dirty="0" smtClean="0"/>
              <a:t>The presence of other lesions (Bowen’s Disease) strengthens the potential link. </a:t>
            </a:r>
          </a:p>
          <a:p>
            <a:endParaRPr lang="en-GB" dirty="0"/>
          </a:p>
        </p:txBody>
      </p:sp>
      <p:sp>
        <p:nvSpPr>
          <p:cNvPr id="4" name="Slide Number Placeholder 3"/>
          <p:cNvSpPr>
            <a:spLocks noGrp="1"/>
          </p:cNvSpPr>
          <p:nvPr>
            <p:ph type="sldNum" sz="quarter" idx="10"/>
          </p:nvPr>
        </p:nvSpPr>
        <p:spPr/>
        <p:txBody>
          <a:bodyPr/>
          <a:lstStyle/>
          <a:p>
            <a:fld id="{5912107F-28F0-534B-B4B7-8D62E3D0428C}" type="slidenum">
              <a:rPr lang="en-US" smtClean="0"/>
              <a:t>21</a:t>
            </a:fld>
            <a:endParaRPr lang="en-US"/>
          </a:p>
        </p:txBody>
      </p:sp>
    </p:spTree>
    <p:extLst>
      <p:ext uri="{BB962C8B-B14F-4D97-AF65-F5344CB8AC3E}">
        <p14:creationId xmlns:p14="http://schemas.microsoft.com/office/powerpoint/2010/main" val="3628557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Le système de déclaration en ligne spécialement conçu dans le cadre de la santé au travail peut fournir des données précieuses sur les risques éventuels de maladies professionnelles nouvelles et émergentes en créant un outil structuré pour déclarer et évaluer les nouvelles associations de problèmes de santé et d</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exposition sur le lieu de travail. Des travaux supplémentaires sont nécessaires afin de développer de bonnes méthodes d</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évaluation et de communication sur les résultats de cet outil de déclaration. </a:t>
            </a:r>
            <a:endParaRPr lang="nl-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Dans le cadre d</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une première évaluation à l</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issue de la phase pilote, il a été constaté </a:t>
            </a:r>
            <a:r>
              <a:rPr lang="fr-FR" sz="1200" kern="1200" dirty="0" err="1" smtClean="0">
                <a:solidFill>
                  <a:schemeClr val="tx1"/>
                </a:solidFill>
                <a:effectLst/>
                <a:latin typeface="+mn-lt"/>
                <a:ea typeface="+mn-ea"/>
                <a:cs typeface="+mn-cs"/>
              </a:rPr>
              <a:t>qu</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il est possible de collecter suffisamment d</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informations avec SIGNAAL pour procéder à une appréciation et parvenir à un avis nuancé concernant le fait que la combinaison communiquée de problèmes de santé, d</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exposition et de situation de travail soit en relation avec le travail et concernant l</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unicité de celle-ci. Bien que la procédure d</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appréciation soit structurée et transparente, il est difficile de de démontrer effectivement la causalité. Il s</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agit au final d</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un avis d</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expert souvent étayé de façon limitée par la littérature scientifique. Cependant, une étude antérieure a montré que le recours à une étude de la littérature réalisée au moyen d</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instruments de la médecine factuelle peut permettre à l</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expert de fournir un avis bien plus précis. Les nouvelles combinaisons maladie-exposition communiquées dans SIGNAAL peuvent être considérées comme des signaux, qui constituent la première étape vers la formulation d</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une hypothèse de lien de cause à effet. Les signaux et les hypothèses devront par la suite être corroborés et validés, par exemple par une étude épidémiologique et/ou expérimentale.</a:t>
            </a:r>
            <a:endParaRPr lang="nl-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À notre connaissance, SIGNAAL est le premier outil en ligne détaillé (rapport et évaluation) destiné à la détection de nouveaux risques pour la santé liés au travail. Le système dépend des notifications spontanées de cas inhabituels par des médecins du travail vigilants. Il comporte toutefois aussi des inconvénients, qui ont été également mentionnés dans le cadre de systèmes de notification de maladies infectieuses ou d</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effets secondaires de médicaments. On remarque souvent un manque de signalement, le fait de notifier des éléments déjà connus et le fait d</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établir erronément un lien entre les problèmes de santé et l</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exposition. Edwards et al. ont démontré que le nombre de notifications dans de tels systèmes ne donne pas une bonne indication sur le nombre de cas dans lesquels des risques se présentent, mais ils soulignent l</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importance de la fonction de signalement. Les médecins font des notifications principalement dans le but de partager leur expérience, ce qui mérite une attention particulière. Similairement aux constatations d</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Edwards et al., SIGNAAL fait office de guichet permettant d</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en apprendre ensemble davantage sur les nouveaux risques mais aussi sur les inquiétudes et les opinions des médecins du travail sur la relation avec le travail. Cela peut contribuer à une transmission plus ciblée des connaissances dans le cadre d</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une formation continue.</a:t>
            </a:r>
            <a:endParaRPr lang="nl-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Nous en concluons </a:t>
            </a:r>
            <a:r>
              <a:rPr lang="fr-FR" sz="1200" kern="1200" dirty="0" err="1" smtClean="0">
                <a:solidFill>
                  <a:schemeClr val="tx1"/>
                </a:solidFill>
                <a:effectLst/>
                <a:latin typeface="+mn-lt"/>
                <a:ea typeface="+mn-ea"/>
                <a:cs typeface="+mn-cs"/>
              </a:rPr>
              <a:t>qu</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il est possible, au moyen d</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un système de communication en ligne spécialement conçu à cet effet, de recueillir des notifications concernant de nouvelles combinaisons de problèmes de santé, d</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exposition et d</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environnement de travail qui soient suffisamment qualitatives pour pouvoir procéder à une évaluation. Les cas évalués peuvent conduire à la formulation d</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hypothèses sur les nouveaux risques ou les risques relativement inconnus pour la santé liés au travail. Cela peut à son tour donner lieu à une étude approfondie, à une transmission des connaissances, à une intervention dans la situation de travail et à la prise de mesures de prévention sur le lieu de travail. L</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enregistrement en ligne de toutes les données relatives à la notification et à l</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appréciation rend également possible une analyse plus poussée à l</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avenir. Nous espérons développer au cours des prochaines années aussi bien l</a:t>
            </a:r>
            <a:r>
              <a:rPr lang="x-none"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évaluation que la fixation de priorités, le </a:t>
            </a:r>
            <a:r>
              <a:rPr lang="fr-FR" sz="1200" kern="1200" dirty="0" err="1" smtClean="0">
                <a:solidFill>
                  <a:schemeClr val="tx1"/>
                </a:solidFill>
                <a:effectLst/>
                <a:latin typeface="+mn-lt"/>
                <a:ea typeface="+mn-ea"/>
                <a:cs typeface="+mn-cs"/>
              </a:rPr>
              <a:t>reporting</a:t>
            </a:r>
            <a:r>
              <a:rPr lang="fr-FR" sz="1200" kern="1200" dirty="0" smtClean="0">
                <a:solidFill>
                  <a:schemeClr val="tx1"/>
                </a:solidFill>
                <a:effectLst/>
                <a:latin typeface="+mn-lt"/>
                <a:ea typeface="+mn-ea"/>
                <a:cs typeface="+mn-cs"/>
              </a:rPr>
              <a:t> et le suivi dans SIGNAAL. Les médecins du travail peuvent apporter leur contribution en nous signalant des cas nouveaux, inconnus ou simplement intéressants.</a:t>
            </a:r>
            <a:endParaRPr lang="nl-BE" sz="1200" kern="120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12107F-28F0-534B-B4B7-8D62E3D0428C}" type="slidenum">
              <a:rPr lang="en-US" smtClean="0"/>
              <a:t>22</a:t>
            </a:fld>
            <a:endParaRPr lang="en-US"/>
          </a:p>
        </p:txBody>
      </p:sp>
    </p:spTree>
    <p:extLst>
      <p:ext uri="{BB962C8B-B14F-4D97-AF65-F5344CB8AC3E}">
        <p14:creationId xmlns:p14="http://schemas.microsoft.com/office/powerpoint/2010/main" val="190772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Le travail, c'est la santé, mais celui-ci peut aussi être source de maladie. Avec le temps, de nombreuses maladies professionnelles ont déjà disparu grâce à l'amélioration des conditions de travail. Mais étant donné que le travail et les conditions de travail évoluent en permanence, de nouveaux risques apparaissent également. Des risques qui peuvent engendrer des maladies, de nouvelles maladies en relation avec le travail. En détectant à temps ces « effets secondaires ou effets néfastes » du travail, il est possible de prévenir les dommages permanents pour la santé. La notification contribue à la prévention.</a:t>
            </a:r>
            <a:endParaRPr lang="nl-BE"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12107F-28F0-534B-B4B7-8D62E3D0428C}" type="slidenum">
              <a:rPr lang="en-US" smtClean="0"/>
              <a:t>2</a:t>
            </a:fld>
            <a:endParaRPr lang="en-US"/>
          </a:p>
        </p:txBody>
      </p:sp>
    </p:spTree>
    <p:extLst>
      <p:ext uri="{BB962C8B-B14F-4D97-AF65-F5344CB8AC3E}">
        <p14:creationId xmlns:p14="http://schemas.microsoft.com/office/powerpoint/2010/main" val="190772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pitchFamily="34" charset="0"/>
                <a:ea typeface="+mn-ea"/>
                <a:cs typeface="Arial" pitchFamily="34" charset="0"/>
              </a:rPr>
              <a:t>Despite the fact that a large number of substances have been identified as potentially neurotoxic, the exact causal influence of most environmental agents remains largely unknown. Partly due to the latent nature and insidious character of many neurological disorders. Assessing a possible causal relationship between chemical exposure and disease can be a challenge. Sir Austin Bradford Hill published in 1965 nine criteria to determine causal inference from epidemiologic studies. However, in terms of prevention of new and emerging risks, epidemiological results often come too late and significant risk is only observed when a large number of individuals is affected. Moreover, millions of workers are currently exposed to thousands of agents and mixtures for which exposure and risk assessments are not available. Consequently, we should be vigilant for new and emerging neurotoxic risks of substances. Early warning or clinical watch systems (such as SIGNAAL) should be implemented on EU-level since the majority of previous new occupational diseases have first been described by clinicians (e.g. Progressive Inflammatory Neuropathy among swine slaughterhouse workers). </a:t>
            </a:r>
          </a:p>
          <a:p>
            <a:endParaRPr lang="en-GB" sz="1200" b="0" i="0" u="none" strike="noStrike" kern="1200" baseline="0" dirty="0" smtClean="0">
              <a:solidFill>
                <a:schemeClr val="tx1"/>
              </a:solidFill>
              <a:latin typeface="Arial" pitchFamily="34" charset="0"/>
              <a:ea typeface="+mn-ea"/>
              <a:cs typeface="Arial" pitchFamily="34" charset="0"/>
            </a:endParaRPr>
          </a:p>
          <a:p>
            <a:r>
              <a:rPr lang="en-GB" dirty="0" smtClean="0"/>
              <a:t>Progressive inflammatory neuropathy (PIN) is a disease that was identified in a report, released on January 31, 2008, by the </a:t>
            </a:r>
            <a:r>
              <a:rPr lang="en-GB" dirty="0" err="1" smtClean="0"/>
              <a:t>Centers</a:t>
            </a:r>
            <a:r>
              <a:rPr lang="en-GB" dirty="0" smtClean="0"/>
              <a:t> for Disease Control and Prevention.[1] The first known outbreak of this neuropathy occurred in </a:t>
            </a:r>
            <a:r>
              <a:rPr lang="en-GB" dirty="0" err="1" smtClean="0"/>
              <a:t>southeastern</a:t>
            </a:r>
            <a:r>
              <a:rPr lang="en-GB" dirty="0" smtClean="0"/>
              <a:t> Minnesota in the United States. The disease was reported among pig slaughterhouse workers who appeared at various care facilities in the area reporting similar neurological symptoms.[2][3] The disease was later identified at pork processing plants in Indiana and Nebraska as well.[4] The condition is characterized by acute paralysis, pain, fatigue, numbness, and weakness, especially in extremities.[5][6] It was initially believed that workers might have contracted the disease through inhaling aerosols from pig brains blown through a compressed-air hose and that this exposure to pig neural tissue induced an autoimmune response that might have produced their mysterious peripheral neuropathy.[1] These suspicions were confirmed in reports and investigations conducted at the Mayo Clinic in Rochester, Minnesota</a:t>
            </a:r>
            <a:endParaRPr lang="en-US" dirty="0"/>
          </a:p>
        </p:txBody>
      </p:sp>
      <p:sp>
        <p:nvSpPr>
          <p:cNvPr id="4" name="Slide Number Placeholder 3"/>
          <p:cNvSpPr>
            <a:spLocks noGrp="1"/>
          </p:cNvSpPr>
          <p:nvPr>
            <p:ph type="sldNum" sz="quarter" idx="10"/>
          </p:nvPr>
        </p:nvSpPr>
        <p:spPr/>
        <p:txBody>
          <a:bodyPr/>
          <a:lstStyle/>
          <a:p>
            <a:fld id="{17C257C2-8D60-4760-88CB-024AF3EEC641}" type="slidenum">
              <a:rPr lang="nl-BE" smtClean="0"/>
              <a:pPr/>
              <a:t>3</a:t>
            </a:fld>
            <a:endParaRPr lang="nl-BE"/>
          </a:p>
        </p:txBody>
      </p:sp>
    </p:spTree>
    <p:extLst>
      <p:ext uri="{BB962C8B-B14F-4D97-AF65-F5344CB8AC3E}">
        <p14:creationId xmlns:p14="http://schemas.microsoft.com/office/powerpoint/2010/main" val="180825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pitchFamily="34" charset="0"/>
                <a:ea typeface="+mn-ea"/>
                <a:cs typeface="Arial" pitchFamily="34" charset="0"/>
              </a:rPr>
              <a:t>Despite the fact that a large number of substances have been identified as potentially neurotoxic, the exact causal influence of most environmental agents remains largely unknown. Partly due to the latent nature and insidious character of many neurological disorders. Assessing a possible causal relationship between chemical exposure and disease can be a challenge. Sir Austin Bradford Hill published in 1965 nine criteria to determine causal inference from epidemiologic studies. However, in terms of prevention of new and emerging risks, epidemiological results often come too late and significant risk is only observed when a large number of individuals is affected. Moreover, millions of workers are currently exposed to thousands of agents and mixtures for which exposure and risk assessments are not available. Consequently, we should be vigilant for new and emerging neurotoxic risks of substances. Early warning or clinical watch systems (such as SIGNAAL) should be implemented on EU-level since the majority of previous new occupational diseases have first been described by clinicians (e.g. Progressive Inflammatory Neuropathy</a:t>
            </a:r>
          </a:p>
          <a:p>
            <a:r>
              <a:rPr lang="en-GB" sz="1200" b="0" i="0" u="none" strike="noStrike" kern="1200" baseline="0" dirty="0" smtClean="0">
                <a:solidFill>
                  <a:schemeClr val="tx1"/>
                </a:solidFill>
                <a:latin typeface="Arial" pitchFamily="34" charset="0"/>
                <a:ea typeface="+mn-ea"/>
                <a:cs typeface="Arial" pitchFamily="34" charset="0"/>
              </a:rPr>
              <a:t>among swine slaughterhouse workers). In</a:t>
            </a:r>
            <a:endParaRPr lang="en-US" dirty="0"/>
          </a:p>
        </p:txBody>
      </p:sp>
      <p:sp>
        <p:nvSpPr>
          <p:cNvPr id="4" name="Slide Number Placeholder 3"/>
          <p:cNvSpPr>
            <a:spLocks noGrp="1"/>
          </p:cNvSpPr>
          <p:nvPr>
            <p:ph type="sldNum" sz="quarter" idx="10"/>
          </p:nvPr>
        </p:nvSpPr>
        <p:spPr/>
        <p:txBody>
          <a:bodyPr/>
          <a:lstStyle/>
          <a:p>
            <a:fld id="{17C257C2-8D60-4760-88CB-024AF3EEC641}" type="slidenum">
              <a:rPr lang="nl-BE" smtClean="0"/>
              <a:pPr/>
              <a:t>4</a:t>
            </a:fld>
            <a:endParaRPr lang="nl-BE"/>
          </a:p>
        </p:txBody>
      </p:sp>
    </p:spTree>
    <p:extLst>
      <p:ext uri="{BB962C8B-B14F-4D97-AF65-F5344CB8AC3E}">
        <p14:creationId xmlns:p14="http://schemas.microsoft.com/office/powerpoint/2010/main" val="18082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mtClean="0">
                <a:latin typeface="Verdana" charset="0"/>
              </a:rPr>
              <a:t>Indium Tin oxide: Many countries have an OEL of 0,1 mg/m3; there is no SCOEL evaluation. Action: derivation of SCOEL OEL?</a:t>
            </a:r>
          </a:p>
          <a:p>
            <a:r>
              <a:rPr lang="en-US" smtClean="0">
                <a:latin typeface="Verdana" charset="0"/>
              </a:rPr>
              <a:t>Indium tin oxide: no harmonized classification STOT RE: respiratory irritation (H 335), skin irriation (H315) or serious eye irritation (H319) </a:t>
            </a:r>
          </a:p>
          <a:p>
            <a:r>
              <a:rPr lang="en-US" smtClean="0">
                <a:latin typeface="Verdana" charset="0"/>
              </a:rPr>
              <a:t>Synthetic polymeric fibres: no SCOEL OEL available, no classification available</a:t>
            </a:r>
          </a:p>
          <a:p>
            <a:r>
              <a:rPr lang="en-US" smtClean="0">
                <a:latin typeface="Verdana" charset="0"/>
              </a:rPr>
              <a:t>5-aminosalicylic acid: no harmonized classification STOT RE: respiratory irritation (H 335), skin irriation (H315) or serious eye irritation (H319) </a:t>
            </a:r>
          </a:p>
          <a:p>
            <a:r>
              <a:rPr lang="en-US" smtClean="0">
                <a:latin typeface="Verdana" charset="0"/>
              </a:rPr>
              <a:t>HDI: Harmonized classification STOT RE irritation (H335) plus sensibilisation of skin (H317) and airways (H334)</a:t>
            </a:r>
          </a:p>
          <a:p>
            <a:r>
              <a:rPr lang="en-US" smtClean="0">
                <a:latin typeface="Verdana" charset="0"/>
              </a:rPr>
              <a:t>HDI: no SCOEL OEL available</a:t>
            </a:r>
          </a:p>
          <a:p>
            <a:endParaRPr lang="nl-NL" dirty="0">
              <a:latin typeface="Verdana" charset="0"/>
            </a:endParaRPr>
          </a:p>
        </p:txBody>
      </p:sp>
      <p:sp>
        <p:nvSpPr>
          <p:cNvPr id="2765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Verdana" charset="0"/>
                <a:ea typeface="ＭＳ Ｐゴシック" charset="0"/>
                <a:cs typeface="Arial" charset="0"/>
              </a:defRPr>
            </a:lvl1pPr>
            <a:lvl2pPr marL="742950" indent="-285750">
              <a:defRPr sz="1200">
                <a:solidFill>
                  <a:schemeClr val="tx1"/>
                </a:solidFill>
                <a:latin typeface="Verdana" charset="0"/>
                <a:ea typeface="Arial" charset="0"/>
                <a:cs typeface="Arial" charset="0"/>
              </a:defRPr>
            </a:lvl2pPr>
            <a:lvl3pPr marL="1143000" indent="-228600">
              <a:defRPr sz="1200">
                <a:solidFill>
                  <a:schemeClr val="tx1"/>
                </a:solidFill>
                <a:latin typeface="Verdana" charset="0"/>
                <a:ea typeface="Arial" charset="0"/>
                <a:cs typeface="Arial" charset="0"/>
              </a:defRPr>
            </a:lvl3pPr>
            <a:lvl4pPr marL="1600200" indent="-228600">
              <a:defRPr sz="1200">
                <a:solidFill>
                  <a:schemeClr val="tx1"/>
                </a:solidFill>
                <a:latin typeface="Verdana" charset="0"/>
                <a:ea typeface="Arial" charset="0"/>
                <a:cs typeface="Arial" charset="0"/>
              </a:defRPr>
            </a:lvl4pPr>
            <a:lvl5pPr marL="2057400" indent="-228600">
              <a:defRPr sz="1200">
                <a:solidFill>
                  <a:schemeClr val="tx1"/>
                </a:solidFill>
                <a:latin typeface="Verdana"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Verdana"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Verdana"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Verdana"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Verdana" charset="0"/>
                <a:ea typeface="Arial" charset="0"/>
                <a:cs typeface="Arial" charset="0"/>
              </a:defRPr>
            </a:lvl9pPr>
          </a:lstStyle>
          <a:p>
            <a:fld id="{F2DAB527-FC71-0D4E-B12B-E30FE21525A8}" type="slidenum">
              <a:rPr lang="nl-NL"/>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Silicosis risk in sandblasting jeans </a:t>
            </a:r>
          </a:p>
          <a:p>
            <a:endParaRPr lang="en-US" dirty="0"/>
          </a:p>
        </p:txBody>
      </p:sp>
      <p:sp>
        <p:nvSpPr>
          <p:cNvPr id="4" name="Slide Number Placeholder 3"/>
          <p:cNvSpPr>
            <a:spLocks noGrp="1"/>
          </p:cNvSpPr>
          <p:nvPr>
            <p:ph type="sldNum" sz="quarter" idx="10"/>
          </p:nvPr>
        </p:nvSpPr>
        <p:spPr/>
        <p:txBody>
          <a:bodyPr/>
          <a:lstStyle/>
          <a:p>
            <a:fld id="{17C257C2-8D60-4760-88CB-024AF3EEC641}" type="slidenum">
              <a:rPr lang="nl-BE" smtClean="0"/>
              <a:pPr/>
              <a:t>7</a:t>
            </a:fld>
            <a:endParaRPr lang="nl-BE"/>
          </a:p>
        </p:txBody>
      </p:sp>
    </p:spTree>
    <p:extLst>
      <p:ext uri="{BB962C8B-B14F-4D97-AF65-F5344CB8AC3E}">
        <p14:creationId xmlns:p14="http://schemas.microsoft.com/office/powerpoint/2010/main" val="185514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Une nouvelle maladie en relation avec le travail est une nouvelle combinaison entre des problèmes de santé (maladie), une exposition (agent) et une situation professionnelle (environnement d'exposition et mode d'exposition), chacun des trois pouvant être nouveau. Étant donné que les maladies totalement nouvelles sont extrêmement rares, il s'agira généralement de maladies connues qui surviennent en raison de nouvelles expositions, ou une exposition connue qui se présente dans de nouvelles situations professionnelles.</a:t>
            </a:r>
            <a:endParaRPr lang="nl-BE" sz="1200" kern="1200" dirty="0" smtClean="0">
              <a:solidFill>
                <a:schemeClr val="tx1"/>
              </a:solidFill>
              <a:effectLst/>
              <a:latin typeface="+mn-lt"/>
              <a:ea typeface="+mn-ea"/>
              <a:cs typeface="+mn-cs"/>
            </a:endParaRPr>
          </a:p>
          <a:p>
            <a:endParaRPr lang="en-US" dirty="0" smtClean="0"/>
          </a:p>
          <a:p>
            <a:r>
              <a:rPr lang="en-US" dirty="0" err="1" smtClean="0"/>
              <a:t>L'établissement</a:t>
            </a:r>
            <a:r>
              <a:rPr lang="en-US" dirty="0" smtClean="0"/>
              <a:t> d'un lien entre </a:t>
            </a:r>
            <a:r>
              <a:rPr lang="en-US" dirty="0" err="1" smtClean="0"/>
              <a:t>une</a:t>
            </a:r>
            <a:r>
              <a:rPr lang="en-US" dirty="0" smtClean="0"/>
              <a:t> </a:t>
            </a:r>
            <a:r>
              <a:rPr lang="en-US" dirty="0" err="1" smtClean="0"/>
              <a:t>maladie</a:t>
            </a:r>
            <a:r>
              <a:rPr lang="en-US" dirty="0" smtClean="0"/>
              <a:t> et </a:t>
            </a:r>
            <a:r>
              <a:rPr lang="en-US" dirty="0" err="1" smtClean="0"/>
              <a:t>une</a:t>
            </a:r>
            <a:r>
              <a:rPr lang="en-US" dirty="0" smtClean="0"/>
              <a:t> exposition </a:t>
            </a:r>
            <a:r>
              <a:rPr lang="en-US" dirty="0" err="1" smtClean="0"/>
              <a:t>dans</a:t>
            </a:r>
            <a:r>
              <a:rPr lang="en-US" dirty="0" smtClean="0"/>
              <a:t> le cadre du travail </a:t>
            </a:r>
            <a:r>
              <a:rPr lang="en-US" dirty="0" err="1" smtClean="0"/>
              <a:t>relève</a:t>
            </a:r>
            <a:r>
              <a:rPr lang="en-US" dirty="0" smtClean="0"/>
              <a:t> de </a:t>
            </a:r>
            <a:r>
              <a:rPr lang="en-US" dirty="0" err="1" smtClean="0"/>
              <a:t>l'expertise</a:t>
            </a:r>
            <a:r>
              <a:rPr lang="en-US" dirty="0" smtClean="0"/>
              <a:t> des </a:t>
            </a:r>
            <a:r>
              <a:rPr lang="en-US" dirty="0" err="1" smtClean="0"/>
              <a:t>médecins</a:t>
            </a:r>
            <a:r>
              <a:rPr lang="en-US" dirty="0" smtClean="0"/>
              <a:t> du travail. </a:t>
            </a:r>
            <a:r>
              <a:rPr lang="en-US" dirty="0" err="1" smtClean="0"/>
              <a:t>Cette</a:t>
            </a:r>
            <a:r>
              <a:rPr lang="en-US" dirty="0" smtClean="0"/>
              <a:t> </a:t>
            </a:r>
            <a:r>
              <a:rPr lang="en-US" dirty="0" err="1" smtClean="0"/>
              <a:t>tâche</a:t>
            </a:r>
            <a:r>
              <a:rPr lang="en-US" dirty="0" smtClean="0"/>
              <a:t> </a:t>
            </a:r>
            <a:r>
              <a:rPr lang="en-US" dirty="0" err="1" smtClean="0"/>
              <a:t>est</a:t>
            </a:r>
            <a:r>
              <a:rPr lang="en-US" dirty="0" smtClean="0"/>
              <a:t> </a:t>
            </a:r>
            <a:r>
              <a:rPr lang="en-US" dirty="0" err="1" smtClean="0"/>
              <a:t>souvent</a:t>
            </a:r>
            <a:r>
              <a:rPr lang="en-US" dirty="0" smtClean="0"/>
              <a:t> </a:t>
            </a:r>
            <a:r>
              <a:rPr lang="en-US" dirty="0" err="1" smtClean="0"/>
              <a:t>compliquée</a:t>
            </a:r>
            <a:r>
              <a:rPr lang="en-US" dirty="0" smtClean="0"/>
              <a:t> </a:t>
            </a:r>
            <a:r>
              <a:rPr lang="en-US" dirty="0" err="1" smtClean="0"/>
              <a:t>dans</a:t>
            </a:r>
            <a:r>
              <a:rPr lang="en-US" dirty="0" smtClean="0"/>
              <a:t> le </a:t>
            </a:r>
            <a:r>
              <a:rPr lang="en-US" dirty="0" err="1" smtClean="0"/>
              <a:t>cas</a:t>
            </a:r>
            <a:r>
              <a:rPr lang="en-US" dirty="0" smtClean="0"/>
              <a:t> de maladies </a:t>
            </a:r>
            <a:r>
              <a:rPr lang="en-US" dirty="0" err="1" smtClean="0"/>
              <a:t>professionnelles</a:t>
            </a:r>
            <a:r>
              <a:rPr lang="en-US" dirty="0" smtClean="0"/>
              <a:t> </a:t>
            </a:r>
            <a:r>
              <a:rPr lang="en-US" dirty="0" err="1" smtClean="0"/>
              <a:t>reconnues</a:t>
            </a:r>
            <a:r>
              <a:rPr lang="en-US" dirty="0" smtClean="0"/>
              <a:t>, et </a:t>
            </a:r>
            <a:r>
              <a:rPr lang="en-US" dirty="0" err="1" smtClean="0"/>
              <a:t>l'est</a:t>
            </a:r>
            <a:r>
              <a:rPr lang="en-US" dirty="0" smtClean="0"/>
              <a:t> encore plus </a:t>
            </a:r>
            <a:r>
              <a:rPr lang="en-US" dirty="0" err="1" smtClean="0"/>
              <a:t>lorsqu'il</a:t>
            </a:r>
            <a:r>
              <a:rPr lang="en-US" dirty="0" smtClean="0"/>
              <a:t> </a:t>
            </a:r>
            <a:r>
              <a:rPr lang="en-US" dirty="0" err="1" smtClean="0"/>
              <a:t>faut</a:t>
            </a:r>
            <a:r>
              <a:rPr lang="en-US" dirty="0" smtClean="0"/>
              <a:t> </a:t>
            </a:r>
            <a:r>
              <a:rPr lang="en-US" dirty="0" err="1" smtClean="0"/>
              <a:t>déterminer</a:t>
            </a:r>
            <a:r>
              <a:rPr lang="en-US" dirty="0" smtClean="0"/>
              <a:t> de nouveaux liens. </a:t>
            </a:r>
            <a:r>
              <a:rPr lang="en-US" dirty="0" err="1" smtClean="0"/>
              <a:t>Ce</a:t>
            </a:r>
            <a:r>
              <a:rPr lang="en-US" dirty="0" smtClean="0"/>
              <a:t> </a:t>
            </a:r>
            <a:r>
              <a:rPr lang="en-US" dirty="0" err="1" smtClean="0"/>
              <a:t>projet</a:t>
            </a:r>
            <a:r>
              <a:rPr lang="en-US" dirty="0" smtClean="0"/>
              <a:t> a </a:t>
            </a:r>
            <a:r>
              <a:rPr lang="en-US" dirty="0" err="1" smtClean="0"/>
              <a:t>été</a:t>
            </a:r>
            <a:r>
              <a:rPr lang="en-US" dirty="0" smtClean="0"/>
              <a:t> </a:t>
            </a:r>
            <a:r>
              <a:rPr lang="en-US" dirty="0" err="1" smtClean="0"/>
              <a:t>mis</a:t>
            </a:r>
            <a:r>
              <a:rPr lang="en-US" dirty="0" smtClean="0"/>
              <a:t> </a:t>
            </a:r>
            <a:r>
              <a:rPr lang="en-US" dirty="0" err="1" smtClean="0"/>
              <a:t>sur</a:t>
            </a:r>
            <a:r>
              <a:rPr lang="en-US" dirty="0" smtClean="0"/>
              <a:t> pied pour </a:t>
            </a:r>
            <a:r>
              <a:rPr lang="en-US" dirty="0" err="1" smtClean="0"/>
              <a:t>vous</a:t>
            </a:r>
            <a:r>
              <a:rPr lang="en-US" dirty="0" smtClean="0"/>
              <a:t> y aider. </a:t>
            </a:r>
            <a:r>
              <a:rPr lang="en-US" dirty="0" err="1" smtClean="0"/>
              <a:t>Ce</a:t>
            </a:r>
            <a:r>
              <a:rPr lang="en-US" dirty="0" smtClean="0"/>
              <a:t> </a:t>
            </a:r>
            <a:r>
              <a:rPr lang="en-US" dirty="0" err="1" smtClean="0"/>
              <a:t>guichet</a:t>
            </a:r>
            <a:r>
              <a:rPr lang="en-US" dirty="0" smtClean="0"/>
              <a:t> </a:t>
            </a:r>
            <a:r>
              <a:rPr lang="en-US" dirty="0" err="1" smtClean="0"/>
              <a:t>vous</a:t>
            </a:r>
            <a:r>
              <a:rPr lang="en-US" dirty="0" smtClean="0"/>
              <a:t> </a:t>
            </a:r>
            <a:r>
              <a:rPr lang="en-US" dirty="0" err="1" smtClean="0"/>
              <a:t>permet</a:t>
            </a:r>
            <a:r>
              <a:rPr lang="en-US" dirty="0" smtClean="0"/>
              <a:t> de </a:t>
            </a:r>
            <a:r>
              <a:rPr lang="en-US" dirty="0" err="1" smtClean="0"/>
              <a:t>présenter</a:t>
            </a:r>
            <a:r>
              <a:rPr lang="en-US" dirty="0" smtClean="0"/>
              <a:t> </a:t>
            </a:r>
            <a:r>
              <a:rPr lang="en-US" dirty="0" err="1" smtClean="0"/>
              <a:t>vos</a:t>
            </a:r>
            <a:r>
              <a:rPr lang="en-US" dirty="0" smtClean="0"/>
              <a:t> </a:t>
            </a:r>
            <a:r>
              <a:rPr lang="en-US" dirty="0" err="1" smtClean="0"/>
              <a:t>doutes</a:t>
            </a:r>
            <a:r>
              <a:rPr lang="en-US" dirty="0" smtClean="0"/>
              <a:t> quant </a:t>
            </a:r>
            <a:r>
              <a:rPr lang="en-US" dirty="0" err="1" smtClean="0"/>
              <a:t>à</a:t>
            </a:r>
            <a:r>
              <a:rPr lang="en-US" dirty="0" smtClean="0"/>
              <a:t> </a:t>
            </a:r>
            <a:r>
              <a:rPr lang="en-US" dirty="0" err="1" smtClean="0"/>
              <a:t>l'existence</a:t>
            </a:r>
            <a:r>
              <a:rPr lang="en-US" dirty="0" smtClean="0"/>
              <a:t> d'un nouveau lien entre </a:t>
            </a:r>
            <a:r>
              <a:rPr lang="en-US" dirty="0" err="1" smtClean="0"/>
              <a:t>une</a:t>
            </a:r>
            <a:r>
              <a:rPr lang="en-US" dirty="0" smtClean="0"/>
              <a:t> </a:t>
            </a:r>
            <a:r>
              <a:rPr lang="en-US" dirty="0" err="1" smtClean="0"/>
              <a:t>maladie</a:t>
            </a:r>
            <a:r>
              <a:rPr lang="en-US" dirty="0" smtClean="0"/>
              <a:t> et </a:t>
            </a:r>
            <a:r>
              <a:rPr lang="en-US" dirty="0" err="1" smtClean="0"/>
              <a:t>une</a:t>
            </a:r>
            <a:r>
              <a:rPr lang="en-US" dirty="0" smtClean="0"/>
              <a:t> exposition </a:t>
            </a:r>
            <a:r>
              <a:rPr lang="en-US" dirty="0" err="1" smtClean="0"/>
              <a:t>dans</a:t>
            </a:r>
            <a:r>
              <a:rPr lang="en-US" dirty="0" smtClean="0"/>
              <a:t> le cadre du travail </a:t>
            </a:r>
            <a:r>
              <a:rPr lang="en-US" dirty="0" err="1" smtClean="0"/>
              <a:t>à</a:t>
            </a:r>
            <a:r>
              <a:rPr lang="en-US" dirty="0" smtClean="0"/>
              <a:t> un panel de </a:t>
            </a:r>
            <a:r>
              <a:rPr lang="en-US" dirty="0" err="1" smtClean="0"/>
              <a:t>spécialistes</a:t>
            </a:r>
            <a:r>
              <a:rPr lang="en-US" dirty="0" smtClean="0"/>
              <a:t> des maladies </a:t>
            </a:r>
            <a:r>
              <a:rPr lang="en-US" dirty="0" err="1" smtClean="0"/>
              <a:t>professionnelles</a:t>
            </a:r>
            <a:r>
              <a:rPr lang="en-US" dirty="0" smtClean="0"/>
              <a:t>. Pour la </a:t>
            </a:r>
            <a:r>
              <a:rPr lang="en-US" dirty="0" err="1" smtClean="0"/>
              <a:t>Belgique</a:t>
            </a:r>
            <a:r>
              <a:rPr lang="en-US" dirty="0" smtClean="0"/>
              <a:t>, </a:t>
            </a:r>
            <a:r>
              <a:rPr lang="en-US" dirty="0" err="1" smtClean="0"/>
              <a:t>il</a:t>
            </a:r>
            <a:r>
              <a:rPr lang="en-US" dirty="0" smtClean="0"/>
              <a:t> </a:t>
            </a:r>
            <a:r>
              <a:rPr lang="en-US" dirty="0" err="1" smtClean="0"/>
              <a:t>faut</a:t>
            </a:r>
            <a:r>
              <a:rPr lang="en-US" dirty="0" smtClean="0"/>
              <a:t> </a:t>
            </a:r>
            <a:r>
              <a:rPr lang="en-US" dirty="0" err="1" smtClean="0"/>
              <a:t>noter</a:t>
            </a:r>
            <a:r>
              <a:rPr lang="en-US" dirty="0" smtClean="0"/>
              <a:t> </a:t>
            </a:r>
            <a:r>
              <a:rPr lang="en-US" dirty="0" err="1" smtClean="0"/>
              <a:t>une</a:t>
            </a:r>
            <a:r>
              <a:rPr lang="en-US" dirty="0" smtClean="0"/>
              <a:t> </a:t>
            </a:r>
            <a:r>
              <a:rPr lang="en-US" dirty="0" err="1" smtClean="0"/>
              <a:t>différence</a:t>
            </a:r>
            <a:r>
              <a:rPr lang="en-US" dirty="0" smtClean="0"/>
              <a:t> </a:t>
            </a:r>
            <a:r>
              <a:rPr lang="en-US" dirty="0" err="1" smtClean="0"/>
              <a:t>importante</a:t>
            </a:r>
            <a:r>
              <a:rPr lang="en-US" dirty="0" smtClean="0"/>
              <a:t> avec les notifications </a:t>
            </a:r>
            <a:r>
              <a:rPr lang="en-US" dirty="0" err="1" smtClean="0"/>
              <a:t>officielles</a:t>
            </a:r>
            <a:r>
              <a:rPr lang="en-US" dirty="0" smtClean="0"/>
              <a:t> </a:t>
            </a:r>
            <a:r>
              <a:rPr lang="en-US" dirty="0" err="1" smtClean="0"/>
              <a:t>d'une</a:t>
            </a:r>
            <a:r>
              <a:rPr lang="en-US" dirty="0" smtClean="0"/>
              <a:t> (suspicion de) </a:t>
            </a:r>
            <a:r>
              <a:rPr lang="en-US" dirty="0" err="1" smtClean="0"/>
              <a:t>maladie</a:t>
            </a:r>
            <a:r>
              <a:rPr lang="en-US" dirty="0" smtClean="0"/>
              <a:t> </a:t>
            </a:r>
            <a:r>
              <a:rPr lang="en-US" dirty="0" err="1" smtClean="0"/>
              <a:t>professionnelle</a:t>
            </a:r>
            <a:r>
              <a:rPr lang="en-US" dirty="0" smtClean="0"/>
              <a:t>  </a:t>
            </a:r>
            <a:r>
              <a:rPr lang="en-US" dirty="0" err="1" smtClean="0"/>
              <a:t>que</a:t>
            </a:r>
            <a:r>
              <a:rPr lang="en-US" dirty="0" smtClean="0"/>
              <a:t> </a:t>
            </a:r>
            <a:r>
              <a:rPr lang="en-US" dirty="0" err="1" smtClean="0"/>
              <a:t>vous</a:t>
            </a:r>
            <a:r>
              <a:rPr lang="en-US" dirty="0" smtClean="0"/>
              <a:t> </a:t>
            </a:r>
            <a:r>
              <a:rPr lang="en-US" dirty="0" err="1" smtClean="0"/>
              <a:t>êtes</a:t>
            </a:r>
            <a:r>
              <a:rPr lang="en-US" dirty="0" smtClean="0"/>
              <a:t> </a:t>
            </a:r>
            <a:r>
              <a:rPr lang="en-US" dirty="0" err="1" smtClean="0"/>
              <a:t>obligé</a:t>
            </a:r>
            <a:r>
              <a:rPr lang="en-US" dirty="0" smtClean="0"/>
              <a:t>(e) de </a:t>
            </a:r>
            <a:r>
              <a:rPr lang="en-US" dirty="0" err="1" smtClean="0"/>
              <a:t>transmettre</a:t>
            </a:r>
            <a:r>
              <a:rPr lang="en-US" dirty="0" smtClean="0"/>
              <a:t> aux </a:t>
            </a:r>
            <a:r>
              <a:rPr lang="en-US" dirty="0" err="1" smtClean="0"/>
              <a:t>autorités</a:t>
            </a:r>
            <a:r>
              <a:rPr lang="en-US" dirty="0" smtClean="0"/>
              <a:t>. En </a:t>
            </a:r>
            <a:r>
              <a:rPr lang="en-US" dirty="0" err="1" smtClean="0"/>
              <a:t>Belgique</a:t>
            </a:r>
            <a:r>
              <a:rPr lang="en-US" dirty="0" smtClean="0"/>
              <a:t>, les </a:t>
            </a:r>
            <a:r>
              <a:rPr lang="en-US" dirty="0" err="1" smtClean="0"/>
              <a:t>personnes</a:t>
            </a:r>
            <a:r>
              <a:rPr lang="en-US" dirty="0" smtClean="0"/>
              <a:t> </a:t>
            </a:r>
            <a:r>
              <a:rPr lang="en-US" dirty="0" err="1" smtClean="0"/>
              <a:t>atteintes</a:t>
            </a:r>
            <a:r>
              <a:rPr lang="en-US" dirty="0" smtClean="0"/>
              <a:t> </a:t>
            </a:r>
            <a:r>
              <a:rPr lang="en-US" dirty="0" err="1" smtClean="0"/>
              <a:t>d'une</a:t>
            </a:r>
            <a:r>
              <a:rPr lang="en-US" dirty="0" smtClean="0"/>
              <a:t> </a:t>
            </a:r>
            <a:r>
              <a:rPr lang="en-US" dirty="0" err="1" smtClean="0"/>
              <a:t>maladie</a:t>
            </a:r>
            <a:r>
              <a:rPr lang="en-US" dirty="0" smtClean="0"/>
              <a:t> </a:t>
            </a:r>
            <a:r>
              <a:rPr lang="en-US" dirty="0" err="1" smtClean="0"/>
              <a:t>professionnelle</a:t>
            </a:r>
            <a:r>
              <a:rPr lang="en-US" dirty="0" smtClean="0"/>
              <a:t> </a:t>
            </a:r>
            <a:r>
              <a:rPr lang="en-US" dirty="0" err="1" smtClean="0"/>
              <a:t>sont</a:t>
            </a:r>
            <a:r>
              <a:rPr lang="en-US" dirty="0" smtClean="0"/>
              <a:t> </a:t>
            </a:r>
            <a:r>
              <a:rPr lang="en-US" dirty="0" err="1" smtClean="0"/>
              <a:t>indemnisées</a:t>
            </a:r>
            <a:r>
              <a:rPr lang="en-US" dirty="0" smtClean="0"/>
              <a:t> par le </a:t>
            </a:r>
            <a:r>
              <a:rPr lang="en-US" dirty="0" err="1" smtClean="0"/>
              <a:t>Fonds</a:t>
            </a:r>
            <a:r>
              <a:rPr lang="en-US" dirty="0" smtClean="0"/>
              <a:t> des maladies </a:t>
            </a:r>
            <a:r>
              <a:rPr lang="en-US" dirty="0" err="1" smtClean="0"/>
              <a:t>professionnelles</a:t>
            </a:r>
            <a:r>
              <a:rPr lang="en-US" dirty="0" smtClean="0"/>
              <a:t>. </a:t>
            </a:r>
            <a:r>
              <a:rPr lang="en-US" dirty="0" err="1" smtClean="0"/>
              <a:t>Outre</a:t>
            </a:r>
            <a:r>
              <a:rPr lang="en-US" dirty="0" smtClean="0"/>
              <a:t> </a:t>
            </a:r>
            <a:r>
              <a:rPr lang="en-US" dirty="0" err="1" smtClean="0"/>
              <a:t>une</a:t>
            </a:r>
            <a:r>
              <a:rPr lang="en-US" dirty="0" smtClean="0"/>
              <a:t> </a:t>
            </a:r>
            <a:r>
              <a:rPr lang="en-US" dirty="0" err="1" smtClean="0"/>
              <a:t>liste</a:t>
            </a:r>
            <a:r>
              <a:rPr lang="en-US" dirty="0" smtClean="0"/>
              <a:t> </a:t>
            </a:r>
            <a:r>
              <a:rPr lang="en-US" dirty="0" err="1" smtClean="0"/>
              <a:t>officielle</a:t>
            </a:r>
            <a:r>
              <a:rPr lang="en-US" dirty="0" smtClean="0"/>
              <a:t> des maladies </a:t>
            </a:r>
            <a:r>
              <a:rPr lang="en-US" dirty="0" err="1" smtClean="0"/>
              <a:t>professionnelles</a:t>
            </a:r>
            <a:r>
              <a:rPr lang="en-US" dirty="0" smtClean="0"/>
              <a:t>, </a:t>
            </a:r>
            <a:r>
              <a:rPr lang="en-US" dirty="0" err="1" smtClean="0"/>
              <a:t>il</a:t>
            </a:r>
            <a:r>
              <a:rPr lang="en-US" dirty="0" smtClean="0"/>
              <a:t> </a:t>
            </a:r>
            <a:r>
              <a:rPr lang="en-US" dirty="0" err="1" smtClean="0"/>
              <a:t>existe</a:t>
            </a:r>
            <a:r>
              <a:rPr lang="en-US" dirty="0" smtClean="0"/>
              <a:t> un « </a:t>
            </a:r>
            <a:r>
              <a:rPr lang="en-US" dirty="0" err="1" smtClean="0"/>
              <a:t>système</a:t>
            </a:r>
            <a:r>
              <a:rPr lang="en-US" dirty="0" smtClean="0"/>
              <a:t> </a:t>
            </a:r>
            <a:r>
              <a:rPr lang="en-US" dirty="0" err="1" smtClean="0"/>
              <a:t>ouvert</a:t>
            </a:r>
            <a:r>
              <a:rPr lang="en-US" dirty="0" smtClean="0"/>
              <a:t> », </a:t>
            </a:r>
            <a:r>
              <a:rPr lang="en-US" dirty="0" err="1" smtClean="0"/>
              <a:t>dans</a:t>
            </a:r>
            <a:r>
              <a:rPr lang="en-US" dirty="0" smtClean="0"/>
              <a:t> </a:t>
            </a:r>
            <a:r>
              <a:rPr lang="en-US" dirty="0" err="1" smtClean="0"/>
              <a:t>lequel</a:t>
            </a:r>
            <a:r>
              <a:rPr lang="en-US" dirty="0" smtClean="0"/>
              <a:t> les maladies en relation avec le travail ne figurant pas </a:t>
            </a:r>
            <a:r>
              <a:rPr lang="en-US" dirty="0" err="1" smtClean="0"/>
              <a:t>sur</a:t>
            </a:r>
            <a:r>
              <a:rPr lang="en-US" dirty="0" smtClean="0"/>
              <a:t> la </a:t>
            </a:r>
            <a:r>
              <a:rPr lang="en-US" dirty="0" err="1" smtClean="0"/>
              <a:t>liste</a:t>
            </a:r>
            <a:r>
              <a:rPr lang="en-US" dirty="0" smtClean="0"/>
              <a:t> </a:t>
            </a:r>
            <a:r>
              <a:rPr lang="en-US" dirty="0" err="1" smtClean="0"/>
              <a:t>peuvent</a:t>
            </a:r>
            <a:r>
              <a:rPr lang="en-US" dirty="0" smtClean="0"/>
              <a:t> </a:t>
            </a:r>
            <a:r>
              <a:rPr lang="en-US" dirty="0" err="1" smtClean="0"/>
              <a:t>être</a:t>
            </a:r>
            <a:r>
              <a:rPr lang="en-US" dirty="0" smtClean="0"/>
              <a:t> </a:t>
            </a:r>
            <a:r>
              <a:rPr lang="en-US" dirty="0" err="1" smtClean="0"/>
              <a:t>signalées</a:t>
            </a:r>
            <a:r>
              <a:rPr lang="en-US" dirty="0" smtClean="0"/>
              <a:t>. </a:t>
            </a:r>
            <a:r>
              <a:rPr lang="en-US" dirty="0" err="1" smtClean="0"/>
              <a:t>Dans</a:t>
            </a:r>
            <a:r>
              <a:rPr lang="en-US" dirty="0" smtClean="0"/>
              <a:t> le </a:t>
            </a:r>
            <a:r>
              <a:rPr lang="en-US" dirty="0" err="1" smtClean="0"/>
              <a:t>cas</a:t>
            </a:r>
            <a:r>
              <a:rPr lang="en-US" dirty="0" smtClean="0"/>
              <a:t> de nouveaux </a:t>
            </a:r>
            <a:r>
              <a:rPr lang="en-US" dirty="0" err="1" smtClean="0"/>
              <a:t>risques</a:t>
            </a:r>
            <a:r>
              <a:rPr lang="en-US" dirty="0" smtClean="0"/>
              <a:t> pour la santé, </a:t>
            </a:r>
            <a:r>
              <a:rPr lang="en-US" dirty="0" err="1" smtClean="0"/>
              <a:t>il</a:t>
            </a:r>
            <a:r>
              <a:rPr lang="en-US" dirty="0" smtClean="0"/>
              <a:t> </a:t>
            </a:r>
            <a:r>
              <a:rPr lang="en-US" dirty="0" err="1" smtClean="0"/>
              <a:t>s’agit</a:t>
            </a:r>
            <a:r>
              <a:rPr lang="en-US" dirty="0" smtClean="0"/>
              <a:t> </a:t>
            </a:r>
            <a:r>
              <a:rPr lang="en-US" dirty="0" err="1" smtClean="0"/>
              <a:t>d’une</a:t>
            </a:r>
            <a:r>
              <a:rPr lang="en-US" dirty="0" smtClean="0"/>
              <a:t> </a:t>
            </a:r>
            <a:r>
              <a:rPr lang="en-US" dirty="0" err="1" smtClean="0"/>
              <a:t>maigre</a:t>
            </a:r>
            <a:r>
              <a:rPr lang="en-US" dirty="0" smtClean="0"/>
              <a:t> consolation, car </a:t>
            </a:r>
            <a:r>
              <a:rPr lang="en-US" dirty="0" err="1" smtClean="0"/>
              <a:t>il</a:t>
            </a:r>
            <a:r>
              <a:rPr lang="en-US" dirty="0" smtClean="0"/>
              <a:t> ne </a:t>
            </a:r>
            <a:r>
              <a:rPr lang="en-US" dirty="0" err="1" smtClean="0"/>
              <a:t>peut</a:t>
            </a:r>
            <a:r>
              <a:rPr lang="en-US" dirty="0" smtClean="0"/>
              <a:t> </a:t>
            </a:r>
            <a:r>
              <a:rPr lang="en-US" dirty="0" err="1" smtClean="0"/>
              <a:t>être</a:t>
            </a:r>
            <a:r>
              <a:rPr lang="en-US" dirty="0" smtClean="0"/>
              <a:t> </a:t>
            </a:r>
            <a:r>
              <a:rPr lang="en-US" dirty="0" err="1" smtClean="0"/>
              <a:t>satisfait</a:t>
            </a:r>
            <a:r>
              <a:rPr lang="en-US" dirty="0" smtClean="0"/>
              <a:t> </a:t>
            </a:r>
            <a:r>
              <a:rPr lang="en-US" dirty="0" err="1" smtClean="0"/>
              <a:t>à</a:t>
            </a:r>
            <a:r>
              <a:rPr lang="en-US" dirty="0" smtClean="0"/>
              <a:t> la charge de la </a:t>
            </a:r>
            <a:r>
              <a:rPr lang="en-US" dirty="0" err="1" smtClean="0"/>
              <a:t>preuve</a:t>
            </a:r>
            <a:r>
              <a:rPr lang="en-US" dirty="0" smtClean="0"/>
              <a:t> (affection, exposition et lien entre les </a:t>
            </a:r>
            <a:r>
              <a:rPr lang="en-US" dirty="0" err="1" smtClean="0"/>
              <a:t>deux</a:t>
            </a:r>
            <a:r>
              <a:rPr lang="en-US" dirty="0" smtClean="0"/>
              <a:t>) et </a:t>
            </a:r>
            <a:r>
              <a:rPr lang="en-US" dirty="0" err="1" smtClean="0"/>
              <a:t>ces</a:t>
            </a:r>
            <a:r>
              <a:rPr lang="en-US" dirty="0" smtClean="0"/>
              <a:t> maladies </a:t>
            </a:r>
            <a:r>
              <a:rPr lang="en-US" dirty="0" err="1" smtClean="0"/>
              <a:t>n’apparaissent</a:t>
            </a:r>
            <a:r>
              <a:rPr lang="en-US" dirty="0" smtClean="0"/>
              <a:t> </a:t>
            </a:r>
            <a:r>
              <a:rPr lang="en-US" dirty="0" err="1" smtClean="0"/>
              <a:t>donc</a:t>
            </a:r>
            <a:r>
              <a:rPr lang="en-US" dirty="0" smtClean="0"/>
              <a:t> pas </a:t>
            </a:r>
            <a:r>
              <a:rPr lang="en-US" dirty="0" err="1" smtClean="0"/>
              <a:t>dans</a:t>
            </a:r>
            <a:r>
              <a:rPr lang="en-US" dirty="0" smtClean="0"/>
              <a:t> </a:t>
            </a:r>
            <a:r>
              <a:rPr lang="en-US" dirty="0" err="1" smtClean="0"/>
              <a:t>l’enregistrement</a:t>
            </a:r>
            <a:r>
              <a:rPr lang="en-US" dirty="0" smtClean="0"/>
              <a:t> </a:t>
            </a:r>
            <a:r>
              <a:rPr lang="en-US" dirty="0" err="1" smtClean="0"/>
              <a:t>officiel</a:t>
            </a:r>
            <a:r>
              <a:rPr lang="en-US" dirty="0" smtClean="0"/>
              <a:t>. Par </a:t>
            </a:r>
            <a:r>
              <a:rPr lang="en-US" dirty="0" err="1" smtClean="0"/>
              <a:t>ailleurs</a:t>
            </a:r>
            <a:r>
              <a:rPr lang="en-US" dirty="0" smtClean="0"/>
              <a:t>, les nouveaux </a:t>
            </a:r>
            <a:r>
              <a:rPr lang="en-US" dirty="0" err="1" smtClean="0"/>
              <a:t>signaux</a:t>
            </a:r>
            <a:r>
              <a:rPr lang="en-US" dirty="0" smtClean="0"/>
              <a:t> ne </a:t>
            </a:r>
            <a:r>
              <a:rPr lang="en-US" dirty="0" err="1" smtClean="0"/>
              <a:t>sont</a:t>
            </a:r>
            <a:r>
              <a:rPr lang="en-US" dirty="0" smtClean="0"/>
              <a:t> </a:t>
            </a:r>
            <a:r>
              <a:rPr lang="en-US" dirty="0" err="1" smtClean="0"/>
              <a:t>dans</a:t>
            </a:r>
            <a:r>
              <a:rPr lang="en-US" dirty="0" smtClean="0"/>
              <a:t> la </a:t>
            </a:r>
            <a:r>
              <a:rPr lang="en-US" dirty="0" err="1" smtClean="0"/>
              <a:t>pratique</a:t>
            </a:r>
            <a:r>
              <a:rPr lang="en-US" dirty="0" smtClean="0"/>
              <a:t> </a:t>
            </a:r>
            <a:r>
              <a:rPr lang="en-US" dirty="0" err="1" smtClean="0"/>
              <a:t>généralement</a:t>
            </a:r>
            <a:r>
              <a:rPr lang="en-US" dirty="0" smtClean="0"/>
              <a:t> pas communiqués en raison de la </a:t>
            </a:r>
            <a:r>
              <a:rPr lang="en-US" dirty="0" err="1" smtClean="0"/>
              <a:t>faible</a:t>
            </a:r>
            <a:r>
              <a:rPr lang="en-US" dirty="0" smtClean="0"/>
              <a:t> </a:t>
            </a:r>
            <a:r>
              <a:rPr lang="en-US" dirty="0" err="1" smtClean="0"/>
              <a:t>probabilité</a:t>
            </a:r>
            <a:r>
              <a:rPr lang="en-US" dirty="0" smtClean="0"/>
              <a:t> </a:t>
            </a:r>
            <a:r>
              <a:rPr lang="en-US" dirty="0" err="1" smtClean="0"/>
              <a:t>d’obtenir</a:t>
            </a:r>
            <a:r>
              <a:rPr lang="en-US" dirty="0" smtClean="0"/>
              <a:t> </a:t>
            </a:r>
            <a:r>
              <a:rPr lang="en-US" dirty="0" err="1" smtClean="0"/>
              <a:t>une</a:t>
            </a:r>
            <a:r>
              <a:rPr lang="en-US" dirty="0" smtClean="0"/>
              <a:t> compensation. SIGNAAL </a:t>
            </a:r>
            <a:r>
              <a:rPr lang="en-US" dirty="0" err="1" smtClean="0"/>
              <a:t>constitue</a:t>
            </a:r>
            <a:r>
              <a:rPr lang="en-US" dirty="0" smtClean="0"/>
              <a:t> </a:t>
            </a:r>
            <a:r>
              <a:rPr lang="en-US" dirty="0" err="1" smtClean="0"/>
              <a:t>dès</a:t>
            </a:r>
            <a:r>
              <a:rPr lang="en-US" dirty="0" smtClean="0"/>
              <a:t> </a:t>
            </a:r>
            <a:r>
              <a:rPr lang="en-US" dirty="0" err="1" smtClean="0"/>
              <a:t>lors</a:t>
            </a:r>
            <a:r>
              <a:rPr lang="en-US" dirty="0" smtClean="0"/>
              <a:t> </a:t>
            </a:r>
            <a:r>
              <a:rPr lang="en-US" dirty="0" err="1" smtClean="0"/>
              <a:t>une</a:t>
            </a:r>
            <a:r>
              <a:rPr lang="en-US" dirty="0" smtClean="0"/>
              <a:t> alternative accessible pour signaler un nouveau </a:t>
            </a:r>
            <a:r>
              <a:rPr lang="en-US" dirty="0" err="1" smtClean="0"/>
              <a:t>risque</a:t>
            </a:r>
            <a:r>
              <a:rPr lang="en-US" dirty="0" smtClean="0"/>
              <a:t> d’un point de </a:t>
            </a:r>
            <a:r>
              <a:rPr lang="en-US" dirty="0" err="1" smtClean="0"/>
              <a:t>vue</a:t>
            </a:r>
            <a:r>
              <a:rPr lang="en-US" dirty="0" smtClean="0"/>
              <a:t> </a:t>
            </a:r>
            <a:r>
              <a:rPr lang="en-US" dirty="0" err="1" smtClean="0"/>
              <a:t>préventif</a:t>
            </a:r>
            <a:r>
              <a:rPr lang="en-US" dirty="0" smtClean="0"/>
              <a:t>.</a:t>
            </a:r>
            <a:endParaRPr lang="en-US" dirty="0"/>
          </a:p>
        </p:txBody>
      </p:sp>
      <p:sp>
        <p:nvSpPr>
          <p:cNvPr id="4" name="Slide Number Placeholder 3"/>
          <p:cNvSpPr>
            <a:spLocks noGrp="1"/>
          </p:cNvSpPr>
          <p:nvPr>
            <p:ph type="sldNum" sz="quarter" idx="10"/>
          </p:nvPr>
        </p:nvSpPr>
        <p:spPr/>
        <p:txBody>
          <a:bodyPr/>
          <a:lstStyle/>
          <a:p>
            <a:fld id="{5912107F-28F0-534B-B4B7-8D62E3D0428C}" type="slidenum">
              <a:rPr lang="en-US" smtClean="0"/>
              <a:t>8</a:t>
            </a:fld>
            <a:endParaRPr lang="en-US"/>
          </a:p>
        </p:txBody>
      </p:sp>
    </p:spTree>
    <p:extLst>
      <p:ext uri="{BB962C8B-B14F-4D97-AF65-F5344CB8AC3E}">
        <p14:creationId xmlns:p14="http://schemas.microsoft.com/office/powerpoint/2010/main" val="1907721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SIGNAAL </a:t>
            </a:r>
            <a:r>
              <a:rPr lang="en-US" dirty="0" err="1" smtClean="0"/>
              <a:t>est</a:t>
            </a:r>
            <a:r>
              <a:rPr lang="en-US" dirty="0" smtClean="0"/>
              <a:t> un nouveau </a:t>
            </a:r>
            <a:r>
              <a:rPr lang="en-US" dirty="0" err="1" smtClean="0"/>
              <a:t>guichet</a:t>
            </a:r>
            <a:r>
              <a:rPr lang="en-US" dirty="0" smtClean="0"/>
              <a:t> en </a:t>
            </a:r>
            <a:r>
              <a:rPr lang="en-US" dirty="0" err="1" smtClean="0"/>
              <a:t>ligne</a:t>
            </a:r>
            <a:r>
              <a:rPr lang="en-US" dirty="0" smtClean="0"/>
              <a:t> qui </a:t>
            </a:r>
            <a:r>
              <a:rPr lang="en-US" dirty="0" err="1" smtClean="0"/>
              <a:t>vous</a:t>
            </a:r>
            <a:r>
              <a:rPr lang="en-US" dirty="0" smtClean="0"/>
              <a:t> </a:t>
            </a:r>
            <a:r>
              <a:rPr lang="en-US" dirty="0" err="1" smtClean="0"/>
              <a:t>permet</a:t>
            </a:r>
            <a:r>
              <a:rPr lang="en-US" dirty="0" smtClean="0"/>
              <a:t> de </a:t>
            </a:r>
            <a:r>
              <a:rPr lang="en-US" dirty="0" err="1" smtClean="0"/>
              <a:t>vous</a:t>
            </a:r>
            <a:r>
              <a:rPr lang="en-US" dirty="0" smtClean="0"/>
              <a:t> </a:t>
            </a:r>
            <a:r>
              <a:rPr lang="en-US" dirty="0" err="1" smtClean="0"/>
              <a:t>adresser</a:t>
            </a:r>
            <a:r>
              <a:rPr lang="en-US" dirty="0" smtClean="0"/>
              <a:t> </a:t>
            </a:r>
            <a:r>
              <a:rPr lang="en-US" dirty="0" err="1" smtClean="0"/>
              <a:t>à</a:t>
            </a:r>
            <a:r>
              <a:rPr lang="en-US" dirty="0" smtClean="0"/>
              <a:t> un panel de </a:t>
            </a:r>
            <a:r>
              <a:rPr lang="en-US" dirty="0" err="1" smtClean="0"/>
              <a:t>spécialistes</a:t>
            </a:r>
            <a:r>
              <a:rPr lang="en-US" dirty="0" smtClean="0"/>
              <a:t> des maladies </a:t>
            </a:r>
            <a:r>
              <a:rPr lang="en-US" dirty="0" err="1" smtClean="0"/>
              <a:t>professionnelles</a:t>
            </a:r>
            <a:r>
              <a:rPr lang="en-US" dirty="0" smtClean="0"/>
              <a:t> </a:t>
            </a:r>
            <a:r>
              <a:rPr lang="en-US" dirty="0" err="1" smtClean="0"/>
              <a:t>lorsque</a:t>
            </a:r>
            <a:r>
              <a:rPr lang="en-US" dirty="0" smtClean="0"/>
              <a:t> </a:t>
            </a:r>
            <a:r>
              <a:rPr lang="en-US" dirty="0" err="1" smtClean="0"/>
              <a:t>que</a:t>
            </a:r>
            <a:r>
              <a:rPr lang="en-US" dirty="0" smtClean="0"/>
              <a:t> </a:t>
            </a:r>
            <a:r>
              <a:rPr lang="en-US" dirty="0" err="1" smtClean="0"/>
              <a:t>vous</a:t>
            </a:r>
            <a:r>
              <a:rPr lang="en-US" dirty="0" smtClean="0"/>
              <a:t> </a:t>
            </a:r>
            <a:r>
              <a:rPr lang="en-US" dirty="0" err="1" smtClean="0"/>
              <a:t>pensez</a:t>
            </a:r>
            <a:r>
              <a:rPr lang="en-US" dirty="0" smtClean="0"/>
              <a:t> </a:t>
            </a:r>
            <a:r>
              <a:rPr lang="en-US" dirty="0" err="1" smtClean="0"/>
              <a:t>qu'il</a:t>
            </a:r>
            <a:r>
              <a:rPr lang="en-US" dirty="0" smtClean="0"/>
              <a:t> </a:t>
            </a:r>
            <a:r>
              <a:rPr lang="en-US" dirty="0" err="1" smtClean="0"/>
              <a:t>existe</a:t>
            </a:r>
            <a:r>
              <a:rPr lang="en-US" dirty="0" smtClean="0"/>
              <a:t> de nouveaux liens entre la santé et le travail : aux Pays-Bas</a:t>
            </a:r>
            <a:r>
              <a:rPr lang="en-US" baseline="0" dirty="0" smtClean="0"/>
              <a:t> et la </a:t>
            </a:r>
            <a:r>
              <a:rPr lang="en-US" baseline="0" dirty="0" err="1" smtClean="0"/>
              <a:t>Belgique</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SIGNAAL </a:t>
            </a:r>
            <a:r>
              <a:rPr lang="en-US" dirty="0" err="1" smtClean="0"/>
              <a:t>constitue</a:t>
            </a:r>
            <a:r>
              <a:rPr lang="en-US" dirty="0" smtClean="0"/>
              <a:t> </a:t>
            </a:r>
            <a:r>
              <a:rPr lang="en-US" dirty="0" err="1" smtClean="0"/>
              <a:t>dès</a:t>
            </a:r>
            <a:r>
              <a:rPr lang="en-US" dirty="0" smtClean="0"/>
              <a:t> </a:t>
            </a:r>
            <a:r>
              <a:rPr lang="en-US" dirty="0" err="1" smtClean="0"/>
              <a:t>lors</a:t>
            </a:r>
            <a:r>
              <a:rPr lang="en-US" dirty="0" smtClean="0"/>
              <a:t> </a:t>
            </a:r>
            <a:r>
              <a:rPr lang="en-US" dirty="0" err="1" smtClean="0"/>
              <a:t>une</a:t>
            </a:r>
            <a:r>
              <a:rPr lang="en-US" dirty="0" smtClean="0"/>
              <a:t> alternative accessible pour signaler un nouveau </a:t>
            </a:r>
            <a:r>
              <a:rPr lang="en-US" dirty="0" err="1" smtClean="0"/>
              <a:t>risque</a:t>
            </a:r>
            <a:r>
              <a:rPr lang="en-US" dirty="0" smtClean="0"/>
              <a:t> d’un point de </a:t>
            </a:r>
            <a:r>
              <a:rPr lang="en-US" dirty="0" err="1" smtClean="0"/>
              <a:t>vue</a:t>
            </a:r>
            <a:r>
              <a:rPr lang="en-US" dirty="0" smtClean="0"/>
              <a:t> </a:t>
            </a:r>
            <a:r>
              <a:rPr lang="en-US" dirty="0" err="1" smtClean="0"/>
              <a:t>préventif</a:t>
            </a:r>
            <a:r>
              <a:rPr lang="en-US" dirty="0" smtClean="0"/>
              <a:t>.</a:t>
            </a:r>
          </a:p>
          <a:p>
            <a:endParaRPr lang="en-US" dirty="0"/>
          </a:p>
        </p:txBody>
      </p:sp>
      <p:sp>
        <p:nvSpPr>
          <p:cNvPr id="4" name="Slide Number Placeholder 3"/>
          <p:cNvSpPr>
            <a:spLocks noGrp="1"/>
          </p:cNvSpPr>
          <p:nvPr>
            <p:ph type="sldNum" sz="quarter" idx="10"/>
          </p:nvPr>
        </p:nvSpPr>
        <p:spPr/>
        <p:txBody>
          <a:bodyPr/>
          <a:lstStyle/>
          <a:p>
            <a:fld id="{5912107F-28F0-534B-B4B7-8D62E3D0428C}" type="slidenum">
              <a:rPr lang="en-US" smtClean="0"/>
              <a:t>9</a:t>
            </a:fld>
            <a:endParaRPr lang="en-US"/>
          </a:p>
        </p:txBody>
      </p:sp>
    </p:spTree>
    <p:extLst>
      <p:ext uri="{BB962C8B-B14F-4D97-AF65-F5344CB8AC3E}">
        <p14:creationId xmlns:p14="http://schemas.microsoft.com/office/powerpoint/2010/main" val="2768592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 </a:t>
            </a:r>
            <a:r>
              <a:rPr lang="en-US" dirty="0" err="1" smtClean="0"/>
              <a:t>changements</a:t>
            </a:r>
            <a:r>
              <a:rPr lang="en-US" dirty="0" smtClean="0"/>
              <a:t> </a:t>
            </a:r>
            <a:r>
              <a:rPr lang="en-US" dirty="0" err="1" smtClean="0"/>
              <a:t>dans</a:t>
            </a:r>
            <a:r>
              <a:rPr lang="en-US" dirty="0" smtClean="0"/>
              <a:t> le travail </a:t>
            </a:r>
            <a:r>
              <a:rPr lang="en-US" dirty="0" err="1" smtClean="0"/>
              <a:t>peuvent</a:t>
            </a:r>
            <a:r>
              <a:rPr lang="en-US" dirty="0" smtClean="0"/>
              <a:t> </a:t>
            </a:r>
            <a:r>
              <a:rPr lang="en-US" dirty="0" err="1" smtClean="0"/>
              <a:t>engendrer</a:t>
            </a:r>
            <a:r>
              <a:rPr lang="en-US" dirty="0" smtClean="0"/>
              <a:t> de nouveaux </a:t>
            </a:r>
            <a:r>
              <a:rPr lang="en-US" dirty="0" err="1" smtClean="0"/>
              <a:t>risques</a:t>
            </a:r>
            <a:r>
              <a:rPr lang="en-US" dirty="0" smtClean="0"/>
              <a:t> </a:t>
            </a:r>
            <a:r>
              <a:rPr lang="en-US" dirty="0" err="1" smtClean="0"/>
              <a:t>professionnels</a:t>
            </a:r>
            <a:r>
              <a:rPr lang="en-US" dirty="0" smtClean="0"/>
              <a:t> pour la santé. Notre </a:t>
            </a:r>
            <a:r>
              <a:rPr lang="en-US" dirty="0" err="1" smtClean="0"/>
              <a:t>objectif</a:t>
            </a:r>
            <a:r>
              <a:rPr lang="en-US" dirty="0" smtClean="0"/>
              <a:t> </a:t>
            </a:r>
            <a:r>
              <a:rPr lang="en-US" dirty="0" err="1" smtClean="0"/>
              <a:t>est</a:t>
            </a:r>
            <a:r>
              <a:rPr lang="en-US" dirty="0" smtClean="0"/>
              <a:t> de </a:t>
            </a:r>
            <a:r>
              <a:rPr lang="en-US" dirty="0" err="1" smtClean="0"/>
              <a:t>développer</a:t>
            </a:r>
            <a:r>
              <a:rPr lang="en-US" dirty="0" smtClean="0"/>
              <a:t>, </a:t>
            </a:r>
            <a:r>
              <a:rPr lang="en-US" dirty="0" err="1" smtClean="0"/>
              <a:t>d’implémenter</a:t>
            </a:r>
            <a:r>
              <a:rPr lang="en-US" dirty="0" smtClean="0"/>
              <a:t> et </a:t>
            </a:r>
            <a:r>
              <a:rPr lang="en-US" dirty="0" err="1" smtClean="0"/>
              <a:t>d’évaluer</a:t>
            </a:r>
            <a:r>
              <a:rPr lang="en-US" dirty="0" smtClean="0"/>
              <a:t> un </a:t>
            </a:r>
            <a:r>
              <a:rPr lang="en-US" dirty="0" err="1" smtClean="0"/>
              <a:t>outil</a:t>
            </a:r>
            <a:r>
              <a:rPr lang="en-US" dirty="0" smtClean="0"/>
              <a:t> en </a:t>
            </a:r>
            <a:r>
              <a:rPr lang="en-US" dirty="0" err="1" smtClean="0"/>
              <a:t>ligne</a:t>
            </a:r>
            <a:r>
              <a:rPr lang="en-US" dirty="0" smtClean="0"/>
              <a:t> </a:t>
            </a:r>
            <a:r>
              <a:rPr lang="en-US" dirty="0" err="1" smtClean="0"/>
              <a:t>appelé</a:t>
            </a:r>
            <a:r>
              <a:rPr lang="en-US" dirty="0" smtClean="0"/>
              <a:t> SIGNAAL, pour la </a:t>
            </a:r>
            <a:r>
              <a:rPr lang="en-US" dirty="0" err="1" smtClean="0"/>
              <a:t>déclaration</a:t>
            </a:r>
            <a:r>
              <a:rPr lang="en-US" dirty="0" smtClean="0"/>
              <a:t> et </a:t>
            </a:r>
            <a:r>
              <a:rPr lang="en-US" dirty="0" err="1" smtClean="0"/>
              <a:t>l’évaluation</a:t>
            </a:r>
            <a:r>
              <a:rPr lang="en-US" dirty="0" smtClean="0"/>
              <a:t> de nouveaux </a:t>
            </a:r>
            <a:r>
              <a:rPr lang="en-US" dirty="0" err="1" smtClean="0"/>
              <a:t>risques</a:t>
            </a:r>
            <a:r>
              <a:rPr lang="en-US" dirty="0" smtClean="0"/>
              <a:t> </a:t>
            </a:r>
            <a:r>
              <a:rPr lang="en-US" dirty="0" err="1" smtClean="0"/>
              <a:t>professionnels</a:t>
            </a:r>
            <a:r>
              <a:rPr lang="en-US" dirty="0" smtClean="0"/>
              <a:t>. </a:t>
            </a:r>
          </a:p>
          <a:p>
            <a:r>
              <a:rPr lang="en-US" dirty="0" smtClean="0"/>
              <a:t>Le </a:t>
            </a:r>
            <a:r>
              <a:rPr lang="en-US" dirty="0" err="1" smtClean="0"/>
              <a:t>développement</a:t>
            </a:r>
            <a:r>
              <a:rPr lang="en-US" dirty="0" smtClean="0"/>
              <a:t> de </a:t>
            </a:r>
            <a:r>
              <a:rPr lang="en-US" dirty="0" err="1" smtClean="0"/>
              <a:t>l’outil</a:t>
            </a:r>
            <a:r>
              <a:rPr lang="en-US" dirty="0" smtClean="0"/>
              <a:t> de </a:t>
            </a:r>
            <a:r>
              <a:rPr lang="en-US" dirty="0" err="1" smtClean="0"/>
              <a:t>déclaration</a:t>
            </a:r>
            <a:r>
              <a:rPr lang="en-US" dirty="0" smtClean="0"/>
              <a:t> en </a:t>
            </a:r>
            <a:r>
              <a:rPr lang="en-US" dirty="0" err="1" smtClean="0"/>
              <a:t>ligne</a:t>
            </a:r>
            <a:r>
              <a:rPr lang="en-US" dirty="0" smtClean="0"/>
              <a:t> avec un </a:t>
            </a:r>
            <a:r>
              <a:rPr lang="en-US" dirty="0" err="1" smtClean="0"/>
              <a:t>formulaire</a:t>
            </a:r>
            <a:r>
              <a:rPr lang="en-US" dirty="0" smtClean="0"/>
              <a:t> en </a:t>
            </a:r>
            <a:r>
              <a:rPr lang="en-US" dirty="0" err="1" smtClean="0"/>
              <a:t>ligne</a:t>
            </a:r>
            <a:r>
              <a:rPr lang="en-US" dirty="0" smtClean="0"/>
              <a:t>, un site Web public et </a:t>
            </a:r>
            <a:r>
              <a:rPr lang="en-US" dirty="0" err="1" smtClean="0"/>
              <a:t>une</a:t>
            </a:r>
            <a:r>
              <a:rPr lang="en-US" dirty="0" smtClean="0"/>
              <a:t> </a:t>
            </a:r>
            <a:r>
              <a:rPr lang="en-US" dirty="0" err="1" smtClean="0"/>
              <a:t>procédure</a:t>
            </a:r>
            <a:r>
              <a:rPr lang="en-US" dirty="0" smtClean="0"/>
              <a:t> </a:t>
            </a:r>
            <a:r>
              <a:rPr lang="en-US" dirty="0" err="1" smtClean="0"/>
              <a:t>d’évaluation</a:t>
            </a:r>
            <a:r>
              <a:rPr lang="en-US" dirty="0" smtClean="0"/>
              <a:t> </a:t>
            </a:r>
            <a:r>
              <a:rPr lang="en-US" dirty="0" err="1" smtClean="0"/>
              <a:t>est</a:t>
            </a:r>
            <a:r>
              <a:rPr lang="en-US" dirty="0" smtClean="0"/>
              <a:t> </a:t>
            </a:r>
            <a:r>
              <a:rPr lang="en-US" dirty="0" err="1" smtClean="0"/>
              <a:t>basé</a:t>
            </a:r>
            <a:r>
              <a:rPr lang="en-US" dirty="0" smtClean="0"/>
              <a:t> </a:t>
            </a:r>
            <a:r>
              <a:rPr lang="en-US" dirty="0" err="1" smtClean="0"/>
              <a:t>sur</a:t>
            </a:r>
            <a:r>
              <a:rPr lang="en-US" dirty="0" smtClean="0"/>
              <a:t> </a:t>
            </a:r>
            <a:r>
              <a:rPr lang="en-US" dirty="0" err="1" smtClean="0"/>
              <a:t>une</a:t>
            </a:r>
            <a:r>
              <a:rPr lang="en-US" dirty="0" smtClean="0"/>
              <a:t> </a:t>
            </a:r>
            <a:r>
              <a:rPr lang="en-US" dirty="0" err="1" smtClean="0"/>
              <a:t>approche</a:t>
            </a:r>
            <a:r>
              <a:rPr lang="en-US" dirty="0" smtClean="0"/>
              <a:t> </a:t>
            </a:r>
            <a:r>
              <a:rPr lang="en-US" dirty="0" err="1" smtClean="0"/>
              <a:t>itérative</a:t>
            </a:r>
            <a:r>
              <a:rPr lang="en-US" dirty="0" smtClean="0"/>
              <a:t>. </a:t>
            </a:r>
            <a:r>
              <a:rPr lang="en-US" dirty="0" err="1" smtClean="0"/>
              <a:t>Depuis</a:t>
            </a:r>
            <a:r>
              <a:rPr lang="en-US" dirty="0" smtClean="0"/>
              <a:t> le </a:t>
            </a:r>
            <a:r>
              <a:rPr lang="en-US" dirty="0" err="1" smtClean="0"/>
              <a:t>mois</a:t>
            </a:r>
            <a:r>
              <a:rPr lang="en-US" dirty="0" smtClean="0"/>
              <a:t> de </a:t>
            </a:r>
            <a:r>
              <a:rPr lang="en-US" dirty="0" err="1" smtClean="0"/>
              <a:t>juillet</a:t>
            </a:r>
            <a:r>
              <a:rPr lang="en-US" dirty="0" smtClean="0"/>
              <a:t> 2013, les </a:t>
            </a:r>
            <a:r>
              <a:rPr lang="en-US" dirty="0" err="1" smtClean="0"/>
              <a:t>médecins</a:t>
            </a:r>
            <a:r>
              <a:rPr lang="en-US" dirty="0" smtClean="0"/>
              <a:t> </a:t>
            </a:r>
            <a:r>
              <a:rPr lang="en-US" dirty="0" err="1" smtClean="0"/>
              <a:t>d’entreprise</a:t>
            </a:r>
            <a:r>
              <a:rPr lang="en-US" dirty="0" smtClean="0"/>
              <a:t> </a:t>
            </a:r>
            <a:r>
              <a:rPr lang="en-US" dirty="0" err="1" smtClean="0"/>
              <a:t>peuvent</a:t>
            </a:r>
            <a:r>
              <a:rPr lang="en-US" dirty="0" smtClean="0"/>
              <a:t> signaler </a:t>
            </a:r>
            <a:r>
              <a:rPr lang="en-US" dirty="0" err="1" smtClean="0"/>
              <a:t>leurs</a:t>
            </a:r>
            <a:r>
              <a:rPr lang="en-US" dirty="0" smtClean="0"/>
              <a:t> soupçons par rapport </a:t>
            </a:r>
            <a:r>
              <a:rPr lang="en-US" dirty="0" err="1" smtClean="0"/>
              <a:t>à</a:t>
            </a:r>
            <a:r>
              <a:rPr lang="en-US" dirty="0" smtClean="0"/>
              <a:t> un nouveau lien entre les </a:t>
            </a:r>
            <a:r>
              <a:rPr lang="en-US" dirty="0" err="1" smtClean="0"/>
              <a:t>problèmes</a:t>
            </a:r>
            <a:r>
              <a:rPr lang="en-US" dirty="0" smtClean="0"/>
              <a:t> de santé, </a:t>
            </a:r>
            <a:r>
              <a:rPr lang="en-US" dirty="0" err="1" smtClean="0"/>
              <a:t>l’exposition</a:t>
            </a:r>
            <a:r>
              <a:rPr lang="en-US" dirty="0" smtClean="0"/>
              <a:t> et/</a:t>
            </a:r>
            <a:r>
              <a:rPr lang="en-US" dirty="0" err="1" smtClean="0"/>
              <a:t>ou</a:t>
            </a:r>
            <a:r>
              <a:rPr lang="en-US" dirty="0" smtClean="0"/>
              <a:t> la situation de travail via </a:t>
            </a:r>
            <a:r>
              <a:rPr lang="en-US" dirty="0" err="1" smtClean="0"/>
              <a:t>www.signaal.info</a:t>
            </a:r>
            <a:r>
              <a:rPr lang="en-US" dirty="0" smtClean="0"/>
              <a:t>. </a:t>
            </a:r>
          </a:p>
          <a:p>
            <a:r>
              <a:rPr lang="en-US" dirty="0" err="1" smtClean="0"/>
              <a:t>Tous</a:t>
            </a:r>
            <a:r>
              <a:rPr lang="en-US" dirty="0" smtClean="0"/>
              <a:t> les </a:t>
            </a:r>
            <a:r>
              <a:rPr lang="en-US" dirty="0" err="1" smtClean="0"/>
              <a:t>cas</a:t>
            </a:r>
            <a:r>
              <a:rPr lang="en-US" dirty="0" smtClean="0"/>
              <a:t> </a:t>
            </a:r>
            <a:r>
              <a:rPr lang="en-US" dirty="0" err="1" smtClean="0"/>
              <a:t>où</a:t>
            </a:r>
            <a:r>
              <a:rPr lang="en-US" dirty="0" smtClean="0"/>
              <a:t> le </a:t>
            </a:r>
            <a:r>
              <a:rPr lang="en-US" dirty="0" err="1" smtClean="0"/>
              <a:t>médecin</a:t>
            </a:r>
            <a:r>
              <a:rPr lang="en-US" dirty="0" smtClean="0"/>
              <a:t> du travail </a:t>
            </a:r>
            <a:r>
              <a:rPr lang="en-US" dirty="0" err="1" smtClean="0"/>
              <a:t>suspecte</a:t>
            </a:r>
            <a:r>
              <a:rPr lang="en-US" dirty="0" smtClean="0"/>
              <a:t> </a:t>
            </a:r>
            <a:r>
              <a:rPr lang="en-US" dirty="0" err="1" smtClean="0"/>
              <a:t>une</a:t>
            </a:r>
            <a:r>
              <a:rPr lang="en-US" dirty="0" smtClean="0"/>
              <a:t> nouvelle </a:t>
            </a:r>
            <a:r>
              <a:rPr lang="en-US" dirty="0" err="1" smtClean="0"/>
              <a:t>combinaison</a:t>
            </a:r>
            <a:r>
              <a:rPr lang="en-US" dirty="0" smtClean="0"/>
              <a:t> </a:t>
            </a:r>
            <a:r>
              <a:rPr lang="en-US" dirty="0" err="1" smtClean="0"/>
              <a:t>problèmes</a:t>
            </a:r>
            <a:r>
              <a:rPr lang="en-US" dirty="0" smtClean="0"/>
              <a:t> de santé-exposition-situation </a:t>
            </a:r>
            <a:r>
              <a:rPr lang="en-US" dirty="0" err="1" smtClean="0"/>
              <a:t>professionnelle</a:t>
            </a:r>
            <a:r>
              <a:rPr lang="en-US" dirty="0" smtClean="0"/>
              <a:t>. Il ne </a:t>
            </a:r>
            <a:r>
              <a:rPr lang="en-US" dirty="0" err="1" smtClean="0"/>
              <a:t>faut</a:t>
            </a:r>
            <a:r>
              <a:rPr lang="en-US" dirty="0" smtClean="0"/>
              <a:t> pas </a:t>
            </a:r>
            <a:r>
              <a:rPr lang="en-US" dirty="0" err="1" smtClean="0"/>
              <a:t>être</a:t>
            </a:r>
            <a:r>
              <a:rPr lang="en-US" dirty="0" smtClean="0"/>
              <a:t> certain au </a:t>
            </a:r>
            <a:r>
              <a:rPr lang="en-US" dirty="0" err="1" smtClean="0"/>
              <a:t>préalable</a:t>
            </a:r>
            <a:r>
              <a:rPr lang="en-US" dirty="0" smtClean="0"/>
              <a:t> de </a:t>
            </a:r>
            <a:r>
              <a:rPr lang="en-US" dirty="0" err="1" smtClean="0"/>
              <a:t>l'existence</a:t>
            </a:r>
            <a:r>
              <a:rPr lang="en-US" dirty="0" smtClean="0"/>
              <a:t> d'un nouveau lien. </a:t>
            </a:r>
            <a:r>
              <a:rPr lang="en-US" dirty="0" err="1" smtClean="0"/>
              <a:t>C'est</a:t>
            </a:r>
            <a:r>
              <a:rPr lang="en-US" dirty="0" smtClean="0"/>
              <a:t> </a:t>
            </a:r>
            <a:r>
              <a:rPr lang="en-US" dirty="0" err="1" smtClean="0"/>
              <a:t>précisément</a:t>
            </a:r>
            <a:r>
              <a:rPr lang="en-US" dirty="0" smtClean="0"/>
              <a:t> </a:t>
            </a:r>
            <a:r>
              <a:rPr lang="en-US" dirty="0" err="1" smtClean="0"/>
              <a:t>ici</a:t>
            </a:r>
            <a:r>
              <a:rPr lang="en-US" dirty="0" smtClean="0"/>
              <a:t> </a:t>
            </a:r>
            <a:r>
              <a:rPr lang="en-US" dirty="0" err="1" smtClean="0"/>
              <a:t>que</a:t>
            </a:r>
            <a:r>
              <a:rPr lang="en-US" dirty="0" smtClean="0"/>
              <a:t> nous </a:t>
            </a:r>
            <a:r>
              <a:rPr lang="en-US" dirty="0" err="1" smtClean="0"/>
              <a:t>intervenons</a:t>
            </a:r>
            <a:r>
              <a:rPr lang="en-US" dirty="0" smtClean="0"/>
              <a:t> par le </a:t>
            </a:r>
            <a:r>
              <a:rPr lang="en-US" dirty="0" err="1" smtClean="0"/>
              <a:t>biais</a:t>
            </a:r>
            <a:r>
              <a:rPr lang="en-US" dirty="0" smtClean="0"/>
              <a:t> de </a:t>
            </a:r>
            <a:r>
              <a:rPr lang="en-US" dirty="0" err="1" smtClean="0"/>
              <a:t>ce</a:t>
            </a:r>
            <a:r>
              <a:rPr lang="en-US" dirty="0" smtClean="0"/>
              <a:t> </a:t>
            </a:r>
            <a:r>
              <a:rPr lang="en-US" dirty="0" err="1" smtClean="0"/>
              <a:t>guichet</a:t>
            </a:r>
            <a:r>
              <a:rPr lang="en-US" dirty="0" smtClean="0"/>
              <a:t>. </a:t>
            </a:r>
            <a:r>
              <a:rPr lang="en-US" dirty="0" err="1" smtClean="0"/>
              <a:t>Vous</a:t>
            </a:r>
            <a:r>
              <a:rPr lang="en-US" dirty="0" smtClean="0"/>
              <a:t> </a:t>
            </a:r>
            <a:r>
              <a:rPr lang="en-US" dirty="0" err="1" smtClean="0"/>
              <a:t>pouvez</a:t>
            </a:r>
            <a:r>
              <a:rPr lang="en-US" dirty="0" smtClean="0"/>
              <a:t> y </a:t>
            </a:r>
            <a:r>
              <a:rPr lang="en-US" dirty="0" err="1" smtClean="0"/>
              <a:t>soumettre</a:t>
            </a:r>
            <a:r>
              <a:rPr lang="en-US" dirty="0" smtClean="0"/>
              <a:t> </a:t>
            </a:r>
            <a:r>
              <a:rPr lang="en-US" dirty="0" err="1" smtClean="0"/>
              <a:t>vos</a:t>
            </a:r>
            <a:r>
              <a:rPr lang="en-US" dirty="0" smtClean="0"/>
              <a:t> notifications. Des </a:t>
            </a:r>
            <a:r>
              <a:rPr lang="en-US" dirty="0" err="1" smtClean="0"/>
              <a:t>informations</a:t>
            </a:r>
            <a:r>
              <a:rPr lang="en-US" dirty="0" smtClean="0"/>
              <a:t> </a:t>
            </a:r>
            <a:r>
              <a:rPr lang="en-US" dirty="0" err="1" smtClean="0"/>
              <a:t>vous</a:t>
            </a:r>
            <a:r>
              <a:rPr lang="en-US" dirty="0" smtClean="0"/>
              <a:t> </a:t>
            </a:r>
            <a:r>
              <a:rPr lang="en-US" dirty="0" err="1" smtClean="0"/>
              <a:t>seront</a:t>
            </a:r>
            <a:r>
              <a:rPr lang="en-US" dirty="0" smtClean="0"/>
              <a:t> </a:t>
            </a:r>
            <a:r>
              <a:rPr lang="en-US" dirty="0" err="1" smtClean="0"/>
              <a:t>demandées</a:t>
            </a:r>
            <a:r>
              <a:rPr lang="en-US" dirty="0" smtClean="0"/>
              <a:t> </a:t>
            </a:r>
            <a:r>
              <a:rPr lang="en-US" dirty="0" err="1" smtClean="0"/>
              <a:t>concernant</a:t>
            </a:r>
            <a:r>
              <a:rPr lang="en-US" dirty="0" smtClean="0"/>
              <a:t> les </a:t>
            </a:r>
            <a:r>
              <a:rPr lang="en-US" dirty="0" err="1" smtClean="0"/>
              <a:t>problèmes</a:t>
            </a:r>
            <a:r>
              <a:rPr lang="en-US" dirty="0" smtClean="0"/>
              <a:t> de santé, le travail et </a:t>
            </a:r>
            <a:r>
              <a:rPr lang="en-US" dirty="0" err="1" smtClean="0"/>
              <a:t>l'exposition</a:t>
            </a:r>
            <a:r>
              <a:rPr lang="en-US" dirty="0" smtClean="0"/>
              <a:t> en question. </a:t>
            </a:r>
            <a:r>
              <a:rPr lang="en-US" dirty="0" err="1" smtClean="0"/>
              <a:t>Vous</a:t>
            </a:r>
            <a:r>
              <a:rPr lang="en-US" dirty="0" smtClean="0"/>
              <a:t> </a:t>
            </a:r>
            <a:r>
              <a:rPr lang="en-US" dirty="0" err="1" smtClean="0"/>
              <a:t>pouvez</a:t>
            </a:r>
            <a:r>
              <a:rPr lang="en-US" dirty="0" smtClean="0"/>
              <a:t> </a:t>
            </a:r>
            <a:r>
              <a:rPr lang="en-US" dirty="0" err="1" smtClean="0"/>
              <a:t>donc</a:t>
            </a:r>
            <a:r>
              <a:rPr lang="en-US" dirty="0" smtClean="0"/>
              <a:t> </a:t>
            </a:r>
            <a:r>
              <a:rPr lang="en-US" dirty="0" err="1" smtClean="0"/>
              <a:t>transmettre</a:t>
            </a:r>
            <a:r>
              <a:rPr lang="en-US" dirty="0" smtClean="0"/>
              <a:t> par le </a:t>
            </a:r>
            <a:r>
              <a:rPr lang="en-US" dirty="0" err="1" smtClean="0"/>
              <a:t>biais</a:t>
            </a:r>
            <a:r>
              <a:rPr lang="en-US" dirty="0" smtClean="0"/>
              <a:t> de </a:t>
            </a:r>
            <a:r>
              <a:rPr lang="en-US" dirty="0" err="1" smtClean="0"/>
              <a:t>ce</a:t>
            </a:r>
            <a:r>
              <a:rPr lang="en-US" dirty="0" smtClean="0"/>
              <a:t> </a:t>
            </a:r>
            <a:r>
              <a:rPr lang="en-US" dirty="0" err="1" smtClean="0"/>
              <a:t>système</a:t>
            </a:r>
            <a:r>
              <a:rPr lang="en-US" dirty="0" smtClean="0"/>
              <a:t> les nouveaux liens </a:t>
            </a:r>
            <a:r>
              <a:rPr lang="en-US" dirty="0" err="1" smtClean="0"/>
              <a:t>possibles</a:t>
            </a:r>
            <a:r>
              <a:rPr lang="en-US" dirty="0" smtClean="0"/>
              <a:t> entre </a:t>
            </a:r>
            <a:r>
              <a:rPr lang="en-US" dirty="0" err="1" smtClean="0"/>
              <a:t>problèmes</a:t>
            </a:r>
            <a:r>
              <a:rPr lang="en-US" dirty="0" smtClean="0"/>
              <a:t> de santé et travail. </a:t>
            </a:r>
            <a:r>
              <a:rPr lang="en-US" dirty="0" err="1" smtClean="0"/>
              <a:t>Ces</a:t>
            </a:r>
            <a:r>
              <a:rPr lang="en-US" dirty="0" smtClean="0"/>
              <a:t> notifications ne </a:t>
            </a:r>
            <a:r>
              <a:rPr lang="en-US" dirty="0" err="1" smtClean="0"/>
              <a:t>doivent</a:t>
            </a:r>
            <a:r>
              <a:rPr lang="en-US" dirty="0" smtClean="0"/>
              <a:t> pas se limiter aux </a:t>
            </a:r>
            <a:r>
              <a:rPr lang="en-US" dirty="0" err="1" smtClean="0"/>
              <a:t>problèmes</a:t>
            </a:r>
            <a:r>
              <a:rPr lang="en-US" dirty="0" smtClean="0"/>
              <a:t> de santé </a:t>
            </a:r>
            <a:r>
              <a:rPr lang="en-US" dirty="0" err="1" smtClean="0"/>
              <a:t>d'une</a:t>
            </a:r>
            <a:r>
              <a:rPr lang="en-US" dirty="0" smtClean="0"/>
              <a:t> </a:t>
            </a:r>
            <a:r>
              <a:rPr lang="en-US" dirty="0" err="1" smtClean="0"/>
              <a:t>seule</a:t>
            </a:r>
            <a:r>
              <a:rPr lang="en-US" dirty="0" smtClean="0"/>
              <a:t> </a:t>
            </a:r>
            <a:r>
              <a:rPr lang="en-US" dirty="0" err="1" smtClean="0"/>
              <a:t>personne</a:t>
            </a:r>
            <a:r>
              <a:rPr lang="en-US" dirty="0" smtClean="0"/>
              <a:t> ; </a:t>
            </a:r>
            <a:r>
              <a:rPr lang="en-US" dirty="0" err="1" smtClean="0"/>
              <a:t>elles</a:t>
            </a:r>
            <a:r>
              <a:rPr lang="en-US" dirty="0" smtClean="0"/>
              <a:t> </a:t>
            </a:r>
            <a:r>
              <a:rPr lang="en-US" dirty="0" err="1" smtClean="0"/>
              <a:t>peuvent</a:t>
            </a:r>
            <a:r>
              <a:rPr lang="en-US" dirty="0" smtClean="0"/>
              <a:t> </a:t>
            </a:r>
            <a:r>
              <a:rPr lang="en-US" dirty="0" err="1" smtClean="0"/>
              <a:t>concerner</a:t>
            </a:r>
            <a:r>
              <a:rPr lang="en-US" dirty="0" smtClean="0"/>
              <a:t> </a:t>
            </a:r>
            <a:r>
              <a:rPr lang="en-US" dirty="0" err="1" smtClean="0"/>
              <a:t>plusieurs</a:t>
            </a:r>
            <a:r>
              <a:rPr lang="en-US" dirty="0" smtClean="0"/>
              <a:t> </a:t>
            </a:r>
            <a:r>
              <a:rPr lang="en-US" dirty="0" err="1" smtClean="0"/>
              <a:t>personnes</a:t>
            </a:r>
            <a:r>
              <a:rPr lang="en-US" dirty="0" smtClean="0"/>
              <a:t>. Si </a:t>
            </a:r>
            <a:r>
              <a:rPr lang="en-US" dirty="0" err="1" smtClean="0"/>
              <a:t>vous</a:t>
            </a:r>
            <a:r>
              <a:rPr lang="en-US" dirty="0" smtClean="0"/>
              <a:t> le </a:t>
            </a:r>
            <a:r>
              <a:rPr lang="en-US" dirty="0" err="1" smtClean="0"/>
              <a:t>souhaitez</a:t>
            </a:r>
            <a:r>
              <a:rPr lang="en-US" dirty="0" smtClean="0"/>
              <a:t>, </a:t>
            </a:r>
            <a:r>
              <a:rPr lang="en-US" dirty="0" err="1" smtClean="0"/>
              <a:t>vous</a:t>
            </a:r>
            <a:r>
              <a:rPr lang="en-US" dirty="0" smtClean="0"/>
              <a:t> </a:t>
            </a:r>
            <a:r>
              <a:rPr lang="en-US" dirty="0" err="1" smtClean="0"/>
              <a:t>pouvez</a:t>
            </a:r>
            <a:r>
              <a:rPr lang="en-US" dirty="0" smtClean="0"/>
              <a:t> </a:t>
            </a:r>
            <a:r>
              <a:rPr lang="en-US" dirty="0" err="1" smtClean="0"/>
              <a:t>ajouter</a:t>
            </a:r>
            <a:r>
              <a:rPr lang="en-US" dirty="0" smtClean="0"/>
              <a:t> des </a:t>
            </a:r>
            <a:r>
              <a:rPr lang="en-US" dirty="0" err="1" smtClean="0"/>
              <a:t>informations</a:t>
            </a:r>
            <a:r>
              <a:rPr lang="en-US" dirty="0" smtClean="0"/>
              <a:t> </a:t>
            </a:r>
            <a:r>
              <a:rPr lang="en-US" dirty="0" err="1" smtClean="0"/>
              <a:t>sur</a:t>
            </a:r>
            <a:r>
              <a:rPr lang="en-US" dirty="0" smtClean="0"/>
              <a:t> les </a:t>
            </a:r>
            <a:r>
              <a:rPr lang="en-US" dirty="0" err="1" smtClean="0"/>
              <a:t>facteurs</a:t>
            </a:r>
            <a:r>
              <a:rPr lang="en-US" dirty="0" smtClean="0"/>
              <a:t> </a:t>
            </a:r>
            <a:r>
              <a:rPr lang="en-US" dirty="0" err="1" smtClean="0"/>
              <a:t>pertinents</a:t>
            </a:r>
            <a:r>
              <a:rPr lang="en-US" dirty="0" smtClean="0"/>
              <a:t>, les </a:t>
            </a:r>
            <a:r>
              <a:rPr lang="en-US" dirty="0" err="1" smtClean="0"/>
              <a:t>mesures</a:t>
            </a:r>
            <a:r>
              <a:rPr lang="en-US" dirty="0" smtClean="0"/>
              <a:t> </a:t>
            </a:r>
            <a:r>
              <a:rPr lang="en-US" dirty="0" err="1" smtClean="0"/>
              <a:t>prises</a:t>
            </a:r>
            <a:r>
              <a:rPr lang="en-US" dirty="0" smtClean="0"/>
              <a:t> et le </a:t>
            </a:r>
            <a:r>
              <a:rPr lang="en-US" dirty="0" err="1" smtClean="0"/>
              <a:t>suivi</a:t>
            </a:r>
            <a:r>
              <a:rPr lang="en-US" dirty="0" smtClean="0"/>
              <a:t>. Il </a:t>
            </a:r>
            <a:r>
              <a:rPr lang="en-US" dirty="0" err="1" smtClean="0"/>
              <a:t>est</a:t>
            </a:r>
            <a:r>
              <a:rPr lang="en-US" dirty="0" smtClean="0"/>
              <a:t> </a:t>
            </a:r>
            <a:r>
              <a:rPr lang="en-US" dirty="0" err="1" smtClean="0"/>
              <a:t>également</a:t>
            </a:r>
            <a:r>
              <a:rPr lang="en-US" dirty="0" smtClean="0"/>
              <a:t> possible de poser </a:t>
            </a:r>
            <a:r>
              <a:rPr lang="en-US" dirty="0" err="1" smtClean="0"/>
              <a:t>une</a:t>
            </a:r>
            <a:r>
              <a:rPr lang="en-US" dirty="0" smtClean="0"/>
              <a:t> question </a:t>
            </a:r>
            <a:r>
              <a:rPr lang="en-US" dirty="0" err="1" smtClean="0"/>
              <a:t>concernant</a:t>
            </a:r>
            <a:r>
              <a:rPr lang="en-US" dirty="0" smtClean="0"/>
              <a:t> </a:t>
            </a:r>
            <a:r>
              <a:rPr lang="en-US" dirty="0" err="1" smtClean="0"/>
              <a:t>votre</a:t>
            </a:r>
            <a:r>
              <a:rPr lang="en-US" dirty="0" smtClean="0"/>
              <a:t> notification.</a:t>
            </a:r>
          </a:p>
          <a:p>
            <a:endParaRPr lang="en-US" dirty="0"/>
          </a:p>
        </p:txBody>
      </p:sp>
      <p:sp>
        <p:nvSpPr>
          <p:cNvPr id="4" name="Slide Number Placeholder 3"/>
          <p:cNvSpPr>
            <a:spLocks noGrp="1"/>
          </p:cNvSpPr>
          <p:nvPr>
            <p:ph type="sldNum" sz="quarter" idx="10"/>
          </p:nvPr>
        </p:nvSpPr>
        <p:spPr/>
        <p:txBody>
          <a:bodyPr/>
          <a:lstStyle/>
          <a:p>
            <a:fld id="{5912107F-28F0-534B-B4B7-8D62E3D0428C}" type="slidenum">
              <a:rPr lang="en-US" smtClean="0"/>
              <a:t>10</a:t>
            </a:fld>
            <a:endParaRPr lang="en-US"/>
          </a:p>
        </p:txBody>
      </p:sp>
    </p:spTree>
    <p:extLst>
      <p:ext uri="{BB962C8B-B14F-4D97-AF65-F5344CB8AC3E}">
        <p14:creationId xmlns:p14="http://schemas.microsoft.com/office/powerpoint/2010/main" val="1907721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irst slide">
    <p:spTree>
      <p:nvGrpSpPr>
        <p:cNvPr id="1" name=""/>
        <p:cNvGrpSpPr/>
        <p:nvPr/>
      </p:nvGrpSpPr>
      <p:grpSpPr>
        <a:xfrm>
          <a:off x="0" y="0"/>
          <a:ext cx="0" cy="0"/>
          <a:chOff x="0" y="0"/>
          <a:chExt cx="0" cy="0"/>
        </a:xfrm>
      </p:grpSpPr>
      <p:sp>
        <p:nvSpPr>
          <p:cNvPr id="10" name="Rechthoek 9"/>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2792" tIns="19198" rIns="102792" bIns="19198" rtlCol="0" anchor="ctr">
            <a:noAutofit/>
          </a:bodyPr>
          <a:lstStyle/>
          <a:p>
            <a:pPr algn="ctr"/>
            <a:endParaRPr lang="nl-NL" sz="1700" dirty="0" err="1" smtClean="0">
              <a:solidFill>
                <a:schemeClr val="bg1"/>
              </a:solidFill>
            </a:endParaRPr>
          </a:p>
        </p:txBody>
      </p:sp>
      <p:cxnSp>
        <p:nvCxnSpPr>
          <p:cNvPr id="7" name="Straight Connector 35"/>
          <p:cNvCxnSpPr/>
          <p:nvPr/>
        </p:nvCxnSpPr>
        <p:spPr>
          <a:xfrm>
            <a:off x="2112192" y="2701844"/>
            <a:ext cx="4946999"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6" name="Titel 15"/>
          <p:cNvSpPr>
            <a:spLocks noGrp="1"/>
          </p:cNvSpPr>
          <p:nvPr>
            <p:ph type="title"/>
          </p:nvPr>
        </p:nvSpPr>
        <p:spPr>
          <a:xfrm>
            <a:off x="571418" y="2914650"/>
            <a:ext cx="8095079" cy="415800"/>
          </a:xfrm>
        </p:spPr>
        <p:txBody>
          <a:bodyPr vert="horz">
            <a:noAutofit/>
          </a:bodyPr>
          <a:lstStyle>
            <a:lvl1pPr algn="ctr">
              <a:defRPr/>
            </a:lvl1pPr>
          </a:lstStyle>
          <a:p>
            <a:r>
              <a:rPr lang="nl-BE" smtClean="0"/>
              <a:t>Click to edit Master title style</a:t>
            </a:r>
            <a:endParaRPr lang="nl-NL" dirty="0"/>
          </a:p>
        </p:txBody>
      </p:sp>
      <p:sp>
        <p:nvSpPr>
          <p:cNvPr id="19" name="Tijdelijke aanduiding voor tekst 18"/>
          <p:cNvSpPr>
            <a:spLocks noGrp="1"/>
          </p:cNvSpPr>
          <p:nvPr>
            <p:ph type="body" sz="quarter" idx="12" hasCustomPrompt="1"/>
          </p:nvPr>
        </p:nvSpPr>
        <p:spPr>
          <a:xfrm>
            <a:off x="571418" y="3457575"/>
            <a:ext cx="8095079" cy="428625"/>
          </a:xfrm>
        </p:spPr>
        <p:txBody>
          <a:bodyPr>
            <a:noAutofit/>
          </a:bodyPr>
          <a:lstStyle>
            <a:lvl1pPr marL="0" indent="0" algn="ctr">
              <a:buNone/>
              <a:defRPr sz="2000" b="0"/>
            </a:lvl1pPr>
            <a:lvl2pPr marL="511968" indent="0" algn="ctr">
              <a:buNone/>
              <a:defRPr/>
            </a:lvl2pPr>
            <a:lvl3pPr marL="1023935" indent="0" algn="ctr">
              <a:buNone/>
              <a:defRPr/>
            </a:lvl3pPr>
            <a:lvl4pPr marL="1535903" indent="0" algn="ctr">
              <a:buNone/>
              <a:defRPr/>
            </a:lvl4pPr>
            <a:lvl5pPr marL="2047871" indent="0" algn="ctr">
              <a:buNone/>
              <a:defRPr/>
            </a:lvl5pPr>
          </a:lstStyle>
          <a:p>
            <a:pPr lvl="0"/>
            <a:r>
              <a:rPr lang="nl-BE" dirty="0" smtClean="0"/>
              <a:t>Weekdag, DD maand JJJJ</a:t>
            </a:r>
            <a:endParaRPr lang="nl-NL" dirty="0"/>
          </a:p>
        </p:txBody>
      </p:sp>
    </p:spTree>
    <p:extLst>
      <p:ext uri="{BB962C8B-B14F-4D97-AF65-F5344CB8AC3E}">
        <p14:creationId xmlns:p14="http://schemas.microsoft.com/office/powerpoint/2010/main" val="2776684430"/>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540000" y="1012500"/>
            <a:ext cx="4038600" cy="3321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4835400" y="1012500"/>
            <a:ext cx="4038600" cy="3321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a:xfrm>
            <a:off x="539552" y="4536000"/>
            <a:ext cx="936000" cy="216000"/>
          </a:xfrm>
          <a:prstGeom prst="rect">
            <a:avLst/>
          </a:prstGeom>
        </p:spPr>
        <p:txBody>
          <a:bodyPr/>
          <a:lstStyle/>
          <a:p>
            <a:fld id="{C4DDCD72-59EE-436D-B435-201699A5BB49}" type="datetimeFigureOut">
              <a:rPr lang="nl-BE" smtClean="0"/>
              <a:pPr/>
              <a:t>16/11/17</a:t>
            </a:fld>
            <a:endParaRPr lang="nl-BE"/>
          </a:p>
        </p:txBody>
      </p:sp>
      <p:sp>
        <p:nvSpPr>
          <p:cNvPr id="6" name="Tijdelijke aanduiding voor voettekst 5"/>
          <p:cNvSpPr>
            <a:spLocks noGrp="1"/>
          </p:cNvSpPr>
          <p:nvPr>
            <p:ph type="ftr" sz="quarter" idx="11"/>
          </p:nvPr>
        </p:nvSpPr>
        <p:spPr>
          <a:xfrm>
            <a:off x="1566000" y="4536000"/>
            <a:ext cx="1980000" cy="216000"/>
          </a:xfrm>
          <a:prstGeom prst="rect">
            <a:avLst/>
          </a:prstGeom>
        </p:spPr>
        <p:txBody>
          <a:bodyPr/>
          <a:lstStyle/>
          <a:p>
            <a:endParaRPr lang="nl-BE"/>
          </a:p>
        </p:txBody>
      </p:sp>
      <p:sp>
        <p:nvSpPr>
          <p:cNvPr id="7" name="Tijdelijke aanduiding voor dianummer 6"/>
          <p:cNvSpPr>
            <a:spLocks noGrp="1"/>
          </p:cNvSpPr>
          <p:nvPr>
            <p:ph type="sldNum" sz="quarter" idx="12"/>
          </p:nvPr>
        </p:nvSpPr>
        <p:spPr>
          <a:xfrm>
            <a:off x="3636000" y="4536000"/>
            <a:ext cx="936000" cy="216000"/>
          </a:xfrm>
          <a:prstGeom prst="rect">
            <a:avLst/>
          </a:prstGeom>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167076925"/>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eldia">
    <p:spTree>
      <p:nvGrpSpPr>
        <p:cNvPr id="1" name=""/>
        <p:cNvGrpSpPr/>
        <p:nvPr/>
      </p:nvGrpSpPr>
      <p:grpSpPr>
        <a:xfrm>
          <a:off x="0" y="0"/>
          <a:ext cx="0" cy="0"/>
          <a:chOff x="0" y="0"/>
          <a:chExt cx="0" cy="0"/>
        </a:xfrm>
      </p:grpSpPr>
      <p:sp>
        <p:nvSpPr>
          <p:cNvPr id="13" name="Rechthoek 12"/>
          <p:cNvSpPr/>
          <p:nvPr/>
        </p:nvSpPr>
        <p:spPr>
          <a:xfrm>
            <a:off x="0" y="486000"/>
            <a:ext cx="9144000" cy="467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nl-BE" sz="1400"/>
          </a:p>
        </p:txBody>
      </p:sp>
      <p:sp>
        <p:nvSpPr>
          <p:cNvPr id="9" name="Titel 1"/>
          <p:cNvSpPr>
            <a:spLocks noGrp="1"/>
          </p:cNvSpPr>
          <p:nvPr>
            <p:ph type="ctrTitle" hasCustomPrompt="1"/>
          </p:nvPr>
        </p:nvSpPr>
        <p:spPr>
          <a:xfrm>
            <a:off x="3096000" y="1566000"/>
            <a:ext cx="5580000" cy="1350000"/>
          </a:xfrm>
        </p:spPr>
        <p:txBody>
          <a:bodyPr>
            <a:noAutofit/>
          </a:bodyPr>
          <a:lstStyle>
            <a:lvl1pPr>
              <a:defRPr sz="3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3096000" y="3145256"/>
            <a:ext cx="5580000" cy="810000"/>
          </a:xfrm>
        </p:spPr>
        <p:txBody>
          <a:bodyPr/>
          <a:lstStyle>
            <a:lvl1pPr marL="0" indent="0" algn="l">
              <a:spcBef>
                <a:spcPts val="0"/>
              </a:spcBef>
              <a:buNone/>
              <a:defRPr baseline="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2" name="Afbeelding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000" y="1350000"/>
            <a:ext cx="1840048" cy="3220832"/>
          </a:xfrm>
          <a:prstGeom prst="rect">
            <a:avLst/>
          </a:prstGeom>
        </p:spPr>
      </p:pic>
      <p:pic>
        <p:nvPicPr>
          <p:cNvPr id="11" name="Afbeelding 10"/>
          <p:cNvPicPr>
            <a:picLocks noChangeAspect="1"/>
          </p:cNvPicPr>
          <p:nvPr/>
        </p:nvPicPr>
        <p:blipFill>
          <a:blip r:embed="rId3" cstate="print"/>
          <a:stretch>
            <a:fillRect/>
          </a:stretch>
        </p:blipFill>
        <p:spPr>
          <a:xfrm>
            <a:off x="8283600" y="4279500"/>
            <a:ext cx="428400" cy="540000"/>
          </a:xfrm>
          <a:prstGeom prst="rect">
            <a:avLst/>
          </a:prstGeom>
        </p:spPr>
      </p:pic>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000" y="270001"/>
            <a:ext cx="2014732" cy="539497"/>
          </a:xfrm>
          <a:prstGeom prst="rect">
            <a:avLst/>
          </a:prstGeom>
        </p:spPr>
      </p:pic>
    </p:spTree>
    <p:extLst>
      <p:ext uri="{BB962C8B-B14F-4D97-AF65-F5344CB8AC3E}">
        <p14:creationId xmlns:p14="http://schemas.microsoft.com/office/powerpoint/2010/main" val="841372318"/>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nl-NL"/>
          </a:p>
        </p:txBody>
      </p:sp>
      <p:sp>
        <p:nvSpPr>
          <p:cNvPr id="3" name="Content Placeholder 2"/>
          <p:cNvSpPr>
            <a:spLocks noGrp="1"/>
          </p:cNvSpPr>
          <p:nvPr>
            <p:ph idx="1"/>
          </p:nvPr>
        </p:nvSpPr>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nl-NL"/>
          </a:p>
        </p:txBody>
      </p:sp>
      <p:sp>
        <p:nvSpPr>
          <p:cNvPr id="4" name="Date Placeholder 3"/>
          <p:cNvSpPr>
            <a:spLocks noGrp="1"/>
          </p:cNvSpPr>
          <p:nvPr>
            <p:ph type="dt" sz="half" idx="10"/>
          </p:nvPr>
        </p:nvSpPr>
        <p:spPr>
          <a:xfrm>
            <a:off x="539552" y="4536000"/>
            <a:ext cx="936000" cy="216000"/>
          </a:xfrm>
          <a:prstGeom prst="rect">
            <a:avLst/>
          </a:prstGeom>
        </p:spPr>
        <p:txBody>
          <a:bodyPr/>
          <a:lstStyle/>
          <a:p>
            <a:fld id="{3099B7E3-2AAB-6647-B491-AAB2CE5567D7}" type="datetimeFigureOut">
              <a:rPr lang="en-US" smtClean="0"/>
              <a:pPr/>
              <a:t>16/11/17</a:t>
            </a:fld>
            <a:endParaRPr lang="nl-NL"/>
          </a:p>
        </p:txBody>
      </p:sp>
      <p:sp>
        <p:nvSpPr>
          <p:cNvPr id="5" name="Footer Placeholder 4"/>
          <p:cNvSpPr>
            <a:spLocks noGrp="1"/>
          </p:cNvSpPr>
          <p:nvPr>
            <p:ph type="ftr" sz="quarter" idx="11"/>
          </p:nvPr>
        </p:nvSpPr>
        <p:spPr>
          <a:xfrm>
            <a:off x="1566000" y="4536000"/>
            <a:ext cx="1980000" cy="216000"/>
          </a:xfrm>
          <a:prstGeom prst="rect">
            <a:avLst/>
          </a:prstGeom>
        </p:spPr>
        <p:txBody>
          <a:bodyPr/>
          <a:lstStyle/>
          <a:p>
            <a:endParaRPr lang="nl-NL"/>
          </a:p>
        </p:txBody>
      </p:sp>
      <p:sp>
        <p:nvSpPr>
          <p:cNvPr id="6" name="Slide Number Placeholder 5"/>
          <p:cNvSpPr>
            <a:spLocks noGrp="1"/>
          </p:cNvSpPr>
          <p:nvPr>
            <p:ph type="sldNum" sz="quarter" idx="12"/>
          </p:nvPr>
        </p:nvSpPr>
        <p:spPr>
          <a:xfrm>
            <a:off x="3636000" y="4536000"/>
            <a:ext cx="936000" cy="216000"/>
          </a:xfrm>
          <a:prstGeom prst="rect">
            <a:avLst/>
          </a:prstGeom>
        </p:spPr>
        <p:txBody>
          <a:bodyPr/>
          <a:lstStyle/>
          <a:p>
            <a:fld id="{D22F3465-88E4-1641-8098-72A4ACD592E1}" type="slidenum">
              <a:rPr lang="nl-NL" smtClean="0"/>
              <a:pPr/>
              <a:t>‹#›</a:t>
            </a:fld>
            <a:endParaRPr lang="nl-NL"/>
          </a:p>
        </p:txBody>
      </p:sp>
    </p:spTree>
    <p:extLst>
      <p:ext uri="{BB962C8B-B14F-4D97-AF65-F5344CB8AC3E}">
        <p14:creationId xmlns:p14="http://schemas.microsoft.com/office/powerpoint/2010/main" val="194185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ndard slide - Title &amp; Text - Option A">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nl-BE" smtClean="0"/>
              <a:t>Click to edit Master title style</a:t>
            </a:r>
            <a:endParaRPr lang="en-US"/>
          </a:p>
        </p:txBody>
      </p:sp>
      <p:sp>
        <p:nvSpPr>
          <p:cNvPr id="4" name="Text Placeholder 2"/>
          <p:cNvSpPr>
            <a:spLocks noGrp="1"/>
          </p:cNvSpPr>
          <p:nvPr>
            <p:ph idx="1"/>
          </p:nvPr>
        </p:nvSpPr>
        <p:spPr>
          <a:xfrm>
            <a:off x="917238" y="1090084"/>
            <a:ext cx="7959986" cy="3394472"/>
          </a:xfrm>
          <a:prstGeom prst="rect">
            <a:avLst/>
          </a:prstGeom>
        </p:spPr>
        <p:txBody>
          <a:bodyPr vert="horz" lIns="102393" tIns="51197" rIns="102393" bIns="51197" rtlCol="0">
            <a:noAutofit/>
          </a:bodyPr>
          <a:lstStyle>
            <a:lvl1pPr>
              <a:defRPr sz="2300"/>
            </a:lvl1pPr>
            <a:lvl2pPr>
              <a:defRPr sz="2000"/>
            </a:lvl2pPr>
            <a:lvl3pPr>
              <a:defRPr sz="1700"/>
            </a:lvl3pPr>
            <a:lvl4pPr>
              <a:defRPr sz="1300"/>
            </a:lvl4pPr>
            <a:lvl5pPr>
              <a:defRPr sz="1300"/>
            </a:lvl5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dirty="0"/>
          </a:p>
        </p:txBody>
      </p:sp>
      <p:sp>
        <p:nvSpPr>
          <p:cNvPr id="6" name="Tijdelijke aanduiding voor tekst 4"/>
          <p:cNvSpPr>
            <a:spLocks noGrp="1"/>
          </p:cNvSpPr>
          <p:nvPr>
            <p:ph type="body" sz="quarter" idx="11"/>
          </p:nvPr>
        </p:nvSpPr>
        <p:spPr>
          <a:xfrm>
            <a:off x="917310" y="672167"/>
            <a:ext cx="7959914" cy="218700"/>
          </a:xfrm>
        </p:spPr>
        <p:txBody>
          <a:bodyPr vert="horz" lIns="102393" tIns="51197" rIns="102393" bIns="51197" rtlCol="0" anchor="ctr" anchorCtr="0">
            <a:noAutofit/>
          </a:bodyPr>
          <a:lstStyle>
            <a:lvl1pPr marL="239973" indent="-239973">
              <a:buNone/>
              <a:defRPr lang="nl-NL" sz="13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7" name="Rectangle 11"/>
          <p:cNvSpPr/>
          <p:nvPr/>
        </p:nvSpPr>
        <p:spPr>
          <a:xfrm>
            <a:off x="713430" y="389317"/>
            <a:ext cx="75338" cy="45152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schemeClr val="accent1"/>
              </a:solidFill>
            </a:endParaRPr>
          </a:p>
        </p:txBody>
      </p:sp>
    </p:spTree>
    <p:extLst>
      <p:ext uri="{BB962C8B-B14F-4D97-AF65-F5344CB8AC3E}">
        <p14:creationId xmlns:p14="http://schemas.microsoft.com/office/powerpoint/2010/main" val="122036865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ndard slide - Title &amp; 2 Textboxes">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nl-BE" smtClean="0"/>
              <a:t>Click to edit Master title style</a:t>
            </a:r>
            <a:endParaRPr lang="en-US"/>
          </a:p>
        </p:txBody>
      </p:sp>
      <p:sp>
        <p:nvSpPr>
          <p:cNvPr id="4" name="Text Placeholder 2"/>
          <p:cNvSpPr>
            <a:spLocks noGrp="1"/>
          </p:cNvSpPr>
          <p:nvPr>
            <p:ph idx="1"/>
          </p:nvPr>
        </p:nvSpPr>
        <p:spPr>
          <a:xfrm>
            <a:off x="917239" y="1502834"/>
            <a:ext cx="3479632" cy="2981722"/>
          </a:xfrm>
          <a:prstGeom prst="rect">
            <a:avLst/>
          </a:prstGeom>
        </p:spPr>
        <p:txBody>
          <a:bodyPr vert="horz" lIns="102393" tIns="51197" rIns="102393" bIns="51197" rtlCol="0">
            <a:noAutofit/>
          </a:bodyPr>
          <a:lstStyle>
            <a:lvl1pPr marL="0" marR="0" indent="0" algn="l" defTabSz="511968"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800"/>
            </a:lvl1pPr>
            <a:lvl2pPr>
              <a:defRPr sz="1800"/>
            </a:lvl2pPr>
            <a:lvl3pPr>
              <a:defRPr sz="1700"/>
            </a:lvl3pPr>
            <a:lvl4pPr>
              <a:defRPr sz="1500"/>
            </a:lvl4pPr>
            <a:lvl5pPr>
              <a:defRPr sz="1500"/>
            </a:lvl5pPr>
          </a:lstStyle>
          <a:p>
            <a:pPr marL="239973" marR="0" lvl="0" indent="-239973" algn="l" defTabSz="511968"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Click to edit Master text styles</a:t>
            </a:r>
          </a:p>
          <a:p>
            <a:pPr marL="239973" marR="0" lvl="1" indent="-239973" algn="l" defTabSz="511968"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Second level</a:t>
            </a:r>
          </a:p>
          <a:p>
            <a:pPr marL="239973" marR="0" lvl="2" indent="-239973" algn="l" defTabSz="511968"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Third level</a:t>
            </a:r>
          </a:p>
        </p:txBody>
      </p:sp>
      <p:sp>
        <p:nvSpPr>
          <p:cNvPr id="6" name="Tijdelijke aanduiding voor tekst 4"/>
          <p:cNvSpPr>
            <a:spLocks noGrp="1"/>
          </p:cNvSpPr>
          <p:nvPr>
            <p:ph type="body" sz="quarter" idx="11"/>
          </p:nvPr>
        </p:nvSpPr>
        <p:spPr>
          <a:xfrm>
            <a:off x="917310" y="672167"/>
            <a:ext cx="7959914" cy="218700"/>
          </a:xfrm>
        </p:spPr>
        <p:txBody>
          <a:bodyPr vert="horz" lIns="102393" tIns="51197" rIns="102393" bIns="51197" rtlCol="0" anchor="ctr" anchorCtr="0">
            <a:noAutofit/>
          </a:bodyPr>
          <a:lstStyle>
            <a:lvl1pPr marL="239973" indent="-239973">
              <a:buNone/>
              <a:defRPr lang="nl-NL" sz="13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7" name="Rectangle 11"/>
          <p:cNvSpPr/>
          <p:nvPr/>
        </p:nvSpPr>
        <p:spPr>
          <a:xfrm>
            <a:off x="713430" y="389317"/>
            <a:ext cx="75338" cy="45152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schemeClr val="accent1"/>
              </a:solidFill>
            </a:endParaRPr>
          </a:p>
        </p:txBody>
      </p:sp>
      <p:sp>
        <p:nvSpPr>
          <p:cNvPr id="8" name="Tijdelijke aanduiding voor tekst 5"/>
          <p:cNvSpPr>
            <a:spLocks noGrp="1"/>
          </p:cNvSpPr>
          <p:nvPr>
            <p:ph type="body" sz="quarter" idx="12"/>
          </p:nvPr>
        </p:nvSpPr>
        <p:spPr>
          <a:xfrm>
            <a:off x="917257" y="1073418"/>
            <a:ext cx="3479614" cy="435268"/>
          </a:xfrm>
          <a:prstGeom prst="roundRect">
            <a:avLst/>
          </a:prstGeom>
          <a:solidFill>
            <a:schemeClr val="accent1"/>
          </a:solidFill>
        </p:spPr>
        <p:txBody>
          <a:bodyPr wrap="none" tIns="45349" bIns="45349" anchor="ctr" anchorCtr="0">
            <a:noAutofit/>
          </a:bodyPr>
          <a:lstStyle>
            <a:lvl1pPr marL="0" indent="0">
              <a:buFont typeface="Arial" panose="020B0604020202020204" pitchFamily="34" charset="0"/>
              <a:buNone/>
              <a:defRPr sz="2000" b="1">
                <a:solidFill>
                  <a:schemeClr val="bg1"/>
                </a:solidFill>
              </a:defRPr>
            </a:lvl1pPr>
          </a:lstStyle>
          <a:p>
            <a:pPr lvl="0"/>
            <a:r>
              <a:rPr lang="nl-BE" smtClean="0"/>
              <a:t>Click to edit Master text styles</a:t>
            </a:r>
          </a:p>
        </p:txBody>
      </p:sp>
      <p:sp>
        <p:nvSpPr>
          <p:cNvPr id="9" name="Text Placeholder 2"/>
          <p:cNvSpPr>
            <a:spLocks noGrp="1"/>
          </p:cNvSpPr>
          <p:nvPr>
            <p:ph idx="13"/>
          </p:nvPr>
        </p:nvSpPr>
        <p:spPr>
          <a:xfrm>
            <a:off x="4836739" y="1502834"/>
            <a:ext cx="3479632" cy="2981722"/>
          </a:xfrm>
          <a:prstGeom prst="rect">
            <a:avLst/>
          </a:prstGeom>
        </p:spPr>
        <p:txBody>
          <a:bodyPr vert="horz" lIns="102393" tIns="51197" rIns="102393" bIns="51197" rtlCol="0">
            <a:noAutofit/>
          </a:bodyPr>
          <a:lstStyle>
            <a:lvl1pPr marL="0" marR="0" indent="0" algn="l" defTabSz="511968"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800"/>
            </a:lvl1pPr>
            <a:lvl2pPr>
              <a:defRPr sz="1800"/>
            </a:lvl2pPr>
            <a:lvl3pPr>
              <a:defRPr sz="1700"/>
            </a:lvl3pPr>
            <a:lvl4pPr>
              <a:defRPr sz="1500"/>
            </a:lvl4pPr>
            <a:lvl5pPr>
              <a:defRPr sz="1500"/>
            </a:lvl5pPr>
          </a:lstStyle>
          <a:p>
            <a:pPr marL="239973" marR="0" lvl="0" indent="-239973" algn="l" defTabSz="511968"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Click to edit Master text styles</a:t>
            </a:r>
          </a:p>
          <a:p>
            <a:pPr marL="239973" marR="0" lvl="1" indent="-239973" algn="l" defTabSz="511968"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Second level</a:t>
            </a:r>
          </a:p>
          <a:p>
            <a:pPr marL="239973" marR="0" lvl="2" indent="-239973" algn="l" defTabSz="511968"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Third level</a:t>
            </a:r>
          </a:p>
        </p:txBody>
      </p:sp>
      <p:sp>
        <p:nvSpPr>
          <p:cNvPr id="10" name="Tijdelijke aanduiding voor tekst 5"/>
          <p:cNvSpPr>
            <a:spLocks noGrp="1"/>
          </p:cNvSpPr>
          <p:nvPr>
            <p:ph type="body" sz="quarter" idx="14"/>
          </p:nvPr>
        </p:nvSpPr>
        <p:spPr>
          <a:xfrm>
            <a:off x="4836758" y="1073418"/>
            <a:ext cx="3479614" cy="435268"/>
          </a:xfrm>
          <a:prstGeom prst="roundRect">
            <a:avLst/>
          </a:prstGeom>
          <a:solidFill>
            <a:schemeClr val="accent1"/>
          </a:solidFill>
        </p:spPr>
        <p:txBody>
          <a:bodyPr wrap="none" tIns="45349" bIns="45349" anchor="ctr" anchorCtr="0">
            <a:noAutofit/>
          </a:bodyPr>
          <a:lstStyle>
            <a:lvl1pPr marL="0" indent="0">
              <a:buFont typeface="Arial" panose="020B0604020202020204" pitchFamily="34" charset="0"/>
              <a:buNone/>
              <a:defRPr sz="2000" b="1">
                <a:solidFill>
                  <a:schemeClr val="bg1"/>
                </a:solidFill>
              </a:defRPr>
            </a:lvl1pPr>
          </a:lstStyle>
          <a:p>
            <a:pPr lvl="0"/>
            <a:r>
              <a:rPr lang="nl-BE" smtClean="0"/>
              <a:t>Click to edit Master text styles</a:t>
            </a:r>
          </a:p>
        </p:txBody>
      </p:sp>
      <p:cxnSp>
        <p:nvCxnSpPr>
          <p:cNvPr id="5" name="Straight Connector 4"/>
          <p:cNvCxnSpPr/>
          <p:nvPr/>
        </p:nvCxnSpPr>
        <p:spPr>
          <a:xfrm>
            <a:off x="4613668" y="1084001"/>
            <a:ext cx="21163" cy="3411138"/>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711847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title Slide">
    <p:spTree>
      <p:nvGrpSpPr>
        <p:cNvPr id="1" name=""/>
        <p:cNvGrpSpPr/>
        <p:nvPr/>
      </p:nvGrpSpPr>
      <p:grpSpPr>
        <a:xfrm>
          <a:off x="0" y="0"/>
          <a:ext cx="0" cy="0"/>
          <a:chOff x="0" y="0"/>
          <a:chExt cx="0" cy="0"/>
        </a:xfrm>
      </p:grpSpPr>
      <p:sp>
        <p:nvSpPr>
          <p:cNvPr id="6" name="Rechthoek 5"/>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2792" tIns="19198" rIns="102792" bIns="19198" rtlCol="0" anchor="ctr"/>
          <a:lstStyle/>
          <a:p>
            <a:pPr algn="ctr"/>
            <a:endParaRPr lang="nl-NL" sz="1700" dirty="0" err="1" smtClean="0">
              <a:solidFill>
                <a:schemeClr val="bg1"/>
              </a:solidFill>
            </a:endParaRPr>
          </a:p>
        </p:txBody>
      </p:sp>
      <p:sp>
        <p:nvSpPr>
          <p:cNvPr id="11" name="Tijdelijke aanduiding voor afbeelding 10"/>
          <p:cNvSpPr>
            <a:spLocks noGrp="1"/>
          </p:cNvSpPr>
          <p:nvPr>
            <p:ph type="pic" sz="quarter" idx="10"/>
          </p:nvPr>
        </p:nvSpPr>
        <p:spPr>
          <a:xfrm>
            <a:off x="1" y="0"/>
            <a:ext cx="9148477" cy="5143500"/>
          </a:xfrm>
        </p:spPr>
        <p:txBody>
          <a:bodyPr/>
          <a:lstStyle>
            <a:lvl1pPr marL="0" indent="0">
              <a:buNone/>
              <a:defRPr/>
            </a:lvl1pPr>
          </a:lstStyle>
          <a:p>
            <a:r>
              <a:rPr lang="nl-BE" smtClean="0"/>
              <a:t>Drag picture to placeholder or click icon to add</a:t>
            </a:r>
            <a:endParaRPr lang="nl-NL" dirty="0"/>
          </a:p>
        </p:txBody>
      </p:sp>
      <p:sp>
        <p:nvSpPr>
          <p:cNvPr id="2" name="Titel 1"/>
          <p:cNvSpPr>
            <a:spLocks noGrp="1"/>
          </p:cNvSpPr>
          <p:nvPr>
            <p:ph type="ctrTitle" hasCustomPrompt="1"/>
          </p:nvPr>
        </p:nvSpPr>
        <p:spPr>
          <a:xfrm>
            <a:off x="2497306" y="1203973"/>
            <a:ext cx="6646695" cy="1857747"/>
          </a:xfrm>
          <a:solidFill>
            <a:schemeClr val="bg1">
              <a:alpha val="77000"/>
            </a:schemeClr>
          </a:solidFill>
        </p:spPr>
        <p:txBody>
          <a:bodyPr wrap="square" lIns="302328" tIns="438376" rIns="302328" bIns="393026" anchor="t" anchorCtr="0">
            <a:noAutofit/>
          </a:bodyPr>
          <a:lstStyle>
            <a:lvl1pPr algn="r">
              <a:defRPr sz="4800">
                <a:solidFill>
                  <a:schemeClr val="tx2"/>
                </a:solidFill>
              </a:defRPr>
            </a:lvl1pPr>
          </a:lstStyle>
          <a:p>
            <a:r>
              <a:rPr lang="nl-NL" dirty="0" smtClean="0"/>
              <a:t>KLIK OM TE BEWERKEN</a:t>
            </a:r>
            <a:br>
              <a:rPr lang="nl-NL" dirty="0" smtClean="0"/>
            </a:br>
            <a:endParaRPr lang="nl-BE" dirty="0"/>
          </a:p>
        </p:txBody>
      </p:sp>
      <p:sp>
        <p:nvSpPr>
          <p:cNvPr id="3" name="Ondertitel 2"/>
          <p:cNvSpPr>
            <a:spLocks noGrp="1"/>
          </p:cNvSpPr>
          <p:nvPr>
            <p:ph type="subTitle" idx="1" hasCustomPrompt="1"/>
          </p:nvPr>
        </p:nvSpPr>
        <p:spPr>
          <a:xfrm>
            <a:off x="2610947" y="2135718"/>
            <a:ext cx="6537530" cy="554003"/>
          </a:xfrm>
        </p:spPr>
        <p:txBody>
          <a:bodyPr wrap="square" lIns="302328" rIns="302328" anchor="t" anchorCtr="0">
            <a:noAutofit/>
          </a:bodyPr>
          <a:lstStyle>
            <a:lvl1pPr marL="0" indent="0" algn="r">
              <a:buNone/>
              <a:defRPr sz="3400">
                <a:solidFill>
                  <a:schemeClr val="accent2"/>
                </a:solidFill>
              </a:defRPr>
            </a:lvl1pPr>
            <a:lvl2pPr marL="191978" indent="0" algn="ctr">
              <a:buNone/>
              <a:defRPr>
                <a:solidFill>
                  <a:schemeClr val="tx1">
                    <a:tint val="75000"/>
                  </a:schemeClr>
                </a:solidFill>
              </a:defRPr>
            </a:lvl2pPr>
            <a:lvl3pPr marL="383957" indent="0" algn="ctr">
              <a:buNone/>
              <a:defRPr>
                <a:solidFill>
                  <a:schemeClr val="tx1">
                    <a:tint val="75000"/>
                  </a:schemeClr>
                </a:solidFill>
              </a:defRPr>
            </a:lvl3pPr>
            <a:lvl4pPr marL="575935" indent="0" algn="ctr">
              <a:buNone/>
              <a:defRPr>
                <a:solidFill>
                  <a:schemeClr val="tx1">
                    <a:tint val="75000"/>
                  </a:schemeClr>
                </a:solidFill>
              </a:defRPr>
            </a:lvl4pPr>
            <a:lvl5pPr marL="767913" indent="0" algn="ctr">
              <a:buNone/>
              <a:defRPr>
                <a:solidFill>
                  <a:schemeClr val="tx1">
                    <a:tint val="75000"/>
                  </a:schemeClr>
                </a:solidFill>
              </a:defRPr>
            </a:lvl5pPr>
            <a:lvl6pPr marL="959891" indent="0" algn="ctr">
              <a:buNone/>
              <a:defRPr>
                <a:solidFill>
                  <a:schemeClr val="tx1">
                    <a:tint val="75000"/>
                  </a:schemeClr>
                </a:solidFill>
              </a:defRPr>
            </a:lvl6pPr>
            <a:lvl7pPr marL="1151870" indent="0" algn="ctr">
              <a:buNone/>
              <a:defRPr>
                <a:solidFill>
                  <a:schemeClr val="tx1">
                    <a:tint val="75000"/>
                  </a:schemeClr>
                </a:solidFill>
              </a:defRPr>
            </a:lvl7pPr>
            <a:lvl8pPr marL="1343848" indent="0" algn="ctr">
              <a:buNone/>
              <a:defRPr>
                <a:solidFill>
                  <a:schemeClr val="tx1">
                    <a:tint val="75000"/>
                  </a:schemeClr>
                </a:solidFill>
              </a:defRPr>
            </a:lvl8pPr>
            <a:lvl9pPr marL="1535826" indent="0" algn="ctr">
              <a:buNone/>
              <a:defRPr>
                <a:solidFill>
                  <a:schemeClr val="tx1">
                    <a:tint val="75000"/>
                  </a:schemeClr>
                </a:solidFill>
              </a:defRPr>
            </a:lvl9pPr>
          </a:lstStyle>
          <a:p>
            <a:r>
              <a:rPr lang="nl-NL" dirty="0" smtClean="0"/>
              <a:t>Klik om de ondertitelstijl bewerken</a:t>
            </a:r>
            <a:endParaRPr lang="nl-BE" dirty="0"/>
          </a:p>
        </p:txBody>
      </p:sp>
    </p:spTree>
    <p:extLst>
      <p:ext uri="{BB962C8B-B14F-4D97-AF65-F5344CB8AC3E}">
        <p14:creationId xmlns:p14="http://schemas.microsoft.com/office/powerpoint/2010/main" val="2165988806"/>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andard slide - Title &amp; Text - Option B">
    <p:spTree>
      <p:nvGrpSpPr>
        <p:cNvPr id="1" name=""/>
        <p:cNvGrpSpPr/>
        <p:nvPr/>
      </p:nvGrpSpPr>
      <p:grpSpPr>
        <a:xfrm>
          <a:off x="0" y="0"/>
          <a:ext cx="0" cy="0"/>
          <a:chOff x="0" y="0"/>
          <a:chExt cx="0" cy="0"/>
        </a:xfrm>
      </p:grpSpPr>
      <p:sp>
        <p:nvSpPr>
          <p:cNvPr id="2" name="Title 1"/>
          <p:cNvSpPr>
            <a:spLocks noGrp="1"/>
          </p:cNvSpPr>
          <p:nvPr>
            <p:ph type="title"/>
          </p:nvPr>
        </p:nvSpPr>
        <p:spPr>
          <a:xfrm>
            <a:off x="917238" y="272731"/>
            <a:ext cx="7959986" cy="415800"/>
          </a:xfrm>
        </p:spPr>
        <p:txBody>
          <a:bodyPr lIns="102792" rIns="102792"/>
          <a:lstStyle>
            <a:lvl1pPr>
              <a:defRPr/>
            </a:lvl1pPr>
          </a:lstStyle>
          <a:p>
            <a:r>
              <a:rPr lang="nl-BE" smtClean="0"/>
              <a:t>Click to edit Master title style</a:t>
            </a:r>
            <a:endParaRPr lang="nl-BE" dirty="0"/>
          </a:p>
        </p:txBody>
      </p:sp>
      <p:sp>
        <p:nvSpPr>
          <p:cNvPr id="3" name="Content Placeholder 2"/>
          <p:cNvSpPr>
            <a:spLocks noGrp="1"/>
          </p:cNvSpPr>
          <p:nvPr>
            <p:ph idx="1"/>
          </p:nvPr>
        </p:nvSpPr>
        <p:spPr>
          <a:xfrm>
            <a:off x="917238" y="1528763"/>
            <a:ext cx="7959986" cy="2955793"/>
          </a:xfrm>
        </p:spPr>
        <p:txBody>
          <a:bodyPr>
            <a:noAutofit/>
          </a:bodyPr>
          <a:lstStyle>
            <a:lvl1pPr>
              <a:buClr>
                <a:schemeClr val="accent1"/>
              </a:buClr>
              <a:defRPr sz="2300">
                <a:solidFill>
                  <a:schemeClr val="accent2"/>
                </a:solidFill>
              </a:defRPr>
            </a:lvl1pPr>
            <a:lvl2pPr>
              <a:defRPr sz="2000">
                <a:solidFill>
                  <a:schemeClr val="accent2"/>
                </a:solidFill>
              </a:defRPr>
            </a:lvl2pPr>
            <a:lvl3pPr>
              <a:defRPr sz="1700">
                <a:solidFill>
                  <a:schemeClr val="accent2"/>
                </a:solidFill>
              </a:defRPr>
            </a:lvl3pPr>
            <a:lvl4pPr>
              <a:defRPr sz="1500">
                <a:solidFill>
                  <a:schemeClr val="accent2"/>
                </a:solidFill>
              </a:defRPr>
            </a:lvl4pPr>
            <a:lvl5pPr>
              <a:defRPr sz="1300">
                <a:solidFill>
                  <a:schemeClr val="accent2"/>
                </a:solidFill>
              </a:defRPr>
            </a:lvl5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nl-BE" dirty="0"/>
          </a:p>
        </p:txBody>
      </p:sp>
      <p:sp>
        <p:nvSpPr>
          <p:cNvPr id="5" name="Tijdelijke aanduiding voor tekst 4"/>
          <p:cNvSpPr>
            <a:spLocks noGrp="1"/>
          </p:cNvSpPr>
          <p:nvPr>
            <p:ph type="body" sz="quarter" idx="10"/>
          </p:nvPr>
        </p:nvSpPr>
        <p:spPr>
          <a:xfrm>
            <a:off x="917310" y="672167"/>
            <a:ext cx="7959914" cy="218700"/>
          </a:xfrm>
        </p:spPr>
        <p:txBody>
          <a:bodyPr vert="horz" lIns="102393" tIns="51197" rIns="102393" bIns="51197" rtlCol="0" anchor="ctr" anchorCtr="0">
            <a:noAutofit/>
          </a:bodyPr>
          <a:lstStyle>
            <a:lvl1pPr marL="239973" indent="-239973">
              <a:buNone/>
              <a:defRPr lang="nl-NL" sz="13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10" name="Rectangle 11"/>
          <p:cNvSpPr/>
          <p:nvPr/>
        </p:nvSpPr>
        <p:spPr>
          <a:xfrm>
            <a:off x="713430" y="389317"/>
            <a:ext cx="75338" cy="45152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schemeClr val="accent1"/>
              </a:solidFill>
            </a:endParaRPr>
          </a:p>
        </p:txBody>
      </p:sp>
      <p:sp>
        <p:nvSpPr>
          <p:cNvPr id="6" name="Tijdelijke aanduiding voor tekst 5"/>
          <p:cNvSpPr>
            <a:spLocks noGrp="1"/>
          </p:cNvSpPr>
          <p:nvPr>
            <p:ph type="body" sz="quarter" idx="11"/>
          </p:nvPr>
        </p:nvSpPr>
        <p:spPr>
          <a:xfrm>
            <a:off x="917259" y="1092572"/>
            <a:ext cx="3113705" cy="396959"/>
          </a:xfrm>
          <a:prstGeom prst="roundRect">
            <a:avLst/>
          </a:prstGeom>
          <a:solidFill>
            <a:schemeClr val="accent1"/>
          </a:solidFill>
        </p:spPr>
        <p:txBody>
          <a:bodyPr wrap="none" tIns="45349" bIns="45349" anchor="ctr" anchorCtr="0">
            <a:noAutofit/>
          </a:bodyPr>
          <a:lstStyle>
            <a:lvl1pPr marL="0" indent="0">
              <a:buFont typeface="Arial" panose="020B0604020202020204" pitchFamily="34" charset="0"/>
              <a:buNone/>
              <a:defRPr sz="2000" b="1">
                <a:solidFill>
                  <a:schemeClr val="bg1"/>
                </a:solidFill>
              </a:defRPr>
            </a:lvl1pPr>
          </a:lstStyle>
          <a:p>
            <a:pPr lvl="0"/>
            <a:r>
              <a:rPr lang="nl-BE" smtClean="0"/>
              <a:t>Click to edit Master text styles</a:t>
            </a:r>
          </a:p>
        </p:txBody>
      </p:sp>
    </p:spTree>
    <p:extLst>
      <p:ext uri="{BB962C8B-B14F-4D97-AF65-F5344CB8AC3E}">
        <p14:creationId xmlns:p14="http://schemas.microsoft.com/office/powerpoint/2010/main" val="2792305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 Text - Quote slide">
    <p:spTree>
      <p:nvGrpSpPr>
        <p:cNvPr id="1" name=""/>
        <p:cNvGrpSpPr/>
        <p:nvPr/>
      </p:nvGrpSpPr>
      <p:grpSpPr>
        <a:xfrm>
          <a:off x="0" y="0"/>
          <a:ext cx="0" cy="0"/>
          <a:chOff x="0" y="0"/>
          <a:chExt cx="0" cy="0"/>
        </a:xfrm>
      </p:grpSpPr>
      <p:sp>
        <p:nvSpPr>
          <p:cNvPr id="2" name="Title 1"/>
          <p:cNvSpPr>
            <a:spLocks noGrp="1"/>
          </p:cNvSpPr>
          <p:nvPr>
            <p:ph type="title"/>
          </p:nvPr>
        </p:nvSpPr>
        <p:spPr>
          <a:xfrm>
            <a:off x="917238" y="272731"/>
            <a:ext cx="7959986" cy="415800"/>
          </a:xfrm>
        </p:spPr>
        <p:txBody>
          <a:bodyPr/>
          <a:lstStyle>
            <a:lvl1pPr>
              <a:defRPr/>
            </a:lvl1pPr>
          </a:lstStyle>
          <a:p>
            <a:r>
              <a:rPr lang="nl-BE" smtClean="0"/>
              <a:t>Click to edit Master title style</a:t>
            </a:r>
            <a:endParaRPr lang="nl-BE" dirty="0"/>
          </a:p>
        </p:txBody>
      </p:sp>
      <p:sp>
        <p:nvSpPr>
          <p:cNvPr id="3" name="Content Placeholder 2"/>
          <p:cNvSpPr>
            <a:spLocks noGrp="1"/>
          </p:cNvSpPr>
          <p:nvPr>
            <p:ph idx="1" hasCustomPrompt="1"/>
          </p:nvPr>
        </p:nvSpPr>
        <p:spPr>
          <a:xfrm>
            <a:off x="4392916" y="1169320"/>
            <a:ext cx="4484309" cy="2558564"/>
          </a:xfrm>
        </p:spPr>
        <p:txBody>
          <a:bodyPr>
            <a:noAutofit/>
          </a:bodyPr>
          <a:lstStyle>
            <a:lvl1pPr marL="0" indent="0">
              <a:buClr>
                <a:srgbClr val="565850"/>
              </a:buClr>
              <a:buNone/>
              <a:defRPr sz="1800">
                <a:solidFill>
                  <a:schemeClr val="accent2"/>
                </a:solidFill>
              </a:defRPr>
            </a:lvl1pPr>
            <a:lvl2pPr marL="511968" indent="0">
              <a:buNone/>
              <a:defRPr/>
            </a:lvl2pPr>
            <a:lvl3pPr marL="1023935" indent="0">
              <a:buNone/>
              <a:defRPr/>
            </a:lvl3pPr>
            <a:lvl4pPr marL="1535903" indent="0">
              <a:buNone/>
              <a:defRPr/>
            </a:lvl4pPr>
            <a:lvl5pPr marL="2047871" indent="0">
              <a:buNone/>
              <a:defRPr/>
            </a:lvl5pPr>
          </a:lstStyle>
          <a:p>
            <a:pPr lvl="0"/>
            <a:r>
              <a:rPr lang="nl-BE" dirty="0" smtClean="0"/>
              <a:t>Click </a:t>
            </a:r>
            <a:r>
              <a:rPr lang="nl-BE" dirty="0" err="1" smtClean="0"/>
              <a:t>to</a:t>
            </a:r>
            <a:r>
              <a:rPr lang="nl-BE" dirty="0" smtClean="0"/>
              <a:t> </a:t>
            </a:r>
            <a:r>
              <a:rPr lang="nl-BE" dirty="0" err="1" smtClean="0"/>
              <a:t>edit</a:t>
            </a:r>
            <a:r>
              <a:rPr lang="nl-BE" dirty="0" smtClean="0"/>
              <a:t> Master </a:t>
            </a:r>
            <a:r>
              <a:rPr lang="nl-BE" dirty="0" err="1" smtClean="0"/>
              <a:t>text</a:t>
            </a:r>
            <a:r>
              <a:rPr lang="nl-BE" dirty="0" smtClean="0"/>
              <a:t> </a:t>
            </a:r>
            <a:r>
              <a:rPr lang="nl-BE" dirty="0" err="1" smtClean="0"/>
              <a:t>styles</a:t>
            </a:r>
            <a:endParaRPr lang="nl-BE" dirty="0" smtClean="0"/>
          </a:p>
        </p:txBody>
      </p:sp>
      <p:sp>
        <p:nvSpPr>
          <p:cNvPr id="5" name="Tijdelijke aanduiding voor tekst 4"/>
          <p:cNvSpPr>
            <a:spLocks noGrp="1"/>
          </p:cNvSpPr>
          <p:nvPr>
            <p:ph type="body" sz="quarter" idx="10"/>
          </p:nvPr>
        </p:nvSpPr>
        <p:spPr>
          <a:xfrm>
            <a:off x="917310" y="672167"/>
            <a:ext cx="7959914" cy="218700"/>
          </a:xfrm>
        </p:spPr>
        <p:txBody>
          <a:bodyPr vert="horz" lIns="102393" tIns="51197" rIns="102393" bIns="51197" rtlCol="0" anchor="ctr" anchorCtr="0">
            <a:noAutofit/>
          </a:bodyPr>
          <a:lstStyle>
            <a:lvl1pPr marL="191978" indent="-191978">
              <a:buFont typeface="Arial" panose="020B0604020202020204" pitchFamily="34" charset="0"/>
              <a:buNone/>
              <a:defRPr lang="nl-NL" sz="13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10" name="Rectangle 11"/>
          <p:cNvSpPr/>
          <p:nvPr/>
        </p:nvSpPr>
        <p:spPr>
          <a:xfrm>
            <a:off x="713430" y="389317"/>
            <a:ext cx="75338" cy="45152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schemeClr val="accent1"/>
              </a:solidFill>
            </a:endParaRPr>
          </a:p>
        </p:txBody>
      </p:sp>
      <p:sp>
        <p:nvSpPr>
          <p:cNvPr id="6" name="Tijdelijke aanduiding voor afbeelding 5"/>
          <p:cNvSpPr>
            <a:spLocks noGrp="1"/>
          </p:cNvSpPr>
          <p:nvPr>
            <p:ph type="pic" sz="quarter" idx="11"/>
          </p:nvPr>
        </p:nvSpPr>
        <p:spPr>
          <a:xfrm>
            <a:off x="0" y="1169476"/>
            <a:ext cx="4047598" cy="2558250"/>
          </a:xfrm>
        </p:spPr>
        <p:txBody>
          <a:bodyPr/>
          <a:lstStyle>
            <a:lvl1pPr marL="0" indent="0">
              <a:buNone/>
              <a:defRPr/>
            </a:lvl1pPr>
          </a:lstStyle>
          <a:p>
            <a:r>
              <a:rPr lang="nl-BE" smtClean="0"/>
              <a:t>Drag picture to placeholder or click icon to add</a:t>
            </a:r>
            <a:endParaRPr lang="nl-BE" dirty="0"/>
          </a:p>
        </p:txBody>
      </p:sp>
      <p:sp>
        <p:nvSpPr>
          <p:cNvPr id="14" name="Tijdelijke aanduiding voor tekst 13"/>
          <p:cNvSpPr>
            <a:spLocks noGrp="1"/>
          </p:cNvSpPr>
          <p:nvPr>
            <p:ph type="body" sz="quarter" idx="12"/>
          </p:nvPr>
        </p:nvSpPr>
        <p:spPr>
          <a:xfrm>
            <a:off x="0" y="3943351"/>
            <a:ext cx="9144000" cy="447080"/>
          </a:xfrm>
          <a:solidFill>
            <a:schemeClr val="accent1"/>
          </a:solidFill>
        </p:spPr>
        <p:txBody>
          <a:bodyPr anchor="ctr" anchorCtr="0">
            <a:noAutofit/>
          </a:bodyPr>
          <a:lstStyle>
            <a:lvl1pPr marL="0" indent="0" algn="ctr">
              <a:buNone/>
              <a:defRPr sz="1700" i="1">
                <a:solidFill>
                  <a:schemeClr val="bg1"/>
                </a:solidFill>
              </a:defRPr>
            </a:lvl1pPr>
          </a:lstStyle>
          <a:p>
            <a:pPr lvl="0"/>
            <a:r>
              <a:rPr lang="nl-BE" smtClean="0"/>
              <a:t>Click to edit Master text styles</a:t>
            </a:r>
          </a:p>
        </p:txBody>
      </p:sp>
    </p:spTree>
    <p:extLst>
      <p:ext uri="{BB962C8B-B14F-4D97-AF65-F5344CB8AC3E}">
        <p14:creationId xmlns:p14="http://schemas.microsoft.com/office/powerpoint/2010/main" val="59137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 Text Slide">
    <p:spTree>
      <p:nvGrpSpPr>
        <p:cNvPr id="1" name=""/>
        <p:cNvGrpSpPr/>
        <p:nvPr/>
      </p:nvGrpSpPr>
      <p:grpSpPr>
        <a:xfrm>
          <a:off x="0" y="0"/>
          <a:ext cx="0" cy="0"/>
          <a:chOff x="0" y="0"/>
          <a:chExt cx="0" cy="0"/>
        </a:xfrm>
      </p:grpSpPr>
      <p:sp>
        <p:nvSpPr>
          <p:cNvPr id="2" name="Title 1"/>
          <p:cNvSpPr>
            <a:spLocks noGrp="1"/>
          </p:cNvSpPr>
          <p:nvPr>
            <p:ph type="title"/>
          </p:nvPr>
        </p:nvSpPr>
        <p:spPr>
          <a:xfrm>
            <a:off x="917238" y="272731"/>
            <a:ext cx="7959986" cy="415800"/>
          </a:xfrm>
        </p:spPr>
        <p:txBody>
          <a:bodyPr/>
          <a:lstStyle>
            <a:lvl1pPr>
              <a:defRPr/>
            </a:lvl1pPr>
          </a:lstStyle>
          <a:p>
            <a:r>
              <a:rPr lang="nl-BE" smtClean="0"/>
              <a:t>Click to edit Master title style</a:t>
            </a:r>
            <a:endParaRPr lang="nl-BE" dirty="0"/>
          </a:p>
        </p:txBody>
      </p:sp>
      <p:sp>
        <p:nvSpPr>
          <p:cNvPr id="3" name="Content Placeholder 2"/>
          <p:cNvSpPr>
            <a:spLocks noGrp="1"/>
          </p:cNvSpPr>
          <p:nvPr>
            <p:ph idx="1" hasCustomPrompt="1"/>
          </p:nvPr>
        </p:nvSpPr>
        <p:spPr>
          <a:xfrm>
            <a:off x="5243252" y="1455020"/>
            <a:ext cx="3633973" cy="2516906"/>
          </a:xfrm>
        </p:spPr>
        <p:txBody>
          <a:bodyPr>
            <a:noAutofit/>
          </a:bodyPr>
          <a:lstStyle>
            <a:lvl1pPr marL="0" indent="0">
              <a:buClr>
                <a:srgbClr val="565850"/>
              </a:buClr>
              <a:buNone/>
              <a:defRPr sz="1700" b="0">
                <a:solidFill>
                  <a:schemeClr val="accent2"/>
                </a:solidFill>
              </a:defRPr>
            </a:lvl1pPr>
            <a:lvl2pPr marL="511968" indent="0">
              <a:buNone/>
              <a:defRPr/>
            </a:lvl2pPr>
            <a:lvl3pPr marL="1023935" indent="0">
              <a:buNone/>
              <a:defRPr/>
            </a:lvl3pPr>
            <a:lvl4pPr marL="1535903" indent="0">
              <a:buNone/>
              <a:defRPr/>
            </a:lvl4pPr>
            <a:lvl5pPr marL="2047871" indent="0">
              <a:buNone/>
              <a:defRPr/>
            </a:lvl5pPr>
          </a:lstStyle>
          <a:p>
            <a:pPr lvl="0"/>
            <a:r>
              <a:rPr lang="nl-BE" dirty="0" smtClean="0"/>
              <a:t>Click </a:t>
            </a:r>
            <a:r>
              <a:rPr lang="nl-BE" dirty="0" err="1" smtClean="0"/>
              <a:t>to</a:t>
            </a:r>
            <a:r>
              <a:rPr lang="nl-BE" dirty="0" smtClean="0"/>
              <a:t> </a:t>
            </a:r>
            <a:r>
              <a:rPr lang="nl-BE" dirty="0" err="1" smtClean="0"/>
              <a:t>edit</a:t>
            </a:r>
            <a:r>
              <a:rPr lang="nl-BE" dirty="0" smtClean="0"/>
              <a:t> Master </a:t>
            </a:r>
            <a:r>
              <a:rPr lang="nl-BE" dirty="0" err="1" smtClean="0"/>
              <a:t>text</a:t>
            </a:r>
            <a:r>
              <a:rPr lang="nl-BE" dirty="0" smtClean="0"/>
              <a:t> </a:t>
            </a:r>
            <a:r>
              <a:rPr lang="nl-BE" dirty="0" err="1" smtClean="0"/>
              <a:t>styles</a:t>
            </a:r>
            <a:endParaRPr lang="nl-BE" dirty="0" smtClean="0"/>
          </a:p>
        </p:txBody>
      </p:sp>
      <p:sp>
        <p:nvSpPr>
          <p:cNvPr id="5" name="Tijdelijke aanduiding voor tekst 4"/>
          <p:cNvSpPr>
            <a:spLocks noGrp="1"/>
          </p:cNvSpPr>
          <p:nvPr>
            <p:ph type="body" sz="quarter" idx="10"/>
          </p:nvPr>
        </p:nvSpPr>
        <p:spPr>
          <a:xfrm>
            <a:off x="917310" y="672167"/>
            <a:ext cx="7959914" cy="218700"/>
          </a:xfrm>
        </p:spPr>
        <p:txBody>
          <a:bodyPr vert="horz" lIns="102393" tIns="51197" rIns="102393" bIns="51197" rtlCol="0" anchor="ctr" anchorCtr="0">
            <a:noAutofit/>
          </a:bodyPr>
          <a:lstStyle>
            <a:lvl1pPr marL="191978" indent="-191978">
              <a:buFont typeface="Arial" panose="020B0604020202020204" pitchFamily="34" charset="0"/>
              <a:buNone/>
              <a:defRPr lang="nl-NL" sz="13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10" name="Rectangle 11"/>
          <p:cNvSpPr/>
          <p:nvPr/>
        </p:nvSpPr>
        <p:spPr>
          <a:xfrm>
            <a:off x="713430" y="389317"/>
            <a:ext cx="75338" cy="45152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schemeClr val="accent1"/>
              </a:solidFill>
            </a:endParaRPr>
          </a:p>
        </p:txBody>
      </p:sp>
      <p:sp>
        <p:nvSpPr>
          <p:cNvPr id="6" name="Tijdelijke aanduiding voor afbeelding 5"/>
          <p:cNvSpPr>
            <a:spLocks noGrp="1"/>
          </p:cNvSpPr>
          <p:nvPr>
            <p:ph type="pic" sz="quarter" idx="11"/>
          </p:nvPr>
        </p:nvSpPr>
        <p:spPr>
          <a:xfrm>
            <a:off x="1" y="1274326"/>
            <a:ext cx="4562013" cy="2697599"/>
          </a:xfrm>
        </p:spPr>
        <p:txBody>
          <a:bodyPr/>
          <a:lstStyle>
            <a:lvl1pPr marL="0" indent="0">
              <a:buNone/>
              <a:defRPr/>
            </a:lvl1pPr>
          </a:lstStyle>
          <a:p>
            <a:r>
              <a:rPr lang="nl-BE" smtClean="0"/>
              <a:t>Drag picture to placeholder or click icon to add</a:t>
            </a:r>
            <a:endParaRPr lang="nl-BE" dirty="0"/>
          </a:p>
        </p:txBody>
      </p:sp>
      <p:sp>
        <p:nvSpPr>
          <p:cNvPr id="7" name="Tijdelijke aanduiding voor tekst 6"/>
          <p:cNvSpPr>
            <a:spLocks noGrp="1"/>
          </p:cNvSpPr>
          <p:nvPr>
            <p:ph type="body" sz="quarter" idx="12"/>
          </p:nvPr>
        </p:nvSpPr>
        <p:spPr>
          <a:xfrm>
            <a:off x="5243427" y="1219276"/>
            <a:ext cx="3633909" cy="235744"/>
          </a:xfrm>
        </p:spPr>
        <p:txBody>
          <a:bodyPr anchor="ctr" anchorCtr="0">
            <a:noAutofit/>
          </a:bodyPr>
          <a:lstStyle>
            <a:lvl1pPr marL="0" indent="0">
              <a:buNone/>
              <a:defRPr sz="2000" b="1" cap="all" baseline="0">
                <a:solidFill>
                  <a:schemeClr val="tx2"/>
                </a:solidFill>
              </a:defRPr>
            </a:lvl1pPr>
          </a:lstStyle>
          <a:p>
            <a:pPr lvl="0"/>
            <a:r>
              <a:rPr lang="nl-BE" smtClean="0"/>
              <a:t>Click to edit Master text styles</a:t>
            </a:r>
          </a:p>
        </p:txBody>
      </p:sp>
    </p:spTree>
    <p:extLst>
      <p:ext uri="{BB962C8B-B14F-4D97-AF65-F5344CB8AC3E}">
        <p14:creationId xmlns:p14="http://schemas.microsoft.com/office/powerpoint/2010/main" val="773928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s onl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008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nd Slide - Contactdetails">
    <p:spTree>
      <p:nvGrpSpPr>
        <p:cNvPr id="1" name=""/>
        <p:cNvGrpSpPr/>
        <p:nvPr/>
      </p:nvGrpSpPr>
      <p:grpSpPr>
        <a:xfrm>
          <a:off x="0" y="0"/>
          <a:ext cx="0" cy="0"/>
          <a:chOff x="0" y="0"/>
          <a:chExt cx="0" cy="0"/>
        </a:xfrm>
      </p:grpSpPr>
      <p:sp>
        <p:nvSpPr>
          <p:cNvPr id="6" name="Rechthoek 5"/>
          <p:cNvSpPr/>
          <p:nvPr/>
        </p:nvSpPr>
        <p:spPr>
          <a:xfrm>
            <a:off x="0" y="0"/>
            <a:ext cx="9144000" cy="2686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2792" tIns="19198" rIns="102792" bIns="19198" rtlCol="0" anchor="ctr"/>
          <a:lstStyle/>
          <a:p>
            <a:pPr algn="ctr"/>
            <a:endParaRPr lang="nl-NL" sz="1700" dirty="0" err="1" smtClean="0">
              <a:solidFill>
                <a:schemeClr val="bg1"/>
              </a:solidFill>
            </a:endParaRPr>
          </a:p>
        </p:txBody>
      </p:sp>
      <p:pic>
        <p:nvPicPr>
          <p:cNvPr id="20" name="Picture Placeholder 3" descr="Header IDEWE UPDATE collage.png"/>
          <p:cNvPicPr>
            <a:picLocks noChangeAspect="1"/>
          </p:cNvPicPr>
          <p:nvPr/>
        </p:nvPicPr>
        <p:blipFill>
          <a:blip r:embed="rId2">
            <a:extLst>
              <a:ext uri="{28A0092B-C50C-407E-A947-70E740481C1C}">
                <a14:useLocalDpi xmlns:a14="http://schemas.microsoft.com/office/drawing/2010/main" val="0"/>
              </a:ext>
            </a:extLst>
          </a:blip>
          <a:srcRect t="11443" b="11443"/>
          <a:stretch>
            <a:fillRect/>
          </a:stretch>
        </p:blipFill>
        <p:spPr>
          <a:xfrm>
            <a:off x="0" y="0"/>
            <a:ext cx="9144000" cy="2532518"/>
          </a:xfrm>
          <a:prstGeom prst="rect">
            <a:avLst/>
          </a:prstGeom>
        </p:spPr>
      </p:pic>
      <p:sp>
        <p:nvSpPr>
          <p:cNvPr id="21" name="Title 1"/>
          <p:cNvSpPr>
            <a:spLocks noGrp="1"/>
          </p:cNvSpPr>
          <p:nvPr>
            <p:ph type="title"/>
          </p:nvPr>
        </p:nvSpPr>
        <p:spPr>
          <a:xfrm>
            <a:off x="788768" y="2686050"/>
            <a:ext cx="7959986" cy="415800"/>
          </a:xfrm>
        </p:spPr>
        <p:txBody>
          <a:bodyPr lIns="102792" rIns="102792"/>
          <a:lstStyle>
            <a:lvl1pPr>
              <a:defRPr/>
            </a:lvl1pPr>
          </a:lstStyle>
          <a:p>
            <a:r>
              <a:rPr lang="nl-BE" smtClean="0"/>
              <a:t>Click to edit Master title style</a:t>
            </a:r>
            <a:endParaRPr lang="nl-BE" dirty="0"/>
          </a:p>
        </p:txBody>
      </p:sp>
      <p:sp>
        <p:nvSpPr>
          <p:cNvPr id="22" name="Tijdelijke aanduiding voor tekst 4"/>
          <p:cNvSpPr>
            <a:spLocks noGrp="1"/>
          </p:cNvSpPr>
          <p:nvPr>
            <p:ph type="body" sz="quarter" idx="11"/>
          </p:nvPr>
        </p:nvSpPr>
        <p:spPr>
          <a:xfrm>
            <a:off x="788840" y="3085486"/>
            <a:ext cx="7959914" cy="218700"/>
          </a:xfrm>
        </p:spPr>
        <p:txBody>
          <a:bodyPr vert="horz" lIns="102393" tIns="51197" rIns="102393" bIns="51197" rtlCol="0" anchor="ctr" anchorCtr="0">
            <a:noAutofit/>
          </a:bodyPr>
          <a:lstStyle>
            <a:lvl1pPr marL="239973" indent="-239973">
              <a:buNone/>
              <a:defRPr lang="nl-NL" sz="13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23" name="Rectangle 11"/>
          <p:cNvSpPr/>
          <p:nvPr/>
        </p:nvSpPr>
        <p:spPr>
          <a:xfrm>
            <a:off x="584959" y="2802637"/>
            <a:ext cx="75338" cy="45152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schemeClr val="accent1"/>
              </a:solidFill>
            </a:endParaRPr>
          </a:p>
        </p:txBody>
      </p:sp>
    </p:spTree>
    <p:extLst>
      <p:ext uri="{BB962C8B-B14F-4D97-AF65-F5344CB8AC3E}">
        <p14:creationId xmlns:p14="http://schemas.microsoft.com/office/powerpoint/2010/main" val="117725120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7238" y="272731"/>
            <a:ext cx="7959986" cy="415800"/>
          </a:xfrm>
          <a:prstGeom prst="rect">
            <a:avLst/>
          </a:prstGeom>
          <a:noFill/>
        </p:spPr>
        <p:txBody>
          <a:bodyPr wrap="square" lIns="102792" tIns="19198" rIns="102792" bIns="19198" rtlCol="0" anchor="ctr" anchorCtr="0">
            <a:noAutofit/>
          </a:bodyPr>
          <a:lstStyle/>
          <a:p>
            <a:pPr marL="0" lvl="0" algn="l"/>
            <a:r>
              <a:rPr lang="nl-BE" smtClean="0"/>
              <a:t>Click to edit Master title style</a:t>
            </a:r>
            <a:endParaRPr lang="en-US" dirty="0"/>
          </a:p>
        </p:txBody>
      </p:sp>
      <p:sp>
        <p:nvSpPr>
          <p:cNvPr id="3" name="Text Placeholder 2"/>
          <p:cNvSpPr>
            <a:spLocks noGrp="1"/>
          </p:cNvSpPr>
          <p:nvPr>
            <p:ph type="body" idx="1"/>
          </p:nvPr>
        </p:nvSpPr>
        <p:spPr>
          <a:xfrm>
            <a:off x="917238" y="1090084"/>
            <a:ext cx="7959986" cy="3394472"/>
          </a:xfrm>
          <a:prstGeom prst="rect">
            <a:avLst/>
          </a:prstGeom>
        </p:spPr>
        <p:txBody>
          <a:bodyPr vert="horz" lIns="102393" tIns="51197" rIns="102393" bIns="51197" rtlCol="0">
            <a:noAutofit/>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dirty="0"/>
          </a:p>
        </p:txBody>
      </p:sp>
      <p:sp>
        <p:nvSpPr>
          <p:cNvPr id="7" name="Oval 6"/>
          <p:cNvSpPr>
            <a:spLocks noChangeAspect="1"/>
          </p:cNvSpPr>
          <p:nvPr/>
        </p:nvSpPr>
        <p:spPr>
          <a:xfrm>
            <a:off x="8503259" y="4596050"/>
            <a:ext cx="404947" cy="405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8396" tIns="19198" rIns="38396" bIns="19198" numCol="1" spcCol="0" rtlCol="0" fromWordArt="0" anchor="ctr" anchorCtr="0" forceAA="0" compatLnSpc="1">
            <a:prstTxWarp prst="textNoShape">
              <a:avLst/>
            </a:prstTxWarp>
            <a:noAutofit/>
          </a:bodyPr>
          <a:lstStyle/>
          <a:p>
            <a:pPr algn="ctr"/>
            <a:endParaRPr lang="en-US"/>
          </a:p>
        </p:txBody>
      </p:sp>
      <p:cxnSp>
        <p:nvCxnSpPr>
          <p:cNvPr id="9" name="Straight Connector 8"/>
          <p:cNvCxnSpPr/>
          <p:nvPr/>
        </p:nvCxnSpPr>
        <p:spPr>
          <a:xfrm>
            <a:off x="1703670" y="4831721"/>
            <a:ext cx="6592464"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p:nvSpPr>
        <p:spPr>
          <a:xfrm>
            <a:off x="8471514" y="4651792"/>
            <a:ext cx="464461" cy="273845"/>
          </a:xfrm>
          <a:prstGeom prst="rect">
            <a:avLst/>
          </a:prstGeom>
        </p:spPr>
        <p:txBody>
          <a:bodyPr vert="horz" lIns="102393" tIns="51197" rIns="102393" bIns="51197" rtlCol="0" anchor="ctr"/>
          <a:lstStyle>
            <a:defPPr>
              <a:defRPr lang="en-US"/>
            </a:defPPr>
            <a:lvl1pPr marL="0" algn="ctr" defTabSz="1219261" rtl="0" eaLnBrk="1" latinLnBrk="0" hangingPunct="1">
              <a:defRPr sz="2000" kern="1200">
                <a:solidFill>
                  <a:schemeClr val="bg1"/>
                </a:solidFill>
                <a:latin typeface="Roboto Regular"/>
                <a:ea typeface="+mn-ea"/>
                <a:cs typeface="Roboto Regular"/>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fld id="{010B77E7-8D76-A248-9E9F-68FC055C9F4B}" type="slidenum">
              <a:rPr lang="en-US" sz="1700" smtClean="0">
                <a:latin typeface="+mn-lt"/>
              </a:rPr>
              <a:pPr/>
              <a:t>‹#›</a:t>
            </a:fld>
            <a:endParaRPr lang="en-US" sz="1200" dirty="0">
              <a:latin typeface="+mn-lt"/>
            </a:endParaRPr>
          </a:p>
        </p:txBody>
      </p:sp>
      <p:pic>
        <p:nvPicPr>
          <p:cNvPr id="8" name="Imag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571" y="4273395"/>
            <a:ext cx="1783334" cy="756793"/>
          </a:xfrm>
          <a:prstGeom prst="rect">
            <a:avLst/>
          </a:prstGeom>
        </p:spPr>
      </p:pic>
    </p:spTree>
    <p:extLst>
      <p:ext uri="{BB962C8B-B14F-4D97-AF65-F5344CB8AC3E}">
        <p14:creationId xmlns:p14="http://schemas.microsoft.com/office/powerpoint/2010/main" val="7147093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6" r:id="rId10"/>
    <p:sldLayoutId id="2147483757" r:id="rId11"/>
    <p:sldLayoutId id="2147483758"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txStyles>
    <p:titleStyle>
      <a:lvl1pPr algn="l" defTabSz="511968" rtl="0" eaLnBrk="1" latinLnBrk="0" hangingPunct="1">
        <a:spcBef>
          <a:spcPct val="0"/>
        </a:spcBef>
        <a:buNone/>
        <a:defRPr lang="en-US" sz="2800" kern="1200" cap="all" baseline="0" dirty="0">
          <a:solidFill>
            <a:schemeClr val="tx2"/>
          </a:solidFill>
          <a:latin typeface="+mn-lt"/>
          <a:ea typeface="+mn-ea"/>
          <a:cs typeface="Roboto Black"/>
        </a:defRPr>
      </a:lvl1pPr>
    </p:titleStyle>
    <p:bodyStyle>
      <a:lvl1pPr marL="239973" indent="-239973" algn="l" defTabSz="511968" rtl="0" eaLnBrk="1" latinLnBrk="0" hangingPunct="1">
        <a:spcBef>
          <a:spcPct val="20000"/>
        </a:spcBef>
        <a:buClr>
          <a:schemeClr val="tx2"/>
        </a:buClr>
        <a:buFont typeface="Arial" panose="020B0604020202020204" pitchFamily="34" charset="0"/>
        <a:buChar char="•"/>
        <a:defRPr sz="2300" b="0" kern="1200">
          <a:solidFill>
            <a:schemeClr val="accent2"/>
          </a:solidFill>
          <a:latin typeface="+mn-lt"/>
          <a:ea typeface="+mn-ea"/>
          <a:cs typeface="Roboto Light"/>
        </a:defRPr>
      </a:lvl1pPr>
      <a:lvl2pPr marL="751941" indent="-239973" algn="l" defTabSz="511968" rtl="0" eaLnBrk="1" latinLnBrk="0" hangingPunct="1">
        <a:spcBef>
          <a:spcPct val="20000"/>
        </a:spcBef>
        <a:buClr>
          <a:schemeClr val="tx2"/>
        </a:buClr>
        <a:buFont typeface="Courier New" panose="02070309020205020404" pitchFamily="49" charset="0"/>
        <a:buChar char="o"/>
        <a:defRPr sz="2000" kern="1200">
          <a:solidFill>
            <a:schemeClr val="accent2"/>
          </a:solidFill>
          <a:latin typeface="+mn-lt"/>
          <a:ea typeface="+mn-ea"/>
          <a:cs typeface="Roboto Light"/>
        </a:defRPr>
      </a:lvl2pPr>
      <a:lvl3pPr marL="1215914" indent="-191978" algn="l" defTabSz="511968" rtl="0" eaLnBrk="1" latinLnBrk="0" hangingPunct="1">
        <a:spcBef>
          <a:spcPct val="20000"/>
        </a:spcBef>
        <a:buClr>
          <a:schemeClr val="tx2"/>
        </a:buClr>
        <a:buFont typeface="Calibri" panose="020F0502020204030204" pitchFamily="34" charset="0"/>
        <a:buChar char="-"/>
        <a:defRPr sz="1700" kern="1200">
          <a:solidFill>
            <a:schemeClr val="accent2"/>
          </a:solidFill>
          <a:latin typeface="+mn-lt"/>
          <a:ea typeface="+mn-ea"/>
          <a:cs typeface="Roboto Light"/>
        </a:defRPr>
      </a:lvl3pPr>
      <a:lvl4pPr marL="1679887" indent="-143984" algn="l" defTabSz="511968" rtl="0" eaLnBrk="1" latinLnBrk="0" hangingPunct="1">
        <a:spcBef>
          <a:spcPct val="20000"/>
        </a:spcBef>
        <a:buClr>
          <a:schemeClr val="tx2"/>
        </a:buClr>
        <a:buFont typeface="Arial" panose="020B0604020202020204" pitchFamily="34" charset="0"/>
        <a:buChar char="•"/>
        <a:defRPr sz="1500" i="1" kern="1200">
          <a:solidFill>
            <a:schemeClr val="accent2"/>
          </a:solidFill>
          <a:latin typeface="+mn-lt"/>
          <a:ea typeface="+mn-ea"/>
          <a:cs typeface="Roboto Light"/>
        </a:defRPr>
      </a:lvl4pPr>
      <a:lvl5pPr marL="2191854" indent="-143984" algn="l" defTabSz="511968" rtl="0" eaLnBrk="1" latinLnBrk="0" hangingPunct="1">
        <a:spcBef>
          <a:spcPct val="20000"/>
        </a:spcBef>
        <a:buClr>
          <a:schemeClr val="tx2"/>
        </a:buClr>
        <a:buFont typeface="Courier New" panose="02070309020205020404" pitchFamily="49" charset="0"/>
        <a:buChar char="o"/>
        <a:defRPr sz="1300" i="1" kern="1200">
          <a:solidFill>
            <a:schemeClr val="accent2"/>
          </a:solidFill>
          <a:latin typeface="+mn-lt"/>
          <a:ea typeface="+mn-ea"/>
          <a:cs typeface="Roboto Light"/>
        </a:defRPr>
      </a:lvl5pPr>
      <a:lvl6pPr marL="2815822" indent="-255984" algn="l" defTabSz="511968" rtl="0" eaLnBrk="1" latinLnBrk="0" hangingPunct="1">
        <a:spcBef>
          <a:spcPct val="20000"/>
        </a:spcBef>
        <a:buFont typeface="Arial"/>
        <a:buChar char="•"/>
        <a:defRPr sz="2200" kern="1200">
          <a:solidFill>
            <a:schemeClr val="tx1"/>
          </a:solidFill>
          <a:latin typeface="+mn-lt"/>
          <a:ea typeface="+mn-ea"/>
          <a:cs typeface="+mn-cs"/>
        </a:defRPr>
      </a:lvl6pPr>
      <a:lvl7pPr marL="3327790" indent="-255984" algn="l" defTabSz="511968" rtl="0" eaLnBrk="1" latinLnBrk="0" hangingPunct="1">
        <a:spcBef>
          <a:spcPct val="20000"/>
        </a:spcBef>
        <a:buFont typeface="Arial"/>
        <a:buChar char="•"/>
        <a:defRPr sz="2200" kern="1200">
          <a:solidFill>
            <a:schemeClr val="tx1"/>
          </a:solidFill>
          <a:latin typeface="+mn-lt"/>
          <a:ea typeface="+mn-ea"/>
          <a:cs typeface="+mn-cs"/>
        </a:defRPr>
      </a:lvl7pPr>
      <a:lvl8pPr marL="3839757" indent="-255984" algn="l" defTabSz="511968" rtl="0" eaLnBrk="1" latinLnBrk="0" hangingPunct="1">
        <a:spcBef>
          <a:spcPct val="20000"/>
        </a:spcBef>
        <a:buFont typeface="Arial"/>
        <a:buChar char="•"/>
        <a:defRPr sz="2200" kern="1200">
          <a:solidFill>
            <a:schemeClr val="tx1"/>
          </a:solidFill>
          <a:latin typeface="+mn-lt"/>
          <a:ea typeface="+mn-ea"/>
          <a:cs typeface="+mn-cs"/>
        </a:defRPr>
      </a:lvl8pPr>
      <a:lvl9pPr marL="4351725" indent="-255984" algn="l" defTabSz="51196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11968" rtl="0" eaLnBrk="1" latinLnBrk="0" hangingPunct="1">
        <a:defRPr sz="2000" kern="1200">
          <a:solidFill>
            <a:schemeClr val="tx1"/>
          </a:solidFill>
          <a:latin typeface="+mn-lt"/>
          <a:ea typeface="+mn-ea"/>
          <a:cs typeface="+mn-cs"/>
        </a:defRPr>
      </a:lvl1pPr>
      <a:lvl2pPr marL="511968" algn="l" defTabSz="511968" rtl="0" eaLnBrk="1" latinLnBrk="0" hangingPunct="1">
        <a:defRPr sz="2000" kern="1200">
          <a:solidFill>
            <a:schemeClr val="tx1"/>
          </a:solidFill>
          <a:latin typeface="+mn-lt"/>
          <a:ea typeface="+mn-ea"/>
          <a:cs typeface="+mn-cs"/>
        </a:defRPr>
      </a:lvl2pPr>
      <a:lvl3pPr marL="1023935" algn="l" defTabSz="511968" rtl="0" eaLnBrk="1" latinLnBrk="0" hangingPunct="1">
        <a:defRPr sz="2000" kern="1200">
          <a:solidFill>
            <a:schemeClr val="tx1"/>
          </a:solidFill>
          <a:latin typeface="+mn-lt"/>
          <a:ea typeface="+mn-ea"/>
          <a:cs typeface="+mn-cs"/>
        </a:defRPr>
      </a:lvl3pPr>
      <a:lvl4pPr marL="1535903" algn="l" defTabSz="511968" rtl="0" eaLnBrk="1" latinLnBrk="0" hangingPunct="1">
        <a:defRPr sz="2000" kern="1200">
          <a:solidFill>
            <a:schemeClr val="tx1"/>
          </a:solidFill>
          <a:latin typeface="+mn-lt"/>
          <a:ea typeface="+mn-ea"/>
          <a:cs typeface="+mn-cs"/>
        </a:defRPr>
      </a:lvl4pPr>
      <a:lvl5pPr marL="2047871" algn="l" defTabSz="511968" rtl="0" eaLnBrk="1" latinLnBrk="0" hangingPunct="1">
        <a:defRPr sz="2000" kern="1200">
          <a:solidFill>
            <a:schemeClr val="tx1"/>
          </a:solidFill>
          <a:latin typeface="+mn-lt"/>
          <a:ea typeface="+mn-ea"/>
          <a:cs typeface="+mn-cs"/>
        </a:defRPr>
      </a:lvl5pPr>
      <a:lvl6pPr marL="2559838" algn="l" defTabSz="511968" rtl="0" eaLnBrk="1" latinLnBrk="0" hangingPunct="1">
        <a:defRPr sz="2000" kern="1200">
          <a:solidFill>
            <a:schemeClr val="tx1"/>
          </a:solidFill>
          <a:latin typeface="+mn-lt"/>
          <a:ea typeface="+mn-ea"/>
          <a:cs typeface="+mn-cs"/>
        </a:defRPr>
      </a:lvl6pPr>
      <a:lvl7pPr marL="3071806" algn="l" defTabSz="511968" rtl="0" eaLnBrk="1" latinLnBrk="0" hangingPunct="1">
        <a:defRPr sz="2000" kern="1200">
          <a:solidFill>
            <a:schemeClr val="tx1"/>
          </a:solidFill>
          <a:latin typeface="+mn-lt"/>
          <a:ea typeface="+mn-ea"/>
          <a:cs typeface="+mn-cs"/>
        </a:defRPr>
      </a:lvl7pPr>
      <a:lvl8pPr marL="3583774" algn="l" defTabSz="511968" rtl="0" eaLnBrk="1" latinLnBrk="0" hangingPunct="1">
        <a:defRPr sz="2000" kern="1200">
          <a:solidFill>
            <a:schemeClr val="tx1"/>
          </a:solidFill>
          <a:latin typeface="+mn-lt"/>
          <a:ea typeface="+mn-ea"/>
          <a:cs typeface="+mn-cs"/>
        </a:defRPr>
      </a:lvl8pPr>
      <a:lvl9pPr marL="4095742" algn="l" defTabSz="51196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18" y="248059"/>
            <a:ext cx="8095079" cy="2516817"/>
          </a:xfrm>
        </p:spPr>
        <p:txBody>
          <a:bodyPr/>
          <a:lstStyle/>
          <a:p>
            <a:r>
              <a:rPr lang="fr-FR" dirty="0" smtClean="0"/>
              <a:t>MYSIGNAL.BE</a:t>
            </a:r>
            <a:br>
              <a:rPr lang="fr-FR" dirty="0" smtClean="0"/>
            </a:br>
            <a:r>
              <a:rPr lang="fr-FR" dirty="0" err="1" smtClean="0"/>
              <a:t>Early</a:t>
            </a:r>
            <a:r>
              <a:rPr lang="fr-FR" dirty="0" smtClean="0"/>
              <a:t> </a:t>
            </a:r>
            <a:r>
              <a:rPr lang="fr-FR" dirty="0" err="1" smtClean="0"/>
              <a:t>detection</a:t>
            </a:r>
            <a:r>
              <a:rPr lang="fr-FR" dirty="0" smtClean="0"/>
              <a:t> of </a:t>
            </a:r>
            <a:r>
              <a:rPr lang="fr-FR" dirty="0" err="1" smtClean="0"/>
              <a:t>side</a:t>
            </a:r>
            <a:r>
              <a:rPr lang="fr-FR" dirty="0" err="1"/>
              <a:t>-</a:t>
            </a:r>
            <a:r>
              <a:rPr lang="fr-FR" dirty="0" err="1" smtClean="0"/>
              <a:t>effects</a:t>
            </a:r>
            <a:r>
              <a:rPr lang="fr-FR" dirty="0" smtClean="0"/>
              <a:t> by </a:t>
            </a:r>
            <a:r>
              <a:rPr lang="fr-FR" dirty="0" err="1" smtClean="0"/>
              <a:t>work</a:t>
            </a:r>
            <a:endParaRPr lang="fr-FR" dirty="0"/>
          </a:p>
        </p:txBody>
      </p:sp>
      <p:sp>
        <p:nvSpPr>
          <p:cNvPr id="3" name="Text Placeholder 2"/>
          <p:cNvSpPr>
            <a:spLocks noGrp="1"/>
          </p:cNvSpPr>
          <p:nvPr>
            <p:ph type="body" sz="quarter" idx="12"/>
          </p:nvPr>
        </p:nvSpPr>
        <p:spPr/>
        <p:txBody>
          <a:bodyPr/>
          <a:lstStyle/>
          <a:p>
            <a:r>
              <a:rPr lang="en-US" dirty="0" smtClean="0"/>
              <a:t>Prof </a:t>
            </a:r>
            <a:r>
              <a:rPr lang="en-US" dirty="0" err="1" smtClean="0"/>
              <a:t>dr</a:t>
            </a:r>
            <a:r>
              <a:rPr lang="en-US" dirty="0" smtClean="0"/>
              <a:t> Lode Godderis</a:t>
            </a:r>
          </a:p>
        </p:txBody>
      </p:sp>
    </p:spTree>
    <p:extLst>
      <p:ext uri="{BB962C8B-B14F-4D97-AF65-F5344CB8AC3E}">
        <p14:creationId xmlns:p14="http://schemas.microsoft.com/office/powerpoint/2010/main" val="224093550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a:t>
            </a:r>
          </a:p>
        </p:txBody>
      </p:sp>
      <p:pic>
        <p:nvPicPr>
          <p:cNvPr id="7" name="Content Placeholder 6" descr="Schermafbeelding 2017-11-14 om 21.45.16.png"/>
          <p:cNvPicPr>
            <a:picLocks noGrp="1" noChangeAspect="1"/>
          </p:cNvPicPr>
          <p:nvPr>
            <p:ph idx="1"/>
          </p:nvPr>
        </p:nvPicPr>
        <p:blipFill>
          <a:blip r:embed="rId3">
            <a:extLst>
              <a:ext uri="{28A0092B-C50C-407E-A947-70E740481C1C}">
                <a14:useLocalDpi xmlns:a14="http://schemas.microsoft.com/office/drawing/2010/main" val="0"/>
              </a:ext>
            </a:extLst>
          </a:blip>
          <a:srcRect l="-36924" r="-36924"/>
          <a:stretch>
            <a:fillRect/>
          </a:stretch>
        </p:blipFill>
        <p:spPr/>
      </p:pic>
      <p:sp>
        <p:nvSpPr>
          <p:cNvPr id="15" name="Text Placeholder 1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44712064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pic>
        <p:nvPicPr>
          <p:cNvPr id="11" name="Content Placeholder 10" descr="Schermafbeelding 2017-11-14 om 21.46.24.png"/>
          <p:cNvPicPr>
            <a:picLocks noGrp="1" noChangeAspect="1"/>
          </p:cNvPicPr>
          <p:nvPr>
            <p:ph idx="1"/>
          </p:nvPr>
        </p:nvPicPr>
        <p:blipFill>
          <a:blip r:embed="rId3">
            <a:extLst>
              <a:ext uri="{28A0092B-C50C-407E-A947-70E740481C1C}">
                <a14:useLocalDpi xmlns:a14="http://schemas.microsoft.com/office/drawing/2010/main" val="0"/>
              </a:ext>
            </a:extLst>
          </a:blip>
          <a:srcRect l="-35864" r="-35864"/>
          <a:stretch>
            <a:fillRect/>
          </a:stretch>
        </p:blipFill>
        <p:spPr/>
      </p:pic>
      <p:sp>
        <p:nvSpPr>
          <p:cNvPr id="6" name="Text Placeholder 5"/>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68571046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6" name="Text Placeholder 5"/>
          <p:cNvSpPr>
            <a:spLocks noGrp="1"/>
          </p:cNvSpPr>
          <p:nvPr>
            <p:ph type="body" sz="quarter" idx="11"/>
          </p:nvPr>
        </p:nvSpPr>
        <p:spPr/>
        <p:txBody>
          <a:bodyPr/>
          <a:lstStyle/>
          <a:p>
            <a:endParaRPr lang="en-GB"/>
          </a:p>
        </p:txBody>
      </p:sp>
      <p:graphicFrame>
        <p:nvGraphicFramePr>
          <p:cNvPr id="7" name="Tabel 3"/>
          <p:cNvGraphicFramePr>
            <a:graphicFrameLocks noGrp="1"/>
          </p:cNvGraphicFramePr>
          <p:nvPr>
            <p:ph idx="1"/>
            <p:extLst>
              <p:ext uri="{D42A27DB-BD31-4B8C-83A1-F6EECF244321}">
                <p14:modId xmlns:p14="http://schemas.microsoft.com/office/powerpoint/2010/main" val="1596439275"/>
              </p:ext>
            </p:extLst>
          </p:nvPr>
        </p:nvGraphicFramePr>
        <p:xfrm>
          <a:off x="775029" y="1090613"/>
          <a:ext cx="7959649" cy="3536106"/>
        </p:xfrm>
        <a:graphic>
          <a:graphicData uri="http://schemas.openxmlformats.org/drawingml/2006/table">
            <a:tbl>
              <a:tblPr firstRow="1" bandRow="1">
                <a:tableStyleId>{5C22544A-7EE6-4342-B048-85BDC9FD1C3A}</a:tableStyleId>
              </a:tblPr>
              <a:tblGrid>
                <a:gridCol w="1649297"/>
                <a:gridCol w="6310352"/>
              </a:tblGrid>
              <a:tr h="409270">
                <a:tc>
                  <a:txBody>
                    <a:bodyPr/>
                    <a:lstStyle/>
                    <a:p>
                      <a:r>
                        <a:rPr lang="en-GB" sz="1400" noProof="0" dirty="0" smtClean="0">
                          <a:latin typeface="Arial"/>
                          <a:cs typeface="Arial"/>
                        </a:rPr>
                        <a:t>Step</a:t>
                      </a:r>
                      <a:endParaRPr lang="en-GB" sz="1400" noProof="0" dirty="0">
                        <a:latin typeface="Arial"/>
                        <a:cs typeface="Arial"/>
                      </a:endParaRPr>
                    </a:p>
                  </a:txBody>
                  <a:tcPr marL="91441" marR="91441"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nl-NL" sz="1400" noProof="0" dirty="0" smtClean="0">
                          <a:latin typeface="Arial"/>
                          <a:cs typeface="Arial"/>
                        </a:rPr>
                        <a:t>Activity</a:t>
                      </a:r>
                    </a:p>
                  </a:txBody>
                  <a:tcPr marL="91441" marR="91441" marT="45714" marB="45714"/>
                </a:tc>
              </a:tr>
              <a:tr h="454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noProof="0" dirty="0" smtClean="0">
                          <a:latin typeface="Arial"/>
                          <a:cs typeface="Arial"/>
                        </a:rPr>
                        <a:t>Step 0</a:t>
                      </a:r>
                    </a:p>
                  </a:txBody>
                  <a:tcPr marL="91441" marR="91441"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nl-NL" sz="1400" b="0" noProof="0" dirty="0" smtClean="0">
                          <a:latin typeface="Arial"/>
                          <a:cs typeface="Arial"/>
                        </a:rPr>
                        <a:t>(Occupational) physician submits report form</a:t>
                      </a:r>
                    </a:p>
                  </a:txBody>
                  <a:tcPr marL="91441" marR="91441" marT="45714" marB="45714"/>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nl-NL" sz="1400" b="0" noProof="0" dirty="0" smtClean="0">
                          <a:latin typeface="Arial"/>
                          <a:cs typeface="Arial"/>
                        </a:rPr>
                        <a:t>Step 1a</a:t>
                      </a:r>
                      <a:endParaRPr lang="en-GB" sz="1400" b="0" noProof="0" dirty="0" smtClean="0">
                        <a:latin typeface="Arial"/>
                        <a:cs typeface="Arial"/>
                      </a:endParaRPr>
                    </a:p>
                  </a:txBody>
                  <a:tcPr marL="91441" marR="91441"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nl-NL" sz="1400" b="0" noProof="0" dirty="0" smtClean="0">
                          <a:latin typeface="Arial"/>
                          <a:cs typeface="Arial"/>
                        </a:rPr>
                        <a:t>Determine whether reported combination is already known</a:t>
                      </a:r>
                    </a:p>
                  </a:txBody>
                  <a:tcPr marL="91441" marR="91441" marT="45714" marB="45714"/>
                </a:tc>
              </a:tr>
              <a:tr h="365772">
                <a:tc>
                  <a:txBody>
                    <a:bodyPr/>
                    <a:lstStyle/>
                    <a:p>
                      <a:r>
                        <a:rPr lang="en-GB" altLang="nl-NL" sz="1400" b="0" noProof="0" dirty="0" smtClean="0">
                          <a:latin typeface="Arial"/>
                          <a:cs typeface="Arial"/>
                        </a:rPr>
                        <a:t>Step 1b</a:t>
                      </a:r>
                      <a:endParaRPr lang="en-GB" sz="1400" b="0" noProof="0" dirty="0">
                        <a:latin typeface="Arial"/>
                        <a:cs typeface="Arial"/>
                      </a:endParaRPr>
                    </a:p>
                  </a:txBody>
                  <a:tcPr marL="91441" marR="91441" marT="45714" marB="45714"/>
                </a:tc>
                <a:tc>
                  <a:txBody>
                    <a:bodyPr/>
                    <a:lstStyle/>
                    <a:p>
                      <a:r>
                        <a:rPr lang="en-GB" altLang="nl-NL" sz="1400" b="0" noProof="0" dirty="0" smtClean="0">
                          <a:latin typeface="Arial"/>
                          <a:cs typeface="Arial"/>
                        </a:rPr>
                        <a:t>Determine whether report is complete </a:t>
                      </a:r>
                      <a:endParaRPr lang="en-GB" sz="1400" b="0" noProof="0" dirty="0">
                        <a:latin typeface="Arial"/>
                        <a:cs typeface="Arial"/>
                      </a:endParaRPr>
                    </a:p>
                  </a:txBody>
                  <a:tcPr marL="91441" marR="91441" marT="45714" marB="45714"/>
                </a:tc>
              </a:tr>
              <a:tr h="401334">
                <a:tc>
                  <a:txBody>
                    <a:bodyPr/>
                    <a:lstStyle/>
                    <a:p>
                      <a:r>
                        <a:rPr lang="en-GB" altLang="nl-NL" sz="1400" b="0" noProof="0" dirty="0" smtClean="0">
                          <a:latin typeface="Arial"/>
                          <a:cs typeface="Arial"/>
                        </a:rPr>
                        <a:t>Step 2</a:t>
                      </a:r>
                      <a:endParaRPr lang="en-GB" sz="1400" b="0" noProof="0" dirty="0">
                        <a:latin typeface="Arial"/>
                        <a:cs typeface="Arial"/>
                      </a:endParaRPr>
                    </a:p>
                  </a:txBody>
                  <a:tcPr marL="91441" marR="91441"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nl-NL" sz="1400" b="0" noProof="0" dirty="0" smtClean="0">
                          <a:latin typeface="Arial"/>
                          <a:cs typeface="Arial"/>
                        </a:rPr>
                        <a:t>Preliminary check</a:t>
                      </a:r>
                      <a:r>
                        <a:rPr lang="en-GB" altLang="nl-NL" sz="1400" b="0" baseline="0" noProof="0" dirty="0" smtClean="0">
                          <a:latin typeface="Arial"/>
                          <a:cs typeface="Arial"/>
                        </a:rPr>
                        <a:t> in literature</a:t>
                      </a:r>
                      <a:endParaRPr lang="en-GB" sz="1400" b="0" noProof="0" dirty="0">
                        <a:latin typeface="Arial"/>
                        <a:cs typeface="Arial"/>
                      </a:endParaRPr>
                    </a:p>
                  </a:txBody>
                  <a:tcPr marL="91441" marR="91441" marT="45714" marB="45714"/>
                </a:tc>
              </a:tr>
              <a:tr h="365772">
                <a:tc>
                  <a:txBody>
                    <a:bodyPr/>
                    <a:lstStyle/>
                    <a:p>
                      <a:r>
                        <a:rPr lang="en-GB" altLang="nl-NL" sz="1400" b="0" noProof="0" dirty="0" smtClean="0">
                          <a:latin typeface="Arial"/>
                          <a:cs typeface="Arial"/>
                        </a:rPr>
                        <a:t>Step 3</a:t>
                      </a:r>
                      <a:endParaRPr lang="en-GB" sz="1400" b="0" noProof="0" dirty="0">
                        <a:latin typeface="Arial"/>
                        <a:cs typeface="Arial"/>
                      </a:endParaRPr>
                    </a:p>
                  </a:txBody>
                  <a:tcPr marL="91441" marR="91441" marT="45714" marB="45714"/>
                </a:tc>
                <a:tc>
                  <a:txBody>
                    <a:bodyPr/>
                    <a:lstStyle/>
                    <a:p>
                      <a:r>
                        <a:rPr lang="en-GB" altLang="nl-NL" sz="1400" b="0" noProof="0" dirty="0" smtClean="0">
                          <a:latin typeface="Arial"/>
                          <a:cs typeface="Arial"/>
                        </a:rPr>
                        <a:t>Assessment of work-relatedness</a:t>
                      </a:r>
                      <a:endParaRPr lang="en-GB" sz="1400" b="0" noProof="0" dirty="0">
                        <a:latin typeface="Arial"/>
                        <a:cs typeface="Arial"/>
                      </a:endParaRPr>
                    </a:p>
                  </a:txBody>
                  <a:tcPr marL="91441" marR="91441" marT="45714" marB="45714"/>
                </a:tc>
              </a:tr>
              <a:tr h="419011">
                <a:tc>
                  <a:txBody>
                    <a:bodyPr/>
                    <a:lstStyle/>
                    <a:p>
                      <a:r>
                        <a:rPr lang="en-GB" altLang="nl-NL" sz="1400" b="0" noProof="0" dirty="0" smtClean="0">
                          <a:latin typeface="Arial"/>
                          <a:cs typeface="Arial"/>
                        </a:rPr>
                        <a:t>Step 4	</a:t>
                      </a:r>
                      <a:endParaRPr lang="en-GB" sz="1400" b="0" noProof="0" dirty="0">
                        <a:latin typeface="Arial"/>
                        <a:cs typeface="Arial"/>
                      </a:endParaRPr>
                    </a:p>
                  </a:txBody>
                  <a:tcPr marL="91441" marR="91441"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nl-NL" sz="1400" b="0" noProof="0" dirty="0" smtClean="0">
                          <a:latin typeface="Arial"/>
                          <a:cs typeface="Arial"/>
                        </a:rPr>
                        <a:t>Prioritizing for research follow-up</a:t>
                      </a:r>
                    </a:p>
                  </a:txBody>
                  <a:tcPr marL="91441" marR="91441" marT="45714" marB="45714"/>
                </a:tc>
              </a:tr>
              <a:tr h="439312">
                <a:tc>
                  <a:txBody>
                    <a:bodyPr/>
                    <a:lstStyle/>
                    <a:p>
                      <a:r>
                        <a:rPr lang="en-GB" altLang="nl-NL" sz="1400" b="0" noProof="0" dirty="0" smtClean="0">
                          <a:latin typeface="Arial"/>
                          <a:cs typeface="Arial"/>
                        </a:rPr>
                        <a:t>Step 5 </a:t>
                      </a:r>
                      <a:endParaRPr lang="en-GB" sz="1400" b="0" noProof="0" dirty="0">
                        <a:latin typeface="Arial"/>
                        <a:cs typeface="Arial"/>
                      </a:endParaRPr>
                    </a:p>
                  </a:txBody>
                  <a:tcPr marL="91441" marR="91441" marT="45714" marB="45714"/>
                </a:tc>
                <a:tc>
                  <a:txBody>
                    <a:bodyPr/>
                    <a:lstStyle/>
                    <a:p>
                      <a:r>
                        <a:rPr lang="en-GB" sz="1400" b="0" noProof="0" dirty="0" smtClean="0">
                          <a:latin typeface="Arial"/>
                          <a:cs typeface="Arial"/>
                        </a:rPr>
                        <a:t>If necessary research follow-up</a:t>
                      </a:r>
                      <a:endParaRPr lang="en-GB" sz="1400" b="0" noProof="0" dirty="0">
                        <a:latin typeface="Arial"/>
                        <a:cs typeface="Arial"/>
                      </a:endParaRPr>
                    </a:p>
                  </a:txBody>
                  <a:tcPr marL="91441" marR="91441" marT="45714" marB="45714"/>
                </a:tc>
              </a:tr>
              <a:tr h="376162">
                <a:tc>
                  <a:txBody>
                    <a:bodyPr/>
                    <a:lstStyle/>
                    <a:p>
                      <a:r>
                        <a:rPr lang="en-GB" sz="1400" b="0" noProof="0" dirty="0" smtClean="0">
                          <a:latin typeface="Arial"/>
                          <a:cs typeface="Arial"/>
                        </a:rPr>
                        <a:t>Step 6</a:t>
                      </a:r>
                      <a:endParaRPr lang="en-GB" sz="1400" b="0" noProof="0" dirty="0">
                        <a:latin typeface="Arial"/>
                        <a:cs typeface="Arial"/>
                      </a:endParaRPr>
                    </a:p>
                  </a:txBody>
                  <a:tcPr marL="91441" marR="91441" marT="45714" marB="45714"/>
                </a:tc>
                <a:tc>
                  <a:txBody>
                    <a:bodyPr/>
                    <a:lstStyle/>
                    <a:p>
                      <a:r>
                        <a:rPr lang="en-GB" sz="1400" b="0" noProof="0" dirty="0" smtClean="0">
                          <a:latin typeface="Arial"/>
                          <a:cs typeface="Arial"/>
                        </a:rPr>
                        <a:t>Report to reporter and if necessary</a:t>
                      </a:r>
                      <a:r>
                        <a:rPr lang="en-GB" sz="1400" b="0" baseline="0" noProof="0" dirty="0" smtClean="0">
                          <a:latin typeface="Arial"/>
                          <a:cs typeface="Arial"/>
                        </a:rPr>
                        <a:t> to stakeholders</a:t>
                      </a:r>
                      <a:endParaRPr lang="en-GB" sz="1400" b="0" noProof="0" dirty="0">
                        <a:latin typeface="Arial"/>
                        <a:cs typeface="Arial"/>
                      </a:endParaRPr>
                    </a:p>
                  </a:txBody>
                  <a:tcPr marL="91441" marR="91441" marT="45714" marB="45714"/>
                </a:tc>
              </a:tr>
            </a:tbl>
          </a:graphicData>
        </a:graphic>
      </p:graphicFrame>
    </p:spTree>
    <p:extLst>
      <p:ext uri="{BB962C8B-B14F-4D97-AF65-F5344CB8AC3E}">
        <p14:creationId xmlns:p14="http://schemas.microsoft.com/office/powerpoint/2010/main" val="283235696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1</a:t>
            </a:r>
            <a:endParaRPr lang="en-GB" dirty="0"/>
          </a:p>
        </p:txBody>
      </p:sp>
      <p:sp>
        <p:nvSpPr>
          <p:cNvPr id="3" name="Content Placeholder 2"/>
          <p:cNvSpPr>
            <a:spLocks noGrp="1"/>
          </p:cNvSpPr>
          <p:nvPr>
            <p:ph idx="1"/>
          </p:nvPr>
        </p:nvSpPr>
        <p:spPr/>
        <p:txBody>
          <a:bodyPr/>
          <a:lstStyle/>
          <a:p>
            <a:r>
              <a:rPr lang="en-GB" dirty="0" smtClean="0"/>
              <a:t>Man, 50 years old </a:t>
            </a:r>
          </a:p>
          <a:p>
            <a:r>
              <a:rPr lang="en-GB" dirty="0" smtClean="0"/>
              <a:t>Diagnosis: </a:t>
            </a:r>
            <a:r>
              <a:rPr lang="en-GB" b="1" dirty="0"/>
              <a:t>A</a:t>
            </a:r>
            <a:r>
              <a:rPr lang="en-GB" b="1" dirty="0" smtClean="0"/>
              <a:t>cute recurrent pancreatitis</a:t>
            </a:r>
          </a:p>
          <a:p>
            <a:pPr marL="0" indent="0">
              <a:buNone/>
            </a:pPr>
            <a:r>
              <a:rPr lang="en-GB" b="1" dirty="0"/>
              <a:t> </a:t>
            </a:r>
            <a:r>
              <a:rPr lang="en-GB" b="1" dirty="0" smtClean="0"/>
              <a:t>   </a:t>
            </a:r>
            <a:r>
              <a:rPr lang="en-GB" dirty="0" smtClean="0"/>
              <a:t>(set up by a gastroenterologist</a:t>
            </a:r>
            <a:r>
              <a:rPr lang="en-US" dirty="0" smtClean="0"/>
              <a:t>)</a:t>
            </a:r>
          </a:p>
          <a:p>
            <a:pPr marL="0" indent="0">
              <a:buNone/>
            </a:pPr>
            <a:endParaRPr lang="en-US" dirty="0" smtClean="0"/>
          </a:p>
          <a:p>
            <a:r>
              <a:rPr lang="en-US" dirty="0" smtClean="0"/>
              <a:t>No </a:t>
            </a:r>
            <a:r>
              <a:rPr lang="en-US" dirty="0"/>
              <a:t>apparent cause after </a:t>
            </a:r>
            <a:r>
              <a:rPr lang="en-US" dirty="0" smtClean="0"/>
              <a:t>an extensive investigation </a:t>
            </a:r>
          </a:p>
          <a:p>
            <a:endParaRPr lang="en-US" dirty="0"/>
          </a:p>
          <a:p>
            <a:r>
              <a:rPr lang="en-US" dirty="0" smtClean="0"/>
              <a:t>No other complaints</a:t>
            </a:r>
            <a:endParaRPr lang="en-US" dirty="0"/>
          </a:p>
          <a:p>
            <a:endParaRPr lang="en-US" dirty="0" smtClean="0"/>
          </a:p>
          <a:p>
            <a:pPr marL="0" indent="0">
              <a:buNone/>
            </a:pPr>
            <a:endParaRPr lang="nl-BE" dirty="0"/>
          </a:p>
        </p:txBody>
      </p:sp>
      <p:sp>
        <p:nvSpPr>
          <p:cNvPr id="4" name="Text Placeholder 3"/>
          <p:cNvSpPr>
            <a:spLocks noGrp="1"/>
          </p:cNvSpPr>
          <p:nvPr>
            <p:ph type="body" sz="quarter" idx="11"/>
          </p:nvPr>
        </p:nvSpPr>
        <p:spPr/>
        <p:txBody>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275" y="700687"/>
            <a:ext cx="2778949" cy="1997369"/>
          </a:xfrm>
          <a:prstGeom prst="rect">
            <a:avLst/>
          </a:prstGeom>
        </p:spPr>
      </p:pic>
      <p:sp>
        <p:nvSpPr>
          <p:cNvPr id="7" name="TextBox 6"/>
          <p:cNvSpPr txBox="1"/>
          <p:nvPr/>
        </p:nvSpPr>
        <p:spPr>
          <a:xfrm>
            <a:off x="540000" y="4797253"/>
            <a:ext cx="1961536" cy="346249"/>
          </a:xfrm>
          <a:prstGeom prst="rect">
            <a:avLst/>
          </a:prstGeom>
          <a:noFill/>
        </p:spPr>
        <p:txBody>
          <a:bodyPr wrap="square" lIns="68579" tIns="34289" rIns="68579" bIns="34289" rtlCol="0">
            <a:spAutoFit/>
          </a:bodyPr>
          <a:lstStyle/>
          <a:p>
            <a:r>
              <a:rPr lang="en-GB" sz="1800" i="1" dirty="0">
                <a:solidFill>
                  <a:schemeClr val="bg1"/>
                </a:solidFill>
              </a:rPr>
              <a:t>Case report (1)</a:t>
            </a:r>
            <a:endParaRPr lang="nl-BE" sz="1800" i="1" dirty="0">
              <a:solidFill>
                <a:schemeClr val="bg1"/>
              </a:solidFill>
            </a:endParaRPr>
          </a:p>
        </p:txBody>
      </p:sp>
    </p:spTree>
    <p:extLst>
      <p:ext uri="{BB962C8B-B14F-4D97-AF65-F5344CB8AC3E}">
        <p14:creationId xmlns:p14="http://schemas.microsoft.com/office/powerpoint/2010/main" val="350870574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1</a:t>
            </a:r>
            <a:endParaRPr lang="en-GB" dirty="0"/>
          </a:p>
        </p:txBody>
      </p:sp>
      <p:sp>
        <p:nvSpPr>
          <p:cNvPr id="3" name="Content Placeholder 2"/>
          <p:cNvSpPr>
            <a:spLocks noGrp="1"/>
          </p:cNvSpPr>
          <p:nvPr>
            <p:ph idx="1"/>
          </p:nvPr>
        </p:nvSpPr>
        <p:spPr>
          <a:xfrm>
            <a:off x="5243252" y="1274326"/>
            <a:ext cx="3633973" cy="2697600"/>
          </a:xfrm>
        </p:spPr>
        <p:txBody>
          <a:bodyPr/>
          <a:lstStyle/>
          <a:p>
            <a:r>
              <a:rPr lang="en-US" b="1" dirty="0" smtClean="0"/>
              <a:t>Occupation and </a:t>
            </a:r>
            <a:r>
              <a:rPr lang="en-US" b="1" dirty="0"/>
              <a:t>work</a:t>
            </a:r>
            <a:r>
              <a:rPr lang="en-US" b="1" dirty="0" smtClean="0"/>
              <a:t>: </a:t>
            </a:r>
            <a:r>
              <a:rPr lang="en-US" dirty="0" smtClean="0"/>
              <a:t>truck driver involved in transportation of </a:t>
            </a:r>
            <a:r>
              <a:rPr lang="en-US" dirty="0"/>
              <a:t>all kinds of substances, including chemicals</a:t>
            </a:r>
            <a:endParaRPr lang="en-US" dirty="0" smtClean="0"/>
          </a:p>
          <a:p>
            <a:endParaRPr lang="en-US" dirty="0"/>
          </a:p>
          <a:p>
            <a:r>
              <a:rPr lang="en-US" b="1" dirty="0" smtClean="0"/>
              <a:t>Specific </a:t>
            </a:r>
            <a:r>
              <a:rPr lang="en-US" b="1" dirty="0"/>
              <a:t>exposure</a:t>
            </a:r>
            <a:r>
              <a:rPr lang="en-US" b="1" dirty="0" smtClean="0"/>
              <a:t>: </a:t>
            </a:r>
            <a:r>
              <a:rPr lang="en-US" dirty="0" smtClean="0"/>
              <a:t>transport </a:t>
            </a:r>
            <a:r>
              <a:rPr lang="en-US" dirty="0"/>
              <a:t>and unloading of chemicals, where the smell is observed</a:t>
            </a:r>
            <a:endParaRPr lang="en-US" dirty="0" smtClean="0"/>
          </a:p>
          <a:p>
            <a:endParaRPr lang="en-US" dirty="0"/>
          </a:p>
          <a:p>
            <a:pPr>
              <a:spcBef>
                <a:spcPts val="0"/>
              </a:spcBef>
            </a:pPr>
            <a:r>
              <a:rPr lang="en-US" b="1" dirty="0" smtClean="0"/>
              <a:t>Protective </a:t>
            </a:r>
            <a:r>
              <a:rPr lang="en-US" b="1" dirty="0"/>
              <a:t>measures</a:t>
            </a:r>
            <a:r>
              <a:rPr lang="en-US" b="1" dirty="0" smtClean="0"/>
              <a:t>: </a:t>
            </a:r>
            <a:r>
              <a:rPr lang="en-US" dirty="0" smtClean="0"/>
              <a:t>mask</a:t>
            </a:r>
            <a:endParaRPr lang="en-US" dirty="0"/>
          </a:p>
        </p:txBody>
      </p:sp>
      <p:sp>
        <p:nvSpPr>
          <p:cNvPr id="8" name="Text Placeholder 7"/>
          <p:cNvSpPr>
            <a:spLocks noGrp="1"/>
          </p:cNvSpPr>
          <p:nvPr>
            <p:ph type="body" sz="quarter" idx="10"/>
          </p:nvPr>
        </p:nvSpPr>
        <p:spPr/>
        <p:txBody>
          <a:bodyPr/>
          <a:lstStyle/>
          <a:p>
            <a:endParaRPr lang="en-GB"/>
          </a:p>
        </p:txBody>
      </p:sp>
      <p:sp>
        <p:nvSpPr>
          <p:cNvPr id="7" name="TextBox 6"/>
          <p:cNvSpPr txBox="1"/>
          <p:nvPr/>
        </p:nvSpPr>
        <p:spPr>
          <a:xfrm>
            <a:off x="540000" y="4797253"/>
            <a:ext cx="1961536" cy="346249"/>
          </a:xfrm>
          <a:prstGeom prst="rect">
            <a:avLst/>
          </a:prstGeom>
          <a:noFill/>
        </p:spPr>
        <p:txBody>
          <a:bodyPr wrap="square" lIns="68579" tIns="34289" rIns="68579" bIns="34289" rtlCol="0">
            <a:spAutoFit/>
          </a:bodyPr>
          <a:lstStyle/>
          <a:p>
            <a:r>
              <a:rPr lang="en-GB" sz="1800" i="1" dirty="0">
                <a:solidFill>
                  <a:schemeClr val="bg1"/>
                </a:solidFill>
              </a:rPr>
              <a:t>Case report (1)</a:t>
            </a:r>
            <a:endParaRPr lang="nl-BE" sz="1800" i="1" dirty="0">
              <a:solidFill>
                <a:schemeClr val="bg1"/>
              </a:solidFill>
            </a:endParaRPr>
          </a:p>
        </p:txBody>
      </p:sp>
      <p:pic>
        <p:nvPicPr>
          <p:cNvPr id="11" name="Picture Placeholder 10"/>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288" b="-1288"/>
          <a:stretch>
            <a:fillRect/>
          </a:stretch>
        </p:blipFill>
        <p:spPr>
          <a:prstGeom prst="rect">
            <a:avLst/>
          </a:prstGeom>
        </p:spPr>
      </p:pic>
    </p:spTree>
    <p:extLst>
      <p:ext uri="{BB962C8B-B14F-4D97-AF65-F5344CB8AC3E}">
        <p14:creationId xmlns:p14="http://schemas.microsoft.com/office/powerpoint/2010/main" val="96096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1</a:t>
            </a:r>
            <a:endParaRPr lang="en-GB" dirty="0"/>
          </a:p>
        </p:txBody>
      </p:sp>
      <p:sp>
        <p:nvSpPr>
          <p:cNvPr id="3" name="Content Placeholder 2"/>
          <p:cNvSpPr>
            <a:spLocks noGrp="1"/>
          </p:cNvSpPr>
          <p:nvPr>
            <p:ph idx="1"/>
          </p:nvPr>
        </p:nvSpPr>
        <p:spPr/>
        <p:txBody>
          <a:bodyPr/>
          <a:lstStyle/>
          <a:p>
            <a:pPr marL="0" indent="0">
              <a:buNone/>
            </a:pPr>
            <a:r>
              <a:rPr lang="en-US" dirty="0" smtClean="0"/>
              <a:t>Literature review </a:t>
            </a:r>
            <a:endParaRPr lang="nl-BE" dirty="0"/>
          </a:p>
        </p:txBody>
      </p:sp>
      <p:sp>
        <p:nvSpPr>
          <p:cNvPr id="10" name="Text Placeholder 9"/>
          <p:cNvSpPr>
            <a:spLocks noGrp="1"/>
          </p:cNvSpPr>
          <p:nvPr>
            <p:ph type="body" sz="quarter" idx="11"/>
          </p:nvPr>
        </p:nvSpPr>
        <p:spPr/>
        <p:txBody>
          <a:bodyPr/>
          <a:lstStyle/>
          <a:p>
            <a:endParaRPr lang="en-GB"/>
          </a:p>
        </p:txBody>
      </p:sp>
      <p:grpSp>
        <p:nvGrpSpPr>
          <p:cNvPr id="8" name="Group 7"/>
          <p:cNvGrpSpPr/>
          <p:nvPr/>
        </p:nvGrpSpPr>
        <p:grpSpPr>
          <a:xfrm>
            <a:off x="540001" y="1548482"/>
            <a:ext cx="8334000" cy="982296"/>
            <a:chOff x="720000" y="1828669"/>
            <a:chExt cx="11216013" cy="1309728"/>
          </a:xfrm>
        </p:grpSpPr>
        <p:sp>
          <p:nvSpPr>
            <p:cNvPr id="7" name="Rounded Rectangle 6"/>
            <p:cNvSpPr/>
            <p:nvPr/>
          </p:nvSpPr>
          <p:spPr>
            <a:xfrm>
              <a:off x="720000" y="1828669"/>
              <a:ext cx="11112000" cy="1309728"/>
            </a:xfrm>
            <a:prstGeom prst="roundRect">
              <a:avLst/>
            </a:prstGeom>
            <a:solidFill>
              <a:srgbClr val="E4E4E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ight Arrow 3"/>
            <p:cNvSpPr/>
            <p:nvPr/>
          </p:nvSpPr>
          <p:spPr>
            <a:xfrm>
              <a:off x="1024104" y="2290917"/>
              <a:ext cx="1288025" cy="344129"/>
            </a:xfrm>
            <a:prstGeom prst="rightArrow">
              <a:avLst/>
            </a:prstGeom>
            <a:solidFill>
              <a:srgbClr val="11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xtBox 4"/>
            <p:cNvSpPr txBox="1"/>
            <p:nvPr/>
          </p:nvSpPr>
          <p:spPr>
            <a:xfrm>
              <a:off x="2312129" y="1828669"/>
              <a:ext cx="9623884" cy="1231107"/>
            </a:xfrm>
            <a:prstGeom prst="rect">
              <a:avLst/>
            </a:prstGeom>
            <a:noFill/>
          </p:spPr>
          <p:txBody>
            <a:bodyPr wrap="square" rtlCol="0">
              <a:spAutoFit/>
            </a:bodyPr>
            <a:lstStyle/>
            <a:p>
              <a:r>
                <a:rPr lang="en-GB" sz="1800" dirty="0"/>
                <a:t>Evidence about the link between occupational exposure to various </a:t>
              </a:r>
              <a:r>
                <a:rPr lang="en-GB" sz="1800" dirty="0">
                  <a:solidFill>
                    <a:srgbClr val="FF0000"/>
                  </a:solidFill>
                </a:rPr>
                <a:t>chemical substances</a:t>
              </a:r>
              <a:r>
                <a:rPr lang="en-GB" sz="1800" dirty="0"/>
                <a:t> and occurrence of acute pancreatitis </a:t>
              </a:r>
              <a:endParaRPr lang="nl-BE" sz="1800" dirty="0"/>
            </a:p>
          </p:txBody>
        </p:sp>
      </p:grpSp>
      <p:sp>
        <p:nvSpPr>
          <p:cNvPr id="12" name="TextBox 11"/>
          <p:cNvSpPr txBox="1"/>
          <p:nvPr/>
        </p:nvSpPr>
        <p:spPr>
          <a:xfrm>
            <a:off x="540000" y="4797253"/>
            <a:ext cx="1961536" cy="346249"/>
          </a:xfrm>
          <a:prstGeom prst="rect">
            <a:avLst/>
          </a:prstGeom>
          <a:noFill/>
        </p:spPr>
        <p:txBody>
          <a:bodyPr wrap="square" lIns="68579" tIns="34289" rIns="68579" bIns="34289" rtlCol="0">
            <a:spAutoFit/>
          </a:bodyPr>
          <a:lstStyle/>
          <a:p>
            <a:r>
              <a:rPr lang="en-GB" sz="1800" i="1" dirty="0">
                <a:solidFill>
                  <a:schemeClr val="bg1"/>
                </a:solidFill>
              </a:rPr>
              <a:t>Case report (1)</a:t>
            </a:r>
            <a:endParaRPr lang="nl-BE" sz="1800" i="1" dirty="0">
              <a:solidFill>
                <a:schemeClr val="bg1"/>
              </a:solidFill>
            </a:endParaRPr>
          </a:p>
        </p:txBody>
      </p:sp>
    </p:spTree>
    <p:extLst>
      <p:ext uri="{BB962C8B-B14F-4D97-AF65-F5344CB8AC3E}">
        <p14:creationId xmlns:p14="http://schemas.microsoft.com/office/powerpoint/2010/main" val="172946096"/>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2</a:t>
            </a:r>
            <a:endParaRPr lang="en-GB" dirty="0"/>
          </a:p>
        </p:txBody>
      </p:sp>
      <p:sp>
        <p:nvSpPr>
          <p:cNvPr id="3" name="Content Placeholder 2"/>
          <p:cNvSpPr>
            <a:spLocks noGrp="1"/>
          </p:cNvSpPr>
          <p:nvPr>
            <p:ph idx="1"/>
          </p:nvPr>
        </p:nvSpPr>
        <p:spPr/>
        <p:txBody>
          <a:bodyPr/>
          <a:lstStyle/>
          <a:p>
            <a:r>
              <a:rPr lang="en-GB" dirty="0" smtClean="0"/>
              <a:t>Man, 49 years old </a:t>
            </a:r>
          </a:p>
          <a:p>
            <a:endParaRPr lang="en-GB" dirty="0" smtClean="0"/>
          </a:p>
          <a:p>
            <a:r>
              <a:rPr lang="en-GB" dirty="0" smtClean="0"/>
              <a:t>Diagnosis: </a:t>
            </a:r>
            <a:r>
              <a:rPr lang="en-GB" b="1" dirty="0" smtClean="0"/>
              <a:t>Bilateral cataract</a:t>
            </a:r>
          </a:p>
          <a:p>
            <a:pPr marL="0" indent="0">
              <a:buNone/>
            </a:pPr>
            <a:r>
              <a:rPr lang="en-GB" b="1" dirty="0"/>
              <a:t> </a:t>
            </a:r>
            <a:r>
              <a:rPr lang="en-GB" b="1" dirty="0" smtClean="0"/>
              <a:t>   </a:t>
            </a:r>
            <a:r>
              <a:rPr lang="en-GB" dirty="0" smtClean="0"/>
              <a:t>(set up by an </a:t>
            </a:r>
            <a:r>
              <a:rPr lang="en-US" dirty="0" smtClean="0"/>
              <a:t>ophthalmologist)</a:t>
            </a:r>
          </a:p>
          <a:p>
            <a:pPr marL="0" indent="0">
              <a:buNone/>
            </a:pPr>
            <a:endParaRPr lang="en-GB" dirty="0" smtClean="0"/>
          </a:p>
          <a:p>
            <a:r>
              <a:rPr lang="en-US" dirty="0" smtClean="0"/>
              <a:t>No other complaints</a:t>
            </a:r>
          </a:p>
          <a:p>
            <a:r>
              <a:rPr lang="en-US" dirty="0" smtClean="0"/>
              <a:t>No similar complaints reported by other workers </a:t>
            </a:r>
          </a:p>
          <a:p>
            <a:endParaRPr lang="en-US" dirty="0"/>
          </a:p>
          <a:p>
            <a:endParaRPr lang="en-US" dirty="0" smtClean="0"/>
          </a:p>
          <a:p>
            <a:pPr marL="0" indent="0">
              <a:buNone/>
            </a:pPr>
            <a:endParaRPr lang="nl-BE" dirty="0"/>
          </a:p>
        </p:txBody>
      </p:sp>
      <p:sp>
        <p:nvSpPr>
          <p:cNvPr id="4" name="Text Placeholder 3"/>
          <p:cNvSpPr>
            <a:spLocks noGrp="1"/>
          </p:cNvSpPr>
          <p:nvPr>
            <p:ph type="body" sz="quarter" idx="1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337" y="1066152"/>
            <a:ext cx="2610315" cy="1721294"/>
          </a:xfrm>
          <a:prstGeom prst="rect">
            <a:avLst/>
          </a:prstGeom>
        </p:spPr>
      </p:pic>
      <p:sp>
        <p:nvSpPr>
          <p:cNvPr id="8" name="TextBox 7"/>
          <p:cNvSpPr txBox="1"/>
          <p:nvPr/>
        </p:nvSpPr>
        <p:spPr>
          <a:xfrm>
            <a:off x="540000" y="4797253"/>
            <a:ext cx="1961536" cy="346249"/>
          </a:xfrm>
          <a:prstGeom prst="rect">
            <a:avLst/>
          </a:prstGeom>
          <a:noFill/>
        </p:spPr>
        <p:txBody>
          <a:bodyPr wrap="square" lIns="68579" tIns="34289" rIns="68579" bIns="34289" rtlCol="0">
            <a:spAutoFit/>
          </a:bodyPr>
          <a:lstStyle/>
          <a:p>
            <a:r>
              <a:rPr lang="en-GB" sz="1800" i="1" dirty="0">
                <a:solidFill>
                  <a:schemeClr val="bg1"/>
                </a:solidFill>
              </a:rPr>
              <a:t>Case report (2)</a:t>
            </a:r>
            <a:endParaRPr lang="nl-BE" sz="1800" i="1" dirty="0">
              <a:solidFill>
                <a:schemeClr val="bg1"/>
              </a:solidFill>
            </a:endParaRPr>
          </a:p>
        </p:txBody>
      </p:sp>
    </p:spTree>
    <p:extLst>
      <p:ext uri="{BB962C8B-B14F-4D97-AF65-F5344CB8AC3E}">
        <p14:creationId xmlns:p14="http://schemas.microsoft.com/office/powerpoint/2010/main" val="135847496"/>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2</a:t>
            </a:r>
            <a:endParaRPr lang="en-GB" dirty="0"/>
          </a:p>
        </p:txBody>
      </p:sp>
      <p:sp>
        <p:nvSpPr>
          <p:cNvPr id="3" name="Content Placeholder 2"/>
          <p:cNvSpPr>
            <a:spLocks noGrp="1"/>
          </p:cNvSpPr>
          <p:nvPr>
            <p:ph idx="1"/>
          </p:nvPr>
        </p:nvSpPr>
        <p:spPr>
          <a:xfrm>
            <a:off x="5243252" y="1027043"/>
            <a:ext cx="3633973" cy="2944883"/>
          </a:xfrm>
        </p:spPr>
        <p:txBody>
          <a:bodyPr/>
          <a:lstStyle/>
          <a:p>
            <a:r>
              <a:rPr lang="en-US" b="1" dirty="0" smtClean="0"/>
              <a:t>Occupation and </a:t>
            </a:r>
            <a:r>
              <a:rPr lang="en-US" b="1" dirty="0"/>
              <a:t>work</a:t>
            </a:r>
            <a:r>
              <a:rPr lang="en-US" b="1" dirty="0" smtClean="0"/>
              <a:t>: </a:t>
            </a:r>
            <a:r>
              <a:rPr lang="en-US" dirty="0" smtClean="0"/>
              <a:t>Process operator </a:t>
            </a:r>
            <a:r>
              <a:rPr lang="en-US" dirty="0"/>
              <a:t>in </a:t>
            </a:r>
            <a:r>
              <a:rPr lang="en-US" dirty="0" smtClean="0"/>
              <a:t>a chemical company specialized </a:t>
            </a:r>
            <a:r>
              <a:rPr lang="en-US" dirty="0"/>
              <a:t>in </a:t>
            </a:r>
            <a:r>
              <a:rPr lang="en-US" dirty="0" smtClean="0"/>
              <a:t>fine-tuning </a:t>
            </a:r>
            <a:r>
              <a:rPr lang="en-US" dirty="0"/>
              <a:t>fuel and oxygen supply of cracking furnaces with a view to reducing CO2 emissions</a:t>
            </a:r>
            <a:r>
              <a:rPr lang="en-US" dirty="0" smtClean="0"/>
              <a:t>.</a:t>
            </a:r>
            <a:r>
              <a:rPr lang="en-US" dirty="0"/>
              <a:t> </a:t>
            </a:r>
            <a:endParaRPr lang="en-US" dirty="0" smtClean="0"/>
          </a:p>
          <a:p>
            <a:pPr marL="0" indent="0">
              <a:buNone/>
            </a:pPr>
            <a:endParaRPr lang="en-US" dirty="0"/>
          </a:p>
          <a:p>
            <a:r>
              <a:rPr lang="en-US" b="1" dirty="0" smtClean="0"/>
              <a:t>Specific </a:t>
            </a:r>
            <a:r>
              <a:rPr lang="en-US" b="1" dirty="0"/>
              <a:t>exposure</a:t>
            </a:r>
            <a:r>
              <a:rPr lang="en-US" b="1" dirty="0" smtClean="0"/>
              <a:t>: </a:t>
            </a:r>
            <a:r>
              <a:rPr lang="en-US" dirty="0" smtClean="0"/>
              <a:t>Exposure </a:t>
            </a:r>
            <a:r>
              <a:rPr lang="en-US" dirty="0"/>
              <a:t>to </a:t>
            </a:r>
            <a:r>
              <a:rPr lang="en-US" b="1" dirty="0" smtClean="0">
                <a:solidFill>
                  <a:srgbClr val="FF0000"/>
                </a:solidFill>
              </a:rPr>
              <a:t>infrared </a:t>
            </a:r>
            <a:r>
              <a:rPr lang="en-US" b="1" dirty="0">
                <a:solidFill>
                  <a:srgbClr val="FF0000"/>
                </a:solidFill>
              </a:rPr>
              <a:t>radiation</a:t>
            </a:r>
            <a:r>
              <a:rPr lang="en-US" dirty="0"/>
              <a:t> </a:t>
            </a:r>
            <a:r>
              <a:rPr lang="en-US" dirty="0" smtClean="0"/>
              <a:t>(flames </a:t>
            </a:r>
            <a:r>
              <a:rPr lang="el-GR" dirty="0"/>
              <a:t>760 nm en </a:t>
            </a:r>
            <a:r>
              <a:rPr lang="el-GR" dirty="0" smtClean="0"/>
              <a:t>50μ</a:t>
            </a:r>
            <a:r>
              <a:rPr lang="nl-BE" dirty="0" smtClean="0"/>
              <a:t>m</a:t>
            </a:r>
            <a:r>
              <a:rPr lang="en-US" dirty="0" smtClean="0"/>
              <a:t>) </a:t>
            </a:r>
          </a:p>
          <a:p>
            <a:endParaRPr lang="en-US" dirty="0"/>
          </a:p>
          <a:p>
            <a:pPr>
              <a:spcBef>
                <a:spcPts val="0"/>
              </a:spcBef>
            </a:pPr>
            <a:r>
              <a:rPr lang="en-US" b="1" dirty="0" smtClean="0"/>
              <a:t>Protective </a:t>
            </a:r>
            <a:r>
              <a:rPr lang="en-US" b="1" dirty="0"/>
              <a:t>measures</a:t>
            </a:r>
            <a:r>
              <a:rPr lang="en-US" b="1" dirty="0" smtClean="0"/>
              <a:t>:</a:t>
            </a:r>
            <a:r>
              <a:rPr lang="en-US" dirty="0" smtClean="0"/>
              <a:t> Faceplate</a:t>
            </a:r>
            <a:r>
              <a:rPr lang="en-US" dirty="0"/>
              <a:t>, safety goggles with filter </a:t>
            </a:r>
            <a:r>
              <a:rPr lang="en-US" dirty="0" smtClean="0"/>
              <a:t>against </a:t>
            </a:r>
            <a:r>
              <a:rPr lang="en-US" dirty="0"/>
              <a:t>IR and UV light</a:t>
            </a:r>
            <a:r>
              <a:rPr lang="en-US" dirty="0" smtClean="0"/>
              <a:t>.</a:t>
            </a:r>
          </a:p>
        </p:txBody>
      </p:sp>
      <p:sp>
        <p:nvSpPr>
          <p:cNvPr id="11" name="Text Placeholder 10"/>
          <p:cNvSpPr>
            <a:spLocks noGrp="1"/>
          </p:cNvSpPr>
          <p:nvPr>
            <p:ph type="body" sz="quarter" idx="10"/>
          </p:nvPr>
        </p:nvSpPr>
        <p:spPr/>
        <p:txBody>
          <a:bodyPr/>
          <a:lstStyle/>
          <a:p>
            <a:endParaRPr lang="en-GB"/>
          </a:p>
        </p:txBody>
      </p:sp>
      <p:sp>
        <p:nvSpPr>
          <p:cNvPr id="7" name="TextBox 6"/>
          <p:cNvSpPr txBox="1"/>
          <p:nvPr/>
        </p:nvSpPr>
        <p:spPr>
          <a:xfrm>
            <a:off x="540000" y="4797253"/>
            <a:ext cx="1961536" cy="346249"/>
          </a:xfrm>
          <a:prstGeom prst="rect">
            <a:avLst/>
          </a:prstGeom>
          <a:noFill/>
        </p:spPr>
        <p:txBody>
          <a:bodyPr wrap="square" lIns="68579" tIns="34289" rIns="68579" bIns="34289" rtlCol="0">
            <a:spAutoFit/>
          </a:bodyPr>
          <a:lstStyle/>
          <a:p>
            <a:r>
              <a:rPr lang="en-GB" sz="1800" i="1" dirty="0">
                <a:solidFill>
                  <a:schemeClr val="bg1"/>
                </a:solidFill>
              </a:rPr>
              <a:t>Case report (2)</a:t>
            </a:r>
            <a:endParaRPr lang="nl-BE" sz="1800" i="1" dirty="0">
              <a:solidFill>
                <a:schemeClr val="bg1"/>
              </a:solidFill>
            </a:endParaRPr>
          </a:p>
        </p:txBody>
      </p:sp>
      <p:pic>
        <p:nvPicPr>
          <p:cNvPr id="14" name="Picture Placeholder 13"/>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27831" b="27831"/>
          <a:stretch>
            <a:fillRect/>
          </a:stretch>
        </p:blipFill>
        <p:spPr>
          <a:xfrm>
            <a:off x="0" y="1274763"/>
            <a:ext cx="4562475" cy="2697162"/>
          </a:xfrm>
          <a:prstGeom prst="rect">
            <a:avLst/>
          </a:prstGeom>
        </p:spPr>
      </p:pic>
    </p:spTree>
    <p:extLst>
      <p:ext uri="{BB962C8B-B14F-4D97-AF65-F5344CB8AC3E}">
        <p14:creationId xmlns:p14="http://schemas.microsoft.com/office/powerpoint/2010/main" val="59212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2</a:t>
            </a:r>
            <a:endParaRPr lang="en-GB" dirty="0"/>
          </a:p>
        </p:txBody>
      </p:sp>
      <p:sp>
        <p:nvSpPr>
          <p:cNvPr id="3" name="Content Placeholder 2"/>
          <p:cNvSpPr>
            <a:spLocks noGrp="1"/>
          </p:cNvSpPr>
          <p:nvPr>
            <p:ph idx="1"/>
          </p:nvPr>
        </p:nvSpPr>
        <p:spPr/>
        <p:txBody>
          <a:bodyPr/>
          <a:lstStyle/>
          <a:p>
            <a:pPr marL="0" indent="0">
              <a:buNone/>
            </a:pPr>
            <a:r>
              <a:rPr lang="en-US" dirty="0" smtClean="0"/>
              <a:t>Literature review </a:t>
            </a:r>
          </a:p>
          <a:p>
            <a:endParaRPr lang="en-US" dirty="0"/>
          </a:p>
          <a:p>
            <a:endParaRPr lang="en-US" dirty="0" smtClean="0"/>
          </a:p>
          <a:p>
            <a:endParaRPr lang="en-US" dirty="0"/>
          </a:p>
          <a:p>
            <a:pPr marL="0" indent="0">
              <a:buNone/>
            </a:pPr>
            <a:endParaRPr lang="en-US" dirty="0"/>
          </a:p>
          <a:p>
            <a:pPr marL="0" indent="0">
              <a:buNone/>
            </a:pPr>
            <a:endParaRPr lang="en-US" dirty="0" smtClean="0"/>
          </a:p>
          <a:p>
            <a:endParaRPr lang="nl-BE" dirty="0"/>
          </a:p>
        </p:txBody>
      </p:sp>
      <p:sp>
        <p:nvSpPr>
          <p:cNvPr id="10" name="Text Placeholder 9"/>
          <p:cNvSpPr>
            <a:spLocks noGrp="1"/>
          </p:cNvSpPr>
          <p:nvPr>
            <p:ph type="body" sz="quarter" idx="11"/>
          </p:nvPr>
        </p:nvSpPr>
        <p:spPr/>
        <p:txBody>
          <a:bodyPr/>
          <a:lstStyle/>
          <a:p>
            <a:endParaRPr lang="en-GB"/>
          </a:p>
        </p:txBody>
      </p:sp>
      <p:grpSp>
        <p:nvGrpSpPr>
          <p:cNvPr id="9" name="Group 8"/>
          <p:cNvGrpSpPr/>
          <p:nvPr/>
        </p:nvGrpSpPr>
        <p:grpSpPr>
          <a:xfrm>
            <a:off x="540001" y="1511612"/>
            <a:ext cx="8334001" cy="982296"/>
            <a:chOff x="720000" y="2438269"/>
            <a:chExt cx="11112001" cy="1309728"/>
          </a:xfrm>
        </p:grpSpPr>
        <p:grpSp>
          <p:nvGrpSpPr>
            <p:cNvPr id="4" name="Group 3"/>
            <p:cNvGrpSpPr/>
            <p:nvPr/>
          </p:nvGrpSpPr>
          <p:grpSpPr>
            <a:xfrm>
              <a:off x="720000" y="2438269"/>
              <a:ext cx="11112000" cy="1309728"/>
              <a:chOff x="720000" y="1828669"/>
              <a:chExt cx="11216013" cy="1309728"/>
            </a:xfrm>
          </p:grpSpPr>
          <p:sp>
            <p:nvSpPr>
              <p:cNvPr id="5" name="Rounded Rectangle 4"/>
              <p:cNvSpPr/>
              <p:nvPr/>
            </p:nvSpPr>
            <p:spPr>
              <a:xfrm>
                <a:off x="720000" y="1828669"/>
                <a:ext cx="11112000" cy="1309728"/>
              </a:xfrm>
              <a:prstGeom prst="roundRect">
                <a:avLst/>
              </a:prstGeom>
              <a:solidFill>
                <a:srgbClr val="E4E4E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ight Arrow 5"/>
              <p:cNvSpPr/>
              <p:nvPr/>
            </p:nvSpPr>
            <p:spPr>
              <a:xfrm>
                <a:off x="1024104" y="2290917"/>
                <a:ext cx="1288025" cy="344129"/>
              </a:xfrm>
              <a:prstGeom prst="rightArrow">
                <a:avLst/>
              </a:prstGeom>
              <a:solidFill>
                <a:srgbClr val="11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xtBox 6"/>
              <p:cNvSpPr txBox="1"/>
              <p:nvPr/>
            </p:nvSpPr>
            <p:spPr>
              <a:xfrm>
                <a:off x="2416141" y="2047482"/>
                <a:ext cx="9519872" cy="492443"/>
              </a:xfrm>
              <a:prstGeom prst="rect">
                <a:avLst/>
              </a:prstGeom>
              <a:noFill/>
            </p:spPr>
            <p:txBody>
              <a:bodyPr wrap="square" rtlCol="0">
                <a:spAutoFit/>
              </a:bodyPr>
              <a:lstStyle/>
              <a:p>
                <a:endParaRPr lang="nl-BE" sz="1800" dirty="0"/>
              </a:p>
            </p:txBody>
          </p:sp>
        </p:grpSp>
        <p:sp>
          <p:nvSpPr>
            <p:cNvPr id="8" name="Rectangle 7"/>
            <p:cNvSpPr/>
            <p:nvPr/>
          </p:nvSpPr>
          <p:spPr>
            <a:xfrm>
              <a:off x="2400413" y="2677634"/>
              <a:ext cx="9431588" cy="861775"/>
            </a:xfrm>
            <a:prstGeom prst="rect">
              <a:avLst/>
            </a:prstGeom>
          </p:spPr>
          <p:txBody>
            <a:bodyPr wrap="square">
              <a:spAutoFit/>
            </a:bodyPr>
            <a:lstStyle/>
            <a:p>
              <a:r>
                <a:rPr lang="en-US" sz="1800" dirty="0"/>
                <a:t>Cataract caused by infrared radiation is already a recognized occupational disease, but </a:t>
              </a:r>
              <a:r>
                <a:rPr lang="en-US" sz="1800" dirty="0">
                  <a:solidFill>
                    <a:srgbClr val="FF0000"/>
                  </a:solidFill>
                </a:rPr>
                <a:t>has not been identified in this sector</a:t>
              </a:r>
              <a:endParaRPr lang="nl-BE" sz="1800" dirty="0">
                <a:solidFill>
                  <a:srgbClr val="FF0000"/>
                </a:solidFill>
              </a:endParaRPr>
            </a:p>
          </p:txBody>
        </p:sp>
      </p:grpSp>
      <p:sp>
        <p:nvSpPr>
          <p:cNvPr id="13" name="TextBox 12"/>
          <p:cNvSpPr txBox="1"/>
          <p:nvPr/>
        </p:nvSpPr>
        <p:spPr>
          <a:xfrm>
            <a:off x="540000" y="4797253"/>
            <a:ext cx="1961536" cy="346249"/>
          </a:xfrm>
          <a:prstGeom prst="rect">
            <a:avLst/>
          </a:prstGeom>
          <a:noFill/>
        </p:spPr>
        <p:txBody>
          <a:bodyPr wrap="square" lIns="68579" tIns="34289" rIns="68579" bIns="34289" rtlCol="0">
            <a:spAutoFit/>
          </a:bodyPr>
          <a:lstStyle/>
          <a:p>
            <a:r>
              <a:rPr lang="en-GB" sz="1800" i="1" dirty="0">
                <a:solidFill>
                  <a:schemeClr val="bg1"/>
                </a:solidFill>
              </a:rPr>
              <a:t>Case report (2)</a:t>
            </a:r>
            <a:endParaRPr lang="nl-BE" sz="1800" i="1" dirty="0">
              <a:solidFill>
                <a:schemeClr val="bg1"/>
              </a:solidFill>
            </a:endParaRPr>
          </a:p>
        </p:txBody>
      </p:sp>
    </p:spTree>
    <p:extLst>
      <p:ext uri="{BB962C8B-B14F-4D97-AF65-F5344CB8AC3E}">
        <p14:creationId xmlns:p14="http://schemas.microsoft.com/office/powerpoint/2010/main" val="400296898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7491" r="76237"/>
          <a:stretch/>
        </p:blipFill>
        <p:spPr>
          <a:xfrm>
            <a:off x="7247527" y="672167"/>
            <a:ext cx="1629697" cy="2186449"/>
          </a:xfrm>
          <a:prstGeom prst="rect">
            <a:avLst/>
          </a:prstGeom>
        </p:spPr>
      </p:pic>
      <p:sp>
        <p:nvSpPr>
          <p:cNvPr id="2" name="Title 1"/>
          <p:cNvSpPr>
            <a:spLocks noGrp="1"/>
          </p:cNvSpPr>
          <p:nvPr>
            <p:ph type="title"/>
          </p:nvPr>
        </p:nvSpPr>
        <p:spPr/>
        <p:txBody>
          <a:bodyPr/>
          <a:lstStyle/>
          <a:p>
            <a:r>
              <a:rPr lang="en-GB" dirty="0" smtClean="0"/>
              <a:t>Case 3</a:t>
            </a:r>
            <a:endParaRPr lang="en-GB" dirty="0"/>
          </a:p>
        </p:txBody>
      </p:sp>
      <p:sp>
        <p:nvSpPr>
          <p:cNvPr id="3" name="Content Placeholder 2"/>
          <p:cNvSpPr>
            <a:spLocks noGrp="1"/>
          </p:cNvSpPr>
          <p:nvPr>
            <p:ph idx="1"/>
          </p:nvPr>
        </p:nvSpPr>
        <p:spPr/>
        <p:txBody>
          <a:bodyPr/>
          <a:lstStyle/>
          <a:p>
            <a:r>
              <a:rPr lang="en-GB" dirty="0" smtClean="0"/>
              <a:t>Man, 65 years old </a:t>
            </a:r>
          </a:p>
          <a:p>
            <a:r>
              <a:rPr lang="en-GB" dirty="0" smtClean="0"/>
              <a:t>Diagnosis: </a:t>
            </a:r>
            <a:r>
              <a:rPr lang="en-GB" b="1" dirty="0" err="1" smtClean="0"/>
              <a:t>Basocellular</a:t>
            </a:r>
            <a:r>
              <a:rPr lang="en-GB" b="1" dirty="0" smtClean="0"/>
              <a:t> carcinoma </a:t>
            </a:r>
            <a:r>
              <a:rPr lang="en-GB" dirty="0" smtClean="0"/>
              <a:t>(dermatologist)</a:t>
            </a:r>
          </a:p>
          <a:p>
            <a:pPr>
              <a:spcBef>
                <a:spcPts val="0"/>
              </a:spcBef>
            </a:pPr>
            <a:r>
              <a:rPr lang="en-GB" dirty="0" smtClean="0"/>
              <a:t>Area: parietal hairy scalp </a:t>
            </a:r>
          </a:p>
          <a:p>
            <a:pPr marL="0" indent="0">
              <a:spcBef>
                <a:spcPts val="0"/>
              </a:spcBef>
              <a:buNone/>
            </a:pPr>
            <a:r>
              <a:rPr lang="en-GB" dirty="0"/>
              <a:t> </a:t>
            </a:r>
            <a:r>
              <a:rPr lang="en-GB" dirty="0" smtClean="0"/>
              <a:t>   (area around passage of protective goggles) </a:t>
            </a:r>
          </a:p>
          <a:p>
            <a:pPr>
              <a:spcBef>
                <a:spcPts val="0"/>
              </a:spcBef>
            </a:pPr>
            <a:r>
              <a:rPr lang="en-US" dirty="0" smtClean="0"/>
              <a:t>Other complaints: crustose </a:t>
            </a:r>
            <a:r>
              <a:rPr lang="en-US" dirty="0"/>
              <a:t>lesions </a:t>
            </a:r>
            <a:r>
              <a:rPr lang="en-US" dirty="0" smtClean="0"/>
              <a:t>on the forehead </a:t>
            </a:r>
            <a:r>
              <a:rPr lang="en-US" dirty="0"/>
              <a:t>and knee pillar </a:t>
            </a:r>
            <a:r>
              <a:rPr lang="en-US" dirty="0" smtClean="0"/>
              <a:t>- possibly Bowen’s disease </a:t>
            </a:r>
            <a:endParaRPr lang="en-US" dirty="0"/>
          </a:p>
          <a:p>
            <a:pPr>
              <a:spcBef>
                <a:spcPts val="0"/>
              </a:spcBef>
            </a:pPr>
            <a:r>
              <a:rPr lang="en-US" dirty="0" smtClean="0"/>
              <a:t>Analyses</a:t>
            </a:r>
            <a:r>
              <a:rPr lang="en-US" dirty="0"/>
              <a:t>: </a:t>
            </a:r>
            <a:r>
              <a:rPr lang="en-US" dirty="0" smtClean="0"/>
              <a:t>histopathologic examination of a resected </a:t>
            </a:r>
            <a:r>
              <a:rPr lang="en-GB" dirty="0" smtClean="0"/>
              <a:t>specimen</a:t>
            </a:r>
          </a:p>
          <a:p>
            <a:endParaRPr lang="nl-BE" dirty="0"/>
          </a:p>
        </p:txBody>
      </p:sp>
      <p:sp>
        <p:nvSpPr>
          <p:cNvPr id="4" name="Text Placeholder 3"/>
          <p:cNvSpPr>
            <a:spLocks noGrp="1"/>
          </p:cNvSpPr>
          <p:nvPr>
            <p:ph type="body" sz="quarter" idx="11"/>
          </p:nvPr>
        </p:nvSpPr>
        <p:spPr/>
        <p:txBody>
          <a:bodyPr/>
          <a:lstStyle/>
          <a:p>
            <a:endParaRPr lang="en-GB"/>
          </a:p>
        </p:txBody>
      </p:sp>
      <p:sp>
        <p:nvSpPr>
          <p:cNvPr id="8" name="TextBox 7"/>
          <p:cNvSpPr txBox="1"/>
          <p:nvPr/>
        </p:nvSpPr>
        <p:spPr>
          <a:xfrm>
            <a:off x="540000" y="4797253"/>
            <a:ext cx="1961536" cy="346249"/>
          </a:xfrm>
          <a:prstGeom prst="rect">
            <a:avLst/>
          </a:prstGeom>
          <a:noFill/>
        </p:spPr>
        <p:txBody>
          <a:bodyPr wrap="square" lIns="68579" tIns="34289" rIns="68579" bIns="34289" rtlCol="0">
            <a:spAutoFit/>
          </a:bodyPr>
          <a:lstStyle/>
          <a:p>
            <a:r>
              <a:rPr lang="en-GB" sz="1800" i="1" dirty="0">
                <a:solidFill>
                  <a:schemeClr val="bg1"/>
                </a:solidFill>
              </a:rPr>
              <a:t>Case report (3)</a:t>
            </a:r>
            <a:endParaRPr lang="nl-BE" sz="1800" i="1" dirty="0">
              <a:solidFill>
                <a:schemeClr val="bg1"/>
              </a:solidFill>
            </a:endParaRPr>
          </a:p>
        </p:txBody>
      </p:sp>
    </p:spTree>
    <p:extLst>
      <p:ext uri="{BB962C8B-B14F-4D97-AF65-F5344CB8AC3E}">
        <p14:creationId xmlns:p14="http://schemas.microsoft.com/office/powerpoint/2010/main" val="339908084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Introduction</a:t>
            </a:r>
            <a:endParaRPr lang="fr-FR" dirty="0"/>
          </a:p>
        </p:txBody>
      </p:sp>
      <p:sp>
        <p:nvSpPr>
          <p:cNvPr id="7" name="Content Placeholder 6"/>
          <p:cNvSpPr>
            <a:spLocks noGrp="1"/>
          </p:cNvSpPr>
          <p:nvPr>
            <p:ph idx="1"/>
          </p:nvPr>
        </p:nvSpPr>
        <p:spPr/>
        <p:txBody>
          <a:bodyPr/>
          <a:lstStyle/>
          <a:p>
            <a:pPr marL="0" indent="0">
              <a:buNone/>
            </a:pPr>
            <a:endParaRPr lang="fr-FR" dirty="0" smtClean="0"/>
          </a:p>
          <a:p>
            <a:r>
              <a:rPr lang="fr-FR" dirty="0" err="1" smtClean="0"/>
              <a:t>Occupational</a:t>
            </a:r>
            <a:r>
              <a:rPr lang="fr-FR" dirty="0" smtClean="0"/>
              <a:t> </a:t>
            </a:r>
            <a:r>
              <a:rPr lang="fr-FR" dirty="0" err="1" smtClean="0"/>
              <a:t>diseases</a:t>
            </a:r>
            <a:r>
              <a:rPr lang="fr-FR" dirty="0" smtClean="0">
                <a:latin typeface="Wingdings"/>
                <a:ea typeface="Wingdings"/>
                <a:cs typeface="Wingdings"/>
                <a:sym typeface="Wingdings"/>
              </a:rPr>
              <a:t></a:t>
            </a:r>
            <a:endParaRPr lang="fr-FR" dirty="0"/>
          </a:p>
          <a:p>
            <a:endParaRPr lang="fr-FR" dirty="0" smtClean="0"/>
          </a:p>
          <a:p>
            <a:endParaRPr lang="fr-FR" dirty="0" smtClean="0"/>
          </a:p>
          <a:p>
            <a:r>
              <a:rPr lang="fr-FR" dirty="0" err="1" smtClean="0">
                <a:sym typeface="Wingdings"/>
              </a:rPr>
              <a:t>Work</a:t>
            </a:r>
            <a:r>
              <a:rPr lang="fr-FR" dirty="0" smtClean="0">
                <a:sym typeface="Wingdings"/>
              </a:rPr>
              <a:t> and conditions change </a:t>
            </a:r>
            <a:r>
              <a:rPr lang="fr-FR" dirty="0" smtClean="0">
                <a:latin typeface="Wingdings"/>
                <a:ea typeface="Wingdings"/>
                <a:cs typeface="Wingdings"/>
                <a:sym typeface="Wingdings"/>
              </a:rPr>
              <a:t></a:t>
            </a:r>
            <a:r>
              <a:rPr lang="fr-FR" dirty="0" smtClean="0">
                <a:sym typeface="Wingdings"/>
              </a:rPr>
              <a:t> </a:t>
            </a:r>
            <a:r>
              <a:rPr lang="fr-FR" dirty="0" smtClean="0"/>
              <a:t>new </a:t>
            </a:r>
            <a:r>
              <a:rPr lang="fr-FR" dirty="0" err="1" smtClean="0"/>
              <a:t>hazards</a:t>
            </a:r>
            <a:r>
              <a:rPr lang="fr-FR" dirty="0" smtClean="0"/>
              <a:t> &amp; </a:t>
            </a:r>
            <a:r>
              <a:rPr lang="fr-FR" dirty="0" err="1" smtClean="0"/>
              <a:t>risks</a:t>
            </a:r>
            <a:endParaRPr lang="fr-FR" dirty="0" smtClean="0"/>
          </a:p>
          <a:p>
            <a:endParaRPr lang="fr-FR" dirty="0" smtClean="0"/>
          </a:p>
          <a:p>
            <a:pPr marL="0" indent="0">
              <a:buNone/>
            </a:pPr>
            <a:endParaRPr lang="fr-FR" dirty="0" smtClean="0"/>
          </a:p>
          <a:p>
            <a:endParaRPr lang="fr-FR" dirty="0" smtClean="0"/>
          </a:p>
          <a:p>
            <a:endParaRPr lang="fr-FR" dirty="0"/>
          </a:p>
        </p:txBody>
      </p:sp>
      <p:sp>
        <p:nvSpPr>
          <p:cNvPr id="13" name="Text Placeholder 1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9598542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343" t="6977" r="15836" b="8165"/>
          <a:stretch/>
        </p:blipFill>
        <p:spPr>
          <a:xfrm>
            <a:off x="0" y="1242245"/>
            <a:ext cx="1613189" cy="1582016"/>
          </a:xfrm>
          <a:prstGeom prst="rect">
            <a:avLst/>
          </a:prstGeom>
        </p:spPr>
      </p:pic>
      <p:sp>
        <p:nvSpPr>
          <p:cNvPr id="2" name="Title 1"/>
          <p:cNvSpPr>
            <a:spLocks noGrp="1"/>
          </p:cNvSpPr>
          <p:nvPr>
            <p:ph type="title"/>
          </p:nvPr>
        </p:nvSpPr>
        <p:spPr/>
        <p:txBody>
          <a:bodyPr/>
          <a:lstStyle/>
          <a:p>
            <a:r>
              <a:rPr lang="en-GB" dirty="0" smtClean="0"/>
              <a:t>Case 3</a:t>
            </a:r>
            <a:endParaRPr lang="en-GB" dirty="0"/>
          </a:p>
        </p:txBody>
      </p:sp>
      <p:sp>
        <p:nvSpPr>
          <p:cNvPr id="3" name="Content Placeholder 2"/>
          <p:cNvSpPr>
            <a:spLocks noGrp="1"/>
          </p:cNvSpPr>
          <p:nvPr>
            <p:ph idx="1"/>
          </p:nvPr>
        </p:nvSpPr>
        <p:spPr>
          <a:xfrm>
            <a:off x="1402522" y="1090084"/>
            <a:ext cx="7474702" cy="3394472"/>
          </a:xfrm>
        </p:spPr>
        <p:txBody>
          <a:bodyPr/>
          <a:lstStyle/>
          <a:p>
            <a:r>
              <a:rPr lang="en-US" b="1" dirty="0" smtClean="0"/>
              <a:t>Occupation and work: </a:t>
            </a:r>
            <a:r>
              <a:rPr lang="en-US" dirty="0" smtClean="0"/>
              <a:t>Maintenance </a:t>
            </a:r>
            <a:r>
              <a:rPr lang="en-US" dirty="0"/>
              <a:t>engineer </a:t>
            </a:r>
            <a:r>
              <a:rPr lang="en-US" dirty="0" smtClean="0"/>
              <a:t>involved </a:t>
            </a:r>
            <a:r>
              <a:rPr lang="en-US" dirty="0"/>
              <a:t>in repairing </a:t>
            </a:r>
            <a:r>
              <a:rPr lang="en-US" dirty="0" smtClean="0"/>
              <a:t>ebonite </a:t>
            </a:r>
            <a:r>
              <a:rPr lang="en-US" dirty="0"/>
              <a:t>lining of reaction tubes in which dyes </a:t>
            </a:r>
            <a:r>
              <a:rPr lang="en-US" dirty="0" smtClean="0"/>
              <a:t>are </a:t>
            </a:r>
            <a:r>
              <a:rPr lang="en-US" dirty="0"/>
              <a:t>created. Employee </a:t>
            </a:r>
            <a:r>
              <a:rPr lang="en-US" dirty="0" smtClean="0"/>
              <a:t>pulls, </a:t>
            </a:r>
            <a:r>
              <a:rPr lang="en-US" dirty="0"/>
              <a:t>slits and </a:t>
            </a:r>
            <a:r>
              <a:rPr lang="en-US" dirty="0" smtClean="0"/>
              <a:t>burns </a:t>
            </a:r>
            <a:r>
              <a:rPr lang="en-US" dirty="0"/>
              <a:t>pieces of </a:t>
            </a:r>
            <a:r>
              <a:rPr lang="en-US" dirty="0" smtClean="0"/>
              <a:t>eroded ebonite from the tubes, </a:t>
            </a:r>
            <a:r>
              <a:rPr lang="en-US" dirty="0"/>
              <a:t>causing </a:t>
            </a:r>
            <a:r>
              <a:rPr lang="en-US" u="sng" dirty="0"/>
              <a:t>dermal </a:t>
            </a:r>
            <a:r>
              <a:rPr lang="en-US" dirty="0" smtClean="0"/>
              <a:t>and </a:t>
            </a:r>
            <a:r>
              <a:rPr lang="en-US" u="sng" dirty="0" smtClean="0"/>
              <a:t>respiratory</a:t>
            </a:r>
            <a:r>
              <a:rPr lang="en-US" dirty="0" smtClean="0"/>
              <a:t> </a:t>
            </a:r>
            <a:r>
              <a:rPr lang="en-US" dirty="0"/>
              <a:t>exposure to carbonated ebonite</a:t>
            </a:r>
            <a:r>
              <a:rPr lang="en-US" dirty="0" smtClean="0"/>
              <a:t>.</a:t>
            </a:r>
          </a:p>
          <a:p>
            <a:endParaRPr lang="en-US" dirty="0"/>
          </a:p>
          <a:p>
            <a:r>
              <a:rPr lang="en-US" b="1" dirty="0" smtClean="0"/>
              <a:t>Specific </a:t>
            </a:r>
            <a:r>
              <a:rPr lang="en-US" b="1" dirty="0"/>
              <a:t>exposure: </a:t>
            </a:r>
            <a:r>
              <a:rPr lang="en-US" dirty="0" smtClean="0"/>
              <a:t>a sample of natural rubber </a:t>
            </a:r>
            <a:r>
              <a:rPr lang="en-US" dirty="0"/>
              <a:t>used for ebonite reaction tubes was analyzed </a:t>
            </a:r>
            <a:r>
              <a:rPr lang="en-US" dirty="0" smtClean="0"/>
              <a:t>in laboratory for </a:t>
            </a:r>
            <a:r>
              <a:rPr lang="en-US" dirty="0"/>
              <a:t>arsenic content. The </a:t>
            </a:r>
            <a:r>
              <a:rPr lang="en-US" dirty="0" smtClean="0"/>
              <a:t>sample was </a:t>
            </a:r>
            <a:r>
              <a:rPr lang="en-US" dirty="0"/>
              <a:t>found to contain </a:t>
            </a:r>
            <a:r>
              <a:rPr lang="en-US" b="1" dirty="0" smtClean="0">
                <a:solidFill>
                  <a:srgbClr val="FF0000"/>
                </a:solidFill>
              </a:rPr>
              <a:t>arsenic</a:t>
            </a:r>
            <a:r>
              <a:rPr lang="en-US" dirty="0" smtClean="0"/>
              <a:t>.</a:t>
            </a:r>
          </a:p>
          <a:p>
            <a:pPr marL="0" indent="0">
              <a:buNone/>
            </a:pPr>
            <a:endParaRPr lang="en-US" dirty="0"/>
          </a:p>
        </p:txBody>
      </p:sp>
      <p:sp>
        <p:nvSpPr>
          <p:cNvPr id="5" name="Text Placeholder 4"/>
          <p:cNvSpPr>
            <a:spLocks noGrp="1"/>
          </p:cNvSpPr>
          <p:nvPr>
            <p:ph type="body" sz="quarter" idx="11"/>
          </p:nvPr>
        </p:nvSpPr>
        <p:spPr/>
        <p:txBody>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3" y="3342122"/>
            <a:ext cx="929033" cy="929033"/>
          </a:xfrm>
          <a:prstGeom prst="rect">
            <a:avLst/>
          </a:prstGeom>
        </p:spPr>
      </p:pic>
      <p:sp>
        <p:nvSpPr>
          <p:cNvPr id="8" name="TextBox 7"/>
          <p:cNvSpPr txBox="1"/>
          <p:nvPr/>
        </p:nvSpPr>
        <p:spPr>
          <a:xfrm>
            <a:off x="540000" y="4797253"/>
            <a:ext cx="1961536" cy="346249"/>
          </a:xfrm>
          <a:prstGeom prst="rect">
            <a:avLst/>
          </a:prstGeom>
          <a:noFill/>
        </p:spPr>
        <p:txBody>
          <a:bodyPr wrap="square" lIns="68579" tIns="34289" rIns="68579" bIns="34289" rtlCol="0">
            <a:spAutoFit/>
          </a:bodyPr>
          <a:lstStyle/>
          <a:p>
            <a:r>
              <a:rPr lang="en-GB" sz="1800" i="1" dirty="0">
                <a:solidFill>
                  <a:schemeClr val="bg1"/>
                </a:solidFill>
              </a:rPr>
              <a:t>Case report (3)</a:t>
            </a:r>
            <a:endParaRPr lang="nl-BE" sz="1800" i="1" dirty="0">
              <a:solidFill>
                <a:schemeClr val="bg1"/>
              </a:solidFill>
            </a:endParaRPr>
          </a:p>
        </p:txBody>
      </p:sp>
    </p:spTree>
    <p:extLst>
      <p:ext uri="{BB962C8B-B14F-4D97-AF65-F5344CB8AC3E}">
        <p14:creationId xmlns:p14="http://schemas.microsoft.com/office/powerpoint/2010/main" val="189322986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3</a:t>
            </a:r>
            <a:endParaRPr lang="en-GB" dirty="0"/>
          </a:p>
        </p:txBody>
      </p:sp>
      <p:sp>
        <p:nvSpPr>
          <p:cNvPr id="3" name="Content Placeholder 2"/>
          <p:cNvSpPr>
            <a:spLocks noGrp="1"/>
          </p:cNvSpPr>
          <p:nvPr>
            <p:ph idx="1"/>
          </p:nvPr>
        </p:nvSpPr>
        <p:spPr/>
        <p:txBody>
          <a:bodyPr/>
          <a:lstStyle/>
          <a:p>
            <a:endParaRPr lang="en-US" dirty="0"/>
          </a:p>
          <a:p>
            <a:pPr marL="0" indent="0">
              <a:buNone/>
            </a:pPr>
            <a:r>
              <a:rPr lang="en-US" dirty="0" smtClean="0"/>
              <a:t>Literature review </a:t>
            </a:r>
            <a:endParaRPr lang="nl-BE" dirty="0"/>
          </a:p>
        </p:txBody>
      </p:sp>
      <p:sp>
        <p:nvSpPr>
          <p:cNvPr id="10" name="Text Placeholder 9"/>
          <p:cNvSpPr>
            <a:spLocks noGrp="1"/>
          </p:cNvSpPr>
          <p:nvPr>
            <p:ph type="body" sz="quarter" idx="11"/>
          </p:nvPr>
        </p:nvSpPr>
        <p:spPr/>
        <p:txBody>
          <a:bodyPr/>
          <a:lstStyle/>
          <a:p>
            <a:endParaRPr lang="en-GB"/>
          </a:p>
        </p:txBody>
      </p:sp>
      <p:grpSp>
        <p:nvGrpSpPr>
          <p:cNvPr id="4" name="Group 3"/>
          <p:cNvGrpSpPr/>
          <p:nvPr/>
        </p:nvGrpSpPr>
        <p:grpSpPr>
          <a:xfrm>
            <a:off x="635847" y="2087271"/>
            <a:ext cx="8372645" cy="982296"/>
            <a:chOff x="720000" y="2438269"/>
            <a:chExt cx="11163526" cy="1309728"/>
          </a:xfrm>
        </p:grpSpPr>
        <p:grpSp>
          <p:nvGrpSpPr>
            <p:cNvPr id="5" name="Group 4"/>
            <p:cNvGrpSpPr/>
            <p:nvPr/>
          </p:nvGrpSpPr>
          <p:grpSpPr>
            <a:xfrm>
              <a:off x="720000" y="2438269"/>
              <a:ext cx="11112000" cy="1309728"/>
              <a:chOff x="720000" y="1828669"/>
              <a:chExt cx="11216013" cy="1309728"/>
            </a:xfrm>
          </p:grpSpPr>
          <p:sp>
            <p:nvSpPr>
              <p:cNvPr id="7" name="Rounded Rectangle 6"/>
              <p:cNvSpPr/>
              <p:nvPr/>
            </p:nvSpPr>
            <p:spPr>
              <a:xfrm>
                <a:off x="720000" y="1828669"/>
                <a:ext cx="11112000" cy="1309728"/>
              </a:xfrm>
              <a:prstGeom prst="roundRect">
                <a:avLst/>
              </a:prstGeom>
              <a:solidFill>
                <a:srgbClr val="E4E4E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ight Arrow 7"/>
              <p:cNvSpPr/>
              <p:nvPr/>
            </p:nvSpPr>
            <p:spPr>
              <a:xfrm>
                <a:off x="1024104" y="2290917"/>
                <a:ext cx="1288025" cy="344129"/>
              </a:xfrm>
              <a:prstGeom prst="rightArrow">
                <a:avLst/>
              </a:prstGeom>
              <a:solidFill>
                <a:srgbClr val="11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8"/>
              <p:cNvSpPr txBox="1"/>
              <p:nvPr/>
            </p:nvSpPr>
            <p:spPr>
              <a:xfrm>
                <a:off x="2416141" y="2047482"/>
                <a:ext cx="9519872" cy="492443"/>
              </a:xfrm>
              <a:prstGeom prst="rect">
                <a:avLst/>
              </a:prstGeom>
              <a:noFill/>
            </p:spPr>
            <p:txBody>
              <a:bodyPr wrap="square" rtlCol="0">
                <a:spAutoFit/>
              </a:bodyPr>
              <a:lstStyle/>
              <a:p>
                <a:endParaRPr lang="nl-BE" sz="1800" dirty="0"/>
              </a:p>
            </p:txBody>
          </p:sp>
        </p:grpSp>
        <p:sp>
          <p:nvSpPr>
            <p:cNvPr id="6" name="Rectangle 5"/>
            <p:cNvSpPr/>
            <p:nvPr/>
          </p:nvSpPr>
          <p:spPr>
            <a:xfrm>
              <a:off x="2451939" y="2657082"/>
              <a:ext cx="9431587" cy="861775"/>
            </a:xfrm>
            <a:prstGeom prst="rect">
              <a:avLst/>
            </a:prstGeom>
          </p:spPr>
          <p:txBody>
            <a:bodyPr wrap="square">
              <a:spAutoFit/>
            </a:bodyPr>
            <a:lstStyle/>
            <a:p>
              <a:r>
                <a:rPr lang="en-US" sz="1800" dirty="0" err="1"/>
                <a:t>Basocellular</a:t>
              </a:r>
              <a:r>
                <a:rPr lang="en-US" sz="1800" dirty="0"/>
                <a:t> carcinoma has been previously linked to arsenic exposure, but </a:t>
              </a:r>
              <a:r>
                <a:rPr lang="en-US" sz="1800" dirty="0">
                  <a:solidFill>
                    <a:srgbClr val="FF0000"/>
                  </a:solidFill>
                </a:rPr>
                <a:t>has not been identified in this sector</a:t>
              </a:r>
              <a:endParaRPr lang="nl-BE" sz="1800" dirty="0">
                <a:solidFill>
                  <a:srgbClr val="FF0000"/>
                </a:solidFill>
              </a:endParaRPr>
            </a:p>
          </p:txBody>
        </p:sp>
      </p:grpSp>
      <p:sp>
        <p:nvSpPr>
          <p:cNvPr id="12" name="TextBox 11"/>
          <p:cNvSpPr txBox="1"/>
          <p:nvPr/>
        </p:nvSpPr>
        <p:spPr>
          <a:xfrm>
            <a:off x="540000" y="4797253"/>
            <a:ext cx="1961536" cy="346249"/>
          </a:xfrm>
          <a:prstGeom prst="rect">
            <a:avLst/>
          </a:prstGeom>
          <a:noFill/>
        </p:spPr>
        <p:txBody>
          <a:bodyPr wrap="square" lIns="68579" tIns="34289" rIns="68579" bIns="34289" rtlCol="0">
            <a:spAutoFit/>
          </a:bodyPr>
          <a:lstStyle/>
          <a:p>
            <a:r>
              <a:rPr lang="en-GB" sz="1800" i="1" dirty="0">
                <a:solidFill>
                  <a:schemeClr val="bg1"/>
                </a:solidFill>
              </a:rPr>
              <a:t>Case report (3)</a:t>
            </a:r>
            <a:endParaRPr lang="nl-BE" sz="1800" i="1" dirty="0">
              <a:solidFill>
                <a:schemeClr val="bg1"/>
              </a:solidFill>
            </a:endParaRPr>
          </a:p>
        </p:txBody>
      </p:sp>
    </p:spTree>
    <p:extLst>
      <p:ext uri="{BB962C8B-B14F-4D97-AF65-F5344CB8AC3E}">
        <p14:creationId xmlns:p14="http://schemas.microsoft.com/office/powerpoint/2010/main" val="207261678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Communication </a:t>
            </a:r>
            <a:endParaRPr lang="fr-FR" dirty="0"/>
          </a:p>
        </p:txBody>
      </p:sp>
      <p:pic>
        <p:nvPicPr>
          <p:cNvPr id="10" name="Picture Placeholder 9" descr="Schermafbeelding 2016-06-22 om 15.03.37.png"/>
          <p:cNvPicPr>
            <a:picLocks noGrp="1" noChangeAspect="1"/>
          </p:cNvPicPr>
          <p:nvPr>
            <p:ph idx="1"/>
          </p:nvPr>
        </p:nvPicPr>
        <p:blipFill>
          <a:blip r:embed="rId3">
            <a:extLst>
              <a:ext uri="{28A0092B-C50C-407E-A947-70E740481C1C}">
                <a14:useLocalDpi xmlns:a14="http://schemas.microsoft.com/office/drawing/2010/main" val="0"/>
              </a:ext>
            </a:extLst>
          </a:blip>
          <a:srcRect t="-2678" b="-2678"/>
          <a:stretch>
            <a:fillRect/>
          </a:stretch>
        </p:blipFill>
        <p:spPr/>
      </p:pic>
      <p:sp>
        <p:nvSpPr>
          <p:cNvPr id="2" name="Text Placeholder 1"/>
          <p:cNvSpPr>
            <a:spLocks noGrp="1"/>
          </p:cNvSpPr>
          <p:nvPr>
            <p:ph type="body" sz="quarter" idx="11"/>
          </p:nvPr>
        </p:nvSpPr>
        <p:spPr/>
        <p:txBody>
          <a:bodyPr/>
          <a:lstStyle/>
          <a:p>
            <a:endParaRPr lang="en-GB"/>
          </a:p>
        </p:txBody>
      </p:sp>
      <p:sp>
        <p:nvSpPr>
          <p:cNvPr id="4" name="Text Placeholder 3"/>
          <p:cNvSpPr>
            <a:spLocks noGrp="1"/>
          </p:cNvSpPr>
          <p:nvPr>
            <p:ph type="body" sz="quarter" idx="12"/>
          </p:nvPr>
        </p:nvSpPr>
        <p:spPr/>
        <p:txBody>
          <a:bodyPr/>
          <a:lstStyle/>
          <a:p>
            <a:r>
              <a:rPr lang="en-GB" dirty="0" smtClean="0"/>
              <a:t>Reporter-web-journal</a:t>
            </a:r>
            <a:endParaRPr lang="en-GB" dirty="0"/>
          </a:p>
        </p:txBody>
      </p:sp>
      <p:sp>
        <p:nvSpPr>
          <p:cNvPr id="6" name="Text Placeholder 5"/>
          <p:cNvSpPr>
            <a:spLocks noGrp="1"/>
          </p:cNvSpPr>
          <p:nvPr>
            <p:ph type="body" sz="quarter" idx="14"/>
          </p:nvPr>
        </p:nvSpPr>
        <p:spPr/>
        <p:txBody>
          <a:bodyPr/>
          <a:lstStyle/>
          <a:p>
            <a:r>
              <a:rPr lang="en-GB" dirty="0" err="1" smtClean="0"/>
              <a:t>Occwatch</a:t>
            </a:r>
            <a:r>
              <a:rPr lang="en-GB" dirty="0"/>
              <a:t> </a:t>
            </a:r>
            <a:r>
              <a:rPr lang="en-GB" dirty="0" smtClean="0"/>
              <a:t>– </a:t>
            </a:r>
            <a:r>
              <a:rPr lang="en-GB" dirty="0" err="1" smtClean="0"/>
              <a:t>modernet.org</a:t>
            </a:r>
            <a:endParaRPr lang="en-GB" dirty="0"/>
          </a:p>
        </p:txBody>
      </p:sp>
      <p:pic>
        <p:nvPicPr>
          <p:cNvPr id="11" name="Content Placeholder 3" descr="logo modernet.jpg"/>
          <p:cNvPicPr>
            <a:picLocks noGrp="1" noChangeAspect="1"/>
          </p:cNvPicPr>
          <p:nvPr>
            <p:ph idx="13"/>
          </p:nvPr>
        </p:nvPicPr>
        <p:blipFill>
          <a:blip r:embed="rId4" cstate="print">
            <a:extLst>
              <a:ext uri="{28A0092B-C50C-407E-A947-70E740481C1C}">
                <a14:useLocalDpi xmlns:a14="http://schemas.microsoft.com/office/drawing/2010/main" val="0"/>
              </a:ext>
            </a:extLst>
          </a:blip>
          <a:srcRect t="-7490" b="-7490"/>
          <a:stretch>
            <a:fillRect/>
          </a:stretch>
        </p:blipFill>
        <p:spPr/>
      </p:pic>
    </p:spTree>
    <p:extLst>
      <p:ext uri="{BB962C8B-B14F-4D97-AF65-F5344CB8AC3E}">
        <p14:creationId xmlns:p14="http://schemas.microsoft.com/office/powerpoint/2010/main" val="278552031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attention!</a:t>
            </a:r>
            <a:endParaRPr lang="nl-BE" sz="1800" dirty="0"/>
          </a:p>
        </p:txBody>
      </p:sp>
      <p:sp>
        <p:nvSpPr>
          <p:cNvPr id="6" name="Subtitle 2"/>
          <p:cNvSpPr>
            <a:spLocks noGrp="1"/>
          </p:cNvSpPr>
          <p:nvPr>
            <p:ph idx="1"/>
          </p:nvPr>
        </p:nvSpPr>
        <p:spPr/>
        <p:txBody>
          <a:bodyPr/>
          <a:lstStyle/>
          <a:p>
            <a:r>
              <a:rPr lang="en-US" b="1" dirty="0"/>
              <a:t/>
            </a:r>
            <a:br>
              <a:rPr lang="en-US" b="1" dirty="0"/>
            </a:br>
            <a:r>
              <a:rPr lang="en-US" sz="2400" dirty="0" smtClean="0"/>
              <a:t>J. </a:t>
            </a:r>
            <a:r>
              <a:rPr lang="en-US" sz="2400" dirty="0" err="1"/>
              <a:t>Bakusic</a:t>
            </a:r>
            <a:r>
              <a:rPr lang="en-US" sz="2400" dirty="0"/>
              <a:t>, </a:t>
            </a:r>
            <a:r>
              <a:rPr lang="en-US" sz="2400" dirty="0" smtClean="0"/>
              <a:t>A. </a:t>
            </a:r>
            <a:r>
              <a:rPr lang="en-US" sz="2400" dirty="0" err="1" smtClean="0"/>
              <a:t>Lenderink</a:t>
            </a:r>
            <a:r>
              <a:rPr lang="en-US" sz="2400" dirty="0"/>
              <a:t>, </a:t>
            </a:r>
            <a:r>
              <a:rPr lang="en-US" sz="2400" dirty="0" smtClean="0"/>
              <a:t>C. </a:t>
            </a:r>
            <a:r>
              <a:rPr lang="en-US" sz="2400" dirty="0" err="1"/>
              <a:t>Lambreghts</a:t>
            </a:r>
            <a:r>
              <a:rPr lang="en-US" sz="2400" dirty="0"/>
              <a:t>, </a:t>
            </a:r>
            <a:r>
              <a:rPr lang="en-US" sz="2400" dirty="0" smtClean="0"/>
              <a:t>S. </a:t>
            </a:r>
            <a:r>
              <a:rPr lang="en-US" sz="2400" dirty="0" err="1" smtClean="0"/>
              <a:t>Keirsbilck</a:t>
            </a:r>
            <a:r>
              <a:rPr lang="en-US" sz="2400" dirty="0" smtClean="0"/>
              <a:t>, S</a:t>
            </a:r>
            <a:r>
              <a:rPr lang="en-US" sz="2400" dirty="0" smtClean="0"/>
              <a:t>. </a:t>
            </a:r>
            <a:r>
              <a:rPr lang="en-US" sz="2400" dirty="0" err="1"/>
              <a:t>Vandenbroeck</a:t>
            </a:r>
            <a:r>
              <a:rPr lang="en-US" sz="2400" dirty="0"/>
              <a:t>, </a:t>
            </a:r>
            <a:r>
              <a:rPr lang="en-US" sz="2400" dirty="0" smtClean="0"/>
              <a:t>S. </a:t>
            </a:r>
            <a:r>
              <a:rPr lang="en-US" sz="2400" dirty="0" err="1" smtClean="0"/>
              <a:t>Pauwels</a:t>
            </a:r>
            <a:r>
              <a:rPr lang="en-US" sz="2400" dirty="0" smtClean="0"/>
              <a:t>, Ph</a:t>
            </a:r>
            <a:r>
              <a:rPr lang="en-US" sz="2400" dirty="0"/>
              <a:t>. </a:t>
            </a:r>
            <a:r>
              <a:rPr lang="en-US" sz="2400" dirty="0" err="1"/>
              <a:t>DeJonckere</a:t>
            </a:r>
            <a:endParaRPr lang="nl-BE" dirty="0"/>
          </a:p>
        </p:txBody>
      </p:sp>
      <p:sp>
        <p:nvSpPr>
          <p:cNvPr id="9" name="Text Placeholder 8"/>
          <p:cNvSpPr>
            <a:spLocks noGrp="1"/>
          </p:cNvSpPr>
          <p:nvPr>
            <p:ph type="body" sz="quarter" idx="11"/>
          </p:nvPr>
        </p:nvSpPr>
        <p:spPr/>
        <p:txBody>
          <a:bodyPr/>
          <a:lstStyle/>
          <a:p>
            <a:r>
              <a:rPr lang="en-GB" dirty="0" err="1" smtClean="0"/>
              <a:t>Mysignal.be</a:t>
            </a:r>
            <a:endParaRPr lang="en-GB" dirty="0"/>
          </a:p>
        </p:txBody>
      </p:sp>
      <p:sp>
        <p:nvSpPr>
          <p:cNvPr id="3" name="Text Placeholder 2"/>
          <p:cNvSpPr>
            <a:spLocks noGrp="1"/>
          </p:cNvSpPr>
          <p:nvPr>
            <p:ph type="body" sz="quarter" idx="12"/>
          </p:nvPr>
        </p:nvSpPr>
        <p:spPr/>
        <p:txBody>
          <a:bodyPr/>
          <a:lstStyle/>
          <a:p>
            <a:r>
              <a:rPr lang="en-GB" dirty="0" smtClean="0"/>
              <a:t>My dream team</a:t>
            </a:r>
            <a:endParaRPr lang="en-GB" dirty="0"/>
          </a:p>
        </p:txBody>
      </p:sp>
      <p:sp>
        <p:nvSpPr>
          <p:cNvPr id="4" name="Text Placeholder 3"/>
          <p:cNvSpPr>
            <a:spLocks noGrp="1"/>
          </p:cNvSpPr>
          <p:nvPr>
            <p:ph type="body" sz="quarter" idx="14"/>
          </p:nvPr>
        </p:nvSpPr>
        <p:spPr>
          <a:xfrm>
            <a:off x="4836758" y="1073418"/>
            <a:ext cx="4040466" cy="435268"/>
          </a:xfrm>
        </p:spPr>
        <p:txBody>
          <a:bodyPr/>
          <a:lstStyle/>
          <a:p>
            <a:r>
              <a:rPr lang="en-GB" sz="1000" dirty="0" err="1"/>
              <a:t>osha.europa.eu</a:t>
            </a:r>
            <a:r>
              <a:rPr lang="en-GB" sz="1000" dirty="0"/>
              <a:t>/en/tools-and-publications/publications/</a:t>
            </a:r>
            <a:r>
              <a:rPr lang="en-GB" sz="1000" dirty="0" smtClean="0"/>
              <a:t>methodologies</a:t>
            </a:r>
          </a:p>
          <a:p>
            <a:r>
              <a:rPr lang="en-GB" sz="1000" dirty="0" smtClean="0"/>
              <a:t>-</a:t>
            </a:r>
            <a:r>
              <a:rPr lang="en-GB" sz="1000" dirty="0"/>
              <a:t>identify-work-related-diseases-review-sentinel-and/</a:t>
            </a:r>
            <a:r>
              <a:rPr lang="en-GB" sz="1000" dirty="0" smtClean="0"/>
              <a:t>view</a:t>
            </a:r>
            <a:endParaRPr lang="en-GB" sz="1000" dirty="0"/>
          </a:p>
        </p:txBody>
      </p:sp>
      <p:pic>
        <p:nvPicPr>
          <p:cNvPr id="10" name="Content Placeholder 4" descr="Schermafbeelding 2017-11-14 om 21.53.21.png"/>
          <p:cNvPicPr>
            <a:picLocks noGrp="1" noChangeAspect="1"/>
          </p:cNvPicPr>
          <p:nvPr>
            <p:ph idx="13"/>
          </p:nvPr>
        </p:nvPicPr>
        <p:blipFill>
          <a:blip r:embed="rId2">
            <a:extLst>
              <a:ext uri="{28A0092B-C50C-407E-A947-70E740481C1C}">
                <a14:useLocalDpi xmlns:a14="http://schemas.microsoft.com/office/drawing/2010/main" val="0"/>
              </a:ext>
            </a:extLst>
          </a:blip>
          <a:srcRect l="-6015" r="-6015"/>
          <a:stretch>
            <a:fillRect/>
          </a:stretch>
        </p:blipFill>
        <p:spPr/>
      </p:pic>
    </p:spTree>
    <p:extLst>
      <p:ext uri="{BB962C8B-B14F-4D97-AF65-F5344CB8AC3E}">
        <p14:creationId xmlns:p14="http://schemas.microsoft.com/office/powerpoint/2010/main" val="3241679830"/>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smtClean="0"/>
              <a:t>Lessons Learned from a very recent past</a:t>
            </a:r>
            <a:endParaRPr lang="en-GB" dirty="0"/>
          </a:p>
        </p:txBody>
      </p:sp>
      <p:pic>
        <p:nvPicPr>
          <p:cNvPr id="12" name="Afbeelding 4"/>
          <p:cNvPicPr>
            <a:picLocks noGrp="1" noChangeAspect="1"/>
          </p:cNvPicPr>
          <p:nvPr>
            <p:ph idx="1"/>
          </p:nvPr>
        </p:nvPicPr>
        <p:blipFill rotWithShape="1">
          <a:blip r:embed="rId3">
            <a:extLst>
              <a:ext uri="{28A0092B-C50C-407E-A947-70E740481C1C}">
                <a14:useLocalDpi xmlns:a14="http://schemas.microsoft.com/office/drawing/2010/main" val="0"/>
              </a:ext>
            </a:extLst>
          </a:blip>
          <a:srcRect l="10688" t="13057" r="10688" b="13488"/>
          <a:stretch/>
        </p:blipFill>
        <p:spPr bwMode="auto">
          <a:xfrm>
            <a:off x="917239" y="1892160"/>
            <a:ext cx="3479632" cy="219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1"/>
          </p:nvPr>
        </p:nvSpPr>
        <p:spPr/>
        <p:txBody>
          <a:bodyPr/>
          <a:lstStyle/>
          <a:p>
            <a:endParaRPr lang="en-GB"/>
          </a:p>
        </p:txBody>
      </p:sp>
      <p:sp>
        <p:nvSpPr>
          <p:cNvPr id="15" name="Text Placeholder 14"/>
          <p:cNvSpPr>
            <a:spLocks noGrp="1"/>
          </p:cNvSpPr>
          <p:nvPr>
            <p:ph type="body" sz="quarter" idx="12"/>
          </p:nvPr>
        </p:nvSpPr>
        <p:spPr/>
        <p:txBody>
          <a:bodyPr/>
          <a:lstStyle/>
          <a:p>
            <a:r>
              <a:rPr lang="en-GB" dirty="0" smtClean="0"/>
              <a:t>PIN</a:t>
            </a:r>
            <a:endParaRPr lang="en-GB" dirty="0"/>
          </a:p>
        </p:txBody>
      </p:sp>
      <p:pic>
        <p:nvPicPr>
          <p:cNvPr id="4" name="Content Placeholder 3" descr="popcorn-lung-640.jpg"/>
          <p:cNvPicPr>
            <a:picLocks noGrp="1" noChangeAspect="1"/>
          </p:cNvPicPr>
          <p:nvPr>
            <p:ph idx="13"/>
          </p:nvPr>
        </p:nvPicPr>
        <p:blipFill>
          <a:blip r:embed="rId4">
            <a:extLst>
              <a:ext uri="{28A0092B-C50C-407E-A947-70E740481C1C}">
                <a14:useLocalDpi xmlns:a14="http://schemas.microsoft.com/office/drawing/2010/main" val="0"/>
              </a:ext>
            </a:extLst>
          </a:blip>
          <a:srcRect l="5865" r="5865"/>
          <a:stretch>
            <a:fillRect/>
          </a:stretch>
        </p:blipFill>
        <p:spPr/>
      </p:pic>
      <p:sp>
        <p:nvSpPr>
          <p:cNvPr id="16" name="Text Placeholder 15"/>
          <p:cNvSpPr>
            <a:spLocks noGrp="1"/>
          </p:cNvSpPr>
          <p:nvPr>
            <p:ph type="body" sz="quarter" idx="14"/>
          </p:nvPr>
        </p:nvSpPr>
        <p:spPr/>
        <p:txBody>
          <a:bodyPr/>
          <a:lstStyle/>
          <a:p>
            <a:r>
              <a:rPr lang="en-GB" dirty="0" smtClean="0"/>
              <a:t>Popcorn lung</a:t>
            </a:r>
            <a:endParaRPr lang="en-GB" dirty="0"/>
          </a:p>
        </p:txBody>
      </p:sp>
    </p:spTree>
    <p:extLst>
      <p:ext uri="{BB962C8B-B14F-4D97-AF65-F5344CB8AC3E}">
        <p14:creationId xmlns:p14="http://schemas.microsoft.com/office/powerpoint/2010/main" val="211935396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smtClean="0"/>
              <a:t>Lessons Learned from a very recent past</a:t>
            </a:r>
            <a:endParaRPr lang="en-GB" dirty="0"/>
          </a:p>
        </p:txBody>
      </p:sp>
      <p:sp>
        <p:nvSpPr>
          <p:cNvPr id="7" name="Content Placeholder 6"/>
          <p:cNvSpPr>
            <a:spLocks noGrp="1"/>
          </p:cNvSpPr>
          <p:nvPr>
            <p:ph idx="1"/>
          </p:nvPr>
        </p:nvSpPr>
        <p:spPr>
          <a:xfrm>
            <a:off x="5243252" y="1190042"/>
            <a:ext cx="3633973" cy="2781884"/>
          </a:xfrm>
        </p:spPr>
        <p:txBody>
          <a:bodyPr/>
          <a:lstStyle/>
          <a:p>
            <a:r>
              <a:rPr lang="en-GB" dirty="0"/>
              <a:t>Often symptoms and signs, but no diagnosis or established </a:t>
            </a:r>
            <a:r>
              <a:rPr lang="en-GB" dirty="0" smtClean="0"/>
              <a:t>disease</a:t>
            </a:r>
          </a:p>
          <a:p>
            <a:endParaRPr lang="en-GB" dirty="0"/>
          </a:p>
          <a:p>
            <a:r>
              <a:rPr lang="en-GB" dirty="0"/>
              <a:t>No certainty about the </a:t>
            </a:r>
            <a:r>
              <a:rPr lang="en-GB" dirty="0" smtClean="0"/>
              <a:t>cause</a:t>
            </a:r>
          </a:p>
          <a:p>
            <a:endParaRPr lang="en-GB" dirty="0"/>
          </a:p>
          <a:p>
            <a:r>
              <a:rPr lang="en-GB" dirty="0"/>
              <a:t>Virtually no support to be found in the </a:t>
            </a:r>
            <a:r>
              <a:rPr lang="en-GB" dirty="0" smtClean="0"/>
              <a:t>literature</a:t>
            </a:r>
          </a:p>
          <a:p>
            <a:endParaRPr lang="en-GB" dirty="0"/>
          </a:p>
          <a:p>
            <a:r>
              <a:rPr lang="en-GB" dirty="0"/>
              <a:t>No biologically plausible association between symptoms and </a:t>
            </a:r>
            <a:r>
              <a:rPr lang="en-GB" dirty="0" smtClean="0"/>
              <a:t>exposure</a:t>
            </a:r>
            <a:endParaRPr lang="en-GB" dirty="0"/>
          </a:p>
        </p:txBody>
      </p:sp>
      <p:sp>
        <p:nvSpPr>
          <p:cNvPr id="2" name="Text Placeholder 1"/>
          <p:cNvSpPr>
            <a:spLocks noGrp="1"/>
          </p:cNvSpPr>
          <p:nvPr>
            <p:ph type="body" sz="quarter" idx="10"/>
          </p:nvPr>
        </p:nvSpPr>
        <p:spPr/>
        <p:txBody>
          <a:bodyPr/>
          <a:lstStyle/>
          <a:p>
            <a:endParaRPr lang="en-GB"/>
          </a:p>
        </p:txBody>
      </p:sp>
      <p:pic>
        <p:nvPicPr>
          <p:cNvPr id="5" name="Picture Placeholder 4" descr="Schermafbeelding 2017-11-15 om 21.32.14.pn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147" r="-1147"/>
          <a:stretch>
            <a:fillRect/>
          </a:stretch>
        </p:blipFill>
        <p:spPr/>
      </p:pic>
    </p:spTree>
    <p:extLst>
      <p:ext uri="{BB962C8B-B14F-4D97-AF65-F5344CB8AC3E}">
        <p14:creationId xmlns:p14="http://schemas.microsoft.com/office/powerpoint/2010/main" val="1823388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Date Placeholder 3"/>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eaLnBrk="0" hangingPunct="0">
              <a:buFont typeface="Verdana" charset="0"/>
              <a:defRPr>
                <a:solidFill>
                  <a:schemeClr val="tx1"/>
                </a:solidFill>
                <a:latin typeface="Verdana" charset="0"/>
                <a:ea typeface="Arial" charset="0"/>
                <a:cs typeface="Arial" charset="0"/>
              </a:defRPr>
            </a:lvl6pPr>
            <a:lvl7pPr marL="2971800" indent="-228600" eaLnBrk="0" hangingPunct="0">
              <a:buFont typeface="Verdana" charset="0"/>
              <a:defRPr>
                <a:solidFill>
                  <a:schemeClr val="tx1"/>
                </a:solidFill>
                <a:latin typeface="Verdana" charset="0"/>
                <a:ea typeface="Arial" charset="0"/>
                <a:cs typeface="Arial" charset="0"/>
              </a:defRPr>
            </a:lvl7pPr>
            <a:lvl8pPr marL="3429000" indent="-228600" eaLnBrk="0" hangingPunct="0">
              <a:buFont typeface="Verdana" charset="0"/>
              <a:defRPr>
                <a:solidFill>
                  <a:schemeClr val="tx1"/>
                </a:solidFill>
                <a:latin typeface="Verdana" charset="0"/>
                <a:ea typeface="Arial" charset="0"/>
                <a:cs typeface="Arial" charset="0"/>
              </a:defRPr>
            </a:lvl8pPr>
            <a:lvl9pPr marL="3886200" indent="-228600" eaLnBrk="0" hangingPunct="0">
              <a:buFont typeface="Verdana" charset="0"/>
              <a:defRPr>
                <a:solidFill>
                  <a:schemeClr val="tx1"/>
                </a:solidFill>
                <a:latin typeface="Verdana" charset="0"/>
                <a:ea typeface="Arial" charset="0"/>
                <a:cs typeface="Arial" charset="0"/>
              </a:defRPr>
            </a:lvl9pPr>
          </a:lstStyle>
          <a:p>
            <a:r>
              <a:rPr lang="nl-NL">
                <a:solidFill>
                  <a:schemeClr val="bg1"/>
                </a:solidFill>
              </a:rPr>
              <a:t>NVVA| 13 april 2017</a:t>
            </a:r>
          </a:p>
        </p:txBody>
      </p:sp>
      <p:sp>
        <p:nvSpPr>
          <p:cNvPr id="14340"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eaLnBrk="0" hangingPunct="0">
              <a:buFont typeface="Verdana" charset="0"/>
              <a:defRPr>
                <a:solidFill>
                  <a:schemeClr val="tx1"/>
                </a:solidFill>
                <a:latin typeface="Verdana" charset="0"/>
                <a:ea typeface="Arial" charset="0"/>
                <a:cs typeface="Arial" charset="0"/>
              </a:defRPr>
            </a:lvl6pPr>
            <a:lvl7pPr marL="2971800" indent="-228600" eaLnBrk="0" hangingPunct="0">
              <a:buFont typeface="Verdana" charset="0"/>
              <a:defRPr>
                <a:solidFill>
                  <a:schemeClr val="tx1"/>
                </a:solidFill>
                <a:latin typeface="Verdana" charset="0"/>
                <a:ea typeface="Arial" charset="0"/>
                <a:cs typeface="Arial" charset="0"/>
              </a:defRPr>
            </a:lvl7pPr>
            <a:lvl8pPr marL="3429000" indent="-228600" eaLnBrk="0" hangingPunct="0">
              <a:buFont typeface="Verdana" charset="0"/>
              <a:defRPr>
                <a:solidFill>
                  <a:schemeClr val="tx1"/>
                </a:solidFill>
                <a:latin typeface="Verdana" charset="0"/>
                <a:ea typeface="Arial" charset="0"/>
                <a:cs typeface="Arial" charset="0"/>
              </a:defRPr>
            </a:lvl8pPr>
            <a:lvl9pPr marL="3886200" indent="-228600" eaLnBrk="0" hangingPunct="0">
              <a:buFont typeface="Verdana" charset="0"/>
              <a:defRPr>
                <a:solidFill>
                  <a:schemeClr val="tx1"/>
                </a:solidFill>
                <a:latin typeface="Verdana" charset="0"/>
                <a:ea typeface="Arial" charset="0"/>
                <a:cs typeface="Arial" charset="0"/>
              </a:defRPr>
            </a:lvl9pPr>
          </a:lstStyle>
          <a:p>
            <a:fld id="{5D119C12-4403-0F43-9831-14395C2DB395}" type="slidenum">
              <a:rPr lang="nl-NL">
                <a:solidFill>
                  <a:schemeClr val="bg1"/>
                </a:solidFill>
              </a:rPr>
              <a:pPr/>
              <a:t>5</a:t>
            </a:fld>
            <a:endParaRPr lang="nl-NL">
              <a:solidFill>
                <a:schemeClr val="bg1"/>
              </a:solidFill>
            </a:endParaRPr>
          </a:p>
        </p:txBody>
      </p:sp>
      <p:graphicFrame>
        <p:nvGraphicFramePr>
          <p:cNvPr id="4" name="Table 3"/>
          <p:cNvGraphicFramePr>
            <a:graphicFrameLocks noGrp="1"/>
          </p:cNvGraphicFramePr>
          <p:nvPr/>
        </p:nvGraphicFramePr>
        <p:xfrm>
          <a:off x="2484439" y="26063973"/>
          <a:ext cx="6408737" cy="28420850"/>
        </p:xfrm>
        <a:graphic>
          <a:graphicData uri="http://schemas.openxmlformats.org/drawingml/2006/table">
            <a:tbl>
              <a:tblPr>
                <a:tableStyleId>{5C22544A-7EE6-4342-B048-85BDC9FD1C3A}</a:tableStyleId>
              </a:tblPr>
              <a:tblGrid>
                <a:gridCol w="1459585"/>
                <a:gridCol w="1913992"/>
                <a:gridCol w="1713783"/>
                <a:gridCol w="1321377"/>
              </a:tblGrid>
              <a:tr h="228295">
                <a:tc>
                  <a:txBody>
                    <a:bodyPr/>
                    <a:lstStyle/>
                    <a:p>
                      <a:pPr algn="l" fontAlgn="t"/>
                      <a:r>
                        <a:rPr lang="nl-NL" sz="800" b="1" u="none" strike="noStrike" dirty="0" err="1">
                          <a:effectLst/>
                        </a:rPr>
                        <a:t>Substance</a:t>
                      </a:r>
                      <a:endParaRPr lang="nl-NL" sz="800" b="1" i="0" u="none" strike="noStrike" dirty="0">
                        <a:solidFill>
                          <a:srgbClr val="000000"/>
                        </a:solidFill>
                        <a:effectLst/>
                        <a:latin typeface="Calibri"/>
                      </a:endParaRPr>
                    </a:p>
                  </a:txBody>
                  <a:tcPr marL="817" marR="817" marT="611" marB="0"/>
                </a:tc>
                <a:tc>
                  <a:txBody>
                    <a:bodyPr/>
                    <a:lstStyle/>
                    <a:p>
                      <a:pPr algn="l" fontAlgn="t"/>
                      <a:r>
                        <a:rPr lang="nl-NL" sz="800" b="1" u="none" strike="noStrike" dirty="0">
                          <a:effectLst/>
                        </a:rPr>
                        <a:t>Exposure scenario</a:t>
                      </a:r>
                      <a:endParaRPr lang="nl-NL" sz="800" b="1" i="0" u="none" strike="noStrike" dirty="0">
                        <a:solidFill>
                          <a:srgbClr val="000000"/>
                        </a:solidFill>
                        <a:effectLst/>
                        <a:latin typeface="Calibri"/>
                      </a:endParaRPr>
                    </a:p>
                  </a:txBody>
                  <a:tcPr marL="817" marR="817" marT="611" marB="0"/>
                </a:tc>
                <a:tc>
                  <a:txBody>
                    <a:bodyPr/>
                    <a:lstStyle/>
                    <a:p>
                      <a:pPr algn="l" fontAlgn="t"/>
                      <a:r>
                        <a:rPr lang="nl-NL" sz="800" b="1" u="none" strike="noStrike" dirty="0">
                          <a:effectLst/>
                        </a:rPr>
                        <a:t>Health effect </a:t>
                      </a:r>
                      <a:endParaRPr lang="nl-NL" sz="800" b="1" i="0" u="none" strike="noStrike" dirty="0">
                        <a:solidFill>
                          <a:srgbClr val="000000"/>
                        </a:solidFill>
                        <a:effectLst/>
                        <a:latin typeface="Calibri"/>
                      </a:endParaRPr>
                    </a:p>
                  </a:txBody>
                  <a:tcPr marL="817" marR="817" marT="611" marB="0"/>
                </a:tc>
                <a:tc>
                  <a:txBody>
                    <a:bodyPr/>
                    <a:lstStyle/>
                    <a:p>
                      <a:pPr algn="l" fontAlgn="t"/>
                      <a:r>
                        <a:rPr lang="nl-NL" sz="800" b="1" u="none" strike="noStrike" dirty="0" err="1">
                          <a:effectLst/>
                        </a:rPr>
                        <a:t>Emerging</a:t>
                      </a:r>
                      <a:r>
                        <a:rPr lang="nl-NL" sz="800" b="1" u="none" strike="noStrike" dirty="0">
                          <a:effectLst/>
                        </a:rPr>
                        <a:t> risk (concern)</a:t>
                      </a:r>
                      <a:endParaRPr lang="nl-NL" sz="800" b="1" i="0" u="none" strike="noStrike" dirty="0">
                        <a:solidFill>
                          <a:srgbClr val="000000"/>
                        </a:solidFill>
                        <a:effectLst/>
                        <a:latin typeface="Calibri"/>
                      </a:endParaRPr>
                    </a:p>
                  </a:txBody>
                  <a:tcPr marL="817" marR="817" marT="611" marB="0"/>
                </a:tc>
              </a:tr>
              <a:tr h="342137">
                <a:tc>
                  <a:txBody>
                    <a:bodyPr/>
                    <a:lstStyle/>
                    <a:p>
                      <a:pPr algn="l" fontAlgn="t"/>
                      <a:r>
                        <a:rPr lang="nl-NL" sz="800" u="none" strike="noStrike">
                          <a:effectLst/>
                        </a:rPr>
                        <a:t>Formaldehyde</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Hair dressers - use of hair straightening products </a:t>
                      </a:r>
                      <a:endParaRPr lang="en-US" sz="800" b="0" i="0" u="none" strike="noStrike">
                        <a:solidFill>
                          <a:srgbClr val="000000"/>
                        </a:solidFill>
                        <a:effectLst/>
                        <a:latin typeface="Calibri"/>
                      </a:endParaRPr>
                    </a:p>
                  </a:txBody>
                  <a:tcPr marL="817" marR="817" marT="611" marB="0"/>
                </a:tc>
                <a:tc>
                  <a:txBody>
                    <a:bodyPr/>
                    <a:lstStyle/>
                    <a:p>
                      <a:pPr algn="l" fontAlgn="t"/>
                      <a:r>
                        <a:rPr lang="en-US" sz="800" u="none" strike="noStrike" dirty="0">
                          <a:effectLst/>
                        </a:rPr>
                        <a:t>Irritation skin, eyes and respiratory tract, allergies</a:t>
                      </a:r>
                      <a:endParaRPr lang="en-US" sz="800" b="0" i="0" u="none" strike="noStrike" dirty="0">
                        <a:solidFill>
                          <a:srgbClr val="000000"/>
                        </a:solidFill>
                        <a:effectLst/>
                        <a:latin typeface="Calibri"/>
                      </a:endParaRPr>
                    </a:p>
                  </a:txBody>
                  <a:tcPr marL="817" marR="817" marT="611" marB="0"/>
                </a:tc>
                <a:tc>
                  <a:txBody>
                    <a:bodyPr/>
                    <a:lstStyle/>
                    <a:p>
                      <a:pPr algn="l" fontAlgn="t"/>
                      <a:r>
                        <a:rPr lang="en-US" sz="800" u="none" strike="noStrike" dirty="0" smtClean="0">
                          <a:effectLst/>
                        </a:rPr>
                        <a:t>Increased/Illegal use</a:t>
                      </a:r>
                      <a:r>
                        <a:rPr lang="en-US" sz="800" u="none" strike="noStrike" dirty="0">
                          <a:effectLst/>
                        </a:rPr>
                        <a:t/>
                      </a:r>
                      <a:br>
                        <a:rPr lang="en-US" sz="800" u="none" strike="noStrike" dirty="0">
                          <a:effectLst/>
                        </a:rPr>
                      </a:br>
                      <a:r>
                        <a:rPr lang="en-US" sz="800" u="none" strike="noStrike" dirty="0">
                          <a:effectLst/>
                        </a:rPr>
                        <a:t> </a:t>
                      </a:r>
                      <a:endParaRPr lang="en-US" sz="800" b="0" i="0" u="none" strike="noStrike" dirty="0">
                        <a:solidFill>
                          <a:srgbClr val="000000"/>
                        </a:solidFill>
                        <a:effectLst/>
                        <a:latin typeface="Calibri"/>
                      </a:endParaRPr>
                    </a:p>
                  </a:txBody>
                  <a:tcPr marL="817" marR="817" marT="611" marB="0"/>
                </a:tc>
              </a:tr>
              <a:tr h="342137">
                <a:tc>
                  <a:txBody>
                    <a:bodyPr/>
                    <a:lstStyle/>
                    <a:p>
                      <a:pPr algn="l" fontAlgn="t"/>
                      <a:r>
                        <a:rPr lang="en-US" sz="800" u="none" strike="noStrike" dirty="0" smtClean="0">
                          <a:effectLst/>
                        </a:rPr>
                        <a:t>Epoxy </a:t>
                      </a:r>
                      <a:r>
                        <a:rPr lang="en-US" sz="800" u="none" strike="noStrike" dirty="0">
                          <a:effectLst/>
                        </a:rPr>
                        <a:t>resins, fragrances and </a:t>
                      </a:r>
                      <a:r>
                        <a:rPr lang="en-US" sz="800" u="none" strike="noStrike" dirty="0" err="1">
                          <a:effectLst/>
                        </a:rPr>
                        <a:t>thiazoles</a:t>
                      </a:r>
                      <a:endParaRPr lang="en-US" sz="800" b="0" i="0" u="none" strike="noStrike" dirty="0">
                        <a:solidFill>
                          <a:srgbClr val="000000"/>
                        </a:solidFill>
                        <a:effectLst/>
                        <a:latin typeface="Calibri"/>
                      </a:endParaRPr>
                    </a:p>
                  </a:txBody>
                  <a:tcPr marL="817" marR="817" marT="611" marB="0"/>
                </a:tc>
                <a:tc>
                  <a:txBody>
                    <a:bodyPr/>
                    <a:lstStyle/>
                    <a:p>
                      <a:pPr algn="l" fontAlgn="t"/>
                      <a:r>
                        <a:rPr lang="nl-NL" sz="800" u="none" strike="noStrike">
                          <a:effectLst/>
                        </a:rPr>
                        <a:t>Biocide and cosmetic exposures</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Allergic contact dermatitis</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Increased incidence</a:t>
                      </a:r>
                      <a:endParaRPr lang="nl-NL" sz="800" b="0" i="0" u="none" strike="noStrike">
                        <a:solidFill>
                          <a:srgbClr val="000000"/>
                        </a:solidFill>
                        <a:effectLst/>
                        <a:latin typeface="Calibri"/>
                      </a:endParaRPr>
                    </a:p>
                  </a:txBody>
                  <a:tcPr marL="817" marR="817" marT="611" marB="0"/>
                </a:tc>
              </a:tr>
              <a:tr h="342137">
                <a:tc>
                  <a:txBody>
                    <a:bodyPr/>
                    <a:lstStyle/>
                    <a:p>
                      <a:pPr algn="l" fontAlgn="t"/>
                      <a:r>
                        <a:rPr lang="nl-NL" sz="800" u="none" strike="noStrike" dirty="0">
                          <a:effectLst/>
                        </a:rPr>
                        <a:t>Indium tin oxide</a:t>
                      </a:r>
                      <a:endParaRPr lang="nl-NL" sz="800" b="0" i="0" u="none" strike="noStrike" dirty="0">
                        <a:solidFill>
                          <a:srgbClr val="000000"/>
                        </a:solidFill>
                        <a:effectLst/>
                        <a:latin typeface="Calibri"/>
                      </a:endParaRPr>
                    </a:p>
                  </a:txBody>
                  <a:tcPr marL="817" marR="817" marT="611" marB="0"/>
                </a:tc>
                <a:tc>
                  <a:txBody>
                    <a:bodyPr/>
                    <a:lstStyle/>
                    <a:p>
                      <a:pPr algn="l" fontAlgn="t"/>
                      <a:r>
                        <a:rPr lang="en-US" sz="800" u="none" strike="noStrike">
                          <a:effectLst/>
                        </a:rPr>
                        <a:t>Manufacture of flat-panel displays (LCD, plasma screen)</a:t>
                      </a:r>
                      <a:endParaRPr lang="en-US"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Pulmonary fibrosis</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New technology</a:t>
                      </a:r>
                      <a:endParaRPr lang="nl-NL" sz="800" b="0" i="0" u="none" strike="noStrike">
                        <a:solidFill>
                          <a:srgbClr val="000000"/>
                        </a:solidFill>
                        <a:effectLst/>
                        <a:latin typeface="Calibri"/>
                      </a:endParaRPr>
                    </a:p>
                  </a:txBody>
                  <a:tcPr marL="817" marR="817" marT="611" marB="0"/>
                </a:tc>
              </a:tr>
              <a:tr h="229211">
                <a:tc>
                  <a:txBody>
                    <a:bodyPr/>
                    <a:lstStyle/>
                    <a:p>
                      <a:pPr algn="l" fontAlgn="t"/>
                      <a:r>
                        <a:rPr lang="nl-NL" sz="800" u="none" strike="noStrike">
                          <a:effectLst/>
                        </a:rPr>
                        <a:t>Crystalline silica (sand)</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Sandblasting of textiles</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Silicosis</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New use, intensified exposure</a:t>
                      </a:r>
                      <a:endParaRPr lang="nl-NL" sz="800" b="0" i="0" u="none" strike="noStrike">
                        <a:solidFill>
                          <a:srgbClr val="000000"/>
                        </a:solidFill>
                        <a:effectLst/>
                        <a:latin typeface="Calibri"/>
                      </a:endParaRPr>
                    </a:p>
                  </a:txBody>
                  <a:tcPr marL="817" marR="817" marT="611" marB="0"/>
                </a:tc>
              </a:tr>
              <a:tr h="229211">
                <a:tc>
                  <a:txBody>
                    <a:bodyPr/>
                    <a:lstStyle/>
                    <a:p>
                      <a:pPr algn="l" fontAlgn="t"/>
                      <a:r>
                        <a:rPr lang="nl-NL" sz="800" u="none" strike="noStrike">
                          <a:effectLst/>
                        </a:rPr>
                        <a:t>Synthetic polymeric fibres</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Textile workers from a nylon flocking plant</a:t>
                      </a:r>
                      <a:endParaRPr lang="en-US"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Interstitial lung disease (Flock worker's lung)</a:t>
                      </a:r>
                      <a:endParaRPr lang="en-US"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New risk</a:t>
                      </a:r>
                      <a:endParaRPr lang="nl-NL" sz="800" b="0" i="0" u="none" strike="noStrike">
                        <a:solidFill>
                          <a:srgbClr val="000000"/>
                        </a:solidFill>
                        <a:effectLst/>
                        <a:latin typeface="Calibri"/>
                      </a:endParaRPr>
                    </a:p>
                  </a:txBody>
                  <a:tcPr marL="817" marR="817" marT="611" marB="0"/>
                </a:tc>
              </a:tr>
              <a:tr h="229211">
                <a:tc>
                  <a:txBody>
                    <a:bodyPr/>
                    <a:lstStyle/>
                    <a:p>
                      <a:pPr algn="l" fontAlgn="t"/>
                      <a:r>
                        <a:rPr lang="nl-NL" sz="800" u="none" strike="noStrike">
                          <a:effectLst/>
                        </a:rPr>
                        <a:t>Vinyl chloride</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Hairdressers and barbers - use of hairspray</a:t>
                      </a:r>
                      <a:endParaRPr lang="en-US"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Angiosarcoma of the liver</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Historical risk</a:t>
                      </a:r>
                      <a:endParaRPr lang="nl-NL" sz="800" b="0" i="0" u="none" strike="noStrike">
                        <a:solidFill>
                          <a:srgbClr val="000000"/>
                        </a:solidFill>
                        <a:effectLst/>
                        <a:latin typeface="Calibri"/>
                      </a:endParaRPr>
                    </a:p>
                  </a:txBody>
                  <a:tcPr marL="817" marR="817" marT="611" marB="0"/>
                </a:tc>
              </a:tr>
              <a:tr h="343511">
                <a:tc>
                  <a:txBody>
                    <a:bodyPr/>
                    <a:lstStyle/>
                    <a:p>
                      <a:pPr algn="l" fontAlgn="t"/>
                      <a:r>
                        <a:rPr lang="nl-NL" sz="800" u="none" strike="noStrike" dirty="0" err="1">
                          <a:effectLst/>
                        </a:rPr>
                        <a:t>Tricresyl</a:t>
                      </a:r>
                      <a:r>
                        <a:rPr lang="nl-NL" sz="800" u="none" strike="noStrike" dirty="0">
                          <a:effectLst/>
                        </a:rPr>
                        <a:t> </a:t>
                      </a:r>
                      <a:r>
                        <a:rPr lang="nl-NL" sz="800" u="none" strike="noStrike" dirty="0" err="1">
                          <a:effectLst/>
                        </a:rPr>
                        <a:t>phosphate</a:t>
                      </a:r>
                      <a:endParaRPr lang="nl-NL" sz="800" b="0" i="0" u="none" strike="noStrike" dirty="0">
                        <a:solidFill>
                          <a:srgbClr val="000000"/>
                        </a:solidFill>
                        <a:effectLst/>
                        <a:latin typeface="Calibri"/>
                      </a:endParaRPr>
                    </a:p>
                  </a:txBody>
                  <a:tcPr marL="817" marR="817" marT="611" marB="0"/>
                </a:tc>
                <a:tc>
                  <a:txBody>
                    <a:bodyPr/>
                    <a:lstStyle/>
                    <a:p>
                      <a:pPr algn="l" fontAlgn="t"/>
                      <a:r>
                        <a:rPr lang="nl-NL" sz="800" u="none" strike="noStrike">
                          <a:effectLst/>
                        </a:rPr>
                        <a:t>Cockpit and cabin crew</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'Aerotoxic syndrome' (neurological symptoms)</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New exposure scenario</a:t>
                      </a:r>
                      <a:endParaRPr lang="nl-NL" sz="800" b="0" i="0" u="none" strike="noStrike">
                        <a:solidFill>
                          <a:srgbClr val="000000"/>
                        </a:solidFill>
                        <a:effectLst/>
                        <a:latin typeface="Calibri"/>
                      </a:endParaRPr>
                    </a:p>
                  </a:txBody>
                  <a:tcPr marL="817" marR="817" marT="611" marB="0"/>
                </a:tc>
              </a:tr>
              <a:tr h="229211">
                <a:tc>
                  <a:txBody>
                    <a:bodyPr/>
                    <a:lstStyle/>
                    <a:p>
                      <a:pPr algn="l" fontAlgn="t"/>
                      <a:r>
                        <a:rPr lang="nl-NL" sz="800" u="none" strike="noStrike">
                          <a:effectLst/>
                        </a:rPr>
                        <a:t>Diacetyl-containing flavorings </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dirty="0" smtClean="0">
                          <a:effectLst/>
                        </a:rPr>
                        <a:t>flavoring production/ application</a:t>
                      </a:r>
                      <a:endParaRPr lang="en-US" sz="800" b="0" i="0" u="none" strike="noStrike" dirty="0">
                        <a:solidFill>
                          <a:srgbClr val="000000"/>
                        </a:solidFill>
                        <a:effectLst/>
                        <a:latin typeface="Calibri"/>
                      </a:endParaRPr>
                    </a:p>
                  </a:txBody>
                  <a:tcPr marL="817" marR="817" marT="611" marB="0"/>
                </a:tc>
                <a:tc>
                  <a:txBody>
                    <a:bodyPr/>
                    <a:lstStyle/>
                    <a:p>
                      <a:pPr algn="l" fontAlgn="t"/>
                      <a:r>
                        <a:rPr lang="nl-NL" sz="800" u="none" strike="noStrike">
                          <a:effectLst/>
                        </a:rPr>
                        <a:t>Bronchiolitis obliterans</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New risk</a:t>
                      </a:r>
                      <a:endParaRPr lang="nl-NL" sz="800" b="0" i="0" u="none" strike="noStrike">
                        <a:solidFill>
                          <a:srgbClr val="000000"/>
                        </a:solidFill>
                        <a:effectLst/>
                        <a:latin typeface="Calibri"/>
                      </a:endParaRPr>
                    </a:p>
                  </a:txBody>
                  <a:tcPr marL="817" marR="817" marT="611" marB="0"/>
                </a:tc>
              </a:tr>
              <a:tr h="229211">
                <a:tc>
                  <a:txBody>
                    <a:bodyPr/>
                    <a:lstStyle/>
                    <a:p>
                      <a:pPr algn="l" fontAlgn="t"/>
                      <a:r>
                        <a:rPr lang="nl-NL" sz="800" u="none" strike="noStrike">
                          <a:effectLst/>
                        </a:rPr>
                        <a:t>Perchloroethylene</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dirty="0">
                          <a:effectLst/>
                        </a:rPr>
                        <a:t>Dry cleaning</a:t>
                      </a:r>
                      <a:endParaRPr lang="nl-NL" sz="800" b="0" i="0" u="none" strike="noStrike" dirty="0">
                        <a:solidFill>
                          <a:srgbClr val="000000"/>
                        </a:solidFill>
                        <a:effectLst/>
                        <a:latin typeface="Calibri"/>
                      </a:endParaRPr>
                    </a:p>
                  </a:txBody>
                  <a:tcPr marL="817" marR="817" marT="611" marB="0"/>
                </a:tc>
                <a:tc>
                  <a:txBody>
                    <a:bodyPr/>
                    <a:lstStyle/>
                    <a:p>
                      <a:pPr algn="l" fontAlgn="t"/>
                      <a:r>
                        <a:rPr lang="nl-NL" sz="800" u="none" strike="noStrike">
                          <a:effectLst/>
                        </a:rPr>
                        <a:t>Oesophageal squamous cell carcinoma</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Historical risk</a:t>
                      </a:r>
                      <a:endParaRPr lang="nl-NL" sz="800" b="0" i="0" u="none" strike="noStrike">
                        <a:solidFill>
                          <a:srgbClr val="000000"/>
                        </a:solidFill>
                        <a:effectLst/>
                        <a:latin typeface="Calibri"/>
                      </a:endParaRPr>
                    </a:p>
                  </a:txBody>
                  <a:tcPr marL="817" marR="817" marT="611" marB="0"/>
                </a:tc>
              </a:tr>
              <a:tr h="342137">
                <a:tc>
                  <a:txBody>
                    <a:bodyPr/>
                    <a:lstStyle/>
                    <a:p>
                      <a:pPr algn="l" fontAlgn="t"/>
                      <a:r>
                        <a:rPr lang="nl-NL" sz="800" u="none" strike="noStrike">
                          <a:effectLst/>
                        </a:rPr>
                        <a:t>Dipentene and pine oil</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dirty="0">
                          <a:effectLst/>
                        </a:rPr>
                        <a:t>Automobile mechanics - use of home-made hand washing paste</a:t>
                      </a:r>
                      <a:endParaRPr lang="en-US" sz="800" b="0" i="0" u="none" strike="noStrike" dirty="0">
                        <a:solidFill>
                          <a:srgbClr val="000000"/>
                        </a:solidFill>
                        <a:effectLst/>
                        <a:latin typeface="Calibri"/>
                      </a:endParaRPr>
                    </a:p>
                  </a:txBody>
                  <a:tcPr marL="817" marR="817" marT="611" marB="0"/>
                </a:tc>
                <a:tc>
                  <a:txBody>
                    <a:bodyPr/>
                    <a:lstStyle/>
                    <a:p>
                      <a:pPr algn="l" fontAlgn="t"/>
                      <a:r>
                        <a:rPr lang="nl-NL" sz="800" u="none" strike="noStrike">
                          <a:effectLst/>
                        </a:rPr>
                        <a:t>Contact dermatitis</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dirty="0">
                          <a:effectLst/>
                        </a:rPr>
                        <a:t>New exposure scenario</a:t>
                      </a:r>
                      <a:br>
                        <a:rPr lang="en-US" sz="800" u="none" strike="noStrike" dirty="0">
                          <a:effectLst/>
                        </a:rPr>
                      </a:br>
                      <a:endParaRPr lang="en-US" sz="800" b="0" i="0" u="none" strike="noStrike" dirty="0">
                        <a:solidFill>
                          <a:srgbClr val="000000"/>
                        </a:solidFill>
                        <a:effectLst/>
                        <a:latin typeface="Calibri"/>
                      </a:endParaRPr>
                    </a:p>
                  </a:txBody>
                  <a:tcPr marL="817" marR="817" marT="611" marB="0"/>
                </a:tc>
              </a:tr>
              <a:tr h="114911">
                <a:tc>
                  <a:txBody>
                    <a:bodyPr/>
                    <a:lstStyle/>
                    <a:p>
                      <a:pPr algn="l" fontAlgn="t"/>
                      <a:r>
                        <a:rPr lang="nl-NL" sz="800" u="none" strike="noStrike" dirty="0">
                          <a:effectLst/>
                        </a:rPr>
                        <a:t>5-Aminosalicylic acid</a:t>
                      </a:r>
                      <a:endParaRPr lang="nl-NL" sz="800" b="0" i="0" u="none" strike="noStrike" dirty="0">
                        <a:solidFill>
                          <a:srgbClr val="000000"/>
                        </a:solidFill>
                        <a:effectLst/>
                        <a:latin typeface="Calibri"/>
                      </a:endParaRPr>
                    </a:p>
                  </a:txBody>
                  <a:tcPr marL="817" marR="817" marT="611" marB="0"/>
                </a:tc>
                <a:tc>
                  <a:txBody>
                    <a:bodyPr/>
                    <a:lstStyle/>
                    <a:p>
                      <a:pPr algn="l" fontAlgn="t"/>
                      <a:r>
                        <a:rPr lang="nl-NL" sz="800" u="none" strike="noStrike">
                          <a:effectLst/>
                        </a:rPr>
                        <a:t>Drug manufacturing</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Occupational asthma</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dirty="0">
                          <a:effectLst/>
                        </a:rPr>
                        <a:t>New risk</a:t>
                      </a:r>
                      <a:endParaRPr lang="nl-NL" sz="800" b="0" i="0" u="none" strike="noStrike" dirty="0">
                        <a:solidFill>
                          <a:srgbClr val="000000"/>
                        </a:solidFill>
                        <a:effectLst/>
                        <a:latin typeface="Calibri"/>
                      </a:endParaRPr>
                    </a:p>
                  </a:txBody>
                  <a:tcPr marL="817" marR="817" marT="611" marB="0"/>
                </a:tc>
              </a:tr>
              <a:tr h="194036">
                <a:tc>
                  <a:txBody>
                    <a:bodyPr/>
                    <a:lstStyle/>
                    <a:p>
                      <a:pPr algn="l" fontAlgn="t"/>
                      <a:endParaRPr lang="nl-NL" sz="800" b="0" i="0" u="none" strike="noStrike" dirty="0">
                        <a:solidFill>
                          <a:srgbClr val="000000"/>
                        </a:solidFill>
                        <a:effectLst/>
                        <a:latin typeface="Calibri"/>
                      </a:endParaRPr>
                    </a:p>
                  </a:txBody>
                  <a:tcPr marL="817" marR="817" marT="611" marB="0"/>
                </a:tc>
                <a:tc>
                  <a:txBody>
                    <a:bodyPr/>
                    <a:lstStyle/>
                    <a:p>
                      <a:pPr algn="l" fontAlgn="t"/>
                      <a:endParaRPr lang="nl-NL" sz="800" b="0" i="0" u="none" strike="noStrike" dirty="0">
                        <a:solidFill>
                          <a:srgbClr val="000000"/>
                        </a:solidFill>
                        <a:effectLst/>
                        <a:latin typeface="Calibri"/>
                      </a:endParaRPr>
                    </a:p>
                  </a:txBody>
                  <a:tcPr marL="817" marR="817" marT="611" marB="0"/>
                </a:tc>
                <a:tc>
                  <a:txBody>
                    <a:bodyPr/>
                    <a:lstStyle/>
                    <a:p>
                      <a:pPr algn="l" fontAlgn="t"/>
                      <a:endParaRPr lang="nl-NL" sz="800" b="0" i="0" u="none" strike="noStrike">
                        <a:solidFill>
                          <a:srgbClr val="000000"/>
                        </a:solidFill>
                        <a:effectLst/>
                        <a:latin typeface="Calibri"/>
                      </a:endParaRPr>
                    </a:p>
                  </a:txBody>
                  <a:tcPr marL="817" marR="817" marT="611" marB="0"/>
                </a:tc>
                <a:tc>
                  <a:txBody>
                    <a:bodyPr/>
                    <a:lstStyle/>
                    <a:p>
                      <a:pPr algn="l" fontAlgn="t"/>
                      <a:endParaRPr lang="en-US" sz="800" b="0" i="0" u="none" strike="noStrike" dirty="0">
                        <a:solidFill>
                          <a:srgbClr val="000000"/>
                        </a:solidFill>
                        <a:effectLst/>
                        <a:latin typeface="Calibri"/>
                      </a:endParaRPr>
                    </a:p>
                  </a:txBody>
                  <a:tcPr marL="817" marR="817" marT="611" marB="0"/>
                </a:tc>
              </a:tr>
              <a:tr h="114911">
                <a:tc>
                  <a:txBody>
                    <a:bodyPr/>
                    <a:lstStyle/>
                    <a:p>
                      <a:pPr algn="l" fontAlgn="t"/>
                      <a:endParaRPr lang="en-US" sz="800" b="0" i="0" u="none" strike="noStrike">
                        <a:solidFill>
                          <a:srgbClr val="000000"/>
                        </a:solidFill>
                        <a:effectLst/>
                        <a:latin typeface="Calibri"/>
                      </a:endParaRPr>
                    </a:p>
                  </a:txBody>
                  <a:tcPr marL="817" marR="817" marT="611" marB="0"/>
                </a:tc>
                <a:tc>
                  <a:txBody>
                    <a:bodyPr/>
                    <a:lstStyle/>
                    <a:p>
                      <a:pPr algn="l" fontAlgn="t"/>
                      <a:endParaRPr lang="nl-NL" sz="800" b="0" i="0" u="none" strike="noStrike">
                        <a:solidFill>
                          <a:srgbClr val="000000"/>
                        </a:solidFill>
                        <a:effectLst/>
                        <a:latin typeface="Calibri"/>
                      </a:endParaRPr>
                    </a:p>
                  </a:txBody>
                  <a:tcPr marL="817" marR="817" marT="611" marB="0"/>
                </a:tc>
                <a:tc>
                  <a:txBody>
                    <a:bodyPr/>
                    <a:lstStyle/>
                    <a:p>
                      <a:pPr algn="l" fontAlgn="t"/>
                      <a:endParaRPr lang="nl-NL" sz="800" b="0" i="0" u="none" strike="noStrike">
                        <a:solidFill>
                          <a:srgbClr val="000000"/>
                        </a:solidFill>
                        <a:effectLst/>
                        <a:latin typeface="Calibri"/>
                      </a:endParaRPr>
                    </a:p>
                  </a:txBody>
                  <a:tcPr marL="817" marR="817" marT="611" marB="0"/>
                </a:tc>
                <a:tc>
                  <a:txBody>
                    <a:bodyPr/>
                    <a:lstStyle/>
                    <a:p>
                      <a:pPr algn="l" fontAlgn="t"/>
                      <a:endParaRPr lang="nl-NL" sz="800" b="0" i="0" u="none" strike="noStrike" dirty="0">
                        <a:solidFill>
                          <a:srgbClr val="000000"/>
                        </a:solidFill>
                        <a:effectLst/>
                        <a:latin typeface="Calibri"/>
                      </a:endParaRPr>
                    </a:p>
                  </a:txBody>
                  <a:tcPr marL="817" marR="817" marT="611" marB="0"/>
                </a:tc>
              </a:tr>
              <a:tr h="114911">
                <a:tc>
                  <a:txBody>
                    <a:bodyPr/>
                    <a:lstStyle/>
                    <a:p>
                      <a:pPr algn="l" fontAlgn="t"/>
                      <a:endParaRPr lang="en-US" sz="800" b="0" i="0" u="none" strike="noStrike">
                        <a:solidFill>
                          <a:srgbClr val="000000"/>
                        </a:solidFill>
                        <a:effectLst/>
                        <a:latin typeface="Calibri"/>
                      </a:endParaRPr>
                    </a:p>
                  </a:txBody>
                  <a:tcPr marL="817" marR="817" marT="611" marB="0"/>
                </a:tc>
                <a:tc>
                  <a:txBody>
                    <a:bodyPr/>
                    <a:lstStyle/>
                    <a:p>
                      <a:pPr algn="l" fontAlgn="t"/>
                      <a:endParaRPr lang="en-US" sz="800" b="0" i="0" u="none" strike="noStrike">
                        <a:solidFill>
                          <a:srgbClr val="000000"/>
                        </a:solidFill>
                        <a:effectLst/>
                        <a:latin typeface="Calibri"/>
                      </a:endParaRPr>
                    </a:p>
                  </a:txBody>
                  <a:tcPr marL="817" marR="817" marT="611" marB="0"/>
                </a:tc>
                <a:tc>
                  <a:txBody>
                    <a:bodyPr/>
                    <a:lstStyle/>
                    <a:p>
                      <a:pPr algn="l" fontAlgn="t"/>
                      <a:endParaRPr lang="nl-NL" sz="800" b="0" i="0" u="none" strike="noStrike">
                        <a:solidFill>
                          <a:srgbClr val="000000"/>
                        </a:solidFill>
                        <a:effectLst/>
                        <a:latin typeface="Calibri"/>
                      </a:endParaRPr>
                    </a:p>
                  </a:txBody>
                  <a:tcPr marL="817" marR="817" marT="611" marB="0"/>
                </a:tc>
                <a:tc>
                  <a:txBody>
                    <a:bodyPr/>
                    <a:lstStyle/>
                    <a:p>
                      <a:pPr algn="l" fontAlgn="t"/>
                      <a:endParaRPr lang="en-US" sz="800" b="0" i="0" u="none" strike="noStrike" dirty="0">
                        <a:solidFill>
                          <a:srgbClr val="000000"/>
                        </a:solidFill>
                        <a:effectLst/>
                        <a:latin typeface="Calibri"/>
                      </a:endParaRPr>
                    </a:p>
                  </a:txBody>
                  <a:tcPr marL="817" marR="817" marT="611" marB="0"/>
                </a:tc>
              </a:tr>
              <a:tr h="1366716">
                <a:tc>
                  <a:txBody>
                    <a:bodyPr/>
                    <a:lstStyle/>
                    <a:p>
                      <a:pPr algn="l" fontAlgn="t"/>
                      <a:r>
                        <a:rPr lang="nl-NL" sz="800" u="none" strike="noStrike">
                          <a:effectLst/>
                        </a:rPr>
                        <a:t>Hexamethylene diisocyanate</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Paint quality controller</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Acute life-threatening etrinsic allergic alveolitis</a:t>
                      </a:r>
                      <a:endParaRPr lang="en-US" sz="800" b="0" i="0" u="none" strike="noStrike">
                        <a:solidFill>
                          <a:srgbClr val="000000"/>
                        </a:solidFill>
                        <a:effectLst/>
                        <a:latin typeface="Calibri"/>
                      </a:endParaRPr>
                    </a:p>
                  </a:txBody>
                  <a:tcPr marL="817" marR="817" marT="611" marB="0"/>
                </a:tc>
                <a:tc>
                  <a:txBody>
                    <a:bodyPr/>
                    <a:lstStyle/>
                    <a:p>
                      <a:pPr algn="l" fontAlgn="t"/>
                      <a:r>
                        <a:rPr lang="en-US" sz="800" u="none" strike="noStrike" dirty="0">
                          <a:effectLst/>
                        </a:rPr>
                        <a:t>New risk</a:t>
                      </a:r>
                      <a:br>
                        <a:rPr lang="en-US" sz="800" u="none" strike="noStrike" dirty="0">
                          <a:effectLst/>
                        </a:rPr>
                      </a:br>
                      <a:r>
                        <a:rPr lang="en-US" sz="800" u="none" strike="noStrike" dirty="0">
                          <a:effectLst/>
                        </a:rPr>
                        <a:t>New route of exposure</a:t>
                      </a:r>
                      <a:br>
                        <a:rPr lang="en-US" sz="800" u="none" strike="noStrike" dirty="0">
                          <a:effectLst/>
                        </a:rPr>
                      </a:br>
                      <a:r>
                        <a:rPr lang="en-US" sz="800" u="none" strike="noStrike" dirty="0">
                          <a:effectLst/>
                        </a:rPr>
                        <a:t/>
                      </a:r>
                      <a:br>
                        <a:rPr lang="en-US" sz="800" u="none" strike="noStrike" dirty="0">
                          <a:effectLst/>
                        </a:rPr>
                      </a:br>
                      <a:r>
                        <a:rPr lang="en-US" sz="800" u="none" strike="noStrike" dirty="0">
                          <a:effectLst/>
                        </a:rPr>
                        <a:t>[Correlation of asthma with </a:t>
                      </a:r>
                      <a:r>
                        <a:rPr lang="en-US" sz="800" u="none" strike="noStrike" dirty="0" err="1">
                          <a:effectLst/>
                        </a:rPr>
                        <a:t>diisocyanate</a:t>
                      </a:r>
                      <a:r>
                        <a:rPr lang="en-US" sz="800" u="none" strike="noStrike" dirty="0">
                          <a:effectLst/>
                        </a:rPr>
                        <a:t> known, but with HDI is new. Dermal exposure not </a:t>
                      </a:r>
                      <a:r>
                        <a:rPr lang="en-US" sz="800" u="none" strike="noStrike" dirty="0" err="1">
                          <a:effectLst/>
                        </a:rPr>
                        <a:t>recognised</a:t>
                      </a:r>
                      <a:r>
                        <a:rPr lang="en-US" sz="800" u="none" strike="noStrike" dirty="0">
                          <a:effectLst/>
                        </a:rPr>
                        <a:t> before as </a:t>
                      </a:r>
                      <a:r>
                        <a:rPr lang="en-US" sz="800" u="none" strike="noStrike" dirty="0" err="1">
                          <a:effectLst/>
                        </a:rPr>
                        <a:t>signifcant</a:t>
                      </a:r>
                      <a:r>
                        <a:rPr lang="en-US" sz="800" u="none" strike="noStrike" dirty="0">
                          <a:effectLst/>
                        </a:rPr>
                        <a:t> route of exposure]</a:t>
                      </a:r>
                      <a:endParaRPr lang="en-US" sz="800" b="0" i="0" u="none" strike="noStrike" dirty="0">
                        <a:solidFill>
                          <a:srgbClr val="000000"/>
                        </a:solidFill>
                        <a:effectLst/>
                        <a:latin typeface="Calibri"/>
                      </a:endParaRPr>
                    </a:p>
                  </a:txBody>
                  <a:tcPr marL="817" marR="817" marT="611" marB="0"/>
                </a:tc>
              </a:tr>
              <a:tr h="569821">
                <a:tc>
                  <a:txBody>
                    <a:bodyPr/>
                    <a:lstStyle/>
                    <a:p>
                      <a:pPr algn="l" fontAlgn="t"/>
                      <a:r>
                        <a:rPr lang="nl-NL" sz="800" u="none" strike="noStrike">
                          <a:effectLst/>
                        </a:rPr>
                        <a:t>Methylene diphenyl diisocyanate (MDI)</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Orthopedic plaster casts workers</a:t>
                      </a:r>
                      <a:br>
                        <a:rPr lang="en-US" sz="800" u="none" strike="noStrike">
                          <a:effectLst/>
                        </a:rPr>
                      </a:br>
                      <a:r>
                        <a:rPr lang="en-US" sz="800" u="none" strike="noStrike">
                          <a:effectLst/>
                        </a:rPr>
                        <a:t>(plastic in plaster casts commonly contain up to 25% MDI).</a:t>
                      </a:r>
                      <a:endParaRPr lang="en-US"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Occupational asthma</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dirty="0">
                          <a:effectLst/>
                        </a:rPr>
                        <a:t>New risk level</a:t>
                      </a:r>
                      <a:br>
                        <a:rPr lang="en-US" sz="800" u="none" strike="noStrike" dirty="0">
                          <a:effectLst/>
                        </a:rPr>
                      </a:br>
                      <a:r>
                        <a:rPr lang="en-US" sz="800" u="none" strike="noStrike" dirty="0">
                          <a:effectLst/>
                        </a:rPr>
                        <a:t/>
                      </a:r>
                      <a:br>
                        <a:rPr lang="en-US" sz="800" u="none" strike="noStrike" dirty="0">
                          <a:effectLst/>
                        </a:rPr>
                      </a:br>
                      <a:r>
                        <a:rPr lang="en-US" sz="800" u="none" strike="noStrike" dirty="0">
                          <a:effectLst/>
                        </a:rPr>
                        <a:t>[exposure levels lower than OEL]</a:t>
                      </a:r>
                      <a:endParaRPr lang="en-US" sz="800" b="0" i="0" u="none" strike="noStrike" dirty="0">
                        <a:solidFill>
                          <a:srgbClr val="000000"/>
                        </a:solidFill>
                        <a:effectLst/>
                        <a:latin typeface="Calibri"/>
                      </a:endParaRPr>
                    </a:p>
                  </a:txBody>
                  <a:tcPr marL="817" marR="817" marT="611" marB="0"/>
                </a:tc>
              </a:tr>
              <a:tr h="1029310">
                <a:tc>
                  <a:txBody>
                    <a:bodyPr/>
                    <a:lstStyle/>
                    <a:p>
                      <a:pPr algn="l" fontAlgn="t"/>
                      <a:r>
                        <a:rPr lang="nl-NL" sz="800" u="none" strike="noStrike">
                          <a:effectLst/>
                        </a:rPr>
                        <a:t>Methylene bisphenyl diisocyanate (MDI)</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Workers with spray-on truck bed liner applications</a:t>
                      </a:r>
                      <a:endParaRPr lang="en-US"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Occupational asthma, death</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dirty="0">
                          <a:effectLst/>
                        </a:rPr>
                        <a:t>Increased use</a:t>
                      </a:r>
                      <a:br>
                        <a:rPr lang="en-US" sz="800" u="none" strike="noStrike" dirty="0">
                          <a:effectLst/>
                        </a:rPr>
                      </a:br>
                      <a:r>
                        <a:rPr lang="en-US" sz="800" u="none" strike="noStrike" dirty="0">
                          <a:effectLst/>
                        </a:rPr>
                        <a:t>Exposure above safety limit</a:t>
                      </a:r>
                      <a:br>
                        <a:rPr lang="en-US" sz="800" u="none" strike="noStrike" dirty="0">
                          <a:effectLst/>
                        </a:rPr>
                      </a:br>
                      <a:r>
                        <a:rPr lang="en-US" sz="800" u="none" strike="noStrike" dirty="0">
                          <a:effectLst/>
                        </a:rPr>
                        <a:t/>
                      </a:r>
                      <a:br>
                        <a:rPr lang="en-US" sz="800" u="none" strike="noStrike" dirty="0">
                          <a:effectLst/>
                        </a:rPr>
                      </a:br>
                      <a:r>
                        <a:rPr lang="en-US" sz="800" u="none" strike="noStrike" dirty="0">
                          <a:effectLst/>
                        </a:rPr>
                        <a:t>[The spray-on bed liner industry is rapidly growing]</a:t>
                      </a:r>
                      <a:br>
                        <a:rPr lang="en-US" sz="800" u="none" strike="noStrike" dirty="0">
                          <a:effectLst/>
                        </a:rPr>
                      </a:br>
                      <a:r>
                        <a:rPr lang="en-US" sz="800" u="none" strike="noStrike" dirty="0">
                          <a:effectLst/>
                        </a:rPr>
                        <a:t/>
                      </a:r>
                      <a:br>
                        <a:rPr lang="en-US" sz="800" u="none" strike="noStrike" dirty="0">
                          <a:effectLst/>
                        </a:rPr>
                      </a:br>
                      <a:endParaRPr lang="en-US" sz="800" b="0" i="0" u="none" strike="noStrike" dirty="0">
                        <a:solidFill>
                          <a:srgbClr val="000000"/>
                        </a:solidFill>
                        <a:effectLst/>
                        <a:latin typeface="Calibri"/>
                      </a:endParaRPr>
                    </a:p>
                  </a:txBody>
                  <a:tcPr marL="817" marR="817" marT="611" marB="0"/>
                </a:tc>
              </a:tr>
              <a:tr h="569821">
                <a:tc>
                  <a:txBody>
                    <a:bodyPr/>
                    <a:lstStyle/>
                    <a:p>
                      <a:pPr algn="l" fontAlgn="t"/>
                      <a:r>
                        <a:rPr lang="nl-NL" sz="800" u="none" strike="noStrike">
                          <a:effectLst/>
                        </a:rPr>
                        <a:t>Triglycidyl isocyanurate</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Powder paint sprayers - bystanders</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Occupational asthma</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dirty="0">
                          <a:effectLst/>
                        </a:rPr>
                        <a:t>New exposure scenario </a:t>
                      </a:r>
                      <a:br>
                        <a:rPr lang="en-US" sz="800" u="none" strike="noStrike" dirty="0">
                          <a:effectLst/>
                        </a:rPr>
                      </a:br>
                      <a:r>
                        <a:rPr lang="en-US" sz="800" u="none" strike="noStrike" dirty="0">
                          <a:effectLst/>
                        </a:rPr>
                        <a:t/>
                      </a:r>
                      <a:br>
                        <a:rPr lang="en-US" sz="800" u="none" strike="noStrike" dirty="0">
                          <a:effectLst/>
                        </a:rPr>
                      </a:br>
                      <a:r>
                        <a:rPr lang="en-US" sz="800" u="none" strike="noStrike" dirty="0">
                          <a:effectLst/>
                        </a:rPr>
                        <a:t>[indirect exposure of bystanders]</a:t>
                      </a:r>
                      <a:endParaRPr lang="en-US" sz="800" b="0" i="0" u="none" strike="noStrike" dirty="0">
                        <a:solidFill>
                          <a:srgbClr val="000000"/>
                        </a:solidFill>
                        <a:effectLst/>
                        <a:latin typeface="Calibri"/>
                      </a:endParaRPr>
                    </a:p>
                  </a:txBody>
                  <a:tcPr marL="817" marR="817" marT="611" marB="0"/>
                </a:tc>
              </a:tr>
              <a:tr h="1708242">
                <a:tc>
                  <a:txBody>
                    <a:bodyPr/>
                    <a:lstStyle/>
                    <a:p>
                      <a:pPr algn="l" fontAlgn="t"/>
                      <a:r>
                        <a:rPr lang="nl-NL" sz="800" u="none" strike="noStrike">
                          <a:effectLst/>
                        </a:rPr>
                        <a:t>Tremolite-free chrysotile (=  white asbestos)</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Mill worker from a tremolite free</a:t>
                      </a:r>
                      <a:br>
                        <a:rPr lang="en-US" sz="800" u="none" strike="noStrike">
                          <a:effectLst/>
                        </a:rPr>
                      </a:br>
                      <a:r>
                        <a:rPr lang="en-US" sz="800" u="none" strike="noStrike">
                          <a:effectLst/>
                        </a:rPr>
                        <a:t>Canadian mine</a:t>
                      </a:r>
                      <a:endParaRPr lang="en-US"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Peritoneal mesothelioma</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New risk</a:t>
                      </a:r>
                      <a:br>
                        <a:rPr lang="en-US" sz="800" u="none" strike="noStrike">
                          <a:effectLst/>
                        </a:rPr>
                      </a:br>
                      <a:r>
                        <a:rPr lang="en-US" sz="800" u="none" strike="noStrike">
                          <a:effectLst/>
                        </a:rPr>
                        <a:t/>
                      </a:r>
                      <a:br>
                        <a:rPr lang="en-US" sz="800" u="none" strike="noStrike">
                          <a:effectLst/>
                        </a:rPr>
                      </a:br>
                      <a:r>
                        <a:rPr lang="en-US" sz="800" u="none" strike="noStrike">
                          <a:effectLst/>
                        </a:rPr>
                        <a:t>[Tremolite contamination has been proposed as the cause of mesothelioma in workers exposed to commercial chrysotile. Study now shows that chrysotile without tremolite can cause peritoneal mesothelioma]</a:t>
                      </a:r>
                      <a:endParaRPr lang="en-US" sz="800" b="0" i="0" u="none" strike="noStrike">
                        <a:solidFill>
                          <a:srgbClr val="000000"/>
                        </a:solidFill>
                        <a:effectLst/>
                        <a:latin typeface="Calibri"/>
                      </a:endParaRPr>
                    </a:p>
                  </a:txBody>
                  <a:tcPr marL="817" marR="817" marT="611" marB="0"/>
                </a:tc>
              </a:tr>
              <a:tr h="1366716">
                <a:tc>
                  <a:txBody>
                    <a:bodyPr/>
                    <a:lstStyle/>
                    <a:p>
                      <a:pPr algn="l" fontAlgn="t"/>
                      <a:r>
                        <a:rPr lang="nl-NL" sz="800" u="none" strike="noStrike">
                          <a:effectLst/>
                        </a:rPr>
                        <a:t>Rhodium salts</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Operator of an electroplating plant</a:t>
                      </a:r>
                      <a:endParaRPr lang="en-US"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Occupational asthma, rhinitis</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New risk</a:t>
                      </a:r>
                      <a:br>
                        <a:rPr lang="en-US" sz="800" u="none" strike="noStrike">
                          <a:effectLst/>
                        </a:rPr>
                      </a:br>
                      <a:r>
                        <a:rPr lang="en-US" sz="800" u="none" strike="noStrike">
                          <a:effectLst/>
                        </a:rPr>
                        <a:t/>
                      </a:r>
                      <a:br>
                        <a:rPr lang="en-US" sz="800" u="none" strike="noStrike">
                          <a:effectLst/>
                        </a:rPr>
                      </a:br>
                      <a:r>
                        <a:rPr lang="en-US" sz="800" u="none" strike="noStrike">
                          <a:effectLst/>
                        </a:rPr>
                        <a:t>[Case report. Platinum salts are well known occupational allergens, rhodium</a:t>
                      </a:r>
                      <a:br>
                        <a:rPr lang="en-US" sz="800" u="none" strike="noStrike">
                          <a:effectLst/>
                        </a:rPr>
                      </a:br>
                      <a:r>
                        <a:rPr lang="en-US" sz="800" u="none" strike="noStrike">
                          <a:effectLst/>
                        </a:rPr>
                        <a:t>salts have not been identified as inhalative sensitizing substances]</a:t>
                      </a:r>
                      <a:endParaRPr lang="en-US" sz="800" b="0" i="0" u="none" strike="noStrike">
                        <a:solidFill>
                          <a:srgbClr val="000000"/>
                        </a:solidFill>
                        <a:effectLst/>
                        <a:latin typeface="Calibri"/>
                      </a:endParaRPr>
                    </a:p>
                  </a:txBody>
                  <a:tcPr marL="817" marR="817" marT="611" marB="0"/>
                </a:tc>
              </a:tr>
              <a:tr h="797505">
                <a:tc>
                  <a:txBody>
                    <a:bodyPr/>
                    <a:lstStyle/>
                    <a:p>
                      <a:pPr algn="l" fontAlgn="t"/>
                      <a:r>
                        <a:rPr lang="en-US" sz="800" u="none" strike="noStrike">
                          <a:effectLst/>
                        </a:rPr>
                        <a:t>Hypothesis: Metal fumes or dust</a:t>
                      </a:r>
                      <a:endParaRPr lang="en-US"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Metal workers</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Amyotrophic Lateral Sclerosis</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New risk</a:t>
                      </a:r>
                      <a:br>
                        <a:rPr lang="en-US" sz="800" u="none" strike="noStrike">
                          <a:effectLst/>
                        </a:rPr>
                      </a:br>
                      <a:r>
                        <a:rPr lang="en-US" sz="800" u="none" strike="noStrike">
                          <a:effectLst/>
                        </a:rPr>
                        <a:t/>
                      </a:r>
                      <a:br>
                        <a:rPr lang="en-US" sz="800" u="none" strike="noStrike">
                          <a:effectLst/>
                        </a:rPr>
                      </a:br>
                      <a:r>
                        <a:rPr lang="en-US" sz="800" u="none" strike="noStrike">
                          <a:effectLst/>
                        </a:rPr>
                        <a:t>[ 2 clusters of ALS in France; case-control study needed to confirm correlation]</a:t>
                      </a:r>
                      <a:endParaRPr lang="en-US" sz="800" b="0" i="0" u="none" strike="noStrike">
                        <a:solidFill>
                          <a:srgbClr val="000000"/>
                        </a:solidFill>
                        <a:effectLst/>
                        <a:latin typeface="Calibri"/>
                      </a:endParaRPr>
                    </a:p>
                  </a:txBody>
                  <a:tcPr marL="817" marR="817" marT="611" marB="0"/>
                </a:tc>
              </a:tr>
              <a:tr h="1139032">
                <a:tc>
                  <a:txBody>
                    <a:bodyPr/>
                    <a:lstStyle/>
                    <a:p>
                      <a:pPr algn="l" fontAlgn="t"/>
                      <a:r>
                        <a:rPr lang="nl-NL" sz="800" u="none" strike="noStrike">
                          <a:effectLst/>
                        </a:rPr>
                        <a:t>Hypothesis: Fluorohydrocarbons</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Refrigeration technician</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Systemic scleroderma</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New risk</a:t>
                      </a:r>
                      <a:br>
                        <a:rPr lang="en-US" sz="800" u="none" strike="noStrike">
                          <a:effectLst/>
                        </a:rPr>
                      </a:br>
                      <a:r>
                        <a:rPr lang="en-US" sz="800" u="none" strike="noStrike">
                          <a:effectLst/>
                        </a:rPr>
                        <a:t/>
                      </a:r>
                      <a:br>
                        <a:rPr lang="en-US" sz="800" u="none" strike="noStrike">
                          <a:effectLst/>
                        </a:rPr>
                      </a:br>
                      <a:r>
                        <a:rPr lang="en-US" sz="800" u="none" strike="noStrike">
                          <a:effectLst/>
                        </a:rPr>
                        <a:t>[1 case of systemic scleroderma. Possible correlation with fluorohydrocarbons, but further investigation required]</a:t>
                      </a:r>
                      <a:endParaRPr lang="en-US" sz="800" b="0" i="0" u="none" strike="noStrike">
                        <a:solidFill>
                          <a:srgbClr val="000000"/>
                        </a:solidFill>
                        <a:effectLst/>
                        <a:latin typeface="Calibri"/>
                      </a:endParaRPr>
                    </a:p>
                  </a:txBody>
                  <a:tcPr marL="817" marR="817" marT="611" marB="0"/>
                </a:tc>
              </a:tr>
              <a:tr h="569821">
                <a:tc>
                  <a:txBody>
                    <a:bodyPr/>
                    <a:lstStyle/>
                    <a:p>
                      <a:pPr algn="l" fontAlgn="t"/>
                      <a:r>
                        <a:rPr lang="nl-NL" sz="800" u="none" strike="noStrike">
                          <a:effectLst/>
                        </a:rPr>
                        <a:t>Hypothesis: Epoxy resin</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Epoxy resin applicator</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Precancerous skin lesions</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New risk</a:t>
                      </a:r>
                      <a:br>
                        <a:rPr lang="en-US" sz="800" u="none" strike="noStrike">
                          <a:effectLst/>
                        </a:rPr>
                      </a:br>
                      <a:r>
                        <a:rPr lang="en-US" sz="800" u="none" strike="noStrike">
                          <a:effectLst/>
                        </a:rPr>
                        <a:t/>
                      </a:r>
                      <a:br>
                        <a:rPr lang="en-US" sz="800" u="none" strike="noStrike">
                          <a:effectLst/>
                        </a:rPr>
                      </a:br>
                      <a:r>
                        <a:rPr lang="en-US" sz="800" u="none" strike="noStrike">
                          <a:effectLst/>
                        </a:rPr>
                        <a:t>[case study, further investigation required]</a:t>
                      </a:r>
                      <a:endParaRPr lang="en-US" sz="800" b="0" i="0" u="none" strike="noStrike">
                        <a:solidFill>
                          <a:srgbClr val="000000"/>
                        </a:solidFill>
                        <a:effectLst/>
                        <a:latin typeface="Calibri"/>
                      </a:endParaRPr>
                    </a:p>
                  </a:txBody>
                  <a:tcPr marL="817" marR="817" marT="611" marB="0"/>
                </a:tc>
              </a:tr>
              <a:tr h="683663">
                <a:tc>
                  <a:txBody>
                    <a:bodyPr/>
                    <a:lstStyle/>
                    <a:p>
                      <a:pPr algn="l" fontAlgn="t"/>
                      <a:r>
                        <a:rPr lang="nl-NL" sz="800" u="none" strike="noStrike">
                          <a:effectLst/>
                        </a:rPr>
                        <a:t>Hypothesis: Chloracetal C5</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Manufacturing vitamins and</a:t>
                      </a:r>
                      <a:br>
                        <a:rPr lang="nl-NL" sz="800" u="none" strike="noStrike">
                          <a:effectLst/>
                        </a:rPr>
                      </a:br>
                      <a:r>
                        <a:rPr lang="nl-NL" sz="800" u="none" strike="noStrike">
                          <a:effectLst/>
                        </a:rPr>
                        <a:t>amino-acids</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Renal cell cancer</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New risk</a:t>
                      </a:r>
                      <a:br>
                        <a:rPr lang="en-US" sz="800" u="none" strike="noStrike">
                          <a:effectLst/>
                        </a:rPr>
                      </a:br>
                      <a:r>
                        <a:rPr lang="en-US" sz="800" u="none" strike="noStrike">
                          <a:effectLst/>
                        </a:rPr>
                        <a:t/>
                      </a:r>
                      <a:br>
                        <a:rPr lang="en-US" sz="800" u="none" strike="noStrike">
                          <a:effectLst/>
                        </a:rPr>
                      </a:br>
                      <a:r>
                        <a:rPr lang="en-US" sz="800" u="none" strike="noStrike">
                          <a:effectLst/>
                        </a:rPr>
                        <a:t>[ case reports France, correlation is possible but not confirmed]</a:t>
                      </a:r>
                      <a:endParaRPr lang="en-US" sz="800" b="0" i="0" u="none" strike="noStrike">
                        <a:solidFill>
                          <a:srgbClr val="000000"/>
                        </a:solidFill>
                        <a:effectLst/>
                        <a:latin typeface="Calibri"/>
                      </a:endParaRPr>
                    </a:p>
                  </a:txBody>
                  <a:tcPr marL="817" marR="817" marT="611" marB="0"/>
                </a:tc>
              </a:tr>
              <a:tr h="911348">
                <a:tc>
                  <a:txBody>
                    <a:bodyPr/>
                    <a:lstStyle/>
                    <a:p>
                      <a:pPr algn="l" fontAlgn="t"/>
                      <a:r>
                        <a:rPr lang="en-US" sz="800" u="none" strike="noStrike">
                          <a:effectLst/>
                        </a:rPr>
                        <a:t>Hypothesis: ready-to-use mixtures of powdered plants</a:t>
                      </a:r>
                      <a:br>
                        <a:rPr lang="en-US" sz="800" u="none" strike="noStrike">
                          <a:effectLst/>
                        </a:rPr>
                      </a:br>
                      <a:r>
                        <a:rPr lang="en-US" sz="800" u="none" strike="noStrike">
                          <a:effectLst/>
                        </a:rPr>
                        <a:t>extracts : henna, guargum, indigo, diphenylenediamine, and different plant materials</a:t>
                      </a:r>
                      <a:endParaRPr lang="en-US"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Hairdressers</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Occupational asthma</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Re-emerging risk</a:t>
                      </a:r>
                      <a:br>
                        <a:rPr lang="nl-NL" sz="800" u="none" strike="noStrike">
                          <a:effectLst/>
                        </a:rPr>
                      </a:br>
                      <a:r>
                        <a:rPr lang="nl-NL" sz="800" u="none" strike="noStrike">
                          <a:effectLst/>
                        </a:rPr>
                        <a:t/>
                      </a:r>
                      <a:br>
                        <a:rPr lang="nl-NL" sz="800" u="none" strike="noStrike">
                          <a:effectLst/>
                        </a:rPr>
                      </a:br>
                      <a:r>
                        <a:rPr lang="nl-NL" sz="800" u="none" strike="noStrike">
                          <a:effectLst/>
                        </a:rPr>
                        <a:t>[known risk] </a:t>
                      </a:r>
                      <a:endParaRPr lang="nl-NL" sz="800" b="0" i="0" u="none" strike="noStrike">
                        <a:solidFill>
                          <a:srgbClr val="000000"/>
                        </a:solidFill>
                        <a:effectLst/>
                        <a:latin typeface="Calibri"/>
                      </a:endParaRPr>
                    </a:p>
                  </a:txBody>
                  <a:tcPr marL="817" marR="817" marT="611" marB="0"/>
                </a:tc>
              </a:tr>
              <a:tr h="1139032">
                <a:tc>
                  <a:txBody>
                    <a:bodyPr/>
                    <a:lstStyle/>
                    <a:p>
                      <a:pPr algn="l" fontAlgn="t"/>
                      <a:r>
                        <a:rPr lang="nl-NL" sz="800" u="none" strike="noStrike">
                          <a:effectLst/>
                        </a:rPr>
                        <a:t>Ethylmethacrylate</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Nail technician</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Hypersensitivity pneumonitis</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New risk</a:t>
                      </a:r>
                      <a:br>
                        <a:rPr lang="en-US" sz="800" u="none" strike="noStrike">
                          <a:effectLst/>
                        </a:rPr>
                      </a:br>
                      <a:r>
                        <a:rPr lang="en-US" sz="800" u="none" strike="noStrike">
                          <a:effectLst/>
                        </a:rPr>
                        <a:t/>
                      </a:r>
                      <a:br>
                        <a:rPr lang="en-US" sz="800" u="none" strike="noStrike">
                          <a:effectLst/>
                        </a:rPr>
                      </a:br>
                      <a:r>
                        <a:rPr lang="en-US" sz="800" u="none" strike="noStrike">
                          <a:effectLst/>
                        </a:rPr>
                        <a:t>[Case report. Correlation with methylmethacrylate (MMA) is known; MMA has been</a:t>
                      </a:r>
                      <a:br>
                        <a:rPr lang="en-US" sz="800" u="none" strike="noStrike">
                          <a:effectLst/>
                        </a:rPr>
                      </a:br>
                      <a:r>
                        <a:rPr lang="en-US" sz="800" u="none" strike="noStrike">
                          <a:effectLst/>
                        </a:rPr>
                        <a:t>substituted with ethyl and other methacrylates.]</a:t>
                      </a:r>
                      <a:endParaRPr lang="en-US" sz="800" b="0" i="0" u="none" strike="noStrike">
                        <a:solidFill>
                          <a:srgbClr val="000000"/>
                        </a:solidFill>
                        <a:effectLst/>
                        <a:latin typeface="Calibri"/>
                      </a:endParaRPr>
                    </a:p>
                  </a:txBody>
                  <a:tcPr marL="817" marR="817" marT="611" marB="0"/>
                </a:tc>
              </a:tr>
              <a:tr h="1366716">
                <a:tc>
                  <a:txBody>
                    <a:bodyPr/>
                    <a:lstStyle/>
                    <a:p>
                      <a:pPr algn="l" fontAlgn="t"/>
                      <a:r>
                        <a:rPr lang="nl-NL" sz="800" u="none" strike="noStrike">
                          <a:effectLst/>
                        </a:rPr>
                        <a:t>Potassium aluminum tetrafluoride</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Workers with potassium aluminum tetrafluoride, including aluminium industry</a:t>
                      </a:r>
                      <a:endParaRPr lang="en-US"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Bronchial hyperreactivity and occupational asthma, nonspecific allergy reaction</a:t>
                      </a:r>
                      <a:endParaRPr lang="en-US"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New/increased risk</a:t>
                      </a:r>
                      <a:br>
                        <a:rPr lang="en-US" sz="800" u="none" strike="noStrike">
                          <a:effectLst/>
                        </a:rPr>
                      </a:br>
                      <a:r>
                        <a:rPr lang="en-US" sz="800" u="none" strike="noStrike">
                          <a:effectLst/>
                        </a:rPr>
                        <a:t/>
                      </a:r>
                      <a:br>
                        <a:rPr lang="en-US" sz="800" u="none" strike="noStrike">
                          <a:effectLst/>
                        </a:rPr>
                      </a:br>
                      <a:r>
                        <a:rPr lang="en-US" sz="800" u="none" strike="noStrike">
                          <a:effectLst/>
                        </a:rPr>
                        <a:t>[ correlation asthma and fluorides is known but with potassium aluminium tetrafluoride (fluxes) not. Effects at lower concentrations than fluorides]</a:t>
                      </a:r>
                      <a:endParaRPr lang="en-US" sz="800" b="0" i="0" u="none" strike="noStrike">
                        <a:solidFill>
                          <a:srgbClr val="000000"/>
                        </a:solidFill>
                        <a:effectLst/>
                        <a:latin typeface="Calibri"/>
                      </a:endParaRPr>
                    </a:p>
                  </a:txBody>
                  <a:tcPr marL="817" marR="817" marT="611" marB="0"/>
                </a:tc>
              </a:tr>
              <a:tr h="229211">
                <a:tc>
                  <a:txBody>
                    <a:bodyPr/>
                    <a:lstStyle/>
                    <a:p>
                      <a:pPr algn="l" fontAlgn="t"/>
                      <a:r>
                        <a:rPr lang="nl-NL" sz="800" u="none" strike="noStrike">
                          <a:effectLst/>
                        </a:rPr>
                        <a:t>Trichloroethylene (TCE)</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Industrial machinery repairer, industrial worker</a:t>
                      </a:r>
                      <a:endParaRPr lang="en-US"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Parkinson Disease</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New risk</a:t>
                      </a:r>
                      <a:endParaRPr lang="nl-NL" sz="800" b="0" i="0" u="none" strike="noStrike">
                        <a:solidFill>
                          <a:srgbClr val="000000"/>
                        </a:solidFill>
                        <a:effectLst/>
                        <a:latin typeface="Calibri"/>
                      </a:endParaRPr>
                    </a:p>
                  </a:txBody>
                  <a:tcPr marL="817" marR="817" marT="611" marB="0"/>
                </a:tc>
              </a:tr>
              <a:tr h="797505">
                <a:tc>
                  <a:txBody>
                    <a:bodyPr/>
                    <a:lstStyle/>
                    <a:p>
                      <a:pPr algn="l" fontAlgn="t"/>
                      <a:r>
                        <a:rPr lang="nl-NL" sz="800" u="none" strike="noStrike">
                          <a:effectLst/>
                        </a:rPr>
                        <a:t>Trichloroethylene (TCE)</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Production of microporous polyethylene battery separator material for lead-acid battery applications - extruder, winder, rover, utility, pelletizer, cut-to-fit, and maintenance</a:t>
                      </a:r>
                      <a:endParaRPr lang="en-US"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Central nervous system effects, dementia </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New exposure scenario</a:t>
                      </a:r>
                      <a:br>
                        <a:rPr lang="en-US" sz="800" u="none" strike="noStrike">
                          <a:effectLst/>
                        </a:rPr>
                      </a:br>
                      <a:r>
                        <a:rPr lang="en-US" sz="800" u="none" strike="noStrike">
                          <a:effectLst/>
                        </a:rPr>
                        <a:t/>
                      </a:r>
                      <a:br>
                        <a:rPr lang="en-US" sz="800" u="none" strike="noStrike">
                          <a:effectLst/>
                        </a:rPr>
                      </a:br>
                      <a:r>
                        <a:rPr lang="en-US" sz="800" u="none" strike="noStrike">
                          <a:effectLst/>
                        </a:rPr>
                        <a:t>[correlation of TCE and neurological effects known]</a:t>
                      </a:r>
                      <a:endParaRPr lang="en-US" sz="800" b="0" i="0" u="none" strike="noStrike">
                        <a:solidFill>
                          <a:srgbClr val="000000"/>
                        </a:solidFill>
                        <a:effectLst/>
                        <a:latin typeface="Calibri"/>
                      </a:endParaRPr>
                    </a:p>
                  </a:txBody>
                  <a:tcPr marL="817" marR="817" marT="611" marB="0"/>
                </a:tc>
              </a:tr>
              <a:tr h="1025189">
                <a:tc>
                  <a:txBody>
                    <a:bodyPr/>
                    <a:lstStyle/>
                    <a:p>
                      <a:pPr algn="l" fontAlgn="t"/>
                      <a:r>
                        <a:rPr lang="nl-NL" sz="800" u="none" strike="noStrike">
                          <a:effectLst/>
                        </a:rPr>
                        <a:t>2-mercaptobenzothiazole</a:t>
                      </a:r>
                      <a:br>
                        <a:rPr lang="nl-NL" sz="800" u="none" strike="noStrike">
                          <a:effectLst/>
                        </a:rPr>
                      </a:br>
                      <a:r>
                        <a:rPr lang="nl-NL" sz="800" u="none" strike="noStrike">
                          <a:effectLst/>
                        </a:rPr>
                        <a:t>(MBT)</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Production workers exposed to MBT (rubber manufacturing)</a:t>
                      </a:r>
                      <a:endParaRPr lang="en-US"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Cancer of the large intestine,</a:t>
                      </a:r>
                      <a:br>
                        <a:rPr lang="en-US" sz="800" u="none" strike="noStrike">
                          <a:effectLst/>
                        </a:rPr>
                      </a:br>
                      <a:r>
                        <a:rPr lang="en-US" sz="800" u="none" strike="noStrike">
                          <a:effectLst/>
                        </a:rPr>
                        <a:t>bladder and lung, multiple myeloma</a:t>
                      </a:r>
                      <a:endParaRPr lang="en-US"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New risk </a:t>
                      </a:r>
                      <a:br>
                        <a:rPr lang="en-US" sz="800" u="none" strike="noStrike">
                          <a:effectLst/>
                        </a:rPr>
                      </a:br>
                      <a:r>
                        <a:rPr lang="en-US" sz="800" u="none" strike="noStrike">
                          <a:effectLst/>
                        </a:rPr>
                        <a:t/>
                      </a:r>
                      <a:br>
                        <a:rPr lang="en-US" sz="800" u="none" strike="noStrike">
                          <a:effectLst/>
                        </a:rPr>
                      </a:br>
                      <a:r>
                        <a:rPr lang="en-US" sz="800" u="none" strike="noStrike">
                          <a:effectLst/>
                        </a:rPr>
                        <a:t>[MBT not known as  a human carcinogen, although some evidence for carcinogenicity was found in rats]</a:t>
                      </a:r>
                      <a:endParaRPr lang="en-US" sz="800" b="0" i="0" u="none" strike="noStrike">
                        <a:solidFill>
                          <a:srgbClr val="000000"/>
                        </a:solidFill>
                        <a:effectLst/>
                        <a:latin typeface="Calibri"/>
                      </a:endParaRPr>
                    </a:p>
                  </a:txBody>
                  <a:tcPr marL="817" marR="817" marT="611" marB="0"/>
                </a:tc>
              </a:tr>
              <a:tr h="229211">
                <a:tc>
                  <a:txBody>
                    <a:bodyPr/>
                    <a:lstStyle/>
                    <a:p>
                      <a:pPr algn="l" fontAlgn="t"/>
                      <a:r>
                        <a:rPr lang="nl-NL" sz="800" u="none" strike="noStrike">
                          <a:effectLst/>
                        </a:rPr>
                        <a:t>Ultrafine particles</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Office workers close to laser printer</a:t>
                      </a:r>
                      <a:endParaRPr lang="en-US"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Health effects including headaches, irritation</a:t>
                      </a:r>
                      <a:endParaRPr lang="en-US"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New source of exposure</a:t>
                      </a:r>
                      <a:endParaRPr lang="nl-NL" sz="800" b="0" i="0" u="none" strike="noStrike">
                        <a:solidFill>
                          <a:srgbClr val="000000"/>
                        </a:solidFill>
                        <a:effectLst/>
                        <a:latin typeface="Calibri"/>
                      </a:endParaRPr>
                    </a:p>
                  </a:txBody>
                  <a:tcPr marL="817" marR="817" marT="611" marB="0"/>
                </a:tc>
              </a:tr>
              <a:tr h="569821">
                <a:tc>
                  <a:txBody>
                    <a:bodyPr/>
                    <a:lstStyle/>
                    <a:p>
                      <a:pPr algn="l" fontAlgn="t"/>
                      <a:r>
                        <a:rPr lang="en-US" sz="800" u="none" strike="noStrike">
                          <a:effectLst/>
                        </a:rPr>
                        <a:t>Pesticides - methylbromide and</a:t>
                      </a:r>
                      <a:br>
                        <a:rPr lang="en-US" sz="800" u="none" strike="noStrike">
                          <a:effectLst/>
                        </a:rPr>
                      </a:br>
                      <a:r>
                        <a:rPr lang="en-US" sz="800" u="none" strike="noStrike">
                          <a:effectLst/>
                        </a:rPr>
                        <a:t>phosphine residual gases (fumigation of containers)</a:t>
                      </a:r>
                      <a:endParaRPr lang="en-US"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Dock workers - opening of containers</a:t>
                      </a:r>
                      <a:endParaRPr lang="en-US"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Respiratory disorders, neurotoxic symptoms, mild acute health effects</a:t>
                      </a:r>
                      <a:endParaRPr lang="en-US"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New exposure scenario </a:t>
                      </a:r>
                      <a:endParaRPr lang="nl-NL" sz="800" b="0" i="0" u="none" strike="noStrike">
                        <a:solidFill>
                          <a:srgbClr val="000000"/>
                        </a:solidFill>
                        <a:effectLst/>
                        <a:latin typeface="Calibri"/>
                      </a:endParaRPr>
                    </a:p>
                  </a:txBody>
                  <a:tcPr marL="817" marR="817" marT="611" marB="0"/>
                </a:tc>
              </a:tr>
              <a:tr h="797505">
                <a:tc>
                  <a:txBody>
                    <a:bodyPr/>
                    <a:lstStyle/>
                    <a:p>
                      <a:pPr algn="l" fontAlgn="t"/>
                      <a:r>
                        <a:rPr lang="en-US" sz="800" u="none" strike="noStrike">
                          <a:effectLst/>
                        </a:rPr>
                        <a:t>Cleaning spray (including chlorine, bleach, disinfectants)  - bleach, ammonia, decalcifiers, acids, solvents and stain removers </a:t>
                      </a:r>
                      <a:endParaRPr lang="en-US"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Professional cleaners</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Occupational asthma</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Increased use of sprays </a:t>
                      </a:r>
                      <a:endParaRPr lang="nl-NL" sz="800" b="0" i="0" u="none" strike="noStrike">
                        <a:solidFill>
                          <a:srgbClr val="000000"/>
                        </a:solidFill>
                        <a:effectLst/>
                        <a:latin typeface="Calibri"/>
                      </a:endParaRPr>
                    </a:p>
                  </a:txBody>
                  <a:tcPr marL="817" marR="817" marT="611" marB="0"/>
                </a:tc>
              </a:tr>
              <a:tr h="342137">
                <a:tc>
                  <a:txBody>
                    <a:bodyPr/>
                    <a:lstStyle/>
                    <a:p>
                      <a:pPr algn="l" fontAlgn="t"/>
                      <a:r>
                        <a:rPr lang="nl-NL" sz="800" u="none" strike="noStrike">
                          <a:effectLst/>
                        </a:rPr>
                        <a:t>Beryllium</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Workers with beryllium-containing materials (various industries)</a:t>
                      </a:r>
                      <a:endParaRPr lang="en-US"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Sensitization, Chronic Beryllium Disease (lung disease)</a:t>
                      </a:r>
                      <a:endParaRPr lang="en-US"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New risk level, new type of exposure</a:t>
                      </a:r>
                      <a:endParaRPr lang="en-US" sz="800" b="0" i="0" u="none" strike="noStrike">
                        <a:solidFill>
                          <a:srgbClr val="000000"/>
                        </a:solidFill>
                        <a:effectLst/>
                        <a:latin typeface="Calibri"/>
                      </a:endParaRPr>
                    </a:p>
                  </a:txBody>
                  <a:tcPr marL="817" marR="817" marT="611" marB="0"/>
                </a:tc>
              </a:tr>
              <a:tr h="1366716">
                <a:tc>
                  <a:txBody>
                    <a:bodyPr/>
                    <a:lstStyle/>
                    <a:p>
                      <a:pPr algn="l" fontAlgn="t"/>
                      <a:r>
                        <a:rPr lang="nl-NL" sz="800" u="none" strike="noStrike">
                          <a:effectLst/>
                        </a:rPr>
                        <a:t>Lead</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Employees at firing ranges</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Nausea, diarrhea, vomiting, poor appetite, weight loss, anemia, excess lethargy or hyperactivity, headaches, abdominal pain, and kidney problems.</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New exposure scenario</a:t>
                      </a:r>
                      <a:br>
                        <a:rPr lang="en-US" sz="800" u="none" strike="noStrike">
                          <a:effectLst/>
                        </a:rPr>
                      </a:br>
                      <a:r>
                        <a:rPr lang="en-US" sz="800" u="none" strike="noStrike">
                          <a:effectLst/>
                        </a:rPr>
                        <a:t/>
                      </a:r>
                      <a:br>
                        <a:rPr lang="en-US" sz="800" u="none" strike="noStrike">
                          <a:effectLst/>
                        </a:rPr>
                      </a:br>
                      <a:r>
                        <a:rPr lang="en-US" sz="800" u="none" strike="noStrike">
                          <a:effectLst/>
                        </a:rPr>
                        <a:t>[Although no symptoms typical for lead intoxication were observed, the lead concentrations were increased in air and blood, exceeding the OSHA PEL]</a:t>
                      </a:r>
                      <a:endParaRPr lang="en-US" sz="800" b="0" i="0" u="none" strike="noStrike">
                        <a:solidFill>
                          <a:srgbClr val="000000"/>
                        </a:solidFill>
                        <a:effectLst/>
                        <a:latin typeface="Calibri"/>
                      </a:endParaRPr>
                    </a:p>
                  </a:txBody>
                  <a:tcPr marL="817" marR="817" marT="611" marB="0"/>
                </a:tc>
              </a:tr>
              <a:tr h="1366716">
                <a:tc>
                  <a:txBody>
                    <a:bodyPr/>
                    <a:lstStyle/>
                    <a:p>
                      <a:pPr algn="l" fontAlgn="t"/>
                      <a:r>
                        <a:rPr lang="nl-NL" sz="800" u="none" strike="noStrike">
                          <a:effectLst/>
                        </a:rPr>
                        <a:t>Hypothesis: Trichloramine </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Poultry processing employees and government food inspectors</a:t>
                      </a:r>
                      <a:endParaRPr lang="en-US"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Eye and respiratory irritation</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Insufficient protection</a:t>
                      </a:r>
                      <a:br>
                        <a:rPr lang="en-US" sz="800" u="none" strike="noStrike">
                          <a:effectLst/>
                        </a:rPr>
                      </a:br>
                      <a:r>
                        <a:rPr lang="en-US" sz="800" u="none" strike="noStrike">
                          <a:effectLst/>
                        </a:rPr>
                        <a:t/>
                      </a:r>
                      <a:br>
                        <a:rPr lang="en-US" sz="800" u="none" strike="noStrike">
                          <a:effectLst/>
                        </a:rPr>
                      </a:br>
                      <a:r>
                        <a:rPr lang="en-US" sz="800" u="none" strike="noStrike">
                          <a:effectLst/>
                        </a:rPr>
                        <a:t>[effect of trichloramine in poultry processing unit already known. Trichloramine levels were below OEL. Effects may have been caused by other irritants]</a:t>
                      </a:r>
                      <a:endParaRPr lang="en-US" sz="800" b="0" i="0" u="none" strike="noStrike">
                        <a:solidFill>
                          <a:srgbClr val="000000"/>
                        </a:solidFill>
                        <a:effectLst/>
                        <a:latin typeface="Calibri"/>
                      </a:endParaRPr>
                    </a:p>
                  </a:txBody>
                  <a:tcPr marL="817" marR="817" marT="611" marB="0"/>
                </a:tc>
              </a:tr>
              <a:tr h="683663">
                <a:tc>
                  <a:txBody>
                    <a:bodyPr/>
                    <a:lstStyle/>
                    <a:p>
                      <a:pPr algn="l" fontAlgn="t"/>
                      <a:r>
                        <a:rPr lang="nl-NL" sz="800" u="none" strike="noStrike" dirty="0">
                          <a:effectLst/>
                        </a:rPr>
                        <a:t>Trimethyl </a:t>
                      </a:r>
                      <a:r>
                        <a:rPr lang="nl-NL" sz="800" u="none" strike="noStrike" dirty="0" err="1">
                          <a:effectLst/>
                        </a:rPr>
                        <a:t>benzene</a:t>
                      </a:r>
                      <a:endParaRPr lang="nl-NL" sz="800" b="0" i="0" u="none" strike="noStrike" dirty="0">
                        <a:solidFill>
                          <a:srgbClr val="000000"/>
                        </a:solidFill>
                        <a:effectLst/>
                        <a:latin typeface="Calibri"/>
                      </a:endParaRPr>
                    </a:p>
                  </a:txBody>
                  <a:tcPr marL="817" marR="817" marT="611" marB="0"/>
                </a:tc>
                <a:tc>
                  <a:txBody>
                    <a:bodyPr/>
                    <a:lstStyle/>
                    <a:p>
                      <a:pPr algn="l" fontAlgn="t"/>
                      <a:r>
                        <a:rPr lang="en-US" sz="800" u="none" strike="noStrike">
                          <a:effectLst/>
                        </a:rPr>
                        <a:t>Workers at a drum refurbishing plant</a:t>
                      </a:r>
                      <a:endParaRPr lang="en-US"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Respiratory irritation, chemical burns, and headaches</a:t>
                      </a:r>
                      <a:endParaRPr lang="en-US"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New exposure scenario / insufficient protection</a:t>
                      </a:r>
                      <a:br>
                        <a:rPr lang="nl-NL" sz="800" u="none" strike="noStrike">
                          <a:effectLst/>
                        </a:rPr>
                      </a:br>
                      <a:r>
                        <a:rPr lang="nl-NL" sz="800" u="none" strike="noStrike">
                          <a:effectLst/>
                        </a:rPr>
                        <a:t/>
                      </a:r>
                      <a:br>
                        <a:rPr lang="nl-NL" sz="800" u="none" strike="noStrike">
                          <a:effectLst/>
                        </a:rPr>
                      </a:br>
                      <a:r>
                        <a:rPr lang="nl-NL" sz="800" u="none" strike="noStrike">
                          <a:effectLst/>
                        </a:rPr>
                        <a:t>[levels above OEL]</a:t>
                      </a:r>
                      <a:endParaRPr lang="nl-NL" sz="800" b="0" i="0" u="none" strike="noStrike">
                        <a:solidFill>
                          <a:srgbClr val="000000"/>
                        </a:solidFill>
                        <a:effectLst/>
                        <a:latin typeface="Calibri"/>
                      </a:endParaRPr>
                    </a:p>
                  </a:txBody>
                  <a:tcPr marL="817" marR="817" marT="611" marB="0"/>
                </a:tc>
              </a:tr>
              <a:tr h="797505">
                <a:tc>
                  <a:txBody>
                    <a:bodyPr/>
                    <a:lstStyle/>
                    <a:p>
                      <a:pPr algn="l" fontAlgn="t"/>
                      <a:r>
                        <a:rPr lang="nl-NL" sz="800" u="none" strike="noStrike">
                          <a:effectLst/>
                        </a:rPr>
                        <a:t>1-bromopropane (1-BP)</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Dry cleaner</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lightheadedness</a:t>
                      </a:r>
                      <a:endParaRPr lang="nl-NL"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New use (conversion from perchloroethylene to 1-BP).</a:t>
                      </a:r>
                      <a:br>
                        <a:rPr lang="en-US" sz="800" u="none" strike="noStrike">
                          <a:effectLst/>
                        </a:rPr>
                      </a:br>
                      <a:r>
                        <a:rPr lang="en-US" sz="800" u="none" strike="noStrike">
                          <a:effectLst/>
                        </a:rPr>
                        <a:t/>
                      </a:r>
                      <a:br>
                        <a:rPr lang="en-US" sz="800" u="none" strike="noStrike">
                          <a:effectLst/>
                        </a:rPr>
                      </a:br>
                      <a:r>
                        <a:rPr lang="en-US" sz="800" u="none" strike="noStrike">
                          <a:effectLst/>
                        </a:rPr>
                        <a:t>Insufficient protection</a:t>
                      </a:r>
                      <a:endParaRPr lang="en-US" sz="800" b="0" i="0" u="none" strike="noStrike">
                        <a:solidFill>
                          <a:srgbClr val="000000"/>
                        </a:solidFill>
                        <a:effectLst/>
                        <a:latin typeface="Calibri"/>
                      </a:endParaRPr>
                    </a:p>
                  </a:txBody>
                  <a:tcPr marL="817" marR="817" marT="611" marB="0"/>
                </a:tc>
              </a:tr>
              <a:tr h="1480559">
                <a:tc>
                  <a:txBody>
                    <a:bodyPr/>
                    <a:lstStyle/>
                    <a:p>
                      <a:pPr algn="l" fontAlgn="t"/>
                      <a:r>
                        <a:rPr lang="nl-NL" sz="800" u="none" strike="noStrike" dirty="0" err="1">
                          <a:effectLst/>
                        </a:rPr>
                        <a:t>Cobalt</a:t>
                      </a:r>
                      <a:endParaRPr lang="nl-NL" sz="800" b="0" i="0" u="none" strike="noStrike" dirty="0">
                        <a:solidFill>
                          <a:srgbClr val="000000"/>
                        </a:solidFill>
                        <a:effectLst/>
                        <a:latin typeface="Calibri"/>
                      </a:endParaRPr>
                    </a:p>
                  </a:txBody>
                  <a:tcPr marL="817" marR="817" marT="611" marB="0"/>
                </a:tc>
                <a:tc>
                  <a:txBody>
                    <a:bodyPr/>
                    <a:lstStyle/>
                    <a:p>
                      <a:pPr algn="l" fontAlgn="t"/>
                      <a:r>
                        <a:rPr lang="nl-NL" sz="800" u="none" strike="noStrike" dirty="0" err="1">
                          <a:effectLst/>
                        </a:rPr>
                        <a:t>Cemented</a:t>
                      </a:r>
                      <a:r>
                        <a:rPr lang="nl-NL" sz="800" u="none" strike="noStrike" dirty="0">
                          <a:effectLst/>
                        </a:rPr>
                        <a:t> </a:t>
                      </a:r>
                      <a:r>
                        <a:rPr lang="nl-NL" sz="800" u="none" strike="noStrike" dirty="0" err="1">
                          <a:effectLst/>
                        </a:rPr>
                        <a:t>tungsten</a:t>
                      </a:r>
                      <a:r>
                        <a:rPr lang="nl-NL" sz="800" u="none" strike="noStrike" dirty="0">
                          <a:effectLst/>
                        </a:rPr>
                        <a:t> carbide </a:t>
                      </a:r>
                      <a:r>
                        <a:rPr lang="nl-NL" sz="800" u="none" strike="noStrike" dirty="0" err="1">
                          <a:effectLst/>
                        </a:rPr>
                        <a:t>workers</a:t>
                      </a:r>
                      <a:endParaRPr lang="nl-NL" sz="800" b="0" i="0" u="none" strike="noStrike" dirty="0">
                        <a:solidFill>
                          <a:srgbClr val="000000"/>
                        </a:solidFill>
                        <a:effectLst/>
                        <a:latin typeface="Calibri"/>
                      </a:endParaRPr>
                    </a:p>
                  </a:txBody>
                  <a:tcPr marL="817" marR="817" marT="611" marB="0"/>
                </a:tc>
                <a:tc>
                  <a:txBody>
                    <a:bodyPr/>
                    <a:lstStyle/>
                    <a:p>
                      <a:pPr algn="l" fontAlgn="t"/>
                      <a:r>
                        <a:rPr lang="en-US" sz="800" u="none" strike="noStrike">
                          <a:effectLst/>
                        </a:rPr>
                        <a:t>Hard metal lung disease and occupational asthma</a:t>
                      </a:r>
                      <a:endParaRPr lang="en-US" sz="800" b="0" i="0" u="none" strike="noStrike">
                        <a:solidFill>
                          <a:srgbClr val="000000"/>
                        </a:solidFill>
                        <a:effectLst/>
                        <a:latin typeface="Calibri"/>
                      </a:endParaRPr>
                    </a:p>
                  </a:txBody>
                  <a:tcPr marL="817" marR="817" marT="611" marB="0"/>
                </a:tc>
                <a:tc>
                  <a:txBody>
                    <a:bodyPr/>
                    <a:lstStyle/>
                    <a:p>
                      <a:pPr algn="l" fontAlgn="t"/>
                      <a:r>
                        <a:rPr lang="en-US" sz="800" u="none" strike="noStrike">
                          <a:effectLst/>
                        </a:rPr>
                        <a:t>Insufficient protection / new exposure scenario</a:t>
                      </a:r>
                      <a:br>
                        <a:rPr lang="en-US" sz="800" u="none" strike="noStrike">
                          <a:effectLst/>
                        </a:rPr>
                      </a:br>
                      <a:r>
                        <a:rPr lang="en-US" sz="800" u="none" strike="noStrike">
                          <a:effectLst/>
                        </a:rPr>
                        <a:t/>
                      </a:r>
                      <a:br>
                        <a:rPr lang="en-US" sz="800" u="none" strike="noStrike">
                          <a:effectLst/>
                        </a:rPr>
                      </a:br>
                      <a:r>
                        <a:rPr lang="en-US" sz="800" u="none" strike="noStrike">
                          <a:effectLst/>
                        </a:rPr>
                        <a:t>[cobalt exposures exceeded the NIOSH REL and/or the OSHA PEL. Combination of cobalt with tungsten carbide is more potent than cobalt alone]</a:t>
                      </a:r>
                      <a:endParaRPr lang="en-US" sz="800" b="0" i="0" u="none" strike="noStrike">
                        <a:solidFill>
                          <a:srgbClr val="000000"/>
                        </a:solidFill>
                        <a:effectLst/>
                        <a:latin typeface="Calibri"/>
                      </a:endParaRPr>
                    </a:p>
                  </a:txBody>
                  <a:tcPr marL="817" marR="817" marT="611" marB="0"/>
                </a:tc>
              </a:tr>
              <a:tr h="1594400">
                <a:tc>
                  <a:txBody>
                    <a:bodyPr/>
                    <a:lstStyle/>
                    <a:p>
                      <a:pPr algn="l" fontAlgn="t"/>
                      <a:r>
                        <a:rPr lang="nl-NL" sz="800" u="none" strike="noStrike">
                          <a:effectLst/>
                        </a:rPr>
                        <a:t>Hypothesis: glyphosate  </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Unknown</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Rhabdomyolysis (acute muscular wasting syndrome)</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New risk</a:t>
                      </a:r>
                      <a:br>
                        <a:rPr lang="nl-NL" sz="800" u="none" strike="noStrike">
                          <a:effectLst/>
                        </a:rPr>
                      </a:br>
                      <a:r>
                        <a:rPr lang="nl-NL" sz="800" u="none" strike="noStrike">
                          <a:effectLst/>
                        </a:rPr>
                        <a:t/>
                      </a:r>
                      <a:br>
                        <a:rPr lang="nl-NL" sz="800" u="none" strike="noStrike">
                          <a:effectLst/>
                        </a:rPr>
                      </a:br>
                      <a:r>
                        <a:rPr lang="nl-NL" sz="800" u="none" strike="noStrike">
                          <a:effectLst/>
                        </a:rPr>
                        <a:t>[also cases showing a correlation of rhabdomyolysis and other pesticides (phenoxyacid herbicides  and organophosphorous insecticides). Meulenbelt 1988: rhabdomyolysis by intramuscular injection] </a:t>
                      </a:r>
                      <a:endParaRPr lang="nl-NL" sz="800" b="0" i="0" u="none" strike="noStrike">
                        <a:solidFill>
                          <a:srgbClr val="000000"/>
                        </a:solidFill>
                        <a:effectLst/>
                        <a:latin typeface="Calibri"/>
                      </a:endParaRPr>
                    </a:p>
                  </a:txBody>
                  <a:tcPr marL="817" marR="817" marT="611" marB="0"/>
                </a:tc>
              </a:tr>
              <a:tr h="229211">
                <a:tc>
                  <a:txBody>
                    <a:bodyPr/>
                    <a:lstStyle/>
                    <a:p>
                      <a:pPr algn="l" fontAlgn="t"/>
                      <a:r>
                        <a:rPr lang="nl-NL" sz="800" u="none" strike="noStrike">
                          <a:effectLst/>
                        </a:rPr>
                        <a:t>Hypothesis: aerosolised ribavirin </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Health care workers</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a:effectLst/>
                        </a:rPr>
                        <a:t>Asthma</a:t>
                      </a:r>
                      <a:endParaRPr lang="nl-NL" sz="800" b="0" i="0" u="none" strike="noStrike">
                        <a:solidFill>
                          <a:srgbClr val="000000"/>
                        </a:solidFill>
                        <a:effectLst/>
                        <a:latin typeface="Calibri"/>
                      </a:endParaRPr>
                    </a:p>
                  </a:txBody>
                  <a:tcPr marL="817" marR="817" marT="611" marB="0"/>
                </a:tc>
                <a:tc>
                  <a:txBody>
                    <a:bodyPr/>
                    <a:lstStyle/>
                    <a:p>
                      <a:pPr algn="l" fontAlgn="t"/>
                      <a:r>
                        <a:rPr lang="nl-NL" sz="800" u="none" strike="noStrike" dirty="0">
                          <a:effectLst/>
                        </a:rPr>
                        <a:t>New risk</a:t>
                      </a:r>
                      <a:endParaRPr lang="nl-NL" sz="800" b="0" i="0" u="none" strike="noStrike" dirty="0">
                        <a:solidFill>
                          <a:srgbClr val="000000"/>
                        </a:solidFill>
                        <a:effectLst/>
                        <a:latin typeface="Calibri"/>
                      </a:endParaRPr>
                    </a:p>
                  </a:txBody>
                  <a:tcPr marL="817" marR="817" marT="611"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44094554"/>
              </p:ext>
            </p:extLst>
          </p:nvPr>
        </p:nvGraphicFramePr>
        <p:xfrm>
          <a:off x="1" y="25063"/>
          <a:ext cx="9143999" cy="5115609"/>
        </p:xfrm>
        <a:graphic>
          <a:graphicData uri="http://schemas.openxmlformats.org/drawingml/2006/table">
            <a:tbl>
              <a:tblPr firstRow="1" firstCol="1" bandRow="1">
                <a:tableStyleId>{5C22544A-7EE6-4342-B048-85BDC9FD1C3A}</a:tableStyleId>
              </a:tblPr>
              <a:tblGrid>
                <a:gridCol w="899592"/>
                <a:gridCol w="576064"/>
                <a:gridCol w="1800200"/>
                <a:gridCol w="2160240"/>
                <a:gridCol w="2044784"/>
                <a:gridCol w="1663119"/>
              </a:tblGrid>
              <a:tr h="35103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nl-NL" sz="1100" b="1" i="0" u="none" strike="noStrike" cap="none" normalizeH="0" baseline="0" dirty="0">
                          <a:ln>
                            <a:noFill/>
                          </a:ln>
                          <a:solidFill>
                            <a:srgbClr val="FFFFFF"/>
                          </a:solidFill>
                          <a:effectLst/>
                          <a:latin typeface="+mn-lt"/>
                          <a:ea typeface="ＭＳ Ｐゴシック" charset="0"/>
                          <a:cs typeface="Arial" charset="0"/>
                        </a:rPr>
                        <a:t>Product</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nl-NL" sz="1100" b="1" i="0" u="none" strike="noStrike" cap="none" normalizeH="0" baseline="0">
                          <a:ln>
                            <a:noFill/>
                          </a:ln>
                          <a:solidFill>
                            <a:srgbClr val="FFFFFF"/>
                          </a:solidFill>
                          <a:effectLst/>
                          <a:latin typeface="+mn-lt"/>
                          <a:ea typeface="ＭＳ Ｐゴシック" charset="0"/>
                          <a:cs typeface="Arial" charset="0"/>
                        </a:rPr>
                        <a:t>Since</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nl-NL" sz="1100" b="1" i="0" u="none" strike="noStrike" cap="none" normalizeH="0" baseline="0" dirty="0">
                          <a:ln>
                            <a:noFill/>
                          </a:ln>
                          <a:solidFill>
                            <a:srgbClr val="FFFFFF"/>
                          </a:solidFill>
                          <a:effectLst/>
                          <a:latin typeface="+mn-lt"/>
                          <a:ea typeface="ＭＳ Ｐゴシック" charset="0"/>
                          <a:cs typeface="Arial" charset="0"/>
                        </a:rPr>
                        <a:t>Industrial </a:t>
                      </a:r>
                      <a:r>
                        <a:rPr kumimoji="0" lang="nl-NL" sz="1100" b="1" i="0" u="none" strike="noStrike" cap="none" normalizeH="0" baseline="0" dirty="0" err="1">
                          <a:ln>
                            <a:noFill/>
                          </a:ln>
                          <a:solidFill>
                            <a:srgbClr val="FFFFFF"/>
                          </a:solidFill>
                          <a:effectLst/>
                          <a:latin typeface="+mn-lt"/>
                          <a:ea typeface="ＭＳ Ｐゴシック" charset="0"/>
                          <a:cs typeface="Arial" charset="0"/>
                        </a:rPr>
                        <a:t>use</a:t>
                      </a:r>
                      <a:endParaRPr kumimoji="0" lang="nl-NL" sz="1100" b="1" i="0" u="none" strike="noStrike" cap="none" normalizeH="0" baseline="0" dirty="0">
                        <a:ln>
                          <a:noFill/>
                        </a:ln>
                        <a:solidFill>
                          <a:srgbClr val="FFFFFF"/>
                        </a:solidFill>
                        <a:effectLst/>
                        <a:latin typeface="+mn-lt"/>
                        <a:ea typeface="ＭＳ Ｐゴシック" charset="0"/>
                        <a:cs typeface="Arial" charset="0"/>
                      </a:endParaRP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nl-NL" sz="1100" b="1" i="0" u="none" strike="noStrike" cap="none" normalizeH="0" baseline="0">
                          <a:ln>
                            <a:noFill/>
                          </a:ln>
                          <a:solidFill>
                            <a:srgbClr val="FFFFFF"/>
                          </a:solidFill>
                          <a:effectLst/>
                          <a:latin typeface="+mn-lt"/>
                          <a:ea typeface="ＭＳ Ｐゴシック" charset="0"/>
                          <a:cs typeface="Arial" charset="0"/>
                        </a:rPr>
                        <a:t>First reports on cancer</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nl-NL" sz="1100" b="1" i="0" u="none" strike="noStrike" cap="none" normalizeH="0" baseline="0">
                          <a:ln>
                            <a:noFill/>
                          </a:ln>
                          <a:solidFill>
                            <a:srgbClr val="FFFFFF"/>
                          </a:solidFill>
                          <a:effectLst/>
                          <a:latin typeface="+mn-lt"/>
                          <a:ea typeface="ＭＳ Ｐゴシック" charset="0"/>
                          <a:cs typeface="Arial" charset="0"/>
                        </a:rPr>
                        <a:t>Important publications/reports</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nl-NL" sz="1100" b="1" i="0" u="none" strike="noStrike" cap="none" normalizeH="0" baseline="0">
                          <a:ln>
                            <a:noFill/>
                          </a:ln>
                          <a:solidFill>
                            <a:srgbClr val="FFFFFF"/>
                          </a:solidFill>
                          <a:effectLst/>
                          <a:latin typeface="+mn-lt"/>
                          <a:ea typeface="ＭＳ Ｐゴシック" charset="0"/>
                          <a:cs typeface="Arial" charset="0"/>
                        </a:rPr>
                        <a:t>Regulatory steps</a:t>
                      </a:r>
                    </a:p>
                  </a:txBody>
                  <a:tcPr marL="35997" marR="35997" marT="3994" marB="27004" horzOverflow="overflow"/>
                </a:tc>
              </a:tr>
              <a:tr h="115113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nl-NL" sz="1100" b="1" i="0" u="none" strike="noStrike" cap="none" normalizeH="0" baseline="0" dirty="0" err="1">
                          <a:ln>
                            <a:noFill/>
                          </a:ln>
                          <a:solidFill>
                            <a:srgbClr val="FFFFFF"/>
                          </a:solidFill>
                          <a:effectLst/>
                          <a:latin typeface="+mn-lt"/>
                          <a:ea typeface="ＭＳ Ｐゴシック" charset="0"/>
                          <a:cs typeface="Arial" charset="0"/>
                        </a:rPr>
                        <a:t>Asbestos</a:t>
                      </a:r>
                      <a:endParaRPr kumimoji="0" lang="nl-NL" sz="1100" b="1" i="0" u="none" strike="noStrike" cap="none" normalizeH="0" baseline="0" dirty="0">
                        <a:ln>
                          <a:noFill/>
                        </a:ln>
                        <a:solidFill>
                          <a:srgbClr val="FFFFFF"/>
                        </a:solidFill>
                        <a:effectLst/>
                        <a:latin typeface="+mn-lt"/>
                        <a:ea typeface="ＭＳ Ｐゴシック" charset="0"/>
                        <a:cs typeface="Arial" charset="0"/>
                      </a:endParaRP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rgbClr val="000000"/>
                          </a:solidFill>
                          <a:effectLst/>
                          <a:latin typeface="+mn-lt"/>
                          <a:ea typeface="ＭＳ Ｐゴシック" charset="0"/>
                          <a:cs typeface="Arial" charset="0"/>
                        </a:rPr>
                        <a:t>1879</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mn-lt"/>
                          <a:ea typeface="ＭＳ Ｐゴシック" charset="0"/>
                          <a:cs typeface="Arial" charset="0"/>
                        </a:rPr>
                        <a:t>Asbestos mining, insulation, building material etc.</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mn-lt"/>
                          <a:ea typeface="ＭＳ Ｐゴシック" charset="0"/>
                          <a:cs typeface="Arial" charset="0"/>
                        </a:rPr>
                        <a:t>1935–49 Lung cancer cases reported in asbestos manufacturing workers; 1959–60 Mesothelioma cancer in workers and public identified in South Africa</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mn-lt"/>
                          <a:ea typeface="ＭＳ Ｐゴシック" charset="0"/>
                          <a:cs typeface="Arial" charset="0"/>
                        </a:rPr>
                        <a:t>1955 Doll establishes high lung cancer risk in Rochdale asbestos workers; 1959–60 Mesothelioma cancer in workers and public identified in South Africa; </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mn-lt"/>
                          <a:ea typeface="ＭＳ Ｐゴシック" charset="0"/>
                          <a:cs typeface="Arial" charset="0"/>
                        </a:rPr>
                        <a:t>First asbestos ban 1989 Iceland and ongoing. </a:t>
                      </a:r>
                    </a:p>
                  </a:txBody>
                  <a:tcPr marL="35997" marR="35997" marT="3994" marB="27004" horzOverflow="overflow"/>
                </a:tc>
              </a:tr>
              <a:tr h="115113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nl-NL" sz="1100" b="1" i="0" u="none" strike="noStrike" cap="none" normalizeH="0" baseline="0">
                          <a:ln>
                            <a:noFill/>
                          </a:ln>
                          <a:solidFill>
                            <a:srgbClr val="FFFFFF"/>
                          </a:solidFill>
                          <a:effectLst/>
                          <a:latin typeface="+mn-lt"/>
                          <a:ea typeface="ＭＳ Ｐゴシック" charset="0"/>
                          <a:cs typeface="Arial" charset="0"/>
                        </a:rPr>
                        <a:t>Benzene</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nl-NL" sz="1100" b="0" i="0" u="none" strike="noStrike" cap="none" normalizeH="0" baseline="0">
                          <a:ln>
                            <a:noFill/>
                          </a:ln>
                          <a:solidFill>
                            <a:srgbClr val="000000"/>
                          </a:solidFill>
                          <a:effectLst/>
                          <a:latin typeface="+mn-lt"/>
                          <a:ea typeface="ＭＳ Ｐゴシック" charset="0"/>
                          <a:cs typeface="Arial" charset="0"/>
                        </a:rPr>
                        <a:t>1900</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cs typeface="Arial" charset="0"/>
                        </a:rPr>
                        <a:t>Solvent in production of artificial leather, rubber goods, glue, printing, paint, coatings, dry cleaning, automobile manufacturing, etc.</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cs typeface="Arial" charset="0"/>
                        </a:rPr>
                        <a:t>In 1928 first case of benzene-induced leukemia: acute lymphatic leukemia in a pharmaceutical worker with high benzene exposure levels</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mn-lt"/>
                          <a:ea typeface="ＭＳ Ｐゴシック" charset="0"/>
                          <a:cs typeface="Arial" charset="0"/>
                        </a:rPr>
                        <a:t>1977 - Infante et al. publish the first cohort study of workers linking benzene exposure directly to leukemia</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mn-lt"/>
                          <a:ea typeface="ＭＳ Ｐゴシック" charset="0"/>
                          <a:cs typeface="Arial" charset="0"/>
                        </a:rPr>
                        <a:t>1982 -IARC evaluated benzene as having “sufficient evidence that benzene is carcinogenic to man,” </a:t>
                      </a:r>
                    </a:p>
                  </a:txBody>
                  <a:tcPr marL="35997" marR="35997" marT="3994" marB="27004" horzOverflow="overflow"/>
                </a:tc>
              </a:tr>
              <a:tr h="115113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nl-NL" sz="1100" b="1" i="0" u="none" strike="noStrike" cap="none" normalizeH="0" baseline="0" dirty="0">
                          <a:ln>
                            <a:noFill/>
                          </a:ln>
                          <a:solidFill>
                            <a:srgbClr val="FFFFFF"/>
                          </a:solidFill>
                          <a:effectLst/>
                          <a:latin typeface="+mn-lt"/>
                          <a:ea typeface="ＭＳ Ｐゴシック" charset="0"/>
                          <a:cs typeface="Arial" charset="0"/>
                        </a:rPr>
                        <a:t>Radium</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nl-NL" sz="1100" b="0" i="0" u="none" strike="noStrike" cap="none" normalizeH="0" baseline="0">
                          <a:ln>
                            <a:noFill/>
                          </a:ln>
                          <a:solidFill>
                            <a:srgbClr val="000000"/>
                          </a:solidFill>
                          <a:effectLst/>
                          <a:latin typeface="+mn-lt"/>
                          <a:ea typeface="ＭＳ Ｐゴシック" charset="0"/>
                          <a:cs typeface="Arial" charset="0"/>
                        </a:rPr>
                        <a:t>1898</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mn-lt"/>
                          <a:ea typeface="ＭＳ Ｐゴシック" charset="0"/>
                          <a:cs typeface="Arial" charset="0"/>
                        </a:rPr>
                        <a:t>Among others, painting watches with radium containing paint</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cs typeface="Arial" charset="0"/>
                        </a:rPr>
                        <a:t>1923 - first bone sarcoma recorded in this group of women in; there have been 55 cancers in a population of nearly 3000 women (</a:t>
                      </a:r>
                      <a:r>
                        <a:rPr kumimoji="0" lang="en-US" sz="1100" b="0" i="0" u="none" strike="noStrike" cap="none" normalizeH="0" baseline="0" dirty="0" err="1" smtClean="0">
                          <a:ln>
                            <a:noFill/>
                          </a:ln>
                          <a:solidFill>
                            <a:srgbClr val="000000"/>
                          </a:solidFill>
                          <a:effectLst/>
                          <a:latin typeface="+mn-lt"/>
                          <a:ea typeface="ＭＳ Ｐゴシック" charset="0"/>
                          <a:cs typeface="Arial" charset="0"/>
                        </a:rPr>
                        <a:t>incl</a:t>
                      </a:r>
                      <a:r>
                        <a:rPr kumimoji="0" lang="en-US" sz="1100" b="0" i="0" u="none" strike="noStrike" cap="none" normalizeH="0" baseline="0" dirty="0" smtClean="0">
                          <a:ln>
                            <a:noFill/>
                          </a:ln>
                          <a:solidFill>
                            <a:srgbClr val="000000"/>
                          </a:solidFill>
                          <a:effectLst/>
                          <a:latin typeface="+mn-lt"/>
                          <a:ea typeface="ＭＳ Ｐゴシック" charset="0"/>
                          <a:cs typeface="Arial" charset="0"/>
                        </a:rPr>
                        <a:t> </a:t>
                      </a:r>
                      <a:r>
                        <a:rPr kumimoji="0" lang="en-US" sz="1100" b="0" i="0" u="none" strike="noStrike" cap="none" normalizeH="0" baseline="0" dirty="0" err="1">
                          <a:ln>
                            <a:noFill/>
                          </a:ln>
                          <a:solidFill>
                            <a:srgbClr val="000000"/>
                          </a:solidFill>
                          <a:effectLst/>
                          <a:latin typeface="+mn-lt"/>
                          <a:ea typeface="ＭＳ Ｐゴシック" charset="0"/>
                          <a:cs typeface="Arial" charset="0"/>
                        </a:rPr>
                        <a:t>leukaemia</a:t>
                      </a:r>
                      <a:r>
                        <a:rPr kumimoji="0" lang="en-US" sz="1100" b="0" i="0" u="none" strike="noStrike" cap="none" normalizeH="0" baseline="0" dirty="0">
                          <a:ln>
                            <a:noFill/>
                          </a:ln>
                          <a:solidFill>
                            <a:srgbClr val="000000"/>
                          </a:solidFill>
                          <a:effectLst/>
                          <a:latin typeface="+mn-lt"/>
                          <a:ea typeface="ＭＳ Ｐゴシック" charset="0"/>
                          <a:cs typeface="Arial" charset="0"/>
                        </a:rPr>
                        <a:t> and breast cancer). </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cs typeface="Arial" charset="0"/>
                        </a:rPr>
                        <a:t>1949 - International Committee on Radiological Protection (ICRP):  no dose threshold for radiation-induced cancer</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mn-lt"/>
                          <a:ea typeface="ＭＳ Ｐゴシック" charset="0"/>
                          <a:cs typeface="Arial" charset="0"/>
                        </a:rPr>
                        <a:t>1996 - EU Directive on Ionising Radiations based on ICRP 60 which will be mandatory on member states.</a:t>
                      </a:r>
                    </a:p>
                  </a:txBody>
                  <a:tcPr marL="35997" marR="35997" marT="3994" marB="27004" horzOverflow="overflow"/>
                </a:tc>
              </a:tr>
              <a:tr h="131115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nl-NL" sz="1100" b="1" i="0" u="none" strike="noStrike" cap="none" normalizeH="0" baseline="0">
                          <a:ln>
                            <a:noFill/>
                          </a:ln>
                          <a:solidFill>
                            <a:srgbClr val="FFFFFF"/>
                          </a:solidFill>
                          <a:effectLst/>
                          <a:latin typeface="+mn-lt"/>
                          <a:ea typeface="ＭＳ Ｐゴシック" charset="0"/>
                          <a:cs typeface="Arial" charset="0"/>
                        </a:rPr>
                        <a:t>Vinyl chloride</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nl-NL" sz="1100" b="0" i="0" u="none" strike="noStrike" cap="none" normalizeH="0" baseline="0">
                          <a:ln>
                            <a:noFill/>
                          </a:ln>
                          <a:solidFill>
                            <a:srgbClr val="000000"/>
                          </a:solidFill>
                          <a:effectLst/>
                          <a:latin typeface="+mn-lt"/>
                          <a:ea typeface="ＭＳ Ｐゴシック" charset="0"/>
                          <a:cs typeface="Arial" charset="0"/>
                        </a:rPr>
                        <a:t>1930</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mn-lt"/>
                          <a:ea typeface="ＭＳ Ｐゴシック" charset="0"/>
                          <a:cs typeface="Arial" charset="0"/>
                        </a:rPr>
                        <a:t>Production of vinyl chloride and derivatives; PVC processing, hairdressers and barbers using hairspray containing vinyl chloride</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cs typeface="Arial" charset="0"/>
                        </a:rPr>
                        <a:t>1967 - 1973, 4 cases of </a:t>
                      </a:r>
                      <a:r>
                        <a:rPr kumimoji="0" lang="en-US" sz="1100" b="0" i="0" u="none" strike="noStrike" cap="none" normalizeH="0" baseline="0" dirty="0" err="1">
                          <a:ln>
                            <a:noFill/>
                          </a:ln>
                          <a:solidFill>
                            <a:srgbClr val="000000"/>
                          </a:solidFill>
                          <a:effectLst/>
                          <a:latin typeface="+mn-lt"/>
                          <a:ea typeface="ＭＳ Ｐゴシック" charset="0"/>
                          <a:cs typeface="Arial" charset="0"/>
                        </a:rPr>
                        <a:t>angio</a:t>
                      </a:r>
                      <a:r>
                        <a:rPr kumimoji="0" lang="en-US" sz="1100" b="0" i="0" u="none" strike="noStrike" cap="none" normalizeH="0" baseline="0" dirty="0">
                          <a:ln>
                            <a:noFill/>
                          </a:ln>
                          <a:solidFill>
                            <a:srgbClr val="000000"/>
                          </a:solidFill>
                          <a:effectLst/>
                          <a:latin typeface="+mn-lt"/>
                          <a:ea typeface="ＭＳ Ｐゴシック" charset="0"/>
                          <a:cs typeface="Arial" charset="0"/>
                        </a:rPr>
                        <a:t> sarcoma of the liver among men employed in the polyvinyl chloride polymerization section of </a:t>
                      </a:r>
                      <a:r>
                        <a:rPr kumimoji="0" lang="en-US" sz="1100" b="0" i="0" u="none" strike="noStrike" cap="none" normalizeH="0" baseline="0" dirty="0" err="1">
                          <a:ln>
                            <a:noFill/>
                          </a:ln>
                          <a:solidFill>
                            <a:srgbClr val="000000"/>
                          </a:solidFill>
                          <a:effectLst/>
                          <a:latin typeface="+mn-lt"/>
                          <a:ea typeface="ＭＳ Ｐゴシック" charset="0"/>
                          <a:cs typeface="Arial" charset="0"/>
                        </a:rPr>
                        <a:t>tyre</a:t>
                      </a:r>
                      <a:r>
                        <a:rPr kumimoji="0" lang="en-US" sz="1100" b="0" i="0" u="none" strike="noStrike" cap="none" normalizeH="0" baseline="0" dirty="0">
                          <a:ln>
                            <a:noFill/>
                          </a:ln>
                          <a:solidFill>
                            <a:srgbClr val="000000"/>
                          </a:solidFill>
                          <a:effectLst/>
                          <a:latin typeface="+mn-lt"/>
                          <a:ea typeface="ＭＳ Ｐゴシック" charset="0"/>
                          <a:cs typeface="Arial" charset="0"/>
                        </a:rPr>
                        <a:t> plant</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mn-lt"/>
                          <a:ea typeface="ＭＳ Ｐゴシック" charset="0"/>
                          <a:cs typeface="Arial" charset="0"/>
                        </a:rPr>
                        <a:t>Two cohort studies publishing in 1981 (USA) and 1991 (Europe)</a:t>
                      </a:r>
                    </a:p>
                  </a:txBody>
                  <a:tcPr marL="35997" marR="35997" marT="3994" marB="27004"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cs typeface="Arial" charset="0"/>
                        </a:rPr>
                        <a:t>Vinyl chloride was considered by previous IARC Working Groups in 1974, 1978, 1987, and 2007 (IARC, 1974, 1979, 1987, 2008).</a:t>
                      </a:r>
                    </a:p>
                  </a:txBody>
                  <a:tcPr marL="35997" marR="35997" marT="3994" marB="27004" horzOverflow="overflow"/>
                </a:tc>
              </a:tr>
            </a:tbl>
          </a:graphicData>
        </a:graphic>
      </p:graphicFrame>
    </p:spTree>
    <p:extLst>
      <p:ext uri="{BB962C8B-B14F-4D97-AF65-F5344CB8AC3E}">
        <p14:creationId xmlns:p14="http://schemas.microsoft.com/office/powerpoint/2010/main" val="220170431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Pharmaco</a:t>
            </a:r>
            <a:r>
              <a:rPr lang="en-US" dirty="0" smtClean="0"/>
              <a:t>-vigilance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Science </a:t>
            </a:r>
            <a:r>
              <a:rPr lang="en-US" dirty="0"/>
              <a:t>and activities relating to the </a:t>
            </a:r>
            <a:r>
              <a:rPr lang="en-US" b="1" dirty="0"/>
              <a:t>detection, assessment, understanding</a:t>
            </a:r>
            <a:r>
              <a:rPr lang="en-US" dirty="0"/>
              <a:t> and </a:t>
            </a:r>
            <a:r>
              <a:rPr lang="en-US" b="1" dirty="0"/>
              <a:t>prevention</a:t>
            </a:r>
            <a:r>
              <a:rPr lang="en-US" dirty="0"/>
              <a:t> of </a:t>
            </a:r>
            <a:r>
              <a:rPr lang="en-US" b="1" dirty="0"/>
              <a:t>adverse effects</a:t>
            </a:r>
            <a:r>
              <a:rPr lang="en-US" dirty="0"/>
              <a:t> or any other </a:t>
            </a:r>
            <a:r>
              <a:rPr lang="en-US" b="1" dirty="0">
                <a:solidFill>
                  <a:srgbClr val="FF0000"/>
                </a:solidFill>
              </a:rPr>
              <a:t>drug</a:t>
            </a:r>
            <a:r>
              <a:rPr lang="en-US" dirty="0"/>
              <a:t>-related </a:t>
            </a:r>
            <a:r>
              <a:rPr lang="en-US" dirty="0" smtClean="0"/>
              <a:t>problem </a:t>
            </a:r>
            <a:endParaRPr lang="en-US" dirty="0"/>
          </a:p>
        </p:txBody>
      </p:sp>
      <p:sp>
        <p:nvSpPr>
          <p:cNvPr id="4" name="Text Placeholder 3"/>
          <p:cNvSpPr>
            <a:spLocks noGrp="1"/>
          </p:cNvSpPr>
          <p:nvPr>
            <p:ph type="body" sz="quarter" idx="11"/>
          </p:nvPr>
        </p:nvSpPr>
        <p:spPr/>
        <p:txBody>
          <a:bodyPr/>
          <a:lstStyle/>
          <a:p>
            <a:endParaRPr lang="en-GB"/>
          </a:p>
        </p:txBody>
      </p:sp>
      <p:pic>
        <p:nvPicPr>
          <p:cNvPr id="5" name="Content Placeholder 4"/>
          <p:cNvPicPr>
            <a:picLocks noGrp="1" noChangeAspect="1"/>
          </p:cNvPicPr>
          <p:nvPr>
            <p:ph idx="13"/>
          </p:nvPr>
        </p:nvPicPr>
        <p:blipFill>
          <a:blip r:embed="rId2"/>
          <a:srcRect l="11164" r="11164"/>
          <a:stretch>
            <a:fillRect/>
          </a:stretch>
        </p:blipFill>
        <p:spPr/>
      </p:pic>
    </p:spTree>
    <p:extLst>
      <p:ext uri="{BB962C8B-B14F-4D97-AF65-F5344CB8AC3E}">
        <p14:creationId xmlns:p14="http://schemas.microsoft.com/office/powerpoint/2010/main" val="268193864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OSH-vigilance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Science </a:t>
            </a:r>
            <a:r>
              <a:rPr lang="en-US" dirty="0"/>
              <a:t>and activities relating to the </a:t>
            </a:r>
            <a:r>
              <a:rPr lang="en-US" b="1" dirty="0"/>
              <a:t>detection, assessment, understanding</a:t>
            </a:r>
            <a:r>
              <a:rPr lang="en-US" dirty="0"/>
              <a:t> and </a:t>
            </a:r>
            <a:r>
              <a:rPr lang="en-US" b="1" dirty="0"/>
              <a:t>prevention</a:t>
            </a:r>
            <a:r>
              <a:rPr lang="en-US" dirty="0"/>
              <a:t> of </a:t>
            </a:r>
            <a:r>
              <a:rPr lang="en-US" b="1" dirty="0"/>
              <a:t>adverse effects</a:t>
            </a:r>
            <a:r>
              <a:rPr lang="en-US" dirty="0"/>
              <a:t> or any other </a:t>
            </a:r>
            <a:r>
              <a:rPr lang="en-US" b="1" dirty="0" smtClean="0">
                <a:solidFill>
                  <a:srgbClr val="FF0000"/>
                </a:solidFill>
              </a:rPr>
              <a:t>occupational</a:t>
            </a:r>
            <a:r>
              <a:rPr lang="en-US" dirty="0" smtClean="0"/>
              <a:t>-</a:t>
            </a:r>
            <a:r>
              <a:rPr lang="en-US" dirty="0"/>
              <a:t>related </a:t>
            </a:r>
            <a:r>
              <a:rPr lang="en-US" dirty="0" smtClean="0"/>
              <a:t>problem </a:t>
            </a:r>
            <a:endParaRPr lang="en-US" dirty="0"/>
          </a:p>
        </p:txBody>
      </p:sp>
      <p:sp>
        <p:nvSpPr>
          <p:cNvPr id="4" name="Text Placeholder 3"/>
          <p:cNvSpPr>
            <a:spLocks noGrp="1"/>
          </p:cNvSpPr>
          <p:nvPr>
            <p:ph type="body" sz="quarter" idx="11"/>
          </p:nvPr>
        </p:nvSpPr>
        <p:spPr/>
        <p:txBody>
          <a:bodyPr/>
          <a:lstStyle/>
          <a:p>
            <a:endParaRPr lang="en-GB"/>
          </a:p>
        </p:txBody>
      </p:sp>
      <p:pic>
        <p:nvPicPr>
          <p:cNvPr id="6" name="Picture 8" descr="http://www.ecouterre.com/wp-content/uploads/2013/07/sandblasting-china-denim-2-537x402.jpg"/>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l="6312" r="631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96055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New </a:t>
            </a:r>
            <a:r>
              <a:rPr lang="fr-FR" dirty="0" err="1" smtClean="0"/>
              <a:t>work-related</a:t>
            </a:r>
            <a:r>
              <a:rPr lang="fr-FR" dirty="0" smtClean="0"/>
              <a:t> </a:t>
            </a:r>
            <a:r>
              <a:rPr lang="fr-FR" dirty="0" err="1" smtClean="0"/>
              <a:t>disease</a:t>
            </a:r>
            <a:endParaRPr lang="fr-FR" dirty="0"/>
          </a:p>
        </p:txBody>
      </p:sp>
      <p:sp>
        <p:nvSpPr>
          <p:cNvPr id="7" name="Content Placeholder 6"/>
          <p:cNvSpPr>
            <a:spLocks noGrp="1"/>
          </p:cNvSpPr>
          <p:nvPr>
            <p:ph idx="1"/>
          </p:nvPr>
        </p:nvSpPr>
        <p:spPr>
          <a:prstGeom prst="triangle">
            <a:avLst/>
          </a:prstGeom>
        </p:spPr>
        <p:txBody>
          <a:bodyPr/>
          <a:lstStyle/>
          <a:p>
            <a:endParaRPr lang="fr-FR" dirty="0" smtClean="0"/>
          </a:p>
          <a:p>
            <a:endParaRPr lang="fr-FR" dirty="0" smtClean="0"/>
          </a:p>
          <a:p>
            <a:endParaRPr lang="fr-FR" dirty="0"/>
          </a:p>
        </p:txBody>
      </p:sp>
      <p:sp>
        <p:nvSpPr>
          <p:cNvPr id="3" name="Text Placeholder 2"/>
          <p:cNvSpPr>
            <a:spLocks noGrp="1"/>
          </p:cNvSpPr>
          <p:nvPr>
            <p:ph type="body" sz="quarter" idx="11"/>
          </p:nvPr>
        </p:nvSpPr>
        <p:spPr/>
        <p:txBody>
          <a:bodyPr/>
          <a:lstStyle/>
          <a:p>
            <a:endParaRPr lang="en-US"/>
          </a:p>
        </p:txBody>
      </p:sp>
      <p:graphicFrame>
        <p:nvGraphicFramePr>
          <p:cNvPr id="9" name="Diagram 8"/>
          <p:cNvGraphicFramePr>
            <a:graphicFrameLocks noChangeAspect="1"/>
          </p:cNvGraphicFramePr>
          <p:nvPr>
            <p:extLst>
              <p:ext uri="{D42A27DB-BD31-4B8C-83A1-F6EECF244321}">
                <p14:modId xmlns:p14="http://schemas.microsoft.com/office/powerpoint/2010/main" val="2885472661"/>
              </p:ext>
            </p:extLst>
          </p:nvPr>
        </p:nvGraphicFramePr>
        <p:xfrm>
          <a:off x="1841492" y="1006101"/>
          <a:ext cx="5340600" cy="356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8672500"/>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Objectives</a:t>
            </a:r>
            <a:endParaRPr lang="fr-FR" dirty="0"/>
          </a:p>
        </p:txBody>
      </p:sp>
      <p:sp>
        <p:nvSpPr>
          <p:cNvPr id="9" name="Content Placeholder 8"/>
          <p:cNvSpPr>
            <a:spLocks noGrp="1"/>
          </p:cNvSpPr>
          <p:nvPr>
            <p:ph idx="1"/>
          </p:nvPr>
        </p:nvSpPr>
        <p:spPr>
          <a:xfrm>
            <a:off x="5243252" y="1274326"/>
            <a:ext cx="3633973" cy="2697600"/>
          </a:xfrm>
        </p:spPr>
        <p:txBody>
          <a:bodyPr/>
          <a:lstStyle/>
          <a:p>
            <a:r>
              <a:rPr lang="en-US" dirty="0" smtClean="0"/>
              <a:t>On line </a:t>
            </a:r>
            <a:endParaRPr lang="en-US" dirty="0"/>
          </a:p>
          <a:p>
            <a:endParaRPr lang="en-US" dirty="0" smtClean="0"/>
          </a:p>
          <a:p>
            <a:r>
              <a:rPr lang="en-US" dirty="0" smtClean="0"/>
              <a:t>New links between work and health</a:t>
            </a:r>
            <a:endParaRPr lang="en-US" dirty="0"/>
          </a:p>
          <a:p>
            <a:endParaRPr lang="en-US" dirty="0" smtClean="0"/>
          </a:p>
          <a:p>
            <a:r>
              <a:rPr lang="en-US" dirty="0"/>
              <a:t>P</a:t>
            </a:r>
            <a:r>
              <a:rPr lang="en-US" dirty="0" smtClean="0"/>
              <a:t>anel of clinical occupational health specialists</a:t>
            </a:r>
          </a:p>
          <a:p>
            <a:endParaRPr lang="en-US" dirty="0" smtClean="0"/>
          </a:p>
          <a:p>
            <a:r>
              <a:rPr lang="en-US" dirty="0" smtClean="0"/>
              <a:t>Focus on Prevention</a:t>
            </a:r>
            <a:endParaRPr lang="en-US" dirty="0"/>
          </a:p>
        </p:txBody>
      </p:sp>
      <p:sp>
        <p:nvSpPr>
          <p:cNvPr id="5" name="Text Placeholder 4"/>
          <p:cNvSpPr>
            <a:spLocks noGrp="1"/>
          </p:cNvSpPr>
          <p:nvPr>
            <p:ph type="body" sz="quarter" idx="10"/>
          </p:nvPr>
        </p:nvSpPr>
        <p:spPr/>
        <p:txBody>
          <a:bodyPr/>
          <a:lstStyle/>
          <a:p>
            <a:r>
              <a:rPr lang="en-US" dirty="0" err="1"/>
              <a:t>Mysignal.be</a:t>
            </a:r>
            <a:endParaRPr lang="en-US" dirty="0"/>
          </a:p>
        </p:txBody>
      </p:sp>
      <p:pic>
        <p:nvPicPr>
          <p:cNvPr id="12" name="Content Placeholder 9" descr="Schermafbeelding 2017-11-14 om 21.23.53.pn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001" b="-2001"/>
          <a:stretch>
            <a:fillRect/>
          </a:stretch>
        </p:blipFill>
        <p:spPr/>
      </p:pic>
    </p:spTree>
    <p:extLst>
      <p:ext uri="{BB962C8B-B14F-4D97-AF65-F5344CB8AC3E}">
        <p14:creationId xmlns:p14="http://schemas.microsoft.com/office/powerpoint/2010/main" val="4199969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Groep IDEWE">
      <a:dk1>
        <a:srgbClr val="000000"/>
      </a:dk1>
      <a:lt1>
        <a:sysClr val="window" lastClr="FFFFFF"/>
      </a:lt1>
      <a:dk2>
        <a:srgbClr val="6699CC"/>
      </a:dk2>
      <a:lt2>
        <a:srgbClr val="FFFFFF"/>
      </a:lt2>
      <a:accent1>
        <a:srgbClr val="6699CC"/>
      </a:accent1>
      <a:accent2>
        <a:srgbClr val="1F2E3D"/>
      </a:accent2>
      <a:accent3>
        <a:srgbClr val="646363"/>
      </a:accent3>
      <a:accent4>
        <a:srgbClr val="9D9D9C"/>
      </a:accent4>
      <a:accent5>
        <a:srgbClr val="0069B4"/>
      </a:accent5>
      <a:accent6>
        <a:srgbClr val="00A4CE"/>
      </a:accent6>
      <a:hlink>
        <a:srgbClr val="FF6C00"/>
      </a:hlink>
      <a:folHlink>
        <a:srgbClr val="C36A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244800" rIns="244800" rtlCol="0" anchor="ctr"/>
      <a:lstStyle>
        <a:defPPr>
          <a:defRPr sz="4000"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45720" rIns="91440" bIns="45720" rtlCol="0" anchor="ctr">
        <a:spAutoFit/>
      </a:bodyPr>
      <a:lstStyle>
        <a:defPPr algn="l">
          <a:lnSpc>
            <a:spcPct val="130000"/>
          </a:lnSpc>
          <a:defRPr sz="3200" dirty="0">
            <a:solidFill>
              <a:schemeClr val="tx1"/>
            </a:solidFill>
            <a:latin typeface="+mn-lt"/>
            <a:cs typeface="Roboto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433</TotalTime>
  <Words>4593</Words>
  <Application>Microsoft Macintosh PowerPoint</Application>
  <PresentationFormat>On-screen Show (16:9)</PresentationFormat>
  <Paragraphs>377</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Theme</vt:lpstr>
      <vt:lpstr>MYSIGNAL.BE Early detection of side-effects by work</vt:lpstr>
      <vt:lpstr>Introduction</vt:lpstr>
      <vt:lpstr>Lessons Learned from a very recent past</vt:lpstr>
      <vt:lpstr>Lessons Learned from a very recent past</vt:lpstr>
      <vt:lpstr>PowerPoint Presentation</vt:lpstr>
      <vt:lpstr>Pharmaco-vigilance</vt:lpstr>
      <vt:lpstr>OSH-vigilance</vt:lpstr>
      <vt:lpstr>New work-related disease</vt:lpstr>
      <vt:lpstr>Objectives</vt:lpstr>
      <vt:lpstr>Notification</vt:lpstr>
      <vt:lpstr>Evaluation</vt:lpstr>
      <vt:lpstr>Evaluation</vt:lpstr>
      <vt:lpstr>Case 1</vt:lpstr>
      <vt:lpstr>Case 1</vt:lpstr>
      <vt:lpstr>Case 1</vt:lpstr>
      <vt:lpstr>Case 2</vt:lpstr>
      <vt:lpstr>Case 2</vt:lpstr>
      <vt:lpstr>Case 2</vt:lpstr>
      <vt:lpstr>Case 3</vt:lpstr>
      <vt:lpstr>Case 3</vt:lpstr>
      <vt:lpstr>Case 3</vt:lpstr>
      <vt:lpstr>Communication </vt:lpstr>
      <vt:lpstr>Thank you for your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Godderis</dc:creator>
  <cp:lastModifiedBy>Lode Godderis</cp:lastModifiedBy>
  <cp:revision>78</cp:revision>
  <dcterms:created xsi:type="dcterms:W3CDTF">2016-06-20T10:01:59Z</dcterms:created>
  <dcterms:modified xsi:type="dcterms:W3CDTF">2017-11-16T14:20:38Z</dcterms:modified>
</cp:coreProperties>
</file>