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g" ContentType="image/jpeg"/>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 id="2147483660" r:id="rId2"/>
    <p:sldMasterId id="2147483661" r:id="rId3"/>
  </p:sldMasterIdLst>
  <p:notesMasterIdLst>
    <p:notesMasterId r:id="rId29"/>
  </p:notesMasterIdLst>
  <p:sldIdLst>
    <p:sldId id="380" r:id="rId4"/>
    <p:sldId id="375" r:id="rId5"/>
    <p:sldId id="381" r:id="rId6"/>
    <p:sldId id="370" r:id="rId7"/>
    <p:sldId id="365" r:id="rId8"/>
    <p:sldId id="371" r:id="rId9"/>
    <p:sldId id="372" r:id="rId10"/>
    <p:sldId id="373" r:id="rId11"/>
    <p:sldId id="376" r:id="rId12"/>
    <p:sldId id="377" r:id="rId13"/>
    <p:sldId id="378" r:id="rId14"/>
    <p:sldId id="379" r:id="rId15"/>
    <p:sldId id="382" r:id="rId16"/>
    <p:sldId id="364" r:id="rId17"/>
    <p:sldId id="360" r:id="rId18"/>
    <p:sldId id="363" r:id="rId19"/>
    <p:sldId id="374" r:id="rId20"/>
    <p:sldId id="317" r:id="rId21"/>
    <p:sldId id="366" r:id="rId22"/>
    <p:sldId id="336" r:id="rId23"/>
    <p:sldId id="383" r:id="rId24"/>
    <p:sldId id="384" r:id="rId25"/>
    <p:sldId id="386" r:id="rId26"/>
    <p:sldId id="385" r:id="rId27"/>
    <p:sldId id="291" r:id="rId28"/>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FC06AC-0D01-4871-A9BD-D3AFCF0F859A}">
  <a:tblStyle styleId="{67FC06AC-0D01-4871-A9BD-D3AFCF0F859A}" styleName="Table_0"/>
  <a:tblStyle styleId="{6F86525E-9A49-4006-9B9F-38893E08CB4E}" styleName="Table_1"/>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0"/>
    <p:restoredTop sz="99841" autoAdjust="0"/>
  </p:normalViewPr>
  <p:slideViewPr>
    <p:cSldViewPr>
      <p:cViewPr>
        <p:scale>
          <a:sx n="123" d="100"/>
          <a:sy n="123" d="100"/>
        </p:scale>
        <p:origin x="1072" y="-1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4"/>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91425" rIns="91425" bIns="91425" anchor="b" anchorCtr="0"/>
          <a:lstStyle>
            <a:lvl1pPr marL="0" marR="0" indent="0" algn="r"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254035725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smtClean="0">
              <a:solidFill>
                <a:schemeClr val="tx2"/>
              </a:solidFill>
              <a:latin typeface="Verdana" pitchFamily="34" charset="0"/>
            </a:endParaRPr>
          </a:p>
        </p:txBody>
      </p:sp>
      <p:sp>
        <p:nvSpPr>
          <p:cNvPr id="4" name="Tijdelijke aanduiding voor dianummer 3"/>
          <p:cNvSpPr>
            <a:spLocks noGrp="1"/>
          </p:cNvSpPr>
          <p:nvPr>
            <p:ph type="sldNum" sz="quarter" idx="10"/>
          </p:nvPr>
        </p:nvSpPr>
        <p:spPr/>
        <p:txBody>
          <a:bodyPr/>
          <a:lstStyle/>
          <a:p>
            <a:fld id="{F10532A1-8E65-4569-AA8E-D130319305AB}" type="slidenum">
              <a:rPr lang="nl-BE" smtClean="0"/>
              <a:t>3</a:t>
            </a:fld>
            <a:endParaRPr lang="nl-BE"/>
          </a:p>
        </p:txBody>
      </p:sp>
    </p:spTree>
    <p:extLst>
      <p:ext uri="{BB962C8B-B14F-4D97-AF65-F5344CB8AC3E}">
        <p14:creationId xmlns:p14="http://schemas.microsoft.com/office/powerpoint/2010/main" val="540459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14" name="Shape 31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14" name="Shape 31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522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422" name="Shape 4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2" name="Shape 572"/>
          <p:cNvSpPr txBox="1">
            <a:spLocks noGrp="1"/>
          </p:cNvSpPr>
          <p:nvPr>
            <p:ph type="body" idx="1"/>
          </p:nvPr>
        </p:nvSpPr>
        <p:spPr>
          <a:xfrm>
            <a:off x="685801" y="4400550"/>
            <a:ext cx="5486399" cy="3600450"/>
          </a:xfrm>
          <a:prstGeom prst="rect">
            <a:avLst/>
          </a:prstGeom>
          <a:noFill/>
          <a:ln>
            <a:noFill/>
          </a:ln>
        </p:spPr>
        <p:txBody>
          <a:bodyPr lIns="92650" tIns="46300" rIns="92650" bIns="46300" anchor="t" anchorCtr="0">
            <a:noAutofit/>
          </a:bodyPr>
          <a:lstStyle/>
          <a:p>
            <a:pPr marL="0" marR="0" lvl="0" indent="0" algn="l" rtl="0">
              <a:spcBef>
                <a:spcPts val="0"/>
              </a:spcBef>
              <a:buSzPct val="25000"/>
              <a:buNone/>
            </a:pPr>
            <a:r>
              <a:rPr lang="nl-BE" sz="1200" b="1" i="0" u="none" strike="noStrike" cap="none" dirty="0">
                <a:solidFill>
                  <a:schemeClr val="dk1"/>
                </a:solidFill>
                <a:latin typeface="Calibri"/>
                <a:ea typeface="Calibri"/>
                <a:cs typeface="Calibri"/>
                <a:sym typeface="Calibri"/>
              </a:rPr>
              <a:t>Ondanks al deze ‘</a:t>
            </a:r>
            <a:r>
              <a:rPr lang="nl-BE" sz="1200" b="1" i="0" u="none" strike="noStrike" cap="none" dirty="0" err="1">
                <a:solidFill>
                  <a:schemeClr val="dk1"/>
                </a:solidFill>
                <a:latin typeface="Calibri"/>
                <a:ea typeface="Calibri"/>
                <a:cs typeface="Calibri"/>
                <a:sym typeface="Calibri"/>
              </a:rPr>
              <a:t>disrupties</a:t>
            </a:r>
            <a:r>
              <a:rPr lang="nl-BE" sz="1200" b="1" i="0" u="none" strike="noStrike" cap="none" dirty="0">
                <a:solidFill>
                  <a:schemeClr val="dk1"/>
                </a:solidFill>
                <a:latin typeface="Calibri"/>
                <a:ea typeface="Calibri"/>
                <a:cs typeface="Calibri"/>
                <a:sym typeface="Calibri"/>
              </a:rPr>
              <a:t>’ wel ambitieuze doelstelling te </a:t>
            </a:r>
            <a:r>
              <a:rPr lang="nl-BE" sz="1200" b="1" i="0" u="none" strike="noStrike" cap="none" dirty="0" smtClean="0">
                <a:solidFill>
                  <a:schemeClr val="dk1"/>
                </a:solidFill>
                <a:latin typeface="Calibri"/>
                <a:ea typeface="Calibri"/>
                <a:cs typeface="Calibri"/>
                <a:sym typeface="Calibri"/>
              </a:rPr>
              <a:t>realiseren vanuit VDAB: </a:t>
            </a:r>
            <a:r>
              <a:rPr lang="nl-BE" sz="1200" b="1" i="0" u="none" strike="noStrike" cap="none" dirty="0">
                <a:solidFill>
                  <a:schemeClr val="dk1"/>
                </a:solidFill>
                <a:latin typeface="Calibri"/>
                <a:ea typeface="Calibri"/>
                <a:cs typeface="Calibri"/>
                <a:sym typeface="Calibri"/>
              </a:rPr>
              <a:t>zoveel mogelijk mensen aan de slag krijgen en houden is de uitdaging. </a:t>
            </a:r>
            <a:endParaRPr lang="nl-BE" sz="1200" b="1"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nl-BE" sz="1200" b="1"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nl-BE" sz="1200" b="1" i="0" u="none" strike="noStrike" cap="none" dirty="0">
                <a:solidFill>
                  <a:schemeClr val="dk1"/>
                </a:solidFill>
                <a:latin typeface="Calibri"/>
                <a:ea typeface="Calibri"/>
                <a:cs typeface="Calibri"/>
                <a:sym typeface="Calibri"/>
              </a:rPr>
              <a:t>projectie o.b.v. IMPACT-scenario :</a:t>
            </a:r>
          </a:p>
          <a:p>
            <a:pPr marL="0" marR="0" lvl="0" indent="0" algn="l" rtl="0">
              <a:spcBef>
                <a:spcPts val="0"/>
              </a:spcBef>
              <a:buSzPct val="25000"/>
              <a:buNone/>
            </a:pPr>
            <a:r>
              <a:rPr lang="nl-BE" sz="1200" b="0" i="0" u="none" strike="noStrike" cap="none" dirty="0">
                <a:solidFill>
                  <a:schemeClr val="dk1"/>
                </a:solidFill>
                <a:latin typeface="Calibri"/>
                <a:ea typeface="Calibri"/>
                <a:cs typeface="Calibri"/>
                <a:sym typeface="Calibri"/>
              </a:rPr>
              <a:t>Projectie van de werkzaamheidsgraad en het aantal werkenden volgens het IMPACT-scenario, met deze basisveronderstellingen:</a:t>
            </a:r>
          </a:p>
          <a:p>
            <a:pPr marL="0" marR="0" lvl="0" indent="0" algn="l" rtl="0">
              <a:spcBef>
                <a:spcPts val="0"/>
              </a:spcBef>
              <a:buSzPct val="25000"/>
              <a:buNone/>
            </a:pPr>
            <a:r>
              <a:rPr lang="nl-BE" sz="1200" b="0" i="0" u="none" strike="noStrike" cap="none" dirty="0">
                <a:solidFill>
                  <a:schemeClr val="dk1"/>
                </a:solidFill>
                <a:latin typeface="Calibri"/>
                <a:ea typeface="Calibri"/>
                <a:cs typeface="Calibri"/>
                <a:sym typeface="Calibri"/>
              </a:rPr>
              <a:t>De </a:t>
            </a:r>
            <a:r>
              <a:rPr lang="nl-BE" sz="1200" b="0" i="1" u="none" strike="noStrike" cap="none" dirty="0">
                <a:solidFill>
                  <a:schemeClr val="dk1"/>
                </a:solidFill>
                <a:latin typeface="Calibri"/>
                <a:ea typeface="Calibri"/>
                <a:cs typeface="Calibri"/>
                <a:sym typeface="Calibri"/>
              </a:rPr>
              <a:t>bevolking</a:t>
            </a:r>
            <a:r>
              <a:rPr lang="nl-BE" sz="1200" b="0" i="0" u="none" strike="noStrike" cap="none" dirty="0">
                <a:solidFill>
                  <a:schemeClr val="dk1"/>
                </a:solidFill>
                <a:latin typeface="Calibri"/>
                <a:ea typeface="Calibri"/>
                <a:cs typeface="Calibri"/>
                <a:sym typeface="Calibri"/>
              </a:rPr>
              <a:t> evolueert zoals geraamd in de bevolkingsvooruitzichten van het FPB.</a:t>
            </a:r>
          </a:p>
          <a:p>
            <a:pPr marL="0" marR="0" lvl="0" indent="0" algn="l" rtl="0">
              <a:spcBef>
                <a:spcPts val="0"/>
              </a:spcBef>
              <a:buSzPct val="25000"/>
              <a:buNone/>
            </a:pPr>
            <a:r>
              <a:rPr lang="nl-BE" sz="1200" b="0" i="0" u="none" strike="noStrike" cap="none" dirty="0">
                <a:solidFill>
                  <a:schemeClr val="dk1"/>
                </a:solidFill>
                <a:latin typeface="Calibri"/>
                <a:ea typeface="Calibri"/>
                <a:cs typeface="Calibri"/>
                <a:sym typeface="Calibri"/>
              </a:rPr>
              <a:t>De </a:t>
            </a:r>
            <a:r>
              <a:rPr lang="nl-BE" sz="1200" b="0" i="1" u="none" strike="noStrike" cap="none" dirty="0">
                <a:solidFill>
                  <a:schemeClr val="dk1"/>
                </a:solidFill>
                <a:latin typeface="Calibri"/>
                <a:ea typeface="Calibri"/>
                <a:cs typeface="Calibri"/>
                <a:sym typeface="Calibri"/>
              </a:rPr>
              <a:t>activiteitsgraden</a:t>
            </a:r>
            <a:r>
              <a:rPr lang="nl-BE" sz="1200" b="0" i="0" u="none" strike="noStrike" cap="none" dirty="0">
                <a:solidFill>
                  <a:schemeClr val="dk1"/>
                </a:solidFill>
                <a:latin typeface="Calibri"/>
                <a:ea typeface="Calibri"/>
                <a:cs typeface="Calibri"/>
                <a:sym typeface="Calibri"/>
              </a:rPr>
              <a:t> van leeftijdsgroepen mannen en vrouwen evolueren zoals in het recente verleden.</a:t>
            </a:r>
          </a:p>
          <a:p>
            <a:pPr marL="0" marR="0" lvl="0" indent="0" algn="l" rtl="0">
              <a:spcBef>
                <a:spcPts val="0"/>
              </a:spcBef>
              <a:buSzPct val="25000"/>
              <a:buNone/>
            </a:pPr>
            <a:r>
              <a:rPr lang="nl-BE" sz="1200" b="0" i="0" u="none" strike="noStrike" cap="none" dirty="0">
                <a:solidFill>
                  <a:schemeClr val="dk1"/>
                </a:solidFill>
                <a:latin typeface="Calibri"/>
                <a:ea typeface="Calibri"/>
                <a:cs typeface="Calibri"/>
                <a:sym typeface="Calibri"/>
              </a:rPr>
              <a:t>De daling van de activiteitsgraad bij de 20- tot 24-jarigen in de voorbije crisisperiode wordt in de projectieperiode gecompenseerd door een sterkere instroom bij de 25- tot 29-jarigen (herstel arbeidsdeelname jongeren).</a:t>
            </a:r>
          </a:p>
          <a:p>
            <a:pPr marL="0" marR="0" lvl="0" indent="0" algn="l" rtl="0">
              <a:spcBef>
                <a:spcPts val="0"/>
              </a:spcBef>
              <a:buSzPct val="25000"/>
              <a:buNone/>
            </a:pPr>
            <a:r>
              <a:rPr lang="nl-BE" sz="1200" b="0" i="0" u="none" strike="noStrike" cap="none" dirty="0">
                <a:solidFill>
                  <a:schemeClr val="dk1"/>
                </a:solidFill>
                <a:latin typeface="Calibri"/>
                <a:ea typeface="Calibri"/>
                <a:cs typeface="Calibri"/>
                <a:sym typeface="Calibri"/>
              </a:rPr>
              <a:t>De eindeloopbaanmaatregelen die de federale regering (Di </a:t>
            </a:r>
            <a:r>
              <a:rPr lang="nl-BE" sz="1200" b="0" i="0" u="none" strike="noStrike" cap="none" dirty="0" err="1">
                <a:solidFill>
                  <a:schemeClr val="dk1"/>
                </a:solidFill>
                <a:latin typeface="Calibri"/>
                <a:ea typeface="Calibri"/>
                <a:cs typeface="Calibri"/>
                <a:sym typeface="Calibri"/>
              </a:rPr>
              <a:t>Rupo</a:t>
            </a:r>
            <a:r>
              <a:rPr lang="nl-BE" sz="1200" b="0" i="0" u="none" strike="noStrike" cap="none" dirty="0">
                <a:solidFill>
                  <a:schemeClr val="dk1"/>
                </a:solidFill>
                <a:latin typeface="Calibri"/>
                <a:ea typeface="Calibri"/>
                <a:cs typeface="Calibri"/>
                <a:sym typeface="Calibri"/>
              </a:rPr>
              <a:t> I) nam, hebben een positief effect op de activiteitsgraden van 55-plussers (impact van beleid).</a:t>
            </a:r>
          </a:p>
          <a:p>
            <a:pPr marL="0" marR="0" lvl="0" indent="0" algn="l" rtl="0">
              <a:spcBef>
                <a:spcPts val="0"/>
              </a:spcBef>
              <a:buSzPct val="25000"/>
              <a:buNone/>
            </a:pPr>
            <a:r>
              <a:rPr lang="nl-BE" sz="1200" b="0" i="0" u="none" strike="noStrike" cap="none" dirty="0">
                <a:solidFill>
                  <a:schemeClr val="dk1"/>
                </a:solidFill>
                <a:latin typeface="Calibri"/>
                <a:ea typeface="Calibri"/>
                <a:cs typeface="Calibri"/>
                <a:sym typeface="Calibri"/>
              </a:rPr>
              <a:t>De EAK-</a:t>
            </a:r>
            <a:r>
              <a:rPr lang="nl-BE" sz="1200" b="0" i="1" u="none" strike="noStrike" cap="none" dirty="0">
                <a:solidFill>
                  <a:schemeClr val="dk1"/>
                </a:solidFill>
                <a:latin typeface="Calibri"/>
                <a:ea typeface="Calibri"/>
                <a:cs typeface="Calibri"/>
                <a:sym typeface="Calibri"/>
              </a:rPr>
              <a:t>werkloosheidsgraad</a:t>
            </a:r>
            <a:r>
              <a:rPr lang="nl-BE" sz="1200" b="0" i="0" u="none" strike="noStrike" cap="none" dirty="0">
                <a:solidFill>
                  <a:schemeClr val="dk1"/>
                </a:solidFill>
                <a:latin typeface="Calibri"/>
                <a:ea typeface="Calibri"/>
                <a:cs typeface="Calibri"/>
                <a:sym typeface="Calibri"/>
              </a:rPr>
              <a:t> volgt de relatieve evolutie van de administratieve werkloosheidsgraad zoals geraamd in de regionale economische vooruitzichten (impact van conjunctuur)*.</a:t>
            </a:r>
          </a:p>
          <a:p>
            <a:pPr marL="0" marR="0" lvl="0" indent="0" algn="l" rtl="0">
              <a:spcBef>
                <a:spcPts val="0"/>
              </a:spcBef>
              <a:buSzPct val="25000"/>
              <a:buNone/>
            </a:pPr>
            <a:r>
              <a:rPr lang="nl-BE" sz="1200" b="0" i="0" u="none" strike="noStrike" cap="none" dirty="0">
                <a:solidFill>
                  <a:schemeClr val="dk1"/>
                </a:solidFill>
                <a:latin typeface="Calibri"/>
                <a:ea typeface="Calibri"/>
                <a:cs typeface="Calibri"/>
                <a:sym typeface="Calibri"/>
              </a:rPr>
              <a:t> * In de projectiejaren na 2019 (het laatste ramingsjaar in de regionale economische vooruitzichten) wordt de werkloosheid op het niveau van 2019 gehouden.</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nl-BE" sz="1200" b="1" i="0" u="none" strike="noStrike" cap="none" dirty="0">
                <a:solidFill>
                  <a:schemeClr val="dk1"/>
                </a:solidFill>
                <a:latin typeface="Calibri"/>
                <a:ea typeface="Calibri"/>
                <a:cs typeface="Calibri"/>
                <a:sym typeface="Calibri"/>
              </a:rPr>
              <a:t>groeipad o.b.v. IMPACT-projectie</a:t>
            </a:r>
          </a:p>
          <a:p>
            <a:pPr marL="0" marR="0" lvl="0" indent="0" algn="l" rtl="0">
              <a:spcBef>
                <a:spcPts val="0"/>
              </a:spcBef>
              <a:buSzPct val="25000"/>
              <a:buNone/>
            </a:pPr>
            <a:r>
              <a:rPr lang="nl-BE" sz="1200" b="0" i="0" u="none" strike="noStrike" cap="none" dirty="0">
                <a:solidFill>
                  <a:schemeClr val="dk1"/>
                </a:solidFill>
                <a:latin typeface="Calibri"/>
                <a:ea typeface="Calibri"/>
                <a:cs typeface="Calibri"/>
                <a:sym typeface="Calibri"/>
              </a:rPr>
              <a:t>Groeipad tot de opgegeven werkzaamheidsdoelstelling, met de projectie volgens het IMPACT-scenario als basis. In dit groeipad stijgt de werkzaamheid volgens het ritme van de IMPACT-projectie, maar aan een verhoogd tempo. De interne dynamiek van de IMPACT-projectie blijft behouden (geprojecteerde versnellingen en vertragingen in de evolutie van de werkzaamheidsgraad worden gerespecteerd), maar het niveau van de jaar-op-jaar-toenames wordt opwaarts aangepast. </a:t>
            </a:r>
            <a:br>
              <a:rPr lang="nl-BE" sz="1200" b="0" i="0" u="none" strike="noStrike" cap="none" dirty="0">
                <a:solidFill>
                  <a:schemeClr val="dk1"/>
                </a:solidFill>
                <a:latin typeface="Calibri"/>
                <a:ea typeface="Calibri"/>
                <a:cs typeface="Calibri"/>
                <a:sym typeface="Calibri"/>
              </a:rPr>
            </a:br>
            <a:r>
              <a:rPr lang="nl-BE" sz="1200" b="0" i="0" u="none" strike="noStrike" cap="none" dirty="0">
                <a:solidFill>
                  <a:schemeClr val="dk1"/>
                </a:solidFill>
                <a:latin typeface="Calibri"/>
                <a:ea typeface="Calibri"/>
                <a:cs typeface="Calibri"/>
                <a:sym typeface="Calibri"/>
              </a:rPr>
              <a:t/>
            </a:r>
            <a:br>
              <a:rPr lang="nl-BE" sz="1200" b="0" i="0" u="none" strike="noStrike" cap="none" dirty="0">
                <a:solidFill>
                  <a:schemeClr val="dk1"/>
                </a:solidFill>
                <a:latin typeface="Calibri"/>
                <a:ea typeface="Calibri"/>
                <a:cs typeface="Calibri"/>
                <a:sym typeface="Calibri"/>
              </a:rPr>
            </a:br>
            <a:r>
              <a:rPr lang="nl-BE" sz="1200" b="0" i="0" u="none" strike="noStrike" cap="none" dirty="0">
                <a:solidFill>
                  <a:schemeClr val="dk1"/>
                </a:solidFill>
                <a:latin typeface="Calibri"/>
                <a:ea typeface="Calibri"/>
                <a:cs typeface="Calibri"/>
                <a:sym typeface="Calibri"/>
              </a:rPr>
              <a:t>Wanneer het op deze manier berekende groeipad de doelstelling voortijdig behaalt of overschrijdt, wordt het groeipad vanaf dit jaar afgetopt op het niveau van de doelstelling. </a:t>
            </a:r>
            <a:br>
              <a:rPr lang="nl-BE" sz="1200" b="0" i="0" u="none" strike="noStrike" cap="none" dirty="0">
                <a:solidFill>
                  <a:schemeClr val="dk1"/>
                </a:solidFill>
                <a:latin typeface="Calibri"/>
                <a:ea typeface="Calibri"/>
                <a:cs typeface="Calibri"/>
                <a:sym typeface="Calibri"/>
              </a:rPr>
            </a:br>
            <a:r>
              <a:rPr lang="nl-BE" sz="1200" b="0" i="0" u="none" strike="noStrike" cap="none" dirty="0">
                <a:solidFill>
                  <a:schemeClr val="dk1"/>
                </a:solidFill>
                <a:latin typeface="Calibri"/>
                <a:ea typeface="Calibri"/>
                <a:cs typeface="Calibri"/>
                <a:sym typeface="Calibri"/>
              </a:rPr>
              <a:t/>
            </a:r>
            <a:br>
              <a:rPr lang="nl-BE" sz="1200" b="0" i="0" u="none" strike="noStrike" cap="none" dirty="0">
                <a:solidFill>
                  <a:schemeClr val="dk1"/>
                </a:solidFill>
                <a:latin typeface="Calibri"/>
                <a:ea typeface="Calibri"/>
                <a:cs typeface="Calibri"/>
                <a:sym typeface="Calibri"/>
              </a:rPr>
            </a:br>
            <a:r>
              <a:rPr lang="nl-BE" sz="1200" b="0" i="0" u="none" strike="noStrike" cap="none" dirty="0">
                <a:solidFill>
                  <a:schemeClr val="dk1"/>
                </a:solidFill>
                <a:latin typeface="Calibri"/>
                <a:ea typeface="Calibri"/>
                <a:cs typeface="Calibri"/>
                <a:sym typeface="Calibri"/>
              </a:rPr>
              <a:t>Voor doelstellingen met een horizon na 2020 volgt het IMPACT-groeipad de IMPACT-projectie tot en met 2020, waarna het groeipad lineair stijgt tot de doelstelling.</a:t>
            </a:r>
          </a:p>
          <a:p>
            <a:pPr marL="0" marR="0" lvl="0" indent="0" algn="l" rtl="0">
              <a:spcBef>
                <a:spcPts val="0"/>
              </a:spcBef>
              <a:buSzPct val="25000"/>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nl-BE" sz="1200" b="1" i="0" u="none" strike="noStrike" cap="none" dirty="0">
                <a:solidFill>
                  <a:schemeClr val="dk1"/>
                </a:solidFill>
                <a:latin typeface="Calibri"/>
                <a:ea typeface="Calibri"/>
                <a:cs typeface="Calibri"/>
                <a:sym typeface="Calibri"/>
              </a:rPr>
              <a:t>lineair groeipad</a:t>
            </a:r>
          </a:p>
          <a:p>
            <a:pPr marL="0" marR="0" lvl="0" indent="0" algn="l" rtl="0">
              <a:spcBef>
                <a:spcPts val="0"/>
              </a:spcBef>
              <a:buSzPct val="25000"/>
              <a:buNone/>
            </a:pPr>
            <a:r>
              <a:rPr lang="nl-BE" sz="1200" b="0" i="0" u="none" strike="noStrike" cap="none" dirty="0">
                <a:solidFill>
                  <a:schemeClr val="dk1"/>
                </a:solidFill>
                <a:latin typeface="Calibri"/>
                <a:ea typeface="Calibri"/>
                <a:cs typeface="Calibri"/>
                <a:sym typeface="Calibri"/>
              </a:rPr>
              <a:t>Groeipad tot de opgegeven werkzaamheidsdoelstelling, waarbij de werkzaamheidsgraad vanaf het opgegeven startjaar lineair toeneemt tot de werkzaamheidsdoelstelling in het </a:t>
            </a:r>
            <a:r>
              <a:rPr lang="nl-BE" sz="1200" b="0" i="0" u="none" strike="noStrike" cap="none" dirty="0" err="1">
                <a:solidFill>
                  <a:schemeClr val="dk1"/>
                </a:solidFill>
                <a:latin typeface="Calibri"/>
                <a:ea typeface="Calibri"/>
                <a:cs typeface="Calibri"/>
                <a:sym typeface="Calibri"/>
              </a:rPr>
              <a:t>doeljaar</a:t>
            </a:r>
            <a:r>
              <a:rPr lang="nl-BE" sz="1200" b="0" i="0" u="none" strike="noStrike" cap="none" dirty="0">
                <a:solidFill>
                  <a:schemeClr val="dk1"/>
                </a:solidFill>
                <a:latin typeface="Calibri"/>
                <a:ea typeface="Calibri"/>
                <a:cs typeface="Calibri"/>
                <a:sym typeface="Calibri"/>
              </a:rPr>
              <a:t>. De kloof tussen de historische werkzaamheidsgraad en de werkzaamheidsdoelstelling wordt dus gelijkmatig opgevuld (identieke jaarlijkse toename in procentpunten werkzaamheid).</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573" name="Shape 573"/>
          <p:cNvSpPr txBox="1">
            <a:spLocks noGrp="1"/>
          </p:cNvSpPr>
          <p:nvPr>
            <p:ph type="sldNum" idx="12"/>
          </p:nvPr>
        </p:nvSpPr>
        <p:spPr>
          <a:xfrm>
            <a:off x="3884612" y="8685214"/>
            <a:ext cx="2971799" cy="458784"/>
          </a:xfrm>
          <a:prstGeom prst="rect">
            <a:avLst/>
          </a:prstGeom>
          <a:noFill/>
          <a:ln>
            <a:noFill/>
          </a:ln>
        </p:spPr>
        <p:txBody>
          <a:bodyPr lIns="92650" tIns="46300" rIns="92650" bIns="46300" anchor="b" anchorCtr="0">
            <a:noAutofit/>
          </a:bodyPr>
          <a:lstStyle/>
          <a:p>
            <a:pPr marL="0" marR="0" lvl="0" indent="0" algn="r" rtl="0">
              <a:spcBef>
                <a:spcPts val="0"/>
              </a:spcBef>
              <a:buSzPct val="25000"/>
              <a:buNone/>
            </a:pPr>
            <a:r>
              <a:rPr lang="nl-BE" sz="1200" b="0" i="0" u="none" strike="noStrike" cap="none">
                <a:solidFill>
                  <a:srgbClr val="000000"/>
                </a:solidFill>
                <a:latin typeface="Calibri"/>
                <a:ea typeface="Calibri"/>
                <a:cs typeface="Calibri"/>
                <a:sym typeface="Calibri"/>
              </a:rP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2"/>
        <p:cNvGrpSpPr/>
        <p:nvPr/>
      </p:nvGrpSpPr>
      <p:grpSpPr>
        <a:xfrm>
          <a:off x="0" y="0"/>
          <a:ext cx="0" cy="0"/>
          <a:chOff x="0" y="0"/>
          <a:chExt cx="0" cy="0"/>
        </a:xfrm>
      </p:grpSpPr>
      <p:sp>
        <p:nvSpPr>
          <p:cNvPr id="1953" name="Shape 1953"/>
          <p:cNvSpPr>
            <a:spLocks noGrp="1" noRot="1" noChangeAspect="1"/>
          </p:cNvSpPr>
          <p:nvPr>
            <p:ph type="sldImg" idx="2"/>
          </p:nvPr>
        </p:nvSpPr>
        <p:spPr>
          <a:xfrm>
            <a:off x="1370013" y="1143000"/>
            <a:ext cx="4117975" cy="30876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4" name="Shape 1954"/>
          <p:cNvSpPr txBox="1">
            <a:spLocks noGrp="1"/>
          </p:cNvSpPr>
          <p:nvPr>
            <p:ph type="body" idx="1"/>
          </p:nvPr>
        </p:nvSpPr>
        <p:spPr>
          <a:xfrm>
            <a:off x="685802" y="4400550"/>
            <a:ext cx="5486399" cy="3600450"/>
          </a:xfrm>
          <a:prstGeom prst="rect">
            <a:avLst/>
          </a:prstGeom>
          <a:noFill/>
          <a:ln>
            <a:noFill/>
          </a:ln>
        </p:spPr>
        <p:txBody>
          <a:bodyPr lIns="92675" tIns="46325" rIns="92675" bIns="46325" anchor="t" anchorCtr="0">
            <a:noAutofit/>
          </a:bodyPr>
          <a:lstStyle/>
          <a:p>
            <a:pPr marL="0" marR="0" lvl="0" indent="0" algn="l" rtl="0">
              <a:lnSpc>
                <a:spcPct val="80000"/>
              </a:lnSpc>
              <a:spcBef>
                <a:spcPts val="0"/>
              </a:spcBef>
              <a:buSzPct val="25000"/>
              <a:buNone/>
            </a:pPr>
            <a:endParaRPr sz="930" b="0" i="0" u="none" strike="noStrike" cap="none">
              <a:solidFill>
                <a:schemeClr val="dk1"/>
              </a:solidFill>
              <a:latin typeface="Arial"/>
              <a:ea typeface="Arial"/>
              <a:cs typeface="Arial"/>
              <a:sym typeface="Arial"/>
            </a:endParaRPr>
          </a:p>
        </p:txBody>
      </p:sp>
      <p:sp>
        <p:nvSpPr>
          <p:cNvPr id="1955" name="Shape 1955"/>
          <p:cNvSpPr txBox="1">
            <a:spLocks noGrp="1"/>
          </p:cNvSpPr>
          <p:nvPr>
            <p:ph type="sldNum" idx="12"/>
          </p:nvPr>
        </p:nvSpPr>
        <p:spPr>
          <a:xfrm>
            <a:off x="3884612" y="8685214"/>
            <a:ext cx="2971799" cy="458785"/>
          </a:xfrm>
          <a:prstGeom prst="rect">
            <a:avLst/>
          </a:prstGeom>
          <a:noFill/>
          <a:ln>
            <a:noFill/>
          </a:ln>
        </p:spPr>
        <p:txBody>
          <a:bodyPr lIns="92675" tIns="46325" rIns="92675" bIns="46325"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nl-BE" sz="1400" b="0" i="0" u="none" strike="noStrike" cap="none">
                <a:solidFill>
                  <a:srgbClr val="000000"/>
                </a:solidFill>
                <a:latin typeface="Calibri"/>
                <a:ea typeface="Calibri"/>
                <a:cs typeface="Calibri"/>
                <a:sym typeface="Calibri"/>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txBox="1">
            <a:spLocks noGrp="1"/>
          </p:cNvSpPr>
          <p:nvPr>
            <p:ph type="body" idx="1"/>
          </p:nvPr>
        </p:nvSpPr>
        <p:spPr>
          <a:xfrm>
            <a:off x="685479" y="4343144"/>
            <a:ext cx="5487040" cy="4115018"/>
          </a:xfrm>
          <a:prstGeom prst="rect">
            <a:avLst/>
          </a:prstGeom>
        </p:spPr>
        <p:txBody>
          <a:bodyPr lIns="91425" tIns="91425" rIns="91425" bIns="91425" anchor="t" anchorCtr="0">
            <a:noAutofit/>
          </a:bodyPr>
          <a:lstStyle/>
          <a:p>
            <a:pPr lvl="0">
              <a:spcBef>
                <a:spcPts val="0"/>
              </a:spcBef>
              <a:buNone/>
            </a:pPr>
            <a:endParaRPr/>
          </a:p>
        </p:txBody>
      </p:sp>
      <p:sp>
        <p:nvSpPr>
          <p:cNvPr id="592" name="Shape 5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4" name="Shape 604"/>
          <p:cNvSpPr txBox="1">
            <a:spLocks noGrp="1"/>
          </p:cNvSpPr>
          <p:nvPr>
            <p:ph type="body" idx="1"/>
          </p:nvPr>
        </p:nvSpPr>
        <p:spPr>
          <a:xfrm>
            <a:off x="685479" y="4343144"/>
            <a:ext cx="5487040" cy="411501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nl-BE" sz="1200" b="0" i="0" u="none" strike="noStrike" cap="none" dirty="0">
                <a:solidFill>
                  <a:schemeClr val="dk1"/>
                </a:solidFill>
                <a:latin typeface="Calibri"/>
                <a:ea typeface="Calibri"/>
                <a:cs typeface="Calibri"/>
                <a:sym typeface="Calibri"/>
              </a:rPr>
              <a:t>We zullen niet alleen kampen met dezelfde problemen als voor de crisis – de problemen zullen groter zijn dan ooit tevoren. Voornaamste reden: vergrijzing.</a:t>
            </a:r>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nl-BE" sz="1200" b="0" i="0" u="none" strike="noStrike" cap="none" dirty="0" err="1">
                <a:solidFill>
                  <a:schemeClr val="dk1"/>
                </a:solidFill>
                <a:latin typeface="Calibri"/>
                <a:ea typeface="Calibri"/>
                <a:cs typeface="Calibri"/>
                <a:sym typeface="Calibri"/>
              </a:rPr>
              <a:t>Bevolkingsaangroei</a:t>
            </a:r>
            <a:r>
              <a:rPr lang="nl-BE" sz="1200" b="0" i="0" u="none" strike="noStrike" cap="none" dirty="0">
                <a:solidFill>
                  <a:schemeClr val="dk1"/>
                </a:solidFill>
                <a:latin typeface="Calibri"/>
                <a:ea typeface="Calibri"/>
                <a:cs typeface="Calibri"/>
                <a:sym typeface="Calibri"/>
              </a:rPr>
              <a:t> in Vlaanderen: van 6,1 </a:t>
            </a:r>
            <a:r>
              <a:rPr lang="nl-BE" sz="1200" b="0" i="0" u="none" strike="noStrike" cap="none" dirty="0" err="1">
                <a:solidFill>
                  <a:schemeClr val="dk1"/>
                </a:solidFill>
                <a:latin typeface="Calibri"/>
                <a:ea typeface="Calibri"/>
                <a:cs typeface="Calibri"/>
                <a:sym typeface="Calibri"/>
              </a:rPr>
              <a:t>mio</a:t>
            </a:r>
            <a:r>
              <a:rPr lang="nl-BE" sz="1200" b="0" i="0" u="none" strike="noStrike" cap="none" dirty="0">
                <a:solidFill>
                  <a:schemeClr val="dk1"/>
                </a:solidFill>
                <a:latin typeface="Calibri"/>
                <a:ea typeface="Calibri"/>
                <a:cs typeface="Calibri"/>
                <a:sym typeface="Calibri"/>
              </a:rPr>
              <a:t> inwoners in 2002 naar 7,0 </a:t>
            </a:r>
            <a:r>
              <a:rPr lang="nl-BE" sz="1200" b="0" i="0" u="none" strike="noStrike" cap="none" dirty="0" err="1">
                <a:solidFill>
                  <a:schemeClr val="dk1"/>
                </a:solidFill>
                <a:latin typeface="Calibri"/>
                <a:ea typeface="Calibri"/>
                <a:cs typeface="Calibri"/>
                <a:sym typeface="Calibri"/>
              </a:rPr>
              <a:t>mio</a:t>
            </a:r>
            <a:r>
              <a:rPr lang="nl-BE" sz="1200" b="0" i="0" u="none" strike="noStrike" cap="none" dirty="0">
                <a:solidFill>
                  <a:schemeClr val="dk1"/>
                </a:solidFill>
                <a:latin typeface="Calibri"/>
                <a:ea typeface="Calibri"/>
                <a:cs typeface="Calibri"/>
                <a:sym typeface="Calibri"/>
              </a:rPr>
              <a:t> inwoners in 2050.</a:t>
            </a:r>
          </a:p>
          <a:p>
            <a:pPr marL="0" marR="0" lvl="0" indent="0" algn="l" rtl="0">
              <a:spcBef>
                <a:spcPts val="0"/>
              </a:spcBef>
              <a:spcAft>
                <a:spcPts val="0"/>
              </a:spcAft>
              <a:buSzPct val="25000"/>
              <a:buNone/>
            </a:pPr>
            <a:r>
              <a:rPr lang="nl-BE" sz="1200" b="0" i="0" u="none" strike="noStrike" cap="none" dirty="0">
                <a:solidFill>
                  <a:schemeClr val="dk1"/>
                </a:solidFill>
                <a:latin typeface="Calibri"/>
                <a:ea typeface="Calibri"/>
                <a:cs typeface="Calibri"/>
                <a:sym typeface="Calibri"/>
              </a:rPr>
              <a:t>Ontgroening: % 0-19-jarigen in de Vlaamse bevolking: van 22,2% in 2005 naar 20,3% in 2050.</a:t>
            </a:r>
          </a:p>
          <a:p>
            <a:pPr marL="0" marR="0" lvl="0" indent="0" algn="l" rtl="0">
              <a:spcBef>
                <a:spcPts val="0"/>
              </a:spcBef>
              <a:spcAft>
                <a:spcPts val="0"/>
              </a:spcAft>
              <a:buSzPct val="25000"/>
              <a:buNone/>
            </a:pPr>
            <a:r>
              <a:rPr lang="nl-BE" sz="1200" b="0" i="0" u="none" strike="noStrike" cap="none" dirty="0">
                <a:solidFill>
                  <a:schemeClr val="dk1"/>
                </a:solidFill>
                <a:latin typeface="Calibri"/>
                <a:ea typeface="Calibri"/>
                <a:cs typeface="Calibri"/>
                <a:sym typeface="Calibri"/>
              </a:rPr>
              <a:t>Vergrijzing: % 65+ in de Vlaamse bevolking: van 17,8% in 2005 naar 27,3% in 2050.</a:t>
            </a:r>
          </a:p>
          <a:p>
            <a:pPr marL="0" marR="0" lvl="0" indent="0" algn="l" rtl="0">
              <a:spcBef>
                <a:spcPts val="0"/>
              </a:spcBef>
              <a:spcAft>
                <a:spcPts val="0"/>
              </a:spcAft>
              <a:buSzPct val="25000"/>
              <a:buNone/>
            </a:pPr>
            <a:r>
              <a:rPr lang="nl-BE" sz="1200" b="0" i="0" u="none" strike="noStrike" cap="none" dirty="0">
                <a:solidFill>
                  <a:schemeClr val="dk1"/>
                </a:solidFill>
                <a:latin typeface="Calibri"/>
                <a:ea typeface="Calibri"/>
                <a:cs typeface="Calibri"/>
                <a:sym typeface="Calibri"/>
              </a:rPr>
              <a:t>Cijfers Federale bevolkingsvooruitzichten 2007-2060 (Federaal Planbureau): omgevingsanalyse Studiedienst V.R.</a:t>
            </a:r>
          </a:p>
          <a:p>
            <a:pPr marL="0" marR="0" lvl="0" indent="0" algn="l" rtl="0">
              <a:spcBef>
                <a:spcPts val="0"/>
              </a:spcBef>
              <a:spcAft>
                <a:spcPts val="0"/>
              </a:spcAft>
              <a:buSzPct val="25000"/>
              <a:buNone/>
            </a:pPr>
            <a:r>
              <a:rPr lang="nl-BE" sz="1200" b="0" i="0" u="none" strike="noStrike" cap="none" dirty="0">
                <a:solidFill>
                  <a:schemeClr val="dk1"/>
                </a:solidFill>
                <a:latin typeface="Calibri"/>
                <a:ea typeface="Calibri"/>
                <a:cs typeface="Calibri"/>
                <a:sym typeface="Calibri"/>
              </a:rPr>
              <a:t>Meer dan de helft van de </a:t>
            </a:r>
            <a:r>
              <a:rPr lang="nl-BE" sz="1200" b="0" i="0" u="none" strike="noStrike" cap="none" dirty="0" err="1">
                <a:solidFill>
                  <a:schemeClr val="dk1"/>
                </a:solidFill>
                <a:latin typeface="Calibri"/>
                <a:ea typeface="Calibri"/>
                <a:cs typeface="Calibri"/>
                <a:sym typeface="Calibri"/>
              </a:rPr>
              <a:t>bevolkingsaangroei</a:t>
            </a:r>
            <a:r>
              <a:rPr lang="nl-BE" sz="1200" b="0" i="0" u="none" strike="noStrike" cap="none" dirty="0">
                <a:solidFill>
                  <a:schemeClr val="dk1"/>
                </a:solidFill>
                <a:latin typeface="Calibri"/>
                <a:ea typeface="Calibri"/>
                <a:cs typeface="Calibri"/>
                <a:sym typeface="Calibri"/>
              </a:rPr>
              <a:t> tussen 2009 en 2014 is terug te vinden in het bevolkingssegment van de 65-plussers.</a:t>
            </a:r>
          </a:p>
          <a:p>
            <a:pPr marL="0" marR="0" lvl="0" indent="0" algn="l" rtl="0">
              <a:spcBef>
                <a:spcPts val="0"/>
              </a:spcBef>
              <a:spcAft>
                <a:spcPts val="0"/>
              </a:spcAft>
              <a:buSzPct val="25000"/>
              <a:buNone/>
            </a:pPr>
            <a:r>
              <a:rPr lang="nl-BE" sz="1200" b="0" i="0" u="none" strike="noStrike" cap="none" dirty="0">
                <a:solidFill>
                  <a:schemeClr val="dk1"/>
                </a:solidFill>
                <a:latin typeface="Calibri"/>
                <a:ea typeface="Calibri"/>
                <a:cs typeface="Calibri"/>
                <a:sym typeface="Calibri"/>
              </a:rPr>
              <a:t>Het aandeel 65+ stijgt zelfs bijna dubbel zo snel als de beroepsbevolking. Vanaf 2018 krimpt de bevolking op </a:t>
            </a:r>
            <a:r>
              <a:rPr lang="nl-BE" sz="1200" b="0" i="0" u="none" strike="noStrike" cap="none" dirty="0" err="1">
                <a:solidFill>
                  <a:schemeClr val="dk1"/>
                </a:solidFill>
                <a:latin typeface="Calibri"/>
                <a:ea typeface="Calibri"/>
                <a:cs typeface="Calibri"/>
                <a:sym typeface="Calibri"/>
              </a:rPr>
              <a:t>beroepsactieve</a:t>
            </a:r>
            <a:r>
              <a:rPr lang="nl-BE" sz="1200" b="0" i="0" u="none" strike="noStrike" cap="none" dirty="0">
                <a:solidFill>
                  <a:schemeClr val="dk1"/>
                </a:solidFill>
                <a:latin typeface="Calibri"/>
                <a:ea typeface="Calibri"/>
                <a:cs typeface="Calibri"/>
                <a:sym typeface="Calibri"/>
              </a:rPr>
              <a:t> leeftijd.</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605" name="Shape 605"/>
          <p:cNvSpPr txBox="1">
            <a:spLocks noGrp="1"/>
          </p:cNvSpPr>
          <p:nvPr>
            <p:ph type="sldNum" idx="12"/>
          </p:nvPr>
        </p:nvSpPr>
        <p:spPr>
          <a:xfrm>
            <a:off x="3883851" y="8684826"/>
            <a:ext cx="2972546" cy="45771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nl-BE" sz="1200" b="0" i="0" u="none" strike="noStrike" cap="none">
                <a:solidFill>
                  <a:srgbClr val="000000"/>
                </a:solidFill>
                <a:latin typeface="Calibri"/>
                <a:ea typeface="Calibri"/>
                <a:cs typeface="Calibri"/>
                <a:sym typeface="Calibri"/>
              </a:rPr>
              <a:t>7</a:t>
            </a:fld>
            <a:endParaRPr lang="nl-BE"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pPr marL="0" marR="0" lvl="0" indent="0" algn="l" rtl="0">
              <a:spcBef>
                <a:spcPts val="0"/>
              </a:spcBef>
              <a:buClr>
                <a:schemeClr val="dk1"/>
              </a:buClr>
              <a:buSzPct val="25000"/>
              <a:buFont typeface="Calibri"/>
              <a:buNone/>
            </a:pPr>
            <a:r>
              <a:rPr lang="nl-BE" sz="1200" b="1" i="0" u="none" strike="noStrike" cap="none" dirty="0" smtClean="0">
                <a:solidFill>
                  <a:schemeClr val="dk1"/>
                </a:solidFill>
                <a:latin typeface="Calibri"/>
                <a:ea typeface="Calibri"/>
                <a:cs typeface="Calibri"/>
                <a:sym typeface="Calibri"/>
              </a:rPr>
              <a:t>Citroenjobs </a:t>
            </a:r>
          </a:p>
          <a:p>
            <a:pPr marL="0" marR="0" lvl="0" indent="0" algn="l" rtl="0">
              <a:spcBef>
                <a:spcPts val="0"/>
              </a:spcBef>
              <a:buClr>
                <a:schemeClr val="dk1"/>
              </a:buClr>
              <a:buSzPct val="25000"/>
              <a:buFont typeface="Calibri"/>
              <a:buNone/>
            </a:pPr>
            <a:r>
              <a:rPr lang="nl-BE" sz="1200" b="0" i="0" u="none" strike="noStrike" cap="none" dirty="0" smtClean="0">
                <a:solidFill>
                  <a:schemeClr val="dk1"/>
                </a:solidFill>
                <a:latin typeface="Calibri"/>
                <a:ea typeface="Calibri"/>
                <a:cs typeface="Calibri"/>
                <a:sym typeface="Calibri"/>
              </a:rPr>
              <a:t>Banen met een hoog zuurgehalte omdat we op te korte termijn hard werken. De zure, gecomprimeerde loopbanen zorgen voor stress, burn-out, onwelzijn op het werk en in de persoonlijke levenssfeer. </a:t>
            </a:r>
          </a:p>
          <a:p>
            <a:pPr marL="0" marR="0" lvl="0" indent="0" algn="l" rtl="0">
              <a:spcBef>
                <a:spcPts val="0"/>
              </a:spcBef>
              <a:buClr>
                <a:schemeClr val="dk1"/>
              </a:buClr>
              <a:buSzPct val="25000"/>
              <a:buFont typeface="Calibri"/>
              <a:buNone/>
            </a:pPr>
            <a:r>
              <a:rPr lang="nl-BE" sz="1200" b="1" i="0" u="none" strike="noStrike" cap="none" dirty="0" smtClean="0">
                <a:solidFill>
                  <a:schemeClr val="dk1"/>
                </a:solidFill>
                <a:latin typeface="Calibri"/>
                <a:ea typeface="Calibri"/>
                <a:cs typeface="Calibri"/>
                <a:sym typeface="Calibri"/>
              </a:rPr>
              <a:t>Mangoloopbaan </a:t>
            </a:r>
          </a:p>
          <a:p>
            <a:pPr marL="0" marR="0" lvl="0" indent="0" algn="l" rtl="0">
              <a:spcBef>
                <a:spcPts val="0"/>
              </a:spcBef>
              <a:buClr>
                <a:schemeClr val="dk1"/>
              </a:buClr>
              <a:buSzPct val="25000"/>
              <a:buFont typeface="Calibri"/>
              <a:buNone/>
            </a:pPr>
            <a:r>
              <a:rPr lang="nl-BE" sz="1200" b="0" i="0" u="none" strike="noStrike" cap="none" dirty="0" smtClean="0">
                <a:solidFill>
                  <a:schemeClr val="dk1"/>
                </a:solidFill>
                <a:latin typeface="Calibri"/>
                <a:ea typeface="Calibri"/>
                <a:cs typeface="Calibri"/>
                <a:sym typeface="Calibri"/>
              </a:rPr>
              <a:t>Het alternatief voor de citroenloopbaan. De mangoloopbaan smaakt zoet omdat het gaat om lang, leuker werken. Ze laat mensen fluitend naar het werk gaan, op het werk fluiten en fluitend naar huis gaan. </a:t>
            </a:r>
          </a:p>
          <a:p>
            <a:endParaRPr lang="nl-BE" dirty="0"/>
          </a:p>
        </p:txBody>
      </p:sp>
      <p:sp>
        <p:nvSpPr>
          <p:cNvPr id="4" name="Tijdelijke aanduiding voor dianummer 3"/>
          <p:cNvSpPr>
            <a:spLocks noGrp="1"/>
          </p:cNvSpPr>
          <p:nvPr>
            <p:ph type="sldNum" idx="10"/>
          </p:nvPr>
        </p:nvSpPr>
        <p:spPr/>
        <p:txBody>
          <a:bodyPr/>
          <a:lstStyle/>
          <a:p>
            <a:pPr marL="0" marR="0" lvl="0" indent="0" algn="r" rtl="0">
              <a:spcBef>
                <a:spcPts val="0"/>
              </a:spcBef>
              <a:buSzPct val="25000"/>
              <a:buNone/>
            </a:pPr>
            <a:fld id="{00000000-1234-1234-1234-123412341234}" type="slidenum">
              <a:rPr lang="nl-BE" sz="1200" b="0" i="0" u="none" strike="noStrike" cap="none" smtClean="0">
                <a:solidFill>
                  <a:schemeClr val="dk1"/>
                </a:solidFill>
                <a:latin typeface="Calibri"/>
                <a:ea typeface="Calibri"/>
                <a:cs typeface="Calibri"/>
                <a:sym typeface="Calibri"/>
              </a:rPr>
              <a:t>13</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8028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r>
              <a:rPr lang="nl-BE" sz="1200" b="0" i="0" kern="1200" dirty="0" smtClean="0">
                <a:solidFill>
                  <a:schemeClr val="tx1"/>
                </a:solidFill>
                <a:effectLst/>
                <a:latin typeface="+mn-lt"/>
                <a:ea typeface="+mn-ea"/>
                <a:cs typeface="+mn-cs"/>
              </a:rPr>
              <a:t>Het zogenaamde ‘</a:t>
            </a:r>
            <a:r>
              <a:rPr lang="nl-BE" sz="1200" b="0" i="0" kern="1200" dirty="0" err="1" smtClean="0">
                <a:solidFill>
                  <a:schemeClr val="tx1"/>
                </a:solidFill>
                <a:effectLst/>
                <a:latin typeface="+mn-lt"/>
                <a:ea typeface="+mn-ea"/>
                <a:cs typeface="+mn-cs"/>
              </a:rPr>
              <a:t>Demand</a:t>
            </a:r>
            <a:r>
              <a:rPr lang="nl-BE" sz="1200" b="0" i="0" kern="1200" dirty="0" smtClean="0">
                <a:solidFill>
                  <a:schemeClr val="tx1"/>
                </a:solidFill>
                <a:effectLst/>
                <a:latin typeface="+mn-lt"/>
                <a:ea typeface="+mn-ea"/>
                <a:cs typeface="+mn-cs"/>
              </a:rPr>
              <a:t>-Control’ model van </a:t>
            </a:r>
            <a:r>
              <a:rPr lang="nl-BE" sz="1200" b="0" i="0" kern="1200" dirty="0" err="1" smtClean="0">
                <a:solidFill>
                  <a:schemeClr val="tx1"/>
                </a:solidFill>
                <a:effectLst/>
                <a:latin typeface="+mn-lt"/>
                <a:ea typeface="+mn-ea"/>
                <a:cs typeface="+mn-cs"/>
              </a:rPr>
              <a:t>Karasek</a:t>
            </a:r>
            <a:r>
              <a:rPr lang="nl-BE" sz="1200" b="0" i="0" kern="1200" dirty="0" smtClean="0">
                <a:solidFill>
                  <a:schemeClr val="tx1"/>
                </a:solidFill>
                <a:effectLst/>
                <a:latin typeface="+mn-lt"/>
                <a:ea typeface="+mn-ea"/>
                <a:cs typeface="+mn-cs"/>
              </a:rPr>
              <a:t> is veruit het bekendste model over werkdruk en werkstress. Dit model benadrukt twee aspecten van het werk: de hoogte van de taakeisen (</a:t>
            </a:r>
            <a:r>
              <a:rPr lang="nl-BE" sz="1200" b="0" i="0" kern="1200" dirty="0" err="1" smtClean="0">
                <a:solidFill>
                  <a:schemeClr val="tx1"/>
                </a:solidFill>
                <a:effectLst/>
                <a:latin typeface="+mn-lt"/>
                <a:ea typeface="+mn-ea"/>
                <a:cs typeface="+mn-cs"/>
              </a:rPr>
              <a:t>demands</a:t>
            </a:r>
            <a:r>
              <a:rPr lang="nl-BE" sz="1200" b="0" i="0" kern="1200" dirty="0" smtClean="0">
                <a:solidFill>
                  <a:schemeClr val="tx1"/>
                </a:solidFill>
                <a:effectLst/>
                <a:latin typeface="+mn-lt"/>
                <a:ea typeface="+mn-ea"/>
                <a:cs typeface="+mn-cs"/>
              </a:rPr>
              <a:t>) en de eigen ruimte voor sturingsmogelijkheden (control).De taakeisen omvatten de eisen die worden gesteld aan het werk, zoals het werktempo, het beschikbaar staan, hoge tijdsdruk, een hoog werktempo, moeilijk en mentaal inspannend werk, ... . De regelmogelijkheden hebben betrekking op de vrijheid die iemand heeft om het eigen werk te sturen en te organiseren, bijvoorbeeld door een pauze te nemen of door zelf te plannen. Taakeisen en sturingsmogelijkheden kunnen laag of hoog zijn. </a:t>
            </a:r>
          </a:p>
          <a:p>
            <a:r>
              <a:rPr lang="nl-BE" dirty="0" smtClean="0"/>
              <a:t/>
            </a:r>
            <a:br>
              <a:rPr lang="nl-BE" dirty="0" smtClean="0"/>
            </a:br>
            <a:endParaRPr lang="nl-BE" dirty="0"/>
          </a:p>
        </p:txBody>
      </p:sp>
      <p:sp>
        <p:nvSpPr>
          <p:cNvPr id="4" name="Tijdelijke aanduiding voor dianummer 3"/>
          <p:cNvSpPr>
            <a:spLocks noGrp="1"/>
          </p:cNvSpPr>
          <p:nvPr>
            <p:ph type="sldNum" idx="10"/>
          </p:nvPr>
        </p:nvSpPr>
        <p:spPr/>
        <p:txBody>
          <a:bodyPr/>
          <a:lstStyle/>
          <a:p>
            <a:endParaRPr lang="nl-BE"/>
          </a:p>
        </p:txBody>
      </p:sp>
    </p:spTree>
    <p:extLst>
      <p:ext uri="{BB962C8B-B14F-4D97-AF65-F5344CB8AC3E}">
        <p14:creationId xmlns:p14="http://schemas.microsoft.com/office/powerpoint/2010/main" val="1400910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Hoe en welke beroepen er precies zullen doorbreken mag vandaag wat giswerk zijn, de competenties van de toekomst tekenen zich wel al dui­delijker af. Je ontwaart ze in de recente arbeidsmarktontwikkelingen en in de aard van de toekomstberoepen. De blik richten op competenties wordt veel belangrijker dan de vastgeroeste kijk op beroepen. In beroe­pen rijd je je immers vast, competenties doen je bewegen</a:t>
            </a:r>
          </a:p>
          <a:p>
            <a:pPr marL="0" marR="0" lvl="0" indent="0" algn="l" rtl="0">
              <a:lnSpc>
                <a:spcPct val="90000"/>
              </a:lnSpc>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buSzPct val="25000"/>
              <a:buNone/>
            </a:pPr>
            <a:r>
              <a:rPr lang="en-US" sz="1200" b="1" i="0" u="none" strike="noStrike" cap="none">
                <a:solidFill>
                  <a:schemeClr val="dk1"/>
                </a:solidFill>
                <a:latin typeface="Calibri"/>
                <a:ea typeface="Calibri"/>
                <a:cs typeface="Calibri"/>
                <a:sym typeface="Calibri"/>
              </a:rPr>
              <a:t>Zeven belangrijke competenties rukken op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1) </a:t>
            </a:r>
            <a:r>
              <a:rPr lang="en-US" sz="1200" b="1" i="0" u="none" strike="noStrike" cap="none">
                <a:solidFill>
                  <a:schemeClr val="dk1"/>
                </a:solidFill>
                <a:latin typeface="Calibri"/>
                <a:ea typeface="Calibri"/>
                <a:cs typeface="Calibri"/>
                <a:sym typeface="Calibri"/>
              </a:rPr>
              <a:t>Zingevingscompetenties, omdat we willen weten waarom en waarvoor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Het belang van waarden als drijfveer voor handelen zal toenemen en bedrijven zullen hun MVO-beleid concreet in beeld (moeten) brengen. De nieuwe medewerkers willen hun talent inzetten als het bijdraagt tot een betere wereld met meer verbondenheid, solidariteit ... Netwerken zullen samenhangen via gelijklopende waarden ... Dus is zingeving een bindmiddel voor toekomstige organisaties en hun medewerkers in een netwerkte samenleving en economie.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 2) </a:t>
            </a:r>
            <a:r>
              <a:rPr lang="en-US" sz="1200" b="1" i="0" u="none" strike="noStrike" cap="none">
                <a:solidFill>
                  <a:schemeClr val="dk1"/>
                </a:solidFill>
                <a:latin typeface="Calibri"/>
                <a:ea typeface="Calibri"/>
                <a:cs typeface="Calibri"/>
                <a:sym typeface="Calibri"/>
              </a:rPr>
              <a:t>Connecterende competenties, omdat we het meer dan ooit samen moeten doen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De belangrijkste maatschappelijke uitdagingen, zoals ecologie, armoedebestrijding en mondiale globaliserende ontwikkelingen, vergen een overkoepelende totaalaanpak. Dat kan pas, als men­sen met diverse kennis en kunde met elkaar verbinding zoeken én vinden. De sociale media vormen daarbij een belangrijk middel. Maar ook op het niveau van de individuele (professionele) relaties gaat het meer om storytelling, tweerichtingscommunicatie, directe en verbindende interacties. Communicatie en connectiviteit gaan dus hand in hand.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 3) </a:t>
            </a:r>
            <a:r>
              <a:rPr lang="en-US" sz="1200" b="1" i="0" u="none" strike="noStrike" cap="none">
                <a:solidFill>
                  <a:schemeClr val="dk1"/>
                </a:solidFill>
                <a:latin typeface="Calibri"/>
                <a:ea typeface="Calibri"/>
                <a:cs typeface="Calibri"/>
                <a:sym typeface="Calibri"/>
              </a:rPr>
              <a:t>Zorgzaamheid, om de toenemende risico’s op te vangen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De risicomaatschappij is een bekend begrip. Ulrich Beck, de Duit­se socioloog, beschrijft hoe de samenleving geconfronteerd wordt met grootschalige risico’s die voortspruiten uit zelf op gang ge­brachte processen en ontwikkelingen. Hij refereert o.m. aan de klimaatveranderingen, terrorisme, armoede, natuurrampen … De recente geschiedenis toont het toenemend risicokarakter van onze samenleving aan. We moeten de ecologische, financiële, economi­sche en menselijke risico’s dan ook tot een minimum herleiden en optimaal beheren. Dat wordt een opdracht voor elke medewerker. Iedereen hoort mee te zorgen voor een gezond klimaat, respect voor de privacy en risicobeheersing op zijn domein.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 4) </a:t>
            </a:r>
            <a:r>
              <a:rPr lang="en-US" sz="1200" b="1" i="0" u="none" strike="noStrike" cap="none">
                <a:solidFill>
                  <a:schemeClr val="dk1"/>
                </a:solidFill>
                <a:latin typeface="Calibri"/>
                <a:ea typeface="Calibri"/>
                <a:cs typeface="Calibri"/>
                <a:sym typeface="Calibri"/>
              </a:rPr>
              <a:t>Spaarzaamheid, om deze wereld leefbaar te houden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De medewerker van morgen zal groene competenties moeten bezitten ongeacht zijn functie. Spaarzaam omgaan met grondstoffen van welke natuur ook zal een basisvaardigheid moeten zijn om deze wereld leefbaar te houden. Een cradle-to-cradleaanpak waarbij afval en verkwisting worden vermeden, is het fundament van de economie van de toekomst. Dit geldt ook voor de menselijke grondstoffen. </a:t>
            </a:r>
          </a:p>
          <a:p>
            <a:pPr marL="0" marR="0" lvl="0" indent="0" algn="l" rtl="0">
              <a:lnSpc>
                <a:spcPct val="90000"/>
              </a:lnSpc>
              <a:spcBef>
                <a:spcPts val="0"/>
              </a:spcBef>
              <a:buSzPct val="25000"/>
              <a:buNone/>
            </a:pPr>
            <a:r>
              <a:rPr lang="en-US" sz="1200" b="1" i="0" u="none" strike="noStrike" cap="none">
                <a:solidFill>
                  <a:schemeClr val="dk1"/>
                </a:solidFill>
                <a:latin typeface="Calibri"/>
                <a:ea typeface="Calibri"/>
                <a:cs typeface="Calibri"/>
                <a:sym typeface="Calibri"/>
              </a:rPr>
              <a:t>5) Wendbaarheid, om snel te kunnen veranderen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De medewerker van morgen zal wendbaar en beweeglijk moeten zijn om gepast op de snelle veranderingen in te spelen. Flexibili­teit, creativiteit en innovatievermogen zijn noodzakelijke deelcom­petenties om elke verandering als een kans en niet als een bedrei­ging te zien. Leer- en loopbaancompetenties moeten bijdragen tot meer wendbare medewerkers die zelfverzekerd met veranderingen omgaan.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 6) </a:t>
            </a:r>
            <a:r>
              <a:rPr lang="en-US" sz="1200" b="1" i="0" u="none" strike="noStrike" cap="none">
                <a:solidFill>
                  <a:schemeClr val="dk1"/>
                </a:solidFill>
                <a:latin typeface="Calibri"/>
                <a:ea typeface="Calibri"/>
                <a:cs typeface="Calibri"/>
                <a:sym typeface="Calibri"/>
              </a:rPr>
              <a:t>Kritische ingesteldheid, omdat je niets zomaar blijft aannemen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Liefst kan iedereen met een volledig zicht op de context uitdagin­gen aanpakken en problemen oplossen. Daarvoor heeft de mede­werker een sterk denkvermogen nodig. Hij moet kritisch ingesteld zijn, zodat hij onder meer afstand kan nemen van bestaande denk-en actieschema’s, nieuwe verbanden weet te leggen, bewust kan omgaan met kennishiaten en verworven inzichten durft te toetsen.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7)  </a:t>
            </a:r>
            <a:r>
              <a:rPr lang="en-US" sz="1200" b="1" i="0" u="none" strike="noStrike" cap="none">
                <a:solidFill>
                  <a:schemeClr val="dk1"/>
                </a:solidFill>
                <a:latin typeface="Calibri"/>
                <a:ea typeface="Calibri"/>
                <a:cs typeface="Calibri"/>
                <a:sym typeface="Calibri"/>
              </a:rPr>
              <a:t>Zelfontwikkeling, omdat je zelf je pad uitstippelt </a:t>
            </a:r>
          </a:p>
          <a:p>
            <a:pPr marL="0" marR="0" lvl="0" indent="0" algn="l" rtl="0">
              <a:lnSpc>
                <a:spcPct val="90000"/>
              </a:lnSpc>
              <a:spcBef>
                <a:spcPts val="0"/>
              </a:spcBef>
              <a:buSzPct val="25000"/>
              <a:buNone/>
            </a:pPr>
            <a:r>
              <a:rPr lang="en-US" sz="1200" b="0" i="0" u="none" strike="noStrike" cap="none">
                <a:solidFill>
                  <a:schemeClr val="dk1"/>
                </a:solidFill>
                <a:latin typeface="Calibri"/>
                <a:ea typeface="Calibri"/>
                <a:cs typeface="Calibri"/>
                <a:sym typeface="Calibri"/>
              </a:rPr>
              <a:t>Vele van deze competenties veronderstellen dat de medewerker zelf voortdurend blijft investeren in zijn ontwikkeling. Lang leuk leren en die ‘lessen’ toepassen is een basiscompetentie. Het gaat om empowerment. De medewerker moet de competenties om in de loopbaan goed te blijven leren van in het onderwijs meekrijgen.</a:t>
            </a:r>
          </a:p>
        </p:txBody>
      </p:sp>
      <p:sp>
        <p:nvSpPr>
          <p:cNvPr id="260" name="Shape 26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16</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r>
              <a:rPr lang="nl-BE" dirty="0" err="1" smtClean="0"/>
              <a:t>Transitionele</a:t>
            </a:r>
            <a:r>
              <a:rPr lang="nl-BE" baseline="0" dirty="0" smtClean="0"/>
              <a:t> loopbanen </a:t>
            </a:r>
            <a:r>
              <a:rPr lang="nl-BE" baseline="0" dirty="0" smtClean="0">
                <a:sym typeface="Wingdings" panose="05000000000000000000" pitchFamily="2" charset="2"/>
              </a:rPr>
              <a:t>circulaire arbeidsmarkt</a:t>
            </a:r>
          </a:p>
          <a:p>
            <a:endParaRPr lang="nl-BE" dirty="0" smtClean="0"/>
          </a:p>
          <a:p>
            <a:r>
              <a:rPr lang="nl-BE" dirty="0" smtClean="0"/>
              <a:t>De</a:t>
            </a:r>
            <a:r>
              <a:rPr lang="nl-BE" baseline="0" dirty="0" smtClean="0"/>
              <a:t> circulaire arbeidsmarkt zet de loopbaan van het individu centraal.</a:t>
            </a:r>
          </a:p>
          <a:p>
            <a:r>
              <a:rPr lang="nl-BE" baseline="0" dirty="0" smtClean="0"/>
              <a:t>Blijvend inzetten en ontwikkelen van talenten en competenties over een langere loopbaan is essentieel.</a:t>
            </a:r>
          </a:p>
          <a:p>
            <a:r>
              <a:rPr lang="nl-BE" baseline="0" dirty="0" smtClean="0"/>
              <a:t>Voorwaarde: arbeidsmarkt van morgen moet mobiel en inclusief zijn.</a:t>
            </a:r>
            <a:endParaRPr lang="nl-BE" dirty="0"/>
          </a:p>
        </p:txBody>
      </p:sp>
      <p:sp>
        <p:nvSpPr>
          <p:cNvPr id="4" name="Tijdelijke aanduiding voor dianummer 3"/>
          <p:cNvSpPr>
            <a:spLocks noGrp="1"/>
          </p:cNvSpPr>
          <p:nvPr>
            <p:ph type="sldNum" idx="10"/>
          </p:nvPr>
        </p:nvSpPr>
        <p:spPr/>
        <p:txBody>
          <a:bodyPr/>
          <a:lstStyle/>
          <a:p>
            <a:endParaRPr lang="nl-BE"/>
          </a:p>
        </p:txBody>
      </p:sp>
    </p:spTree>
    <p:extLst>
      <p:ext uri="{BB962C8B-B14F-4D97-AF65-F5344CB8AC3E}">
        <p14:creationId xmlns:p14="http://schemas.microsoft.com/office/powerpoint/2010/main" val="275962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3_Vergelijking">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995601" y="928466"/>
            <a:ext cx="5723999" cy="424596"/>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995601" y="1378633"/>
            <a:ext cx="5723999" cy="211014"/>
          </a:xfrm>
          <a:prstGeom prst="rect">
            <a:avLst/>
          </a:prstGeom>
          <a:noFill/>
          <a:ln>
            <a:noFill/>
          </a:ln>
        </p:spPr>
        <p:txBody>
          <a:bodyPr lIns="91425" tIns="91425" rIns="91425" bIns="91425" anchor="b" anchorCtr="0"/>
          <a:lstStyle>
            <a:lvl1pPr marL="0" indent="0" rtl="0">
              <a:spcBef>
                <a:spcPts val="0"/>
              </a:spcBef>
              <a:buClr>
                <a:schemeClr val="accent2"/>
              </a:buClr>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ftr" idx="11"/>
          </p:nvPr>
        </p:nvSpPr>
        <p:spPr>
          <a:xfrm>
            <a:off x="970671" y="293175"/>
            <a:ext cx="57239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sldNum" idx="12"/>
          </p:nvPr>
        </p:nvSpPr>
        <p:spPr>
          <a:xfrm>
            <a:off x="8721968" y="279110"/>
            <a:ext cx="323559" cy="33986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a:spLocks noGrp="1"/>
          </p:cNvSpPr>
          <p:nvPr>
            <p:ph type="pic" idx="2"/>
          </p:nvPr>
        </p:nvSpPr>
        <p:spPr>
          <a:xfrm>
            <a:off x="0" y="1631950"/>
            <a:ext cx="5711824" cy="3784600"/>
          </a:xfrm>
          <a:prstGeom prst="rect">
            <a:avLst/>
          </a:prstGeom>
          <a:noFill/>
          <a:ln>
            <a:noFill/>
          </a:ln>
        </p:spPr>
      </p:sp>
      <p:sp>
        <p:nvSpPr>
          <p:cNvPr id="38" name="Shape 38"/>
          <p:cNvSpPr>
            <a:spLocks noGrp="1"/>
          </p:cNvSpPr>
          <p:nvPr>
            <p:ph type="pic" idx="3"/>
          </p:nvPr>
        </p:nvSpPr>
        <p:spPr>
          <a:xfrm>
            <a:off x="5894387" y="1630800"/>
            <a:ext cx="2728911" cy="3784600"/>
          </a:xfrm>
          <a:prstGeom prst="rect">
            <a:avLst/>
          </a:prstGeom>
          <a:noFill/>
          <a:ln>
            <a:noFill/>
          </a:ln>
        </p:spPr>
      </p:sp>
      <p:sp>
        <p:nvSpPr>
          <p:cNvPr id="39" name="Shape 39"/>
          <p:cNvSpPr/>
          <p:nvPr/>
        </p:nvSpPr>
        <p:spPr>
          <a:xfrm>
            <a:off x="6948264" y="0"/>
            <a:ext cx="1709287" cy="1259223"/>
          </a:xfrm>
          <a:prstGeom prst="rect">
            <a:avLst/>
          </a:prstGeom>
          <a:solidFill>
            <a:srgbClr val="0576C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0" name="Shape 40"/>
          <p:cNvSpPr/>
          <p:nvPr/>
        </p:nvSpPr>
        <p:spPr>
          <a:xfrm rot="-152680">
            <a:off x="6938686" y="1199252"/>
            <a:ext cx="1800200" cy="288031"/>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41" name="Shape 41"/>
          <p:cNvPicPr preferRelativeResize="0"/>
          <p:nvPr/>
        </p:nvPicPr>
        <p:blipFill rotWithShape="1">
          <a:blip r:embed="rId2">
            <a:alphaModFix/>
          </a:blip>
          <a:srcRect/>
          <a:stretch/>
        </p:blipFill>
        <p:spPr>
          <a:xfrm>
            <a:off x="7218089" y="368489"/>
            <a:ext cx="1170163" cy="5047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Vergelijking">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995601" y="928466"/>
            <a:ext cx="5723999" cy="424596"/>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accent1"/>
              </a:buClr>
              <a:buFont typeface="Calibri"/>
              <a:buNone/>
              <a:defRPr sz="3200" b="0" i="0" u="none" strike="noStrike" cap="none">
                <a:solidFill>
                  <a:schemeClr val="accen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0" name="Shape 220"/>
          <p:cNvSpPr txBox="1">
            <a:spLocks noGrp="1"/>
          </p:cNvSpPr>
          <p:nvPr>
            <p:ph type="body" idx="1"/>
          </p:nvPr>
        </p:nvSpPr>
        <p:spPr>
          <a:xfrm>
            <a:off x="995601" y="1378633"/>
            <a:ext cx="5723999" cy="211014"/>
          </a:xfrm>
          <a:prstGeom prst="rect">
            <a:avLst/>
          </a:prstGeom>
          <a:noFill/>
          <a:ln>
            <a:noFill/>
          </a:ln>
        </p:spPr>
        <p:txBody>
          <a:bodyPr lIns="91425" tIns="91425" rIns="91425" bIns="91425" anchor="b" anchorCtr="0"/>
          <a:lstStyle>
            <a:lvl1pPr marL="0" marR="0" lvl="0" indent="0" algn="l" rtl="0">
              <a:lnSpc>
                <a:spcPct val="100000"/>
              </a:lnSpc>
              <a:spcBef>
                <a:spcPts val="1000"/>
              </a:spcBef>
              <a:buClr>
                <a:schemeClr val="accent2"/>
              </a:buClr>
              <a:buFont typeface="Arial"/>
              <a:buNone/>
              <a:defRPr sz="1400" b="0" i="0" u="none" strike="noStrike" cap="none">
                <a:solidFill>
                  <a:schemeClr val="accent2"/>
                </a:solidFill>
                <a:latin typeface="Calibri"/>
                <a:ea typeface="Calibri"/>
                <a:cs typeface="Calibri"/>
                <a:sym typeface="Calibri"/>
              </a:defRPr>
            </a:lvl1pPr>
            <a:lvl2pPr marL="457200" marR="0" lvl="1" indent="0" algn="l" rtl="0">
              <a:lnSpc>
                <a:spcPct val="108000"/>
              </a:lnSpc>
              <a:spcBef>
                <a:spcPts val="500"/>
              </a:spcBef>
              <a:spcAft>
                <a:spcPts val="120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0"/>
              </a:spcBef>
              <a:buClr>
                <a:schemeClr val="dk1"/>
              </a:buClr>
              <a:buFont typeface="Calibri"/>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0"/>
              </a:spcBef>
              <a:buClr>
                <a:srgbClr val="0076B1"/>
              </a:buClr>
              <a:buFont typeface="Arial"/>
              <a:buNone/>
              <a:defRPr sz="1600" b="1" i="0" u="none" strike="noStrike" cap="none">
                <a:solidFill>
                  <a:schemeClr val="accent2"/>
                </a:solidFill>
                <a:latin typeface="Calibri"/>
                <a:ea typeface="Calibri"/>
                <a:cs typeface="Calibri"/>
                <a:sym typeface="Calibri"/>
              </a:defRPr>
            </a:lvl4pPr>
            <a:lvl5pPr marL="1828800" marR="0" lvl="4" indent="0" algn="l" rtl="0">
              <a:lnSpc>
                <a:spcPct val="90000"/>
              </a:lnSpc>
              <a:spcBef>
                <a:spcPts val="500"/>
              </a:spcBef>
              <a:buClr>
                <a:schemeClr val="dk1"/>
              </a:buClr>
              <a:buFont typeface="Calibri"/>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body" idx="2"/>
          </p:nvPr>
        </p:nvSpPr>
        <p:spPr>
          <a:xfrm>
            <a:off x="1839660" y="2969308"/>
            <a:ext cx="6333666" cy="3262679"/>
          </a:xfrm>
          <a:prstGeom prst="rect">
            <a:avLst/>
          </a:prstGeom>
          <a:noFill/>
          <a:ln>
            <a:noFill/>
          </a:ln>
        </p:spPr>
        <p:txBody>
          <a:bodyPr lIns="91425" tIns="91425" rIns="91425" bIns="91425" anchor="t" anchorCtr="0"/>
          <a:lstStyle>
            <a:lvl1pPr marL="0" marR="0" lvl="0" indent="0" algn="l" rtl="0">
              <a:lnSpc>
                <a:spcPct val="100000"/>
              </a:lnSpc>
              <a:spcBef>
                <a:spcPts val="1000"/>
              </a:spcBef>
              <a:buClr>
                <a:schemeClr val="dk1"/>
              </a:buClr>
              <a:buFont typeface="Arial"/>
              <a:buNone/>
              <a:defRPr sz="1800" b="0" i="0" u="none" strike="noStrike" cap="none">
                <a:solidFill>
                  <a:schemeClr val="dk1"/>
                </a:solidFill>
                <a:latin typeface="Calibri"/>
                <a:ea typeface="Calibri"/>
                <a:cs typeface="Calibri"/>
                <a:sym typeface="Calibri"/>
              </a:defRPr>
            </a:lvl1pPr>
            <a:lvl2pPr marL="0" marR="0" lvl="1" indent="114300" algn="l" rtl="0">
              <a:lnSpc>
                <a:spcPct val="120000"/>
              </a:lnSpc>
              <a:spcBef>
                <a:spcPts val="500"/>
              </a:spcBef>
              <a:spcAft>
                <a:spcPts val="120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180000" marR="0" lvl="2" indent="-2199" algn="l" rtl="0">
              <a:lnSpc>
                <a:spcPct val="90000"/>
              </a:lnSpc>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90000"/>
              </a:lnSpc>
              <a:spcBef>
                <a:spcPts val="0"/>
              </a:spcBef>
              <a:buClr>
                <a:srgbClr val="0076B1"/>
              </a:buClr>
              <a:buFont typeface="Arial"/>
              <a:buNone/>
              <a:defRPr sz="3600" b="0" i="0" u="none" strike="noStrike" cap="none">
                <a:solidFill>
                  <a:schemeClr val="accent2"/>
                </a:solidFill>
                <a:latin typeface="Calibri"/>
                <a:ea typeface="Calibri"/>
                <a:cs typeface="Calibri"/>
                <a:sym typeface="Calibri"/>
              </a:defRPr>
            </a:lvl4pPr>
            <a:lvl5pPr marL="203200" marR="0" lvl="4" indent="0" algn="l" rtl="0">
              <a:lnSpc>
                <a:spcPct val="90000"/>
              </a:lnSpc>
              <a:spcBef>
                <a:spcPts val="500"/>
              </a:spcBef>
              <a:buClr>
                <a:schemeClr val="dk1"/>
              </a:buClr>
              <a:buFont typeface="Calibri"/>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ftr" idx="11"/>
          </p:nvPr>
        </p:nvSpPr>
        <p:spPr>
          <a:xfrm>
            <a:off x="970671" y="293175"/>
            <a:ext cx="5723999" cy="365125"/>
          </a:xfrm>
          <a:prstGeom prst="rect">
            <a:avLst/>
          </a:prstGeom>
          <a:noFill/>
          <a:ln>
            <a:noFill/>
          </a:ln>
        </p:spPr>
        <p:txBody>
          <a:bodyPr lIns="91425" tIns="91425" rIns="91425" bIns="91425" anchor="ctr" anchorCtr="0"/>
          <a:lstStyle>
            <a:lvl1pPr marL="0" marR="0" lvl="0" indent="0" algn="r" rtl="0">
              <a:spcBef>
                <a:spcPts val="0"/>
              </a:spcBef>
              <a:buNone/>
              <a:defRPr sz="1400" b="1" i="0" u="none" strike="noStrike" cap="none">
                <a:solidFill>
                  <a:schemeClr val="accen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sldNum" idx="12"/>
          </p:nvPr>
        </p:nvSpPr>
        <p:spPr>
          <a:xfrm>
            <a:off x="8721968" y="279110"/>
            <a:ext cx="323559" cy="339869"/>
          </a:xfrm>
          <a:prstGeom prst="rect">
            <a:avLst/>
          </a:prstGeom>
          <a:noFill/>
          <a:ln>
            <a:noFill/>
          </a:ln>
        </p:spPr>
        <p:txBody>
          <a:bodyPr lIns="0" tIns="0" rIns="0" bIns="0" anchor="ctr" anchorCtr="0">
            <a:noAutofit/>
          </a:bodyPr>
          <a:lstStyle/>
          <a:p>
            <a:pPr marL="0" marR="0" lvl="0" indent="0" algn="r" rtl="0">
              <a:spcBef>
                <a:spcPts val="0"/>
              </a:spcBef>
              <a:buSzPct val="25000"/>
              <a:buNone/>
            </a:pPr>
            <a:fld id="{00000000-1234-1234-1234-123412341234}" type="slidenum">
              <a:rPr lang="nl-BE" sz="1000" b="0" i="0" u="none" strike="noStrike" cap="none">
                <a:solidFill>
                  <a:srgbClr val="0576C2"/>
                </a:solidFill>
                <a:latin typeface="Calibri"/>
                <a:ea typeface="Calibri"/>
                <a:cs typeface="Calibri"/>
                <a:sym typeface="Calibri"/>
              </a:rPr>
              <a:t>‹nr.›</a:t>
            </a:fld>
            <a:endParaRPr lang="nl-BE" sz="1000" b="0" i="0" u="none" strike="noStrike" cap="none">
              <a:solidFill>
                <a:srgbClr val="0576C2"/>
              </a:solidFill>
              <a:latin typeface="Calibri"/>
              <a:ea typeface="Calibri"/>
              <a:cs typeface="Calibri"/>
              <a:sym typeface="Calibri"/>
            </a:endParaRPr>
          </a:p>
        </p:txBody>
      </p:sp>
      <p:sp>
        <p:nvSpPr>
          <p:cNvPr id="224" name="Shape 224"/>
          <p:cNvSpPr/>
          <p:nvPr/>
        </p:nvSpPr>
        <p:spPr>
          <a:xfrm>
            <a:off x="6948264" y="0"/>
            <a:ext cx="1709287" cy="1259223"/>
          </a:xfrm>
          <a:prstGeom prst="rect">
            <a:avLst/>
          </a:prstGeom>
          <a:solidFill>
            <a:srgbClr val="0576C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
        <p:nvSpPr>
          <p:cNvPr id="225" name="Shape 225"/>
          <p:cNvSpPr/>
          <p:nvPr/>
        </p:nvSpPr>
        <p:spPr>
          <a:xfrm rot="-152681">
            <a:off x="6938686" y="1199252"/>
            <a:ext cx="1800200" cy="288031"/>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pic>
        <p:nvPicPr>
          <p:cNvPr id="226" name="Shape 226"/>
          <p:cNvPicPr preferRelativeResize="0"/>
          <p:nvPr/>
        </p:nvPicPr>
        <p:blipFill rotWithShape="1">
          <a:blip r:embed="rId2">
            <a:alphaModFix/>
          </a:blip>
          <a:srcRect/>
          <a:stretch/>
        </p:blipFill>
        <p:spPr>
          <a:xfrm>
            <a:off x="7218089" y="368489"/>
            <a:ext cx="1170163" cy="504776"/>
          </a:xfrm>
          <a:prstGeom prst="rect">
            <a:avLst/>
          </a:prstGeom>
          <a:noFill/>
          <a:ln>
            <a:noFill/>
          </a:ln>
        </p:spPr>
      </p:pic>
    </p:spTree>
    <p:extLst>
      <p:ext uri="{BB962C8B-B14F-4D97-AF65-F5344CB8AC3E}">
        <p14:creationId xmlns:p14="http://schemas.microsoft.com/office/powerpoint/2010/main" val="1910010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el+subtitel">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198438"/>
            <a:ext cx="6019799" cy="653398"/>
          </a:xfrm>
          <a:prstGeom prst="rect">
            <a:avLst/>
          </a:prstGeom>
          <a:noFill/>
          <a:ln>
            <a:noFill/>
          </a:ln>
        </p:spPr>
        <p:txBody>
          <a:bodyPr lIns="91425" tIns="91425" rIns="91425" bIns="91425" anchor="b" anchorCtr="0"/>
          <a:lstStyle>
            <a:lvl1pPr marL="0" marR="0" lvl="0" indent="0" algn="l" rtl="0">
              <a:spcBef>
                <a:spcPts val="0"/>
              </a:spcBef>
              <a:buClr>
                <a:srgbClr val="294376"/>
              </a:buClr>
              <a:buFont typeface="Calibri"/>
              <a:buNone/>
              <a:defRPr sz="2800" b="1" i="0" u="none" strike="noStrike" cap="none">
                <a:solidFill>
                  <a:srgbClr val="29437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 name="Shape 34"/>
          <p:cNvSpPr/>
          <p:nvPr/>
        </p:nvSpPr>
        <p:spPr>
          <a:xfrm>
            <a:off x="6300683" y="-63500"/>
            <a:ext cx="1536699" cy="1187449"/>
          </a:xfrm>
          <a:custGeom>
            <a:avLst/>
            <a:gdLst/>
            <a:ahLst/>
            <a:cxnLst/>
            <a:rect l="0" t="0" r="0" b="0"/>
            <a:pathLst>
              <a:path w="120000" h="120000" extrusionOk="0">
                <a:moveTo>
                  <a:pt x="495" y="0"/>
                </a:moveTo>
                <a:lnTo>
                  <a:pt x="120000" y="641"/>
                </a:lnTo>
                <a:cubicBezTo>
                  <a:pt x="119834" y="37860"/>
                  <a:pt x="119669" y="75080"/>
                  <a:pt x="119504" y="112299"/>
                </a:cubicBezTo>
                <a:lnTo>
                  <a:pt x="0" y="120000"/>
                </a:lnTo>
                <a:cubicBezTo>
                  <a:pt x="165" y="79999"/>
                  <a:pt x="330" y="40000"/>
                  <a:pt x="495" y="0"/>
                </a:cubicBezTo>
                <a:close/>
              </a:path>
            </a:pathLst>
          </a:custGeom>
          <a:solidFill>
            <a:srgbClr val="3E89CA"/>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35" name="Shape 35" descr="VDAB_logo_zonder.png"/>
          <p:cNvPicPr preferRelativeResize="0"/>
          <p:nvPr/>
        </p:nvPicPr>
        <p:blipFill rotWithShape="1">
          <a:blip r:embed="rId2">
            <a:alphaModFix/>
          </a:blip>
          <a:srcRect/>
          <a:stretch/>
        </p:blipFill>
        <p:spPr>
          <a:xfrm>
            <a:off x="6477000" y="250555"/>
            <a:ext cx="1114004" cy="456968"/>
          </a:xfrm>
          <a:prstGeom prst="rect">
            <a:avLst/>
          </a:prstGeom>
          <a:noFill/>
          <a:ln>
            <a:noFill/>
          </a:ln>
        </p:spPr>
      </p:pic>
      <p:sp>
        <p:nvSpPr>
          <p:cNvPr id="36" name="Shape 36"/>
          <p:cNvSpPr txBox="1">
            <a:spLocks noGrp="1"/>
          </p:cNvSpPr>
          <p:nvPr>
            <p:ph type="body" idx="1"/>
          </p:nvPr>
        </p:nvSpPr>
        <p:spPr>
          <a:xfrm>
            <a:off x="457200" y="844550"/>
            <a:ext cx="8229600" cy="641350"/>
          </a:xfrm>
          <a:prstGeom prst="rect">
            <a:avLst/>
          </a:prstGeom>
          <a:noFill/>
          <a:ln>
            <a:noFill/>
          </a:ln>
        </p:spPr>
        <p:txBody>
          <a:bodyPr lIns="91425" tIns="91425" rIns="91425" bIns="91425" anchor="t" anchorCtr="0"/>
          <a:lstStyle>
            <a:lvl1pPr marL="0" marR="0" lvl="0" indent="0" algn="l" rtl="0">
              <a:spcBef>
                <a:spcPts val="320"/>
              </a:spcBef>
              <a:buClr>
                <a:srgbClr val="3E89CA"/>
              </a:buClr>
              <a:buFont typeface="Arial"/>
              <a:buNone/>
              <a:defRPr sz="1600" b="0" i="0" u="none" strike="noStrike" cap="none">
                <a:solidFill>
                  <a:srgbClr val="3E89CA"/>
                </a:solidFill>
                <a:latin typeface="Calibri"/>
                <a:ea typeface="Calibri"/>
                <a:cs typeface="Calibri"/>
                <a:sym typeface="Calibri"/>
              </a:defRPr>
            </a:lvl1pPr>
            <a:lvl2pPr marL="742950" marR="0" lvl="1" indent="-107950" algn="l" rtl="0">
              <a:spcBef>
                <a:spcPts val="560"/>
              </a:spcBef>
              <a:buClr>
                <a:srgbClr val="3E89CA"/>
              </a:buClr>
              <a:buSzPct val="100000"/>
              <a:buFont typeface="Arial"/>
              <a:buChar char="•"/>
              <a:defRPr sz="2800" b="0" i="0" u="none" strike="noStrike" cap="none">
                <a:solidFill>
                  <a:srgbClr val="3E89CA"/>
                </a:solidFill>
                <a:latin typeface="Calibri"/>
                <a:ea typeface="Calibri"/>
                <a:cs typeface="Calibri"/>
                <a:sym typeface="Calibri"/>
              </a:defRPr>
            </a:lvl2pPr>
            <a:lvl3pPr marL="1143000" marR="0" lvl="2" indent="-76200" algn="l" rtl="0">
              <a:spcBef>
                <a:spcPts val="480"/>
              </a:spcBef>
              <a:buClr>
                <a:srgbClr val="3E89CA"/>
              </a:buClr>
              <a:buSzPct val="100000"/>
              <a:buFont typeface="Arial"/>
              <a:buChar char="•"/>
              <a:defRPr sz="2400" b="0" i="0" u="none" strike="noStrike" cap="none">
                <a:solidFill>
                  <a:srgbClr val="3E89CA"/>
                </a:solidFill>
                <a:latin typeface="Calibri"/>
                <a:ea typeface="Calibri"/>
                <a:cs typeface="Calibri"/>
                <a:sym typeface="Calibri"/>
              </a:defRPr>
            </a:lvl3pPr>
            <a:lvl4pPr marL="1600200" marR="0" lvl="3" indent="-101600" algn="l" rtl="0">
              <a:spcBef>
                <a:spcPts val="400"/>
              </a:spcBef>
              <a:buClr>
                <a:srgbClr val="3E89CA"/>
              </a:buClr>
              <a:buSzPct val="100000"/>
              <a:buFont typeface="Arial"/>
              <a:buChar char="•"/>
              <a:defRPr sz="2000" b="0" i="0" u="none" strike="noStrike" cap="none">
                <a:solidFill>
                  <a:srgbClr val="3E89CA"/>
                </a:solidFill>
                <a:latin typeface="Calibri"/>
                <a:ea typeface="Calibri"/>
                <a:cs typeface="Calibri"/>
                <a:sym typeface="Calibri"/>
              </a:defRPr>
            </a:lvl4pPr>
            <a:lvl5pPr marL="2057400" marR="0" lvl="4" indent="-101600" algn="l" rtl="0">
              <a:spcBef>
                <a:spcPts val="400"/>
              </a:spcBef>
              <a:buClr>
                <a:srgbClr val="3E89CA"/>
              </a:buClr>
              <a:buSzPct val="100000"/>
              <a:buFont typeface="Arial"/>
              <a:buChar char="•"/>
              <a:defRPr sz="2000" b="0" i="0" u="none" strike="noStrike" cap="none">
                <a:solidFill>
                  <a:srgbClr val="3E89CA"/>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559550" y="179053"/>
            <a:ext cx="2093473" cy="653398"/>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a:solidFill>
                  <a:srgbClr val="3E89CA"/>
                </a:solidFill>
                <a:latin typeface="Calibri"/>
                <a:ea typeface="Calibri"/>
                <a:cs typeface="Calibri"/>
                <a:sym typeface="Calibri"/>
              </a:rPr>
              <a:t>‹nr.›</a:t>
            </a:fld>
            <a:endParaRPr lang="nl-NL" sz="1200">
              <a:solidFill>
                <a:srgbClr val="3E89CA"/>
              </a:solidFill>
              <a:latin typeface="Calibri"/>
              <a:ea typeface="Calibri"/>
              <a:cs typeface="Calibri"/>
              <a:sym typeface="Calibri"/>
            </a:endParaRPr>
          </a:p>
        </p:txBody>
      </p:sp>
    </p:spTree>
    <p:extLst>
      <p:ext uri="{BB962C8B-B14F-4D97-AF65-F5344CB8AC3E}">
        <p14:creationId xmlns:p14="http://schemas.microsoft.com/office/powerpoint/2010/main" val="2254212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DAB blanco logo en paginanr">
    <p:spTree>
      <p:nvGrpSpPr>
        <p:cNvPr id="1" name="Shape 39"/>
        <p:cNvGrpSpPr/>
        <p:nvPr/>
      </p:nvGrpSpPr>
      <p:grpSpPr>
        <a:xfrm>
          <a:off x="0" y="0"/>
          <a:ext cx="0" cy="0"/>
          <a:chOff x="0" y="0"/>
          <a:chExt cx="0" cy="0"/>
        </a:xfrm>
      </p:grpSpPr>
      <p:pic>
        <p:nvPicPr>
          <p:cNvPr id="40" name="Shape 40"/>
          <p:cNvPicPr preferRelativeResize="0"/>
          <p:nvPr/>
        </p:nvPicPr>
        <p:blipFill rotWithShape="1">
          <a:blip r:embed="rId2">
            <a:alphaModFix/>
          </a:blip>
          <a:srcRect/>
          <a:stretch/>
        </p:blipFill>
        <p:spPr>
          <a:xfrm>
            <a:off x="6945892" y="0"/>
            <a:ext cx="1716331" cy="1235676"/>
          </a:xfrm>
          <a:prstGeom prst="rect">
            <a:avLst/>
          </a:prstGeom>
          <a:noFill/>
          <a:ln>
            <a:noFill/>
          </a:ln>
        </p:spPr>
      </p:pic>
      <p:sp>
        <p:nvSpPr>
          <p:cNvPr id="41" name="Shape 41"/>
          <p:cNvSpPr txBox="1"/>
          <p:nvPr/>
        </p:nvSpPr>
        <p:spPr>
          <a:xfrm>
            <a:off x="8662225" y="342152"/>
            <a:ext cx="481774" cy="330225"/>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Clr>
                <a:srgbClr val="E7E6E6"/>
              </a:buClr>
              <a:buSzPct val="25000"/>
              <a:buFont typeface="Arial"/>
              <a:buNone/>
            </a:pPr>
            <a:fld id="{00000000-1234-1234-1234-123412341234}" type="slidenum">
              <a:rPr lang="en-US" sz="1000" b="0" i="0">
                <a:solidFill>
                  <a:srgbClr val="E7E6E6"/>
                </a:solidFill>
                <a:latin typeface="Arial"/>
                <a:ea typeface="Arial"/>
                <a:cs typeface="Arial"/>
                <a:sym typeface="Arial"/>
              </a:rPr>
              <a:t>‹nr.›</a:t>
            </a:fld>
            <a:endParaRPr lang="en-US" sz="1000" b="0" i="0">
              <a:solidFill>
                <a:srgbClr val="E7E6E6"/>
              </a:solidFill>
              <a:latin typeface="Arial"/>
              <a:ea typeface="Arial"/>
              <a:cs typeface="Arial"/>
              <a:sym typeface="Arial"/>
            </a:endParaRPr>
          </a:p>
        </p:txBody>
      </p:sp>
      <p:pic>
        <p:nvPicPr>
          <p:cNvPr id="42" name="Shape 42"/>
          <p:cNvPicPr preferRelativeResize="0"/>
          <p:nvPr/>
        </p:nvPicPr>
        <p:blipFill rotWithShape="1">
          <a:blip r:embed="rId3">
            <a:alphaModFix/>
          </a:blip>
          <a:srcRect/>
          <a:stretch/>
        </p:blipFill>
        <p:spPr>
          <a:xfrm>
            <a:off x="7203409" y="342152"/>
            <a:ext cx="1201299" cy="521449"/>
          </a:xfrm>
          <a:prstGeom prst="rect">
            <a:avLst/>
          </a:prstGeom>
          <a:noFill/>
          <a:ln>
            <a:noFill/>
          </a:ln>
        </p:spPr>
      </p:pic>
    </p:spTree>
    <p:extLst>
      <p:ext uri="{BB962C8B-B14F-4D97-AF65-F5344CB8AC3E}">
        <p14:creationId xmlns:p14="http://schemas.microsoft.com/office/powerpoint/2010/main" val="2998379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eldia">
    <p:spTree>
      <p:nvGrpSpPr>
        <p:cNvPr id="1" name="Shape 114"/>
        <p:cNvGrpSpPr/>
        <p:nvPr/>
      </p:nvGrpSpPr>
      <p:grpSpPr>
        <a:xfrm>
          <a:off x="0" y="0"/>
          <a:ext cx="0" cy="0"/>
          <a:chOff x="0" y="0"/>
          <a:chExt cx="0" cy="0"/>
        </a:xfrm>
      </p:grpSpPr>
      <p:sp>
        <p:nvSpPr>
          <p:cNvPr id="115" name="Shape 115"/>
          <p:cNvSpPr txBox="1">
            <a:spLocks noGrp="1"/>
          </p:cNvSpPr>
          <p:nvPr>
            <p:ph type="ctrTitle"/>
          </p:nvPr>
        </p:nvSpPr>
        <p:spPr>
          <a:xfrm>
            <a:off x="630000" y="2491200"/>
            <a:ext cx="7887599" cy="846000"/>
          </a:xfrm>
          <a:prstGeom prst="rect">
            <a:avLst/>
          </a:prstGeom>
          <a:noFill/>
          <a:ln>
            <a:noFill/>
          </a:ln>
        </p:spPr>
        <p:txBody>
          <a:bodyPr lIns="91425" tIns="91425" rIns="91425" bIns="91425" anchor="ctr" anchorCtr="0"/>
          <a:lstStyle>
            <a:lvl1pPr marL="0" marR="0" indent="0" algn="ctr" rtl="0">
              <a:lnSpc>
                <a:spcPct val="90000"/>
              </a:lnSpc>
              <a:spcBef>
                <a:spcPts val="0"/>
              </a:spcBef>
              <a:buClr>
                <a:schemeClr val="lt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4_Vergelijking">
    <p:spTree>
      <p:nvGrpSpPr>
        <p:cNvPr id="1" name="Shape 42"/>
        <p:cNvGrpSpPr/>
        <p:nvPr/>
      </p:nvGrpSpPr>
      <p:grpSpPr>
        <a:xfrm>
          <a:off x="0" y="0"/>
          <a:ext cx="0" cy="0"/>
          <a:chOff x="0" y="0"/>
          <a:chExt cx="0" cy="0"/>
        </a:xfrm>
      </p:grpSpPr>
      <p:sp>
        <p:nvSpPr>
          <p:cNvPr id="43" name="Shape 43"/>
          <p:cNvSpPr txBox="1">
            <a:spLocks noGrp="1"/>
          </p:cNvSpPr>
          <p:nvPr>
            <p:ph type="ftr" idx="11"/>
          </p:nvPr>
        </p:nvSpPr>
        <p:spPr>
          <a:xfrm>
            <a:off x="970671" y="293175"/>
            <a:ext cx="57239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4" name="Shape 44"/>
          <p:cNvSpPr txBox="1">
            <a:spLocks noGrp="1"/>
          </p:cNvSpPr>
          <p:nvPr>
            <p:ph type="sldNum" idx="12"/>
          </p:nvPr>
        </p:nvSpPr>
        <p:spPr>
          <a:xfrm>
            <a:off x="8721968" y="279110"/>
            <a:ext cx="323559" cy="33986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5" name="Shape 45"/>
          <p:cNvSpPr>
            <a:spLocks noGrp="1"/>
          </p:cNvSpPr>
          <p:nvPr>
            <p:ph type="pic" idx="2"/>
          </p:nvPr>
        </p:nvSpPr>
        <p:spPr>
          <a:xfrm>
            <a:off x="0" y="1631950"/>
            <a:ext cx="5711824" cy="3784600"/>
          </a:xfrm>
          <a:prstGeom prst="rect">
            <a:avLst/>
          </a:prstGeom>
          <a:noFill/>
          <a:ln>
            <a:noFill/>
          </a:ln>
        </p:spPr>
      </p:sp>
      <p:sp>
        <p:nvSpPr>
          <p:cNvPr id="46" name="Shape 46"/>
          <p:cNvSpPr>
            <a:spLocks noGrp="1"/>
          </p:cNvSpPr>
          <p:nvPr>
            <p:ph type="pic" idx="3"/>
          </p:nvPr>
        </p:nvSpPr>
        <p:spPr>
          <a:xfrm>
            <a:off x="5894387" y="1630800"/>
            <a:ext cx="2728911" cy="3784600"/>
          </a:xfrm>
          <a:prstGeom prst="rect">
            <a:avLst/>
          </a:prstGeom>
          <a:noFill/>
          <a:ln>
            <a:noFill/>
          </a:ln>
        </p:spPr>
      </p:sp>
      <p:sp>
        <p:nvSpPr>
          <p:cNvPr id="47" name="Shape 47"/>
          <p:cNvSpPr/>
          <p:nvPr/>
        </p:nvSpPr>
        <p:spPr>
          <a:xfrm>
            <a:off x="6948264" y="0"/>
            <a:ext cx="1709287" cy="1259223"/>
          </a:xfrm>
          <a:prstGeom prst="rect">
            <a:avLst/>
          </a:prstGeom>
          <a:solidFill>
            <a:srgbClr val="0576C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8" name="Shape 48"/>
          <p:cNvSpPr/>
          <p:nvPr/>
        </p:nvSpPr>
        <p:spPr>
          <a:xfrm rot="-152680">
            <a:off x="6938686" y="1199252"/>
            <a:ext cx="1800200" cy="288031"/>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49" name="Shape 49"/>
          <p:cNvPicPr preferRelativeResize="0"/>
          <p:nvPr/>
        </p:nvPicPr>
        <p:blipFill rotWithShape="1">
          <a:blip r:embed="rId2">
            <a:alphaModFix/>
          </a:blip>
          <a:srcRect/>
          <a:stretch/>
        </p:blipFill>
        <p:spPr>
          <a:xfrm>
            <a:off x="7218089" y="368489"/>
            <a:ext cx="1170163" cy="5047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_Vergelijking">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995601" y="928466"/>
            <a:ext cx="5723999" cy="424596"/>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 name="Shape 61"/>
          <p:cNvSpPr txBox="1">
            <a:spLocks noGrp="1"/>
          </p:cNvSpPr>
          <p:nvPr>
            <p:ph type="body" idx="1"/>
          </p:nvPr>
        </p:nvSpPr>
        <p:spPr>
          <a:xfrm>
            <a:off x="995601" y="1378633"/>
            <a:ext cx="5723999" cy="211014"/>
          </a:xfrm>
          <a:prstGeom prst="rect">
            <a:avLst/>
          </a:prstGeom>
          <a:noFill/>
          <a:ln>
            <a:noFill/>
          </a:ln>
        </p:spPr>
        <p:txBody>
          <a:bodyPr lIns="91425" tIns="91425" rIns="91425" bIns="91425" anchor="b" anchorCtr="0"/>
          <a:lstStyle>
            <a:lvl1pPr marL="0" indent="0" rtl="0">
              <a:spcBef>
                <a:spcPts val="0"/>
              </a:spcBef>
              <a:buClr>
                <a:schemeClr val="accent2"/>
              </a:buClr>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2" name="Shape 62"/>
          <p:cNvSpPr txBox="1">
            <a:spLocks noGrp="1"/>
          </p:cNvSpPr>
          <p:nvPr>
            <p:ph type="ftr" idx="11"/>
          </p:nvPr>
        </p:nvSpPr>
        <p:spPr>
          <a:xfrm>
            <a:off x="970671" y="293175"/>
            <a:ext cx="57239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8721968" y="279110"/>
            <a:ext cx="323559" cy="33986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4" name="Shape 64"/>
          <p:cNvSpPr txBox="1">
            <a:spLocks noGrp="1"/>
          </p:cNvSpPr>
          <p:nvPr>
            <p:ph type="body" idx="2"/>
          </p:nvPr>
        </p:nvSpPr>
        <p:spPr>
          <a:xfrm>
            <a:off x="997200" y="2559808"/>
            <a:ext cx="7315200" cy="3278186"/>
          </a:xfrm>
          <a:prstGeom prst="rect">
            <a:avLst/>
          </a:prstGeom>
          <a:noFill/>
          <a:ln>
            <a:noFill/>
          </a:ln>
        </p:spPr>
        <p:txBody>
          <a:bodyPr lIns="91425" tIns="91425" rIns="91425" bIns="91425" anchor="t" anchorCtr="0"/>
          <a:lstStyle>
            <a:lvl1pPr rtl="0">
              <a:spcBef>
                <a:spcPts val="0"/>
              </a:spcBef>
              <a:defRPr/>
            </a:lvl1pPr>
            <a:lvl2pPr rtl="0">
              <a:lnSpc>
                <a:spcPct val="120000"/>
              </a:lnSpc>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p:nvPr/>
        </p:nvSpPr>
        <p:spPr>
          <a:xfrm>
            <a:off x="6948264" y="0"/>
            <a:ext cx="1709287" cy="1259223"/>
          </a:xfrm>
          <a:prstGeom prst="rect">
            <a:avLst/>
          </a:prstGeom>
          <a:solidFill>
            <a:srgbClr val="0576C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6" name="Shape 66"/>
          <p:cNvSpPr/>
          <p:nvPr/>
        </p:nvSpPr>
        <p:spPr>
          <a:xfrm rot="-152680">
            <a:off x="6938686" y="1199252"/>
            <a:ext cx="1800200" cy="288031"/>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67" name="Shape 67"/>
          <p:cNvPicPr preferRelativeResize="0"/>
          <p:nvPr/>
        </p:nvPicPr>
        <p:blipFill rotWithShape="1">
          <a:blip r:embed="rId2">
            <a:alphaModFix/>
          </a:blip>
          <a:srcRect/>
          <a:stretch/>
        </p:blipFill>
        <p:spPr>
          <a:xfrm>
            <a:off x="7218089" y="368489"/>
            <a:ext cx="1170163" cy="5047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Alleen titel">
    <p:spTree>
      <p:nvGrpSpPr>
        <p:cNvPr id="1" name="Shape 68"/>
        <p:cNvGrpSpPr/>
        <p:nvPr/>
      </p:nvGrpSpPr>
      <p:grpSpPr>
        <a:xfrm>
          <a:off x="0" y="0"/>
          <a:ext cx="0" cy="0"/>
          <a:chOff x="0" y="0"/>
          <a:chExt cx="0" cy="0"/>
        </a:xfrm>
      </p:grpSpPr>
      <p:sp>
        <p:nvSpPr>
          <p:cNvPr id="69" name="Shape 69"/>
          <p:cNvSpPr/>
          <p:nvPr/>
        </p:nvSpPr>
        <p:spPr>
          <a:xfrm>
            <a:off x="485775" y="5753100"/>
            <a:ext cx="8658224" cy="1114424"/>
          </a:xfrm>
          <a:custGeom>
            <a:avLst/>
            <a:gdLst/>
            <a:ahLst/>
            <a:cxnLst/>
            <a:rect l="0" t="0" r="0" b="0"/>
            <a:pathLst>
              <a:path w="8658225" h="1114425" extrusionOk="0">
                <a:moveTo>
                  <a:pt x="0" y="257175"/>
                </a:moveTo>
                <a:lnTo>
                  <a:pt x="295275" y="1114425"/>
                </a:lnTo>
                <a:lnTo>
                  <a:pt x="8658225" y="1114425"/>
                </a:lnTo>
                <a:lnTo>
                  <a:pt x="8658225" y="0"/>
                </a:lnTo>
                <a:lnTo>
                  <a:pt x="0" y="257175"/>
                </a:lnTo>
                <a:close/>
              </a:path>
            </a:pathLst>
          </a:custGeom>
          <a:solidFill>
            <a:srgbClr val="E9E6D7">
              <a:alpha val="80000"/>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70" name="Shape 70"/>
          <p:cNvSpPr/>
          <p:nvPr/>
        </p:nvSpPr>
        <p:spPr>
          <a:xfrm>
            <a:off x="7115175" y="5676900"/>
            <a:ext cx="2030399" cy="1190624"/>
          </a:xfrm>
          <a:custGeom>
            <a:avLst/>
            <a:gdLst/>
            <a:ahLst/>
            <a:cxnLst/>
            <a:rect l="0" t="0" r="0" b="0"/>
            <a:pathLst>
              <a:path w="2038350" h="1190625" extrusionOk="0">
                <a:moveTo>
                  <a:pt x="0" y="38100"/>
                </a:moveTo>
                <a:lnTo>
                  <a:pt x="400050" y="1190625"/>
                </a:lnTo>
                <a:lnTo>
                  <a:pt x="2038350" y="1190625"/>
                </a:lnTo>
                <a:lnTo>
                  <a:pt x="2038350" y="0"/>
                </a:lnTo>
                <a:lnTo>
                  <a:pt x="0" y="38100"/>
                </a:lnTo>
                <a:close/>
              </a:path>
            </a:pathLst>
          </a:custGeom>
          <a:solidFill>
            <a:srgbClr val="0576C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71" name="Shape 71"/>
          <p:cNvSpPr/>
          <p:nvPr/>
        </p:nvSpPr>
        <p:spPr>
          <a:xfrm>
            <a:off x="372139" y="5528930"/>
            <a:ext cx="8782492" cy="478464"/>
          </a:xfrm>
          <a:custGeom>
            <a:avLst/>
            <a:gdLst/>
            <a:ahLst/>
            <a:cxnLst/>
            <a:rect l="0" t="0" r="0" b="0"/>
            <a:pathLst>
              <a:path w="8782493" h="478465" extrusionOk="0">
                <a:moveTo>
                  <a:pt x="85060" y="478465"/>
                </a:moveTo>
                <a:lnTo>
                  <a:pt x="8782493" y="233917"/>
                </a:lnTo>
                <a:lnTo>
                  <a:pt x="8782493" y="0"/>
                </a:lnTo>
                <a:lnTo>
                  <a:pt x="0" y="0"/>
                </a:lnTo>
                <a:lnTo>
                  <a:pt x="85060" y="478465"/>
                </a:lnTo>
                <a:close/>
              </a:path>
            </a:pathLst>
          </a:cu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72" name="Shape 72"/>
          <p:cNvPicPr preferRelativeResize="0"/>
          <p:nvPr/>
        </p:nvPicPr>
        <p:blipFill rotWithShape="1">
          <a:blip r:embed="rId2">
            <a:alphaModFix/>
          </a:blip>
          <a:srcRect t="89303" r="94535"/>
          <a:stretch/>
        </p:blipFill>
        <p:spPr>
          <a:xfrm>
            <a:off x="0" y="6124353"/>
            <a:ext cx="499730" cy="733647"/>
          </a:xfrm>
          <a:prstGeom prst="rect">
            <a:avLst/>
          </a:prstGeom>
          <a:noFill/>
          <a:ln>
            <a:noFill/>
          </a:ln>
        </p:spPr>
      </p:pic>
      <p:sp>
        <p:nvSpPr>
          <p:cNvPr id="73" name="Shape 73"/>
          <p:cNvSpPr txBox="1">
            <a:spLocks noGrp="1"/>
          </p:cNvSpPr>
          <p:nvPr>
            <p:ph type="title"/>
          </p:nvPr>
        </p:nvSpPr>
        <p:spPr>
          <a:xfrm>
            <a:off x="970670" y="858129"/>
            <a:ext cx="5781821" cy="379828"/>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a:spLocks noGrp="1"/>
          </p:cNvSpPr>
          <p:nvPr>
            <p:ph type="pic" idx="2"/>
          </p:nvPr>
        </p:nvSpPr>
        <p:spPr>
          <a:xfrm>
            <a:off x="1083994" y="2658623"/>
            <a:ext cx="1560512" cy="773111"/>
          </a:xfrm>
          <a:prstGeom prst="rect">
            <a:avLst/>
          </a:prstGeom>
          <a:noFill/>
          <a:ln>
            <a:noFill/>
          </a:ln>
        </p:spPr>
      </p:sp>
      <p:sp>
        <p:nvSpPr>
          <p:cNvPr id="75" name="Shape 75"/>
          <p:cNvSpPr>
            <a:spLocks noGrp="1"/>
          </p:cNvSpPr>
          <p:nvPr>
            <p:ph type="pic" idx="3"/>
          </p:nvPr>
        </p:nvSpPr>
        <p:spPr>
          <a:xfrm>
            <a:off x="2868239" y="2660400"/>
            <a:ext cx="1560512" cy="773111"/>
          </a:xfrm>
          <a:prstGeom prst="rect">
            <a:avLst/>
          </a:prstGeom>
          <a:noFill/>
          <a:ln>
            <a:noFill/>
          </a:ln>
        </p:spPr>
      </p:sp>
      <p:sp>
        <p:nvSpPr>
          <p:cNvPr id="76" name="Shape 76"/>
          <p:cNvSpPr>
            <a:spLocks noGrp="1"/>
          </p:cNvSpPr>
          <p:nvPr>
            <p:ph type="pic" idx="4"/>
          </p:nvPr>
        </p:nvSpPr>
        <p:spPr>
          <a:xfrm>
            <a:off x="4697046" y="2660400"/>
            <a:ext cx="1560512" cy="773111"/>
          </a:xfrm>
          <a:prstGeom prst="rect">
            <a:avLst/>
          </a:prstGeom>
          <a:noFill/>
          <a:ln>
            <a:noFill/>
          </a:ln>
        </p:spPr>
      </p:sp>
      <p:sp>
        <p:nvSpPr>
          <p:cNvPr id="77" name="Shape 77"/>
          <p:cNvSpPr>
            <a:spLocks noGrp="1"/>
          </p:cNvSpPr>
          <p:nvPr>
            <p:ph type="pic" idx="5"/>
          </p:nvPr>
        </p:nvSpPr>
        <p:spPr>
          <a:xfrm>
            <a:off x="6455507" y="2660400"/>
            <a:ext cx="1560512" cy="773111"/>
          </a:xfrm>
          <a:prstGeom prst="rect">
            <a:avLst/>
          </a:prstGeom>
          <a:noFill/>
          <a:ln>
            <a:noFill/>
          </a:ln>
        </p:spPr>
      </p:sp>
      <p:sp>
        <p:nvSpPr>
          <p:cNvPr id="78" name="Shape 78"/>
          <p:cNvSpPr>
            <a:spLocks noGrp="1"/>
          </p:cNvSpPr>
          <p:nvPr>
            <p:ph type="pic" idx="6"/>
          </p:nvPr>
        </p:nvSpPr>
        <p:spPr>
          <a:xfrm>
            <a:off x="1095716" y="3964573"/>
            <a:ext cx="1560512" cy="773111"/>
          </a:xfrm>
          <a:prstGeom prst="rect">
            <a:avLst/>
          </a:prstGeom>
          <a:noFill/>
          <a:ln>
            <a:noFill/>
          </a:ln>
        </p:spPr>
      </p:sp>
      <p:sp>
        <p:nvSpPr>
          <p:cNvPr id="79" name="Shape 79"/>
          <p:cNvSpPr>
            <a:spLocks noGrp="1"/>
          </p:cNvSpPr>
          <p:nvPr>
            <p:ph type="pic" idx="7"/>
          </p:nvPr>
        </p:nvSpPr>
        <p:spPr>
          <a:xfrm>
            <a:off x="2854178" y="3964573"/>
            <a:ext cx="1560512" cy="773111"/>
          </a:xfrm>
          <a:prstGeom prst="rect">
            <a:avLst/>
          </a:prstGeom>
          <a:noFill/>
          <a:ln>
            <a:noFill/>
          </a:ln>
        </p:spPr>
      </p:sp>
      <p:sp>
        <p:nvSpPr>
          <p:cNvPr id="80" name="Shape 80"/>
          <p:cNvSpPr>
            <a:spLocks noGrp="1"/>
          </p:cNvSpPr>
          <p:nvPr>
            <p:ph type="pic" idx="8"/>
          </p:nvPr>
        </p:nvSpPr>
        <p:spPr>
          <a:xfrm>
            <a:off x="4682978" y="3963600"/>
            <a:ext cx="1560512" cy="773111"/>
          </a:xfrm>
          <a:prstGeom prst="rect">
            <a:avLst/>
          </a:prstGeom>
          <a:noFill/>
          <a:ln>
            <a:noFill/>
          </a:ln>
        </p:spPr>
      </p:sp>
      <p:sp>
        <p:nvSpPr>
          <p:cNvPr id="81" name="Shape 81"/>
          <p:cNvSpPr>
            <a:spLocks noGrp="1"/>
          </p:cNvSpPr>
          <p:nvPr>
            <p:ph type="pic" idx="9"/>
          </p:nvPr>
        </p:nvSpPr>
        <p:spPr>
          <a:xfrm>
            <a:off x="6469575" y="3964573"/>
            <a:ext cx="1560512" cy="773111"/>
          </a:xfrm>
          <a:prstGeom prst="rect">
            <a:avLst/>
          </a:prstGeom>
          <a:noFill/>
          <a:ln>
            <a:noFill/>
          </a:ln>
        </p:spPr>
      </p:sp>
      <p:pic>
        <p:nvPicPr>
          <p:cNvPr id="82" name="Shape 82"/>
          <p:cNvPicPr preferRelativeResize="0"/>
          <p:nvPr/>
        </p:nvPicPr>
        <p:blipFill rotWithShape="1">
          <a:blip r:embed="rId3">
            <a:alphaModFix/>
          </a:blip>
          <a:srcRect/>
          <a:stretch/>
        </p:blipFill>
        <p:spPr>
          <a:xfrm>
            <a:off x="7750352" y="6127846"/>
            <a:ext cx="1170163" cy="5047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Vergelijkin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995601" y="928466"/>
            <a:ext cx="5723999" cy="424596"/>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body" idx="1"/>
          </p:nvPr>
        </p:nvSpPr>
        <p:spPr>
          <a:xfrm>
            <a:off x="995601" y="1378633"/>
            <a:ext cx="5723999" cy="211014"/>
          </a:xfrm>
          <a:prstGeom prst="rect">
            <a:avLst/>
          </a:prstGeom>
          <a:noFill/>
          <a:ln>
            <a:noFill/>
          </a:ln>
        </p:spPr>
        <p:txBody>
          <a:bodyPr lIns="91425" tIns="91425" rIns="91425" bIns="91425" anchor="b" anchorCtr="0"/>
          <a:lstStyle>
            <a:lvl1pPr marL="0" indent="0" rtl="0">
              <a:spcBef>
                <a:spcPts val="0"/>
              </a:spcBef>
              <a:buClr>
                <a:schemeClr val="accent2"/>
              </a:buClr>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3" name="Shape 53"/>
          <p:cNvSpPr txBox="1">
            <a:spLocks noGrp="1"/>
          </p:cNvSpPr>
          <p:nvPr>
            <p:ph type="body" idx="2"/>
          </p:nvPr>
        </p:nvSpPr>
        <p:spPr>
          <a:xfrm>
            <a:off x="1839660" y="2969308"/>
            <a:ext cx="6333666" cy="326267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txBox="1">
            <a:spLocks noGrp="1"/>
          </p:cNvSpPr>
          <p:nvPr>
            <p:ph type="ftr" idx="11"/>
          </p:nvPr>
        </p:nvSpPr>
        <p:spPr>
          <a:xfrm>
            <a:off x="970671" y="293175"/>
            <a:ext cx="57239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sldNum" idx="12"/>
          </p:nvPr>
        </p:nvSpPr>
        <p:spPr>
          <a:xfrm>
            <a:off x="8721968" y="279110"/>
            <a:ext cx="323559" cy="33986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p:nvPr/>
        </p:nvSpPr>
        <p:spPr>
          <a:xfrm>
            <a:off x="6948264" y="0"/>
            <a:ext cx="1709287" cy="1259223"/>
          </a:xfrm>
          <a:prstGeom prst="rect">
            <a:avLst/>
          </a:prstGeom>
          <a:solidFill>
            <a:srgbClr val="0576C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7" name="Shape 57"/>
          <p:cNvSpPr/>
          <p:nvPr/>
        </p:nvSpPr>
        <p:spPr>
          <a:xfrm rot="-152680">
            <a:off x="6938686" y="1199252"/>
            <a:ext cx="1800200" cy="288031"/>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58" name="Shape 58"/>
          <p:cNvPicPr preferRelativeResize="0"/>
          <p:nvPr/>
        </p:nvPicPr>
        <p:blipFill rotWithShape="1">
          <a:blip r:embed="rId2">
            <a:alphaModFix/>
          </a:blip>
          <a:srcRect/>
          <a:stretch/>
        </p:blipFill>
        <p:spPr>
          <a:xfrm>
            <a:off x="7218089" y="368489"/>
            <a:ext cx="1170163" cy="504776"/>
          </a:xfrm>
          <a:prstGeom prst="rect">
            <a:avLst/>
          </a:prstGeom>
          <a:noFill/>
          <a:ln>
            <a:noFill/>
          </a:ln>
        </p:spPr>
      </p:pic>
    </p:spTree>
    <p:extLst>
      <p:ext uri="{BB962C8B-B14F-4D97-AF65-F5344CB8AC3E}">
        <p14:creationId xmlns:p14="http://schemas.microsoft.com/office/powerpoint/2010/main" val="236114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450000" y="1116000"/>
            <a:ext cx="7560000" cy="4860000"/>
          </a:xfrm>
          <a:prstGeom prst="rect">
            <a:avLst/>
          </a:prstGeo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663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asis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91492"/>
            <a:ext cx="5843484" cy="653398"/>
          </a:xfrm>
        </p:spPr>
        <p:txBody>
          <a:bodyPr anchor="b"/>
          <a:lstStyle>
            <a:lvl1pPr>
              <a:defRPr b="1"/>
            </a:lvl1pPr>
          </a:lstStyle>
          <a:p>
            <a:r>
              <a:rPr lang="nl-NL" smtClean="0"/>
              <a:t>Klik om de stijl te bewerken</a:t>
            </a:r>
            <a:endParaRPr lang="en-US" dirty="0"/>
          </a:p>
        </p:txBody>
      </p:sp>
      <p:sp>
        <p:nvSpPr>
          <p:cNvPr id="3" name="Content Placeholder 2"/>
          <p:cNvSpPr>
            <a:spLocks noGrp="1"/>
          </p:cNvSpPr>
          <p:nvPr>
            <p:ph idx="1"/>
          </p:nvPr>
        </p:nvSpPr>
        <p:spPr/>
        <p:txBody>
          <a:bodyPr/>
          <a:lstStyle>
            <a:lvl1pPr marL="342900" indent="-342900">
              <a:buFont typeface="Arial"/>
              <a:buChar char="•"/>
              <a:defRPr/>
            </a:lvl1pPr>
            <a:lvl2pPr marL="742950" indent="-285750">
              <a:buFont typeface="Arial"/>
              <a:buChar char="•"/>
              <a:defRPr>
                <a:solidFill>
                  <a:srgbClr val="294376"/>
                </a:solidFill>
              </a:defRPr>
            </a:lvl2pPr>
            <a:lvl3pPr marL="1143000" indent="-228600">
              <a:buFont typeface="Arial"/>
              <a:buChar char="•"/>
              <a:defRPr/>
            </a:lvl3pPr>
            <a:lvl4pPr marL="1600200" indent="-228600">
              <a:buFont typeface="Arial"/>
              <a:buChar char="•"/>
              <a:defRPr>
                <a:solidFill>
                  <a:srgbClr val="294376"/>
                </a:solidFill>
              </a:defRPr>
            </a:lvl4pPr>
            <a:lvl5pPr marL="2057400" indent="-228600">
              <a:buFont typeface="Arial"/>
              <a:buChar char="•"/>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Freeform 6"/>
          <p:cNvSpPr/>
          <p:nvPr userDrawn="1"/>
        </p:nvSpPr>
        <p:spPr>
          <a:xfrm>
            <a:off x="6300684" y="-63500"/>
            <a:ext cx="1536700" cy="1187450"/>
          </a:xfrm>
          <a:custGeom>
            <a:avLst/>
            <a:gdLst>
              <a:gd name="connsiteX0" fmla="*/ 6350 w 1536700"/>
              <a:gd name="connsiteY0" fmla="*/ 0 h 1187450"/>
              <a:gd name="connsiteX1" fmla="*/ 1536700 w 1536700"/>
              <a:gd name="connsiteY1" fmla="*/ 6350 h 1187450"/>
              <a:gd name="connsiteX2" fmla="*/ 1530350 w 1536700"/>
              <a:gd name="connsiteY2" fmla="*/ 1111250 h 1187450"/>
              <a:gd name="connsiteX3" fmla="*/ 0 w 1536700"/>
              <a:gd name="connsiteY3" fmla="*/ 1187450 h 1187450"/>
              <a:gd name="connsiteX4" fmla="*/ 6350 w 1536700"/>
              <a:gd name="connsiteY4" fmla="*/ 0 h 1187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700" h="1187450">
                <a:moveTo>
                  <a:pt x="6350" y="0"/>
                </a:moveTo>
                <a:lnTo>
                  <a:pt x="1536700" y="6350"/>
                </a:lnTo>
                <a:cubicBezTo>
                  <a:pt x="1534583" y="374650"/>
                  <a:pt x="1532467" y="742950"/>
                  <a:pt x="1530350" y="1111250"/>
                </a:cubicBezTo>
                <a:lnTo>
                  <a:pt x="0" y="1187450"/>
                </a:lnTo>
                <a:cubicBezTo>
                  <a:pt x="2117" y="791633"/>
                  <a:pt x="4233" y="395817"/>
                  <a:pt x="6350" y="0"/>
                </a:cubicBezTo>
                <a:close/>
              </a:path>
            </a:pathLst>
          </a:custGeom>
          <a:solidFill>
            <a:srgbClr val="3E89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VDAB_logo_zon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7000" y="250555"/>
            <a:ext cx="1114004" cy="456969"/>
          </a:xfrm>
          <a:prstGeom prst="rect">
            <a:avLst/>
          </a:prstGeom>
        </p:spPr>
      </p:pic>
      <p:sp>
        <p:nvSpPr>
          <p:cNvPr id="11" name="Content Placeholder 10"/>
          <p:cNvSpPr>
            <a:spLocks noGrp="1"/>
          </p:cNvSpPr>
          <p:nvPr>
            <p:ph sz="quarter" idx="13" hasCustomPrompt="1"/>
          </p:nvPr>
        </p:nvSpPr>
        <p:spPr>
          <a:xfrm>
            <a:off x="457200" y="844550"/>
            <a:ext cx="8229600" cy="641350"/>
          </a:xfrm>
        </p:spPr>
        <p:txBody>
          <a:bodyPr>
            <a:normAutofit/>
          </a:bodyPr>
          <a:lstStyle>
            <a:lvl1pPr marL="0" indent="0">
              <a:buNone/>
              <a:defRPr sz="1600" cap="all" baseline="0"/>
            </a:lvl1pPr>
          </a:lstStyle>
          <a:p>
            <a:pPr lvl="0"/>
            <a:r>
              <a:rPr lang="nl-BE" dirty="0" smtClean="0"/>
              <a:t>Click to edit subtitle</a:t>
            </a:r>
            <a:endParaRPr lang="en-US" dirty="0"/>
          </a:p>
        </p:txBody>
      </p:sp>
      <p:sp>
        <p:nvSpPr>
          <p:cNvPr id="8" name="Slide Number Placeholder 5"/>
          <p:cNvSpPr>
            <a:spLocks noGrp="1"/>
          </p:cNvSpPr>
          <p:nvPr>
            <p:ph type="sldNum" sz="quarter" idx="4"/>
          </p:nvPr>
        </p:nvSpPr>
        <p:spPr>
          <a:xfrm>
            <a:off x="6559550" y="185738"/>
            <a:ext cx="2093474" cy="653398"/>
          </a:xfrm>
          <a:prstGeom prst="rect">
            <a:avLst/>
          </a:prstGeom>
        </p:spPr>
        <p:txBody>
          <a:bodyPr vert="horz" lIns="91440" tIns="45720" rIns="91440" bIns="45720" rtlCol="0" anchor="ctr"/>
          <a:lstStyle>
            <a:lvl1pPr algn="r">
              <a:defRPr sz="1200">
                <a:solidFill>
                  <a:srgbClr val="3E89CA"/>
                </a:solidFill>
              </a:defRPr>
            </a:lvl1pPr>
          </a:lstStyle>
          <a:p>
            <a:fld id="{B6D56B56-A64A-FD41-B5E5-0AA8462A8308}" type="slidenum">
              <a:rPr lang="en-US" smtClean="0"/>
              <a:pPr/>
              <a:t>‹nr.›</a:t>
            </a:fld>
            <a:endParaRPr lang="en-US" dirty="0"/>
          </a:p>
        </p:txBody>
      </p:sp>
    </p:spTree>
    <p:extLst>
      <p:ext uri="{BB962C8B-B14F-4D97-AF65-F5344CB8AC3E}">
        <p14:creationId xmlns:p14="http://schemas.microsoft.com/office/powerpoint/2010/main" val="6848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Hoofdtitel">
    <p:spTree>
      <p:nvGrpSpPr>
        <p:cNvPr id="1" name=""/>
        <p:cNvGrpSpPr/>
        <p:nvPr/>
      </p:nvGrpSpPr>
      <p:grpSpPr>
        <a:xfrm>
          <a:off x="0" y="0"/>
          <a:ext cx="0" cy="0"/>
          <a:chOff x="0" y="0"/>
          <a:chExt cx="0" cy="0"/>
        </a:xfrm>
      </p:grpSpPr>
      <p:sp>
        <p:nvSpPr>
          <p:cNvPr id="13" name="Freeform 12"/>
          <p:cNvSpPr/>
          <p:nvPr userDrawn="1"/>
        </p:nvSpPr>
        <p:spPr>
          <a:xfrm>
            <a:off x="-59902" y="-35945"/>
            <a:ext cx="9296750" cy="4553029"/>
          </a:xfrm>
          <a:custGeom>
            <a:avLst/>
            <a:gdLst>
              <a:gd name="connsiteX0" fmla="*/ 35941 w 9296750"/>
              <a:gd name="connsiteY0" fmla="*/ 11982 h 4553029"/>
              <a:gd name="connsiteX1" fmla="*/ 9296750 w 9296750"/>
              <a:gd name="connsiteY1" fmla="*/ 0 h 4553029"/>
              <a:gd name="connsiteX2" fmla="*/ 9284769 w 9296750"/>
              <a:gd name="connsiteY2" fmla="*/ 4073763 h 4553029"/>
              <a:gd name="connsiteX3" fmla="*/ 0 w 9296750"/>
              <a:gd name="connsiteY3" fmla="*/ 4553029 h 4553029"/>
              <a:gd name="connsiteX4" fmla="*/ 35941 w 9296750"/>
              <a:gd name="connsiteY4" fmla="*/ 11982 h 455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750" h="4553029">
                <a:moveTo>
                  <a:pt x="35941" y="11982"/>
                </a:moveTo>
                <a:lnTo>
                  <a:pt x="9296750" y="0"/>
                </a:lnTo>
                <a:cubicBezTo>
                  <a:pt x="9292756" y="1357921"/>
                  <a:pt x="9288763" y="2715842"/>
                  <a:pt x="9284769" y="4073763"/>
                </a:cubicBezTo>
                <a:lnTo>
                  <a:pt x="0" y="4553029"/>
                </a:lnTo>
                <a:lnTo>
                  <a:pt x="35941" y="11982"/>
                </a:lnTo>
                <a:close/>
              </a:path>
            </a:pathLst>
          </a:custGeom>
          <a:solidFill>
            <a:srgbClr val="3E89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3564" y="4266195"/>
            <a:ext cx="8229600" cy="1362075"/>
          </a:xfrm>
        </p:spPr>
        <p:txBody>
          <a:bodyPr anchor="b">
            <a:normAutofit/>
          </a:bodyPr>
          <a:lstStyle>
            <a:lvl1pPr algn="ctr">
              <a:defRPr sz="6000" b="1" cap="none"/>
            </a:lvl1pPr>
          </a:lstStyle>
          <a:p>
            <a:r>
              <a:rPr lang="nl-BE" dirty="0" smtClean="0"/>
              <a:t>Hoofdtitel</a:t>
            </a:r>
            <a:endParaRPr lang="en-US" dirty="0"/>
          </a:p>
        </p:txBody>
      </p:sp>
      <p:sp>
        <p:nvSpPr>
          <p:cNvPr id="3" name="Text Placeholder 2"/>
          <p:cNvSpPr>
            <a:spLocks noGrp="1"/>
          </p:cNvSpPr>
          <p:nvPr>
            <p:ph type="body" idx="1"/>
          </p:nvPr>
        </p:nvSpPr>
        <p:spPr>
          <a:xfrm>
            <a:off x="475544" y="5647351"/>
            <a:ext cx="8229600" cy="801426"/>
          </a:xfrm>
        </p:spPr>
        <p:txBody>
          <a:bodyPr anchor="t">
            <a:normAutofit/>
          </a:bodyPr>
          <a:lstStyle>
            <a:lvl1pPr marL="0" indent="0" algn="ctr">
              <a:buNone/>
              <a:defRPr sz="1600" cap="all">
                <a:solidFill>
                  <a:srgbClr val="3E89C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pic>
        <p:nvPicPr>
          <p:cNvPr id="4" name="Picture 3" descr="VDA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6728" y="1397000"/>
            <a:ext cx="3093720" cy="1333500"/>
          </a:xfrm>
          <a:prstGeom prst="rect">
            <a:avLst/>
          </a:prstGeom>
        </p:spPr>
      </p:pic>
    </p:spTree>
    <p:extLst>
      <p:ext uri="{BB962C8B-B14F-4D97-AF65-F5344CB8AC3E}">
        <p14:creationId xmlns:p14="http://schemas.microsoft.com/office/powerpoint/2010/main" val="200801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eldia">
    <p:spTree>
      <p:nvGrpSpPr>
        <p:cNvPr id="1" name="Shape 86"/>
        <p:cNvGrpSpPr/>
        <p:nvPr/>
      </p:nvGrpSpPr>
      <p:grpSpPr>
        <a:xfrm>
          <a:off x="0" y="0"/>
          <a:ext cx="0" cy="0"/>
          <a:chOff x="0" y="0"/>
          <a:chExt cx="0" cy="0"/>
        </a:xfrm>
      </p:grpSpPr>
      <p:pic>
        <p:nvPicPr>
          <p:cNvPr id="87" name="Shape 87"/>
          <p:cNvPicPr preferRelativeResize="0"/>
          <p:nvPr/>
        </p:nvPicPr>
        <p:blipFill rotWithShape="1">
          <a:blip r:embed="rId2">
            <a:alphaModFix/>
          </a:blip>
          <a:srcRect r="2682" b="9767"/>
          <a:stretch/>
        </p:blipFill>
        <p:spPr>
          <a:xfrm>
            <a:off x="0" y="0"/>
            <a:ext cx="9144000" cy="6358597"/>
          </a:xfrm>
          <a:prstGeom prst="rect">
            <a:avLst/>
          </a:prstGeom>
          <a:noFill/>
          <a:ln>
            <a:noFill/>
          </a:ln>
        </p:spPr>
      </p:pic>
      <p:sp>
        <p:nvSpPr>
          <p:cNvPr id="88" name="Shape 88"/>
          <p:cNvSpPr/>
          <p:nvPr/>
        </p:nvSpPr>
        <p:spPr>
          <a:xfrm>
            <a:off x="0" y="4972928"/>
            <a:ext cx="9144000" cy="1885070"/>
          </a:xfrm>
          <a:custGeom>
            <a:avLst/>
            <a:gdLst/>
            <a:ahLst/>
            <a:cxnLst/>
            <a:rect l="0" t="0" r="0" b="0"/>
            <a:pathLst>
              <a:path w="9172136" h="1885071" extrusionOk="0">
                <a:moveTo>
                  <a:pt x="0" y="422031"/>
                </a:moveTo>
                <a:lnTo>
                  <a:pt x="0" y="1885071"/>
                </a:lnTo>
                <a:lnTo>
                  <a:pt x="9172136" y="1885071"/>
                </a:lnTo>
                <a:lnTo>
                  <a:pt x="9172136" y="0"/>
                </a:lnTo>
                <a:lnTo>
                  <a:pt x="0" y="422031"/>
                </a:lnTo>
                <a:close/>
              </a:path>
            </a:pathLst>
          </a:custGeom>
          <a:solidFill>
            <a:srgbClr val="0576C2"/>
          </a:solidFill>
          <a:ln w="12700" cap="flat">
            <a:solidFill>
              <a:srgbClr val="42719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89" name="Shape 89"/>
          <p:cNvSpPr txBox="1">
            <a:spLocks noGrp="1"/>
          </p:cNvSpPr>
          <p:nvPr>
            <p:ph type="ctrTitle"/>
          </p:nvPr>
        </p:nvSpPr>
        <p:spPr>
          <a:xfrm>
            <a:off x="984740" y="5627076"/>
            <a:ext cx="7765366" cy="893372"/>
          </a:xfrm>
          <a:prstGeom prst="rect">
            <a:avLst/>
          </a:prstGeom>
          <a:noFill/>
          <a:ln>
            <a:noFill/>
          </a:ln>
        </p:spPr>
        <p:txBody>
          <a:bodyPr lIns="91425" tIns="91425" rIns="91425" bIns="91425" anchor="b" anchorCtr="0"/>
          <a:lstStyle>
            <a:lvl1pPr marL="540000" marR="0" indent="-260599" algn="l" rtl="0">
              <a:lnSpc>
                <a:spcPct val="90000"/>
              </a:lnSpc>
              <a:spcBef>
                <a:spcPts val="0"/>
              </a:spcBef>
              <a:buClr>
                <a:schemeClr val="lt1"/>
              </a:buClr>
              <a:buFont typeface="Calibri"/>
              <a:buAutoNum type="arabicPeriod"/>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90" name="Shape 90"/>
          <p:cNvSpPr txBox="1">
            <a:spLocks noGrp="1"/>
          </p:cNvSpPr>
          <p:nvPr>
            <p:ph type="sldNum" idx="12"/>
          </p:nvPr>
        </p:nvSpPr>
        <p:spPr>
          <a:xfrm>
            <a:off x="8721968" y="279110"/>
            <a:ext cx="323559" cy="33986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 Id="rId3"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970670" y="858129"/>
            <a:ext cx="5781821" cy="379828"/>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accent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984737" y="2883876"/>
            <a:ext cx="7530612" cy="3293086"/>
          </a:xfrm>
          <a:prstGeom prst="rect">
            <a:avLst/>
          </a:prstGeom>
          <a:noFill/>
          <a:ln>
            <a:noFill/>
          </a:ln>
        </p:spPr>
        <p:txBody>
          <a:bodyPr lIns="91425" tIns="91425" rIns="91425" bIns="91425" anchor="t" anchorCtr="0"/>
          <a:lstStyle>
            <a:lvl1pPr marL="0" marR="0" indent="0" algn="l" rtl="0">
              <a:lnSpc>
                <a:spcPct val="100000"/>
              </a:lnSpc>
              <a:spcBef>
                <a:spcPts val="1000"/>
              </a:spcBef>
              <a:buClr>
                <a:schemeClr val="dk1"/>
              </a:buClr>
              <a:buFont typeface="Calibri"/>
              <a:buNone/>
              <a:defRPr/>
            </a:lvl1pPr>
            <a:lvl2pPr marL="0" marR="0" indent="114300" algn="l" rtl="0">
              <a:lnSpc>
                <a:spcPct val="120000"/>
              </a:lnSpc>
              <a:spcBef>
                <a:spcPts val="500"/>
              </a:spcBef>
              <a:spcAft>
                <a:spcPts val="1200"/>
              </a:spcAft>
              <a:buClr>
                <a:schemeClr val="dk1"/>
              </a:buClr>
              <a:buFont typeface="Calibri"/>
              <a:buChar char="•"/>
              <a:defRPr/>
            </a:lvl2pPr>
            <a:lvl3pPr marL="180000" marR="0" indent="-2199" algn="l" rtl="0">
              <a:lnSpc>
                <a:spcPct val="90000"/>
              </a:lnSpc>
              <a:spcBef>
                <a:spcPts val="0"/>
              </a:spcBef>
              <a:buClr>
                <a:schemeClr val="dk1"/>
              </a:buClr>
              <a:buFont typeface="Calibri"/>
              <a:buNone/>
              <a:defRPr/>
            </a:lvl3pPr>
            <a:lvl4pPr marL="0" marR="0" indent="0" algn="l" rtl="0">
              <a:lnSpc>
                <a:spcPct val="90000"/>
              </a:lnSpc>
              <a:spcBef>
                <a:spcPts val="0"/>
              </a:spcBef>
              <a:buClr>
                <a:srgbClr val="0076B1"/>
              </a:buClr>
              <a:buFont typeface="Calibri"/>
              <a:buNone/>
              <a:defRPr/>
            </a:lvl4pPr>
            <a:lvl5pPr marL="203200" marR="0" indent="0" algn="l" rtl="0">
              <a:lnSpc>
                <a:spcPct val="90000"/>
              </a:lnSpc>
              <a:spcBef>
                <a:spcPts val="500"/>
              </a:spcBef>
              <a:buClr>
                <a:schemeClr val="dk1"/>
              </a:buClr>
              <a:buFont typeface="Calibri"/>
              <a:buNone/>
              <a:defRPr/>
            </a:lvl5pPr>
            <a:lvl6pPr marL="2514600" marR="0" indent="-114300" algn="l" rtl="0">
              <a:lnSpc>
                <a:spcPct val="90000"/>
              </a:lnSpc>
              <a:spcBef>
                <a:spcPts val="500"/>
              </a:spcBef>
              <a:buClr>
                <a:schemeClr val="dk1"/>
              </a:buClr>
              <a:buFont typeface="Calibri"/>
              <a:buChar char="•"/>
              <a:defRPr/>
            </a:lvl6pPr>
            <a:lvl7pPr marL="2971800" marR="0" indent="-114300" algn="l" rtl="0">
              <a:lnSpc>
                <a:spcPct val="90000"/>
              </a:lnSpc>
              <a:spcBef>
                <a:spcPts val="500"/>
              </a:spcBef>
              <a:buClr>
                <a:schemeClr val="dk1"/>
              </a:buClr>
              <a:buFont typeface="Calibri"/>
              <a:buChar char="•"/>
              <a:defRPr/>
            </a:lvl7pPr>
            <a:lvl8pPr marL="3429000" marR="0" indent="-114300" algn="l" rtl="0">
              <a:lnSpc>
                <a:spcPct val="90000"/>
              </a:lnSpc>
              <a:spcBef>
                <a:spcPts val="500"/>
              </a:spcBef>
              <a:buClr>
                <a:schemeClr val="dk1"/>
              </a:buClr>
              <a:buFont typeface="Calibri"/>
              <a:buChar char="•"/>
              <a:defRPr/>
            </a:lvl8pPr>
            <a:lvl9pPr marL="3886200" marR="0" indent="-114300" algn="l" rtl="0">
              <a:lnSpc>
                <a:spcPct val="90000"/>
              </a:lnSpc>
              <a:spcBef>
                <a:spcPts val="500"/>
              </a:spcBef>
              <a:buClr>
                <a:schemeClr val="dk1"/>
              </a:buClr>
              <a:buFont typeface="Calibri"/>
              <a:buChar char="•"/>
              <a:defRPr/>
            </a:lvl9pPr>
          </a:lstStyle>
          <a:p>
            <a:endParaRPr/>
          </a:p>
        </p:txBody>
      </p:sp>
      <p:sp>
        <p:nvSpPr>
          <p:cNvPr id="11" name="Shape 11"/>
          <p:cNvSpPr txBox="1">
            <a:spLocks noGrp="1"/>
          </p:cNvSpPr>
          <p:nvPr>
            <p:ph type="dt" idx="10"/>
          </p:nvPr>
        </p:nvSpPr>
        <p:spPr>
          <a:xfrm>
            <a:off x="994409" y="6328216"/>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970671" y="293175"/>
            <a:ext cx="574928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8721968" y="279110"/>
            <a:ext cx="323559" cy="33986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pic>
        <p:nvPicPr>
          <p:cNvPr id="14" name="Shape 14"/>
          <p:cNvPicPr preferRelativeResize="0"/>
          <p:nvPr/>
        </p:nvPicPr>
        <p:blipFill rotWithShape="1">
          <a:blip r:embed="rId10">
            <a:alphaModFix/>
          </a:blip>
          <a:srcRect/>
          <a:stretch/>
        </p:blipFill>
        <p:spPr>
          <a:xfrm>
            <a:off x="7218089" y="368489"/>
            <a:ext cx="1170163" cy="50477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88" r:id="rId5"/>
    <p:sldLayoutId id="2147483689" r:id="rId6"/>
    <p:sldLayoutId id="2147483691" r:id="rId7"/>
    <p:sldLayoutId id="2147483692" r:id="rId8"/>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994409" y="5809321"/>
            <a:ext cx="7886700" cy="844696"/>
          </a:xfrm>
          <a:prstGeom prst="rect">
            <a:avLst/>
          </a:prstGeom>
          <a:noFill/>
          <a:ln>
            <a:noFill/>
          </a:ln>
        </p:spPr>
        <p:txBody>
          <a:bodyPr lIns="91425" tIns="91425" rIns="91425" bIns="91425" anchor="ctr" anchorCtr="0"/>
          <a:lstStyle>
            <a:lvl1pPr marL="540000" marR="0" indent="-260599" algn="l" rtl="0">
              <a:lnSpc>
                <a:spcPct val="90000"/>
              </a:lnSpc>
              <a:spcBef>
                <a:spcPts val="0"/>
              </a:spcBef>
              <a:buClr>
                <a:schemeClr val="lt1"/>
              </a:buClr>
              <a:buFont typeface="Calibri"/>
              <a:buAutoNum type="arabicPeriod"/>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85" name="Shape 85"/>
          <p:cNvSpPr txBox="1">
            <a:spLocks noGrp="1"/>
          </p:cNvSpPr>
          <p:nvPr>
            <p:ph type="sldNum" idx="12"/>
          </p:nvPr>
        </p:nvSpPr>
        <p:spPr>
          <a:xfrm>
            <a:off x="8721968" y="279110"/>
            <a:ext cx="323559" cy="33986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81" r:id="rId2"/>
    <p:sldLayoutId id="2147483686" r:id="rId3"/>
    <p:sldLayoutId id="2147483690" r:id="rId4"/>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Shape 110"/>
          <p:cNvSpPr/>
          <p:nvPr/>
        </p:nvSpPr>
        <p:spPr>
          <a:xfrm>
            <a:off x="0" y="0"/>
            <a:ext cx="9144000" cy="6133513"/>
          </a:xfrm>
          <a:prstGeom prst="rect">
            <a:avLst/>
          </a:prstGeom>
          <a:solidFill>
            <a:srgbClr val="0F3066"/>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11" name="Shape 111"/>
          <p:cNvSpPr/>
          <p:nvPr/>
        </p:nvSpPr>
        <p:spPr>
          <a:xfrm>
            <a:off x="0" y="4972928"/>
            <a:ext cx="9144000" cy="1885070"/>
          </a:xfrm>
          <a:custGeom>
            <a:avLst/>
            <a:gdLst/>
            <a:ahLst/>
            <a:cxnLst/>
            <a:rect l="0" t="0" r="0" b="0"/>
            <a:pathLst>
              <a:path w="9172136" h="1885071" extrusionOk="0">
                <a:moveTo>
                  <a:pt x="0" y="422031"/>
                </a:moveTo>
                <a:lnTo>
                  <a:pt x="0" y="1885071"/>
                </a:lnTo>
                <a:lnTo>
                  <a:pt x="9172136" y="1885071"/>
                </a:lnTo>
                <a:lnTo>
                  <a:pt x="9172136" y="0"/>
                </a:lnTo>
                <a:lnTo>
                  <a:pt x="0" y="422031"/>
                </a:lnTo>
                <a:close/>
              </a:path>
            </a:pathLst>
          </a:custGeom>
          <a:solidFill>
            <a:srgbClr val="0576C2"/>
          </a:solidFill>
          <a:ln w="12700" cap="flat">
            <a:solidFill>
              <a:srgbClr val="42719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12" name="Shape 112"/>
          <p:cNvSpPr txBox="1">
            <a:spLocks noGrp="1"/>
          </p:cNvSpPr>
          <p:nvPr>
            <p:ph type="title"/>
          </p:nvPr>
        </p:nvSpPr>
        <p:spPr>
          <a:xfrm>
            <a:off x="628650" y="2489346"/>
            <a:ext cx="7886700" cy="844696"/>
          </a:xfrm>
          <a:prstGeom prst="rect">
            <a:avLst/>
          </a:prstGeom>
          <a:noFill/>
          <a:ln>
            <a:noFill/>
          </a:ln>
        </p:spPr>
        <p:txBody>
          <a:bodyPr lIns="91425" tIns="91425" rIns="91425" bIns="91425" anchor="ctr" anchorCtr="0"/>
          <a:lstStyle>
            <a:lvl1pPr marL="0" marR="0" indent="0" algn="ctr" rtl="0">
              <a:lnSpc>
                <a:spcPct val="90000"/>
              </a:lnSpc>
              <a:spcBef>
                <a:spcPts val="0"/>
              </a:spcBef>
              <a:buClr>
                <a:schemeClr val="lt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pic>
        <p:nvPicPr>
          <p:cNvPr id="113" name="Shape 113"/>
          <p:cNvPicPr preferRelativeResize="0"/>
          <p:nvPr/>
        </p:nvPicPr>
        <p:blipFill rotWithShape="1">
          <a:blip r:embed="rId3">
            <a:alphaModFix/>
          </a:blip>
          <a:srcRect/>
          <a:stretch/>
        </p:blipFill>
        <p:spPr>
          <a:xfrm>
            <a:off x="3615080" y="5677469"/>
            <a:ext cx="1898277" cy="81886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8"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 Id="rId3" Type="http://schemas.openxmlformats.org/officeDocument/2006/relationships/image" Target="../media/image3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09549" y="4847220"/>
            <a:ext cx="8715375" cy="1658355"/>
          </a:xfrm>
        </p:spPr>
        <p:txBody>
          <a:bodyPr>
            <a:noAutofit/>
          </a:bodyPr>
          <a:lstStyle/>
          <a:p>
            <a:r>
              <a:rPr lang="nl-BE" sz="4000" dirty="0" smtClean="0"/>
              <a:t>Werken aan welzijn</a:t>
            </a:r>
            <a:br>
              <a:rPr lang="nl-BE" sz="4000" dirty="0" smtClean="0"/>
            </a:br>
            <a:r>
              <a:rPr lang="nl-BE" sz="4000" dirty="0" smtClean="0"/>
              <a:t>Brussel, 16/11/2017</a:t>
            </a:r>
            <a:endParaRPr lang="nl-BE" sz="4000" dirty="0"/>
          </a:p>
        </p:txBody>
      </p:sp>
    </p:spTree>
    <p:extLst>
      <p:ext uri="{BB962C8B-B14F-4D97-AF65-F5344CB8AC3E}">
        <p14:creationId xmlns:p14="http://schemas.microsoft.com/office/powerpoint/2010/main" val="103311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sz="quarter" idx="13"/>
          </p:nvPr>
        </p:nvSpPr>
        <p:spPr>
          <a:xfrm>
            <a:off x="457200" y="1165225"/>
            <a:ext cx="8229600" cy="641350"/>
          </a:xfrm>
        </p:spPr>
        <p:txBody>
          <a:bodyPr>
            <a:normAutofit fontScale="77500" lnSpcReduction="20000"/>
          </a:bodyPr>
          <a:lstStyle/>
          <a:p>
            <a:r>
              <a:rPr lang="nl-BE" dirty="0" smtClean="0"/>
              <a:t>Het </a:t>
            </a:r>
            <a:r>
              <a:rPr lang="nl-BE" dirty="0" smtClean="0"/>
              <a:t>aantal personen met een invaliditeitsuitkering (ziekte &gt; 1 jaar), ten gevolge van psychische gezondheidsproblemen stijgt (indeling in leeftijdscategorieën). </a:t>
            </a:r>
          </a:p>
        </p:txBody>
      </p:sp>
      <p:sp>
        <p:nvSpPr>
          <p:cNvPr id="5" name="Tijdelijke aanduiding voor dianummer 4"/>
          <p:cNvSpPr>
            <a:spLocks noGrp="1"/>
          </p:cNvSpPr>
          <p:nvPr>
            <p:ph type="sldNum" sz="quarter" idx="4"/>
          </p:nvPr>
        </p:nvSpPr>
        <p:spPr/>
        <p:txBody>
          <a:bodyPr/>
          <a:lstStyle/>
          <a:p>
            <a:fld id="{B6D56B56-A64A-FD41-B5E5-0AA8462A8308}" type="slidenum">
              <a:rPr lang="en-US" smtClean="0"/>
              <a:pPr/>
              <a:t>9</a:t>
            </a:fld>
            <a:endParaRPr lang="en-US" dirty="0"/>
          </a:p>
        </p:txBody>
      </p:sp>
      <p:pic>
        <p:nvPicPr>
          <p:cNvPr id="6" name="Picture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95475"/>
            <a:ext cx="8229600" cy="4230688"/>
          </a:xfrm>
          <a:prstGeom prst="rect">
            <a:avLst/>
          </a:prstGeom>
          <a:noFill/>
          <a:ln>
            <a:noFill/>
          </a:ln>
        </p:spPr>
      </p:pic>
      <p:sp>
        <p:nvSpPr>
          <p:cNvPr id="7" name="Tekstvak 6"/>
          <p:cNvSpPr txBox="1"/>
          <p:nvPr/>
        </p:nvSpPr>
        <p:spPr>
          <a:xfrm>
            <a:off x="7092280" y="6215063"/>
            <a:ext cx="1368152" cy="246221"/>
          </a:xfrm>
          <a:prstGeom prst="rect">
            <a:avLst/>
          </a:prstGeom>
          <a:noFill/>
        </p:spPr>
        <p:txBody>
          <a:bodyPr wrap="square" rtlCol="0">
            <a:spAutoFit/>
          </a:bodyPr>
          <a:lstStyle/>
          <a:p>
            <a:r>
              <a:rPr lang="nl-NL" sz="1000" dirty="0" smtClean="0"/>
              <a:t>Bron: RIZIV</a:t>
            </a:r>
          </a:p>
        </p:txBody>
      </p:sp>
    </p:spTree>
    <p:extLst>
      <p:ext uri="{BB962C8B-B14F-4D97-AF65-F5344CB8AC3E}">
        <p14:creationId xmlns:p14="http://schemas.microsoft.com/office/powerpoint/2010/main" val="8940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sz="quarter" idx="13"/>
          </p:nvPr>
        </p:nvSpPr>
        <p:spPr>
          <a:xfrm>
            <a:off x="457200" y="1168401"/>
            <a:ext cx="8229600" cy="641350"/>
          </a:xfrm>
        </p:spPr>
        <p:txBody>
          <a:bodyPr>
            <a:normAutofit fontScale="85000" lnSpcReduction="10000"/>
          </a:bodyPr>
          <a:lstStyle/>
          <a:p>
            <a:r>
              <a:rPr lang="nl-BE" dirty="0" smtClean="0"/>
              <a:t>België </a:t>
            </a:r>
            <a:r>
              <a:rPr lang="nl-BE" dirty="0" smtClean="0"/>
              <a:t>heeft binnen Europa één van de hoogste % personen met een handicap </a:t>
            </a:r>
            <a:r>
              <a:rPr lang="nl-BE" b="1" dirty="0"/>
              <a:t/>
            </a:r>
            <a:br>
              <a:rPr lang="nl-BE" b="1" dirty="0"/>
            </a:br>
            <a:endParaRPr lang="nl-BE" dirty="0"/>
          </a:p>
        </p:txBody>
      </p:sp>
      <p:sp>
        <p:nvSpPr>
          <p:cNvPr id="5" name="Tijdelijke aanduiding voor dianummer 4"/>
          <p:cNvSpPr>
            <a:spLocks noGrp="1"/>
          </p:cNvSpPr>
          <p:nvPr>
            <p:ph type="sldNum" sz="quarter" idx="4"/>
          </p:nvPr>
        </p:nvSpPr>
        <p:spPr/>
        <p:txBody>
          <a:bodyPr/>
          <a:lstStyle/>
          <a:p>
            <a:fld id="{B6D56B56-A64A-FD41-B5E5-0AA8462A8308}" type="slidenum">
              <a:rPr lang="en-US" smtClean="0"/>
              <a:pPr/>
              <a:t>10</a:t>
            </a:fld>
            <a:endParaRPr lang="en-US" dirty="0"/>
          </a:p>
        </p:txBody>
      </p:sp>
      <p:pic>
        <p:nvPicPr>
          <p:cNvPr id="6" name="Picture 6"/>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47826"/>
            <a:ext cx="8229600" cy="4772024"/>
          </a:xfrm>
          <a:prstGeom prst="rect">
            <a:avLst/>
          </a:prstGeom>
          <a:noFill/>
        </p:spPr>
      </p:pic>
      <p:sp>
        <p:nvSpPr>
          <p:cNvPr id="7" name="Rechthoek 6"/>
          <p:cNvSpPr/>
          <p:nvPr/>
        </p:nvSpPr>
        <p:spPr>
          <a:xfrm>
            <a:off x="6858000" y="2857500"/>
            <a:ext cx="304800" cy="3086100"/>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8" name="Tekstvak 7"/>
          <p:cNvSpPr txBox="1"/>
          <p:nvPr/>
        </p:nvSpPr>
        <p:spPr>
          <a:xfrm>
            <a:off x="7336707" y="6419850"/>
            <a:ext cx="1368152" cy="246221"/>
          </a:xfrm>
          <a:prstGeom prst="rect">
            <a:avLst/>
          </a:prstGeom>
          <a:noFill/>
        </p:spPr>
        <p:txBody>
          <a:bodyPr wrap="square" rtlCol="0">
            <a:spAutoFit/>
          </a:bodyPr>
          <a:lstStyle/>
          <a:p>
            <a:r>
              <a:rPr lang="nl-NL" sz="1000" dirty="0" smtClean="0"/>
              <a:t>Bron: RIZIV</a:t>
            </a:r>
          </a:p>
        </p:txBody>
      </p:sp>
    </p:spTree>
    <p:extLst>
      <p:ext uri="{BB962C8B-B14F-4D97-AF65-F5344CB8AC3E}">
        <p14:creationId xmlns:p14="http://schemas.microsoft.com/office/powerpoint/2010/main" val="7019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sz="quarter" idx="13"/>
          </p:nvPr>
        </p:nvSpPr>
        <p:spPr/>
        <p:txBody>
          <a:bodyPr>
            <a:normAutofit lnSpcReduction="10000"/>
          </a:bodyPr>
          <a:lstStyle/>
          <a:p>
            <a:r>
              <a:rPr lang="nl-BE" dirty="0" smtClean="0"/>
              <a:t>Het </a:t>
            </a:r>
            <a:r>
              <a:rPr lang="nl-BE" dirty="0" smtClean="0"/>
              <a:t>budget voor invaliditeitsuitkeringen &gt; budget voor werkloosheidsuitkeringen</a:t>
            </a:r>
            <a:endParaRPr lang="nl-BE" dirty="0"/>
          </a:p>
        </p:txBody>
      </p:sp>
      <p:sp>
        <p:nvSpPr>
          <p:cNvPr id="5" name="Tijdelijke aanduiding voor dianummer 4"/>
          <p:cNvSpPr>
            <a:spLocks noGrp="1"/>
          </p:cNvSpPr>
          <p:nvPr>
            <p:ph type="sldNum" sz="quarter" idx="4"/>
          </p:nvPr>
        </p:nvSpPr>
        <p:spPr/>
        <p:txBody>
          <a:bodyPr/>
          <a:lstStyle/>
          <a:p>
            <a:fld id="{B6D56B56-A64A-FD41-B5E5-0AA8462A8308}" type="slidenum">
              <a:rPr lang="en-US" smtClean="0"/>
              <a:pPr/>
              <a:t>11</a:t>
            </a:fld>
            <a:endParaRPr lang="en-US" dirty="0"/>
          </a:p>
        </p:txBody>
      </p:sp>
      <p:pic>
        <p:nvPicPr>
          <p:cNvPr id="6" name="Afbeelding 9"/>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599" cy="4525963"/>
          </a:xfrm>
          <a:prstGeom prst="rect">
            <a:avLst/>
          </a:prstGeom>
          <a:noFill/>
        </p:spPr>
      </p:pic>
      <p:sp>
        <p:nvSpPr>
          <p:cNvPr id="7" name="Tekstvak 6"/>
          <p:cNvSpPr txBox="1"/>
          <p:nvPr/>
        </p:nvSpPr>
        <p:spPr>
          <a:xfrm>
            <a:off x="7284872" y="6240463"/>
            <a:ext cx="1368152" cy="246221"/>
          </a:xfrm>
          <a:prstGeom prst="rect">
            <a:avLst/>
          </a:prstGeom>
          <a:noFill/>
        </p:spPr>
        <p:txBody>
          <a:bodyPr wrap="square" rtlCol="0">
            <a:spAutoFit/>
          </a:bodyPr>
          <a:lstStyle/>
          <a:p>
            <a:r>
              <a:rPr lang="nl-NL" sz="1000" dirty="0" smtClean="0"/>
              <a:t>Bron: RIZIV</a:t>
            </a:r>
          </a:p>
        </p:txBody>
      </p:sp>
    </p:spTree>
    <p:extLst>
      <p:ext uri="{BB962C8B-B14F-4D97-AF65-F5344CB8AC3E}">
        <p14:creationId xmlns:p14="http://schemas.microsoft.com/office/powerpoint/2010/main" val="18272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839136"/>
            <a:ext cx="8229600" cy="5287027"/>
          </a:xfrm>
        </p:spPr>
        <p:txBody>
          <a:bodyPr/>
          <a:lstStyle/>
          <a:p>
            <a:pPr marL="0" indent="0">
              <a:buNone/>
            </a:pPr>
            <a:r>
              <a:rPr lang="nl-BE" sz="2400" dirty="0"/>
              <a:t>Werken aan Welzijn</a:t>
            </a:r>
          </a:p>
          <a:p>
            <a:pPr marL="0" indent="0">
              <a:buNone/>
            </a:pPr>
            <a:endParaRPr lang="nl-BE" sz="2400" dirty="0"/>
          </a:p>
          <a:p>
            <a:pPr marL="0" indent="0">
              <a:buNone/>
            </a:pPr>
            <a:r>
              <a:rPr lang="nl-BE" sz="2400" dirty="0"/>
              <a:t>De </a:t>
            </a:r>
            <a:r>
              <a:rPr lang="nl-BE" sz="2400" dirty="0" smtClean="0"/>
              <a:t>acties</a:t>
            </a:r>
            <a:endParaRPr lang="nl-BE" sz="2400" dirty="0"/>
          </a:p>
        </p:txBody>
      </p:sp>
      <p:sp>
        <p:nvSpPr>
          <p:cNvPr id="5" name="Tijdelijke aanduiding voor dianummer 4"/>
          <p:cNvSpPr>
            <a:spLocks noGrp="1"/>
          </p:cNvSpPr>
          <p:nvPr>
            <p:ph type="sldNum" sz="quarter" idx="4"/>
          </p:nvPr>
        </p:nvSpPr>
        <p:spPr/>
        <p:txBody>
          <a:bodyPr/>
          <a:lstStyle/>
          <a:p>
            <a:fld id="{B6D56B56-A64A-FD41-B5E5-0AA8462A8308}" type="slidenum">
              <a:rPr lang="en-US" smtClean="0"/>
              <a:pPr/>
              <a:t>12</a:t>
            </a:fld>
            <a:endParaRPr lang="en-US" dirty="0"/>
          </a:p>
        </p:txBody>
      </p:sp>
      <p:pic>
        <p:nvPicPr>
          <p:cNvPr id="4" name="Afbeelding 3"/>
          <p:cNvPicPr>
            <a:picLocks noChangeAspect="1"/>
          </p:cNvPicPr>
          <p:nvPr/>
        </p:nvPicPr>
        <p:blipFill>
          <a:blip r:embed="rId2"/>
          <a:stretch>
            <a:fillRect/>
          </a:stretch>
        </p:blipFill>
        <p:spPr>
          <a:xfrm>
            <a:off x="2174747" y="3212976"/>
            <a:ext cx="6969253" cy="3282156"/>
          </a:xfrm>
          <a:prstGeom prst="rect">
            <a:avLst/>
          </a:prstGeom>
        </p:spPr>
      </p:pic>
    </p:spTree>
    <p:extLst>
      <p:ext uri="{BB962C8B-B14F-4D97-AF65-F5344CB8AC3E}">
        <p14:creationId xmlns:p14="http://schemas.microsoft.com/office/powerpoint/2010/main" val="82441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592" y="548680"/>
            <a:ext cx="5723999" cy="424596"/>
          </a:xfrm>
        </p:spPr>
        <p:txBody>
          <a:bodyPr/>
          <a:lstStyle/>
          <a:p>
            <a:r>
              <a:rPr lang="nl-BE" sz="2000" dirty="0" smtClean="0"/>
              <a:t>Met </a:t>
            </a:r>
            <a:r>
              <a:rPr lang="nl-BE" sz="2000" b="1" dirty="0" smtClean="0"/>
              <a:t>méér</a:t>
            </a:r>
            <a:r>
              <a:rPr lang="nl-BE" sz="2000" dirty="0" smtClean="0"/>
              <a:t> mensen </a:t>
            </a:r>
            <a:r>
              <a:rPr lang="nl-BE" sz="2000" b="1" dirty="0" smtClean="0"/>
              <a:t>langer én </a:t>
            </a:r>
            <a:r>
              <a:rPr lang="nl-BE" sz="2000" b="1" dirty="0" smtClean="0">
                <a:solidFill>
                  <a:srgbClr val="FF0000"/>
                </a:solidFill>
              </a:rPr>
              <a:t>beter</a:t>
            </a:r>
            <a:r>
              <a:rPr lang="nl-BE" sz="2000" dirty="0" smtClean="0">
                <a:solidFill>
                  <a:srgbClr val="FF0000"/>
                </a:solidFill>
              </a:rPr>
              <a:t> werken</a:t>
            </a:r>
            <a:endParaRPr lang="nl-BE" sz="2000" dirty="0">
              <a:solidFill>
                <a:srgbClr val="FF0000"/>
              </a:solidFill>
            </a:endParaRPr>
          </a:p>
        </p:txBody>
      </p:sp>
      <p:sp>
        <p:nvSpPr>
          <p:cNvPr id="4" name="Tijdelijke aanduiding voor dianummer 3"/>
          <p:cNvSpPr>
            <a:spLocks noGrp="1"/>
          </p:cNvSpPr>
          <p:nvPr>
            <p:ph type="sldNum" idx="12"/>
          </p:nvPr>
        </p:nvSpPr>
        <p:spPr/>
        <p:txBody>
          <a:bodyPr/>
          <a:lstStyle/>
          <a:p>
            <a:pPr marL="0" marR="0" lvl="0" indent="0" algn="r" rtl="0">
              <a:spcBef>
                <a:spcPts val="0"/>
              </a:spcBef>
              <a:buSzPct val="25000"/>
              <a:buNone/>
            </a:pPr>
            <a:fld id="{00000000-1234-1234-1234-123412341234}" type="slidenum">
              <a:rPr lang="nl-BE" sz="1000" smtClean="0">
                <a:solidFill>
                  <a:schemeClr val="accent2"/>
                </a:solidFill>
                <a:latin typeface="Calibri"/>
                <a:ea typeface="Calibri"/>
                <a:cs typeface="Calibri"/>
                <a:sym typeface="Calibri"/>
              </a:rPr>
              <a:t>13</a:t>
            </a:fld>
            <a:endParaRPr lang="nl-BE" sz="1000">
              <a:solidFill>
                <a:schemeClr val="accent2"/>
              </a:solidFill>
              <a:latin typeface="Calibri"/>
              <a:ea typeface="Calibri"/>
              <a:cs typeface="Calibri"/>
              <a:sym typeface="Calibri"/>
            </a:endParaRPr>
          </a:p>
        </p:txBody>
      </p:sp>
      <p:pic>
        <p:nvPicPr>
          <p:cNvPr id="8" name="Shape 462"/>
          <p:cNvPicPr>
            <a:picLocks noGrp="1"/>
          </p:cNvPicPr>
          <p:nvPr>
            <p:ph type="pic" idx="2"/>
          </p:nvPr>
        </p:nvPicPr>
        <p:blipFill rotWithShape="1">
          <a:blip r:embed="rId3">
            <a:alphaModFix/>
          </a:blip>
          <a:srcRect l="118" r="118"/>
          <a:stretch/>
        </p:blipFill>
        <p:spPr>
          <a:xfrm>
            <a:off x="683568" y="1988840"/>
            <a:ext cx="7941502" cy="4173537"/>
          </a:xfrm>
          <a:prstGeom prst="rect">
            <a:avLst/>
          </a:prstGeom>
          <a:noFill/>
          <a:ln>
            <a:noFill/>
          </a:ln>
        </p:spPr>
      </p:pic>
    </p:spTree>
    <p:extLst>
      <p:ext uri="{BB962C8B-B14F-4D97-AF65-F5344CB8AC3E}">
        <p14:creationId xmlns:p14="http://schemas.microsoft.com/office/powerpoint/2010/main" val="1118383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Beter</a:t>
            </a:r>
            <a:r>
              <a:rPr lang="nl-BE" dirty="0" smtClean="0"/>
              <a:t> </a:t>
            </a:r>
            <a:r>
              <a:rPr lang="nl-BE" dirty="0" smtClean="0"/>
              <a:t>werk?</a:t>
            </a:r>
            <a:endParaRPr lang="nl-BE"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58" y="1196752"/>
            <a:ext cx="6867942" cy="5060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683568" y="6374079"/>
            <a:ext cx="5400600" cy="307777"/>
          </a:xfrm>
          <a:prstGeom prst="rect">
            <a:avLst/>
          </a:prstGeom>
          <a:noFill/>
        </p:spPr>
        <p:txBody>
          <a:bodyPr wrap="square" rtlCol="0">
            <a:spAutoFit/>
          </a:bodyPr>
          <a:lstStyle/>
          <a:p>
            <a:r>
              <a:rPr lang="nl-BE" dirty="0" smtClean="0"/>
              <a:t>Bron: Job </a:t>
            </a:r>
            <a:r>
              <a:rPr lang="nl-BE" dirty="0" err="1" smtClean="0"/>
              <a:t>Demand</a:t>
            </a:r>
            <a:r>
              <a:rPr lang="nl-BE" dirty="0" smtClean="0"/>
              <a:t> Control Model van </a:t>
            </a:r>
            <a:r>
              <a:rPr lang="nl-BE" dirty="0" err="1" smtClean="0"/>
              <a:t>Karasek</a:t>
            </a:r>
            <a:endParaRPr lang="nl-BE" dirty="0"/>
          </a:p>
        </p:txBody>
      </p:sp>
    </p:spTree>
    <p:extLst>
      <p:ext uri="{BB962C8B-B14F-4D97-AF65-F5344CB8AC3E}">
        <p14:creationId xmlns:p14="http://schemas.microsoft.com/office/powerpoint/2010/main" val="2199464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548680"/>
            <a:ext cx="5723999" cy="424596"/>
          </a:xfrm>
        </p:spPr>
        <p:txBody>
          <a:bodyPr/>
          <a:lstStyle/>
          <a:p>
            <a:r>
              <a:rPr lang="nl-BE" sz="2000" b="1" dirty="0" err="1" smtClean="0">
                <a:solidFill>
                  <a:srgbClr val="002060"/>
                </a:solidFill>
                <a:latin typeface="+mj-lt"/>
              </a:rPr>
              <a:t>Jobcrafting</a:t>
            </a:r>
            <a:endParaRPr lang="nl-BE" sz="2000" b="1" dirty="0">
              <a:solidFill>
                <a:srgbClr val="002060"/>
              </a:solidFill>
              <a:latin typeface="+mj-lt"/>
            </a:endParaRPr>
          </a:p>
        </p:txBody>
      </p:sp>
      <p:sp>
        <p:nvSpPr>
          <p:cNvPr id="4" name="Tijdelijke aanduiding voor tekst 3"/>
          <p:cNvSpPr>
            <a:spLocks noGrp="1"/>
          </p:cNvSpPr>
          <p:nvPr>
            <p:ph type="body" idx="2"/>
          </p:nvPr>
        </p:nvSpPr>
        <p:spPr>
          <a:xfrm>
            <a:off x="683568" y="1628800"/>
            <a:ext cx="7776864" cy="3262679"/>
          </a:xfrm>
        </p:spPr>
        <p:txBody>
          <a:bodyPr/>
          <a:lstStyle/>
          <a:p>
            <a:r>
              <a:rPr lang="nl-BE" dirty="0">
                <a:solidFill>
                  <a:srgbClr val="002060"/>
                </a:solidFill>
              </a:rPr>
              <a:t>Onderzoek toont dat job </a:t>
            </a:r>
            <a:r>
              <a:rPr lang="nl-BE" dirty="0" err="1">
                <a:solidFill>
                  <a:srgbClr val="002060"/>
                </a:solidFill>
              </a:rPr>
              <a:t>crafting</a:t>
            </a:r>
            <a:r>
              <a:rPr lang="nl-BE" dirty="0">
                <a:solidFill>
                  <a:srgbClr val="002060"/>
                </a:solidFill>
              </a:rPr>
              <a:t> </a:t>
            </a:r>
            <a:r>
              <a:rPr lang="nl-BE" dirty="0" smtClean="0">
                <a:solidFill>
                  <a:srgbClr val="002060"/>
                </a:solidFill>
              </a:rPr>
              <a:t>interventies succesvolle </a:t>
            </a:r>
            <a:r>
              <a:rPr lang="nl-BE" dirty="0">
                <a:solidFill>
                  <a:srgbClr val="002060"/>
                </a:solidFill>
              </a:rPr>
              <a:t>veranderingsprocessen helpen </a:t>
            </a:r>
            <a:r>
              <a:rPr lang="nl-BE" dirty="0" smtClean="0">
                <a:solidFill>
                  <a:srgbClr val="002060"/>
                </a:solidFill>
              </a:rPr>
              <a:t>realiseren – </a:t>
            </a:r>
            <a:r>
              <a:rPr lang="nl-BE" dirty="0" err="1" smtClean="0">
                <a:solidFill>
                  <a:srgbClr val="002060"/>
                </a:solidFill>
              </a:rPr>
              <a:t>Vlerick</a:t>
            </a:r>
            <a:r>
              <a:rPr lang="nl-BE" dirty="0" smtClean="0">
                <a:solidFill>
                  <a:srgbClr val="002060"/>
                </a:solidFill>
              </a:rPr>
              <a:t> Management school.</a:t>
            </a:r>
            <a:endParaRPr lang="nl-BE" dirty="0">
              <a:solidFill>
                <a:srgbClr val="00206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976" y="2636912"/>
            <a:ext cx="5705662" cy="31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6082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Shape 262"/>
          <p:cNvPicPr preferRelativeResize="0"/>
          <p:nvPr/>
        </p:nvPicPr>
        <p:blipFill rotWithShape="1">
          <a:blip r:embed="rId3">
            <a:alphaModFix/>
          </a:blip>
          <a:srcRect/>
          <a:stretch/>
        </p:blipFill>
        <p:spPr>
          <a:xfrm>
            <a:off x="6500441" y="2653523"/>
            <a:ext cx="2429802" cy="4073848"/>
          </a:xfrm>
          <a:prstGeom prst="rect">
            <a:avLst/>
          </a:prstGeom>
          <a:noFill/>
          <a:ln>
            <a:noFill/>
          </a:ln>
        </p:spPr>
      </p:pic>
      <p:sp>
        <p:nvSpPr>
          <p:cNvPr id="263" name="Shape 263"/>
          <p:cNvSpPr/>
          <p:nvPr/>
        </p:nvSpPr>
        <p:spPr>
          <a:xfrm>
            <a:off x="995601" y="2048023"/>
            <a:ext cx="6473977" cy="4413515"/>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100000"/>
              <a:buFont typeface="Arial"/>
              <a:buChar char="•"/>
            </a:pPr>
            <a:r>
              <a:rPr lang="en-US" sz="2400">
                <a:solidFill>
                  <a:schemeClr val="accent1"/>
                </a:solidFill>
                <a:latin typeface="Calibri"/>
                <a:ea typeface="Calibri"/>
                <a:cs typeface="Calibri"/>
                <a:sym typeface="Calibri"/>
              </a:rPr>
              <a:t>Zingevingscompetenties</a:t>
            </a:r>
          </a:p>
          <a:p>
            <a:pPr marL="342900" marR="0" lvl="0" indent="-342900" algn="l" rtl="0">
              <a:lnSpc>
                <a:spcPct val="90000"/>
              </a:lnSpc>
              <a:spcBef>
                <a:spcPts val="0"/>
              </a:spcBef>
              <a:spcAft>
                <a:spcPts val="0"/>
              </a:spcAft>
              <a:buClr>
                <a:schemeClr val="dk1"/>
              </a:buClr>
              <a:buFont typeface="Arial"/>
              <a:buNone/>
            </a:pPr>
            <a:endParaRPr sz="2400">
              <a:solidFill>
                <a:schemeClr val="accent1"/>
              </a:solidFill>
              <a:latin typeface="Calibri"/>
              <a:ea typeface="Calibri"/>
              <a:cs typeface="Calibri"/>
              <a:sym typeface="Calibri"/>
            </a:endParaRPr>
          </a:p>
          <a:p>
            <a:pPr marL="342900" marR="0" lvl="0" indent="-342900" algn="l" rtl="0">
              <a:lnSpc>
                <a:spcPct val="90000"/>
              </a:lnSpc>
              <a:spcBef>
                <a:spcPts val="0"/>
              </a:spcBef>
              <a:spcAft>
                <a:spcPts val="0"/>
              </a:spcAft>
              <a:buClr>
                <a:schemeClr val="accent1"/>
              </a:buClr>
              <a:buSzPct val="100000"/>
              <a:buFont typeface="Arial"/>
              <a:buChar char="•"/>
            </a:pPr>
            <a:r>
              <a:rPr lang="en-US" sz="2400">
                <a:solidFill>
                  <a:schemeClr val="accent1"/>
                </a:solidFill>
                <a:latin typeface="Calibri"/>
                <a:ea typeface="Calibri"/>
                <a:cs typeface="Calibri"/>
                <a:sym typeface="Calibri"/>
              </a:rPr>
              <a:t>Connecterende competenties</a:t>
            </a:r>
          </a:p>
          <a:p>
            <a:pPr marL="342900" marR="0" lvl="0" indent="-342900" algn="l" rtl="0">
              <a:lnSpc>
                <a:spcPct val="90000"/>
              </a:lnSpc>
              <a:spcBef>
                <a:spcPts val="0"/>
              </a:spcBef>
              <a:spcAft>
                <a:spcPts val="0"/>
              </a:spcAft>
              <a:buClr>
                <a:schemeClr val="dk1"/>
              </a:buClr>
              <a:buFont typeface="Arial"/>
              <a:buNone/>
            </a:pPr>
            <a:endParaRPr sz="2400">
              <a:solidFill>
                <a:schemeClr val="accent1"/>
              </a:solidFill>
              <a:latin typeface="Calibri"/>
              <a:ea typeface="Calibri"/>
              <a:cs typeface="Calibri"/>
              <a:sym typeface="Calibri"/>
            </a:endParaRPr>
          </a:p>
          <a:p>
            <a:pPr marL="342900" marR="0" lvl="0" indent="-342900" algn="l" rtl="0">
              <a:lnSpc>
                <a:spcPct val="90000"/>
              </a:lnSpc>
              <a:spcBef>
                <a:spcPts val="0"/>
              </a:spcBef>
              <a:spcAft>
                <a:spcPts val="0"/>
              </a:spcAft>
              <a:buClr>
                <a:schemeClr val="accent1"/>
              </a:buClr>
              <a:buSzPct val="100000"/>
              <a:buFont typeface="Arial"/>
              <a:buChar char="•"/>
            </a:pPr>
            <a:r>
              <a:rPr lang="en-US" sz="2400">
                <a:solidFill>
                  <a:schemeClr val="accent1"/>
                </a:solidFill>
                <a:latin typeface="Calibri"/>
                <a:ea typeface="Calibri"/>
                <a:cs typeface="Calibri"/>
                <a:sym typeface="Calibri"/>
              </a:rPr>
              <a:t>Zorgzaamheid</a:t>
            </a:r>
          </a:p>
          <a:p>
            <a:pPr marL="342900" marR="0" lvl="0" indent="-342900" algn="l" rtl="0">
              <a:lnSpc>
                <a:spcPct val="90000"/>
              </a:lnSpc>
              <a:spcBef>
                <a:spcPts val="0"/>
              </a:spcBef>
              <a:spcAft>
                <a:spcPts val="0"/>
              </a:spcAft>
              <a:buClr>
                <a:schemeClr val="dk1"/>
              </a:buClr>
              <a:buFont typeface="Arial"/>
              <a:buNone/>
            </a:pPr>
            <a:endParaRPr sz="2400">
              <a:solidFill>
                <a:schemeClr val="accent1"/>
              </a:solidFill>
              <a:latin typeface="Calibri"/>
              <a:ea typeface="Calibri"/>
              <a:cs typeface="Calibri"/>
              <a:sym typeface="Calibri"/>
            </a:endParaRPr>
          </a:p>
          <a:p>
            <a:pPr marL="342900" marR="0" lvl="0" indent="-342900" algn="l" rtl="0">
              <a:lnSpc>
                <a:spcPct val="90000"/>
              </a:lnSpc>
              <a:spcBef>
                <a:spcPts val="0"/>
              </a:spcBef>
              <a:spcAft>
                <a:spcPts val="0"/>
              </a:spcAft>
              <a:buClr>
                <a:schemeClr val="accent1"/>
              </a:buClr>
              <a:buSzPct val="100000"/>
              <a:buFont typeface="Arial"/>
              <a:buChar char="•"/>
            </a:pPr>
            <a:r>
              <a:rPr lang="en-US" sz="2400">
                <a:solidFill>
                  <a:schemeClr val="accent1"/>
                </a:solidFill>
                <a:latin typeface="Calibri"/>
                <a:ea typeface="Calibri"/>
                <a:cs typeface="Calibri"/>
                <a:sym typeface="Calibri"/>
              </a:rPr>
              <a:t>Spaarzaamheid</a:t>
            </a:r>
          </a:p>
          <a:p>
            <a:pPr marL="342900" marR="0" lvl="0" indent="-342900" algn="l" rtl="0">
              <a:lnSpc>
                <a:spcPct val="90000"/>
              </a:lnSpc>
              <a:spcBef>
                <a:spcPts val="0"/>
              </a:spcBef>
              <a:spcAft>
                <a:spcPts val="0"/>
              </a:spcAft>
              <a:buClr>
                <a:schemeClr val="dk1"/>
              </a:buClr>
              <a:buFont typeface="Arial"/>
              <a:buNone/>
            </a:pPr>
            <a:endParaRPr sz="2400">
              <a:solidFill>
                <a:schemeClr val="accent1"/>
              </a:solidFill>
              <a:latin typeface="Calibri"/>
              <a:ea typeface="Calibri"/>
              <a:cs typeface="Calibri"/>
              <a:sym typeface="Calibri"/>
            </a:endParaRPr>
          </a:p>
          <a:p>
            <a:pPr marL="342900" marR="0" lvl="0" indent="-342900" algn="l" rtl="0">
              <a:lnSpc>
                <a:spcPct val="90000"/>
              </a:lnSpc>
              <a:spcBef>
                <a:spcPts val="0"/>
              </a:spcBef>
              <a:spcAft>
                <a:spcPts val="0"/>
              </a:spcAft>
              <a:buClr>
                <a:schemeClr val="accent1"/>
              </a:buClr>
              <a:buSzPct val="100000"/>
              <a:buFont typeface="Arial"/>
              <a:buChar char="•"/>
            </a:pPr>
            <a:r>
              <a:rPr lang="en-US" sz="2400">
                <a:solidFill>
                  <a:schemeClr val="accent1"/>
                </a:solidFill>
                <a:latin typeface="Calibri"/>
                <a:ea typeface="Calibri"/>
                <a:cs typeface="Calibri"/>
                <a:sym typeface="Calibri"/>
              </a:rPr>
              <a:t>Wendbaarheid</a:t>
            </a:r>
          </a:p>
          <a:p>
            <a:pPr marL="342900" marR="0" lvl="0" indent="-342900" algn="l" rtl="0">
              <a:lnSpc>
                <a:spcPct val="90000"/>
              </a:lnSpc>
              <a:spcBef>
                <a:spcPts val="0"/>
              </a:spcBef>
              <a:spcAft>
                <a:spcPts val="0"/>
              </a:spcAft>
              <a:buClr>
                <a:schemeClr val="dk1"/>
              </a:buClr>
              <a:buFont typeface="Arial"/>
              <a:buNone/>
            </a:pPr>
            <a:endParaRPr sz="2400">
              <a:solidFill>
                <a:schemeClr val="accent1"/>
              </a:solidFill>
              <a:latin typeface="Calibri"/>
              <a:ea typeface="Calibri"/>
              <a:cs typeface="Calibri"/>
              <a:sym typeface="Calibri"/>
            </a:endParaRPr>
          </a:p>
          <a:p>
            <a:pPr marL="342900" marR="0" lvl="0" indent="-342900" algn="l" rtl="0">
              <a:lnSpc>
                <a:spcPct val="90000"/>
              </a:lnSpc>
              <a:spcBef>
                <a:spcPts val="0"/>
              </a:spcBef>
              <a:spcAft>
                <a:spcPts val="0"/>
              </a:spcAft>
              <a:buClr>
                <a:schemeClr val="accent1"/>
              </a:buClr>
              <a:buSzPct val="100000"/>
              <a:buFont typeface="Arial"/>
              <a:buChar char="•"/>
            </a:pPr>
            <a:r>
              <a:rPr lang="en-US" sz="2400">
                <a:solidFill>
                  <a:schemeClr val="accent1"/>
                </a:solidFill>
                <a:latin typeface="Calibri"/>
                <a:ea typeface="Calibri"/>
                <a:cs typeface="Calibri"/>
                <a:sym typeface="Calibri"/>
              </a:rPr>
              <a:t>Kritische ingesteldheid</a:t>
            </a:r>
          </a:p>
          <a:p>
            <a:pPr marL="342900" marR="0" lvl="0" indent="-342900" algn="l" rtl="0">
              <a:lnSpc>
                <a:spcPct val="90000"/>
              </a:lnSpc>
              <a:spcBef>
                <a:spcPts val="0"/>
              </a:spcBef>
              <a:spcAft>
                <a:spcPts val="0"/>
              </a:spcAft>
              <a:buClr>
                <a:schemeClr val="dk1"/>
              </a:buClr>
              <a:buFont typeface="Arial"/>
              <a:buNone/>
            </a:pPr>
            <a:endParaRPr sz="2400">
              <a:solidFill>
                <a:schemeClr val="accent1"/>
              </a:solidFill>
              <a:latin typeface="Calibri"/>
              <a:ea typeface="Calibri"/>
              <a:cs typeface="Calibri"/>
              <a:sym typeface="Calibri"/>
            </a:endParaRPr>
          </a:p>
          <a:p>
            <a:pPr marL="342900" marR="0" lvl="0" indent="-342900" algn="l" rtl="0">
              <a:lnSpc>
                <a:spcPct val="90000"/>
              </a:lnSpc>
              <a:spcBef>
                <a:spcPts val="0"/>
              </a:spcBef>
              <a:buClr>
                <a:schemeClr val="accent1"/>
              </a:buClr>
              <a:buSzPct val="100000"/>
              <a:buFont typeface="Arial"/>
              <a:buChar char="•"/>
            </a:pPr>
            <a:r>
              <a:rPr lang="en-US" sz="2400">
                <a:solidFill>
                  <a:schemeClr val="accent1"/>
                </a:solidFill>
                <a:latin typeface="Calibri"/>
                <a:ea typeface="Calibri"/>
                <a:cs typeface="Calibri"/>
                <a:sym typeface="Calibri"/>
              </a:rPr>
              <a:t>Zelfontwikkeling</a:t>
            </a:r>
          </a:p>
        </p:txBody>
      </p:sp>
      <p:sp>
        <p:nvSpPr>
          <p:cNvPr id="264" name="Shape 264"/>
          <p:cNvSpPr txBox="1"/>
          <p:nvPr/>
        </p:nvSpPr>
        <p:spPr>
          <a:xfrm>
            <a:off x="995601" y="928466"/>
            <a:ext cx="6056362" cy="42459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Calibri"/>
              <a:buNone/>
            </a:pPr>
            <a:r>
              <a:rPr lang="en-US" sz="3200" b="1" dirty="0" err="1">
                <a:solidFill>
                  <a:schemeClr val="accent1">
                    <a:lumMod val="50000"/>
                  </a:schemeClr>
                </a:solidFill>
                <a:latin typeface="Calibri"/>
                <a:ea typeface="Calibri"/>
                <a:cs typeface="Calibri"/>
                <a:sym typeface="Calibri"/>
              </a:rPr>
              <a:t>Competenties</a:t>
            </a:r>
            <a:r>
              <a:rPr lang="en-US" sz="3200" b="1" dirty="0">
                <a:solidFill>
                  <a:schemeClr val="accent1">
                    <a:lumMod val="50000"/>
                  </a:schemeClr>
                </a:solidFill>
                <a:latin typeface="Calibri"/>
                <a:ea typeface="Calibri"/>
                <a:cs typeface="Calibri"/>
                <a:sym typeface="Calibri"/>
              </a:rPr>
              <a:t> </a:t>
            </a:r>
            <a:r>
              <a:rPr lang="en-US" sz="3200" b="1" dirty="0" err="1">
                <a:solidFill>
                  <a:schemeClr val="accent1">
                    <a:lumMod val="50000"/>
                  </a:schemeClr>
                </a:solidFill>
                <a:latin typeface="Calibri"/>
                <a:ea typeface="Calibri"/>
                <a:cs typeface="Calibri"/>
                <a:sym typeface="Calibri"/>
              </a:rPr>
              <a:t>voor</a:t>
            </a:r>
            <a:r>
              <a:rPr lang="en-US" sz="3200" b="1" dirty="0">
                <a:solidFill>
                  <a:schemeClr val="accent1">
                    <a:lumMod val="50000"/>
                  </a:schemeClr>
                </a:solidFill>
                <a:latin typeface="Calibri"/>
                <a:ea typeface="Calibri"/>
                <a:cs typeface="Calibri"/>
                <a:sym typeface="Calibri"/>
              </a:rPr>
              <a:t> de </a:t>
            </a:r>
            <a:r>
              <a:rPr lang="en-US" sz="3200" b="1" dirty="0" err="1">
                <a:solidFill>
                  <a:schemeClr val="accent1">
                    <a:lumMod val="50000"/>
                  </a:schemeClr>
                </a:solidFill>
                <a:latin typeface="Calibri"/>
                <a:ea typeface="Calibri"/>
                <a:cs typeface="Calibri"/>
                <a:sym typeface="Calibri"/>
              </a:rPr>
              <a:t>toekomst</a:t>
            </a:r>
            <a:endParaRPr lang="en-US" sz="3200" b="1" dirty="0">
              <a:solidFill>
                <a:schemeClr val="accent1">
                  <a:lumMod val="50000"/>
                </a:schemeClr>
              </a:solidFill>
              <a:latin typeface="Calibri"/>
              <a:ea typeface="Calibri"/>
              <a:cs typeface="Calibri"/>
              <a:sym typeface="Calibri"/>
            </a:endParaRPr>
          </a:p>
        </p:txBody>
      </p:sp>
    </p:spTree>
    <p:extLst>
      <p:ext uri="{BB962C8B-B14F-4D97-AF65-F5344CB8AC3E}">
        <p14:creationId xmlns:p14="http://schemas.microsoft.com/office/powerpoint/2010/main" val="1403253110"/>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b="1" dirty="0" smtClean="0">
                <a:solidFill>
                  <a:srgbClr val="002060"/>
                </a:solidFill>
              </a:rPr>
              <a:t>De Circulaire Arbeidsmarkt </a:t>
            </a:r>
            <a:endParaRPr lang="nl-BE" sz="2800" b="1" dirty="0">
              <a:solidFill>
                <a:srgbClr val="002060"/>
              </a:solidFill>
            </a:endParaRPr>
          </a:p>
        </p:txBody>
      </p:sp>
      <p:sp>
        <p:nvSpPr>
          <p:cNvPr id="5" name="Tijdelijke aanduiding voor afbeelding 4"/>
          <p:cNvSpPr>
            <a:spLocks noGrp="1"/>
          </p:cNvSpPr>
          <p:nvPr>
            <p:ph type="pic" idx="4"/>
          </p:nvPr>
        </p:nvSpPr>
        <p:spPr/>
      </p:sp>
      <p:pic>
        <p:nvPicPr>
          <p:cNvPr id="4103" name="Picture 7"/>
          <p:cNvPicPr>
            <a:picLocks noGrp="1" noChangeAspect="1" noChangeArrowheads="1"/>
          </p:cNvPicPr>
          <p:nvPr>
            <p:ph type="pic" idx="3"/>
          </p:nvPr>
        </p:nvPicPr>
        <p:blipFill>
          <a:blip r:embed="rId3">
            <a:extLst>
              <a:ext uri="{28A0092B-C50C-407E-A947-70E740481C1C}">
                <a14:useLocalDpi xmlns:a14="http://schemas.microsoft.com/office/drawing/2010/main" val="0"/>
              </a:ext>
            </a:extLst>
          </a:blip>
          <a:srcRect l="7878" r="7878"/>
          <a:stretch>
            <a:fillRect/>
          </a:stretch>
        </p:blipFill>
        <p:spPr bwMode="auto">
          <a:xfrm>
            <a:off x="1908175" y="1916113"/>
            <a:ext cx="5327650"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290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nl-NL" sz="1800" dirty="0" smtClean="0">
              <a:solidFill>
                <a:srgbClr val="002060"/>
              </a:solidFill>
            </a:endParaRPr>
          </a:p>
          <a:p>
            <a:endParaRPr lang="nl-NL" sz="1800" dirty="0" smtClean="0">
              <a:solidFill>
                <a:srgbClr val="002060"/>
              </a:solidFill>
            </a:endParaRPr>
          </a:p>
          <a:p>
            <a:pPr marL="285750" indent="-285750">
              <a:buFont typeface="Arial" pitchFamily="34" charset="0"/>
              <a:buChar char="•"/>
            </a:pPr>
            <a:r>
              <a:rPr lang="nl-NL" sz="1800" dirty="0" smtClean="0">
                <a:solidFill>
                  <a:srgbClr val="002060"/>
                </a:solidFill>
              </a:rPr>
              <a:t>Het </a:t>
            </a:r>
            <a:r>
              <a:rPr lang="nl-NL" sz="1800" b="1" dirty="0" smtClean="0">
                <a:solidFill>
                  <a:srgbClr val="002060"/>
                </a:solidFill>
              </a:rPr>
              <a:t>inzicht</a:t>
            </a:r>
            <a:r>
              <a:rPr lang="nl-NL" sz="1800" dirty="0" smtClean="0">
                <a:solidFill>
                  <a:srgbClr val="002060"/>
                </a:solidFill>
              </a:rPr>
              <a:t> in werkgerelateerde stress en psychosociale risico’s vergroten.</a:t>
            </a:r>
          </a:p>
          <a:p>
            <a:pPr marL="285750" indent="-285750">
              <a:buFont typeface="Arial" pitchFamily="34" charset="0"/>
              <a:buChar char="•"/>
            </a:pPr>
            <a:r>
              <a:rPr lang="nl-NL" sz="1800" dirty="0" smtClean="0">
                <a:solidFill>
                  <a:srgbClr val="002060"/>
                </a:solidFill>
              </a:rPr>
              <a:t>De aanpak van deze risico’s aanmoedigen.</a:t>
            </a:r>
          </a:p>
          <a:p>
            <a:pPr marL="285750" indent="-285750">
              <a:buFont typeface="Arial" pitchFamily="34" charset="0"/>
              <a:buChar char="•"/>
            </a:pPr>
            <a:r>
              <a:rPr lang="nl-NL" sz="1800" dirty="0" smtClean="0">
                <a:solidFill>
                  <a:srgbClr val="002060"/>
                </a:solidFill>
              </a:rPr>
              <a:t>De aanzienlijke negatieve effecten </a:t>
            </a:r>
            <a:r>
              <a:rPr lang="nl-NL" sz="1800" b="1" dirty="0" smtClean="0">
                <a:solidFill>
                  <a:srgbClr val="002060"/>
                </a:solidFill>
              </a:rPr>
              <a:t>voorkomen</a:t>
            </a:r>
            <a:r>
              <a:rPr lang="nl-NL" sz="1800" dirty="0" smtClean="0">
                <a:solidFill>
                  <a:srgbClr val="002060"/>
                </a:solidFill>
              </a:rPr>
              <a:t>.</a:t>
            </a:r>
          </a:p>
          <a:p>
            <a:pPr marL="285750" indent="-285750">
              <a:buFont typeface="Arial" pitchFamily="34" charset="0"/>
              <a:buChar char="•"/>
            </a:pPr>
            <a:r>
              <a:rPr lang="nl-NL" sz="1800" dirty="0" smtClean="0">
                <a:solidFill>
                  <a:srgbClr val="002060"/>
                </a:solidFill>
              </a:rPr>
              <a:t>Werknemers en werkgevers </a:t>
            </a:r>
            <a:r>
              <a:rPr lang="nl-NL" sz="1800" b="1" dirty="0" smtClean="0">
                <a:solidFill>
                  <a:srgbClr val="002060"/>
                </a:solidFill>
              </a:rPr>
              <a:t>ondersteuning</a:t>
            </a:r>
            <a:r>
              <a:rPr lang="nl-NL" sz="1800" dirty="0" smtClean="0">
                <a:solidFill>
                  <a:srgbClr val="002060"/>
                </a:solidFill>
              </a:rPr>
              <a:t> en advies geven</a:t>
            </a:r>
          </a:p>
          <a:p>
            <a:pPr marL="285750" indent="-285750">
              <a:buFont typeface="Arial" pitchFamily="34" charset="0"/>
              <a:buChar char="•"/>
            </a:pPr>
            <a:r>
              <a:rPr lang="nl-NL" sz="1800" dirty="0" smtClean="0">
                <a:solidFill>
                  <a:srgbClr val="002060"/>
                </a:solidFill>
              </a:rPr>
              <a:t>Het gebruik van praktische, gebruiksvriendelijke </a:t>
            </a:r>
            <a:r>
              <a:rPr lang="nl-NL" sz="1800" b="1" dirty="0" smtClean="0">
                <a:solidFill>
                  <a:srgbClr val="002060"/>
                </a:solidFill>
              </a:rPr>
              <a:t>hulpmiddelen</a:t>
            </a:r>
            <a:r>
              <a:rPr lang="nl-NL" sz="1800" dirty="0" smtClean="0">
                <a:solidFill>
                  <a:srgbClr val="002060"/>
                </a:solidFill>
              </a:rPr>
              <a:t> bevorderen</a:t>
            </a:r>
          </a:p>
          <a:p>
            <a:pPr marL="285750" indent="-285750">
              <a:buFont typeface="Arial" pitchFamily="34" charset="0"/>
              <a:buChar char="•"/>
            </a:pPr>
            <a:endParaRPr lang="en-GB" dirty="0">
              <a:solidFill>
                <a:srgbClr val="002060"/>
              </a:solidFill>
            </a:endParaRPr>
          </a:p>
        </p:txBody>
      </p:sp>
      <p:sp>
        <p:nvSpPr>
          <p:cNvPr id="4" name="Tekstvak 3"/>
          <p:cNvSpPr txBox="1"/>
          <p:nvPr/>
        </p:nvSpPr>
        <p:spPr>
          <a:xfrm>
            <a:off x="611560" y="476672"/>
            <a:ext cx="5832648" cy="400110"/>
          </a:xfrm>
          <a:prstGeom prst="rect">
            <a:avLst/>
          </a:prstGeom>
          <a:noFill/>
        </p:spPr>
        <p:txBody>
          <a:bodyPr wrap="square" rtlCol="0">
            <a:spAutoFit/>
          </a:bodyPr>
          <a:lstStyle/>
          <a:p>
            <a:r>
              <a:rPr lang="nl-BE" sz="2000" b="1" dirty="0" smtClean="0">
                <a:solidFill>
                  <a:srgbClr val="002060"/>
                </a:solidFill>
              </a:rPr>
              <a:t>Belangrijke doelstellingen</a:t>
            </a:r>
            <a:endParaRPr lang="nl-BE" sz="2000" b="1" dirty="0">
              <a:solidFill>
                <a:srgbClr val="00206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710347"/>
            <a:ext cx="3816424" cy="161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76727"/>
            <a:ext cx="26860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681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839136"/>
            <a:ext cx="8229600" cy="5287027"/>
          </a:xfrm>
        </p:spPr>
        <p:txBody>
          <a:bodyPr/>
          <a:lstStyle/>
          <a:p>
            <a:pPr marL="0" indent="0">
              <a:buNone/>
            </a:pPr>
            <a:r>
              <a:rPr lang="nl-BE" sz="2400" dirty="0" smtClean="0"/>
              <a:t>Werken aan Welzijn</a:t>
            </a:r>
          </a:p>
          <a:p>
            <a:endParaRPr lang="nl-BE" sz="2400" dirty="0"/>
          </a:p>
          <a:p>
            <a:r>
              <a:rPr lang="nl-BE" sz="2400" dirty="0" smtClean="0"/>
              <a:t>De </a:t>
            </a:r>
            <a:r>
              <a:rPr lang="nl-BE" sz="2400" dirty="0" smtClean="0"/>
              <a:t>Uitdaging</a:t>
            </a:r>
            <a:endParaRPr lang="nl-BE" sz="2400" dirty="0" smtClean="0"/>
          </a:p>
          <a:p>
            <a:r>
              <a:rPr lang="nl-BE" sz="2400" dirty="0" smtClean="0"/>
              <a:t>De </a:t>
            </a:r>
            <a:r>
              <a:rPr lang="nl-BE" sz="2400" dirty="0" smtClean="0"/>
              <a:t>actie</a:t>
            </a:r>
            <a:endParaRPr lang="nl-BE" sz="2400" dirty="0" smtClean="0"/>
          </a:p>
          <a:p>
            <a:r>
              <a:rPr lang="nl-BE" sz="2400" dirty="0" smtClean="0"/>
              <a:t>Ik wil gewoon werken!</a:t>
            </a:r>
            <a:endParaRPr lang="nl-BE" sz="2400" dirty="0"/>
          </a:p>
          <a:p>
            <a:r>
              <a:rPr lang="nl-BE" sz="2400" dirty="0" smtClean="0"/>
              <a:t>Vragen</a:t>
            </a:r>
          </a:p>
        </p:txBody>
      </p:sp>
      <p:sp>
        <p:nvSpPr>
          <p:cNvPr id="5" name="Tijdelijke aanduiding voor dianummer 4"/>
          <p:cNvSpPr>
            <a:spLocks noGrp="1"/>
          </p:cNvSpPr>
          <p:nvPr>
            <p:ph type="sldNum" sz="quarter" idx="4"/>
          </p:nvPr>
        </p:nvSpPr>
        <p:spPr/>
        <p:txBody>
          <a:bodyPr/>
          <a:lstStyle/>
          <a:p>
            <a:fld id="{B6D56B56-A64A-FD41-B5E5-0AA8462A8308}" type="slidenum">
              <a:rPr lang="en-US" smtClean="0"/>
              <a:pPr/>
              <a:t>1</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688" y="1743075"/>
            <a:ext cx="4048125"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sldNum" idx="12"/>
          </p:nvPr>
        </p:nvSpPr>
        <p:spPr>
          <a:xfrm>
            <a:off x="8721968" y="279110"/>
            <a:ext cx="323559" cy="339869"/>
          </a:xfrm>
          <a:prstGeom prst="rect">
            <a:avLst/>
          </a:prstGeom>
          <a:noFill/>
          <a:ln>
            <a:noFill/>
          </a:ln>
        </p:spPr>
        <p:txBody>
          <a:bodyPr lIns="0" tIns="0" rIns="0" bIns="0" anchor="ctr" anchorCtr="0">
            <a:noAutofit/>
          </a:bodyPr>
          <a:lstStyle/>
          <a:p>
            <a:pPr marL="0" marR="0" lvl="0" indent="0" algn="r" rtl="0">
              <a:spcBef>
                <a:spcPts val="0"/>
              </a:spcBef>
              <a:buSzPct val="25000"/>
              <a:buNone/>
            </a:pPr>
            <a:fld id="{00000000-1234-1234-1234-123412341234}" type="slidenum">
              <a:rPr lang="en-US" sz="1000">
                <a:solidFill>
                  <a:schemeClr val="accent2"/>
                </a:solidFill>
                <a:latin typeface="Calibri"/>
                <a:ea typeface="Calibri"/>
                <a:cs typeface="Calibri"/>
                <a:sym typeface="Calibri"/>
              </a:rPr>
              <a:t>19</a:t>
            </a:fld>
            <a:endParaRPr lang="en-US" sz="1000">
              <a:solidFill>
                <a:schemeClr val="accent2"/>
              </a:solidFill>
              <a:latin typeface="Calibri"/>
              <a:ea typeface="Calibri"/>
              <a:cs typeface="Calibri"/>
              <a:sym typeface="Calibri"/>
            </a:endParaRPr>
          </a:p>
        </p:txBody>
      </p:sp>
      <p:sp>
        <p:nvSpPr>
          <p:cNvPr id="317" name="Shape 317"/>
          <p:cNvSpPr/>
          <p:nvPr/>
        </p:nvSpPr>
        <p:spPr>
          <a:xfrm>
            <a:off x="641268" y="1389412"/>
            <a:ext cx="1294410" cy="5468587"/>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18" name="Shape 318"/>
          <p:cNvSpPr/>
          <p:nvPr/>
        </p:nvSpPr>
        <p:spPr>
          <a:xfrm>
            <a:off x="7051964" y="1389412"/>
            <a:ext cx="1294410" cy="5468587"/>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19" name="Shape 319"/>
          <p:cNvSpPr txBox="1"/>
          <p:nvPr/>
        </p:nvSpPr>
        <p:spPr>
          <a:xfrm>
            <a:off x="995601" y="928466"/>
            <a:ext cx="6056362" cy="42459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Calibri"/>
              <a:buNone/>
            </a:pPr>
            <a:r>
              <a:rPr lang="en-US" sz="3200" dirty="0" err="1">
                <a:solidFill>
                  <a:schemeClr val="accent1"/>
                </a:solidFill>
                <a:latin typeface="Calibri"/>
                <a:ea typeface="Calibri"/>
                <a:cs typeface="Calibri"/>
                <a:sym typeface="Calibri"/>
              </a:rPr>
              <a:t>Naar</a:t>
            </a:r>
            <a:r>
              <a:rPr lang="en-US" sz="3200" dirty="0">
                <a:solidFill>
                  <a:schemeClr val="accent1"/>
                </a:solidFill>
                <a:latin typeface="Calibri"/>
                <a:ea typeface="Calibri"/>
                <a:cs typeface="Calibri"/>
                <a:sym typeface="Calibri"/>
              </a:rPr>
              <a:t> </a:t>
            </a:r>
            <a:r>
              <a:rPr lang="en-US" sz="3200" dirty="0" err="1">
                <a:solidFill>
                  <a:schemeClr val="accent1"/>
                </a:solidFill>
                <a:latin typeface="Calibri"/>
                <a:ea typeface="Calibri"/>
                <a:cs typeface="Calibri"/>
                <a:sym typeface="Calibri"/>
              </a:rPr>
              <a:t>een</a:t>
            </a:r>
            <a:r>
              <a:rPr lang="en-US" sz="3200" dirty="0">
                <a:solidFill>
                  <a:schemeClr val="accent1"/>
                </a:solidFill>
                <a:latin typeface="Calibri"/>
                <a:ea typeface="Calibri"/>
                <a:cs typeface="Calibri"/>
                <a:sym typeface="Calibri"/>
              </a:rPr>
              <a:t> </a:t>
            </a:r>
            <a:r>
              <a:rPr lang="en-US" sz="3200" dirty="0" err="1">
                <a:solidFill>
                  <a:schemeClr val="accent1"/>
                </a:solidFill>
                <a:latin typeface="Calibri"/>
                <a:ea typeface="Calibri"/>
                <a:cs typeface="Calibri"/>
                <a:sym typeface="Calibri"/>
              </a:rPr>
              <a:t>arbeidsmarkt</a:t>
            </a:r>
            <a:r>
              <a:rPr lang="en-US" sz="3200" dirty="0">
                <a:solidFill>
                  <a:schemeClr val="accent1"/>
                </a:solidFill>
                <a:latin typeface="Calibri"/>
                <a:ea typeface="Calibri"/>
                <a:cs typeface="Calibri"/>
                <a:sym typeface="Calibri"/>
              </a:rPr>
              <a:t> </a:t>
            </a:r>
            <a:r>
              <a:rPr lang="en-US" sz="3200" dirty="0" err="1">
                <a:solidFill>
                  <a:schemeClr val="accent1"/>
                </a:solidFill>
                <a:latin typeface="Calibri"/>
                <a:ea typeface="Calibri"/>
                <a:cs typeface="Calibri"/>
                <a:sym typeface="Calibri"/>
              </a:rPr>
              <a:t>vol</a:t>
            </a:r>
            <a:r>
              <a:rPr lang="en-US" sz="3200" dirty="0">
                <a:solidFill>
                  <a:schemeClr val="accent1"/>
                </a:solidFill>
                <a:latin typeface="Calibri"/>
                <a:ea typeface="Calibri"/>
                <a:cs typeface="Calibri"/>
                <a:sym typeface="Calibri"/>
              </a:rPr>
              <a:t> </a:t>
            </a:r>
            <a:r>
              <a:rPr lang="en-US" sz="3200" dirty="0" err="1">
                <a:solidFill>
                  <a:schemeClr val="accent1"/>
                </a:solidFill>
                <a:latin typeface="Calibri"/>
                <a:ea typeface="Calibri"/>
                <a:cs typeface="Calibri"/>
                <a:sym typeface="Calibri"/>
              </a:rPr>
              <a:t>passie</a:t>
            </a:r>
            <a:r>
              <a:rPr lang="en-US" sz="3200" dirty="0">
                <a:solidFill>
                  <a:schemeClr val="accent1"/>
                </a:solidFill>
                <a:latin typeface="Calibri"/>
                <a:ea typeface="Calibri"/>
                <a:cs typeface="Calibri"/>
                <a:sym typeface="Calibri"/>
              </a:rPr>
              <a:t> </a:t>
            </a:r>
            <a:r>
              <a:rPr lang="en-US" sz="3200" dirty="0" err="1">
                <a:solidFill>
                  <a:schemeClr val="accent1"/>
                </a:solidFill>
                <a:latin typeface="Calibri"/>
                <a:ea typeface="Calibri"/>
                <a:cs typeface="Calibri"/>
                <a:sym typeface="Calibri"/>
              </a:rPr>
              <a:t>en</a:t>
            </a:r>
            <a:r>
              <a:rPr lang="en-US" sz="3200" dirty="0">
                <a:solidFill>
                  <a:schemeClr val="accent1"/>
                </a:solidFill>
                <a:latin typeface="Calibri"/>
                <a:ea typeface="Calibri"/>
                <a:cs typeface="Calibri"/>
                <a:sym typeface="Calibri"/>
              </a:rPr>
              <a:t> </a:t>
            </a:r>
            <a:r>
              <a:rPr lang="en-US" sz="3200" dirty="0" err="1">
                <a:solidFill>
                  <a:schemeClr val="accent1"/>
                </a:solidFill>
                <a:latin typeface="Calibri"/>
                <a:ea typeface="Calibri"/>
                <a:cs typeface="Calibri"/>
                <a:sym typeface="Calibri"/>
              </a:rPr>
              <a:t>ambitie</a:t>
            </a:r>
            <a:endParaRPr lang="en-US" sz="3200" dirty="0">
              <a:solidFill>
                <a:schemeClr val="accent1"/>
              </a:solidFill>
              <a:latin typeface="Calibri"/>
              <a:ea typeface="Calibri"/>
              <a:cs typeface="Calibri"/>
              <a:sym typeface="Calibri"/>
            </a:endParaRPr>
          </a:p>
        </p:txBody>
      </p:sp>
      <p:pic>
        <p:nvPicPr>
          <p:cNvPr id="320" name="Shape 320"/>
          <p:cNvPicPr preferRelativeResize="0"/>
          <p:nvPr/>
        </p:nvPicPr>
        <p:blipFill rotWithShape="1">
          <a:blip r:embed="rId3">
            <a:alphaModFix/>
          </a:blip>
          <a:srcRect/>
          <a:stretch/>
        </p:blipFill>
        <p:spPr>
          <a:xfrm>
            <a:off x="7051964" y="4093865"/>
            <a:ext cx="1890770" cy="2106108"/>
          </a:xfrm>
          <a:prstGeom prst="rect">
            <a:avLst/>
          </a:prstGeom>
          <a:noFill/>
          <a:ln>
            <a:noFill/>
          </a:ln>
        </p:spPr>
      </p:pic>
      <p:graphicFrame>
        <p:nvGraphicFramePr>
          <p:cNvPr id="2" name="Tabel 1"/>
          <p:cNvGraphicFramePr>
            <a:graphicFrameLocks noGrp="1"/>
          </p:cNvGraphicFramePr>
          <p:nvPr>
            <p:extLst>
              <p:ext uri="{D42A27DB-BD31-4B8C-83A1-F6EECF244321}">
                <p14:modId xmlns:p14="http://schemas.microsoft.com/office/powerpoint/2010/main" val="588765783"/>
              </p:ext>
            </p:extLst>
          </p:nvPr>
        </p:nvGraphicFramePr>
        <p:xfrm>
          <a:off x="395536" y="2356505"/>
          <a:ext cx="7574280" cy="1920240"/>
        </p:xfrm>
        <a:graphic>
          <a:graphicData uri="http://schemas.openxmlformats.org/drawingml/2006/table">
            <a:tbl>
              <a:tblPr firstRow="1" bandRow="1">
                <a:tableStyleId>{284E427A-3D55-4303-BF80-6455036E1DE7}</a:tableStyleId>
              </a:tblPr>
              <a:tblGrid>
                <a:gridCol w="2160240"/>
                <a:gridCol w="2088232"/>
                <a:gridCol w="1801808"/>
                <a:gridCol w="1524000"/>
              </a:tblGrid>
              <a:tr h="139040">
                <a:tc>
                  <a:txBody>
                    <a:bodyPr/>
                    <a:lstStyle/>
                    <a:p>
                      <a:endParaRPr lang="nl-BE" sz="1200" baseline="0" dirty="0"/>
                    </a:p>
                  </a:txBody>
                  <a:tcPr/>
                </a:tc>
                <a:tc>
                  <a:txBody>
                    <a:bodyPr/>
                    <a:lstStyle/>
                    <a:p>
                      <a:r>
                        <a:rPr lang="nl-BE" sz="1200" baseline="0" dirty="0" smtClean="0"/>
                        <a:t>Loopbaanbegeleiding</a:t>
                      </a:r>
                      <a:endParaRPr lang="nl-BE" sz="1200" baseline="0" dirty="0"/>
                    </a:p>
                  </a:txBody>
                  <a:tcPr/>
                </a:tc>
                <a:tc>
                  <a:txBody>
                    <a:bodyPr/>
                    <a:lstStyle/>
                    <a:p>
                      <a:r>
                        <a:rPr lang="nl-BE" sz="1200" baseline="0" smtClean="0"/>
                        <a:t>Trajectbegeleiding/</a:t>
                      </a:r>
                    </a:p>
                    <a:p>
                      <a:r>
                        <a:rPr lang="nl-BE" sz="1200" baseline="0" dirty="0" smtClean="0"/>
                        <a:t>Bemiddeling</a:t>
                      </a:r>
                      <a:endParaRPr lang="nl-BE" sz="1200" baseline="0" dirty="0"/>
                    </a:p>
                  </a:txBody>
                  <a:tcPr/>
                </a:tc>
                <a:tc>
                  <a:txBody>
                    <a:bodyPr/>
                    <a:lstStyle/>
                    <a:p>
                      <a:r>
                        <a:rPr lang="nl-BE" sz="1200" baseline="0" dirty="0" smtClean="0"/>
                        <a:t>Opleiding</a:t>
                      </a:r>
                      <a:endParaRPr lang="nl-BE" sz="1200" baseline="0" dirty="0"/>
                    </a:p>
                  </a:txBody>
                  <a:tcPr/>
                </a:tc>
              </a:tr>
              <a:tr h="370840">
                <a:tc>
                  <a:txBody>
                    <a:bodyPr/>
                    <a:lstStyle/>
                    <a:p>
                      <a:r>
                        <a:rPr lang="nl-BE" sz="1200" baseline="0" dirty="0" smtClean="0"/>
                        <a:t>Werknemers met gezondheidsproblemen</a:t>
                      </a:r>
                      <a:endParaRPr lang="nl-BE" sz="1200" baseline="0" dirty="0"/>
                    </a:p>
                  </a:txBody>
                  <a:tcPr/>
                </a:tc>
                <a:tc>
                  <a:txBody>
                    <a:bodyPr/>
                    <a:lstStyle/>
                    <a:p>
                      <a:r>
                        <a:rPr lang="nl-BE" sz="1200" baseline="0" dirty="0" smtClean="0"/>
                        <a:t>Loopbaancheques</a:t>
                      </a:r>
                      <a:endParaRPr lang="nl-BE" sz="1200" baseline="0" dirty="0"/>
                    </a:p>
                  </a:txBody>
                  <a:tcPr/>
                </a:tc>
                <a:tc>
                  <a:txBody>
                    <a:bodyPr/>
                    <a:lstStyle/>
                    <a:p>
                      <a:r>
                        <a:rPr lang="nl-BE" sz="1200" baseline="0" dirty="0" smtClean="0"/>
                        <a:t>Gratis</a:t>
                      </a:r>
                      <a:endParaRPr lang="nl-BE" sz="1200" baseline="0" dirty="0"/>
                    </a:p>
                  </a:txBody>
                  <a:tcPr/>
                </a:tc>
                <a:tc>
                  <a:txBody>
                    <a:bodyPr/>
                    <a:lstStyle/>
                    <a:p>
                      <a:r>
                        <a:rPr lang="nl-BE" sz="1200" baseline="0" dirty="0" smtClean="0"/>
                        <a:t>In sommige gevallen kosteloos, in sommige gevallen op kosten van werkgever</a:t>
                      </a:r>
                      <a:endParaRPr lang="nl-BE" sz="1200" baseline="0" dirty="0"/>
                    </a:p>
                  </a:txBody>
                  <a:tcPr/>
                </a:tc>
              </a:tr>
              <a:tr h="370840">
                <a:tc>
                  <a:txBody>
                    <a:bodyPr/>
                    <a:lstStyle/>
                    <a:p>
                      <a:r>
                        <a:rPr lang="nl-BE" sz="1200" baseline="0" dirty="0" smtClean="0"/>
                        <a:t>Werklozen met gezondheidsproblemen</a:t>
                      </a:r>
                      <a:endParaRPr lang="nl-BE" sz="1200" baseline="0" dirty="0"/>
                    </a:p>
                  </a:txBody>
                  <a:tcPr/>
                </a:tc>
                <a:tc>
                  <a:txBody>
                    <a:bodyPr/>
                    <a:lstStyle/>
                    <a:p>
                      <a:endParaRPr lang="nl-BE" sz="1200" baseline="0" dirty="0"/>
                    </a:p>
                  </a:txBody>
                  <a:tcPr/>
                </a:tc>
                <a:tc>
                  <a:txBody>
                    <a:bodyPr/>
                    <a:lstStyle/>
                    <a:p>
                      <a:r>
                        <a:rPr lang="nl-BE" sz="1200" baseline="0" dirty="0" smtClean="0"/>
                        <a:t>Gratis</a:t>
                      </a:r>
                      <a:endParaRPr lang="nl-BE" sz="1200" baseline="0" dirty="0"/>
                    </a:p>
                  </a:txBody>
                  <a:tcPr/>
                </a:tc>
                <a:tc>
                  <a:txBody>
                    <a:bodyPr/>
                    <a:lstStyle/>
                    <a:p>
                      <a:r>
                        <a:rPr lang="nl-BE" sz="1200" baseline="0" dirty="0" smtClean="0"/>
                        <a:t>Kosteloos</a:t>
                      </a:r>
                      <a:endParaRPr lang="nl-BE" sz="1200" baseline="0" dirty="0"/>
                    </a:p>
                  </a:txBody>
                  <a:tcPr/>
                </a:tc>
              </a:tr>
            </a:tbl>
          </a:graphicData>
        </a:graphic>
      </p:graphicFrame>
    </p:spTree>
    <p:extLst>
      <p:ext uri="{BB962C8B-B14F-4D97-AF65-F5344CB8AC3E}">
        <p14:creationId xmlns:p14="http://schemas.microsoft.com/office/powerpoint/2010/main" val="4148017792"/>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sldNum" idx="12"/>
          </p:nvPr>
        </p:nvSpPr>
        <p:spPr>
          <a:xfrm>
            <a:off x="8721968" y="279110"/>
            <a:ext cx="323559" cy="339869"/>
          </a:xfrm>
          <a:prstGeom prst="rect">
            <a:avLst/>
          </a:prstGeom>
          <a:noFill/>
          <a:ln>
            <a:noFill/>
          </a:ln>
        </p:spPr>
        <p:txBody>
          <a:bodyPr lIns="0" tIns="0" rIns="0" bIns="0" anchor="ctr" anchorCtr="0">
            <a:noAutofit/>
          </a:bodyPr>
          <a:lstStyle/>
          <a:p>
            <a:pPr marL="0" marR="0" lvl="0" indent="0" algn="r" rtl="0">
              <a:spcBef>
                <a:spcPts val="0"/>
              </a:spcBef>
              <a:buSzPct val="25000"/>
              <a:buNone/>
            </a:pPr>
            <a:fld id="{00000000-1234-1234-1234-123412341234}" type="slidenum">
              <a:rPr lang="en-US" sz="1000">
                <a:solidFill>
                  <a:schemeClr val="accent2"/>
                </a:solidFill>
                <a:latin typeface="Calibri"/>
                <a:ea typeface="Calibri"/>
                <a:cs typeface="Calibri"/>
                <a:sym typeface="Calibri"/>
              </a:rPr>
              <a:t>20</a:t>
            </a:fld>
            <a:endParaRPr lang="en-US" sz="1000">
              <a:solidFill>
                <a:schemeClr val="accent2"/>
              </a:solidFill>
              <a:latin typeface="Calibri"/>
              <a:ea typeface="Calibri"/>
              <a:cs typeface="Calibri"/>
              <a:sym typeface="Calibri"/>
            </a:endParaRPr>
          </a:p>
        </p:txBody>
      </p:sp>
      <p:sp>
        <p:nvSpPr>
          <p:cNvPr id="317" name="Shape 317"/>
          <p:cNvSpPr/>
          <p:nvPr/>
        </p:nvSpPr>
        <p:spPr>
          <a:xfrm>
            <a:off x="641268" y="1389412"/>
            <a:ext cx="1294410" cy="5468587"/>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18" name="Shape 318"/>
          <p:cNvSpPr/>
          <p:nvPr/>
        </p:nvSpPr>
        <p:spPr>
          <a:xfrm>
            <a:off x="7051964" y="1389412"/>
            <a:ext cx="1294410" cy="5468587"/>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19" name="Shape 319"/>
          <p:cNvSpPr txBox="1"/>
          <p:nvPr/>
        </p:nvSpPr>
        <p:spPr>
          <a:xfrm>
            <a:off x="995601" y="928466"/>
            <a:ext cx="6056362" cy="42459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Calibri"/>
              <a:buNone/>
            </a:pPr>
            <a:r>
              <a:rPr lang="en-US" sz="3200" dirty="0" err="1" smtClean="0">
                <a:solidFill>
                  <a:schemeClr val="accent1"/>
                </a:solidFill>
                <a:latin typeface="Calibri"/>
                <a:ea typeface="Calibri"/>
                <a:cs typeface="Calibri"/>
                <a:sym typeface="Calibri"/>
              </a:rPr>
              <a:t>Ik</a:t>
            </a:r>
            <a:r>
              <a:rPr lang="en-US" sz="3200" dirty="0" smtClean="0">
                <a:solidFill>
                  <a:schemeClr val="accent1"/>
                </a:solidFill>
                <a:latin typeface="Calibri"/>
                <a:ea typeface="Calibri"/>
                <a:cs typeface="Calibri"/>
                <a:sym typeface="Calibri"/>
              </a:rPr>
              <a:t> </a:t>
            </a:r>
            <a:r>
              <a:rPr lang="en-US" sz="3200" dirty="0" err="1" smtClean="0">
                <a:solidFill>
                  <a:schemeClr val="accent1"/>
                </a:solidFill>
                <a:latin typeface="Calibri"/>
                <a:ea typeface="Calibri"/>
                <a:cs typeface="Calibri"/>
                <a:sym typeface="Calibri"/>
              </a:rPr>
              <a:t>wil</a:t>
            </a:r>
            <a:r>
              <a:rPr lang="en-US" sz="3200" dirty="0" smtClean="0">
                <a:solidFill>
                  <a:schemeClr val="accent1"/>
                </a:solidFill>
                <a:latin typeface="Calibri"/>
                <a:ea typeface="Calibri"/>
                <a:cs typeface="Calibri"/>
                <a:sym typeface="Calibri"/>
              </a:rPr>
              <a:t> </a:t>
            </a:r>
            <a:r>
              <a:rPr lang="en-US" sz="3200" dirty="0" err="1" smtClean="0">
                <a:solidFill>
                  <a:schemeClr val="accent1"/>
                </a:solidFill>
                <a:latin typeface="Calibri"/>
                <a:ea typeface="Calibri"/>
                <a:cs typeface="Calibri"/>
                <a:sym typeface="Calibri"/>
              </a:rPr>
              <a:t>gewoon</a:t>
            </a:r>
            <a:r>
              <a:rPr lang="en-US" sz="3200" dirty="0" smtClean="0">
                <a:solidFill>
                  <a:schemeClr val="accent1"/>
                </a:solidFill>
                <a:latin typeface="Calibri"/>
                <a:ea typeface="Calibri"/>
                <a:cs typeface="Calibri"/>
                <a:sym typeface="Calibri"/>
              </a:rPr>
              <a:t> </a:t>
            </a:r>
            <a:r>
              <a:rPr lang="en-US" sz="3200" dirty="0" err="1" smtClean="0">
                <a:solidFill>
                  <a:schemeClr val="accent1"/>
                </a:solidFill>
                <a:latin typeface="Calibri"/>
                <a:ea typeface="Calibri"/>
                <a:cs typeface="Calibri"/>
                <a:sym typeface="Calibri"/>
              </a:rPr>
              <a:t>werk</a:t>
            </a:r>
            <a:r>
              <a:rPr lang="en-US" sz="3200" dirty="0" err="1" smtClean="0">
                <a:solidFill>
                  <a:schemeClr val="accent1"/>
                </a:solidFill>
                <a:latin typeface="Calibri"/>
                <a:ea typeface="Calibri"/>
                <a:cs typeface="Calibri"/>
                <a:sym typeface="Calibri"/>
              </a:rPr>
              <a:t>en</a:t>
            </a:r>
            <a:r>
              <a:rPr lang="en-US" sz="3200" dirty="0" smtClean="0">
                <a:solidFill>
                  <a:schemeClr val="accent1"/>
                </a:solidFill>
                <a:latin typeface="Calibri"/>
                <a:ea typeface="Calibri"/>
                <a:cs typeface="Calibri"/>
                <a:sym typeface="Calibri"/>
              </a:rPr>
              <a:t>!</a:t>
            </a:r>
            <a:endParaRPr lang="en-US" sz="3200" dirty="0">
              <a:solidFill>
                <a:schemeClr val="accent1"/>
              </a:solidFill>
              <a:latin typeface="Calibri"/>
              <a:ea typeface="Calibri"/>
              <a:cs typeface="Calibri"/>
              <a:sym typeface="Calibri"/>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1775627"/>
            <a:ext cx="6876256" cy="4921952"/>
          </a:xfrm>
          <a:prstGeom prst="rect">
            <a:avLst/>
          </a:prstGeom>
        </p:spPr>
      </p:pic>
    </p:spTree>
    <p:extLst>
      <p:ext uri="{BB962C8B-B14F-4D97-AF65-F5344CB8AC3E}">
        <p14:creationId xmlns:p14="http://schemas.microsoft.com/office/powerpoint/2010/main" val="383721718"/>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323528" y="332656"/>
            <a:ext cx="3736329" cy="2775322"/>
          </a:xfrm>
          <a:prstGeom prst="rect">
            <a:avLst/>
          </a:prstGeom>
        </p:spPr>
      </p:pic>
      <p:pic>
        <p:nvPicPr>
          <p:cNvPr id="9" name="Afbeelding 8"/>
          <p:cNvPicPr>
            <a:picLocks noChangeAspect="1"/>
          </p:cNvPicPr>
          <p:nvPr/>
        </p:nvPicPr>
        <p:blipFill>
          <a:blip r:embed="rId3"/>
          <a:stretch>
            <a:fillRect/>
          </a:stretch>
        </p:blipFill>
        <p:spPr>
          <a:xfrm>
            <a:off x="3563888" y="2564904"/>
            <a:ext cx="5289243" cy="3384376"/>
          </a:xfrm>
          <a:prstGeom prst="rect">
            <a:avLst/>
          </a:prstGeom>
        </p:spPr>
      </p:pic>
    </p:spTree>
    <p:extLst>
      <p:ext uri="{BB962C8B-B14F-4D97-AF65-F5344CB8AC3E}">
        <p14:creationId xmlns:p14="http://schemas.microsoft.com/office/powerpoint/2010/main" val="337211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323528" y="332656"/>
            <a:ext cx="3736329" cy="2775322"/>
          </a:xfrm>
          <a:prstGeom prst="rect">
            <a:avLst/>
          </a:prstGeom>
        </p:spPr>
      </p:pic>
      <p:pic>
        <p:nvPicPr>
          <p:cNvPr id="2" name="Afbeelding 1"/>
          <p:cNvPicPr>
            <a:picLocks noChangeAspect="1"/>
          </p:cNvPicPr>
          <p:nvPr/>
        </p:nvPicPr>
        <p:blipFill>
          <a:blip r:embed="rId3"/>
          <a:stretch>
            <a:fillRect/>
          </a:stretch>
        </p:blipFill>
        <p:spPr>
          <a:xfrm>
            <a:off x="7020272" y="5489536"/>
            <a:ext cx="1582564" cy="802023"/>
          </a:xfrm>
          <a:prstGeom prst="rect">
            <a:avLst/>
          </a:prstGeom>
        </p:spPr>
      </p:pic>
      <p:sp>
        <p:nvSpPr>
          <p:cNvPr id="3" name="Tekstvak 2"/>
          <p:cNvSpPr txBox="1"/>
          <p:nvPr/>
        </p:nvSpPr>
        <p:spPr>
          <a:xfrm>
            <a:off x="899592" y="3429000"/>
            <a:ext cx="4032448" cy="2677656"/>
          </a:xfrm>
          <a:prstGeom prst="rect">
            <a:avLst/>
          </a:prstGeom>
          <a:noFill/>
        </p:spPr>
        <p:txBody>
          <a:bodyPr wrap="square" rtlCol="0">
            <a:spAutoFit/>
          </a:bodyPr>
          <a:lstStyle/>
          <a:p>
            <a:r>
              <a:rPr lang="nl-NL" sz="2400" dirty="0" smtClean="0"/>
              <a:t>Studiedag op 12/12/2017</a:t>
            </a:r>
          </a:p>
          <a:p>
            <a:endParaRPr lang="nl-NL" sz="2400" dirty="0"/>
          </a:p>
          <a:p>
            <a:r>
              <a:rPr lang="nl-NL" sz="2400" dirty="0" smtClean="0"/>
              <a:t>Koninklijke Bibliotheek Brussel</a:t>
            </a:r>
          </a:p>
          <a:p>
            <a:endParaRPr lang="nl-NL" sz="2400" dirty="0"/>
          </a:p>
          <a:p>
            <a:r>
              <a:rPr lang="nl-NL" sz="2400" dirty="0" smtClean="0"/>
              <a:t>Interesse? </a:t>
            </a:r>
            <a:r>
              <a:rPr lang="nl-NL" sz="2400" dirty="0" err="1" smtClean="0"/>
              <a:t>Rita.lefever@vdab.be</a:t>
            </a:r>
            <a:r>
              <a:rPr lang="nl-NL" sz="2400" dirty="0" smtClean="0"/>
              <a:t> </a:t>
            </a:r>
            <a:endParaRPr lang="nl-NL" sz="2400" dirty="0"/>
          </a:p>
        </p:txBody>
      </p:sp>
    </p:spTree>
    <p:extLst>
      <p:ext uri="{BB962C8B-B14F-4D97-AF65-F5344CB8AC3E}">
        <p14:creationId xmlns:p14="http://schemas.microsoft.com/office/powerpoint/2010/main" val="1698526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3851920" y="2915436"/>
            <a:ext cx="5292079" cy="3774329"/>
          </a:xfrm>
          <a:prstGeom prst="rect">
            <a:avLst/>
          </a:prstGeom>
        </p:spPr>
      </p:pic>
      <p:pic>
        <p:nvPicPr>
          <p:cNvPr id="6" name="Afbeelding 5"/>
          <p:cNvPicPr>
            <a:picLocks noChangeAspect="1"/>
          </p:cNvPicPr>
          <p:nvPr/>
        </p:nvPicPr>
        <p:blipFill>
          <a:blip r:embed="rId3"/>
          <a:stretch>
            <a:fillRect/>
          </a:stretch>
        </p:blipFill>
        <p:spPr>
          <a:xfrm>
            <a:off x="323529" y="332656"/>
            <a:ext cx="2035784" cy="1512168"/>
          </a:xfrm>
          <a:prstGeom prst="rect">
            <a:avLst/>
          </a:prstGeom>
        </p:spPr>
      </p:pic>
      <p:sp>
        <p:nvSpPr>
          <p:cNvPr id="4" name="Tekstvak 3"/>
          <p:cNvSpPr txBox="1"/>
          <p:nvPr/>
        </p:nvSpPr>
        <p:spPr>
          <a:xfrm>
            <a:off x="611560" y="2276872"/>
            <a:ext cx="2952328" cy="3262432"/>
          </a:xfrm>
          <a:prstGeom prst="rect">
            <a:avLst/>
          </a:prstGeom>
          <a:noFill/>
        </p:spPr>
        <p:txBody>
          <a:bodyPr wrap="square" rtlCol="0">
            <a:spAutoFit/>
          </a:bodyPr>
          <a:lstStyle/>
          <a:p>
            <a:r>
              <a:rPr lang="nl-NL" sz="1600" dirty="0" smtClean="0"/>
              <a:t>Veerle in ‘Ik wil gewoon werken!:</a:t>
            </a:r>
          </a:p>
          <a:p>
            <a:endParaRPr lang="nl-NL" sz="1600" dirty="0"/>
          </a:p>
          <a:p>
            <a:r>
              <a:rPr lang="nl-BE" sz="2400" i="1" dirty="0"/>
              <a:t>Moet je ‘klaar’ zijn om aan het werk te gaan? “Tja, wat is klaar? Gewoon doen. Niet te </a:t>
            </a:r>
            <a:r>
              <a:rPr lang="nl-BE" sz="2400" i="1" dirty="0" smtClean="0"/>
              <a:t>veel</a:t>
            </a:r>
            <a:r>
              <a:rPr lang="nl-NL" sz="2400" dirty="0"/>
              <a:t> </a:t>
            </a:r>
            <a:r>
              <a:rPr lang="nl-BE" sz="2400" i="1" dirty="0" smtClean="0"/>
              <a:t>denken </a:t>
            </a:r>
            <a:r>
              <a:rPr lang="nl-BE" sz="2400" i="1" dirty="0"/>
              <a:t>… doen!”</a:t>
            </a:r>
            <a:endParaRPr lang="nl-NL" sz="2400" dirty="0"/>
          </a:p>
          <a:p>
            <a:endParaRPr lang="nl-NL" dirty="0"/>
          </a:p>
        </p:txBody>
      </p:sp>
    </p:spTree>
    <p:extLst>
      <p:ext uri="{BB962C8B-B14F-4D97-AF65-F5344CB8AC3E}">
        <p14:creationId xmlns:p14="http://schemas.microsoft.com/office/powerpoint/2010/main" val="1232758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ctrTitle"/>
          </p:nvPr>
        </p:nvSpPr>
        <p:spPr>
          <a:xfrm>
            <a:off x="630000" y="2491200"/>
            <a:ext cx="7887599" cy="846000"/>
          </a:xfrm>
          <a:prstGeom prst="rect">
            <a:avLst/>
          </a:prstGeom>
          <a:noFill/>
          <a:ln>
            <a:noFill/>
          </a:ln>
        </p:spPr>
        <p:txBody>
          <a:bodyPr lIns="0" tIns="0" rIns="0" bIns="0" anchor="ctr" anchorCtr="0">
            <a:noAutofit/>
          </a:bodyPr>
          <a:lstStyle/>
          <a:p>
            <a:pPr marL="0" marR="0" lvl="0" indent="0" algn="ctr" rtl="0">
              <a:lnSpc>
                <a:spcPct val="90000"/>
              </a:lnSpc>
              <a:spcBef>
                <a:spcPts val="0"/>
              </a:spcBef>
              <a:buClr>
                <a:schemeClr val="lt1"/>
              </a:buClr>
              <a:buSzPct val="25000"/>
              <a:buFont typeface="Calibri"/>
              <a:buNone/>
            </a:pPr>
            <a:r>
              <a:rPr lang="nl-BE" sz="6600" b="0" i="0" u="none" strike="noStrike" cap="none" baseline="0">
                <a:solidFill>
                  <a:schemeClr val="lt1"/>
                </a:solidFill>
                <a:latin typeface="Calibri"/>
                <a:ea typeface="Calibri"/>
                <a:cs typeface="Calibri"/>
                <a:sym typeface="Calibri"/>
              </a:rPr>
              <a:t>Bedankt</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839136"/>
            <a:ext cx="8229600" cy="5287027"/>
          </a:xfrm>
        </p:spPr>
        <p:txBody>
          <a:bodyPr/>
          <a:lstStyle/>
          <a:p>
            <a:pPr marL="0" indent="0">
              <a:buNone/>
            </a:pPr>
            <a:r>
              <a:rPr lang="nl-BE" sz="2400" dirty="0"/>
              <a:t>Werken aan Welzijn</a:t>
            </a:r>
          </a:p>
          <a:p>
            <a:pPr marL="0" indent="0">
              <a:buNone/>
            </a:pPr>
            <a:endParaRPr lang="nl-BE" sz="2400" dirty="0"/>
          </a:p>
          <a:p>
            <a:pPr marL="0" indent="0">
              <a:buNone/>
            </a:pPr>
            <a:r>
              <a:rPr lang="nl-BE" sz="2400" dirty="0"/>
              <a:t>De </a:t>
            </a:r>
            <a:r>
              <a:rPr lang="nl-BE" sz="2400" dirty="0" smtClean="0"/>
              <a:t>uitdaging</a:t>
            </a:r>
            <a:endParaRPr lang="nl-BE" sz="2400" dirty="0"/>
          </a:p>
        </p:txBody>
      </p:sp>
      <p:sp>
        <p:nvSpPr>
          <p:cNvPr id="5" name="Tijdelijke aanduiding voor dianummer 4"/>
          <p:cNvSpPr>
            <a:spLocks noGrp="1"/>
          </p:cNvSpPr>
          <p:nvPr>
            <p:ph type="sldNum" sz="quarter" idx="4"/>
          </p:nvPr>
        </p:nvSpPr>
        <p:spPr/>
        <p:txBody>
          <a:bodyPr/>
          <a:lstStyle/>
          <a:p>
            <a:fld id="{B6D56B56-A64A-FD41-B5E5-0AA8462A8308}" type="slidenum">
              <a:rPr lang="en-US" smtClean="0"/>
              <a:pPr/>
              <a:t>2</a:t>
            </a:fld>
            <a:endParaRPr lang="en-US" dirty="0"/>
          </a:p>
        </p:txBody>
      </p:sp>
      <p:pic>
        <p:nvPicPr>
          <p:cNvPr id="2" name="Afbeelding 1"/>
          <p:cNvPicPr>
            <a:picLocks noChangeAspect="1"/>
          </p:cNvPicPr>
          <p:nvPr/>
        </p:nvPicPr>
        <p:blipFill>
          <a:blip r:embed="rId2"/>
          <a:stretch>
            <a:fillRect/>
          </a:stretch>
        </p:blipFill>
        <p:spPr>
          <a:xfrm>
            <a:off x="3491880" y="2706520"/>
            <a:ext cx="5652120" cy="3780640"/>
          </a:xfrm>
          <a:prstGeom prst="rect">
            <a:avLst/>
          </a:prstGeom>
        </p:spPr>
      </p:pic>
    </p:spTree>
    <p:extLst>
      <p:ext uri="{BB962C8B-B14F-4D97-AF65-F5344CB8AC3E}">
        <p14:creationId xmlns:p14="http://schemas.microsoft.com/office/powerpoint/2010/main" val="5505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09E3C172-F786-4C94-BECB-9A48ED97AA59}" type="slidenum">
              <a:rPr lang="nl-BE" smtClean="0"/>
              <a:pPr/>
              <a:t>3</a:t>
            </a:fld>
            <a:endParaRPr lang="nl-BE" dirty="0"/>
          </a:p>
        </p:txBody>
      </p:sp>
      <p:sp>
        <p:nvSpPr>
          <p:cNvPr id="6" name="Rechthoek 5"/>
          <p:cNvSpPr/>
          <p:nvPr/>
        </p:nvSpPr>
        <p:spPr>
          <a:xfrm>
            <a:off x="641268" y="1389413"/>
            <a:ext cx="1294410" cy="546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
          <p:cNvSpPr txBox="1">
            <a:spLocks/>
          </p:cNvSpPr>
          <p:nvPr/>
        </p:nvSpPr>
        <p:spPr bwMode="auto">
          <a:xfrm>
            <a:off x="381000" y="701078"/>
            <a:ext cx="843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457200" rtl="0" eaLnBrk="0" fontAlgn="base" hangingPunct="0">
              <a:spcBef>
                <a:spcPct val="0"/>
              </a:spcBef>
              <a:spcAft>
                <a:spcPct val="0"/>
              </a:spcAft>
              <a:defRPr sz="2000" b="1" i="0" kern="1200">
                <a:solidFill>
                  <a:schemeClr val="bg1"/>
                </a:solidFill>
                <a:latin typeface="Verdana"/>
                <a:ea typeface="+mj-ea"/>
                <a:cs typeface="Verdana"/>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eaLnBrk="1" hangingPunct="1">
              <a:defRPr/>
            </a:pPr>
            <a:r>
              <a:rPr lang="en-GB" sz="18000" spc="2000" dirty="0" smtClean="0">
                <a:latin typeface="Verdana" pitchFamily="34" charset="0"/>
              </a:rPr>
              <a:t>VUCA </a:t>
            </a:r>
          </a:p>
        </p:txBody>
      </p:sp>
      <p:sp>
        <p:nvSpPr>
          <p:cNvPr id="12" name="Tekstvak 3"/>
          <p:cNvSpPr txBox="1">
            <a:spLocks noChangeArrowheads="1"/>
          </p:cNvSpPr>
          <p:nvPr/>
        </p:nvSpPr>
        <p:spPr bwMode="auto">
          <a:xfrm>
            <a:off x="1541648" y="3141747"/>
            <a:ext cx="1332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200"/>
              </a:spcAft>
            </a:pPr>
            <a:r>
              <a:rPr lang="nl-BE" altLang="nl-BE" sz="2400" dirty="0" err="1" smtClean="0">
                <a:solidFill>
                  <a:srgbClr val="4BACC6"/>
                </a:solidFill>
                <a:ea typeface="ＭＳ Ｐゴシック" charset="-128"/>
              </a:rPr>
              <a:t>Volatility</a:t>
            </a:r>
            <a:endParaRPr lang="nl-BE" altLang="nl-BE" sz="2400" dirty="0">
              <a:solidFill>
                <a:srgbClr val="4BACC6"/>
              </a:solidFill>
              <a:ea typeface="ＭＳ Ｐゴシック" charset="-128"/>
            </a:endParaRPr>
          </a:p>
        </p:txBody>
      </p:sp>
      <p:sp>
        <p:nvSpPr>
          <p:cNvPr id="15" name="Tekstvak 5"/>
          <p:cNvSpPr txBox="1">
            <a:spLocks noChangeArrowheads="1"/>
          </p:cNvSpPr>
          <p:nvPr/>
        </p:nvSpPr>
        <p:spPr bwMode="auto">
          <a:xfrm>
            <a:off x="2982434" y="3132379"/>
            <a:ext cx="17427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200"/>
              </a:spcAft>
            </a:pPr>
            <a:r>
              <a:rPr lang="nl-BE" altLang="nl-BE" sz="2400" dirty="0" err="1" smtClean="0">
                <a:solidFill>
                  <a:srgbClr val="4BACC6"/>
                </a:solidFill>
                <a:ea typeface="ＭＳ Ｐゴシック" charset="-128"/>
              </a:rPr>
              <a:t>Uncertainty</a:t>
            </a:r>
            <a:endParaRPr lang="nl-BE" altLang="nl-BE" sz="2400" dirty="0">
              <a:solidFill>
                <a:srgbClr val="4BACC6"/>
              </a:solidFill>
              <a:ea typeface="ＭＳ Ｐゴシック" charset="-128"/>
            </a:endParaRPr>
          </a:p>
        </p:txBody>
      </p:sp>
      <p:sp>
        <p:nvSpPr>
          <p:cNvPr id="16" name="Tekstvak 7"/>
          <p:cNvSpPr txBox="1">
            <a:spLocks noChangeArrowheads="1"/>
          </p:cNvSpPr>
          <p:nvPr/>
        </p:nvSpPr>
        <p:spPr bwMode="auto">
          <a:xfrm>
            <a:off x="4845627" y="3109316"/>
            <a:ext cx="17091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200"/>
              </a:spcAft>
            </a:pPr>
            <a:r>
              <a:rPr lang="nl-BE" altLang="nl-BE" sz="2400" dirty="0" err="1" smtClean="0">
                <a:solidFill>
                  <a:srgbClr val="4BACC6"/>
                </a:solidFill>
                <a:ea typeface="ＭＳ Ｐゴシック" charset="-128"/>
              </a:rPr>
              <a:t>Complexity</a:t>
            </a:r>
            <a:endParaRPr lang="nl-BE" altLang="nl-BE" sz="2400" dirty="0">
              <a:solidFill>
                <a:srgbClr val="4BACC6"/>
              </a:solidFill>
              <a:ea typeface="ＭＳ Ｐゴシック" charset="-128"/>
            </a:endParaRPr>
          </a:p>
        </p:txBody>
      </p:sp>
      <p:sp>
        <p:nvSpPr>
          <p:cNvPr id="17" name="Tekstvak 8"/>
          <p:cNvSpPr txBox="1">
            <a:spLocks noChangeArrowheads="1"/>
          </p:cNvSpPr>
          <p:nvPr/>
        </p:nvSpPr>
        <p:spPr bwMode="auto">
          <a:xfrm>
            <a:off x="6517721" y="3109613"/>
            <a:ext cx="153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200"/>
              </a:spcAft>
            </a:pPr>
            <a:r>
              <a:rPr lang="nl-BE" altLang="nl-BE" sz="2400" dirty="0" err="1" smtClean="0">
                <a:solidFill>
                  <a:srgbClr val="4BACC6"/>
                </a:solidFill>
                <a:ea typeface="ＭＳ Ｐゴシック" charset="-128"/>
              </a:rPr>
              <a:t>Ambiguity</a:t>
            </a:r>
            <a:endParaRPr lang="nl-BE" altLang="nl-BE" sz="2400" dirty="0">
              <a:solidFill>
                <a:srgbClr val="4BACC6"/>
              </a:solidFill>
              <a:ea typeface="ＭＳ Ｐゴシック" charset="-128"/>
            </a:endParaRPr>
          </a:p>
        </p:txBody>
      </p:sp>
      <p:sp>
        <p:nvSpPr>
          <p:cNvPr id="19" name="Titel 1"/>
          <p:cNvSpPr txBox="1">
            <a:spLocks/>
          </p:cNvSpPr>
          <p:nvPr/>
        </p:nvSpPr>
        <p:spPr bwMode="auto">
          <a:xfrm>
            <a:off x="508819" y="1124744"/>
            <a:ext cx="843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457200" rtl="0" eaLnBrk="0" fontAlgn="base" hangingPunct="0">
              <a:spcBef>
                <a:spcPct val="0"/>
              </a:spcBef>
              <a:spcAft>
                <a:spcPct val="0"/>
              </a:spcAft>
              <a:defRPr sz="2000" b="1" i="0" kern="1200">
                <a:solidFill>
                  <a:schemeClr val="bg1"/>
                </a:solidFill>
                <a:latin typeface="Verdana"/>
                <a:ea typeface="+mj-ea"/>
                <a:cs typeface="Verdana"/>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eaLnBrk="1" hangingPunct="1">
              <a:defRPr/>
            </a:pPr>
            <a:r>
              <a:rPr lang="nl-NL" sz="14000" spc="2000" dirty="0" smtClean="0">
                <a:solidFill>
                  <a:schemeClr val="tx1"/>
                </a:solidFill>
                <a:latin typeface="Verdana" pitchFamily="34" charset="0"/>
              </a:rPr>
              <a:t>VUCA </a:t>
            </a:r>
          </a:p>
        </p:txBody>
      </p:sp>
      <p:sp>
        <p:nvSpPr>
          <p:cNvPr id="2" name="AutoShape 2" descr="http://static2.businessinsider.com/image/5443e7d2ecad04a224673a1b/what-silicon-valley-looked-like-in-199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4" descr="http://static2.businessinsider.com/image/5443e7d2ecad04a224673a1b/what-silicon-valley-looked-like-in-199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5" name="AutoShape 7" descr="http://www-tc.pbs.org/wgbh/americanexperience/media/uploads/films/heroImages/siliconvalley_film_landing.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19" y="3571278"/>
            <a:ext cx="8177162" cy="470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6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title"/>
          </p:nvPr>
        </p:nvSpPr>
        <p:spPr>
          <a:xfrm>
            <a:off x="995600" y="928466"/>
            <a:ext cx="5723998" cy="424596"/>
          </a:xfrm>
          <a:prstGeom prst="rect">
            <a:avLst/>
          </a:prstGeom>
          <a:noFill/>
          <a:ln>
            <a:noFill/>
          </a:ln>
        </p:spPr>
        <p:txBody>
          <a:bodyPr lIns="0" tIns="0" rIns="0" bIns="0" anchor="ctr" anchorCtr="0">
            <a:noAutofit/>
          </a:bodyPr>
          <a:lstStyle/>
          <a:p>
            <a:pPr marL="0" marR="0" lvl="0" indent="0" algn="l" rtl="0">
              <a:lnSpc>
                <a:spcPct val="90000"/>
              </a:lnSpc>
              <a:spcBef>
                <a:spcPts val="0"/>
              </a:spcBef>
              <a:buClr>
                <a:schemeClr val="accent1"/>
              </a:buClr>
              <a:buSzPct val="25000"/>
              <a:buFont typeface="Calibri"/>
              <a:buNone/>
            </a:pPr>
            <a:r>
              <a:rPr lang="nl-BE" sz="2880" b="0" i="0" u="none" strike="noStrike" cap="none">
                <a:solidFill>
                  <a:schemeClr val="accent1"/>
                </a:solidFill>
                <a:latin typeface="Calibri"/>
                <a:ea typeface="Calibri"/>
                <a:cs typeface="Calibri"/>
                <a:sym typeface="Calibri"/>
              </a:rPr>
              <a:t>76% aan het werk in 2020?</a:t>
            </a:r>
          </a:p>
        </p:txBody>
      </p:sp>
      <p:sp>
        <p:nvSpPr>
          <p:cNvPr id="576" name="Shape 576"/>
          <p:cNvSpPr txBox="1">
            <a:spLocks noGrp="1"/>
          </p:cNvSpPr>
          <p:nvPr>
            <p:ph type="body" idx="1"/>
          </p:nvPr>
        </p:nvSpPr>
        <p:spPr>
          <a:xfrm>
            <a:off x="995600" y="1378633"/>
            <a:ext cx="5723998" cy="211014"/>
          </a:xfrm>
          <a:prstGeom prst="rect">
            <a:avLst/>
          </a:prstGeom>
          <a:noFill/>
          <a:ln>
            <a:noFill/>
          </a:ln>
        </p:spPr>
        <p:txBody>
          <a:bodyPr lIns="0" tIns="0" rIns="0" bIns="0" anchor="b" anchorCtr="0">
            <a:noAutofit/>
          </a:bodyPr>
          <a:lstStyle/>
          <a:p>
            <a:pPr marL="0" marR="0" lvl="0" indent="0" algn="l" rtl="0">
              <a:lnSpc>
                <a:spcPct val="90000"/>
              </a:lnSpc>
              <a:spcBef>
                <a:spcPts val="0"/>
              </a:spcBef>
              <a:buClr>
                <a:schemeClr val="accent2"/>
              </a:buClr>
              <a:buSzPct val="25000"/>
              <a:buFont typeface="Arial"/>
              <a:buNone/>
            </a:pPr>
            <a:r>
              <a:rPr lang="nl-BE" sz="1400" b="0" i="0" u="none" strike="noStrike" cap="small">
                <a:solidFill>
                  <a:schemeClr val="accent2"/>
                </a:solidFill>
                <a:latin typeface="Calibri"/>
                <a:ea typeface="Calibri"/>
                <a:cs typeface="Calibri"/>
                <a:sym typeface="Calibri"/>
              </a:rPr>
              <a:t>Werkzaamheidsgraad 20-64 jaar – Vlaams Gewest</a:t>
            </a:r>
          </a:p>
        </p:txBody>
      </p:sp>
      <p:sp>
        <p:nvSpPr>
          <p:cNvPr id="577" name="Shape 577"/>
          <p:cNvSpPr txBox="1">
            <a:spLocks noGrp="1"/>
          </p:cNvSpPr>
          <p:nvPr>
            <p:ph type="sldNum" idx="12"/>
          </p:nvPr>
        </p:nvSpPr>
        <p:spPr>
          <a:xfrm>
            <a:off x="8721967" y="279110"/>
            <a:ext cx="323559" cy="339869"/>
          </a:xfrm>
          <a:prstGeom prst="rect">
            <a:avLst/>
          </a:prstGeom>
          <a:noFill/>
          <a:ln>
            <a:noFill/>
          </a:ln>
        </p:spPr>
        <p:txBody>
          <a:bodyPr lIns="0" tIns="0" rIns="0" bIns="0" anchor="ctr" anchorCtr="0">
            <a:noAutofit/>
          </a:bodyPr>
          <a:lstStyle/>
          <a:p>
            <a:pPr marL="0" marR="0" lvl="0" indent="0" algn="r" rtl="0">
              <a:spcBef>
                <a:spcPts val="0"/>
              </a:spcBef>
              <a:buSzPct val="25000"/>
              <a:buNone/>
            </a:pPr>
            <a:r>
              <a:rPr lang="nl-BE" sz="1000" b="0" i="0" u="none" strike="noStrike" cap="none">
                <a:solidFill>
                  <a:srgbClr val="0576C2"/>
                </a:solidFill>
                <a:latin typeface="Calibri"/>
                <a:ea typeface="Calibri"/>
                <a:cs typeface="Calibri"/>
                <a:sym typeface="Calibri"/>
              </a:rPr>
              <a:t> </a:t>
            </a:r>
          </a:p>
        </p:txBody>
      </p:sp>
      <p:sp>
        <p:nvSpPr>
          <p:cNvPr id="578" name="Shape 578"/>
          <p:cNvSpPr txBox="1">
            <a:spLocks noGrp="1"/>
          </p:cNvSpPr>
          <p:nvPr>
            <p:ph type="ftr" idx="11"/>
          </p:nvPr>
        </p:nvSpPr>
        <p:spPr>
          <a:xfrm>
            <a:off x="970670" y="293175"/>
            <a:ext cx="5723998"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r>
              <a:rPr lang="nl-BE" sz="1400" b="1" i="0" u="none" strike="noStrike" cap="none">
                <a:solidFill>
                  <a:srgbClr val="0F3066"/>
                </a:solidFill>
                <a:latin typeface="Calibri"/>
                <a:ea typeface="Calibri"/>
                <a:cs typeface="Calibri"/>
                <a:sym typeface="Calibri"/>
              </a:rPr>
              <a:t>Vlaanderen 2020</a:t>
            </a:r>
          </a:p>
        </p:txBody>
      </p:sp>
      <p:pic>
        <p:nvPicPr>
          <p:cNvPr id="579" name="Shape 579"/>
          <p:cNvPicPr preferRelativeResize="0"/>
          <p:nvPr/>
        </p:nvPicPr>
        <p:blipFill rotWithShape="1">
          <a:blip r:embed="rId3">
            <a:alphaModFix/>
          </a:blip>
          <a:srcRect/>
          <a:stretch/>
        </p:blipFill>
        <p:spPr>
          <a:xfrm>
            <a:off x="899591" y="1881039"/>
            <a:ext cx="7878762" cy="4525961"/>
          </a:xfrm>
          <a:prstGeom prst="rect">
            <a:avLst/>
          </a:prstGeom>
          <a:noFill/>
          <a:ln>
            <a:noFill/>
          </a:ln>
        </p:spPr>
      </p:pic>
      <p:sp>
        <p:nvSpPr>
          <p:cNvPr id="580" name="Shape 580"/>
          <p:cNvSpPr txBox="1"/>
          <p:nvPr/>
        </p:nvSpPr>
        <p:spPr>
          <a:xfrm>
            <a:off x="3995935" y="6453335"/>
            <a:ext cx="5005030" cy="220677"/>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spcAft>
                <a:spcPts val="0"/>
              </a:spcAft>
              <a:buClr>
                <a:srgbClr val="0F3066"/>
              </a:buClr>
              <a:buSzPct val="25000"/>
              <a:buFont typeface="Calibri"/>
              <a:buNone/>
            </a:pPr>
            <a:r>
              <a:rPr lang="nl-BE" sz="925" b="0" i="0" u="none" strike="noStrike" cap="none">
                <a:solidFill>
                  <a:srgbClr val="0F3066"/>
                </a:solidFill>
                <a:latin typeface="Calibri"/>
                <a:ea typeface="Calibri"/>
                <a:cs typeface="Calibri"/>
                <a:sym typeface="Calibri"/>
              </a:rPr>
              <a:t>Bron: Steunpunt WSE – Werkzaamheidsdoelen versie 1.0</a:t>
            </a:r>
          </a:p>
        </p:txBody>
      </p:sp>
      <p:sp>
        <p:nvSpPr>
          <p:cNvPr id="581" name="Shape 581"/>
          <p:cNvSpPr txBox="1"/>
          <p:nvPr/>
        </p:nvSpPr>
        <p:spPr>
          <a:xfrm>
            <a:off x="1654746" y="4641303"/>
            <a:ext cx="1440160" cy="432047"/>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Calibri"/>
              <a:buNone/>
            </a:pPr>
            <a:r>
              <a:rPr lang="nl-BE" sz="1400" b="0" i="0" u="none" strike="noStrike" cap="none">
                <a:solidFill>
                  <a:srgbClr val="FF0000"/>
                </a:solidFill>
                <a:latin typeface="Calibri"/>
                <a:ea typeface="Calibri"/>
                <a:cs typeface="Calibri"/>
                <a:sym typeface="Calibri"/>
              </a:rPr>
              <a:t>2,46 miljoen werkenden</a:t>
            </a:r>
          </a:p>
        </p:txBody>
      </p:sp>
      <p:sp>
        <p:nvSpPr>
          <p:cNvPr id="582" name="Shape 582"/>
          <p:cNvSpPr txBox="1"/>
          <p:nvPr/>
        </p:nvSpPr>
        <p:spPr>
          <a:xfrm>
            <a:off x="5220071" y="3921646"/>
            <a:ext cx="2232248" cy="444747"/>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Calibri"/>
              <a:buNone/>
            </a:pPr>
            <a:r>
              <a:rPr lang="nl-BE" sz="1400" b="0" i="0" u="none" strike="noStrike" cap="none">
                <a:solidFill>
                  <a:srgbClr val="FF0000"/>
                </a:solidFill>
                <a:latin typeface="Calibri"/>
                <a:ea typeface="Calibri"/>
                <a:cs typeface="Calibri"/>
                <a:sym typeface="Calibri"/>
              </a:rPr>
              <a:t>2,73 miljoen werkenden</a:t>
            </a:r>
          </a:p>
          <a:p>
            <a:pPr marL="0" marR="0" lvl="0" indent="0" algn="l" rtl="0">
              <a:lnSpc>
                <a:spcPct val="100000"/>
              </a:lnSpc>
              <a:spcBef>
                <a:spcPts val="0"/>
              </a:spcBef>
              <a:spcAft>
                <a:spcPts val="0"/>
              </a:spcAft>
              <a:buClr>
                <a:srgbClr val="FF0000"/>
              </a:buClr>
              <a:buSzPct val="25000"/>
              <a:buFont typeface="Calibri"/>
              <a:buNone/>
            </a:pPr>
            <a:r>
              <a:rPr lang="nl-BE" sz="1400" b="0" i="0" u="none" strike="noStrike" cap="none">
                <a:solidFill>
                  <a:srgbClr val="FF0000"/>
                </a:solidFill>
                <a:latin typeface="Calibri"/>
                <a:ea typeface="Calibri"/>
                <a:cs typeface="Calibri"/>
                <a:sym typeface="Calibri"/>
              </a:rPr>
              <a:t>(+265.000 t.o.v. 2000)</a:t>
            </a:r>
          </a:p>
        </p:txBody>
      </p:sp>
      <p:sp>
        <p:nvSpPr>
          <p:cNvPr id="583" name="Shape 583"/>
          <p:cNvSpPr txBox="1"/>
          <p:nvPr/>
        </p:nvSpPr>
        <p:spPr>
          <a:xfrm>
            <a:off x="6660232" y="1988840"/>
            <a:ext cx="2242623" cy="36004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85623"/>
              </a:buClr>
              <a:buSzPct val="25000"/>
              <a:buFont typeface="Calibri"/>
              <a:buNone/>
            </a:pPr>
            <a:r>
              <a:rPr lang="nl-BE" sz="1400" b="0" i="0" u="none" strike="noStrike" cap="none">
                <a:solidFill>
                  <a:srgbClr val="385623"/>
                </a:solidFill>
                <a:latin typeface="Calibri"/>
                <a:ea typeface="Calibri"/>
                <a:cs typeface="Calibri"/>
                <a:sym typeface="Calibri"/>
              </a:rPr>
              <a:t>2,89 miljoen werkenden</a:t>
            </a:r>
          </a:p>
          <a:p>
            <a:pPr marL="0" marR="0" lvl="0" indent="0" algn="l" rtl="0">
              <a:lnSpc>
                <a:spcPct val="100000"/>
              </a:lnSpc>
              <a:spcBef>
                <a:spcPts val="0"/>
              </a:spcBef>
              <a:spcAft>
                <a:spcPts val="0"/>
              </a:spcAft>
              <a:buClr>
                <a:srgbClr val="385623"/>
              </a:buClr>
              <a:buSzPct val="25000"/>
              <a:buFont typeface="Calibri"/>
              <a:buNone/>
            </a:pPr>
            <a:r>
              <a:rPr lang="nl-BE" sz="1400" b="0" i="0" u="none" strike="noStrike" cap="none">
                <a:solidFill>
                  <a:srgbClr val="385623"/>
                </a:solidFill>
                <a:latin typeface="Calibri"/>
                <a:ea typeface="Calibri"/>
                <a:cs typeface="Calibri"/>
                <a:sym typeface="Calibri"/>
              </a:rPr>
              <a:t>(+155.000 t.o.v. 2013)</a:t>
            </a:r>
          </a:p>
        </p:txBody>
      </p:sp>
    </p:spTree>
    <p:extLst>
      <p:ext uri="{BB962C8B-B14F-4D97-AF65-F5344CB8AC3E}">
        <p14:creationId xmlns:p14="http://schemas.microsoft.com/office/powerpoint/2010/main" val="1366108760"/>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pic>
        <p:nvPicPr>
          <p:cNvPr id="1957" name="Shape 1957"/>
          <p:cNvPicPr preferRelativeResize="0"/>
          <p:nvPr/>
        </p:nvPicPr>
        <p:blipFill rotWithShape="1">
          <a:blip r:embed="rId3">
            <a:alphaModFix/>
          </a:blip>
          <a:srcRect/>
          <a:stretch/>
        </p:blipFill>
        <p:spPr>
          <a:xfrm>
            <a:off x="384068" y="1776835"/>
            <a:ext cx="8375860" cy="4964532"/>
          </a:xfrm>
          <a:prstGeom prst="rect">
            <a:avLst/>
          </a:prstGeom>
          <a:noFill/>
          <a:ln>
            <a:noFill/>
          </a:ln>
        </p:spPr>
      </p:pic>
      <p:sp>
        <p:nvSpPr>
          <p:cNvPr id="1958" name="Shape 1958"/>
          <p:cNvSpPr txBox="1">
            <a:spLocks noGrp="1"/>
          </p:cNvSpPr>
          <p:nvPr>
            <p:ph type="title"/>
          </p:nvPr>
        </p:nvSpPr>
        <p:spPr>
          <a:xfrm>
            <a:off x="995600" y="928466"/>
            <a:ext cx="5723998" cy="424596"/>
          </a:xfrm>
          <a:prstGeom prst="rect">
            <a:avLst/>
          </a:prstGeom>
          <a:noFill/>
          <a:ln>
            <a:noFill/>
          </a:ln>
        </p:spPr>
        <p:txBody>
          <a:bodyPr lIns="0" tIns="0" rIns="0" bIns="0" anchor="ctr" anchorCtr="0">
            <a:noAutofit/>
          </a:bodyPr>
          <a:lstStyle/>
          <a:p>
            <a:pPr marL="0" marR="0" lvl="0" indent="0" algn="l" rtl="0">
              <a:lnSpc>
                <a:spcPct val="90000"/>
              </a:lnSpc>
              <a:spcBef>
                <a:spcPts val="0"/>
              </a:spcBef>
              <a:buClr>
                <a:schemeClr val="accent1"/>
              </a:buClr>
              <a:buSzPct val="25000"/>
              <a:buFont typeface="Calibri"/>
              <a:buNone/>
            </a:pPr>
            <a:r>
              <a:rPr lang="nl-BE" sz="2880" b="0" i="0" u="none" strike="noStrike" cap="none">
                <a:solidFill>
                  <a:schemeClr val="accent1"/>
                </a:solidFill>
                <a:latin typeface="Calibri"/>
                <a:ea typeface="Calibri"/>
                <a:cs typeface="Calibri"/>
                <a:sym typeface="Calibri"/>
              </a:rPr>
              <a:t>50% werkende 55-plussers in 2020?</a:t>
            </a:r>
          </a:p>
        </p:txBody>
      </p:sp>
      <p:sp>
        <p:nvSpPr>
          <p:cNvPr id="1959" name="Shape 1959"/>
          <p:cNvSpPr txBox="1">
            <a:spLocks noGrp="1"/>
          </p:cNvSpPr>
          <p:nvPr>
            <p:ph type="body" idx="1"/>
          </p:nvPr>
        </p:nvSpPr>
        <p:spPr>
          <a:xfrm>
            <a:off x="995600" y="1378633"/>
            <a:ext cx="5723998" cy="211014"/>
          </a:xfrm>
          <a:prstGeom prst="rect">
            <a:avLst/>
          </a:prstGeom>
          <a:noFill/>
          <a:ln>
            <a:noFill/>
          </a:ln>
        </p:spPr>
        <p:txBody>
          <a:bodyPr lIns="0" tIns="0" rIns="0" bIns="0" anchor="b" anchorCtr="0">
            <a:noAutofit/>
          </a:bodyPr>
          <a:lstStyle/>
          <a:p>
            <a:pPr marL="0" marR="0" lvl="0" indent="0" algn="l" rtl="0">
              <a:lnSpc>
                <a:spcPct val="90000"/>
              </a:lnSpc>
              <a:spcBef>
                <a:spcPts val="0"/>
              </a:spcBef>
              <a:buClr>
                <a:schemeClr val="accent2"/>
              </a:buClr>
              <a:buSzPct val="25000"/>
              <a:buFont typeface="Arial"/>
              <a:buNone/>
            </a:pPr>
            <a:r>
              <a:rPr lang="nl-BE" sz="1400" b="0" i="0" u="none" strike="noStrike" cap="small">
                <a:solidFill>
                  <a:schemeClr val="accent2"/>
                </a:solidFill>
                <a:latin typeface="Calibri"/>
                <a:ea typeface="Calibri"/>
                <a:cs typeface="Calibri"/>
                <a:sym typeface="Calibri"/>
              </a:rPr>
              <a:t>Werkzaamheidsgraad 55-64 jaar – Vlaams Gewest</a:t>
            </a:r>
          </a:p>
        </p:txBody>
      </p:sp>
      <p:sp>
        <p:nvSpPr>
          <p:cNvPr id="1960" name="Shape 1960"/>
          <p:cNvSpPr txBox="1">
            <a:spLocks noGrp="1"/>
          </p:cNvSpPr>
          <p:nvPr>
            <p:ph type="sldNum" idx="12"/>
          </p:nvPr>
        </p:nvSpPr>
        <p:spPr>
          <a:xfrm>
            <a:off x="8721967" y="279110"/>
            <a:ext cx="323559" cy="339869"/>
          </a:xfrm>
          <a:prstGeom prst="rect">
            <a:avLst/>
          </a:prstGeom>
          <a:noFill/>
          <a:ln>
            <a:noFill/>
          </a:ln>
        </p:spPr>
        <p:txBody>
          <a:bodyPr lIns="0" tIns="0" rIns="0" bIns="0" anchor="ctr" anchorCtr="0">
            <a:noAutofit/>
          </a:bodyPr>
          <a:lstStyle/>
          <a:p>
            <a:pPr marL="0" marR="0" lvl="0" indent="0" algn="r" rtl="0">
              <a:lnSpc>
                <a:spcPct val="100000"/>
              </a:lnSpc>
              <a:spcBef>
                <a:spcPts val="0"/>
              </a:spcBef>
              <a:spcAft>
                <a:spcPts val="0"/>
              </a:spcAft>
              <a:buClr>
                <a:srgbClr val="0576C2"/>
              </a:buClr>
              <a:buSzPct val="25000"/>
              <a:buFont typeface="Calibri"/>
              <a:buNone/>
            </a:pPr>
            <a:r>
              <a:rPr lang="nl-BE" sz="1000" b="0" i="0" u="none" strike="noStrike" cap="none">
                <a:solidFill>
                  <a:srgbClr val="0576C2"/>
                </a:solidFill>
                <a:latin typeface="Calibri"/>
                <a:ea typeface="Calibri"/>
                <a:cs typeface="Calibri"/>
                <a:sym typeface="Calibri"/>
              </a:rPr>
              <a:t> </a:t>
            </a:r>
          </a:p>
        </p:txBody>
      </p:sp>
      <p:sp>
        <p:nvSpPr>
          <p:cNvPr id="1961" name="Shape 1961"/>
          <p:cNvSpPr txBox="1">
            <a:spLocks noGrp="1"/>
          </p:cNvSpPr>
          <p:nvPr>
            <p:ph type="ftr" idx="11"/>
          </p:nvPr>
        </p:nvSpPr>
        <p:spPr>
          <a:xfrm>
            <a:off x="970670" y="293175"/>
            <a:ext cx="57239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F3066"/>
              </a:buClr>
              <a:buSzPct val="25000"/>
              <a:buFont typeface="Calibri"/>
              <a:buNone/>
            </a:pPr>
            <a:r>
              <a:rPr lang="nl-BE" sz="1400" b="1" i="0" u="none" strike="noStrike" cap="none">
                <a:solidFill>
                  <a:srgbClr val="0F3066"/>
                </a:solidFill>
                <a:latin typeface="Calibri"/>
                <a:ea typeface="Calibri"/>
                <a:cs typeface="Calibri"/>
                <a:sym typeface="Calibri"/>
              </a:rPr>
              <a:t>Vlaanderen 2020</a:t>
            </a:r>
          </a:p>
        </p:txBody>
      </p:sp>
      <p:sp>
        <p:nvSpPr>
          <p:cNvPr id="1962" name="Shape 1962"/>
          <p:cNvSpPr txBox="1"/>
          <p:nvPr/>
        </p:nvSpPr>
        <p:spPr>
          <a:xfrm>
            <a:off x="3995935" y="6453335"/>
            <a:ext cx="5005030" cy="220677"/>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spcAft>
                <a:spcPts val="0"/>
              </a:spcAft>
              <a:buClr>
                <a:srgbClr val="0F3066"/>
              </a:buClr>
              <a:buSzPct val="25000"/>
              <a:buFont typeface="Calibri"/>
              <a:buNone/>
            </a:pPr>
            <a:r>
              <a:rPr lang="nl-BE" sz="925" b="0" i="0" u="none" strike="noStrike" cap="none">
                <a:solidFill>
                  <a:srgbClr val="0F3066"/>
                </a:solidFill>
                <a:latin typeface="Calibri"/>
                <a:ea typeface="Calibri"/>
                <a:cs typeface="Calibri"/>
                <a:sym typeface="Calibri"/>
              </a:rPr>
              <a:t>Bron: Steunpunt WSE – Werkzaamheidsdoelen versie 1.0</a:t>
            </a:r>
          </a:p>
        </p:txBody>
      </p:sp>
    </p:spTree>
    <p:extLst>
      <p:ext uri="{BB962C8B-B14F-4D97-AF65-F5344CB8AC3E}">
        <p14:creationId xmlns:p14="http://schemas.microsoft.com/office/powerpoint/2010/main" val="240752334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Shape 594"/>
          <p:cNvPicPr preferRelativeResize="0"/>
          <p:nvPr/>
        </p:nvPicPr>
        <p:blipFill rotWithShape="1">
          <a:blip r:embed="rId3">
            <a:alphaModFix/>
          </a:blip>
          <a:srcRect l="5000" r="1527" b="11851"/>
          <a:stretch/>
        </p:blipFill>
        <p:spPr>
          <a:xfrm>
            <a:off x="813193" y="142504"/>
            <a:ext cx="7941724" cy="5617028"/>
          </a:xfrm>
          <a:prstGeom prst="rect">
            <a:avLst/>
          </a:prstGeom>
          <a:noFill/>
          <a:ln>
            <a:noFill/>
          </a:ln>
        </p:spPr>
      </p:pic>
      <p:sp>
        <p:nvSpPr>
          <p:cNvPr id="595" name="Shape 595"/>
          <p:cNvSpPr/>
          <p:nvPr/>
        </p:nvSpPr>
        <p:spPr>
          <a:xfrm>
            <a:off x="1930400" y="6464300"/>
            <a:ext cx="5256213" cy="2444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000" b="0" i="0" u="none" strike="noStrike" cap="none">
                <a:solidFill>
                  <a:srgbClr val="000000"/>
                </a:solidFill>
                <a:latin typeface="Arial"/>
                <a:ea typeface="Arial"/>
                <a:cs typeface="Arial"/>
                <a:sym typeface="Arial"/>
              </a:rPr>
              <a:t>Bron: De Vlaamse Arbeidsmarkt – Luc Sels KU Leuven</a:t>
            </a:r>
          </a:p>
        </p:txBody>
      </p:sp>
    </p:spTree>
    <p:extLst>
      <p:ext uri="{BB962C8B-B14F-4D97-AF65-F5344CB8AC3E}">
        <p14:creationId xmlns:p14="http://schemas.microsoft.com/office/powerpoint/2010/main" val="3167091521"/>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p:nvPr/>
        </p:nvSpPr>
        <p:spPr>
          <a:xfrm>
            <a:off x="1349375" y="615516"/>
            <a:ext cx="6700836" cy="7620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nl-BE" sz="2000" b="1" i="0" u="none" strike="noStrike" cap="none">
                <a:solidFill>
                  <a:srgbClr val="0F3066"/>
                </a:solidFill>
                <a:latin typeface="Calibri"/>
                <a:ea typeface="Calibri"/>
                <a:cs typeface="Calibri"/>
                <a:sym typeface="Calibri"/>
              </a:rPr>
              <a:t>Evolutie en prognose jong/oud ratio </a:t>
            </a:r>
          </a:p>
          <a:p>
            <a:pPr marL="0" marR="0" lvl="0" indent="0" algn="ctr" rtl="0">
              <a:spcBef>
                <a:spcPts val="0"/>
              </a:spcBef>
              <a:buSzPct val="25000"/>
              <a:buNone/>
            </a:pPr>
            <a:r>
              <a:rPr lang="nl-BE" sz="2000" b="1" i="0" u="none" strike="noStrike" cap="none">
                <a:solidFill>
                  <a:srgbClr val="0F3066"/>
                </a:solidFill>
                <a:latin typeface="Calibri"/>
                <a:ea typeface="Calibri"/>
                <a:cs typeface="Calibri"/>
                <a:sym typeface="Calibri"/>
              </a:rPr>
              <a:t>(Vlaams Gewest; 2004-2020)</a:t>
            </a:r>
          </a:p>
          <a:p>
            <a:pPr marL="0" marR="0" lvl="0" indent="0" algn="ctr" rtl="0">
              <a:spcBef>
                <a:spcPts val="0"/>
              </a:spcBef>
              <a:buNone/>
            </a:pPr>
            <a:endParaRPr sz="2000" b="1" i="0" u="none" strike="noStrike" cap="none">
              <a:solidFill>
                <a:srgbClr val="0F3066"/>
              </a:solidFill>
              <a:latin typeface="Verdana"/>
              <a:ea typeface="Verdana"/>
              <a:cs typeface="Verdana"/>
              <a:sym typeface="Verdana"/>
            </a:endParaRPr>
          </a:p>
        </p:txBody>
      </p:sp>
      <p:sp>
        <p:nvSpPr>
          <p:cNvPr id="608" name="Shape 608"/>
          <p:cNvSpPr/>
          <p:nvPr/>
        </p:nvSpPr>
        <p:spPr>
          <a:xfrm>
            <a:off x="1535112" y="6333671"/>
            <a:ext cx="5256213" cy="396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000" b="0" i="0" u="none" strike="noStrike" cap="none">
                <a:solidFill>
                  <a:srgbClr val="000000"/>
                </a:solidFill>
                <a:latin typeface="Calibri"/>
                <a:ea typeface="Calibri"/>
                <a:cs typeface="Calibri"/>
                <a:sym typeface="Calibri"/>
              </a:rPr>
              <a:t>Bron: Federaal Planbureau, FOD Economie - Algemene Directie Statistiek (Bewerking Steunpunt WSE)</a:t>
            </a:r>
          </a:p>
        </p:txBody>
      </p:sp>
      <p:pic>
        <p:nvPicPr>
          <p:cNvPr id="609" name="Shape 609"/>
          <p:cNvPicPr preferRelativeResize="0"/>
          <p:nvPr/>
        </p:nvPicPr>
        <p:blipFill rotWithShape="1">
          <a:blip r:embed="rId3">
            <a:alphaModFix/>
          </a:blip>
          <a:srcRect/>
          <a:stretch/>
        </p:blipFill>
        <p:spPr>
          <a:xfrm>
            <a:off x="551068" y="1721922"/>
            <a:ext cx="8035062" cy="4077358"/>
          </a:xfrm>
          <a:prstGeom prst="rect">
            <a:avLst/>
          </a:prstGeom>
          <a:noFill/>
          <a:ln>
            <a:noFill/>
          </a:ln>
        </p:spPr>
      </p:pic>
    </p:spTree>
    <p:extLst>
      <p:ext uri="{BB962C8B-B14F-4D97-AF65-F5344CB8AC3E}">
        <p14:creationId xmlns:p14="http://schemas.microsoft.com/office/powerpoint/2010/main" val="1256623941"/>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sz="quarter" idx="13"/>
          </p:nvPr>
        </p:nvSpPr>
        <p:spPr>
          <a:xfrm>
            <a:off x="423424" y="1167845"/>
            <a:ext cx="8229600" cy="641350"/>
          </a:xfrm>
        </p:spPr>
        <p:txBody>
          <a:bodyPr>
            <a:normAutofit lnSpcReduction="10000"/>
          </a:bodyPr>
          <a:lstStyle/>
          <a:p>
            <a:r>
              <a:rPr lang="nl-BE" dirty="0" smtClean="0"/>
              <a:t>het aantal personen  met een invaliditeitsuitkering (ziekte &gt; 1 jaar) blijft stijgen</a:t>
            </a:r>
            <a:endParaRPr lang="nl-BE" dirty="0"/>
          </a:p>
        </p:txBody>
      </p:sp>
      <p:sp>
        <p:nvSpPr>
          <p:cNvPr id="5" name="Tijdelijke aanduiding voor dianummer 4"/>
          <p:cNvSpPr>
            <a:spLocks noGrp="1"/>
          </p:cNvSpPr>
          <p:nvPr>
            <p:ph type="sldNum" sz="quarter" idx="4"/>
          </p:nvPr>
        </p:nvSpPr>
        <p:spPr/>
        <p:txBody>
          <a:bodyPr/>
          <a:lstStyle/>
          <a:p>
            <a:fld id="{B6D56B56-A64A-FD41-B5E5-0AA8462A8308}" type="slidenum">
              <a:rPr lang="en-US" smtClean="0"/>
              <a:pPr/>
              <a:t>8</a:t>
            </a:fld>
            <a:endParaRPr lang="en-US" dirty="0"/>
          </a:p>
        </p:txBody>
      </p:sp>
      <p:pic>
        <p:nvPicPr>
          <p:cNvPr id="6" name="Picture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9195"/>
            <a:ext cx="8229600" cy="4107972"/>
          </a:xfrm>
          <a:prstGeom prst="rect">
            <a:avLst/>
          </a:prstGeom>
          <a:noFill/>
          <a:ln>
            <a:noFill/>
          </a:ln>
        </p:spPr>
      </p:pic>
      <p:sp>
        <p:nvSpPr>
          <p:cNvPr id="3" name="Tekstvak 2"/>
          <p:cNvSpPr txBox="1"/>
          <p:nvPr/>
        </p:nvSpPr>
        <p:spPr>
          <a:xfrm>
            <a:off x="7092280" y="6165304"/>
            <a:ext cx="1368152" cy="246221"/>
          </a:xfrm>
          <a:prstGeom prst="rect">
            <a:avLst/>
          </a:prstGeom>
          <a:noFill/>
        </p:spPr>
        <p:txBody>
          <a:bodyPr wrap="square" rtlCol="0">
            <a:spAutoFit/>
          </a:bodyPr>
          <a:lstStyle/>
          <a:p>
            <a:r>
              <a:rPr lang="nl-NL" sz="1000" dirty="0" smtClean="0"/>
              <a:t>Bron: RIZIV</a:t>
            </a:r>
          </a:p>
        </p:txBody>
      </p:sp>
    </p:spTree>
    <p:extLst>
      <p:ext uri="{BB962C8B-B14F-4D97-AF65-F5344CB8AC3E}">
        <p14:creationId xmlns:p14="http://schemas.microsoft.com/office/powerpoint/2010/main" val="88424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PPT VDAB_v2 PC">
  <a:themeElements>
    <a:clrScheme name="VDAB">
      <a:dk1>
        <a:srgbClr val="000000"/>
      </a:dk1>
      <a:lt1>
        <a:srgbClr val="FFFFFF"/>
      </a:lt1>
      <a:dk2>
        <a:srgbClr val="44546A"/>
      </a:dk2>
      <a:lt2>
        <a:srgbClr val="E7E6E6"/>
      </a:lt2>
      <a:accent1>
        <a:srgbClr val="0F3066"/>
      </a:accent1>
      <a:accent2>
        <a:srgbClr val="0576C2"/>
      </a:accent2>
      <a:accent3>
        <a:srgbClr val="E9E6D7"/>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angepast ontwerp">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angepast ontwerp">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1634</TotalTime>
  <Words>1457</Words>
  <Application>Microsoft Macintosh PowerPoint</Application>
  <PresentationFormat>Diavoorstelling (4:3)</PresentationFormat>
  <Paragraphs>169</Paragraphs>
  <Slides>25</Slides>
  <Notes>12</Notes>
  <HiddenSlides>0</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25</vt:i4>
      </vt:variant>
    </vt:vector>
  </HeadingPairs>
  <TitlesOfParts>
    <vt:vector size="34" baseType="lpstr">
      <vt:lpstr>Calibri</vt:lpstr>
      <vt:lpstr>Courier New</vt:lpstr>
      <vt:lpstr>ＭＳ Ｐゴシック</vt:lpstr>
      <vt:lpstr>Verdana</vt:lpstr>
      <vt:lpstr>Wingdings</vt:lpstr>
      <vt:lpstr>Arial</vt:lpstr>
      <vt:lpstr>PPT VDAB_v2 PC</vt:lpstr>
      <vt:lpstr>Aangepast ontwerp</vt:lpstr>
      <vt:lpstr>1_Aangepast ontwerp</vt:lpstr>
      <vt:lpstr>Werken aan welzijn Brussel, 16/11/2017</vt:lpstr>
      <vt:lpstr>PowerPoint-presentatie</vt:lpstr>
      <vt:lpstr>PowerPoint-presentatie</vt:lpstr>
      <vt:lpstr>PowerPoint-presentatie</vt:lpstr>
      <vt:lpstr>76% aan het werk in 2020?</vt:lpstr>
      <vt:lpstr>50% werkende 55-plussers in 2020?</vt:lpstr>
      <vt:lpstr>PowerPoint-presentatie</vt:lpstr>
      <vt:lpstr>PowerPoint-presentatie</vt:lpstr>
      <vt:lpstr>PowerPoint-presentatie</vt:lpstr>
      <vt:lpstr>PowerPoint-presentatie</vt:lpstr>
      <vt:lpstr>PowerPoint-presentatie</vt:lpstr>
      <vt:lpstr>PowerPoint-presentatie</vt:lpstr>
      <vt:lpstr>PowerPoint-presentatie</vt:lpstr>
      <vt:lpstr>Met méér mensen langer én beter werken</vt:lpstr>
      <vt:lpstr>Beter werk?</vt:lpstr>
      <vt:lpstr>Jobcrafting</vt:lpstr>
      <vt:lpstr>PowerPoint-presentatie</vt:lpstr>
      <vt:lpstr>De Circulaire Arbeidsmarkt </vt:lpstr>
      <vt:lpstr>PowerPoint-presentatie</vt:lpstr>
      <vt:lpstr>PowerPoint-presentatie</vt:lpstr>
      <vt:lpstr>PowerPoint-presentatie</vt:lpstr>
      <vt:lpstr>PowerPoint-presentatie</vt:lpstr>
      <vt:lpstr>PowerPoint-presentatie</vt:lpstr>
      <vt:lpstr>PowerPoint-presentatie</vt:lpstr>
      <vt:lpstr>Bedankt</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arbeidsmarkt 3.0</dc:title>
  <dc:creator>Josefien Vermeersch</dc:creator>
  <cp:lastModifiedBy>Wendy Ranschaert</cp:lastModifiedBy>
  <cp:revision>63</cp:revision>
  <dcterms:modified xsi:type="dcterms:W3CDTF">2017-11-12T19:47:37Z</dcterms:modified>
</cp:coreProperties>
</file>