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20" r:id="rId3"/>
  </p:sldMasterIdLst>
  <p:notesMasterIdLst>
    <p:notesMasterId r:id="rId26"/>
  </p:notesMasterIdLst>
  <p:handoutMasterIdLst>
    <p:handoutMasterId r:id="rId27"/>
  </p:handoutMasterIdLst>
  <p:sldIdLst>
    <p:sldId id="256" r:id="rId4"/>
    <p:sldId id="334" r:id="rId5"/>
    <p:sldId id="317" r:id="rId6"/>
    <p:sldId id="344" r:id="rId7"/>
    <p:sldId id="319" r:id="rId8"/>
    <p:sldId id="320" r:id="rId9"/>
    <p:sldId id="347" r:id="rId10"/>
    <p:sldId id="342" r:id="rId11"/>
    <p:sldId id="343" r:id="rId12"/>
    <p:sldId id="348" r:id="rId13"/>
    <p:sldId id="322" r:id="rId14"/>
    <p:sldId id="326" r:id="rId15"/>
    <p:sldId id="328" r:id="rId16"/>
    <p:sldId id="349" r:id="rId17"/>
    <p:sldId id="330" r:id="rId18"/>
    <p:sldId id="331" r:id="rId19"/>
    <p:sldId id="329" r:id="rId20"/>
    <p:sldId id="332" r:id="rId21"/>
    <p:sldId id="327" r:id="rId22"/>
    <p:sldId id="350" r:id="rId23"/>
    <p:sldId id="336" r:id="rId24"/>
    <p:sldId id="351" r:id="rId25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62B03F-5A28-4D97-AB87-8E672077088F}">
          <p14:sldIdLst>
            <p14:sldId id="256"/>
            <p14:sldId id="334"/>
            <p14:sldId id="317"/>
            <p14:sldId id="344"/>
            <p14:sldId id="319"/>
            <p14:sldId id="320"/>
            <p14:sldId id="347"/>
            <p14:sldId id="342"/>
            <p14:sldId id="343"/>
            <p14:sldId id="348"/>
            <p14:sldId id="322"/>
            <p14:sldId id="326"/>
            <p14:sldId id="328"/>
            <p14:sldId id="349"/>
            <p14:sldId id="330"/>
            <p14:sldId id="331"/>
            <p14:sldId id="329"/>
            <p14:sldId id="332"/>
            <p14:sldId id="327"/>
            <p14:sldId id="350"/>
            <p14:sldId id="336"/>
            <p14:sldId id="3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s Steel" initials="J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0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1144" autoAdjust="0"/>
  </p:normalViewPr>
  <p:slideViewPr>
    <p:cSldViewPr snapToObjects="1" showGuides="1">
      <p:cViewPr varScale="1">
        <p:scale>
          <a:sx n="93" d="100"/>
          <a:sy n="93" d="100"/>
        </p:scale>
        <p:origin x="-1416" y="-10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-6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0"/>
    </p:cViewPr>
  </p:sorterViewPr>
  <p:notesViewPr>
    <p:cSldViewPr snapToObjects="1" showGuides="1">
      <p:cViewPr varScale="1">
        <p:scale>
          <a:sx n="87" d="100"/>
          <a:sy n="87" d="100"/>
        </p:scale>
        <p:origin x="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Type AG</a:t>
            </a:r>
            <a:r>
              <a:rPr lang="en-US" baseline="0">
                <a:solidFill>
                  <a:srgbClr val="002060"/>
                </a:solidFill>
              </a:rPr>
              <a:t> interventie</a:t>
            </a:r>
            <a:endParaRPr lang="en-US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91-4CC8-9377-36F26ADA5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91-4CC8-9377-36F26ADA5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91-4CC8-9377-36F26ADA5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91-4CC8-9377-36F26ADA5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91-4CC8-9377-36F26ADA5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491-4CC8-9377-36F26ADA5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491-4CC8-9377-36F26ADA5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491-4CC8-9377-36F26ADA5547}"/>
              </c:ext>
            </c:extLst>
          </c:dPt>
          <c:cat>
            <c:strRef>
              <c:f>Sheet1!$A$2:$A$9</c:f>
              <c:strCache>
                <c:ptCount val="8"/>
                <c:pt idx="0">
                  <c:v>Risk assessment</c:v>
                </c:pt>
                <c:pt idx="1">
                  <c:v>Health promotion or general health</c:v>
                </c:pt>
                <c:pt idx="2">
                  <c:v>Ergonomics</c:v>
                </c:pt>
                <c:pt idx="3">
                  <c:v>Return to work</c:v>
                </c:pt>
                <c:pt idx="4">
                  <c:v>Mental health</c:v>
                </c:pt>
                <c:pt idx="5">
                  <c:v>Vaccination</c:v>
                </c:pt>
                <c:pt idx="6">
                  <c:v>Environment enhancement (air, noise, ...)</c:v>
                </c:pt>
                <c:pt idx="7">
                  <c:v>Multiple types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3.0</c:v>
                </c:pt>
                <c:pt idx="1">
                  <c:v>40.0</c:v>
                </c:pt>
                <c:pt idx="2">
                  <c:v>10.0</c:v>
                </c:pt>
                <c:pt idx="3">
                  <c:v>19.0</c:v>
                </c:pt>
                <c:pt idx="4">
                  <c:v>12.0</c:v>
                </c:pt>
                <c:pt idx="5">
                  <c:v>16.0</c:v>
                </c:pt>
                <c:pt idx="6">
                  <c:v>2.0</c:v>
                </c:pt>
                <c:pt idx="7">
                  <c:v>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491-4CC8-9377-36F26ADA5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5"/>
          <c:y val="0.0932464778949985"/>
          <c:w val="0.415630796150481"/>
          <c:h val="0.815885479496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 smtClean="0"/>
              <a:t>Sector</a:t>
            </a:r>
            <a:endParaRPr lang="nl-B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005030621172"/>
          <c:y val="0.190277777777778"/>
          <c:w val="0.83521719160105"/>
          <c:h val="0.415572324292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Sheet1!$A$13:$A$30</c:f>
              <c:strCache>
                <c:ptCount val="18"/>
                <c:pt idx="0">
                  <c:v>Not stated or not applicable (e.g. modelling study)</c:v>
                </c:pt>
                <c:pt idx="1">
                  <c:v>Construction</c:v>
                </c:pt>
                <c:pt idx="2">
                  <c:v>Consumer goods (a.o. food) &amp; retail</c:v>
                </c:pt>
                <c:pt idx="3">
                  <c:v>Education</c:v>
                </c:pt>
                <c:pt idx="4">
                  <c:v>Financial services</c:v>
                </c:pt>
                <c:pt idx="5">
                  <c:v>Firefighters, police &amp; military</c:v>
                </c:pt>
                <c:pt idx="6">
                  <c:v>Health care</c:v>
                </c:pt>
                <c:pt idx="7">
                  <c:v>Information technology</c:v>
                </c:pt>
                <c:pt idx="8">
                  <c:v>Manual material handling</c:v>
                </c:pt>
                <c:pt idx="9">
                  <c:v>Manufacturing</c:v>
                </c:pt>
                <c:pt idx="10">
                  <c:v>Multiple industries</c:v>
                </c:pt>
                <c:pt idx="11">
                  <c:v>Oil or utility company</c:v>
                </c:pt>
                <c:pt idx="12">
                  <c:v>Pharmaceutical</c:v>
                </c:pt>
                <c:pt idx="13">
                  <c:v>Post corporation</c:v>
                </c:pt>
                <c:pt idx="14">
                  <c:v>(Public) administration &amp; office workers</c:v>
                </c:pt>
                <c:pt idx="15">
                  <c:v>Religion (church)</c:v>
                </c:pt>
                <c:pt idx="16">
                  <c:v>Services</c:v>
                </c:pt>
                <c:pt idx="17">
                  <c:v>Transport</c:v>
                </c:pt>
              </c:strCache>
            </c:strRef>
          </c:cat>
          <c:val>
            <c:numRef>
              <c:f>Sheet1!$B$13:$B$30</c:f>
              <c:numCache>
                <c:formatCode>General</c:formatCode>
                <c:ptCount val="18"/>
                <c:pt idx="0">
                  <c:v>26.0</c:v>
                </c:pt>
                <c:pt idx="1">
                  <c:v>5.0</c:v>
                </c:pt>
                <c:pt idx="2">
                  <c:v>3.0</c:v>
                </c:pt>
                <c:pt idx="3">
                  <c:v>5.0</c:v>
                </c:pt>
                <c:pt idx="4">
                  <c:v>3.0</c:v>
                </c:pt>
                <c:pt idx="5">
                  <c:v>5.0</c:v>
                </c:pt>
                <c:pt idx="6">
                  <c:v>23.0</c:v>
                </c:pt>
                <c:pt idx="7">
                  <c:v>1.0</c:v>
                </c:pt>
                <c:pt idx="8">
                  <c:v>1.0</c:v>
                </c:pt>
                <c:pt idx="9">
                  <c:v>14.0</c:v>
                </c:pt>
                <c:pt idx="10">
                  <c:v>23.0</c:v>
                </c:pt>
                <c:pt idx="11">
                  <c:v>2.0</c:v>
                </c:pt>
                <c:pt idx="12">
                  <c:v>1.0</c:v>
                </c:pt>
                <c:pt idx="13">
                  <c:v>1.0</c:v>
                </c:pt>
                <c:pt idx="14">
                  <c:v>5.0</c:v>
                </c:pt>
                <c:pt idx="15">
                  <c:v>1.0</c:v>
                </c:pt>
                <c:pt idx="16">
                  <c:v>7.0</c:v>
                </c:pt>
                <c:pt idx="17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4-4099-9E18-E700384D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723576"/>
        <c:axId val="2143800664"/>
      </c:barChart>
      <c:catAx>
        <c:axId val="21437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800664"/>
        <c:crosses val="autoZero"/>
        <c:auto val="1"/>
        <c:lblAlgn val="ctr"/>
        <c:lblOffset val="100"/>
        <c:noMultiLvlLbl val="0"/>
      </c:catAx>
      <c:valAx>
        <c:axId val="214380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4372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E515D-1652-478C-9EF2-DBEE2A79D431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91DAEC-0D5E-42D0-8161-B549BE831E9D}">
      <dgm:prSet phldrT="[Text]"/>
      <dgm:spPr/>
      <dgm:t>
        <a:bodyPr/>
        <a:lstStyle/>
        <a:p>
          <a:r>
            <a:rPr lang="en-US" dirty="0" err="1" smtClean="0"/>
            <a:t>Arbeid</a:t>
          </a:r>
          <a:endParaRPr lang="en-US" dirty="0"/>
        </a:p>
      </dgm:t>
    </dgm:pt>
    <dgm:pt modelId="{FA342384-8E20-49AB-A676-3050852D616E}" type="parTrans" cxnId="{9FD15563-40A3-4CFD-B6FF-DC8B831AEE7E}">
      <dgm:prSet/>
      <dgm:spPr/>
      <dgm:t>
        <a:bodyPr/>
        <a:lstStyle/>
        <a:p>
          <a:endParaRPr lang="en-US"/>
        </a:p>
      </dgm:t>
    </dgm:pt>
    <dgm:pt modelId="{2EEEB3FF-5960-487F-B64B-F445875B5D54}" type="sibTrans" cxnId="{9FD15563-40A3-4CFD-B6FF-DC8B831AEE7E}">
      <dgm:prSet/>
      <dgm:spPr/>
      <dgm:t>
        <a:bodyPr/>
        <a:lstStyle/>
        <a:p>
          <a:endParaRPr lang="en-US"/>
        </a:p>
      </dgm:t>
    </dgm:pt>
    <dgm:pt modelId="{24930CCA-FE1F-4EE3-A66E-363EAFC5F479}">
      <dgm:prSet phldrT="[Text]"/>
      <dgm:spPr/>
      <dgm:t>
        <a:bodyPr/>
        <a:lstStyle/>
        <a:p>
          <a:r>
            <a:rPr lang="en-US" dirty="0" err="1" smtClean="0"/>
            <a:t>Economie</a:t>
          </a:r>
          <a:endParaRPr lang="en-US" dirty="0"/>
        </a:p>
      </dgm:t>
    </dgm:pt>
    <dgm:pt modelId="{2181745C-77EE-46AE-9E7D-C75E9C33FD2B}" type="parTrans" cxnId="{2D48399D-729F-4C76-B691-F42460E6704A}">
      <dgm:prSet/>
      <dgm:spPr/>
      <dgm:t>
        <a:bodyPr/>
        <a:lstStyle/>
        <a:p>
          <a:endParaRPr lang="en-US"/>
        </a:p>
      </dgm:t>
    </dgm:pt>
    <dgm:pt modelId="{13F7FBC7-9CE2-47F3-B855-096E7D72FD3D}" type="sibTrans" cxnId="{2D48399D-729F-4C76-B691-F42460E6704A}">
      <dgm:prSet/>
      <dgm:spPr/>
      <dgm:t>
        <a:bodyPr/>
        <a:lstStyle/>
        <a:p>
          <a:endParaRPr lang="en-US"/>
        </a:p>
      </dgm:t>
    </dgm:pt>
    <dgm:pt modelId="{62500F52-012B-442D-B7A8-AEF78B51A9A8}">
      <dgm:prSet phldrT="[Text]"/>
      <dgm:spPr/>
      <dgm:t>
        <a:bodyPr/>
        <a:lstStyle/>
        <a:p>
          <a:r>
            <a:rPr lang="en-US" dirty="0" err="1" smtClean="0"/>
            <a:t>gezondheid</a:t>
          </a:r>
          <a:endParaRPr lang="en-US" dirty="0"/>
        </a:p>
      </dgm:t>
    </dgm:pt>
    <dgm:pt modelId="{CB6FF8DF-A0E2-425F-8C18-3A68C89FAEB5}" type="parTrans" cxnId="{30322379-FBB7-43BB-869A-82E08A77E315}">
      <dgm:prSet/>
      <dgm:spPr/>
      <dgm:t>
        <a:bodyPr/>
        <a:lstStyle/>
        <a:p>
          <a:endParaRPr lang="en-US"/>
        </a:p>
      </dgm:t>
    </dgm:pt>
    <dgm:pt modelId="{D86539A1-7AAB-4078-B7F0-37C5CC60C54D}" type="sibTrans" cxnId="{30322379-FBB7-43BB-869A-82E08A77E315}">
      <dgm:prSet/>
      <dgm:spPr/>
      <dgm:t>
        <a:bodyPr/>
        <a:lstStyle/>
        <a:p>
          <a:endParaRPr lang="en-US"/>
        </a:p>
      </dgm:t>
    </dgm:pt>
    <dgm:pt modelId="{7EF3CCC3-EE18-4E93-AC61-FF33CAEBB932}" type="pres">
      <dgm:prSet presAssocID="{4B5E515D-1652-478C-9EF2-DBEE2A79D4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A2E33D-C46E-4F45-A5E2-B8418BAA67DC}" type="pres">
      <dgm:prSet presAssocID="{9C91DAEC-0D5E-42D0-8161-B549BE831E9D}" presName="node" presStyleLbl="node1" presStyleIdx="0" presStyleCnt="3" custRadScaleRad="604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277C5B-0661-42B4-8D2B-984C47A36C38}" type="pres">
      <dgm:prSet presAssocID="{2EEEB3FF-5960-487F-B64B-F445875B5D5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F5C7871-A6C4-4B39-A3C3-17BCE83BD327}" type="pres">
      <dgm:prSet presAssocID="{2EEEB3FF-5960-487F-B64B-F445875B5D5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3CC2964B-8581-4AAE-A2F7-C6E373682E10}" type="pres">
      <dgm:prSet presAssocID="{24930CCA-FE1F-4EE3-A66E-363EAFC5F4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5223D9-6436-43AF-A13F-EC4FE6794178}" type="pres">
      <dgm:prSet presAssocID="{13F7FBC7-9CE2-47F3-B855-096E7D72FD3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289F9F5A-17CA-461E-B1CE-E62D1CB8CAD7}" type="pres">
      <dgm:prSet presAssocID="{13F7FBC7-9CE2-47F3-B855-096E7D72FD3D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4FE3B3E6-7FF3-4F76-8C00-D84062A3494B}" type="pres">
      <dgm:prSet presAssocID="{62500F52-012B-442D-B7A8-AEF78B51A9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F6F15-AD64-4A43-BB6C-341FEF3B83AF}" type="pres">
      <dgm:prSet presAssocID="{D86539A1-7AAB-4078-B7F0-37C5CC60C54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59AA3560-D8D6-47FA-AE7B-90420BCC6F21}" type="pres">
      <dgm:prSet presAssocID="{D86539A1-7AAB-4078-B7F0-37C5CC60C54D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0252639-4572-9443-A638-AB297B3F3AA6}" type="presOf" srcId="{D86539A1-7AAB-4078-B7F0-37C5CC60C54D}" destId="{BEFF6F15-AD64-4A43-BB6C-341FEF3B83AF}" srcOrd="0" destOrd="0" presId="urn:microsoft.com/office/officeart/2005/8/layout/cycle7"/>
    <dgm:cxn modelId="{9FD15563-40A3-4CFD-B6FF-DC8B831AEE7E}" srcId="{4B5E515D-1652-478C-9EF2-DBEE2A79D431}" destId="{9C91DAEC-0D5E-42D0-8161-B549BE831E9D}" srcOrd="0" destOrd="0" parTransId="{FA342384-8E20-49AB-A676-3050852D616E}" sibTransId="{2EEEB3FF-5960-487F-B64B-F445875B5D54}"/>
    <dgm:cxn modelId="{35B429B6-804C-4D43-9E3B-7D44F4C29247}" type="presOf" srcId="{24930CCA-FE1F-4EE3-A66E-363EAFC5F479}" destId="{3CC2964B-8581-4AAE-A2F7-C6E373682E10}" srcOrd="0" destOrd="0" presId="urn:microsoft.com/office/officeart/2005/8/layout/cycle7"/>
    <dgm:cxn modelId="{C03C14B9-C533-404C-85A1-4880C58CE6A7}" type="presOf" srcId="{62500F52-012B-442D-B7A8-AEF78B51A9A8}" destId="{4FE3B3E6-7FF3-4F76-8C00-D84062A3494B}" srcOrd="0" destOrd="0" presId="urn:microsoft.com/office/officeart/2005/8/layout/cycle7"/>
    <dgm:cxn modelId="{C27A330F-D205-3743-AD5B-0883E65D0C48}" type="presOf" srcId="{13F7FBC7-9CE2-47F3-B855-096E7D72FD3D}" destId="{289F9F5A-17CA-461E-B1CE-E62D1CB8CAD7}" srcOrd="1" destOrd="0" presId="urn:microsoft.com/office/officeart/2005/8/layout/cycle7"/>
    <dgm:cxn modelId="{38A95E0F-7CC0-314C-9D1C-F2E8B51987D6}" type="presOf" srcId="{4B5E515D-1652-478C-9EF2-DBEE2A79D431}" destId="{7EF3CCC3-EE18-4E93-AC61-FF33CAEBB932}" srcOrd="0" destOrd="0" presId="urn:microsoft.com/office/officeart/2005/8/layout/cycle7"/>
    <dgm:cxn modelId="{2D48399D-729F-4C76-B691-F42460E6704A}" srcId="{4B5E515D-1652-478C-9EF2-DBEE2A79D431}" destId="{24930CCA-FE1F-4EE3-A66E-363EAFC5F479}" srcOrd="1" destOrd="0" parTransId="{2181745C-77EE-46AE-9E7D-C75E9C33FD2B}" sibTransId="{13F7FBC7-9CE2-47F3-B855-096E7D72FD3D}"/>
    <dgm:cxn modelId="{DA28A1CC-0D93-3E4F-8A9E-DE4F9847F2BB}" type="presOf" srcId="{2EEEB3FF-5960-487F-B64B-F445875B5D54}" destId="{03277C5B-0661-42B4-8D2B-984C47A36C38}" srcOrd="0" destOrd="0" presId="urn:microsoft.com/office/officeart/2005/8/layout/cycle7"/>
    <dgm:cxn modelId="{4472803E-3B2C-3B49-84DA-C945BD9A0E22}" type="presOf" srcId="{D86539A1-7AAB-4078-B7F0-37C5CC60C54D}" destId="{59AA3560-D8D6-47FA-AE7B-90420BCC6F21}" srcOrd="1" destOrd="0" presId="urn:microsoft.com/office/officeart/2005/8/layout/cycle7"/>
    <dgm:cxn modelId="{B1EC8CD6-96BC-C646-9F38-89B530480129}" type="presOf" srcId="{2EEEB3FF-5960-487F-B64B-F445875B5D54}" destId="{5F5C7871-A6C4-4B39-A3C3-17BCE83BD327}" srcOrd="1" destOrd="0" presId="urn:microsoft.com/office/officeart/2005/8/layout/cycle7"/>
    <dgm:cxn modelId="{EA3FE2D1-2BD7-B24A-B00F-C6C72DA8B095}" type="presOf" srcId="{9C91DAEC-0D5E-42D0-8161-B549BE831E9D}" destId="{E1A2E33D-C46E-4F45-A5E2-B8418BAA67DC}" srcOrd="0" destOrd="0" presId="urn:microsoft.com/office/officeart/2005/8/layout/cycle7"/>
    <dgm:cxn modelId="{7FB5E42F-E0C4-7347-B9A8-1D620F7045E1}" type="presOf" srcId="{13F7FBC7-9CE2-47F3-B855-096E7D72FD3D}" destId="{755223D9-6436-43AF-A13F-EC4FE6794178}" srcOrd="0" destOrd="0" presId="urn:microsoft.com/office/officeart/2005/8/layout/cycle7"/>
    <dgm:cxn modelId="{30322379-FBB7-43BB-869A-82E08A77E315}" srcId="{4B5E515D-1652-478C-9EF2-DBEE2A79D431}" destId="{62500F52-012B-442D-B7A8-AEF78B51A9A8}" srcOrd="2" destOrd="0" parTransId="{CB6FF8DF-A0E2-425F-8C18-3A68C89FAEB5}" sibTransId="{D86539A1-7AAB-4078-B7F0-37C5CC60C54D}"/>
    <dgm:cxn modelId="{8620872D-B22D-AA49-9304-820147364A4D}" type="presParOf" srcId="{7EF3CCC3-EE18-4E93-AC61-FF33CAEBB932}" destId="{E1A2E33D-C46E-4F45-A5E2-B8418BAA67DC}" srcOrd="0" destOrd="0" presId="urn:microsoft.com/office/officeart/2005/8/layout/cycle7"/>
    <dgm:cxn modelId="{01623774-74D1-5842-84F6-71F0C2CC073F}" type="presParOf" srcId="{7EF3CCC3-EE18-4E93-AC61-FF33CAEBB932}" destId="{03277C5B-0661-42B4-8D2B-984C47A36C38}" srcOrd="1" destOrd="0" presId="urn:microsoft.com/office/officeart/2005/8/layout/cycle7"/>
    <dgm:cxn modelId="{8C5326AF-BBE6-0D4A-9B73-4B892C061B03}" type="presParOf" srcId="{03277C5B-0661-42B4-8D2B-984C47A36C38}" destId="{5F5C7871-A6C4-4B39-A3C3-17BCE83BD327}" srcOrd="0" destOrd="0" presId="urn:microsoft.com/office/officeart/2005/8/layout/cycle7"/>
    <dgm:cxn modelId="{6A81267E-E30D-814E-AC60-A62F267B5891}" type="presParOf" srcId="{7EF3CCC3-EE18-4E93-AC61-FF33CAEBB932}" destId="{3CC2964B-8581-4AAE-A2F7-C6E373682E10}" srcOrd="2" destOrd="0" presId="urn:microsoft.com/office/officeart/2005/8/layout/cycle7"/>
    <dgm:cxn modelId="{1AD1D548-21E7-8E4B-8020-77CD0E54B6F1}" type="presParOf" srcId="{7EF3CCC3-EE18-4E93-AC61-FF33CAEBB932}" destId="{755223D9-6436-43AF-A13F-EC4FE6794178}" srcOrd="3" destOrd="0" presId="urn:microsoft.com/office/officeart/2005/8/layout/cycle7"/>
    <dgm:cxn modelId="{6355363E-D1A4-F449-83A0-660A7A850FCF}" type="presParOf" srcId="{755223D9-6436-43AF-A13F-EC4FE6794178}" destId="{289F9F5A-17CA-461E-B1CE-E62D1CB8CAD7}" srcOrd="0" destOrd="0" presId="urn:microsoft.com/office/officeart/2005/8/layout/cycle7"/>
    <dgm:cxn modelId="{5291B7BE-01AF-6E47-B830-5C144D534374}" type="presParOf" srcId="{7EF3CCC3-EE18-4E93-AC61-FF33CAEBB932}" destId="{4FE3B3E6-7FF3-4F76-8C00-D84062A3494B}" srcOrd="4" destOrd="0" presId="urn:microsoft.com/office/officeart/2005/8/layout/cycle7"/>
    <dgm:cxn modelId="{DC69A895-5F20-AF40-90C5-0EA2357BEC8E}" type="presParOf" srcId="{7EF3CCC3-EE18-4E93-AC61-FF33CAEBB932}" destId="{BEFF6F15-AD64-4A43-BB6C-341FEF3B83AF}" srcOrd="5" destOrd="0" presId="urn:microsoft.com/office/officeart/2005/8/layout/cycle7"/>
    <dgm:cxn modelId="{2C57232F-5C7A-5F47-A0F2-B2C35A1A9F42}" type="presParOf" srcId="{BEFF6F15-AD64-4A43-BB6C-341FEF3B83AF}" destId="{59AA3560-D8D6-47FA-AE7B-90420BCC6F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2E33D-C46E-4F45-A5E2-B8418BAA67DC}">
      <dsp:nvSpPr>
        <dsp:cNvPr id="0" name=""/>
        <dsp:cNvSpPr/>
      </dsp:nvSpPr>
      <dsp:spPr>
        <a:xfrm>
          <a:off x="1188843" y="1296956"/>
          <a:ext cx="1438538" cy="7192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Arbeid</a:t>
          </a:r>
          <a:endParaRPr lang="en-US" sz="1900" kern="1200" dirty="0"/>
        </a:p>
      </dsp:txBody>
      <dsp:txXfrm>
        <a:off x="1209910" y="1318023"/>
        <a:ext cx="1396404" cy="677135"/>
      </dsp:txXfrm>
    </dsp:sp>
    <dsp:sp modelId="{03277C5B-0661-42B4-8D2B-984C47A36C38}">
      <dsp:nvSpPr>
        <dsp:cNvPr id="0" name=""/>
        <dsp:cNvSpPr/>
      </dsp:nvSpPr>
      <dsp:spPr>
        <a:xfrm rot="3113769">
          <a:off x="2127202" y="2288013"/>
          <a:ext cx="749576" cy="2517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02725" y="2338362"/>
        <a:ext cx="598530" cy="151046"/>
      </dsp:txXfrm>
    </dsp:sp>
    <dsp:sp modelId="{3CC2964B-8581-4AAE-A2F7-C6E373682E10}">
      <dsp:nvSpPr>
        <dsp:cNvPr id="0" name=""/>
        <dsp:cNvSpPr/>
      </dsp:nvSpPr>
      <dsp:spPr>
        <a:xfrm>
          <a:off x="2376598" y="2811545"/>
          <a:ext cx="1438538" cy="719269"/>
        </a:xfrm>
        <a:prstGeom prst="roundRect">
          <a:avLst>
            <a:gd name="adj" fmla="val 10000"/>
          </a:avLst>
        </a:prstGeom>
        <a:solidFill>
          <a:schemeClr val="accent4">
            <a:hueOff val="-5183268"/>
            <a:satOff val="0"/>
            <a:lumOff val="1451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Economie</a:t>
          </a:r>
          <a:endParaRPr lang="en-US" sz="1900" kern="1200" dirty="0"/>
        </a:p>
      </dsp:txBody>
      <dsp:txXfrm>
        <a:off x="2397665" y="2832612"/>
        <a:ext cx="1396404" cy="677135"/>
      </dsp:txXfrm>
    </dsp:sp>
    <dsp:sp modelId="{755223D9-6436-43AF-A13F-EC4FE6794178}">
      <dsp:nvSpPr>
        <dsp:cNvPr id="0" name=""/>
        <dsp:cNvSpPr/>
      </dsp:nvSpPr>
      <dsp:spPr>
        <a:xfrm rot="10800000">
          <a:off x="1533324" y="3045307"/>
          <a:ext cx="749576" cy="2517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5183268"/>
            <a:satOff val="0"/>
            <a:lumOff val="1451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608847" y="3095656"/>
        <a:ext cx="598530" cy="151046"/>
      </dsp:txXfrm>
    </dsp:sp>
    <dsp:sp modelId="{4FE3B3E6-7FF3-4F76-8C00-D84062A3494B}">
      <dsp:nvSpPr>
        <dsp:cNvPr id="0" name=""/>
        <dsp:cNvSpPr/>
      </dsp:nvSpPr>
      <dsp:spPr>
        <a:xfrm>
          <a:off x="1089" y="2811545"/>
          <a:ext cx="1438538" cy="719269"/>
        </a:xfrm>
        <a:prstGeom prst="roundRect">
          <a:avLst>
            <a:gd name="adj" fmla="val 10000"/>
          </a:avLst>
        </a:prstGeom>
        <a:solidFill>
          <a:schemeClr val="accent4">
            <a:hueOff val="-10366536"/>
            <a:satOff val="0"/>
            <a:lumOff val="2902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gezondheid</a:t>
          </a:r>
          <a:endParaRPr lang="en-US" sz="1900" kern="1200" dirty="0"/>
        </a:p>
      </dsp:txBody>
      <dsp:txXfrm>
        <a:off x="22156" y="2832612"/>
        <a:ext cx="1396404" cy="677135"/>
      </dsp:txXfrm>
    </dsp:sp>
    <dsp:sp modelId="{BEFF6F15-AD64-4A43-BB6C-341FEF3B83AF}">
      <dsp:nvSpPr>
        <dsp:cNvPr id="0" name=""/>
        <dsp:cNvSpPr/>
      </dsp:nvSpPr>
      <dsp:spPr>
        <a:xfrm rot="18486231">
          <a:off x="939447" y="2288013"/>
          <a:ext cx="749576" cy="2517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10366536"/>
            <a:satOff val="0"/>
            <a:lumOff val="2902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14970" y="2338362"/>
        <a:ext cx="598530" cy="15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02/11/17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02/11/17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90500"/>
            <a:ext cx="5709333" cy="4495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 complexe</a:t>
            </a:r>
            <a:r>
              <a:rPr lang="nl-BE" baseline="0" dirty="0" smtClean="0"/>
              <a:t> link arbeid, gezondheid en economie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3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Transparantie:</a:t>
            </a:r>
            <a:r>
              <a:rPr lang="nl-BE" baseline="0" dirty="0" smtClean="0"/>
              <a:t>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tell</a:t>
            </a:r>
            <a:r>
              <a:rPr lang="nl-BE" dirty="0" smtClean="0"/>
              <a:t>: zonder zwart op wit de </a:t>
            </a:r>
            <a:r>
              <a:rPr lang="nl-BE" dirty="0" err="1" smtClean="0"/>
              <a:t>financiele</a:t>
            </a:r>
            <a:r>
              <a:rPr lang="nl-BE" baseline="0" dirty="0" smtClean="0"/>
              <a:t> impact van arbeidsongevallen weer te geven wordt er mogelijk veel onder de mat geveegd uit schrik voor onderhandelingen en eisen</a:t>
            </a:r>
            <a:endParaRPr lang="nl-BE" dirty="0" smtClean="0"/>
          </a:p>
          <a:p>
            <a:r>
              <a:rPr lang="nl-BE" dirty="0" smtClean="0"/>
              <a:t>Management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overload</a:t>
            </a:r>
            <a:r>
              <a:rPr lang="nl-BE" baseline="0" dirty="0" smtClean="0"/>
              <a:t>: beslissingen maken hier en nu en niet op doordachte lange termijnvisies waarin OHS tot zijn recht zou komen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7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Niet al die kosten en effecten kunnen eenvoudig in</a:t>
            </a:r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geld omgezet worden</a:t>
            </a:r>
          </a:p>
          <a:p>
            <a:r>
              <a:rPr lang="nl-BE" sz="12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Soms zijn die categorieën </a:t>
            </a:r>
            <a:r>
              <a:rPr lang="nl-BE" sz="1200" b="1" kern="1200" baseline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niet waterdicht</a:t>
            </a:r>
            <a:endParaRPr lang="nl-BE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9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Belangrijk</a:t>
            </a:r>
            <a:r>
              <a:rPr lang="nl-BE" baseline="0" dirty="0" smtClean="0"/>
              <a:t> om zicht te krijgen op de minder zichtbare kostenposten om managers te overtuigen. 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Voorbeeld BE</a:t>
            </a:r>
            <a:r>
              <a:rPr lang="nl-BE" baseline="0" dirty="0" smtClean="0"/>
              <a:t> interessant, maatschappelijk niet: grote infectie voedselbedrijf maar de productie en marktaandeel wordt gewoon overgenomen door een ander bedrijf</a:t>
            </a:r>
          </a:p>
          <a:p>
            <a:r>
              <a:rPr lang="nl-BE" baseline="0" dirty="0" smtClean="0"/>
              <a:t>Omgekeerd: via verzekering kan een ramp slechts een kleine BE kost dragen omdat het risico gespreid is, maar dit kan maatschappelijk </a:t>
            </a:r>
            <a:r>
              <a:rPr lang="nl-BE" baseline="0" dirty="0" err="1" smtClean="0"/>
              <a:t>veelbetekend</a:t>
            </a:r>
            <a:r>
              <a:rPr lang="nl-BE" baseline="0" dirty="0" smtClean="0"/>
              <a:t> zijn</a:t>
            </a:r>
          </a:p>
          <a:p>
            <a:endParaRPr lang="nl-BE" baseline="0" dirty="0" smtClean="0"/>
          </a:p>
          <a:p>
            <a:r>
              <a:rPr lang="nl-BE" baseline="0" dirty="0" smtClean="0"/>
              <a:t>Perverse effecten: Vaak spreekt men over de externe kost van milieuvervuiling maar dit kan evengoed in de context van arbeidsongevallen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05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18D71-A532-4986-B904-0E1E111F13B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Bij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payer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provider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komt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nu nog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opsplitsing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bij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bedrijf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samenleving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bedrijfsarts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reguliere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GZ</a:t>
            </a:r>
          </a:p>
          <a:p>
            <a:pPr eaLnBrk="1" hangingPunct="1"/>
            <a:endParaRPr lang="en-GB" altLang="en-US" baseline="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Belangrijk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verschil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hier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de transfer payments: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alles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maatschappelijk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kost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605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898129" y="4646674"/>
            <a:ext cx="4861683" cy="64633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2400" dirty="0" err="1" smtClean="0">
                <a:latin typeface="Times New Roman" pitchFamily="18" charset="0"/>
              </a:rPr>
              <a:t>Kleinschalig</a:t>
            </a:r>
            <a:r>
              <a:rPr lang="en-US" altLang="en-US" sz="2400" dirty="0" smtClean="0">
                <a:latin typeface="Times New Roman" pitchFamily="18" charset="0"/>
              </a:rPr>
              <a:t> vs </a:t>
            </a:r>
            <a:r>
              <a:rPr lang="en-US" altLang="en-US" sz="2400" dirty="0" err="1" smtClean="0">
                <a:latin typeface="Times New Roman" pitchFamily="18" charset="0"/>
              </a:rPr>
              <a:t>grootschalig</a:t>
            </a:r>
            <a:r>
              <a:rPr lang="en-US" altLang="en-US" sz="2400" baseline="0" dirty="0" smtClean="0">
                <a:latin typeface="Times New Roman" pitchFamily="18" charset="0"/>
              </a:rPr>
              <a:t> </a:t>
            </a:r>
            <a:r>
              <a:rPr lang="en-US" altLang="en-US" sz="2400" baseline="0" dirty="0" err="1" smtClean="0">
                <a:latin typeface="Times New Roman" pitchFamily="18" charset="0"/>
              </a:rPr>
              <a:t>arbeidsprobleem</a:t>
            </a:r>
            <a:r>
              <a:rPr lang="en-US" altLang="en-US" sz="2400" baseline="0" dirty="0" smtClean="0">
                <a:latin typeface="Times New Roman" pitchFamily="18" charset="0"/>
              </a:rPr>
              <a:t>: </a:t>
            </a:r>
            <a:r>
              <a:rPr lang="en-US" altLang="en-US" sz="2400" baseline="0" dirty="0" err="1" smtClean="0">
                <a:latin typeface="Times New Roman" pitchFamily="18" charset="0"/>
              </a:rPr>
              <a:t>meer</a:t>
            </a:r>
            <a:r>
              <a:rPr lang="en-US" altLang="en-US" sz="2400" baseline="0" dirty="0" smtClean="0">
                <a:latin typeface="Times New Roman" pitchFamily="18" charset="0"/>
              </a:rPr>
              <a:t> of minder </a:t>
            </a:r>
            <a:r>
              <a:rPr lang="en-US" altLang="en-US" sz="2400" baseline="0" dirty="0" err="1" smtClean="0">
                <a:latin typeface="Times New Roman" pitchFamily="18" charset="0"/>
              </a:rPr>
              <a:t>redelijk</a:t>
            </a:r>
            <a:r>
              <a:rPr lang="en-US" altLang="en-US" sz="2400" baseline="0" dirty="0" smtClean="0">
                <a:latin typeface="Times New Roman" pitchFamily="18" charset="0"/>
              </a:rPr>
              <a:t> om </a:t>
            </a:r>
            <a:r>
              <a:rPr lang="en-US" altLang="en-US" sz="2400" baseline="0" dirty="0" err="1" smtClean="0">
                <a:latin typeface="Times New Roman" pitchFamily="18" charset="0"/>
              </a:rPr>
              <a:t>aan</a:t>
            </a:r>
            <a:r>
              <a:rPr lang="en-US" altLang="en-US" sz="2400" baseline="0" dirty="0" smtClean="0">
                <a:latin typeface="Times New Roman" pitchFamily="18" charset="0"/>
              </a:rPr>
              <a:t> </a:t>
            </a:r>
            <a:r>
              <a:rPr lang="en-US" altLang="en-US" sz="2400" baseline="0" dirty="0" err="1" smtClean="0">
                <a:latin typeface="Times New Roman" pitchFamily="18" charset="0"/>
              </a:rPr>
              <a:t>vervanging</a:t>
            </a:r>
            <a:r>
              <a:rPr lang="en-US" altLang="en-US" sz="2400" baseline="0" dirty="0" smtClean="0">
                <a:latin typeface="Times New Roman" pitchFamily="18" charset="0"/>
              </a:rPr>
              <a:t> </a:t>
            </a:r>
            <a:r>
              <a:rPr lang="en-US" altLang="en-US" sz="2400" baseline="0" dirty="0" err="1" smtClean="0">
                <a:latin typeface="Times New Roman" pitchFamily="18" charset="0"/>
              </a:rPr>
              <a:t>te</a:t>
            </a:r>
            <a:r>
              <a:rPr lang="en-US" altLang="en-US" sz="2400" baseline="0" dirty="0" smtClean="0">
                <a:latin typeface="Times New Roman" pitchFamily="18" charset="0"/>
              </a:rPr>
              <a:t> </a:t>
            </a:r>
            <a:r>
              <a:rPr lang="en-US" altLang="en-US" sz="2400" baseline="0" dirty="0" err="1" smtClean="0">
                <a:latin typeface="Times New Roman" pitchFamily="18" charset="0"/>
              </a:rPr>
              <a:t>denken</a:t>
            </a:r>
            <a:endParaRPr lang="en-US" altLang="en-US" sz="2400" baseline="0" dirty="0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7854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9339" indent="-288207" algn="l" defTabSz="9078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52830" indent="-230566" algn="l" defTabSz="9078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13962" indent="-230566" algn="l" defTabSz="9078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75094" indent="-230566" algn="l" defTabSz="9078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36226" indent="-230566" defTabSz="907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97357" indent="-230566" defTabSz="907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58489" indent="-230566" defTabSz="907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19621" indent="-230566" defTabSz="907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C36502AC-12FC-472D-87CB-C47568DD523C}" type="slidenum">
              <a:rPr lang="en-GB" altLang="en-US" sz="900"/>
              <a:pPr algn="ctr" eaLnBrk="1" hangingPunct="1">
                <a:lnSpc>
                  <a:spcPct val="100000"/>
                </a:lnSpc>
              </a:pPr>
              <a:t>10</a:t>
            </a:fld>
            <a:endParaRPr lang="en-GB" altLang="en-US" sz="900"/>
          </a:p>
        </p:txBody>
      </p:sp>
    </p:spTree>
    <p:extLst>
      <p:ext uri="{BB962C8B-B14F-4D97-AF65-F5344CB8AC3E}">
        <p14:creationId xmlns:p14="http://schemas.microsoft.com/office/powerpoint/2010/main" val="176578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Vooral</a:t>
            </a:r>
            <a:r>
              <a:rPr lang="nl-BE" baseline="0" dirty="0" smtClean="0"/>
              <a:t> bij oudere studies betere ROIs bevonden</a:t>
            </a:r>
          </a:p>
          <a:p>
            <a:r>
              <a:rPr lang="nl-BE" baseline="0" dirty="0" smtClean="0"/>
              <a:t>Inverse relatie tussen ROI en studie kwaliteit</a:t>
            </a:r>
          </a:p>
          <a:p>
            <a:r>
              <a:rPr lang="nl-BE" baseline="0" dirty="0" smtClean="0"/>
              <a:t>Gebrek aan standaardizering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802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ROI = (benefits – costs) / costs. ROI = 0 means break-even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05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609211-2C4C-40E1-B1E1-9E9F49B0462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82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0C82-019C-41B4-8B60-D8B2404971FC}" type="datetime1">
              <a:rPr lang="nl-BE" smtClean="0"/>
              <a:t>02/11/17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C10-1EAE-4A36-B18F-DAF05CDA3B16}" type="datetime1">
              <a:rPr lang="nl-BE" smtClean="0"/>
              <a:t>02/11/17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03F2-32C4-498E-8D50-3ABB42AD2E10}" type="datetime1">
              <a:rPr lang="nl-BE" smtClean="0"/>
              <a:t>02/11/17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2EEC-B9B6-4340-A6D5-6CDAB94AE176}" type="datetime1">
              <a:rPr lang="nl-BE" smtClean="0"/>
              <a:t>02/11/17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D290-03F3-467A-BF69-5E722A2651B7}" type="datetime1">
              <a:rPr lang="nl-BE" smtClean="0"/>
              <a:t>02/11/17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2777-F32B-4CD1-AD5E-B3B5BC85DF44}" type="datetime1">
              <a:rPr lang="nl-BE" smtClean="0"/>
              <a:t>02/11/17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55AFB31F-1279-431B-A4A4-F45E865F1348}" type="datetime1">
              <a:rPr lang="nl-BE" smtClean="0"/>
              <a:t>02/11/17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A675-DA99-454F-8881-5725F9F50B55}" type="datetime1">
              <a:rPr lang="nl-BE" smtClean="0"/>
              <a:t>02/11/17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0D4E-FFD3-4741-9938-BFE72A1ADBA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5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14F0-56F6-4439-BB53-5C6E8B67DB0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9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73FC-35B0-4AF2-8A8A-43C8C7264A9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4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4F82-7CEF-41A4-8CCC-C8FF9E593D5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78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52B3-A057-466E-9AC9-A1461373E1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27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F235-8178-47F4-BC34-B3EE3A1C49E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94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9B9B-99A3-454A-8864-C727CBFC11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38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FFAD-1894-425A-BB7C-2D4DDA852C3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61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8417-2772-4E77-9A24-C9957790C6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22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D790-7B32-4F9E-AADA-8DA3B10010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8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BB782-4A51-47CE-BB8B-966ED74D74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5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C053-CDE3-422F-A064-C31E105DF8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8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CAB-9E8C-4601-AEAC-C7FDF203B8E1}" type="datetime1">
              <a:rPr lang="nl-BE" smtClean="0"/>
              <a:t>02/11/17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6282-877E-4582-8FC1-88D3B6D2143C}" type="datetime1">
              <a:rPr lang="nl-BE" smtClean="0"/>
              <a:t>02/11/17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C20A-27C6-4A9B-80EF-D0F74C401280}" type="datetime1">
              <a:rPr lang="nl-BE" smtClean="0"/>
              <a:t>02/11/17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2D31-13FF-4CB6-93FF-17E149C8E1E5}" type="datetime1">
              <a:rPr lang="nl-BE" smtClean="0"/>
              <a:t>02/11/17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026B-2BD8-4001-B437-628AF2842830}" type="datetime1">
              <a:rPr lang="nl-BE" smtClean="0"/>
              <a:t>02/11/17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BD60A846-B0D2-4AC6-9A0D-C11077DFC4A5}" type="datetime1">
              <a:rPr lang="nl-BE" smtClean="0"/>
              <a:t>02/11/17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23A35D4-3F70-4A43-94AD-32DC974C273C}" type="datetime1">
              <a:rPr lang="nl-BE" smtClean="0"/>
              <a:t>02/11/17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3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EA3A37-BBD9-49C8-BAD9-869A58B180B5}" type="datetime1">
              <a:rPr lang="nl-BE" smtClean="0"/>
              <a:t>02/11/17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2775690F-1801-4167-BA88-763E09E8D7A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89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10.xml"/><Relationship Id="rId9" Type="http://schemas.openxmlformats.org/officeDocument/2006/relationships/notesSlide" Target="../notesSlides/notesSlide7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economische waarde van arbeidsgeneeskunde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1800" dirty="0" smtClean="0"/>
              <a:t>Prof </a:t>
            </a:r>
            <a:r>
              <a:rPr lang="nl-BE" sz="1800" dirty="0" err="1" smtClean="0"/>
              <a:t>dr</a:t>
            </a:r>
            <a:r>
              <a:rPr lang="nl-BE" sz="1800" dirty="0" smtClean="0"/>
              <a:t> Jeroen Luyten</a:t>
            </a:r>
          </a:p>
          <a:p>
            <a:r>
              <a:rPr lang="nl-BE" sz="1600" dirty="0" smtClean="0"/>
              <a:t>Leuvens Instituut voor Gezondheidszorgbeleid – </a:t>
            </a:r>
            <a:r>
              <a:rPr lang="nl-BE" sz="1600" dirty="0" err="1" smtClean="0"/>
              <a:t>KULeuven</a:t>
            </a:r>
            <a:endParaRPr lang="nl-BE" sz="1600" dirty="0" smtClean="0"/>
          </a:p>
          <a:p>
            <a:r>
              <a:rPr lang="nl-BE" sz="1600" dirty="0" err="1" smtClean="0"/>
              <a:t>Department</a:t>
            </a:r>
            <a:r>
              <a:rPr lang="nl-BE" sz="1600" dirty="0" smtClean="0"/>
              <a:t> of Health Policy – London School of </a:t>
            </a:r>
            <a:r>
              <a:rPr lang="nl-BE" sz="1600" dirty="0" err="1" smtClean="0"/>
              <a:t>Economics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65" y="173314"/>
            <a:ext cx="8477745" cy="377400"/>
          </a:xfrm>
        </p:spPr>
        <p:txBody>
          <a:bodyPr>
            <a:noAutofit/>
          </a:bodyPr>
          <a:lstStyle/>
          <a:p>
            <a:r>
              <a:rPr lang="en-GB" altLang="en-US" sz="2449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MEASURING PRODUCTIVITY COSTS: TWO METHODS</a:t>
            </a:r>
          </a:p>
        </p:txBody>
      </p:sp>
      <p:sp>
        <p:nvSpPr>
          <p:cNvPr id="717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1890631"/>
            <a:ext cx="4264788" cy="4058649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Tx/>
            </a:pPr>
            <a:endParaRPr lang="en-US" altLang="en-US" sz="1632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3370" y="997764"/>
            <a:ext cx="4187041" cy="352496"/>
          </a:xfrm>
          <a:prstGeom prst="homePlat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Char char="•"/>
            </a:pPr>
            <a:endParaRPr lang="en-US" altLang="en-US" sz="224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6895" y="1926573"/>
            <a:ext cx="4246971" cy="409471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Tx/>
            </a:pPr>
            <a:endParaRPr lang="en-US" altLang="en-US" sz="1632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79512" y="1325907"/>
            <a:ext cx="4177323" cy="30289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Tx/>
            </a:pPr>
            <a:r>
              <a:rPr lang="en-GB" altLang="en-US" sz="204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 CAPITAL APPROACH</a:t>
            </a:r>
          </a:p>
        </p:txBody>
      </p:sp>
      <p:sp>
        <p:nvSpPr>
          <p:cNvPr id="7177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-168184" y="2204864"/>
            <a:ext cx="4470496" cy="458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Inkomen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is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benadering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van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iemand’s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productiewaarde</a:t>
            </a:r>
            <a:endParaRPr lang="en-GB" altLang="en-US" sz="2041" dirty="0" smtClean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2041" dirty="0" smtClean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Kost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arbeidsongeschiktheid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: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periode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x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verwachte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loon</a:t>
            </a:r>
            <a:endParaRPr lang="en-GB" altLang="en-US" sz="2041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2041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2041" dirty="0" smtClean="0">
                <a:latin typeface="+mj-lt"/>
                <a:cs typeface="Times New Roman" pitchFamily="18" charset="0"/>
              </a:rPr>
              <a:t>loon: job- of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sectorspecifiek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, of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gebaseerd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op </a:t>
            </a:r>
            <a:r>
              <a:rPr lang="en-GB" altLang="en-US" sz="2041" dirty="0">
                <a:latin typeface="+mj-lt"/>
                <a:cs typeface="Times New Roman" pitchFamily="18" charset="0"/>
              </a:rPr>
              <a:t>GDP per capita. </a:t>
            </a:r>
            <a:endParaRPr lang="en-GB" altLang="en-US" sz="2041" dirty="0" smtClean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2041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Kritiek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: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geen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rekening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met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onvrijwillige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werkloosheid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en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vervangbaarheid</a:t>
            </a:r>
            <a:r>
              <a:rPr lang="en-GB" altLang="en-US" sz="2041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2041" dirty="0" err="1" smtClean="0">
                <a:latin typeface="+mj-lt"/>
                <a:cs typeface="Times New Roman" pitchFamily="18" charset="0"/>
              </a:rPr>
              <a:t>arbeid</a:t>
            </a: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endParaRPr lang="en-GB" altLang="en-US" sz="2245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None/>
            </a:pPr>
            <a:endParaRPr lang="en-GB" altLang="en-US" sz="2449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45274" y="1311330"/>
            <a:ext cx="4258310" cy="31747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Tx/>
            </a:pPr>
            <a:r>
              <a:rPr lang="en-GB" altLang="en-US" sz="204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FRICTION COST APPROACH</a:t>
            </a:r>
          </a:p>
        </p:txBody>
      </p:sp>
      <p:sp>
        <p:nvSpPr>
          <p:cNvPr id="7179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300692" y="2204864"/>
            <a:ext cx="4523947" cy="39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algn="l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Productieverlies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beperkt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tot de ‘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frictieperiode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’: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tijd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nodig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om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iemand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vervangen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en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oorspronkelijke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productieniveau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herstellen</a:t>
            </a:r>
            <a:endParaRPr lang="en-GB" altLang="en-US" sz="1837" dirty="0" smtClean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Correctiefactor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: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productieniveaus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kunnen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disproportioneel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afnemen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bij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onderlinge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afhankelijkheid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werknemers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Transactiekosten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om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iemand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nieuw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recruteren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en op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leiden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Kritiek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: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waarde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vrije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</a:t>
            </a:r>
            <a:r>
              <a:rPr lang="en-GB" altLang="en-US" sz="1837" dirty="0" err="1" smtClean="0">
                <a:latin typeface="+mj-lt"/>
                <a:cs typeface="Times New Roman" pitchFamily="18" charset="0"/>
              </a:rPr>
              <a:t>tijd</a:t>
            </a:r>
            <a:r>
              <a:rPr lang="en-GB" altLang="en-US" sz="1837" dirty="0" smtClean="0">
                <a:latin typeface="+mj-lt"/>
                <a:cs typeface="Times New Roman" pitchFamily="18" charset="0"/>
              </a:rPr>
              <a:t> zero </a:t>
            </a:r>
            <a:endParaRPr lang="en-GB" altLang="en-US" sz="1837" dirty="0">
              <a:latin typeface="+mj-lt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Char char="•"/>
            </a:pPr>
            <a:endParaRPr lang="en-GB" altLang="en-US" sz="2449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6512" y="-135296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360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 smtClean="0">
                <a:solidFill>
                  <a:srgbClr val="FF4D00"/>
                </a:solidFill>
              </a:rPr>
              <a:t>Moeilijkheid 2: Maatschappelijke kost arbeidsongeschiktheid</a:t>
            </a:r>
            <a:endParaRPr lang="nl-BE" sz="2000" dirty="0">
              <a:solidFill>
                <a:srgbClr val="FF4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58" y="404664"/>
            <a:ext cx="8334000" cy="675000"/>
          </a:xfrm>
        </p:spPr>
        <p:txBody>
          <a:bodyPr>
            <a:normAutofit fontScale="90000"/>
          </a:bodyPr>
          <a:lstStyle/>
          <a:p>
            <a:r>
              <a:rPr lang="nl-BE" sz="2800" dirty="0" smtClean="0"/>
              <a:t>Empirische evidentie: literatuuronderzoek naar economische evaluaties van AG interventies</a:t>
            </a:r>
            <a:endParaRPr lang="nl-BE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grpSp>
        <p:nvGrpSpPr>
          <p:cNvPr id="5" name="Canvas 26"/>
          <p:cNvGrpSpPr/>
          <p:nvPr/>
        </p:nvGrpSpPr>
        <p:grpSpPr>
          <a:xfrm>
            <a:off x="1115616" y="1628801"/>
            <a:ext cx="6924729" cy="3888431"/>
            <a:chOff x="163048" y="-353121"/>
            <a:chExt cx="4485917" cy="485716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163048" y="-353121"/>
              <a:ext cx="2620452" cy="1657137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1536 articles from electronic database search: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EMBASE (n=890)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PUBMED (n=586)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CENTRAL(n=60) 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148 additional articles retrieved: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reviews (n=105)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own database and citation tracking (n=43)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 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82065" y="1360776"/>
              <a:ext cx="1862778" cy="449486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347 duplicates removed</a:t>
              </a:r>
              <a:endParaRPr lang="nl-BE" sz="160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83500" y="2280904"/>
              <a:ext cx="1865465" cy="687036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961 articles excluded on the basis of title review 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cxnSp>
          <p:nvCxnSpPr>
            <p:cNvPr id="10" name="Elbow Connector 9"/>
            <p:cNvCxnSpPr/>
            <p:nvPr/>
          </p:nvCxnSpPr>
          <p:spPr>
            <a:xfrm rot="16200000" flipH="1">
              <a:off x="1882628" y="1723552"/>
              <a:ext cx="386074" cy="1415655"/>
            </a:xfrm>
            <a:prstGeom prst="bentConnector2">
              <a:avLst/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164856" y="3006510"/>
              <a:ext cx="2404855" cy="379405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388 abstracts retrieved</a:t>
              </a:r>
              <a:endParaRPr lang="nl-BE" sz="1600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 rot="5400000">
              <a:off x="972326" y="2611288"/>
              <a:ext cx="790175" cy="273"/>
            </a:xfrm>
            <a:prstGeom prst="bentConnector3">
              <a:avLst/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2782060" y="3433468"/>
              <a:ext cx="1864956" cy="617254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100">
                  <a:solidFill>
                    <a:srgbClr val="002060"/>
                  </a:solidFill>
                  <a:ea typeface="Yu Mincho"/>
                  <a:cs typeface="Times New Roman" panose="02020603050405020304" pitchFamily="18" charset="0"/>
                </a:rPr>
                <a:t>232 articles excluded on the basis of abstract review</a:t>
              </a:r>
              <a:endParaRPr lang="nl-BE" sz="160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896588" y="2856618"/>
              <a:ext cx="356180" cy="1414768"/>
            </a:xfrm>
            <a:prstGeom prst="bentConnector2">
              <a:avLst/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rot="16200000" flipH="1">
              <a:off x="997890" y="3755317"/>
              <a:ext cx="739079" cy="272"/>
            </a:xfrm>
            <a:prstGeom prst="bentConnector3">
              <a:avLst/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1933154" y="736615"/>
              <a:ext cx="281516" cy="1416301"/>
            </a:xfrm>
            <a:prstGeom prst="bentConnector2">
              <a:avLst/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6200000" flipH="1">
              <a:off x="1089128" y="1580631"/>
              <a:ext cx="555330" cy="2084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rgbClr val="800000"/>
              </a:solidFill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65237" y="1859349"/>
              <a:ext cx="2405211" cy="379004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>
                  <a:solidFill>
                    <a:srgbClr val="002060"/>
                  </a:solidFill>
                  <a:ea typeface="Yu Mincho"/>
                  <a:cs typeface="Arial" panose="020B0604020202020204" pitchFamily="34" charset="0"/>
                </a:rPr>
                <a:t>1349 citations retrieved</a:t>
              </a:r>
              <a:endParaRPr lang="nl-BE" sz="160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3059" y="4124990"/>
              <a:ext cx="2404661" cy="379055"/>
            </a:xfrm>
            <a:prstGeom prst="roundRect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50049" tIns="25021" rIns="50049" bIns="25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b="1" dirty="0">
                  <a:solidFill>
                    <a:srgbClr val="002060"/>
                  </a:solidFill>
                  <a:ea typeface="Yu Mincho"/>
                  <a:cs typeface="Arial" panose="020B0604020202020204" pitchFamily="34" charset="0"/>
                </a:rPr>
                <a:t>156 full texts</a:t>
              </a:r>
              <a:endParaRPr lang="nl-BE" sz="2800" b="1" dirty="0">
                <a:solidFill>
                  <a:srgbClr val="002060"/>
                </a:solidFill>
                <a:ea typeface="Yu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179512" y="6362164"/>
            <a:ext cx="867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Steel J, </a:t>
            </a:r>
            <a:r>
              <a:rPr lang="en-GB" sz="1200" dirty="0" err="1" smtClean="0"/>
              <a:t>Godderis</a:t>
            </a:r>
            <a:r>
              <a:rPr lang="en-GB" sz="1200" dirty="0" smtClean="0"/>
              <a:t> L &amp; Luyten J, </a:t>
            </a:r>
            <a:r>
              <a:rPr lang="en-GB" sz="1200" dirty="0" err="1" smtClean="0"/>
              <a:t>Economische</a:t>
            </a:r>
            <a:r>
              <a:rPr lang="en-GB" sz="1200" dirty="0" smtClean="0"/>
              <a:t> </a:t>
            </a:r>
            <a:r>
              <a:rPr lang="en-GB" sz="1200" dirty="0" err="1" smtClean="0"/>
              <a:t>evaluatie</a:t>
            </a:r>
            <a:r>
              <a:rPr lang="en-GB" sz="1200" dirty="0" smtClean="0"/>
              <a:t> van </a:t>
            </a:r>
            <a:r>
              <a:rPr lang="en-GB" sz="1200" dirty="0" err="1" smtClean="0"/>
              <a:t>arbeidsgeneeskunde</a:t>
            </a:r>
            <a:r>
              <a:rPr lang="en-GB" sz="1200" dirty="0" smtClean="0"/>
              <a:t> in </a:t>
            </a:r>
            <a:r>
              <a:rPr lang="en-GB" sz="1200" dirty="0" err="1" smtClean="0"/>
              <a:t>België</a:t>
            </a:r>
            <a:r>
              <a:rPr lang="en-GB" sz="1200" dirty="0" smtClean="0"/>
              <a:t>, 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err="1" smtClean="0"/>
              <a:t>onderzoeksrapport</a:t>
            </a:r>
            <a:r>
              <a:rPr lang="en-GB" sz="1200" dirty="0" smtClean="0"/>
              <a:t> </a:t>
            </a:r>
            <a:r>
              <a:rPr lang="en-GB" sz="1200" dirty="0" err="1" smtClean="0"/>
              <a:t>BBvAG</a:t>
            </a:r>
            <a:r>
              <a:rPr lang="en-GB" sz="1200" dirty="0" smtClean="0"/>
              <a:t>, (</a:t>
            </a:r>
            <a:r>
              <a:rPr lang="en-GB" sz="1200" i="1" dirty="0" smtClean="0"/>
              <a:t>soon to be published</a:t>
            </a:r>
            <a:r>
              <a:rPr lang="en-GB" sz="1200" dirty="0" smtClean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65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5" name="Picture 4" descr="I:\Project Beroepsorganisatie Arbeidsgeneesheren\Rapport\map countries 26.07.20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24" y="1052736"/>
            <a:ext cx="4266952" cy="2499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837219"/>
              </p:ext>
            </p:extLst>
          </p:nvPr>
        </p:nvGraphicFramePr>
        <p:xfrm>
          <a:off x="755576" y="1699137"/>
          <a:ext cx="3614776" cy="308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68580"/>
              </p:ext>
            </p:extLst>
          </p:nvPr>
        </p:nvGraphicFramePr>
        <p:xfrm>
          <a:off x="4572000" y="32398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5D0A165E-0CAA-4901-90E8-C96A0CFE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736"/>
            <a:ext cx="8334000" cy="9000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Bevinding 1: gevarieerde </a:t>
            </a:r>
            <a:r>
              <a:rPr lang="nl-BE" sz="2400" dirty="0" smtClean="0"/>
              <a:t>studieachtergronden maar beperkte algemene conclusies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75625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A165E-0CAA-4901-90E8-C96A0CFE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35296"/>
            <a:ext cx="8334000" cy="9000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Bevinding 2: voornamelijk positieve resultaten</a:t>
            </a:r>
            <a:endParaRPr lang="nl-B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4F21FD8-0773-43D1-88DC-09DB963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082644" cy="51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0000" y="1124744"/>
            <a:ext cx="8334000" cy="4428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GB" sz="2000" dirty="0" err="1"/>
              <a:t>Gebrek</a:t>
            </a:r>
            <a:r>
              <a:rPr lang="en-GB" sz="2000" dirty="0"/>
              <a:t> </a:t>
            </a:r>
            <a:r>
              <a:rPr lang="en-GB" sz="2000" dirty="0" err="1"/>
              <a:t>aan</a:t>
            </a:r>
            <a:r>
              <a:rPr lang="en-GB" sz="2000" dirty="0"/>
              <a:t> </a:t>
            </a:r>
            <a:r>
              <a:rPr lang="en-GB" sz="2000" dirty="0" err="1"/>
              <a:t>standaardisering</a:t>
            </a:r>
            <a:r>
              <a:rPr lang="en-GB" sz="2000" dirty="0"/>
              <a:t> en </a:t>
            </a:r>
            <a:r>
              <a:rPr lang="en-GB" sz="2000" dirty="0" err="1" smtClean="0"/>
              <a:t>uniformiteit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Moeilijk</a:t>
            </a:r>
            <a:r>
              <a:rPr lang="en-GB" sz="2000" dirty="0" smtClean="0"/>
              <a:t> </a:t>
            </a:r>
            <a:r>
              <a:rPr lang="en-GB" sz="2000" dirty="0" err="1" smtClean="0"/>
              <a:t>algemeen</a:t>
            </a:r>
            <a:r>
              <a:rPr lang="en-GB" sz="2000" dirty="0" smtClean="0"/>
              <a:t> </a:t>
            </a:r>
            <a:r>
              <a:rPr lang="en-GB" sz="2000" dirty="0" err="1" smtClean="0"/>
              <a:t>geldige</a:t>
            </a:r>
            <a:r>
              <a:rPr lang="en-GB" sz="2000" dirty="0" smtClean="0"/>
              <a:t> </a:t>
            </a:r>
            <a:r>
              <a:rPr lang="en-GB" sz="2000" dirty="0" err="1" smtClean="0"/>
              <a:t>conclusies</a:t>
            </a:r>
            <a:r>
              <a:rPr lang="en-GB" sz="2000" dirty="0" smtClean="0"/>
              <a:t> </a:t>
            </a:r>
            <a:r>
              <a:rPr lang="en-GB" sz="2000" dirty="0" err="1" smtClean="0"/>
              <a:t>af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leiden</a:t>
            </a:r>
            <a:r>
              <a:rPr lang="en-GB" sz="2000" dirty="0" smtClean="0"/>
              <a:t> door </a:t>
            </a:r>
            <a:r>
              <a:rPr lang="en-GB" sz="2000" dirty="0" err="1" smtClean="0"/>
              <a:t>heterogeniteit</a:t>
            </a:r>
            <a:r>
              <a:rPr lang="en-GB" sz="2000" dirty="0" smtClean="0"/>
              <a:t> studies</a:t>
            </a:r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Positieve</a:t>
            </a:r>
            <a:r>
              <a:rPr lang="en-GB" sz="2000" dirty="0" smtClean="0"/>
              <a:t> </a:t>
            </a:r>
            <a:r>
              <a:rPr lang="en-GB" sz="2000" dirty="0" err="1" smtClean="0"/>
              <a:t>resultaten</a:t>
            </a:r>
            <a:r>
              <a:rPr lang="en-GB" sz="2000" dirty="0" smtClean="0"/>
              <a:t> </a:t>
            </a:r>
            <a:r>
              <a:rPr lang="en-GB" sz="2000" dirty="0" err="1" smtClean="0"/>
              <a:t>vooral</a:t>
            </a:r>
            <a:r>
              <a:rPr lang="en-GB" sz="2000" dirty="0" smtClean="0"/>
              <a:t> </a:t>
            </a:r>
            <a:r>
              <a:rPr lang="en-GB" sz="2000" dirty="0" err="1" smtClean="0"/>
              <a:t>bij</a:t>
            </a:r>
            <a:r>
              <a:rPr lang="en-GB" sz="2000" dirty="0" smtClean="0"/>
              <a:t> </a:t>
            </a:r>
            <a:r>
              <a:rPr lang="en-GB" sz="2000" dirty="0" err="1" smtClean="0"/>
              <a:t>oudere</a:t>
            </a:r>
            <a:r>
              <a:rPr lang="en-GB" sz="2000" dirty="0" smtClean="0"/>
              <a:t> studies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Inverse </a:t>
            </a:r>
            <a:r>
              <a:rPr lang="en-GB" sz="2000" dirty="0" err="1" smtClean="0"/>
              <a:t>relatie</a:t>
            </a:r>
            <a:r>
              <a:rPr lang="en-GB" sz="2000" dirty="0" smtClean="0"/>
              <a:t> </a:t>
            </a:r>
            <a:r>
              <a:rPr lang="en-GB" sz="2000" dirty="0" err="1" smtClean="0"/>
              <a:t>tussen</a:t>
            </a:r>
            <a:r>
              <a:rPr lang="en-GB" sz="2000" dirty="0" smtClean="0"/>
              <a:t> ROI en </a:t>
            </a:r>
            <a:r>
              <a:rPr lang="en-GB" sz="2000" dirty="0" err="1" smtClean="0"/>
              <a:t>kwaliteit</a:t>
            </a:r>
            <a:r>
              <a:rPr lang="en-GB" sz="2000" dirty="0" smtClean="0"/>
              <a:t> van de </a:t>
            </a:r>
            <a:r>
              <a:rPr lang="en-GB" sz="2000" dirty="0" err="1" smtClean="0"/>
              <a:t>studie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Kosteneffectiviteit</a:t>
            </a:r>
            <a:r>
              <a:rPr lang="en-GB" sz="2000" dirty="0" smtClean="0"/>
              <a:t> </a:t>
            </a:r>
            <a:r>
              <a:rPr lang="en-GB" sz="2000" dirty="0" err="1" smtClean="0"/>
              <a:t>hangt</a:t>
            </a:r>
            <a:r>
              <a:rPr lang="en-GB" sz="2000" dirty="0" smtClean="0"/>
              <a:t> </a:t>
            </a:r>
            <a:r>
              <a:rPr lang="en-GB" sz="2000" dirty="0" err="1" smtClean="0"/>
              <a:t>samen</a:t>
            </a:r>
            <a:r>
              <a:rPr lang="en-GB" sz="2000" dirty="0" smtClean="0"/>
              <a:t> met </a:t>
            </a:r>
            <a:r>
              <a:rPr lang="en-GB" sz="2000" dirty="0" err="1" smtClean="0"/>
              <a:t>effici</a:t>
            </a:r>
            <a:r>
              <a:rPr lang="en-GB" sz="2000" dirty="0" err="1" smtClean="0"/>
              <a:t>ënte</a:t>
            </a:r>
            <a:r>
              <a:rPr lang="en-GB" sz="2000" dirty="0" smtClean="0"/>
              <a:t> </a:t>
            </a:r>
            <a:r>
              <a:rPr lang="en-GB" sz="2000" b="1" dirty="0" err="1" smtClean="0"/>
              <a:t>identificatie</a:t>
            </a:r>
            <a:r>
              <a:rPr lang="en-GB" sz="2000" dirty="0" smtClean="0"/>
              <a:t> van </a:t>
            </a:r>
            <a:r>
              <a:rPr lang="en-GB" sz="2000" b="1" dirty="0" err="1" smtClean="0"/>
              <a:t>risicogroepen</a:t>
            </a:r>
            <a:r>
              <a:rPr lang="en-GB" sz="2000" dirty="0" smtClean="0"/>
              <a:t> en met </a:t>
            </a:r>
            <a:r>
              <a:rPr lang="en-GB" sz="2000" b="1" dirty="0" err="1" smtClean="0"/>
              <a:t>vroegtijdige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interventie</a:t>
            </a:r>
            <a:endParaRPr lang="en-GB" sz="2000" b="1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Veelal</a:t>
            </a:r>
            <a:r>
              <a:rPr lang="en-GB" sz="2000" dirty="0" smtClean="0"/>
              <a:t> </a:t>
            </a:r>
            <a:r>
              <a:rPr lang="en-GB" sz="2000" dirty="0" err="1" smtClean="0"/>
              <a:t>positieve</a:t>
            </a:r>
            <a:r>
              <a:rPr lang="en-GB" sz="2000" dirty="0" smtClean="0"/>
              <a:t> </a:t>
            </a:r>
            <a:r>
              <a:rPr lang="en-GB" sz="2000" dirty="0" err="1" smtClean="0"/>
              <a:t>economische</a:t>
            </a:r>
            <a:r>
              <a:rPr lang="en-GB" sz="2000" dirty="0" smtClean="0"/>
              <a:t> </a:t>
            </a:r>
            <a:r>
              <a:rPr lang="en-GB" sz="2000" dirty="0" err="1" smtClean="0"/>
              <a:t>resultaten</a:t>
            </a:r>
            <a:r>
              <a:rPr lang="en-GB" sz="2000" dirty="0" smtClean="0"/>
              <a:t> </a:t>
            </a:r>
            <a:r>
              <a:rPr lang="en-GB" sz="2000" dirty="0" err="1" smtClean="0"/>
              <a:t>voor</a:t>
            </a:r>
            <a:r>
              <a:rPr lang="en-GB" sz="2000" dirty="0" smtClean="0"/>
              <a:t> </a:t>
            </a:r>
            <a:r>
              <a:rPr lang="en-GB" sz="2000" b="1" dirty="0" err="1" smtClean="0"/>
              <a:t>ergonomische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interventies</a:t>
            </a:r>
            <a:r>
              <a:rPr lang="en-GB" sz="2000" dirty="0" smtClean="0"/>
              <a:t>, </a:t>
            </a:r>
            <a:r>
              <a:rPr lang="en-GB" sz="2000" b="1" dirty="0" err="1" smtClean="0"/>
              <a:t>arbeidshervatting</a:t>
            </a:r>
            <a:r>
              <a:rPr lang="en-GB" sz="2000" dirty="0" smtClean="0"/>
              <a:t> en </a:t>
            </a:r>
            <a:r>
              <a:rPr lang="en-GB" sz="2000" b="1" dirty="0" err="1" smtClean="0"/>
              <a:t>vaccinatie</a:t>
            </a:r>
            <a:r>
              <a:rPr lang="en-GB" sz="2000" b="1" dirty="0" smtClean="0"/>
              <a:t> van </a:t>
            </a:r>
            <a:r>
              <a:rPr lang="en-GB" sz="2000" b="1" dirty="0" err="1" smtClean="0"/>
              <a:t>risicoberoepen</a:t>
            </a:r>
            <a:endParaRPr lang="en-GB" sz="2000" b="1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Resultaten</a:t>
            </a:r>
            <a:r>
              <a:rPr lang="en-GB" sz="2000" dirty="0" smtClean="0"/>
              <a:t> </a:t>
            </a:r>
            <a:r>
              <a:rPr lang="en-GB" sz="2000" dirty="0" err="1" smtClean="0"/>
              <a:t>voor</a:t>
            </a:r>
            <a:r>
              <a:rPr lang="en-GB" sz="2000" dirty="0" smtClean="0"/>
              <a:t> </a:t>
            </a:r>
            <a:r>
              <a:rPr lang="en-GB" sz="2000" dirty="0" err="1" smtClean="0"/>
              <a:t>gezondheidspromotie</a:t>
            </a:r>
            <a:r>
              <a:rPr lang="en-GB" sz="2000" dirty="0" smtClean="0"/>
              <a:t> minder </a:t>
            </a:r>
            <a:r>
              <a:rPr lang="en-GB" sz="2000" dirty="0" err="1" smtClean="0"/>
              <a:t>overtuigend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Vele</a:t>
            </a:r>
            <a:r>
              <a:rPr lang="en-GB" sz="2000" dirty="0" smtClean="0"/>
              <a:t> case studies </a:t>
            </a:r>
            <a:r>
              <a:rPr lang="en-GB" sz="2000" dirty="0" err="1" smtClean="0"/>
              <a:t>tonen</a:t>
            </a:r>
            <a:r>
              <a:rPr lang="en-GB" sz="2000" dirty="0" smtClean="0"/>
              <a:t> </a:t>
            </a:r>
            <a:r>
              <a:rPr lang="en-GB" sz="2000" dirty="0" err="1" smtClean="0"/>
              <a:t>rentabiliteit</a:t>
            </a:r>
            <a:r>
              <a:rPr lang="en-GB" sz="2000" dirty="0" smtClean="0"/>
              <a:t> </a:t>
            </a:r>
            <a:r>
              <a:rPr lang="en-GB" sz="2000" dirty="0" err="1" smtClean="0"/>
              <a:t>aan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5 </a:t>
            </a:r>
            <a:r>
              <a:rPr lang="en-GB" sz="2000" dirty="0" err="1" smtClean="0"/>
              <a:t>jaar</a:t>
            </a:r>
            <a:endParaRPr lang="en-GB" sz="2000" dirty="0" smtClean="0"/>
          </a:p>
          <a:p>
            <a:endParaRPr lang="en-GB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900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Algemene</a:t>
            </a:r>
            <a:r>
              <a:rPr lang="en-GB" sz="3200" dirty="0" smtClean="0"/>
              <a:t> </a:t>
            </a:r>
            <a:r>
              <a:rPr lang="en-GB" sz="3200" dirty="0" err="1" smtClean="0"/>
              <a:t>beschouwingen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0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550A2B1-892B-4949-8FCD-C87B7AC0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9C3E995D-CE89-4A01-BCAB-6C09DAE90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83089"/>
              </p:ext>
            </p:extLst>
          </p:nvPr>
        </p:nvGraphicFramePr>
        <p:xfrm>
          <a:off x="755576" y="1556792"/>
          <a:ext cx="7632848" cy="374507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4157618257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287087290"/>
                    </a:ext>
                  </a:extLst>
                </a:gridCol>
              </a:tblGrid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</a:rPr>
                        <a:t>Ergonomic interventions</a:t>
                      </a:r>
                      <a:endParaRPr lang="nl-BE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ROI</a:t>
                      </a:r>
                      <a:endParaRPr lang="nl-BE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54595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Safe resident handling program in nursing homes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Lahiri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Latif</a:t>
                      </a:r>
                      <a:r>
                        <a:rPr lang="en-GB" sz="1400" dirty="0">
                          <a:effectLst/>
                        </a:rPr>
                        <a:t>, &amp; </a:t>
                      </a:r>
                      <a:r>
                        <a:rPr lang="en-GB" sz="1400" dirty="0" err="1">
                          <a:effectLst/>
                        </a:rPr>
                        <a:t>Punnett</a:t>
                      </a:r>
                      <a:r>
                        <a:rPr lang="en-GB" sz="1400" dirty="0">
                          <a:effectLst/>
                        </a:rPr>
                        <a:t>, 2013)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1,08</a:t>
                      </a:r>
                      <a:endParaRPr lang="nl-BE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609112273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Training intervention in the manual material handling sector of developing countries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Lahiri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Tempesti</a:t>
                      </a:r>
                      <a:r>
                        <a:rPr lang="en-GB" sz="1400" dirty="0">
                          <a:effectLst/>
                        </a:rPr>
                        <a:t>, &amp; </a:t>
                      </a:r>
                      <a:r>
                        <a:rPr lang="en-GB" sz="1400" dirty="0" err="1">
                          <a:effectLst/>
                        </a:rPr>
                        <a:t>Gangopadhyay</a:t>
                      </a:r>
                      <a:r>
                        <a:rPr lang="en-GB" sz="1400" dirty="0">
                          <a:effectLst/>
                        </a:rPr>
                        <a:t>, 2016)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9,10</a:t>
                      </a:r>
                      <a:endParaRPr lang="nl-BE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526707943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Integrated care for sick listed patients with chronic low back pain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Lambeek</a:t>
                      </a:r>
                      <a:r>
                        <a:rPr lang="en-GB" sz="1400" dirty="0">
                          <a:effectLst/>
                        </a:rPr>
                        <a:t> et al., 2010)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26,00</a:t>
                      </a:r>
                      <a:endParaRPr lang="nl-BE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486327954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Participatory ergonomics process in an auto parts manufacturer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Tompa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Dolinschi</a:t>
                      </a:r>
                      <a:r>
                        <a:rPr lang="en-GB" sz="1400" dirty="0">
                          <a:effectLst/>
                        </a:rPr>
                        <a:t>, &amp; Laing, 2009)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9,62</a:t>
                      </a:r>
                      <a:endParaRPr lang="nl-BE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23466013"/>
                  </a:ext>
                </a:extLst>
              </a:tr>
              <a:tr h="62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Participatory ergonomics intervention in a textile plant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Tompa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Dolinschi</a:t>
                      </a:r>
                      <a:r>
                        <a:rPr lang="en-GB" sz="1400" dirty="0">
                          <a:effectLst/>
                        </a:rPr>
                        <a:t>, &amp; </a:t>
                      </a:r>
                      <a:r>
                        <a:rPr lang="en-GB" sz="1400" dirty="0" err="1">
                          <a:effectLst/>
                        </a:rPr>
                        <a:t>Natale</a:t>
                      </a:r>
                      <a:r>
                        <a:rPr lang="en-GB" sz="1400" dirty="0">
                          <a:effectLst/>
                        </a:rPr>
                        <a:t>, 2013)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4,48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682838665"/>
                  </a:ext>
                </a:extLst>
              </a:tr>
            </a:tbl>
          </a:graphicData>
        </a:graphic>
      </p:graphicFrame>
      <p:sp>
        <p:nvSpPr>
          <p:cNvPr id="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Concrete </a:t>
            </a:r>
            <a:r>
              <a:rPr lang="en-GB" dirty="0" err="1" smtClean="0"/>
              <a:t>voorbeelden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0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CADEB3-0CB8-48B4-B341-D64465F7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178D4ED2-93C5-4500-89B7-AE341F92A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463"/>
              </p:ext>
            </p:extLst>
          </p:nvPr>
        </p:nvGraphicFramePr>
        <p:xfrm>
          <a:off x="899592" y="620688"/>
          <a:ext cx="7272808" cy="16188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98974283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79701876"/>
                    </a:ext>
                  </a:extLst>
                </a:gridCol>
              </a:tblGrid>
              <a:tr h="55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</a:rPr>
                        <a:t>RTW / disability management</a:t>
                      </a:r>
                      <a:endParaRPr lang="nl-BE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ROI</a:t>
                      </a:r>
                      <a:endParaRPr lang="nl-BE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0085787"/>
                  </a:ext>
                </a:extLst>
              </a:tr>
              <a:tr h="55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Early team-based biomedical and cognitive-behaviour intervention for long-term pain-related sickness absence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Ektor</a:t>
                      </a:r>
                      <a:r>
                        <a:rPr lang="en-GB" sz="1400" dirty="0">
                          <a:effectLst/>
                        </a:rPr>
                        <a:t>-Andersen, </a:t>
                      </a:r>
                      <a:r>
                        <a:rPr lang="en-GB" sz="1400" dirty="0" err="1">
                          <a:effectLst/>
                        </a:rPr>
                        <a:t>Ingvarsson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Kullendorff</a:t>
                      </a:r>
                      <a:r>
                        <a:rPr lang="en-GB" sz="1400" dirty="0">
                          <a:effectLst/>
                        </a:rPr>
                        <a:t>, &amp; </a:t>
                      </a:r>
                      <a:r>
                        <a:rPr lang="en-GB" sz="1400" dirty="0" err="1">
                          <a:effectLst/>
                        </a:rPr>
                        <a:t>Ørbæk</a:t>
                      </a:r>
                      <a:r>
                        <a:rPr lang="en-GB" sz="1400" dirty="0">
                          <a:effectLst/>
                        </a:rPr>
                        <a:t>, 2008)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0,00</a:t>
                      </a:r>
                      <a:endParaRPr lang="nl-BE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84320822"/>
                  </a:ext>
                </a:extLst>
              </a:tr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Shell disability management program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Wendt, Tsai, </a:t>
                      </a:r>
                      <a:r>
                        <a:rPr lang="en-GB" sz="1400" dirty="0" err="1">
                          <a:effectLst/>
                        </a:rPr>
                        <a:t>Bhojani</a:t>
                      </a:r>
                      <a:r>
                        <a:rPr lang="en-GB" sz="1400" dirty="0">
                          <a:effectLst/>
                        </a:rPr>
                        <a:t>, &amp; Cameron, 2010)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1,37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506247508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68887"/>
              </p:ext>
            </p:extLst>
          </p:nvPr>
        </p:nvGraphicFramePr>
        <p:xfrm>
          <a:off x="899592" y="3861048"/>
          <a:ext cx="7272808" cy="9660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64696"/>
                <a:gridCol w="1008112"/>
              </a:tblGrid>
              <a:tr h="41399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Environment enhancement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ROI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</a:tr>
              <a:tr h="55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Workplace engineering noise control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Lahiri</a:t>
                      </a:r>
                      <a:r>
                        <a:rPr lang="en-GB" sz="1400" dirty="0">
                          <a:effectLst/>
                        </a:rPr>
                        <a:t>, Low, &amp; Barry, 2011)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</a:rPr>
                        <a:t>0,40</a:t>
                      </a:r>
                      <a:endParaRPr lang="nl-BE" sz="1400" b="1" dirty="0" smtClean="0">
                        <a:effectLst/>
                      </a:endParaRPr>
                    </a:p>
                    <a:p>
                      <a:endParaRPr lang="en-GB" dirty="0"/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71298"/>
              </p:ext>
            </p:extLst>
          </p:nvPr>
        </p:nvGraphicFramePr>
        <p:xfrm>
          <a:off x="899592" y="2420888"/>
          <a:ext cx="7272808" cy="126743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03277"/>
                <a:gridCol w="1069531"/>
              </a:tblGrid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nl-BE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endParaRPr lang="nl-BE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</a:tr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Work-Family Intervention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Barbosa et al., 2015)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1,68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Protecting and promoting mental health of nurses in the hospital setting (</a:t>
                      </a:r>
                      <a:r>
                        <a:rPr lang="en-GB" sz="1400" dirty="0" err="1">
                          <a:effectLst/>
                        </a:rPr>
                        <a:t>Noben</a:t>
                      </a:r>
                      <a:r>
                        <a:rPr lang="en-GB" sz="1400" dirty="0">
                          <a:effectLst/>
                        </a:rPr>
                        <a:t> et al., 2015)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10,17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59359"/>
              </p:ext>
            </p:extLst>
          </p:nvPr>
        </p:nvGraphicFramePr>
        <p:xfrm>
          <a:off x="899592" y="5013176"/>
          <a:ext cx="7272808" cy="126743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2575"/>
                <a:gridCol w="1180233"/>
              </a:tblGrid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effectLst/>
                        </a:rPr>
                        <a:t>Vaccination</a:t>
                      </a:r>
                      <a:endParaRPr lang="nl-BE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dirty="0" smtClean="0">
                          <a:solidFill>
                            <a:srgbClr val="FFFFFF"/>
                          </a:solidFill>
                          <a:effectLst/>
                        </a:rPr>
                        <a:t>ROI</a:t>
                      </a:r>
                      <a:endParaRPr lang="nl-BE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</a:tr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Influenza vaccination in healthy working adults in Russia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At’kov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Azarov</a:t>
                      </a:r>
                      <a:r>
                        <a:rPr lang="en-GB" sz="1400" dirty="0">
                          <a:effectLst/>
                        </a:rPr>
                        <a:t>, Zhukov, </a:t>
                      </a:r>
                      <a:r>
                        <a:rPr lang="en-GB" sz="1400" dirty="0" err="1">
                          <a:effectLst/>
                        </a:rPr>
                        <a:t>Nicoloyannis</a:t>
                      </a:r>
                      <a:r>
                        <a:rPr lang="en-GB" sz="1400" dirty="0">
                          <a:effectLst/>
                        </a:rPr>
                        <a:t>, &amp; Durand, 2011)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3,23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13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Vaccination against influenza among the Clermont-Ferrand University Hospital staff (</a:t>
                      </a:r>
                      <a:r>
                        <a:rPr lang="en-GB" sz="1400" dirty="0" err="1">
                          <a:effectLst/>
                        </a:rPr>
                        <a:t>Dutheil</a:t>
                      </a:r>
                      <a:r>
                        <a:rPr lang="en-GB" sz="1400" dirty="0">
                          <a:effectLst/>
                        </a:rPr>
                        <a:t> et al., 2008)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3,12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50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49A0798-7D3E-4381-A9CF-81EC3A65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CDD0D1CC-02F7-45D1-A586-44B6271D7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359739"/>
              </p:ext>
            </p:extLst>
          </p:nvPr>
        </p:nvGraphicFramePr>
        <p:xfrm>
          <a:off x="683568" y="1268757"/>
          <a:ext cx="7632848" cy="46891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17844">
                  <a:extLst>
                    <a:ext uri="{9D8B030D-6E8A-4147-A177-3AD203B41FA5}">
                      <a16:colId xmlns="" xmlns:a16="http://schemas.microsoft.com/office/drawing/2014/main" val="1169130708"/>
                    </a:ext>
                  </a:extLst>
                </a:gridCol>
                <a:gridCol w="715004">
                  <a:extLst>
                    <a:ext uri="{9D8B030D-6E8A-4147-A177-3AD203B41FA5}">
                      <a16:colId xmlns="" xmlns:a16="http://schemas.microsoft.com/office/drawing/2014/main" val="1986355048"/>
                    </a:ext>
                  </a:extLst>
                </a:gridCol>
              </a:tblGrid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HEALTH PROMOTION PROGRAMMES</a:t>
                      </a:r>
                      <a:endParaRPr lang="nl-B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ROI</a:t>
                      </a:r>
                      <a:endParaRPr lang="nl-B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932660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Obesity management worksite health promotion program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K. M. Baker et al., 2008)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0,17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184713510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A comprehensive worksite wellness program in Austin, Texas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Davis et al., 2009)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1,43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728081188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comprehensive population health management program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Jessica </a:t>
                      </a:r>
                      <a:r>
                        <a:rPr lang="en-GB" sz="1400" dirty="0" err="1">
                          <a:effectLst/>
                        </a:rPr>
                        <a:t>Grossmeier</a:t>
                      </a:r>
                      <a:r>
                        <a:rPr lang="en-GB" sz="1400" dirty="0">
                          <a:effectLst/>
                        </a:rPr>
                        <a:t> et al., 2013)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2,00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74441578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Health promotion at Johnson &amp; Johnson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Henke, </a:t>
                      </a:r>
                      <a:r>
                        <a:rPr lang="en-GB" sz="1400" dirty="0" err="1">
                          <a:effectLst/>
                        </a:rPr>
                        <a:t>Goetzel</a:t>
                      </a:r>
                      <a:r>
                        <a:rPr lang="en-GB" sz="1400" dirty="0">
                          <a:effectLst/>
                        </a:rPr>
                        <a:t>, McHugh, &amp; Isaac, 2011)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2,92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20196152"/>
                  </a:ext>
                </a:extLst>
              </a:tr>
              <a:tr h="40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PHLAME wellness programme for </a:t>
                      </a:r>
                      <a:r>
                        <a:rPr lang="en-GB" sz="1400" dirty="0" err="1">
                          <a:effectLst/>
                        </a:rPr>
                        <a:t>firefighters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Kuehl</a:t>
                      </a:r>
                      <a:r>
                        <a:rPr lang="en-GB" sz="1400" dirty="0">
                          <a:effectLst/>
                        </a:rPr>
                        <a:t> et al., 2013) 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2,23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298119716"/>
                  </a:ext>
                </a:extLst>
              </a:tr>
              <a:tr h="40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Physician-organized wellness regime (POWR)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Leffer</a:t>
                      </a:r>
                      <a:r>
                        <a:rPr lang="en-GB" sz="1400" dirty="0">
                          <a:effectLst/>
                        </a:rPr>
                        <a:t> &amp; </a:t>
                      </a:r>
                      <a:r>
                        <a:rPr lang="en-GB" sz="1400" dirty="0" err="1">
                          <a:effectLst/>
                        </a:rPr>
                        <a:t>Grizzell</a:t>
                      </a:r>
                      <a:r>
                        <a:rPr lang="en-GB" sz="1400" dirty="0">
                          <a:effectLst/>
                        </a:rPr>
                        <a:t>, 2010)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3,42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436696398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Worksite Wellness Program for a Large Multistate Retail Grocery Organization (Light, Kline, </a:t>
                      </a:r>
                      <a:r>
                        <a:rPr lang="en-GB" sz="1400" dirty="0" err="1">
                          <a:effectLst/>
                        </a:rPr>
                        <a:t>Drosky</a:t>
                      </a:r>
                      <a:r>
                        <a:rPr lang="en-GB" sz="1400" dirty="0">
                          <a:effectLst/>
                        </a:rPr>
                        <a:t>, &amp; Chapman, 2015)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3,33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96771541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Healthy Lifestyle Incentive Program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Merrill, Hyatt, </a:t>
                      </a:r>
                      <a:r>
                        <a:rPr lang="en-GB" sz="1400" dirty="0" err="1">
                          <a:effectLst/>
                        </a:rPr>
                        <a:t>Aldana</a:t>
                      </a:r>
                      <a:r>
                        <a:rPr lang="en-GB" sz="1400" dirty="0">
                          <a:effectLst/>
                        </a:rPr>
                        <a:t>, &amp; </a:t>
                      </a:r>
                      <a:r>
                        <a:rPr lang="en-GB" sz="1400" dirty="0" err="1">
                          <a:effectLst/>
                        </a:rPr>
                        <a:t>Kinnersley</a:t>
                      </a:r>
                      <a:r>
                        <a:rPr lang="en-GB" sz="1400" dirty="0">
                          <a:effectLst/>
                        </a:rPr>
                        <a:t>, 2011)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2,84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042848171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Worksite wellness intervention aimed at cardiac risk factors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>
                          <a:effectLst/>
                        </a:rPr>
                        <a:t>Milani</a:t>
                      </a:r>
                      <a:r>
                        <a:rPr lang="en-GB" sz="1400" dirty="0">
                          <a:effectLst/>
                        </a:rPr>
                        <a:t> &amp; </a:t>
                      </a:r>
                      <a:r>
                        <a:rPr lang="en-GB" sz="1400" dirty="0" err="1">
                          <a:effectLst/>
                        </a:rPr>
                        <a:t>Lavie</a:t>
                      </a:r>
                      <a:r>
                        <a:rPr lang="en-GB" sz="1400" dirty="0">
                          <a:effectLst/>
                        </a:rPr>
                        <a:t>, 2009)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5,00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267328829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Employee health enhancement program at a Midwest utility company </a:t>
                      </a:r>
                      <a:r>
                        <a:rPr lang="en-GB" sz="1400" dirty="0" smtClean="0">
                          <a:effectLst/>
                        </a:rPr>
                        <a:t/>
                      </a:r>
                      <a:br>
                        <a:rPr lang="en-GB" sz="1400" dirty="0" smtClean="0">
                          <a:effectLst/>
                        </a:rPr>
                      </a:b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Yen, Schultz, Schaefer, Bloomberg, &amp; </a:t>
                      </a:r>
                      <a:r>
                        <a:rPr lang="en-GB" sz="1400" dirty="0" err="1">
                          <a:effectLst/>
                        </a:rPr>
                        <a:t>Edington</a:t>
                      </a:r>
                      <a:r>
                        <a:rPr lang="en-GB" sz="1400" dirty="0">
                          <a:effectLst/>
                        </a:rPr>
                        <a:t>, 2010)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0,05</a:t>
                      </a:r>
                      <a:endParaRPr lang="nl-B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98570163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Concrete </a:t>
            </a:r>
            <a:r>
              <a:rPr lang="en-GB" dirty="0" err="1" smtClean="0"/>
              <a:t>voorbeelden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56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C5B548A-15AB-4A52-8DD0-11DF0909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4D32D60-2B8E-4312-8256-3F142372D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40044"/>
              </p:ext>
            </p:extLst>
          </p:nvPr>
        </p:nvGraphicFramePr>
        <p:xfrm>
          <a:off x="954360" y="586036"/>
          <a:ext cx="7506072" cy="583004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802944">
                  <a:extLst>
                    <a:ext uri="{9D8B030D-6E8A-4147-A177-3AD203B41FA5}">
                      <a16:colId xmlns="" xmlns:a16="http://schemas.microsoft.com/office/drawing/2014/main" val="3488697981"/>
                    </a:ext>
                  </a:extLst>
                </a:gridCol>
                <a:gridCol w="703128">
                  <a:extLst>
                    <a:ext uri="{9D8B030D-6E8A-4147-A177-3AD203B41FA5}">
                      <a16:colId xmlns="" xmlns:a16="http://schemas.microsoft.com/office/drawing/2014/main" val="3306450175"/>
                    </a:ext>
                  </a:extLst>
                </a:gridCol>
              </a:tblGrid>
              <a:tr h="33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FFFF"/>
                          </a:solidFill>
                          <a:effectLst/>
                        </a:rPr>
                        <a:t>Combinations of intervention types</a:t>
                      </a:r>
                      <a:endParaRPr lang="nl-BE" sz="1600" dirty="0" smtClean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</a:rPr>
                        <a:t>ROI</a:t>
                      </a:r>
                      <a:endParaRPr lang="nl-BE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0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401672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Coherence and health care cost--RCA actuarial study: a cost-effectiveness cohort study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Bedell</a:t>
                      </a:r>
                      <a:r>
                        <a:rPr lang="en-GB" sz="1100" dirty="0">
                          <a:effectLst/>
                        </a:rPr>
                        <a:t>, 2010)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0,95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447467099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Nurse practitioner services (Chenoweth, Martin, Pankowski, &amp; Raymond, 2008)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4,35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250420810"/>
                  </a:ext>
                </a:extLst>
              </a:tr>
              <a:tr h="28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Workplace Health Promotion and Wellness Programs (Dement, Epling, Joyner, &amp; Cavanaugh, 2015)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1,53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25967434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 health risk management program offered to small Colorado-based employers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Goetzel</a:t>
                      </a:r>
                      <a:r>
                        <a:rPr lang="en-GB" sz="1100" dirty="0">
                          <a:effectLst/>
                        </a:rPr>
                        <a:t> et al., 2014)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1,03</a:t>
                      </a:r>
                      <a:endParaRPr lang="nl-BE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86272872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BP DownShift Program on blood pressure control among commercial driver license employees (Greene et al., 2009)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3,42</a:t>
                      </a:r>
                      <a:endParaRPr lang="nl-BE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54898203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 socio-technical intervention in a Brazilian footwear company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Guimarães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Ribeiro</a:t>
                      </a:r>
                      <a:r>
                        <a:rPr lang="en-GB" sz="1100" dirty="0">
                          <a:effectLst/>
                        </a:rPr>
                        <a:t>, &amp; Renner, 2012)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6,20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792279563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Comprehensive mental health prevention programs in Japanese workplaces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Iijima</a:t>
                      </a:r>
                      <a:r>
                        <a:rPr lang="en-GB" sz="1100" dirty="0">
                          <a:effectLst/>
                        </a:rPr>
                        <a:t>, Yokoyama, Kitamura, Fukuda, &amp; </a:t>
                      </a:r>
                      <a:r>
                        <a:rPr lang="en-GB" sz="1100" dirty="0" err="1">
                          <a:effectLst/>
                        </a:rPr>
                        <a:t>Inaba</a:t>
                      </a:r>
                      <a:r>
                        <a:rPr lang="en-GB" sz="1100" dirty="0">
                          <a:effectLst/>
                        </a:rPr>
                        <a:t>, 2013)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0,55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64632232"/>
                  </a:ext>
                </a:extLst>
              </a:tr>
              <a:tr h="28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Population health improvement at a Midwest regional hospital employer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Long &amp; Sheehan, 2010)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1,87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24206672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Peer-based workplace substance abuse prevention coupled with random testing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Miller, </a:t>
                      </a:r>
                      <a:r>
                        <a:rPr lang="en-GB" sz="1100" dirty="0" err="1">
                          <a:effectLst/>
                        </a:rPr>
                        <a:t>Zaloshnja</a:t>
                      </a:r>
                      <a:r>
                        <a:rPr lang="en-GB" sz="1100" dirty="0">
                          <a:effectLst/>
                        </a:rPr>
                        <a:t>, &amp; Spicer, 2007)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25,4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84664848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Health promotion program (Mills, Kessler, Cooper, &amp; Sullivan, 2007)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27,7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44131479"/>
                  </a:ext>
                </a:extLst>
              </a:tr>
              <a:tr h="28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Highmark employee wellness programs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Naydeck</a:t>
                      </a:r>
                      <a:r>
                        <a:rPr lang="en-GB" sz="1100" dirty="0">
                          <a:effectLst/>
                        </a:rPr>
                        <a:t>, Pearson, </a:t>
                      </a:r>
                      <a:r>
                        <a:rPr lang="en-GB" sz="1100" dirty="0" err="1">
                          <a:effectLst/>
                        </a:rPr>
                        <a:t>Ozminkowski</a:t>
                      </a:r>
                      <a:r>
                        <a:rPr lang="en-GB" sz="1100" dirty="0">
                          <a:effectLst/>
                        </a:rPr>
                        <a:t>, Day, &amp; </a:t>
                      </a:r>
                      <a:r>
                        <a:rPr lang="en-GB" sz="1100" dirty="0" err="1">
                          <a:effectLst/>
                        </a:rPr>
                        <a:t>Goetzel</a:t>
                      </a:r>
                      <a:r>
                        <a:rPr lang="en-GB" sz="1100" dirty="0">
                          <a:effectLst/>
                        </a:rPr>
                        <a:t>, 2008)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0,27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030844719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Health promotion program of 3 years: Evidence from the university of Minnesota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Nyman, Abraham, Jeffery, &amp; </a:t>
                      </a:r>
                      <a:r>
                        <a:rPr lang="en-GB" sz="1100" dirty="0" err="1">
                          <a:effectLst/>
                        </a:rPr>
                        <a:t>Barleen</a:t>
                      </a:r>
                      <a:r>
                        <a:rPr lang="en-GB" sz="1100" dirty="0">
                          <a:effectLst/>
                        </a:rPr>
                        <a:t>, 2012)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0,46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42465407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Unit-based health promotion activities for nurses (Palumbo, Sikorski, &amp; Liberty, 2013)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0,49</a:t>
                      </a:r>
                      <a:endParaRPr lang="nl-BE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02061907"/>
                  </a:ext>
                </a:extLst>
              </a:tr>
              <a:tr h="42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Health risk assessments, lifestyle management, disease management, depression management, and nurseline in a large financial services corporation (Serxner, Alberti, &amp; Weinberger, 2012)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1,45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459117111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Occupational health intervention programme for workers at high risk for sickness absence </a:t>
                      </a:r>
                      <a:r>
                        <a:rPr lang="en-GB" sz="1100" dirty="0" smtClean="0">
                          <a:effectLst/>
                        </a:rPr>
                        <a:t/>
                      </a:r>
                      <a:br>
                        <a:rPr lang="en-GB" sz="1100" dirty="0" smtClean="0">
                          <a:effectLst/>
                        </a:rPr>
                      </a:b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 err="1">
                          <a:effectLst/>
                        </a:rPr>
                        <a:t>Taimela</a:t>
                      </a:r>
                      <a:r>
                        <a:rPr lang="en-GB" sz="1100" dirty="0">
                          <a:effectLst/>
                        </a:rPr>
                        <a:t> et al., 2008)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3,47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487294133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Worksite primary care program (Turner, 2010)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6,00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083272332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Worksite clinic performance (Tao et al., 2009)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1,60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20912137"/>
                  </a:ext>
                </a:extLst>
              </a:tr>
              <a:tr h="21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Online disease management program (Schwartz et al., 2010)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3,20</a:t>
                      </a:r>
                      <a:endParaRPr lang="nl-B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38864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96752"/>
            <a:ext cx="8334000" cy="900000"/>
          </a:xfrm>
        </p:spPr>
        <p:txBody>
          <a:bodyPr>
            <a:normAutofit fontScale="90000"/>
          </a:bodyPr>
          <a:lstStyle/>
          <a:p>
            <a:r>
              <a:rPr lang="nl-BE" sz="3200" dirty="0" smtClean="0"/>
              <a:t>Bevinding 3: </a:t>
            </a:r>
            <a:r>
              <a:rPr lang="nl-BE" sz="3200" dirty="0" smtClean="0"/>
              <a:t>methodologische verbetering is wenselijk</a:t>
            </a:r>
            <a:endParaRPr lang="nl-BE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r>
              <a:rPr lang="nl-BE" sz="2000" dirty="0" smtClean="0"/>
              <a:t>Studieontwerp: </a:t>
            </a:r>
          </a:p>
          <a:p>
            <a:pPr lvl="1"/>
            <a:r>
              <a:rPr lang="nl-BE" sz="1600" dirty="0" smtClean="0"/>
              <a:t>gebrek aan randomizering, controle groep</a:t>
            </a:r>
          </a:p>
          <a:p>
            <a:pPr lvl="1"/>
            <a:r>
              <a:rPr lang="nl-BE" sz="1600" dirty="0" smtClean="0"/>
              <a:t>Contaminatie tussen controle en behandelde groep</a:t>
            </a:r>
          </a:p>
          <a:p>
            <a:pPr lvl="1"/>
            <a:r>
              <a:rPr lang="nl-BE" sz="1600" dirty="0" smtClean="0"/>
              <a:t>Selectie bias bij deelnemers: gemotiveerde deelnemers</a:t>
            </a:r>
          </a:p>
          <a:p>
            <a:pPr lvl="1"/>
            <a:r>
              <a:rPr lang="nl-BE" sz="1600" dirty="0" smtClean="0"/>
              <a:t>Attritie </a:t>
            </a:r>
            <a:r>
              <a:rPr lang="nl-BE" sz="1600" dirty="0" smtClean="0"/>
              <a:t>bias: ongelijke dropout rates tussen beide groepen</a:t>
            </a:r>
            <a:endParaRPr lang="nl-BE" sz="1600" dirty="0" smtClean="0"/>
          </a:p>
          <a:p>
            <a:r>
              <a:rPr lang="nl-BE" sz="2000" dirty="0"/>
              <a:t>Studietermijn: te korte follow-</a:t>
            </a:r>
            <a:r>
              <a:rPr lang="nl-BE" sz="2000" dirty="0" smtClean="0"/>
              <a:t>up om alle effecten te meten</a:t>
            </a:r>
          </a:p>
          <a:p>
            <a:r>
              <a:rPr lang="nl-BE" sz="2000" dirty="0" smtClean="0"/>
              <a:t>Exclusie van relevante kosten en effecten</a:t>
            </a:r>
            <a:endParaRPr lang="nl-BE" sz="2000" dirty="0"/>
          </a:p>
          <a:p>
            <a:r>
              <a:rPr lang="nl-BE" sz="2000" dirty="0"/>
              <a:t>Meetproblemen voor minder tastbare uitkomsten en </a:t>
            </a:r>
            <a:r>
              <a:rPr lang="nl-BE" sz="2000" dirty="0" smtClean="0"/>
              <a:t>kosten</a:t>
            </a:r>
          </a:p>
          <a:p>
            <a:r>
              <a:rPr lang="nl-BE" sz="2000" dirty="0" smtClean="0"/>
              <a:t>Onvoldoende rekenschap van onzekerheid in observaties en assumpties</a:t>
            </a:r>
          </a:p>
          <a:p>
            <a:r>
              <a:rPr lang="nl-BE" sz="2000" dirty="0" smtClean="0"/>
              <a:t>Inconsistente toepassing van verdiscontering</a:t>
            </a:r>
            <a:endParaRPr lang="nl-BE" sz="2000" dirty="0"/>
          </a:p>
          <a:p>
            <a:r>
              <a:rPr lang="nl-BE" sz="2000" dirty="0"/>
              <a:t>Externe validiteit van </a:t>
            </a:r>
            <a:r>
              <a:rPr lang="nl-BE" sz="2000" dirty="0" smtClean="0"/>
              <a:t>resultaten</a:t>
            </a:r>
          </a:p>
          <a:p>
            <a:r>
              <a:rPr lang="nl-BE" sz="2000" dirty="0" smtClean="0"/>
              <a:t>Publicatie bias</a:t>
            </a:r>
            <a:endParaRPr lang="nl-BE" sz="2000" dirty="0"/>
          </a:p>
          <a:p>
            <a:r>
              <a:rPr lang="nl-BE" sz="2000" dirty="0" smtClean="0"/>
              <a:t>(Hawthorne</a:t>
            </a:r>
            <a:r>
              <a:rPr lang="nl-BE" sz="2000" dirty="0" smtClean="0"/>
              <a:t>-effect: meten heeft soms op zichzelf ook een </a:t>
            </a:r>
            <a:r>
              <a:rPr lang="nl-BE" sz="2000" dirty="0" smtClean="0"/>
              <a:t>effect)</a:t>
            </a:r>
            <a:endParaRPr lang="nl-BE" sz="2000" dirty="0" smtClean="0"/>
          </a:p>
          <a:p>
            <a:pPr marL="0" indent="0">
              <a:buNone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09417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0461"/>
              </p:ext>
            </p:extLst>
          </p:nvPr>
        </p:nvGraphicFramePr>
        <p:xfrm>
          <a:off x="5004048" y="-27384"/>
          <a:ext cx="3816226" cy="428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599178"/>
            <a:ext cx="3960440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B4B4B"/>
                </a:solidFill>
                <a:latin typeface="FS Me Web Regular"/>
              </a:rPr>
              <a:t>Every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 </a:t>
            </a:r>
            <a:r>
              <a:rPr lang="en-US" sz="1600" dirty="0">
                <a:solidFill>
                  <a:srgbClr val="4B4B4B"/>
                </a:solidFill>
                <a:latin typeface="FS Me Web Bold"/>
              </a:rPr>
              <a:t>15 seconds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, </a:t>
            </a:r>
            <a:r>
              <a:rPr lang="en-US" sz="1600" dirty="0">
                <a:solidFill>
                  <a:srgbClr val="4B4B4B"/>
                </a:solidFill>
                <a:latin typeface="FS Me Web Bold"/>
              </a:rPr>
              <a:t>a worker dies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 from a work-related accident or disease. </a:t>
            </a:r>
            <a:endParaRPr lang="en-US" sz="1600" dirty="0" smtClean="0">
              <a:solidFill>
                <a:srgbClr val="4B4B4B"/>
              </a:solidFill>
              <a:latin typeface="FS Me Web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B4B4B"/>
                </a:solidFill>
                <a:latin typeface="FS Me Web Regular"/>
              </a:rPr>
              <a:t>Every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 </a:t>
            </a:r>
            <a:r>
              <a:rPr lang="en-US" sz="1600" dirty="0">
                <a:solidFill>
                  <a:srgbClr val="4B4B4B"/>
                </a:solidFill>
                <a:latin typeface="FS Me Web Bold"/>
              </a:rPr>
              <a:t>15 seconds, 153 workers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 have a </a:t>
            </a:r>
            <a:r>
              <a:rPr lang="en-US" sz="1600" dirty="0">
                <a:solidFill>
                  <a:srgbClr val="4B4B4B"/>
                </a:solidFill>
                <a:latin typeface="FS Me Web Bold"/>
              </a:rPr>
              <a:t>work-related accident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4B4B"/>
                </a:solidFill>
                <a:latin typeface="FS Me Web Regular"/>
              </a:rPr>
              <a:t>Every day, 6,300 people die as a result of occupational accidents or work-related diseases – more than 2.3 million deaths per year. </a:t>
            </a:r>
            <a:endParaRPr lang="en-US" sz="1600" dirty="0" smtClean="0">
              <a:solidFill>
                <a:srgbClr val="4B4B4B"/>
              </a:solidFill>
              <a:latin typeface="FS Me Web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B4B4B"/>
                </a:solidFill>
                <a:latin typeface="FS Me Web Regular"/>
              </a:rPr>
              <a:t>317 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million accidents occur on the job </a:t>
            </a:r>
            <a:r>
              <a:rPr lang="en-US" sz="1600" dirty="0" smtClean="0">
                <a:solidFill>
                  <a:srgbClr val="4B4B4B"/>
                </a:solidFill>
                <a:latin typeface="FS Me Web Regular"/>
              </a:rPr>
              <a:t>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B4B4B"/>
                </a:solidFill>
                <a:latin typeface="FS Me Web Regular"/>
              </a:rPr>
              <a:t>The economic </a:t>
            </a:r>
            <a:r>
              <a:rPr lang="en-US" sz="1600" dirty="0">
                <a:solidFill>
                  <a:srgbClr val="4B4B4B"/>
                </a:solidFill>
                <a:latin typeface="FS Me Web Regular"/>
              </a:rPr>
              <a:t>burden of poor occupational safety and health practices is estimated at </a:t>
            </a:r>
            <a:r>
              <a:rPr lang="en-US" sz="1600" b="1" dirty="0">
                <a:solidFill>
                  <a:srgbClr val="4B4B4B"/>
                </a:solidFill>
                <a:latin typeface="FS Me Web Regular"/>
              </a:rPr>
              <a:t>4 per cent of global Gross Domestic Product each year</a:t>
            </a:r>
            <a:r>
              <a:rPr lang="en-US" sz="1600" b="1" dirty="0" smtClean="0">
                <a:solidFill>
                  <a:srgbClr val="4B4B4B"/>
                </a:solidFill>
                <a:latin typeface="FS Me Web Regular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B4B4B"/>
              </a:solidFill>
              <a:latin typeface="FS Me Web Regular"/>
            </a:endParaRPr>
          </a:p>
          <a:p>
            <a:r>
              <a:rPr lang="en-US" sz="1600" i="1" dirty="0" smtClean="0">
                <a:solidFill>
                  <a:srgbClr val="4B4B4B"/>
                </a:solidFill>
                <a:latin typeface="FS Me Web Regular"/>
              </a:rPr>
              <a:t>International </a:t>
            </a:r>
            <a:r>
              <a:rPr lang="en-US" sz="1600" i="1" dirty="0" err="1" smtClean="0">
                <a:solidFill>
                  <a:srgbClr val="4B4B4B"/>
                </a:solidFill>
                <a:latin typeface="FS Me Web Regular"/>
              </a:rPr>
              <a:t>Labour</a:t>
            </a:r>
            <a:r>
              <a:rPr lang="en-US" sz="1600" i="1" dirty="0" smtClean="0">
                <a:solidFill>
                  <a:srgbClr val="4B4B4B"/>
                </a:solidFill>
                <a:latin typeface="FS Me Web Regular"/>
              </a:rPr>
              <a:t> Organization, 2017</a:t>
            </a:r>
            <a:endParaRPr lang="nl-BE" sz="1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nl-BE" dirty="0" smtClean="0"/>
              <a:t>Een complex verhaal… </a:t>
            </a:r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4499992" y="3645024"/>
            <a:ext cx="4572000" cy="230832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GB" dirty="0"/>
              <a:t>A recent survey of 500 employers in the UK indicated that “businesses are not clear on how much absence is costing them (54%), and </a:t>
            </a:r>
            <a:r>
              <a:rPr lang="en-GB" b="1" dirty="0"/>
              <a:t>less than half (46%) believe the measures they currently have in place to reduce absence have clear benefits</a:t>
            </a:r>
            <a:r>
              <a:rPr lang="en-GB" dirty="0"/>
              <a:t>” </a:t>
            </a:r>
            <a:endParaRPr lang="en-GB" dirty="0" smtClean="0"/>
          </a:p>
          <a:p>
            <a:r>
              <a:rPr lang="en-GB" sz="1600" i="1" dirty="0"/>
              <a:t>Aviva, Working Lives </a:t>
            </a:r>
            <a:r>
              <a:rPr lang="en-GB" sz="1600" i="1" dirty="0" smtClean="0"/>
              <a:t>Report, </a:t>
            </a:r>
            <a:r>
              <a:rPr lang="en-GB" sz="1600" i="1" dirty="0"/>
              <a:t>2017</a:t>
            </a:r>
            <a:r>
              <a:rPr lang="en-US" sz="1600" i="1" dirty="0"/>
              <a:t>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0705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t="839" b="839"/>
          <a:stretch>
            <a:fillRect/>
          </a:stretch>
        </p:blipFill>
        <p:spPr>
          <a:xfrm>
            <a:off x="395536" y="908720"/>
            <a:ext cx="8334000" cy="4428000"/>
          </a:xfrm>
        </p:spPr>
      </p:pic>
      <p:sp>
        <p:nvSpPr>
          <p:cNvPr id="6" name="Rechthoek 5"/>
          <p:cNvSpPr/>
          <p:nvPr/>
        </p:nvSpPr>
        <p:spPr>
          <a:xfrm>
            <a:off x="179512" y="6381328"/>
            <a:ext cx="9145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Luyten J., Steel J., </a:t>
            </a:r>
            <a:r>
              <a:rPr lang="en-GB" sz="1100" dirty="0" err="1"/>
              <a:t>Godderis</a:t>
            </a:r>
            <a:r>
              <a:rPr lang="en-GB" sz="1100" dirty="0"/>
              <a:t> L. (2017). Economic evaluation of occupational health services: necessary, challenging and promising</a:t>
            </a:r>
            <a:r>
              <a:rPr lang="en-GB" sz="1100" dirty="0" smtClean="0"/>
              <a:t>.</a:t>
            </a:r>
            <a:br>
              <a:rPr lang="en-GB" sz="1100" dirty="0" smtClean="0"/>
            </a:br>
            <a:r>
              <a:rPr lang="en-GB" sz="1100" i="1" dirty="0" smtClean="0"/>
              <a:t>Occupational </a:t>
            </a:r>
            <a:r>
              <a:rPr lang="en-GB" sz="1100" i="1" dirty="0"/>
              <a:t>and Environmental Medicine</a:t>
            </a:r>
            <a:r>
              <a:rPr lang="en-GB" sz="1100" dirty="0"/>
              <a:t>, </a:t>
            </a:r>
            <a:r>
              <a:rPr lang="en-GB" sz="1100" dirty="0" err="1"/>
              <a:t>art.nr</a:t>
            </a:r>
            <a:r>
              <a:rPr lang="en-GB" sz="1100" dirty="0"/>
              <a:t>. http://</a:t>
            </a:r>
            <a:r>
              <a:rPr lang="en-GB" sz="1100" dirty="0" err="1"/>
              <a:t>dx.doi.org</a:t>
            </a:r>
            <a:r>
              <a:rPr lang="en-GB" sz="1100" dirty="0"/>
              <a:t>/10.1136/oemed-2017-104495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598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27384"/>
            <a:ext cx="8334000" cy="900000"/>
          </a:xfrm>
        </p:spPr>
        <p:txBody>
          <a:bodyPr/>
          <a:lstStyle/>
          <a:p>
            <a:r>
              <a:rPr lang="nl-BE" dirty="0" smtClean="0"/>
              <a:t>Conclusies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8334000" cy="44280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nl-BE" sz="2000" dirty="0" smtClean="0"/>
              <a:t>AG heeft duidelijk een </a:t>
            </a:r>
            <a:r>
              <a:rPr lang="nl-BE" sz="2000" dirty="0" smtClean="0"/>
              <a:t>belangrijke</a:t>
            </a:r>
            <a:r>
              <a:rPr lang="nl-BE" sz="2000" dirty="0" smtClean="0"/>
              <a:t> economische dimensie…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…die onvoldoende in kaart gebracht is…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Maar niettemin van groot belang is voor </a:t>
            </a:r>
            <a:r>
              <a:rPr lang="nl-BE" sz="2000" dirty="0" smtClean="0"/>
              <a:t>budgetallocatie, </a:t>
            </a:r>
            <a:r>
              <a:rPr lang="nl-BE" sz="2000" dirty="0" smtClean="0"/>
              <a:t>bewustwording en </a:t>
            </a:r>
            <a:r>
              <a:rPr lang="nl-BE" sz="2000" dirty="0" smtClean="0"/>
              <a:t>beleidshervorming, </a:t>
            </a:r>
            <a:r>
              <a:rPr lang="nl-BE" sz="2000" dirty="0"/>
              <a:t>z</a:t>
            </a:r>
            <a:r>
              <a:rPr lang="nl-BE" sz="2000" dirty="0" smtClean="0"/>
              <a:t>owel binnen het bedrijf als </a:t>
            </a:r>
            <a:br>
              <a:rPr lang="nl-BE" sz="2000" dirty="0" smtClean="0"/>
            </a:br>
            <a:r>
              <a:rPr lang="nl-BE" sz="2000" dirty="0" smtClean="0"/>
              <a:t>voor de samenleving in haar geheel.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Voor AG zelf: onderscheid maken tussen kosteneffectieve en niet-kosteneffectieve interventies, gebaseerd op empirische evidentie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Maar methodologisch zeer complexe studies</a:t>
            </a:r>
            <a:endParaRPr lang="nl-BE" sz="2000" dirty="0" smtClean="0"/>
          </a:p>
          <a:p>
            <a:pPr>
              <a:buFont typeface="Wingdings" charset="2"/>
              <a:buChar char="Ø"/>
            </a:pPr>
            <a:r>
              <a:rPr lang="nl-BE" sz="2000" dirty="0"/>
              <a:t>B</a:t>
            </a:r>
            <a:r>
              <a:rPr lang="nl-BE" sz="2000" dirty="0" smtClean="0"/>
              <a:t>edrijfseconomische perspectieven kunnen erg verschillen van de </a:t>
            </a:r>
            <a:r>
              <a:rPr lang="nl-BE" sz="2000" dirty="0" smtClean="0"/>
              <a:t>maatschappelijke…</a:t>
            </a:r>
            <a:endParaRPr lang="nl-BE" sz="2000" dirty="0" smtClean="0"/>
          </a:p>
          <a:p>
            <a:pPr>
              <a:buFont typeface="Wingdings" charset="2"/>
              <a:buChar char="Ø"/>
            </a:pPr>
            <a:r>
              <a:rPr lang="nl-BE" sz="2000" dirty="0" smtClean="0"/>
              <a:t>Bestaande studies geven vooral een positief beeld van AG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Maar zijn beperkt in kwantiteit en </a:t>
            </a:r>
            <a:r>
              <a:rPr lang="nl-BE" sz="2000" dirty="0" smtClean="0"/>
              <a:t>kwaliteit</a:t>
            </a:r>
          </a:p>
          <a:p>
            <a:pPr>
              <a:buFont typeface="Wingdings" charset="2"/>
              <a:buChar char="Ø"/>
            </a:pPr>
            <a:r>
              <a:rPr lang="nl-BE" sz="2000" dirty="0" smtClean="0"/>
              <a:t>Verder empirisch en methodologisch onderzoek is nodig…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50840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Bedankt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407A"/>
                </a:solidFill>
              </a:rPr>
              <a:t>Email: </a:t>
            </a:r>
            <a:r>
              <a:rPr lang="en-GB" sz="2000" dirty="0" err="1" smtClean="0">
                <a:solidFill>
                  <a:schemeClr val="tx2"/>
                </a:solidFill>
              </a:rPr>
              <a:t>Jeroen.luyten@kuleuven.be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Wat is ‘waarde’?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‘</a:t>
            </a:r>
            <a:r>
              <a:rPr lang="nl-BE" sz="2000" dirty="0" smtClean="0"/>
              <a:t>waarde</a:t>
            </a:r>
            <a:r>
              <a:rPr lang="nl-BE" sz="2000" dirty="0"/>
              <a:t>’ in </a:t>
            </a:r>
            <a:r>
              <a:rPr lang="nl-BE" sz="2000" dirty="0" smtClean="0"/>
              <a:t>de ethiek </a:t>
            </a:r>
            <a:r>
              <a:rPr lang="nl-BE" sz="2000" dirty="0" smtClean="0"/>
              <a:t>vs. </a:t>
            </a:r>
            <a:r>
              <a:rPr lang="nl-BE" sz="2000" dirty="0" smtClean="0"/>
              <a:t>‘waarde’ in de economie</a:t>
            </a: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Waarde als principe (ethiek) vs. </a:t>
            </a:r>
            <a:r>
              <a:rPr lang="nl-BE" sz="2000" dirty="0" smtClean="0"/>
              <a:t>middel </a:t>
            </a:r>
            <a:r>
              <a:rPr lang="nl-BE" sz="2000" dirty="0" smtClean="0"/>
              <a:t>tot afruil (economie)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Ethische </a:t>
            </a:r>
            <a:r>
              <a:rPr lang="nl-BE" sz="2000" dirty="0" smtClean="0"/>
              <a:t>waarde </a:t>
            </a:r>
            <a:r>
              <a:rPr lang="nl-BE" sz="2000" dirty="0" smtClean="0"/>
              <a:t>van de arbeidsgeneeskunde (AG): </a:t>
            </a:r>
            <a:r>
              <a:rPr lang="nl-BE" sz="2000" b="1" dirty="0" smtClean="0"/>
              <a:t>principieel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‘beneficence’, ‘nonmaleficence’, </a:t>
            </a:r>
            <a:r>
              <a:rPr lang="nl-BE" sz="1800" dirty="0"/>
              <a:t>non-exploitatie, rechtvaardigheid</a:t>
            </a:r>
            <a:r>
              <a:rPr lang="nl-BE" sz="1800" dirty="0" smtClean="0"/>
              <a:t>,..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Zero-tolerance t.o.v. inbreuken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Economische waarde AG</a:t>
            </a:r>
            <a:r>
              <a:rPr lang="nl-BE" sz="2000" dirty="0"/>
              <a:t>: </a:t>
            </a:r>
            <a:r>
              <a:rPr lang="nl-BE" sz="2000" b="1" dirty="0" smtClean="0"/>
              <a:t>instrumenteel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Efficiëntie: hoe doelmatig worden </a:t>
            </a:r>
            <a:r>
              <a:rPr lang="nl-BE" sz="1800" dirty="0" err="1"/>
              <a:t>inputs</a:t>
            </a:r>
            <a:r>
              <a:rPr lang="nl-BE" sz="1800" dirty="0"/>
              <a:t> in uitkomsten </a:t>
            </a:r>
            <a:r>
              <a:rPr lang="nl-BE" sz="1800" dirty="0" smtClean="0"/>
              <a:t>omgezet?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Vergelijking van de monetaire waarde van </a:t>
            </a:r>
            <a:r>
              <a:rPr lang="nl-BE" sz="1800" dirty="0" err="1" smtClean="0"/>
              <a:t>inputs</a:t>
            </a:r>
            <a:r>
              <a:rPr lang="nl-BE" sz="1800" dirty="0" smtClean="0"/>
              <a:t> en uitkomsten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Geen </a:t>
            </a:r>
            <a:r>
              <a:rPr lang="nl-BE" sz="1800" dirty="0" err="1" smtClean="0"/>
              <a:t>zero-tolerance</a:t>
            </a:r>
            <a:r>
              <a:rPr lang="nl-BE" sz="1800" dirty="0" smtClean="0"/>
              <a:t> t.o.v. inbreuken maar..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 smtClean="0"/>
              <a:t>Beoordeling o.b.v. opportuniteitskost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Algemene tendens om gezondheidszorg economisch te evalueren: “Health </a:t>
            </a:r>
            <a:r>
              <a:rPr lang="nl-BE" sz="2000" dirty="0"/>
              <a:t>T</a:t>
            </a:r>
            <a:r>
              <a:rPr lang="nl-BE" sz="2000" dirty="0" smtClean="0"/>
              <a:t>echnology Assessment” (HTA)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7749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24744"/>
            <a:ext cx="8334000" cy="900000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Waarom</a:t>
            </a:r>
            <a:r>
              <a:rPr lang="en-GB" sz="2800" dirty="0" smtClean="0"/>
              <a:t> de </a:t>
            </a:r>
            <a:r>
              <a:rPr lang="en-GB" sz="2800" dirty="0" err="1" smtClean="0"/>
              <a:t>economische</a:t>
            </a:r>
            <a:r>
              <a:rPr lang="en-GB" sz="2800" dirty="0" smtClean="0"/>
              <a:t> </a:t>
            </a:r>
            <a:r>
              <a:rPr lang="en-GB" sz="2800" dirty="0" err="1" smtClean="0"/>
              <a:t>waarde</a:t>
            </a:r>
            <a:r>
              <a:rPr lang="en-GB" sz="2800" dirty="0" smtClean="0"/>
              <a:t> van AG </a:t>
            </a:r>
            <a:r>
              <a:rPr lang="en-GB" sz="2800" dirty="0" err="1" smtClean="0"/>
              <a:t>bestuderen</a:t>
            </a: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GB" sz="2000" b="1" dirty="0" err="1" smtClean="0"/>
              <a:t>Bewustwording</a:t>
            </a:r>
            <a:r>
              <a:rPr lang="en-GB" sz="2000" dirty="0" smtClean="0"/>
              <a:t>: om het </a:t>
            </a:r>
            <a:r>
              <a:rPr lang="en-GB" sz="2000" dirty="0" err="1" smtClean="0"/>
              <a:t>belang</a:t>
            </a:r>
            <a:r>
              <a:rPr lang="en-GB" sz="2000" dirty="0" smtClean="0"/>
              <a:t> van AG </a:t>
            </a:r>
            <a:r>
              <a:rPr lang="en-GB" sz="2000" dirty="0" err="1" smtClean="0"/>
              <a:t>onder</a:t>
            </a:r>
            <a:r>
              <a:rPr lang="en-GB" sz="2000" dirty="0" smtClean="0"/>
              <a:t> de </a:t>
            </a:r>
            <a:r>
              <a:rPr lang="en-GB" sz="2000" dirty="0" err="1" smtClean="0"/>
              <a:t>aandacht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brengen</a:t>
            </a:r>
            <a:r>
              <a:rPr lang="en-GB" sz="2000" dirty="0" smtClean="0"/>
              <a:t> van </a:t>
            </a:r>
            <a:r>
              <a:rPr lang="en-GB" sz="2000" dirty="0" err="1" smtClean="0"/>
              <a:t>beslissingnemers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Verhogen</a:t>
            </a:r>
            <a:r>
              <a:rPr lang="en-GB" sz="2000" dirty="0" smtClean="0"/>
              <a:t> van </a:t>
            </a:r>
            <a:r>
              <a:rPr lang="en-GB" sz="2000" b="1" dirty="0" err="1" smtClean="0"/>
              <a:t>transparantie</a:t>
            </a:r>
            <a:r>
              <a:rPr lang="en-GB" sz="2000" dirty="0" smtClean="0"/>
              <a:t> </a:t>
            </a:r>
            <a:r>
              <a:rPr lang="en-GB" sz="2000" dirty="0" err="1" smtClean="0"/>
              <a:t>inzake</a:t>
            </a:r>
            <a:r>
              <a:rPr lang="en-GB" sz="2000" dirty="0" smtClean="0"/>
              <a:t> de </a:t>
            </a:r>
            <a:r>
              <a:rPr lang="en-GB" sz="2000" dirty="0" err="1" smtClean="0"/>
              <a:t>kost</a:t>
            </a:r>
            <a:r>
              <a:rPr lang="en-GB" sz="2000" dirty="0" smtClean="0"/>
              <a:t> van </a:t>
            </a:r>
            <a:r>
              <a:rPr lang="en-GB" sz="2000" dirty="0" err="1" smtClean="0"/>
              <a:t>ongevallen</a:t>
            </a:r>
            <a:r>
              <a:rPr lang="en-GB" sz="2000" dirty="0" smtClean="0"/>
              <a:t>, etc.</a:t>
            </a:r>
          </a:p>
          <a:p>
            <a:pPr>
              <a:buFont typeface="Wingdings" charset="2"/>
              <a:buChar char="§"/>
            </a:pPr>
            <a:r>
              <a:rPr lang="en-GB" sz="2000" dirty="0" smtClean="0"/>
              <a:t>Om </a:t>
            </a:r>
            <a:r>
              <a:rPr lang="en-GB" sz="2000" dirty="0" err="1" smtClean="0"/>
              <a:t>beschikbare</a:t>
            </a:r>
            <a:r>
              <a:rPr lang="en-GB" sz="2000" dirty="0" smtClean="0"/>
              <a:t> AG-</a:t>
            </a:r>
            <a:r>
              <a:rPr lang="en-GB" sz="2000" dirty="0" err="1" smtClean="0"/>
              <a:t>budgetten</a:t>
            </a:r>
            <a:r>
              <a:rPr lang="en-GB" sz="2000" dirty="0" smtClean="0"/>
              <a:t> </a:t>
            </a:r>
            <a:r>
              <a:rPr lang="en-GB" sz="2000" b="1" dirty="0" err="1" smtClean="0"/>
              <a:t>kosteneffectief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alloceren</a:t>
            </a:r>
            <a:r>
              <a:rPr lang="en-GB" sz="2000" b="1" dirty="0" smtClean="0"/>
              <a:t> </a:t>
            </a:r>
            <a:r>
              <a:rPr lang="en-GB" sz="2000" dirty="0" err="1" smtClean="0"/>
              <a:t>zodat</a:t>
            </a:r>
            <a:r>
              <a:rPr lang="en-GB" sz="2000" dirty="0" smtClean="0"/>
              <a:t> </a:t>
            </a:r>
            <a:r>
              <a:rPr lang="en-GB" sz="2000" dirty="0" err="1" smtClean="0"/>
              <a:t>ze</a:t>
            </a:r>
            <a:r>
              <a:rPr lang="en-GB" sz="2000" dirty="0" smtClean="0"/>
              <a:t> </a:t>
            </a:r>
            <a:r>
              <a:rPr lang="en-GB" sz="2000" dirty="0" err="1" smtClean="0"/>
              <a:t>maximaal</a:t>
            </a:r>
            <a:r>
              <a:rPr lang="en-GB" sz="2000" dirty="0" smtClean="0"/>
              <a:t> impact </a:t>
            </a:r>
            <a:r>
              <a:rPr lang="en-GB" sz="2000" dirty="0" err="1" smtClean="0"/>
              <a:t>hebben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Om </a:t>
            </a:r>
            <a:r>
              <a:rPr lang="en-GB" sz="2000" b="1" dirty="0" err="1"/>
              <a:t>werkgevers</a:t>
            </a:r>
            <a:r>
              <a:rPr lang="en-GB" sz="2000" dirty="0"/>
              <a:t> </a:t>
            </a:r>
            <a:r>
              <a:rPr lang="en-GB" sz="2000" dirty="0" err="1"/>
              <a:t>ervan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overtuigen</a:t>
            </a:r>
            <a:r>
              <a:rPr lang="en-GB" sz="2000" dirty="0"/>
              <a:t> nog </a:t>
            </a:r>
            <a:r>
              <a:rPr lang="en-GB" sz="2000" b="1" dirty="0" err="1"/>
              <a:t>meer</a:t>
            </a:r>
            <a:r>
              <a:rPr lang="en-GB" sz="2000" b="1" dirty="0"/>
              <a:t> </a:t>
            </a:r>
            <a:r>
              <a:rPr lang="en-GB" sz="2000" b="1" dirty="0" err="1"/>
              <a:t>te</a:t>
            </a:r>
            <a:r>
              <a:rPr lang="en-GB" sz="2000" b="1" dirty="0"/>
              <a:t> </a:t>
            </a:r>
            <a:r>
              <a:rPr lang="en-GB" sz="2000" b="1" dirty="0" err="1" smtClean="0"/>
              <a:t>investeren</a:t>
            </a:r>
            <a:r>
              <a:rPr lang="en-GB" sz="2000" b="1" dirty="0" smtClean="0"/>
              <a:t> </a:t>
            </a:r>
            <a:r>
              <a:rPr lang="en-GB" sz="2000" dirty="0" smtClean="0"/>
              <a:t>in AG</a:t>
            </a:r>
            <a:endParaRPr lang="en-GB" sz="2000" dirty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Om </a:t>
            </a:r>
            <a:r>
              <a:rPr lang="en-GB" sz="2000" dirty="0" err="1" smtClean="0"/>
              <a:t>vergelijkingen</a:t>
            </a:r>
            <a:r>
              <a:rPr lang="en-GB" sz="2000" dirty="0" smtClean="0"/>
              <a:t> met </a:t>
            </a:r>
            <a:r>
              <a:rPr lang="en-GB" sz="2000" b="1" dirty="0" err="1" smtClean="0"/>
              <a:t>publieke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gezondheidszorg</a:t>
            </a:r>
            <a:r>
              <a:rPr lang="en-GB" sz="2000" b="1" dirty="0" smtClean="0"/>
              <a:t> </a:t>
            </a:r>
            <a:r>
              <a:rPr lang="en-GB" sz="2000" dirty="0" err="1" smtClean="0"/>
              <a:t>mogelijk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maken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Om de </a:t>
            </a:r>
            <a:r>
              <a:rPr lang="en-GB" sz="2000" b="1" dirty="0" err="1" smtClean="0"/>
              <a:t>samenleving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overtuigen</a:t>
            </a:r>
            <a:r>
              <a:rPr lang="en-GB" sz="2000" dirty="0" smtClean="0"/>
              <a:t> nog </a:t>
            </a:r>
            <a:r>
              <a:rPr lang="en-GB" sz="2000" b="1" dirty="0" err="1" smtClean="0"/>
              <a:t>meer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investeren</a:t>
            </a:r>
            <a:r>
              <a:rPr lang="en-GB" sz="2000" b="1" dirty="0" smtClean="0"/>
              <a:t> </a:t>
            </a:r>
            <a:r>
              <a:rPr lang="en-GB" sz="2000" dirty="0" smtClean="0"/>
              <a:t>in AG en/of </a:t>
            </a:r>
            <a:r>
              <a:rPr lang="en-GB" sz="2000" dirty="0" err="1" smtClean="0"/>
              <a:t>bestaande</a:t>
            </a:r>
            <a:r>
              <a:rPr lang="en-GB" sz="2000" dirty="0" smtClean="0"/>
              <a:t> </a:t>
            </a:r>
            <a:r>
              <a:rPr lang="en-GB" sz="2000" dirty="0" err="1" smtClean="0"/>
              <a:t>regulering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wijzigen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Om </a:t>
            </a:r>
            <a:r>
              <a:rPr lang="en-GB" sz="2000" b="1" dirty="0" err="1" smtClean="0"/>
              <a:t>onderhandelingen</a:t>
            </a:r>
            <a:r>
              <a:rPr lang="en-GB" sz="2000" dirty="0" smtClean="0"/>
              <a:t> </a:t>
            </a:r>
            <a:r>
              <a:rPr lang="en-GB" sz="2000" dirty="0" err="1" smtClean="0"/>
              <a:t>tussen</a:t>
            </a:r>
            <a:r>
              <a:rPr lang="en-GB" sz="2000" dirty="0" smtClean="0"/>
              <a:t> </a:t>
            </a:r>
            <a:r>
              <a:rPr lang="en-GB" sz="2000" dirty="0" err="1" smtClean="0"/>
              <a:t>overheid</a:t>
            </a:r>
            <a:r>
              <a:rPr lang="en-GB" sz="2000" dirty="0" smtClean="0"/>
              <a:t>, </a:t>
            </a:r>
            <a:r>
              <a:rPr lang="en-GB" sz="2000" dirty="0" err="1" smtClean="0"/>
              <a:t>werkgevers</a:t>
            </a:r>
            <a:r>
              <a:rPr lang="en-GB" sz="2000" dirty="0" smtClean="0"/>
              <a:t> en </a:t>
            </a:r>
            <a:r>
              <a:rPr lang="en-GB" sz="2000" dirty="0" err="1" smtClean="0"/>
              <a:t>werknemers</a:t>
            </a:r>
            <a:r>
              <a:rPr lang="en-GB" sz="2000" dirty="0" smtClean="0"/>
              <a:t> </a:t>
            </a:r>
            <a:r>
              <a:rPr lang="en-GB" sz="2000" dirty="0" err="1" smtClean="0"/>
              <a:t>een</a:t>
            </a:r>
            <a:r>
              <a:rPr lang="en-GB" sz="2000" dirty="0" smtClean="0"/>
              <a:t> ‘evidence-base’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geven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err="1" smtClean="0"/>
              <a:t>Uit</a:t>
            </a:r>
            <a:r>
              <a:rPr lang="en-GB" sz="2000" dirty="0" smtClean="0"/>
              <a:t> </a:t>
            </a:r>
            <a:r>
              <a:rPr lang="en-GB" sz="2000" dirty="0" err="1" smtClean="0"/>
              <a:t>wetenschappelijke</a:t>
            </a:r>
            <a:r>
              <a:rPr lang="en-GB" sz="2000" dirty="0" smtClean="0"/>
              <a:t> </a:t>
            </a:r>
            <a:r>
              <a:rPr lang="en-GB" sz="2000" dirty="0" err="1" smtClean="0"/>
              <a:t>interesse</a:t>
            </a:r>
            <a:r>
              <a:rPr lang="en-GB" sz="2000" dirty="0" smtClean="0"/>
              <a:t> </a:t>
            </a:r>
            <a:r>
              <a:rPr lang="en-GB" sz="2000" dirty="0" err="1" smtClean="0"/>
              <a:t>naar</a:t>
            </a:r>
            <a:r>
              <a:rPr lang="en-GB" sz="2000" dirty="0" smtClean="0"/>
              <a:t> de link </a:t>
            </a:r>
            <a:r>
              <a:rPr lang="en-GB" sz="2000" dirty="0" err="1" smtClean="0"/>
              <a:t>werk-gezondheid-</a:t>
            </a:r>
            <a:r>
              <a:rPr lang="en-GB" sz="2000" dirty="0" err="1" smtClean="0"/>
              <a:t>economie</a:t>
            </a:r>
            <a:endParaRPr lang="en-GB" sz="2000" dirty="0" smtClean="0"/>
          </a:p>
          <a:p>
            <a:pPr>
              <a:buFont typeface="Wingdings" charset="2"/>
              <a:buChar char="§"/>
            </a:pPr>
            <a:r>
              <a:rPr lang="en-GB" sz="2000" dirty="0" smtClean="0"/>
              <a:t>…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46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604000" cy="900000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Inputs</a:t>
            </a:r>
            <a:r>
              <a:rPr lang="nl-BE" dirty="0" smtClean="0"/>
              <a:t> en uitkomsten van arbeidsgeneeskunde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80363"/>
              </p:ext>
            </p:extLst>
          </p:nvPr>
        </p:nvGraphicFramePr>
        <p:xfrm>
          <a:off x="539750" y="1052736"/>
          <a:ext cx="8334376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2">
                  <a:extLst>
                    <a:ext uri="{9D8B030D-6E8A-4147-A177-3AD203B41FA5}">
                      <a16:colId xmlns="" xmlns:a16="http://schemas.microsoft.com/office/drawing/2014/main" val="1438406793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376467397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3979329347"/>
                    </a:ext>
                  </a:extLst>
                </a:gridCol>
                <a:gridCol w="2789958">
                  <a:extLst>
                    <a:ext uri="{9D8B030D-6E8A-4147-A177-3AD203B41FA5}">
                      <a16:colId xmlns="" xmlns:a16="http://schemas.microsoft.com/office/drawing/2014/main" val="2795407498"/>
                    </a:ext>
                  </a:extLst>
                </a:gridCol>
              </a:tblGrid>
              <a:tr h="351433">
                <a:tc gridSpan="2"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tx1"/>
                          </a:solidFill>
                        </a:rPr>
                        <a:t>KOSTEN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BATEN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86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Directe kosten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Loonkost bedrijfsarts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nl-BE" sz="1400" dirty="0" smtClean="0"/>
                        <a:t>Kapitaalkosten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nl-BE" sz="1400" dirty="0" smtClean="0"/>
                        <a:t>Overheadkosten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q"/>
                        <a:tabLst/>
                        <a:defRPr/>
                      </a:pPr>
                      <a:r>
                        <a:rPr lang="nl-BE" sz="1400" dirty="0" smtClean="0"/>
                        <a:t>reiskosten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dirty="0" smtClean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Productiviteits-winsten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</a:t>
                      </a:r>
                      <a:r>
                        <a:rPr lang="nl-BE" sz="1400" baseline="0" dirty="0" smtClean="0"/>
                        <a:t> absenteïsme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baseline="0" dirty="0" smtClean="0"/>
                        <a:t>Afname </a:t>
                      </a:r>
                      <a:r>
                        <a:rPr lang="nl-BE" sz="1400" baseline="0" dirty="0" err="1" smtClean="0"/>
                        <a:t>presenteïsme</a:t>
                      </a:r>
                      <a:r>
                        <a:rPr lang="nl-BE" sz="1400" baseline="0" dirty="0" smtClean="0"/>
                        <a:t>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baseline="0" dirty="0" smtClean="0"/>
                        <a:t>Afname arbeidsonderbreking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baseline="0" dirty="0" smtClean="0"/>
                        <a:t>Betere motivatie werknemers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baseline="0" dirty="0" smtClean="0"/>
                        <a:t>Meer competitieve economie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322443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nl-BE" sz="1400" b="1" dirty="0" smtClean="0"/>
                        <a:t>Indirekte kosten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Werktijd werknemers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Verstoorde</a:t>
                      </a:r>
                      <a:r>
                        <a:rPr lang="nl-BE" sz="1400" baseline="0" dirty="0" smtClean="0"/>
                        <a:t> routine</a:t>
                      </a:r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Verminderde kosten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 HRM-kosten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 verzekeringspremies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 kosten publieke ziekteverzekering 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 sociale uitkeringen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Afname</a:t>
                      </a:r>
                      <a:r>
                        <a:rPr lang="nl-BE" sz="1400" baseline="0" dirty="0" smtClean="0"/>
                        <a:t> schadevergoedingen/gerechtskosten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91583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Gezondheids-winst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Werknemers</a:t>
                      </a:r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Familie/omgeving</a:t>
                      </a:r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207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1" dirty="0" smtClean="0"/>
                        <a:t>Intangibles</a:t>
                      </a:r>
                      <a:endParaRPr lang="nl-BE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dirty="0" smtClean="0"/>
                        <a:t>Goodwill</a:t>
                      </a:r>
                      <a:endParaRPr lang="nl-BE" sz="1400" baseline="0" dirty="0" smtClean="0"/>
                    </a:p>
                    <a:p>
                      <a:pPr marL="285750" indent="-285750">
                        <a:buFont typeface="Wingdings" charset="2"/>
                        <a:buChar char="q"/>
                      </a:pPr>
                      <a:r>
                        <a:rPr lang="nl-BE" sz="1400" baseline="0" dirty="0" smtClean="0"/>
                        <a:t>Veiligheidsgevoel</a:t>
                      </a:r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757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Totaal</a:t>
                      </a:r>
                      <a:r>
                        <a:rPr lang="nl-BE" b="1" baseline="0" dirty="0" smtClean="0"/>
                        <a:t> €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XXXXX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Totaal</a:t>
                      </a:r>
                      <a:r>
                        <a:rPr lang="nl-BE" b="1" baseline="0" dirty="0" smtClean="0"/>
                        <a:t> €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008000"/>
                          </a:solidFill>
                        </a:rPr>
                        <a:t>YYYYY</a:t>
                      </a:r>
                      <a:endParaRPr lang="nl-BE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29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4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27384"/>
            <a:ext cx="8334000" cy="900000"/>
          </a:xfrm>
        </p:spPr>
        <p:txBody>
          <a:bodyPr>
            <a:normAutofit/>
          </a:bodyPr>
          <a:lstStyle/>
          <a:p>
            <a:r>
              <a:rPr lang="nl-BE" dirty="0" smtClean="0"/>
              <a:t>Bedrijfseconomische waarde van AG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61240"/>
            <a:ext cx="8334000" cy="4428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nl-BE" sz="2000" dirty="0" smtClean="0"/>
              <a:t>Return-on-investment metrics:</a:t>
            </a:r>
          </a:p>
          <a:p>
            <a:pPr lvl="1">
              <a:buFont typeface="Wingdings" charset="2"/>
              <a:buChar char="§"/>
            </a:pPr>
            <a:r>
              <a:rPr lang="nl-BE" sz="1600" dirty="0" smtClean="0"/>
              <a:t>‘</a:t>
            </a:r>
            <a:r>
              <a:rPr lang="nl-BE" sz="1600" i="1" dirty="0" smtClean="0"/>
              <a:t>Payback period</a:t>
            </a:r>
            <a:r>
              <a:rPr lang="nl-BE" sz="1600" dirty="0" smtClean="0"/>
              <a:t>’: de benodigde tijd om break-even te worden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‘</a:t>
            </a:r>
            <a:r>
              <a:rPr lang="en-US" sz="1600" i="1" dirty="0" smtClean="0"/>
              <a:t>Net </a:t>
            </a:r>
            <a:r>
              <a:rPr lang="en-US" sz="1600" i="1" dirty="0"/>
              <a:t>present </a:t>
            </a:r>
            <a:r>
              <a:rPr lang="en-US" sz="1600" i="1" dirty="0" smtClean="0"/>
              <a:t>value</a:t>
            </a:r>
            <a:r>
              <a:rPr lang="en-US" sz="1600" dirty="0" smtClean="0"/>
              <a:t>’: </a:t>
            </a:r>
            <a:r>
              <a:rPr lang="en-US" sz="1600" dirty="0" err="1" smtClean="0"/>
              <a:t>investeringskost</a:t>
            </a:r>
            <a:r>
              <a:rPr lang="en-US" sz="1600" dirty="0" smtClean="0"/>
              <a:t> </a:t>
            </a:r>
            <a:r>
              <a:rPr lang="en-US" sz="1600" dirty="0"/>
              <a:t>-</a:t>
            </a:r>
            <a:r>
              <a:rPr lang="en-US" sz="1600" dirty="0" smtClean="0"/>
              <a:t> </a:t>
            </a:r>
            <a:r>
              <a:rPr lang="en-US" sz="1600" dirty="0" err="1" smtClean="0"/>
              <a:t>verdisconteerde</a:t>
            </a:r>
            <a:r>
              <a:rPr lang="en-US" sz="1600" dirty="0" smtClean="0"/>
              <a:t> </a:t>
            </a:r>
            <a:r>
              <a:rPr lang="en-US" sz="1600" dirty="0" err="1" smtClean="0"/>
              <a:t>waarde</a:t>
            </a:r>
            <a:r>
              <a:rPr lang="en-US" sz="1600" dirty="0" smtClean="0"/>
              <a:t> van </a:t>
            </a:r>
            <a:r>
              <a:rPr lang="en-US" sz="1600" dirty="0" err="1" smtClean="0"/>
              <a:t>toekomstige</a:t>
            </a:r>
            <a:r>
              <a:rPr lang="en-US" sz="1600" dirty="0" smtClean="0"/>
              <a:t> </a:t>
            </a:r>
            <a:r>
              <a:rPr lang="en-US" sz="1600" dirty="0" err="1" smtClean="0"/>
              <a:t>winsten</a:t>
            </a:r>
            <a:endParaRPr lang="en-US" sz="1600" dirty="0" smtClean="0"/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‘</a:t>
            </a:r>
            <a:r>
              <a:rPr lang="en-US" sz="1600" i="1" dirty="0" smtClean="0"/>
              <a:t>Internal </a:t>
            </a:r>
            <a:r>
              <a:rPr lang="en-US" sz="1600" i="1" dirty="0"/>
              <a:t>rate of </a:t>
            </a:r>
            <a:r>
              <a:rPr lang="en-US" sz="1600" i="1" dirty="0" smtClean="0"/>
              <a:t>return</a:t>
            </a:r>
            <a:r>
              <a:rPr lang="en-US" sz="1600" dirty="0" smtClean="0"/>
              <a:t>’: </a:t>
            </a:r>
            <a:r>
              <a:rPr lang="en-US" sz="1600" dirty="0" smtClean="0"/>
              <a:t>percentage </a:t>
            </a:r>
            <a:r>
              <a:rPr lang="en-US" sz="1600" dirty="0" err="1" smtClean="0"/>
              <a:t>winst</a:t>
            </a:r>
            <a:r>
              <a:rPr lang="en-US" sz="1600" dirty="0" smtClean="0"/>
              <a:t> </a:t>
            </a:r>
            <a:r>
              <a:rPr lang="en-US" sz="1600" dirty="0" smtClean="0"/>
              <a:t>per € </a:t>
            </a:r>
            <a:r>
              <a:rPr lang="en-US" sz="1600" dirty="0" err="1" smtClean="0"/>
              <a:t>investering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artiële</a:t>
            </a:r>
            <a:r>
              <a:rPr lang="en-US" sz="2000" dirty="0" smtClean="0"/>
              <a:t> </a:t>
            </a:r>
            <a:r>
              <a:rPr lang="en-US" sz="2000" dirty="0" err="1" smtClean="0"/>
              <a:t>evaluaties</a:t>
            </a:r>
            <a:r>
              <a:rPr lang="en-US" sz="2000" dirty="0" smtClean="0"/>
              <a:t> </a:t>
            </a:r>
            <a:r>
              <a:rPr lang="en-US" sz="2000" dirty="0" err="1" smtClean="0"/>
              <a:t>vanuit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beperkt</a:t>
            </a:r>
            <a:r>
              <a:rPr lang="en-US" sz="2000" dirty="0" smtClean="0"/>
              <a:t> </a:t>
            </a:r>
            <a:r>
              <a:rPr lang="en-US" sz="2000" dirty="0" err="1" smtClean="0"/>
              <a:t>perspectief</a:t>
            </a:r>
            <a:r>
              <a:rPr lang="en-US" sz="2000" dirty="0"/>
              <a:t>!</a:t>
            </a:r>
            <a:endParaRPr lang="en-US" sz="2000" dirty="0" smtClean="0"/>
          </a:p>
          <a:p>
            <a:pPr lvl="1">
              <a:buFont typeface="Wingdings" charset="2"/>
              <a:buChar char="§"/>
            </a:pPr>
            <a:r>
              <a:rPr lang="en-US" sz="1800" dirty="0" err="1" smtClean="0"/>
              <a:t>Slechts</a:t>
            </a:r>
            <a:r>
              <a:rPr lang="en-US" sz="1800" dirty="0" smtClean="0"/>
              <a:t> </a:t>
            </a:r>
            <a:r>
              <a:rPr lang="en-US" sz="1800" dirty="0" err="1" smtClean="0"/>
              <a:t>proportie</a:t>
            </a:r>
            <a:r>
              <a:rPr lang="en-US" sz="1800" dirty="0" smtClean="0"/>
              <a:t> van de </a:t>
            </a:r>
            <a:r>
              <a:rPr lang="en-US" sz="1800" i="1" dirty="0" err="1" smtClean="0"/>
              <a:t>kosten</a:t>
            </a:r>
            <a:r>
              <a:rPr lang="en-US" sz="1800" dirty="0" smtClean="0"/>
              <a:t> is relevant </a:t>
            </a:r>
            <a:r>
              <a:rPr lang="en-US" sz="1800" dirty="0" err="1" smtClean="0"/>
              <a:t>vanuit</a:t>
            </a:r>
            <a:r>
              <a:rPr lang="en-US" sz="1800" dirty="0" smtClean="0"/>
              <a:t> </a:t>
            </a:r>
            <a:r>
              <a:rPr lang="en-US" sz="1800" dirty="0" err="1" smtClean="0"/>
              <a:t>bedrijfsperspectief</a:t>
            </a:r>
            <a:r>
              <a:rPr lang="en-US" sz="1800" dirty="0" smtClean="0"/>
              <a:t>: </a:t>
            </a:r>
            <a:r>
              <a:rPr lang="en-US" sz="1800" dirty="0" err="1" smtClean="0"/>
              <a:t>fiscaliteit</a:t>
            </a:r>
            <a:r>
              <a:rPr lang="en-US" sz="1800" dirty="0" smtClean="0"/>
              <a:t>, subsidies, etc.</a:t>
            </a:r>
          </a:p>
          <a:p>
            <a:pPr lvl="1">
              <a:buFont typeface="Wingdings" charset="2"/>
              <a:buChar char="§"/>
            </a:pPr>
            <a:r>
              <a:rPr lang="en-US" sz="1800" dirty="0" err="1" smtClean="0"/>
              <a:t>Slechts</a:t>
            </a:r>
            <a:r>
              <a:rPr lang="en-US" sz="1800" dirty="0" smtClean="0"/>
              <a:t> </a:t>
            </a:r>
            <a:r>
              <a:rPr lang="en-US" sz="1800" dirty="0" err="1" smtClean="0"/>
              <a:t>deel</a:t>
            </a:r>
            <a:r>
              <a:rPr lang="en-US" sz="1800" dirty="0" smtClean="0"/>
              <a:t> van de </a:t>
            </a:r>
            <a:r>
              <a:rPr lang="en-US" sz="1800" i="1" dirty="0" err="1" smtClean="0"/>
              <a:t>uitkomsten</a:t>
            </a:r>
            <a:r>
              <a:rPr lang="en-US" sz="1800" dirty="0" smtClean="0"/>
              <a:t> van AG is </a:t>
            </a:r>
            <a:r>
              <a:rPr lang="en-US" sz="1800" dirty="0" err="1" smtClean="0"/>
              <a:t>bedrijfsrelevant</a:t>
            </a:r>
            <a:r>
              <a:rPr lang="en-US" sz="1800" dirty="0" smtClean="0"/>
              <a:t>:</a:t>
            </a:r>
          </a:p>
          <a:p>
            <a:pPr lvl="2">
              <a:buFont typeface="Wingdings" charset="2"/>
              <a:buChar char="§"/>
            </a:pPr>
            <a:r>
              <a:rPr lang="en-US" sz="1600" dirty="0" err="1" smtClean="0"/>
              <a:t>Geen</a:t>
            </a:r>
            <a:r>
              <a:rPr lang="en-US" sz="1600" dirty="0" smtClean="0"/>
              <a:t> </a:t>
            </a:r>
            <a:r>
              <a:rPr lang="en-US" sz="1600" dirty="0" err="1" smtClean="0"/>
              <a:t>waarde</a:t>
            </a:r>
            <a:r>
              <a:rPr lang="en-US" sz="1600" dirty="0" smtClean="0"/>
              <a:t> </a:t>
            </a:r>
            <a:r>
              <a:rPr lang="en-US" sz="1600" dirty="0" err="1" smtClean="0"/>
              <a:t>toegekend</a:t>
            </a:r>
            <a:r>
              <a:rPr lang="en-US" sz="1600" dirty="0" smtClean="0"/>
              <a:t> </a:t>
            </a:r>
            <a:r>
              <a:rPr lang="en-US" sz="1600" dirty="0" err="1" smtClean="0"/>
              <a:t>aan</a:t>
            </a:r>
            <a:r>
              <a:rPr lang="en-US" sz="1600" dirty="0" smtClean="0"/>
              <a:t> </a:t>
            </a:r>
            <a:r>
              <a:rPr lang="en-US" sz="1600" dirty="0" err="1" smtClean="0"/>
              <a:t>gezondheidswinst</a:t>
            </a:r>
            <a:r>
              <a:rPr lang="en-US" sz="1600" dirty="0" smtClean="0"/>
              <a:t> op </a:t>
            </a:r>
            <a:r>
              <a:rPr lang="en-US" sz="1600" dirty="0" err="1" smtClean="0"/>
              <a:t>zichzelf</a:t>
            </a:r>
            <a:endParaRPr lang="en-US" sz="1600" dirty="0" smtClean="0"/>
          </a:p>
          <a:p>
            <a:pPr lvl="2">
              <a:buFont typeface="Wingdings" charset="2"/>
              <a:buChar char="§"/>
            </a:pPr>
            <a:r>
              <a:rPr lang="en-US" sz="1600" dirty="0" err="1"/>
              <a:t>M</a:t>
            </a:r>
            <a:r>
              <a:rPr lang="en-US" sz="1600" dirty="0" err="1" smtClean="0"/>
              <a:t>aatschappelijke</a:t>
            </a:r>
            <a:r>
              <a:rPr lang="en-US" sz="1600" dirty="0" smtClean="0"/>
              <a:t> </a:t>
            </a:r>
            <a:r>
              <a:rPr lang="en-US" sz="1600" dirty="0" err="1" smtClean="0"/>
              <a:t>kosten</a:t>
            </a:r>
            <a:r>
              <a:rPr lang="en-US" sz="1600" dirty="0" smtClean="0"/>
              <a:t> (</a:t>
            </a:r>
            <a:r>
              <a:rPr lang="en-US" sz="1600" dirty="0" err="1" smtClean="0"/>
              <a:t>bvb</a:t>
            </a:r>
            <a:r>
              <a:rPr lang="en-US" sz="1600" dirty="0" smtClean="0"/>
              <a:t> </a:t>
            </a:r>
            <a:r>
              <a:rPr lang="en-US" sz="1600" dirty="0" err="1" smtClean="0"/>
              <a:t>arbeidsongeschiktheid</a:t>
            </a:r>
            <a:r>
              <a:rPr lang="en-US" sz="1600" dirty="0" smtClean="0"/>
              <a:t>) </a:t>
            </a:r>
            <a:r>
              <a:rPr lang="en-US" sz="1600" dirty="0" err="1" smtClean="0"/>
              <a:t>tellen</a:t>
            </a:r>
            <a:r>
              <a:rPr lang="en-US" sz="1600" dirty="0" smtClean="0"/>
              <a:t> </a:t>
            </a:r>
            <a:r>
              <a:rPr lang="en-US" sz="1600" dirty="0" err="1" smtClean="0"/>
              <a:t>niet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wijst</a:t>
            </a:r>
            <a:r>
              <a:rPr lang="en-US" sz="2000" dirty="0" smtClean="0"/>
              <a:t> op het </a:t>
            </a:r>
            <a:r>
              <a:rPr lang="en-US" sz="2000" dirty="0" err="1" smtClean="0"/>
              <a:t>belang</a:t>
            </a:r>
            <a:r>
              <a:rPr lang="en-US" sz="2000" dirty="0" smtClean="0"/>
              <a:t> van </a:t>
            </a:r>
            <a:r>
              <a:rPr lang="en-US" sz="2000" b="1" dirty="0" err="1" smtClean="0"/>
              <a:t>goed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afgestelde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incentieven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AG: </a:t>
            </a:r>
          </a:p>
          <a:p>
            <a:pPr lvl="1">
              <a:buFont typeface="Wingdings" charset="2"/>
              <a:buChar char="§"/>
            </a:pPr>
            <a:r>
              <a:rPr lang="en-US" sz="1800" dirty="0" err="1" smtClean="0"/>
              <a:t>Maatschappelijk</a:t>
            </a:r>
            <a:r>
              <a:rPr lang="en-US" sz="1800" dirty="0" smtClean="0"/>
              <a:t> </a:t>
            </a:r>
            <a:r>
              <a:rPr lang="en-US" sz="1800" dirty="0" err="1" smtClean="0"/>
              <a:t>renderende</a:t>
            </a:r>
            <a:r>
              <a:rPr lang="en-US" sz="1800" dirty="0" smtClean="0"/>
              <a:t> </a:t>
            </a:r>
            <a:r>
              <a:rPr lang="en-US" sz="1800" dirty="0" err="1" smtClean="0"/>
              <a:t>projecten</a:t>
            </a:r>
            <a:r>
              <a:rPr lang="en-US" sz="1800" dirty="0" smtClean="0"/>
              <a:t> </a:t>
            </a:r>
            <a:r>
              <a:rPr lang="en-US" sz="1800" dirty="0" err="1" smtClean="0"/>
              <a:t>kunnen</a:t>
            </a:r>
            <a:r>
              <a:rPr lang="en-US" sz="1800" dirty="0" smtClean="0"/>
              <a:t> </a:t>
            </a:r>
            <a:r>
              <a:rPr lang="en-US" sz="1800" dirty="0" err="1" smtClean="0"/>
              <a:t>toch</a:t>
            </a:r>
            <a:r>
              <a:rPr lang="en-US" sz="1800" dirty="0" smtClean="0"/>
              <a:t> </a:t>
            </a:r>
            <a:r>
              <a:rPr lang="en-US" sz="1800" dirty="0" err="1" smtClean="0"/>
              <a:t>bedrijfseconomisch</a:t>
            </a:r>
            <a:r>
              <a:rPr lang="en-US" sz="1800" dirty="0" smtClean="0"/>
              <a:t> </a:t>
            </a:r>
            <a:r>
              <a:rPr lang="en-US" sz="1800" dirty="0" err="1" smtClean="0"/>
              <a:t>verlieslatend</a:t>
            </a:r>
            <a:r>
              <a:rPr lang="en-US" sz="1800" dirty="0" smtClean="0"/>
              <a:t> </a:t>
            </a:r>
            <a:r>
              <a:rPr lang="en-US" sz="1800" dirty="0" err="1" smtClean="0"/>
              <a:t>zijn</a:t>
            </a:r>
            <a:r>
              <a:rPr lang="en-US" sz="1800" dirty="0" smtClean="0"/>
              <a:t> en vice versa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P</a:t>
            </a:r>
            <a:r>
              <a:rPr lang="en-US" sz="1800" dirty="0" smtClean="0"/>
              <a:t>erverse </a:t>
            </a:r>
            <a:r>
              <a:rPr lang="en-US" sz="1800" dirty="0" err="1" smtClean="0"/>
              <a:t>effecten</a:t>
            </a:r>
            <a:r>
              <a:rPr lang="en-US" sz="1800" dirty="0" smtClean="0"/>
              <a:t> </a:t>
            </a:r>
            <a:r>
              <a:rPr lang="en-US" sz="1800" dirty="0" err="1" smtClean="0"/>
              <a:t>mogelijk</a:t>
            </a:r>
            <a:r>
              <a:rPr lang="en-US" sz="1800" dirty="0" smtClean="0"/>
              <a:t> (cost-shifting)</a:t>
            </a:r>
            <a:endParaRPr lang="en-US" sz="18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460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1828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8813" y="1616075"/>
            <a:ext cx="228917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Population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46788" y="1600200"/>
            <a:ext cx="2335212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4953000"/>
            <a:ext cx="186848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Payer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971800" y="1981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447800" y="2209800"/>
            <a:ext cx="27432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800600" y="2209800"/>
            <a:ext cx="21336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27432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Taxes or wage-related contribution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0" y="3657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shared between employer + employee?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638800" y="38100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collective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selective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contracting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352800" y="2133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obligation to treat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505200" y="12954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co-payments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477000" y="27432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negotiated rates of reimbursement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573405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Government or independent self-governing fund(s)</a:t>
            </a: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(bipartite or tripartite)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676400" y="4572000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choice of fund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-457200" y="3048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compulsory coverage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971800" y="8382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 choice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19800" y="10668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public / private mix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81000" y="762000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 between contribution + benefit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1676400" y="2209800"/>
            <a:ext cx="274320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819400" y="30480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defined benefit package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50825" y="5661025"/>
            <a:ext cx="288925" cy="28892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50825" y="6021388"/>
            <a:ext cx="288925" cy="2889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84213" y="5589588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usually found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84213" y="594995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sometimes found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6453336"/>
            <a:ext cx="310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/>
              <a:t>Mossialos</a:t>
            </a:r>
            <a:r>
              <a:rPr lang="nl-BE" sz="1200" dirty="0"/>
              <a:t> </a:t>
            </a:r>
            <a:r>
              <a:rPr lang="nl-BE" sz="1200" dirty="0" smtClean="0"/>
              <a:t>E, LSE, SA407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66072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Globale </a:t>
            </a:r>
            <a:r>
              <a:rPr lang="nl-BE" sz="3200" dirty="0" smtClean="0"/>
              <a:t>economische waarde </a:t>
            </a:r>
            <a:r>
              <a:rPr lang="nl-BE" sz="3200" dirty="0" smtClean="0"/>
              <a:t>van AG</a:t>
            </a:r>
            <a:endParaRPr lang="nl-BE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nl-BE" dirty="0" smtClean="0"/>
              <a:t>kostenbatenanalyse</a:t>
            </a:r>
            <a:endParaRPr lang="nl-BE" dirty="0" smtClean="0"/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Per € geïnvesteerd, hoeveel € waarde wordt er gecreëerd voor de samenleving? 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&gt;1: toename welvaart samenleving / &lt; 1: afname welvaart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Maakt vergelijking mogelijk met alle mogelijke alternatieve (publieke) investeringen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Gezondheidseffecten gemeten d.m.v. individuele betalingsbereidheid</a:t>
            </a:r>
            <a:br>
              <a:rPr lang="nl-BE" sz="1800" dirty="0" smtClean="0"/>
            </a:br>
            <a:endParaRPr lang="nl-BE" sz="1800" dirty="0" smtClean="0"/>
          </a:p>
          <a:p>
            <a:pPr>
              <a:buFont typeface="Wingdings" charset="2"/>
              <a:buChar char="q"/>
            </a:pPr>
            <a:r>
              <a:rPr lang="nl-BE" dirty="0" smtClean="0"/>
              <a:t>Kosteneffectiviteitsanalyse</a:t>
            </a:r>
            <a:endParaRPr lang="nl-BE" dirty="0" smtClean="0"/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Netto kost programma per gewonnen gezondheidseffect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Enkel vergelijkingen mogelijk binnen de gezondheidssfeer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Generische eenheid: ‘</a:t>
            </a:r>
            <a:r>
              <a:rPr lang="nl-BE" sz="1800" dirty="0" err="1" smtClean="0"/>
              <a:t>Quality-Adjusted</a:t>
            </a:r>
            <a:r>
              <a:rPr lang="nl-BE" sz="1800" dirty="0" smtClean="0"/>
              <a:t> Life </a:t>
            </a:r>
            <a:r>
              <a:rPr lang="nl-BE" sz="1800" dirty="0" err="1" smtClean="0"/>
              <a:t>Years</a:t>
            </a:r>
            <a:r>
              <a:rPr lang="nl-BE" sz="1800" dirty="0" smtClean="0"/>
              <a:t>’ (</a:t>
            </a:r>
            <a:r>
              <a:rPr lang="nl-BE" sz="1800" dirty="0" err="1" smtClean="0"/>
              <a:t>QALYs</a:t>
            </a:r>
            <a:r>
              <a:rPr lang="nl-BE" sz="1800" dirty="0" smtClean="0"/>
              <a:t>)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Samenleving bepaalt waarde van effecten</a:t>
            </a:r>
          </a:p>
          <a:p>
            <a:pPr lvl="1">
              <a:buFont typeface="Wingdings" charset="2"/>
              <a:buChar char="q"/>
            </a:pPr>
            <a:r>
              <a:rPr lang="nl-BE" sz="1800" dirty="0" smtClean="0"/>
              <a:t>Kosteneffectiviteitsratios (bvb 30 000£ per gewonnen QALY)</a:t>
            </a:r>
            <a:endParaRPr lang="nl-BE" sz="1800" dirty="0"/>
          </a:p>
          <a:p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125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96" y="-63288"/>
            <a:ext cx="8334000" cy="900000"/>
          </a:xfrm>
        </p:spPr>
        <p:txBody>
          <a:bodyPr>
            <a:normAutofit/>
          </a:bodyPr>
          <a:lstStyle/>
          <a:p>
            <a:r>
              <a:rPr lang="nl-BE" sz="2000" dirty="0" smtClean="0">
                <a:solidFill>
                  <a:schemeClr val="accent6"/>
                </a:solidFill>
              </a:rPr>
              <a:t>Moeilijkheid 1: De intrinsieke waarde van gezondheid en veiligheid</a:t>
            </a:r>
            <a:endParaRPr lang="nl-BE" sz="2000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24744"/>
            <a:ext cx="8334000" cy="4815305"/>
          </a:xfrm>
        </p:spPr>
        <p:txBody>
          <a:bodyPr/>
          <a:lstStyle/>
          <a:p>
            <a:r>
              <a:rPr lang="nl-BE" sz="1800" dirty="0" smtClean="0"/>
              <a:t>Cruciaal element in totale maatschappelijke waarde </a:t>
            </a:r>
            <a:r>
              <a:rPr lang="nl-BE" sz="1800" dirty="0"/>
              <a:t>van </a:t>
            </a:r>
            <a:r>
              <a:rPr lang="nl-BE" sz="1800" dirty="0" smtClean="0"/>
              <a:t>AG</a:t>
            </a:r>
          </a:p>
          <a:p>
            <a:r>
              <a:rPr lang="nl-BE" sz="1800" dirty="0" smtClean="0"/>
              <a:t>Maar moeilijk te kwantificeren </a:t>
            </a:r>
          </a:p>
          <a:p>
            <a:r>
              <a:rPr lang="nl-BE" sz="1800" dirty="0" smtClean="0"/>
              <a:t>Enkele pogingen: </a:t>
            </a:r>
          </a:p>
          <a:p>
            <a:pPr lvl="1"/>
            <a:r>
              <a:rPr lang="nl-BE" sz="1800" b="1" i="1" dirty="0" smtClean="0"/>
              <a:t>Rechtspraak</a:t>
            </a:r>
            <a:r>
              <a:rPr lang="nl-BE" sz="1800" dirty="0" smtClean="0"/>
              <a:t>: vergoedingen voor fysieke/morele schade</a:t>
            </a:r>
          </a:p>
          <a:p>
            <a:pPr lvl="1"/>
            <a:r>
              <a:rPr lang="nl-BE" sz="1800" b="1" i="1" dirty="0" smtClean="0"/>
              <a:t>Theorie van het menselijk </a:t>
            </a:r>
            <a:r>
              <a:rPr lang="nl-BE" sz="1800" b="1" i="1" dirty="0"/>
              <a:t>kapitaal</a:t>
            </a:r>
            <a:r>
              <a:rPr lang="nl-BE" sz="1800" dirty="0"/>
              <a:t>: loon als benadering van waarde </a:t>
            </a:r>
            <a:r>
              <a:rPr lang="nl-BE" sz="1800" dirty="0" smtClean="0"/>
              <a:t>gezondheid (GDP per capita)</a:t>
            </a:r>
          </a:p>
          <a:p>
            <a:pPr lvl="1"/>
            <a:r>
              <a:rPr lang="nl-BE" sz="1800" b="1" i="1" dirty="0" smtClean="0"/>
              <a:t>Studies over de waarde van een statistisch leven</a:t>
            </a:r>
            <a:r>
              <a:rPr lang="nl-BE" sz="1800" dirty="0" smtClean="0"/>
              <a:t>: betalingsbereidheid </a:t>
            </a:r>
            <a:br>
              <a:rPr lang="nl-BE" sz="1800" dirty="0" smtClean="0"/>
            </a:br>
            <a:r>
              <a:rPr lang="nl-BE" sz="1800" dirty="0" smtClean="0"/>
              <a:t>voor </a:t>
            </a:r>
            <a:r>
              <a:rPr lang="nl-BE" sz="1800" dirty="0"/>
              <a:t>veiligheid of extra loon dat vereist is voor risicovolle jobs </a:t>
            </a:r>
            <a:endParaRPr lang="nl-BE" sz="1800" dirty="0" smtClean="0"/>
          </a:p>
          <a:p>
            <a:pPr lvl="2"/>
            <a:r>
              <a:rPr lang="nl-BE" sz="1600" dirty="0" smtClean="0"/>
              <a:t>Observaties tussen 1 en 41 miljoen US$ voor fataal risico (</a:t>
            </a:r>
            <a:r>
              <a:rPr lang="nl-BE" sz="1600" dirty="0"/>
              <a:t>Viscusi &amp; Aldi</a:t>
            </a:r>
            <a:r>
              <a:rPr lang="nl-BE" sz="1600" dirty="0" smtClean="0"/>
              <a:t>)</a:t>
            </a:r>
          </a:p>
          <a:p>
            <a:pPr lvl="2"/>
            <a:r>
              <a:rPr lang="nl-BE" sz="1600" dirty="0" smtClean="0"/>
              <a:t>Niet fatale risico’s: $20 000-$120 000 per ongeval </a:t>
            </a:r>
            <a:r>
              <a:rPr lang="nl-BE" sz="1600" dirty="0"/>
              <a:t>(</a:t>
            </a:r>
            <a:r>
              <a:rPr lang="nl-BE" sz="1600" dirty="0" err="1"/>
              <a:t>Viscusi</a:t>
            </a:r>
            <a:r>
              <a:rPr lang="nl-BE" sz="1600" dirty="0"/>
              <a:t> &amp; Aldi)</a:t>
            </a:r>
          </a:p>
          <a:p>
            <a:pPr lvl="1"/>
            <a:r>
              <a:rPr lang="nl-BE" sz="1800" b="1" i="1" dirty="0" smtClean="0"/>
              <a:t>Gezondheidseconomie</a:t>
            </a:r>
            <a:r>
              <a:rPr lang="nl-BE" sz="1800" dirty="0" smtClean="0"/>
              <a:t>: prijs per levensjaar in goede gezondheid</a:t>
            </a:r>
            <a:endParaRPr lang="nl-BE" sz="1800" dirty="0"/>
          </a:p>
          <a:p>
            <a:pPr lvl="2"/>
            <a:r>
              <a:rPr lang="nl-BE" sz="1600" dirty="0" smtClean="0"/>
              <a:t>Wereldgezondheidsorganisatie: 3 keer het BNP per capita</a:t>
            </a:r>
          </a:p>
          <a:p>
            <a:pPr lvl="2"/>
            <a:r>
              <a:rPr lang="nl-BE" sz="1600" dirty="0" smtClean="0"/>
              <a:t>Historisch gereveleerde preferenties: wat heeft men vroeger reeds als aanvaardbaar beschouwd bij terugbetalingen? 50-100 000$ per </a:t>
            </a:r>
            <a:r>
              <a:rPr lang="nl-BE" sz="1600" dirty="0" smtClean="0"/>
              <a:t>QALY</a:t>
            </a:r>
          </a:p>
          <a:p>
            <a:pPr lvl="2"/>
            <a:r>
              <a:rPr lang="nl-BE" sz="1600" dirty="0" smtClean="0"/>
              <a:t>De marginale productiviteit van de gezondheidszorg: opportuniteitskost</a:t>
            </a:r>
            <a:endParaRPr lang="nl-BE" sz="1600" dirty="0" smtClean="0"/>
          </a:p>
          <a:p>
            <a:pPr lvl="2"/>
            <a:r>
              <a:rPr lang="nl-BE" sz="1600" dirty="0" smtClean="0"/>
              <a:t>NICE (UK): £20-30k per QALY</a:t>
            </a:r>
          </a:p>
          <a:p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38132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/>
              <a:t>Viscusi</a:t>
            </a:r>
            <a:r>
              <a:rPr lang="nl-BE" sz="1200" dirty="0"/>
              <a:t> &amp; </a:t>
            </a:r>
            <a:r>
              <a:rPr lang="nl-BE" sz="1200" dirty="0" smtClean="0"/>
              <a:t>Aldi, The </a:t>
            </a:r>
            <a:r>
              <a:rPr lang="nl-BE" sz="1200" dirty="0" err="1" smtClean="0"/>
              <a:t>value</a:t>
            </a:r>
            <a:r>
              <a:rPr lang="nl-BE" sz="1200" dirty="0" smtClean="0"/>
              <a:t> of a </a:t>
            </a:r>
            <a:r>
              <a:rPr lang="nl-BE" sz="1200" dirty="0" err="1" smtClean="0"/>
              <a:t>statistical</a:t>
            </a:r>
            <a:r>
              <a:rPr lang="nl-BE" sz="1200" dirty="0" smtClean="0"/>
              <a:t> life: a </a:t>
            </a:r>
            <a:r>
              <a:rPr lang="nl-BE" sz="1200" dirty="0" err="1" smtClean="0"/>
              <a:t>critical</a:t>
            </a:r>
            <a:r>
              <a:rPr lang="nl-BE" sz="1200" dirty="0" smtClean="0"/>
              <a:t> review of market </a:t>
            </a:r>
            <a:r>
              <a:rPr lang="nl-BE" sz="1200" dirty="0" err="1" smtClean="0"/>
              <a:t>estimates</a:t>
            </a:r>
            <a:r>
              <a:rPr lang="nl-BE" sz="1200" dirty="0" smtClean="0"/>
              <a:t> </a:t>
            </a:r>
            <a:r>
              <a:rPr lang="nl-BE" sz="1200" dirty="0" err="1" smtClean="0"/>
              <a:t>throughout</a:t>
            </a:r>
            <a:r>
              <a:rPr lang="nl-BE" sz="1200" dirty="0" smtClean="0"/>
              <a:t> </a:t>
            </a:r>
            <a:r>
              <a:rPr lang="nl-BE" sz="1200" dirty="0" err="1" smtClean="0"/>
              <a:t>the</a:t>
            </a:r>
            <a:r>
              <a:rPr lang="nl-BE" sz="1200" dirty="0" smtClean="0"/>
              <a:t> </a:t>
            </a:r>
            <a:r>
              <a:rPr lang="nl-BE" sz="1200" dirty="0" err="1" smtClean="0"/>
              <a:t>world</a:t>
            </a:r>
            <a:r>
              <a:rPr lang="nl-BE" sz="1200" dirty="0" smtClean="0"/>
              <a:t>, 2003, </a:t>
            </a:r>
            <a:r>
              <a:rPr lang="nl-BE" sz="1200" dirty="0" err="1" smtClean="0"/>
              <a:t>journal</a:t>
            </a:r>
            <a:r>
              <a:rPr lang="nl-BE" sz="1200" dirty="0" smtClean="0"/>
              <a:t> of risk </a:t>
            </a:r>
            <a:r>
              <a:rPr lang="nl-BE" sz="1200" dirty="0" err="1" smtClean="0"/>
              <a:t>and</a:t>
            </a:r>
            <a:r>
              <a:rPr lang="nl-BE" sz="1200" dirty="0" smtClean="0"/>
              <a:t> </a:t>
            </a:r>
            <a:r>
              <a:rPr lang="nl-BE" sz="1200" dirty="0" err="1" smtClean="0"/>
              <a:t>uncertainty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82891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BzY4BAgqkezA68_X10A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JOw7tvzN0y1n.VYAQAo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BzY4BAgqkezA68_X10A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eLmqGF0hUqJl_PwZR35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GrItSsMCkeaVNK4CYMd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6WKRy5g20q3g_YUPUQS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ma_V8loJEWCVclR7Hk_dA"/>
</p:tagLst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orporate-KULeuven [Read-Only]" id="{7A3A9302-F802-4D5C-B5F6-3C5AC2075EF5}" vid="{B24E425A-3B6E-476B-97BC-65EDD90D5574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orporate-KULeuven [Read-Only]" id="{7A3A9302-F802-4D5C-B5F6-3C5AC2075EF5}" vid="{FDD14977-D675-49B5-98AF-9F12AA64B3F6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66"/>
      </a:dk2>
      <a:lt2>
        <a:srgbClr val="FFFF99"/>
      </a:lt2>
      <a:accent1>
        <a:srgbClr val="99CCFF"/>
      </a:accent1>
      <a:accent2>
        <a:srgbClr val="6699FF"/>
      </a:accent2>
      <a:accent3>
        <a:srgbClr val="AAADB8"/>
      </a:accent3>
      <a:accent4>
        <a:srgbClr val="DADADA"/>
      </a:accent4>
      <a:accent5>
        <a:srgbClr val="CAE2FF"/>
      </a:accent5>
      <a:accent6>
        <a:srgbClr val="5C8AE7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4278</TotalTime>
  <Words>1985</Words>
  <Application>Microsoft Macintosh PowerPoint</Application>
  <PresentationFormat>Diavoorstelling (4:3)</PresentationFormat>
  <Paragraphs>358</Paragraphs>
  <Slides>22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Corporate-KU Leuven-Liggend-Achtergrond Wit</vt:lpstr>
      <vt:lpstr>Corporate-KU Leuven-Liggend-Achtergrond Wit en Watermerk</vt:lpstr>
      <vt:lpstr>Default Design</vt:lpstr>
      <vt:lpstr>De economische waarde van arbeidsgeneeskunde</vt:lpstr>
      <vt:lpstr>Een complex verhaal… </vt:lpstr>
      <vt:lpstr>Wat is ‘waarde’? </vt:lpstr>
      <vt:lpstr>Waarom de economische waarde van AG bestuderen? </vt:lpstr>
      <vt:lpstr>Inputs en uitkomsten van arbeidsgeneeskunde</vt:lpstr>
      <vt:lpstr>Bedrijfseconomische waarde van AG</vt:lpstr>
      <vt:lpstr>PowerPoint-presentatie</vt:lpstr>
      <vt:lpstr>Globale economische waarde van AG</vt:lpstr>
      <vt:lpstr>Moeilijkheid 1: De intrinsieke waarde van gezondheid en veiligheid</vt:lpstr>
      <vt:lpstr>MEASURING PRODUCTIVITY COSTS: TWO METHODS</vt:lpstr>
      <vt:lpstr>Empirische evidentie: literatuuronderzoek naar economische evaluaties van AG interventies</vt:lpstr>
      <vt:lpstr>Bevinding 1: gevarieerde studieachtergronden maar beperkte algemene conclusies </vt:lpstr>
      <vt:lpstr>Bevinding 2: voornamelijk positieve resultaten</vt:lpstr>
      <vt:lpstr>Algemene beschouwingen</vt:lpstr>
      <vt:lpstr>Concrete voorbeelden…</vt:lpstr>
      <vt:lpstr>PowerPoint-presentatie</vt:lpstr>
      <vt:lpstr>Concrete voorbeelden…</vt:lpstr>
      <vt:lpstr>PowerPoint-presentatie</vt:lpstr>
      <vt:lpstr>Bevinding 3: methodologische verbetering is wenselijk</vt:lpstr>
      <vt:lpstr>PowerPoint-presentatie</vt:lpstr>
      <vt:lpstr>Conclusies</vt:lpstr>
      <vt:lpstr>PowerPoint-presentatie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Return-on-Investment van Arbeidsgeneeskunde</dc:title>
  <dc:creator>Jonas Steel</dc:creator>
  <dc:description>Huisstijl KU Leuven - versie 24 juli 2012</dc:description>
  <cp:lastModifiedBy>Jeroen Luyten</cp:lastModifiedBy>
  <cp:revision>273</cp:revision>
  <cp:lastPrinted>2017-04-10T15:55:42Z</cp:lastPrinted>
  <dcterms:created xsi:type="dcterms:W3CDTF">2017-03-21T09:35:03Z</dcterms:created>
  <dcterms:modified xsi:type="dcterms:W3CDTF">2017-11-02T09:12:54Z</dcterms:modified>
</cp:coreProperties>
</file>