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8D2B"/>
    <a:srgbClr val="2342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3E92B8B-BE7F-4A04-B8BE-4BB7A450546B}" type="datetime1">
              <a:rPr lang="en-US"/>
              <a:pPr/>
              <a:t>17/11/17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BF71553-7FAE-4C08-9C1F-47E35D23CF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150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EE45C7B-54E8-42DB-B16A-657975CD7EC3}" type="datetime1">
              <a:rPr lang="en-US"/>
              <a:pPr/>
              <a:t>17/11/17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43758FA-6279-40CB-A853-DC837A1604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40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52E9C0-27A3-42B4-97C7-6F1C18EFF9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44760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5CF0F53-6962-4EF6-B0EA-06DC6AC1F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49207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5429"/>
            <a:ext cx="2057400" cy="569073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5429"/>
            <a:ext cx="6019800" cy="569073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486423-4CFD-4212-B792-DE13AE2F6E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04338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2A3E43-A83E-4193-AD53-5B5AC2125D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329373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0883FD-FC97-4615-807D-2D98E5436C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73010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91ECB24-F002-4EA6-A18F-4A71083E3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28675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251A6-4E3D-4B70-A6DB-9060D49E0E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76733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F05D7E-690A-41F6-85ED-20B21610BD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86261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E55491E-08D3-43BF-96DD-BDC51A81F0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5431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095"/>
            <a:ext cx="3008313" cy="91500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20095"/>
            <a:ext cx="5111750" cy="56060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019779-DAF7-41FC-8AEF-E5A60CF51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55250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2B890A-44AF-4FC4-8640-7A3C7AD171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50031"/>
      </p:ext>
    </p:extLst>
  </p:cSld>
  <p:clrMapOvr>
    <a:masterClrMapping/>
  </p:clrMapOvr>
  <p:transition xmlns:p14="http://schemas.microsoft.com/office/powerpoint/2010/main" spd="slow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5"/>
            </a:gs>
            <a:gs pos="100000">
              <a:schemeClr val="accent1">
                <a:lumMod val="75000"/>
                <a:alpha val="84000"/>
              </a:schemeClr>
            </a:gs>
          </a:gsLst>
          <a:lin ang="28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 Diagonal Corner Rectangle 16"/>
          <p:cNvSpPr/>
          <p:nvPr/>
        </p:nvSpPr>
        <p:spPr>
          <a:xfrm>
            <a:off x="230188" y="266700"/>
            <a:ext cx="8683625" cy="6029325"/>
          </a:xfrm>
          <a:prstGeom prst="round2DiagRect">
            <a:avLst>
              <a:gd name="adj1" fmla="val 6838"/>
              <a:gd name="adj2" fmla="val 0"/>
            </a:avLst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08000"/>
            <a:ext cx="8229600" cy="6175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92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177800" y="6369050"/>
            <a:ext cx="58578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>
                <a:solidFill>
                  <a:prstClr val="white"/>
                </a:solidFill>
                <a:latin typeface="Verdana" charset="0"/>
              </a:rPr>
              <a:t>A.P.B.M.T </a:t>
            </a:r>
            <a:r>
              <a:rPr lang="en-US" sz="1000">
                <a:solidFill>
                  <a:prstClr val="white"/>
                </a:solidFill>
                <a:latin typeface="Verdana" charset="0"/>
              </a:rPr>
              <a:t>ASSOCIATION PROFESSIONNELLE BELGE DES MÉDECINS DU TRAVAIL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5889625" y="6391275"/>
            <a:ext cx="200818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FF"/>
                </a:solidFill>
                <a:latin typeface="Verdana" charset="0"/>
              </a:defRPr>
            </a:lvl1pPr>
          </a:lstStyle>
          <a:p>
            <a:fld id="{1FEE7BD8-2004-4C74-9593-01756D2E2F96}" type="datetime1">
              <a:rPr lang="en-US"/>
              <a:pPr/>
              <a:t>17/11/17</a:t>
            </a:fld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18463" y="6391275"/>
            <a:ext cx="7286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FF"/>
                </a:solidFill>
                <a:latin typeface="Verdana" charset="0"/>
              </a:defRPr>
            </a:lvl1pPr>
          </a:lstStyle>
          <a:p>
            <a:fld id="{8424488D-9F19-4028-BC39-1C74353E03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4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 advTm="5000">
    <p:wipe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FFFFFF"/>
          </a:solidFill>
          <a:latin typeface="Verdana"/>
          <a:ea typeface="ＭＳ Ｐゴシック" charset="-128"/>
          <a:cs typeface="Verdana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04040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04040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04040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04040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nfo@apbmt.be" TargetMode="External"/><Relationship Id="rId3" Type="http://schemas.openxmlformats.org/officeDocument/2006/relationships/hyperlink" Target="mailto:info@bbvag.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5"/>
            </a:gs>
            <a:gs pos="100000">
              <a:schemeClr val="accent1">
                <a:lumMod val="75000"/>
                <a:alpha val="84000"/>
              </a:schemeClr>
            </a:gs>
          </a:gsLst>
          <a:lin ang="28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585132" y="572368"/>
            <a:ext cx="7772400" cy="2211977"/>
          </a:xfrm>
          <a:solidFill>
            <a:schemeClr val="accent5"/>
          </a:solidFill>
        </p:spPr>
        <p:txBody>
          <a:bodyPr/>
          <a:lstStyle/>
          <a:p>
            <a:r>
              <a:rPr lang="fr-FR" sz="2800" dirty="0"/>
              <a:t>Reconsidérer la périodicité des évaluations de santé: vraiment</a:t>
            </a:r>
            <a:br>
              <a:rPr lang="fr-FR" sz="2800" dirty="0"/>
            </a:br>
            <a:r>
              <a:rPr lang="fr-FR" sz="2800" dirty="0"/>
              <a:t>impensable? </a:t>
            </a:r>
            <a:endParaRPr lang="nl-BE" dirty="0" smtClean="0">
              <a:latin typeface="Verdana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dirty="0"/>
              <a:t>Point de vue de l’A.P.B.M.T.</a:t>
            </a:r>
            <a:endParaRPr lang="en-US" sz="2000" dirty="0" smtClean="0">
              <a:solidFill>
                <a:schemeClr val="tx1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000" dirty="0">
              <a:solidFill>
                <a:schemeClr val="tx1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ea typeface="+mn-ea"/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000" dirty="0">
              <a:solidFill>
                <a:schemeClr val="tx1"/>
              </a:solidFill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ea typeface="+mn-ea"/>
              </a:rPr>
              <a:t>								</a:t>
            </a:r>
            <a:r>
              <a:rPr lang="en-US" sz="2000" dirty="0" err="1" smtClean="0">
                <a:solidFill>
                  <a:schemeClr val="tx1"/>
                </a:solidFill>
                <a:ea typeface="+mn-ea"/>
              </a:rPr>
              <a:t>Docteur</a:t>
            </a:r>
            <a:r>
              <a:rPr lang="en-US" sz="2000" dirty="0" smtClean="0">
                <a:solidFill>
                  <a:schemeClr val="tx1"/>
                </a:solidFill>
                <a:ea typeface="+mn-ea"/>
              </a:rPr>
              <a:t> Philippe Farr </a:t>
            </a:r>
          </a:p>
        </p:txBody>
      </p:sp>
    </p:spTree>
    <p:extLst>
      <p:ext uri="{BB962C8B-B14F-4D97-AF65-F5344CB8AC3E}">
        <p14:creationId xmlns:p14="http://schemas.microsoft.com/office/powerpoint/2010/main" val="116538501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Et </a:t>
            </a:r>
            <a:r>
              <a:rPr lang="nl-BE" sz="2400" dirty="0" err="1" smtClean="0"/>
              <a:t>maintenant</a:t>
            </a:r>
            <a:r>
              <a:rPr lang="nl-BE" sz="2400" dirty="0" smtClean="0"/>
              <a:t>  ?</a:t>
            </a:r>
            <a:endParaRPr lang="nl-B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smtClean="0"/>
              <a:t>Pistes </a:t>
            </a:r>
            <a:r>
              <a:rPr lang="nl-BE" sz="2000" dirty="0" err="1" smtClean="0"/>
              <a:t>encore</a:t>
            </a:r>
            <a:r>
              <a:rPr lang="nl-BE" sz="2000" dirty="0" smtClean="0"/>
              <a:t> en </a:t>
            </a:r>
            <a:r>
              <a:rPr lang="nl-BE" sz="2000" dirty="0" err="1" smtClean="0"/>
              <a:t>discussion</a:t>
            </a:r>
            <a:r>
              <a:rPr lang="nl-BE" sz="2000" dirty="0" smtClean="0"/>
              <a:t> au sein de </a:t>
            </a:r>
            <a:r>
              <a:rPr lang="nl-BE" sz="2000" dirty="0" err="1" smtClean="0"/>
              <a:t>l’APBMT</a:t>
            </a:r>
            <a:endParaRPr lang="nl-BE" sz="2000" dirty="0" smtClean="0"/>
          </a:p>
          <a:p>
            <a:endParaRPr lang="nl-BE" sz="2000" dirty="0" smtClean="0"/>
          </a:p>
          <a:p>
            <a:endParaRPr lang="nl-BE" sz="2000" dirty="0"/>
          </a:p>
          <a:p>
            <a:endParaRPr lang="nl-BE" sz="2000" smtClean="0"/>
          </a:p>
          <a:p>
            <a:r>
              <a:rPr lang="nl-BE" sz="2000" smtClean="0"/>
              <a:t>Envie</a:t>
            </a:r>
            <a:r>
              <a:rPr lang="nl-BE" sz="2000" dirty="0" smtClean="0"/>
              <a:t> de </a:t>
            </a:r>
            <a:r>
              <a:rPr lang="nl-BE" sz="2000" dirty="0" err="1" smtClean="0"/>
              <a:t>collaborer</a:t>
            </a:r>
            <a:r>
              <a:rPr lang="nl-BE" sz="2000" dirty="0" smtClean="0"/>
              <a:t> ?  </a:t>
            </a:r>
          </a:p>
          <a:p>
            <a:pPr marL="0" indent="0">
              <a:buNone/>
            </a:pPr>
            <a:r>
              <a:rPr lang="nl-BE" sz="2000" dirty="0"/>
              <a:t> </a:t>
            </a:r>
            <a:r>
              <a:rPr lang="nl-BE" sz="2000" dirty="0" smtClean="0"/>
              <a:t>   </a:t>
            </a:r>
            <a:r>
              <a:rPr lang="nl-BE" sz="2000" dirty="0" err="1" smtClean="0"/>
              <a:t>envoyer</a:t>
            </a:r>
            <a:r>
              <a:rPr lang="nl-BE" sz="2000" dirty="0" smtClean="0"/>
              <a:t> vos remarques, </a:t>
            </a:r>
            <a:r>
              <a:rPr lang="nl-BE" sz="2000" dirty="0" err="1" smtClean="0"/>
              <a:t>commentaires</a:t>
            </a:r>
            <a:r>
              <a:rPr lang="nl-BE" sz="2000" dirty="0" smtClean="0"/>
              <a:t> et </a:t>
            </a:r>
            <a:r>
              <a:rPr lang="nl-BE" sz="2000" dirty="0" err="1" smtClean="0"/>
              <a:t>suggestions</a:t>
            </a:r>
            <a:r>
              <a:rPr lang="nl-BE" sz="2000" dirty="0" smtClean="0"/>
              <a:t>:   	</a:t>
            </a:r>
            <a:r>
              <a:rPr lang="nl-BE" sz="2000" dirty="0" smtClean="0">
                <a:hlinkClick r:id="rId2"/>
              </a:rPr>
              <a:t>info@apbmt.be</a:t>
            </a:r>
            <a:endParaRPr lang="nl-BE" sz="2000" dirty="0" smtClean="0"/>
          </a:p>
          <a:p>
            <a:pPr marL="0" indent="0">
              <a:buNone/>
            </a:pPr>
            <a:r>
              <a:rPr lang="nl-BE" sz="2000" dirty="0"/>
              <a:t>	</a:t>
            </a:r>
            <a:r>
              <a:rPr lang="nl-BE" sz="2000" dirty="0" smtClean="0">
                <a:hlinkClick r:id="rId3"/>
              </a:rPr>
              <a:t>info@bbvag.be</a:t>
            </a:r>
            <a:r>
              <a:rPr lang="nl-BE" sz="2000" dirty="0" smtClean="0"/>
              <a:t> 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121126208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err="1" smtClean="0"/>
              <a:t>Rétroactes</a:t>
            </a:r>
            <a:endParaRPr lang="nl-B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err="1" smtClean="0"/>
              <a:t>Note</a:t>
            </a:r>
            <a:r>
              <a:rPr lang="nl-BE" sz="2000" dirty="0" smtClean="0"/>
              <a:t> de </a:t>
            </a:r>
            <a:r>
              <a:rPr lang="nl-BE" sz="2000" dirty="0" err="1" smtClean="0"/>
              <a:t>vision</a:t>
            </a:r>
            <a:r>
              <a:rPr lang="nl-BE" sz="2000" dirty="0" smtClean="0"/>
              <a:t> de </a:t>
            </a:r>
            <a:r>
              <a:rPr lang="nl-BE" sz="2000" dirty="0" err="1" smtClean="0"/>
              <a:t>l’APBMT</a:t>
            </a:r>
            <a:r>
              <a:rPr lang="nl-BE" sz="2000" dirty="0" smtClean="0"/>
              <a:t> 2012 </a:t>
            </a:r>
          </a:p>
          <a:p>
            <a:r>
              <a:rPr lang="nl-BE" sz="2000" dirty="0" smtClean="0"/>
              <a:t>AR </a:t>
            </a:r>
            <a:r>
              <a:rPr lang="nl-BE" sz="2000" dirty="0" err="1" smtClean="0"/>
              <a:t>Tarification</a:t>
            </a:r>
            <a:endParaRPr lang="nl-BE" sz="2000" dirty="0" smtClean="0"/>
          </a:p>
          <a:p>
            <a:r>
              <a:rPr lang="nl-BE" sz="2000" dirty="0" smtClean="0"/>
              <a:t>Rencontre </a:t>
            </a:r>
            <a:r>
              <a:rPr lang="nl-BE" sz="2000" dirty="0" err="1" smtClean="0"/>
              <a:t>entre</a:t>
            </a:r>
            <a:r>
              <a:rPr lang="nl-BE" sz="2000" dirty="0" smtClean="0"/>
              <a:t> les SEPP, les </a:t>
            </a:r>
            <a:r>
              <a:rPr lang="nl-BE" sz="2000" dirty="0" err="1" smtClean="0"/>
              <a:t>sociétés</a:t>
            </a:r>
            <a:r>
              <a:rPr lang="nl-BE" sz="2000" dirty="0" smtClean="0"/>
              <a:t> </a:t>
            </a:r>
            <a:r>
              <a:rPr lang="nl-BE" sz="2000" dirty="0" err="1" smtClean="0"/>
              <a:t>scientifiques</a:t>
            </a:r>
            <a:r>
              <a:rPr lang="nl-BE" sz="2000" dirty="0" smtClean="0"/>
              <a:t>, </a:t>
            </a:r>
            <a:r>
              <a:rPr lang="nl-BE" sz="2000" dirty="0" err="1" smtClean="0"/>
              <a:t>l’APBMT</a:t>
            </a:r>
            <a:r>
              <a:rPr lang="nl-BE" sz="2000" dirty="0" smtClean="0"/>
              <a:t> et les </a:t>
            </a:r>
            <a:r>
              <a:rPr lang="nl-BE" sz="2000" dirty="0" err="1" smtClean="0"/>
              <a:t>partenaires</a:t>
            </a:r>
            <a:r>
              <a:rPr lang="nl-BE" sz="2000" dirty="0" smtClean="0"/>
              <a:t> </a:t>
            </a:r>
            <a:r>
              <a:rPr lang="nl-BE" sz="2000" dirty="0" err="1" smtClean="0"/>
              <a:t>sociaux</a:t>
            </a:r>
            <a:endParaRPr lang="nl-BE" sz="2000" dirty="0" smtClean="0"/>
          </a:p>
          <a:p>
            <a:endParaRPr lang="nl-BE" sz="2000" dirty="0"/>
          </a:p>
          <a:p>
            <a:r>
              <a:rPr lang="nl-BE" sz="2000" dirty="0" smtClean="0">
                <a:sym typeface="Wingdings" panose="05000000000000000000" pitchFamily="2" charset="2"/>
              </a:rPr>
              <a:t> avis </a:t>
            </a:r>
            <a:r>
              <a:rPr lang="nl-BE" sz="2000" dirty="0" err="1" smtClean="0">
                <a:sym typeface="Wingdings" panose="05000000000000000000" pitchFamily="2" charset="2"/>
              </a:rPr>
              <a:t>partagé</a:t>
            </a:r>
            <a:r>
              <a:rPr lang="nl-BE" sz="2000" dirty="0" smtClean="0">
                <a:sym typeface="Wingdings" panose="05000000000000000000" pitchFamily="2" charset="2"/>
              </a:rPr>
              <a:t> des </a:t>
            </a:r>
            <a:r>
              <a:rPr lang="nl-BE" sz="2000" dirty="0" err="1" smtClean="0">
                <a:sym typeface="Wingdings" panose="05000000000000000000" pitchFamily="2" charset="2"/>
              </a:rPr>
              <a:t>partenaires</a:t>
            </a:r>
            <a:r>
              <a:rPr lang="nl-BE" sz="2000" dirty="0" smtClean="0">
                <a:sym typeface="Wingdings" panose="05000000000000000000" pitchFamily="2" charset="2"/>
              </a:rPr>
              <a:t> </a:t>
            </a:r>
            <a:r>
              <a:rPr lang="nl-BE" sz="2000" dirty="0" err="1" smtClean="0">
                <a:sym typeface="Wingdings" panose="05000000000000000000" pitchFamily="2" charset="2"/>
              </a:rPr>
              <a:t>sociaux</a:t>
            </a:r>
            <a:r>
              <a:rPr lang="nl-BE" sz="2000" dirty="0" smtClean="0">
                <a:sym typeface="Wingdings" panose="05000000000000000000" pitchFamily="2" charset="2"/>
              </a:rPr>
              <a:t> au </a:t>
            </a:r>
            <a:r>
              <a:rPr lang="nl-BE" sz="2000" dirty="0" err="1" smtClean="0">
                <a:sym typeface="Wingdings" panose="05000000000000000000" pitchFamily="2" charset="2"/>
              </a:rPr>
              <a:t>Ministre</a:t>
            </a:r>
            <a:r>
              <a:rPr lang="nl-BE" sz="2000" dirty="0" smtClean="0">
                <a:sym typeface="Wingdings" panose="05000000000000000000" pitchFamily="2" charset="2"/>
              </a:rPr>
              <a:t> </a:t>
            </a:r>
            <a:r>
              <a:rPr lang="nl-BE" sz="2000" dirty="0" err="1" smtClean="0">
                <a:sym typeface="Wingdings" panose="05000000000000000000" pitchFamily="2" charset="2"/>
              </a:rPr>
              <a:t>sur</a:t>
            </a:r>
            <a:r>
              <a:rPr lang="nl-BE" sz="2000" dirty="0" smtClean="0">
                <a:sym typeface="Wingdings" panose="05000000000000000000" pitchFamily="2" charset="2"/>
              </a:rPr>
              <a:t> </a:t>
            </a:r>
            <a:r>
              <a:rPr lang="nl-BE" sz="2000" dirty="0" err="1" smtClean="0">
                <a:sym typeface="Wingdings" panose="05000000000000000000" pitchFamily="2" charset="2"/>
              </a:rPr>
              <a:t>le</a:t>
            </a:r>
            <a:r>
              <a:rPr lang="nl-BE" sz="2000" dirty="0" smtClean="0">
                <a:sym typeface="Wingdings" panose="05000000000000000000" pitchFamily="2" charset="2"/>
              </a:rPr>
              <a:t> </a:t>
            </a:r>
            <a:r>
              <a:rPr lang="nl-BE" sz="2000" dirty="0" err="1" smtClean="0">
                <a:sym typeface="Wingdings" panose="05000000000000000000" pitchFamily="2" charset="2"/>
              </a:rPr>
              <a:t>projet</a:t>
            </a:r>
            <a:r>
              <a:rPr lang="nl-BE" sz="2000" dirty="0" smtClean="0">
                <a:sym typeface="Wingdings" panose="05000000000000000000" pitchFamily="2" charset="2"/>
              </a:rPr>
              <a:t> </a:t>
            </a:r>
            <a:r>
              <a:rPr lang="nl-BE" sz="2000" dirty="0" err="1" smtClean="0">
                <a:sym typeface="Wingdings" panose="05000000000000000000" pitchFamily="2" charset="2"/>
              </a:rPr>
              <a:t>d’’AR</a:t>
            </a:r>
            <a:r>
              <a:rPr lang="nl-BE" sz="2000" dirty="0" smtClean="0">
                <a:sym typeface="Wingdings" panose="05000000000000000000" pitchFamily="2" charset="2"/>
              </a:rPr>
              <a:t> </a:t>
            </a:r>
            <a:r>
              <a:rPr lang="nl-BE" sz="2000" dirty="0" err="1" smtClean="0">
                <a:sym typeface="Wingdings" panose="05000000000000000000" pitchFamily="2" charset="2"/>
              </a:rPr>
              <a:t>relatif</a:t>
            </a:r>
            <a:r>
              <a:rPr lang="nl-BE" sz="2000" dirty="0" smtClean="0">
                <a:sym typeface="Wingdings" panose="05000000000000000000" pitchFamily="2" charset="2"/>
              </a:rPr>
              <a:t> à la </a:t>
            </a:r>
            <a:r>
              <a:rPr lang="nl-BE" sz="2000" dirty="0" err="1" smtClean="0">
                <a:sym typeface="Wingdings" panose="05000000000000000000" pitchFamily="2" charset="2"/>
              </a:rPr>
              <a:t>périodicité</a:t>
            </a:r>
            <a:r>
              <a:rPr lang="nl-BE" sz="2000" dirty="0" smtClean="0">
                <a:sym typeface="Wingdings" panose="05000000000000000000" pitchFamily="2" charset="2"/>
              </a:rPr>
              <a:t> des </a:t>
            </a:r>
            <a:r>
              <a:rPr lang="nl-BE" sz="2000" dirty="0" err="1" smtClean="0">
                <a:sym typeface="Wingdings" panose="05000000000000000000" pitchFamily="2" charset="2"/>
              </a:rPr>
              <a:t>évaluations</a:t>
            </a:r>
            <a:r>
              <a:rPr lang="nl-BE" sz="2000" dirty="0" smtClean="0">
                <a:sym typeface="Wingdings" panose="05000000000000000000" pitchFamily="2" charset="2"/>
              </a:rPr>
              <a:t> de santé</a:t>
            </a:r>
          </a:p>
          <a:p>
            <a:endParaRPr lang="nl-BE" dirty="0">
              <a:sym typeface="Wingdings" panose="05000000000000000000" pitchFamily="2" charset="2"/>
            </a:endParaRPr>
          </a:p>
          <a:p>
            <a:r>
              <a:rPr lang="nl-BE" sz="2400" dirty="0" err="1" smtClean="0">
                <a:sym typeface="Wingdings" panose="05000000000000000000" pitchFamily="2" charset="2"/>
              </a:rPr>
              <a:t>Conclusion</a:t>
            </a:r>
            <a:r>
              <a:rPr lang="nl-BE" sz="2400" dirty="0" smtClean="0">
                <a:sym typeface="Wingdings" panose="05000000000000000000" pitchFamily="2" charset="2"/>
              </a:rPr>
              <a:t>: </a:t>
            </a:r>
            <a:r>
              <a:rPr lang="nl-BE" sz="2400" dirty="0" err="1" smtClean="0">
                <a:sym typeface="Wingdings" panose="05000000000000000000" pitchFamily="2" charset="2"/>
              </a:rPr>
              <a:t>fenêtre</a:t>
            </a:r>
            <a:r>
              <a:rPr lang="nl-BE" sz="2400" dirty="0" smtClean="0">
                <a:sym typeface="Wingdings" panose="05000000000000000000" pitchFamily="2" charset="2"/>
              </a:rPr>
              <a:t> </a:t>
            </a:r>
            <a:r>
              <a:rPr lang="nl-BE" sz="2400" dirty="0" err="1" smtClean="0">
                <a:sym typeface="Wingdings" panose="05000000000000000000" pitchFamily="2" charset="2"/>
              </a:rPr>
              <a:t>d’ouverture</a:t>
            </a:r>
            <a:r>
              <a:rPr lang="nl-BE" sz="2400" dirty="0" smtClean="0">
                <a:sym typeface="Wingdings" panose="05000000000000000000" pitchFamily="2" charset="2"/>
              </a:rPr>
              <a:t> pour </a:t>
            </a:r>
            <a:r>
              <a:rPr lang="nl-BE" sz="2400" dirty="0" err="1" smtClean="0">
                <a:sym typeface="Wingdings" panose="05000000000000000000" pitchFamily="2" charset="2"/>
              </a:rPr>
              <a:t>une</a:t>
            </a:r>
            <a:r>
              <a:rPr lang="nl-BE" sz="2400" dirty="0" smtClean="0">
                <a:sym typeface="Wingdings" panose="05000000000000000000" pitchFamily="2" charset="2"/>
              </a:rPr>
              <a:t> nouvelle </a:t>
            </a:r>
            <a:r>
              <a:rPr lang="nl-BE" sz="2400" dirty="0" err="1" smtClean="0">
                <a:sym typeface="Wingdings" panose="05000000000000000000" pitchFamily="2" charset="2"/>
              </a:rPr>
              <a:t>vision</a:t>
            </a:r>
            <a:r>
              <a:rPr lang="nl-BE" sz="2400" dirty="0" smtClean="0">
                <a:sym typeface="Wingdings" panose="05000000000000000000" pitchFamily="2" charset="2"/>
              </a:rPr>
              <a:t> de la surveillance de santé.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341913031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07999"/>
            <a:ext cx="8359629" cy="911225"/>
          </a:xfrm>
        </p:spPr>
        <p:txBody>
          <a:bodyPr/>
          <a:lstStyle/>
          <a:p>
            <a:r>
              <a:rPr lang="nl-BE" sz="3200" dirty="0" smtClean="0"/>
              <a:t>Principes de base de </a:t>
            </a:r>
            <a:r>
              <a:rPr lang="nl-BE" sz="3200" dirty="0" err="1" smtClean="0"/>
              <a:t>notre</a:t>
            </a:r>
            <a:r>
              <a:rPr lang="nl-BE" sz="3200" dirty="0" smtClean="0"/>
              <a:t> </a:t>
            </a:r>
            <a:r>
              <a:rPr lang="nl-BE" sz="3200" dirty="0" err="1" smtClean="0"/>
              <a:t>réflexion</a:t>
            </a:r>
            <a:endParaRPr lang="nl-B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err="1" smtClean="0"/>
              <a:t>Augmentation</a:t>
            </a:r>
            <a:r>
              <a:rPr lang="nl-BE" sz="2000" dirty="0" smtClean="0"/>
              <a:t> de </a:t>
            </a:r>
            <a:r>
              <a:rPr lang="nl-BE" sz="2000" dirty="0" err="1" smtClean="0"/>
              <a:t>l’âge</a:t>
            </a:r>
            <a:r>
              <a:rPr lang="nl-BE" sz="2000" dirty="0" smtClean="0"/>
              <a:t> de la retraite</a:t>
            </a:r>
          </a:p>
          <a:p>
            <a:r>
              <a:rPr lang="nl-BE" sz="2000" dirty="0" err="1" smtClean="0"/>
              <a:t>Augmentation</a:t>
            </a:r>
            <a:r>
              <a:rPr lang="nl-BE" sz="2000" dirty="0" smtClean="0"/>
              <a:t> du </a:t>
            </a:r>
            <a:r>
              <a:rPr lang="nl-BE" sz="2000" dirty="0" err="1" smtClean="0"/>
              <a:t>nombre</a:t>
            </a:r>
            <a:r>
              <a:rPr lang="nl-BE" sz="2000" dirty="0" smtClean="0"/>
              <a:t> de </a:t>
            </a:r>
            <a:r>
              <a:rPr lang="nl-BE" sz="2000" dirty="0" err="1" smtClean="0"/>
              <a:t>burn</a:t>
            </a:r>
            <a:r>
              <a:rPr lang="nl-BE" sz="2000" dirty="0" smtClean="0"/>
              <a:t> out</a:t>
            </a:r>
          </a:p>
          <a:p>
            <a:r>
              <a:rPr lang="nl-BE" sz="2000" dirty="0" err="1" smtClean="0"/>
              <a:t>Evolution</a:t>
            </a:r>
            <a:r>
              <a:rPr lang="nl-BE" sz="2000" dirty="0" smtClean="0"/>
              <a:t> des </a:t>
            </a:r>
            <a:r>
              <a:rPr lang="nl-BE" sz="2000" dirty="0" err="1" smtClean="0"/>
              <a:t>modèles</a:t>
            </a:r>
            <a:r>
              <a:rPr lang="nl-BE" sz="2000" dirty="0" smtClean="0"/>
              <a:t> </a:t>
            </a:r>
            <a:r>
              <a:rPr lang="nl-BE" sz="2000" dirty="0" err="1" smtClean="0"/>
              <a:t>d’organisation</a:t>
            </a:r>
            <a:r>
              <a:rPr lang="nl-BE" sz="2000" dirty="0" smtClean="0"/>
              <a:t> du </a:t>
            </a:r>
            <a:r>
              <a:rPr lang="nl-BE" sz="2000" dirty="0" err="1" smtClean="0"/>
              <a:t>travail</a:t>
            </a:r>
            <a:endParaRPr lang="nl-BE" sz="2000" dirty="0" smtClean="0"/>
          </a:p>
          <a:p>
            <a:r>
              <a:rPr lang="nl-BE" sz="2000" dirty="0" err="1" smtClean="0"/>
              <a:t>Suppression</a:t>
            </a:r>
            <a:r>
              <a:rPr lang="nl-BE" sz="2000" dirty="0" smtClean="0"/>
              <a:t> des examens </a:t>
            </a:r>
            <a:r>
              <a:rPr lang="nl-BE" sz="2000" dirty="0" err="1" smtClean="0"/>
              <a:t>écrans</a:t>
            </a:r>
            <a:endParaRPr lang="nl-BE" sz="2000" dirty="0" smtClean="0"/>
          </a:p>
          <a:p>
            <a:pPr lvl="1"/>
            <a:r>
              <a:rPr lang="nl-BE" sz="2000" dirty="0" smtClean="0"/>
              <a:t>Pas </a:t>
            </a:r>
            <a:r>
              <a:rPr lang="nl-BE" sz="2000" dirty="0" err="1" smtClean="0"/>
              <a:t>l’effet</a:t>
            </a:r>
            <a:r>
              <a:rPr lang="nl-BE" sz="2000" dirty="0" smtClean="0"/>
              <a:t> </a:t>
            </a:r>
            <a:r>
              <a:rPr lang="nl-BE" sz="2000" dirty="0" err="1" smtClean="0"/>
              <a:t>escompté</a:t>
            </a:r>
            <a:r>
              <a:rPr lang="nl-BE" sz="2000" dirty="0" smtClean="0"/>
              <a:t> en </a:t>
            </a:r>
            <a:r>
              <a:rPr lang="nl-BE" sz="2000" dirty="0" err="1" smtClean="0"/>
              <a:t>terme</a:t>
            </a:r>
            <a:r>
              <a:rPr lang="nl-BE" sz="2000" dirty="0" smtClean="0"/>
              <a:t> </a:t>
            </a:r>
            <a:r>
              <a:rPr lang="nl-BE" sz="2000" dirty="0" err="1" smtClean="0"/>
              <a:t>d’allégement</a:t>
            </a:r>
            <a:r>
              <a:rPr lang="nl-BE" sz="2000" dirty="0" smtClean="0"/>
              <a:t> de la charge de </a:t>
            </a:r>
            <a:r>
              <a:rPr lang="nl-BE" sz="2000" dirty="0" err="1" smtClean="0"/>
              <a:t>travail</a:t>
            </a:r>
            <a:r>
              <a:rPr lang="nl-BE" sz="2000" dirty="0" smtClean="0"/>
              <a:t> des MT</a:t>
            </a:r>
          </a:p>
          <a:p>
            <a:pPr lvl="1"/>
            <a:r>
              <a:rPr lang="nl-BE" sz="2000" dirty="0" smtClean="0"/>
              <a:t>Perte du contact </a:t>
            </a:r>
            <a:r>
              <a:rPr lang="nl-BE" sz="2000" dirty="0" err="1" smtClean="0"/>
              <a:t>avec</a:t>
            </a:r>
            <a:r>
              <a:rPr lang="nl-BE" sz="2000" dirty="0" smtClean="0"/>
              <a:t> </a:t>
            </a:r>
            <a:r>
              <a:rPr lang="nl-BE" sz="2000" dirty="0" err="1" smtClean="0"/>
              <a:t>une</a:t>
            </a:r>
            <a:r>
              <a:rPr lang="nl-BE" sz="2000" dirty="0" smtClean="0"/>
              <a:t> </a:t>
            </a:r>
            <a:r>
              <a:rPr lang="nl-BE" sz="2000" dirty="0" err="1" smtClean="0"/>
              <a:t>population</a:t>
            </a:r>
            <a:r>
              <a:rPr lang="nl-BE" sz="2000" dirty="0" smtClean="0"/>
              <a:t> importante de </a:t>
            </a:r>
            <a:r>
              <a:rPr lang="nl-BE" sz="2000" dirty="0" err="1" smtClean="0"/>
              <a:t>travailleurs</a:t>
            </a:r>
            <a:endParaRPr lang="nl-BE" sz="2000" dirty="0" smtClean="0"/>
          </a:p>
          <a:p>
            <a:r>
              <a:rPr lang="nl-BE" sz="2000" dirty="0" smtClean="0"/>
              <a:t>Réintégration: </a:t>
            </a:r>
            <a:r>
              <a:rPr lang="nl-BE" sz="2000" dirty="0" err="1" smtClean="0"/>
              <a:t>nouvelles</a:t>
            </a:r>
            <a:r>
              <a:rPr lang="nl-BE" sz="2000" dirty="0" smtClean="0"/>
              <a:t> </a:t>
            </a:r>
            <a:r>
              <a:rPr lang="nl-BE" sz="2000" dirty="0" err="1" smtClean="0"/>
              <a:t>missions</a:t>
            </a:r>
            <a:r>
              <a:rPr lang="nl-BE" sz="2000" dirty="0" smtClean="0"/>
              <a:t>  </a:t>
            </a:r>
            <a:r>
              <a:rPr lang="nl-BE" sz="2000" dirty="0" err="1" smtClean="0"/>
              <a:t>positives</a:t>
            </a:r>
            <a:r>
              <a:rPr lang="nl-BE" sz="2000" dirty="0" smtClean="0"/>
              <a:t> mais </a:t>
            </a:r>
            <a:r>
              <a:rPr lang="nl-BE" sz="2000" dirty="0" err="1" smtClean="0"/>
              <a:t>chronophages</a:t>
            </a:r>
            <a:endParaRPr lang="nl-BE" sz="2000" dirty="0" smtClean="0"/>
          </a:p>
          <a:p>
            <a:r>
              <a:rPr lang="nl-BE" sz="2000" dirty="0" err="1" smtClean="0"/>
              <a:t>Influence</a:t>
            </a:r>
            <a:r>
              <a:rPr lang="nl-BE" sz="2000" dirty="0" smtClean="0"/>
              <a:t> réciproque des </a:t>
            </a:r>
            <a:r>
              <a:rPr lang="nl-BE" sz="2000" dirty="0" err="1" smtClean="0"/>
              <a:t>aspects</a:t>
            </a:r>
            <a:r>
              <a:rPr lang="nl-BE" sz="2000" dirty="0" smtClean="0"/>
              <a:t> de prévention </a:t>
            </a:r>
            <a:r>
              <a:rPr lang="nl-BE" sz="2000" dirty="0" err="1" smtClean="0"/>
              <a:t>sur</a:t>
            </a:r>
            <a:r>
              <a:rPr lang="nl-BE" sz="2000" dirty="0" smtClean="0"/>
              <a:t> les </a:t>
            </a:r>
            <a:r>
              <a:rPr lang="nl-BE" sz="2000" dirty="0" err="1" smtClean="0"/>
              <a:t>lieux</a:t>
            </a:r>
            <a:r>
              <a:rPr lang="nl-BE" sz="2000" dirty="0" smtClean="0"/>
              <a:t> de </a:t>
            </a:r>
            <a:r>
              <a:rPr lang="nl-BE" sz="2000" dirty="0" err="1" smtClean="0"/>
              <a:t>travail</a:t>
            </a:r>
            <a:r>
              <a:rPr lang="nl-BE" sz="2000" dirty="0" smtClean="0"/>
              <a:t> et de </a:t>
            </a:r>
            <a:r>
              <a:rPr lang="nl-BE" sz="2000" dirty="0" err="1" smtClean="0"/>
              <a:t>ceux</a:t>
            </a:r>
            <a:r>
              <a:rPr lang="nl-BE" sz="2000" dirty="0" smtClean="0"/>
              <a:t> en rapport </a:t>
            </a:r>
            <a:r>
              <a:rPr lang="nl-BE" sz="2000" dirty="0" err="1" smtClean="0"/>
              <a:t>avec</a:t>
            </a:r>
            <a:r>
              <a:rPr lang="nl-BE" sz="2000" dirty="0" smtClean="0"/>
              <a:t> la santé </a:t>
            </a:r>
            <a:r>
              <a:rPr lang="nl-BE" sz="2000" dirty="0" err="1" smtClean="0"/>
              <a:t>indidviduelle</a:t>
            </a:r>
            <a:r>
              <a:rPr lang="nl-BE" sz="2000" dirty="0" smtClean="0"/>
              <a:t>.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163019154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3200" dirty="0" err="1" smtClean="0"/>
              <a:t>Core</a:t>
            </a:r>
            <a:r>
              <a:rPr lang="nl-BE" sz="3200" dirty="0" smtClean="0"/>
              <a:t> business</a:t>
            </a:r>
            <a:endParaRPr lang="nl-B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err="1" smtClean="0"/>
              <a:t>Multidisciplinarité</a:t>
            </a:r>
            <a:r>
              <a:rPr lang="nl-BE" sz="2000" dirty="0" smtClean="0"/>
              <a:t> </a:t>
            </a:r>
            <a:r>
              <a:rPr lang="nl-BE" sz="2000" dirty="0" err="1" smtClean="0"/>
              <a:t>avec</a:t>
            </a:r>
            <a:r>
              <a:rPr lang="nl-BE" sz="2000" dirty="0" smtClean="0"/>
              <a:t> </a:t>
            </a:r>
            <a:r>
              <a:rPr lang="nl-BE" sz="2000" dirty="0" err="1" smtClean="0"/>
              <a:t>conseillers</a:t>
            </a:r>
            <a:r>
              <a:rPr lang="nl-BE" sz="2000" dirty="0" smtClean="0"/>
              <a:t> en prévention et </a:t>
            </a:r>
            <a:r>
              <a:rPr lang="nl-BE" sz="2000" dirty="0" err="1" smtClean="0"/>
              <a:t>personne</a:t>
            </a:r>
            <a:r>
              <a:rPr lang="nl-BE" sz="2000" dirty="0" smtClean="0"/>
              <a:t> </a:t>
            </a:r>
            <a:r>
              <a:rPr lang="nl-BE" sz="2000" dirty="0" err="1" smtClean="0"/>
              <a:t>infirmier</a:t>
            </a:r>
            <a:endParaRPr lang="nl-BE" sz="2000" dirty="0" smtClean="0"/>
          </a:p>
          <a:p>
            <a:endParaRPr lang="nl-BE" sz="2000" dirty="0" smtClean="0"/>
          </a:p>
          <a:p>
            <a:r>
              <a:rPr lang="nl-BE" sz="2000" dirty="0" err="1" smtClean="0"/>
              <a:t>Favoriser</a:t>
            </a:r>
            <a:r>
              <a:rPr lang="nl-BE" sz="2000" dirty="0" smtClean="0"/>
              <a:t> la prévention au sein des </a:t>
            </a:r>
            <a:r>
              <a:rPr lang="nl-BE" sz="2000" dirty="0" err="1" smtClean="0"/>
              <a:t>entreprises</a:t>
            </a:r>
            <a:endParaRPr lang="nl-BE" sz="2000" dirty="0" smtClean="0"/>
          </a:p>
          <a:p>
            <a:endParaRPr lang="nl-BE" sz="2000" dirty="0" smtClean="0"/>
          </a:p>
          <a:p>
            <a:r>
              <a:rPr lang="nl-BE" sz="2000" dirty="0" err="1" smtClean="0"/>
              <a:t>Regard</a:t>
            </a:r>
            <a:r>
              <a:rPr lang="nl-BE" sz="2000" dirty="0" smtClean="0"/>
              <a:t> </a:t>
            </a:r>
            <a:r>
              <a:rPr lang="nl-BE" sz="2000" dirty="0" err="1" smtClean="0"/>
              <a:t>sur</a:t>
            </a:r>
            <a:r>
              <a:rPr lang="nl-BE" sz="2000" dirty="0" smtClean="0"/>
              <a:t> les </a:t>
            </a:r>
            <a:r>
              <a:rPr lang="nl-BE" sz="2000" dirty="0" err="1" smtClean="0"/>
              <a:t>aspects</a:t>
            </a:r>
            <a:r>
              <a:rPr lang="nl-BE" sz="2000" dirty="0" smtClean="0"/>
              <a:t> </a:t>
            </a:r>
            <a:r>
              <a:rPr lang="nl-BE" sz="2000" dirty="0" err="1" smtClean="0"/>
              <a:t>collectifs</a:t>
            </a:r>
            <a:r>
              <a:rPr lang="nl-BE" sz="2000" dirty="0" smtClean="0"/>
              <a:t> de la </a:t>
            </a:r>
            <a:r>
              <a:rPr lang="nl-BE" sz="2000" dirty="0" err="1" smtClean="0"/>
              <a:t>politique</a:t>
            </a:r>
            <a:r>
              <a:rPr lang="nl-BE" sz="2000" dirty="0" smtClean="0"/>
              <a:t> de prévention:	</a:t>
            </a:r>
            <a:r>
              <a:rPr lang="nl-BE" sz="2000" dirty="0" err="1" smtClean="0"/>
              <a:t>nécessité</a:t>
            </a:r>
            <a:r>
              <a:rPr lang="nl-BE" sz="2000" dirty="0" smtClean="0"/>
              <a:t> de </a:t>
            </a:r>
            <a:r>
              <a:rPr lang="nl-BE" sz="2000" dirty="0" err="1" smtClean="0"/>
              <a:t>colliger</a:t>
            </a:r>
            <a:r>
              <a:rPr lang="nl-BE" sz="2000" dirty="0" smtClean="0"/>
              <a:t> les </a:t>
            </a:r>
            <a:r>
              <a:rPr lang="nl-BE" sz="2000" dirty="0" err="1" smtClean="0"/>
              <a:t>données</a:t>
            </a:r>
            <a:r>
              <a:rPr lang="nl-BE" sz="2000" dirty="0" smtClean="0"/>
              <a:t> </a:t>
            </a:r>
            <a:r>
              <a:rPr lang="nl-BE" sz="2000" dirty="0" err="1" smtClean="0"/>
              <a:t>individuelles</a:t>
            </a:r>
            <a:endParaRPr lang="nl-BE" sz="2000" dirty="0" smtClean="0"/>
          </a:p>
          <a:p>
            <a:endParaRPr lang="nl-BE" sz="2000" dirty="0"/>
          </a:p>
          <a:p>
            <a:r>
              <a:rPr lang="nl-BE" sz="2000" dirty="0" err="1" smtClean="0"/>
              <a:t>Importance</a:t>
            </a:r>
            <a:r>
              <a:rPr lang="nl-BE" sz="2000" dirty="0" smtClean="0"/>
              <a:t> du contact </a:t>
            </a:r>
            <a:r>
              <a:rPr lang="nl-BE" sz="2000" dirty="0" err="1" smtClean="0"/>
              <a:t>individuel</a:t>
            </a:r>
            <a:r>
              <a:rPr lang="nl-BE" sz="2000" dirty="0" smtClean="0"/>
              <a:t> pour </a:t>
            </a:r>
            <a:r>
              <a:rPr lang="nl-BE" sz="2000" dirty="0" err="1" smtClean="0"/>
              <a:t>pallier</a:t>
            </a:r>
            <a:r>
              <a:rPr lang="nl-BE" sz="2000" dirty="0" smtClean="0"/>
              <a:t> </a:t>
            </a:r>
            <a:r>
              <a:rPr lang="nl-BE" sz="2000" dirty="0" err="1" smtClean="0"/>
              <a:t>aux</a:t>
            </a:r>
            <a:r>
              <a:rPr lang="nl-BE" sz="2000" dirty="0" smtClean="0"/>
              <a:t> points non </a:t>
            </a:r>
            <a:r>
              <a:rPr lang="nl-BE" sz="2000" dirty="0" err="1" smtClean="0"/>
              <a:t>détectés</a:t>
            </a:r>
            <a:r>
              <a:rPr lang="nl-BE" sz="2000" dirty="0" smtClean="0"/>
              <a:t> par </a:t>
            </a:r>
            <a:r>
              <a:rPr lang="nl-BE" sz="2000" dirty="0" err="1" smtClean="0"/>
              <a:t>l’analyse</a:t>
            </a:r>
            <a:r>
              <a:rPr lang="nl-BE" sz="2000" dirty="0" smtClean="0"/>
              <a:t> des </a:t>
            </a:r>
            <a:r>
              <a:rPr lang="nl-BE" sz="2000" dirty="0" err="1" smtClean="0"/>
              <a:t>risques</a:t>
            </a:r>
            <a:r>
              <a:rPr lang="nl-BE" sz="2000" dirty="0" smtClean="0"/>
              <a:t> (A. R.)</a:t>
            </a:r>
          </a:p>
          <a:p>
            <a:pPr lvl="1"/>
            <a:r>
              <a:rPr lang="nl-BE" sz="2000" dirty="0" smtClean="0"/>
              <a:t>55%  des </a:t>
            </a:r>
            <a:r>
              <a:rPr lang="nl-BE" sz="2000" dirty="0" err="1" smtClean="0"/>
              <a:t>personnes</a:t>
            </a:r>
            <a:r>
              <a:rPr lang="nl-BE" sz="2000" dirty="0" smtClean="0"/>
              <a:t> </a:t>
            </a:r>
            <a:r>
              <a:rPr lang="nl-BE" sz="2000" dirty="0" err="1" smtClean="0"/>
              <a:t>invalides</a:t>
            </a:r>
            <a:r>
              <a:rPr lang="nl-BE" sz="2000" dirty="0" smtClean="0"/>
              <a:t> ne </a:t>
            </a:r>
            <a:r>
              <a:rPr lang="nl-BE" sz="2000" dirty="0" err="1" smtClean="0"/>
              <a:t>sont</a:t>
            </a:r>
            <a:r>
              <a:rPr lang="nl-BE" sz="2000" dirty="0" smtClean="0"/>
              <a:t> pas </a:t>
            </a:r>
            <a:r>
              <a:rPr lang="nl-BE" sz="2000" dirty="0" err="1" smtClean="0"/>
              <a:t>détectées</a:t>
            </a:r>
            <a:r>
              <a:rPr lang="nl-BE" sz="2000" dirty="0" smtClean="0"/>
              <a:t> par </a:t>
            </a:r>
            <a:r>
              <a:rPr lang="nl-BE" sz="2000" dirty="0" err="1" smtClean="0"/>
              <a:t>l’A.R</a:t>
            </a:r>
            <a:r>
              <a:rPr lang="nl-BE" sz="2000" dirty="0" smtClean="0"/>
              <a:t>.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238194018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5894"/>
            <a:ext cx="8229600" cy="739644"/>
          </a:xfrm>
        </p:spPr>
        <p:txBody>
          <a:bodyPr/>
          <a:lstStyle/>
          <a:p>
            <a:r>
              <a:rPr lang="nl-BE" sz="2400" dirty="0" smtClean="0"/>
              <a:t>30 % des examens ne </a:t>
            </a:r>
            <a:r>
              <a:rPr lang="nl-BE" sz="2400" dirty="0" err="1" smtClean="0"/>
              <a:t>sont</a:t>
            </a:r>
            <a:r>
              <a:rPr lang="nl-BE" sz="2400" dirty="0" smtClean="0"/>
              <a:t> pas des </a:t>
            </a:r>
            <a:r>
              <a:rPr lang="nl-BE" sz="2400" dirty="0" err="1" smtClean="0"/>
              <a:t>évaluations</a:t>
            </a:r>
            <a:r>
              <a:rPr lang="nl-BE" sz="2400" dirty="0" smtClean="0"/>
              <a:t> de santé </a:t>
            </a:r>
            <a:r>
              <a:rPr lang="nl-BE" sz="2400" dirty="0" err="1" smtClean="0"/>
              <a:t>périodique</a:t>
            </a:r>
            <a:endParaRPr lang="nl-B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err="1" smtClean="0"/>
              <a:t>Besoin</a:t>
            </a:r>
            <a:r>
              <a:rPr lang="nl-BE" sz="2000" dirty="0" smtClean="0"/>
              <a:t> de </a:t>
            </a:r>
            <a:r>
              <a:rPr lang="nl-BE" sz="2000" dirty="0" err="1" smtClean="0"/>
              <a:t>consacrer</a:t>
            </a:r>
            <a:r>
              <a:rPr lang="nl-BE" sz="2000" dirty="0" smtClean="0"/>
              <a:t> de plus en plus de </a:t>
            </a:r>
            <a:r>
              <a:rPr lang="nl-BE" sz="2000" dirty="0" err="1" smtClean="0"/>
              <a:t>temps</a:t>
            </a:r>
            <a:r>
              <a:rPr lang="nl-BE" sz="2000" dirty="0" smtClean="0"/>
              <a:t> à </a:t>
            </a:r>
            <a:r>
              <a:rPr lang="nl-BE" sz="2000" dirty="0" err="1" smtClean="0"/>
              <a:t>un</a:t>
            </a:r>
            <a:r>
              <a:rPr lang="nl-BE" sz="2000" dirty="0" smtClean="0"/>
              <a:t> accompagnement </a:t>
            </a:r>
            <a:r>
              <a:rPr lang="nl-BE" sz="2000" dirty="0" err="1" smtClean="0"/>
              <a:t>individualisé</a:t>
            </a:r>
            <a:endParaRPr lang="nl-BE" sz="2000" dirty="0" smtClean="0"/>
          </a:p>
          <a:p>
            <a:pPr lvl="1"/>
            <a:r>
              <a:rPr lang="nl-BE" sz="2000" dirty="0" err="1" smtClean="0"/>
              <a:t>Reconsidérer</a:t>
            </a:r>
            <a:r>
              <a:rPr lang="nl-BE" sz="2000" dirty="0" smtClean="0"/>
              <a:t> la </a:t>
            </a:r>
            <a:r>
              <a:rPr lang="nl-BE" sz="2000" dirty="0" err="1" smtClean="0"/>
              <a:t>notion</a:t>
            </a:r>
            <a:r>
              <a:rPr lang="nl-BE" sz="2000" dirty="0" smtClean="0"/>
              <a:t> de </a:t>
            </a:r>
            <a:r>
              <a:rPr lang="nl-BE" sz="2000" dirty="0" err="1" smtClean="0"/>
              <a:t>périodicité</a:t>
            </a:r>
            <a:endParaRPr lang="nl-BE" sz="2000" dirty="0" smtClean="0"/>
          </a:p>
          <a:p>
            <a:pPr lvl="1"/>
            <a:r>
              <a:rPr lang="nl-BE" sz="2000" dirty="0" err="1" smtClean="0"/>
              <a:t>Avoir</a:t>
            </a:r>
            <a:r>
              <a:rPr lang="nl-BE" sz="2000" dirty="0" smtClean="0"/>
              <a:t> </a:t>
            </a:r>
            <a:r>
              <a:rPr lang="nl-BE" sz="2000" dirty="0" err="1" smtClean="0"/>
              <a:t>une</a:t>
            </a:r>
            <a:r>
              <a:rPr lang="nl-BE" sz="2000" dirty="0" smtClean="0"/>
              <a:t> approche </a:t>
            </a:r>
            <a:r>
              <a:rPr lang="nl-BE" sz="2000" dirty="0" err="1" smtClean="0"/>
              <a:t>pragmatique</a:t>
            </a:r>
            <a:endParaRPr lang="nl-BE" sz="2000" dirty="0" smtClean="0"/>
          </a:p>
          <a:p>
            <a:pPr lvl="2"/>
            <a:r>
              <a:rPr lang="nl-BE" sz="2000" dirty="0" err="1" smtClean="0"/>
              <a:t>Exemple</a:t>
            </a:r>
            <a:r>
              <a:rPr lang="nl-BE" sz="2000" dirty="0" smtClean="0"/>
              <a:t>: Reprise du </a:t>
            </a:r>
            <a:r>
              <a:rPr lang="nl-BE" sz="2000" dirty="0" err="1" smtClean="0"/>
              <a:t>travail</a:t>
            </a:r>
            <a:r>
              <a:rPr lang="nl-BE" sz="2000" dirty="0" smtClean="0"/>
              <a:t>  obligatoire </a:t>
            </a:r>
            <a:r>
              <a:rPr lang="nl-BE" sz="2000" dirty="0" err="1" smtClean="0"/>
              <a:t>alors</a:t>
            </a:r>
            <a:r>
              <a:rPr lang="nl-BE" sz="2000" dirty="0" smtClean="0"/>
              <a:t> </a:t>
            </a:r>
            <a:r>
              <a:rPr lang="nl-BE" sz="2000" dirty="0" err="1" smtClean="0"/>
              <a:t>qu’il</a:t>
            </a:r>
            <a:r>
              <a:rPr lang="nl-BE" sz="2000" dirty="0" smtClean="0"/>
              <a:t> y a </a:t>
            </a:r>
            <a:r>
              <a:rPr lang="nl-BE" sz="2000" dirty="0" err="1" smtClean="0"/>
              <a:t>eu</a:t>
            </a:r>
            <a:r>
              <a:rPr lang="nl-BE" sz="2000" dirty="0" smtClean="0"/>
              <a:t> </a:t>
            </a:r>
            <a:r>
              <a:rPr lang="nl-BE" sz="2000" dirty="0" err="1" smtClean="0"/>
              <a:t>une</a:t>
            </a:r>
            <a:r>
              <a:rPr lang="nl-BE" sz="2000" dirty="0" smtClean="0"/>
              <a:t> visite de pré-reprise</a:t>
            </a:r>
          </a:p>
          <a:p>
            <a:pPr lvl="1"/>
            <a:r>
              <a:rPr lang="nl-BE" sz="2000" dirty="0" err="1" smtClean="0"/>
              <a:t>Développer</a:t>
            </a:r>
            <a:r>
              <a:rPr lang="nl-BE" sz="2000" dirty="0" smtClean="0"/>
              <a:t> la </a:t>
            </a:r>
            <a:r>
              <a:rPr lang="nl-BE" sz="2000" dirty="0" err="1" smtClean="0"/>
              <a:t>notion</a:t>
            </a:r>
            <a:r>
              <a:rPr lang="nl-BE" sz="2000" dirty="0" smtClean="0"/>
              <a:t> de la contact </a:t>
            </a:r>
            <a:r>
              <a:rPr lang="nl-BE" sz="2000" dirty="0" err="1" smtClean="0"/>
              <a:t>avec</a:t>
            </a:r>
            <a:r>
              <a:rPr lang="nl-BE" sz="2000" dirty="0" smtClean="0"/>
              <a:t> la médecine du </a:t>
            </a:r>
            <a:r>
              <a:rPr lang="nl-BE" sz="2000" dirty="0" err="1" smtClean="0"/>
              <a:t>travail</a:t>
            </a:r>
            <a:endParaRPr lang="nl-BE" sz="2000" dirty="0" smtClean="0"/>
          </a:p>
          <a:p>
            <a:pPr lvl="2"/>
            <a:r>
              <a:rPr lang="nl-BE" sz="2000" dirty="0" smtClean="0"/>
              <a:t>Sous </a:t>
            </a:r>
            <a:r>
              <a:rPr lang="nl-BE" sz="2000" dirty="0" err="1" smtClean="0"/>
              <a:t>l’autorité</a:t>
            </a:r>
            <a:r>
              <a:rPr lang="nl-BE" sz="2000" dirty="0" smtClean="0"/>
              <a:t> du </a:t>
            </a:r>
            <a:r>
              <a:rPr lang="nl-BE" sz="2000" dirty="0" err="1" smtClean="0"/>
              <a:t>médecin</a:t>
            </a:r>
            <a:r>
              <a:rPr lang="nl-BE" sz="2000" dirty="0" smtClean="0"/>
              <a:t> du </a:t>
            </a:r>
            <a:r>
              <a:rPr lang="nl-BE" sz="2000" dirty="0" err="1" smtClean="0"/>
              <a:t>travail</a:t>
            </a:r>
            <a:endParaRPr lang="nl-BE" sz="2000" dirty="0" smtClean="0"/>
          </a:p>
          <a:p>
            <a:pPr lvl="2"/>
            <a:r>
              <a:rPr lang="nl-BE" sz="2000" dirty="0" smtClean="0"/>
              <a:t>Le </a:t>
            </a:r>
            <a:r>
              <a:rPr lang="nl-BE" sz="2000" dirty="0" err="1" smtClean="0"/>
              <a:t>médecin</a:t>
            </a:r>
            <a:r>
              <a:rPr lang="nl-BE" sz="2000" dirty="0" smtClean="0"/>
              <a:t> du </a:t>
            </a:r>
            <a:r>
              <a:rPr lang="nl-BE" sz="2000" dirty="0" err="1" smtClean="0"/>
              <a:t>travail</a:t>
            </a:r>
            <a:r>
              <a:rPr lang="nl-BE" sz="2000" dirty="0" smtClean="0"/>
              <a:t>  </a:t>
            </a:r>
            <a:r>
              <a:rPr lang="nl-BE" sz="2000" dirty="0" err="1" smtClean="0"/>
              <a:t>doit</a:t>
            </a:r>
            <a:r>
              <a:rPr lang="nl-BE" sz="2000" dirty="0" smtClean="0"/>
              <a:t> </a:t>
            </a:r>
            <a:r>
              <a:rPr lang="nl-BE" sz="2000" dirty="0" err="1" smtClean="0"/>
              <a:t>rester</a:t>
            </a:r>
            <a:r>
              <a:rPr lang="nl-BE" sz="2000" dirty="0" smtClean="0"/>
              <a:t> </a:t>
            </a:r>
            <a:r>
              <a:rPr lang="nl-BE" sz="2000" dirty="0" err="1" smtClean="0"/>
              <a:t>le</a:t>
            </a:r>
            <a:r>
              <a:rPr lang="nl-BE" sz="2000" dirty="0" smtClean="0"/>
              <a:t> </a:t>
            </a:r>
            <a:r>
              <a:rPr lang="nl-BE" sz="2000" dirty="0" err="1" smtClean="0"/>
              <a:t>coordinateur</a:t>
            </a:r>
            <a:r>
              <a:rPr lang="nl-BE" sz="2000" dirty="0" smtClean="0"/>
              <a:t> de la surveillance de santé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169690917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Examen </a:t>
            </a:r>
            <a:r>
              <a:rPr lang="nl-BE" sz="2400" dirty="0" err="1" smtClean="0"/>
              <a:t>d’entrée</a:t>
            </a:r>
            <a:r>
              <a:rPr lang="nl-BE" sz="2400" dirty="0" smtClean="0"/>
              <a:t> dans </a:t>
            </a:r>
            <a:r>
              <a:rPr lang="nl-BE" sz="2400" dirty="0" err="1" smtClean="0"/>
              <a:t>le</a:t>
            </a:r>
            <a:r>
              <a:rPr lang="nl-BE" sz="2400" dirty="0" smtClean="0"/>
              <a:t> </a:t>
            </a:r>
            <a:r>
              <a:rPr lang="nl-BE" sz="2400" dirty="0" err="1" smtClean="0"/>
              <a:t>secteur</a:t>
            </a:r>
            <a:endParaRPr lang="nl-B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smtClean="0"/>
              <a:t>Pré-</a:t>
            </a:r>
            <a:r>
              <a:rPr lang="nl-BE" sz="2000" dirty="0" err="1" smtClean="0"/>
              <a:t>requis</a:t>
            </a:r>
            <a:r>
              <a:rPr lang="nl-BE" sz="2000" dirty="0" smtClean="0"/>
              <a:t>: échange des dossiers de santé </a:t>
            </a:r>
            <a:r>
              <a:rPr lang="nl-BE" sz="2000" dirty="0" err="1" smtClean="0"/>
              <a:t>opérationnel</a:t>
            </a:r>
            <a:endParaRPr lang="nl-BE" sz="2000" dirty="0" smtClean="0"/>
          </a:p>
          <a:p>
            <a:r>
              <a:rPr lang="nl-BE" sz="2000" dirty="0" err="1" smtClean="0"/>
              <a:t>Permet</a:t>
            </a:r>
            <a:r>
              <a:rPr lang="nl-BE" sz="2000" dirty="0" smtClean="0"/>
              <a:t> </a:t>
            </a:r>
            <a:r>
              <a:rPr lang="nl-BE" sz="2000" dirty="0" err="1" smtClean="0"/>
              <a:t>d’avoir</a:t>
            </a:r>
            <a:r>
              <a:rPr lang="nl-BE" sz="2000" dirty="0" smtClean="0"/>
              <a:t> </a:t>
            </a:r>
            <a:r>
              <a:rPr lang="nl-BE" sz="2000" dirty="0" err="1" smtClean="0"/>
              <a:t>un</a:t>
            </a:r>
            <a:r>
              <a:rPr lang="nl-BE" sz="2000" dirty="0" smtClean="0"/>
              <a:t> </a:t>
            </a:r>
            <a:r>
              <a:rPr lang="nl-BE" sz="2000" dirty="0" err="1" smtClean="0"/>
              <a:t>temps</a:t>
            </a:r>
            <a:r>
              <a:rPr lang="nl-BE" sz="2000" dirty="0" smtClean="0"/>
              <a:t> 0</a:t>
            </a:r>
          </a:p>
          <a:p>
            <a:pPr lvl="1"/>
            <a:r>
              <a:rPr lang="nl-BE" sz="2000" dirty="0" smtClean="0"/>
              <a:t>Spirométrie, audiométrie, examen cutané, </a:t>
            </a:r>
            <a:r>
              <a:rPr lang="nl-BE" sz="2000" dirty="0" err="1" smtClean="0"/>
              <a:t>statut</a:t>
            </a:r>
            <a:r>
              <a:rPr lang="nl-BE" sz="2000" dirty="0" smtClean="0"/>
              <a:t> </a:t>
            </a:r>
            <a:r>
              <a:rPr lang="nl-BE" sz="2000" dirty="0" err="1" smtClean="0"/>
              <a:t>vaccinal</a:t>
            </a:r>
            <a:endParaRPr lang="nl-BE" sz="2000" dirty="0" smtClean="0"/>
          </a:p>
          <a:p>
            <a:pPr lvl="1"/>
            <a:endParaRPr lang="nl-BE" sz="2000" dirty="0"/>
          </a:p>
          <a:p>
            <a:r>
              <a:rPr lang="nl-BE" sz="2000" dirty="0" smtClean="0"/>
              <a:t>Moment </a:t>
            </a:r>
          </a:p>
          <a:p>
            <a:pPr lvl="1"/>
            <a:r>
              <a:rPr lang="nl-BE" sz="2000" dirty="0" smtClean="0"/>
              <a:t>de prise de contact </a:t>
            </a:r>
          </a:p>
          <a:p>
            <a:pPr lvl="1"/>
            <a:r>
              <a:rPr lang="nl-BE" sz="2000" dirty="0" smtClean="0"/>
              <a:t>de </a:t>
            </a:r>
            <a:r>
              <a:rPr lang="nl-BE" sz="2000" dirty="0" err="1" smtClean="0"/>
              <a:t>sensibilisation</a:t>
            </a:r>
            <a:r>
              <a:rPr lang="nl-BE" sz="2000" dirty="0" smtClean="0"/>
              <a:t> </a:t>
            </a:r>
            <a:r>
              <a:rPr lang="nl-BE" sz="2000" dirty="0" err="1" smtClean="0"/>
              <a:t>aux</a:t>
            </a:r>
            <a:r>
              <a:rPr lang="nl-BE" sz="2000" dirty="0" smtClean="0"/>
              <a:t> </a:t>
            </a:r>
            <a:r>
              <a:rPr lang="nl-BE" sz="2000" dirty="0" err="1" smtClean="0"/>
              <a:t>risques</a:t>
            </a:r>
            <a:r>
              <a:rPr lang="nl-BE" sz="2000" dirty="0" smtClean="0"/>
              <a:t> </a:t>
            </a:r>
            <a:r>
              <a:rPr lang="nl-BE" sz="2000" dirty="0" err="1" smtClean="0"/>
              <a:t>professionels</a:t>
            </a:r>
            <a:endParaRPr lang="nl-BE" sz="2000" dirty="0" smtClean="0"/>
          </a:p>
          <a:p>
            <a:pPr lvl="1"/>
            <a:r>
              <a:rPr lang="nl-BE" sz="2000" dirty="0" err="1" smtClean="0"/>
              <a:t>d’établir</a:t>
            </a:r>
            <a:r>
              <a:rPr lang="nl-BE" sz="2000" dirty="0" smtClean="0"/>
              <a:t> </a:t>
            </a:r>
            <a:r>
              <a:rPr lang="nl-BE" sz="2000" dirty="0" err="1" smtClean="0"/>
              <a:t>un</a:t>
            </a:r>
            <a:r>
              <a:rPr lang="nl-BE" sz="2000" dirty="0" smtClean="0"/>
              <a:t> planning de </a:t>
            </a:r>
            <a:r>
              <a:rPr lang="nl-BE" sz="2000" dirty="0" err="1" smtClean="0"/>
              <a:t>suivi</a:t>
            </a:r>
            <a:r>
              <a:rPr lang="nl-BE" sz="2000" dirty="0" smtClean="0"/>
              <a:t> de santé du </a:t>
            </a:r>
            <a:r>
              <a:rPr lang="nl-BE" sz="2000" dirty="0" err="1" smtClean="0"/>
              <a:t>travailleur</a:t>
            </a:r>
            <a:r>
              <a:rPr lang="nl-BE" sz="2000" dirty="0" smtClean="0"/>
              <a:t> en </a:t>
            </a:r>
            <a:r>
              <a:rPr lang="nl-BE" sz="2000" dirty="0" err="1" smtClean="0"/>
              <a:t>fonction</a:t>
            </a:r>
            <a:r>
              <a:rPr lang="nl-BE" sz="2000" dirty="0" smtClean="0"/>
              <a:t> du </a:t>
            </a:r>
            <a:r>
              <a:rPr lang="nl-BE" sz="2000" dirty="0" err="1" smtClean="0"/>
              <a:t>secteur</a:t>
            </a:r>
            <a:r>
              <a:rPr lang="nl-BE" sz="2000" dirty="0" smtClean="0"/>
              <a:t> dans </a:t>
            </a:r>
            <a:r>
              <a:rPr lang="nl-BE" sz="2000" dirty="0" err="1" smtClean="0"/>
              <a:t>lequel</a:t>
            </a:r>
            <a:r>
              <a:rPr lang="nl-BE" sz="2000" dirty="0" smtClean="0"/>
              <a:t> </a:t>
            </a:r>
            <a:r>
              <a:rPr lang="nl-BE" sz="2000" dirty="0" err="1" smtClean="0"/>
              <a:t>il</a:t>
            </a:r>
            <a:r>
              <a:rPr lang="nl-BE" sz="2000" dirty="0" smtClean="0"/>
              <a:t> </a:t>
            </a:r>
            <a:r>
              <a:rPr lang="nl-BE" sz="2000" dirty="0" err="1" smtClean="0"/>
              <a:t>exerce</a:t>
            </a:r>
            <a:r>
              <a:rPr lang="nl-BE" sz="2000" dirty="0" smtClean="0"/>
              <a:t> et en </a:t>
            </a:r>
            <a:r>
              <a:rPr lang="nl-BE" sz="2000" dirty="0" err="1" smtClean="0"/>
              <a:t>fonction</a:t>
            </a:r>
            <a:r>
              <a:rPr lang="nl-BE" sz="2000" dirty="0" smtClean="0"/>
              <a:t> de sa </a:t>
            </a:r>
            <a:r>
              <a:rPr lang="nl-BE" sz="2000" dirty="0" err="1" smtClean="0"/>
              <a:t>situation</a:t>
            </a:r>
            <a:r>
              <a:rPr lang="nl-BE" sz="2000" dirty="0" smtClean="0"/>
              <a:t> </a:t>
            </a:r>
            <a:r>
              <a:rPr lang="nl-BE" sz="2000" dirty="0" err="1" smtClean="0"/>
              <a:t>personnelle</a:t>
            </a:r>
            <a:endParaRPr lang="nl-BE" sz="2000" dirty="0" smtClean="0"/>
          </a:p>
          <a:p>
            <a:pPr lvl="1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795934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000" dirty="0" smtClean="0"/>
              <a:t>Plan de prévention </a:t>
            </a:r>
            <a:r>
              <a:rPr lang="nl-BE" sz="2000" dirty="0" err="1" smtClean="0"/>
              <a:t>personnel</a:t>
            </a:r>
            <a:r>
              <a:rPr lang="nl-BE" sz="2000" dirty="0" smtClean="0"/>
              <a:t> // </a:t>
            </a:r>
            <a:r>
              <a:rPr lang="nl-BE" sz="2000" dirty="0" err="1" smtClean="0"/>
              <a:t>Trajet</a:t>
            </a:r>
            <a:r>
              <a:rPr lang="nl-BE" sz="2000" dirty="0" smtClean="0"/>
              <a:t> de </a:t>
            </a:r>
            <a:r>
              <a:rPr lang="nl-BE" sz="2000" dirty="0" err="1" smtClean="0"/>
              <a:t>soins</a:t>
            </a:r>
            <a:r>
              <a:rPr lang="nl-BE" sz="2000" dirty="0" smtClean="0"/>
              <a:t> dans </a:t>
            </a:r>
            <a:r>
              <a:rPr lang="nl-BE" sz="2000" dirty="0" err="1" smtClean="0"/>
              <a:t>le</a:t>
            </a:r>
            <a:r>
              <a:rPr lang="nl-BE" sz="2000" dirty="0" smtClean="0"/>
              <a:t> </a:t>
            </a:r>
            <a:r>
              <a:rPr lang="nl-BE" sz="2000" dirty="0" err="1" smtClean="0"/>
              <a:t>secteur</a:t>
            </a:r>
            <a:r>
              <a:rPr lang="nl-BE" sz="2000" dirty="0" smtClean="0"/>
              <a:t> </a:t>
            </a:r>
            <a:r>
              <a:rPr lang="nl-BE" sz="2000" dirty="0" err="1" smtClean="0"/>
              <a:t>curatif</a:t>
            </a:r>
            <a:endParaRPr lang="nl-BE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smtClean="0"/>
              <a:t>Fixer la </a:t>
            </a:r>
            <a:r>
              <a:rPr lang="nl-BE" sz="2000" dirty="0" err="1" smtClean="0"/>
              <a:t>périodicité</a:t>
            </a:r>
            <a:r>
              <a:rPr lang="nl-BE" sz="2000" dirty="0" smtClean="0"/>
              <a:t> en </a:t>
            </a:r>
            <a:r>
              <a:rPr lang="nl-BE" sz="2000" dirty="0" err="1" smtClean="0"/>
              <a:t>concertation</a:t>
            </a:r>
            <a:r>
              <a:rPr lang="nl-BE" sz="2000" dirty="0" smtClean="0"/>
              <a:t> </a:t>
            </a:r>
            <a:r>
              <a:rPr lang="nl-BE" sz="2000" dirty="0" err="1" smtClean="0"/>
              <a:t>avec</a:t>
            </a:r>
            <a:r>
              <a:rPr lang="nl-BE" sz="2000" dirty="0" smtClean="0"/>
              <a:t> les </a:t>
            </a:r>
            <a:r>
              <a:rPr lang="nl-BE" sz="2000" dirty="0" err="1" smtClean="0"/>
              <a:t>secteurs</a:t>
            </a:r>
            <a:r>
              <a:rPr lang="nl-BE" sz="2000" dirty="0" smtClean="0"/>
              <a:t> </a:t>
            </a:r>
            <a:r>
              <a:rPr lang="nl-BE" sz="2000" dirty="0" err="1" smtClean="0"/>
              <a:t>plutôt</a:t>
            </a:r>
            <a:r>
              <a:rPr lang="nl-BE" sz="2000" dirty="0" smtClean="0"/>
              <a:t> que </a:t>
            </a:r>
            <a:r>
              <a:rPr lang="nl-BE" sz="2000" dirty="0" err="1" smtClean="0"/>
              <a:t>figer</a:t>
            </a:r>
            <a:r>
              <a:rPr lang="nl-BE" sz="2000" dirty="0" smtClean="0"/>
              <a:t> </a:t>
            </a:r>
            <a:r>
              <a:rPr lang="nl-BE" sz="2000" dirty="0" err="1" smtClean="0"/>
              <a:t>cette</a:t>
            </a:r>
            <a:r>
              <a:rPr lang="nl-BE" sz="2000" dirty="0" smtClean="0"/>
              <a:t> </a:t>
            </a:r>
            <a:r>
              <a:rPr lang="nl-BE" sz="2000" dirty="0" err="1" smtClean="0"/>
              <a:t>périodicité</a:t>
            </a:r>
            <a:r>
              <a:rPr lang="nl-BE" sz="2000" dirty="0" smtClean="0"/>
              <a:t> dans </a:t>
            </a:r>
            <a:r>
              <a:rPr lang="nl-BE" sz="2000" dirty="0" err="1" smtClean="0"/>
              <a:t>l’AR</a:t>
            </a:r>
            <a:endParaRPr lang="nl-BE" sz="2000" dirty="0" smtClean="0"/>
          </a:p>
          <a:p>
            <a:pPr lvl="1"/>
            <a:r>
              <a:rPr lang="nl-BE" sz="2000" dirty="0" smtClean="0"/>
              <a:t>Minimum </a:t>
            </a:r>
            <a:r>
              <a:rPr lang="nl-BE" sz="2000" dirty="0" err="1" smtClean="0"/>
              <a:t>admissible</a:t>
            </a:r>
            <a:r>
              <a:rPr lang="nl-BE" sz="2000" dirty="0" smtClean="0"/>
              <a:t>: </a:t>
            </a:r>
            <a:r>
              <a:rPr lang="nl-BE" sz="2000" dirty="0" err="1" smtClean="0"/>
              <a:t>l’enteprise</a:t>
            </a:r>
            <a:r>
              <a:rPr lang="nl-BE" sz="2000" dirty="0" smtClean="0"/>
              <a:t> peut faire plus.</a:t>
            </a:r>
          </a:p>
          <a:p>
            <a:endParaRPr lang="nl-BE" sz="2000" dirty="0"/>
          </a:p>
          <a:p>
            <a:r>
              <a:rPr lang="nl-BE" sz="2000" dirty="0" smtClean="0"/>
              <a:t>Adaptation en </a:t>
            </a:r>
            <a:r>
              <a:rPr lang="nl-BE" sz="2000" dirty="0" err="1" smtClean="0"/>
              <a:t>fonction</a:t>
            </a:r>
            <a:r>
              <a:rPr lang="nl-BE" sz="2000" dirty="0" smtClean="0"/>
              <a:t> de </a:t>
            </a:r>
            <a:r>
              <a:rPr lang="nl-BE" sz="2000" dirty="0" err="1" smtClean="0"/>
              <a:t>l’évolution</a:t>
            </a:r>
            <a:r>
              <a:rPr lang="nl-BE" sz="2000" dirty="0" smtClean="0"/>
              <a:t> de santé du </a:t>
            </a:r>
            <a:r>
              <a:rPr lang="nl-BE" sz="2000" dirty="0" err="1" smtClean="0"/>
              <a:t>travailleur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98535515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smtClean="0"/>
              <a:t>Promotion de la santé</a:t>
            </a:r>
            <a:endParaRPr lang="nl-B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err="1" smtClean="0"/>
              <a:t>Législations</a:t>
            </a:r>
            <a:r>
              <a:rPr lang="nl-BE" sz="2000" dirty="0" smtClean="0"/>
              <a:t> SEPP</a:t>
            </a:r>
          </a:p>
          <a:p>
            <a:pPr marL="0" indent="0">
              <a:buNone/>
            </a:pPr>
            <a:r>
              <a:rPr lang="nl-BE" sz="2000" dirty="0" smtClean="0"/>
              <a:t> 				&gt;&lt; </a:t>
            </a:r>
          </a:p>
          <a:p>
            <a:pPr marL="0" indent="0">
              <a:buNone/>
            </a:pPr>
            <a:r>
              <a:rPr lang="nl-BE" sz="2000" dirty="0"/>
              <a:t> </a:t>
            </a:r>
            <a:r>
              <a:rPr lang="nl-BE" sz="2000" dirty="0" smtClean="0"/>
              <a:t>   OMS (</a:t>
            </a:r>
            <a:r>
              <a:rPr lang="nl-BE" sz="2000" dirty="0" err="1" smtClean="0"/>
              <a:t>Charte</a:t>
            </a:r>
            <a:r>
              <a:rPr lang="nl-BE" sz="2000" dirty="0" smtClean="0"/>
              <a:t> de Bangkok 2005)</a:t>
            </a:r>
          </a:p>
          <a:p>
            <a:pPr marL="0" indent="0">
              <a:buNone/>
            </a:pPr>
            <a:r>
              <a:rPr lang="nl-BE" sz="2000" dirty="0"/>
              <a:t> </a:t>
            </a:r>
            <a:r>
              <a:rPr lang="nl-BE" sz="2000" dirty="0" smtClean="0"/>
              <a:t>    </a:t>
            </a:r>
            <a:r>
              <a:rPr lang="nl-BE" sz="2000" dirty="0" err="1" smtClean="0"/>
              <a:t>Déclaration</a:t>
            </a:r>
            <a:r>
              <a:rPr lang="nl-BE" sz="2000" dirty="0" smtClean="0"/>
              <a:t> de Luxembourg </a:t>
            </a:r>
          </a:p>
          <a:p>
            <a:pPr marL="0" indent="0">
              <a:buNone/>
            </a:pPr>
            <a:r>
              <a:rPr lang="nl-BE" sz="2000" dirty="0" smtClean="0"/>
              <a:t>     </a:t>
            </a:r>
            <a:r>
              <a:rPr lang="nl-BE" sz="2000" dirty="0" err="1" smtClean="0"/>
              <a:t>Décret</a:t>
            </a:r>
            <a:r>
              <a:rPr lang="nl-BE" sz="2000" dirty="0" smtClean="0"/>
              <a:t> </a:t>
            </a:r>
            <a:r>
              <a:rPr lang="nl-BE" sz="2000" dirty="0" err="1" smtClean="0"/>
              <a:t>flamand</a:t>
            </a:r>
            <a:r>
              <a:rPr lang="nl-BE" sz="2000" dirty="0" smtClean="0"/>
              <a:t> Bedrijfsgezondheidzorg.</a:t>
            </a:r>
            <a:r>
              <a:rPr lang="nl-BE" sz="2000" dirty="0"/>
              <a:t>	</a:t>
            </a:r>
            <a:endParaRPr lang="nl-BE" sz="2000" dirty="0" smtClean="0"/>
          </a:p>
          <a:p>
            <a:pPr marL="0" indent="0">
              <a:buNone/>
            </a:pPr>
            <a:endParaRPr lang="nl-BE" sz="2000" dirty="0" smtClean="0"/>
          </a:p>
          <a:p>
            <a:pPr marL="0" indent="0">
              <a:buNone/>
            </a:pPr>
            <a:r>
              <a:rPr lang="nl-BE" sz="2000" dirty="0" err="1" smtClean="0"/>
              <a:t>Rôle</a:t>
            </a:r>
            <a:r>
              <a:rPr lang="nl-BE" sz="2000" dirty="0" smtClean="0"/>
              <a:t> </a:t>
            </a:r>
            <a:r>
              <a:rPr lang="nl-BE" sz="2000" dirty="0" err="1" smtClean="0"/>
              <a:t>clé</a:t>
            </a:r>
            <a:r>
              <a:rPr lang="nl-BE" sz="2000" dirty="0" smtClean="0"/>
              <a:t> du </a:t>
            </a:r>
            <a:r>
              <a:rPr lang="nl-BE" sz="2000" dirty="0" err="1" smtClean="0"/>
              <a:t>médecin</a:t>
            </a:r>
            <a:r>
              <a:rPr lang="nl-BE" sz="2000" dirty="0" smtClean="0"/>
              <a:t> du </a:t>
            </a:r>
            <a:r>
              <a:rPr lang="nl-BE" sz="2000" dirty="0" err="1" smtClean="0"/>
              <a:t>travail</a:t>
            </a:r>
            <a:r>
              <a:rPr lang="nl-BE" sz="2000" dirty="0" smtClean="0"/>
              <a:t> pour </a:t>
            </a:r>
            <a:r>
              <a:rPr lang="nl-BE" sz="2000" dirty="0" err="1" smtClean="0"/>
              <a:t>initier</a:t>
            </a:r>
            <a:r>
              <a:rPr lang="nl-BE" sz="2000" dirty="0" smtClean="0"/>
              <a:t>, </a:t>
            </a:r>
            <a:r>
              <a:rPr lang="nl-BE" sz="2000" dirty="0" err="1" smtClean="0"/>
              <a:t>sensibliser</a:t>
            </a:r>
            <a:r>
              <a:rPr lang="nl-BE" sz="2000" dirty="0" smtClean="0"/>
              <a:t> au sein de </a:t>
            </a:r>
            <a:r>
              <a:rPr lang="nl-BE" sz="2000" dirty="0" err="1" smtClean="0"/>
              <a:t>l’entreprise</a:t>
            </a:r>
            <a:r>
              <a:rPr lang="nl-BE" sz="2000" dirty="0" smtClean="0"/>
              <a:t> </a:t>
            </a:r>
            <a:r>
              <a:rPr lang="nl-BE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635081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2400" dirty="0" err="1" smtClean="0"/>
              <a:t>Collaboration</a:t>
            </a:r>
            <a:r>
              <a:rPr lang="nl-BE" sz="2400" dirty="0" smtClean="0"/>
              <a:t> </a:t>
            </a:r>
            <a:r>
              <a:rPr lang="nl-BE" sz="2400" dirty="0" err="1" smtClean="0"/>
              <a:t>avec</a:t>
            </a:r>
            <a:r>
              <a:rPr lang="nl-BE" sz="2400" dirty="0" smtClean="0"/>
              <a:t> </a:t>
            </a:r>
            <a:r>
              <a:rPr lang="nl-BE" sz="2400" dirty="0" err="1" smtClean="0"/>
              <a:t>le</a:t>
            </a:r>
            <a:r>
              <a:rPr lang="nl-BE" sz="2400" dirty="0" smtClean="0"/>
              <a:t> </a:t>
            </a:r>
            <a:r>
              <a:rPr lang="nl-BE" sz="2400" dirty="0" err="1" smtClean="0"/>
              <a:t>personnel</a:t>
            </a:r>
            <a:r>
              <a:rPr lang="nl-BE" sz="2400" dirty="0" smtClean="0"/>
              <a:t> </a:t>
            </a:r>
            <a:r>
              <a:rPr lang="nl-BE" sz="2400" dirty="0" err="1" smtClean="0"/>
              <a:t>infirmier</a:t>
            </a:r>
            <a:endParaRPr lang="nl-BE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err="1" smtClean="0"/>
              <a:t>Rôle</a:t>
            </a:r>
            <a:r>
              <a:rPr lang="nl-BE" sz="2000" dirty="0" smtClean="0"/>
              <a:t> pour les </a:t>
            </a:r>
            <a:r>
              <a:rPr lang="nl-BE" sz="2000" dirty="0" err="1" smtClean="0"/>
              <a:t>infirmiers</a:t>
            </a:r>
            <a:r>
              <a:rPr lang="nl-BE" sz="2000" dirty="0" smtClean="0"/>
              <a:t> dans </a:t>
            </a:r>
            <a:r>
              <a:rPr lang="nl-BE" sz="2000" dirty="0" err="1" smtClean="0"/>
              <a:t>cette</a:t>
            </a:r>
            <a:r>
              <a:rPr lang="nl-BE" sz="2000" dirty="0" smtClean="0"/>
              <a:t> nouvelle </a:t>
            </a:r>
            <a:r>
              <a:rPr lang="nl-BE" sz="2000" dirty="0" err="1" smtClean="0"/>
              <a:t>organisation</a:t>
            </a:r>
            <a:endParaRPr lang="nl-BE" sz="2000" dirty="0" smtClean="0"/>
          </a:p>
          <a:p>
            <a:pPr marL="0" indent="0">
              <a:buNone/>
            </a:pPr>
            <a:r>
              <a:rPr lang="nl-BE" sz="2000" dirty="0" smtClean="0"/>
              <a:t> </a:t>
            </a:r>
          </a:p>
          <a:p>
            <a:r>
              <a:rPr lang="nl-BE" sz="2000" dirty="0" err="1" smtClean="0"/>
              <a:t>Besoin</a:t>
            </a:r>
            <a:r>
              <a:rPr lang="nl-BE" sz="2000" dirty="0" smtClean="0"/>
              <a:t> </a:t>
            </a:r>
            <a:r>
              <a:rPr lang="nl-BE" sz="2000" dirty="0" err="1" smtClean="0"/>
              <a:t>d’un</a:t>
            </a:r>
            <a:r>
              <a:rPr lang="nl-BE" sz="2000" dirty="0" smtClean="0"/>
              <a:t> </a:t>
            </a:r>
            <a:r>
              <a:rPr lang="nl-BE" sz="2000" dirty="0" err="1" smtClean="0"/>
              <a:t>cadre</a:t>
            </a:r>
            <a:r>
              <a:rPr lang="nl-BE" sz="2000" dirty="0" smtClean="0"/>
              <a:t> </a:t>
            </a:r>
            <a:r>
              <a:rPr lang="nl-BE" sz="2000" dirty="0" err="1" smtClean="0"/>
              <a:t>clair</a:t>
            </a:r>
            <a:r>
              <a:rPr lang="nl-BE" sz="2000" dirty="0" smtClean="0"/>
              <a:t> </a:t>
            </a:r>
          </a:p>
          <a:p>
            <a:endParaRPr lang="nl-BE" sz="2000" dirty="0"/>
          </a:p>
          <a:p>
            <a:r>
              <a:rPr lang="nl-BE" sz="2000" dirty="0" err="1" smtClean="0"/>
              <a:t>Envisager</a:t>
            </a:r>
            <a:r>
              <a:rPr lang="nl-BE" sz="2000" dirty="0" smtClean="0"/>
              <a:t> </a:t>
            </a:r>
            <a:r>
              <a:rPr lang="nl-BE" sz="2000" dirty="0" err="1" smtClean="0"/>
              <a:t>une</a:t>
            </a:r>
            <a:r>
              <a:rPr lang="nl-BE" sz="2000" dirty="0" smtClean="0"/>
              <a:t> </a:t>
            </a:r>
            <a:r>
              <a:rPr lang="nl-BE" sz="2000" dirty="0" err="1" smtClean="0"/>
              <a:t>formation</a:t>
            </a:r>
            <a:r>
              <a:rPr lang="nl-BE" sz="2000" dirty="0" smtClean="0"/>
              <a:t> en santé au </a:t>
            </a:r>
            <a:r>
              <a:rPr lang="nl-BE" sz="2000" dirty="0" err="1" smtClean="0"/>
              <a:t>travail</a:t>
            </a:r>
            <a:endParaRPr lang="nl-BE" sz="2000" dirty="0" smtClean="0"/>
          </a:p>
          <a:p>
            <a:endParaRPr lang="nl-BE" sz="2000" dirty="0"/>
          </a:p>
          <a:p>
            <a:r>
              <a:rPr lang="nl-BE" sz="2000" dirty="0" smtClean="0"/>
              <a:t>Définition des </a:t>
            </a:r>
            <a:r>
              <a:rPr lang="nl-BE" sz="2000" dirty="0" err="1" smtClean="0"/>
              <a:t>tâches</a:t>
            </a:r>
            <a:r>
              <a:rPr lang="nl-BE" sz="2000" dirty="0" smtClean="0"/>
              <a:t> </a:t>
            </a:r>
            <a:r>
              <a:rPr lang="nl-BE" sz="2000" dirty="0" err="1" smtClean="0"/>
              <a:t>qui</a:t>
            </a:r>
            <a:r>
              <a:rPr lang="nl-BE" sz="2000" dirty="0" smtClean="0"/>
              <a:t> </a:t>
            </a:r>
            <a:r>
              <a:rPr lang="nl-BE" sz="2000" dirty="0" err="1" smtClean="0"/>
              <a:t>peuvent</a:t>
            </a:r>
            <a:r>
              <a:rPr lang="nl-BE" sz="2000" dirty="0" smtClean="0"/>
              <a:t> leur </a:t>
            </a:r>
            <a:r>
              <a:rPr lang="nl-BE" sz="2000" dirty="0" err="1" smtClean="0"/>
              <a:t>être</a:t>
            </a:r>
            <a:r>
              <a:rPr lang="nl-BE" sz="2000" dirty="0" smtClean="0"/>
              <a:t> </a:t>
            </a:r>
            <a:r>
              <a:rPr lang="nl-BE" sz="2000" dirty="0" err="1" smtClean="0"/>
              <a:t>confiées</a:t>
            </a:r>
            <a:r>
              <a:rPr lang="nl-BE" sz="2000" dirty="0" smtClean="0"/>
              <a:t> (établissement de </a:t>
            </a:r>
            <a:r>
              <a:rPr lang="nl-BE" sz="2000" dirty="0" err="1" smtClean="0"/>
              <a:t>protocoles</a:t>
            </a:r>
            <a:r>
              <a:rPr lang="nl-BE" sz="2000" dirty="0" smtClean="0"/>
              <a:t>)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315124770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pbm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1"/>
            </a:solidFill>
            <a:latin typeface="Verdana"/>
            <a:cs typeface="Verdan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bbvag</Template>
  <TotalTime>497</TotalTime>
  <Words>439</Words>
  <Application>Microsoft Macintosh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apbmt</vt:lpstr>
      <vt:lpstr>Reconsidérer la périodicité des évaluations de santé: vraiment impensable? </vt:lpstr>
      <vt:lpstr>Rétroactes</vt:lpstr>
      <vt:lpstr>Principes de base de notre réflexion</vt:lpstr>
      <vt:lpstr>Core business</vt:lpstr>
      <vt:lpstr>30 % des examens ne sont pas des évaluations de santé périodique</vt:lpstr>
      <vt:lpstr>Examen d’entrée dans le secteur</vt:lpstr>
      <vt:lpstr>Plan de prévention personnel // Trajet de soins dans le secteur curatif</vt:lpstr>
      <vt:lpstr>Promotion de la santé</vt:lpstr>
      <vt:lpstr>Collaboration avec le personnel infirmier</vt:lpstr>
      <vt:lpstr>Et maintenant  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Joke Pattyn</dc:creator>
  <cp:lastModifiedBy>beurs</cp:lastModifiedBy>
  <cp:revision>62</cp:revision>
  <dcterms:created xsi:type="dcterms:W3CDTF">2013-11-07T11:32:07Z</dcterms:created>
  <dcterms:modified xsi:type="dcterms:W3CDTF">2017-11-17T09:49:39Z</dcterms:modified>
</cp:coreProperties>
</file>