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6"/>
  </p:notesMasterIdLst>
  <p:handoutMasterIdLst>
    <p:handoutMasterId r:id="rId37"/>
  </p:handoutMasterIdLst>
  <p:sldIdLst>
    <p:sldId id="256" r:id="rId2"/>
    <p:sldId id="257" r:id="rId3"/>
    <p:sldId id="273" r:id="rId4"/>
    <p:sldId id="260" r:id="rId5"/>
    <p:sldId id="274" r:id="rId6"/>
    <p:sldId id="267" r:id="rId7"/>
    <p:sldId id="275" r:id="rId8"/>
    <p:sldId id="276" r:id="rId9"/>
    <p:sldId id="277" r:id="rId10"/>
    <p:sldId id="278" r:id="rId11"/>
    <p:sldId id="279" r:id="rId12"/>
    <p:sldId id="280" r:id="rId13"/>
    <p:sldId id="281" r:id="rId14"/>
    <p:sldId id="282" r:id="rId15"/>
    <p:sldId id="261" r:id="rId16"/>
    <p:sldId id="283" r:id="rId17"/>
    <p:sldId id="284" r:id="rId18"/>
    <p:sldId id="285" r:id="rId19"/>
    <p:sldId id="286" r:id="rId20"/>
    <p:sldId id="288" r:id="rId21"/>
    <p:sldId id="287" r:id="rId22"/>
    <p:sldId id="289" r:id="rId23"/>
    <p:sldId id="290" r:id="rId24"/>
    <p:sldId id="291" r:id="rId25"/>
    <p:sldId id="292" r:id="rId26"/>
    <p:sldId id="293" r:id="rId27"/>
    <p:sldId id="294" r:id="rId28"/>
    <p:sldId id="295" r:id="rId29"/>
    <p:sldId id="304" r:id="rId30"/>
    <p:sldId id="305" r:id="rId31"/>
    <p:sldId id="306" r:id="rId32"/>
    <p:sldId id="307" r:id="rId33"/>
    <p:sldId id="302" r:id="rId34"/>
    <p:sldId id="303" r:id="rId35"/>
  </p:sldIdLst>
  <p:sldSz cx="10688638" cy="6016625"/>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92" userDrawn="1">
          <p15:clr>
            <a:srgbClr val="A4A3A4"/>
          </p15:clr>
        </p15:guide>
        <p15:guide id="2" pos="679" userDrawn="1">
          <p15:clr>
            <a:srgbClr val="A4A3A4"/>
          </p15:clr>
        </p15:guide>
        <p15:guide id="3" orient="horz" pos="2327" userDrawn="1">
          <p15:clr>
            <a:srgbClr val="A4A3A4"/>
          </p15:clr>
        </p15:guide>
        <p15:guide id="4" pos="6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A8A"/>
    <a:srgbClr val="EDEBE3"/>
    <a:srgbClr val="EE8600"/>
    <a:srgbClr val="D9D1BF"/>
    <a:srgbClr val="6A6D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5" autoAdjust="0"/>
    <p:restoredTop sz="78053" autoAdjust="0"/>
  </p:normalViewPr>
  <p:slideViewPr>
    <p:cSldViewPr snapToGrid="0" snapToObjects="1">
      <p:cViewPr varScale="1">
        <p:scale>
          <a:sx n="60" d="100"/>
          <a:sy n="60" d="100"/>
        </p:scale>
        <p:origin x="-1378" y="-72"/>
      </p:cViewPr>
      <p:guideLst>
        <p:guide orient="horz" pos="1392"/>
        <p:guide orient="horz" pos="2327"/>
        <p:guide pos="679"/>
        <p:guide pos="6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E7C9D55-0C8D-0344-99E9-2216B07FB1C8}" type="datetimeFigureOut">
              <a:rPr lang="nl-NL" smtClean="0"/>
              <a:t>4-11-2017</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7934295-E5CF-0646-8F2E-C7C1ECAD102D}" type="slidenum">
              <a:rPr lang="nl-NL" smtClean="0"/>
              <a:t>‹#›</a:t>
            </a:fld>
            <a:endParaRPr lang="nl-NL"/>
          </a:p>
        </p:txBody>
      </p:sp>
    </p:spTree>
    <p:extLst>
      <p:ext uri="{BB962C8B-B14F-4D97-AF65-F5344CB8AC3E}">
        <p14:creationId xmlns:p14="http://schemas.microsoft.com/office/powerpoint/2010/main" val="936276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9523E02-D925-7243-B84F-C48CC540C8E9}" type="datetimeFigureOut">
              <a:rPr lang="nl-NL" smtClean="0"/>
              <a:t>4-11-2017</a:t>
            </a:fld>
            <a:endParaRPr lang="nl-NL"/>
          </a:p>
        </p:txBody>
      </p:sp>
      <p:sp>
        <p:nvSpPr>
          <p:cNvPr id="4" name="Tijdelijke aanduiding voor dia-afbeelding 3"/>
          <p:cNvSpPr>
            <a:spLocks noGrp="1" noRot="1" noChangeAspect="1"/>
          </p:cNvSpPr>
          <p:nvPr>
            <p:ph type="sldImg" idx="2"/>
          </p:nvPr>
        </p:nvSpPr>
        <p:spPr>
          <a:xfrm>
            <a:off x="93663" y="744538"/>
            <a:ext cx="661035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E66A5D-0832-284E-8D04-F3ED2E67BB6A}" type="slidenum">
              <a:rPr lang="nl-NL" smtClean="0"/>
              <a:t>‹#›</a:t>
            </a:fld>
            <a:endParaRPr lang="nl-NL"/>
          </a:p>
        </p:txBody>
      </p:sp>
    </p:spTree>
    <p:extLst>
      <p:ext uri="{BB962C8B-B14F-4D97-AF65-F5344CB8AC3E}">
        <p14:creationId xmlns:p14="http://schemas.microsoft.com/office/powerpoint/2010/main" val="15170308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1</a:t>
            </a:fld>
            <a:endParaRPr lang="nl-NL"/>
          </a:p>
        </p:txBody>
      </p:sp>
    </p:spTree>
    <p:extLst>
      <p:ext uri="{BB962C8B-B14F-4D97-AF65-F5344CB8AC3E}">
        <p14:creationId xmlns:p14="http://schemas.microsoft.com/office/powerpoint/2010/main" val="243374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cap="all" dirty="0" smtClean="0">
                <a:solidFill>
                  <a:schemeClr val="tx1"/>
                </a:solidFill>
                <a:effectLst/>
              </a:rPr>
              <a:t>Quant</a:t>
            </a:r>
            <a:r>
              <a:rPr lang="fr-BE" sz="1000" cap="all" baseline="0" dirty="0" smtClean="0">
                <a:solidFill>
                  <a:schemeClr val="tx1"/>
                </a:solidFill>
                <a:effectLst/>
              </a:rPr>
              <a:t> à leur </a:t>
            </a:r>
            <a:r>
              <a:rPr lang="fr-BE" sz="1000" cap="all" dirty="0" smtClean="0">
                <a:solidFill>
                  <a:schemeClr val="tx1"/>
                </a:solidFill>
                <a:effectLst/>
              </a:rPr>
              <a:t>Perception du rôle futur du médecin du travail à plus long terme (2030)</a:t>
            </a:r>
            <a:endParaRPr lang="en-US" sz="1000" dirty="0" smtClean="0">
              <a:solidFill>
                <a:schemeClr val="tx1"/>
              </a:solidFill>
              <a:effectLst/>
              <a:latin typeface="Arial"/>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000" baseline="0" dirty="0" smtClean="0"/>
              <a:t>(il faut rappeler que le questionnaire avait été fait et lancé avant que le contenu de l’AR réintégration de fin 2016 et le rôle du MDT soit connu).</a:t>
            </a:r>
            <a:endParaRPr lang="fr-BE" sz="1000" dirty="0" smtClean="0"/>
          </a:p>
          <a:p>
            <a:pPr marL="171450" indent="-171450">
              <a:buFont typeface="Arial" pitchFamily="34" charset="0"/>
              <a:buChar char="•"/>
            </a:pPr>
            <a:r>
              <a:rPr lang="fr-BE" sz="1000" dirty="0" smtClean="0"/>
              <a:t>Concernant</a:t>
            </a:r>
            <a:r>
              <a:rPr lang="fr-BE" sz="1000" baseline="0" dirty="0" smtClean="0"/>
              <a:t> le rôle du généraliste en santé au travail, s</a:t>
            </a:r>
            <a:r>
              <a:rPr lang="fr-BE" sz="1000" dirty="0" smtClean="0"/>
              <a:t>ans </a:t>
            </a:r>
            <a:r>
              <a:rPr lang="fr-BE" sz="1000" dirty="0" smtClean="0"/>
              <a:t>aller jusqu’à supprimer l’examen périodique , ils ne sont pas d’accord à une large majorité que même à long terme (2030), ce soient les généralistes qui s’occupent de ces examens à valeur ajoutée</a:t>
            </a:r>
          </a:p>
          <a:p>
            <a:pPr marL="171450" indent="-171450">
              <a:buFont typeface="Arial" pitchFamily="34" charset="0"/>
              <a:buChar char="•"/>
            </a:pPr>
            <a:r>
              <a:rPr lang="fr-BE" sz="1000" b="1" dirty="0" smtClean="0"/>
              <a:t>Moins </a:t>
            </a:r>
            <a:r>
              <a:rPr lang="fr-BE" sz="1000" b="1" dirty="0" smtClean="0"/>
              <a:t>de 45% sont d’accord qu’en 2030 </a:t>
            </a:r>
            <a:r>
              <a:rPr lang="fr-BE" sz="1000" b="1" baseline="0" dirty="0" smtClean="0"/>
              <a:t>les MDT seront plutôt des spécialistes</a:t>
            </a:r>
            <a:r>
              <a:rPr lang="fr-BE" sz="1000" baseline="0" dirty="0" smtClean="0"/>
              <a:t> en toxico, réintégration…, les FR plus que les NL</a:t>
            </a:r>
          </a:p>
          <a:p>
            <a:pPr marL="171450" indent="-171450" rtl="0" eaLnBrk="1" fontAlgn="t" latinLnBrk="0" hangingPunct="1">
              <a:buFont typeface="Arial" pitchFamily="34" charset="0"/>
              <a:buChar char="•"/>
            </a:pPr>
            <a:endParaRPr lang="fr-BE" sz="10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itchFamily="34" charset="0"/>
              <a:buChar char="•"/>
            </a:pPr>
            <a:endParaRPr lang="en-US" sz="10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12</a:t>
            </a:fld>
            <a:endParaRPr lang="nl-NL"/>
          </a:p>
        </p:txBody>
      </p:sp>
    </p:spTree>
    <p:extLst>
      <p:ext uri="{BB962C8B-B14F-4D97-AF65-F5344CB8AC3E}">
        <p14:creationId xmlns:p14="http://schemas.microsoft.com/office/powerpoint/2010/main" val="97095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BE" sz="1000" baseline="0" dirty="0" smtClean="0"/>
              <a:t>Mais </a:t>
            </a:r>
            <a:r>
              <a:rPr lang="fr-BE" sz="1000" baseline="0" dirty="0" smtClean="0"/>
              <a:t>c</a:t>
            </a:r>
            <a:r>
              <a:rPr lang="fr-BE" sz="1000" dirty="0" smtClean="0"/>
              <a:t>oncernant le</a:t>
            </a:r>
            <a:r>
              <a:rPr lang="fr-BE" sz="1000" baseline="0" dirty="0" smtClean="0"/>
              <a:t> rôle de </a:t>
            </a:r>
            <a:r>
              <a:rPr lang="fr-BE" sz="1000" b="1" baseline="0" dirty="0" smtClean="0"/>
              <a:t>l’infirmière du travail, près de 70% pensent que son rôle sera plus important en 2030 </a:t>
            </a:r>
            <a:r>
              <a:rPr lang="fr-BE" sz="1000" baseline="0" dirty="0" smtClean="0"/>
              <a:t>et qu’elles pourraient faire les activités suivantes:</a:t>
            </a:r>
          </a:p>
          <a:p>
            <a:pPr marL="171450" indent="-171450" rtl="0" eaLnBrk="1" fontAlgn="t" latinLnBrk="0" hangingPunct="1">
              <a:buFont typeface="Arial" pitchFamily="34" charset="0"/>
              <a:buChar char="•"/>
            </a:pPr>
            <a:r>
              <a:rPr lang="fr-BE" sz="1000" b="0" i="0" u="none" strike="noStrike" kern="1200" dirty="0" smtClean="0">
                <a:solidFill>
                  <a:schemeClr val="tx1"/>
                </a:solidFill>
                <a:effectLst/>
                <a:latin typeface="+mn-lt"/>
                <a:ea typeface="+mn-ea"/>
                <a:cs typeface="+mn-cs"/>
              </a:rPr>
              <a:t>S’occuper des examens périodiques (46%)</a:t>
            </a:r>
            <a:endParaRPr lang="en-US" sz="10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itchFamily="34" charset="0"/>
              <a:buChar char="•"/>
            </a:pPr>
            <a:r>
              <a:rPr lang="fr-BE" sz="1000" b="0" i="0" u="none" strike="noStrike" kern="1200" dirty="0" smtClean="0">
                <a:solidFill>
                  <a:schemeClr val="tx1"/>
                </a:solidFill>
                <a:effectLst/>
                <a:latin typeface="+mn-lt"/>
                <a:ea typeface="+mn-ea"/>
                <a:cs typeface="+mn-cs"/>
              </a:rPr>
              <a:t>Participer aux analyses des risques avec le conseiller en prévention non médecin (75%)</a:t>
            </a:r>
            <a:endParaRPr lang="en-US" sz="10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itchFamily="34" charset="0"/>
              <a:buChar char="•"/>
            </a:pPr>
            <a:r>
              <a:rPr lang="fr-BE" sz="1000" b="0" i="0" u="none" strike="noStrike" kern="1200" dirty="0" smtClean="0">
                <a:solidFill>
                  <a:schemeClr val="tx1"/>
                </a:solidFill>
                <a:effectLst/>
                <a:latin typeface="+mn-lt"/>
                <a:ea typeface="+mn-ea"/>
                <a:cs typeface="+mn-cs"/>
              </a:rPr>
              <a:t>Participer à la promotion de la santé des travailleurs (75%)</a:t>
            </a:r>
          </a:p>
          <a:p>
            <a:pPr marL="171450" indent="-171450" rtl="0" eaLnBrk="1" fontAlgn="t" latinLnBrk="0" hangingPunct="1">
              <a:buFont typeface="Arial" pitchFamily="34" charset="0"/>
              <a:buChar char="•"/>
            </a:pPr>
            <a:r>
              <a:rPr lang="fr-BE" sz="1000" b="0" i="0" u="none" strike="noStrike" kern="1200" dirty="0" smtClean="0">
                <a:solidFill>
                  <a:schemeClr val="tx1"/>
                </a:solidFill>
                <a:effectLst/>
                <a:latin typeface="+mn-lt"/>
                <a:ea typeface="+mn-ea"/>
                <a:cs typeface="+mn-cs"/>
              </a:rPr>
              <a:t>Autres missions:</a:t>
            </a:r>
            <a:r>
              <a:rPr lang="fr-BE" sz="1000" b="0" i="0" u="none" strike="noStrike" kern="1200" baseline="0" dirty="0" smtClean="0">
                <a:solidFill>
                  <a:schemeClr val="tx1"/>
                </a:solidFill>
                <a:effectLst/>
                <a:latin typeface="+mn-lt"/>
                <a:ea typeface="+mn-ea"/>
                <a:cs typeface="+mn-cs"/>
              </a:rPr>
              <a:t> </a:t>
            </a:r>
          </a:p>
          <a:p>
            <a:pPr marL="0" indent="0" rtl="0" eaLnBrk="1" fontAlgn="t" latinLnBrk="0" hangingPunct="1">
              <a:buFont typeface="Arial" pitchFamily="34" charset="0"/>
              <a:buNone/>
            </a:pPr>
            <a:r>
              <a:rPr lang="fr-BE" sz="1000" dirty="0" smtClean="0">
                <a:effectLst/>
              </a:rPr>
              <a:t>- Surveillance santé : examen sans FES, consultation prévention, formation 1</a:t>
            </a:r>
            <a:r>
              <a:rPr lang="fr-BE" sz="1000" baseline="30000" dirty="0" smtClean="0">
                <a:effectLst/>
              </a:rPr>
              <a:t>er</a:t>
            </a:r>
            <a:r>
              <a:rPr lang="fr-BE" sz="1000" dirty="0" smtClean="0">
                <a:effectLst/>
              </a:rPr>
              <a:t> secours, vaccins</a:t>
            </a:r>
            <a:endParaRPr lang="en-US" sz="1000" dirty="0" smtClean="0">
              <a:effectLst/>
            </a:endParaRPr>
          </a:p>
          <a:p>
            <a:pPr algn="just">
              <a:spcAft>
                <a:spcPts val="0"/>
              </a:spcAft>
            </a:pPr>
            <a:r>
              <a:rPr lang="fr-BE" sz="1000" dirty="0" smtClean="0">
                <a:effectLst/>
              </a:rPr>
              <a:t>- Réintégration : coach, aide,..</a:t>
            </a:r>
            <a:endParaRPr lang="en-US" sz="1000" dirty="0" smtClean="0">
              <a:effectLst/>
            </a:endParaRPr>
          </a:p>
          <a:p>
            <a:pPr algn="just">
              <a:spcAft>
                <a:spcPts val="0"/>
              </a:spcAft>
            </a:pPr>
            <a:r>
              <a:rPr lang="fr-BE" sz="1000" dirty="0" smtClean="0">
                <a:effectLst/>
              </a:rPr>
              <a:t>- Gestion des risques : mesures d’ambiance, ergonomie, analyse de risques, visite entreprise</a:t>
            </a:r>
            <a:endParaRPr lang="en-US" sz="1000" dirty="0" smtClean="0">
              <a:effectLst/>
              <a:latin typeface="Arial"/>
              <a:ea typeface="Calibri"/>
              <a:cs typeface="Times New Roman"/>
            </a:endParaRPr>
          </a:p>
          <a:p>
            <a:pPr marL="171450" indent="-171450" rtl="0" eaLnBrk="1" fontAlgn="t" latinLnBrk="0" hangingPunct="1">
              <a:buFont typeface="Arial" pitchFamily="34" charset="0"/>
              <a:buChar char="•"/>
            </a:pPr>
            <a:endParaRPr lang="fr-BE" sz="10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itchFamily="34" charset="0"/>
              <a:buChar char="•"/>
            </a:pPr>
            <a:endParaRPr lang="en-US" sz="10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13</a:t>
            </a:fld>
            <a:endParaRPr lang="nl-NL"/>
          </a:p>
        </p:txBody>
      </p:sp>
    </p:spTree>
    <p:extLst>
      <p:ext uri="{BB962C8B-B14F-4D97-AF65-F5344CB8AC3E}">
        <p14:creationId xmlns:p14="http://schemas.microsoft.com/office/powerpoint/2010/main" val="97095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200" b="1" kern="1200" dirty="0" smtClean="0">
                <a:solidFill>
                  <a:schemeClr val="tx1"/>
                </a:solidFill>
                <a:effectLst/>
                <a:latin typeface="+mn-lt"/>
                <a:ea typeface="+mn-ea"/>
                <a:cs typeface="+mn-cs"/>
              </a:rPr>
              <a:t>Il y a une influence positive de l’Europe sur la SST.</a:t>
            </a:r>
            <a:endParaRPr lang="en-US" sz="1200" b="1"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Inspirée par les conventions de l’OIT, l’UE dispose initialement de la </a:t>
            </a:r>
            <a:r>
              <a:rPr lang="fr-BE" sz="1200" b="1" kern="1200" dirty="0" smtClean="0">
                <a:solidFill>
                  <a:schemeClr val="tx1"/>
                </a:solidFill>
                <a:effectLst/>
                <a:latin typeface="+mn-lt"/>
                <a:ea typeface="+mn-ea"/>
                <a:cs typeface="+mn-cs"/>
              </a:rPr>
              <a:t>directive cadre 89/391/CEE </a:t>
            </a:r>
            <a:r>
              <a:rPr lang="fr-BE" sz="1200" kern="1200" dirty="0" smtClean="0">
                <a:solidFill>
                  <a:schemeClr val="tx1"/>
                </a:solidFill>
                <a:effectLst/>
                <a:latin typeface="+mn-lt"/>
                <a:ea typeface="+mn-ea"/>
                <a:cs typeface="+mn-cs"/>
              </a:rPr>
              <a:t>sur la protection de la santé et sécurité des travailleurs, qui émet des prescriptions minimales.</a:t>
            </a:r>
            <a:r>
              <a:rPr lang="fr-BE" sz="1200" kern="1200" baseline="0" dirty="0" smtClean="0">
                <a:solidFill>
                  <a:schemeClr val="tx1"/>
                </a:solidFill>
                <a:effectLst/>
                <a:latin typeface="+mn-lt"/>
                <a:ea typeface="+mn-ea"/>
                <a:cs typeface="+mn-cs"/>
              </a:rPr>
              <a:t> </a:t>
            </a:r>
          </a:p>
          <a:p>
            <a:r>
              <a:rPr lang="fr-BE" sz="1200" kern="1200" baseline="0" dirty="0" smtClean="0">
                <a:solidFill>
                  <a:schemeClr val="tx1"/>
                </a:solidFill>
                <a:effectLst/>
                <a:latin typeface="+mn-lt"/>
                <a:ea typeface="+mn-ea"/>
                <a:cs typeface="+mn-cs"/>
              </a:rPr>
              <a:t>Il y a aussi </a:t>
            </a:r>
            <a:r>
              <a:rPr lang="fr-BE" sz="1200" kern="1200" dirty="0" smtClean="0">
                <a:solidFill>
                  <a:schemeClr val="tx1"/>
                </a:solidFill>
                <a:effectLst/>
                <a:latin typeface="+mn-lt"/>
                <a:ea typeface="+mn-ea"/>
                <a:cs typeface="+mn-cs"/>
              </a:rPr>
              <a:t>les </a:t>
            </a:r>
            <a:r>
              <a:rPr lang="fr-BE" sz="1200" b="1" kern="1200" dirty="0" smtClean="0">
                <a:solidFill>
                  <a:schemeClr val="tx1"/>
                </a:solidFill>
                <a:effectLst/>
                <a:latin typeface="+mn-lt"/>
                <a:ea typeface="+mn-ea"/>
                <a:cs typeface="+mn-cs"/>
              </a:rPr>
              <a:t>25 directives spécifiques </a:t>
            </a:r>
            <a:r>
              <a:rPr lang="fr-FR" sz="1200" b="1" i="0" u="none" strike="noStrike" kern="1200" baseline="0" dirty="0" smtClean="0">
                <a:solidFill>
                  <a:schemeClr val="tx1"/>
                </a:solidFill>
                <a:latin typeface="+mn-lt"/>
                <a:ea typeface="+mn-ea"/>
                <a:cs typeface="+mn-cs"/>
              </a:rPr>
              <a:t>dans divers domaines</a:t>
            </a:r>
            <a:r>
              <a:rPr lang="fr-FR" sz="1200" b="0" i="0" u="none" strike="noStrike" kern="1200" baseline="0" dirty="0" smtClean="0">
                <a:solidFill>
                  <a:schemeClr val="tx1"/>
                </a:solidFill>
                <a:latin typeface="+mn-lt"/>
                <a:ea typeface="+mn-ea"/>
                <a:cs typeface="+mn-cs"/>
              </a:rPr>
              <a:t>, comme les lieux de travail, les EPI, etc.. Et notamment la directive sur les agents cancérogènes et mutagènes, qui vient d’être révisée en mai 2016.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effectLst/>
                <a:latin typeface="+mn-lt"/>
                <a:ea typeface="+mn-ea"/>
                <a:cs typeface="+mn-cs"/>
              </a:rPr>
              <a:t>L’UE développe aussi un </a:t>
            </a:r>
            <a:r>
              <a:rPr lang="fr-FR" sz="1200" b="1" i="0" u="none" strike="noStrike" kern="1200" baseline="0" dirty="0" smtClean="0">
                <a:solidFill>
                  <a:schemeClr val="tx1"/>
                </a:solidFill>
                <a:latin typeface="+mn-lt"/>
                <a:ea typeface="+mn-ea"/>
                <a:cs typeface="+mn-cs"/>
              </a:rPr>
              <a:t>cadre stratégique </a:t>
            </a:r>
            <a:r>
              <a:rPr lang="fr-FR" sz="1200" b="0" i="0" u="none" strike="noStrike" kern="1200" baseline="0" dirty="0" smtClean="0">
                <a:solidFill>
                  <a:schemeClr val="tx1"/>
                </a:solidFill>
                <a:latin typeface="+mn-lt"/>
                <a:ea typeface="+mn-ea"/>
                <a:cs typeface="+mn-cs"/>
              </a:rPr>
              <a:t>en matière de santé et de sécurité au travail </a:t>
            </a:r>
            <a:r>
              <a:rPr lang="fr-FR" sz="1200" b="1" i="0" u="none" strike="noStrike" kern="1200" baseline="0" dirty="0" smtClean="0">
                <a:solidFill>
                  <a:schemeClr val="tx1"/>
                </a:solidFill>
                <a:latin typeface="+mn-lt"/>
                <a:ea typeface="+mn-ea"/>
                <a:cs typeface="+mn-cs"/>
              </a:rPr>
              <a:t>(2014-2020) . </a:t>
            </a:r>
            <a:endParaRPr lang="fr-BE" sz="1200" kern="1200" dirty="0" smtClean="0">
              <a:solidFill>
                <a:schemeClr val="tx1"/>
              </a:solidFill>
              <a:effectLst/>
              <a:latin typeface="+mn-lt"/>
              <a:ea typeface="+mn-ea"/>
              <a:cs typeface="+mn-cs"/>
            </a:endParaRP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Ces directives</a:t>
            </a:r>
            <a:r>
              <a:rPr lang="fr-BE" sz="1200" kern="1200" baseline="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ont une influence positive sur la SST dans l’UE. </a:t>
            </a:r>
          </a:p>
          <a:p>
            <a:r>
              <a:rPr lang="fr-BE" sz="1200" kern="1200" dirty="0" smtClean="0">
                <a:solidFill>
                  <a:schemeClr val="tx1"/>
                </a:solidFill>
                <a:effectLst/>
                <a:latin typeface="+mn-lt"/>
                <a:ea typeface="+mn-ea"/>
                <a:cs typeface="+mn-cs"/>
              </a:rPr>
              <a:t>Il faut s’en réjouir, car de fait,</a:t>
            </a:r>
            <a:r>
              <a:rPr lang="fr-BE" sz="1200" kern="1200" baseline="0" dirty="0" smtClean="0">
                <a:solidFill>
                  <a:schemeClr val="tx1"/>
                </a:solidFill>
                <a:effectLst/>
                <a:latin typeface="+mn-lt"/>
                <a:ea typeface="+mn-ea"/>
                <a:cs typeface="+mn-cs"/>
              </a:rPr>
              <a:t> l’évaluation de la stratégie de l’UE précédente montre que: </a:t>
            </a: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les </a:t>
            </a:r>
            <a:r>
              <a:rPr lang="fr-BE" sz="1200" b="1" kern="1200" dirty="0" smtClean="0">
                <a:solidFill>
                  <a:schemeClr val="tx1"/>
                </a:solidFill>
                <a:effectLst/>
                <a:latin typeface="+mn-lt"/>
                <a:ea typeface="+mn-ea"/>
                <a:cs typeface="+mn-cs"/>
              </a:rPr>
              <a:t>accidents du travail ont baissé de moitié en Europe entre 1998 et 2012</a:t>
            </a:r>
            <a:r>
              <a:rPr lang="fr-BE" sz="1200" kern="1200" dirty="0" smtClean="0">
                <a:solidFill>
                  <a:schemeClr val="tx1"/>
                </a:solidFill>
                <a:effectLst/>
                <a:latin typeface="+mn-lt"/>
                <a:ea typeface="+mn-ea"/>
                <a:cs typeface="+mn-cs"/>
              </a:rPr>
              <a:t> (Eurostat 2016), </a:t>
            </a:r>
          </a:p>
          <a:p>
            <a:pPr marL="171450" indent="-171450">
              <a:buFontTx/>
              <a:buChar char="-"/>
            </a:pPr>
            <a:r>
              <a:rPr lang="fr-BE" sz="1200" kern="1200" dirty="0" smtClean="0">
                <a:solidFill>
                  <a:schemeClr val="tx1"/>
                </a:solidFill>
                <a:effectLst/>
                <a:latin typeface="+mn-lt"/>
                <a:ea typeface="+mn-ea"/>
                <a:cs typeface="+mn-cs"/>
              </a:rPr>
              <a:t>de plus </a:t>
            </a:r>
            <a:r>
              <a:rPr lang="fr-BE" sz="1200" b="1" kern="1200" dirty="0" smtClean="0">
                <a:solidFill>
                  <a:schemeClr val="tx1"/>
                </a:solidFill>
                <a:effectLst/>
                <a:latin typeface="+mn-lt"/>
                <a:ea typeface="+mn-ea"/>
                <a:cs typeface="+mn-cs"/>
              </a:rPr>
              <a:t>chaque Etat membre transpose progressivement les directives</a:t>
            </a:r>
            <a:r>
              <a:rPr lang="fr-BE" sz="1200" kern="1200" dirty="0" smtClean="0">
                <a:solidFill>
                  <a:schemeClr val="tx1"/>
                </a:solidFill>
                <a:effectLst/>
                <a:latin typeface="+mn-lt"/>
                <a:ea typeface="+mn-ea"/>
                <a:cs typeface="+mn-cs"/>
              </a:rPr>
              <a:t> dans sa législation nationale</a:t>
            </a:r>
          </a:p>
          <a:p>
            <a:pPr marL="171450" indent="-171450">
              <a:buFontTx/>
              <a:buChar char="-"/>
            </a:pPr>
            <a:r>
              <a:rPr lang="fr-BE" sz="1200" b="0" kern="1200" dirty="0" smtClean="0">
                <a:solidFill>
                  <a:schemeClr val="tx1"/>
                </a:solidFill>
                <a:effectLst/>
                <a:latin typeface="+mn-lt"/>
                <a:ea typeface="+mn-ea"/>
                <a:cs typeface="+mn-cs"/>
              </a:rPr>
              <a:t>et</a:t>
            </a:r>
            <a:r>
              <a:rPr lang="fr-BE" sz="1200" b="0" kern="1200" baseline="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dispose d’une stratégie nationale</a:t>
            </a:r>
            <a:r>
              <a:rPr lang="fr-BE" sz="1200" kern="1200" dirty="0" smtClean="0">
                <a:solidFill>
                  <a:schemeClr val="tx1"/>
                </a:solidFill>
                <a:effectLst/>
                <a:latin typeface="+mn-lt"/>
                <a:ea typeface="+mn-ea"/>
                <a:cs typeface="+mn-cs"/>
              </a:rPr>
              <a:t> de santé et sécurité au travail.</a:t>
            </a:r>
          </a:p>
          <a:p>
            <a:pPr marL="0" indent="0">
              <a:buFontTx/>
              <a:buNone/>
            </a:pPr>
            <a:r>
              <a:rPr lang="fr-FR" sz="1200" b="0" i="0" u="none" strike="noStrike" kern="1200" baseline="0" dirty="0" smtClean="0">
                <a:solidFill>
                  <a:schemeClr val="tx1"/>
                </a:solidFill>
                <a:latin typeface="+mn-lt"/>
                <a:ea typeface="+mn-ea"/>
                <a:cs typeface="+mn-cs"/>
              </a:rPr>
              <a:t>L</a:t>
            </a:r>
            <a:r>
              <a:rPr lang="fr-BE" sz="1200" kern="1200" dirty="0" smtClean="0">
                <a:solidFill>
                  <a:schemeClr val="tx1"/>
                </a:solidFill>
                <a:effectLst/>
                <a:latin typeface="+mn-lt"/>
                <a:ea typeface="+mn-ea"/>
                <a:cs typeface="+mn-cs"/>
              </a:rPr>
              <a:t>a Belgique dispose p.ex.</a:t>
            </a:r>
            <a:r>
              <a:rPr lang="fr-BE" sz="1200" kern="1200" baseline="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d’</a:t>
            </a:r>
            <a:r>
              <a:rPr lang="fr-BE" sz="1200" kern="1200" baseline="0" dirty="0" smtClean="0">
                <a:solidFill>
                  <a:schemeClr val="tx1"/>
                </a:solidFill>
                <a:effectLst/>
                <a:latin typeface="+mn-lt"/>
                <a:ea typeface="+mn-ea"/>
                <a:cs typeface="+mn-cs"/>
              </a:rPr>
              <a:t>une stratégie 2016-2020, qui découle de celle de l’UE et qui vaut la peine d’être lue; elle est résumée dans mon mémoire.</a:t>
            </a:r>
            <a:endParaRPr lang="en-US" sz="1200" kern="1200" dirty="0" smtClean="0">
              <a:solidFill>
                <a:schemeClr val="tx1"/>
              </a:solidFill>
              <a:effectLst/>
              <a:latin typeface="+mn-lt"/>
              <a:ea typeface="+mn-ea"/>
              <a:cs typeface="+mn-cs"/>
            </a:endParaRPr>
          </a:p>
          <a:p>
            <a:pPr lvl="1"/>
            <a:endParaRPr lang="fr-BE" sz="2400" dirty="0" smtClean="0"/>
          </a:p>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15</a:t>
            </a:fld>
            <a:endParaRPr lang="nl-NL"/>
          </a:p>
        </p:txBody>
      </p:sp>
    </p:spTree>
    <p:extLst>
      <p:ext uri="{BB962C8B-B14F-4D97-AF65-F5344CB8AC3E}">
        <p14:creationId xmlns:p14="http://schemas.microsoft.com/office/powerpoint/2010/main" val="173189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dirty="0" smtClean="0"/>
              <a:t>Cependant, le contexte de SST reste difficile dans l’UE</a:t>
            </a:r>
          </a:p>
          <a:p>
            <a:pPr marL="171450" indent="-171450">
              <a:buFont typeface="Arial" pitchFamily="34" charset="0"/>
              <a:buChar char="•"/>
            </a:pPr>
            <a:r>
              <a:rPr lang="fr-BE" sz="1200" b="1" dirty="0" smtClean="0"/>
              <a:t>Persistance </a:t>
            </a:r>
            <a:r>
              <a:rPr lang="fr-BE" sz="1200" b="1" dirty="0" smtClean="0"/>
              <a:t>d’un chiffre élevé d’accidents de travail mortels et graves et de maladies professionnelles: </a:t>
            </a:r>
            <a:r>
              <a:rPr lang="fr-BE" sz="1200" dirty="0" smtClean="0"/>
              <a:t>les coûts totaux d'accidents du travail et de maladies liées au travail varient pour la plupart des pays entre 2 et 4% du PNB (EU OSHA 2014).</a:t>
            </a:r>
            <a:endParaRPr lang="fr-BE" sz="1200" b="1" dirty="0" smtClean="0"/>
          </a:p>
          <a:p>
            <a:pPr marL="171450" indent="-171450">
              <a:buFont typeface="Arial" pitchFamily="34" charset="0"/>
              <a:buChar char="•"/>
            </a:pPr>
            <a:r>
              <a:rPr lang="fr-BE" sz="1200" b="1" dirty="0" smtClean="0"/>
              <a:t>Un </a:t>
            </a:r>
            <a:r>
              <a:rPr lang="fr-BE" sz="1200" b="1" dirty="0" smtClean="0"/>
              <a:t>quart des travailleurs ont une perception négative de leur </a:t>
            </a:r>
            <a:r>
              <a:rPr lang="fr-BE" sz="1200" b="1" dirty="0" smtClean="0"/>
              <a:t>SST:</a:t>
            </a:r>
            <a:br>
              <a:rPr lang="fr-BE" sz="1200" b="1" dirty="0" smtClean="0"/>
            </a:br>
            <a:r>
              <a:rPr lang="fr-BE" sz="1200" kern="1200" dirty="0" smtClean="0">
                <a:solidFill>
                  <a:schemeClr val="tx1"/>
                </a:solidFill>
                <a:effectLst/>
                <a:latin typeface="+mn-lt"/>
                <a:ea typeface="+mn-ea"/>
                <a:cs typeface="+mn-cs"/>
              </a:rPr>
              <a:t>27</a:t>
            </a:r>
            <a:r>
              <a:rPr lang="fr-BE" sz="1200" kern="1200" dirty="0" smtClean="0">
                <a:solidFill>
                  <a:schemeClr val="tx1"/>
                </a:solidFill>
                <a:effectLst/>
                <a:latin typeface="+mn-lt"/>
                <a:ea typeface="+mn-ea"/>
                <a:cs typeface="+mn-cs"/>
              </a:rPr>
              <a:t>% travailleurs signalent</a:t>
            </a:r>
            <a:r>
              <a:rPr lang="fr-BE" sz="1200" kern="1200" baseline="0" dirty="0" smtClean="0">
                <a:solidFill>
                  <a:schemeClr val="tx1"/>
                </a:solidFill>
                <a:effectLst/>
                <a:latin typeface="+mn-lt"/>
                <a:ea typeface="+mn-ea"/>
                <a:cs typeface="+mn-cs"/>
              </a:rPr>
              <a:t> des </a:t>
            </a:r>
            <a:r>
              <a:rPr lang="fr-BE" sz="1200" kern="1200" dirty="0" smtClean="0">
                <a:solidFill>
                  <a:schemeClr val="tx1"/>
                </a:solidFill>
                <a:effectLst/>
                <a:latin typeface="+mn-lt"/>
                <a:ea typeface="+mn-ea"/>
                <a:cs typeface="+mn-cs"/>
              </a:rPr>
              <a:t>troubles musculo-squelettiques et 27% du</a:t>
            </a:r>
            <a:r>
              <a:rPr lang="fr-BE" sz="1200" kern="1200" baseline="0" dirty="0" smtClean="0">
                <a:solidFill>
                  <a:schemeClr val="tx1"/>
                </a:solidFill>
                <a:effectLst/>
                <a:latin typeface="+mn-lt"/>
                <a:ea typeface="+mn-ea"/>
                <a:cs typeface="+mn-cs"/>
              </a:rPr>
              <a:t> stress au travail (troubles psychosociaux , anxiété et dépression) (Eurobaromètre 2014)</a:t>
            </a:r>
          </a:p>
          <a:p>
            <a:pPr marL="171450" indent="-171450">
              <a:buFont typeface="Arial" pitchFamily="34" charset="0"/>
              <a:buChar char="•"/>
            </a:pPr>
            <a:r>
              <a:rPr lang="fr-BE" sz="1200" b="1" kern="1200" dirty="0" smtClean="0">
                <a:solidFill>
                  <a:schemeClr val="tx1"/>
                </a:solidFill>
                <a:effectLst/>
                <a:latin typeface="+mn-lt"/>
                <a:ea typeface="+mn-ea"/>
                <a:cs typeface="+mn-cs"/>
              </a:rPr>
              <a:t>Emergence </a:t>
            </a:r>
            <a:r>
              <a:rPr lang="fr-BE" sz="1200" b="1" kern="1200" dirty="0" smtClean="0">
                <a:solidFill>
                  <a:schemeClr val="tx1"/>
                </a:solidFill>
                <a:effectLst/>
                <a:latin typeface="+mn-lt"/>
                <a:ea typeface="+mn-ea"/>
                <a:cs typeface="+mn-cs"/>
              </a:rPr>
              <a:t>de nouveaux risques:</a:t>
            </a:r>
          </a:p>
          <a:p>
            <a:pPr marL="628650" lvl="1" indent="-171450">
              <a:buFont typeface="Courier New" pitchFamily="49" charset="0"/>
              <a:buChar char="o"/>
            </a:pPr>
            <a:r>
              <a:rPr lang="fr-BE" sz="1200" kern="1200" dirty="0" smtClean="0">
                <a:solidFill>
                  <a:schemeClr val="tx1"/>
                </a:solidFill>
                <a:effectLst/>
                <a:latin typeface="+mn-lt"/>
                <a:ea typeface="+mn-ea"/>
                <a:cs typeface="+mn-cs"/>
              </a:rPr>
              <a:t>Un </a:t>
            </a:r>
            <a:r>
              <a:rPr lang="fr-BE" sz="1200" kern="1200" dirty="0" smtClean="0">
                <a:solidFill>
                  <a:schemeClr val="tx1"/>
                </a:solidFill>
                <a:effectLst/>
                <a:latin typeface="+mn-lt"/>
                <a:ea typeface="+mn-ea"/>
                <a:cs typeface="+mn-cs"/>
              </a:rPr>
              <a:t>nombre croissant de travailleurs âgés: le % des 55-64 ans dans la population active</a:t>
            </a:r>
            <a:r>
              <a:rPr lang="fr-BE" sz="1200" kern="1200" baseline="0" dirty="0" smtClean="0">
                <a:solidFill>
                  <a:schemeClr val="tx1"/>
                </a:solidFill>
                <a:effectLst/>
                <a:latin typeface="+mn-lt"/>
                <a:ea typeface="+mn-ea"/>
                <a:cs typeface="+mn-cs"/>
              </a:rPr>
              <a:t> est passé de 15% en 2000 à 20% en 2015.</a:t>
            </a:r>
          </a:p>
          <a:p>
            <a:pPr marL="628650" lvl="1" indent="-171450">
              <a:buFont typeface="Courier New" pitchFamily="49" charset="0"/>
              <a:buChar char="o"/>
            </a:pPr>
            <a:r>
              <a:rPr lang="fr-BE" sz="1200" kern="1200" baseline="0" dirty="0" smtClean="0">
                <a:solidFill>
                  <a:schemeClr val="tx1"/>
                </a:solidFill>
                <a:effectLst/>
                <a:latin typeface="+mn-lt"/>
                <a:ea typeface="+mn-ea"/>
                <a:cs typeface="+mn-cs"/>
              </a:rPr>
              <a:t>Ces </a:t>
            </a:r>
            <a:r>
              <a:rPr lang="fr-BE" sz="1200" kern="1200" baseline="0" dirty="0" smtClean="0">
                <a:solidFill>
                  <a:schemeClr val="tx1"/>
                </a:solidFill>
                <a:effectLst/>
                <a:latin typeface="+mn-lt"/>
                <a:ea typeface="+mn-ea"/>
                <a:cs typeface="+mn-cs"/>
              </a:rPr>
              <a:t>travailleurs âgés sont plus s</a:t>
            </a:r>
            <a:r>
              <a:rPr lang="fr-BE" sz="1200" kern="1200" dirty="0" smtClean="0">
                <a:solidFill>
                  <a:schemeClr val="tx1"/>
                </a:solidFill>
                <a:effectLst/>
                <a:latin typeface="+mn-lt"/>
                <a:ea typeface="+mn-ea"/>
                <a:cs typeface="+mn-cs"/>
              </a:rPr>
              <a:t>ujets à des maladies chroniques </a:t>
            </a:r>
            <a:endParaRPr lang="fr-BE" sz="1200" kern="1200" baseline="0" dirty="0" smtClean="0">
              <a:solidFill>
                <a:schemeClr val="tx1"/>
              </a:solidFill>
              <a:effectLst/>
              <a:latin typeface="+mn-lt"/>
              <a:ea typeface="+mn-ea"/>
              <a:cs typeface="+mn-cs"/>
            </a:endParaRPr>
          </a:p>
          <a:p>
            <a:pPr marL="628650" lvl="1" indent="-171450">
              <a:buFont typeface="Courier New" pitchFamily="49" charset="0"/>
              <a:buChar char="o"/>
            </a:pPr>
            <a:r>
              <a:rPr lang="fr-BE" sz="1200" kern="1200" baseline="0" dirty="0" smtClean="0">
                <a:solidFill>
                  <a:schemeClr val="tx1"/>
                </a:solidFill>
                <a:effectLst/>
                <a:latin typeface="+mn-lt"/>
                <a:ea typeface="+mn-ea"/>
                <a:cs typeface="+mn-cs"/>
              </a:rPr>
              <a:t>Des </a:t>
            </a:r>
            <a:r>
              <a:rPr lang="fr-BE" sz="1200" kern="1200" baseline="0" dirty="0" smtClean="0">
                <a:solidFill>
                  <a:schemeClr val="tx1"/>
                </a:solidFill>
                <a:effectLst/>
                <a:latin typeface="+mn-lt"/>
                <a:ea typeface="+mn-ea"/>
                <a:cs typeface="+mn-cs"/>
              </a:rPr>
              <a:t>modes de travail en évolution: flexibilité accrue tout au long de la carrière, organisation du travail différente dans la mobilité, télétravail, nouvelle technologie, automatisation, </a:t>
            </a:r>
            <a:r>
              <a:rPr lang="fr-BE" sz="1200" kern="1200" baseline="0" dirty="0" smtClean="0">
                <a:solidFill>
                  <a:schemeClr val="tx1"/>
                </a:solidFill>
                <a:effectLst/>
                <a:latin typeface="+mn-lt"/>
                <a:ea typeface="+mn-ea"/>
                <a:cs typeface="+mn-cs"/>
              </a:rPr>
              <a:t>robotisation, avec intervention croissante de l’intelligence artificielle...</a:t>
            </a:r>
            <a:endParaRPr lang="fr-BE" sz="1200" kern="1200" baseline="0" dirty="0" smtClean="0">
              <a:solidFill>
                <a:schemeClr val="tx1"/>
              </a:solidFill>
              <a:effectLst/>
              <a:latin typeface="+mn-lt"/>
              <a:ea typeface="+mn-ea"/>
              <a:cs typeface="+mn-cs"/>
            </a:endParaRPr>
          </a:p>
          <a:p>
            <a:pPr marL="628650" lvl="1" indent="-171450">
              <a:buFont typeface="Courier New" pitchFamily="49" charset="0"/>
              <a:buChar char="o"/>
            </a:pPr>
            <a:r>
              <a:rPr lang="fr-BE" sz="1200" kern="1200" baseline="0" dirty="0" smtClean="0">
                <a:solidFill>
                  <a:schemeClr val="tx1"/>
                </a:solidFill>
                <a:effectLst/>
                <a:latin typeface="+mn-lt"/>
                <a:ea typeface="+mn-ea"/>
                <a:cs typeface="+mn-cs"/>
              </a:rPr>
              <a:t>Nombre </a:t>
            </a:r>
            <a:r>
              <a:rPr lang="fr-BE" sz="1200" kern="1200" baseline="0" dirty="0" smtClean="0">
                <a:solidFill>
                  <a:schemeClr val="tx1"/>
                </a:solidFill>
                <a:effectLst/>
                <a:latin typeface="+mn-lt"/>
                <a:ea typeface="+mn-ea"/>
                <a:cs typeface="+mn-cs"/>
              </a:rPr>
              <a:t>croissant de migrants</a:t>
            </a:r>
          </a:p>
          <a:p>
            <a:pPr marL="628650" lvl="1" indent="-171450">
              <a:buFont typeface="Courier New" pitchFamily="49" charset="0"/>
              <a:buChar char="o"/>
            </a:pPr>
            <a:r>
              <a:rPr lang="fr-BE" sz="1200" kern="1200" dirty="0" smtClean="0">
                <a:solidFill>
                  <a:schemeClr val="tx1"/>
                </a:solidFill>
                <a:effectLst/>
                <a:latin typeface="+mn-lt"/>
                <a:ea typeface="+mn-ea"/>
                <a:cs typeface="+mn-cs"/>
              </a:rPr>
              <a:t>Et </a:t>
            </a:r>
            <a:r>
              <a:rPr lang="fr-BE" sz="1200" kern="1200" dirty="0" smtClean="0">
                <a:solidFill>
                  <a:schemeClr val="tx1"/>
                </a:solidFill>
                <a:effectLst/>
                <a:latin typeface="+mn-lt"/>
                <a:ea typeface="+mn-ea"/>
                <a:cs typeface="+mn-cs"/>
              </a:rPr>
              <a:t>des risques émergents, comme la nanotechnologie et la biotechnologie.</a:t>
            </a:r>
            <a:endParaRPr lang="fr-B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1"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b="1" dirty="0" smtClean="0"/>
              <a:t>Les </a:t>
            </a:r>
            <a:r>
              <a:rPr lang="fr-BE" sz="1200" b="1" dirty="0" smtClean="0"/>
              <a:t>PME sont en marge de la sécurité et santé au travail </a:t>
            </a:r>
            <a:r>
              <a:rPr lang="fr-BE" sz="1200" b="1" dirty="0" smtClean="0"/>
              <a:t/>
            </a:r>
            <a:br>
              <a:rPr lang="fr-BE" sz="1200" b="1" dirty="0" smtClean="0"/>
            </a:br>
            <a:r>
              <a:rPr lang="nl-BE" sz="1200" kern="1200" dirty="0" smtClean="0">
                <a:solidFill>
                  <a:schemeClr val="tx1"/>
                </a:solidFill>
                <a:effectLst/>
                <a:latin typeface="+mn-lt"/>
                <a:ea typeface="+mn-ea"/>
                <a:cs typeface="+mn-cs"/>
              </a:rPr>
              <a:t>Q</a:t>
            </a:r>
            <a:r>
              <a:rPr lang="fr-BE" sz="1200" kern="1200" dirty="0" err="1" smtClean="0">
                <a:solidFill>
                  <a:schemeClr val="tx1"/>
                </a:solidFill>
                <a:effectLst/>
                <a:latin typeface="+mn-lt"/>
                <a:ea typeface="+mn-ea"/>
                <a:cs typeface="+mn-cs"/>
              </a:rPr>
              <a:t>ue</a:t>
            </a:r>
            <a:r>
              <a:rPr lang="fr-BE" sz="1200" kern="1200" dirty="0" smtClean="0">
                <a:solidFill>
                  <a:schemeClr val="tx1"/>
                </a:solidFill>
                <a:effectLst/>
                <a:latin typeface="+mn-lt"/>
                <a:ea typeface="+mn-ea"/>
                <a:cs typeface="+mn-cs"/>
              </a:rPr>
              <a:t> ce soit pour des problèmes organisationnels ou pour des difficultés à financer une politique de SST (EU-OSHA, 2014). </a:t>
            </a:r>
            <a:r>
              <a:rPr lang="fr-BE" sz="1200" kern="1200" dirty="0" smtClean="0">
                <a:solidFill>
                  <a:schemeClr val="tx1"/>
                </a:solidFill>
                <a:effectLst/>
                <a:latin typeface="+mn-lt"/>
                <a:ea typeface="+mn-ea"/>
                <a:cs typeface="+mn-cs"/>
              </a:rPr>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Or</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PME </a:t>
            </a:r>
            <a:r>
              <a:rPr lang="fr-BE" sz="1200" kern="1200" dirty="0" smtClean="0">
                <a:solidFill>
                  <a:schemeClr val="tx1"/>
                </a:solidFill>
                <a:effectLst/>
                <a:latin typeface="+mn-lt"/>
                <a:ea typeface="+mn-ea"/>
                <a:cs typeface="+mn-cs"/>
              </a:rPr>
              <a:t>en </a:t>
            </a:r>
            <a:r>
              <a:rPr lang="fr-FR" sz="1200" kern="1200" dirty="0" smtClean="0">
                <a:solidFill>
                  <a:schemeClr val="tx1"/>
                </a:solidFill>
                <a:effectLst/>
                <a:latin typeface="+mn-lt"/>
                <a:ea typeface="+mn-ea"/>
                <a:cs typeface="+mn-cs"/>
              </a:rPr>
              <a:t>2014 employaient </a:t>
            </a:r>
            <a:r>
              <a:rPr lang="fr-BE" sz="1200" kern="1200" dirty="0" smtClean="0">
                <a:solidFill>
                  <a:schemeClr val="tx1"/>
                </a:solidFill>
                <a:effectLst/>
                <a:latin typeface="+mn-lt"/>
                <a:ea typeface="+mn-ea"/>
                <a:cs typeface="+mn-cs"/>
              </a:rPr>
              <a:t>plus de 67% des travailleurs dans l’UE (EU-OSHA, 2016). Mais elles comptabilisaient aussi 82% des accidents du travail.</a:t>
            </a:r>
          </a:p>
          <a:p>
            <a:pPr marL="171450" lvl="0" indent="-171450">
              <a:buFont typeface="Arial" pitchFamily="34" charset="0"/>
              <a:buChar char="•"/>
            </a:pPr>
            <a:r>
              <a:rPr lang="en-US" sz="1200" kern="1200" dirty="0" smtClean="0">
                <a:solidFill>
                  <a:schemeClr val="tx1"/>
                </a:solidFill>
                <a:effectLst/>
                <a:latin typeface="+mn-lt"/>
                <a:ea typeface="+mn-ea"/>
                <a:cs typeface="+mn-cs"/>
              </a:rPr>
              <a:t>Il </a:t>
            </a:r>
            <a:r>
              <a:rPr lang="en-US" sz="1200" kern="1200" dirty="0" err="1" smtClean="0">
                <a:solidFill>
                  <a:schemeClr val="tx1"/>
                </a:solidFill>
                <a:effectLst/>
                <a:latin typeface="+mn-lt"/>
                <a:ea typeface="+mn-ea"/>
                <a:cs typeface="+mn-cs"/>
              </a:rPr>
              <a:t>faut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aussi</a:t>
            </a:r>
            <a:r>
              <a:rPr lang="en-US" sz="1200" kern="1200" dirty="0" smtClean="0">
                <a:solidFill>
                  <a:schemeClr val="tx1"/>
                </a:solidFill>
                <a:effectLst/>
                <a:latin typeface="+mn-lt"/>
                <a:ea typeface="+mn-ea"/>
                <a:cs typeface="+mn-cs"/>
              </a:rPr>
              <a:t> dire que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a:t>
            </a:r>
            <a:r>
              <a:rPr lang="en-US" sz="1200" b="1" kern="1200" dirty="0" smtClean="0">
                <a:solidFill>
                  <a:schemeClr val="tx1"/>
                </a:solidFill>
                <a:effectLst/>
                <a:latin typeface="+mn-lt"/>
                <a:ea typeface="+mn-ea"/>
                <a:cs typeface="+mn-cs"/>
              </a:rPr>
              <a:t>es </a:t>
            </a:r>
            <a:r>
              <a:rPr lang="en-US" sz="1200" b="1" kern="1200" dirty="0" err="1" smtClean="0">
                <a:solidFill>
                  <a:schemeClr val="tx1"/>
                </a:solidFill>
                <a:effectLst/>
                <a:latin typeface="+mn-lt"/>
                <a:ea typeface="+mn-ea"/>
                <a:cs typeface="+mn-cs"/>
              </a:rPr>
              <a:t>indépendants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échappent</a:t>
            </a:r>
            <a:r>
              <a:rPr lang="en-US" sz="1200" b="1" kern="1200" dirty="0" smtClean="0">
                <a:solidFill>
                  <a:schemeClr val="tx1"/>
                </a:solidFill>
                <a:effectLst/>
                <a:latin typeface="+mn-lt"/>
                <a:ea typeface="+mn-ea"/>
                <a:cs typeface="+mn-cs"/>
              </a:rPr>
              <a:t> au champ </a:t>
            </a:r>
            <a:r>
              <a:rPr lang="en-US" sz="1200" b="1" kern="1200" dirty="0" err="1" smtClean="0">
                <a:solidFill>
                  <a:schemeClr val="tx1"/>
                </a:solidFill>
                <a:effectLst/>
                <a:latin typeface="+mn-lt"/>
                <a:ea typeface="+mn-ea"/>
                <a:cs typeface="+mn-cs"/>
              </a:rPr>
              <a:t>d’action</a:t>
            </a:r>
            <a:r>
              <a:rPr lang="en-US" sz="1200" b="1" kern="1200" dirty="0" smtClean="0">
                <a:solidFill>
                  <a:schemeClr val="tx1"/>
                </a:solidFill>
                <a:effectLst/>
                <a:latin typeface="+mn-lt"/>
                <a:ea typeface="+mn-ea"/>
                <a:cs typeface="+mn-cs"/>
              </a:rPr>
              <a:t> de la SST.</a:t>
            </a:r>
          </a:p>
          <a:p>
            <a:endParaRPr lang="fr-BE" sz="1200" b="1" dirty="0" smtClean="0"/>
          </a:p>
          <a:p>
            <a:pPr marL="171450" indent="-171450">
              <a:buFont typeface="Arial" pitchFamily="34" charset="0"/>
              <a:buChar char="•"/>
            </a:pPr>
            <a:r>
              <a:rPr lang="fr-BE" sz="1200" b="1" dirty="0" smtClean="0"/>
              <a:t>Enfin</a:t>
            </a:r>
            <a:r>
              <a:rPr lang="fr-BE" sz="1200" b="1" dirty="0" smtClean="0"/>
              <a:t>, il y a l’impact de l’austérité budgétaire sur la SST</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16</a:t>
            </a:fld>
            <a:endParaRPr lang="nl-NL"/>
          </a:p>
        </p:txBody>
      </p:sp>
    </p:spTree>
    <p:extLst>
      <p:ext uri="{BB962C8B-B14F-4D97-AF65-F5344CB8AC3E}">
        <p14:creationId xmlns:p14="http://schemas.microsoft.com/office/powerpoint/2010/main" val="400611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dirty="0" smtClean="0">
                <a:solidFill>
                  <a:srgbClr val="000099"/>
                </a:solidFill>
                <a:latin typeface="+mn-lt"/>
                <a:cs typeface="Arial" pitchFamily="34" charset="0"/>
              </a:rPr>
              <a:t>Cependant,</a:t>
            </a:r>
            <a:r>
              <a:rPr lang="fr-BE" sz="1200" b="1" baseline="0" dirty="0" smtClean="0">
                <a:solidFill>
                  <a:srgbClr val="000099"/>
                </a:solidFill>
                <a:latin typeface="+mn-lt"/>
                <a:cs typeface="Arial" pitchFamily="34" charset="0"/>
              </a:rPr>
              <a:t> vous devez savoir que l</a:t>
            </a:r>
            <a:r>
              <a:rPr lang="fr-BE" sz="1200" b="1" dirty="0" smtClean="0">
                <a:solidFill>
                  <a:srgbClr val="000099"/>
                </a:solidFill>
                <a:latin typeface="+mn-lt"/>
                <a:cs typeface="Arial" pitchFamily="34" charset="0"/>
              </a:rPr>
              <a:t>e retour sur investissement des mesures de santé et sécurité est démontré.</a:t>
            </a:r>
            <a:r>
              <a:rPr lang="en-US" sz="1200" dirty="0" smtClean="0">
                <a:solidFill>
                  <a:srgbClr val="000099"/>
                </a:solidFill>
                <a:latin typeface="+mn-lt"/>
                <a:cs typeface="Arial" pitchFamily="34" charset="0"/>
              </a:rPr>
              <a:t/>
            </a:r>
            <a:br>
              <a:rPr lang="en-US" sz="1200" dirty="0" smtClean="0">
                <a:solidFill>
                  <a:srgbClr val="000099"/>
                </a:solidFill>
                <a:latin typeface="+mn-lt"/>
                <a:cs typeface="Arial" pitchFamily="34" charset="0"/>
              </a:rPr>
            </a:br>
            <a:r>
              <a:rPr lang="en-US" sz="1200" dirty="0" err="1" smtClean="0">
                <a:solidFill>
                  <a:srgbClr val="000099"/>
                </a:solidFill>
                <a:latin typeface="+mn-lt"/>
                <a:cs typeface="Arial" pitchFamily="34" charset="0"/>
              </a:rPr>
              <a:t>Une</a:t>
            </a:r>
            <a:r>
              <a:rPr lang="en-US" sz="1200" dirty="0" smtClean="0">
                <a:solidFill>
                  <a:srgbClr val="000099"/>
                </a:solidFill>
                <a:latin typeface="+mn-lt"/>
                <a:cs typeface="Arial" pitchFamily="34" charset="0"/>
              </a:rPr>
              <a:t> </a:t>
            </a:r>
            <a:r>
              <a:rPr lang="en-US" sz="1200" dirty="0" err="1" smtClean="0">
                <a:solidFill>
                  <a:srgbClr val="000099"/>
                </a:solidFill>
                <a:latin typeface="+mn-lt"/>
                <a:cs typeface="Arial" pitchFamily="34" charset="0"/>
              </a:rPr>
              <a:t>étude</a:t>
            </a:r>
            <a:r>
              <a:rPr lang="en-US" sz="1200" dirty="0" smtClean="0">
                <a:solidFill>
                  <a:srgbClr val="000099"/>
                </a:solidFill>
                <a:latin typeface="+mn-lt"/>
                <a:cs typeface="Arial" pitchFamily="34" charset="0"/>
              </a:rPr>
              <a:t> de </a:t>
            </a:r>
            <a:r>
              <a:rPr lang="en-US" sz="1200" dirty="0" err="1" smtClean="0">
                <a:solidFill>
                  <a:srgbClr val="000099"/>
                </a:solidFill>
                <a:latin typeface="+mn-lt"/>
                <a:cs typeface="Arial" pitchFamily="34" charset="0"/>
              </a:rPr>
              <a:t>l’AISS</a:t>
            </a:r>
            <a:r>
              <a:rPr lang="en-US" sz="1200" dirty="0" smtClean="0">
                <a:solidFill>
                  <a:srgbClr val="000099"/>
                </a:solidFill>
                <a:latin typeface="+mn-lt"/>
                <a:cs typeface="Arial" pitchFamily="34" charset="0"/>
              </a:rPr>
              <a:t> (2011, 2013) a </a:t>
            </a:r>
            <a:r>
              <a:rPr lang="en-US" sz="1200" dirty="0" err="1" smtClean="0">
                <a:solidFill>
                  <a:srgbClr val="000099"/>
                </a:solidFill>
                <a:latin typeface="+mn-lt"/>
                <a:cs typeface="Arial" pitchFamily="34" charset="0"/>
              </a:rPr>
              <a:t>montré</a:t>
            </a:r>
            <a:r>
              <a:rPr lang="en-US" sz="1200" dirty="0" smtClean="0">
                <a:solidFill>
                  <a:srgbClr val="000099"/>
                </a:solidFill>
                <a:latin typeface="+mn-lt"/>
                <a:cs typeface="Arial" pitchFamily="34" charset="0"/>
              </a:rPr>
              <a:t> que le r</a:t>
            </a:r>
            <a:r>
              <a:rPr lang="fr-BE" sz="1200" dirty="0" err="1" smtClean="0">
                <a:latin typeface="+mn-lt"/>
              </a:rPr>
              <a:t>atio</a:t>
            </a:r>
            <a:r>
              <a:rPr lang="fr-BE" sz="1200" dirty="0" smtClean="0">
                <a:latin typeface="+mn-lt"/>
              </a:rPr>
              <a:t> moyen coût-bénéfice de ces investissements en santé et sécurité au travail = 2,2, ce qu’on appelle le retour sur prévention.</a:t>
            </a:r>
          </a:p>
          <a:p>
            <a:r>
              <a:rPr lang="fr-FR" sz="1200" b="0" i="0" u="none" strike="noStrike" kern="1200" baseline="0" dirty="0" smtClean="0">
                <a:solidFill>
                  <a:schemeClr val="tx1"/>
                </a:solidFill>
                <a:latin typeface="+mn-lt"/>
                <a:ea typeface="+mn-ea"/>
                <a:cs typeface="+mn-cs"/>
              </a:rPr>
              <a:t>Un RSP &gt; 1 signifie un investissement rentable sur le plan financier. </a:t>
            </a:r>
            <a:endParaRPr lang="fr-BE" sz="1200" dirty="0" smtClean="0">
              <a:latin typeface="+mn-lt"/>
            </a:endParaRPr>
          </a:p>
          <a:p>
            <a:r>
              <a:rPr lang="fr-BE" sz="1200" dirty="0" smtClean="0">
                <a:latin typeface="+mn-lt"/>
              </a:rPr>
              <a:t>Ce qui signifie que pour chaque € investi dans la </a:t>
            </a:r>
            <a:r>
              <a:rPr lang="fr-BE" sz="1200" dirty="0" smtClean="0">
                <a:latin typeface="+mn-lt"/>
              </a:rPr>
              <a:t>prévention en SST, </a:t>
            </a:r>
            <a:r>
              <a:rPr lang="fr-BE" sz="1200" dirty="0" smtClean="0">
                <a:latin typeface="+mn-lt"/>
              </a:rPr>
              <a:t>on</a:t>
            </a:r>
            <a:r>
              <a:rPr lang="fr-BE" sz="1200" baseline="0" dirty="0" smtClean="0">
                <a:latin typeface="+mn-lt"/>
              </a:rPr>
              <a:t> a </a:t>
            </a:r>
            <a:r>
              <a:rPr lang="fr-BE" sz="1200" dirty="0" smtClean="0">
                <a:latin typeface="+mn-lt"/>
              </a:rPr>
              <a:t>un retour potentiel de 2,20 € par année et par salarié.</a:t>
            </a:r>
          </a:p>
          <a:p>
            <a:r>
              <a:rPr lang="fr-FR" sz="1200" b="0" i="0" u="none" strike="noStrike" kern="1200" baseline="0" dirty="0" smtClean="0">
                <a:solidFill>
                  <a:schemeClr val="tx1"/>
                </a:solidFill>
                <a:latin typeface="+mn-lt"/>
                <a:ea typeface="+mn-ea"/>
                <a:cs typeface="+mn-cs"/>
              </a:rPr>
              <a:t>Les </a:t>
            </a:r>
            <a:r>
              <a:rPr lang="fr-FR" sz="1200" b="1" i="0" u="none" strike="noStrike" kern="1200" baseline="0" dirty="0" smtClean="0">
                <a:solidFill>
                  <a:schemeClr val="tx1"/>
                </a:solidFill>
                <a:latin typeface="+mn-lt"/>
                <a:ea typeface="+mn-ea"/>
                <a:cs typeface="+mn-cs"/>
              </a:rPr>
              <a:t>politiques de prévention </a:t>
            </a:r>
            <a:r>
              <a:rPr lang="fr-FR" sz="1200" b="1" i="0" u="none" strike="noStrike" kern="1200" baseline="0" dirty="0" smtClean="0">
                <a:solidFill>
                  <a:schemeClr val="tx1"/>
                </a:solidFill>
                <a:latin typeface="+mn-lt"/>
                <a:ea typeface="+mn-ea"/>
                <a:cs typeface="+mn-cs"/>
              </a:rPr>
              <a:t>de SST </a:t>
            </a:r>
            <a:r>
              <a:rPr lang="fr-FR" sz="1200" b="0" i="0" u="none" strike="noStrike" kern="1200" baseline="0" dirty="0" smtClean="0">
                <a:solidFill>
                  <a:schemeClr val="tx1"/>
                </a:solidFill>
                <a:latin typeface="+mn-lt"/>
                <a:ea typeface="+mn-ea"/>
                <a:cs typeface="+mn-cs"/>
              </a:rPr>
              <a:t>constituent </a:t>
            </a:r>
            <a:r>
              <a:rPr lang="fr-FR" sz="1200" b="0" i="0" u="none" strike="noStrike" kern="1200" baseline="0" dirty="0" smtClean="0">
                <a:solidFill>
                  <a:schemeClr val="tx1"/>
                </a:solidFill>
                <a:latin typeface="+mn-lt"/>
                <a:ea typeface="+mn-ea"/>
                <a:cs typeface="+mn-cs"/>
              </a:rPr>
              <a:t>donc </a:t>
            </a:r>
            <a:r>
              <a:rPr lang="fr-FR" sz="1200" b="1" i="0" u="none" strike="noStrike" kern="1200" baseline="0" dirty="0" smtClean="0">
                <a:solidFill>
                  <a:schemeClr val="tx1"/>
                </a:solidFill>
                <a:latin typeface="+mn-lt"/>
                <a:ea typeface="+mn-ea"/>
                <a:cs typeface="+mn-cs"/>
              </a:rPr>
              <a:t>un domaine d’investissement très rentable</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C’est un argument à utiliser pour convaincre les employeurs, qui comprennent ce langage.</a:t>
            </a:r>
            <a:endParaRPr lang="en-US" sz="1200" dirty="0" smtClean="0">
              <a:latin typeface="+mn-lt"/>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(L’EU-OSHA a lancé récemment une étude, intitulée «Coûts et bénéfices de la sécurité et de la santé au travail», qui vise à élaborer un modèle d'évaluation économique afin de réaliser des estimations fiables des coûts. Les résultats seront connus en 2018). </a:t>
            </a:r>
            <a:endParaRPr lang="en-US" sz="1200" dirty="0">
              <a:latin typeface="+mn-lt"/>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17</a:t>
            </a:fld>
            <a:endParaRPr lang="nl-NL"/>
          </a:p>
        </p:txBody>
      </p:sp>
    </p:spTree>
    <p:extLst>
      <p:ext uri="{BB962C8B-B14F-4D97-AF65-F5344CB8AC3E}">
        <p14:creationId xmlns:p14="http://schemas.microsoft.com/office/powerpoint/2010/main" val="400611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000" b="1" dirty="0" err="1" smtClean="0"/>
              <a:t>Concernant</a:t>
            </a:r>
            <a:r>
              <a:rPr lang="nl-BE" sz="1000" b="1" baseline="0" dirty="0" smtClean="0"/>
              <a:t> les services de santé et </a:t>
            </a:r>
            <a:r>
              <a:rPr lang="nl-BE" sz="1000" b="1" baseline="0" dirty="0" err="1" smtClean="0"/>
              <a:t>sécurité</a:t>
            </a:r>
            <a:r>
              <a:rPr lang="nl-BE" sz="1000" b="1" baseline="0" dirty="0" smtClean="0"/>
              <a:t> au </a:t>
            </a:r>
            <a:r>
              <a:rPr lang="nl-BE" sz="1000" b="1" baseline="0" dirty="0" err="1" smtClean="0"/>
              <a:t>travail</a:t>
            </a:r>
            <a:r>
              <a:rPr lang="nl-BE" sz="1000" b="1" baseline="0" dirty="0" smtClean="0"/>
              <a:t> en Europe, que </a:t>
            </a:r>
            <a:r>
              <a:rPr lang="nl-BE" sz="1000" b="1" baseline="0" dirty="0" err="1" smtClean="0"/>
              <a:t>j’ai</a:t>
            </a:r>
            <a:r>
              <a:rPr lang="nl-BE" sz="1000" b="1" baseline="0" dirty="0" smtClean="0"/>
              <a:t> </a:t>
            </a:r>
            <a:r>
              <a:rPr lang="nl-BE" sz="1000" b="1" baseline="0" dirty="0" err="1" smtClean="0"/>
              <a:t>comparé</a:t>
            </a:r>
            <a:r>
              <a:rPr lang="nl-BE" sz="1000" b="1" baseline="0" dirty="0" smtClean="0"/>
              <a:t> dans </a:t>
            </a:r>
            <a:r>
              <a:rPr lang="nl-BE" sz="1000" b="1" baseline="0" dirty="0" err="1" smtClean="0"/>
              <a:t>mon</a:t>
            </a:r>
            <a:r>
              <a:rPr lang="nl-BE" sz="1000" b="1" baseline="0" dirty="0" smtClean="0"/>
              <a:t> </a:t>
            </a:r>
            <a:r>
              <a:rPr lang="nl-BE" sz="1000" b="1" baseline="0" dirty="0" err="1" smtClean="0"/>
              <a:t>mémoire</a:t>
            </a:r>
            <a:r>
              <a:rPr lang="nl-BE" sz="1000" b="1" baseline="0" dirty="0" smtClean="0"/>
              <a:t>, je ne </a:t>
            </a:r>
            <a:r>
              <a:rPr lang="nl-BE" sz="1000" b="1" baseline="0" dirty="0" err="1" smtClean="0"/>
              <a:t>parlerai</a:t>
            </a:r>
            <a:r>
              <a:rPr lang="nl-BE" sz="1000" b="1" baseline="0" dirty="0" smtClean="0"/>
              <a:t> </a:t>
            </a:r>
            <a:r>
              <a:rPr lang="nl-BE" sz="1000" b="1" baseline="0" dirty="0" err="1" smtClean="0"/>
              <a:t>ici</a:t>
            </a:r>
            <a:r>
              <a:rPr lang="nl-BE" sz="1000" b="1" baseline="0" dirty="0" smtClean="0"/>
              <a:t> que des </a:t>
            </a:r>
            <a:r>
              <a:rPr lang="nl-BE" sz="1000" b="1" baseline="0" dirty="0" err="1" smtClean="0"/>
              <a:t>médecins</a:t>
            </a:r>
            <a:r>
              <a:rPr lang="nl-BE" sz="1000" b="1" baseline="0" dirty="0" smtClean="0"/>
              <a:t> du </a:t>
            </a:r>
            <a:r>
              <a:rPr lang="nl-BE" sz="1000" b="1" baseline="0" dirty="0" err="1" smtClean="0"/>
              <a:t>travail</a:t>
            </a:r>
            <a:r>
              <a:rPr lang="nl-BE" sz="1000" b="1" baseline="0" dirty="0" smtClean="0"/>
              <a:t> (en annexe du </a:t>
            </a:r>
            <a:r>
              <a:rPr lang="nl-BE" sz="1000" b="1" baseline="0" dirty="0" err="1" smtClean="0"/>
              <a:t>mémoir</a:t>
            </a:r>
            <a:r>
              <a:rPr lang="nl-BE" sz="1000" b="1" baseline="0" dirty="0" smtClean="0"/>
              <a:t> se </a:t>
            </a:r>
            <a:r>
              <a:rPr lang="nl-BE" sz="1000" b="1" baseline="0" dirty="0" err="1" smtClean="0"/>
              <a:t>trouve</a:t>
            </a:r>
            <a:r>
              <a:rPr lang="nl-BE" sz="1000" b="1" baseline="0" dirty="0" smtClean="0"/>
              <a:t> des </a:t>
            </a:r>
            <a:r>
              <a:rPr lang="nl-BE" sz="1000" b="1" baseline="0" dirty="0" err="1" smtClean="0"/>
              <a:t>tableaux</a:t>
            </a:r>
            <a:r>
              <a:rPr lang="nl-BE" sz="1000" b="1" baseline="0" dirty="0" smtClean="0"/>
              <a:t> de </a:t>
            </a:r>
            <a:r>
              <a:rPr lang="nl-BE" sz="1000" b="1" baseline="0" dirty="0" err="1" smtClean="0"/>
              <a:t>comparaison</a:t>
            </a:r>
            <a:r>
              <a:rPr lang="nl-BE" sz="1000" b="1" baseline="0" dirty="0" smtClean="0"/>
              <a:t> des SEPPT et des MDT en Europe et </a:t>
            </a:r>
            <a:r>
              <a:rPr lang="nl-BE" sz="1000" b="1" baseline="0" dirty="0" err="1" smtClean="0"/>
              <a:t>qlq</a:t>
            </a:r>
            <a:r>
              <a:rPr lang="nl-BE" sz="1000" b="1" baseline="0" dirty="0" smtClean="0"/>
              <a:t> </a:t>
            </a:r>
            <a:r>
              <a:rPr lang="nl-BE" sz="1000" b="1" baseline="0" dirty="0" err="1" smtClean="0"/>
              <a:t>pays</a:t>
            </a:r>
            <a:r>
              <a:rPr lang="nl-BE" sz="1000" b="1" baseline="0" dirty="0" smtClean="0"/>
              <a:t> OCDE,</a:t>
            </a:r>
            <a:endParaRPr lang="nl-BE" sz="1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sz="1000" b="1" dirty="0" err="1" smtClean="0"/>
              <a:t>Quelles</a:t>
            </a:r>
            <a:r>
              <a:rPr lang="nl-BE" sz="1000" b="1" baseline="0" dirty="0" smtClean="0"/>
              <a:t> </a:t>
            </a:r>
            <a:r>
              <a:rPr lang="nl-BE" sz="1000" b="1" baseline="0" dirty="0" err="1" smtClean="0"/>
              <a:t>sont</a:t>
            </a:r>
            <a:r>
              <a:rPr lang="nl-BE" sz="1000" b="1" baseline="0" dirty="0" smtClean="0"/>
              <a:t> les </a:t>
            </a:r>
            <a:r>
              <a:rPr lang="nl-BE" sz="1000" b="1" baseline="0" dirty="0" err="1" smtClean="0"/>
              <a:t>c</a:t>
            </a:r>
            <a:r>
              <a:rPr lang="nl-BE" sz="1000" b="1" dirty="0" err="1" smtClean="0"/>
              <a:t>aractéristiques</a:t>
            </a:r>
            <a:r>
              <a:rPr lang="nl-BE" sz="1000" b="1" baseline="0" dirty="0" smtClean="0"/>
              <a:t> </a:t>
            </a:r>
            <a:r>
              <a:rPr lang="nl-BE" sz="1000" b="1" baseline="0" dirty="0" smtClean="0"/>
              <a:t>de </a:t>
            </a:r>
            <a:r>
              <a:rPr lang="nl-BE" sz="1000" b="1" baseline="0" dirty="0" smtClean="0"/>
              <a:t>MDT en Europe:</a:t>
            </a:r>
            <a:endParaRPr lang="nl-BE" sz="1000" b="1"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000" kern="1200" dirty="0" smtClean="0">
                <a:solidFill>
                  <a:schemeClr val="tx1"/>
                </a:solidFill>
                <a:effectLst/>
                <a:latin typeface="+mn-lt"/>
                <a:ea typeface="+mn-ea"/>
                <a:cs typeface="+mn-cs"/>
              </a:rPr>
              <a:t>Il faut constater une baisse constante du nombre de médecins du travail et une </a:t>
            </a:r>
            <a:r>
              <a:rPr lang="fr-BE" sz="1000" b="1" kern="1200" dirty="0" smtClean="0">
                <a:solidFill>
                  <a:schemeClr val="tx1"/>
                </a:solidFill>
                <a:effectLst/>
                <a:latin typeface="+mn-lt"/>
                <a:ea typeface="+mn-ea"/>
                <a:cs typeface="+mn-cs"/>
              </a:rPr>
              <a:t>pénurie de médecins du travail</a:t>
            </a:r>
            <a:r>
              <a:rPr lang="fr-BE" sz="1000" kern="1200" dirty="0" smtClean="0">
                <a:solidFill>
                  <a:schemeClr val="tx1"/>
                </a:solidFill>
                <a:effectLst/>
                <a:latin typeface="+mn-lt"/>
                <a:ea typeface="+mn-ea"/>
                <a:cs typeface="+mn-cs"/>
              </a:rPr>
              <a:t> dans la plupart des pays. En France par exemple, on s’attend à</a:t>
            </a:r>
            <a:r>
              <a:rPr lang="fr-BE" sz="1000" kern="1200" baseline="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une baisse de 62% des effectifs de médecins du travail entre 2006 et 2030 (Drees 2016).</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000" kern="1200" baseline="0" dirty="0" smtClean="0">
                <a:solidFill>
                  <a:schemeClr val="tx1"/>
                </a:solidFill>
                <a:effectLst/>
                <a:latin typeface="+mn-lt"/>
                <a:ea typeface="+mn-ea"/>
                <a:cs typeface="+mn-cs"/>
              </a:rPr>
              <a:t>    </a:t>
            </a:r>
            <a:r>
              <a:rPr lang="fr-BE" sz="1000" b="1" kern="1200" baseline="0" dirty="0" smtClean="0">
                <a:solidFill>
                  <a:schemeClr val="tx1"/>
                </a:solidFill>
                <a:effectLst/>
                <a:latin typeface="+mn-lt"/>
                <a:ea typeface="+mn-ea"/>
                <a:cs typeface="+mn-cs"/>
              </a:rPr>
              <a:t>Actualité en </a:t>
            </a:r>
            <a:r>
              <a:rPr lang="fr-BE" sz="1000" b="1" kern="1200" dirty="0" smtClean="0">
                <a:solidFill>
                  <a:schemeClr val="tx1"/>
                </a:solidFill>
                <a:effectLst/>
                <a:latin typeface="+mn-lt"/>
                <a:ea typeface="+mn-ea"/>
                <a:cs typeface="+mn-cs"/>
              </a:rPr>
              <a:t>Belgique</a:t>
            </a:r>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CSPPT mars 2017:</a:t>
            </a:r>
            <a:r>
              <a:rPr lang="fr-BE" sz="1000" kern="1200" dirty="0" smtClean="0">
                <a:solidFill>
                  <a:schemeClr val="tx1"/>
                </a:solidFill>
                <a:effectLst/>
                <a:latin typeface="+mn-lt"/>
                <a:ea typeface="+mn-ea"/>
                <a:cs typeface="+mn-cs"/>
              </a:rPr>
              <a:t> </a:t>
            </a:r>
            <a:r>
              <a:rPr lang="nl-BE" sz="1000" dirty="0" err="1" smtClean="0"/>
              <a:t>Constat</a:t>
            </a:r>
            <a:r>
              <a:rPr lang="nl-BE" sz="1000" dirty="0" smtClean="0"/>
              <a:t> : </a:t>
            </a:r>
            <a:r>
              <a:rPr lang="nl-BE" sz="1000" dirty="0" err="1" smtClean="0"/>
              <a:t>objectiver</a:t>
            </a:r>
            <a:r>
              <a:rPr lang="nl-BE" sz="1000" dirty="0" smtClean="0"/>
              <a:t> la pénurie de MDT et </a:t>
            </a:r>
            <a:r>
              <a:rPr lang="nl-BE" sz="1000" dirty="0" err="1" smtClean="0"/>
              <a:t>voir</a:t>
            </a:r>
            <a:r>
              <a:rPr lang="nl-BE" sz="1000" baseline="0" dirty="0" smtClean="0"/>
              <a:t> les </a:t>
            </a:r>
            <a:r>
              <a:rPr lang="nl-BE" sz="1000" dirty="0" err="1" smtClean="0"/>
              <a:t>entraves</a:t>
            </a:r>
            <a:r>
              <a:rPr lang="nl-BE" sz="1000" dirty="0" smtClean="0"/>
              <a:t> et </a:t>
            </a:r>
            <a:r>
              <a:rPr lang="nl-BE" sz="1000" dirty="0" err="1" smtClean="0"/>
              <a:t>quelles</a:t>
            </a:r>
            <a:r>
              <a:rPr lang="nl-BE" sz="1000" dirty="0" smtClean="0"/>
              <a:t> actions à </a:t>
            </a:r>
            <a:r>
              <a:rPr lang="nl-BE" sz="1000" dirty="0" err="1" smtClean="0"/>
              <a:t>prendre</a:t>
            </a:r>
            <a:r>
              <a:rPr lang="nl-BE" sz="1000" baseline="0" dirty="0" smtClean="0"/>
              <a:t> pour y </a:t>
            </a:r>
            <a:r>
              <a:rPr lang="nl-BE" sz="1000" baseline="0" dirty="0" err="1" smtClean="0"/>
              <a:t>remédier</a:t>
            </a:r>
            <a:endParaRPr lang="nl-BE"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sz="1000" dirty="0" smtClean="0"/>
              <a:t>- </a:t>
            </a:r>
            <a:r>
              <a:rPr lang="nl-BE" sz="1000" dirty="0" err="1" smtClean="0"/>
              <a:t>Âge</a:t>
            </a:r>
            <a:r>
              <a:rPr lang="nl-BE" sz="1000" dirty="0" smtClean="0"/>
              <a:t> </a:t>
            </a:r>
            <a:r>
              <a:rPr lang="nl-BE" sz="1000" dirty="0" err="1" smtClean="0"/>
              <a:t>moyen</a:t>
            </a:r>
            <a:r>
              <a:rPr lang="nl-BE" sz="1000" dirty="0" smtClean="0"/>
              <a:t> 55 </a:t>
            </a:r>
            <a:r>
              <a:rPr lang="nl-BE" sz="1000" dirty="0" err="1" smtClean="0"/>
              <a:t>ans</a:t>
            </a:r>
            <a:endParaRPr lang="nl-BE" sz="1000" dirty="0" smtClean="0"/>
          </a:p>
          <a:p>
            <a:endParaRPr lang="nl-BE" sz="1000" b="1" dirty="0" smtClean="0"/>
          </a:p>
          <a:p>
            <a:r>
              <a:rPr lang="nl-BE" sz="1000" b="1" dirty="0" smtClean="0"/>
              <a:t>- </a:t>
            </a:r>
            <a:r>
              <a:rPr lang="nl-BE" sz="1000" b="1" dirty="0" err="1" smtClean="0"/>
              <a:t>Selon</a:t>
            </a:r>
            <a:r>
              <a:rPr lang="nl-BE" sz="1000" b="1" dirty="0" smtClean="0"/>
              <a:t> la Directive 89/391/CEE:</a:t>
            </a:r>
          </a:p>
          <a:p>
            <a:pPr marL="285750" indent="-285750">
              <a:buFont typeface="Arial" pitchFamily="34" charset="0"/>
              <a:buChar char="•"/>
            </a:pPr>
            <a:r>
              <a:rPr lang="nl-BE" sz="1000" dirty="0" err="1" smtClean="0"/>
              <a:t>C’est</a:t>
            </a:r>
            <a:r>
              <a:rPr lang="nl-BE" sz="1000" baseline="0" dirty="0" smtClean="0"/>
              <a:t> </a:t>
            </a:r>
            <a:r>
              <a:rPr lang="nl-BE" sz="1000" baseline="0" dirty="0" err="1" smtClean="0"/>
              <a:t>l’Etat-membre</a:t>
            </a:r>
            <a:r>
              <a:rPr lang="nl-BE" sz="1000" baseline="0" dirty="0" smtClean="0"/>
              <a:t> </a:t>
            </a:r>
            <a:r>
              <a:rPr lang="nl-BE" sz="1000" baseline="0" dirty="0" err="1" smtClean="0"/>
              <a:t>qui</a:t>
            </a:r>
            <a:r>
              <a:rPr lang="nl-BE" sz="1000" baseline="0" dirty="0" smtClean="0"/>
              <a:t> </a:t>
            </a:r>
            <a:r>
              <a:rPr lang="nl-BE" sz="1000" baseline="0" dirty="0" err="1" smtClean="0"/>
              <a:t>est</a:t>
            </a:r>
            <a:r>
              <a:rPr lang="nl-BE" sz="1000" baseline="0" dirty="0" smtClean="0"/>
              <a:t> </a:t>
            </a:r>
            <a:r>
              <a:rPr lang="nl-BE" sz="1000" dirty="0" err="1" smtClean="0"/>
              <a:t>responsable</a:t>
            </a:r>
            <a:r>
              <a:rPr lang="nl-BE" sz="1000" dirty="0" smtClean="0"/>
              <a:t> de </a:t>
            </a:r>
            <a:r>
              <a:rPr lang="nl-BE" sz="1000" dirty="0" err="1" smtClean="0"/>
              <a:t>l’organisation</a:t>
            </a:r>
            <a:r>
              <a:rPr lang="nl-BE" sz="1000" dirty="0" smtClean="0"/>
              <a:t> </a:t>
            </a:r>
            <a:r>
              <a:rPr lang="nl-BE" sz="1000" dirty="0" err="1" smtClean="0"/>
              <a:t>pratique</a:t>
            </a:r>
            <a:r>
              <a:rPr lang="nl-BE" sz="1000" dirty="0" smtClean="0"/>
              <a:t>, </a:t>
            </a:r>
            <a:r>
              <a:rPr lang="nl-BE" sz="1000" dirty="0" err="1" smtClean="0"/>
              <a:t>capacité</a:t>
            </a:r>
            <a:r>
              <a:rPr lang="nl-BE" sz="1000" dirty="0" smtClean="0"/>
              <a:t>, </a:t>
            </a:r>
            <a:r>
              <a:rPr lang="nl-BE" sz="1000" dirty="0" err="1" smtClean="0"/>
              <a:t>aptitude</a:t>
            </a:r>
            <a:r>
              <a:rPr lang="nl-BE" sz="1000" dirty="0" smtClean="0"/>
              <a:t>, </a:t>
            </a:r>
            <a:r>
              <a:rPr lang="nl-BE" sz="1000" dirty="0" err="1" smtClean="0"/>
              <a:t>nombre</a:t>
            </a:r>
            <a:r>
              <a:rPr lang="nl-BE" sz="1000" dirty="0" smtClean="0"/>
              <a:t> de </a:t>
            </a:r>
            <a:r>
              <a:rPr lang="nl-BE" sz="1000" dirty="0" err="1" smtClean="0"/>
              <a:t>compétences</a:t>
            </a:r>
            <a:r>
              <a:rPr lang="nl-BE" sz="1000" dirty="0" smtClean="0"/>
              <a:t> dans les SEPPT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nl-BE" sz="1000" dirty="0" smtClean="0"/>
              <a:t>Mais </a:t>
            </a:r>
            <a:r>
              <a:rPr lang="nl-BE" sz="1000" dirty="0" err="1" smtClean="0"/>
              <a:t>il</a:t>
            </a:r>
            <a:r>
              <a:rPr lang="nl-BE" sz="1000" dirty="0" smtClean="0"/>
              <a:t> </a:t>
            </a:r>
            <a:r>
              <a:rPr lang="nl-BE" sz="1000" dirty="0" err="1" smtClean="0"/>
              <a:t>n’y</a:t>
            </a:r>
            <a:r>
              <a:rPr lang="nl-BE" sz="1000" dirty="0" smtClean="0"/>
              <a:t> a pas de MDT </a:t>
            </a:r>
            <a:r>
              <a:rPr lang="nl-BE" sz="1000" dirty="0" err="1" smtClean="0"/>
              <a:t>explicitement</a:t>
            </a:r>
            <a:r>
              <a:rPr lang="nl-BE" sz="1000" dirty="0" smtClean="0"/>
              <a:t> </a:t>
            </a:r>
            <a:r>
              <a:rPr lang="nl-BE" sz="1000" dirty="0" err="1" smtClean="0"/>
              <a:t>prévu</a:t>
            </a:r>
            <a:r>
              <a:rPr lang="nl-BE" sz="1000" dirty="0" smtClean="0"/>
              <a:t> dans la </a:t>
            </a:r>
            <a:r>
              <a:rPr lang="nl-BE" sz="1000" dirty="0" err="1" smtClean="0"/>
              <a:t>directive</a:t>
            </a:r>
            <a:endParaRPr lang="nl-BE" sz="1000" dirty="0" smtClean="0"/>
          </a:p>
          <a:p>
            <a:pPr marL="285750" indent="-285750">
              <a:buFont typeface="Arial" pitchFamily="34" charset="0"/>
              <a:buChar char="•"/>
            </a:pPr>
            <a:endParaRPr lang="nl-BE" sz="1000" dirty="0" smtClean="0"/>
          </a:p>
          <a:p>
            <a:r>
              <a:rPr lang="nl-BE" sz="1000" dirty="0" smtClean="0"/>
              <a:t>- </a:t>
            </a:r>
            <a:r>
              <a:rPr lang="nl-BE" sz="1000" b="1" dirty="0" err="1" smtClean="0"/>
              <a:t>Formation</a:t>
            </a:r>
            <a:r>
              <a:rPr lang="nl-BE" sz="1000" b="1" dirty="0" smtClean="0"/>
              <a:t> du MDT </a:t>
            </a:r>
            <a:r>
              <a:rPr lang="nl-BE" sz="1000" b="1" dirty="0" err="1" smtClean="0"/>
              <a:t>doit</a:t>
            </a:r>
            <a:r>
              <a:rPr lang="nl-BE" sz="1000" b="1" baseline="0" dirty="0" smtClean="0"/>
              <a:t> </a:t>
            </a:r>
            <a:r>
              <a:rPr lang="nl-BE" sz="1000" b="1" baseline="0" dirty="0" err="1" smtClean="0"/>
              <a:t>avoir</a:t>
            </a:r>
            <a:r>
              <a:rPr lang="nl-BE" sz="1000" b="1" baseline="0" dirty="0" smtClean="0"/>
              <a:t> </a:t>
            </a:r>
            <a:r>
              <a:rPr lang="nl-BE" sz="1000" b="1" baseline="0" dirty="0" err="1" smtClean="0"/>
              <a:t>une</a:t>
            </a:r>
            <a:r>
              <a:rPr lang="nl-BE" sz="1000" b="1" baseline="0" dirty="0" smtClean="0"/>
              <a:t> </a:t>
            </a:r>
            <a:r>
              <a:rPr lang="nl-BE" sz="1000" b="1" dirty="0" err="1" smtClean="0"/>
              <a:t>durée</a:t>
            </a:r>
            <a:r>
              <a:rPr lang="nl-BE" sz="1000" b="1" dirty="0" smtClean="0"/>
              <a:t> minimale de 4 </a:t>
            </a:r>
            <a:r>
              <a:rPr lang="nl-BE" sz="1000" b="1" dirty="0" err="1" smtClean="0"/>
              <a:t>ans</a:t>
            </a:r>
            <a:r>
              <a:rPr lang="nl-BE" sz="1000" b="1" dirty="0" smtClean="0"/>
              <a:t>,</a:t>
            </a:r>
            <a:r>
              <a:rPr lang="nl-BE" sz="1000" baseline="0" dirty="0" smtClean="0"/>
              <a:t> </a:t>
            </a:r>
            <a:r>
              <a:rPr lang="nl-BE" sz="1000" dirty="0" err="1" smtClean="0"/>
              <a:t>suivant</a:t>
            </a:r>
            <a:r>
              <a:rPr lang="nl-BE" sz="1000" baseline="0" dirty="0" smtClean="0"/>
              <a:t> la</a:t>
            </a:r>
            <a:r>
              <a:rPr lang="fr-BE" sz="1000" b="0" kern="1200" dirty="0" smtClean="0">
                <a:solidFill>
                  <a:schemeClr val="tx1"/>
                </a:solidFill>
                <a:effectLst/>
                <a:latin typeface="+mn-lt"/>
                <a:ea typeface="+mn-ea"/>
                <a:cs typeface="+mn-cs"/>
              </a:rPr>
              <a:t> directive 2005/36/EC de l’UE s</a:t>
            </a:r>
            <a:r>
              <a:rPr lang="fr-BE" sz="1000" kern="1200" dirty="0" smtClean="0">
                <a:solidFill>
                  <a:schemeClr val="tx1"/>
                </a:solidFill>
                <a:effectLst/>
                <a:latin typeface="+mn-lt"/>
                <a:ea typeface="+mn-ea"/>
                <a:cs typeface="+mn-cs"/>
              </a:rPr>
              <a:t>ur le mécanisme de la reconnaissance mutuelle automatique des qualifications pour les médecins.</a:t>
            </a:r>
            <a:endParaRPr lang="nl-BE" sz="1000" dirty="0" smtClean="0"/>
          </a:p>
          <a:p>
            <a:endParaRPr lang="nl-BE" sz="1000" dirty="0" smtClean="0"/>
          </a:p>
          <a:p>
            <a:r>
              <a:rPr lang="nl-BE" sz="1000" dirty="0" err="1" smtClean="0"/>
              <a:t>D’où</a:t>
            </a:r>
            <a:r>
              <a:rPr lang="nl-BE" sz="1000" dirty="0" smtClean="0"/>
              <a:t> </a:t>
            </a:r>
            <a:r>
              <a:rPr lang="nl-BE" sz="1000" dirty="0" err="1" smtClean="0"/>
              <a:t>une</a:t>
            </a:r>
            <a:r>
              <a:rPr lang="nl-BE" sz="1000" dirty="0" smtClean="0"/>
              <a:t> </a:t>
            </a:r>
            <a:r>
              <a:rPr lang="nl-BE" sz="1000" dirty="0" err="1" smtClean="0"/>
              <a:t>organisation</a:t>
            </a:r>
            <a:r>
              <a:rPr lang="nl-BE" sz="1000" dirty="0" smtClean="0"/>
              <a:t> de la médecine du </a:t>
            </a:r>
            <a:r>
              <a:rPr lang="nl-BE" sz="1000" dirty="0" err="1" smtClean="0"/>
              <a:t>travail</a:t>
            </a:r>
            <a:r>
              <a:rPr lang="nl-BE" sz="1000" dirty="0" smtClean="0"/>
              <a:t> et des </a:t>
            </a:r>
            <a:r>
              <a:rPr lang="nl-BE" sz="1000" dirty="0" err="1" smtClean="0"/>
              <a:t>activités</a:t>
            </a:r>
            <a:r>
              <a:rPr lang="nl-BE" sz="1000" baseline="0" dirty="0" smtClean="0"/>
              <a:t> </a:t>
            </a:r>
            <a:r>
              <a:rPr lang="nl-BE" sz="1000" dirty="0" smtClean="0"/>
              <a:t>variables par </a:t>
            </a:r>
            <a:r>
              <a:rPr lang="nl-BE" sz="1000" dirty="0" err="1" smtClean="0"/>
              <a:t>pays</a:t>
            </a:r>
            <a:r>
              <a:rPr lang="nl-BE" sz="1000" dirty="0" smtClean="0"/>
              <a:t>: </a:t>
            </a:r>
          </a:p>
          <a:p>
            <a:pPr lvl="0"/>
            <a:r>
              <a:rPr lang="fr-BE" sz="1000" kern="1200" dirty="0" smtClean="0">
                <a:solidFill>
                  <a:schemeClr val="tx1"/>
                </a:solidFill>
                <a:effectLst/>
                <a:latin typeface="+mn-lt"/>
                <a:ea typeface="+mn-ea"/>
                <a:cs typeface="+mn-cs"/>
              </a:rPr>
              <a:t>- Le nombre moyen varie entre </a:t>
            </a:r>
            <a:r>
              <a:rPr lang="fr-BE" sz="1000" b="1" kern="1200" dirty="0" smtClean="0">
                <a:solidFill>
                  <a:schemeClr val="tx1"/>
                </a:solidFill>
                <a:effectLst/>
                <a:latin typeface="+mn-lt"/>
                <a:ea typeface="+mn-ea"/>
                <a:cs typeface="+mn-cs"/>
              </a:rPr>
              <a:t>2 et 55 médecins du travail pour 100.000 travailleurs</a:t>
            </a:r>
            <a:r>
              <a:rPr lang="fr-BE" sz="1000" kern="1200" dirty="0" smtClean="0">
                <a:solidFill>
                  <a:schemeClr val="tx1"/>
                </a:solidFill>
                <a:effectLst/>
                <a:latin typeface="+mn-lt"/>
                <a:ea typeface="+mn-ea"/>
                <a:cs typeface="+mn-cs"/>
              </a:rPr>
              <a:t>, ce qui témoigne de la grande variété des situations par pays et de la difficulté donc de les comparer (ETUI, </a:t>
            </a:r>
            <a:r>
              <a:rPr lang="fr-BE" sz="1000" kern="1200" dirty="0" err="1" smtClean="0">
                <a:solidFill>
                  <a:schemeClr val="tx1"/>
                </a:solidFill>
                <a:effectLst/>
                <a:latin typeface="+mn-lt"/>
                <a:ea typeface="+mn-ea"/>
                <a:cs typeface="+mn-cs"/>
              </a:rPr>
              <a:t>Hesamag</a:t>
            </a:r>
            <a:r>
              <a:rPr lang="fr-BE" sz="1000" kern="1200" dirty="0" smtClean="0">
                <a:solidFill>
                  <a:schemeClr val="tx1"/>
                </a:solidFill>
                <a:effectLst/>
                <a:latin typeface="+mn-lt"/>
                <a:ea typeface="+mn-ea"/>
                <a:cs typeface="+mn-cs"/>
              </a:rPr>
              <a:t> nr 10, 2014): </a:t>
            </a:r>
          </a:p>
          <a:p>
            <a:pPr lvl="0"/>
            <a:r>
              <a:rPr lang="fr-BE" sz="1000" kern="1200" dirty="0" smtClean="0">
                <a:solidFill>
                  <a:schemeClr val="tx1"/>
                </a:solidFill>
                <a:effectLst/>
                <a:latin typeface="+mn-lt"/>
                <a:ea typeface="+mn-ea"/>
                <a:cs typeface="+mn-cs"/>
              </a:rPr>
              <a:t>P.ex. on a plus</a:t>
            </a:r>
            <a:r>
              <a:rPr lang="fr-BE" sz="1000" kern="1200" baseline="0" dirty="0" smtClean="0">
                <a:solidFill>
                  <a:schemeClr val="tx1"/>
                </a:solidFill>
                <a:effectLst/>
                <a:latin typeface="+mn-lt"/>
                <a:ea typeface="+mn-ea"/>
                <a:cs typeface="+mn-cs"/>
              </a:rPr>
              <a:t> de 40 MDT en Finlande et Italie à moins de 10 en Bulgarie ou Roumanie, la Belgique se situant à 10-20 MDT pour 100.000 travailleurs.</a:t>
            </a:r>
            <a:endParaRPr lang="en-US" sz="1000" kern="1200" dirty="0" smtClean="0">
              <a:solidFill>
                <a:schemeClr val="tx1"/>
              </a:solidFill>
              <a:effectLst/>
              <a:latin typeface="+mn-lt"/>
              <a:ea typeface="+mn-ea"/>
              <a:cs typeface="+mn-cs"/>
            </a:endParaRPr>
          </a:p>
          <a:p>
            <a:pPr lvl="1"/>
            <a:r>
              <a:rPr lang="fr-BE" sz="1000" kern="1200" dirty="0" smtClean="0">
                <a:solidFill>
                  <a:schemeClr val="tx1"/>
                </a:solidFill>
                <a:effectLst/>
                <a:latin typeface="+mn-lt"/>
                <a:ea typeface="+mn-ea"/>
                <a:cs typeface="+mn-cs"/>
              </a:rPr>
              <a:t>De fait, il y a une grande différence dans le nombre en fonction de l’intérêt du pays porté à la SST dans les pays.</a:t>
            </a:r>
            <a:endParaRPr lang="en-US" sz="1000" kern="1200" dirty="0" smtClean="0">
              <a:solidFill>
                <a:schemeClr val="tx1"/>
              </a:solidFill>
              <a:effectLst/>
              <a:latin typeface="+mn-lt"/>
              <a:ea typeface="+mn-ea"/>
              <a:cs typeface="+mn-cs"/>
            </a:endParaRPr>
          </a:p>
          <a:p>
            <a:pPr lvl="1"/>
            <a:r>
              <a:rPr lang="fr-BE" sz="1000" kern="1200" dirty="0" smtClean="0">
                <a:solidFill>
                  <a:schemeClr val="tx1"/>
                </a:solidFill>
                <a:effectLst/>
                <a:latin typeface="+mn-lt"/>
                <a:ea typeface="+mn-ea"/>
                <a:cs typeface="+mn-cs"/>
              </a:rPr>
              <a:t>De plus, les prestataires de médecine du travail sont </a:t>
            </a:r>
            <a:r>
              <a:rPr lang="fr-BE" sz="1000" b="1" kern="1200" dirty="0" smtClean="0">
                <a:solidFill>
                  <a:schemeClr val="tx1"/>
                </a:solidFill>
                <a:effectLst/>
                <a:latin typeface="+mn-lt"/>
                <a:ea typeface="+mn-ea"/>
                <a:cs typeface="+mn-cs"/>
              </a:rPr>
              <a:t>parfois des médecins  </a:t>
            </a:r>
            <a:r>
              <a:rPr lang="fr-BE" sz="1000" kern="1200" dirty="0" smtClean="0">
                <a:solidFill>
                  <a:schemeClr val="tx1"/>
                </a:solidFill>
                <a:effectLst/>
                <a:latin typeface="+mn-lt"/>
                <a:ea typeface="+mn-ea"/>
                <a:cs typeface="+mn-cs"/>
              </a:rPr>
              <a:t>avec </a:t>
            </a:r>
            <a:r>
              <a:rPr lang="fr-BE" sz="1000" b="1" kern="1200" dirty="0" smtClean="0">
                <a:solidFill>
                  <a:schemeClr val="tx1"/>
                </a:solidFill>
                <a:effectLst/>
                <a:latin typeface="+mn-lt"/>
                <a:ea typeface="+mn-ea"/>
                <a:cs typeface="+mn-cs"/>
              </a:rPr>
              <a:t>peu de formation</a:t>
            </a:r>
            <a:r>
              <a:rPr lang="fr-BE" sz="1000" kern="1200" dirty="0" smtClean="0">
                <a:solidFill>
                  <a:schemeClr val="tx1"/>
                </a:solidFill>
                <a:effectLst/>
                <a:latin typeface="+mn-lt"/>
                <a:ea typeface="+mn-ea"/>
                <a:cs typeface="+mn-cs"/>
              </a:rPr>
              <a:t> en médecine du travail et/ou des </a:t>
            </a:r>
            <a:r>
              <a:rPr lang="fr-BE" sz="1000" b="1" kern="1200" dirty="0" smtClean="0">
                <a:solidFill>
                  <a:schemeClr val="tx1"/>
                </a:solidFill>
                <a:effectLst/>
                <a:latin typeface="+mn-lt"/>
                <a:ea typeface="+mn-ea"/>
                <a:cs typeface="+mn-cs"/>
              </a:rPr>
              <a:t>infirmières du travail</a:t>
            </a:r>
            <a:r>
              <a:rPr lang="fr-BE" sz="1000"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1"/>
            <a:r>
              <a:rPr lang="fr-BE" sz="1000" kern="1200" dirty="0" smtClean="0">
                <a:solidFill>
                  <a:schemeClr val="tx1"/>
                </a:solidFill>
                <a:effectLst/>
                <a:latin typeface="+mn-lt"/>
                <a:ea typeface="+mn-ea"/>
                <a:cs typeface="+mn-cs"/>
              </a:rPr>
              <a:t>Enfin, il existe une grande proportion de médecins du </a:t>
            </a:r>
            <a:r>
              <a:rPr lang="fr-BE" sz="1000" b="1" kern="1200" dirty="0" smtClean="0">
                <a:solidFill>
                  <a:schemeClr val="tx1"/>
                </a:solidFill>
                <a:effectLst/>
                <a:latin typeface="+mn-lt"/>
                <a:ea typeface="+mn-ea"/>
                <a:cs typeface="+mn-cs"/>
              </a:rPr>
              <a:t>travail à temps partiel </a:t>
            </a:r>
            <a:r>
              <a:rPr lang="fr-BE" sz="1000" kern="1200" dirty="0" smtClean="0">
                <a:solidFill>
                  <a:schemeClr val="tx1"/>
                </a:solidFill>
                <a:effectLst/>
                <a:latin typeface="+mn-lt"/>
                <a:ea typeface="+mn-ea"/>
                <a:cs typeface="+mn-cs"/>
              </a:rPr>
              <a:t>dans certains pays, comme en Italie.</a:t>
            </a:r>
            <a:endParaRPr lang="en-US" sz="1000" kern="1200" dirty="0" smtClean="0">
              <a:solidFill>
                <a:schemeClr val="tx1"/>
              </a:solidFill>
              <a:effectLst/>
              <a:latin typeface="+mn-lt"/>
              <a:ea typeface="+mn-ea"/>
              <a:cs typeface="+mn-cs"/>
            </a:endParaRPr>
          </a:p>
          <a:p>
            <a:endParaRPr lang="nl-BE" sz="1000" dirty="0" smtClean="0"/>
          </a:p>
          <a:p>
            <a:r>
              <a:rPr lang="nl-BE" sz="1000" dirty="0" err="1" smtClean="0"/>
              <a:t>Prenons</a:t>
            </a:r>
            <a:r>
              <a:rPr lang="nl-BE" sz="1000" baseline="0" dirty="0" smtClean="0"/>
              <a:t> </a:t>
            </a:r>
            <a:r>
              <a:rPr lang="nl-BE" sz="1000" baseline="0" dirty="0" err="1" smtClean="0"/>
              <a:t>quelques</a:t>
            </a:r>
            <a:r>
              <a:rPr lang="nl-BE" sz="1000" baseline="0" dirty="0" smtClean="0"/>
              <a:t> </a:t>
            </a:r>
            <a:r>
              <a:rPr lang="nl-BE" sz="1000" baseline="0" dirty="0" err="1" smtClean="0"/>
              <a:t>pays</a:t>
            </a:r>
            <a:r>
              <a:rPr lang="nl-BE" sz="1000" baseline="0" dirty="0" smtClean="0"/>
              <a:t> par </a:t>
            </a:r>
            <a:r>
              <a:rPr lang="nl-BE" sz="1000" dirty="0" err="1" smtClean="0"/>
              <a:t>exemple</a:t>
            </a:r>
            <a:r>
              <a:rPr lang="nl-BE" sz="1000" dirty="0" smtClean="0"/>
              <a:t>:</a:t>
            </a:r>
          </a:p>
          <a:p>
            <a:r>
              <a:rPr lang="nl-BE" sz="1000" b="1" dirty="0" smtClean="0"/>
              <a:t>- </a:t>
            </a:r>
            <a:r>
              <a:rPr lang="nl-BE" sz="1000" b="1" dirty="0" err="1" smtClean="0"/>
              <a:t>Belgique</a:t>
            </a:r>
            <a:r>
              <a:rPr lang="nl-BE" sz="1000" b="1" dirty="0" smtClean="0"/>
              <a:t>: </a:t>
            </a:r>
            <a:r>
              <a:rPr lang="nl-BE" sz="1000" dirty="0" smtClean="0"/>
              <a:t>4 </a:t>
            </a:r>
            <a:r>
              <a:rPr lang="nl-BE" sz="1000" dirty="0" err="1" smtClean="0"/>
              <a:t>ans</a:t>
            </a:r>
            <a:r>
              <a:rPr lang="nl-BE" sz="1000" dirty="0" smtClean="0"/>
              <a:t> </a:t>
            </a:r>
            <a:r>
              <a:rPr lang="nl-BE" sz="1000" dirty="0" err="1" smtClean="0"/>
              <a:t>d’étude</a:t>
            </a:r>
            <a:r>
              <a:rPr lang="nl-BE" sz="1000" dirty="0" smtClean="0"/>
              <a:t>,</a:t>
            </a:r>
            <a:r>
              <a:rPr lang="nl-BE" sz="1000" baseline="0" dirty="0" smtClean="0"/>
              <a:t> </a:t>
            </a:r>
            <a:r>
              <a:rPr lang="nl-BE" sz="1000" dirty="0" smtClean="0"/>
              <a:t>1.000 MDT en 2012 et 63% </a:t>
            </a:r>
            <a:r>
              <a:rPr lang="nl-BE" sz="1000" dirty="0" err="1" smtClean="0"/>
              <a:t>temps</a:t>
            </a:r>
            <a:r>
              <a:rPr lang="nl-BE" sz="1000" dirty="0" smtClean="0"/>
              <a:t> </a:t>
            </a:r>
            <a:r>
              <a:rPr lang="nl-BE" sz="1000" dirty="0" err="1" smtClean="0"/>
              <a:t>consacré</a:t>
            </a:r>
            <a:r>
              <a:rPr lang="nl-BE" sz="1000" baseline="0" dirty="0" smtClean="0"/>
              <a:t> </a:t>
            </a:r>
            <a:r>
              <a:rPr lang="nl-BE" sz="1000" baseline="0" dirty="0" err="1" smtClean="0"/>
              <a:t>aux</a:t>
            </a:r>
            <a:r>
              <a:rPr lang="nl-BE" sz="1000" baseline="0" dirty="0" smtClean="0"/>
              <a:t> e</a:t>
            </a:r>
            <a:r>
              <a:rPr lang="nl-BE" sz="1000" dirty="0" smtClean="0"/>
              <a:t>xamens </a:t>
            </a:r>
            <a:r>
              <a:rPr lang="nl-BE" sz="1000" dirty="0" err="1" smtClean="0"/>
              <a:t>médicaux</a:t>
            </a:r>
            <a:r>
              <a:rPr lang="nl-BE" sz="1000" dirty="0" smtClean="0"/>
              <a:t> (enquête</a:t>
            </a:r>
            <a:r>
              <a:rPr lang="nl-BE" sz="1000" baseline="0" dirty="0" smtClean="0"/>
              <a:t> 2016)</a:t>
            </a:r>
            <a:endParaRPr lang="nl-BE" sz="1000" dirty="0" smtClean="0"/>
          </a:p>
          <a:p>
            <a:pPr marL="0" indent="0">
              <a:buFontTx/>
              <a:buNone/>
            </a:pPr>
            <a:r>
              <a:rPr lang="nl-BE" sz="1000" b="1" dirty="0" smtClean="0"/>
              <a:t>- </a:t>
            </a:r>
            <a:r>
              <a:rPr lang="nl-BE" sz="1000" b="1" dirty="0" err="1" smtClean="0"/>
              <a:t>Pays</a:t>
            </a:r>
            <a:r>
              <a:rPr lang="nl-BE" sz="1000" b="1" dirty="0" smtClean="0"/>
              <a:t>-Bas: </a:t>
            </a:r>
            <a:r>
              <a:rPr lang="nl-BE" sz="1000" dirty="0" smtClean="0"/>
              <a:t>2.100 MDT (2010), </a:t>
            </a:r>
            <a:r>
              <a:rPr lang="nl-BE" sz="1000" dirty="0" err="1" smtClean="0"/>
              <a:t>qui</a:t>
            </a:r>
            <a:r>
              <a:rPr lang="nl-BE" sz="1000" dirty="0" smtClean="0"/>
              <a:t> </a:t>
            </a:r>
            <a:r>
              <a:rPr lang="nl-BE" sz="1000" dirty="0" err="1" smtClean="0"/>
              <a:t>s’occupent</a:t>
            </a:r>
            <a:r>
              <a:rPr lang="nl-BE" sz="1000" dirty="0" smtClean="0"/>
              <a:t> </a:t>
            </a:r>
            <a:r>
              <a:rPr lang="nl-BE" sz="1000" dirty="0" err="1" smtClean="0"/>
              <a:t>principalement</a:t>
            </a:r>
            <a:r>
              <a:rPr lang="nl-BE" sz="1000" baseline="0" dirty="0" smtClean="0"/>
              <a:t> de </a:t>
            </a:r>
            <a:r>
              <a:rPr lang="nl-BE" sz="1000" dirty="0" smtClean="0"/>
              <a:t>retour au </a:t>
            </a:r>
            <a:r>
              <a:rPr lang="nl-BE" sz="1000" dirty="0" err="1" smtClean="0"/>
              <a:t>travail</a:t>
            </a:r>
            <a:r>
              <a:rPr lang="nl-BE" sz="1000" dirty="0" smtClean="0"/>
              <a:t> et </a:t>
            </a:r>
            <a:r>
              <a:rPr lang="nl-BE" sz="1000" dirty="0" err="1" smtClean="0"/>
              <a:t>d’absentéisme</a:t>
            </a:r>
            <a:r>
              <a:rPr lang="nl-BE" sz="1000" baseline="0" dirty="0" smtClean="0"/>
              <a:t> et </a:t>
            </a:r>
            <a:r>
              <a:rPr lang="nl-BE" sz="1000" dirty="0" err="1" smtClean="0"/>
              <a:t>trop</a:t>
            </a:r>
            <a:r>
              <a:rPr lang="nl-BE" sz="1000" baseline="0" dirty="0" smtClean="0"/>
              <a:t> </a:t>
            </a:r>
            <a:r>
              <a:rPr lang="nl-BE" sz="1000" baseline="0" dirty="0" err="1" smtClean="0"/>
              <a:t>peu</a:t>
            </a:r>
            <a:r>
              <a:rPr lang="nl-BE" sz="1000" baseline="0" dirty="0" smtClean="0"/>
              <a:t> de prévention, </a:t>
            </a:r>
            <a:r>
              <a:rPr lang="nl-BE" sz="1000" baseline="0" dirty="0" err="1" smtClean="0"/>
              <a:t>même</a:t>
            </a:r>
            <a:r>
              <a:rPr lang="nl-BE" sz="1000" baseline="0" dirty="0" smtClean="0"/>
              <a:t> ci </a:t>
            </a:r>
            <a:r>
              <a:rPr lang="nl-BE" sz="1000" baseline="0" dirty="0" err="1" smtClean="0"/>
              <a:t>cela</a:t>
            </a:r>
            <a:r>
              <a:rPr lang="nl-BE" sz="1000" baseline="0" dirty="0" smtClean="0"/>
              <a:t> change </a:t>
            </a:r>
            <a:r>
              <a:rPr lang="nl-BE" sz="1000" baseline="0" dirty="0" err="1" smtClean="0"/>
              <a:t>actuellement</a:t>
            </a:r>
            <a:endParaRPr lang="nl-BE" sz="1000" baseline="0" dirty="0" smtClean="0"/>
          </a:p>
          <a:p>
            <a:pPr marL="0" indent="0">
              <a:buFontTx/>
              <a:buNone/>
            </a:pPr>
            <a:r>
              <a:rPr lang="nl-BE" sz="1000" b="1" baseline="0" dirty="0" smtClean="0"/>
              <a:t>- </a:t>
            </a:r>
            <a:r>
              <a:rPr lang="nl-BE" sz="1000" b="1" baseline="0" dirty="0" err="1" smtClean="0"/>
              <a:t>Finlande</a:t>
            </a:r>
            <a:r>
              <a:rPr lang="nl-BE" sz="1000" b="1" baseline="0" dirty="0" smtClean="0"/>
              <a:t> :</a:t>
            </a:r>
            <a:r>
              <a:rPr lang="nl-BE" sz="1000" baseline="0" dirty="0" smtClean="0"/>
              <a:t> 2.369 MDT (2009), spécialistes &gt;20h </a:t>
            </a:r>
            <a:r>
              <a:rPr lang="nl-BE" sz="1000" baseline="0" dirty="0" err="1" smtClean="0"/>
              <a:t>semaine</a:t>
            </a:r>
            <a:r>
              <a:rPr lang="nl-BE" sz="1000" baseline="0" dirty="0" smtClean="0"/>
              <a:t> </a:t>
            </a:r>
            <a:r>
              <a:rPr lang="nl-BE" sz="1000" baseline="0" dirty="0" err="1" smtClean="0"/>
              <a:t>activité</a:t>
            </a:r>
            <a:r>
              <a:rPr lang="nl-BE" sz="1000" baseline="0" dirty="0" smtClean="0"/>
              <a:t> comme MDT : </a:t>
            </a:r>
            <a:r>
              <a:rPr lang="nl-BE" sz="1000" i="1" baseline="0" dirty="0" smtClean="0"/>
              <a:t>6 </a:t>
            </a:r>
            <a:r>
              <a:rPr lang="nl-BE" sz="1000" i="1" baseline="0" dirty="0" err="1" smtClean="0"/>
              <a:t>ans</a:t>
            </a:r>
            <a:r>
              <a:rPr lang="nl-BE" sz="1000" i="1" baseline="0" dirty="0" smtClean="0"/>
              <a:t> </a:t>
            </a:r>
            <a:r>
              <a:rPr lang="nl-BE" sz="1000" i="1" baseline="0" dirty="0" err="1" smtClean="0"/>
              <a:t>formation</a:t>
            </a:r>
            <a:r>
              <a:rPr lang="nl-BE" sz="1000" i="1" baseline="0" dirty="0" smtClean="0"/>
              <a:t> et recyclage </a:t>
            </a:r>
            <a:r>
              <a:rPr lang="nl-BE" sz="1000" i="1" baseline="0" dirty="0" err="1" smtClean="0"/>
              <a:t>tous</a:t>
            </a:r>
            <a:r>
              <a:rPr lang="nl-BE" sz="1000" i="1" baseline="0" dirty="0" smtClean="0"/>
              <a:t> les 3 </a:t>
            </a:r>
            <a:r>
              <a:rPr lang="nl-BE" sz="1000" i="1" baseline="0" dirty="0" err="1" smtClean="0"/>
              <a:t>ans</a:t>
            </a:r>
            <a:r>
              <a:rPr lang="nl-BE" sz="1000" baseline="0" dirty="0" smtClean="0"/>
              <a:t> + les </a:t>
            </a:r>
            <a:r>
              <a:rPr lang="nl-BE" sz="1000" baseline="0" dirty="0" err="1" smtClean="0"/>
              <a:t>médecins</a:t>
            </a:r>
            <a:r>
              <a:rPr lang="nl-BE" sz="1000" baseline="0" dirty="0" smtClean="0"/>
              <a:t> </a:t>
            </a:r>
            <a:r>
              <a:rPr lang="nl-BE" sz="1000" baseline="0" dirty="0" err="1" smtClean="0"/>
              <a:t>avec</a:t>
            </a:r>
            <a:r>
              <a:rPr lang="nl-BE" sz="1000" baseline="0" dirty="0" smtClean="0"/>
              <a:t> </a:t>
            </a:r>
            <a:r>
              <a:rPr lang="nl-BE" sz="1000" i="1" baseline="0" dirty="0" err="1" smtClean="0"/>
              <a:t>moins</a:t>
            </a:r>
            <a:r>
              <a:rPr lang="nl-BE" sz="1000" i="1" baseline="0" dirty="0" smtClean="0"/>
              <a:t> de 20h </a:t>
            </a:r>
            <a:r>
              <a:rPr lang="nl-BE" sz="1000" i="1" baseline="0" dirty="0" err="1" smtClean="0"/>
              <a:t>semaine</a:t>
            </a:r>
            <a:r>
              <a:rPr lang="nl-BE" sz="1000" i="1" baseline="0" dirty="0" smtClean="0"/>
              <a:t>: 7 </a:t>
            </a:r>
            <a:r>
              <a:rPr lang="nl-BE" sz="1000" i="1" baseline="0" dirty="0" err="1" smtClean="0"/>
              <a:t>semaines</a:t>
            </a:r>
            <a:r>
              <a:rPr lang="nl-BE" sz="1000" i="1" baseline="0" dirty="0" smtClean="0"/>
              <a:t> de cours</a:t>
            </a:r>
            <a:r>
              <a:rPr lang="nl-BE" sz="1000" baseline="0" dirty="0" smtClean="0"/>
              <a:t>; </a:t>
            </a:r>
            <a:r>
              <a:rPr lang="nl-BE" sz="1000" baseline="0" dirty="0" err="1" smtClean="0"/>
              <a:t>il</a:t>
            </a:r>
            <a:r>
              <a:rPr lang="nl-BE" sz="1000" baseline="0" dirty="0" smtClean="0"/>
              <a:t> </a:t>
            </a:r>
            <a:r>
              <a:rPr lang="nl-BE" sz="1000" baseline="0" dirty="0" err="1" smtClean="0"/>
              <a:t>faut</a:t>
            </a:r>
            <a:r>
              <a:rPr lang="nl-BE" sz="1000" baseline="0" dirty="0" smtClean="0"/>
              <a:t> </a:t>
            </a:r>
            <a:r>
              <a:rPr lang="nl-BE" sz="1000" baseline="0" dirty="0" err="1" smtClean="0"/>
              <a:t>préciser</a:t>
            </a:r>
            <a:r>
              <a:rPr lang="nl-BE" sz="1000" baseline="0" dirty="0" smtClean="0"/>
              <a:t> </a:t>
            </a:r>
            <a:r>
              <a:rPr lang="nl-BE" sz="1000" baseline="0" dirty="0" err="1" smtClean="0"/>
              <a:t>qu’ils</a:t>
            </a:r>
            <a:r>
              <a:rPr lang="nl-BE" sz="1000" baseline="0" dirty="0" smtClean="0"/>
              <a:t> font de la santé au </a:t>
            </a:r>
            <a:r>
              <a:rPr lang="nl-BE" sz="1000" baseline="0" dirty="0" err="1" smtClean="0"/>
              <a:t>travail</a:t>
            </a:r>
            <a:r>
              <a:rPr lang="nl-BE" sz="1000" baseline="0" dirty="0" smtClean="0"/>
              <a:t> </a:t>
            </a:r>
            <a:r>
              <a:rPr lang="nl-BE" sz="1000" baseline="0" dirty="0" err="1" smtClean="0"/>
              <a:t>classique</a:t>
            </a:r>
            <a:r>
              <a:rPr lang="nl-BE" sz="1000" baseline="0" dirty="0" smtClean="0"/>
              <a:t> mais </a:t>
            </a:r>
            <a:r>
              <a:rPr lang="nl-BE" sz="1000" baseline="0" dirty="0" err="1" smtClean="0"/>
              <a:t>aussi</a:t>
            </a:r>
            <a:r>
              <a:rPr lang="nl-BE" sz="1000" baseline="0" dirty="0" smtClean="0"/>
              <a:t> des </a:t>
            </a:r>
            <a:r>
              <a:rPr lang="nl-BE" sz="1000" b="1" baseline="0" dirty="0" err="1" smtClean="0"/>
              <a:t>soins</a:t>
            </a:r>
            <a:r>
              <a:rPr lang="nl-BE" sz="1000" b="1" baseline="0" dirty="0" smtClean="0"/>
              <a:t> </a:t>
            </a:r>
            <a:r>
              <a:rPr lang="nl-BE" sz="1000" b="1" baseline="0" dirty="0" err="1" smtClean="0"/>
              <a:t>curatifs</a:t>
            </a:r>
            <a:endParaRPr lang="nl-BE" sz="1000" b="1" baseline="0" dirty="0" smtClean="0"/>
          </a:p>
          <a:p>
            <a:r>
              <a:rPr lang="nl-BE" sz="1000" b="1" baseline="0" dirty="0" smtClean="0"/>
              <a:t>- </a:t>
            </a:r>
            <a:r>
              <a:rPr lang="nl-BE" sz="1000" b="1" baseline="0" dirty="0" err="1" smtClean="0"/>
              <a:t>Royaume</a:t>
            </a:r>
            <a:r>
              <a:rPr lang="nl-BE" sz="1000" b="1" baseline="0" dirty="0" smtClean="0"/>
              <a:t>-Uni</a:t>
            </a:r>
            <a:r>
              <a:rPr lang="nl-BE" sz="1000" baseline="0" dirty="0" smtClean="0"/>
              <a:t>: </a:t>
            </a:r>
            <a:r>
              <a:rPr lang="fr-BE" sz="1000" kern="1200" dirty="0" smtClean="0">
                <a:solidFill>
                  <a:schemeClr val="tx1"/>
                </a:solidFill>
                <a:effectLst/>
                <a:latin typeface="+mn-lt"/>
                <a:ea typeface="+mn-ea"/>
                <a:cs typeface="+mn-cs"/>
              </a:rPr>
              <a:t>1.000 MDT temps plein (2010) + de nombreuses infirmières du travail, nombreux généralistes</a:t>
            </a:r>
            <a:endParaRPr lang="nl-BE" sz="1000" dirty="0" smtClean="0"/>
          </a:p>
          <a:p>
            <a:r>
              <a:rPr lang="nl-BE" sz="1000" b="1" dirty="0" smtClean="0"/>
              <a:t>- Japon:</a:t>
            </a:r>
            <a:r>
              <a:rPr lang="nl-BE" sz="1000" b="1" baseline="0" dirty="0" smtClean="0"/>
              <a:t> </a:t>
            </a:r>
            <a:r>
              <a:rPr lang="fr-BE" sz="1000" b="1" kern="1200" dirty="0" smtClean="0">
                <a:solidFill>
                  <a:schemeClr val="tx1"/>
                </a:solidFill>
                <a:effectLst/>
                <a:latin typeface="+mn-lt"/>
                <a:ea typeface="+mn-ea"/>
                <a:cs typeface="+mn-cs"/>
              </a:rPr>
              <a:t>philosophie du « médecin de famille » pour le travailleur</a:t>
            </a:r>
            <a:r>
              <a:rPr lang="fr-BE" sz="1000" kern="1200" dirty="0" smtClean="0">
                <a:solidFill>
                  <a:schemeClr val="tx1"/>
                </a:solidFill>
                <a:effectLst/>
                <a:latin typeface="+mn-lt"/>
                <a:ea typeface="+mn-ea"/>
                <a:cs typeface="+mn-cs"/>
              </a:rPr>
              <a:t>, qui donne plus d’importance à </a:t>
            </a:r>
            <a:r>
              <a:rPr lang="fr-BE" sz="1000" i="1" kern="1200" dirty="0" smtClean="0">
                <a:solidFill>
                  <a:schemeClr val="tx1"/>
                </a:solidFill>
                <a:effectLst/>
                <a:latin typeface="+mn-lt"/>
                <a:ea typeface="+mn-ea"/>
                <a:cs typeface="+mn-cs"/>
              </a:rPr>
              <a:t>l'examen de santé clinique et check-up santé annuel</a:t>
            </a:r>
            <a:r>
              <a:rPr lang="fr-BE" sz="1000" kern="1200" baseline="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(avec bilan complet gastrique, sang, urines, ECG), qu’à la prévention, même si celle-ci est une de ses tâches. 1.700 médecins du travail spécialistes (plein temps, grandes entreprises) et </a:t>
            </a:r>
            <a:r>
              <a:rPr lang="fr-BE" sz="1000" i="1" kern="1200" dirty="0" smtClean="0">
                <a:solidFill>
                  <a:schemeClr val="tx1"/>
                </a:solidFill>
                <a:effectLst/>
                <a:latin typeface="+mn-lt"/>
                <a:ea typeface="+mn-ea"/>
                <a:cs typeface="+mn-cs"/>
              </a:rPr>
              <a:t>&gt;80.000 médecins avec certificat de médecine du travail </a:t>
            </a:r>
            <a:r>
              <a:rPr lang="fr-BE" sz="1000" kern="1200" dirty="0" smtClean="0">
                <a:solidFill>
                  <a:schemeClr val="tx1"/>
                </a:solidFill>
                <a:effectLst/>
                <a:latin typeface="+mn-lt"/>
                <a:ea typeface="+mn-ea"/>
                <a:cs typeface="+mn-cs"/>
              </a:rPr>
              <a:t>(43% généralistes, 57% en hôpital, temps partiel,</a:t>
            </a:r>
            <a:r>
              <a:rPr lang="fr-BE" sz="1000" kern="1200" baseline="0" dirty="0" smtClean="0">
                <a:solidFill>
                  <a:schemeClr val="tx1"/>
                </a:solidFill>
                <a:effectLst/>
                <a:latin typeface="+mn-lt"/>
                <a:ea typeface="+mn-ea"/>
                <a:cs typeface="+mn-cs"/>
              </a:rPr>
              <a:t> PME</a:t>
            </a:r>
            <a:r>
              <a:rPr lang="fr-BE" sz="1000" kern="1200" baseline="0" dirty="0" smtClean="0">
                <a:solidFill>
                  <a:schemeClr val="tx1"/>
                </a:solidFill>
                <a:effectLst/>
                <a:latin typeface="+mn-lt"/>
                <a:ea typeface="+mn-ea"/>
                <a:cs typeface="+mn-cs"/>
              </a:rPr>
              <a:t>).</a:t>
            </a:r>
            <a:endParaRPr lang="nl-BE" sz="1000" b="1" dirty="0" smtClean="0"/>
          </a:p>
        </p:txBody>
      </p:sp>
      <p:sp>
        <p:nvSpPr>
          <p:cNvPr id="4" name="Slide Number Placeholder 3"/>
          <p:cNvSpPr>
            <a:spLocks noGrp="1"/>
          </p:cNvSpPr>
          <p:nvPr>
            <p:ph type="sldNum" sz="quarter" idx="10"/>
          </p:nvPr>
        </p:nvSpPr>
        <p:spPr/>
        <p:txBody>
          <a:bodyPr/>
          <a:lstStyle/>
          <a:p>
            <a:fld id="{43E66A5D-0832-284E-8D04-F3ED2E67BB6A}" type="slidenum">
              <a:rPr lang="nl-NL" smtClean="0"/>
              <a:t>18</a:t>
            </a:fld>
            <a:endParaRPr lang="nl-NL"/>
          </a:p>
        </p:txBody>
      </p:sp>
    </p:spTree>
    <p:extLst>
      <p:ext uri="{BB962C8B-B14F-4D97-AF65-F5344CB8AC3E}">
        <p14:creationId xmlns:p14="http://schemas.microsoft.com/office/powerpoint/2010/main" val="113687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000" kern="1200" dirty="0" smtClean="0">
                <a:solidFill>
                  <a:schemeClr val="tx1"/>
                </a:solidFill>
                <a:effectLst/>
                <a:latin typeface="+mn-lt"/>
                <a:ea typeface="+mn-ea"/>
                <a:cs typeface="+mn-cs"/>
              </a:rPr>
              <a:t>Inévitableme</a:t>
            </a:r>
            <a:r>
              <a:rPr lang="fr-BE" sz="1000" kern="1200" baseline="0" dirty="0" smtClean="0">
                <a:solidFill>
                  <a:schemeClr val="tx1"/>
                </a:solidFill>
                <a:effectLst/>
                <a:latin typeface="+mn-lt"/>
                <a:ea typeface="+mn-ea"/>
                <a:cs typeface="+mn-cs"/>
              </a:rPr>
              <a:t>nt, </a:t>
            </a:r>
            <a:r>
              <a:rPr lang="fr-BE" sz="1000" kern="1200" dirty="0" smtClean="0">
                <a:solidFill>
                  <a:schemeClr val="tx1"/>
                </a:solidFill>
                <a:effectLst/>
                <a:latin typeface="+mn-lt"/>
                <a:ea typeface="+mn-ea"/>
                <a:cs typeface="+mn-cs"/>
              </a:rPr>
              <a:t>la </a:t>
            </a:r>
            <a:r>
              <a:rPr lang="fr-BE" sz="1000" b="1" kern="1200" dirty="0" smtClean="0">
                <a:solidFill>
                  <a:schemeClr val="tx1"/>
                </a:solidFill>
                <a:effectLst/>
                <a:latin typeface="+mn-lt"/>
                <a:ea typeface="+mn-ea"/>
                <a:cs typeface="+mn-cs"/>
              </a:rPr>
              <a:t>question de l’utilité des examens médicaux d’embauche et périodique est posée plus que jamais</a:t>
            </a:r>
            <a:r>
              <a:rPr lang="fr-BE" sz="10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BE" sz="1000" b="0" dirty="0" smtClean="0"/>
              <a:t>P</a:t>
            </a:r>
            <a:r>
              <a:rPr lang="fr-BE" sz="1000" b="1" dirty="0" smtClean="0"/>
              <a:t>eu d’études sont consacrées aux consultations de médecine du travail: </a:t>
            </a:r>
            <a:r>
              <a:rPr lang="fr-BE" sz="1000" b="0" dirty="0" smtClean="0"/>
              <a:t>l</a:t>
            </a:r>
            <a:r>
              <a:rPr lang="fr-BE" sz="1000" kern="1200" dirty="0" smtClean="0">
                <a:solidFill>
                  <a:schemeClr val="tx1"/>
                </a:solidFill>
                <a:effectLst/>
                <a:latin typeface="+mn-lt"/>
                <a:ea typeface="+mn-ea"/>
                <a:cs typeface="+mn-cs"/>
              </a:rPr>
              <a:t>es évaluations de santé en médecine du travail demeurent plus ou moins « </a:t>
            </a:r>
            <a:r>
              <a:rPr lang="fr-BE" sz="1000" b="1" kern="1200" dirty="0" smtClean="0">
                <a:solidFill>
                  <a:schemeClr val="tx1"/>
                </a:solidFill>
                <a:effectLst/>
                <a:latin typeface="+mn-lt"/>
                <a:ea typeface="+mn-ea"/>
                <a:cs typeface="+mn-cs"/>
              </a:rPr>
              <a:t>une boîte noire</a:t>
            </a:r>
            <a:r>
              <a:rPr lang="fr-BE" sz="1000" kern="1200" dirty="0" smtClean="0">
                <a:solidFill>
                  <a:schemeClr val="tx1"/>
                </a:solidFill>
                <a:effectLst/>
                <a:latin typeface="+mn-lt"/>
                <a:ea typeface="+mn-ea"/>
                <a:cs typeface="+mn-cs"/>
              </a:rPr>
              <a:t> » dont le « </a:t>
            </a:r>
            <a:r>
              <a:rPr lang="fr-BE" sz="1000" kern="1200" dirty="0" err="1" smtClean="0">
                <a:solidFill>
                  <a:schemeClr val="tx1"/>
                </a:solidFill>
                <a:effectLst/>
                <a:latin typeface="+mn-lt"/>
                <a:ea typeface="+mn-ea"/>
                <a:cs typeface="+mn-cs"/>
              </a:rPr>
              <a:t>outcome</a:t>
            </a:r>
            <a:r>
              <a:rPr lang="fr-BE" sz="1000" kern="1200" dirty="0" smtClean="0">
                <a:solidFill>
                  <a:schemeClr val="tx1"/>
                </a:solidFill>
                <a:effectLst/>
                <a:latin typeface="+mn-lt"/>
                <a:ea typeface="+mn-ea"/>
                <a:cs typeface="+mn-cs"/>
              </a:rPr>
              <a:t> » est méconnu.</a:t>
            </a:r>
            <a:endParaRPr lang="fr-BE"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z="1000" b="1" kern="1200" dirty="0" err="1" smtClean="0">
                <a:solidFill>
                  <a:schemeClr val="tx1"/>
                </a:solidFill>
                <a:effectLst/>
                <a:latin typeface="+mn-lt"/>
                <a:ea typeface="+mn-ea"/>
                <a:cs typeface="+mn-cs"/>
              </a:rPr>
              <a:t>L’appel</a:t>
            </a:r>
            <a:r>
              <a:rPr lang="nl-BE" sz="1000" b="1" kern="1200" dirty="0" smtClean="0">
                <a:solidFill>
                  <a:schemeClr val="tx1"/>
                </a:solidFill>
                <a:effectLst/>
                <a:latin typeface="+mn-lt"/>
                <a:ea typeface="+mn-ea"/>
                <a:cs typeface="+mn-cs"/>
              </a:rPr>
              <a:t> des prof. </a:t>
            </a:r>
            <a:r>
              <a:rPr lang="nl-BE" sz="1000" b="1" kern="1200" dirty="0" err="1" smtClean="0">
                <a:solidFill>
                  <a:schemeClr val="tx1"/>
                </a:solidFill>
                <a:effectLst/>
                <a:latin typeface="+mn-lt"/>
                <a:ea typeface="+mn-ea"/>
                <a:cs typeface="+mn-cs"/>
              </a:rPr>
              <a:t>d’univ</a:t>
            </a:r>
            <a:r>
              <a:rPr lang="nl-BE" sz="1000" b="1" kern="1200" dirty="0" smtClean="0">
                <a:solidFill>
                  <a:schemeClr val="tx1"/>
                </a:solidFill>
                <a:effectLst/>
                <a:latin typeface="+mn-lt"/>
                <a:ea typeface="+mn-ea"/>
                <a:cs typeface="+mn-cs"/>
              </a:rPr>
              <a:t>. en</a:t>
            </a:r>
            <a:r>
              <a:rPr lang="nl-BE" sz="1000" b="1" kern="1200" baseline="0" dirty="0" smtClean="0">
                <a:solidFill>
                  <a:schemeClr val="tx1"/>
                </a:solidFill>
                <a:effectLst/>
                <a:latin typeface="+mn-lt"/>
                <a:ea typeface="+mn-ea"/>
                <a:cs typeface="+mn-cs"/>
              </a:rPr>
              <a:t> 2014, </a:t>
            </a:r>
            <a:r>
              <a:rPr lang="fr-BE" sz="1000" b="1" kern="1200" dirty="0" smtClean="0">
                <a:solidFill>
                  <a:schemeClr val="tx1"/>
                </a:solidFill>
                <a:effectLst/>
                <a:latin typeface="+mn-lt"/>
                <a:ea typeface="+mn-ea"/>
                <a:cs typeface="+mn-cs"/>
              </a:rPr>
              <a:t>dénonçait l’</a:t>
            </a:r>
            <a:r>
              <a:rPr lang="fr-FR" sz="1000" b="1" kern="1200" dirty="0" smtClean="0">
                <a:solidFill>
                  <a:schemeClr val="tx1"/>
                </a:solidFill>
                <a:effectLst/>
                <a:latin typeface="+mn-lt"/>
                <a:ea typeface="+mn-ea"/>
                <a:cs typeface="+mn-cs"/>
              </a:rPr>
              <a:t>importance donnée aux évaluations de santé périodiques</a:t>
            </a:r>
            <a:r>
              <a:rPr lang="fr-FR" sz="1000" kern="1200" dirty="0" smtClean="0">
                <a:solidFill>
                  <a:schemeClr val="tx1"/>
                </a:solidFill>
                <a:effectLst/>
                <a:latin typeface="+mn-lt"/>
                <a:ea typeface="+mn-ea"/>
                <a:cs typeface="+mn-cs"/>
              </a:rPr>
              <a:t> qui oblige les SEPPT à réserver aux activités de surveillance de santé des ressources qu’ils ne peuvent pas allouer à la prévention des risques. </a:t>
            </a:r>
          </a:p>
          <a:p>
            <a:pPr marL="0" marR="0" indent="0" algn="l" defTabSz="914400" rtl="0" eaLnBrk="1" fontAlgn="auto" latinLnBrk="0" hangingPunct="1">
              <a:lnSpc>
                <a:spcPct val="100000"/>
              </a:lnSpc>
              <a:spcBef>
                <a:spcPts val="0"/>
              </a:spcBef>
              <a:spcAft>
                <a:spcPts val="0"/>
              </a:spcAft>
              <a:buClrTx/>
              <a:buSzTx/>
              <a:buFontTx/>
              <a:buNone/>
              <a:tabLst/>
              <a:defRPr/>
            </a:pPr>
            <a:r>
              <a:rPr lang="nl-BE" sz="1000" b="1" kern="1200" dirty="0" err="1" smtClean="0">
                <a:solidFill>
                  <a:schemeClr val="tx1"/>
                </a:solidFill>
                <a:effectLst/>
                <a:latin typeface="+mn-lt"/>
                <a:ea typeface="+mn-ea"/>
                <a:cs typeface="+mn-cs"/>
              </a:rPr>
              <a:t>Un</a:t>
            </a:r>
            <a:r>
              <a:rPr lang="nl-BE" sz="1000" b="1" kern="1200" baseline="0" dirty="0" smtClean="0">
                <a:solidFill>
                  <a:schemeClr val="tx1"/>
                </a:solidFill>
                <a:effectLst/>
                <a:latin typeface="+mn-lt"/>
                <a:ea typeface="+mn-ea"/>
                <a:cs typeface="+mn-cs"/>
              </a:rPr>
              <a:t> r</a:t>
            </a:r>
            <a:r>
              <a:rPr lang="fr-FR" sz="1000" b="1" kern="1200" dirty="0" smtClean="0">
                <a:solidFill>
                  <a:schemeClr val="tx1"/>
                </a:solidFill>
                <a:effectLst/>
                <a:latin typeface="+mn-lt"/>
                <a:ea typeface="+mn-ea"/>
                <a:cs typeface="+mn-cs"/>
              </a:rPr>
              <a:t>apport en France de l’IGAS 2015 </a:t>
            </a:r>
            <a:r>
              <a:rPr lang="fr-FR" sz="1000" kern="1200" dirty="0" smtClean="0">
                <a:solidFill>
                  <a:schemeClr val="tx1"/>
                </a:solidFill>
                <a:effectLst/>
                <a:latin typeface="+mn-lt"/>
                <a:ea typeface="+mn-ea"/>
                <a:cs typeface="+mn-cs"/>
              </a:rPr>
              <a:t>sur </a:t>
            </a:r>
            <a:r>
              <a:rPr lang="fr-BE" sz="1000" kern="1200" dirty="0" smtClean="0">
                <a:solidFill>
                  <a:schemeClr val="tx1"/>
                </a:solidFill>
                <a:effectLst/>
                <a:latin typeface="+mn-lt"/>
                <a:ea typeface="+mn-ea"/>
                <a:cs typeface="+mn-cs"/>
              </a:rPr>
              <a:t>la mission aptitude et médecine du travail, disait que la « détermination de </a:t>
            </a:r>
            <a:r>
              <a:rPr lang="fr-BE" sz="1000" b="1" kern="1200" dirty="0" smtClean="0">
                <a:solidFill>
                  <a:schemeClr val="tx1"/>
                </a:solidFill>
                <a:effectLst/>
                <a:latin typeface="+mn-lt"/>
                <a:ea typeface="+mn-ea"/>
                <a:cs typeface="+mn-cs"/>
              </a:rPr>
              <a:t>la périodicité des visites médicales </a:t>
            </a:r>
            <a:r>
              <a:rPr lang="fr-BE" sz="1000" kern="1200" dirty="0" smtClean="0">
                <a:solidFill>
                  <a:schemeClr val="tx1"/>
                </a:solidFill>
                <a:effectLst/>
                <a:latin typeface="+mn-lt"/>
                <a:ea typeface="+mn-ea"/>
                <a:cs typeface="+mn-cs"/>
              </a:rPr>
              <a:t>repose </a:t>
            </a:r>
            <a:r>
              <a:rPr lang="fr-BE" sz="1000" b="1" kern="1200" dirty="0" smtClean="0">
                <a:solidFill>
                  <a:schemeClr val="tx1"/>
                </a:solidFill>
                <a:effectLst/>
                <a:latin typeface="+mn-lt"/>
                <a:ea typeface="+mn-ea"/>
                <a:cs typeface="+mn-cs"/>
              </a:rPr>
              <a:t>plus souvent sur des consensus </a:t>
            </a:r>
            <a:r>
              <a:rPr lang="fr-BE" sz="1000" kern="1200" dirty="0" smtClean="0">
                <a:solidFill>
                  <a:schemeClr val="tx1"/>
                </a:solidFill>
                <a:effectLst/>
                <a:latin typeface="+mn-lt"/>
                <a:ea typeface="+mn-ea"/>
                <a:cs typeface="+mn-cs"/>
              </a:rPr>
              <a:t>construits entre les partenaires sociaux et l’Etat </a:t>
            </a:r>
            <a:r>
              <a:rPr lang="fr-BE" sz="1000" b="1" kern="1200" dirty="0" smtClean="0">
                <a:solidFill>
                  <a:schemeClr val="tx1"/>
                </a:solidFill>
                <a:effectLst/>
                <a:latin typeface="+mn-lt"/>
                <a:ea typeface="+mn-ea"/>
                <a:cs typeface="+mn-cs"/>
              </a:rPr>
              <a:t>que sur des justifications de nature médicale</a:t>
            </a:r>
            <a:r>
              <a:rPr lang="fr-BE" sz="1000"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sz="10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000" b="1" kern="1200" baseline="0" dirty="0" smtClean="0">
                <a:solidFill>
                  <a:schemeClr val="tx1"/>
                </a:solidFill>
                <a:effectLst/>
                <a:latin typeface="+mn-lt"/>
                <a:ea typeface="+mn-ea"/>
                <a:cs typeface="+mn-cs"/>
              </a:rPr>
              <a:t>Actualité </a:t>
            </a:r>
            <a:r>
              <a:rPr lang="fr-BE" sz="1000" b="1" kern="1200" baseline="0" dirty="0" smtClean="0">
                <a:solidFill>
                  <a:schemeClr val="tx1"/>
                </a:solidFill>
                <a:effectLst/>
                <a:latin typeface="+mn-lt"/>
                <a:ea typeface="+mn-ea"/>
                <a:cs typeface="+mn-cs"/>
              </a:rPr>
              <a:t>en Belgique: l’avis du CSPPT mars 2017 qui rappelait qu’il n’y a pas de fondement scientifique pour justifier ou non une fréquences de visite d’examens </a:t>
            </a:r>
            <a:r>
              <a:rPr lang="fr-BE" sz="1000" b="1" kern="1200" baseline="0" dirty="0" smtClean="0">
                <a:solidFill>
                  <a:schemeClr val="tx1"/>
                </a:solidFill>
                <a:effectLst/>
                <a:latin typeface="+mn-lt"/>
                <a:ea typeface="+mn-ea"/>
                <a:cs typeface="+mn-cs"/>
              </a:rPr>
              <a:t>périodiques; j’en parle brièvement après.</a:t>
            </a:r>
            <a:endParaRPr lang="fr-BE" sz="10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sz="10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000" b="1" dirty="0" smtClean="0"/>
              <a:t>Parlons aussi du tabou de l’aptitude.</a:t>
            </a:r>
            <a:endParaRPr lang="en-US" sz="1000" b="0" dirty="0" smtClean="0"/>
          </a:p>
          <a:p>
            <a:r>
              <a:rPr lang="en-US" sz="1000" b="0" dirty="0" smtClean="0"/>
              <a:t>Il </a:t>
            </a:r>
            <a:r>
              <a:rPr lang="en-US" sz="1000" b="0" dirty="0" err="1" smtClean="0"/>
              <a:t>faut</a:t>
            </a:r>
            <a:r>
              <a:rPr lang="en-US" sz="1000" b="0" dirty="0" smtClean="0"/>
              <a:t> savoir que la</a:t>
            </a:r>
            <a:r>
              <a:rPr lang="en-US" sz="1000" b="0" baseline="0" dirty="0" smtClean="0"/>
              <a:t> d</a:t>
            </a:r>
            <a:r>
              <a:rPr lang="fr-BE" sz="1000" b="1" dirty="0" err="1" smtClean="0"/>
              <a:t>écision</a:t>
            </a:r>
            <a:r>
              <a:rPr lang="fr-BE" sz="1000" b="1" dirty="0" smtClean="0"/>
              <a:t> d’aptitude ne figure pas dans la directive cadre de 89</a:t>
            </a:r>
            <a:r>
              <a:rPr lang="fr-BE" sz="1000" dirty="0" smtClean="0"/>
              <a:t> sur la SST.</a:t>
            </a:r>
            <a:endParaRPr lang="en-US" sz="1000" dirty="0" smtClean="0"/>
          </a:p>
          <a:p>
            <a:endParaRPr lang="fr-FR" sz="1000" b="1" kern="1200" dirty="0" smtClean="0">
              <a:solidFill>
                <a:schemeClr val="tx1"/>
              </a:solidFill>
              <a:effectLst/>
              <a:latin typeface="+mn-lt"/>
              <a:ea typeface="+mn-ea"/>
              <a:cs typeface="+mn-cs"/>
            </a:endParaRPr>
          </a:p>
          <a:p>
            <a:r>
              <a:rPr lang="fr-FR" sz="1000" b="1" kern="1200" dirty="0" err="1" smtClean="0">
                <a:solidFill>
                  <a:schemeClr val="tx1"/>
                </a:solidFill>
                <a:effectLst/>
                <a:latin typeface="+mn-lt"/>
                <a:ea typeface="+mn-ea"/>
                <a:cs typeface="+mn-cs"/>
              </a:rPr>
              <a:t>Davezies</a:t>
            </a:r>
            <a:r>
              <a:rPr lang="fr-FR" sz="1000" b="1" kern="1200" dirty="0" smtClean="0">
                <a:solidFill>
                  <a:schemeClr val="tx1"/>
                </a:solidFill>
                <a:effectLst/>
                <a:latin typeface="+mn-lt"/>
                <a:ea typeface="+mn-ea"/>
                <a:cs typeface="+mn-cs"/>
              </a:rPr>
              <a:t> </a:t>
            </a:r>
            <a:r>
              <a:rPr lang="fr-FR" sz="1000" b="0" kern="1200" dirty="0" smtClean="0">
                <a:solidFill>
                  <a:schemeClr val="tx1"/>
                </a:solidFill>
                <a:effectLst/>
                <a:latin typeface="+mn-lt"/>
                <a:ea typeface="+mn-ea"/>
                <a:cs typeface="+mn-cs"/>
              </a:rPr>
              <a:t>en</a:t>
            </a:r>
            <a:r>
              <a:rPr lang="fr-FR" sz="1000" b="1" kern="1200" dirty="0" smtClean="0">
                <a:solidFill>
                  <a:schemeClr val="tx1"/>
                </a:solidFill>
                <a:effectLst/>
                <a:latin typeface="+mn-lt"/>
                <a:ea typeface="+mn-ea"/>
                <a:cs typeface="+mn-cs"/>
              </a:rPr>
              <a:t> </a:t>
            </a:r>
            <a:r>
              <a:rPr lang="fr-FR" sz="1000" kern="1200" dirty="0" smtClean="0">
                <a:solidFill>
                  <a:schemeClr val="tx1"/>
                </a:solidFill>
                <a:effectLst/>
                <a:latin typeface="+mn-lt"/>
                <a:ea typeface="+mn-ea"/>
                <a:cs typeface="+mn-cs"/>
              </a:rPr>
              <a:t>2000 avait décrit </a:t>
            </a:r>
            <a:r>
              <a:rPr lang="fr-FR" sz="1000" b="1" kern="1200" dirty="0" smtClean="0">
                <a:solidFill>
                  <a:schemeClr val="tx1"/>
                </a:solidFill>
                <a:effectLst/>
                <a:latin typeface="+mn-lt"/>
                <a:ea typeface="+mn-ea"/>
                <a:cs typeface="+mn-cs"/>
              </a:rPr>
              <a:t>l’aptitude comme une notion qui porte à confusion</a:t>
            </a:r>
            <a:r>
              <a:rPr lang="fr-FR" sz="1000" kern="1200" dirty="0" smtClean="0">
                <a:solidFill>
                  <a:schemeClr val="tx1"/>
                </a:solidFill>
                <a:effectLst/>
                <a:latin typeface="+mn-lt"/>
                <a:ea typeface="+mn-ea"/>
                <a:cs typeface="+mn-cs"/>
              </a:rPr>
              <a:t>. En effet, l’objectif de la médecine du travail est « d’éviter toute atteinte à la santé et le moyen est le certificat d’aptitude où le médecin garantit que le travailleur peut faire le travail sans risque pour la santé. </a:t>
            </a:r>
            <a:r>
              <a:rPr lang="fr-FR" sz="1000" b="1" kern="1200" dirty="0" smtClean="0">
                <a:solidFill>
                  <a:schemeClr val="tx1"/>
                </a:solidFill>
                <a:effectLst/>
                <a:latin typeface="+mn-lt"/>
                <a:ea typeface="+mn-ea"/>
                <a:cs typeface="+mn-cs"/>
              </a:rPr>
              <a:t>Comme exemple, le soudeur qui est déclaré apte, mais dont on sait qu’il est exposé à des toxiques. » </a:t>
            </a:r>
          </a:p>
          <a:p>
            <a:endParaRPr lang="fr-BE" sz="1000"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Pour les travailleurs exposés aux agents chimiques dangereux, le médecin du travail doit porter, sur l’avis d’aptitude, la mention de l’absence de contre-indication médicale à l’exposition à ces agents chimiques dangereux. </a:t>
            </a:r>
            <a:r>
              <a:rPr lang="fr-BE" sz="1000" b="1" kern="1200" dirty="0" smtClean="0">
                <a:solidFill>
                  <a:schemeClr val="tx1"/>
                </a:solidFill>
                <a:effectLst/>
                <a:latin typeface="+mn-lt"/>
                <a:ea typeface="+mn-ea"/>
                <a:cs typeface="+mn-cs"/>
              </a:rPr>
              <a:t>Ainsi, par exemple, le médecin du travail doit certifier que le travailleur n’a pas de contre-indication à l’exposition aux cancérogènes, à l’amiante… ! </a:t>
            </a:r>
            <a:r>
              <a:rPr lang="fr-BE" sz="1000" kern="1200" dirty="0" smtClean="0">
                <a:solidFill>
                  <a:schemeClr val="tx1"/>
                </a:solidFill>
                <a:effectLst/>
                <a:latin typeface="+mn-lt"/>
                <a:ea typeface="+mn-ea"/>
                <a:cs typeface="+mn-cs"/>
              </a:rPr>
              <a:t>(Carré A., 2013).</a:t>
            </a:r>
            <a:endParaRPr lang="en-US" sz="1000" kern="1200" dirty="0" smtClean="0">
              <a:solidFill>
                <a:schemeClr val="tx1"/>
              </a:solidFill>
              <a:effectLst/>
              <a:latin typeface="+mn-lt"/>
              <a:ea typeface="+mn-ea"/>
              <a:cs typeface="+mn-cs"/>
            </a:endParaRPr>
          </a:p>
          <a:p>
            <a:r>
              <a:rPr lang="fr-FR" sz="1000" kern="1200" dirty="0" smtClean="0">
                <a:solidFill>
                  <a:schemeClr val="tx1"/>
                </a:solidFill>
                <a:effectLst/>
                <a:latin typeface="+mn-lt"/>
                <a:ea typeface="+mn-ea"/>
                <a:cs typeface="+mn-cs"/>
              </a:rPr>
              <a:t>Le fait de dire qu’un travailleur est apte à l’exposition à des cancérogènes est similaire au généraliste qui ferait un certificat où il dit qu’il n’y a pas de contre-indications à l’usage du tabac ! </a:t>
            </a:r>
            <a:endParaRPr lang="en-US" sz="1000" b="1" kern="1200" dirty="0" smtClean="0">
              <a:solidFill>
                <a:schemeClr val="tx1"/>
              </a:solidFill>
              <a:effectLst/>
              <a:latin typeface="+mn-lt"/>
              <a:ea typeface="+mn-ea"/>
              <a:cs typeface="+mn-cs"/>
            </a:endParaRPr>
          </a:p>
          <a:p>
            <a:endParaRPr lang="fr-FR" sz="1000" kern="1200" dirty="0" smtClean="0">
              <a:solidFill>
                <a:schemeClr val="tx1"/>
              </a:solidFill>
              <a:effectLst/>
              <a:latin typeface="+mn-lt"/>
              <a:ea typeface="+mn-ea"/>
              <a:cs typeface="+mn-cs"/>
            </a:endParaRPr>
          </a:p>
          <a:p>
            <a:r>
              <a:rPr lang="fr-FR" sz="1000" kern="1200" dirty="0" smtClean="0">
                <a:solidFill>
                  <a:schemeClr val="tx1"/>
                </a:solidFill>
                <a:effectLst/>
                <a:latin typeface="+mn-lt"/>
                <a:ea typeface="+mn-ea"/>
                <a:cs typeface="+mn-cs"/>
              </a:rPr>
              <a:t>Paradoxalement, dans cette répétitivité du rituel de l’examen médical, les médecins du travail « font du mieux qu’ils peuvent et pour faire sérieusement ce travail de définition de l’aptitude, ils examinent le travailleur des pieds à la tête ». Il y va d’un certain conformisme et d’une pression forte de l’habitude et du respect à la lettre de la loi.</a:t>
            </a:r>
            <a:endParaRPr lang="en-US" sz="1000" kern="1200" dirty="0" smtClean="0">
              <a:solidFill>
                <a:schemeClr val="tx1"/>
              </a:solidFill>
              <a:effectLst/>
              <a:latin typeface="+mn-lt"/>
              <a:ea typeface="+mn-ea"/>
              <a:cs typeface="+mn-cs"/>
            </a:endParaRPr>
          </a:p>
          <a:p>
            <a:endParaRPr lang="fr-FR" sz="1000" kern="1200" dirty="0" smtClean="0">
              <a:solidFill>
                <a:schemeClr val="tx1"/>
              </a:solidFill>
              <a:effectLst/>
              <a:latin typeface="+mn-lt"/>
              <a:ea typeface="+mn-ea"/>
              <a:cs typeface="+mn-cs"/>
            </a:endParaRPr>
          </a:p>
          <a:p>
            <a:r>
              <a:rPr lang="fr-FR" sz="1000" kern="1200" dirty="0" smtClean="0">
                <a:solidFill>
                  <a:schemeClr val="tx1"/>
                </a:solidFill>
                <a:effectLst/>
                <a:latin typeface="+mn-lt"/>
                <a:ea typeface="+mn-ea"/>
                <a:cs typeface="+mn-cs"/>
              </a:rPr>
              <a:t>La proposition de </a:t>
            </a:r>
            <a:r>
              <a:rPr lang="fr-FR" sz="1000" kern="1200" dirty="0" err="1" smtClean="0">
                <a:solidFill>
                  <a:schemeClr val="tx1"/>
                </a:solidFill>
                <a:effectLst/>
                <a:latin typeface="+mn-lt"/>
                <a:ea typeface="+mn-ea"/>
                <a:cs typeface="+mn-cs"/>
              </a:rPr>
              <a:t>Davezies</a:t>
            </a:r>
            <a:r>
              <a:rPr lang="fr-FR" sz="1000" kern="1200" dirty="0" smtClean="0">
                <a:solidFill>
                  <a:schemeClr val="tx1"/>
                </a:solidFill>
                <a:effectLst/>
                <a:latin typeface="+mn-lt"/>
                <a:ea typeface="+mn-ea"/>
                <a:cs typeface="+mn-cs"/>
              </a:rPr>
              <a:t> était claire : « </a:t>
            </a:r>
            <a:r>
              <a:rPr lang="fr-BE" sz="1000" b="1" kern="1200" dirty="0" smtClean="0">
                <a:solidFill>
                  <a:schemeClr val="tx1"/>
                </a:solidFill>
                <a:effectLst/>
                <a:latin typeface="+mn-lt"/>
                <a:ea typeface="+mn-ea"/>
                <a:cs typeface="+mn-cs"/>
              </a:rPr>
              <a:t>Aucun médecin ne peut certifier qu'un salarié, quel que soit son emploi, peut faire son travail sans risque pour la santé.</a:t>
            </a:r>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En conséquence, le certificat d'aptitude est supprimé.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BE" sz="10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BE" sz="1000" b="1" dirty="0" smtClean="0"/>
              <a:t>La note stratégique pour le futur de la médecine du travail en Belgique, 2012</a:t>
            </a:r>
            <a:r>
              <a:rPr lang="fr-BE" sz="1000" dirty="0" smtClean="0"/>
              <a:t>, plaidait pour une </a:t>
            </a:r>
            <a:r>
              <a:rPr lang="fr-BE" sz="1000" b="1" dirty="0" smtClean="0"/>
              <a:t>adaptation du formulaire d’évaluation santé</a:t>
            </a:r>
            <a:r>
              <a:rPr lang="fr-BE" sz="1000" dirty="0" smtClean="0"/>
              <a:t> et pour la </a:t>
            </a:r>
            <a:r>
              <a:rPr lang="fr-BE" sz="1000" b="1" dirty="0" smtClean="0"/>
              <a:t>suppression du terme « aptitude ».</a:t>
            </a:r>
            <a:r>
              <a:rPr lang="fr-BE" sz="1000" dirty="0" smtClean="0"/>
              <a:t> </a:t>
            </a:r>
          </a:p>
        </p:txBody>
      </p:sp>
      <p:sp>
        <p:nvSpPr>
          <p:cNvPr id="4" name="Slide Number Placeholder 3"/>
          <p:cNvSpPr>
            <a:spLocks noGrp="1"/>
          </p:cNvSpPr>
          <p:nvPr>
            <p:ph type="sldNum" sz="quarter" idx="10"/>
          </p:nvPr>
        </p:nvSpPr>
        <p:spPr/>
        <p:txBody>
          <a:bodyPr/>
          <a:lstStyle/>
          <a:p>
            <a:fld id="{43E66A5D-0832-284E-8D04-F3ED2E67BB6A}" type="slidenum">
              <a:rPr lang="nl-NL" smtClean="0"/>
              <a:t>19</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kern="1200" dirty="0" smtClean="0">
                <a:solidFill>
                  <a:schemeClr val="tx1"/>
                </a:solidFill>
                <a:effectLst/>
                <a:latin typeface="+mn-lt"/>
                <a:ea typeface="+mn-ea"/>
                <a:cs typeface="+mn-cs"/>
              </a:rPr>
              <a:t>J’en arrive au retour</a:t>
            </a:r>
            <a:r>
              <a:rPr lang="fr-BE" sz="1200" b="1" kern="1200" baseline="0" dirty="0" smtClean="0">
                <a:solidFill>
                  <a:schemeClr val="tx1"/>
                </a:solidFill>
                <a:effectLst/>
                <a:latin typeface="+mn-lt"/>
                <a:ea typeface="+mn-ea"/>
                <a:cs typeface="+mn-cs"/>
              </a:rPr>
              <a:t> au travail des travailleurs en incapacité de travail, qui est un défi</a:t>
            </a:r>
            <a:r>
              <a:rPr lang="fr-BE" sz="1200" kern="1200" baseline="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smtClean="0"/>
              <a:t>Ce point est à l’agenda international de toutes</a:t>
            </a:r>
            <a:r>
              <a:rPr lang="fr-BE" sz="1200" b="1" baseline="0" dirty="0" smtClean="0"/>
              <a:t> les institutions et de tous les pays.</a:t>
            </a:r>
          </a:p>
          <a:p>
            <a:endParaRPr lang="fr-B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20</a:t>
            </a:fld>
            <a:endParaRPr lang="nl-NL"/>
          </a:p>
        </p:txBody>
      </p:sp>
    </p:spTree>
    <p:extLst>
      <p:ext uri="{BB962C8B-B14F-4D97-AF65-F5344CB8AC3E}">
        <p14:creationId xmlns:p14="http://schemas.microsoft.com/office/powerpoint/2010/main" val="3922823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000" b="1" dirty="0" smtClean="0"/>
              <a:t>En Europe, les études montrent</a:t>
            </a:r>
            <a:r>
              <a:rPr lang="fr-BE" sz="1000" b="1" baseline="0" dirty="0" smtClean="0"/>
              <a:t> l’e</a:t>
            </a:r>
            <a:r>
              <a:rPr lang="fr-BE" sz="1000" b="1" dirty="0" smtClean="0"/>
              <a:t>xistence</a:t>
            </a:r>
            <a:r>
              <a:rPr lang="fr-BE" sz="1000" b="1" baseline="0" dirty="0" smtClean="0"/>
              <a:t> de </a:t>
            </a:r>
            <a:r>
              <a:rPr lang="fr-BE" sz="1000" b="1" dirty="0" smtClean="0"/>
              <a:t>4 grands types de systèmes de retour au travail.</a:t>
            </a:r>
            <a:r>
              <a:rPr lang="fr-BE" sz="1000" dirty="0" smtClean="0"/>
              <a:t> </a:t>
            </a:r>
          </a:p>
          <a:p>
            <a:pPr marL="0" lvl="0" indent="0">
              <a:buNone/>
            </a:pPr>
            <a:r>
              <a:rPr lang="fr-BE" sz="1000" b="1" dirty="0" smtClean="0"/>
              <a:t>Le Groupe avec un cadre complet et rodé de retour au travail se trouve</a:t>
            </a:r>
            <a:r>
              <a:rPr lang="fr-BE" sz="1000" b="1" baseline="0" dirty="0" smtClean="0"/>
              <a:t> dans le Nord de l’Europe </a:t>
            </a:r>
            <a:r>
              <a:rPr lang="fr-BE" sz="1000" b="1" dirty="0" smtClean="0"/>
              <a:t>(DE, FI, SW, NL, NO, AT</a:t>
            </a:r>
            <a:r>
              <a:rPr lang="fr-BE" sz="1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000" b="1" dirty="0" smtClean="0"/>
          </a:p>
          <a:p>
            <a:r>
              <a:rPr lang="fr-BE" sz="1000" b="1" kern="1200" dirty="0" smtClean="0">
                <a:solidFill>
                  <a:schemeClr val="tx1"/>
                </a:solidFill>
                <a:effectLst/>
                <a:latin typeface="+mn-lt"/>
                <a:ea typeface="+mn-ea"/>
                <a:cs typeface="+mn-cs"/>
              </a:rPr>
              <a:t>Point clés de</a:t>
            </a:r>
            <a:r>
              <a:rPr lang="fr-BE" sz="1000" b="1" kern="1200" baseline="0" dirty="0" smtClean="0">
                <a:solidFill>
                  <a:schemeClr val="tx1"/>
                </a:solidFill>
                <a:effectLst/>
                <a:latin typeface="+mn-lt"/>
                <a:ea typeface="+mn-ea"/>
                <a:cs typeface="+mn-cs"/>
              </a:rPr>
              <a:t> ce groupe avec cadre complet:</a:t>
            </a:r>
            <a:endParaRPr lang="fr-BE" sz="10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000" b="1" dirty="0" smtClean="0"/>
              <a:t>Philosophie: le retour au travail est un élément de réhabilitation</a:t>
            </a:r>
            <a:r>
              <a:rPr lang="fr-BE" sz="1000" b="0" dirty="0" smtClean="0"/>
              <a:t> (la guérison médicale</a:t>
            </a:r>
            <a:r>
              <a:rPr lang="fr-BE" sz="1000" b="0" baseline="0" dirty="0" smtClean="0"/>
              <a:t> seule ne suffit plus) </a:t>
            </a:r>
            <a:r>
              <a:rPr lang="fr-BE" sz="1000" b="1" dirty="0" smtClean="0"/>
              <a:t>et centrage sur les capacités restantes.</a:t>
            </a:r>
          </a:p>
          <a:p>
            <a:endParaRPr lang="fr-BE" sz="10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000" kern="1200" dirty="0" smtClean="0">
                <a:solidFill>
                  <a:schemeClr val="tx1"/>
                </a:solidFill>
                <a:effectLst/>
                <a:latin typeface="+mn-lt"/>
                <a:ea typeface="+mn-ea"/>
                <a:cs typeface="+mn-cs"/>
              </a:rPr>
              <a:t>Il y a nécessité à </a:t>
            </a:r>
            <a:r>
              <a:rPr lang="fr-BE" sz="1000" b="1" kern="1200" dirty="0" smtClean="0">
                <a:solidFill>
                  <a:schemeClr val="tx1"/>
                </a:solidFill>
                <a:effectLst/>
                <a:latin typeface="+mn-lt"/>
                <a:ea typeface="+mn-ea"/>
                <a:cs typeface="+mn-cs"/>
              </a:rPr>
              <a:t>intervenir le plus tôt possible chez le travailleur malade </a:t>
            </a:r>
            <a:r>
              <a:rPr lang="fr-BE" sz="1000" dirty="0" smtClean="0"/>
              <a:t>(4 semaines NO, SW ; 3 mois FI)</a:t>
            </a:r>
            <a:br>
              <a:rPr lang="fr-BE" sz="1000" dirty="0" smtClean="0"/>
            </a:br>
            <a:r>
              <a:rPr lang="fr-BE" sz="1000" kern="1200" dirty="0" smtClean="0">
                <a:solidFill>
                  <a:schemeClr val="tx1"/>
                </a:solidFill>
                <a:effectLst/>
                <a:latin typeface="+mn-lt"/>
                <a:ea typeface="+mn-ea"/>
                <a:cs typeface="+mn-cs"/>
              </a:rPr>
              <a:t>Il est clairement démontré p.ex.</a:t>
            </a:r>
            <a:r>
              <a:rPr lang="fr-BE" sz="1000" kern="1200" baseline="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qu’après 1 an d’incapacité de travail, les chances de retour vers le dernier emploi sont de 20%, au bout de 2 ans, elles chutent à 10% (OCDE, 2012).</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000" kern="1200" dirty="0" smtClean="0">
                <a:solidFill>
                  <a:schemeClr val="tx1"/>
                </a:solidFill>
                <a:effectLst/>
                <a:latin typeface="+mn-lt"/>
                <a:ea typeface="+mn-ea"/>
                <a:cs typeface="+mn-cs"/>
              </a:rPr>
              <a:t>Un </a:t>
            </a:r>
            <a:r>
              <a:rPr lang="fr-BE" sz="1000" b="1" kern="1200" dirty="0" smtClean="0">
                <a:solidFill>
                  <a:schemeClr val="tx1"/>
                </a:solidFill>
                <a:effectLst/>
                <a:latin typeface="+mn-lt"/>
                <a:ea typeface="+mn-ea"/>
                <a:cs typeface="+mn-cs"/>
              </a:rPr>
              <a:t>contact précoce entre l’employeur et le travailleur</a:t>
            </a:r>
            <a:r>
              <a:rPr lang="fr-BE" sz="1000" kern="1200" dirty="0" smtClean="0">
                <a:solidFill>
                  <a:schemeClr val="tx1"/>
                </a:solidFill>
                <a:effectLst/>
                <a:latin typeface="+mn-lt"/>
                <a:ea typeface="+mn-ea"/>
                <a:cs typeface="+mn-cs"/>
              </a:rPr>
              <a:t> est très important:</a:t>
            </a:r>
            <a:r>
              <a:rPr lang="fr-BE" sz="1000" kern="1200" baseline="0" dirty="0" smtClean="0">
                <a:solidFill>
                  <a:schemeClr val="tx1"/>
                </a:solidFill>
                <a:effectLst/>
                <a:latin typeface="+mn-lt"/>
                <a:ea typeface="+mn-ea"/>
                <a:cs typeface="+mn-cs"/>
              </a:rPr>
              <a:t> r</a:t>
            </a:r>
            <a:r>
              <a:rPr lang="fr-BE" sz="1000" b="1" dirty="0" smtClean="0"/>
              <a:t>ôle significatif de l’employeur dans le </a:t>
            </a:r>
            <a:r>
              <a:rPr lang="fr-BE" sz="1000" b="1" baseline="0" dirty="0" smtClean="0"/>
              <a:t>développement d’une politique de retour au travail dans l’entreprise (étude Mensura novembre 2016: </a:t>
            </a:r>
            <a:r>
              <a:rPr lang="fr-BE" sz="1000" b="0" baseline="0" dirty="0" smtClean="0"/>
              <a:t>les entreprises qui gardent le contact avec les travailleurs malades de longue durée (souvent le supérieur direct), 92% de ceux-ci reviennent au travail</a:t>
            </a:r>
            <a:r>
              <a:rPr lang="nl-NL" sz="1200" b="0" kern="1200" dirty="0" smtClean="0">
                <a:solidFill>
                  <a:schemeClr val="tx1"/>
                </a:solidFill>
                <a:effectLst/>
                <a:latin typeface="+mn-lt"/>
                <a:ea typeface="+mn-ea"/>
                <a:cs typeface="+mn-cs"/>
              </a:rPr>
              <a:t>. </a:t>
            </a:r>
            <a:r>
              <a:rPr lang="nl-NL" sz="1200" b="0" kern="1200" dirty="0" err="1" smtClean="0">
                <a:solidFill>
                  <a:schemeClr val="tx1"/>
                </a:solidFill>
                <a:effectLst/>
                <a:latin typeface="+mn-lt"/>
                <a:ea typeface="+mn-ea"/>
                <a:cs typeface="+mn-cs"/>
              </a:rPr>
              <a:t>Cela</a:t>
            </a:r>
            <a:r>
              <a:rPr lang="nl-NL" sz="1200" b="0" kern="1200" dirty="0" smtClean="0">
                <a:solidFill>
                  <a:schemeClr val="tx1"/>
                </a:solidFill>
                <a:effectLst/>
                <a:latin typeface="+mn-lt"/>
                <a:ea typeface="+mn-ea"/>
                <a:cs typeface="+mn-cs"/>
              </a:rPr>
              <a:t> tombe à 64% pour</a:t>
            </a:r>
            <a:r>
              <a:rPr lang="nl-NL" sz="1200" b="0" kern="1200" baseline="0" dirty="0" smtClean="0">
                <a:solidFill>
                  <a:schemeClr val="tx1"/>
                </a:solidFill>
                <a:effectLst/>
                <a:latin typeface="+mn-lt"/>
                <a:ea typeface="+mn-ea"/>
                <a:cs typeface="+mn-cs"/>
              </a:rPr>
              <a:t> les </a:t>
            </a:r>
            <a:r>
              <a:rPr lang="nl-NL" sz="1200" b="0" kern="1200" baseline="0" dirty="0" err="1" smtClean="0">
                <a:solidFill>
                  <a:schemeClr val="tx1"/>
                </a:solidFill>
                <a:effectLst/>
                <a:latin typeface="+mn-lt"/>
                <a:ea typeface="+mn-ea"/>
                <a:cs typeface="+mn-cs"/>
              </a:rPr>
              <a:t>entreprises</a:t>
            </a:r>
            <a:r>
              <a:rPr lang="nl-NL" sz="1200" b="0" kern="1200" baseline="0" dirty="0" smtClean="0">
                <a:solidFill>
                  <a:schemeClr val="tx1"/>
                </a:solidFill>
                <a:effectLst/>
                <a:latin typeface="+mn-lt"/>
                <a:ea typeface="+mn-ea"/>
                <a:cs typeface="+mn-cs"/>
              </a:rPr>
              <a:t> </a:t>
            </a:r>
            <a:r>
              <a:rPr lang="nl-NL" sz="1200" b="0" kern="1200" baseline="0" dirty="0" err="1" smtClean="0">
                <a:solidFill>
                  <a:schemeClr val="tx1"/>
                </a:solidFill>
                <a:effectLst/>
                <a:latin typeface="+mn-lt"/>
                <a:ea typeface="+mn-ea"/>
                <a:cs typeface="+mn-cs"/>
              </a:rPr>
              <a:t>qui</a:t>
            </a:r>
            <a:r>
              <a:rPr lang="nl-NL" sz="1200" b="0" kern="1200" baseline="0" dirty="0" smtClean="0">
                <a:solidFill>
                  <a:schemeClr val="tx1"/>
                </a:solidFill>
                <a:effectLst/>
                <a:latin typeface="+mn-lt"/>
                <a:ea typeface="+mn-ea"/>
                <a:cs typeface="+mn-cs"/>
              </a:rPr>
              <a:t> ne font pas </a:t>
            </a:r>
            <a:r>
              <a:rPr lang="nl-NL" sz="1200" b="0" kern="1200" baseline="0" dirty="0" err="1" smtClean="0">
                <a:solidFill>
                  <a:schemeClr val="tx1"/>
                </a:solidFill>
                <a:effectLst/>
                <a:latin typeface="+mn-lt"/>
                <a:ea typeface="+mn-ea"/>
                <a:cs typeface="+mn-cs"/>
              </a:rPr>
              <a:t>ce</a:t>
            </a:r>
            <a:r>
              <a:rPr lang="nl-NL" sz="1200" b="0" kern="1200" baseline="0" dirty="0" smtClean="0">
                <a:solidFill>
                  <a:schemeClr val="tx1"/>
                </a:solidFill>
                <a:effectLst/>
                <a:latin typeface="+mn-lt"/>
                <a:ea typeface="+mn-ea"/>
                <a:cs typeface="+mn-cs"/>
              </a:rPr>
              <a:t> contact).</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21</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fr-BE" sz="1000" kern="1200" dirty="0" smtClean="0">
                <a:solidFill>
                  <a:schemeClr val="tx1"/>
                </a:solidFill>
                <a:effectLst/>
                <a:latin typeface="+mn-lt"/>
                <a:ea typeface="+mn-ea"/>
                <a:cs typeface="+mn-cs"/>
              </a:rPr>
              <a:t>Suivant </a:t>
            </a:r>
            <a:r>
              <a:rPr lang="fr-BE" sz="1000" kern="1200" dirty="0" smtClean="0">
                <a:solidFill>
                  <a:schemeClr val="tx1"/>
                </a:solidFill>
                <a:effectLst/>
                <a:latin typeface="+mn-lt"/>
                <a:ea typeface="+mn-ea"/>
                <a:cs typeface="+mn-cs"/>
              </a:rPr>
              <a:t>le modèle biopsychosocial, on a </a:t>
            </a:r>
            <a:r>
              <a:rPr lang="fr-BE" sz="1000" b="1" kern="1200" dirty="0" smtClean="0">
                <a:solidFill>
                  <a:schemeClr val="tx1"/>
                </a:solidFill>
                <a:effectLst/>
                <a:latin typeface="+mn-lt"/>
                <a:ea typeface="+mn-ea"/>
                <a:cs typeface="+mn-cs"/>
              </a:rPr>
              <a:t>besoin d'une approche holistique</a:t>
            </a:r>
            <a:r>
              <a:rPr lang="fr-BE" sz="1000" kern="1200" dirty="0" smtClean="0">
                <a:solidFill>
                  <a:schemeClr val="tx1"/>
                </a:solidFill>
                <a:effectLst/>
                <a:latin typeface="+mn-lt"/>
                <a:ea typeface="+mn-ea"/>
                <a:cs typeface="+mn-cs"/>
              </a:rPr>
              <a:t> de retour au travail, </a:t>
            </a:r>
            <a:r>
              <a:rPr lang="fr-BE" sz="1000" b="1" kern="1200" dirty="0" smtClean="0">
                <a:solidFill>
                  <a:schemeClr val="tx1"/>
                </a:solidFill>
                <a:effectLst/>
                <a:latin typeface="+mn-lt"/>
                <a:ea typeface="+mn-ea"/>
                <a:cs typeface="+mn-cs"/>
              </a:rPr>
              <a:t>multidisciplinaire </a:t>
            </a:r>
            <a:r>
              <a:rPr lang="fr-BE" sz="1000" kern="1200" dirty="0" smtClean="0">
                <a:solidFill>
                  <a:schemeClr val="tx1"/>
                </a:solidFill>
                <a:effectLst/>
                <a:latin typeface="+mn-lt"/>
                <a:ea typeface="+mn-ea"/>
                <a:cs typeface="+mn-cs"/>
              </a:rPr>
              <a:t>(Loisel et al.., 2001).</a:t>
            </a:r>
            <a:endParaRPr lang="en-US" sz="1000" kern="1200" dirty="0" smtClean="0">
              <a:solidFill>
                <a:schemeClr val="tx1"/>
              </a:solidFill>
              <a:effectLst/>
              <a:latin typeface="+mn-lt"/>
              <a:ea typeface="+mn-ea"/>
              <a:cs typeface="+mn-cs"/>
            </a:endParaRPr>
          </a:p>
          <a:p>
            <a:pPr marL="628650" lvl="1" indent="-171450">
              <a:buFont typeface="Arial" charset="0"/>
              <a:buChar char="•"/>
            </a:pPr>
            <a:r>
              <a:rPr lang="fr-BE" sz="1000" kern="1200" dirty="0" smtClean="0">
                <a:solidFill>
                  <a:schemeClr val="tx1"/>
                </a:solidFill>
                <a:effectLst/>
                <a:latin typeface="+mn-lt"/>
                <a:ea typeface="+mn-ea"/>
                <a:cs typeface="+mn-cs"/>
              </a:rPr>
              <a:t>Avec des interventions complémentaires/combinées, médicales et sur le lieu de travail.</a:t>
            </a:r>
          </a:p>
          <a:p>
            <a:pPr marL="628650" lvl="1" indent="-171450">
              <a:buFont typeface="Arial" charset="0"/>
              <a:buChar char="•"/>
            </a:pPr>
            <a:r>
              <a:rPr lang="fr-BE" sz="1000" kern="1200" dirty="0" smtClean="0">
                <a:solidFill>
                  <a:schemeClr val="tx1"/>
                </a:solidFill>
                <a:effectLst/>
                <a:latin typeface="+mn-lt"/>
                <a:ea typeface="+mn-ea"/>
                <a:cs typeface="+mn-cs"/>
              </a:rPr>
              <a:t>Et besoin de coordination et de coopération des différents acteurs, et de suivi et évaluation des mesures.</a:t>
            </a: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fr-BE" sz="1000" kern="1200" dirty="0" smtClean="0">
                <a:solidFill>
                  <a:schemeClr val="tx1"/>
                </a:solidFill>
                <a:effectLst/>
                <a:latin typeface="+mn-lt"/>
                <a:ea typeface="+mn-ea"/>
                <a:cs typeface="+mn-cs"/>
              </a:rPr>
              <a:t>Il </a:t>
            </a:r>
            <a:r>
              <a:rPr lang="fr-BE" sz="1000" kern="1200" dirty="0" smtClean="0">
                <a:solidFill>
                  <a:schemeClr val="tx1"/>
                </a:solidFill>
                <a:effectLst/>
                <a:latin typeface="+mn-lt"/>
                <a:ea typeface="+mn-ea"/>
                <a:cs typeface="+mn-cs"/>
              </a:rPr>
              <a:t>y a un besoin d’une </a:t>
            </a:r>
            <a:r>
              <a:rPr lang="fr-BE" sz="1000" b="1" kern="1200" dirty="0" smtClean="0">
                <a:solidFill>
                  <a:schemeClr val="tx1"/>
                </a:solidFill>
                <a:effectLst/>
                <a:latin typeface="+mn-lt"/>
                <a:ea typeface="+mn-ea"/>
                <a:cs typeface="+mn-cs"/>
              </a:rPr>
              <a:t>approche individualisée</a:t>
            </a:r>
            <a:r>
              <a:rPr lang="fr-BE" sz="1000" kern="1200" dirty="0" smtClean="0">
                <a:solidFill>
                  <a:schemeClr val="tx1"/>
                </a:solidFill>
                <a:effectLst/>
                <a:latin typeface="+mn-lt"/>
                <a:ea typeface="+mn-ea"/>
                <a:cs typeface="+mn-cs"/>
              </a:rPr>
              <a:t> avec la participation active de la personne </a:t>
            </a:r>
            <a:r>
              <a:rPr lang="fr-BE" sz="1000" kern="1200" dirty="0" smtClean="0">
                <a:solidFill>
                  <a:schemeClr val="tx1"/>
                </a:solidFill>
                <a:effectLst/>
                <a:latin typeface="+mn-lt"/>
                <a:ea typeface="+mn-ea"/>
                <a:cs typeface="+mn-cs"/>
              </a:rPr>
              <a:t>concernée.</a:t>
            </a:r>
            <a:br>
              <a:rPr lang="fr-BE" sz="1000" kern="1200" dirty="0" smtClean="0">
                <a:solidFill>
                  <a:schemeClr val="tx1"/>
                </a:solidFill>
                <a:effectLst/>
                <a:latin typeface="+mn-lt"/>
                <a:ea typeface="+mn-ea"/>
                <a:cs typeface="+mn-cs"/>
              </a:rPr>
            </a:br>
            <a:r>
              <a:rPr lang="fr-BE" sz="1000" dirty="0" smtClean="0"/>
              <a:t>Rôle </a:t>
            </a:r>
            <a:r>
              <a:rPr lang="fr-BE" sz="1000" dirty="0" smtClean="0"/>
              <a:t>important de Case manager (SW, NO…)</a:t>
            </a:r>
            <a:endParaRPr lang="en-US" sz="1000" dirty="0" smtClean="0"/>
          </a:p>
          <a:p>
            <a:pPr marL="171450" lvl="0" indent="-171450">
              <a:buFont typeface="Arial" pitchFamily="34" charset="0"/>
              <a:buChar char="•"/>
            </a:pPr>
            <a:r>
              <a:rPr lang="fr-BE" sz="1000" b="1" dirty="0" smtClean="0"/>
              <a:t>Nécessité </a:t>
            </a:r>
            <a:r>
              <a:rPr lang="fr-BE" sz="1000" b="1" dirty="0" smtClean="0"/>
              <a:t>de développer des stratégies de </a:t>
            </a:r>
            <a:r>
              <a:rPr lang="fr-BE" sz="1000" b="1" dirty="0" smtClean="0"/>
              <a:t>Retour au travail pour </a:t>
            </a:r>
            <a:r>
              <a:rPr lang="fr-BE" sz="1000" b="1" dirty="0" smtClean="0"/>
              <a:t>les PME</a:t>
            </a:r>
          </a:p>
          <a:p>
            <a:pPr marL="171450" lvl="0" indent="-171450">
              <a:buFont typeface="Arial" pitchFamily="34" charset="0"/>
              <a:buChar char="•"/>
            </a:pPr>
            <a:r>
              <a:rPr lang="fr-BE" sz="1000" b="1" dirty="0" smtClean="0"/>
              <a:t>Ne </a:t>
            </a:r>
            <a:r>
              <a:rPr lang="fr-BE" sz="1000" b="1" dirty="0" smtClean="0"/>
              <a:t>pas oublier un</a:t>
            </a:r>
            <a:r>
              <a:rPr lang="fr-BE" sz="1000" b="1" baseline="0" dirty="0" smtClean="0"/>
              <a:t> c</a:t>
            </a:r>
            <a:r>
              <a:rPr lang="fr-BE" sz="1000" b="1" dirty="0" smtClean="0"/>
              <a:t>adre clair des incitants financiers: </a:t>
            </a:r>
            <a:r>
              <a:rPr lang="fr-BE" sz="1000" b="0" baseline="0" dirty="0" smtClean="0"/>
              <a:t>en Belgique, salaire garanti par l’employeur pdt 1 mois seulement, puis c’est </a:t>
            </a:r>
            <a:r>
              <a:rPr lang="fr-BE" sz="1000" b="0" baseline="0" dirty="0" smtClean="0"/>
              <a:t>l’INAMI; </a:t>
            </a:r>
            <a:r>
              <a:rPr lang="fr-BE" sz="1000" b="0" baseline="0" dirty="0" smtClean="0"/>
              <a:t>aux Pays Bas, le salaire est garanti pdt 2 ans par l’employeur, en Allemagne, c’est 6 semaines. </a:t>
            </a:r>
          </a:p>
          <a:p>
            <a:pPr lvl="0"/>
            <a:endParaRPr lang="fr-BE" sz="1000" b="1" dirty="0" smtClean="0"/>
          </a:p>
          <a:p>
            <a:r>
              <a:rPr lang="en-US" sz="1000" b="1" kern="1200" dirty="0" err="1" smtClean="0">
                <a:solidFill>
                  <a:schemeClr val="tx1"/>
                </a:solidFill>
                <a:effectLst/>
                <a:latin typeface="+mn-lt"/>
                <a:ea typeface="+mn-ea"/>
                <a:cs typeface="+mn-cs"/>
              </a:rPr>
              <a:t>Concernant</a:t>
            </a:r>
            <a:r>
              <a:rPr lang="en-US" sz="1000" b="1" kern="1200" baseline="0" dirty="0" smtClean="0">
                <a:solidFill>
                  <a:schemeClr val="tx1"/>
                </a:solidFill>
                <a:effectLst/>
                <a:latin typeface="+mn-lt"/>
                <a:ea typeface="+mn-ea"/>
                <a:cs typeface="+mn-cs"/>
              </a:rPr>
              <a:t> les </a:t>
            </a:r>
            <a:r>
              <a:rPr lang="en-US" sz="1000" b="1" kern="1200" baseline="0" dirty="0" err="1" smtClean="0">
                <a:solidFill>
                  <a:schemeClr val="tx1"/>
                </a:solidFill>
                <a:effectLst/>
                <a:latin typeface="+mn-lt"/>
                <a:ea typeface="+mn-ea"/>
                <a:cs typeface="+mn-cs"/>
              </a:rPr>
              <a:t>autres</a:t>
            </a:r>
            <a:r>
              <a:rPr lang="en-US" sz="1000" b="1" kern="1200" baseline="0" dirty="0" smtClean="0">
                <a:solidFill>
                  <a:schemeClr val="tx1"/>
                </a:solidFill>
                <a:effectLst/>
                <a:latin typeface="+mn-lt"/>
                <a:ea typeface="+mn-ea"/>
                <a:cs typeface="+mn-cs"/>
              </a:rPr>
              <a:t> pays, </a:t>
            </a:r>
            <a:r>
              <a:rPr lang="en-US" sz="1000" b="1" kern="1200" baseline="0" dirty="0" err="1" smtClean="0">
                <a:solidFill>
                  <a:schemeClr val="tx1"/>
                </a:solidFill>
                <a:effectLst/>
                <a:latin typeface="+mn-lt"/>
                <a:ea typeface="+mn-ea"/>
                <a:cs typeface="+mn-cs"/>
              </a:rPr>
              <a:t>i</a:t>
            </a:r>
            <a:r>
              <a:rPr lang="en-US" sz="1000" b="1" kern="1200" dirty="0" err="1" smtClean="0">
                <a:solidFill>
                  <a:schemeClr val="tx1"/>
                </a:solidFill>
                <a:effectLst/>
                <a:latin typeface="+mn-lt"/>
                <a:ea typeface="+mn-ea"/>
                <a:cs typeface="+mn-cs"/>
              </a:rPr>
              <a:t>l</a:t>
            </a:r>
            <a:r>
              <a:rPr lang="en-US" sz="1000" b="1" kern="1200" dirty="0" smtClean="0">
                <a:solidFill>
                  <a:schemeClr val="tx1"/>
                </a:solidFill>
                <a:effectLst/>
                <a:latin typeface="+mn-lt"/>
                <a:ea typeface="+mn-ea"/>
                <a:cs typeface="+mn-cs"/>
              </a:rPr>
              <a:t> </a:t>
            </a:r>
            <a:r>
              <a:rPr lang="en-US" sz="1000" b="1" kern="1200" dirty="0" err="1" smtClean="0">
                <a:solidFill>
                  <a:schemeClr val="tx1"/>
                </a:solidFill>
                <a:effectLst/>
                <a:latin typeface="+mn-lt"/>
                <a:ea typeface="+mn-ea"/>
                <a:cs typeface="+mn-cs"/>
              </a:rPr>
              <a:t>faut</a:t>
            </a:r>
            <a:r>
              <a:rPr lang="en-US" sz="1000" b="1" kern="1200" dirty="0" smtClean="0">
                <a:solidFill>
                  <a:schemeClr val="tx1"/>
                </a:solidFill>
                <a:effectLst/>
                <a:latin typeface="+mn-lt"/>
                <a:ea typeface="+mn-ea"/>
                <a:cs typeface="+mn-cs"/>
              </a:rPr>
              <a:t> </a:t>
            </a:r>
            <a:r>
              <a:rPr lang="en-US" sz="1000" b="1" kern="1200" dirty="0" err="1" smtClean="0">
                <a:solidFill>
                  <a:schemeClr val="tx1"/>
                </a:solidFill>
                <a:effectLst/>
                <a:latin typeface="+mn-lt"/>
                <a:ea typeface="+mn-ea"/>
                <a:cs typeface="+mn-cs"/>
              </a:rPr>
              <a:t>qd</a:t>
            </a:r>
            <a:r>
              <a:rPr lang="en-US" sz="1000" b="1" kern="1200" baseline="0" dirty="0" smtClean="0">
                <a:solidFill>
                  <a:schemeClr val="tx1"/>
                </a:solidFill>
                <a:effectLst/>
                <a:latin typeface="+mn-lt"/>
                <a:ea typeface="+mn-ea"/>
                <a:cs typeface="+mn-cs"/>
              </a:rPr>
              <a:t> </a:t>
            </a:r>
            <a:r>
              <a:rPr lang="en-US" sz="1000" b="1" kern="1200" baseline="0" dirty="0" err="1" smtClean="0">
                <a:solidFill>
                  <a:schemeClr val="tx1"/>
                </a:solidFill>
                <a:effectLst/>
                <a:latin typeface="+mn-lt"/>
                <a:ea typeface="+mn-ea"/>
                <a:cs typeface="+mn-cs"/>
              </a:rPr>
              <a:t>même</a:t>
            </a:r>
            <a:r>
              <a:rPr lang="en-US" sz="1000" b="1" kern="1200" baseline="0" dirty="0" smtClean="0">
                <a:solidFill>
                  <a:schemeClr val="tx1"/>
                </a:solidFill>
                <a:effectLst/>
                <a:latin typeface="+mn-lt"/>
                <a:ea typeface="+mn-ea"/>
                <a:cs typeface="+mn-cs"/>
              </a:rPr>
              <a:t> citer </a:t>
            </a:r>
            <a:r>
              <a:rPr lang="en-US" sz="1000" b="1" kern="1200" baseline="0" dirty="0" err="1" smtClean="0">
                <a:solidFill>
                  <a:schemeClr val="tx1"/>
                </a:solidFill>
                <a:effectLst/>
                <a:latin typeface="+mn-lt"/>
                <a:ea typeface="+mn-ea"/>
                <a:cs typeface="+mn-cs"/>
              </a:rPr>
              <a:t>qu’a</a:t>
            </a:r>
            <a:r>
              <a:rPr lang="en-US" sz="1000" b="1" kern="1200" dirty="0" err="1" smtClean="0">
                <a:solidFill>
                  <a:schemeClr val="tx1"/>
                </a:solidFill>
                <a:effectLst/>
                <a:latin typeface="+mn-lt"/>
                <a:ea typeface="+mn-ea"/>
                <a:cs typeface="+mn-cs"/>
              </a:rPr>
              <a:t>u</a:t>
            </a:r>
            <a:r>
              <a:rPr lang="en-US" sz="1000" b="1" kern="1200" dirty="0" smtClean="0">
                <a:solidFill>
                  <a:schemeClr val="tx1"/>
                </a:solidFill>
                <a:effectLst/>
                <a:latin typeface="+mn-lt"/>
                <a:ea typeface="+mn-ea"/>
                <a:cs typeface="+mn-cs"/>
              </a:rPr>
              <a:t> </a:t>
            </a:r>
            <a:r>
              <a:rPr lang="en-US" sz="1000" b="1" kern="1200" dirty="0" err="1" smtClean="0">
                <a:solidFill>
                  <a:schemeClr val="tx1"/>
                </a:solidFill>
                <a:effectLst/>
                <a:latin typeface="+mn-lt"/>
                <a:ea typeface="+mn-ea"/>
                <a:cs typeface="+mn-cs"/>
              </a:rPr>
              <a:t>Royaume-Uni</a:t>
            </a:r>
            <a:r>
              <a:rPr lang="en-US" sz="1000" b="1" kern="1200" dirty="0" smtClean="0">
                <a:solidFill>
                  <a:schemeClr val="tx1"/>
                </a:solidFill>
                <a:effectLst/>
                <a:latin typeface="+mn-lt"/>
                <a:ea typeface="+mn-ea"/>
                <a:cs typeface="+mn-cs"/>
              </a:rPr>
              <a:t>, le nouveau </a:t>
            </a:r>
            <a:r>
              <a:rPr lang="en-US" sz="1000" b="1" kern="1200" dirty="0" err="1" smtClean="0">
                <a:solidFill>
                  <a:schemeClr val="tx1"/>
                </a:solidFill>
                <a:effectLst/>
                <a:latin typeface="+mn-lt"/>
                <a:ea typeface="+mn-ea"/>
                <a:cs typeface="+mn-cs"/>
              </a:rPr>
              <a:t>programme</a:t>
            </a:r>
            <a:r>
              <a:rPr lang="en-US" sz="1000" b="1" kern="1200" dirty="0" smtClean="0">
                <a:solidFill>
                  <a:schemeClr val="tx1"/>
                </a:solidFill>
                <a:effectLst/>
                <a:latin typeface="+mn-lt"/>
                <a:ea typeface="+mn-ea"/>
                <a:cs typeface="+mn-cs"/>
              </a:rPr>
              <a:t> « Fit </a:t>
            </a:r>
            <a:r>
              <a:rPr lang="en-US" sz="1000" b="1" kern="1200" dirty="0" err="1" smtClean="0">
                <a:solidFill>
                  <a:schemeClr val="tx1"/>
                </a:solidFill>
                <a:effectLst/>
                <a:latin typeface="+mn-lt"/>
                <a:ea typeface="+mn-ea"/>
                <a:cs typeface="+mn-cs"/>
              </a:rPr>
              <a:t>fo</a:t>
            </a:r>
            <a:r>
              <a:rPr lang="en-US" sz="1000" b="1" kern="1200" dirty="0" smtClean="0">
                <a:solidFill>
                  <a:schemeClr val="tx1"/>
                </a:solidFill>
                <a:effectLst/>
                <a:latin typeface="+mn-lt"/>
                <a:ea typeface="+mn-ea"/>
                <a:cs typeface="+mn-cs"/>
              </a:rPr>
              <a:t> Work », </a:t>
            </a:r>
            <a:r>
              <a:rPr lang="en-US" sz="1000" b="1" kern="1200" dirty="0" err="1" smtClean="0">
                <a:solidFill>
                  <a:schemeClr val="tx1"/>
                </a:solidFill>
                <a:effectLst/>
                <a:latin typeface="+mn-lt"/>
                <a:ea typeface="+mn-ea"/>
                <a:cs typeface="+mn-cs"/>
              </a:rPr>
              <a:t>mis</a:t>
            </a:r>
            <a:r>
              <a:rPr lang="en-US" sz="1000" b="1" kern="1200" dirty="0" smtClean="0">
                <a:solidFill>
                  <a:schemeClr val="tx1"/>
                </a:solidFill>
                <a:effectLst/>
                <a:latin typeface="+mn-lt"/>
                <a:ea typeface="+mn-ea"/>
                <a:cs typeface="+mn-cs"/>
              </a:rPr>
              <a:t> </a:t>
            </a:r>
            <a:r>
              <a:rPr lang="en-US" sz="1000" b="1" kern="1200" dirty="0" err="1" smtClean="0">
                <a:solidFill>
                  <a:schemeClr val="tx1"/>
                </a:solidFill>
                <a:effectLst/>
                <a:latin typeface="+mn-lt"/>
                <a:ea typeface="+mn-ea"/>
                <a:cs typeface="+mn-cs"/>
              </a:rPr>
              <a:t>en</a:t>
            </a:r>
            <a:r>
              <a:rPr lang="en-US" sz="1000" b="1" kern="1200" dirty="0" smtClean="0">
                <a:solidFill>
                  <a:schemeClr val="tx1"/>
                </a:solidFill>
                <a:effectLst/>
                <a:latin typeface="+mn-lt"/>
                <a:ea typeface="+mn-ea"/>
                <a:cs typeface="+mn-cs"/>
              </a:rPr>
              <a:t> place </a:t>
            </a:r>
            <a:r>
              <a:rPr lang="en-US" sz="1000" b="1" kern="1200" dirty="0" err="1" smtClean="0">
                <a:solidFill>
                  <a:schemeClr val="tx1"/>
                </a:solidFill>
                <a:effectLst/>
                <a:latin typeface="+mn-lt"/>
                <a:ea typeface="+mn-ea"/>
                <a:cs typeface="+mn-cs"/>
              </a:rPr>
              <a:t>en</a:t>
            </a:r>
            <a:r>
              <a:rPr lang="en-US" sz="1000" b="1" kern="1200" dirty="0" smtClean="0">
                <a:solidFill>
                  <a:schemeClr val="tx1"/>
                </a:solidFill>
                <a:effectLst/>
                <a:latin typeface="+mn-lt"/>
                <a:ea typeface="+mn-ea"/>
                <a:cs typeface="+mn-cs"/>
              </a:rPr>
              <a:t> 2014,</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prévoit</a:t>
            </a:r>
            <a:r>
              <a:rPr lang="en-US" sz="1000" kern="1200" dirty="0" smtClean="0">
                <a:solidFill>
                  <a:schemeClr val="tx1"/>
                </a:solidFill>
                <a:effectLst/>
                <a:latin typeface="+mn-lt"/>
                <a:ea typeface="+mn-ea"/>
                <a:cs typeface="+mn-cs"/>
              </a:rPr>
              <a:t> de </a:t>
            </a:r>
            <a:r>
              <a:rPr lang="en-US" sz="1000" kern="1200" dirty="0" err="1" smtClean="0">
                <a:solidFill>
                  <a:schemeClr val="tx1"/>
                </a:solidFill>
                <a:effectLst/>
                <a:latin typeface="+mn-lt"/>
                <a:ea typeface="+mn-ea"/>
                <a:cs typeface="+mn-cs"/>
              </a:rPr>
              <a:t>développer</a:t>
            </a:r>
            <a:r>
              <a:rPr lang="en-US" sz="1000" kern="1200" dirty="0" smtClean="0">
                <a:solidFill>
                  <a:schemeClr val="tx1"/>
                </a:solidFill>
                <a:effectLst/>
                <a:latin typeface="+mn-lt"/>
                <a:ea typeface="+mn-ea"/>
                <a:cs typeface="+mn-cs"/>
              </a:rPr>
              <a:t> un plan de retour au travail après 1 </a:t>
            </a:r>
            <a:r>
              <a:rPr lang="en-US" sz="1000" kern="1200" dirty="0" err="1" smtClean="0">
                <a:solidFill>
                  <a:schemeClr val="tx1"/>
                </a:solidFill>
                <a:effectLst/>
                <a:latin typeface="+mn-lt"/>
                <a:ea typeface="+mn-ea"/>
                <a:cs typeface="+mn-cs"/>
              </a:rPr>
              <a:t>mois</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d’absence</a:t>
            </a:r>
            <a:r>
              <a:rPr lang="en-US" sz="1000" kern="1200" dirty="0" smtClean="0">
                <a:solidFill>
                  <a:schemeClr val="tx1"/>
                </a:solidFill>
                <a:effectLst/>
                <a:latin typeface="+mn-lt"/>
                <a:ea typeface="+mn-ea"/>
                <a:cs typeface="+mn-cs"/>
              </a:rPr>
              <a:t> pour raison de </a:t>
            </a:r>
            <a:r>
              <a:rPr lang="en-US" sz="1000" kern="1200" dirty="0" err="1" smtClean="0">
                <a:solidFill>
                  <a:schemeClr val="tx1"/>
                </a:solidFill>
                <a:effectLst/>
                <a:latin typeface="+mn-lt"/>
                <a:ea typeface="+mn-ea"/>
                <a:cs typeface="+mn-cs"/>
              </a:rPr>
              <a:t>maladie</a:t>
            </a:r>
            <a:r>
              <a:rPr lang="en-US" sz="1000" kern="1200" dirty="0" smtClean="0">
                <a:solidFill>
                  <a:schemeClr val="tx1"/>
                </a:solidFill>
                <a:effectLst/>
                <a:latin typeface="+mn-lt"/>
                <a:ea typeface="+mn-ea"/>
                <a:cs typeface="+mn-cs"/>
              </a:rPr>
              <a:t>. Ce </a:t>
            </a:r>
            <a:r>
              <a:rPr lang="en-US" sz="1000" kern="1200" dirty="0" err="1" smtClean="0">
                <a:solidFill>
                  <a:schemeClr val="tx1"/>
                </a:solidFill>
                <a:effectLst/>
                <a:latin typeface="+mn-lt"/>
                <a:ea typeface="+mn-ea"/>
                <a:cs typeface="+mn-cs"/>
              </a:rPr>
              <a:t>système</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basé</a:t>
            </a:r>
            <a:r>
              <a:rPr lang="en-US" sz="1000" kern="1200" dirty="0" smtClean="0">
                <a:solidFill>
                  <a:schemeClr val="tx1"/>
                </a:solidFill>
                <a:effectLst/>
                <a:latin typeface="+mn-lt"/>
                <a:ea typeface="+mn-ea"/>
                <a:cs typeface="+mn-cs"/>
              </a:rPr>
              <a:t> sur le « case-management » et </a:t>
            </a:r>
            <a:r>
              <a:rPr lang="en-US" sz="1000" kern="1200" dirty="0" err="1" smtClean="0">
                <a:solidFill>
                  <a:schemeClr val="tx1"/>
                </a:solidFill>
                <a:effectLst/>
                <a:latin typeface="+mn-lt"/>
                <a:ea typeface="+mn-ea"/>
                <a:cs typeface="+mn-cs"/>
              </a:rPr>
              <a:t>multidisciplinaire</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devrait</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rapprocher</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ce</a:t>
            </a:r>
            <a:r>
              <a:rPr lang="en-US" sz="1000" kern="1200" dirty="0" smtClean="0">
                <a:solidFill>
                  <a:schemeClr val="tx1"/>
                </a:solidFill>
                <a:effectLst/>
                <a:latin typeface="+mn-lt"/>
                <a:ea typeface="+mn-ea"/>
                <a:cs typeface="+mn-cs"/>
              </a:rPr>
              <a:t> pays du </a:t>
            </a:r>
            <a:r>
              <a:rPr lang="en-US" sz="1000" kern="1200" dirty="0" err="1" smtClean="0">
                <a:solidFill>
                  <a:schemeClr val="tx1"/>
                </a:solidFill>
                <a:effectLst/>
                <a:latin typeface="+mn-lt"/>
                <a:ea typeface="+mn-ea"/>
                <a:cs typeface="+mn-cs"/>
              </a:rPr>
              <a:t>groupe</a:t>
            </a:r>
            <a:r>
              <a:rPr lang="en-US" sz="1000" kern="1200" dirty="0" smtClean="0">
                <a:solidFill>
                  <a:schemeClr val="tx1"/>
                </a:solidFill>
                <a:effectLst/>
                <a:latin typeface="+mn-lt"/>
                <a:ea typeface="+mn-ea"/>
                <a:cs typeface="+mn-cs"/>
              </a:rPr>
              <a:t> plus </a:t>
            </a:r>
            <a:r>
              <a:rPr lang="en-US" sz="1000" kern="1200" dirty="0" err="1" smtClean="0">
                <a:solidFill>
                  <a:schemeClr val="tx1"/>
                </a:solidFill>
                <a:effectLst/>
                <a:latin typeface="+mn-lt"/>
                <a:ea typeface="+mn-ea"/>
                <a:cs typeface="+mn-cs"/>
              </a:rPr>
              <a:t>complet</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précédent</a:t>
            </a:r>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De </a:t>
            </a:r>
            <a:r>
              <a:rPr lang="en-US" sz="1000" kern="1200" dirty="0" err="1" smtClean="0">
                <a:solidFill>
                  <a:schemeClr val="tx1"/>
                </a:solidFill>
                <a:effectLst/>
                <a:latin typeface="+mn-lt"/>
                <a:ea typeface="+mn-ea"/>
                <a:cs typeface="+mn-cs"/>
              </a:rPr>
              <a:t>même</a:t>
            </a:r>
            <a:r>
              <a:rPr lang="en-US" sz="1000" kern="1200" dirty="0" smtClean="0">
                <a:solidFill>
                  <a:schemeClr val="tx1"/>
                </a:solidFill>
                <a:effectLst/>
                <a:latin typeface="+mn-lt"/>
                <a:ea typeface="+mn-ea"/>
                <a:cs typeface="+mn-cs"/>
              </a:rPr>
              <a:t>, </a:t>
            </a:r>
            <a:r>
              <a:rPr lang="en-US" sz="1000" b="1" kern="1200" dirty="0" smtClean="0">
                <a:solidFill>
                  <a:schemeClr val="tx1"/>
                </a:solidFill>
                <a:effectLst/>
                <a:latin typeface="+mn-lt"/>
                <a:ea typeface="+mn-ea"/>
                <a:cs typeface="+mn-cs"/>
              </a:rPr>
              <a:t>la </a:t>
            </a:r>
            <a:r>
              <a:rPr lang="en-US" sz="1000" b="1" kern="1200" dirty="0" err="1" smtClean="0">
                <a:solidFill>
                  <a:schemeClr val="tx1"/>
                </a:solidFill>
                <a:effectLst/>
                <a:latin typeface="+mn-lt"/>
                <a:ea typeface="+mn-ea"/>
                <a:cs typeface="+mn-cs"/>
              </a:rPr>
              <a:t>Belgique</a:t>
            </a:r>
            <a:r>
              <a:rPr lang="en-US" sz="1000" b="1" kern="1200" dirty="0" smtClean="0">
                <a:solidFill>
                  <a:schemeClr val="tx1"/>
                </a:solidFill>
                <a:effectLst/>
                <a:latin typeface="+mn-lt"/>
                <a:ea typeface="+mn-ea"/>
                <a:cs typeface="+mn-cs"/>
              </a:rPr>
              <a:t> avec </a:t>
            </a:r>
            <a:r>
              <a:rPr lang="en-US" sz="1000" b="1" kern="1200" dirty="0" err="1" smtClean="0">
                <a:solidFill>
                  <a:schemeClr val="tx1"/>
                </a:solidFill>
                <a:effectLst/>
                <a:latin typeface="+mn-lt"/>
                <a:ea typeface="+mn-ea"/>
                <a:cs typeface="+mn-cs"/>
              </a:rPr>
              <a:t>sa</a:t>
            </a:r>
            <a:r>
              <a:rPr lang="en-US" sz="1000" b="1" kern="1200" dirty="0" smtClean="0">
                <a:solidFill>
                  <a:schemeClr val="tx1"/>
                </a:solidFill>
                <a:effectLst/>
                <a:latin typeface="+mn-lt"/>
                <a:ea typeface="+mn-ea"/>
                <a:cs typeface="+mn-cs"/>
              </a:rPr>
              <a:t> </a:t>
            </a:r>
            <a:r>
              <a:rPr lang="en-US" sz="1000" b="1" kern="1200" dirty="0" err="1" smtClean="0">
                <a:solidFill>
                  <a:schemeClr val="tx1"/>
                </a:solidFill>
                <a:effectLst/>
                <a:latin typeface="+mn-lt"/>
                <a:ea typeface="+mn-ea"/>
                <a:cs typeface="+mn-cs"/>
              </a:rPr>
              <a:t>récente</a:t>
            </a:r>
            <a:r>
              <a:rPr lang="en-US" sz="1000" b="1" kern="1200" dirty="0" smtClean="0">
                <a:solidFill>
                  <a:schemeClr val="tx1"/>
                </a:solidFill>
                <a:effectLst/>
                <a:latin typeface="+mn-lt"/>
                <a:ea typeface="+mn-ea"/>
                <a:cs typeface="+mn-cs"/>
              </a:rPr>
              <a:t> </a:t>
            </a:r>
            <a:r>
              <a:rPr lang="en-US" sz="1000" b="1" kern="1200" dirty="0" err="1" smtClean="0">
                <a:solidFill>
                  <a:schemeClr val="tx1"/>
                </a:solidFill>
                <a:effectLst/>
                <a:latin typeface="+mn-lt"/>
                <a:ea typeface="+mn-ea"/>
                <a:cs typeface="+mn-cs"/>
              </a:rPr>
              <a:t>législation</a:t>
            </a:r>
            <a:r>
              <a:rPr lang="en-US" sz="1000" b="1" kern="1200" dirty="0" smtClean="0">
                <a:solidFill>
                  <a:schemeClr val="tx1"/>
                </a:solidFill>
                <a:effectLst/>
                <a:latin typeface="+mn-lt"/>
                <a:ea typeface="+mn-ea"/>
                <a:cs typeface="+mn-cs"/>
              </a:rPr>
              <a:t> de 2016</a:t>
            </a:r>
            <a:r>
              <a:rPr lang="en-US" sz="1000" kern="1200" dirty="0" smtClean="0">
                <a:solidFill>
                  <a:schemeClr val="tx1"/>
                </a:solidFill>
                <a:effectLst/>
                <a:latin typeface="+mn-lt"/>
                <a:ea typeface="+mn-ea"/>
                <a:cs typeface="+mn-cs"/>
              </a:rPr>
              <a:t> sur le </a:t>
            </a:r>
            <a:r>
              <a:rPr lang="en-US" sz="1000" kern="1200" dirty="0" err="1" smtClean="0">
                <a:solidFill>
                  <a:schemeClr val="tx1"/>
                </a:solidFill>
                <a:effectLst/>
                <a:latin typeface="+mn-lt"/>
                <a:ea typeface="+mn-ea"/>
                <a:cs typeface="+mn-cs"/>
              </a:rPr>
              <a:t>trajet</a:t>
            </a:r>
            <a:r>
              <a:rPr lang="en-US" sz="1000" kern="1200" dirty="0" smtClean="0">
                <a:solidFill>
                  <a:schemeClr val="tx1"/>
                </a:solidFill>
                <a:effectLst/>
                <a:latin typeface="+mn-lt"/>
                <a:ea typeface="+mn-ea"/>
                <a:cs typeface="+mn-cs"/>
              </a:rPr>
              <a:t> de </a:t>
            </a:r>
            <a:r>
              <a:rPr lang="en-US" sz="1000" kern="1200" dirty="0" err="1" smtClean="0">
                <a:solidFill>
                  <a:schemeClr val="tx1"/>
                </a:solidFill>
                <a:effectLst/>
                <a:latin typeface="+mn-lt"/>
                <a:ea typeface="+mn-ea"/>
                <a:cs typeface="+mn-cs"/>
              </a:rPr>
              <a:t>réintégration</a:t>
            </a:r>
            <a:r>
              <a:rPr lang="en-US" sz="1000" kern="1200" dirty="0" smtClean="0">
                <a:solidFill>
                  <a:schemeClr val="tx1"/>
                </a:solidFill>
                <a:effectLst/>
                <a:latin typeface="+mn-lt"/>
                <a:ea typeface="+mn-ea"/>
                <a:cs typeface="+mn-cs"/>
              </a:rPr>
              <a:t> des </a:t>
            </a:r>
            <a:r>
              <a:rPr lang="en-US" sz="1000" kern="1200" dirty="0" err="1" smtClean="0">
                <a:solidFill>
                  <a:schemeClr val="tx1"/>
                </a:solidFill>
                <a:effectLst/>
                <a:latin typeface="+mn-lt"/>
                <a:ea typeface="+mn-ea"/>
                <a:cs typeface="+mn-cs"/>
              </a:rPr>
              <a:t>travailleurs</a:t>
            </a:r>
            <a:r>
              <a:rPr lang="en-US" sz="1000" kern="1200" dirty="0" smtClean="0">
                <a:solidFill>
                  <a:schemeClr val="tx1"/>
                </a:solidFill>
                <a:effectLst/>
                <a:latin typeface="+mn-lt"/>
                <a:ea typeface="+mn-ea"/>
                <a:cs typeface="+mn-cs"/>
              </a:rPr>
              <a:t> en </a:t>
            </a:r>
            <a:r>
              <a:rPr lang="en-US" sz="1000" kern="1200" dirty="0" err="1" smtClean="0">
                <a:solidFill>
                  <a:schemeClr val="tx1"/>
                </a:solidFill>
                <a:effectLst/>
                <a:latin typeface="+mn-lt"/>
                <a:ea typeface="+mn-ea"/>
                <a:cs typeface="+mn-cs"/>
              </a:rPr>
              <a:t>incapacité</a:t>
            </a:r>
            <a:r>
              <a:rPr lang="en-US" sz="1000" kern="1200" dirty="0" smtClean="0">
                <a:solidFill>
                  <a:schemeClr val="tx1"/>
                </a:solidFill>
                <a:effectLst/>
                <a:latin typeface="+mn-lt"/>
                <a:ea typeface="+mn-ea"/>
                <a:cs typeface="+mn-cs"/>
              </a:rPr>
              <a:t> de travail se </a:t>
            </a:r>
            <a:r>
              <a:rPr lang="en-US" sz="1000" kern="1200" dirty="0" err="1" smtClean="0">
                <a:solidFill>
                  <a:schemeClr val="tx1"/>
                </a:solidFill>
                <a:effectLst/>
                <a:latin typeface="+mn-lt"/>
                <a:ea typeface="+mn-ea"/>
                <a:cs typeface="+mn-cs"/>
              </a:rPr>
              <a:t>rapproche</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tant</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soi</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peu</a:t>
            </a:r>
            <a:r>
              <a:rPr lang="en-US" sz="1000" kern="1200" dirty="0" smtClean="0">
                <a:solidFill>
                  <a:schemeClr val="tx1"/>
                </a:solidFill>
                <a:effectLst/>
                <a:latin typeface="+mn-lt"/>
                <a:ea typeface="+mn-ea"/>
                <a:cs typeface="+mn-cs"/>
              </a:rPr>
              <a:t> du </a:t>
            </a:r>
            <a:r>
              <a:rPr lang="en-US" sz="1000" kern="1200" dirty="0" err="1" smtClean="0">
                <a:solidFill>
                  <a:schemeClr val="tx1"/>
                </a:solidFill>
                <a:effectLst/>
                <a:latin typeface="+mn-lt"/>
                <a:ea typeface="+mn-ea"/>
                <a:cs typeface="+mn-cs"/>
              </a:rPr>
              <a:t>groupe</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précédent</a:t>
            </a:r>
            <a:r>
              <a:rPr lang="en-US" sz="10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3E66A5D-0832-284E-8D04-F3ED2E67BB6A}" type="slidenum">
              <a:rPr lang="nl-NL" smtClean="0"/>
              <a:t>22</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200" dirty="0" smtClean="0"/>
          </a:p>
        </p:txBody>
      </p:sp>
      <p:sp>
        <p:nvSpPr>
          <p:cNvPr id="4" name="Slide Number Placeholder 3"/>
          <p:cNvSpPr>
            <a:spLocks noGrp="1"/>
          </p:cNvSpPr>
          <p:nvPr>
            <p:ph type="sldNum" sz="quarter" idx="10"/>
          </p:nvPr>
        </p:nvSpPr>
        <p:spPr/>
        <p:txBody>
          <a:bodyPr/>
          <a:lstStyle/>
          <a:p>
            <a:fld id="{43E66A5D-0832-284E-8D04-F3ED2E67BB6A}" type="slidenum">
              <a:rPr lang="nl-NL" smtClean="0"/>
              <a:t>3</a:t>
            </a:fld>
            <a:endParaRPr lang="nl-NL"/>
          </a:p>
        </p:txBody>
      </p:sp>
    </p:spTree>
    <p:extLst>
      <p:ext uri="{BB962C8B-B14F-4D97-AF65-F5344CB8AC3E}">
        <p14:creationId xmlns:p14="http://schemas.microsoft.com/office/powerpoint/2010/main" val="163766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000" b="1" dirty="0" smtClean="0"/>
              <a:t>Au vu de</a:t>
            </a:r>
            <a:r>
              <a:rPr lang="fr-BE" sz="1000" b="1" baseline="0" dirty="0" smtClean="0"/>
              <a:t> ce qui se passe en SST et retour au travail en Europe, ainsi que d’après les résultats de l’enquête auprès des MDT: on peut tirer les leçons suivantes:</a:t>
            </a:r>
            <a:endParaRPr lang="fr-BE" sz="1000" b="1" dirty="0" smtClean="0"/>
          </a:p>
          <a:p>
            <a:pPr marL="0" indent="0">
              <a:buFont typeface="Arial" pitchFamily="34" charset="0"/>
              <a:buNone/>
            </a:pPr>
            <a:r>
              <a:rPr lang="fr-BE" sz="1000" dirty="0" smtClean="0"/>
              <a:t>Il y a une influence positive de l’Europe</a:t>
            </a:r>
          </a:p>
          <a:p>
            <a:pPr marL="0" lvl="1" indent="0">
              <a:buFont typeface="Arial" pitchFamily="34" charset="0"/>
              <a:buNone/>
            </a:pPr>
            <a:r>
              <a:rPr lang="fr-BE" sz="1000" dirty="0" smtClean="0"/>
              <a:t>Malgré tout,</a:t>
            </a:r>
            <a:r>
              <a:rPr lang="fr-BE" sz="1000" baseline="0" dirty="0" smtClean="0"/>
              <a:t> le c</a:t>
            </a:r>
            <a:r>
              <a:rPr lang="fr-BE" sz="1000" dirty="0" smtClean="0"/>
              <a:t>ontexte de SST est encore difficile dans l’UE</a:t>
            </a:r>
          </a:p>
          <a:p>
            <a:pPr marL="0" lvl="1" indent="0">
              <a:buFont typeface="Arial" pitchFamily="34" charset="0"/>
              <a:buNone/>
            </a:pPr>
            <a:r>
              <a:rPr lang="fr-BE" sz="1000" dirty="0" smtClean="0"/>
              <a:t>Mais on sai</a:t>
            </a:r>
            <a:r>
              <a:rPr lang="fr-BE" sz="1000" baseline="0" dirty="0" smtClean="0"/>
              <a:t>t que le r</a:t>
            </a:r>
            <a:r>
              <a:rPr lang="fr-BE" sz="1000" dirty="0" smtClean="0"/>
              <a:t>etour sur investissement des mesures de SST est positif </a:t>
            </a:r>
          </a:p>
          <a:p>
            <a:pPr marL="0" lvl="1" indent="0">
              <a:buFont typeface="Arial" pitchFamily="34" charset="0"/>
              <a:buNone/>
            </a:pPr>
            <a:r>
              <a:rPr lang="fr-BE" sz="1000" dirty="0" smtClean="0"/>
              <a:t>On est confronté à un </a:t>
            </a:r>
            <a:r>
              <a:rPr lang="fr-BE" sz="1000" b="1" dirty="0" smtClean="0"/>
              <a:t>c</a:t>
            </a:r>
            <a:r>
              <a:rPr lang="nl-BE" sz="1000" b="1" dirty="0" err="1" smtClean="0"/>
              <a:t>ontexte</a:t>
            </a:r>
            <a:r>
              <a:rPr lang="nl-BE" sz="1000" b="1" dirty="0" smtClean="0"/>
              <a:t> en </a:t>
            </a:r>
            <a:r>
              <a:rPr lang="nl-BE" sz="1000" b="1" dirty="0" err="1" smtClean="0"/>
              <a:t>mutation</a:t>
            </a:r>
            <a:r>
              <a:rPr lang="nl-BE" sz="1000" dirty="0" smtClean="0"/>
              <a:t>:</a:t>
            </a:r>
          </a:p>
          <a:p>
            <a:pPr lvl="1">
              <a:buFontTx/>
              <a:buChar char="-"/>
            </a:pPr>
            <a:r>
              <a:rPr lang="nl-BE" sz="1000" dirty="0" smtClean="0"/>
              <a:t> </a:t>
            </a:r>
            <a:r>
              <a:rPr lang="nl-BE" sz="1000" dirty="0" err="1" smtClean="0"/>
              <a:t>Situation</a:t>
            </a:r>
            <a:r>
              <a:rPr lang="nl-BE" sz="1000" dirty="0" smtClean="0"/>
              <a:t> </a:t>
            </a:r>
            <a:r>
              <a:rPr lang="nl-BE" sz="1000" dirty="0" err="1" smtClean="0"/>
              <a:t>économique</a:t>
            </a:r>
            <a:r>
              <a:rPr lang="nl-BE" sz="1000" dirty="0" smtClean="0"/>
              <a:t> en </a:t>
            </a:r>
            <a:r>
              <a:rPr lang="nl-BE" sz="1000" dirty="0" err="1" smtClean="0"/>
              <a:t>transition</a:t>
            </a:r>
            <a:r>
              <a:rPr lang="nl-BE" sz="1000" dirty="0" smtClean="0"/>
              <a:t> (</a:t>
            </a:r>
            <a:r>
              <a:rPr lang="nl-BE" sz="1000" dirty="0" err="1" smtClean="0"/>
              <a:t>moins</a:t>
            </a:r>
            <a:r>
              <a:rPr lang="nl-BE" sz="1000" baseline="0" dirty="0" smtClean="0"/>
              <a:t> </a:t>
            </a:r>
            <a:r>
              <a:rPr lang="nl-BE" sz="1000" baseline="0" dirty="0" err="1" smtClean="0"/>
              <a:t>d’industrie</a:t>
            </a:r>
            <a:r>
              <a:rPr lang="nl-BE" sz="1000" baseline="0" dirty="0" smtClean="0"/>
              <a:t> et plus de services)</a:t>
            </a:r>
            <a:endParaRPr lang="nl-BE" sz="1000" dirty="0" smtClean="0"/>
          </a:p>
          <a:p>
            <a:pPr lvl="1">
              <a:buFontTx/>
              <a:buChar char="-"/>
            </a:pPr>
            <a:r>
              <a:rPr lang="nl-BE" sz="1000" dirty="0" smtClean="0"/>
              <a:t> </a:t>
            </a:r>
            <a:r>
              <a:rPr lang="nl-BE" sz="1000" dirty="0" err="1" smtClean="0"/>
              <a:t>Vieillissement</a:t>
            </a:r>
            <a:r>
              <a:rPr lang="nl-BE" sz="1000" dirty="0" smtClean="0"/>
              <a:t> de la </a:t>
            </a:r>
            <a:r>
              <a:rPr lang="nl-BE" sz="1000" dirty="0" err="1" smtClean="0"/>
              <a:t>population</a:t>
            </a:r>
            <a:r>
              <a:rPr lang="nl-BE" sz="1000" dirty="0" smtClean="0"/>
              <a:t> </a:t>
            </a:r>
            <a:r>
              <a:rPr lang="nl-BE" sz="1000" dirty="0" err="1" smtClean="0"/>
              <a:t>active</a:t>
            </a:r>
            <a:endParaRPr lang="nl-BE" sz="1000" dirty="0" smtClean="0"/>
          </a:p>
          <a:p>
            <a:pPr lvl="1">
              <a:buFontTx/>
              <a:buChar char="-"/>
            </a:pPr>
            <a:r>
              <a:rPr lang="nl-BE" sz="1000" dirty="0" smtClean="0"/>
              <a:t> Modes de </a:t>
            </a:r>
            <a:r>
              <a:rPr lang="nl-BE" sz="1000" dirty="0" err="1" smtClean="0"/>
              <a:t>travail</a:t>
            </a:r>
            <a:r>
              <a:rPr lang="nl-BE" sz="1000" dirty="0" smtClean="0"/>
              <a:t> en </a:t>
            </a:r>
            <a:r>
              <a:rPr lang="nl-BE" sz="1000" dirty="0" err="1" smtClean="0"/>
              <a:t>évolution</a:t>
            </a:r>
            <a:r>
              <a:rPr lang="nl-BE" sz="1000" dirty="0" smtClean="0"/>
              <a:t> constante</a:t>
            </a:r>
          </a:p>
          <a:p>
            <a:pPr lvl="1">
              <a:buFontTx/>
              <a:buChar char="-"/>
            </a:pPr>
            <a:r>
              <a:rPr lang="nl-BE" sz="1000" dirty="0" smtClean="0"/>
              <a:t> Pénurie de </a:t>
            </a:r>
            <a:r>
              <a:rPr lang="nl-BE" sz="1000" dirty="0" err="1" smtClean="0"/>
              <a:t>médecins</a:t>
            </a:r>
            <a:r>
              <a:rPr lang="nl-BE" sz="1000" dirty="0" smtClean="0"/>
              <a:t> du </a:t>
            </a:r>
            <a:r>
              <a:rPr lang="nl-BE" sz="1000" dirty="0" err="1" smtClean="0"/>
              <a:t>travail</a:t>
            </a:r>
            <a:endParaRPr lang="nl-BE" sz="1000" dirty="0" smtClean="0"/>
          </a:p>
          <a:p>
            <a:pPr lvl="0">
              <a:buFontTx/>
              <a:buNone/>
            </a:pPr>
            <a:r>
              <a:rPr lang="nl-BE" sz="1000" dirty="0" err="1" smtClean="0"/>
              <a:t>Souhait</a:t>
            </a:r>
            <a:r>
              <a:rPr lang="nl-BE" sz="1000" dirty="0" smtClean="0"/>
              <a:t> </a:t>
            </a:r>
            <a:r>
              <a:rPr lang="fr-BE" sz="1000" b="1" kern="1200" dirty="0" smtClean="0">
                <a:solidFill>
                  <a:schemeClr val="tx1"/>
                </a:solidFill>
                <a:effectLst/>
                <a:latin typeface="+mn-lt"/>
                <a:ea typeface="+mn-ea"/>
                <a:cs typeface="+mn-cs"/>
              </a:rPr>
              <a:t>des médecins du travail dans l’enquête de donner plus de valeur ajoutée à leurs activités afin d’être reconnus auprès des entreprises, </a:t>
            </a:r>
            <a:r>
              <a:rPr lang="fr-BE" sz="1000" b="0" kern="1200" dirty="0" smtClean="0">
                <a:solidFill>
                  <a:schemeClr val="tx1"/>
                </a:solidFill>
                <a:effectLst/>
                <a:latin typeface="+mn-lt"/>
                <a:ea typeface="+mn-ea"/>
                <a:cs typeface="+mn-cs"/>
              </a:rPr>
              <a:t>de leur rendre plus de légitimité et de rendre ce métier attractif auprès des médecins</a:t>
            </a:r>
            <a:br>
              <a:rPr lang="fr-BE" sz="1000" b="0" kern="1200" dirty="0" smtClean="0">
                <a:solidFill>
                  <a:schemeClr val="tx1"/>
                </a:solidFill>
                <a:effectLst/>
                <a:latin typeface="+mn-lt"/>
                <a:ea typeface="+mn-ea"/>
                <a:cs typeface="+mn-cs"/>
              </a:rPr>
            </a:br>
            <a:r>
              <a:rPr lang="nl-BE" sz="1000" dirty="0" smtClean="0"/>
              <a:t>et </a:t>
            </a:r>
            <a:r>
              <a:rPr lang="nl-BE" sz="1000" dirty="0" err="1" smtClean="0"/>
              <a:t>donc</a:t>
            </a:r>
            <a:r>
              <a:rPr lang="nl-BE" sz="1000" dirty="0" smtClean="0"/>
              <a:t> </a:t>
            </a:r>
            <a:r>
              <a:rPr lang="nl-BE" sz="1000" dirty="0" err="1" smtClean="0"/>
              <a:t>besoin</a:t>
            </a:r>
            <a:r>
              <a:rPr lang="nl-BE" sz="1000" dirty="0" smtClean="0"/>
              <a:t> de </a:t>
            </a:r>
            <a:r>
              <a:rPr lang="nl-BE" sz="1000" dirty="0" err="1" smtClean="0"/>
              <a:t>libérer</a:t>
            </a:r>
            <a:r>
              <a:rPr lang="nl-BE" sz="1000" dirty="0" smtClean="0"/>
              <a:t> du </a:t>
            </a:r>
            <a:r>
              <a:rPr lang="nl-BE" sz="1000" dirty="0" err="1" smtClean="0"/>
              <a:t>temps</a:t>
            </a:r>
            <a:r>
              <a:rPr lang="nl-BE" sz="1000" dirty="0" smtClean="0"/>
              <a:t> pour </a:t>
            </a:r>
            <a:r>
              <a:rPr lang="nl-BE" sz="1000" dirty="0" err="1" smtClean="0"/>
              <a:t>réorienter</a:t>
            </a:r>
            <a:r>
              <a:rPr lang="nl-BE" sz="1000" dirty="0" smtClean="0"/>
              <a:t> </a:t>
            </a:r>
            <a:r>
              <a:rPr lang="nl-BE" sz="1000" dirty="0" err="1" smtClean="0"/>
              <a:t>leurs</a:t>
            </a:r>
            <a:r>
              <a:rPr lang="nl-BE" sz="1000" dirty="0" smtClean="0"/>
              <a:t> </a:t>
            </a:r>
            <a:r>
              <a:rPr lang="nl-BE" sz="1000" dirty="0" err="1" smtClean="0"/>
              <a:t>tâches</a:t>
            </a:r>
            <a:r>
              <a:rPr lang="nl-BE" sz="1000" dirty="0" smtClean="0"/>
              <a:t>.</a:t>
            </a:r>
            <a:endParaRPr lang="fr-BE" sz="1000" b="0" kern="1200" dirty="0" smtClean="0">
              <a:solidFill>
                <a:schemeClr val="tx1"/>
              </a:solidFill>
              <a:effectLst/>
              <a:latin typeface="+mn-lt"/>
              <a:ea typeface="+mn-ea"/>
              <a:cs typeface="+mn-cs"/>
            </a:endParaRPr>
          </a:p>
          <a:p>
            <a:pPr lvl="1">
              <a:buFontTx/>
              <a:buChar char="-"/>
            </a:pPr>
            <a:endParaRPr lang="nl-BE"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sz="1000" b="1" dirty="0" smtClean="0">
                <a:solidFill>
                  <a:srgbClr val="000099"/>
                </a:solidFill>
              </a:rPr>
              <a:t>Il y a donc un besoin de changement de paradigme </a:t>
            </a:r>
            <a:r>
              <a:rPr lang="fr-BE" sz="1000" dirty="0" smtClean="0"/>
              <a:t>dans la SST.</a:t>
            </a:r>
          </a:p>
          <a:p>
            <a:pPr marL="0" marR="0" indent="0" algn="l" defTabSz="914400" rtl="0" eaLnBrk="1" fontAlgn="auto" latinLnBrk="0" hangingPunct="1">
              <a:lnSpc>
                <a:spcPct val="100000"/>
              </a:lnSpc>
              <a:spcBef>
                <a:spcPts val="0"/>
              </a:spcBef>
              <a:spcAft>
                <a:spcPts val="0"/>
              </a:spcAft>
              <a:buClrTx/>
              <a:buSzTx/>
              <a:buFontTx/>
              <a:buNone/>
              <a:tabLst/>
              <a:defRPr/>
            </a:pPr>
            <a:r>
              <a:rPr lang="fr-BE" sz="1000" dirty="0" smtClean="0"/>
              <a:t>Les recommandations suivantes  s</a:t>
            </a:r>
            <a:r>
              <a:rPr lang="fr-BE" sz="1000" kern="1200" dirty="0" smtClean="0">
                <a:solidFill>
                  <a:schemeClr val="tx1"/>
                </a:solidFill>
                <a:effectLst/>
                <a:latin typeface="+mn-lt"/>
                <a:ea typeface="+mn-ea"/>
                <a:cs typeface="+mn-cs"/>
              </a:rPr>
              <a:t>ont des suggestions qui permettraient de s’adapter au contexte général de la SST en mutation. Elles concernent principalement l’aspect santé au travail des SEPPT.</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23</a:t>
            </a:fld>
            <a:endParaRPr lang="nl-NL"/>
          </a:p>
        </p:txBody>
      </p:sp>
    </p:spTree>
    <p:extLst>
      <p:ext uri="{BB962C8B-B14F-4D97-AF65-F5344CB8AC3E}">
        <p14:creationId xmlns:p14="http://schemas.microsoft.com/office/powerpoint/2010/main" val="405493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000" b="1" dirty="0" smtClean="0"/>
              <a:t>Au vu de</a:t>
            </a:r>
            <a:r>
              <a:rPr lang="fr-BE" sz="1000" b="1" baseline="0" dirty="0" smtClean="0"/>
              <a:t> ce qui se passe en SST et retour au travail en Europe, ainsi que d’après les résultats de l’enquête auprès des MDT: on peut tirer les leçons suivantes:</a:t>
            </a:r>
            <a:endParaRPr lang="fr-BE" sz="1000" b="1" dirty="0" smtClean="0"/>
          </a:p>
          <a:p>
            <a:pPr marL="171450" indent="-171450">
              <a:buFont typeface="Arial" pitchFamily="34" charset="0"/>
              <a:buChar char="•"/>
            </a:pPr>
            <a:r>
              <a:rPr lang="fr-BE" sz="1000" dirty="0" smtClean="0"/>
              <a:t>Il y a une influence positive de l’Europe</a:t>
            </a:r>
          </a:p>
          <a:p>
            <a:pPr marL="171450" lvl="1" indent="-171450">
              <a:buFont typeface="Arial" pitchFamily="34" charset="0"/>
              <a:buChar char="•"/>
            </a:pPr>
            <a:r>
              <a:rPr lang="fr-BE" sz="1000" dirty="0" smtClean="0"/>
              <a:t>Malgré tout,</a:t>
            </a:r>
            <a:r>
              <a:rPr lang="fr-BE" sz="1000" baseline="0" dirty="0" smtClean="0"/>
              <a:t> le c</a:t>
            </a:r>
            <a:r>
              <a:rPr lang="fr-BE" sz="1000" dirty="0" smtClean="0"/>
              <a:t>ontexte de SST est encore difficile dans l’UE</a:t>
            </a:r>
          </a:p>
          <a:p>
            <a:pPr marL="171450" lvl="1" indent="-171450">
              <a:buFont typeface="Arial" pitchFamily="34" charset="0"/>
              <a:buChar char="•"/>
            </a:pPr>
            <a:r>
              <a:rPr lang="fr-BE" sz="1000" dirty="0" smtClean="0"/>
              <a:t>Mais on sai</a:t>
            </a:r>
            <a:r>
              <a:rPr lang="fr-BE" sz="1000" baseline="0" dirty="0" smtClean="0"/>
              <a:t>t que le r</a:t>
            </a:r>
            <a:r>
              <a:rPr lang="fr-BE" sz="1000" dirty="0" smtClean="0"/>
              <a:t>etour sur investissement des mesures de SST est positif </a:t>
            </a:r>
          </a:p>
          <a:p>
            <a:pPr marL="171450" lvl="1" indent="-171450">
              <a:buFont typeface="Arial" pitchFamily="34" charset="0"/>
              <a:buChar char="•"/>
            </a:pPr>
            <a:r>
              <a:rPr lang="fr-BE" sz="1000" dirty="0" smtClean="0"/>
              <a:t>On est confronté à un </a:t>
            </a:r>
            <a:r>
              <a:rPr lang="fr-BE" sz="1000" b="1" dirty="0" smtClean="0"/>
              <a:t>c</a:t>
            </a:r>
            <a:r>
              <a:rPr lang="nl-BE" sz="1000" b="1" dirty="0" err="1" smtClean="0"/>
              <a:t>ontexte</a:t>
            </a:r>
            <a:r>
              <a:rPr lang="nl-BE" sz="1000" b="1" dirty="0" smtClean="0"/>
              <a:t> en </a:t>
            </a:r>
            <a:r>
              <a:rPr lang="nl-BE" sz="1000" b="1" dirty="0" err="1" smtClean="0"/>
              <a:t>mutation</a:t>
            </a:r>
            <a:r>
              <a:rPr lang="nl-BE" sz="1000" dirty="0" smtClean="0"/>
              <a:t>:</a:t>
            </a:r>
          </a:p>
          <a:p>
            <a:pPr lvl="1">
              <a:buFontTx/>
              <a:buChar char="-"/>
            </a:pPr>
            <a:r>
              <a:rPr lang="nl-BE" sz="1000" dirty="0" smtClean="0"/>
              <a:t> </a:t>
            </a:r>
            <a:r>
              <a:rPr lang="nl-BE" sz="1000" dirty="0" err="1" smtClean="0"/>
              <a:t>Situation</a:t>
            </a:r>
            <a:r>
              <a:rPr lang="nl-BE" sz="1000" dirty="0" smtClean="0"/>
              <a:t> </a:t>
            </a:r>
            <a:r>
              <a:rPr lang="nl-BE" sz="1000" dirty="0" err="1" smtClean="0"/>
              <a:t>économique</a:t>
            </a:r>
            <a:r>
              <a:rPr lang="nl-BE" sz="1000" dirty="0" smtClean="0"/>
              <a:t> en </a:t>
            </a:r>
            <a:r>
              <a:rPr lang="nl-BE" sz="1000" dirty="0" err="1" smtClean="0"/>
              <a:t>transition</a:t>
            </a:r>
            <a:r>
              <a:rPr lang="nl-BE" sz="1000" dirty="0" smtClean="0"/>
              <a:t> (</a:t>
            </a:r>
            <a:r>
              <a:rPr lang="nl-BE" sz="1000" dirty="0" err="1" smtClean="0"/>
              <a:t>moins</a:t>
            </a:r>
            <a:r>
              <a:rPr lang="nl-BE" sz="1000" baseline="0" dirty="0" smtClean="0"/>
              <a:t> </a:t>
            </a:r>
            <a:r>
              <a:rPr lang="nl-BE" sz="1000" baseline="0" dirty="0" err="1" smtClean="0"/>
              <a:t>d’industrie</a:t>
            </a:r>
            <a:r>
              <a:rPr lang="nl-BE" sz="1000" baseline="0" dirty="0" smtClean="0"/>
              <a:t> et plus de services)</a:t>
            </a:r>
            <a:endParaRPr lang="nl-BE" sz="1000" dirty="0" smtClean="0"/>
          </a:p>
          <a:p>
            <a:pPr lvl="1">
              <a:buFontTx/>
              <a:buChar char="-"/>
            </a:pPr>
            <a:r>
              <a:rPr lang="nl-BE" sz="1000" dirty="0" smtClean="0"/>
              <a:t> </a:t>
            </a:r>
            <a:r>
              <a:rPr lang="nl-BE" sz="1000" dirty="0" err="1" smtClean="0"/>
              <a:t>Vieillissement</a:t>
            </a:r>
            <a:r>
              <a:rPr lang="nl-BE" sz="1000" dirty="0" smtClean="0"/>
              <a:t> de la </a:t>
            </a:r>
            <a:r>
              <a:rPr lang="nl-BE" sz="1000" dirty="0" err="1" smtClean="0"/>
              <a:t>population</a:t>
            </a:r>
            <a:r>
              <a:rPr lang="nl-BE" sz="1000" dirty="0" smtClean="0"/>
              <a:t> </a:t>
            </a:r>
            <a:r>
              <a:rPr lang="nl-BE" sz="1000" dirty="0" err="1" smtClean="0"/>
              <a:t>active</a:t>
            </a:r>
            <a:endParaRPr lang="nl-BE" sz="1000" dirty="0" smtClean="0"/>
          </a:p>
          <a:p>
            <a:pPr lvl="1">
              <a:buFontTx/>
              <a:buChar char="-"/>
            </a:pPr>
            <a:r>
              <a:rPr lang="nl-BE" sz="1000" dirty="0" smtClean="0"/>
              <a:t> Modes de </a:t>
            </a:r>
            <a:r>
              <a:rPr lang="nl-BE" sz="1000" dirty="0" err="1" smtClean="0"/>
              <a:t>travail</a:t>
            </a:r>
            <a:r>
              <a:rPr lang="nl-BE" sz="1000" dirty="0" smtClean="0"/>
              <a:t> en </a:t>
            </a:r>
            <a:r>
              <a:rPr lang="nl-BE" sz="1000" dirty="0" err="1" smtClean="0"/>
              <a:t>évolution</a:t>
            </a:r>
            <a:r>
              <a:rPr lang="nl-BE" sz="1000" dirty="0" smtClean="0"/>
              <a:t> constante</a:t>
            </a:r>
          </a:p>
          <a:p>
            <a:pPr lvl="1">
              <a:buFontTx/>
              <a:buChar char="-"/>
            </a:pPr>
            <a:r>
              <a:rPr lang="nl-BE" sz="1000" dirty="0" smtClean="0"/>
              <a:t> Pénurie de </a:t>
            </a:r>
            <a:r>
              <a:rPr lang="nl-BE" sz="1000" dirty="0" err="1" smtClean="0"/>
              <a:t>médecins</a:t>
            </a:r>
            <a:r>
              <a:rPr lang="nl-BE" sz="1000" dirty="0" smtClean="0"/>
              <a:t> du </a:t>
            </a:r>
            <a:r>
              <a:rPr lang="nl-BE" sz="1000" dirty="0" err="1" smtClean="0"/>
              <a:t>travail</a:t>
            </a:r>
            <a:endParaRPr lang="nl-BE" sz="1000" dirty="0" smtClean="0"/>
          </a:p>
          <a:p>
            <a:pPr marL="171450" lvl="0" indent="-171450">
              <a:buFont typeface="Arial" pitchFamily="34" charset="0"/>
              <a:buChar char="•"/>
            </a:pPr>
            <a:r>
              <a:rPr lang="nl-BE" sz="1000" dirty="0" err="1" smtClean="0"/>
              <a:t>Souhait</a:t>
            </a:r>
            <a:r>
              <a:rPr lang="nl-BE" sz="1000" dirty="0" smtClean="0"/>
              <a:t> </a:t>
            </a:r>
            <a:r>
              <a:rPr lang="fr-BE" sz="1000" b="1" kern="1200" dirty="0" smtClean="0">
                <a:solidFill>
                  <a:schemeClr val="tx1"/>
                </a:solidFill>
                <a:effectLst/>
                <a:latin typeface="+mn-lt"/>
                <a:ea typeface="+mn-ea"/>
                <a:cs typeface="+mn-cs"/>
              </a:rPr>
              <a:t>des médecins du travail dans l’enquête de donner plus de valeur ajoutée à leurs activités afin d’être reconnus auprès des entreprises, </a:t>
            </a:r>
            <a:r>
              <a:rPr lang="fr-BE" sz="1000" b="0" kern="1200" dirty="0" smtClean="0">
                <a:solidFill>
                  <a:schemeClr val="tx1"/>
                </a:solidFill>
                <a:effectLst/>
                <a:latin typeface="+mn-lt"/>
                <a:ea typeface="+mn-ea"/>
                <a:cs typeface="+mn-cs"/>
              </a:rPr>
              <a:t>de leur rendre plus de légitimité et de rendre ce métier attractif auprès des médecins</a:t>
            </a:r>
            <a:br>
              <a:rPr lang="fr-BE" sz="1000" b="0" kern="1200" dirty="0" smtClean="0">
                <a:solidFill>
                  <a:schemeClr val="tx1"/>
                </a:solidFill>
                <a:effectLst/>
                <a:latin typeface="+mn-lt"/>
                <a:ea typeface="+mn-ea"/>
                <a:cs typeface="+mn-cs"/>
              </a:rPr>
            </a:br>
            <a:r>
              <a:rPr lang="nl-BE" sz="1000" dirty="0" smtClean="0"/>
              <a:t>et </a:t>
            </a:r>
            <a:r>
              <a:rPr lang="nl-BE" sz="1000" dirty="0" err="1" smtClean="0"/>
              <a:t>donc</a:t>
            </a:r>
            <a:r>
              <a:rPr lang="nl-BE" sz="1000" dirty="0" smtClean="0"/>
              <a:t> </a:t>
            </a:r>
            <a:r>
              <a:rPr lang="nl-BE" sz="1000" dirty="0" err="1" smtClean="0"/>
              <a:t>besoin</a:t>
            </a:r>
            <a:r>
              <a:rPr lang="nl-BE" sz="1000" dirty="0" smtClean="0"/>
              <a:t> de </a:t>
            </a:r>
            <a:r>
              <a:rPr lang="nl-BE" sz="1000" dirty="0" err="1" smtClean="0"/>
              <a:t>libérer</a:t>
            </a:r>
            <a:r>
              <a:rPr lang="nl-BE" sz="1000" dirty="0" smtClean="0"/>
              <a:t> du </a:t>
            </a:r>
            <a:r>
              <a:rPr lang="nl-BE" sz="1000" dirty="0" err="1" smtClean="0"/>
              <a:t>temps</a:t>
            </a:r>
            <a:r>
              <a:rPr lang="nl-BE" sz="1000" dirty="0" smtClean="0"/>
              <a:t> pour </a:t>
            </a:r>
            <a:r>
              <a:rPr lang="nl-BE" sz="1000" dirty="0" err="1" smtClean="0"/>
              <a:t>réorienter</a:t>
            </a:r>
            <a:r>
              <a:rPr lang="nl-BE" sz="1000" dirty="0" smtClean="0"/>
              <a:t> </a:t>
            </a:r>
            <a:r>
              <a:rPr lang="nl-BE" sz="1000" dirty="0" err="1" smtClean="0"/>
              <a:t>leurs</a:t>
            </a:r>
            <a:r>
              <a:rPr lang="nl-BE" sz="1000" dirty="0" smtClean="0"/>
              <a:t> </a:t>
            </a:r>
            <a:r>
              <a:rPr lang="nl-BE" sz="1000" dirty="0" err="1" smtClean="0"/>
              <a:t>tâches</a:t>
            </a:r>
            <a:r>
              <a:rPr lang="nl-BE" sz="1000" dirty="0" smtClean="0"/>
              <a:t>.</a:t>
            </a:r>
            <a:endParaRPr lang="fr-BE" sz="1000" b="0" kern="1200" dirty="0" smtClean="0">
              <a:solidFill>
                <a:schemeClr val="tx1"/>
              </a:solidFill>
              <a:effectLst/>
              <a:latin typeface="+mn-lt"/>
              <a:ea typeface="+mn-ea"/>
              <a:cs typeface="+mn-cs"/>
            </a:endParaRPr>
          </a:p>
          <a:p>
            <a:pPr lvl="1">
              <a:buFontTx/>
              <a:buChar char="-"/>
            </a:pPr>
            <a:endParaRPr lang="nl-BE" sz="1000" dirty="0" smtClean="0"/>
          </a:p>
        </p:txBody>
      </p:sp>
      <p:sp>
        <p:nvSpPr>
          <p:cNvPr id="4" name="Slide Number Placeholder 3"/>
          <p:cNvSpPr>
            <a:spLocks noGrp="1"/>
          </p:cNvSpPr>
          <p:nvPr>
            <p:ph type="sldNum" sz="quarter" idx="10"/>
          </p:nvPr>
        </p:nvSpPr>
        <p:spPr/>
        <p:txBody>
          <a:bodyPr/>
          <a:lstStyle/>
          <a:p>
            <a:fld id="{43E66A5D-0832-284E-8D04-F3ED2E67BB6A}" type="slidenum">
              <a:rPr lang="nl-NL" smtClean="0"/>
              <a:t>24</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smtClean="0">
                <a:solidFill>
                  <a:srgbClr val="000099"/>
                </a:solidFill>
              </a:rPr>
              <a:t>Il y a donc un besoin de changement de paradigme </a:t>
            </a:r>
            <a:r>
              <a:rPr lang="fr-BE" sz="1200" dirty="0" smtClean="0"/>
              <a:t>dans la SST:</a:t>
            </a:r>
            <a:r>
              <a:rPr lang="fr-BE" sz="1200" baseline="0" dirty="0" smtClean="0"/>
              <a:t> « </a:t>
            </a:r>
            <a:r>
              <a:rPr lang="fr-BE" sz="1200" b="1" baseline="0" dirty="0" smtClean="0"/>
              <a:t>vers une santé au travail basée sur l’évidence</a:t>
            </a:r>
            <a:r>
              <a:rPr lang="fr-BE" sz="1200" baseline="0" dirty="0" smtClean="0"/>
              <a:t> »</a:t>
            </a:r>
            <a:endParaRPr lang="fr-B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Les recommandations suivantes  s</a:t>
            </a:r>
            <a:r>
              <a:rPr lang="fr-BE" sz="1200" kern="1200" dirty="0" smtClean="0">
                <a:solidFill>
                  <a:schemeClr val="tx1"/>
                </a:solidFill>
                <a:effectLst/>
                <a:latin typeface="+mn-lt"/>
                <a:ea typeface="+mn-ea"/>
                <a:cs typeface="+mn-cs"/>
              </a:rPr>
              <a:t>ont des suggestions qui permettraient de s’adapter au contexte général de la SST en mutation. Elles concernent principalement l’aspect santé au travail des SEPPT.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25</a:t>
            </a:fld>
            <a:endParaRPr lang="nl-NL"/>
          </a:p>
        </p:txBody>
      </p:sp>
    </p:spTree>
    <p:extLst>
      <p:ext uri="{BB962C8B-B14F-4D97-AF65-F5344CB8AC3E}">
        <p14:creationId xmlns:p14="http://schemas.microsoft.com/office/powerpoint/2010/main" val="3216085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algn="l">
              <a:buNone/>
            </a:pPr>
            <a:r>
              <a:rPr lang="nl-BE" sz="1000" dirty="0" smtClean="0">
                <a:solidFill>
                  <a:srgbClr val="FF0000"/>
                </a:solidFill>
              </a:rPr>
              <a:t>A </a:t>
            </a:r>
            <a:r>
              <a:rPr lang="nl-BE" sz="1000" dirty="0" err="1" smtClean="0">
                <a:solidFill>
                  <a:srgbClr val="FF0000"/>
                </a:solidFill>
              </a:rPr>
              <a:t>très</a:t>
            </a:r>
            <a:r>
              <a:rPr lang="nl-BE" sz="1000" dirty="0" smtClean="0">
                <a:solidFill>
                  <a:srgbClr val="FF0000"/>
                </a:solidFill>
              </a:rPr>
              <a:t> court </a:t>
            </a:r>
            <a:r>
              <a:rPr lang="nl-BE" sz="1000" dirty="0" err="1" smtClean="0">
                <a:solidFill>
                  <a:srgbClr val="FF0000"/>
                </a:solidFill>
              </a:rPr>
              <a:t>terme</a:t>
            </a:r>
            <a:r>
              <a:rPr lang="nl-BE" sz="1000" dirty="0" smtClean="0">
                <a:solidFill>
                  <a:srgbClr val="FF0000"/>
                </a:solidFill>
              </a:rPr>
              <a:t>, pour </a:t>
            </a:r>
            <a:r>
              <a:rPr lang="nl-BE" sz="1000" dirty="0" err="1" smtClean="0">
                <a:solidFill>
                  <a:srgbClr val="FF0000"/>
                </a:solidFill>
              </a:rPr>
              <a:t>répondre</a:t>
            </a:r>
            <a:r>
              <a:rPr lang="nl-BE" sz="1000" dirty="0" smtClean="0">
                <a:solidFill>
                  <a:srgbClr val="FF0000"/>
                </a:solidFill>
              </a:rPr>
              <a:t> au </a:t>
            </a:r>
            <a:r>
              <a:rPr lang="nl-BE" sz="1000" dirty="0" err="1" smtClean="0">
                <a:solidFill>
                  <a:srgbClr val="FF0000"/>
                </a:solidFill>
              </a:rPr>
              <a:t>défi</a:t>
            </a:r>
            <a:r>
              <a:rPr lang="nl-BE" sz="1000" dirty="0" smtClean="0">
                <a:solidFill>
                  <a:srgbClr val="FF0000"/>
                </a:solidFill>
              </a:rPr>
              <a:t> du </a:t>
            </a:r>
            <a:r>
              <a:rPr lang="nl-BE" sz="1000" dirty="0" err="1" smtClean="0">
                <a:solidFill>
                  <a:srgbClr val="FF0000"/>
                </a:solidFill>
              </a:rPr>
              <a:t>manque</a:t>
            </a:r>
            <a:r>
              <a:rPr lang="nl-BE" sz="1000" dirty="0" smtClean="0">
                <a:solidFill>
                  <a:srgbClr val="FF0000"/>
                </a:solidFill>
              </a:rPr>
              <a:t> de </a:t>
            </a:r>
            <a:r>
              <a:rPr lang="nl-BE" sz="1000" dirty="0" err="1" smtClean="0">
                <a:solidFill>
                  <a:srgbClr val="FF0000"/>
                </a:solidFill>
              </a:rPr>
              <a:t>médecins</a:t>
            </a:r>
            <a:r>
              <a:rPr lang="nl-BE" sz="1000" dirty="0" smtClean="0">
                <a:solidFill>
                  <a:srgbClr val="FF0000"/>
                </a:solidFill>
              </a:rPr>
              <a:t> du </a:t>
            </a:r>
            <a:r>
              <a:rPr lang="nl-BE" sz="1000" dirty="0" err="1" smtClean="0">
                <a:solidFill>
                  <a:srgbClr val="FF0000"/>
                </a:solidFill>
              </a:rPr>
              <a:t>travail</a:t>
            </a:r>
            <a:r>
              <a:rPr lang="nl-BE" sz="1000" dirty="0" smtClean="0">
                <a:solidFill>
                  <a:srgbClr val="FF0000"/>
                </a:solidFill>
              </a:rPr>
              <a:t>,</a:t>
            </a:r>
            <a:endParaRPr lang="nl-BE" sz="1000" dirty="0" smtClean="0">
              <a:solidFill>
                <a:srgbClr val="FF0000"/>
              </a:solidFill>
            </a:endParaRPr>
          </a:p>
          <a:p>
            <a:pPr lvl="0" indent="0" algn="l">
              <a:buNone/>
            </a:pPr>
            <a:r>
              <a:rPr lang="nl-BE" sz="1000" dirty="0" smtClean="0">
                <a:solidFill>
                  <a:srgbClr val="FF0000"/>
                </a:solidFill>
              </a:rPr>
              <a:t>et </a:t>
            </a:r>
            <a:r>
              <a:rPr lang="nl-BE" sz="1000" dirty="0" smtClean="0">
                <a:solidFill>
                  <a:srgbClr val="FF0000"/>
                </a:solidFill>
              </a:rPr>
              <a:t>en </a:t>
            </a:r>
            <a:r>
              <a:rPr lang="nl-BE" sz="1000" dirty="0" err="1" smtClean="0">
                <a:solidFill>
                  <a:srgbClr val="FF0000"/>
                </a:solidFill>
              </a:rPr>
              <a:t>attendant</a:t>
            </a:r>
            <a:r>
              <a:rPr lang="nl-BE" sz="1000" baseline="0" dirty="0" smtClean="0">
                <a:solidFill>
                  <a:srgbClr val="FF0000"/>
                </a:solidFill>
              </a:rPr>
              <a:t> les </a:t>
            </a:r>
            <a:r>
              <a:rPr lang="nl-BE" sz="1000" baseline="0" dirty="0" err="1" smtClean="0">
                <a:solidFill>
                  <a:srgbClr val="FF0000"/>
                </a:solidFill>
              </a:rPr>
              <a:t>résultats</a:t>
            </a:r>
            <a:r>
              <a:rPr lang="nl-BE" sz="1000" baseline="0" dirty="0" smtClean="0">
                <a:solidFill>
                  <a:srgbClr val="FF0000"/>
                </a:solidFill>
              </a:rPr>
              <a:t> des recherches </a:t>
            </a:r>
            <a:r>
              <a:rPr lang="nl-BE" sz="1000" baseline="0" dirty="0" err="1" smtClean="0">
                <a:solidFill>
                  <a:srgbClr val="FF0000"/>
                </a:solidFill>
              </a:rPr>
              <a:t>sur</a:t>
            </a:r>
            <a:r>
              <a:rPr lang="nl-BE" sz="1000" baseline="0" dirty="0" smtClean="0">
                <a:solidFill>
                  <a:srgbClr val="FF0000"/>
                </a:solidFill>
              </a:rPr>
              <a:t> </a:t>
            </a:r>
            <a:r>
              <a:rPr lang="nl-BE" sz="1000" baseline="0" dirty="0" err="1" smtClean="0">
                <a:solidFill>
                  <a:srgbClr val="FF0000"/>
                </a:solidFill>
              </a:rPr>
              <a:t>l’efficacité</a:t>
            </a:r>
            <a:r>
              <a:rPr lang="nl-BE" sz="1000" baseline="0" dirty="0" smtClean="0">
                <a:solidFill>
                  <a:srgbClr val="FF0000"/>
                </a:solidFill>
              </a:rPr>
              <a:t> et </a:t>
            </a:r>
            <a:r>
              <a:rPr lang="nl-BE" sz="1000" baseline="0" dirty="0" err="1" smtClean="0">
                <a:solidFill>
                  <a:srgbClr val="FF0000"/>
                </a:solidFill>
              </a:rPr>
              <a:t>efficience</a:t>
            </a:r>
            <a:r>
              <a:rPr lang="nl-BE" sz="1000" baseline="0" dirty="0" smtClean="0">
                <a:solidFill>
                  <a:srgbClr val="FF0000"/>
                </a:solidFill>
              </a:rPr>
              <a:t> des prestations en santé au </a:t>
            </a:r>
            <a:r>
              <a:rPr lang="nl-BE" sz="1000" baseline="0" dirty="0" err="1" smtClean="0">
                <a:solidFill>
                  <a:srgbClr val="FF0000"/>
                </a:solidFill>
              </a:rPr>
              <a:t>travail</a:t>
            </a:r>
            <a:r>
              <a:rPr lang="nl-BE" sz="1000" baseline="0" dirty="0" smtClean="0">
                <a:solidFill>
                  <a:srgbClr val="FF0000"/>
                </a:solidFill>
              </a:rPr>
              <a:t>, </a:t>
            </a:r>
          </a:p>
          <a:p>
            <a:pPr lvl="0" indent="0" algn="l">
              <a:buNone/>
            </a:pPr>
            <a:r>
              <a:rPr lang="nl-BE" sz="1000" baseline="0" dirty="0" err="1" smtClean="0">
                <a:solidFill>
                  <a:srgbClr val="FF0000"/>
                </a:solidFill>
              </a:rPr>
              <a:t>il</a:t>
            </a:r>
            <a:r>
              <a:rPr lang="nl-BE" sz="1000" baseline="0" dirty="0" smtClean="0">
                <a:solidFill>
                  <a:srgbClr val="FF0000"/>
                </a:solidFill>
              </a:rPr>
              <a:t> </a:t>
            </a:r>
            <a:r>
              <a:rPr lang="nl-BE" sz="1000" baseline="0" dirty="0" err="1" smtClean="0">
                <a:solidFill>
                  <a:srgbClr val="FF0000"/>
                </a:solidFill>
              </a:rPr>
              <a:t>faut</a:t>
            </a:r>
            <a:r>
              <a:rPr lang="nl-BE" sz="1000" baseline="0" dirty="0" smtClean="0">
                <a:solidFill>
                  <a:srgbClr val="FF0000"/>
                </a:solidFill>
              </a:rPr>
              <a:t> c</a:t>
            </a:r>
            <a:r>
              <a:rPr lang="fr-BE" sz="1000" dirty="0" err="1" smtClean="0">
                <a:solidFill>
                  <a:srgbClr val="000099"/>
                </a:solidFill>
              </a:rPr>
              <a:t>hanger</a:t>
            </a:r>
            <a:r>
              <a:rPr lang="fr-BE" sz="1000" dirty="0" smtClean="0">
                <a:solidFill>
                  <a:srgbClr val="000099"/>
                </a:solidFill>
              </a:rPr>
              <a:t> la base légale de la périodicité des examens périodiques:</a:t>
            </a:r>
          </a:p>
          <a:p>
            <a:pPr marL="342900" lvl="0" indent="-342900">
              <a:buFont typeface="Arial" pitchFamily="34" charset="0"/>
              <a:buChar char="•"/>
            </a:pPr>
            <a:r>
              <a:rPr lang="fr-BE" sz="1000" b="0" dirty="0" smtClean="0"/>
              <a:t>Les SEPPT et le CSPPT devraient participer à la proposition de changement de la périodicité des examens périodiques</a:t>
            </a:r>
          </a:p>
          <a:p>
            <a:pPr marL="342900" lvl="0" indent="-342900">
              <a:buFont typeface="Arial" pitchFamily="34" charset="0"/>
              <a:buChar char="•"/>
            </a:pPr>
            <a:r>
              <a:rPr lang="fr-BE" sz="1000" b="0" dirty="0" smtClean="0"/>
              <a:t>Voir la réforme en </a:t>
            </a:r>
            <a:r>
              <a:rPr lang="fr-BE" sz="1000" b="0" dirty="0" smtClean="0"/>
              <a:t>France</a:t>
            </a:r>
          </a:p>
          <a:p>
            <a:pPr marL="342900" lvl="0" indent="-342900">
              <a:buFont typeface="Arial" pitchFamily="34" charset="0"/>
              <a:buChar char="•"/>
            </a:pPr>
            <a:endParaRPr lang="nl-BE" sz="1000" b="0" dirty="0" smtClean="0"/>
          </a:p>
          <a:p>
            <a:pPr marL="0" lvl="0" indent="0">
              <a:buFont typeface="Arial" pitchFamily="34" charset="0"/>
              <a:buNone/>
            </a:pPr>
            <a:r>
              <a:rPr lang="nl-BE" sz="1000" b="0" dirty="0" err="1" smtClean="0"/>
              <a:t>Même</a:t>
            </a:r>
            <a:r>
              <a:rPr lang="nl-BE" sz="1000" b="0" dirty="0" smtClean="0"/>
              <a:t> si </a:t>
            </a:r>
            <a:r>
              <a:rPr lang="nl-BE" sz="1000" b="0" dirty="0" err="1" smtClean="0"/>
              <a:t>un</a:t>
            </a:r>
            <a:r>
              <a:rPr lang="nl-BE" sz="1000" b="0" baseline="0" dirty="0" smtClean="0"/>
              <a:t> avis du CSPPT de </a:t>
            </a:r>
            <a:r>
              <a:rPr lang="nl-BE" sz="1000" b="0" baseline="0" dirty="0" err="1" smtClean="0"/>
              <a:t>juillet</a:t>
            </a:r>
            <a:r>
              <a:rPr lang="nl-BE" sz="1000" b="0" baseline="0" dirty="0" smtClean="0"/>
              <a:t> 2017, </a:t>
            </a:r>
            <a:r>
              <a:rPr lang="nl-BE" sz="1000" b="0" baseline="0" dirty="0" err="1" smtClean="0"/>
              <a:t>notamment</a:t>
            </a:r>
            <a:r>
              <a:rPr lang="nl-BE" sz="1000" b="0" baseline="0" dirty="0" smtClean="0"/>
              <a:t> les </a:t>
            </a:r>
            <a:r>
              <a:rPr lang="nl-BE" sz="1000" b="0" baseline="0" dirty="0" err="1" smtClean="0"/>
              <a:t>représentants</a:t>
            </a:r>
            <a:r>
              <a:rPr lang="nl-BE" sz="1000" b="0" baseline="0" dirty="0" smtClean="0"/>
              <a:t> des </a:t>
            </a:r>
            <a:r>
              <a:rPr lang="nl-BE" sz="1000" b="0" baseline="0" dirty="0" err="1" smtClean="0"/>
              <a:t>syndicats</a:t>
            </a:r>
            <a:r>
              <a:rPr lang="nl-BE" sz="1000" b="0" baseline="0" dirty="0" smtClean="0"/>
              <a:t> et </a:t>
            </a:r>
            <a:r>
              <a:rPr lang="nl-BE" sz="1000" b="0" baseline="0" dirty="0" err="1" smtClean="0"/>
              <a:t>employeurs</a:t>
            </a:r>
            <a:r>
              <a:rPr lang="nl-BE" sz="1000" b="0" baseline="0" dirty="0" smtClean="0"/>
              <a:t>, dans la </a:t>
            </a:r>
            <a:r>
              <a:rPr lang="nl-BE" sz="1000" b="0" baseline="0" dirty="0" err="1" smtClean="0"/>
              <a:t>discussion</a:t>
            </a:r>
            <a:r>
              <a:rPr lang="nl-BE" sz="1000" b="0" baseline="0" dirty="0" smtClean="0"/>
              <a:t> </a:t>
            </a:r>
            <a:r>
              <a:rPr lang="nl-BE" sz="1000" b="0" baseline="0" dirty="0" err="1" smtClean="0"/>
              <a:t>sur</a:t>
            </a:r>
            <a:r>
              <a:rPr lang="nl-BE" sz="1000" b="0" baseline="0" dirty="0" smtClean="0"/>
              <a:t> la </a:t>
            </a:r>
            <a:r>
              <a:rPr lang="nl-BE" sz="1000" b="0" baseline="0" dirty="0" err="1" smtClean="0"/>
              <a:t>révision</a:t>
            </a:r>
            <a:r>
              <a:rPr lang="nl-BE" sz="1000" b="0" baseline="0" dirty="0" smtClean="0"/>
              <a:t> de la </a:t>
            </a:r>
            <a:r>
              <a:rPr lang="nl-BE" sz="1000" b="0" baseline="0" dirty="0" err="1" smtClean="0"/>
              <a:t>périodicité</a:t>
            </a:r>
            <a:r>
              <a:rPr lang="nl-BE" sz="1000" b="0" baseline="0" dirty="0" smtClean="0"/>
              <a:t> des examens </a:t>
            </a:r>
            <a:r>
              <a:rPr lang="nl-BE" sz="1000" b="0" baseline="0" dirty="0" err="1" smtClean="0"/>
              <a:t>périodiques</a:t>
            </a:r>
            <a:r>
              <a:rPr lang="nl-BE" sz="1000" b="0" baseline="0" dirty="0" smtClean="0"/>
              <a:t> des </a:t>
            </a:r>
            <a:r>
              <a:rPr lang="nl-BE" sz="1000" b="0" baseline="0" dirty="0" err="1" smtClean="0"/>
              <a:t>travailleurs</a:t>
            </a:r>
            <a:r>
              <a:rPr lang="nl-BE" sz="1000" b="0" baseline="0" dirty="0" smtClean="0"/>
              <a:t>, </a:t>
            </a:r>
            <a:r>
              <a:rPr lang="nl-BE" sz="1000" b="0" baseline="0" dirty="0" err="1" smtClean="0"/>
              <a:t>sont</a:t>
            </a:r>
            <a:r>
              <a:rPr lang="nl-BE" sz="1000" b="0" baseline="0" dirty="0" smtClean="0"/>
              <a:t> </a:t>
            </a:r>
            <a:r>
              <a:rPr lang="nl-BE" sz="1000" b="0" baseline="0" dirty="0" err="1" smtClean="0"/>
              <a:t>contre</a:t>
            </a:r>
            <a:r>
              <a:rPr lang="nl-BE" sz="1000" b="0" baseline="0" dirty="0" smtClean="0"/>
              <a:t> </a:t>
            </a:r>
            <a:r>
              <a:rPr lang="nl-BE" sz="1000" b="0" baseline="0" dirty="0" err="1" smtClean="0"/>
              <a:t>un</a:t>
            </a:r>
            <a:r>
              <a:rPr lang="nl-BE" sz="1000" b="0" baseline="0" dirty="0" smtClean="0"/>
              <a:t> changement </a:t>
            </a:r>
            <a:r>
              <a:rPr lang="nl-BE" sz="1000" b="0" baseline="0" dirty="0" err="1" smtClean="0"/>
              <a:t>rapide</a:t>
            </a:r>
            <a:r>
              <a:rPr lang="nl-BE" sz="1000" b="0" baseline="0" dirty="0" smtClean="0"/>
              <a:t> (</a:t>
            </a:r>
            <a:r>
              <a:rPr lang="nl-BE" sz="1000" b="0" baseline="0" dirty="0" err="1" smtClean="0"/>
              <a:t>j’en</a:t>
            </a:r>
            <a:r>
              <a:rPr lang="nl-BE" sz="1000" b="0" baseline="0" dirty="0" smtClean="0"/>
              <a:t> </a:t>
            </a:r>
            <a:r>
              <a:rPr lang="nl-BE" sz="1000" b="0" baseline="0" dirty="0" err="1" smtClean="0"/>
              <a:t>parlerai</a:t>
            </a:r>
            <a:r>
              <a:rPr lang="nl-BE" sz="1000" b="0" baseline="0" dirty="0" smtClean="0"/>
              <a:t> à ma </a:t>
            </a:r>
            <a:r>
              <a:rPr lang="nl-BE" sz="1000" b="0" baseline="0" dirty="0" err="1" smtClean="0"/>
              <a:t>dernière</a:t>
            </a:r>
            <a:r>
              <a:rPr lang="nl-BE" sz="1000" b="0" baseline="0" dirty="0" smtClean="0"/>
              <a:t> slide).</a:t>
            </a:r>
            <a:endParaRPr lang="fr-BE" sz="1000" b="0" dirty="0" smtClean="0"/>
          </a:p>
        </p:txBody>
      </p:sp>
      <p:sp>
        <p:nvSpPr>
          <p:cNvPr id="4" name="Slide Number Placeholder 3"/>
          <p:cNvSpPr>
            <a:spLocks noGrp="1"/>
          </p:cNvSpPr>
          <p:nvPr>
            <p:ph type="sldNum" sz="quarter" idx="10"/>
          </p:nvPr>
        </p:nvSpPr>
        <p:spPr/>
        <p:txBody>
          <a:bodyPr/>
          <a:lstStyle/>
          <a:p>
            <a:fld id="{43E66A5D-0832-284E-8D04-F3ED2E67BB6A}" type="slidenum">
              <a:rPr lang="nl-NL" smtClean="0"/>
              <a:t>26</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000" b="1" dirty="0" err="1" smtClean="0"/>
              <a:t>Recommandations</a:t>
            </a:r>
            <a:r>
              <a:rPr lang="nl-BE" sz="1000" b="1" dirty="0" smtClean="0"/>
              <a:t> à court </a:t>
            </a:r>
            <a:r>
              <a:rPr lang="nl-BE" sz="1000" b="1" dirty="0" err="1" smtClean="0"/>
              <a:t>terme</a:t>
            </a:r>
            <a:r>
              <a:rPr lang="nl-BE" sz="1000" b="1" dirty="0" smtClean="0"/>
              <a:t> (5 </a:t>
            </a:r>
            <a:r>
              <a:rPr lang="nl-BE" sz="1000" b="1" dirty="0" err="1" smtClean="0"/>
              <a:t>ans</a:t>
            </a:r>
            <a:r>
              <a:rPr lang="nl-BE" sz="1000" b="1" dirty="0" smtClean="0"/>
              <a:t>)</a:t>
            </a:r>
            <a:endParaRPr lang="fr-BE" sz="1000" b="1"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La première hypothèse de ce travail de fin d’étude est que dans un environnement général en forte évolution, le médecin du travail verra son travail changer : </a:t>
            </a: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à court terme : vers de plus en plus de consultations/visites de travailleurs en incapacité de travail et dans le cadre du retour au travail, au moyen d’une évolution de la surveillance médicale des travailleurs vers plus de délégation de tâches à « l’infirmière du travail ».</a:t>
            </a:r>
            <a:endParaRPr lang="en-US" sz="1000"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L’enquête de 2016 auprès des médecins du travail confirme cette hypothèse. Celle-ci est aussi renforcée par la législation sur la réintégration des travailleurs en incapacité de travail publiée fin 2016, qui donne un rôle essentiel au médecin du travail. Néanmoins, notre enquête montre que malgré leur ouverture, les répondants limitent encore les tâches à déléguer aux infirmières du travail.</a:t>
            </a:r>
          </a:p>
          <a:p>
            <a:endParaRPr lang="en-US" sz="1000" kern="1200" dirty="0" smtClean="0">
              <a:solidFill>
                <a:schemeClr val="tx1"/>
              </a:solidFill>
              <a:effectLst/>
              <a:latin typeface="+mn-lt"/>
              <a:ea typeface="+mn-ea"/>
              <a:cs typeface="+mn-cs"/>
            </a:endParaRPr>
          </a:p>
          <a:p>
            <a:pPr marL="171450" lvl="0" indent="-171450">
              <a:buFont typeface="Wingdings" pitchFamily="2" charset="2"/>
              <a:buChar char="q"/>
            </a:pPr>
            <a:r>
              <a:rPr lang="fr-BE" sz="1000" b="1" kern="1200" dirty="0" smtClean="0">
                <a:solidFill>
                  <a:schemeClr val="tx1"/>
                </a:solidFill>
                <a:effectLst/>
                <a:latin typeface="+mn-lt"/>
                <a:ea typeface="+mn-ea"/>
                <a:cs typeface="+mn-cs"/>
              </a:rPr>
              <a:t>La </a:t>
            </a:r>
            <a:r>
              <a:rPr lang="fr-BE" sz="1000" b="1" kern="1200" dirty="0" smtClean="0">
                <a:solidFill>
                  <a:schemeClr val="tx1"/>
                </a:solidFill>
                <a:effectLst/>
                <a:latin typeface="+mn-lt"/>
                <a:ea typeface="+mn-ea"/>
                <a:cs typeface="+mn-cs"/>
              </a:rPr>
              <a:t>1è</a:t>
            </a:r>
            <a:r>
              <a:rPr lang="fr-BE" sz="1000" b="1" kern="1200" baseline="0" dirty="0" smtClean="0">
                <a:solidFill>
                  <a:schemeClr val="tx1"/>
                </a:solidFill>
                <a:effectLst/>
                <a:latin typeface="+mn-lt"/>
                <a:ea typeface="+mn-ea"/>
                <a:cs typeface="+mn-cs"/>
              </a:rPr>
              <a:t> recommandation est qu’il faut o</a:t>
            </a:r>
            <a:r>
              <a:rPr lang="fr-BE" sz="1000" b="1" kern="1200" dirty="0" smtClean="0">
                <a:solidFill>
                  <a:schemeClr val="tx1"/>
                </a:solidFill>
                <a:effectLst/>
                <a:latin typeface="+mn-lt"/>
                <a:ea typeface="+mn-ea"/>
                <a:cs typeface="+mn-cs"/>
              </a:rPr>
              <a:t>rienter la santé au travail vers des pratiques « </a:t>
            </a:r>
            <a:r>
              <a:rPr lang="fr-BE" sz="1000" b="1" kern="1200" dirty="0" err="1" smtClean="0">
                <a:solidFill>
                  <a:schemeClr val="tx1"/>
                </a:solidFill>
                <a:effectLst/>
                <a:latin typeface="+mn-lt"/>
                <a:ea typeface="+mn-ea"/>
                <a:cs typeface="+mn-cs"/>
              </a:rPr>
              <a:t>evidence-based</a:t>
            </a:r>
            <a:r>
              <a:rPr lang="fr-BE" sz="1000" b="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marL="171450" lvl="0" indent="-171450">
              <a:buClr>
                <a:schemeClr val="tx1"/>
              </a:buClr>
              <a:buSzPct val="120000"/>
              <a:buFont typeface="Calibri" pitchFamily="34" charset="0"/>
              <a:buChar char="‐"/>
            </a:pPr>
            <a:r>
              <a:rPr lang="fr-BE" sz="1000" b="1" kern="1200" dirty="0" smtClean="0">
                <a:solidFill>
                  <a:schemeClr val="tx1"/>
                </a:solidFill>
                <a:effectLst/>
                <a:latin typeface="+mn-lt"/>
                <a:ea typeface="+mn-ea"/>
                <a:cs typeface="+mn-cs"/>
              </a:rPr>
              <a:t>En </a:t>
            </a:r>
            <a:r>
              <a:rPr lang="fr-BE" sz="1000" b="1" kern="1200" dirty="0" smtClean="0">
                <a:solidFill>
                  <a:schemeClr val="tx1"/>
                </a:solidFill>
                <a:effectLst/>
                <a:latin typeface="+mn-lt"/>
                <a:ea typeface="+mn-ea"/>
                <a:cs typeface="+mn-cs"/>
              </a:rPr>
              <a:t>développant des études</a:t>
            </a:r>
            <a:r>
              <a:rPr lang="fr-BE" sz="1000" kern="1200" dirty="0" smtClean="0">
                <a:solidFill>
                  <a:schemeClr val="tx1"/>
                </a:solidFill>
                <a:effectLst/>
                <a:latin typeface="+mn-lt"/>
                <a:ea typeface="+mn-ea"/>
                <a:cs typeface="+mn-cs"/>
              </a:rPr>
              <a:t> sur l’impact sur la santé des travailleurs et sur l’efficacité et l’efficience des pratiques actuelles de santé au travail et de surveillance de la santé, y compris la réintégration au travail </a:t>
            </a:r>
            <a:endParaRPr lang="nl-BE" sz="1000" kern="1200" dirty="0" smtClean="0">
              <a:solidFill>
                <a:schemeClr val="tx1"/>
              </a:solidFill>
              <a:effectLst/>
              <a:latin typeface="+mn-lt"/>
              <a:ea typeface="+mn-ea"/>
              <a:cs typeface="+mn-cs"/>
            </a:endParaRPr>
          </a:p>
          <a:p>
            <a:pPr marL="171450" indent="-171450">
              <a:buFont typeface="Courier New" pitchFamily="49" charset="0"/>
              <a:buChar char="o"/>
            </a:pPr>
            <a:r>
              <a:rPr lang="fr-BE" sz="1000" kern="1200" dirty="0" smtClean="0">
                <a:solidFill>
                  <a:schemeClr val="tx1"/>
                </a:solidFill>
                <a:effectLst/>
                <a:latin typeface="+mn-lt"/>
                <a:ea typeface="+mn-ea"/>
                <a:cs typeface="+mn-cs"/>
              </a:rPr>
              <a:t>Dans ce sens, la </a:t>
            </a:r>
            <a:r>
              <a:rPr lang="fr-BE" sz="1000" b="1" kern="1200" dirty="0" smtClean="0">
                <a:solidFill>
                  <a:schemeClr val="tx1"/>
                </a:solidFill>
                <a:effectLst/>
                <a:latin typeface="+mn-lt"/>
                <a:ea typeface="+mn-ea"/>
                <a:cs typeface="+mn-cs"/>
              </a:rPr>
              <a:t>note stratégique de l’APBMT de 2012</a:t>
            </a:r>
            <a:r>
              <a:rPr lang="fr-BE" sz="1000" kern="1200" dirty="0" smtClean="0">
                <a:solidFill>
                  <a:schemeClr val="tx1"/>
                </a:solidFill>
                <a:effectLst/>
                <a:latin typeface="+mn-lt"/>
                <a:ea typeface="+mn-ea"/>
                <a:cs typeface="+mn-cs"/>
              </a:rPr>
              <a:t> soulignait que </a:t>
            </a:r>
            <a:r>
              <a:rPr lang="fr-BE" sz="1000" b="1" kern="1200" dirty="0" smtClean="0">
                <a:solidFill>
                  <a:schemeClr val="tx1"/>
                </a:solidFill>
                <a:effectLst/>
                <a:latin typeface="+mn-lt"/>
                <a:ea typeface="+mn-ea"/>
                <a:cs typeface="+mn-cs"/>
              </a:rPr>
              <a:t>l’attention se focalisait </a:t>
            </a:r>
            <a:r>
              <a:rPr lang="fr-BE" sz="1000" kern="1200" dirty="0" smtClean="0">
                <a:solidFill>
                  <a:schemeClr val="tx1"/>
                </a:solidFill>
                <a:effectLst/>
                <a:latin typeface="+mn-lt"/>
                <a:ea typeface="+mn-ea"/>
                <a:cs typeface="+mn-cs"/>
              </a:rPr>
              <a:t>sur les ressources mises en œuvre et </a:t>
            </a:r>
            <a:r>
              <a:rPr lang="fr-BE" sz="1000" b="1" kern="1200" dirty="0" smtClean="0">
                <a:solidFill>
                  <a:schemeClr val="tx1"/>
                </a:solidFill>
                <a:effectLst/>
                <a:latin typeface="+mn-lt"/>
                <a:ea typeface="+mn-ea"/>
                <a:cs typeface="+mn-cs"/>
              </a:rPr>
              <a:t>trop peu sur les résultats.</a:t>
            </a:r>
            <a:r>
              <a:rPr lang="fr-BE" sz="1000" kern="1200" dirty="0" smtClean="0">
                <a:solidFill>
                  <a:schemeClr val="tx1"/>
                </a:solidFill>
                <a:effectLst/>
                <a:latin typeface="+mn-lt"/>
                <a:ea typeface="+mn-ea"/>
                <a:cs typeface="+mn-cs"/>
              </a:rPr>
              <a:t> Elle souhaitait une </a:t>
            </a:r>
            <a:r>
              <a:rPr lang="fr-BE" sz="1000" b="1" kern="1200" dirty="0" smtClean="0">
                <a:solidFill>
                  <a:schemeClr val="tx1"/>
                </a:solidFill>
                <a:effectLst/>
                <a:latin typeface="+mn-lt"/>
                <a:ea typeface="+mn-ea"/>
                <a:cs typeface="+mn-cs"/>
              </a:rPr>
              <a:t>évaluation critique des pratiques sur base des données des SEPPT</a:t>
            </a:r>
            <a:r>
              <a:rPr lang="fr-BE" sz="1000" kern="120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
            </a:r>
            <a:br>
              <a:rPr lang="fr-BE" sz="1000" kern="1200" dirty="0" smtClean="0">
                <a:solidFill>
                  <a:schemeClr val="tx1"/>
                </a:solidFill>
                <a:effectLst/>
                <a:latin typeface="+mn-lt"/>
                <a:ea typeface="+mn-ea"/>
                <a:cs typeface="+mn-cs"/>
              </a:rPr>
            </a:br>
            <a:r>
              <a:rPr lang="fr-BE" sz="1000" kern="1200" dirty="0" smtClean="0">
                <a:solidFill>
                  <a:schemeClr val="tx1"/>
                </a:solidFill>
                <a:effectLst/>
                <a:latin typeface="+mn-lt"/>
                <a:ea typeface="+mn-ea"/>
                <a:cs typeface="+mn-cs"/>
              </a:rPr>
              <a:t>Elle </a:t>
            </a:r>
            <a:r>
              <a:rPr lang="fr-BE" sz="1000" kern="1200" dirty="0" smtClean="0">
                <a:solidFill>
                  <a:schemeClr val="tx1"/>
                </a:solidFill>
                <a:effectLst/>
                <a:latin typeface="+mn-lt"/>
                <a:ea typeface="+mn-ea"/>
                <a:cs typeface="+mn-cs"/>
              </a:rPr>
              <a:t>indiquait </a:t>
            </a:r>
            <a:r>
              <a:rPr lang="fr-BE" sz="1000" b="1" kern="1200" dirty="0" smtClean="0">
                <a:solidFill>
                  <a:schemeClr val="tx1"/>
                </a:solidFill>
                <a:effectLst/>
                <a:latin typeface="+mn-lt"/>
                <a:ea typeface="+mn-ea"/>
                <a:cs typeface="+mn-cs"/>
              </a:rPr>
              <a:t>qu’axer la recherche scientifique sur la pratique est essentiel pour une prévention de qualité</a:t>
            </a:r>
            <a:r>
              <a:rPr lang="fr-BE" sz="1000" kern="1200" dirty="0" smtClean="0">
                <a:solidFill>
                  <a:schemeClr val="tx1"/>
                </a:solidFill>
                <a:effectLst/>
                <a:latin typeface="+mn-lt"/>
                <a:ea typeface="+mn-ea"/>
                <a:cs typeface="+mn-cs"/>
              </a:rPr>
              <a:t> et que le médecin du travail doit participer à des projets de recherches ou des initiatives de grande envergure. </a:t>
            </a:r>
            <a:endParaRPr lang="en-US" sz="1000" kern="1200" dirty="0" smtClean="0">
              <a:solidFill>
                <a:schemeClr val="tx1"/>
              </a:solidFill>
              <a:effectLst/>
              <a:latin typeface="+mn-lt"/>
              <a:ea typeface="+mn-ea"/>
              <a:cs typeface="+mn-cs"/>
            </a:endParaRPr>
          </a:p>
          <a:p>
            <a:pPr marL="171450" indent="-171450">
              <a:buFont typeface="Courier New" pitchFamily="49" charset="0"/>
              <a:buChar char="o"/>
            </a:pPr>
            <a:r>
              <a:rPr lang="fr-BE" sz="1000" b="1" kern="1200" dirty="0" smtClean="0">
                <a:solidFill>
                  <a:schemeClr val="tx1"/>
                </a:solidFill>
                <a:effectLst/>
                <a:latin typeface="+mn-lt"/>
                <a:ea typeface="+mn-ea"/>
                <a:cs typeface="+mn-cs"/>
              </a:rPr>
              <a:t>L’appel des professeurs de différentes université belges du 2 mai 2014</a:t>
            </a:r>
            <a:r>
              <a:rPr lang="fr-BE" sz="1000" kern="1200" dirty="0" smtClean="0">
                <a:solidFill>
                  <a:schemeClr val="tx1"/>
                </a:solidFill>
                <a:effectLst/>
                <a:latin typeface="+mn-lt"/>
                <a:ea typeface="+mn-ea"/>
                <a:cs typeface="+mn-cs"/>
              </a:rPr>
              <a:t> regrettait aussi que le système de SST « reste majoritairement axé sur l’exécution du prescrit légal et </a:t>
            </a:r>
            <a:r>
              <a:rPr lang="fr-BE" sz="1000" b="1" kern="1200" dirty="0" smtClean="0">
                <a:solidFill>
                  <a:schemeClr val="tx1"/>
                </a:solidFill>
                <a:effectLst/>
                <a:latin typeface="+mn-lt"/>
                <a:ea typeface="+mn-ea"/>
                <a:cs typeface="+mn-cs"/>
              </a:rPr>
              <a:t>qu’il n’existe pratiquement pas d’évaluation de l’impact sur la santé des travailleurs, de l’efficacité ou de l’efficience des pratiques actuelles</a:t>
            </a:r>
            <a:r>
              <a:rPr lang="fr-BE" sz="1000" kern="1200" dirty="0" smtClean="0">
                <a:solidFill>
                  <a:schemeClr val="tx1"/>
                </a:solidFill>
                <a:effectLst/>
                <a:latin typeface="+mn-lt"/>
                <a:ea typeface="+mn-ea"/>
                <a:cs typeface="+mn-cs"/>
              </a:rPr>
              <a:t> en matière de Santé et Bien-Être au Travail. » </a:t>
            </a:r>
            <a:r>
              <a:rPr lang="fr-BE" sz="1000" kern="1200" dirty="0" smtClean="0">
                <a:solidFill>
                  <a:schemeClr val="tx1"/>
                </a:solidFill>
                <a:effectLst/>
                <a:latin typeface="+mn-lt"/>
                <a:ea typeface="+mn-ea"/>
                <a:cs typeface="+mn-cs"/>
              </a:rPr>
              <a:t/>
            </a:r>
            <a:br>
              <a:rPr lang="fr-BE" sz="1000" kern="1200" dirty="0" smtClean="0">
                <a:solidFill>
                  <a:schemeClr val="tx1"/>
                </a:solidFill>
                <a:effectLst/>
                <a:latin typeface="+mn-lt"/>
                <a:ea typeface="+mn-ea"/>
                <a:cs typeface="+mn-cs"/>
              </a:rPr>
            </a:br>
            <a:r>
              <a:rPr lang="fr-BE" sz="1000" kern="1200" dirty="0" err="1" smtClean="0">
                <a:solidFill>
                  <a:schemeClr val="tx1"/>
                </a:solidFill>
                <a:effectLst/>
                <a:latin typeface="+mn-lt"/>
                <a:ea typeface="+mn-ea"/>
                <a:cs typeface="+mn-cs"/>
              </a:rPr>
              <a:t>lls</a:t>
            </a:r>
            <a:r>
              <a:rPr lang="fr-BE" sz="1000" kern="120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estimaient que la politique de bien-être au travail devrait être établie sur des bases scientifiques et ils prônaient la </a:t>
            </a:r>
            <a:r>
              <a:rPr lang="fr-BE" sz="1000" b="1" kern="1200" dirty="0" smtClean="0">
                <a:solidFill>
                  <a:schemeClr val="tx1"/>
                </a:solidFill>
                <a:effectLst/>
                <a:latin typeface="+mn-lt"/>
                <a:ea typeface="+mn-ea"/>
                <a:cs typeface="+mn-cs"/>
              </a:rPr>
              <a:t>création d’un « centre interuniversitaire d’expertise en santé et bien-être</a:t>
            </a:r>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au travail »</a:t>
            </a:r>
            <a:r>
              <a:rPr lang="fr-BE" sz="1000" kern="1200" dirty="0" smtClean="0">
                <a:solidFill>
                  <a:schemeClr val="tx1"/>
                </a:solidFill>
                <a:effectLst/>
                <a:latin typeface="+mn-lt"/>
                <a:ea typeface="+mn-ea"/>
                <a:cs typeface="+mn-cs"/>
              </a:rPr>
              <a:t> pour étayer la politique et optimaliser les pratiques. </a:t>
            </a:r>
            <a:r>
              <a:rPr lang="fr-BE" sz="1000" kern="1200" dirty="0" smtClean="0">
                <a:solidFill>
                  <a:schemeClr val="tx1"/>
                </a:solidFill>
                <a:effectLst/>
                <a:latin typeface="+mn-lt"/>
                <a:ea typeface="+mn-ea"/>
                <a:cs typeface="+mn-cs"/>
              </a:rPr>
              <a:t/>
            </a:r>
            <a:br>
              <a:rPr lang="fr-BE" sz="1000" kern="1200" dirty="0" smtClean="0">
                <a:solidFill>
                  <a:schemeClr val="tx1"/>
                </a:solidFill>
                <a:effectLst/>
                <a:latin typeface="+mn-lt"/>
                <a:ea typeface="+mn-ea"/>
                <a:cs typeface="+mn-cs"/>
              </a:rPr>
            </a:br>
            <a:r>
              <a:rPr lang="nl-BE" sz="1000" kern="1200" dirty="0" err="1" smtClean="0">
                <a:solidFill>
                  <a:schemeClr val="tx1"/>
                </a:solidFill>
                <a:effectLst/>
                <a:latin typeface="+mn-lt"/>
                <a:ea typeface="+mn-ea"/>
                <a:cs typeface="+mn-cs"/>
              </a:rPr>
              <a:t>Ou</a:t>
            </a:r>
            <a:r>
              <a:rPr lang="nl-BE" sz="1000" kern="1200" dirty="0" smtClean="0">
                <a:solidFill>
                  <a:schemeClr val="tx1"/>
                </a:solidFill>
                <a:effectLst/>
                <a:latin typeface="+mn-lt"/>
                <a:ea typeface="+mn-ea"/>
                <a:cs typeface="+mn-cs"/>
              </a:rPr>
              <a:t> </a:t>
            </a:r>
            <a:r>
              <a:rPr lang="nl-BE" sz="1000" kern="1200" dirty="0" smtClean="0">
                <a:solidFill>
                  <a:schemeClr val="tx1"/>
                </a:solidFill>
                <a:effectLst/>
                <a:latin typeface="+mn-lt"/>
                <a:ea typeface="+mn-ea"/>
                <a:cs typeface="+mn-cs"/>
              </a:rPr>
              <a:t>on </a:t>
            </a:r>
            <a:r>
              <a:rPr lang="nl-BE" sz="1000" kern="1200" dirty="0" err="1" smtClean="0">
                <a:solidFill>
                  <a:schemeClr val="tx1"/>
                </a:solidFill>
                <a:effectLst/>
                <a:latin typeface="+mn-lt"/>
                <a:ea typeface="+mn-ea"/>
                <a:cs typeface="+mn-cs"/>
              </a:rPr>
              <a:t>pourrait</a:t>
            </a:r>
            <a:r>
              <a:rPr lang="nl-BE" sz="1000" kern="1200" baseline="0" dirty="0" smtClean="0">
                <a:solidFill>
                  <a:schemeClr val="tx1"/>
                </a:solidFill>
                <a:effectLst/>
                <a:latin typeface="+mn-lt"/>
                <a:ea typeface="+mn-ea"/>
                <a:cs typeface="+mn-cs"/>
              </a:rPr>
              <a:t> </a:t>
            </a:r>
            <a:r>
              <a:rPr lang="nl-BE" sz="1000" kern="1200" baseline="0" dirty="0" err="1" smtClean="0">
                <a:solidFill>
                  <a:schemeClr val="tx1"/>
                </a:solidFill>
                <a:effectLst/>
                <a:latin typeface="+mn-lt"/>
                <a:ea typeface="+mn-ea"/>
                <a:cs typeface="+mn-cs"/>
              </a:rPr>
              <a:t>penser</a:t>
            </a:r>
            <a:r>
              <a:rPr lang="nl-BE" sz="1000" kern="1200" baseline="0" dirty="0" smtClean="0">
                <a:solidFill>
                  <a:schemeClr val="tx1"/>
                </a:solidFill>
                <a:effectLst/>
                <a:latin typeface="+mn-lt"/>
                <a:ea typeface="+mn-ea"/>
                <a:cs typeface="+mn-cs"/>
              </a:rPr>
              <a:t> que </a:t>
            </a:r>
            <a:r>
              <a:rPr lang="nl-BE" sz="1000" kern="1200" dirty="0" smtClean="0">
                <a:solidFill>
                  <a:schemeClr val="tx1"/>
                </a:solidFill>
                <a:effectLst/>
                <a:latin typeface="+mn-lt"/>
                <a:ea typeface="+mn-ea"/>
                <a:cs typeface="+mn-cs"/>
              </a:rPr>
              <a:t>ces</a:t>
            </a:r>
            <a:r>
              <a:rPr lang="nl-BE" sz="1000" kern="1200" baseline="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études peuvent aussi être faites simplement via le </a:t>
            </a:r>
            <a:r>
              <a:rPr lang="fr-BE" sz="1000" kern="1200" dirty="0" err="1" smtClean="0">
                <a:solidFill>
                  <a:schemeClr val="tx1"/>
                </a:solidFill>
                <a:effectLst/>
                <a:latin typeface="+mn-lt"/>
                <a:ea typeface="+mn-ea"/>
                <a:cs typeface="+mn-cs"/>
              </a:rPr>
              <a:t>Coprev</a:t>
            </a:r>
            <a:r>
              <a:rPr lang="fr-BE" sz="1000" kern="1200" dirty="0" smtClean="0">
                <a:solidFill>
                  <a:schemeClr val="tx1"/>
                </a:solidFill>
                <a:effectLst/>
                <a:latin typeface="+mn-lt"/>
                <a:ea typeface="+mn-ea"/>
                <a:cs typeface="+mn-cs"/>
              </a:rPr>
              <a:t> ou en ayant plus de synergie dans la R&amp;D entre les SEPPT. </a:t>
            </a:r>
            <a:r>
              <a:rPr lang="fr-BE" sz="1000" kern="1200" dirty="0" smtClean="0">
                <a:solidFill>
                  <a:schemeClr val="tx1"/>
                </a:solidFill>
                <a:effectLst/>
                <a:latin typeface="+mn-lt"/>
                <a:ea typeface="+mn-ea"/>
                <a:cs typeface="+mn-cs"/>
              </a:rPr>
              <a:t/>
            </a:r>
            <a:br>
              <a:rPr lang="fr-BE" sz="1000" kern="1200" dirty="0" smtClean="0">
                <a:solidFill>
                  <a:schemeClr val="tx1"/>
                </a:solidFill>
                <a:effectLst/>
                <a:latin typeface="+mn-lt"/>
                <a:ea typeface="+mn-ea"/>
                <a:cs typeface="+mn-cs"/>
              </a:rPr>
            </a:br>
            <a:r>
              <a:rPr lang="fr-BE" sz="1000" b="1" kern="1200" dirty="0" smtClean="0">
                <a:solidFill>
                  <a:schemeClr val="tx1"/>
                </a:solidFill>
                <a:effectLst/>
                <a:latin typeface="+mn-lt"/>
                <a:ea typeface="+mn-ea"/>
                <a:cs typeface="+mn-cs"/>
              </a:rPr>
              <a:t>Les </a:t>
            </a:r>
            <a:r>
              <a:rPr lang="fr-BE" sz="1000" b="1" kern="1200" dirty="0" smtClean="0">
                <a:solidFill>
                  <a:schemeClr val="tx1"/>
                </a:solidFill>
                <a:effectLst/>
                <a:latin typeface="+mn-lt"/>
                <a:ea typeface="+mn-ea"/>
                <a:cs typeface="+mn-cs"/>
              </a:rPr>
              <a:t>fonds européens pourraient être utilisés dans ce sens</a:t>
            </a:r>
            <a:r>
              <a:rPr lang="fr-BE" sz="1000"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0"/>
            <a:endParaRPr lang="fr-BE" sz="1000" kern="1200" dirty="0" smtClean="0">
              <a:solidFill>
                <a:schemeClr val="tx1"/>
              </a:solidFill>
              <a:effectLst/>
              <a:latin typeface="+mn-lt"/>
              <a:ea typeface="+mn-ea"/>
              <a:cs typeface="+mn-cs"/>
            </a:endParaRPr>
          </a:p>
          <a:p>
            <a:pPr marL="171450" lvl="0" indent="-171450">
              <a:buFont typeface="Calibri" pitchFamily="34" charset="0"/>
              <a:buChar char="‐"/>
            </a:pPr>
            <a:r>
              <a:rPr lang="fr-BE" sz="1000" kern="1200" dirty="0" smtClean="0">
                <a:solidFill>
                  <a:schemeClr val="tx1"/>
                </a:solidFill>
                <a:effectLst/>
                <a:latin typeface="+mn-lt"/>
                <a:ea typeface="+mn-ea"/>
                <a:cs typeface="+mn-cs"/>
              </a:rPr>
              <a:t>En </a:t>
            </a:r>
            <a:r>
              <a:rPr lang="fr-BE" sz="1000" kern="1200" dirty="0" smtClean="0">
                <a:solidFill>
                  <a:schemeClr val="tx1"/>
                </a:solidFill>
                <a:effectLst/>
                <a:latin typeface="+mn-lt"/>
                <a:ea typeface="+mn-ea"/>
                <a:cs typeface="+mn-cs"/>
              </a:rPr>
              <a:t>priorité, il faut </a:t>
            </a:r>
            <a:r>
              <a:rPr lang="fr-BE" sz="1000" b="1" kern="1200" dirty="0" smtClean="0">
                <a:solidFill>
                  <a:schemeClr val="tx1"/>
                </a:solidFill>
                <a:effectLst/>
                <a:latin typeface="+mn-lt"/>
                <a:ea typeface="+mn-ea"/>
                <a:cs typeface="+mn-cs"/>
              </a:rPr>
              <a:t>réfléchir à l’utilité des évaluations de santé périodiques</a:t>
            </a:r>
            <a:r>
              <a:rPr lang="fr-BE" sz="1000" kern="1200" dirty="0" smtClean="0">
                <a:solidFill>
                  <a:schemeClr val="tx1"/>
                </a:solidFill>
                <a:effectLst/>
                <a:latin typeface="+mn-lt"/>
                <a:ea typeface="+mn-ea"/>
                <a:cs typeface="+mn-cs"/>
              </a:rPr>
              <a:t> et identifier les pratiques à retenir pour des groupes cibles spécifiques et les alternatives pour les autres groupes </a:t>
            </a:r>
          </a:p>
          <a:p>
            <a:pPr marL="171450" lvl="0" indent="-171450">
              <a:buFont typeface="Calibri" pitchFamily="34" charset="0"/>
              <a:buChar char="‐"/>
            </a:pPr>
            <a:r>
              <a:rPr lang="fr-BE" sz="1000" b="1" kern="1200" dirty="0" smtClean="0">
                <a:solidFill>
                  <a:schemeClr val="tx1"/>
                </a:solidFill>
                <a:effectLst/>
                <a:latin typeface="+mn-lt"/>
                <a:ea typeface="+mn-ea"/>
                <a:cs typeface="+mn-cs"/>
              </a:rPr>
              <a:t>Aussi </a:t>
            </a:r>
            <a:r>
              <a:rPr lang="fr-BE" sz="1000" b="1" kern="1200" dirty="0" smtClean="0">
                <a:solidFill>
                  <a:schemeClr val="tx1"/>
                </a:solidFill>
                <a:effectLst/>
                <a:latin typeface="+mn-lt"/>
                <a:ea typeface="+mn-ea"/>
                <a:cs typeface="+mn-cs"/>
              </a:rPr>
              <a:t>réfléchir à la pertinence de la notion d’aptitude au travail</a:t>
            </a:r>
            <a:r>
              <a:rPr lang="fr-BE" sz="1000" b="0" kern="1200" baseline="0" dirty="0" smtClean="0">
                <a:solidFill>
                  <a:schemeClr val="tx1"/>
                </a:solidFill>
                <a:effectLst/>
                <a:latin typeface="+mn-lt"/>
                <a:ea typeface="+mn-ea"/>
                <a:cs typeface="+mn-cs"/>
              </a:rPr>
              <a:t> (avec pour objectif de la supprimer comme le propose la note </a:t>
            </a:r>
            <a:r>
              <a:rPr lang="fr-BE" sz="1000" b="0" kern="1200" baseline="0" dirty="0" err="1" smtClean="0">
                <a:solidFill>
                  <a:schemeClr val="tx1"/>
                </a:solidFill>
                <a:effectLst/>
                <a:latin typeface="+mn-lt"/>
                <a:ea typeface="+mn-ea"/>
                <a:cs typeface="+mn-cs"/>
              </a:rPr>
              <a:t>strat</a:t>
            </a:r>
            <a:r>
              <a:rPr lang="fr-BE" sz="1000" b="0" kern="1200" baseline="0" dirty="0" smtClean="0">
                <a:solidFill>
                  <a:schemeClr val="tx1"/>
                </a:solidFill>
                <a:effectLst/>
                <a:latin typeface="+mn-lt"/>
                <a:ea typeface="+mn-ea"/>
                <a:cs typeface="+mn-cs"/>
              </a:rPr>
              <a:t> de 2012).</a:t>
            </a:r>
            <a:endParaRPr lang="en-US" sz="1000" kern="1200" dirty="0" smtClean="0">
              <a:solidFill>
                <a:schemeClr val="tx1"/>
              </a:solidFill>
              <a:effectLst/>
              <a:latin typeface="+mn-lt"/>
              <a:ea typeface="+mn-ea"/>
              <a:cs typeface="+mn-cs"/>
            </a:endParaRPr>
          </a:p>
          <a:p>
            <a:pPr lvl="0"/>
            <a:endParaRPr lang="nl-BE" sz="1000" kern="1200" dirty="0" smtClean="0">
              <a:solidFill>
                <a:schemeClr val="tx1"/>
              </a:solidFill>
              <a:effectLst/>
              <a:latin typeface="+mn-lt"/>
              <a:ea typeface="+mn-ea"/>
              <a:cs typeface="+mn-cs"/>
            </a:endParaRPr>
          </a:p>
          <a:p>
            <a:pPr lvl="0"/>
            <a:r>
              <a:rPr lang="nl-BE" sz="1000" kern="1200" dirty="0" smtClean="0">
                <a:solidFill>
                  <a:schemeClr val="tx1"/>
                </a:solidFill>
                <a:effectLst/>
                <a:latin typeface="+mn-lt"/>
                <a:ea typeface="+mn-ea"/>
                <a:cs typeface="+mn-cs"/>
              </a:rPr>
              <a:t>De fait, </a:t>
            </a:r>
            <a:r>
              <a:rPr lang="nl-BE" sz="1000" kern="1200" dirty="0" err="1" smtClean="0">
                <a:solidFill>
                  <a:schemeClr val="tx1"/>
                </a:solidFill>
                <a:effectLst/>
                <a:latin typeface="+mn-lt"/>
                <a:ea typeface="+mn-ea"/>
                <a:cs typeface="+mn-cs"/>
              </a:rPr>
              <a:t>Actualité</a:t>
            </a:r>
            <a:r>
              <a:rPr lang="nl-BE" sz="1000" kern="1200" dirty="0" smtClean="0">
                <a:solidFill>
                  <a:schemeClr val="tx1"/>
                </a:solidFill>
                <a:effectLst/>
                <a:latin typeface="+mn-lt"/>
                <a:ea typeface="+mn-ea"/>
                <a:cs typeface="+mn-cs"/>
              </a:rPr>
              <a:t>, </a:t>
            </a:r>
            <a:r>
              <a:rPr lang="nl-BE" sz="1000" b="1" kern="1200" dirty="0" err="1" smtClean="0">
                <a:solidFill>
                  <a:schemeClr val="tx1"/>
                </a:solidFill>
                <a:effectLst/>
                <a:latin typeface="+mn-lt"/>
                <a:ea typeface="+mn-ea"/>
                <a:cs typeface="+mn-cs"/>
              </a:rPr>
              <a:t>le</a:t>
            </a:r>
            <a:r>
              <a:rPr lang="nl-BE" sz="1000" b="1" kern="1200" dirty="0" smtClean="0">
                <a:solidFill>
                  <a:schemeClr val="tx1"/>
                </a:solidFill>
                <a:effectLst/>
                <a:latin typeface="+mn-lt"/>
                <a:ea typeface="+mn-ea"/>
                <a:cs typeface="+mn-cs"/>
              </a:rPr>
              <a:t> CSPPT en </a:t>
            </a:r>
            <a:r>
              <a:rPr lang="nl-BE" sz="1000" b="1" kern="1200" dirty="0" err="1" smtClean="0">
                <a:solidFill>
                  <a:schemeClr val="tx1"/>
                </a:solidFill>
                <a:effectLst/>
                <a:latin typeface="+mn-lt"/>
                <a:ea typeface="+mn-ea"/>
                <a:cs typeface="+mn-cs"/>
              </a:rPr>
              <a:t>Belgique</a:t>
            </a:r>
            <a:r>
              <a:rPr lang="nl-BE" sz="1000" b="1" kern="1200" dirty="0" smtClean="0">
                <a:solidFill>
                  <a:schemeClr val="tx1"/>
                </a:solidFill>
                <a:effectLst/>
                <a:latin typeface="+mn-lt"/>
                <a:ea typeface="+mn-ea"/>
                <a:cs typeface="+mn-cs"/>
              </a:rPr>
              <a:t> en mars 2017</a:t>
            </a:r>
            <a:r>
              <a:rPr lang="nl-BE" sz="1000" kern="1200" dirty="0" smtClean="0">
                <a:solidFill>
                  <a:schemeClr val="tx1"/>
                </a:solidFill>
                <a:effectLst/>
                <a:latin typeface="+mn-lt"/>
                <a:ea typeface="+mn-ea"/>
                <a:cs typeface="+mn-cs"/>
              </a:rPr>
              <a:t>, </a:t>
            </a:r>
            <a:r>
              <a:rPr lang="nl-BE" sz="1000" kern="1200" dirty="0" err="1" smtClean="0">
                <a:solidFill>
                  <a:schemeClr val="tx1"/>
                </a:solidFill>
                <a:effectLst/>
                <a:latin typeface="+mn-lt"/>
                <a:ea typeface="+mn-ea"/>
                <a:cs typeface="+mn-cs"/>
              </a:rPr>
              <a:t>confirme</a:t>
            </a:r>
            <a:r>
              <a:rPr lang="nl-BE" sz="1000" kern="1200" dirty="0" smtClean="0">
                <a:solidFill>
                  <a:schemeClr val="tx1"/>
                </a:solidFill>
                <a:effectLst/>
                <a:latin typeface="+mn-lt"/>
                <a:ea typeface="+mn-ea"/>
                <a:cs typeface="+mn-cs"/>
              </a:rPr>
              <a:t> </a:t>
            </a:r>
            <a:r>
              <a:rPr lang="nl-BE" sz="1000" kern="1200" dirty="0" err="1" smtClean="0">
                <a:solidFill>
                  <a:schemeClr val="tx1"/>
                </a:solidFill>
                <a:effectLst/>
                <a:latin typeface="+mn-lt"/>
                <a:ea typeface="+mn-ea"/>
                <a:cs typeface="+mn-cs"/>
              </a:rPr>
              <a:t>le</a:t>
            </a:r>
            <a:r>
              <a:rPr lang="nl-BE" sz="1000" kern="1200" dirty="0" smtClean="0">
                <a:solidFill>
                  <a:schemeClr val="tx1"/>
                </a:solidFill>
                <a:effectLst/>
                <a:latin typeface="+mn-lt"/>
                <a:ea typeface="+mn-ea"/>
                <a:cs typeface="+mn-cs"/>
              </a:rPr>
              <a:t> </a:t>
            </a:r>
            <a:r>
              <a:rPr lang="nl-BE" sz="1000" kern="1200" dirty="0" err="1" smtClean="0">
                <a:solidFill>
                  <a:schemeClr val="tx1"/>
                </a:solidFill>
                <a:effectLst/>
                <a:latin typeface="+mn-lt"/>
                <a:ea typeface="+mn-ea"/>
                <a:cs typeface="+mn-cs"/>
              </a:rPr>
              <a:t>besoin</a:t>
            </a:r>
            <a:r>
              <a:rPr lang="nl-BE" sz="1000" kern="1200" dirty="0" smtClean="0">
                <a:solidFill>
                  <a:schemeClr val="tx1"/>
                </a:solidFill>
                <a:effectLst/>
                <a:latin typeface="+mn-lt"/>
                <a:ea typeface="+mn-ea"/>
                <a:cs typeface="+mn-cs"/>
              </a:rPr>
              <a:t> de recherche et de </a:t>
            </a:r>
            <a:r>
              <a:rPr lang="nl-BE" sz="1000" kern="1200" dirty="0" err="1" smtClean="0">
                <a:solidFill>
                  <a:schemeClr val="tx1"/>
                </a:solidFill>
                <a:effectLst/>
                <a:latin typeface="+mn-lt"/>
                <a:ea typeface="+mn-ea"/>
                <a:cs typeface="+mn-cs"/>
              </a:rPr>
              <a:t>pratiques</a:t>
            </a:r>
            <a:r>
              <a:rPr lang="nl-BE" sz="1000" kern="1200" dirty="0" smtClean="0">
                <a:solidFill>
                  <a:schemeClr val="tx1"/>
                </a:solidFill>
                <a:effectLst/>
                <a:latin typeface="+mn-lt"/>
                <a:ea typeface="+mn-ea"/>
                <a:cs typeface="+mn-cs"/>
              </a:rPr>
              <a:t> </a:t>
            </a:r>
            <a:r>
              <a:rPr lang="nl-BE" sz="1000" kern="1200" dirty="0" err="1" smtClean="0">
                <a:solidFill>
                  <a:schemeClr val="tx1"/>
                </a:solidFill>
                <a:effectLst/>
                <a:latin typeface="+mn-lt"/>
                <a:ea typeface="+mn-ea"/>
                <a:cs typeface="+mn-cs"/>
              </a:rPr>
              <a:t>evidence-based</a:t>
            </a:r>
            <a:r>
              <a:rPr lang="nl-BE" sz="10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3E66A5D-0832-284E-8D04-F3ED2E67BB6A}" type="slidenum">
              <a:rPr lang="nl-NL" smtClean="0"/>
              <a:t>27</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itchFamily="2" charset="2"/>
              <a:buChar char="q"/>
            </a:pPr>
            <a:r>
              <a:rPr lang="fr-BE" sz="1000" b="1" baseline="0" dirty="0" smtClean="0"/>
              <a:t>Et </a:t>
            </a:r>
            <a:r>
              <a:rPr lang="fr-BE" sz="1000" b="1" baseline="0" dirty="0" smtClean="0"/>
              <a:t>bien sûr il faut o</a:t>
            </a:r>
            <a:r>
              <a:rPr lang="fr-BE" sz="1000" b="1" dirty="0" smtClean="0"/>
              <a:t>rienter les médecins du travail vers des activités à valeur ajoutée</a:t>
            </a:r>
            <a:endParaRPr lang="en-US" sz="1000" dirty="0" smtClean="0"/>
          </a:p>
          <a:p>
            <a:pPr marL="171450" indent="-171450">
              <a:buFont typeface="Arial" pitchFamily="34" charset="0"/>
              <a:buChar char="•"/>
            </a:pPr>
            <a:r>
              <a:rPr lang="fr-BE" sz="1000" b="1" dirty="0" smtClean="0"/>
              <a:t>Vers la réintégration des travailleurs en incapacité de travail</a:t>
            </a:r>
            <a:r>
              <a:rPr lang="fr-BE" sz="1000" dirty="0" smtClean="0"/>
              <a:t> </a:t>
            </a:r>
            <a:endParaRPr lang="en-US" sz="1000" dirty="0" smtClean="0"/>
          </a:p>
          <a:p>
            <a:pPr lvl="0"/>
            <a:r>
              <a:rPr lang="fr-BE" sz="1000" dirty="0" smtClean="0"/>
              <a:t>Merci à</a:t>
            </a:r>
            <a:r>
              <a:rPr lang="fr-BE" sz="1000" baseline="0" dirty="0" smtClean="0"/>
              <a:t> Maggie De Block. </a:t>
            </a:r>
          </a:p>
          <a:p>
            <a:pPr lvl="0"/>
            <a:r>
              <a:rPr lang="fr-BE" sz="1000" baseline="0" dirty="0" smtClean="0"/>
              <a:t>- Il faut p</a:t>
            </a:r>
            <a:r>
              <a:rPr lang="fr-BE" sz="1000" dirty="0" smtClean="0"/>
              <a:t>rendre ce défi comme une </a:t>
            </a:r>
            <a:r>
              <a:rPr lang="fr-BE" sz="1000" b="1" dirty="0" smtClean="0"/>
              <a:t>formidable opportunité</a:t>
            </a:r>
            <a:r>
              <a:rPr lang="fr-BE" sz="1000" dirty="0" smtClean="0"/>
              <a:t> et </a:t>
            </a:r>
            <a:r>
              <a:rPr lang="fr-BE" sz="1000" b="1" dirty="0" smtClean="0"/>
              <a:t>se consacrer pleinement</a:t>
            </a:r>
            <a:r>
              <a:rPr lang="fr-BE" sz="1000" dirty="0" smtClean="0"/>
              <a:t> au rôle du médecin du travail dans le </a:t>
            </a:r>
            <a:r>
              <a:rPr lang="fr-BE" sz="1000" b="1" dirty="0" smtClean="0"/>
              <a:t>trajet de réintégration</a:t>
            </a:r>
            <a:r>
              <a:rPr lang="fr-BE" sz="1000" dirty="0" smtClean="0"/>
              <a:t>. </a:t>
            </a:r>
          </a:p>
          <a:p>
            <a:pPr lvl="0"/>
            <a:r>
              <a:rPr lang="fr-BE" sz="1000" dirty="0" smtClean="0"/>
              <a:t>Les</a:t>
            </a:r>
            <a:r>
              <a:rPr lang="fr-BE" sz="1000" baseline="0" dirty="0" smtClean="0"/>
              <a:t> chiffres de la COPREV sur les trajets du 1</a:t>
            </a:r>
            <a:r>
              <a:rPr lang="fr-BE" sz="1000" baseline="30000" dirty="0" smtClean="0"/>
              <a:t>er</a:t>
            </a:r>
            <a:r>
              <a:rPr lang="fr-BE" sz="1000" baseline="0" dirty="0" smtClean="0"/>
              <a:t> </a:t>
            </a:r>
            <a:r>
              <a:rPr lang="fr-BE" sz="1000" baseline="0" dirty="0" err="1" smtClean="0"/>
              <a:t>trim</a:t>
            </a:r>
            <a:r>
              <a:rPr lang="fr-BE" sz="1000" baseline="0" dirty="0" smtClean="0"/>
              <a:t> montrent que ce sont pour le moment, surtout des inaptitudes définitives, et il faut s’attendre à un tsunami de trajets qui seront envoyés par les médecins-conseil des mutuelles, même si on est instrumentalisé au début, la période actuelle est </a:t>
            </a:r>
            <a:r>
              <a:rPr lang="fr-BE" sz="1000" b="1" baseline="0" dirty="0" smtClean="0"/>
              <a:t>une période transitoire </a:t>
            </a:r>
            <a:r>
              <a:rPr lang="fr-BE" sz="1000" baseline="0" dirty="0" smtClean="0"/>
              <a:t>et à moyen terme, c’est utile au travailleurs, il </a:t>
            </a:r>
            <a:r>
              <a:rPr lang="fr-BE" sz="1000" b="1" baseline="0" dirty="0" smtClean="0"/>
              <a:t>faut prendre ce trajet avec la philosophie de retour au travail comme partie prenante de la réhabilitation</a:t>
            </a:r>
            <a:r>
              <a:rPr lang="fr-BE" sz="1000" b="0" baseline="0" dirty="0" smtClean="0"/>
              <a:t> (le principe est que </a:t>
            </a:r>
            <a:r>
              <a:rPr lang="fr-BE" sz="1000" b="1" baseline="0" dirty="0" smtClean="0"/>
              <a:t>chaque être humain doit trouver sa place au sein de la communauté</a:t>
            </a:r>
            <a:r>
              <a:rPr lang="fr-BE" sz="1000" b="1" baseline="0" dirty="0" smtClean="0"/>
              <a:t>).</a:t>
            </a:r>
            <a:endParaRPr lang="en-US" sz="1000" b="1" dirty="0" smtClean="0"/>
          </a:p>
          <a:p>
            <a:r>
              <a:rPr lang="fr-BE" sz="1000" dirty="0" smtClean="0"/>
              <a:t>Pour développer au mieux ce rôle essentiel du médecin du travail dans ce domaine, </a:t>
            </a:r>
            <a:r>
              <a:rPr lang="fr-BE" sz="1000" b="1" dirty="0" smtClean="0"/>
              <a:t>les éléments suivants sont des facteurs de succès</a:t>
            </a:r>
            <a:r>
              <a:rPr lang="fr-BE" sz="1000" dirty="0" smtClean="0"/>
              <a:t>.</a:t>
            </a:r>
            <a:endParaRPr lang="en-US" sz="1000" dirty="0" smtClean="0"/>
          </a:p>
          <a:p>
            <a:pPr lvl="0"/>
            <a:r>
              <a:rPr lang="fr-BE" sz="1000" dirty="0" smtClean="0"/>
              <a:t>- Développer pleinement la </a:t>
            </a:r>
            <a:r>
              <a:rPr lang="fr-BE" sz="1000" b="1" dirty="0" smtClean="0"/>
              <a:t>communication</a:t>
            </a:r>
            <a:r>
              <a:rPr lang="fr-BE" sz="1000" dirty="0" smtClean="0"/>
              <a:t> avec les médecins généralistes et les médecins-conseils dans ce cadre de la réintégration.</a:t>
            </a:r>
            <a:endParaRPr lang="en-US" sz="1000" dirty="0" smtClean="0"/>
          </a:p>
          <a:p>
            <a:pPr lvl="0"/>
            <a:r>
              <a:rPr lang="fr-BE" sz="1000" dirty="0" smtClean="0"/>
              <a:t>- Réfléchir au </a:t>
            </a:r>
            <a:r>
              <a:rPr lang="fr-BE" sz="1000" b="1" dirty="0" smtClean="0"/>
              <a:t>besoin de formation</a:t>
            </a:r>
            <a:r>
              <a:rPr lang="fr-BE" sz="1000" dirty="0" smtClean="0"/>
              <a:t> des médecins du travail </a:t>
            </a:r>
            <a:r>
              <a:rPr lang="fr-BE" sz="1000" b="1" dirty="0" smtClean="0"/>
              <a:t>en évaluation des capacités restantes</a:t>
            </a:r>
            <a:r>
              <a:rPr lang="fr-BE" sz="1000" dirty="0" smtClean="0"/>
              <a:t>.</a:t>
            </a:r>
            <a:endParaRPr lang="en-US" sz="1000" dirty="0" smtClean="0"/>
          </a:p>
          <a:p>
            <a:pPr lvl="0"/>
            <a:r>
              <a:rPr lang="fr-BE" sz="1000" dirty="0" smtClean="0"/>
              <a:t>- Proposer la </a:t>
            </a:r>
            <a:r>
              <a:rPr lang="fr-BE" sz="1000" b="1" dirty="0" smtClean="0"/>
              <a:t>formation en </a:t>
            </a:r>
            <a:r>
              <a:rPr lang="fr-BE" sz="1000" b="1" dirty="0" err="1" smtClean="0"/>
              <a:t>disability</a:t>
            </a:r>
            <a:r>
              <a:rPr lang="fr-BE" sz="1000" b="1" dirty="0" smtClean="0"/>
              <a:t> management</a:t>
            </a:r>
            <a:r>
              <a:rPr lang="fr-BE" sz="1000" dirty="0" smtClean="0"/>
              <a:t> aux médecins du travail.</a:t>
            </a:r>
            <a:endParaRPr lang="en-US" sz="1000" dirty="0" smtClean="0"/>
          </a:p>
          <a:p>
            <a:pPr lvl="0"/>
            <a:r>
              <a:rPr lang="fr-BE" sz="1000" dirty="0" smtClean="0"/>
              <a:t>- Voir la </a:t>
            </a:r>
            <a:r>
              <a:rPr lang="fr-BE" sz="1000" b="1" dirty="0" smtClean="0"/>
              <a:t>possibilité de nouveau job</a:t>
            </a:r>
            <a:r>
              <a:rPr lang="fr-BE" sz="1000" dirty="0" smtClean="0"/>
              <a:t> dans les SEPPT comme </a:t>
            </a:r>
            <a:r>
              <a:rPr lang="fr-BE" sz="1000" b="1" dirty="0" smtClean="0"/>
              <a:t>case manager</a:t>
            </a:r>
            <a:r>
              <a:rPr lang="fr-BE" sz="1000" dirty="0" smtClean="0"/>
              <a:t> pour l’accompagnement de la réintégration (infirmière du travail ou autre personne </a:t>
            </a:r>
            <a:r>
              <a:rPr lang="nl-BE" sz="1000" dirty="0" smtClean="0"/>
              <a:t>)</a:t>
            </a:r>
            <a:endParaRPr lang="en-US" sz="1000" dirty="0" smtClean="0"/>
          </a:p>
          <a:p>
            <a:pPr lvl="0"/>
            <a:r>
              <a:rPr lang="fr-BE" sz="1000" dirty="0" smtClean="0"/>
              <a:t>- Évaluer la politique et les pratiques de réintégration du travail (cf. le point « développer des études » ci-dessus).</a:t>
            </a:r>
            <a:endParaRPr lang="en-US" sz="1000" dirty="0" smtClean="0"/>
          </a:p>
          <a:p>
            <a:pPr marL="0" indent="0">
              <a:buFont typeface="Wingdings" pitchFamily="2" charset="2"/>
              <a:buNone/>
            </a:pPr>
            <a:endParaRPr lang="fr-BE" sz="1000" b="1" dirty="0" smtClean="0"/>
          </a:p>
          <a:p>
            <a:pPr marL="171450" indent="-171450">
              <a:buFont typeface="Wingdings" pitchFamily="2" charset="2"/>
              <a:buChar char="q"/>
            </a:pPr>
            <a:r>
              <a:rPr lang="fr-BE" sz="1000" b="1" dirty="0" smtClean="0"/>
              <a:t>La </a:t>
            </a:r>
            <a:r>
              <a:rPr lang="fr-BE" sz="1000" b="1" dirty="0" smtClean="0"/>
              <a:t>prévention </a:t>
            </a:r>
            <a:endParaRPr lang="en-US" sz="1000" dirty="0" smtClean="0"/>
          </a:p>
          <a:p>
            <a:pPr marL="171450" lvl="0" indent="-171450">
              <a:buFontTx/>
              <a:buChar char="-"/>
            </a:pPr>
            <a:r>
              <a:rPr lang="fr-BE" sz="1000" b="1" dirty="0" smtClean="0"/>
              <a:t>Renforcer la prévention sur le lieu</a:t>
            </a:r>
            <a:r>
              <a:rPr lang="fr-BE" sz="1000" b="1" baseline="0" dirty="0" smtClean="0"/>
              <a:t> de travail </a:t>
            </a:r>
            <a:r>
              <a:rPr lang="fr-BE" sz="1000" b="1" dirty="0" smtClean="0"/>
              <a:t>(participer</a:t>
            </a:r>
            <a:r>
              <a:rPr lang="fr-BE" sz="1000" b="1" baseline="0" dirty="0" smtClean="0"/>
              <a:t> plus intensément à l’</a:t>
            </a:r>
            <a:r>
              <a:rPr lang="fr-BE" sz="1000" b="1" dirty="0" smtClean="0"/>
              <a:t>analyse de risque, aux mesures</a:t>
            </a:r>
            <a:r>
              <a:rPr lang="fr-BE" sz="1000" b="1" baseline="0" dirty="0" smtClean="0"/>
              <a:t> </a:t>
            </a:r>
            <a:r>
              <a:rPr lang="fr-BE" sz="1000" b="1" baseline="0" dirty="0" smtClean="0"/>
              <a:t>de SST), et </a:t>
            </a:r>
            <a:r>
              <a:rPr lang="fr-BE" sz="1000" b="1" baseline="0" dirty="0" smtClean="0"/>
              <a:t>cela particulièrement </a:t>
            </a:r>
            <a:r>
              <a:rPr lang="fr-BE" sz="1000" b="1" baseline="0" dirty="0" smtClean="0"/>
              <a:t>au sein des PME</a:t>
            </a:r>
          </a:p>
          <a:p>
            <a:pPr marL="171450" lvl="0" indent="-171450">
              <a:buFontTx/>
              <a:buChar char="-"/>
            </a:pPr>
            <a:r>
              <a:rPr lang="fr-BE" sz="1000" b="1" dirty="0" smtClean="0"/>
              <a:t>et aussi</a:t>
            </a:r>
            <a:r>
              <a:rPr lang="fr-BE" sz="1000" b="1" baseline="0" dirty="0" smtClean="0"/>
              <a:t>, comme le propose l’OIT depuis 2012 (kit pédagogique),  il faut développer </a:t>
            </a:r>
            <a:r>
              <a:rPr lang="fr-BE" sz="1000" b="1" dirty="0" smtClean="0"/>
              <a:t>la promotion de la santé</a:t>
            </a:r>
            <a:r>
              <a:rPr lang="fr-BE" sz="1000" dirty="0" smtClean="0"/>
              <a:t> </a:t>
            </a:r>
            <a:r>
              <a:rPr lang="fr-FR" sz="1000" kern="1200" dirty="0" smtClean="0">
                <a:solidFill>
                  <a:schemeClr val="tx1"/>
                </a:solidFill>
                <a:effectLst/>
                <a:latin typeface="+mn-lt"/>
                <a:ea typeface="+mn-ea"/>
                <a:cs typeface="+mn-cs"/>
              </a:rPr>
              <a:t>sur le lieu de travail (styles</a:t>
            </a:r>
            <a:r>
              <a:rPr lang="fr-FR" sz="1000" kern="1200" baseline="0" dirty="0" smtClean="0">
                <a:solidFill>
                  <a:schemeClr val="tx1"/>
                </a:solidFill>
                <a:effectLst/>
                <a:latin typeface="+mn-lt"/>
                <a:ea typeface="+mn-ea"/>
                <a:cs typeface="+mn-cs"/>
              </a:rPr>
              <a:t> de vie) </a:t>
            </a:r>
            <a:r>
              <a:rPr lang="fr-BE" sz="1000" b="1" kern="120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qui complète les mesures de SST</a:t>
            </a:r>
            <a:r>
              <a:rPr lang="fr-BE" sz="1000" dirty="0" smtClean="0"/>
              <a:t>. Ces activités</a:t>
            </a:r>
            <a:r>
              <a:rPr lang="fr-BE" sz="1000" baseline="0" dirty="0" smtClean="0"/>
              <a:t> </a:t>
            </a:r>
            <a:r>
              <a:rPr lang="fr-BE" sz="1000" baseline="0" dirty="0" smtClean="0"/>
              <a:t>en grande partie peuvent ê</a:t>
            </a:r>
            <a:r>
              <a:rPr lang="fr-BE" sz="1000" dirty="0" smtClean="0"/>
              <a:t>tre déléguées aux infirmières du travail.</a:t>
            </a:r>
            <a:endParaRPr lang="en-US" sz="1000" dirty="0" smtClean="0"/>
          </a:p>
        </p:txBody>
      </p:sp>
      <p:sp>
        <p:nvSpPr>
          <p:cNvPr id="4" name="Slide Number Placeholder 3"/>
          <p:cNvSpPr>
            <a:spLocks noGrp="1"/>
          </p:cNvSpPr>
          <p:nvPr>
            <p:ph type="sldNum" sz="quarter" idx="10"/>
          </p:nvPr>
        </p:nvSpPr>
        <p:spPr/>
        <p:txBody>
          <a:bodyPr/>
          <a:lstStyle/>
          <a:p>
            <a:fld id="{43E66A5D-0832-284E-8D04-F3ED2E67BB6A}" type="slidenum">
              <a:rPr lang="nl-NL" smtClean="0"/>
              <a:t>28</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000" b="1" kern="1200" dirty="0" smtClean="0">
                <a:solidFill>
                  <a:schemeClr val="tx1"/>
                </a:solidFill>
                <a:effectLst/>
                <a:latin typeface="+mn-lt"/>
                <a:ea typeface="+mn-ea"/>
                <a:cs typeface="+mn-cs"/>
              </a:rPr>
              <a:t>* Renforcer le rôle des infirmières du travail</a:t>
            </a:r>
            <a:endParaRPr lang="en-US" sz="1000"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 Formaliser le rôle et la complémentarité des infirmières du travail</a:t>
            </a:r>
            <a:r>
              <a:rPr lang="fr-BE" sz="1000" kern="1200" dirty="0" smtClean="0">
                <a:solidFill>
                  <a:schemeClr val="tx1"/>
                </a:solidFill>
                <a:effectLst/>
                <a:latin typeface="+mn-lt"/>
                <a:ea typeface="+mn-ea"/>
                <a:cs typeface="+mn-cs"/>
              </a:rPr>
              <a:t> dans la SST.</a:t>
            </a:r>
            <a:endParaRPr lang="en-US" sz="1000"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Cela passe par la définition claire des rôles de chacun et par des formations particulières. J’ai parlé plus</a:t>
            </a:r>
            <a:r>
              <a:rPr lang="fr-BE" sz="1000" kern="1200" baseline="0" dirty="0" smtClean="0">
                <a:solidFill>
                  <a:schemeClr val="tx1"/>
                </a:solidFill>
                <a:effectLst/>
                <a:latin typeface="+mn-lt"/>
                <a:ea typeface="+mn-ea"/>
                <a:cs typeface="+mn-cs"/>
              </a:rPr>
              <a:t> haut </a:t>
            </a:r>
            <a:r>
              <a:rPr lang="fr-BE" sz="1000" kern="1200" dirty="0" smtClean="0">
                <a:solidFill>
                  <a:schemeClr val="tx1"/>
                </a:solidFill>
                <a:effectLst/>
                <a:latin typeface="+mn-lt"/>
                <a:ea typeface="+mn-ea"/>
                <a:cs typeface="+mn-cs"/>
              </a:rPr>
              <a:t>des différentes activités que pourraient faire les infirmières du travail</a:t>
            </a:r>
            <a:r>
              <a:rPr lang="fr-BE" sz="1000" kern="1200" baseline="0" dirty="0" smtClean="0">
                <a:solidFill>
                  <a:schemeClr val="tx1"/>
                </a:solidFill>
                <a:effectLst/>
                <a:latin typeface="+mn-lt"/>
                <a:ea typeface="+mn-ea"/>
                <a:cs typeface="+mn-cs"/>
              </a:rPr>
              <a:t> et je le développe dans mon mémoire.</a:t>
            </a:r>
            <a:endParaRPr lang="en-US" sz="1000" kern="1200" dirty="0" smtClean="0">
              <a:solidFill>
                <a:schemeClr val="tx1"/>
              </a:solidFill>
              <a:effectLst/>
              <a:latin typeface="+mn-lt"/>
              <a:ea typeface="+mn-ea"/>
              <a:cs typeface="+mn-cs"/>
            </a:endParaRPr>
          </a:p>
          <a:p>
            <a:endParaRPr lang="fr-BE" sz="1000" kern="1200" dirty="0" smtClean="0">
              <a:solidFill>
                <a:schemeClr val="tx1"/>
              </a:solidFill>
              <a:effectLst/>
              <a:latin typeface="+mn-lt"/>
              <a:ea typeface="+mn-ea"/>
              <a:cs typeface="+mn-cs"/>
            </a:endParaRPr>
          </a:p>
          <a:p>
            <a:r>
              <a:rPr lang="fr-BE" sz="1000" b="1" kern="1200" dirty="0" smtClean="0">
                <a:solidFill>
                  <a:schemeClr val="tx1"/>
                </a:solidFill>
                <a:effectLst/>
                <a:latin typeface="+mn-lt"/>
                <a:ea typeface="+mn-ea"/>
                <a:cs typeface="+mn-cs"/>
              </a:rPr>
              <a:t>* Intégrer la dimension santé au travail chez les généralistes </a:t>
            </a: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Intégrer des </a:t>
            </a:r>
            <a:r>
              <a:rPr lang="fr-BE" sz="1000" b="1" kern="1200" dirty="0" smtClean="0">
                <a:solidFill>
                  <a:schemeClr val="tx1"/>
                </a:solidFill>
                <a:effectLst/>
                <a:latin typeface="+mn-lt"/>
                <a:ea typeface="+mn-ea"/>
                <a:cs typeface="+mn-cs"/>
              </a:rPr>
              <a:t>modules de formation en santé au travail</a:t>
            </a:r>
            <a:r>
              <a:rPr lang="fr-BE" sz="1000" kern="1200" dirty="0" smtClean="0">
                <a:solidFill>
                  <a:schemeClr val="tx1"/>
                </a:solidFill>
                <a:effectLst/>
                <a:latin typeface="+mn-lt"/>
                <a:ea typeface="+mn-ea"/>
                <a:cs typeface="+mn-cs"/>
              </a:rPr>
              <a:t> dans la </a:t>
            </a:r>
            <a:r>
              <a:rPr lang="fr-BE" sz="1000" b="1" kern="1200" dirty="0" smtClean="0">
                <a:solidFill>
                  <a:schemeClr val="tx1"/>
                </a:solidFill>
                <a:effectLst/>
                <a:latin typeface="+mn-lt"/>
                <a:ea typeface="+mn-ea"/>
                <a:cs typeface="+mn-cs"/>
              </a:rPr>
              <a:t>formation continue</a:t>
            </a:r>
            <a:r>
              <a:rPr lang="fr-BE" sz="1000" kern="1200" dirty="0" smtClean="0">
                <a:solidFill>
                  <a:schemeClr val="tx1"/>
                </a:solidFill>
                <a:effectLst/>
                <a:latin typeface="+mn-lt"/>
                <a:ea typeface="+mn-ea"/>
                <a:cs typeface="+mn-cs"/>
              </a:rPr>
              <a:t> des </a:t>
            </a:r>
            <a:r>
              <a:rPr lang="fr-BE" sz="1000" b="1" kern="1200" dirty="0" smtClean="0">
                <a:solidFill>
                  <a:schemeClr val="tx1"/>
                </a:solidFill>
                <a:effectLst/>
                <a:latin typeface="+mn-lt"/>
                <a:ea typeface="+mn-ea"/>
                <a:cs typeface="+mn-cs"/>
              </a:rPr>
              <a:t>généralistes</a:t>
            </a:r>
            <a:r>
              <a:rPr lang="fr-BE" sz="1000"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0"/>
            <a:endParaRPr lang="fr-BE" sz="1000" b="1"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 Développer une approche plus standardisée des risques</a:t>
            </a:r>
            <a:r>
              <a:rPr lang="fr-BE" sz="1000" b="1" kern="1200" baseline="0" dirty="0" smtClean="0">
                <a:solidFill>
                  <a:schemeClr val="tx1"/>
                </a:solidFill>
                <a:effectLst/>
                <a:latin typeface="+mn-lt"/>
                <a:ea typeface="+mn-ea"/>
                <a:cs typeface="+mn-cs"/>
              </a:rPr>
              <a:t> </a:t>
            </a:r>
            <a:r>
              <a:rPr lang="fr-BE" sz="1000" b="0" kern="1200" baseline="0" dirty="0" smtClean="0">
                <a:solidFill>
                  <a:schemeClr val="tx1"/>
                </a:solidFill>
                <a:effectLst/>
                <a:latin typeface="+mn-lt"/>
                <a:ea typeface="+mn-ea"/>
                <a:cs typeface="+mn-cs"/>
              </a:rPr>
              <a:t>(cela rentre aussi dans la recherche sur des pratiques </a:t>
            </a:r>
            <a:r>
              <a:rPr lang="fr-BE" sz="1000" b="0" kern="1200" baseline="0" dirty="0" err="1" smtClean="0">
                <a:solidFill>
                  <a:schemeClr val="tx1"/>
                </a:solidFill>
                <a:effectLst/>
                <a:latin typeface="+mn-lt"/>
                <a:ea typeface="+mn-ea"/>
                <a:cs typeface="+mn-cs"/>
              </a:rPr>
              <a:t>evidence-based</a:t>
            </a:r>
            <a:r>
              <a:rPr lang="fr-BE" sz="1000" b="0" kern="1200" baseline="0" dirty="0" smtClean="0">
                <a:solidFill>
                  <a:schemeClr val="tx1"/>
                </a:solidFill>
                <a:effectLst/>
                <a:latin typeface="+mn-lt"/>
                <a:ea typeface="+mn-ea"/>
                <a:cs typeface="+mn-cs"/>
              </a:rPr>
              <a:t>).</a:t>
            </a:r>
            <a:endParaRPr lang="en-US" sz="1000" b="0"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 Standardiser les risques et examens par fonction et secteur</a:t>
            </a:r>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au niveau national</a:t>
            </a:r>
            <a:r>
              <a:rPr lang="fr-BE" sz="1000" kern="1200" dirty="0" smtClean="0">
                <a:solidFill>
                  <a:schemeClr val="tx1"/>
                </a:solidFill>
                <a:effectLst/>
                <a:latin typeface="+mn-lt"/>
                <a:ea typeface="+mn-ea"/>
                <a:cs typeface="+mn-cs"/>
              </a:rPr>
              <a:t>, en se basant sur l’évidence</a:t>
            </a:r>
            <a:r>
              <a:rPr lang="fr-BE" sz="1000" kern="1200" baseline="0" dirty="0" smtClean="0">
                <a:solidFill>
                  <a:schemeClr val="tx1"/>
                </a:solidFill>
                <a:effectLst/>
                <a:latin typeface="+mn-lt"/>
                <a:ea typeface="+mn-ea"/>
                <a:cs typeface="+mn-cs"/>
              </a:rPr>
              <a:t> et bien sûr en modulant suivant les particularités des entreprises,</a:t>
            </a:r>
            <a:endParaRPr lang="en-US" sz="1000"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Ex: un</a:t>
            </a:r>
            <a:r>
              <a:rPr lang="fr-BE" sz="1000" kern="1200" baseline="0" dirty="0" smtClean="0">
                <a:solidFill>
                  <a:schemeClr val="tx1"/>
                </a:solidFill>
                <a:effectLst/>
                <a:latin typeface="+mn-lt"/>
                <a:ea typeface="+mn-ea"/>
                <a:cs typeface="+mn-cs"/>
              </a:rPr>
              <a:t> maçon d’une gde entreprise ou d’une petite TPE devrait avoir les mêmes risques et examens spécifiques, idem pour les expositions aux produits chimiques, où dans certaines entreprises, les travailleurs sont parfois très ou trop bien surveillés, avec une batterie longue d’examens urinaires et de sang, alors que dans d’autres, très peu est fait ou connu pour l’exposition à des produits chimiques (ou mélanges).  </a:t>
            </a:r>
            <a:endParaRPr lang="en-US" sz="1000" kern="1200" dirty="0" smtClean="0">
              <a:solidFill>
                <a:schemeClr val="tx1"/>
              </a:solidFill>
              <a:effectLst/>
              <a:latin typeface="+mn-lt"/>
              <a:ea typeface="+mn-ea"/>
              <a:cs typeface="+mn-cs"/>
            </a:endParaRPr>
          </a:p>
          <a:p>
            <a:r>
              <a:rPr lang="fr-BE" sz="1000" b="1" kern="1200" dirty="0" smtClean="0">
                <a:solidFill>
                  <a:schemeClr val="tx1"/>
                </a:solidFill>
                <a:effectLst/>
                <a:latin typeface="+mn-lt"/>
                <a:ea typeface="+mn-ea"/>
                <a:cs typeface="+mn-cs"/>
              </a:rPr>
              <a:t>L’analyse de risques est la base du système dynamique de gestion des risques </a:t>
            </a:r>
            <a:r>
              <a:rPr lang="fr-BE" sz="1000" kern="1200" dirty="0" smtClean="0">
                <a:solidFill>
                  <a:schemeClr val="tx1"/>
                </a:solidFill>
                <a:effectLst/>
                <a:latin typeface="+mn-lt"/>
                <a:ea typeface="+mn-ea"/>
                <a:cs typeface="+mn-cs"/>
              </a:rPr>
              <a:t>et son renouvellement régulier devrait être plus systématique. Le médecin du travail devrait systématiquement remettre son avis sur cette analyse et veiller à son renouvellement le cas </a:t>
            </a:r>
            <a:r>
              <a:rPr lang="fr-BE" sz="1000" kern="1200" dirty="0" smtClean="0">
                <a:solidFill>
                  <a:schemeClr val="tx1"/>
                </a:solidFill>
                <a:effectLst/>
                <a:latin typeface="+mn-lt"/>
                <a:ea typeface="+mn-ea"/>
                <a:cs typeface="+mn-cs"/>
              </a:rPr>
              <a:t>échéant, comme mentionné</a:t>
            </a:r>
            <a:r>
              <a:rPr lang="fr-BE" sz="1000" kern="1200" baseline="0" dirty="0" smtClean="0">
                <a:solidFill>
                  <a:schemeClr val="tx1"/>
                </a:solidFill>
                <a:effectLst/>
                <a:latin typeface="+mn-lt"/>
                <a:ea typeface="+mn-ea"/>
                <a:cs typeface="+mn-cs"/>
              </a:rPr>
              <a:t> plus haut</a:t>
            </a:r>
            <a:r>
              <a:rPr lang="fr-BE" sz="1000"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lvl="0"/>
            <a:endParaRPr lang="fr-BE"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 Faire connaître et aider les préventeurs des entreprises à </a:t>
            </a:r>
            <a:r>
              <a:rPr lang="fr-BE" sz="1000" b="1" kern="1200" dirty="0" smtClean="0">
                <a:solidFill>
                  <a:schemeClr val="tx1"/>
                </a:solidFill>
                <a:effectLst/>
                <a:latin typeface="+mn-lt"/>
                <a:ea typeface="+mn-ea"/>
                <a:cs typeface="+mn-cs"/>
              </a:rPr>
              <a:t>utiliser les outils d’analyse de risque en ligne</a:t>
            </a:r>
            <a:r>
              <a:rPr lang="fr-BE" sz="1000" kern="1200" dirty="0" smtClean="0">
                <a:solidFill>
                  <a:schemeClr val="tx1"/>
                </a:solidFill>
                <a:effectLst/>
                <a:latin typeface="+mn-lt"/>
                <a:ea typeface="+mn-ea"/>
                <a:cs typeface="+mn-cs"/>
              </a:rPr>
              <a:t>, comme p.ex. </a:t>
            </a:r>
            <a:r>
              <a:rPr lang="fr-BE" sz="1000" b="1" kern="1200" dirty="0" err="1" smtClean="0">
                <a:solidFill>
                  <a:schemeClr val="tx1"/>
                </a:solidFill>
                <a:effectLst/>
                <a:latin typeface="+mn-lt"/>
                <a:ea typeface="+mn-ea"/>
                <a:cs typeface="+mn-cs"/>
              </a:rPr>
              <a:t>OiRA</a:t>
            </a:r>
            <a:r>
              <a:rPr lang="fr-BE" sz="1000" b="1" kern="120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ou </a:t>
            </a:r>
            <a:r>
              <a:rPr lang="fr-BE" sz="1000" b="1" kern="1200" dirty="0" err="1" smtClean="0">
                <a:solidFill>
                  <a:schemeClr val="tx1"/>
                </a:solidFill>
                <a:effectLst/>
                <a:latin typeface="+mn-lt"/>
                <a:ea typeface="+mn-ea"/>
                <a:cs typeface="+mn-cs"/>
              </a:rPr>
              <a:t>Seilich</a:t>
            </a:r>
            <a:r>
              <a:rPr lang="fr-BE" sz="1000" kern="1200" dirty="0" smtClean="0">
                <a:solidFill>
                  <a:schemeClr val="tx1"/>
                </a:solidFill>
                <a:effectLst/>
                <a:latin typeface="+mn-lt"/>
                <a:ea typeface="+mn-ea"/>
                <a:cs typeface="+mn-cs"/>
              </a:rPr>
              <a:t> pour les risques chimiques. Ces outils sont particulièrement utiles aux petites et très petites entreprises.</a:t>
            </a:r>
            <a:endParaRPr lang="en-US" sz="1000" kern="1200" dirty="0" smtClean="0">
              <a:solidFill>
                <a:schemeClr val="tx1"/>
              </a:solidFill>
              <a:effectLst/>
              <a:latin typeface="+mn-lt"/>
              <a:ea typeface="+mn-ea"/>
              <a:cs typeface="+mn-cs"/>
            </a:endParaRPr>
          </a:p>
          <a:p>
            <a:endParaRPr lang="en-US" sz="1000" dirty="0" smtClean="0"/>
          </a:p>
        </p:txBody>
      </p:sp>
      <p:sp>
        <p:nvSpPr>
          <p:cNvPr id="4" name="Slide Number Placeholder 3"/>
          <p:cNvSpPr>
            <a:spLocks noGrp="1"/>
          </p:cNvSpPr>
          <p:nvPr>
            <p:ph type="sldNum" sz="quarter" idx="10"/>
          </p:nvPr>
        </p:nvSpPr>
        <p:spPr/>
        <p:txBody>
          <a:bodyPr/>
          <a:lstStyle/>
          <a:p>
            <a:fld id="{43E66A5D-0832-284E-8D04-F3ED2E67BB6A}" type="slidenum">
              <a:rPr lang="nl-NL" smtClean="0"/>
              <a:t>29</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BE" sz="1000" b="1" kern="1200" dirty="0" smtClean="0">
                <a:solidFill>
                  <a:schemeClr val="tx1"/>
                </a:solidFill>
                <a:effectLst/>
                <a:latin typeface="+mn-lt"/>
                <a:ea typeface="+mn-ea"/>
                <a:cs typeface="+mn-cs"/>
              </a:rPr>
              <a:t>* Développer la culture de travail multidisciplinaire</a:t>
            </a: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Renforcer </a:t>
            </a:r>
            <a:r>
              <a:rPr lang="fr-BE" sz="1000" b="1" kern="1200" dirty="0" smtClean="0">
                <a:solidFill>
                  <a:schemeClr val="tx1"/>
                </a:solidFill>
                <a:effectLst/>
                <a:latin typeface="+mn-lt"/>
                <a:ea typeface="+mn-ea"/>
                <a:cs typeface="+mn-cs"/>
              </a:rPr>
              <a:t>au sein des SEPPT</a:t>
            </a:r>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l’intégration de l’approche multidisciplinaire</a:t>
            </a:r>
            <a:r>
              <a:rPr lang="fr-BE" sz="1000" b="1" kern="1200" baseline="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et du travail interdisciplinaire</a:t>
            </a:r>
            <a:r>
              <a:rPr lang="fr-BE" sz="1000" kern="1200" dirty="0" smtClean="0">
                <a:solidFill>
                  <a:schemeClr val="tx1"/>
                </a:solidFill>
                <a:effectLst/>
                <a:latin typeface="+mn-lt"/>
                <a:ea typeface="+mn-ea"/>
                <a:cs typeface="+mn-cs"/>
              </a:rPr>
              <a:t> (cf. point 2.3.7).</a:t>
            </a:r>
            <a:endParaRPr lang="en-US" sz="1000" kern="1200" dirty="0" smtClean="0">
              <a:solidFill>
                <a:schemeClr val="tx1"/>
              </a:solidFill>
              <a:effectLst/>
              <a:latin typeface="+mn-lt"/>
              <a:ea typeface="+mn-ea"/>
              <a:cs typeface="+mn-cs"/>
            </a:endParaRPr>
          </a:p>
          <a:p>
            <a:pPr lvl="0"/>
            <a:endParaRPr lang="fr-BE" sz="1000" b="1"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*Porter une attention particulière aux PME</a:t>
            </a:r>
            <a:endParaRPr lang="en-US" sz="1000"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Inciter les SEPPT à aider les petites et très petites entreprises</a:t>
            </a:r>
            <a:r>
              <a:rPr lang="fr-BE" sz="1000" kern="1200" dirty="0" smtClean="0">
                <a:solidFill>
                  <a:schemeClr val="tx1"/>
                </a:solidFill>
                <a:effectLst/>
                <a:latin typeface="+mn-lt"/>
                <a:ea typeface="+mn-ea"/>
                <a:cs typeface="+mn-cs"/>
              </a:rPr>
              <a:t> à adopter les stratégies de prévention des risques .</a:t>
            </a:r>
            <a:endParaRPr lang="en-US" sz="1000"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Les SEPPT devraient se montrer créatifs pour aider les petites et très petites entreprises à développer la SST au quotidien, notamment au moyen des outils cités ci-dessus.</a:t>
            </a:r>
            <a:endParaRPr lang="en-US" sz="1000" kern="1200" dirty="0" smtClean="0">
              <a:solidFill>
                <a:schemeClr val="tx1"/>
              </a:solidFill>
              <a:effectLst/>
              <a:latin typeface="+mn-lt"/>
              <a:ea typeface="+mn-ea"/>
              <a:cs typeface="+mn-cs"/>
            </a:endParaRPr>
          </a:p>
          <a:p>
            <a:pPr lvl="0"/>
            <a:endParaRPr lang="fr-BE" sz="1000" b="1"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*Divers</a:t>
            </a: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Les SEPPT devraient inciter les autorités politiques à </a:t>
            </a:r>
            <a:r>
              <a:rPr lang="fr-BE" sz="1000" b="1" kern="1200" dirty="0" smtClean="0">
                <a:solidFill>
                  <a:schemeClr val="tx1"/>
                </a:solidFill>
                <a:effectLst/>
                <a:latin typeface="+mn-lt"/>
                <a:ea typeface="+mn-ea"/>
                <a:cs typeface="+mn-cs"/>
              </a:rPr>
              <a:t>élargir la SST aux indépendants</a:t>
            </a:r>
            <a:r>
              <a:rPr lang="fr-BE" sz="1000"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Un </a:t>
            </a:r>
            <a:r>
              <a:rPr lang="fr-BE" sz="1000" b="1" kern="1200" dirty="0" smtClean="0">
                <a:solidFill>
                  <a:schemeClr val="tx1"/>
                </a:solidFill>
                <a:effectLst/>
                <a:latin typeface="+mn-lt"/>
                <a:ea typeface="+mn-ea"/>
                <a:cs typeface="+mn-cs"/>
              </a:rPr>
              <a:t>monitoring de l’impact du changement tarifaire des SEPPT</a:t>
            </a:r>
            <a:r>
              <a:rPr lang="fr-BE" sz="1000" kern="1200" dirty="0" smtClean="0">
                <a:solidFill>
                  <a:schemeClr val="tx1"/>
                </a:solidFill>
                <a:effectLst/>
                <a:latin typeface="+mn-lt"/>
                <a:ea typeface="+mn-ea"/>
                <a:cs typeface="+mn-cs"/>
              </a:rPr>
              <a:t> devrait être fait et communiqué.</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30</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000" b="1" dirty="0" smtClean="0"/>
              <a:t>A </a:t>
            </a:r>
            <a:r>
              <a:rPr lang="nl-BE" sz="1000" b="1" dirty="0" err="1" smtClean="0"/>
              <a:t>moyen</a:t>
            </a:r>
            <a:r>
              <a:rPr lang="nl-BE" sz="1000" b="1" dirty="0" smtClean="0"/>
              <a:t> </a:t>
            </a:r>
            <a:r>
              <a:rPr lang="nl-BE" sz="1000" b="1" dirty="0" err="1" smtClean="0"/>
              <a:t>terme</a:t>
            </a:r>
            <a:r>
              <a:rPr lang="nl-BE" sz="1000" b="1" dirty="0" smtClean="0"/>
              <a:t> (2030)</a:t>
            </a:r>
          </a:p>
          <a:p>
            <a:r>
              <a:rPr lang="fr-BE" sz="1000" kern="1200" dirty="0" smtClean="0">
                <a:solidFill>
                  <a:schemeClr val="tx1"/>
                </a:solidFill>
                <a:effectLst/>
                <a:latin typeface="+mn-lt"/>
                <a:ea typeface="+mn-ea"/>
                <a:cs typeface="+mn-cs"/>
              </a:rPr>
              <a:t>La deuxième hypothèse de ce travail de fin d’étude est que dans un environnement général en forte évolution, le médecin du travail verra son travail changer : à moyen terme : </a:t>
            </a:r>
            <a:endParaRPr lang="en-US" sz="1000" kern="1200" dirty="0" smtClean="0">
              <a:solidFill>
                <a:schemeClr val="tx1"/>
              </a:solidFill>
              <a:effectLst/>
              <a:latin typeface="+mn-lt"/>
              <a:ea typeface="+mn-ea"/>
              <a:cs typeface="+mn-cs"/>
            </a:endParaRPr>
          </a:p>
          <a:p>
            <a:pPr marL="171450" lvl="0" indent="-171450">
              <a:buFontTx/>
              <a:buChar char="-"/>
            </a:pPr>
            <a:r>
              <a:rPr lang="fr-BE" sz="1000" kern="1200" dirty="0" smtClean="0">
                <a:solidFill>
                  <a:schemeClr val="tx1"/>
                </a:solidFill>
                <a:effectLst/>
                <a:latin typeface="+mn-lt"/>
                <a:ea typeface="+mn-ea"/>
                <a:cs typeface="+mn-cs"/>
              </a:rPr>
              <a:t>vers un système avec peu de médecins</a:t>
            </a:r>
            <a:r>
              <a:rPr lang="fr-BE" sz="1000" kern="1200" baseline="0" dirty="0" smtClean="0">
                <a:solidFill>
                  <a:schemeClr val="tx1"/>
                </a:solidFill>
                <a:effectLst/>
                <a:latin typeface="+mn-lt"/>
                <a:ea typeface="+mn-ea"/>
                <a:cs typeface="+mn-cs"/>
              </a:rPr>
              <a:t> du travail, mais spécialisés en toxicologie, réintégration, et.. et </a:t>
            </a:r>
            <a:r>
              <a:rPr lang="fr-BE" sz="1000" b="0" kern="1200" dirty="0" smtClean="0">
                <a:solidFill>
                  <a:schemeClr val="tx1"/>
                </a:solidFill>
                <a:effectLst/>
                <a:latin typeface="+mn-lt"/>
                <a:ea typeface="+mn-ea"/>
                <a:cs typeface="+mn-cs"/>
              </a:rPr>
              <a:t>accent sur la prévention en santé au travail faite par des infirmières du travail</a:t>
            </a:r>
            <a:r>
              <a:rPr lang="fr-BE" sz="1000"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endParaRPr lang="en-US" sz="1000" dirty="0" smtClean="0"/>
          </a:p>
          <a:p>
            <a:r>
              <a:rPr lang="fr-BE" sz="1000" kern="1200" dirty="0" smtClean="0">
                <a:solidFill>
                  <a:schemeClr val="tx1"/>
                </a:solidFill>
                <a:effectLst/>
                <a:latin typeface="+mn-lt"/>
                <a:ea typeface="+mn-ea"/>
                <a:cs typeface="+mn-cs"/>
              </a:rPr>
              <a:t>Cette </a:t>
            </a:r>
            <a:r>
              <a:rPr lang="fr-BE" sz="1000" kern="1200" dirty="0" smtClean="0">
                <a:solidFill>
                  <a:schemeClr val="tx1"/>
                </a:solidFill>
                <a:effectLst/>
                <a:latin typeface="+mn-lt"/>
                <a:ea typeface="+mn-ea"/>
                <a:cs typeface="+mn-cs"/>
              </a:rPr>
              <a:t>hypothèse n’est bien sûr pas vérifiable maintenant, mais des indices en esquissent la tendance. En effet, les répondants de l’enquête 2016 ne sont pas du tout en faveur de déléguer leurs tâches de surveillance de la santé aux généralistes, et sont malgré tout prêts à déléguer une partie des tâches aux infirmières dans un cadre contrôlé, bien que limité. </a:t>
            </a:r>
            <a:endParaRPr lang="en-US" sz="1000" kern="1200" dirty="0" smtClean="0">
              <a:solidFill>
                <a:schemeClr val="tx1"/>
              </a:solidFill>
              <a:effectLst/>
              <a:latin typeface="+mn-lt"/>
              <a:ea typeface="+mn-ea"/>
              <a:cs typeface="+mn-cs"/>
            </a:endParaRPr>
          </a:p>
          <a:p>
            <a:r>
              <a:rPr lang="fr-BE" sz="1000" kern="1200" dirty="0" smtClean="0">
                <a:solidFill>
                  <a:schemeClr val="tx1"/>
                </a:solidFill>
                <a:effectLst/>
                <a:latin typeface="+mn-lt"/>
                <a:ea typeface="+mn-ea"/>
                <a:cs typeface="+mn-cs"/>
              </a:rPr>
              <a:t>Ensuite, l’évolution inévitable à moyen terme de la suppression des évaluations de santé de routine par les médecins du travail, excepté pour des groupes-cible particuliers et basés sur l’évidence, avec la probable disparition de « l’aptitude », sont des signes en faveur de cette hypothèse. </a:t>
            </a:r>
            <a:r>
              <a:rPr lang="fr-BE" sz="1000" kern="1200" dirty="0" smtClean="0">
                <a:solidFill>
                  <a:schemeClr val="tx1"/>
                </a:solidFill>
                <a:effectLst/>
                <a:latin typeface="+mn-lt"/>
                <a:ea typeface="+mn-ea"/>
                <a:cs typeface="+mn-cs"/>
              </a:rPr>
              <a:t>Les </a:t>
            </a:r>
            <a:r>
              <a:rPr lang="fr-BE" sz="1000" kern="1200" dirty="0" smtClean="0">
                <a:solidFill>
                  <a:schemeClr val="tx1"/>
                </a:solidFill>
                <a:effectLst/>
                <a:latin typeface="+mn-lt"/>
                <a:ea typeface="+mn-ea"/>
                <a:cs typeface="+mn-cs"/>
              </a:rPr>
              <a:t>médecins du travail se spécialiseraient vers un domaine spécifique de la médecine du travail, comme la réintégration, la toxicologie, …et les infirmières du travail s’acquitteraient de tâches multiples de prévention en individuel avec les travailleurs et en collectif, ainsi que d’autres tâches de gestion</a:t>
            </a:r>
            <a:r>
              <a:rPr lang="fr-BE" sz="1000" kern="1200" baseline="0" dirty="0" smtClean="0">
                <a:solidFill>
                  <a:schemeClr val="tx1"/>
                </a:solidFill>
                <a:effectLst/>
                <a:latin typeface="+mn-lt"/>
                <a:ea typeface="+mn-ea"/>
                <a:cs typeface="+mn-cs"/>
              </a:rPr>
              <a:t> des risques </a:t>
            </a:r>
            <a:r>
              <a:rPr lang="fr-BE" sz="1000" kern="1200" dirty="0" smtClean="0">
                <a:solidFill>
                  <a:schemeClr val="tx1"/>
                </a:solidFill>
                <a:effectLst/>
                <a:latin typeface="+mn-lt"/>
                <a:ea typeface="+mn-ea"/>
                <a:cs typeface="+mn-cs"/>
              </a:rPr>
              <a:t>vues plus haut.</a:t>
            </a:r>
          </a:p>
          <a:p>
            <a:endParaRPr lang="en-US" sz="1000" kern="1200" dirty="0" smtClean="0">
              <a:solidFill>
                <a:schemeClr val="tx1"/>
              </a:solidFill>
              <a:effectLst/>
              <a:latin typeface="+mn-lt"/>
              <a:ea typeface="+mn-ea"/>
              <a:cs typeface="+mn-cs"/>
            </a:endParaRPr>
          </a:p>
          <a:p>
            <a:r>
              <a:rPr lang="fr-BE" sz="1000" b="1" kern="1200" dirty="0" smtClean="0">
                <a:solidFill>
                  <a:schemeClr val="tx1"/>
                </a:solidFill>
                <a:effectLst/>
                <a:latin typeface="+mn-lt"/>
                <a:ea typeface="+mn-ea"/>
                <a:cs typeface="+mn-cs"/>
              </a:rPr>
              <a:t>En 2030:</a:t>
            </a:r>
          </a:p>
          <a:p>
            <a:pPr marL="171450" indent="-171450">
              <a:buFontTx/>
              <a:buChar char="-"/>
            </a:pPr>
            <a:r>
              <a:rPr lang="fr-BE" sz="1000" kern="1200" dirty="0" smtClean="0">
                <a:solidFill>
                  <a:schemeClr val="tx1"/>
                </a:solidFill>
                <a:effectLst/>
                <a:latin typeface="+mn-lt"/>
                <a:ea typeface="+mn-ea"/>
                <a:cs typeface="+mn-cs"/>
              </a:rPr>
              <a:t>le</a:t>
            </a:r>
            <a:r>
              <a:rPr lang="fr-BE" sz="1000" kern="1200" baseline="0" dirty="0" smtClean="0">
                <a:solidFill>
                  <a:schemeClr val="tx1"/>
                </a:solidFill>
                <a:effectLst/>
                <a:latin typeface="+mn-lt"/>
                <a:ea typeface="+mn-ea"/>
                <a:cs typeface="+mn-cs"/>
              </a:rPr>
              <a:t> centre d’expertise aura donné ses arguments scientifiques sur les pratiques , y compris la réintégration</a:t>
            </a:r>
          </a:p>
          <a:p>
            <a:pPr marL="171450" indent="-171450">
              <a:buFontTx/>
              <a:buChar char="-"/>
            </a:pPr>
            <a:r>
              <a:rPr lang="fr-BE" sz="1000" kern="1200" baseline="0" dirty="0" smtClean="0">
                <a:solidFill>
                  <a:schemeClr val="tx1"/>
                </a:solidFill>
                <a:effectLst/>
                <a:latin typeface="+mn-lt"/>
                <a:ea typeface="+mn-ea"/>
                <a:cs typeface="+mn-cs"/>
              </a:rPr>
              <a:t>et les autorités, partenaires sociaux et universités auront tenu compte des recommandations pour des pratiques de santé au travail « </a:t>
            </a:r>
            <a:r>
              <a:rPr lang="fr-BE" sz="1000" kern="1200" baseline="0" dirty="0" err="1" smtClean="0">
                <a:solidFill>
                  <a:schemeClr val="tx1"/>
                </a:solidFill>
                <a:effectLst/>
                <a:latin typeface="+mn-lt"/>
                <a:ea typeface="+mn-ea"/>
                <a:cs typeface="+mn-cs"/>
              </a:rPr>
              <a:t>evidence</a:t>
            </a:r>
            <a:r>
              <a:rPr lang="fr-BE" sz="1000" kern="1200" baseline="0" dirty="0" smtClean="0">
                <a:solidFill>
                  <a:schemeClr val="tx1"/>
                </a:solidFill>
                <a:effectLst/>
                <a:latin typeface="+mn-lt"/>
                <a:ea typeface="+mn-ea"/>
                <a:cs typeface="+mn-cs"/>
              </a:rPr>
              <a:t> </a:t>
            </a:r>
            <a:r>
              <a:rPr lang="fr-BE" sz="1000" kern="1200" baseline="0" dirty="0" err="1" smtClean="0">
                <a:solidFill>
                  <a:schemeClr val="tx1"/>
                </a:solidFill>
                <a:effectLst/>
                <a:latin typeface="+mn-lt"/>
                <a:ea typeface="+mn-ea"/>
                <a:cs typeface="+mn-cs"/>
              </a:rPr>
              <a:t>based</a:t>
            </a:r>
            <a:r>
              <a:rPr lang="fr-BE" sz="10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sz="1000" kern="1200" dirty="0" smtClean="0">
                <a:solidFill>
                  <a:schemeClr val="tx1"/>
                </a:solidFill>
                <a:effectLst/>
                <a:latin typeface="+mn-lt"/>
                <a:ea typeface="+mn-ea"/>
                <a:cs typeface="+mn-cs"/>
              </a:rPr>
              <a:t>Le principe</a:t>
            </a:r>
            <a:r>
              <a:rPr lang="fr-BE" sz="1000" kern="1200" baseline="0" dirty="0" smtClean="0">
                <a:solidFill>
                  <a:schemeClr val="tx1"/>
                </a:solidFill>
                <a:effectLst/>
                <a:latin typeface="+mn-lt"/>
                <a:ea typeface="+mn-ea"/>
                <a:cs typeface="+mn-cs"/>
              </a:rPr>
              <a:t> est que les </a:t>
            </a:r>
            <a:r>
              <a:rPr lang="fr-BE" sz="1000" b="1" kern="1200" baseline="0" dirty="0" smtClean="0">
                <a:solidFill>
                  <a:schemeClr val="tx1"/>
                </a:solidFill>
                <a:effectLst/>
                <a:latin typeface="+mn-lt"/>
                <a:ea typeface="+mn-ea"/>
                <a:cs typeface="+mn-cs"/>
              </a:rPr>
              <a:t>tâches </a:t>
            </a:r>
            <a:r>
              <a:rPr lang="fr-BE" sz="1000" b="1" kern="1200" dirty="0" smtClean="0">
                <a:solidFill>
                  <a:schemeClr val="tx1"/>
                </a:solidFill>
                <a:effectLst/>
                <a:latin typeface="+mn-lt"/>
                <a:ea typeface="+mn-ea"/>
                <a:cs typeface="+mn-cs"/>
              </a:rPr>
              <a:t>de la santé au travail seront</a:t>
            </a:r>
            <a:r>
              <a:rPr lang="fr-BE" sz="1000" b="1" kern="1200" baseline="0" dirty="0" smtClean="0">
                <a:solidFill>
                  <a:schemeClr val="tx1"/>
                </a:solidFill>
                <a:effectLst/>
                <a:latin typeface="+mn-lt"/>
                <a:ea typeface="+mn-ea"/>
                <a:cs typeface="+mn-cs"/>
              </a:rPr>
              <a:t> réparties </a:t>
            </a:r>
            <a:r>
              <a:rPr lang="fr-BE" sz="1000" kern="1200" dirty="0" smtClean="0">
                <a:solidFill>
                  <a:schemeClr val="tx1"/>
                </a:solidFill>
                <a:effectLst/>
                <a:latin typeface="+mn-lt"/>
                <a:ea typeface="+mn-ea"/>
                <a:cs typeface="+mn-cs"/>
              </a:rPr>
              <a:t>avec efficience </a:t>
            </a:r>
            <a:r>
              <a:rPr lang="fr-BE" sz="1000" b="1" kern="1200" dirty="0" smtClean="0">
                <a:solidFill>
                  <a:schemeClr val="tx1"/>
                </a:solidFill>
                <a:effectLst/>
                <a:latin typeface="+mn-lt"/>
                <a:ea typeface="+mn-ea"/>
                <a:cs typeface="+mn-cs"/>
              </a:rPr>
              <a:t>vers les personnes adéquates </a:t>
            </a:r>
            <a:r>
              <a:rPr lang="fr-BE" sz="1000" kern="1200" dirty="0" smtClean="0">
                <a:solidFill>
                  <a:schemeClr val="tx1"/>
                </a:solidFill>
                <a:effectLst/>
                <a:latin typeface="+mn-lt"/>
                <a:ea typeface="+mn-ea"/>
                <a:cs typeface="+mn-cs"/>
              </a:rPr>
              <a:t>et de </a:t>
            </a:r>
            <a:r>
              <a:rPr lang="fr-BE" sz="1000" b="0" kern="1200" dirty="0" smtClean="0">
                <a:solidFill>
                  <a:schemeClr val="tx1"/>
                </a:solidFill>
                <a:effectLst/>
                <a:latin typeface="+mn-lt"/>
                <a:ea typeface="+mn-ea"/>
                <a:cs typeface="+mn-cs"/>
              </a:rPr>
              <a:t>valoriser le rôle des infirmières du travail</a:t>
            </a:r>
            <a:r>
              <a:rPr lang="fr-BE" sz="1000" kern="1200" dirty="0" smtClean="0">
                <a:solidFill>
                  <a:schemeClr val="tx1"/>
                </a:solidFill>
                <a:effectLst/>
                <a:latin typeface="+mn-lt"/>
                <a:ea typeface="+mn-ea"/>
                <a:cs typeface="+mn-cs"/>
              </a:rPr>
              <a:t>, tout en </a:t>
            </a:r>
            <a:r>
              <a:rPr lang="fr-BE" sz="1000" b="1" kern="1200" dirty="0" smtClean="0">
                <a:solidFill>
                  <a:schemeClr val="tx1"/>
                </a:solidFill>
                <a:effectLst/>
                <a:latin typeface="+mn-lt"/>
                <a:ea typeface="+mn-ea"/>
                <a:cs typeface="+mn-cs"/>
              </a:rPr>
              <a:t>libérant du temps aux médecins du travail </a:t>
            </a:r>
            <a:r>
              <a:rPr lang="fr-BE" sz="1000" kern="1200" dirty="0" smtClean="0">
                <a:solidFill>
                  <a:schemeClr val="tx1"/>
                </a:solidFill>
                <a:effectLst/>
                <a:latin typeface="+mn-lt"/>
                <a:ea typeface="+mn-ea"/>
                <a:cs typeface="+mn-cs"/>
              </a:rPr>
              <a:t>pour les activités vues ci-dessus.</a:t>
            </a:r>
            <a:endParaRPr lang="en-US" sz="1000" kern="1200" dirty="0" smtClean="0">
              <a:solidFill>
                <a:schemeClr val="tx1"/>
              </a:solidFill>
              <a:effectLst/>
              <a:latin typeface="+mn-lt"/>
              <a:ea typeface="+mn-ea"/>
              <a:cs typeface="+mn-cs"/>
            </a:endParaRPr>
          </a:p>
          <a:p>
            <a:pPr marL="171450" indent="-171450">
              <a:buFontTx/>
              <a:buChar char="-"/>
            </a:pPr>
            <a:r>
              <a:rPr lang="fr-BE" sz="1000"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marL="171450" lvl="0" indent="-171450">
              <a:buFont typeface="Arial" charset="0"/>
              <a:buChar char="•"/>
            </a:pPr>
            <a:r>
              <a:rPr lang="fr-BE" sz="1000" b="1" kern="1200" dirty="0" smtClean="0">
                <a:solidFill>
                  <a:schemeClr val="tx1"/>
                </a:solidFill>
                <a:effectLst/>
                <a:latin typeface="+mn-lt"/>
                <a:ea typeface="+mn-ea"/>
                <a:cs typeface="+mn-cs"/>
              </a:rPr>
              <a:t>La santé au travail sera</a:t>
            </a:r>
            <a:r>
              <a:rPr lang="fr-BE" sz="1000" b="1" kern="1200" baseline="0" dirty="0" smtClean="0">
                <a:solidFill>
                  <a:schemeClr val="tx1"/>
                </a:solidFill>
                <a:effectLst/>
                <a:latin typeface="+mn-lt"/>
                <a:ea typeface="+mn-ea"/>
                <a:cs typeface="+mn-cs"/>
              </a:rPr>
              <a:t> basée </a:t>
            </a:r>
            <a:r>
              <a:rPr lang="fr-BE" sz="1000" b="1" kern="1200" dirty="0" smtClean="0">
                <a:solidFill>
                  <a:schemeClr val="tx1"/>
                </a:solidFill>
                <a:effectLst/>
                <a:latin typeface="+mn-lt"/>
                <a:ea typeface="+mn-ea"/>
                <a:cs typeface="+mn-cs"/>
              </a:rPr>
              <a:t>sur des pratiques « </a:t>
            </a:r>
            <a:r>
              <a:rPr lang="fr-BE" sz="1000" b="1" kern="1200" dirty="0" err="1" smtClean="0">
                <a:solidFill>
                  <a:schemeClr val="tx1"/>
                </a:solidFill>
                <a:effectLst/>
                <a:latin typeface="+mn-lt"/>
                <a:ea typeface="+mn-ea"/>
                <a:cs typeface="+mn-cs"/>
              </a:rPr>
              <a:t>evidence</a:t>
            </a:r>
            <a:r>
              <a:rPr lang="fr-BE" sz="1000" b="1" kern="1200" dirty="0" smtClean="0">
                <a:solidFill>
                  <a:schemeClr val="tx1"/>
                </a:solidFill>
                <a:effectLst/>
                <a:latin typeface="+mn-lt"/>
                <a:ea typeface="+mn-ea"/>
                <a:cs typeface="+mn-cs"/>
              </a:rPr>
              <a:t> </a:t>
            </a:r>
            <a:r>
              <a:rPr lang="fr-BE" sz="1000" b="1" kern="1200" dirty="0" err="1" smtClean="0">
                <a:solidFill>
                  <a:schemeClr val="tx1"/>
                </a:solidFill>
                <a:effectLst/>
                <a:latin typeface="+mn-lt"/>
                <a:ea typeface="+mn-ea"/>
                <a:cs typeface="+mn-cs"/>
              </a:rPr>
              <a:t>based</a:t>
            </a:r>
            <a:r>
              <a:rPr lang="fr-BE" sz="1000" b="1" kern="1200" dirty="0" smtClean="0">
                <a:solidFill>
                  <a:schemeClr val="tx1"/>
                </a:solidFill>
                <a:effectLst/>
                <a:latin typeface="+mn-lt"/>
                <a:ea typeface="+mn-ea"/>
                <a:cs typeface="+mn-cs"/>
              </a:rPr>
              <a:t> »</a:t>
            </a:r>
          </a:p>
          <a:p>
            <a:pPr marL="171450" lvl="0" indent="-171450">
              <a:buFont typeface="Arial" charset="0"/>
              <a:buChar char="•"/>
            </a:pP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a:t>
            </a:r>
            <a:r>
              <a:rPr lang="fr-BE" sz="1000" b="1" kern="1200" dirty="0" smtClean="0">
                <a:solidFill>
                  <a:schemeClr val="tx1"/>
                </a:solidFill>
                <a:effectLst/>
                <a:latin typeface="+mn-lt"/>
                <a:ea typeface="+mn-ea"/>
                <a:cs typeface="+mn-cs"/>
              </a:rPr>
              <a:t> Les médecins du travail,</a:t>
            </a:r>
            <a:r>
              <a:rPr lang="fr-BE" sz="1000" b="1" kern="1200" baseline="0" dirty="0" smtClean="0">
                <a:solidFill>
                  <a:schemeClr val="tx1"/>
                </a:solidFill>
                <a:effectLst/>
                <a:latin typeface="+mn-lt"/>
                <a:ea typeface="+mn-ea"/>
                <a:cs typeface="+mn-cs"/>
              </a:rPr>
              <a:t> moins nombreux, </a:t>
            </a:r>
            <a:r>
              <a:rPr lang="fr-BE" sz="1000" b="1" kern="1200" dirty="0" smtClean="0">
                <a:solidFill>
                  <a:schemeClr val="tx1"/>
                </a:solidFill>
                <a:effectLst/>
                <a:latin typeface="+mn-lt"/>
                <a:ea typeface="+mn-ea"/>
                <a:cs typeface="+mn-cs"/>
              </a:rPr>
              <a:t>seront spécialisés</a:t>
            </a:r>
            <a:r>
              <a:rPr lang="fr-BE" sz="1000" b="1" kern="1200" baseline="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en toxicologie, réintégration, etc…</a:t>
            </a:r>
            <a:endParaRPr lang="en-US" sz="1000" b="1"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Les infirmières du travail</a:t>
            </a:r>
            <a:r>
              <a:rPr lang="fr-BE" sz="1000" kern="1200" baseline="0" dirty="0" smtClean="0">
                <a:solidFill>
                  <a:schemeClr val="tx1"/>
                </a:solidFill>
                <a:effectLst/>
                <a:latin typeface="+mn-lt"/>
                <a:ea typeface="+mn-ea"/>
                <a:cs typeface="+mn-cs"/>
              </a:rPr>
              <a:t> formées </a:t>
            </a:r>
            <a:r>
              <a:rPr lang="fr-BE" sz="1000" kern="1200" dirty="0" smtClean="0">
                <a:solidFill>
                  <a:schemeClr val="tx1"/>
                </a:solidFill>
                <a:effectLst/>
                <a:latin typeface="+mn-lt"/>
                <a:ea typeface="+mn-ea"/>
                <a:cs typeface="+mn-cs"/>
              </a:rPr>
              <a:t>dans des tâches de prévention, promotion de la santé et gestion des risques qui leurs seront dévolues.</a:t>
            </a:r>
            <a:endParaRPr lang="en-US" sz="1000" kern="1200" dirty="0" smtClean="0">
              <a:solidFill>
                <a:schemeClr val="tx1"/>
              </a:solidFill>
              <a:effectLst/>
              <a:latin typeface="+mn-lt"/>
              <a:ea typeface="+mn-ea"/>
              <a:cs typeface="+mn-cs"/>
            </a:endParaRPr>
          </a:p>
          <a:p>
            <a:pPr lvl="0"/>
            <a:r>
              <a:rPr lang="fr-BE" sz="1000" kern="1200" dirty="0" smtClean="0">
                <a:solidFill>
                  <a:schemeClr val="tx1"/>
                </a:solidFill>
                <a:effectLst/>
                <a:latin typeface="+mn-lt"/>
                <a:ea typeface="+mn-ea"/>
                <a:cs typeface="+mn-cs"/>
              </a:rPr>
              <a:t>* </a:t>
            </a:r>
            <a:r>
              <a:rPr lang="fr-BE" sz="1000" b="1" kern="1200" dirty="0" smtClean="0">
                <a:solidFill>
                  <a:schemeClr val="tx1"/>
                </a:solidFill>
                <a:effectLst/>
                <a:latin typeface="+mn-lt"/>
                <a:ea typeface="+mn-ea"/>
                <a:cs typeface="+mn-cs"/>
              </a:rPr>
              <a:t>Des case managers </a:t>
            </a:r>
            <a:r>
              <a:rPr lang="fr-BE" sz="1000" kern="1200" dirty="0" smtClean="0">
                <a:solidFill>
                  <a:schemeClr val="tx1"/>
                </a:solidFill>
                <a:effectLst/>
                <a:latin typeface="+mn-lt"/>
                <a:ea typeface="+mn-ea"/>
                <a:cs typeface="+mn-cs"/>
              </a:rPr>
              <a:t>/ </a:t>
            </a:r>
            <a:r>
              <a:rPr lang="fr-BE" sz="1000" kern="1200" dirty="0" err="1" smtClean="0">
                <a:solidFill>
                  <a:schemeClr val="tx1"/>
                </a:solidFill>
                <a:effectLst/>
                <a:latin typeface="+mn-lt"/>
                <a:ea typeface="+mn-ea"/>
                <a:cs typeface="+mn-cs"/>
              </a:rPr>
              <a:t>disability</a:t>
            </a:r>
            <a:r>
              <a:rPr lang="fr-BE" sz="1000" kern="1200" dirty="0" smtClean="0">
                <a:solidFill>
                  <a:schemeClr val="tx1"/>
                </a:solidFill>
                <a:effectLst/>
                <a:latin typeface="+mn-lt"/>
                <a:ea typeface="+mn-ea"/>
                <a:cs typeface="+mn-cs"/>
              </a:rPr>
              <a:t> managers formés</a:t>
            </a:r>
            <a:r>
              <a:rPr lang="fr-BE" sz="1000" kern="1200" baseline="0" dirty="0" smtClean="0">
                <a:solidFill>
                  <a:schemeClr val="tx1"/>
                </a:solidFill>
                <a:effectLst/>
                <a:latin typeface="+mn-lt"/>
                <a:ea typeface="+mn-ea"/>
                <a:cs typeface="+mn-cs"/>
              </a:rPr>
              <a:t> </a:t>
            </a:r>
            <a:r>
              <a:rPr lang="fr-BE" sz="1000" kern="1200" dirty="0" smtClean="0">
                <a:solidFill>
                  <a:schemeClr val="tx1"/>
                </a:solidFill>
                <a:effectLst/>
                <a:latin typeface="+mn-lt"/>
                <a:ea typeface="+mn-ea"/>
                <a:cs typeface="+mn-cs"/>
              </a:rPr>
              <a:t>pour l’accompagnement individuel dans le cadre de la réintégration au travail.</a:t>
            </a:r>
            <a:endParaRPr lang="en-US" sz="1000" kern="1200" dirty="0" smtClean="0">
              <a:solidFill>
                <a:schemeClr val="tx1"/>
              </a:solidFill>
              <a:effectLst/>
              <a:latin typeface="+mn-lt"/>
              <a:ea typeface="+mn-ea"/>
              <a:cs typeface="+mn-cs"/>
            </a:endParaRPr>
          </a:p>
          <a:p>
            <a:pPr lvl="0"/>
            <a:endParaRPr lang="fr-BE" sz="1000" b="1" kern="1200" dirty="0" smtClean="0">
              <a:solidFill>
                <a:schemeClr val="tx1"/>
              </a:solidFill>
              <a:effectLst/>
              <a:latin typeface="+mn-lt"/>
              <a:ea typeface="+mn-ea"/>
              <a:cs typeface="+mn-cs"/>
            </a:endParaRPr>
          </a:p>
          <a:p>
            <a:pPr lvl="0"/>
            <a:r>
              <a:rPr lang="fr-BE" sz="1000" b="1" kern="1200" dirty="0" smtClean="0">
                <a:solidFill>
                  <a:schemeClr val="tx1"/>
                </a:solidFill>
                <a:effectLst/>
                <a:latin typeface="+mn-lt"/>
                <a:ea typeface="+mn-ea"/>
                <a:cs typeface="+mn-cs"/>
              </a:rPr>
              <a:t>* La dimension santé au travail sera</a:t>
            </a:r>
            <a:r>
              <a:rPr lang="fr-BE" sz="1000" b="1" kern="1200" baseline="0" dirty="0" smtClean="0">
                <a:solidFill>
                  <a:schemeClr val="tx1"/>
                </a:solidFill>
                <a:effectLst/>
                <a:latin typeface="+mn-lt"/>
                <a:ea typeface="+mn-ea"/>
                <a:cs typeface="+mn-cs"/>
              </a:rPr>
              <a:t> intégrée </a:t>
            </a:r>
            <a:r>
              <a:rPr lang="fr-BE" sz="1000" b="1" kern="1200" dirty="0" smtClean="0">
                <a:solidFill>
                  <a:schemeClr val="tx1"/>
                </a:solidFill>
                <a:effectLst/>
                <a:latin typeface="+mn-lt"/>
                <a:ea typeface="+mn-ea"/>
                <a:cs typeface="+mn-cs"/>
              </a:rPr>
              <a:t>dans la formation de base des médecins et </a:t>
            </a:r>
            <a:r>
              <a:rPr lang="fr-BE" sz="1000" kern="1200" dirty="0" smtClean="0">
                <a:solidFill>
                  <a:schemeClr val="tx1"/>
                </a:solidFill>
                <a:effectLst/>
                <a:latin typeface="+mn-lt"/>
                <a:ea typeface="+mn-ea"/>
                <a:cs typeface="+mn-cs"/>
              </a:rPr>
              <a:t>dans la formation en médecine générale </a:t>
            </a:r>
            <a:endParaRPr lang="en-US" sz="1000" kern="1200" dirty="0" smtClean="0">
              <a:solidFill>
                <a:schemeClr val="tx1"/>
              </a:solidFill>
              <a:effectLst/>
              <a:latin typeface="+mn-lt"/>
              <a:ea typeface="+mn-ea"/>
              <a:cs typeface="+mn-cs"/>
            </a:endParaRPr>
          </a:p>
          <a:p>
            <a:endParaRPr lang="en-US" sz="1000" dirty="0" smtClean="0"/>
          </a:p>
          <a:p>
            <a:pPr lvl="0"/>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31</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000" b="1" dirty="0" err="1" smtClean="0"/>
              <a:t>L’actualité</a:t>
            </a:r>
            <a:r>
              <a:rPr lang="nl-BE" sz="1000" b="1" dirty="0" smtClean="0"/>
              <a:t> </a:t>
            </a:r>
            <a:r>
              <a:rPr lang="nl-BE" sz="1000" b="1" dirty="0" err="1" smtClean="0"/>
              <a:t>avec</a:t>
            </a:r>
            <a:r>
              <a:rPr lang="nl-BE" sz="1000" b="1" baseline="0" dirty="0" smtClean="0"/>
              <a:t> </a:t>
            </a:r>
            <a:r>
              <a:rPr lang="nl-BE" sz="1000" b="1" baseline="0" dirty="0" err="1" smtClean="0"/>
              <a:t>l’</a:t>
            </a:r>
            <a:r>
              <a:rPr lang="nl-BE" sz="1000" b="1" dirty="0" err="1" smtClean="0"/>
              <a:t>Avis</a:t>
            </a:r>
            <a:r>
              <a:rPr lang="nl-BE" sz="1000" b="1" dirty="0" smtClean="0"/>
              <a:t> du 14 mars 2017 du CSPPT </a:t>
            </a:r>
            <a:r>
              <a:rPr lang="nl-BE" sz="1000" b="1" dirty="0" err="1" smtClean="0"/>
              <a:t>sur</a:t>
            </a:r>
            <a:r>
              <a:rPr lang="nl-BE" sz="1000" b="1" dirty="0" smtClean="0"/>
              <a:t> </a:t>
            </a:r>
            <a:r>
              <a:rPr lang="nl-BE" sz="1000" b="1" dirty="0" err="1" smtClean="0"/>
              <a:t>le</a:t>
            </a:r>
            <a:r>
              <a:rPr lang="nl-BE" sz="1000" b="1" dirty="0" smtClean="0"/>
              <a:t> </a:t>
            </a:r>
            <a:r>
              <a:rPr lang="nl-BE" sz="1000" b="1" dirty="0" err="1" smtClean="0"/>
              <a:t>projet</a:t>
            </a:r>
            <a:r>
              <a:rPr lang="nl-BE" sz="1000" b="1" dirty="0" smtClean="0"/>
              <a:t> de SPF </a:t>
            </a:r>
            <a:r>
              <a:rPr lang="nl-BE" sz="1000" b="1" dirty="0" err="1" smtClean="0"/>
              <a:t>Emploi</a:t>
            </a:r>
            <a:r>
              <a:rPr lang="nl-BE" sz="1000" b="1" dirty="0" smtClean="0"/>
              <a:t> </a:t>
            </a:r>
            <a:r>
              <a:rPr lang="nl-BE" sz="1000" b="1" dirty="0" err="1" smtClean="0"/>
              <a:t>sur</a:t>
            </a:r>
            <a:r>
              <a:rPr lang="nl-BE" sz="1000" b="1" dirty="0" smtClean="0"/>
              <a:t> la </a:t>
            </a:r>
            <a:r>
              <a:rPr lang="nl-BE" sz="1000" b="1" dirty="0" err="1" smtClean="0"/>
              <a:t>périodicité</a:t>
            </a:r>
            <a:r>
              <a:rPr lang="nl-BE" sz="1000" b="1" dirty="0" smtClean="0"/>
              <a:t> des examens </a:t>
            </a:r>
            <a:r>
              <a:rPr lang="nl-BE" sz="1000" b="1" dirty="0" err="1" smtClean="0"/>
              <a:t>médicaux</a:t>
            </a:r>
            <a:r>
              <a:rPr lang="nl-BE" sz="1000" b="1" dirty="0" smtClean="0"/>
              <a:t>, va dans </a:t>
            </a:r>
            <a:r>
              <a:rPr lang="nl-BE" sz="1000" b="1" dirty="0" err="1" smtClean="0"/>
              <a:t>le</a:t>
            </a:r>
            <a:r>
              <a:rPr lang="nl-BE" sz="1000" b="1" dirty="0" smtClean="0"/>
              <a:t> sens des</a:t>
            </a:r>
            <a:r>
              <a:rPr lang="nl-BE" sz="1000" b="1" baseline="0" dirty="0" smtClean="0"/>
              <a:t> </a:t>
            </a:r>
            <a:r>
              <a:rPr lang="nl-BE" sz="1000" b="1" baseline="0" dirty="0" err="1" smtClean="0"/>
              <a:t>recommandations</a:t>
            </a:r>
            <a:r>
              <a:rPr lang="nl-BE" sz="1000" b="1" baseline="0" dirty="0" smtClean="0"/>
              <a:t> que je </a:t>
            </a:r>
            <a:r>
              <a:rPr lang="nl-BE" sz="1000" b="1" baseline="0" dirty="0" err="1" smtClean="0"/>
              <a:t>fais</a:t>
            </a:r>
            <a:r>
              <a:rPr lang="nl-BE" sz="1000" b="1" baseline="0" dirty="0" smtClean="0"/>
              <a:t>.</a:t>
            </a:r>
            <a:endParaRPr lang="nl-BE" sz="1000" b="1" dirty="0" smtClean="0"/>
          </a:p>
          <a:p>
            <a:r>
              <a:rPr lang="fr-FR" sz="1000" b="1" dirty="0" smtClean="0"/>
              <a:t>Ses conclusions: </a:t>
            </a:r>
          </a:p>
          <a:p>
            <a:r>
              <a:rPr lang="fr-FR" sz="1000" dirty="0" smtClean="0"/>
              <a:t>Le Conseil supérieur estime que la modification de la fréquence de la surveillance de santé telle que proposée par</a:t>
            </a:r>
            <a:r>
              <a:rPr lang="fr-FR" sz="1000" baseline="0" dirty="0" smtClean="0"/>
              <a:t> le SPF Emploi</a:t>
            </a:r>
            <a:endParaRPr lang="fr-FR" sz="1000" dirty="0" smtClean="0"/>
          </a:p>
          <a:p>
            <a:pPr marL="0" indent="0">
              <a:buFontTx/>
              <a:buNone/>
            </a:pPr>
            <a:r>
              <a:rPr lang="fr-FR" sz="1000" dirty="0" smtClean="0"/>
              <a:t>- sans fondement scientifique ou expérimental, ne résoudra pas les problèmes de fond actuels et n’apportera pas de plus-value en matière de prévention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a:t>
            </a:r>
            <a:r>
              <a:rPr lang="fr-FR" sz="1000" baseline="0" dirty="0" smtClean="0"/>
              <a:t> </a:t>
            </a:r>
            <a:r>
              <a:rPr lang="fr-FR" sz="1000" dirty="0" smtClean="0"/>
              <a:t>n’est pas non plus une solution pour le financement des prestations des médecins du travail dans le cadre de la réintégration</a:t>
            </a:r>
          </a:p>
          <a:p>
            <a:pPr marL="0" indent="0">
              <a:buFontTx/>
              <a:buNone/>
            </a:pPr>
            <a:endParaRPr lang="fr-FR" sz="1000" dirty="0" smtClean="0"/>
          </a:p>
          <a:p>
            <a:r>
              <a:rPr lang="fr-FR" sz="1000" b="1" i="0" u="none" strike="noStrike" kern="1200" baseline="0" dirty="0" smtClean="0">
                <a:solidFill>
                  <a:schemeClr val="tx1"/>
                </a:solidFill>
                <a:latin typeface="+mn-lt"/>
                <a:ea typeface="+mn-ea"/>
                <a:cs typeface="+mn-cs"/>
              </a:rPr>
              <a:t>Le CSPPT propose une alternative: il faut rechercher une mise en </a:t>
            </a:r>
            <a:r>
              <a:rPr lang="fr-FR" sz="1000" b="1" i="0" u="none" strike="noStrike" kern="1200" baseline="0" dirty="0" err="1" smtClean="0">
                <a:solidFill>
                  <a:schemeClr val="tx1"/>
                </a:solidFill>
                <a:latin typeface="+mn-lt"/>
                <a:ea typeface="+mn-ea"/>
                <a:cs typeface="+mn-cs"/>
              </a:rPr>
              <a:t>oeuvre</a:t>
            </a:r>
            <a:r>
              <a:rPr lang="fr-FR" sz="1000" b="1" i="0" u="none" strike="noStrike" kern="1200" baseline="0" dirty="0" smtClean="0">
                <a:solidFill>
                  <a:schemeClr val="tx1"/>
                </a:solidFill>
                <a:latin typeface="+mn-lt"/>
                <a:ea typeface="+mn-ea"/>
                <a:cs typeface="+mn-cs"/>
              </a:rPr>
              <a:t> optimale de la médecine du travail pour la prévention. </a:t>
            </a:r>
          </a:p>
          <a:p>
            <a:endParaRPr lang="fr-FR" sz="1000" b="0" i="0" u="none" strike="noStrike" kern="1200" baseline="0" dirty="0" smtClean="0">
              <a:solidFill>
                <a:schemeClr val="tx1"/>
              </a:solidFill>
              <a:latin typeface="+mn-lt"/>
              <a:ea typeface="+mn-ea"/>
              <a:cs typeface="+mn-cs"/>
            </a:endParaRPr>
          </a:p>
          <a:p>
            <a:r>
              <a:rPr lang="fr-FR" sz="1000" b="0" i="0" u="none" strike="noStrike" kern="1200" baseline="0" dirty="0" smtClean="0">
                <a:solidFill>
                  <a:schemeClr val="tx1"/>
                </a:solidFill>
                <a:latin typeface="+mn-lt"/>
                <a:ea typeface="+mn-ea"/>
                <a:cs typeface="+mn-cs"/>
              </a:rPr>
              <a:t>Le CSPPT démarrera </a:t>
            </a:r>
            <a:r>
              <a:rPr lang="fr-FR" sz="1000" b="1" i="0" u="none" strike="noStrike" kern="1200" baseline="0" dirty="0" smtClean="0">
                <a:solidFill>
                  <a:srgbClr val="000099"/>
                </a:solidFill>
                <a:latin typeface="+mn-lt"/>
                <a:ea typeface="+mn-ea"/>
                <a:cs typeface="+mn-cs"/>
              </a:rPr>
              <a:t>sans délai un processus</a:t>
            </a:r>
            <a:r>
              <a:rPr lang="fr-FR" sz="1000" b="0" i="0" u="none" strike="noStrike" kern="1200" baseline="0" dirty="0" smtClean="0">
                <a:solidFill>
                  <a:schemeClr val="tx1"/>
                </a:solidFill>
                <a:latin typeface="+mn-lt"/>
                <a:ea typeface="+mn-ea"/>
                <a:cs typeface="+mn-cs"/>
              </a:rPr>
              <a:t> permettant d’identifier les bonnes pratiques et méthodes de travail pour certains risques, situations de travail ou groupes de risques.</a:t>
            </a:r>
          </a:p>
          <a:p>
            <a:endParaRPr lang="fr-FR" sz="1000" b="1" i="0" u="none" strike="noStrike" kern="1200" baseline="0" dirty="0" smtClean="0">
              <a:solidFill>
                <a:schemeClr val="tx1"/>
              </a:solidFill>
              <a:latin typeface="+mn-lt"/>
              <a:ea typeface="+mn-ea"/>
              <a:cs typeface="+mn-cs"/>
            </a:endParaRPr>
          </a:p>
          <a:p>
            <a:r>
              <a:rPr lang="fr-FR" sz="1000" b="1" i="0" u="none" strike="noStrike" kern="1200" baseline="0" dirty="0" smtClean="0">
                <a:solidFill>
                  <a:schemeClr val="tx1"/>
                </a:solidFill>
                <a:latin typeface="+mn-lt"/>
                <a:ea typeface="+mn-ea"/>
                <a:cs typeface="+mn-cs"/>
              </a:rPr>
              <a:t>Pour ce faire, le CSPPT interpellera le monde des médecins du travail et des associations professionnelles sur:</a:t>
            </a:r>
          </a:p>
          <a:p>
            <a:r>
              <a:rPr lang="fr-FR" sz="1000" b="0" i="0" u="none" strike="noStrike" kern="1200" baseline="0" dirty="0" smtClean="0">
                <a:solidFill>
                  <a:schemeClr val="tx1"/>
                </a:solidFill>
                <a:latin typeface="+mn-lt"/>
                <a:ea typeface="+mn-ea"/>
                <a:cs typeface="+mn-cs"/>
              </a:rPr>
              <a:t>1) la pénurie des médecins du travail, les entraves à la vocation de médecins du travail et les actions concrètes pour y remédier</a:t>
            </a:r>
          </a:p>
          <a:p>
            <a:r>
              <a:rPr lang="fr-FR" sz="1000" b="0" i="0" u="none" strike="noStrike" kern="1200" baseline="0" dirty="0" smtClean="0">
                <a:solidFill>
                  <a:schemeClr val="tx1"/>
                </a:solidFill>
                <a:latin typeface="+mn-lt"/>
                <a:ea typeface="+mn-ea"/>
                <a:cs typeface="+mn-cs"/>
              </a:rPr>
              <a:t>2) leurs propositions méthodologiques et structurelles pour renforcer leur implication et leur plus-value dans la prévention </a:t>
            </a:r>
          </a:p>
          <a:p>
            <a:r>
              <a:rPr lang="fr-FR" sz="1000" b="0" i="0" u="none" strike="noStrike" kern="1200" baseline="0" dirty="0" smtClean="0">
                <a:solidFill>
                  <a:schemeClr val="tx1"/>
                </a:solidFill>
                <a:latin typeface="+mn-lt"/>
                <a:ea typeface="+mn-ea"/>
                <a:cs typeface="+mn-cs"/>
              </a:rPr>
              <a:t>Le CSPPT traduira cela en </a:t>
            </a:r>
            <a:r>
              <a:rPr lang="fr-FR" sz="1000" dirty="0" smtClean="0"/>
              <a:t>actions concrètes et participera à une </a:t>
            </a:r>
            <a:r>
              <a:rPr lang="fr-FR" sz="1000" dirty="0" smtClean="0">
                <a:solidFill>
                  <a:srgbClr val="FF0000"/>
                </a:solidFill>
              </a:rPr>
              <a:t>proposition d’AR avant fin juin 2017</a:t>
            </a:r>
            <a:r>
              <a:rPr lang="fr-FR" sz="1000" dirty="0" smtClean="0">
                <a:solidFill>
                  <a:schemeClr val="tx1"/>
                </a:solidFill>
              </a:rPr>
              <a:t>:</a:t>
            </a:r>
            <a:r>
              <a:rPr lang="fr-FR" sz="1000" baseline="0" dirty="0" smtClean="0">
                <a:solidFill>
                  <a:schemeClr val="tx1"/>
                </a:solidFill>
              </a:rPr>
              <a:t> rien jusque maintenant en novembre 2017</a:t>
            </a:r>
            <a:endParaRPr lang="fr-FR" sz="1000" b="0" i="0" u="none" strike="noStrike" kern="1200" baseline="0" dirty="0" smtClean="0">
              <a:solidFill>
                <a:schemeClr val="tx1"/>
              </a:solidFill>
              <a:latin typeface="+mn-lt"/>
              <a:ea typeface="+mn-ea"/>
              <a:cs typeface="+mn-cs"/>
            </a:endParaRPr>
          </a:p>
          <a:p>
            <a:endParaRPr lang="fr-FR" sz="1000" b="1" i="0" u="none" strike="noStrike" kern="1200" baseline="0" dirty="0" smtClean="0">
              <a:solidFill>
                <a:schemeClr val="tx1"/>
              </a:solidFill>
              <a:latin typeface="+mn-lt"/>
              <a:ea typeface="+mn-ea"/>
              <a:cs typeface="+mn-cs"/>
            </a:endParaRPr>
          </a:p>
          <a:p>
            <a:r>
              <a:rPr lang="fr-FR" sz="1000" b="1" i="0" u="none" strike="noStrike" kern="1200" baseline="0" dirty="0" smtClean="0">
                <a:solidFill>
                  <a:schemeClr val="tx1"/>
                </a:solidFill>
                <a:latin typeface="+mn-lt"/>
                <a:ea typeface="+mn-ea"/>
                <a:cs typeface="+mn-cs"/>
              </a:rPr>
              <a:t>Provisoirement, </a:t>
            </a:r>
            <a:r>
              <a:rPr lang="fr-FR" sz="1000" b="0" i="0" u="none" strike="noStrike" kern="1200" baseline="0" dirty="0" smtClean="0">
                <a:solidFill>
                  <a:schemeClr val="tx1"/>
                </a:solidFill>
                <a:latin typeface="+mn-lt"/>
                <a:ea typeface="+mn-ea"/>
                <a:cs typeface="+mn-cs"/>
              </a:rPr>
              <a:t>le Conseil supérieur demande au Ministre </a:t>
            </a:r>
            <a:r>
              <a:rPr lang="fr-FR" sz="1000" b="1" i="0" u="none" strike="noStrike" kern="1200" baseline="0" dirty="0" smtClean="0">
                <a:solidFill>
                  <a:schemeClr val="tx1"/>
                </a:solidFill>
                <a:latin typeface="+mn-lt"/>
                <a:ea typeface="+mn-ea"/>
                <a:cs typeface="+mn-cs"/>
              </a:rPr>
              <a:t>de ne pas modifier les règles en vigueur. </a:t>
            </a:r>
            <a:endParaRPr lang="fr-FR" sz="1000" b="0" i="0" u="none" strike="noStrike" kern="1200" baseline="0" dirty="0" smtClean="0">
              <a:solidFill>
                <a:schemeClr val="tx1"/>
              </a:solidFill>
              <a:latin typeface="+mn-lt"/>
              <a:ea typeface="+mn-ea"/>
              <a:cs typeface="+mn-cs"/>
            </a:endParaRPr>
          </a:p>
          <a:p>
            <a:r>
              <a:rPr lang="fr-FR" sz="1000" b="0" i="0" u="none" strike="noStrike" kern="1200" baseline="0" dirty="0" smtClean="0">
                <a:solidFill>
                  <a:schemeClr val="tx1"/>
                </a:solidFill>
                <a:latin typeface="+mn-lt"/>
                <a:ea typeface="+mn-ea"/>
                <a:cs typeface="+mn-cs"/>
              </a:rPr>
              <a:t>Il suggère aussi au Ministre de </a:t>
            </a:r>
            <a:r>
              <a:rPr lang="fr-FR" sz="1000" b="1" i="0" u="none" strike="noStrike" kern="1200" baseline="0" dirty="0" smtClean="0">
                <a:solidFill>
                  <a:schemeClr val="tx1"/>
                </a:solidFill>
                <a:latin typeface="+mn-lt"/>
                <a:ea typeface="+mn-ea"/>
                <a:cs typeface="+mn-cs"/>
              </a:rPr>
              <a:t>mener ou stimuler des recherches scientifiques et/ou des expérimentations </a:t>
            </a:r>
            <a:r>
              <a:rPr lang="fr-FR" sz="1000" b="0" i="0" u="none" strike="noStrike" kern="1200" baseline="0" dirty="0" smtClean="0">
                <a:solidFill>
                  <a:schemeClr val="tx1"/>
                </a:solidFill>
                <a:latin typeface="+mn-lt"/>
                <a:ea typeface="+mn-ea"/>
                <a:cs typeface="+mn-cs"/>
              </a:rPr>
              <a:t>sur l’organisation optimale de la surveillance de la santé, le rôle du médecin du travail et des autres Conseillers en prévention, ses collaborateurs, les éventuelles fréquences des examens médicaux et autres prestations intermédiaires entre les examens médicaux ou prestations qui pourraient remplacer certains examens médicaux.  (réfléchir quel cadre légal, chercher quels acteurs sont intéressés</a:t>
            </a:r>
            <a:r>
              <a:rPr lang="fr-FR" sz="1000" b="0" i="0" u="none" strike="noStrike" kern="1200" baseline="0" dirty="0" smtClean="0">
                <a:solidFill>
                  <a:schemeClr val="tx1"/>
                </a:solidFill>
                <a:latin typeface="+mn-lt"/>
                <a:ea typeface="+mn-ea"/>
                <a:cs typeface="+mn-cs"/>
              </a:rPr>
              <a:t>).</a:t>
            </a:r>
          </a:p>
          <a:p>
            <a:endParaRPr lang="fr-FR" sz="1000" b="0" i="0" u="none" strike="noStrike" kern="1200" baseline="0" dirty="0" smtClean="0">
              <a:solidFill>
                <a:schemeClr val="tx1"/>
              </a:solidFill>
              <a:latin typeface="+mn-lt"/>
              <a:ea typeface="+mn-ea"/>
              <a:cs typeface="+mn-cs"/>
            </a:endParaRPr>
          </a:p>
          <a:p>
            <a:r>
              <a:rPr lang="fr-FR" sz="1000" b="0" i="0" u="none" strike="noStrike" kern="1200" baseline="0" dirty="0" smtClean="0">
                <a:solidFill>
                  <a:schemeClr val="tx1"/>
                </a:solidFill>
                <a:latin typeface="+mn-lt"/>
                <a:ea typeface="+mn-ea"/>
                <a:cs typeface="+mn-cs"/>
              </a:rPr>
              <a:t>Après une série d’audition d’experts, un avis a été émis en juillet 2017, où les partenaires sociaux sont en désaccord.</a:t>
            </a:r>
          </a:p>
          <a:p>
            <a:r>
              <a:rPr lang="fr-FR" sz="1000" b="0" i="0" u="none" strike="noStrike" kern="1200" baseline="0" dirty="0" smtClean="0">
                <a:solidFill>
                  <a:schemeClr val="tx1"/>
                </a:solidFill>
                <a:latin typeface="+mn-lt"/>
                <a:ea typeface="+mn-ea"/>
                <a:cs typeface="+mn-cs"/>
              </a:rPr>
              <a:t>- Les syndicats et employeurs sont contre une révision précipitée et font des propositions chacun.</a:t>
            </a:r>
          </a:p>
          <a:p>
            <a:r>
              <a:rPr lang="fr-FR" sz="1000" b="0" i="0" u="none" strike="noStrike" kern="1200" baseline="0" dirty="0" smtClean="0">
                <a:solidFill>
                  <a:schemeClr val="tx1"/>
                </a:solidFill>
                <a:latin typeface="+mn-lt"/>
                <a:ea typeface="+mn-ea"/>
                <a:cs typeface="+mn-cs"/>
              </a:rPr>
              <a:t>- Ils sont d’accord que la périodicité ne reposent pas sur l’évidence et qu’il faut « une utilisation  optimale de la médecine du travail pour la prévention ».</a:t>
            </a:r>
          </a:p>
          <a:p>
            <a:endParaRPr lang="en-US" sz="1000" dirty="0" smtClean="0"/>
          </a:p>
          <a:p>
            <a:pPr lvl="0"/>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32</a:t>
            </a:fld>
            <a:endParaRPr lang="nl-NL"/>
          </a:p>
        </p:txBody>
      </p:sp>
    </p:spTree>
    <p:extLst>
      <p:ext uri="{BB962C8B-B14F-4D97-AF65-F5344CB8AC3E}">
        <p14:creationId xmlns:p14="http://schemas.microsoft.com/office/powerpoint/2010/main" val="30656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smtClean="0"/>
              <a:t>Raisons du mémoire: </a:t>
            </a:r>
            <a:r>
              <a:rPr lang="fr-BE" sz="1200" kern="1200" dirty="0" smtClean="0">
                <a:solidFill>
                  <a:schemeClr val="tx1"/>
                </a:solidFill>
                <a:effectLst/>
                <a:latin typeface="+mn-lt"/>
                <a:ea typeface="+mn-ea"/>
                <a:cs typeface="+mn-cs"/>
              </a:rPr>
              <a:t>Comme nouveau médecin du travail depuis octobre 2013, j’ai trouvé</a:t>
            </a:r>
            <a:r>
              <a:rPr lang="fr-BE" sz="1200" kern="1200" baseline="0" dirty="0" smtClean="0">
                <a:solidFill>
                  <a:schemeClr val="tx1"/>
                </a:solidFill>
                <a:effectLst/>
                <a:latin typeface="+mn-lt"/>
                <a:ea typeface="+mn-ea"/>
                <a:cs typeface="+mn-cs"/>
              </a:rPr>
              <a:t> passionnant la découverte du monde des entreprises et de leurs risques à travers les visites de travail, rencontre syndicats, patrons (secteur des services, BTP, voieries avec égouts, industrie chimique, hôpitaux, MRS, etc…) et les examens des travailleurs.</a:t>
            </a:r>
            <a:endParaRPr lang="fr-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Mais en même temps, on est confronté à un </a:t>
            </a:r>
            <a:r>
              <a:rPr lang="fr-BE" sz="1200" b="1" kern="1200" dirty="0" smtClean="0">
                <a:solidFill>
                  <a:schemeClr val="tx1"/>
                </a:solidFill>
                <a:effectLst/>
                <a:latin typeface="+mn-lt"/>
                <a:ea typeface="+mn-ea"/>
                <a:cs typeface="+mn-cs"/>
              </a:rPr>
              <a:t>environnement en profonde mutation</a:t>
            </a:r>
            <a:r>
              <a:rPr lang="fr-BE" sz="1200" kern="1200" dirty="0" smtClean="0">
                <a:solidFill>
                  <a:schemeClr val="tx1"/>
                </a:solidFill>
                <a:effectLst/>
                <a:latin typeface="+mn-lt"/>
                <a:ea typeface="+mn-ea"/>
                <a:cs typeface="+mn-cs"/>
              </a:rPr>
              <a:t>:</a:t>
            </a:r>
            <a:r>
              <a:rPr lang="fr-BE" sz="1200" kern="1200" baseline="0" dirty="0" smtClean="0">
                <a:solidFill>
                  <a:schemeClr val="tx1"/>
                </a:solidFill>
                <a:effectLst/>
                <a:latin typeface="+mn-lt"/>
                <a:ea typeface="+mn-ea"/>
                <a:cs typeface="+mn-cs"/>
              </a:rPr>
              <a:t> de nouvelles législations depuis </a:t>
            </a:r>
            <a:r>
              <a:rPr lang="fr-BE" sz="1200" kern="1200" baseline="0" dirty="0" smtClean="0">
                <a:solidFill>
                  <a:schemeClr val="tx1"/>
                </a:solidFill>
                <a:effectLst/>
                <a:latin typeface="+mn-lt"/>
                <a:ea typeface="+mn-ea"/>
                <a:cs typeface="+mn-cs"/>
              </a:rPr>
              <a:t>2014 et 2016, un </a:t>
            </a:r>
            <a:r>
              <a:rPr lang="fr-BE" sz="1200" kern="1200" baseline="0" dirty="0" smtClean="0">
                <a:solidFill>
                  <a:schemeClr val="tx1"/>
                </a:solidFill>
                <a:effectLst/>
                <a:latin typeface="+mn-lt"/>
                <a:ea typeface="+mn-ea"/>
                <a:cs typeface="+mn-cs"/>
              </a:rPr>
              <a:t>contexte du travail changeant (j’en parle après) et aussi des pratiques d’examen de routine dont l’utilité me posaient question.</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Dans</a:t>
            </a:r>
            <a:r>
              <a:rPr lang="fr-BE" sz="1200" kern="1200" baseline="0" dirty="0" smtClean="0">
                <a:solidFill>
                  <a:schemeClr val="tx1"/>
                </a:solidFill>
                <a:effectLst/>
                <a:latin typeface="+mn-lt"/>
                <a:ea typeface="+mn-ea"/>
                <a:cs typeface="+mn-cs"/>
              </a:rPr>
              <a:t> ce cadre évolutif, j</a:t>
            </a:r>
            <a:r>
              <a:rPr lang="fr-BE" sz="1200" kern="1200" dirty="0" smtClean="0">
                <a:solidFill>
                  <a:schemeClr val="tx1"/>
                </a:solidFill>
                <a:effectLst/>
                <a:latin typeface="+mn-lt"/>
                <a:ea typeface="+mn-ea"/>
                <a:cs typeface="+mn-cs"/>
              </a:rPr>
              <a:t>e me suis donc intéressé à voir l’évolution possible rôle du médecin du travail en Belgique à court et moyen terme.</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latin typeface="+mn-lt"/>
                <a:ea typeface="+mn-ea"/>
                <a:cs typeface="+mn-cs"/>
              </a:rPr>
              <a:t>Le sens de ce mémoire n’est </a:t>
            </a:r>
            <a:r>
              <a:rPr lang="fr-BE" sz="1200" b="1" kern="1200" dirty="0" smtClean="0">
                <a:solidFill>
                  <a:schemeClr val="tx1"/>
                </a:solidFill>
                <a:effectLst/>
                <a:latin typeface="+mn-lt"/>
                <a:ea typeface="+mn-ea"/>
                <a:cs typeface="+mn-cs"/>
              </a:rPr>
              <a:t>pas dans une défense corporatiste du métier, </a:t>
            </a:r>
            <a:r>
              <a:rPr lang="fr-BE" sz="1200" kern="1200" dirty="0" smtClean="0">
                <a:solidFill>
                  <a:schemeClr val="tx1"/>
                </a:solidFill>
                <a:effectLst/>
                <a:latin typeface="+mn-lt"/>
                <a:ea typeface="+mn-ea"/>
                <a:cs typeface="+mn-cs"/>
              </a:rPr>
              <a:t>mais plutôt vers une </a:t>
            </a:r>
            <a:r>
              <a:rPr lang="fr-BE" sz="1200" b="1" kern="1200" dirty="0" smtClean="0">
                <a:solidFill>
                  <a:schemeClr val="tx1"/>
                </a:solidFill>
                <a:effectLst/>
                <a:latin typeface="+mn-lt"/>
                <a:ea typeface="+mn-ea"/>
                <a:cs typeface="+mn-cs"/>
              </a:rPr>
              <a:t>vision d’amélioration de la santé au travail </a:t>
            </a:r>
            <a:r>
              <a:rPr lang="fr-BE" sz="1200" kern="1200" dirty="0" smtClean="0">
                <a:solidFill>
                  <a:schemeClr val="tx1"/>
                </a:solidFill>
                <a:effectLst/>
                <a:latin typeface="+mn-lt"/>
                <a:ea typeface="+mn-ea"/>
                <a:cs typeface="+mn-cs"/>
              </a:rPr>
              <a:t>dans ce contexte en mutation.</a:t>
            </a:r>
          </a:p>
          <a:p>
            <a:endParaRPr lang="en-US" sz="1200" dirty="0" smtClean="0"/>
          </a:p>
          <a:p>
            <a:r>
              <a:rPr lang="fr-BE" sz="1200" kern="1200" dirty="0" smtClean="0">
                <a:solidFill>
                  <a:schemeClr val="tx1"/>
                </a:solidFill>
                <a:effectLst/>
                <a:latin typeface="+mn-lt"/>
                <a:ea typeface="+mn-ea"/>
                <a:cs typeface="+mn-cs"/>
              </a:rPr>
              <a:t>Je formule</a:t>
            </a:r>
            <a:r>
              <a:rPr lang="fr-BE" sz="1200" kern="1200" baseline="0" dirty="0" smtClean="0">
                <a:solidFill>
                  <a:schemeClr val="tx1"/>
                </a:solidFill>
                <a:effectLst/>
                <a:latin typeface="+mn-lt"/>
                <a:ea typeface="+mn-ea"/>
                <a:cs typeface="+mn-cs"/>
              </a:rPr>
              <a:t> </a:t>
            </a:r>
            <a:r>
              <a:rPr lang="fr-BE" sz="1200" b="1" kern="1200" dirty="0" smtClean="0">
                <a:solidFill>
                  <a:schemeClr val="tx1"/>
                </a:solidFill>
                <a:effectLst/>
                <a:latin typeface="+mn-lt"/>
                <a:ea typeface="+mn-ea"/>
                <a:cs typeface="+mn-cs"/>
              </a:rPr>
              <a:t>l’hypothèse suivante </a:t>
            </a:r>
            <a:r>
              <a:rPr lang="fr-BE" sz="1200" kern="1200" dirty="0" smtClean="0">
                <a:solidFill>
                  <a:schemeClr val="tx1"/>
                </a:solidFill>
                <a:effectLst/>
                <a:latin typeface="+mn-lt"/>
                <a:ea typeface="+mn-ea"/>
                <a:cs typeface="+mn-cs"/>
              </a:rPr>
              <a:t>que dans un environnement général en forte évolution, le médecin du travail verra son travail changer : </a:t>
            </a:r>
            <a:endParaRPr lang="en-US" sz="1200" kern="1200" dirty="0" smtClean="0">
              <a:solidFill>
                <a:schemeClr val="tx1"/>
              </a:solidFill>
              <a:effectLst/>
              <a:latin typeface="+mn-lt"/>
              <a:ea typeface="+mn-ea"/>
              <a:cs typeface="+mn-cs"/>
            </a:endParaRPr>
          </a:p>
          <a:p>
            <a:pPr marL="171450" lvl="0" indent="-171450">
              <a:buFontTx/>
              <a:buChar char="-"/>
            </a:pPr>
            <a:r>
              <a:rPr lang="fr-BE" sz="1200" b="1" kern="1200" dirty="0" smtClean="0">
                <a:solidFill>
                  <a:schemeClr val="tx1"/>
                </a:solidFill>
                <a:effectLst/>
                <a:latin typeface="+mn-lt"/>
                <a:ea typeface="+mn-ea"/>
                <a:cs typeface="+mn-cs"/>
              </a:rPr>
              <a:t>à </a:t>
            </a:r>
            <a:r>
              <a:rPr lang="fr-BE" sz="1200" b="1" kern="1200" dirty="0" smtClean="0">
                <a:solidFill>
                  <a:schemeClr val="tx1"/>
                </a:solidFill>
                <a:effectLst/>
                <a:latin typeface="+mn-lt"/>
                <a:ea typeface="+mn-ea"/>
                <a:cs typeface="+mn-cs"/>
              </a:rPr>
              <a:t>court terme</a:t>
            </a:r>
            <a:r>
              <a:rPr lang="fr-BE" sz="1200" kern="1200" dirty="0" smtClean="0">
                <a:solidFill>
                  <a:schemeClr val="tx1"/>
                </a:solidFill>
                <a:effectLst/>
                <a:latin typeface="+mn-lt"/>
                <a:ea typeface="+mn-ea"/>
                <a:cs typeface="+mn-cs"/>
              </a:rPr>
              <a:t> : vers de plus en plus d’examen</a:t>
            </a:r>
            <a:r>
              <a:rPr lang="fr-BE" sz="1200" kern="1200" baseline="0" dirty="0" smtClean="0">
                <a:solidFill>
                  <a:schemeClr val="tx1"/>
                </a:solidFill>
                <a:effectLst/>
                <a:latin typeface="+mn-lt"/>
                <a:ea typeface="+mn-ea"/>
                <a:cs typeface="+mn-cs"/>
              </a:rPr>
              <a:t> </a:t>
            </a:r>
            <a:r>
              <a:rPr lang="fr-BE" sz="1200" kern="1200" baseline="0" dirty="0" smtClean="0">
                <a:solidFill>
                  <a:schemeClr val="tx1"/>
                </a:solidFill>
                <a:effectLst/>
                <a:latin typeface="+mn-lt"/>
                <a:ea typeface="+mn-ea"/>
                <a:cs typeface="+mn-cs"/>
              </a:rPr>
              <a:t>à valeur ajoutée pour le MDT  (notamment les </a:t>
            </a:r>
            <a:r>
              <a:rPr lang="fr-BE" sz="1200" kern="1200" dirty="0" smtClean="0">
                <a:solidFill>
                  <a:schemeClr val="tx1"/>
                </a:solidFill>
                <a:effectLst/>
                <a:latin typeface="+mn-lt"/>
                <a:ea typeface="+mn-ea"/>
                <a:cs typeface="+mn-cs"/>
              </a:rPr>
              <a:t>travailleurs </a:t>
            </a:r>
            <a:r>
              <a:rPr lang="fr-BE" sz="1200" kern="1200" dirty="0" smtClean="0">
                <a:solidFill>
                  <a:schemeClr val="tx1"/>
                </a:solidFill>
                <a:effectLst/>
                <a:latin typeface="+mn-lt"/>
                <a:ea typeface="+mn-ea"/>
                <a:cs typeface="+mn-cs"/>
              </a:rPr>
              <a:t>en incapacité de travail </a:t>
            </a:r>
            <a:r>
              <a:rPr lang="fr-BE" sz="1200" kern="1200" dirty="0" smtClean="0">
                <a:solidFill>
                  <a:schemeClr val="tx1"/>
                </a:solidFill>
                <a:effectLst/>
                <a:latin typeface="+mn-lt"/>
                <a:ea typeface="+mn-ea"/>
                <a:cs typeface="+mn-cs"/>
              </a:rPr>
              <a:t>,</a:t>
            </a:r>
            <a:r>
              <a:rPr lang="fr-BE" sz="1200" kern="1200" baseline="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cadre </a:t>
            </a:r>
            <a:r>
              <a:rPr lang="fr-BE" sz="1200" kern="1200" dirty="0" smtClean="0">
                <a:solidFill>
                  <a:schemeClr val="tx1"/>
                </a:solidFill>
                <a:effectLst/>
                <a:latin typeface="+mn-lt"/>
                <a:ea typeface="+mn-ea"/>
                <a:cs typeface="+mn-cs"/>
              </a:rPr>
              <a:t>du </a:t>
            </a:r>
            <a:r>
              <a:rPr lang="fr-BE" sz="1200" b="0" kern="1200" dirty="0" smtClean="0">
                <a:solidFill>
                  <a:schemeClr val="tx1"/>
                </a:solidFill>
                <a:effectLst/>
                <a:latin typeface="+mn-lt"/>
                <a:ea typeface="+mn-ea"/>
                <a:cs typeface="+mn-cs"/>
              </a:rPr>
              <a:t>retour au travail</a:t>
            </a:r>
            <a:r>
              <a:rPr lang="fr-BE" sz="1200" kern="1200" dirty="0" smtClean="0">
                <a:solidFill>
                  <a:schemeClr val="tx1"/>
                </a:solidFill>
                <a:effectLst/>
                <a:latin typeface="+mn-lt"/>
                <a:ea typeface="+mn-ea"/>
                <a:cs typeface="+mn-cs"/>
              </a:rPr>
              <a:t>), au moyen d’une évolution de la surveillance médicale des travailleurs vers plus de délégation de tâches à « l’infirmière du travail » </a:t>
            </a:r>
            <a:r>
              <a:rPr lang="fr-B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Tx/>
              <a:buChar char="-"/>
            </a:pPr>
            <a:r>
              <a:rPr lang="fr-BE" sz="1200" b="1" kern="1200" dirty="0" smtClean="0">
                <a:solidFill>
                  <a:schemeClr val="tx1"/>
                </a:solidFill>
                <a:effectLst/>
                <a:latin typeface="+mn-lt"/>
                <a:ea typeface="+mn-ea"/>
                <a:cs typeface="+mn-cs"/>
              </a:rPr>
              <a:t>à </a:t>
            </a:r>
            <a:r>
              <a:rPr lang="fr-BE" sz="1200" b="1" kern="1200" dirty="0" smtClean="0">
                <a:solidFill>
                  <a:schemeClr val="tx1"/>
                </a:solidFill>
                <a:effectLst/>
                <a:latin typeface="+mn-lt"/>
                <a:ea typeface="+mn-ea"/>
                <a:cs typeface="+mn-cs"/>
              </a:rPr>
              <a:t>moyen terme </a:t>
            </a:r>
            <a:r>
              <a:rPr lang="fr-BE" sz="1200"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vers un système avec peu de médecins</a:t>
            </a:r>
            <a:r>
              <a:rPr lang="fr-BE" sz="1200" kern="1200" baseline="0" dirty="0" smtClean="0">
                <a:solidFill>
                  <a:schemeClr val="tx1"/>
                </a:solidFill>
                <a:effectLst/>
                <a:latin typeface="+mn-lt"/>
                <a:ea typeface="+mn-ea"/>
                <a:cs typeface="+mn-cs"/>
              </a:rPr>
              <a:t> du travail, mais spécialisés en toxicologie, réintégration, et.. et </a:t>
            </a:r>
            <a:r>
              <a:rPr lang="fr-BE" sz="1200" b="0" kern="1200" dirty="0" smtClean="0">
                <a:solidFill>
                  <a:schemeClr val="tx1"/>
                </a:solidFill>
                <a:effectLst/>
                <a:latin typeface="+mn-lt"/>
                <a:ea typeface="+mn-ea"/>
                <a:cs typeface="+mn-cs"/>
              </a:rPr>
              <a:t>accent sur la prévention en santé au travail faite par des infirmières du travail</a:t>
            </a:r>
            <a:r>
              <a:rPr lang="fr-B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dirty="0" smtClean="0"/>
          </a:p>
          <a:p>
            <a:r>
              <a:rPr lang="en-US" sz="1200" b="1" dirty="0" err="1" smtClean="0"/>
              <a:t>Méthodologie</a:t>
            </a:r>
            <a:r>
              <a:rPr lang="en-US" sz="1200" b="1" dirty="0" smtClean="0"/>
              <a:t>:</a:t>
            </a:r>
            <a:r>
              <a:rPr lang="en-US" sz="1200" baseline="0" dirty="0" smtClean="0"/>
              <a:t> pour </a:t>
            </a:r>
            <a:r>
              <a:rPr lang="en-US" sz="1200" baseline="0" dirty="0" err="1" smtClean="0"/>
              <a:t>estimer</a:t>
            </a:r>
            <a:r>
              <a:rPr lang="en-US" sz="1200" baseline="0" dirty="0" smtClean="0"/>
              <a:t> </a:t>
            </a:r>
            <a:r>
              <a:rPr lang="en-US" sz="1200" baseline="0" dirty="0" err="1" smtClean="0"/>
              <a:t>l’évolution</a:t>
            </a:r>
            <a:r>
              <a:rPr lang="en-US" sz="1200" baseline="0" dirty="0" smtClean="0"/>
              <a:t> possible du </a:t>
            </a:r>
            <a:r>
              <a:rPr lang="en-US" sz="1200" baseline="0" dirty="0" err="1" smtClean="0"/>
              <a:t>rôle</a:t>
            </a:r>
            <a:r>
              <a:rPr lang="en-US" sz="1200" baseline="0" dirty="0" smtClean="0"/>
              <a:t> du MDT, je </a:t>
            </a:r>
            <a:r>
              <a:rPr lang="en-US" sz="1200" baseline="0" dirty="0" err="1" smtClean="0"/>
              <a:t>l’ai</a:t>
            </a:r>
            <a:r>
              <a:rPr lang="en-US" sz="1200" baseline="0" dirty="0" smtClean="0"/>
              <a:t> fait à travers le </a:t>
            </a:r>
            <a:r>
              <a:rPr lang="en-US" sz="1200" baseline="0" dirty="0" err="1" smtClean="0"/>
              <a:t>prisme</a:t>
            </a:r>
            <a:r>
              <a:rPr lang="en-US" sz="1200" baseline="0" dirty="0" smtClean="0"/>
              <a:t> de:</a:t>
            </a:r>
          </a:p>
          <a:p>
            <a:pPr marL="171450" indent="-171450">
              <a:buFontTx/>
              <a:buChar char="-"/>
            </a:pPr>
            <a:r>
              <a:rPr lang="fr-BE" sz="1200" dirty="0" smtClean="0"/>
              <a:t>La </a:t>
            </a:r>
            <a:r>
              <a:rPr lang="fr-BE" sz="1200" dirty="0" smtClean="0"/>
              <a:t>comparaison des systèmes de </a:t>
            </a:r>
            <a:r>
              <a:rPr lang="fr-BE" sz="1200" dirty="0" smtClean="0"/>
              <a:t>sécurité et santé au travail </a:t>
            </a:r>
            <a:r>
              <a:rPr lang="fr-BE" sz="1200" dirty="0" smtClean="0"/>
              <a:t>en Europe, dans quelques autres pays de l’OCDE et en Belgique</a:t>
            </a:r>
          </a:p>
          <a:p>
            <a:pPr marL="171450" indent="-171450">
              <a:buFontTx/>
              <a:buChar char="-"/>
            </a:pPr>
            <a:r>
              <a:rPr lang="fr-BE" sz="1200" dirty="0" smtClean="0"/>
              <a:t>La </a:t>
            </a:r>
            <a:r>
              <a:rPr lang="fr-BE" sz="1200" dirty="0" smtClean="0"/>
              <a:t>comparaison des politiques de retour au travail</a:t>
            </a:r>
            <a:r>
              <a:rPr lang="fr-BE" sz="1200" baseline="0" dirty="0" smtClean="0"/>
              <a:t> en Europe, car c’est un des éléments de défi pour le </a:t>
            </a:r>
            <a:r>
              <a:rPr lang="fr-BE" sz="1200" baseline="0" dirty="0" smtClean="0"/>
              <a:t>futur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BE" sz="1200" dirty="0" smtClean="0"/>
              <a:t>Une enquête auprès des médecins du travail</a:t>
            </a:r>
          </a:p>
          <a:p>
            <a:pPr marL="622800" lvl="2"/>
            <a:r>
              <a:rPr lang="nl-NL" sz="2400" kern="1200" dirty="0" smtClean="0">
                <a:solidFill>
                  <a:schemeClr val="tx1"/>
                </a:solidFill>
                <a:latin typeface="+mn-lt"/>
                <a:ea typeface="+mn-ea"/>
                <a:cs typeface="+mn-cs"/>
              </a:rPr>
              <a:t>Online - En </a:t>
            </a:r>
            <a:r>
              <a:rPr lang="nl-NL" sz="2400" kern="1200" dirty="0" err="1" smtClean="0">
                <a:solidFill>
                  <a:schemeClr val="tx1"/>
                </a:solidFill>
                <a:latin typeface="+mn-lt"/>
                <a:ea typeface="+mn-ea"/>
                <a:cs typeface="+mn-cs"/>
              </a:rPr>
              <a:t>partie</a:t>
            </a:r>
            <a:r>
              <a:rPr lang="nl-NL" sz="2400" kern="1200" dirty="0" smtClean="0">
                <a:solidFill>
                  <a:schemeClr val="tx1"/>
                </a:solidFill>
                <a:latin typeface="+mn-lt"/>
                <a:ea typeface="+mn-ea"/>
                <a:cs typeface="+mn-cs"/>
              </a:rPr>
              <a:t> </a:t>
            </a:r>
            <a:r>
              <a:rPr lang="nl-NL" sz="2400" kern="1200" dirty="0" err="1" smtClean="0">
                <a:solidFill>
                  <a:schemeClr val="tx1"/>
                </a:solidFill>
                <a:latin typeface="+mn-lt"/>
                <a:ea typeface="+mn-ea"/>
                <a:cs typeface="+mn-cs"/>
              </a:rPr>
              <a:t>basé</a:t>
            </a:r>
            <a:r>
              <a:rPr lang="nl-NL" sz="2400" kern="1200" dirty="0" smtClean="0">
                <a:solidFill>
                  <a:schemeClr val="tx1"/>
                </a:solidFill>
                <a:latin typeface="+mn-lt"/>
                <a:ea typeface="+mn-ea"/>
                <a:cs typeface="+mn-cs"/>
              </a:rPr>
              <a:t> </a:t>
            </a:r>
            <a:r>
              <a:rPr lang="nl-NL" sz="2400" kern="1200" dirty="0" err="1" smtClean="0">
                <a:solidFill>
                  <a:schemeClr val="tx1"/>
                </a:solidFill>
                <a:latin typeface="+mn-lt"/>
                <a:ea typeface="+mn-ea"/>
                <a:cs typeface="+mn-cs"/>
              </a:rPr>
              <a:t>sur</a:t>
            </a:r>
            <a:r>
              <a:rPr lang="nl-NL" sz="2400" kern="1200" dirty="0" smtClean="0">
                <a:solidFill>
                  <a:schemeClr val="tx1"/>
                </a:solidFill>
                <a:latin typeface="+mn-lt"/>
                <a:ea typeface="+mn-ea"/>
                <a:cs typeface="+mn-cs"/>
              </a:rPr>
              <a:t> questionnaire (APBMT SPF </a:t>
            </a:r>
            <a:r>
              <a:rPr lang="nl-NL" sz="2400" kern="1200" dirty="0" err="1" smtClean="0">
                <a:solidFill>
                  <a:schemeClr val="tx1"/>
                </a:solidFill>
                <a:latin typeface="+mn-lt"/>
                <a:ea typeface="+mn-ea"/>
                <a:cs typeface="+mn-cs"/>
              </a:rPr>
              <a:t>Emploi</a:t>
            </a:r>
            <a:r>
              <a:rPr lang="nl-NL" sz="2400" kern="1200" dirty="0" smtClean="0">
                <a:solidFill>
                  <a:schemeClr val="tx1"/>
                </a:solidFill>
                <a:latin typeface="+mn-lt"/>
                <a:ea typeface="+mn-ea"/>
                <a:cs typeface="+mn-cs"/>
              </a:rPr>
              <a:t> 2009) - 262 </a:t>
            </a:r>
            <a:r>
              <a:rPr lang="nl-NL" sz="2400" kern="1200" dirty="0" err="1" smtClean="0">
                <a:solidFill>
                  <a:schemeClr val="tx1"/>
                </a:solidFill>
                <a:latin typeface="+mn-lt"/>
                <a:ea typeface="+mn-ea"/>
                <a:cs typeface="+mn-cs"/>
              </a:rPr>
              <a:t>réponses</a:t>
            </a:r>
            <a:r>
              <a:rPr lang="nl-NL" sz="2400" kern="1200" dirty="0" smtClean="0">
                <a:solidFill>
                  <a:schemeClr val="tx1"/>
                </a:solidFill>
                <a:latin typeface="+mn-lt"/>
                <a:ea typeface="+mn-ea"/>
                <a:cs typeface="+mn-cs"/>
              </a:rPr>
              <a:t>: 70 % NL – 30 % FR -  Response </a:t>
            </a:r>
            <a:r>
              <a:rPr lang="nl-NL" sz="2400" kern="1200" dirty="0" err="1" smtClean="0">
                <a:solidFill>
                  <a:schemeClr val="tx1"/>
                </a:solidFill>
                <a:latin typeface="+mn-lt"/>
                <a:ea typeface="+mn-ea"/>
                <a:cs typeface="+mn-cs"/>
              </a:rPr>
              <a:t>rate</a:t>
            </a:r>
            <a:r>
              <a:rPr lang="nl-NL" sz="2400" kern="1200" dirty="0" smtClean="0">
                <a:solidFill>
                  <a:schemeClr val="tx1"/>
                </a:solidFill>
                <a:latin typeface="+mn-lt"/>
                <a:ea typeface="+mn-ea"/>
                <a:cs typeface="+mn-cs"/>
              </a:rPr>
              <a:t>: 54 %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indent="-171450">
              <a:buFontTx/>
              <a:buChar char="-"/>
            </a:pPr>
            <a:endParaRPr lang="fr-BE"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4</a:t>
            </a:fld>
            <a:endParaRPr lang="nl-NL"/>
          </a:p>
        </p:txBody>
      </p:sp>
    </p:spTree>
    <p:extLst>
      <p:ext uri="{BB962C8B-B14F-4D97-AF65-F5344CB8AC3E}">
        <p14:creationId xmlns:p14="http://schemas.microsoft.com/office/powerpoint/2010/main" val="3730202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Conclusion</a:t>
            </a:r>
            <a:r>
              <a:rPr lang="nl-BE" dirty="0" smtClean="0"/>
              <a:t>:</a:t>
            </a:r>
            <a:r>
              <a:rPr lang="nl-BE" baseline="0" dirty="0" smtClean="0"/>
              <a:t> </a:t>
            </a:r>
          </a:p>
          <a:p>
            <a:r>
              <a:rPr lang="nl-BE" baseline="0" dirty="0" err="1" smtClean="0"/>
              <a:t>Nous</a:t>
            </a:r>
            <a:r>
              <a:rPr lang="nl-BE" baseline="0" dirty="0" smtClean="0"/>
              <a:t> </a:t>
            </a:r>
            <a:r>
              <a:rPr lang="nl-BE" baseline="0" dirty="0" err="1" smtClean="0"/>
              <a:t>vivons</a:t>
            </a:r>
            <a:r>
              <a:rPr lang="nl-BE" baseline="0" dirty="0" smtClean="0"/>
              <a:t> </a:t>
            </a:r>
            <a:r>
              <a:rPr lang="nl-BE" baseline="0" dirty="0" err="1" smtClean="0"/>
              <a:t>une</a:t>
            </a:r>
            <a:r>
              <a:rPr lang="nl-BE" baseline="0" dirty="0" smtClean="0"/>
              <a:t> </a:t>
            </a:r>
            <a:r>
              <a:rPr lang="nl-BE" baseline="0" dirty="0" err="1" smtClean="0"/>
              <a:t>période</a:t>
            </a:r>
            <a:r>
              <a:rPr lang="nl-BE" baseline="0" dirty="0" smtClean="0"/>
              <a:t> </a:t>
            </a:r>
            <a:r>
              <a:rPr lang="nl-BE" baseline="0" dirty="0" err="1" smtClean="0"/>
              <a:t>passionnante</a:t>
            </a:r>
            <a:r>
              <a:rPr lang="nl-BE" baseline="0" dirty="0" smtClean="0"/>
              <a:t>, </a:t>
            </a:r>
            <a:r>
              <a:rPr lang="nl-BE" baseline="0" dirty="0" err="1" smtClean="0"/>
              <a:t>ce</a:t>
            </a:r>
            <a:r>
              <a:rPr lang="nl-BE" baseline="0" dirty="0" smtClean="0"/>
              <a:t> sera </a:t>
            </a:r>
            <a:r>
              <a:rPr lang="nl-BE" baseline="0" dirty="0" err="1" smtClean="0"/>
              <a:t>logn</a:t>
            </a:r>
            <a:r>
              <a:rPr lang="nl-BE" baseline="0" dirty="0" smtClean="0"/>
              <a:t> et </a:t>
            </a:r>
            <a:r>
              <a:rPr lang="nl-BE" baseline="0" dirty="0" err="1" smtClean="0"/>
              <a:t>difficile</a:t>
            </a:r>
            <a:r>
              <a:rPr lang="nl-BE" baseline="0" dirty="0" smtClean="0"/>
              <a:t>, mais </a:t>
            </a:r>
            <a:r>
              <a:rPr lang="nl-BE" baseline="0" dirty="0" err="1" smtClean="0"/>
              <a:t>le</a:t>
            </a:r>
            <a:r>
              <a:rPr lang="nl-BE" baseline="0" dirty="0" smtClean="0"/>
              <a:t> changement de </a:t>
            </a:r>
            <a:r>
              <a:rPr lang="nl-BE" baseline="0" dirty="0" err="1" smtClean="0"/>
              <a:t>paradigme</a:t>
            </a:r>
            <a:r>
              <a:rPr lang="nl-BE" baseline="0" dirty="0" smtClean="0"/>
              <a:t> vers </a:t>
            </a:r>
            <a:r>
              <a:rPr lang="nl-BE" baseline="0" dirty="0" err="1" smtClean="0"/>
              <a:t>une</a:t>
            </a:r>
            <a:r>
              <a:rPr lang="nl-BE" baseline="0" dirty="0" smtClean="0"/>
              <a:t> santé au </a:t>
            </a:r>
            <a:r>
              <a:rPr lang="nl-BE" baseline="0" dirty="0" err="1" smtClean="0"/>
              <a:t>travail</a:t>
            </a:r>
            <a:r>
              <a:rPr lang="nl-BE" baseline="0" dirty="0" smtClean="0"/>
              <a:t> </a:t>
            </a:r>
            <a:r>
              <a:rPr lang="nl-BE" baseline="0" dirty="0" err="1" smtClean="0"/>
              <a:t>basée</a:t>
            </a:r>
            <a:r>
              <a:rPr lang="nl-BE" baseline="0" dirty="0" smtClean="0"/>
              <a:t> </a:t>
            </a:r>
            <a:r>
              <a:rPr lang="nl-BE" baseline="0" dirty="0" err="1" smtClean="0"/>
              <a:t>sur</a:t>
            </a:r>
            <a:r>
              <a:rPr lang="nl-BE" baseline="0" dirty="0" smtClean="0"/>
              <a:t> </a:t>
            </a:r>
            <a:r>
              <a:rPr lang="nl-BE" baseline="0" dirty="0" err="1" smtClean="0"/>
              <a:t>l’évidence</a:t>
            </a:r>
            <a:r>
              <a:rPr lang="nl-BE" baseline="0" dirty="0" smtClean="0"/>
              <a:t> </a:t>
            </a:r>
            <a:r>
              <a:rPr lang="nl-BE" baseline="0" dirty="0" err="1" smtClean="0"/>
              <a:t>est</a:t>
            </a:r>
            <a:r>
              <a:rPr lang="nl-BE" baseline="0" dirty="0" smtClean="0"/>
              <a:t> </a:t>
            </a:r>
            <a:r>
              <a:rPr lang="nl-BE" baseline="0" dirty="0" err="1" smtClean="0"/>
              <a:t>nécessaire</a:t>
            </a:r>
            <a:r>
              <a:rPr lang="nl-BE" baseline="0" dirty="0" smtClean="0"/>
              <a:t> et </a:t>
            </a:r>
            <a:r>
              <a:rPr lang="nl-BE" baseline="0" dirty="0" err="1" smtClean="0"/>
              <a:t>c’est</a:t>
            </a:r>
            <a:r>
              <a:rPr lang="nl-BE" baseline="0" dirty="0" smtClean="0"/>
              <a:t> </a:t>
            </a:r>
            <a:r>
              <a:rPr lang="nl-BE" baseline="0" dirty="0" err="1" smtClean="0"/>
              <a:t>ce</a:t>
            </a:r>
            <a:r>
              <a:rPr lang="nl-BE" baseline="0" dirty="0" smtClean="0"/>
              <a:t> que </a:t>
            </a:r>
            <a:r>
              <a:rPr lang="nl-BE" baseline="0" dirty="0" err="1" smtClean="0"/>
              <a:t>vous</a:t>
            </a:r>
            <a:r>
              <a:rPr lang="nl-BE" baseline="0" dirty="0" smtClean="0"/>
              <a:t> </a:t>
            </a:r>
            <a:r>
              <a:rPr lang="nl-BE" baseline="0" dirty="0" err="1" smtClean="0"/>
              <a:t>voulez</a:t>
            </a:r>
            <a:r>
              <a:rPr lang="nl-BE" baseline="0" dirty="0" smtClean="0"/>
              <a:t> , </a:t>
            </a:r>
            <a:r>
              <a:rPr lang="nl-BE" baseline="0" dirty="0" err="1" smtClean="0"/>
              <a:t>médecins</a:t>
            </a:r>
            <a:r>
              <a:rPr lang="nl-BE" baseline="0" dirty="0" smtClean="0"/>
              <a:t> du </a:t>
            </a:r>
            <a:r>
              <a:rPr lang="nl-BE" baseline="0" dirty="0" err="1" smtClean="0"/>
              <a:t>travail</a:t>
            </a:r>
            <a:r>
              <a:rPr lang="nl-BE" baseline="0" dirty="0" smtClean="0"/>
              <a:t>: plus de </a:t>
            </a:r>
            <a:r>
              <a:rPr lang="nl-BE" baseline="0" dirty="0" err="1" smtClean="0"/>
              <a:t>valeur</a:t>
            </a:r>
            <a:r>
              <a:rPr lang="nl-BE" baseline="0" dirty="0" smtClean="0"/>
              <a:t> </a:t>
            </a:r>
            <a:r>
              <a:rPr lang="nl-BE" baseline="0" dirty="0" err="1" smtClean="0"/>
              <a:t>ajoutée</a:t>
            </a:r>
            <a:r>
              <a:rPr lang="nl-BE" baseline="0" dirty="0" smtClean="0"/>
              <a:t> et </a:t>
            </a:r>
            <a:r>
              <a:rPr lang="nl-BE" baseline="0" dirty="0" err="1" smtClean="0"/>
              <a:t>être</a:t>
            </a:r>
            <a:r>
              <a:rPr lang="nl-BE" baseline="0" dirty="0" smtClean="0"/>
              <a:t> </a:t>
            </a:r>
            <a:r>
              <a:rPr lang="nl-BE" baseline="0" dirty="0" err="1" smtClean="0"/>
              <a:t>reconnu</a:t>
            </a:r>
            <a:r>
              <a:rPr lang="nl-BE" baseline="0" dirty="0" smtClean="0"/>
              <a:t> par </a:t>
            </a:r>
            <a:r>
              <a:rPr lang="nl-BE" baseline="0" dirty="0" err="1" smtClean="0"/>
              <a:t>l’entreprise</a:t>
            </a:r>
            <a:r>
              <a:rPr lang="nl-BE" baseline="0" dirty="0" smtClean="0"/>
              <a:t> comme expert.</a:t>
            </a:r>
          </a:p>
          <a:p>
            <a:r>
              <a:rPr lang="nl-BE" baseline="0" dirty="0" smtClean="0"/>
              <a:t>Le CSPPT, </a:t>
            </a:r>
            <a:r>
              <a:rPr lang="nl-BE" baseline="0" dirty="0" err="1" smtClean="0"/>
              <a:t>même</a:t>
            </a:r>
            <a:r>
              <a:rPr lang="nl-BE" baseline="0" dirty="0" smtClean="0"/>
              <a:t> </a:t>
            </a:r>
            <a:r>
              <a:rPr lang="nl-BE" baseline="0" dirty="0" err="1" smtClean="0"/>
              <a:t>avec</a:t>
            </a:r>
            <a:r>
              <a:rPr lang="nl-BE" baseline="0" dirty="0" smtClean="0"/>
              <a:t> </a:t>
            </a:r>
            <a:r>
              <a:rPr lang="nl-BE" baseline="0" dirty="0" err="1" smtClean="0"/>
              <a:t>ses</a:t>
            </a:r>
            <a:r>
              <a:rPr lang="nl-BE" baseline="0" dirty="0" smtClean="0"/>
              <a:t> avis </a:t>
            </a:r>
            <a:r>
              <a:rPr lang="nl-BE" baseline="0" dirty="0" err="1" smtClean="0"/>
              <a:t>actuels</a:t>
            </a:r>
            <a:r>
              <a:rPr lang="nl-BE" baseline="0" dirty="0" smtClean="0"/>
              <a:t> </a:t>
            </a:r>
            <a:r>
              <a:rPr lang="nl-BE" baseline="0" dirty="0" err="1" smtClean="0"/>
              <a:t>divergents</a:t>
            </a:r>
            <a:r>
              <a:rPr lang="nl-BE" baseline="0" dirty="0" smtClean="0"/>
              <a:t>, </a:t>
            </a:r>
            <a:r>
              <a:rPr lang="nl-BE" baseline="0" dirty="0" err="1" smtClean="0"/>
              <a:t>donne</a:t>
            </a:r>
            <a:r>
              <a:rPr lang="nl-BE" baseline="0" dirty="0" smtClean="0"/>
              <a:t> </a:t>
            </a:r>
            <a:r>
              <a:rPr lang="nl-BE" baseline="0" dirty="0" err="1" smtClean="0"/>
              <a:t>un</a:t>
            </a:r>
            <a:r>
              <a:rPr lang="nl-BE" baseline="0" dirty="0" smtClean="0"/>
              <a:t> </a:t>
            </a:r>
            <a:r>
              <a:rPr lang="nl-BE" baseline="0" dirty="0" err="1" smtClean="0"/>
              <a:t>axe</a:t>
            </a:r>
            <a:r>
              <a:rPr lang="nl-BE" baseline="0" dirty="0" smtClean="0"/>
              <a:t> </a:t>
            </a:r>
            <a:r>
              <a:rPr lang="nl-BE" baseline="0" dirty="0" err="1" smtClean="0"/>
              <a:t>clair</a:t>
            </a:r>
            <a:r>
              <a:rPr lang="nl-BE" baseline="0" dirty="0" smtClean="0"/>
              <a:t>: plus de </a:t>
            </a:r>
            <a:r>
              <a:rPr lang="nl-BE" baseline="0" dirty="0" err="1" smtClean="0"/>
              <a:t>valeur</a:t>
            </a:r>
            <a:r>
              <a:rPr lang="nl-BE" baseline="0" dirty="0" smtClean="0"/>
              <a:t> </a:t>
            </a:r>
            <a:r>
              <a:rPr lang="nl-BE" baseline="0" dirty="0" err="1" smtClean="0"/>
              <a:t>ajoutée</a:t>
            </a:r>
            <a:r>
              <a:rPr lang="nl-BE" baseline="0" dirty="0" smtClean="0"/>
              <a:t> dans la santé au </a:t>
            </a:r>
            <a:r>
              <a:rPr lang="nl-BE" baseline="0" dirty="0" err="1" smtClean="0"/>
              <a:t>travail</a:t>
            </a:r>
            <a:r>
              <a:rPr lang="nl-BE" baseline="0" dirty="0" smtClean="0"/>
              <a:t>,</a:t>
            </a:r>
          </a:p>
          <a:p>
            <a:endParaRPr lang="nl-BE" baseline="0" dirty="0" smtClean="0"/>
          </a:p>
          <a:p>
            <a:r>
              <a:rPr lang="nl-BE" baseline="0" dirty="0" err="1" smtClean="0"/>
              <a:t>Soyons</a:t>
            </a:r>
            <a:r>
              <a:rPr lang="nl-BE" baseline="0" dirty="0" smtClean="0"/>
              <a:t> </a:t>
            </a:r>
            <a:r>
              <a:rPr lang="nl-BE" baseline="0" dirty="0" err="1" smtClean="0"/>
              <a:t>proactif</a:t>
            </a:r>
            <a:r>
              <a:rPr lang="nl-BE" baseline="0" dirty="0" smtClean="0"/>
              <a:t>, </a:t>
            </a:r>
            <a:r>
              <a:rPr lang="nl-BE" baseline="0" dirty="0" err="1" smtClean="0"/>
              <a:t>créatifs</a:t>
            </a:r>
            <a:r>
              <a:rPr lang="nl-BE" baseline="0" dirty="0" smtClean="0"/>
              <a:t>, </a:t>
            </a:r>
            <a:r>
              <a:rPr lang="nl-BE" baseline="0" dirty="0" err="1" smtClean="0"/>
              <a:t>participons</a:t>
            </a:r>
            <a:r>
              <a:rPr lang="nl-BE" baseline="0" dirty="0" smtClean="0"/>
              <a:t> </a:t>
            </a:r>
            <a:r>
              <a:rPr lang="nl-BE" baseline="0" dirty="0" err="1" smtClean="0"/>
              <a:t>aux</a:t>
            </a:r>
            <a:r>
              <a:rPr lang="nl-BE" baseline="0" dirty="0" smtClean="0"/>
              <a:t> </a:t>
            </a:r>
            <a:r>
              <a:rPr lang="nl-BE" baseline="0" dirty="0" err="1" smtClean="0"/>
              <a:t>réflexions</a:t>
            </a:r>
            <a:r>
              <a:rPr lang="nl-BE" baseline="0" dirty="0" smtClean="0"/>
              <a:t> et recherches et </a:t>
            </a:r>
            <a:r>
              <a:rPr lang="nl-BE" baseline="0" dirty="0" err="1" smtClean="0"/>
              <a:t>soyons</a:t>
            </a:r>
            <a:r>
              <a:rPr lang="nl-BE" baseline="0" dirty="0" smtClean="0"/>
              <a:t> acteurs du changement, déjà dans les </a:t>
            </a:r>
            <a:r>
              <a:rPr lang="nl-BE" baseline="0" dirty="0" err="1" smtClean="0"/>
              <a:t>entreprises</a:t>
            </a:r>
            <a:r>
              <a:rPr lang="nl-BE" baseline="0" dirty="0" smtClean="0"/>
              <a:t>, au sein du SEPPT et de </a:t>
            </a:r>
            <a:r>
              <a:rPr lang="nl-BE" baseline="0" dirty="0" err="1" smtClean="0"/>
              <a:t>nos</a:t>
            </a:r>
            <a:r>
              <a:rPr lang="nl-BE" baseline="0" dirty="0" smtClean="0"/>
              <a:t> </a:t>
            </a:r>
            <a:r>
              <a:rPr lang="nl-BE" baseline="0" dirty="0" err="1" smtClean="0"/>
              <a:t>associations</a:t>
            </a:r>
            <a:r>
              <a:rPr lang="nl-BE" baseline="0" dirty="0" smtClean="0"/>
              <a:t> </a:t>
            </a:r>
            <a:r>
              <a:rPr lang="nl-BE" baseline="0" dirty="0" err="1" smtClean="0"/>
              <a:t>professionnelles</a:t>
            </a:r>
            <a:r>
              <a:rPr lang="nl-BE"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33</a:t>
            </a:fld>
            <a:endParaRPr lang="nl-NL"/>
          </a:p>
        </p:txBody>
      </p:sp>
    </p:spTree>
    <p:extLst>
      <p:ext uri="{BB962C8B-B14F-4D97-AF65-F5344CB8AC3E}">
        <p14:creationId xmlns:p14="http://schemas.microsoft.com/office/powerpoint/2010/main" val="81976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On constate: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baseline="0" dirty="0" smtClean="0"/>
              <a:t>Une </a:t>
            </a:r>
            <a:r>
              <a:rPr lang="fr-BE" sz="1200" baseline="0" dirty="0" smtClean="0"/>
              <a:t>f</a:t>
            </a:r>
            <a:r>
              <a:rPr lang="fr-BE" sz="1200" dirty="0" smtClean="0"/>
              <a:t>éminisation légèrement accrue de la profession entre 2009 et 2016 (53% à 57%)</a:t>
            </a:r>
          </a:p>
          <a:p>
            <a:pPr marL="171450" indent="-171450">
              <a:buFont typeface="Arial" pitchFamily="34" charset="0"/>
              <a:buChar char="•"/>
            </a:pPr>
            <a:r>
              <a:rPr lang="fr-BE" sz="1200" dirty="0" smtClean="0"/>
              <a:t>La confirmation du </a:t>
            </a:r>
            <a:r>
              <a:rPr lang="fr-BE" sz="1200" b="1" dirty="0" smtClean="0"/>
              <a:t>vieillissement des </a:t>
            </a:r>
            <a:r>
              <a:rPr lang="fr-BE" sz="1200" b="1" dirty="0" err="1" smtClean="0"/>
              <a:t>Méd</a:t>
            </a:r>
            <a:r>
              <a:rPr lang="fr-BE" sz="1200" b="1" dirty="0" smtClean="0"/>
              <a:t> Travail</a:t>
            </a:r>
            <a:r>
              <a:rPr lang="fr-BE" sz="1200" b="1" baseline="0" dirty="0" smtClean="0"/>
              <a:t> :</a:t>
            </a:r>
            <a:r>
              <a:rPr lang="fr-BE" sz="1200" b="1" dirty="0" smtClean="0"/>
              <a:t> moyenne d’âge de 50 ans</a:t>
            </a:r>
            <a:r>
              <a:rPr lang="fr-BE" sz="1200" dirty="0" smtClean="0"/>
              <a:t> et 66% âgés de plus de 45 ans (58% en 2009)</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b="1" dirty="0" smtClean="0">
                <a:latin typeface="+mn-lt"/>
              </a:rPr>
              <a:t>31% </a:t>
            </a:r>
            <a:r>
              <a:rPr lang="fr-BE" sz="1200" b="1" dirty="0" smtClean="0">
                <a:latin typeface="+mn-lt"/>
              </a:rPr>
              <a:t>des MDT</a:t>
            </a:r>
            <a:r>
              <a:rPr lang="fr-BE" sz="1200" b="1" baseline="0" dirty="0" smtClean="0">
                <a:latin typeface="+mn-lt"/>
              </a:rPr>
              <a:t> qui </a:t>
            </a:r>
            <a:r>
              <a:rPr lang="fr-BE" sz="1200" b="1" dirty="0" smtClean="0">
                <a:latin typeface="+mn-lt"/>
              </a:rPr>
              <a:t>estiment </a:t>
            </a:r>
            <a:r>
              <a:rPr lang="fr-BE" sz="1200" b="1" dirty="0" smtClean="0">
                <a:latin typeface="+mn-lt"/>
              </a:rPr>
              <a:t>possible ou probable (ou sûrs= 4%)</a:t>
            </a:r>
            <a:r>
              <a:rPr lang="fr-BE" sz="1200" b="1" baseline="0" dirty="0" smtClean="0">
                <a:latin typeface="+mn-lt"/>
              </a:rPr>
              <a:t> </a:t>
            </a:r>
            <a:r>
              <a:rPr lang="fr-BE" sz="1200" b="1" dirty="0" smtClean="0">
                <a:latin typeface="+mn-lt"/>
              </a:rPr>
              <a:t>de quitter </a:t>
            </a:r>
            <a:r>
              <a:rPr lang="fr-BE" sz="1200" b="0" dirty="0" smtClean="0">
                <a:latin typeface="+mn-lt"/>
              </a:rPr>
              <a:t>la médecine du </a:t>
            </a:r>
            <a:r>
              <a:rPr lang="fr-BE" sz="1200" b="0" dirty="0" smtClean="0">
                <a:latin typeface="+mn-lt"/>
              </a:rPr>
              <a:t>travail dans</a:t>
            </a:r>
            <a:r>
              <a:rPr lang="fr-BE" sz="1200" b="0" baseline="0" dirty="0" smtClean="0">
                <a:latin typeface="+mn-lt"/>
              </a:rPr>
              <a:t> les </a:t>
            </a:r>
            <a:r>
              <a:rPr lang="fr-BE" sz="1200" b="0" dirty="0" smtClean="0">
                <a:latin typeface="+mn-lt"/>
              </a:rPr>
              <a:t>2 pr</a:t>
            </a:r>
            <a:r>
              <a:rPr lang="fr-BE" sz="1200" dirty="0" smtClean="0">
                <a:latin typeface="+mn-lt"/>
              </a:rPr>
              <a:t>ochaines années, </a:t>
            </a:r>
            <a:r>
              <a:rPr lang="fr-BE" sz="1200" dirty="0" smtClean="0">
                <a:latin typeface="+mn-lt"/>
              </a:rPr>
              <a:t>dont 41% pour les FR et 26% pour les </a:t>
            </a:r>
            <a:r>
              <a:rPr lang="fr-BE" sz="1200" dirty="0" smtClean="0">
                <a:latin typeface="+mn-lt"/>
              </a:rPr>
              <a:t>NL,</a:t>
            </a:r>
            <a:r>
              <a:rPr lang="fr-BE" sz="1200" baseline="0" dirty="0" smtClean="0">
                <a:latin typeface="+mn-lt"/>
              </a:rPr>
              <a:t> </a:t>
            </a:r>
            <a:r>
              <a:rPr lang="fr-BE" sz="1200" baseline="0" dirty="0" smtClean="0">
                <a:latin typeface="+mn-lt"/>
              </a:rPr>
              <a:t>par rapport à 26% en 2009</a:t>
            </a:r>
            <a:r>
              <a:rPr lang="fr-BE" sz="1200" dirty="0" smtClean="0">
                <a:latin typeface="+mn-lt"/>
              </a:rPr>
              <a:t>. </a:t>
            </a:r>
            <a:r>
              <a:rPr lang="fr-BE" sz="1200" baseline="0" dirty="0" smtClean="0">
                <a:latin typeface="+mn-lt"/>
              </a:rPr>
              <a:t> Donc, même si </a:t>
            </a:r>
            <a:r>
              <a:rPr lang="fr-BE" sz="1200" b="1" baseline="0" dirty="0" smtClean="0">
                <a:solidFill>
                  <a:srgbClr val="000000"/>
                </a:solidFill>
                <a:latin typeface="+mn-lt"/>
              </a:rPr>
              <a:t>69% estiment impensable ou peu probable de quitter la Médecine du Travail </a:t>
            </a:r>
            <a:r>
              <a:rPr lang="fr-BE" sz="1200" b="0" baseline="0" dirty="0" smtClean="0">
                <a:latin typeface="+mn-lt"/>
              </a:rPr>
              <a:t>au cours des 2 prochaines années, cela reste i</a:t>
            </a:r>
            <a:r>
              <a:rPr lang="fr-BE" sz="1200" baseline="0" dirty="0" smtClean="0">
                <a:latin typeface="+mn-lt"/>
              </a:rPr>
              <a:t>nterpellant.</a:t>
            </a:r>
            <a:endParaRPr lang="fr-BE"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6</a:t>
            </a:fld>
            <a:endParaRPr lang="nl-NL"/>
          </a:p>
        </p:txBody>
      </p:sp>
    </p:spTree>
    <p:extLst>
      <p:ext uri="{BB962C8B-B14F-4D97-AF65-F5344CB8AC3E}">
        <p14:creationId xmlns:p14="http://schemas.microsoft.com/office/powerpoint/2010/main" val="270577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fr-BE"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b="1" kern="1200" dirty="0" smtClean="0">
                <a:solidFill>
                  <a:schemeClr val="tx1"/>
                </a:solidFill>
                <a:effectLst/>
                <a:latin typeface="+mn-lt"/>
                <a:ea typeface="+mn-ea"/>
                <a:cs typeface="+mn-cs"/>
              </a:rPr>
              <a:t>57</a:t>
            </a:r>
            <a:r>
              <a:rPr lang="fr-BE" sz="1200" b="1" kern="1200" dirty="0" smtClean="0">
                <a:solidFill>
                  <a:schemeClr val="tx1"/>
                </a:solidFill>
                <a:effectLst/>
                <a:latin typeface="+mn-lt"/>
                <a:ea typeface="+mn-ea"/>
                <a:cs typeface="+mn-cs"/>
              </a:rPr>
              <a:t>% des répondants sont d’accord</a:t>
            </a:r>
            <a:r>
              <a:rPr lang="fr-BE" sz="1200" kern="1200" dirty="0" smtClean="0">
                <a:solidFill>
                  <a:schemeClr val="tx1"/>
                </a:solidFill>
                <a:effectLst/>
                <a:latin typeface="+mn-lt"/>
                <a:ea typeface="+mn-ea"/>
                <a:cs typeface="+mn-cs"/>
              </a:rPr>
              <a:t> avec </a:t>
            </a:r>
            <a:r>
              <a:rPr lang="fr-BE" sz="1200" b="1" kern="1200" dirty="0" smtClean="0">
                <a:solidFill>
                  <a:schemeClr val="tx1"/>
                </a:solidFill>
                <a:effectLst/>
                <a:latin typeface="+mn-lt"/>
                <a:ea typeface="+mn-ea"/>
                <a:cs typeface="+mn-cs"/>
              </a:rPr>
              <a:t>l’évolution vers «°l’orientation vers plus de gestion des risques</a:t>
            </a:r>
            <a:r>
              <a:rPr lang="fr-BE" sz="1200" kern="1200" dirty="0" smtClean="0">
                <a:solidFill>
                  <a:schemeClr val="tx1"/>
                </a:solidFill>
                <a:effectLst/>
                <a:latin typeface="+mn-lt"/>
                <a:ea typeface="+mn-ea"/>
                <a:cs typeface="+mn-cs"/>
              </a:rPr>
              <a:t>, y compris psychosociale, et vers moins de surveillance médicale » suite à la modification de la loi sur le bien-être au travail en 2014</a:t>
            </a:r>
            <a:r>
              <a:rPr lang="fr-BE" sz="1200" kern="1200" baseline="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kern="1200" dirty="0" smtClean="0">
                <a:solidFill>
                  <a:schemeClr val="tx1"/>
                </a:solidFill>
                <a:effectLst/>
                <a:latin typeface="+mn-lt"/>
                <a:ea typeface="+mn-ea"/>
                <a:cs typeface="+mn-cs"/>
              </a:rPr>
              <a:t>La</a:t>
            </a:r>
            <a:r>
              <a:rPr lang="fr-BE" sz="1200" kern="1200" baseline="0" dirty="0" smtClean="0">
                <a:solidFill>
                  <a:schemeClr val="tx1"/>
                </a:solidFill>
                <a:effectLst/>
                <a:latin typeface="+mn-lt"/>
                <a:ea typeface="+mn-ea"/>
                <a:cs typeface="+mn-cs"/>
              </a:rPr>
              <a:t> </a:t>
            </a:r>
            <a:r>
              <a:rPr lang="fr-BE" sz="1200" kern="1200" baseline="0" dirty="0" smtClean="0">
                <a:solidFill>
                  <a:schemeClr val="tx1"/>
                </a:solidFill>
                <a:effectLst/>
                <a:latin typeface="+mn-lt"/>
                <a:ea typeface="+mn-ea"/>
                <a:cs typeface="+mn-cs"/>
              </a:rPr>
              <a:t>grande majorité est contre le processus de commercialisation des SEPPT.</a:t>
            </a:r>
            <a:endParaRPr lang="fr-BE"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kern="1200" dirty="0" smtClean="0">
                <a:solidFill>
                  <a:schemeClr val="tx1"/>
                </a:solidFill>
                <a:effectLst/>
                <a:latin typeface="+mn-lt"/>
                <a:ea typeface="+mn-ea"/>
                <a:cs typeface="+mn-cs"/>
              </a:rPr>
              <a:t>De </a:t>
            </a:r>
            <a:r>
              <a:rPr lang="fr-BE" sz="1200" kern="1200" dirty="0" smtClean="0">
                <a:solidFill>
                  <a:schemeClr val="tx1"/>
                </a:solidFill>
                <a:effectLst/>
                <a:latin typeface="+mn-lt"/>
                <a:ea typeface="+mn-ea"/>
                <a:cs typeface="+mn-cs"/>
              </a:rPr>
              <a:t>plus, ils se sentent </a:t>
            </a:r>
            <a:r>
              <a:rPr lang="fr-BE" sz="1200" b="1" kern="1200" dirty="0" smtClean="0">
                <a:solidFill>
                  <a:schemeClr val="tx1"/>
                </a:solidFill>
                <a:effectLst/>
                <a:latin typeface="+mn-lt"/>
                <a:ea typeface="+mn-ea"/>
                <a:cs typeface="+mn-cs"/>
              </a:rPr>
              <a:t>nettement moins libres actuellement: en </a:t>
            </a:r>
            <a:r>
              <a:rPr lang="fr-BE" sz="1200" kern="1200" dirty="0" smtClean="0">
                <a:solidFill>
                  <a:schemeClr val="tx1"/>
                </a:solidFill>
                <a:effectLst/>
                <a:latin typeface="+mn-lt"/>
                <a:ea typeface="+mn-ea"/>
                <a:cs typeface="+mn-cs"/>
              </a:rPr>
              <a:t>2016, 52%</a:t>
            </a:r>
            <a:r>
              <a:rPr lang="fr-BE" sz="1200" kern="1200" baseline="0" dirty="0" smtClean="0">
                <a:solidFill>
                  <a:schemeClr val="tx1"/>
                </a:solidFill>
                <a:effectLst/>
                <a:latin typeface="+mn-lt"/>
                <a:ea typeface="+mn-ea"/>
                <a:cs typeface="+mn-cs"/>
              </a:rPr>
              <a:t> seulement </a:t>
            </a:r>
            <a:r>
              <a:rPr lang="fr-BE" sz="1200" kern="1200" dirty="0" smtClean="0">
                <a:solidFill>
                  <a:schemeClr val="tx1"/>
                </a:solidFill>
                <a:effectLst/>
                <a:latin typeface="+mn-lt"/>
                <a:ea typeface="+mn-ea"/>
                <a:cs typeface="+mn-cs"/>
              </a:rPr>
              <a:t>sont </a:t>
            </a:r>
            <a:r>
              <a:rPr lang="fr-BE" sz="1200" kern="1200" dirty="0" smtClean="0">
                <a:solidFill>
                  <a:schemeClr val="tx1"/>
                </a:solidFill>
                <a:effectLst/>
                <a:latin typeface="+mn-lt"/>
                <a:ea typeface="+mn-ea"/>
                <a:cs typeface="+mn-cs"/>
              </a:rPr>
              <a:t>satisfaits de leur liberté d’action, surtout les NL avec 60% des répondants et moins les FR avec 35% seulement, par rapport à plus de 80% en 2009</a:t>
            </a:r>
            <a:r>
              <a:rPr lang="fr-BE"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200" kern="1200" dirty="0" smtClean="0">
                <a:solidFill>
                  <a:schemeClr val="tx1"/>
                </a:solidFill>
                <a:effectLst/>
                <a:latin typeface="+mn-lt"/>
                <a:ea typeface="+mn-ea"/>
                <a:cs typeface="+mn-cs"/>
              </a:rPr>
              <a:t>Et presque 70% pensent</a:t>
            </a:r>
            <a:r>
              <a:rPr lang="fr-BE" sz="1200" kern="1200" baseline="0" dirty="0" smtClean="0">
                <a:solidFill>
                  <a:schemeClr val="tx1"/>
                </a:solidFill>
                <a:effectLst/>
                <a:latin typeface="+mn-lt"/>
                <a:ea typeface="+mn-ea"/>
                <a:cs typeface="+mn-cs"/>
              </a:rPr>
              <a:t> que les PME/TPE ne sont pas assez suivies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E66A5D-0832-284E-8D04-F3ED2E67BB6A}" type="slidenum">
              <a:rPr lang="nl-NL" smtClean="0"/>
              <a:t>7</a:t>
            </a:fld>
            <a:endParaRPr lang="nl-NL"/>
          </a:p>
        </p:txBody>
      </p:sp>
    </p:spTree>
    <p:extLst>
      <p:ext uri="{BB962C8B-B14F-4D97-AF65-F5344CB8AC3E}">
        <p14:creationId xmlns:p14="http://schemas.microsoft.com/office/powerpoint/2010/main" val="397627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r>
              <a:rPr lang="fr-BE" sz="1600" b="1" kern="1200" cap="small" dirty="0" smtClean="0">
                <a:solidFill>
                  <a:srgbClr val="000000"/>
                </a:solidFill>
                <a:effectLst/>
                <a:latin typeface="Arial" pitchFamily="34" charset="0"/>
                <a:cs typeface="Arial" pitchFamily="34" charset="0"/>
              </a:rPr>
              <a:t>Le plus grand défi de la médecine du travail</a:t>
            </a:r>
            <a:r>
              <a:rPr lang="fr-BE" sz="1200" b="1" kern="1200" dirty="0" smtClean="0">
                <a:solidFill>
                  <a:srgbClr val="000000"/>
                </a:solidFill>
                <a:effectLst/>
                <a:latin typeface="Arial" pitchFamily="34" charset="0"/>
                <a:cs typeface="Arial" pitchFamily="34" charset="0"/>
              </a:rPr>
              <a:t>  : </a:t>
            </a:r>
          </a:p>
          <a:p>
            <a:pPr algn="l">
              <a:lnSpc>
                <a:spcPct val="115000"/>
              </a:lnSpc>
              <a:spcAft>
                <a:spcPts val="0"/>
              </a:spcAft>
            </a:pPr>
            <a:r>
              <a:rPr lang="fr-BE" sz="1200" kern="1200" dirty="0" smtClean="0">
                <a:solidFill>
                  <a:srgbClr val="000000"/>
                </a:solidFill>
                <a:effectLst/>
                <a:latin typeface="Arial" pitchFamily="34" charset="0"/>
                <a:cs typeface="Arial" pitchFamily="34" charset="0"/>
              </a:rPr>
              <a:t>Réponses ouvertes et pouvant être multiples</a:t>
            </a:r>
            <a:endParaRPr lang="en-US" sz="1200" dirty="0" smtClean="0">
              <a:solidFill>
                <a:srgbClr val="000000"/>
              </a:solidFill>
              <a:effectLst/>
              <a:latin typeface="Arial" pitchFamily="34" charset="0"/>
              <a:cs typeface="Arial" pitchFamily="34" charset="0"/>
            </a:endParaRPr>
          </a:p>
          <a:p>
            <a:pPr algn="l">
              <a:lnSpc>
                <a:spcPct val="115000"/>
              </a:lnSpc>
              <a:spcAft>
                <a:spcPts val="600"/>
              </a:spcAft>
            </a:pPr>
            <a:r>
              <a:rPr lang="fr-BE" sz="1200" kern="1200" dirty="0" smtClean="0">
                <a:solidFill>
                  <a:srgbClr val="000000"/>
                </a:solidFill>
                <a:effectLst/>
                <a:latin typeface="Arial" pitchFamily="34" charset="0"/>
                <a:cs typeface="Arial" pitchFamily="34" charset="0"/>
              </a:rPr>
              <a:t>2016 (225 répondants) et 2009 (150 répondants)</a:t>
            </a:r>
            <a:endParaRPr lang="en-US" sz="1200" dirty="0" smtClean="0">
              <a:solidFill>
                <a:srgbClr val="000000"/>
              </a:solidFill>
              <a:effectLst/>
              <a:latin typeface="Arial" pitchFamily="34" charset="0"/>
              <a:ea typeface="Calibri"/>
              <a:cs typeface="Arial" pitchFamily="34" charset="0"/>
            </a:endParaRPr>
          </a:p>
          <a:p>
            <a:pPr marL="171450" indent="-171450">
              <a:buFont typeface="Arial" pitchFamily="34" charset="0"/>
              <a:buChar char="•"/>
            </a:pPr>
            <a:r>
              <a:rPr lang="fr-FR" sz="1200" b="0" i="0" u="none" strike="noStrike" kern="1200" baseline="0" dirty="0" smtClean="0">
                <a:solidFill>
                  <a:schemeClr val="tx1"/>
                </a:solidFill>
                <a:latin typeface="+mn-lt"/>
                <a:ea typeface="+mn-ea"/>
                <a:cs typeface="+mn-cs"/>
              </a:rPr>
              <a:t>Le </a:t>
            </a:r>
            <a:r>
              <a:rPr lang="fr-FR" sz="1200" b="1" i="0" u="none" strike="noStrike" kern="1200" baseline="0" dirty="0" smtClean="0">
                <a:solidFill>
                  <a:schemeClr val="tx1"/>
                </a:solidFill>
                <a:latin typeface="+mn-lt"/>
                <a:ea typeface="+mn-ea"/>
                <a:cs typeface="+mn-cs"/>
              </a:rPr>
              <a:t>défi principal </a:t>
            </a:r>
            <a:r>
              <a:rPr lang="fr-FR" sz="1200" b="0" i="0" u="none" strike="noStrike" kern="1200" baseline="0" dirty="0" smtClean="0">
                <a:solidFill>
                  <a:schemeClr val="tx1"/>
                </a:solidFill>
                <a:latin typeface="+mn-lt"/>
                <a:ea typeface="+mn-ea"/>
                <a:cs typeface="+mn-cs"/>
              </a:rPr>
              <a:t>relevé par les médecins du travail dans les deux enquêtes en 2009 et 2016 est la </a:t>
            </a:r>
            <a:r>
              <a:rPr lang="fr-FR" sz="1200" b="1" i="0" u="none" strike="noStrike" kern="1200" baseline="0" dirty="0" smtClean="0">
                <a:solidFill>
                  <a:schemeClr val="tx1"/>
                </a:solidFill>
                <a:latin typeface="+mn-lt"/>
                <a:ea typeface="+mn-ea"/>
                <a:cs typeface="+mn-cs"/>
              </a:rPr>
              <a:t>nécessité d’orienter la médecine du travail vers des activités avec plus de valeur ajoutée, </a:t>
            </a:r>
            <a:r>
              <a:rPr lang="fr-FR" sz="1200" b="1" i="0" u="none" strike="noStrike" kern="1200" baseline="0" dirty="0" smtClean="0">
                <a:solidFill>
                  <a:schemeClr val="tx1"/>
                </a:solidFill>
                <a:latin typeface="+mn-lt"/>
                <a:ea typeface="+mn-ea"/>
                <a:cs typeface="+mn-cs"/>
              </a:rPr>
              <a:t/>
            </a:r>
            <a:br>
              <a:rPr lang="fr-FR" sz="1200" b="1" i="0" u="none" strike="noStrike" kern="1200" baseline="0" dirty="0" smtClean="0">
                <a:solidFill>
                  <a:schemeClr val="tx1"/>
                </a:solidFill>
                <a:latin typeface="+mn-lt"/>
                <a:ea typeface="+mn-ea"/>
                <a:cs typeface="+mn-cs"/>
              </a:rPr>
            </a:br>
            <a:r>
              <a:rPr lang="fr-FR" sz="1200" b="0" i="0" u="none" strike="noStrike" kern="1200" baseline="0" dirty="0" smtClean="0">
                <a:solidFill>
                  <a:schemeClr val="tx1"/>
                </a:solidFill>
                <a:latin typeface="+mn-lt"/>
                <a:ea typeface="+mn-ea"/>
                <a:cs typeface="+mn-cs"/>
              </a:rPr>
              <a:t>afin </a:t>
            </a:r>
            <a:r>
              <a:rPr lang="fr-FR" sz="1200" b="0" i="0" u="none" strike="noStrike" kern="1200" baseline="0" dirty="0" smtClean="0">
                <a:solidFill>
                  <a:schemeClr val="tx1"/>
                </a:solidFill>
                <a:latin typeface="+mn-lt"/>
                <a:ea typeface="+mn-ea"/>
                <a:cs typeface="+mn-cs"/>
              </a:rPr>
              <a:t>de </a:t>
            </a:r>
            <a:r>
              <a:rPr lang="fr-FR" sz="1200" b="1" i="0" u="none" strike="noStrike" kern="1200" baseline="0" dirty="0" smtClean="0">
                <a:solidFill>
                  <a:schemeClr val="tx1"/>
                </a:solidFill>
                <a:latin typeface="+mn-lt"/>
                <a:ea typeface="+mn-ea"/>
                <a:cs typeface="+mn-cs"/>
              </a:rPr>
              <a:t>donner plus de crédibilité au médecin du travail </a:t>
            </a:r>
            <a:r>
              <a:rPr lang="fr-FR" sz="1200" b="0" i="0" u="none" strike="noStrike" kern="1200" baseline="0" dirty="0" smtClean="0">
                <a:solidFill>
                  <a:schemeClr val="tx1"/>
                </a:solidFill>
                <a:latin typeface="+mn-lt"/>
                <a:ea typeface="+mn-ea"/>
                <a:cs typeface="+mn-cs"/>
              </a:rPr>
              <a:t>et en fin de compte, lui permettre de </a:t>
            </a:r>
            <a:r>
              <a:rPr lang="fr-FR" sz="1200" b="1" i="0" u="none" strike="noStrike" kern="1200" baseline="0" dirty="0" smtClean="0">
                <a:solidFill>
                  <a:schemeClr val="tx1"/>
                </a:solidFill>
                <a:latin typeface="+mn-lt"/>
                <a:ea typeface="+mn-ea"/>
                <a:cs typeface="+mn-cs"/>
              </a:rPr>
              <a:t>continuer d’exister </a:t>
            </a:r>
            <a:r>
              <a:rPr lang="fr-FR" sz="1200" b="0" i="0" u="none" strike="noStrike" kern="1200" baseline="0" dirty="0" smtClean="0">
                <a:solidFill>
                  <a:schemeClr val="tx1"/>
                </a:solidFill>
                <a:latin typeface="+mn-lt"/>
                <a:ea typeface="+mn-ea"/>
                <a:cs typeface="+mn-cs"/>
              </a:rPr>
              <a:t>en tant que spécialiste.  D’être reconnu par les entreprises</a:t>
            </a:r>
            <a:r>
              <a:rPr lang="fr-FR" sz="1200" b="0" i="0" u="none" strike="noStrike" kern="1200" baseline="0" dirty="0" smtClean="0">
                <a:solidFill>
                  <a:schemeClr val="tx1"/>
                </a:solidFill>
                <a:latin typeface="+mn-lt"/>
                <a:ea typeface="+mn-ea"/>
                <a:cs typeface="+mn-cs"/>
              </a:rPr>
              <a:t>. Il en va de leur survie, selon eux.</a:t>
            </a:r>
            <a:endParaRPr lang="fr-FR"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fr-FR" sz="1200" b="0" i="0" u="none" strike="noStrike" kern="1200" baseline="0" dirty="0" smtClean="0">
                <a:solidFill>
                  <a:schemeClr val="tx1"/>
                </a:solidFill>
                <a:latin typeface="+mn-lt"/>
                <a:ea typeface="+mn-ea"/>
                <a:cs typeface="+mn-cs"/>
              </a:rPr>
              <a:t>Le </a:t>
            </a:r>
            <a:r>
              <a:rPr lang="fr-FR" sz="1200" b="0" i="0" u="none" strike="noStrike" kern="1200" baseline="0" dirty="0" smtClean="0">
                <a:solidFill>
                  <a:schemeClr val="tx1"/>
                </a:solidFill>
                <a:latin typeface="+mn-lt"/>
                <a:ea typeface="+mn-ea"/>
                <a:cs typeface="+mn-cs"/>
              </a:rPr>
              <a:t>manque d’attractivité pour les jeunes médecins, avec comme corollaire la </a:t>
            </a:r>
            <a:r>
              <a:rPr lang="fr-FR" sz="1200" b="1" i="0" u="none" strike="noStrike" kern="1200" baseline="0" dirty="0" smtClean="0">
                <a:solidFill>
                  <a:schemeClr val="tx1"/>
                </a:solidFill>
                <a:latin typeface="+mn-lt"/>
                <a:ea typeface="+mn-ea"/>
                <a:cs typeface="+mn-cs"/>
              </a:rPr>
              <a:t>pénurie de médecins du travail </a:t>
            </a:r>
            <a:r>
              <a:rPr lang="fr-FR" sz="1200" b="0" i="0" u="none" strike="noStrike" kern="1200" baseline="0" dirty="0" smtClean="0">
                <a:solidFill>
                  <a:schemeClr val="tx1"/>
                </a:solidFill>
                <a:latin typeface="+mn-lt"/>
                <a:ea typeface="+mn-ea"/>
                <a:cs typeface="+mn-cs"/>
              </a:rPr>
              <a:t>reste un problème souligné par de nombreux répondants en 2009 et en 2016.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b="0" i="0" u="none" strike="noStrike" kern="1200" baseline="0" dirty="0" smtClean="0">
                <a:solidFill>
                  <a:schemeClr val="tx1"/>
                </a:solidFill>
                <a:latin typeface="+mn-lt"/>
                <a:ea typeface="+mn-ea"/>
                <a:cs typeface="+mn-cs"/>
              </a:rPr>
              <a:t>Ils </a:t>
            </a:r>
            <a:r>
              <a:rPr lang="fr-FR" sz="1200" b="0" i="0" u="none" strike="noStrike" kern="1200" baseline="0" dirty="0" smtClean="0">
                <a:solidFill>
                  <a:schemeClr val="tx1"/>
                </a:solidFill>
                <a:latin typeface="+mn-lt"/>
                <a:ea typeface="+mn-ea"/>
                <a:cs typeface="+mn-cs"/>
              </a:rPr>
              <a:t>souhaitent  une participation plus importante des médecins du travail </a:t>
            </a:r>
            <a:r>
              <a:rPr lang="fr-FR" sz="1200" b="1" i="0" u="none" strike="noStrike" kern="1200" baseline="0" dirty="0" smtClean="0">
                <a:solidFill>
                  <a:schemeClr val="tx1"/>
                </a:solidFill>
                <a:latin typeface="+mn-lt"/>
                <a:ea typeface="+mn-ea"/>
                <a:cs typeface="+mn-cs"/>
              </a:rPr>
              <a:t>dans le processus de retour au travail </a:t>
            </a:r>
            <a:r>
              <a:rPr lang="fr-FR" sz="1200" b="0" i="0" u="none" strike="noStrike" kern="1200" baseline="0" dirty="0" smtClean="0">
                <a:solidFill>
                  <a:schemeClr val="tx1"/>
                </a:solidFill>
                <a:latin typeface="+mn-lt"/>
                <a:ea typeface="+mn-ea"/>
                <a:cs typeface="+mn-cs"/>
              </a:rPr>
              <a:t>des travailleurs en maladies de longue durée. </a:t>
            </a:r>
          </a:p>
          <a:p>
            <a:r>
              <a:rPr lang="fr-FR" sz="1200" b="1" i="0" u="none" strike="noStrike" kern="1200" baseline="0" dirty="0" smtClean="0">
                <a:solidFill>
                  <a:schemeClr val="tx1"/>
                </a:solidFill>
                <a:latin typeface="+mn-lt"/>
                <a:ea typeface="+mn-ea"/>
                <a:cs typeface="+mn-cs"/>
              </a:rPr>
              <a:t>Autres réponses: </a:t>
            </a:r>
          </a:p>
          <a:p>
            <a:pPr marL="171450" indent="-171450">
              <a:buFontTx/>
              <a:buChar char="-"/>
            </a:pPr>
            <a:r>
              <a:rPr lang="fr-FR" sz="1200" b="0" i="0" u="none" strike="noStrike" kern="1200" baseline="0" dirty="0" smtClean="0">
                <a:solidFill>
                  <a:schemeClr val="tx1"/>
                </a:solidFill>
                <a:latin typeface="+mn-lt"/>
                <a:ea typeface="+mn-ea"/>
                <a:cs typeface="+mn-cs"/>
              </a:rPr>
              <a:t>Pour conforter l’idée de rehausser l’image du médecin du travail et assurer la qualité de leur travail, tant en 2016 qu’en 2009, les médecins du travail </a:t>
            </a:r>
            <a:r>
              <a:rPr lang="fr-FR" sz="1200" b="1" i="0" u="none" strike="noStrike" kern="1200" baseline="0" dirty="0" smtClean="0">
                <a:solidFill>
                  <a:schemeClr val="tx1"/>
                </a:solidFill>
                <a:latin typeface="+mn-lt"/>
                <a:ea typeface="+mn-ea"/>
                <a:cs typeface="+mn-cs"/>
              </a:rPr>
              <a:t>en très grande majorité sont contre la commercialisation du secteur </a:t>
            </a:r>
            <a:r>
              <a:rPr lang="fr-FR" sz="1200" b="0" i="0" u="none" strike="noStrike" kern="1200" baseline="0" dirty="0" smtClean="0">
                <a:solidFill>
                  <a:schemeClr val="tx1"/>
                </a:solidFill>
                <a:latin typeface="+mn-lt"/>
                <a:ea typeface="+mn-ea"/>
                <a:cs typeface="+mn-cs"/>
              </a:rPr>
              <a:t>et le besoin de </a:t>
            </a:r>
            <a:r>
              <a:rPr lang="fr-FR" sz="1200" b="1" i="0" u="none" strike="noStrike" kern="1200" baseline="0" dirty="0" smtClean="0">
                <a:solidFill>
                  <a:schemeClr val="tx1"/>
                </a:solidFill>
                <a:latin typeface="+mn-lt"/>
                <a:ea typeface="+mn-ea"/>
                <a:cs typeface="+mn-cs"/>
              </a:rPr>
              <a:t>garder l’humain au centre des préoccupations</a:t>
            </a:r>
            <a:r>
              <a:rPr lang="fr-FR" sz="1200" b="0" i="0" u="none" strike="noStrike" kern="1200" baseline="0" dirty="0" smtClean="0">
                <a:solidFill>
                  <a:schemeClr val="tx1"/>
                </a:solidFill>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Ils veulent jouer un </a:t>
            </a:r>
            <a:r>
              <a:rPr lang="fr-FR" sz="1200" b="1" i="0" u="none" strike="noStrike" kern="1200" baseline="0" dirty="0" smtClean="0">
                <a:solidFill>
                  <a:schemeClr val="tx1"/>
                </a:solidFill>
                <a:latin typeface="+mn-lt"/>
                <a:ea typeface="+mn-ea"/>
                <a:cs typeface="+mn-cs"/>
              </a:rPr>
              <a:t>rôle déterminant dans les politiques de prévention</a:t>
            </a:r>
            <a:r>
              <a:rPr lang="fr-FR" sz="1200" b="0" i="0" u="none" strike="noStrike" kern="1200" baseline="0" dirty="0" smtClean="0">
                <a:solidFill>
                  <a:schemeClr val="tx1"/>
                </a:solidFill>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b="0" i="0" u="none" strike="noStrike" kern="1200" baseline="0" dirty="0" smtClean="0">
                <a:solidFill>
                  <a:schemeClr val="tx1"/>
                </a:solidFill>
                <a:latin typeface="+mn-lt"/>
                <a:ea typeface="+mn-ea"/>
                <a:cs typeface="+mn-cs"/>
              </a:rPr>
              <a:t>Enfin, a</a:t>
            </a:r>
            <a:r>
              <a:rPr lang="fr-BE" sz="1200" b="0" kern="1200" dirty="0" err="1" smtClean="0">
                <a:solidFill>
                  <a:srgbClr val="000000"/>
                </a:solidFill>
                <a:effectLst/>
                <a:latin typeface="+mn-lt"/>
                <a:ea typeface="+mn-ea"/>
                <a:cs typeface="Arial" pitchFamily="34" charset="0"/>
              </a:rPr>
              <a:t>ssurer</a:t>
            </a:r>
            <a:r>
              <a:rPr lang="fr-BE" sz="1200" b="0" kern="1200" dirty="0" smtClean="0">
                <a:solidFill>
                  <a:srgbClr val="000000"/>
                </a:solidFill>
                <a:effectLst/>
                <a:latin typeface="+mn-lt"/>
                <a:ea typeface="+mn-ea"/>
                <a:cs typeface="Arial" pitchFamily="34" charset="0"/>
              </a:rPr>
              <a:t> </a:t>
            </a:r>
            <a:r>
              <a:rPr lang="fr-BE" sz="1200" kern="1200" dirty="0" smtClean="0">
                <a:solidFill>
                  <a:srgbClr val="000000"/>
                </a:solidFill>
                <a:effectLst/>
                <a:latin typeface="+mn-lt"/>
                <a:ea typeface="+mn-ea"/>
                <a:cs typeface="Arial" pitchFamily="34" charset="0"/>
              </a:rPr>
              <a:t>plus de qualité avec moins de moyens et plus de pression reste</a:t>
            </a:r>
            <a:r>
              <a:rPr lang="fr-BE" sz="1200" kern="1200" baseline="0" dirty="0" smtClean="0">
                <a:solidFill>
                  <a:srgbClr val="000000"/>
                </a:solidFill>
                <a:effectLst/>
                <a:latin typeface="+mn-lt"/>
                <a:ea typeface="+mn-ea"/>
                <a:cs typeface="Arial" pitchFamily="34" charset="0"/>
              </a:rPr>
              <a:t> un défi pas </a:t>
            </a:r>
            <a:r>
              <a:rPr lang="fr-BE" sz="1200" kern="1200" baseline="0" dirty="0" smtClean="0">
                <a:solidFill>
                  <a:srgbClr val="000000"/>
                </a:solidFill>
                <a:effectLst/>
                <a:latin typeface="+mn-lt"/>
                <a:ea typeface="+mn-ea"/>
                <a:cs typeface="Arial" pitchFamily="34" charset="0"/>
              </a:rPr>
              <a:t>facile.</a:t>
            </a:r>
            <a:endParaRPr lang="en-US" sz="1200" kern="1200" dirty="0" smtClean="0">
              <a:solidFill>
                <a:srgbClr val="000000"/>
              </a:solidFill>
              <a:effectLst/>
              <a:latin typeface="+mn-lt"/>
              <a:ea typeface="Calibri"/>
              <a:cs typeface="Arial" pitchFamily="34"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sz="1200" b="0" i="0" u="none" strike="noStrike" kern="1200" baseline="0" dirty="0" smtClean="0">
              <a:solidFill>
                <a:schemeClr val="tx1"/>
              </a:solidFill>
              <a:latin typeface="+mn-lt"/>
              <a:ea typeface="+mn-ea"/>
              <a:cs typeface="+mn-cs"/>
            </a:endParaRPr>
          </a:p>
          <a:p>
            <a:pPr marL="171450" indent="-171450">
              <a:buFontTx/>
              <a:buChar char="-"/>
            </a:pPr>
            <a:endParaRPr lang="fr-FR" sz="1200" b="0" i="0" u="none" strike="noStrike" kern="1200" baseline="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43E66A5D-0832-284E-8D04-F3ED2E67BB6A}" type="slidenum">
              <a:rPr lang="nl-NL" smtClean="0"/>
              <a:t>8</a:t>
            </a:fld>
            <a:endParaRPr lang="nl-NL"/>
          </a:p>
        </p:txBody>
      </p:sp>
    </p:spTree>
    <p:extLst>
      <p:ext uri="{BB962C8B-B14F-4D97-AF65-F5344CB8AC3E}">
        <p14:creationId xmlns:p14="http://schemas.microsoft.com/office/powerpoint/2010/main" val="97095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fr-BE" sz="1600" kern="1200" dirty="0" smtClean="0">
                <a:solidFill>
                  <a:schemeClr val="tx1"/>
                </a:solidFill>
                <a:effectLst/>
                <a:latin typeface="+mn-lt"/>
                <a:ea typeface="+mn-ea"/>
                <a:cs typeface="+mn-cs"/>
              </a:rPr>
              <a:t>Mais même si </a:t>
            </a:r>
            <a:r>
              <a:rPr lang="fr-BE" sz="1600" b="1" kern="1200" dirty="0" smtClean="0">
                <a:solidFill>
                  <a:schemeClr val="tx1"/>
                </a:solidFill>
                <a:effectLst/>
                <a:latin typeface="+mn-lt"/>
                <a:ea typeface="+mn-ea"/>
                <a:cs typeface="+mn-cs"/>
              </a:rPr>
              <a:t>47% ne sont pas d’accord de supprimer le formulaire d’évaluation santé quand l’examen de santé est normal,</a:t>
            </a:r>
            <a:r>
              <a:rPr lang="fr-BE" sz="1600" b="1" kern="1200" baseline="0" dirty="0" smtClean="0">
                <a:solidFill>
                  <a:schemeClr val="tx1"/>
                </a:solidFill>
                <a:effectLst/>
                <a:latin typeface="+mn-lt"/>
                <a:ea typeface="+mn-ea"/>
                <a:cs typeface="+mn-cs"/>
              </a:rPr>
              <a:t> </a:t>
            </a:r>
            <a:r>
              <a:rPr lang="fr-BE" sz="1600" b="1" kern="1200" baseline="0" dirty="0" smtClean="0">
                <a:solidFill>
                  <a:schemeClr val="tx1"/>
                </a:solidFill>
                <a:effectLst/>
                <a:latin typeface="+mn-lt"/>
                <a:ea typeface="+mn-ea"/>
                <a:cs typeface="+mn-cs"/>
              </a:rPr>
              <a:t/>
            </a:r>
            <a:br>
              <a:rPr lang="fr-BE" sz="1600" b="1" kern="1200" baseline="0" dirty="0" smtClean="0">
                <a:solidFill>
                  <a:schemeClr val="tx1"/>
                </a:solidFill>
                <a:effectLst/>
                <a:latin typeface="+mn-lt"/>
                <a:ea typeface="+mn-ea"/>
                <a:cs typeface="+mn-cs"/>
              </a:rPr>
            </a:br>
            <a:r>
              <a:rPr lang="fr-BE" sz="1600" kern="1200" baseline="0" dirty="0" smtClean="0">
                <a:solidFill>
                  <a:schemeClr val="tx1"/>
                </a:solidFill>
                <a:effectLst/>
                <a:latin typeface="+mn-lt"/>
                <a:ea typeface="+mn-ea"/>
                <a:cs typeface="+mn-cs"/>
              </a:rPr>
              <a:t>ils </a:t>
            </a:r>
            <a:r>
              <a:rPr lang="fr-BE" sz="1600" kern="1200" baseline="0" dirty="0" smtClean="0">
                <a:solidFill>
                  <a:schemeClr val="tx1"/>
                </a:solidFill>
                <a:effectLst/>
                <a:latin typeface="+mn-lt"/>
                <a:ea typeface="+mn-ea"/>
                <a:cs typeface="+mn-cs"/>
              </a:rPr>
              <a:t>acceptent à une large majorité (88% 2016 et 96% en 2009) que </a:t>
            </a:r>
            <a:r>
              <a:rPr lang="fr-BE" sz="1600" b="1" kern="1200" baseline="0" dirty="0" smtClean="0">
                <a:solidFill>
                  <a:schemeClr val="tx1"/>
                </a:solidFill>
                <a:effectLst/>
                <a:latin typeface="+mn-lt"/>
                <a:ea typeface="+mn-ea"/>
                <a:cs typeface="+mn-cs"/>
              </a:rPr>
              <a:t>la périodicité peut varier suivant le secteur</a:t>
            </a:r>
            <a:r>
              <a:rPr lang="fr-BE" sz="1600" kern="1200" baseline="0" dirty="0" smtClean="0">
                <a:solidFill>
                  <a:schemeClr val="tx1"/>
                </a:solidFill>
                <a:effectLst/>
                <a:latin typeface="+mn-lt"/>
                <a:ea typeface="+mn-ea"/>
                <a:cs typeface="+mn-cs"/>
              </a:rPr>
              <a:t>.</a:t>
            </a:r>
          </a:p>
          <a:p>
            <a:pPr marL="285750" indent="-285750">
              <a:buFont typeface="Arial" pitchFamily="34" charset="0"/>
              <a:buChar char="•"/>
            </a:pPr>
            <a:r>
              <a:rPr lang="fr-BE" sz="1600" kern="1200" baseline="0" dirty="0" smtClean="0">
                <a:solidFill>
                  <a:schemeClr val="tx1"/>
                </a:solidFill>
                <a:effectLst/>
                <a:latin typeface="+mn-lt"/>
                <a:ea typeface="+mn-ea"/>
                <a:cs typeface="+mn-cs"/>
              </a:rPr>
              <a:t>Interpellant de constater que 63% de leur temps est consacré aux contacts médicaux.</a:t>
            </a:r>
            <a:endParaRPr lang="fr-BE" sz="1600" kern="1200" baseline="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600" kern="1200" baseline="0" dirty="0" smtClean="0">
                <a:solidFill>
                  <a:schemeClr val="tx1"/>
                </a:solidFill>
                <a:effectLst/>
                <a:latin typeface="+mn-lt"/>
                <a:ea typeface="+mn-ea"/>
                <a:cs typeface="+mn-cs"/>
              </a:rPr>
              <a:t>Ils estiment largement que le </a:t>
            </a:r>
            <a:r>
              <a:rPr lang="fr-BE" sz="1600" b="1" kern="1200" baseline="0" dirty="0" smtClean="0">
                <a:solidFill>
                  <a:schemeClr val="tx1"/>
                </a:solidFill>
                <a:effectLst/>
                <a:latin typeface="+mn-lt"/>
                <a:ea typeface="+mn-ea"/>
                <a:cs typeface="+mn-cs"/>
              </a:rPr>
              <a:t>MDT a un rôle déterminant dans la prévention</a:t>
            </a:r>
            <a:r>
              <a:rPr lang="fr-BE" sz="1600" kern="1200" baseline="0" dirty="0" smtClean="0">
                <a:solidFill>
                  <a:schemeClr val="tx1"/>
                </a:solidFill>
                <a:effectLst/>
                <a:latin typeface="+mn-lt"/>
                <a:ea typeface="+mn-ea"/>
                <a:cs typeface="+mn-cs"/>
              </a:rPr>
              <a:t>.</a:t>
            </a:r>
          </a:p>
          <a:p>
            <a:endParaRPr lang="fr-BE" sz="1600" kern="1200" baseline="0" dirty="0" smtClean="0">
              <a:solidFill>
                <a:schemeClr val="tx1"/>
              </a:solidFill>
              <a:effectLst/>
              <a:latin typeface="+mn-lt"/>
              <a:ea typeface="+mn-ea"/>
              <a:cs typeface="+mn-cs"/>
            </a:endParaRPr>
          </a:p>
          <a:p>
            <a:endParaRPr lang="fr-BE" sz="2400" kern="1200" baseline="0" dirty="0" smtClean="0">
              <a:solidFill>
                <a:schemeClr val="tx1"/>
              </a:solidFill>
              <a:effectLst/>
              <a:latin typeface="+mn-lt"/>
              <a:ea typeface="+mn-ea"/>
              <a:cs typeface="+mn-cs"/>
            </a:endParaRPr>
          </a:p>
          <a:p>
            <a:endParaRPr lang="fr-BE" sz="2400" kern="1200" baseline="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43E66A5D-0832-284E-8D04-F3ED2E67BB6A}" type="slidenum">
              <a:rPr lang="nl-NL" smtClean="0"/>
              <a:t>9</a:t>
            </a:fld>
            <a:endParaRPr lang="nl-NL"/>
          </a:p>
        </p:txBody>
      </p:sp>
    </p:spTree>
    <p:extLst>
      <p:ext uri="{BB962C8B-B14F-4D97-AF65-F5344CB8AC3E}">
        <p14:creationId xmlns:p14="http://schemas.microsoft.com/office/powerpoint/2010/main" val="97095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fr-BE" sz="1600" kern="1200" baseline="0" dirty="0" smtClean="0">
                <a:solidFill>
                  <a:schemeClr val="tx1"/>
                </a:solidFill>
                <a:effectLst/>
                <a:latin typeface="+mn-lt"/>
                <a:ea typeface="+mn-ea"/>
                <a:cs typeface="+mn-cs"/>
              </a:rPr>
              <a:t>D’accord qu’il y un </a:t>
            </a:r>
            <a:r>
              <a:rPr lang="fr-BE" sz="1600" b="1" kern="1200" baseline="0" dirty="0" smtClean="0">
                <a:solidFill>
                  <a:schemeClr val="tx1"/>
                </a:solidFill>
                <a:effectLst/>
                <a:latin typeface="+mn-lt"/>
                <a:ea typeface="+mn-ea"/>
                <a:cs typeface="+mn-cs"/>
              </a:rPr>
              <a:t>manque de standardisation des risques</a:t>
            </a:r>
            <a:r>
              <a:rPr lang="fr-BE" sz="1600" kern="1200" baseline="0" dirty="0" smtClean="0">
                <a:solidFill>
                  <a:schemeClr val="tx1"/>
                </a:solidFill>
                <a:effectLst/>
                <a:latin typeface="+mn-lt"/>
                <a:ea typeface="+mn-ea"/>
                <a:cs typeface="+mn-cs"/>
              </a:rPr>
              <a:t> et examens </a:t>
            </a:r>
            <a:r>
              <a:rPr lang="fr-BE" sz="1600" u="sng" kern="1200" baseline="0" dirty="0" smtClean="0">
                <a:solidFill>
                  <a:schemeClr val="tx1"/>
                </a:solidFill>
                <a:effectLst/>
                <a:latin typeface="+mn-lt"/>
                <a:ea typeface="+mn-ea"/>
                <a:cs typeface="+mn-cs"/>
              </a:rPr>
              <a:t>au niveau </a:t>
            </a:r>
            <a:r>
              <a:rPr lang="fr-BE" sz="1600" kern="1200" baseline="0" dirty="0" smtClean="0">
                <a:solidFill>
                  <a:schemeClr val="tx1"/>
                </a:solidFill>
                <a:effectLst/>
                <a:latin typeface="+mn-lt"/>
                <a:ea typeface="+mn-ea"/>
                <a:cs typeface="+mn-cs"/>
              </a:rPr>
              <a:t>d’un SEPPT à 53% et </a:t>
            </a:r>
            <a:r>
              <a:rPr lang="fr-BE" sz="1600" u="sng" kern="1200" baseline="0" dirty="0" smtClean="0">
                <a:solidFill>
                  <a:schemeClr val="tx1"/>
                </a:solidFill>
                <a:effectLst/>
                <a:latin typeface="+mn-lt"/>
                <a:ea typeface="+mn-ea"/>
                <a:cs typeface="+mn-cs"/>
              </a:rPr>
              <a:t>entre</a:t>
            </a:r>
            <a:r>
              <a:rPr lang="fr-BE" sz="1600" kern="1200" baseline="0" dirty="0" smtClean="0">
                <a:solidFill>
                  <a:schemeClr val="tx1"/>
                </a:solidFill>
                <a:effectLst/>
                <a:latin typeface="+mn-lt"/>
                <a:ea typeface="+mn-ea"/>
                <a:cs typeface="+mn-cs"/>
              </a:rPr>
              <a:t> SEPPT à 70</a:t>
            </a:r>
            <a:r>
              <a:rPr lang="fr-BE" sz="1600" kern="1200" baseline="0" dirty="0" smtClean="0">
                <a:solidFill>
                  <a:schemeClr val="tx1"/>
                </a:solidFill>
                <a:effectLst/>
                <a:latin typeface="+mn-lt"/>
                <a:ea typeface="+mn-ea"/>
                <a:cs typeface="+mn-cs"/>
              </a:rPr>
              <a:t>%.</a:t>
            </a:r>
            <a:endParaRPr lang="fr-BE" sz="1600" kern="1200" baseline="0" dirty="0" smtClean="0">
              <a:solidFill>
                <a:schemeClr val="tx1"/>
              </a:solidFill>
              <a:effectLst/>
              <a:latin typeface="+mn-lt"/>
              <a:ea typeface="+mn-ea"/>
              <a:cs typeface="+mn-cs"/>
            </a:endParaRPr>
          </a:p>
          <a:p>
            <a:pPr marL="285750" indent="-285750">
              <a:buFont typeface="Arial" pitchFamily="34" charset="0"/>
              <a:buChar char="•"/>
            </a:pPr>
            <a:r>
              <a:rPr lang="fr-BE" sz="1600" kern="1200" baseline="0" dirty="0" smtClean="0">
                <a:solidFill>
                  <a:schemeClr val="tx1"/>
                </a:solidFill>
                <a:effectLst/>
                <a:latin typeface="+mn-lt"/>
                <a:ea typeface="+mn-ea"/>
                <a:cs typeface="+mn-cs"/>
              </a:rPr>
              <a:t>A </a:t>
            </a:r>
            <a:r>
              <a:rPr lang="fr-BE" sz="1600" kern="1200" baseline="0" dirty="0" smtClean="0">
                <a:solidFill>
                  <a:schemeClr val="tx1"/>
                </a:solidFill>
                <a:effectLst/>
                <a:latin typeface="+mn-lt"/>
                <a:ea typeface="+mn-ea"/>
                <a:cs typeface="+mn-cs"/>
              </a:rPr>
              <a:t>plus de 75% en 2016, contre 64% en 2009, ils se sentent concernés par l’absentéisme et donc par le retour au </a:t>
            </a:r>
            <a:r>
              <a:rPr lang="fr-BE" sz="1600" kern="1200" baseline="0" dirty="0" smtClean="0">
                <a:solidFill>
                  <a:schemeClr val="tx1"/>
                </a:solidFill>
                <a:effectLst/>
                <a:latin typeface="+mn-lt"/>
                <a:ea typeface="+mn-ea"/>
                <a:cs typeface="+mn-cs"/>
              </a:rPr>
              <a:t>travail.</a:t>
            </a:r>
            <a:endParaRPr lang="fr-BE" sz="1600" kern="1200" baseline="0" dirty="0" smtClean="0">
              <a:solidFill>
                <a:schemeClr val="tx1"/>
              </a:solidFill>
              <a:effectLst/>
              <a:latin typeface="+mn-lt"/>
              <a:ea typeface="+mn-ea"/>
              <a:cs typeface="+mn-cs"/>
            </a:endParaRPr>
          </a:p>
          <a:p>
            <a:endParaRPr lang="fr-BE" sz="1600" kern="1200" baseline="0" dirty="0" smtClean="0">
              <a:solidFill>
                <a:schemeClr val="tx1"/>
              </a:solidFill>
              <a:effectLst/>
              <a:latin typeface="+mn-lt"/>
              <a:ea typeface="+mn-ea"/>
              <a:cs typeface="+mn-cs"/>
            </a:endParaRPr>
          </a:p>
          <a:p>
            <a:endParaRPr lang="fr-BE" sz="2400" kern="1200" baseline="0" dirty="0" smtClean="0">
              <a:solidFill>
                <a:schemeClr val="tx1"/>
              </a:solidFill>
              <a:effectLst/>
              <a:latin typeface="+mn-lt"/>
              <a:ea typeface="+mn-ea"/>
              <a:cs typeface="+mn-cs"/>
            </a:endParaRPr>
          </a:p>
          <a:p>
            <a:endParaRPr lang="fr-BE" sz="2400" kern="1200" baseline="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43E66A5D-0832-284E-8D04-F3ED2E67BB6A}" type="slidenum">
              <a:rPr lang="nl-NL" smtClean="0"/>
              <a:t>10</a:t>
            </a:fld>
            <a:endParaRPr lang="nl-NL"/>
          </a:p>
        </p:txBody>
      </p:sp>
    </p:spTree>
    <p:extLst>
      <p:ext uri="{BB962C8B-B14F-4D97-AF65-F5344CB8AC3E}">
        <p14:creationId xmlns:p14="http://schemas.microsoft.com/office/powerpoint/2010/main" val="97095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cap="all" dirty="0" smtClean="0">
                <a:solidFill>
                  <a:schemeClr val="tx1"/>
                </a:solidFill>
                <a:effectLst/>
                <a:latin typeface="+mn-lt"/>
              </a:rPr>
              <a:t>Quelle est leur Perception du rôle futur du médecin du travail à court terme (5 ans)?</a:t>
            </a:r>
            <a:endParaRPr lang="en-US" sz="1000" dirty="0" smtClean="0">
              <a:solidFill>
                <a:schemeClr val="tx1"/>
              </a:solidFill>
              <a:effectLst/>
              <a:latin typeface="+mn-lt"/>
              <a:ea typeface="Calibri"/>
              <a:cs typeface="Times New Roman"/>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000" dirty="0" smtClean="0">
                <a:latin typeface="+mn-lt"/>
              </a:rPr>
              <a:t>Ils </a:t>
            </a:r>
            <a:r>
              <a:rPr lang="fr-BE" sz="1000" dirty="0" smtClean="0">
                <a:latin typeface="+mn-lt"/>
              </a:rPr>
              <a:t>sont</a:t>
            </a:r>
            <a:r>
              <a:rPr lang="fr-BE" sz="1000" baseline="0" dirty="0" smtClean="0">
                <a:latin typeface="+mn-lt"/>
              </a:rPr>
              <a:t> d’accord </a:t>
            </a:r>
            <a:r>
              <a:rPr lang="fr-BE" sz="1000" b="1" baseline="0" dirty="0" smtClean="0">
                <a:latin typeface="+mn-lt"/>
              </a:rPr>
              <a:t>à plus de 62% </a:t>
            </a:r>
            <a:r>
              <a:rPr lang="fr-BE" sz="1000" b="1" dirty="0" smtClean="0">
                <a:effectLst/>
                <a:latin typeface="+mn-lt"/>
              </a:rPr>
              <a:t>d’orienter </a:t>
            </a:r>
            <a:r>
              <a:rPr lang="fr-BE" sz="1000" dirty="0" smtClean="0">
                <a:effectLst/>
                <a:latin typeface="+mn-lt"/>
              </a:rPr>
              <a:t>plus le rôle du MDT vers </a:t>
            </a:r>
            <a:r>
              <a:rPr lang="fr-BE" sz="1000" b="1" dirty="0" smtClean="0">
                <a:effectLst/>
                <a:latin typeface="+mn-lt"/>
              </a:rPr>
              <a:t>les consultations à ‘’valeur ajoutée</a:t>
            </a:r>
            <a:r>
              <a:rPr lang="fr-BE" sz="1000" dirty="0" smtClean="0">
                <a:effectLst/>
                <a:latin typeface="+mn-lt"/>
              </a:rPr>
              <a:t>’’, et à une très large majorité</a:t>
            </a:r>
            <a:r>
              <a:rPr lang="fr-BE" sz="1000" baseline="0" dirty="0" smtClean="0">
                <a:effectLst/>
                <a:latin typeface="+mn-lt"/>
              </a:rPr>
              <a:t> plus de </a:t>
            </a:r>
            <a:r>
              <a:rPr lang="fr-BE" sz="1000" baseline="0" dirty="0" smtClean="0">
                <a:effectLst/>
                <a:latin typeface="+mn-lt"/>
              </a:rPr>
              <a:t>96% </a:t>
            </a:r>
            <a:r>
              <a:rPr lang="fr-BE" sz="1000" dirty="0" smtClean="0">
                <a:effectLst/>
                <a:latin typeface="+mn-lt"/>
              </a:rPr>
              <a:t>de jouer </a:t>
            </a:r>
            <a:r>
              <a:rPr lang="fr-BE" sz="1000" dirty="0" smtClean="0">
                <a:latin typeface="+mn-lt"/>
              </a:rPr>
              <a:t>un rôle plus important </a:t>
            </a:r>
            <a:r>
              <a:rPr lang="fr-BE" sz="1000" b="1" dirty="0" smtClean="0">
                <a:latin typeface="+mn-lt"/>
              </a:rPr>
              <a:t>dans le processus de retour au </a:t>
            </a:r>
            <a:r>
              <a:rPr lang="fr-BE" sz="1000" b="1" dirty="0" smtClean="0">
                <a:latin typeface="+mn-lt"/>
              </a:rPr>
              <a:t>travail.</a:t>
            </a:r>
            <a:endParaRPr lang="fr-BE" sz="1000" dirty="0" smtClean="0">
              <a:effectLst/>
              <a:latin typeface="+mn-lt"/>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000" b="0" dirty="0" smtClean="0">
                <a:latin typeface="+mn-lt"/>
              </a:rPr>
              <a:t>Mais </a:t>
            </a:r>
            <a:r>
              <a:rPr lang="fr-BE" sz="1000" b="0" dirty="0" smtClean="0">
                <a:latin typeface="+mn-lt"/>
              </a:rPr>
              <a:t>76% en 2016 (plus de 94% en 2009) ne sont pas d’accord qu’à court terme (5 ans) les infirmières puissent prendre en charge toutes les évaluations </a:t>
            </a:r>
            <a:r>
              <a:rPr lang="fr-BE" sz="1000" b="0" dirty="0" smtClean="0">
                <a:latin typeface="+mn-lt"/>
              </a:rPr>
              <a:t>périodiques.</a:t>
            </a:r>
            <a:endParaRPr lang="fr-BE" sz="1000" b="0" dirty="0" smtClean="0">
              <a:latin typeface="+mn-lt"/>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BE" sz="1000" b="0" dirty="0" smtClean="0">
                <a:latin typeface="+mn-lt"/>
              </a:rPr>
              <a:t>Ils</a:t>
            </a:r>
            <a:r>
              <a:rPr lang="fr-BE" sz="1000" b="0" baseline="0" dirty="0" smtClean="0">
                <a:latin typeface="+mn-lt"/>
              </a:rPr>
              <a:t> </a:t>
            </a:r>
            <a:r>
              <a:rPr lang="fr-BE" sz="1000" b="0" baseline="0" dirty="0" smtClean="0">
                <a:latin typeface="+mn-lt"/>
              </a:rPr>
              <a:t>acceptent aussi de plus s’impliquer dans l’analyse de risques (85</a:t>
            </a:r>
            <a:r>
              <a:rPr lang="fr-BE" sz="1000" b="0" baseline="0" dirty="0" smtClean="0">
                <a:latin typeface="+mn-lt"/>
              </a:rPr>
              <a:t>%), en remettant systématiquement leur avis sur l’AR.</a:t>
            </a:r>
            <a:endParaRPr lang="en-US" sz="10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3E66A5D-0832-284E-8D04-F3ED2E67BB6A}" type="slidenum">
              <a:rPr lang="nl-NL" smtClean="0"/>
              <a:t>11</a:t>
            </a:fld>
            <a:endParaRPr lang="nl-NL"/>
          </a:p>
        </p:txBody>
      </p:sp>
    </p:spTree>
    <p:extLst>
      <p:ext uri="{BB962C8B-B14F-4D97-AF65-F5344CB8AC3E}">
        <p14:creationId xmlns:p14="http://schemas.microsoft.com/office/powerpoint/2010/main" val="970950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ensura-Titeldia">
    <p:spTree>
      <p:nvGrpSpPr>
        <p:cNvPr id="1" name=""/>
        <p:cNvGrpSpPr/>
        <p:nvPr/>
      </p:nvGrpSpPr>
      <p:grpSpPr>
        <a:xfrm>
          <a:off x="0" y="0"/>
          <a:ext cx="0" cy="0"/>
          <a:chOff x="0" y="0"/>
          <a:chExt cx="0" cy="0"/>
        </a:xfrm>
      </p:grpSpPr>
      <p:pic>
        <p:nvPicPr>
          <p:cNvPr id="7" name="Afbeelding 6" descr="Mensura-bkg-titeldi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90000"/>
            <a:ext cx="10869168" cy="5132832"/>
          </a:xfrm>
          <a:prstGeom prst="rect">
            <a:avLst/>
          </a:prstGeom>
        </p:spPr>
      </p:pic>
      <p:sp>
        <p:nvSpPr>
          <p:cNvPr id="4" name="Tijdelijke aanduiding voor datum 3"/>
          <p:cNvSpPr>
            <a:spLocks noGrp="1"/>
          </p:cNvSpPr>
          <p:nvPr>
            <p:ph type="dt" sz="half" idx="10"/>
          </p:nvPr>
        </p:nvSpPr>
        <p:spPr>
          <a:xfrm>
            <a:off x="1673225" y="4246632"/>
            <a:ext cx="2494016" cy="320330"/>
          </a:xfrm>
        </p:spPr>
        <p:txBody>
          <a:bodyPr lIns="0" tIns="0" rIns="0" bIns="0" anchor="t" anchorCtr="0"/>
          <a:lstStyle>
            <a:lvl1pPr>
              <a:defRPr sz="1800" b="0" i="1" baseline="0">
                <a:solidFill>
                  <a:schemeClr val="tx1"/>
                </a:solidFill>
                <a:latin typeface="+mj-lt"/>
              </a:defRPr>
            </a:lvl1pPr>
          </a:lstStyle>
          <a:p>
            <a:endParaRPr lang="nl-NL" dirty="0"/>
          </a:p>
        </p:txBody>
      </p:sp>
      <p:pic>
        <p:nvPicPr>
          <p:cNvPr id="8" name="Afbeelding 7" descr="Mensura-logo-titeldi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3" name="Subtitel 2"/>
          <p:cNvSpPr>
            <a:spLocks noGrp="1"/>
          </p:cNvSpPr>
          <p:nvPr>
            <p:ph type="subTitle" idx="1"/>
          </p:nvPr>
        </p:nvSpPr>
        <p:spPr>
          <a:xfrm>
            <a:off x="1674001" y="2796105"/>
            <a:ext cx="5274000" cy="1008315"/>
          </a:xfrm>
        </p:spPr>
        <p:txBody>
          <a:bodyPr rIns="0" anchor="t" anchorCtr="0">
            <a:normAutofit/>
          </a:bodyPr>
          <a:lstStyle>
            <a:lvl1pPr marL="0" indent="0" algn="l">
              <a:lnSpc>
                <a:spcPct val="90000"/>
              </a:lnSpc>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pic>
        <p:nvPicPr>
          <p:cNvPr id="9" name="Afbeelding 8" descr="Mensura-img-titeldi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6400" y="2095200"/>
            <a:ext cx="2804160" cy="2944368"/>
          </a:xfrm>
          <a:prstGeom prst="rect">
            <a:avLst/>
          </a:prstGeom>
        </p:spPr>
      </p:pic>
      <p:sp>
        <p:nvSpPr>
          <p:cNvPr id="12" name="Tijdelijke aanduiding voor tekst 11"/>
          <p:cNvSpPr>
            <a:spLocks noGrp="1"/>
          </p:cNvSpPr>
          <p:nvPr>
            <p:ph type="body" sz="quarter" idx="13"/>
          </p:nvPr>
        </p:nvSpPr>
        <p:spPr>
          <a:xfrm>
            <a:off x="1673225" y="3984264"/>
            <a:ext cx="5274776" cy="316158"/>
          </a:xfrm>
        </p:spPr>
        <p:txBody>
          <a:bodyPr/>
          <a:lstStyle>
            <a:lvl1pPr marL="0" indent="0">
              <a:buNone/>
              <a:defRPr sz="1800" b="0" i="1">
                <a:latin typeface="+mj-lt"/>
              </a:defRPr>
            </a:lvl1pPr>
          </a:lstStyle>
          <a:p>
            <a:pPr lvl="0"/>
            <a:r>
              <a:rPr lang="en-US" smtClean="0"/>
              <a:t>Click to edit Master text styles</a:t>
            </a:r>
          </a:p>
        </p:txBody>
      </p:sp>
      <p:sp>
        <p:nvSpPr>
          <p:cNvPr id="10" name="Text Placeholder 3"/>
          <p:cNvSpPr>
            <a:spLocks noGrp="1"/>
          </p:cNvSpPr>
          <p:nvPr>
            <p:ph type="body" sz="quarter" idx="16"/>
          </p:nvPr>
        </p:nvSpPr>
        <p:spPr>
          <a:xfrm>
            <a:off x="1674000" y="698500"/>
            <a:ext cx="7052161" cy="2011950"/>
          </a:xfrm>
        </p:spPr>
        <p:txBody>
          <a:bodyPr vert="horz" lIns="0" tIns="0" rIns="0" bIns="0" rtlCol="0" anchor="b" anchorCtr="0">
            <a:normAutofit/>
          </a:bodyPr>
          <a:lstStyle>
            <a:lvl1pPr marL="0" indent="0">
              <a:buNone/>
              <a:defRPr lang="nl-BE" sz="4900" b="1" i="0" dirty="0">
                <a:solidFill>
                  <a:schemeClr val="bg1"/>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409644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nsura-Titel+Subtitel+tekst+bullets+grafie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4597201"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2" name="Tijdelijke aanduiding voor tekst 11"/>
          <p:cNvSpPr>
            <a:spLocks noGrp="1"/>
          </p:cNvSpPr>
          <p:nvPr>
            <p:ph type="body" sz="quarter" idx="14"/>
          </p:nvPr>
        </p:nvSpPr>
        <p:spPr>
          <a:xfrm>
            <a:off x="954088" y="1751875"/>
            <a:ext cx="4597112" cy="2276014"/>
          </a:xfrm>
        </p:spPr>
        <p:txBody>
          <a:bodyPr/>
          <a:lstStyle>
            <a:lvl1pPr marL="0" indent="0">
              <a:buNone/>
              <a:defRPr/>
            </a:lvl1pPr>
          </a:lstStyle>
          <a:p>
            <a:pPr lvl="0"/>
            <a:r>
              <a:rPr lang="en-US" smtClean="0"/>
              <a:t>Click to edit Master text styles</a:t>
            </a:r>
          </a:p>
        </p:txBody>
      </p:sp>
      <p:sp>
        <p:nvSpPr>
          <p:cNvPr id="14" name="Tijdelijke aanduiding voor tekst 13"/>
          <p:cNvSpPr>
            <a:spLocks noGrp="1"/>
          </p:cNvSpPr>
          <p:nvPr>
            <p:ph type="body" sz="quarter" idx="15"/>
          </p:nvPr>
        </p:nvSpPr>
        <p:spPr>
          <a:xfrm>
            <a:off x="954089" y="4163738"/>
            <a:ext cx="4597112" cy="112865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Tijdelijke aanduiding voor grafiek 6"/>
          <p:cNvSpPr>
            <a:spLocks noGrp="1"/>
          </p:cNvSpPr>
          <p:nvPr>
            <p:ph type="chart" sz="quarter" idx="17"/>
          </p:nvPr>
        </p:nvSpPr>
        <p:spPr>
          <a:xfrm>
            <a:off x="6019800" y="1209675"/>
            <a:ext cx="3898900" cy="3546475"/>
          </a:xfrm>
        </p:spPr>
        <p:txBody>
          <a:bodyPr/>
          <a:lstStyle/>
          <a:p>
            <a:r>
              <a:rPr lang="en-US" smtClean="0"/>
              <a:t>Click icon to add chart</a:t>
            </a:r>
            <a:endParaRPr lang="nl-NL"/>
          </a:p>
        </p:txBody>
      </p:sp>
      <p:sp>
        <p:nvSpPr>
          <p:cNvPr id="11" name="Text Placeholder 3"/>
          <p:cNvSpPr>
            <a:spLocks noGrp="1"/>
          </p:cNvSpPr>
          <p:nvPr>
            <p:ph type="body" sz="quarter" idx="16"/>
          </p:nvPr>
        </p:nvSpPr>
        <p:spPr>
          <a:xfrm>
            <a:off x="954088" y="698500"/>
            <a:ext cx="4597113"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294309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nsura-Titel+Subtitel+grafie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7992000"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3" name="Tijdelijke aanduiding voor grafiek 6"/>
          <p:cNvSpPr>
            <a:spLocks noGrp="1"/>
          </p:cNvSpPr>
          <p:nvPr>
            <p:ph type="chart" sz="quarter" idx="17"/>
          </p:nvPr>
        </p:nvSpPr>
        <p:spPr>
          <a:xfrm>
            <a:off x="954000" y="1851269"/>
            <a:ext cx="7992000" cy="3332731"/>
          </a:xfrm>
        </p:spPr>
        <p:txBody>
          <a:bodyPr/>
          <a:lstStyle/>
          <a:p>
            <a:r>
              <a:rPr lang="en-US" smtClean="0"/>
              <a:t>Click icon to add chart</a:t>
            </a:r>
            <a:endParaRPr lang="nl-NL"/>
          </a:p>
        </p:txBody>
      </p:sp>
      <p:sp>
        <p:nvSpPr>
          <p:cNvPr id="8" name="Text Placeholder 3"/>
          <p:cNvSpPr>
            <a:spLocks noGrp="1"/>
          </p:cNvSpPr>
          <p:nvPr>
            <p:ph type="body" sz="quarter" idx="16"/>
          </p:nvPr>
        </p:nvSpPr>
        <p:spPr>
          <a:xfrm>
            <a:off x="954088" y="698500"/>
            <a:ext cx="7991474"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188829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nsura-Titel+Subtitel+tekst+bullets+tabel">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4597201"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2" name="Tijdelijke aanduiding voor tekst 11"/>
          <p:cNvSpPr>
            <a:spLocks noGrp="1"/>
          </p:cNvSpPr>
          <p:nvPr>
            <p:ph type="body" sz="quarter" idx="14"/>
          </p:nvPr>
        </p:nvSpPr>
        <p:spPr>
          <a:xfrm>
            <a:off x="954088" y="1751875"/>
            <a:ext cx="4597112" cy="2276014"/>
          </a:xfrm>
        </p:spPr>
        <p:txBody>
          <a:bodyPr/>
          <a:lstStyle>
            <a:lvl1pPr marL="0" indent="0">
              <a:buNone/>
              <a:defRPr/>
            </a:lvl1pPr>
          </a:lstStyle>
          <a:p>
            <a:pPr lvl="0"/>
            <a:r>
              <a:rPr lang="en-US" dirty="0" smtClean="0"/>
              <a:t>Click to edit Master text styles</a:t>
            </a:r>
          </a:p>
        </p:txBody>
      </p:sp>
      <p:sp>
        <p:nvSpPr>
          <p:cNvPr id="14" name="Tijdelijke aanduiding voor tekst 13"/>
          <p:cNvSpPr>
            <a:spLocks noGrp="1"/>
          </p:cNvSpPr>
          <p:nvPr>
            <p:ph type="body" sz="quarter" idx="15"/>
          </p:nvPr>
        </p:nvSpPr>
        <p:spPr>
          <a:xfrm>
            <a:off x="954089" y="4163738"/>
            <a:ext cx="4597112" cy="112865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ijdelijke aanduiding voor tabel 3"/>
          <p:cNvSpPr>
            <a:spLocks noGrp="1"/>
          </p:cNvSpPr>
          <p:nvPr>
            <p:ph type="tbl" sz="quarter" idx="18"/>
          </p:nvPr>
        </p:nvSpPr>
        <p:spPr>
          <a:xfrm>
            <a:off x="6004800" y="1663200"/>
            <a:ext cx="4039200" cy="3092400"/>
          </a:xfrm>
        </p:spPr>
        <p:txBody>
          <a:bodyPr lIns="180000" tIns="180000" rIns="180000" bIns="180000"/>
          <a:lstStyle/>
          <a:p>
            <a:r>
              <a:rPr lang="en-US" smtClean="0"/>
              <a:t>Click icon to add table</a:t>
            </a:r>
            <a:endParaRPr lang="nl-NL"/>
          </a:p>
        </p:txBody>
      </p:sp>
      <p:sp>
        <p:nvSpPr>
          <p:cNvPr id="11" name="Text Placeholder 3"/>
          <p:cNvSpPr>
            <a:spLocks noGrp="1"/>
          </p:cNvSpPr>
          <p:nvPr>
            <p:ph type="body" sz="quarter" idx="16"/>
          </p:nvPr>
        </p:nvSpPr>
        <p:spPr>
          <a:xfrm>
            <a:off x="954088" y="698500"/>
            <a:ext cx="4597113"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169848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nsura-Titel+Subtitel+tabel">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8" y="1286806"/>
            <a:ext cx="7992000" cy="354574"/>
          </a:xfrm>
        </p:spPr>
        <p:txBody>
          <a:bodyPr rIns="0">
            <a:normAutofit/>
          </a:bodyPr>
          <a:lstStyle>
            <a:lvl1pPr marL="0" indent="0">
              <a:buNone/>
              <a:defRPr sz="2000">
                <a:solidFill>
                  <a:schemeClr val="tx2"/>
                </a:solidFill>
                <a:latin typeface="+mj-lt"/>
              </a:defRPr>
            </a:lvl1pPr>
          </a:lstStyle>
          <a:p>
            <a:pPr lvl="0"/>
            <a:r>
              <a:rPr lang="en-US" dirty="0" smtClean="0"/>
              <a:t>Click to edit Master text styles</a:t>
            </a:r>
          </a:p>
        </p:txBody>
      </p:sp>
      <p:sp>
        <p:nvSpPr>
          <p:cNvPr id="15" name="Tijdelijke aanduiding voor tabel 3"/>
          <p:cNvSpPr>
            <a:spLocks noGrp="1"/>
          </p:cNvSpPr>
          <p:nvPr>
            <p:ph type="tbl" sz="quarter" idx="18"/>
          </p:nvPr>
        </p:nvSpPr>
        <p:spPr>
          <a:xfrm>
            <a:off x="1090800" y="2066400"/>
            <a:ext cx="8514000" cy="3092400"/>
          </a:xfrm>
        </p:spPr>
        <p:txBody>
          <a:bodyPr lIns="180000" tIns="180000" rIns="180000" bIns="180000"/>
          <a:lstStyle/>
          <a:p>
            <a:r>
              <a:rPr lang="en-US" smtClean="0"/>
              <a:t>Click icon to add table</a:t>
            </a:r>
            <a:endParaRPr lang="nl-NL"/>
          </a:p>
        </p:txBody>
      </p:sp>
      <p:sp>
        <p:nvSpPr>
          <p:cNvPr id="8" name="Text Placeholder 3"/>
          <p:cNvSpPr>
            <a:spLocks noGrp="1"/>
          </p:cNvSpPr>
          <p:nvPr>
            <p:ph type="body" sz="quarter" idx="16"/>
          </p:nvPr>
        </p:nvSpPr>
        <p:spPr>
          <a:xfrm>
            <a:off x="954088" y="698500"/>
            <a:ext cx="7991474"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335063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nsura-Titel+Subtitel+tekst+bullets+img-bkg">
    <p:spTree>
      <p:nvGrpSpPr>
        <p:cNvPr id="1" name=""/>
        <p:cNvGrpSpPr/>
        <p:nvPr/>
      </p:nvGrpSpPr>
      <p:grpSpPr>
        <a:xfrm>
          <a:off x="0" y="0"/>
          <a:ext cx="0" cy="0"/>
          <a:chOff x="0" y="0"/>
          <a:chExt cx="0" cy="0"/>
        </a:xfrm>
      </p:grpSpPr>
      <p:sp>
        <p:nvSpPr>
          <p:cNvPr id="3" name="Rechthoek 2"/>
          <p:cNvSpPr/>
          <p:nvPr userDrawn="1"/>
        </p:nvSpPr>
        <p:spPr>
          <a:xfrm>
            <a:off x="6076800" y="0"/>
            <a:ext cx="4616832" cy="6016625"/>
          </a:xfrm>
          <a:prstGeom prst="rect">
            <a:avLst/>
          </a:prstGeom>
          <a:solidFill>
            <a:srgbClr val="D9D1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4597201"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2" name="Tijdelijke aanduiding voor tekst 11"/>
          <p:cNvSpPr>
            <a:spLocks noGrp="1"/>
          </p:cNvSpPr>
          <p:nvPr>
            <p:ph type="body" sz="quarter" idx="14"/>
          </p:nvPr>
        </p:nvSpPr>
        <p:spPr>
          <a:xfrm>
            <a:off x="954088" y="1751875"/>
            <a:ext cx="4597200" cy="2276014"/>
          </a:xfrm>
        </p:spPr>
        <p:txBody>
          <a:bodyPr/>
          <a:lstStyle>
            <a:lvl1pPr marL="0" indent="0">
              <a:buNone/>
              <a:defRPr/>
            </a:lvl1pPr>
          </a:lstStyle>
          <a:p>
            <a:pPr lvl="0"/>
            <a:r>
              <a:rPr lang="en-US" smtClean="0"/>
              <a:t>Click to edit Master text styles</a:t>
            </a:r>
          </a:p>
        </p:txBody>
      </p:sp>
      <p:sp>
        <p:nvSpPr>
          <p:cNvPr id="14" name="Tijdelijke aanduiding voor tekst 13"/>
          <p:cNvSpPr>
            <a:spLocks noGrp="1"/>
          </p:cNvSpPr>
          <p:nvPr>
            <p:ph type="body" sz="quarter" idx="15"/>
          </p:nvPr>
        </p:nvSpPr>
        <p:spPr>
          <a:xfrm>
            <a:off x="954089" y="4163738"/>
            <a:ext cx="4597112" cy="112865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ijdelijke aanduiding voor afbeelding 3"/>
          <p:cNvSpPr>
            <a:spLocks noGrp="1"/>
          </p:cNvSpPr>
          <p:nvPr>
            <p:ph type="pic" sz="quarter" idx="16"/>
          </p:nvPr>
        </p:nvSpPr>
        <p:spPr>
          <a:xfrm>
            <a:off x="6883200" y="900000"/>
            <a:ext cx="2988000" cy="4046400"/>
          </a:xfrm>
        </p:spPr>
        <p:txBody>
          <a:bodyPr/>
          <a:lstStyle/>
          <a:p>
            <a:r>
              <a:rPr lang="en-US" smtClean="0"/>
              <a:t>Click icon to add picture</a:t>
            </a:r>
            <a:endParaRPr lang="nl-NL"/>
          </a:p>
        </p:txBody>
      </p:sp>
      <p:sp>
        <p:nvSpPr>
          <p:cNvPr id="11" name="Text Placeholder 3"/>
          <p:cNvSpPr>
            <a:spLocks noGrp="1"/>
          </p:cNvSpPr>
          <p:nvPr>
            <p:ph type="body" sz="quarter" idx="17"/>
          </p:nvPr>
        </p:nvSpPr>
        <p:spPr>
          <a:xfrm>
            <a:off x="954088" y="698500"/>
            <a:ext cx="4597200"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2841355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nsura-Titel+Subtitel+tekst+bullets+img-ful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6"/>
          </p:nvPr>
        </p:nvSpPr>
        <p:spPr>
          <a:xfrm>
            <a:off x="6076800" y="-32292"/>
            <a:ext cx="4611838" cy="6059678"/>
          </a:xfrm>
        </p:spPr>
        <p:txBody>
          <a:bodyPr/>
          <a:lstStyle/>
          <a:p>
            <a:r>
              <a:rPr lang="en-US" smtClean="0"/>
              <a:t>Click icon to add picture</a:t>
            </a:r>
            <a:endParaRPr lang="nl-NL"/>
          </a:p>
        </p:txBody>
      </p:sp>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4597201"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2" name="Tijdelijke aanduiding voor tekst 11"/>
          <p:cNvSpPr>
            <a:spLocks noGrp="1"/>
          </p:cNvSpPr>
          <p:nvPr>
            <p:ph type="body" sz="quarter" idx="14"/>
          </p:nvPr>
        </p:nvSpPr>
        <p:spPr>
          <a:xfrm>
            <a:off x="954088" y="1751875"/>
            <a:ext cx="4597200" cy="2276014"/>
          </a:xfrm>
        </p:spPr>
        <p:txBody>
          <a:bodyPr/>
          <a:lstStyle>
            <a:lvl1pPr marL="0" indent="0">
              <a:buNone/>
              <a:defRPr/>
            </a:lvl1pPr>
          </a:lstStyle>
          <a:p>
            <a:pPr lvl="0"/>
            <a:r>
              <a:rPr lang="en-US" smtClean="0"/>
              <a:t>Click to edit Master text styles</a:t>
            </a:r>
          </a:p>
        </p:txBody>
      </p:sp>
      <p:sp>
        <p:nvSpPr>
          <p:cNvPr id="14" name="Tijdelijke aanduiding voor tekst 13"/>
          <p:cNvSpPr>
            <a:spLocks noGrp="1"/>
          </p:cNvSpPr>
          <p:nvPr>
            <p:ph type="body" sz="quarter" idx="15"/>
          </p:nvPr>
        </p:nvSpPr>
        <p:spPr>
          <a:xfrm>
            <a:off x="954089" y="4163738"/>
            <a:ext cx="4597112" cy="112865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Text Placeholder 3"/>
          <p:cNvSpPr>
            <a:spLocks noGrp="1"/>
          </p:cNvSpPr>
          <p:nvPr>
            <p:ph type="body" sz="quarter" idx="17"/>
          </p:nvPr>
        </p:nvSpPr>
        <p:spPr>
          <a:xfrm>
            <a:off x="954088" y="698500"/>
            <a:ext cx="4597200"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286694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nsura-Foto+tekstvak">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0" y="-1"/>
            <a:ext cx="7235825" cy="6016625"/>
          </a:xfrm>
        </p:spPr>
        <p:txBody>
          <a:bodyPr/>
          <a:lstStyle/>
          <a:p>
            <a:r>
              <a:rPr lang="en-US" smtClean="0"/>
              <a:t>Click icon to add picture</a:t>
            </a:r>
            <a:endParaRPr lang="nl-NL"/>
          </a:p>
        </p:txBody>
      </p:sp>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3" name="Rechthoek 2"/>
          <p:cNvSpPr/>
          <p:nvPr userDrawn="1"/>
        </p:nvSpPr>
        <p:spPr>
          <a:xfrm>
            <a:off x="7236000" y="-1"/>
            <a:ext cx="3457631"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13" name="Tijdelijke aanduiding voor tekst 12"/>
          <p:cNvSpPr>
            <a:spLocks noGrp="1"/>
          </p:cNvSpPr>
          <p:nvPr>
            <p:ph type="body" sz="quarter" idx="14"/>
          </p:nvPr>
        </p:nvSpPr>
        <p:spPr>
          <a:xfrm>
            <a:off x="7646400" y="1333425"/>
            <a:ext cx="2613600" cy="3895200"/>
          </a:xfrm>
        </p:spPr>
        <p:txBody>
          <a:bodyPr rIns="0"/>
          <a:lstStyle>
            <a:lvl1pPr marL="0" indent="0">
              <a:buNone/>
              <a:defRPr>
                <a:solidFill>
                  <a:schemeClr val="bg1"/>
                </a:solidFill>
              </a:defRPr>
            </a:lvl1pPr>
          </a:lstStyle>
          <a:p>
            <a:pPr lvl="0"/>
            <a:r>
              <a:rPr lang="en-US" smtClean="0"/>
              <a:t>Click to edit Master text styles</a:t>
            </a:r>
          </a:p>
        </p:txBody>
      </p:sp>
      <p:pic>
        <p:nvPicPr>
          <p:cNvPr id="17" name="Afbeelding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Tree>
    <p:extLst>
      <p:ext uri="{BB962C8B-B14F-4D97-AF65-F5344CB8AC3E}">
        <p14:creationId xmlns:p14="http://schemas.microsoft.com/office/powerpoint/2010/main" val="218405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nsura-Quote">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4" name="Titel 3"/>
          <p:cNvSpPr>
            <a:spLocks noGrp="1"/>
          </p:cNvSpPr>
          <p:nvPr>
            <p:ph type="title"/>
          </p:nvPr>
        </p:nvSpPr>
        <p:spPr>
          <a:xfrm>
            <a:off x="2415600" y="1871415"/>
            <a:ext cx="6030000" cy="1002771"/>
          </a:xfrm>
        </p:spPr>
        <p:txBody>
          <a:bodyPr rIns="0" bIns="0" anchor="b" anchorCtr="0">
            <a:noAutofit/>
          </a:bodyPr>
          <a:lstStyle>
            <a:lvl1pPr>
              <a:defRPr sz="3600" b="1" i="0">
                <a:solidFill>
                  <a:schemeClr val="tx2"/>
                </a:solidFill>
              </a:defRPr>
            </a:lvl1pPr>
          </a:lstStyle>
          <a:p>
            <a:r>
              <a:rPr lang="en-US" smtClean="0"/>
              <a:t>Click to edit Master title style</a:t>
            </a:r>
            <a:endParaRPr lang="nl-NL" dirty="0"/>
          </a:p>
        </p:txBody>
      </p:sp>
      <p:sp>
        <p:nvSpPr>
          <p:cNvPr id="11" name="Tijdelijke aanduiding voor tekst 10"/>
          <p:cNvSpPr>
            <a:spLocks noGrp="1"/>
          </p:cNvSpPr>
          <p:nvPr>
            <p:ph type="body" sz="quarter" idx="13"/>
          </p:nvPr>
        </p:nvSpPr>
        <p:spPr>
          <a:xfrm>
            <a:off x="2415600" y="3320510"/>
            <a:ext cx="6029900" cy="742950"/>
          </a:xfrm>
        </p:spPr>
        <p:txBody>
          <a:bodyPr rIns="0"/>
          <a:lstStyle>
            <a:lvl1pPr marL="0" indent="0" algn="ctr">
              <a:buNone/>
              <a:defRPr sz="2400" b="0" i="1">
                <a:latin typeface="+mj-lt"/>
              </a:defRPr>
            </a:lvl1pPr>
          </a:lstStyle>
          <a:p>
            <a:pPr lvl="0"/>
            <a:r>
              <a:rPr lang="en-US" smtClean="0"/>
              <a:t>Click to edit Master text styles</a:t>
            </a:r>
          </a:p>
        </p:txBody>
      </p:sp>
    </p:spTree>
    <p:extLst>
      <p:ext uri="{BB962C8B-B14F-4D97-AF65-F5344CB8AC3E}">
        <p14:creationId xmlns:p14="http://schemas.microsoft.com/office/powerpoint/2010/main" val="192522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sura-Eindslide">
    <p:spTree>
      <p:nvGrpSpPr>
        <p:cNvPr id="1" name=""/>
        <p:cNvGrpSpPr/>
        <p:nvPr/>
      </p:nvGrpSpPr>
      <p:grpSpPr>
        <a:xfrm>
          <a:off x="0" y="0"/>
          <a:ext cx="0" cy="0"/>
          <a:chOff x="0" y="0"/>
          <a:chExt cx="0" cy="0"/>
        </a:xfrm>
      </p:grpSpPr>
      <p:pic>
        <p:nvPicPr>
          <p:cNvPr id="7" name="Afbeelding 6" descr="Mensura-bkg-titeldi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102390"/>
            <a:ext cx="10869168" cy="5132832"/>
          </a:xfrm>
          <a:prstGeom prst="rect">
            <a:avLst/>
          </a:prstGeom>
        </p:spPr>
      </p:pic>
      <p:pic>
        <p:nvPicPr>
          <p:cNvPr id="8" name="Afbeelding 7" descr="Mensura-logo-titeldi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pic>
        <p:nvPicPr>
          <p:cNvPr id="5" name="Afbeelding 4" descr="Mensura-man-eindslid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0000" y="2167200"/>
            <a:ext cx="3444240" cy="4078224"/>
          </a:xfrm>
          <a:prstGeom prst="rect">
            <a:avLst/>
          </a:prstGeom>
        </p:spPr>
      </p:pic>
      <p:sp>
        <p:nvSpPr>
          <p:cNvPr id="10" name="Tijdelijke aanduiding voor tekst 9"/>
          <p:cNvSpPr>
            <a:spLocks noGrp="1"/>
          </p:cNvSpPr>
          <p:nvPr>
            <p:ph type="body" sz="quarter" idx="10"/>
          </p:nvPr>
        </p:nvSpPr>
        <p:spPr>
          <a:xfrm>
            <a:off x="1638000" y="2100178"/>
            <a:ext cx="2825750" cy="990600"/>
          </a:xfrm>
        </p:spPr>
        <p:txBody>
          <a:bodyPr rIns="0"/>
          <a:lstStyle>
            <a:lvl1pPr marL="0" indent="0">
              <a:buNone/>
              <a:defRPr sz="3600" b="1" i="0">
                <a:solidFill>
                  <a:schemeClr val="bg1"/>
                </a:solidFill>
                <a:latin typeface="+mj-lt"/>
              </a:defRPr>
            </a:lvl1pPr>
          </a:lstStyle>
          <a:p>
            <a:pPr lvl="0"/>
            <a:r>
              <a:rPr lang="en-US" smtClean="0"/>
              <a:t>Click to edit Master text styles</a:t>
            </a:r>
          </a:p>
        </p:txBody>
      </p:sp>
      <p:sp>
        <p:nvSpPr>
          <p:cNvPr id="14" name="Tijdelijke aanduiding voor tekst 13"/>
          <p:cNvSpPr>
            <a:spLocks noGrp="1"/>
          </p:cNvSpPr>
          <p:nvPr>
            <p:ph type="body" sz="quarter" idx="11"/>
          </p:nvPr>
        </p:nvSpPr>
        <p:spPr>
          <a:xfrm>
            <a:off x="5788800" y="1944490"/>
            <a:ext cx="3581400" cy="341363"/>
          </a:xfrm>
        </p:spPr>
        <p:txBody>
          <a:bodyPr rIns="0"/>
          <a:lstStyle>
            <a:lvl1pPr marL="0" indent="0">
              <a:buNone/>
              <a:defRPr sz="1800" b="1" i="0">
                <a:solidFill>
                  <a:schemeClr val="bg1"/>
                </a:solidFill>
                <a:latin typeface="+mj-lt"/>
              </a:defRPr>
            </a:lvl1pPr>
          </a:lstStyle>
          <a:p>
            <a:pPr lvl="0"/>
            <a:r>
              <a:rPr lang="en-US" smtClean="0"/>
              <a:t>Click to edit Master text styles</a:t>
            </a:r>
          </a:p>
        </p:txBody>
      </p:sp>
      <p:pic>
        <p:nvPicPr>
          <p:cNvPr id="15" name="Afbeelding 14" descr="Mensura-mobie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06400" y="2350800"/>
            <a:ext cx="292608" cy="316992"/>
          </a:xfrm>
          <a:prstGeom prst="rect">
            <a:avLst/>
          </a:prstGeom>
        </p:spPr>
      </p:pic>
      <p:pic>
        <p:nvPicPr>
          <p:cNvPr id="16" name="Afbeelding 15" descr="Mensura-mai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2000" y="2977200"/>
            <a:ext cx="316992" cy="201168"/>
          </a:xfrm>
          <a:prstGeom prst="rect">
            <a:avLst/>
          </a:prstGeom>
        </p:spPr>
      </p:pic>
      <p:sp>
        <p:nvSpPr>
          <p:cNvPr id="17" name="Tijdelijke aanduiding voor tekst 13"/>
          <p:cNvSpPr>
            <a:spLocks noGrp="1"/>
          </p:cNvSpPr>
          <p:nvPr>
            <p:ph type="body" sz="quarter" idx="12"/>
          </p:nvPr>
        </p:nvSpPr>
        <p:spPr>
          <a:xfrm>
            <a:off x="5788800" y="2350801"/>
            <a:ext cx="3581400" cy="316991"/>
          </a:xfrm>
        </p:spPr>
        <p:txBody>
          <a:bodyPr rIns="0" anchor="ctr" anchorCtr="0"/>
          <a:lstStyle>
            <a:lvl1pPr marL="0" indent="0">
              <a:buNone/>
              <a:defRPr sz="1600" b="0" i="0">
                <a:solidFill>
                  <a:schemeClr val="bg1"/>
                </a:solidFill>
                <a:latin typeface="+mn-lt"/>
              </a:defRPr>
            </a:lvl1pPr>
          </a:lstStyle>
          <a:p>
            <a:pPr lvl="0"/>
            <a:r>
              <a:rPr lang="en-US" smtClean="0"/>
              <a:t>Click to edit Master text styles</a:t>
            </a:r>
          </a:p>
        </p:txBody>
      </p:sp>
      <p:sp>
        <p:nvSpPr>
          <p:cNvPr id="18" name="Tijdelijke aanduiding voor tekst 13"/>
          <p:cNvSpPr>
            <a:spLocks noGrp="1"/>
          </p:cNvSpPr>
          <p:nvPr>
            <p:ph type="body" sz="quarter" idx="13"/>
          </p:nvPr>
        </p:nvSpPr>
        <p:spPr>
          <a:xfrm>
            <a:off x="5788800" y="2964811"/>
            <a:ext cx="3581400" cy="201168"/>
          </a:xfrm>
        </p:spPr>
        <p:txBody>
          <a:bodyPr rIns="0" anchor="ctr" anchorCtr="0"/>
          <a:lstStyle>
            <a:lvl1pPr marL="0" indent="0">
              <a:buNone/>
              <a:defRPr sz="1600" b="0" i="0">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659772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nsura-Eindslide">
    <p:spTree>
      <p:nvGrpSpPr>
        <p:cNvPr id="1" name=""/>
        <p:cNvGrpSpPr/>
        <p:nvPr/>
      </p:nvGrpSpPr>
      <p:grpSpPr>
        <a:xfrm>
          <a:off x="0" y="0"/>
          <a:ext cx="0" cy="0"/>
          <a:chOff x="0" y="0"/>
          <a:chExt cx="0" cy="0"/>
        </a:xfrm>
      </p:grpSpPr>
      <p:pic>
        <p:nvPicPr>
          <p:cNvPr id="7" name="Afbeelding 6" descr="Mensura-bkg-titeldi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706100" cy="5030442"/>
          </a:xfrm>
          <a:prstGeom prst="rect">
            <a:avLst/>
          </a:prstGeom>
        </p:spPr>
      </p:pic>
      <p:pic>
        <p:nvPicPr>
          <p:cNvPr id="8" name="Afbeelding 7" descr="Mensura-logo-titeldi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53" y="571110"/>
            <a:ext cx="10604732" cy="3604650"/>
          </a:xfrm>
          <a:prstGeom prst="rect">
            <a:avLst/>
          </a:prstGeom>
        </p:spPr>
      </p:pic>
    </p:spTree>
    <p:extLst>
      <p:ext uri="{BB962C8B-B14F-4D97-AF65-F5344CB8AC3E}">
        <p14:creationId xmlns:p14="http://schemas.microsoft.com/office/powerpoint/2010/main" val="150877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ensura-Agenda">
    <p:spTree>
      <p:nvGrpSpPr>
        <p:cNvPr id="1" name=""/>
        <p:cNvGrpSpPr/>
        <p:nvPr/>
      </p:nvGrpSpPr>
      <p:grpSpPr>
        <a:xfrm>
          <a:off x="0" y="0"/>
          <a:ext cx="0" cy="0"/>
          <a:chOff x="0" y="0"/>
          <a:chExt cx="0" cy="0"/>
        </a:xfrm>
      </p:grpSpPr>
      <p:sp>
        <p:nvSpPr>
          <p:cNvPr id="2" name="Titel 1"/>
          <p:cNvSpPr>
            <a:spLocks noGrp="1"/>
          </p:cNvSpPr>
          <p:nvPr>
            <p:ph type="title"/>
          </p:nvPr>
        </p:nvSpPr>
        <p:spPr>
          <a:xfrm>
            <a:off x="4093200" y="1781701"/>
            <a:ext cx="6049900" cy="354880"/>
          </a:xfrm>
        </p:spPr>
        <p:txBody>
          <a:bodyPr lIns="0" tIns="0" rIns="0" bIns="0" anchor="t" anchorCtr="0">
            <a:normAutofit/>
          </a:bodyPr>
          <a:lstStyle>
            <a:lvl1pPr algn="l">
              <a:defRPr sz="2200" b="1" i="0">
                <a:solidFill>
                  <a:schemeClr val="tx1"/>
                </a:solidFill>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093200" y="2327346"/>
            <a:ext cx="6061006" cy="2817887"/>
          </a:xfrm>
        </p:spPr>
        <p:txBody>
          <a:bodyPr rIns="0"/>
          <a:lstStyle>
            <a:lvl1pPr marL="360000" indent="-360000">
              <a:buClr>
                <a:schemeClr val="tx1"/>
              </a:buClr>
              <a:buFont typeface="+mj-lt"/>
              <a:buAutoNum type="arabicPeriod"/>
              <a:defRPr sz="2200">
                <a:latin typeface="+mj-lt"/>
              </a:defRPr>
            </a:lvl1pPr>
            <a:lvl2pPr indent="-360000">
              <a:buClr>
                <a:schemeClr val="bg1"/>
              </a:buClr>
              <a:defRPr>
                <a:latin typeface="+mj-lt"/>
              </a:defRPr>
            </a:lvl2pPr>
            <a:lvl3pPr marL="442800" indent="0">
              <a:buNone/>
              <a:defRPr/>
            </a:lvl3pPr>
          </a:lstStyle>
          <a:p>
            <a:pPr lvl="0"/>
            <a:r>
              <a:rPr lang="en-US" smtClean="0"/>
              <a:t>Click to edit Master text styles</a:t>
            </a:r>
          </a:p>
          <a:p>
            <a:pPr lvl="1"/>
            <a:r>
              <a:rPr lang="en-US" smtClean="0"/>
              <a:t>Second level</a:t>
            </a:r>
          </a:p>
        </p:txBody>
      </p:sp>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7" name="Afbeelding 6" descr="Mensura-icoon-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600" y="1814400"/>
            <a:ext cx="1767840" cy="2237232"/>
          </a:xfrm>
          <a:prstGeom prst="rect">
            <a:avLst/>
          </a:prstGeom>
        </p:spPr>
      </p:pic>
      <p:pic>
        <p:nvPicPr>
          <p:cNvPr id="9" name="Afbeelding 8" descr="Mensura-logo-agend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Tree>
    <p:extLst>
      <p:ext uri="{BB962C8B-B14F-4D97-AF65-F5344CB8AC3E}">
        <p14:creationId xmlns:p14="http://schemas.microsoft.com/office/powerpoint/2010/main" val="201713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nsura-Hoofdstuktitel+subtitel">
    <p:bg>
      <p:bgPr>
        <a:solidFill>
          <a:schemeClr val="accent2"/>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883599" y="3422103"/>
            <a:ext cx="7357044" cy="1316136"/>
          </a:xfrm>
        </p:spPr>
        <p:txBody>
          <a:bodyPr rIns="0" anchor="t" anchorCtr="0">
            <a:normAutofit/>
          </a:bodyPr>
          <a:lstStyle>
            <a:lvl1pPr marL="0" indent="0">
              <a:buNone/>
              <a:defRPr sz="18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chemeClr val="bg1"/>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9"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chemeClr val="bg1"/>
                </a:solidFill>
                <a:latin typeface="+mj-lt"/>
              </a:defRPr>
            </a:lvl1pPr>
          </a:lstStyle>
          <a:p>
            <a:fld id="{0A279D6C-A5E5-844A-ABD0-7E6D8CBC6A7F}" type="slidenum">
              <a:rPr lang="nl-NL" smtClean="0"/>
              <a:pPr/>
              <a:t>‹#›</a:t>
            </a:fld>
            <a:endParaRPr lang="nl-NL" dirty="0"/>
          </a:p>
        </p:txBody>
      </p:sp>
      <p:pic>
        <p:nvPicPr>
          <p:cNvPr id="11" name="Afbeelding 10" descr="Mensura-logo-wi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3" name="Tijdelijke aanduiding voor tekst 12"/>
          <p:cNvSpPr>
            <a:spLocks noGrp="1"/>
          </p:cNvSpPr>
          <p:nvPr>
            <p:ph type="body" sz="quarter" idx="13" hasCustomPrompt="1"/>
          </p:nvPr>
        </p:nvSpPr>
        <p:spPr>
          <a:xfrm>
            <a:off x="1705322" y="1640962"/>
            <a:ext cx="954087" cy="1633037"/>
          </a:xfrm>
        </p:spPr>
        <p:txBody>
          <a:bodyPr rIns="0"/>
          <a:lstStyle>
            <a:lvl1pPr marL="0" indent="0" algn="r">
              <a:buNone/>
              <a:defRPr sz="11200">
                <a:solidFill>
                  <a:schemeClr val="bg1"/>
                </a:solidFill>
              </a:defRPr>
            </a:lvl1pPr>
          </a:lstStyle>
          <a:p>
            <a:pPr lvl="0"/>
            <a:r>
              <a:rPr lang="nl-NL" dirty="0" smtClean="0"/>
              <a:t>1</a:t>
            </a:r>
            <a:endParaRPr lang="nl-NL" dirty="0"/>
          </a:p>
        </p:txBody>
      </p:sp>
      <p:sp>
        <p:nvSpPr>
          <p:cNvPr id="10" name="Text Placeholder 3"/>
          <p:cNvSpPr>
            <a:spLocks noGrp="1"/>
          </p:cNvSpPr>
          <p:nvPr>
            <p:ph type="body" sz="quarter" idx="16"/>
          </p:nvPr>
        </p:nvSpPr>
        <p:spPr>
          <a:xfrm>
            <a:off x="2883599" y="1974448"/>
            <a:ext cx="7357044" cy="1210812"/>
          </a:xfrm>
        </p:spPr>
        <p:txBody>
          <a:bodyPr vert="horz" lIns="0" tIns="0" rIns="0" bIns="0" rtlCol="0" anchor="t">
            <a:normAutofit/>
          </a:bodyPr>
          <a:lstStyle>
            <a:lvl1pPr marL="0" indent="0">
              <a:buNone/>
              <a:defRPr lang="nl-BE" sz="4000" b="1" cap="none" dirty="0">
                <a:solidFill>
                  <a:schemeClr val="bg1"/>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113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ensura-Hoofdstuktitel+subtitel">
    <p:bg>
      <p:bgPr>
        <a:solidFill>
          <a:srgbClr val="EE8600"/>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883599" y="3422103"/>
            <a:ext cx="7357044" cy="1316136"/>
          </a:xfrm>
        </p:spPr>
        <p:txBody>
          <a:bodyPr rIns="0" anchor="t" anchorCtr="0">
            <a:normAutofit/>
          </a:bodyPr>
          <a:lstStyle>
            <a:lvl1pPr marL="0" indent="0">
              <a:buNone/>
              <a:defRPr sz="18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chemeClr val="bg1"/>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9"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chemeClr val="bg1"/>
                </a:solidFill>
                <a:latin typeface="+mj-lt"/>
              </a:defRPr>
            </a:lvl1pPr>
          </a:lstStyle>
          <a:p>
            <a:fld id="{0A279D6C-A5E5-844A-ABD0-7E6D8CBC6A7F}" type="slidenum">
              <a:rPr lang="nl-NL" smtClean="0"/>
              <a:pPr/>
              <a:t>‹#›</a:t>
            </a:fld>
            <a:endParaRPr lang="nl-NL" dirty="0"/>
          </a:p>
        </p:txBody>
      </p:sp>
      <p:pic>
        <p:nvPicPr>
          <p:cNvPr id="11" name="Afbeelding 10" descr="Mensura-logo-wi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3" name="Tijdelijke aanduiding voor tekst 12"/>
          <p:cNvSpPr>
            <a:spLocks noGrp="1"/>
          </p:cNvSpPr>
          <p:nvPr>
            <p:ph type="body" sz="quarter" idx="13" hasCustomPrompt="1"/>
          </p:nvPr>
        </p:nvSpPr>
        <p:spPr>
          <a:xfrm>
            <a:off x="1705322" y="1640962"/>
            <a:ext cx="954087" cy="1633037"/>
          </a:xfrm>
        </p:spPr>
        <p:txBody>
          <a:bodyPr rIns="0"/>
          <a:lstStyle>
            <a:lvl1pPr marL="0" indent="0" algn="r">
              <a:buNone/>
              <a:defRPr sz="11200">
                <a:solidFill>
                  <a:schemeClr val="bg1"/>
                </a:solidFill>
              </a:defRPr>
            </a:lvl1pPr>
          </a:lstStyle>
          <a:p>
            <a:pPr lvl="0"/>
            <a:r>
              <a:rPr lang="nl-NL" dirty="0" smtClean="0"/>
              <a:t>1</a:t>
            </a:r>
            <a:endParaRPr lang="nl-NL" dirty="0"/>
          </a:p>
        </p:txBody>
      </p:sp>
      <p:sp>
        <p:nvSpPr>
          <p:cNvPr id="10" name="Text Placeholder 3"/>
          <p:cNvSpPr>
            <a:spLocks noGrp="1"/>
          </p:cNvSpPr>
          <p:nvPr>
            <p:ph type="body" sz="quarter" idx="16"/>
          </p:nvPr>
        </p:nvSpPr>
        <p:spPr>
          <a:xfrm>
            <a:off x="2883599" y="1974448"/>
            <a:ext cx="7357044" cy="1210812"/>
          </a:xfrm>
        </p:spPr>
        <p:txBody>
          <a:bodyPr vert="horz" lIns="0" tIns="0" rIns="0" bIns="0" rtlCol="0" anchor="t">
            <a:normAutofit/>
          </a:bodyPr>
          <a:lstStyle>
            <a:lvl1pPr marL="0" indent="0">
              <a:buFont typeface="Arial" panose="020B0604020202020204" pitchFamily="34" charset="0"/>
              <a:buNone/>
              <a:defRPr lang="nl-BE" sz="4000" b="1" cap="none" dirty="0">
                <a:solidFill>
                  <a:schemeClr val="bg1"/>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323246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nsura-Hoofdstuktitel+subtitel&amp;img">
    <p:bg>
      <p:bgPr>
        <a:solidFill>
          <a:schemeClr val="accent2"/>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883599" y="3422103"/>
            <a:ext cx="3982959" cy="1316136"/>
          </a:xfrm>
        </p:spPr>
        <p:txBody>
          <a:bodyPr rIns="0" anchor="t" anchorCtr="0">
            <a:normAutofit/>
          </a:bodyPr>
          <a:lstStyle>
            <a:lvl1pPr marL="0" indent="0">
              <a:buNone/>
              <a:defRPr sz="18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chemeClr val="bg1"/>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9"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chemeClr val="bg1"/>
                </a:solidFill>
                <a:latin typeface="+mj-lt"/>
              </a:defRPr>
            </a:lvl1pPr>
          </a:lstStyle>
          <a:p>
            <a:fld id="{0A279D6C-A5E5-844A-ABD0-7E6D8CBC6A7F}" type="slidenum">
              <a:rPr lang="nl-NL" smtClean="0"/>
              <a:pPr/>
              <a:t>‹#›</a:t>
            </a:fld>
            <a:endParaRPr lang="nl-NL" dirty="0"/>
          </a:p>
        </p:txBody>
      </p:sp>
      <p:pic>
        <p:nvPicPr>
          <p:cNvPr id="11" name="Afbeelding 10" descr="Mensura-logo-wi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3" name="Tijdelijke aanduiding voor tekst 12"/>
          <p:cNvSpPr>
            <a:spLocks noGrp="1"/>
          </p:cNvSpPr>
          <p:nvPr>
            <p:ph type="body" sz="quarter" idx="13" hasCustomPrompt="1"/>
          </p:nvPr>
        </p:nvSpPr>
        <p:spPr>
          <a:xfrm>
            <a:off x="1705322" y="1640962"/>
            <a:ext cx="954087" cy="1633037"/>
          </a:xfrm>
        </p:spPr>
        <p:txBody>
          <a:bodyPr rIns="0"/>
          <a:lstStyle>
            <a:lvl1pPr marL="0" indent="0" algn="r">
              <a:buNone/>
              <a:defRPr sz="11200">
                <a:solidFill>
                  <a:schemeClr val="bg1"/>
                </a:solidFill>
              </a:defRPr>
            </a:lvl1pPr>
          </a:lstStyle>
          <a:p>
            <a:pPr lvl="0"/>
            <a:r>
              <a:rPr lang="nl-NL" dirty="0" smtClean="0"/>
              <a:t>1</a:t>
            </a:r>
            <a:endParaRPr lang="nl-NL" dirty="0"/>
          </a:p>
        </p:txBody>
      </p:sp>
      <p:pic>
        <p:nvPicPr>
          <p:cNvPr id="4" name="Afbeelding 3" descr="Mensura-icoon-hoofdstuktit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0000" y="3042000"/>
            <a:ext cx="1572768" cy="2566416"/>
          </a:xfrm>
          <a:prstGeom prst="rect">
            <a:avLst/>
          </a:prstGeom>
        </p:spPr>
      </p:pic>
      <p:sp>
        <p:nvSpPr>
          <p:cNvPr id="10" name="Text Placeholder 3"/>
          <p:cNvSpPr>
            <a:spLocks noGrp="1"/>
          </p:cNvSpPr>
          <p:nvPr>
            <p:ph type="body" sz="quarter" idx="16"/>
          </p:nvPr>
        </p:nvSpPr>
        <p:spPr>
          <a:xfrm>
            <a:off x="2883599" y="1974448"/>
            <a:ext cx="7357044" cy="1210812"/>
          </a:xfrm>
        </p:spPr>
        <p:txBody>
          <a:bodyPr vert="horz" lIns="0" tIns="0" rIns="0" bIns="0" rtlCol="0" anchor="t">
            <a:normAutofit/>
          </a:bodyPr>
          <a:lstStyle>
            <a:lvl1pPr marL="0" indent="0">
              <a:buFont typeface="Arial" panose="020B0604020202020204" pitchFamily="34" charset="0"/>
              <a:buNone/>
              <a:defRPr lang="nl-BE" sz="4000" b="1" cap="none" dirty="0">
                <a:solidFill>
                  <a:schemeClr val="bg1"/>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190197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ensura-Hoofdstuktitel+subtitel&amp;img">
    <p:bg>
      <p:bgPr>
        <a:solidFill>
          <a:srgbClr val="EE8600"/>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883599" y="3422103"/>
            <a:ext cx="3982959" cy="1316136"/>
          </a:xfrm>
        </p:spPr>
        <p:txBody>
          <a:bodyPr rIns="0" anchor="t" anchorCtr="0">
            <a:normAutofit/>
          </a:bodyPr>
          <a:lstStyle>
            <a:lvl1pPr marL="0" indent="0">
              <a:buNone/>
              <a:defRPr sz="18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chemeClr val="bg1"/>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9"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chemeClr val="bg1"/>
                </a:solidFill>
                <a:latin typeface="+mj-lt"/>
              </a:defRPr>
            </a:lvl1pPr>
          </a:lstStyle>
          <a:p>
            <a:fld id="{0A279D6C-A5E5-844A-ABD0-7E6D8CBC6A7F}" type="slidenum">
              <a:rPr lang="nl-NL" smtClean="0"/>
              <a:pPr/>
              <a:t>‹#›</a:t>
            </a:fld>
            <a:endParaRPr lang="nl-NL" dirty="0"/>
          </a:p>
        </p:txBody>
      </p:sp>
      <p:pic>
        <p:nvPicPr>
          <p:cNvPr id="11" name="Afbeelding 10" descr="Mensura-logo-wi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3" name="Tijdelijke aanduiding voor tekst 12"/>
          <p:cNvSpPr>
            <a:spLocks noGrp="1"/>
          </p:cNvSpPr>
          <p:nvPr>
            <p:ph type="body" sz="quarter" idx="13" hasCustomPrompt="1"/>
          </p:nvPr>
        </p:nvSpPr>
        <p:spPr>
          <a:xfrm>
            <a:off x="1705322" y="1640962"/>
            <a:ext cx="954087" cy="1633037"/>
          </a:xfrm>
        </p:spPr>
        <p:txBody>
          <a:bodyPr rIns="0"/>
          <a:lstStyle>
            <a:lvl1pPr marL="0" indent="0" algn="r">
              <a:buNone/>
              <a:defRPr sz="11200">
                <a:solidFill>
                  <a:schemeClr val="bg1"/>
                </a:solidFill>
              </a:defRPr>
            </a:lvl1pPr>
          </a:lstStyle>
          <a:p>
            <a:pPr lvl="0"/>
            <a:r>
              <a:rPr lang="nl-NL" dirty="0" smtClean="0"/>
              <a:t>1</a:t>
            </a:r>
            <a:endParaRPr lang="nl-NL" dirty="0"/>
          </a:p>
        </p:txBody>
      </p:sp>
      <p:pic>
        <p:nvPicPr>
          <p:cNvPr id="4" name="Afbeelding 3" descr="Mensura-icoon-hoofdstuktite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0000" y="3042000"/>
            <a:ext cx="1572768" cy="2566416"/>
          </a:xfrm>
          <a:prstGeom prst="rect">
            <a:avLst/>
          </a:prstGeom>
        </p:spPr>
      </p:pic>
      <p:sp>
        <p:nvSpPr>
          <p:cNvPr id="10" name="Text Placeholder 3"/>
          <p:cNvSpPr>
            <a:spLocks noGrp="1"/>
          </p:cNvSpPr>
          <p:nvPr>
            <p:ph type="body" sz="quarter" idx="16"/>
          </p:nvPr>
        </p:nvSpPr>
        <p:spPr>
          <a:xfrm>
            <a:off x="2883599" y="1974448"/>
            <a:ext cx="7357044" cy="1210812"/>
          </a:xfrm>
        </p:spPr>
        <p:txBody>
          <a:bodyPr vert="horz" lIns="0" tIns="0" rIns="0" bIns="0" rtlCol="0" anchor="t">
            <a:normAutofit/>
          </a:bodyPr>
          <a:lstStyle>
            <a:lvl1pPr marL="0" indent="0">
              <a:buFont typeface="Arial" panose="020B0604020202020204" pitchFamily="34" charset="0"/>
              <a:buNone/>
              <a:defRPr lang="nl-BE" sz="4000" b="1" cap="none" dirty="0">
                <a:solidFill>
                  <a:schemeClr val="bg1"/>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242205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nsura-Titel+Subtitel+tekst+bullets">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7991563"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2" name="Tijdelijke aanduiding voor tekst 11"/>
          <p:cNvSpPr>
            <a:spLocks noGrp="1"/>
          </p:cNvSpPr>
          <p:nvPr>
            <p:ph type="body" sz="quarter" idx="14"/>
          </p:nvPr>
        </p:nvSpPr>
        <p:spPr>
          <a:xfrm>
            <a:off x="954088" y="1751875"/>
            <a:ext cx="7992000" cy="1360337"/>
          </a:xfrm>
        </p:spPr>
        <p:txBody>
          <a:bodyPr/>
          <a:lstStyle>
            <a:lvl1pPr marL="0" indent="0">
              <a:buNone/>
              <a:defRPr/>
            </a:lvl1pPr>
          </a:lstStyle>
          <a:p>
            <a:pPr lvl="0"/>
            <a:r>
              <a:rPr lang="en-US" smtClean="0"/>
              <a:t>Click to edit Master text styles</a:t>
            </a:r>
          </a:p>
        </p:txBody>
      </p:sp>
      <p:sp>
        <p:nvSpPr>
          <p:cNvPr id="14" name="Tijdelijke aanduiding voor tekst 13"/>
          <p:cNvSpPr>
            <a:spLocks noGrp="1"/>
          </p:cNvSpPr>
          <p:nvPr>
            <p:ph type="body" sz="quarter" idx="15"/>
          </p:nvPr>
        </p:nvSpPr>
        <p:spPr>
          <a:xfrm>
            <a:off x="954088" y="3318987"/>
            <a:ext cx="7991475" cy="1721011"/>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quarter" idx="16"/>
          </p:nvPr>
        </p:nvSpPr>
        <p:spPr>
          <a:xfrm>
            <a:off x="954088" y="698500"/>
            <a:ext cx="7991474"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285216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sura-Titel+Subtitel+bullets">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7991563"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4" name="Tijdelijke aanduiding voor tekst 13"/>
          <p:cNvSpPr>
            <a:spLocks noGrp="1"/>
          </p:cNvSpPr>
          <p:nvPr>
            <p:ph type="body" sz="quarter" idx="15"/>
          </p:nvPr>
        </p:nvSpPr>
        <p:spPr>
          <a:xfrm>
            <a:off x="954088" y="2222599"/>
            <a:ext cx="7991475" cy="2817399"/>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3"/>
          <p:cNvSpPr>
            <a:spLocks noGrp="1"/>
          </p:cNvSpPr>
          <p:nvPr>
            <p:ph type="body" sz="quarter" idx="16"/>
          </p:nvPr>
        </p:nvSpPr>
        <p:spPr>
          <a:xfrm>
            <a:off x="954088" y="698500"/>
            <a:ext cx="7991474"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95464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nsura-Titel+Subtitel+tekst+bullets+im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86800" y="5472902"/>
            <a:ext cx="4838414" cy="200966"/>
          </a:xfrm>
        </p:spPr>
        <p:txBody>
          <a:bodyPr lIns="0" tIns="0" rIns="0" bIns="0" anchor="t" anchorCtr="0"/>
          <a:lstStyle>
            <a:lvl1pPr algn="l">
              <a:defRPr sz="800">
                <a:solidFill>
                  <a:srgbClr val="8D8A8A"/>
                </a:solidFill>
                <a:latin typeface="+mj-lt"/>
              </a:defRPr>
            </a:lvl1pPr>
          </a:lstStyle>
          <a:p>
            <a:r>
              <a:rPr lang="nl-NL" dirty="0" smtClean="0"/>
              <a:t>Titel presentatie </a:t>
            </a:r>
            <a:r>
              <a:rPr lang="nl-NL" dirty="0" err="1" smtClean="0"/>
              <a:t>Calibri</a:t>
            </a:r>
            <a:r>
              <a:rPr lang="nl-NL" dirty="0" smtClean="0"/>
              <a:t> </a:t>
            </a:r>
            <a:r>
              <a:rPr lang="nl-NL" dirty="0" err="1" smtClean="0"/>
              <a:t>regular</a:t>
            </a:r>
            <a:r>
              <a:rPr lang="nl-NL" dirty="0" smtClean="0"/>
              <a:t> 8pt | </a:t>
            </a:r>
            <a:r>
              <a:rPr lang="nl-NL" dirty="0" err="1" smtClean="0"/>
              <a:t>dd</a:t>
            </a:r>
            <a:r>
              <a:rPr lang="nl-NL" dirty="0" smtClean="0"/>
              <a:t> maand </a:t>
            </a:r>
            <a:r>
              <a:rPr lang="nl-NL" dirty="0" err="1" smtClean="0"/>
              <a:t>jjjj</a:t>
            </a:r>
            <a:r>
              <a:rPr lang="nl-NL" dirty="0" smtClean="0"/>
              <a:t> </a:t>
            </a:r>
            <a:endParaRPr lang="nl-NL" dirty="0"/>
          </a:p>
        </p:txBody>
      </p:sp>
      <p:sp>
        <p:nvSpPr>
          <p:cNvPr id="6" name="Tijdelijke aanduiding voor dianummer 5"/>
          <p:cNvSpPr>
            <a:spLocks noGrp="1"/>
          </p:cNvSpPr>
          <p:nvPr>
            <p:ph type="sldNum" sz="quarter" idx="12"/>
          </p:nvPr>
        </p:nvSpPr>
        <p:spPr>
          <a:xfrm>
            <a:off x="432001" y="5472901"/>
            <a:ext cx="154800" cy="200966"/>
          </a:xfrm>
        </p:spPr>
        <p:txBody>
          <a:bodyPr lIns="0" tIns="0" rIns="0" bIns="0" anchor="t" anchorCtr="0"/>
          <a:lstStyle>
            <a:lvl1pPr algn="l">
              <a:defRPr sz="800" b="1" i="0">
                <a:solidFill>
                  <a:srgbClr val="8D8A8A"/>
                </a:solidFill>
                <a:latin typeface="+mj-lt"/>
              </a:defRPr>
            </a:lvl1pPr>
          </a:lstStyle>
          <a:p>
            <a:fld id="{0A279D6C-A5E5-844A-ABD0-7E6D8CBC6A7F}" type="slidenum">
              <a:rPr lang="nl-NL" smtClean="0"/>
              <a:pPr/>
              <a:t>‹#›</a:t>
            </a:fld>
            <a:endParaRPr lang="nl-NL" dirty="0"/>
          </a:p>
        </p:txBody>
      </p:sp>
      <p:pic>
        <p:nvPicPr>
          <p:cNvPr id="9" name="Afbeelding 8" descr="Mensura-logo-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400" y="5184000"/>
            <a:ext cx="2237232" cy="822960"/>
          </a:xfrm>
          <a:prstGeom prst="rect">
            <a:avLst/>
          </a:prstGeom>
        </p:spPr>
      </p:pic>
      <p:sp>
        <p:nvSpPr>
          <p:cNvPr id="10" name="Tijdelijke aanduiding voor tekst 9"/>
          <p:cNvSpPr>
            <a:spLocks noGrp="1"/>
          </p:cNvSpPr>
          <p:nvPr>
            <p:ph type="body" sz="quarter" idx="13"/>
          </p:nvPr>
        </p:nvSpPr>
        <p:spPr>
          <a:xfrm>
            <a:off x="953999" y="1286806"/>
            <a:ext cx="4597201" cy="354574"/>
          </a:xfrm>
        </p:spPr>
        <p:txBody>
          <a:bodyPr rIns="0">
            <a:normAutofit/>
          </a:bodyPr>
          <a:lstStyle>
            <a:lvl1pPr marL="0" indent="0">
              <a:buNone/>
              <a:defRPr sz="2000">
                <a:solidFill>
                  <a:schemeClr val="tx2"/>
                </a:solidFill>
                <a:latin typeface="+mj-lt"/>
              </a:defRPr>
            </a:lvl1pPr>
          </a:lstStyle>
          <a:p>
            <a:pPr lvl="0"/>
            <a:r>
              <a:rPr lang="en-US" smtClean="0"/>
              <a:t>Click to edit Master text styles</a:t>
            </a:r>
          </a:p>
        </p:txBody>
      </p:sp>
      <p:sp>
        <p:nvSpPr>
          <p:cNvPr id="12" name="Tijdelijke aanduiding voor tekst 11"/>
          <p:cNvSpPr>
            <a:spLocks noGrp="1"/>
          </p:cNvSpPr>
          <p:nvPr>
            <p:ph type="body" sz="quarter" idx="14"/>
          </p:nvPr>
        </p:nvSpPr>
        <p:spPr>
          <a:xfrm>
            <a:off x="954088" y="1751875"/>
            <a:ext cx="4597112" cy="2276014"/>
          </a:xfrm>
        </p:spPr>
        <p:txBody>
          <a:bodyPr/>
          <a:lstStyle>
            <a:lvl1pPr marL="0" indent="0">
              <a:buNone/>
              <a:defRPr/>
            </a:lvl1pPr>
          </a:lstStyle>
          <a:p>
            <a:pPr lvl="0"/>
            <a:r>
              <a:rPr lang="en-US" smtClean="0"/>
              <a:t>Click to edit Master text styles</a:t>
            </a:r>
          </a:p>
        </p:txBody>
      </p:sp>
      <p:sp>
        <p:nvSpPr>
          <p:cNvPr id="14" name="Tijdelijke aanduiding voor tekst 13"/>
          <p:cNvSpPr>
            <a:spLocks noGrp="1"/>
          </p:cNvSpPr>
          <p:nvPr>
            <p:ph type="body" sz="quarter" idx="15"/>
          </p:nvPr>
        </p:nvSpPr>
        <p:spPr>
          <a:xfrm>
            <a:off x="954089" y="4163738"/>
            <a:ext cx="4597112" cy="112865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ijdelijke aanduiding voor afbeelding 3"/>
          <p:cNvSpPr>
            <a:spLocks noGrp="1"/>
          </p:cNvSpPr>
          <p:nvPr>
            <p:ph type="pic" sz="quarter" idx="16"/>
          </p:nvPr>
        </p:nvSpPr>
        <p:spPr>
          <a:xfrm>
            <a:off x="6019200" y="1209600"/>
            <a:ext cx="3898800" cy="3546000"/>
          </a:xfrm>
        </p:spPr>
        <p:txBody>
          <a:bodyPr/>
          <a:lstStyle/>
          <a:p>
            <a:r>
              <a:rPr lang="en-US" smtClean="0"/>
              <a:t>Click icon to add picture</a:t>
            </a:r>
            <a:endParaRPr lang="nl-NL"/>
          </a:p>
        </p:txBody>
      </p:sp>
      <p:sp>
        <p:nvSpPr>
          <p:cNvPr id="11" name="Text Placeholder 3"/>
          <p:cNvSpPr>
            <a:spLocks noGrp="1"/>
          </p:cNvSpPr>
          <p:nvPr>
            <p:ph type="body" sz="quarter" idx="17"/>
          </p:nvPr>
        </p:nvSpPr>
        <p:spPr>
          <a:xfrm>
            <a:off x="954088" y="698500"/>
            <a:ext cx="4597113" cy="478800"/>
          </a:xfrm>
        </p:spPr>
        <p:txBody>
          <a:bodyPr vert="horz" lIns="0" tIns="0" rIns="0" bIns="0" rtlCol="0" anchor="b" anchorCtr="0">
            <a:normAutofit/>
          </a:bodyPr>
          <a:lstStyle>
            <a:lvl1pPr marL="0" indent="0">
              <a:buNone/>
              <a:defRPr lang="nl-BE" sz="2700" b="1" i="0" dirty="0">
                <a:solidFill>
                  <a:schemeClr val="tx2"/>
                </a:solidFill>
                <a:latin typeface="+mj-lt"/>
                <a:ea typeface="+mj-ea"/>
                <a:cs typeface="+mj-cs"/>
              </a:defRPr>
            </a:lvl1pPr>
          </a:lstStyle>
          <a:p>
            <a:pPr lvl="0">
              <a:lnSpc>
                <a:spcPct val="90000"/>
              </a:lnSpc>
              <a:spcBef>
                <a:spcPct val="0"/>
              </a:spcBef>
            </a:pPr>
            <a:r>
              <a:rPr lang="en-US" dirty="0" smtClean="0"/>
              <a:t>Click to edit Master text styles</a:t>
            </a:r>
            <a:endParaRPr lang="nl-BE" dirty="0"/>
          </a:p>
        </p:txBody>
      </p:sp>
    </p:spTree>
    <p:extLst>
      <p:ext uri="{BB962C8B-B14F-4D97-AF65-F5344CB8AC3E}">
        <p14:creationId xmlns:p14="http://schemas.microsoft.com/office/powerpoint/2010/main" val="56386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4432" y="240944"/>
            <a:ext cx="9619774" cy="1002771"/>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534432" y="1403880"/>
            <a:ext cx="9619774" cy="3970694"/>
          </a:xfrm>
          <a:prstGeom prst="rect">
            <a:avLst/>
          </a:prstGeom>
        </p:spPr>
        <p:txBody>
          <a:bodyPr vert="horz" lIns="0" tIns="0" rIns="91440" bIns="0" rtlCol="0">
            <a:no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endParaRPr lang="nl-BE" dirty="0" smtClean="0"/>
          </a:p>
        </p:txBody>
      </p:sp>
      <p:sp>
        <p:nvSpPr>
          <p:cNvPr id="4" name="Tijdelijke aanduiding voor datum 3"/>
          <p:cNvSpPr>
            <a:spLocks noGrp="1"/>
          </p:cNvSpPr>
          <p:nvPr>
            <p:ph type="dt" sz="half" idx="2"/>
          </p:nvPr>
        </p:nvSpPr>
        <p:spPr>
          <a:xfrm>
            <a:off x="534432" y="5576520"/>
            <a:ext cx="2494016" cy="32033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651952" y="5576520"/>
            <a:ext cx="3384735" cy="32033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Titel presentatie Calibri regular 8pt | dd maand jjjj </a:t>
            </a:r>
            <a:endParaRPr lang="nl-NL"/>
          </a:p>
        </p:txBody>
      </p:sp>
      <p:sp>
        <p:nvSpPr>
          <p:cNvPr id="6" name="Tijdelijke aanduiding voor dianummer 5"/>
          <p:cNvSpPr>
            <a:spLocks noGrp="1"/>
          </p:cNvSpPr>
          <p:nvPr>
            <p:ph type="sldNum" sz="quarter" idx="4"/>
          </p:nvPr>
        </p:nvSpPr>
        <p:spPr>
          <a:xfrm>
            <a:off x="7660190" y="5576520"/>
            <a:ext cx="2494016" cy="320330"/>
          </a:xfrm>
          <a:prstGeom prst="rect">
            <a:avLst/>
          </a:prstGeom>
        </p:spPr>
        <p:txBody>
          <a:bodyPr vert="horz" lIns="91440" tIns="45720" rIns="91440" bIns="45720" rtlCol="0" anchor="ctr"/>
          <a:lstStyle>
            <a:lvl1pPr algn="r">
              <a:defRPr sz="1200">
                <a:solidFill>
                  <a:schemeClr val="tx1">
                    <a:tint val="75000"/>
                  </a:schemeClr>
                </a:solidFill>
              </a:defRPr>
            </a:lvl1pPr>
          </a:lstStyle>
          <a:p>
            <a:fld id="{0A279D6C-A5E5-844A-ABD0-7E6D8CBC6A7F}" type="slidenum">
              <a:rPr lang="nl-NL" smtClean="0"/>
              <a:t>‹#›</a:t>
            </a:fld>
            <a:endParaRPr lang="nl-NL"/>
          </a:p>
        </p:txBody>
      </p:sp>
    </p:spTree>
    <p:extLst>
      <p:ext uri="{BB962C8B-B14F-4D97-AF65-F5344CB8AC3E}">
        <p14:creationId xmlns:p14="http://schemas.microsoft.com/office/powerpoint/2010/main" val="617421397"/>
      </p:ext>
    </p:extLst>
  </p:cSld>
  <p:clrMap bg1="lt1" tx1="dk1" bg2="lt2" tx2="dk2" accent1="accent1" accent2="accent2" accent3="accent3" accent4="accent4" accent5="accent5" accent6="accent6" hlink="hlink" folHlink="folHlink"/>
  <p:sldLayoutIdLst>
    <p:sldLayoutId id="2147483701" r:id="rId1"/>
    <p:sldLayoutId id="2147483712" r:id="rId2"/>
    <p:sldLayoutId id="2147483713" r:id="rId3"/>
    <p:sldLayoutId id="2147483728" r:id="rId4"/>
    <p:sldLayoutId id="2147483714" r:id="rId5"/>
    <p:sldLayoutId id="2147483727"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9" r:id="rId1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198000" indent="-198000" algn="l" defTabSz="457200" rtl="0" eaLnBrk="1" latinLnBrk="0" hangingPunct="1">
        <a:spcBef>
          <a:spcPts val="0"/>
        </a:spcBef>
        <a:buClr>
          <a:schemeClr val="tx2"/>
        </a:buClr>
        <a:buFont typeface="Arial"/>
        <a:buChar char="•"/>
        <a:defRPr sz="1600" kern="1200">
          <a:solidFill>
            <a:schemeClr val="tx1"/>
          </a:solidFill>
          <a:latin typeface="+mn-lt"/>
          <a:ea typeface="+mn-ea"/>
          <a:cs typeface="+mn-cs"/>
        </a:defRPr>
      </a:lvl1pPr>
      <a:lvl2pPr marL="360000" indent="-162000" algn="l" defTabSz="457200" rtl="0" eaLnBrk="1" latinLnBrk="0" hangingPunct="1">
        <a:spcBef>
          <a:spcPts val="300"/>
        </a:spcBef>
        <a:buFont typeface="Lucida Grande"/>
        <a:buChar char="-"/>
        <a:defRPr sz="1400" kern="1200">
          <a:solidFill>
            <a:schemeClr val="tx1"/>
          </a:solidFill>
          <a:latin typeface="+mn-lt"/>
          <a:ea typeface="+mn-ea"/>
          <a:cs typeface="+mn-cs"/>
        </a:defRPr>
      </a:lvl2pPr>
      <a:lvl3pPr marL="604800" indent="-162000" algn="l" defTabSz="457200" rtl="0" eaLnBrk="1" latinLnBrk="0" hangingPunct="1">
        <a:spcBef>
          <a:spcPts val="0"/>
        </a:spcBef>
        <a:buClr>
          <a:schemeClr val="tx1"/>
        </a:buClr>
        <a:buFont typeface="Lucida Grande"/>
        <a:buChar char="-"/>
        <a:defRPr sz="1400" kern="1200">
          <a:solidFill>
            <a:schemeClr val="tx1"/>
          </a:solidFill>
          <a:latin typeface="+mn-lt"/>
          <a:ea typeface="+mn-ea"/>
          <a:cs typeface="+mn-cs"/>
        </a:defRPr>
      </a:lvl3pPr>
      <a:lvl4pPr marL="817563" indent="-193675" algn="l" defTabSz="457200" rtl="0" eaLnBrk="1" latinLnBrk="0" hangingPunct="1">
        <a:spcBef>
          <a:spcPts val="0"/>
        </a:spcBef>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p:txBody>
          <a:bodyPr/>
          <a:lstStyle/>
          <a:p>
            <a:r>
              <a:rPr lang="nl-NL" dirty="0" smtClean="0"/>
              <a:t>Dr. Philippe </a:t>
            </a:r>
            <a:r>
              <a:rPr lang="nl-NL" dirty="0" err="1" smtClean="0"/>
              <a:t>Swennen</a:t>
            </a:r>
            <a:r>
              <a:rPr lang="nl-NL" dirty="0"/>
              <a:t> </a:t>
            </a:r>
            <a:r>
              <a:rPr lang="nl-NL" dirty="0" smtClean="0"/>
              <a:t>– 17 </a:t>
            </a:r>
            <a:r>
              <a:rPr lang="nl-NL" dirty="0" err="1" smtClean="0"/>
              <a:t>novembre</a:t>
            </a:r>
            <a:r>
              <a:rPr lang="nl-NL" dirty="0" smtClean="0"/>
              <a:t> 2017</a:t>
            </a:r>
          </a:p>
        </p:txBody>
      </p:sp>
      <p:sp>
        <p:nvSpPr>
          <p:cNvPr id="7" name="Text Placeholder 6"/>
          <p:cNvSpPr>
            <a:spLocks noGrp="1"/>
          </p:cNvSpPr>
          <p:nvPr>
            <p:ph type="body" sz="quarter" idx="16"/>
          </p:nvPr>
        </p:nvSpPr>
        <p:spPr/>
        <p:txBody>
          <a:bodyPr/>
          <a:lstStyle/>
          <a:p>
            <a:r>
              <a:rPr lang="nl-NL" dirty="0" err="1" smtClean="0"/>
              <a:t>Rôle</a:t>
            </a:r>
            <a:r>
              <a:rPr lang="nl-NL" dirty="0" smtClean="0"/>
              <a:t> </a:t>
            </a:r>
            <a:r>
              <a:rPr lang="nl-NL" dirty="0" err="1" smtClean="0"/>
              <a:t>futur</a:t>
            </a:r>
            <a:r>
              <a:rPr lang="nl-NL" dirty="0" smtClean="0"/>
              <a:t> du </a:t>
            </a:r>
            <a:r>
              <a:rPr lang="nl-NL" dirty="0" err="1" smtClean="0"/>
              <a:t>médecin</a:t>
            </a:r>
            <a:r>
              <a:rPr lang="nl-NL" dirty="0" smtClean="0"/>
              <a:t> du </a:t>
            </a:r>
            <a:r>
              <a:rPr lang="nl-NL" dirty="0" err="1" smtClean="0"/>
              <a:t>travail</a:t>
            </a:r>
            <a:r>
              <a:rPr lang="nl-NL" dirty="0" smtClean="0"/>
              <a:t>?</a:t>
            </a:r>
            <a:endParaRPr lang="nl-BE" dirty="0"/>
          </a:p>
        </p:txBody>
      </p:sp>
    </p:spTree>
    <p:extLst>
      <p:ext uri="{BB962C8B-B14F-4D97-AF65-F5344CB8AC3E}">
        <p14:creationId xmlns:p14="http://schemas.microsoft.com/office/powerpoint/2010/main" val="3264432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10</a:t>
            </a:fld>
            <a:endParaRPr lang="nl-NL" dirty="0"/>
          </a:p>
        </p:txBody>
      </p:sp>
      <p:graphicFrame>
        <p:nvGraphicFramePr>
          <p:cNvPr id="9" name="Tijdelijke aanduiding voor tabel 8"/>
          <p:cNvGraphicFramePr>
            <a:graphicFrameLocks/>
          </p:cNvGraphicFramePr>
          <p:nvPr>
            <p:extLst>
              <p:ext uri="{D42A27DB-BD31-4B8C-83A1-F6EECF244321}">
                <p14:modId xmlns:p14="http://schemas.microsoft.com/office/powerpoint/2010/main" val="624293265"/>
              </p:ext>
            </p:extLst>
          </p:nvPr>
        </p:nvGraphicFramePr>
        <p:xfrm>
          <a:off x="432002" y="384769"/>
          <a:ext cx="9816899" cy="4897074"/>
        </p:xfrm>
        <a:graphic>
          <a:graphicData uri="http://schemas.openxmlformats.org/drawingml/2006/table">
            <a:tbl>
              <a:tblPr firstRow="1" bandRow="1">
                <a:tableStyleId>{72833802-FEF1-4C79-8D5D-14CF1EAF98D9}</a:tableStyleId>
              </a:tblPr>
              <a:tblGrid>
                <a:gridCol w="4635298"/>
                <a:gridCol w="2625608"/>
                <a:gridCol w="1459936"/>
                <a:gridCol w="1096057"/>
              </a:tblGrid>
              <a:tr h="773612">
                <a:tc gridSpan="2">
                  <a:txBody>
                    <a:bodyPr/>
                    <a:lstStyle/>
                    <a:p>
                      <a:pPr algn="l"/>
                      <a:r>
                        <a:rPr lang="nl-NL" sz="3200" dirty="0" smtClean="0">
                          <a:latin typeface="+mj-lt"/>
                        </a:rPr>
                        <a:t>IV. Surveillance de la santé</a:t>
                      </a:r>
                      <a:endParaRPr lang="nl-NL" sz="3200" dirty="0">
                        <a:latin typeface="+mj-lt"/>
                      </a:endParaRPr>
                    </a:p>
                  </a:txBody>
                  <a:tcPr marL="106284" marR="106284" anchor="ctr">
                    <a:lnL w="6350" cap="flat" cmpd="sng" algn="ctr">
                      <a:solidFill>
                        <a:srgbClr val="41A336"/>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c hMerge="1">
                  <a:txBody>
                    <a:bodyPr/>
                    <a:lstStyle/>
                    <a:p>
                      <a:endParaRPr lang="en-US"/>
                    </a:p>
                  </a:txBody>
                  <a:tcPr/>
                </a:tc>
                <a:tc>
                  <a:txBody>
                    <a:bodyPr/>
                    <a:lstStyle/>
                    <a:p>
                      <a:pPr algn="ctr"/>
                      <a:r>
                        <a:rPr lang="nl-NL" sz="2400" dirty="0" smtClean="0">
                          <a:latin typeface="+mj-lt"/>
                        </a:rPr>
                        <a:t>2016</a:t>
                      </a:r>
                      <a:endParaRPr lang="nl-NL" sz="2400" dirty="0">
                        <a:latin typeface="+mj-lt"/>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r>
                        <a:rPr lang="nl-NL" sz="2400" dirty="0" smtClean="0">
                          <a:latin typeface="+mj-lt"/>
                        </a:rPr>
                        <a:t>2009</a:t>
                      </a:r>
                      <a:endParaRPr lang="nl-NL" sz="2400" dirty="0">
                        <a:latin typeface="+mj-lt"/>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41A336"/>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r>
              <a:tr h="925491">
                <a:tc rowSpan="2">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fr-BE" sz="2400" kern="1200" dirty="0" smtClean="0">
                          <a:solidFill>
                            <a:srgbClr val="000000"/>
                          </a:solidFill>
                          <a:effectLst/>
                          <a:latin typeface="+mj-lt"/>
                          <a:cs typeface="Arial" pitchFamily="34" charset="0"/>
                        </a:rPr>
                        <a:t>D’accord qu’il y a un </a:t>
                      </a:r>
                      <a:r>
                        <a:rPr lang="fr-BE" sz="2400" kern="1200" dirty="0" smtClean="0">
                          <a:solidFill>
                            <a:schemeClr val="tx2"/>
                          </a:solidFill>
                          <a:effectLst/>
                          <a:latin typeface="+mj-lt"/>
                          <a:cs typeface="Arial" pitchFamily="34" charset="0"/>
                        </a:rPr>
                        <a:t>manque de standardisation des risques/ </a:t>
                      </a:r>
                      <a:r>
                        <a:rPr lang="fr-BE" sz="2400" kern="1200" dirty="0" smtClean="0">
                          <a:solidFill>
                            <a:srgbClr val="000000"/>
                          </a:solidFill>
                          <a:effectLst/>
                          <a:latin typeface="+mj-lt"/>
                          <a:cs typeface="Arial" pitchFamily="34" charset="0"/>
                        </a:rPr>
                        <a:t>examens de postes de travail</a:t>
                      </a:r>
                      <a:endParaRPr lang="en-US" sz="2400" dirty="0" smtClean="0">
                        <a:solidFill>
                          <a:schemeClr val="tx2"/>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457200" rtl="0" eaLnBrk="1" fontAlgn="auto" latinLnBrk="0" hangingPunct="1">
                        <a:lnSpc>
                          <a:spcPct val="115000"/>
                        </a:lnSpc>
                        <a:spcBef>
                          <a:spcPts val="0"/>
                        </a:spcBef>
                        <a:spcAft>
                          <a:spcPts val="600"/>
                        </a:spcAft>
                        <a:buClrTx/>
                        <a:buSzTx/>
                        <a:buFontTx/>
                        <a:buNone/>
                        <a:tabLst/>
                        <a:defRPr/>
                      </a:pPr>
                      <a:endParaRPr lang="fr-BE" sz="2400" u="sng" kern="1200" dirty="0" smtClean="0">
                        <a:solidFill>
                          <a:schemeClr val="tx2"/>
                        </a:solidFill>
                        <a:effectLst/>
                        <a:latin typeface="+mj-lt"/>
                        <a:ea typeface="+mn-ea"/>
                        <a:cs typeface="Arial" pitchFamily="34" charset="0"/>
                      </a:endParaRPr>
                    </a:p>
                    <a:p>
                      <a:pPr marL="0" marR="0" indent="0" algn="r" defTabSz="457200" rtl="0" eaLnBrk="1" fontAlgn="auto" latinLnBrk="0" hangingPunct="1">
                        <a:lnSpc>
                          <a:spcPct val="115000"/>
                        </a:lnSpc>
                        <a:spcBef>
                          <a:spcPts val="0"/>
                        </a:spcBef>
                        <a:spcAft>
                          <a:spcPts val="600"/>
                        </a:spcAft>
                        <a:buClrTx/>
                        <a:buSzTx/>
                        <a:buFontTx/>
                        <a:buNone/>
                        <a:tabLst/>
                        <a:defRPr/>
                      </a:pPr>
                      <a:r>
                        <a:rPr lang="fr-BE" sz="2400" u="sng" kern="1200" dirty="0" smtClean="0">
                          <a:solidFill>
                            <a:schemeClr val="tx2"/>
                          </a:solidFill>
                          <a:effectLst/>
                          <a:latin typeface="+mj-lt"/>
                          <a:ea typeface="+mn-ea"/>
                          <a:cs typeface="Arial" pitchFamily="34" charset="0"/>
                        </a:rPr>
                        <a:t>au </a:t>
                      </a:r>
                      <a:r>
                        <a:rPr lang="fr-BE" sz="2400" u="sng" kern="1200" dirty="0" smtClean="0">
                          <a:solidFill>
                            <a:schemeClr val="tx2"/>
                          </a:solidFill>
                          <a:effectLst/>
                          <a:latin typeface="+mj-lt"/>
                          <a:ea typeface="+mn-ea"/>
                          <a:cs typeface="Arial" pitchFamily="34" charset="0"/>
                        </a:rPr>
                        <a:t>sein d’un</a:t>
                      </a:r>
                      <a:r>
                        <a:rPr lang="fr-BE" sz="2400" kern="1200" dirty="0" smtClean="0">
                          <a:solidFill>
                            <a:schemeClr val="tx2"/>
                          </a:solidFill>
                          <a:effectLst/>
                          <a:latin typeface="+mj-lt"/>
                          <a:ea typeface="+mn-ea"/>
                          <a:cs typeface="Arial" pitchFamily="34" charset="0"/>
                        </a:rPr>
                        <a:t> SEPPT</a:t>
                      </a:r>
                      <a:endParaRPr lang="en-US" sz="2400" kern="1200" dirty="0" smtClean="0">
                        <a:solidFill>
                          <a:schemeClr val="tx2"/>
                        </a:solidFill>
                        <a:effectLst/>
                        <a:latin typeface="+mj-lt"/>
                        <a:ea typeface="Calibri"/>
                        <a:cs typeface="Arial" pitchFamily="34" charset="0"/>
                      </a:endParaRPr>
                    </a:p>
                    <a:p>
                      <a:pPr marL="0" marR="0" indent="0" algn="r" defTabSz="457200" rtl="0" eaLnBrk="1" fontAlgn="auto" latinLnBrk="0" hangingPunct="1">
                        <a:lnSpc>
                          <a:spcPct val="115000"/>
                        </a:lnSpc>
                        <a:spcBef>
                          <a:spcPts val="0"/>
                        </a:spcBef>
                        <a:spcAft>
                          <a:spcPts val="600"/>
                        </a:spcAft>
                        <a:buClrTx/>
                        <a:buSzTx/>
                        <a:buFontTx/>
                        <a:buNone/>
                        <a:tabLst/>
                        <a:defRPr/>
                      </a:pPr>
                      <a:endParaRPr lang="en-US" sz="2400" dirty="0" smtClean="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1" dirty="0" smtClean="0">
                          <a:solidFill>
                            <a:schemeClr val="tx2"/>
                          </a:solidFill>
                          <a:effectLst/>
                          <a:latin typeface="+mj-lt"/>
                          <a:ea typeface="Calibri"/>
                          <a:cs typeface="Arial" pitchFamily="34" charset="0"/>
                        </a:rPr>
                        <a:t>53 % </a:t>
                      </a:r>
                    </a:p>
                    <a:p>
                      <a:pPr algn="ctr">
                        <a:lnSpc>
                          <a:spcPct val="115000"/>
                        </a:lnSpc>
                        <a:spcAft>
                          <a:spcPts val="600"/>
                        </a:spcAft>
                      </a:pPr>
                      <a:r>
                        <a:rPr lang="nl-BE" sz="2400" b="0" dirty="0" smtClean="0">
                          <a:solidFill>
                            <a:srgbClr val="000000"/>
                          </a:solidFill>
                          <a:effectLst/>
                          <a:latin typeface="+mj-lt"/>
                          <a:ea typeface="Calibri"/>
                          <a:cs typeface="Arial" pitchFamily="34" charset="0"/>
                        </a:rPr>
                        <a:t>- NL 30 %</a:t>
                      </a:r>
                    </a:p>
                    <a:p>
                      <a:pPr algn="ctr">
                        <a:lnSpc>
                          <a:spcPct val="115000"/>
                        </a:lnSpc>
                        <a:spcAft>
                          <a:spcPts val="600"/>
                        </a:spcAft>
                      </a:pPr>
                      <a:r>
                        <a:rPr lang="nl-BE" sz="2400" b="0" dirty="0" smtClean="0">
                          <a:solidFill>
                            <a:srgbClr val="000000"/>
                          </a:solidFill>
                          <a:effectLst/>
                          <a:latin typeface="+mj-lt"/>
                          <a:ea typeface="Calibri"/>
                          <a:cs typeface="Arial" pitchFamily="34" charset="0"/>
                        </a:rPr>
                        <a:t>- FR 70 %</a:t>
                      </a: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endParaRPr lang="en-US" sz="2400" b="0" dirty="0">
                        <a:solidFill>
                          <a:schemeClr val="tx1">
                            <a:lumMod val="25000"/>
                            <a:lumOff val="75000"/>
                          </a:schemeClr>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r>
              <a:tr h="867232">
                <a:tc vMerge="1">
                  <a:txBody>
                    <a:bodyPr/>
                    <a:lstStyle/>
                    <a:p>
                      <a:pPr marL="0" marR="0" indent="0" algn="l" defTabSz="457200" rtl="0" eaLnBrk="1" fontAlgn="auto" latinLnBrk="0" hangingPunct="1">
                        <a:lnSpc>
                          <a:spcPct val="115000"/>
                        </a:lnSpc>
                        <a:spcBef>
                          <a:spcPts val="0"/>
                        </a:spcBef>
                        <a:spcAft>
                          <a:spcPts val="600"/>
                        </a:spcAft>
                        <a:buClrTx/>
                        <a:buSzTx/>
                        <a:buFontTx/>
                        <a:buNone/>
                        <a:tabLst/>
                        <a:defRPr/>
                      </a:pPr>
                      <a:endParaRPr lang="en-US" sz="2400" dirty="0" smtClean="0">
                        <a:solidFill>
                          <a:schemeClr val="tx2"/>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457200" rtl="0" eaLnBrk="1" fontAlgn="auto" latinLnBrk="0" hangingPunct="1">
                        <a:lnSpc>
                          <a:spcPct val="115000"/>
                        </a:lnSpc>
                        <a:spcBef>
                          <a:spcPts val="0"/>
                        </a:spcBef>
                        <a:spcAft>
                          <a:spcPts val="600"/>
                        </a:spcAft>
                        <a:buClrTx/>
                        <a:buSzTx/>
                        <a:buFontTx/>
                        <a:buNone/>
                        <a:tabLst/>
                        <a:defRPr/>
                      </a:pPr>
                      <a:r>
                        <a:rPr lang="fr-BE" sz="2400" u="sng" kern="1200" dirty="0" smtClean="0">
                          <a:solidFill>
                            <a:schemeClr val="tx2"/>
                          </a:solidFill>
                          <a:effectLst/>
                          <a:latin typeface="+mj-lt"/>
                          <a:ea typeface="+mn-ea"/>
                          <a:cs typeface="Arial" pitchFamily="34" charset="0"/>
                        </a:rPr>
                        <a:t>entre</a:t>
                      </a:r>
                      <a:r>
                        <a:rPr lang="fr-BE" sz="2400" kern="1200" dirty="0" smtClean="0">
                          <a:solidFill>
                            <a:schemeClr val="tx2"/>
                          </a:solidFill>
                          <a:effectLst/>
                          <a:latin typeface="+mj-lt"/>
                          <a:ea typeface="+mn-ea"/>
                          <a:cs typeface="Arial" pitchFamily="34" charset="0"/>
                        </a:rPr>
                        <a:t> SEPPT</a:t>
                      </a:r>
                      <a:endParaRPr lang="en-US" sz="2400" dirty="0" smtClean="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1" dirty="0" smtClean="0">
                          <a:solidFill>
                            <a:schemeClr val="tx2"/>
                          </a:solidFill>
                          <a:effectLst/>
                          <a:latin typeface="+mj-lt"/>
                          <a:ea typeface="Calibri"/>
                          <a:cs typeface="Arial" pitchFamily="34" charset="0"/>
                        </a:rPr>
                        <a:t>70</a:t>
                      </a:r>
                      <a:r>
                        <a:rPr lang="nl-BE" sz="2400" b="1" baseline="0" dirty="0" smtClean="0">
                          <a:solidFill>
                            <a:schemeClr val="tx2"/>
                          </a:solidFill>
                          <a:effectLst/>
                          <a:latin typeface="+mj-lt"/>
                          <a:ea typeface="Calibri"/>
                          <a:cs typeface="Arial" pitchFamily="34" charset="0"/>
                        </a:rPr>
                        <a:t> %</a:t>
                      </a:r>
                      <a:endParaRPr lang="en-US" sz="2400" b="1" dirty="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endParaRPr lang="en-US" sz="2400" b="1" dirty="0">
                        <a:solidFill>
                          <a:schemeClr val="tx1">
                            <a:lumMod val="25000"/>
                            <a:lumOff val="75000"/>
                          </a:schemeClr>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r>
              <a:tr h="867232">
                <a:tc gridSpan="2">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nl-BE" sz="3200" b="1" kern="1200" dirty="0" smtClean="0">
                          <a:solidFill>
                            <a:schemeClr val="bg1"/>
                          </a:solidFill>
                          <a:latin typeface="+mj-lt"/>
                          <a:ea typeface="+mn-ea"/>
                          <a:cs typeface="+mn-cs"/>
                        </a:rPr>
                        <a:t>V. Retour au </a:t>
                      </a:r>
                      <a:r>
                        <a:rPr lang="nl-BE" sz="3200" b="1" kern="1200" dirty="0" err="1" smtClean="0">
                          <a:solidFill>
                            <a:schemeClr val="bg1"/>
                          </a:solidFill>
                          <a:latin typeface="+mj-lt"/>
                          <a:ea typeface="+mn-ea"/>
                          <a:cs typeface="+mn-cs"/>
                        </a:rPr>
                        <a:t>travail</a:t>
                      </a:r>
                      <a:r>
                        <a:rPr lang="nl-BE" sz="3200" b="1" kern="1200" dirty="0" smtClean="0">
                          <a:solidFill>
                            <a:schemeClr val="bg1"/>
                          </a:solidFill>
                          <a:latin typeface="+mj-lt"/>
                          <a:ea typeface="+mn-ea"/>
                          <a:cs typeface="+mn-cs"/>
                        </a:rPr>
                        <a:t>/</a:t>
                      </a:r>
                      <a:r>
                        <a:rPr lang="nl-BE" sz="3200" b="1" kern="1200" dirty="0" err="1" smtClean="0">
                          <a:solidFill>
                            <a:schemeClr val="bg1"/>
                          </a:solidFill>
                          <a:latin typeface="+mj-lt"/>
                          <a:ea typeface="+mn-ea"/>
                          <a:cs typeface="+mn-cs"/>
                        </a:rPr>
                        <a:t>réintégration</a:t>
                      </a:r>
                      <a:endParaRPr lang="en-US" sz="3200" b="1" kern="1200" dirty="0" smtClean="0">
                        <a:solidFill>
                          <a:schemeClr val="bg1"/>
                        </a:solidFill>
                        <a:latin typeface="+mj-lt"/>
                        <a:ea typeface="+mn-ea"/>
                        <a:cs typeface="+mn-cs"/>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hMerge="1">
                  <a:txBody>
                    <a:bodyPr/>
                    <a:lstStyle/>
                    <a:p>
                      <a:endParaRPr lang="en-US"/>
                    </a:p>
                  </a:txBody>
                  <a:tcPr/>
                </a:tc>
                <a:tc>
                  <a:txBody>
                    <a:bodyPr/>
                    <a:lstStyle/>
                    <a:p>
                      <a:pPr algn="ctr">
                        <a:lnSpc>
                          <a:spcPct val="115000"/>
                        </a:lnSpc>
                        <a:spcAft>
                          <a:spcPts val="600"/>
                        </a:spcAft>
                      </a:pP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lnSpc>
                          <a:spcPct val="115000"/>
                        </a:lnSpc>
                        <a:spcAft>
                          <a:spcPts val="600"/>
                        </a:spcAft>
                      </a:pP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r>
              <a:tr h="867232">
                <a:tc gridSpan="2">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fr-BE" sz="2400" kern="1200" dirty="0" smtClean="0">
                          <a:solidFill>
                            <a:srgbClr val="000000"/>
                          </a:solidFill>
                          <a:effectLst/>
                          <a:latin typeface="+mj-lt"/>
                          <a:cs typeface="Arial" pitchFamily="34" charset="0"/>
                        </a:rPr>
                        <a:t>D’accord que </a:t>
                      </a:r>
                      <a:r>
                        <a:rPr lang="fr-BE" sz="2400" kern="1200" smtClean="0">
                          <a:solidFill>
                            <a:srgbClr val="000000"/>
                          </a:solidFill>
                          <a:effectLst/>
                          <a:latin typeface="+mj-lt"/>
                          <a:cs typeface="Arial" pitchFamily="34" charset="0"/>
                        </a:rPr>
                        <a:t>le Médecin </a:t>
                      </a:r>
                      <a:r>
                        <a:rPr lang="fr-BE" sz="2400" kern="1200" dirty="0" smtClean="0">
                          <a:solidFill>
                            <a:srgbClr val="000000"/>
                          </a:solidFill>
                          <a:effectLst/>
                          <a:latin typeface="+mj-lt"/>
                          <a:cs typeface="Arial" pitchFamily="34" charset="0"/>
                        </a:rPr>
                        <a:t>du Travail  est </a:t>
                      </a:r>
                      <a:r>
                        <a:rPr lang="fr-BE" sz="2400" kern="1200" dirty="0" smtClean="0">
                          <a:solidFill>
                            <a:schemeClr val="tx2"/>
                          </a:solidFill>
                          <a:effectLst/>
                          <a:latin typeface="+mj-lt"/>
                          <a:cs typeface="Arial" pitchFamily="34" charset="0"/>
                        </a:rPr>
                        <a:t>concerné par l’absentéisme</a:t>
                      </a:r>
                      <a:endParaRPr lang="en-US" sz="2400" dirty="0" smtClean="0">
                        <a:solidFill>
                          <a:schemeClr val="tx2"/>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noFill/>
                  </a:tcPr>
                </a:tc>
                <a:tc hMerge="1">
                  <a:txBody>
                    <a:bodyPr/>
                    <a:lstStyle/>
                    <a:p>
                      <a:endParaRPr lang="en-US"/>
                    </a:p>
                  </a:txBody>
                  <a:tcPr/>
                </a:tc>
                <a:tc>
                  <a:txBody>
                    <a:bodyPr/>
                    <a:lstStyle/>
                    <a:p>
                      <a:pPr marL="0" algn="ctr" defTabSz="457200" rtl="0" eaLnBrk="1" latinLnBrk="0" hangingPunct="1">
                        <a:lnSpc>
                          <a:spcPct val="115000"/>
                        </a:lnSpc>
                        <a:spcAft>
                          <a:spcPts val="600"/>
                        </a:spcAft>
                      </a:pPr>
                      <a:r>
                        <a:rPr lang="nl-BE" sz="2400" b="0" kern="1200" dirty="0" smtClean="0">
                          <a:solidFill>
                            <a:schemeClr val="tx2"/>
                          </a:solidFill>
                          <a:effectLst/>
                          <a:latin typeface="+mj-lt"/>
                          <a:ea typeface="Calibri"/>
                          <a:cs typeface="Arial" pitchFamily="34" charset="0"/>
                        </a:rPr>
                        <a:t>75 %</a:t>
                      </a:r>
                      <a:endParaRPr lang="en-US" sz="2400" b="0" kern="1200" dirty="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noFill/>
                  </a:tcPr>
                </a:tc>
                <a:tc>
                  <a:txBody>
                    <a:bodyPr/>
                    <a:lstStyle/>
                    <a:p>
                      <a:pPr marL="0" algn="ctr" defTabSz="457200" rtl="0" eaLnBrk="1" latinLnBrk="0" hangingPunct="1">
                        <a:lnSpc>
                          <a:spcPct val="115000"/>
                        </a:lnSpc>
                        <a:spcAft>
                          <a:spcPts val="600"/>
                        </a:spcAft>
                      </a:pPr>
                      <a:r>
                        <a:rPr lang="nl-BE" sz="2400" b="0" kern="1200" dirty="0" smtClean="0">
                          <a:solidFill>
                            <a:srgbClr val="000000"/>
                          </a:solidFill>
                          <a:effectLst/>
                          <a:latin typeface="+mj-lt"/>
                          <a:ea typeface="Calibri"/>
                          <a:cs typeface="Arial" pitchFamily="34" charset="0"/>
                        </a:rPr>
                        <a:t>64 %</a:t>
                      </a:r>
                      <a:endParaRPr lang="en-US" sz="2400" b="0" kern="120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5260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11</a:t>
            </a:fld>
            <a:endParaRPr lang="nl-NL" dirty="0"/>
          </a:p>
        </p:txBody>
      </p:sp>
      <p:graphicFrame>
        <p:nvGraphicFramePr>
          <p:cNvPr id="9" name="Tijdelijke aanduiding voor tabel 8"/>
          <p:cNvGraphicFramePr>
            <a:graphicFrameLocks/>
          </p:cNvGraphicFramePr>
          <p:nvPr>
            <p:extLst>
              <p:ext uri="{D42A27DB-BD31-4B8C-83A1-F6EECF244321}">
                <p14:modId xmlns:p14="http://schemas.microsoft.com/office/powerpoint/2010/main" val="1785982232"/>
              </p:ext>
            </p:extLst>
          </p:nvPr>
        </p:nvGraphicFramePr>
        <p:xfrm>
          <a:off x="432002" y="482599"/>
          <a:ext cx="9778798" cy="5283200"/>
        </p:xfrm>
        <a:graphic>
          <a:graphicData uri="http://schemas.openxmlformats.org/drawingml/2006/table">
            <a:tbl>
              <a:tblPr firstRow="1" bandRow="1">
                <a:tableStyleId>{72833802-FEF1-4C79-8D5D-14CF1EAF98D9}</a:tableStyleId>
              </a:tblPr>
              <a:tblGrid>
                <a:gridCol w="8121740"/>
                <a:gridCol w="828529"/>
                <a:gridCol w="828529"/>
              </a:tblGrid>
              <a:tr h="1045306">
                <a:tc>
                  <a:txBody>
                    <a:bodyPr/>
                    <a:lstStyle/>
                    <a:p>
                      <a:pPr algn="l"/>
                      <a:r>
                        <a:rPr lang="nl-NL" sz="3000" dirty="0" smtClean="0">
                          <a:latin typeface="+mj-lt"/>
                        </a:rPr>
                        <a:t>VI. </a:t>
                      </a:r>
                      <a:r>
                        <a:rPr lang="nl-NL" sz="3000" dirty="0" err="1" smtClean="0">
                          <a:latin typeface="+mj-lt"/>
                        </a:rPr>
                        <a:t>Perception</a:t>
                      </a:r>
                      <a:r>
                        <a:rPr lang="nl-NL" sz="3000" dirty="0" smtClean="0">
                          <a:latin typeface="+mj-lt"/>
                        </a:rPr>
                        <a:t> du </a:t>
                      </a:r>
                      <a:r>
                        <a:rPr lang="nl-NL" sz="3000" dirty="0" err="1" smtClean="0">
                          <a:latin typeface="+mj-lt"/>
                        </a:rPr>
                        <a:t>rôle</a:t>
                      </a:r>
                      <a:r>
                        <a:rPr lang="nl-NL" sz="3000" dirty="0" smtClean="0">
                          <a:latin typeface="+mj-lt"/>
                        </a:rPr>
                        <a:t> </a:t>
                      </a:r>
                      <a:r>
                        <a:rPr lang="nl-NL" sz="3000" dirty="0" err="1" smtClean="0">
                          <a:latin typeface="+mj-lt"/>
                        </a:rPr>
                        <a:t>futur</a:t>
                      </a:r>
                      <a:r>
                        <a:rPr lang="nl-NL" sz="3000" baseline="0" dirty="0" smtClean="0">
                          <a:latin typeface="+mj-lt"/>
                        </a:rPr>
                        <a:t> du </a:t>
                      </a:r>
                      <a:r>
                        <a:rPr lang="nl-NL" sz="3000" baseline="0" dirty="0" err="1" smtClean="0">
                          <a:latin typeface="+mj-lt"/>
                        </a:rPr>
                        <a:t>médecin</a:t>
                      </a:r>
                      <a:r>
                        <a:rPr lang="nl-NL" sz="3000" baseline="0" dirty="0" smtClean="0">
                          <a:latin typeface="+mj-lt"/>
                        </a:rPr>
                        <a:t> du </a:t>
                      </a:r>
                      <a:r>
                        <a:rPr lang="nl-NL" sz="3000" baseline="0" dirty="0" err="1" smtClean="0">
                          <a:latin typeface="+mj-lt"/>
                        </a:rPr>
                        <a:t>travail</a:t>
                      </a:r>
                      <a:r>
                        <a:rPr lang="nl-NL" sz="3000" baseline="0" dirty="0" smtClean="0">
                          <a:latin typeface="+mj-lt"/>
                        </a:rPr>
                        <a:t/>
                      </a:r>
                      <a:br>
                        <a:rPr lang="nl-NL" sz="3000" baseline="0" dirty="0" smtClean="0">
                          <a:latin typeface="+mj-lt"/>
                        </a:rPr>
                      </a:br>
                      <a:r>
                        <a:rPr lang="nl-NL" sz="3000" baseline="0" dirty="0" smtClean="0">
                          <a:latin typeface="+mj-lt"/>
                        </a:rPr>
                        <a:t>      – à court </a:t>
                      </a:r>
                      <a:r>
                        <a:rPr lang="nl-NL" sz="3000" baseline="0" dirty="0" err="1" smtClean="0">
                          <a:latin typeface="+mj-lt"/>
                        </a:rPr>
                        <a:t>terme</a:t>
                      </a:r>
                      <a:r>
                        <a:rPr lang="nl-NL" sz="3000" baseline="0" dirty="0" smtClean="0">
                          <a:latin typeface="+mj-lt"/>
                        </a:rPr>
                        <a:t> (5 </a:t>
                      </a:r>
                      <a:r>
                        <a:rPr lang="nl-NL" sz="3000" baseline="0" dirty="0" err="1" smtClean="0">
                          <a:latin typeface="+mj-lt"/>
                        </a:rPr>
                        <a:t>ans</a:t>
                      </a:r>
                      <a:r>
                        <a:rPr lang="nl-NL" sz="3000" baseline="0" dirty="0" smtClean="0">
                          <a:latin typeface="+mj-lt"/>
                        </a:rPr>
                        <a:t>)</a:t>
                      </a:r>
                      <a:endParaRPr lang="nl-NL" sz="3000" dirty="0">
                        <a:latin typeface="+mj-lt"/>
                      </a:endParaRPr>
                    </a:p>
                  </a:txBody>
                  <a:tcPr marL="106284" marR="106284" anchor="ctr">
                    <a:lnL w="6350" cap="flat" cmpd="sng" algn="ctr">
                      <a:solidFill>
                        <a:srgbClr val="41A336"/>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r>
                        <a:rPr lang="nl-NL" sz="2400" dirty="0" smtClean="0">
                          <a:latin typeface="+mj-lt"/>
                        </a:rPr>
                        <a:t>2016</a:t>
                      </a:r>
                      <a:endParaRPr lang="nl-NL" sz="2400" dirty="0">
                        <a:latin typeface="+mj-lt"/>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r>
                        <a:rPr lang="nl-NL" sz="2400" dirty="0" smtClean="0">
                          <a:latin typeface="+mj-lt"/>
                        </a:rPr>
                        <a:t>2009</a:t>
                      </a:r>
                      <a:endParaRPr lang="nl-NL" sz="2400" dirty="0">
                        <a:latin typeface="+mj-lt"/>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41A336"/>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r>
              <a:tr h="952384">
                <a:tc>
                  <a:txBody>
                    <a:bodyPr/>
                    <a:lstStyle/>
                    <a:p>
                      <a:pPr>
                        <a:lnSpc>
                          <a:spcPct val="115000"/>
                        </a:lnSpc>
                        <a:spcAft>
                          <a:spcPts val="600"/>
                        </a:spcAft>
                      </a:pPr>
                      <a:r>
                        <a:rPr lang="fr-BE" sz="2400" kern="1200" dirty="0" smtClean="0">
                          <a:solidFill>
                            <a:srgbClr val="000000"/>
                          </a:solidFill>
                          <a:effectLst/>
                          <a:latin typeface="+mj-lt"/>
                        </a:rPr>
                        <a:t>D’accord </a:t>
                      </a:r>
                      <a:r>
                        <a:rPr lang="fr-BE" sz="2400" kern="1200" dirty="0" smtClean="0">
                          <a:solidFill>
                            <a:schemeClr val="tx2"/>
                          </a:solidFill>
                          <a:effectLst/>
                          <a:latin typeface="+mj-lt"/>
                        </a:rPr>
                        <a:t>d’orienter</a:t>
                      </a:r>
                      <a:r>
                        <a:rPr lang="fr-BE" sz="2400" kern="1200" dirty="0" smtClean="0">
                          <a:solidFill>
                            <a:srgbClr val="000000"/>
                          </a:solidFill>
                          <a:effectLst/>
                          <a:latin typeface="+mj-lt"/>
                        </a:rPr>
                        <a:t> plus le rôle du </a:t>
                      </a:r>
                      <a:r>
                        <a:rPr lang="fr-BE" sz="2400" kern="1200" dirty="0" err="1" smtClean="0">
                          <a:solidFill>
                            <a:srgbClr val="000000"/>
                          </a:solidFill>
                          <a:effectLst/>
                          <a:latin typeface="+mj-lt"/>
                        </a:rPr>
                        <a:t>Méd</a:t>
                      </a:r>
                      <a:r>
                        <a:rPr lang="fr-BE" sz="2400" kern="1200" dirty="0" smtClean="0">
                          <a:solidFill>
                            <a:srgbClr val="000000"/>
                          </a:solidFill>
                          <a:effectLst/>
                          <a:latin typeface="+mj-lt"/>
                        </a:rPr>
                        <a:t> du travail </a:t>
                      </a:r>
                      <a:r>
                        <a:rPr lang="fr-BE" sz="2400" kern="1200" dirty="0" smtClean="0">
                          <a:solidFill>
                            <a:schemeClr val="tx2"/>
                          </a:solidFill>
                          <a:effectLst/>
                          <a:latin typeface="+mj-lt"/>
                        </a:rPr>
                        <a:t>vers les consultations à ‘</a:t>
                      </a:r>
                      <a:r>
                        <a:rPr lang="fr-BE" sz="2400" b="1" kern="1200" dirty="0" smtClean="0">
                          <a:solidFill>
                            <a:schemeClr val="tx2"/>
                          </a:solidFill>
                          <a:effectLst/>
                          <a:latin typeface="+mj-lt"/>
                        </a:rPr>
                        <a:t>’valeur ajoutée’’</a:t>
                      </a:r>
                      <a:endParaRPr lang="en-US" sz="2400" b="1" dirty="0">
                        <a:solidFill>
                          <a:schemeClr val="tx2"/>
                        </a:solidFill>
                        <a:effectLst/>
                        <a:latin typeface="+mj-lt"/>
                        <a:ea typeface="Calibri"/>
                        <a:cs typeface="Times New Roman"/>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0" dirty="0" smtClean="0">
                          <a:solidFill>
                            <a:schemeClr val="tx1"/>
                          </a:solidFill>
                          <a:effectLst/>
                          <a:latin typeface="+mj-lt"/>
                          <a:ea typeface="Calibri"/>
                          <a:cs typeface="Arial" pitchFamily="34" charset="0"/>
                        </a:rPr>
                        <a:t>62 %</a:t>
                      </a:r>
                      <a:endParaRPr lang="en-US" sz="2400" b="0" dirty="0">
                        <a:solidFill>
                          <a:schemeClr val="tx1"/>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r>
              <a:tr h="952384">
                <a:tc>
                  <a:txBody>
                    <a:bodyPr/>
                    <a:lstStyle/>
                    <a:p>
                      <a:pPr>
                        <a:lnSpc>
                          <a:spcPct val="115000"/>
                        </a:lnSpc>
                        <a:spcAft>
                          <a:spcPts val="600"/>
                        </a:spcAft>
                      </a:pPr>
                      <a:r>
                        <a:rPr lang="fr-BE" sz="2400" kern="1200" dirty="0" smtClean="0">
                          <a:solidFill>
                            <a:srgbClr val="000000"/>
                          </a:solidFill>
                          <a:effectLst/>
                          <a:latin typeface="+mj-lt"/>
                        </a:rPr>
                        <a:t>D’accord que le </a:t>
                      </a:r>
                      <a:r>
                        <a:rPr lang="fr-BE" sz="2400" kern="1200" dirty="0" err="1" smtClean="0">
                          <a:solidFill>
                            <a:srgbClr val="000000"/>
                          </a:solidFill>
                          <a:effectLst/>
                          <a:latin typeface="+mj-lt"/>
                        </a:rPr>
                        <a:t>Méd</a:t>
                      </a:r>
                      <a:r>
                        <a:rPr lang="fr-BE" sz="2400" kern="1200" dirty="0" smtClean="0">
                          <a:solidFill>
                            <a:srgbClr val="000000"/>
                          </a:solidFill>
                          <a:effectLst/>
                          <a:latin typeface="+mj-lt"/>
                        </a:rPr>
                        <a:t> du Travail devrait jouer un rôle plus important dans </a:t>
                      </a:r>
                      <a:r>
                        <a:rPr lang="fr-BE" sz="2400" kern="1200" dirty="0" smtClean="0">
                          <a:solidFill>
                            <a:schemeClr val="tx2"/>
                          </a:solidFill>
                          <a:effectLst/>
                          <a:latin typeface="+mj-lt"/>
                        </a:rPr>
                        <a:t>le </a:t>
                      </a:r>
                      <a:r>
                        <a:rPr lang="fr-BE" sz="2400" b="1" kern="1200" dirty="0" smtClean="0">
                          <a:solidFill>
                            <a:schemeClr val="tx2"/>
                          </a:solidFill>
                          <a:effectLst/>
                          <a:latin typeface="+mj-lt"/>
                        </a:rPr>
                        <a:t>retour au travail</a:t>
                      </a:r>
                      <a:endParaRPr lang="en-US" sz="2400" b="1" dirty="0">
                        <a:solidFill>
                          <a:schemeClr val="tx2"/>
                        </a:solidFill>
                        <a:effectLst/>
                        <a:latin typeface="+mj-lt"/>
                        <a:ea typeface="Calibri"/>
                        <a:cs typeface="Times New Roman"/>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0" dirty="0" smtClean="0">
                          <a:solidFill>
                            <a:schemeClr val="tx2"/>
                          </a:solidFill>
                          <a:effectLst/>
                          <a:latin typeface="+mj-lt"/>
                          <a:ea typeface="Calibri"/>
                          <a:cs typeface="Arial" pitchFamily="34" charset="0"/>
                        </a:rPr>
                        <a:t>96</a:t>
                      </a:r>
                      <a:r>
                        <a:rPr lang="nl-BE" sz="2400" b="0" baseline="0" dirty="0" smtClean="0">
                          <a:solidFill>
                            <a:schemeClr val="tx2"/>
                          </a:solidFill>
                          <a:effectLst/>
                          <a:latin typeface="+mj-lt"/>
                          <a:ea typeface="Calibri"/>
                          <a:cs typeface="Arial" pitchFamily="34" charset="0"/>
                        </a:rPr>
                        <a:t> %</a:t>
                      </a:r>
                      <a:endParaRPr lang="en-US" sz="2400" b="0" dirty="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r>
              <a:tr h="952384">
                <a:tc>
                  <a:txBody>
                    <a:bodyPr/>
                    <a:lstStyle/>
                    <a:p>
                      <a:pPr>
                        <a:lnSpc>
                          <a:spcPct val="115000"/>
                        </a:lnSpc>
                        <a:spcAft>
                          <a:spcPts val="600"/>
                        </a:spcAft>
                      </a:pPr>
                      <a:r>
                        <a:rPr lang="fr-BE" sz="2400" kern="1200" dirty="0" smtClean="0">
                          <a:solidFill>
                            <a:srgbClr val="000000"/>
                          </a:solidFill>
                          <a:effectLst/>
                          <a:latin typeface="+mj-lt"/>
                        </a:rPr>
                        <a:t>Pas d’accord que l’infirmier puisse prendre en charge toutes les évaluations santé périodiques (sous contrôle du </a:t>
                      </a:r>
                      <a:r>
                        <a:rPr lang="fr-BE" sz="2400" kern="1200" dirty="0" err="1" smtClean="0">
                          <a:solidFill>
                            <a:srgbClr val="000000"/>
                          </a:solidFill>
                          <a:effectLst/>
                          <a:latin typeface="+mj-lt"/>
                        </a:rPr>
                        <a:t>Méd</a:t>
                      </a:r>
                      <a:r>
                        <a:rPr lang="fr-BE" sz="2400" kern="1200" dirty="0" smtClean="0">
                          <a:solidFill>
                            <a:srgbClr val="000000"/>
                          </a:solidFill>
                          <a:effectLst/>
                          <a:latin typeface="+mj-lt"/>
                        </a:rPr>
                        <a:t> du Travail)</a:t>
                      </a:r>
                      <a:endParaRPr lang="en-US" sz="2400" dirty="0">
                        <a:solidFill>
                          <a:srgbClr val="000000"/>
                        </a:solidFill>
                        <a:effectLst/>
                        <a:latin typeface="+mj-lt"/>
                        <a:ea typeface="Calibri"/>
                        <a:cs typeface="Times New Roman"/>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600"/>
                        </a:spcAft>
                      </a:pPr>
                      <a:r>
                        <a:rPr lang="nl-BE" sz="2400" b="0" dirty="0" smtClean="0">
                          <a:solidFill>
                            <a:schemeClr val="tx1"/>
                          </a:solidFill>
                          <a:effectLst/>
                          <a:latin typeface="+mj-lt"/>
                          <a:ea typeface="Calibri"/>
                          <a:cs typeface="Arial" pitchFamily="34" charset="0"/>
                        </a:rPr>
                        <a:t>76 %</a:t>
                      </a:r>
                      <a:endParaRPr lang="en-US" sz="2400" b="0" dirty="0">
                        <a:solidFill>
                          <a:schemeClr val="tx1"/>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Aft>
                          <a:spcPts val="600"/>
                        </a:spcAft>
                      </a:pPr>
                      <a:r>
                        <a:rPr lang="nl-BE" sz="2400" b="0" dirty="0" smtClean="0">
                          <a:solidFill>
                            <a:schemeClr val="tx1"/>
                          </a:solidFill>
                          <a:effectLst/>
                          <a:latin typeface="+mj-lt"/>
                          <a:ea typeface="Calibri"/>
                          <a:cs typeface="Arial" pitchFamily="34" charset="0"/>
                        </a:rPr>
                        <a:t>94 %</a:t>
                      </a:r>
                      <a:endParaRPr lang="en-US" sz="2400" b="0" dirty="0">
                        <a:solidFill>
                          <a:schemeClr val="tx1"/>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380742">
                <a:tc>
                  <a:txBody>
                    <a:bodyPr/>
                    <a:lstStyle/>
                    <a:p>
                      <a:pPr>
                        <a:lnSpc>
                          <a:spcPct val="115000"/>
                        </a:lnSpc>
                        <a:spcAft>
                          <a:spcPts val="600"/>
                        </a:spcAft>
                      </a:pPr>
                      <a:r>
                        <a:rPr lang="fr-BE" sz="2400" kern="1200" dirty="0" smtClean="0">
                          <a:solidFill>
                            <a:srgbClr val="000000"/>
                          </a:solidFill>
                          <a:effectLst/>
                          <a:latin typeface="+mj-lt"/>
                        </a:rPr>
                        <a:t>D’accord que le </a:t>
                      </a:r>
                      <a:r>
                        <a:rPr lang="fr-BE" sz="2400" kern="1200" dirty="0" err="1" smtClean="0">
                          <a:solidFill>
                            <a:srgbClr val="000000"/>
                          </a:solidFill>
                          <a:effectLst/>
                          <a:latin typeface="+mj-lt"/>
                        </a:rPr>
                        <a:t>Méd</a:t>
                      </a:r>
                      <a:r>
                        <a:rPr lang="fr-BE" sz="2400" kern="1200" dirty="0" smtClean="0">
                          <a:solidFill>
                            <a:srgbClr val="000000"/>
                          </a:solidFill>
                          <a:effectLst/>
                          <a:latin typeface="+mj-lt"/>
                        </a:rPr>
                        <a:t>  du Travail devrait </a:t>
                      </a:r>
                      <a:r>
                        <a:rPr lang="fr-BE" sz="2400" b="1" kern="1200" dirty="0" smtClean="0">
                          <a:solidFill>
                            <a:schemeClr val="tx2"/>
                          </a:solidFill>
                          <a:effectLst/>
                          <a:latin typeface="+mj-lt"/>
                        </a:rPr>
                        <a:t>plus s’impliquer dans l’analyse de risque </a:t>
                      </a:r>
                      <a:r>
                        <a:rPr lang="fr-BE" sz="2400" kern="1200" dirty="0" smtClean="0">
                          <a:solidFill>
                            <a:srgbClr val="000000"/>
                          </a:solidFill>
                          <a:effectLst/>
                          <a:latin typeface="+mj-lt"/>
                        </a:rPr>
                        <a:t>des entreprises </a:t>
                      </a:r>
                      <a:br>
                        <a:rPr lang="fr-BE" sz="2400" kern="1200" dirty="0" smtClean="0">
                          <a:solidFill>
                            <a:srgbClr val="000000"/>
                          </a:solidFill>
                          <a:effectLst/>
                          <a:latin typeface="+mj-lt"/>
                        </a:rPr>
                      </a:br>
                      <a:r>
                        <a:rPr lang="fr-BE" sz="2400" kern="1200" dirty="0" smtClean="0">
                          <a:solidFill>
                            <a:srgbClr val="000000"/>
                          </a:solidFill>
                          <a:effectLst/>
                          <a:latin typeface="+mj-lt"/>
                        </a:rPr>
                        <a:t>(en remettant systématiquement son avis)</a:t>
                      </a:r>
                      <a:endParaRPr lang="en-US" sz="2400" dirty="0">
                        <a:solidFill>
                          <a:srgbClr val="000000"/>
                        </a:solidFill>
                        <a:effectLst/>
                        <a:latin typeface="+mj-lt"/>
                        <a:ea typeface="Calibri"/>
                        <a:cs typeface="Times New Roman"/>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noFill/>
                  </a:tcPr>
                </a:tc>
                <a:tc>
                  <a:txBody>
                    <a:bodyPr/>
                    <a:lstStyle/>
                    <a:p>
                      <a:pPr marL="0" algn="ctr" defTabSz="457200" rtl="0" eaLnBrk="1" latinLnBrk="0" hangingPunct="1">
                        <a:lnSpc>
                          <a:spcPct val="115000"/>
                        </a:lnSpc>
                        <a:spcAft>
                          <a:spcPts val="600"/>
                        </a:spcAft>
                      </a:pPr>
                      <a:r>
                        <a:rPr lang="nl-BE" sz="2400" b="0" kern="1200" dirty="0" smtClean="0">
                          <a:solidFill>
                            <a:schemeClr val="tx2"/>
                          </a:solidFill>
                          <a:effectLst/>
                          <a:latin typeface="+mj-lt"/>
                          <a:ea typeface="Calibri"/>
                          <a:cs typeface="Arial" pitchFamily="34" charset="0"/>
                        </a:rPr>
                        <a:t>85 %</a:t>
                      </a:r>
                      <a:endParaRPr lang="en-US" sz="2400" b="0" kern="1200" dirty="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noFill/>
                  </a:tcPr>
                </a:tc>
                <a:tc>
                  <a:txBody>
                    <a:bodyPr/>
                    <a:lstStyle/>
                    <a:p>
                      <a:pPr marL="0" algn="ctr" defTabSz="457200" rtl="0" eaLnBrk="1" latinLnBrk="0" hangingPunct="1">
                        <a:lnSpc>
                          <a:spcPct val="115000"/>
                        </a:lnSpc>
                        <a:spcAft>
                          <a:spcPts val="600"/>
                        </a:spcAft>
                      </a:pPr>
                      <a:endParaRPr lang="en-US" sz="2400" b="0" kern="120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solidFill>
                      <a:schemeClr val="tx1">
                        <a:lumMod val="25000"/>
                        <a:lumOff val="75000"/>
                      </a:schemeClr>
                    </a:solidFill>
                  </a:tcPr>
                </a:tc>
              </a:tr>
            </a:tbl>
          </a:graphicData>
        </a:graphic>
      </p:graphicFrame>
    </p:spTree>
    <p:extLst>
      <p:ext uri="{BB962C8B-B14F-4D97-AF65-F5344CB8AC3E}">
        <p14:creationId xmlns:p14="http://schemas.microsoft.com/office/powerpoint/2010/main" val="3375417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12</a:t>
            </a:fld>
            <a:endParaRPr lang="nl-NL" dirty="0"/>
          </a:p>
        </p:txBody>
      </p:sp>
      <p:graphicFrame>
        <p:nvGraphicFramePr>
          <p:cNvPr id="6" name="Tijdelijke aanduiding voor tabel 8"/>
          <p:cNvGraphicFramePr>
            <a:graphicFrameLocks noGrp="1"/>
          </p:cNvGraphicFramePr>
          <p:nvPr>
            <p:ph type="tbl" sz="quarter" idx="18"/>
            <p:extLst>
              <p:ext uri="{D42A27DB-BD31-4B8C-83A1-F6EECF244321}">
                <p14:modId xmlns:p14="http://schemas.microsoft.com/office/powerpoint/2010/main" val="2131601183"/>
              </p:ext>
            </p:extLst>
          </p:nvPr>
        </p:nvGraphicFramePr>
        <p:xfrm>
          <a:off x="0" y="0"/>
          <a:ext cx="10688637" cy="5765801"/>
        </p:xfrm>
        <a:graphic>
          <a:graphicData uri="http://schemas.openxmlformats.org/drawingml/2006/table">
            <a:tbl>
              <a:tblPr firstRow="1" bandRow="1">
                <a:tableStyleId>{72833802-FEF1-4C79-8D5D-14CF1EAF98D9}</a:tableStyleId>
              </a:tblPr>
              <a:tblGrid>
                <a:gridCol w="8491037"/>
                <a:gridCol w="2197600"/>
              </a:tblGrid>
              <a:tr h="1062344">
                <a:tc>
                  <a:txBody>
                    <a:bodyPr/>
                    <a:lstStyle/>
                    <a:p>
                      <a:pPr algn="l"/>
                      <a:r>
                        <a:rPr lang="nl-NL" sz="3000" dirty="0" smtClean="0">
                          <a:latin typeface="+mj-lt"/>
                        </a:rPr>
                        <a:t>VII. </a:t>
                      </a:r>
                      <a:r>
                        <a:rPr lang="nl-NL" sz="3000" dirty="0" err="1" smtClean="0">
                          <a:latin typeface="+mj-lt"/>
                        </a:rPr>
                        <a:t>Perception</a:t>
                      </a:r>
                      <a:r>
                        <a:rPr lang="nl-NL" sz="3000" baseline="0" dirty="0" smtClean="0">
                          <a:latin typeface="+mj-lt"/>
                        </a:rPr>
                        <a:t> du </a:t>
                      </a:r>
                      <a:r>
                        <a:rPr lang="nl-NL" sz="3000" baseline="0" dirty="0" err="1" smtClean="0">
                          <a:latin typeface="+mj-lt"/>
                        </a:rPr>
                        <a:t>rôle</a:t>
                      </a:r>
                      <a:r>
                        <a:rPr lang="nl-NL" sz="3000" baseline="0" dirty="0" smtClean="0">
                          <a:latin typeface="+mj-lt"/>
                        </a:rPr>
                        <a:t> </a:t>
                      </a:r>
                      <a:r>
                        <a:rPr lang="nl-NL" sz="3000" baseline="0" dirty="0" err="1" smtClean="0">
                          <a:latin typeface="+mj-lt"/>
                        </a:rPr>
                        <a:t>futur</a:t>
                      </a:r>
                      <a:r>
                        <a:rPr lang="nl-NL" sz="3000" baseline="0" dirty="0" smtClean="0">
                          <a:latin typeface="+mj-lt"/>
                        </a:rPr>
                        <a:t> du </a:t>
                      </a:r>
                      <a:r>
                        <a:rPr lang="nl-NL" sz="3000" baseline="0" dirty="0" err="1" smtClean="0">
                          <a:latin typeface="+mj-lt"/>
                        </a:rPr>
                        <a:t>médecin</a:t>
                      </a:r>
                      <a:r>
                        <a:rPr lang="nl-NL" sz="3000" baseline="0" dirty="0" smtClean="0">
                          <a:latin typeface="+mj-lt"/>
                        </a:rPr>
                        <a:t> du </a:t>
                      </a:r>
                    </a:p>
                    <a:p>
                      <a:pPr algn="l"/>
                      <a:r>
                        <a:rPr lang="nl-NL" sz="3000" baseline="0" dirty="0" smtClean="0">
                          <a:latin typeface="+mj-lt"/>
                        </a:rPr>
                        <a:t>       </a:t>
                      </a:r>
                      <a:r>
                        <a:rPr lang="nl-NL" sz="3000" baseline="0" dirty="0" err="1" smtClean="0">
                          <a:latin typeface="+mj-lt"/>
                        </a:rPr>
                        <a:t>travail</a:t>
                      </a:r>
                      <a:r>
                        <a:rPr lang="nl-NL" sz="3000" baseline="0" dirty="0" smtClean="0">
                          <a:latin typeface="+mj-lt"/>
                        </a:rPr>
                        <a:t>  - à plus long </a:t>
                      </a:r>
                      <a:r>
                        <a:rPr lang="nl-NL" sz="3000" baseline="0" dirty="0" err="1" smtClean="0">
                          <a:latin typeface="+mj-lt"/>
                        </a:rPr>
                        <a:t>terme</a:t>
                      </a:r>
                      <a:r>
                        <a:rPr lang="nl-NL" sz="3000" baseline="0" dirty="0" smtClean="0">
                          <a:latin typeface="+mj-lt"/>
                        </a:rPr>
                        <a:t> (2030)</a:t>
                      </a:r>
                      <a:endParaRPr lang="nl-NL" sz="3000" b="1" i="0" dirty="0">
                        <a:latin typeface="+mj-lt"/>
                      </a:endParaRPr>
                    </a:p>
                  </a:txBody>
                  <a:tcPr marL="94716" marR="94716" anchor="ctr">
                    <a:lnL w="6350" cap="flat" cmpd="sng" algn="ctr">
                      <a:solidFill>
                        <a:srgbClr val="41A336"/>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6350" cap="flat" cmpd="sng" algn="ctr">
                      <a:solidFill>
                        <a:srgbClr val="41A336"/>
                      </a:solidFill>
                      <a:prstDash val="solid"/>
                      <a:round/>
                      <a:headEnd type="none" w="med" len="med"/>
                      <a:tailEnd type="none" w="med" len="med"/>
                    </a:lnB>
                  </a:tcPr>
                </a:tc>
                <a:tc>
                  <a:txBody>
                    <a:bodyPr/>
                    <a:lstStyle/>
                    <a:p>
                      <a:pPr algn="ctr"/>
                      <a:r>
                        <a:rPr lang="nl-NL" sz="2400" dirty="0" smtClean="0">
                          <a:latin typeface="+mj-lt"/>
                        </a:rPr>
                        <a:t>2016</a:t>
                      </a:r>
                      <a:endParaRPr lang="nl-NL" sz="2400" dirty="0">
                        <a:latin typeface="+mj-lt"/>
                      </a:endParaRPr>
                    </a:p>
                  </a:txBody>
                  <a:tcPr marL="94716" marR="94716" anchor="ctr">
                    <a:lnL w="12700" cap="flat" cmpd="sng" algn="ctr">
                      <a:solidFill>
                        <a:srgbClr val="8D8A8A"/>
                      </a:solidFill>
                      <a:prstDash val="solid"/>
                      <a:round/>
                      <a:headEnd type="none" w="med" len="med"/>
                      <a:tailEnd type="none" w="med" len="med"/>
                    </a:lnL>
                    <a:lnR w="6350" cap="flat" cmpd="sng" algn="ctr">
                      <a:solidFill>
                        <a:srgbClr val="41A336"/>
                      </a:solidFill>
                      <a:prstDash val="solid"/>
                      <a:round/>
                      <a:headEnd type="none" w="med" len="med"/>
                      <a:tailEnd type="none" w="med" len="med"/>
                    </a:lnR>
                    <a:lnT w="6350" cap="flat" cmpd="sng" algn="ctr">
                      <a:solidFill>
                        <a:srgbClr val="41A336"/>
                      </a:solidFill>
                      <a:prstDash val="solid"/>
                      <a:round/>
                      <a:headEnd type="none" w="med" len="med"/>
                      <a:tailEnd type="none" w="med" len="med"/>
                    </a:lnT>
                    <a:lnB w="6350" cap="flat" cmpd="sng" algn="ctr">
                      <a:solidFill>
                        <a:srgbClr val="41A336"/>
                      </a:solidFill>
                      <a:prstDash val="solid"/>
                      <a:round/>
                      <a:headEnd type="none" w="med" len="med"/>
                      <a:tailEnd type="none" w="med" len="med"/>
                    </a:lnB>
                  </a:tcPr>
                </a:tc>
              </a:tr>
              <a:tr h="708930">
                <a:tc gridSpan="2">
                  <a:txBody>
                    <a:bodyPr/>
                    <a:lstStyle/>
                    <a:p>
                      <a:pPr algn="ctr"/>
                      <a:r>
                        <a:rPr lang="nl-NL" sz="2400" b="1" dirty="0" err="1" smtClean="0">
                          <a:latin typeface="+mj-lt"/>
                        </a:rPr>
                        <a:t>Rôle</a:t>
                      </a:r>
                      <a:r>
                        <a:rPr lang="nl-NL" sz="2400" b="1" dirty="0" smtClean="0">
                          <a:latin typeface="+mj-lt"/>
                        </a:rPr>
                        <a:t> du </a:t>
                      </a:r>
                      <a:r>
                        <a:rPr lang="nl-NL" sz="2400" b="1" dirty="0" err="1" smtClean="0">
                          <a:latin typeface="+mj-lt"/>
                        </a:rPr>
                        <a:t>généraliste</a:t>
                      </a:r>
                      <a:r>
                        <a:rPr lang="nl-NL" sz="2400" b="1" dirty="0" smtClean="0">
                          <a:latin typeface="+mj-lt"/>
                        </a:rPr>
                        <a:t> en médecine du </a:t>
                      </a:r>
                      <a:r>
                        <a:rPr lang="nl-NL" sz="2400" b="1" dirty="0" err="1" smtClean="0">
                          <a:latin typeface="+mj-lt"/>
                        </a:rPr>
                        <a:t>travail</a:t>
                      </a:r>
                      <a:endParaRPr lang="nl-NL" sz="2400" b="1" dirty="0">
                        <a:latin typeface="+mj-lt"/>
                      </a:endParaRPr>
                    </a:p>
                  </a:txBody>
                  <a:tcPr marL="94716" marR="94716" anchor="ctr">
                    <a:lnL w="6350" cap="flat" cmpd="sng" algn="ctr">
                      <a:solidFill>
                        <a:srgbClr val="6A6D6B"/>
                      </a:solidFill>
                      <a:prstDash val="solid"/>
                      <a:round/>
                      <a:headEnd type="none" w="med" len="med"/>
                      <a:tailEnd type="none" w="med" len="med"/>
                    </a:lnL>
                    <a:lnR w="6350" cap="flat" cmpd="sng" algn="ctr">
                      <a:solidFill>
                        <a:srgbClr val="6A6D6B"/>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noFill/>
                      <a:prstDash val="solid"/>
                      <a:round/>
                      <a:headEnd type="none" w="med" len="med"/>
                      <a:tailEnd type="none" w="med" len="med"/>
                    </a:lnB>
                    <a:solidFill>
                      <a:srgbClr val="EDEBE3"/>
                    </a:solidFill>
                  </a:tcPr>
                </a:tc>
                <a:tc hMerge="1">
                  <a:txBody>
                    <a:bodyPr/>
                    <a:lstStyle/>
                    <a:p>
                      <a:endParaRPr lang="en-US"/>
                    </a:p>
                  </a:txBody>
                  <a:tcPr/>
                </a:tc>
              </a:tr>
              <a:tr h="1403247">
                <a:tc>
                  <a:txBody>
                    <a:bodyPr/>
                    <a:lstStyle/>
                    <a:p>
                      <a:pPr algn="l">
                        <a:lnSpc>
                          <a:spcPct val="115000"/>
                        </a:lnSpc>
                        <a:spcAft>
                          <a:spcPts val="600"/>
                        </a:spcAft>
                      </a:pPr>
                      <a:r>
                        <a:rPr lang="fr-BE" sz="2400" kern="1200" dirty="0" smtClean="0">
                          <a:solidFill>
                            <a:schemeClr val="tx2"/>
                          </a:solidFill>
                          <a:effectLst/>
                          <a:latin typeface="+mj-lt"/>
                        </a:rPr>
                        <a:t>Pas d’accord que la surveillance médicale soit faite par le généraliste en 2030 </a:t>
                      </a:r>
                      <a:r>
                        <a:rPr lang="fr-BE" sz="2400" kern="1200" dirty="0" smtClean="0">
                          <a:solidFill>
                            <a:srgbClr val="000000"/>
                          </a:solidFill>
                          <a:effectLst/>
                          <a:latin typeface="+mj-lt"/>
                        </a:rPr>
                        <a:t>(après formation en santé au travail)</a:t>
                      </a:r>
                      <a:endParaRPr lang="en-US" sz="2400" dirty="0">
                        <a:solidFill>
                          <a:srgbClr val="000000"/>
                        </a:solidFill>
                        <a:effectLst/>
                        <a:latin typeface="+mj-lt"/>
                        <a:ea typeface="Calibri"/>
                        <a:cs typeface="Times New Roman"/>
                      </a:endParaRPr>
                    </a:p>
                  </a:txBody>
                  <a:tcPr marL="94716" marR="94716"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sz="2400" b="1" dirty="0" smtClean="0">
                          <a:solidFill>
                            <a:schemeClr val="tx2"/>
                          </a:solidFill>
                          <a:latin typeface="+mj-lt"/>
                        </a:rPr>
                        <a:t>81 % </a:t>
                      </a:r>
                    </a:p>
                    <a:p>
                      <a:pPr algn="ctr"/>
                      <a:r>
                        <a:rPr lang="nl-NL" sz="2000" dirty="0" smtClean="0">
                          <a:latin typeface="+mj-lt"/>
                        </a:rPr>
                        <a:t>NL 88</a:t>
                      </a:r>
                      <a:r>
                        <a:rPr lang="nl-NL" sz="2000" baseline="0" dirty="0" smtClean="0">
                          <a:latin typeface="+mj-lt"/>
                        </a:rPr>
                        <a:t> %</a:t>
                      </a:r>
                    </a:p>
                    <a:p>
                      <a:pPr algn="ctr"/>
                      <a:r>
                        <a:rPr lang="nl-NL" sz="2000" baseline="0" dirty="0" smtClean="0">
                          <a:latin typeface="+mj-lt"/>
                        </a:rPr>
                        <a:t>FR 64 %</a:t>
                      </a:r>
                      <a:endParaRPr lang="nl-NL" sz="2000" dirty="0">
                        <a:latin typeface="+mj-lt"/>
                      </a:endParaRPr>
                    </a:p>
                  </a:txBody>
                  <a:tcPr marL="94716" marR="94716"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661203">
                <a:tc gridSpan="2">
                  <a:txBody>
                    <a:bodyPr/>
                    <a:lstStyle/>
                    <a:p>
                      <a:pPr algn="ctr"/>
                      <a:r>
                        <a:rPr lang="nl-NL" sz="2400" b="1" dirty="0" err="1" smtClean="0">
                          <a:latin typeface="+mj-lt"/>
                        </a:rPr>
                        <a:t>Rôle</a:t>
                      </a:r>
                      <a:r>
                        <a:rPr lang="nl-NL" sz="2400" b="1" dirty="0" smtClean="0">
                          <a:latin typeface="+mj-lt"/>
                        </a:rPr>
                        <a:t> du </a:t>
                      </a:r>
                      <a:r>
                        <a:rPr lang="nl-NL" sz="2400" b="1" dirty="0" err="1" smtClean="0">
                          <a:latin typeface="+mj-lt"/>
                        </a:rPr>
                        <a:t>médecin</a:t>
                      </a:r>
                      <a:r>
                        <a:rPr lang="nl-NL" sz="2400" b="1" dirty="0" smtClean="0">
                          <a:latin typeface="+mj-lt"/>
                        </a:rPr>
                        <a:t> du </a:t>
                      </a:r>
                      <a:r>
                        <a:rPr lang="nl-NL" sz="2400" b="1" dirty="0" err="1" smtClean="0">
                          <a:latin typeface="+mj-lt"/>
                        </a:rPr>
                        <a:t>travail</a:t>
                      </a:r>
                      <a:endParaRPr lang="nl-NL" sz="2400" b="1" dirty="0">
                        <a:latin typeface="+mj-lt"/>
                      </a:endParaRPr>
                    </a:p>
                  </a:txBody>
                  <a:tcPr marL="94716" marR="94716" anchor="ctr">
                    <a:lnL w="6350" cap="flat" cmpd="sng" algn="ctr">
                      <a:solidFill>
                        <a:srgbClr val="6A6D6B"/>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EBE3"/>
                    </a:solidFill>
                  </a:tcPr>
                </a:tc>
                <a:tc hMerge="1">
                  <a:txBody>
                    <a:bodyPr/>
                    <a:lstStyle/>
                    <a:p>
                      <a:endParaRPr lang="en-US"/>
                    </a:p>
                  </a:txBody>
                  <a:tcPr/>
                </a:tc>
              </a:tr>
              <a:tr h="1930077">
                <a:tc>
                  <a:txBody>
                    <a:bodyPr/>
                    <a:lstStyle/>
                    <a:p>
                      <a:pPr algn="l">
                        <a:lnSpc>
                          <a:spcPct val="115000"/>
                        </a:lnSpc>
                        <a:spcAft>
                          <a:spcPts val="600"/>
                        </a:spcAft>
                      </a:pPr>
                      <a:r>
                        <a:rPr lang="fr-BE" sz="2400" kern="1200" dirty="0" smtClean="0">
                          <a:solidFill>
                            <a:srgbClr val="000000"/>
                          </a:solidFill>
                          <a:effectLst/>
                          <a:latin typeface="+mj-lt"/>
                        </a:rPr>
                        <a:t>D’accord qu’</a:t>
                      </a:r>
                      <a:r>
                        <a:rPr lang="fr-BE" sz="2400" kern="1200" dirty="0" smtClean="0">
                          <a:solidFill>
                            <a:schemeClr val="tx2"/>
                          </a:solidFill>
                          <a:effectLst/>
                          <a:latin typeface="+mj-lt"/>
                        </a:rPr>
                        <a:t>en 2030</a:t>
                      </a:r>
                      <a:r>
                        <a:rPr lang="fr-BE" sz="2400" kern="1200" dirty="0" smtClean="0">
                          <a:solidFill>
                            <a:srgbClr val="FF0000"/>
                          </a:solidFill>
                          <a:effectLst/>
                          <a:latin typeface="+mj-lt"/>
                        </a:rPr>
                        <a:t> </a:t>
                      </a:r>
                      <a:r>
                        <a:rPr lang="fr-BE" sz="2400" kern="1200" dirty="0" smtClean="0">
                          <a:solidFill>
                            <a:srgbClr val="000000"/>
                          </a:solidFill>
                          <a:effectLst/>
                          <a:latin typeface="+mj-lt"/>
                        </a:rPr>
                        <a:t>ce seront surtout des </a:t>
                      </a:r>
                      <a:r>
                        <a:rPr lang="fr-BE" sz="2400" b="1" kern="1200" dirty="0" smtClean="0">
                          <a:solidFill>
                            <a:schemeClr val="tx2"/>
                          </a:solidFill>
                          <a:effectLst/>
                          <a:latin typeface="+mj-lt"/>
                        </a:rPr>
                        <a:t>médecins du travail avec spécialité </a:t>
                      </a:r>
                      <a:r>
                        <a:rPr lang="fr-BE" sz="2400" kern="1200" dirty="0" smtClean="0">
                          <a:solidFill>
                            <a:schemeClr val="tx2"/>
                          </a:solidFill>
                          <a:effectLst/>
                          <a:latin typeface="+mj-lt"/>
                        </a:rPr>
                        <a:t> </a:t>
                      </a:r>
                      <a:r>
                        <a:rPr lang="fr-BE" sz="2400" kern="1200" dirty="0" smtClean="0">
                          <a:solidFill>
                            <a:srgbClr val="000000"/>
                          </a:solidFill>
                          <a:effectLst/>
                          <a:latin typeface="+mj-lt"/>
                        </a:rPr>
                        <a:t>(toxicologie, radiations ionisantes, ‘réintégration’, autres) dont les SEPPT auront besoin</a:t>
                      </a:r>
                      <a:endParaRPr lang="en-US" sz="2400" dirty="0">
                        <a:solidFill>
                          <a:srgbClr val="000000"/>
                        </a:solidFill>
                        <a:effectLst/>
                        <a:latin typeface="+mj-lt"/>
                        <a:ea typeface="Calibri"/>
                        <a:cs typeface="Times New Roman"/>
                      </a:endParaRPr>
                    </a:p>
                  </a:txBody>
                  <a:tcPr marL="94716" marR="94716"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r>
                        <a:rPr lang="nl-NL" sz="2400" b="1" dirty="0" smtClean="0">
                          <a:solidFill>
                            <a:schemeClr val="tx2"/>
                          </a:solidFill>
                          <a:latin typeface="+mj-lt"/>
                        </a:rPr>
                        <a:t>42 %</a:t>
                      </a:r>
                      <a:r>
                        <a:rPr lang="nl-NL" sz="2400" b="1" dirty="0" smtClean="0">
                          <a:solidFill>
                            <a:srgbClr val="FF0000"/>
                          </a:solidFill>
                          <a:latin typeface="+mj-lt"/>
                        </a:rPr>
                        <a:t> </a:t>
                      </a:r>
                    </a:p>
                    <a:p>
                      <a:pPr algn="ctr"/>
                      <a:r>
                        <a:rPr lang="nl-NL" sz="2000" dirty="0" smtClean="0">
                          <a:latin typeface="+mj-lt"/>
                        </a:rPr>
                        <a:t>NL 37 %</a:t>
                      </a:r>
                    </a:p>
                    <a:p>
                      <a:pPr algn="ctr"/>
                      <a:r>
                        <a:rPr lang="nl-NL" sz="2000" dirty="0" smtClean="0">
                          <a:latin typeface="+mj-lt"/>
                        </a:rPr>
                        <a:t>FR 53 %</a:t>
                      </a:r>
                      <a:endParaRPr lang="nl-NL" sz="2000" dirty="0">
                        <a:latin typeface="+mj-lt"/>
                      </a:endParaRPr>
                    </a:p>
                  </a:txBody>
                  <a:tcPr marL="94716" marR="94716"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227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13</a:t>
            </a:fld>
            <a:endParaRPr lang="nl-NL" dirty="0"/>
          </a:p>
        </p:txBody>
      </p:sp>
      <p:graphicFrame>
        <p:nvGraphicFramePr>
          <p:cNvPr id="6" name="Tijdelijke aanduiding voor tabel 8"/>
          <p:cNvGraphicFramePr>
            <a:graphicFrameLocks noGrp="1"/>
          </p:cNvGraphicFramePr>
          <p:nvPr>
            <p:ph type="tbl" sz="quarter" idx="18"/>
            <p:extLst>
              <p:ext uri="{D42A27DB-BD31-4B8C-83A1-F6EECF244321}">
                <p14:modId xmlns:p14="http://schemas.microsoft.com/office/powerpoint/2010/main" val="115949143"/>
              </p:ext>
            </p:extLst>
          </p:nvPr>
        </p:nvGraphicFramePr>
        <p:xfrm>
          <a:off x="432000" y="482601"/>
          <a:ext cx="9924315" cy="5346382"/>
        </p:xfrm>
        <a:graphic>
          <a:graphicData uri="http://schemas.openxmlformats.org/drawingml/2006/table">
            <a:tbl>
              <a:tblPr firstRow="1" bandRow="1">
                <a:tableStyleId>{72833802-FEF1-4C79-8D5D-14CF1EAF98D9}</a:tableStyleId>
              </a:tblPr>
              <a:tblGrid>
                <a:gridCol w="8813600"/>
                <a:gridCol w="120116"/>
                <a:gridCol w="990599"/>
              </a:tblGrid>
              <a:tr h="926799">
                <a:tc gridSpan="2">
                  <a:txBody>
                    <a:bodyPr/>
                    <a:lstStyle/>
                    <a:p>
                      <a:pPr algn="l"/>
                      <a:r>
                        <a:rPr lang="nl-NL" sz="3000" dirty="0" smtClean="0">
                          <a:latin typeface="+mj-lt"/>
                        </a:rPr>
                        <a:t>VII. </a:t>
                      </a:r>
                      <a:r>
                        <a:rPr lang="nl-NL" sz="3000" dirty="0" err="1" smtClean="0">
                          <a:latin typeface="+mj-lt"/>
                        </a:rPr>
                        <a:t>Perception</a:t>
                      </a:r>
                      <a:r>
                        <a:rPr lang="nl-NL" sz="3000" baseline="0" dirty="0" smtClean="0">
                          <a:latin typeface="+mj-lt"/>
                        </a:rPr>
                        <a:t> du </a:t>
                      </a:r>
                      <a:r>
                        <a:rPr lang="nl-NL" sz="3000" baseline="0" dirty="0" err="1" smtClean="0">
                          <a:latin typeface="+mj-lt"/>
                        </a:rPr>
                        <a:t>rôle</a:t>
                      </a:r>
                      <a:r>
                        <a:rPr lang="nl-NL" sz="3000" baseline="0" dirty="0" smtClean="0">
                          <a:latin typeface="+mj-lt"/>
                        </a:rPr>
                        <a:t> </a:t>
                      </a:r>
                      <a:r>
                        <a:rPr lang="nl-NL" sz="3000" baseline="0" dirty="0" err="1" smtClean="0">
                          <a:latin typeface="+mj-lt"/>
                        </a:rPr>
                        <a:t>futur</a:t>
                      </a:r>
                      <a:r>
                        <a:rPr lang="nl-NL" sz="3000" baseline="0" dirty="0" smtClean="0">
                          <a:latin typeface="+mj-lt"/>
                        </a:rPr>
                        <a:t> du </a:t>
                      </a:r>
                      <a:r>
                        <a:rPr lang="nl-NL" sz="3000" baseline="0" dirty="0" err="1" smtClean="0">
                          <a:latin typeface="+mj-lt"/>
                        </a:rPr>
                        <a:t>médecin</a:t>
                      </a:r>
                      <a:r>
                        <a:rPr lang="nl-NL" sz="3000" baseline="0" dirty="0" smtClean="0">
                          <a:latin typeface="+mj-lt"/>
                        </a:rPr>
                        <a:t> du </a:t>
                      </a:r>
                      <a:r>
                        <a:rPr lang="nl-NL" sz="3000" baseline="0" dirty="0" err="1" smtClean="0">
                          <a:latin typeface="+mj-lt"/>
                        </a:rPr>
                        <a:t>travail</a:t>
                      </a:r>
                      <a:r>
                        <a:rPr lang="nl-NL" sz="3000" baseline="0" dirty="0" smtClean="0">
                          <a:latin typeface="+mj-lt"/>
                        </a:rPr>
                        <a:t/>
                      </a:r>
                      <a:br>
                        <a:rPr lang="nl-NL" sz="3000" baseline="0" dirty="0" smtClean="0">
                          <a:latin typeface="+mj-lt"/>
                        </a:rPr>
                      </a:br>
                      <a:r>
                        <a:rPr lang="nl-NL" sz="3000" baseline="0" dirty="0" smtClean="0">
                          <a:latin typeface="+mj-lt"/>
                        </a:rPr>
                        <a:t>        - à plus long </a:t>
                      </a:r>
                      <a:r>
                        <a:rPr lang="nl-NL" sz="3000" baseline="0" dirty="0" err="1" smtClean="0">
                          <a:latin typeface="+mj-lt"/>
                        </a:rPr>
                        <a:t>terme</a:t>
                      </a:r>
                      <a:r>
                        <a:rPr lang="nl-NL" sz="3000" baseline="0" dirty="0" smtClean="0">
                          <a:latin typeface="+mj-lt"/>
                        </a:rPr>
                        <a:t> (2030)</a:t>
                      </a:r>
                      <a:endParaRPr lang="nl-NL" sz="3000" b="1" i="0" dirty="0">
                        <a:latin typeface="+mj-lt"/>
                      </a:endParaRPr>
                    </a:p>
                  </a:txBody>
                  <a:tcPr marL="94716" marR="94716"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nl-NL" sz="2400" dirty="0" smtClean="0">
                          <a:latin typeface="+mj-lt"/>
                        </a:rPr>
                        <a:t>2016</a:t>
                      </a:r>
                      <a:endParaRPr lang="nl-NL" sz="2400" dirty="0">
                        <a:latin typeface="+mj-lt"/>
                      </a:endParaRPr>
                    </a:p>
                  </a:txBody>
                  <a:tcPr marL="94716" marR="94716"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95959">
                <a:tc gridSpan="3">
                  <a:txBody>
                    <a:bodyPr/>
                    <a:lstStyle/>
                    <a:p>
                      <a:pPr algn="ctr">
                        <a:lnSpc>
                          <a:spcPct val="115000"/>
                        </a:lnSpc>
                        <a:spcAft>
                          <a:spcPts val="600"/>
                        </a:spcAft>
                      </a:pPr>
                      <a:r>
                        <a:rPr lang="fr-BE" sz="2400" b="1" kern="1200" dirty="0" smtClean="0">
                          <a:solidFill>
                            <a:schemeClr val="tx1"/>
                          </a:solidFill>
                          <a:effectLst/>
                          <a:latin typeface="+mj-lt"/>
                        </a:rPr>
                        <a:t>Rôle de l’infirmière du travail</a:t>
                      </a:r>
                      <a:endParaRPr lang="en-US" sz="2400" b="1" dirty="0">
                        <a:solidFill>
                          <a:schemeClr val="tx1"/>
                        </a:solidFill>
                        <a:effectLst/>
                        <a:latin typeface="+mj-lt"/>
                        <a:ea typeface="Calibri"/>
                        <a:cs typeface="Times New Roman"/>
                      </a:endParaRPr>
                    </a:p>
                  </a:txBody>
                  <a:tcPr marL="94716" marR="94716"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BE3"/>
                    </a:solidFill>
                  </a:tcPr>
                </a:tc>
                <a:tc hMerge="1">
                  <a:txBody>
                    <a:bodyPr/>
                    <a:lstStyle/>
                    <a:p>
                      <a:endParaRPr lang="en-US"/>
                    </a:p>
                  </a:txBody>
                  <a:tcPr/>
                </a:tc>
                <a:tc hMerge="1">
                  <a:txBody>
                    <a:bodyPr/>
                    <a:lstStyle/>
                    <a:p>
                      <a:endParaRPr lang="en-US"/>
                    </a:p>
                  </a:txBody>
                  <a:tcPr/>
                </a:tc>
              </a:tr>
              <a:tr h="749300">
                <a:tc>
                  <a:txBody>
                    <a:bodyPr/>
                    <a:lstStyle/>
                    <a:p>
                      <a:pPr algn="just">
                        <a:lnSpc>
                          <a:spcPct val="115000"/>
                        </a:lnSpc>
                        <a:spcAft>
                          <a:spcPts val="600"/>
                        </a:spcAft>
                      </a:pPr>
                      <a:r>
                        <a:rPr lang="fr-BE" sz="2400" kern="1200" dirty="0" smtClean="0">
                          <a:solidFill>
                            <a:srgbClr val="000000"/>
                          </a:solidFill>
                          <a:effectLst/>
                          <a:latin typeface="+mj-lt"/>
                        </a:rPr>
                        <a:t>D’accord qu’en 2030 il sera </a:t>
                      </a:r>
                      <a:r>
                        <a:rPr lang="fr-BE" sz="2400" kern="1200" dirty="0" smtClean="0">
                          <a:solidFill>
                            <a:schemeClr val="tx2"/>
                          </a:solidFill>
                          <a:effectLst/>
                          <a:latin typeface="+mj-lt"/>
                        </a:rPr>
                        <a:t>plus important</a:t>
                      </a:r>
                      <a:endParaRPr lang="en-US" sz="2400" dirty="0">
                        <a:solidFill>
                          <a:schemeClr val="tx2"/>
                        </a:solidFill>
                        <a:effectLst/>
                        <a:latin typeface="+mj-lt"/>
                        <a:ea typeface="Calibri"/>
                        <a:cs typeface="Times New Roman"/>
                      </a:endParaRPr>
                    </a:p>
                  </a:txBody>
                  <a:tcPr marL="94716" marR="94716"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nl-NL" sz="2400" dirty="0" smtClean="0">
                          <a:solidFill>
                            <a:schemeClr val="tx2"/>
                          </a:solidFill>
                          <a:latin typeface="+mj-lt"/>
                        </a:rPr>
                        <a:t>68 %</a:t>
                      </a:r>
                      <a:endParaRPr lang="nl-NL" sz="2400" dirty="0">
                        <a:solidFill>
                          <a:schemeClr val="tx2"/>
                        </a:solidFill>
                        <a:latin typeface="+mj-lt"/>
                      </a:endParaRPr>
                    </a:p>
                  </a:txBody>
                  <a:tcPr marL="94716" marR="94716"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2309269">
                <a:tc>
                  <a:txBody>
                    <a:bodyPr/>
                    <a:lstStyle/>
                    <a:p>
                      <a:pPr>
                        <a:lnSpc>
                          <a:spcPct val="115000"/>
                        </a:lnSpc>
                        <a:spcAft>
                          <a:spcPts val="600"/>
                        </a:spcAft>
                      </a:pPr>
                      <a:r>
                        <a:rPr lang="fr-BE" sz="2400" kern="1200" dirty="0" smtClean="0">
                          <a:solidFill>
                            <a:srgbClr val="000000"/>
                          </a:solidFill>
                          <a:effectLst/>
                          <a:latin typeface="+mj-lt"/>
                        </a:rPr>
                        <a:t>D’accord avec les missions suivantes :</a:t>
                      </a:r>
                    </a:p>
                    <a:p>
                      <a:pPr marL="628650" lvl="1" indent="-171450">
                        <a:lnSpc>
                          <a:spcPct val="115000"/>
                        </a:lnSpc>
                        <a:spcAft>
                          <a:spcPts val="600"/>
                        </a:spcAft>
                        <a:buFont typeface="Arial" panose="020B0604020202020204" pitchFamily="34" charset="0"/>
                        <a:buChar char="•"/>
                      </a:pPr>
                      <a:r>
                        <a:rPr lang="fr-BE" sz="2400" kern="1200" dirty="0" smtClean="0">
                          <a:solidFill>
                            <a:srgbClr val="000000"/>
                          </a:solidFill>
                          <a:effectLst/>
                          <a:latin typeface="+mj-lt"/>
                        </a:rPr>
                        <a:t>S’occuper des </a:t>
                      </a:r>
                      <a:r>
                        <a:rPr lang="fr-BE" sz="2400" b="1" kern="1200" dirty="0" smtClean="0">
                          <a:solidFill>
                            <a:srgbClr val="000000"/>
                          </a:solidFill>
                          <a:effectLst/>
                          <a:latin typeface="+mj-lt"/>
                        </a:rPr>
                        <a:t>examens périodiques</a:t>
                      </a:r>
                    </a:p>
                    <a:p>
                      <a:pPr marL="628650" lvl="1" indent="-171450">
                        <a:lnSpc>
                          <a:spcPct val="115000"/>
                        </a:lnSpc>
                        <a:spcAft>
                          <a:spcPts val="600"/>
                        </a:spcAft>
                        <a:buFont typeface="Arial" panose="020B0604020202020204" pitchFamily="34" charset="0"/>
                        <a:buChar char="•"/>
                      </a:pPr>
                      <a:r>
                        <a:rPr lang="fr-BE" sz="2400" b="1" kern="1200" dirty="0" smtClean="0">
                          <a:solidFill>
                            <a:srgbClr val="000000"/>
                          </a:solidFill>
                          <a:effectLst/>
                          <a:latin typeface="+mj-lt"/>
                        </a:rPr>
                        <a:t>Participer</a:t>
                      </a:r>
                      <a:r>
                        <a:rPr lang="fr-BE" sz="2400" b="1" kern="1200" baseline="0" dirty="0" smtClean="0">
                          <a:solidFill>
                            <a:srgbClr val="000000"/>
                          </a:solidFill>
                          <a:effectLst/>
                          <a:latin typeface="+mj-lt"/>
                        </a:rPr>
                        <a:t> aux analyses des risques </a:t>
                      </a:r>
                      <a:r>
                        <a:rPr lang="fr-BE" sz="2400" kern="1200" baseline="0" dirty="0" smtClean="0">
                          <a:solidFill>
                            <a:srgbClr val="000000"/>
                          </a:solidFill>
                          <a:effectLst/>
                          <a:latin typeface="+mj-lt"/>
                        </a:rPr>
                        <a:t>avec le conseiller en prévention non médecin</a:t>
                      </a:r>
                    </a:p>
                    <a:p>
                      <a:pPr marL="628650" lvl="1" indent="-171450">
                        <a:lnSpc>
                          <a:spcPct val="115000"/>
                        </a:lnSpc>
                        <a:spcAft>
                          <a:spcPts val="600"/>
                        </a:spcAft>
                        <a:buFont typeface="Arial" panose="020B0604020202020204" pitchFamily="34" charset="0"/>
                        <a:buChar char="•"/>
                      </a:pPr>
                      <a:r>
                        <a:rPr lang="fr-BE" sz="2400" kern="1200" baseline="0" dirty="0" smtClean="0">
                          <a:solidFill>
                            <a:srgbClr val="000000"/>
                          </a:solidFill>
                          <a:effectLst/>
                          <a:latin typeface="+mj-lt"/>
                        </a:rPr>
                        <a:t>Participer à la </a:t>
                      </a:r>
                      <a:r>
                        <a:rPr lang="fr-BE" sz="2400" b="1" kern="1200" baseline="0" dirty="0" smtClean="0">
                          <a:solidFill>
                            <a:srgbClr val="000000"/>
                          </a:solidFill>
                          <a:effectLst/>
                          <a:latin typeface="+mj-lt"/>
                        </a:rPr>
                        <a:t>promotion de la santé </a:t>
                      </a:r>
                      <a:r>
                        <a:rPr lang="fr-BE" sz="2400" kern="1200" baseline="0" dirty="0" smtClean="0">
                          <a:solidFill>
                            <a:srgbClr val="000000"/>
                          </a:solidFill>
                          <a:effectLst/>
                          <a:latin typeface="+mj-lt"/>
                        </a:rPr>
                        <a:t>des travailleurs</a:t>
                      </a:r>
                      <a:endParaRPr lang="fr-BE" sz="2400" kern="1200" dirty="0" smtClean="0">
                        <a:solidFill>
                          <a:srgbClr val="000000"/>
                        </a:solidFill>
                        <a:effectLst/>
                        <a:latin typeface="+mj-lt"/>
                      </a:endParaRPr>
                    </a:p>
                    <a:p>
                      <a:pPr>
                        <a:lnSpc>
                          <a:spcPct val="115000"/>
                        </a:lnSpc>
                        <a:spcAft>
                          <a:spcPts val="600"/>
                        </a:spcAft>
                      </a:pPr>
                      <a:endParaRPr lang="en-US" sz="2400" dirty="0">
                        <a:solidFill>
                          <a:srgbClr val="000000"/>
                        </a:solidFill>
                        <a:effectLst/>
                        <a:latin typeface="+mj-lt"/>
                        <a:ea typeface="Calibri"/>
                        <a:cs typeface="Times New Roman"/>
                      </a:endParaRPr>
                    </a:p>
                  </a:txBody>
                  <a:tcPr marL="94716" marR="94716"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600"/>
                        </a:spcAft>
                      </a:pPr>
                      <a:endParaRPr lang="nl-BE" sz="2400" dirty="0" smtClean="0">
                        <a:solidFill>
                          <a:srgbClr val="000000"/>
                        </a:solidFill>
                        <a:effectLst/>
                        <a:latin typeface="+mj-lt"/>
                        <a:ea typeface="Calibri"/>
                        <a:cs typeface="Times New Roman"/>
                      </a:endParaRPr>
                    </a:p>
                    <a:p>
                      <a:pPr algn="ctr">
                        <a:lnSpc>
                          <a:spcPct val="115000"/>
                        </a:lnSpc>
                        <a:spcAft>
                          <a:spcPts val="600"/>
                        </a:spcAft>
                      </a:pPr>
                      <a:r>
                        <a:rPr lang="nl-BE" sz="2400" dirty="0" smtClean="0">
                          <a:solidFill>
                            <a:srgbClr val="000000"/>
                          </a:solidFill>
                          <a:effectLst/>
                          <a:latin typeface="+mj-lt"/>
                          <a:ea typeface="Calibri"/>
                          <a:cs typeface="Times New Roman"/>
                        </a:rPr>
                        <a:t>46 %</a:t>
                      </a:r>
                    </a:p>
                    <a:p>
                      <a:pPr algn="ctr">
                        <a:lnSpc>
                          <a:spcPct val="115000"/>
                        </a:lnSpc>
                        <a:spcAft>
                          <a:spcPts val="600"/>
                        </a:spcAft>
                      </a:pPr>
                      <a:r>
                        <a:rPr lang="nl-BE" sz="2400" dirty="0" smtClean="0">
                          <a:solidFill>
                            <a:srgbClr val="000000"/>
                          </a:solidFill>
                          <a:effectLst/>
                          <a:latin typeface="+mj-lt"/>
                          <a:ea typeface="Calibri"/>
                          <a:cs typeface="Times New Roman"/>
                        </a:rPr>
                        <a:t>75 %</a:t>
                      </a:r>
                    </a:p>
                    <a:p>
                      <a:pPr algn="ctr">
                        <a:lnSpc>
                          <a:spcPct val="115000"/>
                        </a:lnSpc>
                        <a:spcAft>
                          <a:spcPts val="600"/>
                        </a:spcAft>
                      </a:pPr>
                      <a:endParaRPr lang="nl-BE" sz="2400" dirty="0" smtClean="0">
                        <a:solidFill>
                          <a:srgbClr val="000000"/>
                        </a:solidFill>
                        <a:effectLst/>
                        <a:latin typeface="+mj-lt"/>
                        <a:ea typeface="Calibri"/>
                        <a:cs typeface="Times New Roman"/>
                      </a:endParaRPr>
                    </a:p>
                    <a:p>
                      <a:pPr algn="ctr">
                        <a:lnSpc>
                          <a:spcPct val="115000"/>
                        </a:lnSpc>
                        <a:spcAft>
                          <a:spcPts val="600"/>
                        </a:spcAft>
                      </a:pPr>
                      <a:r>
                        <a:rPr lang="nl-BE" sz="2400" dirty="0" smtClean="0">
                          <a:solidFill>
                            <a:srgbClr val="000000"/>
                          </a:solidFill>
                          <a:effectLst/>
                          <a:latin typeface="+mj-lt"/>
                          <a:ea typeface="Calibri"/>
                          <a:cs typeface="Times New Roman"/>
                        </a:rPr>
                        <a:t>98 %</a:t>
                      </a:r>
                      <a:endParaRPr lang="en-US" sz="2400" dirty="0">
                        <a:solidFill>
                          <a:srgbClr val="000000"/>
                        </a:solidFill>
                        <a:effectLst/>
                        <a:latin typeface="+mj-lt"/>
                        <a:ea typeface="Calibri"/>
                        <a:cs typeface="Times New Roman"/>
                      </a:endParaRPr>
                    </a:p>
                  </a:txBody>
                  <a:tcPr marL="94716" marR="94716">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2664436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A279D6C-A5E5-844A-ABD0-7E6D8CBC6A7F}" type="slidenum">
              <a:rPr lang="nl-NL" smtClean="0"/>
              <a:pPr/>
              <a:t>14</a:t>
            </a:fld>
            <a:endParaRPr lang="nl-NL" dirty="0"/>
          </a:p>
        </p:txBody>
      </p:sp>
      <p:sp>
        <p:nvSpPr>
          <p:cNvPr id="6" name="Tijdelijke aanduiding voor tekst 5"/>
          <p:cNvSpPr>
            <a:spLocks noGrp="1"/>
          </p:cNvSpPr>
          <p:nvPr>
            <p:ph type="body" sz="quarter" idx="13"/>
          </p:nvPr>
        </p:nvSpPr>
        <p:spPr/>
        <p:txBody>
          <a:bodyPr/>
          <a:lstStyle/>
          <a:p>
            <a:r>
              <a:rPr lang="nl-NL" dirty="0"/>
              <a:t>3</a:t>
            </a:r>
          </a:p>
        </p:txBody>
      </p:sp>
      <p:sp>
        <p:nvSpPr>
          <p:cNvPr id="11" name="Text Placeholder 10"/>
          <p:cNvSpPr>
            <a:spLocks noGrp="1"/>
          </p:cNvSpPr>
          <p:nvPr>
            <p:ph type="body" sz="quarter" idx="16"/>
          </p:nvPr>
        </p:nvSpPr>
        <p:spPr/>
        <p:txBody>
          <a:bodyPr>
            <a:normAutofit fontScale="92500"/>
          </a:bodyPr>
          <a:lstStyle/>
          <a:p>
            <a:r>
              <a:rPr lang="nl-NL" dirty="0" err="1" smtClean="0"/>
              <a:t>Contexte</a:t>
            </a:r>
            <a:r>
              <a:rPr lang="nl-NL" dirty="0" smtClean="0"/>
              <a:t> </a:t>
            </a:r>
            <a:r>
              <a:rPr lang="nl-NL" dirty="0" err="1" smtClean="0"/>
              <a:t>actuel</a:t>
            </a:r>
            <a:r>
              <a:rPr lang="nl-NL" dirty="0" smtClean="0"/>
              <a:t> des </a:t>
            </a:r>
            <a:r>
              <a:rPr lang="nl-NL" dirty="0" err="1" smtClean="0"/>
              <a:t>systèmes</a:t>
            </a:r>
            <a:r>
              <a:rPr lang="nl-NL" dirty="0" smtClean="0"/>
              <a:t> de santé et </a:t>
            </a:r>
            <a:r>
              <a:rPr lang="nl-NL" dirty="0" err="1" smtClean="0"/>
              <a:t>sécurité</a:t>
            </a:r>
            <a:r>
              <a:rPr lang="nl-NL" dirty="0" smtClean="0"/>
              <a:t> au </a:t>
            </a:r>
            <a:r>
              <a:rPr lang="nl-NL" dirty="0" err="1" smtClean="0"/>
              <a:t>travail</a:t>
            </a:r>
            <a:r>
              <a:rPr lang="nl-NL" dirty="0" smtClean="0"/>
              <a:t> en Europe</a:t>
            </a:r>
            <a:endParaRPr lang="nl-BE"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2272597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15</a:t>
            </a:fld>
            <a:endParaRPr lang="nl-NL" dirty="0"/>
          </a:p>
        </p:txBody>
      </p:sp>
      <p:sp>
        <p:nvSpPr>
          <p:cNvPr id="6" name="Tijdelijke aanduiding voor tekst 5"/>
          <p:cNvSpPr>
            <a:spLocks noGrp="1"/>
          </p:cNvSpPr>
          <p:nvPr>
            <p:ph type="body" sz="quarter" idx="15"/>
          </p:nvPr>
        </p:nvSpPr>
        <p:spPr>
          <a:xfrm>
            <a:off x="954088" y="1799518"/>
            <a:ext cx="9332912" cy="3673383"/>
          </a:xfrm>
        </p:spPr>
        <p:txBody>
          <a:bodyPr/>
          <a:lstStyle/>
          <a:p>
            <a:pPr lvl="1"/>
            <a:r>
              <a:rPr lang="nl-NL" sz="2400" b="1" dirty="0" smtClean="0">
                <a:latin typeface="+mj-lt"/>
              </a:rPr>
              <a:t>Directive </a:t>
            </a:r>
            <a:r>
              <a:rPr lang="nl-NL" sz="2400" b="1" dirty="0" err="1" smtClean="0">
                <a:latin typeface="+mj-lt"/>
              </a:rPr>
              <a:t>cadre</a:t>
            </a:r>
            <a:r>
              <a:rPr lang="nl-NL" sz="2400" b="1" dirty="0" smtClean="0">
                <a:latin typeface="+mj-lt"/>
              </a:rPr>
              <a:t> 89</a:t>
            </a:r>
            <a:r>
              <a:rPr lang="nl-NL" sz="2400" dirty="0" smtClean="0">
                <a:latin typeface="+mj-lt"/>
              </a:rPr>
              <a:t>/391/CEE SST</a:t>
            </a:r>
          </a:p>
          <a:p>
            <a:pPr lvl="1"/>
            <a:r>
              <a:rPr lang="nl-NL" sz="2400" b="1" dirty="0" smtClean="0">
                <a:latin typeface="+mj-lt"/>
              </a:rPr>
              <a:t>25 </a:t>
            </a:r>
            <a:r>
              <a:rPr lang="nl-NL" sz="2400" b="1" dirty="0" err="1" smtClean="0">
                <a:latin typeface="+mj-lt"/>
              </a:rPr>
              <a:t>directives</a:t>
            </a:r>
            <a:r>
              <a:rPr lang="nl-NL" sz="2400" b="1" dirty="0" smtClean="0">
                <a:latin typeface="+mj-lt"/>
              </a:rPr>
              <a:t> </a:t>
            </a:r>
            <a:r>
              <a:rPr lang="nl-NL" sz="2400" b="1" dirty="0" err="1" smtClean="0">
                <a:latin typeface="+mj-lt"/>
              </a:rPr>
              <a:t>spécifiques</a:t>
            </a:r>
            <a:r>
              <a:rPr lang="nl-NL" sz="2400" b="1" dirty="0" smtClean="0">
                <a:latin typeface="+mj-lt"/>
              </a:rPr>
              <a:t> </a:t>
            </a:r>
          </a:p>
          <a:p>
            <a:pPr lvl="1"/>
            <a:r>
              <a:rPr lang="nl-NL" sz="2400" b="1" dirty="0" err="1" smtClean="0">
                <a:latin typeface="+mj-lt"/>
              </a:rPr>
              <a:t>Stratégie</a:t>
            </a:r>
            <a:r>
              <a:rPr lang="nl-NL" sz="2400" b="1" dirty="0" smtClean="0">
                <a:latin typeface="+mj-lt"/>
              </a:rPr>
              <a:t> </a:t>
            </a:r>
            <a:r>
              <a:rPr lang="nl-NL" sz="2400" b="1" dirty="0" err="1" smtClean="0">
                <a:latin typeface="+mj-lt"/>
              </a:rPr>
              <a:t>européenne</a:t>
            </a:r>
            <a:r>
              <a:rPr lang="nl-NL" sz="2400" b="1" dirty="0" smtClean="0">
                <a:latin typeface="+mj-lt"/>
              </a:rPr>
              <a:t> </a:t>
            </a:r>
            <a:r>
              <a:rPr lang="nl-NL" sz="2400" dirty="0" smtClean="0">
                <a:latin typeface="+mj-lt"/>
              </a:rPr>
              <a:t>de SST </a:t>
            </a:r>
            <a:r>
              <a:rPr lang="nl-NL" sz="2400" b="1" dirty="0" smtClean="0">
                <a:latin typeface="+mj-lt"/>
              </a:rPr>
              <a:t>2014-2020</a:t>
            </a:r>
          </a:p>
          <a:p>
            <a:pPr lvl="1"/>
            <a:r>
              <a:rPr lang="nl-NL" sz="2400" dirty="0" smtClean="0">
                <a:latin typeface="+mj-lt"/>
              </a:rPr>
              <a:t>Evaluation </a:t>
            </a:r>
          </a:p>
          <a:p>
            <a:pPr lvl="2"/>
            <a:r>
              <a:rPr lang="fr-BE" sz="2400" b="1" dirty="0" smtClean="0">
                <a:latin typeface="+mj-lt"/>
              </a:rPr>
              <a:t>Baisse </a:t>
            </a:r>
            <a:r>
              <a:rPr lang="fr-BE" sz="2400" b="1" dirty="0">
                <a:latin typeface="+mj-lt"/>
              </a:rPr>
              <a:t>des accidents du travail de moitié </a:t>
            </a:r>
            <a:r>
              <a:rPr lang="fr-BE" sz="2400" dirty="0">
                <a:latin typeface="+mj-lt"/>
              </a:rPr>
              <a:t>en Europe entre </a:t>
            </a:r>
            <a:r>
              <a:rPr lang="fr-BE" sz="2400" dirty="0" smtClean="0">
                <a:latin typeface="+mj-lt"/>
              </a:rPr>
              <a:t>1998-2012</a:t>
            </a:r>
          </a:p>
          <a:p>
            <a:pPr lvl="2"/>
            <a:r>
              <a:rPr lang="fr-BE" sz="2400" dirty="0" smtClean="0">
                <a:latin typeface="+mj-lt"/>
              </a:rPr>
              <a:t>Chaque </a:t>
            </a:r>
            <a:r>
              <a:rPr lang="fr-BE" sz="2400" dirty="0">
                <a:latin typeface="+mj-lt"/>
              </a:rPr>
              <a:t>Etat membre transpose progressivement les directives dans sa législation </a:t>
            </a:r>
            <a:r>
              <a:rPr lang="fr-BE" sz="2400" dirty="0" smtClean="0">
                <a:latin typeface="+mj-lt"/>
              </a:rPr>
              <a:t>nationale</a:t>
            </a:r>
          </a:p>
          <a:p>
            <a:pPr lvl="2"/>
            <a:r>
              <a:rPr lang="fr-BE" sz="2400" dirty="0" smtClean="0">
                <a:latin typeface="+mj-lt"/>
              </a:rPr>
              <a:t>Et </a:t>
            </a:r>
            <a:r>
              <a:rPr lang="fr-BE" sz="2400" dirty="0">
                <a:latin typeface="+mj-lt"/>
              </a:rPr>
              <a:t>dispose d’une stratégie nationale de SST </a:t>
            </a:r>
          </a:p>
          <a:p>
            <a:pPr marL="198000" lvl="1" indent="0">
              <a:buNone/>
            </a:pPr>
            <a:endParaRPr lang="nl-NL" dirty="0" smtClean="0"/>
          </a:p>
        </p:txBody>
      </p:sp>
      <p:sp>
        <p:nvSpPr>
          <p:cNvPr id="11" name="Text Placeholder 10"/>
          <p:cNvSpPr>
            <a:spLocks noGrp="1"/>
          </p:cNvSpPr>
          <p:nvPr>
            <p:ph type="body" sz="quarter" idx="16"/>
          </p:nvPr>
        </p:nvSpPr>
        <p:spPr>
          <a:xfrm>
            <a:off x="954088" y="437243"/>
            <a:ext cx="8977312" cy="987796"/>
          </a:xfrm>
        </p:spPr>
        <p:txBody>
          <a:bodyPr>
            <a:normAutofit/>
          </a:bodyPr>
          <a:lstStyle/>
          <a:p>
            <a:r>
              <a:rPr lang="nl-NL" sz="3200" dirty="0" err="1" smtClean="0"/>
              <a:t>Il</a:t>
            </a:r>
            <a:r>
              <a:rPr lang="nl-NL" sz="3200" dirty="0" smtClean="0"/>
              <a:t> y a </a:t>
            </a:r>
            <a:r>
              <a:rPr lang="nl-NL" sz="3200" dirty="0" err="1" smtClean="0"/>
              <a:t>une</a:t>
            </a:r>
            <a:r>
              <a:rPr lang="nl-NL" sz="3200" dirty="0" smtClean="0"/>
              <a:t> </a:t>
            </a:r>
            <a:r>
              <a:rPr lang="nl-NL" sz="3200" dirty="0" err="1" smtClean="0"/>
              <a:t>influence</a:t>
            </a:r>
            <a:r>
              <a:rPr lang="nl-NL" sz="3200" dirty="0" smtClean="0"/>
              <a:t> </a:t>
            </a:r>
            <a:r>
              <a:rPr lang="nl-NL" sz="3200" dirty="0" err="1" smtClean="0"/>
              <a:t>positive</a:t>
            </a:r>
            <a:r>
              <a:rPr lang="nl-NL" sz="3200" dirty="0" smtClean="0"/>
              <a:t> de </a:t>
            </a:r>
            <a:r>
              <a:rPr lang="nl-NL" sz="3200" dirty="0" err="1" smtClean="0"/>
              <a:t>l’Europe</a:t>
            </a:r>
            <a:r>
              <a:rPr lang="nl-NL" sz="3200" dirty="0" smtClean="0"/>
              <a:t> </a:t>
            </a:r>
            <a:r>
              <a:rPr lang="nl-NL" sz="3200" dirty="0" err="1" smtClean="0"/>
              <a:t>sur</a:t>
            </a:r>
            <a:r>
              <a:rPr lang="nl-NL" sz="3200" dirty="0" smtClean="0"/>
              <a:t> la santé et </a:t>
            </a:r>
            <a:r>
              <a:rPr lang="nl-NL" sz="3200" dirty="0" err="1" smtClean="0"/>
              <a:t>sécurité</a:t>
            </a:r>
            <a:r>
              <a:rPr lang="nl-NL" sz="3200" dirty="0" smtClean="0"/>
              <a:t> au </a:t>
            </a:r>
            <a:r>
              <a:rPr lang="nl-NL" sz="3200" dirty="0" err="1" smtClean="0"/>
              <a:t>travail</a:t>
            </a:r>
            <a:endParaRPr lang="nl-BE" sz="3200" dirty="0"/>
          </a:p>
        </p:txBody>
      </p:sp>
      <p:sp>
        <p:nvSpPr>
          <p:cNvPr id="9"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136887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16</a:t>
            </a:fld>
            <a:endParaRPr lang="nl-NL" dirty="0"/>
          </a:p>
        </p:txBody>
      </p:sp>
      <p:sp>
        <p:nvSpPr>
          <p:cNvPr id="6" name="Tijdelijke aanduiding voor tekst 5"/>
          <p:cNvSpPr>
            <a:spLocks noGrp="1"/>
          </p:cNvSpPr>
          <p:nvPr>
            <p:ph type="body" sz="quarter" idx="15"/>
          </p:nvPr>
        </p:nvSpPr>
        <p:spPr>
          <a:xfrm>
            <a:off x="954088" y="1168400"/>
            <a:ext cx="9318067" cy="4411375"/>
          </a:xfrm>
        </p:spPr>
        <p:txBody>
          <a:bodyPr/>
          <a:lstStyle/>
          <a:p>
            <a:pPr marL="285750" indent="-285750">
              <a:spcAft>
                <a:spcPts val="1200"/>
              </a:spcAft>
              <a:buFont typeface="Arial" pitchFamily="34" charset="0"/>
              <a:buChar char="•"/>
            </a:pPr>
            <a:r>
              <a:rPr lang="fr-BE" sz="2400" dirty="0">
                <a:latin typeface="+mj-lt"/>
              </a:rPr>
              <a:t>Persistance d’un </a:t>
            </a:r>
            <a:r>
              <a:rPr lang="fr-BE" sz="2400" b="1" dirty="0">
                <a:latin typeface="+mj-lt"/>
              </a:rPr>
              <a:t>chiffre élevé d’accidents de travail mortels et graves </a:t>
            </a:r>
            <a:r>
              <a:rPr lang="fr-BE" sz="2400" dirty="0">
                <a:latin typeface="+mj-lt"/>
              </a:rPr>
              <a:t>et de maladies </a:t>
            </a:r>
            <a:r>
              <a:rPr lang="fr-BE" sz="2400" dirty="0" smtClean="0">
                <a:latin typeface="+mj-lt"/>
              </a:rPr>
              <a:t>professionnelles (2-4% du PNB)</a:t>
            </a:r>
          </a:p>
          <a:p>
            <a:pPr marL="285750" indent="-285750">
              <a:spcAft>
                <a:spcPts val="1200"/>
              </a:spcAft>
              <a:buFont typeface="Arial" pitchFamily="34" charset="0"/>
              <a:buChar char="•"/>
            </a:pPr>
            <a:r>
              <a:rPr lang="fr-BE" sz="2400" dirty="0" smtClean="0">
                <a:latin typeface="+mj-lt"/>
              </a:rPr>
              <a:t>Un </a:t>
            </a:r>
            <a:r>
              <a:rPr lang="fr-BE" sz="2400" dirty="0">
                <a:latin typeface="+mj-lt"/>
              </a:rPr>
              <a:t>quart des travailleurs ont une perception négative de leur SST </a:t>
            </a:r>
            <a:r>
              <a:rPr lang="fr-BE" sz="2400" dirty="0" smtClean="0">
                <a:latin typeface="+mj-lt"/>
              </a:rPr>
              <a:t/>
            </a:r>
            <a:br>
              <a:rPr lang="fr-BE" sz="2400" dirty="0" smtClean="0">
                <a:latin typeface="+mj-lt"/>
              </a:rPr>
            </a:br>
            <a:r>
              <a:rPr lang="fr-BE" sz="2400" dirty="0" smtClean="0">
                <a:latin typeface="+mj-lt"/>
              </a:rPr>
              <a:t>(27% TMS </a:t>
            </a:r>
            <a:r>
              <a:rPr lang="fr-BE" sz="2400" dirty="0">
                <a:latin typeface="+mj-lt"/>
              </a:rPr>
              <a:t>et </a:t>
            </a:r>
            <a:r>
              <a:rPr lang="fr-BE" sz="2400" dirty="0" smtClean="0">
                <a:latin typeface="+mj-lt"/>
              </a:rPr>
              <a:t>27% stress </a:t>
            </a:r>
            <a:r>
              <a:rPr lang="fr-BE" sz="2400" dirty="0">
                <a:latin typeface="+mj-lt"/>
              </a:rPr>
              <a:t>au travail) </a:t>
            </a:r>
            <a:endParaRPr lang="fr-BE" sz="2400" dirty="0" smtClean="0">
              <a:latin typeface="+mj-lt"/>
            </a:endParaRPr>
          </a:p>
          <a:p>
            <a:pPr marL="285750" indent="-285750">
              <a:spcAft>
                <a:spcPts val="1200"/>
              </a:spcAft>
              <a:buFont typeface="Arial" pitchFamily="34" charset="0"/>
              <a:buChar char="•"/>
            </a:pPr>
            <a:r>
              <a:rPr lang="fr-BE" sz="2400" dirty="0" smtClean="0">
                <a:latin typeface="+mj-lt"/>
              </a:rPr>
              <a:t>Emergence </a:t>
            </a:r>
            <a:r>
              <a:rPr lang="fr-BE" sz="2400" dirty="0">
                <a:latin typeface="+mj-lt"/>
              </a:rPr>
              <a:t>de </a:t>
            </a:r>
            <a:r>
              <a:rPr lang="fr-BE" sz="2400" b="1" dirty="0">
                <a:latin typeface="+mj-lt"/>
              </a:rPr>
              <a:t>nouveaux risques </a:t>
            </a:r>
            <a:br>
              <a:rPr lang="fr-BE" sz="2400" b="1" dirty="0">
                <a:latin typeface="+mj-lt"/>
              </a:rPr>
            </a:br>
            <a:r>
              <a:rPr lang="fr-BE" sz="2400" dirty="0">
                <a:latin typeface="+mj-lt"/>
              </a:rPr>
              <a:t>(55-64 ans, maladies chroniques, modes de travail, migrants, nanotechnologie, biotechnologie</a:t>
            </a:r>
            <a:r>
              <a:rPr lang="fr-BE" sz="2400" dirty="0" smtClean="0">
                <a:latin typeface="+mj-lt"/>
              </a:rPr>
              <a:t>)</a:t>
            </a:r>
          </a:p>
          <a:p>
            <a:pPr marL="285750" indent="-285750">
              <a:spcAft>
                <a:spcPts val="1200"/>
              </a:spcAft>
              <a:buFont typeface="Arial" pitchFamily="34" charset="0"/>
              <a:buChar char="•"/>
            </a:pPr>
            <a:r>
              <a:rPr lang="fr-BE" sz="2400" b="1" dirty="0" smtClean="0">
                <a:latin typeface="+mj-lt"/>
              </a:rPr>
              <a:t>PME </a:t>
            </a:r>
            <a:r>
              <a:rPr lang="fr-BE" sz="2400" b="1" dirty="0">
                <a:latin typeface="+mj-lt"/>
              </a:rPr>
              <a:t>en marge de la SST</a:t>
            </a:r>
            <a:r>
              <a:rPr lang="fr-BE" sz="2400" dirty="0">
                <a:latin typeface="+mj-lt"/>
              </a:rPr>
              <a:t> </a:t>
            </a:r>
            <a:r>
              <a:rPr lang="fr-BE" sz="2400" dirty="0" smtClean="0">
                <a:latin typeface="+mj-lt"/>
              </a:rPr>
              <a:t>(</a:t>
            </a:r>
            <a:r>
              <a:rPr lang="fr-BE" sz="2400" dirty="0">
                <a:latin typeface="+mj-lt"/>
              </a:rPr>
              <a:t>67% travailleurs UE, 82% AT</a:t>
            </a:r>
            <a:r>
              <a:rPr lang="fr-BE" sz="2400" dirty="0" smtClean="0">
                <a:latin typeface="+mj-lt"/>
              </a:rPr>
              <a:t>)</a:t>
            </a:r>
          </a:p>
          <a:p>
            <a:pPr marL="285750" indent="-285750">
              <a:spcAft>
                <a:spcPts val="1200"/>
              </a:spcAft>
              <a:buFont typeface="Arial" pitchFamily="34" charset="0"/>
              <a:buChar char="•"/>
            </a:pPr>
            <a:r>
              <a:rPr lang="fr-BE" sz="2400" dirty="0" smtClean="0">
                <a:latin typeface="+mj-lt"/>
              </a:rPr>
              <a:t>Indépendants </a:t>
            </a:r>
            <a:r>
              <a:rPr lang="fr-BE" sz="2400" dirty="0">
                <a:latin typeface="+mj-lt"/>
              </a:rPr>
              <a:t>échappent à la </a:t>
            </a:r>
            <a:r>
              <a:rPr lang="fr-BE" sz="2400" dirty="0" smtClean="0">
                <a:latin typeface="+mj-lt"/>
              </a:rPr>
              <a:t>SST</a:t>
            </a:r>
          </a:p>
          <a:p>
            <a:pPr marL="285750" indent="-285750">
              <a:spcAft>
                <a:spcPts val="1200"/>
              </a:spcAft>
              <a:buFont typeface="Arial" pitchFamily="34" charset="0"/>
              <a:buChar char="•"/>
            </a:pPr>
            <a:r>
              <a:rPr lang="fr-BE" sz="2400" dirty="0" smtClean="0">
                <a:latin typeface="+mj-lt"/>
              </a:rPr>
              <a:t>Impact </a:t>
            </a:r>
            <a:r>
              <a:rPr lang="fr-BE" sz="2400" dirty="0">
                <a:latin typeface="+mj-lt"/>
              </a:rPr>
              <a:t>de </a:t>
            </a:r>
            <a:r>
              <a:rPr lang="fr-BE" sz="2400" b="1" dirty="0">
                <a:latin typeface="+mj-lt"/>
              </a:rPr>
              <a:t>l’austérité budgétaire</a:t>
            </a:r>
            <a:endParaRPr lang="en-US" sz="2400" b="1" dirty="0">
              <a:latin typeface="+mj-lt"/>
            </a:endParaRPr>
          </a:p>
          <a:p>
            <a:pPr marL="198000" lvl="1" indent="0">
              <a:buNone/>
            </a:pPr>
            <a:endParaRPr lang="nl-NL" dirty="0" smtClean="0"/>
          </a:p>
        </p:txBody>
      </p:sp>
      <p:sp>
        <p:nvSpPr>
          <p:cNvPr id="11" name="Text Placeholder 10"/>
          <p:cNvSpPr>
            <a:spLocks noGrp="1"/>
          </p:cNvSpPr>
          <p:nvPr>
            <p:ph type="body" sz="quarter" idx="16"/>
          </p:nvPr>
        </p:nvSpPr>
        <p:spPr>
          <a:xfrm>
            <a:off x="954088" y="459100"/>
            <a:ext cx="7991474" cy="478800"/>
          </a:xfrm>
        </p:spPr>
        <p:txBody>
          <a:bodyPr>
            <a:noAutofit/>
          </a:bodyPr>
          <a:lstStyle/>
          <a:p>
            <a:r>
              <a:rPr lang="nl-NL" sz="3200" dirty="0" smtClean="0"/>
              <a:t>Le </a:t>
            </a:r>
            <a:r>
              <a:rPr lang="nl-NL" sz="3200" dirty="0" err="1" smtClean="0"/>
              <a:t>contexte</a:t>
            </a:r>
            <a:r>
              <a:rPr lang="nl-NL" sz="3200" dirty="0" smtClean="0"/>
              <a:t> de SST </a:t>
            </a:r>
            <a:r>
              <a:rPr lang="nl-NL" sz="3200" dirty="0" err="1" smtClean="0"/>
              <a:t>reste</a:t>
            </a:r>
            <a:r>
              <a:rPr lang="nl-NL" sz="3200" dirty="0" smtClean="0"/>
              <a:t> </a:t>
            </a:r>
            <a:r>
              <a:rPr lang="nl-NL" sz="3200" dirty="0" err="1" smtClean="0"/>
              <a:t>difficile</a:t>
            </a:r>
            <a:r>
              <a:rPr lang="nl-NL" sz="3200" dirty="0" smtClean="0"/>
              <a:t> dans </a:t>
            </a:r>
            <a:r>
              <a:rPr lang="nl-NL" sz="3200" dirty="0" err="1" smtClean="0"/>
              <a:t>l’UE</a:t>
            </a:r>
            <a:endParaRPr lang="nl-BE" sz="3200" dirty="0"/>
          </a:p>
        </p:txBody>
      </p:sp>
    </p:spTree>
    <p:extLst>
      <p:ext uri="{BB962C8B-B14F-4D97-AF65-F5344CB8AC3E}">
        <p14:creationId xmlns:p14="http://schemas.microsoft.com/office/powerpoint/2010/main" val="123798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17</a:t>
            </a:fld>
            <a:endParaRPr lang="nl-NL" dirty="0"/>
          </a:p>
        </p:txBody>
      </p:sp>
      <p:sp>
        <p:nvSpPr>
          <p:cNvPr id="6" name="Tijdelijke aanduiding voor tekst 5"/>
          <p:cNvSpPr>
            <a:spLocks noGrp="1"/>
          </p:cNvSpPr>
          <p:nvPr>
            <p:ph type="body" sz="quarter" idx="15"/>
          </p:nvPr>
        </p:nvSpPr>
        <p:spPr>
          <a:xfrm>
            <a:off x="954088" y="1799518"/>
            <a:ext cx="9193212" cy="2817399"/>
          </a:xfrm>
        </p:spPr>
        <p:txBody>
          <a:bodyPr/>
          <a:lstStyle/>
          <a:p>
            <a:pPr marL="285750" indent="-285750">
              <a:buFont typeface="Arial" pitchFamily="34" charset="0"/>
              <a:buChar char="•"/>
            </a:pPr>
            <a:r>
              <a:rPr lang="fr-BE" sz="2400" dirty="0">
                <a:latin typeface="+mj-lt"/>
              </a:rPr>
              <a:t>Ratio moyen coût-bénéfice des investissements en santé et sécurité au travail = 2,2 </a:t>
            </a:r>
          </a:p>
          <a:p>
            <a:pPr indent="0">
              <a:buNone/>
            </a:pPr>
            <a:r>
              <a:rPr lang="fr-BE" sz="2400" dirty="0">
                <a:latin typeface="+mj-lt"/>
              </a:rPr>
              <a:t>  </a:t>
            </a:r>
            <a:r>
              <a:rPr lang="fr-BE" sz="2400" dirty="0" smtClean="0">
                <a:latin typeface="+mj-lt"/>
              </a:rPr>
              <a:t>(</a:t>
            </a:r>
            <a:r>
              <a:rPr lang="fr-BE" sz="2400" dirty="0">
                <a:latin typeface="+mj-lt"/>
              </a:rPr>
              <a:t>AISS, 2011 ; ISSA, 2013)</a:t>
            </a:r>
          </a:p>
          <a:p>
            <a:pPr marL="285750" indent="-285750">
              <a:buFont typeface="Arial" pitchFamily="34" charset="0"/>
              <a:buChar char="•"/>
            </a:pPr>
            <a:endParaRPr lang="fr-BE" sz="2400" dirty="0">
              <a:latin typeface="+mj-lt"/>
            </a:endParaRPr>
          </a:p>
          <a:p>
            <a:pPr marL="285750" indent="-285750">
              <a:buFont typeface="Arial" pitchFamily="34" charset="0"/>
              <a:buChar char="•"/>
            </a:pPr>
            <a:r>
              <a:rPr lang="fr-FR" sz="2400" dirty="0">
                <a:latin typeface="+mj-lt"/>
              </a:rPr>
              <a:t>Les </a:t>
            </a:r>
            <a:r>
              <a:rPr lang="fr-FR" sz="2400" dirty="0">
                <a:solidFill>
                  <a:schemeClr val="tx2"/>
                </a:solidFill>
                <a:latin typeface="+mj-lt"/>
              </a:rPr>
              <a:t>politiques de prévention </a:t>
            </a:r>
            <a:r>
              <a:rPr lang="fr-FR" sz="2400" dirty="0">
                <a:latin typeface="+mj-lt"/>
              </a:rPr>
              <a:t>constituent donc un </a:t>
            </a:r>
            <a:r>
              <a:rPr lang="fr-FR" sz="2400" dirty="0">
                <a:solidFill>
                  <a:schemeClr val="tx2"/>
                </a:solidFill>
                <a:latin typeface="+mj-lt"/>
              </a:rPr>
              <a:t>domaine d’investissement très </a:t>
            </a:r>
            <a:r>
              <a:rPr lang="fr-FR" sz="2400" dirty="0" smtClean="0">
                <a:solidFill>
                  <a:schemeClr val="tx2"/>
                </a:solidFill>
                <a:latin typeface="+mj-lt"/>
              </a:rPr>
              <a:t>rentable</a:t>
            </a:r>
            <a:endParaRPr lang="en-US" sz="2400" dirty="0">
              <a:solidFill>
                <a:schemeClr val="tx2"/>
              </a:solidFill>
              <a:latin typeface="+mj-lt"/>
            </a:endParaRPr>
          </a:p>
        </p:txBody>
      </p:sp>
      <p:sp>
        <p:nvSpPr>
          <p:cNvPr id="11" name="Text Placeholder 10"/>
          <p:cNvSpPr>
            <a:spLocks noGrp="1"/>
          </p:cNvSpPr>
          <p:nvPr>
            <p:ph type="body" sz="quarter" idx="16"/>
          </p:nvPr>
        </p:nvSpPr>
        <p:spPr>
          <a:xfrm>
            <a:off x="954088" y="609600"/>
            <a:ext cx="7991474" cy="874816"/>
          </a:xfrm>
        </p:spPr>
        <p:txBody>
          <a:bodyPr>
            <a:noAutofit/>
          </a:bodyPr>
          <a:lstStyle/>
          <a:p>
            <a:r>
              <a:rPr lang="nl-NL" sz="3200" dirty="0" smtClean="0"/>
              <a:t>Le retour </a:t>
            </a:r>
            <a:r>
              <a:rPr lang="nl-NL" sz="3200" dirty="0" err="1" smtClean="0"/>
              <a:t>sur</a:t>
            </a:r>
            <a:r>
              <a:rPr lang="nl-NL" sz="3200" dirty="0" smtClean="0"/>
              <a:t> </a:t>
            </a:r>
            <a:r>
              <a:rPr lang="nl-NL" sz="3200" dirty="0" err="1" smtClean="0"/>
              <a:t>investissement</a:t>
            </a:r>
            <a:r>
              <a:rPr lang="nl-NL" sz="3200" dirty="0" smtClean="0"/>
              <a:t> des </a:t>
            </a:r>
            <a:r>
              <a:rPr lang="nl-NL" sz="3200" dirty="0" err="1" smtClean="0"/>
              <a:t>mesures</a:t>
            </a:r>
            <a:r>
              <a:rPr lang="nl-NL" sz="3200" dirty="0" smtClean="0"/>
              <a:t> de santé et </a:t>
            </a:r>
            <a:r>
              <a:rPr lang="nl-NL" sz="3200" dirty="0" err="1" smtClean="0"/>
              <a:t>sécurité</a:t>
            </a:r>
            <a:r>
              <a:rPr lang="nl-NL" sz="3200" dirty="0" smtClean="0"/>
              <a:t> </a:t>
            </a:r>
            <a:r>
              <a:rPr lang="nl-NL" sz="3200" dirty="0" err="1" smtClean="0"/>
              <a:t>est</a:t>
            </a:r>
            <a:r>
              <a:rPr lang="nl-NL" sz="3200" dirty="0" smtClean="0"/>
              <a:t> </a:t>
            </a:r>
            <a:r>
              <a:rPr lang="nl-NL" sz="3200" dirty="0" err="1" smtClean="0"/>
              <a:t>démontré</a:t>
            </a:r>
            <a:endParaRPr lang="nl-BE" sz="3200"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421061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3"/>
          </p:nvPr>
        </p:nvSpPr>
        <p:spPr>
          <a:xfrm>
            <a:off x="586801" y="1286806"/>
            <a:ext cx="5291485" cy="577620"/>
          </a:xfrm>
        </p:spPr>
        <p:txBody>
          <a:bodyPr>
            <a:noAutofit/>
          </a:bodyPr>
          <a:lstStyle/>
          <a:p>
            <a:r>
              <a:rPr lang="nl-BE" sz="1800" dirty="0" err="1">
                <a:latin typeface="Arial" pitchFamily="34" charset="0"/>
                <a:cs typeface="Arial" pitchFamily="34" charset="0"/>
              </a:rPr>
              <a:t>Médecins</a:t>
            </a:r>
            <a:r>
              <a:rPr lang="nl-BE" sz="1800" dirty="0">
                <a:latin typeface="Arial" pitchFamily="34" charset="0"/>
                <a:cs typeface="Arial" pitchFamily="34" charset="0"/>
              </a:rPr>
              <a:t> du </a:t>
            </a:r>
            <a:r>
              <a:rPr lang="nl-BE" sz="1800" dirty="0" err="1">
                <a:latin typeface="Arial" pitchFamily="34" charset="0"/>
                <a:cs typeface="Arial" pitchFamily="34" charset="0"/>
              </a:rPr>
              <a:t>travail</a:t>
            </a:r>
            <a:r>
              <a:rPr lang="nl-BE" sz="1800" dirty="0">
                <a:latin typeface="Arial" pitchFamily="34" charset="0"/>
                <a:cs typeface="Arial" pitchFamily="34" charset="0"/>
              </a:rPr>
              <a:t> spécialistes </a:t>
            </a:r>
            <a:r>
              <a:rPr lang="nl-BE" sz="1800" dirty="0" err="1">
                <a:latin typeface="Arial" pitchFamily="34" charset="0"/>
                <a:cs typeface="Arial" pitchFamily="34" charset="0"/>
              </a:rPr>
              <a:t>ou</a:t>
            </a:r>
            <a:r>
              <a:rPr lang="nl-BE" sz="1800" dirty="0">
                <a:latin typeface="Arial" pitchFamily="34" charset="0"/>
                <a:cs typeface="Arial" pitchFamily="34" charset="0"/>
              </a:rPr>
              <a:t> </a:t>
            </a:r>
            <a:r>
              <a:rPr lang="nl-BE" sz="1800" dirty="0" err="1">
                <a:latin typeface="Arial" pitchFamily="34" charset="0"/>
                <a:cs typeface="Arial" pitchFamily="34" charset="0"/>
              </a:rPr>
              <a:t>donnant</a:t>
            </a:r>
            <a:r>
              <a:rPr lang="nl-BE" sz="1800" dirty="0">
                <a:latin typeface="Arial" pitchFamily="34" charset="0"/>
                <a:cs typeface="Arial" pitchFamily="34" charset="0"/>
              </a:rPr>
              <a:t> des services de santé au </a:t>
            </a:r>
            <a:r>
              <a:rPr lang="nl-BE" sz="1800" dirty="0" err="1">
                <a:latin typeface="Arial" pitchFamily="34" charset="0"/>
                <a:cs typeface="Arial" pitchFamily="34" charset="0"/>
              </a:rPr>
              <a:t>travail</a:t>
            </a:r>
            <a:r>
              <a:rPr lang="nl-BE" sz="1800" dirty="0">
                <a:latin typeface="Arial" pitchFamily="34" charset="0"/>
                <a:cs typeface="Arial" pitchFamily="34" charset="0"/>
              </a:rPr>
              <a:t> /100.000 </a:t>
            </a:r>
            <a:r>
              <a:rPr lang="nl-BE" sz="1800" dirty="0" err="1">
                <a:latin typeface="Arial" pitchFamily="34" charset="0"/>
                <a:cs typeface="Arial" pitchFamily="34" charset="0"/>
              </a:rPr>
              <a:t>travailleurs</a:t>
            </a:r>
            <a:endParaRPr lang="en-US" sz="1800" dirty="0">
              <a:latin typeface="Arial" pitchFamily="34" charset="0"/>
              <a:cs typeface="Arial" pitchFamily="34" charset="0"/>
            </a:endParaRPr>
          </a:p>
        </p:txBody>
      </p:sp>
      <p:sp>
        <p:nvSpPr>
          <p:cNvPr id="7" name="Tijdelijke aanduiding voor tekst 6"/>
          <p:cNvSpPr>
            <a:spLocks noGrp="1"/>
          </p:cNvSpPr>
          <p:nvPr>
            <p:ph type="body" sz="quarter" idx="15"/>
          </p:nvPr>
        </p:nvSpPr>
        <p:spPr>
          <a:xfrm>
            <a:off x="586802" y="1980444"/>
            <a:ext cx="5065854" cy="3889208"/>
          </a:xfrm>
        </p:spPr>
        <p:txBody>
          <a:bodyPr/>
          <a:lstStyle/>
          <a:p>
            <a:r>
              <a:rPr lang="nl-NL" sz="2400" b="1" dirty="0" err="1" smtClean="0">
                <a:latin typeface="+mj-lt"/>
              </a:rPr>
              <a:t>Pénurie</a:t>
            </a:r>
            <a:r>
              <a:rPr lang="nl-NL" sz="2400" b="1" dirty="0" smtClean="0">
                <a:latin typeface="+mj-lt"/>
              </a:rPr>
              <a:t> de </a:t>
            </a:r>
            <a:r>
              <a:rPr lang="nl-NL" sz="2400" b="1" dirty="0" err="1" smtClean="0">
                <a:latin typeface="+mj-lt"/>
              </a:rPr>
              <a:t>médecins</a:t>
            </a:r>
            <a:r>
              <a:rPr lang="nl-NL" sz="2400" b="1" dirty="0" smtClean="0">
                <a:latin typeface="+mj-lt"/>
              </a:rPr>
              <a:t> du </a:t>
            </a:r>
            <a:r>
              <a:rPr lang="nl-NL" sz="2400" b="1" dirty="0" err="1" smtClean="0">
                <a:latin typeface="+mj-lt"/>
              </a:rPr>
              <a:t>travail</a:t>
            </a:r>
            <a:endParaRPr lang="nl-NL" sz="2400" b="1" dirty="0" smtClean="0">
              <a:latin typeface="+mj-lt"/>
            </a:endParaRPr>
          </a:p>
          <a:p>
            <a:pPr>
              <a:spcAft>
                <a:spcPts val="600"/>
              </a:spcAft>
            </a:pPr>
            <a:r>
              <a:rPr lang="nl-NL" sz="2600" dirty="0" smtClean="0">
                <a:latin typeface="+mj-lt"/>
              </a:rPr>
              <a:t>Age </a:t>
            </a:r>
            <a:r>
              <a:rPr lang="nl-NL" sz="2600" dirty="0" err="1" smtClean="0">
                <a:latin typeface="+mj-lt"/>
              </a:rPr>
              <a:t>moyen</a:t>
            </a:r>
            <a:r>
              <a:rPr lang="nl-NL" sz="2600" dirty="0" smtClean="0">
                <a:latin typeface="+mj-lt"/>
              </a:rPr>
              <a:t> 55 </a:t>
            </a:r>
            <a:r>
              <a:rPr lang="nl-NL" sz="2600" dirty="0" err="1" smtClean="0">
                <a:latin typeface="+mj-lt"/>
              </a:rPr>
              <a:t>ans</a:t>
            </a:r>
            <a:r>
              <a:rPr lang="nl-NL" sz="2600" dirty="0" smtClean="0">
                <a:latin typeface="+mj-lt"/>
              </a:rPr>
              <a:t> </a:t>
            </a:r>
          </a:p>
          <a:p>
            <a:r>
              <a:rPr lang="nl-NL" sz="2600" dirty="0" smtClean="0">
                <a:latin typeface="+mj-lt"/>
              </a:rPr>
              <a:t>Directive 89/CEE</a:t>
            </a:r>
          </a:p>
          <a:p>
            <a:pPr lvl="1">
              <a:spcBef>
                <a:spcPts val="0"/>
              </a:spcBef>
            </a:pPr>
            <a:r>
              <a:rPr lang="fr-FR" sz="2400" dirty="0">
                <a:latin typeface="+mj-lt"/>
              </a:rPr>
              <a:t>Pays responsable de </a:t>
            </a:r>
            <a:r>
              <a:rPr lang="fr-FR" sz="2400" dirty="0" smtClean="0">
                <a:latin typeface="+mj-lt"/>
              </a:rPr>
              <a:t>organisation, capacité, aptitude</a:t>
            </a:r>
            <a:r>
              <a:rPr lang="fr-FR" sz="2400" dirty="0">
                <a:latin typeface="+mj-lt"/>
              </a:rPr>
              <a:t>, nombre </a:t>
            </a:r>
          </a:p>
          <a:p>
            <a:pPr lvl="1">
              <a:spcBef>
                <a:spcPts val="0"/>
              </a:spcBef>
              <a:spcAft>
                <a:spcPts val="600"/>
              </a:spcAft>
            </a:pPr>
            <a:r>
              <a:rPr lang="fr-FR" sz="2400" dirty="0" err="1" smtClean="0">
                <a:latin typeface="+mj-lt"/>
              </a:rPr>
              <a:t>Méd</a:t>
            </a:r>
            <a:r>
              <a:rPr lang="fr-FR" sz="2400" dirty="0" smtClean="0">
                <a:latin typeface="+mj-lt"/>
              </a:rPr>
              <a:t> </a:t>
            </a:r>
            <a:r>
              <a:rPr lang="fr-FR" sz="2400" dirty="0" err="1" smtClean="0">
                <a:latin typeface="+mj-lt"/>
              </a:rPr>
              <a:t>Trav</a:t>
            </a:r>
            <a:r>
              <a:rPr lang="fr-FR" sz="2400" dirty="0" smtClean="0">
                <a:latin typeface="+mj-lt"/>
              </a:rPr>
              <a:t> </a:t>
            </a:r>
            <a:r>
              <a:rPr lang="fr-FR" sz="2400" dirty="0">
                <a:latin typeface="+mj-lt"/>
              </a:rPr>
              <a:t>pas prévu </a:t>
            </a:r>
            <a:r>
              <a:rPr lang="fr-FR" sz="2400" dirty="0" smtClean="0">
                <a:latin typeface="+mj-lt"/>
              </a:rPr>
              <a:t>explicitement dans SEPPT</a:t>
            </a:r>
            <a:endParaRPr lang="nl-NL" sz="2400" dirty="0">
              <a:latin typeface="+mj-lt"/>
            </a:endParaRPr>
          </a:p>
          <a:p>
            <a:pPr>
              <a:spcAft>
                <a:spcPts val="600"/>
              </a:spcAft>
            </a:pPr>
            <a:r>
              <a:rPr lang="fr-FR" sz="2600" b="1" dirty="0">
                <a:latin typeface="+mj-lt"/>
              </a:rPr>
              <a:t>Formation </a:t>
            </a:r>
            <a:r>
              <a:rPr lang="fr-FR" sz="2600" b="1" dirty="0" smtClean="0">
                <a:latin typeface="+mj-lt"/>
              </a:rPr>
              <a:t>4 </a:t>
            </a:r>
            <a:r>
              <a:rPr lang="fr-FR" sz="2600" b="1" dirty="0">
                <a:latin typeface="+mj-lt"/>
              </a:rPr>
              <a:t>ans </a:t>
            </a:r>
            <a:r>
              <a:rPr lang="fr-FR" sz="2600" dirty="0">
                <a:latin typeface="+mj-lt"/>
              </a:rPr>
              <a:t>(</a:t>
            </a:r>
            <a:r>
              <a:rPr lang="fr-FR" sz="2600" dirty="0" err="1">
                <a:latin typeface="+mj-lt"/>
              </a:rPr>
              <a:t>Dir</a:t>
            </a:r>
            <a:r>
              <a:rPr lang="fr-FR" sz="2600" dirty="0">
                <a:latin typeface="+mj-lt"/>
              </a:rPr>
              <a:t> </a:t>
            </a:r>
            <a:r>
              <a:rPr lang="fr-FR" sz="2600" dirty="0" smtClean="0">
                <a:latin typeface="+mj-lt"/>
              </a:rPr>
              <a:t>2005/CEE)</a:t>
            </a:r>
            <a:endParaRPr lang="fr-FR" sz="2600" dirty="0">
              <a:latin typeface="+mj-lt"/>
            </a:endParaRPr>
          </a:p>
          <a:p>
            <a:pPr>
              <a:spcAft>
                <a:spcPts val="600"/>
              </a:spcAft>
            </a:pPr>
            <a:r>
              <a:rPr lang="fr-FR" sz="2600" b="1" dirty="0">
                <a:latin typeface="+mj-lt"/>
              </a:rPr>
              <a:t>Organisation et activités </a:t>
            </a:r>
            <a:r>
              <a:rPr lang="fr-FR" sz="2600" b="1" dirty="0" smtClean="0">
                <a:latin typeface="+mj-lt"/>
              </a:rPr>
              <a:t>variables</a:t>
            </a:r>
          </a:p>
        </p:txBody>
      </p:sp>
      <p:sp>
        <p:nvSpPr>
          <p:cNvPr id="15" name="Text Placeholder 14"/>
          <p:cNvSpPr>
            <a:spLocks noGrp="1"/>
          </p:cNvSpPr>
          <p:nvPr>
            <p:ph type="body" sz="quarter" idx="17"/>
          </p:nvPr>
        </p:nvSpPr>
        <p:spPr>
          <a:xfrm>
            <a:off x="586801" y="427978"/>
            <a:ext cx="4597200" cy="478800"/>
          </a:xfrm>
        </p:spPr>
        <p:txBody>
          <a:bodyPr>
            <a:noAutofit/>
          </a:bodyPr>
          <a:lstStyle/>
          <a:p>
            <a:r>
              <a:rPr lang="nl-NL" sz="3200" dirty="0" err="1" smtClean="0"/>
              <a:t>Médecins</a:t>
            </a:r>
            <a:r>
              <a:rPr lang="nl-NL" sz="3200" dirty="0" smtClean="0"/>
              <a:t> du </a:t>
            </a:r>
            <a:r>
              <a:rPr lang="nl-NL" sz="3200" dirty="0" err="1" smtClean="0"/>
              <a:t>travail</a:t>
            </a:r>
            <a:endParaRPr lang="nl-BE" sz="3200"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748" y="681919"/>
            <a:ext cx="4609889" cy="416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39" y="4939669"/>
            <a:ext cx="923824" cy="9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222569" y="4944434"/>
            <a:ext cx="2376264" cy="276999"/>
          </a:xfrm>
          <a:prstGeom prst="rect">
            <a:avLst/>
          </a:prstGeom>
          <a:noFill/>
        </p:spPr>
        <p:txBody>
          <a:bodyPr wrap="square" rtlCol="0">
            <a:spAutoFit/>
          </a:bodyPr>
          <a:lstStyle/>
          <a:p>
            <a:r>
              <a:rPr lang="fr-BE" sz="1200" dirty="0"/>
              <a:t>Source: ETUI, </a:t>
            </a:r>
            <a:r>
              <a:rPr lang="fr-BE" sz="1200" dirty="0" err="1"/>
              <a:t>Hesamag</a:t>
            </a:r>
            <a:r>
              <a:rPr lang="fr-BE" sz="1200" dirty="0"/>
              <a:t> nr 10, 2014</a:t>
            </a:r>
            <a:endParaRPr lang="en-US" sz="1200" dirty="0"/>
          </a:p>
        </p:txBody>
      </p:sp>
      <p:sp>
        <p:nvSpPr>
          <p:cNvPr id="17" name="Tijdelijke aanduiding voor voettekst 3"/>
          <p:cNvSpPr>
            <a:spLocks noGrp="1"/>
          </p:cNvSpPr>
          <p:nvPr>
            <p:ph type="ftr" sz="quarter" idx="11"/>
          </p:nvPr>
        </p:nvSpPr>
        <p:spPr>
          <a:xfrm>
            <a:off x="586800" y="5472902"/>
            <a:ext cx="4838414" cy="200966"/>
          </a:xfrm>
        </p:spPr>
        <p:txBody>
          <a:bodyPr/>
          <a:lstStyle/>
          <a:p>
            <a:r>
              <a:rPr lang="nl-NL" dirty="0" smtClean="0"/>
              <a:t>R</a:t>
            </a:r>
            <a:endParaRPr lang="nl-NL" dirty="0"/>
          </a:p>
        </p:txBody>
      </p:sp>
    </p:spTree>
    <p:extLst>
      <p:ext uri="{BB962C8B-B14F-4D97-AF65-F5344CB8AC3E}">
        <p14:creationId xmlns:p14="http://schemas.microsoft.com/office/powerpoint/2010/main" val="1574665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19</a:t>
            </a:fld>
            <a:endParaRPr lang="nl-NL" dirty="0"/>
          </a:p>
        </p:txBody>
      </p:sp>
      <p:sp>
        <p:nvSpPr>
          <p:cNvPr id="6" name="Tijdelijke aanduiding voor tekst 5"/>
          <p:cNvSpPr>
            <a:spLocks noGrp="1"/>
          </p:cNvSpPr>
          <p:nvPr>
            <p:ph type="body" sz="quarter" idx="15"/>
          </p:nvPr>
        </p:nvSpPr>
        <p:spPr>
          <a:xfrm>
            <a:off x="586801" y="1396999"/>
            <a:ext cx="9890699" cy="4276867"/>
          </a:xfrm>
        </p:spPr>
        <p:txBody>
          <a:bodyPr/>
          <a:lstStyle/>
          <a:p>
            <a:pPr>
              <a:spcAft>
                <a:spcPts val="1200"/>
              </a:spcAft>
            </a:pPr>
            <a:r>
              <a:rPr lang="fr-FR" sz="2400" dirty="0">
                <a:latin typeface="+mj-lt"/>
              </a:rPr>
              <a:t>Peu d’études consacrées aux consultations de </a:t>
            </a:r>
            <a:r>
              <a:rPr lang="fr-FR" sz="2400" dirty="0" smtClean="0">
                <a:latin typeface="+mj-lt"/>
              </a:rPr>
              <a:t>Médecine du travail</a:t>
            </a:r>
          </a:p>
          <a:p>
            <a:pPr>
              <a:spcAft>
                <a:spcPts val="1800"/>
              </a:spcAft>
            </a:pPr>
            <a:r>
              <a:rPr lang="fr-FR" sz="2400" dirty="0" smtClean="0">
                <a:latin typeface="+mj-lt"/>
              </a:rPr>
              <a:t>Trop </a:t>
            </a:r>
            <a:r>
              <a:rPr lang="fr-FR" sz="2400" dirty="0">
                <a:latin typeface="+mj-lt"/>
              </a:rPr>
              <a:t>d’ importance donnée aux évaluations de santé périodiques au détriment de la prévention des </a:t>
            </a:r>
            <a:r>
              <a:rPr lang="fr-FR" sz="2400" dirty="0" smtClean="0">
                <a:latin typeface="+mj-lt"/>
              </a:rPr>
              <a:t>risques</a:t>
            </a:r>
          </a:p>
          <a:p>
            <a:pPr marL="0" indent="0">
              <a:buNone/>
            </a:pPr>
            <a:r>
              <a:rPr lang="fr-FR" sz="2400" b="1" dirty="0" smtClean="0">
                <a:latin typeface="+mj-lt"/>
              </a:rPr>
              <a:t>Le </a:t>
            </a:r>
            <a:r>
              <a:rPr lang="fr-FR" sz="2400" b="1" dirty="0">
                <a:latin typeface="+mj-lt"/>
              </a:rPr>
              <a:t>tabou de </a:t>
            </a:r>
            <a:r>
              <a:rPr lang="fr-FR" sz="2400" b="1" dirty="0" smtClean="0">
                <a:latin typeface="+mj-lt"/>
              </a:rPr>
              <a:t>l’aptitude</a:t>
            </a:r>
          </a:p>
          <a:p>
            <a:pPr>
              <a:spcAft>
                <a:spcPts val="600"/>
              </a:spcAft>
            </a:pPr>
            <a:r>
              <a:rPr lang="fr-FR" sz="2400" dirty="0" smtClean="0">
                <a:latin typeface="+mj-lt"/>
              </a:rPr>
              <a:t>Décision </a:t>
            </a:r>
            <a:r>
              <a:rPr lang="fr-FR" sz="2400" dirty="0">
                <a:latin typeface="+mj-lt"/>
              </a:rPr>
              <a:t>d’aptitude </a:t>
            </a:r>
            <a:r>
              <a:rPr lang="fr-FR" sz="2400" b="1" dirty="0">
                <a:latin typeface="+mj-lt"/>
              </a:rPr>
              <a:t>ne figure pas dans la directive cadre </a:t>
            </a:r>
            <a:r>
              <a:rPr lang="fr-FR" sz="2400" b="1" dirty="0" smtClean="0">
                <a:latin typeface="+mj-lt"/>
              </a:rPr>
              <a:t>89</a:t>
            </a:r>
            <a:r>
              <a:rPr lang="fr-FR" sz="2400" dirty="0" smtClean="0">
                <a:latin typeface="+mj-lt"/>
              </a:rPr>
              <a:t>/CEE </a:t>
            </a:r>
            <a:r>
              <a:rPr lang="fr-FR" sz="2400" dirty="0">
                <a:latin typeface="+mj-lt"/>
              </a:rPr>
              <a:t>SST</a:t>
            </a:r>
          </a:p>
          <a:p>
            <a:pPr>
              <a:spcAft>
                <a:spcPts val="600"/>
              </a:spcAft>
            </a:pPr>
            <a:r>
              <a:rPr lang="fr-FR" sz="2400" dirty="0">
                <a:latin typeface="+mj-lt"/>
              </a:rPr>
              <a:t>Apte à être exposé: « Pas de contre-indication à l’exposition à l’amiante» !!! </a:t>
            </a:r>
          </a:p>
          <a:p>
            <a:r>
              <a:rPr lang="fr-FR" sz="2400" dirty="0">
                <a:latin typeface="+mj-lt"/>
              </a:rPr>
              <a:t>Note stratégique du futur de la </a:t>
            </a:r>
            <a:r>
              <a:rPr lang="fr-FR" sz="2400" dirty="0" err="1" smtClean="0">
                <a:latin typeface="+mj-lt"/>
              </a:rPr>
              <a:t>Méd</a:t>
            </a:r>
            <a:r>
              <a:rPr lang="fr-FR" sz="2400" dirty="0" smtClean="0">
                <a:latin typeface="+mj-lt"/>
              </a:rPr>
              <a:t> du Travail  en </a:t>
            </a:r>
            <a:r>
              <a:rPr lang="fr-FR" sz="2400" dirty="0">
                <a:latin typeface="+mj-lt"/>
              </a:rPr>
              <a:t>Belgique, 2012: </a:t>
            </a:r>
          </a:p>
          <a:p>
            <a:pPr lvl="2"/>
            <a:r>
              <a:rPr lang="fr-FR" sz="2400" dirty="0">
                <a:latin typeface="+mj-lt"/>
              </a:rPr>
              <a:t>pour </a:t>
            </a:r>
            <a:r>
              <a:rPr lang="fr-FR" sz="2400" b="1" dirty="0">
                <a:latin typeface="+mj-lt"/>
              </a:rPr>
              <a:t>l’adaptation de la FES </a:t>
            </a:r>
          </a:p>
          <a:p>
            <a:pPr lvl="2"/>
            <a:r>
              <a:rPr lang="fr-FR" sz="2400" dirty="0">
                <a:latin typeface="+mj-lt"/>
              </a:rPr>
              <a:t>pour </a:t>
            </a:r>
            <a:r>
              <a:rPr lang="fr-FR" sz="2400" b="1" dirty="0">
                <a:latin typeface="+mj-lt"/>
              </a:rPr>
              <a:t>la suppression du terme « aptitude </a:t>
            </a:r>
            <a:r>
              <a:rPr lang="fr-FR" sz="2400" b="1" dirty="0" smtClean="0">
                <a:latin typeface="+mj-lt"/>
              </a:rPr>
              <a:t>»</a:t>
            </a:r>
            <a:endParaRPr lang="nl-NL" sz="2400" dirty="0" smtClean="0"/>
          </a:p>
        </p:txBody>
      </p:sp>
      <p:sp>
        <p:nvSpPr>
          <p:cNvPr id="11" name="Text Placeholder 10"/>
          <p:cNvSpPr>
            <a:spLocks noGrp="1"/>
          </p:cNvSpPr>
          <p:nvPr>
            <p:ph type="body" sz="quarter" idx="16"/>
          </p:nvPr>
        </p:nvSpPr>
        <p:spPr>
          <a:xfrm>
            <a:off x="586801" y="281550"/>
            <a:ext cx="9611299" cy="946644"/>
          </a:xfrm>
        </p:spPr>
        <p:txBody>
          <a:bodyPr>
            <a:noAutofit/>
          </a:bodyPr>
          <a:lstStyle/>
          <a:p>
            <a:r>
              <a:rPr lang="fr-FR" sz="3200" dirty="0" smtClean="0"/>
              <a:t>Question </a:t>
            </a:r>
            <a:r>
              <a:rPr lang="fr-FR" sz="3200" dirty="0"/>
              <a:t>de l’utilité des examens </a:t>
            </a:r>
            <a:r>
              <a:rPr lang="fr-FR" sz="3200" dirty="0" smtClean="0"/>
              <a:t>médicaux d’embauche </a:t>
            </a:r>
            <a:r>
              <a:rPr lang="fr-FR" sz="3200" dirty="0"/>
              <a:t>et périodique</a:t>
            </a:r>
            <a:endParaRPr lang="nl-BE" sz="3200" dirty="0"/>
          </a:p>
        </p:txBody>
      </p:sp>
    </p:spTree>
    <p:extLst>
      <p:ext uri="{BB962C8B-B14F-4D97-AF65-F5344CB8AC3E}">
        <p14:creationId xmlns:p14="http://schemas.microsoft.com/office/powerpoint/2010/main" val="223511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27417" y="880910"/>
            <a:ext cx="6049900" cy="395332"/>
          </a:xfrm>
        </p:spPr>
        <p:txBody>
          <a:bodyPr>
            <a:normAutofit/>
          </a:bodyPr>
          <a:lstStyle/>
          <a:p>
            <a:r>
              <a:rPr lang="nl-NL" sz="2400" dirty="0" smtClean="0"/>
              <a:t>Agenda</a:t>
            </a:r>
            <a:endParaRPr lang="nl-NL" sz="2400" dirty="0"/>
          </a:p>
        </p:txBody>
      </p:sp>
      <p:sp>
        <p:nvSpPr>
          <p:cNvPr id="3" name="Tijdelijke aanduiding voor inhoud 2"/>
          <p:cNvSpPr>
            <a:spLocks noGrp="1"/>
          </p:cNvSpPr>
          <p:nvPr>
            <p:ph idx="1"/>
          </p:nvPr>
        </p:nvSpPr>
        <p:spPr>
          <a:xfrm>
            <a:off x="3827417" y="1456306"/>
            <a:ext cx="6315683" cy="4235631"/>
          </a:xfrm>
        </p:spPr>
        <p:txBody>
          <a:bodyPr/>
          <a:lstStyle/>
          <a:p>
            <a:pPr>
              <a:spcAft>
                <a:spcPts val="600"/>
              </a:spcAft>
            </a:pPr>
            <a:r>
              <a:rPr lang="nl-NL" sz="2300" dirty="0" err="1"/>
              <a:t>Raisons</a:t>
            </a:r>
            <a:r>
              <a:rPr lang="nl-NL" sz="2300" dirty="0"/>
              <a:t>, </a:t>
            </a:r>
            <a:r>
              <a:rPr lang="nl-NL" sz="2300" dirty="0" err="1"/>
              <a:t>hypothèses</a:t>
            </a:r>
            <a:r>
              <a:rPr lang="nl-NL" sz="2300" dirty="0"/>
              <a:t> et méthodologie</a:t>
            </a:r>
          </a:p>
          <a:p>
            <a:pPr>
              <a:spcAft>
                <a:spcPts val="600"/>
              </a:spcAft>
            </a:pPr>
            <a:r>
              <a:rPr lang="fr-FR" sz="2300" dirty="0"/>
              <a:t>Résultat de l’enquête auprès des médecins du travail</a:t>
            </a:r>
          </a:p>
          <a:p>
            <a:pPr>
              <a:spcAft>
                <a:spcPts val="600"/>
              </a:spcAft>
            </a:pPr>
            <a:r>
              <a:rPr lang="fr-FR" sz="2300" dirty="0" smtClean="0"/>
              <a:t>Contexte actuel des systèmes de santé et sécurité au travail en Europe</a:t>
            </a:r>
            <a:endParaRPr lang="fr-FR" sz="2300" dirty="0"/>
          </a:p>
          <a:p>
            <a:pPr>
              <a:spcAft>
                <a:spcPts val="600"/>
              </a:spcAft>
            </a:pPr>
            <a:r>
              <a:rPr lang="fr-BE" sz="2300" dirty="0"/>
              <a:t>Comparaison des politiques de retour au travail des travailleurs en incapacité de travail en Europe</a:t>
            </a:r>
          </a:p>
          <a:p>
            <a:pPr>
              <a:spcAft>
                <a:spcPts val="600"/>
              </a:spcAft>
            </a:pPr>
            <a:r>
              <a:rPr lang="nl-NL" sz="2300" dirty="0" err="1"/>
              <a:t>Leçons</a:t>
            </a:r>
            <a:r>
              <a:rPr lang="nl-NL" sz="2300" dirty="0"/>
              <a:t> et </a:t>
            </a:r>
            <a:r>
              <a:rPr lang="nl-NL" sz="2300" dirty="0" err="1" smtClean="0"/>
              <a:t>recommandations</a:t>
            </a:r>
            <a:endParaRPr lang="nl-NL" dirty="0"/>
          </a:p>
        </p:txBody>
      </p:sp>
      <p:sp>
        <p:nvSpPr>
          <p:cNvPr id="4" name="Tijdelijke aanduiding voor voettekst 3"/>
          <p:cNvSpPr>
            <a:spLocks noGrp="1"/>
          </p:cNvSpPr>
          <p:nvPr>
            <p:ph type="ftr" sz="quarter" idx="11"/>
          </p:nvPr>
        </p:nvSpPr>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
        <p:nvSpPr>
          <p:cNvPr id="5" name="Tijdelijke aanduiding voor dianummer 4"/>
          <p:cNvSpPr>
            <a:spLocks noGrp="1"/>
          </p:cNvSpPr>
          <p:nvPr>
            <p:ph type="sldNum" sz="quarter" idx="12"/>
          </p:nvPr>
        </p:nvSpPr>
        <p:spPr/>
        <p:txBody>
          <a:bodyPr/>
          <a:lstStyle/>
          <a:p>
            <a:fld id="{0A279D6C-A5E5-844A-ABD0-7E6D8CBC6A7F}" type="slidenum">
              <a:rPr lang="nl-NL" smtClean="0"/>
              <a:pPr/>
              <a:t>2</a:t>
            </a:fld>
            <a:endParaRPr lang="nl-NL" dirty="0"/>
          </a:p>
        </p:txBody>
      </p:sp>
    </p:spTree>
    <p:extLst>
      <p:ext uri="{BB962C8B-B14F-4D97-AF65-F5344CB8AC3E}">
        <p14:creationId xmlns:p14="http://schemas.microsoft.com/office/powerpoint/2010/main" val="275296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A279D6C-A5E5-844A-ABD0-7E6D8CBC6A7F}" type="slidenum">
              <a:rPr lang="nl-NL" smtClean="0"/>
              <a:pPr/>
              <a:t>20</a:t>
            </a:fld>
            <a:endParaRPr lang="nl-NL" dirty="0"/>
          </a:p>
        </p:txBody>
      </p:sp>
      <p:sp>
        <p:nvSpPr>
          <p:cNvPr id="6" name="Tijdelijke aanduiding voor tekst 5"/>
          <p:cNvSpPr>
            <a:spLocks noGrp="1"/>
          </p:cNvSpPr>
          <p:nvPr>
            <p:ph type="body" sz="quarter" idx="13"/>
          </p:nvPr>
        </p:nvSpPr>
        <p:spPr/>
        <p:txBody>
          <a:bodyPr/>
          <a:lstStyle/>
          <a:p>
            <a:r>
              <a:rPr lang="nl-NL" dirty="0"/>
              <a:t>4</a:t>
            </a:r>
          </a:p>
        </p:txBody>
      </p:sp>
      <p:sp>
        <p:nvSpPr>
          <p:cNvPr id="11" name="Text Placeholder 10"/>
          <p:cNvSpPr>
            <a:spLocks noGrp="1"/>
          </p:cNvSpPr>
          <p:nvPr>
            <p:ph type="body" sz="quarter" idx="16"/>
          </p:nvPr>
        </p:nvSpPr>
        <p:spPr/>
        <p:txBody>
          <a:bodyPr anchor="ctr">
            <a:normAutofit fontScale="77500" lnSpcReduction="20000"/>
          </a:bodyPr>
          <a:lstStyle/>
          <a:p>
            <a:r>
              <a:rPr lang="fr-FR" dirty="0"/>
              <a:t>Comparaison des politiques de retour au travail des travailleurs en incapacité de travail en Europe</a:t>
            </a:r>
            <a:endParaRPr lang="nl-BE"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90956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21</a:t>
            </a:fld>
            <a:endParaRPr lang="nl-NL" dirty="0"/>
          </a:p>
        </p:txBody>
      </p:sp>
      <p:sp>
        <p:nvSpPr>
          <p:cNvPr id="6" name="Tijdelijke aanduiding voor tekst 5"/>
          <p:cNvSpPr>
            <a:spLocks noGrp="1"/>
          </p:cNvSpPr>
          <p:nvPr>
            <p:ph type="body" sz="quarter" idx="15"/>
          </p:nvPr>
        </p:nvSpPr>
        <p:spPr>
          <a:xfrm>
            <a:off x="954088" y="1328716"/>
            <a:ext cx="9256712" cy="4475184"/>
          </a:xfrm>
        </p:spPr>
        <p:txBody>
          <a:bodyPr/>
          <a:lstStyle/>
          <a:p>
            <a:pPr marL="0" lvl="1" indent="0">
              <a:spcAft>
                <a:spcPts val="1200"/>
              </a:spcAft>
              <a:buNone/>
            </a:pPr>
            <a:r>
              <a:rPr lang="fr-FR" sz="2400" dirty="0" smtClean="0">
                <a:latin typeface="+mj-lt"/>
              </a:rPr>
              <a:t>Groupe </a:t>
            </a:r>
            <a:r>
              <a:rPr lang="fr-FR" sz="2400" dirty="0">
                <a:latin typeface="+mj-lt"/>
              </a:rPr>
              <a:t>1 avec un </a:t>
            </a:r>
            <a:r>
              <a:rPr lang="fr-FR" sz="2400" b="1" dirty="0">
                <a:solidFill>
                  <a:schemeClr val="tx2"/>
                </a:solidFill>
                <a:latin typeface="+mj-lt"/>
              </a:rPr>
              <a:t>cadre complet </a:t>
            </a:r>
            <a:r>
              <a:rPr lang="fr-FR" sz="2400" dirty="0">
                <a:latin typeface="+mj-lt"/>
              </a:rPr>
              <a:t>= DE, FI, SW, NL, NO, </a:t>
            </a:r>
            <a:r>
              <a:rPr lang="fr-FR" sz="2400" dirty="0" smtClean="0">
                <a:latin typeface="+mj-lt"/>
              </a:rPr>
              <a:t>AT</a:t>
            </a:r>
          </a:p>
          <a:p>
            <a:pPr marL="0" indent="0">
              <a:buNone/>
            </a:pPr>
            <a:r>
              <a:rPr lang="fr-FR" sz="2400" b="1" dirty="0" smtClean="0">
                <a:latin typeface="+mj-lt"/>
              </a:rPr>
              <a:t>Point </a:t>
            </a:r>
            <a:r>
              <a:rPr lang="fr-FR" sz="2400" b="1" dirty="0">
                <a:latin typeface="+mj-lt"/>
              </a:rPr>
              <a:t>clés (cadre complet)</a:t>
            </a:r>
          </a:p>
          <a:p>
            <a:pPr marL="180900" lvl="1" indent="-342900">
              <a:spcBef>
                <a:spcPts val="0"/>
              </a:spcBef>
              <a:buFont typeface="Arial" pitchFamily="34" charset="0"/>
              <a:buChar char="•"/>
            </a:pPr>
            <a:r>
              <a:rPr lang="fr-FR" sz="2400" dirty="0">
                <a:latin typeface="+mj-lt"/>
              </a:rPr>
              <a:t>Philosophie </a:t>
            </a:r>
          </a:p>
          <a:p>
            <a:pPr lvl="2">
              <a:spcAft>
                <a:spcPts val="600"/>
              </a:spcAft>
            </a:pPr>
            <a:r>
              <a:rPr lang="fr-FR" sz="2400" b="1" dirty="0">
                <a:solidFill>
                  <a:schemeClr val="tx2"/>
                </a:solidFill>
                <a:latin typeface="+mj-lt"/>
              </a:rPr>
              <a:t>Le retour au travail est un élément de la réhabilitation</a:t>
            </a:r>
          </a:p>
          <a:p>
            <a:pPr lvl="2">
              <a:spcAft>
                <a:spcPts val="1800"/>
              </a:spcAft>
            </a:pPr>
            <a:r>
              <a:rPr lang="fr-FR" sz="2400" dirty="0">
                <a:latin typeface="+mj-lt"/>
              </a:rPr>
              <a:t>Centrage sur les capacités restantes</a:t>
            </a:r>
          </a:p>
          <a:p>
            <a:pPr marL="342900" lvl="1" indent="-342900">
              <a:spcBef>
                <a:spcPts val="0"/>
              </a:spcBef>
              <a:spcAft>
                <a:spcPts val="600"/>
              </a:spcAft>
              <a:buFont typeface="Arial" pitchFamily="34" charset="0"/>
              <a:buChar char="•"/>
            </a:pPr>
            <a:r>
              <a:rPr lang="fr-FR" sz="2400" b="1" dirty="0" smtClean="0">
                <a:solidFill>
                  <a:schemeClr val="tx2"/>
                </a:solidFill>
                <a:latin typeface="+mj-lt"/>
              </a:rPr>
              <a:t>Intervention </a:t>
            </a:r>
            <a:r>
              <a:rPr lang="fr-FR" sz="2400" b="1" dirty="0">
                <a:solidFill>
                  <a:schemeClr val="tx2"/>
                </a:solidFill>
                <a:latin typeface="+mj-lt"/>
              </a:rPr>
              <a:t>précoce </a:t>
            </a:r>
            <a:r>
              <a:rPr lang="fr-FR" sz="2400" dirty="0">
                <a:latin typeface="+mj-lt"/>
              </a:rPr>
              <a:t>(4 semaines NO, SW ; 3 mois </a:t>
            </a:r>
            <a:r>
              <a:rPr lang="fr-FR" sz="2400" dirty="0" smtClean="0">
                <a:latin typeface="+mj-lt"/>
              </a:rPr>
              <a:t>FI</a:t>
            </a:r>
            <a:r>
              <a:rPr lang="fr-FR" sz="2400" dirty="0" smtClean="0">
                <a:latin typeface="+mj-lt"/>
              </a:rPr>
              <a:t>)</a:t>
            </a:r>
          </a:p>
          <a:p>
            <a:pPr marL="244800" lvl="2" indent="0">
              <a:spcAft>
                <a:spcPts val="1800"/>
              </a:spcAft>
              <a:buNone/>
            </a:pPr>
            <a:r>
              <a:rPr lang="fr-FR" sz="2400" dirty="0" smtClean="0">
                <a:latin typeface="+mj-lt"/>
              </a:rPr>
              <a:t>  Après </a:t>
            </a:r>
            <a:r>
              <a:rPr lang="fr-FR" sz="2400" dirty="0">
                <a:latin typeface="+mj-lt"/>
              </a:rPr>
              <a:t>1 an d’incapacité de travail, les chances de retour vers le </a:t>
            </a:r>
            <a:r>
              <a:rPr lang="fr-FR" sz="2400" dirty="0" smtClean="0">
                <a:latin typeface="+mj-lt"/>
              </a:rPr>
              <a:t>dernier</a:t>
            </a:r>
            <a:br>
              <a:rPr lang="fr-FR" sz="2400" dirty="0" smtClean="0">
                <a:latin typeface="+mj-lt"/>
              </a:rPr>
            </a:br>
            <a:r>
              <a:rPr lang="fr-FR" sz="2400" dirty="0" smtClean="0">
                <a:latin typeface="+mj-lt"/>
              </a:rPr>
              <a:t>  emploi </a:t>
            </a:r>
            <a:r>
              <a:rPr lang="fr-FR" sz="2400" dirty="0">
                <a:latin typeface="+mj-lt"/>
              </a:rPr>
              <a:t>sont de 20%, à 2 ans de 10% (OCDE, 2012)</a:t>
            </a:r>
          </a:p>
          <a:p>
            <a:r>
              <a:rPr lang="fr-FR" sz="2400" b="1" dirty="0" smtClean="0">
                <a:solidFill>
                  <a:schemeClr val="tx2"/>
                </a:solidFill>
                <a:latin typeface="+mj-lt"/>
              </a:rPr>
              <a:t>Contact </a:t>
            </a:r>
            <a:r>
              <a:rPr lang="fr-FR" sz="2400" b="1" dirty="0">
                <a:solidFill>
                  <a:schemeClr val="tx2"/>
                </a:solidFill>
                <a:latin typeface="+mj-lt"/>
              </a:rPr>
              <a:t>précoce entre l’employeur et le </a:t>
            </a:r>
            <a:r>
              <a:rPr lang="fr-FR" sz="2400" b="1" dirty="0" smtClean="0">
                <a:solidFill>
                  <a:schemeClr val="tx2"/>
                </a:solidFill>
                <a:latin typeface="+mj-lt"/>
              </a:rPr>
              <a:t>travailleur</a:t>
            </a:r>
            <a:r>
              <a:rPr lang="fr-FR" sz="2400" dirty="0" smtClean="0"/>
              <a:t>     </a:t>
            </a:r>
            <a:endParaRPr lang="fr-FR" sz="2400" dirty="0">
              <a:latin typeface="+mj-lt"/>
            </a:endParaRPr>
          </a:p>
          <a:p>
            <a:pPr lvl="1">
              <a:spcBef>
                <a:spcPts val="0"/>
              </a:spcBef>
              <a:spcAft>
                <a:spcPts val="600"/>
              </a:spcAft>
            </a:pPr>
            <a:endParaRPr lang="fr-FR" sz="2400" dirty="0" smtClean="0">
              <a:latin typeface="+mj-lt"/>
            </a:endParaRPr>
          </a:p>
          <a:p>
            <a:pPr marL="198000" lvl="1" indent="0">
              <a:buNone/>
            </a:pPr>
            <a:endParaRPr lang="nl-NL" dirty="0" smtClean="0"/>
          </a:p>
        </p:txBody>
      </p:sp>
      <p:sp>
        <p:nvSpPr>
          <p:cNvPr id="11" name="Text Placeholder 10"/>
          <p:cNvSpPr>
            <a:spLocks noGrp="1"/>
          </p:cNvSpPr>
          <p:nvPr>
            <p:ph type="body" sz="quarter" idx="16"/>
          </p:nvPr>
        </p:nvSpPr>
        <p:spPr>
          <a:xfrm>
            <a:off x="936558" y="495299"/>
            <a:ext cx="8977312" cy="833417"/>
          </a:xfrm>
        </p:spPr>
        <p:txBody>
          <a:bodyPr>
            <a:normAutofit lnSpcReduction="10000"/>
          </a:bodyPr>
          <a:lstStyle/>
          <a:p>
            <a:r>
              <a:rPr lang="fr-FR" sz="2800" dirty="0"/>
              <a:t>4 grands types de systèmes de retour au travail </a:t>
            </a:r>
            <a:r>
              <a:rPr lang="fr-FR" sz="2800" dirty="0" smtClean="0"/>
              <a:t>en Europe</a:t>
            </a:r>
          </a:p>
          <a:p>
            <a:r>
              <a:rPr lang="fr-FR" sz="2800" dirty="0" smtClean="0"/>
              <a:t> </a:t>
            </a:r>
            <a:endParaRPr lang="fr-FR" sz="2800" dirty="0"/>
          </a:p>
        </p:txBody>
      </p:sp>
    </p:spTree>
    <p:extLst>
      <p:ext uri="{BB962C8B-B14F-4D97-AF65-F5344CB8AC3E}">
        <p14:creationId xmlns:p14="http://schemas.microsoft.com/office/powerpoint/2010/main" val="2170751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22</a:t>
            </a:fld>
            <a:endParaRPr lang="nl-NL" dirty="0"/>
          </a:p>
        </p:txBody>
      </p:sp>
      <p:sp>
        <p:nvSpPr>
          <p:cNvPr id="6" name="Tijdelijke aanduiding voor tekst 5"/>
          <p:cNvSpPr>
            <a:spLocks noGrp="1"/>
          </p:cNvSpPr>
          <p:nvPr>
            <p:ph type="body" sz="quarter" idx="15"/>
          </p:nvPr>
        </p:nvSpPr>
        <p:spPr>
          <a:xfrm>
            <a:off x="954088" y="571501"/>
            <a:ext cx="9066212" cy="4747026"/>
          </a:xfrm>
        </p:spPr>
        <p:txBody>
          <a:bodyPr/>
          <a:lstStyle/>
          <a:p>
            <a:pPr marL="0" indent="0">
              <a:buNone/>
            </a:pPr>
            <a:endParaRPr lang="fr-FR" sz="2400" dirty="0">
              <a:latin typeface="+mj-lt"/>
            </a:endParaRPr>
          </a:p>
          <a:p>
            <a:r>
              <a:rPr lang="fr-FR" sz="2400" b="1" dirty="0">
                <a:latin typeface="+mj-lt"/>
              </a:rPr>
              <a:t>Besoin d'une approche holistique, multidisciplinaire</a:t>
            </a:r>
          </a:p>
          <a:p>
            <a:pPr lvl="1"/>
            <a:r>
              <a:rPr lang="fr-FR" sz="2400" dirty="0">
                <a:latin typeface="+mj-lt"/>
              </a:rPr>
              <a:t>Interventions complémentaires: médicales et sur le lieu de travail</a:t>
            </a:r>
          </a:p>
          <a:p>
            <a:pPr lvl="1">
              <a:spcAft>
                <a:spcPts val="1800"/>
              </a:spcAft>
            </a:pPr>
            <a:r>
              <a:rPr lang="fr-FR" sz="2400" dirty="0">
                <a:latin typeface="+mj-lt"/>
              </a:rPr>
              <a:t>Coordination des acteurs et suivi des </a:t>
            </a:r>
            <a:r>
              <a:rPr lang="fr-FR" sz="2400" dirty="0" smtClean="0">
                <a:latin typeface="+mj-lt"/>
              </a:rPr>
              <a:t>mesures</a:t>
            </a:r>
          </a:p>
          <a:p>
            <a:r>
              <a:rPr lang="fr-FR" sz="2400" b="1" dirty="0" smtClean="0">
                <a:latin typeface="+mj-lt"/>
              </a:rPr>
              <a:t>Approche </a:t>
            </a:r>
            <a:r>
              <a:rPr lang="fr-FR" sz="2400" b="1" dirty="0">
                <a:latin typeface="+mj-lt"/>
              </a:rPr>
              <a:t>individualisée</a:t>
            </a:r>
          </a:p>
          <a:p>
            <a:pPr lvl="1">
              <a:spcAft>
                <a:spcPts val="1800"/>
              </a:spcAft>
            </a:pPr>
            <a:r>
              <a:rPr lang="fr-FR" sz="2400" dirty="0">
                <a:latin typeface="+mj-lt"/>
              </a:rPr>
              <a:t>Case manager (SW, NO</a:t>
            </a:r>
            <a:r>
              <a:rPr lang="fr-FR" sz="2400" dirty="0" smtClean="0">
                <a:latin typeface="+mj-lt"/>
              </a:rPr>
              <a:t>…)</a:t>
            </a:r>
          </a:p>
          <a:p>
            <a:pPr>
              <a:spcAft>
                <a:spcPts val="1800"/>
              </a:spcAft>
            </a:pPr>
            <a:r>
              <a:rPr lang="fr-FR" sz="2400" b="1" dirty="0" smtClean="0">
                <a:latin typeface="+mj-lt"/>
              </a:rPr>
              <a:t>Développement des </a:t>
            </a:r>
            <a:r>
              <a:rPr lang="fr-FR" sz="2400" b="1" dirty="0">
                <a:latin typeface="+mj-lt"/>
              </a:rPr>
              <a:t>stratégies de </a:t>
            </a:r>
            <a:r>
              <a:rPr lang="fr-FR" sz="2400" b="1" dirty="0" smtClean="0">
                <a:latin typeface="+mj-lt"/>
              </a:rPr>
              <a:t>Retour au travail pour </a:t>
            </a:r>
            <a:r>
              <a:rPr lang="fr-FR" sz="2400" b="1" dirty="0">
                <a:latin typeface="+mj-lt"/>
              </a:rPr>
              <a:t>les </a:t>
            </a:r>
            <a:r>
              <a:rPr lang="fr-FR" sz="2400" b="1" dirty="0" smtClean="0">
                <a:latin typeface="+mj-lt"/>
              </a:rPr>
              <a:t>PME</a:t>
            </a:r>
          </a:p>
          <a:p>
            <a:r>
              <a:rPr lang="fr-FR" sz="2400" b="1" dirty="0" smtClean="0">
                <a:latin typeface="+mj-lt"/>
              </a:rPr>
              <a:t>Cadre </a:t>
            </a:r>
            <a:r>
              <a:rPr lang="fr-FR" sz="2400" b="1" dirty="0">
                <a:latin typeface="+mj-lt"/>
              </a:rPr>
              <a:t>clair des incitants financiers</a:t>
            </a:r>
          </a:p>
          <a:p>
            <a:pPr marL="198000" lvl="1" indent="0">
              <a:buNone/>
            </a:pPr>
            <a:endParaRPr lang="nl-NL" dirty="0" smtClean="0"/>
          </a:p>
        </p:txBody>
      </p:sp>
    </p:spTree>
    <p:extLst>
      <p:ext uri="{BB962C8B-B14F-4D97-AF65-F5344CB8AC3E}">
        <p14:creationId xmlns:p14="http://schemas.microsoft.com/office/powerpoint/2010/main" val="23035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A279D6C-A5E5-844A-ABD0-7E6D8CBC6A7F}" type="slidenum">
              <a:rPr lang="nl-NL" smtClean="0"/>
              <a:pPr/>
              <a:t>23</a:t>
            </a:fld>
            <a:endParaRPr lang="nl-NL" dirty="0"/>
          </a:p>
        </p:txBody>
      </p:sp>
      <p:sp>
        <p:nvSpPr>
          <p:cNvPr id="6" name="Tijdelijke aanduiding voor tekst 5"/>
          <p:cNvSpPr>
            <a:spLocks noGrp="1"/>
          </p:cNvSpPr>
          <p:nvPr>
            <p:ph type="body" sz="quarter" idx="13"/>
          </p:nvPr>
        </p:nvSpPr>
        <p:spPr/>
        <p:txBody>
          <a:bodyPr/>
          <a:lstStyle/>
          <a:p>
            <a:r>
              <a:rPr lang="nl-NL" dirty="0"/>
              <a:t>5</a:t>
            </a:r>
          </a:p>
        </p:txBody>
      </p:sp>
      <p:sp>
        <p:nvSpPr>
          <p:cNvPr id="11" name="Text Placeholder 10"/>
          <p:cNvSpPr>
            <a:spLocks noGrp="1"/>
          </p:cNvSpPr>
          <p:nvPr>
            <p:ph type="body" sz="quarter" idx="16"/>
          </p:nvPr>
        </p:nvSpPr>
        <p:spPr/>
        <p:txBody>
          <a:bodyPr anchor="ctr">
            <a:normAutofit/>
          </a:bodyPr>
          <a:lstStyle/>
          <a:p>
            <a:r>
              <a:rPr lang="fr-FR" dirty="0" smtClean="0"/>
              <a:t>Leçons </a:t>
            </a:r>
            <a:r>
              <a:rPr lang="fr-FR" dirty="0" smtClean="0"/>
              <a:t>et recommandations</a:t>
            </a:r>
            <a:endParaRPr lang="nl-BE" dirty="0"/>
          </a:p>
        </p:txBody>
      </p:sp>
      <p:sp>
        <p:nvSpPr>
          <p:cNvPr id="9"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1952402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24</a:t>
            </a:fld>
            <a:endParaRPr lang="nl-NL" dirty="0"/>
          </a:p>
        </p:txBody>
      </p:sp>
      <p:sp>
        <p:nvSpPr>
          <p:cNvPr id="6" name="Tijdelijke aanduiding voor tekst 5"/>
          <p:cNvSpPr>
            <a:spLocks noGrp="1"/>
          </p:cNvSpPr>
          <p:nvPr>
            <p:ph type="body" sz="quarter" idx="15"/>
          </p:nvPr>
        </p:nvSpPr>
        <p:spPr>
          <a:xfrm>
            <a:off x="954088" y="673100"/>
            <a:ext cx="9002712" cy="4583901"/>
          </a:xfrm>
        </p:spPr>
        <p:txBody>
          <a:bodyPr/>
          <a:lstStyle/>
          <a:p>
            <a:pPr>
              <a:spcAft>
                <a:spcPts val="1800"/>
              </a:spcAft>
            </a:pPr>
            <a:r>
              <a:rPr lang="fr-FR" sz="2400" b="1" dirty="0">
                <a:latin typeface="+mj-lt"/>
              </a:rPr>
              <a:t>Influence positive de </a:t>
            </a:r>
            <a:r>
              <a:rPr lang="fr-FR" sz="2400" b="1" dirty="0" smtClean="0">
                <a:latin typeface="+mj-lt"/>
              </a:rPr>
              <a:t>l’Europe</a:t>
            </a:r>
          </a:p>
          <a:p>
            <a:pPr>
              <a:spcAft>
                <a:spcPts val="1800"/>
              </a:spcAft>
            </a:pPr>
            <a:r>
              <a:rPr lang="fr-FR" sz="2400" b="1" dirty="0" smtClean="0">
                <a:latin typeface="+mj-lt"/>
              </a:rPr>
              <a:t>Contexte</a:t>
            </a:r>
            <a:r>
              <a:rPr lang="fr-FR" sz="2400" dirty="0" smtClean="0">
                <a:latin typeface="+mj-lt"/>
              </a:rPr>
              <a:t> </a:t>
            </a:r>
            <a:r>
              <a:rPr lang="fr-FR" sz="2400" dirty="0">
                <a:latin typeface="+mj-lt"/>
              </a:rPr>
              <a:t>de SST </a:t>
            </a:r>
            <a:r>
              <a:rPr lang="fr-FR" sz="2400" b="1" dirty="0">
                <a:latin typeface="+mj-lt"/>
              </a:rPr>
              <a:t>encore difficile dans </a:t>
            </a:r>
            <a:r>
              <a:rPr lang="fr-FR" sz="2400" b="1" dirty="0" smtClean="0">
                <a:latin typeface="+mj-lt"/>
              </a:rPr>
              <a:t>l’UE</a:t>
            </a:r>
          </a:p>
          <a:p>
            <a:pPr>
              <a:spcAft>
                <a:spcPts val="1800"/>
              </a:spcAft>
            </a:pPr>
            <a:r>
              <a:rPr lang="fr-FR" sz="2400" b="1" dirty="0" smtClean="0">
                <a:latin typeface="+mj-lt"/>
              </a:rPr>
              <a:t>Retour </a:t>
            </a:r>
            <a:r>
              <a:rPr lang="fr-FR" sz="2400" b="1" dirty="0">
                <a:latin typeface="+mj-lt"/>
              </a:rPr>
              <a:t>sur investissement </a:t>
            </a:r>
            <a:r>
              <a:rPr lang="fr-FR" sz="2400" b="1" dirty="0" smtClean="0">
                <a:latin typeface="+mj-lt"/>
              </a:rPr>
              <a:t>positif </a:t>
            </a:r>
            <a:r>
              <a:rPr lang="fr-FR" sz="2400" dirty="0" smtClean="0">
                <a:latin typeface="+mj-lt"/>
              </a:rPr>
              <a:t>des </a:t>
            </a:r>
            <a:r>
              <a:rPr lang="fr-FR" sz="2400" dirty="0">
                <a:latin typeface="+mj-lt"/>
              </a:rPr>
              <a:t>mesures de </a:t>
            </a:r>
            <a:r>
              <a:rPr lang="fr-FR" sz="2400" dirty="0" smtClean="0">
                <a:latin typeface="+mj-lt"/>
              </a:rPr>
              <a:t>SST</a:t>
            </a:r>
          </a:p>
          <a:p>
            <a:r>
              <a:rPr lang="fr-FR" sz="2400" b="1" dirty="0" smtClean="0">
                <a:latin typeface="+mj-lt"/>
              </a:rPr>
              <a:t>Contexte </a:t>
            </a:r>
            <a:r>
              <a:rPr lang="fr-FR" sz="2400" b="1" dirty="0">
                <a:latin typeface="+mj-lt"/>
              </a:rPr>
              <a:t>en mutation:</a:t>
            </a:r>
          </a:p>
          <a:p>
            <a:pPr lvl="2"/>
            <a:r>
              <a:rPr lang="fr-FR" sz="2400" dirty="0">
                <a:latin typeface="+mj-lt"/>
              </a:rPr>
              <a:t>Situation économique en transition</a:t>
            </a:r>
          </a:p>
          <a:p>
            <a:pPr lvl="2"/>
            <a:r>
              <a:rPr lang="fr-FR" sz="2400" dirty="0">
                <a:latin typeface="+mj-lt"/>
              </a:rPr>
              <a:t>Vieillissement de la population active</a:t>
            </a:r>
          </a:p>
          <a:p>
            <a:pPr lvl="2"/>
            <a:r>
              <a:rPr lang="fr-FR" sz="2400" dirty="0">
                <a:latin typeface="+mj-lt"/>
              </a:rPr>
              <a:t>Modes de travail en évolution </a:t>
            </a:r>
            <a:r>
              <a:rPr lang="fr-FR" sz="2400" dirty="0" smtClean="0">
                <a:latin typeface="+mj-lt"/>
              </a:rPr>
              <a:t>constante</a:t>
            </a:r>
            <a:endParaRPr lang="fr-FR" sz="2400" dirty="0">
              <a:latin typeface="+mj-lt"/>
            </a:endParaRPr>
          </a:p>
          <a:p>
            <a:pPr lvl="2">
              <a:spcAft>
                <a:spcPts val="1800"/>
              </a:spcAft>
            </a:pPr>
            <a:r>
              <a:rPr lang="fr-FR" sz="2400" b="1" dirty="0">
                <a:latin typeface="+mj-lt"/>
              </a:rPr>
              <a:t>Pénurie </a:t>
            </a:r>
            <a:r>
              <a:rPr lang="fr-FR" sz="2400" b="1" dirty="0" smtClean="0">
                <a:latin typeface="+mj-lt"/>
              </a:rPr>
              <a:t>croissante de médecins </a:t>
            </a:r>
            <a:r>
              <a:rPr lang="fr-FR" sz="2400" b="1" dirty="0">
                <a:latin typeface="+mj-lt"/>
              </a:rPr>
              <a:t>du </a:t>
            </a:r>
            <a:r>
              <a:rPr lang="fr-FR" sz="2400" b="1" dirty="0" smtClean="0">
                <a:latin typeface="+mj-lt"/>
              </a:rPr>
              <a:t>travail</a:t>
            </a:r>
          </a:p>
          <a:p>
            <a:r>
              <a:rPr lang="fr-FR" sz="2400" dirty="0" smtClean="0">
                <a:latin typeface="+mj-lt"/>
              </a:rPr>
              <a:t>Souhait </a:t>
            </a:r>
            <a:r>
              <a:rPr lang="fr-FR" sz="2400" dirty="0">
                <a:latin typeface="+mj-lt"/>
              </a:rPr>
              <a:t>de </a:t>
            </a:r>
            <a:r>
              <a:rPr lang="fr-FR" sz="2400" b="1" dirty="0">
                <a:latin typeface="+mj-lt"/>
              </a:rPr>
              <a:t>plus de valeur ajoutée </a:t>
            </a:r>
            <a:r>
              <a:rPr lang="fr-FR" sz="2400" b="1" dirty="0" smtClean="0">
                <a:latin typeface="+mj-lt"/>
              </a:rPr>
              <a:t>émis par </a:t>
            </a:r>
            <a:r>
              <a:rPr lang="fr-FR" sz="2400" b="1" dirty="0">
                <a:latin typeface="+mj-lt"/>
              </a:rPr>
              <a:t>les </a:t>
            </a:r>
            <a:r>
              <a:rPr lang="fr-FR" sz="2400" b="1" dirty="0" smtClean="0">
                <a:latin typeface="+mj-lt"/>
              </a:rPr>
              <a:t>Médecins du  Travail</a:t>
            </a:r>
            <a:endParaRPr lang="fr-FR" sz="2400" b="1" dirty="0">
              <a:latin typeface="+mj-lt"/>
            </a:endParaRPr>
          </a:p>
          <a:p>
            <a:pPr marL="198000" lvl="1" indent="0">
              <a:buNone/>
            </a:pPr>
            <a:endParaRPr lang="nl-NL" dirty="0" smtClean="0"/>
          </a:p>
        </p:txBody>
      </p:sp>
    </p:spTree>
    <p:extLst>
      <p:ext uri="{BB962C8B-B14F-4D97-AF65-F5344CB8AC3E}">
        <p14:creationId xmlns:p14="http://schemas.microsoft.com/office/powerpoint/2010/main" val="178733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74700" y="1610403"/>
            <a:ext cx="9067800" cy="2726227"/>
          </a:xfrm>
        </p:spPr>
        <p:txBody>
          <a:bodyPr>
            <a:noAutofit/>
          </a:bodyPr>
          <a:lstStyle/>
          <a:p>
            <a:pPr marL="0" indent="0" algn="ctr">
              <a:buNone/>
            </a:pPr>
            <a:r>
              <a:rPr lang="fr-FR" sz="3200" b="1" dirty="0"/>
              <a:t>Besoin de changement de paradigme dans la </a:t>
            </a:r>
            <a:r>
              <a:rPr lang="fr-FR" sz="3200" b="1" dirty="0" smtClean="0"/>
              <a:t>SST:</a:t>
            </a:r>
            <a:endParaRPr lang="fr-FR" sz="3200" b="1" dirty="0"/>
          </a:p>
          <a:p>
            <a:pPr algn="ctr"/>
            <a:endParaRPr lang="fr-FR" sz="3200" b="1" dirty="0"/>
          </a:p>
          <a:p>
            <a:pPr marL="0" indent="0" algn="ctr">
              <a:buNone/>
            </a:pPr>
            <a:r>
              <a:rPr lang="fr-FR" sz="3200" b="1" dirty="0" smtClean="0"/>
              <a:t>‘’ </a:t>
            </a:r>
            <a:r>
              <a:rPr lang="fr-FR" sz="3200" b="1" dirty="0" err="1" smtClean="0"/>
              <a:t>Towards</a:t>
            </a:r>
            <a:r>
              <a:rPr lang="fr-FR" sz="3200" b="1" dirty="0" smtClean="0"/>
              <a:t> </a:t>
            </a:r>
            <a:r>
              <a:rPr lang="fr-FR" sz="3200" b="1" dirty="0"/>
              <a:t>an </a:t>
            </a:r>
            <a:r>
              <a:rPr lang="fr-FR" sz="3200" b="1" dirty="0" err="1"/>
              <a:t>evidence</a:t>
            </a:r>
            <a:r>
              <a:rPr lang="fr-FR" sz="3200" b="1" dirty="0"/>
              <a:t> </a:t>
            </a:r>
            <a:r>
              <a:rPr lang="fr-FR" sz="3200" b="1" dirty="0" err="1"/>
              <a:t>based</a:t>
            </a:r>
            <a:r>
              <a:rPr lang="fr-FR" sz="3200" b="1" dirty="0"/>
              <a:t> </a:t>
            </a:r>
            <a:r>
              <a:rPr lang="fr-FR" sz="3200" b="1" dirty="0" err="1"/>
              <a:t>occupational</a:t>
            </a:r>
            <a:r>
              <a:rPr lang="fr-FR" sz="3200" b="1" dirty="0"/>
              <a:t> </a:t>
            </a:r>
            <a:r>
              <a:rPr lang="fr-FR" sz="3200" b="1" dirty="0" err="1" smtClean="0"/>
              <a:t>health</a:t>
            </a:r>
            <a:r>
              <a:rPr lang="fr-FR" sz="3200" b="1" dirty="0" smtClean="0"/>
              <a:t> ’’</a:t>
            </a:r>
            <a:endParaRPr lang="fr-FR" sz="3200" b="1" dirty="0"/>
          </a:p>
          <a:p>
            <a:endParaRPr lang="en-US" sz="2400" dirty="0"/>
          </a:p>
        </p:txBody>
      </p:sp>
      <p:sp>
        <p:nvSpPr>
          <p:cNvPr id="8" name="Tijdelijke aanduiding voor voettekst 3"/>
          <p:cNvSpPr>
            <a:spLocks noGrp="1"/>
          </p:cNvSpPr>
          <p:nvPr>
            <p:ph type="ftr" sz="quarter" idx="11"/>
          </p:nvPr>
        </p:nvSpPr>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
        <p:nvSpPr>
          <p:cNvPr id="3" name="Slide Number Placeholder 2"/>
          <p:cNvSpPr>
            <a:spLocks noGrp="1"/>
          </p:cNvSpPr>
          <p:nvPr>
            <p:ph type="sldNum" sz="quarter" idx="12"/>
          </p:nvPr>
        </p:nvSpPr>
        <p:spPr/>
        <p:txBody>
          <a:bodyPr/>
          <a:lstStyle/>
          <a:p>
            <a:fld id="{0A279D6C-A5E5-844A-ABD0-7E6D8CBC6A7F}" type="slidenum">
              <a:rPr lang="nl-NL" smtClean="0"/>
              <a:pPr/>
              <a:t>25</a:t>
            </a:fld>
            <a:endParaRPr lang="nl-NL" dirty="0"/>
          </a:p>
        </p:txBody>
      </p:sp>
    </p:spTree>
    <p:extLst>
      <p:ext uri="{BB962C8B-B14F-4D97-AF65-F5344CB8AC3E}">
        <p14:creationId xmlns:p14="http://schemas.microsoft.com/office/powerpoint/2010/main" val="129165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26</a:t>
            </a:fld>
            <a:endParaRPr lang="nl-NL" dirty="0"/>
          </a:p>
        </p:txBody>
      </p:sp>
      <p:sp>
        <p:nvSpPr>
          <p:cNvPr id="6" name="Tijdelijke aanduiding voor tekst 5"/>
          <p:cNvSpPr>
            <a:spLocks noGrp="1"/>
          </p:cNvSpPr>
          <p:nvPr>
            <p:ph type="body" sz="quarter" idx="15"/>
          </p:nvPr>
        </p:nvSpPr>
        <p:spPr>
          <a:xfrm>
            <a:off x="954088" y="1913818"/>
            <a:ext cx="9066212" cy="2817399"/>
          </a:xfrm>
        </p:spPr>
        <p:txBody>
          <a:bodyPr/>
          <a:lstStyle/>
          <a:p>
            <a:pPr>
              <a:buFont typeface="Wingdings" pitchFamily="2" charset="2"/>
              <a:buChar char="q"/>
            </a:pPr>
            <a:r>
              <a:rPr lang="fr-FR" sz="2400" dirty="0" smtClean="0">
                <a:latin typeface="+mj-lt"/>
              </a:rPr>
              <a:t> Changer </a:t>
            </a:r>
            <a:r>
              <a:rPr lang="fr-FR" sz="2400" dirty="0">
                <a:latin typeface="+mj-lt"/>
              </a:rPr>
              <a:t>la base légale de la périodicité des </a:t>
            </a:r>
            <a:r>
              <a:rPr lang="fr-FR" sz="2400" dirty="0" smtClean="0">
                <a:latin typeface="+mj-lt"/>
              </a:rPr>
              <a:t>examens périodiques</a:t>
            </a:r>
          </a:p>
          <a:p>
            <a:endParaRPr lang="fr-FR" sz="2400" dirty="0">
              <a:latin typeface="+mj-lt"/>
            </a:endParaRPr>
          </a:p>
          <a:p>
            <a:pPr>
              <a:buFont typeface="Arial" pitchFamily="34" charset="0"/>
              <a:buChar char="•"/>
            </a:pPr>
            <a:r>
              <a:rPr lang="fr-FR" sz="2600" dirty="0">
                <a:latin typeface="+mj-lt"/>
              </a:rPr>
              <a:t>Les SEPPT et le CSPPT devraient participer à la proposition de changement de la périodicité des examens </a:t>
            </a:r>
            <a:r>
              <a:rPr lang="fr-FR" sz="2600" dirty="0" smtClean="0">
                <a:latin typeface="+mj-lt"/>
              </a:rPr>
              <a:t>périodiques </a:t>
            </a:r>
            <a:r>
              <a:rPr lang="fr-FR" sz="2600" dirty="0" smtClean="0">
                <a:latin typeface="+mj-lt"/>
              </a:rPr>
              <a:t/>
            </a:r>
            <a:br>
              <a:rPr lang="fr-FR" sz="2600" dirty="0" smtClean="0">
                <a:latin typeface="+mj-lt"/>
              </a:rPr>
            </a:br>
            <a:r>
              <a:rPr lang="fr-FR" sz="2600" dirty="0" smtClean="0">
                <a:latin typeface="+mj-lt"/>
              </a:rPr>
              <a:t/>
            </a:r>
            <a:br>
              <a:rPr lang="fr-FR" sz="2600" dirty="0" smtClean="0">
                <a:latin typeface="+mj-lt"/>
              </a:rPr>
            </a:br>
            <a:r>
              <a:rPr lang="fr-FR" sz="2600" dirty="0" smtClean="0">
                <a:latin typeface="+mj-lt"/>
              </a:rPr>
              <a:t>(voir </a:t>
            </a:r>
            <a:r>
              <a:rPr lang="fr-FR" sz="2600" dirty="0">
                <a:latin typeface="+mj-lt"/>
              </a:rPr>
              <a:t>la réforme en </a:t>
            </a:r>
            <a:r>
              <a:rPr lang="fr-FR" sz="2600" dirty="0" smtClean="0">
                <a:latin typeface="+mj-lt"/>
              </a:rPr>
              <a:t>France) </a:t>
            </a:r>
            <a:endParaRPr lang="fr-FR" sz="2600" dirty="0">
              <a:latin typeface="+mj-lt"/>
            </a:endParaRPr>
          </a:p>
          <a:p>
            <a:pPr marL="198000" lvl="1" indent="0">
              <a:buNone/>
            </a:pPr>
            <a:endParaRPr lang="nl-NL" sz="2400" dirty="0" smtClean="0"/>
          </a:p>
        </p:txBody>
      </p:sp>
      <p:sp>
        <p:nvSpPr>
          <p:cNvPr id="2" name="Text Placeholder 1"/>
          <p:cNvSpPr>
            <a:spLocks noGrp="1"/>
          </p:cNvSpPr>
          <p:nvPr>
            <p:ph type="body" sz="quarter" idx="13"/>
          </p:nvPr>
        </p:nvSpPr>
        <p:spPr>
          <a:xfrm>
            <a:off x="953999" y="711200"/>
            <a:ext cx="8532901" cy="930180"/>
          </a:xfrm>
        </p:spPr>
        <p:txBody>
          <a:bodyPr>
            <a:normAutofit fontScale="92500"/>
          </a:bodyPr>
          <a:lstStyle/>
          <a:p>
            <a:r>
              <a:rPr lang="fr-FR" sz="3000" b="1" dirty="0"/>
              <a:t>A très court terme, </a:t>
            </a:r>
            <a:endParaRPr lang="fr-FR" sz="3000" b="1" dirty="0" smtClean="0"/>
          </a:p>
          <a:p>
            <a:r>
              <a:rPr lang="fr-FR" sz="3000" b="1" dirty="0" smtClean="0"/>
              <a:t>pour </a:t>
            </a:r>
            <a:r>
              <a:rPr lang="fr-FR" sz="3000" b="1" dirty="0"/>
              <a:t>répondre au défi du manque de médecins du travail</a:t>
            </a:r>
          </a:p>
          <a:p>
            <a:endParaRPr lang="en-US"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1691095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27</a:t>
            </a:fld>
            <a:endParaRPr lang="nl-NL" dirty="0"/>
          </a:p>
        </p:txBody>
      </p:sp>
      <p:sp>
        <p:nvSpPr>
          <p:cNvPr id="6" name="Tijdelijke aanduiding voor tekst 5"/>
          <p:cNvSpPr>
            <a:spLocks noGrp="1"/>
          </p:cNvSpPr>
          <p:nvPr>
            <p:ph type="body" sz="quarter" idx="15"/>
          </p:nvPr>
        </p:nvSpPr>
        <p:spPr>
          <a:xfrm>
            <a:off x="954088" y="1193800"/>
            <a:ext cx="9117012" cy="4038600"/>
          </a:xfrm>
        </p:spPr>
        <p:txBody>
          <a:bodyPr/>
          <a:lstStyle/>
          <a:p>
            <a:pPr>
              <a:buFont typeface="Wingdings" pitchFamily="2" charset="2"/>
              <a:buChar char="q"/>
            </a:pPr>
            <a:r>
              <a:rPr lang="fr-FR" sz="2400" dirty="0" smtClean="0">
                <a:latin typeface="+mj-lt"/>
              </a:rPr>
              <a:t> Orienter </a:t>
            </a:r>
            <a:r>
              <a:rPr lang="fr-FR" sz="2400" dirty="0">
                <a:latin typeface="+mj-lt"/>
              </a:rPr>
              <a:t>la santé au travail vers des </a:t>
            </a:r>
            <a:r>
              <a:rPr lang="fr-FR" sz="2400" dirty="0" smtClean="0">
                <a:latin typeface="+mj-lt"/>
              </a:rPr>
              <a:t>pratiques </a:t>
            </a:r>
            <a:r>
              <a:rPr lang="fr-FR" sz="2400" dirty="0">
                <a:latin typeface="+mj-lt"/>
              </a:rPr>
              <a:t>« </a:t>
            </a:r>
            <a:r>
              <a:rPr lang="fr-FR" sz="2400" dirty="0" err="1">
                <a:latin typeface="+mj-lt"/>
              </a:rPr>
              <a:t>evidence-based</a:t>
            </a:r>
            <a:r>
              <a:rPr lang="fr-FR" sz="2400" dirty="0">
                <a:latin typeface="+mj-lt"/>
              </a:rPr>
              <a:t> » </a:t>
            </a:r>
            <a:endParaRPr lang="fr-FR" sz="2400" dirty="0" smtClean="0">
              <a:latin typeface="+mj-lt"/>
            </a:endParaRPr>
          </a:p>
          <a:p>
            <a:endParaRPr lang="fr-FR" sz="2400" dirty="0">
              <a:latin typeface="+mj-lt"/>
            </a:endParaRPr>
          </a:p>
          <a:p>
            <a:r>
              <a:rPr lang="fr-FR" sz="2400" dirty="0">
                <a:latin typeface="+mj-lt"/>
              </a:rPr>
              <a:t>Développer des </a:t>
            </a:r>
            <a:r>
              <a:rPr lang="fr-FR" sz="2400" b="1" dirty="0">
                <a:latin typeface="+mj-lt"/>
              </a:rPr>
              <a:t>études sur les pratiques actuelles </a:t>
            </a:r>
            <a:r>
              <a:rPr lang="fr-FR" sz="2400" dirty="0">
                <a:latin typeface="+mj-lt"/>
              </a:rPr>
              <a:t>de santé au travail</a:t>
            </a:r>
          </a:p>
          <a:p>
            <a:pPr marL="198000" lvl="1" indent="0">
              <a:buNone/>
            </a:pPr>
            <a:r>
              <a:rPr lang="fr-FR" sz="2400" dirty="0" smtClean="0">
                <a:latin typeface="+mj-lt"/>
              </a:rPr>
              <a:t>(</a:t>
            </a:r>
            <a:r>
              <a:rPr lang="fr-FR" sz="2400" dirty="0">
                <a:latin typeface="+mj-lt"/>
              </a:rPr>
              <a:t>Centre </a:t>
            </a:r>
            <a:r>
              <a:rPr lang="fr-FR" sz="2400" dirty="0" err="1">
                <a:latin typeface="+mj-lt"/>
              </a:rPr>
              <a:t>univ</a:t>
            </a:r>
            <a:r>
              <a:rPr lang="fr-FR" sz="2400" dirty="0">
                <a:latin typeface="+mj-lt"/>
              </a:rPr>
              <a:t> expertise SST / </a:t>
            </a:r>
            <a:r>
              <a:rPr lang="fr-FR" sz="2400" dirty="0" err="1">
                <a:latin typeface="+mj-lt"/>
              </a:rPr>
              <a:t>Coprev</a:t>
            </a:r>
            <a:r>
              <a:rPr lang="fr-FR" sz="2400" dirty="0">
                <a:latin typeface="+mj-lt"/>
              </a:rPr>
              <a:t> / R&amp;D SEPPT</a:t>
            </a:r>
            <a:r>
              <a:rPr lang="fr-FR" sz="2400" dirty="0" smtClean="0">
                <a:latin typeface="+mj-lt"/>
              </a:rPr>
              <a:t>)</a:t>
            </a:r>
          </a:p>
          <a:p>
            <a:pPr lvl="1"/>
            <a:endParaRPr lang="fr-FR" sz="2400" dirty="0">
              <a:latin typeface="+mj-lt"/>
            </a:endParaRPr>
          </a:p>
          <a:p>
            <a:r>
              <a:rPr lang="fr-FR" sz="2400" b="1" dirty="0">
                <a:latin typeface="+mj-lt"/>
              </a:rPr>
              <a:t>Réfléchir à l’efficacité et l’efficience des évaluations de santé </a:t>
            </a:r>
            <a:r>
              <a:rPr lang="fr-FR" sz="2400" dirty="0" smtClean="0">
                <a:latin typeface="+mj-lt"/>
              </a:rPr>
              <a:t>périodiques</a:t>
            </a:r>
          </a:p>
          <a:p>
            <a:endParaRPr lang="fr-FR" sz="2400" dirty="0">
              <a:latin typeface="+mj-lt"/>
            </a:endParaRPr>
          </a:p>
          <a:p>
            <a:r>
              <a:rPr lang="fr-FR" sz="2400" dirty="0">
                <a:latin typeface="+mj-lt"/>
              </a:rPr>
              <a:t>Réfléchir à la </a:t>
            </a:r>
            <a:r>
              <a:rPr lang="fr-FR" sz="2400" b="1" dirty="0">
                <a:latin typeface="+mj-lt"/>
              </a:rPr>
              <a:t>pertinence de la notion d’aptitude </a:t>
            </a:r>
            <a:r>
              <a:rPr lang="fr-FR" sz="2400" dirty="0">
                <a:latin typeface="+mj-lt"/>
              </a:rPr>
              <a:t>au </a:t>
            </a:r>
            <a:r>
              <a:rPr lang="fr-FR" sz="2400" dirty="0" smtClean="0">
                <a:latin typeface="+mj-lt"/>
              </a:rPr>
              <a:t>travail</a:t>
            </a:r>
          </a:p>
          <a:p>
            <a:endParaRPr lang="fr-FR" sz="2400" dirty="0" smtClean="0">
              <a:latin typeface="+mj-lt"/>
            </a:endParaRPr>
          </a:p>
        </p:txBody>
      </p:sp>
      <p:sp>
        <p:nvSpPr>
          <p:cNvPr id="2" name="Text Placeholder 1"/>
          <p:cNvSpPr>
            <a:spLocks noGrp="1"/>
          </p:cNvSpPr>
          <p:nvPr>
            <p:ph type="body" sz="quarter" idx="13"/>
          </p:nvPr>
        </p:nvSpPr>
        <p:spPr>
          <a:xfrm>
            <a:off x="953999" y="487732"/>
            <a:ext cx="7991563" cy="354574"/>
          </a:xfrm>
        </p:spPr>
        <p:txBody>
          <a:bodyPr>
            <a:noAutofit/>
          </a:bodyPr>
          <a:lstStyle/>
          <a:p>
            <a:r>
              <a:rPr lang="fr-FR" sz="2800" b="1" dirty="0"/>
              <a:t>Recommandations à court terme (5 ans)</a:t>
            </a:r>
            <a:endParaRPr lang="en-US" sz="2800" b="1"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3532139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28</a:t>
            </a:fld>
            <a:endParaRPr lang="nl-NL" dirty="0"/>
          </a:p>
        </p:txBody>
      </p:sp>
      <p:sp>
        <p:nvSpPr>
          <p:cNvPr id="6" name="Tijdelijke aanduiding voor tekst 5"/>
          <p:cNvSpPr>
            <a:spLocks noGrp="1"/>
          </p:cNvSpPr>
          <p:nvPr>
            <p:ph type="body" sz="quarter" idx="15"/>
          </p:nvPr>
        </p:nvSpPr>
        <p:spPr>
          <a:xfrm>
            <a:off x="954088" y="885967"/>
            <a:ext cx="9104312" cy="4787900"/>
          </a:xfrm>
        </p:spPr>
        <p:txBody>
          <a:bodyPr/>
          <a:lstStyle/>
          <a:p>
            <a:pPr>
              <a:spcAft>
                <a:spcPts val="1200"/>
              </a:spcAft>
              <a:buSzPct val="110000"/>
              <a:buFont typeface="Wingdings" pitchFamily="2" charset="2"/>
              <a:buChar char="q"/>
            </a:pPr>
            <a:r>
              <a:rPr lang="fr-FR" sz="2400" b="1" dirty="0" smtClean="0">
                <a:latin typeface="+mj-lt"/>
              </a:rPr>
              <a:t> Orienter </a:t>
            </a:r>
            <a:r>
              <a:rPr lang="fr-FR" sz="2400" b="1" dirty="0">
                <a:latin typeface="+mj-lt"/>
              </a:rPr>
              <a:t>les </a:t>
            </a:r>
            <a:r>
              <a:rPr lang="fr-FR" sz="2400" b="1" dirty="0" smtClean="0">
                <a:latin typeface="+mj-lt"/>
              </a:rPr>
              <a:t>Médecins du travail </a:t>
            </a:r>
            <a:r>
              <a:rPr lang="fr-FR" sz="2400" b="1" dirty="0">
                <a:latin typeface="+mj-lt"/>
              </a:rPr>
              <a:t>vers des activités à valeur </a:t>
            </a:r>
            <a:r>
              <a:rPr lang="fr-FR" sz="2400" b="1" dirty="0" smtClean="0">
                <a:latin typeface="+mj-lt"/>
              </a:rPr>
              <a:t>ajoutée</a:t>
            </a:r>
          </a:p>
          <a:p>
            <a:r>
              <a:rPr lang="fr-FR" sz="2400" b="1" dirty="0" smtClean="0">
                <a:latin typeface="+mj-lt"/>
              </a:rPr>
              <a:t>Réintégration </a:t>
            </a:r>
            <a:r>
              <a:rPr lang="fr-FR" sz="2400" b="1" dirty="0">
                <a:latin typeface="+mj-lt"/>
              </a:rPr>
              <a:t>des travailleurs en incapacité de travail </a:t>
            </a:r>
          </a:p>
          <a:p>
            <a:pPr lvl="1"/>
            <a:r>
              <a:rPr lang="fr-FR" sz="2400" dirty="0">
                <a:latin typeface="+mj-lt"/>
              </a:rPr>
              <a:t>Facteurs de succès: </a:t>
            </a:r>
          </a:p>
          <a:p>
            <a:pPr lvl="3"/>
            <a:r>
              <a:rPr lang="fr-FR" sz="2200" dirty="0" smtClean="0">
                <a:latin typeface="+mj-lt"/>
              </a:rPr>
              <a:t>Communication </a:t>
            </a:r>
            <a:r>
              <a:rPr lang="fr-FR" sz="2200" dirty="0">
                <a:latin typeface="+mj-lt"/>
              </a:rPr>
              <a:t>avec généralistes et </a:t>
            </a:r>
            <a:r>
              <a:rPr lang="fr-FR" sz="2200" dirty="0" smtClean="0">
                <a:latin typeface="+mj-lt"/>
              </a:rPr>
              <a:t>médecins-conseils.</a:t>
            </a:r>
          </a:p>
          <a:p>
            <a:pPr lvl="3"/>
            <a:r>
              <a:rPr lang="fr-FR" sz="2200" dirty="0" smtClean="0">
                <a:latin typeface="+mj-lt"/>
              </a:rPr>
              <a:t>Besoin </a:t>
            </a:r>
            <a:r>
              <a:rPr lang="fr-FR" sz="2200" dirty="0">
                <a:latin typeface="+mj-lt"/>
              </a:rPr>
              <a:t>de formation des </a:t>
            </a:r>
            <a:r>
              <a:rPr lang="fr-FR" sz="2200" dirty="0" err="1" smtClean="0">
                <a:latin typeface="+mj-lt"/>
              </a:rPr>
              <a:t>Méd</a:t>
            </a:r>
            <a:r>
              <a:rPr lang="fr-FR" sz="2200" dirty="0" smtClean="0">
                <a:latin typeface="+mj-lt"/>
              </a:rPr>
              <a:t> Travail  en </a:t>
            </a:r>
            <a:r>
              <a:rPr lang="fr-FR" sz="2200" dirty="0">
                <a:latin typeface="+mj-lt"/>
              </a:rPr>
              <a:t>évaluation des </a:t>
            </a:r>
            <a:r>
              <a:rPr lang="fr-FR" sz="2200" dirty="0" smtClean="0">
                <a:latin typeface="+mj-lt"/>
              </a:rPr>
              <a:t> capacités</a:t>
            </a:r>
          </a:p>
          <a:p>
            <a:pPr lvl="3"/>
            <a:r>
              <a:rPr lang="fr-FR" sz="2200" dirty="0" smtClean="0">
                <a:latin typeface="+mj-lt"/>
              </a:rPr>
              <a:t>Formation </a:t>
            </a:r>
            <a:r>
              <a:rPr lang="fr-FR" sz="2200" dirty="0">
                <a:latin typeface="+mj-lt"/>
              </a:rPr>
              <a:t>en </a:t>
            </a:r>
            <a:r>
              <a:rPr lang="fr-FR" sz="2200" dirty="0" err="1">
                <a:latin typeface="+mj-lt"/>
              </a:rPr>
              <a:t>disability</a:t>
            </a:r>
            <a:r>
              <a:rPr lang="fr-FR" sz="2200" dirty="0">
                <a:latin typeface="+mj-lt"/>
              </a:rPr>
              <a:t> management aux </a:t>
            </a:r>
            <a:r>
              <a:rPr lang="fr-FR" sz="2200" dirty="0" err="1" smtClean="0">
                <a:latin typeface="+mj-lt"/>
              </a:rPr>
              <a:t>Méd</a:t>
            </a:r>
            <a:r>
              <a:rPr lang="fr-FR" sz="2200" dirty="0" smtClean="0">
                <a:latin typeface="+mj-lt"/>
              </a:rPr>
              <a:t> Travail</a:t>
            </a:r>
          </a:p>
          <a:p>
            <a:pPr lvl="3"/>
            <a:r>
              <a:rPr lang="fr-FR" sz="2200" dirty="0" smtClean="0">
                <a:latin typeface="+mj-lt"/>
              </a:rPr>
              <a:t>Nouveau </a:t>
            </a:r>
            <a:r>
              <a:rPr lang="fr-FR" sz="2200" dirty="0">
                <a:latin typeface="+mj-lt"/>
              </a:rPr>
              <a:t>job dans les SEPPT comme case </a:t>
            </a:r>
            <a:r>
              <a:rPr lang="fr-FR" sz="2200" dirty="0" smtClean="0">
                <a:latin typeface="+mj-lt"/>
              </a:rPr>
              <a:t>manager</a:t>
            </a:r>
          </a:p>
          <a:p>
            <a:pPr lvl="3">
              <a:spcAft>
                <a:spcPts val="1800"/>
              </a:spcAft>
            </a:pPr>
            <a:r>
              <a:rPr lang="fr-FR" sz="2200" dirty="0" smtClean="0">
                <a:latin typeface="+mj-lt"/>
              </a:rPr>
              <a:t>Évaluer </a:t>
            </a:r>
            <a:r>
              <a:rPr lang="fr-FR" sz="2200" dirty="0">
                <a:latin typeface="+mj-lt"/>
              </a:rPr>
              <a:t>la politique et les pratiques de trajet de réintégration </a:t>
            </a:r>
          </a:p>
          <a:p>
            <a:pPr>
              <a:spcAft>
                <a:spcPts val="600"/>
              </a:spcAft>
              <a:buFont typeface="Wingdings" pitchFamily="2" charset="2"/>
              <a:buChar char="q"/>
            </a:pPr>
            <a:r>
              <a:rPr lang="fr-FR" sz="2400" b="1" dirty="0" smtClean="0">
                <a:latin typeface="+mj-lt"/>
              </a:rPr>
              <a:t>  Prévention </a:t>
            </a:r>
            <a:endParaRPr lang="fr-FR" sz="2400" b="1" dirty="0">
              <a:latin typeface="+mj-lt"/>
            </a:endParaRPr>
          </a:p>
          <a:p>
            <a:pPr>
              <a:spcAft>
                <a:spcPts val="600"/>
              </a:spcAft>
            </a:pPr>
            <a:r>
              <a:rPr lang="fr-FR" sz="2400" dirty="0">
                <a:latin typeface="+mj-lt"/>
              </a:rPr>
              <a:t>Renforcer la </a:t>
            </a:r>
            <a:r>
              <a:rPr lang="fr-FR" sz="2400" b="1" dirty="0">
                <a:latin typeface="+mj-lt"/>
              </a:rPr>
              <a:t>prévention</a:t>
            </a:r>
            <a:r>
              <a:rPr lang="fr-FR" sz="2400" dirty="0">
                <a:latin typeface="+mj-lt"/>
              </a:rPr>
              <a:t> </a:t>
            </a:r>
            <a:r>
              <a:rPr lang="fr-FR" sz="2400" dirty="0" smtClean="0">
                <a:latin typeface="+mj-lt"/>
              </a:rPr>
              <a:t>(analyse des risques, mesures de prévention)</a:t>
            </a:r>
          </a:p>
          <a:p>
            <a:r>
              <a:rPr lang="fr-FR" sz="2400" dirty="0" smtClean="0">
                <a:latin typeface="+mj-lt"/>
              </a:rPr>
              <a:t>Renforcer la </a:t>
            </a:r>
            <a:r>
              <a:rPr lang="fr-FR" sz="2400" b="1" dirty="0" smtClean="0">
                <a:latin typeface="+mj-lt"/>
              </a:rPr>
              <a:t>promotion </a:t>
            </a:r>
            <a:r>
              <a:rPr lang="fr-FR" sz="2400" b="1" dirty="0">
                <a:latin typeface="+mj-lt"/>
              </a:rPr>
              <a:t>de la santé </a:t>
            </a:r>
            <a:r>
              <a:rPr lang="fr-FR" sz="2400" dirty="0">
                <a:latin typeface="+mj-lt"/>
              </a:rPr>
              <a:t>(OIT 2012) au sein des entreprises, particulièrement les PME</a:t>
            </a:r>
          </a:p>
        </p:txBody>
      </p:sp>
      <p:sp>
        <p:nvSpPr>
          <p:cNvPr id="2" name="Text Placeholder 1"/>
          <p:cNvSpPr>
            <a:spLocks noGrp="1"/>
          </p:cNvSpPr>
          <p:nvPr>
            <p:ph type="body" sz="quarter" idx="13"/>
          </p:nvPr>
        </p:nvSpPr>
        <p:spPr>
          <a:xfrm>
            <a:off x="954088" y="339438"/>
            <a:ext cx="7991563" cy="354574"/>
          </a:xfrm>
        </p:spPr>
        <p:txBody>
          <a:bodyPr>
            <a:noAutofit/>
          </a:bodyPr>
          <a:lstStyle/>
          <a:p>
            <a:r>
              <a:rPr lang="fr-FR" sz="2800" b="1" dirty="0"/>
              <a:t>Recommandations à court terme (5 ans)</a:t>
            </a:r>
            <a:endParaRPr lang="en-US" sz="2800" b="1" dirty="0"/>
          </a:p>
        </p:txBody>
      </p:sp>
    </p:spTree>
    <p:extLst>
      <p:ext uri="{BB962C8B-B14F-4D97-AF65-F5344CB8AC3E}">
        <p14:creationId xmlns:p14="http://schemas.microsoft.com/office/powerpoint/2010/main" val="3942925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29</a:t>
            </a:fld>
            <a:endParaRPr lang="nl-NL" dirty="0"/>
          </a:p>
        </p:txBody>
      </p:sp>
      <p:sp>
        <p:nvSpPr>
          <p:cNvPr id="6" name="Tijdelijke aanduiding voor tekst 5"/>
          <p:cNvSpPr>
            <a:spLocks noGrp="1"/>
          </p:cNvSpPr>
          <p:nvPr>
            <p:ph type="body" sz="quarter" idx="15"/>
          </p:nvPr>
        </p:nvSpPr>
        <p:spPr>
          <a:xfrm>
            <a:off x="762000" y="609600"/>
            <a:ext cx="9296400" cy="5219700"/>
          </a:xfrm>
        </p:spPr>
        <p:txBody>
          <a:bodyPr/>
          <a:lstStyle/>
          <a:p>
            <a:pPr>
              <a:buFont typeface="Wingdings" pitchFamily="2" charset="2"/>
              <a:buChar char="q"/>
            </a:pPr>
            <a:r>
              <a:rPr lang="fr-FR" sz="2400" b="1" dirty="0" smtClean="0">
                <a:latin typeface="+mj-lt"/>
              </a:rPr>
              <a:t> </a:t>
            </a:r>
            <a:r>
              <a:rPr lang="fr-FR" sz="2400" b="1" dirty="0">
                <a:latin typeface="+mj-lt"/>
              </a:rPr>
              <a:t>Renforcer le rôle des infirmières du travail</a:t>
            </a:r>
          </a:p>
          <a:p>
            <a:pPr lvl="1">
              <a:spcAft>
                <a:spcPts val="1800"/>
              </a:spcAft>
              <a:buFont typeface="Arial" pitchFamily="34" charset="0"/>
              <a:buChar char="•"/>
            </a:pPr>
            <a:r>
              <a:rPr lang="fr-FR" sz="2400" dirty="0">
                <a:latin typeface="+mj-lt"/>
              </a:rPr>
              <a:t>Formaliser le rôle et la complémentarité des infirmières du travail </a:t>
            </a:r>
          </a:p>
          <a:p>
            <a:pPr>
              <a:buFont typeface="Wingdings" pitchFamily="2" charset="2"/>
              <a:buChar char="q"/>
            </a:pPr>
            <a:r>
              <a:rPr lang="fr-FR" sz="2400" b="1" dirty="0" smtClean="0">
                <a:latin typeface="+mj-lt"/>
              </a:rPr>
              <a:t> Intégrer </a:t>
            </a:r>
            <a:r>
              <a:rPr lang="fr-FR" sz="2400" b="1" dirty="0">
                <a:latin typeface="+mj-lt"/>
              </a:rPr>
              <a:t>la dimension santé au travail chez les généralistes </a:t>
            </a:r>
          </a:p>
          <a:p>
            <a:pPr lvl="1">
              <a:spcAft>
                <a:spcPts val="1800"/>
              </a:spcAft>
              <a:buFont typeface="Arial" pitchFamily="34" charset="0"/>
              <a:buChar char="•"/>
            </a:pPr>
            <a:r>
              <a:rPr lang="fr-FR" sz="2400" dirty="0">
                <a:latin typeface="+mj-lt"/>
              </a:rPr>
              <a:t>Intégrer des modules de formation en santé au travail dans la formation continue des généralistes </a:t>
            </a:r>
          </a:p>
          <a:p>
            <a:pPr>
              <a:buFont typeface="Wingdings" pitchFamily="2" charset="2"/>
              <a:buChar char="q"/>
            </a:pPr>
            <a:r>
              <a:rPr lang="fr-FR" sz="2400" dirty="0" smtClean="0">
                <a:latin typeface="+mj-lt"/>
              </a:rPr>
              <a:t> </a:t>
            </a:r>
            <a:r>
              <a:rPr lang="fr-FR" sz="2400" b="1" dirty="0">
                <a:latin typeface="+mj-lt"/>
              </a:rPr>
              <a:t>Développer une approche plus standardisée des risques</a:t>
            </a:r>
          </a:p>
          <a:p>
            <a:pPr lvl="1">
              <a:buFont typeface="Arial" pitchFamily="34" charset="0"/>
              <a:buChar char="•"/>
            </a:pPr>
            <a:r>
              <a:rPr lang="fr-FR" sz="2400" dirty="0">
                <a:latin typeface="+mj-lt"/>
              </a:rPr>
              <a:t>Standardiser les risques et examens par fonction et secteur au niveau national</a:t>
            </a:r>
          </a:p>
          <a:p>
            <a:pPr lvl="1">
              <a:buFont typeface="Arial" pitchFamily="34" charset="0"/>
              <a:buChar char="•"/>
            </a:pPr>
            <a:r>
              <a:rPr lang="fr-FR" sz="2400" dirty="0">
                <a:latin typeface="+mj-lt"/>
              </a:rPr>
              <a:t>Aider les préventeurs des entreprises à utiliser les outils d’analyse de risque en ligne (</a:t>
            </a:r>
            <a:r>
              <a:rPr lang="fr-FR" sz="2400" b="1" dirty="0" err="1">
                <a:latin typeface="+mj-lt"/>
              </a:rPr>
              <a:t>OiRA</a:t>
            </a:r>
            <a:r>
              <a:rPr lang="fr-FR" sz="2400" b="1" dirty="0">
                <a:latin typeface="+mj-lt"/>
              </a:rPr>
              <a:t> ou </a:t>
            </a:r>
            <a:r>
              <a:rPr lang="fr-FR" sz="2400" b="1" dirty="0" err="1">
                <a:latin typeface="+mj-lt"/>
              </a:rPr>
              <a:t>Seilich</a:t>
            </a:r>
            <a:r>
              <a:rPr lang="fr-FR" sz="2400" b="1" dirty="0">
                <a:latin typeface="+mj-lt"/>
              </a:rPr>
              <a:t> </a:t>
            </a:r>
            <a:r>
              <a:rPr lang="fr-FR" sz="2400" dirty="0">
                <a:latin typeface="+mj-lt"/>
              </a:rPr>
              <a:t>pour les risques chimiques,…)</a:t>
            </a:r>
          </a:p>
        </p:txBody>
      </p:sp>
    </p:spTree>
    <p:extLst>
      <p:ext uri="{BB962C8B-B14F-4D97-AF65-F5344CB8AC3E}">
        <p14:creationId xmlns:p14="http://schemas.microsoft.com/office/powerpoint/2010/main" val="328457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A279D6C-A5E5-844A-ABD0-7E6D8CBC6A7F}" type="slidenum">
              <a:rPr lang="nl-NL" smtClean="0"/>
              <a:pPr/>
              <a:t>3</a:t>
            </a:fld>
            <a:endParaRPr lang="nl-NL" dirty="0"/>
          </a:p>
        </p:txBody>
      </p:sp>
      <p:sp>
        <p:nvSpPr>
          <p:cNvPr id="6" name="Tijdelijke aanduiding voor tekst 5"/>
          <p:cNvSpPr>
            <a:spLocks noGrp="1"/>
          </p:cNvSpPr>
          <p:nvPr>
            <p:ph type="body" sz="quarter" idx="13"/>
          </p:nvPr>
        </p:nvSpPr>
        <p:spPr/>
        <p:txBody>
          <a:bodyPr/>
          <a:lstStyle/>
          <a:p>
            <a:r>
              <a:rPr lang="nl-NL" smtClean="0"/>
              <a:t>1</a:t>
            </a:r>
            <a:endParaRPr lang="nl-NL" dirty="0"/>
          </a:p>
        </p:txBody>
      </p:sp>
      <p:sp>
        <p:nvSpPr>
          <p:cNvPr id="11" name="Text Placeholder 10"/>
          <p:cNvSpPr>
            <a:spLocks noGrp="1"/>
          </p:cNvSpPr>
          <p:nvPr>
            <p:ph type="body" sz="quarter" idx="16"/>
          </p:nvPr>
        </p:nvSpPr>
        <p:spPr/>
        <p:txBody>
          <a:bodyPr>
            <a:normAutofit lnSpcReduction="10000"/>
          </a:bodyPr>
          <a:lstStyle/>
          <a:p>
            <a:r>
              <a:rPr lang="nl-NL" dirty="0" err="1"/>
              <a:t>Raisons</a:t>
            </a:r>
            <a:r>
              <a:rPr lang="nl-NL" dirty="0"/>
              <a:t>, </a:t>
            </a:r>
            <a:r>
              <a:rPr lang="nl-NL" dirty="0" err="1"/>
              <a:t>hypothèses</a:t>
            </a:r>
            <a:r>
              <a:rPr lang="nl-NL" dirty="0"/>
              <a:t> et méthodologie</a:t>
            </a:r>
            <a:endParaRPr lang="nl-BE"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3176273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30</a:t>
            </a:fld>
            <a:endParaRPr lang="nl-NL" dirty="0"/>
          </a:p>
        </p:txBody>
      </p:sp>
      <p:sp>
        <p:nvSpPr>
          <p:cNvPr id="6" name="Tijdelijke aanduiding voor tekst 5"/>
          <p:cNvSpPr>
            <a:spLocks noGrp="1"/>
          </p:cNvSpPr>
          <p:nvPr>
            <p:ph type="body" sz="quarter" idx="15"/>
          </p:nvPr>
        </p:nvSpPr>
        <p:spPr>
          <a:xfrm>
            <a:off x="762000" y="1041400"/>
            <a:ext cx="9461500" cy="4787900"/>
          </a:xfrm>
        </p:spPr>
        <p:txBody>
          <a:bodyPr/>
          <a:lstStyle/>
          <a:p>
            <a:pPr>
              <a:buFont typeface="Wingdings" pitchFamily="2" charset="2"/>
              <a:buChar char="q"/>
            </a:pPr>
            <a:r>
              <a:rPr lang="fr-FR" sz="2400" b="1" dirty="0" smtClean="0">
                <a:latin typeface="+mj-lt"/>
              </a:rPr>
              <a:t> </a:t>
            </a:r>
            <a:r>
              <a:rPr lang="fr-FR" sz="2400" b="1" dirty="0">
                <a:latin typeface="+mj-lt"/>
              </a:rPr>
              <a:t>Développer la culture de travail multidisciplinaire</a:t>
            </a:r>
          </a:p>
          <a:p>
            <a:pPr lvl="1">
              <a:spcAft>
                <a:spcPts val="1800"/>
              </a:spcAft>
              <a:buFont typeface="Arial" pitchFamily="34" charset="0"/>
              <a:buChar char="•"/>
            </a:pPr>
            <a:r>
              <a:rPr lang="fr-FR" sz="2400" dirty="0">
                <a:latin typeface="+mj-lt"/>
              </a:rPr>
              <a:t>Renforcer au sein des SEPPT l’intégration de l’approche multidisciplinaire et du travail interdisciplinaire</a:t>
            </a:r>
          </a:p>
          <a:p>
            <a:pPr>
              <a:buFont typeface="Wingdings" pitchFamily="2" charset="2"/>
              <a:buChar char="q"/>
            </a:pPr>
            <a:r>
              <a:rPr lang="fr-FR" sz="2400" b="1" dirty="0" smtClean="0">
                <a:latin typeface="+mj-lt"/>
              </a:rPr>
              <a:t> </a:t>
            </a:r>
            <a:r>
              <a:rPr lang="fr-FR" sz="2400" b="1" dirty="0">
                <a:latin typeface="+mj-lt"/>
              </a:rPr>
              <a:t>Porter une attention particulière aux PME</a:t>
            </a:r>
          </a:p>
          <a:p>
            <a:pPr lvl="1">
              <a:spcAft>
                <a:spcPts val="1800"/>
              </a:spcAft>
              <a:buFont typeface="Arial" pitchFamily="34" charset="0"/>
              <a:buChar char="•"/>
            </a:pPr>
            <a:r>
              <a:rPr lang="fr-FR" sz="2400" dirty="0">
                <a:latin typeface="+mj-lt"/>
              </a:rPr>
              <a:t>Inciter les SEPPT à aider les petites et très petites entreprises à adopter les stratégies de prévention des risques</a:t>
            </a:r>
          </a:p>
          <a:p>
            <a:pPr>
              <a:buFont typeface="Wingdings" pitchFamily="2" charset="2"/>
              <a:buChar char="q"/>
            </a:pPr>
            <a:r>
              <a:rPr lang="fr-FR" sz="2400" b="1" dirty="0" smtClean="0">
                <a:latin typeface="+mj-lt"/>
              </a:rPr>
              <a:t> Divers</a:t>
            </a:r>
            <a:endParaRPr lang="fr-FR" sz="2400" b="1" dirty="0">
              <a:latin typeface="+mj-lt"/>
            </a:endParaRPr>
          </a:p>
          <a:p>
            <a:pPr lvl="1">
              <a:buFont typeface="Arial" pitchFamily="34" charset="0"/>
              <a:buChar char="•"/>
            </a:pPr>
            <a:r>
              <a:rPr lang="fr-FR" sz="2400" dirty="0" smtClean="0">
                <a:latin typeface="+mj-lt"/>
              </a:rPr>
              <a:t>Inciter </a:t>
            </a:r>
            <a:r>
              <a:rPr lang="fr-FR" sz="2400" dirty="0">
                <a:latin typeface="+mj-lt"/>
              </a:rPr>
              <a:t>les autorités politiques à élargir la SST aux indépendants </a:t>
            </a:r>
          </a:p>
          <a:p>
            <a:pPr lvl="1">
              <a:buFont typeface="Arial" pitchFamily="34" charset="0"/>
              <a:buChar char="•"/>
            </a:pPr>
            <a:r>
              <a:rPr lang="fr-FR" sz="2400" dirty="0">
                <a:latin typeface="+mj-lt"/>
              </a:rPr>
              <a:t>Un monitoring de l’impact du changement tarifaire des </a:t>
            </a:r>
            <a:r>
              <a:rPr lang="fr-FR" sz="2400" dirty="0" smtClean="0">
                <a:latin typeface="+mj-lt"/>
              </a:rPr>
              <a:t>SEPPT</a:t>
            </a:r>
            <a:endParaRPr lang="fr-FR" sz="2400" dirty="0">
              <a:latin typeface="+mj-lt"/>
            </a:endParaRPr>
          </a:p>
        </p:txBody>
      </p:sp>
      <p:sp>
        <p:nvSpPr>
          <p:cNvPr id="2" name="Text Placeholder 1"/>
          <p:cNvSpPr>
            <a:spLocks noGrp="1"/>
          </p:cNvSpPr>
          <p:nvPr>
            <p:ph type="body" sz="quarter" idx="13"/>
          </p:nvPr>
        </p:nvSpPr>
        <p:spPr>
          <a:xfrm>
            <a:off x="762000" y="339438"/>
            <a:ext cx="8183652" cy="354574"/>
          </a:xfrm>
        </p:spPr>
        <p:txBody>
          <a:bodyPr>
            <a:noAutofit/>
          </a:bodyPr>
          <a:lstStyle/>
          <a:p>
            <a:r>
              <a:rPr lang="fr-FR" sz="2800" b="1" dirty="0"/>
              <a:t>Recommandations à court terme (5 ans)</a:t>
            </a:r>
            <a:endParaRPr lang="en-US" sz="2800" b="1" dirty="0"/>
          </a:p>
        </p:txBody>
      </p:sp>
    </p:spTree>
    <p:extLst>
      <p:ext uri="{BB962C8B-B14F-4D97-AF65-F5344CB8AC3E}">
        <p14:creationId xmlns:p14="http://schemas.microsoft.com/office/powerpoint/2010/main" val="1456794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31</a:t>
            </a:fld>
            <a:endParaRPr lang="nl-NL" dirty="0"/>
          </a:p>
        </p:txBody>
      </p:sp>
      <p:sp>
        <p:nvSpPr>
          <p:cNvPr id="6" name="Tijdelijke aanduiding voor tekst 5"/>
          <p:cNvSpPr>
            <a:spLocks noGrp="1"/>
          </p:cNvSpPr>
          <p:nvPr>
            <p:ph type="body" sz="quarter" idx="15"/>
          </p:nvPr>
        </p:nvSpPr>
        <p:spPr>
          <a:xfrm>
            <a:off x="762000" y="885967"/>
            <a:ext cx="9461500" cy="4787900"/>
          </a:xfrm>
        </p:spPr>
        <p:txBody>
          <a:bodyPr/>
          <a:lstStyle/>
          <a:p>
            <a:pPr marL="0" lvl="0" indent="0">
              <a:buNone/>
            </a:pPr>
            <a:r>
              <a:rPr lang="fr-FR" sz="2400" b="1" dirty="0" smtClean="0">
                <a:latin typeface="+mj-lt"/>
              </a:rPr>
              <a:t> </a:t>
            </a:r>
            <a:r>
              <a:rPr lang="fr-BE" sz="2400" b="1" dirty="0">
                <a:latin typeface="+mj-lt"/>
              </a:rPr>
              <a:t>La santé au travail sera basée sur des pratiques « </a:t>
            </a:r>
            <a:r>
              <a:rPr lang="fr-BE" sz="2400" b="1" dirty="0" err="1">
                <a:latin typeface="+mj-lt"/>
              </a:rPr>
              <a:t>evidence</a:t>
            </a:r>
            <a:r>
              <a:rPr lang="fr-BE" sz="2400" b="1" dirty="0">
                <a:latin typeface="+mj-lt"/>
              </a:rPr>
              <a:t> </a:t>
            </a:r>
            <a:r>
              <a:rPr lang="fr-BE" sz="2400" b="1" dirty="0" err="1">
                <a:latin typeface="+mj-lt"/>
              </a:rPr>
              <a:t>based</a:t>
            </a:r>
            <a:r>
              <a:rPr lang="fr-BE" sz="2400" b="1" dirty="0">
                <a:latin typeface="+mj-lt"/>
              </a:rPr>
              <a:t> »</a:t>
            </a:r>
          </a:p>
          <a:p>
            <a:pPr marL="0" indent="0">
              <a:buNone/>
            </a:pPr>
            <a:endParaRPr lang="fr-FR" sz="2400" b="1" dirty="0" smtClean="0">
              <a:latin typeface="+mj-lt"/>
            </a:endParaRPr>
          </a:p>
          <a:p>
            <a:pPr>
              <a:buFont typeface="Wingdings" pitchFamily="2" charset="2"/>
              <a:buChar char="q"/>
            </a:pPr>
            <a:r>
              <a:rPr lang="fr-FR" sz="2400" b="1" dirty="0" smtClean="0">
                <a:latin typeface="+mj-lt"/>
              </a:rPr>
              <a:t> Moins </a:t>
            </a:r>
            <a:r>
              <a:rPr lang="fr-FR" sz="2400" b="1" dirty="0">
                <a:latin typeface="+mj-lt"/>
              </a:rPr>
              <a:t>de médecins du travail, </a:t>
            </a:r>
            <a:r>
              <a:rPr lang="fr-FR" sz="2400" dirty="0" smtClean="0">
                <a:latin typeface="+mj-lt"/>
              </a:rPr>
              <a:t/>
            </a:r>
            <a:br>
              <a:rPr lang="fr-FR" sz="2400" dirty="0" smtClean="0">
                <a:latin typeface="+mj-lt"/>
              </a:rPr>
            </a:br>
            <a:r>
              <a:rPr lang="fr-FR" sz="2400" dirty="0" smtClean="0">
                <a:latin typeface="+mj-lt"/>
              </a:rPr>
              <a:t>  </a:t>
            </a:r>
            <a:r>
              <a:rPr lang="fr-FR" sz="2400" b="1" dirty="0" smtClean="0">
                <a:latin typeface="+mj-lt"/>
              </a:rPr>
              <a:t>mais </a:t>
            </a:r>
            <a:r>
              <a:rPr lang="fr-FR" sz="2400" b="1" dirty="0">
                <a:latin typeface="+mj-lt"/>
              </a:rPr>
              <a:t>spécialisés </a:t>
            </a:r>
            <a:r>
              <a:rPr lang="fr-FR" sz="2400" dirty="0">
                <a:latin typeface="+mj-lt"/>
              </a:rPr>
              <a:t>en toxicologie, réintégration, etc…</a:t>
            </a:r>
          </a:p>
          <a:p>
            <a:pPr>
              <a:buFont typeface="Wingdings" pitchFamily="2" charset="2"/>
              <a:buChar char="q"/>
            </a:pPr>
            <a:endParaRPr lang="fr-FR" sz="2400" dirty="0">
              <a:latin typeface="+mj-lt"/>
            </a:endParaRPr>
          </a:p>
          <a:p>
            <a:pPr>
              <a:buFont typeface="Wingdings" pitchFamily="2" charset="2"/>
              <a:buChar char="q"/>
            </a:pPr>
            <a:r>
              <a:rPr lang="fr-FR" sz="2400" dirty="0" smtClean="0">
                <a:latin typeface="+mj-lt"/>
              </a:rPr>
              <a:t> Des </a:t>
            </a:r>
            <a:r>
              <a:rPr lang="fr-FR" sz="2400" b="1" dirty="0">
                <a:latin typeface="+mj-lt"/>
              </a:rPr>
              <a:t>infirmières du travail formées </a:t>
            </a:r>
            <a:r>
              <a:rPr lang="fr-FR" sz="2400" dirty="0">
                <a:latin typeface="+mj-lt"/>
              </a:rPr>
              <a:t>aux tâches de prévention et gestion </a:t>
            </a:r>
            <a:r>
              <a:rPr lang="fr-FR" sz="2400" dirty="0" smtClean="0">
                <a:latin typeface="+mj-lt"/>
              </a:rPr>
              <a:t/>
            </a:r>
            <a:br>
              <a:rPr lang="fr-FR" sz="2400" dirty="0" smtClean="0">
                <a:latin typeface="+mj-lt"/>
              </a:rPr>
            </a:br>
            <a:r>
              <a:rPr lang="fr-FR" sz="2400" dirty="0" smtClean="0">
                <a:latin typeface="+mj-lt"/>
              </a:rPr>
              <a:t>  des </a:t>
            </a:r>
            <a:r>
              <a:rPr lang="fr-FR" sz="2400" dirty="0">
                <a:latin typeface="+mj-lt"/>
              </a:rPr>
              <a:t>risques qui leurs seront dévolues</a:t>
            </a:r>
          </a:p>
          <a:p>
            <a:pPr>
              <a:buFont typeface="Wingdings" pitchFamily="2" charset="2"/>
              <a:buChar char="q"/>
            </a:pPr>
            <a:endParaRPr lang="fr-FR" sz="2400" dirty="0">
              <a:latin typeface="+mj-lt"/>
            </a:endParaRPr>
          </a:p>
          <a:p>
            <a:pPr>
              <a:buFont typeface="Wingdings" pitchFamily="2" charset="2"/>
              <a:buChar char="q"/>
            </a:pPr>
            <a:r>
              <a:rPr lang="fr-FR" sz="2400" dirty="0" smtClean="0">
                <a:latin typeface="+mj-lt"/>
              </a:rPr>
              <a:t> Des </a:t>
            </a:r>
            <a:r>
              <a:rPr lang="fr-FR" sz="2400" dirty="0">
                <a:latin typeface="+mj-lt"/>
              </a:rPr>
              <a:t>case / </a:t>
            </a:r>
            <a:r>
              <a:rPr lang="fr-FR" sz="2400" dirty="0" err="1">
                <a:latin typeface="+mj-lt"/>
              </a:rPr>
              <a:t>disability</a:t>
            </a:r>
            <a:r>
              <a:rPr lang="fr-FR" sz="2400" dirty="0">
                <a:latin typeface="+mj-lt"/>
              </a:rPr>
              <a:t> managers pour l’accompagnement individuel dans </a:t>
            </a:r>
            <a:r>
              <a:rPr lang="fr-FR" sz="2400" dirty="0" smtClean="0">
                <a:latin typeface="+mj-lt"/>
              </a:rPr>
              <a:t>le</a:t>
            </a:r>
            <a:br>
              <a:rPr lang="fr-FR" sz="2400" dirty="0" smtClean="0">
                <a:latin typeface="+mj-lt"/>
              </a:rPr>
            </a:br>
            <a:r>
              <a:rPr lang="fr-FR" sz="2400" dirty="0" smtClean="0">
                <a:latin typeface="+mj-lt"/>
              </a:rPr>
              <a:t>  </a:t>
            </a:r>
            <a:r>
              <a:rPr lang="fr-FR" sz="2400" dirty="0">
                <a:latin typeface="+mj-lt"/>
              </a:rPr>
              <a:t>cadre de la réintégration au travail.</a:t>
            </a:r>
          </a:p>
          <a:p>
            <a:pPr>
              <a:buFont typeface="Wingdings" pitchFamily="2" charset="2"/>
              <a:buChar char="q"/>
            </a:pPr>
            <a:endParaRPr lang="fr-FR" sz="2400" dirty="0">
              <a:latin typeface="+mj-lt"/>
            </a:endParaRPr>
          </a:p>
          <a:p>
            <a:pPr>
              <a:buFont typeface="Wingdings" pitchFamily="2" charset="2"/>
              <a:buChar char="q"/>
            </a:pPr>
            <a:r>
              <a:rPr lang="fr-FR" sz="2400" dirty="0" smtClean="0">
                <a:latin typeface="+mj-lt"/>
              </a:rPr>
              <a:t> La </a:t>
            </a:r>
            <a:r>
              <a:rPr lang="fr-FR" sz="2400" b="1" dirty="0">
                <a:latin typeface="+mj-lt"/>
              </a:rPr>
              <a:t>dimension santé au travail intégrée</a:t>
            </a:r>
            <a:r>
              <a:rPr lang="fr-FR" sz="2400" dirty="0">
                <a:latin typeface="+mj-lt"/>
              </a:rPr>
              <a:t> dans la </a:t>
            </a:r>
            <a:r>
              <a:rPr lang="fr-FR" sz="2400" b="1" dirty="0">
                <a:latin typeface="+mj-lt"/>
              </a:rPr>
              <a:t>formation de </a:t>
            </a:r>
            <a:r>
              <a:rPr lang="fr-FR" sz="2400" b="1" dirty="0" smtClean="0">
                <a:latin typeface="+mj-lt"/>
              </a:rPr>
              <a:t>base</a:t>
            </a:r>
            <a:br>
              <a:rPr lang="fr-FR" sz="2400" b="1" dirty="0" smtClean="0">
                <a:latin typeface="+mj-lt"/>
              </a:rPr>
            </a:br>
            <a:r>
              <a:rPr lang="fr-FR" sz="2400" b="1" dirty="0" smtClean="0">
                <a:latin typeface="+mj-lt"/>
              </a:rPr>
              <a:t>  </a:t>
            </a:r>
            <a:r>
              <a:rPr lang="fr-FR" sz="2400" b="1" dirty="0">
                <a:latin typeface="+mj-lt"/>
              </a:rPr>
              <a:t>des médecins</a:t>
            </a:r>
            <a:r>
              <a:rPr lang="fr-FR" sz="2400" dirty="0">
                <a:latin typeface="+mj-lt"/>
              </a:rPr>
              <a:t> et dans la formation en médecine générale</a:t>
            </a:r>
          </a:p>
        </p:txBody>
      </p:sp>
      <p:sp>
        <p:nvSpPr>
          <p:cNvPr id="2" name="Text Placeholder 1"/>
          <p:cNvSpPr>
            <a:spLocks noGrp="1"/>
          </p:cNvSpPr>
          <p:nvPr>
            <p:ph type="body" sz="quarter" idx="13"/>
          </p:nvPr>
        </p:nvSpPr>
        <p:spPr>
          <a:xfrm>
            <a:off x="762000" y="339438"/>
            <a:ext cx="8183652" cy="354574"/>
          </a:xfrm>
        </p:spPr>
        <p:txBody>
          <a:bodyPr>
            <a:noAutofit/>
          </a:bodyPr>
          <a:lstStyle/>
          <a:p>
            <a:r>
              <a:rPr lang="fr-FR" sz="2800" b="1" dirty="0"/>
              <a:t>Recommandations à </a:t>
            </a:r>
            <a:r>
              <a:rPr lang="fr-FR" sz="2800" b="1" dirty="0" smtClean="0"/>
              <a:t>moyen </a:t>
            </a:r>
            <a:r>
              <a:rPr lang="fr-FR" sz="2800" b="1" dirty="0"/>
              <a:t>terme (2030)</a:t>
            </a:r>
            <a:endParaRPr lang="en-US" sz="2800" b="1" dirty="0"/>
          </a:p>
        </p:txBody>
      </p:sp>
    </p:spTree>
    <p:extLst>
      <p:ext uri="{BB962C8B-B14F-4D97-AF65-F5344CB8AC3E}">
        <p14:creationId xmlns:p14="http://schemas.microsoft.com/office/powerpoint/2010/main" val="1552093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32</a:t>
            </a:fld>
            <a:endParaRPr lang="nl-NL" dirty="0"/>
          </a:p>
        </p:txBody>
      </p:sp>
      <p:sp>
        <p:nvSpPr>
          <p:cNvPr id="6" name="Tijdelijke aanduiding voor tekst 5"/>
          <p:cNvSpPr>
            <a:spLocks noGrp="1"/>
          </p:cNvSpPr>
          <p:nvPr>
            <p:ph type="body" sz="quarter" idx="15"/>
          </p:nvPr>
        </p:nvSpPr>
        <p:spPr>
          <a:xfrm>
            <a:off x="762000" y="1041400"/>
            <a:ext cx="9575800" cy="4787900"/>
          </a:xfrm>
        </p:spPr>
        <p:txBody>
          <a:bodyPr/>
          <a:lstStyle/>
          <a:p>
            <a:pPr>
              <a:buFont typeface="Wingdings" pitchFamily="2" charset="2"/>
              <a:buChar char="q"/>
            </a:pPr>
            <a:r>
              <a:rPr lang="fr-FR" sz="2400" b="1" dirty="0" smtClean="0">
                <a:latin typeface="+mj-lt"/>
              </a:rPr>
              <a:t> </a:t>
            </a:r>
            <a:r>
              <a:rPr lang="fr-FR" sz="2400" b="1" dirty="0">
                <a:solidFill>
                  <a:schemeClr val="tx2"/>
                </a:solidFill>
                <a:latin typeface="+mj-lt"/>
              </a:rPr>
              <a:t>Avis 14 mars 2017 du CSPPT </a:t>
            </a:r>
            <a:r>
              <a:rPr lang="fr-FR" sz="2400" dirty="0">
                <a:latin typeface="+mj-lt"/>
              </a:rPr>
              <a:t>sur le projet de </a:t>
            </a:r>
            <a:r>
              <a:rPr lang="fr-FR" sz="2400" b="1" dirty="0">
                <a:latin typeface="+mj-lt"/>
              </a:rPr>
              <a:t>modification de la </a:t>
            </a:r>
            <a:r>
              <a:rPr lang="fr-FR" sz="2400" b="1" dirty="0" smtClean="0">
                <a:latin typeface="+mj-lt"/>
              </a:rPr>
              <a:t/>
            </a:r>
            <a:br>
              <a:rPr lang="fr-FR" sz="2400" b="1" dirty="0" smtClean="0">
                <a:latin typeface="+mj-lt"/>
              </a:rPr>
            </a:br>
            <a:r>
              <a:rPr lang="fr-FR" sz="2400" b="1" dirty="0" smtClean="0">
                <a:latin typeface="+mj-lt"/>
              </a:rPr>
              <a:t>  fréquence de </a:t>
            </a:r>
            <a:r>
              <a:rPr lang="fr-FR" sz="2400" b="1" dirty="0">
                <a:latin typeface="+mj-lt"/>
              </a:rPr>
              <a:t>la surveillance</a:t>
            </a:r>
            <a:r>
              <a:rPr lang="fr-FR" sz="2400" dirty="0">
                <a:latin typeface="+mj-lt"/>
              </a:rPr>
              <a:t> de santé, par SPF Emploi</a:t>
            </a:r>
          </a:p>
          <a:p>
            <a:pPr marL="540000" lvl="1">
              <a:spcAft>
                <a:spcPts val="1200"/>
              </a:spcAft>
            </a:pPr>
            <a:r>
              <a:rPr lang="fr-FR" sz="2400" b="1" dirty="0">
                <a:latin typeface="+mj-lt"/>
              </a:rPr>
              <a:t>sans fondement scientifique, </a:t>
            </a:r>
            <a:r>
              <a:rPr lang="fr-FR" sz="2400" b="1" dirty="0" smtClean="0">
                <a:latin typeface="+mj-lt"/>
              </a:rPr>
              <a:t>cela ne </a:t>
            </a:r>
            <a:r>
              <a:rPr lang="fr-FR" sz="2400" b="1" dirty="0">
                <a:latin typeface="+mj-lt"/>
              </a:rPr>
              <a:t>résoudra pas les problèmes de fond actuels, pas de plus-value en matière de prévention </a:t>
            </a:r>
          </a:p>
          <a:p>
            <a:pPr marL="406800" lvl="2" indent="0">
              <a:buNone/>
            </a:pPr>
            <a:r>
              <a:rPr lang="fr-FR" sz="2400" b="1" dirty="0" smtClean="0">
                <a:latin typeface="+mj-lt"/>
              </a:rPr>
              <a:t>Alternative</a:t>
            </a:r>
            <a:r>
              <a:rPr lang="fr-FR" sz="2400" dirty="0">
                <a:latin typeface="+mj-lt"/>
              </a:rPr>
              <a:t>: </a:t>
            </a:r>
            <a:r>
              <a:rPr lang="fr-FR" sz="2400" b="1" dirty="0">
                <a:solidFill>
                  <a:schemeClr val="tx2">
                    <a:lumMod val="75000"/>
                  </a:schemeClr>
                </a:solidFill>
                <a:latin typeface="+mj-lt"/>
              </a:rPr>
              <a:t>rechercher une mise en </a:t>
            </a:r>
            <a:r>
              <a:rPr lang="fr-FR" sz="2400" b="1" dirty="0" err="1">
                <a:solidFill>
                  <a:schemeClr val="tx2">
                    <a:lumMod val="75000"/>
                  </a:schemeClr>
                </a:solidFill>
                <a:latin typeface="+mj-lt"/>
              </a:rPr>
              <a:t>oeuvre</a:t>
            </a:r>
            <a:r>
              <a:rPr lang="fr-FR" sz="2400" b="1" dirty="0">
                <a:solidFill>
                  <a:schemeClr val="tx2">
                    <a:lumMod val="75000"/>
                  </a:schemeClr>
                </a:solidFill>
                <a:latin typeface="+mj-lt"/>
              </a:rPr>
              <a:t> optimale de la médecine du </a:t>
            </a:r>
            <a:endParaRPr lang="fr-FR" sz="2400" b="1" dirty="0" smtClean="0">
              <a:solidFill>
                <a:schemeClr val="tx2">
                  <a:lumMod val="75000"/>
                </a:schemeClr>
              </a:solidFill>
              <a:latin typeface="+mj-lt"/>
            </a:endParaRPr>
          </a:p>
          <a:p>
            <a:pPr marL="406800" lvl="2" indent="0">
              <a:spcAft>
                <a:spcPts val="1200"/>
              </a:spcAft>
              <a:buNone/>
            </a:pPr>
            <a:r>
              <a:rPr lang="fr-FR" sz="2400" b="1" dirty="0" smtClean="0">
                <a:solidFill>
                  <a:schemeClr val="tx2">
                    <a:lumMod val="75000"/>
                  </a:schemeClr>
                </a:solidFill>
                <a:latin typeface="+mj-lt"/>
              </a:rPr>
              <a:t>                       travail </a:t>
            </a:r>
            <a:r>
              <a:rPr lang="fr-FR" sz="2400" b="1" dirty="0">
                <a:solidFill>
                  <a:schemeClr val="tx2">
                    <a:lumMod val="75000"/>
                  </a:schemeClr>
                </a:solidFill>
                <a:latin typeface="+mj-lt"/>
              </a:rPr>
              <a:t>pour la </a:t>
            </a:r>
            <a:r>
              <a:rPr lang="fr-FR" sz="2400" b="1" dirty="0" smtClean="0">
                <a:solidFill>
                  <a:schemeClr val="tx2">
                    <a:lumMod val="75000"/>
                  </a:schemeClr>
                </a:solidFill>
                <a:latin typeface="+mj-lt"/>
              </a:rPr>
              <a:t>prévention</a:t>
            </a:r>
            <a:endParaRPr lang="fr-FR" sz="2400" b="1" dirty="0" smtClean="0">
              <a:solidFill>
                <a:schemeClr val="tx2">
                  <a:lumMod val="75000"/>
                </a:schemeClr>
              </a:solidFill>
              <a:latin typeface="+mj-lt"/>
            </a:endParaRPr>
          </a:p>
          <a:p>
            <a:pPr marL="406800" lvl="2" indent="0">
              <a:buNone/>
            </a:pPr>
            <a:r>
              <a:rPr lang="fr-FR" sz="2400" b="1" dirty="0" smtClean="0">
                <a:latin typeface="+mj-lt"/>
              </a:rPr>
              <a:t>Processus</a:t>
            </a:r>
            <a:endParaRPr lang="fr-FR" sz="2400" dirty="0">
              <a:latin typeface="+mj-lt"/>
            </a:endParaRPr>
          </a:p>
          <a:p>
            <a:pPr lvl="2"/>
            <a:r>
              <a:rPr lang="fr-FR" sz="2400" dirty="0">
                <a:latin typeface="+mj-lt"/>
              </a:rPr>
              <a:t>Interpellation </a:t>
            </a:r>
            <a:r>
              <a:rPr lang="fr-FR" sz="2400" dirty="0" smtClean="0">
                <a:latin typeface="+mj-lt"/>
              </a:rPr>
              <a:t>des Médecins du Travail  </a:t>
            </a:r>
            <a:r>
              <a:rPr lang="fr-FR" sz="2400" dirty="0">
                <a:latin typeface="+mj-lt"/>
              </a:rPr>
              <a:t>et </a:t>
            </a:r>
            <a:r>
              <a:rPr lang="fr-FR" sz="2400" dirty="0" smtClean="0">
                <a:latin typeface="+mj-lt"/>
              </a:rPr>
              <a:t>leurs associations</a:t>
            </a:r>
            <a:endParaRPr lang="fr-FR" sz="2400" dirty="0">
              <a:latin typeface="+mj-lt"/>
            </a:endParaRPr>
          </a:p>
          <a:p>
            <a:pPr lvl="2">
              <a:spcAft>
                <a:spcPts val="1800"/>
              </a:spcAft>
            </a:pPr>
            <a:r>
              <a:rPr lang="fr-FR" sz="2400" dirty="0" smtClean="0">
                <a:latin typeface="+mj-lt"/>
              </a:rPr>
              <a:t>Participer </a:t>
            </a:r>
            <a:r>
              <a:rPr lang="fr-FR" sz="2400" dirty="0">
                <a:latin typeface="+mj-lt"/>
              </a:rPr>
              <a:t>à une proposition </a:t>
            </a:r>
            <a:r>
              <a:rPr lang="fr-FR" sz="2400" dirty="0" smtClean="0">
                <a:latin typeface="+mj-lt"/>
              </a:rPr>
              <a:t>Arrêté Royal avant </a:t>
            </a:r>
            <a:r>
              <a:rPr lang="fr-FR" sz="2400" dirty="0">
                <a:latin typeface="+mj-lt"/>
              </a:rPr>
              <a:t>fin juin </a:t>
            </a:r>
            <a:r>
              <a:rPr lang="fr-FR" sz="2400" dirty="0" smtClean="0">
                <a:latin typeface="+mj-lt"/>
              </a:rPr>
              <a:t>2017</a:t>
            </a:r>
          </a:p>
          <a:p>
            <a:pPr>
              <a:buFont typeface="Wingdings" pitchFamily="2" charset="2"/>
              <a:buChar char="q"/>
            </a:pPr>
            <a:r>
              <a:rPr lang="fr-FR" sz="2400" b="1" dirty="0" smtClean="0">
                <a:solidFill>
                  <a:schemeClr val="tx2"/>
                </a:solidFill>
                <a:latin typeface="+mj-lt"/>
              </a:rPr>
              <a:t> Avis juillet 2017 du CSPPT</a:t>
            </a:r>
          </a:p>
          <a:p>
            <a:pPr marL="360000" lvl="2" indent="0">
              <a:buNone/>
            </a:pPr>
            <a:r>
              <a:rPr lang="fr-FR" sz="2400" b="1" dirty="0" smtClean="0">
                <a:solidFill>
                  <a:schemeClr val="tx2"/>
                </a:solidFill>
                <a:latin typeface="+mj-lt"/>
              </a:rPr>
              <a:t>« Les</a:t>
            </a:r>
            <a:r>
              <a:rPr lang="fr-FR" sz="2400" b="1" dirty="0" smtClean="0">
                <a:solidFill>
                  <a:schemeClr val="tx2"/>
                </a:solidFill>
                <a:latin typeface="+mj-lt"/>
              </a:rPr>
              <a:t> partenaires sociaux sont en désaccord »</a:t>
            </a:r>
          </a:p>
        </p:txBody>
      </p:sp>
      <p:sp>
        <p:nvSpPr>
          <p:cNvPr id="2" name="Text Placeholder 1"/>
          <p:cNvSpPr>
            <a:spLocks noGrp="1"/>
          </p:cNvSpPr>
          <p:nvPr>
            <p:ph type="body" sz="quarter" idx="13"/>
          </p:nvPr>
        </p:nvSpPr>
        <p:spPr>
          <a:xfrm>
            <a:off x="762000" y="339438"/>
            <a:ext cx="8183652" cy="354574"/>
          </a:xfrm>
        </p:spPr>
        <p:txBody>
          <a:bodyPr>
            <a:noAutofit/>
          </a:bodyPr>
          <a:lstStyle/>
          <a:p>
            <a:r>
              <a:rPr lang="fr-FR" sz="2800" b="1" dirty="0" smtClean="0"/>
              <a:t>Actualité </a:t>
            </a:r>
            <a:r>
              <a:rPr lang="fr-FR" sz="2800" b="1" dirty="0"/>
              <a:t>du </a:t>
            </a:r>
            <a:r>
              <a:rPr lang="fr-FR" sz="2800" b="1" dirty="0" smtClean="0"/>
              <a:t>CSPPT mars </a:t>
            </a:r>
            <a:r>
              <a:rPr lang="fr-FR" sz="2800" b="1" dirty="0" smtClean="0"/>
              <a:t>2017 et juillet 2017</a:t>
            </a:r>
            <a:endParaRPr lang="en-US" sz="2800" b="1" dirty="0"/>
          </a:p>
        </p:txBody>
      </p:sp>
    </p:spTree>
    <p:extLst>
      <p:ext uri="{BB962C8B-B14F-4D97-AF65-F5344CB8AC3E}">
        <p14:creationId xmlns:p14="http://schemas.microsoft.com/office/powerpoint/2010/main" val="980651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74700" y="543085"/>
            <a:ext cx="9004300" cy="5002687"/>
          </a:xfrm>
        </p:spPr>
        <p:txBody>
          <a:bodyPr>
            <a:noAutofit/>
          </a:bodyPr>
          <a:lstStyle/>
          <a:p>
            <a:pPr algn="ctr"/>
            <a:r>
              <a:rPr lang="fr-FR" sz="3000" b="1" dirty="0"/>
              <a:t>« L’expertise du médecin du travail doit être utilisée de manière optimale pour réaliser l’approche correcte en matière de prévention et une plus-value pour la santé. </a:t>
            </a:r>
            <a:r>
              <a:rPr lang="fr-FR" sz="3000" b="1" dirty="0" smtClean="0"/>
              <a:t>»  </a:t>
            </a:r>
          </a:p>
          <a:p>
            <a:pPr marL="457200" indent="-457200" algn="ctr">
              <a:buFontTx/>
              <a:buChar char="-"/>
            </a:pPr>
            <a:r>
              <a:rPr lang="fr-FR" sz="3000" b="1" dirty="0" smtClean="0"/>
              <a:t>CSPPT</a:t>
            </a:r>
            <a:r>
              <a:rPr lang="fr-FR" sz="3000" b="1" dirty="0"/>
              <a:t>, mars </a:t>
            </a:r>
            <a:r>
              <a:rPr lang="fr-FR" sz="3000" b="1" dirty="0" smtClean="0"/>
              <a:t>2017</a:t>
            </a:r>
          </a:p>
          <a:p>
            <a:pPr marL="457200" indent="-457200" algn="ctr">
              <a:buFontTx/>
              <a:buChar char="-"/>
            </a:pPr>
            <a:endParaRPr lang="fr-FR" sz="3000" b="1" dirty="0"/>
          </a:p>
          <a:p>
            <a:pPr algn="ctr"/>
            <a:endParaRPr lang="fr-FR" sz="3000" b="1" dirty="0"/>
          </a:p>
          <a:p>
            <a:pPr algn="ctr"/>
            <a:r>
              <a:rPr lang="fr-FR" sz="3000" b="1" dirty="0"/>
              <a:t>« C’est le travail qui doit être adapté à l’homme, </a:t>
            </a:r>
          </a:p>
          <a:p>
            <a:pPr algn="ctr"/>
            <a:r>
              <a:rPr lang="fr-FR" sz="3000" b="1" dirty="0"/>
              <a:t>et pas l’inverse </a:t>
            </a:r>
            <a:r>
              <a:rPr lang="fr-FR" sz="3000" b="1" smtClean="0"/>
              <a:t>» </a:t>
            </a:r>
          </a:p>
          <a:p>
            <a:pPr algn="ctr"/>
            <a:r>
              <a:rPr lang="fr-FR" sz="3000" b="1" smtClean="0"/>
              <a:t>- </a:t>
            </a:r>
            <a:r>
              <a:rPr lang="fr-FR" sz="3000" b="1" dirty="0" smtClean="0"/>
              <a:t>Carré</a:t>
            </a:r>
            <a:r>
              <a:rPr lang="fr-FR" sz="3000" b="1" dirty="0"/>
              <a:t>, </a:t>
            </a:r>
            <a:r>
              <a:rPr lang="fr-FR" sz="3000" b="1" dirty="0" smtClean="0"/>
              <a:t>2013</a:t>
            </a:r>
            <a:endParaRPr lang="fr-FR" sz="3000" b="1" dirty="0"/>
          </a:p>
        </p:txBody>
      </p:sp>
      <p:sp>
        <p:nvSpPr>
          <p:cNvPr id="8" name="Tijdelijke aanduiding voor voettekst 3"/>
          <p:cNvSpPr>
            <a:spLocks noGrp="1"/>
          </p:cNvSpPr>
          <p:nvPr>
            <p:ph type="ftr" sz="quarter" idx="11"/>
          </p:nvPr>
        </p:nvSpPr>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
        <p:nvSpPr>
          <p:cNvPr id="3" name="Slide Number Placeholder 2"/>
          <p:cNvSpPr>
            <a:spLocks noGrp="1"/>
          </p:cNvSpPr>
          <p:nvPr>
            <p:ph type="sldNum" sz="quarter" idx="12"/>
          </p:nvPr>
        </p:nvSpPr>
        <p:spPr/>
        <p:txBody>
          <a:bodyPr/>
          <a:lstStyle/>
          <a:p>
            <a:fld id="{0A279D6C-A5E5-844A-ABD0-7E6D8CBC6A7F}" type="slidenum">
              <a:rPr lang="nl-NL" smtClean="0"/>
              <a:pPr/>
              <a:t>33</a:t>
            </a:fld>
            <a:endParaRPr lang="nl-NL" dirty="0"/>
          </a:p>
        </p:txBody>
      </p:sp>
    </p:spTree>
    <p:extLst>
      <p:ext uri="{BB962C8B-B14F-4D97-AF65-F5344CB8AC3E}">
        <p14:creationId xmlns:p14="http://schemas.microsoft.com/office/powerpoint/2010/main" val="1808208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74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4</a:t>
            </a:fld>
            <a:endParaRPr lang="nl-NL" dirty="0"/>
          </a:p>
        </p:txBody>
      </p:sp>
      <p:sp>
        <p:nvSpPr>
          <p:cNvPr id="7" name="Tijdelijke aanduiding voor tekst 6"/>
          <p:cNvSpPr>
            <a:spLocks noGrp="1"/>
          </p:cNvSpPr>
          <p:nvPr>
            <p:ph type="body" sz="quarter" idx="15"/>
          </p:nvPr>
        </p:nvSpPr>
        <p:spPr>
          <a:xfrm>
            <a:off x="954087" y="609599"/>
            <a:ext cx="9053513" cy="4610101"/>
          </a:xfrm>
        </p:spPr>
        <p:txBody>
          <a:bodyPr/>
          <a:lstStyle/>
          <a:p>
            <a:pPr>
              <a:spcAft>
                <a:spcPts val="1200"/>
              </a:spcAft>
            </a:pPr>
            <a:r>
              <a:rPr lang="nl-NL" sz="2400" dirty="0" err="1" smtClean="0">
                <a:latin typeface="+mj-lt"/>
              </a:rPr>
              <a:t>Raisons</a:t>
            </a:r>
            <a:r>
              <a:rPr lang="nl-NL" sz="2400" dirty="0" smtClean="0">
                <a:latin typeface="+mj-lt"/>
              </a:rPr>
              <a:t> du </a:t>
            </a:r>
            <a:r>
              <a:rPr lang="nl-NL" sz="2400" dirty="0" err="1" smtClean="0">
                <a:latin typeface="+mj-lt"/>
              </a:rPr>
              <a:t>mémoire</a:t>
            </a:r>
            <a:endParaRPr lang="nl-NL" sz="2400" dirty="0" smtClean="0">
              <a:latin typeface="+mj-lt"/>
            </a:endParaRPr>
          </a:p>
          <a:p>
            <a:pPr>
              <a:spcAft>
                <a:spcPts val="1200"/>
              </a:spcAft>
            </a:pPr>
            <a:r>
              <a:rPr lang="nl-NL" sz="2400" dirty="0" err="1" smtClean="0">
                <a:latin typeface="+mj-lt"/>
              </a:rPr>
              <a:t>Hypothèses</a:t>
            </a:r>
            <a:r>
              <a:rPr lang="nl-NL" sz="2400" dirty="0" smtClean="0">
                <a:latin typeface="+mj-lt"/>
              </a:rPr>
              <a:t> à court </a:t>
            </a:r>
            <a:r>
              <a:rPr lang="nl-NL" sz="2400" dirty="0" err="1" smtClean="0">
                <a:latin typeface="+mj-lt"/>
              </a:rPr>
              <a:t>terme</a:t>
            </a:r>
            <a:r>
              <a:rPr lang="nl-NL" sz="2400" dirty="0" smtClean="0">
                <a:latin typeface="+mj-lt"/>
              </a:rPr>
              <a:t> et à </a:t>
            </a:r>
            <a:r>
              <a:rPr lang="nl-NL" sz="2400" dirty="0" err="1" smtClean="0">
                <a:latin typeface="+mj-lt"/>
              </a:rPr>
              <a:t>moyen</a:t>
            </a:r>
            <a:r>
              <a:rPr lang="nl-NL" sz="2400" dirty="0" smtClean="0">
                <a:latin typeface="+mj-lt"/>
              </a:rPr>
              <a:t> </a:t>
            </a:r>
            <a:r>
              <a:rPr lang="nl-NL" sz="2400" dirty="0" err="1" smtClean="0">
                <a:latin typeface="+mj-lt"/>
              </a:rPr>
              <a:t>terme</a:t>
            </a:r>
            <a:endParaRPr lang="nl-NL" sz="2400" dirty="0" smtClean="0">
              <a:latin typeface="+mj-lt"/>
            </a:endParaRPr>
          </a:p>
          <a:p>
            <a:pPr>
              <a:spcAft>
                <a:spcPts val="600"/>
              </a:spcAft>
            </a:pPr>
            <a:r>
              <a:rPr lang="nl-NL" sz="2400" dirty="0" err="1" smtClean="0">
                <a:latin typeface="+mj-lt"/>
              </a:rPr>
              <a:t>Méthodologie</a:t>
            </a:r>
            <a:endParaRPr lang="nl-NL" sz="2400" dirty="0" smtClean="0">
              <a:latin typeface="+mj-lt"/>
            </a:endParaRPr>
          </a:p>
          <a:p>
            <a:pPr marL="900000" lvl="2" indent="-457200">
              <a:spcAft>
                <a:spcPts val="300"/>
              </a:spcAft>
              <a:buFont typeface="+mj-lt"/>
              <a:buAutoNum type="arabicPeriod"/>
            </a:pPr>
            <a:r>
              <a:rPr lang="nl-NL" sz="2400" dirty="0" err="1" smtClean="0">
                <a:latin typeface="+mj-lt"/>
              </a:rPr>
              <a:t>Comparaison</a:t>
            </a:r>
            <a:r>
              <a:rPr lang="nl-NL" sz="2400" dirty="0" smtClean="0">
                <a:latin typeface="+mj-lt"/>
              </a:rPr>
              <a:t> des </a:t>
            </a:r>
            <a:r>
              <a:rPr lang="nl-NL" sz="2400" dirty="0" err="1" smtClean="0">
                <a:latin typeface="+mj-lt"/>
              </a:rPr>
              <a:t>systèmes</a:t>
            </a:r>
            <a:r>
              <a:rPr lang="nl-NL" sz="2400" dirty="0" smtClean="0">
                <a:latin typeface="+mj-lt"/>
              </a:rPr>
              <a:t> de </a:t>
            </a:r>
            <a:r>
              <a:rPr lang="nl-NL" sz="2400" dirty="0" smtClean="0">
                <a:latin typeface="+mj-lt"/>
              </a:rPr>
              <a:t>Santé </a:t>
            </a:r>
            <a:r>
              <a:rPr lang="nl-NL" sz="2400" dirty="0" smtClean="0">
                <a:latin typeface="+mj-lt"/>
              </a:rPr>
              <a:t>et </a:t>
            </a:r>
            <a:r>
              <a:rPr lang="nl-NL" sz="2400" dirty="0" err="1" smtClean="0">
                <a:latin typeface="+mj-lt"/>
              </a:rPr>
              <a:t>Sécurité</a:t>
            </a:r>
            <a:r>
              <a:rPr lang="nl-NL" sz="2400" dirty="0" smtClean="0">
                <a:latin typeface="+mj-lt"/>
              </a:rPr>
              <a:t> au </a:t>
            </a:r>
            <a:r>
              <a:rPr lang="nl-NL" sz="2400" dirty="0" err="1" smtClean="0">
                <a:latin typeface="+mj-lt"/>
              </a:rPr>
              <a:t>Travail</a:t>
            </a:r>
            <a:r>
              <a:rPr lang="nl-NL" sz="2400" dirty="0" smtClean="0">
                <a:latin typeface="+mj-lt"/>
              </a:rPr>
              <a:t> </a:t>
            </a:r>
            <a:r>
              <a:rPr lang="nl-NL" sz="2400" dirty="0" smtClean="0">
                <a:latin typeface="+mj-lt"/>
              </a:rPr>
              <a:t>en Europe et OCDE</a:t>
            </a:r>
          </a:p>
          <a:p>
            <a:pPr marL="900000" lvl="2" indent="-457200">
              <a:spcAft>
                <a:spcPts val="300"/>
              </a:spcAft>
              <a:buFont typeface="+mj-lt"/>
              <a:buAutoNum type="arabicPeriod"/>
            </a:pPr>
            <a:r>
              <a:rPr lang="nl-NL" sz="2400" dirty="0" err="1" smtClean="0">
                <a:latin typeface="+mj-lt"/>
              </a:rPr>
              <a:t>Comparaison</a:t>
            </a:r>
            <a:r>
              <a:rPr lang="nl-NL" sz="2400" dirty="0" smtClean="0">
                <a:latin typeface="+mj-lt"/>
              </a:rPr>
              <a:t> des </a:t>
            </a:r>
            <a:r>
              <a:rPr lang="nl-NL" sz="2400" dirty="0" err="1" smtClean="0">
                <a:latin typeface="+mj-lt"/>
              </a:rPr>
              <a:t>systèmes</a:t>
            </a:r>
            <a:r>
              <a:rPr lang="nl-NL" sz="2400" dirty="0" smtClean="0">
                <a:latin typeface="+mj-lt"/>
              </a:rPr>
              <a:t> de retour au </a:t>
            </a:r>
            <a:r>
              <a:rPr lang="nl-NL" sz="2400" dirty="0" err="1" smtClean="0">
                <a:latin typeface="+mj-lt"/>
              </a:rPr>
              <a:t>travail</a:t>
            </a:r>
            <a:r>
              <a:rPr lang="nl-NL" sz="2400" dirty="0" smtClean="0">
                <a:latin typeface="+mj-lt"/>
              </a:rPr>
              <a:t> en Europe</a:t>
            </a:r>
          </a:p>
          <a:p>
            <a:pPr marL="900000" lvl="2" indent="-457200">
              <a:buFont typeface="+mj-lt"/>
              <a:buAutoNum type="arabicPeriod"/>
            </a:pPr>
            <a:r>
              <a:rPr lang="nl-NL" sz="2400" b="1" dirty="0" smtClean="0">
                <a:solidFill>
                  <a:schemeClr val="tx2"/>
                </a:solidFill>
                <a:latin typeface="+mj-lt"/>
              </a:rPr>
              <a:t>Enquête </a:t>
            </a:r>
            <a:r>
              <a:rPr lang="nl-NL" sz="2400" b="1" dirty="0" err="1" smtClean="0">
                <a:solidFill>
                  <a:schemeClr val="tx2"/>
                </a:solidFill>
                <a:latin typeface="+mj-lt"/>
              </a:rPr>
              <a:t>auprès</a:t>
            </a:r>
            <a:r>
              <a:rPr lang="nl-NL" sz="2400" b="1" dirty="0" smtClean="0">
                <a:solidFill>
                  <a:schemeClr val="tx2"/>
                </a:solidFill>
                <a:latin typeface="+mj-lt"/>
              </a:rPr>
              <a:t> des </a:t>
            </a:r>
            <a:r>
              <a:rPr lang="nl-NL" sz="2400" b="1" dirty="0" err="1" smtClean="0">
                <a:solidFill>
                  <a:schemeClr val="tx2"/>
                </a:solidFill>
                <a:latin typeface="+mj-lt"/>
              </a:rPr>
              <a:t>médecins</a:t>
            </a:r>
            <a:r>
              <a:rPr lang="nl-NL" sz="2400" b="1" dirty="0" smtClean="0">
                <a:solidFill>
                  <a:schemeClr val="tx2"/>
                </a:solidFill>
                <a:latin typeface="+mj-lt"/>
              </a:rPr>
              <a:t> du </a:t>
            </a:r>
            <a:r>
              <a:rPr lang="nl-NL" sz="2400" b="1" dirty="0" err="1" smtClean="0">
                <a:solidFill>
                  <a:schemeClr val="tx2"/>
                </a:solidFill>
                <a:latin typeface="+mj-lt"/>
              </a:rPr>
              <a:t>travail</a:t>
            </a:r>
            <a:endParaRPr lang="nl-NL" sz="2400" b="1" dirty="0" smtClean="0">
              <a:solidFill>
                <a:schemeClr val="tx2"/>
              </a:solidFill>
              <a:latin typeface="+mj-lt"/>
            </a:endParaRPr>
          </a:p>
          <a:p>
            <a:pPr marL="1080000" lvl="3"/>
            <a:r>
              <a:rPr lang="nl-NL" sz="2400" dirty="0" smtClean="0">
                <a:latin typeface="+mj-lt"/>
              </a:rPr>
              <a:t>Online</a:t>
            </a:r>
          </a:p>
          <a:p>
            <a:pPr marL="1080000" lvl="3"/>
            <a:r>
              <a:rPr lang="nl-NL" sz="2400" dirty="0" smtClean="0">
                <a:latin typeface="+mj-lt"/>
              </a:rPr>
              <a:t>En </a:t>
            </a:r>
            <a:r>
              <a:rPr lang="nl-NL" sz="2400" dirty="0" err="1" smtClean="0">
                <a:latin typeface="+mj-lt"/>
              </a:rPr>
              <a:t>partie</a:t>
            </a:r>
            <a:r>
              <a:rPr lang="nl-NL" sz="2400" dirty="0" smtClean="0">
                <a:latin typeface="+mj-lt"/>
              </a:rPr>
              <a:t> basé </a:t>
            </a:r>
            <a:r>
              <a:rPr lang="nl-NL" sz="2400" dirty="0" err="1" smtClean="0">
                <a:latin typeface="+mj-lt"/>
              </a:rPr>
              <a:t>sur</a:t>
            </a:r>
            <a:r>
              <a:rPr lang="nl-NL" sz="2400" dirty="0" smtClean="0">
                <a:latin typeface="+mj-lt"/>
              </a:rPr>
              <a:t> questionnaire </a:t>
            </a:r>
            <a:r>
              <a:rPr lang="nl-NL" sz="2400" dirty="0" smtClean="0">
                <a:latin typeface="+mj-lt"/>
              </a:rPr>
              <a:t> APBMT / SPF </a:t>
            </a:r>
            <a:r>
              <a:rPr lang="nl-NL" sz="2400" dirty="0" err="1" smtClean="0">
                <a:latin typeface="+mj-lt"/>
              </a:rPr>
              <a:t>Emploi</a:t>
            </a:r>
            <a:r>
              <a:rPr lang="nl-NL" sz="2400" dirty="0" smtClean="0">
                <a:latin typeface="+mj-lt"/>
              </a:rPr>
              <a:t> </a:t>
            </a:r>
            <a:r>
              <a:rPr lang="nl-NL" sz="2400" dirty="0" smtClean="0">
                <a:latin typeface="+mj-lt"/>
              </a:rPr>
              <a:t>2009</a:t>
            </a:r>
            <a:endParaRPr lang="nl-NL" sz="2400" dirty="0" smtClean="0">
              <a:latin typeface="+mj-lt"/>
            </a:endParaRPr>
          </a:p>
          <a:p>
            <a:pPr marL="1080000" lvl="3"/>
            <a:r>
              <a:rPr lang="nl-NL" sz="2400" dirty="0" smtClean="0">
                <a:latin typeface="+mj-lt"/>
              </a:rPr>
              <a:t>262 </a:t>
            </a:r>
            <a:r>
              <a:rPr lang="nl-NL" sz="2400" dirty="0" err="1" smtClean="0">
                <a:latin typeface="+mj-lt"/>
              </a:rPr>
              <a:t>réponses</a:t>
            </a:r>
            <a:r>
              <a:rPr lang="nl-NL" sz="2400" dirty="0" smtClean="0">
                <a:latin typeface="+mj-lt"/>
              </a:rPr>
              <a:t>: 70 % NL – 30 % FR</a:t>
            </a:r>
          </a:p>
          <a:p>
            <a:pPr marL="886325" lvl="3" indent="0">
              <a:buNone/>
            </a:pPr>
            <a:r>
              <a:rPr lang="nl-NL" sz="2400" dirty="0" smtClean="0">
                <a:latin typeface="+mj-lt"/>
              </a:rPr>
              <a:t>   Response </a:t>
            </a:r>
            <a:r>
              <a:rPr lang="nl-NL" sz="2400" dirty="0" err="1" smtClean="0">
                <a:latin typeface="+mj-lt"/>
              </a:rPr>
              <a:t>rate</a:t>
            </a:r>
            <a:r>
              <a:rPr lang="nl-NL" sz="2400" dirty="0" smtClean="0">
                <a:latin typeface="+mj-lt"/>
              </a:rPr>
              <a:t>: 54 %</a:t>
            </a:r>
          </a:p>
          <a:p>
            <a:pPr lvl="3"/>
            <a:endParaRPr lang="nl-NL" sz="2200"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406794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A279D6C-A5E5-844A-ABD0-7E6D8CBC6A7F}" type="slidenum">
              <a:rPr lang="nl-NL" smtClean="0"/>
              <a:pPr/>
              <a:t>5</a:t>
            </a:fld>
            <a:endParaRPr lang="nl-NL" dirty="0"/>
          </a:p>
        </p:txBody>
      </p:sp>
      <p:sp>
        <p:nvSpPr>
          <p:cNvPr id="6" name="Tijdelijke aanduiding voor tekst 5"/>
          <p:cNvSpPr>
            <a:spLocks noGrp="1"/>
          </p:cNvSpPr>
          <p:nvPr>
            <p:ph type="body" sz="quarter" idx="13"/>
          </p:nvPr>
        </p:nvSpPr>
        <p:spPr/>
        <p:txBody>
          <a:bodyPr/>
          <a:lstStyle/>
          <a:p>
            <a:r>
              <a:rPr lang="nl-NL" dirty="0"/>
              <a:t>2</a:t>
            </a:r>
          </a:p>
        </p:txBody>
      </p:sp>
      <p:sp>
        <p:nvSpPr>
          <p:cNvPr id="11" name="Text Placeholder 10"/>
          <p:cNvSpPr>
            <a:spLocks noGrp="1"/>
          </p:cNvSpPr>
          <p:nvPr>
            <p:ph type="body" sz="quarter" idx="16"/>
          </p:nvPr>
        </p:nvSpPr>
        <p:spPr/>
        <p:txBody>
          <a:bodyPr>
            <a:normAutofit lnSpcReduction="10000"/>
          </a:bodyPr>
          <a:lstStyle/>
          <a:p>
            <a:r>
              <a:rPr lang="nl-NL" dirty="0" err="1" smtClean="0"/>
              <a:t>Résultats</a:t>
            </a:r>
            <a:r>
              <a:rPr lang="nl-NL" dirty="0" smtClean="0"/>
              <a:t> de </a:t>
            </a:r>
            <a:r>
              <a:rPr lang="nl-NL" dirty="0" err="1" smtClean="0"/>
              <a:t>l’enquête</a:t>
            </a:r>
            <a:r>
              <a:rPr lang="nl-NL" dirty="0" smtClean="0"/>
              <a:t> </a:t>
            </a:r>
            <a:r>
              <a:rPr lang="nl-NL" dirty="0" err="1" smtClean="0"/>
              <a:t>auprès</a:t>
            </a:r>
            <a:r>
              <a:rPr lang="nl-NL" dirty="0" smtClean="0"/>
              <a:t> des </a:t>
            </a:r>
            <a:r>
              <a:rPr lang="nl-NL" dirty="0" err="1" smtClean="0"/>
              <a:t>médecins</a:t>
            </a:r>
            <a:r>
              <a:rPr lang="nl-NL" dirty="0" smtClean="0"/>
              <a:t> du </a:t>
            </a:r>
            <a:r>
              <a:rPr lang="nl-NL" dirty="0" err="1" smtClean="0"/>
              <a:t>travail</a:t>
            </a:r>
            <a:endParaRPr lang="nl-BE" dirty="0"/>
          </a:p>
        </p:txBody>
      </p:sp>
      <p:sp>
        <p:nvSpPr>
          <p:cNvPr id="8" name="Tijdelijke aanduiding voor voettekst 3"/>
          <p:cNvSpPr>
            <a:spLocks noGrp="1"/>
          </p:cNvSpPr>
          <p:nvPr>
            <p:ph type="ftr" sz="quarter" idx="11"/>
          </p:nvPr>
        </p:nvSpPr>
        <p:spPr>
          <a:xfrm>
            <a:off x="586800" y="5472902"/>
            <a:ext cx="4838414" cy="200966"/>
          </a:xfrm>
        </p:spPr>
        <p:txBody>
          <a:bodyPr/>
          <a:lstStyle/>
          <a:p>
            <a:r>
              <a:rPr lang="nl-NL" dirty="0" err="1"/>
              <a:t>Rôle</a:t>
            </a:r>
            <a:r>
              <a:rPr lang="nl-NL" dirty="0"/>
              <a:t> </a:t>
            </a:r>
            <a:r>
              <a:rPr lang="nl-NL" dirty="0" err="1"/>
              <a:t>futur</a:t>
            </a:r>
            <a:r>
              <a:rPr lang="nl-NL" dirty="0"/>
              <a:t> du </a:t>
            </a:r>
            <a:r>
              <a:rPr lang="nl-NL" dirty="0" err="1"/>
              <a:t>médecin</a:t>
            </a:r>
            <a:r>
              <a:rPr lang="nl-NL" dirty="0"/>
              <a:t> du </a:t>
            </a:r>
            <a:r>
              <a:rPr lang="nl-NL" dirty="0" err="1"/>
              <a:t>travail</a:t>
            </a:r>
            <a:r>
              <a:rPr lang="nl-NL" dirty="0" smtClean="0"/>
              <a:t>? | 17 11 2017</a:t>
            </a:r>
            <a:endParaRPr lang="nl-NL" dirty="0"/>
          </a:p>
        </p:txBody>
      </p:sp>
    </p:spTree>
    <p:extLst>
      <p:ext uri="{BB962C8B-B14F-4D97-AF65-F5344CB8AC3E}">
        <p14:creationId xmlns:p14="http://schemas.microsoft.com/office/powerpoint/2010/main" val="2099776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6</a:t>
            </a:fld>
            <a:endParaRPr lang="nl-NL" dirty="0"/>
          </a:p>
        </p:txBody>
      </p:sp>
      <p:graphicFrame>
        <p:nvGraphicFramePr>
          <p:cNvPr id="9" name="Tijdelijke aanduiding voor tabel 8"/>
          <p:cNvGraphicFramePr>
            <a:graphicFrameLocks noGrp="1"/>
          </p:cNvGraphicFramePr>
          <p:nvPr>
            <p:ph type="tbl" sz="quarter" idx="18"/>
            <p:extLst>
              <p:ext uri="{D42A27DB-BD31-4B8C-83A1-F6EECF244321}">
                <p14:modId xmlns:p14="http://schemas.microsoft.com/office/powerpoint/2010/main" val="257663036"/>
              </p:ext>
            </p:extLst>
          </p:nvPr>
        </p:nvGraphicFramePr>
        <p:xfrm>
          <a:off x="432003" y="559434"/>
          <a:ext cx="9766098" cy="4825366"/>
        </p:xfrm>
        <a:graphic>
          <a:graphicData uri="http://schemas.openxmlformats.org/drawingml/2006/table">
            <a:tbl>
              <a:tblPr firstRow="1" bandRow="1">
                <a:tableStyleId>{72833802-FEF1-4C79-8D5D-14CF1EAF98D9}</a:tableStyleId>
              </a:tblPr>
              <a:tblGrid>
                <a:gridCol w="6124163"/>
                <a:gridCol w="1976744"/>
                <a:gridCol w="1665191"/>
              </a:tblGrid>
              <a:tr h="781192">
                <a:tc>
                  <a:txBody>
                    <a:bodyPr/>
                    <a:lstStyle/>
                    <a:p>
                      <a:r>
                        <a:rPr lang="nl-NL" sz="3200" dirty="0" smtClean="0">
                          <a:latin typeface="+mj-lt"/>
                        </a:rPr>
                        <a:t>I. </a:t>
                      </a:r>
                      <a:r>
                        <a:rPr lang="nl-NL" sz="3200" dirty="0" err="1" smtClean="0">
                          <a:latin typeface="+mj-lt"/>
                        </a:rPr>
                        <a:t>Profil</a:t>
                      </a:r>
                      <a:endParaRPr lang="nl-NL" sz="3200" b="1" i="0" dirty="0">
                        <a:latin typeface="+mj-lt"/>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sz="2400" dirty="0" smtClean="0">
                          <a:latin typeface="+mj-lt"/>
                        </a:rPr>
                        <a:t>2016</a:t>
                      </a:r>
                      <a:endParaRPr lang="nl-NL" sz="2400" dirty="0">
                        <a:latin typeface="+mj-lt"/>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bg1"/>
                          </a:solidFill>
                          <a:latin typeface="+mj-lt"/>
                          <a:ea typeface="+mn-ea"/>
                          <a:cs typeface="+mn-cs"/>
                        </a:rPr>
                        <a:t>2009</a:t>
                      </a:r>
                      <a:endParaRPr lang="nl-NL" sz="2400" b="1" i="0" kern="1200" dirty="0" smtClean="0">
                        <a:solidFill>
                          <a:schemeClr val="bg1"/>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43111">
                <a:tc>
                  <a:txBody>
                    <a:bodyPr/>
                    <a:lstStyle/>
                    <a:p>
                      <a:r>
                        <a:rPr lang="nl-NL" sz="2400" dirty="0" err="1" smtClean="0">
                          <a:latin typeface="+mj-lt"/>
                        </a:rPr>
                        <a:t>Femmes</a:t>
                      </a:r>
                      <a:endParaRPr lang="nl-NL" sz="2400" dirty="0">
                        <a:latin typeface="+mj-lt"/>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chemeClr val="tx2"/>
                          </a:solidFill>
                          <a:latin typeface="+mj-lt"/>
                          <a:ea typeface="+mn-ea"/>
                          <a:cs typeface="+mn-cs"/>
                        </a:rPr>
                        <a:t>57 %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chemeClr val="tx1"/>
                          </a:solidFill>
                          <a:latin typeface="+mj-lt"/>
                          <a:ea typeface="+mn-ea"/>
                          <a:cs typeface="+mn-cs"/>
                        </a:rPr>
                        <a:t>53 %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6968">
                <a:tc>
                  <a:txBody>
                    <a:bodyPr/>
                    <a:lstStyle/>
                    <a:p>
                      <a:r>
                        <a:rPr lang="nl-NL" sz="2400" dirty="0" smtClean="0">
                          <a:latin typeface="+mj-lt"/>
                        </a:rPr>
                        <a:t>Age</a:t>
                      </a:r>
                      <a:r>
                        <a:rPr lang="nl-NL" sz="2400" baseline="0" dirty="0" smtClean="0">
                          <a:latin typeface="+mj-lt"/>
                        </a:rPr>
                        <a:t> </a:t>
                      </a:r>
                      <a:r>
                        <a:rPr lang="nl-NL" sz="2400" baseline="0" dirty="0" err="1" smtClean="0">
                          <a:latin typeface="+mj-lt"/>
                        </a:rPr>
                        <a:t>moyen</a:t>
                      </a:r>
                      <a:endParaRPr lang="nl-NL" sz="2400" dirty="0">
                        <a:latin typeface="+mj-lt"/>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tx2"/>
                          </a:solidFill>
                          <a:latin typeface="+mj-lt"/>
                          <a:ea typeface="+mn-ea"/>
                          <a:cs typeface="+mn-cs"/>
                        </a:rPr>
                        <a:t>50 </a:t>
                      </a:r>
                      <a:r>
                        <a:rPr lang="nl-NL" sz="2400" b="1" kern="1200" dirty="0" err="1" smtClean="0">
                          <a:solidFill>
                            <a:schemeClr val="tx2"/>
                          </a:solidFill>
                          <a:latin typeface="+mj-lt"/>
                          <a:ea typeface="+mn-ea"/>
                          <a:cs typeface="+mn-cs"/>
                        </a:rPr>
                        <a:t>ans</a:t>
                      </a:r>
                      <a:endParaRPr lang="nl-NL" sz="2400" b="1" kern="1200" dirty="0" smtClean="0">
                        <a:solidFill>
                          <a:schemeClr val="tx2"/>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l-NL" sz="2400" kern="1200" dirty="0" smtClean="0">
                        <a:solidFill>
                          <a:schemeClr val="tx1"/>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8101">
                <a:tc>
                  <a:txBody>
                    <a:bodyPr/>
                    <a:lstStyle/>
                    <a:p>
                      <a:r>
                        <a:rPr lang="nl-NL" sz="2400" dirty="0" smtClean="0">
                          <a:latin typeface="+mj-lt"/>
                        </a:rPr>
                        <a:t>&gt; 45 </a:t>
                      </a:r>
                      <a:r>
                        <a:rPr lang="nl-NL" sz="2400" dirty="0" err="1" smtClean="0">
                          <a:latin typeface="+mj-lt"/>
                        </a:rPr>
                        <a:t>ans</a:t>
                      </a:r>
                      <a:endParaRPr lang="nl-NL" sz="2400" dirty="0">
                        <a:latin typeface="+mj-lt"/>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chemeClr val="tx2"/>
                          </a:solidFill>
                          <a:latin typeface="+mj-lt"/>
                          <a:ea typeface="+mn-ea"/>
                          <a:cs typeface="+mn-cs"/>
                        </a:rPr>
                        <a:t>66 %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chemeClr val="tx1"/>
                          </a:solidFill>
                          <a:latin typeface="+mj-lt"/>
                          <a:ea typeface="+mn-ea"/>
                          <a:cs typeface="+mn-cs"/>
                        </a:rPr>
                        <a:t>58 %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15994">
                <a:tc>
                  <a:txBody>
                    <a:bodyPr/>
                    <a:lstStyle/>
                    <a:p>
                      <a:r>
                        <a:rPr lang="fr-FR" sz="2400" b="1" kern="1200" dirty="0" smtClean="0">
                          <a:solidFill>
                            <a:schemeClr val="accent2"/>
                          </a:solidFill>
                          <a:latin typeface="+mj-lt"/>
                          <a:ea typeface="+mn-ea"/>
                          <a:cs typeface="+mn-cs"/>
                        </a:rPr>
                        <a:t>Sûr, probable</a:t>
                      </a:r>
                      <a:r>
                        <a:rPr lang="fr-FR" sz="2400" b="1" kern="1200" baseline="0" dirty="0" smtClean="0">
                          <a:solidFill>
                            <a:schemeClr val="accent2"/>
                          </a:solidFill>
                          <a:latin typeface="+mj-lt"/>
                          <a:ea typeface="+mn-ea"/>
                          <a:cs typeface="+mn-cs"/>
                        </a:rPr>
                        <a:t> ou possible de quitter la médecine du travail </a:t>
                      </a:r>
                      <a:br>
                        <a:rPr lang="fr-FR" sz="2400" b="1" kern="1200" baseline="0" dirty="0" smtClean="0">
                          <a:solidFill>
                            <a:schemeClr val="accent2"/>
                          </a:solidFill>
                          <a:latin typeface="+mj-lt"/>
                          <a:ea typeface="+mn-ea"/>
                          <a:cs typeface="+mn-cs"/>
                        </a:rPr>
                      </a:br>
                      <a:r>
                        <a:rPr lang="fr-FR" sz="2400" b="0" kern="1200" baseline="0" dirty="0" smtClean="0">
                          <a:solidFill>
                            <a:schemeClr val="tx1"/>
                          </a:solidFill>
                          <a:latin typeface="+mj-lt"/>
                          <a:ea typeface="+mn-ea"/>
                          <a:cs typeface="+mn-cs"/>
                        </a:rPr>
                        <a:t>dans les 2 prochaines années</a:t>
                      </a:r>
                      <a:endParaRPr lang="fr-FR" sz="2400" b="0" kern="1200" dirty="0" smtClean="0">
                        <a:solidFill>
                          <a:schemeClr val="tx1"/>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tx2"/>
                          </a:solidFill>
                          <a:latin typeface="+mj-lt"/>
                          <a:ea typeface="+mn-ea"/>
                          <a:cs typeface="+mn-cs"/>
                        </a:rPr>
                        <a:t>31 % </a:t>
                      </a:r>
                    </a:p>
                    <a:p>
                      <a:pPr marL="0" marR="0" indent="0" algn="ctr" defTabSz="457200" rtl="0" eaLnBrk="1" fontAlgn="auto" latinLnBrk="0" hangingPunct="1">
                        <a:lnSpc>
                          <a:spcPct val="100000"/>
                        </a:lnSpc>
                        <a:spcBef>
                          <a:spcPts val="0"/>
                        </a:spcBef>
                        <a:spcAft>
                          <a:spcPts val="0"/>
                        </a:spcAft>
                        <a:buClrTx/>
                        <a:buSzTx/>
                        <a:buFontTx/>
                        <a:buNone/>
                        <a:tabLst/>
                        <a:defRPr/>
                      </a:pPr>
                      <a:r>
                        <a:rPr lang="nl-NL" sz="2200" kern="1200" dirty="0" smtClean="0">
                          <a:solidFill>
                            <a:schemeClr val="tx1"/>
                          </a:solidFill>
                          <a:latin typeface="+mj-lt"/>
                          <a:ea typeface="+mn-ea"/>
                          <a:cs typeface="+mn-cs"/>
                        </a:rPr>
                        <a:t>- FR 41 % </a:t>
                      </a:r>
                      <a:br>
                        <a:rPr lang="nl-NL" sz="2200" kern="1200" dirty="0" smtClean="0">
                          <a:solidFill>
                            <a:schemeClr val="tx1"/>
                          </a:solidFill>
                          <a:latin typeface="+mj-lt"/>
                          <a:ea typeface="+mn-ea"/>
                          <a:cs typeface="+mn-cs"/>
                        </a:rPr>
                      </a:br>
                      <a:r>
                        <a:rPr lang="nl-NL" sz="2200" kern="1200" dirty="0" smtClean="0">
                          <a:solidFill>
                            <a:schemeClr val="tx1"/>
                          </a:solidFill>
                          <a:latin typeface="+mj-lt"/>
                          <a:ea typeface="+mn-ea"/>
                          <a:cs typeface="+mn-cs"/>
                        </a:rPr>
                        <a:t>- NL 26</a:t>
                      </a:r>
                      <a:r>
                        <a:rPr lang="nl-NL" sz="2200" kern="1200" baseline="0" dirty="0" smtClean="0">
                          <a:solidFill>
                            <a:schemeClr val="tx1"/>
                          </a:solidFill>
                          <a:latin typeface="+mj-lt"/>
                          <a:ea typeface="+mn-ea"/>
                          <a:cs typeface="+mn-cs"/>
                        </a:rPr>
                        <a:t> % </a:t>
                      </a:r>
                      <a:endParaRPr lang="nl-NL" sz="2200" kern="1200" dirty="0" smtClean="0">
                        <a:solidFill>
                          <a:schemeClr val="tx1"/>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chemeClr val="tx1"/>
                          </a:solidFill>
                          <a:latin typeface="+mj-lt"/>
                          <a:ea typeface="+mn-ea"/>
                          <a:cs typeface="+mn-cs"/>
                        </a:rPr>
                        <a:t>26%</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2240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7</a:t>
            </a:fld>
            <a:endParaRPr lang="nl-NL" dirty="0"/>
          </a:p>
        </p:txBody>
      </p:sp>
      <p:graphicFrame>
        <p:nvGraphicFramePr>
          <p:cNvPr id="5" name="Table Placeholder 4"/>
          <p:cNvGraphicFramePr>
            <a:graphicFrameLocks noGrp="1"/>
          </p:cNvGraphicFramePr>
          <p:nvPr>
            <p:ph type="tbl" sz="quarter" idx="18"/>
            <p:extLst>
              <p:ext uri="{D42A27DB-BD31-4B8C-83A1-F6EECF244321}">
                <p14:modId xmlns:p14="http://schemas.microsoft.com/office/powerpoint/2010/main" val="173437303"/>
              </p:ext>
            </p:extLst>
          </p:nvPr>
        </p:nvGraphicFramePr>
        <p:xfrm>
          <a:off x="586801" y="415817"/>
          <a:ext cx="9742532" cy="4913828"/>
        </p:xfrm>
        <a:graphic>
          <a:graphicData uri="http://schemas.openxmlformats.org/drawingml/2006/table">
            <a:tbl>
              <a:tblPr firstRow="1" bandRow="1">
                <a:tableStyleId>{72833802-FEF1-4C79-8D5D-14CF1EAF98D9}</a:tableStyleId>
              </a:tblPr>
              <a:tblGrid>
                <a:gridCol w="6728399"/>
                <a:gridCol w="1515291"/>
                <a:gridCol w="1498842"/>
              </a:tblGrid>
              <a:tr h="7487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3200" b="1" kern="1200" dirty="0" smtClean="0">
                          <a:solidFill>
                            <a:schemeClr val="bg1"/>
                          </a:solidFill>
                          <a:latin typeface="+mj-lt"/>
                          <a:ea typeface="+mn-ea"/>
                          <a:cs typeface="+mn-cs"/>
                        </a:rPr>
                        <a:t>II.</a:t>
                      </a:r>
                      <a:r>
                        <a:rPr lang="fr-FR" sz="3200" b="1" kern="1200" baseline="0" dirty="0" smtClean="0">
                          <a:solidFill>
                            <a:schemeClr val="bg1"/>
                          </a:solidFill>
                          <a:latin typeface="+mj-lt"/>
                          <a:ea typeface="+mn-ea"/>
                          <a:cs typeface="+mn-cs"/>
                        </a:rPr>
                        <a:t> </a:t>
                      </a:r>
                      <a:r>
                        <a:rPr lang="fr-FR" sz="3200" b="1" kern="1200" dirty="0" smtClean="0">
                          <a:solidFill>
                            <a:schemeClr val="bg1"/>
                          </a:solidFill>
                          <a:latin typeface="+mj-lt"/>
                          <a:ea typeface="+mn-ea"/>
                          <a:cs typeface="+mn-cs"/>
                        </a:rPr>
                        <a:t>Impression sur le cadre général</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D8A8A"/>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bg1"/>
                          </a:solidFill>
                          <a:latin typeface="+mj-lt"/>
                          <a:ea typeface="+mn-ea"/>
                          <a:cs typeface="+mn-cs"/>
                        </a:rPr>
                        <a:t>2016</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D8A8A"/>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bg1"/>
                          </a:solidFill>
                          <a:latin typeface="+mj-lt"/>
                          <a:ea typeface="+mn-ea"/>
                          <a:cs typeface="+mn-cs"/>
                        </a:rPr>
                        <a:t>2009</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D8A8A"/>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169261">
                <a:tc>
                  <a:txBody>
                    <a:bodyPr/>
                    <a:lstStyle/>
                    <a:p>
                      <a:r>
                        <a:rPr lang="fr-FR" sz="2400" b="0" kern="1200" dirty="0" smtClean="0">
                          <a:solidFill>
                            <a:sysClr val="windowText" lastClr="000000"/>
                          </a:solidFill>
                          <a:latin typeface="+mj-lt"/>
                          <a:ea typeface="+mn-ea"/>
                          <a:cs typeface="+mn-cs"/>
                        </a:rPr>
                        <a:t>D’accord avec l’orientation vers plus de gestion des risques et moins de surveillance médicale</a:t>
                      </a:r>
                      <a:endParaRPr lang="fr-FR" sz="2400" b="1" kern="1200" dirty="0" smtClean="0">
                        <a:solidFill>
                          <a:sysClr val="windowText" lastClr="000000"/>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D8A8A"/>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tx2"/>
                          </a:solidFill>
                          <a:latin typeface="+mj-lt"/>
                          <a:ea typeface="+mn-ea"/>
                          <a:cs typeface="+mn-cs"/>
                        </a:rPr>
                        <a:t>57 %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D8A8A"/>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l-NL" sz="2400" kern="1200" dirty="0" smtClean="0">
                        <a:solidFill>
                          <a:schemeClr val="tx1">
                            <a:lumMod val="25000"/>
                            <a:lumOff val="75000"/>
                          </a:schemeClr>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D8A8A"/>
                      </a:solidFill>
                      <a:prstDash val="solid"/>
                      <a:round/>
                      <a:headEnd type="none" w="med" len="med"/>
                      <a:tailEnd type="none" w="med" len="med"/>
                    </a:lnT>
                    <a:lnB w="6350" cap="flat" cmpd="sng" algn="ctr">
                      <a:noFill/>
                      <a:prstDash val="solid"/>
                      <a:round/>
                      <a:headEnd type="none" w="med" len="med"/>
                      <a:tailEnd type="none" w="med" len="med"/>
                    </a:lnB>
                    <a:solidFill>
                      <a:schemeClr val="tx1">
                        <a:lumMod val="25000"/>
                        <a:lumOff val="75000"/>
                      </a:schemeClr>
                    </a:solidFill>
                  </a:tcPr>
                </a:tc>
              </a:tr>
              <a:tr h="947992">
                <a:tc>
                  <a:txBody>
                    <a:bodyPr/>
                    <a:lstStyle/>
                    <a:p>
                      <a:r>
                        <a:rPr lang="fr-FR" sz="2400" b="0" kern="1200" dirty="0" smtClean="0">
                          <a:solidFill>
                            <a:sysClr val="windowText" lastClr="000000"/>
                          </a:solidFill>
                          <a:latin typeface="+mj-lt"/>
                          <a:ea typeface="+mn-ea"/>
                          <a:cs typeface="+mn-cs"/>
                        </a:rPr>
                        <a:t>Pas d’accord avec le</a:t>
                      </a:r>
                      <a:r>
                        <a:rPr lang="fr-FR" sz="2400" b="0" kern="1200" baseline="0" dirty="0" smtClean="0">
                          <a:solidFill>
                            <a:sysClr val="windowText" lastClr="000000"/>
                          </a:solidFill>
                          <a:latin typeface="+mj-lt"/>
                          <a:ea typeface="+mn-ea"/>
                          <a:cs typeface="+mn-cs"/>
                        </a:rPr>
                        <a:t> processus de commercialisation</a:t>
                      </a:r>
                      <a:endParaRPr lang="fr-FR" sz="2400" b="0" kern="1200" dirty="0" smtClean="0">
                        <a:solidFill>
                          <a:sysClr val="windowText" lastClr="000000"/>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ysClr val="windowText" lastClr="000000"/>
                          </a:solidFill>
                          <a:latin typeface="+mj-lt"/>
                          <a:ea typeface="+mn-ea"/>
                          <a:cs typeface="+mn-cs"/>
                        </a:rPr>
                        <a:t>80 %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300" kern="1200" dirty="0" err="1" smtClean="0">
                          <a:solidFill>
                            <a:sysClr val="windowText" lastClr="000000"/>
                          </a:solidFill>
                          <a:latin typeface="+mj-lt"/>
                          <a:ea typeface="+mn-ea"/>
                          <a:cs typeface="+mn-cs"/>
                        </a:rPr>
                        <a:t>Majorité</a:t>
                      </a:r>
                      <a:endParaRPr lang="nl-NL" sz="2300" kern="1200" dirty="0" smtClean="0">
                        <a:solidFill>
                          <a:sysClr val="windowText" lastClr="000000"/>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1299101">
                <a:tc>
                  <a:txBody>
                    <a:bodyPr/>
                    <a:lstStyle/>
                    <a:p>
                      <a:r>
                        <a:rPr lang="fr-FR" sz="2400" b="0" kern="1200" dirty="0" smtClean="0">
                          <a:solidFill>
                            <a:sysClr val="windowText" lastClr="000000"/>
                          </a:solidFill>
                          <a:latin typeface="+mj-lt"/>
                          <a:ea typeface="+mn-ea"/>
                          <a:cs typeface="+mn-cs"/>
                        </a:rPr>
                        <a:t>Satisfaits de leur liberté d’action</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b="1" kern="1200" dirty="0" smtClean="0">
                          <a:solidFill>
                            <a:schemeClr val="tx2"/>
                          </a:solidFill>
                          <a:latin typeface="+mj-lt"/>
                          <a:ea typeface="+mn-ea"/>
                          <a:cs typeface="+mn-cs"/>
                        </a:rPr>
                        <a:t>52 % </a:t>
                      </a:r>
                    </a:p>
                    <a:p>
                      <a:pPr marL="0" marR="0" indent="0" algn="ctr" defTabSz="457200" rtl="0" eaLnBrk="1" fontAlgn="auto" latinLnBrk="0" hangingPunct="1">
                        <a:lnSpc>
                          <a:spcPct val="100000"/>
                        </a:lnSpc>
                        <a:spcBef>
                          <a:spcPts val="0"/>
                        </a:spcBef>
                        <a:spcAft>
                          <a:spcPts val="0"/>
                        </a:spcAft>
                        <a:buClrTx/>
                        <a:buSzTx/>
                        <a:buFontTx/>
                        <a:buNone/>
                        <a:tabLst/>
                        <a:defRPr/>
                      </a:pPr>
                      <a:r>
                        <a:rPr lang="nl-NL" sz="2200" kern="1200" dirty="0" smtClean="0">
                          <a:solidFill>
                            <a:sysClr val="windowText" lastClr="000000"/>
                          </a:solidFill>
                          <a:latin typeface="+mj-lt"/>
                          <a:ea typeface="+mn-ea"/>
                          <a:cs typeface="+mn-cs"/>
                        </a:rPr>
                        <a:t>- NL</a:t>
                      </a:r>
                      <a:r>
                        <a:rPr lang="nl-NL" sz="2200" kern="1200" baseline="0" dirty="0" smtClean="0">
                          <a:solidFill>
                            <a:sysClr val="windowText" lastClr="000000"/>
                          </a:solidFill>
                          <a:latin typeface="+mj-lt"/>
                          <a:ea typeface="+mn-ea"/>
                          <a:cs typeface="+mn-cs"/>
                        </a:rPr>
                        <a:t> </a:t>
                      </a:r>
                      <a:r>
                        <a:rPr lang="nl-NL" sz="2200" kern="1200" dirty="0" smtClean="0">
                          <a:solidFill>
                            <a:sysClr val="windowText" lastClr="000000"/>
                          </a:solidFill>
                          <a:latin typeface="+mj-lt"/>
                          <a:ea typeface="+mn-ea"/>
                          <a:cs typeface="+mn-cs"/>
                        </a:rPr>
                        <a:t>60 % - FR 35 %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ysClr val="windowText" lastClr="000000"/>
                          </a:solidFill>
                          <a:latin typeface="+mj-lt"/>
                          <a:ea typeface="+mn-ea"/>
                          <a:cs typeface="+mn-cs"/>
                        </a:rPr>
                        <a:t>80 %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748737">
                <a:tc>
                  <a:txBody>
                    <a:bodyPr/>
                    <a:lstStyle/>
                    <a:p>
                      <a:r>
                        <a:rPr lang="fr-FR" sz="2400" b="0" kern="1200" dirty="0" smtClean="0">
                          <a:solidFill>
                            <a:sysClr val="windowText" lastClr="000000"/>
                          </a:solidFill>
                          <a:latin typeface="+mj-lt"/>
                          <a:ea typeface="+mn-ea"/>
                          <a:cs typeface="+mn-cs"/>
                        </a:rPr>
                        <a:t>Pensent que les PME/TPE ne sont pas assez suivies</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2400" kern="1200" dirty="0" smtClean="0">
                          <a:solidFill>
                            <a:sysClr val="windowText" lastClr="000000"/>
                          </a:solidFill>
                          <a:latin typeface="+mj-lt"/>
                          <a:ea typeface="+mn-ea"/>
                          <a:cs typeface="+mn-cs"/>
                        </a:rPr>
                        <a:t>68 %</a:t>
                      </a: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l-NL" sz="2400" kern="1200" dirty="0" smtClean="0">
                        <a:solidFill>
                          <a:schemeClr val="tx1">
                            <a:lumMod val="25000"/>
                            <a:lumOff val="75000"/>
                          </a:schemeClr>
                        </a:solidFill>
                        <a:latin typeface="+mj-lt"/>
                        <a:ea typeface="+mn-ea"/>
                        <a:cs typeface="+mn-cs"/>
                      </a:endParaRPr>
                    </a:p>
                  </a:txBody>
                  <a:tcPr marL="223969" marR="2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r>
            </a:tbl>
          </a:graphicData>
        </a:graphic>
      </p:graphicFrame>
    </p:spTree>
    <p:extLst>
      <p:ext uri="{BB962C8B-B14F-4D97-AF65-F5344CB8AC3E}">
        <p14:creationId xmlns:p14="http://schemas.microsoft.com/office/powerpoint/2010/main" val="311001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8</a:t>
            </a:fld>
            <a:endParaRPr lang="nl-NL" dirty="0"/>
          </a:p>
        </p:txBody>
      </p:sp>
      <p:graphicFrame>
        <p:nvGraphicFramePr>
          <p:cNvPr id="9" name="Tijdelijke aanduiding voor tabel 8"/>
          <p:cNvGraphicFramePr>
            <a:graphicFrameLocks/>
          </p:cNvGraphicFramePr>
          <p:nvPr>
            <p:extLst>
              <p:ext uri="{D42A27DB-BD31-4B8C-83A1-F6EECF244321}">
                <p14:modId xmlns:p14="http://schemas.microsoft.com/office/powerpoint/2010/main" val="324497880"/>
              </p:ext>
            </p:extLst>
          </p:nvPr>
        </p:nvGraphicFramePr>
        <p:xfrm>
          <a:off x="0" y="0"/>
          <a:ext cx="10688637" cy="6016625"/>
        </p:xfrm>
        <a:graphic>
          <a:graphicData uri="http://schemas.openxmlformats.org/drawingml/2006/table">
            <a:tbl>
              <a:tblPr firstRow="1" bandRow="1">
                <a:tableStyleId>{72833802-FEF1-4C79-8D5D-14CF1EAF98D9}</a:tableStyleId>
              </a:tblPr>
              <a:tblGrid>
                <a:gridCol w="5759090"/>
                <a:gridCol w="4929547"/>
              </a:tblGrid>
              <a:tr h="910234">
                <a:tc gridSpan="2">
                  <a:txBody>
                    <a:bodyPr/>
                    <a:lstStyle/>
                    <a:p>
                      <a:pPr algn="l"/>
                      <a:r>
                        <a:rPr lang="nl-NL" sz="3200" dirty="0" smtClean="0">
                          <a:latin typeface="+mj-lt"/>
                        </a:rPr>
                        <a:t>III. Le plus grand </a:t>
                      </a:r>
                      <a:r>
                        <a:rPr lang="nl-NL" sz="3200" dirty="0" err="1" smtClean="0">
                          <a:latin typeface="+mj-lt"/>
                        </a:rPr>
                        <a:t>défi</a:t>
                      </a:r>
                      <a:r>
                        <a:rPr lang="nl-NL" sz="3200" dirty="0" smtClean="0">
                          <a:latin typeface="+mj-lt"/>
                        </a:rPr>
                        <a:t> de la médecine du </a:t>
                      </a:r>
                      <a:r>
                        <a:rPr lang="nl-NL" sz="3200" dirty="0" err="1" smtClean="0">
                          <a:latin typeface="+mj-lt"/>
                        </a:rPr>
                        <a:t>travail</a:t>
                      </a:r>
                      <a:endParaRPr lang="nl-NL" sz="3200" dirty="0">
                        <a:latin typeface="+mj-lt"/>
                      </a:endParaRPr>
                    </a:p>
                  </a:txBody>
                  <a:tcPr marL="106284" marR="106284" anchor="ctr">
                    <a:lnL w="6350" cap="flat" cmpd="sng" algn="ctr">
                      <a:solidFill>
                        <a:srgbClr val="41A336"/>
                      </a:solidFill>
                      <a:prstDash val="solid"/>
                      <a:round/>
                      <a:headEnd type="none" w="med" len="med"/>
                      <a:tailEnd type="none" w="med" len="med"/>
                    </a:lnL>
                    <a:lnR w="6350" cap="flat" cmpd="sng" algn="ctr">
                      <a:solidFill>
                        <a:srgbClr val="41A336"/>
                      </a:solidFill>
                      <a:prstDash val="solid"/>
                      <a:round/>
                      <a:headEnd type="none" w="med" len="med"/>
                      <a:tailEnd type="none" w="med" len="med"/>
                    </a:lnR>
                    <a:lnT w="6350" cap="flat" cmpd="sng" algn="ctr">
                      <a:solidFill>
                        <a:srgbClr val="41A336"/>
                      </a:solidFill>
                      <a:prstDash val="solid"/>
                      <a:round/>
                      <a:headEnd type="none" w="med" len="med"/>
                      <a:tailEnd type="none" w="med" len="med"/>
                    </a:lnT>
                    <a:lnB w="6350" cap="flat" cmpd="sng" algn="ctr">
                      <a:solidFill>
                        <a:srgbClr val="41A336"/>
                      </a:solidFill>
                      <a:prstDash val="solid"/>
                      <a:round/>
                      <a:headEnd type="none" w="med" len="med"/>
                      <a:tailEnd type="none" w="med" len="med"/>
                    </a:lnB>
                  </a:tcPr>
                </a:tc>
                <a:tc hMerge="1">
                  <a:txBody>
                    <a:bodyPr/>
                    <a:lstStyle/>
                    <a:p>
                      <a:endParaRPr lang="nl-NL" sz="1400" dirty="0">
                        <a:latin typeface="+mj-lt"/>
                      </a:endParaRPr>
                    </a:p>
                  </a:txBody>
                  <a:tcPr marL="106284" marR="106284" anchor="ctr">
                    <a:lnL w="12700" cap="flat" cmpd="sng" algn="ctr">
                      <a:noFill/>
                      <a:prstDash val="solid"/>
                      <a:round/>
                      <a:headEnd type="none" w="med" len="med"/>
                      <a:tailEnd type="none" w="med" len="med"/>
                    </a:lnL>
                    <a:lnR w="6350" cap="flat" cmpd="sng" algn="ctr">
                      <a:solidFill>
                        <a:srgbClr val="41A336"/>
                      </a:solidFill>
                      <a:prstDash val="solid"/>
                      <a:round/>
                      <a:headEnd type="none" w="med" len="med"/>
                      <a:tailEnd type="none" w="med" len="med"/>
                    </a:lnR>
                    <a:lnT w="6350" cap="flat" cmpd="sng" algn="ctr">
                      <a:solidFill>
                        <a:srgbClr val="41A336"/>
                      </a:solidFill>
                      <a:prstDash val="solid"/>
                      <a:round/>
                      <a:headEnd type="none" w="med" len="med"/>
                      <a:tailEnd type="none" w="med" len="med"/>
                    </a:lnT>
                    <a:lnB w="6350" cap="flat" cmpd="sng" algn="ctr">
                      <a:solidFill>
                        <a:srgbClr val="41A336"/>
                      </a:solidFill>
                      <a:prstDash val="solid"/>
                      <a:round/>
                      <a:headEnd type="none" w="med" len="med"/>
                      <a:tailEnd type="none" w="med" len="med"/>
                    </a:lnB>
                  </a:tcPr>
                </a:tc>
              </a:tr>
              <a:tr h="694235">
                <a:tc>
                  <a:txBody>
                    <a:bodyPr/>
                    <a:lstStyle/>
                    <a:p>
                      <a:pPr algn="ctr"/>
                      <a:r>
                        <a:rPr lang="nl-NL" sz="2200" b="1" dirty="0" err="1" smtClean="0">
                          <a:latin typeface="+mj-lt"/>
                        </a:rPr>
                        <a:t>Priorité</a:t>
                      </a:r>
                      <a:endParaRPr lang="nl-NL" sz="2200" b="1" dirty="0">
                        <a:latin typeface="+mj-lt"/>
                      </a:endParaRPr>
                    </a:p>
                  </a:txBody>
                  <a:tcPr marL="106284" marR="106284" anchor="ctr">
                    <a:lnL w="6350" cap="flat" cmpd="sng" algn="ctr">
                      <a:solidFill>
                        <a:srgbClr val="6A6D6B"/>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noFill/>
                      <a:prstDash val="solid"/>
                      <a:round/>
                      <a:headEnd type="none" w="med" len="med"/>
                      <a:tailEnd type="none" w="med" len="med"/>
                    </a:lnB>
                    <a:solidFill>
                      <a:srgbClr val="EDEBE3"/>
                    </a:solidFill>
                  </a:tcPr>
                </a:tc>
                <a:tc>
                  <a:txBody>
                    <a:bodyPr/>
                    <a:lstStyle/>
                    <a:p>
                      <a:pPr algn="ctr"/>
                      <a:r>
                        <a:rPr lang="nl-NL" sz="2200" b="1" dirty="0" err="1" smtClean="0">
                          <a:latin typeface="+mj-lt"/>
                        </a:rPr>
                        <a:t>Autres</a:t>
                      </a:r>
                      <a:r>
                        <a:rPr lang="nl-NL" sz="2200" b="1" dirty="0" smtClean="0">
                          <a:latin typeface="+mj-lt"/>
                        </a:rPr>
                        <a:t> </a:t>
                      </a:r>
                      <a:r>
                        <a:rPr lang="nl-NL" sz="2200" b="1" dirty="0" err="1" smtClean="0">
                          <a:latin typeface="+mj-lt"/>
                        </a:rPr>
                        <a:t>réponses</a:t>
                      </a:r>
                      <a:endParaRPr lang="nl-NL" sz="2200" b="1" dirty="0">
                        <a:latin typeface="+mj-lt"/>
                      </a:endParaRPr>
                    </a:p>
                  </a:txBody>
                  <a:tcPr marL="106284" marR="106284" anchor="ctr">
                    <a:lnL w="12700" cap="flat" cmpd="sng" algn="ctr">
                      <a:solidFill>
                        <a:schemeClr val="tx1"/>
                      </a:solidFill>
                      <a:prstDash val="solid"/>
                      <a:round/>
                      <a:headEnd type="none" w="med" len="med"/>
                      <a:tailEnd type="none" w="med" len="med"/>
                    </a:lnL>
                    <a:lnR w="6350" cap="flat" cmpd="sng" algn="ctr">
                      <a:solidFill>
                        <a:srgbClr val="6A6D6B"/>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noFill/>
                      <a:prstDash val="solid"/>
                      <a:round/>
                      <a:headEnd type="none" w="med" len="med"/>
                      <a:tailEnd type="none" w="med" len="med"/>
                    </a:lnB>
                    <a:solidFill>
                      <a:srgbClr val="EDEBE3"/>
                    </a:solidFill>
                  </a:tcPr>
                </a:tc>
              </a:tr>
              <a:tr h="1480775">
                <a:tc>
                  <a:txBody>
                    <a:bodyPr/>
                    <a:lstStyle/>
                    <a:p>
                      <a:pPr>
                        <a:lnSpc>
                          <a:spcPct val="115000"/>
                        </a:lnSpc>
                        <a:spcAft>
                          <a:spcPts val="600"/>
                        </a:spcAft>
                      </a:pPr>
                      <a:r>
                        <a:rPr lang="fr-BE" sz="2200" b="1" kern="1200" dirty="0" smtClean="0">
                          <a:solidFill>
                            <a:schemeClr val="tx2"/>
                          </a:solidFill>
                          <a:effectLst/>
                          <a:latin typeface="+mj-lt"/>
                          <a:cs typeface="Arial" pitchFamily="34" charset="0"/>
                        </a:rPr>
                        <a:t> Convaincre de l’utilité du médecin du travail</a:t>
                      </a:r>
                      <a:r>
                        <a:rPr lang="fr-BE" sz="2200" kern="1200" dirty="0" smtClean="0">
                          <a:solidFill>
                            <a:srgbClr val="000000"/>
                          </a:solidFill>
                          <a:effectLst/>
                          <a:latin typeface="+mj-lt"/>
                          <a:cs typeface="Arial" pitchFamily="34" charset="0"/>
                        </a:rPr>
                        <a:t>,</a:t>
                      </a:r>
                      <a:br>
                        <a:rPr lang="fr-BE" sz="2200" kern="1200" dirty="0" smtClean="0">
                          <a:solidFill>
                            <a:srgbClr val="000000"/>
                          </a:solidFill>
                          <a:effectLst/>
                          <a:latin typeface="+mj-lt"/>
                          <a:cs typeface="Arial" pitchFamily="34" charset="0"/>
                        </a:rPr>
                      </a:br>
                      <a:r>
                        <a:rPr lang="fr-BE" sz="2200" kern="1200" dirty="0" smtClean="0">
                          <a:solidFill>
                            <a:srgbClr val="000000"/>
                          </a:solidFill>
                          <a:effectLst/>
                          <a:latin typeface="+mj-lt"/>
                          <a:cs typeface="Arial" pitchFamily="34" charset="0"/>
                        </a:rPr>
                        <a:t> </a:t>
                      </a:r>
                      <a:r>
                        <a:rPr lang="fr-BE" sz="2200" b="0" kern="1200" dirty="0" smtClean="0">
                          <a:solidFill>
                            <a:srgbClr val="000000"/>
                          </a:solidFill>
                          <a:effectLst/>
                          <a:latin typeface="+mj-lt"/>
                          <a:cs typeface="Arial" pitchFamily="34" charset="0"/>
                        </a:rPr>
                        <a:t>de lui garder un rôle et de</a:t>
                      </a:r>
                      <a:r>
                        <a:rPr lang="fr-BE" sz="2200" kern="1200" dirty="0" smtClean="0">
                          <a:solidFill>
                            <a:srgbClr val="000000"/>
                          </a:solidFill>
                          <a:effectLst/>
                          <a:latin typeface="+mj-lt"/>
                          <a:cs typeface="Arial" pitchFamily="34" charset="0"/>
                        </a:rPr>
                        <a:t> </a:t>
                      </a:r>
                      <a:r>
                        <a:rPr lang="fr-BE" sz="2200" b="1" kern="1200" dirty="0" smtClean="0">
                          <a:solidFill>
                            <a:schemeClr val="tx2"/>
                          </a:solidFill>
                          <a:effectLst/>
                          <a:latin typeface="+mj-lt"/>
                          <a:cs typeface="Arial" pitchFamily="34" charset="0"/>
                        </a:rPr>
                        <a:t>rendre plus crédible </a:t>
                      </a:r>
                      <a:br>
                        <a:rPr lang="fr-BE" sz="2200" b="1" kern="1200" dirty="0" smtClean="0">
                          <a:solidFill>
                            <a:schemeClr val="tx2"/>
                          </a:solidFill>
                          <a:effectLst/>
                          <a:latin typeface="+mj-lt"/>
                          <a:cs typeface="Arial" pitchFamily="34" charset="0"/>
                        </a:rPr>
                      </a:br>
                      <a:r>
                        <a:rPr lang="fr-BE" sz="2200" b="1" kern="1200" dirty="0" smtClean="0">
                          <a:solidFill>
                            <a:schemeClr val="tx2"/>
                          </a:solidFill>
                          <a:effectLst/>
                          <a:latin typeface="+mj-lt"/>
                          <a:cs typeface="Arial" pitchFamily="34" charset="0"/>
                        </a:rPr>
                        <a:t> </a:t>
                      </a:r>
                      <a:r>
                        <a:rPr lang="fr-BE" sz="2200" b="0" kern="1200" dirty="0" smtClean="0">
                          <a:solidFill>
                            <a:srgbClr val="000000"/>
                          </a:solidFill>
                          <a:effectLst/>
                          <a:latin typeface="+mj-lt"/>
                          <a:cs typeface="Arial" pitchFamily="34" charset="0"/>
                        </a:rPr>
                        <a:t>son métier avec une </a:t>
                      </a:r>
                      <a:r>
                        <a:rPr lang="fr-BE" sz="2200" b="1" kern="1200" dirty="0" smtClean="0">
                          <a:solidFill>
                            <a:schemeClr val="tx2"/>
                          </a:solidFill>
                          <a:effectLst/>
                          <a:latin typeface="+mj-lt"/>
                          <a:cs typeface="Arial" pitchFamily="34" charset="0"/>
                        </a:rPr>
                        <a:t>réelle valeur ajoutée</a:t>
                      </a:r>
                      <a:endParaRPr lang="en-US" sz="2200" b="1" dirty="0">
                        <a:solidFill>
                          <a:schemeClr val="tx2"/>
                        </a:solidFill>
                        <a:effectLst/>
                        <a:latin typeface="+mj-lt"/>
                        <a:ea typeface="Calibri"/>
                        <a:cs typeface="Arial" pitchFamily="34" charset="0"/>
                      </a:endParaRPr>
                    </a:p>
                  </a:txBody>
                  <a:tcPr marL="106284" marR="106284">
                    <a:lnL w="6350" cap="flat" cmpd="sng" algn="ctr">
                      <a:solidFill>
                        <a:srgbClr val="6A6D6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600"/>
                        </a:spcAft>
                      </a:pPr>
                      <a:r>
                        <a:rPr lang="fr-BE" sz="2200" b="1" kern="1200" dirty="0" smtClean="0">
                          <a:solidFill>
                            <a:schemeClr val="tx2"/>
                          </a:solidFill>
                          <a:effectLst/>
                          <a:latin typeface="+mj-lt"/>
                          <a:cs typeface="Arial" pitchFamily="34" charset="0"/>
                        </a:rPr>
                        <a:t>Eviter la commercialisation</a:t>
                      </a:r>
                      <a:r>
                        <a:rPr lang="fr-BE" sz="2200" b="1" kern="1200" dirty="0" smtClean="0">
                          <a:solidFill>
                            <a:srgbClr val="FF0000"/>
                          </a:solidFill>
                          <a:effectLst/>
                          <a:latin typeface="+mj-lt"/>
                          <a:cs typeface="Arial" pitchFamily="34" charset="0"/>
                        </a:rPr>
                        <a:t> </a:t>
                      </a:r>
                      <a:r>
                        <a:rPr lang="fr-BE" sz="2200" b="0" kern="1200" dirty="0" smtClean="0">
                          <a:solidFill>
                            <a:srgbClr val="000000"/>
                          </a:solidFill>
                          <a:effectLst/>
                          <a:latin typeface="+mj-lt"/>
                          <a:cs typeface="Arial" pitchFamily="34" charset="0"/>
                        </a:rPr>
                        <a:t>du secteur et </a:t>
                      </a:r>
                      <a:r>
                        <a:rPr lang="fr-BE" sz="2200" b="1" kern="1200" dirty="0" smtClean="0">
                          <a:solidFill>
                            <a:schemeClr val="tx2"/>
                          </a:solidFill>
                          <a:effectLst/>
                          <a:latin typeface="+mj-lt"/>
                          <a:cs typeface="Arial" pitchFamily="34" charset="0"/>
                        </a:rPr>
                        <a:t>garder l'humain au centre</a:t>
                      </a:r>
                      <a:r>
                        <a:rPr lang="fr-BE" sz="2200" b="1" kern="1200" dirty="0" smtClean="0">
                          <a:solidFill>
                            <a:srgbClr val="FF0000"/>
                          </a:solidFill>
                          <a:effectLst/>
                          <a:latin typeface="+mj-lt"/>
                          <a:cs typeface="Arial" pitchFamily="34" charset="0"/>
                        </a:rPr>
                        <a:t> </a:t>
                      </a:r>
                      <a:r>
                        <a:rPr lang="fr-BE" sz="2200" b="0" kern="1200" dirty="0" smtClean="0">
                          <a:solidFill>
                            <a:srgbClr val="000000"/>
                          </a:solidFill>
                          <a:effectLst/>
                          <a:latin typeface="+mj-lt"/>
                          <a:cs typeface="Arial" pitchFamily="34" charset="0"/>
                        </a:rPr>
                        <a:t>des préoccupations</a:t>
                      </a:r>
                      <a:endParaRPr lang="en-US" sz="2200" b="0" dirty="0">
                        <a:solidFill>
                          <a:srgbClr val="000000"/>
                        </a:solidFill>
                        <a:effectLst/>
                        <a:latin typeface="+mj-lt"/>
                        <a:ea typeface="Calibri"/>
                        <a:cs typeface="Arial" pitchFamily="34" charset="0"/>
                      </a:endParaRPr>
                    </a:p>
                  </a:txBody>
                  <a:tcPr marL="106284" marR="106284">
                    <a:lnL w="12700" cap="flat" cmpd="sng" algn="ctr">
                      <a:solidFill>
                        <a:schemeClr val="tx1"/>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103278">
                <a:tc>
                  <a:txBody>
                    <a:bodyPr/>
                    <a:lstStyle/>
                    <a:p>
                      <a:pPr>
                        <a:lnSpc>
                          <a:spcPct val="115000"/>
                        </a:lnSpc>
                        <a:spcAft>
                          <a:spcPts val="600"/>
                        </a:spcAft>
                      </a:pPr>
                      <a:r>
                        <a:rPr lang="fr-BE" sz="2200" b="0" kern="1200" dirty="0" smtClean="0">
                          <a:solidFill>
                            <a:srgbClr val="000000"/>
                          </a:solidFill>
                          <a:effectLst/>
                          <a:latin typeface="+mj-lt"/>
                          <a:cs typeface="Arial" pitchFamily="34" charset="0"/>
                        </a:rPr>
                        <a:t> Le contexte de </a:t>
                      </a:r>
                      <a:r>
                        <a:rPr lang="fr-BE" sz="2200" b="1" kern="1200" dirty="0" smtClean="0">
                          <a:solidFill>
                            <a:schemeClr val="tx2"/>
                          </a:solidFill>
                          <a:effectLst/>
                          <a:latin typeface="+mj-lt"/>
                          <a:cs typeface="Arial" pitchFamily="34" charset="0"/>
                        </a:rPr>
                        <a:t>pénurie de médecins</a:t>
                      </a:r>
                      <a:r>
                        <a:rPr lang="fr-BE" sz="2200" b="1" kern="1200" baseline="0" dirty="0" smtClean="0">
                          <a:solidFill>
                            <a:schemeClr val="tx2"/>
                          </a:solidFill>
                          <a:effectLst/>
                          <a:latin typeface="+mj-lt"/>
                          <a:cs typeface="Arial" pitchFamily="34" charset="0"/>
                        </a:rPr>
                        <a:t> du travail</a:t>
                      </a:r>
                      <a:endParaRPr lang="en-US" sz="2200" b="1" dirty="0">
                        <a:solidFill>
                          <a:schemeClr val="tx2"/>
                        </a:solidFill>
                        <a:effectLst/>
                        <a:latin typeface="+mj-lt"/>
                        <a:ea typeface="Calibri"/>
                        <a:cs typeface="Arial" pitchFamily="34" charset="0"/>
                      </a:endParaRPr>
                    </a:p>
                  </a:txBody>
                  <a:tcPr marL="106284" marR="106284">
                    <a:lnL w="6350" cap="flat" cmpd="sng" algn="ctr">
                      <a:solidFill>
                        <a:srgbClr val="6A6D6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600"/>
                        </a:spcAft>
                      </a:pPr>
                      <a:r>
                        <a:rPr lang="fr-BE" sz="2200" b="0" kern="1200" dirty="0" smtClean="0">
                          <a:solidFill>
                            <a:srgbClr val="000000"/>
                          </a:solidFill>
                          <a:effectLst/>
                          <a:latin typeface="+mj-lt"/>
                          <a:cs typeface="Arial" pitchFamily="34" charset="0"/>
                        </a:rPr>
                        <a:t>Besoin d’orientation vers </a:t>
                      </a:r>
                      <a:r>
                        <a:rPr lang="fr-BE" sz="2200" b="1" kern="1200" dirty="0" smtClean="0">
                          <a:solidFill>
                            <a:schemeClr val="tx2"/>
                          </a:solidFill>
                          <a:effectLst/>
                          <a:latin typeface="+mj-lt"/>
                          <a:cs typeface="Arial" pitchFamily="34" charset="0"/>
                        </a:rPr>
                        <a:t>plus de prévention </a:t>
                      </a:r>
                      <a:endParaRPr lang="en-US" sz="2200" b="1" dirty="0">
                        <a:solidFill>
                          <a:schemeClr val="tx2"/>
                        </a:solidFill>
                        <a:effectLst/>
                        <a:latin typeface="+mj-lt"/>
                        <a:ea typeface="Calibri"/>
                        <a:cs typeface="Arial" pitchFamily="34" charset="0"/>
                      </a:endParaRPr>
                    </a:p>
                  </a:txBody>
                  <a:tcPr marL="106284" marR="106284">
                    <a:lnL w="12700" cap="flat" cmpd="sng" algn="ctr">
                      <a:solidFill>
                        <a:schemeClr val="tx1"/>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28103">
                <a:tc>
                  <a:txBody>
                    <a:bodyPr/>
                    <a:lstStyle/>
                    <a:p>
                      <a:pPr>
                        <a:lnSpc>
                          <a:spcPct val="115000"/>
                        </a:lnSpc>
                        <a:spcAft>
                          <a:spcPts val="600"/>
                        </a:spcAft>
                      </a:pPr>
                      <a:r>
                        <a:rPr lang="fr-BE" sz="2200" b="0" kern="1200" dirty="0" smtClean="0">
                          <a:solidFill>
                            <a:srgbClr val="000000"/>
                          </a:solidFill>
                          <a:effectLst/>
                          <a:latin typeface="+mj-lt"/>
                          <a:cs typeface="Arial" pitchFamily="34" charset="0"/>
                        </a:rPr>
                        <a:t> Participation du </a:t>
                      </a:r>
                      <a:r>
                        <a:rPr lang="fr-BE" sz="2200" b="0" kern="1200" dirty="0" err="1" smtClean="0">
                          <a:solidFill>
                            <a:srgbClr val="000000"/>
                          </a:solidFill>
                          <a:effectLst/>
                          <a:latin typeface="+mj-lt"/>
                          <a:cs typeface="Arial" pitchFamily="34" charset="0"/>
                        </a:rPr>
                        <a:t>méd</a:t>
                      </a:r>
                      <a:r>
                        <a:rPr lang="fr-BE" sz="2200" b="0" kern="1200" dirty="0" smtClean="0">
                          <a:solidFill>
                            <a:srgbClr val="000000"/>
                          </a:solidFill>
                          <a:effectLst/>
                          <a:latin typeface="+mj-lt"/>
                          <a:cs typeface="Arial" pitchFamily="34" charset="0"/>
                        </a:rPr>
                        <a:t> travail au</a:t>
                      </a:r>
                      <a:r>
                        <a:rPr lang="fr-BE" sz="2200" kern="1200" dirty="0" smtClean="0">
                          <a:solidFill>
                            <a:srgbClr val="000000"/>
                          </a:solidFill>
                          <a:effectLst/>
                          <a:latin typeface="+mj-lt"/>
                          <a:cs typeface="Arial" pitchFamily="34" charset="0"/>
                        </a:rPr>
                        <a:t> </a:t>
                      </a:r>
                      <a:r>
                        <a:rPr lang="fr-BE" sz="2200" b="1" kern="1200" dirty="0" smtClean="0">
                          <a:solidFill>
                            <a:schemeClr val="tx2"/>
                          </a:solidFill>
                          <a:effectLst/>
                          <a:latin typeface="+mj-lt"/>
                          <a:cs typeface="Arial" pitchFamily="34" charset="0"/>
                        </a:rPr>
                        <a:t>processus du</a:t>
                      </a:r>
                      <a:br>
                        <a:rPr lang="fr-BE" sz="2200" b="1" kern="1200" dirty="0" smtClean="0">
                          <a:solidFill>
                            <a:schemeClr val="tx2"/>
                          </a:solidFill>
                          <a:effectLst/>
                          <a:latin typeface="+mj-lt"/>
                          <a:cs typeface="Arial" pitchFamily="34" charset="0"/>
                        </a:rPr>
                      </a:br>
                      <a:r>
                        <a:rPr lang="fr-BE" sz="2200" b="1" kern="1200" dirty="0" smtClean="0">
                          <a:solidFill>
                            <a:schemeClr val="tx2"/>
                          </a:solidFill>
                          <a:effectLst/>
                          <a:latin typeface="+mj-lt"/>
                          <a:cs typeface="Arial" pitchFamily="34" charset="0"/>
                        </a:rPr>
                        <a:t> retour au travail</a:t>
                      </a:r>
                      <a:r>
                        <a:rPr lang="fr-BE" sz="2200" kern="1200" dirty="0" smtClean="0">
                          <a:solidFill>
                            <a:srgbClr val="000000"/>
                          </a:solidFill>
                          <a:effectLst/>
                          <a:latin typeface="+mj-lt"/>
                          <a:cs typeface="Arial" pitchFamily="34" charset="0"/>
                        </a:rPr>
                        <a:t>, </a:t>
                      </a:r>
                      <a:r>
                        <a:rPr lang="fr-BE" sz="2200" b="0" kern="1200" dirty="0" smtClean="0">
                          <a:solidFill>
                            <a:srgbClr val="000000"/>
                          </a:solidFill>
                          <a:effectLst/>
                          <a:latin typeface="+mj-lt"/>
                          <a:cs typeface="Arial" pitchFamily="34" charset="0"/>
                        </a:rPr>
                        <a:t>comme solution d’avenir, avec </a:t>
                      </a:r>
                      <a:br>
                        <a:rPr lang="fr-BE" sz="2200" b="0" kern="1200" dirty="0" smtClean="0">
                          <a:solidFill>
                            <a:srgbClr val="000000"/>
                          </a:solidFill>
                          <a:effectLst/>
                          <a:latin typeface="+mj-lt"/>
                          <a:cs typeface="Arial" pitchFamily="34" charset="0"/>
                        </a:rPr>
                      </a:br>
                      <a:r>
                        <a:rPr lang="fr-BE" sz="2200" b="0" kern="1200" dirty="0" smtClean="0">
                          <a:solidFill>
                            <a:srgbClr val="000000"/>
                          </a:solidFill>
                          <a:effectLst/>
                          <a:latin typeface="+mj-lt"/>
                          <a:cs typeface="Arial" pitchFamily="34" charset="0"/>
                        </a:rPr>
                        <a:t> action à mener dans le cadre du vieillissement </a:t>
                      </a:r>
                      <a:br>
                        <a:rPr lang="fr-BE" sz="2200" b="0" kern="1200" dirty="0" smtClean="0">
                          <a:solidFill>
                            <a:srgbClr val="000000"/>
                          </a:solidFill>
                          <a:effectLst/>
                          <a:latin typeface="+mj-lt"/>
                          <a:cs typeface="Arial" pitchFamily="34" charset="0"/>
                        </a:rPr>
                      </a:br>
                      <a:r>
                        <a:rPr lang="fr-BE" sz="2200" b="0" kern="1200" dirty="0" smtClean="0">
                          <a:solidFill>
                            <a:srgbClr val="000000"/>
                          </a:solidFill>
                          <a:effectLst/>
                          <a:latin typeface="+mj-lt"/>
                          <a:cs typeface="Arial" pitchFamily="34" charset="0"/>
                        </a:rPr>
                        <a:t> des travailleurs</a:t>
                      </a:r>
                      <a:endParaRPr lang="en-US" sz="2200" b="0" dirty="0">
                        <a:solidFill>
                          <a:srgbClr val="000000"/>
                        </a:solidFill>
                        <a:effectLst/>
                        <a:latin typeface="+mj-lt"/>
                        <a:ea typeface="Calibri"/>
                        <a:cs typeface="Arial" pitchFamily="34" charset="0"/>
                      </a:endParaRPr>
                    </a:p>
                  </a:txBody>
                  <a:tcPr marL="106284" marR="106284">
                    <a:lnL w="6350" cap="flat" cmpd="sng" algn="ctr">
                      <a:solidFill>
                        <a:srgbClr val="6A6D6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A6D6B"/>
                      </a:solidFill>
                      <a:prstDash val="solid"/>
                      <a:round/>
                      <a:headEnd type="none" w="med" len="med"/>
                      <a:tailEnd type="none" w="med" len="med"/>
                    </a:lnB>
                  </a:tcPr>
                </a:tc>
                <a:tc>
                  <a:txBody>
                    <a:bodyPr/>
                    <a:lstStyle/>
                    <a:p>
                      <a:pPr>
                        <a:lnSpc>
                          <a:spcPct val="115000"/>
                        </a:lnSpc>
                        <a:spcAft>
                          <a:spcPts val="600"/>
                        </a:spcAft>
                      </a:pPr>
                      <a:r>
                        <a:rPr lang="fr-BE" sz="2200" b="0" kern="1200" dirty="0" smtClean="0">
                          <a:solidFill>
                            <a:srgbClr val="000000"/>
                          </a:solidFill>
                          <a:effectLst/>
                          <a:latin typeface="+mj-lt"/>
                          <a:cs typeface="Arial" pitchFamily="34" charset="0"/>
                        </a:rPr>
                        <a:t>Assurer </a:t>
                      </a:r>
                      <a:r>
                        <a:rPr lang="fr-BE" sz="2200" kern="1200" dirty="0" smtClean="0">
                          <a:solidFill>
                            <a:srgbClr val="000000"/>
                          </a:solidFill>
                          <a:effectLst/>
                          <a:latin typeface="+mj-lt"/>
                          <a:cs typeface="Arial" pitchFamily="34" charset="0"/>
                        </a:rPr>
                        <a:t>plus de qualité avec moins de moyens et plus de pression</a:t>
                      </a:r>
                      <a:endParaRPr lang="en-US" sz="2200" dirty="0">
                        <a:solidFill>
                          <a:srgbClr val="000000"/>
                        </a:solidFill>
                        <a:effectLst/>
                        <a:latin typeface="+mj-lt"/>
                        <a:ea typeface="Calibri"/>
                        <a:cs typeface="Arial" pitchFamily="34" charset="0"/>
                      </a:endParaRPr>
                    </a:p>
                  </a:txBody>
                  <a:tcPr marL="106284" marR="106284">
                    <a:lnL w="12700" cap="flat" cmpd="sng" algn="ctr">
                      <a:solidFill>
                        <a:schemeClr val="tx1"/>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A6D6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1273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79D6C-A5E5-844A-ABD0-7E6D8CBC6A7F}" type="slidenum">
              <a:rPr lang="nl-NL" smtClean="0"/>
              <a:pPr/>
              <a:t>9</a:t>
            </a:fld>
            <a:endParaRPr lang="nl-NL" dirty="0"/>
          </a:p>
        </p:txBody>
      </p:sp>
      <p:graphicFrame>
        <p:nvGraphicFramePr>
          <p:cNvPr id="9" name="Tijdelijke aanduiding voor tabel 8"/>
          <p:cNvGraphicFramePr>
            <a:graphicFrameLocks/>
          </p:cNvGraphicFramePr>
          <p:nvPr>
            <p:extLst>
              <p:ext uri="{D42A27DB-BD31-4B8C-83A1-F6EECF244321}">
                <p14:modId xmlns:p14="http://schemas.microsoft.com/office/powerpoint/2010/main" val="1407121791"/>
              </p:ext>
            </p:extLst>
          </p:nvPr>
        </p:nvGraphicFramePr>
        <p:xfrm>
          <a:off x="432001" y="431072"/>
          <a:ext cx="9796216" cy="5041827"/>
        </p:xfrm>
        <a:graphic>
          <a:graphicData uri="http://schemas.openxmlformats.org/drawingml/2006/table">
            <a:tbl>
              <a:tblPr firstRow="1" bandRow="1">
                <a:tableStyleId>{72833802-FEF1-4C79-8D5D-14CF1EAF98D9}</a:tableStyleId>
              </a:tblPr>
              <a:tblGrid>
                <a:gridCol w="7889039"/>
                <a:gridCol w="992777"/>
                <a:gridCol w="914400"/>
              </a:tblGrid>
              <a:tr h="994997">
                <a:tc>
                  <a:txBody>
                    <a:bodyPr/>
                    <a:lstStyle/>
                    <a:p>
                      <a:pPr algn="l"/>
                      <a:r>
                        <a:rPr lang="nl-NL" sz="3200" dirty="0" smtClean="0">
                          <a:latin typeface="+mj-lt"/>
                        </a:rPr>
                        <a:t>IV. Surveillance de la santé</a:t>
                      </a:r>
                      <a:endParaRPr lang="nl-NL" sz="3200" dirty="0">
                        <a:latin typeface="+mj-lt"/>
                      </a:endParaRPr>
                    </a:p>
                  </a:txBody>
                  <a:tcPr marL="106284" marR="106284" anchor="ctr">
                    <a:lnL w="6350" cap="flat" cmpd="sng" algn="ctr">
                      <a:solidFill>
                        <a:srgbClr val="41A336"/>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r>
                        <a:rPr lang="nl-NL" sz="2400" dirty="0" smtClean="0">
                          <a:latin typeface="+mj-lt"/>
                        </a:rPr>
                        <a:t>2016</a:t>
                      </a:r>
                      <a:endParaRPr lang="nl-NL" sz="2400" dirty="0">
                        <a:latin typeface="+mj-lt"/>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r>
                        <a:rPr lang="nl-NL" sz="2400" dirty="0" smtClean="0">
                          <a:latin typeface="+mj-lt"/>
                        </a:rPr>
                        <a:t>2009</a:t>
                      </a:r>
                      <a:endParaRPr lang="nl-NL" sz="2400" dirty="0">
                        <a:latin typeface="+mj-lt"/>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41A336"/>
                      </a:solidFill>
                      <a:prstDash val="solid"/>
                      <a:round/>
                      <a:headEnd type="none" w="med" len="med"/>
                      <a:tailEnd type="none" w="med" len="med"/>
                    </a:lnR>
                    <a:lnT w="6350" cap="flat" cmpd="sng" algn="ctr">
                      <a:solidFill>
                        <a:srgbClr val="41A336"/>
                      </a:solidFill>
                      <a:prstDash val="solid"/>
                      <a:round/>
                      <a:headEnd type="none" w="med" len="med"/>
                      <a:tailEnd type="none" w="med" len="med"/>
                    </a:lnT>
                    <a:lnB w="12700" cap="flat" cmpd="sng" algn="ctr">
                      <a:solidFill>
                        <a:srgbClr val="8D8A8A"/>
                      </a:solidFill>
                      <a:prstDash val="solid"/>
                      <a:round/>
                      <a:headEnd type="none" w="med" len="med"/>
                      <a:tailEnd type="none" w="med" len="med"/>
                    </a:lnB>
                  </a:tcPr>
                </a:tc>
              </a:tr>
              <a:tr h="994997">
                <a:tc>
                  <a:txBody>
                    <a:bodyPr/>
                    <a:lstStyle/>
                    <a:p>
                      <a:pPr algn="l">
                        <a:lnSpc>
                          <a:spcPct val="115000"/>
                        </a:lnSpc>
                        <a:spcAft>
                          <a:spcPts val="600"/>
                        </a:spcAft>
                      </a:pPr>
                      <a:r>
                        <a:rPr lang="fr-BE" sz="2400" kern="1200" dirty="0" smtClean="0">
                          <a:solidFill>
                            <a:srgbClr val="000000"/>
                          </a:solidFill>
                          <a:effectLst/>
                          <a:latin typeface="+mj-lt"/>
                          <a:cs typeface="Arial" pitchFamily="34" charset="0"/>
                        </a:rPr>
                        <a:t>Pas d’accord que le formulaire d’évaluation santé est superflu si pas de problème de santé lors de l’examen</a:t>
                      </a:r>
                      <a:endParaRPr lang="en-US" sz="2400" dirty="0">
                        <a:solidFill>
                          <a:srgbClr val="000000"/>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0" dirty="0" smtClean="0">
                          <a:solidFill>
                            <a:srgbClr val="000000"/>
                          </a:solidFill>
                          <a:effectLst/>
                          <a:latin typeface="+mj-lt"/>
                          <a:ea typeface="Calibri"/>
                          <a:cs typeface="Arial" pitchFamily="34" charset="0"/>
                        </a:rPr>
                        <a:t>47 %</a:t>
                      </a: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solidFill>
                        <a:srgbClr val="8D8A8A"/>
                      </a:solidFill>
                      <a:prstDash val="solid"/>
                      <a:round/>
                      <a:headEnd type="none" w="med" len="med"/>
                      <a:tailEnd type="none" w="med" len="med"/>
                    </a:lnT>
                    <a:lnB w="12700" cap="flat" cmpd="sng" algn="ctr">
                      <a:noFill/>
                      <a:prstDash val="solid"/>
                      <a:round/>
                      <a:headEnd type="none" w="med" len="med"/>
                      <a:tailEnd type="none" w="med" len="med"/>
                    </a:lnB>
                  </a:tcPr>
                </a:tc>
              </a:tr>
              <a:tr h="994997">
                <a:tc>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fr-BE" sz="2400" kern="1200" dirty="0" smtClean="0">
                          <a:solidFill>
                            <a:srgbClr val="000000"/>
                          </a:solidFill>
                          <a:effectLst/>
                          <a:latin typeface="+mj-lt"/>
                          <a:cs typeface="Arial" pitchFamily="34" charset="0"/>
                        </a:rPr>
                        <a:t>Périodicité d’examen médical peut varier suivant le secteur</a:t>
                      </a:r>
                      <a:endParaRPr lang="en-US" sz="2400" dirty="0" smtClean="0">
                        <a:solidFill>
                          <a:srgbClr val="000000"/>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0" dirty="0" smtClean="0">
                          <a:solidFill>
                            <a:srgbClr val="000000"/>
                          </a:solidFill>
                          <a:effectLst/>
                          <a:latin typeface="+mj-lt"/>
                          <a:ea typeface="Calibri"/>
                          <a:cs typeface="Arial" pitchFamily="34" charset="0"/>
                        </a:rPr>
                        <a:t>88 %</a:t>
                      </a: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600"/>
                        </a:spcAft>
                      </a:pPr>
                      <a:r>
                        <a:rPr lang="nl-BE" sz="2400" b="0" dirty="0" smtClean="0">
                          <a:solidFill>
                            <a:srgbClr val="000000"/>
                          </a:solidFill>
                          <a:effectLst/>
                          <a:latin typeface="+mj-lt"/>
                          <a:ea typeface="Calibri"/>
                          <a:cs typeface="Arial" pitchFamily="34" charset="0"/>
                        </a:rPr>
                        <a:t>92</a:t>
                      </a:r>
                      <a:r>
                        <a:rPr lang="nl-BE" sz="2400" b="0" baseline="0" dirty="0" smtClean="0">
                          <a:solidFill>
                            <a:srgbClr val="000000"/>
                          </a:solidFill>
                          <a:effectLst/>
                          <a:latin typeface="+mj-lt"/>
                          <a:ea typeface="Calibri"/>
                          <a:cs typeface="Arial" pitchFamily="34" charset="0"/>
                        </a:rPr>
                        <a:t> %</a:t>
                      </a:r>
                      <a:endParaRPr lang="en-US" sz="2400" b="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994997">
                <a:tc>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fr-BE" sz="2400" b="1" dirty="0" smtClean="0">
                          <a:solidFill>
                            <a:schemeClr val="tx2"/>
                          </a:solidFill>
                          <a:effectLst/>
                          <a:latin typeface="+mj-lt"/>
                          <a:cs typeface="Arial" pitchFamily="34" charset="0"/>
                        </a:rPr>
                        <a:t>Temps consacré aux contacts médicaux</a:t>
                      </a:r>
                      <a:endParaRPr lang="en-US" sz="2400" b="1" dirty="0" smtClean="0">
                        <a:solidFill>
                          <a:schemeClr val="tx2"/>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lnSpc>
                          <a:spcPct val="115000"/>
                        </a:lnSpc>
                        <a:spcAft>
                          <a:spcPts val="600"/>
                        </a:spcAft>
                      </a:pPr>
                      <a:r>
                        <a:rPr lang="nl-BE" sz="2400" b="1" dirty="0" smtClean="0">
                          <a:solidFill>
                            <a:schemeClr val="tx2"/>
                          </a:solidFill>
                          <a:effectLst/>
                          <a:latin typeface="+mj-lt"/>
                          <a:ea typeface="Calibri"/>
                          <a:cs typeface="Arial" pitchFamily="34" charset="0"/>
                        </a:rPr>
                        <a:t>63 %</a:t>
                      </a:r>
                      <a:endParaRPr lang="en-US" sz="2400" b="1" dirty="0">
                        <a:solidFill>
                          <a:schemeClr val="tx2"/>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lnSpc>
                          <a:spcPct val="115000"/>
                        </a:lnSpc>
                        <a:spcAft>
                          <a:spcPts val="600"/>
                        </a:spcAft>
                      </a:pPr>
                      <a:r>
                        <a:rPr lang="nl-BE" sz="2400" dirty="0" smtClean="0">
                          <a:solidFill>
                            <a:srgbClr val="000000"/>
                          </a:solidFill>
                          <a:effectLst/>
                          <a:latin typeface="+mj-lt"/>
                          <a:ea typeface="Calibri"/>
                          <a:cs typeface="Arial" pitchFamily="34" charset="0"/>
                        </a:rPr>
                        <a:t>60  %</a:t>
                      </a:r>
                      <a:endParaRPr lang="en-US" sz="240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tcPr>
                </a:tc>
              </a:tr>
              <a:tr h="1061839">
                <a:tc>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fr-BE" sz="2400" kern="1200" dirty="0" smtClean="0">
                          <a:solidFill>
                            <a:schemeClr val="tx1"/>
                          </a:solidFill>
                          <a:effectLst/>
                          <a:latin typeface="+mj-lt"/>
                          <a:cs typeface="Arial" pitchFamily="34" charset="0"/>
                        </a:rPr>
                        <a:t>Rôle déterminant du MDT dans les politiques de prévention</a:t>
                      </a:r>
                      <a:endParaRPr lang="en-US" sz="2400" dirty="0" smtClean="0">
                        <a:solidFill>
                          <a:schemeClr val="tx1"/>
                        </a:solidFill>
                        <a:effectLst/>
                        <a:latin typeface="+mj-lt"/>
                        <a:ea typeface="Calibri"/>
                        <a:cs typeface="Arial" pitchFamily="34" charset="0"/>
                      </a:endParaRPr>
                    </a:p>
                    <a:p>
                      <a:pPr marL="0" marR="0" indent="0" algn="l" defTabSz="457200" rtl="0" eaLnBrk="1" fontAlgn="auto" latinLnBrk="0" hangingPunct="1">
                        <a:lnSpc>
                          <a:spcPct val="115000"/>
                        </a:lnSpc>
                        <a:spcBef>
                          <a:spcPts val="0"/>
                        </a:spcBef>
                        <a:spcAft>
                          <a:spcPts val="600"/>
                        </a:spcAft>
                        <a:buClrTx/>
                        <a:buSzTx/>
                        <a:buFontTx/>
                        <a:buNone/>
                        <a:tabLst/>
                        <a:defRPr/>
                      </a:pPr>
                      <a:endParaRPr lang="en-US" sz="2400" dirty="0" smtClean="0">
                        <a:solidFill>
                          <a:srgbClr val="FF0000"/>
                        </a:solidFill>
                        <a:effectLst/>
                        <a:latin typeface="+mj-lt"/>
                        <a:ea typeface="Calibri"/>
                        <a:cs typeface="Arial" pitchFamily="34" charset="0"/>
                      </a:endParaRPr>
                    </a:p>
                  </a:txBody>
                  <a:tcPr marL="106284" marR="106284" anchor="ctr">
                    <a:lnL w="6350" cap="flat" cmpd="sng" algn="ctr">
                      <a:solidFill>
                        <a:srgbClr val="6A6D6B"/>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lnSpc>
                          <a:spcPct val="115000"/>
                        </a:lnSpc>
                        <a:spcAft>
                          <a:spcPts val="600"/>
                        </a:spcAft>
                      </a:pPr>
                      <a:r>
                        <a:rPr lang="nl-BE" sz="2400" dirty="0" smtClean="0">
                          <a:solidFill>
                            <a:srgbClr val="000000"/>
                          </a:solidFill>
                          <a:effectLst/>
                          <a:latin typeface="+mj-lt"/>
                          <a:ea typeface="Calibri"/>
                          <a:cs typeface="Arial" pitchFamily="34" charset="0"/>
                        </a:rPr>
                        <a:t>88 %</a:t>
                      </a:r>
                      <a:endParaRPr lang="en-US" sz="240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12700" cap="flat" cmpd="sng" algn="ctr">
                      <a:solidFill>
                        <a:srgbClr val="8D8A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tcPr>
                </a:tc>
                <a:tc>
                  <a:txBody>
                    <a:bodyPr/>
                    <a:lstStyle/>
                    <a:p>
                      <a:pPr algn="ctr">
                        <a:lnSpc>
                          <a:spcPct val="115000"/>
                        </a:lnSpc>
                        <a:spcAft>
                          <a:spcPts val="600"/>
                        </a:spcAft>
                      </a:pPr>
                      <a:r>
                        <a:rPr lang="nl-BE" sz="2400" dirty="0" smtClean="0">
                          <a:solidFill>
                            <a:srgbClr val="000000"/>
                          </a:solidFill>
                          <a:effectLst/>
                          <a:latin typeface="+mj-lt"/>
                          <a:ea typeface="Calibri"/>
                          <a:cs typeface="Arial" pitchFamily="34" charset="0"/>
                        </a:rPr>
                        <a:t>86 %</a:t>
                      </a:r>
                      <a:endParaRPr lang="en-US" sz="2400" dirty="0">
                        <a:solidFill>
                          <a:srgbClr val="000000"/>
                        </a:solidFill>
                        <a:effectLst/>
                        <a:latin typeface="+mj-lt"/>
                        <a:ea typeface="Calibri"/>
                        <a:cs typeface="Arial" pitchFamily="34" charset="0"/>
                      </a:endParaRPr>
                    </a:p>
                  </a:txBody>
                  <a:tcPr marL="106284" marR="106284" anchor="ctr">
                    <a:lnL w="12700" cap="flat" cmpd="sng" algn="ctr">
                      <a:solidFill>
                        <a:srgbClr val="8D8A8A"/>
                      </a:solidFill>
                      <a:prstDash val="solid"/>
                      <a:round/>
                      <a:headEnd type="none" w="med" len="med"/>
                      <a:tailEnd type="none" w="med" len="med"/>
                    </a:lnL>
                    <a:lnR w="6350" cap="flat" cmpd="sng" algn="ctr">
                      <a:solidFill>
                        <a:srgbClr val="6A6D6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A8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902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0628-PPT-Mensura">
  <a:themeElements>
    <a:clrScheme name="Mensura">
      <a:dk1>
        <a:srgbClr val="242B2F"/>
      </a:dk1>
      <a:lt1>
        <a:srgbClr val="FFFFFE"/>
      </a:lt1>
      <a:dk2>
        <a:srgbClr val="41A336"/>
      </a:dk2>
      <a:lt2>
        <a:srgbClr val="FFFFFE"/>
      </a:lt2>
      <a:accent1>
        <a:srgbClr val="005728"/>
      </a:accent1>
      <a:accent2>
        <a:srgbClr val="41A336"/>
      </a:accent2>
      <a:accent3>
        <a:srgbClr val="6A9E32"/>
      </a:accent3>
      <a:accent4>
        <a:srgbClr val="8EC03F"/>
      </a:accent4>
      <a:accent5>
        <a:srgbClr val="C7D739"/>
      </a:accent5>
      <a:accent6>
        <a:srgbClr val="EDEBE3"/>
      </a:accent6>
      <a:hlink>
        <a:srgbClr val="0000FF"/>
      </a:hlink>
      <a:folHlink>
        <a:srgbClr val="800080"/>
      </a:folHlink>
    </a:clrScheme>
    <a:fontScheme name="Mensura Calibri">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20170628-PPT-Mensura</Template>
  <TotalTime>2072</TotalTime>
  <Words>5106</Words>
  <Application>Microsoft Office PowerPoint</Application>
  <PresentationFormat>Custom</PresentationFormat>
  <Paragraphs>635</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20170628-PPT-Mensura</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Mensura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Calibri Bold 49pt Titel Line 2</dc:title>
  <dc:creator>Hilegems Ines</dc:creator>
  <cp:lastModifiedBy>Swennen Philippe</cp:lastModifiedBy>
  <cp:revision>259</cp:revision>
  <cp:lastPrinted>2017-11-05T09:22:59Z</cp:lastPrinted>
  <dcterms:created xsi:type="dcterms:W3CDTF">2017-08-02T11:37:55Z</dcterms:created>
  <dcterms:modified xsi:type="dcterms:W3CDTF">2017-11-05T10:31:27Z</dcterms:modified>
</cp:coreProperties>
</file>