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68" r:id="rId3"/>
    <p:sldId id="266" r:id="rId4"/>
    <p:sldId id="269" r:id="rId5"/>
    <p:sldId id="265" r:id="rId6"/>
    <p:sldId id="271" r:id="rId7"/>
    <p:sldId id="267" r:id="rId8"/>
    <p:sldId id="270" r:id="rId9"/>
    <p:sldId id="257" r:id="rId10"/>
    <p:sldId id="259" r:id="rId11"/>
    <p:sldId id="260" r:id="rId12"/>
    <p:sldId id="261" r:id="rId13"/>
    <p:sldId id="262" r:id="rId14"/>
    <p:sldId id="263" r:id="rId15"/>
    <p:sldId id="264" r:id="rId16"/>
    <p:sldId id="272" r:id="rId17"/>
  </p:sldIdLst>
  <p:sldSz cx="9144000" cy="6858000" type="screen4x3"/>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68EA7A7-2A51-442F-9742-5C07F3000706}" type="datetimeFigureOut">
              <a:rPr lang="nl-BE" smtClean="0"/>
              <a:t>14/11/2017</a:t>
            </a:fld>
            <a:endParaRPr lang="nl-BE"/>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4B28E88-E4FA-4B37-AEDE-E118B5FA5D68}" type="slidenum">
              <a:rPr lang="nl-BE" smtClean="0"/>
              <a:t>‹nr.›</a:t>
            </a:fld>
            <a:endParaRPr lang="nl-BE"/>
          </a:p>
        </p:txBody>
      </p:sp>
    </p:spTree>
    <p:extLst>
      <p:ext uri="{BB962C8B-B14F-4D97-AF65-F5344CB8AC3E}">
        <p14:creationId xmlns:p14="http://schemas.microsoft.com/office/powerpoint/2010/main" val="3757857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B581239-B91A-436B-BDD5-8F3B6C8DC853}" type="datetimeFigureOut">
              <a:rPr lang="nl-BE" smtClean="0"/>
              <a:t>14/11/2017</a:t>
            </a:fld>
            <a:endParaRPr lang="nl-BE"/>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B0D98994-0D73-442E-963D-BA79B5C04689}" type="slidenum">
              <a:rPr lang="nl-BE" smtClean="0"/>
              <a:t>‹nr.›</a:t>
            </a:fld>
            <a:endParaRPr lang="nl-BE"/>
          </a:p>
        </p:txBody>
      </p:sp>
    </p:spTree>
    <p:extLst>
      <p:ext uri="{BB962C8B-B14F-4D97-AF65-F5344CB8AC3E}">
        <p14:creationId xmlns:p14="http://schemas.microsoft.com/office/powerpoint/2010/main" val="3255236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re-integratie van werknemers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fontScale="47500" lnSpcReduction="20000"/>
          </a:bodyPr>
          <a:lstStyle/>
          <a:p>
            <a:pPr marL="628650" lvl="1" indent="-171450">
              <a:buFontTx/>
              <a:buChar char="-"/>
            </a:pPr>
            <a:endParaRPr lang="en-US" baseline="0" dirty="0" smtClean="0">
              <a:sym typeface="Wingdings" panose="05000000000000000000" pitchFamily="2" charset="2"/>
            </a:endParaRPr>
          </a:p>
        </p:txBody>
      </p:sp>
      <p:sp>
        <p:nvSpPr>
          <p:cNvPr id="4" name="Header Placeholder 3"/>
          <p:cNvSpPr>
            <a:spLocks noGrp="1"/>
          </p:cNvSpPr>
          <p:nvPr>
            <p:ph type="hdr" sz="quarter" idx="10"/>
          </p:nvPr>
        </p:nvSpPr>
        <p:spPr/>
        <p:txBody>
          <a:bodyPr/>
          <a:lstStyle/>
          <a:p>
            <a:r>
              <a:rPr lang="en-US" smtClean="0"/>
              <a:t>re-integratie van werknemers </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re-integratie van werknemers </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re-integratie van werknemers </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A96D7BDB-400B-431F-9F48-A00DDBDEE497}" type="datetimeFigureOut">
              <a:rPr lang="nl-BE" smtClean="0"/>
              <a:t>14/11/2017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3143233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A96D7BDB-400B-431F-9F48-A00DDBDEE497}" type="datetimeFigureOut">
              <a:rPr lang="nl-BE" smtClean="0"/>
              <a:t>14/11/2017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1430620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A96D7BDB-400B-431F-9F48-A00DDBDEE497}" type="datetimeFigureOut">
              <a:rPr lang="nl-BE" smtClean="0"/>
              <a:t>14/11/2017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3629740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Title+ SubTitle+Numb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52600" y="516467"/>
            <a:ext cx="5638800" cy="471365"/>
          </a:xfrm>
          <a:prstGeom prst="rect">
            <a:avLst/>
          </a:prstGeom>
        </p:spPr>
        <p:txBody>
          <a:bodyPr wrap="none" lIns="0" tIns="0" rIns="0" bIns="0" anchor="ctr">
            <a:noAutofit/>
          </a:bodyPr>
          <a:lstStyle>
            <a:lvl1pPr algn="ctr">
              <a:defRPr sz="2000" b="1" baseline="0">
                <a:solidFill>
                  <a:schemeClr val="tx1">
                    <a:lumMod val="50000"/>
                    <a:lumOff val="50000"/>
                  </a:schemeClr>
                </a:solidFill>
              </a:defRPr>
            </a:lvl1pPr>
          </a:lstStyle>
          <a:p>
            <a:r>
              <a:rPr lang="en-US" dirty="0" smtClean="0"/>
              <a:t>Click To Edit Master Title Style</a:t>
            </a:r>
            <a:endParaRPr lang="en-US" dirty="0"/>
          </a:p>
        </p:txBody>
      </p:sp>
      <p:sp>
        <p:nvSpPr>
          <p:cNvPr id="15" name="Text Placeholder 3"/>
          <p:cNvSpPr>
            <a:spLocks noGrp="1"/>
          </p:cNvSpPr>
          <p:nvPr>
            <p:ph type="body" sz="half" idx="2" hasCustomPrompt="1"/>
          </p:nvPr>
        </p:nvSpPr>
        <p:spPr>
          <a:xfrm>
            <a:off x="2514600" y="985788"/>
            <a:ext cx="4114800" cy="267661"/>
          </a:xfrm>
          <a:prstGeom prst="rect">
            <a:avLst/>
          </a:prstGeom>
        </p:spPr>
        <p:txBody>
          <a:bodyPr wrap="none" lIns="0" tIns="0" rIns="0" bIns="0" anchor="ctr">
            <a:noAutofit/>
          </a:bodyPr>
          <a:lstStyle>
            <a:lvl1pPr marL="0" indent="0" algn="ctr">
              <a:buNone/>
              <a:defRPr sz="1100" b="1"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Subtext Goes Here</a:t>
            </a:r>
          </a:p>
        </p:txBody>
      </p:sp>
      <p:sp>
        <p:nvSpPr>
          <p:cNvPr id="22" name="Round Same Side Corner Rectangle 21"/>
          <p:cNvSpPr/>
          <p:nvPr userDrawn="1"/>
        </p:nvSpPr>
        <p:spPr>
          <a:xfrm rot="16200000" flipH="1">
            <a:off x="8750353" y="6399116"/>
            <a:ext cx="384047" cy="403249"/>
          </a:xfrm>
          <a:prstGeom prst="round2Same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23" name="Slide Number Placeholder 4"/>
          <p:cNvSpPr>
            <a:spLocks noGrp="1"/>
          </p:cNvSpPr>
          <p:nvPr>
            <p:ph type="sldNum" sz="quarter" idx="12"/>
          </p:nvPr>
        </p:nvSpPr>
        <p:spPr>
          <a:xfrm>
            <a:off x="8746832" y="6408717"/>
            <a:ext cx="381001" cy="366183"/>
          </a:xfrm>
          <a:prstGeom prst="rect">
            <a:avLst/>
          </a:prstGeom>
        </p:spPr>
        <p:txBody>
          <a:bodyPr anchor="ctr"/>
          <a:lstStyle>
            <a:lvl1pPr algn="ctr">
              <a:defRPr sz="900" b="1">
                <a:solidFill>
                  <a:schemeClr val="tx1">
                    <a:lumMod val="50000"/>
                    <a:lumOff val="50000"/>
                  </a:schemeClr>
                </a:solidFill>
              </a:defRPr>
            </a:lvl1pPr>
          </a:lstStyle>
          <a:p>
            <a:fld id="{C136B7D2-B98C-44FD-8D04-7EC62A564975}" type="slidenum">
              <a:rPr lang="en-US" smtClean="0"/>
              <a:pPr/>
              <a:t>‹nr.›</a:t>
            </a:fld>
            <a:endParaRPr lang="en-US" dirty="0"/>
          </a:p>
        </p:txBody>
      </p:sp>
    </p:spTree>
    <p:extLst>
      <p:ext uri="{BB962C8B-B14F-4D97-AF65-F5344CB8AC3E}">
        <p14:creationId xmlns:p14="http://schemas.microsoft.com/office/powerpoint/2010/main" val="753310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fade">
                                      <p:cBhvr>
                                        <p:cTn id="11"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A96D7BDB-400B-431F-9F48-A00DDBDEE497}" type="datetimeFigureOut">
              <a:rPr lang="nl-BE" smtClean="0"/>
              <a:t>14/11/2017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326795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96D7BDB-400B-431F-9F48-A00DDBDEE497}" type="datetimeFigureOut">
              <a:rPr lang="nl-BE" smtClean="0"/>
              <a:t>14/11/2017</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4212087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A96D7BDB-400B-431F-9F48-A00DDBDEE497}" type="datetimeFigureOut">
              <a:rPr lang="nl-BE" smtClean="0"/>
              <a:t>14/11/2017</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255927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A96D7BDB-400B-431F-9F48-A00DDBDEE497}" type="datetimeFigureOut">
              <a:rPr lang="nl-BE" smtClean="0"/>
              <a:t>14/11/2017</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321090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A96D7BDB-400B-431F-9F48-A00DDBDEE497}" type="datetimeFigureOut">
              <a:rPr lang="nl-BE" smtClean="0"/>
              <a:t>14/11/2017</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2719643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96D7BDB-400B-431F-9F48-A00DDBDEE497}" type="datetimeFigureOut">
              <a:rPr lang="nl-BE" smtClean="0"/>
              <a:t>14/11/2017</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1233247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96D7BDB-400B-431F-9F48-A00DDBDEE497}" type="datetimeFigureOut">
              <a:rPr lang="nl-BE" smtClean="0"/>
              <a:t>14/11/2017</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138859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96D7BDB-400B-431F-9F48-A00DDBDEE497}" type="datetimeFigureOut">
              <a:rPr lang="nl-BE" smtClean="0"/>
              <a:t>14/11/2017</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3D464D2D-FE02-437A-89F5-57A21324A06F}" type="slidenum">
              <a:rPr lang="nl-BE" smtClean="0"/>
              <a:t>‹nr.›</a:t>
            </a:fld>
            <a:endParaRPr lang="nl-BE"/>
          </a:p>
        </p:txBody>
      </p:sp>
    </p:spTree>
    <p:extLst>
      <p:ext uri="{BB962C8B-B14F-4D97-AF65-F5344CB8AC3E}">
        <p14:creationId xmlns:p14="http://schemas.microsoft.com/office/powerpoint/2010/main" val="148961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D7BDB-400B-431F-9F48-A00DDBDEE497}" type="datetimeFigureOut">
              <a:rPr lang="nl-BE" smtClean="0"/>
              <a:t>14/11/2017</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64D2D-FE02-437A-89F5-57A21324A06F}" type="slidenum">
              <a:rPr lang="nl-BE" smtClean="0"/>
              <a:t>‹nr.›</a:t>
            </a:fld>
            <a:endParaRPr lang="nl-BE"/>
          </a:p>
        </p:txBody>
      </p:sp>
    </p:spTree>
    <p:extLst>
      <p:ext uri="{BB962C8B-B14F-4D97-AF65-F5344CB8AC3E}">
        <p14:creationId xmlns:p14="http://schemas.microsoft.com/office/powerpoint/2010/main" val="30872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be/url?sa=i&amp;rct=j&amp;q=&amp;esrc=s&amp;source=images&amp;cd=&amp;cad=rja&amp;uact=8&amp;ved=0ahUKEwj24oSNxrnXAhWIpqQKHYezAU4QjRwIBw&amp;url=http://www.ronzwaan.nl/hoe-herstel-beschadigd-vertrouwen/&amp;psig=AOvVaw0hTL-aLomzeiKXR9Pn8p5E&amp;ust=151059359033192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mailto:Anne.vanregenmortel@uantwerpen.be" TargetMode="External"/><Relationship Id="rId5" Type="http://schemas.openxmlformats.org/officeDocument/2006/relationships/hyperlink" Target="mailto:valerie.vervliet@uantwerpen.be" TargetMode="External"/><Relationship Id="rId4" Type="http://schemas.openxmlformats.org/officeDocument/2006/relationships/image" Target="../media/image17.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hyperlink" Target="http://www.google.be/url?sa=i&amp;rct=j&amp;q=&amp;esrc=s&amp;source=images&amp;cd=&amp;cad=rja&amp;uact=8&amp;ved=0ahUKEwiRrN_qxLnXAhUIIuwKHREaDkkQjRwIBw&amp;url=http://wordeenklantmagneet.nl/samen-sta-je-sterk/&amp;psig=AOvVaw2TiqP-nHrzBO-fpzU3918v&amp;ust=1510593228930786"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36323" y="548680"/>
            <a:ext cx="7772400" cy="1470025"/>
          </a:xfrm>
        </p:spPr>
        <p:txBody>
          <a:bodyPr>
            <a:normAutofit fontScale="90000"/>
          </a:bodyPr>
          <a:lstStyle/>
          <a:p>
            <a:r>
              <a:rPr lang="nl-NL" dirty="0" smtClean="0"/>
              <a:t/>
            </a:r>
            <a:br>
              <a:rPr lang="nl-NL" dirty="0" smtClean="0"/>
            </a:br>
            <a:r>
              <a:rPr lang="nl-NL" dirty="0" smtClean="0"/>
              <a:t>Knelpunten en bedenkingen bij </a:t>
            </a:r>
            <a:br>
              <a:rPr lang="nl-NL" dirty="0" smtClean="0"/>
            </a:br>
            <a:r>
              <a:rPr lang="nl-NL" dirty="0" smtClean="0"/>
              <a:t>het nieuwe re-integratietraject</a:t>
            </a:r>
            <a:br>
              <a:rPr lang="nl-NL" dirty="0" smtClean="0"/>
            </a:br>
            <a:endParaRPr lang="nl-BE" dirty="0"/>
          </a:p>
        </p:txBody>
      </p:sp>
      <p:sp>
        <p:nvSpPr>
          <p:cNvPr id="3" name="Ondertitel 2"/>
          <p:cNvSpPr>
            <a:spLocks noGrp="1"/>
          </p:cNvSpPr>
          <p:nvPr>
            <p:ph type="subTitle" idx="1"/>
          </p:nvPr>
        </p:nvSpPr>
        <p:spPr>
          <a:xfrm>
            <a:off x="1187624" y="2204864"/>
            <a:ext cx="6400800" cy="1536576"/>
          </a:xfrm>
        </p:spPr>
        <p:txBody>
          <a:bodyPr>
            <a:normAutofit/>
          </a:bodyPr>
          <a:lstStyle/>
          <a:p>
            <a:r>
              <a:rPr lang="nl-NL" sz="2800" dirty="0" smtClean="0"/>
              <a:t>Valérie Vervliet </a:t>
            </a:r>
            <a:r>
              <a:rPr lang="nl-NL" sz="2800" dirty="0"/>
              <a:t>&amp;</a:t>
            </a:r>
            <a:r>
              <a:rPr lang="nl-NL" sz="2800" dirty="0" smtClean="0"/>
              <a:t> Anne Van Regenmortel</a:t>
            </a:r>
          </a:p>
          <a:p>
            <a:r>
              <a:rPr lang="nl-NL" sz="1600" dirty="0" smtClean="0"/>
              <a:t>16 november 2017</a:t>
            </a:r>
            <a:endParaRPr lang="nl-BE" sz="1600" dirty="0"/>
          </a:p>
        </p:txBody>
      </p:sp>
      <p:pic>
        <p:nvPicPr>
          <p:cNvPr id="4100" name="Picture 4" descr="Afbeeldingsresultaat voor gebroken kett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85" y="3726794"/>
            <a:ext cx="9119015" cy="3563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662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400" b="1" dirty="0" smtClean="0">
                <a:solidFill>
                  <a:schemeClr val="tx2"/>
                </a:solidFill>
              </a:rPr>
              <a:t>Begrip “handicap”</a:t>
            </a:r>
          </a:p>
          <a:p>
            <a:pPr marL="0" indent="0">
              <a:buNone/>
            </a:pPr>
            <a:endParaRPr lang="nl-NL" sz="2000" dirty="0" smtClean="0"/>
          </a:p>
          <a:p>
            <a:pPr marL="0" indent="0">
              <a:buNone/>
            </a:pPr>
            <a:r>
              <a:rPr lang="nl-NL" sz="1800" dirty="0" smtClean="0"/>
              <a:t>= </a:t>
            </a:r>
            <a:r>
              <a:rPr lang="nl-NL" sz="1800" i="1" dirty="0" smtClean="0"/>
              <a:t>“gezondheidstoestand die voortvloeit uit een door een arts gediagnosticeerde geneeslijke of ongeneeslijke ziekte, wanneer die ziekte leidt tot een beperking die onder meer het gevolg is van lichamelijke, geestelijke of psychologische aandoeningen die in wisselwerking met diverse drempels de betrokkene kunnen beletten volledig, daadwerkelijk en op voet van gelijkheid met andere werknemers aan het beroepsleven deel te nemen en die beperking langdurig is” </a:t>
            </a:r>
            <a:r>
              <a:rPr lang="nl-NL" sz="1800" dirty="0" smtClean="0"/>
              <a:t>(arrest </a:t>
            </a:r>
            <a:r>
              <a:rPr lang="nl-NL" sz="1800" dirty="0" err="1" smtClean="0"/>
              <a:t>HvJ</a:t>
            </a:r>
            <a:r>
              <a:rPr lang="nl-NL" sz="1800" dirty="0" smtClean="0"/>
              <a:t> 11 april 2013 Ring </a:t>
            </a:r>
            <a:r>
              <a:rPr lang="nl-NL" sz="1800" dirty="0" err="1" smtClean="0"/>
              <a:t>and</a:t>
            </a:r>
            <a:r>
              <a:rPr lang="nl-NL" sz="1800" dirty="0" smtClean="0"/>
              <a:t> </a:t>
            </a:r>
            <a:r>
              <a:rPr lang="nl-NL" sz="1800" dirty="0" err="1" smtClean="0"/>
              <a:t>Skoubou</a:t>
            </a:r>
            <a:r>
              <a:rPr lang="nl-NL" sz="1800" dirty="0" smtClean="0"/>
              <a:t> </a:t>
            </a:r>
            <a:r>
              <a:rPr lang="nl-NL" sz="1800" dirty="0" err="1" smtClean="0"/>
              <a:t>Werge</a:t>
            </a:r>
            <a:r>
              <a:rPr lang="nl-NL" sz="1800" dirty="0" smtClean="0"/>
              <a:t>)</a:t>
            </a:r>
            <a:endParaRPr lang="nl-NL" sz="1800" i="1" dirty="0" smtClean="0"/>
          </a:p>
          <a:p>
            <a:pPr lvl="1">
              <a:buFont typeface="Arial" panose="020B0604020202020204" pitchFamily="34" charset="0"/>
              <a:buChar char="•"/>
            </a:pPr>
            <a:r>
              <a:rPr lang="nl-NL" sz="1800" dirty="0" smtClean="0"/>
              <a:t>optie voor een ruime en sociale definitie</a:t>
            </a:r>
          </a:p>
          <a:p>
            <a:pPr lvl="1">
              <a:buFont typeface="Arial" panose="020B0604020202020204" pitchFamily="34" charset="0"/>
              <a:buChar char="•"/>
            </a:pPr>
            <a:r>
              <a:rPr lang="nl-NL" sz="1800" dirty="0" smtClean="0"/>
              <a:t>ook obesitas “kan” een handicap zijn (arrest </a:t>
            </a:r>
            <a:r>
              <a:rPr lang="nl-NL" sz="1800" dirty="0" err="1" smtClean="0"/>
              <a:t>HvJ</a:t>
            </a:r>
            <a:r>
              <a:rPr lang="nl-NL" sz="1800" dirty="0" smtClean="0"/>
              <a:t> 18 december 2014 </a:t>
            </a:r>
            <a:r>
              <a:rPr lang="nl-NL" sz="1800" dirty="0" err="1" smtClean="0"/>
              <a:t>Kaltoft</a:t>
            </a:r>
            <a:r>
              <a:rPr lang="nl-NL" sz="1800" dirty="0" smtClean="0"/>
              <a:t>)</a:t>
            </a:r>
          </a:p>
          <a:p>
            <a:pPr lvl="1">
              <a:buFont typeface="Arial" panose="020B0604020202020204" pitchFamily="34" charset="0"/>
              <a:buChar char="•"/>
            </a:pPr>
            <a:r>
              <a:rPr lang="nl-NL" sz="1800" dirty="0" smtClean="0"/>
              <a:t>gevolg: vele situaties van definitieve AO vormen “handicap”</a:t>
            </a:r>
            <a:r>
              <a:rPr lang="nl-NL" sz="1800" dirty="0"/>
              <a:t>	</a:t>
            </a:r>
            <a:endParaRPr lang="nl-BE" sz="1800" dirty="0"/>
          </a:p>
        </p:txBody>
      </p:sp>
      <p:pic>
        <p:nvPicPr>
          <p:cNvPr id="5" name="Afbeelding 4"/>
          <p:cNvPicPr>
            <a:picLocks noChangeAspect="1"/>
          </p:cNvPicPr>
          <p:nvPr/>
        </p:nvPicPr>
        <p:blipFill>
          <a:blip r:embed="rId2"/>
          <a:stretch>
            <a:fillRect/>
          </a:stretch>
        </p:blipFill>
        <p:spPr>
          <a:xfrm>
            <a:off x="4019909" y="295809"/>
            <a:ext cx="5124091" cy="863600"/>
          </a:xfrm>
          <a:prstGeom prst="rect">
            <a:avLst/>
          </a:prstGeom>
        </p:spPr>
      </p:pic>
      <p:sp>
        <p:nvSpPr>
          <p:cNvPr id="6" name="Tekstvak 5"/>
          <p:cNvSpPr txBox="1"/>
          <p:nvPr/>
        </p:nvSpPr>
        <p:spPr>
          <a:xfrm>
            <a:off x="4717531" y="404443"/>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Interferentie met discriminatiewetgeving</a:t>
            </a:r>
          </a:p>
        </p:txBody>
      </p:sp>
      <p:pic>
        <p:nvPicPr>
          <p:cNvPr id="1026" name="Picture 2" descr="Gerelateerde afbeeld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404442"/>
            <a:ext cx="1769975" cy="83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036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363272" cy="4637112"/>
          </a:xfrm>
        </p:spPr>
        <p:txBody>
          <a:bodyPr>
            <a:normAutofit/>
          </a:bodyPr>
          <a:lstStyle/>
          <a:p>
            <a:pPr marL="0" indent="0">
              <a:buNone/>
            </a:pPr>
            <a:r>
              <a:rPr lang="nl-NL" sz="2400" b="1" dirty="0" smtClean="0">
                <a:solidFill>
                  <a:schemeClr val="tx2"/>
                </a:solidFill>
              </a:rPr>
              <a:t>Redelijke aanpassingsplicht </a:t>
            </a:r>
          </a:p>
          <a:p>
            <a:pPr marL="0" indent="0">
              <a:buNone/>
            </a:pPr>
            <a:endParaRPr lang="nl-NL" sz="2000" dirty="0" smtClean="0"/>
          </a:p>
          <a:p>
            <a:r>
              <a:rPr lang="nl-NL" sz="1800" dirty="0" smtClean="0"/>
              <a:t>WG verplicht “redelijke aanpassingen” door te voeren, met name:</a:t>
            </a:r>
          </a:p>
          <a:p>
            <a:pPr marL="0" indent="0">
              <a:buNone/>
            </a:pPr>
            <a:r>
              <a:rPr lang="nl-NL" sz="1800" dirty="0"/>
              <a:t>	</a:t>
            </a:r>
            <a:r>
              <a:rPr lang="nl-NL" sz="1800" i="1" dirty="0" smtClean="0"/>
              <a:t>“passende maatregelen die in een concrete situatie en naargelang de 	behoefte worden getroffen om een persoon met een handicap in staat te 	stellen toegang te hebben tot, deel te nemen aan en vooruit te komen 	in de aangelegenheden waarop deze wet van toepassing is, tenzij deze 	maatregelen een </a:t>
            </a:r>
            <a:r>
              <a:rPr lang="nl-NL" sz="1800" b="1" i="1" dirty="0" smtClean="0"/>
              <a:t>onevenredige belasting</a:t>
            </a:r>
            <a:r>
              <a:rPr lang="nl-NL" sz="1800" i="1" dirty="0" smtClean="0"/>
              <a:t> vormen voor de persoon die deze 	maatregelen moet treffen”</a:t>
            </a:r>
          </a:p>
          <a:p>
            <a:r>
              <a:rPr lang="nl-NL" sz="1800" dirty="0" smtClean="0"/>
              <a:t>Weigeren “redelijke aanpassingen” door te voeren = discriminatie</a:t>
            </a:r>
            <a:endParaRPr lang="nl-NL" sz="1800" i="1" dirty="0" smtClean="0"/>
          </a:p>
          <a:p>
            <a:pPr lvl="1">
              <a:buFont typeface="Wingdings" panose="05000000000000000000" pitchFamily="2" charset="2"/>
              <a:buChar char="Ø"/>
            </a:pPr>
            <a:r>
              <a:rPr lang="nl-NL" sz="1800" dirty="0" smtClean="0"/>
              <a:t>belangrijke taak voor rechters bij invulling plicht</a:t>
            </a:r>
          </a:p>
          <a:p>
            <a:pPr lvl="1">
              <a:buFont typeface="Wingdings" panose="05000000000000000000" pitchFamily="2" charset="2"/>
              <a:buChar char="Ø"/>
            </a:pPr>
            <a:r>
              <a:rPr lang="nl-NL" sz="1800" dirty="0" smtClean="0"/>
              <a:t>weinig duidelijke criteria</a:t>
            </a:r>
          </a:p>
          <a:p>
            <a:pPr marL="0" indent="0">
              <a:buNone/>
            </a:pPr>
            <a:r>
              <a:rPr lang="nl-NL" sz="1800" dirty="0"/>
              <a:t>	</a:t>
            </a:r>
            <a:r>
              <a:rPr lang="nl-NL" sz="1800" dirty="0" smtClean="0"/>
              <a:t>zie bv. </a:t>
            </a:r>
            <a:r>
              <a:rPr lang="nl-NL" sz="1800" dirty="0" err="1" smtClean="0"/>
              <a:t>Arbh</a:t>
            </a:r>
            <a:r>
              <a:rPr lang="nl-NL" sz="1800" dirty="0" smtClean="0"/>
              <a:t>. Antwerpen 12 mei 2009 </a:t>
            </a:r>
            <a:r>
              <a:rPr lang="nl-NL" sz="1800" dirty="0" smtClean="0">
                <a:sym typeface="Wingdings"/>
              </a:rPr>
              <a:t></a:t>
            </a:r>
            <a:r>
              <a:rPr lang="nl-NL" sz="1800" dirty="0">
                <a:sym typeface="Wingdings"/>
              </a:rPr>
              <a:t> </a:t>
            </a:r>
            <a:r>
              <a:rPr lang="nl-NL" sz="1800" dirty="0" err="1" smtClean="0"/>
              <a:t>Arbh</a:t>
            </a:r>
            <a:r>
              <a:rPr lang="nl-NL" sz="1800" dirty="0" smtClean="0"/>
              <a:t>. Luik 12 oktober 2017</a:t>
            </a:r>
          </a:p>
          <a:p>
            <a:pPr marL="0" indent="0">
              <a:buNone/>
            </a:pPr>
            <a:endParaRPr lang="nl-NL" dirty="0" smtClean="0"/>
          </a:p>
          <a:p>
            <a:pPr marL="0" indent="0">
              <a:buNone/>
            </a:pPr>
            <a:endParaRPr lang="nl-BE" dirty="0"/>
          </a:p>
        </p:txBody>
      </p:sp>
      <p:pic>
        <p:nvPicPr>
          <p:cNvPr id="5" name="Afbeelding 4"/>
          <p:cNvPicPr>
            <a:picLocks noChangeAspect="1"/>
          </p:cNvPicPr>
          <p:nvPr/>
        </p:nvPicPr>
        <p:blipFill>
          <a:blip r:embed="rId2"/>
          <a:stretch>
            <a:fillRect/>
          </a:stretch>
        </p:blipFill>
        <p:spPr>
          <a:xfrm>
            <a:off x="4019909" y="295809"/>
            <a:ext cx="5124091" cy="863600"/>
          </a:xfrm>
          <a:prstGeom prst="rect">
            <a:avLst/>
          </a:prstGeom>
        </p:spPr>
      </p:pic>
      <p:sp>
        <p:nvSpPr>
          <p:cNvPr id="6" name="Tekstvak 5"/>
          <p:cNvSpPr txBox="1"/>
          <p:nvPr/>
        </p:nvSpPr>
        <p:spPr>
          <a:xfrm>
            <a:off x="4717531" y="404443"/>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Interferentie met discriminatiewetgeving</a:t>
            </a:r>
          </a:p>
        </p:txBody>
      </p:sp>
      <p:sp>
        <p:nvSpPr>
          <p:cNvPr id="7" name="AutoShape 2" descr="https://tctechcrunch2011.files.wordpress.com/2012/01/talent.jpg?w=40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3076" name="Picture 4" descr="Gerelateerde afbee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125892"/>
            <a:ext cx="1159297" cy="1209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4299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781128"/>
          </a:xfrm>
        </p:spPr>
        <p:txBody>
          <a:bodyPr>
            <a:normAutofit/>
          </a:bodyPr>
          <a:lstStyle/>
          <a:p>
            <a:pPr marL="0" indent="0">
              <a:buNone/>
            </a:pPr>
            <a:r>
              <a:rPr lang="nl-NL" sz="2600" b="1" dirty="0" smtClean="0">
                <a:solidFill>
                  <a:schemeClr val="tx2"/>
                </a:solidFill>
              </a:rPr>
              <a:t>Wezenlijke en bepalende beroepsvereiste</a:t>
            </a:r>
          </a:p>
          <a:p>
            <a:pPr marL="0" indent="0">
              <a:buNone/>
            </a:pPr>
            <a:endParaRPr lang="nl-NL" sz="2600" b="1" dirty="0" smtClean="0">
              <a:solidFill>
                <a:schemeClr val="accent1"/>
              </a:solidFill>
            </a:endParaRPr>
          </a:p>
          <a:p>
            <a:r>
              <a:rPr lang="nl-NL" sz="1800" dirty="0" smtClean="0"/>
              <a:t>enige rechtvaardigingsgrond</a:t>
            </a:r>
          </a:p>
          <a:p>
            <a:pPr marL="0" indent="0">
              <a:buNone/>
            </a:pPr>
            <a:r>
              <a:rPr lang="nl-NL" sz="1800" dirty="0" smtClean="0"/>
              <a:t>	= </a:t>
            </a:r>
            <a:r>
              <a:rPr lang="nl-NL" sz="1800" i="1" dirty="0" smtClean="0"/>
              <a:t>een bepaald kenmerk dat verband houdt met de handicap en dat vanwege 	de aard van de betrokken specifieke beroepsactiviteiten of de context waarin 	deze worden uitgevoerd, wezenlijk en bepalend zijn</a:t>
            </a:r>
          </a:p>
          <a:p>
            <a:pPr marL="0" indent="0">
              <a:buNone/>
            </a:pPr>
            <a:r>
              <a:rPr lang="nl-NL" sz="1800" dirty="0"/>
              <a:t>	</a:t>
            </a:r>
            <a:r>
              <a:rPr lang="nl-NL" sz="1800" dirty="0">
                <a:sym typeface="Wingdings"/>
              </a:rPr>
              <a:t></a:t>
            </a:r>
            <a:r>
              <a:rPr lang="nl-NL" sz="1800" dirty="0" smtClean="0"/>
              <a:t> enkel voor beroepsvereisten die duidelijk </a:t>
            </a:r>
            <a:r>
              <a:rPr lang="nl-NL" sz="1800" b="1" dirty="0" smtClean="0"/>
              <a:t>noodzakelijk</a:t>
            </a:r>
            <a:r>
              <a:rPr lang="nl-NL" sz="1800" dirty="0" smtClean="0"/>
              <a:t> zijn om de 	concrete beroepsactiviteiten, die door een werknemer worden of zullen 	worden verricht, uit te oefenen</a:t>
            </a:r>
          </a:p>
          <a:p>
            <a:pPr marL="0" indent="0">
              <a:buNone/>
            </a:pPr>
            <a:endParaRPr lang="nl-NL" sz="1800" dirty="0" smtClean="0"/>
          </a:p>
          <a:p>
            <a:r>
              <a:rPr lang="nl-NL" sz="1800" dirty="0" smtClean="0"/>
              <a:t>bovendien evenredigheidstoets: moet berusten op een legitieme doelstelling en evenredig zijn t.a.v. deze doelstelling</a:t>
            </a:r>
            <a:endParaRPr lang="nl-BE" sz="1800" dirty="0"/>
          </a:p>
        </p:txBody>
      </p:sp>
      <p:pic>
        <p:nvPicPr>
          <p:cNvPr id="5" name="Afbeelding 4"/>
          <p:cNvPicPr>
            <a:picLocks noChangeAspect="1"/>
          </p:cNvPicPr>
          <p:nvPr/>
        </p:nvPicPr>
        <p:blipFill>
          <a:blip r:embed="rId2"/>
          <a:stretch>
            <a:fillRect/>
          </a:stretch>
        </p:blipFill>
        <p:spPr>
          <a:xfrm>
            <a:off x="4019909" y="295809"/>
            <a:ext cx="5124091" cy="863600"/>
          </a:xfrm>
          <a:prstGeom prst="rect">
            <a:avLst/>
          </a:prstGeom>
        </p:spPr>
      </p:pic>
      <p:sp>
        <p:nvSpPr>
          <p:cNvPr id="6" name="Tekstvak 5"/>
          <p:cNvSpPr txBox="1"/>
          <p:nvPr/>
        </p:nvSpPr>
        <p:spPr>
          <a:xfrm>
            <a:off x="4717531" y="404443"/>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Interferentie met discriminatiewetgeving</a:t>
            </a:r>
          </a:p>
        </p:txBody>
      </p:sp>
      <p:sp>
        <p:nvSpPr>
          <p:cNvPr id="7" name="AutoShape 2" descr="Gerelateerde afbeeld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sp>
        <p:nvSpPr>
          <p:cNvPr id="9" name="AutoShape 4" descr="Gerelateerde afbeeldi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10" name="Afbeelding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375" y="326566"/>
            <a:ext cx="1579340" cy="950034"/>
          </a:xfrm>
          <a:prstGeom prst="rect">
            <a:avLst/>
          </a:prstGeom>
        </p:spPr>
      </p:pic>
    </p:spTree>
    <p:extLst>
      <p:ext uri="{BB962C8B-B14F-4D97-AF65-F5344CB8AC3E}">
        <p14:creationId xmlns:p14="http://schemas.microsoft.com/office/powerpoint/2010/main" val="60433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484784"/>
            <a:ext cx="8229600" cy="4641379"/>
          </a:xfrm>
        </p:spPr>
        <p:txBody>
          <a:bodyPr>
            <a:normAutofit/>
          </a:bodyPr>
          <a:lstStyle/>
          <a:p>
            <a:pPr marL="0" indent="0">
              <a:buNone/>
            </a:pPr>
            <a:r>
              <a:rPr lang="nl-NL" sz="2400" b="1" dirty="0" smtClean="0">
                <a:solidFill>
                  <a:schemeClr val="tx2"/>
                </a:solidFill>
              </a:rPr>
              <a:t>Interferentie met huidige re-integratieregeling</a:t>
            </a:r>
          </a:p>
          <a:p>
            <a:pPr marL="0" indent="0">
              <a:buNone/>
            </a:pPr>
            <a:endParaRPr lang="nl-NL" sz="2400" b="1" dirty="0" smtClean="0">
              <a:solidFill>
                <a:schemeClr val="accent1"/>
              </a:solidFill>
            </a:endParaRPr>
          </a:p>
          <a:p>
            <a:r>
              <a:rPr lang="nl-NL" sz="1800" dirty="0" smtClean="0"/>
              <a:t>discussie mogelijk omtrent “redelijke aanpassingen”</a:t>
            </a:r>
          </a:p>
          <a:p>
            <a:pPr marL="0" indent="0">
              <a:buNone/>
            </a:pPr>
            <a:endParaRPr lang="nl-NL" sz="1800" dirty="0" smtClean="0"/>
          </a:p>
          <a:p>
            <a:r>
              <a:rPr lang="nl-NL" sz="1800" dirty="0" smtClean="0"/>
              <a:t>discussie mogelijk omtrent verweer werkgever omtrent “technische of objectieve onmogelijkheid” om re-integratieplan op te maken of feit dat dit “om gegronde redenen redelijkerwijze” van de WG niet kan worden gevraagd</a:t>
            </a:r>
          </a:p>
          <a:p>
            <a:pPr marL="0" indent="0">
              <a:buNone/>
            </a:pPr>
            <a:endParaRPr lang="nl-NL" sz="1800" dirty="0" smtClean="0"/>
          </a:p>
          <a:p>
            <a:r>
              <a:rPr lang="nl-NL" sz="1800" dirty="0" smtClean="0"/>
              <a:t>discussie mogelijk omtrent legitimiteit beslissing PA-AG	waarbij deze oordeelt dat WN definitief ongeschikt is om overeengekomen werk te hervatten en niet in staat is om bij de werkgever enig aangepast of ander werk uit te voeren</a:t>
            </a:r>
          </a:p>
          <a:p>
            <a:pPr marL="0" indent="0">
              <a:buNone/>
            </a:pPr>
            <a:endParaRPr lang="nl-NL" sz="1800" dirty="0" smtClean="0"/>
          </a:p>
          <a:p>
            <a:r>
              <a:rPr lang="nl-NL" sz="1800" i="1" dirty="0" err="1" smtClean="0"/>
              <a:t>Quid</a:t>
            </a:r>
            <a:r>
              <a:rPr lang="nl-NL" sz="1800" i="1" dirty="0" smtClean="0"/>
              <a:t> </a:t>
            </a:r>
            <a:r>
              <a:rPr lang="nl-NL" sz="1800" dirty="0" smtClean="0"/>
              <a:t>rechtsgeldigheid van figuur van medische overmacht </a:t>
            </a:r>
            <a:r>
              <a:rPr lang="nl-NL" sz="1800" i="1" dirty="0" err="1" smtClean="0"/>
              <a:t>an</a:t>
            </a:r>
            <a:r>
              <a:rPr lang="nl-NL" sz="1800" i="1" dirty="0" smtClean="0"/>
              <a:t> </a:t>
            </a:r>
            <a:r>
              <a:rPr lang="nl-NL" sz="1800" i="1" dirty="0" err="1" smtClean="0"/>
              <a:t>sich</a:t>
            </a:r>
            <a:r>
              <a:rPr lang="nl-NL" sz="1800" dirty="0" smtClean="0"/>
              <a:t>?</a:t>
            </a:r>
          </a:p>
          <a:p>
            <a:pPr marL="0" indent="0">
              <a:buNone/>
            </a:pPr>
            <a:endParaRPr lang="nl-BE" b="1" dirty="0"/>
          </a:p>
        </p:txBody>
      </p:sp>
      <p:pic>
        <p:nvPicPr>
          <p:cNvPr id="5" name="Afbeelding 4"/>
          <p:cNvPicPr>
            <a:picLocks noChangeAspect="1"/>
          </p:cNvPicPr>
          <p:nvPr/>
        </p:nvPicPr>
        <p:blipFill>
          <a:blip r:embed="rId2"/>
          <a:stretch>
            <a:fillRect/>
          </a:stretch>
        </p:blipFill>
        <p:spPr>
          <a:xfrm>
            <a:off x="4019909" y="295809"/>
            <a:ext cx="5124091" cy="863600"/>
          </a:xfrm>
          <a:prstGeom prst="rect">
            <a:avLst/>
          </a:prstGeom>
        </p:spPr>
      </p:pic>
      <p:sp>
        <p:nvSpPr>
          <p:cNvPr id="6" name="Tekstvak 5"/>
          <p:cNvSpPr txBox="1"/>
          <p:nvPr/>
        </p:nvSpPr>
        <p:spPr>
          <a:xfrm>
            <a:off x="4717531" y="404443"/>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Interferentie met discriminatiewetgeving</a:t>
            </a:r>
          </a:p>
        </p:txBody>
      </p:sp>
      <p:sp>
        <p:nvSpPr>
          <p:cNvPr id="7" name="AutoShape 2" descr="Afbeeldingsresultaat voor 3d mannetje vraagteke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375" y="272421"/>
            <a:ext cx="1088132" cy="1088132"/>
          </a:xfrm>
          <a:prstGeom prst="rect">
            <a:avLst/>
          </a:prstGeom>
        </p:spPr>
      </p:pic>
    </p:spTree>
    <p:extLst>
      <p:ext uri="{BB962C8B-B14F-4D97-AF65-F5344CB8AC3E}">
        <p14:creationId xmlns:p14="http://schemas.microsoft.com/office/powerpoint/2010/main" val="26046472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412776"/>
            <a:ext cx="8229600" cy="4713387"/>
          </a:xfrm>
        </p:spPr>
        <p:txBody>
          <a:bodyPr>
            <a:normAutofit/>
          </a:bodyPr>
          <a:lstStyle/>
          <a:p>
            <a:pPr marL="0" indent="0">
              <a:buNone/>
            </a:pPr>
            <a:r>
              <a:rPr lang="nl-NL" sz="2600" b="1" dirty="0" smtClean="0">
                <a:solidFill>
                  <a:schemeClr val="tx2"/>
                </a:solidFill>
              </a:rPr>
              <a:t>Strafsancties</a:t>
            </a:r>
          </a:p>
          <a:p>
            <a:r>
              <a:rPr lang="nl-NL" sz="1800" dirty="0" smtClean="0"/>
              <a:t>Artikel 127 Sociaal Strafwetboek</a:t>
            </a:r>
          </a:p>
          <a:p>
            <a:r>
              <a:rPr lang="nl-NL" sz="1800" dirty="0" smtClean="0"/>
              <a:t>Viseert elke inbreuk op welzijnsreglementering</a:t>
            </a:r>
          </a:p>
          <a:p>
            <a:r>
              <a:rPr lang="nl-NL" sz="1800" dirty="0" smtClean="0"/>
              <a:t>Enkel “WG, aangestelde of lasthebber” strafbaar</a:t>
            </a:r>
          </a:p>
          <a:p>
            <a:r>
              <a:rPr lang="nl-NL" sz="1800" dirty="0" smtClean="0"/>
              <a:t>Sanctie niveau 3 of 4 indien ze gezondheidsschade of een AO tot gevolg hebben gehad</a:t>
            </a:r>
          </a:p>
          <a:p>
            <a:pPr marL="0" indent="0">
              <a:buNone/>
            </a:pPr>
            <a:endParaRPr lang="nl-NL" sz="1800" dirty="0" smtClean="0"/>
          </a:p>
          <a:p>
            <a:pPr marL="0" indent="0">
              <a:buNone/>
            </a:pPr>
            <a:r>
              <a:rPr lang="nl-NL" sz="2600" b="1" dirty="0" smtClean="0">
                <a:solidFill>
                  <a:schemeClr val="tx2"/>
                </a:solidFill>
              </a:rPr>
              <a:t>Arbeidsrechtelijke sancties</a:t>
            </a:r>
          </a:p>
          <a:p>
            <a:r>
              <a:rPr lang="nl-NL" sz="1800" dirty="0" smtClean="0"/>
              <a:t>Gedwongen uitvoering</a:t>
            </a:r>
          </a:p>
          <a:p>
            <a:r>
              <a:rPr lang="nl-NL" sz="1800" dirty="0" smtClean="0"/>
              <a:t>Gerechtelijke ontbinding</a:t>
            </a:r>
          </a:p>
          <a:p>
            <a:r>
              <a:rPr lang="nl-NL" sz="1800" dirty="0" smtClean="0"/>
              <a:t>Ontslag</a:t>
            </a:r>
          </a:p>
          <a:p>
            <a:r>
              <a:rPr lang="nl-NL" sz="1800" dirty="0" smtClean="0"/>
              <a:t>(uitzonderlijk) ontslag om dringende reden</a:t>
            </a:r>
            <a:endParaRPr lang="nl-BE" sz="1800" dirty="0"/>
          </a:p>
        </p:txBody>
      </p:sp>
      <p:pic>
        <p:nvPicPr>
          <p:cNvPr id="5" name="Afbeelding 4"/>
          <p:cNvPicPr>
            <a:picLocks noChangeAspect="1"/>
          </p:cNvPicPr>
          <p:nvPr/>
        </p:nvPicPr>
        <p:blipFill>
          <a:blip r:embed="rId2"/>
          <a:stretch>
            <a:fillRect/>
          </a:stretch>
        </p:blipFill>
        <p:spPr>
          <a:xfrm>
            <a:off x="4019909" y="295809"/>
            <a:ext cx="5124091" cy="863600"/>
          </a:xfrm>
          <a:prstGeom prst="rect">
            <a:avLst/>
          </a:prstGeom>
        </p:spPr>
      </p:pic>
      <p:sp>
        <p:nvSpPr>
          <p:cNvPr id="6" name="Tekstvak 5"/>
          <p:cNvSpPr txBox="1"/>
          <p:nvPr/>
        </p:nvSpPr>
        <p:spPr>
          <a:xfrm>
            <a:off x="4717531" y="404443"/>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Sanctionering</a:t>
            </a:r>
          </a:p>
        </p:txBody>
      </p:sp>
      <p:pic>
        <p:nvPicPr>
          <p:cNvPr id="8" name="Afbeelding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184365"/>
            <a:ext cx="1296144" cy="975044"/>
          </a:xfrm>
          <a:prstGeom prst="rect">
            <a:avLst/>
          </a:prstGeom>
        </p:spPr>
      </p:pic>
    </p:spTree>
    <p:extLst>
      <p:ext uri="{BB962C8B-B14F-4D97-AF65-F5344CB8AC3E}">
        <p14:creationId xmlns:p14="http://schemas.microsoft.com/office/powerpoint/2010/main" val="341117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a:blip r:embed="rId2"/>
          <a:stretch>
            <a:fillRect/>
          </a:stretch>
        </p:blipFill>
        <p:spPr>
          <a:xfrm>
            <a:off x="4019909" y="295809"/>
            <a:ext cx="5124091" cy="863600"/>
          </a:xfrm>
          <a:prstGeom prst="rect">
            <a:avLst/>
          </a:prstGeom>
        </p:spPr>
      </p:pic>
      <p:sp>
        <p:nvSpPr>
          <p:cNvPr id="3" name="Tijdelijke aanduiding voor inhoud 2"/>
          <p:cNvSpPr>
            <a:spLocks noGrp="1"/>
          </p:cNvSpPr>
          <p:nvPr>
            <p:ph idx="1"/>
          </p:nvPr>
        </p:nvSpPr>
        <p:spPr/>
        <p:txBody>
          <a:bodyPr>
            <a:normAutofit/>
          </a:bodyPr>
          <a:lstStyle/>
          <a:p>
            <a:pPr marL="0" indent="0">
              <a:buNone/>
            </a:pPr>
            <a:r>
              <a:rPr lang="nl-NL" sz="2400" b="1" dirty="0" smtClean="0">
                <a:solidFill>
                  <a:schemeClr val="tx2"/>
                </a:solidFill>
              </a:rPr>
              <a:t>Tuchtrechtelijke sancties</a:t>
            </a:r>
          </a:p>
          <a:p>
            <a:r>
              <a:rPr lang="nl-NL" sz="1800" dirty="0" smtClean="0"/>
              <a:t>op te nemen in arbeidsreglement</a:t>
            </a:r>
          </a:p>
          <a:p>
            <a:r>
              <a:rPr lang="nl-NL" sz="1800" dirty="0" smtClean="0"/>
              <a:t>behoort tot discretionaire bevoegdheid van de werkgever</a:t>
            </a:r>
          </a:p>
          <a:p>
            <a:pPr marL="0" indent="0">
              <a:buNone/>
            </a:pPr>
            <a:endParaRPr lang="nl-NL" sz="1800" dirty="0" smtClean="0"/>
          </a:p>
          <a:p>
            <a:pPr marL="0" indent="0">
              <a:buNone/>
            </a:pPr>
            <a:endParaRPr lang="nl-NL" sz="1800" dirty="0"/>
          </a:p>
          <a:p>
            <a:pPr marL="0" indent="0">
              <a:buNone/>
            </a:pPr>
            <a:r>
              <a:rPr lang="nl-NL" sz="2400" b="1" dirty="0" smtClean="0">
                <a:solidFill>
                  <a:schemeClr val="tx2"/>
                </a:solidFill>
              </a:rPr>
              <a:t>Specifieke sancties in welzijnsreglementering</a:t>
            </a:r>
          </a:p>
          <a:p>
            <a:r>
              <a:rPr lang="nl-NL" sz="1800" dirty="0" err="1" smtClean="0"/>
              <a:t>WN’s</a:t>
            </a:r>
            <a:r>
              <a:rPr lang="nl-NL" sz="1800" dirty="0" smtClean="0"/>
              <a:t> die zich onttrekken aan verplichte preventieve medische onderzoeken mogen door de </a:t>
            </a:r>
            <a:r>
              <a:rPr lang="nl-NL" sz="1800" dirty="0" err="1" smtClean="0"/>
              <a:t>WG’s</a:t>
            </a:r>
            <a:r>
              <a:rPr lang="nl-NL" sz="1800" dirty="0" smtClean="0"/>
              <a:t> niet aan het werk worden gesteld of gehouden (art. I.4.-12 Codex)</a:t>
            </a:r>
          </a:p>
          <a:p>
            <a:r>
              <a:rPr lang="nl-NL" sz="1800" dirty="0" smtClean="0"/>
              <a:t>Preventieve medische onderzoeken omvatten ook “re-integratiebeoordeling van een werknemer die het overeengekomen werk tijdelijk of definitief niet kan uitoefenen”</a:t>
            </a:r>
            <a:endParaRPr lang="nl-BE" sz="1800" dirty="0"/>
          </a:p>
        </p:txBody>
      </p:sp>
      <p:sp>
        <p:nvSpPr>
          <p:cNvPr id="5" name="Tekstvak 4"/>
          <p:cNvSpPr txBox="1"/>
          <p:nvPr/>
        </p:nvSpPr>
        <p:spPr>
          <a:xfrm>
            <a:off x="4717531" y="404443"/>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Sanctionering</a:t>
            </a:r>
          </a:p>
        </p:txBody>
      </p:sp>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219832"/>
            <a:ext cx="1526104" cy="1015553"/>
          </a:xfrm>
          <a:prstGeom prst="rect">
            <a:avLst/>
          </a:prstGeom>
        </p:spPr>
      </p:pic>
    </p:spTree>
    <p:extLst>
      <p:ext uri="{BB962C8B-B14F-4D97-AF65-F5344CB8AC3E}">
        <p14:creationId xmlns:p14="http://schemas.microsoft.com/office/powerpoint/2010/main" val="1266857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C136B7D2-B98C-44FD-8D04-7EC62A564975}" type="slidenum">
              <a:rPr lang="en-US" smtClean="0"/>
              <a:pPr/>
              <a:t>16</a:t>
            </a:fld>
            <a:endParaRPr lang="en-US" dirty="0"/>
          </a:p>
        </p:txBody>
      </p:sp>
      <p:pic>
        <p:nvPicPr>
          <p:cNvPr id="7" name="Afbeelding 6"/>
          <p:cNvPicPr>
            <a:picLocks noChangeAspect="1"/>
          </p:cNvPicPr>
          <p:nvPr/>
        </p:nvPicPr>
        <p:blipFill>
          <a:blip r:embed="rId3"/>
          <a:stretch>
            <a:fillRect/>
          </a:stretch>
        </p:blipFill>
        <p:spPr>
          <a:xfrm>
            <a:off x="3586788" y="357121"/>
            <a:ext cx="5557212" cy="1151467"/>
          </a:xfrm>
          <a:prstGeom prst="rect">
            <a:avLst/>
          </a:prstGeom>
        </p:spPr>
      </p:pic>
      <p:sp>
        <p:nvSpPr>
          <p:cNvPr id="8" name="Tekstvak 7"/>
          <p:cNvSpPr txBox="1"/>
          <p:nvPr/>
        </p:nvSpPr>
        <p:spPr>
          <a:xfrm>
            <a:off x="4689930" y="731582"/>
            <a:ext cx="4299856" cy="523220"/>
          </a:xfrm>
          <a:prstGeom prst="rect">
            <a:avLst/>
          </a:prstGeom>
          <a:noFill/>
        </p:spPr>
        <p:txBody>
          <a:bodyPr wrap="square" rtlCol="0" anchor="ctr">
            <a:spAutoFit/>
          </a:bodyPr>
          <a:lstStyle/>
          <a:p>
            <a:pPr algn="ctr"/>
            <a:r>
              <a:rPr lang="nl-NL" sz="2800" dirty="0" smtClean="0">
                <a:solidFill>
                  <a:schemeClr val="tx1">
                    <a:lumMod val="50000"/>
                    <a:lumOff val="50000"/>
                  </a:schemeClr>
                </a:solidFill>
              </a:rPr>
              <a:t>Bedankt !!!</a:t>
            </a:r>
          </a:p>
        </p:txBody>
      </p:sp>
      <p:pic>
        <p:nvPicPr>
          <p:cNvPr id="2" name="Afbeelding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4965" y="4077072"/>
            <a:ext cx="3143849" cy="2331644"/>
          </a:xfrm>
          <a:prstGeom prst="rect">
            <a:avLst/>
          </a:prstGeom>
        </p:spPr>
      </p:pic>
      <p:sp>
        <p:nvSpPr>
          <p:cNvPr id="3" name="Tekstvak 2"/>
          <p:cNvSpPr txBox="1"/>
          <p:nvPr/>
        </p:nvSpPr>
        <p:spPr>
          <a:xfrm>
            <a:off x="4139952" y="4485736"/>
            <a:ext cx="4262177" cy="923330"/>
          </a:xfrm>
          <a:prstGeom prst="rect">
            <a:avLst/>
          </a:prstGeom>
          <a:noFill/>
        </p:spPr>
        <p:txBody>
          <a:bodyPr wrap="square" rtlCol="0">
            <a:spAutoFit/>
          </a:bodyPr>
          <a:lstStyle/>
          <a:p>
            <a:r>
              <a:rPr lang="nl-BE" i="1" dirty="0" smtClean="0">
                <a:solidFill>
                  <a:schemeClr val="tx2"/>
                </a:solidFill>
                <a:hlinkClick r:id="rId5"/>
              </a:rPr>
              <a:t>valerie.vervliet@uantwerpen.be</a:t>
            </a:r>
            <a:r>
              <a:rPr lang="nl-BE" i="1" dirty="0" smtClean="0">
                <a:solidFill>
                  <a:schemeClr val="tx2"/>
                </a:solidFill>
              </a:rPr>
              <a:t> </a:t>
            </a:r>
          </a:p>
          <a:p>
            <a:endParaRPr lang="nl-BE" i="1" dirty="0" smtClean="0">
              <a:solidFill>
                <a:schemeClr val="tx2"/>
              </a:solidFill>
            </a:endParaRPr>
          </a:p>
          <a:p>
            <a:r>
              <a:rPr lang="nl-BE" i="1" dirty="0">
                <a:solidFill>
                  <a:schemeClr val="tx2"/>
                </a:solidFill>
                <a:hlinkClick r:id="rId6"/>
              </a:rPr>
              <a:t>a</a:t>
            </a:r>
            <a:r>
              <a:rPr lang="nl-BE" i="1" dirty="0" smtClean="0">
                <a:solidFill>
                  <a:schemeClr val="tx2"/>
                </a:solidFill>
                <a:hlinkClick r:id="rId6"/>
              </a:rPr>
              <a:t>nne.vanregenmortel@uantwerpen.be</a:t>
            </a:r>
            <a:r>
              <a:rPr lang="nl-BE" i="1" dirty="0" smtClean="0">
                <a:solidFill>
                  <a:schemeClr val="tx2"/>
                </a:solidFill>
              </a:rPr>
              <a:t>  </a:t>
            </a:r>
            <a:endParaRPr lang="nl-BE" i="1" dirty="0">
              <a:solidFill>
                <a:schemeClr val="tx2"/>
              </a:solidFill>
            </a:endParaRPr>
          </a:p>
        </p:txBody>
      </p:sp>
    </p:spTree>
    <p:extLst>
      <p:ext uri="{BB962C8B-B14F-4D97-AF65-F5344CB8AC3E}">
        <p14:creationId xmlns:p14="http://schemas.microsoft.com/office/powerpoint/2010/main" val="32974855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5"/>
          <p:cNvGrpSpPr/>
          <p:nvPr/>
        </p:nvGrpSpPr>
        <p:grpSpPr>
          <a:xfrm>
            <a:off x="769938" y="4114800"/>
            <a:ext cx="1613466" cy="460856"/>
            <a:chOff x="769938" y="2456536"/>
            <a:chExt cx="1613466" cy="345642"/>
          </a:xfrm>
        </p:grpSpPr>
        <p:sp>
          <p:nvSpPr>
            <p:cNvPr id="33" name="Notched Right Arrow 32"/>
            <p:cNvSpPr/>
            <p:nvPr/>
          </p:nvSpPr>
          <p:spPr>
            <a:xfrm>
              <a:off x="769938" y="2456536"/>
              <a:ext cx="1613466" cy="345642"/>
            </a:xfrm>
            <a:prstGeom prst="notchedRightArrow">
              <a:avLst>
                <a:gd name="adj1" fmla="val 100000"/>
                <a:gd name="adj2" fmla="val 9102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lumMod val="75000"/>
                  </a:schemeClr>
                </a:solidFill>
              </a:endParaRPr>
            </a:p>
          </p:txBody>
        </p:sp>
      </p:grpSp>
      <p:grpSp>
        <p:nvGrpSpPr>
          <p:cNvPr id="5" name="Group 36"/>
          <p:cNvGrpSpPr/>
          <p:nvPr/>
        </p:nvGrpSpPr>
        <p:grpSpPr>
          <a:xfrm>
            <a:off x="2259451" y="4082304"/>
            <a:ext cx="1613466" cy="460856"/>
            <a:chOff x="769938" y="2456536"/>
            <a:chExt cx="1613466" cy="345642"/>
          </a:xfrm>
        </p:grpSpPr>
        <p:sp>
          <p:nvSpPr>
            <p:cNvPr id="38" name="Notched Right Arrow 37"/>
            <p:cNvSpPr/>
            <p:nvPr/>
          </p:nvSpPr>
          <p:spPr>
            <a:xfrm>
              <a:off x="769938" y="2456536"/>
              <a:ext cx="1613466" cy="345642"/>
            </a:xfrm>
            <a:prstGeom prst="notchedRightArrow">
              <a:avLst>
                <a:gd name="adj1" fmla="val 100000"/>
                <a:gd name="adj2" fmla="val 910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lumMod val="75000"/>
                  </a:schemeClr>
                </a:solidFill>
              </a:endParaRPr>
            </a:p>
          </p:txBody>
        </p:sp>
      </p:grpSp>
      <p:grpSp>
        <p:nvGrpSpPr>
          <p:cNvPr id="6" name="Group 40"/>
          <p:cNvGrpSpPr/>
          <p:nvPr/>
        </p:nvGrpSpPr>
        <p:grpSpPr>
          <a:xfrm>
            <a:off x="3751874" y="4114800"/>
            <a:ext cx="1613466" cy="460856"/>
            <a:chOff x="769938" y="2456536"/>
            <a:chExt cx="1613466" cy="345642"/>
          </a:xfrm>
        </p:grpSpPr>
        <p:sp>
          <p:nvSpPr>
            <p:cNvPr id="42" name="Notched Right Arrow 41"/>
            <p:cNvSpPr/>
            <p:nvPr/>
          </p:nvSpPr>
          <p:spPr>
            <a:xfrm>
              <a:off x="769938" y="2456536"/>
              <a:ext cx="1613466" cy="345642"/>
            </a:xfrm>
            <a:prstGeom prst="notchedRightArrow">
              <a:avLst>
                <a:gd name="adj1" fmla="val 100000"/>
                <a:gd name="adj2" fmla="val 9102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lumMod val="75000"/>
                  </a:schemeClr>
                </a:solidFill>
              </a:endParaRPr>
            </a:p>
          </p:txBody>
        </p:sp>
      </p:grpSp>
      <p:grpSp>
        <p:nvGrpSpPr>
          <p:cNvPr id="7" name="Group 43"/>
          <p:cNvGrpSpPr/>
          <p:nvPr/>
        </p:nvGrpSpPr>
        <p:grpSpPr>
          <a:xfrm>
            <a:off x="5242842" y="4114800"/>
            <a:ext cx="1613466" cy="460856"/>
            <a:chOff x="769938" y="2456536"/>
            <a:chExt cx="1613466" cy="345642"/>
          </a:xfrm>
        </p:grpSpPr>
        <p:sp>
          <p:nvSpPr>
            <p:cNvPr id="45" name="Notched Right Arrow 44"/>
            <p:cNvSpPr/>
            <p:nvPr/>
          </p:nvSpPr>
          <p:spPr>
            <a:xfrm>
              <a:off x="769938" y="2456536"/>
              <a:ext cx="1613466" cy="345642"/>
            </a:xfrm>
            <a:prstGeom prst="notchedRightArrow">
              <a:avLst>
                <a:gd name="adj1" fmla="val 100000"/>
                <a:gd name="adj2" fmla="val 9102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lumMod val="75000"/>
                  </a:schemeClr>
                </a:solidFill>
              </a:endParaRPr>
            </a:p>
          </p:txBody>
        </p:sp>
      </p:grpSp>
      <p:grpSp>
        <p:nvGrpSpPr>
          <p:cNvPr id="8" name="Group 49"/>
          <p:cNvGrpSpPr/>
          <p:nvPr/>
        </p:nvGrpSpPr>
        <p:grpSpPr>
          <a:xfrm>
            <a:off x="6733811" y="4114800"/>
            <a:ext cx="1613466" cy="460856"/>
            <a:chOff x="769938" y="2456536"/>
            <a:chExt cx="1613466" cy="345642"/>
          </a:xfrm>
        </p:grpSpPr>
        <p:sp>
          <p:nvSpPr>
            <p:cNvPr id="52" name="Notched Right Arrow 51"/>
            <p:cNvSpPr/>
            <p:nvPr/>
          </p:nvSpPr>
          <p:spPr>
            <a:xfrm>
              <a:off x="769938" y="2456536"/>
              <a:ext cx="1613466" cy="345642"/>
            </a:xfrm>
            <a:prstGeom prst="notchedRightArrow">
              <a:avLst>
                <a:gd name="adj1" fmla="val 100000"/>
                <a:gd name="adj2" fmla="val 9102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2">
                    <a:lumMod val="75000"/>
                  </a:schemeClr>
                </a:solidFill>
              </a:endParaRPr>
            </a:p>
          </p:txBody>
        </p:sp>
      </p:grpSp>
      <p:sp>
        <p:nvSpPr>
          <p:cNvPr id="66" name="Slide Number Placeholder 65"/>
          <p:cNvSpPr>
            <a:spLocks noGrp="1"/>
          </p:cNvSpPr>
          <p:nvPr>
            <p:ph type="sldNum" sz="quarter" idx="12"/>
          </p:nvPr>
        </p:nvSpPr>
        <p:spPr/>
        <p:txBody>
          <a:bodyPr/>
          <a:lstStyle/>
          <a:p>
            <a:fld id="{C136B7D2-B98C-44FD-8D04-7EC62A564975}" type="slidenum">
              <a:rPr lang="en-US" smtClean="0"/>
              <a:pPr/>
              <a:t>2</a:t>
            </a:fld>
            <a:endParaRPr lang="en-US" dirty="0"/>
          </a:p>
        </p:txBody>
      </p:sp>
      <p:sp>
        <p:nvSpPr>
          <p:cNvPr id="67" name="TextBox 66"/>
          <p:cNvSpPr txBox="1"/>
          <p:nvPr/>
        </p:nvSpPr>
        <p:spPr>
          <a:xfrm>
            <a:off x="1258889" y="4734540"/>
            <a:ext cx="528606" cy="246221"/>
          </a:xfrm>
          <a:prstGeom prst="rect">
            <a:avLst/>
          </a:prstGeom>
          <a:noFill/>
        </p:spPr>
        <p:txBody>
          <a:bodyPr wrap="none" lIns="0" tIns="0" rIns="0" bIns="0" rtlCol="0" anchor="ctr">
            <a:spAutoFit/>
          </a:bodyPr>
          <a:lstStyle/>
          <a:p>
            <a:pPr lvl="0" algn="ctr" defTabSz="914400">
              <a:spcBef>
                <a:spcPct val="20000"/>
              </a:spcBef>
              <a:defRPr/>
            </a:pPr>
            <a:r>
              <a:rPr lang="en-US" sz="1600" b="1" dirty="0" err="1" smtClean="0">
                <a:solidFill>
                  <a:schemeClr val="accent1"/>
                </a:solidFill>
              </a:rPr>
              <a:t>Stap</a:t>
            </a:r>
            <a:r>
              <a:rPr lang="en-US" sz="1600" b="1" dirty="0" smtClean="0">
                <a:solidFill>
                  <a:schemeClr val="accent1"/>
                </a:solidFill>
              </a:rPr>
              <a:t> 1</a:t>
            </a:r>
            <a:endParaRPr lang="en-US" sz="1600" dirty="0">
              <a:solidFill>
                <a:schemeClr val="accent1"/>
              </a:solidFill>
            </a:endParaRPr>
          </a:p>
        </p:txBody>
      </p:sp>
      <p:sp>
        <p:nvSpPr>
          <p:cNvPr id="70" name="TextBox 69"/>
          <p:cNvSpPr txBox="1"/>
          <p:nvPr/>
        </p:nvSpPr>
        <p:spPr>
          <a:xfrm>
            <a:off x="2783443" y="3763416"/>
            <a:ext cx="528606" cy="246221"/>
          </a:xfrm>
          <a:prstGeom prst="rect">
            <a:avLst/>
          </a:prstGeom>
          <a:noFill/>
        </p:spPr>
        <p:txBody>
          <a:bodyPr wrap="none" lIns="0" tIns="0" rIns="0" bIns="0" rtlCol="0" anchor="ctr">
            <a:spAutoFit/>
          </a:bodyPr>
          <a:lstStyle/>
          <a:p>
            <a:pPr lvl="0" algn="ctr" defTabSz="914400">
              <a:spcBef>
                <a:spcPct val="20000"/>
              </a:spcBef>
              <a:defRPr/>
            </a:pPr>
            <a:r>
              <a:rPr lang="en-US" sz="1600" b="1" dirty="0" err="1" smtClean="0">
                <a:solidFill>
                  <a:schemeClr val="accent2"/>
                </a:solidFill>
              </a:rPr>
              <a:t>Stap</a:t>
            </a:r>
            <a:r>
              <a:rPr lang="en-US" sz="1600" b="1" dirty="0" smtClean="0">
                <a:solidFill>
                  <a:schemeClr val="accent2"/>
                </a:solidFill>
              </a:rPr>
              <a:t> 2</a:t>
            </a:r>
            <a:endParaRPr lang="en-US" sz="1600" b="1" dirty="0">
              <a:solidFill>
                <a:schemeClr val="accent2"/>
              </a:solidFill>
            </a:endParaRPr>
          </a:p>
        </p:txBody>
      </p:sp>
      <p:sp>
        <p:nvSpPr>
          <p:cNvPr id="71" name="TextBox 70"/>
          <p:cNvSpPr txBox="1"/>
          <p:nvPr/>
        </p:nvSpPr>
        <p:spPr>
          <a:xfrm>
            <a:off x="4292418" y="4734540"/>
            <a:ext cx="528606" cy="246221"/>
          </a:xfrm>
          <a:prstGeom prst="rect">
            <a:avLst/>
          </a:prstGeom>
          <a:noFill/>
        </p:spPr>
        <p:txBody>
          <a:bodyPr wrap="none" lIns="0" tIns="0" rIns="0" bIns="0" rtlCol="0" anchor="ctr">
            <a:spAutoFit/>
          </a:bodyPr>
          <a:lstStyle/>
          <a:p>
            <a:pPr lvl="0" algn="ctr" defTabSz="914400">
              <a:spcBef>
                <a:spcPct val="20000"/>
              </a:spcBef>
              <a:defRPr/>
            </a:pPr>
            <a:r>
              <a:rPr lang="en-US" sz="1600" b="1" dirty="0" err="1" smtClean="0">
                <a:solidFill>
                  <a:schemeClr val="accent3"/>
                </a:solidFill>
              </a:rPr>
              <a:t>Stap</a:t>
            </a:r>
            <a:r>
              <a:rPr lang="en-US" sz="1600" b="1" dirty="0" smtClean="0">
                <a:solidFill>
                  <a:schemeClr val="accent3"/>
                </a:solidFill>
              </a:rPr>
              <a:t> 3</a:t>
            </a:r>
            <a:endParaRPr lang="en-US" sz="1600" b="1" dirty="0">
              <a:solidFill>
                <a:schemeClr val="accent3"/>
              </a:solidFill>
            </a:endParaRPr>
          </a:p>
        </p:txBody>
      </p:sp>
      <p:sp>
        <p:nvSpPr>
          <p:cNvPr id="72" name="TextBox 71"/>
          <p:cNvSpPr txBox="1"/>
          <p:nvPr/>
        </p:nvSpPr>
        <p:spPr>
          <a:xfrm>
            <a:off x="5775393" y="3763416"/>
            <a:ext cx="528606" cy="246221"/>
          </a:xfrm>
          <a:prstGeom prst="rect">
            <a:avLst/>
          </a:prstGeom>
          <a:noFill/>
        </p:spPr>
        <p:txBody>
          <a:bodyPr wrap="none" lIns="0" tIns="0" rIns="0" bIns="0" rtlCol="0" anchor="ctr">
            <a:spAutoFit/>
          </a:bodyPr>
          <a:lstStyle/>
          <a:p>
            <a:pPr lvl="0" algn="ctr" defTabSz="914400">
              <a:spcBef>
                <a:spcPct val="20000"/>
              </a:spcBef>
              <a:defRPr/>
            </a:pPr>
            <a:r>
              <a:rPr lang="en-US" sz="1600" b="1" dirty="0" err="1" smtClean="0">
                <a:solidFill>
                  <a:schemeClr val="accent4"/>
                </a:solidFill>
              </a:rPr>
              <a:t>Stap</a:t>
            </a:r>
            <a:r>
              <a:rPr lang="en-US" sz="1600" b="1" dirty="0" smtClean="0">
                <a:solidFill>
                  <a:schemeClr val="accent4"/>
                </a:solidFill>
              </a:rPr>
              <a:t> 4</a:t>
            </a:r>
            <a:endParaRPr lang="en-US" sz="1600" dirty="0">
              <a:solidFill>
                <a:schemeClr val="accent4"/>
              </a:solidFill>
            </a:endParaRPr>
          </a:p>
        </p:txBody>
      </p:sp>
      <p:sp>
        <p:nvSpPr>
          <p:cNvPr id="74" name="TextBox 73"/>
          <p:cNvSpPr txBox="1"/>
          <p:nvPr/>
        </p:nvSpPr>
        <p:spPr>
          <a:xfrm>
            <a:off x="7288924" y="4734540"/>
            <a:ext cx="528606" cy="246221"/>
          </a:xfrm>
          <a:prstGeom prst="rect">
            <a:avLst/>
          </a:prstGeom>
          <a:noFill/>
          <a:ln>
            <a:noFill/>
          </a:ln>
        </p:spPr>
        <p:txBody>
          <a:bodyPr wrap="none" lIns="0" tIns="0" rIns="0" bIns="0" rtlCol="0" anchor="ctr">
            <a:spAutoFit/>
          </a:bodyPr>
          <a:lstStyle/>
          <a:p>
            <a:pPr lvl="0" algn="ctr" defTabSz="914400">
              <a:spcBef>
                <a:spcPct val="20000"/>
              </a:spcBef>
              <a:defRPr/>
            </a:pPr>
            <a:r>
              <a:rPr lang="en-US" sz="1600" b="1" dirty="0" err="1" smtClean="0">
                <a:solidFill>
                  <a:schemeClr val="accent5"/>
                </a:solidFill>
              </a:rPr>
              <a:t>Stap</a:t>
            </a:r>
            <a:r>
              <a:rPr lang="en-US" sz="1600" b="1" dirty="0" smtClean="0">
                <a:solidFill>
                  <a:schemeClr val="accent5"/>
                </a:solidFill>
              </a:rPr>
              <a:t> 5</a:t>
            </a:r>
            <a:endParaRPr lang="en-US" sz="1600" dirty="0">
              <a:solidFill>
                <a:schemeClr val="accent5"/>
              </a:solidFill>
            </a:endParaRPr>
          </a:p>
        </p:txBody>
      </p:sp>
      <p:cxnSp>
        <p:nvCxnSpPr>
          <p:cNvPr id="75" name="Straight Connector 74"/>
          <p:cNvCxnSpPr>
            <a:stCxn id="65" idx="7"/>
          </p:cNvCxnSpPr>
          <p:nvPr/>
        </p:nvCxnSpPr>
        <p:spPr>
          <a:xfrm flipH="1">
            <a:off x="1574466" y="3524397"/>
            <a:ext cx="1" cy="819864"/>
          </a:xfrm>
          <a:prstGeom prst="line">
            <a:avLst/>
          </a:prstGeom>
          <a:ln w="1905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88" idx="7"/>
          </p:cNvCxnSpPr>
          <p:nvPr/>
        </p:nvCxnSpPr>
        <p:spPr>
          <a:xfrm flipH="1">
            <a:off x="4559094" y="3518047"/>
            <a:ext cx="1" cy="819864"/>
          </a:xfrm>
          <a:prstGeom prst="line">
            <a:avLst/>
          </a:prstGeom>
          <a:ln w="19050">
            <a:solidFill>
              <a:schemeClr val="accent3"/>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93" idx="7"/>
          </p:cNvCxnSpPr>
          <p:nvPr/>
        </p:nvCxnSpPr>
        <p:spPr>
          <a:xfrm flipH="1">
            <a:off x="7538436" y="3518047"/>
            <a:ext cx="1" cy="819864"/>
          </a:xfrm>
          <a:prstGeom prst="line">
            <a:avLst/>
          </a:prstGeom>
          <a:ln w="19050">
            <a:solidFill>
              <a:schemeClr val="accent5"/>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98" idx="7"/>
          </p:cNvCxnSpPr>
          <p:nvPr/>
        </p:nvCxnSpPr>
        <p:spPr>
          <a:xfrm flipV="1">
            <a:off x="3066185" y="4350611"/>
            <a:ext cx="0" cy="819864"/>
          </a:xfrm>
          <a:prstGeom prst="line">
            <a:avLst/>
          </a:prstGeom>
          <a:ln w="1905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103" idx="7"/>
          </p:cNvCxnSpPr>
          <p:nvPr/>
        </p:nvCxnSpPr>
        <p:spPr>
          <a:xfrm rot="10800000" flipH="1">
            <a:off x="6048361" y="4350611"/>
            <a:ext cx="1" cy="819864"/>
          </a:xfrm>
          <a:prstGeom prst="line">
            <a:avLst/>
          </a:prstGeom>
          <a:ln w="19050">
            <a:solidFill>
              <a:schemeClr val="accent4"/>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336431" y="5193843"/>
            <a:ext cx="2334544" cy="215444"/>
          </a:xfrm>
          <a:prstGeom prst="rect">
            <a:avLst/>
          </a:prstGeom>
          <a:noFill/>
        </p:spPr>
        <p:txBody>
          <a:bodyPr wrap="square" lIns="0" tIns="0" rIns="0" bIns="0" rtlCol="0" anchor="t">
            <a:spAutoFit/>
          </a:bodyPr>
          <a:lstStyle/>
          <a:p>
            <a:pPr algn="ctr"/>
            <a:r>
              <a:rPr lang="en-US" sz="1400" b="1" dirty="0" err="1" smtClean="0">
                <a:solidFill>
                  <a:schemeClr val="accent1"/>
                </a:solidFill>
              </a:rPr>
              <a:t>Instroom</a:t>
            </a:r>
            <a:r>
              <a:rPr lang="en-US" sz="1400" b="1" dirty="0" smtClean="0">
                <a:solidFill>
                  <a:schemeClr val="accent1"/>
                </a:solidFill>
              </a:rPr>
              <a:t> in re-</a:t>
            </a:r>
            <a:r>
              <a:rPr lang="en-US" sz="1400" b="1" dirty="0" err="1" smtClean="0">
                <a:solidFill>
                  <a:schemeClr val="accent1"/>
                </a:solidFill>
              </a:rPr>
              <a:t>integratietraject</a:t>
            </a:r>
            <a:endParaRPr lang="en-US" sz="1400" b="1" dirty="0" smtClean="0">
              <a:solidFill>
                <a:schemeClr val="accent1"/>
              </a:solidFill>
            </a:endParaRPr>
          </a:p>
        </p:txBody>
      </p:sp>
      <p:sp>
        <p:nvSpPr>
          <p:cNvPr id="109" name="TextBox 108"/>
          <p:cNvSpPr txBox="1"/>
          <p:nvPr/>
        </p:nvSpPr>
        <p:spPr>
          <a:xfrm>
            <a:off x="3752492" y="5193840"/>
            <a:ext cx="1707740" cy="215444"/>
          </a:xfrm>
          <a:prstGeom prst="rect">
            <a:avLst/>
          </a:prstGeom>
          <a:noFill/>
        </p:spPr>
        <p:txBody>
          <a:bodyPr wrap="square" lIns="0" tIns="0" rIns="0" bIns="0" rtlCol="0" anchor="t">
            <a:spAutoFit/>
          </a:bodyPr>
          <a:lstStyle/>
          <a:p>
            <a:r>
              <a:rPr lang="en-US" sz="1400" b="1" dirty="0" smtClean="0">
                <a:solidFill>
                  <a:schemeClr val="accent3"/>
                </a:solidFill>
              </a:rPr>
              <a:t>Re-</a:t>
            </a:r>
            <a:r>
              <a:rPr lang="en-US" sz="1400" b="1" dirty="0" err="1" smtClean="0">
                <a:solidFill>
                  <a:schemeClr val="accent3"/>
                </a:solidFill>
              </a:rPr>
              <a:t>integratieoverleg</a:t>
            </a:r>
            <a:endParaRPr lang="en-US" sz="1400" b="1" dirty="0" smtClean="0">
              <a:solidFill>
                <a:schemeClr val="accent3"/>
              </a:solidFill>
            </a:endParaRPr>
          </a:p>
        </p:txBody>
      </p:sp>
      <p:sp>
        <p:nvSpPr>
          <p:cNvPr id="112" name="TextBox 111"/>
          <p:cNvSpPr txBox="1"/>
          <p:nvPr/>
        </p:nvSpPr>
        <p:spPr>
          <a:xfrm>
            <a:off x="6820064" y="5193841"/>
            <a:ext cx="1588833" cy="430887"/>
          </a:xfrm>
          <a:prstGeom prst="rect">
            <a:avLst/>
          </a:prstGeom>
          <a:noFill/>
        </p:spPr>
        <p:txBody>
          <a:bodyPr wrap="none" lIns="0" tIns="0" rIns="0" bIns="0" rtlCol="0" anchor="t">
            <a:spAutoFit/>
          </a:bodyPr>
          <a:lstStyle/>
          <a:p>
            <a:pPr algn="ctr"/>
            <a:r>
              <a:rPr lang="en-US" sz="1400" b="1" dirty="0" err="1" smtClean="0">
                <a:solidFill>
                  <a:schemeClr val="accent5"/>
                </a:solidFill>
              </a:rPr>
              <a:t>Uitvoering</a:t>
            </a:r>
            <a:r>
              <a:rPr lang="en-US" sz="1400" b="1" dirty="0" smtClean="0">
                <a:solidFill>
                  <a:schemeClr val="accent5"/>
                </a:solidFill>
              </a:rPr>
              <a:t>/</a:t>
            </a:r>
            <a:r>
              <a:rPr lang="en-US" sz="1400" b="1" dirty="0" err="1" smtClean="0">
                <a:solidFill>
                  <a:schemeClr val="accent5"/>
                </a:solidFill>
              </a:rPr>
              <a:t>opvolging</a:t>
            </a:r>
            <a:endParaRPr lang="en-US" sz="1400" b="1" dirty="0" smtClean="0">
              <a:solidFill>
                <a:schemeClr val="accent5"/>
              </a:solidFill>
            </a:endParaRPr>
          </a:p>
          <a:p>
            <a:pPr algn="ctr"/>
            <a:r>
              <a:rPr lang="en-US" sz="1400" b="1" dirty="0" smtClean="0">
                <a:solidFill>
                  <a:schemeClr val="accent5"/>
                </a:solidFill>
              </a:rPr>
              <a:t>Re-</a:t>
            </a:r>
            <a:r>
              <a:rPr lang="en-US" sz="1400" b="1" dirty="0" err="1" smtClean="0">
                <a:solidFill>
                  <a:schemeClr val="accent5"/>
                </a:solidFill>
              </a:rPr>
              <a:t>integratieplan</a:t>
            </a:r>
            <a:endParaRPr lang="en-US" sz="1400" b="1" dirty="0">
              <a:solidFill>
                <a:schemeClr val="accent5"/>
              </a:solidFill>
            </a:endParaRPr>
          </a:p>
        </p:txBody>
      </p:sp>
      <p:sp>
        <p:nvSpPr>
          <p:cNvPr id="115" name="TextBox 114"/>
          <p:cNvSpPr txBox="1"/>
          <p:nvPr/>
        </p:nvSpPr>
        <p:spPr>
          <a:xfrm>
            <a:off x="2103984" y="2918655"/>
            <a:ext cx="1938159" cy="430887"/>
          </a:xfrm>
          <a:prstGeom prst="rect">
            <a:avLst/>
          </a:prstGeom>
          <a:noFill/>
        </p:spPr>
        <p:txBody>
          <a:bodyPr wrap="none" lIns="0" tIns="0" rIns="0" bIns="0" rtlCol="0" anchor="t">
            <a:spAutoFit/>
          </a:bodyPr>
          <a:lstStyle/>
          <a:p>
            <a:pPr algn="ctr"/>
            <a:r>
              <a:rPr lang="en-US" sz="1400" b="1" dirty="0" smtClean="0">
                <a:solidFill>
                  <a:schemeClr val="accent2"/>
                </a:solidFill>
              </a:rPr>
              <a:t>Re-</a:t>
            </a:r>
            <a:r>
              <a:rPr lang="en-US" sz="1400" b="1" dirty="0" err="1" smtClean="0">
                <a:solidFill>
                  <a:schemeClr val="accent2"/>
                </a:solidFill>
              </a:rPr>
              <a:t>integratiebeoordeling</a:t>
            </a:r>
            <a:r>
              <a:rPr lang="en-US" sz="1400" b="1" dirty="0" smtClean="0">
                <a:solidFill>
                  <a:schemeClr val="accent2"/>
                </a:solidFill>
              </a:rPr>
              <a:t>  </a:t>
            </a:r>
          </a:p>
          <a:p>
            <a:pPr algn="ctr"/>
            <a:r>
              <a:rPr lang="en-US" sz="1400" b="1" dirty="0" err="1" smtClean="0">
                <a:solidFill>
                  <a:schemeClr val="accent2"/>
                </a:solidFill>
              </a:rPr>
              <a:t>arbeidsgeneesheer</a:t>
            </a:r>
            <a:endParaRPr lang="en-US" sz="1400" b="1" dirty="0" smtClean="0">
              <a:solidFill>
                <a:schemeClr val="accent2"/>
              </a:solidFill>
            </a:endParaRPr>
          </a:p>
        </p:txBody>
      </p:sp>
      <p:sp>
        <p:nvSpPr>
          <p:cNvPr id="118" name="TextBox 117"/>
          <p:cNvSpPr txBox="1"/>
          <p:nvPr/>
        </p:nvSpPr>
        <p:spPr>
          <a:xfrm>
            <a:off x="5405204" y="3035856"/>
            <a:ext cx="1286314" cy="615553"/>
          </a:xfrm>
          <a:prstGeom prst="rect">
            <a:avLst/>
          </a:prstGeom>
          <a:noFill/>
        </p:spPr>
        <p:txBody>
          <a:bodyPr wrap="none" lIns="0" tIns="0" rIns="0" bIns="0" rtlCol="0" anchor="t">
            <a:spAutoFit/>
          </a:bodyPr>
          <a:lstStyle/>
          <a:p>
            <a:pPr algn="ctr"/>
            <a:endParaRPr lang="en-US" sz="1400" b="1" dirty="0" smtClean="0">
              <a:solidFill>
                <a:schemeClr val="accent4"/>
              </a:solidFill>
            </a:endParaRPr>
          </a:p>
          <a:p>
            <a:pPr algn="ctr"/>
            <a:r>
              <a:rPr lang="en-US" sz="1400" b="1" dirty="0" smtClean="0">
                <a:solidFill>
                  <a:schemeClr val="accent4"/>
                </a:solidFill>
              </a:rPr>
              <a:t>Re-</a:t>
            </a:r>
            <a:r>
              <a:rPr lang="en-US" sz="1400" b="1" dirty="0" err="1" smtClean="0">
                <a:solidFill>
                  <a:schemeClr val="accent4"/>
                </a:solidFill>
              </a:rPr>
              <a:t>integratieplan</a:t>
            </a:r>
            <a:endParaRPr lang="en-US" sz="1400" b="1" dirty="0" smtClean="0">
              <a:solidFill>
                <a:schemeClr val="accent4"/>
              </a:solidFill>
            </a:endParaRPr>
          </a:p>
          <a:p>
            <a:pPr algn="ctr"/>
            <a:r>
              <a:rPr lang="en-US" sz="1200" b="1" dirty="0" smtClean="0">
                <a:solidFill>
                  <a:schemeClr val="accent4"/>
                </a:solidFill>
              </a:rPr>
              <a:t> </a:t>
            </a:r>
            <a:endParaRPr lang="en-US" sz="1200" b="1" dirty="0">
              <a:solidFill>
                <a:schemeClr val="accent4"/>
              </a:solidFill>
            </a:endParaRPr>
          </a:p>
        </p:txBody>
      </p:sp>
      <p:grpSp>
        <p:nvGrpSpPr>
          <p:cNvPr id="14" name="Group 68"/>
          <p:cNvGrpSpPr/>
          <p:nvPr/>
        </p:nvGrpSpPr>
        <p:grpSpPr>
          <a:xfrm>
            <a:off x="1295011" y="2624845"/>
            <a:ext cx="558911" cy="745215"/>
            <a:chOff x="1295010" y="1424373"/>
            <a:chExt cx="558911" cy="558911"/>
          </a:xfrm>
        </p:grpSpPr>
        <p:sp>
          <p:nvSpPr>
            <p:cNvPr id="65" name="Teardrop 64"/>
            <p:cNvSpPr/>
            <p:nvPr/>
          </p:nvSpPr>
          <p:spPr>
            <a:xfrm rot="8100000">
              <a:off x="1295010" y="1424373"/>
              <a:ext cx="558911" cy="558911"/>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116"/>
            <p:cNvSpPr>
              <a:spLocks noEditPoints="1"/>
            </p:cNvSpPr>
            <p:nvPr/>
          </p:nvSpPr>
          <p:spPr bwMode="auto">
            <a:xfrm>
              <a:off x="1420657" y="1575878"/>
              <a:ext cx="307301" cy="247823"/>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88" name="Teardrop 87"/>
          <p:cNvSpPr/>
          <p:nvPr/>
        </p:nvSpPr>
        <p:spPr>
          <a:xfrm rot="8100000">
            <a:off x="4279639" y="2618494"/>
            <a:ext cx="558911" cy="74521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78"/>
          <p:cNvGrpSpPr/>
          <p:nvPr/>
        </p:nvGrpSpPr>
        <p:grpSpPr>
          <a:xfrm>
            <a:off x="7258981" y="2618494"/>
            <a:ext cx="558911" cy="745215"/>
            <a:chOff x="7258980" y="1419610"/>
            <a:chExt cx="558911" cy="558911"/>
          </a:xfrm>
        </p:grpSpPr>
        <p:sp>
          <p:nvSpPr>
            <p:cNvPr id="93" name="Teardrop 92"/>
            <p:cNvSpPr/>
            <p:nvPr/>
          </p:nvSpPr>
          <p:spPr>
            <a:xfrm rot="8100000">
              <a:off x="7258980" y="1419610"/>
              <a:ext cx="558911" cy="558911"/>
            </a:xfrm>
            <a:prstGeom prst="teardrop">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152"/>
            <p:cNvSpPr>
              <a:spLocks noEditPoints="1"/>
            </p:cNvSpPr>
            <p:nvPr/>
          </p:nvSpPr>
          <p:spPr bwMode="auto">
            <a:xfrm>
              <a:off x="7397225" y="1605088"/>
              <a:ext cx="276028" cy="255087"/>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7" name="Group 76"/>
          <p:cNvGrpSpPr/>
          <p:nvPr/>
        </p:nvGrpSpPr>
        <p:grpSpPr>
          <a:xfrm>
            <a:off x="5768906" y="5324814"/>
            <a:ext cx="558911" cy="745215"/>
            <a:chOff x="5768905" y="3449350"/>
            <a:chExt cx="558911" cy="558911"/>
          </a:xfrm>
        </p:grpSpPr>
        <p:sp>
          <p:nvSpPr>
            <p:cNvPr id="103" name="Teardrop 102"/>
            <p:cNvSpPr/>
            <p:nvPr/>
          </p:nvSpPr>
          <p:spPr>
            <a:xfrm rot="18900000">
              <a:off x="5768905" y="3449350"/>
              <a:ext cx="558911" cy="558911"/>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57"/>
            <p:cNvSpPr>
              <a:spLocks noEditPoints="1"/>
            </p:cNvSpPr>
            <p:nvPr/>
          </p:nvSpPr>
          <p:spPr bwMode="auto">
            <a:xfrm>
              <a:off x="5935988" y="3605501"/>
              <a:ext cx="231093" cy="231093"/>
            </a:xfrm>
            <a:custGeom>
              <a:avLst/>
              <a:gdLst/>
              <a:ahLst/>
              <a:cxnLst>
                <a:cxn ang="0">
                  <a:pos x="55" y="31"/>
                </a:cxn>
                <a:cxn ang="0">
                  <a:pos x="54" y="33"/>
                </a:cxn>
                <a:cxn ang="0">
                  <a:pos x="47" y="34"/>
                </a:cxn>
                <a:cxn ang="0">
                  <a:pos x="46" y="37"/>
                </a:cxn>
                <a:cxn ang="0">
                  <a:pos x="49" y="42"/>
                </a:cxn>
                <a:cxn ang="0">
                  <a:pos x="50" y="43"/>
                </a:cxn>
                <a:cxn ang="0">
                  <a:pos x="49" y="44"/>
                </a:cxn>
                <a:cxn ang="0">
                  <a:pos x="43" y="50"/>
                </a:cxn>
                <a:cxn ang="0">
                  <a:pos x="42" y="50"/>
                </a:cxn>
                <a:cxn ang="0">
                  <a:pos x="37" y="46"/>
                </a:cxn>
                <a:cxn ang="0">
                  <a:pos x="33" y="47"/>
                </a:cxn>
                <a:cxn ang="0">
                  <a:pos x="32" y="54"/>
                </a:cxn>
                <a:cxn ang="0">
                  <a:pos x="31" y="55"/>
                </a:cxn>
                <a:cxn ang="0">
                  <a:pos x="23" y="55"/>
                </a:cxn>
                <a:cxn ang="0">
                  <a:pos x="22" y="54"/>
                </a:cxn>
                <a:cxn ang="0">
                  <a:pos x="21" y="47"/>
                </a:cxn>
                <a:cxn ang="0">
                  <a:pos x="18" y="46"/>
                </a:cxn>
                <a:cxn ang="0">
                  <a:pos x="13" y="50"/>
                </a:cxn>
                <a:cxn ang="0">
                  <a:pos x="12" y="50"/>
                </a:cxn>
                <a:cxn ang="0">
                  <a:pos x="11" y="50"/>
                </a:cxn>
                <a:cxn ang="0">
                  <a:pos x="5" y="44"/>
                </a:cxn>
                <a:cxn ang="0">
                  <a:pos x="5" y="43"/>
                </a:cxn>
                <a:cxn ang="0">
                  <a:pos x="5" y="42"/>
                </a:cxn>
                <a:cxn ang="0">
                  <a:pos x="9" y="37"/>
                </a:cxn>
                <a:cxn ang="0">
                  <a:pos x="7" y="33"/>
                </a:cxn>
                <a:cxn ang="0">
                  <a:pos x="1" y="33"/>
                </a:cxn>
                <a:cxn ang="0">
                  <a:pos x="0" y="31"/>
                </a:cxn>
                <a:cxn ang="0">
                  <a:pos x="0" y="23"/>
                </a:cxn>
                <a:cxn ang="0">
                  <a:pos x="1" y="22"/>
                </a:cxn>
                <a:cxn ang="0">
                  <a:pos x="7" y="21"/>
                </a:cxn>
                <a:cxn ang="0">
                  <a:pos x="9" y="18"/>
                </a:cxn>
                <a:cxn ang="0">
                  <a:pos x="5" y="13"/>
                </a:cxn>
                <a:cxn ang="0">
                  <a:pos x="5" y="12"/>
                </a:cxn>
                <a:cxn ang="0">
                  <a:pos x="5" y="11"/>
                </a:cxn>
                <a:cxn ang="0">
                  <a:pos x="12" y="5"/>
                </a:cxn>
                <a:cxn ang="0">
                  <a:pos x="13" y="5"/>
                </a:cxn>
                <a:cxn ang="0">
                  <a:pos x="18" y="9"/>
                </a:cxn>
                <a:cxn ang="0">
                  <a:pos x="21" y="8"/>
                </a:cxn>
                <a:cxn ang="0">
                  <a:pos x="22" y="1"/>
                </a:cxn>
                <a:cxn ang="0">
                  <a:pos x="23" y="0"/>
                </a:cxn>
                <a:cxn ang="0">
                  <a:pos x="31" y="0"/>
                </a:cxn>
                <a:cxn ang="0">
                  <a:pos x="32" y="1"/>
                </a:cxn>
                <a:cxn ang="0">
                  <a:pos x="33" y="8"/>
                </a:cxn>
                <a:cxn ang="0">
                  <a:pos x="37" y="9"/>
                </a:cxn>
                <a:cxn ang="0">
                  <a:pos x="42" y="5"/>
                </a:cxn>
                <a:cxn ang="0">
                  <a:pos x="43" y="5"/>
                </a:cxn>
                <a:cxn ang="0">
                  <a:pos x="43" y="5"/>
                </a:cxn>
                <a:cxn ang="0">
                  <a:pos x="49" y="11"/>
                </a:cxn>
                <a:cxn ang="0">
                  <a:pos x="50" y="12"/>
                </a:cxn>
                <a:cxn ang="0">
                  <a:pos x="49" y="13"/>
                </a:cxn>
                <a:cxn ang="0">
                  <a:pos x="46" y="18"/>
                </a:cxn>
                <a:cxn ang="0">
                  <a:pos x="47" y="21"/>
                </a:cxn>
                <a:cxn ang="0">
                  <a:pos x="54" y="22"/>
                </a:cxn>
                <a:cxn ang="0">
                  <a:pos x="55" y="23"/>
                </a:cxn>
                <a:cxn ang="0">
                  <a:pos x="55" y="31"/>
                </a:cxn>
                <a:cxn ang="0">
                  <a:pos x="27" y="18"/>
                </a:cxn>
                <a:cxn ang="0">
                  <a:pos x="18" y="27"/>
                </a:cxn>
                <a:cxn ang="0">
                  <a:pos x="27" y="36"/>
                </a:cxn>
                <a:cxn ang="0">
                  <a:pos x="36" y="27"/>
                </a:cxn>
                <a:cxn ang="0">
                  <a:pos x="27" y="18"/>
                </a:cxn>
              </a:cxnLst>
              <a:rect l="0" t="0" r="r" b="b"/>
              <a:pathLst>
                <a:path w="55" h="55">
                  <a:moveTo>
                    <a:pt x="55" y="31"/>
                  </a:moveTo>
                  <a:cubicBezTo>
                    <a:pt x="55" y="32"/>
                    <a:pt x="54" y="33"/>
                    <a:pt x="54" y="33"/>
                  </a:cubicBezTo>
                  <a:cubicBezTo>
                    <a:pt x="47" y="34"/>
                    <a:pt x="47" y="34"/>
                    <a:pt x="47" y="34"/>
                  </a:cubicBezTo>
                  <a:cubicBezTo>
                    <a:pt x="47" y="35"/>
                    <a:pt x="46" y="36"/>
                    <a:pt x="46" y="37"/>
                  </a:cubicBezTo>
                  <a:cubicBezTo>
                    <a:pt x="47" y="39"/>
                    <a:pt x="48" y="40"/>
                    <a:pt x="49" y="42"/>
                  </a:cubicBezTo>
                  <a:cubicBezTo>
                    <a:pt x="50" y="42"/>
                    <a:pt x="50" y="42"/>
                    <a:pt x="50" y="43"/>
                  </a:cubicBezTo>
                  <a:cubicBezTo>
                    <a:pt x="50" y="43"/>
                    <a:pt x="50" y="43"/>
                    <a:pt x="49" y="44"/>
                  </a:cubicBezTo>
                  <a:cubicBezTo>
                    <a:pt x="49" y="45"/>
                    <a:pt x="44" y="50"/>
                    <a:pt x="43" y="50"/>
                  </a:cubicBezTo>
                  <a:cubicBezTo>
                    <a:pt x="42" y="50"/>
                    <a:pt x="42" y="50"/>
                    <a:pt x="42" y="50"/>
                  </a:cubicBezTo>
                  <a:cubicBezTo>
                    <a:pt x="37" y="46"/>
                    <a:pt x="37" y="46"/>
                    <a:pt x="37" y="46"/>
                  </a:cubicBezTo>
                  <a:cubicBezTo>
                    <a:pt x="36" y="46"/>
                    <a:pt x="35" y="47"/>
                    <a:pt x="33" y="47"/>
                  </a:cubicBezTo>
                  <a:cubicBezTo>
                    <a:pt x="33" y="49"/>
                    <a:pt x="33" y="52"/>
                    <a:pt x="32" y="54"/>
                  </a:cubicBezTo>
                  <a:cubicBezTo>
                    <a:pt x="32" y="54"/>
                    <a:pt x="32" y="55"/>
                    <a:pt x="31" y="55"/>
                  </a:cubicBezTo>
                  <a:cubicBezTo>
                    <a:pt x="23" y="55"/>
                    <a:pt x="23" y="55"/>
                    <a:pt x="23" y="55"/>
                  </a:cubicBezTo>
                  <a:cubicBezTo>
                    <a:pt x="23" y="55"/>
                    <a:pt x="22" y="54"/>
                    <a:pt x="22" y="54"/>
                  </a:cubicBezTo>
                  <a:cubicBezTo>
                    <a:pt x="21" y="47"/>
                    <a:pt x="21" y="47"/>
                    <a:pt x="21" y="47"/>
                  </a:cubicBezTo>
                  <a:cubicBezTo>
                    <a:pt x="20" y="47"/>
                    <a:pt x="19" y="46"/>
                    <a:pt x="18" y="46"/>
                  </a:cubicBezTo>
                  <a:cubicBezTo>
                    <a:pt x="13" y="50"/>
                    <a:pt x="13" y="50"/>
                    <a:pt x="13" y="50"/>
                  </a:cubicBezTo>
                  <a:cubicBezTo>
                    <a:pt x="12" y="50"/>
                    <a:pt x="12" y="50"/>
                    <a:pt x="12" y="50"/>
                  </a:cubicBezTo>
                  <a:cubicBezTo>
                    <a:pt x="11" y="50"/>
                    <a:pt x="11" y="50"/>
                    <a:pt x="11" y="50"/>
                  </a:cubicBezTo>
                  <a:cubicBezTo>
                    <a:pt x="9" y="48"/>
                    <a:pt x="7" y="46"/>
                    <a:pt x="5" y="44"/>
                  </a:cubicBezTo>
                  <a:cubicBezTo>
                    <a:pt x="5" y="43"/>
                    <a:pt x="5" y="43"/>
                    <a:pt x="5" y="43"/>
                  </a:cubicBezTo>
                  <a:cubicBezTo>
                    <a:pt x="5" y="42"/>
                    <a:pt x="5" y="42"/>
                    <a:pt x="5" y="42"/>
                  </a:cubicBezTo>
                  <a:cubicBezTo>
                    <a:pt x="6" y="40"/>
                    <a:pt x="8" y="39"/>
                    <a:pt x="9" y="37"/>
                  </a:cubicBezTo>
                  <a:cubicBezTo>
                    <a:pt x="8" y="36"/>
                    <a:pt x="8" y="35"/>
                    <a:pt x="7" y="33"/>
                  </a:cubicBezTo>
                  <a:cubicBezTo>
                    <a:pt x="1" y="33"/>
                    <a:pt x="1" y="33"/>
                    <a:pt x="1" y="33"/>
                  </a:cubicBezTo>
                  <a:cubicBezTo>
                    <a:pt x="0" y="32"/>
                    <a:pt x="0" y="32"/>
                    <a:pt x="0" y="31"/>
                  </a:cubicBezTo>
                  <a:cubicBezTo>
                    <a:pt x="0" y="23"/>
                    <a:pt x="0" y="23"/>
                    <a:pt x="0" y="23"/>
                  </a:cubicBezTo>
                  <a:cubicBezTo>
                    <a:pt x="0" y="23"/>
                    <a:pt x="0" y="22"/>
                    <a:pt x="1" y="22"/>
                  </a:cubicBezTo>
                  <a:cubicBezTo>
                    <a:pt x="7" y="21"/>
                    <a:pt x="7" y="21"/>
                    <a:pt x="7" y="21"/>
                  </a:cubicBezTo>
                  <a:cubicBezTo>
                    <a:pt x="8" y="20"/>
                    <a:pt x="8" y="19"/>
                    <a:pt x="9" y="18"/>
                  </a:cubicBezTo>
                  <a:cubicBezTo>
                    <a:pt x="8" y="16"/>
                    <a:pt x="6" y="14"/>
                    <a:pt x="5" y="13"/>
                  </a:cubicBezTo>
                  <a:cubicBezTo>
                    <a:pt x="5" y="13"/>
                    <a:pt x="5" y="12"/>
                    <a:pt x="5" y="12"/>
                  </a:cubicBezTo>
                  <a:cubicBezTo>
                    <a:pt x="5" y="12"/>
                    <a:pt x="5" y="11"/>
                    <a:pt x="5" y="11"/>
                  </a:cubicBezTo>
                  <a:cubicBezTo>
                    <a:pt x="6" y="10"/>
                    <a:pt x="11" y="5"/>
                    <a:pt x="12" y="5"/>
                  </a:cubicBezTo>
                  <a:cubicBezTo>
                    <a:pt x="12" y="5"/>
                    <a:pt x="12" y="5"/>
                    <a:pt x="13" y="5"/>
                  </a:cubicBezTo>
                  <a:cubicBezTo>
                    <a:pt x="18" y="9"/>
                    <a:pt x="18" y="9"/>
                    <a:pt x="18" y="9"/>
                  </a:cubicBezTo>
                  <a:cubicBezTo>
                    <a:pt x="19" y="8"/>
                    <a:pt x="20" y="8"/>
                    <a:pt x="21" y="8"/>
                  </a:cubicBezTo>
                  <a:cubicBezTo>
                    <a:pt x="21" y="5"/>
                    <a:pt x="21" y="3"/>
                    <a:pt x="22" y="1"/>
                  </a:cubicBezTo>
                  <a:cubicBezTo>
                    <a:pt x="22" y="0"/>
                    <a:pt x="23" y="0"/>
                    <a:pt x="23" y="0"/>
                  </a:cubicBezTo>
                  <a:cubicBezTo>
                    <a:pt x="31" y="0"/>
                    <a:pt x="31" y="0"/>
                    <a:pt x="31" y="0"/>
                  </a:cubicBezTo>
                  <a:cubicBezTo>
                    <a:pt x="32" y="0"/>
                    <a:pt x="32" y="0"/>
                    <a:pt x="32" y="1"/>
                  </a:cubicBezTo>
                  <a:cubicBezTo>
                    <a:pt x="33" y="8"/>
                    <a:pt x="33" y="8"/>
                    <a:pt x="33" y="8"/>
                  </a:cubicBezTo>
                  <a:cubicBezTo>
                    <a:pt x="35" y="8"/>
                    <a:pt x="36" y="8"/>
                    <a:pt x="37" y="9"/>
                  </a:cubicBezTo>
                  <a:cubicBezTo>
                    <a:pt x="42" y="5"/>
                    <a:pt x="42" y="5"/>
                    <a:pt x="42" y="5"/>
                  </a:cubicBezTo>
                  <a:cubicBezTo>
                    <a:pt x="42" y="5"/>
                    <a:pt x="42" y="5"/>
                    <a:pt x="43" y="5"/>
                  </a:cubicBezTo>
                  <a:cubicBezTo>
                    <a:pt x="43" y="5"/>
                    <a:pt x="43" y="5"/>
                    <a:pt x="43" y="5"/>
                  </a:cubicBezTo>
                  <a:cubicBezTo>
                    <a:pt x="45" y="7"/>
                    <a:pt x="48" y="9"/>
                    <a:pt x="49" y="11"/>
                  </a:cubicBezTo>
                  <a:cubicBezTo>
                    <a:pt x="50" y="11"/>
                    <a:pt x="50" y="12"/>
                    <a:pt x="50" y="12"/>
                  </a:cubicBezTo>
                  <a:cubicBezTo>
                    <a:pt x="50" y="12"/>
                    <a:pt x="49" y="13"/>
                    <a:pt x="49" y="13"/>
                  </a:cubicBezTo>
                  <a:cubicBezTo>
                    <a:pt x="48" y="14"/>
                    <a:pt x="47" y="16"/>
                    <a:pt x="46" y="18"/>
                  </a:cubicBezTo>
                  <a:cubicBezTo>
                    <a:pt x="46" y="19"/>
                    <a:pt x="47" y="20"/>
                    <a:pt x="47" y="21"/>
                  </a:cubicBezTo>
                  <a:cubicBezTo>
                    <a:pt x="54" y="22"/>
                    <a:pt x="54" y="22"/>
                    <a:pt x="54" y="22"/>
                  </a:cubicBezTo>
                  <a:cubicBezTo>
                    <a:pt x="54" y="22"/>
                    <a:pt x="55" y="23"/>
                    <a:pt x="55" y="23"/>
                  </a:cubicBezTo>
                  <a:lnTo>
                    <a:pt x="55" y="31"/>
                  </a:lnTo>
                  <a:close/>
                  <a:moveTo>
                    <a:pt x="27" y="18"/>
                  </a:moveTo>
                  <a:cubicBezTo>
                    <a:pt x="22" y="18"/>
                    <a:pt x="18" y="22"/>
                    <a:pt x="18" y="27"/>
                  </a:cubicBezTo>
                  <a:cubicBezTo>
                    <a:pt x="18" y="32"/>
                    <a:pt x="22" y="36"/>
                    <a:pt x="27" y="36"/>
                  </a:cubicBezTo>
                  <a:cubicBezTo>
                    <a:pt x="32" y="36"/>
                    <a:pt x="36" y="32"/>
                    <a:pt x="36" y="27"/>
                  </a:cubicBezTo>
                  <a:cubicBezTo>
                    <a:pt x="36" y="22"/>
                    <a:pt x="32" y="18"/>
                    <a:pt x="27" y="18"/>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8" name="Group 72"/>
          <p:cNvGrpSpPr/>
          <p:nvPr/>
        </p:nvGrpSpPr>
        <p:grpSpPr>
          <a:xfrm>
            <a:off x="2786730" y="5324814"/>
            <a:ext cx="558911" cy="745215"/>
            <a:chOff x="2786729" y="3449350"/>
            <a:chExt cx="558911" cy="558911"/>
          </a:xfrm>
        </p:grpSpPr>
        <p:sp>
          <p:nvSpPr>
            <p:cNvPr id="98" name="Teardrop 97"/>
            <p:cNvSpPr/>
            <p:nvPr/>
          </p:nvSpPr>
          <p:spPr>
            <a:xfrm rot="18900000">
              <a:off x="2786729" y="3449350"/>
              <a:ext cx="558911" cy="558911"/>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105"/>
            <p:cNvSpPr>
              <a:spLocks noEditPoints="1"/>
            </p:cNvSpPr>
            <p:nvPr/>
          </p:nvSpPr>
          <p:spPr bwMode="auto">
            <a:xfrm>
              <a:off x="2965282" y="3615692"/>
              <a:ext cx="224150" cy="220902"/>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schemeClr val="accent3">
                    <a:lumMod val="50000"/>
                  </a:schemeClr>
                </a:solidFill>
              </a:endParaRPr>
            </a:p>
          </p:txBody>
        </p:sp>
      </p:grpSp>
      <p:pic>
        <p:nvPicPr>
          <p:cNvPr id="76" name="Afbeelding 75"/>
          <p:cNvPicPr>
            <a:picLocks noChangeAspect="1"/>
          </p:cNvPicPr>
          <p:nvPr/>
        </p:nvPicPr>
        <p:blipFill>
          <a:blip r:embed="rId3"/>
          <a:stretch>
            <a:fillRect/>
          </a:stretch>
        </p:blipFill>
        <p:spPr>
          <a:xfrm>
            <a:off x="3586788" y="404664"/>
            <a:ext cx="5557212" cy="1020268"/>
          </a:xfrm>
          <a:prstGeom prst="rect">
            <a:avLst/>
          </a:prstGeom>
        </p:spPr>
      </p:pic>
      <p:sp>
        <p:nvSpPr>
          <p:cNvPr id="77" name="Tekstvak 76"/>
          <p:cNvSpPr txBox="1"/>
          <p:nvPr/>
        </p:nvSpPr>
        <p:spPr>
          <a:xfrm>
            <a:off x="4723496" y="561165"/>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Re-integratietraject</a:t>
            </a:r>
          </a:p>
        </p:txBody>
      </p:sp>
      <p:sp>
        <p:nvSpPr>
          <p:cNvPr id="73" name="Freeform 113"/>
          <p:cNvSpPr>
            <a:spLocks noEditPoints="1"/>
          </p:cNvSpPr>
          <p:nvPr/>
        </p:nvSpPr>
        <p:spPr bwMode="auto">
          <a:xfrm>
            <a:off x="4433706" y="2877908"/>
            <a:ext cx="250777" cy="256307"/>
          </a:xfrm>
          <a:custGeom>
            <a:avLst/>
            <a:gdLst/>
            <a:ahLst/>
            <a:cxnLst>
              <a:cxn ang="0">
                <a:pos x="82" y="49"/>
              </a:cxn>
              <a:cxn ang="0">
                <a:pos x="74" y="57"/>
              </a:cxn>
              <a:cxn ang="0">
                <a:pos x="7" y="57"/>
              </a:cxn>
              <a:cxn ang="0">
                <a:pos x="0" y="49"/>
              </a:cxn>
              <a:cxn ang="0">
                <a:pos x="0" y="6"/>
              </a:cxn>
              <a:cxn ang="0">
                <a:pos x="10" y="6"/>
              </a:cxn>
              <a:cxn ang="0">
                <a:pos x="10" y="0"/>
              </a:cxn>
              <a:cxn ang="0">
                <a:pos x="82" y="0"/>
              </a:cxn>
              <a:cxn ang="0">
                <a:pos x="82" y="49"/>
              </a:cxn>
              <a:cxn ang="0">
                <a:pos x="10" y="11"/>
              </a:cxn>
              <a:cxn ang="0">
                <a:pos x="5" y="11"/>
              </a:cxn>
              <a:cxn ang="0">
                <a:pos x="5" y="49"/>
              </a:cxn>
              <a:cxn ang="0">
                <a:pos x="7" y="52"/>
              </a:cxn>
              <a:cxn ang="0">
                <a:pos x="10" y="49"/>
              </a:cxn>
              <a:cxn ang="0">
                <a:pos x="10" y="11"/>
              </a:cxn>
              <a:cxn ang="0">
                <a:pos x="77" y="6"/>
              </a:cxn>
              <a:cxn ang="0">
                <a:pos x="15" y="6"/>
              </a:cxn>
              <a:cxn ang="0">
                <a:pos x="15" y="49"/>
              </a:cxn>
              <a:cxn ang="0">
                <a:pos x="15" y="52"/>
              </a:cxn>
              <a:cxn ang="0">
                <a:pos x="74" y="52"/>
              </a:cxn>
              <a:cxn ang="0">
                <a:pos x="77" y="49"/>
              </a:cxn>
              <a:cxn ang="0">
                <a:pos x="77" y="6"/>
              </a:cxn>
              <a:cxn ang="0">
                <a:pos x="46" y="36"/>
              </a:cxn>
              <a:cxn ang="0">
                <a:pos x="20" y="36"/>
              </a:cxn>
              <a:cxn ang="0">
                <a:pos x="20" y="11"/>
              </a:cxn>
              <a:cxn ang="0">
                <a:pos x="46" y="11"/>
              </a:cxn>
              <a:cxn ang="0">
                <a:pos x="46" y="36"/>
              </a:cxn>
              <a:cxn ang="0">
                <a:pos x="46" y="47"/>
              </a:cxn>
              <a:cxn ang="0">
                <a:pos x="20" y="47"/>
              </a:cxn>
              <a:cxn ang="0">
                <a:pos x="20" y="42"/>
              </a:cxn>
              <a:cxn ang="0">
                <a:pos x="46" y="42"/>
              </a:cxn>
              <a:cxn ang="0">
                <a:pos x="46" y="47"/>
              </a:cxn>
              <a:cxn ang="0">
                <a:pos x="25" y="16"/>
              </a:cxn>
              <a:cxn ang="0">
                <a:pos x="25" y="31"/>
              </a:cxn>
              <a:cxn ang="0">
                <a:pos x="41" y="31"/>
              </a:cxn>
              <a:cxn ang="0">
                <a:pos x="41" y="16"/>
              </a:cxn>
              <a:cxn ang="0">
                <a:pos x="25" y="16"/>
              </a:cxn>
              <a:cxn ang="0">
                <a:pos x="72" y="16"/>
              </a:cxn>
              <a:cxn ang="0">
                <a:pos x="51" y="16"/>
              </a:cxn>
              <a:cxn ang="0">
                <a:pos x="51" y="11"/>
              </a:cxn>
              <a:cxn ang="0">
                <a:pos x="72" y="11"/>
              </a:cxn>
              <a:cxn ang="0">
                <a:pos x="72" y="16"/>
              </a:cxn>
              <a:cxn ang="0">
                <a:pos x="72" y="26"/>
              </a:cxn>
              <a:cxn ang="0">
                <a:pos x="51" y="26"/>
              </a:cxn>
              <a:cxn ang="0">
                <a:pos x="51" y="21"/>
              </a:cxn>
              <a:cxn ang="0">
                <a:pos x="72" y="21"/>
              </a:cxn>
              <a:cxn ang="0">
                <a:pos x="72" y="26"/>
              </a:cxn>
              <a:cxn ang="0">
                <a:pos x="72" y="36"/>
              </a:cxn>
              <a:cxn ang="0">
                <a:pos x="51" y="36"/>
              </a:cxn>
              <a:cxn ang="0">
                <a:pos x="51" y="31"/>
              </a:cxn>
              <a:cxn ang="0">
                <a:pos x="72" y="31"/>
              </a:cxn>
              <a:cxn ang="0">
                <a:pos x="72" y="36"/>
              </a:cxn>
              <a:cxn ang="0">
                <a:pos x="72" y="47"/>
              </a:cxn>
              <a:cxn ang="0">
                <a:pos x="51" y="47"/>
              </a:cxn>
              <a:cxn ang="0">
                <a:pos x="51" y="42"/>
              </a:cxn>
              <a:cxn ang="0">
                <a:pos x="72" y="42"/>
              </a:cxn>
              <a:cxn ang="0">
                <a:pos x="72" y="47"/>
              </a:cxn>
            </a:cxnLst>
            <a:rect l="0" t="0" r="r" b="b"/>
            <a:pathLst>
              <a:path w="82" h="57">
                <a:moveTo>
                  <a:pt x="82" y="49"/>
                </a:moveTo>
                <a:cubicBezTo>
                  <a:pt x="82" y="54"/>
                  <a:pt x="79" y="57"/>
                  <a:pt x="74" y="57"/>
                </a:cubicBezTo>
                <a:cubicBezTo>
                  <a:pt x="7" y="57"/>
                  <a:pt x="7" y="57"/>
                  <a:pt x="7" y="57"/>
                </a:cubicBezTo>
                <a:cubicBezTo>
                  <a:pt x="3" y="57"/>
                  <a:pt x="0" y="54"/>
                  <a:pt x="0" y="49"/>
                </a:cubicBezTo>
                <a:cubicBezTo>
                  <a:pt x="0" y="6"/>
                  <a:pt x="0" y="6"/>
                  <a:pt x="0" y="6"/>
                </a:cubicBezTo>
                <a:cubicBezTo>
                  <a:pt x="10" y="6"/>
                  <a:pt x="10" y="6"/>
                  <a:pt x="10" y="6"/>
                </a:cubicBezTo>
                <a:cubicBezTo>
                  <a:pt x="10" y="0"/>
                  <a:pt x="10" y="0"/>
                  <a:pt x="10" y="0"/>
                </a:cubicBezTo>
                <a:cubicBezTo>
                  <a:pt x="82" y="0"/>
                  <a:pt x="82" y="0"/>
                  <a:pt x="82" y="0"/>
                </a:cubicBezTo>
                <a:lnTo>
                  <a:pt x="82" y="49"/>
                </a:lnTo>
                <a:close/>
                <a:moveTo>
                  <a:pt x="10" y="11"/>
                </a:moveTo>
                <a:cubicBezTo>
                  <a:pt x="5" y="11"/>
                  <a:pt x="5" y="11"/>
                  <a:pt x="5" y="11"/>
                </a:cubicBezTo>
                <a:cubicBezTo>
                  <a:pt x="5" y="49"/>
                  <a:pt x="5" y="49"/>
                  <a:pt x="5" y="49"/>
                </a:cubicBezTo>
                <a:cubicBezTo>
                  <a:pt x="5" y="51"/>
                  <a:pt x="6" y="52"/>
                  <a:pt x="7" y="52"/>
                </a:cubicBezTo>
                <a:cubicBezTo>
                  <a:pt x="9" y="52"/>
                  <a:pt x="10" y="51"/>
                  <a:pt x="10" y="49"/>
                </a:cubicBezTo>
                <a:lnTo>
                  <a:pt x="10" y="11"/>
                </a:lnTo>
                <a:close/>
                <a:moveTo>
                  <a:pt x="77" y="6"/>
                </a:moveTo>
                <a:cubicBezTo>
                  <a:pt x="15" y="6"/>
                  <a:pt x="15" y="6"/>
                  <a:pt x="15" y="6"/>
                </a:cubicBezTo>
                <a:cubicBezTo>
                  <a:pt x="15" y="49"/>
                  <a:pt x="15" y="49"/>
                  <a:pt x="15" y="49"/>
                </a:cubicBezTo>
                <a:cubicBezTo>
                  <a:pt x="15" y="50"/>
                  <a:pt x="15" y="51"/>
                  <a:pt x="15" y="52"/>
                </a:cubicBezTo>
                <a:cubicBezTo>
                  <a:pt x="74" y="52"/>
                  <a:pt x="74" y="52"/>
                  <a:pt x="74" y="52"/>
                </a:cubicBezTo>
                <a:cubicBezTo>
                  <a:pt x="76" y="52"/>
                  <a:pt x="77" y="51"/>
                  <a:pt x="77" y="49"/>
                </a:cubicBezTo>
                <a:lnTo>
                  <a:pt x="77" y="6"/>
                </a:lnTo>
                <a:close/>
                <a:moveTo>
                  <a:pt x="46" y="36"/>
                </a:moveTo>
                <a:cubicBezTo>
                  <a:pt x="20" y="36"/>
                  <a:pt x="20" y="36"/>
                  <a:pt x="20" y="36"/>
                </a:cubicBezTo>
                <a:cubicBezTo>
                  <a:pt x="20" y="11"/>
                  <a:pt x="20" y="11"/>
                  <a:pt x="20" y="11"/>
                </a:cubicBezTo>
                <a:cubicBezTo>
                  <a:pt x="46" y="11"/>
                  <a:pt x="46" y="11"/>
                  <a:pt x="46" y="11"/>
                </a:cubicBezTo>
                <a:lnTo>
                  <a:pt x="46" y="36"/>
                </a:lnTo>
                <a:close/>
                <a:moveTo>
                  <a:pt x="46" y="47"/>
                </a:moveTo>
                <a:cubicBezTo>
                  <a:pt x="20" y="47"/>
                  <a:pt x="20" y="47"/>
                  <a:pt x="20" y="47"/>
                </a:cubicBezTo>
                <a:cubicBezTo>
                  <a:pt x="20" y="42"/>
                  <a:pt x="20" y="42"/>
                  <a:pt x="20" y="42"/>
                </a:cubicBezTo>
                <a:cubicBezTo>
                  <a:pt x="46" y="42"/>
                  <a:pt x="46" y="42"/>
                  <a:pt x="46" y="42"/>
                </a:cubicBezTo>
                <a:lnTo>
                  <a:pt x="46" y="47"/>
                </a:lnTo>
                <a:close/>
                <a:moveTo>
                  <a:pt x="25" y="16"/>
                </a:moveTo>
                <a:cubicBezTo>
                  <a:pt x="25" y="31"/>
                  <a:pt x="25" y="31"/>
                  <a:pt x="25" y="31"/>
                </a:cubicBezTo>
                <a:cubicBezTo>
                  <a:pt x="41" y="31"/>
                  <a:pt x="41" y="31"/>
                  <a:pt x="41" y="31"/>
                </a:cubicBezTo>
                <a:cubicBezTo>
                  <a:pt x="41" y="16"/>
                  <a:pt x="41" y="16"/>
                  <a:pt x="41" y="16"/>
                </a:cubicBezTo>
                <a:lnTo>
                  <a:pt x="25" y="16"/>
                </a:lnTo>
                <a:close/>
                <a:moveTo>
                  <a:pt x="72" y="16"/>
                </a:moveTo>
                <a:cubicBezTo>
                  <a:pt x="51" y="16"/>
                  <a:pt x="51" y="16"/>
                  <a:pt x="51" y="16"/>
                </a:cubicBezTo>
                <a:cubicBezTo>
                  <a:pt x="51" y="11"/>
                  <a:pt x="51" y="11"/>
                  <a:pt x="51" y="11"/>
                </a:cubicBezTo>
                <a:cubicBezTo>
                  <a:pt x="72" y="11"/>
                  <a:pt x="72" y="11"/>
                  <a:pt x="72" y="11"/>
                </a:cubicBezTo>
                <a:lnTo>
                  <a:pt x="72" y="16"/>
                </a:lnTo>
                <a:close/>
                <a:moveTo>
                  <a:pt x="72" y="26"/>
                </a:moveTo>
                <a:cubicBezTo>
                  <a:pt x="51" y="26"/>
                  <a:pt x="51" y="26"/>
                  <a:pt x="51" y="26"/>
                </a:cubicBezTo>
                <a:cubicBezTo>
                  <a:pt x="51" y="21"/>
                  <a:pt x="51" y="21"/>
                  <a:pt x="51" y="21"/>
                </a:cubicBezTo>
                <a:cubicBezTo>
                  <a:pt x="72" y="21"/>
                  <a:pt x="72" y="21"/>
                  <a:pt x="72" y="21"/>
                </a:cubicBezTo>
                <a:lnTo>
                  <a:pt x="72" y="26"/>
                </a:lnTo>
                <a:close/>
                <a:moveTo>
                  <a:pt x="72" y="36"/>
                </a:moveTo>
                <a:cubicBezTo>
                  <a:pt x="51" y="36"/>
                  <a:pt x="51" y="36"/>
                  <a:pt x="51" y="36"/>
                </a:cubicBezTo>
                <a:cubicBezTo>
                  <a:pt x="51" y="31"/>
                  <a:pt x="51" y="31"/>
                  <a:pt x="51" y="31"/>
                </a:cubicBezTo>
                <a:cubicBezTo>
                  <a:pt x="72" y="31"/>
                  <a:pt x="72" y="31"/>
                  <a:pt x="72" y="31"/>
                </a:cubicBezTo>
                <a:lnTo>
                  <a:pt x="72" y="36"/>
                </a:lnTo>
                <a:close/>
                <a:moveTo>
                  <a:pt x="72" y="47"/>
                </a:moveTo>
                <a:cubicBezTo>
                  <a:pt x="51" y="47"/>
                  <a:pt x="51" y="47"/>
                  <a:pt x="51" y="47"/>
                </a:cubicBezTo>
                <a:cubicBezTo>
                  <a:pt x="51" y="42"/>
                  <a:pt x="51" y="42"/>
                  <a:pt x="51" y="42"/>
                </a:cubicBezTo>
                <a:cubicBezTo>
                  <a:pt x="72" y="42"/>
                  <a:pt x="72" y="42"/>
                  <a:pt x="72" y="42"/>
                </a:cubicBezTo>
                <a:lnTo>
                  <a:pt x="72" y="47"/>
                </a:ln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pic>
        <p:nvPicPr>
          <p:cNvPr id="49" name="Picture 2" descr="Afbeeldingsresultaat voor samen">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873" y="249960"/>
            <a:ext cx="1152128" cy="115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167409"/>
      </p:ext>
    </p:extLst>
  </p:cSld>
  <p:clrMapOvr>
    <a:masterClrMapping/>
  </p:clrMapOvr>
  <mc:AlternateContent xmlns:mc="http://schemas.openxmlformats.org/markup-compatibility/2006" xmlns:p14="http://schemas.microsoft.com/office/powerpoint/2010/main">
    <mc:Choice Requires="p14">
      <p:transition p14:dur="0" advTm="5000"/>
    </mc:Choice>
    <mc:Fallback xmlns="">
      <p:transition advTm="5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p:cNvSpPr>
            <a:spLocks noGrp="1"/>
          </p:cNvSpPr>
          <p:nvPr>
            <p:ph idx="1"/>
          </p:nvPr>
        </p:nvSpPr>
        <p:spPr>
          <a:xfrm>
            <a:off x="539552" y="1340768"/>
            <a:ext cx="8147248" cy="5328592"/>
          </a:xfrm>
        </p:spPr>
        <p:txBody>
          <a:bodyPr>
            <a:normAutofit fontScale="85000" lnSpcReduction="20000"/>
          </a:bodyPr>
          <a:lstStyle/>
          <a:p>
            <a:pPr marL="0" indent="0">
              <a:buNone/>
            </a:pPr>
            <a:r>
              <a:rPr lang="nl-BE" sz="2400" b="1" dirty="0" smtClean="0">
                <a:solidFill>
                  <a:schemeClr val="tx2"/>
                </a:solidFill>
              </a:rPr>
              <a:t>Opstart re-integratietraject </a:t>
            </a:r>
          </a:p>
          <a:p>
            <a:pPr lvl="1">
              <a:buFont typeface="Wingdings" panose="05000000000000000000" pitchFamily="2" charset="2"/>
              <a:buChar char="Ø"/>
            </a:pPr>
            <a:r>
              <a:rPr lang="nl-BE" sz="2000" dirty="0" smtClean="0"/>
              <a:t>Adviserend </a:t>
            </a:r>
            <a:r>
              <a:rPr lang="nl-BE" sz="2000" dirty="0"/>
              <a:t>arts ziekenfonds </a:t>
            </a:r>
            <a:r>
              <a:rPr lang="nl-BE" sz="2000" i="1" dirty="0"/>
              <a:t>na 2 maanden </a:t>
            </a:r>
            <a:r>
              <a:rPr lang="nl-BE" sz="2000" dirty="0"/>
              <a:t>(vragenlijst</a:t>
            </a:r>
            <a:r>
              <a:rPr lang="nl-BE" sz="2000" dirty="0" smtClean="0"/>
              <a:t>):</a:t>
            </a:r>
          </a:p>
          <a:p>
            <a:pPr lvl="2"/>
            <a:r>
              <a:rPr lang="nl-BE" sz="2000" dirty="0" smtClean="0"/>
              <a:t>Indien </a:t>
            </a:r>
            <a:r>
              <a:rPr lang="nl-BE" sz="2000" dirty="0"/>
              <a:t>WN: traject bij </a:t>
            </a:r>
            <a:r>
              <a:rPr lang="nl-BE" sz="2000" dirty="0" smtClean="0"/>
              <a:t>PA-AG </a:t>
            </a:r>
            <a:endParaRPr lang="nl-BE" sz="2000" dirty="0"/>
          </a:p>
          <a:p>
            <a:pPr lvl="2"/>
            <a:r>
              <a:rPr lang="nl-BE" sz="2000" dirty="0"/>
              <a:t>Indien geen WN: traject bij adviserend arts </a:t>
            </a:r>
            <a:endParaRPr lang="nl-BE" sz="2000" dirty="0" smtClean="0"/>
          </a:p>
          <a:p>
            <a:pPr marL="1371600" lvl="3" indent="0">
              <a:buNone/>
            </a:pPr>
            <a:r>
              <a:rPr lang="nl-BE" sz="1900" dirty="0" smtClean="0"/>
              <a:t>= </a:t>
            </a:r>
            <a:r>
              <a:rPr lang="nl-BE" sz="1900" i="1" dirty="0"/>
              <a:t>traject gericht op sociaalprofessionele re-integratie </a:t>
            </a:r>
            <a:endParaRPr lang="nl-BE" sz="1900" i="1" dirty="0" smtClean="0"/>
          </a:p>
          <a:p>
            <a:pPr lvl="2"/>
            <a:r>
              <a:rPr lang="nl-BE" sz="2000" dirty="0" smtClean="0"/>
              <a:t>Na afloop re-integratietraject WN: traject sociaalprof. re-integratie mogelijk</a:t>
            </a:r>
          </a:p>
          <a:p>
            <a:pPr marL="914400" lvl="2" indent="0">
              <a:buNone/>
            </a:pPr>
            <a:r>
              <a:rPr lang="nl-BE" sz="2200" dirty="0" smtClean="0">
                <a:solidFill>
                  <a:schemeClr val="tx2"/>
                </a:solidFill>
              </a:rPr>
              <a:t>=&gt; KB </a:t>
            </a:r>
            <a:r>
              <a:rPr lang="nl-BE" sz="2200" dirty="0">
                <a:solidFill>
                  <a:schemeClr val="tx2"/>
                </a:solidFill>
              </a:rPr>
              <a:t>8 november 2016 </a:t>
            </a:r>
          </a:p>
          <a:p>
            <a:pPr marL="914400" lvl="2" indent="0">
              <a:buNone/>
            </a:pPr>
            <a:endParaRPr lang="nl-BE" sz="1600" dirty="0"/>
          </a:p>
          <a:p>
            <a:pPr lvl="1">
              <a:buFont typeface="Wingdings" panose="05000000000000000000" pitchFamily="2" charset="2"/>
              <a:buChar char="Ø"/>
            </a:pPr>
            <a:r>
              <a:rPr lang="nl-BE" sz="2000" dirty="0" smtClean="0"/>
              <a:t>Werknemer/BA </a:t>
            </a:r>
            <a:r>
              <a:rPr lang="nl-BE" sz="2000" i="1" dirty="0" smtClean="0"/>
              <a:t>ongeacht duur arbeidsongeschiktheid </a:t>
            </a:r>
          </a:p>
          <a:p>
            <a:pPr lvl="1">
              <a:buFont typeface="Wingdings" panose="05000000000000000000" pitchFamily="2" charset="2"/>
              <a:buChar char="Ø"/>
            </a:pPr>
            <a:r>
              <a:rPr lang="nl-BE" sz="2000" dirty="0" smtClean="0"/>
              <a:t>Werkgever </a:t>
            </a:r>
            <a:r>
              <a:rPr lang="nl-BE" sz="2000" i="1" dirty="0" smtClean="0"/>
              <a:t>ten vroegste na 4 maanden arbeidsongeschiktheid</a:t>
            </a:r>
          </a:p>
          <a:p>
            <a:pPr lvl="2"/>
            <a:r>
              <a:rPr lang="nl-BE" sz="1600" i="1" dirty="0" smtClean="0"/>
              <a:t>vanaf 1/1/2017: WN arbeidsongeschikt sinds 1/1/2016</a:t>
            </a:r>
          </a:p>
          <a:p>
            <a:pPr lvl="2"/>
            <a:r>
              <a:rPr lang="nl-BE" sz="1600" i="1" dirty="0" smtClean="0"/>
              <a:t>vanaf 1/1/2018: WN arbeidsongeschikt sinds vóór 1/1/2016</a:t>
            </a:r>
          </a:p>
          <a:p>
            <a:pPr marL="0" lvl="1" indent="0">
              <a:buNone/>
            </a:pPr>
            <a:r>
              <a:rPr lang="nl-BE" sz="2000" dirty="0" smtClean="0">
                <a:solidFill>
                  <a:srgbClr val="00B050"/>
                </a:solidFill>
              </a:rPr>
              <a:t>	</a:t>
            </a:r>
            <a:r>
              <a:rPr lang="nl-BE" sz="2200" dirty="0" smtClean="0">
                <a:solidFill>
                  <a:schemeClr val="tx2"/>
                </a:solidFill>
              </a:rPr>
              <a:t>=&gt; KB </a:t>
            </a:r>
            <a:r>
              <a:rPr lang="nl-BE" sz="2200" dirty="0">
                <a:solidFill>
                  <a:schemeClr val="tx2"/>
                </a:solidFill>
              </a:rPr>
              <a:t>28 oktober 2016 </a:t>
            </a:r>
            <a:r>
              <a:rPr lang="nl-BE" sz="2200" dirty="0" smtClean="0">
                <a:solidFill>
                  <a:schemeClr val="tx2"/>
                </a:solidFill>
              </a:rPr>
              <a:t>(nu CODEX Welzijn op het Werk, </a:t>
            </a:r>
            <a:r>
              <a:rPr lang="nl-BE" sz="2200" dirty="0">
                <a:solidFill>
                  <a:schemeClr val="tx2"/>
                </a:solidFill>
              </a:rPr>
              <a:t>boek </a:t>
            </a:r>
            <a:r>
              <a:rPr lang="nl-BE" sz="2200" dirty="0" smtClean="0">
                <a:solidFill>
                  <a:schemeClr val="tx2"/>
                </a:solidFill>
              </a:rPr>
              <a:t>I.4)</a:t>
            </a:r>
            <a:endParaRPr lang="nl-BE" sz="2200" dirty="0">
              <a:solidFill>
                <a:schemeClr val="tx2"/>
              </a:solidFill>
            </a:endParaRPr>
          </a:p>
          <a:p>
            <a:pPr marL="0" indent="0">
              <a:buNone/>
            </a:pPr>
            <a:endParaRPr lang="nl-BE" sz="2400" i="1" dirty="0" smtClean="0"/>
          </a:p>
          <a:p>
            <a:pPr marL="0" indent="0">
              <a:buNone/>
            </a:pPr>
            <a:r>
              <a:rPr lang="nl-BE" sz="2400" b="1" dirty="0" smtClean="0">
                <a:solidFill>
                  <a:schemeClr val="tx2"/>
                </a:solidFill>
              </a:rPr>
              <a:t>DOEL re-integratietraject </a:t>
            </a:r>
            <a:r>
              <a:rPr lang="nl-BE" sz="2400" dirty="0" smtClean="0"/>
              <a:t>= re-integratie WN via aangepast/ander werk</a:t>
            </a:r>
          </a:p>
          <a:p>
            <a:pPr marL="0" indent="0">
              <a:buNone/>
            </a:pPr>
            <a:r>
              <a:rPr lang="nl-BE" sz="2400" dirty="0"/>
              <a:t>	</a:t>
            </a:r>
            <a:r>
              <a:rPr lang="nl-BE" sz="2400" dirty="0" smtClean="0"/>
              <a:t>	               ≠ beëindiging </a:t>
            </a:r>
            <a:r>
              <a:rPr lang="nl-BE" sz="2400" dirty="0" err="1" smtClean="0"/>
              <a:t>arb.ovk</a:t>
            </a:r>
            <a:r>
              <a:rPr lang="nl-BE" sz="2400" dirty="0" smtClean="0"/>
              <a:t>. via medische overmacht</a:t>
            </a:r>
          </a:p>
          <a:p>
            <a:pPr marL="0" indent="0">
              <a:buNone/>
            </a:pPr>
            <a:endParaRPr lang="nl-BE" sz="2400" i="1" dirty="0" smtClean="0"/>
          </a:p>
          <a:p>
            <a:pPr marL="0" indent="0">
              <a:buNone/>
            </a:pPr>
            <a:r>
              <a:rPr lang="nl-BE" sz="2400" dirty="0" smtClean="0">
                <a:solidFill>
                  <a:schemeClr val="tx2"/>
                </a:solidFill>
              </a:rPr>
              <a:t>Aanpassing werkpost/werk ook mogelijk buiten re-integratietraject</a:t>
            </a:r>
            <a:endParaRPr lang="nl-BE" sz="2400" dirty="0">
              <a:solidFill>
                <a:schemeClr val="tx2"/>
              </a:solidFill>
            </a:endParaRPr>
          </a:p>
          <a:p>
            <a:pPr marL="0" indent="0">
              <a:buNone/>
            </a:pPr>
            <a:r>
              <a:rPr lang="nl-BE" sz="2400" dirty="0" smtClean="0"/>
              <a:t>bv. na spontane raadpleging of voor werkhervatting</a:t>
            </a:r>
          </a:p>
          <a:p>
            <a:pPr marL="0" indent="0">
              <a:buNone/>
            </a:pPr>
            <a:endParaRPr lang="nl-BE" sz="2400" i="1" dirty="0" smtClean="0"/>
          </a:p>
          <a:p>
            <a:pPr marL="0" indent="0">
              <a:buNone/>
            </a:pPr>
            <a:endParaRPr lang="nl-BE" sz="2400" i="1" dirty="0" smtClean="0"/>
          </a:p>
          <a:p>
            <a:pPr marL="0" indent="0">
              <a:buNone/>
            </a:pPr>
            <a:endParaRPr lang="nl-BE" sz="2400" i="1" dirty="0" smtClean="0"/>
          </a:p>
          <a:p>
            <a:pPr marL="457200" lvl="1" indent="0">
              <a:buNone/>
            </a:pPr>
            <a:endParaRPr lang="nl-BE" sz="2000" dirty="0" smtClean="0"/>
          </a:p>
          <a:p>
            <a:pPr marL="457200" lvl="1" indent="0">
              <a:buNone/>
            </a:pPr>
            <a:endParaRPr lang="nl-BE" sz="2000" dirty="0"/>
          </a:p>
          <a:p>
            <a:pPr lvl="1"/>
            <a:endParaRPr lang="nl-BE" sz="2400" dirty="0" smtClean="0"/>
          </a:p>
        </p:txBody>
      </p:sp>
      <p:pic>
        <p:nvPicPr>
          <p:cNvPr id="6" name="Afbeelding 5"/>
          <p:cNvPicPr>
            <a:picLocks noChangeAspect="1"/>
          </p:cNvPicPr>
          <p:nvPr/>
        </p:nvPicPr>
        <p:blipFill>
          <a:blip r:embed="rId2"/>
          <a:stretch>
            <a:fillRect/>
          </a:stretch>
        </p:blipFill>
        <p:spPr>
          <a:xfrm>
            <a:off x="4019909" y="295809"/>
            <a:ext cx="5124091" cy="863600"/>
          </a:xfrm>
          <a:prstGeom prst="rect">
            <a:avLst/>
          </a:prstGeom>
        </p:spPr>
      </p:pic>
      <p:sp>
        <p:nvSpPr>
          <p:cNvPr id="7" name="Tekstvak 6"/>
          <p:cNvSpPr txBox="1"/>
          <p:nvPr/>
        </p:nvSpPr>
        <p:spPr>
          <a:xfrm>
            <a:off x="5080958" y="421729"/>
            <a:ext cx="3908828"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Opstarten traject</a:t>
            </a:r>
            <a:endParaRPr lang="nl-NL" b="1" dirty="0">
              <a:solidFill>
                <a:schemeClr val="tx1">
                  <a:lumMod val="50000"/>
                  <a:lumOff val="50000"/>
                </a:schemeClr>
              </a:solidFill>
            </a:endParaRPr>
          </a:p>
        </p:txBody>
      </p:sp>
      <p:sp>
        <p:nvSpPr>
          <p:cNvPr id="8" name="Afgeronde rechthoek 7"/>
          <p:cNvSpPr/>
          <p:nvPr/>
        </p:nvSpPr>
        <p:spPr>
          <a:xfrm>
            <a:off x="467544" y="268756"/>
            <a:ext cx="1150168" cy="1072012"/>
          </a:xfrm>
          <a:prstGeom prst="roundRect">
            <a:avLst>
              <a:gd name="adj" fmla="val 16670"/>
            </a:avLst>
          </a:prstGeom>
          <a:blipFill>
            <a:blip r:embed="rId3" cstate="print">
              <a:extLst>
                <a:ext uri="{28A0092B-C50C-407E-A947-70E740481C1C}">
                  <a14:useLocalDpi xmlns:a14="http://schemas.microsoft.com/office/drawing/2010/main" val="0"/>
                </a:ext>
              </a:extLst>
            </a:blip>
            <a:srcRect/>
            <a:stretch>
              <a:fillRect t="-2000" b="-2000"/>
            </a:stretch>
          </a:blipFill>
        </p:spPr>
        <p:style>
          <a:lnRef idx="2">
            <a:schemeClr val="lt1">
              <a:hueOff val="0"/>
              <a:satOff val="0"/>
              <a:lumOff val="0"/>
              <a:alphaOff val="0"/>
            </a:schemeClr>
          </a:lnRef>
          <a:fillRef idx="1">
            <a:scrgbClr r="0" g="0" b="0"/>
          </a:fillRef>
          <a:effectRef idx="0">
            <a:schemeClr val="accent1">
              <a:shade val="80000"/>
              <a:hueOff val="153123"/>
              <a:satOff val="-2196"/>
              <a:lumOff val="12807"/>
              <a:alphaOff val="0"/>
            </a:schemeClr>
          </a:effectRef>
          <a:fontRef idx="minor">
            <a:schemeClr val="lt1"/>
          </a:fontRef>
        </p:style>
      </p:sp>
    </p:spTree>
    <p:extLst>
      <p:ext uri="{BB962C8B-B14F-4D97-AF65-F5344CB8AC3E}">
        <p14:creationId xmlns:p14="http://schemas.microsoft.com/office/powerpoint/2010/main" val="3183957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C136B7D2-B98C-44FD-8D04-7EC62A564975}" type="slidenum">
              <a:rPr lang="en-US" smtClean="0"/>
              <a:pPr/>
              <a:t>4</a:t>
            </a:fld>
            <a:endParaRPr lang="en-US" dirty="0"/>
          </a:p>
        </p:txBody>
      </p:sp>
      <p:pic>
        <p:nvPicPr>
          <p:cNvPr id="7" name="Afbeelding 6"/>
          <p:cNvPicPr>
            <a:picLocks noChangeAspect="1"/>
          </p:cNvPicPr>
          <p:nvPr/>
        </p:nvPicPr>
        <p:blipFill>
          <a:blip r:embed="rId3"/>
          <a:stretch>
            <a:fillRect/>
          </a:stretch>
        </p:blipFill>
        <p:spPr>
          <a:xfrm>
            <a:off x="3586788" y="394412"/>
            <a:ext cx="5557212" cy="1151467"/>
          </a:xfrm>
          <a:prstGeom prst="rect">
            <a:avLst/>
          </a:prstGeom>
        </p:spPr>
      </p:pic>
      <p:sp>
        <p:nvSpPr>
          <p:cNvPr id="8" name="Tekstvak 7"/>
          <p:cNvSpPr txBox="1"/>
          <p:nvPr/>
        </p:nvSpPr>
        <p:spPr>
          <a:xfrm>
            <a:off x="4689930" y="670028"/>
            <a:ext cx="4299856"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 </a:t>
            </a:r>
          </a:p>
          <a:p>
            <a:pPr algn="ctr"/>
            <a:r>
              <a:rPr lang="nl-NL" b="1" dirty="0" smtClean="0">
                <a:solidFill>
                  <a:schemeClr val="tx1">
                    <a:lumMod val="50000"/>
                    <a:lumOff val="50000"/>
                  </a:schemeClr>
                </a:solidFill>
              </a:rPr>
              <a:t>Re-integratiebeoordeling PA-AG</a:t>
            </a:r>
            <a:endParaRPr lang="nl-NL" dirty="0" smtClean="0"/>
          </a:p>
        </p:txBody>
      </p:sp>
      <p:sp>
        <p:nvSpPr>
          <p:cNvPr id="4" name="Afgeronde rechthoek 3"/>
          <p:cNvSpPr/>
          <p:nvPr/>
        </p:nvSpPr>
        <p:spPr>
          <a:xfrm>
            <a:off x="83415" y="1897811"/>
            <a:ext cx="2921424" cy="127670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l-BE" u="sng" dirty="0" smtClean="0"/>
              <a:t>Tijdelijk</a:t>
            </a:r>
            <a:r>
              <a:rPr lang="nl-BE" dirty="0" smtClean="0"/>
              <a:t> ongeschikt voor </a:t>
            </a:r>
          </a:p>
          <a:p>
            <a:pPr algn="ctr"/>
            <a:r>
              <a:rPr lang="nl-BE" dirty="0"/>
              <a:t>o</a:t>
            </a:r>
            <a:r>
              <a:rPr lang="nl-BE" dirty="0" smtClean="0"/>
              <a:t>vereengekomen werk</a:t>
            </a:r>
            <a:endParaRPr lang="nl-BE" dirty="0"/>
          </a:p>
        </p:txBody>
      </p:sp>
      <p:sp>
        <p:nvSpPr>
          <p:cNvPr id="24" name="Afgeronde rechthoek 23"/>
          <p:cNvSpPr/>
          <p:nvPr/>
        </p:nvSpPr>
        <p:spPr>
          <a:xfrm>
            <a:off x="3364301" y="1897811"/>
            <a:ext cx="2846717" cy="1276709"/>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nl-BE" u="sng" dirty="0" smtClean="0"/>
              <a:t>Definitief</a:t>
            </a:r>
            <a:r>
              <a:rPr lang="nl-BE" dirty="0" smtClean="0"/>
              <a:t> ongeschikt voor overeengekomen werk</a:t>
            </a:r>
          </a:p>
        </p:txBody>
      </p:sp>
      <p:sp>
        <p:nvSpPr>
          <p:cNvPr id="25" name="Afgeronde rechthoek 24"/>
          <p:cNvSpPr/>
          <p:nvPr/>
        </p:nvSpPr>
        <p:spPr>
          <a:xfrm>
            <a:off x="6547450" y="1897810"/>
            <a:ext cx="2303253" cy="1403231"/>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nl-BE" dirty="0" smtClean="0"/>
              <a:t>Re-integratie is (nog) niet opportuun</a:t>
            </a:r>
          </a:p>
          <a:p>
            <a:pPr algn="ctr"/>
            <a:r>
              <a:rPr lang="nl-BE" sz="1400" b="1" dirty="0" smtClean="0">
                <a:solidFill>
                  <a:schemeClr val="tx1"/>
                </a:solidFill>
              </a:rPr>
              <a:t>TRAJECT E</a:t>
            </a:r>
            <a:endParaRPr lang="nl-BE" sz="1400" b="1" dirty="0">
              <a:solidFill>
                <a:schemeClr val="tx1"/>
              </a:solidFill>
            </a:endParaRPr>
          </a:p>
        </p:txBody>
      </p:sp>
      <p:sp>
        <p:nvSpPr>
          <p:cNvPr id="26" name="Afgeronde rechthoek 25"/>
          <p:cNvSpPr/>
          <p:nvPr/>
        </p:nvSpPr>
        <p:spPr>
          <a:xfrm>
            <a:off x="94891" y="3531079"/>
            <a:ext cx="1449237" cy="1748288"/>
          </a:xfrm>
          <a:prstGeom prst="roundRect">
            <a:avLst/>
          </a:prstGeom>
          <a:ln w="3810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400" dirty="0" smtClean="0">
                <a:solidFill>
                  <a:schemeClr val="bg1"/>
                </a:solidFill>
              </a:rPr>
              <a:t>Wel ander/ aangepast werk mogelijk</a:t>
            </a:r>
          </a:p>
          <a:p>
            <a:pPr algn="ctr"/>
            <a:r>
              <a:rPr lang="nl-BE" sz="1400" b="1" dirty="0" smtClean="0">
                <a:solidFill>
                  <a:schemeClr val="tx1"/>
                </a:solidFill>
              </a:rPr>
              <a:t>TRAJECT A</a:t>
            </a:r>
            <a:endParaRPr lang="nl-BE" sz="1400" b="1" dirty="0">
              <a:solidFill>
                <a:schemeClr val="tx1"/>
              </a:solidFill>
            </a:endParaRPr>
          </a:p>
        </p:txBody>
      </p:sp>
      <p:sp>
        <p:nvSpPr>
          <p:cNvPr id="27" name="Afgeronde rechthoek 26"/>
          <p:cNvSpPr/>
          <p:nvPr/>
        </p:nvSpPr>
        <p:spPr>
          <a:xfrm>
            <a:off x="1644798" y="3531079"/>
            <a:ext cx="1362973" cy="1748288"/>
          </a:xfrm>
          <a:prstGeom prst="roundRect">
            <a:avLst/>
          </a:prstGeom>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l-BE" sz="1400" dirty="0" smtClean="0"/>
              <a:t>Geen ander/ aangepast werk mogelijk</a:t>
            </a:r>
          </a:p>
          <a:p>
            <a:pPr algn="ctr"/>
            <a:r>
              <a:rPr lang="nl-BE" sz="1400" b="1" dirty="0" smtClean="0">
                <a:solidFill>
                  <a:schemeClr val="tx1"/>
                </a:solidFill>
              </a:rPr>
              <a:t>TRAJECT B</a:t>
            </a:r>
            <a:endParaRPr lang="nl-BE" sz="1400" b="1" dirty="0">
              <a:solidFill>
                <a:schemeClr val="tx1"/>
              </a:solidFill>
            </a:endParaRPr>
          </a:p>
        </p:txBody>
      </p:sp>
      <p:sp>
        <p:nvSpPr>
          <p:cNvPr id="28" name="Afgeronde rechthoek 27"/>
          <p:cNvSpPr/>
          <p:nvPr/>
        </p:nvSpPr>
        <p:spPr>
          <a:xfrm>
            <a:off x="3338423" y="3492738"/>
            <a:ext cx="1449237" cy="1786628"/>
          </a:xfrm>
          <a:prstGeom prst="roundRect">
            <a:avLst/>
          </a:prstGeom>
          <a:ln w="38100">
            <a:solidFill>
              <a:srgbClr val="00B050"/>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nl-BE" sz="1400" dirty="0" smtClean="0"/>
              <a:t>Wel ander/ aangepast werk mogelijk</a:t>
            </a:r>
          </a:p>
          <a:p>
            <a:pPr algn="ctr"/>
            <a:r>
              <a:rPr lang="nl-BE" sz="1400" b="1" dirty="0" smtClean="0">
                <a:solidFill>
                  <a:schemeClr val="tx1"/>
                </a:solidFill>
              </a:rPr>
              <a:t>TRAJECT C</a:t>
            </a:r>
            <a:endParaRPr lang="nl-BE" sz="1400" b="1" dirty="0">
              <a:solidFill>
                <a:schemeClr val="tx1"/>
              </a:solidFill>
            </a:endParaRPr>
          </a:p>
        </p:txBody>
      </p:sp>
      <p:sp>
        <p:nvSpPr>
          <p:cNvPr id="29" name="Afgeronde rechthoek 28"/>
          <p:cNvSpPr/>
          <p:nvPr/>
        </p:nvSpPr>
        <p:spPr>
          <a:xfrm>
            <a:off x="4922809" y="3492739"/>
            <a:ext cx="1362973" cy="1786627"/>
          </a:xfrm>
          <a:prstGeom prst="roundRect">
            <a:avLst/>
          </a:prstGeom>
          <a:ln w="38100">
            <a:solidFill>
              <a:srgbClr val="FF0000"/>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nl-BE" sz="1400" dirty="0" smtClean="0"/>
              <a:t>Geen ander/ aangepast werk mogelijk</a:t>
            </a:r>
          </a:p>
          <a:p>
            <a:pPr algn="ctr"/>
            <a:r>
              <a:rPr lang="nl-BE" sz="1400" b="1" dirty="0" smtClean="0">
                <a:solidFill>
                  <a:schemeClr val="tx1"/>
                </a:solidFill>
              </a:rPr>
              <a:t>TRAJECT D</a:t>
            </a:r>
            <a:endParaRPr lang="nl-BE" sz="1400" b="1" dirty="0">
              <a:solidFill>
                <a:schemeClr val="tx1"/>
              </a:solidFill>
            </a:endParaRPr>
          </a:p>
        </p:txBody>
      </p:sp>
      <p:sp>
        <p:nvSpPr>
          <p:cNvPr id="30" name="Afgeronde rechthoek 29"/>
          <p:cNvSpPr/>
          <p:nvPr/>
        </p:nvSpPr>
        <p:spPr>
          <a:xfrm>
            <a:off x="3463505" y="5442559"/>
            <a:ext cx="2648309" cy="966157"/>
          </a:xfrm>
          <a:prstGeom prst="roundRect">
            <a:avLst/>
          </a:prstGeom>
          <a:solidFill>
            <a:srgbClr val="CC99FF"/>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nl-BE" dirty="0" smtClean="0"/>
              <a:t>Beroepsprocedure mogelijk</a:t>
            </a:r>
            <a:endParaRPr lang="nl-BE" dirty="0"/>
          </a:p>
        </p:txBody>
      </p:sp>
      <p:sp>
        <p:nvSpPr>
          <p:cNvPr id="2" name="AutoShape 2" descr="Gerelateerde afbeeld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3" name="Afbeelding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0957" y="506117"/>
            <a:ext cx="1117104" cy="928056"/>
          </a:xfrm>
          <a:prstGeom prst="rect">
            <a:avLst/>
          </a:prstGeom>
        </p:spPr>
      </p:pic>
    </p:spTree>
    <p:extLst>
      <p:ext uri="{BB962C8B-B14F-4D97-AF65-F5344CB8AC3E}">
        <p14:creationId xmlns:p14="http://schemas.microsoft.com/office/powerpoint/2010/main" val="1553250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inhoud 7"/>
          <p:cNvSpPr>
            <a:spLocks noGrp="1"/>
          </p:cNvSpPr>
          <p:nvPr>
            <p:ph idx="1"/>
          </p:nvPr>
        </p:nvSpPr>
        <p:spPr/>
        <p:txBody>
          <a:bodyPr/>
          <a:lstStyle/>
          <a:p>
            <a:endParaRPr lang="nl-NL" sz="1600" dirty="0"/>
          </a:p>
          <a:p>
            <a:endParaRPr lang="nl-NL" sz="1600" dirty="0"/>
          </a:p>
          <a:p>
            <a:endParaRPr lang="nl-BE" dirty="0"/>
          </a:p>
        </p:txBody>
      </p:sp>
      <p:pic>
        <p:nvPicPr>
          <p:cNvPr id="9" name="Afbeelding 8"/>
          <p:cNvPicPr>
            <a:picLocks noChangeAspect="1"/>
          </p:cNvPicPr>
          <p:nvPr/>
        </p:nvPicPr>
        <p:blipFill>
          <a:blip r:embed="rId2"/>
          <a:stretch>
            <a:fillRect/>
          </a:stretch>
        </p:blipFill>
        <p:spPr>
          <a:xfrm>
            <a:off x="4019909" y="295809"/>
            <a:ext cx="5124091" cy="863600"/>
          </a:xfrm>
          <a:prstGeom prst="rect">
            <a:avLst/>
          </a:prstGeom>
        </p:spPr>
      </p:pic>
      <p:sp>
        <p:nvSpPr>
          <p:cNvPr id="10" name="Tekstvak 9"/>
          <p:cNvSpPr txBox="1"/>
          <p:nvPr/>
        </p:nvSpPr>
        <p:spPr>
          <a:xfrm>
            <a:off x="5004048" y="421729"/>
            <a:ext cx="3985738"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Re-integratiebeoordeling PA-AG</a:t>
            </a:r>
            <a:endParaRPr lang="nl-NL" b="1" dirty="0">
              <a:solidFill>
                <a:schemeClr val="tx1">
                  <a:lumMod val="50000"/>
                  <a:lumOff val="50000"/>
                </a:schemeClr>
              </a:solidFill>
            </a:endParaRPr>
          </a:p>
        </p:txBody>
      </p:sp>
      <p:sp>
        <p:nvSpPr>
          <p:cNvPr id="11" name="Tijdelijke aanduiding voor inhoud 2"/>
          <p:cNvSpPr txBox="1">
            <a:spLocks/>
          </p:cNvSpPr>
          <p:nvPr/>
        </p:nvSpPr>
        <p:spPr>
          <a:xfrm>
            <a:off x="609600" y="1484784"/>
            <a:ext cx="8229600" cy="479377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nl-BE" dirty="0"/>
          </a:p>
        </p:txBody>
      </p:sp>
      <p:sp>
        <p:nvSpPr>
          <p:cNvPr id="12" name="Tekstvak 11"/>
          <p:cNvSpPr txBox="1"/>
          <p:nvPr/>
        </p:nvSpPr>
        <p:spPr>
          <a:xfrm>
            <a:off x="683568" y="1484784"/>
            <a:ext cx="7848872" cy="5170646"/>
          </a:xfrm>
          <a:prstGeom prst="rect">
            <a:avLst/>
          </a:prstGeom>
          <a:noFill/>
        </p:spPr>
        <p:txBody>
          <a:bodyPr wrap="square" rtlCol="0">
            <a:spAutoFit/>
          </a:bodyPr>
          <a:lstStyle/>
          <a:p>
            <a:r>
              <a:rPr lang="nl-BE" b="1" dirty="0">
                <a:solidFill>
                  <a:schemeClr val="tx2"/>
                </a:solidFill>
              </a:rPr>
              <a:t>R</a:t>
            </a:r>
            <a:r>
              <a:rPr lang="nl-BE" b="1" dirty="0" smtClean="0">
                <a:solidFill>
                  <a:schemeClr val="tx2"/>
                </a:solidFill>
              </a:rPr>
              <a:t>e-integratiebeoordeling door PA-AG</a:t>
            </a:r>
          </a:p>
          <a:p>
            <a:pPr marL="285750" indent="-285750">
              <a:buFontTx/>
              <a:buChar char="-"/>
            </a:pPr>
            <a:r>
              <a:rPr lang="nl-BE" sz="1600" dirty="0" smtClean="0"/>
              <a:t>Overleg BA/adviserend arts</a:t>
            </a:r>
          </a:p>
          <a:p>
            <a:pPr marL="285750" indent="-285750">
              <a:buFontTx/>
              <a:buChar char="-"/>
            </a:pPr>
            <a:r>
              <a:rPr lang="nl-BE" sz="1600" dirty="0" smtClean="0"/>
              <a:t>Onderzoek werkpost </a:t>
            </a:r>
          </a:p>
          <a:p>
            <a:pPr marL="742950" lvl="1" indent="-285750">
              <a:buFontTx/>
              <a:buChar char="-"/>
            </a:pPr>
            <a:r>
              <a:rPr lang="nl-BE" sz="1600" i="1" dirty="0" smtClean="0"/>
              <a:t>aanpassingen oorspronkelijke werkpost</a:t>
            </a:r>
          </a:p>
          <a:p>
            <a:pPr marL="742950" lvl="1" indent="-285750">
              <a:buFontTx/>
              <a:buChar char="-"/>
            </a:pPr>
            <a:r>
              <a:rPr lang="nl-BE" sz="1600" i="1" dirty="0" smtClean="0"/>
              <a:t>aanpassingen ander/aangepast werk</a:t>
            </a:r>
          </a:p>
          <a:p>
            <a:pPr marL="285750" indent="-285750">
              <a:buFontTx/>
              <a:buChar char="-"/>
            </a:pPr>
            <a:r>
              <a:rPr lang="nl-BE" sz="1600" dirty="0" smtClean="0"/>
              <a:t>Overleg andere PA</a:t>
            </a:r>
          </a:p>
          <a:p>
            <a:pPr marL="285750" indent="-285750">
              <a:buFontTx/>
              <a:buChar char="-"/>
            </a:pPr>
            <a:r>
              <a:rPr lang="nl-BE" sz="1600" dirty="0" smtClean="0"/>
              <a:t>Overleg andere personen die kunnen bijdragen tot succesvolle re-integratie</a:t>
            </a:r>
          </a:p>
          <a:p>
            <a:pPr marL="742950" lvl="1" indent="-285750">
              <a:buFontTx/>
              <a:buChar char="-"/>
            </a:pPr>
            <a:r>
              <a:rPr lang="nl-BE" sz="1600" dirty="0" smtClean="0"/>
              <a:t>NIET: HR </a:t>
            </a:r>
            <a:r>
              <a:rPr lang="nl-BE" sz="1600" dirty="0"/>
              <a:t>(</a:t>
            </a:r>
            <a:r>
              <a:rPr lang="nl-BE" sz="1600" dirty="0" smtClean="0"/>
              <a:t>wel in fase van overleg met WG)</a:t>
            </a:r>
          </a:p>
          <a:p>
            <a:pPr marL="742950" lvl="1" indent="-285750">
              <a:buFontTx/>
              <a:buChar char="-"/>
            </a:pPr>
            <a:r>
              <a:rPr lang="nl-BE" sz="1600" dirty="0" smtClean="0"/>
              <a:t>WEL: </a:t>
            </a:r>
            <a:r>
              <a:rPr lang="nl-BE" sz="1600" dirty="0" err="1" smtClean="0"/>
              <a:t>disability</a:t>
            </a:r>
            <a:r>
              <a:rPr lang="nl-BE" sz="1600" dirty="0" smtClean="0"/>
              <a:t> case managers MAAR ook buiten onderneming (bv. VDAB/GTB – </a:t>
            </a:r>
            <a:r>
              <a:rPr lang="nl-BE" sz="1600" dirty="0" err="1" smtClean="0"/>
              <a:t>cfr</a:t>
            </a:r>
            <a:r>
              <a:rPr lang="nl-BE" sz="1600" dirty="0" smtClean="0"/>
              <a:t>. VOP)</a:t>
            </a:r>
          </a:p>
          <a:p>
            <a:endParaRPr lang="nl-BE" sz="1600" dirty="0"/>
          </a:p>
          <a:p>
            <a:r>
              <a:rPr lang="nl-BE" b="1" dirty="0" smtClean="0">
                <a:solidFill>
                  <a:schemeClr val="tx2"/>
                </a:solidFill>
              </a:rPr>
              <a:t>Re-integratiebeoordeling </a:t>
            </a:r>
          </a:p>
          <a:p>
            <a:r>
              <a:rPr lang="nl-BE" dirty="0" smtClean="0"/>
              <a:t>= voornamelijk medische beoordeling van geschiktheid WN </a:t>
            </a:r>
          </a:p>
          <a:p>
            <a:r>
              <a:rPr lang="nl-BE" dirty="0" smtClean="0">
                <a:solidFill>
                  <a:schemeClr val="tx2"/>
                </a:solidFill>
              </a:rPr>
              <a:t>≠ concrete mogelijkheden ander/aangepast werk bij de WG  </a:t>
            </a:r>
          </a:p>
          <a:p>
            <a:r>
              <a:rPr lang="nl-BE" dirty="0"/>
              <a:t>	</a:t>
            </a:r>
            <a:r>
              <a:rPr lang="nl-BE" sz="1600" dirty="0" smtClean="0"/>
              <a:t>- taak WG bij bekijken concreet re-integratieplan NA re-integratiebeoordeling</a:t>
            </a:r>
          </a:p>
          <a:p>
            <a:r>
              <a:rPr lang="nl-BE" sz="1600" dirty="0"/>
              <a:t>	</a:t>
            </a:r>
            <a:r>
              <a:rPr lang="nl-BE" sz="1600" dirty="0" smtClean="0"/>
              <a:t>- definitieve ongeschiktheid zonder aangepast/ander werk = einde re-	integratietraject = mogelijkheid tot medische overmacht zonder 	verantwoordelijkheid WG</a:t>
            </a:r>
          </a:p>
          <a:p>
            <a:r>
              <a:rPr lang="nl-BE" sz="1600" dirty="0"/>
              <a:t>	</a:t>
            </a:r>
            <a:r>
              <a:rPr lang="nl-BE" sz="1600" dirty="0" smtClean="0"/>
              <a:t>- </a:t>
            </a:r>
            <a:r>
              <a:rPr lang="nl-BE" sz="1600" dirty="0" err="1" smtClean="0"/>
              <a:t>cfr</a:t>
            </a:r>
            <a:r>
              <a:rPr lang="nl-BE" sz="1600" dirty="0" smtClean="0"/>
              <a:t>. doel re-integratietraject </a:t>
            </a:r>
          </a:p>
          <a:p>
            <a:r>
              <a:rPr lang="nl-BE" sz="1600" dirty="0" smtClean="0"/>
              <a:t>	- </a:t>
            </a:r>
            <a:r>
              <a:rPr lang="nl-BE" sz="1600" dirty="0" err="1"/>
              <a:t>quid</a:t>
            </a:r>
            <a:r>
              <a:rPr lang="nl-BE" sz="1600" dirty="0"/>
              <a:t> verplichting tot ‘redelijke aanpassingen</a:t>
            </a:r>
            <a:r>
              <a:rPr lang="nl-BE" sz="1600" dirty="0" smtClean="0"/>
              <a:t>’?</a:t>
            </a:r>
            <a:endParaRPr lang="nl-BE" sz="1600" dirty="0"/>
          </a:p>
        </p:txBody>
      </p:sp>
      <p:pic>
        <p:nvPicPr>
          <p:cNvPr id="1026" name="Picture 2" descr="https://thumbs.dreamstime.com/z/3d-mens-medisch-examen-15521177.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8856" b="8856"/>
          <a:stretch/>
        </p:blipFill>
        <p:spPr bwMode="auto">
          <a:xfrm>
            <a:off x="474938" y="231308"/>
            <a:ext cx="1288751" cy="1109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5959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C136B7D2-B98C-44FD-8D04-7EC62A564975}" type="slidenum">
              <a:rPr lang="en-US" smtClean="0"/>
              <a:pPr/>
              <a:t>6</a:t>
            </a:fld>
            <a:endParaRPr lang="en-US" dirty="0"/>
          </a:p>
        </p:txBody>
      </p:sp>
      <p:pic>
        <p:nvPicPr>
          <p:cNvPr id="7" name="Afbeelding 6"/>
          <p:cNvPicPr>
            <a:picLocks noChangeAspect="1"/>
          </p:cNvPicPr>
          <p:nvPr/>
        </p:nvPicPr>
        <p:blipFill>
          <a:blip r:embed="rId3"/>
          <a:stretch>
            <a:fillRect/>
          </a:stretch>
        </p:blipFill>
        <p:spPr>
          <a:xfrm>
            <a:off x="3586788" y="394412"/>
            <a:ext cx="5557212" cy="1151467"/>
          </a:xfrm>
          <a:prstGeom prst="rect">
            <a:avLst/>
          </a:prstGeom>
        </p:spPr>
      </p:pic>
      <p:sp>
        <p:nvSpPr>
          <p:cNvPr id="8" name="Tekstvak 7"/>
          <p:cNvSpPr txBox="1"/>
          <p:nvPr/>
        </p:nvSpPr>
        <p:spPr>
          <a:xfrm>
            <a:off x="4689930" y="670028"/>
            <a:ext cx="4299856"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 </a:t>
            </a:r>
          </a:p>
          <a:p>
            <a:pPr algn="ctr"/>
            <a:r>
              <a:rPr lang="nl-NL" b="1" dirty="0" smtClean="0">
                <a:solidFill>
                  <a:schemeClr val="tx1">
                    <a:lumMod val="50000"/>
                    <a:lumOff val="50000"/>
                  </a:schemeClr>
                </a:solidFill>
              </a:rPr>
              <a:t>“zonder arbeidsongeschiktheid”</a:t>
            </a:r>
          </a:p>
        </p:txBody>
      </p:sp>
      <p:sp>
        <p:nvSpPr>
          <p:cNvPr id="2" name="Tekstvak 1"/>
          <p:cNvSpPr txBox="1"/>
          <p:nvPr/>
        </p:nvSpPr>
        <p:spPr>
          <a:xfrm>
            <a:off x="683568" y="1702289"/>
            <a:ext cx="7776864" cy="4801314"/>
          </a:xfrm>
          <a:prstGeom prst="rect">
            <a:avLst/>
          </a:prstGeom>
          <a:noFill/>
        </p:spPr>
        <p:txBody>
          <a:bodyPr wrap="square" rtlCol="0">
            <a:spAutoFit/>
          </a:bodyPr>
          <a:lstStyle/>
          <a:p>
            <a:r>
              <a:rPr lang="nl-BE" b="1" i="1" dirty="0" err="1" smtClean="0">
                <a:solidFill>
                  <a:schemeClr val="tx2"/>
                </a:solidFill>
              </a:rPr>
              <a:t>Quid</a:t>
            </a:r>
            <a:r>
              <a:rPr lang="nl-BE" b="1" dirty="0" smtClean="0">
                <a:solidFill>
                  <a:schemeClr val="tx2"/>
                </a:solidFill>
              </a:rPr>
              <a:t> wanneer WN definitief ongeschikt is </a:t>
            </a:r>
            <a:r>
              <a:rPr lang="nl-BE" b="1" dirty="0">
                <a:solidFill>
                  <a:schemeClr val="tx2"/>
                </a:solidFill>
              </a:rPr>
              <a:t>voor overeenkomen werk </a:t>
            </a:r>
            <a:r>
              <a:rPr lang="nl-BE" b="1" dirty="0" smtClean="0">
                <a:solidFill>
                  <a:schemeClr val="tx2"/>
                </a:solidFill>
              </a:rPr>
              <a:t>na definitieve beslissing PA-AG? </a:t>
            </a:r>
          </a:p>
          <a:p>
            <a:endParaRPr lang="nl-BE" dirty="0" smtClean="0"/>
          </a:p>
          <a:p>
            <a:r>
              <a:rPr lang="nl-BE" dirty="0" smtClean="0"/>
              <a:t>Wanneer? </a:t>
            </a:r>
          </a:p>
          <a:p>
            <a:pPr marL="285750" indent="-285750">
              <a:buFontTx/>
              <a:buChar char="-"/>
            </a:pPr>
            <a:r>
              <a:rPr lang="nl-BE" dirty="0" smtClean="0"/>
              <a:t>periodiek gezondheidstoezicht </a:t>
            </a:r>
          </a:p>
          <a:p>
            <a:pPr marL="285750" indent="-285750">
              <a:buFontTx/>
              <a:buChar char="-"/>
            </a:pPr>
            <a:r>
              <a:rPr lang="nl-BE" dirty="0"/>
              <a:t>o</a:t>
            </a:r>
            <a:r>
              <a:rPr lang="nl-BE" dirty="0" smtClean="0"/>
              <a:t>nderzoek bij </a:t>
            </a:r>
            <a:r>
              <a:rPr lang="nl-BE" dirty="0" smtClean="0"/>
              <a:t>werkhervatting</a:t>
            </a:r>
            <a:endParaRPr lang="nl-BE" dirty="0" smtClean="0"/>
          </a:p>
          <a:p>
            <a:pPr marL="285750" indent="-285750">
              <a:buFontTx/>
              <a:buChar char="-"/>
            </a:pPr>
            <a:r>
              <a:rPr lang="nl-BE" dirty="0" smtClean="0"/>
              <a:t>spontane raadpleging</a:t>
            </a:r>
          </a:p>
          <a:p>
            <a:r>
              <a:rPr lang="nl-BE" i="1" dirty="0">
                <a:sym typeface="Wingdings"/>
              </a:rPr>
              <a:t></a:t>
            </a:r>
            <a:r>
              <a:rPr lang="nl-BE" i="1" dirty="0" smtClean="0"/>
              <a:t> KB 30 januari 2017 (BS 6/5/2017) – CODEX, boek I.4</a:t>
            </a:r>
          </a:p>
          <a:p>
            <a:endParaRPr lang="nl-BE" dirty="0">
              <a:solidFill>
                <a:schemeClr val="tx2"/>
              </a:solidFill>
            </a:endParaRPr>
          </a:p>
          <a:p>
            <a:r>
              <a:rPr lang="nl-BE" dirty="0" smtClean="0">
                <a:solidFill>
                  <a:schemeClr val="tx2"/>
                </a:solidFill>
                <a:sym typeface="Wingdings"/>
              </a:rPr>
              <a:t></a:t>
            </a:r>
            <a:r>
              <a:rPr lang="nl-BE" dirty="0" smtClean="0">
                <a:solidFill>
                  <a:schemeClr val="tx2"/>
                </a:solidFill>
              </a:rPr>
              <a:t>Instappen in re-integratietraject mogelijk</a:t>
            </a:r>
            <a:r>
              <a:rPr lang="nl-BE" dirty="0" smtClean="0">
                <a:solidFill>
                  <a:schemeClr val="accent1"/>
                </a:solidFill>
              </a:rPr>
              <a:t> </a:t>
            </a:r>
            <a:r>
              <a:rPr lang="nl-BE" dirty="0" smtClean="0"/>
              <a:t>(geen nieuwe re-integratiebeoordeling </a:t>
            </a:r>
            <a:r>
              <a:rPr lang="nl-BE" dirty="0" smtClean="0"/>
              <a:t>nodig)</a:t>
            </a:r>
            <a:endParaRPr lang="nl-BE" dirty="0" smtClean="0">
              <a:solidFill>
                <a:schemeClr val="accent1"/>
              </a:solidFill>
            </a:endParaRPr>
          </a:p>
          <a:p>
            <a:r>
              <a:rPr lang="nl-BE" dirty="0" smtClean="0">
                <a:solidFill>
                  <a:schemeClr val="tx2"/>
                </a:solidFill>
                <a:sym typeface="Wingdings"/>
              </a:rPr>
              <a:t>INDIEN</a:t>
            </a:r>
            <a:r>
              <a:rPr lang="nl-BE" dirty="0" smtClean="0">
                <a:solidFill>
                  <a:schemeClr val="tx2"/>
                </a:solidFill>
              </a:rPr>
              <a:t> </a:t>
            </a:r>
            <a:r>
              <a:rPr lang="nl-BE" dirty="0" smtClean="0">
                <a:solidFill>
                  <a:schemeClr val="tx2"/>
                </a:solidFill>
              </a:rPr>
              <a:t>duidelijke vermeldingen op formulier </a:t>
            </a:r>
            <a:r>
              <a:rPr lang="nl-BE" dirty="0" smtClean="0">
                <a:solidFill>
                  <a:schemeClr val="tx2"/>
                </a:solidFill>
              </a:rPr>
              <a:t>gezondheidsbeoordeling: </a:t>
            </a:r>
            <a:r>
              <a:rPr lang="nl-BE" dirty="0" smtClean="0"/>
              <a:t>definitief ongeschikt voor overeengekomen werk + is aangepast/ander werk mogelijk of niet?</a:t>
            </a:r>
          </a:p>
          <a:p>
            <a:pPr marL="742950" lvl="1" indent="-285750">
              <a:buFont typeface="Arial" panose="020B0604020202020204" pitchFamily="34" charset="0"/>
              <a:buChar char="•"/>
            </a:pPr>
            <a:r>
              <a:rPr lang="nl-BE" dirty="0" smtClean="0"/>
              <a:t>Zo niet: geen medische overmacht mogelijk (</a:t>
            </a:r>
            <a:r>
              <a:rPr lang="nl-BE" dirty="0" err="1" smtClean="0"/>
              <a:t>cfr</a:t>
            </a:r>
            <a:r>
              <a:rPr lang="nl-BE" dirty="0" smtClean="0"/>
              <a:t>. art. 34 Arbeidsovereenkomstenwet)</a:t>
            </a:r>
          </a:p>
          <a:p>
            <a:pPr marL="742950" lvl="1" indent="-285750">
              <a:buFont typeface="Arial" panose="020B0604020202020204" pitchFamily="34" charset="0"/>
              <a:buChar char="•"/>
            </a:pPr>
            <a:r>
              <a:rPr lang="nl-BE" dirty="0" smtClean="0"/>
              <a:t>Aanpassing formulier gezondheidsbeoordeling wenselijk</a:t>
            </a:r>
            <a:endParaRPr lang="nl-BE" dirty="0"/>
          </a:p>
        </p:txBody>
      </p:sp>
      <p:pic>
        <p:nvPicPr>
          <p:cNvPr id="3" name="Afbeelding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8729" y="239483"/>
            <a:ext cx="1165744" cy="1306396"/>
          </a:xfrm>
          <a:prstGeom prst="rect">
            <a:avLst/>
          </a:prstGeom>
        </p:spPr>
      </p:pic>
    </p:spTree>
    <p:extLst>
      <p:ext uri="{BB962C8B-B14F-4D97-AF65-F5344CB8AC3E}">
        <p14:creationId xmlns:p14="http://schemas.microsoft.com/office/powerpoint/2010/main" val="22802921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p:cNvSpPr>
            <a:spLocks noGrp="1"/>
          </p:cNvSpPr>
          <p:nvPr>
            <p:ph idx="1"/>
          </p:nvPr>
        </p:nvSpPr>
        <p:spPr/>
        <p:txBody>
          <a:bodyPr>
            <a:normAutofit/>
          </a:bodyPr>
          <a:lstStyle/>
          <a:p>
            <a:pPr marL="0" indent="0">
              <a:buNone/>
            </a:pPr>
            <a:r>
              <a:rPr lang="nl-BE" sz="2400" b="1" dirty="0" smtClean="0">
                <a:solidFill>
                  <a:schemeClr val="tx2"/>
                </a:solidFill>
              </a:rPr>
              <a:t>Belan</a:t>
            </a:r>
            <a:r>
              <a:rPr lang="nl-BE" sz="2400" b="1" dirty="0">
                <a:solidFill>
                  <a:schemeClr val="tx2"/>
                </a:solidFill>
              </a:rPr>
              <a:t>g van het collectief </a:t>
            </a:r>
            <a:r>
              <a:rPr lang="nl-BE" sz="2400" b="1" dirty="0" smtClean="0">
                <a:solidFill>
                  <a:schemeClr val="tx2"/>
                </a:solidFill>
              </a:rPr>
              <a:t>re-integratiebeleid</a:t>
            </a:r>
          </a:p>
          <a:p>
            <a:r>
              <a:rPr lang="nl-BE" sz="1800" dirty="0" smtClean="0"/>
              <a:t>Ontwikkelen </a:t>
            </a:r>
            <a:r>
              <a:rPr lang="nl-BE" sz="1800" dirty="0"/>
              <a:t>globaal kader </a:t>
            </a:r>
            <a:r>
              <a:rPr lang="nl-BE" sz="1800" dirty="0" smtClean="0"/>
              <a:t>re-integratie</a:t>
            </a:r>
          </a:p>
          <a:p>
            <a:r>
              <a:rPr lang="nl-BE" sz="1800" dirty="0" smtClean="0"/>
              <a:t>Comité </a:t>
            </a:r>
            <a:r>
              <a:rPr lang="nl-BE" sz="1800" dirty="0"/>
              <a:t>PBW: sociaal overleg</a:t>
            </a:r>
          </a:p>
          <a:p>
            <a:pPr lvl="1">
              <a:buFont typeface="Wingdings" panose="05000000000000000000" pitchFamily="2" charset="2"/>
              <a:buChar char="ü"/>
            </a:pPr>
            <a:r>
              <a:rPr lang="nl-BE" sz="1800" dirty="0"/>
              <a:t>Mogelijkheden voor </a:t>
            </a:r>
            <a:r>
              <a:rPr lang="nl-BE" sz="1800" dirty="0" smtClean="0"/>
              <a:t>aangepast/ander </a:t>
            </a:r>
            <a:r>
              <a:rPr lang="nl-BE" sz="1800" dirty="0"/>
              <a:t>werk of aanpassing werkposten</a:t>
            </a:r>
          </a:p>
          <a:p>
            <a:pPr lvl="1">
              <a:buFont typeface="Wingdings" panose="05000000000000000000" pitchFamily="2" charset="2"/>
              <a:buChar char="ü"/>
            </a:pPr>
            <a:r>
              <a:rPr lang="nl-BE" sz="1800" dirty="0"/>
              <a:t>Evaluatie </a:t>
            </a:r>
            <a:r>
              <a:rPr lang="nl-BE" sz="1800" dirty="0" smtClean="0"/>
              <a:t>re-integratiebeleid</a:t>
            </a:r>
          </a:p>
          <a:p>
            <a:pPr marL="0" indent="0">
              <a:buNone/>
            </a:pPr>
            <a:endParaRPr lang="nl-BE" sz="1800" dirty="0"/>
          </a:p>
          <a:p>
            <a:pPr marL="0" indent="0">
              <a:buNone/>
            </a:pPr>
            <a:r>
              <a:rPr lang="nl-BE" sz="1800" i="1" dirty="0" err="1" smtClean="0"/>
              <a:t>Quid</a:t>
            </a:r>
            <a:r>
              <a:rPr lang="nl-BE" sz="1800" i="1" dirty="0" smtClean="0"/>
              <a:t> </a:t>
            </a:r>
            <a:r>
              <a:rPr lang="nl-BE" sz="1800" dirty="0" smtClean="0"/>
              <a:t>bestaan collectief beleid? </a:t>
            </a:r>
          </a:p>
          <a:p>
            <a:pPr marL="0" indent="0">
              <a:buNone/>
            </a:pPr>
            <a:r>
              <a:rPr lang="nl-BE" sz="1800" dirty="0" smtClean="0"/>
              <a:t>Hoe gebeurt het in </a:t>
            </a:r>
            <a:r>
              <a:rPr lang="nl-BE" sz="1800" dirty="0" err="1" smtClean="0"/>
              <a:t>KMO’s</a:t>
            </a:r>
            <a:r>
              <a:rPr lang="nl-BE" sz="1800" dirty="0" smtClean="0"/>
              <a:t>? Cascade</a:t>
            </a:r>
          </a:p>
          <a:p>
            <a:pPr marL="0" indent="0">
              <a:buNone/>
            </a:pPr>
            <a:r>
              <a:rPr lang="nl-BE" sz="1800" dirty="0" smtClean="0"/>
              <a:t>Belang en inhoud evaluatie re-integratiebeleid</a:t>
            </a:r>
          </a:p>
          <a:p>
            <a:pPr lvl="1">
              <a:buFontTx/>
              <a:buChar char="-"/>
            </a:pPr>
            <a:r>
              <a:rPr lang="nl-BE" sz="1600" dirty="0" smtClean="0"/>
              <a:t>ruimer dan alleen re-integratietraject </a:t>
            </a:r>
          </a:p>
          <a:p>
            <a:pPr lvl="1">
              <a:buFontTx/>
              <a:buChar char="-"/>
            </a:pPr>
            <a:r>
              <a:rPr lang="nl-BE" sz="1600" dirty="0" smtClean="0"/>
              <a:t>aanpassen beleid in functie van evaluatie</a:t>
            </a:r>
          </a:p>
          <a:p>
            <a:pPr lvl="1">
              <a:buFontTx/>
              <a:buChar char="-"/>
            </a:pPr>
            <a:r>
              <a:rPr lang="nl-BE" sz="1600" dirty="0" smtClean="0"/>
              <a:t>Functies en jobs </a:t>
            </a:r>
            <a:r>
              <a:rPr lang="nl-BE" sz="1600" dirty="0" err="1" smtClean="0"/>
              <a:t>her-denken</a:t>
            </a:r>
            <a:endParaRPr lang="nl-BE" sz="1600" dirty="0" smtClean="0"/>
          </a:p>
          <a:p>
            <a:pPr lvl="2">
              <a:buFont typeface="Wingdings" panose="05000000000000000000" pitchFamily="2" charset="2"/>
              <a:buChar char="ü"/>
            </a:pPr>
            <a:endParaRPr lang="nl-BE" sz="2000" dirty="0"/>
          </a:p>
        </p:txBody>
      </p:sp>
      <p:pic>
        <p:nvPicPr>
          <p:cNvPr id="6" name="Afbeelding 5"/>
          <p:cNvPicPr>
            <a:picLocks noChangeAspect="1"/>
          </p:cNvPicPr>
          <p:nvPr/>
        </p:nvPicPr>
        <p:blipFill>
          <a:blip r:embed="rId2"/>
          <a:stretch>
            <a:fillRect/>
          </a:stretch>
        </p:blipFill>
        <p:spPr>
          <a:xfrm>
            <a:off x="4019909" y="295809"/>
            <a:ext cx="5124091" cy="863600"/>
          </a:xfrm>
          <a:prstGeom prst="rect">
            <a:avLst/>
          </a:prstGeom>
        </p:spPr>
      </p:pic>
      <p:sp>
        <p:nvSpPr>
          <p:cNvPr id="7" name="Tekstvak 6"/>
          <p:cNvSpPr txBox="1"/>
          <p:nvPr/>
        </p:nvSpPr>
        <p:spPr>
          <a:xfrm>
            <a:off x="5004048" y="421729"/>
            <a:ext cx="3985738"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Re-integratiebeleid</a:t>
            </a:r>
          </a:p>
        </p:txBody>
      </p:sp>
      <p:pic>
        <p:nvPicPr>
          <p:cNvPr id="8" name="Afbeelding 7"/>
          <p:cNvPicPr>
            <a:picLocks noChangeAspect="1"/>
          </p:cNvPicPr>
          <p:nvPr/>
        </p:nvPicPr>
        <p:blipFill rotWithShape="1">
          <a:blip r:embed="rId3" cstate="print">
            <a:extLst>
              <a:ext uri="{28A0092B-C50C-407E-A947-70E740481C1C}">
                <a14:useLocalDpi xmlns:a14="http://schemas.microsoft.com/office/drawing/2010/main" val="0"/>
              </a:ext>
            </a:extLst>
          </a:blip>
          <a:srcRect t="-9648" b="9648"/>
          <a:stretch/>
        </p:blipFill>
        <p:spPr>
          <a:xfrm>
            <a:off x="395536" y="143085"/>
            <a:ext cx="1597750" cy="1203617"/>
          </a:xfrm>
          <a:prstGeom prst="rect">
            <a:avLst/>
          </a:prstGeom>
        </p:spPr>
      </p:pic>
    </p:spTree>
    <p:extLst>
      <p:ext uri="{BB962C8B-B14F-4D97-AF65-F5344CB8AC3E}">
        <p14:creationId xmlns:p14="http://schemas.microsoft.com/office/powerpoint/2010/main" val="3383992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p:cNvSpPr>
            <a:spLocks noGrp="1"/>
          </p:cNvSpPr>
          <p:nvPr>
            <p:ph idx="1"/>
          </p:nvPr>
        </p:nvSpPr>
        <p:spPr>
          <a:xfrm>
            <a:off x="457200" y="1268760"/>
            <a:ext cx="8229600" cy="5256584"/>
          </a:xfrm>
        </p:spPr>
        <p:txBody>
          <a:bodyPr>
            <a:normAutofit fontScale="62500" lnSpcReduction="20000"/>
          </a:bodyPr>
          <a:lstStyle/>
          <a:p>
            <a:pPr marL="0" indent="0">
              <a:buNone/>
            </a:pPr>
            <a:r>
              <a:rPr lang="nl-BE" sz="2400" b="1" dirty="0" smtClean="0">
                <a:solidFill>
                  <a:schemeClr val="tx2"/>
                </a:solidFill>
              </a:rPr>
              <a:t>Succesvolle re-integratie veronderstelt een mentaliteitsverandering </a:t>
            </a:r>
          </a:p>
          <a:p>
            <a:pPr marL="0" indent="0">
              <a:buNone/>
            </a:pPr>
            <a:r>
              <a:rPr lang="nl-BE" sz="2400" b="1" dirty="0" smtClean="0">
                <a:solidFill>
                  <a:schemeClr val="tx2"/>
                </a:solidFill>
              </a:rPr>
              <a:t>en anders denken over werk en (on)geschiktheid</a:t>
            </a:r>
          </a:p>
          <a:p>
            <a:pPr marL="0" indent="0">
              <a:buNone/>
            </a:pPr>
            <a:r>
              <a:rPr lang="nl-BE" sz="2400" b="1" dirty="0" smtClean="0">
                <a:solidFill>
                  <a:schemeClr val="tx2"/>
                </a:solidFill>
              </a:rPr>
              <a:t>=&gt; WERKT HET ECHT? </a:t>
            </a:r>
          </a:p>
          <a:p>
            <a:pPr marL="0" indent="0">
              <a:buNone/>
            </a:pPr>
            <a:endParaRPr lang="nl-BE" sz="2400" dirty="0" smtClean="0">
              <a:solidFill>
                <a:schemeClr val="tx2"/>
              </a:solidFill>
            </a:endParaRPr>
          </a:p>
          <a:p>
            <a:pPr marL="0" indent="0">
              <a:buNone/>
            </a:pPr>
            <a:r>
              <a:rPr lang="nl-BE" sz="2900" dirty="0" smtClean="0">
                <a:solidFill>
                  <a:schemeClr val="tx2"/>
                </a:solidFill>
              </a:rPr>
              <a:t>Bedenkingen en vragen</a:t>
            </a:r>
            <a:endParaRPr lang="nl-BE" sz="2900" dirty="0">
              <a:solidFill>
                <a:schemeClr val="tx2"/>
              </a:solidFill>
            </a:endParaRPr>
          </a:p>
          <a:p>
            <a:r>
              <a:rPr lang="nl-BE" sz="2900" dirty="0" smtClean="0"/>
              <a:t>Opstart traject door WN =&gt; reactie adviserend arts? </a:t>
            </a:r>
          </a:p>
          <a:p>
            <a:r>
              <a:rPr lang="nl-BE" sz="2900" dirty="0" smtClean="0"/>
              <a:t>Communicatie tussen actoren?</a:t>
            </a:r>
          </a:p>
          <a:p>
            <a:r>
              <a:rPr lang="nl-BE" sz="2900" dirty="0" smtClean="0"/>
              <a:t>Begripsverwarring: arbeidsongeschiktheid </a:t>
            </a:r>
            <a:r>
              <a:rPr lang="nl-BE" sz="2900" i="1" dirty="0" smtClean="0"/>
              <a:t>versus</a:t>
            </a:r>
            <a:r>
              <a:rPr lang="nl-BE" sz="2900" dirty="0" smtClean="0"/>
              <a:t> ongeschiktheid voor overeengekomen werk </a:t>
            </a:r>
          </a:p>
          <a:p>
            <a:r>
              <a:rPr lang="nl-BE" sz="2900" dirty="0" smtClean="0"/>
              <a:t>Vaststellingen: veel aanvragen van WN </a:t>
            </a:r>
          </a:p>
          <a:p>
            <a:pPr marL="457200" lvl="1" indent="0">
              <a:buNone/>
            </a:pPr>
            <a:r>
              <a:rPr lang="nl-BE" sz="2900" dirty="0" smtClean="0"/>
              <a:t>MAAR veel definitieve ongeschiktheid voor overeengekomen werk (D-beslissing)</a:t>
            </a:r>
          </a:p>
          <a:p>
            <a:pPr marL="457200" lvl="1" indent="0">
              <a:buNone/>
            </a:pPr>
            <a:r>
              <a:rPr lang="nl-BE" sz="2900" dirty="0" smtClean="0"/>
              <a:t>+ weinig beroepsprocedures  </a:t>
            </a:r>
          </a:p>
          <a:p>
            <a:r>
              <a:rPr lang="nl-BE" sz="2900" dirty="0" smtClean="0"/>
              <a:t>D-beslissingen = einde traject: </a:t>
            </a:r>
            <a:r>
              <a:rPr lang="nl-BE" sz="2900" i="1" dirty="0" err="1" smtClean="0"/>
              <a:t>quid</a:t>
            </a:r>
            <a:r>
              <a:rPr lang="nl-BE" sz="2900" dirty="0" smtClean="0"/>
              <a:t> rol WG? </a:t>
            </a:r>
          </a:p>
          <a:p>
            <a:r>
              <a:rPr lang="nl-BE" sz="2900" i="1" dirty="0" err="1" smtClean="0"/>
              <a:t>Quid</a:t>
            </a:r>
            <a:r>
              <a:rPr lang="nl-BE" sz="2900" dirty="0" smtClean="0"/>
              <a:t> medische overmacht? Duidelijkheid</a:t>
            </a:r>
            <a:r>
              <a:rPr lang="nl-BE" sz="2900" dirty="0"/>
              <a:t> </a:t>
            </a:r>
            <a:r>
              <a:rPr lang="nl-BE" sz="2900" i="1" dirty="0" smtClean="0"/>
              <a:t>versus</a:t>
            </a:r>
            <a:r>
              <a:rPr lang="nl-BE" sz="2900" dirty="0" smtClean="0"/>
              <a:t> misbruik?</a:t>
            </a:r>
          </a:p>
          <a:p>
            <a:r>
              <a:rPr lang="nl-BE" sz="2900" i="1" dirty="0" err="1" smtClean="0"/>
              <a:t>Quid</a:t>
            </a:r>
            <a:r>
              <a:rPr lang="nl-BE" sz="2900" dirty="0" smtClean="0"/>
              <a:t> nieuwe instroom na 1/1/18?</a:t>
            </a:r>
          </a:p>
          <a:p>
            <a:r>
              <a:rPr lang="nl-BE" sz="2900" i="1" dirty="0" err="1" smtClean="0"/>
              <a:t>Quid</a:t>
            </a:r>
            <a:r>
              <a:rPr lang="nl-BE" sz="2900" i="1" dirty="0" smtClean="0"/>
              <a:t> </a:t>
            </a:r>
            <a:r>
              <a:rPr lang="nl-BE" sz="2900" dirty="0" smtClean="0"/>
              <a:t>andere vormen van re-integratie buiten traject? </a:t>
            </a:r>
            <a:r>
              <a:rPr lang="nl-BE" sz="2900" dirty="0" smtClean="0"/>
              <a:t>Bezoek voorafgaand aan de werkhervatting enz.</a:t>
            </a:r>
            <a:endParaRPr lang="nl-BE" sz="2900" dirty="0" smtClean="0"/>
          </a:p>
          <a:p>
            <a:r>
              <a:rPr lang="nl-BE" sz="2900" dirty="0" smtClean="0"/>
              <a:t>Problematiek voor </a:t>
            </a:r>
            <a:r>
              <a:rPr lang="nl-BE" sz="2900" dirty="0" err="1" smtClean="0"/>
              <a:t>KMO’s</a:t>
            </a:r>
            <a:endParaRPr lang="nl-BE" sz="2900" dirty="0" smtClean="0"/>
          </a:p>
          <a:p>
            <a:pPr marL="0" indent="0">
              <a:buNone/>
            </a:pPr>
            <a:endParaRPr lang="nl-BE" sz="2900" dirty="0" smtClean="0"/>
          </a:p>
          <a:p>
            <a:pPr marL="0" indent="0">
              <a:buNone/>
            </a:pPr>
            <a:r>
              <a:rPr lang="nl-BE" sz="2900" dirty="0" smtClean="0">
                <a:solidFill>
                  <a:schemeClr val="tx2"/>
                </a:solidFill>
              </a:rPr>
              <a:t>=&gt; Brengt EVALUATIE antwoorden en oplossingen?</a:t>
            </a:r>
          </a:p>
        </p:txBody>
      </p:sp>
      <p:pic>
        <p:nvPicPr>
          <p:cNvPr id="6" name="Afbeelding 5"/>
          <p:cNvPicPr>
            <a:picLocks noChangeAspect="1"/>
          </p:cNvPicPr>
          <p:nvPr/>
        </p:nvPicPr>
        <p:blipFill>
          <a:blip r:embed="rId2"/>
          <a:stretch>
            <a:fillRect/>
          </a:stretch>
        </p:blipFill>
        <p:spPr>
          <a:xfrm>
            <a:off x="4019909" y="295809"/>
            <a:ext cx="5124091" cy="863600"/>
          </a:xfrm>
          <a:prstGeom prst="rect">
            <a:avLst/>
          </a:prstGeom>
        </p:spPr>
      </p:pic>
      <p:sp>
        <p:nvSpPr>
          <p:cNvPr id="7" name="Tekstvak 6"/>
          <p:cNvSpPr txBox="1"/>
          <p:nvPr/>
        </p:nvSpPr>
        <p:spPr>
          <a:xfrm>
            <a:off x="5004048" y="421729"/>
            <a:ext cx="3985738"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a:solidFill>
                  <a:schemeClr val="tx1">
                    <a:lumMod val="50000"/>
                    <a:lumOff val="50000"/>
                  </a:schemeClr>
                </a:solidFill>
              </a:rPr>
              <a:t>B</a:t>
            </a:r>
            <a:r>
              <a:rPr lang="nl-NL" b="1" dirty="0" smtClean="0">
                <a:solidFill>
                  <a:schemeClr val="tx1">
                    <a:lumMod val="50000"/>
                    <a:lumOff val="50000"/>
                  </a:schemeClr>
                </a:solidFill>
              </a:rPr>
              <a:t>edenkingen en vragen </a:t>
            </a:r>
          </a:p>
        </p:txBody>
      </p:sp>
      <p:sp>
        <p:nvSpPr>
          <p:cNvPr id="2" name="AutoShape 2" descr="Gerelateerde afbeeld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175848"/>
            <a:ext cx="1455713" cy="926058"/>
          </a:xfrm>
          <a:prstGeom prst="rect">
            <a:avLst/>
          </a:prstGeom>
        </p:spPr>
      </p:pic>
    </p:spTree>
    <p:extLst>
      <p:ext uri="{BB962C8B-B14F-4D97-AF65-F5344CB8AC3E}">
        <p14:creationId xmlns:p14="http://schemas.microsoft.com/office/powerpoint/2010/main" val="3954188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a:picLocks noChangeAspect="1"/>
          </p:cNvPicPr>
          <p:nvPr/>
        </p:nvPicPr>
        <p:blipFill>
          <a:blip r:embed="rId2"/>
          <a:stretch>
            <a:fillRect/>
          </a:stretch>
        </p:blipFill>
        <p:spPr>
          <a:xfrm>
            <a:off x="4019909" y="295809"/>
            <a:ext cx="5124091" cy="863600"/>
          </a:xfrm>
          <a:prstGeom prst="rect">
            <a:avLst/>
          </a:prstGeom>
        </p:spPr>
      </p:pic>
      <p:sp>
        <p:nvSpPr>
          <p:cNvPr id="3" name="Tijdelijke aanduiding voor inhoud 2"/>
          <p:cNvSpPr>
            <a:spLocks noGrp="1"/>
          </p:cNvSpPr>
          <p:nvPr>
            <p:ph idx="1"/>
          </p:nvPr>
        </p:nvSpPr>
        <p:spPr>
          <a:xfrm>
            <a:off x="457200" y="1268760"/>
            <a:ext cx="8363272" cy="5472608"/>
          </a:xfrm>
        </p:spPr>
        <p:txBody>
          <a:bodyPr>
            <a:normAutofit fontScale="92500" lnSpcReduction="10000"/>
          </a:bodyPr>
          <a:lstStyle/>
          <a:p>
            <a:pPr marL="0" indent="0">
              <a:buNone/>
            </a:pPr>
            <a:r>
              <a:rPr lang="nl-NL" sz="2400" b="1" dirty="0" smtClean="0">
                <a:solidFill>
                  <a:schemeClr val="tx2"/>
                </a:solidFill>
              </a:rPr>
              <a:t>Nieuw artikel 34 </a:t>
            </a:r>
            <a:r>
              <a:rPr lang="nl-NL" sz="2400" b="1" dirty="0" smtClean="0">
                <a:solidFill>
                  <a:schemeClr val="tx2"/>
                </a:solidFill>
              </a:rPr>
              <a:t>Arbeidsovereenkomstenwet</a:t>
            </a:r>
            <a:endParaRPr lang="nl-NL" sz="2000" dirty="0">
              <a:solidFill>
                <a:schemeClr val="tx2"/>
              </a:solidFill>
            </a:endParaRPr>
          </a:p>
          <a:p>
            <a:r>
              <a:rPr lang="nl-BE" sz="1800" dirty="0" smtClean="0"/>
              <a:t>“De </a:t>
            </a:r>
            <a:r>
              <a:rPr lang="nl-BE" sz="1800" dirty="0"/>
              <a:t>arbeidsongeschiktheid ten gevolge van ziekte of ongeval, waardoor het voor de werknemer definitief onmogelijk wordt om het overeengekomen werk te verrichten, kan slechts een einde maken aan de arbeidsovereenkomst wegens overmacht nadat het </a:t>
            </a:r>
            <a:r>
              <a:rPr lang="nl-BE" sz="1800" dirty="0" smtClean="0"/>
              <a:t>re-integratietraject </a:t>
            </a:r>
            <a:r>
              <a:rPr lang="nl-BE" sz="1800" dirty="0"/>
              <a:t>van de werknemer die het overeengekomen werk definitief niet kan uitoefenen, vastgesteld krachtens de wet van 4 augustus 1996 betreffende het welzijn van de werknemers bij de uitvoering van hun werk, is </a:t>
            </a:r>
            <a:r>
              <a:rPr lang="nl-BE" sz="1800" dirty="0" smtClean="0"/>
              <a:t>beëindigd”	</a:t>
            </a:r>
          </a:p>
          <a:p>
            <a:r>
              <a:rPr lang="nl-NL" sz="1800" dirty="0" smtClean="0"/>
              <a:t> re-integratietraject </a:t>
            </a:r>
            <a:r>
              <a:rPr lang="nl-NL" sz="1800" dirty="0" smtClean="0"/>
              <a:t>is beëindigd in 3 situaties (</a:t>
            </a:r>
            <a:r>
              <a:rPr lang="nl-NL" sz="1800" dirty="0"/>
              <a:t>art. </a:t>
            </a:r>
            <a:r>
              <a:rPr lang="nl-NL" sz="1800" dirty="0" smtClean="0"/>
              <a:t>I.4</a:t>
            </a:r>
            <a:r>
              <a:rPr lang="nl-NL" sz="1800" dirty="0"/>
              <a:t>.-76 Codex</a:t>
            </a:r>
            <a:r>
              <a:rPr lang="nl-NL" sz="1800" dirty="0" smtClean="0"/>
              <a:t>):</a:t>
            </a:r>
          </a:p>
          <a:p>
            <a:pPr marL="0" indent="0">
              <a:buNone/>
            </a:pPr>
            <a:r>
              <a:rPr lang="nl-NL" sz="1800" dirty="0"/>
              <a:t>	</a:t>
            </a:r>
            <a:r>
              <a:rPr lang="nl-NL" sz="1800" dirty="0" smtClean="0"/>
              <a:t>1. </a:t>
            </a:r>
            <a:r>
              <a:rPr lang="nl-NL" sz="1800" dirty="0" smtClean="0"/>
              <a:t>beslissing </a:t>
            </a:r>
            <a:r>
              <a:rPr lang="nl-NL" sz="1800" dirty="0" smtClean="0"/>
              <a:t>PA-AG tot afwezigheid aangepast of ander werk </a:t>
            </a:r>
            <a:r>
              <a:rPr lang="nl-NL" sz="1800" dirty="0"/>
              <a:t>e</a:t>
            </a:r>
            <a:r>
              <a:rPr lang="nl-NL" sz="1800" dirty="0" smtClean="0"/>
              <a:t>n 	beroepsmogelijkheden </a:t>
            </a:r>
            <a:r>
              <a:rPr lang="nl-NL" sz="1800" dirty="0" smtClean="0"/>
              <a:t>zijn uitgeput</a:t>
            </a:r>
          </a:p>
          <a:p>
            <a:pPr marL="0" indent="0">
              <a:buNone/>
            </a:pPr>
            <a:r>
              <a:rPr lang="nl-NL" sz="1800" dirty="0"/>
              <a:t>	</a:t>
            </a:r>
            <a:r>
              <a:rPr lang="nl-NL" sz="1800" dirty="0" smtClean="0"/>
              <a:t>2. </a:t>
            </a:r>
            <a:r>
              <a:rPr lang="nl-NL" sz="1800" dirty="0" smtClean="0"/>
              <a:t>na </a:t>
            </a:r>
            <a:r>
              <a:rPr lang="nl-NL" sz="1800" dirty="0" smtClean="0"/>
              <a:t>bezorgen aan PA-AG van het verslag waarin WG motiveert </a:t>
            </a:r>
            <a:r>
              <a:rPr lang="nl-NL" sz="1800" dirty="0" smtClean="0"/>
              <a:t>dat </a:t>
            </a:r>
            <a:r>
              <a:rPr lang="nl-NL" sz="1800" dirty="0" smtClean="0"/>
              <a:t>geen </a:t>
            </a:r>
            <a:r>
              <a:rPr lang="nl-NL" sz="1800" dirty="0" smtClean="0"/>
              <a:t>re-	integratieplan </a:t>
            </a:r>
            <a:r>
              <a:rPr lang="nl-NL" sz="1800" dirty="0" smtClean="0"/>
              <a:t>kan worden </a:t>
            </a:r>
            <a:r>
              <a:rPr lang="nl-NL" sz="1800" dirty="0" smtClean="0"/>
              <a:t>opgemaakt </a:t>
            </a:r>
            <a:r>
              <a:rPr lang="nl-NL" sz="1800" dirty="0" smtClean="0"/>
              <a:t>omdat het </a:t>
            </a:r>
            <a:r>
              <a:rPr lang="nl-NL" sz="1800" dirty="0" smtClean="0"/>
              <a:t>technisch </a:t>
            </a:r>
            <a:r>
              <a:rPr lang="nl-NL" sz="1800" dirty="0" smtClean="0"/>
              <a:t>of objectief onmogelijk </a:t>
            </a:r>
            <a:r>
              <a:rPr lang="nl-NL" sz="1800" dirty="0" smtClean="0"/>
              <a:t>	is </a:t>
            </a:r>
            <a:r>
              <a:rPr lang="nl-NL" sz="1800" dirty="0" smtClean="0"/>
              <a:t>of om gegronde redenen </a:t>
            </a:r>
            <a:r>
              <a:rPr lang="nl-NL" sz="1800" b="1" dirty="0" smtClean="0"/>
              <a:t>redelijkerwijze</a:t>
            </a:r>
            <a:r>
              <a:rPr lang="nl-NL" sz="1800" dirty="0" smtClean="0"/>
              <a:t> </a:t>
            </a:r>
            <a:r>
              <a:rPr lang="nl-NL" sz="1800" dirty="0" smtClean="0"/>
              <a:t>niet kan worden geëist</a:t>
            </a:r>
          </a:p>
          <a:p>
            <a:pPr marL="0" indent="0">
              <a:buNone/>
            </a:pPr>
            <a:r>
              <a:rPr lang="nl-NL" sz="1800" dirty="0"/>
              <a:t>	</a:t>
            </a:r>
            <a:r>
              <a:rPr lang="nl-NL" sz="1800" dirty="0" smtClean="0"/>
              <a:t>3. </a:t>
            </a:r>
            <a:r>
              <a:rPr lang="nl-NL" sz="1800" dirty="0" smtClean="0"/>
              <a:t>na </a:t>
            </a:r>
            <a:r>
              <a:rPr lang="nl-NL" sz="1800" dirty="0" smtClean="0"/>
              <a:t>bezorgen aan PA-AG van het re-integratieplan waarmee WN </a:t>
            </a:r>
            <a:r>
              <a:rPr lang="nl-NL" sz="1800" dirty="0" smtClean="0"/>
              <a:t>niet </a:t>
            </a:r>
            <a:r>
              <a:rPr lang="nl-NL" sz="1800" dirty="0" smtClean="0"/>
              <a:t>heeft </a:t>
            </a:r>
            <a:r>
              <a:rPr lang="nl-NL" sz="1800" dirty="0" smtClean="0"/>
              <a:t>	ingestemd</a:t>
            </a:r>
            <a:endParaRPr lang="nl-NL" sz="1800" dirty="0" smtClean="0"/>
          </a:p>
          <a:p>
            <a:r>
              <a:rPr lang="nl-NL" sz="1800" dirty="0"/>
              <a:t>beëindiging op basis van overmacht doet geen afbreuk </a:t>
            </a:r>
            <a:r>
              <a:rPr lang="nl-NL" sz="1800" dirty="0" smtClean="0"/>
              <a:t>aan </a:t>
            </a:r>
            <a:r>
              <a:rPr lang="nl-NL" sz="1800" dirty="0"/>
              <a:t>recht de arbeidsovereenkomst te beëindigen mits </a:t>
            </a:r>
            <a:r>
              <a:rPr lang="nl-NL" sz="1800" dirty="0" smtClean="0"/>
              <a:t>naleving </a:t>
            </a:r>
            <a:r>
              <a:rPr lang="nl-NL" sz="1800" dirty="0"/>
              <a:t>van opzeggingstermijn en opzeggingsvergoeding	</a:t>
            </a:r>
          </a:p>
          <a:p>
            <a:r>
              <a:rPr lang="nl-NL" sz="1800" dirty="0" smtClean="0"/>
              <a:t>wilde </a:t>
            </a:r>
            <a:r>
              <a:rPr lang="nl-NL" sz="1800" dirty="0"/>
              <a:t>hiermee concrete invulling geven aan de Europese </a:t>
            </a:r>
            <a:r>
              <a:rPr lang="nl-NL" sz="1800" dirty="0" smtClean="0"/>
              <a:t>rechtspraak </a:t>
            </a:r>
            <a:r>
              <a:rPr lang="nl-NL" sz="1800" dirty="0"/>
              <a:t>die zich ten aanzien van </a:t>
            </a:r>
            <a:r>
              <a:rPr lang="nl-NL" sz="1800" b="1" dirty="0"/>
              <a:t>discriminatie op </a:t>
            </a:r>
            <a:r>
              <a:rPr lang="nl-NL" sz="1800" b="1" dirty="0" smtClean="0"/>
              <a:t>basis </a:t>
            </a:r>
            <a:r>
              <a:rPr lang="nl-NL" sz="1800" b="1" dirty="0"/>
              <a:t>van handicap</a:t>
            </a:r>
            <a:r>
              <a:rPr lang="nl-NL" sz="1800" dirty="0"/>
              <a:t> heeft </a:t>
            </a:r>
            <a:r>
              <a:rPr lang="nl-NL" sz="1800" dirty="0" smtClean="0"/>
              <a:t>ontwikkeld</a:t>
            </a:r>
            <a:endParaRPr lang="nl-BE" sz="1800" dirty="0"/>
          </a:p>
        </p:txBody>
      </p:sp>
      <p:sp>
        <p:nvSpPr>
          <p:cNvPr id="4" name="Tekstvak 3"/>
          <p:cNvSpPr txBox="1"/>
          <p:nvPr/>
        </p:nvSpPr>
        <p:spPr>
          <a:xfrm>
            <a:off x="4717531" y="404443"/>
            <a:ext cx="4329790" cy="646331"/>
          </a:xfrm>
          <a:prstGeom prst="rect">
            <a:avLst/>
          </a:prstGeom>
          <a:noFill/>
        </p:spPr>
        <p:txBody>
          <a:bodyPr wrap="square" rtlCol="0" anchor="ctr">
            <a:spAutoFit/>
          </a:bodyPr>
          <a:lstStyle/>
          <a:p>
            <a:pPr algn="ctr"/>
            <a:r>
              <a:rPr lang="nl-NL" b="1" dirty="0" smtClean="0">
                <a:solidFill>
                  <a:schemeClr val="tx1">
                    <a:lumMod val="50000"/>
                    <a:lumOff val="50000"/>
                  </a:schemeClr>
                </a:solidFill>
              </a:rPr>
              <a:t>Re-integratie van werknemers</a:t>
            </a:r>
          </a:p>
          <a:p>
            <a:pPr algn="ctr"/>
            <a:r>
              <a:rPr lang="nl-NL" b="1" dirty="0" smtClean="0">
                <a:solidFill>
                  <a:schemeClr val="tx1">
                    <a:lumMod val="50000"/>
                    <a:lumOff val="50000"/>
                  </a:schemeClr>
                </a:solidFill>
              </a:rPr>
              <a:t>Interferentie met discriminatiewetgeving</a:t>
            </a:r>
          </a:p>
        </p:txBody>
      </p:sp>
      <p:sp>
        <p:nvSpPr>
          <p:cNvPr id="6" name="AutoShape 2" descr="Gerelateerde afbeeld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375" y="107501"/>
            <a:ext cx="943273" cy="943273"/>
          </a:xfrm>
          <a:prstGeom prst="rect">
            <a:avLst/>
          </a:prstGeom>
        </p:spPr>
      </p:pic>
    </p:spTree>
    <p:extLst>
      <p:ext uri="{BB962C8B-B14F-4D97-AF65-F5344CB8AC3E}">
        <p14:creationId xmlns:p14="http://schemas.microsoft.com/office/powerpoint/2010/main" val="257266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TotalTime>
  <Words>954</Words>
  <Application>Microsoft Office PowerPoint</Application>
  <PresentationFormat>Diavoorstelling (4:3)</PresentationFormat>
  <Paragraphs>211</Paragraphs>
  <Slides>16</Slides>
  <Notes>4</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Kantoorthema</vt:lpstr>
      <vt:lpstr> Knelpunten en bedenkingen bij  het nieuwe re-integratietraject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anne van regenmortel</dc:creator>
  <cp:lastModifiedBy>Vervliet Valerie</cp:lastModifiedBy>
  <cp:revision>80</cp:revision>
  <cp:lastPrinted>2017-11-14T12:59:02Z</cp:lastPrinted>
  <dcterms:created xsi:type="dcterms:W3CDTF">2017-11-08T13:10:09Z</dcterms:created>
  <dcterms:modified xsi:type="dcterms:W3CDTF">2017-11-14T21:14:24Z</dcterms:modified>
</cp:coreProperties>
</file>