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00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07" autoAdjust="0"/>
  </p:normalViewPr>
  <p:slideViewPr>
    <p:cSldViewPr snapToGrid="0">
      <p:cViewPr varScale="1">
        <p:scale>
          <a:sx n="77" d="100"/>
          <a:sy n="77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993018841407"/>
          <c:y val="0.0350614865757981"/>
          <c:w val="0.757142063347646"/>
          <c:h val="0.66900400615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totaal aantal evaluaties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Sheet1!$A$2:$A$23</c:f>
              <c:strCache>
                <c:ptCount val="20"/>
                <c:pt idx="0">
                  <c:v>Ph. Mairiaux</c:v>
                </c:pt>
                <c:pt idx="1">
                  <c:v>V. Vervliet/A Van Regenmortel</c:v>
                </c:pt>
                <c:pt idx="2">
                  <c:v>G.mylle</c:v>
                </c:pt>
                <c:pt idx="3">
                  <c:v>F.Leroy</c:v>
                </c:pt>
                <c:pt idx="4">
                  <c:v>S. Vandenbroeck en C lambrechts</c:v>
                </c:pt>
                <c:pt idx="5">
                  <c:v>P. De zutter</c:v>
                </c:pt>
                <c:pt idx="6">
                  <c:v>I. Hansez</c:v>
                </c:pt>
                <c:pt idx="7">
                  <c:v>M.-C. Lambrechts</c:v>
                </c:pt>
                <c:pt idx="8">
                  <c:v>L. Godderis</c:v>
                </c:pt>
                <c:pt idx="12">
                  <c:v>M.-N. Schmickler</c:v>
                </c:pt>
                <c:pt idx="13">
                  <c:v>debat</c:v>
                </c:pt>
                <c:pt idx="14">
                  <c:v>J.Luyten</c:v>
                </c:pt>
                <c:pt idx="15">
                  <c:v>Ph Farr</c:v>
                </c:pt>
                <c:pt idx="16">
                  <c:v>E. De Cnijf</c:v>
                </c:pt>
                <c:pt idx="17">
                  <c:v>Ph. Swennen</c:v>
                </c:pt>
                <c:pt idx="18">
                  <c:v>B. Dezfoulian</c:v>
                </c:pt>
                <c:pt idx="19">
                  <c:v>M. De Ridder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85.0</c:v>
                </c:pt>
                <c:pt idx="1">
                  <c:v>89.0</c:v>
                </c:pt>
                <c:pt idx="2">
                  <c:v>89.0</c:v>
                </c:pt>
                <c:pt idx="3">
                  <c:v>90.0</c:v>
                </c:pt>
                <c:pt idx="4">
                  <c:v>86.0</c:v>
                </c:pt>
                <c:pt idx="5">
                  <c:v>86.0</c:v>
                </c:pt>
                <c:pt idx="6">
                  <c:v>84.0</c:v>
                </c:pt>
                <c:pt idx="7">
                  <c:v>80.0</c:v>
                </c:pt>
                <c:pt idx="8">
                  <c:v>72.0</c:v>
                </c:pt>
                <c:pt idx="12">
                  <c:v>55.0</c:v>
                </c:pt>
                <c:pt idx="13">
                  <c:v>56.0</c:v>
                </c:pt>
                <c:pt idx="14">
                  <c:v>57.0</c:v>
                </c:pt>
                <c:pt idx="15">
                  <c:v>58.0</c:v>
                </c:pt>
                <c:pt idx="16">
                  <c:v>57.0</c:v>
                </c:pt>
                <c:pt idx="17">
                  <c:v>58.0</c:v>
                </c:pt>
                <c:pt idx="18">
                  <c:v>53.0</c:v>
                </c:pt>
                <c:pt idx="19">
                  <c:v>49.0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90-62</c:v>
                </c:pt>
              </c:strCache>
            </c:strRef>
          </c:tx>
          <c:spPr>
            <a:solidFill>
              <a:srgbClr val="3366FF"/>
            </a:solidFill>
            <a:ln>
              <a:solidFill>
                <a:srgbClr val="0000FF">
                  <a:alpha val="54000"/>
                </a:srgbClr>
              </a:solidFill>
            </a:ln>
          </c:spPr>
          <c:invertIfNegative val="0"/>
          <c:cat>
            <c:strRef>
              <c:f>Sheet1!$A$2:$A$23</c:f>
              <c:strCache>
                <c:ptCount val="20"/>
                <c:pt idx="0">
                  <c:v>Ph. Mairiaux</c:v>
                </c:pt>
                <c:pt idx="1">
                  <c:v>V. Vervliet/A Van Regenmortel</c:v>
                </c:pt>
                <c:pt idx="2">
                  <c:v>G.mylle</c:v>
                </c:pt>
                <c:pt idx="3">
                  <c:v>F.Leroy</c:v>
                </c:pt>
                <c:pt idx="4">
                  <c:v>S. Vandenbroeck en C lambrechts</c:v>
                </c:pt>
                <c:pt idx="5">
                  <c:v>P. De zutter</c:v>
                </c:pt>
                <c:pt idx="6">
                  <c:v>I. Hansez</c:v>
                </c:pt>
                <c:pt idx="7">
                  <c:v>M.-C. Lambrechts</c:v>
                </c:pt>
                <c:pt idx="8">
                  <c:v>L. Godderis</c:v>
                </c:pt>
                <c:pt idx="12">
                  <c:v>M.-N. Schmickler</c:v>
                </c:pt>
                <c:pt idx="13">
                  <c:v>debat</c:v>
                </c:pt>
                <c:pt idx="14">
                  <c:v>J.Luyten</c:v>
                </c:pt>
                <c:pt idx="15">
                  <c:v>Ph Farr</c:v>
                </c:pt>
                <c:pt idx="16">
                  <c:v>E. De Cnijf</c:v>
                </c:pt>
                <c:pt idx="17">
                  <c:v>Ph. Swennen</c:v>
                </c:pt>
                <c:pt idx="18">
                  <c:v>B. Dezfoulian</c:v>
                </c:pt>
                <c:pt idx="19">
                  <c:v>M. De Ridder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90.0</c:v>
                </c:pt>
                <c:pt idx="1">
                  <c:v>90.0</c:v>
                </c:pt>
                <c:pt idx="2">
                  <c:v>90.0</c:v>
                </c:pt>
                <c:pt idx="3">
                  <c:v>90.0</c:v>
                </c:pt>
                <c:pt idx="4">
                  <c:v>90.0</c:v>
                </c:pt>
                <c:pt idx="5">
                  <c:v>90.0</c:v>
                </c:pt>
                <c:pt idx="6">
                  <c:v>90.0</c:v>
                </c:pt>
                <c:pt idx="7">
                  <c:v>90.0</c:v>
                </c:pt>
                <c:pt idx="8">
                  <c:v>90.0</c:v>
                </c:pt>
                <c:pt idx="12">
                  <c:v>62.0</c:v>
                </c:pt>
                <c:pt idx="13">
                  <c:v>62.0</c:v>
                </c:pt>
                <c:pt idx="14">
                  <c:v>62.0</c:v>
                </c:pt>
                <c:pt idx="15">
                  <c:v>62.0</c:v>
                </c:pt>
                <c:pt idx="16">
                  <c:v>62.0</c:v>
                </c:pt>
                <c:pt idx="17">
                  <c:v>62.0</c:v>
                </c:pt>
                <c:pt idx="18">
                  <c:v>62.0</c:v>
                </c:pt>
                <c:pt idx="19">
                  <c:v>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6562248"/>
        <c:axId val="-2026555352"/>
      </c:barChart>
      <c:catAx>
        <c:axId val="-20265622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6555352"/>
        <c:crosses val="autoZero"/>
        <c:auto val="1"/>
        <c:lblAlgn val="ctr"/>
        <c:lblOffset val="100"/>
        <c:noMultiLvlLbl val="0"/>
      </c:catAx>
      <c:valAx>
        <c:axId val="-2026555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6562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9356339389804"/>
          <c:y val="0.00279286444039806"/>
          <c:w val="0.380857333933728"/>
          <c:h val="0.2287612603300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totaal2017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totaal2016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5"/>
                <c:pt idx="0">
                  <c:v>onthaal</c:v>
                </c:pt>
                <c:pt idx="1">
                  <c:v>infra</c:v>
                </c:pt>
                <c:pt idx="2">
                  <c:v>traiteur</c:v>
                </c:pt>
                <c:pt idx="3">
                  <c:v>doc</c:v>
                </c:pt>
                <c:pt idx="4">
                  <c:v>tolken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4.319999999999998</c:v>
                </c:pt>
                <c:pt idx="1">
                  <c:v>3.78</c:v>
                </c:pt>
                <c:pt idx="2">
                  <c:v>4.08</c:v>
                </c:pt>
                <c:pt idx="3">
                  <c:v>4.26</c:v>
                </c:pt>
                <c:pt idx="4">
                  <c:v>4.5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7803448"/>
        <c:axId val="-2027025096"/>
      </c:barChart>
      <c:catAx>
        <c:axId val="-2027803448"/>
        <c:scaling>
          <c:orientation val="minMax"/>
        </c:scaling>
        <c:delete val="0"/>
        <c:axPos val="l"/>
        <c:majorTickMark val="out"/>
        <c:minorTickMark val="none"/>
        <c:tickLblPos val="nextTo"/>
        <c:crossAx val="-2027025096"/>
        <c:crosses val="autoZero"/>
        <c:auto val="1"/>
        <c:lblAlgn val="ctr"/>
        <c:lblOffset val="100"/>
        <c:noMultiLvlLbl val="0"/>
      </c:catAx>
      <c:valAx>
        <c:axId val="-2027025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27803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440122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Aanwezigheid</a:t>
            </a:r>
            <a:r>
              <a:rPr lang="en-US" dirty="0" smtClean="0"/>
              <a:t>: </a:t>
            </a:r>
            <a:r>
              <a:rPr lang="en-US" dirty="0" err="1" smtClean="0"/>
              <a:t>donderdag</a:t>
            </a:r>
            <a:r>
              <a:rPr lang="en-US" dirty="0" smtClean="0"/>
              <a:t> </a:t>
            </a:r>
            <a:r>
              <a:rPr lang="en-US" dirty="0" err="1" smtClean="0"/>
              <a:t>zaal</a:t>
            </a:r>
            <a:r>
              <a:rPr lang="en-US" dirty="0" smtClean="0"/>
              <a:t> </a:t>
            </a:r>
            <a:r>
              <a:rPr lang="en-US" dirty="0" err="1" smtClean="0"/>
              <a:t>volledig</a:t>
            </a:r>
            <a:r>
              <a:rPr lang="en-US" dirty="0" smtClean="0"/>
              <a:t> </a:t>
            </a:r>
            <a:r>
              <a:rPr lang="en-US" dirty="0" err="1" smtClean="0"/>
              <a:t>bezet</a:t>
            </a:r>
            <a:r>
              <a:rPr lang="en-US" dirty="0" smtClean="0"/>
              <a:t>.  </a:t>
            </a:r>
            <a:r>
              <a:rPr lang="en-US" dirty="0" err="1" smtClean="0"/>
              <a:t>Vrijdag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steeds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volk</a:t>
            </a:r>
            <a:r>
              <a:rPr lang="en-US" dirty="0" smtClean="0"/>
              <a:t> maar </a:t>
            </a:r>
            <a:r>
              <a:rPr lang="en-US" dirty="0" err="1" smtClean="0"/>
              <a:t>iets</a:t>
            </a:r>
            <a:r>
              <a:rPr lang="en-US" dirty="0" smtClean="0"/>
              <a:t> minder</a:t>
            </a:r>
          </a:p>
          <a:p>
            <a:r>
              <a:rPr lang="en-US" dirty="0" err="1" smtClean="0"/>
              <a:t>Donderdag</a:t>
            </a:r>
            <a:r>
              <a:rPr lang="en-US" dirty="0" smtClean="0"/>
              <a:t> 90 (versus 86- 2015/ 73- 2016)  </a:t>
            </a:r>
            <a:r>
              <a:rPr lang="en-US" dirty="0" err="1" smtClean="0"/>
              <a:t>Vrijdag</a:t>
            </a:r>
            <a:r>
              <a:rPr lang="en-US" dirty="0" smtClean="0"/>
              <a:t> 62 (</a:t>
            </a:r>
            <a:r>
              <a:rPr lang="en-US" dirty="0" err="1" smtClean="0"/>
              <a:t>ipv</a:t>
            </a:r>
            <a:r>
              <a:rPr lang="en-US" dirty="0" smtClean="0"/>
              <a:t> 63 2015/ 65 - 2016)</a:t>
            </a:r>
          </a:p>
          <a:p>
            <a:r>
              <a:rPr lang="en-US" dirty="0" err="1" smtClean="0"/>
              <a:t>Donderdag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volk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vrijdag</a:t>
            </a:r>
            <a:r>
              <a:rPr lang="en-US" dirty="0" smtClean="0"/>
              <a:t> – </a:t>
            </a:r>
            <a:r>
              <a:rPr lang="en-US" dirty="0" err="1" smtClean="0"/>
              <a:t>meeste</a:t>
            </a:r>
            <a:r>
              <a:rPr lang="en-US" dirty="0" smtClean="0"/>
              <a:t> do </a:t>
            </a:r>
            <a:r>
              <a:rPr lang="en-US" dirty="0" err="1" smtClean="0"/>
              <a:t>vm</a:t>
            </a:r>
            <a:r>
              <a:rPr lang="en-US" dirty="0" smtClean="0"/>
              <a:t>  </a:t>
            </a:r>
            <a:r>
              <a:rPr lang="en-US" dirty="0" err="1" smtClean="0"/>
              <a:t>vermindering</a:t>
            </a:r>
            <a:r>
              <a:rPr lang="en-US" dirty="0" smtClean="0"/>
              <a:t> in de loop van de dag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minste</a:t>
            </a:r>
            <a:r>
              <a:rPr lang="en-US" dirty="0" smtClean="0"/>
              <a:t> </a:t>
            </a:r>
            <a:r>
              <a:rPr lang="en-US" dirty="0" err="1" smtClean="0"/>
              <a:t>vrijdag</a:t>
            </a:r>
            <a:r>
              <a:rPr lang="en-US" dirty="0" smtClean="0"/>
              <a:t> nm </a:t>
            </a:r>
          </a:p>
          <a:p>
            <a:r>
              <a:rPr lang="en-US" dirty="0" err="1" smtClean="0"/>
              <a:t>Aanwezigheidsattesten</a:t>
            </a:r>
            <a:r>
              <a:rPr lang="en-US" dirty="0" smtClean="0"/>
              <a:t> pas op </a:t>
            </a:r>
            <a:r>
              <a:rPr lang="en-US" dirty="0" err="1" smtClean="0"/>
              <a:t>einde</a:t>
            </a:r>
            <a:r>
              <a:rPr lang="en-US" dirty="0" smtClean="0"/>
              <a:t> van de dag?</a:t>
            </a:r>
          </a:p>
          <a:p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1 dag?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27-08-2015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2304753-555F-844E-94E6-C0459ACED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27-08-2015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2304753-555F-844E-94E6-C0459ACEDB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1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9FB390-7DEE-AA42-838B-AE7589F1F7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27-08-2015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2304753-555F-844E-94E6-C0459ACEDB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0808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10102" y="6220435"/>
            <a:ext cx="529297" cy="367873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/>
          <a:lstStyle>
            <a:lvl1pPr algn="ctr">
              <a:defRPr sz="1700">
                <a:solidFill>
                  <a:schemeClr val="bg1"/>
                </a:solidFill>
              </a:defRPr>
            </a:lvl1pPr>
          </a:lstStyle>
          <a:p>
            <a:fld id="{FCFE57C9-03E5-4E47-9427-670CC95E1270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05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566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955195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75050" y="520094"/>
            <a:ext cx="5111750" cy="633790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56159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435428"/>
            <a:ext cx="6019800" cy="642257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- Title &amp; Text -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tIns="19198" bIns="19198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17238" y="1453444"/>
            <a:ext cx="7959986" cy="4525963"/>
          </a:xfrm>
          <a:prstGeom prst="rect">
            <a:avLst/>
          </a:prstGeom>
        </p:spPr>
        <p:txBody>
          <a:bodyPr vert="horz" lIns="102393" tIns="51197" rIns="102393" bIns="51197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917310" y="896222"/>
            <a:ext cx="7959914" cy="291600"/>
          </a:xfrm>
        </p:spPr>
        <p:txBody>
          <a:bodyPr vert="horz" lIns="102393" tIns="51197" rIns="102393" bIns="51197" rtlCol="0" anchor="ctr" anchorCtr="0">
            <a:noAutofit/>
          </a:bodyPr>
          <a:lstStyle>
            <a:lvl1pPr marL="239973" indent="-239973">
              <a:buNone/>
              <a:defRPr lang="nl-NL" sz="1300" cap="all" baseline="0" dirty="0" smtClean="0"/>
            </a:lvl1pPr>
            <a:lvl2pPr>
              <a:defRPr lang="nl-NL" cap="all" baseline="0" dirty="0" smtClean="0"/>
            </a:lvl2pPr>
            <a:lvl3pPr>
              <a:defRPr lang="nl-NL" cap="all" baseline="0" dirty="0" smtClean="0"/>
            </a:lvl3pPr>
            <a:lvl4pPr>
              <a:defRPr lang="nl-NL" cap="all" baseline="0" dirty="0" smtClean="0"/>
            </a:lvl4pPr>
            <a:lvl5pPr>
              <a:defRPr lang="nl-BE" cap="all" baseline="0" dirty="0"/>
            </a:lvl5pPr>
          </a:lstStyle>
          <a:p>
            <a:pPr marL="0" lvl="0" indent="0"/>
            <a:r>
              <a:rPr lang="nl-BE" smtClean="0"/>
              <a:t>Click to edit Master text styles</a:t>
            </a:r>
          </a:p>
        </p:txBody>
      </p:sp>
      <p:sp>
        <p:nvSpPr>
          <p:cNvPr id="7" name="Rectangle 11"/>
          <p:cNvSpPr/>
          <p:nvPr userDrawn="1"/>
        </p:nvSpPr>
        <p:spPr>
          <a:xfrm>
            <a:off x="713430" y="519089"/>
            <a:ext cx="75338" cy="602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10102" y="6220435"/>
            <a:ext cx="529297" cy="367873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/>
          <a:lstStyle>
            <a:lvl1pPr algn="ctr">
              <a:defRPr sz="1700">
                <a:solidFill>
                  <a:schemeClr val="bg1"/>
                </a:solidFill>
              </a:defRPr>
            </a:lvl1pPr>
          </a:lstStyle>
          <a:p>
            <a:fld id="{FCFE57C9-03E5-4E47-9427-670CC95E1270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87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5712" bIns="45712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19198" bIns="19198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6E97273-2ADD-C843-97CD-579F1A8145FA}" type="datetimeFigureOut">
              <a:rPr lang="en-US" smtClean="0"/>
              <a:pPr/>
              <a:t>24/01/18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8463" y="6391275"/>
            <a:ext cx="728663" cy="284992"/>
          </a:xfrm>
        </p:spPr>
        <p:txBody>
          <a:bodyPr tIns="19198" bIns="19198"/>
          <a:lstStyle/>
          <a:p>
            <a:fld id="{A0D8426D-A520-044E-872E-ADB414DBA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23425D"/>
            </a:gs>
            <a:gs pos="100000">
              <a:srgbClr val="376092">
                <a:alpha val="84000"/>
              </a:srgbClr>
            </a:gs>
          </a:gsLst>
          <a:lin ang="28199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30188" y="266700"/>
            <a:ext cx="8683626" cy="602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6" y="0"/>
                </a:moveTo>
                <a:lnTo>
                  <a:pt x="21600" y="0"/>
                </a:lnTo>
                <a:lnTo>
                  <a:pt x="21600" y="20123"/>
                </a:lnTo>
                <a:cubicBezTo>
                  <a:pt x="21600" y="20939"/>
                  <a:pt x="21141" y="21600"/>
                  <a:pt x="20574" y="21600"/>
                </a:cubicBezTo>
                <a:lnTo>
                  <a:pt x="0" y="21600"/>
                </a:lnTo>
                <a:lnTo>
                  <a:pt x="0" y="1477"/>
                </a:lnTo>
                <a:cubicBezTo>
                  <a:pt x="0" y="661"/>
                  <a:pt x="459" y="0"/>
                  <a:pt x="1026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4A7EBB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77800" y="6246940"/>
            <a:ext cx="5857875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A.P.B.M.T</a:t>
            </a:r>
            <a:r>
              <a:rPr lang="nl-BE" sz="1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sz="1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ASSOCIATION PROFESSIONELLE BELGE DES MÉDECINS DU </a:t>
            </a:r>
            <a:r>
              <a:rPr sz="1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TRAVAIL</a:t>
            </a:r>
            <a:r>
              <a:rPr lang="nl-BE" sz="1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B.B.v.Ag. </a:t>
            </a:r>
            <a:r>
              <a:rPr lang="nl-BE" sz="1000" baseline="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BELGISCHE BEROEPSVERENIGING VOOR ARBEIDSGENEESHEREN</a:t>
            </a:r>
            <a:endParaRPr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14312"/>
            <a:ext cx="8229600" cy="1204913"/>
          </a:xfrm>
          <a:prstGeom prst="rect">
            <a:avLst/>
          </a:prstGeom>
          <a:solidFill>
            <a:srgbClr val="EF8D2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419225"/>
            <a:ext cx="8229600" cy="476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018463" y="6391275"/>
            <a:ext cx="728663" cy="3327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ransition xmlns:p14="http://schemas.microsoft.com/office/powerpoint/2010/main" spd="med"/>
  <p:txStyles>
    <p:titleStyle>
      <a:lvl1pPr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1pPr>
      <a:lvl2pPr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2pPr>
      <a:lvl3pPr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3pPr>
      <a:lvl4pPr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4pPr>
      <a:lvl5pPr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5pPr>
      <a:lvl6pPr indent="457200"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6pPr>
      <a:lvl7pPr indent="914400"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7pPr>
      <a:lvl8pPr indent="1371600"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8pPr>
      <a:lvl9pPr indent="1828800" algn="ctr" defTabSz="457200">
        <a:defRPr sz="4000">
          <a:solidFill>
            <a:srgbClr val="FFFFFF"/>
          </a:solidFill>
          <a:latin typeface="Verdana"/>
          <a:ea typeface="Verdana"/>
          <a:cs typeface="Verdana"/>
          <a:sym typeface="Verdan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404040"/>
          </a:solidFill>
          <a:latin typeface="Verdana"/>
          <a:ea typeface="Verdana"/>
          <a:cs typeface="Verdana"/>
          <a:sym typeface="Verdana"/>
        </a:defRPr>
      </a:lvl9pPr>
    </p:bodyStyle>
    <p:otherStyle>
      <a:lvl1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d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0" b="2728"/>
          <a:stretch/>
        </p:blipFill>
        <p:spPr>
          <a:xfrm>
            <a:off x="10119" y="-16955"/>
            <a:ext cx="9152333" cy="687495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77303" y="6220435"/>
            <a:ext cx="194894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1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457735" y="363641"/>
            <a:ext cx="2028561" cy="300381"/>
          </a:xfrm>
          <a:prstGeom prst="rect">
            <a:avLst/>
          </a:prstGeom>
          <a:noFill/>
        </p:spPr>
        <p:txBody>
          <a:bodyPr wrap="square" lIns="102792" tIns="19198" rIns="102792" bIns="19198" rtlCol="0">
            <a:spAutoFit/>
          </a:bodyPr>
          <a:lstStyle/>
          <a:p>
            <a:r>
              <a:rPr lang="en-US" sz="1700" b="1" dirty="0">
                <a:solidFill>
                  <a:schemeClr val="accent2"/>
                </a:solidFill>
              </a:rPr>
              <a:t>ND 2017 EVALUATIE</a:t>
            </a:r>
          </a:p>
        </p:txBody>
      </p:sp>
    </p:spTree>
    <p:extLst>
      <p:ext uri="{BB962C8B-B14F-4D97-AF65-F5344CB8AC3E}">
        <p14:creationId xmlns:p14="http://schemas.microsoft.com/office/powerpoint/2010/main" val="29504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Opmerkingen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POSTERS: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goede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start maar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verbeterpunten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posters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is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zeer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positief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wel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graag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iets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dynamischer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brengen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/>
              <a:t>voorstelling</a:t>
            </a:r>
            <a:r>
              <a:rPr lang="en-US" dirty="0"/>
              <a:t> posters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, </a:t>
            </a:r>
            <a:r>
              <a:rPr lang="en-US" dirty="0" err="1"/>
              <a:t>zou</a:t>
            </a:r>
            <a:r>
              <a:rPr lang="en-US" dirty="0"/>
              <a:t> in 2 a 3 </a:t>
            </a:r>
            <a:r>
              <a:rPr lang="en-US" dirty="0" err="1"/>
              <a:t>zinnen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nodigen</a:t>
            </a:r>
            <a:r>
              <a:rPr lang="en-US" dirty="0"/>
              <a:t> de details </a:t>
            </a:r>
            <a:r>
              <a:rPr lang="en-US" dirty="0" err="1"/>
              <a:t>bij</a:t>
            </a:r>
            <a:r>
              <a:rPr lang="en-US" dirty="0"/>
              <a:t> de posters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. </a:t>
            </a:r>
          </a:p>
          <a:p>
            <a:pPr marL="511968" lvl="1" indent="0">
              <a:buNone/>
            </a:pP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P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rogramma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: 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zeer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goede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commentaren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</a:p>
          <a:p>
            <a:pPr lvl="1"/>
            <a:r>
              <a:rPr lang="en-US" dirty="0"/>
              <a:t>belle </a:t>
            </a:r>
            <a:r>
              <a:rPr lang="en-US" dirty="0" err="1"/>
              <a:t>journée</a:t>
            </a:r>
            <a:r>
              <a:rPr lang="en-US" dirty="0"/>
              <a:t> , merci </a:t>
            </a:r>
            <a:endParaRPr lang="en-US" dirty="0" smtClean="0"/>
          </a:p>
          <a:p>
            <a:pPr lvl="1"/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: </a:t>
            </a:r>
            <a:r>
              <a:rPr lang="en-US" dirty="0" err="1"/>
              <a:t>ondersteuning</a:t>
            </a:r>
            <a:r>
              <a:rPr lang="en-US" dirty="0"/>
              <a:t> van internet </a:t>
            </a:r>
            <a:r>
              <a:rPr lang="en-US" dirty="0" err="1"/>
              <a:t>tijdens</a:t>
            </a:r>
            <a:r>
              <a:rPr lang="en-US" dirty="0"/>
              <a:t> expose?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superieure</a:t>
            </a:r>
            <a:r>
              <a:rPr lang="en-US" dirty="0"/>
              <a:t> aux </a:t>
            </a:r>
            <a:r>
              <a:rPr lang="en-US" dirty="0" err="1"/>
              <a:t>anees</a:t>
            </a:r>
            <a:r>
              <a:rPr lang="en-US" dirty="0"/>
              <a:t> </a:t>
            </a:r>
            <a:r>
              <a:rPr lang="en-US" dirty="0" err="1"/>
              <a:t>precedentes</a:t>
            </a:r>
            <a:r>
              <a:rPr lang="en-US" dirty="0"/>
              <a:t> -merci </a:t>
            </a:r>
            <a:endParaRPr lang="en-US" dirty="0" smtClean="0"/>
          </a:p>
          <a:p>
            <a:pPr lvl="1"/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 smtClean="0"/>
              <a:t>interessant</a:t>
            </a:r>
            <a:r>
              <a:rPr lang="en-US" dirty="0" smtClean="0"/>
              <a:t> </a:t>
            </a:r>
            <a:r>
              <a:rPr lang="en-US" dirty="0" err="1"/>
              <a:t>programma</a:t>
            </a:r>
            <a:r>
              <a:rPr lang="en-US" dirty="0"/>
              <a:t> over de </a:t>
            </a:r>
            <a:r>
              <a:rPr lang="en-US" dirty="0" err="1"/>
              <a:t>hele</a:t>
            </a:r>
            <a:r>
              <a:rPr lang="en-US" dirty="0"/>
              <a:t> </a:t>
            </a:r>
            <a:r>
              <a:rPr lang="en-US" dirty="0" err="1"/>
              <a:t>lijn</a:t>
            </a:r>
            <a:r>
              <a:rPr lang="en-US" dirty="0"/>
              <a:t>!  </a:t>
            </a:r>
            <a:endParaRPr lang="en-US" dirty="0" smtClean="0"/>
          </a:p>
          <a:p>
            <a:pPr lvl="1"/>
            <a:r>
              <a:rPr lang="en-US" dirty="0" err="1"/>
              <a:t>alg</a:t>
            </a:r>
            <a:r>
              <a:rPr lang="en-US" dirty="0"/>
              <a:t>: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variatie</a:t>
            </a:r>
            <a:r>
              <a:rPr lang="en-US" dirty="0"/>
              <a:t> in </a:t>
            </a:r>
            <a:r>
              <a:rPr lang="en-US" dirty="0" smtClean="0"/>
              <a:t>topics</a:t>
            </a:r>
          </a:p>
          <a:p>
            <a:pPr lvl="1"/>
            <a:r>
              <a:rPr lang="en-US" dirty="0"/>
              <a:t>erg </a:t>
            </a:r>
            <a:r>
              <a:rPr lang="en-US" dirty="0" err="1" smtClean="0"/>
              <a:t>interessant</a:t>
            </a:r>
            <a:r>
              <a:rPr lang="en-US" dirty="0" smtClean="0"/>
              <a:t> en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 smtClean="0"/>
              <a:t>gebracht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georganiseerde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smtClean="0"/>
              <a:t>dag</a:t>
            </a:r>
          </a:p>
          <a:p>
            <a:pPr lvl="1"/>
            <a:r>
              <a:rPr lang="en-US" dirty="0"/>
              <a:t>belle </a:t>
            </a:r>
            <a:r>
              <a:rPr lang="en-US" dirty="0" err="1" smtClean="0"/>
              <a:t>journées</a:t>
            </a:r>
            <a:r>
              <a:rPr lang="en-US" dirty="0" smtClean="0"/>
              <a:t> </a:t>
            </a:r>
            <a:r>
              <a:rPr lang="en-US" dirty="0" err="1"/>
              <a:t>bien</a:t>
            </a:r>
            <a:r>
              <a:rPr lang="en-US" dirty="0"/>
              <a:t> instructive </a:t>
            </a:r>
            <a:endParaRPr lang="en-US" dirty="0" smtClean="0"/>
          </a:p>
          <a:p>
            <a:pPr lvl="1"/>
            <a:r>
              <a:rPr lang="en-US" dirty="0" err="1"/>
              <a:t>Niveau</a:t>
            </a:r>
            <a:r>
              <a:rPr lang="en-US" dirty="0"/>
              <a:t> van </a:t>
            </a:r>
            <a:r>
              <a:rPr lang="en-US" dirty="0" err="1" smtClean="0"/>
              <a:t>presentaties</a:t>
            </a:r>
            <a:r>
              <a:rPr lang="en-US" dirty="0" smtClean="0"/>
              <a:t>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malen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voorgaande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52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Scores </a:t>
            </a:r>
            <a:r>
              <a:rPr lang="en-US" dirty="0" err="1" smtClean="0"/>
              <a:t>organisatie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Algemene</a:t>
            </a:r>
            <a:r>
              <a:rPr lang="en-US" dirty="0" smtClean="0"/>
              <a:t> </a:t>
            </a:r>
            <a:r>
              <a:rPr lang="en-US" dirty="0" err="1" smtClean="0"/>
              <a:t>bemerkingen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dirty="0" err="1" smtClean="0"/>
              <a:t>Tolken</a:t>
            </a:r>
            <a:r>
              <a:rPr lang="en-US" b="1" dirty="0" smtClean="0"/>
              <a:t> </a:t>
            </a:r>
            <a:r>
              <a:rPr lang="en-US" b="1" dirty="0" err="1" smtClean="0"/>
              <a:t>scoren</a:t>
            </a:r>
            <a:r>
              <a:rPr lang="en-US" b="1" dirty="0" smtClean="0"/>
              <a:t> </a:t>
            </a:r>
            <a:r>
              <a:rPr lang="en-US" b="1" dirty="0" err="1" smtClean="0"/>
              <a:t>zeer</a:t>
            </a:r>
            <a:r>
              <a:rPr lang="en-US" b="1" dirty="0" smtClean="0"/>
              <a:t> </a:t>
            </a:r>
            <a:r>
              <a:rPr lang="en-US" b="1" dirty="0" err="1" smtClean="0"/>
              <a:t>goed</a:t>
            </a:r>
            <a:r>
              <a:rPr lang="en-US" b="1" dirty="0" smtClean="0"/>
              <a:t> maar </a:t>
            </a:r>
            <a:r>
              <a:rPr lang="en-US" b="1" dirty="0" err="1" smtClean="0"/>
              <a:t>kleine</a:t>
            </a:r>
            <a:r>
              <a:rPr lang="en-US" b="1" dirty="0" smtClean="0"/>
              <a:t> </a:t>
            </a:r>
            <a:r>
              <a:rPr lang="en-US" b="1" dirty="0" err="1" smtClean="0"/>
              <a:t>deelname</a:t>
            </a:r>
            <a:r>
              <a:rPr lang="en-US" b="1" dirty="0" smtClean="0"/>
              <a:t> ( </a:t>
            </a:r>
            <a:r>
              <a:rPr lang="en-US" b="1" dirty="0" err="1" smtClean="0"/>
              <a:t>moet</a:t>
            </a:r>
            <a:r>
              <a:rPr lang="en-US" b="1" dirty="0" smtClean="0"/>
              <a:t> </a:t>
            </a:r>
            <a:r>
              <a:rPr lang="en-US" b="1" dirty="0" err="1" smtClean="0"/>
              <a:t>dit</a:t>
            </a:r>
            <a:r>
              <a:rPr lang="en-US" b="1" dirty="0" smtClean="0"/>
              <a:t> </a:t>
            </a:r>
            <a:r>
              <a:rPr lang="en-US" b="1" dirty="0" err="1" smtClean="0"/>
              <a:t>nog</a:t>
            </a:r>
            <a:r>
              <a:rPr lang="en-US" b="1" dirty="0" smtClean="0"/>
              <a:t>? ) 4,5/5</a:t>
            </a:r>
          </a:p>
          <a:p>
            <a:endParaRPr lang="en-US" b="1" dirty="0" smtClean="0"/>
          </a:p>
          <a:p>
            <a:r>
              <a:rPr lang="en-US" b="1" dirty="0" err="1" smtClean="0"/>
              <a:t>Onthaal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certitude 4,3/5 ( </a:t>
            </a:r>
            <a:r>
              <a:rPr lang="en-US" b="1" dirty="0" err="1" smtClean="0"/>
              <a:t>thxs</a:t>
            </a:r>
            <a:r>
              <a:rPr lang="en-US" b="1" dirty="0" smtClean="0"/>
              <a:t> Joke)</a:t>
            </a:r>
          </a:p>
          <a:p>
            <a:endParaRPr lang="en-US" b="1" dirty="0" smtClean="0"/>
          </a:p>
          <a:p>
            <a:r>
              <a:rPr lang="en-US" b="1" dirty="0" err="1" smtClean="0"/>
              <a:t>Documentatie</a:t>
            </a:r>
            <a:r>
              <a:rPr lang="en-US" b="1" dirty="0" smtClean="0"/>
              <a:t> </a:t>
            </a:r>
            <a:r>
              <a:rPr lang="en-US" b="1" dirty="0" err="1" smtClean="0"/>
              <a:t>goede</a:t>
            </a:r>
            <a:r>
              <a:rPr lang="en-US" b="1" dirty="0" smtClean="0"/>
              <a:t> </a:t>
            </a:r>
            <a:r>
              <a:rPr lang="en-US" b="1" dirty="0" err="1" smtClean="0"/>
              <a:t>cijfers</a:t>
            </a:r>
            <a:r>
              <a:rPr lang="en-US" b="1" dirty="0"/>
              <a:t> </a:t>
            </a:r>
            <a:r>
              <a:rPr lang="en-US" b="1" dirty="0" smtClean="0"/>
              <a:t> 4,3/5</a:t>
            </a:r>
          </a:p>
          <a:p>
            <a:pPr lvl="1"/>
            <a:r>
              <a:rPr lang="en-US" b="1" dirty="0" smtClean="0"/>
              <a:t> -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klein</a:t>
            </a:r>
            <a:r>
              <a:rPr lang="en-US" b="1" dirty="0" smtClean="0"/>
              <a:t>/</a:t>
            </a:r>
            <a:r>
              <a:rPr lang="en-US" b="1" dirty="0" err="1" smtClean="0"/>
              <a:t>niet</a:t>
            </a:r>
            <a:r>
              <a:rPr lang="en-US" b="1" dirty="0" smtClean="0"/>
              <a:t> </a:t>
            </a:r>
            <a:r>
              <a:rPr lang="en-US" b="1" dirty="0" err="1" smtClean="0"/>
              <a:t>leesbaar</a:t>
            </a:r>
            <a:r>
              <a:rPr lang="en-US" b="1" dirty="0" smtClean="0"/>
              <a:t>/ max 3 slides per </a:t>
            </a:r>
            <a:r>
              <a:rPr lang="en-US" b="1" dirty="0" err="1" smtClean="0"/>
              <a:t>blad</a:t>
            </a:r>
            <a:r>
              <a:rPr lang="en-US" b="1" dirty="0" smtClean="0"/>
              <a:t> / </a:t>
            </a:r>
          </a:p>
          <a:p>
            <a:pPr lvl="1"/>
            <a:r>
              <a:rPr lang="en-US" b="1" dirty="0" smtClean="0"/>
              <a:t> + 2 </a:t>
            </a:r>
            <a:r>
              <a:rPr lang="en-US" b="1" dirty="0" err="1" smtClean="0"/>
              <a:t>taligheid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Toekomst</a:t>
            </a:r>
            <a:r>
              <a:rPr lang="en-US" b="1" dirty="0" smtClean="0"/>
              <a:t> </a:t>
            </a:r>
            <a:r>
              <a:rPr lang="en-US" b="1" dirty="0" err="1" smtClean="0"/>
              <a:t>digitaal</a:t>
            </a:r>
            <a:r>
              <a:rPr lang="en-US" b="1" dirty="0" smtClean="0"/>
              <a:t> online </a:t>
            </a:r>
            <a:r>
              <a:rPr lang="en-US" b="1" dirty="0" err="1" smtClean="0"/>
              <a:t>presentaties</a:t>
            </a:r>
            <a:r>
              <a:rPr lang="en-US" b="1" dirty="0" smtClean="0"/>
              <a:t> </a:t>
            </a:r>
            <a:r>
              <a:rPr lang="en-US" b="1" dirty="0" err="1" smtClean="0"/>
              <a:t>ter</a:t>
            </a:r>
            <a:r>
              <a:rPr lang="en-US" b="1" dirty="0" smtClean="0"/>
              <a:t> </a:t>
            </a:r>
            <a:r>
              <a:rPr lang="en-US" b="1" dirty="0" err="1" smtClean="0"/>
              <a:t>beschikking</a:t>
            </a:r>
            <a:r>
              <a:rPr lang="en-US" b="1" dirty="0" smtClean="0"/>
              <a:t> </a:t>
            </a:r>
            <a:r>
              <a:rPr lang="en-US" b="1" dirty="0" err="1" smtClean="0"/>
              <a:t>stellen</a:t>
            </a:r>
            <a:r>
              <a:rPr lang="en-US" b="1" dirty="0" smtClean="0"/>
              <a:t>  en </a:t>
            </a:r>
            <a:r>
              <a:rPr lang="en-US" b="1" dirty="0" err="1" smtClean="0"/>
              <a:t>werken</a:t>
            </a:r>
            <a:r>
              <a:rPr lang="en-US" b="1" dirty="0" smtClean="0"/>
              <a:t> met abstracts?</a:t>
            </a:r>
          </a:p>
          <a:p>
            <a:pPr lvl="1"/>
            <a:r>
              <a:rPr lang="en-US" b="1" dirty="0" err="1" smtClean="0"/>
              <a:t>Voordeel</a:t>
            </a:r>
            <a:r>
              <a:rPr lang="en-US" b="1" dirty="0" smtClean="0"/>
              <a:t> minder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lvl="1"/>
            <a:r>
              <a:rPr lang="en-US" b="1" dirty="0" err="1" smtClean="0"/>
              <a:t>Nadeel</a:t>
            </a:r>
            <a:r>
              <a:rPr lang="en-US" b="1" dirty="0" smtClean="0"/>
              <a:t> </a:t>
            </a:r>
            <a:r>
              <a:rPr lang="en-US" b="1" dirty="0" err="1" smtClean="0"/>
              <a:t>geen</a:t>
            </a:r>
            <a:r>
              <a:rPr lang="en-US" b="1" dirty="0" smtClean="0"/>
              <a:t> </a:t>
            </a:r>
            <a:r>
              <a:rPr lang="en-US" b="1" dirty="0" err="1" smtClean="0"/>
              <a:t>vertaling</a:t>
            </a:r>
            <a:r>
              <a:rPr lang="en-US" b="1" dirty="0" smtClean="0"/>
              <a:t> ( online?)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  <a:p>
            <a:r>
              <a:rPr lang="en-US" b="1" dirty="0" smtClean="0"/>
              <a:t>Catering 4/5</a:t>
            </a:r>
            <a:r>
              <a:rPr lang="en-US" dirty="0" smtClean="0"/>
              <a:t> </a:t>
            </a:r>
            <a:r>
              <a:rPr lang="en-US" dirty="0" err="1" smtClean="0"/>
              <a:t>algemeen</a:t>
            </a:r>
            <a:r>
              <a:rPr lang="en-US" dirty="0" smtClean="0"/>
              <a:t> 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opmerkingen</a:t>
            </a:r>
            <a:r>
              <a:rPr lang="en-US" dirty="0" smtClean="0"/>
              <a:t> – score </a:t>
            </a:r>
            <a:r>
              <a:rPr lang="en-US" dirty="0" err="1" smtClean="0"/>
              <a:t>daalt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afruimen</a:t>
            </a:r>
            <a:endParaRPr lang="en-US" dirty="0" smtClean="0"/>
          </a:p>
          <a:p>
            <a:pPr lvl="1"/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statafels</a:t>
            </a:r>
            <a:r>
              <a:rPr lang="en-US" dirty="0" smtClean="0"/>
              <a:t> – </a:t>
            </a:r>
            <a:r>
              <a:rPr lang="en-US" dirty="0" err="1" smtClean="0"/>
              <a:t>staand</a:t>
            </a:r>
            <a:r>
              <a:rPr lang="en-US" dirty="0" smtClean="0"/>
              <a:t> </a:t>
            </a:r>
            <a:r>
              <a:rPr lang="en-US" dirty="0" err="1" smtClean="0"/>
              <a:t>eten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Infrastructuur</a:t>
            </a:r>
            <a:r>
              <a:rPr lang="en-US" b="1" dirty="0" smtClean="0"/>
              <a:t> 3,8/5</a:t>
            </a:r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/>
              <a:t>damestoiletten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 smtClean="0"/>
              <a:t>schrijfruimte</a:t>
            </a:r>
            <a:r>
              <a:rPr lang="en-US" dirty="0"/>
              <a:t>- </a:t>
            </a:r>
            <a:r>
              <a:rPr lang="en-US" dirty="0" err="1" smtClean="0"/>
              <a:t>schrijftafel</a:t>
            </a:r>
            <a:endParaRPr lang="en-US" dirty="0"/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warm - </a:t>
            </a:r>
            <a:r>
              <a:rPr lang="en-US" dirty="0" err="1" smtClean="0"/>
              <a:t>zuurstofgebrek</a:t>
            </a:r>
            <a:endParaRPr lang="en-US" dirty="0"/>
          </a:p>
          <a:p>
            <a:pPr marL="511968" lvl="1" indent="0">
              <a:buNone/>
            </a:pPr>
            <a:endParaRPr lang="en-US" b="1" dirty="0" smtClean="0"/>
          </a:p>
          <a:p>
            <a:r>
              <a:rPr lang="en-US" b="1" dirty="0" err="1" smtClean="0"/>
              <a:t>Onderwerpen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Proficiat</a:t>
            </a:r>
            <a:r>
              <a:rPr lang="en-US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8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xmlns:p14="http://schemas.microsoft.com/office/powerpoint/2010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036240"/>
              </p:ext>
            </p:extLst>
          </p:nvPr>
        </p:nvGraphicFramePr>
        <p:xfrm>
          <a:off x="266334" y="1418612"/>
          <a:ext cx="8376947" cy="475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883"/>
                <a:gridCol w="1030651"/>
                <a:gridCol w="1477268"/>
                <a:gridCol w="893231"/>
                <a:gridCol w="721454"/>
                <a:gridCol w="1165230"/>
                <a:gridCol w="1165230"/>
              </a:tblGrid>
              <a:tr h="127987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2012 (</a:t>
                      </a:r>
                      <a:r>
                        <a:rPr lang="en-US" sz="2000" dirty="0" err="1" smtClean="0"/>
                        <a:t>Elewijt</a:t>
                      </a:r>
                      <a:r>
                        <a:rPr lang="en-US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2013 ( Charleroi)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2014 (BXL)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2015 (BXL)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2016 (BXL)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2017</a:t>
                      </a:r>
                    </a:p>
                    <a:p>
                      <a:r>
                        <a:rPr lang="en-US" sz="2000" dirty="0" smtClean="0"/>
                        <a:t>(BXL)</a:t>
                      </a:r>
                    </a:p>
                  </a:txBody>
                  <a:tcPr/>
                </a:tc>
              </a:tr>
              <a:tr h="4871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onthaal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84,51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82,75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89,25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86,4</a:t>
                      </a:r>
                    </a:p>
                  </a:txBody>
                  <a:tcPr/>
                </a:tc>
              </a:tr>
              <a:tr h="4871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infrastructuur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74,11          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75,67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84,5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83,4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79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75,6</a:t>
                      </a:r>
                    </a:p>
                  </a:txBody>
                  <a:tcPr/>
                </a:tc>
              </a:tr>
              <a:tr h="4871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audio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74,85          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80,25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84,75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------</a:t>
                      </a:r>
                    </a:p>
                  </a:txBody>
                  <a:tcPr/>
                </a:tc>
              </a:tr>
              <a:tr h="4871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traiteur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84,76            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74,25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87,25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87,4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81,6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69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documentatie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66,40          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62,12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76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88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85,2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892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Plaats</a:t>
                      </a:r>
                      <a:r>
                        <a:rPr lang="en-US" sz="2000" dirty="0" smtClean="0"/>
                        <a:t> en </a:t>
                      </a:r>
                      <a:r>
                        <a:rPr lang="en-US" sz="2000" dirty="0" err="1" smtClean="0"/>
                        <a:t>bereikbaarheid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62,63         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62,75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85,5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86,4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--------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869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tolken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2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 </a:t>
            </a:r>
            <a:r>
              <a:rPr lang="en-US" dirty="0" err="1" smtClean="0"/>
              <a:t>aan</a:t>
            </a:r>
            <a:r>
              <a:rPr lang="en-US" dirty="0" smtClean="0"/>
              <a:t> IDEEËN en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6"/>
            <a:ext cx="8229600" cy="4733592"/>
          </a:xfrm>
        </p:spPr>
        <p:txBody>
          <a:bodyPr>
            <a:normAutofit fontScale="25000" lnSpcReduction="20000"/>
          </a:bodyPr>
          <a:lstStyle/>
          <a:p>
            <a:r>
              <a:rPr lang="en-US" dirty="0" err="1" smtClean="0"/>
              <a:t>Ideetjes</a:t>
            </a:r>
            <a:r>
              <a:rPr lang="en-US" dirty="0" smtClean="0"/>
              <a:t> (</a:t>
            </a:r>
            <a:r>
              <a:rPr lang="en-US" dirty="0" err="1" smtClean="0"/>
              <a:t>organisatie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/>
              <a:t>interactieve</a:t>
            </a:r>
            <a:r>
              <a:rPr lang="en-US" dirty="0"/>
              <a:t> </a:t>
            </a:r>
            <a:r>
              <a:rPr lang="en-US" dirty="0" err="1"/>
              <a:t>messenging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contact </a:t>
            </a:r>
            <a:r>
              <a:rPr lang="en-US" dirty="0" err="1"/>
              <a:t>maken</a:t>
            </a:r>
            <a:r>
              <a:rPr lang="en-US" dirty="0"/>
              <a:t> met </a:t>
            </a:r>
            <a:r>
              <a:rPr lang="en-US" dirty="0" err="1"/>
              <a:t>publiek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aframmelen</a:t>
            </a:r>
            <a:r>
              <a:rPr lang="en-US" dirty="0"/>
              <a:t> van </a:t>
            </a:r>
            <a:r>
              <a:rPr lang="en-US" dirty="0" err="1"/>
              <a:t>leestekst</a:t>
            </a:r>
            <a:r>
              <a:rPr lang="en-US" dirty="0"/>
              <a:t> </a:t>
            </a:r>
            <a:r>
              <a:rPr lang="en-US" dirty="0" err="1"/>
              <a:t>concentratie</a:t>
            </a:r>
            <a:r>
              <a:rPr lang="en-US" dirty="0"/>
              <a:t> </a:t>
            </a:r>
            <a:r>
              <a:rPr lang="en-US" dirty="0" err="1"/>
              <a:t>toehoorders</a:t>
            </a:r>
            <a:r>
              <a:rPr lang="en-US" dirty="0"/>
              <a:t> </a:t>
            </a:r>
            <a:r>
              <a:rPr lang="en-US" dirty="0" err="1"/>
              <a:t>zakt</a:t>
            </a:r>
            <a:r>
              <a:rPr lang="en-US" dirty="0"/>
              <a:t> ( </a:t>
            </a:r>
            <a:r>
              <a:rPr lang="en-US" dirty="0" err="1"/>
              <a:t>zeker</a:t>
            </a:r>
            <a:r>
              <a:rPr lang="en-US" dirty="0"/>
              <a:t> de </a:t>
            </a:r>
            <a:r>
              <a:rPr lang="en-US" dirty="0" err="1"/>
              <a:t>mijne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per </a:t>
            </a:r>
            <a:r>
              <a:rPr lang="en-US" dirty="0"/>
              <a:t>halve dag topics, </a:t>
            </a:r>
            <a:r>
              <a:rPr lang="en-US" dirty="0" err="1"/>
              <a:t>niet</a:t>
            </a:r>
            <a:r>
              <a:rPr lang="en-US" dirty="0"/>
              <a:t> 2 </a:t>
            </a:r>
            <a:r>
              <a:rPr lang="en-US" dirty="0" err="1"/>
              <a:t>dagen</a:t>
            </a:r>
            <a:r>
              <a:rPr lang="en-US" dirty="0"/>
              <a:t> </a:t>
            </a:r>
            <a:r>
              <a:rPr lang="en-US" dirty="0" err="1"/>
              <a:t>zelfde</a:t>
            </a:r>
            <a:r>
              <a:rPr lang="en-US" dirty="0"/>
              <a:t> topics (</a:t>
            </a:r>
            <a:r>
              <a:rPr lang="en-US" dirty="0" err="1"/>
              <a:t>multidisciplinaire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?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39973" lvl="1">
              <a:buFont typeface="Arial" panose="020B0604020202020204" pitchFamily="34" charset="0"/>
              <a:buChar char="•"/>
            </a:pPr>
            <a:r>
              <a:rPr lang="en-US" dirty="0" smtClean="0"/>
              <a:t>Topics ( </a:t>
            </a:r>
            <a:r>
              <a:rPr lang="en-US" dirty="0" err="1" smtClean="0"/>
              <a:t>inhoud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tools </a:t>
            </a:r>
            <a:r>
              <a:rPr lang="en-US" dirty="0" err="1"/>
              <a:t>arbeidscapaciteit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/ tools burnout ( </a:t>
            </a:r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/ Hoe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vertalen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documenten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WG-WN </a:t>
            </a:r>
            <a:endParaRPr lang="en-US" dirty="0" smtClean="0"/>
          </a:p>
          <a:p>
            <a:pPr lvl="1"/>
            <a:r>
              <a:rPr lang="en-US" dirty="0"/>
              <a:t>Follow up </a:t>
            </a:r>
            <a:r>
              <a:rPr lang="en-US" dirty="0" err="1"/>
              <a:t>reintegratie</a:t>
            </a:r>
            <a:r>
              <a:rPr lang="en-US" dirty="0"/>
              <a:t>/ </a:t>
            </a:r>
            <a:r>
              <a:rPr lang="en-US" dirty="0" err="1"/>
              <a:t>Uitnodigen</a:t>
            </a:r>
            <a:r>
              <a:rPr lang="en-US" dirty="0"/>
              <a:t> </a:t>
            </a:r>
            <a:r>
              <a:rPr lang="en-US" dirty="0" err="1"/>
              <a:t>voorzitters</a:t>
            </a:r>
            <a:r>
              <a:rPr lang="en-US" dirty="0"/>
              <a:t> </a:t>
            </a:r>
            <a:r>
              <a:rPr lang="en-US" dirty="0" err="1"/>
              <a:t>industriele</a:t>
            </a:r>
            <a:r>
              <a:rPr lang="en-US" dirty="0"/>
              <a:t> </a:t>
            </a:r>
            <a:r>
              <a:rPr lang="en-US" dirty="0" err="1"/>
              <a:t>sectoren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Adviezen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CMR </a:t>
            </a:r>
            <a:r>
              <a:rPr lang="en-US" dirty="0" err="1"/>
              <a:t>stoffen</a:t>
            </a:r>
            <a:r>
              <a:rPr lang="en-US" dirty="0"/>
              <a:t> ( SVHC-</a:t>
            </a:r>
            <a:r>
              <a:rPr lang="en-US" dirty="0" err="1"/>
              <a:t>stoffen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 smtClean="0"/>
              <a:t>nano</a:t>
            </a:r>
            <a:r>
              <a:rPr lang="en-US" dirty="0" smtClean="0"/>
              <a:t> </a:t>
            </a:r>
            <a:r>
              <a:rPr lang="en-US" dirty="0" err="1"/>
              <a:t>materialen-asbest</a:t>
            </a:r>
            <a:r>
              <a:rPr lang="en-US" dirty="0"/>
              <a:t> </a:t>
            </a:r>
            <a:r>
              <a:rPr lang="en-US" dirty="0" err="1"/>
              <a:t>beheersplan</a:t>
            </a:r>
            <a:r>
              <a:rPr lang="en-US" dirty="0"/>
              <a:t> - </a:t>
            </a:r>
            <a:r>
              <a:rPr lang="en-US" dirty="0" err="1"/>
              <a:t>samenwerking</a:t>
            </a:r>
            <a:r>
              <a:rPr lang="en-US" dirty="0"/>
              <a:t> HA-</a:t>
            </a:r>
            <a:r>
              <a:rPr lang="en-US" dirty="0" err="1"/>
              <a:t>adv</a:t>
            </a:r>
            <a:r>
              <a:rPr lang="en-US" dirty="0"/>
              <a:t> </a:t>
            </a:r>
            <a:r>
              <a:rPr lang="en-US" dirty="0" err="1"/>
              <a:t>gh</a:t>
            </a:r>
            <a:r>
              <a:rPr lang="en-US" dirty="0"/>
              <a:t>- </a:t>
            </a:r>
            <a:r>
              <a:rPr lang="en-US" dirty="0" err="1"/>
              <a:t>reint</a:t>
            </a:r>
            <a:r>
              <a:rPr lang="en-US" dirty="0"/>
              <a:t> in </a:t>
            </a:r>
            <a:r>
              <a:rPr lang="en-US" dirty="0" err="1"/>
              <a:t>overheid</a:t>
            </a:r>
            <a:r>
              <a:rPr lang="en-US" dirty="0"/>
              <a:t>- </a:t>
            </a:r>
            <a:r>
              <a:rPr lang="en-US" dirty="0" err="1"/>
              <a:t>gzhp</a:t>
            </a:r>
            <a:r>
              <a:rPr lang="en-US" dirty="0"/>
              <a:t> in </a:t>
            </a:r>
            <a:r>
              <a:rPr lang="en-US" dirty="0" err="1"/>
              <a:t>bedrijven</a:t>
            </a:r>
            <a:r>
              <a:rPr lang="en-US" dirty="0"/>
              <a:t>- </a:t>
            </a:r>
            <a:r>
              <a:rPr lang="en-US" dirty="0" err="1"/>
              <a:t>ergonomie</a:t>
            </a:r>
            <a:r>
              <a:rPr lang="en-US" dirty="0"/>
              <a:t> in het </a:t>
            </a:r>
            <a:r>
              <a:rPr lang="en-US" dirty="0" err="1"/>
              <a:t>kantoor</a:t>
            </a:r>
            <a:r>
              <a:rPr lang="en-US" dirty="0"/>
              <a:t> van </a:t>
            </a:r>
            <a:r>
              <a:rPr lang="en-US" dirty="0" err="1"/>
              <a:t>morgen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****</a:t>
            </a:r>
            <a:r>
              <a:rPr lang="en-US" dirty="0" err="1"/>
              <a:t>Rit</a:t>
            </a:r>
            <a:r>
              <a:rPr lang="en-US" dirty="0"/>
              <a:t> in de </a:t>
            </a:r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commissie</a:t>
            </a:r>
            <a:r>
              <a:rPr lang="en-US" dirty="0"/>
              <a:t> ( </a:t>
            </a:r>
            <a:r>
              <a:rPr lang="en-US" dirty="0" err="1"/>
              <a:t>irene</a:t>
            </a:r>
            <a:r>
              <a:rPr lang="en-US" dirty="0"/>
              <a:t> </a:t>
            </a:r>
            <a:r>
              <a:rPr lang="en-US" dirty="0" err="1"/>
              <a:t>hottenhof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/>
              <a:t>travail et </a:t>
            </a:r>
            <a:r>
              <a:rPr lang="en-US" dirty="0" err="1"/>
              <a:t>verouderen</a:t>
            </a:r>
            <a:r>
              <a:rPr lang="en-US" dirty="0"/>
              <a:t>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arbeiders</a:t>
            </a:r>
            <a:r>
              <a:rPr lang="en-US" dirty="0"/>
              <a:t> ! </a:t>
            </a:r>
            <a:r>
              <a:rPr lang="en-US" dirty="0" err="1"/>
              <a:t>Fysieke</a:t>
            </a:r>
            <a:r>
              <a:rPr lang="en-US" dirty="0"/>
              <a:t>, </a:t>
            </a:r>
            <a:r>
              <a:rPr lang="en-US" dirty="0" err="1"/>
              <a:t>mentale</a:t>
            </a:r>
            <a:r>
              <a:rPr lang="en-US" dirty="0"/>
              <a:t> en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/>
              <a:t>ergonomie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devenus</a:t>
            </a:r>
            <a:r>
              <a:rPr lang="en-US" dirty="0"/>
              <a:t> les </a:t>
            </a:r>
            <a:r>
              <a:rPr lang="en-US" dirty="0" err="1"/>
              <a:t>travailleurs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decission</a:t>
            </a:r>
            <a:r>
              <a:rPr lang="en-US" dirty="0"/>
              <a:t> D en </a:t>
            </a:r>
            <a:r>
              <a:rPr lang="en-US" dirty="0" err="1"/>
              <a:t>trajet</a:t>
            </a:r>
            <a:r>
              <a:rPr lang="en-US" dirty="0"/>
              <a:t> de reintegration en 2017 </a:t>
            </a:r>
            <a:endParaRPr lang="en-US" dirty="0" smtClean="0"/>
          </a:p>
          <a:p>
            <a:pPr lvl="1"/>
            <a:r>
              <a:rPr lang="en-US" dirty="0" err="1" smtClean="0"/>
              <a:t>besmettingsziekten</a:t>
            </a:r>
            <a:r>
              <a:rPr lang="en-US" dirty="0" smtClean="0"/>
              <a:t> </a:t>
            </a:r>
            <a:r>
              <a:rPr lang="en-US" dirty="0" err="1"/>
              <a:t>zoals</a:t>
            </a:r>
            <a:r>
              <a:rPr lang="en-US" dirty="0"/>
              <a:t> meningitis op het </a:t>
            </a:r>
            <a:r>
              <a:rPr lang="en-US" dirty="0" err="1"/>
              <a:t>werk</a:t>
            </a:r>
            <a:r>
              <a:rPr lang="en-US" dirty="0"/>
              <a:t> en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preventief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err="1"/>
              <a:t>fibres</a:t>
            </a:r>
            <a:r>
              <a:rPr lang="en-US" dirty="0"/>
              <a:t> de </a:t>
            </a:r>
            <a:r>
              <a:rPr lang="en-US" dirty="0" err="1"/>
              <a:t>kevlarsuivi</a:t>
            </a:r>
            <a:r>
              <a:rPr lang="en-US" dirty="0"/>
              <a:t> et </a:t>
            </a:r>
            <a:r>
              <a:rPr lang="en-US" dirty="0" err="1"/>
              <a:t>effets</a:t>
            </a:r>
            <a:r>
              <a:rPr lang="en-US" dirty="0"/>
              <a:t> </a:t>
            </a:r>
            <a:r>
              <a:rPr lang="en-US" dirty="0" err="1"/>
              <a:t>travailleurs</a:t>
            </a:r>
            <a:r>
              <a:rPr lang="en-US" dirty="0"/>
              <a:t> </a:t>
            </a:r>
            <a:r>
              <a:rPr lang="en-US" dirty="0" err="1"/>
              <a:t>avis</a:t>
            </a:r>
            <a:r>
              <a:rPr lang="en-US" dirty="0"/>
              <a:t>  / </a:t>
            </a:r>
            <a:r>
              <a:rPr lang="en-US" dirty="0" err="1"/>
              <a:t>Phtalates</a:t>
            </a:r>
            <a:r>
              <a:rPr lang="en-US" dirty="0"/>
              <a:t> ( </a:t>
            </a:r>
            <a:r>
              <a:rPr lang="en-US" dirty="0" err="1"/>
              <a:t>utilité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) </a:t>
            </a:r>
            <a:r>
              <a:rPr lang="en-US" dirty="0" err="1"/>
              <a:t>bmu</a:t>
            </a:r>
            <a:r>
              <a:rPr lang="en-US" dirty="0"/>
              <a:t>) prof </a:t>
            </a:r>
            <a:r>
              <a:rPr lang="en-US" dirty="0" err="1"/>
              <a:t>berna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hygiene de </a:t>
            </a:r>
            <a:r>
              <a:rPr lang="en-US" dirty="0" err="1"/>
              <a:t>vieet</a:t>
            </a:r>
            <a:r>
              <a:rPr lang="en-US" dirty="0"/>
              <a:t> </a:t>
            </a:r>
            <a:r>
              <a:rPr lang="en-US" dirty="0" err="1"/>
              <a:t>alimantation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lieu de travail   /  </a:t>
            </a:r>
            <a:r>
              <a:rPr lang="en-US" dirty="0" err="1"/>
              <a:t>Obesite</a:t>
            </a:r>
            <a:r>
              <a:rPr lang="en-US" dirty="0"/>
              <a:t> ( en </a:t>
            </a:r>
            <a:r>
              <a:rPr lang="en-US" dirty="0" err="1"/>
              <a:t>werk</a:t>
            </a:r>
            <a:r>
              <a:rPr lang="en-US" dirty="0"/>
              <a:t> ?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) </a:t>
            </a:r>
            <a:endParaRPr lang="en-US" dirty="0" smtClean="0"/>
          </a:p>
          <a:p>
            <a:pPr lvl="1"/>
            <a:r>
              <a:rPr lang="en-US" dirty="0"/>
              <a:t>protection </a:t>
            </a:r>
            <a:r>
              <a:rPr lang="en-US" dirty="0" err="1" smtClean="0"/>
              <a:t>auditives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poste de </a:t>
            </a:r>
            <a:r>
              <a:rPr lang="en-US" dirty="0" err="1"/>
              <a:t>securite</a:t>
            </a:r>
            <a:r>
              <a:rPr lang="en-US" dirty="0"/>
              <a:t> </a:t>
            </a:r>
            <a:r>
              <a:rPr lang="en-US" dirty="0" err="1"/>
              <a:t>prise</a:t>
            </a:r>
            <a:r>
              <a:rPr lang="en-US" dirty="0"/>
              <a:t> des psycho……..: (comment </a:t>
            </a:r>
            <a:r>
              <a:rPr lang="en-US" dirty="0" err="1"/>
              <a:t>amelioree</a:t>
            </a:r>
            <a:r>
              <a:rPr lang="en-US" dirty="0"/>
              <a:t> la communication avec </a:t>
            </a:r>
            <a:r>
              <a:rPr lang="en-US" dirty="0" err="1" smtClean="0"/>
              <a:t>l’employeur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/>
              <a:t>les </a:t>
            </a:r>
            <a:r>
              <a:rPr lang="en-US" dirty="0" err="1"/>
              <a:t>risques</a:t>
            </a:r>
            <a:r>
              <a:rPr lang="en-US" dirty="0"/>
              <a:t> </a:t>
            </a:r>
            <a:r>
              <a:rPr lang="en-US" dirty="0" err="1"/>
              <a:t>toxico-emergencis</a:t>
            </a:r>
            <a:r>
              <a:rPr lang="en-US" dirty="0"/>
              <a:t> ( </a:t>
            </a:r>
            <a:r>
              <a:rPr lang="en-US" dirty="0" err="1"/>
              <a:t>isocyanate-nanoparticules</a:t>
            </a:r>
            <a:r>
              <a:rPr lang="en-US" dirty="0"/>
              <a:t>_ "</a:t>
            </a:r>
            <a:r>
              <a:rPr lang="en-US" dirty="0" err="1"/>
              <a:t>pevinfatens</a:t>
            </a:r>
            <a:r>
              <a:rPr lang="en-US" dirty="0"/>
              <a:t>"…..</a:t>
            </a:r>
            <a:r>
              <a:rPr lang="en-US" dirty="0" smtClean="0"/>
              <a:t>endocrines</a:t>
            </a:r>
          </a:p>
          <a:p>
            <a:pPr lvl="1"/>
            <a:r>
              <a:rPr lang="en-US" dirty="0" err="1"/>
              <a:t>defensie</a:t>
            </a:r>
            <a:r>
              <a:rPr lang="en-US" dirty="0"/>
              <a:t>: </a:t>
            </a:r>
            <a:r>
              <a:rPr lang="en-US" dirty="0" err="1"/>
              <a:t>keuringen</a:t>
            </a:r>
            <a:r>
              <a:rPr lang="en-US" dirty="0"/>
              <a:t> en </a:t>
            </a:r>
            <a:r>
              <a:rPr lang="en-US" dirty="0" err="1"/>
              <a:t>integratie</a:t>
            </a:r>
            <a:r>
              <a:rPr lang="en-US" dirty="0"/>
              <a:t> ( leger, </a:t>
            </a:r>
            <a:r>
              <a:rPr lang="en-US" dirty="0" err="1"/>
              <a:t>politie</a:t>
            </a:r>
            <a:r>
              <a:rPr lang="en-US" dirty="0"/>
              <a:t>, </a:t>
            </a:r>
            <a:r>
              <a:rPr lang="en-US" dirty="0" err="1"/>
              <a:t>brandweer</a:t>
            </a:r>
            <a:r>
              <a:rPr lang="en-US" dirty="0"/>
              <a:t>)</a:t>
            </a:r>
            <a:r>
              <a:rPr lang="en-US" dirty="0" err="1"/>
              <a:t>Niveau</a:t>
            </a:r>
            <a:r>
              <a:rPr lang="en-US" dirty="0"/>
              <a:t> van </a:t>
            </a:r>
            <a:r>
              <a:rPr lang="en-US" dirty="0" err="1"/>
              <a:t>prevsentaties</a:t>
            </a:r>
            <a:r>
              <a:rPr lang="en-US" dirty="0"/>
              <a:t>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malen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voorgaande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bedrijfsverpleegkundige</a:t>
            </a:r>
            <a:r>
              <a:rPr lang="en-US" dirty="0"/>
              <a:t>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officieel</a:t>
            </a:r>
            <a:r>
              <a:rPr lang="en-US" dirty="0"/>
              <a:t> </a:t>
            </a:r>
            <a:r>
              <a:rPr lang="en-US" dirty="0" err="1"/>
              <a:t>statuut</a:t>
            </a:r>
            <a:r>
              <a:rPr lang="en-US" dirty="0"/>
              <a:t> 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opgeleid</a:t>
            </a:r>
            <a:r>
              <a:rPr lang="en-US" dirty="0"/>
              <a:t>( </a:t>
            </a:r>
            <a:r>
              <a:rPr lang="en-US" dirty="0" err="1"/>
              <a:t>vrije</a:t>
            </a:r>
            <a:r>
              <a:rPr lang="en-US" dirty="0"/>
              <a:t> stage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opleidingin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/interne </a:t>
            </a:r>
            <a:r>
              <a:rPr lang="en-US" dirty="0" err="1"/>
              <a:t>preventiedienst</a:t>
            </a:r>
            <a:r>
              <a:rPr lang="en-US" dirty="0"/>
              <a:t> is </a:t>
            </a:r>
            <a:r>
              <a:rPr lang="en-US" dirty="0" err="1"/>
              <a:t>mogelijk</a:t>
            </a:r>
            <a:r>
              <a:rPr lang="en-US" dirty="0"/>
              <a:t>…  </a:t>
            </a:r>
            <a:endParaRPr lang="en-US" dirty="0" smtClean="0"/>
          </a:p>
          <a:p>
            <a:pPr lvl="1"/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casussen</a:t>
            </a:r>
            <a:r>
              <a:rPr lang="en-US" dirty="0"/>
              <a:t> ( </a:t>
            </a:r>
            <a:r>
              <a:rPr lang="en-US" dirty="0" err="1"/>
              <a:t>oa</a:t>
            </a:r>
            <a:r>
              <a:rPr lang="en-US" dirty="0"/>
              <a:t> </a:t>
            </a:r>
            <a:r>
              <a:rPr lang="en-US" dirty="0" err="1"/>
              <a:t>medisch</a:t>
            </a:r>
            <a:r>
              <a:rPr lang="en-US" dirty="0"/>
              <a:t>)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practische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err="1" smtClean="0"/>
              <a:t>Ergonomie</a:t>
            </a:r>
            <a:r>
              <a:rPr lang="en-US" dirty="0"/>
              <a:t>: </a:t>
            </a:r>
            <a:r>
              <a:rPr lang="en-US" dirty="0" err="1"/>
              <a:t>wat</a:t>
            </a:r>
            <a:r>
              <a:rPr lang="en-US" dirty="0"/>
              <a:t> de AG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op de </a:t>
            </a:r>
            <a:r>
              <a:rPr lang="en-US" dirty="0" err="1"/>
              <a:t>werkvloer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cmr</a:t>
            </a:r>
            <a:r>
              <a:rPr lang="en-US" dirty="0"/>
              <a:t> </a:t>
            </a:r>
            <a:r>
              <a:rPr lang="en-US" dirty="0" err="1"/>
              <a:t>wetgeving</a:t>
            </a:r>
            <a:r>
              <a:rPr lang="en-US" dirty="0"/>
              <a:t> ( </a:t>
            </a:r>
            <a:r>
              <a:rPr lang="en-US" dirty="0" err="1"/>
              <a:t>evolutie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Opleiding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"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concreet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"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voor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advies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aangepast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werk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kliniek</a:t>
            </a:r>
            <a:r>
              <a:rPr lang="en-US" dirty="0"/>
              <a:t> </a:t>
            </a:r>
            <a:r>
              <a:rPr lang="en-US" dirty="0" err="1"/>
              <a:t>casusbespreking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gezondheidseconomie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Multidisciplinaire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 van de AG ( hygiene-</a:t>
            </a:r>
            <a:r>
              <a:rPr lang="en-US" dirty="0" err="1"/>
              <a:t>veiligheid</a:t>
            </a:r>
            <a:r>
              <a:rPr lang="en-US" dirty="0"/>
              <a:t> - </a:t>
            </a:r>
            <a:r>
              <a:rPr lang="en-US" dirty="0" err="1"/>
              <a:t>psy-ergonomie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/>
              <a:t>Trillingen</a:t>
            </a:r>
            <a:r>
              <a:rPr lang="en-US" dirty="0"/>
              <a:t>/</a:t>
            </a:r>
            <a:r>
              <a:rPr lang="en-US" dirty="0" err="1"/>
              <a:t>koude</a:t>
            </a:r>
            <a:r>
              <a:rPr lang="en-US" dirty="0"/>
              <a:t> -</a:t>
            </a:r>
            <a:r>
              <a:rPr lang="en-US" dirty="0" err="1"/>
              <a:t>warmte</a:t>
            </a:r>
            <a:r>
              <a:rPr lang="en-US" dirty="0"/>
              <a:t>/ </a:t>
            </a:r>
            <a:r>
              <a:rPr lang="en-US" dirty="0" err="1"/>
              <a:t>veiligheidsfuncties</a:t>
            </a:r>
            <a:r>
              <a:rPr lang="en-US" dirty="0"/>
              <a:t> (</a:t>
            </a:r>
            <a:r>
              <a:rPr lang="en-US" dirty="0" err="1"/>
              <a:t>onderverdeling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signaal</a:t>
            </a:r>
            <a:r>
              <a:rPr lang="en-US" dirty="0"/>
              <a:t>: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beroepsziekten</a:t>
            </a:r>
            <a:r>
              <a:rPr lang="en-US" dirty="0"/>
              <a:t> update </a:t>
            </a:r>
            <a:endParaRPr lang="en-US" dirty="0" smtClean="0"/>
          </a:p>
          <a:p>
            <a:pPr lvl="1"/>
            <a:r>
              <a:rPr lang="en-US" dirty="0"/>
              <a:t>protection </a:t>
            </a:r>
            <a:r>
              <a:rPr lang="en-US" dirty="0" err="1"/>
              <a:t>auditifs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/>
              <a:t>suite evolution des </a:t>
            </a:r>
            <a:r>
              <a:rPr lang="en-US" dirty="0" err="1"/>
              <a:t>prestations</a:t>
            </a:r>
            <a:r>
              <a:rPr lang="en-US" dirty="0"/>
              <a:t> en </a:t>
            </a:r>
            <a:r>
              <a:rPr lang="en-US" dirty="0" err="1"/>
              <a:t>medecine</a:t>
            </a:r>
            <a:r>
              <a:rPr lang="en-US" dirty="0"/>
              <a:t> du travail </a:t>
            </a:r>
            <a:endParaRPr lang="en-US" dirty="0" smtClean="0"/>
          </a:p>
          <a:p>
            <a:pPr lvl="1"/>
            <a:r>
              <a:rPr lang="en-US" dirty="0"/>
              <a:t>je </a:t>
            </a:r>
            <a:r>
              <a:rPr lang="en-US" dirty="0" err="1"/>
              <a:t>prefere</a:t>
            </a:r>
            <a:r>
              <a:rPr lang="en-US" dirty="0"/>
              <a:t> entendre des expose </a:t>
            </a:r>
            <a:r>
              <a:rPr lang="en-US" dirty="0" err="1"/>
              <a:t>d'experts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un </a:t>
            </a:r>
            <a:r>
              <a:rPr lang="en-US" dirty="0" err="1"/>
              <a:t>sujet</a:t>
            </a:r>
            <a:r>
              <a:rPr lang="en-US" dirty="0"/>
              <a:t> ( ex- </a:t>
            </a:r>
            <a:r>
              <a:rPr lang="en-US" dirty="0" err="1"/>
              <a:t>psychiater</a:t>
            </a:r>
            <a:r>
              <a:rPr lang="en-US" dirty="0"/>
              <a:t> pour burn out, </a:t>
            </a:r>
            <a:r>
              <a:rPr lang="en-US" dirty="0" err="1"/>
              <a:t>chemiste</a:t>
            </a:r>
            <a:r>
              <a:rPr lang="en-US" dirty="0"/>
              <a:t> pour </a:t>
            </a:r>
            <a:r>
              <a:rPr lang="en-US" dirty="0" err="1"/>
              <a:t>toxico</a:t>
            </a:r>
            <a:r>
              <a:rPr lang="en-US" dirty="0"/>
              <a:t>, etc…)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peuvable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 des </a:t>
            </a:r>
            <a:r>
              <a:rPr lang="en-US" dirty="0" err="1"/>
              <a:t>interventionscar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constatations</a:t>
            </a:r>
            <a:r>
              <a:rPr lang="en-US" dirty="0"/>
              <a:t>  IDEE/ </a:t>
            </a:r>
            <a:r>
              <a:rPr lang="en-US" dirty="0" err="1"/>
              <a:t>psychiatre</a:t>
            </a:r>
            <a:r>
              <a:rPr lang="en-US" dirty="0"/>
              <a:t> : burn-out/</a:t>
            </a:r>
            <a:r>
              <a:rPr lang="en-US" dirty="0" err="1"/>
              <a:t>chemiste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toxicologue</a:t>
            </a:r>
            <a:r>
              <a:rPr lang="en-US" dirty="0"/>
              <a:t> pour chrome/ </a:t>
            </a:r>
            <a:r>
              <a:rPr lang="en-US" dirty="0" err="1"/>
              <a:t>biomonitering</a:t>
            </a:r>
            <a:r>
              <a:rPr lang="en-US" dirty="0"/>
              <a:t> d'un </a:t>
            </a:r>
            <a:r>
              <a:rPr lang="en-US" dirty="0" err="1"/>
              <a:t>soudeur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formation des </a:t>
            </a:r>
            <a:r>
              <a:rPr lang="en-US" dirty="0" err="1"/>
              <a:t>infermieres</a:t>
            </a:r>
            <a:r>
              <a:rPr lang="en-US" dirty="0"/>
              <a:t> en </a:t>
            </a:r>
            <a:r>
              <a:rPr lang="en-US" dirty="0" err="1"/>
              <a:t>sante</a:t>
            </a:r>
            <a:r>
              <a:rPr lang="en-US" dirty="0"/>
              <a:t> au travail/ role du </a:t>
            </a:r>
            <a:r>
              <a:rPr lang="en-US" dirty="0" err="1"/>
              <a:t>medecine</a:t>
            </a:r>
            <a:r>
              <a:rPr lang="en-US" dirty="0"/>
              <a:t> du travail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Ideeën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interactieve</a:t>
            </a:r>
            <a:r>
              <a:rPr lang="en-US" dirty="0" smtClean="0"/>
              <a:t> </a:t>
            </a:r>
            <a:r>
              <a:rPr lang="en-US" dirty="0" err="1"/>
              <a:t>messenging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per halve dag topics, </a:t>
            </a:r>
            <a:r>
              <a:rPr lang="en-US" dirty="0" err="1"/>
              <a:t>niet</a:t>
            </a:r>
            <a:r>
              <a:rPr lang="en-US" dirty="0"/>
              <a:t> 2 </a:t>
            </a:r>
            <a:r>
              <a:rPr lang="en-US" dirty="0" err="1"/>
              <a:t>dagen</a:t>
            </a:r>
            <a:r>
              <a:rPr lang="en-US" dirty="0"/>
              <a:t> </a:t>
            </a:r>
            <a:r>
              <a:rPr lang="en-US" dirty="0" err="1"/>
              <a:t>zelfde</a:t>
            </a:r>
            <a:r>
              <a:rPr lang="en-US" dirty="0"/>
              <a:t> topics (</a:t>
            </a:r>
            <a:r>
              <a:rPr lang="en-US" dirty="0" err="1"/>
              <a:t>multidisciplinaire</a:t>
            </a:r>
            <a:r>
              <a:rPr lang="en-US" dirty="0"/>
              <a:t> </a:t>
            </a:r>
            <a:r>
              <a:rPr lang="en-US" dirty="0" err="1" smtClean="0"/>
              <a:t>aanpak</a:t>
            </a:r>
            <a:r>
              <a:rPr lang="en-US" dirty="0"/>
              <a:t>)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contact </a:t>
            </a:r>
            <a:r>
              <a:rPr lang="en-US" dirty="0" err="1"/>
              <a:t>maken</a:t>
            </a:r>
            <a:r>
              <a:rPr lang="en-US" dirty="0"/>
              <a:t> met </a:t>
            </a:r>
            <a:r>
              <a:rPr lang="en-US" dirty="0" err="1"/>
              <a:t>publiek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aframmelen</a:t>
            </a:r>
            <a:r>
              <a:rPr lang="en-US" dirty="0"/>
              <a:t> van </a:t>
            </a:r>
            <a:r>
              <a:rPr lang="en-US" dirty="0" err="1"/>
              <a:t>leestekst</a:t>
            </a:r>
            <a:r>
              <a:rPr lang="en-US" dirty="0"/>
              <a:t> </a:t>
            </a:r>
            <a:r>
              <a:rPr lang="en-US" dirty="0" err="1"/>
              <a:t>concentratie</a:t>
            </a:r>
            <a:r>
              <a:rPr lang="en-US" dirty="0"/>
              <a:t> </a:t>
            </a:r>
            <a:r>
              <a:rPr lang="en-US" dirty="0" err="1"/>
              <a:t>toehoorders</a:t>
            </a:r>
            <a:r>
              <a:rPr lang="en-US" dirty="0"/>
              <a:t> </a:t>
            </a:r>
            <a:r>
              <a:rPr lang="en-US" dirty="0" err="1"/>
              <a:t>zakt</a:t>
            </a:r>
            <a:r>
              <a:rPr lang="en-US" dirty="0"/>
              <a:t> ( </a:t>
            </a:r>
            <a:r>
              <a:rPr lang="en-US" dirty="0" err="1"/>
              <a:t>zeker</a:t>
            </a:r>
            <a:r>
              <a:rPr lang="en-US" dirty="0"/>
              <a:t> de </a:t>
            </a:r>
            <a:r>
              <a:rPr lang="en-US" dirty="0" err="1"/>
              <a:t>mijne</a:t>
            </a:r>
            <a:r>
              <a:rPr lang="en-US" dirty="0"/>
              <a:t>)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453" y="379267"/>
            <a:ext cx="7311592" cy="610463"/>
          </a:xfrm>
        </p:spPr>
        <p:txBody>
          <a:bodyPr/>
          <a:lstStyle/>
          <a:p>
            <a:r>
              <a:rPr lang="en-US" dirty="0" smtClean="0"/>
              <a:t>Topics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89" y="1204783"/>
            <a:ext cx="8229600" cy="4763309"/>
          </a:xfrm>
        </p:spPr>
        <p:txBody>
          <a:bodyPr>
            <a:normAutofit fontScale="32500" lnSpcReduction="2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/>
              <a:t>tools </a:t>
            </a:r>
            <a:r>
              <a:rPr lang="en-US" dirty="0" err="1"/>
              <a:t>arbeidscapaciteit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/ tools burnout ( </a:t>
            </a:r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/ Hoe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vertalen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documenten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WG-WN </a:t>
            </a:r>
          </a:p>
          <a:p>
            <a:pPr lvl="1"/>
            <a:r>
              <a:rPr lang="en-US" dirty="0"/>
              <a:t>Follow up </a:t>
            </a:r>
            <a:r>
              <a:rPr lang="en-US" dirty="0" err="1"/>
              <a:t>reintegratie</a:t>
            </a:r>
            <a:r>
              <a:rPr lang="en-US" dirty="0"/>
              <a:t>/ </a:t>
            </a:r>
            <a:r>
              <a:rPr lang="en-US" dirty="0" err="1"/>
              <a:t>Uitnodigen</a:t>
            </a:r>
            <a:r>
              <a:rPr lang="en-US" dirty="0"/>
              <a:t> </a:t>
            </a:r>
            <a:r>
              <a:rPr lang="en-US" dirty="0" err="1"/>
              <a:t>voorzitters</a:t>
            </a:r>
            <a:r>
              <a:rPr lang="en-US" dirty="0"/>
              <a:t> </a:t>
            </a:r>
            <a:r>
              <a:rPr lang="en-US" dirty="0" err="1"/>
              <a:t>industriele</a:t>
            </a:r>
            <a:r>
              <a:rPr lang="en-US" dirty="0"/>
              <a:t> </a:t>
            </a:r>
            <a:r>
              <a:rPr lang="en-US" dirty="0" err="1"/>
              <a:t>sectoren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Adviezen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CMR </a:t>
            </a:r>
            <a:r>
              <a:rPr lang="en-US" dirty="0" err="1"/>
              <a:t>stoffen</a:t>
            </a:r>
            <a:r>
              <a:rPr lang="en-US" dirty="0"/>
              <a:t> ( SVHC-</a:t>
            </a:r>
            <a:r>
              <a:rPr lang="en-US" dirty="0" err="1"/>
              <a:t>stoffen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nano</a:t>
            </a:r>
            <a:r>
              <a:rPr lang="en-US" dirty="0"/>
              <a:t> </a:t>
            </a:r>
            <a:r>
              <a:rPr lang="en-US" dirty="0" err="1"/>
              <a:t>materialen-asbest</a:t>
            </a:r>
            <a:r>
              <a:rPr lang="en-US" dirty="0"/>
              <a:t> </a:t>
            </a:r>
            <a:r>
              <a:rPr lang="en-US" dirty="0" err="1"/>
              <a:t>beheersplan</a:t>
            </a:r>
            <a:r>
              <a:rPr lang="en-US" dirty="0"/>
              <a:t> - </a:t>
            </a:r>
            <a:r>
              <a:rPr lang="en-US" dirty="0" err="1"/>
              <a:t>samenwerking</a:t>
            </a:r>
            <a:r>
              <a:rPr lang="en-US" dirty="0"/>
              <a:t> HA-</a:t>
            </a:r>
            <a:r>
              <a:rPr lang="en-US" dirty="0" err="1"/>
              <a:t>adv</a:t>
            </a:r>
            <a:r>
              <a:rPr lang="en-US" dirty="0"/>
              <a:t> </a:t>
            </a:r>
            <a:r>
              <a:rPr lang="en-US" dirty="0" err="1"/>
              <a:t>gh</a:t>
            </a:r>
            <a:r>
              <a:rPr lang="en-US" dirty="0"/>
              <a:t>- </a:t>
            </a:r>
            <a:r>
              <a:rPr lang="en-US" dirty="0" err="1"/>
              <a:t>reint</a:t>
            </a:r>
            <a:r>
              <a:rPr lang="en-US" dirty="0"/>
              <a:t> in </a:t>
            </a:r>
            <a:r>
              <a:rPr lang="en-US" dirty="0" err="1"/>
              <a:t>overheid</a:t>
            </a:r>
            <a:r>
              <a:rPr lang="en-US" dirty="0"/>
              <a:t>- </a:t>
            </a:r>
            <a:r>
              <a:rPr lang="en-US" dirty="0" err="1"/>
              <a:t>gzhp</a:t>
            </a:r>
            <a:r>
              <a:rPr lang="en-US" dirty="0"/>
              <a:t> in </a:t>
            </a:r>
            <a:r>
              <a:rPr lang="en-US" dirty="0" err="1"/>
              <a:t>bedrijven</a:t>
            </a:r>
            <a:r>
              <a:rPr lang="en-US" dirty="0"/>
              <a:t>- </a:t>
            </a:r>
            <a:r>
              <a:rPr lang="en-US" dirty="0" err="1"/>
              <a:t>ergonomie</a:t>
            </a:r>
            <a:r>
              <a:rPr lang="en-US" dirty="0"/>
              <a:t> in het </a:t>
            </a:r>
            <a:r>
              <a:rPr lang="en-US" dirty="0" err="1"/>
              <a:t>kantoor</a:t>
            </a:r>
            <a:r>
              <a:rPr lang="en-US" dirty="0"/>
              <a:t> van </a:t>
            </a:r>
            <a:r>
              <a:rPr lang="en-US" dirty="0" err="1"/>
              <a:t>morgen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****</a:t>
            </a:r>
            <a:r>
              <a:rPr lang="en-US" dirty="0" err="1"/>
              <a:t>Rit</a:t>
            </a:r>
            <a:r>
              <a:rPr lang="en-US" dirty="0"/>
              <a:t> in de </a:t>
            </a:r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commissie</a:t>
            </a:r>
            <a:r>
              <a:rPr lang="en-US" dirty="0"/>
              <a:t> ( </a:t>
            </a:r>
            <a:r>
              <a:rPr lang="en-US" dirty="0" err="1"/>
              <a:t>irene</a:t>
            </a:r>
            <a:r>
              <a:rPr lang="en-US" dirty="0"/>
              <a:t> </a:t>
            </a:r>
            <a:r>
              <a:rPr lang="en-US" dirty="0" err="1"/>
              <a:t>hottenhof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travail et </a:t>
            </a:r>
            <a:r>
              <a:rPr lang="en-US" dirty="0" err="1"/>
              <a:t>verouderen</a:t>
            </a:r>
            <a:r>
              <a:rPr lang="en-US" dirty="0"/>
              <a:t>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arbeiders</a:t>
            </a:r>
            <a:r>
              <a:rPr lang="en-US" dirty="0"/>
              <a:t> ! </a:t>
            </a:r>
            <a:r>
              <a:rPr lang="en-US" dirty="0" err="1"/>
              <a:t>Fysieke</a:t>
            </a:r>
            <a:r>
              <a:rPr lang="en-US" dirty="0"/>
              <a:t>, </a:t>
            </a:r>
            <a:r>
              <a:rPr lang="en-US" dirty="0" err="1"/>
              <a:t>mentale</a:t>
            </a:r>
            <a:r>
              <a:rPr lang="en-US" dirty="0"/>
              <a:t> en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ergonomie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devenus</a:t>
            </a:r>
            <a:r>
              <a:rPr lang="en-US" dirty="0"/>
              <a:t> les </a:t>
            </a:r>
            <a:r>
              <a:rPr lang="en-US" dirty="0" err="1"/>
              <a:t>travailleurs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decission</a:t>
            </a:r>
            <a:r>
              <a:rPr lang="en-US" dirty="0"/>
              <a:t> D en </a:t>
            </a:r>
            <a:r>
              <a:rPr lang="en-US" dirty="0" err="1"/>
              <a:t>trajet</a:t>
            </a:r>
            <a:r>
              <a:rPr lang="en-US" dirty="0"/>
              <a:t> de reintegration en 2017 </a:t>
            </a:r>
          </a:p>
          <a:p>
            <a:pPr lvl="1"/>
            <a:r>
              <a:rPr lang="en-US" dirty="0" err="1"/>
              <a:t>besmettingsziekten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meningitis op het </a:t>
            </a:r>
            <a:r>
              <a:rPr lang="en-US" dirty="0" err="1"/>
              <a:t>werk</a:t>
            </a:r>
            <a:r>
              <a:rPr lang="en-US" dirty="0"/>
              <a:t> en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preventief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fibres</a:t>
            </a:r>
            <a:r>
              <a:rPr lang="en-US" dirty="0"/>
              <a:t> de </a:t>
            </a:r>
            <a:r>
              <a:rPr lang="en-US" dirty="0" err="1"/>
              <a:t>kevlarsuivi</a:t>
            </a:r>
            <a:r>
              <a:rPr lang="en-US" dirty="0"/>
              <a:t> et </a:t>
            </a:r>
            <a:r>
              <a:rPr lang="en-US" dirty="0" err="1"/>
              <a:t>effets</a:t>
            </a:r>
            <a:r>
              <a:rPr lang="en-US" dirty="0"/>
              <a:t> </a:t>
            </a:r>
            <a:r>
              <a:rPr lang="en-US" dirty="0" err="1"/>
              <a:t>travailleurs</a:t>
            </a:r>
            <a:r>
              <a:rPr lang="en-US" dirty="0"/>
              <a:t> </a:t>
            </a:r>
            <a:r>
              <a:rPr lang="en-US" dirty="0" err="1"/>
              <a:t>avis</a:t>
            </a:r>
            <a:r>
              <a:rPr lang="en-US" dirty="0"/>
              <a:t>  / </a:t>
            </a:r>
            <a:r>
              <a:rPr lang="en-US" dirty="0" err="1"/>
              <a:t>Phtalates</a:t>
            </a:r>
            <a:r>
              <a:rPr lang="en-US" dirty="0"/>
              <a:t> ( </a:t>
            </a:r>
            <a:r>
              <a:rPr lang="en-US" dirty="0" err="1"/>
              <a:t>utilité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) </a:t>
            </a:r>
            <a:r>
              <a:rPr lang="en-US" dirty="0" err="1"/>
              <a:t>bmu</a:t>
            </a:r>
            <a:r>
              <a:rPr lang="en-US" dirty="0"/>
              <a:t>) prof </a:t>
            </a:r>
            <a:r>
              <a:rPr lang="en-US" dirty="0" err="1"/>
              <a:t>berna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hygiene de </a:t>
            </a:r>
            <a:r>
              <a:rPr lang="en-US" dirty="0" err="1"/>
              <a:t>vieet</a:t>
            </a:r>
            <a:r>
              <a:rPr lang="en-US" dirty="0"/>
              <a:t> </a:t>
            </a:r>
            <a:r>
              <a:rPr lang="en-US" dirty="0" err="1"/>
              <a:t>alimantation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lieu de travail   /  </a:t>
            </a:r>
            <a:r>
              <a:rPr lang="en-US" dirty="0" err="1"/>
              <a:t>Obesite</a:t>
            </a:r>
            <a:r>
              <a:rPr lang="en-US" dirty="0"/>
              <a:t> ( en </a:t>
            </a:r>
            <a:r>
              <a:rPr lang="en-US" dirty="0" err="1"/>
              <a:t>werk</a:t>
            </a:r>
            <a:r>
              <a:rPr lang="en-US" dirty="0"/>
              <a:t> ?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) </a:t>
            </a:r>
          </a:p>
          <a:p>
            <a:pPr lvl="1"/>
            <a:r>
              <a:rPr lang="en-US" dirty="0"/>
              <a:t>protection </a:t>
            </a:r>
            <a:r>
              <a:rPr lang="en-US" dirty="0" err="1"/>
              <a:t>auditives</a:t>
            </a:r>
            <a:endParaRPr lang="en-US" dirty="0"/>
          </a:p>
          <a:p>
            <a:pPr lvl="1"/>
            <a:r>
              <a:rPr lang="en-US" dirty="0"/>
              <a:t> poste de </a:t>
            </a:r>
            <a:r>
              <a:rPr lang="en-US" dirty="0" err="1"/>
              <a:t>securite</a:t>
            </a:r>
            <a:r>
              <a:rPr lang="en-US" dirty="0"/>
              <a:t> </a:t>
            </a:r>
            <a:r>
              <a:rPr lang="en-US" dirty="0" err="1"/>
              <a:t>prise</a:t>
            </a:r>
            <a:r>
              <a:rPr lang="en-US" dirty="0"/>
              <a:t> des psycho……..: (comment </a:t>
            </a:r>
            <a:r>
              <a:rPr lang="en-US" dirty="0" err="1"/>
              <a:t>amelioree</a:t>
            </a:r>
            <a:r>
              <a:rPr lang="en-US" dirty="0"/>
              <a:t> la communication avec </a:t>
            </a:r>
            <a:r>
              <a:rPr lang="en-US" dirty="0" err="1"/>
              <a:t>l’employeur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les </a:t>
            </a:r>
            <a:r>
              <a:rPr lang="en-US" dirty="0" err="1"/>
              <a:t>risques</a:t>
            </a:r>
            <a:r>
              <a:rPr lang="en-US" dirty="0"/>
              <a:t> </a:t>
            </a:r>
            <a:r>
              <a:rPr lang="en-US" dirty="0" err="1"/>
              <a:t>toxico-emergencis</a:t>
            </a:r>
            <a:r>
              <a:rPr lang="en-US" dirty="0"/>
              <a:t> ( </a:t>
            </a:r>
            <a:r>
              <a:rPr lang="en-US" dirty="0" err="1"/>
              <a:t>isocyanate-nanoparticules</a:t>
            </a:r>
            <a:r>
              <a:rPr lang="en-US" dirty="0"/>
              <a:t>_ "</a:t>
            </a:r>
            <a:r>
              <a:rPr lang="en-US" dirty="0" err="1"/>
              <a:t>pevinfatens</a:t>
            </a:r>
            <a:r>
              <a:rPr lang="en-US" dirty="0"/>
              <a:t>"…..endocrines</a:t>
            </a:r>
          </a:p>
          <a:p>
            <a:pPr lvl="1"/>
            <a:r>
              <a:rPr lang="en-US" dirty="0" err="1"/>
              <a:t>defensie</a:t>
            </a:r>
            <a:r>
              <a:rPr lang="en-US" dirty="0"/>
              <a:t>: </a:t>
            </a:r>
            <a:r>
              <a:rPr lang="en-US" dirty="0" err="1"/>
              <a:t>keuringen</a:t>
            </a:r>
            <a:r>
              <a:rPr lang="en-US" dirty="0"/>
              <a:t> en </a:t>
            </a:r>
            <a:r>
              <a:rPr lang="en-US" dirty="0" err="1"/>
              <a:t>integratie</a:t>
            </a:r>
            <a:r>
              <a:rPr lang="en-US" dirty="0"/>
              <a:t> ( leger, </a:t>
            </a:r>
            <a:r>
              <a:rPr lang="en-US" dirty="0" err="1"/>
              <a:t>politie</a:t>
            </a:r>
            <a:r>
              <a:rPr lang="en-US" dirty="0"/>
              <a:t>, </a:t>
            </a:r>
            <a:r>
              <a:rPr lang="en-US" dirty="0" err="1"/>
              <a:t>brandweer</a:t>
            </a:r>
            <a:r>
              <a:rPr lang="en-US" dirty="0"/>
              <a:t>)</a:t>
            </a:r>
            <a:r>
              <a:rPr lang="en-US" dirty="0" err="1"/>
              <a:t>Niveau</a:t>
            </a:r>
            <a:r>
              <a:rPr lang="en-US" dirty="0"/>
              <a:t> van </a:t>
            </a:r>
            <a:r>
              <a:rPr lang="en-US" dirty="0" err="1"/>
              <a:t>prevsentaties</a:t>
            </a:r>
            <a:r>
              <a:rPr lang="en-US" dirty="0"/>
              <a:t>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malen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voorgaande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bedrijfsverpleegkundige</a:t>
            </a:r>
            <a:r>
              <a:rPr lang="en-US" dirty="0"/>
              <a:t>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officieel</a:t>
            </a:r>
            <a:r>
              <a:rPr lang="en-US" dirty="0"/>
              <a:t> </a:t>
            </a:r>
            <a:r>
              <a:rPr lang="en-US" dirty="0" err="1"/>
              <a:t>statuut</a:t>
            </a:r>
            <a:r>
              <a:rPr lang="en-US" dirty="0"/>
              <a:t> 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opgeleid</a:t>
            </a:r>
            <a:r>
              <a:rPr lang="en-US" dirty="0"/>
              <a:t>( </a:t>
            </a:r>
            <a:r>
              <a:rPr lang="en-US" dirty="0" err="1"/>
              <a:t>vrije</a:t>
            </a:r>
            <a:r>
              <a:rPr lang="en-US" dirty="0"/>
              <a:t> stage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opleidingin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/interne </a:t>
            </a:r>
            <a:r>
              <a:rPr lang="en-US" dirty="0" err="1"/>
              <a:t>preventiedienst</a:t>
            </a:r>
            <a:r>
              <a:rPr lang="en-US" dirty="0"/>
              <a:t> is </a:t>
            </a:r>
            <a:r>
              <a:rPr lang="en-US" dirty="0" err="1"/>
              <a:t>mogelijk</a:t>
            </a:r>
            <a:r>
              <a:rPr lang="en-US" dirty="0"/>
              <a:t>…  </a:t>
            </a:r>
          </a:p>
          <a:p>
            <a:pPr lvl="1"/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casussen</a:t>
            </a:r>
            <a:r>
              <a:rPr lang="en-US" dirty="0"/>
              <a:t> ( </a:t>
            </a:r>
            <a:r>
              <a:rPr lang="en-US" dirty="0" err="1"/>
              <a:t>oa</a:t>
            </a:r>
            <a:r>
              <a:rPr lang="en-US" dirty="0"/>
              <a:t> </a:t>
            </a:r>
            <a:r>
              <a:rPr lang="en-US" dirty="0" err="1"/>
              <a:t>medisch</a:t>
            </a:r>
            <a:r>
              <a:rPr lang="en-US" dirty="0"/>
              <a:t>)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practische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.  </a:t>
            </a:r>
          </a:p>
          <a:p>
            <a:pPr lvl="1"/>
            <a:r>
              <a:rPr lang="en-US" dirty="0" err="1"/>
              <a:t>Ergonomie</a:t>
            </a:r>
            <a:r>
              <a:rPr lang="en-US" dirty="0"/>
              <a:t>: </a:t>
            </a:r>
            <a:r>
              <a:rPr lang="en-US" dirty="0" err="1"/>
              <a:t>wat</a:t>
            </a:r>
            <a:r>
              <a:rPr lang="en-US" dirty="0"/>
              <a:t> de AG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op de </a:t>
            </a:r>
            <a:r>
              <a:rPr lang="en-US" dirty="0" err="1"/>
              <a:t>werkvloer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453" y="379267"/>
            <a:ext cx="7311592" cy="610463"/>
          </a:xfrm>
        </p:spPr>
        <p:txBody>
          <a:bodyPr/>
          <a:lstStyle/>
          <a:p>
            <a:r>
              <a:rPr lang="en-US" dirty="0" smtClean="0"/>
              <a:t>Topics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89" y="1418612"/>
            <a:ext cx="8229600" cy="3840174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1800" dirty="0" err="1" smtClean="0"/>
              <a:t>cmr</a:t>
            </a:r>
            <a:r>
              <a:rPr lang="en-US" sz="1800" dirty="0" smtClean="0"/>
              <a:t> </a:t>
            </a:r>
            <a:r>
              <a:rPr lang="en-US" sz="1800" dirty="0" err="1"/>
              <a:t>wetgeving</a:t>
            </a:r>
            <a:r>
              <a:rPr lang="en-US" sz="1800" dirty="0"/>
              <a:t> ( </a:t>
            </a:r>
            <a:r>
              <a:rPr lang="en-US" sz="1800" dirty="0" err="1"/>
              <a:t>evolutie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ea typeface="Calibri"/>
                <a:cs typeface="Calibri"/>
              </a:rPr>
              <a:t>Opleiding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"</a:t>
            </a:r>
            <a:r>
              <a:rPr lang="en-US" sz="1800" dirty="0" err="1">
                <a:solidFill>
                  <a:srgbClr val="000000"/>
                </a:solidFill>
                <a:ea typeface="Calibri"/>
                <a:cs typeface="Calibri"/>
              </a:rPr>
              <a:t>concreet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" </a:t>
            </a:r>
            <a:r>
              <a:rPr lang="en-US" sz="1800" dirty="0" err="1">
                <a:solidFill>
                  <a:srgbClr val="000000"/>
                </a:solidFill>
                <a:ea typeface="Calibri"/>
                <a:cs typeface="Calibri"/>
              </a:rPr>
              <a:t>voor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Calibri"/>
                <a:cs typeface="Calibri"/>
              </a:rPr>
              <a:t>advies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Calibri"/>
                <a:cs typeface="Calibri"/>
              </a:rPr>
              <a:t>aangepast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Calibri"/>
                <a:cs typeface="Calibri"/>
              </a:rPr>
              <a:t>werk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sz="1800" dirty="0" err="1"/>
              <a:t>meer</a:t>
            </a:r>
            <a:r>
              <a:rPr lang="en-US" sz="1800" dirty="0"/>
              <a:t> </a:t>
            </a:r>
            <a:r>
              <a:rPr lang="en-US" sz="1800" dirty="0" err="1"/>
              <a:t>kliniek</a:t>
            </a:r>
            <a:r>
              <a:rPr lang="en-US" sz="1800" dirty="0"/>
              <a:t> </a:t>
            </a:r>
            <a:r>
              <a:rPr lang="en-US" sz="1800" dirty="0" err="1"/>
              <a:t>casusbespreking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gezondheidseconomie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Multidisciplinaire</a:t>
            </a:r>
            <a:r>
              <a:rPr lang="en-US" sz="1800" dirty="0"/>
              <a:t> </a:t>
            </a:r>
            <a:r>
              <a:rPr lang="en-US" sz="1800" dirty="0" err="1"/>
              <a:t>aanpak</a:t>
            </a:r>
            <a:r>
              <a:rPr lang="en-US" sz="1800" dirty="0"/>
              <a:t> van de AG ( hygiene-</a:t>
            </a:r>
            <a:r>
              <a:rPr lang="en-US" sz="1800" dirty="0" err="1"/>
              <a:t>veiligheid</a:t>
            </a:r>
            <a:r>
              <a:rPr lang="en-US" sz="1800" dirty="0"/>
              <a:t> - </a:t>
            </a:r>
            <a:r>
              <a:rPr lang="en-US" sz="1800" dirty="0" err="1"/>
              <a:t>psy-ergonomie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 err="1"/>
              <a:t>Trillingen</a:t>
            </a:r>
            <a:r>
              <a:rPr lang="en-US" sz="1800" dirty="0"/>
              <a:t>/</a:t>
            </a:r>
            <a:r>
              <a:rPr lang="en-US" sz="1800" dirty="0" err="1"/>
              <a:t>koude</a:t>
            </a:r>
            <a:r>
              <a:rPr lang="en-US" sz="1800" dirty="0"/>
              <a:t> -</a:t>
            </a:r>
            <a:r>
              <a:rPr lang="en-US" sz="1800" dirty="0" err="1"/>
              <a:t>warmte</a:t>
            </a:r>
            <a:r>
              <a:rPr lang="en-US" sz="1800" dirty="0"/>
              <a:t>/ </a:t>
            </a:r>
            <a:r>
              <a:rPr lang="en-US" sz="1800" dirty="0" err="1"/>
              <a:t>veiligheidsfuncties</a:t>
            </a:r>
            <a:r>
              <a:rPr lang="en-US" sz="1800" dirty="0"/>
              <a:t> (</a:t>
            </a:r>
            <a:r>
              <a:rPr lang="en-US" sz="1800" dirty="0" err="1"/>
              <a:t>onderverdeling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/>
              <a:t>signaal</a:t>
            </a:r>
            <a:r>
              <a:rPr lang="en-US" sz="1800" dirty="0"/>
              <a:t>: </a:t>
            </a:r>
            <a:r>
              <a:rPr lang="en-US" sz="1800" dirty="0" err="1"/>
              <a:t>nieuwe</a:t>
            </a:r>
            <a:r>
              <a:rPr lang="en-US" sz="1800" dirty="0"/>
              <a:t> </a:t>
            </a:r>
            <a:r>
              <a:rPr lang="en-US" sz="1800" dirty="0" err="1"/>
              <a:t>beroepsziekten</a:t>
            </a:r>
            <a:r>
              <a:rPr lang="en-US" sz="1800" dirty="0"/>
              <a:t> update </a:t>
            </a:r>
          </a:p>
          <a:p>
            <a:pPr lvl="1"/>
            <a:r>
              <a:rPr lang="en-US" sz="1800" dirty="0"/>
              <a:t>protection </a:t>
            </a:r>
            <a:r>
              <a:rPr lang="en-US" sz="1800" dirty="0" err="1"/>
              <a:t>auditifs</a:t>
            </a:r>
            <a:r>
              <a:rPr lang="en-US" sz="1800" dirty="0"/>
              <a:t>  </a:t>
            </a:r>
          </a:p>
          <a:p>
            <a:pPr lvl="1"/>
            <a:r>
              <a:rPr lang="en-US" sz="1800" dirty="0"/>
              <a:t>suite evolution des </a:t>
            </a:r>
            <a:r>
              <a:rPr lang="en-US" sz="1800" dirty="0" err="1"/>
              <a:t>prestations</a:t>
            </a:r>
            <a:r>
              <a:rPr lang="en-US" sz="1800" dirty="0"/>
              <a:t> en </a:t>
            </a:r>
            <a:r>
              <a:rPr lang="en-US" sz="1800" dirty="0" err="1"/>
              <a:t>medecine</a:t>
            </a:r>
            <a:r>
              <a:rPr lang="en-US" sz="1800" dirty="0"/>
              <a:t> du travail </a:t>
            </a:r>
          </a:p>
          <a:p>
            <a:pPr lvl="1"/>
            <a:r>
              <a:rPr lang="en-US" sz="1800" dirty="0"/>
              <a:t>je </a:t>
            </a:r>
            <a:r>
              <a:rPr lang="en-US" sz="1800" dirty="0" err="1"/>
              <a:t>prefere</a:t>
            </a:r>
            <a:r>
              <a:rPr lang="en-US" sz="1800" dirty="0"/>
              <a:t> entendre des expose </a:t>
            </a:r>
            <a:r>
              <a:rPr lang="en-US" sz="1800" dirty="0" err="1"/>
              <a:t>d'experts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un </a:t>
            </a:r>
            <a:r>
              <a:rPr lang="en-US" sz="1800" dirty="0" err="1"/>
              <a:t>sujet</a:t>
            </a:r>
            <a:r>
              <a:rPr lang="en-US" sz="1800" dirty="0"/>
              <a:t> ( ex- </a:t>
            </a:r>
            <a:r>
              <a:rPr lang="en-US" sz="1800" dirty="0" err="1"/>
              <a:t>psychiater</a:t>
            </a:r>
            <a:r>
              <a:rPr lang="en-US" sz="1800" dirty="0"/>
              <a:t> pour burn out, </a:t>
            </a:r>
            <a:r>
              <a:rPr lang="en-US" sz="1800" dirty="0" err="1"/>
              <a:t>chemiste</a:t>
            </a:r>
            <a:r>
              <a:rPr lang="en-US" sz="1800" dirty="0"/>
              <a:t> pour </a:t>
            </a:r>
            <a:r>
              <a:rPr lang="en-US" sz="1800" dirty="0" err="1"/>
              <a:t>toxico</a:t>
            </a:r>
            <a:r>
              <a:rPr lang="en-US" sz="1800" dirty="0"/>
              <a:t>, etc…) </a:t>
            </a:r>
            <a:r>
              <a:rPr lang="en-US" sz="1800" dirty="0" err="1"/>
              <a:t>peu</a:t>
            </a:r>
            <a:r>
              <a:rPr lang="en-US" sz="1800" dirty="0"/>
              <a:t> de </a:t>
            </a:r>
            <a:r>
              <a:rPr lang="en-US" sz="1800" dirty="0" err="1"/>
              <a:t>peuvable</a:t>
            </a:r>
            <a:r>
              <a:rPr lang="en-US" sz="1800" dirty="0"/>
              <a:t> </a:t>
            </a:r>
            <a:r>
              <a:rPr lang="en-US" sz="1800" dirty="0" err="1"/>
              <a:t>scientifique</a:t>
            </a:r>
            <a:r>
              <a:rPr lang="en-US" sz="1800" dirty="0"/>
              <a:t> des </a:t>
            </a:r>
            <a:r>
              <a:rPr lang="en-US" sz="1800" dirty="0" err="1"/>
              <a:t>interventionscar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sont</a:t>
            </a:r>
            <a:r>
              <a:rPr lang="en-US" sz="1800" dirty="0"/>
              <a:t> des </a:t>
            </a:r>
            <a:r>
              <a:rPr lang="en-US" sz="1800" dirty="0" err="1"/>
              <a:t>constatations</a:t>
            </a:r>
            <a:r>
              <a:rPr lang="en-US" sz="1800" dirty="0"/>
              <a:t>  IDEE/ </a:t>
            </a:r>
            <a:r>
              <a:rPr lang="en-US" sz="1800" dirty="0" err="1"/>
              <a:t>psychiatre</a:t>
            </a:r>
            <a:r>
              <a:rPr lang="en-US" sz="1800" dirty="0"/>
              <a:t> : burn-out/</a:t>
            </a:r>
            <a:r>
              <a:rPr lang="en-US" sz="1800" dirty="0" err="1"/>
              <a:t>chemiste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toxicologue</a:t>
            </a:r>
            <a:r>
              <a:rPr lang="en-US" sz="1800" dirty="0"/>
              <a:t> pour chrome/ </a:t>
            </a:r>
            <a:r>
              <a:rPr lang="en-US" sz="1800" dirty="0" err="1"/>
              <a:t>biomonitering</a:t>
            </a:r>
            <a:r>
              <a:rPr lang="en-US" sz="1800" dirty="0"/>
              <a:t> d'un </a:t>
            </a:r>
            <a:r>
              <a:rPr lang="en-US" sz="1800" dirty="0" err="1"/>
              <a:t>soudeur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formation des </a:t>
            </a:r>
            <a:r>
              <a:rPr lang="en-US" sz="1800" dirty="0" err="1"/>
              <a:t>infermieres</a:t>
            </a:r>
            <a:r>
              <a:rPr lang="en-US" sz="1800" dirty="0"/>
              <a:t> en </a:t>
            </a:r>
            <a:r>
              <a:rPr lang="en-US" sz="1800" dirty="0" err="1"/>
              <a:t>sante</a:t>
            </a:r>
            <a:r>
              <a:rPr lang="en-US" sz="1800" dirty="0"/>
              <a:t> au travail/ role du </a:t>
            </a:r>
            <a:r>
              <a:rPr lang="en-US" sz="1800" dirty="0" err="1"/>
              <a:t>medecine</a:t>
            </a:r>
            <a:r>
              <a:rPr lang="en-US" sz="1800" dirty="0"/>
              <a:t> du travail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r>
              <a:rPr lang="en-US" dirty="0" err="1" smtClean="0"/>
              <a:t>groepen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Chemische</a:t>
            </a:r>
            <a:r>
              <a:rPr lang="en-US" dirty="0" smtClean="0"/>
              <a:t> </a:t>
            </a:r>
            <a:r>
              <a:rPr lang="en-US" dirty="0" err="1" smtClean="0"/>
              <a:t>agentia</a:t>
            </a:r>
            <a:endParaRPr lang="en-US" dirty="0" smtClean="0"/>
          </a:p>
          <a:p>
            <a:r>
              <a:rPr lang="en-US" dirty="0" smtClean="0"/>
              <a:t>Re-</a:t>
            </a:r>
            <a:r>
              <a:rPr lang="en-US" dirty="0" err="1" smtClean="0"/>
              <a:t>integratie</a:t>
            </a:r>
            <a:r>
              <a:rPr lang="en-US" dirty="0" smtClean="0"/>
              <a:t>-</a:t>
            </a:r>
            <a:r>
              <a:rPr lang="en-US" dirty="0" err="1" smtClean="0"/>
              <a:t>ziekte</a:t>
            </a:r>
            <a:r>
              <a:rPr lang="en-US" dirty="0" smtClean="0"/>
              <a:t> –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– GZHP</a:t>
            </a:r>
          </a:p>
          <a:p>
            <a:r>
              <a:rPr lang="en-US" dirty="0" smtClean="0"/>
              <a:t>Kader </a:t>
            </a:r>
          </a:p>
          <a:p>
            <a:r>
              <a:rPr lang="en-US" dirty="0" smtClean="0"/>
              <a:t>GZHP</a:t>
            </a:r>
            <a:endParaRPr lang="en-US" dirty="0"/>
          </a:p>
          <a:p>
            <a:r>
              <a:rPr lang="en-US" dirty="0" err="1" smtClean="0"/>
              <a:t>Verpleegkundigen</a:t>
            </a:r>
            <a:endParaRPr lang="en-US" dirty="0" smtClean="0"/>
          </a:p>
          <a:p>
            <a:r>
              <a:rPr lang="en-US" dirty="0" err="1" smtClean="0"/>
              <a:t>Kliniek</a:t>
            </a:r>
            <a:endParaRPr lang="en-US" dirty="0"/>
          </a:p>
          <a:p>
            <a:r>
              <a:rPr lang="en-US" dirty="0" err="1" smtClean="0"/>
              <a:t>Ergonomie</a:t>
            </a:r>
            <a:endParaRPr lang="en-US" dirty="0"/>
          </a:p>
          <a:p>
            <a:r>
              <a:rPr lang="en-US" dirty="0" err="1"/>
              <a:t>Arbeidshygiene</a:t>
            </a:r>
            <a:endParaRPr lang="en-US" dirty="0"/>
          </a:p>
          <a:p>
            <a:r>
              <a:rPr lang="en-US" dirty="0" smtClean="0"/>
              <a:t>AG</a:t>
            </a:r>
            <a:r>
              <a:rPr lang="en-US" dirty="0"/>
              <a:t>-topics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Topics-</a:t>
            </a:r>
            <a:r>
              <a:rPr lang="en-US" dirty="0" err="1" smtClean="0"/>
              <a:t>groep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err="1" smtClean="0"/>
              <a:t>Chemische</a:t>
            </a:r>
            <a:r>
              <a:rPr lang="en-US" dirty="0" smtClean="0"/>
              <a:t> </a:t>
            </a:r>
            <a:r>
              <a:rPr lang="en-US" dirty="0" err="1" smtClean="0"/>
              <a:t>agentia</a:t>
            </a:r>
            <a:endParaRPr lang="en-US" dirty="0" smtClean="0"/>
          </a:p>
          <a:p>
            <a:pPr lvl="1"/>
            <a:r>
              <a:rPr lang="en-US" dirty="0" smtClean="0"/>
              <a:t>CMR</a:t>
            </a:r>
          </a:p>
          <a:p>
            <a:pPr lvl="1"/>
            <a:r>
              <a:rPr lang="en-US" dirty="0" err="1" smtClean="0"/>
              <a:t>Adviezen</a:t>
            </a:r>
            <a:r>
              <a:rPr lang="en-US" dirty="0" smtClean="0"/>
              <a:t> CMR -  SVHC</a:t>
            </a:r>
          </a:p>
          <a:p>
            <a:pPr lvl="1"/>
            <a:r>
              <a:rPr lang="en-US" dirty="0" err="1" smtClean="0"/>
              <a:t>cmr</a:t>
            </a:r>
            <a:r>
              <a:rPr lang="en-US" dirty="0" smtClean="0"/>
              <a:t> </a:t>
            </a:r>
            <a:r>
              <a:rPr lang="en-US" dirty="0" err="1"/>
              <a:t>wetgeving</a:t>
            </a:r>
            <a:r>
              <a:rPr lang="en-US" dirty="0"/>
              <a:t> ( </a:t>
            </a:r>
            <a:r>
              <a:rPr lang="en-US" dirty="0" err="1"/>
              <a:t>evolutie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 smtClean="0"/>
              <a:t>nano</a:t>
            </a:r>
            <a:r>
              <a:rPr lang="en-US" dirty="0" smtClean="0"/>
              <a:t> </a:t>
            </a:r>
            <a:r>
              <a:rPr lang="en-US" dirty="0" err="1" smtClean="0"/>
              <a:t>materialen</a:t>
            </a:r>
            <a:endParaRPr lang="en-US" dirty="0" smtClean="0"/>
          </a:p>
          <a:p>
            <a:pPr lvl="1"/>
            <a:r>
              <a:rPr lang="en-US" dirty="0"/>
              <a:t>les </a:t>
            </a:r>
            <a:r>
              <a:rPr lang="en-US" dirty="0" err="1"/>
              <a:t>risques</a:t>
            </a:r>
            <a:r>
              <a:rPr lang="en-US" dirty="0"/>
              <a:t> </a:t>
            </a:r>
            <a:r>
              <a:rPr lang="en-US" dirty="0" err="1"/>
              <a:t>toxico-emergencis</a:t>
            </a:r>
            <a:r>
              <a:rPr lang="en-US" dirty="0"/>
              <a:t> ( </a:t>
            </a:r>
            <a:r>
              <a:rPr lang="en-US" dirty="0" err="1"/>
              <a:t>isocyanate-nanoparticules</a:t>
            </a:r>
            <a:r>
              <a:rPr lang="en-US" dirty="0"/>
              <a:t>_ "</a:t>
            </a:r>
            <a:r>
              <a:rPr lang="en-US" dirty="0" err="1"/>
              <a:t>pevinfatens</a:t>
            </a:r>
            <a:r>
              <a:rPr lang="en-US" dirty="0"/>
              <a:t>"…..endocrines</a:t>
            </a:r>
          </a:p>
          <a:p>
            <a:pPr lvl="1"/>
            <a:r>
              <a:rPr lang="en-US" dirty="0" err="1"/>
              <a:t>fibres</a:t>
            </a:r>
            <a:r>
              <a:rPr lang="en-US" dirty="0"/>
              <a:t> de </a:t>
            </a:r>
            <a:r>
              <a:rPr lang="en-US" dirty="0" err="1"/>
              <a:t>kevlarsuivi</a:t>
            </a:r>
            <a:r>
              <a:rPr lang="en-US" dirty="0"/>
              <a:t> et </a:t>
            </a:r>
            <a:r>
              <a:rPr lang="en-US" dirty="0" err="1"/>
              <a:t>effets</a:t>
            </a:r>
            <a:r>
              <a:rPr lang="en-US" dirty="0"/>
              <a:t> </a:t>
            </a:r>
            <a:r>
              <a:rPr lang="en-US" dirty="0" err="1"/>
              <a:t>travailleurs</a:t>
            </a:r>
            <a:r>
              <a:rPr lang="en-US" dirty="0"/>
              <a:t> </a:t>
            </a:r>
            <a:r>
              <a:rPr lang="en-US" dirty="0" err="1"/>
              <a:t>avis</a:t>
            </a:r>
            <a:r>
              <a:rPr lang="en-US" dirty="0"/>
              <a:t>  / </a:t>
            </a:r>
            <a:r>
              <a:rPr lang="en-US" dirty="0" err="1"/>
              <a:t>Phtalates</a:t>
            </a:r>
            <a:r>
              <a:rPr lang="en-US" dirty="0"/>
              <a:t> ( </a:t>
            </a:r>
            <a:r>
              <a:rPr lang="en-US" dirty="0" err="1"/>
              <a:t>utilité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) </a:t>
            </a:r>
            <a:r>
              <a:rPr lang="en-US" dirty="0" err="1"/>
              <a:t>bmu</a:t>
            </a:r>
            <a:r>
              <a:rPr lang="en-US" dirty="0"/>
              <a:t>) prof </a:t>
            </a:r>
            <a:r>
              <a:rPr lang="en-US" dirty="0" err="1"/>
              <a:t>berna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/>
              <a:t>beheersplan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Verstoorders</a:t>
            </a:r>
            <a:r>
              <a:rPr lang="en-US" dirty="0" smtClean="0"/>
              <a:t>/</a:t>
            </a:r>
            <a:r>
              <a:rPr lang="en-US" dirty="0" err="1" smtClean="0"/>
              <a:t>perturbateurs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Re-</a:t>
            </a:r>
            <a:r>
              <a:rPr lang="en-US" dirty="0" err="1" smtClean="0"/>
              <a:t>integratie</a:t>
            </a:r>
            <a:r>
              <a:rPr lang="en-US" dirty="0" smtClean="0"/>
              <a:t> - </a:t>
            </a:r>
            <a:r>
              <a:rPr lang="en-US" dirty="0" err="1" smtClean="0"/>
              <a:t>ziekte</a:t>
            </a:r>
            <a:r>
              <a:rPr lang="en-US" dirty="0" smtClean="0"/>
              <a:t> –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- GZHP</a:t>
            </a:r>
          </a:p>
          <a:p>
            <a:pPr lvl="1"/>
            <a:r>
              <a:rPr lang="en-US" dirty="0" smtClean="0"/>
              <a:t>Tools </a:t>
            </a:r>
            <a:r>
              <a:rPr lang="en-US" dirty="0" err="1" smtClean="0"/>
              <a:t>bepaling</a:t>
            </a:r>
            <a:r>
              <a:rPr lang="en-US" dirty="0" smtClean="0"/>
              <a:t> </a:t>
            </a:r>
            <a:r>
              <a:rPr lang="en-US" dirty="0" err="1" smtClean="0"/>
              <a:t>arbeidscapaciteit</a:t>
            </a:r>
            <a:r>
              <a:rPr lang="en-US" dirty="0" smtClean="0"/>
              <a:t>,  tools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blijven</a:t>
            </a:r>
            <a:r>
              <a:rPr lang="en-US" dirty="0" smtClean="0"/>
              <a:t>, </a:t>
            </a:r>
            <a:r>
              <a:rPr lang="en-US" dirty="0"/>
              <a:t>tools </a:t>
            </a:r>
            <a:r>
              <a:rPr lang="en-US" dirty="0" err="1"/>
              <a:t>arbeidscapaciteit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/ tools burnout ( </a:t>
            </a:r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/ Hoe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vertalen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documenten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WG-WN </a:t>
            </a:r>
            <a:endParaRPr lang="en-US" dirty="0" smtClean="0"/>
          </a:p>
          <a:p>
            <a:pPr lvl="1"/>
            <a:r>
              <a:rPr lang="en-US" dirty="0" smtClean="0"/>
              <a:t>Follow up </a:t>
            </a:r>
            <a:r>
              <a:rPr lang="en-US" dirty="0" err="1" smtClean="0"/>
              <a:t>reintegratie</a:t>
            </a:r>
            <a:r>
              <a:rPr lang="en-US" dirty="0"/>
              <a:t>/ </a:t>
            </a:r>
            <a:r>
              <a:rPr lang="en-US" dirty="0" err="1"/>
              <a:t>Uitnodigen</a:t>
            </a:r>
            <a:r>
              <a:rPr lang="en-US" dirty="0"/>
              <a:t> </a:t>
            </a:r>
            <a:r>
              <a:rPr lang="en-US" dirty="0" err="1"/>
              <a:t>voorzitters</a:t>
            </a:r>
            <a:r>
              <a:rPr lang="en-US" dirty="0"/>
              <a:t> </a:t>
            </a:r>
            <a:r>
              <a:rPr lang="en-US" dirty="0" err="1"/>
              <a:t>industriele</a:t>
            </a:r>
            <a:r>
              <a:rPr lang="en-US" dirty="0"/>
              <a:t> </a:t>
            </a:r>
            <a:r>
              <a:rPr lang="en-US" dirty="0" err="1"/>
              <a:t>sectoren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Tools burnout</a:t>
            </a:r>
            <a:endParaRPr lang="en-US" dirty="0"/>
          </a:p>
          <a:p>
            <a:pPr lvl="1"/>
            <a:r>
              <a:rPr lang="en-US" dirty="0" err="1"/>
              <a:t>reint</a:t>
            </a:r>
            <a:r>
              <a:rPr lang="en-US" dirty="0"/>
              <a:t> in </a:t>
            </a:r>
            <a:r>
              <a:rPr lang="en-US" dirty="0" err="1"/>
              <a:t>overheid</a:t>
            </a:r>
            <a:endParaRPr lang="en-US" dirty="0" smtClean="0"/>
          </a:p>
          <a:p>
            <a:pPr lvl="1"/>
            <a:r>
              <a:rPr lang="en-US" dirty="0"/>
              <a:t> ****</a:t>
            </a:r>
            <a:r>
              <a:rPr lang="en-US" dirty="0" err="1"/>
              <a:t>Rit</a:t>
            </a:r>
            <a:r>
              <a:rPr lang="en-US" dirty="0"/>
              <a:t> in de </a:t>
            </a:r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commissie</a:t>
            </a:r>
            <a:r>
              <a:rPr lang="en-US" dirty="0"/>
              <a:t> ( </a:t>
            </a:r>
            <a:r>
              <a:rPr lang="en-US" dirty="0" err="1"/>
              <a:t>irene</a:t>
            </a:r>
            <a:r>
              <a:rPr lang="en-US" dirty="0"/>
              <a:t> </a:t>
            </a:r>
            <a:r>
              <a:rPr lang="en-US" dirty="0" err="1"/>
              <a:t>hottenhof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devenus</a:t>
            </a:r>
            <a:r>
              <a:rPr lang="en-US" dirty="0"/>
              <a:t> les </a:t>
            </a:r>
            <a:r>
              <a:rPr lang="en-US" dirty="0" err="1"/>
              <a:t>travailleurs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decission</a:t>
            </a:r>
            <a:r>
              <a:rPr lang="en-US" dirty="0"/>
              <a:t> D en </a:t>
            </a:r>
            <a:r>
              <a:rPr lang="en-US" dirty="0" err="1"/>
              <a:t>trajet</a:t>
            </a:r>
            <a:r>
              <a:rPr lang="en-US" dirty="0"/>
              <a:t> de reintegration en 2017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Kader </a:t>
            </a:r>
          </a:p>
          <a:p>
            <a:pPr lvl="1"/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/>
              <a:t>HA-</a:t>
            </a:r>
            <a:r>
              <a:rPr lang="en-US" dirty="0" err="1"/>
              <a:t>adv</a:t>
            </a:r>
            <a:r>
              <a:rPr lang="en-US" dirty="0"/>
              <a:t> </a:t>
            </a:r>
            <a:r>
              <a:rPr lang="en-US" dirty="0" err="1" smtClean="0"/>
              <a:t>gh</a:t>
            </a:r>
            <a:endParaRPr lang="en-US" dirty="0" smtClean="0"/>
          </a:p>
          <a:p>
            <a:pPr lvl="1"/>
            <a:r>
              <a:rPr lang="en-US" dirty="0" smtClean="0"/>
              <a:t>travail </a:t>
            </a:r>
            <a:r>
              <a:rPr lang="en-US" dirty="0"/>
              <a:t>et </a:t>
            </a:r>
            <a:r>
              <a:rPr lang="en-US" dirty="0" err="1"/>
              <a:t>verouderen</a:t>
            </a:r>
            <a:r>
              <a:rPr lang="en-US" dirty="0"/>
              <a:t>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arbeiders</a:t>
            </a:r>
            <a:r>
              <a:rPr lang="en-US" dirty="0"/>
              <a:t> ! </a:t>
            </a:r>
            <a:r>
              <a:rPr lang="en-US" dirty="0" err="1"/>
              <a:t>Fysieke</a:t>
            </a:r>
            <a:r>
              <a:rPr lang="en-US" dirty="0"/>
              <a:t>, </a:t>
            </a:r>
            <a:r>
              <a:rPr lang="en-US" dirty="0" err="1"/>
              <a:t>mentale</a:t>
            </a:r>
            <a:r>
              <a:rPr lang="en-US" dirty="0"/>
              <a:t> en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) 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Opleiding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"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concreet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"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voor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advies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aangepast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werk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/>
              <a:t>defensie</a:t>
            </a:r>
            <a:r>
              <a:rPr lang="en-US" dirty="0"/>
              <a:t>: </a:t>
            </a:r>
            <a:r>
              <a:rPr lang="en-US" dirty="0" err="1"/>
              <a:t>keuringen</a:t>
            </a:r>
            <a:r>
              <a:rPr lang="en-US" dirty="0"/>
              <a:t> en </a:t>
            </a:r>
            <a:r>
              <a:rPr lang="en-US" dirty="0" err="1"/>
              <a:t>integratie</a:t>
            </a:r>
            <a:r>
              <a:rPr lang="en-US" dirty="0"/>
              <a:t> ( leger, </a:t>
            </a:r>
            <a:r>
              <a:rPr lang="en-US" dirty="0" err="1"/>
              <a:t>politie</a:t>
            </a:r>
            <a:r>
              <a:rPr lang="en-US" dirty="0"/>
              <a:t>, </a:t>
            </a:r>
            <a:r>
              <a:rPr lang="en-US" dirty="0" err="1"/>
              <a:t>brandweer</a:t>
            </a:r>
            <a:r>
              <a:rPr lang="en-US" dirty="0"/>
              <a:t>)</a:t>
            </a:r>
          </a:p>
          <a:p>
            <a:pPr lvl="1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Topics-</a:t>
            </a:r>
            <a:r>
              <a:rPr lang="en-US" dirty="0" err="1" smtClean="0"/>
              <a:t>groep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GZHP</a:t>
            </a:r>
          </a:p>
          <a:p>
            <a:pPr lvl="1"/>
            <a:r>
              <a:rPr lang="en-US" dirty="0" err="1" smtClean="0"/>
              <a:t>gzhp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bedrijven</a:t>
            </a:r>
            <a:r>
              <a:rPr lang="en-US" dirty="0"/>
              <a:t>- </a:t>
            </a:r>
            <a:r>
              <a:rPr lang="en-US" dirty="0" err="1"/>
              <a:t>ergonomie</a:t>
            </a:r>
            <a:r>
              <a:rPr lang="en-US" dirty="0"/>
              <a:t> in het </a:t>
            </a:r>
            <a:r>
              <a:rPr lang="en-US" dirty="0" err="1"/>
              <a:t>kantoor</a:t>
            </a:r>
            <a:r>
              <a:rPr lang="en-US" dirty="0"/>
              <a:t> van </a:t>
            </a:r>
            <a:r>
              <a:rPr lang="en-US" dirty="0" err="1"/>
              <a:t>morgen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hygiene de </a:t>
            </a:r>
            <a:r>
              <a:rPr lang="en-US" dirty="0" err="1"/>
              <a:t>vieet</a:t>
            </a:r>
            <a:r>
              <a:rPr lang="en-US" dirty="0"/>
              <a:t> </a:t>
            </a:r>
            <a:r>
              <a:rPr lang="en-US" dirty="0" err="1"/>
              <a:t>alimantation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lieu de travail   /  </a:t>
            </a:r>
            <a:r>
              <a:rPr lang="en-US" dirty="0" err="1"/>
              <a:t>Obesite</a:t>
            </a:r>
            <a:r>
              <a:rPr lang="en-US" dirty="0"/>
              <a:t> ( en </a:t>
            </a:r>
            <a:r>
              <a:rPr lang="en-US" dirty="0" err="1"/>
              <a:t>werk</a:t>
            </a:r>
            <a:r>
              <a:rPr lang="en-US" dirty="0"/>
              <a:t> ?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) </a:t>
            </a:r>
          </a:p>
          <a:p>
            <a:pPr lvl="1"/>
            <a:r>
              <a:rPr lang="en-US" dirty="0" err="1"/>
              <a:t>gezondheidseconomie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verpleegkundigen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bedrijfsverpleegkundige</a:t>
            </a:r>
            <a:r>
              <a:rPr lang="en-US" dirty="0"/>
              <a:t>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officieel</a:t>
            </a:r>
            <a:r>
              <a:rPr lang="en-US" dirty="0"/>
              <a:t> </a:t>
            </a:r>
            <a:r>
              <a:rPr lang="en-US" dirty="0" err="1"/>
              <a:t>statuut</a:t>
            </a:r>
            <a:r>
              <a:rPr lang="en-US" dirty="0"/>
              <a:t> 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opgeleid</a:t>
            </a:r>
            <a:r>
              <a:rPr lang="en-US" dirty="0"/>
              <a:t>( </a:t>
            </a:r>
            <a:r>
              <a:rPr lang="en-US" dirty="0" err="1"/>
              <a:t>vrije</a:t>
            </a:r>
            <a:r>
              <a:rPr lang="en-US" dirty="0"/>
              <a:t> stage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 smtClean="0"/>
              <a:t>opleiding</a:t>
            </a:r>
            <a:r>
              <a:rPr lang="en-US" dirty="0" smtClean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/interne </a:t>
            </a:r>
            <a:r>
              <a:rPr lang="en-US" dirty="0" err="1"/>
              <a:t>preventiedienst</a:t>
            </a:r>
            <a:r>
              <a:rPr lang="en-US" dirty="0"/>
              <a:t> is </a:t>
            </a:r>
            <a:r>
              <a:rPr lang="en-US" dirty="0" err="1"/>
              <a:t>mogelijk</a:t>
            </a:r>
            <a:r>
              <a:rPr lang="en-US" dirty="0"/>
              <a:t>…  </a:t>
            </a:r>
          </a:p>
          <a:p>
            <a:pPr lvl="1"/>
            <a:r>
              <a:rPr lang="en-US" dirty="0"/>
              <a:t>formation des </a:t>
            </a:r>
            <a:r>
              <a:rPr lang="en-US" dirty="0" err="1"/>
              <a:t>infermieres</a:t>
            </a:r>
            <a:r>
              <a:rPr lang="en-US" dirty="0"/>
              <a:t> en </a:t>
            </a:r>
            <a:r>
              <a:rPr lang="en-US" dirty="0" err="1"/>
              <a:t>sante</a:t>
            </a:r>
            <a:r>
              <a:rPr lang="en-US" dirty="0"/>
              <a:t> au travail/ role du </a:t>
            </a:r>
            <a:r>
              <a:rPr lang="en-US" dirty="0" err="1"/>
              <a:t>medecine</a:t>
            </a:r>
            <a:r>
              <a:rPr lang="en-US" dirty="0"/>
              <a:t> du travail </a:t>
            </a:r>
          </a:p>
          <a:p>
            <a:pPr lvl="1"/>
            <a:endParaRPr lang="en-US" dirty="0" smtClean="0"/>
          </a:p>
          <a:p>
            <a:r>
              <a:rPr lang="en-US" dirty="0" err="1"/>
              <a:t>kliniek</a:t>
            </a:r>
            <a:endParaRPr lang="en-US" dirty="0"/>
          </a:p>
          <a:p>
            <a:pPr lvl="1"/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casussen</a:t>
            </a:r>
            <a:r>
              <a:rPr lang="en-US" dirty="0"/>
              <a:t> ( </a:t>
            </a:r>
            <a:r>
              <a:rPr lang="en-US" dirty="0" err="1"/>
              <a:t>oa</a:t>
            </a:r>
            <a:r>
              <a:rPr lang="en-US" dirty="0"/>
              <a:t> </a:t>
            </a:r>
            <a:r>
              <a:rPr lang="en-US" dirty="0" err="1"/>
              <a:t>medisch</a:t>
            </a:r>
            <a:r>
              <a:rPr lang="en-US" dirty="0"/>
              <a:t>)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practische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.  </a:t>
            </a:r>
          </a:p>
          <a:p>
            <a:pPr lvl="1"/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kliniek</a:t>
            </a:r>
            <a:r>
              <a:rPr lang="en-US" dirty="0"/>
              <a:t> </a:t>
            </a:r>
            <a:r>
              <a:rPr lang="en-US" dirty="0" err="1"/>
              <a:t>casusbespreking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prefere</a:t>
            </a:r>
            <a:r>
              <a:rPr lang="en-US" dirty="0"/>
              <a:t> entendre des expose </a:t>
            </a:r>
            <a:r>
              <a:rPr lang="en-US" dirty="0" err="1"/>
              <a:t>d'experts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un </a:t>
            </a:r>
            <a:r>
              <a:rPr lang="en-US" dirty="0" err="1"/>
              <a:t>sujet</a:t>
            </a:r>
            <a:r>
              <a:rPr lang="en-US" dirty="0"/>
              <a:t> ( ex- </a:t>
            </a:r>
            <a:r>
              <a:rPr lang="en-US" dirty="0" err="1"/>
              <a:t>psychiater</a:t>
            </a:r>
            <a:r>
              <a:rPr lang="en-US" dirty="0"/>
              <a:t> pour burn out, </a:t>
            </a:r>
            <a:r>
              <a:rPr lang="en-US" dirty="0" err="1"/>
              <a:t>chemiste</a:t>
            </a:r>
            <a:r>
              <a:rPr lang="en-US" dirty="0"/>
              <a:t> pour </a:t>
            </a:r>
            <a:r>
              <a:rPr lang="en-US" dirty="0" err="1"/>
              <a:t>toxico</a:t>
            </a:r>
            <a:r>
              <a:rPr lang="en-US" dirty="0"/>
              <a:t>, etc…)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peuvable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 des </a:t>
            </a:r>
            <a:r>
              <a:rPr lang="en-US" dirty="0" err="1"/>
              <a:t>interventionscar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constatations</a:t>
            </a:r>
            <a:r>
              <a:rPr lang="en-US" dirty="0"/>
              <a:t>  IDEE/ </a:t>
            </a:r>
            <a:r>
              <a:rPr lang="en-US" dirty="0" err="1"/>
              <a:t>psychiatre</a:t>
            </a:r>
            <a:r>
              <a:rPr lang="en-US" dirty="0"/>
              <a:t> : burn-out/</a:t>
            </a:r>
            <a:r>
              <a:rPr lang="en-US" dirty="0" err="1"/>
              <a:t>chemiste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toxicologue</a:t>
            </a:r>
            <a:r>
              <a:rPr lang="en-US" dirty="0"/>
              <a:t> pour chrome/ </a:t>
            </a:r>
            <a:r>
              <a:rPr lang="en-US" dirty="0" err="1"/>
              <a:t>biomonitering</a:t>
            </a:r>
            <a:r>
              <a:rPr lang="en-US" dirty="0"/>
              <a:t> d'un </a:t>
            </a:r>
            <a:r>
              <a:rPr lang="en-US" dirty="0" err="1"/>
              <a:t>soudeur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Aanwezigheid</a:t>
            </a:r>
            <a:r>
              <a:rPr lang="en-US" sz="2800" dirty="0" smtClean="0"/>
              <a:t> </a:t>
            </a:r>
            <a:r>
              <a:rPr lang="en-US" sz="2800" dirty="0" err="1" smtClean="0"/>
              <a:t>i.f.v</a:t>
            </a:r>
            <a:r>
              <a:rPr lang="en-US" sz="2800" dirty="0" smtClean="0"/>
              <a:t>. </a:t>
            </a:r>
            <a:r>
              <a:rPr lang="en-US" sz="2800" dirty="0" err="1" smtClean="0"/>
              <a:t>evaluatieformulieren</a:t>
            </a:r>
            <a:r>
              <a:rPr lang="en-US" sz="2800" dirty="0" smtClean="0"/>
              <a:t> 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39" y="1453444"/>
            <a:ext cx="8415385" cy="4525963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Donderdag</a:t>
            </a:r>
            <a:r>
              <a:rPr lang="en-US" sz="1400" dirty="0" smtClean="0"/>
              <a:t> : 90max</a:t>
            </a:r>
          </a:p>
          <a:p>
            <a:r>
              <a:rPr lang="en-US" sz="1400" dirty="0" err="1" smtClean="0"/>
              <a:t>Vrijdag</a:t>
            </a:r>
            <a:r>
              <a:rPr lang="en-US" sz="1400" dirty="0" smtClean="0"/>
              <a:t> :   62 max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Fr</a:t>
            </a:r>
            <a:r>
              <a:rPr lang="en-US" sz="1400" dirty="0" smtClean="0"/>
              <a:t> /</a:t>
            </a:r>
            <a:r>
              <a:rPr lang="en-US" sz="1400" dirty="0" err="1" smtClean="0"/>
              <a:t>Nl</a:t>
            </a:r>
            <a:r>
              <a:rPr lang="en-US" sz="1400" dirty="0" smtClean="0"/>
              <a:t>: 54/98</a:t>
            </a:r>
          </a:p>
          <a:p>
            <a:r>
              <a:rPr lang="en-US" sz="1400" dirty="0" smtClean="0"/>
              <a:t>DO: 30/60</a:t>
            </a:r>
          </a:p>
          <a:p>
            <a:r>
              <a:rPr lang="en-US" sz="1400" dirty="0" smtClean="0"/>
              <a:t>VR: 24/38</a:t>
            </a:r>
          </a:p>
          <a:p>
            <a:endParaRPr lang="en-US" sz="1400" dirty="0"/>
          </a:p>
          <a:p>
            <a:r>
              <a:rPr lang="en-US" sz="1400" dirty="0"/>
              <a:t>1/3 FR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Status quo in </a:t>
            </a:r>
            <a:r>
              <a:rPr lang="en-US" sz="1400" dirty="0" err="1" smtClean="0"/>
              <a:t>aantal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77303" y="6220435"/>
            <a:ext cx="194894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2</a:t>
            </a:fld>
            <a:endParaRPr lang="nl-BE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06749036"/>
              </p:ext>
            </p:extLst>
          </p:nvPr>
        </p:nvGraphicFramePr>
        <p:xfrm>
          <a:off x="3034942" y="1530826"/>
          <a:ext cx="6109058" cy="432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99967" y="6464300"/>
            <a:ext cx="771849" cy="423492"/>
          </a:xfrm>
          <a:prstGeom prst="rect">
            <a:avLst/>
          </a:prstGeom>
          <a:noFill/>
        </p:spPr>
        <p:txBody>
          <a:bodyPr wrap="none" lIns="102792" tIns="19198" rIns="102792" bIns="19198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Paul Rotsaert</a:t>
            </a:r>
          </a:p>
          <a:p>
            <a:endParaRPr lang="en-US" sz="1700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Topics-</a:t>
            </a:r>
            <a:r>
              <a:rPr lang="en-US" dirty="0" err="1" smtClean="0"/>
              <a:t>groep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1"/>
            <a:endParaRPr lang="en-US" dirty="0" smtClean="0"/>
          </a:p>
          <a:p>
            <a:r>
              <a:rPr lang="en-US" dirty="0" err="1" smtClean="0"/>
              <a:t>ergonomie</a:t>
            </a:r>
            <a:endParaRPr lang="en-US" dirty="0" smtClean="0"/>
          </a:p>
          <a:p>
            <a:pPr lvl="1"/>
            <a:r>
              <a:rPr lang="en-US" dirty="0" err="1" smtClean="0"/>
              <a:t>ergonomie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Ergonomie</a:t>
            </a:r>
            <a:r>
              <a:rPr lang="en-US" dirty="0"/>
              <a:t>: </a:t>
            </a:r>
            <a:r>
              <a:rPr lang="en-US" dirty="0" err="1"/>
              <a:t>wat</a:t>
            </a:r>
            <a:r>
              <a:rPr lang="en-US" dirty="0"/>
              <a:t> de AG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op de </a:t>
            </a:r>
            <a:r>
              <a:rPr lang="en-US" dirty="0" err="1"/>
              <a:t>werkvloer</a:t>
            </a:r>
            <a:r>
              <a:rPr lang="en-US" dirty="0"/>
              <a:t>.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Arbeidshygiene</a:t>
            </a:r>
            <a:endParaRPr lang="en-US" dirty="0"/>
          </a:p>
          <a:p>
            <a:pPr lvl="1"/>
            <a:r>
              <a:rPr lang="en-US" dirty="0" err="1"/>
              <a:t>Trillingen</a:t>
            </a:r>
            <a:r>
              <a:rPr lang="en-US" dirty="0"/>
              <a:t>/</a:t>
            </a:r>
            <a:r>
              <a:rPr lang="en-US" dirty="0" err="1"/>
              <a:t>koude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warmte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AG-topics</a:t>
            </a:r>
            <a:endParaRPr lang="en-US" dirty="0"/>
          </a:p>
          <a:p>
            <a:pPr lvl="1"/>
            <a:r>
              <a:rPr lang="en-US" dirty="0" err="1"/>
              <a:t>besmettingsziekten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meningitis op het </a:t>
            </a:r>
            <a:r>
              <a:rPr lang="en-US" dirty="0" err="1"/>
              <a:t>werk</a:t>
            </a:r>
            <a:r>
              <a:rPr lang="en-US" dirty="0"/>
              <a:t> en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preventief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protection </a:t>
            </a:r>
            <a:r>
              <a:rPr lang="en-US" dirty="0" err="1" smtClean="0"/>
              <a:t>auditives</a:t>
            </a:r>
            <a:endParaRPr lang="en-US" dirty="0"/>
          </a:p>
          <a:p>
            <a:pPr lvl="1"/>
            <a:r>
              <a:rPr lang="en-US" dirty="0"/>
              <a:t> poste de </a:t>
            </a:r>
            <a:r>
              <a:rPr lang="en-US" dirty="0" err="1"/>
              <a:t>securite</a:t>
            </a:r>
            <a:r>
              <a:rPr lang="en-US" dirty="0"/>
              <a:t> </a:t>
            </a:r>
            <a:r>
              <a:rPr lang="en-US" dirty="0" err="1"/>
              <a:t>prise</a:t>
            </a:r>
            <a:r>
              <a:rPr lang="en-US" dirty="0"/>
              <a:t> des psycho……..: (comment </a:t>
            </a:r>
            <a:r>
              <a:rPr lang="en-US" dirty="0" err="1"/>
              <a:t>amelioree</a:t>
            </a:r>
            <a:r>
              <a:rPr lang="en-US" dirty="0"/>
              <a:t> la communication avec </a:t>
            </a:r>
            <a:r>
              <a:rPr lang="en-US" dirty="0" err="1"/>
              <a:t>l’employeur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veiligheidsfuncties</a:t>
            </a:r>
            <a:r>
              <a:rPr lang="en-US" dirty="0"/>
              <a:t> (</a:t>
            </a:r>
            <a:r>
              <a:rPr lang="en-US" dirty="0" err="1"/>
              <a:t>onderverdeling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protection </a:t>
            </a:r>
            <a:r>
              <a:rPr lang="en-US" dirty="0" err="1"/>
              <a:t>auditifs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suite evolution des </a:t>
            </a:r>
            <a:r>
              <a:rPr lang="en-US" dirty="0" err="1"/>
              <a:t>prestations</a:t>
            </a:r>
            <a:r>
              <a:rPr lang="en-US" dirty="0"/>
              <a:t> en </a:t>
            </a:r>
            <a:r>
              <a:rPr lang="en-US" dirty="0" err="1"/>
              <a:t>medecine</a:t>
            </a:r>
            <a:r>
              <a:rPr lang="en-US" dirty="0"/>
              <a:t> du travail </a:t>
            </a:r>
          </a:p>
          <a:p>
            <a:pPr lvl="1"/>
            <a:r>
              <a:rPr lang="en-US" dirty="0" err="1"/>
              <a:t>signaal</a:t>
            </a:r>
            <a:r>
              <a:rPr lang="en-US" dirty="0"/>
              <a:t>: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beroepsziekten</a:t>
            </a:r>
            <a:r>
              <a:rPr lang="en-US" dirty="0"/>
              <a:t> update </a:t>
            </a:r>
            <a:endParaRPr lang="en-US" dirty="0" smtClean="0"/>
          </a:p>
          <a:p>
            <a:pPr lvl="1"/>
            <a:r>
              <a:rPr lang="en-US" dirty="0" err="1" smtClean="0"/>
              <a:t>Multidisciplinaire</a:t>
            </a:r>
            <a:r>
              <a:rPr lang="en-US" dirty="0" smtClean="0"/>
              <a:t> </a:t>
            </a:r>
            <a:r>
              <a:rPr lang="en-US" dirty="0" err="1"/>
              <a:t>aanpak</a:t>
            </a:r>
            <a:r>
              <a:rPr lang="en-US" dirty="0"/>
              <a:t> van de AG ( hygiene-</a:t>
            </a:r>
            <a:r>
              <a:rPr lang="en-US" dirty="0" err="1"/>
              <a:t>veiligheid</a:t>
            </a:r>
            <a:r>
              <a:rPr lang="en-US" dirty="0"/>
              <a:t> - </a:t>
            </a:r>
            <a:r>
              <a:rPr lang="en-US" dirty="0" err="1"/>
              <a:t>psy-ergonomie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426D-A520-044E-872E-ADB414DBA67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2886294" y="685800"/>
            <a:ext cx="2657129" cy="423492"/>
          </a:xfrm>
          <a:prstGeom prst="rect">
            <a:avLst/>
          </a:prstGeom>
          <a:noFill/>
        </p:spPr>
        <p:txBody>
          <a:bodyPr wrap="square" lIns="102792" tIns="19198" rIns="102792" bIns="19198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accent2"/>
                </a:solidFill>
              </a:rPr>
              <a:t>Besluit</a:t>
            </a:r>
            <a:r>
              <a:rPr lang="en-US" sz="2500" b="1" dirty="0">
                <a:solidFill>
                  <a:schemeClr val="accent2"/>
                </a:solidFill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</a:rPr>
              <a:t>organisatie</a:t>
            </a:r>
            <a:endParaRPr lang="en-US" sz="25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449" y="1396275"/>
            <a:ext cx="4485691" cy="3701312"/>
          </a:xfrm>
          <a:prstGeom prst="rect">
            <a:avLst/>
          </a:prstGeom>
          <a:noFill/>
        </p:spPr>
        <p:txBody>
          <a:bodyPr wrap="square" lIns="102792" tIns="19198" rIns="102792" bIns="19198" rtlCol="0">
            <a:spAutoFit/>
          </a:bodyPr>
          <a:lstStyle/>
          <a:p>
            <a:r>
              <a:rPr lang="en-US" sz="1700" dirty="0" err="1">
                <a:solidFill>
                  <a:schemeClr val="accent2"/>
                </a:solidFill>
              </a:rPr>
              <a:t>Algemeen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zeer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goede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evaluatie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>
                <a:solidFill>
                  <a:schemeClr val="accent2"/>
                </a:solidFill>
              </a:rPr>
              <a:t>warm in </a:t>
            </a:r>
            <a:r>
              <a:rPr lang="en-US" sz="1700" dirty="0" err="1">
                <a:solidFill>
                  <a:schemeClr val="accent2"/>
                </a:solidFill>
              </a:rPr>
              <a:t>zaal</a:t>
            </a:r>
            <a:r>
              <a:rPr lang="en-US" sz="1700" dirty="0">
                <a:solidFill>
                  <a:schemeClr val="accent2"/>
                </a:solidFill>
              </a:rPr>
              <a:t> +++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 err="1">
                <a:solidFill>
                  <a:schemeClr val="accent2"/>
                </a:solidFill>
              </a:rPr>
              <a:t>tolken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zeer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goed</a:t>
            </a:r>
            <a:r>
              <a:rPr lang="en-US" sz="1700" dirty="0">
                <a:solidFill>
                  <a:schemeClr val="accent2"/>
                </a:solidFill>
              </a:rPr>
              <a:t>/</a:t>
            </a:r>
            <a:r>
              <a:rPr lang="en-US" sz="1700" dirty="0" err="1">
                <a:solidFill>
                  <a:schemeClr val="accent2"/>
                </a:solidFill>
              </a:rPr>
              <a:t>weinig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gebruikt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>
                <a:solidFill>
                  <a:schemeClr val="accent2"/>
                </a:solidFill>
              </a:rPr>
              <a:t>scores </a:t>
            </a:r>
            <a:r>
              <a:rPr lang="en-US" sz="1700" dirty="0" err="1">
                <a:solidFill>
                  <a:schemeClr val="accent2"/>
                </a:solidFill>
              </a:rPr>
              <a:t>dalen</a:t>
            </a:r>
            <a:r>
              <a:rPr lang="en-US" sz="1700" dirty="0">
                <a:solidFill>
                  <a:schemeClr val="accent2"/>
                </a:solidFill>
              </a:rPr>
              <a:t> ( </a:t>
            </a:r>
            <a:r>
              <a:rPr lang="en-US" sz="1700" dirty="0" err="1">
                <a:solidFill>
                  <a:schemeClr val="accent2"/>
                </a:solidFill>
              </a:rPr>
              <a:t>vnl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traiteur</a:t>
            </a:r>
            <a:r>
              <a:rPr lang="en-US" sz="1700" dirty="0">
                <a:solidFill>
                  <a:schemeClr val="accent2"/>
                </a:solidFill>
              </a:rPr>
              <a:t> en infra)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 err="1">
                <a:solidFill>
                  <a:schemeClr val="accent2"/>
                </a:solidFill>
              </a:rPr>
              <a:t>weinig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toiletten</a:t>
            </a:r>
            <a:r>
              <a:rPr lang="en-US" sz="1700" dirty="0">
                <a:solidFill>
                  <a:schemeClr val="accent2"/>
                </a:solidFill>
              </a:rPr>
              <a:t> ++++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 err="1">
                <a:solidFill>
                  <a:schemeClr val="accent2"/>
                </a:solidFill>
              </a:rPr>
              <a:t>Opsplitsen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vrijdag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donderdag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heeft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geen</a:t>
            </a:r>
            <a:r>
              <a:rPr lang="en-US" sz="1700" dirty="0">
                <a:solidFill>
                  <a:schemeClr val="accent2"/>
                </a:solidFill>
              </a:rPr>
              <a:t> effect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</a:p>
          <a:p>
            <a:r>
              <a:rPr lang="en-US" sz="1700" dirty="0" err="1">
                <a:solidFill>
                  <a:schemeClr val="accent2"/>
                </a:solidFill>
              </a:rPr>
              <a:t>Werkpunten-ideetjes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 err="1">
                <a:solidFill>
                  <a:schemeClr val="accent2"/>
                </a:solidFill>
              </a:rPr>
              <a:t>locatie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verliest</a:t>
            </a:r>
            <a:r>
              <a:rPr lang="en-US" sz="1700" dirty="0">
                <a:solidFill>
                  <a:schemeClr val="accent2"/>
                </a:solidFill>
              </a:rPr>
              <a:t> door </a:t>
            </a:r>
            <a:r>
              <a:rPr lang="en-US" sz="1700" dirty="0" err="1">
                <a:solidFill>
                  <a:schemeClr val="accent2"/>
                </a:solidFill>
              </a:rPr>
              <a:t>gewenning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aan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krediet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>
                <a:solidFill>
                  <a:schemeClr val="accent2"/>
                </a:solidFill>
              </a:rPr>
              <a:t>slides </a:t>
            </a:r>
            <a:r>
              <a:rPr lang="en-US" sz="1700" dirty="0" err="1">
                <a:solidFill>
                  <a:schemeClr val="accent2"/>
                </a:solidFill>
              </a:rPr>
              <a:t>te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klein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om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te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err="1">
                <a:solidFill>
                  <a:schemeClr val="accent2"/>
                </a:solidFill>
              </a:rPr>
              <a:t>lezen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>
                <a:solidFill>
                  <a:schemeClr val="accent2"/>
                </a:solidFill>
              </a:rPr>
              <a:t>	</a:t>
            </a:r>
            <a:endParaRPr lang="en-US" sz="1700" dirty="0">
              <a:solidFill>
                <a:schemeClr val="accent2"/>
              </a:solidFill>
            </a:endParaRPr>
          </a:p>
          <a:p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 err="1">
                <a:solidFill>
                  <a:schemeClr val="accent2"/>
                </a:solidFill>
              </a:rPr>
              <a:t>Aanwezigheidspromotie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 err="1">
                <a:solidFill>
                  <a:schemeClr val="accent2"/>
                </a:solidFill>
              </a:rPr>
              <a:t>attesten</a:t>
            </a:r>
            <a:r>
              <a:rPr lang="en-US" sz="1700" dirty="0">
                <a:solidFill>
                  <a:schemeClr val="accent2"/>
                </a:solidFill>
              </a:rPr>
              <a:t> op </a:t>
            </a:r>
            <a:r>
              <a:rPr lang="en-US" sz="1700" dirty="0" err="1">
                <a:solidFill>
                  <a:schemeClr val="accent2"/>
                </a:solidFill>
              </a:rPr>
              <a:t>einde</a:t>
            </a:r>
            <a:r>
              <a:rPr lang="en-US" sz="1700" dirty="0">
                <a:solidFill>
                  <a:schemeClr val="accent2"/>
                </a:solidFill>
              </a:rPr>
              <a:t> van </a:t>
            </a:r>
            <a:r>
              <a:rPr lang="en-US" sz="1700" dirty="0" err="1">
                <a:solidFill>
                  <a:schemeClr val="accent2"/>
                </a:solidFill>
              </a:rPr>
              <a:t>iedere</a:t>
            </a:r>
            <a:r>
              <a:rPr lang="en-US" sz="1700" dirty="0">
                <a:solidFill>
                  <a:schemeClr val="accent2"/>
                </a:solidFill>
              </a:rPr>
              <a:t> dag?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	</a:t>
            </a:r>
            <a:r>
              <a:rPr lang="en-US" sz="1700" dirty="0">
                <a:solidFill>
                  <a:schemeClr val="accent2"/>
                </a:solidFill>
              </a:rPr>
              <a:t>tombola op </a:t>
            </a:r>
            <a:r>
              <a:rPr lang="en-US" sz="1700" dirty="0" err="1">
                <a:solidFill>
                  <a:schemeClr val="accent2"/>
                </a:solidFill>
              </a:rPr>
              <a:t>einde</a:t>
            </a:r>
            <a:r>
              <a:rPr lang="en-US" sz="1700" dirty="0">
                <a:solidFill>
                  <a:schemeClr val="accent2"/>
                </a:solidFill>
              </a:rPr>
              <a:t> van </a:t>
            </a:r>
            <a:r>
              <a:rPr lang="en-US" sz="1700" dirty="0" err="1">
                <a:solidFill>
                  <a:schemeClr val="accent2"/>
                </a:solidFill>
              </a:rPr>
              <a:t>iedere</a:t>
            </a:r>
            <a:r>
              <a:rPr lang="en-US" sz="1700" dirty="0">
                <a:solidFill>
                  <a:schemeClr val="accent2"/>
                </a:solidFill>
              </a:rPr>
              <a:t> dag?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3423" y="2057400"/>
            <a:ext cx="3101100" cy="300381"/>
          </a:xfrm>
          <a:prstGeom prst="rect">
            <a:avLst/>
          </a:prstGeom>
          <a:noFill/>
        </p:spPr>
        <p:txBody>
          <a:bodyPr wrap="none" lIns="102792" tIns="19198" rIns="102792" bIns="19198" rtlCol="0">
            <a:spAutoFit/>
          </a:bodyPr>
          <a:lstStyle/>
          <a:p>
            <a:r>
              <a:rPr lang="en-US" sz="1700" b="1" dirty="0" err="1">
                <a:solidFill>
                  <a:schemeClr val="accent2"/>
                </a:solidFill>
              </a:rPr>
              <a:t>Evaluatieformulieren</a:t>
            </a:r>
            <a:r>
              <a:rPr lang="en-US" sz="1700" b="1" dirty="0">
                <a:solidFill>
                  <a:schemeClr val="accent2"/>
                </a:solidFill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</a:rPr>
              <a:t>aangepast</a:t>
            </a:r>
            <a:endParaRPr lang="en-US" sz="17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712" y="2075498"/>
            <a:ext cx="3819513" cy="2808760"/>
          </a:xfrm>
          <a:prstGeom prst="rect">
            <a:avLst/>
          </a:prstGeom>
          <a:noFill/>
        </p:spPr>
        <p:txBody>
          <a:bodyPr wrap="square" lIns="102792" tIns="19198" rIns="102792" bIns="19198" rtlCol="0">
            <a:spAutoFit/>
          </a:bodyPr>
          <a:lstStyle/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r>
              <a:rPr lang="en-US" sz="1500" dirty="0" err="1"/>
              <a:t>Tolken</a:t>
            </a:r>
            <a:r>
              <a:rPr lang="en-US" sz="1500" dirty="0"/>
              <a:t> was ok ( </a:t>
            </a:r>
            <a:r>
              <a:rPr lang="en-US" sz="1500" dirty="0" err="1"/>
              <a:t>behouden</a:t>
            </a:r>
            <a:r>
              <a:rPr lang="en-US" sz="1500" dirty="0"/>
              <a:t>?)</a:t>
            </a:r>
            <a:endParaRPr lang="en-US" sz="1500" dirty="0"/>
          </a:p>
          <a:p>
            <a:pPr lvl="1"/>
            <a:r>
              <a:rPr lang="en-US" sz="1500" dirty="0" err="1"/>
              <a:t>Verbeterpunten</a:t>
            </a:r>
            <a:r>
              <a:rPr lang="en-US" sz="1500" dirty="0"/>
              <a:t> </a:t>
            </a:r>
            <a:r>
              <a:rPr lang="en-US" sz="1500" dirty="0" err="1"/>
              <a:t>aanbrengen</a:t>
            </a:r>
            <a:r>
              <a:rPr lang="en-US" sz="1500" dirty="0"/>
              <a:t>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endParaRPr lang="en-US" sz="1500" dirty="0" smtClean="0"/>
          </a:p>
          <a:p>
            <a:pPr lvl="1"/>
            <a:r>
              <a:rPr lang="en-US" sz="1500" dirty="0" smtClean="0"/>
              <a:t>          </a:t>
            </a:r>
            <a:r>
              <a:rPr lang="en-US" sz="1500" dirty="0" err="1" smtClean="0"/>
              <a:t>pluspunt</a:t>
            </a:r>
            <a:endParaRPr lang="en-US" sz="1500" dirty="0"/>
          </a:p>
          <a:p>
            <a:pPr lvl="1"/>
            <a:r>
              <a:rPr lang="en-US" sz="1500" dirty="0"/>
              <a:t>Topics </a:t>
            </a:r>
            <a:r>
              <a:rPr lang="en-US" sz="1500" dirty="0" err="1"/>
              <a:t>aanbrengen</a:t>
            </a:r>
            <a:r>
              <a:rPr lang="en-US" sz="1500" dirty="0"/>
              <a:t> </a:t>
            </a:r>
            <a:r>
              <a:rPr lang="en-US" sz="1500" dirty="0" err="1"/>
              <a:t>blijft</a:t>
            </a:r>
            <a:r>
              <a:rPr lang="en-US" sz="1500" dirty="0"/>
              <a:t>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succes</a:t>
            </a:r>
            <a:endParaRPr lang="en-US" sz="1500" dirty="0"/>
          </a:p>
          <a:p>
            <a:pPr lvl="1"/>
            <a:r>
              <a:rPr lang="en-US" sz="1500" dirty="0" err="1"/>
              <a:t>Splitsen</a:t>
            </a:r>
            <a:r>
              <a:rPr lang="en-US" sz="1500" dirty="0"/>
              <a:t> do/</a:t>
            </a:r>
            <a:r>
              <a:rPr lang="en-US" sz="1500" dirty="0" err="1"/>
              <a:t>vrijdag</a:t>
            </a:r>
            <a:r>
              <a:rPr lang="en-US" sz="1500" dirty="0"/>
              <a:t> </a:t>
            </a:r>
            <a:r>
              <a:rPr lang="en-US" sz="1500" dirty="0" err="1"/>
              <a:t>hoeft</a:t>
            </a:r>
            <a:r>
              <a:rPr lang="en-US" sz="1500" dirty="0"/>
              <a:t> </a:t>
            </a:r>
            <a:r>
              <a:rPr lang="en-US" sz="1500" dirty="0" err="1"/>
              <a:t>niet</a:t>
            </a:r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43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Besluit</a:t>
            </a:r>
            <a:r>
              <a:rPr lang="en-US" dirty="0" smtClean="0"/>
              <a:t> </a:t>
            </a:r>
            <a:r>
              <a:rPr lang="en-US" dirty="0" err="1" smtClean="0"/>
              <a:t>sprekers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88" y="2126069"/>
            <a:ext cx="7992436" cy="3567229"/>
          </a:xfrm>
        </p:spPr>
        <p:txBody>
          <a:bodyPr>
            <a:normAutofit lnSpcReduction="10000"/>
          </a:bodyPr>
          <a:lstStyle/>
          <a:p>
            <a:r>
              <a:rPr lang="en-US" sz="2100" dirty="0" err="1" smtClean="0"/>
              <a:t>Zeer</a:t>
            </a:r>
            <a:r>
              <a:rPr lang="en-US" sz="2100" dirty="0" smtClean="0"/>
              <a:t> </a:t>
            </a:r>
            <a:r>
              <a:rPr lang="en-US" sz="2100" dirty="0" err="1" smtClean="0"/>
              <a:t>goede</a:t>
            </a:r>
            <a:r>
              <a:rPr lang="en-US" sz="2100" dirty="0" smtClean="0"/>
              <a:t> scores </a:t>
            </a:r>
          </a:p>
          <a:p>
            <a:pPr lvl="1"/>
            <a:r>
              <a:rPr lang="en-US" sz="2100" dirty="0" smtClean="0"/>
              <a:t> </a:t>
            </a:r>
            <a:r>
              <a:rPr lang="en-US" sz="2100" dirty="0" err="1" smtClean="0"/>
              <a:t>Meeste</a:t>
            </a:r>
            <a:r>
              <a:rPr lang="en-US" sz="2100" dirty="0" smtClean="0"/>
              <a:t> </a:t>
            </a:r>
            <a:r>
              <a:rPr lang="en-US" sz="2100" dirty="0" err="1" smtClean="0"/>
              <a:t>boven</a:t>
            </a:r>
            <a:r>
              <a:rPr lang="en-US" sz="2100" dirty="0" smtClean="0"/>
              <a:t> 70%</a:t>
            </a:r>
          </a:p>
          <a:p>
            <a:pPr lvl="1"/>
            <a:r>
              <a:rPr lang="en-US" sz="2100" dirty="0" smtClean="0"/>
              <a:t>Gem 3,6     ( Do: 3,91       </a:t>
            </a:r>
            <a:r>
              <a:rPr lang="en-US" sz="2100" dirty="0" err="1" smtClean="0"/>
              <a:t>Vr</a:t>
            </a:r>
            <a:r>
              <a:rPr lang="en-US" sz="2100" dirty="0" smtClean="0"/>
              <a:t>: 3,27)</a:t>
            </a:r>
            <a:endParaRPr lang="en-US" sz="2100" dirty="0"/>
          </a:p>
          <a:p>
            <a:pPr lvl="1"/>
            <a:r>
              <a:rPr lang="en-US" sz="2100" dirty="0" smtClean="0"/>
              <a:t>Score lager </a:t>
            </a:r>
            <a:r>
              <a:rPr lang="en-US" sz="2100" dirty="0" err="1" smtClean="0"/>
              <a:t>dan</a:t>
            </a:r>
            <a:r>
              <a:rPr lang="en-US" sz="2100" dirty="0" smtClean="0"/>
              <a:t> in 2016</a:t>
            </a:r>
            <a:endParaRPr lang="en-US" sz="2100" dirty="0" smtClean="0"/>
          </a:p>
          <a:p>
            <a:pPr lvl="1"/>
            <a:r>
              <a:rPr lang="en-US" sz="2100" dirty="0" err="1" smtClean="0"/>
              <a:t>Meerdere</a:t>
            </a:r>
            <a:r>
              <a:rPr lang="en-US" sz="2100" dirty="0" smtClean="0"/>
              <a:t> </a:t>
            </a:r>
            <a:r>
              <a:rPr lang="en-US" sz="2100" dirty="0" err="1" smtClean="0"/>
              <a:t>zeer</a:t>
            </a:r>
            <a:r>
              <a:rPr lang="en-US" sz="2100" dirty="0" smtClean="0"/>
              <a:t> </a:t>
            </a:r>
            <a:r>
              <a:rPr lang="en-US" sz="2100" dirty="0" err="1" smtClean="0"/>
              <a:t>positieve</a:t>
            </a:r>
            <a:r>
              <a:rPr lang="en-US" sz="2100" dirty="0" smtClean="0"/>
              <a:t> </a:t>
            </a:r>
            <a:r>
              <a:rPr lang="en-US" sz="2100" dirty="0" err="1" smtClean="0"/>
              <a:t>reacties</a:t>
            </a:r>
            <a:endParaRPr lang="en-US" sz="2100" dirty="0" smtClean="0"/>
          </a:p>
          <a:p>
            <a:pPr lvl="1"/>
            <a:r>
              <a:rPr lang="en-US" sz="2100" dirty="0" err="1" smtClean="0"/>
              <a:t>Weinig</a:t>
            </a:r>
            <a:r>
              <a:rPr lang="en-US" sz="2100" dirty="0" smtClean="0"/>
              <a:t> </a:t>
            </a:r>
            <a:r>
              <a:rPr lang="en-US" sz="2100" dirty="0" err="1" smtClean="0"/>
              <a:t>franstalige</a:t>
            </a:r>
            <a:r>
              <a:rPr lang="en-US" sz="2100" dirty="0" smtClean="0"/>
              <a:t> </a:t>
            </a:r>
            <a:r>
              <a:rPr lang="en-US" sz="2100" dirty="0" err="1" smtClean="0"/>
              <a:t>evaluaties</a:t>
            </a:r>
            <a:r>
              <a:rPr lang="en-US" sz="2100" dirty="0" smtClean="0"/>
              <a:t> en </a:t>
            </a:r>
            <a:r>
              <a:rPr lang="en-US" sz="2100" dirty="0" err="1" smtClean="0"/>
              <a:t>sprekers</a:t>
            </a:r>
            <a:endParaRPr lang="en-US" sz="2100" dirty="0" smtClean="0"/>
          </a:p>
          <a:p>
            <a:pPr lvl="1"/>
            <a:endParaRPr lang="en-US" sz="2100" dirty="0" smtClean="0"/>
          </a:p>
          <a:p>
            <a:r>
              <a:rPr lang="en-US" sz="2100" dirty="0" err="1" smtClean="0"/>
              <a:t>Donderdag</a:t>
            </a:r>
            <a:r>
              <a:rPr lang="en-US" sz="2100" dirty="0" smtClean="0"/>
              <a:t> </a:t>
            </a:r>
            <a:r>
              <a:rPr lang="en-US" sz="2100" dirty="0" err="1" smtClean="0"/>
              <a:t>zeer</a:t>
            </a:r>
            <a:r>
              <a:rPr lang="en-US" sz="2100" dirty="0" smtClean="0"/>
              <a:t> </a:t>
            </a:r>
            <a:r>
              <a:rPr lang="en-US" sz="2100" dirty="0" err="1" smtClean="0"/>
              <a:t>hoge</a:t>
            </a:r>
            <a:r>
              <a:rPr lang="en-US" sz="2100" dirty="0" smtClean="0"/>
              <a:t> </a:t>
            </a:r>
            <a:r>
              <a:rPr lang="en-US" sz="2100" dirty="0" err="1" smtClean="0"/>
              <a:t>cijfers</a:t>
            </a:r>
            <a:endParaRPr lang="en-US" sz="2100" dirty="0" smtClean="0"/>
          </a:p>
          <a:p>
            <a:r>
              <a:rPr lang="en-US" sz="2100" dirty="0" err="1" smtClean="0"/>
              <a:t>Aantal</a:t>
            </a:r>
            <a:r>
              <a:rPr lang="en-US" sz="2100" dirty="0" smtClean="0"/>
              <a:t> FR was </a:t>
            </a:r>
            <a:r>
              <a:rPr lang="en-US" sz="2100" dirty="0" err="1" smtClean="0"/>
              <a:t>laag</a:t>
            </a:r>
            <a:endParaRPr lang="en-US" sz="210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93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Scores </a:t>
            </a:r>
            <a:r>
              <a:rPr lang="en-US" dirty="0" err="1" smtClean="0"/>
              <a:t>organisatie</a:t>
            </a:r>
            <a:r>
              <a:rPr lang="en-US" dirty="0" smtClean="0"/>
              <a:t>  2017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731141"/>
              </p:ext>
            </p:extLst>
          </p:nvPr>
        </p:nvGraphicFramePr>
        <p:xfrm>
          <a:off x="917258" y="1453357"/>
          <a:ext cx="796007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xmlns:p14="http://schemas.microsoft.com/office/powerpoint/2010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Opmerkingen</a:t>
            </a:r>
            <a:r>
              <a:rPr lang="en-US" dirty="0" smtClean="0"/>
              <a:t> </a:t>
            </a:r>
            <a:r>
              <a:rPr lang="en-US" dirty="0" err="1" smtClean="0"/>
              <a:t>tolken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Score 4,5/5    </a:t>
            </a:r>
            <a:r>
              <a:rPr lang="en-US" dirty="0" err="1" smtClean="0"/>
              <a:t>Proficiat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34 </a:t>
            </a:r>
            <a:r>
              <a:rPr lang="en-US" dirty="0" err="1" smtClean="0"/>
              <a:t>antwoorden</a:t>
            </a:r>
            <a:r>
              <a:rPr lang="en-US" dirty="0" smtClean="0"/>
              <a:t> ( </a:t>
            </a:r>
            <a:r>
              <a:rPr lang="en-US" dirty="0" err="1" smtClean="0"/>
              <a:t>meeste</a:t>
            </a:r>
            <a:r>
              <a:rPr lang="en-US" dirty="0" smtClean="0"/>
              <a:t> </a:t>
            </a:r>
            <a:r>
              <a:rPr lang="en-US" dirty="0" err="1" smtClean="0"/>
              <a:t>commentaar</a:t>
            </a:r>
            <a:r>
              <a:rPr lang="en-US" dirty="0" smtClean="0"/>
              <a:t> :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)</a:t>
            </a:r>
          </a:p>
          <a:p>
            <a:endParaRPr lang="en-US" dirty="0"/>
          </a:p>
          <a:p>
            <a:pPr lvl="1"/>
            <a:r>
              <a:rPr lang="en-US" dirty="0" err="1"/>
              <a:t>tolken</a:t>
            </a:r>
            <a:r>
              <a:rPr lang="en-US" dirty="0"/>
              <a:t> excellent!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prettige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stemmen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, chapeau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voor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hun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talenten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/>
              <a:t>gedaan</a:t>
            </a:r>
            <a:r>
              <a:rPr lang="en-US" dirty="0"/>
              <a:t>, </a:t>
            </a:r>
            <a:r>
              <a:rPr lang="en-US" dirty="0" err="1"/>
              <a:t>vlotte</a:t>
            </a:r>
            <a:r>
              <a:rPr lang="en-US" dirty="0"/>
              <a:t> </a:t>
            </a:r>
            <a:r>
              <a:rPr lang="en-US" dirty="0" err="1"/>
              <a:t>vertaling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forward</a:t>
            </a:r>
            <a:r>
              <a:rPr lang="en-US" dirty="0"/>
              <a:t>-</a:t>
            </a:r>
            <a:r>
              <a:rPr lang="en-US" dirty="0" err="1"/>
              <a:t>baxckward</a:t>
            </a:r>
            <a:r>
              <a:rPr lang="en-US" dirty="0"/>
              <a:t>; </a:t>
            </a:r>
            <a:r>
              <a:rPr lang="en-US" dirty="0" err="1"/>
              <a:t>vertaling</a:t>
            </a:r>
            <a:r>
              <a:rPr lang="en-US" dirty="0"/>
              <a:t>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documenten</a:t>
            </a:r>
            <a:r>
              <a:rPr lang="en-US" dirty="0"/>
              <a:t> ( slides) </a:t>
            </a:r>
            <a:r>
              <a:rPr lang="en-US" dirty="0" err="1"/>
              <a:t>voorzien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nl-NL" dirty="0"/>
              <a:t>tolk: 4 ( man) 3 (vrouw) </a:t>
            </a:r>
            <a:endParaRPr lang="nl-NL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man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beter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vrouw</a:t>
            </a:r>
            <a:endParaRPr lang="nl-NL" dirty="0" smtClean="0"/>
          </a:p>
          <a:p>
            <a:pPr lvl="1"/>
            <a:r>
              <a:rPr lang="nl-NL" dirty="0"/>
              <a:t>tolk: bon </a:t>
            </a:r>
            <a:endParaRPr lang="nl-NL" dirty="0" smtClean="0"/>
          </a:p>
          <a:p>
            <a:pPr lvl="1"/>
            <a:r>
              <a:rPr lang="nl-NL" dirty="0"/>
              <a:t>vertalers: verbetering in de loop van de tijd maar kan nog beter </a:t>
            </a:r>
            <a:endParaRPr lang="nl-NL" dirty="0" smtClean="0"/>
          </a:p>
          <a:p>
            <a:pPr lvl="1"/>
            <a:r>
              <a:rPr lang="nl-NL" dirty="0"/>
              <a:t>tolk: super </a:t>
            </a:r>
            <a:endParaRPr lang="nl-NL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la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traduction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simultanee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etait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qualité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22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Opmerkingen</a:t>
            </a:r>
            <a:r>
              <a:rPr lang="en-US" dirty="0" smtClean="0"/>
              <a:t> </a:t>
            </a:r>
            <a:r>
              <a:rPr lang="en-US" dirty="0" err="1" smtClean="0"/>
              <a:t>onthaal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238" y="2768171"/>
            <a:ext cx="7959986" cy="32112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Score 4,32/5</a:t>
            </a:r>
          </a:p>
          <a:p>
            <a:endParaRPr lang="en-US" sz="2000" dirty="0"/>
          </a:p>
          <a:p>
            <a:r>
              <a:rPr lang="en-US" sz="2000" dirty="0" smtClean="0"/>
              <a:t>140  </a:t>
            </a:r>
            <a:r>
              <a:rPr lang="en-US" sz="2000" dirty="0" err="1" smtClean="0"/>
              <a:t>antwoorden</a:t>
            </a:r>
            <a:r>
              <a:rPr lang="en-US" sz="2000" dirty="0" smtClean="0"/>
              <a:t> (</a:t>
            </a:r>
            <a:r>
              <a:rPr lang="en-US" sz="2000" dirty="0" err="1" smtClean="0"/>
              <a:t>weinig</a:t>
            </a:r>
            <a:r>
              <a:rPr lang="en-US" sz="2000" dirty="0" smtClean="0"/>
              <a:t> </a:t>
            </a:r>
            <a:r>
              <a:rPr lang="en-US" sz="2000" dirty="0" err="1" smtClean="0"/>
              <a:t>opmerkingen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ea typeface="Calibri"/>
                <a:cs typeface="Calibri"/>
              </a:rPr>
              <a:t>Onbemand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Calibri"/>
                <a:cs typeface="Calibri"/>
              </a:rPr>
              <a:t>onthaal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</a:rPr>
              <a:t>om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8.30 ( </a:t>
            </a:r>
            <a:r>
              <a:rPr lang="en-US" sz="2000" dirty="0" err="1" smtClean="0">
                <a:solidFill>
                  <a:srgbClr val="000000"/>
                </a:solidFill>
                <a:ea typeface="Calibri"/>
                <a:cs typeface="Calibri"/>
              </a:rPr>
              <a:t>vrij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Calibri"/>
                <a:cs typeface="Calibri"/>
              </a:rPr>
              <a:t>vm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)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ea typeface="Calibri"/>
                <a:cs typeface="Calibri"/>
              </a:rPr>
              <a:t>Verder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 prima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6387" y="6220435"/>
            <a:ext cx="396726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38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Opmerkingen</a:t>
            </a:r>
            <a:r>
              <a:rPr lang="en-US" dirty="0" smtClean="0"/>
              <a:t> </a:t>
            </a:r>
            <a:r>
              <a:rPr lang="en-US" dirty="0" err="1" smtClean="0"/>
              <a:t>documentatie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Score 4,26/5    door de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reacties</a:t>
            </a:r>
            <a:r>
              <a:rPr lang="en-US" dirty="0" smtClean="0"/>
              <a:t>,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lezen</a:t>
            </a:r>
            <a:r>
              <a:rPr lang="en-US" dirty="0" smtClean="0"/>
              <a:t>!   </a:t>
            </a:r>
            <a:endParaRPr lang="en-US" dirty="0"/>
          </a:p>
          <a:p>
            <a:pPr lvl="1"/>
            <a:r>
              <a:rPr lang="en-US" dirty="0" err="1" smtClean="0"/>
              <a:t>sommige</a:t>
            </a:r>
            <a:r>
              <a:rPr lang="en-US" dirty="0" smtClean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leesbaar</a:t>
            </a:r>
            <a:r>
              <a:rPr lang="en-US" dirty="0"/>
              <a:t> </a:t>
            </a:r>
            <a:r>
              <a:rPr lang="en-US" dirty="0" err="1"/>
              <a:t>ondanks</a:t>
            </a:r>
            <a:r>
              <a:rPr lang="en-US" dirty="0"/>
              <a:t> </a:t>
            </a:r>
            <a:r>
              <a:rPr lang="en-US" dirty="0" err="1"/>
              <a:t>leesbril</a:t>
            </a:r>
            <a:r>
              <a:rPr lang="en-US" dirty="0"/>
              <a:t>-loupe </a:t>
            </a:r>
            <a:endParaRPr lang="en-US" dirty="0" smtClean="0"/>
          </a:p>
          <a:p>
            <a:pPr lvl="1"/>
            <a:r>
              <a:rPr lang="en-US" dirty="0" err="1" smtClean="0"/>
              <a:t>fijn</a:t>
            </a:r>
            <a:r>
              <a:rPr lang="en-US" dirty="0" smtClean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documentatie</a:t>
            </a:r>
            <a:r>
              <a:rPr lang="en-US" dirty="0"/>
              <a:t> </a:t>
            </a:r>
            <a:r>
              <a:rPr lang="en-US" dirty="0" err="1"/>
              <a:t>volledig</a:t>
            </a:r>
            <a:r>
              <a:rPr lang="en-US" dirty="0"/>
              <a:t> is maar </a:t>
            </a:r>
            <a:r>
              <a:rPr lang="en-US" dirty="0" err="1"/>
              <a:t>sommige</a:t>
            </a:r>
            <a:r>
              <a:rPr lang="en-US" dirty="0"/>
              <a:t> slides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leesbaar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druk</a:t>
            </a:r>
            <a:r>
              <a:rPr lang="en-US" dirty="0"/>
              <a:t> van de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beschikking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slides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( </a:t>
            </a:r>
            <a:r>
              <a:rPr lang="en-US" dirty="0" err="1"/>
              <a:t>onleesbaar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 smtClean="0"/>
              <a:t>sommige</a:t>
            </a:r>
            <a:r>
              <a:rPr lang="en-US" dirty="0" smtClean="0"/>
              <a:t> </a:t>
            </a:r>
            <a:r>
              <a:rPr lang="en-US" dirty="0" err="1"/>
              <a:t>teksten</a:t>
            </a:r>
            <a:r>
              <a:rPr lang="en-US" dirty="0"/>
              <a:t> </a:t>
            </a:r>
            <a:r>
              <a:rPr lang="en-US" dirty="0" err="1" smtClean="0"/>
              <a:t>onleesbaar</a:t>
            </a:r>
            <a:endParaRPr lang="en-US" dirty="0" smtClean="0"/>
          </a:p>
          <a:p>
            <a:pPr lvl="1"/>
            <a:r>
              <a:rPr lang="en-US" dirty="0" err="1" smtClean="0"/>
              <a:t>beetje</a:t>
            </a:r>
            <a:r>
              <a:rPr lang="en-US" dirty="0" smtClean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druk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leesbaar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slides </a:t>
            </a:r>
            <a:r>
              <a:rPr lang="en-US" dirty="0"/>
              <a:t>met </a:t>
            </a:r>
            <a:r>
              <a:rPr lang="en-US" dirty="0" err="1"/>
              <a:t>schrijfmogelijkheden</a:t>
            </a:r>
            <a:r>
              <a:rPr lang="en-US" dirty="0"/>
              <a:t> - en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3 op 1 </a:t>
            </a:r>
            <a:r>
              <a:rPr lang="en-US" dirty="0" err="1"/>
              <a:t>blad-beter</a:t>
            </a:r>
            <a:r>
              <a:rPr lang="en-US" dirty="0"/>
              <a:t> 2 op 1 </a:t>
            </a:r>
            <a:r>
              <a:rPr lang="en-US" dirty="0" err="1" smtClean="0"/>
              <a:t>blad</a:t>
            </a:r>
            <a:endParaRPr lang="en-US" dirty="0" smtClean="0"/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lettertype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plusieure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CP …;(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verkeerde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kaft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?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)  (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verkeerde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kaften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cfr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manufast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 –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zelfde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presentaties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/>
              <a:t>onleesbaar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/>
              <a:t>verzorgd</a:t>
            </a:r>
            <a:r>
              <a:rPr lang="en-US" dirty="0"/>
              <a:t> , map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onhandig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/>
              <a:t>iedereen</a:t>
            </a:r>
            <a:r>
              <a:rPr lang="en-US" dirty="0"/>
              <a:t> had slides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3973AC"/>
                </a:solidFill>
              </a:rPr>
              <a:t>( lode?)</a:t>
            </a:r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smtClean="0"/>
              <a:t>print,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printen</a:t>
            </a:r>
            <a:r>
              <a:rPr lang="en-US" dirty="0"/>
              <a:t> of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/>
              <a:t>nuttig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deels</a:t>
            </a:r>
            <a:r>
              <a:rPr lang="en-US" dirty="0" smtClean="0"/>
              <a:t> </a:t>
            </a:r>
            <a:r>
              <a:rPr lang="en-US" dirty="0" err="1"/>
              <a:t>onleesbaar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nl</a:t>
            </a:r>
            <a:r>
              <a:rPr lang="en-US" dirty="0"/>
              <a:t> handouts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franstalige</a:t>
            </a:r>
            <a:r>
              <a:rPr lang="en-US" dirty="0"/>
              <a:t> </a:t>
            </a:r>
            <a:r>
              <a:rPr lang="en-US" dirty="0" err="1"/>
              <a:t>voordrachten</a:t>
            </a:r>
            <a:r>
              <a:rPr lang="en-US" dirty="0"/>
              <a:t>, maar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letterlijke</a:t>
            </a:r>
            <a:r>
              <a:rPr lang="en-US" dirty="0"/>
              <a:t> </a:t>
            </a:r>
            <a:r>
              <a:rPr lang="en-US" dirty="0" err="1"/>
              <a:t>vertalingen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correct </a:t>
            </a:r>
            <a:endParaRPr lang="en-US" dirty="0" smtClean="0"/>
          </a:p>
          <a:p>
            <a:pPr lvl="1"/>
            <a:r>
              <a:rPr lang="en-US" dirty="0" err="1"/>
              <a:t>felicitaties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werk</a:t>
            </a:r>
            <a:r>
              <a:rPr lang="en-US" dirty="0"/>
              <a:t> van de </a:t>
            </a:r>
            <a:r>
              <a:rPr lang="en-US" dirty="0" err="1"/>
              <a:t>vertalers</a:t>
            </a:r>
            <a:r>
              <a:rPr lang="en-US" dirty="0"/>
              <a:t> van de </a:t>
            </a:r>
            <a:r>
              <a:rPr lang="en-US" dirty="0" err="1"/>
              <a:t>teksten</a:t>
            </a:r>
            <a:r>
              <a:rPr lang="en-US" dirty="0"/>
              <a:t> en slides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grotere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slides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afdrukken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handouts,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nog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liever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ineens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electronisch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klein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lettertype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 smtClean="0"/>
              <a:t>Duidelijke</a:t>
            </a:r>
            <a:r>
              <a:rPr lang="en-US" dirty="0" smtClean="0"/>
              <a:t> </a:t>
            </a:r>
            <a:r>
              <a:rPr lang="en-US" dirty="0" err="1" smtClean="0"/>
              <a:t>leesbare</a:t>
            </a:r>
            <a:r>
              <a:rPr lang="en-US" dirty="0" smtClean="0"/>
              <a:t>  </a:t>
            </a:r>
            <a:r>
              <a:rPr lang="en-US" dirty="0"/>
              <a:t>slides </a:t>
            </a:r>
            <a:r>
              <a:rPr lang="en-US" dirty="0" err="1"/>
              <a:t>geven</a:t>
            </a:r>
            <a:r>
              <a:rPr lang="en-US" dirty="0"/>
              <a:t> 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kleine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prints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merci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pour la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traduction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complete 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(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vetalers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van de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presentatie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!)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max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3 slides per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pagina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(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voor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oudere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collega's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niet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leesbaar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moeilijk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leesbare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handouts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Doc: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sommige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slides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klein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en-US" b="1" dirty="0">
              <a:solidFill>
                <a:srgbClr val="3973AC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40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Opmerkingen</a:t>
            </a:r>
            <a:r>
              <a:rPr lang="en-US" dirty="0" smtClean="0"/>
              <a:t> </a:t>
            </a:r>
            <a:r>
              <a:rPr lang="en-US" dirty="0" err="1" smtClean="0"/>
              <a:t>traiteur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Score 4,08/5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 </a:t>
            </a:r>
            <a:r>
              <a:rPr lang="en-US" dirty="0" err="1"/>
              <a:t>aanvullen</a:t>
            </a:r>
            <a:r>
              <a:rPr lang="en-US" dirty="0"/>
              <a:t> van de </a:t>
            </a:r>
            <a:r>
              <a:rPr lang="en-US" dirty="0" err="1"/>
              <a:t>gerechten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opscheptafels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pas </a:t>
            </a:r>
            <a:r>
              <a:rPr lang="en-US" dirty="0"/>
              <a:t>de plats </a:t>
            </a:r>
            <a:r>
              <a:rPr lang="en-US" dirty="0" err="1"/>
              <a:t>vegetariens</a:t>
            </a:r>
            <a:r>
              <a:rPr lang="en-US" dirty="0"/>
              <a:t> et </a:t>
            </a:r>
            <a:r>
              <a:rPr lang="en-US" dirty="0" err="1" smtClean="0"/>
              <a:t>chaud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traiteur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excelllent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druk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aan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bufetten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weinig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verspreid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tafels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eten</a:t>
            </a:r>
            <a:r>
              <a:rPr lang="en-US" dirty="0" smtClean="0"/>
              <a:t>, </a:t>
            </a:r>
            <a:r>
              <a:rPr lang="en-US" dirty="0" err="1"/>
              <a:t>schikking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en </a:t>
            </a:r>
            <a:r>
              <a:rPr lang="en-US" dirty="0" err="1"/>
              <a:t>drinken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, flow van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Opmerkingen</a:t>
            </a:r>
            <a:r>
              <a:rPr lang="en-US" dirty="0" smtClean="0"/>
              <a:t> </a:t>
            </a:r>
            <a:r>
              <a:rPr lang="en-US" dirty="0" err="1" smtClean="0"/>
              <a:t>infrastructuur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5" y="1795899"/>
            <a:ext cx="7944914" cy="4496696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Score3,78 /5</a:t>
            </a:r>
          </a:p>
          <a:p>
            <a:endParaRPr lang="en-US" dirty="0"/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warm –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zuurstoftekort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2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/>
              <a:t>warm 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goede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locatie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doch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warm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binnen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temperatuur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zaal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warm in de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zaal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en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weinig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zuurstof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2"/>
            <a:r>
              <a:rPr lang="en-US" dirty="0" smtClean="0"/>
              <a:t>un </a:t>
            </a: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 smtClean="0"/>
              <a:t>chaud</a:t>
            </a:r>
            <a:endParaRPr lang="en-US" dirty="0" smtClean="0"/>
          </a:p>
          <a:p>
            <a:pPr lvl="2"/>
            <a:r>
              <a:rPr lang="en-US" dirty="0" smtClean="0"/>
              <a:t>trop </a:t>
            </a:r>
            <a:r>
              <a:rPr lang="en-US" dirty="0" err="1"/>
              <a:t>chaud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salle</a:t>
            </a:r>
            <a:r>
              <a:rPr lang="en-US" dirty="0"/>
              <a:t>/ </a:t>
            </a:r>
            <a:r>
              <a:rPr lang="en-US" dirty="0" err="1"/>
              <a:t>manque</a:t>
            </a:r>
            <a:r>
              <a:rPr lang="en-US" dirty="0"/>
              <a:t> aeration </a:t>
            </a:r>
            <a:endParaRPr lang="en-US" dirty="0" smtClean="0"/>
          </a:p>
          <a:p>
            <a:pPr lvl="2"/>
            <a:r>
              <a:rPr lang="en-US" dirty="0" smtClean="0"/>
              <a:t>trop </a:t>
            </a:r>
            <a:r>
              <a:rPr lang="en-US" dirty="0" err="1"/>
              <a:t>chaud</a:t>
            </a:r>
            <a:r>
              <a:rPr lang="en-US" dirty="0"/>
              <a:t>, trop </a:t>
            </a:r>
            <a:r>
              <a:rPr lang="en-US" dirty="0" err="1"/>
              <a:t>sombre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zeer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warm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temperatuur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in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zaal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zeer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hoog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2"/>
            <a:r>
              <a:rPr lang="en-US" dirty="0" smtClean="0"/>
              <a:t>warm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Tafels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lvl="2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tafels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eten</a:t>
            </a:r>
            <a:endParaRPr lang="en-US" dirty="0" smtClean="0"/>
          </a:p>
          <a:p>
            <a:pPr lvl="2"/>
            <a:r>
              <a:rPr lang="en-US" dirty="0" smtClean="0"/>
              <a:t>Infra</a:t>
            </a:r>
            <a:r>
              <a:rPr lang="en-US" dirty="0"/>
              <a:t>/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tafels</a:t>
            </a:r>
            <a:r>
              <a:rPr lang="en-US" dirty="0"/>
              <a:t> 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weinig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tafels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2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tafels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meilleur</a:t>
            </a:r>
            <a:r>
              <a:rPr lang="en-US" dirty="0"/>
              <a:t> pour la </a:t>
            </a:r>
            <a:r>
              <a:rPr lang="en-US" dirty="0" err="1"/>
              <a:t>sante</a:t>
            </a:r>
            <a:r>
              <a:rPr lang="en-US" dirty="0"/>
              <a:t> de manger </a:t>
            </a:r>
            <a:r>
              <a:rPr lang="en-US" dirty="0" err="1"/>
              <a:t>assis</a:t>
            </a:r>
            <a:r>
              <a:rPr lang="en-US" dirty="0"/>
              <a:t>/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le </a:t>
            </a:r>
            <a:r>
              <a:rPr lang="en-US" dirty="0"/>
              <a:t>site se </a:t>
            </a:r>
            <a:r>
              <a:rPr lang="en-US" dirty="0" err="1" smtClean="0"/>
              <a:t>prête</a:t>
            </a:r>
            <a:r>
              <a:rPr lang="en-US" dirty="0" smtClean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smtClean="0"/>
              <a:t>a la </a:t>
            </a:r>
            <a:r>
              <a:rPr lang="en-US" dirty="0"/>
              <a:t>conference 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1790" y="1395635"/>
            <a:ext cx="7959914" cy="291600"/>
          </a:xfrm>
        </p:spPr>
        <p:txBody>
          <a:bodyPr/>
          <a:lstStyle/>
          <a:p>
            <a:r>
              <a:rPr lang="en-US" dirty="0" smtClean="0"/>
              <a:t>TE warm  - </a:t>
            </a:r>
            <a:r>
              <a:rPr lang="en-US" dirty="0" err="1" smtClean="0"/>
              <a:t>damestoiletten</a:t>
            </a:r>
            <a:r>
              <a:rPr lang="en-US" dirty="0" smtClean="0"/>
              <a:t>    -  </a:t>
            </a:r>
            <a:r>
              <a:rPr lang="en-US" dirty="0" err="1" smtClean="0"/>
              <a:t>tafels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9856" y="6220435"/>
            <a:ext cx="389788" cy="367873"/>
          </a:xfrm>
        </p:spPr>
        <p:txBody>
          <a:bodyPr/>
          <a:lstStyle/>
          <a:p>
            <a:fld id="{FCFE57C9-03E5-4E47-9427-670CC95E1270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19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Groep IDEWE">
    <a:dk1>
      <a:srgbClr val="000000"/>
    </a:dk1>
    <a:lt1>
      <a:sysClr val="window" lastClr="FFFFFF"/>
    </a:lt1>
    <a:dk2>
      <a:srgbClr val="6699CC"/>
    </a:dk2>
    <a:lt2>
      <a:srgbClr val="FFFFFF"/>
    </a:lt2>
    <a:accent1>
      <a:srgbClr val="6699CC"/>
    </a:accent1>
    <a:accent2>
      <a:srgbClr val="1F2E3D"/>
    </a:accent2>
    <a:accent3>
      <a:srgbClr val="646363"/>
    </a:accent3>
    <a:accent4>
      <a:srgbClr val="9D9D9C"/>
    </a:accent4>
    <a:accent5>
      <a:srgbClr val="0069B4"/>
    </a:accent5>
    <a:accent6>
      <a:srgbClr val="00A4CE"/>
    </a:accent6>
    <a:hlink>
      <a:srgbClr val="FF6C00"/>
    </a:hlink>
    <a:folHlink>
      <a:srgbClr val="C36A2E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roep IDEWE">
    <a:dk1>
      <a:srgbClr val="000000"/>
    </a:dk1>
    <a:lt1>
      <a:sysClr val="window" lastClr="FFFFFF"/>
    </a:lt1>
    <a:dk2>
      <a:srgbClr val="6699CC"/>
    </a:dk2>
    <a:lt2>
      <a:srgbClr val="FFFFFF"/>
    </a:lt2>
    <a:accent1>
      <a:srgbClr val="6699CC"/>
    </a:accent1>
    <a:accent2>
      <a:srgbClr val="1F2E3D"/>
    </a:accent2>
    <a:accent3>
      <a:srgbClr val="646363"/>
    </a:accent3>
    <a:accent4>
      <a:srgbClr val="9D9D9C"/>
    </a:accent4>
    <a:accent5>
      <a:srgbClr val="0069B4"/>
    </a:accent5>
    <a:accent6>
      <a:srgbClr val="00A4CE"/>
    </a:accent6>
    <a:hlink>
      <a:srgbClr val="FF6C00"/>
    </a:hlink>
    <a:folHlink>
      <a:srgbClr val="C36A2E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2289</Words>
  <Application>Microsoft Macintosh PowerPoint</Application>
  <PresentationFormat>On-screen Show (4:3)</PresentationFormat>
  <Paragraphs>412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PowerPoint Presentation</vt:lpstr>
      <vt:lpstr>Aanwezigheid i.f.v. evaluatieformulieren 2017</vt:lpstr>
      <vt:lpstr>Besluit sprekers 2017</vt:lpstr>
      <vt:lpstr>Scores organisatie  2017</vt:lpstr>
      <vt:lpstr>Opmerkingen tolken</vt:lpstr>
      <vt:lpstr>Opmerkingen onthaal</vt:lpstr>
      <vt:lpstr>Opmerkingen documentatie</vt:lpstr>
      <vt:lpstr>Opmerkingen traiteur</vt:lpstr>
      <vt:lpstr>Opmerkingen infrastructuur</vt:lpstr>
      <vt:lpstr>Opmerkingen andere</vt:lpstr>
      <vt:lpstr>Scores organisatie 2017</vt:lpstr>
      <vt:lpstr>organisatie</vt:lpstr>
      <vt:lpstr>Massa aan IDEEËN en topics</vt:lpstr>
      <vt:lpstr>Ideeën</vt:lpstr>
      <vt:lpstr>Topics 1</vt:lpstr>
      <vt:lpstr>Topics 2</vt:lpstr>
      <vt:lpstr>Topics groepen</vt:lpstr>
      <vt:lpstr>Topics-groep 1</vt:lpstr>
      <vt:lpstr>Topics-groep 2</vt:lpstr>
      <vt:lpstr>Topics-groep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Verslag van de  secretaris-generaal/  Rapport du  secrétaire général</dc:title>
  <dc:creator>Joke</dc:creator>
  <cp:lastModifiedBy>rotsaert452</cp:lastModifiedBy>
  <cp:revision>52</cp:revision>
  <dcterms:modified xsi:type="dcterms:W3CDTF">2018-01-26T16:51:03Z</dcterms:modified>
</cp:coreProperties>
</file>