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21"/>
  </p:notesMasterIdLst>
  <p:handoutMasterIdLst>
    <p:handoutMasterId r:id="rId22"/>
  </p:handoutMasterIdLst>
  <p:sldIdLst>
    <p:sldId id="629" r:id="rId2"/>
    <p:sldId id="623" r:id="rId3"/>
    <p:sldId id="675" r:id="rId4"/>
    <p:sldId id="630" r:id="rId5"/>
    <p:sldId id="669" r:id="rId6"/>
    <p:sldId id="670" r:id="rId7"/>
    <p:sldId id="671" r:id="rId8"/>
    <p:sldId id="631" r:id="rId9"/>
    <p:sldId id="632" r:id="rId10"/>
    <p:sldId id="633" r:id="rId11"/>
    <p:sldId id="666" r:id="rId12"/>
    <p:sldId id="663" r:id="rId13"/>
    <p:sldId id="658" r:id="rId14"/>
    <p:sldId id="660" r:id="rId15"/>
    <p:sldId id="661" r:id="rId16"/>
    <p:sldId id="672" r:id="rId17"/>
    <p:sldId id="673" r:id="rId18"/>
    <p:sldId id="664" r:id="rId19"/>
    <p:sldId id="668" r:id="rId20"/>
  </p:sldIdLst>
  <p:sldSz cx="24387175" cy="13716000"/>
  <p:notesSz cx="6797675" cy="9926638"/>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44">
          <p15:clr>
            <a:srgbClr val="A4A3A4"/>
          </p15:clr>
        </p15:guide>
        <p15:guide id="2" orient="horz" pos="499">
          <p15:clr>
            <a:srgbClr val="A4A3A4"/>
          </p15:clr>
        </p15:guide>
        <p15:guide id="3" pos="14278">
          <p15:clr>
            <a:srgbClr val="A4A3A4"/>
          </p15:clr>
        </p15:guide>
        <p15:guide id="4" pos="7681">
          <p15:clr>
            <a:srgbClr val="A4A3A4"/>
          </p15:clr>
        </p15:guide>
        <p15:guide id="5" pos="1086">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858"/>
    <a:srgbClr val="2F3A49"/>
    <a:srgbClr val="4A5B74"/>
    <a:srgbClr val="1D8EEA"/>
    <a:srgbClr val="3A3B39"/>
    <a:srgbClr val="191F29"/>
    <a:srgbClr val="252E3C"/>
    <a:srgbClr val="2E3949"/>
    <a:srgbClr val="E63B3E"/>
    <a:srgbClr val="FACE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01" autoAdjust="0"/>
  </p:normalViewPr>
  <p:slideViewPr>
    <p:cSldViewPr snapToGrid="0" snapToObjects="1" showGuides="1">
      <p:cViewPr varScale="1">
        <p:scale>
          <a:sx n="50" d="100"/>
          <a:sy n="50" d="100"/>
        </p:scale>
        <p:origin x="954" y="42"/>
      </p:cViewPr>
      <p:guideLst>
        <p:guide orient="horz" pos="8144"/>
        <p:guide orient="horz" pos="499"/>
        <p:guide pos="14278"/>
        <p:guide pos="7681"/>
        <p:guide pos="1086"/>
      </p:guideLst>
    </p:cSldViewPr>
  </p:slideViewPr>
  <p:notesTextViewPr>
    <p:cViewPr>
      <p:scale>
        <a:sx n="100" d="100"/>
        <a:sy n="100" d="100"/>
      </p:scale>
      <p:origin x="0" y="0"/>
    </p:cViewPr>
  </p:notesTextViewPr>
  <p:sorterViewPr>
    <p:cViewPr>
      <p:scale>
        <a:sx n="35" d="100"/>
        <a:sy n="35" d="100"/>
      </p:scale>
      <p:origin x="0" y="0"/>
    </p:cViewPr>
  </p:sorterViewPr>
  <p:notesViewPr>
    <p:cSldViewPr snapToGrid="0" snapToObjects="1">
      <p:cViewPr varScale="1">
        <p:scale>
          <a:sx n="71" d="100"/>
          <a:sy n="71" d="100"/>
        </p:scale>
        <p:origin x="-3192" y="-12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1030D63-640B-C844-871C-2C20D0C27F77}" type="datetime1">
              <a:rPr lang="nl-BE" smtClean="0"/>
              <a:t>3/11/2016</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3A46550-E5E4-D34A-93E8-596215AA6414}" type="slidenum">
              <a:rPr lang="en-US" smtClean="0"/>
              <a:t>‹nr.›</a:t>
            </a:fld>
            <a:endParaRPr lang="en-US" dirty="0"/>
          </a:p>
        </p:txBody>
      </p:sp>
    </p:spTree>
    <p:extLst>
      <p:ext uri="{BB962C8B-B14F-4D97-AF65-F5344CB8AC3E}">
        <p14:creationId xmlns:p14="http://schemas.microsoft.com/office/powerpoint/2010/main" val="1736503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13BDE5C-7ECB-A24C-B997-8872B778EC9D}" type="datetime1">
              <a:rPr lang="nl-BE" smtClean="0"/>
              <a:t>3/11/2016</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2304753-555F-844E-94E6-C0459ACEDBCC}" type="slidenum">
              <a:rPr lang="en-US" smtClean="0"/>
              <a:t>‹nr.›</a:t>
            </a:fld>
            <a:endParaRPr lang="en-US" dirty="0"/>
          </a:p>
        </p:txBody>
      </p:sp>
    </p:spTree>
    <p:extLst>
      <p:ext uri="{BB962C8B-B14F-4D97-AF65-F5344CB8AC3E}">
        <p14:creationId xmlns:p14="http://schemas.microsoft.com/office/powerpoint/2010/main" val="3945496591"/>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Pourquoi cet atelier ?</a:t>
            </a:r>
          </a:p>
          <a:p>
            <a:r>
              <a:rPr lang="fr-BE" noProof="0" dirty="0"/>
              <a:t>De très nombreuses personnes assumant des tâches </a:t>
            </a:r>
            <a:r>
              <a:rPr lang="fr-BE" baseline="0" noProof="0" dirty="0"/>
              <a:t>administratives et un travail sur écran souffrent de troubles au niveau de la nuque, des épaules, du dos et même au niveau des poignets. Elles restent assises quasiment sans bouger des heures par jour, ce qui est également déconseillé pour des raisons de santé.</a:t>
            </a:r>
          </a:p>
          <a:p>
            <a:r>
              <a:rPr lang="fr-BE" baseline="0" noProof="0" dirty="0"/>
              <a:t>Il est grand temps de réagir. Pour que nous nous sentions bien en cette journée du bien-être, mais aussi pour que nous puissions prolonger ce bien-être à notre journée de travail quotidienne.</a:t>
            </a:r>
          </a:p>
          <a:p>
            <a:endParaRPr lang="fr-BE" baseline="0" noProof="0" dirty="0"/>
          </a:p>
          <a:p>
            <a:r>
              <a:rPr lang="fr-BE" noProof="0" dirty="0">
                <a:latin typeface="Times" pitchFamily="1" charset="0"/>
                <a:ea typeface="ＭＳ Ｐゴシック" pitchFamily="1" charset="-128"/>
                <a:cs typeface="ＭＳ Ｐゴシック" pitchFamily="1" charset="-128"/>
              </a:rPr>
              <a:t>Comment s’attaquer au problème ?</a:t>
            </a:r>
          </a:p>
          <a:p>
            <a:r>
              <a:rPr lang="fr-BE" noProof="0" dirty="0">
                <a:latin typeface="Times" pitchFamily="1" charset="0"/>
                <a:ea typeface="ＭＳ Ｐゴシック" pitchFamily="1" charset="-128"/>
                <a:cs typeface="ＭＳ Ｐゴシック" pitchFamily="1" charset="-128"/>
              </a:rPr>
              <a:t>Nous allons d’abord examiner quelle approche</a:t>
            </a:r>
            <a:r>
              <a:rPr lang="fr-BE" baseline="0" noProof="0" dirty="0">
                <a:latin typeface="Times" pitchFamily="1" charset="0"/>
                <a:ea typeface="ＭＳ Ｐゴシック" pitchFamily="1" charset="-128"/>
                <a:cs typeface="ＭＳ Ｐゴシック" pitchFamily="1" charset="-128"/>
              </a:rPr>
              <a:t> </a:t>
            </a:r>
            <a:r>
              <a:rPr lang="fr-BE" noProof="0" dirty="0">
                <a:latin typeface="Times" pitchFamily="1" charset="0"/>
                <a:ea typeface="ＭＳ Ｐゴシック" pitchFamily="1" charset="-128"/>
                <a:cs typeface="ＭＳ Ｐゴシック" pitchFamily="1" charset="-128"/>
              </a:rPr>
              <a:t>nous adoptons face</a:t>
            </a:r>
            <a:r>
              <a:rPr lang="fr-BE" baseline="0" noProof="0" dirty="0">
                <a:latin typeface="Times" pitchFamily="1" charset="0"/>
                <a:ea typeface="ＭＳ Ｐゴシック" pitchFamily="1" charset="-128"/>
                <a:cs typeface="ＭＳ Ｐゴシック" pitchFamily="1" charset="-128"/>
              </a:rPr>
              <a:t> au</a:t>
            </a:r>
            <a:r>
              <a:rPr lang="fr-BE" noProof="0" dirty="0">
                <a:latin typeface="Times" pitchFamily="1" charset="0"/>
                <a:ea typeface="ＭＳ Ｐゴシック" pitchFamily="1" charset="-128"/>
                <a:cs typeface="ＭＳ Ｐゴシック" pitchFamily="1" charset="-128"/>
              </a:rPr>
              <a:t> travail sédentaire.</a:t>
            </a:r>
          </a:p>
          <a:p>
            <a:r>
              <a:rPr lang="fr-BE" noProof="0" dirty="0">
                <a:latin typeface="Times" pitchFamily="1" charset="0"/>
                <a:ea typeface="ＭＳ Ｐゴシック" pitchFamily="1" charset="-128"/>
                <a:cs typeface="ＭＳ Ｐゴシック" pitchFamily="1" charset="-128"/>
              </a:rPr>
              <a:t>Je vais chaque fois vous soumettre </a:t>
            </a:r>
            <a:r>
              <a:rPr lang="fr-BE" baseline="0" noProof="0" dirty="0">
                <a:latin typeface="Times" pitchFamily="1" charset="0"/>
                <a:ea typeface="ＭＳ Ｐゴシック" pitchFamily="1" charset="-128"/>
                <a:cs typeface="ＭＳ Ｐゴシック" pitchFamily="1" charset="-128"/>
              </a:rPr>
              <a:t>une thèse et en fonction de votre réponse, je me placerai du côté vert ou du côté rouge de la salle.</a:t>
            </a:r>
            <a:endParaRPr lang="fr-BE" noProof="0" dirty="0">
              <a:latin typeface="Times" pitchFamily="1" charset="0"/>
              <a:ea typeface="ＭＳ Ｐゴシック" pitchFamily="1" charset="-128"/>
              <a:cs typeface="ＭＳ Ｐゴシック" pitchFamily="1" charset="-128"/>
            </a:endParaRPr>
          </a:p>
        </p:txBody>
      </p:sp>
      <p:sp>
        <p:nvSpPr>
          <p:cNvPr id="4" name="Slide Number Placeholder 3"/>
          <p:cNvSpPr>
            <a:spLocks noGrp="1"/>
          </p:cNvSpPr>
          <p:nvPr>
            <p:ph type="sldNum" sz="quarter" idx="10"/>
          </p:nvPr>
        </p:nvSpPr>
        <p:spPr/>
        <p:txBody>
          <a:bodyPr/>
          <a:lstStyle/>
          <a:p>
            <a:fld id="{D2304753-555F-844E-94E6-C0459ACEDBCC}" type="slidenum">
              <a:rPr lang="en-US" smtClean="0"/>
              <a:t>1</a:t>
            </a:fld>
            <a:endParaRPr lang="en-US" dirty="0"/>
          </a:p>
        </p:txBody>
      </p:sp>
    </p:spTree>
    <p:extLst>
      <p:ext uri="{BB962C8B-B14F-4D97-AF65-F5344CB8AC3E}">
        <p14:creationId xmlns:p14="http://schemas.microsoft.com/office/powerpoint/2010/main" val="1082729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Outre le fait d’examiner combien d’heures nous passons assis, il est important aussi d’examiner combien de temps d’affilée nous passons assis. </a:t>
            </a:r>
          </a:p>
          <a:p>
            <a:r>
              <a:rPr lang="fr-BE" noProof="0" dirty="0"/>
              <a:t>C’est donc surtout la durée de</a:t>
            </a:r>
            <a:r>
              <a:rPr lang="fr-BE" baseline="0" noProof="0" dirty="0"/>
              <a:t> la position assise ininterrompue qui pose problème.</a:t>
            </a:r>
            <a:endParaRPr lang="fr-BE" noProof="0" dirty="0"/>
          </a:p>
          <a:p>
            <a:endParaRPr lang="fr-BE" noProof="0" dirty="0"/>
          </a:p>
          <a:p>
            <a:r>
              <a:rPr lang="fr-BE" noProof="0" dirty="0"/>
              <a:t>Nous entendons</a:t>
            </a:r>
            <a:r>
              <a:rPr lang="fr-BE" baseline="0" noProof="0" dirty="0"/>
              <a:t> </a:t>
            </a:r>
            <a:r>
              <a:rPr lang="fr-BE" noProof="0" dirty="0"/>
              <a:t>régulièrement qu’il est recommandé </a:t>
            </a:r>
            <a:r>
              <a:rPr lang="fr-BE" baseline="0" noProof="0" dirty="0"/>
              <a:t>de se lever toutes les 30 min. Récemment, une limite de 20 minutes a même été évoquée !</a:t>
            </a:r>
          </a:p>
          <a:p>
            <a:r>
              <a:rPr lang="fr-BE" baseline="0" noProof="0" dirty="0"/>
              <a:t>Différentes études démontrent en effet qu’interrompre la position assise toutes les 20 min. pour se lever 2 min. ou mener une activité légère offre de très nombreux avantages physiologiques : meilleurs paramètres métaboliques, résultats physiologiques positifs, tels que taux de glucose et d’insuline dans le sang ou pression artérielle systolique et diastolique. Ces études portent toutefois sur un groupe de personnes corpulentes ou diabétiques. Si un groupe de personnes non obèses est testé, il n’y aura alors aucune différence entre le groupe qui reste assis et le groupe qui se lève toutes les 20 min. …, à moins que le groupe n’aille se promener ou fasse une plus longue pause. Quant à savoir si ce serait accepté dans la pratique, c’est une tout autre histoire.</a:t>
            </a:r>
          </a:p>
          <a:p>
            <a:r>
              <a:rPr lang="fr-BE" baseline="0" noProof="0" dirty="0"/>
              <a:t>Serait-il réalisable de porter la limite à max. 1 heure ? Nous savons en effet qu’en moyenne, les adultes n’interrompent la position assise que 4 fois par jour. S’ils devaient le faire toutes les 20 min., cela exigerait un changement de comportement énorme, qui consisterait à passer de 4 interruptions à 24. J’ose mettre en doute que ce soit faisable, tant au niveau de la personne qu’au niveau de l’organisation. </a:t>
            </a:r>
          </a:p>
          <a:p>
            <a:endParaRPr lang="fr-BE" baseline="0" noProof="0" dirty="0"/>
          </a:p>
        </p:txBody>
      </p:sp>
      <p:sp>
        <p:nvSpPr>
          <p:cNvPr id="4" name="Date Placeholder 3"/>
          <p:cNvSpPr>
            <a:spLocks noGrp="1"/>
          </p:cNvSpPr>
          <p:nvPr>
            <p:ph type="dt" idx="10"/>
          </p:nvPr>
        </p:nvSpPr>
        <p:spPr/>
        <p:txBody>
          <a:bodyPr/>
          <a:lstStyle/>
          <a:p>
            <a:r>
              <a:rPr lang="nl-BE" dirty="0"/>
              <a:t>27-08-2015</a:t>
            </a:r>
            <a:endParaRPr lang="en-US" dirty="0"/>
          </a:p>
        </p:txBody>
      </p:sp>
      <p:sp>
        <p:nvSpPr>
          <p:cNvPr id="5" name="Slide Number Placeholder 4"/>
          <p:cNvSpPr>
            <a:spLocks noGrp="1"/>
          </p:cNvSpPr>
          <p:nvPr>
            <p:ph type="sldNum" sz="quarter" idx="11"/>
          </p:nvPr>
        </p:nvSpPr>
        <p:spPr/>
        <p:txBody>
          <a:bodyPr/>
          <a:lstStyle/>
          <a:p>
            <a:fld id="{D2304753-555F-844E-94E6-C0459ACEDBCC}" type="slidenum">
              <a:rPr lang="en-US" smtClean="0"/>
              <a:t>10</a:t>
            </a:fld>
            <a:endParaRPr lang="en-US" dirty="0"/>
          </a:p>
        </p:txBody>
      </p:sp>
    </p:spTree>
    <p:extLst>
      <p:ext uri="{BB962C8B-B14F-4D97-AF65-F5344CB8AC3E}">
        <p14:creationId xmlns:p14="http://schemas.microsoft.com/office/powerpoint/2010/main" val="4102853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noProof="0" dirty="0"/>
              <a:t>Une directive a même été publiée sur ce qu’il faut faire. La recommandation de se lever et/ou de mener une activité légère pendant 2h. au cours du travail y occupe une place importante.</a:t>
            </a:r>
          </a:p>
          <a:p>
            <a:r>
              <a:rPr lang="fr-BE" baseline="0" noProof="0" dirty="0"/>
              <a:t>Graduellement, nous souhaitons même arriver à 4h.</a:t>
            </a:r>
          </a:p>
          <a:p>
            <a:endParaRPr lang="fr-BE" baseline="0" noProof="0" dirty="0"/>
          </a:p>
          <a:p>
            <a:r>
              <a:rPr lang="fr-BE" baseline="0" noProof="0" dirty="0"/>
              <a:t>Les interventions menées permettent-elles d’atteindre cette directive aujourd’hui ?</a:t>
            </a:r>
          </a:p>
        </p:txBody>
      </p:sp>
      <p:sp>
        <p:nvSpPr>
          <p:cNvPr id="4" name="Slide Number Placeholder 3"/>
          <p:cNvSpPr>
            <a:spLocks noGrp="1"/>
          </p:cNvSpPr>
          <p:nvPr>
            <p:ph type="sldNum" sz="quarter" idx="10"/>
          </p:nvPr>
        </p:nvSpPr>
        <p:spPr/>
        <p:txBody>
          <a:bodyPr/>
          <a:lstStyle/>
          <a:p>
            <a:fld id="{B0A971E8-7C9D-1C44-8644-3B3460A413D5}" type="slidenum">
              <a:rPr lang="en-US" smtClean="0"/>
              <a:t>11</a:t>
            </a:fld>
            <a:endParaRPr lang="en-US" dirty="0"/>
          </a:p>
        </p:txBody>
      </p:sp>
    </p:spTree>
    <p:extLst>
      <p:ext uri="{BB962C8B-B14F-4D97-AF65-F5344CB8AC3E}">
        <p14:creationId xmlns:p14="http://schemas.microsoft.com/office/powerpoint/2010/main" val="315882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Car </a:t>
            </a:r>
            <a:r>
              <a:rPr lang="fr-BE" baseline="0" noProof="0" dirty="0"/>
              <a:t>dans la pratique, </a:t>
            </a:r>
            <a:r>
              <a:rPr lang="fr-BE" noProof="0" dirty="0"/>
              <a:t>nous observons beaucoup d’interventions</a:t>
            </a:r>
            <a:r>
              <a:rPr lang="fr-BE" baseline="0" noProof="0" dirty="0"/>
              <a:t> différentes.</a:t>
            </a:r>
            <a:endParaRPr lang="fr-BE" noProof="0" dirty="0"/>
          </a:p>
          <a:p>
            <a:endParaRPr lang="fr-BE" noProof="0" dirty="0"/>
          </a:p>
          <a:p>
            <a:pPr algn="l"/>
            <a:r>
              <a:rPr lang="fr-BE" noProof="0" dirty="0"/>
              <a:t>Dans nos recherches,</a:t>
            </a:r>
            <a:r>
              <a:rPr lang="fr-BE" baseline="0" noProof="0" dirty="0"/>
              <a:t> nous avons rencontré de très nombreuses interventions différentes. T</a:t>
            </a:r>
            <a:r>
              <a:rPr lang="fr-BE" noProof="0" dirty="0"/>
              <a:t>outes ne satisfaisaient cependant pas aux exigences de qualité posées, de sorte que plusieurs </a:t>
            </a:r>
            <a:r>
              <a:rPr lang="fr-BE" baseline="0" noProof="0" dirty="0"/>
              <a:t>interventions et outils ne sont pas repris dans notre rapport.</a:t>
            </a:r>
          </a:p>
          <a:p>
            <a:r>
              <a:rPr lang="fr-BE" baseline="0" noProof="0" dirty="0"/>
              <a:t>Qu’avons-nous trouvé ?</a:t>
            </a:r>
          </a:p>
          <a:p>
            <a:r>
              <a:rPr lang="fr-BE" baseline="0" noProof="0" dirty="0"/>
              <a:t>Nous avons analysé 8 banques de données électroniques, des listes de références d’études et de rapports et nous avons finalement retenu 20 études représentatives de 2180 participants.</a:t>
            </a:r>
          </a:p>
          <a:p>
            <a:r>
              <a:rPr lang="fr-BE" baseline="0" noProof="0" dirty="0"/>
              <a:t>Ces études pouvaient se répartir en 3 grands domaines et j’interpréterai brièvement les résultats.</a:t>
            </a:r>
          </a:p>
          <a:p>
            <a:endParaRPr lang="fr-BE" noProof="0" dirty="0"/>
          </a:p>
        </p:txBody>
      </p:sp>
      <p:sp>
        <p:nvSpPr>
          <p:cNvPr id="4" name="Slide Number Placeholder 3"/>
          <p:cNvSpPr>
            <a:spLocks noGrp="1"/>
          </p:cNvSpPr>
          <p:nvPr>
            <p:ph type="sldNum" sz="quarter" idx="10"/>
          </p:nvPr>
        </p:nvSpPr>
        <p:spPr/>
        <p:txBody>
          <a:bodyPr/>
          <a:lstStyle/>
          <a:p>
            <a:fld id="{D2304753-555F-844E-94E6-C0459ACEDBCC}" type="slidenum">
              <a:rPr lang="en-US" smtClean="0"/>
              <a:t>12</a:t>
            </a:fld>
            <a:endParaRPr lang="en-US" dirty="0"/>
          </a:p>
        </p:txBody>
      </p:sp>
    </p:spTree>
    <p:extLst>
      <p:ext uri="{BB962C8B-B14F-4D97-AF65-F5344CB8AC3E}">
        <p14:creationId xmlns:p14="http://schemas.microsoft.com/office/powerpoint/2010/main" val="165918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noProof="0" dirty="0"/>
              <a:t>D’abord les études qui examinent les modifications apportées au lieu de travail dans sa globalité : p.ex. …</a:t>
            </a:r>
          </a:p>
          <a:p>
            <a:r>
              <a:rPr lang="fr-BE" baseline="0" noProof="0" dirty="0"/>
              <a:t>Avons-nous passé moins de temps assis en disposant de ces outils ?</a:t>
            </a:r>
          </a:p>
          <a:p>
            <a:r>
              <a:rPr lang="fr-BE" baseline="0" noProof="0" dirty="0"/>
              <a:t>La dernière enquête semblait déjà prometteuse, quasiment 2h. de moins en position assise.</a:t>
            </a:r>
          </a:p>
          <a:p>
            <a:r>
              <a:rPr lang="fr-BE" baseline="0" noProof="0" dirty="0"/>
              <a:t>Mais ce chiffre s’est avéré beaucoup moins élevé lors d’une enquête ultérieure ….</a:t>
            </a:r>
          </a:p>
        </p:txBody>
      </p:sp>
      <p:sp>
        <p:nvSpPr>
          <p:cNvPr id="4" name="Slide Number Placeholder 3"/>
          <p:cNvSpPr>
            <a:spLocks noGrp="1"/>
          </p:cNvSpPr>
          <p:nvPr>
            <p:ph type="sldNum" sz="quarter" idx="10"/>
          </p:nvPr>
        </p:nvSpPr>
        <p:spPr/>
        <p:txBody>
          <a:bodyPr/>
          <a:lstStyle/>
          <a:p>
            <a:fld id="{B0A971E8-7C9D-1C44-8644-3B3460A413D5}" type="slidenum">
              <a:rPr lang="en-US" smtClean="0"/>
              <a:t>13</a:t>
            </a:fld>
            <a:endParaRPr lang="en-US" dirty="0"/>
          </a:p>
        </p:txBody>
      </p:sp>
    </p:spTree>
    <p:extLst>
      <p:ext uri="{BB962C8B-B14F-4D97-AF65-F5344CB8AC3E}">
        <p14:creationId xmlns:p14="http://schemas.microsoft.com/office/powerpoint/2010/main" val="3158827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noProof="0" dirty="0"/>
              <a:t>Ensuite, différentes études se penchaient uniquement sur l’impact d’une table assis-debout, 6 études au total.</a:t>
            </a:r>
          </a:p>
          <a:p>
            <a:r>
              <a:rPr lang="fr-BE" baseline="0" noProof="0" dirty="0"/>
              <a:t>Les résultats compilés révélaient à nouveau qu’au début, la position assise diminuait fortement, mais que cet effet ne perdurait pas.</a:t>
            </a:r>
          </a:p>
        </p:txBody>
      </p:sp>
      <p:sp>
        <p:nvSpPr>
          <p:cNvPr id="4" name="Slide Number Placeholder 3"/>
          <p:cNvSpPr>
            <a:spLocks noGrp="1"/>
          </p:cNvSpPr>
          <p:nvPr>
            <p:ph type="sldNum" sz="quarter" idx="10"/>
          </p:nvPr>
        </p:nvSpPr>
        <p:spPr/>
        <p:txBody>
          <a:bodyPr/>
          <a:lstStyle/>
          <a:p>
            <a:fld id="{B0A971E8-7C9D-1C44-8644-3B3460A413D5}" type="slidenum">
              <a:rPr lang="en-US" smtClean="0"/>
              <a:t>14</a:t>
            </a:fld>
            <a:endParaRPr lang="en-US" dirty="0"/>
          </a:p>
        </p:txBody>
      </p:sp>
    </p:spTree>
    <p:extLst>
      <p:ext uri="{BB962C8B-B14F-4D97-AF65-F5344CB8AC3E}">
        <p14:creationId xmlns:p14="http://schemas.microsoft.com/office/powerpoint/2010/main" val="3158827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noProof="0" dirty="0"/>
              <a:t>Ensuite, différentes études se penchaient uniquement sur l’impact d’une table assis-debout.</a:t>
            </a:r>
            <a:endParaRPr lang="en-US" baseline="0" dirty="0"/>
          </a:p>
        </p:txBody>
      </p:sp>
      <p:sp>
        <p:nvSpPr>
          <p:cNvPr id="4" name="Slide Number Placeholder 3"/>
          <p:cNvSpPr>
            <a:spLocks noGrp="1"/>
          </p:cNvSpPr>
          <p:nvPr>
            <p:ph type="sldNum" sz="quarter" idx="10"/>
          </p:nvPr>
        </p:nvSpPr>
        <p:spPr/>
        <p:txBody>
          <a:bodyPr/>
          <a:lstStyle/>
          <a:p>
            <a:fld id="{B0A971E8-7C9D-1C44-8644-3B3460A413D5}" type="slidenum">
              <a:rPr lang="en-US" smtClean="0"/>
              <a:t>15</a:t>
            </a:fld>
            <a:endParaRPr lang="en-US" dirty="0"/>
          </a:p>
        </p:txBody>
      </p:sp>
    </p:spTree>
    <p:extLst>
      <p:ext uri="{BB962C8B-B14F-4D97-AF65-F5344CB8AC3E}">
        <p14:creationId xmlns:p14="http://schemas.microsoft.com/office/powerpoint/2010/main" val="315882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noProof="0" dirty="0"/>
              <a:t>Concernant les critères d’évaluation secondaires, les effets sont déplorables.</a:t>
            </a:r>
          </a:p>
          <a:p>
            <a:r>
              <a:rPr lang="fr-BE" baseline="0" noProof="0" dirty="0"/>
              <a:t>Il ressort des études incluses qu’aucun effet n’était observé quant à une diminution des troubles musculo-squelettiques. Pourtant, dans certaines entreprises, des tables assis-debout ne sont accordées qu’aux personnes souffrant de maux de dos ; ces tables ne sont donc placées que sur avis du MT. Dans une seule étude, nous avons lu que l’utilisation de tables debout entraînait justement un nombre plus important de maux de dos. Donc attention : nous devons certainement éviter l’utilisation de tables debout de manière statique sur une longue durée ! OK pour se tenir debout, mais certainement pas longtemps et plutôt insister sur le fait qu’il faut bouger et alterner les positions.</a:t>
            </a:r>
          </a:p>
          <a:p>
            <a:r>
              <a:rPr lang="fr-BE" baseline="0" noProof="0" dirty="0"/>
              <a:t>Pas d’effet non plus sur le plan de la productivité : les études ont analysé la vitesse de frappe, la rigueur, le multi-tâches, etc.</a:t>
            </a:r>
          </a:p>
          <a:p>
            <a:r>
              <a:rPr lang="fr-BE" baseline="0" noProof="0" dirty="0"/>
              <a:t>Pas d’effet en matière d’absentéisme pour cause de maladie.</a:t>
            </a:r>
          </a:p>
          <a:p>
            <a:r>
              <a:rPr lang="fr-BE" baseline="0" noProof="0" dirty="0"/>
              <a:t>Et au niveau des dépenses énergétiques, aucune étude qualitative n’a pu être prise en compte. Et ce, en contradiction avec l’attention que les médias y portent : selon eux, vous allez consommer plus d’énergie à des tables assis-debout et même maigrir !</a:t>
            </a:r>
          </a:p>
        </p:txBody>
      </p:sp>
      <p:sp>
        <p:nvSpPr>
          <p:cNvPr id="4" name="Slide Number Placeholder 3"/>
          <p:cNvSpPr>
            <a:spLocks noGrp="1"/>
          </p:cNvSpPr>
          <p:nvPr>
            <p:ph type="sldNum" sz="quarter" idx="10"/>
          </p:nvPr>
        </p:nvSpPr>
        <p:spPr/>
        <p:txBody>
          <a:bodyPr/>
          <a:lstStyle/>
          <a:p>
            <a:fld id="{B0A971E8-7C9D-1C44-8644-3B3460A413D5}" type="slidenum">
              <a:rPr lang="en-US" smtClean="0"/>
              <a:t>16</a:t>
            </a:fld>
            <a:endParaRPr lang="en-US" dirty="0"/>
          </a:p>
        </p:txBody>
      </p:sp>
    </p:spTree>
    <p:extLst>
      <p:ext uri="{BB962C8B-B14F-4D97-AF65-F5344CB8AC3E}">
        <p14:creationId xmlns:p14="http://schemas.microsoft.com/office/powerpoint/2010/main" val="3158827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0A971E8-7C9D-1C44-8644-3B3460A413D5}" type="slidenum">
              <a:rPr lang="en-US" smtClean="0"/>
              <a:t>17</a:t>
            </a:fld>
            <a:endParaRPr lang="en-US" dirty="0"/>
          </a:p>
        </p:txBody>
      </p:sp>
    </p:spTree>
    <p:extLst>
      <p:ext uri="{BB962C8B-B14F-4D97-AF65-F5344CB8AC3E}">
        <p14:creationId xmlns:p14="http://schemas.microsoft.com/office/powerpoint/2010/main" val="3158827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Cela ne coûte rien d’essayer,</a:t>
            </a:r>
            <a:r>
              <a:rPr lang="fr-BE" baseline="0" noProof="0" dirty="0"/>
              <a:t> mais sachez que vous n’obtiendrez pas de changement de comportement immédiat. Beaucoup de bonne volonté au début, puis l’effet diminue peu à peu. Il faut donc continuer à investir dans un comportement durable.</a:t>
            </a:r>
          </a:p>
          <a:p>
            <a:r>
              <a:rPr lang="fr-BE" baseline="0" noProof="0" dirty="0"/>
              <a:t>Misez sur différents groupes, ne ciblez pas uniquement les tables assis-debout, proposez une certaine diversité, ce sera également mieux accepté par les travailleurs : un choix est possible, on ne DOIT pas.</a:t>
            </a:r>
            <a:endParaRPr lang="fr-BE" noProof="0" dirty="0"/>
          </a:p>
        </p:txBody>
      </p:sp>
      <p:sp>
        <p:nvSpPr>
          <p:cNvPr id="4" name="Slide Number Placeholder 3"/>
          <p:cNvSpPr>
            <a:spLocks noGrp="1"/>
          </p:cNvSpPr>
          <p:nvPr>
            <p:ph type="sldNum" sz="quarter" idx="10"/>
          </p:nvPr>
        </p:nvSpPr>
        <p:spPr/>
        <p:txBody>
          <a:bodyPr/>
          <a:lstStyle/>
          <a:p>
            <a:fld id="{D2304753-555F-844E-94E6-C0459ACEDBCC}" type="slidenum">
              <a:rPr lang="en-US" smtClean="0"/>
              <a:t>18</a:t>
            </a:fld>
            <a:endParaRPr lang="en-US" dirty="0"/>
          </a:p>
        </p:txBody>
      </p:sp>
    </p:spTree>
    <p:extLst>
      <p:ext uri="{BB962C8B-B14F-4D97-AF65-F5344CB8AC3E}">
        <p14:creationId xmlns:p14="http://schemas.microsoft.com/office/powerpoint/2010/main" val="2279435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p:txBody>
      </p:sp>
      <p:sp>
        <p:nvSpPr>
          <p:cNvPr id="4" name="Date Placeholder 3"/>
          <p:cNvSpPr>
            <a:spLocks noGrp="1"/>
          </p:cNvSpPr>
          <p:nvPr>
            <p:ph type="dt" idx="10"/>
          </p:nvPr>
        </p:nvSpPr>
        <p:spPr/>
        <p:txBody>
          <a:bodyPr/>
          <a:lstStyle/>
          <a:p>
            <a:r>
              <a:rPr lang="nl-BE" dirty="0"/>
              <a:t>27-08-2015</a:t>
            </a:r>
            <a:endParaRPr lang="en-US" dirty="0"/>
          </a:p>
        </p:txBody>
      </p:sp>
      <p:sp>
        <p:nvSpPr>
          <p:cNvPr id="5" name="Slide Number Placeholder 4"/>
          <p:cNvSpPr>
            <a:spLocks noGrp="1"/>
          </p:cNvSpPr>
          <p:nvPr>
            <p:ph type="sldNum" sz="quarter" idx="11"/>
          </p:nvPr>
        </p:nvSpPr>
        <p:spPr/>
        <p:txBody>
          <a:bodyPr/>
          <a:lstStyle/>
          <a:p>
            <a:fld id="{D2304753-555F-844E-94E6-C0459ACEDBCC}" type="slidenum">
              <a:rPr lang="en-US" smtClean="0"/>
              <a:t>19</a:t>
            </a:fld>
            <a:endParaRPr lang="en-US" dirty="0"/>
          </a:p>
        </p:txBody>
      </p:sp>
    </p:spTree>
    <p:extLst>
      <p:ext uri="{BB962C8B-B14F-4D97-AF65-F5344CB8AC3E}">
        <p14:creationId xmlns:p14="http://schemas.microsoft.com/office/powerpoint/2010/main" val="524216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Nous sommes confrontés depuis quelques temps à quantité de propos et d’</a:t>
            </a:r>
            <a:r>
              <a:rPr lang="fr-BE" baseline="0" noProof="0" dirty="0"/>
              <a:t>illustrations sur les effets néfastes d’une position assise de longue durée, ce qui constitue en grande partie le comportement sédentaire des gens</a:t>
            </a:r>
            <a:r>
              <a:rPr lang="fr-BE" noProof="0" dirty="0"/>
              <a:t>.</a:t>
            </a:r>
          </a:p>
          <a:p>
            <a:r>
              <a:rPr lang="fr-BE" noProof="0" dirty="0"/>
              <a:t>Sans parler des </a:t>
            </a:r>
            <a:r>
              <a:rPr lang="fr-BE" baseline="0" noProof="0" dirty="0"/>
              <a:t>slogans que nous rencontrons aujourd’hui dans la presse populaire sur les dangers de la position assise : elle est comparée au tabagisme, elle est une cause de maladies. Pire encore, nous en mourons et notre chaise est la responsable.</a:t>
            </a:r>
          </a:p>
        </p:txBody>
      </p:sp>
      <p:sp>
        <p:nvSpPr>
          <p:cNvPr id="4" name="Slide Number Placeholder 3"/>
          <p:cNvSpPr>
            <a:spLocks noGrp="1"/>
          </p:cNvSpPr>
          <p:nvPr>
            <p:ph type="sldNum" sz="quarter" idx="10"/>
          </p:nvPr>
        </p:nvSpPr>
        <p:spPr/>
        <p:txBody>
          <a:bodyPr/>
          <a:lstStyle/>
          <a:p>
            <a:fld id="{D2304753-555F-844E-94E6-C0459ACEDBCC}" type="slidenum">
              <a:rPr lang="en-US" smtClean="0"/>
              <a:t>2</a:t>
            </a:fld>
            <a:endParaRPr lang="en-US" dirty="0"/>
          </a:p>
        </p:txBody>
      </p:sp>
    </p:spTree>
    <p:extLst>
      <p:ext uri="{BB962C8B-B14F-4D97-AF65-F5344CB8AC3E}">
        <p14:creationId xmlns:p14="http://schemas.microsoft.com/office/powerpoint/2010/main" val="144836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261" rtl="0" eaLnBrk="1" fontAlgn="auto" latinLnBrk="0" hangingPunct="1">
              <a:lnSpc>
                <a:spcPct val="100000"/>
              </a:lnSpc>
              <a:spcBef>
                <a:spcPts val="0"/>
              </a:spcBef>
              <a:spcAft>
                <a:spcPts val="0"/>
              </a:spcAft>
              <a:buClrTx/>
              <a:buSzTx/>
              <a:buFontTx/>
              <a:buNone/>
              <a:tabLst/>
              <a:defRPr/>
            </a:pPr>
            <a:r>
              <a:rPr lang="fr-BE" noProof="0" dirty="0"/>
              <a:t>Le sédentarisme ou le comportement qui y est associé, à savoir un comportement sédentaire, se définit comme un ensemble d’activités à faible consommation d’énergie</a:t>
            </a:r>
            <a:r>
              <a:rPr lang="fr-BE" baseline="0" noProof="0" dirty="0"/>
              <a:t>. Il s’agit des positions assise et couchée (en dehors du sommeil) dans lesquelles nous avons une respiration normale. Supporter intensément Pieter Timmers à la finale du 100 m nage libre, par exemple, ou jouer à la Wii en position assise, représente éventuellement déjà un plus gros effort. De manière plus objective, l’effort s’exprime en valeurs MET. MET signifie « metabool equivalent », la consommation énergétique en cas de respiration au repos étant de 1 MET.</a:t>
            </a:r>
            <a:endParaRPr lang="fr-BE" noProof="0" dirty="0"/>
          </a:p>
          <a:p>
            <a:r>
              <a:rPr lang="fr-BE" baseline="0" noProof="0" dirty="0"/>
              <a:t>Un comportement sédentaire équivaut à une valeur MET de 1 à 1,5 : rester calmement assis avec de petites activités comme lire, écrire, taper à l’ordinateur.</a:t>
            </a:r>
            <a:endParaRPr lang="fr-BE" noProof="0" dirty="0"/>
          </a:p>
          <a:p>
            <a:pPr marL="0" marR="0" indent="0" algn="l" defTabSz="1219261" rtl="0" eaLnBrk="1" fontAlgn="auto" latinLnBrk="0" hangingPunct="1">
              <a:lnSpc>
                <a:spcPct val="100000"/>
              </a:lnSpc>
              <a:spcBef>
                <a:spcPts val="0"/>
              </a:spcBef>
              <a:spcAft>
                <a:spcPts val="0"/>
              </a:spcAft>
              <a:buClrTx/>
              <a:buSzTx/>
              <a:buFontTx/>
              <a:buNone/>
              <a:tabLst/>
              <a:defRPr/>
            </a:pPr>
            <a:endParaRPr lang="fr-BE" noProof="0" dirty="0"/>
          </a:p>
          <a:p>
            <a:pPr marL="0" marR="0" indent="0" algn="l" defTabSz="1219261" rtl="0" eaLnBrk="1" fontAlgn="auto" latinLnBrk="0" hangingPunct="1">
              <a:lnSpc>
                <a:spcPct val="100000"/>
              </a:lnSpc>
              <a:spcBef>
                <a:spcPts val="0"/>
              </a:spcBef>
              <a:spcAft>
                <a:spcPts val="0"/>
              </a:spcAft>
              <a:buClrTx/>
              <a:buSzTx/>
              <a:buFontTx/>
              <a:buNone/>
              <a:tabLst/>
              <a:defRPr/>
            </a:pPr>
            <a:r>
              <a:rPr lang="fr-BE" noProof="0" dirty="0"/>
              <a:t>Ce n’est donc pas la même chose que l’inactivité physique</a:t>
            </a:r>
            <a:r>
              <a:rPr lang="fr-BE" baseline="0" noProof="0" dirty="0"/>
              <a:t>. Rester inactif signifie ne pas bouger suffisamment ou ne pas atteindre la norme de mouvement fixée par l’OMS. C’est réaliser quotidiennement au moins 30 min. d’efforts modérés. Votre respiration et votre pouls vont s’accélérer à cette occasion. Exemples : … et cela provoque une consommation d’énergie de 3 à 6 MET.</a:t>
            </a:r>
          </a:p>
          <a:p>
            <a:pPr marL="0" marR="0" indent="0" algn="l" defTabSz="1219261" rtl="0" eaLnBrk="1" fontAlgn="auto" latinLnBrk="0" hangingPunct="1">
              <a:lnSpc>
                <a:spcPct val="100000"/>
              </a:lnSpc>
              <a:spcBef>
                <a:spcPts val="0"/>
              </a:spcBef>
              <a:spcAft>
                <a:spcPts val="0"/>
              </a:spcAft>
              <a:buClrTx/>
              <a:buSzTx/>
              <a:buFontTx/>
              <a:buNone/>
              <a:tabLst/>
              <a:defRPr/>
            </a:pPr>
            <a:r>
              <a:rPr lang="fr-BE" baseline="0" noProof="0" dirty="0"/>
              <a:t>Toutefois, dans la population qui affiche un comportement sédentaire, nous observons très souvent aussi une inactivité physique. Et nous amplifions ainsi la problématique.</a:t>
            </a:r>
            <a:endParaRPr lang="fr-BE" noProof="0" dirty="0"/>
          </a:p>
        </p:txBody>
      </p:sp>
      <p:sp>
        <p:nvSpPr>
          <p:cNvPr id="4" name="Date Placeholder 3"/>
          <p:cNvSpPr>
            <a:spLocks noGrp="1"/>
          </p:cNvSpPr>
          <p:nvPr>
            <p:ph type="dt" idx="10"/>
          </p:nvPr>
        </p:nvSpPr>
        <p:spPr/>
        <p:txBody>
          <a:bodyPr/>
          <a:lstStyle/>
          <a:p>
            <a:r>
              <a:rPr lang="nl-BE" dirty="0"/>
              <a:t>27-08-2015</a:t>
            </a:r>
            <a:endParaRPr lang="en-US" dirty="0"/>
          </a:p>
        </p:txBody>
      </p:sp>
      <p:sp>
        <p:nvSpPr>
          <p:cNvPr id="5" name="Slide Number Placeholder 4"/>
          <p:cNvSpPr>
            <a:spLocks noGrp="1"/>
          </p:cNvSpPr>
          <p:nvPr>
            <p:ph type="sldNum" sz="quarter" idx="11"/>
          </p:nvPr>
        </p:nvSpPr>
        <p:spPr/>
        <p:txBody>
          <a:bodyPr/>
          <a:lstStyle/>
          <a:p>
            <a:fld id="{D2304753-555F-844E-94E6-C0459ACEDBCC}" type="slidenum">
              <a:rPr lang="en-US" smtClean="0"/>
              <a:t>3</a:t>
            </a:fld>
            <a:endParaRPr lang="en-US" dirty="0"/>
          </a:p>
        </p:txBody>
      </p:sp>
    </p:spTree>
    <p:extLst>
      <p:ext uri="{BB962C8B-B14F-4D97-AF65-F5344CB8AC3E}">
        <p14:creationId xmlns:p14="http://schemas.microsoft.com/office/powerpoint/2010/main" val="93583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La presse en parle énormément depuis quelques années parce que de très nombreux problèmes sont signalés </a:t>
            </a:r>
            <a:r>
              <a:rPr lang="fr-BE" baseline="0" noProof="0" dirty="0"/>
              <a:t>dans le cas de personnes qui sont trop souvent assises ou restent assises </a:t>
            </a:r>
          </a:p>
          <a:p>
            <a:r>
              <a:rPr lang="fr-BE" baseline="0" noProof="0" dirty="0"/>
              <a:t>trop longtemps d’affilée …</a:t>
            </a:r>
          </a:p>
          <a:p>
            <a:r>
              <a:rPr lang="fr-BE" baseline="0" noProof="0" dirty="0"/>
              <a:t>Des recherches scientifiques révèlent que ce ne sont pas que des slogans.</a:t>
            </a:r>
          </a:p>
        </p:txBody>
      </p:sp>
      <p:sp>
        <p:nvSpPr>
          <p:cNvPr id="4" name="Date Placeholder 3"/>
          <p:cNvSpPr>
            <a:spLocks noGrp="1"/>
          </p:cNvSpPr>
          <p:nvPr>
            <p:ph type="dt" idx="10"/>
          </p:nvPr>
        </p:nvSpPr>
        <p:spPr/>
        <p:txBody>
          <a:bodyPr/>
          <a:lstStyle/>
          <a:p>
            <a:r>
              <a:rPr lang="nl-BE" dirty="0"/>
              <a:t>27-08-2015</a:t>
            </a:r>
            <a:endParaRPr lang="en-US" dirty="0"/>
          </a:p>
        </p:txBody>
      </p:sp>
      <p:sp>
        <p:nvSpPr>
          <p:cNvPr id="5" name="Slide Number Placeholder 4"/>
          <p:cNvSpPr>
            <a:spLocks noGrp="1"/>
          </p:cNvSpPr>
          <p:nvPr>
            <p:ph type="sldNum" sz="quarter" idx="11"/>
          </p:nvPr>
        </p:nvSpPr>
        <p:spPr/>
        <p:txBody>
          <a:bodyPr/>
          <a:lstStyle/>
          <a:p>
            <a:fld id="{D2304753-555F-844E-94E6-C0459ACEDBCC}" type="slidenum">
              <a:rPr lang="en-US" smtClean="0"/>
              <a:t>4</a:t>
            </a:fld>
            <a:endParaRPr lang="en-US" dirty="0"/>
          </a:p>
        </p:txBody>
      </p:sp>
    </p:spTree>
    <p:extLst>
      <p:ext uri="{BB962C8B-B14F-4D97-AF65-F5344CB8AC3E}">
        <p14:creationId xmlns:p14="http://schemas.microsoft.com/office/powerpoint/2010/main" val="935834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Au début de cette année,</a:t>
            </a:r>
            <a:r>
              <a:rPr lang="fr-BE" baseline="0" noProof="0" dirty="0"/>
              <a:t> Biswas publiait avec des collègues un </a:t>
            </a:r>
            <a:r>
              <a:rPr lang="fr-BE" noProof="0" dirty="0"/>
              <a:t>rapport concernant 13 enquêtes menées sur le lien entre la position assise de longue durée et la mortalité</a:t>
            </a:r>
            <a:r>
              <a:rPr lang="fr-BE" baseline="0" noProof="0" dirty="0"/>
              <a:t> ou toutes sortes d’affections. Dans quasiment toutes les enquêtes, un </a:t>
            </a:r>
            <a:r>
              <a:rPr lang="fr-BE" i="1" baseline="0" noProof="0" dirty="0"/>
              <a:t>Hazard Ratio</a:t>
            </a:r>
            <a:r>
              <a:rPr lang="fr-BE" baseline="0" noProof="0" dirty="0"/>
              <a:t> significatif apparaissait effectivement entre la position assise et la mortalité. </a:t>
            </a:r>
          </a:p>
          <a:p>
            <a:r>
              <a:rPr lang="fr-BE" baseline="0" noProof="0" dirty="0"/>
              <a:t>C’est certainement le cas concernant les diabètes et, dans une moindre mesure, concernant l’incidence MCV.</a:t>
            </a:r>
            <a:endParaRPr lang="fr-BE" noProof="0" dirty="0"/>
          </a:p>
        </p:txBody>
      </p:sp>
      <p:sp>
        <p:nvSpPr>
          <p:cNvPr id="4" name="Slide Number Placeholder 3"/>
          <p:cNvSpPr>
            <a:spLocks noGrp="1"/>
          </p:cNvSpPr>
          <p:nvPr>
            <p:ph type="sldNum" sz="quarter" idx="10"/>
          </p:nvPr>
        </p:nvSpPr>
        <p:spPr/>
        <p:txBody>
          <a:bodyPr/>
          <a:lstStyle/>
          <a:p>
            <a:fld id="{B0A971E8-7C9D-1C44-8644-3B3460A413D5}" type="slidenum">
              <a:rPr lang="en-US" smtClean="0"/>
              <a:t>5</a:t>
            </a:fld>
            <a:endParaRPr lang="en-US" dirty="0"/>
          </a:p>
        </p:txBody>
      </p:sp>
    </p:spTree>
    <p:extLst>
      <p:ext uri="{BB962C8B-B14F-4D97-AF65-F5344CB8AC3E}">
        <p14:creationId xmlns:p14="http://schemas.microsoft.com/office/powerpoint/2010/main" val="291376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Mais aussi concernant la mortalité MCV et certaines formes d’incidence de cancer ou de mortalité liée au cancer.</a:t>
            </a:r>
          </a:p>
          <a:p>
            <a:endParaRPr lang="fr-BE" noProof="0" dirty="0"/>
          </a:p>
          <a:p>
            <a:r>
              <a:rPr lang="fr-BE" noProof="0" dirty="0"/>
              <a:t>En réalité, cette enquête n’est pas complète</a:t>
            </a:r>
            <a:r>
              <a:rPr lang="fr-BE" baseline="0" noProof="0" dirty="0"/>
              <a:t> car des articles complémentaires sont encore parus cette année. Il s’agit bien d’un sujet brûlant, il est pertinent de s’attaquer aux pratiques concernées.</a:t>
            </a:r>
          </a:p>
        </p:txBody>
      </p:sp>
      <p:sp>
        <p:nvSpPr>
          <p:cNvPr id="4" name="Slide Number Placeholder 3"/>
          <p:cNvSpPr>
            <a:spLocks noGrp="1"/>
          </p:cNvSpPr>
          <p:nvPr>
            <p:ph type="sldNum" sz="quarter" idx="10"/>
          </p:nvPr>
        </p:nvSpPr>
        <p:spPr/>
        <p:txBody>
          <a:bodyPr/>
          <a:lstStyle/>
          <a:p>
            <a:fld id="{B0A971E8-7C9D-1C44-8644-3B3460A413D5}" type="slidenum">
              <a:rPr lang="en-US" smtClean="0"/>
              <a:t>6</a:t>
            </a:fld>
            <a:endParaRPr lang="en-US" dirty="0"/>
          </a:p>
        </p:txBody>
      </p:sp>
    </p:spTree>
    <p:extLst>
      <p:ext uri="{BB962C8B-B14F-4D97-AF65-F5344CB8AC3E}">
        <p14:creationId xmlns:p14="http://schemas.microsoft.com/office/powerpoint/2010/main" val="1360729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Est-ce une</a:t>
            </a:r>
            <a:r>
              <a:rPr lang="fr-BE" baseline="0" noProof="0" dirty="0"/>
              <a:t> nouveauté </a:t>
            </a:r>
            <a:r>
              <a:rPr lang="fr-BE" noProof="0" dirty="0"/>
              <a:t>?</a:t>
            </a:r>
          </a:p>
          <a:p>
            <a:endParaRPr lang="fr-BE" noProof="0" dirty="0"/>
          </a:p>
          <a:p>
            <a:r>
              <a:rPr lang="fr-BE" noProof="0" dirty="0"/>
              <a:t>La toute première étude a été menée à Londres</a:t>
            </a:r>
            <a:r>
              <a:rPr lang="fr-BE" baseline="0" noProof="0" dirty="0"/>
              <a:t> </a:t>
            </a:r>
            <a:r>
              <a:rPr lang="fr-BE" noProof="0" dirty="0"/>
              <a:t>dans les années </a:t>
            </a:r>
            <a:r>
              <a:rPr lang="fr-BE" baseline="0" noProof="0" dirty="0"/>
              <a:t>1950, sur </a:t>
            </a:r>
            <a:r>
              <a:rPr lang="fr-BE" noProof="0" dirty="0"/>
              <a:t>31.000 chauffeurs de bus. Morris y faisait une comparaison entre les chauffeurs assis et les poinçonneurs qui circulaient</a:t>
            </a:r>
            <a:r>
              <a:rPr lang="fr-BE" baseline="0" noProof="0" dirty="0"/>
              <a:t> dans le bus : l’incidence au niveau des affections cardiovasculaires était plus importante dans le cas de la profession assise. Vous le voyez sur le graphique correspondant : plus d’affections, mais aussi plus de décès. Naturellement, il est difficile d’y associer les bonnes interventions. Les recommandations qui ont été faites à l’époque se situent plutôt dans l’approche de l’inactivité physique, autrement dit apprendre à être plus actif après le travail, la règle des 30 min.</a:t>
            </a:r>
            <a:endParaRPr lang="fr-BE" noProof="0" dirty="0"/>
          </a:p>
        </p:txBody>
      </p:sp>
      <p:sp>
        <p:nvSpPr>
          <p:cNvPr id="4" name="Slide Number Placeholder 3"/>
          <p:cNvSpPr>
            <a:spLocks noGrp="1"/>
          </p:cNvSpPr>
          <p:nvPr>
            <p:ph type="sldNum" sz="quarter" idx="10"/>
          </p:nvPr>
        </p:nvSpPr>
        <p:spPr/>
        <p:txBody>
          <a:bodyPr/>
          <a:lstStyle/>
          <a:p>
            <a:fld id="{B0A971E8-7C9D-1C44-8644-3B3460A413D5}" type="slidenum">
              <a:rPr lang="en-US" smtClean="0"/>
              <a:t>7</a:t>
            </a:fld>
            <a:endParaRPr lang="en-US" dirty="0"/>
          </a:p>
        </p:txBody>
      </p:sp>
    </p:spTree>
    <p:extLst>
      <p:ext uri="{BB962C8B-B14F-4D97-AF65-F5344CB8AC3E}">
        <p14:creationId xmlns:p14="http://schemas.microsoft.com/office/powerpoint/2010/main" val="255578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BE" noProof="0" dirty="0">
                <a:ea typeface="ＭＳ Ｐゴシック" charset="0"/>
                <a:cs typeface="ＭＳ Ｐゴシック" charset="0"/>
              </a:rPr>
              <a:t>Pourquoi</a:t>
            </a:r>
            <a:r>
              <a:rPr lang="fr-BE" baseline="0" noProof="0" dirty="0">
                <a:ea typeface="ＭＳ Ｐゴシック" charset="0"/>
                <a:cs typeface="ＭＳ Ｐゴシック" charset="0"/>
              </a:rPr>
              <a:t> le sujet est-il aussi brûlant aujourd’hui</a:t>
            </a:r>
            <a:r>
              <a:rPr lang="fr-BE" noProof="0" dirty="0">
                <a:ea typeface="ＭＳ Ｐゴシック" charset="0"/>
                <a:cs typeface="ＭＳ Ｐゴシック" charset="0"/>
              </a:rPr>
              <a:t> ? Parce que de plus en plus de gens sont (ou deviennent) sédentaires dans leur travail et, comme mentionné</a:t>
            </a:r>
            <a:r>
              <a:rPr lang="fr-BE" baseline="0" noProof="0" dirty="0">
                <a:ea typeface="ＭＳ Ｐゴシック" charset="0"/>
                <a:cs typeface="ＭＳ Ｐゴシック" charset="0"/>
              </a:rPr>
              <a:t> à l’instant,</a:t>
            </a:r>
            <a:r>
              <a:rPr lang="fr-BE" noProof="0" dirty="0">
                <a:ea typeface="ＭＳ Ｐゴシック" charset="0"/>
                <a:cs typeface="ＭＳ Ｐゴシック" charset="0"/>
              </a:rPr>
              <a:t> les conséquences ont été scientifiquement prouvées</a:t>
            </a:r>
            <a:r>
              <a:rPr lang="fr-BE" baseline="0" noProof="0" dirty="0">
                <a:ea typeface="ＭＳ Ｐゴシック" charset="0"/>
                <a:cs typeface="ＭＳ Ｐゴシック"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fr-BE" noProof="0" dirty="0">
                <a:ea typeface="ＭＳ Ｐゴシック" charset="0"/>
                <a:cs typeface="ＭＳ Ｐゴシック" charset="0"/>
              </a:rPr>
              <a:t>Alors combien de temps</a:t>
            </a:r>
            <a:r>
              <a:rPr lang="fr-BE" baseline="0" noProof="0" dirty="0">
                <a:ea typeface="ＭＳ Ｐゴシック" charset="0"/>
                <a:cs typeface="ＭＳ Ｐゴシック" charset="0"/>
              </a:rPr>
              <a:t> les gens restent-ils assis </a:t>
            </a:r>
            <a:r>
              <a:rPr lang="fr-BE" noProof="0" dirty="0">
                <a:ea typeface="ＭＳ Ｐゴシック" charset="0"/>
                <a:cs typeface="ＭＳ Ｐゴシック"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fr-BE" noProof="0" dirty="0">
                <a:ea typeface="ＭＳ Ｐゴシック" charset="0"/>
                <a:cs typeface="ＭＳ Ｐゴシック" charset="0"/>
              </a:rPr>
              <a:t>Une étude de </a:t>
            </a:r>
            <a:r>
              <a:rPr lang="fr-BE" baseline="0" noProof="0" dirty="0">
                <a:ea typeface="ＭＳ Ｐゴシック" charset="0"/>
                <a:cs typeface="ＭＳ Ｐゴシック" charset="0"/>
              </a:rPr>
              <a:t>Van Dyck précise que le Belge reste assis </a:t>
            </a:r>
            <a:r>
              <a:rPr lang="fr-BE" noProof="0" dirty="0">
                <a:ea typeface="ＭＳ Ｐゴシック" charset="0"/>
                <a:cs typeface="ＭＳ Ｐゴシック" charset="0"/>
              </a:rPr>
              <a:t>421 min. </a:t>
            </a:r>
            <a:r>
              <a:rPr lang="fr-BE" baseline="0" noProof="0" dirty="0">
                <a:ea typeface="ＭＳ Ｐゴシック" charset="0"/>
                <a:cs typeface="ＭＳ Ｐゴシック" charset="0"/>
              </a:rPr>
              <a:t>ou 7,016 heures par jour.</a:t>
            </a:r>
          </a:p>
          <a:p>
            <a:pPr marL="0" marR="0" indent="0" algn="l" defTabSz="457200" rtl="0" eaLnBrk="1" fontAlgn="auto" latinLnBrk="0" hangingPunct="1">
              <a:lnSpc>
                <a:spcPct val="100000"/>
              </a:lnSpc>
              <a:spcBef>
                <a:spcPts val="0"/>
              </a:spcBef>
              <a:spcAft>
                <a:spcPts val="0"/>
              </a:spcAft>
              <a:buClrTx/>
              <a:buSzTx/>
              <a:buFontTx/>
              <a:buNone/>
              <a:tabLst/>
              <a:defRPr/>
            </a:pPr>
            <a:r>
              <a:rPr lang="fr-BE" noProof="0" dirty="0">
                <a:ea typeface="ＭＳ Ｐゴシック" charset="0"/>
                <a:cs typeface="ＭＳ Ｐゴシック" charset="0"/>
              </a:rPr>
              <a:t>Signalons que cela concerne la population</a:t>
            </a:r>
            <a:r>
              <a:rPr lang="fr-BE" baseline="0" noProof="0" dirty="0">
                <a:ea typeface="ＭＳ Ｐゴシック" charset="0"/>
                <a:cs typeface="ＭＳ Ｐゴシック" charset="0"/>
              </a:rPr>
              <a:t> active </a:t>
            </a:r>
            <a:r>
              <a:rPr lang="fr-BE" noProof="0" dirty="0">
                <a:ea typeface="ＭＳ Ｐゴシック" charset="0"/>
                <a:cs typeface="ＭＳ Ｐゴシック" charset="0"/>
              </a:rPr>
              <a:t>totale, pas uniquement les employés de bureau,</a:t>
            </a:r>
            <a:r>
              <a:rPr lang="fr-BE" baseline="0" noProof="0" dirty="0">
                <a:ea typeface="ＭＳ Ｐゴシック" charset="0"/>
                <a:cs typeface="ＭＳ Ｐゴシック" charset="0"/>
              </a:rPr>
              <a:t> et qu’il s’agit d’une moyenne sur </a:t>
            </a:r>
            <a:r>
              <a:rPr lang="fr-BE" noProof="0" dirty="0">
                <a:ea typeface="ＭＳ Ｐゴシック" charset="0"/>
                <a:cs typeface="ＭＳ Ｐゴシック" charset="0"/>
              </a:rPr>
              <a:t>7 jours (incluant donc les week-ends). Les employés</a:t>
            </a:r>
            <a:r>
              <a:rPr lang="fr-BE" baseline="0" noProof="0" dirty="0">
                <a:ea typeface="ＭＳ Ｐゴシック" charset="0"/>
                <a:cs typeface="ＭＳ Ｐゴシック" charset="0"/>
              </a:rPr>
              <a:t> de bureau passent beaucoup plus de temps assis pendant les jours ouvrables que le week-end </a:t>
            </a:r>
            <a:r>
              <a:rPr lang="fr-BE" noProof="0" dirty="0">
                <a:ea typeface="ＭＳ Ｐゴシック" charset="0"/>
                <a:cs typeface="ＭＳ Ｐゴシック" charset="0"/>
              </a:rPr>
              <a:t>ou lors d’un jour de congé</a:t>
            </a:r>
            <a:r>
              <a:rPr lang="fr-BE" baseline="0" noProof="0" dirty="0">
                <a:ea typeface="ＭＳ Ｐゴシック" charset="0"/>
                <a:cs typeface="ＭＳ Ｐゴシック" charset="0"/>
              </a:rPr>
              <a:t>. Le rapport de Vigez, publié cette année, parle d’une durée moyenne de 8,3 h.</a:t>
            </a:r>
          </a:p>
          <a:p>
            <a:pPr marL="0" marR="0" indent="0" algn="l" defTabSz="457200" rtl="0" eaLnBrk="1" fontAlgn="auto" latinLnBrk="0" hangingPunct="1">
              <a:lnSpc>
                <a:spcPct val="100000"/>
              </a:lnSpc>
              <a:spcBef>
                <a:spcPts val="0"/>
              </a:spcBef>
              <a:spcAft>
                <a:spcPts val="0"/>
              </a:spcAft>
              <a:buClrTx/>
              <a:buSzTx/>
              <a:buFontTx/>
              <a:buNone/>
              <a:tabLst/>
              <a:defRPr/>
            </a:pPr>
            <a:endParaRPr lang="fr-BE" noProof="0" dirty="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BE" baseline="0" noProof="0" dirty="0">
                <a:ea typeface="ＭＳ Ｐゴシック" charset="0"/>
                <a:cs typeface="ＭＳ Ｐゴシック" charset="0"/>
              </a:rPr>
              <a:t>Toutefois, une enquête américaine qui limite son analyse aux employés de bureau arrive même à un résultat de </a:t>
            </a:r>
            <a:r>
              <a:rPr lang="fr-BE" noProof="0" dirty="0">
                <a:ea typeface="ＭＳ Ｐゴシック" charset="0"/>
                <a:cs typeface="ＭＳ Ｐゴシック" charset="0"/>
              </a:rPr>
              <a:t>17 heures par jour</a:t>
            </a:r>
            <a:r>
              <a:rPr lang="fr-BE" baseline="0" noProof="0" dirty="0">
                <a:ea typeface="ＭＳ Ｐゴシック" charset="0"/>
                <a:cs typeface="ＭＳ Ｐゴシック" charset="0"/>
              </a:rPr>
              <a:t> ! (Koepp et al., 2013) Ce chiffre – évidemment énorme – résulte d’une étude menée auprès de personnes corpulentes. Ce qui ne permet donc pas de généraliser à la population totale du personnel de bureau.</a:t>
            </a:r>
          </a:p>
          <a:p>
            <a:pPr marL="0" marR="0" indent="0" algn="l" defTabSz="457200" rtl="0" eaLnBrk="1" fontAlgn="auto" latinLnBrk="0" hangingPunct="1">
              <a:lnSpc>
                <a:spcPct val="100000"/>
              </a:lnSpc>
              <a:spcBef>
                <a:spcPts val="0"/>
              </a:spcBef>
              <a:spcAft>
                <a:spcPts val="0"/>
              </a:spcAft>
              <a:buClrTx/>
              <a:buSzTx/>
              <a:buFontTx/>
              <a:buNone/>
              <a:tabLst/>
              <a:defRPr/>
            </a:pPr>
            <a:endParaRPr lang="fr-BE" baseline="0" noProof="0" dirty="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BE" baseline="0" noProof="0" dirty="0">
                <a:ea typeface="ＭＳ Ｐゴシック" charset="0"/>
                <a:cs typeface="ＭＳ Ｐゴシック" charset="0"/>
              </a:rPr>
              <a:t>Mais quand est-ce trop ? À partir de quand est-ce réellement un problème ?</a:t>
            </a:r>
            <a:endParaRPr lang="fr-BE" noProof="0" dirty="0">
              <a:ea typeface="ＭＳ Ｐゴシック" charset="0"/>
              <a:cs typeface="ＭＳ Ｐゴシック" charset="0"/>
            </a:endParaRPr>
          </a:p>
          <a:p>
            <a:endParaRPr lang="fr-BE" noProof="0" dirty="0"/>
          </a:p>
          <a:p>
            <a:endParaRPr lang="fr-BE" noProof="0" dirty="0"/>
          </a:p>
        </p:txBody>
      </p:sp>
      <p:sp>
        <p:nvSpPr>
          <p:cNvPr id="4" name="Date Placeholder 3"/>
          <p:cNvSpPr>
            <a:spLocks noGrp="1"/>
          </p:cNvSpPr>
          <p:nvPr>
            <p:ph type="dt" idx="10"/>
          </p:nvPr>
        </p:nvSpPr>
        <p:spPr/>
        <p:txBody>
          <a:bodyPr/>
          <a:lstStyle/>
          <a:p>
            <a:r>
              <a:rPr lang="nl-BE" dirty="0"/>
              <a:t>27-08-2015</a:t>
            </a:r>
            <a:endParaRPr lang="en-US" dirty="0"/>
          </a:p>
        </p:txBody>
      </p:sp>
      <p:sp>
        <p:nvSpPr>
          <p:cNvPr id="5" name="Slide Number Placeholder 4"/>
          <p:cNvSpPr>
            <a:spLocks noGrp="1"/>
          </p:cNvSpPr>
          <p:nvPr>
            <p:ph type="sldNum" sz="quarter" idx="11"/>
          </p:nvPr>
        </p:nvSpPr>
        <p:spPr/>
        <p:txBody>
          <a:bodyPr/>
          <a:lstStyle/>
          <a:p>
            <a:fld id="{D2304753-555F-844E-94E6-C0459ACEDBCC}" type="slidenum">
              <a:rPr lang="en-US" smtClean="0"/>
              <a:t>8</a:t>
            </a:fld>
            <a:endParaRPr lang="en-US" dirty="0"/>
          </a:p>
        </p:txBody>
      </p:sp>
    </p:spTree>
    <p:extLst>
      <p:ext uri="{BB962C8B-B14F-4D97-AF65-F5344CB8AC3E}">
        <p14:creationId xmlns:p14="http://schemas.microsoft.com/office/powerpoint/2010/main" val="89677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Par heure passée en position assise, vous avez une augmentation de </a:t>
            </a:r>
            <a:r>
              <a:rPr lang="fr-BE" baseline="0" noProof="0" dirty="0"/>
              <a:t>2% des décès prématurés. À partir de 8h en position assise, cette augmentation est de 5%. Si vous êtes assis 10h sur une base journalière, p.ex., vous arrivez à un total de 29%. Attention : il s’agit de décès prématurés, cela ne signifie pas que si vous êtes assis 10h, vous avec 29% de probabilité de mourir …</a:t>
            </a:r>
          </a:p>
          <a:p>
            <a:endParaRPr lang="fr-BE" noProof="0" dirty="0"/>
          </a:p>
          <a:p>
            <a:r>
              <a:rPr lang="fr-BE" noProof="0" dirty="0"/>
              <a:t>Mais alors quelle probabilité ? J’y ai associé le taux</a:t>
            </a:r>
            <a:r>
              <a:rPr lang="fr-BE" baseline="0" noProof="0" dirty="0"/>
              <a:t> </a:t>
            </a:r>
            <a:r>
              <a:rPr lang="fr-BE" noProof="0" dirty="0"/>
              <a:t>moyen de mortalité </a:t>
            </a:r>
            <a:r>
              <a:rPr lang="fr-BE" baseline="0" noProof="0" dirty="0"/>
              <a:t>et pour quelqu’un de ma tranche d’âge et de mon sexe, ce taux est de 0,14%, </a:t>
            </a:r>
            <a:endParaRPr lang="fr-BE" noProof="0" dirty="0"/>
          </a:p>
          <a:p>
            <a:r>
              <a:rPr lang="fr-BE" noProof="0" dirty="0"/>
              <a:t>(Quel est le risque général de mortalité par âge </a:t>
            </a:r>
            <a:r>
              <a:rPr lang="fr-BE" baseline="0" noProof="0" dirty="0"/>
              <a:t>? Nous l’exprimons ici en calculant pour différents groupes d’âge </a:t>
            </a:r>
            <a:r>
              <a:rPr lang="fr-BE" b="1" baseline="0" noProof="0" dirty="0"/>
              <a:t>combien de personnes </a:t>
            </a:r>
            <a:r>
              <a:rPr lang="fr-BE" b="0" baseline="0" noProof="0" dirty="0"/>
              <a:t>meurent </a:t>
            </a:r>
            <a:r>
              <a:rPr lang="fr-BE" b="1" baseline="0" noProof="0" dirty="0"/>
              <a:t>sur </a:t>
            </a:r>
            <a:r>
              <a:rPr lang="fr-BE" b="1" noProof="0" dirty="0"/>
              <a:t>100.000 personnes</a:t>
            </a:r>
            <a:r>
              <a:rPr lang="fr-BE" noProof="0" dirty="0"/>
              <a:t> du groupe)</a:t>
            </a:r>
            <a:endParaRPr lang="fr-BE" baseline="0" noProof="0" dirty="0"/>
          </a:p>
          <a:p>
            <a:r>
              <a:rPr lang="fr-BE" baseline="0" noProof="0" dirty="0"/>
              <a:t>Avec une augmentation de quasiment 30%, cela me donne 0,14% + 0,04% = 0,18%.</a:t>
            </a:r>
          </a:p>
          <a:p>
            <a:r>
              <a:rPr lang="fr-BE" baseline="0" noProof="0" dirty="0"/>
              <a:t>Il y a donc bien une relation. Il ne faut pas l’exagérer, mais à l’échelle de la population, elle est néanmoins importante.</a:t>
            </a:r>
          </a:p>
          <a:p>
            <a:endParaRPr lang="fr-BE" baseline="0" noProof="0" dirty="0"/>
          </a:p>
          <a:p>
            <a:endParaRPr lang="fr-BE" baseline="0" noProof="0" dirty="0"/>
          </a:p>
          <a:p>
            <a:endParaRPr lang="fr-BE" baseline="0" noProof="0" dirty="0"/>
          </a:p>
        </p:txBody>
      </p:sp>
      <p:sp>
        <p:nvSpPr>
          <p:cNvPr id="4" name="Slide Number Placeholder 3"/>
          <p:cNvSpPr>
            <a:spLocks noGrp="1"/>
          </p:cNvSpPr>
          <p:nvPr>
            <p:ph type="sldNum" sz="quarter" idx="10"/>
          </p:nvPr>
        </p:nvSpPr>
        <p:spPr/>
        <p:txBody>
          <a:bodyPr/>
          <a:lstStyle/>
          <a:p>
            <a:fld id="{B0A971E8-7C9D-1C44-8644-3B3460A413D5}" type="slidenum">
              <a:rPr lang="en-US" smtClean="0"/>
              <a:t>9</a:t>
            </a:fld>
            <a:endParaRPr lang="en-US" dirty="0"/>
          </a:p>
        </p:txBody>
      </p:sp>
    </p:spTree>
    <p:extLst>
      <p:ext uri="{BB962C8B-B14F-4D97-AF65-F5344CB8AC3E}">
        <p14:creationId xmlns:p14="http://schemas.microsoft.com/office/powerpoint/2010/main" val="315882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0" name="Rechthoek 9"/>
          <p:cNvSpPr/>
          <p:nvPr/>
        </p:nvSpPr>
        <p:spPr>
          <a:xfrm>
            <a:off x="0" y="0"/>
            <a:ext cx="24387175"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4800" rIns="244800" rtlCol="0" anchor="ctr">
            <a:noAutofit/>
          </a:bodyPr>
          <a:lstStyle/>
          <a:p>
            <a:pPr algn="ctr"/>
            <a:endParaRPr lang="nl-NL" sz="4000" dirty="0">
              <a:solidFill>
                <a:schemeClr val="bg1"/>
              </a:solidFill>
            </a:endParaRPr>
          </a:p>
        </p:txBody>
      </p:sp>
      <p:cxnSp>
        <p:nvCxnSpPr>
          <p:cNvPr id="7" name="Straight Connector 35"/>
          <p:cNvCxnSpPr/>
          <p:nvPr/>
        </p:nvCxnSpPr>
        <p:spPr>
          <a:xfrm>
            <a:off x="5633244" y="7204915"/>
            <a:ext cx="13193714"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6" name="Titel 15"/>
          <p:cNvSpPr>
            <a:spLocks noGrp="1"/>
          </p:cNvSpPr>
          <p:nvPr>
            <p:ph type="title"/>
          </p:nvPr>
        </p:nvSpPr>
        <p:spPr>
          <a:xfrm>
            <a:off x="1523978" y="7772400"/>
            <a:ext cx="21589688" cy="1108800"/>
          </a:xfrm>
        </p:spPr>
        <p:txBody>
          <a:bodyPr vert="horz">
            <a:noAutofit/>
          </a:bodyPr>
          <a:lstStyle>
            <a:lvl1pPr algn="ctr">
              <a:defRPr/>
            </a:lvl1pPr>
          </a:lstStyle>
          <a:p>
            <a:r>
              <a:rPr lang="nl-BE"/>
              <a:t>Click to edit Master title style</a:t>
            </a:r>
            <a:endParaRPr lang="nl-NL" dirty="0"/>
          </a:p>
        </p:txBody>
      </p:sp>
      <p:sp>
        <p:nvSpPr>
          <p:cNvPr id="19" name="Tijdelijke aanduiding voor tekst 18"/>
          <p:cNvSpPr>
            <a:spLocks noGrp="1"/>
          </p:cNvSpPr>
          <p:nvPr>
            <p:ph type="body" sz="quarter" idx="12" hasCustomPrompt="1"/>
          </p:nvPr>
        </p:nvSpPr>
        <p:spPr>
          <a:xfrm>
            <a:off x="1523978" y="9220200"/>
            <a:ext cx="21589688" cy="1143000"/>
          </a:xfrm>
        </p:spPr>
        <p:txBody>
          <a:bodyPr>
            <a:noAutofit/>
          </a:bodyPr>
          <a:lstStyle>
            <a:lvl1pPr marL="0" indent="0" algn="ctr">
              <a:buNone/>
              <a:defRPr sz="4800" b="0"/>
            </a:lvl1pPr>
            <a:lvl2pPr marL="1219261" indent="0" algn="ctr">
              <a:buNone/>
              <a:defRPr/>
            </a:lvl2pPr>
            <a:lvl3pPr marL="2438522" indent="0" algn="ctr">
              <a:buNone/>
              <a:defRPr/>
            </a:lvl3pPr>
            <a:lvl4pPr marL="3657783" indent="0" algn="ctr">
              <a:buNone/>
              <a:defRPr/>
            </a:lvl4pPr>
            <a:lvl5pPr marL="4877044" indent="0" algn="ctr">
              <a:buNone/>
              <a:defRPr/>
            </a:lvl5pPr>
          </a:lstStyle>
          <a:p>
            <a:pPr lvl="0"/>
            <a:r>
              <a:rPr lang="nl-BE" dirty="0"/>
              <a:t>Weekdag, DD maand JJJJ</a:t>
            </a:r>
            <a:endParaRPr lang="nl-NL" dirty="0"/>
          </a:p>
        </p:txBody>
      </p:sp>
    </p:spTree>
    <p:extLst>
      <p:ext uri="{BB962C8B-B14F-4D97-AF65-F5344CB8AC3E}">
        <p14:creationId xmlns:p14="http://schemas.microsoft.com/office/powerpoint/2010/main" val="277668443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tIns="108864" bIns="108864"/>
          <a:lstStyle/>
          <a:p>
            <a:r>
              <a:rPr lang="nl-BE"/>
              <a:t>Click to edit Master title style</a:t>
            </a:r>
            <a:endParaRPr lang="nl-NL"/>
          </a:p>
        </p:txBody>
      </p:sp>
      <p:sp>
        <p:nvSpPr>
          <p:cNvPr id="3" name="Tijdelijke aanduiding voor inhoud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NL"/>
          </a:p>
        </p:txBody>
      </p:sp>
      <p:sp>
        <p:nvSpPr>
          <p:cNvPr id="4" name="Rectangle 8"/>
          <p:cNvSpPr>
            <a:spLocks noGrp="1" noChangeArrowheads="1"/>
          </p:cNvSpPr>
          <p:nvPr>
            <p:ph type="ftr" sz="quarter" idx="10"/>
          </p:nvPr>
        </p:nvSpPr>
        <p:spPr>
          <a:xfrm>
            <a:off x="5131475" y="12766681"/>
            <a:ext cx="12189355" cy="641350"/>
          </a:xfrm>
          <a:prstGeom prst="rect">
            <a:avLst/>
          </a:prstGeom>
          <a:ln/>
        </p:spPr>
        <p:txBody>
          <a:bodyPr lIns="217728" tIns="108864" rIns="217728" bIns="108864"/>
          <a:lstStyle>
            <a:lvl1pPr>
              <a:defRPr/>
            </a:lvl1pPr>
          </a:lstStyle>
          <a:p>
            <a:pPr>
              <a:defRPr/>
            </a:pPr>
            <a:endParaRPr lang="nl-NL" dirty="0"/>
          </a:p>
        </p:txBody>
      </p:sp>
      <p:sp>
        <p:nvSpPr>
          <p:cNvPr id="5" name="Rectangle 9"/>
          <p:cNvSpPr>
            <a:spLocks noGrp="1" noChangeArrowheads="1"/>
          </p:cNvSpPr>
          <p:nvPr>
            <p:ph type="sldNum" sz="quarter" idx="11"/>
          </p:nvPr>
        </p:nvSpPr>
        <p:spPr>
          <a:xfrm>
            <a:off x="22595680" y="12268200"/>
            <a:ext cx="1080000" cy="1081086"/>
          </a:xfrm>
          <a:prstGeom prst="ellipse">
            <a:avLst/>
          </a:prstGeom>
          <a:ln/>
        </p:spPr>
        <p:txBody>
          <a:bodyPr/>
          <a:lstStyle>
            <a:lvl1pPr>
              <a:defRPr/>
            </a:lvl1pPr>
          </a:lstStyle>
          <a:p>
            <a:pPr>
              <a:defRPr/>
            </a:pPr>
            <a:r>
              <a:rPr lang="nl-BE" dirty="0"/>
              <a:t> Slide </a:t>
            </a:r>
            <a:fld id="{FBA15315-0AAF-484B-80E9-EBFA328E69BC}" type="slidenum">
              <a:rPr lang="en-US"/>
              <a:pPr>
                <a:defRPr/>
              </a:pPr>
              <a:t>‹nr.›</a:t>
            </a:fld>
            <a:endParaRPr lang="en-US" dirty="0"/>
          </a:p>
        </p:txBody>
      </p:sp>
    </p:spTree>
    <p:extLst>
      <p:ext uri="{BB962C8B-B14F-4D97-AF65-F5344CB8AC3E}">
        <p14:creationId xmlns:p14="http://schemas.microsoft.com/office/powerpoint/2010/main" val="50201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24399113" cy="13716000"/>
          </a:xfrm>
          <a:prstGeom prst="rect">
            <a:avLst/>
          </a:prstGeom>
          <a:gradFill>
            <a:gsLst>
              <a:gs pos="0">
                <a:schemeClr val="tx2"/>
              </a:gs>
              <a:gs pos="43000">
                <a:schemeClr val="accent3">
                  <a:lumMod val="20000"/>
                  <a:lumOff val="80000"/>
                </a:schemeClr>
              </a:gs>
              <a:gs pos="63000">
                <a:schemeClr val="bg2"/>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114991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575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926419" y="8813801"/>
            <a:ext cx="20729099" cy="2724150"/>
          </a:xfrm>
        </p:spPr>
        <p:txBody>
          <a:bodyPr tIns="108864" bIns="108864"/>
          <a:lstStyle>
            <a:lvl1pPr algn="l">
              <a:defRPr sz="9500" b="1" cap="all"/>
            </a:lvl1pPr>
          </a:lstStyle>
          <a:p>
            <a:r>
              <a:rPr lang="nl-BE"/>
              <a:t>Click to edit Master title style</a:t>
            </a:r>
            <a:endParaRPr lang="nl-NL"/>
          </a:p>
        </p:txBody>
      </p:sp>
      <p:sp>
        <p:nvSpPr>
          <p:cNvPr id="3" name="Tijdelijke aanduiding voor tekst 2"/>
          <p:cNvSpPr>
            <a:spLocks noGrp="1"/>
          </p:cNvSpPr>
          <p:nvPr>
            <p:ph type="body" idx="1"/>
          </p:nvPr>
        </p:nvSpPr>
        <p:spPr>
          <a:xfrm>
            <a:off x="1926419" y="5813431"/>
            <a:ext cx="20729099" cy="3000374"/>
          </a:xfrm>
        </p:spPr>
        <p:txBody>
          <a:bodyPr anchor="b"/>
          <a:lstStyle>
            <a:lvl1pPr marL="0" indent="0">
              <a:buNone/>
              <a:defRPr sz="4800"/>
            </a:lvl1pPr>
            <a:lvl2pPr marL="1088639" indent="0">
              <a:buNone/>
              <a:defRPr sz="4300"/>
            </a:lvl2pPr>
            <a:lvl3pPr marL="2177278" indent="0">
              <a:buNone/>
              <a:defRPr sz="3800"/>
            </a:lvl3pPr>
            <a:lvl4pPr marL="3265917" indent="0">
              <a:buNone/>
              <a:defRPr sz="3300"/>
            </a:lvl4pPr>
            <a:lvl5pPr marL="4354556" indent="0">
              <a:buNone/>
              <a:defRPr sz="3300"/>
            </a:lvl5pPr>
            <a:lvl6pPr marL="5443195" indent="0">
              <a:buNone/>
              <a:defRPr sz="3300"/>
            </a:lvl6pPr>
            <a:lvl7pPr marL="6531834" indent="0">
              <a:buNone/>
              <a:defRPr sz="3300"/>
            </a:lvl7pPr>
            <a:lvl8pPr marL="7620472" indent="0">
              <a:buNone/>
              <a:defRPr sz="3300"/>
            </a:lvl8pPr>
            <a:lvl9pPr marL="8709111" indent="0">
              <a:buNone/>
              <a:defRPr sz="3300"/>
            </a:lvl9pPr>
          </a:lstStyle>
          <a:p>
            <a:pPr lvl="0"/>
            <a:r>
              <a:rPr lang="nl-BE"/>
              <a:t>Click to edit Master text styles</a:t>
            </a:r>
          </a:p>
        </p:txBody>
      </p:sp>
      <p:sp>
        <p:nvSpPr>
          <p:cNvPr id="4" name="Rectangle 8"/>
          <p:cNvSpPr>
            <a:spLocks noGrp="1" noChangeArrowheads="1"/>
          </p:cNvSpPr>
          <p:nvPr>
            <p:ph type="ftr" sz="quarter" idx="10"/>
          </p:nvPr>
        </p:nvSpPr>
        <p:spPr>
          <a:xfrm>
            <a:off x="5131475" y="12766681"/>
            <a:ext cx="12189355" cy="641350"/>
          </a:xfrm>
          <a:prstGeom prst="rect">
            <a:avLst/>
          </a:prstGeom>
          <a:ln/>
        </p:spPr>
        <p:txBody>
          <a:bodyPr lIns="217728" tIns="108864" rIns="217728" bIns="108864"/>
          <a:lstStyle>
            <a:lvl1pPr>
              <a:defRPr/>
            </a:lvl1pPr>
          </a:lstStyle>
          <a:p>
            <a:pPr>
              <a:defRPr/>
            </a:pPr>
            <a:endParaRPr lang="nl-NL" dirty="0"/>
          </a:p>
        </p:txBody>
      </p:sp>
      <p:sp>
        <p:nvSpPr>
          <p:cNvPr id="5" name="Rectangle 9"/>
          <p:cNvSpPr>
            <a:spLocks noGrp="1" noChangeArrowheads="1"/>
          </p:cNvSpPr>
          <p:nvPr>
            <p:ph type="sldNum" sz="quarter" idx="11"/>
          </p:nvPr>
        </p:nvSpPr>
        <p:spPr>
          <a:xfrm>
            <a:off x="22595680" y="12268200"/>
            <a:ext cx="1080000" cy="1081086"/>
          </a:xfrm>
          <a:prstGeom prst="ellipse">
            <a:avLst/>
          </a:prstGeom>
          <a:ln/>
        </p:spPr>
        <p:txBody>
          <a:bodyPr/>
          <a:lstStyle>
            <a:lvl1pPr>
              <a:defRPr/>
            </a:lvl1pPr>
          </a:lstStyle>
          <a:p>
            <a:pPr>
              <a:defRPr/>
            </a:pPr>
            <a:r>
              <a:rPr lang="nl-BE" dirty="0"/>
              <a:t> Slide </a:t>
            </a:r>
            <a:fld id="{BDDC064B-C382-2741-B9AC-52484E0CC7FB}" type="slidenum">
              <a:rPr lang="en-US"/>
              <a:pPr>
                <a:defRPr/>
              </a:pPr>
              <a:t>‹nr.›</a:t>
            </a:fld>
            <a:endParaRPr lang="en-US" dirty="0"/>
          </a:p>
        </p:txBody>
      </p:sp>
    </p:spTree>
    <p:extLst>
      <p:ext uri="{BB962C8B-B14F-4D97-AF65-F5344CB8AC3E}">
        <p14:creationId xmlns:p14="http://schemas.microsoft.com/office/powerpoint/2010/main" val="105515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08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ndard slide - Title &amp; Text - Option A">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2446287" y="2906888"/>
            <a:ext cx="21229393" cy="9051925"/>
          </a:xfrm>
          <a:prstGeom prst="rect">
            <a:avLst/>
          </a:prstGeom>
        </p:spPr>
        <p:txBody>
          <a:bodyPr vert="horz" lIns="243852" tIns="121926" rIns="243852" bIns="121926" rtlCol="0">
            <a:noAutofit/>
          </a:bodyPr>
          <a:lstStyle>
            <a:lvl1pPr>
              <a:defRPr sz="5400"/>
            </a:lvl1pPr>
            <a:lvl2pPr>
              <a:defRPr sz="4800"/>
            </a:lvl2pPr>
            <a:lvl3pPr>
              <a:defRPr sz="4000"/>
            </a:lvl3pPr>
            <a:lvl4pPr>
              <a:defRPr sz="3200"/>
            </a:lvl4pPr>
            <a:lvl5pPr>
              <a:defRPr sz="3200"/>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6" name="Tijdelijke aanduiding voor tekst 4"/>
          <p:cNvSpPr>
            <a:spLocks noGrp="1"/>
          </p:cNvSpPr>
          <p:nvPr>
            <p:ph type="body" sz="quarter" idx="11"/>
          </p:nvPr>
        </p:nvSpPr>
        <p:spPr>
          <a:xfrm>
            <a:off x="2446480" y="1792444"/>
            <a:ext cx="21229200" cy="583200"/>
          </a:xfrm>
        </p:spPr>
        <p:txBody>
          <a:bodyPr vert="horz" lIns="243852" tIns="121926" rIns="243852" bIns="121926" rtlCol="0" anchor="ctr" anchorCtr="0">
            <a:noAutofit/>
          </a:bodyPr>
          <a:lstStyle>
            <a:lvl1pPr marL="571500" indent="-571500">
              <a:buNone/>
              <a:defRPr lang="nl-NL" sz="32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122036865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slide - Title &amp; 2 Textboxe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nl-BE"/>
              <a:t>Click to edit Master title style</a:t>
            </a:r>
            <a:endParaRPr lang="en-US"/>
          </a:p>
        </p:txBody>
      </p:sp>
      <p:sp>
        <p:nvSpPr>
          <p:cNvPr id="4" name="Text Placeholder 2"/>
          <p:cNvSpPr>
            <a:spLocks noGrp="1"/>
          </p:cNvSpPr>
          <p:nvPr>
            <p:ph idx="1"/>
          </p:nvPr>
        </p:nvSpPr>
        <p:spPr>
          <a:xfrm>
            <a:off x="2446288" y="4007556"/>
            <a:ext cx="9280228" cy="7951257"/>
          </a:xfrm>
          <a:prstGeom prst="rect">
            <a:avLst/>
          </a:prstGeom>
        </p:spPr>
        <p:txBody>
          <a:bodyPr vert="horz" lIns="243852" tIns="121926" rIns="243852" bIns="121926" rtlCol="0">
            <a:noAutofit/>
          </a:bodyPr>
          <a:lstStyle>
            <a:lvl1pPr marL="0" marR="0" indent="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None/>
              <a:tabLst/>
              <a:defRPr sz="4400"/>
            </a:lvl1pPr>
            <a:lvl2pPr>
              <a:defRPr sz="4400"/>
            </a:lvl2pPr>
            <a:lvl3pPr>
              <a:defRPr sz="4000"/>
            </a:lvl3pPr>
            <a:lvl4pPr>
              <a:defRPr sz="3600"/>
            </a:lvl4pPr>
            <a:lvl5pPr>
              <a:defRPr sz="3600"/>
            </a:lvl5pPr>
          </a:lstStyle>
          <a:p>
            <a:pPr marL="571500" marR="0" lvl="0" indent="-57150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Click to edit Master text styles</a:t>
            </a:r>
          </a:p>
          <a:p>
            <a:pPr marL="571500" marR="0" lvl="1" indent="-57150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Second level</a:t>
            </a:r>
          </a:p>
          <a:p>
            <a:pPr marL="571500" marR="0" lvl="2" indent="-57150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Third level</a:t>
            </a:r>
          </a:p>
        </p:txBody>
      </p:sp>
      <p:sp>
        <p:nvSpPr>
          <p:cNvPr id="6" name="Tijdelijke aanduiding voor tekst 4"/>
          <p:cNvSpPr>
            <a:spLocks noGrp="1"/>
          </p:cNvSpPr>
          <p:nvPr>
            <p:ph type="body" sz="quarter" idx="11"/>
          </p:nvPr>
        </p:nvSpPr>
        <p:spPr>
          <a:xfrm>
            <a:off x="2446480" y="1792444"/>
            <a:ext cx="21229200" cy="583200"/>
          </a:xfrm>
        </p:spPr>
        <p:txBody>
          <a:bodyPr vert="horz" lIns="243852" tIns="121926" rIns="243852" bIns="121926" rtlCol="0" anchor="ctr" anchorCtr="0">
            <a:noAutofit/>
          </a:bodyPr>
          <a:lstStyle>
            <a:lvl1pPr marL="571500" indent="-571500">
              <a:buNone/>
              <a:defRPr lang="nl-NL" sz="32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7" name="Rectangle 11"/>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8" name="Tijdelijke aanduiding voor tekst 5"/>
          <p:cNvSpPr>
            <a:spLocks noGrp="1"/>
          </p:cNvSpPr>
          <p:nvPr>
            <p:ph type="body" sz="quarter" idx="12"/>
          </p:nvPr>
        </p:nvSpPr>
        <p:spPr>
          <a:xfrm>
            <a:off x="2446338" y="2862445"/>
            <a:ext cx="9280178" cy="1160713"/>
          </a:xfrm>
          <a:prstGeom prst="roundRect">
            <a:avLst/>
          </a:prstGeom>
          <a:solidFill>
            <a:schemeClr val="accent1"/>
          </a:solidFill>
        </p:spPr>
        <p:txBody>
          <a:bodyPr wrap="none" tIns="108000" bIns="108000" anchor="ctr" anchorCtr="0">
            <a:noAutofit/>
          </a:bodyPr>
          <a:lstStyle>
            <a:lvl1pPr marL="0" indent="0">
              <a:buFont typeface="Arial" panose="020B0604020202020204" pitchFamily="34" charset="0"/>
              <a:buNone/>
              <a:defRPr sz="4800" b="1">
                <a:solidFill>
                  <a:schemeClr val="bg1"/>
                </a:solidFill>
              </a:defRPr>
            </a:lvl1pPr>
          </a:lstStyle>
          <a:p>
            <a:pPr lvl="0"/>
            <a:r>
              <a:rPr lang="nl-BE"/>
              <a:t>Click to edit Master text styles</a:t>
            </a:r>
          </a:p>
        </p:txBody>
      </p:sp>
      <p:sp>
        <p:nvSpPr>
          <p:cNvPr id="9" name="Text Placeholder 2"/>
          <p:cNvSpPr>
            <a:spLocks noGrp="1"/>
          </p:cNvSpPr>
          <p:nvPr>
            <p:ph idx="13"/>
          </p:nvPr>
        </p:nvSpPr>
        <p:spPr>
          <a:xfrm>
            <a:off x="12899650" y="4007556"/>
            <a:ext cx="9280228" cy="7951257"/>
          </a:xfrm>
          <a:prstGeom prst="rect">
            <a:avLst/>
          </a:prstGeom>
        </p:spPr>
        <p:txBody>
          <a:bodyPr vert="horz" lIns="243852" tIns="121926" rIns="243852" bIns="121926" rtlCol="0">
            <a:noAutofit/>
          </a:bodyPr>
          <a:lstStyle>
            <a:lvl1pPr marL="0" marR="0" indent="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None/>
              <a:tabLst/>
              <a:defRPr sz="4400"/>
            </a:lvl1pPr>
            <a:lvl2pPr>
              <a:defRPr sz="4400"/>
            </a:lvl2pPr>
            <a:lvl3pPr>
              <a:defRPr sz="4000"/>
            </a:lvl3pPr>
            <a:lvl4pPr>
              <a:defRPr sz="3600"/>
            </a:lvl4pPr>
            <a:lvl5pPr>
              <a:defRPr sz="3600"/>
            </a:lvl5pPr>
          </a:lstStyle>
          <a:p>
            <a:pPr marL="571500" marR="0" lvl="0" indent="-57150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Click to edit Master text styles</a:t>
            </a:r>
          </a:p>
          <a:p>
            <a:pPr marL="571500" marR="0" lvl="1" indent="-57150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Second level</a:t>
            </a:r>
          </a:p>
          <a:p>
            <a:pPr marL="571500" marR="0" lvl="2" indent="-571500" algn="l" defTabSz="1219261" rtl="0" eaLnBrk="1" fontAlgn="auto" latinLnBrk="0" hangingPunct="1">
              <a:lnSpc>
                <a:spcPct val="100000"/>
              </a:lnSpc>
              <a:spcBef>
                <a:spcPct val="20000"/>
              </a:spcBef>
              <a:spcAft>
                <a:spcPts val="0"/>
              </a:spcAft>
              <a:buClr>
                <a:schemeClr val="tx2"/>
              </a:buClr>
              <a:buSzTx/>
              <a:buFont typeface="Arial" panose="020B0604020202020204" pitchFamily="34" charset="0"/>
              <a:buChar char="•"/>
              <a:tabLst/>
              <a:defRPr/>
            </a:pPr>
            <a:r>
              <a:rPr lang="nl-BE"/>
              <a:t>Third level</a:t>
            </a:r>
          </a:p>
        </p:txBody>
      </p:sp>
      <p:sp>
        <p:nvSpPr>
          <p:cNvPr id="10" name="Tijdelijke aanduiding voor tekst 5"/>
          <p:cNvSpPr>
            <a:spLocks noGrp="1"/>
          </p:cNvSpPr>
          <p:nvPr>
            <p:ph type="body" sz="quarter" idx="14"/>
          </p:nvPr>
        </p:nvSpPr>
        <p:spPr>
          <a:xfrm>
            <a:off x="12899700" y="2862445"/>
            <a:ext cx="9280178" cy="1160713"/>
          </a:xfrm>
          <a:prstGeom prst="roundRect">
            <a:avLst/>
          </a:prstGeom>
          <a:solidFill>
            <a:schemeClr val="accent1"/>
          </a:solidFill>
        </p:spPr>
        <p:txBody>
          <a:bodyPr wrap="none" tIns="108000" bIns="108000" anchor="ctr" anchorCtr="0">
            <a:noAutofit/>
          </a:bodyPr>
          <a:lstStyle>
            <a:lvl1pPr marL="0" indent="0">
              <a:buFont typeface="Arial" panose="020B0604020202020204" pitchFamily="34" charset="0"/>
              <a:buNone/>
              <a:defRPr sz="4800" b="1">
                <a:solidFill>
                  <a:schemeClr val="bg1"/>
                </a:solidFill>
              </a:defRPr>
            </a:lvl1pPr>
          </a:lstStyle>
          <a:p>
            <a:pPr lvl="0"/>
            <a:r>
              <a:rPr lang="nl-BE"/>
              <a:t>Click to edit Master text styles</a:t>
            </a:r>
          </a:p>
        </p:txBody>
      </p:sp>
      <p:cxnSp>
        <p:nvCxnSpPr>
          <p:cNvPr id="5" name="Straight Connector 4"/>
          <p:cNvCxnSpPr/>
          <p:nvPr userDrawn="1"/>
        </p:nvCxnSpPr>
        <p:spPr>
          <a:xfrm>
            <a:off x="12304712" y="2890667"/>
            <a:ext cx="56443" cy="9096368"/>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11847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title Slide">
    <p:spTree>
      <p:nvGrpSpPr>
        <p:cNvPr id="1" name=""/>
        <p:cNvGrpSpPr/>
        <p:nvPr/>
      </p:nvGrpSpPr>
      <p:grpSpPr>
        <a:xfrm>
          <a:off x="0" y="0"/>
          <a:ext cx="0" cy="0"/>
          <a:chOff x="0" y="0"/>
          <a:chExt cx="0" cy="0"/>
        </a:xfrm>
      </p:grpSpPr>
      <p:sp>
        <p:nvSpPr>
          <p:cNvPr id="6" name="Rechthoek 5"/>
          <p:cNvSpPr/>
          <p:nvPr/>
        </p:nvSpPr>
        <p:spPr>
          <a:xfrm>
            <a:off x="0" y="0"/>
            <a:ext cx="24387175"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4800" rIns="244800" rtlCol="0" anchor="ctr"/>
          <a:lstStyle/>
          <a:p>
            <a:pPr algn="ctr"/>
            <a:endParaRPr lang="nl-NL" sz="4000" dirty="0">
              <a:solidFill>
                <a:schemeClr val="bg1"/>
              </a:solidFill>
            </a:endParaRPr>
          </a:p>
        </p:txBody>
      </p:sp>
      <p:sp>
        <p:nvSpPr>
          <p:cNvPr id="11" name="Tijdelijke aanduiding voor afbeelding 10"/>
          <p:cNvSpPr>
            <a:spLocks noGrp="1"/>
          </p:cNvSpPr>
          <p:nvPr>
            <p:ph type="pic" sz="quarter" idx="10"/>
          </p:nvPr>
        </p:nvSpPr>
        <p:spPr>
          <a:xfrm>
            <a:off x="0" y="0"/>
            <a:ext cx="24399114" cy="13716000"/>
          </a:xfrm>
        </p:spPr>
        <p:txBody>
          <a:bodyPr/>
          <a:lstStyle>
            <a:lvl1pPr marL="0" indent="0">
              <a:buNone/>
              <a:defRPr/>
            </a:lvl1pPr>
          </a:lstStyle>
          <a:p>
            <a:r>
              <a:rPr lang="nl-BE" dirty="0"/>
              <a:t>Drag picture to placeholder or click icon to add</a:t>
            </a:r>
            <a:endParaRPr lang="nl-NL" dirty="0"/>
          </a:p>
        </p:txBody>
      </p:sp>
      <p:sp>
        <p:nvSpPr>
          <p:cNvPr id="2" name="Titel 1"/>
          <p:cNvSpPr>
            <a:spLocks noGrp="1"/>
          </p:cNvSpPr>
          <p:nvPr>
            <p:ph type="ctrTitle" hasCustomPrompt="1"/>
          </p:nvPr>
        </p:nvSpPr>
        <p:spPr>
          <a:xfrm>
            <a:off x="6660348" y="3210593"/>
            <a:ext cx="17726827" cy="4953991"/>
          </a:xfrm>
          <a:solidFill>
            <a:schemeClr val="bg1">
              <a:alpha val="77000"/>
            </a:schemeClr>
          </a:solidFill>
        </p:spPr>
        <p:txBody>
          <a:bodyPr wrap="square" lIns="720000" tIns="1044000" rIns="720000" bIns="936000" anchor="t" anchorCtr="0">
            <a:noAutofit/>
          </a:bodyPr>
          <a:lstStyle>
            <a:lvl1pPr algn="r">
              <a:defRPr sz="11500">
                <a:solidFill>
                  <a:schemeClr val="tx2"/>
                </a:solidFill>
              </a:defRPr>
            </a:lvl1pPr>
          </a:lstStyle>
          <a:p>
            <a:r>
              <a:rPr lang="nl-NL" dirty="0"/>
              <a:t>KLIK OM TE BEWERKEN</a:t>
            </a:r>
            <a:br>
              <a:rPr lang="nl-NL" dirty="0"/>
            </a:br>
            <a:endParaRPr lang="nl-BE" dirty="0"/>
          </a:p>
        </p:txBody>
      </p:sp>
      <p:sp>
        <p:nvSpPr>
          <p:cNvPr id="3" name="Ondertitel 2"/>
          <p:cNvSpPr>
            <a:spLocks noGrp="1"/>
          </p:cNvSpPr>
          <p:nvPr>
            <p:ph type="subTitle" idx="1" hasCustomPrompt="1"/>
          </p:nvPr>
        </p:nvSpPr>
        <p:spPr>
          <a:xfrm>
            <a:off x="6963432" y="5695248"/>
            <a:ext cx="17435682" cy="1477340"/>
          </a:xfrm>
        </p:spPr>
        <p:txBody>
          <a:bodyPr wrap="square" lIns="720000" rIns="720000" anchor="t" anchorCtr="0">
            <a:noAutofit/>
          </a:bodyPr>
          <a:lstStyle>
            <a:lvl1pPr marL="0" indent="0" algn="r">
              <a:buNone/>
              <a:defRPr sz="8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bewerken</a:t>
            </a:r>
            <a:endParaRPr lang="nl-BE" dirty="0"/>
          </a:p>
        </p:txBody>
      </p:sp>
    </p:spTree>
    <p:extLst>
      <p:ext uri="{BB962C8B-B14F-4D97-AF65-F5344CB8AC3E}">
        <p14:creationId xmlns:p14="http://schemas.microsoft.com/office/powerpoint/2010/main" val="216598880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tandard slide - Title &amp; Text - Option B">
    <p:spTree>
      <p:nvGrpSpPr>
        <p:cNvPr id="1" name=""/>
        <p:cNvGrpSpPr/>
        <p:nvPr/>
      </p:nvGrpSpPr>
      <p:grpSpPr>
        <a:xfrm>
          <a:off x="0" y="0"/>
          <a:ext cx="0" cy="0"/>
          <a:chOff x="0" y="0"/>
          <a:chExt cx="0" cy="0"/>
        </a:xfrm>
      </p:grpSpPr>
      <p:sp>
        <p:nvSpPr>
          <p:cNvPr id="2" name="Title 1"/>
          <p:cNvSpPr>
            <a:spLocks noGrp="1"/>
          </p:cNvSpPr>
          <p:nvPr>
            <p:ph type="title"/>
          </p:nvPr>
        </p:nvSpPr>
        <p:spPr>
          <a:xfrm>
            <a:off x="2446287" y="727282"/>
            <a:ext cx="21229393" cy="1108800"/>
          </a:xfrm>
        </p:spPr>
        <p:txBody>
          <a:bodyPr lIns="244800" rIns="244800"/>
          <a:lstStyle>
            <a:lvl1pPr>
              <a:defRPr/>
            </a:lvl1pPr>
          </a:lstStyle>
          <a:p>
            <a:r>
              <a:rPr lang="nl-BE"/>
              <a:t>Click to edit Master title style</a:t>
            </a:r>
            <a:endParaRPr lang="nl-BE" dirty="0"/>
          </a:p>
        </p:txBody>
      </p:sp>
      <p:sp>
        <p:nvSpPr>
          <p:cNvPr id="3" name="Content Placeholder 2"/>
          <p:cNvSpPr>
            <a:spLocks noGrp="1"/>
          </p:cNvSpPr>
          <p:nvPr>
            <p:ph idx="1"/>
          </p:nvPr>
        </p:nvSpPr>
        <p:spPr>
          <a:xfrm>
            <a:off x="2446287" y="4076700"/>
            <a:ext cx="21229393" cy="7882113"/>
          </a:xfrm>
        </p:spPr>
        <p:txBody>
          <a:bodyPr>
            <a:noAutofit/>
          </a:bodyPr>
          <a:lstStyle>
            <a:lvl1pPr>
              <a:buClr>
                <a:schemeClr val="accent1"/>
              </a:buClr>
              <a:defRPr sz="5400">
                <a:solidFill>
                  <a:schemeClr val="accent2"/>
                </a:solidFill>
              </a:defRPr>
            </a:lvl1pPr>
            <a:lvl2pPr>
              <a:defRPr sz="4800">
                <a:solidFill>
                  <a:schemeClr val="accent2"/>
                </a:solidFill>
              </a:defRPr>
            </a:lvl2pPr>
            <a:lvl3pPr>
              <a:defRPr sz="4000">
                <a:solidFill>
                  <a:schemeClr val="accent2"/>
                </a:solidFill>
              </a:defRPr>
            </a:lvl3pPr>
            <a:lvl4pPr>
              <a:defRPr sz="3600">
                <a:solidFill>
                  <a:schemeClr val="accent2"/>
                </a:solidFill>
              </a:defRPr>
            </a:lvl4pPr>
            <a:lvl5pPr>
              <a:defRPr sz="3200">
                <a:solidFill>
                  <a:schemeClr val="accent2"/>
                </a:solidFill>
              </a:defRPr>
            </a:lvl5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nl-BE" dirty="0"/>
          </a:p>
        </p:txBody>
      </p:sp>
      <p:sp>
        <p:nvSpPr>
          <p:cNvPr id="5" name="Tijdelijke aanduiding voor tekst 4"/>
          <p:cNvSpPr>
            <a:spLocks noGrp="1"/>
          </p:cNvSpPr>
          <p:nvPr>
            <p:ph type="body" sz="quarter" idx="10"/>
          </p:nvPr>
        </p:nvSpPr>
        <p:spPr>
          <a:xfrm>
            <a:off x="2446480" y="1792444"/>
            <a:ext cx="21229200" cy="583200"/>
          </a:xfrm>
        </p:spPr>
        <p:txBody>
          <a:bodyPr vert="horz" lIns="243852" tIns="121926" rIns="243852" bIns="121926" rtlCol="0" anchor="ctr" anchorCtr="0">
            <a:noAutofit/>
          </a:bodyPr>
          <a:lstStyle>
            <a:lvl1pPr marL="571500" indent="-571500">
              <a:buNone/>
              <a:defRPr lang="nl-NL" sz="32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Tijdelijke aanduiding voor tekst 5"/>
          <p:cNvSpPr>
            <a:spLocks noGrp="1"/>
          </p:cNvSpPr>
          <p:nvPr>
            <p:ph type="body" sz="quarter" idx="11"/>
          </p:nvPr>
        </p:nvSpPr>
        <p:spPr>
          <a:xfrm>
            <a:off x="2446338" y="2913523"/>
            <a:ext cx="8304295" cy="1058558"/>
          </a:xfrm>
          <a:prstGeom prst="roundRect">
            <a:avLst/>
          </a:prstGeom>
          <a:solidFill>
            <a:schemeClr val="accent1"/>
          </a:solidFill>
        </p:spPr>
        <p:txBody>
          <a:bodyPr wrap="none" tIns="108000" bIns="108000" anchor="ctr" anchorCtr="0">
            <a:noAutofit/>
          </a:bodyPr>
          <a:lstStyle>
            <a:lvl1pPr marL="0" indent="0">
              <a:buFont typeface="Arial" panose="020B0604020202020204" pitchFamily="34" charset="0"/>
              <a:buNone/>
              <a:defRPr sz="4800" b="1">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279230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 Text -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2446287" y="727282"/>
            <a:ext cx="21229393" cy="11088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11715965" y="3118185"/>
            <a:ext cx="11959715" cy="6822835"/>
          </a:xfrm>
        </p:spPr>
        <p:txBody>
          <a:bodyPr>
            <a:noAutofit/>
          </a:bodyPr>
          <a:lstStyle>
            <a:lvl1pPr marL="0" indent="0">
              <a:buClr>
                <a:srgbClr val="565850"/>
              </a:buClr>
              <a:buNone/>
              <a:defRPr sz="4400">
                <a:solidFill>
                  <a:schemeClr val="accent2"/>
                </a:solidFill>
              </a:defRPr>
            </a:lvl1pPr>
            <a:lvl2pPr marL="1219261" indent="0">
              <a:buNone/>
              <a:defRPr/>
            </a:lvl2pPr>
            <a:lvl3pPr marL="2438522" indent="0">
              <a:buNone/>
              <a:defRPr/>
            </a:lvl3pPr>
            <a:lvl4pPr marL="3657783" indent="0">
              <a:buNone/>
              <a:defRPr/>
            </a:lvl4pPr>
            <a:lvl5pPr marL="4877044"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2446480" y="1792444"/>
            <a:ext cx="21229200" cy="583200"/>
          </a:xfrm>
        </p:spPr>
        <p:txBody>
          <a:bodyPr vert="horz" lIns="243852" tIns="121926" rIns="243852" bIns="121926" rtlCol="0" anchor="ctr" anchorCtr="0">
            <a:noAutofit/>
          </a:bodyPr>
          <a:lstStyle>
            <a:lvl1pPr marL="457200" indent="-457200">
              <a:buFont typeface="Arial" panose="020B0604020202020204" pitchFamily="34" charset="0"/>
              <a:buNone/>
              <a:defRPr lang="nl-NL" sz="32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Tijdelijke aanduiding voor afbeelding 5"/>
          <p:cNvSpPr>
            <a:spLocks noGrp="1"/>
          </p:cNvSpPr>
          <p:nvPr>
            <p:ph type="pic" sz="quarter" idx="11"/>
          </p:nvPr>
        </p:nvSpPr>
        <p:spPr>
          <a:xfrm>
            <a:off x="0" y="3118602"/>
            <a:ext cx="10795000" cy="6822000"/>
          </a:xfrm>
        </p:spPr>
        <p:txBody>
          <a:bodyPr/>
          <a:lstStyle>
            <a:lvl1pPr marL="0" indent="0">
              <a:buNone/>
              <a:defRPr/>
            </a:lvl1pPr>
          </a:lstStyle>
          <a:p>
            <a:r>
              <a:rPr lang="nl-BE" dirty="0"/>
              <a:t>Drag picture to placeholder or click icon to add</a:t>
            </a:r>
          </a:p>
        </p:txBody>
      </p:sp>
      <p:sp>
        <p:nvSpPr>
          <p:cNvPr id="14" name="Tijdelijke aanduiding voor tekst 13"/>
          <p:cNvSpPr>
            <a:spLocks noGrp="1"/>
          </p:cNvSpPr>
          <p:nvPr>
            <p:ph type="body" sz="quarter" idx="12"/>
          </p:nvPr>
        </p:nvSpPr>
        <p:spPr>
          <a:xfrm>
            <a:off x="0" y="10515600"/>
            <a:ext cx="24387175" cy="1192213"/>
          </a:xfrm>
          <a:solidFill>
            <a:schemeClr val="accent1"/>
          </a:solidFill>
        </p:spPr>
        <p:txBody>
          <a:bodyPr anchor="ctr" anchorCtr="0">
            <a:noAutofit/>
          </a:bodyPr>
          <a:lstStyle>
            <a:lvl1pPr marL="0" indent="0" algn="ctr">
              <a:buNone/>
              <a:defRPr sz="4000" i="1">
                <a:solidFill>
                  <a:schemeClr val="bg1"/>
                </a:solidFill>
              </a:defRPr>
            </a:lvl1pPr>
          </a:lstStyle>
          <a:p>
            <a:pPr lvl="0"/>
            <a:r>
              <a:rPr lang="nl-BE"/>
              <a:t>Click to edit Master text styles</a:t>
            </a:r>
          </a:p>
        </p:txBody>
      </p:sp>
    </p:spTree>
    <p:extLst>
      <p:ext uri="{BB962C8B-B14F-4D97-AF65-F5344CB8AC3E}">
        <p14:creationId xmlns:p14="http://schemas.microsoft.com/office/powerpoint/2010/main" val="5913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2446287" y="727282"/>
            <a:ext cx="21229393" cy="1108800"/>
          </a:xfrm>
        </p:spPr>
        <p:txBody>
          <a:bodyPr/>
          <a:lstStyle>
            <a:lvl1pPr>
              <a:defRPr/>
            </a:lvl1pPr>
          </a:lstStyle>
          <a:p>
            <a:r>
              <a:rPr lang="nl-BE"/>
              <a:t>Click to edit Master title style</a:t>
            </a:r>
            <a:endParaRPr lang="nl-BE" dirty="0"/>
          </a:p>
        </p:txBody>
      </p:sp>
      <p:sp>
        <p:nvSpPr>
          <p:cNvPr id="3" name="Content Placeholder 2"/>
          <p:cNvSpPr>
            <a:spLocks noGrp="1"/>
          </p:cNvSpPr>
          <p:nvPr>
            <p:ph idx="1" hasCustomPrompt="1"/>
          </p:nvPr>
        </p:nvSpPr>
        <p:spPr>
          <a:xfrm>
            <a:off x="13983823" y="3880051"/>
            <a:ext cx="9691857" cy="6711749"/>
          </a:xfrm>
        </p:spPr>
        <p:txBody>
          <a:bodyPr>
            <a:noAutofit/>
          </a:bodyPr>
          <a:lstStyle>
            <a:lvl1pPr marL="0" indent="0">
              <a:buClr>
                <a:srgbClr val="565850"/>
              </a:buClr>
              <a:buNone/>
              <a:defRPr sz="4000" b="0">
                <a:solidFill>
                  <a:schemeClr val="accent2"/>
                </a:solidFill>
              </a:defRPr>
            </a:lvl1pPr>
            <a:lvl2pPr marL="1219261" indent="0">
              <a:buNone/>
              <a:defRPr/>
            </a:lvl2pPr>
            <a:lvl3pPr marL="2438522" indent="0">
              <a:buNone/>
              <a:defRPr/>
            </a:lvl3pPr>
            <a:lvl4pPr marL="3657783" indent="0">
              <a:buNone/>
              <a:defRPr/>
            </a:lvl4pPr>
            <a:lvl5pPr marL="4877044" indent="0">
              <a:buNone/>
              <a:defRPr/>
            </a:lvl5p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p:txBody>
      </p:sp>
      <p:sp>
        <p:nvSpPr>
          <p:cNvPr id="5" name="Tijdelijke aanduiding voor tekst 4"/>
          <p:cNvSpPr>
            <a:spLocks noGrp="1"/>
          </p:cNvSpPr>
          <p:nvPr>
            <p:ph type="body" sz="quarter" idx="10"/>
          </p:nvPr>
        </p:nvSpPr>
        <p:spPr>
          <a:xfrm>
            <a:off x="2446480" y="1792444"/>
            <a:ext cx="21229200" cy="583200"/>
          </a:xfrm>
        </p:spPr>
        <p:txBody>
          <a:bodyPr vert="horz" lIns="243852" tIns="121926" rIns="243852" bIns="121926" rtlCol="0" anchor="ctr" anchorCtr="0">
            <a:noAutofit/>
          </a:bodyPr>
          <a:lstStyle>
            <a:lvl1pPr marL="457200" indent="-457200">
              <a:buFont typeface="Arial" panose="020B0604020202020204" pitchFamily="34" charset="0"/>
              <a:buNone/>
              <a:defRPr lang="nl-NL" sz="32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10" name="Rectangle 11"/>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6" name="Tijdelijke aanduiding voor afbeelding 5"/>
          <p:cNvSpPr>
            <a:spLocks noGrp="1"/>
          </p:cNvSpPr>
          <p:nvPr>
            <p:ph type="pic" sz="quarter" idx="11"/>
          </p:nvPr>
        </p:nvSpPr>
        <p:spPr>
          <a:xfrm>
            <a:off x="-1" y="3398202"/>
            <a:ext cx="12166953" cy="7193597"/>
          </a:xfrm>
        </p:spPr>
        <p:txBody>
          <a:bodyPr/>
          <a:lstStyle>
            <a:lvl1pPr marL="0" indent="0">
              <a:buNone/>
              <a:defRPr/>
            </a:lvl1pPr>
          </a:lstStyle>
          <a:p>
            <a:r>
              <a:rPr lang="nl-BE" dirty="0"/>
              <a:t>Drag picture to placeholder or click icon to add</a:t>
            </a:r>
          </a:p>
        </p:txBody>
      </p:sp>
      <p:sp>
        <p:nvSpPr>
          <p:cNvPr id="7" name="Tijdelijke aanduiding voor tekst 6"/>
          <p:cNvSpPr>
            <a:spLocks noGrp="1"/>
          </p:cNvSpPr>
          <p:nvPr>
            <p:ph type="body" sz="quarter" idx="12"/>
          </p:nvPr>
        </p:nvSpPr>
        <p:spPr>
          <a:xfrm>
            <a:off x="13984288" y="3251401"/>
            <a:ext cx="9691687" cy="628650"/>
          </a:xfrm>
        </p:spPr>
        <p:txBody>
          <a:bodyPr anchor="ctr" anchorCtr="0">
            <a:noAutofit/>
          </a:bodyPr>
          <a:lstStyle>
            <a:lvl1pPr marL="0" indent="0">
              <a:buNone/>
              <a:defRPr sz="4800" b="1" cap="all" baseline="0">
                <a:solidFill>
                  <a:schemeClr val="tx2"/>
                </a:solidFill>
              </a:defRPr>
            </a:lvl1pPr>
          </a:lstStyle>
          <a:p>
            <a:pPr lvl="0"/>
            <a:r>
              <a:rPr lang="nl-BE"/>
              <a:t>Click to edit Master text styles</a:t>
            </a:r>
          </a:p>
        </p:txBody>
      </p:sp>
    </p:spTree>
    <p:extLst>
      <p:ext uri="{BB962C8B-B14F-4D97-AF65-F5344CB8AC3E}">
        <p14:creationId xmlns:p14="http://schemas.microsoft.com/office/powerpoint/2010/main" val="77392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s onl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00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d Slide - Contactdetails">
    <p:spTree>
      <p:nvGrpSpPr>
        <p:cNvPr id="1" name=""/>
        <p:cNvGrpSpPr/>
        <p:nvPr/>
      </p:nvGrpSpPr>
      <p:grpSpPr>
        <a:xfrm>
          <a:off x="0" y="0"/>
          <a:ext cx="0" cy="0"/>
          <a:chOff x="0" y="0"/>
          <a:chExt cx="0" cy="0"/>
        </a:xfrm>
      </p:grpSpPr>
      <p:sp>
        <p:nvSpPr>
          <p:cNvPr id="6" name="Rechthoek 5"/>
          <p:cNvSpPr/>
          <p:nvPr/>
        </p:nvSpPr>
        <p:spPr>
          <a:xfrm>
            <a:off x="0" y="0"/>
            <a:ext cx="24387175" cy="716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4800" rIns="244800" rtlCol="0" anchor="ctr"/>
          <a:lstStyle/>
          <a:p>
            <a:pPr algn="ctr"/>
            <a:endParaRPr lang="nl-NL" sz="4000" dirty="0">
              <a:solidFill>
                <a:schemeClr val="bg1"/>
              </a:solidFill>
            </a:endParaRPr>
          </a:p>
        </p:txBody>
      </p:sp>
      <p:pic>
        <p:nvPicPr>
          <p:cNvPr id="20" name="Picture Placeholder 3" descr="Header IDEWE UPDATE collag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4387175" cy="6753381"/>
          </a:xfrm>
          <a:prstGeom prst="rect">
            <a:avLst/>
          </a:prstGeom>
        </p:spPr>
      </p:pic>
      <p:sp>
        <p:nvSpPr>
          <p:cNvPr id="21" name="Title 1"/>
          <p:cNvSpPr>
            <a:spLocks noGrp="1"/>
          </p:cNvSpPr>
          <p:nvPr>
            <p:ph type="title"/>
          </p:nvPr>
        </p:nvSpPr>
        <p:spPr>
          <a:xfrm>
            <a:off x="2103654" y="7162800"/>
            <a:ext cx="21229393" cy="1108800"/>
          </a:xfrm>
        </p:spPr>
        <p:txBody>
          <a:bodyPr lIns="244800" rIns="244800"/>
          <a:lstStyle>
            <a:lvl1pPr>
              <a:defRPr/>
            </a:lvl1pPr>
          </a:lstStyle>
          <a:p>
            <a:r>
              <a:rPr lang="nl-BE"/>
              <a:t>Click to edit Master title style</a:t>
            </a:r>
            <a:endParaRPr lang="nl-BE" dirty="0"/>
          </a:p>
        </p:txBody>
      </p:sp>
      <p:sp>
        <p:nvSpPr>
          <p:cNvPr id="22" name="Tijdelijke aanduiding voor tekst 4"/>
          <p:cNvSpPr>
            <a:spLocks noGrp="1"/>
          </p:cNvSpPr>
          <p:nvPr>
            <p:ph type="body" sz="quarter" idx="11"/>
          </p:nvPr>
        </p:nvSpPr>
        <p:spPr>
          <a:xfrm>
            <a:off x="2103847" y="8227962"/>
            <a:ext cx="21229200" cy="583200"/>
          </a:xfrm>
        </p:spPr>
        <p:txBody>
          <a:bodyPr vert="horz" lIns="243852" tIns="121926" rIns="243852" bIns="121926" rtlCol="0" anchor="ctr" anchorCtr="0">
            <a:noAutofit/>
          </a:bodyPr>
          <a:lstStyle>
            <a:lvl1pPr marL="571500" indent="-571500">
              <a:buNone/>
              <a:defRPr lang="nl-NL" sz="3200" cap="all" baseline="0" dirty="0" smtClean="0"/>
            </a:lvl1pPr>
            <a:lvl2pPr>
              <a:defRPr lang="nl-NL" cap="all" baseline="0" dirty="0" smtClean="0"/>
            </a:lvl2pPr>
            <a:lvl3pPr>
              <a:defRPr lang="nl-NL" cap="all" baseline="0" dirty="0" smtClean="0"/>
            </a:lvl3pPr>
            <a:lvl4pPr>
              <a:defRPr lang="nl-NL" cap="all" baseline="0" dirty="0" smtClean="0"/>
            </a:lvl4pPr>
            <a:lvl5pPr>
              <a:defRPr lang="nl-BE" cap="all" baseline="0" dirty="0"/>
            </a:lvl5pPr>
          </a:lstStyle>
          <a:p>
            <a:pPr marL="0" lvl="0" indent="0"/>
            <a:r>
              <a:rPr lang="nl-BE"/>
              <a:t>Click to edit Master text styles</a:t>
            </a:r>
          </a:p>
        </p:txBody>
      </p:sp>
      <p:sp>
        <p:nvSpPr>
          <p:cNvPr id="23" name="Rectangle 11"/>
          <p:cNvSpPr/>
          <p:nvPr/>
        </p:nvSpPr>
        <p:spPr>
          <a:xfrm>
            <a:off x="1560094" y="7473695"/>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1177251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40313" y="12131479"/>
            <a:ext cx="3529733" cy="1223999"/>
          </a:xfrm>
          <a:prstGeom prst="rect">
            <a:avLst/>
          </a:prstGeom>
        </p:spPr>
      </p:pic>
      <p:sp>
        <p:nvSpPr>
          <p:cNvPr id="2" name="Title Placeholder 1"/>
          <p:cNvSpPr>
            <a:spLocks noGrp="1"/>
          </p:cNvSpPr>
          <p:nvPr>
            <p:ph type="title"/>
          </p:nvPr>
        </p:nvSpPr>
        <p:spPr>
          <a:xfrm>
            <a:off x="2446287" y="727282"/>
            <a:ext cx="21229393" cy="1108800"/>
          </a:xfrm>
          <a:prstGeom prst="rect">
            <a:avLst/>
          </a:prstGeom>
          <a:noFill/>
        </p:spPr>
        <p:txBody>
          <a:bodyPr wrap="square" lIns="244800" rIns="244800" rtlCol="0" anchor="ctr" anchorCtr="0">
            <a:noAutofit/>
          </a:bodyPr>
          <a:lstStyle/>
          <a:p>
            <a:pPr marL="0" lvl="0" algn="l"/>
            <a:r>
              <a:rPr lang="nl-BE"/>
              <a:t>Click to edit Master title style</a:t>
            </a:r>
            <a:endParaRPr lang="en-US" dirty="0"/>
          </a:p>
        </p:txBody>
      </p:sp>
      <p:sp>
        <p:nvSpPr>
          <p:cNvPr id="3" name="Text Placeholder 2"/>
          <p:cNvSpPr>
            <a:spLocks noGrp="1"/>
          </p:cNvSpPr>
          <p:nvPr>
            <p:ph type="body" idx="1"/>
          </p:nvPr>
        </p:nvSpPr>
        <p:spPr>
          <a:xfrm>
            <a:off x="2446287" y="2906888"/>
            <a:ext cx="21229393" cy="9051925"/>
          </a:xfrm>
          <a:prstGeom prst="rect">
            <a:avLst/>
          </a:prstGeom>
        </p:spPr>
        <p:txBody>
          <a:bodyPr vert="horz" lIns="243852" tIns="121926" rIns="243852" bIns="121926" rtlCol="0">
            <a:no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7" name="Oval 6"/>
          <p:cNvSpPr>
            <a:spLocks noChangeAspect="1"/>
          </p:cNvSpPr>
          <p:nvPr/>
        </p:nvSpPr>
        <p:spPr>
          <a:xfrm>
            <a:off x="22678308" y="12256132"/>
            <a:ext cx="1080000" cy="108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9" name="Straight Connector 8"/>
          <p:cNvCxnSpPr/>
          <p:nvPr/>
        </p:nvCxnSpPr>
        <p:spPr>
          <a:xfrm>
            <a:off x="4543713" y="12884589"/>
            <a:ext cx="17582192"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txBox="1">
            <a:spLocks/>
          </p:cNvSpPr>
          <p:nvPr/>
        </p:nvSpPr>
        <p:spPr>
          <a:xfrm>
            <a:off x="22593642" y="12404779"/>
            <a:ext cx="1238723" cy="730251"/>
          </a:xfrm>
          <a:prstGeom prst="rect">
            <a:avLst/>
          </a:prstGeom>
        </p:spPr>
        <p:txBody>
          <a:bodyPr vert="horz" lIns="243852" tIns="121926" rIns="243852" bIns="121926" rtlCol="0" anchor="ctr"/>
          <a:lstStyle>
            <a:defPPr>
              <a:defRPr lang="en-US"/>
            </a:defPPr>
            <a:lvl1pPr marL="0" algn="ctr" defTabSz="1219261" rtl="0" eaLnBrk="1" latinLnBrk="0" hangingPunct="1">
              <a:defRPr sz="2000" kern="1200">
                <a:solidFill>
                  <a:schemeClr val="bg1"/>
                </a:solidFill>
                <a:latin typeface="Roboto Regular"/>
                <a:ea typeface="+mn-ea"/>
                <a:cs typeface="Roboto Regular"/>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a:lstStyle>
          <a:p>
            <a:fld id="{010B77E7-8D76-A248-9E9F-68FC055C9F4B}" type="slidenum">
              <a:rPr lang="en-US" sz="4000" smtClean="0">
                <a:latin typeface="+mn-lt"/>
              </a:rPr>
              <a:pPr/>
              <a:t>‹nr.›</a:t>
            </a:fld>
            <a:endParaRPr lang="en-US" sz="2800" dirty="0">
              <a:latin typeface="+mn-lt"/>
            </a:endParaRPr>
          </a:p>
        </p:txBody>
      </p:sp>
    </p:spTree>
    <p:extLst>
      <p:ext uri="{BB962C8B-B14F-4D97-AF65-F5344CB8AC3E}">
        <p14:creationId xmlns:p14="http://schemas.microsoft.com/office/powerpoint/2010/main" val="7147093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9" r:id="rId3"/>
    <p:sldLayoutId id="2147483753" r:id="rId4"/>
    <p:sldLayoutId id="2147483754" r:id="rId5"/>
    <p:sldLayoutId id="2147483755" r:id="rId6"/>
    <p:sldLayoutId id="2147483756" r:id="rId7"/>
    <p:sldLayoutId id="2147483757" r:id="rId8"/>
    <p:sldLayoutId id="2147483758" r:id="rId9"/>
    <p:sldLayoutId id="2147483761" r:id="rId10"/>
    <p:sldLayoutId id="2147483762" r:id="rId11"/>
    <p:sldLayoutId id="2147483763" r:id="rId12"/>
    <p:sldLayoutId id="2147483764" r:id="rId13"/>
    <p:sldLayoutId id="2147483765"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Click="0" advTm="2000">
        <p:fade/>
      </p:transition>
    </mc:Fallback>
  </mc:AlternateContent>
  <p:hf hdr="0" ftr="0" dt="0"/>
  <p:txStyles>
    <p:titleStyle>
      <a:lvl1pPr algn="l" defTabSz="1219261" rtl="0" eaLnBrk="1" latinLnBrk="0" hangingPunct="1">
        <a:spcBef>
          <a:spcPct val="0"/>
        </a:spcBef>
        <a:buNone/>
        <a:defRPr lang="en-US" sz="6600" kern="1200" cap="all" baseline="0" dirty="0">
          <a:solidFill>
            <a:schemeClr val="tx2"/>
          </a:solidFill>
          <a:latin typeface="+mn-lt"/>
          <a:ea typeface="+mn-ea"/>
          <a:cs typeface="Roboto Black"/>
        </a:defRPr>
      </a:lvl1pPr>
    </p:titleStyle>
    <p:bodyStyle>
      <a:lvl1pPr marL="571500" indent="-571500" algn="l" defTabSz="1219261" rtl="0" eaLnBrk="1" latinLnBrk="0" hangingPunct="1">
        <a:spcBef>
          <a:spcPct val="20000"/>
        </a:spcBef>
        <a:buClr>
          <a:schemeClr val="tx2"/>
        </a:buClr>
        <a:buFont typeface="Arial" panose="020B0604020202020204" pitchFamily="34" charset="0"/>
        <a:buChar char="•"/>
        <a:defRPr sz="5400" b="0" kern="1200">
          <a:solidFill>
            <a:schemeClr val="accent2"/>
          </a:solidFill>
          <a:latin typeface="+mn-lt"/>
          <a:ea typeface="+mn-ea"/>
          <a:cs typeface="Roboto Light"/>
        </a:defRPr>
      </a:lvl1pPr>
      <a:lvl2pPr marL="1790761" indent="-571500" algn="l" defTabSz="1219261" rtl="0" eaLnBrk="1" latinLnBrk="0" hangingPunct="1">
        <a:spcBef>
          <a:spcPct val="20000"/>
        </a:spcBef>
        <a:buClr>
          <a:schemeClr val="tx2"/>
        </a:buClr>
        <a:buFont typeface="Courier New" panose="02070309020205020404" pitchFamily="49" charset="0"/>
        <a:buChar char="o"/>
        <a:defRPr sz="4800" kern="1200">
          <a:solidFill>
            <a:schemeClr val="accent2"/>
          </a:solidFill>
          <a:latin typeface="+mn-lt"/>
          <a:ea typeface="+mn-ea"/>
          <a:cs typeface="Roboto Light"/>
        </a:defRPr>
      </a:lvl2pPr>
      <a:lvl3pPr marL="2895722" indent="-457200" algn="l" defTabSz="1219261" rtl="0" eaLnBrk="1" latinLnBrk="0" hangingPunct="1">
        <a:spcBef>
          <a:spcPct val="20000"/>
        </a:spcBef>
        <a:buClr>
          <a:schemeClr val="tx2"/>
        </a:buClr>
        <a:buFont typeface="Calibri" panose="020F0502020204030204" pitchFamily="34" charset="0"/>
        <a:buChar char="-"/>
        <a:defRPr sz="4000" kern="1200">
          <a:solidFill>
            <a:schemeClr val="accent2"/>
          </a:solidFill>
          <a:latin typeface="+mn-lt"/>
          <a:ea typeface="+mn-ea"/>
          <a:cs typeface="Roboto Light"/>
        </a:defRPr>
      </a:lvl3pPr>
      <a:lvl4pPr marL="4000683" indent="-342900" algn="l" defTabSz="1219261" rtl="0" eaLnBrk="1" latinLnBrk="0" hangingPunct="1">
        <a:spcBef>
          <a:spcPct val="20000"/>
        </a:spcBef>
        <a:buClr>
          <a:schemeClr val="tx2"/>
        </a:buClr>
        <a:buFont typeface="Arial" panose="020B0604020202020204" pitchFamily="34" charset="0"/>
        <a:buChar char="•"/>
        <a:defRPr sz="3600" i="1" kern="1200">
          <a:solidFill>
            <a:schemeClr val="accent2"/>
          </a:solidFill>
          <a:latin typeface="+mn-lt"/>
          <a:ea typeface="+mn-ea"/>
          <a:cs typeface="Roboto Light"/>
        </a:defRPr>
      </a:lvl4pPr>
      <a:lvl5pPr marL="5219944" indent="-342900" algn="l" defTabSz="1219261" rtl="0" eaLnBrk="1" latinLnBrk="0" hangingPunct="1">
        <a:spcBef>
          <a:spcPct val="20000"/>
        </a:spcBef>
        <a:buClr>
          <a:schemeClr val="tx2"/>
        </a:buClr>
        <a:buFont typeface="Courier New" panose="02070309020205020404" pitchFamily="49" charset="0"/>
        <a:buChar char="o"/>
        <a:defRPr sz="3200" i="1" kern="1200">
          <a:solidFill>
            <a:schemeClr val="accent2"/>
          </a:solidFill>
          <a:latin typeface="+mn-lt"/>
          <a:ea typeface="+mn-ea"/>
          <a:cs typeface="Roboto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www.sit2standdesk.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hyperlink" Target="mailto:Veerle.hermans@idewe.b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www.ncbi.nlm.nih.gov/pubmed/13110075"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a:off x="4703223" y="7267620"/>
            <a:ext cx="15680409" cy="0"/>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 y="7894005"/>
            <a:ext cx="24387174" cy="3093154"/>
          </a:xfrm>
          <a:prstGeom prst="rect">
            <a:avLst/>
          </a:prstGeom>
          <a:noFill/>
        </p:spPr>
        <p:txBody>
          <a:bodyPr wrap="square" rtlCol="0">
            <a:spAutoFit/>
          </a:bodyPr>
          <a:lstStyle/>
          <a:p>
            <a:pPr algn="ctr">
              <a:lnSpc>
                <a:spcPct val="130000"/>
              </a:lnSpc>
            </a:pPr>
            <a:r>
              <a:rPr lang="fr-BE" sz="5400" b="1" dirty="0">
                <a:solidFill>
                  <a:schemeClr val="tx2"/>
                </a:solidFill>
              </a:rPr>
              <a:t>SÉDENTARISME : comment enrayer cette nouvelle maladie ?</a:t>
            </a:r>
          </a:p>
          <a:p>
            <a:pPr algn="ctr">
              <a:lnSpc>
                <a:spcPct val="130000"/>
              </a:lnSpc>
            </a:pPr>
            <a:r>
              <a:rPr lang="fr-BE" dirty="0"/>
              <a:t>Veerle Hermans – Responsable Discipline Ergonomie IDEWE</a:t>
            </a:r>
          </a:p>
          <a:p>
            <a:pPr algn="ctr">
              <a:lnSpc>
                <a:spcPct val="130000"/>
              </a:lnSpc>
            </a:pPr>
            <a:r>
              <a:rPr lang="fr-BE" dirty="0"/>
              <a:t>Professeur d’Ergonomie à la V.U.B.</a:t>
            </a:r>
          </a:p>
        </p:txBody>
      </p:sp>
      <p:pic>
        <p:nvPicPr>
          <p:cNvPr id="7" name="Picture 3" descr="IDEWE_logo_baseline_CMYK.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26178" y="3590970"/>
            <a:ext cx="7276582" cy="3178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582987" y="381000"/>
            <a:ext cx="7772400" cy="6819336"/>
          </a:xfrm>
          <a:prstGeom prst="rect">
            <a:avLst/>
          </a:prstGeom>
        </p:spPr>
      </p:pic>
      <p:sp>
        <p:nvSpPr>
          <p:cNvPr id="3" name="TextBox 2"/>
          <p:cNvSpPr txBox="1"/>
          <p:nvPr/>
        </p:nvSpPr>
        <p:spPr>
          <a:xfrm>
            <a:off x="3278187" y="7276536"/>
            <a:ext cx="2538836" cy="400110"/>
          </a:xfrm>
          <a:prstGeom prst="rect">
            <a:avLst/>
          </a:prstGeom>
          <a:noFill/>
        </p:spPr>
        <p:txBody>
          <a:bodyPr wrap="none" lIns="244800" rIns="244800" rtlCol="0">
            <a:spAutoFit/>
          </a:bodyPr>
          <a:lstStyle/>
          <a:p>
            <a:r>
              <a:rPr lang="en-US" sz="2000" dirty="0">
                <a:solidFill>
                  <a:schemeClr val="accent2"/>
                </a:solidFill>
              </a:rPr>
              <a:t>©Alamy. John Lund</a:t>
            </a:r>
          </a:p>
        </p:txBody>
      </p:sp>
      <p:pic>
        <p:nvPicPr>
          <p:cNvPr id="9"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439373" y="645028"/>
            <a:ext cx="5735475" cy="2296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0129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7987" y="2363839"/>
            <a:ext cx="9753281" cy="4876641"/>
          </a:xfrm>
          <a:prstGeom prst="rect">
            <a:avLst/>
          </a:prstGeom>
        </p:spPr>
      </p:pic>
      <p:sp>
        <p:nvSpPr>
          <p:cNvPr id="6" name="Rectangle 5"/>
          <p:cNvSpPr/>
          <p:nvPr/>
        </p:nvSpPr>
        <p:spPr>
          <a:xfrm>
            <a:off x="-4189413" y="7442200"/>
            <a:ext cx="18794097" cy="881574"/>
          </a:xfrm>
          <a:prstGeom prst="rect">
            <a:avLst/>
          </a:prstGeom>
        </p:spPr>
        <p:txBody>
          <a:bodyPr wrap="square" lIns="217728" tIns="108864" rIns="217728" bIns="108864">
            <a:spAutoFit/>
          </a:bodyPr>
          <a:lstStyle/>
          <a:p>
            <a:pPr algn="r"/>
            <a:r>
              <a:rPr lang="en-US" sz="4300" i="1" dirty="0"/>
              <a:t>(Larsen et al. 2014; Benatti et al. 2015; Bailey et al. 2015)</a:t>
            </a:r>
          </a:p>
        </p:txBody>
      </p:sp>
      <p:sp>
        <p:nvSpPr>
          <p:cNvPr id="7" name="Rectangle 6"/>
          <p:cNvSpPr/>
          <p:nvPr/>
        </p:nvSpPr>
        <p:spPr>
          <a:xfrm>
            <a:off x="4883170" y="8222174"/>
            <a:ext cx="18792510" cy="4651837"/>
          </a:xfrm>
          <a:prstGeom prst="rect">
            <a:avLst/>
          </a:prstGeom>
        </p:spPr>
        <p:txBody>
          <a:bodyPr wrap="square" lIns="217728" tIns="108864" rIns="217728" bIns="108864">
            <a:spAutoFit/>
          </a:bodyPr>
          <a:lstStyle/>
          <a:p>
            <a:r>
              <a:rPr lang="fr-BE" i="1" dirty="0"/>
              <a:t>! Groupe-cible : </a:t>
            </a:r>
          </a:p>
          <a:p>
            <a:pPr marL="571500" indent="-571500">
              <a:buFont typeface="Arial"/>
              <a:buChar char="•"/>
            </a:pPr>
            <a:r>
              <a:rPr lang="fr-BE" i="1" dirty="0"/>
              <a:t>Obèses, diabétiques de type II, personnes inactives : </a:t>
            </a:r>
          </a:p>
          <a:p>
            <a:r>
              <a:rPr lang="fr-BE" i="1" dirty="0"/>
              <a:t>    OK rester debout 2 min. après 20 minutes en position assise</a:t>
            </a:r>
          </a:p>
          <a:p>
            <a:pPr marL="571500" indent="-571500">
              <a:buFont typeface="Arial"/>
              <a:buChar char="•"/>
            </a:pPr>
            <a:r>
              <a:rPr lang="fr-BE" i="1" dirty="0"/>
              <a:t>Non-obèses : pas de différence entre position assise et debout, mais une différence si on se promène ou qu’on fait des exercices plus actifs (Carter et al. 2015)</a:t>
            </a:r>
          </a:p>
        </p:txBody>
      </p:sp>
      <p:pic>
        <p:nvPicPr>
          <p:cNvPr id="8" name="Picture 7" descr="Schermafbeelding 2015-10-20 om 09.17.4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27587" y="2523388"/>
            <a:ext cx="4041521" cy="3149600"/>
          </a:xfrm>
          <a:prstGeom prst="rect">
            <a:avLst/>
          </a:prstGeom>
        </p:spPr>
      </p:pic>
      <p:sp>
        <p:nvSpPr>
          <p:cNvPr id="9" name="Rectangle 8"/>
          <p:cNvSpPr/>
          <p:nvPr/>
        </p:nvSpPr>
        <p:spPr>
          <a:xfrm>
            <a:off x="17832387" y="5774588"/>
            <a:ext cx="4413588" cy="881574"/>
          </a:xfrm>
          <a:prstGeom prst="rect">
            <a:avLst/>
          </a:prstGeom>
        </p:spPr>
        <p:txBody>
          <a:bodyPr wrap="square" lIns="217728" tIns="108864" rIns="217728" bIns="108864">
            <a:spAutoFit/>
          </a:bodyPr>
          <a:lstStyle/>
          <a:p>
            <a:r>
              <a:rPr lang="en-US" sz="4300" i="1" dirty="0"/>
              <a:t>©VIGEZ, 2015</a:t>
            </a:r>
            <a:endParaRPr lang="en-US" sz="4300" dirty="0"/>
          </a:p>
        </p:txBody>
      </p:sp>
      <p:sp>
        <p:nvSpPr>
          <p:cNvPr id="10" name="TextBox 9"/>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EST-CE UN PROBLÈME ?</a:t>
            </a:r>
          </a:p>
        </p:txBody>
      </p:sp>
      <p:sp>
        <p:nvSpPr>
          <p:cNvPr id="11" name="Rectangle 10"/>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12" name="TextBox 11"/>
          <p:cNvSpPr txBox="1"/>
          <p:nvPr/>
        </p:nvSpPr>
        <p:spPr>
          <a:xfrm>
            <a:off x="2437617" y="1792444"/>
            <a:ext cx="10193861" cy="1077218"/>
          </a:xfrm>
          <a:prstGeom prst="rect">
            <a:avLst/>
          </a:prstGeom>
          <a:noFill/>
        </p:spPr>
        <p:txBody>
          <a:bodyPr wrap="square" rtlCol="0">
            <a:spAutoFit/>
          </a:bodyPr>
          <a:lstStyle/>
          <a:p>
            <a:r>
              <a:rPr lang="en-US" sz="3200" dirty="0">
                <a:cs typeface="Roboto Regular"/>
              </a:rPr>
              <a:t>COMBIEN DE TEMPS RESTONS-NOUS ASSIS DE MANIÈRE ININTERROMPUE ?</a:t>
            </a:r>
          </a:p>
        </p:txBody>
      </p:sp>
    </p:spTree>
    <p:extLst>
      <p:ext uri="{BB962C8B-B14F-4D97-AF65-F5344CB8AC3E}">
        <p14:creationId xmlns:p14="http://schemas.microsoft.com/office/powerpoint/2010/main" val="65706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02727" y="4219580"/>
            <a:ext cx="21303198" cy="8226424"/>
          </a:xfrm>
        </p:spPr>
        <p:txBody>
          <a:bodyPr>
            <a:noAutofit/>
          </a:bodyPr>
          <a:lstStyle/>
          <a:p>
            <a:pPr marL="571500" indent="-571500">
              <a:buFont typeface="Arial"/>
              <a:buChar char="•"/>
            </a:pPr>
            <a:endParaRPr lang="en-US" sz="4800" b="1" dirty="0">
              <a:solidFill>
                <a:srgbClr val="6699CC"/>
              </a:solidFill>
              <a:latin typeface="+mj-lt"/>
            </a:endParaRPr>
          </a:p>
        </p:txBody>
      </p:sp>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EFFET DES INTERVENTIONS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7" name="TextBox 6"/>
          <p:cNvSpPr txBox="1"/>
          <p:nvPr/>
        </p:nvSpPr>
        <p:spPr>
          <a:xfrm>
            <a:off x="2437620" y="1792444"/>
            <a:ext cx="7962540" cy="584776"/>
          </a:xfrm>
          <a:prstGeom prst="rect">
            <a:avLst/>
          </a:prstGeom>
          <a:noFill/>
        </p:spPr>
        <p:txBody>
          <a:bodyPr wrap="square" rtlCol="0">
            <a:spAutoFit/>
          </a:bodyPr>
          <a:lstStyle/>
          <a:p>
            <a:r>
              <a:rPr lang="fr-BE" sz="3200" dirty="0">
                <a:cs typeface="Roboto Regular"/>
              </a:rPr>
              <a:t>DIRECTIVE</a:t>
            </a:r>
          </a:p>
        </p:txBody>
      </p:sp>
      <p:sp>
        <p:nvSpPr>
          <p:cNvPr id="9" name="object 11"/>
          <p:cNvSpPr/>
          <p:nvPr/>
        </p:nvSpPr>
        <p:spPr>
          <a:xfrm>
            <a:off x="1020986" y="2848644"/>
            <a:ext cx="22184939" cy="6158751"/>
          </a:xfrm>
          <a:prstGeom prst="rect">
            <a:avLst/>
          </a:prstGeom>
          <a:blipFill>
            <a:blip r:embed="rId3" cstate="print"/>
            <a:stretch>
              <a:fillRect/>
            </a:stretch>
          </a:blipFill>
        </p:spPr>
        <p:txBody>
          <a:bodyPr wrap="square" lIns="0" tIns="0" rIns="0" bIns="0" rtlCol="0">
            <a:noAutofit/>
          </a:bodyPr>
          <a:lstStyle/>
          <a:p>
            <a:endParaRPr dirty="0">
              <a:solidFill>
                <a:prstClr val="black"/>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3259" y="10017236"/>
            <a:ext cx="21985408" cy="1882588"/>
          </a:xfrm>
          <a:prstGeom prst="rect">
            <a:avLst/>
          </a:prstGeom>
        </p:spPr>
      </p:pic>
    </p:spTree>
    <p:extLst>
      <p:ext uri="{BB962C8B-B14F-4D97-AF65-F5344CB8AC3E}">
        <p14:creationId xmlns:p14="http://schemas.microsoft.com/office/powerpoint/2010/main" val="397275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3306088" y="12268200"/>
            <a:ext cx="1081087" cy="1081088"/>
          </a:xfrm>
          <a:prstGeom prst="ellipse">
            <a:avLst/>
          </a:prstGeom>
        </p:spPr>
        <p:txBody>
          <a:bodyPr/>
          <a:lstStyle/>
          <a:p>
            <a:pPr>
              <a:defRPr/>
            </a:pPr>
            <a:r>
              <a:rPr lang="nl-BE" dirty="0"/>
              <a:t> Slide </a:t>
            </a:r>
            <a:fld id="{FBA15315-0AAF-484B-80E9-EBFA328E69BC}" type="slidenum">
              <a:rPr lang="en-US" smtClean="0"/>
              <a:pPr>
                <a:defRPr/>
              </a:pPr>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7521" y="722899"/>
            <a:ext cx="6421874" cy="44375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57827" y="6765034"/>
            <a:ext cx="6929062" cy="4675329"/>
          </a:xfrm>
          <a:prstGeom prst="rect">
            <a:avLst/>
          </a:prstGeom>
        </p:spPr>
      </p:pic>
      <p:pic>
        <p:nvPicPr>
          <p:cNvPr id="7"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218970" y="5286377"/>
            <a:ext cx="4888212" cy="3588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descr="20140210_Beeldschermwerk_SofieVDB_0072 as Smart Object-1 copy.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58397" y="6162311"/>
            <a:ext cx="4416965" cy="4967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rc_mi" descr="http://www.betterlivingthroughdesign.com/wp-content/themes/bltd/lib/timthumb.php?src=http://www.betterlivingthroughdesign.com/images/webble-footrest.jpg&amp;h=&amp;w=513&amp;zc=1"/>
          <p:cNvPicPr/>
          <p:nvPr/>
        </p:nvPicPr>
        <p:blipFill>
          <a:blip r:embed="rId7">
            <a:extLst>
              <a:ext uri="{28A0092B-C50C-407E-A947-70E740481C1C}">
                <a14:useLocalDpi xmlns:a14="http://schemas.microsoft.com/office/drawing/2010/main"/>
              </a:ext>
            </a:extLst>
          </a:blip>
          <a:srcRect/>
          <a:stretch>
            <a:fillRect/>
          </a:stretch>
        </p:blipFill>
        <p:spPr bwMode="auto">
          <a:xfrm>
            <a:off x="16557827" y="1549913"/>
            <a:ext cx="7768913" cy="3610515"/>
          </a:xfrm>
          <a:prstGeom prst="rect">
            <a:avLst/>
          </a:prstGeom>
          <a:noFill/>
          <a:ln>
            <a:noFill/>
          </a:ln>
        </p:spPr>
      </p:pic>
      <p:pic>
        <p:nvPicPr>
          <p:cNvPr id="10" name="irc_mi" descr="http://assets.inhabitat.com/wp-content/blogs.dir/1/files/2012/01/exercise-work-stepper-PC1.jpg"/>
          <p:cNvPicPr/>
          <p:nvPr/>
        </p:nvPicPr>
        <p:blipFill>
          <a:blip r:embed="rId8">
            <a:extLst>
              <a:ext uri="{28A0092B-C50C-407E-A947-70E740481C1C}">
                <a14:useLocalDpi xmlns:a14="http://schemas.microsoft.com/office/drawing/2010/main"/>
              </a:ext>
            </a:extLst>
          </a:blip>
          <a:srcRect/>
          <a:stretch>
            <a:fillRect/>
          </a:stretch>
        </p:blipFill>
        <p:spPr bwMode="auto">
          <a:xfrm>
            <a:off x="9218970" y="1309345"/>
            <a:ext cx="6289338" cy="2912866"/>
          </a:xfrm>
          <a:prstGeom prst="rect">
            <a:avLst/>
          </a:prstGeom>
          <a:noFill/>
          <a:ln>
            <a:noFill/>
          </a:ln>
        </p:spPr>
      </p:pic>
      <p:pic>
        <p:nvPicPr>
          <p:cNvPr id="11" name="Picture 10"/>
          <p:cNvPicPr>
            <a:picLocks noChangeAspect="1"/>
          </p:cNvPicPr>
          <p:nvPr/>
        </p:nvPicPr>
        <p:blipFill>
          <a:blip r:embed="rId9"/>
          <a:stretch>
            <a:fillRect/>
          </a:stretch>
        </p:blipFill>
        <p:spPr>
          <a:xfrm>
            <a:off x="10622295" y="9625160"/>
            <a:ext cx="5289531" cy="2506912"/>
          </a:xfrm>
          <a:prstGeom prst="rect">
            <a:avLst/>
          </a:prstGeom>
        </p:spPr>
      </p:pic>
      <p:pic>
        <p:nvPicPr>
          <p:cNvPr id="12" name="Picture 11"/>
          <p:cNvPicPr>
            <a:picLocks noChangeAspect="1"/>
          </p:cNvPicPr>
          <p:nvPr/>
        </p:nvPicPr>
        <p:blipFill>
          <a:blip r:embed="rId10"/>
          <a:stretch>
            <a:fillRect/>
          </a:stretch>
        </p:blipFill>
        <p:spPr>
          <a:xfrm>
            <a:off x="7111897" y="9312672"/>
            <a:ext cx="3510398" cy="3433076"/>
          </a:xfrm>
          <a:prstGeom prst="rect">
            <a:avLst/>
          </a:prstGeom>
        </p:spPr>
      </p:pic>
    </p:spTree>
    <p:extLst>
      <p:ext uri="{BB962C8B-B14F-4D97-AF65-F5344CB8AC3E}">
        <p14:creationId xmlns:p14="http://schemas.microsoft.com/office/powerpoint/2010/main" val="1213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02727" y="3062469"/>
            <a:ext cx="21303198" cy="8226424"/>
          </a:xfrm>
        </p:spPr>
        <p:txBody>
          <a:bodyPr>
            <a:noAutofit/>
          </a:bodyPr>
          <a:lstStyle/>
          <a:p>
            <a:pPr marL="1020915" lvl="1" indent="-1143000">
              <a:buSzPct val="100000"/>
              <a:buFont typeface="Arial"/>
              <a:buChar char="•"/>
              <a:defRPr/>
            </a:pPr>
            <a:r>
              <a:rPr lang="fr-FR" sz="5400" dirty="0">
                <a:solidFill>
                  <a:srgbClr val="000000"/>
                </a:solidFill>
                <a:sym typeface="Wingdings"/>
              </a:rPr>
              <a:t>Ellegast 2012 :</a:t>
            </a:r>
          </a:p>
          <a:p>
            <a:pPr marL="1440078" lvl="2" indent="0">
              <a:buSzPct val="100000"/>
              <a:buNone/>
              <a:defRPr/>
            </a:pPr>
            <a:r>
              <a:rPr lang="fr-FR" dirty="0">
                <a:solidFill>
                  <a:srgbClr val="000000"/>
                </a:solidFill>
                <a:sym typeface="Wingdings"/>
              </a:rPr>
              <a:t>Adaptations du lieu de travail (tables assis-debout), compteurs de pas, coaching, se promener sur le temps de midi, se rendre à vélo au travail, etc.  </a:t>
            </a:r>
          </a:p>
          <a:p>
            <a:pPr marL="2800781" lvl="2" indent="-1360703">
              <a:buSzPct val="100000"/>
              <a:buFont typeface="Wingdings" charset="0"/>
              <a:buChar char="à"/>
              <a:defRPr/>
            </a:pPr>
            <a:r>
              <a:rPr lang="fr-FR" sz="4700" dirty="0">
                <a:solidFill>
                  <a:srgbClr val="000000"/>
                </a:solidFill>
                <a:sym typeface="Wingdings"/>
              </a:rPr>
              <a:t>Après 12 semaines d’intervention, la position assise a diminué de 117 min. par jour</a:t>
            </a:r>
          </a:p>
          <a:p>
            <a:pPr marL="476559" indent="-1360703">
              <a:buSzPct val="100000"/>
              <a:buFont typeface="Arial"/>
              <a:buChar char="•"/>
              <a:defRPr/>
            </a:pPr>
            <a:r>
              <a:rPr lang="fr-FR" dirty="0">
                <a:solidFill>
                  <a:srgbClr val="000000"/>
                </a:solidFill>
                <a:sym typeface="Wingdings"/>
              </a:rPr>
              <a:t>Coffeng 2014 : Vitality In Practice</a:t>
            </a:r>
          </a:p>
          <a:p>
            <a:pPr marL="1440078" lvl="2" indent="0">
              <a:buSzPct val="100000"/>
              <a:buNone/>
              <a:defRPr/>
            </a:pPr>
            <a:r>
              <a:rPr lang="fr-FR" dirty="0">
                <a:solidFill>
                  <a:srgbClr val="000000"/>
                </a:solidFill>
                <a:sym typeface="Wingdings"/>
              </a:rPr>
              <a:t>Coin café, sièges ballons, salles de réunion avec tables-debout, tennis de table dans le hall d’entrée, etc. </a:t>
            </a:r>
          </a:p>
          <a:p>
            <a:pPr marL="2800781" lvl="2" indent="-1360703">
              <a:buSzPct val="100000"/>
              <a:buFont typeface="Wingdings" charset="0"/>
              <a:buChar char="à"/>
              <a:defRPr/>
            </a:pPr>
            <a:r>
              <a:rPr lang="fr-FR" sz="4700" dirty="0">
                <a:solidFill>
                  <a:srgbClr val="000000"/>
                </a:solidFill>
                <a:sym typeface="Wingdings"/>
              </a:rPr>
              <a:t>Après 6 mois d’intervention, la position assise diminue de 61 min.</a:t>
            </a:r>
          </a:p>
          <a:p>
            <a:pPr marL="2800781" lvl="2" indent="-1360703">
              <a:buSzPct val="100000"/>
              <a:buFont typeface="Wingdings" charset="0"/>
              <a:buChar char="à"/>
              <a:defRPr/>
            </a:pPr>
            <a:r>
              <a:rPr lang="fr-FR" sz="4700" dirty="0">
                <a:solidFill>
                  <a:srgbClr val="000000"/>
                </a:solidFill>
                <a:sym typeface="Wingdings"/>
              </a:rPr>
              <a:t>MAIS … après 12 mois, la diminution n’est plus que de 39 min …</a:t>
            </a:r>
          </a:p>
          <a:p>
            <a:pPr marL="571500" indent="-571500">
              <a:buFont typeface="Arial"/>
              <a:buChar char="•"/>
            </a:pPr>
            <a:endParaRPr lang="fr-FR" sz="4800" b="1" dirty="0">
              <a:solidFill>
                <a:srgbClr val="6699CC"/>
              </a:solidFill>
              <a:latin typeface="+mj-lt"/>
            </a:endParaRPr>
          </a:p>
        </p:txBody>
      </p:sp>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EFFET DES INTERVENTIONS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7" name="TextBox 6"/>
          <p:cNvSpPr txBox="1"/>
          <p:nvPr/>
        </p:nvSpPr>
        <p:spPr>
          <a:xfrm>
            <a:off x="2437620" y="1792444"/>
            <a:ext cx="7962540" cy="584776"/>
          </a:xfrm>
          <a:prstGeom prst="rect">
            <a:avLst/>
          </a:prstGeom>
          <a:noFill/>
        </p:spPr>
        <p:txBody>
          <a:bodyPr wrap="square" rtlCol="0">
            <a:spAutoFit/>
          </a:bodyPr>
          <a:lstStyle/>
          <a:p>
            <a:r>
              <a:rPr lang="fr-BE" sz="3200" dirty="0">
                <a:cs typeface="Roboto Regular"/>
              </a:rPr>
              <a:t>Modifications sur le lieu de travail</a:t>
            </a:r>
          </a:p>
        </p:txBody>
      </p:sp>
      <p:sp>
        <p:nvSpPr>
          <p:cNvPr id="2" name="Rectangle 1"/>
          <p:cNvSpPr/>
          <p:nvPr/>
        </p:nvSpPr>
        <p:spPr>
          <a:xfrm>
            <a:off x="5109824" y="11877176"/>
            <a:ext cx="17354739" cy="1569660"/>
          </a:xfrm>
          <a:prstGeom prst="rect">
            <a:avLst/>
          </a:prstGeom>
        </p:spPr>
        <p:txBody>
          <a:bodyPr wrap="square">
            <a:spAutoFit/>
          </a:bodyPr>
          <a:lstStyle/>
          <a:p>
            <a:r>
              <a:rPr lang="en-US" sz="3200" dirty="0"/>
              <a:t>Shrestha N, Kukkonen-Harjula KT, Verbeek JH, Ijaz S, Hermans V, Bhaumik S. Workplace interventions for reducing sitting at work. Cochrane Database of Systematic Reviews 2016, Issue 2. Art. No.: CD010912. DOI: 10.1002/14651858.CD010912.pub3)</a:t>
            </a:r>
            <a:r>
              <a:rPr lang="nl-BE" sz="3200" dirty="0"/>
              <a:t> </a:t>
            </a:r>
            <a:endParaRPr lang="en-US" sz="3200" spc="-32" dirty="0">
              <a:cs typeface="Calibri"/>
            </a:endParaRPr>
          </a:p>
        </p:txBody>
      </p:sp>
    </p:spTree>
    <p:extLst>
      <p:ext uri="{BB962C8B-B14F-4D97-AF65-F5344CB8AC3E}">
        <p14:creationId xmlns:p14="http://schemas.microsoft.com/office/powerpoint/2010/main" val="630183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02727" y="3062469"/>
            <a:ext cx="21303198" cy="8226424"/>
          </a:xfrm>
        </p:spPr>
        <p:txBody>
          <a:bodyPr>
            <a:noAutofit/>
          </a:bodyPr>
          <a:lstStyle/>
          <a:p>
            <a:pPr marL="920258" lvl="1" indent="-732743">
              <a:buSzPct val="100000"/>
              <a:buFont typeface="Arial"/>
              <a:buChar char="•"/>
              <a:defRPr/>
            </a:pPr>
            <a:endParaRPr lang="fr-BE" sz="5400" dirty="0">
              <a:solidFill>
                <a:srgbClr val="000000"/>
              </a:solidFill>
              <a:sym typeface="Wingdings"/>
            </a:endParaRPr>
          </a:p>
          <a:p>
            <a:pPr marL="920258" lvl="1" indent="-732743">
              <a:buSzPct val="100000"/>
              <a:buFont typeface="Arial"/>
              <a:buChar char="•"/>
              <a:defRPr/>
            </a:pPr>
            <a:r>
              <a:rPr lang="fr-BE" sz="5400" dirty="0">
                <a:solidFill>
                  <a:srgbClr val="000000"/>
                </a:solidFill>
                <a:sym typeface="Wingdings"/>
              </a:rPr>
              <a:t>Lieux de travail assis-debout (6 études)</a:t>
            </a:r>
          </a:p>
          <a:p>
            <a:pPr marL="1926567" lvl="3" indent="0">
              <a:buSzPct val="100000"/>
              <a:buNone/>
              <a:defRPr/>
            </a:pPr>
            <a:r>
              <a:rPr lang="fr-BE" sz="6000" dirty="0">
                <a:solidFill>
                  <a:srgbClr val="000000"/>
                </a:solidFill>
                <a:sym typeface="Wingdings"/>
              </a:rPr>
              <a:t> </a:t>
            </a:r>
            <a:r>
              <a:rPr lang="fr-BE" sz="6000" i="0" dirty="0">
                <a:solidFill>
                  <a:srgbClr val="000000"/>
                </a:solidFill>
                <a:sym typeface="Wingdings"/>
              </a:rPr>
              <a:t>La position assise diminue de </a:t>
            </a:r>
            <a:r>
              <a:rPr lang="fr-BE" sz="5400" i="0" dirty="0">
                <a:solidFill>
                  <a:srgbClr val="000000"/>
                </a:solidFill>
                <a:sym typeface="Wingdings"/>
              </a:rPr>
              <a:t>143 min. après 8 semaines</a:t>
            </a:r>
          </a:p>
          <a:p>
            <a:pPr marL="1926567" lvl="3" indent="0">
              <a:buSzPct val="100000"/>
              <a:buNone/>
              <a:defRPr/>
            </a:pPr>
            <a:r>
              <a:rPr lang="fr-BE" sz="5400" i="0" dirty="0">
                <a:solidFill>
                  <a:srgbClr val="000000"/>
                </a:solidFill>
                <a:sym typeface="Wingdings"/>
              </a:rPr>
              <a:t>  MAIS … après 6 mois, la diminution n’est plus que de 56 min …</a:t>
            </a:r>
          </a:p>
          <a:p>
            <a:pPr marL="3002210" lvl="3" indent="-732743">
              <a:buSzPct val="100000"/>
              <a:buFont typeface="Wingdings" charset="0"/>
              <a:buChar char="à"/>
              <a:defRPr/>
            </a:pPr>
            <a:r>
              <a:rPr lang="fr-BE" sz="5400" i="0" dirty="0">
                <a:solidFill>
                  <a:srgbClr val="000000"/>
                </a:solidFill>
                <a:sym typeface="Wingdings"/>
              </a:rPr>
              <a:t>Diminution de la durée des périodes assises de longue durée (&gt; 30 min)</a:t>
            </a:r>
          </a:p>
          <a:p>
            <a:pPr marL="3002210" lvl="3" indent="-732743">
              <a:buSzPct val="100000"/>
              <a:buFont typeface="Wingdings" charset="0"/>
              <a:buChar char="à"/>
              <a:defRPr/>
            </a:pPr>
            <a:r>
              <a:rPr lang="fr-BE" sz="5400" i="0" dirty="0">
                <a:solidFill>
                  <a:srgbClr val="000000"/>
                </a:solidFill>
                <a:sym typeface="Wingdings"/>
              </a:rPr>
              <a:t>+ counselling : réduction dans une même mesure</a:t>
            </a:r>
            <a:endParaRPr lang="fr-BE" sz="5400" i="0" dirty="0">
              <a:solidFill>
                <a:srgbClr val="000000"/>
              </a:solidFill>
            </a:endParaRPr>
          </a:p>
          <a:p>
            <a:pPr marL="571500" indent="-571500">
              <a:buFont typeface="Arial"/>
              <a:buChar char="•"/>
            </a:pPr>
            <a:endParaRPr lang="fr-BE" sz="4800" b="1" dirty="0">
              <a:solidFill>
                <a:srgbClr val="6699CC"/>
              </a:solidFill>
              <a:latin typeface="+mj-lt"/>
            </a:endParaRPr>
          </a:p>
        </p:txBody>
      </p:sp>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EFFET DES INTERVENTIONS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7" name="TextBox 6"/>
          <p:cNvSpPr txBox="1"/>
          <p:nvPr/>
        </p:nvSpPr>
        <p:spPr>
          <a:xfrm>
            <a:off x="2437620" y="1792444"/>
            <a:ext cx="7962540" cy="584776"/>
          </a:xfrm>
          <a:prstGeom prst="rect">
            <a:avLst/>
          </a:prstGeom>
          <a:noFill/>
        </p:spPr>
        <p:txBody>
          <a:bodyPr wrap="square" rtlCol="0">
            <a:spAutoFit/>
          </a:bodyPr>
          <a:lstStyle/>
          <a:p>
            <a:r>
              <a:rPr lang="fr-BE" sz="3200" dirty="0">
                <a:cs typeface="Roboto Regular"/>
              </a:rPr>
              <a:t>Modifications sur le lieu de travail</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65301" y="158455"/>
            <a:ext cx="6421874" cy="4437529"/>
          </a:xfrm>
          <a:prstGeom prst="rect">
            <a:avLst/>
          </a:prstGeom>
        </p:spPr>
      </p:pic>
      <p:sp>
        <p:nvSpPr>
          <p:cNvPr id="9" name="Rectangle 8"/>
          <p:cNvSpPr/>
          <p:nvPr/>
        </p:nvSpPr>
        <p:spPr>
          <a:xfrm>
            <a:off x="5109824" y="11877176"/>
            <a:ext cx="17354739" cy="1569660"/>
          </a:xfrm>
          <a:prstGeom prst="rect">
            <a:avLst/>
          </a:prstGeom>
        </p:spPr>
        <p:txBody>
          <a:bodyPr wrap="square">
            <a:spAutoFit/>
          </a:bodyPr>
          <a:lstStyle/>
          <a:p>
            <a:r>
              <a:rPr lang="en-US" sz="3200" dirty="0"/>
              <a:t>Shrestha N, Kukkonen-Harjula KT, Verbeek JH, Ijaz S, Hermans V, Bhaumik S. Workplace interventions for reducing sitting at work. Cochrane Database of Systematic Reviews 2016, Issue 2. Art. No.: CD010912. DOI: 10.1002/14651858.CD010912.pub3)</a:t>
            </a:r>
            <a:r>
              <a:rPr lang="nl-BE" sz="3200" dirty="0"/>
              <a:t> </a:t>
            </a:r>
            <a:endParaRPr lang="en-US" sz="3200" spc="-32" dirty="0">
              <a:cs typeface="Calibri"/>
            </a:endParaRPr>
          </a:p>
        </p:txBody>
      </p:sp>
    </p:spTree>
    <p:extLst>
      <p:ext uri="{BB962C8B-B14F-4D97-AF65-F5344CB8AC3E}">
        <p14:creationId xmlns:p14="http://schemas.microsoft.com/office/powerpoint/2010/main" val="247514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02727" y="3062469"/>
            <a:ext cx="21303198" cy="8226424"/>
          </a:xfrm>
        </p:spPr>
        <p:txBody>
          <a:bodyPr>
            <a:noAutofit/>
          </a:bodyPr>
          <a:lstStyle/>
          <a:p>
            <a:pPr marL="1709734" lvl="1" indent="-732743">
              <a:buFont typeface="Arial"/>
              <a:buChar char="•"/>
            </a:pPr>
            <a:r>
              <a:rPr lang="fr-BE" sz="6000" dirty="0">
                <a:solidFill>
                  <a:srgbClr val="000000"/>
                </a:solidFill>
                <a:ea typeface="ＭＳ Ｐゴシック" panose="020B0600070205080204" pitchFamily="34" charset="-128"/>
                <a:cs typeface="ＭＳ Ｐゴシック" panose="020B0600070205080204" pitchFamily="34" charset="-128"/>
              </a:rPr>
              <a:t>Tapis de marche : réduction de 30 min. après 12 semaines</a:t>
            </a:r>
          </a:p>
          <a:p>
            <a:pPr marL="1709734" lvl="1" indent="-732743">
              <a:buFont typeface="Arial"/>
              <a:buChar char="•"/>
            </a:pPr>
            <a:r>
              <a:rPr lang="fr-BE" sz="6000" dirty="0">
                <a:solidFill>
                  <a:srgbClr val="000000"/>
                </a:solidFill>
                <a:ea typeface="ＭＳ Ｐゴシック" panose="020B0600070205080204" pitchFamily="34" charset="-128"/>
                <a:cs typeface="ＭＳ Ｐゴシック" panose="020B0600070205080204" pitchFamily="34" charset="-128"/>
              </a:rPr>
              <a:t>Pédalier d’intérieur : 12 min. NS après 16 semaines</a:t>
            </a:r>
          </a:p>
          <a:p>
            <a:pPr marL="571500" indent="-571500">
              <a:buFont typeface="Arial"/>
              <a:buChar char="•"/>
            </a:pPr>
            <a:endParaRPr lang="fr-BE" sz="4800" b="1" dirty="0">
              <a:solidFill>
                <a:srgbClr val="6699CC"/>
              </a:solidFill>
              <a:latin typeface="+mj-lt"/>
            </a:endParaRPr>
          </a:p>
        </p:txBody>
      </p:sp>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EFFET DES INTERVENTIONS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7" name="TextBox 6"/>
          <p:cNvSpPr txBox="1"/>
          <p:nvPr/>
        </p:nvSpPr>
        <p:spPr>
          <a:xfrm>
            <a:off x="2437620" y="1792444"/>
            <a:ext cx="7962540" cy="584775"/>
          </a:xfrm>
          <a:prstGeom prst="rect">
            <a:avLst/>
          </a:prstGeom>
          <a:noFill/>
        </p:spPr>
        <p:txBody>
          <a:bodyPr wrap="square" rtlCol="0">
            <a:spAutoFit/>
          </a:bodyPr>
          <a:lstStyle/>
          <a:p>
            <a:r>
              <a:rPr lang="fr-BE" sz="3200" dirty="0">
                <a:cs typeface="Roboto Regular"/>
              </a:rPr>
              <a:t>Modifications sur le lieu de travail</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97678" y="6454589"/>
            <a:ext cx="6929062" cy="4675329"/>
          </a:xfrm>
          <a:prstGeom prst="rect">
            <a:avLst/>
          </a:prstGeom>
        </p:spPr>
      </p:pic>
      <p:pic>
        <p:nvPicPr>
          <p:cNvPr id="1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7293" y="7080718"/>
            <a:ext cx="5631065" cy="3588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976573" y="7080718"/>
            <a:ext cx="4888212" cy="3588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a:xfrm>
            <a:off x="5109824" y="11877176"/>
            <a:ext cx="17354739" cy="1569660"/>
          </a:xfrm>
          <a:prstGeom prst="rect">
            <a:avLst/>
          </a:prstGeom>
        </p:spPr>
        <p:txBody>
          <a:bodyPr wrap="square">
            <a:spAutoFit/>
          </a:bodyPr>
          <a:lstStyle/>
          <a:p>
            <a:r>
              <a:rPr lang="en-US" sz="3200" dirty="0"/>
              <a:t>Shrestha N, Kukkonen-Harjula KT, Verbeek JH, Ijaz S, Hermans V, Bhaumik S. Workplace interventions for reducing sitting at work. Cochrane Database of Systematic Reviews 2016, Issue 2. Art. No.: CD010912. DOI: 10.1002/14651858.CD010912.pub3)</a:t>
            </a:r>
            <a:r>
              <a:rPr lang="nl-BE" sz="3200" dirty="0"/>
              <a:t> </a:t>
            </a:r>
            <a:endParaRPr lang="en-US" sz="3200" spc="-32" dirty="0">
              <a:cs typeface="Calibri"/>
            </a:endParaRPr>
          </a:p>
        </p:txBody>
      </p:sp>
    </p:spTree>
    <p:extLst>
      <p:ext uri="{BB962C8B-B14F-4D97-AF65-F5344CB8AC3E}">
        <p14:creationId xmlns:p14="http://schemas.microsoft.com/office/powerpoint/2010/main" val="349715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02727" y="3062469"/>
            <a:ext cx="21303198" cy="8226424"/>
          </a:xfrm>
        </p:spPr>
        <p:txBody>
          <a:bodyPr>
            <a:noAutofit/>
          </a:bodyPr>
          <a:lstStyle/>
          <a:p>
            <a:r>
              <a:rPr lang="fr-BE" sz="4800" dirty="0"/>
              <a:t>Symptômes musculo-squelettiques : pas d’effet</a:t>
            </a:r>
          </a:p>
          <a:p>
            <a:r>
              <a:rPr lang="fr-BE" sz="4800" dirty="0"/>
              <a:t>Productivité : pas d’effet</a:t>
            </a:r>
          </a:p>
          <a:p>
            <a:r>
              <a:rPr lang="fr-BE" sz="4800" dirty="0"/>
              <a:t>Absentéisme pour maladie : pas d’effet</a:t>
            </a:r>
          </a:p>
          <a:p>
            <a:r>
              <a:rPr lang="fr-BE" sz="4800" dirty="0"/>
              <a:t>Consommation d’énergie : pas d’études …</a:t>
            </a:r>
          </a:p>
          <a:p>
            <a:pPr marL="571500" indent="-571500">
              <a:buFont typeface="Arial"/>
              <a:buChar char="•"/>
            </a:pPr>
            <a:endParaRPr lang="fr-BE" sz="4800" b="1" dirty="0">
              <a:solidFill>
                <a:srgbClr val="6699CC"/>
              </a:solidFill>
              <a:latin typeface="+mj-lt"/>
            </a:endParaRPr>
          </a:p>
        </p:txBody>
      </p:sp>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EFFET DES INTERVENTIONS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accent1"/>
              </a:solidFill>
            </a:endParaRPr>
          </a:p>
        </p:txBody>
      </p:sp>
      <p:sp>
        <p:nvSpPr>
          <p:cNvPr id="7" name="TextBox 6"/>
          <p:cNvSpPr txBox="1"/>
          <p:nvPr/>
        </p:nvSpPr>
        <p:spPr>
          <a:xfrm>
            <a:off x="2437620" y="1792444"/>
            <a:ext cx="8314714" cy="584775"/>
          </a:xfrm>
          <a:prstGeom prst="rect">
            <a:avLst/>
          </a:prstGeom>
          <a:noFill/>
        </p:spPr>
        <p:txBody>
          <a:bodyPr wrap="square" rtlCol="0">
            <a:spAutoFit/>
          </a:bodyPr>
          <a:lstStyle/>
          <a:p>
            <a:r>
              <a:rPr lang="fr-BE" sz="3200" dirty="0">
                <a:cs typeface="Roboto Regular"/>
              </a:rPr>
              <a:t>Résultats secondaires lieu de travail assis-debout</a:t>
            </a:r>
          </a:p>
        </p:txBody>
      </p:sp>
      <p:sp>
        <p:nvSpPr>
          <p:cNvPr id="13" name="Rectangle 12"/>
          <p:cNvSpPr/>
          <p:nvPr/>
        </p:nvSpPr>
        <p:spPr>
          <a:xfrm>
            <a:off x="5109824" y="11877176"/>
            <a:ext cx="17354739" cy="1569660"/>
          </a:xfrm>
          <a:prstGeom prst="rect">
            <a:avLst/>
          </a:prstGeom>
        </p:spPr>
        <p:txBody>
          <a:bodyPr wrap="square">
            <a:spAutoFit/>
          </a:bodyPr>
          <a:lstStyle/>
          <a:p>
            <a:r>
              <a:rPr lang="fr-BE" sz="3200" dirty="0"/>
              <a:t>Shrestha N, Kukkonen-Harjula KT, Verbeek JH, Ijaz S, Hermans V, Bhaumik S. Workplace interventions for reducing sitting at work. Cochrane Database of Systematic Reviews 2016, Issue 2. Art. No.: CD010912. DOI: 10.1002/14651858.CD010912.pub3) </a:t>
            </a:r>
            <a:endParaRPr lang="fr-BE" sz="3200" spc="-32" dirty="0">
              <a:cs typeface="Calibri"/>
            </a:endParaRPr>
          </a:p>
        </p:txBody>
      </p:sp>
      <p:pic>
        <p:nvPicPr>
          <p:cNvPr id="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72585" y="6874890"/>
            <a:ext cx="17825364" cy="4132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0752334" y="10873394"/>
            <a:ext cx="12192000" cy="830997"/>
          </a:xfrm>
          <a:prstGeom prst="rect">
            <a:avLst/>
          </a:prstGeom>
        </p:spPr>
        <p:txBody>
          <a:bodyPr>
            <a:spAutoFit/>
          </a:bodyPr>
          <a:lstStyle/>
          <a:p>
            <a:r>
              <a:rPr lang="fr-BE" sz="2400" dirty="0">
                <a:hlinkClick r:id="rId4"/>
              </a:rPr>
              <a:t>http://www.sit2standdesk.com/</a:t>
            </a:r>
            <a:endParaRPr lang="fr-BE" sz="2400" dirty="0"/>
          </a:p>
          <a:p>
            <a:r>
              <a:rPr lang="fr-BE" sz="2400" dirty="0"/>
              <a:t>infographics_facts_about_sitting_disease_scientific_research_of_standing_desk_benefits</a:t>
            </a:r>
          </a:p>
        </p:txBody>
      </p:sp>
    </p:spTree>
    <p:extLst>
      <p:ext uri="{BB962C8B-B14F-4D97-AF65-F5344CB8AC3E}">
        <p14:creationId xmlns:p14="http://schemas.microsoft.com/office/powerpoint/2010/main" val="24592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894090" y="2327600"/>
            <a:ext cx="21303198" cy="8226424"/>
          </a:xfrm>
        </p:spPr>
        <p:txBody>
          <a:bodyPr>
            <a:noAutofit/>
          </a:bodyPr>
          <a:lstStyle/>
          <a:p>
            <a:r>
              <a:rPr lang="fr-BE" sz="4800" dirty="0"/>
              <a:t>Certaines interventions permettent de réduire le temps passé en position assise d’une demi-heure à 2 heures / jour</a:t>
            </a:r>
          </a:p>
          <a:p>
            <a:r>
              <a:rPr lang="fr-BE" sz="4800" dirty="0"/>
              <a:t>Qualité / valeur de preuve très faibles</a:t>
            </a:r>
          </a:p>
          <a:p>
            <a:r>
              <a:rPr lang="fr-BE" sz="4800" dirty="0"/>
              <a:t>Crucial : changement de comportement</a:t>
            </a:r>
          </a:p>
          <a:p>
            <a:r>
              <a:rPr lang="fr-BE" sz="4800" dirty="0"/>
              <a:t>Se tenir debout : peu de consommation d’énergie supplémentaire + conséquences négatives (maux de dos, p.ex.)</a:t>
            </a:r>
          </a:p>
          <a:p>
            <a:r>
              <a:rPr lang="fr-BE" sz="4800" dirty="0"/>
              <a:t>Est-ce que cela fonctionnera réellement à terme ? Moins de maladies, mortalité moins élevée, etc. ?</a:t>
            </a:r>
          </a:p>
          <a:p>
            <a:r>
              <a:rPr lang="fr-BE" sz="4800" dirty="0"/>
              <a:t>Et en attendant ?</a:t>
            </a:r>
          </a:p>
          <a:p>
            <a:endParaRPr lang="fr-BE" sz="4800" b="1" dirty="0"/>
          </a:p>
        </p:txBody>
      </p:sp>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CONCLUSION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1342" y="8116310"/>
            <a:ext cx="5943620" cy="5046133"/>
          </a:xfrm>
          <a:prstGeom prst="rect">
            <a:avLst/>
          </a:prstGeom>
        </p:spPr>
      </p:pic>
    </p:spTree>
    <p:extLst>
      <p:ext uri="{BB962C8B-B14F-4D97-AF65-F5344CB8AC3E}">
        <p14:creationId xmlns:p14="http://schemas.microsoft.com/office/powerpoint/2010/main" val="608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651860" y="4472127"/>
            <a:ext cx="4773959" cy="5103956"/>
          </a:xfrm>
          <a:prstGeom prst="rect">
            <a:avLst/>
          </a:prstGeom>
        </p:spPr>
      </p:pic>
      <p:pic>
        <p:nvPicPr>
          <p:cNvPr id="2" name="Picture 1" descr="Burooz.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11558" y="7918255"/>
            <a:ext cx="8183263" cy="4094372"/>
          </a:xfrm>
          <a:prstGeom prst="rect">
            <a:avLst/>
          </a:prstGeom>
        </p:spPr>
      </p:pic>
      <p:pic>
        <p:nvPicPr>
          <p:cNvPr id="3" name="Picture 2" descr="Schermafbeelding 2014-02-16 om 22.09.16.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1376" y="9449300"/>
            <a:ext cx="2712271" cy="256332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flipH="1">
            <a:off x="16451036" y="4120445"/>
            <a:ext cx="7408581" cy="3273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7" cstate="screen">
            <a:extLst>
              <a:ext uri="{28A0092B-C50C-407E-A947-70E740481C1C}">
                <a14:useLocalDpi xmlns:a14="http://schemas.microsoft.com/office/drawing/2010/main"/>
              </a:ext>
            </a:extLst>
          </a:blip>
          <a:srcRect l="-3256" r="-3256"/>
          <a:stretch>
            <a:fillRect/>
          </a:stretch>
        </p:blipFill>
        <p:spPr>
          <a:xfrm>
            <a:off x="4675411" y="9197774"/>
            <a:ext cx="10085214" cy="4168588"/>
          </a:xfrm>
          <a:prstGeom prst="rect">
            <a:avLst/>
          </a:prstGeom>
        </p:spPr>
      </p:pic>
      <p:pic>
        <p:nvPicPr>
          <p:cNvPr id="6" name="Picture 2" descr="20140210_Beeldschermwerk_SofieVDB_0052 as Smart Object-1 copy.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143524" y="407802"/>
            <a:ext cx="7122231" cy="356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stretch>
            <a:fillRect/>
          </a:stretch>
        </p:blipFill>
        <p:spPr>
          <a:xfrm>
            <a:off x="0" y="84667"/>
            <a:ext cx="9488663" cy="8551333"/>
          </a:xfrm>
          <a:prstGeom prst="rect">
            <a:avLst/>
          </a:prstGeom>
        </p:spPr>
      </p:pic>
      <p:pic>
        <p:nvPicPr>
          <p:cNvPr id="8" name="Picture 7"/>
          <p:cNvPicPr>
            <a:picLocks noChangeAspect="1"/>
          </p:cNvPicPr>
          <p:nvPr/>
        </p:nvPicPr>
        <p:blipFill>
          <a:blip r:embed="rId10"/>
          <a:stretch>
            <a:fillRect/>
          </a:stretch>
        </p:blipFill>
        <p:spPr>
          <a:xfrm>
            <a:off x="18265755" y="736024"/>
            <a:ext cx="5933254" cy="2943268"/>
          </a:xfrm>
          <a:prstGeom prst="rect">
            <a:avLst/>
          </a:prstGeom>
        </p:spPr>
      </p:pic>
    </p:spTree>
    <p:extLst>
      <p:ext uri="{BB962C8B-B14F-4D97-AF65-F5344CB8AC3E}">
        <p14:creationId xmlns:p14="http://schemas.microsoft.com/office/powerpoint/2010/main" val="406771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tx2"/>
                </a:solidFill>
                <a:latin typeface="+mj-lt"/>
              </a:rPr>
              <a:t>PLUS D’INFORMATIONS ? CONTACTEZ-NOUS</a:t>
            </a:r>
          </a:p>
        </p:txBody>
      </p:sp>
      <p:sp>
        <p:nvSpPr>
          <p:cNvPr id="4" name="Text Placeholder 3"/>
          <p:cNvSpPr>
            <a:spLocks noGrp="1"/>
          </p:cNvSpPr>
          <p:nvPr>
            <p:ph type="body" sz="quarter" idx="11"/>
          </p:nvPr>
        </p:nvSpPr>
        <p:spPr/>
        <p:txBody>
          <a:bodyPr/>
          <a:lstStyle/>
          <a:p>
            <a:r>
              <a:rPr lang="fr-BE" dirty="0"/>
              <a:t>Nous nous ferons un Plaisir de vous aider !</a:t>
            </a:r>
          </a:p>
        </p:txBody>
      </p:sp>
      <p:sp>
        <p:nvSpPr>
          <p:cNvPr id="11" name="AutoShape 98"/>
          <p:cNvSpPr>
            <a:spLocks/>
          </p:cNvSpPr>
          <p:nvPr/>
        </p:nvSpPr>
        <p:spPr bwMode="auto">
          <a:xfrm>
            <a:off x="2649323" y="9654499"/>
            <a:ext cx="452232" cy="643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1"/>
          </a:solidFill>
          <a:ln>
            <a:noFill/>
          </a:ln>
          <a:effectLst/>
          <a:extLst/>
        </p:spPr>
        <p:txBody>
          <a:bodyPr lIns="38100" tIns="38100" rIns="38100" bIns="38100" anchor="ctr"/>
          <a:lstStyle/>
          <a:p>
            <a:pPr defTabSz="342528">
              <a:defRPr/>
            </a:pPr>
            <a:endParaRPr lang="es-ES" sz="21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nvGrpSpPr>
          <p:cNvPr id="12" name="Group 11"/>
          <p:cNvGrpSpPr/>
          <p:nvPr/>
        </p:nvGrpSpPr>
        <p:grpSpPr>
          <a:xfrm>
            <a:off x="3299404" y="9656224"/>
            <a:ext cx="4267756" cy="2160000"/>
            <a:chOff x="838200" y="2992185"/>
            <a:chExt cx="1600200" cy="812692"/>
          </a:xfrm>
        </p:grpSpPr>
        <p:sp>
          <p:nvSpPr>
            <p:cNvPr id="13" name="TextBox 12"/>
            <p:cNvSpPr txBox="1"/>
            <p:nvPr/>
          </p:nvSpPr>
          <p:spPr>
            <a:xfrm>
              <a:off x="838200" y="2992185"/>
              <a:ext cx="1600200" cy="243180"/>
            </a:xfrm>
            <a:prstGeom prst="rect">
              <a:avLst/>
            </a:prstGeom>
            <a:noFill/>
          </p:spPr>
          <p:txBody>
            <a:bodyPr wrap="square" rtlCol="0">
              <a:spAutoFit/>
            </a:bodyPr>
            <a:lstStyle/>
            <a:p>
              <a:r>
                <a:rPr lang="fr-BE" sz="3600" dirty="0">
                  <a:solidFill>
                    <a:schemeClr val="tx2"/>
                  </a:solidFill>
                  <a:latin typeface="Roboto Light"/>
                  <a:cs typeface="Roboto Light"/>
                </a:rPr>
                <a:t>Siège central</a:t>
              </a:r>
            </a:p>
          </p:txBody>
        </p:sp>
        <p:sp>
          <p:nvSpPr>
            <p:cNvPr id="14" name="TextBox 13"/>
            <p:cNvSpPr txBox="1"/>
            <p:nvPr/>
          </p:nvSpPr>
          <p:spPr>
            <a:xfrm>
              <a:off x="838200" y="3286084"/>
              <a:ext cx="1600200" cy="518793"/>
            </a:xfrm>
            <a:prstGeom prst="rect">
              <a:avLst/>
            </a:prstGeom>
            <a:noFill/>
          </p:spPr>
          <p:txBody>
            <a:bodyPr wrap="square" rtlCol="0">
              <a:noAutofit/>
            </a:bodyPr>
            <a:lstStyle/>
            <a:p>
              <a:pPr>
                <a:lnSpc>
                  <a:spcPct val="120000"/>
                </a:lnSpc>
              </a:pPr>
              <a:r>
                <a:rPr lang="en-US" sz="3200" dirty="0">
                  <a:cs typeface="Roboto Light"/>
                </a:rPr>
                <a:t>Interleuvenlaan 58</a:t>
              </a:r>
            </a:p>
            <a:p>
              <a:pPr>
                <a:lnSpc>
                  <a:spcPct val="120000"/>
                </a:lnSpc>
              </a:pPr>
              <a:r>
                <a:rPr lang="en-US" sz="3200" dirty="0">
                  <a:cs typeface="Roboto Light"/>
                </a:rPr>
                <a:t>3001 Louvain</a:t>
              </a:r>
            </a:p>
            <a:p>
              <a:pPr>
                <a:lnSpc>
                  <a:spcPct val="120000"/>
                </a:lnSpc>
              </a:pPr>
              <a:r>
                <a:rPr lang="en-US" sz="3200" dirty="0">
                  <a:cs typeface="Roboto Light"/>
                </a:rPr>
                <a:t>+32 16 39 04 11</a:t>
              </a:r>
            </a:p>
          </p:txBody>
        </p:sp>
      </p:grpSp>
      <p:sp>
        <p:nvSpPr>
          <p:cNvPr id="15" name="AutoShape 81"/>
          <p:cNvSpPr>
            <a:spLocks/>
          </p:cNvSpPr>
          <p:nvPr/>
        </p:nvSpPr>
        <p:spPr bwMode="auto">
          <a:xfrm>
            <a:off x="15335571" y="9752894"/>
            <a:ext cx="599514" cy="4392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5"/>
          </a:solidFill>
          <a:ln>
            <a:noFill/>
          </a:ln>
          <a:effectLst/>
          <a:extLst/>
        </p:spPr>
        <p:txBody>
          <a:bodyPr lIns="38100" tIns="38100" rIns="38100" bIns="38100" anchor="ctr"/>
          <a:lstStyle/>
          <a:p>
            <a:pPr defTabSz="342528">
              <a:defRPr/>
            </a:pPr>
            <a:endParaRPr lang="es-ES" sz="21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nvGrpSpPr>
          <p:cNvPr id="21" name="Group 20"/>
          <p:cNvGrpSpPr/>
          <p:nvPr/>
        </p:nvGrpSpPr>
        <p:grpSpPr>
          <a:xfrm>
            <a:off x="16089425" y="9656225"/>
            <a:ext cx="6741121" cy="2160000"/>
            <a:chOff x="838200" y="2992832"/>
            <a:chExt cx="1936165" cy="812483"/>
          </a:xfrm>
        </p:grpSpPr>
        <p:sp>
          <p:nvSpPr>
            <p:cNvPr id="23" name="TextBox 22"/>
            <p:cNvSpPr txBox="1"/>
            <p:nvPr/>
          </p:nvSpPr>
          <p:spPr>
            <a:xfrm>
              <a:off x="838656" y="2992832"/>
              <a:ext cx="1600200" cy="242374"/>
            </a:xfrm>
            <a:prstGeom prst="rect">
              <a:avLst/>
            </a:prstGeom>
            <a:noFill/>
          </p:spPr>
          <p:txBody>
            <a:bodyPr wrap="square" rtlCol="0">
              <a:spAutoFit/>
            </a:bodyPr>
            <a:lstStyle/>
            <a:p>
              <a:r>
                <a:rPr lang="en-US" sz="3600" dirty="0">
                  <a:solidFill>
                    <a:srgbClr val="6699CC"/>
                  </a:solidFill>
                  <a:latin typeface="Roboto Light"/>
                  <a:cs typeface="Roboto Light"/>
                </a:rPr>
                <a:t>E-mail</a:t>
              </a:r>
            </a:p>
          </p:txBody>
        </p:sp>
        <p:sp>
          <p:nvSpPr>
            <p:cNvPr id="24" name="TextBox 23"/>
            <p:cNvSpPr txBox="1"/>
            <p:nvPr/>
          </p:nvSpPr>
          <p:spPr>
            <a:xfrm>
              <a:off x="838200" y="3286522"/>
              <a:ext cx="1936165" cy="518793"/>
            </a:xfrm>
            <a:prstGeom prst="rect">
              <a:avLst/>
            </a:prstGeom>
            <a:noFill/>
          </p:spPr>
          <p:txBody>
            <a:bodyPr wrap="square" rtlCol="0">
              <a:noAutofit/>
            </a:bodyPr>
            <a:lstStyle/>
            <a:p>
              <a:pPr>
                <a:lnSpc>
                  <a:spcPct val="120000"/>
                </a:lnSpc>
              </a:pPr>
              <a:r>
                <a:rPr lang="en-US" sz="3200" dirty="0">
                  <a:solidFill>
                    <a:srgbClr val="1C1C1C"/>
                  </a:solidFill>
                  <a:cs typeface="Roboto Light"/>
                  <a:hlinkClick r:id="rId3"/>
                </a:rPr>
                <a:t>veerle.hermans@idewe.be</a:t>
              </a:r>
              <a:endParaRPr lang="en-US" sz="3200" dirty="0">
                <a:solidFill>
                  <a:srgbClr val="1C1C1C"/>
                </a:solidFill>
                <a:cs typeface="Roboto Light"/>
              </a:endParaRPr>
            </a:p>
            <a:p>
              <a:pPr>
                <a:lnSpc>
                  <a:spcPct val="120000"/>
                </a:lnSpc>
              </a:pPr>
              <a:endParaRPr lang="en-US" sz="1000" dirty="0">
                <a:solidFill>
                  <a:schemeClr val="tx2"/>
                </a:solidFill>
                <a:cs typeface="Roboto Light"/>
              </a:endParaRPr>
            </a:p>
          </p:txBody>
        </p:sp>
      </p:grpSp>
      <p:pic>
        <p:nvPicPr>
          <p:cNvPr id="5" name="Picture 4"/>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94450" y="9539270"/>
            <a:ext cx="898089" cy="898089"/>
          </a:xfrm>
          <a:prstGeom prst="rect">
            <a:avLst/>
          </a:prstGeom>
        </p:spPr>
      </p:pic>
      <p:sp>
        <p:nvSpPr>
          <p:cNvPr id="25" name="TextBox 24"/>
          <p:cNvSpPr txBox="1"/>
          <p:nvPr/>
        </p:nvSpPr>
        <p:spPr>
          <a:xfrm>
            <a:off x="9764175" y="10437359"/>
            <a:ext cx="5245645" cy="1379220"/>
          </a:xfrm>
          <a:prstGeom prst="rect">
            <a:avLst/>
          </a:prstGeom>
          <a:noFill/>
        </p:spPr>
        <p:txBody>
          <a:bodyPr wrap="square" rtlCol="0">
            <a:noAutofit/>
          </a:bodyPr>
          <a:lstStyle/>
          <a:p>
            <a:pPr>
              <a:lnSpc>
                <a:spcPct val="120000"/>
              </a:lnSpc>
            </a:pPr>
            <a:r>
              <a:rPr lang="en-US" sz="3200" dirty="0">
                <a:solidFill>
                  <a:srgbClr val="1C1C1C"/>
                </a:solidFill>
                <a:cs typeface="Roboto Light"/>
              </a:rPr>
              <a:t>www.idewe.be  </a:t>
            </a:r>
          </a:p>
          <a:p>
            <a:pPr>
              <a:lnSpc>
                <a:spcPct val="120000"/>
              </a:lnSpc>
            </a:pPr>
            <a:r>
              <a:rPr lang="en-US" sz="3200" dirty="0">
                <a:solidFill>
                  <a:srgbClr val="1C1C1C"/>
                </a:solidFill>
                <a:cs typeface="Roboto Light"/>
              </a:rPr>
              <a:t>www.fit4work.be</a:t>
            </a:r>
          </a:p>
          <a:p>
            <a:pPr>
              <a:lnSpc>
                <a:spcPct val="120000"/>
              </a:lnSpc>
            </a:pPr>
            <a:r>
              <a:rPr lang="en-US" sz="3200" dirty="0">
                <a:solidFill>
                  <a:srgbClr val="1C1C1C"/>
                </a:solidFill>
                <a:cs typeface="Roboto Light"/>
              </a:rPr>
              <a:t>www.ibeve.be</a:t>
            </a:r>
          </a:p>
          <a:p>
            <a:pPr>
              <a:lnSpc>
                <a:spcPct val="120000"/>
              </a:lnSpc>
            </a:pPr>
            <a:endParaRPr lang="en-US" sz="3200" dirty="0">
              <a:cs typeface="Roboto Light"/>
            </a:endParaRPr>
          </a:p>
        </p:txBody>
      </p:sp>
      <p:sp>
        <p:nvSpPr>
          <p:cNvPr id="26" name="TextBox 25"/>
          <p:cNvSpPr txBox="1"/>
          <p:nvPr/>
        </p:nvSpPr>
        <p:spPr>
          <a:xfrm>
            <a:off x="9764175" y="9678917"/>
            <a:ext cx="5571396" cy="644355"/>
          </a:xfrm>
          <a:prstGeom prst="rect">
            <a:avLst/>
          </a:prstGeom>
          <a:noFill/>
        </p:spPr>
        <p:txBody>
          <a:bodyPr wrap="square" rtlCol="0">
            <a:spAutoFit/>
          </a:bodyPr>
          <a:lstStyle/>
          <a:p>
            <a:r>
              <a:rPr lang="en-US" sz="3600" dirty="0">
                <a:solidFill>
                  <a:srgbClr val="6699CC"/>
                </a:solidFill>
                <a:latin typeface="Roboto Light"/>
                <a:cs typeface="Roboto Light"/>
              </a:rPr>
              <a:t>Sites internet</a:t>
            </a:r>
          </a:p>
        </p:txBody>
      </p:sp>
    </p:spTree>
    <p:extLst>
      <p:ext uri="{BB962C8B-B14F-4D97-AF65-F5344CB8AC3E}">
        <p14:creationId xmlns:p14="http://schemas.microsoft.com/office/powerpoint/2010/main" val="99694441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xmlns:p14="http://schemas.microsoft.com/office/powerpoint/2010/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dirty="0"/>
              <a:t>sédentarisme</a:t>
            </a:r>
          </a:p>
        </p:txBody>
      </p:sp>
      <p:pic>
        <p:nvPicPr>
          <p:cNvPr id="12" name="Picture 11"/>
          <p:cNvPicPr>
            <a:picLocks noChangeAspect="1"/>
          </p:cNvPicPr>
          <p:nvPr/>
        </p:nvPicPr>
        <p:blipFill>
          <a:blip r:embed="rId3"/>
          <a:stretch>
            <a:fillRect/>
          </a:stretch>
        </p:blipFill>
        <p:spPr>
          <a:xfrm>
            <a:off x="15206428" y="7027843"/>
            <a:ext cx="8099660" cy="4114614"/>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2358" y="2706876"/>
            <a:ext cx="7440534" cy="8633137"/>
          </a:xfrm>
          <a:prstGeom prst="rect">
            <a:avLst/>
          </a:prstGeom>
        </p:spPr>
      </p:pic>
      <p:pic>
        <p:nvPicPr>
          <p:cNvPr id="14" name="Picture 13"/>
          <p:cNvPicPr>
            <a:picLocks noChangeAspect="1"/>
          </p:cNvPicPr>
          <p:nvPr/>
        </p:nvPicPr>
        <p:blipFill>
          <a:blip r:embed="rId5"/>
          <a:stretch>
            <a:fillRect/>
          </a:stretch>
        </p:blipFill>
        <p:spPr>
          <a:xfrm>
            <a:off x="9564440" y="4458024"/>
            <a:ext cx="4813300" cy="6261100"/>
          </a:xfrm>
          <a:prstGeom prst="rect">
            <a:avLst/>
          </a:prstGeom>
        </p:spPr>
      </p:pic>
      <p:pic>
        <p:nvPicPr>
          <p:cNvPr id="8" name="Picture 7"/>
          <p:cNvPicPr>
            <a:picLocks noChangeAspect="1"/>
          </p:cNvPicPr>
          <p:nvPr/>
        </p:nvPicPr>
        <p:blipFill>
          <a:blip r:embed="rId6"/>
          <a:stretch>
            <a:fillRect/>
          </a:stretch>
        </p:blipFill>
        <p:spPr>
          <a:xfrm>
            <a:off x="13593594" y="777844"/>
            <a:ext cx="10793581" cy="4047066"/>
          </a:xfrm>
          <a:prstGeom prst="rect">
            <a:avLst/>
          </a:prstGeom>
        </p:spPr>
      </p:pic>
    </p:spTree>
    <p:extLst>
      <p:ext uri="{BB962C8B-B14F-4D97-AF65-F5344CB8AC3E}">
        <p14:creationId xmlns:p14="http://schemas.microsoft.com/office/powerpoint/2010/main" val="742162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573715" y="5103098"/>
            <a:ext cx="16902074" cy="7484549"/>
          </a:xfrm>
          <a:prstGeom prst="roundRect">
            <a:avLst>
              <a:gd name="adj" fmla="val 6062"/>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a:ln>
                <a:noFill/>
              </a:ln>
              <a:solidFill>
                <a:srgbClr val="789FD2"/>
              </a:solidFill>
              <a:effectLst/>
              <a:latin typeface="Arial" charset="0"/>
            </a:endParaRPr>
          </a:p>
        </p:txBody>
      </p:sp>
      <p:sp>
        <p:nvSpPr>
          <p:cNvPr id="5" name="Content Placeholder 2"/>
          <p:cNvSpPr txBox="1">
            <a:spLocks/>
          </p:cNvSpPr>
          <p:nvPr/>
        </p:nvSpPr>
        <p:spPr bwMode="auto">
          <a:xfrm>
            <a:off x="3269639" y="4243509"/>
            <a:ext cx="18498552" cy="7670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44475" indent="-244475" algn="l" rtl="0" fontAlgn="base">
              <a:lnSpc>
                <a:spcPct val="90000"/>
              </a:lnSpc>
              <a:spcBef>
                <a:spcPct val="0"/>
              </a:spcBef>
              <a:spcAft>
                <a:spcPct val="35000"/>
              </a:spcAft>
              <a:buClr>
                <a:srgbClr val="565850"/>
              </a:buClr>
              <a:buSzPct val="120000"/>
              <a:buChar char="•"/>
              <a:defRPr sz="3200">
                <a:solidFill>
                  <a:srgbClr val="565850"/>
                </a:solidFill>
                <a:latin typeface="+mn-lt"/>
                <a:ea typeface="ＭＳ Ｐゴシック" charset="0"/>
                <a:cs typeface="ＭＳ Ｐゴシック" charset="0"/>
              </a:defRPr>
            </a:lvl1pPr>
            <a:lvl2pPr marL="490538" indent="-244475" algn="l" rtl="0" fontAlgn="base">
              <a:lnSpc>
                <a:spcPct val="90000"/>
              </a:lnSpc>
              <a:spcBef>
                <a:spcPct val="0"/>
              </a:spcBef>
              <a:spcAft>
                <a:spcPct val="35000"/>
              </a:spcAft>
              <a:buSzPct val="120000"/>
              <a:buChar char="-"/>
              <a:defRPr sz="2800">
                <a:solidFill>
                  <a:srgbClr val="2C75BA"/>
                </a:solidFill>
                <a:latin typeface="+mn-lt"/>
                <a:ea typeface="ＭＳ Ｐゴシック" charset="-128"/>
              </a:defRPr>
            </a:lvl2pPr>
            <a:lvl3pPr marL="660400" indent="-168275" algn="l" rtl="0" fontAlgn="base">
              <a:lnSpc>
                <a:spcPct val="90000"/>
              </a:lnSpc>
              <a:spcBef>
                <a:spcPct val="0"/>
              </a:spcBef>
              <a:spcAft>
                <a:spcPct val="35000"/>
              </a:spcAft>
              <a:buClr>
                <a:srgbClr val="565850"/>
              </a:buClr>
              <a:buSzPct val="110000"/>
              <a:buChar char="•"/>
              <a:defRPr sz="2400">
                <a:solidFill>
                  <a:schemeClr val="tx2"/>
                </a:solidFill>
                <a:latin typeface="+mn-lt"/>
                <a:ea typeface="ＭＳ Ｐゴシック" charset="-128"/>
              </a:defRPr>
            </a:lvl3pPr>
            <a:lvl4pPr marL="846138" indent="-184150" algn="l" rtl="0" fontAlgn="base">
              <a:lnSpc>
                <a:spcPct val="90000"/>
              </a:lnSpc>
              <a:spcBef>
                <a:spcPct val="0"/>
              </a:spcBef>
              <a:spcAft>
                <a:spcPct val="35000"/>
              </a:spcAft>
              <a:buSzPct val="120000"/>
              <a:buChar char="-"/>
              <a:defRPr sz="2000">
                <a:solidFill>
                  <a:srgbClr val="2C75BA"/>
                </a:solidFill>
                <a:latin typeface="+mn-lt"/>
                <a:ea typeface="ＭＳ Ｐゴシック" charset="-128"/>
              </a:defRPr>
            </a:lvl4pPr>
            <a:lvl5pPr marL="1023938" indent="-176213" algn="l" rtl="0" fontAlgn="base">
              <a:lnSpc>
                <a:spcPct val="90000"/>
              </a:lnSpc>
              <a:spcBef>
                <a:spcPct val="0"/>
              </a:spcBef>
              <a:spcAft>
                <a:spcPct val="35000"/>
              </a:spcAft>
              <a:buClr>
                <a:srgbClr val="565850"/>
              </a:buClr>
              <a:buChar char="•"/>
              <a:defRPr>
                <a:solidFill>
                  <a:schemeClr val="tx2"/>
                </a:solidFill>
                <a:latin typeface="+mn-lt"/>
                <a:ea typeface="ＭＳ Ｐゴシック" charset="-128"/>
              </a:defRPr>
            </a:lvl5pPr>
            <a:lvl6pPr marL="14811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6pPr>
            <a:lvl7pPr marL="19383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7pPr>
            <a:lvl8pPr marL="23955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8pPr>
            <a:lvl9pPr marL="28527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9pPr>
          </a:lstStyle>
          <a:p>
            <a:pPr marL="931862" indent="-742950">
              <a:lnSpc>
                <a:spcPct val="100000"/>
              </a:lnSpc>
              <a:buClr>
                <a:schemeClr val="accent5">
                  <a:lumMod val="75000"/>
                </a:schemeClr>
              </a:buClr>
              <a:buSzPct val="100000"/>
              <a:buFont typeface="Wingdings" charset="2"/>
              <a:buChar char="ü"/>
            </a:pPr>
            <a:endParaRPr lang="fr-BE" sz="4400" dirty="0">
              <a:solidFill>
                <a:schemeClr val="tx1"/>
              </a:solidFill>
            </a:endParaRPr>
          </a:p>
          <a:p>
            <a:pPr marL="931862" indent="-742950">
              <a:lnSpc>
                <a:spcPct val="100000"/>
              </a:lnSpc>
              <a:buClr>
                <a:schemeClr val="accent5">
                  <a:lumMod val="75000"/>
                </a:schemeClr>
              </a:buClr>
              <a:buSzPct val="100000"/>
              <a:buFont typeface="Wingdings" charset="2"/>
              <a:buChar char="ü"/>
            </a:pPr>
            <a:endParaRPr lang="fr-BE" sz="4400" dirty="0">
              <a:solidFill>
                <a:schemeClr val="tx1"/>
              </a:solidFill>
            </a:endParaRPr>
          </a:p>
          <a:p>
            <a:pPr marL="931862" indent="-742950">
              <a:lnSpc>
                <a:spcPct val="100000"/>
              </a:lnSpc>
              <a:buClr>
                <a:schemeClr val="accent5">
                  <a:lumMod val="75000"/>
                </a:schemeClr>
              </a:buClr>
              <a:buSzPct val="100000"/>
              <a:buFont typeface="Wingdings" charset="2"/>
              <a:buChar char="ü"/>
            </a:pPr>
            <a:endParaRPr lang="fr-BE" sz="4400" dirty="0">
              <a:solidFill>
                <a:schemeClr val="tx1"/>
              </a:solidFill>
            </a:endParaRP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Positions assise et couchée</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En dehors du temps de sommeil</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Respiration normale</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1 – 1,5 MET</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 longues périodes assises sans </a:t>
            </a:r>
          </a:p>
          <a:p>
            <a:pPr marL="188912" indent="0">
              <a:lnSpc>
                <a:spcPct val="100000"/>
              </a:lnSpc>
              <a:buClr>
                <a:schemeClr val="accent5">
                  <a:lumMod val="75000"/>
                </a:schemeClr>
              </a:buClr>
              <a:buSzPct val="100000"/>
              <a:buNone/>
            </a:pPr>
            <a:r>
              <a:rPr lang="fr-BE" sz="4400" dirty="0">
                <a:solidFill>
                  <a:schemeClr val="tx1"/>
                </a:solidFill>
              </a:rPr>
              <a:t>	bouger » (Vigez, 2015)</a:t>
            </a:r>
          </a:p>
          <a:p>
            <a:pPr marL="931862" indent="-742950">
              <a:lnSpc>
                <a:spcPct val="100000"/>
              </a:lnSpc>
              <a:buSzPct val="100000"/>
              <a:buFont typeface="+mj-lt"/>
              <a:buAutoNum type="arabicPeriod"/>
            </a:pPr>
            <a:endParaRPr lang="fr-BE" sz="4400" b="1" dirty="0">
              <a:solidFill>
                <a:srgbClr val="4584B5"/>
              </a:solidFill>
            </a:endParaRPr>
          </a:p>
          <a:p>
            <a:pPr marL="931862" indent="-742950">
              <a:lnSpc>
                <a:spcPct val="100000"/>
              </a:lnSpc>
              <a:buSzPct val="100000"/>
              <a:buFont typeface="+mj-lt"/>
              <a:buAutoNum type="arabicPeriod"/>
            </a:pPr>
            <a:endParaRPr lang="fr-BE" sz="4000" i="1" dirty="0">
              <a:solidFill>
                <a:srgbClr val="1C1C1C"/>
              </a:solidFill>
            </a:endParaRPr>
          </a:p>
        </p:txBody>
      </p:sp>
      <p:sp>
        <p:nvSpPr>
          <p:cNvPr id="7" name="TextBox 6"/>
          <p:cNvSpPr txBox="1"/>
          <p:nvPr/>
        </p:nvSpPr>
        <p:spPr>
          <a:xfrm>
            <a:off x="3269639" y="3137478"/>
            <a:ext cx="7809300" cy="830997"/>
          </a:xfrm>
          <a:prstGeom prst="rect">
            <a:avLst/>
          </a:prstGeom>
          <a:noFill/>
        </p:spPr>
        <p:txBody>
          <a:bodyPr wrap="square" rtlCol="0">
            <a:spAutoFit/>
          </a:bodyPr>
          <a:lstStyle/>
          <a:p>
            <a:pPr marL="84138" lvl="1"/>
            <a:r>
              <a:rPr lang="en-US" b="1" dirty="0">
                <a:solidFill>
                  <a:schemeClr val="bg1"/>
                </a:solidFill>
              </a:rPr>
              <a:t>LAAG ENERGIEVERBRUIK </a:t>
            </a:r>
            <a:endParaRPr lang="en-US" dirty="0">
              <a:solidFill>
                <a:schemeClr val="bg1"/>
              </a:solidFill>
            </a:endParaRPr>
          </a:p>
        </p:txBody>
      </p:sp>
      <p:sp>
        <p:nvSpPr>
          <p:cNvPr id="12" name="TextBox 11"/>
          <p:cNvSpPr txBox="1"/>
          <p:nvPr/>
        </p:nvSpPr>
        <p:spPr>
          <a:xfrm>
            <a:off x="2251349" y="1828513"/>
            <a:ext cx="7962540" cy="584776"/>
          </a:xfrm>
          <a:prstGeom prst="rect">
            <a:avLst/>
          </a:prstGeom>
          <a:noFill/>
        </p:spPr>
        <p:txBody>
          <a:bodyPr wrap="square" rtlCol="0">
            <a:spAutoFit/>
          </a:bodyPr>
          <a:lstStyle/>
          <a:p>
            <a:r>
              <a:rPr lang="fr-BE" sz="3200" dirty="0">
                <a:cs typeface="Roboto Regular"/>
              </a:rPr>
              <a:t>COMMENT LE DÉFINIR </a:t>
            </a:r>
            <a:r>
              <a:rPr lang="en-US" sz="3200" dirty="0">
                <a:cs typeface="Roboto Regular"/>
              </a:rPr>
              <a:t>?	</a:t>
            </a:r>
          </a:p>
        </p:txBody>
      </p:sp>
      <p:sp>
        <p:nvSpPr>
          <p:cNvPr id="13" name="TextBox 12"/>
          <p:cNvSpPr txBox="1"/>
          <p:nvPr/>
        </p:nvSpPr>
        <p:spPr>
          <a:xfrm>
            <a:off x="2161983" y="863273"/>
            <a:ext cx="20394870" cy="1107996"/>
          </a:xfrm>
          <a:prstGeom prst="rect">
            <a:avLst/>
          </a:prstGeom>
          <a:noFill/>
        </p:spPr>
        <p:txBody>
          <a:bodyPr wrap="square" rtlCol="0">
            <a:spAutoFit/>
          </a:bodyPr>
          <a:lstStyle/>
          <a:p>
            <a:r>
              <a:rPr lang="fr-BE" sz="6600" dirty="0">
                <a:solidFill>
                  <a:schemeClr val="tx2"/>
                </a:solidFill>
                <a:cs typeface="Roboto Black"/>
              </a:rPr>
              <a:t>SÉDENTARISME</a:t>
            </a:r>
          </a:p>
        </p:txBody>
      </p:sp>
      <p:sp>
        <p:nvSpPr>
          <p:cNvPr id="14" name="Rectangle 13"/>
          <p:cNvSpPr/>
          <p:nvPr/>
        </p:nvSpPr>
        <p:spPr>
          <a:xfrm>
            <a:off x="1716456" y="1074246"/>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17" name="Text Placeholder 16"/>
          <p:cNvSpPr>
            <a:spLocks noGrp="1"/>
          </p:cNvSpPr>
          <p:nvPr>
            <p:ph type="body" sz="quarter" idx="12"/>
          </p:nvPr>
        </p:nvSpPr>
        <p:spPr>
          <a:xfrm>
            <a:off x="2446338" y="2472584"/>
            <a:ext cx="8926866" cy="1536567"/>
          </a:xfrm>
        </p:spPr>
        <p:txBody>
          <a:bodyPr/>
          <a:lstStyle/>
          <a:p>
            <a:r>
              <a:rPr lang="fr-BE" dirty="0"/>
              <a:t>Faible consommation d’énergie</a:t>
            </a:r>
          </a:p>
        </p:txBody>
      </p:sp>
      <p:sp>
        <p:nvSpPr>
          <p:cNvPr id="18" name="Content Placeholder 17"/>
          <p:cNvSpPr>
            <a:spLocks noGrp="1"/>
          </p:cNvSpPr>
          <p:nvPr>
            <p:ph idx="13"/>
          </p:nvPr>
        </p:nvSpPr>
        <p:spPr>
          <a:xfrm>
            <a:off x="12899650" y="4007556"/>
            <a:ext cx="9280228" cy="8580091"/>
          </a:xfrm>
        </p:spPr>
        <p:txBody>
          <a:bodyPr/>
          <a:lstStyle/>
          <a:p>
            <a:pPr marL="931862" indent="-742950">
              <a:buClr>
                <a:schemeClr val="accent5">
                  <a:lumMod val="75000"/>
                </a:schemeClr>
              </a:buClr>
              <a:buSzPct val="100000"/>
              <a:buFont typeface="Wingdings" charset="2"/>
              <a:buChar char="ü"/>
            </a:pPr>
            <a:endParaRPr lang="fr-BE" dirty="0">
              <a:solidFill>
                <a:schemeClr val="tx1"/>
              </a:solidFill>
            </a:endParaRPr>
          </a:p>
          <a:p>
            <a:pPr marL="931862" indent="-742950">
              <a:buClr>
                <a:schemeClr val="accent5">
                  <a:lumMod val="75000"/>
                </a:schemeClr>
              </a:buClr>
              <a:buSzPct val="100000"/>
              <a:buFont typeface="Wingdings" charset="2"/>
              <a:buChar char="ü"/>
            </a:pPr>
            <a:endParaRPr lang="fr-BE" dirty="0">
              <a:solidFill>
                <a:schemeClr val="tx1"/>
              </a:solidFill>
            </a:endParaRPr>
          </a:p>
          <a:p>
            <a:pPr marL="931862" indent="-742950">
              <a:buClr>
                <a:schemeClr val="accent5">
                  <a:lumMod val="75000"/>
                </a:schemeClr>
              </a:buClr>
              <a:buSzPct val="100000"/>
              <a:buFont typeface="Wingdings" charset="2"/>
              <a:buChar char="ü"/>
            </a:pPr>
            <a:endParaRPr lang="fr-BE" dirty="0">
              <a:solidFill>
                <a:schemeClr val="tx1"/>
              </a:solidFill>
            </a:endParaRPr>
          </a:p>
          <a:p>
            <a:pPr marL="188912">
              <a:buClr>
                <a:schemeClr val="accent5">
                  <a:lumMod val="75000"/>
                </a:schemeClr>
              </a:buClr>
              <a:buSzPct val="100000"/>
            </a:pPr>
            <a:r>
              <a:rPr lang="fr-BE" dirty="0">
                <a:solidFill>
                  <a:schemeClr val="tx1"/>
                </a:solidFill>
              </a:rPr>
              <a:t>Respiration et pouls plus rapides</a:t>
            </a:r>
          </a:p>
          <a:p>
            <a:pPr marL="931862" indent="-742950">
              <a:buClr>
                <a:schemeClr val="accent5">
                  <a:lumMod val="75000"/>
                </a:schemeClr>
              </a:buClr>
              <a:buSzPct val="100000"/>
              <a:buFont typeface="Wingdings" charset="2"/>
              <a:buChar char="ü"/>
            </a:pPr>
            <a:r>
              <a:rPr lang="fr-BE" dirty="0">
                <a:solidFill>
                  <a:schemeClr val="tx1"/>
                </a:solidFill>
              </a:rPr>
              <a:t>3 – 5,9 MET</a:t>
            </a:r>
          </a:p>
          <a:p>
            <a:pPr marL="931862" indent="-742950">
              <a:buClr>
                <a:schemeClr val="accent5">
                  <a:lumMod val="75000"/>
                </a:schemeClr>
              </a:buClr>
              <a:buSzPct val="100000"/>
              <a:buFont typeface="Wingdings" charset="2"/>
              <a:buChar char="ü"/>
            </a:pPr>
            <a:r>
              <a:rPr lang="fr-BE" dirty="0">
                <a:solidFill>
                  <a:schemeClr val="tx1"/>
                </a:solidFill>
              </a:rPr>
              <a:t>Marcher d’un bon pas, nager, faire de la gymnastique, rouler à vélo, … de manière récréative</a:t>
            </a:r>
          </a:p>
          <a:p>
            <a:pPr marL="931862" indent="-742950">
              <a:buClr>
                <a:schemeClr val="accent5">
                  <a:lumMod val="75000"/>
                </a:schemeClr>
              </a:buClr>
              <a:buSzPct val="100000"/>
              <a:buFont typeface="Wingdings" charset="2"/>
              <a:buChar char="ü"/>
            </a:pPr>
            <a:r>
              <a:rPr lang="fr-BE" dirty="0">
                <a:solidFill>
                  <a:schemeClr val="tx1"/>
                </a:solidFill>
              </a:rPr>
              <a:t>..</a:t>
            </a:r>
          </a:p>
          <a:p>
            <a:pPr marL="931862" indent="-742950">
              <a:buClr>
                <a:schemeClr val="accent5">
                  <a:lumMod val="75000"/>
                </a:schemeClr>
              </a:buClr>
              <a:buSzPct val="100000"/>
              <a:buFont typeface="Wingdings" charset="2"/>
              <a:buChar char="ü"/>
            </a:pPr>
            <a:endParaRPr lang="fr-BE" dirty="0">
              <a:solidFill>
                <a:schemeClr val="tx1"/>
              </a:solidFill>
            </a:endParaRPr>
          </a:p>
          <a:p>
            <a:endParaRPr lang="fr-BE" dirty="0"/>
          </a:p>
        </p:txBody>
      </p:sp>
      <p:sp>
        <p:nvSpPr>
          <p:cNvPr id="19" name="Text Placeholder 18"/>
          <p:cNvSpPr>
            <a:spLocks noGrp="1"/>
          </p:cNvSpPr>
          <p:nvPr>
            <p:ph type="body" sz="quarter" idx="14"/>
          </p:nvPr>
        </p:nvSpPr>
        <p:spPr>
          <a:xfrm>
            <a:off x="12899650" y="2448145"/>
            <a:ext cx="10806624" cy="1604513"/>
          </a:xfrm>
        </p:spPr>
        <p:txBody>
          <a:bodyPr/>
          <a:lstStyle/>
          <a:p>
            <a:r>
              <a:rPr lang="fr-BE" dirty="0"/>
              <a:t>Inactivité physique : la norme de </a:t>
            </a:r>
          </a:p>
          <a:p>
            <a:r>
              <a:rPr lang="fr-BE" dirty="0"/>
              <a:t>mouvement n’est pas atteinte</a:t>
            </a:r>
          </a:p>
        </p:txBody>
      </p:sp>
      <p:pic>
        <p:nvPicPr>
          <p:cNvPr id="2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23370" y="10526889"/>
            <a:ext cx="4107974" cy="1683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852389" y="4080857"/>
            <a:ext cx="5799666" cy="2899833"/>
          </a:xfrm>
          <a:prstGeom prst="rect">
            <a:avLst/>
          </a:prstGeom>
        </p:spPr>
      </p:pic>
      <p:sp>
        <p:nvSpPr>
          <p:cNvPr id="6" name="Rectangle 5"/>
          <p:cNvSpPr/>
          <p:nvPr/>
        </p:nvSpPr>
        <p:spPr>
          <a:xfrm>
            <a:off x="11585407" y="4634382"/>
            <a:ext cx="1953014" cy="1569660"/>
          </a:xfrm>
          <a:prstGeom prst="rect">
            <a:avLst/>
          </a:prstGeom>
        </p:spPr>
        <p:txBody>
          <a:bodyPr wrap="square">
            <a:spAutoFit/>
          </a:bodyPr>
          <a:lstStyle/>
          <a:p>
            <a:r>
              <a:rPr lang="en-US" sz="9600" b="1" dirty="0">
                <a:solidFill>
                  <a:srgbClr val="FF0000"/>
                </a:solidFill>
                <a:latin typeface="ＭＳ ゴシック"/>
                <a:ea typeface="ＭＳ ゴシック"/>
                <a:cs typeface="ＭＳ ゴシック"/>
              </a:rPr>
              <a:t>≠</a:t>
            </a:r>
            <a:endParaRPr lang="en-US" sz="9600" b="1" dirty="0">
              <a:solidFill>
                <a:srgbClr val="FF0000"/>
              </a:solidFill>
            </a:endParaRPr>
          </a:p>
        </p:txBody>
      </p:sp>
      <p:pic>
        <p:nvPicPr>
          <p:cNvPr id="1026" name="Picture 2" descr="Résultat de recherche d'images pour &quot;&quot;bouger&quot; &quot;30 min&quot; mutuell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09883" y="4116365"/>
            <a:ext cx="2365906" cy="268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746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573715" y="5103098"/>
            <a:ext cx="16902074" cy="7484549"/>
          </a:xfrm>
          <a:prstGeom prst="roundRect">
            <a:avLst>
              <a:gd name="adj" fmla="val 6062"/>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a:ln>
                <a:noFill/>
              </a:ln>
              <a:solidFill>
                <a:srgbClr val="789FD2"/>
              </a:solidFill>
              <a:effectLst/>
              <a:latin typeface="Arial" charset="0"/>
            </a:endParaRPr>
          </a:p>
        </p:txBody>
      </p:sp>
      <p:sp>
        <p:nvSpPr>
          <p:cNvPr id="5" name="Content Placeholder 2"/>
          <p:cNvSpPr txBox="1">
            <a:spLocks/>
          </p:cNvSpPr>
          <p:nvPr/>
        </p:nvSpPr>
        <p:spPr bwMode="auto">
          <a:xfrm>
            <a:off x="3269639" y="4859919"/>
            <a:ext cx="17017433" cy="7053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44475" indent="-244475" algn="l" rtl="0" fontAlgn="base">
              <a:lnSpc>
                <a:spcPct val="90000"/>
              </a:lnSpc>
              <a:spcBef>
                <a:spcPct val="0"/>
              </a:spcBef>
              <a:spcAft>
                <a:spcPct val="35000"/>
              </a:spcAft>
              <a:buClr>
                <a:srgbClr val="565850"/>
              </a:buClr>
              <a:buSzPct val="120000"/>
              <a:buChar char="•"/>
              <a:defRPr sz="3200">
                <a:solidFill>
                  <a:srgbClr val="565850"/>
                </a:solidFill>
                <a:latin typeface="+mn-lt"/>
                <a:ea typeface="ＭＳ Ｐゴシック" charset="0"/>
                <a:cs typeface="ＭＳ Ｐゴシック" charset="0"/>
              </a:defRPr>
            </a:lvl1pPr>
            <a:lvl2pPr marL="490538" indent="-244475" algn="l" rtl="0" fontAlgn="base">
              <a:lnSpc>
                <a:spcPct val="90000"/>
              </a:lnSpc>
              <a:spcBef>
                <a:spcPct val="0"/>
              </a:spcBef>
              <a:spcAft>
                <a:spcPct val="35000"/>
              </a:spcAft>
              <a:buSzPct val="120000"/>
              <a:buChar char="-"/>
              <a:defRPr sz="2800">
                <a:solidFill>
                  <a:srgbClr val="2C75BA"/>
                </a:solidFill>
                <a:latin typeface="+mn-lt"/>
                <a:ea typeface="ＭＳ Ｐゴシック" charset="-128"/>
              </a:defRPr>
            </a:lvl2pPr>
            <a:lvl3pPr marL="660400" indent="-168275" algn="l" rtl="0" fontAlgn="base">
              <a:lnSpc>
                <a:spcPct val="90000"/>
              </a:lnSpc>
              <a:spcBef>
                <a:spcPct val="0"/>
              </a:spcBef>
              <a:spcAft>
                <a:spcPct val="35000"/>
              </a:spcAft>
              <a:buClr>
                <a:srgbClr val="565850"/>
              </a:buClr>
              <a:buSzPct val="110000"/>
              <a:buChar char="•"/>
              <a:defRPr sz="2400">
                <a:solidFill>
                  <a:schemeClr val="tx2"/>
                </a:solidFill>
                <a:latin typeface="+mn-lt"/>
                <a:ea typeface="ＭＳ Ｐゴシック" charset="-128"/>
              </a:defRPr>
            </a:lvl3pPr>
            <a:lvl4pPr marL="846138" indent="-184150" algn="l" rtl="0" fontAlgn="base">
              <a:lnSpc>
                <a:spcPct val="90000"/>
              </a:lnSpc>
              <a:spcBef>
                <a:spcPct val="0"/>
              </a:spcBef>
              <a:spcAft>
                <a:spcPct val="35000"/>
              </a:spcAft>
              <a:buSzPct val="120000"/>
              <a:buChar char="-"/>
              <a:defRPr sz="2000">
                <a:solidFill>
                  <a:srgbClr val="2C75BA"/>
                </a:solidFill>
                <a:latin typeface="+mn-lt"/>
                <a:ea typeface="ＭＳ Ｐゴシック" charset="-128"/>
              </a:defRPr>
            </a:lvl4pPr>
            <a:lvl5pPr marL="1023938" indent="-176213" algn="l" rtl="0" fontAlgn="base">
              <a:lnSpc>
                <a:spcPct val="90000"/>
              </a:lnSpc>
              <a:spcBef>
                <a:spcPct val="0"/>
              </a:spcBef>
              <a:spcAft>
                <a:spcPct val="35000"/>
              </a:spcAft>
              <a:buClr>
                <a:srgbClr val="565850"/>
              </a:buClr>
              <a:buChar char="•"/>
              <a:defRPr>
                <a:solidFill>
                  <a:schemeClr val="tx2"/>
                </a:solidFill>
                <a:latin typeface="+mn-lt"/>
                <a:ea typeface="ＭＳ Ｐゴシック" charset="-128"/>
              </a:defRPr>
            </a:lvl5pPr>
            <a:lvl6pPr marL="14811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6pPr>
            <a:lvl7pPr marL="19383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7pPr>
            <a:lvl8pPr marL="23955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8pPr>
            <a:lvl9pPr marL="2852738" indent="-176213" algn="l" rtl="0" eaLnBrk="1" fontAlgn="base" hangingPunct="1">
              <a:lnSpc>
                <a:spcPct val="90000"/>
              </a:lnSpc>
              <a:spcBef>
                <a:spcPct val="0"/>
              </a:spcBef>
              <a:spcAft>
                <a:spcPct val="35000"/>
              </a:spcAft>
              <a:buChar char="•"/>
              <a:defRPr>
                <a:solidFill>
                  <a:schemeClr val="tx2"/>
                </a:solidFill>
                <a:latin typeface="+mn-lt"/>
                <a:ea typeface="ＭＳ Ｐゴシック" charset="-128"/>
              </a:defRPr>
            </a:lvl9pPr>
          </a:lstStyle>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Moins bonne santé mentale</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Fatigue des yeux</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Plus de courbatures et de problèmes articulaires</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Maladies cardiovasculaires</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IMC plus élevé</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Taux de mortalité plus élevé</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Diabètes de type 2</a:t>
            </a:r>
          </a:p>
          <a:p>
            <a:pPr marL="931862" indent="-742950">
              <a:lnSpc>
                <a:spcPct val="100000"/>
              </a:lnSpc>
              <a:buClr>
                <a:schemeClr val="accent5">
                  <a:lumMod val="75000"/>
                </a:schemeClr>
              </a:buClr>
              <a:buSzPct val="100000"/>
              <a:buFont typeface="Wingdings" charset="2"/>
              <a:buChar char="ü"/>
            </a:pPr>
            <a:r>
              <a:rPr lang="fr-BE" sz="4400" dirty="0">
                <a:solidFill>
                  <a:schemeClr val="tx1"/>
                </a:solidFill>
              </a:rPr>
              <a:t>Cancer de l’intestin, de l’utérus et des poumons</a:t>
            </a:r>
          </a:p>
          <a:p>
            <a:pPr marL="931862" indent="-742950">
              <a:lnSpc>
                <a:spcPct val="100000"/>
              </a:lnSpc>
              <a:buSzPct val="100000"/>
              <a:buFont typeface="+mj-lt"/>
              <a:buAutoNum type="arabicPeriod"/>
            </a:pPr>
            <a:endParaRPr lang="fr-BE" sz="4400" b="1" dirty="0">
              <a:solidFill>
                <a:srgbClr val="4584B5"/>
              </a:solidFill>
            </a:endParaRPr>
          </a:p>
          <a:p>
            <a:pPr marL="931862" indent="-742950">
              <a:lnSpc>
                <a:spcPct val="100000"/>
              </a:lnSpc>
              <a:buSzPct val="100000"/>
              <a:buFont typeface="+mj-lt"/>
              <a:buAutoNum type="arabicPeriod"/>
            </a:pPr>
            <a:endParaRPr lang="fr-BE" sz="4000" i="1" dirty="0">
              <a:solidFill>
                <a:srgbClr val="1C1C1C"/>
              </a:solidFill>
            </a:endParaRPr>
          </a:p>
        </p:txBody>
      </p:sp>
      <p:sp>
        <p:nvSpPr>
          <p:cNvPr id="6" name="Rounded Rectangle 5"/>
          <p:cNvSpPr/>
          <p:nvPr/>
        </p:nvSpPr>
        <p:spPr bwMode="auto">
          <a:xfrm>
            <a:off x="2573715" y="2712718"/>
            <a:ext cx="8991616" cy="1680518"/>
          </a:xfrm>
          <a:prstGeom prst="roundRect">
            <a:avLst/>
          </a:prstGeom>
          <a:solidFill>
            <a:srgbClr val="4584B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a:ln>
                <a:noFill/>
              </a:ln>
              <a:solidFill>
                <a:srgbClr val="789FD2"/>
              </a:solidFill>
              <a:effectLst/>
              <a:latin typeface="Arial" charset="0"/>
            </a:endParaRPr>
          </a:p>
        </p:txBody>
      </p:sp>
      <p:sp>
        <p:nvSpPr>
          <p:cNvPr id="7" name="TextBox 6"/>
          <p:cNvSpPr txBox="1"/>
          <p:nvPr/>
        </p:nvSpPr>
        <p:spPr>
          <a:xfrm>
            <a:off x="3269639" y="2935328"/>
            <a:ext cx="8295692" cy="1569660"/>
          </a:xfrm>
          <a:prstGeom prst="rect">
            <a:avLst/>
          </a:prstGeom>
          <a:noFill/>
        </p:spPr>
        <p:txBody>
          <a:bodyPr wrap="square" rtlCol="0">
            <a:spAutoFit/>
          </a:bodyPr>
          <a:lstStyle/>
          <a:p>
            <a:pPr marL="84138" lvl="1"/>
            <a:r>
              <a:rPr lang="fr-BE" b="1" dirty="0">
                <a:solidFill>
                  <a:schemeClr val="bg1"/>
                </a:solidFill>
              </a:rPr>
              <a:t>ASSIS TROP SOUVENT ET TROP LONGTEMPS</a:t>
            </a:r>
            <a:endParaRPr lang="fr-BE" dirty="0">
              <a:solidFill>
                <a:schemeClr val="bg1"/>
              </a:solidFill>
            </a:endParaRPr>
          </a:p>
        </p:txBody>
      </p:sp>
      <p:sp>
        <p:nvSpPr>
          <p:cNvPr id="12" name="TextBox 11"/>
          <p:cNvSpPr txBox="1"/>
          <p:nvPr/>
        </p:nvSpPr>
        <p:spPr>
          <a:xfrm>
            <a:off x="2251349" y="1828513"/>
            <a:ext cx="7962540" cy="584775"/>
          </a:xfrm>
          <a:prstGeom prst="rect">
            <a:avLst/>
          </a:prstGeom>
          <a:noFill/>
        </p:spPr>
        <p:txBody>
          <a:bodyPr wrap="square" rtlCol="0">
            <a:spAutoFit/>
          </a:bodyPr>
          <a:lstStyle/>
          <a:p>
            <a:r>
              <a:rPr lang="fr-BE" sz="3200" dirty="0">
                <a:cs typeface="Roboto Regular"/>
              </a:rPr>
              <a:t>QUEL EST LE PROBLÈME </a:t>
            </a:r>
            <a:r>
              <a:rPr lang="en-US" sz="3200" dirty="0">
                <a:cs typeface="Roboto Regular"/>
              </a:rPr>
              <a:t>?</a:t>
            </a:r>
          </a:p>
        </p:txBody>
      </p:sp>
      <p:sp>
        <p:nvSpPr>
          <p:cNvPr id="13" name="TextBox 12"/>
          <p:cNvSpPr txBox="1"/>
          <p:nvPr/>
        </p:nvSpPr>
        <p:spPr>
          <a:xfrm>
            <a:off x="2161983" y="844223"/>
            <a:ext cx="20394870" cy="1107996"/>
          </a:xfrm>
          <a:prstGeom prst="rect">
            <a:avLst/>
          </a:prstGeom>
          <a:noFill/>
        </p:spPr>
        <p:txBody>
          <a:bodyPr wrap="square" rtlCol="0">
            <a:spAutoFit/>
          </a:bodyPr>
          <a:lstStyle/>
          <a:p>
            <a:r>
              <a:rPr lang="fr-BE" sz="6600" dirty="0">
                <a:solidFill>
                  <a:schemeClr val="tx2"/>
                </a:solidFill>
                <a:cs typeface="Roboto Black"/>
              </a:rPr>
              <a:t>SÉDENTARISME</a:t>
            </a:r>
          </a:p>
        </p:txBody>
      </p:sp>
      <p:sp>
        <p:nvSpPr>
          <p:cNvPr id="14" name="Rectangle 13"/>
          <p:cNvSpPr/>
          <p:nvPr/>
        </p:nvSpPr>
        <p:spPr>
          <a:xfrm>
            <a:off x="1716456" y="1074246"/>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33225416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hermafbeelding 2015-02-12 om 10.44.01.png"/>
          <p:cNvPicPr>
            <a:picLocks noGrp="1" noChangeAspect="1"/>
          </p:cNvPicPr>
          <p:nvPr>
            <p:ph idx="1"/>
          </p:nvPr>
        </p:nvPicPr>
        <p:blipFill>
          <a:blip r:embed="rId3" cstate="screen">
            <a:extLst>
              <a:ext uri="{28A0092B-C50C-407E-A947-70E740481C1C}">
                <a14:useLocalDpi xmlns:a14="http://schemas.microsoft.com/office/drawing/2010/main"/>
              </a:ext>
            </a:extLst>
          </a:blip>
          <a:srcRect l="-38566" r="-38566"/>
          <a:stretch>
            <a:fillRect/>
          </a:stretch>
        </p:blipFill>
        <p:spPr>
          <a:xfrm>
            <a:off x="-4335496" y="282580"/>
            <a:ext cx="32290425" cy="11413092"/>
          </a:xfrm>
        </p:spPr>
      </p:pic>
      <p:sp>
        <p:nvSpPr>
          <p:cNvPr id="6" name="TextBox 5"/>
          <p:cNvSpPr txBox="1"/>
          <p:nvPr/>
        </p:nvSpPr>
        <p:spPr>
          <a:xfrm>
            <a:off x="9378490" y="11695672"/>
            <a:ext cx="12256839" cy="881574"/>
          </a:xfrm>
          <a:prstGeom prst="rect">
            <a:avLst/>
          </a:prstGeom>
          <a:noFill/>
        </p:spPr>
        <p:txBody>
          <a:bodyPr wrap="none" lIns="217728" tIns="108864" rIns="217728" bIns="108864" rtlCol="0">
            <a:spAutoFit/>
          </a:bodyPr>
          <a:lstStyle/>
          <a:p>
            <a:r>
              <a:rPr lang="en-US" sz="4300" i="1" dirty="0"/>
              <a:t>(Biswas A et al. 2015, Ann Intern Med, 162:123-132)</a:t>
            </a:r>
          </a:p>
        </p:txBody>
      </p:sp>
      <p:sp>
        <p:nvSpPr>
          <p:cNvPr id="7" name="TextBox 6"/>
          <p:cNvSpPr txBox="1"/>
          <p:nvPr/>
        </p:nvSpPr>
        <p:spPr>
          <a:xfrm>
            <a:off x="20106707" y="3124201"/>
            <a:ext cx="2395034" cy="1543293"/>
          </a:xfrm>
          <a:prstGeom prst="rect">
            <a:avLst/>
          </a:prstGeom>
          <a:noFill/>
        </p:spPr>
        <p:txBody>
          <a:bodyPr wrap="none" lIns="217728" tIns="108864" rIns="217728" bIns="108864" rtlCol="0">
            <a:spAutoFit/>
          </a:bodyPr>
          <a:lstStyle/>
          <a:p>
            <a:r>
              <a:rPr lang="en-US" sz="8600" dirty="0">
                <a:solidFill>
                  <a:srgbClr val="FF0000"/>
                </a:solidFill>
              </a:rPr>
              <a:t>1.24</a:t>
            </a:r>
          </a:p>
        </p:txBody>
      </p:sp>
      <p:sp>
        <p:nvSpPr>
          <p:cNvPr id="8" name="TextBox 7"/>
          <p:cNvSpPr txBox="1"/>
          <p:nvPr/>
        </p:nvSpPr>
        <p:spPr>
          <a:xfrm>
            <a:off x="20106707" y="6705601"/>
            <a:ext cx="2395034" cy="1543293"/>
          </a:xfrm>
          <a:prstGeom prst="rect">
            <a:avLst/>
          </a:prstGeom>
          <a:noFill/>
        </p:spPr>
        <p:txBody>
          <a:bodyPr wrap="none" lIns="217728" tIns="108864" rIns="217728" bIns="108864" rtlCol="0">
            <a:spAutoFit/>
          </a:bodyPr>
          <a:lstStyle/>
          <a:p>
            <a:r>
              <a:rPr lang="en-US" sz="8600" dirty="0">
                <a:solidFill>
                  <a:srgbClr val="FF0000"/>
                </a:solidFill>
              </a:rPr>
              <a:t>1.91</a:t>
            </a:r>
          </a:p>
        </p:txBody>
      </p:sp>
      <p:sp>
        <p:nvSpPr>
          <p:cNvPr id="10" name="TextBox 9"/>
          <p:cNvSpPr txBox="1"/>
          <p:nvPr/>
        </p:nvSpPr>
        <p:spPr>
          <a:xfrm>
            <a:off x="20106707" y="9702801"/>
            <a:ext cx="2395034" cy="1543293"/>
          </a:xfrm>
          <a:prstGeom prst="rect">
            <a:avLst/>
          </a:prstGeom>
          <a:noFill/>
        </p:spPr>
        <p:txBody>
          <a:bodyPr wrap="none" lIns="217728" tIns="108864" rIns="217728" bIns="108864" rtlCol="0">
            <a:spAutoFit/>
          </a:bodyPr>
          <a:lstStyle/>
          <a:p>
            <a:r>
              <a:rPr lang="en-US" sz="8600" dirty="0">
                <a:solidFill>
                  <a:srgbClr val="FF0000"/>
                </a:solidFill>
              </a:rPr>
              <a:t>1.14</a:t>
            </a:r>
          </a:p>
        </p:txBody>
      </p:sp>
      <p:sp>
        <p:nvSpPr>
          <p:cNvPr id="12" name="TextBox 11"/>
          <p:cNvSpPr txBox="1"/>
          <p:nvPr/>
        </p:nvSpPr>
        <p:spPr>
          <a:xfrm>
            <a:off x="1364299" y="506971"/>
            <a:ext cx="1101428" cy="4078475"/>
          </a:xfrm>
          <a:prstGeom prst="rect">
            <a:avLst/>
          </a:prstGeom>
          <a:noFill/>
        </p:spPr>
        <p:txBody>
          <a:bodyPr vert="vert270" wrap="none" lIns="217728" tIns="108864" rIns="217728" bIns="108864" rtlCol="0">
            <a:spAutoFit/>
          </a:bodyPr>
          <a:lstStyle/>
          <a:p>
            <a:r>
              <a:rPr lang="fr-BE" sz="4300" dirty="0"/>
              <a:t>Mortalité globale</a:t>
            </a:r>
          </a:p>
        </p:txBody>
      </p:sp>
      <p:sp>
        <p:nvSpPr>
          <p:cNvPr id="13" name="TextBox 12"/>
          <p:cNvSpPr txBox="1"/>
          <p:nvPr/>
        </p:nvSpPr>
        <p:spPr>
          <a:xfrm>
            <a:off x="1584153" y="4863523"/>
            <a:ext cx="1101428" cy="4398049"/>
          </a:xfrm>
          <a:prstGeom prst="rect">
            <a:avLst/>
          </a:prstGeom>
          <a:noFill/>
        </p:spPr>
        <p:txBody>
          <a:bodyPr vert="vert270" wrap="none" lIns="217728" tIns="108864" rIns="217728" bIns="108864" rtlCol="0">
            <a:spAutoFit/>
          </a:bodyPr>
          <a:lstStyle/>
          <a:p>
            <a:r>
              <a:rPr lang="fr-BE" sz="4300" dirty="0"/>
              <a:t>Diabètes de type 2</a:t>
            </a:r>
          </a:p>
        </p:txBody>
      </p:sp>
      <p:sp>
        <p:nvSpPr>
          <p:cNvPr id="14" name="TextBox 13"/>
          <p:cNvSpPr txBox="1"/>
          <p:nvPr/>
        </p:nvSpPr>
        <p:spPr>
          <a:xfrm>
            <a:off x="1584153" y="9539649"/>
            <a:ext cx="1763148" cy="2369482"/>
          </a:xfrm>
          <a:prstGeom prst="rect">
            <a:avLst/>
          </a:prstGeom>
          <a:noFill/>
        </p:spPr>
        <p:txBody>
          <a:bodyPr vert="vert270" wrap="none" lIns="217728" tIns="108864" rIns="217728" bIns="108864" rtlCol="0">
            <a:spAutoFit/>
          </a:bodyPr>
          <a:lstStyle/>
          <a:p>
            <a:r>
              <a:rPr lang="en-US" sz="4300" dirty="0"/>
              <a:t>Incidence</a:t>
            </a:r>
          </a:p>
          <a:p>
            <a:r>
              <a:rPr lang="en-US" sz="4300" dirty="0"/>
              <a:t> MCV</a:t>
            </a:r>
          </a:p>
        </p:txBody>
      </p:sp>
    </p:spTree>
    <p:extLst>
      <p:ext uri="{BB962C8B-B14F-4D97-AF65-F5344CB8AC3E}">
        <p14:creationId xmlns:p14="http://schemas.microsoft.com/office/powerpoint/2010/main" val="2250017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hermafbeelding 2015-02-12 om 10.44.2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098" y="1"/>
            <a:ext cx="19916193" cy="12170086"/>
          </a:xfrm>
          <a:prstGeom prst="rect">
            <a:avLst/>
          </a:prstGeom>
        </p:spPr>
      </p:pic>
      <p:sp>
        <p:nvSpPr>
          <p:cNvPr id="7" name="TextBox 6"/>
          <p:cNvSpPr txBox="1"/>
          <p:nvPr/>
        </p:nvSpPr>
        <p:spPr>
          <a:xfrm>
            <a:off x="20106707" y="2336801"/>
            <a:ext cx="2395034" cy="1543293"/>
          </a:xfrm>
          <a:prstGeom prst="rect">
            <a:avLst/>
          </a:prstGeom>
          <a:noFill/>
        </p:spPr>
        <p:txBody>
          <a:bodyPr wrap="none" lIns="217728" tIns="108864" rIns="217728" bIns="108864" rtlCol="0">
            <a:spAutoFit/>
          </a:bodyPr>
          <a:lstStyle/>
          <a:p>
            <a:r>
              <a:rPr lang="en-US" sz="8600" dirty="0">
                <a:solidFill>
                  <a:srgbClr val="FF0000"/>
                </a:solidFill>
              </a:rPr>
              <a:t>1.18</a:t>
            </a:r>
          </a:p>
        </p:txBody>
      </p:sp>
      <p:sp>
        <p:nvSpPr>
          <p:cNvPr id="8" name="TextBox 7"/>
          <p:cNvSpPr txBox="1"/>
          <p:nvPr/>
        </p:nvSpPr>
        <p:spPr>
          <a:xfrm>
            <a:off x="20164581" y="9220201"/>
            <a:ext cx="2395034" cy="1543293"/>
          </a:xfrm>
          <a:prstGeom prst="rect">
            <a:avLst/>
          </a:prstGeom>
          <a:noFill/>
        </p:spPr>
        <p:txBody>
          <a:bodyPr wrap="none" lIns="217728" tIns="108864" rIns="217728" bIns="108864" rtlCol="0">
            <a:spAutoFit/>
          </a:bodyPr>
          <a:lstStyle/>
          <a:p>
            <a:r>
              <a:rPr lang="en-US" sz="8600" dirty="0">
                <a:solidFill>
                  <a:srgbClr val="FF0000"/>
                </a:solidFill>
              </a:rPr>
              <a:t>1.17</a:t>
            </a:r>
          </a:p>
        </p:txBody>
      </p:sp>
      <p:sp>
        <p:nvSpPr>
          <p:cNvPr id="9" name="TextBox 8"/>
          <p:cNvSpPr txBox="1"/>
          <p:nvPr/>
        </p:nvSpPr>
        <p:spPr>
          <a:xfrm>
            <a:off x="20174449" y="5765801"/>
            <a:ext cx="2395034" cy="1543293"/>
          </a:xfrm>
          <a:prstGeom prst="rect">
            <a:avLst/>
          </a:prstGeom>
          <a:noFill/>
        </p:spPr>
        <p:txBody>
          <a:bodyPr wrap="none" lIns="217728" tIns="108864" rIns="217728" bIns="108864" rtlCol="0">
            <a:spAutoFit/>
          </a:bodyPr>
          <a:lstStyle/>
          <a:p>
            <a:r>
              <a:rPr lang="en-US" sz="8600" dirty="0">
                <a:solidFill>
                  <a:srgbClr val="FF0000"/>
                </a:solidFill>
              </a:rPr>
              <a:t>1.13</a:t>
            </a:r>
          </a:p>
        </p:txBody>
      </p:sp>
      <p:sp>
        <p:nvSpPr>
          <p:cNvPr id="10" name="TextBox 9"/>
          <p:cNvSpPr txBox="1"/>
          <p:nvPr/>
        </p:nvSpPr>
        <p:spPr>
          <a:xfrm>
            <a:off x="33871" y="1095185"/>
            <a:ext cx="1101428" cy="3523836"/>
          </a:xfrm>
          <a:prstGeom prst="rect">
            <a:avLst/>
          </a:prstGeom>
          <a:noFill/>
        </p:spPr>
        <p:txBody>
          <a:bodyPr vert="vert270" wrap="none" lIns="217728" tIns="108864" rIns="217728" bIns="108864" rtlCol="0">
            <a:spAutoFit/>
          </a:bodyPr>
          <a:lstStyle/>
          <a:p>
            <a:r>
              <a:rPr lang="fr-BE" sz="4300" dirty="0"/>
              <a:t>Mortalité MCV</a:t>
            </a:r>
          </a:p>
        </p:txBody>
      </p:sp>
      <p:sp>
        <p:nvSpPr>
          <p:cNvPr id="11" name="TextBox 10"/>
          <p:cNvSpPr txBox="1"/>
          <p:nvPr/>
        </p:nvSpPr>
        <p:spPr>
          <a:xfrm>
            <a:off x="33871" y="5162428"/>
            <a:ext cx="1763148" cy="2494516"/>
          </a:xfrm>
          <a:prstGeom prst="rect">
            <a:avLst/>
          </a:prstGeom>
          <a:noFill/>
        </p:spPr>
        <p:txBody>
          <a:bodyPr vert="vert270" wrap="none" lIns="217728" tIns="108864" rIns="217728" bIns="108864" rtlCol="0">
            <a:spAutoFit/>
          </a:bodyPr>
          <a:lstStyle/>
          <a:p>
            <a:r>
              <a:rPr lang="fr-BE" sz="4300" dirty="0"/>
              <a:t>Incidence </a:t>
            </a:r>
          </a:p>
          <a:p>
            <a:r>
              <a:rPr lang="fr-BE" sz="4300" dirty="0"/>
              <a:t>cancer</a:t>
            </a:r>
          </a:p>
        </p:txBody>
      </p:sp>
      <p:sp>
        <p:nvSpPr>
          <p:cNvPr id="12" name="TextBox 11"/>
          <p:cNvSpPr txBox="1"/>
          <p:nvPr/>
        </p:nvSpPr>
        <p:spPr>
          <a:xfrm>
            <a:off x="-67742" y="8743759"/>
            <a:ext cx="1763148" cy="2446618"/>
          </a:xfrm>
          <a:prstGeom prst="rect">
            <a:avLst/>
          </a:prstGeom>
          <a:noFill/>
        </p:spPr>
        <p:txBody>
          <a:bodyPr vert="vert270" wrap="none" lIns="217728" tIns="108864" rIns="217728" bIns="108864" rtlCol="0">
            <a:spAutoFit/>
          </a:bodyPr>
          <a:lstStyle/>
          <a:p>
            <a:r>
              <a:rPr lang="fr-BE" sz="4300" dirty="0"/>
              <a:t>Mortalité </a:t>
            </a:r>
          </a:p>
          <a:p>
            <a:r>
              <a:rPr lang="fr-BE" sz="4300" dirty="0"/>
              <a:t>cancer</a:t>
            </a:r>
          </a:p>
        </p:txBody>
      </p:sp>
      <p:sp>
        <p:nvSpPr>
          <p:cNvPr id="13" name="TextBox 12"/>
          <p:cNvSpPr txBox="1"/>
          <p:nvPr/>
        </p:nvSpPr>
        <p:spPr>
          <a:xfrm>
            <a:off x="10244902" y="12136459"/>
            <a:ext cx="12256839" cy="881574"/>
          </a:xfrm>
          <a:prstGeom prst="rect">
            <a:avLst/>
          </a:prstGeom>
          <a:noFill/>
        </p:spPr>
        <p:txBody>
          <a:bodyPr wrap="none" lIns="217728" tIns="108864" rIns="217728" bIns="108864" rtlCol="0">
            <a:spAutoFit/>
          </a:bodyPr>
          <a:lstStyle/>
          <a:p>
            <a:r>
              <a:rPr lang="en-US" sz="4300" i="1" dirty="0"/>
              <a:t>(Biswas A et al. 2015, Ann Intern Med, 162:123-132)</a:t>
            </a:r>
          </a:p>
        </p:txBody>
      </p:sp>
    </p:spTree>
    <p:extLst>
      <p:ext uri="{BB962C8B-B14F-4D97-AF65-F5344CB8AC3E}">
        <p14:creationId xmlns:p14="http://schemas.microsoft.com/office/powerpoint/2010/main" val="212531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5197" y="8062384"/>
            <a:ext cx="11107729" cy="2286000"/>
          </a:xfrm>
        </p:spPr>
        <p:txBody>
          <a:bodyPr/>
          <a:lstStyle/>
          <a:p>
            <a:pPr algn="l"/>
            <a:r>
              <a:rPr lang="en-US" sz="4400" i="1" dirty="0">
                <a:solidFill>
                  <a:srgbClr val="000000"/>
                </a:solidFill>
                <a:hlinkClick r:id="rId3" tooltip="Lancet (London, England)."/>
              </a:rPr>
              <a:t>(1953, Lancet</a:t>
            </a:r>
            <a:r>
              <a:rPr lang="en-US" sz="4400" i="1" dirty="0">
                <a:solidFill>
                  <a:schemeClr val="tx1"/>
                </a:solidFill>
              </a:rPr>
              <a:t>, 265(6796):1111-20) </a:t>
            </a:r>
          </a:p>
        </p:txBody>
      </p:sp>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rcRect l="-9338" r="-9338"/>
          <a:stretch>
            <a:fillRect/>
          </a:stretch>
        </p:blipFill>
        <p:spPr>
          <a:xfrm>
            <a:off x="-1126207" y="547160"/>
            <a:ext cx="20771438" cy="8226424"/>
          </a:xfrm>
        </p:spPr>
      </p:pic>
      <p:pic>
        <p:nvPicPr>
          <p:cNvPr id="6" name="Picture 5" descr="Schermafbeelding 2015-10-16 om 13.40.47.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18070" y="5902413"/>
            <a:ext cx="9101937" cy="6738337"/>
          </a:xfrm>
          <a:prstGeom prst="rect">
            <a:avLst/>
          </a:prstGeom>
        </p:spPr>
      </p:pic>
      <p:pic>
        <p:nvPicPr>
          <p:cNvPr id="7" name="Picture 6"/>
          <p:cNvPicPr>
            <a:picLocks noChangeAspect="1"/>
          </p:cNvPicPr>
          <p:nvPr/>
        </p:nvPicPr>
        <p:blipFill>
          <a:blip r:embed="rId6"/>
          <a:stretch>
            <a:fillRect/>
          </a:stretch>
        </p:blipFill>
        <p:spPr>
          <a:xfrm>
            <a:off x="18696838" y="953560"/>
            <a:ext cx="4939531" cy="3687704"/>
          </a:xfrm>
          <a:prstGeom prst="rect">
            <a:avLst/>
          </a:prstGeom>
        </p:spPr>
      </p:pic>
    </p:spTree>
    <p:extLst>
      <p:ext uri="{BB962C8B-B14F-4D97-AF65-F5344CB8AC3E}">
        <p14:creationId xmlns:p14="http://schemas.microsoft.com/office/powerpoint/2010/main" val="339826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78677" y="2302090"/>
            <a:ext cx="11511697" cy="3657600"/>
          </a:xfrm>
          <a:prstGeom prst="rect">
            <a:avLst/>
          </a:prstGeom>
          <a:noFill/>
        </p:spPr>
        <p:txBody>
          <a:bodyPr wrap="square" lIns="244800" tIns="108864" rIns="244800" bIns="108864" rtlCol="0" anchor="ctr" anchorCtr="0">
            <a:noAutofit/>
          </a:bodyPr>
          <a:lstStyle>
            <a:lvl1pPr algn="l" defTabSz="1219261" rtl="0" eaLnBrk="1" latinLnBrk="0" hangingPunct="1">
              <a:spcBef>
                <a:spcPct val="0"/>
              </a:spcBef>
              <a:buNone/>
              <a:defRPr lang="en-US" sz="6600" kern="1200" cap="all" baseline="0" dirty="0">
                <a:solidFill>
                  <a:schemeClr val="tx2"/>
                </a:solidFill>
                <a:latin typeface="+mn-lt"/>
                <a:ea typeface="+mn-ea"/>
                <a:cs typeface="Roboto Black"/>
              </a:defRPr>
            </a:lvl1pPr>
          </a:lstStyle>
          <a:p>
            <a:r>
              <a:rPr lang="en-US" sz="22900" dirty="0">
                <a:solidFill>
                  <a:srgbClr val="FF0000"/>
                </a:solidFill>
              </a:rPr>
              <a:t>7,016</a:t>
            </a:r>
            <a:r>
              <a:rPr lang="en-US" sz="9600" dirty="0">
                <a:solidFill>
                  <a:srgbClr val="FF0000"/>
                </a:solidFill>
              </a:rPr>
              <a:t>h/jour</a:t>
            </a:r>
          </a:p>
        </p:txBody>
      </p:sp>
      <p:sp>
        <p:nvSpPr>
          <p:cNvPr id="6" name="Rectangle 5"/>
          <p:cNvSpPr/>
          <p:nvPr/>
        </p:nvSpPr>
        <p:spPr>
          <a:xfrm>
            <a:off x="1525587" y="5547365"/>
            <a:ext cx="12877800" cy="830997"/>
          </a:xfrm>
          <a:prstGeom prst="rect">
            <a:avLst/>
          </a:prstGeom>
        </p:spPr>
        <p:txBody>
          <a:bodyPr wrap="square">
            <a:spAutoFit/>
          </a:bodyPr>
          <a:lstStyle/>
          <a:p>
            <a:pPr algn="r"/>
            <a:r>
              <a:rPr lang="en-US" i="1" dirty="0"/>
              <a:t>(Van Dyck et al., 2010, Am. J. Phys. Med. 39: 25-32)</a:t>
            </a:r>
          </a:p>
        </p:txBody>
      </p:sp>
      <p:sp>
        <p:nvSpPr>
          <p:cNvPr id="7" name="Title 3"/>
          <p:cNvSpPr txBox="1">
            <a:spLocks/>
          </p:cNvSpPr>
          <p:nvPr/>
        </p:nvSpPr>
        <p:spPr>
          <a:xfrm>
            <a:off x="378677" y="7010400"/>
            <a:ext cx="9454297" cy="3657600"/>
          </a:xfrm>
          <a:prstGeom prst="rect">
            <a:avLst/>
          </a:prstGeom>
          <a:noFill/>
        </p:spPr>
        <p:txBody>
          <a:bodyPr wrap="square" lIns="244800" tIns="108864" rIns="244800" bIns="108864" rtlCol="0" anchor="ctr" anchorCtr="0">
            <a:noAutofit/>
          </a:bodyPr>
          <a:lstStyle>
            <a:lvl1pPr algn="l" defTabSz="1219261" rtl="0" eaLnBrk="1" latinLnBrk="0" hangingPunct="1">
              <a:spcBef>
                <a:spcPct val="0"/>
              </a:spcBef>
              <a:buNone/>
              <a:defRPr lang="en-US" sz="6600" kern="1200" cap="all" baseline="0" dirty="0">
                <a:solidFill>
                  <a:schemeClr val="tx2"/>
                </a:solidFill>
                <a:latin typeface="+mn-lt"/>
                <a:ea typeface="+mn-ea"/>
                <a:cs typeface="Roboto Black"/>
              </a:defRPr>
            </a:lvl1pPr>
          </a:lstStyle>
          <a:p>
            <a:pPr algn="ctr"/>
            <a:r>
              <a:rPr lang="en-US" sz="22900" dirty="0">
                <a:solidFill>
                  <a:srgbClr val="FF0000"/>
                </a:solidFill>
              </a:rPr>
              <a:t>17</a:t>
            </a:r>
            <a:r>
              <a:rPr lang="en-US" sz="9600" dirty="0">
                <a:solidFill>
                  <a:srgbClr val="FF0000"/>
                </a:solidFill>
              </a:rPr>
              <a:t>h/jour</a:t>
            </a:r>
          </a:p>
        </p:txBody>
      </p:sp>
      <p:sp>
        <p:nvSpPr>
          <p:cNvPr id="8" name="Rectangle 7"/>
          <p:cNvSpPr/>
          <p:nvPr/>
        </p:nvSpPr>
        <p:spPr>
          <a:xfrm>
            <a:off x="1144587" y="10521099"/>
            <a:ext cx="12877800" cy="830997"/>
          </a:xfrm>
          <a:prstGeom prst="rect">
            <a:avLst/>
          </a:prstGeom>
        </p:spPr>
        <p:txBody>
          <a:bodyPr wrap="square">
            <a:spAutoFit/>
          </a:bodyPr>
          <a:lstStyle/>
          <a:p>
            <a:pPr algn="r"/>
            <a:r>
              <a:rPr lang="en-US" i="1" dirty="0"/>
              <a:t>(Koepp et al., 2013, Obesity 21(4): 705-711)</a:t>
            </a:r>
          </a:p>
        </p:txBody>
      </p:sp>
      <p:pic>
        <p:nvPicPr>
          <p:cNvPr id="9" name="Picture 8" descr="Schermafbeelding 2015-09-22 om 16.20.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64941" y="139962"/>
            <a:ext cx="4038022" cy="9004038"/>
          </a:xfrm>
          <a:prstGeom prst="rect">
            <a:avLst/>
          </a:prstGeom>
        </p:spPr>
      </p:pic>
      <p:sp>
        <p:nvSpPr>
          <p:cNvPr id="10" name="Rectangle 9"/>
          <p:cNvSpPr/>
          <p:nvPr/>
        </p:nvSpPr>
        <p:spPr>
          <a:xfrm>
            <a:off x="15747772" y="3491872"/>
            <a:ext cx="8212548" cy="830997"/>
          </a:xfrm>
          <a:prstGeom prst="rect">
            <a:avLst/>
          </a:prstGeom>
        </p:spPr>
        <p:txBody>
          <a:bodyPr wrap="square">
            <a:spAutoFit/>
          </a:bodyPr>
          <a:lstStyle/>
          <a:p>
            <a:pPr algn="r"/>
            <a:r>
              <a:rPr lang="en-US" i="1" dirty="0"/>
              <a:t>(Vigez, 2015, Lang stilzitten)</a:t>
            </a:r>
          </a:p>
        </p:txBody>
      </p:sp>
      <p:sp>
        <p:nvSpPr>
          <p:cNvPr id="11" name="Oval 10"/>
          <p:cNvSpPr/>
          <p:nvPr/>
        </p:nvSpPr>
        <p:spPr>
          <a:xfrm>
            <a:off x="16841787" y="4751603"/>
            <a:ext cx="2438400" cy="2416174"/>
          </a:xfrm>
          <a:prstGeom prst="ellipse">
            <a:avLst/>
          </a:prstGeom>
          <a:noFill/>
          <a:ln w="762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lIns="244800" rIns="244800" rtlCol="0" anchor="ctr"/>
          <a:lstStyle/>
          <a:p>
            <a:pPr algn="ctr"/>
            <a:endParaRPr lang="en-US" sz="4000" dirty="0">
              <a:solidFill>
                <a:schemeClr val="bg1"/>
              </a:solidFill>
            </a:endParaRPr>
          </a:p>
        </p:txBody>
      </p:sp>
      <p:pic>
        <p:nvPicPr>
          <p:cNvPr id="12" name="Picture 11"/>
          <p:cNvPicPr>
            <a:picLocks noChangeAspect="1"/>
          </p:cNvPicPr>
          <p:nvPr/>
        </p:nvPicPr>
        <p:blipFill>
          <a:blip r:embed="rId4"/>
          <a:stretch>
            <a:fillRect/>
          </a:stretch>
        </p:blipFill>
        <p:spPr>
          <a:xfrm>
            <a:off x="18672175" y="6578600"/>
            <a:ext cx="5715000" cy="7137400"/>
          </a:xfrm>
          <a:prstGeom prst="rect">
            <a:avLst/>
          </a:prstGeom>
        </p:spPr>
      </p:pic>
      <p:sp>
        <p:nvSpPr>
          <p:cNvPr id="13" name="Rectangle 12"/>
          <p:cNvSpPr/>
          <p:nvPr/>
        </p:nvSpPr>
        <p:spPr>
          <a:xfrm>
            <a:off x="11660187" y="12202103"/>
            <a:ext cx="6705600" cy="830997"/>
          </a:xfrm>
          <a:prstGeom prst="rect">
            <a:avLst/>
          </a:prstGeom>
        </p:spPr>
        <p:txBody>
          <a:bodyPr wrap="square">
            <a:spAutoFit/>
          </a:bodyPr>
          <a:lstStyle/>
          <a:p>
            <a:pPr algn="r"/>
            <a:r>
              <a:rPr lang="en-US" i="1" dirty="0"/>
              <a:t>(Heart Foundation, 2011)</a:t>
            </a:r>
          </a:p>
        </p:txBody>
      </p:sp>
      <p:sp>
        <p:nvSpPr>
          <p:cNvPr id="17" name="TextBox 16"/>
          <p:cNvSpPr txBox="1"/>
          <p:nvPr/>
        </p:nvSpPr>
        <p:spPr>
          <a:xfrm>
            <a:off x="2251349" y="1828513"/>
            <a:ext cx="7962540" cy="584775"/>
          </a:xfrm>
          <a:prstGeom prst="rect">
            <a:avLst/>
          </a:prstGeom>
          <a:noFill/>
        </p:spPr>
        <p:txBody>
          <a:bodyPr wrap="square" rtlCol="0">
            <a:spAutoFit/>
          </a:bodyPr>
          <a:lstStyle/>
          <a:p>
            <a:r>
              <a:rPr lang="en-US" sz="3200" dirty="0">
                <a:cs typeface="Roboto Regular"/>
              </a:rPr>
              <a:t>COMBIEN DE TEMPS SOMMES-NOUS ASSIS ?</a:t>
            </a:r>
          </a:p>
        </p:txBody>
      </p:sp>
      <p:sp>
        <p:nvSpPr>
          <p:cNvPr id="18" name="TextBox 17"/>
          <p:cNvSpPr txBox="1"/>
          <p:nvPr/>
        </p:nvSpPr>
        <p:spPr>
          <a:xfrm>
            <a:off x="2161983" y="844223"/>
            <a:ext cx="20394870" cy="1107996"/>
          </a:xfrm>
          <a:prstGeom prst="rect">
            <a:avLst/>
          </a:prstGeom>
          <a:noFill/>
        </p:spPr>
        <p:txBody>
          <a:bodyPr wrap="square" rtlCol="0">
            <a:spAutoFit/>
          </a:bodyPr>
          <a:lstStyle/>
          <a:p>
            <a:r>
              <a:rPr lang="fr-BE" sz="6600" dirty="0">
                <a:solidFill>
                  <a:schemeClr val="tx2"/>
                </a:solidFill>
                <a:cs typeface="Roboto Black"/>
              </a:rPr>
              <a:t>EST-CE UN PROBLÈME ?</a:t>
            </a:r>
          </a:p>
        </p:txBody>
      </p:sp>
      <p:sp>
        <p:nvSpPr>
          <p:cNvPr id="19" name="Rectangle 18"/>
          <p:cNvSpPr/>
          <p:nvPr/>
        </p:nvSpPr>
        <p:spPr>
          <a:xfrm>
            <a:off x="1716456" y="1074246"/>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301041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02727" y="4219580"/>
            <a:ext cx="21303198" cy="8496960"/>
          </a:xfrm>
        </p:spPr>
        <p:txBody>
          <a:bodyPr>
            <a:noAutofit/>
          </a:bodyPr>
          <a:lstStyle/>
          <a:p>
            <a:pPr>
              <a:buFont typeface="Arial"/>
              <a:buChar char="•"/>
            </a:pPr>
            <a:r>
              <a:rPr lang="fr-BE" sz="4800" dirty="0">
                <a:latin typeface="+mj-lt"/>
              </a:rPr>
              <a:t>Par heure en position assise : </a:t>
            </a:r>
            <a:r>
              <a:rPr lang="fr-BE" sz="4800" dirty="0"/>
              <a:t>augmentation de 2</a:t>
            </a:r>
            <a:r>
              <a:rPr lang="fr-BE" sz="4800" dirty="0">
                <a:latin typeface="+mj-lt"/>
              </a:rPr>
              <a:t>% des décès prématurés</a:t>
            </a:r>
          </a:p>
          <a:p>
            <a:pPr marL="0" indent="0">
              <a:buNone/>
            </a:pPr>
            <a:r>
              <a:rPr lang="fr-BE" sz="4800" dirty="0">
                <a:latin typeface="+mj-lt"/>
              </a:rPr>
              <a:t>    À partir de 8h en position assise : augmentation de 5%</a:t>
            </a:r>
          </a:p>
          <a:p>
            <a:pPr marL="0" indent="0" algn="r">
              <a:buNone/>
            </a:pPr>
            <a:r>
              <a:rPr lang="fr-BE" sz="4800" i="1" dirty="0">
                <a:latin typeface="+mj-lt"/>
              </a:rPr>
              <a:t>											(Chau et al., 2013, PLOS ONE 8(11):1-14)</a:t>
            </a:r>
            <a:endParaRPr lang="fr-BE" sz="4800" dirty="0">
              <a:latin typeface="+mj-lt"/>
            </a:endParaRPr>
          </a:p>
          <a:p>
            <a:pPr marL="0" indent="0">
              <a:buNone/>
            </a:pPr>
            <a:r>
              <a:rPr lang="fr-BE" sz="4800" dirty="0">
                <a:latin typeface="+mj-lt"/>
              </a:rPr>
              <a:t>	</a:t>
            </a:r>
            <a:r>
              <a:rPr lang="fr-BE" sz="4800" b="1" dirty="0">
                <a:solidFill>
                  <a:srgbClr val="6699CC"/>
                </a:solidFill>
                <a:latin typeface="+mj-lt"/>
                <a:sym typeface="Wingdings"/>
              </a:rPr>
              <a:t> Imaginons </a:t>
            </a:r>
            <a:r>
              <a:rPr lang="fr-BE" sz="4800" b="1" dirty="0">
                <a:solidFill>
                  <a:srgbClr val="6699CC"/>
                </a:solidFill>
                <a:latin typeface="+mj-lt"/>
              </a:rPr>
              <a:t>10h en position assise/jour = augmentation de 29%</a:t>
            </a:r>
          </a:p>
          <a:p>
            <a:pPr marL="0" indent="0">
              <a:buNone/>
            </a:pPr>
            <a:endParaRPr lang="fr-BE" sz="4800" dirty="0">
              <a:latin typeface="+mj-lt"/>
            </a:endParaRPr>
          </a:p>
          <a:p>
            <a:pPr marL="571500" indent="-571500">
              <a:buFont typeface="Arial"/>
              <a:buChar char="•"/>
            </a:pPr>
            <a:r>
              <a:rPr lang="fr-BE" sz="4800" dirty="0">
                <a:latin typeface="+mj-lt"/>
              </a:rPr>
              <a:t>Taux de mortalité moyen femme de 45 ans = 0,14%</a:t>
            </a:r>
          </a:p>
          <a:p>
            <a:pPr marL="1219261" lvl="1" indent="0" algn="r">
              <a:buNone/>
            </a:pPr>
            <a:r>
              <a:rPr lang="fr-BE" sz="4800" i="1" dirty="0">
                <a:latin typeface="+mj-lt"/>
              </a:rPr>
              <a:t>						(Agentschap zorg en gezondheid, chiffres globaux de mortalité 2012)</a:t>
            </a:r>
            <a:endParaRPr lang="fr-BE" sz="4800" dirty="0">
              <a:latin typeface="+mj-lt"/>
            </a:endParaRPr>
          </a:p>
          <a:p>
            <a:pPr marL="0" indent="0">
              <a:buNone/>
            </a:pPr>
            <a:r>
              <a:rPr lang="fr-BE" sz="4800" dirty="0">
                <a:latin typeface="+mj-lt"/>
              </a:rPr>
              <a:t>	</a:t>
            </a:r>
            <a:r>
              <a:rPr lang="fr-BE" sz="4800" b="1" dirty="0">
                <a:solidFill>
                  <a:srgbClr val="6699CC"/>
                </a:solidFill>
                <a:latin typeface="+mj-lt"/>
                <a:sym typeface="Wingdings"/>
              </a:rPr>
              <a:t> </a:t>
            </a:r>
            <a:r>
              <a:rPr lang="fr-BE" sz="4800" b="1" dirty="0">
                <a:solidFill>
                  <a:srgbClr val="6699CC"/>
                </a:solidFill>
                <a:latin typeface="+mj-lt"/>
              </a:rPr>
              <a:t>0,18% de décès prématurés</a:t>
            </a:r>
          </a:p>
        </p:txBody>
      </p:sp>
      <p:pic>
        <p:nvPicPr>
          <p:cNvPr id="12" name="Picture 11"/>
          <p:cNvPicPr>
            <a:picLocks noChangeAspect="1"/>
          </p:cNvPicPr>
          <p:nvPr/>
        </p:nvPicPr>
        <p:blipFill>
          <a:blip r:embed="rId3"/>
          <a:stretch>
            <a:fillRect/>
          </a:stretch>
        </p:blipFill>
        <p:spPr>
          <a:xfrm>
            <a:off x="18798448" y="0"/>
            <a:ext cx="5893567" cy="4419600"/>
          </a:xfrm>
          <a:prstGeom prst="rect">
            <a:avLst/>
          </a:prstGeom>
        </p:spPr>
      </p:pic>
      <p:sp>
        <p:nvSpPr>
          <p:cNvPr id="5" name="TextBox 4"/>
          <p:cNvSpPr txBox="1"/>
          <p:nvPr/>
        </p:nvSpPr>
        <p:spPr>
          <a:xfrm>
            <a:off x="2348254" y="808154"/>
            <a:ext cx="20394870" cy="1107996"/>
          </a:xfrm>
          <a:prstGeom prst="rect">
            <a:avLst/>
          </a:prstGeom>
          <a:noFill/>
        </p:spPr>
        <p:txBody>
          <a:bodyPr wrap="square" rtlCol="0">
            <a:spAutoFit/>
          </a:bodyPr>
          <a:lstStyle/>
          <a:p>
            <a:r>
              <a:rPr lang="fr-BE" sz="6600" dirty="0">
                <a:solidFill>
                  <a:schemeClr val="tx2"/>
                </a:solidFill>
                <a:cs typeface="Roboto Black"/>
              </a:rPr>
              <a:t>EST-CE UN PROBLÈME ?</a:t>
            </a:r>
          </a:p>
        </p:txBody>
      </p:sp>
      <p:sp>
        <p:nvSpPr>
          <p:cNvPr id="6" name="Rectangle 5"/>
          <p:cNvSpPr/>
          <p:nvPr/>
        </p:nvSpPr>
        <p:spPr>
          <a:xfrm>
            <a:off x="1902727" y="1038177"/>
            <a:ext cx="200927" cy="120407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7" name="TextBox 6"/>
          <p:cNvSpPr txBox="1"/>
          <p:nvPr/>
        </p:nvSpPr>
        <p:spPr>
          <a:xfrm>
            <a:off x="2437620" y="1792444"/>
            <a:ext cx="7962540" cy="584776"/>
          </a:xfrm>
          <a:prstGeom prst="rect">
            <a:avLst/>
          </a:prstGeom>
          <a:noFill/>
        </p:spPr>
        <p:txBody>
          <a:bodyPr wrap="square" rtlCol="0">
            <a:spAutoFit/>
          </a:bodyPr>
          <a:lstStyle/>
          <a:p>
            <a:r>
              <a:rPr lang="fr-BE" sz="3200" dirty="0">
                <a:cs typeface="Roboto Regular"/>
              </a:rPr>
              <a:t>Calcul de probabilité …</a:t>
            </a:r>
          </a:p>
        </p:txBody>
      </p:sp>
    </p:spTree>
    <p:extLst>
      <p:ext uri="{BB962C8B-B14F-4D97-AF65-F5344CB8AC3E}">
        <p14:creationId xmlns:p14="http://schemas.microsoft.com/office/powerpoint/2010/main" val="2563002507"/>
      </p:ext>
    </p:extLst>
  </p:cSld>
  <p:clrMapOvr>
    <a:masterClrMapping/>
  </p:clrMapOvr>
</p:sld>
</file>

<file path=ppt/theme/theme1.xml><?xml version="1.0" encoding="utf-8"?>
<a:theme xmlns:a="http://schemas.openxmlformats.org/drawingml/2006/main" name="TemplateIDEWE2016V2">
  <a:themeElements>
    <a:clrScheme name="Groep IDEWE">
      <a:dk1>
        <a:srgbClr val="000000"/>
      </a:dk1>
      <a:lt1>
        <a:sysClr val="window" lastClr="FFFFFF"/>
      </a:lt1>
      <a:dk2>
        <a:srgbClr val="6699CC"/>
      </a:dk2>
      <a:lt2>
        <a:srgbClr val="FFFFFF"/>
      </a:lt2>
      <a:accent1>
        <a:srgbClr val="6699CC"/>
      </a:accent1>
      <a:accent2>
        <a:srgbClr val="1F2E3D"/>
      </a:accent2>
      <a:accent3>
        <a:srgbClr val="646363"/>
      </a:accent3>
      <a:accent4>
        <a:srgbClr val="9D9D9C"/>
      </a:accent4>
      <a:accent5>
        <a:srgbClr val="0069B4"/>
      </a:accent5>
      <a:accent6>
        <a:srgbClr val="00A4CE"/>
      </a:accent6>
      <a:hlink>
        <a:srgbClr val="FF6C00"/>
      </a:hlink>
      <a:folHlink>
        <a:srgbClr val="C36A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244800" rIns="244800" rtlCol="0" anchor="ctr"/>
      <a:lstStyle>
        <a:defPPr>
          <a:defRPr sz="40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ctr">
        <a:spAutoFit/>
      </a:bodyPr>
      <a:lstStyle>
        <a:defPPr algn="l">
          <a:lnSpc>
            <a:spcPct val="130000"/>
          </a:lnSpc>
          <a:defRPr sz="3200" dirty="0">
            <a:solidFill>
              <a:schemeClr val="tx1"/>
            </a:solidFill>
            <a:latin typeface="+mn-lt"/>
            <a:cs typeface="Roboto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TemplateIDEWE2016V2.pptx</Template>
  <TotalTime>5480</TotalTime>
  <Words>2809</Words>
  <Application>Microsoft Office PowerPoint</Application>
  <PresentationFormat>Aangepast</PresentationFormat>
  <Paragraphs>232</Paragraphs>
  <Slides>19</Slides>
  <Notes>19</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19</vt:i4>
      </vt:variant>
    </vt:vector>
  </HeadingPairs>
  <TitlesOfParts>
    <vt:vector size="31" baseType="lpstr">
      <vt:lpstr>ＭＳ ゴシック</vt:lpstr>
      <vt:lpstr>ＭＳ Ｐゴシック</vt:lpstr>
      <vt:lpstr>Arial</vt:lpstr>
      <vt:lpstr>Calibri</vt:lpstr>
      <vt:lpstr>Courier New</vt:lpstr>
      <vt:lpstr>Gill Sans</vt:lpstr>
      <vt:lpstr>Roboto Black</vt:lpstr>
      <vt:lpstr>Roboto Light</vt:lpstr>
      <vt:lpstr>Roboto Regular</vt:lpstr>
      <vt:lpstr>Times</vt:lpstr>
      <vt:lpstr>Wingdings</vt:lpstr>
      <vt:lpstr>TemplateIDEWE2016V2</vt:lpstr>
      <vt:lpstr>PowerPoint-presentatie</vt:lpstr>
      <vt:lpstr>sédentarisme</vt:lpstr>
      <vt:lpstr>PowerPoint-presentatie</vt:lpstr>
      <vt:lpstr>PowerPoint-presentatie</vt:lpstr>
      <vt:lpstr>PowerPoint-presentatie</vt:lpstr>
      <vt:lpstr>PowerPoint-presentatie</vt:lpstr>
      <vt:lpstr>(1953, Lancet, 265(6796):1111-20)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PLUS D’INFORMATIONS ? CONTACTEZ-NOUS</vt:lpstr>
    </vt:vector>
  </TitlesOfParts>
  <Manager/>
  <Company>IDEWE Group</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IDEWE Group</dc:creator>
  <cp:keywords/>
  <dc:description/>
  <cp:lastModifiedBy>Joke</cp:lastModifiedBy>
  <cp:revision>834</cp:revision>
  <cp:lastPrinted>2016-10-12T13:30:25Z</cp:lastPrinted>
  <dcterms:created xsi:type="dcterms:W3CDTF">2015-02-19T08:45:44Z</dcterms:created>
  <dcterms:modified xsi:type="dcterms:W3CDTF">2016-11-03T07:37:43Z</dcterms:modified>
  <cp:category/>
</cp:coreProperties>
</file>