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507" r:id="rId2"/>
    <p:sldId id="381" r:id="rId3"/>
    <p:sldId id="478" r:id="rId4"/>
    <p:sldId id="493" r:id="rId5"/>
    <p:sldId id="475" r:id="rId6"/>
    <p:sldId id="491" r:id="rId7"/>
    <p:sldId id="504" r:id="rId8"/>
    <p:sldId id="503" r:id="rId9"/>
    <p:sldId id="487" r:id="rId10"/>
    <p:sldId id="495" r:id="rId11"/>
    <p:sldId id="508" r:id="rId12"/>
    <p:sldId id="509" r:id="rId13"/>
    <p:sldId id="501" r:id="rId14"/>
    <p:sldId id="488" r:id="rId15"/>
    <p:sldId id="497" r:id="rId16"/>
    <p:sldId id="502" r:id="rId17"/>
    <p:sldId id="492" r:id="rId18"/>
    <p:sldId id="473" r:id="rId19"/>
    <p:sldId id="463" r:id="rId20"/>
    <p:sldId id="464" r:id="rId21"/>
    <p:sldId id="465" r:id="rId22"/>
    <p:sldId id="498" r:id="rId23"/>
    <p:sldId id="500" r:id="rId24"/>
    <p:sldId id="415" r:id="rId25"/>
    <p:sldId id="416" r:id="rId26"/>
    <p:sldId id="431" r:id="rId27"/>
    <p:sldId id="481" r:id="rId28"/>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1858" autoAdjust="0"/>
  </p:normalViewPr>
  <p:slideViewPr>
    <p:cSldViewPr snapToGrid="0">
      <p:cViewPr varScale="1">
        <p:scale>
          <a:sx n="95" d="100"/>
          <a:sy n="95" d="100"/>
        </p:scale>
        <p:origin x="1194" y="84"/>
      </p:cViewPr>
      <p:guideLst/>
    </p:cSldViewPr>
  </p:slideViewPr>
  <p:notesTextViewPr>
    <p:cViewPr>
      <p:scale>
        <a:sx n="1" d="1"/>
        <a:sy n="1" d="1"/>
      </p:scale>
      <p:origin x="0" y="0"/>
    </p:cViewPr>
  </p:notesTextViewPr>
  <p:notesViewPr>
    <p:cSldViewPr snapToGrid="0">
      <p:cViewPr varScale="1">
        <p:scale>
          <a:sx n="75" d="100"/>
          <a:sy n="75" d="100"/>
        </p:scale>
        <p:origin x="210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My%20Dropbox\3Projecten\leeftijden\leeftijden%20-%20kopie%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My%20Dropbox\3Projecten\leeftijden\leeftijden%20-%20kopie%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[leeftijden - kopie (2).xlsx]Blad1!Draaitabel1</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spPr>
          <a:solidFill>
            <a:schemeClr val="accent2"/>
          </a:solidFill>
        </c:spPr>
      </c:pivotFmt>
      <c:pivotFmt>
        <c:idx val="10"/>
        <c:spPr>
          <a:solidFill>
            <a:schemeClr val="accent2"/>
          </a:solidFill>
        </c:spPr>
      </c:pivotFmt>
      <c:pivotFmt>
        <c:idx val="11"/>
        <c:spPr>
          <a:solidFill>
            <a:schemeClr val="accent2"/>
          </a:solidFill>
        </c:spPr>
      </c:pivotFmt>
      <c:pivotFmt>
        <c:idx val="12"/>
        <c:spPr>
          <a:solidFill>
            <a:schemeClr val="accent2"/>
          </a:solidFill>
        </c:spPr>
      </c:pivotFmt>
      <c:pivotFmt>
        <c:idx val="13"/>
        <c:spPr>
          <a:solidFill>
            <a:schemeClr val="accent2"/>
          </a:solidFill>
        </c:spPr>
      </c:pivotFmt>
      <c:pivotFmt>
        <c:idx val="14"/>
        <c:spPr>
          <a:solidFill>
            <a:schemeClr val="accent2"/>
          </a:solidFill>
        </c:spPr>
      </c:pivotFmt>
      <c:pivotFmt>
        <c:idx val="15"/>
        <c:marker>
          <c:symbol val="none"/>
        </c:marker>
      </c:pivotFmt>
      <c:pivotFmt>
        <c:idx val="16"/>
        <c:spPr>
          <a:solidFill>
            <a:schemeClr val="accent2"/>
          </a:solidFill>
        </c:spPr>
      </c:pivotFmt>
      <c:pivotFmt>
        <c:idx val="17"/>
        <c:spPr>
          <a:solidFill>
            <a:schemeClr val="accent2"/>
          </a:solidFill>
        </c:spPr>
      </c:pivotFmt>
      <c:pivotFmt>
        <c:idx val="18"/>
        <c:spPr>
          <a:solidFill>
            <a:schemeClr val="accent2"/>
          </a:solidFill>
        </c:spPr>
      </c:pivotFmt>
      <c:pivotFmt>
        <c:idx val="19"/>
        <c:spPr>
          <a:solidFill>
            <a:schemeClr val="accent2"/>
          </a:solidFill>
        </c:spPr>
      </c:pivotFmt>
      <c:pivotFmt>
        <c:idx val="20"/>
        <c:spPr>
          <a:solidFill>
            <a:schemeClr val="accent2"/>
          </a:solidFill>
        </c:spPr>
      </c:pivotFmt>
      <c:pivotFmt>
        <c:idx val="21"/>
        <c:spPr>
          <a:solidFill>
            <a:schemeClr val="accent2"/>
          </a:solidFill>
        </c:spPr>
      </c:pivotFmt>
      <c:pivotFmt>
        <c:idx val="22"/>
        <c:marker>
          <c:symbol val="none"/>
        </c:marker>
      </c:pivotFmt>
      <c:pivotFmt>
        <c:idx val="23"/>
        <c:spPr>
          <a:solidFill>
            <a:schemeClr val="accent2"/>
          </a:solidFill>
        </c:spPr>
      </c:pivotFmt>
      <c:pivotFmt>
        <c:idx val="24"/>
        <c:spPr>
          <a:solidFill>
            <a:schemeClr val="accent2"/>
          </a:solidFill>
        </c:spPr>
      </c:pivotFmt>
      <c:pivotFmt>
        <c:idx val="25"/>
        <c:spPr>
          <a:solidFill>
            <a:schemeClr val="accent2"/>
          </a:solidFill>
        </c:spPr>
      </c:pivotFmt>
      <c:pivotFmt>
        <c:idx val="26"/>
        <c:spPr>
          <a:solidFill>
            <a:schemeClr val="accent2"/>
          </a:solidFill>
        </c:spPr>
      </c:pivotFmt>
      <c:pivotFmt>
        <c:idx val="27"/>
        <c:spPr>
          <a:solidFill>
            <a:schemeClr val="accent2"/>
          </a:solidFill>
        </c:spPr>
      </c:pivotFmt>
      <c:pivotFmt>
        <c:idx val="28"/>
        <c:spPr>
          <a:solidFill>
            <a:schemeClr val="accent2"/>
          </a:solidFill>
        </c:spPr>
      </c:pivotFmt>
    </c:pivotFmts>
    <c:plotArea>
      <c:layout>
        <c:manualLayout>
          <c:layoutTarget val="inner"/>
          <c:xMode val="edge"/>
          <c:yMode val="edge"/>
          <c:x val="0.12142216265520017"/>
          <c:y val="5.5320584926884256E-2"/>
          <c:w val="0.82490720574821752"/>
          <c:h val="0.8403538980704337"/>
        </c:manualLayout>
      </c:layout>
      <c:barChart>
        <c:barDir val="col"/>
        <c:grouping val="clustered"/>
        <c:varyColors val="0"/>
        <c:ser>
          <c:idx val="0"/>
          <c:order val="0"/>
          <c:tx>
            <c:strRef>
              <c:f>Blad1!$B$3</c:f>
              <c:strCache>
                <c:ptCount val="1"/>
                <c:pt idx="0">
                  <c:v>Totaal</c:v>
                </c:pt>
              </c:strCache>
            </c:strRef>
          </c:tx>
          <c:invertIfNegative val="0"/>
          <c:dPt>
            <c:idx val="39"/>
            <c:invertIfNegative val="0"/>
            <c:bubble3D val="0"/>
            <c:spPr>
              <a:solidFill>
                <a:schemeClr val="accent2"/>
              </a:solidFill>
            </c:spPr>
            <c:extLst xmlns:c16r2="http://schemas.microsoft.com/office/drawing/2015/06/chart">
              <c:ext xmlns:c16="http://schemas.microsoft.com/office/drawing/2014/chart" uri="{C3380CC4-5D6E-409C-BE32-E72D297353CC}">
                <c16:uniqueId val="{00000001-C1F6-40D3-BF3F-E8114F18F0F4}"/>
              </c:ext>
            </c:extLst>
          </c:dPt>
          <c:dPt>
            <c:idx val="40"/>
            <c:invertIfNegative val="0"/>
            <c:bubble3D val="0"/>
            <c:spPr>
              <a:solidFill>
                <a:schemeClr val="accent2"/>
              </a:solidFill>
            </c:spPr>
            <c:extLst xmlns:c16r2="http://schemas.microsoft.com/office/drawing/2015/06/chart">
              <c:ext xmlns:c16="http://schemas.microsoft.com/office/drawing/2014/chart" uri="{C3380CC4-5D6E-409C-BE32-E72D297353CC}">
                <c16:uniqueId val="{00000003-C1F6-40D3-BF3F-E8114F18F0F4}"/>
              </c:ext>
            </c:extLst>
          </c:dPt>
          <c:dPt>
            <c:idx val="41"/>
            <c:invertIfNegative val="0"/>
            <c:bubble3D val="0"/>
            <c:spPr>
              <a:solidFill>
                <a:schemeClr val="accent2"/>
              </a:solidFill>
            </c:spPr>
            <c:extLst xmlns:c16r2="http://schemas.microsoft.com/office/drawing/2015/06/chart">
              <c:ext xmlns:c16="http://schemas.microsoft.com/office/drawing/2014/chart" uri="{C3380CC4-5D6E-409C-BE32-E72D297353CC}">
                <c16:uniqueId val="{00000005-C1F6-40D3-BF3F-E8114F18F0F4}"/>
              </c:ext>
            </c:extLst>
          </c:dPt>
          <c:dPt>
            <c:idx val="42"/>
            <c:invertIfNegative val="0"/>
            <c:bubble3D val="0"/>
            <c:spPr>
              <a:solidFill>
                <a:schemeClr val="accent2"/>
              </a:solidFill>
            </c:spPr>
            <c:extLst xmlns:c16r2="http://schemas.microsoft.com/office/drawing/2015/06/chart">
              <c:ext xmlns:c16="http://schemas.microsoft.com/office/drawing/2014/chart" uri="{C3380CC4-5D6E-409C-BE32-E72D297353CC}">
                <c16:uniqueId val="{00000007-C1F6-40D3-BF3F-E8114F18F0F4}"/>
              </c:ext>
            </c:extLst>
          </c:dPt>
          <c:dPt>
            <c:idx val="43"/>
            <c:invertIfNegative val="0"/>
            <c:bubble3D val="0"/>
            <c:spPr>
              <a:solidFill>
                <a:schemeClr val="accent2"/>
              </a:solidFill>
            </c:spPr>
            <c:extLst xmlns:c16r2="http://schemas.microsoft.com/office/drawing/2015/06/chart">
              <c:ext xmlns:c16="http://schemas.microsoft.com/office/drawing/2014/chart" uri="{C3380CC4-5D6E-409C-BE32-E72D297353CC}">
                <c16:uniqueId val="{00000009-C1F6-40D3-BF3F-E8114F18F0F4}"/>
              </c:ext>
            </c:extLst>
          </c:dPt>
          <c:dPt>
            <c:idx val="44"/>
            <c:invertIfNegative val="0"/>
            <c:bubble3D val="0"/>
            <c:spPr>
              <a:solidFill>
                <a:schemeClr val="accent2"/>
              </a:solidFill>
            </c:spPr>
            <c:extLst xmlns:c16r2="http://schemas.microsoft.com/office/drawing/2015/06/chart">
              <c:ext xmlns:c16="http://schemas.microsoft.com/office/drawing/2014/chart" uri="{C3380CC4-5D6E-409C-BE32-E72D297353CC}">
                <c16:uniqueId val="{0000000B-C1F6-40D3-BF3F-E8114F18F0F4}"/>
              </c:ext>
            </c:extLst>
          </c:dPt>
          <c:cat>
            <c:strRef>
              <c:f>Blad1!$A$4:$A$49</c:f>
              <c:strCache>
                <c:ptCount val="45"/>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pt idx="18">
                  <c:v>44</c:v>
                </c:pt>
                <c:pt idx="19">
                  <c:v>45</c:v>
                </c:pt>
                <c:pt idx="20">
                  <c:v>46</c:v>
                </c:pt>
                <c:pt idx="21">
                  <c:v>47</c:v>
                </c:pt>
                <c:pt idx="22">
                  <c:v>48</c:v>
                </c:pt>
                <c:pt idx="23">
                  <c:v>49</c:v>
                </c:pt>
                <c:pt idx="24">
                  <c:v>50</c:v>
                </c:pt>
                <c:pt idx="25">
                  <c:v>51</c:v>
                </c:pt>
                <c:pt idx="26">
                  <c:v>52</c:v>
                </c:pt>
                <c:pt idx="27">
                  <c:v>53</c:v>
                </c:pt>
                <c:pt idx="28">
                  <c:v>54</c:v>
                </c:pt>
                <c:pt idx="29">
                  <c:v>55</c:v>
                </c:pt>
                <c:pt idx="30">
                  <c:v>56</c:v>
                </c:pt>
                <c:pt idx="31">
                  <c:v>57</c:v>
                </c:pt>
                <c:pt idx="32">
                  <c:v>58</c:v>
                </c:pt>
                <c:pt idx="33">
                  <c:v>59</c:v>
                </c:pt>
                <c:pt idx="34">
                  <c:v>60</c:v>
                </c:pt>
                <c:pt idx="35">
                  <c:v>61</c:v>
                </c:pt>
                <c:pt idx="36">
                  <c:v>62</c:v>
                </c:pt>
                <c:pt idx="37">
                  <c:v>63</c:v>
                </c:pt>
                <c:pt idx="38">
                  <c:v>64</c:v>
                </c:pt>
                <c:pt idx="39">
                  <c:v>65</c:v>
                </c:pt>
                <c:pt idx="40">
                  <c:v>67</c:v>
                </c:pt>
                <c:pt idx="41">
                  <c:v>68</c:v>
                </c:pt>
                <c:pt idx="42">
                  <c:v>69</c:v>
                </c:pt>
                <c:pt idx="43">
                  <c:v>71</c:v>
                </c:pt>
                <c:pt idx="44">
                  <c:v>72</c:v>
                </c:pt>
              </c:strCache>
            </c:strRef>
          </c:cat>
          <c:val>
            <c:numRef>
              <c:f>Blad1!$B$4:$B$49</c:f>
              <c:numCache>
                <c:formatCode>0.00</c:formatCode>
                <c:ptCount val="45"/>
                <c:pt idx="0">
                  <c:v>5</c:v>
                </c:pt>
                <c:pt idx="1">
                  <c:v>2</c:v>
                </c:pt>
                <c:pt idx="2">
                  <c:v>5.9333333333333371</c:v>
                </c:pt>
                <c:pt idx="3">
                  <c:v>5.1499999999999995</c:v>
                </c:pt>
                <c:pt idx="4">
                  <c:v>2.64</c:v>
                </c:pt>
                <c:pt idx="5">
                  <c:v>14.990000000000002</c:v>
                </c:pt>
                <c:pt idx="6">
                  <c:v>17.200000000000003</c:v>
                </c:pt>
                <c:pt idx="7">
                  <c:v>19.970000000000002</c:v>
                </c:pt>
                <c:pt idx="8">
                  <c:v>22.150000000000009</c:v>
                </c:pt>
                <c:pt idx="9">
                  <c:v>30.939999999999998</c:v>
                </c:pt>
                <c:pt idx="10">
                  <c:v>29.2</c:v>
                </c:pt>
                <c:pt idx="11">
                  <c:v>36.58</c:v>
                </c:pt>
                <c:pt idx="12">
                  <c:v>30.092099999999988</c:v>
                </c:pt>
                <c:pt idx="13">
                  <c:v>40.230000000000011</c:v>
                </c:pt>
                <c:pt idx="14">
                  <c:v>22.419999999999995</c:v>
                </c:pt>
                <c:pt idx="15">
                  <c:v>17.05</c:v>
                </c:pt>
                <c:pt idx="16">
                  <c:v>10.040000000000001</c:v>
                </c:pt>
                <c:pt idx="17">
                  <c:v>16.610000000000007</c:v>
                </c:pt>
                <c:pt idx="18">
                  <c:v>15.070000000000002</c:v>
                </c:pt>
                <c:pt idx="19">
                  <c:v>15.99</c:v>
                </c:pt>
                <c:pt idx="20">
                  <c:v>21.77</c:v>
                </c:pt>
                <c:pt idx="21">
                  <c:v>22.82</c:v>
                </c:pt>
                <c:pt idx="22">
                  <c:v>24.490000000000002</c:v>
                </c:pt>
                <c:pt idx="23">
                  <c:v>27.810000000000006</c:v>
                </c:pt>
                <c:pt idx="24">
                  <c:v>32.83</c:v>
                </c:pt>
                <c:pt idx="25">
                  <c:v>32.68</c:v>
                </c:pt>
                <c:pt idx="26">
                  <c:v>24.040000000000003</c:v>
                </c:pt>
                <c:pt idx="27">
                  <c:v>29.73</c:v>
                </c:pt>
                <c:pt idx="28">
                  <c:v>25.6</c:v>
                </c:pt>
                <c:pt idx="29">
                  <c:v>25.27</c:v>
                </c:pt>
                <c:pt idx="30">
                  <c:v>24.740000000000002</c:v>
                </c:pt>
                <c:pt idx="31">
                  <c:v>25.0321</c:v>
                </c:pt>
                <c:pt idx="32">
                  <c:v>28.229999999999986</c:v>
                </c:pt>
                <c:pt idx="33">
                  <c:v>22.36</c:v>
                </c:pt>
                <c:pt idx="34">
                  <c:v>15.305000000000003</c:v>
                </c:pt>
                <c:pt idx="35">
                  <c:v>19.955000000000002</c:v>
                </c:pt>
                <c:pt idx="36">
                  <c:v>13.129999999999999</c:v>
                </c:pt>
                <c:pt idx="37">
                  <c:v>9.09</c:v>
                </c:pt>
                <c:pt idx="38">
                  <c:v>5.724999999999997</c:v>
                </c:pt>
                <c:pt idx="39">
                  <c:v>4.2</c:v>
                </c:pt>
                <c:pt idx="40">
                  <c:v>2</c:v>
                </c:pt>
                <c:pt idx="41">
                  <c:v>1.1000000000000001</c:v>
                </c:pt>
                <c:pt idx="42">
                  <c:v>0.8</c:v>
                </c:pt>
                <c:pt idx="43">
                  <c:v>0.6000000000000002</c:v>
                </c:pt>
                <c:pt idx="44">
                  <c:v>0.2</c:v>
                </c:pt>
              </c:numCache>
            </c:numRef>
          </c:val>
          <c:extLst xmlns:c16r2="http://schemas.microsoft.com/office/drawing/2015/06/chart">
            <c:ext xmlns:c16="http://schemas.microsoft.com/office/drawing/2014/chart" uri="{C3380CC4-5D6E-409C-BE32-E72D297353CC}">
              <c16:uniqueId val="{0000000C-C1F6-40D3-BF3F-E8114F18F0F4}"/>
            </c:ext>
          </c:extLst>
        </c:ser>
        <c:dLbls>
          <c:showLegendKey val="0"/>
          <c:showVal val="0"/>
          <c:showCatName val="0"/>
          <c:showSerName val="0"/>
          <c:showPercent val="0"/>
          <c:showBubbleSize val="0"/>
        </c:dLbls>
        <c:gapWidth val="150"/>
        <c:axId val="220310864"/>
        <c:axId val="220315344"/>
      </c:barChart>
      <c:catAx>
        <c:axId val="220310864"/>
        <c:scaling>
          <c:orientation val="minMax"/>
        </c:scaling>
        <c:delete val="0"/>
        <c:axPos val="b"/>
        <c:title>
          <c:tx>
            <c:rich>
              <a:bodyPr/>
              <a:lstStyle/>
              <a:p>
                <a:pPr>
                  <a:defRPr/>
                </a:pPr>
                <a:r>
                  <a:rPr lang="en-US" dirty="0"/>
                  <a:t>Âge</a:t>
                </a:r>
              </a:p>
              <a:p>
                <a:pPr>
                  <a:defRPr/>
                </a:pPr>
                <a:endParaRPr lang="en-US" dirty="0"/>
              </a:p>
            </c:rich>
          </c:tx>
          <c:overlay val="0"/>
        </c:title>
        <c:numFmt formatCode="General" sourceLinked="0"/>
        <c:majorTickMark val="out"/>
        <c:minorTickMark val="none"/>
        <c:tickLblPos val="nextTo"/>
        <c:crossAx val="220315344"/>
        <c:crosses val="autoZero"/>
        <c:auto val="1"/>
        <c:lblAlgn val="ctr"/>
        <c:lblOffset val="100"/>
        <c:tickLblSkip val="5"/>
        <c:noMultiLvlLbl val="0"/>
      </c:catAx>
      <c:valAx>
        <c:axId val="220315344"/>
        <c:scaling>
          <c:orientation val="minMax"/>
        </c:scaling>
        <c:delete val="0"/>
        <c:axPos val="l"/>
        <c:title>
          <c:tx>
            <c:rich>
              <a:bodyPr rot="-5400000" vert="horz"/>
              <a:lstStyle/>
              <a:p>
                <a:pPr>
                  <a:defRPr/>
                </a:pPr>
                <a:r>
                  <a:rPr lang="nl-BE" dirty="0"/>
                  <a:t>FTE</a:t>
                </a:r>
              </a:p>
            </c:rich>
          </c:tx>
          <c:overlay val="0"/>
        </c:title>
        <c:numFmt formatCode="0" sourceLinked="0"/>
        <c:majorTickMark val="out"/>
        <c:minorTickMark val="none"/>
        <c:tickLblPos val="nextTo"/>
        <c:crossAx val="22031086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[leeftijden - kopie (2).xlsx]Blad2!Draaitabel1</c:name>
    <c:fmtId val="-1"/>
  </c:pivotSource>
  <c:chart>
    <c:autoTitleDeleted val="1"/>
    <c:pivotFmts>
      <c:pivotFmt>
        <c:idx val="0"/>
        <c:marker>
          <c:symbol val="none"/>
        </c:marker>
      </c:pivotFmt>
      <c:pivotFmt>
        <c:idx val="1"/>
        <c:marker>
          <c:symbol val="none"/>
        </c:marker>
      </c:pivotFmt>
      <c:pivotFmt>
        <c:idx val="2"/>
        <c:spPr>
          <a:solidFill>
            <a:schemeClr val="accent2"/>
          </a:solidFill>
        </c:spPr>
      </c:pivotFmt>
      <c:pivotFmt>
        <c:idx val="3"/>
        <c:spPr>
          <a:solidFill>
            <a:schemeClr val="accent2"/>
          </a:solidFill>
        </c:spPr>
      </c:pivotFmt>
      <c:pivotFmt>
        <c:idx val="4"/>
        <c:spPr>
          <a:solidFill>
            <a:schemeClr val="accent2"/>
          </a:solidFill>
        </c:spPr>
      </c:pivotFmt>
      <c:pivotFmt>
        <c:idx val="5"/>
        <c:spPr>
          <a:solidFill>
            <a:schemeClr val="accent2"/>
          </a:solidFill>
        </c:spPr>
      </c:pivotFmt>
      <c:pivotFmt>
        <c:idx val="6"/>
        <c:spPr>
          <a:solidFill>
            <a:srgbClr val="FFC000"/>
          </a:solidFill>
        </c:spPr>
      </c:pivotFmt>
      <c:pivotFmt>
        <c:idx val="7"/>
        <c:spPr>
          <a:solidFill>
            <a:schemeClr val="accent2"/>
          </a:solidFill>
        </c:spPr>
      </c:pivotFmt>
      <c:pivotFmt>
        <c:idx val="8"/>
        <c:spPr>
          <a:solidFill>
            <a:schemeClr val="accent2"/>
          </a:solidFill>
        </c:spPr>
      </c:pivotFmt>
      <c:pivotFmt>
        <c:idx val="9"/>
        <c:marker>
          <c:symbol val="none"/>
        </c:marker>
      </c:pivotFmt>
      <c:pivotFmt>
        <c:idx val="10"/>
        <c:spPr>
          <a:solidFill>
            <a:schemeClr val="accent2"/>
          </a:solidFill>
        </c:spPr>
      </c:pivotFmt>
      <c:pivotFmt>
        <c:idx val="11"/>
        <c:spPr>
          <a:solidFill>
            <a:schemeClr val="accent2"/>
          </a:solidFill>
        </c:spPr>
      </c:pivotFmt>
      <c:pivotFmt>
        <c:idx val="12"/>
        <c:spPr>
          <a:solidFill>
            <a:schemeClr val="accent2"/>
          </a:solidFill>
        </c:spPr>
      </c:pivotFmt>
      <c:pivotFmt>
        <c:idx val="13"/>
        <c:spPr>
          <a:solidFill>
            <a:schemeClr val="accent2"/>
          </a:solidFill>
        </c:spPr>
      </c:pivotFmt>
      <c:pivotFmt>
        <c:idx val="14"/>
        <c:spPr>
          <a:solidFill>
            <a:schemeClr val="accent2"/>
          </a:solidFill>
        </c:spPr>
      </c:pivotFmt>
      <c:pivotFmt>
        <c:idx val="15"/>
        <c:spPr>
          <a:solidFill>
            <a:schemeClr val="accent2"/>
          </a:solidFill>
        </c:spPr>
      </c:pivotFmt>
      <c:pivotFmt>
        <c:idx val="16"/>
        <c:spPr>
          <a:solidFill>
            <a:srgbClr val="FFC000"/>
          </a:solidFill>
        </c:spPr>
      </c:pivotFmt>
      <c:pivotFmt>
        <c:idx val="17"/>
        <c:marker>
          <c:symbol val="none"/>
        </c:marker>
      </c:pivotFmt>
      <c:pivotFmt>
        <c:idx val="18"/>
        <c:spPr>
          <a:solidFill>
            <a:schemeClr val="accent2"/>
          </a:solidFill>
        </c:spPr>
      </c:pivotFmt>
      <c:pivotFmt>
        <c:idx val="19"/>
        <c:spPr>
          <a:solidFill>
            <a:schemeClr val="accent2"/>
          </a:solidFill>
        </c:spPr>
      </c:pivotFmt>
      <c:pivotFmt>
        <c:idx val="20"/>
        <c:spPr>
          <a:solidFill>
            <a:schemeClr val="accent2"/>
          </a:solidFill>
        </c:spPr>
      </c:pivotFmt>
      <c:pivotFmt>
        <c:idx val="21"/>
        <c:spPr>
          <a:solidFill>
            <a:schemeClr val="accent2"/>
          </a:solidFill>
        </c:spPr>
      </c:pivotFmt>
      <c:pivotFmt>
        <c:idx val="22"/>
        <c:spPr>
          <a:solidFill>
            <a:schemeClr val="accent2"/>
          </a:solidFill>
        </c:spPr>
      </c:pivotFmt>
      <c:pivotFmt>
        <c:idx val="23"/>
        <c:spPr>
          <a:solidFill>
            <a:schemeClr val="accent2"/>
          </a:solidFill>
        </c:spPr>
      </c:pivotFmt>
      <c:pivotFmt>
        <c:idx val="24"/>
        <c:spPr>
          <a:solidFill>
            <a:srgbClr val="FFC000"/>
          </a:solidFill>
        </c:spPr>
      </c:pivotFmt>
    </c:pivotFmts>
    <c:plotArea>
      <c:layout/>
      <c:barChart>
        <c:barDir val="col"/>
        <c:grouping val="clustered"/>
        <c:varyColors val="0"/>
        <c:ser>
          <c:idx val="0"/>
          <c:order val="0"/>
          <c:tx>
            <c:strRef>
              <c:f>Blad2!$B$3</c:f>
              <c:strCache>
                <c:ptCount val="1"/>
                <c:pt idx="0">
                  <c:v>Totaal</c:v>
                </c:pt>
              </c:strCache>
            </c:strRef>
          </c:tx>
          <c:invertIfNegative val="0"/>
          <c:dPt>
            <c:idx val="0"/>
            <c:invertIfNegative val="0"/>
            <c:bubble3D val="0"/>
            <c:spPr>
              <a:solidFill>
                <a:schemeClr val="accent2"/>
              </a:solidFill>
            </c:spPr>
            <c:extLst xmlns:c16r2="http://schemas.microsoft.com/office/drawing/2015/06/chart">
              <c:ext xmlns:c16="http://schemas.microsoft.com/office/drawing/2014/chart" uri="{C3380CC4-5D6E-409C-BE32-E72D297353CC}">
                <c16:uniqueId val="{00000001-1B24-4076-A03E-FA7E5F365945}"/>
              </c:ext>
            </c:extLst>
          </c:dPt>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3-1B24-4076-A03E-FA7E5F365945}"/>
              </c:ext>
            </c:extLst>
          </c:dPt>
          <c:dPt>
            <c:idx val="2"/>
            <c:invertIfNegative val="0"/>
            <c:bubble3D val="0"/>
            <c:spPr>
              <a:solidFill>
                <a:schemeClr val="accent2"/>
              </a:solidFill>
            </c:spPr>
            <c:extLst xmlns:c16r2="http://schemas.microsoft.com/office/drawing/2015/06/chart">
              <c:ext xmlns:c16="http://schemas.microsoft.com/office/drawing/2014/chart" uri="{C3380CC4-5D6E-409C-BE32-E72D297353CC}">
                <c16:uniqueId val="{00000005-1B24-4076-A03E-FA7E5F365945}"/>
              </c:ext>
            </c:extLst>
          </c:dPt>
          <c:dPt>
            <c:idx val="3"/>
            <c:invertIfNegative val="0"/>
            <c:bubble3D val="0"/>
            <c:spPr>
              <a:solidFill>
                <a:schemeClr val="accent2"/>
              </a:solidFill>
            </c:spPr>
            <c:extLst xmlns:c16r2="http://schemas.microsoft.com/office/drawing/2015/06/chart">
              <c:ext xmlns:c16="http://schemas.microsoft.com/office/drawing/2014/chart" uri="{C3380CC4-5D6E-409C-BE32-E72D297353CC}">
                <c16:uniqueId val="{00000007-1B24-4076-A03E-FA7E5F365945}"/>
              </c:ext>
            </c:extLst>
          </c:dPt>
          <c:dPt>
            <c:idx val="4"/>
            <c:invertIfNegative val="0"/>
            <c:bubble3D val="0"/>
            <c:spPr>
              <a:solidFill>
                <a:schemeClr val="accent2"/>
              </a:solidFill>
            </c:spPr>
            <c:extLst xmlns:c16r2="http://schemas.microsoft.com/office/drawing/2015/06/chart">
              <c:ext xmlns:c16="http://schemas.microsoft.com/office/drawing/2014/chart" uri="{C3380CC4-5D6E-409C-BE32-E72D297353CC}">
                <c16:uniqueId val="{00000009-1B24-4076-A03E-FA7E5F365945}"/>
              </c:ext>
            </c:extLst>
          </c:dPt>
          <c:dPt>
            <c:idx val="5"/>
            <c:invertIfNegative val="0"/>
            <c:bubble3D val="0"/>
            <c:spPr>
              <a:solidFill>
                <a:schemeClr val="accent2"/>
              </a:solidFill>
            </c:spPr>
            <c:extLst xmlns:c16r2="http://schemas.microsoft.com/office/drawing/2015/06/chart">
              <c:ext xmlns:c16="http://schemas.microsoft.com/office/drawing/2014/chart" uri="{C3380CC4-5D6E-409C-BE32-E72D297353CC}">
                <c16:uniqueId val="{0000000B-1B24-4076-A03E-FA7E5F365945}"/>
              </c:ext>
            </c:extLst>
          </c:dPt>
          <c:dPt>
            <c:idx val="6"/>
            <c:invertIfNegative val="0"/>
            <c:bubble3D val="0"/>
            <c:spPr>
              <a:solidFill>
                <a:schemeClr val="accent2"/>
              </a:solidFill>
            </c:spPr>
            <c:extLst xmlns:c16r2="http://schemas.microsoft.com/office/drawing/2015/06/chart">
              <c:ext xmlns:c16="http://schemas.microsoft.com/office/drawing/2014/chart" uri="{C3380CC4-5D6E-409C-BE32-E72D297353CC}">
                <c16:uniqueId val="{0000000D-1B24-4076-A03E-FA7E5F365945}"/>
              </c:ext>
            </c:extLst>
          </c:dPt>
          <c:dPt>
            <c:idx val="7"/>
            <c:invertIfNegative val="0"/>
            <c:bubble3D val="0"/>
            <c:spPr>
              <a:solidFill>
                <a:schemeClr val="accent2"/>
              </a:solidFill>
            </c:spPr>
            <c:extLst xmlns:c16r2="http://schemas.microsoft.com/office/drawing/2015/06/chart">
              <c:ext xmlns:c16="http://schemas.microsoft.com/office/drawing/2014/chart" uri="{C3380CC4-5D6E-409C-BE32-E72D297353CC}">
                <c16:uniqueId val="{0000000F-1B24-4076-A03E-FA7E5F365945}"/>
              </c:ext>
            </c:extLst>
          </c:dPt>
          <c:dPt>
            <c:idx val="8"/>
            <c:invertIfNegative val="0"/>
            <c:bubble3D val="0"/>
            <c:spPr>
              <a:solidFill>
                <a:schemeClr val="accent2"/>
              </a:solidFill>
            </c:spPr>
            <c:extLst xmlns:c16r2="http://schemas.microsoft.com/office/drawing/2015/06/chart">
              <c:ext xmlns:c16="http://schemas.microsoft.com/office/drawing/2014/chart" uri="{C3380CC4-5D6E-409C-BE32-E72D297353CC}">
                <c16:uniqueId val="{00000011-1B24-4076-A03E-FA7E5F365945}"/>
              </c:ext>
            </c:extLst>
          </c:dPt>
          <c:dPt>
            <c:idx val="9"/>
            <c:invertIfNegative val="0"/>
            <c:bubble3D val="0"/>
            <c:spPr>
              <a:solidFill>
                <a:schemeClr val="accent2"/>
              </a:solidFill>
            </c:spPr>
            <c:extLst xmlns:c16r2="http://schemas.microsoft.com/office/drawing/2015/06/chart">
              <c:ext xmlns:c16="http://schemas.microsoft.com/office/drawing/2014/chart" uri="{C3380CC4-5D6E-409C-BE32-E72D297353CC}">
                <c16:uniqueId val="{00000013-1B24-4076-A03E-FA7E5F365945}"/>
              </c:ext>
            </c:extLst>
          </c:dPt>
          <c:dPt>
            <c:idx val="10"/>
            <c:invertIfNegative val="0"/>
            <c:bubble3D val="0"/>
            <c:spPr>
              <a:solidFill>
                <a:schemeClr val="accent2"/>
              </a:solidFill>
            </c:spPr>
            <c:extLst xmlns:c16r2="http://schemas.microsoft.com/office/drawing/2015/06/chart">
              <c:ext xmlns:c16="http://schemas.microsoft.com/office/drawing/2014/chart" uri="{C3380CC4-5D6E-409C-BE32-E72D297353CC}">
                <c16:uniqueId val="{00000015-1B24-4076-A03E-FA7E5F365945}"/>
              </c:ext>
            </c:extLst>
          </c:dPt>
          <c:dPt>
            <c:idx val="11"/>
            <c:invertIfNegative val="0"/>
            <c:bubble3D val="0"/>
            <c:spPr>
              <a:solidFill>
                <a:schemeClr val="accent2"/>
              </a:solidFill>
            </c:spPr>
            <c:extLst xmlns:c16r2="http://schemas.microsoft.com/office/drawing/2015/06/chart">
              <c:ext xmlns:c16="http://schemas.microsoft.com/office/drawing/2014/chart" uri="{C3380CC4-5D6E-409C-BE32-E72D297353CC}">
                <c16:uniqueId val="{00000017-1B24-4076-A03E-FA7E5F365945}"/>
              </c:ext>
            </c:extLst>
          </c:dPt>
          <c:cat>
            <c:strRef>
              <c:f>Blad2!$A$4:$A$49</c:f>
              <c:strCache>
                <c:ptCount val="45"/>
                <c:pt idx="0">
                  <c:v>2003</c:v>
                </c:pt>
                <c:pt idx="1">
                  <c:v>2004</c:v>
                </c:pt>
                <c:pt idx="2">
                  <c:v>2006</c:v>
                </c:pt>
                <c:pt idx="3">
                  <c:v>2007</c:v>
                </c:pt>
                <c:pt idx="4">
                  <c:v>2008</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strCache>
            </c:strRef>
          </c:cat>
          <c:val>
            <c:numRef>
              <c:f>Blad2!$B$4:$B$49</c:f>
              <c:numCache>
                <c:formatCode>0.00</c:formatCode>
                <c:ptCount val="45"/>
                <c:pt idx="0">
                  <c:v>0.2</c:v>
                </c:pt>
                <c:pt idx="1">
                  <c:v>0.6000000000000002</c:v>
                </c:pt>
                <c:pt idx="2">
                  <c:v>0.8</c:v>
                </c:pt>
                <c:pt idx="3">
                  <c:v>1.1000000000000001</c:v>
                </c:pt>
                <c:pt idx="4">
                  <c:v>2</c:v>
                </c:pt>
                <c:pt idx="5">
                  <c:v>4.2</c:v>
                </c:pt>
                <c:pt idx="6">
                  <c:v>5.5249999999999977</c:v>
                </c:pt>
                <c:pt idx="7">
                  <c:v>9.1900000000000013</c:v>
                </c:pt>
                <c:pt idx="8">
                  <c:v>10.83</c:v>
                </c:pt>
                <c:pt idx="9">
                  <c:v>19.704999999999991</c:v>
                </c:pt>
                <c:pt idx="10">
                  <c:v>17.055</c:v>
                </c:pt>
                <c:pt idx="11">
                  <c:v>22.259999999999991</c:v>
                </c:pt>
                <c:pt idx="12">
                  <c:v>27.749999999999989</c:v>
                </c:pt>
                <c:pt idx="13">
                  <c:v>24.7121</c:v>
                </c:pt>
                <c:pt idx="14">
                  <c:v>25.240000000000002</c:v>
                </c:pt>
                <c:pt idx="15">
                  <c:v>26.17</c:v>
                </c:pt>
                <c:pt idx="16">
                  <c:v>25.000000000000004</c:v>
                </c:pt>
                <c:pt idx="17">
                  <c:v>28.63000000000001</c:v>
                </c:pt>
                <c:pt idx="18">
                  <c:v>22.240000000000002</c:v>
                </c:pt>
                <c:pt idx="19">
                  <c:v>35.58</c:v>
                </c:pt>
                <c:pt idx="20">
                  <c:v>32.93</c:v>
                </c:pt>
                <c:pt idx="21">
                  <c:v>25.810000000000006</c:v>
                </c:pt>
                <c:pt idx="22">
                  <c:v>26.89</c:v>
                </c:pt>
                <c:pt idx="23">
                  <c:v>23.22</c:v>
                </c:pt>
                <c:pt idx="24">
                  <c:v>20.769999999999989</c:v>
                </c:pt>
                <c:pt idx="25">
                  <c:v>14.79</c:v>
                </c:pt>
                <c:pt idx="26">
                  <c:v>16.670000000000005</c:v>
                </c:pt>
                <c:pt idx="27">
                  <c:v>16.509999999999991</c:v>
                </c:pt>
                <c:pt idx="28">
                  <c:v>9.84</c:v>
                </c:pt>
                <c:pt idx="29">
                  <c:v>18.05</c:v>
                </c:pt>
                <c:pt idx="30">
                  <c:v>21.220000000000006</c:v>
                </c:pt>
                <c:pt idx="31">
                  <c:v>40.43</c:v>
                </c:pt>
                <c:pt idx="32">
                  <c:v>31.092100000000002</c:v>
                </c:pt>
                <c:pt idx="33">
                  <c:v>35.58</c:v>
                </c:pt>
                <c:pt idx="34">
                  <c:v>29.4</c:v>
                </c:pt>
                <c:pt idx="35">
                  <c:v>30.040000000000003</c:v>
                </c:pt>
                <c:pt idx="36">
                  <c:v>23.11000000000001</c:v>
                </c:pt>
                <c:pt idx="37">
                  <c:v>20.71</c:v>
                </c:pt>
                <c:pt idx="38">
                  <c:v>17.200000000000003</c:v>
                </c:pt>
                <c:pt idx="39">
                  <c:v>13.490000000000002</c:v>
                </c:pt>
                <c:pt idx="40">
                  <c:v>4.1399999999999997</c:v>
                </c:pt>
                <c:pt idx="41">
                  <c:v>5.1499999999999995</c:v>
                </c:pt>
                <c:pt idx="42">
                  <c:v>5.9333333333333371</c:v>
                </c:pt>
                <c:pt idx="43">
                  <c:v>2</c:v>
                </c:pt>
                <c:pt idx="44">
                  <c:v>5</c:v>
                </c:pt>
              </c:numCache>
            </c:numRef>
          </c:val>
          <c:extLst xmlns:c16r2="http://schemas.microsoft.com/office/drawing/2015/06/chart">
            <c:ext xmlns:c16="http://schemas.microsoft.com/office/drawing/2014/chart" uri="{C3380CC4-5D6E-409C-BE32-E72D297353CC}">
              <c16:uniqueId val="{00000018-1B24-4076-A03E-FA7E5F365945}"/>
            </c:ext>
          </c:extLst>
        </c:ser>
        <c:dLbls>
          <c:showLegendKey val="0"/>
          <c:showVal val="0"/>
          <c:showCatName val="0"/>
          <c:showSerName val="0"/>
          <c:showPercent val="0"/>
          <c:showBubbleSize val="0"/>
        </c:dLbls>
        <c:gapWidth val="150"/>
        <c:axId val="220310304"/>
        <c:axId val="212772496"/>
      </c:barChart>
      <c:catAx>
        <c:axId val="220310304"/>
        <c:scaling>
          <c:orientation val="minMax"/>
        </c:scaling>
        <c:delete val="0"/>
        <c:axPos val="b"/>
        <c:title>
          <c:tx>
            <c:rich>
              <a:bodyPr/>
              <a:lstStyle/>
              <a:p>
                <a:pPr>
                  <a:defRPr/>
                </a:pPr>
                <a:r>
                  <a:rPr lang="nl-BE" dirty="0"/>
                  <a:t>Année</a:t>
                </a:r>
              </a:p>
            </c:rich>
          </c:tx>
          <c:overlay val="0"/>
        </c:title>
        <c:numFmt formatCode="General" sourceLinked="0"/>
        <c:majorTickMark val="out"/>
        <c:minorTickMark val="none"/>
        <c:tickLblPos val="nextTo"/>
        <c:crossAx val="212772496"/>
        <c:crosses val="autoZero"/>
        <c:auto val="1"/>
        <c:lblAlgn val="ctr"/>
        <c:lblOffset val="100"/>
        <c:noMultiLvlLbl val="0"/>
      </c:catAx>
      <c:valAx>
        <c:axId val="212772496"/>
        <c:scaling>
          <c:orientation val="minMax"/>
        </c:scaling>
        <c:delete val="0"/>
        <c:axPos val="l"/>
        <c:title>
          <c:tx>
            <c:rich>
              <a:bodyPr rot="-5400000" vert="horz"/>
              <a:lstStyle/>
              <a:p>
                <a:pPr>
                  <a:defRPr/>
                </a:pPr>
                <a:r>
                  <a:rPr lang="nl-BE" dirty="0"/>
                  <a:t>FTE</a:t>
                </a:r>
              </a:p>
            </c:rich>
          </c:tx>
          <c:overlay val="0"/>
        </c:title>
        <c:numFmt formatCode="0" sourceLinked="0"/>
        <c:majorTickMark val="out"/>
        <c:minorTickMark val="none"/>
        <c:tickLblPos val="nextTo"/>
        <c:crossAx val="220310304"/>
        <c:crosses val="autoZero"/>
        <c:crossBetween val="between"/>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jp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53D2D-D807-45D0-B8D2-D291B101623B}" type="doc">
      <dgm:prSet loTypeId="urn:microsoft.com/office/officeart/2005/8/layout/vList4" loCatId="list" qsTypeId="urn:microsoft.com/office/officeart/2005/8/quickstyle/simple3" qsCatId="simple" csTypeId="urn:microsoft.com/office/officeart/2005/8/colors/accent3_2" csCatId="accent3" phldr="1"/>
      <dgm:spPr/>
      <dgm:t>
        <a:bodyPr/>
        <a:lstStyle/>
        <a:p>
          <a:endParaRPr lang="nl-BE"/>
        </a:p>
      </dgm:t>
    </dgm:pt>
    <dgm:pt modelId="{B1F7F4F7-C40E-43D2-8B03-55B32174A1CC}">
      <dgm:prSet phldrT="[Text]" custT="1"/>
      <dgm:spPr/>
      <dgm:t>
        <a:bodyPr/>
        <a:lstStyle/>
        <a:p>
          <a:r>
            <a:rPr lang="fr-BE" sz="2000" noProof="0" dirty="0"/>
            <a:t>Travailleur</a:t>
          </a:r>
        </a:p>
      </dgm:t>
    </dgm:pt>
    <dgm:pt modelId="{112BA8BE-9879-4506-9CE2-9015BEE55688}" type="parTrans" cxnId="{80F37DA4-1983-450A-9158-A10294871738}">
      <dgm:prSet/>
      <dgm:spPr/>
      <dgm:t>
        <a:bodyPr/>
        <a:lstStyle/>
        <a:p>
          <a:endParaRPr lang="nl-BE" sz="2000"/>
        </a:p>
      </dgm:t>
    </dgm:pt>
    <dgm:pt modelId="{0389D7D3-AC2D-44E5-A26D-CAC23E81ED60}" type="sibTrans" cxnId="{80F37DA4-1983-450A-9158-A10294871738}">
      <dgm:prSet/>
      <dgm:spPr/>
      <dgm:t>
        <a:bodyPr/>
        <a:lstStyle/>
        <a:p>
          <a:endParaRPr lang="nl-BE" sz="2000"/>
        </a:p>
      </dgm:t>
    </dgm:pt>
    <dgm:pt modelId="{E6DAE178-E86E-46EC-8698-73773971F9BD}">
      <dgm:prSet phldrT="[Text]" custT="1"/>
      <dgm:spPr/>
      <dgm:t>
        <a:bodyPr/>
        <a:lstStyle/>
        <a:p>
          <a:r>
            <a:rPr lang="fr-BE" sz="1600" noProof="0" dirty="0"/>
            <a:t>Médecin traitant : « en incapacité définitive » pour travail convenu</a:t>
          </a:r>
        </a:p>
      </dgm:t>
    </dgm:pt>
    <dgm:pt modelId="{57AEA2B5-A87D-4257-837D-A88156F7F542}" type="sibTrans" cxnId="{5A0ABD1D-C728-48C5-84F9-AC76530D21D8}">
      <dgm:prSet/>
      <dgm:spPr/>
      <dgm:t>
        <a:bodyPr/>
        <a:lstStyle/>
        <a:p>
          <a:endParaRPr lang="nl-BE" sz="2000"/>
        </a:p>
      </dgm:t>
    </dgm:pt>
    <dgm:pt modelId="{EC64FF56-A452-4339-9E15-B78B9D8B2A1E}" type="parTrans" cxnId="{5A0ABD1D-C728-48C5-84F9-AC76530D21D8}">
      <dgm:prSet/>
      <dgm:spPr/>
      <dgm:t>
        <a:bodyPr/>
        <a:lstStyle/>
        <a:p>
          <a:endParaRPr lang="nl-BE" sz="2000"/>
        </a:p>
      </dgm:t>
    </dgm:pt>
    <dgm:pt modelId="{C8B6C853-16CB-4632-B000-C76150581A5B}">
      <dgm:prSet custT="1"/>
      <dgm:spPr/>
      <dgm:t>
        <a:bodyPr/>
        <a:lstStyle/>
        <a:p>
          <a:r>
            <a:rPr lang="fr-BE" sz="1600" noProof="0" dirty="0">
              <a:sym typeface="Wingdings" pitchFamily="2" charset="2"/>
            </a:rPr>
            <a:t>Lettre par recommandé à Empl., demande de réintégration</a:t>
          </a:r>
        </a:p>
      </dgm:t>
    </dgm:pt>
    <dgm:pt modelId="{D27BE286-037C-4E69-85F2-D72085DF061D}" type="sibTrans" cxnId="{63EC87EB-5004-46FB-ACBD-7B63398FCFC1}">
      <dgm:prSet/>
      <dgm:spPr/>
      <dgm:t>
        <a:bodyPr/>
        <a:lstStyle/>
        <a:p>
          <a:endParaRPr lang="nl-BE" sz="2000"/>
        </a:p>
      </dgm:t>
    </dgm:pt>
    <dgm:pt modelId="{43C407A1-578C-4083-B685-041E0C573736}" type="parTrans" cxnId="{63EC87EB-5004-46FB-ACBD-7B63398FCFC1}">
      <dgm:prSet/>
      <dgm:spPr/>
      <dgm:t>
        <a:bodyPr/>
        <a:lstStyle/>
        <a:p>
          <a:endParaRPr lang="nl-BE" sz="2000"/>
        </a:p>
      </dgm:t>
    </dgm:pt>
    <dgm:pt modelId="{37599609-2ACD-4E2A-BF54-A8E3512EEFFC}">
      <dgm:prSet phldrT="[Text]" custT="1"/>
      <dgm:spPr/>
      <dgm:t>
        <a:bodyPr/>
        <a:lstStyle/>
        <a:p>
          <a:r>
            <a:rPr lang="fr-BE" sz="2000" noProof="0" dirty="0"/>
            <a:t>Employeur</a:t>
          </a:r>
        </a:p>
      </dgm:t>
    </dgm:pt>
    <dgm:pt modelId="{45DDDA5E-C336-4657-A352-FB47DC38A78C}" type="sibTrans" cxnId="{A1F1B8F6-51AB-4573-A759-5C7E25448197}">
      <dgm:prSet/>
      <dgm:spPr/>
      <dgm:t>
        <a:bodyPr/>
        <a:lstStyle/>
        <a:p>
          <a:endParaRPr lang="nl-BE" sz="2000"/>
        </a:p>
      </dgm:t>
    </dgm:pt>
    <dgm:pt modelId="{4A2683C7-AAA5-406F-A0F2-16695C96872C}" type="parTrans" cxnId="{A1F1B8F6-51AB-4573-A759-5C7E25448197}">
      <dgm:prSet/>
      <dgm:spPr/>
      <dgm:t>
        <a:bodyPr/>
        <a:lstStyle/>
        <a:p>
          <a:endParaRPr lang="nl-BE" sz="2000"/>
        </a:p>
      </dgm:t>
    </dgm:pt>
    <dgm:pt modelId="{AA4A005E-045F-4838-8D62-980664842CD8}">
      <dgm:prSet custT="1"/>
      <dgm:spPr/>
      <dgm:t>
        <a:bodyPr/>
        <a:lstStyle/>
        <a:p>
          <a:r>
            <a:rPr lang="fr-BE" sz="1600" noProof="0" dirty="0">
              <a:sym typeface="Wingdings" pitchFamily="2" charset="2"/>
            </a:rPr>
            <a:t>Demande de surveillance de la santé à CP-MT</a:t>
          </a:r>
          <a:endParaRPr lang="fr-BE" sz="1600" noProof="0" dirty="0"/>
        </a:p>
      </dgm:t>
    </dgm:pt>
    <dgm:pt modelId="{AE06BF94-1B21-4302-B2AE-59E7487AF1F6}" type="sibTrans" cxnId="{EA1685A6-3D95-46C1-88B3-F8A340434FDA}">
      <dgm:prSet/>
      <dgm:spPr/>
      <dgm:t>
        <a:bodyPr/>
        <a:lstStyle/>
        <a:p>
          <a:endParaRPr lang="nl-BE" sz="2000"/>
        </a:p>
      </dgm:t>
    </dgm:pt>
    <dgm:pt modelId="{26961983-63FB-49CE-B8A6-186CF8CE15B2}" type="parTrans" cxnId="{EA1685A6-3D95-46C1-88B3-F8A340434FDA}">
      <dgm:prSet/>
      <dgm:spPr/>
      <dgm:t>
        <a:bodyPr/>
        <a:lstStyle/>
        <a:p>
          <a:endParaRPr lang="nl-BE" sz="2000"/>
        </a:p>
      </dgm:t>
    </dgm:pt>
    <dgm:pt modelId="{F9144F71-3E68-4F34-845C-CAC3E61275AC}">
      <dgm:prSet phldrT="[Text]" custT="1"/>
      <dgm:spPr/>
      <dgm:t>
        <a:bodyPr/>
        <a:lstStyle/>
        <a:p>
          <a:r>
            <a:rPr lang="fr-BE" sz="2000" noProof="0" dirty="0"/>
            <a:t>Conseiller en prévention-Médecin du travail</a:t>
          </a:r>
        </a:p>
      </dgm:t>
    </dgm:pt>
    <dgm:pt modelId="{E2600074-7B05-47AC-A8B4-53C0BD97674D}" type="sibTrans" cxnId="{54AEEC64-0B40-4CE6-8DE4-DF42E41D8173}">
      <dgm:prSet/>
      <dgm:spPr/>
      <dgm:t>
        <a:bodyPr/>
        <a:lstStyle/>
        <a:p>
          <a:endParaRPr lang="nl-BE" sz="2000"/>
        </a:p>
      </dgm:t>
    </dgm:pt>
    <dgm:pt modelId="{7D2A1CA6-F9AA-4196-8D02-602CDBF739F1}" type="parTrans" cxnId="{54AEEC64-0B40-4CE6-8DE4-DF42E41D8173}">
      <dgm:prSet/>
      <dgm:spPr/>
      <dgm:t>
        <a:bodyPr/>
        <a:lstStyle/>
        <a:p>
          <a:endParaRPr lang="nl-BE" sz="2000"/>
        </a:p>
      </dgm:t>
    </dgm:pt>
    <dgm:pt modelId="{126A9931-9E9D-4DAE-93B6-0AE9BDAD87C7}">
      <dgm:prSet phldrT="[Text]" custT="1"/>
      <dgm:spPr/>
      <dgm:t>
        <a:bodyPr/>
        <a:lstStyle/>
        <a:p>
          <a:r>
            <a:rPr lang="fr-BE" sz="1600" noProof="0" dirty="0"/>
            <a:t>Concertation Trav. et Empl.</a:t>
          </a:r>
        </a:p>
      </dgm:t>
    </dgm:pt>
    <dgm:pt modelId="{52141D87-E919-41B7-BC25-4FB0D565F4AD}" type="sibTrans" cxnId="{F71AB784-CC90-4269-B872-B8612485C908}">
      <dgm:prSet/>
      <dgm:spPr/>
      <dgm:t>
        <a:bodyPr/>
        <a:lstStyle/>
        <a:p>
          <a:endParaRPr lang="nl-BE" sz="2000"/>
        </a:p>
      </dgm:t>
    </dgm:pt>
    <dgm:pt modelId="{A6324C19-DD84-4E48-866B-BFB4CCE9025E}" type="parTrans" cxnId="{F71AB784-CC90-4269-B872-B8612485C908}">
      <dgm:prSet/>
      <dgm:spPr/>
      <dgm:t>
        <a:bodyPr/>
        <a:lstStyle/>
        <a:p>
          <a:endParaRPr lang="nl-BE" sz="2000"/>
        </a:p>
      </dgm:t>
    </dgm:pt>
    <dgm:pt modelId="{539C4752-F68F-49D3-A828-22667D6A94A2}">
      <dgm:prSet phldrT="[Text]" custT="1"/>
      <dgm:spPr/>
      <dgm:t>
        <a:bodyPr/>
        <a:lstStyle/>
        <a:p>
          <a:r>
            <a:rPr lang="fr-BE" sz="1600" noProof="0" dirty="0"/>
            <a:t>Verdict capacité – mutation – incapacité</a:t>
          </a:r>
        </a:p>
      </dgm:t>
    </dgm:pt>
    <dgm:pt modelId="{0D8457FD-E6C6-4BF4-B1EB-BA9CE6FA70E8}" type="sibTrans" cxnId="{1ED98AC3-62E2-48E4-8072-C339BA7E23DA}">
      <dgm:prSet/>
      <dgm:spPr/>
      <dgm:t>
        <a:bodyPr/>
        <a:lstStyle/>
        <a:p>
          <a:endParaRPr lang="nl-BE" sz="2000"/>
        </a:p>
      </dgm:t>
    </dgm:pt>
    <dgm:pt modelId="{92DA9E51-0149-4CB3-A853-73E364304026}" type="parTrans" cxnId="{1ED98AC3-62E2-48E4-8072-C339BA7E23DA}">
      <dgm:prSet/>
      <dgm:spPr/>
      <dgm:t>
        <a:bodyPr/>
        <a:lstStyle/>
        <a:p>
          <a:endParaRPr lang="nl-BE" sz="2000"/>
        </a:p>
      </dgm:t>
    </dgm:pt>
    <dgm:pt modelId="{4B382D70-6FA0-424F-B8EA-BE887F03EA34}">
      <dgm:prSet phldrT="[Text]" custT="1"/>
      <dgm:spPr/>
      <dgm:t>
        <a:bodyPr/>
        <a:lstStyle/>
        <a:p>
          <a:r>
            <a:rPr lang="fr-BE" sz="2000" noProof="0" dirty="0"/>
            <a:t>Employeur</a:t>
          </a:r>
        </a:p>
      </dgm:t>
    </dgm:pt>
    <dgm:pt modelId="{F102C163-20CC-409B-8262-E13DD194659E}" type="sibTrans" cxnId="{ACBEA2AD-70C0-4CFB-B60A-1396070502E8}">
      <dgm:prSet/>
      <dgm:spPr/>
      <dgm:t>
        <a:bodyPr/>
        <a:lstStyle/>
        <a:p>
          <a:endParaRPr lang="nl-BE" sz="2000"/>
        </a:p>
      </dgm:t>
    </dgm:pt>
    <dgm:pt modelId="{017A9B82-1919-47E1-ADB9-E6FE4DDFBD73}" type="parTrans" cxnId="{ACBEA2AD-70C0-4CFB-B60A-1396070502E8}">
      <dgm:prSet/>
      <dgm:spPr/>
      <dgm:t>
        <a:bodyPr/>
        <a:lstStyle/>
        <a:p>
          <a:endParaRPr lang="nl-BE" sz="2000"/>
        </a:p>
      </dgm:t>
    </dgm:pt>
    <dgm:pt modelId="{6EA648A8-D1B6-40C1-B107-269DFF67D6D2}">
      <dgm:prSet custT="1"/>
      <dgm:spPr/>
      <dgm:t>
        <a:bodyPr/>
        <a:lstStyle/>
        <a:p>
          <a:r>
            <a:rPr lang="fr-BE" sz="1600" noProof="0" dirty="0">
              <a:sym typeface="Wingdings" pitchFamily="2" charset="2"/>
            </a:rPr>
            <a:t>En cas d’incapacité définitive : C4 pour raisons médicales</a:t>
          </a:r>
          <a:endParaRPr lang="fr-BE" sz="1600" noProof="0" dirty="0"/>
        </a:p>
      </dgm:t>
    </dgm:pt>
    <dgm:pt modelId="{ED917837-CBCC-4598-9BCA-E69333D1F6E7}" type="sibTrans" cxnId="{4AF5894E-9CE0-4BD7-93AE-26C41A286CA0}">
      <dgm:prSet/>
      <dgm:spPr/>
      <dgm:t>
        <a:bodyPr/>
        <a:lstStyle/>
        <a:p>
          <a:endParaRPr lang="nl-BE" sz="2000"/>
        </a:p>
      </dgm:t>
    </dgm:pt>
    <dgm:pt modelId="{28B0F3A0-4079-440B-A66E-24143850100D}" type="parTrans" cxnId="{4AF5894E-9CE0-4BD7-93AE-26C41A286CA0}">
      <dgm:prSet/>
      <dgm:spPr/>
      <dgm:t>
        <a:bodyPr/>
        <a:lstStyle/>
        <a:p>
          <a:endParaRPr lang="nl-BE" sz="2000"/>
        </a:p>
      </dgm:t>
    </dgm:pt>
    <dgm:pt modelId="{123055B4-F01C-4CC8-8587-A7FE37161E08}">
      <dgm:prSet phldrT="[Text]" custT="1"/>
      <dgm:spPr/>
      <dgm:t>
        <a:bodyPr/>
        <a:lstStyle/>
        <a:p>
          <a:r>
            <a:rPr lang="fr-BE" sz="2000" noProof="0" dirty="0"/>
            <a:t>Travailleur</a:t>
          </a:r>
        </a:p>
      </dgm:t>
    </dgm:pt>
    <dgm:pt modelId="{43C7909E-9F81-45B3-A29A-F8EEF22C2087}" type="sibTrans" cxnId="{87ED0B41-6510-4E19-BCDC-8E38F7A128A9}">
      <dgm:prSet/>
      <dgm:spPr/>
      <dgm:t>
        <a:bodyPr/>
        <a:lstStyle/>
        <a:p>
          <a:endParaRPr lang="nl-BE" sz="2000"/>
        </a:p>
      </dgm:t>
    </dgm:pt>
    <dgm:pt modelId="{CC92744A-33BD-4254-86C9-9AE8CA1C6341}" type="parTrans" cxnId="{87ED0B41-6510-4E19-BCDC-8E38F7A128A9}">
      <dgm:prSet/>
      <dgm:spPr/>
      <dgm:t>
        <a:bodyPr/>
        <a:lstStyle/>
        <a:p>
          <a:endParaRPr lang="nl-BE" sz="2000"/>
        </a:p>
      </dgm:t>
    </dgm:pt>
    <dgm:pt modelId="{B8937686-1D42-4329-A913-CE79C5B32017}">
      <dgm:prSet phldrT="[Text]" custT="1"/>
      <dgm:spPr/>
      <dgm:t>
        <a:bodyPr/>
        <a:lstStyle/>
        <a:p>
          <a:r>
            <a:rPr lang="fr-BE" sz="1600" noProof="0" dirty="0"/>
            <a:t>Reste sur la mutuelle ou l’ONEm</a:t>
          </a:r>
        </a:p>
      </dgm:t>
    </dgm:pt>
    <dgm:pt modelId="{E73BC432-5DE9-4E4F-BC42-08489E407F40}" type="sibTrans" cxnId="{962B9C96-79D4-4C66-8826-56BADE18A04F}">
      <dgm:prSet/>
      <dgm:spPr/>
      <dgm:t>
        <a:bodyPr/>
        <a:lstStyle/>
        <a:p>
          <a:endParaRPr lang="nl-BE" sz="2000"/>
        </a:p>
      </dgm:t>
    </dgm:pt>
    <dgm:pt modelId="{0CC8457B-9074-47E7-96D4-A5897E14AADD}" type="parTrans" cxnId="{962B9C96-79D4-4C66-8826-56BADE18A04F}">
      <dgm:prSet/>
      <dgm:spPr/>
      <dgm:t>
        <a:bodyPr/>
        <a:lstStyle/>
        <a:p>
          <a:endParaRPr lang="nl-BE" sz="2000"/>
        </a:p>
      </dgm:t>
    </dgm:pt>
    <dgm:pt modelId="{9E7C363F-4597-4DFE-BAAC-4C1F02FE5523}">
      <dgm:prSet phldrT="[Text]" custT="1"/>
      <dgm:spPr/>
      <dgm:t>
        <a:bodyPr/>
        <a:lstStyle/>
        <a:p>
          <a:r>
            <a:rPr lang="fr-BE" sz="1600" noProof="0" dirty="0"/>
            <a:t>Peut faire appel de la décision dans les 5 jours ouvrables !</a:t>
          </a:r>
        </a:p>
      </dgm:t>
    </dgm:pt>
    <dgm:pt modelId="{C0C2B332-5C66-4051-8817-2FB5B80F1CC6}" type="sibTrans" cxnId="{F1A1587A-A4FA-4644-B290-0D03318196D9}">
      <dgm:prSet/>
      <dgm:spPr/>
      <dgm:t>
        <a:bodyPr/>
        <a:lstStyle/>
        <a:p>
          <a:endParaRPr lang="nl-BE" sz="2000"/>
        </a:p>
      </dgm:t>
    </dgm:pt>
    <dgm:pt modelId="{C1468675-1B22-4CF8-B3F6-0B6B6B59F2FB}" type="parTrans" cxnId="{F1A1587A-A4FA-4644-B290-0D03318196D9}">
      <dgm:prSet/>
      <dgm:spPr/>
      <dgm:t>
        <a:bodyPr/>
        <a:lstStyle/>
        <a:p>
          <a:endParaRPr lang="nl-BE" sz="2000"/>
        </a:p>
      </dgm:t>
    </dgm:pt>
    <dgm:pt modelId="{7E97EA81-C824-4E68-8370-54404F876102}" type="pres">
      <dgm:prSet presAssocID="{03653D2D-D807-45D0-B8D2-D291B101623B}" presName="linear" presStyleCnt="0">
        <dgm:presLayoutVars>
          <dgm:dir/>
          <dgm:resizeHandles val="exact"/>
        </dgm:presLayoutVars>
      </dgm:prSet>
      <dgm:spPr/>
      <dgm:t>
        <a:bodyPr/>
        <a:lstStyle/>
        <a:p>
          <a:endParaRPr lang="nl-BE"/>
        </a:p>
      </dgm:t>
    </dgm:pt>
    <dgm:pt modelId="{6B215352-45D1-4299-8BEF-21729E80D177}" type="pres">
      <dgm:prSet presAssocID="{B1F7F4F7-C40E-43D2-8B03-55B32174A1CC}" presName="comp" presStyleCnt="0"/>
      <dgm:spPr/>
    </dgm:pt>
    <dgm:pt modelId="{AB269E16-22B4-4721-ABEB-B33679CCC5F1}" type="pres">
      <dgm:prSet presAssocID="{B1F7F4F7-C40E-43D2-8B03-55B32174A1CC}" presName="box" presStyleLbl="node1" presStyleIdx="0" presStyleCnt="5"/>
      <dgm:spPr/>
      <dgm:t>
        <a:bodyPr/>
        <a:lstStyle/>
        <a:p>
          <a:endParaRPr lang="nl-BE"/>
        </a:p>
      </dgm:t>
    </dgm:pt>
    <dgm:pt modelId="{90888346-A6B7-453A-B44D-8A3F44EE420B}" type="pres">
      <dgm:prSet presAssocID="{B1F7F4F7-C40E-43D2-8B03-55B32174A1CC}"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63000" b="-63000"/>
          </a:stretch>
        </a:blipFill>
      </dgm:spPr>
    </dgm:pt>
    <dgm:pt modelId="{25E7C813-5F3B-4A4A-9133-175312B66300}" type="pres">
      <dgm:prSet presAssocID="{B1F7F4F7-C40E-43D2-8B03-55B32174A1CC}" presName="text" presStyleLbl="node1" presStyleIdx="0" presStyleCnt="5">
        <dgm:presLayoutVars>
          <dgm:bulletEnabled val="1"/>
        </dgm:presLayoutVars>
      </dgm:prSet>
      <dgm:spPr/>
      <dgm:t>
        <a:bodyPr/>
        <a:lstStyle/>
        <a:p>
          <a:endParaRPr lang="nl-BE"/>
        </a:p>
      </dgm:t>
    </dgm:pt>
    <dgm:pt modelId="{CC5537C5-462A-4F0B-A14E-299D3E9D5F4F}" type="pres">
      <dgm:prSet presAssocID="{0389D7D3-AC2D-44E5-A26D-CAC23E81ED60}" presName="spacer" presStyleCnt="0"/>
      <dgm:spPr/>
    </dgm:pt>
    <dgm:pt modelId="{3CE20608-83DD-48A1-B73A-73164A240FC4}" type="pres">
      <dgm:prSet presAssocID="{37599609-2ACD-4E2A-BF54-A8E3512EEFFC}" presName="comp" presStyleCnt="0"/>
      <dgm:spPr/>
    </dgm:pt>
    <dgm:pt modelId="{34DD04E0-B0DA-4DFD-92D0-E87C21B0037B}" type="pres">
      <dgm:prSet presAssocID="{37599609-2ACD-4E2A-BF54-A8E3512EEFFC}" presName="box" presStyleLbl="node1" presStyleIdx="1" presStyleCnt="5"/>
      <dgm:spPr/>
      <dgm:t>
        <a:bodyPr/>
        <a:lstStyle/>
        <a:p>
          <a:endParaRPr lang="nl-BE"/>
        </a:p>
      </dgm:t>
    </dgm:pt>
    <dgm:pt modelId="{19EAEB1E-7FD4-4C1D-8D22-F05B1BE0D4B3}" type="pres">
      <dgm:prSet presAssocID="{37599609-2ACD-4E2A-BF54-A8E3512EEFFC}"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9000" b="-49000"/>
          </a:stretch>
        </a:blipFill>
      </dgm:spPr>
    </dgm:pt>
    <dgm:pt modelId="{A9F6A139-7E6A-4DC6-A1F1-911E93504213}" type="pres">
      <dgm:prSet presAssocID="{37599609-2ACD-4E2A-BF54-A8E3512EEFFC}" presName="text" presStyleLbl="node1" presStyleIdx="1" presStyleCnt="5">
        <dgm:presLayoutVars>
          <dgm:bulletEnabled val="1"/>
        </dgm:presLayoutVars>
      </dgm:prSet>
      <dgm:spPr/>
      <dgm:t>
        <a:bodyPr/>
        <a:lstStyle/>
        <a:p>
          <a:endParaRPr lang="nl-BE"/>
        </a:p>
      </dgm:t>
    </dgm:pt>
    <dgm:pt modelId="{E34D1B54-3A1B-43AF-B5E9-6B5848DB58EE}" type="pres">
      <dgm:prSet presAssocID="{45DDDA5E-C336-4657-A352-FB47DC38A78C}" presName="spacer" presStyleCnt="0"/>
      <dgm:spPr/>
    </dgm:pt>
    <dgm:pt modelId="{F159FFAB-EF6C-43DE-A6AD-1A4964440A84}" type="pres">
      <dgm:prSet presAssocID="{F9144F71-3E68-4F34-845C-CAC3E61275AC}" presName="comp" presStyleCnt="0"/>
      <dgm:spPr/>
    </dgm:pt>
    <dgm:pt modelId="{5AE5A38C-32DE-435F-9201-DB8BE397767E}" type="pres">
      <dgm:prSet presAssocID="{F9144F71-3E68-4F34-845C-CAC3E61275AC}" presName="box" presStyleLbl="node1" presStyleIdx="2" presStyleCnt="5"/>
      <dgm:spPr/>
      <dgm:t>
        <a:bodyPr/>
        <a:lstStyle/>
        <a:p>
          <a:endParaRPr lang="nl-BE"/>
        </a:p>
      </dgm:t>
    </dgm:pt>
    <dgm:pt modelId="{FF96F064-649C-4314-BA5E-2D6945CFD7CD}" type="pres">
      <dgm:prSet presAssocID="{F9144F71-3E68-4F34-845C-CAC3E61275AC}"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69000" b="-69000"/>
          </a:stretch>
        </a:blipFill>
      </dgm:spPr>
    </dgm:pt>
    <dgm:pt modelId="{40FFC214-DA66-4302-83AA-01FD8EB2951C}" type="pres">
      <dgm:prSet presAssocID="{F9144F71-3E68-4F34-845C-CAC3E61275AC}" presName="text" presStyleLbl="node1" presStyleIdx="2" presStyleCnt="5">
        <dgm:presLayoutVars>
          <dgm:bulletEnabled val="1"/>
        </dgm:presLayoutVars>
      </dgm:prSet>
      <dgm:spPr/>
      <dgm:t>
        <a:bodyPr/>
        <a:lstStyle/>
        <a:p>
          <a:endParaRPr lang="nl-BE"/>
        </a:p>
      </dgm:t>
    </dgm:pt>
    <dgm:pt modelId="{259AC1E6-1A02-485A-AD6B-F7ED387E7C6D}" type="pres">
      <dgm:prSet presAssocID="{E2600074-7B05-47AC-A8B4-53C0BD97674D}" presName="spacer" presStyleCnt="0"/>
      <dgm:spPr/>
    </dgm:pt>
    <dgm:pt modelId="{77E3F4BD-DF9C-4079-A5AF-BDB7E1DA2E3C}" type="pres">
      <dgm:prSet presAssocID="{4B382D70-6FA0-424F-B8EA-BE887F03EA34}" presName="comp" presStyleCnt="0"/>
      <dgm:spPr/>
    </dgm:pt>
    <dgm:pt modelId="{034965C9-55FA-4293-96E3-36E4E8EFFBEC}" type="pres">
      <dgm:prSet presAssocID="{4B382D70-6FA0-424F-B8EA-BE887F03EA34}" presName="box" presStyleLbl="node1" presStyleIdx="3" presStyleCnt="5"/>
      <dgm:spPr/>
      <dgm:t>
        <a:bodyPr/>
        <a:lstStyle/>
        <a:p>
          <a:endParaRPr lang="nl-BE"/>
        </a:p>
      </dgm:t>
    </dgm:pt>
    <dgm:pt modelId="{2697EB80-8CB7-4010-956B-B06F48DA1A3F}" type="pres">
      <dgm:prSet presAssocID="{4B382D70-6FA0-424F-B8EA-BE887F03EA34}" presName="img" presStyleLbl="fgImgPlace1" presStyleIdx="3"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9000" b="-49000"/>
          </a:stretch>
        </a:blipFill>
      </dgm:spPr>
    </dgm:pt>
    <dgm:pt modelId="{4C47C2C9-E1B5-4EEA-A498-67237F1FB377}" type="pres">
      <dgm:prSet presAssocID="{4B382D70-6FA0-424F-B8EA-BE887F03EA34}" presName="text" presStyleLbl="node1" presStyleIdx="3" presStyleCnt="5">
        <dgm:presLayoutVars>
          <dgm:bulletEnabled val="1"/>
        </dgm:presLayoutVars>
      </dgm:prSet>
      <dgm:spPr/>
      <dgm:t>
        <a:bodyPr/>
        <a:lstStyle/>
        <a:p>
          <a:endParaRPr lang="nl-BE"/>
        </a:p>
      </dgm:t>
    </dgm:pt>
    <dgm:pt modelId="{E5989868-E4F5-45B2-97AF-BE38B843C077}" type="pres">
      <dgm:prSet presAssocID="{F102C163-20CC-409B-8262-E13DD194659E}" presName="spacer" presStyleCnt="0"/>
      <dgm:spPr/>
    </dgm:pt>
    <dgm:pt modelId="{6CFA0527-D928-47C5-9B42-E60933B8CCC0}" type="pres">
      <dgm:prSet presAssocID="{123055B4-F01C-4CC8-8587-A7FE37161E08}" presName="comp" presStyleCnt="0"/>
      <dgm:spPr/>
    </dgm:pt>
    <dgm:pt modelId="{3CB9428C-D16B-44AA-B977-D589070B7E52}" type="pres">
      <dgm:prSet presAssocID="{123055B4-F01C-4CC8-8587-A7FE37161E08}" presName="box" presStyleLbl="node1" presStyleIdx="4" presStyleCnt="5"/>
      <dgm:spPr/>
      <dgm:t>
        <a:bodyPr/>
        <a:lstStyle/>
        <a:p>
          <a:endParaRPr lang="nl-BE"/>
        </a:p>
      </dgm:t>
    </dgm:pt>
    <dgm:pt modelId="{C68F0098-4453-473B-8063-DE21DF3F40D9}" type="pres">
      <dgm:prSet presAssocID="{123055B4-F01C-4CC8-8587-A7FE37161E08}" presName="img" presStyleLbl="fgImgPlace1" presStyleIdx="4"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63000" b="-63000"/>
          </a:stretch>
        </a:blipFill>
      </dgm:spPr>
    </dgm:pt>
    <dgm:pt modelId="{A5625F67-C743-4D02-B1A3-1315F5866A0F}" type="pres">
      <dgm:prSet presAssocID="{123055B4-F01C-4CC8-8587-A7FE37161E08}" presName="text" presStyleLbl="node1" presStyleIdx="4" presStyleCnt="5">
        <dgm:presLayoutVars>
          <dgm:bulletEnabled val="1"/>
        </dgm:presLayoutVars>
      </dgm:prSet>
      <dgm:spPr/>
      <dgm:t>
        <a:bodyPr/>
        <a:lstStyle/>
        <a:p>
          <a:endParaRPr lang="nl-BE"/>
        </a:p>
      </dgm:t>
    </dgm:pt>
  </dgm:ptLst>
  <dgm:cxnLst>
    <dgm:cxn modelId="{4AF5894E-9CE0-4BD7-93AE-26C41A286CA0}" srcId="{4B382D70-6FA0-424F-B8EA-BE887F03EA34}" destId="{6EA648A8-D1B6-40C1-B107-269DFF67D6D2}" srcOrd="0" destOrd="0" parTransId="{28B0F3A0-4079-440B-A66E-24143850100D}" sibTransId="{ED917837-CBCC-4598-9BCA-E69333D1F6E7}"/>
    <dgm:cxn modelId="{42EA49A0-4E25-4C26-8E2C-4534DB4DF3A2}" type="presOf" srcId="{B8937686-1D42-4329-A913-CE79C5B32017}" destId="{3CB9428C-D16B-44AA-B977-D589070B7E52}" srcOrd="0" destOrd="1" presId="urn:microsoft.com/office/officeart/2005/8/layout/vList4"/>
    <dgm:cxn modelId="{F1A1587A-A4FA-4644-B290-0D03318196D9}" srcId="{123055B4-F01C-4CC8-8587-A7FE37161E08}" destId="{9E7C363F-4597-4DFE-BAAC-4C1F02FE5523}" srcOrd="1" destOrd="0" parTransId="{C1468675-1B22-4CF8-B3F6-0B6B6B59F2FB}" sibTransId="{C0C2B332-5C66-4051-8817-2FB5B80F1CC6}"/>
    <dgm:cxn modelId="{B8E0612F-002B-4272-9F50-521E5F74A198}" type="presOf" srcId="{126A9931-9E9D-4DAE-93B6-0AE9BDAD87C7}" destId="{5AE5A38C-32DE-435F-9201-DB8BE397767E}" srcOrd="0" destOrd="1" presId="urn:microsoft.com/office/officeart/2005/8/layout/vList4"/>
    <dgm:cxn modelId="{D6D29E01-545E-4DF4-A39A-443B936E688D}" type="presOf" srcId="{B8937686-1D42-4329-A913-CE79C5B32017}" destId="{A5625F67-C743-4D02-B1A3-1315F5866A0F}" srcOrd="1" destOrd="1" presId="urn:microsoft.com/office/officeart/2005/8/layout/vList4"/>
    <dgm:cxn modelId="{70087BC8-D960-4911-B7B7-16F2D23CD465}" type="presOf" srcId="{E6DAE178-E86E-46EC-8698-73773971F9BD}" destId="{25E7C813-5F3B-4A4A-9133-175312B66300}" srcOrd="1" destOrd="1" presId="urn:microsoft.com/office/officeart/2005/8/layout/vList4"/>
    <dgm:cxn modelId="{F668DDBA-025C-4577-8FAB-A8D9D94A63A3}" type="presOf" srcId="{B1F7F4F7-C40E-43D2-8B03-55B32174A1CC}" destId="{25E7C813-5F3B-4A4A-9133-175312B66300}" srcOrd="1" destOrd="0" presId="urn:microsoft.com/office/officeart/2005/8/layout/vList4"/>
    <dgm:cxn modelId="{962B9C96-79D4-4C66-8826-56BADE18A04F}" srcId="{123055B4-F01C-4CC8-8587-A7FE37161E08}" destId="{B8937686-1D42-4329-A913-CE79C5B32017}" srcOrd="0" destOrd="0" parTransId="{0CC8457B-9074-47E7-96D4-A5897E14AADD}" sibTransId="{E73BC432-5DE9-4E4F-BC42-08489E407F40}"/>
    <dgm:cxn modelId="{ACBEA2AD-70C0-4CFB-B60A-1396070502E8}" srcId="{03653D2D-D807-45D0-B8D2-D291B101623B}" destId="{4B382D70-6FA0-424F-B8EA-BE887F03EA34}" srcOrd="3" destOrd="0" parTransId="{017A9B82-1919-47E1-ADB9-E6FE4DDFBD73}" sibTransId="{F102C163-20CC-409B-8262-E13DD194659E}"/>
    <dgm:cxn modelId="{F71AB784-CC90-4269-B872-B8612485C908}" srcId="{F9144F71-3E68-4F34-845C-CAC3E61275AC}" destId="{126A9931-9E9D-4DAE-93B6-0AE9BDAD87C7}" srcOrd="0" destOrd="0" parTransId="{A6324C19-DD84-4E48-866B-BFB4CCE9025E}" sibTransId="{52141D87-E919-41B7-BC25-4FB0D565F4AD}"/>
    <dgm:cxn modelId="{BFEE7078-7C1F-4920-9173-D479D4C8CD4A}" type="presOf" srcId="{AA4A005E-045F-4838-8D62-980664842CD8}" destId="{A9F6A139-7E6A-4DC6-A1F1-911E93504213}" srcOrd="1" destOrd="1" presId="urn:microsoft.com/office/officeart/2005/8/layout/vList4"/>
    <dgm:cxn modelId="{80F37DA4-1983-450A-9158-A10294871738}" srcId="{03653D2D-D807-45D0-B8D2-D291B101623B}" destId="{B1F7F4F7-C40E-43D2-8B03-55B32174A1CC}" srcOrd="0" destOrd="0" parTransId="{112BA8BE-9879-4506-9CE2-9015BEE55688}" sibTransId="{0389D7D3-AC2D-44E5-A26D-CAC23E81ED60}"/>
    <dgm:cxn modelId="{5A0ABD1D-C728-48C5-84F9-AC76530D21D8}" srcId="{B1F7F4F7-C40E-43D2-8B03-55B32174A1CC}" destId="{E6DAE178-E86E-46EC-8698-73773971F9BD}" srcOrd="0" destOrd="0" parTransId="{EC64FF56-A452-4339-9E15-B78B9D8B2A1E}" sibTransId="{57AEA2B5-A87D-4257-837D-A88156F7F542}"/>
    <dgm:cxn modelId="{251252F6-A06D-4348-9866-F4068C9A72E5}" type="presOf" srcId="{4B382D70-6FA0-424F-B8EA-BE887F03EA34}" destId="{4C47C2C9-E1B5-4EEA-A498-67237F1FB377}" srcOrd="1" destOrd="0" presId="urn:microsoft.com/office/officeart/2005/8/layout/vList4"/>
    <dgm:cxn modelId="{7A71A401-06C0-4B77-A0ED-25BCD1FC285B}" type="presOf" srcId="{03653D2D-D807-45D0-B8D2-D291B101623B}" destId="{7E97EA81-C824-4E68-8370-54404F876102}" srcOrd="0" destOrd="0" presId="urn:microsoft.com/office/officeart/2005/8/layout/vList4"/>
    <dgm:cxn modelId="{38AC0349-B16A-46C5-917B-87FC8289D4F9}" type="presOf" srcId="{9E7C363F-4597-4DFE-BAAC-4C1F02FE5523}" destId="{A5625F67-C743-4D02-B1A3-1315F5866A0F}" srcOrd="1" destOrd="2" presId="urn:microsoft.com/office/officeart/2005/8/layout/vList4"/>
    <dgm:cxn modelId="{63EC87EB-5004-46FB-ACBD-7B63398FCFC1}" srcId="{B1F7F4F7-C40E-43D2-8B03-55B32174A1CC}" destId="{C8B6C853-16CB-4632-B000-C76150581A5B}" srcOrd="1" destOrd="0" parTransId="{43C407A1-578C-4083-B685-041E0C573736}" sibTransId="{D27BE286-037C-4E69-85F2-D72085DF061D}"/>
    <dgm:cxn modelId="{87ED0B41-6510-4E19-BCDC-8E38F7A128A9}" srcId="{03653D2D-D807-45D0-B8D2-D291B101623B}" destId="{123055B4-F01C-4CC8-8587-A7FE37161E08}" srcOrd="4" destOrd="0" parTransId="{CC92744A-33BD-4254-86C9-9AE8CA1C6341}" sibTransId="{43C7909E-9F81-45B3-A29A-F8EEF22C2087}"/>
    <dgm:cxn modelId="{9FAF5705-4E3E-4B59-A98F-EDD2546EE5C5}" type="presOf" srcId="{539C4752-F68F-49D3-A828-22667D6A94A2}" destId="{40FFC214-DA66-4302-83AA-01FD8EB2951C}" srcOrd="1" destOrd="2" presId="urn:microsoft.com/office/officeart/2005/8/layout/vList4"/>
    <dgm:cxn modelId="{9D99B6F5-BD7A-42B3-B041-AB920F4429D3}" type="presOf" srcId="{F9144F71-3E68-4F34-845C-CAC3E61275AC}" destId="{5AE5A38C-32DE-435F-9201-DB8BE397767E}" srcOrd="0" destOrd="0" presId="urn:microsoft.com/office/officeart/2005/8/layout/vList4"/>
    <dgm:cxn modelId="{DB28EA20-7CF9-4B8B-8443-78696CFADE81}" type="presOf" srcId="{C8B6C853-16CB-4632-B000-C76150581A5B}" destId="{AB269E16-22B4-4721-ABEB-B33679CCC5F1}" srcOrd="0" destOrd="2" presId="urn:microsoft.com/office/officeart/2005/8/layout/vList4"/>
    <dgm:cxn modelId="{CDA77875-B500-422D-8956-6DEB574986D0}" type="presOf" srcId="{6EA648A8-D1B6-40C1-B107-269DFF67D6D2}" destId="{4C47C2C9-E1B5-4EEA-A498-67237F1FB377}" srcOrd="1" destOrd="1" presId="urn:microsoft.com/office/officeart/2005/8/layout/vList4"/>
    <dgm:cxn modelId="{54AEEC64-0B40-4CE6-8DE4-DF42E41D8173}" srcId="{03653D2D-D807-45D0-B8D2-D291B101623B}" destId="{F9144F71-3E68-4F34-845C-CAC3E61275AC}" srcOrd="2" destOrd="0" parTransId="{7D2A1CA6-F9AA-4196-8D02-602CDBF739F1}" sibTransId="{E2600074-7B05-47AC-A8B4-53C0BD97674D}"/>
    <dgm:cxn modelId="{EA1685A6-3D95-46C1-88B3-F8A340434FDA}" srcId="{37599609-2ACD-4E2A-BF54-A8E3512EEFFC}" destId="{AA4A005E-045F-4838-8D62-980664842CD8}" srcOrd="0" destOrd="0" parTransId="{26961983-63FB-49CE-B8A6-186CF8CE15B2}" sibTransId="{AE06BF94-1B21-4302-B2AE-59E7487AF1F6}"/>
    <dgm:cxn modelId="{C969B858-238A-4B2C-ABE1-BA609824F68A}" type="presOf" srcId="{F9144F71-3E68-4F34-845C-CAC3E61275AC}" destId="{40FFC214-DA66-4302-83AA-01FD8EB2951C}" srcOrd="1" destOrd="0" presId="urn:microsoft.com/office/officeart/2005/8/layout/vList4"/>
    <dgm:cxn modelId="{736D7178-A312-46C3-9769-82BC59F9D09A}" type="presOf" srcId="{37599609-2ACD-4E2A-BF54-A8E3512EEFFC}" destId="{A9F6A139-7E6A-4DC6-A1F1-911E93504213}" srcOrd="1" destOrd="0" presId="urn:microsoft.com/office/officeart/2005/8/layout/vList4"/>
    <dgm:cxn modelId="{37838A21-7BBD-493C-B2D6-1B358345B4DA}" type="presOf" srcId="{AA4A005E-045F-4838-8D62-980664842CD8}" destId="{34DD04E0-B0DA-4DFD-92D0-E87C21B0037B}" srcOrd="0" destOrd="1" presId="urn:microsoft.com/office/officeart/2005/8/layout/vList4"/>
    <dgm:cxn modelId="{57FB960E-68C9-4F68-AE2C-033709546E98}" type="presOf" srcId="{123055B4-F01C-4CC8-8587-A7FE37161E08}" destId="{A5625F67-C743-4D02-B1A3-1315F5866A0F}" srcOrd="1" destOrd="0" presId="urn:microsoft.com/office/officeart/2005/8/layout/vList4"/>
    <dgm:cxn modelId="{1ED98AC3-62E2-48E4-8072-C339BA7E23DA}" srcId="{F9144F71-3E68-4F34-845C-CAC3E61275AC}" destId="{539C4752-F68F-49D3-A828-22667D6A94A2}" srcOrd="1" destOrd="0" parTransId="{92DA9E51-0149-4CB3-A853-73E364304026}" sibTransId="{0D8457FD-E6C6-4BF4-B1EB-BA9CE6FA70E8}"/>
    <dgm:cxn modelId="{7D63CF04-3307-48EC-BFD6-7AAB18AF2FBD}" type="presOf" srcId="{C8B6C853-16CB-4632-B000-C76150581A5B}" destId="{25E7C813-5F3B-4A4A-9133-175312B66300}" srcOrd="1" destOrd="2" presId="urn:microsoft.com/office/officeart/2005/8/layout/vList4"/>
    <dgm:cxn modelId="{A1F1B8F6-51AB-4573-A759-5C7E25448197}" srcId="{03653D2D-D807-45D0-B8D2-D291B101623B}" destId="{37599609-2ACD-4E2A-BF54-A8E3512EEFFC}" srcOrd="1" destOrd="0" parTransId="{4A2683C7-AAA5-406F-A0F2-16695C96872C}" sibTransId="{45DDDA5E-C336-4657-A352-FB47DC38A78C}"/>
    <dgm:cxn modelId="{A7A1EA0A-88BE-4172-9980-FB9E02288D9D}" type="presOf" srcId="{E6DAE178-E86E-46EC-8698-73773971F9BD}" destId="{AB269E16-22B4-4721-ABEB-B33679CCC5F1}" srcOrd="0" destOrd="1" presId="urn:microsoft.com/office/officeart/2005/8/layout/vList4"/>
    <dgm:cxn modelId="{F8974BDD-1880-4688-A9F3-1CB69CC16C8F}" type="presOf" srcId="{9E7C363F-4597-4DFE-BAAC-4C1F02FE5523}" destId="{3CB9428C-D16B-44AA-B977-D589070B7E52}" srcOrd="0" destOrd="2" presId="urn:microsoft.com/office/officeart/2005/8/layout/vList4"/>
    <dgm:cxn modelId="{DCED1784-EF62-4DB9-B911-F11CE7B8B27B}" type="presOf" srcId="{126A9931-9E9D-4DAE-93B6-0AE9BDAD87C7}" destId="{40FFC214-DA66-4302-83AA-01FD8EB2951C}" srcOrd="1" destOrd="1" presId="urn:microsoft.com/office/officeart/2005/8/layout/vList4"/>
    <dgm:cxn modelId="{B6B095DD-990C-47CC-9FF0-07A97EE2F9D8}" type="presOf" srcId="{123055B4-F01C-4CC8-8587-A7FE37161E08}" destId="{3CB9428C-D16B-44AA-B977-D589070B7E52}" srcOrd="0" destOrd="0" presId="urn:microsoft.com/office/officeart/2005/8/layout/vList4"/>
    <dgm:cxn modelId="{010F9E82-2C88-4ED0-A75C-142C0E387D2B}" type="presOf" srcId="{4B382D70-6FA0-424F-B8EA-BE887F03EA34}" destId="{034965C9-55FA-4293-96E3-36E4E8EFFBEC}" srcOrd="0" destOrd="0" presId="urn:microsoft.com/office/officeart/2005/8/layout/vList4"/>
    <dgm:cxn modelId="{8237C606-9985-482F-9A77-E30B1644406E}" type="presOf" srcId="{B1F7F4F7-C40E-43D2-8B03-55B32174A1CC}" destId="{AB269E16-22B4-4721-ABEB-B33679CCC5F1}" srcOrd="0" destOrd="0" presId="urn:microsoft.com/office/officeart/2005/8/layout/vList4"/>
    <dgm:cxn modelId="{EB914C04-484B-444D-9FEB-BD54FF80D70F}" type="presOf" srcId="{539C4752-F68F-49D3-A828-22667D6A94A2}" destId="{5AE5A38C-32DE-435F-9201-DB8BE397767E}" srcOrd="0" destOrd="2" presId="urn:microsoft.com/office/officeart/2005/8/layout/vList4"/>
    <dgm:cxn modelId="{17414848-6DE0-43E5-93DA-8743C6FF3A44}" type="presOf" srcId="{37599609-2ACD-4E2A-BF54-A8E3512EEFFC}" destId="{34DD04E0-B0DA-4DFD-92D0-E87C21B0037B}" srcOrd="0" destOrd="0" presId="urn:microsoft.com/office/officeart/2005/8/layout/vList4"/>
    <dgm:cxn modelId="{FD7EB331-9CCE-454C-ACBF-59F26F99583E}" type="presOf" srcId="{6EA648A8-D1B6-40C1-B107-269DFF67D6D2}" destId="{034965C9-55FA-4293-96E3-36E4E8EFFBEC}" srcOrd="0" destOrd="1" presId="urn:microsoft.com/office/officeart/2005/8/layout/vList4"/>
    <dgm:cxn modelId="{5458AF6C-C934-43C6-9489-FAC68168E18A}" type="presParOf" srcId="{7E97EA81-C824-4E68-8370-54404F876102}" destId="{6B215352-45D1-4299-8BEF-21729E80D177}" srcOrd="0" destOrd="0" presId="urn:microsoft.com/office/officeart/2005/8/layout/vList4"/>
    <dgm:cxn modelId="{6A3B2627-4790-4AD4-9AF4-C08F49656965}" type="presParOf" srcId="{6B215352-45D1-4299-8BEF-21729E80D177}" destId="{AB269E16-22B4-4721-ABEB-B33679CCC5F1}" srcOrd="0" destOrd="0" presId="urn:microsoft.com/office/officeart/2005/8/layout/vList4"/>
    <dgm:cxn modelId="{E04A78C2-6255-47CD-B78D-1841AE1C6080}" type="presParOf" srcId="{6B215352-45D1-4299-8BEF-21729E80D177}" destId="{90888346-A6B7-453A-B44D-8A3F44EE420B}" srcOrd="1" destOrd="0" presId="urn:microsoft.com/office/officeart/2005/8/layout/vList4"/>
    <dgm:cxn modelId="{16ED6835-D16D-433B-8FC0-06482035954D}" type="presParOf" srcId="{6B215352-45D1-4299-8BEF-21729E80D177}" destId="{25E7C813-5F3B-4A4A-9133-175312B66300}" srcOrd="2" destOrd="0" presId="urn:microsoft.com/office/officeart/2005/8/layout/vList4"/>
    <dgm:cxn modelId="{20630E91-1F22-4C87-99DE-6B027C144B27}" type="presParOf" srcId="{7E97EA81-C824-4E68-8370-54404F876102}" destId="{CC5537C5-462A-4F0B-A14E-299D3E9D5F4F}" srcOrd="1" destOrd="0" presId="urn:microsoft.com/office/officeart/2005/8/layout/vList4"/>
    <dgm:cxn modelId="{804AD09A-0F26-420B-9D97-C7450546F625}" type="presParOf" srcId="{7E97EA81-C824-4E68-8370-54404F876102}" destId="{3CE20608-83DD-48A1-B73A-73164A240FC4}" srcOrd="2" destOrd="0" presId="urn:microsoft.com/office/officeart/2005/8/layout/vList4"/>
    <dgm:cxn modelId="{657D7F07-1E30-4F6C-88A3-F412ECA37A21}" type="presParOf" srcId="{3CE20608-83DD-48A1-B73A-73164A240FC4}" destId="{34DD04E0-B0DA-4DFD-92D0-E87C21B0037B}" srcOrd="0" destOrd="0" presId="urn:microsoft.com/office/officeart/2005/8/layout/vList4"/>
    <dgm:cxn modelId="{63593049-D903-4588-9C85-A7F3E37F9785}" type="presParOf" srcId="{3CE20608-83DD-48A1-B73A-73164A240FC4}" destId="{19EAEB1E-7FD4-4C1D-8D22-F05B1BE0D4B3}" srcOrd="1" destOrd="0" presId="urn:microsoft.com/office/officeart/2005/8/layout/vList4"/>
    <dgm:cxn modelId="{FB9142E7-8A5F-45C8-A920-A94DA50FCF9E}" type="presParOf" srcId="{3CE20608-83DD-48A1-B73A-73164A240FC4}" destId="{A9F6A139-7E6A-4DC6-A1F1-911E93504213}" srcOrd="2" destOrd="0" presId="urn:microsoft.com/office/officeart/2005/8/layout/vList4"/>
    <dgm:cxn modelId="{050B2CC2-EDF0-4CAA-AF76-979F1DB37411}" type="presParOf" srcId="{7E97EA81-C824-4E68-8370-54404F876102}" destId="{E34D1B54-3A1B-43AF-B5E9-6B5848DB58EE}" srcOrd="3" destOrd="0" presId="urn:microsoft.com/office/officeart/2005/8/layout/vList4"/>
    <dgm:cxn modelId="{201841D5-2BD2-484C-B1D4-ADC642B79C3E}" type="presParOf" srcId="{7E97EA81-C824-4E68-8370-54404F876102}" destId="{F159FFAB-EF6C-43DE-A6AD-1A4964440A84}" srcOrd="4" destOrd="0" presId="urn:microsoft.com/office/officeart/2005/8/layout/vList4"/>
    <dgm:cxn modelId="{105085F5-1703-4110-9E85-B988AA5C341F}" type="presParOf" srcId="{F159FFAB-EF6C-43DE-A6AD-1A4964440A84}" destId="{5AE5A38C-32DE-435F-9201-DB8BE397767E}" srcOrd="0" destOrd="0" presId="urn:microsoft.com/office/officeart/2005/8/layout/vList4"/>
    <dgm:cxn modelId="{A433CEED-CB83-4600-91F6-F1933AF68D53}" type="presParOf" srcId="{F159FFAB-EF6C-43DE-A6AD-1A4964440A84}" destId="{FF96F064-649C-4314-BA5E-2D6945CFD7CD}" srcOrd="1" destOrd="0" presId="urn:microsoft.com/office/officeart/2005/8/layout/vList4"/>
    <dgm:cxn modelId="{8D47D0C7-ACFC-458F-A495-F3DB08518F06}" type="presParOf" srcId="{F159FFAB-EF6C-43DE-A6AD-1A4964440A84}" destId="{40FFC214-DA66-4302-83AA-01FD8EB2951C}" srcOrd="2" destOrd="0" presId="urn:microsoft.com/office/officeart/2005/8/layout/vList4"/>
    <dgm:cxn modelId="{E599A535-665A-4EC9-AB45-F646071B76B6}" type="presParOf" srcId="{7E97EA81-C824-4E68-8370-54404F876102}" destId="{259AC1E6-1A02-485A-AD6B-F7ED387E7C6D}" srcOrd="5" destOrd="0" presId="urn:microsoft.com/office/officeart/2005/8/layout/vList4"/>
    <dgm:cxn modelId="{FB83EEFC-0AC1-446F-BCF4-6E295343770C}" type="presParOf" srcId="{7E97EA81-C824-4E68-8370-54404F876102}" destId="{77E3F4BD-DF9C-4079-A5AF-BDB7E1DA2E3C}" srcOrd="6" destOrd="0" presId="urn:microsoft.com/office/officeart/2005/8/layout/vList4"/>
    <dgm:cxn modelId="{8EC96372-70FD-415B-AD9B-82CAABE737A6}" type="presParOf" srcId="{77E3F4BD-DF9C-4079-A5AF-BDB7E1DA2E3C}" destId="{034965C9-55FA-4293-96E3-36E4E8EFFBEC}" srcOrd="0" destOrd="0" presId="urn:microsoft.com/office/officeart/2005/8/layout/vList4"/>
    <dgm:cxn modelId="{E7941170-BFE8-4E2D-B841-D05E74D2D86E}" type="presParOf" srcId="{77E3F4BD-DF9C-4079-A5AF-BDB7E1DA2E3C}" destId="{2697EB80-8CB7-4010-956B-B06F48DA1A3F}" srcOrd="1" destOrd="0" presId="urn:microsoft.com/office/officeart/2005/8/layout/vList4"/>
    <dgm:cxn modelId="{96812082-0982-4850-BAEE-FAD8C0AF3CF6}" type="presParOf" srcId="{77E3F4BD-DF9C-4079-A5AF-BDB7E1DA2E3C}" destId="{4C47C2C9-E1B5-4EEA-A498-67237F1FB377}" srcOrd="2" destOrd="0" presId="urn:microsoft.com/office/officeart/2005/8/layout/vList4"/>
    <dgm:cxn modelId="{6B16C839-81BC-4A4C-921C-4302B7251E02}" type="presParOf" srcId="{7E97EA81-C824-4E68-8370-54404F876102}" destId="{E5989868-E4F5-45B2-97AF-BE38B843C077}" srcOrd="7" destOrd="0" presId="urn:microsoft.com/office/officeart/2005/8/layout/vList4"/>
    <dgm:cxn modelId="{0AF28166-DD01-4A92-8989-1EBEA83FDBD3}" type="presParOf" srcId="{7E97EA81-C824-4E68-8370-54404F876102}" destId="{6CFA0527-D928-47C5-9B42-E60933B8CCC0}" srcOrd="8" destOrd="0" presId="urn:microsoft.com/office/officeart/2005/8/layout/vList4"/>
    <dgm:cxn modelId="{77F251EC-1ABE-46B0-B3A0-1FD9A4E84654}" type="presParOf" srcId="{6CFA0527-D928-47C5-9B42-E60933B8CCC0}" destId="{3CB9428C-D16B-44AA-B977-D589070B7E52}" srcOrd="0" destOrd="0" presId="urn:microsoft.com/office/officeart/2005/8/layout/vList4"/>
    <dgm:cxn modelId="{4D2911B5-4FFF-4349-933C-8A873D76F2A8}" type="presParOf" srcId="{6CFA0527-D928-47C5-9B42-E60933B8CCC0}" destId="{C68F0098-4453-473B-8063-DE21DF3F40D9}" srcOrd="1" destOrd="0" presId="urn:microsoft.com/office/officeart/2005/8/layout/vList4"/>
    <dgm:cxn modelId="{973C437C-FB4B-4A4D-8B19-AEF9B1F15CBC}" type="presParOf" srcId="{6CFA0527-D928-47C5-9B42-E60933B8CCC0}" destId="{A5625F67-C743-4D02-B1A3-1315F5866A0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53275204-26CE-46DB-9242-6CAA680C3781}" type="datetimeFigureOut">
              <a:rPr lang="nl-BE" smtClean="0"/>
              <a:t>2/11/2016</a:t>
            </a:fld>
            <a:endParaRPr lang="nl-BE" dirty="0"/>
          </a:p>
        </p:txBody>
      </p:sp>
      <p:sp>
        <p:nvSpPr>
          <p:cNvPr id="4" name="Tijdelijke aanduiding voor voettekst 3"/>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endParaRPr lang="nl-BE" dirty="0"/>
          </a:p>
        </p:txBody>
      </p:sp>
      <p:sp>
        <p:nvSpPr>
          <p:cNvPr id="5" name="Tijdelijke aanduiding voor dianummer 4"/>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fld id="{7F6B5582-C248-4DA7-BAF4-2C829B2F7270}" type="slidenum">
              <a:rPr lang="nl-BE" smtClean="0"/>
              <a:t>‹nr.›</a:t>
            </a:fld>
            <a:endParaRPr lang="nl-BE" dirty="0"/>
          </a:p>
        </p:txBody>
      </p:sp>
    </p:spTree>
    <p:extLst>
      <p:ext uri="{BB962C8B-B14F-4D97-AF65-F5344CB8AC3E}">
        <p14:creationId xmlns:p14="http://schemas.microsoft.com/office/powerpoint/2010/main" val="1444192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EA894F6C-B4E7-45BD-8D71-31ECC6C55EB2}" type="datetimeFigureOut">
              <a:rPr lang="nl-BE" smtClean="0"/>
              <a:t>2/11/2016</a:t>
            </a:fld>
            <a:endParaRPr lang="nl-BE" dirty="0"/>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dirty="0"/>
          </a:p>
        </p:txBody>
      </p:sp>
      <p:sp>
        <p:nvSpPr>
          <p:cNvPr id="5" name="Tijdelijke aanduiding voor notiti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nl-BE" dirty="0"/>
          </a:p>
        </p:txBody>
      </p:sp>
      <p:sp>
        <p:nvSpPr>
          <p:cNvPr id="7" name="Tijdelijke aanduiding voor dianumm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CFC8C384-4199-48F6-9093-A00DAACB46B8}" type="slidenum">
              <a:rPr lang="nl-BE" smtClean="0"/>
              <a:t>‹nr.›</a:t>
            </a:fld>
            <a:endParaRPr lang="nl-BE" dirty="0"/>
          </a:p>
        </p:txBody>
      </p:sp>
    </p:spTree>
    <p:extLst>
      <p:ext uri="{BB962C8B-B14F-4D97-AF65-F5344CB8AC3E}">
        <p14:creationId xmlns:p14="http://schemas.microsoft.com/office/powerpoint/2010/main" val="132911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8DC7AB9-E0E2-47E9-8300-4FB5B95109AD}" type="slidenum">
              <a:rPr lang="nl-BE" smtClean="0"/>
              <a:t>1</a:t>
            </a:fld>
            <a:endParaRPr lang="nl-BE" dirty="0"/>
          </a:p>
        </p:txBody>
      </p:sp>
    </p:spTree>
    <p:extLst>
      <p:ext uri="{BB962C8B-B14F-4D97-AF65-F5344CB8AC3E}">
        <p14:creationId xmlns:p14="http://schemas.microsoft.com/office/powerpoint/2010/main" val="3553276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nl-BE" b="0" dirty="0"/>
              <a:t>Art. 39.- </a:t>
            </a:r>
            <a:r>
              <a:rPr lang="fr-BE" sz="1200" b="0" i="0" kern="1200" dirty="0">
                <a:solidFill>
                  <a:schemeClr val="tx1"/>
                </a:solidFill>
                <a:effectLst/>
                <a:latin typeface="+mn-lt"/>
                <a:ea typeface="+mn-ea"/>
                <a:cs typeface="+mn-cs"/>
              </a:rPr>
              <a:t>Lorsque le médecin traitant désigné par un travailleur, déclare celui-ci en incapacité définitive de poursuivre le travail convenu, pour cause de maladie ou d'accident, ce travailleur a le droit de bénéficier d'une procédure de reclassement, qu'il soit ou non soumis à la surveillance de santé obligatoire.</a:t>
            </a:r>
            <a:r>
              <a:rPr lang="fr-BE" b="0" dirty="0"/>
              <a:t/>
            </a:r>
            <a:br>
              <a:rPr lang="fr-BE" b="0" dirty="0"/>
            </a:br>
            <a:r>
              <a:rPr lang="fr-BE" sz="1200" b="0" i="0" kern="1200" dirty="0">
                <a:solidFill>
                  <a:schemeClr val="tx1"/>
                </a:solidFill>
                <a:effectLst/>
                <a:latin typeface="+mn-lt"/>
                <a:ea typeface="+mn-ea"/>
                <a:cs typeface="+mn-cs"/>
              </a:rPr>
              <a:t>  A cet effet, le travailleur adresse sa demande de reclassement à l'employeur, sous pli recommandé, en y joignant l'attestation du médecin traitant</a:t>
            </a:r>
            <a:r>
              <a:rPr lang="nl-BE" dirty="0"/>
              <a:t>.</a:t>
            </a:r>
          </a:p>
          <a:p>
            <a:pPr>
              <a:defRPr/>
            </a:pPr>
            <a:r>
              <a:rPr lang="nl-BE" dirty="0"/>
              <a:t>Art. 40.- </a:t>
            </a:r>
            <a:r>
              <a:rPr lang="fr-BE" sz="1200" b="0" i="0" kern="1200" dirty="0">
                <a:solidFill>
                  <a:schemeClr val="tx1"/>
                </a:solidFill>
                <a:effectLst/>
                <a:latin typeface="+mn-lt"/>
                <a:ea typeface="+mn-ea"/>
                <a:cs typeface="+mn-cs"/>
              </a:rPr>
              <a:t>L'employeur, dès qu'il a reçu la demande du travailleur, remet à celui-ci un formulaire de « demande de surveillance de santé des travailleurs » visé à l'article 11.</a:t>
            </a:r>
            <a:r>
              <a:rPr lang="fr-BE" b="0" dirty="0"/>
              <a:t/>
            </a:r>
            <a:br>
              <a:rPr lang="fr-BE" b="0" dirty="0"/>
            </a:br>
            <a:r>
              <a:rPr lang="fr-BE" sz="1200" b="0" i="0" kern="1200" dirty="0">
                <a:solidFill>
                  <a:schemeClr val="tx1"/>
                </a:solidFill>
                <a:effectLst/>
                <a:latin typeface="+mn-lt"/>
                <a:ea typeface="+mn-ea"/>
                <a:cs typeface="+mn-cs"/>
              </a:rPr>
              <a:t>  Ce formulaire est destiné au conseiller en prévention-médecin du travail qui examine le travailleur et donne son avis ou sa décision dans les mêmes conditions et suivant les mêmes règles que celles visées à la section 6</a:t>
            </a:r>
            <a:r>
              <a:rPr lang="nl-BE" b="0" dirty="0"/>
              <a:t>.</a:t>
            </a:r>
          </a:p>
          <a:p>
            <a:pPr>
              <a:defRPr/>
            </a:pPr>
            <a:r>
              <a:rPr lang="nl-BE" b="0" dirty="0"/>
              <a:t>Art. 41.- </a:t>
            </a:r>
            <a:r>
              <a:rPr lang="fr-BE" sz="1200" b="0" i="0" kern="1200" dirty="0">
                <a:solidFill>
                  <a:schemeClr val="tx1"/>
                </a:solidFill>
                <a:effectLst/>
                <a:latin typeface="+mn-lt"/>
                <a:ea typeface="+mn-ea"/>
                <a:cs typeface="+mn-cs"/>
              </a:rPr>
              <a:t>Le conseiller en prévention-médecin du travail mentionne à la rubrique C du formulaire d'évaluation de santé visé à l'article 48 :</a:t>
            </a:r>
            <a:r>
              <a:rPr lang="fr-BE" b="0" dirty="0"/>
              <a:t/>
            </a:r>
            <a:br>
              <a:rPr lang="fr-BE" b="0" dirty="0"/>
            </a:br>
            <a:r>
              <a:rPr lang="fr-BE" sz="1200" b="0" i="0" kern="1200" dirty="0">
                <a:solidFill>
                  <a:schemeClr val="tx1"/>
                </a:solidFill>
                <a:effectLst/>
                <a:latin typeface="+mn-lt"/>
                <a:ea typeface="+mn-ea"/>
                <a:cs typeface="+mn-cs"/>
              </a:rPr>
              <a:t>  - soit que le travailleur a les aptitudes suffisantes pour poursuivre le travail convenu;</a:t>
            </a:r>
            <a:r>
              <a:rPr lang="fr-BE" b="0" dirty="0"/>
              <a:t/>
            </a:r>
            <a:br>
              <a:rPr lang="fr-BE" b="0" dirty="0"/>
            </a:br>
            <a:r>
              <a:rPr lang="fr-BE" sz="1200" b="0" i="0" kern="1200" dirty="0">
                <a:solidFill>
                  <a:schemeClr val="tx1"/>
                </a:solidFill>
                <a:effectLst/>
                <a:latin typeface="+mn-lt"/>
                <a:ea typeface="+mn-ea"/>
                <a:cs typeface="+mn-cs"/>
              </a:rPr>
              <a:t>  - soit que le travailleur peut exécuter le travail convenu, moyennant certains aménagements qu'il détermine;</a:t>
            </a:r>
            <a:r>
              <a:rPr lang="fr-BE" b="0" dirty="0"/>
              <a:t/>
            </a:r>
            <a:br>
              <a:rPr lang="fr-BE" b="0" dirty="0"/>
            </a:br>
            <a:r>
              <a:rPr lang="fr-BE" sz="1200" b="0" i="0" kern="1200" dirty="0">
                <a:solidFill>
                  <a:schemeClr val="tx1"/>
                </a:solidFill>
                <a:effectLst/>
                <a:latin typeface="+mn-lt"/>
                <a:ea typeface="+mn-ea"/>
                <a:cs typeface="+mn-cs"/>
              </a:rPr>
              <a:t>  - soit que le travailleur a les aptitudes suffisantes pour exercer une autre fonction, le cas échéant moyennant l'application des aménagements nécessaires et dans les conditions qu'il fixe;</a:t>
            </a:r>
            <a:r>
              <a:rPr lang="fr-BE" b="0" dirty="0"/>
              <a:t/>
            </a:r>
            <a:br>
              <a:rPr lang="fr-BE" b="0" dirty="0"/>
            </a:br>
            <a:r>
              <a:rPr lang="fr-BE" sz="1200" b="0" i="0" kern="1200" dirty="0">
                <a:solidFill>
                  <a:schemeClr val="tx1"/>
                </a:solidFill>
                <a:effectLst/>
                <a:latin typeface="+mn-lt"/>
                <a:ea typeface="+mn-ea"/>
                <a:cs typeface="+mn-cs"/>
              </a:rPr>
              <a:t>  - soit que le travailleur est inapte définitivement.</a:t>
            </a:r>
            <a:r>
              <a:rPr lang="fr-BE" b="0" dirty="0"/>
              <a:t/>
            </a:r>
            <a:br>
              <a:rPr lang="fr-BE" b="0" dirty="0"/>
            </a:br>
            <a:r>
              <a:rPr lang="fr-BE" sz="1200" b="0" i="0" kern="1200" dirty="0">
                <a:solidFill>
                  <a:schemeClr val="tx1"/>
                </a:solidFill>
                <a:effectLst/>
                <a:latin typeface="+mn-lt"/>
                <a:ea typeface="+mn-ea"/>
                <a:cs typeface="+mn-cs"/>
              </a:rPr>
              <a:t>  Si l'employeur juge qu'il n'est pas objectivement ni techniquement possible de procurer un travail aménagé ou un autre travail, ni que cela peut être exigé, pour des motifs dûment justifiés, il en avise le conseiller en prévention-médecin du travail</a:t>
            </a:r>
            <a:r>
              <a:rPr lang="nl-BE" dirty="0"/>
              <a:t>.</a:t>
            </a:r>
          </a:p>
        </p:txBody>
      </p:sp>
      <p:sp>
        <p:nvSpPr>
          <p:cNvPr id="4" name="Slide Number Placeholder 3"/>
          <p:cNvSpPr>
            <a:spLocks noGrp="1"/>
          </p:cNvSpPr>
          <p:nvPr>
            <p:ph type="sldNum" sz="quarter" idx="10"/>
          </p:nvPr>
        </p:nvSpPr>
        <p:spPr/>
        <p:txBody>
          <a:bodyPr/>
          <a:lstStyle/>
          <a:p>
            <a:fld id="{28DC7AB9-E0E2-47E9-8300-4FB5B95109AD}" type="slidenum">
              <a:rPr lang="nl-BE" smtClean="0"/>
              <a:t>24</a:t>
            </a:fld>
            <a:endParaRPr lang="nl-BE" dirty="0"/>
          </a:p>
        </p:txBody>
      </p:sp>
    </p:spTree>
    <p:extLst>
      <p:ext uri="{BB962C8B-B14F-4D97-AF65-F5344CB8AC3E}">
        <p14:creationId xmlns:p14="http://schemas.microsoft.com/office/powerpoint/2010/main" val="2613193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8DC7AB9-E0E2-47E9-8300-4FB5B95109AD}" type="slidenum">
              <a:rPr lang="nl-BE" smtClean="0"/>
              <a:t>26</a:t>
            </a:fld>
            <a:endParaRPr lang="nl-BE" dirty="0"/>
          </a:p>
        </p:txBody>
      </p:sp>
    </p:spTree>
    <p:extLst>
      <p:ext uri="{BB962C8B-B14F-4D97-AF65-F5344CB8AC3E}">
        <p14:creationId xmlns:p14="http://schemas.microsoft.com/office/powerpoint/2010/main" val="4278079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nl-BE" noProof="0"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pPr algn="ctr"/>
            <a:r>
              <a:rPr lang="fr-BE" dirty="0"/>
              <a:t>Ilonka Sommen – Groep IDEWE asbl – Séminaire en ligne 16 janvier 2014</a:t>
            </a:r>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54699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FBF7DD-2061-4448-AD7F-88867D18AFD5}" type="slidenum">
              <a:rPr lang="nl-BE" smtClean="0"/>
              <a:t>2</a:t>
            </a:fld>
            <a:endParaRPr lang="nl-BE" dirty="0"/>
          </a:p>
        </p:txBody>
      </p:sp>
    </p:spTree>
    <p:extLst>
      <p:ext uri="{BB962C8B-B14F-4D97-AF65-F5344CB8AC3E}">
        <p14:creationId xmlns:p14="http://schemas.microsoft.com/office/powerpoint/2010/main" val="321367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200" b="0" i="0" u="none" strike="noStrike" kern="1200" dirty="0">
                <a:solidFill>
                  <a:schemeClr val="tx1"/>
                </a:solidFill>
                <a:effectLst/>
                <a:latin typeface="+mn-lt"/>
                <a:ea typeface="+mn-ea"/>
                <a:cs typeface="+mn-cs"/>
              </a:rPr>
              <a:t>Nombre Brab. Wl</a:t>
            </a:r>
            <a:r>
              <a:rPr lang="fr-FR" b="0" dirty="0"/>
              <a:t> </a:t>
            </a:r>
            <a:r>
              <a:rPr lang="fr-FR" sz="1200" b="0" i="0" u="none" strike="noStrike" kern="1200" dirty="0">
                <a:solidFill>
                  <a:schemeClr val="tx1"/>
                </a:solidFill>
                <a:effectLst/>
                <a:latin typeface="+mn-lt"/>
                <a:ea typeface="+mn-ea"/>
                <a:cs typeface="+mn-cs"/>
              </a:rPr>
              <a:t>12</a:t>
            </a:r>
            <a:r>
              <a:rPr lang="fr-FR" b="0" dirty="0"/>
              <a:t> </a:t>
            </a:r>
          </a:p>
          <a:p>
            <a:r>
              <a:rPr lang="fr-FR" sz="1200" b="0" i="0" u="none" strike="noStrike" kern="1200" dirty="0">
                <a:solidFill>
                  <a:schemeClr val="tx1"/>
                </a:solidFill>
                <a:effectLst/>
                <a:latin typeface="+mn-lt"/>
                <a:ea typeface="+mn-ea"/>
                <a:cs typeface="+mn-cs"/>
              </a:rPr>
              <a:t>Nombre Brux</a:t>
            </a:r>
            <a:r>
              <a:rPr lang="fr-FR" b="0" dirty="0"/>
              <a:t> </a:t>
            </a:r>
            <a:r>
              <a:rPr lang="fr-FR" sz="1200" b="0" i="0" u="none" strike="noStrike" kern="1200" dirty="0">
                <a:solidFill>
                  <a:schemeClr val="tx1"/>
                </a:solidFill>
                <a:effectLst/>
                <a:latin typeface="+mn-lt"/>
                <a:ea typeface="+mn-ea"/>
                <a:cs typeface="+mn-cs"/>
              </a:rPr>
              <a:t>54</a:t>
            </a:r>
            <a:r>
              <a:rPr lang="fr-FR" b="0" dirty="0"/>
              <a:t> </a:t>
            </a:r>
          </a:p>
          <a:p>
            <a:r>
              <a:rPr lang="fr-FR" sz="1200" b="0" i="0" u="none" strike="noStrike" kern="1200" dirty="0">
                <a:solidFill>
                  <a:schemeClr val="tx1"/>
                </a:solidFill>
                <a:effectLst/>
                <a:latin typeface="+mn-lt"/>
                <a:ea typeface="+mn-ea"/>
                <a:cs typeface="+mn-cs"/>
              </a:rPr>
              <a:t>Nombre Charleroi</a:t>
            </a:r>
            <a:r>
              <a:rPr lang="fr-FR" b="0" dirty="0"/>
              <a:t> </a:t>
            </a:r>
            <a:r>
              <a:rPr lang="fr-FR" sz="1200" b="0" i="0" u="none" strike="noStrike" kern="1200" dirty="0">
                <a:solidFill>
                  <a:schemeClr val="tx1"/>
                </a:solidFill>
                <a:effectLst/>
                <a:latin typeface="+mn-lt"/>
                <a:ea typeface="+mn-ea"/>
                <a:cs typeface="+mn-cs"/>
              </a:rPr>
              <a:t>34</a:t>
            </a:r>
            <a:r>
              <a:rPr lang="fr-FR" b="0" dirty="0"/>
              <a:t> </a:t>
            </a:r>
          </a:p>
          <a:p>
            <a:r>
              <a:rPr lang="fr-FR" sz="1200" b="0" i="0" u="none" strike="noStrike" kern="1200" dirty="0">
                <a:solidFill>
                  <a:schemeClr val="tx1"/>
                </a:solidFill>
                <a:effectLst/>
                <a:latin typeface="+mn-lt"/>
                <a:ea typeface="+mn-ea"/>
                <a:cs typeface="+mn-cs"/>
              </a:rPr>
              <a:t>Nombre Huy</a:t>
            </a:r>
            <a:r>
              <a:rPr lang="fr-FR" b="0" dirty="0"/>
              <a:t> </a:t>
            </a:r>
            <a:r>
              <a:rPr lang="fr-FR" sz="1200" b="0" i="0" u="none" strike="noStrike" kern="1200" dirty="0">
                <a:solidFill>
                  <a:schemeClr val="tx1"/>
                </a:solidFill>
                <a:effectLst/>
                <a:latin typeface="+mn-lt"/>
                <a:ea typeface="+mn-ea"/>
                <a:cs typeface="+mn-cs"/>
              </a:rPr>
              <a:t>14</a:t>
            </a:r>
            <a:r>
              <a:rPr lang="fr-FR" b="0" dirty="0"/>
              <a:t> </a:t>
            </a:r>
          </a:p>
          <a:p>
            <a:r>
              <a:rPr lang="fr-FR" sz="1200" b="0" i="0" u="none" strike="noStrike" kern="1200" dirty="0">
                <a:solidFill>
                  <a:schemeClr val="tx1"/>
                </a:solidFill>
                <a:effectLst/>
                <a:latin typeface="+mn-lt"/>
                <a:ea typeface="+mn-ea"/>
                <a:cs typeface="+mn-cs"/>
              </a:rPr>
              <a:t>Nombre Liège</a:t>
            </a:r>
            <a:r>
              <a:rPr lang="fr-FR" b="0" dirty="0"/>
              <a:t> </a:t>
            </a:r>
            <a:r>
              <a:rPr lang="fr-FR" sz="1200" b="0" i="0" u="none" strike="noStrike" kern="1200" dirty="0">
                <a:solidFill>
                  <a:schemeClr val="tx1"/>
                </a:solidFill>
                <a:effectLst/>
                <a:latin typeface="+mn-lt"/>
                <a:ea typeface="+mn-ea"/>
                <a:cs typeface="+mn-cs"/>
              </a:rPr>
              <a:t>24</a:t>
            </a:r>
            <a:r>
              <a:rPr lang="fr-FR" b="0" dirty="0"/>
              <a:t> </a:t>
            </a:r>
          </a:p>
          <a:p>
            <a:r>
              <a:rPr lang="fr-FR" sz="1200" b="0" i="0" u="none" strike="noStrike" kern="1200" dirty="0">
                <a:solidFill>
                  <a:schemeClr val="tx1"/>
                </a:solidFill>
                <a:effectLst/>
                <a:latin typeface="+mn-lt"/>
                <a:ea typeface="+mn-ea"/>
                <a:cs typeface="+mn-cs"/>
              </a:rPr>
              <a:t>Nombre Lux</a:t>
            </a:r>
            <a:r>
              <a:rPr lang="fr-FR" b="0" dirty="0"/>
              <a:t> </a:t>
            </a:r>
            <a:r>
              <a:rPr lang="fr-FR" sz="1200" b="0" i="0" u="none" strike="noStrike" kern="1200" dirty="0">
                <a:solidFill>
                  <a:schemeClr val="tx1"/>
                </a:solidFill>
                <a:effectLst/>
                <a:latin typeface="+mn-lt"/>
                <a:ea typeface="+mn-ea"/>
                <a:cs typeface="+mn-cs"/>
              </a:rPr>
              <a:t>12</a:t>
            </a:r>
            <a:r>
              <a:rPr lang="fr-FR" b="0" dirty="0"/>
              <a:t> </a:t>
            </a:r>
          </a:p>
          <a:p>
            <a:r>
              <a:rPr lang="fr-FR" sz="1200" b="0" i="0" u="none" strike="noStrike" kern="1200" dirty="0">
                <a:solidFill>
                  <a:schemeClr val="tx1"/>
                </a:solidFill>
                <a:effectLst/>
                <a:latin typeface="+mn-lt"/>
                <a:ea typeface="+mn-ea"/>
                <a:cs typeface="+mn-cs"/>
              </a:rPr>
              <a:t>Nombre Mons</a:t>
            </a:r>
            <a:r>
              <a:rPr lang="fr-FR" b="0" dirty="0"/>
              <a:t> </a:t>
            </a:r>
            <a:r>
              <a:rPr lang="fr-FR" sz="1200" b="0" i="0" u="none" strike="noStrike" kern="1200" dirty="0">
                <a:solidFill>
                  <a:schemeClr val="tx1"/>
                </a:solidFill>
                <a:effectLst/>
                <a:latin typeface="+mn-lt"/>
                <a:ea typeface="+mn-ea"/>
                <a:cs typeface="+mn-cs"/>
              </a:rPr>
              <a:t>20</a:t>
            </a:r>
            <a:r>
              <a:rPr lang="fr-FR" b="0" dirty="0"/>
              <a:t> </a:t>
            </a:r>
          </a:p>
          <a:p>
            <a:r>
              <a:rPr lang="fr-FR" sz="1200" b="0" i="0" u="none" strike="noStrike" kern="1200" dirty="0">
                <a:solidFill>
                  <a:schemeClr val="tx1"/>
                </a:solidFill>
                <a:effectLst/>
                <a:latin typeface="+mn-lt"/>
                <a:ea typeface="+mn-ea"/>
                <a:cs typeface="+mn-cs"/>
              </a:rPr>
              <a:t>Nombre Namur</a:t>
            </a:r>
            <a:r>
              <a:rPr lang="fr-FR" b="0" dirty="0"/>
              <a:t> </a:t>
            </a:r>
            <a:r>
              <a:rPr lang="fr-FR" sz="1200" b="0" i="0" u="none" strike="noStrike" kern="1200" dirty="0">
                <a:solidFill>
                  <a:schemeClr val="tx1"/>
                </a:solidFill>
                <a:effectLst/>
                <a:latin typeface="+mn-lt"/>
                <a:ea typeface="+mn-ea"/>
                <a:cs typeface="+mn-cs"/>
              </a:rPr>
              <a:t>30</a:t>
            </a:r>
            <a:r>
              <a:rPr lang="fr-FR" b="0" dirty="0"/>
              <a:t> </a:t>
            </a:r>
          </a:p>
          <a:p>
            <a:r>
              <a:rPr lang="fr-FR" sz="1200" b="0" i="0" u="none" strike="noStrike" kern="1200" dirty="0">
                <a:solidFill>
                  <a:schemeClr val="tx1"/>
                </a:solidFill>
                <a:effectLst/>
                <a:latin typeface="+mn-lt"/>
                <a:ea typeface="+mn-ea"/>
                <a:cs typeface="+mn-cs"/>
              </a:rPr>
              <a:t>Nombre Tournai</a:t>
            </a:r>
            <a:r>
              <a:rPr lang="fr-FR" b="0" dirty="0"/>
              <a:t> </a:t>
            </a:r>
            <a:r>
              <a:rPr lang="fr-FR" sz="1200" b="0" i="0" u="none" strike="noStrike" kern="1200" dirty="0">
                <a:solidFill>
                  <a:schemeClr val="tx1"/>
                </a:solidFill>
                <a:effectLst/>
                <a:latin typeface="+mn-lt"/>
                <a:ea typeface="+mn-ea"/>
                <a:cs typeface="+mn-cs"/>
              </a:rPr>
              <a:t>14</a:t>
            </a:r>
            <a:r>
              <a:rPr lang="fr-FR" b="0" dirty="0"/>
              <a:t> </a:t>
            </a:r>
          </a:p>
          <a:p>
            <a:r>
              <a:rPr lang="fr-FR" sz="1200" b="0" i="0" u="none" strike="noStrike" kern="1200" dirty="0">
                <a:solidFill>
                  <a:schemeClr val="tx1"/>
                </a:solidFill>
                <a:effectLst/>
                <a:latin typeface="+mn-lt"/>
                <a:ea typeface="+mn-ea"/>
                <a:cs typeface="+mn-cs"/>
              </a:rPr>
              <a:t>Nombre Verviers</a:t>
            </a:r>
            <a:r>
              <a:rPr lang="fr-FR" b="0" dirty="0"/>
              <a:t> </a:t>
            </a:r>
            <a:r>
              <a:rPr lang="fr-FR" sz="1200" b="0" i="0" u="none" strike="noStrike" kern="1200" dirty="0">
                <a:solidFill>
                  <a:schemeClr val="tx1"/>
                </a:solidFill>
                <a:effectLst/>
                <a:latin typeface="+mn-lt"/>
                <a:ea typeface="+mn-ea"/>
                <a:cs typeface="+mn-cs"/>
              </a:rPr>
              <a:t>15</a:t>
            </a:r>
            <a:r>
              <a:rPr lang="fr-FR" b="0" dirty="0"/>
              <a:t> </a:t>
            </a:r>
          </a:p>
          <a:p>
            <a:r>
              <a:rPr lang="fr-FR" sz="1200" b="0" i="0" u="none" strike="noStrike" kern="1200" dirty="0">
                <a:solidFill>
                  <a:schemeClr val="tx1"/>
                </a:solidFill>
                <a:effectLst/>
                <a:latin typeface="+mn-lt"/>
                <a:ea typeface="+mn-ea"/>
                <a:cs typeface="+mn-cs"/>
              </a:rPr>
              <a:t>Nbval</a:t>
            </a:r>
            <a:r>
              <a:rPr lang="fr-FR" b="0" dirty="0"/>
              <a:t> </a:t>
            </a:r>
            <a:r>
              <a:rPr lang="fr-FR" sz="1200" b="0" i="0" u="none" strike="noStrike" kern="1200" dirty="0">
                <a:solidFill>
                  <a:schemeClr val="tx1"/>
                </a:solidFill>
                <a:effectLst/>
                <a:latin typeface="+mn-lt"/>
                <a:ea typeface="+mn-ea"/>
                <a:cs typeface="+mn-cs"/>
              </a:rPr>
              <a:t>230</a:t>
            </a:r>
            <a:r>
              <a:rPr lang="fr-FR" b="0" dirty="0"/>
              <a:t> </a:t>
            </a:r>
            <a:endParaRPr lang="nl-BE" b="0" dirty="0"/>
          </a:p>
        </p:txBody>
      </p:sp>
      <p:sp>
        <p:nvSpPr>
          <p:cNvPr id="4" name="Tijdelijke aanduiding voor dianummer 3"/>
          <p:cNvSpPr>
            <a:spLocks noGrp="1"/>
          </p:cNvSpPr>
          <p:nvPr>
            <p:ph type="sldNum" sz="quarter" idx="10"/>
          </p:nvPr>
        </p:nvSpPr>
        <p:spPr/>
        <p:txBody>
          <a:bodyPr/>
          <a:lstStyle/>
          <a:p>
            <a:fld id="{CFC8C384-4199-48F6-9093-A00DAACB46B8}" type="slidenum">
              <a:rPr lang="nl-BE" smtClean="0"/>
              <a:t>11</a:t>
            </a:fld>
            <a:endParaRPr lang="nl-BE" dirty="0"/>
          </a:p>
        </p:txBody>
      </p:sp>
    </p:spTree>
    <p:extLst>
      <p:ext uri="{BB962C8B-B14F-4D97-AF65-F5344CB8AC3E}">
        <p14:creationId xmlns:p14="http://schemas.microsoft.com/office/powerpoint/2010/main" val="38811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sz="1200" b="0" i="0" kern="1200" noProof="0" dirty="0">
                <a:solidFill>
                  <a:schemeClr val="tx1"/>
                </a:solidFill>
                <a:effectLst/>
                <a:latin typeface="+mn-lt"/>
                <a:ea typeface="+mn-ea"/>
                <a:cs typeface="+mn-cs"/>
              </a:rPr>
              <a:t>Lokeren Flandre</a:t>
            </a:r>
            <a:r>
              <a:rPr lang="fr-BE" sz="1200" b="0" i="0" kern="1200" baseline="0" noProof="0" dirty="0">
                <a:solidFill>
                  <a:schemeClr val="tx1"/>
                </a:solidFill>
                <a:effectLst/>
                <a:latin typeface="+mn-lt"/>
                <a:ea typeface="+mn-ea"/>
                <a:cs typeface="+mn-cs"/>
              </a:rPr>
              <a:t> orientale me</a:t>
            </a:r>
            <a:r>
              <a:rPr lang="fr-BE" sz="1200" b="0" i="0" kern="1200" noProof="0" dirty="0">
                <a:solidFill>
                  <a:schemeClr val="tx1"/>
                </a:solidFill>
                <a:effectLst/>
                <a:latin typeface="+mn-lt"/>
                <a:ea typeface="+mn-ea"/>
                <a:cs typeface="+mn-cs"/>
              </a:rPr>
              <a:t> sept-oct-nov</a:t>
            </a:r>
          </a:p>
          <a:p>
            <a:r>
              <a:rPr lang="fr-BE" sz="1200" b="0" i="0" kern="1200" noProof="0" dirty="0">
                <a:solidFill>
                  <a:schemeClr val="tx1"/>
                </a:solidFill>
                <a:effectLst/>
                <a:latin typeface="+mn-lt"/>
                <a:ea typeface="+mn-ea"/>
                <a:cs typeface="+mn-cs"/>
              </a:rPr>
              <a:t>Lier Anvers me nov-déc</a:t>
            </a:r>
          </a:p>
          <a:p>
            <a:r>
              <a:rPr lang="fr-BE" sz="1200" b="0" i="0" kern="1200" noProof="0" dirty="0">
                <a:solidFill>
                  <a:schemeClr val="tx1"/>
                </a:solidFill>
                <a:effectLst/>
                <a:latin typeface="+mn-lt"/>
                <a:ea typeface="+mn-ea"/>
                <a:cs typeface="+mn-cs"/>
              </a:rPr>
              <a:t>Tessenderlo Limburg 27/oct sept-oct </a:t>
            </a:r>
          </a:p>
          <a:p>
            <a:r>
              <a:rPr lang="fr-BE" sz="1200" b="0" i="0" kern="1200" noProof="0" dirty="0">
                <a:solidFill>
                  <a:schemeClr val="tx1"/>
                </a:solidFill>
                <a:effectLst/>
                <a:latin typeface="+mn-lt"/>
                <a:ea typeface="+mn-ea"/>
                <a:cs typeface="+mn-cs"/>
              </a:rPr>
              <a:t>Deurne Anvers 23/03/2017 sept-déc 20-22h</a:t>
            </a:r>
          </a:p>
          <a:p>
            <a:r>
              <a:rPr lang="fr-BE" sz="1200" b="0" i="0" kern="1200" noProof="0" dirty="0">
                <a:solidFill>
                  <a:schemeClr val="tx1"/>
                </a:solidFill>
                <a:effectLst/>
                <a:latin typeface="+mn-lt"/>
                <a:ea typeface="+mn-ea"/>
                <a:cs typeface="+mn-cs"/>
              </a:rPr>
              <a:t>Eeklo/Meetjesland Flandre</a:t>
            </a:r>
            <a:r>
              <a:rPr lang="fr-BE" sz="1200" b="0" i="0" kern="1200" baseline="0" noProof="0" dirty="0">
                <a:solidFill>
                  <a:schemeClr val="tx1"/>
                </a:solidFill>
                <a:effectLst/>
                <a:latin typeface="+mn-lt"/>
                <a:ea typeface="+mn-ea"/>
                <a:cs typeface="+mn-cs"/>
              </a:rPr>
              <a:t> orientale</a:t>
            </a:r>
            <a:endParaRPr lang="fr-BE" sz="1200" b="0" i="0" kern="1200" noProof="0" dirty="0">
              <a:solidFill>
                <a:schemeClr val="tx1"/>
              </a:solidFill>
              <a:effectLst/>
              <a:latin typeface="+mn-lt"/>
              <a:ea typeface="+mn-ea"/>
              <a:cs typeface="+mn-cs"/>
            </a:endParaRPr>
          </a:p>
          <a:p>
            <a:r>
              <a:rPr lang="fr-BE" sz="1200" b="0" i="0" kern="1200" noProof="0" dirty="0">
                <a:solidFill>
                  <a:schemeClr val="tx1"/>
                </a:solidFill>
                <a:effectLst/>
                <a:latin typeface="+mn-lt"/>
                <a:ea typeface="+mn-ea"/>
                <a:cs typeface="+mn-cs"/>
              </a:rPr>
              <a:t>Wilrijk Anvers ? févr-mars 2017</a:t>
            </a:r>
          </a:p>
          <a:p>
            <a:r>
              <a:rPr lang="fr-BE" sz="1200" b="0" i="0" kern="1200" noProof="0" dirty="0">
                <a:solidFill>
                  <a:schemeClr val="tx1"/>
                </a:solidFill>
                <a:effectLst/>
                <a:latin typeface="+mn-lt"/>
                <a:ea typeface="+mn-ea"/>
                <a:cs typeface="+mn-cs"/>
              </a:rPr>
              <a:t>Merksem-Schoten Anvers me 28/09 sept 21h</a:t>
            </a:r>
          </a:p>
          <a:p>
            <a:r>
              <a:rPr lang="fr-BE" sz="1200" b="0" i="0" kern="1200" noProof="0" dirty="0">
                <a:solidFill>
                  <a:schemeClr val="tx1"/>
                </a:solidFill>
                <a:effectLst/>
                <a:latin typeface="+mn-lt"/>
                <a:ea typeface="+mn-ea"/>
                <a:cs typeface="+mn-cs"/>
              </a:rPr>
              <a:t>Gand Flandre</a:t>
            </a:r>
            <a:r>
              <a:rPr lang="fr-BE" sz="1200" b="0" i="0" kern="1200" baseline="0" noProof="0" dirty="0">
                <a:solidFill>
                  <a:schemeClr val="tx1"/>
                </a:solidFill>
                <a:effectLst/>
                <a:latin typeface="+mn-lt"/>
                <a:ea typeface="+mn-ea"/>
                <a:cs typeface="+mn-cs"/>
              </a:rPr>
              <a:t> orientale </a:t>
            </a:r>
            <a:r>
              <a:rPr lang="fr-BE" sz="1200" b="0" i="0" kern="1200" noProof="0" dirty="0">
                <a:solidFill>
                  <a:schemeClr val="tx1"/>
                </a:solidFill>
                <a:effectLst/>
                <a:latin typeface="+mn-lt"/>
                <a:ea typeface="+mn-ea"/>
                <a:cs typeface="+mn-cs"/>
              </a:rPr>
              <a:t>8/12/2016 déc 12-14h</a:t>
            </a:r>
          </a:p>
          <a:p>
            <a:r>
              <a:rPr lang="fr-BE" sz="1200" b="0" i="0" kern="1200" noProof="0" dirty="0">
                <a:solidFill>
                  <a:schemeClr val="tx1"/>
                </a:solidFill>
                <a:effectLst/>
                <a:latin typeface="+mn-lt"/>
                <a:ea typeface="+mn-ea"/>
                <a:cs typeface="+mn-cs"/>
              </a:rPr>
              <a:t>Anvers Anvers me 7/12 déc 20-22h</a:t>
            </a:r>
          </a:p>
          <a:p>
            <a:r>
              <a:rPr lang="fr-BE" noProof="0" dirty="0"/>
              <a:t/>
            </a:r>
            <a:br>
              <a:rPr lang="fr-BE" noProof="0" dirty="0"/>
            </a:br>
            <a:endParaRPr lang="fr-BE" noProof="0" dirty="0"/>
          </a:p>
        </p:txBody>
      </p:sp>
      <p:sp>
        <p:nvSpPr>
          <p:cNvPr id="4" name="Tijdelijke aanduiding voor dianummer 3"/>
          <p:cNvSpPr>
            <a:spLocks noGrp="1"/>
          </p:cNvSpPr>
          <p:nvPr>
            <p:ph type="sldNum" sz="quarter" idx="10"/>
          </p:nvPr>
        </p:nvSpPr>
        <p:spPr/>
        <p:txBody>
          <a:bodyPr/>
          <a:lstStyle/>
          <a:p>
            <a:fld id="{CFC8C384-4199-48F6-9093-A00DAACB46B8}" type="slidenum">
              <a:rPr lang="nl-BE" smtClean="0"/>
              <a:t>12</a:t>
            </a:fld>
            <a:endParaRPr lang="nl-BE" dirty="0"/>
          </a:p>
        </p:txBody>
      </p:sp>
    </p:spTree>
    <p:extLst>
      <p:ext uri="{BB962C8B-B14F-4D97-AF65-F5344CB8AC3E}">
        <p14:creationId xmlns:p14="http://schemas.microsoft.com/office/powerpoint/2010/main" val="252583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noProof="0" dirty="0"/>
              <a:t>≠ Médecin-contrôle</a:t>
            </a:r>
          </a:p>
          <a:p>
            <a:r>
              <a:rPr lang="fr-BE" noProof="0" dirty="0"/>
              <a:t>Employeur : mesures </a:t>
            </a:r>
            <a:r>
              <a:rPr lang="fr-BE" noProof="0" dirty="0">
                <a:sym typeface="Wingdings" pitchFamily="2" charset="2"/>
              </a:rPr>
              <a:t> bien-être travailleurs</a:t>
            </a:r>
          </a:p>
          <a:p>
            <a:pPr>
              <a:buFontTx/>
              <a:buNone/>
            </a:pPr>
            <a:r>
              <a:rPr lang="fr-BE" noProof="0" dirty="0">
                <a:sym typeface="Wingdings" pitchFamily="2" charset="2"/>
              </a:rPr>
              <a:t>	 Suivi santé/bien-être via médecin du travail</a:t>
            </a:r>
            <a:endParaRPr lang="fr-BE" noProof="0" dirty="0"/>
          </a:p>
          <a:p>
            <a:r>
              <a:rPr lang="fr-BE" noProof="0" dirty="0"/>
              <a:t>Décisions</a:t>
            </a:r>
            <a:r>
              <a:rPr lang="fr-BE" baseline="0" noProof="0" dirty="0"/>
              <a:t> indépendantes de l’employeur</a:t>
            </a:r>
            <a:endParaRPr lang="fr-BE" noProof="0" dirty="0"/>
          </a:p>
          <a:p>
            <a:r>
              <a:rPr lang="fr-BE" noProof="0" dirty="0"/>
              <a:t>= Personne de confiance</a:t>
            </a:r>
          </a:p>
          <a:p>
            <a:r>
              <a:rPr lang="fr-BE" noProof="0" dirty="0"/>
              <a:t>Secret médical</a:t>
            </a:r>
          </a:p>
          <a:p>
            <a:endParaRPr lang="nl-BE" dirty="0"/>
          </a:p>
        </p:txBody>
      </p:sp>
      <p:sp>
        <p:nvSpPr>
          <p:cNvPr id="4" name="Tijdelijke aanduiding voor dianummer 3"/>
          <p:cNvSpPr>
            <a:spLocks noGrp="1"/>
          </p:cNvSpPr>
          <p:nvPr>
            <p:ph type="sldNum" sz="quarter" idx="10"/>
          </p:nvPr>
        </p:nvSpPr>
        <p:spPr/>
        <p:txBody>
          <a:bodyPr/>
          <a:lstStyle/>
          <a:p>
            <a:fld id="{CFC8C384-4199-48F6-9093-A00DAACB46B8}" type="slidenum">
              <a:rPr lang="nl-BE" smtClean="0"/>
              <a:t>18</a:t>
            </a:fld>
            <a:endParaRPr lang="nl-BE" dirty="0"/>
          </a:p>
        </p:txBody>
      </p:sp>
    </p:spTree>
    <p:extLst>
      <p:ext uri="{BB962C8B-B14F-4D97-AF65-F5344CB8AC3E}">
        <p14:creationId xmlns:p14="http://schemas.microsoft.com/office/powerpoint/2010/main" val="143499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noProof="0" dirty="0"/>
              <a:t>Utilisation d’équipements de travail</a:t>
            </a:r>
          </a:p>
        </p:txBody>
      </p:sp>
      <p:sp>
        <p:nvSpPr>
          <p:cNvPr id="4" name="Tijdelijke aanduiding voor dianummer 3"/>
          <p:cNvSpPr>
            <a:spLocks noGrp="1"/>
          </p:cNvSpPr>
          <p:nvPr>
            <p:ph type="sldNum" sz="quarter" idx="10"/>
          </p:nvPr>
        </p:nvSpPr>
        <p:spPr/>
        <p:txBody>
          <a:bodyPr/>
          <a:lstStyle/>
          <a:p>
            <a:fld id="{28DC7AB9-E0E2-47E9-8300-4FB5B95109AD}" type="slidenum">
              <a:rPr lang="nl-BE" smtClean="0"/>
              <a:t>19</a:t>
            </a:fld>
            <a:endParaRPr lang="nl-BE" dirty="0"/>
          </a:p>
        </p:txBody>
      </p:sp>
    </p:spTree>
    <p:extLst>
      <p:ext uri="{BB962C8B-B14F-4D97-AF65-F5344CB8AC3E}">
        <p14:creationId xmlns:p14="http://schemas.microsoft.com/office/powerpoint/2010/main" val="419184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noProof="0" dirty="0"/>
              <a:t>Conditions de travail</a:t>
            </a:r>
          </a:p>
        </p:txBody>
      </p:sp>
      <p:sp>
        <p:nvSpPr>
          <p:cNvPr id="4" name="Tijdelijke aanduiding voor dianummer 3"/>
          <p:cNvSpPr>
            <a:spLocks noGrp="1"/>
          </p:cNvSpPr>
          <p:nvPr>
            <p:ph type="sldNum" sz="quarter" idx="10"/>
          </p:nvPr>
        </p:nvSpPr>
        <p:spPr/>
        <p:txBody>
          <a:bodyPr/>
          <a:lstStyle/>
          <a:p>
            <a:fld id="{28DC7AB9-E0E2-47E9-8300-4FB5B95109AD}" type="slidenum">
              <a:rPr lang="nl-BE" smtClean="0"/>
              <a:t>20</a:t>
            </a:fld>
            <a:endParaRPr lang="nl-BE" dirty="0"/>
          </a:p>
        </p:txBody>
      </p:sp>
    </p:spTree>
    <p:extLst>
      <p:ext uri="{BB962C8B-B14F-4D97-AF65-F5344CB8AC3E}">
        <p14:creationId xmlns:p14="http://schemas.microsoft.com/office/powerpoint/2010/main" val="994081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noProof="0" dirty="0"/>
              <a:t>Produits dangereux</a:t>
            </a:r>
          </a:p>
        </p:txBody>
      </p:sp>
      <p:sp>
        <p:nvSpPr>
          <p:cNvPr id="4" name="Tijdelijke aanduiding voor dianummer 3"/>
          <p:cNvSpPr>
            <a:spLocks noGrp="1"/>
          </p:cNvSpPr>
          <p:nvPr>
            <p:ph type="sldNum" sz="quarter" idx="10"/>
          </p:nvPr>
        </p:nvSpPr>
        <p:spPr/>
        <p:txBody>
          <a:bodyPr/>
          <a:lstStyle/>
          <a:p>
            <a:fld id="{28DC7AB9-E0E2-47E9-8300-4FB5B95109AD}" type="slidenum">
              <a:rPr lang="nl-BE" smtClean="0"/>
              <a:t>21</a:t>
            </a:fld>
            <a:endParaRPr lang="nl-BE" dirty="0"/>
          </a:p>
        </p:txBody>
      </p:sp>
    </p:spTree>
    <p:extLst>
      <p:ext uri="{BB962C8B-B14F-4D97-AF65-F5344CB8AC3E}">
        <p14:creationId xmlns:p14="http://schemas.microsoft.com/office/powerpoint/2010/main" val="1990530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noProof="0" dirty="0"/>
              <a:t>EPI</a:t>
            </a:r>
          </a:p>
        </p:txBody>
      </p:sp>
      <p:sp>
        <p:nvSpPr>
          <p:cNvPr id="4" name="Tijdelijke aanduiding voor dianummer 3"/>
          <p:cNvSpPr>
            <a:spLocks noGrp="1"/>
          </p:cNvSpPr>
          <p:nvPr>
            <p:ph type="sldNum" sz="quarter" idx="10"/>
          </p:nvPr>
        </p:nvSpPr>
        <p:spPr/>
        <p:txBody>
          <a:bodyPr/>
          <a:lstStyle/>
          <a:p>
            <a:fld id="{28DC7AB9-E0E2-47E9-8300-4FB5B95109AD}" type="slidenum">
              <a:rPr lang="nl-BE" smtClean="0"/>
              <a:t>22</a:t>
            </a:fld>
            <a:endParaRPr lang="nl-BE" dirty="0"/>
          </a:p>
        </p:txBody>
      </p:sp>
    </p:spTree>
    <p:extLst>
      <p:ext uri="{BB962C8B-B14F-4D97-AF65-F5344CB8AC3E}">
        <p14:creationId xmlns:p14="http://schemas.microsoft.com/office/powerpoint/2010/main" val="85022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533AE4B3-CBC3-4088-B6E8-4C9D49F0804E}" type="datetimeFigureOut">
              <a:rPr lang="nl-BE" smtClean="0"/>
              <a:t>2/11/2016</a:t>
            </a:fld>
            <a:endParaRPr lang="nl-BE" dirty="0"/>
          </a:p>
        </p:txBody>
      </p:sp>
      <p:sp>
        <p:nvSpPr>
          <p:cNvPr id="5" name="Tijdelijke aanduiding voor voettekst 4"/>
          <p:cNvSpPr>
            <a:spLocks noGrp="1"/>
          </p:cNvSpPr>
          <p:nvPr>
            <p:ph type="ftr" sz="quarter" idx="11"/>
          </p:nvPr>
        </p:nvSpPr>
        <p:spPr/>
        <p:txBody>
          <a:bodyPr/>
          <a:lstStyle/>
          <a:p>
            <a:endParaRPr lang="nl-BE" dirty="0"/>
          </a:p>
        </p:txBody>
      </p:sp>
      <p:sp>
        <p:nvSpPr>
          <p:cNvPr id="6" name="Tijdelijke aanduiding voor dianummer 5"/>
          <p:cNvSpPr>
            <a:spLocks noGrp="1"/>
          </p:cNvSpPr>
          <p:nvPr>
            <p:ph type="sldNum" sz="quarter" idx="12"/>
          </p:nvPr>
        </p:nvSpPr>
        <p:spPr/>
        <p:txBody>
          <a:bodyPr/>
          <a:lstStyle/>
          <a:p>
            <a:fld id="{A1295918-2C14-40E6-992E-D1BAA94B48AA}" type="slidenum">
              <a:rPr lang="nl-BE" smtClean="0"/>
              <a:t>‹nr.›</a:t>
            </a:fld>
            <a:endParaRPr lang="nl-BE" dirty="0"/>
          </a:p>
        </p:txBody>
      </p:sp>
    </p:spTree>
    <p:extLst>
      <p:ext uri="{BB962C8B-B14F-4D97-AF65-F5344CB8AC3E}">
        <p14:creationId xmlns:p14="http://schemas.microsoft.com/office/powerpoint/2010/main" val="308677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33AE4B3-CBC3-4088-B6E8-4C9D49F0804E}" type="datetimeFigureOut">
              <a:rPr lang="nl-BE" smtClean="0"/>
              <a:t>2/11/2016</a:t>
            </a:fld>
            <a:endParaRPr lang="nl-BE" dirty="0"/>
          </a:p>
        </p:txBody>
      </p:sp>
      <p:sp>
        <p:nvSpPr>
          <p:cNvPr id="5" name="Tijdelijke aanduiding voor voettekst 4"/>
          <p:cNvSpPr>
            <a:spLocks noGrp="1"/>
          </p:cNvSpPr>
          <p:nvPr>
            <p:ph type="ftr" sz="quarter" idx="11"/>
          </p:nvPr>
        </p:nvSpPr>
        <p:spPr/>
        <p:txBody>
          <a:bodyPr/>
          <a:lstStyle/>
          <a:p>
            <a:endParaRPr lang="nl-BE" dirty="0"/>
          </a:p>
        </p:txBody>
      </p:sp>
      <p:sp>
        <p:nvSpPr>
          <p:cNvPr id="6" name="Tijdelijke aanduiding voor dianummer 5"/>
          <p:cNvSpPr>
            <a:spLocks noGrp="1"/>
          </p:cNvSpPr>
          <p:nvPr>
            <p:ph type="sldNum" sz="quarter" idx="12"/>
          </p:nvPr>
        </p:nvSpPr>
        <p:spPr/>
        <p:txBody>
          <a:bodyPr/>
          <a:lstStyle/>
          <a:p>
            <a:fld id="{A1295918-2C14-40E6-992E-D1BAA94B48AA}" type="slidenum">
              <a:rPr lang="nl-BE" smtClean="0"/>
              <a:t>‹nr.›</a:t>
            </a:fld>
            <a:endParaRPr lang="nl-BE" dirty="0"/>
          </a:p>
        </p:txBody>
      </p:sp>
    </p:spTree>
    <p:extLst>
      <p:ext uri="{BB962C8B-B14F-4D97-AF65-F5344CB8AC3E}">
        <p14:creationId xmlns:p14="http://schemas.microsoft.com/office/powerpoint/2010/main" val="50080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33AE4B3-CBC3-4088-B6E8-4C9D49F0804E}" type="datetimeFigureOut">
              <a:rPr lang="nl-BE" smtClean="0"/>
              <a:t>2/11/2016</a:t>
            </a:fld>
            <a:endParaRPr lang="nl-BE" dirty="0"/>
          </a:p>
        </p:txBody>
      </p:sp>
      <p:sp>
        <p:nvSpPr>
          <p:cNvPr id="5" name="Tijdelijke aanduiding voor voettekst 4"/>
          <p:cNvSpPr>
            <a:spLocks noGrp="1"/>
          </p:cNvSpPr>
          <p:nvPr>
            <p:ph type="ftr" sz="quarter" idx="11"/>
          </p:nvPr>
        </p:nvSpPr>
        <p:spPr/>
        <p:txBody>
          <a:bodyPr/>
          <a:lstStyle/>
          <a:p>
            <a:endParaRPr lang="nl-BE" dirty="0"/>
          </a:p>
        </p:txBody>
      </p:sp>
      <p:sp>
        <p:nvSpPr>
          <p:cNvPr id="6" name="Tijdelijke aanduiding voor dianummer 5"/>
          <p:cNvSpPr>
            <a:spLocks noGrp="1"/>
          </p:cNvSpPr>
          <p:nvPr>
            <p:ph type="sldNum" sz="quarter" idx="12"/>
          </p:nvPr>
        </p:nvSpPr>
        <p:spPr/>
        <p:txBody>
          <a:bodyPr/>
          <a:lstStyle/>
          <a:p>
            <a:fld id="{A1295918-2C14-40E6-992E-D1BAA94B48AA}" type="slidenum">
              <a:rPr lang="nl-BE" smtClean="0"/>
              <a:t>‹nr.›</a:t>
            </a:fld>
            <a:endParaRPr lang="nl-BE" dirty="0"/>
          </a:p>
        </p:txBody>
      </p:sp>
    </p:spTree>
    <p:extLst>
      <p:ext uri="{BB962C8B-B14F-4D97-AF65-F5344CB8AC3E}">
        <p14:creationId xmlns:p14="http://schemas.microsoft.com/office/powerpoint/2010/main" val="18611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33AE4B3-CBC3-4088-B6E8-4C9D49F0804E}" type="datetimeFigureOut">
              <a:rPr lang="nl-BE" smtClean="0"/>
              <a:t>2/11/2016</a:t>
            </a:fld>
            <a:endParaRPr lang="nl-BE" dirty="0"/>
          </a:p>
        </p:txBody>
      </p:sp>
      <p:sp>
        <p:nvSpPr>
          <p:cNvPr id="5" name="Tijdelijke aanduiding voor voettekst 4"/>
          <p:cNvSpPr>
            <a:spLocks noGrp="1"/>
          </p:cNvSpPr>
          <p:nvPr>
            <p:ph type="ftr" sz="quarter" idx="11"/>
          </p:nvPr>
        </p:nvSpPr>
        <p:spPr/>
        <p:txBody>
          <a:bodyPr/>
          <a:lstStyle/>
          <a:p>
            <a:endParaRPr lang="nl-BE" dirty="0"/>
          </a:p>
        </p:txBody>
      </p:sp>
      <p:sp>
        <p:nvSpPr>
          <p:cNvPr id="6" name="Tijdelijke aanduiding voor dianummer 5"/>
          <p:cNvSpPr>
            <a:spLocks noGrp="1"/>
          </p:cNvSpPr>
          <p:nvPr>
            <p:ph type="sldNum" sz="quarter" idx="12"/>
          </p:nvPr>
        </p:nvSpPr>
        <p:spPr/>
        <p:txBody>
          <a:bodyPr/>
          <a:lstStyle/>
          <a:p>
            <a:fld id="{A1295918-2C14-40E6-992E-D1BAA94B48AA}" type="slidenum">
              <a:rPr lang="nl-BE" smtClean="0"/>
              <a:t>‹nr.›</a:t>
            </a:fld>
            <a:endParaRPr lang="nl-BE" dirty="0"/>
          </a:p>
        </p:txBody>
      </p:sp>
    </p:spTree>
    <p:extLst>
      <p:ext uri="{BB962C8B-B14F-4D97-AF65-F5344CB8AC3E}">
        <p14:creationId xmlns:p14="http://schemas.microsoft.com/office/powerpoint/2010/main" val="172573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33AE4B3-CBC3-4088-B6E8-4C9D49F0804E}" type="datetimeFigureOut">
              <a:rPr lang="nl-BE" smtClean="0"/>
              <a:t>2/11/2016</a:t>
            </a:fld>
            <a:endParaRPr lang="nl-BE" dirty="0"/>
          </a:p>
        </p:txBody>
      </p:sp>
      <p:sp>
        <p:nvSpPr>
          <p:cNvPr id="5" name="Tijdelijke aanduiding voor voettekst 4"/>
          <p:cNvSpPr>
            <a:spLocks noGrp="1"/>
          </p:cNvSpPr>
          <p:nvPr>
            <p:ph type="ftr" sz="quarter" idx="11"/>
          </p:nvPr>
        </p:nvSpPr>
        <p:spPr/>
        <p:txBody>
          <a:bodyPr/>
          <a:lstStyle/>
          <a:p>
            <a:endParaRPr lang="nl-BE" dirty="0"/>
          </a:p>
        </p:txBody>
      </p:sp>
      <p:sp>
        <p:nvSpPr>
          <p:cNvPr id="6" name="Tijdelijke aanduiding voor dianummer 5"/>
          <p:cNvSpPr>
            <a:spLocks noGrp="1"/>
          </p:cNvSpPr>
          <p:nvPr>
            <p:ph type="sldNum" sz="quarter" idx="12"/>
          </p:nvPr>
        </p:nvSpPr>
        <p:spPr/>
        <p:txBody>
          <a:bodyPr/>
          <a:lstStyle/>
          <a:p>
            <a:fld id="{A1295918-2C14-40E6-992E-D1BAA94B48AA}" type="slidenum">
              <a:rPr lang="nl-BE" smtClean="0"/>
              <a:t>‹nr.›</a:t>
            </a:fld>
            <a:endParaRPr lang="nl-BE" dirty="0"/>
          </a:p>
        </p:txBody>
      </p:sp>
    </p:spTree>
    <p:extLst>
      <p:ext uri="{BB962C8B-B14F-4D97-AF65-F5344CB8AC3E}">
        <p14:creationId xmlns:p14="http://schemas.microsoft.com/office/powerpoint/2010/main" val="372710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533AE4B3-CBC3-4088-B6E8-4C9D49F0804E}" type="datetimeFigureOut">
              <a:rPr lang="nl-BE" smtClean="0"/>
              <a:t>2/11/2016</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A1295918-2C14-40E6-992E-D1BAA94B48AA}" type="slidenum">
              <a:rPr lang="nl-BE" smtClean="0"/>
              <a:t>‹nr.›</a:t>
            </a:fld>
            <a:endParaRPr lang="nl-BE" dirty="0"/>
          </a:p>
        </p:txBody>
      </p:sp>
    </p:spTree>
    <p:extLst>
      <p:ext uri="{BB962C8B-B14F-4D97-AF65-F5344CB8AC3E}">
        <p14:creationId xmlns:p14="http://schemas.microsoft.com/office/powerpoint/2010/main" val="165772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533AE4B3-CBC3-4088-B6E8-4C9D49F0804E}" type="datetimeFigureOut">
              <a:rPr lang="nl-BE" smtClean="0"/>
              <a:t>2/11/2016</a:t>
            </a:fld>
            <a:endParaRPr lang="nl-BE" dirty="0"/>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A1295918-2C14-40E6-992E-D1BAA94B48AA}" type="slidenum">
              <a:rPr lang="nl-BE" smtClean="0"/>
              <a:t>‹nr.›</a:t>
            </a:fld>
            <a:endParaRPr lang="nl-BE" dirty="0"/>
          </a:p>
        </p:txBody>
      </p:sp>
    </p:spTree>
    <p:extLst>
      <p:ext uri="{BB962C8B-B14F-4D97-AF65-F5344CB8AC3E}">
        <p14:creationId xmlns:p14="http://schemas.microsoft.com/office/powerpoint/2010/main" val="1017260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533AE4B3-CBC3-4088-B6E8-4C9D49F0804E}" type="datetimeFigureOut">
              <a:rPr lang="nl-BE" smtClean="0"/>
              <a:t>2/11/2016</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A1295918-2C14-40E6-992E-D1BAA94B48AA}" type="slidenum">
              <a:rPr lang="nl-BE" smtClean="0"/>
              <a:t>‹nr.›</a:t>
            </a:fld>
            <a:endParaRPr lang="nl-BE" dirty="0"/>
          </a:p>
        </p:txBody>
      </p:sp>
    </p:spTree>
    <p:extLst>
      <p:ext uri="{BB962C8B-B14F-4D97-AF65-F5344CB8AC3E}">
        <p14:creationId xmlns:p14="http://schemas.microsoft.com/office/powerpoint/2010/main" val="417527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33AE4B3-CBC3-4088-B6E8-4C9D49F0804E}" type="datetimeFigureOut">
              <a:rPr lang="nl-BE" smtClean="0"/>
              <a:t>2/11/2016</a:t>
            </a:fld>
            <a:endParaRPr lang="nl-BE" dirty="0"/>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A1295918-2C14-40E6-992E-D1BAA94B48AA}" type="slidenum">
              <a:rPr lang="nl-BE" smtClean="0"/>
              <a:t>‹nr.›</a:t>
            </a:fld>
            <a:endParaRPr lang="nl-BE" dirty="0"/>
          </a:p>
        </p:txBody>
      </p:sp>
    </p:spTree>
    <p:extLst>
      <p:ext uri="{BB962C8B-B14F-4D97-AF65-F5344CB8AC3E}">
        <p14:creationId xmlns:p14="http://schemas.microsoft.com/office/powerpoint/2010/main" val="50976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33AE4B3-CBC3-4088-B6E8-4C9D49F0804E}" type="datetimeFigureOut">
              <a:rPr lang="nl-BE" smtClean="0"/>
              <a:t>2/11/2016</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A1295918-2C14-40E6-992E-D1BAA94B48AA}" type="slidenum">
              <a:rPr lang="nl-BE" smtClean="0"/>
              <a:t>‹nr.›</a:t>
            </a:fld>
            <a:endParaRPr lang="nl-BE" dirty="0"/>
          </a:p>
        </p:txBody>
      </p:sp>
    </p:spTree>
    <p:extLst>
      <p:ext uri="{BB962C8B-B14F-4D97-AF65-F5344CB8AC3E}">
        <p14:creationId xmlns:p14="http://schemas.microsoft.com/office/powerpoint/2010/main" val="428204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33AE4B3-CBC3-4088-B6E8-4C9D49F0804E}" type="datetimeFigureOut">
              <a:rPr lang="nl-BE" smtClean="0"/>
              <a:t>2/11/2016</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A1295918-2C14-40E6-992E-D1BAA94B48AA}" type="slidenum">
              <a:rPr lang="nl-BE" smtClean="0"/>
              <a:t>‹nr.›</a:t>
            </a:fld>
            <a:endParaRPr lang="nl-BE" dirty="0"/>
          </a:p>
        </p:txBody>
      </p:sp>
    </p:spTree>
    <p:extLst>
      <p:ext uri="{BB962C8B-B14F-4D97-AF65-F5344CB8AC3E}">
        <p14:creationId xmlns:p14="http://schemas.microsoft.com/office/powerpoint/2010/main" val="389321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AE4B3-CBC3-4088-B6E8-4C9D49F0804E}" type="datetimeFigureOut">
              <a:rPr lang="nl-BE" smtClean="0"/>
              <a:t>2/11/2016</a:t>
            </a:fld>
            <a:endParaRPr lang="nl-BE"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95918-2C14-40E6-992E-D1BAA94B48AA}" type="slidenum">
              <a:rPr lang="nl-BE" smtClean="0"/>
              <a:t>‹nr.›</a:t>
            </a:fld>
            <a:endParaRPr lang="nl-BE" dirty="0"/>
          </a:p>
        </p:txBody>
      </p:sp>
    </p:spTree>
    <p:extLst>
      <p:ext uri="{BB962C8B-B14F-4D97-AF65-F5344CB8AC3E}">
        <p14:creationId xmlns:p14="http://schemas.microsoft.com/office/powerpoint/2010/main" val="46992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 y="-10702"/>
            <a:ext cx="12189914" cy="6868702"/>
          </a:xfrm>
          <a:prstGeom prst="rect">
            <a:avLst/>
          </a:prstGeom>
        </p:spPr>
      </p:pic>
      <p:sp>
        <p:nvSpPr>
          <p:cNvPr id="2" name="Titel 1"/>
          <p:cNvSpPr>
            <a:spLocks noGrp="1"/>
          </p:cNvSpPr>
          <p:nvPr>
            <p:ph type="ctrTitle"/>
          </p:nvPr>
        </p:nvSpPr>
        <p:spPr>
          <a:xfrm>
            <a:off x="493019" y="2447957"/>
            <a:ext cx="10929699" cy="1666843"/>
          </a:xfrm>
        </p:spPr>
        <p:txBody>
          <a:bodyPr>
            <a:noAutofit/>
          </a:bodyPr>
          <a:lstStyle/>
          <a:p>
            <a:r>
              <a:rPr lang="fr-BE" sz="5000" dirty="0">
                <a:latin typeface="+mn-lt"/>
              </a:rPr>
              <a:t>Lancement TRIO en Flandre</a:t>
            </a:r>
          </a:p>
        </p:txBody>
      </p:sp>
      <p:sp>
        <p:nvSpPr>
          <p:cNvPr id="5" name="TextBox 4"/>
          <p:cNvSpPr txBox="1"/>
          <p:nvPr/>
        </p:nvSpPr>
        <p:spPr>
          <a:xfrm>
            <a:off x="1695430" y="5103674"/>
            <a:ext cx="8524875" cy="1508105"/>
          </a:xfrm>
          <a:prstGeom prst="rect">
            <a:avLst/>
          </a:prstGeom>
          <a:noFill/>
        </p:spPr>
        <p:txBody>
          <a:bodyPr wrap="square" rtlCol="0">
            <a:spAutoFit/>
          </a:bodyPr>
          <a:lstStyle/>
          <a:p>
            <a:pPr algn="ctr"/>
            <a:r>
              <a:rPr lang="fr-BE" sz="2400" b="1" dirty="0"/>
              <a:t>Dr Ann De Muyt</a:t>
            </a:r>
          </a:p>
          <a:p>
            <a:pPr algn="ctr"/>
            <a:r>
              <a:rPr lang="fr-BE" sz="2400" b="1" dirty="0"/>
              <a:t>Dr Edelhart Y. Kempeneers</a:t>
            </a:r>
          </a:p>
          <a:p>
            <a:pPr algn="ctr"/>
            <a:r>
              <a:rPr lang="fr-BE" sz="2400" b="1" dirty="0"/>
              <a:t>Dr Jef Mercelis</a:t>
            </a:r>
          </a:p>
          <a:p>
            <a:pPr algn="ctr"/>
            <a:r>
              <a:rPr lang="fr-BE" sz="2000" dirty="0"/>
              <a:t>APBMT – Groupe de travail promotion de la profession</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92" y="3962103"/>
            <a:ext cx="4095750" cy="895350"/>
          </a:xfrm>
          <a:prstGeom prst="rect">
            <a:avLst/>
          </a:prstGeom>
        </p:spPr>
      </p:pic>
    </p:spTree>
    <p:extLst>
      <p:ext uri="{BB962C8B-B14F-4D97-AF65-F5344CB8AC3E}">
        <p14:creationId xmlns:p14="http://schemas.microsoft.com/office/powerpoint/2010/main" val="3368856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4893" r="4296"/>
          <a:stretch/>
        </p:blipFill>
        <p:spPr>
          <a:xfrm>
            <a:off x="0" y="0"/>
            <a:ext cx="12208042" cy="6858000"/>
          </a:xfrm>
          <a:prstGeom prst="rect">
            <a:avLst/>
          </a:prstGeom>
        </p:spPr>
      </p:pic>
      <p:sp>
        <p:nvSpPr>
          <p:cNvPr id="4" name="Titel 3"/>
          <p:cNvSpPr>
            <a:spLocks noGrp="1"/>
          </p:cNvSpPr>
          <p:nvPr>
            <p:ph type="title"/>
          </p:nvPr>
        </p:nvSpPr>
        <p:spPr>
          <a:xfrm>
            <a:off x="2982686" y="0"/>
            <a:ext cx="7228114" cy="1325563"/>
          </a:xfrm>
        </p:spPr>
        <p:txBody>
          <a:bodyPr>
            <a:normAutofit/>
          </a:bodyPr>
          <a:lstStyle/>
          <a:p>
            <a:pPr algn="ctr"/>
            <a:r>
              <a:rPr lang="fr-BE" b="1" dirty="0">
                <a:solidFill>
                  <a:schemeClr val="bg1"/>
                </a:solidFill>
              </a:rPr>
              <a:t>Comité d’accompagnement Trio</a:t>
            </a:r>
          </a:p>
        </p:txBody>
      </p:sp>
      <p:sp>
        <p:nvSpPr>
          <p:cNvPr id="3" name="Rechthoek 2"/>
          <p:cNvSpPr/>
          <p:nvPr/>
        </p:nvSpPr>
        <p:spPr>
          <a:xfrm>
            <a:off x="8983578" y="4001294"/>
            <a:ext cx="2919663"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BE" sz="2400" b="1" dirty="0">
                <a:solidFill>
                  <a:schemeClr val="tx1"/>
                </a:solidFill>
              </a:rPr>
              <a:t>Médecins généralistes</a:t>
            </a:r>
          </a:p>
          <a:p>
            <a:pPr algn="ctr"/>
            <a:r>
              <a:rPr lang="fr-BE" sz="2400" dirty="0">
                <a:solidFill>
                  <a:schemeClr val="tx1"/>
                </a:solidFill>
              </a:rPr>
              <a:t>Dr Peter Hoffman</a:t>
            </a:r>
          </a:p>
          <a:p>
            <a:pPr algn="ctr"/>
            <a:r>
              <a:rPr lang="fr-BE" sz="2400" dirty="0">
                <a:solidFill>
                  <a:schemeClr val="tx1"/>
                </a:solidFill>
              </a:rPr>
              <a:t>Dr Wim Verhoeven</a:t>
            </a:r>
          </a:p>
          <a:p>
            <a:pPr algn="ctr"/>
            <a:r>
              <a:rPr lang="fr-BE" sz="2400" dirty="0">
                <a:solidFill>
                  <a:schemeClr val="tx1"/>
                </a:solidFill>
              </a:rPr>
              <a:t>Mme Elfi Goesaert</a:t>
            </a:r>
          </a:p>
        </p:txBody>
      </p:sp>
      <p:sp>
        <p:nvSpPr>
          <p:cNvPr id="6" name="Rechthoek 5"/>
          <p:cNvSpPr/>
          <p:nvPr/>
        </p:nvSpPr>
        <p:spPr>
          <a:xfrm>
            <a:off x="192505" y="4001293"/>
            <a:ext cx="4185857"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BE" sz="2400" b="1" dirty="0"/>
              <a:t>Médecins-conseils</a:t>
            </a:r>
          </a:p>
          <a:p>
            <a:pPr algn="ctr"/>
            <a:r>
              <a:rPr lang="fr-BE" sz="2400" dirty="0"/>
              <a:t>MC : Dr Bernard Landtmeters</a:t>
            </a:r>
          </a:p>
          <a:p>
            <a:pPr algn="ctr"/>
            <a:r>
              <a:rPr lang="fr-BE" sz="2400" dirty="0"/>
              <a:t>ML : Dr Jean-Pierre Bronckaers</a:t>
            </a:r>
          </a:p>
          <a:p>
            <a:pPr algn="ctr"/>
            <a:r>
              <a:rPr lang="fr-BE" sz="2400" dirty="0"/>
              <a:t>MS : Dr Philiep Berkein</a:t>
            </a:r>
          </a:p>
        </p:txBody>
      </p:sp>
      <p:sp>
        <p:nvSpPr>
          <p:cNvPr id="7" name="Rechthoek 6"/>
          <p:cNvSpPr/>
          <p:nvPr/>
        </p:nvSpPr>
        <p:spPr>
          <a:xfrm>
            <a:off x="4531894" y="5235360"/>
            <a:ext cx="4203032"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BE" sz="2400" b="1" dirty="0"/>
              <a:t>Médecins du travail</a:t>
            </a:r>
          </a:p>
          <a:p>
            <a:pPr algn="ctr"/>
            <a:r>
              <a:rPr lang="fr-BE" sz="2400" dirty="0"/>
              <a:t>APBMT : Dr Edelhart Kempeneers</a:t>
            </a:r>
          </a:p>
          <a:p>
            <a:pPr algn="ctr"/>
            <a:r>
              <a:rPr lang="fr-BE" sz="2400" dirty="0"/>
              <a:t>VWVA : Dr Ann De Muyt</a:t>
            </a:r>
          </a:p>
        </p:txBody>
      </p:sp>
    </p:spTree>
    <p:extLst>
      <p:ext uri="{BB962C8B-B14F-4D97-AF65-F5344CB8AC3E}">
        <p14:creationId xmlns:p14="http://schemas.microsoft.com/office/powerpoint/2010/main" val="290701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252" y="2414454"/>
            <a:ext cx="5489748" cy="4443546"/>
          </a:xfrm>
          <a:prstGeom prst="rect">
            <a:avLst/>
          </a:prstGeom>
        </p:spPr>
      </p:pic>
      <p:sp>
        <p:nvSpPr>
          <p:cNvPr id="2" name="Titel 1"/>
          <p:cNvSpPr>
            <a:spLocks noGrp="1"/>
          </p:cNvSpPr>
          <p:nvPr>
            <p:ph type="title"/>
          </p:nvPr>
        </p:nvSpPr>
        <p:spPr/>
        <p:txBody>
          <a:bodyPr/>
          <a:lstStyle/>
          <a:p>
            <a:r>
              <a:rPr lang="fr-BE" dirty="0"/>
              <a:t>Lancement des TRIO</a:t>
            </a:r>
          </a:p>
        </p:txBody>
      </p:sp>
      <p:sp>
        <p:nvSpPr>
          <p:cNvPr id="3" name="Tijdelijke aanduiding voor inhoud 2"/>
          <p:cNvSpPr>
            <a:spLocks noGrp="1"/>
          </p:cNvSpPr>
          <p:nvPr>
            <p:ph idx="1"/>
          </p:nvPr>
        </p:nvSpPr>
        <p:spPr>
          <a:xfrm>
            <a:off x="838200" y="1825625"/>
            <a:ext cx="7581900" cy="4351338"/>
          </a:xfrm>
        </p:spPr>
        <p:txBody>
          <a:bodyPr>
            <a:normAutofit fontScale="92500" lnSpcReduction="20000"/>
          </a:bodyPr>
          <a:lstStyle/>
          <a:p>
            <a:r>
              <a:rPr lang="fr-BE" dirty="0"/>
              <a:t>Lancement comité d’accompagnement Trio début 2016</a:t>
            </a:r>
          </a:p>
          <a:p>
            <a:r>
              <a:rPr lang="fr-BE" dirty="0"/>
              <a:t>Objectif initial : concertation dans le cadre de l’AR Ré-intégration</a:t>
            </a:r>
          </a:p>
          <a:p>
            <a:r>
              <a:rPr lang="fr-BE" dirty="0"/>
              <a:t>Objectif adapté :</a:t>
            </a:r>
          </a:p>
          <a:p>
            <a:pPr lvl="1"/>
            <a:r>
              <a:rPr lang="fr-BE" dirty="0"/>
              <a:t>Mise en place réseaux</a:t>
            </a:r>
          </a:p>
          <a:p>
            <a:pPr lvl="1"/>
            <a:r>
              <a:rPr lang="fr-BE" dirty="0"/>
              <a:t>Collaboration médecins généralistes –                          médecins du travail – médecins-conseils</a:t>
            </a:r>
          </a:p>
          <a:p>
            <a:pPr lvl="1"/>
            <a:r>
              <a:rPr lang="fr-BE" dirty="0"/>
              <a:t>Concertation via description de cas rares ou difficiles</a:t>
            </a:r>
          </a:p>
          <a:p>
            <a:r>
              <a:rPr lang="fr-BE" dirty="0"/>
              <a:t>À partir de septembre 2016 : démarrage dans GLE</a:t>
            </a:r>
          </a:p>
          <a:p>
            <a:r>
              <a:rPr lang="fr-BE" dirty="0"/>
              <a:t>Évaluation intermédiaire le 26 novembre 2016</a:t>
            </a:r>
          </a:p>
          <a:p>
            <a:r>
              <a:rPr lang="fr-BE" dirty="0"/>
              <a:t>Élargissement en 2017</a:t>
            </a:r>
          </a:p>
        </p:txBody>
      </p:sp>
    </p:spTree>
    <p:extLst>
      <p:ext uri="{BB962C8B-B14F-4D97-AF65-F5344CB8AC3E}">
        <p14:creationId xmlns:p14="http://schemas.microsoft.com/office/powerpoint/2010/main" val="31776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732" y="2411604"/>
            <a:ext cx="5493267" cy="4446395"/>
          </a:xfrm>
          <a:prstGeom prst="rect">
            <a:avLst/>
          </a:prstGeom>
        </p:spPr>
      </p:pic>
      <p:sp>
        <p:nvSpPr>
          <p:cNvPr id="2" name="Titel 1"/>
          <p:cNvSpPr>
            <a:spLocks noGrp="1"/>
          </p:cNvSpPr>
          <p:nvPr>
            <p:ph type="title"/>
          </p:nvPr>
        </p:nvSpPr>
        <p:spPr/>
        <p:txBody>
          <a:bodyPr/>
          <a:lstStyle/>
          <a:p>
            <a:r>
              <a:rPr lang="fr-BE" dirty="0"/>
              <a:t>Lancement des TRIO</a:t>
            </a:r>
            <a:endParaRPr lang="nl-BE" dirty="0"/>
          </a:p>
        </p:txBody>
      </p:sp>
      <p:sp>
        <p:nvSpPr>
          <p:cNvPr id="3" name="Tijdelijke aanduiding voor inhoud 2"/>
          <p:cNvSpPr>
            <a:spLocks noGrp="1"/>
          </p:cNvSpPr>
          <p:nvPr>
            <p:ph idx="1"/>
          </p:nvPr>
        </p:nvSpPr>
        <p:spPr>
          <a:xfrm>
            <a:off x="838200" y="1825625"/>
            <a:ext cx="7581900" cy="4351338"/>
          </a:xfrm>
        </p:spPr>
        <p:txBody>
          <a:bodyPr>
            <a:normAutofit fontScale="92500" lnSpcReduction="20000"/>
          </a:bodyPr>
          <a:lstStyle/>
          <a:p>
            <a:r>
              <a:rPr lang="fr-BE" dirty="0"/>
              <a:t>Lancement comité d’accompagnement Trio début 2016</a:t>
            </a:r>
            <a:endParaRPr lang="nl-BE" dirty="0"/>
          </a:p>
          <a:p>
            <a:r>
              <a:rPr lang="fr-BE" dirty="0"/>
              <a:t>Objectif initial : concertation dans le cadre de l’AR Ré-intégration</a:t>
            </a:r>
            <a:endParaRPr lang="nl-BE" dirty="0"/>
          </a:p>
          <a:p>
            <a:r>
              <a:rPr lang="fr-BE" dirty="0"/>
              <a:t>Objectif adapté </a:t>
            </a:r>
            <a:r>
              <a:rPr lang="nl-BE" dirty="0"/>
              <a:t>:</a:t>
            </a:r>
          </a:p>
          <a:p>
            <a:pPr lvl="1"/>
            <a:r>
              <a:rPr lang="fr-BE" dirty="0"/>
              <a:t>Mise en place réseaux</a:t>
            </a:r>
            <a:endParaRPr lang="nl-BE" dirty="0"/>
          </a:p>
          <a:p>
            <a:pPr lvl="1"/>
            <a:r>
              <a:rPr lang="fr-BE" dirty="0"/>
              <a:t>Collaboration médecins généralistes –                          médecins du travail – médecins-conseils</a:t>
            </a:r>
            <a:endParaRPr lang="nl-BE" dirty="0"/>
          </a:p>
          <a:p>
            <a:pPr lvl="1"/>
            <a:r>
              <a:rPr lang="fr-BE" dirty="0"/>
              <a:t>Concertation via description de cas rares ou difficiles</a:t>
            </a:r>
            <a:endParaRPr lang="nl-BE" dirty="0"/>
          </a:p>
          <a:p>
            <a:r>
              <a:rPr lang="fr-BE" dirty="0"/>
              <a:t>À partir de septembre 2016 : démarrage dans GLE</a:t>
            </a:r>
            <a:endParaRPr lang="nl-BE" dirty="0"/>
          </a:p>
          <a:p>
            <a:r>
              <a:rPr lang="fr-BE" dirty="0"/>
              <a:t>Évaluation intermédiaire le 26 novembre 2016</a:t>
            </a:r>
            <a:endParaRPr lang="nl-BE" dirty="0"/>
          </a:p>
          <a:p>
            <a:r>
              <a:rPr lang="fr-BE" dirty="0"/>
              <a:t>Élargissement en 2017</a:t>
            </a:r>
            <a:endParaRPr lang="nl-BE" dirty="0"/>
          </a:p>
        </p:txBody>
      </p:sp>
    </p:spTree>
    <p:extLst>
      <p:ext uri="{BB962C8B-B14F-4D97-AF65-F5344CB8AC3E}">
        <p14:creationId xmlns:p14="http://schemas.microsoft.com/office/powerpoint/2010/main" val="3185031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2" y="0"/>
            <a:ext cx="12200562" cy="6858000"/>
          </a:xfrm>
          <a:prstGeom prst="rect">
            <a:avLst/>
          </a:prstGeom>
        </p:spPr>
      </p:pic>
      <p:sp>
        <p:nvSpPr>
          <p:cNvPr id="6" name="Title 7"/>
          <p:cNvSpPr txBox="1">
            <a:spLocks/>
          </p:cNvSpPr>
          <p:nvPr/>
        </p:nvSpPr>
        <p:spPr>
          <a:xfrm>
            <a:off x="1676400" y="6145347"/>
            <a:ext cx="10515600" cy="712653"/>
          </a:xfrm>
          <a:prstGeom prst="rect">
            <a:avLst/>
          </a:prstGeom>
          <a:no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nl-BE" sz="2400" dirty="0"/>
          </a:p>
        </p:txBody>
      </p:sp>
      <p:sp>
        <p:nvSpPr>
          <p:cNvPr id="9" name="Title 7"/>
          <p:cNvSpPr txBox="1">
            <a:spLocks/>
          </p:cNvSpPr>
          <p:nvPr/>
        </p:nvSpPr>
        <p:spPr>
          <a:xfrm>
            <a:off x="0" y="3272589"/>
            <a:ext cx="12192000" cy="1289886"/>
          </a:xfrm>
          <a:prstGeom prst="rect">
            <a:avLst/>
          </a:prstGeom>
          <a:gradFill>
            <a:gsLst>
              <a:gs pos="0">
                <a:schemeClr val="accent1">
                  <a:lumMod val="5000"/>
                  <a:lumOff val="95000"/>
                  <a:alpha val="0"/>
                </a:schemeClr>
              </a:gs>
              <a:gs pos="14000">
                <a:srgbClr val="FFFFFF">
                  <a:alpha val="50000"/>
                </a:srgbClr>
              </a:gs>
              <a:gs pos="50000">
                <a:srgbClr val="FFFFFF"/>
              </a:gs>
              <a:gs pos="100000">
                <a:srgbClr val="FFFFFF"/>
              </a:gs>
            </a:gsLst>
            <a:lin ang="5400000" scaled="1"/>
          </a:gradFill>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dirty="0"/>
              <a:t>La concertation trio : contenu</a:t>
            </a:r>
          </a:p>
        </p:txBody>
      </p:sp>
      <p:sp>
        <p:nvSpPr>
          <p:cNvPr id="10" name="Text Placeholder 2"/>
          <p:cNvSpPr txBox="1">
            <a:spLocks/>
          </p:cNvSpPr>
          <p:nvPr/>
        </p:nvSpPr>
        <p:spPr>
          <a:xfrm>
            <a:off x="0" y="4562475"/>
            <a:ext cx="12192000" cy="2295525"/>
          </a:xfrm>
          <a:prstGeom prst="rect">
            <a:avLst/>
          </a:prstGeom>
          <a:gradFill>
            <a:gsLst>
              <a:gs pos="0">
                <a:schemeClr val="accent1">
                  <a:lumMod val="5000"/>
                  <a:lumOff val="95000"/>
                </a:schemeClr>
              </a:gs>
              <a:gs pos="48000">
                <a:srgbClr val="FFFFFF"/>
              </a:gs>
              <a:gs pos="90000">
                <a:srgbClr val="FFFFFF">
                  <a:alpha val="50000"/>
                </a:srgbClr>
              </a:gs>
              <a:gs pos="100000">
                <a:srgbClr val="FFFFFF">
                  <a:alpha val="0"/>
                </a:srgbClr>
              </a:gs>
            </a:gsLst>
            <a:lin ang="5400000" scaled="1"/>
          </a:gra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BE" dirty="0"/>
          </a:p>
        </p:txBody>
      </p:sp>
      <p:sp>
        <p:nvSpPr>
          <p:cNvPr id="11" name="Text Placeholder 2"/>
          <p:cNvSpPr>
            <a:spLocks noGrp="1"/>
          </p:cNvSpPr>
          <p:nvPr>
            <p:ph type="body" idx="1"/>
          </p:nvPr>
        </p:nvSpPr>
        <p:spPr>
          <a:xfrm>
            <a:off x="108234" y="4562475"/>
            <a:ext cx="10337516" cy="1500187"/>
          </a:xfrm>
        </p:spPr>
        <p:txBody>
          <a:bodyPr/>
          <a:lstStyle/>
          <a:p>
            <a:r>
              <a:rPr lang="fr-BE" dirty="0"/>
              <a:t>Sources</a:t>
            </a:r>
          </a:p>
          <a:p>
            <a:r>
              <a:rPr lang="fr-BE" dirty="0"/>
              <a:t>Sujets</a:t>
            </a:r>
          </a:p>
        </p:txBody>
      </p:sp>
    </p:spTree>
    <p:extLst>
      <p:ext uri="{BB962C8B-B14F-4D97-AF65-F5344CB8AC3E}">
        <p14:creationId xmlns:p14="http://schemas.microsoft.com/office/powerpoint/2010/main" val="833406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3351046"/>
            <a:ext cx="6629400" cy="3506953"/>
          </a:xfrm>
          <a:prstGeom prst="rect">
            <a:avLst/>
          </a:prstGeom>
        </p:spPr>
      </p:pic>
      <p:sp>
        <p:nvSpPr>
          <p:cNvPr id="2" name="Titel 1"/>
          <p:cNvSpPr>
            <a:spLocks noGrp="1"/>
          </p:cNvSpPr>
          <p:nvPr>
            <p:ph type="title"/>
          </p:nvPr>
        </p:nvSpPr>
        <p:spPr/>
        <p:txBody>
          <a:bodyPr/>
          <a:lstStyle/>
          <a:p>
            <a:r>
              <a:rPr lang="fr-BE" dirty="0"/>
              <a:t/>
            </a:r>
            <a:br>
              <a:rPr lang="fr-BE" dirty="0"/>
            </a:br>
            <a:r>
              <a:rPr lang="fr-BE" dirty="0"/>
              <a:t>Sources</a:t>
            </a:r>
          </a:p>
        </p:txBody>
      </p:sp>
      <p:sp>
        <p:nvSpPr>
          <p:cNvPr id="3" name="Tijdelijke aanduiding voor inhoud 2"/>
          <p:cNvSpPr>
            <a:spLocks noGrp="1"/>
          </p:cNvSpPr>
          <p:nvPr>
            <p:ph idx="1"/>
          </p:nvPr>
        </p:nvSpPr>
        <p:spPr/>
        <p:txBody>
          <a:bodyPr>
            <a:normAutofit/>
          </a:bodyPr>
          <a:lstStyle/>
          <a:p>
            <a:r>
              <a:rPr lang="fr-BE" dirty="0"/>
              <a:t>Présentation « TRIO support »</a:t>
            </a:r>
          </a:p>
          <a:p>
            <a:r>
              <a:rPr lang="fr-BE" dirty="0"/>
              <a:t>Questions et réponses concernant les médecins du travail pour les médecins généralistes (projet pour pages internet)</a:t>
            </a:r>
          </a:p>
          <a:p>
            <a:r>
              <a:rPr lang="fr-BE" sz="4400" dirty="0"/>
              <a:t>Description de cas rares ou difficiles &gt; membres CA</a:t>
            </a:r>
            <a:endParaRPr lang="nl-BE" sz="4400" dirty="0"/>
          </a:p>
        </p:txBody>
      </p:sp>
    </p:spTree>
    <p:extLst>
      <p:ext uri="{BB962C8B-B14F-4D97-AF65-F5344CB8AC3E}">
        <p14:creationId xmlns:p14="http://schemas.microsoft.com/office/powerpoint/2010/main" val="1225884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tekst 2"/>
          <p:cNvSpPr>
            <a:spLocks noGrp="1"/>
          </p:cNvSpPr>
          <p:nvPr>
            <p:ph type="body" idx="1"/>
          </p:nvPr>
        </p:nvSpPr>
        <p:spPr/>
        <p:txBody>
          <a:bodyPr/>
          <a:lstStyle/>
          <a:p>
            <a:endParaRPr lang="nl-BE"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p:nvSpPr>
        <p:spPr>
          <a:xfrm>
            <a:off x="4970059" y="6116638"/>
            <a:ext cx="225188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3600" dirty="0"/>
              <a:t>Législation</a:t>
            </a:r>
          </a:p>
        </p:txBody>
      </p:sp>
    </p:spTree>
    <p:extLst>
      <p:ext uri="{BB962C8B-B14F-4D97-AF65-F5344CB8AC3E}">
        <p14:creationId xmlns:p14="http://schemas.microsoft.com/office/powerpoint/2010/main" val="122642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b="8611"/>
          <a:stretch/>
        </p:blipFill>
        <p:spPr>
          <a:xfrm>
            <a:off x="0" y="0"/>
            <a:ext cx="12192000" cy="6858000"/>
          </a:xfrm>
          <a:prstGeom prst="rect">
            <a:avLst/>
          </a:prstGeom>
        </p:spPr>
      </p:pic>
      <p:sp>
        <p:nvSpPr>
          <p:cNvPr id="6" name="Tekstvak 5"/>
          <p:cNvSpPr txBox="1"/>
          <p:nvPr/>
        </p:nvSpPr>
        <p:spPr>
          <a:xfrm>
            <a:off x="4367605" y="6103938"/>
            <a:ext cx="349623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3600" dirty="0"/>
              <a:t>AR Ré-intégration</a:t>
            </a:r>
          </a:p>
        </p:txBody>
      </p:sp>
    </p:spTree>
    <p:extLst>
      <p:ext uri="{BB962C8B-B14F-4D97-AF65-F5344CB8AC3E}">
        <p14:creationId xmlns:p14="http://schemas.microsoft.com/office/powerpoint/2010/main" val="334978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05853"/>
            <a:ext cx="12192000" cy="8064090"/>
          </a:xfrm>
        </p:spPr>
      </p:pic>
      <p:sp>
        <p:nvSpPr>
          <p:cNvPr id="3" name="Tekstvak 2"/>
          <p:cNvSpPr txBox="1"/>
          <p:nvPr/>
        </p:nvSpPr>
        <p:spPr>
          <a:xfrm>
            <a:off x="3865699" y="4916246"/>
            <a:ext cx="4460603"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3600" dirty="0"/>
              <a:t>Nos missions – Surveillance de la santé</a:t>
            </a:r>
          </a:p>
        </p:txBody>
      </p:sp>
    </p:spTree>
    <p:extLst>
      <p:ext uri="{BB962C8B-B14F-4D97-AF65-F5344CB8AC3E}">
        <p14:creationId xmlns:p14="http://schemas.microsoft.com/office/powerpoint/2010/main" val="2403365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3">
            <a:extLst>
              <a:ext uri="{28A0092B-C50C-407E-A947-70E740481C1C}">
                <a14:useLocalDpi xmlns:a14="http://schemas.microsoft.com/office/drawing/2010/main" val="0"/>
              </a:ext>
            </a:extLst>
          </a:blip>
          <a:srcRect t="12042" b="9881"/>
          <a:stretch/>
        </p:blipFill>
        <p:spPr>
          <a:xfrm>
            <a:off x="-1" y="0"/>
            <a:ext cx="12191999" cy="6892118"/>
          </a:xfrm>
          <a:prstGeom prst="rect">
            <a:avLst/>
          </a:prstGeom>
        </p:spPr>
      </p:pic>
      <p:sp>
        <p:nvSpPr>
          <p:cNvPr id="3" name="Tekstvak 2"/>
          <p:cNvSpPr txBox="1"/>
          <p:nvPr/>
        </p:nvSpPr>
        <p:spPr>
          <a:xfrm>
            <a:off x="4504896" y="5333667"/>
            <a:ext cx="318220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3600" dirty="0"/>
              <a:t>Secret professionnel</a:t>
            </a:r>
          </a:p>
        </p:txBody>
      </p:sp>
    </p:spTree>
    <p:extLst>
      <p:ext uri="{BB962C8B-B14F-4D97-AF65-F5344CB8AC3E}">
        <p14:creationId xmlns:p14="http://schemas.microsoft.com/office/powerpoint/2010/main" val="130360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28600"/>
            <a:ext cx="12192000" cy="7997688"/>
          </a:xfrm>
        </p:spPr>
      </p:pic>
      <p:sp>
        <p:nvSpPr>
          <p:cNvPr id="4" name="Tekstvak 3"/>
          <p:cNvSpPr txBox="1"/>
          <p:nvPr/>
        </p:nvSpPr>
        <p:spPr>
          <a:xfrm>
            <a:off x="4252415" y="5030024"/>
            <a:ext cx="368717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3600" dirty="0"/>
              <a:t>Nos missions – Visites d’entreprises</a:t>
            </a:r>
          </a:p>
        </p:txBody>
      </p:sp>
      <p:sp>
        <p:nvSpPr>
          <p:cNvPr id="3" name="Toelichting met PIJL-LINKS 2"/>
          <p:cNvSpPr/>
          <p:nvPr/>
        </p:nvSpPr>
        <p:spPr>
          <a:xfrm>
            <a:off x="5487787" y="525078"/>
            <a:ext cx="2451798" cy="841497"/>
          </a:xfrm>
          <a:prstGeom prst="left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BE" sz="2400" dirty="0"/>
              <a:t>Travail en hauteur</a:t>
            </a:r>
          </a:p>
        </p:txBody>
      </p:sp>
      <p:sp>
        <p:nvSpPr>
          <p:cNvPr id="6" name="Toelichting met PIJL-OMLAAG 5"/>
          <p:cNvSpPr/>
          <p:nvPr/>
        </p:nvSpPr>
        <p:spPr>
          <a:xfrm>
            <a:off x="7134330" y="3745150"/>
            <a:ext cx="2532185" cy="984738"/>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BE" sz="2400" dirty="0"/>
              <a:t>Fonction de sécurité</a:t>
            </a:r>
          </a:p>
        </p:txBody>
      </p:sp>
    </p:spTree>
    <p:extLst>
      <p:ext uri="{BB962C8B-B14F-4D97-AF65-F5344CB8AC3E}">
        <p14:creationId xmlns:p14="http://schemas.microsoft.com/office/powerpoint/2010/main" val="39326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uscrewed.files.wordpress.com/2011/07/questions.jpg"/>
          <p:cNvPicPr>
            <a:picLocks noChangeAspect="1" noChangeArrowheads="1"/>
          </p:cNvPicPr>
          <p:nvPr/>
        </p:nvPicPr>
        <p:blipFill rotWithShape="1">
          <a:blip r:embed="rId3">
            <a:extLst>
              <a:ext uri="{28A0092B-C50C-407E-A947-70E740481C1C}">
                <a14:useLocalDpi xmlns:a14="http://schemas.microsoft.com/office/drawing/2010/main" val="0"/>
              </a:ext>
            </a:extLst>
          </a:blip>
          <a:srcRect r="1131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6115" y="151179"/>
            <a:ext cx="7501067" cy="3416320"/>
          </a:xfrm>
          <a:prstGeom prst="rect">
            <a:avLst/>
          </a:prstGeom>
          <a:solidFill>
            <a:schemeClr val="lt1">
              <a:alpha val="9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571500" indent="-571500">
              <a:lnSpc>
                <a:spcPct val="150000"/>
              </a:lnSpc>
              <a:buFont typeface="Arial" panose="020B0604020202020204" pitchFamily="34" charset="0"/>
              <a:buChar char="•"/>
            </a:pPr>
            <a:r>
              <a:rPr lang="fr-BE" sz="3600" dirty="0"/>
              <a:t>Pourquoi promouvoir la profession</a:t>
            </a:r>
          </a:p>
          <a:p>
            <a:pPr marL="571500" indent="-571500">
              <a:lnSpc>
                <a:spcPct val="150000"/>
              </a:lnSpc>
              <a:buFont typeface="Arial" panose="020B0604020202020204" pitchFamily="34" charset="0"/>
              <a:buChar char="•"/>
            </a:pPr>
            <a:r>
              <a:rPr lang="fr-BE" sz="3600" dirty="0"/>
              <a:t>Le projet chez Domus Medica</a:t>
            </a:r>
          </a:p>
          <a:p>
            <a:pPr marL="571500" indent="-571500">
              <a:lnSpc>
                <a:spcPct val="150000"/>
              </a:lnSpc>
              <a:buFont typeface="Arial" panose="020B0604020202020204" pitchFamily="34" charset="0"/>
              <a:buChar char="•"/>
            </a:pPr>
            <a:r>
              <a:rPr lang="fr-BE" sz="3600" dirty="0"/>
              <a:t>La concertation trio : contenu</a:t>
            </a:r>
          </a:p>
          <a:p>
            <a:pPr marL="571500" indent="-571500">
              <a:lnSpc>
                <a:spcPct val="150000"/>
              </a:lnSpc>
              <a:buFont typeface="Arial" panose="020B0604020202020204" pitchFamily="34" charset="0"/>
              <a:buChar char="•"/>
            </a:pPr>
            <a:r>
              <a:rPr lang="fr-BE" sz="3600" dirty="0"/>
              <a:t>Conclusion : a call to arms</a:t>
            </a:r>
          </a:p>
        </p:txBody>
      </p:sp>
    </p:spTree>
    <p:extLst>
      <p:ext uri="{BB962C8B-B14F-4D97-AF65-F5344CB8AC3E}">
        <p14:creationId xmlns:p14="http://schemas.microsoft.com/office/powerpoint/2010/main" val="1258330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94481"/>
            <a:ext cx="12192000" cy="9144000"/>
          </a:xfrm>
        </p:spPr>
      </p:pic>
      <p:sp>
        <p:nvSpPr>
          <p:cNvPr id="6" name="Tekstvak 5"/>
          <p:cNvSpPr txBox="1"/>
          <p:nvPr/>
        </p:nvSpPr>
        <p:spPr>
          <a:xfrm>
            <a:off x="4252415" y="5012198"/>
            <a:ext cx="368717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3600" dirty="0"/>
              <a:t>Nos missions – Visites d’entreprises</a:t>
            </a:r>
          </a:p>
        </p:txBody>
      </p:sp>
      <p:sp>
        <p:nvSpPr>
          <p:cNvPr id="5" name="Toelichting met PIJL-OMLAAG 4"/>
          <p:cNvSpPr/>
          <p:nvPr/>
        </p:nvSpPr>
        <p:spPr>
          <a:xfrm>
            <a:off x="2331218" y="365125"/>
            <a:ext cx="2532185" cy="1517463"/>
          </a:xfrm>
          <a:prstGeom prst="downArrowCallout">
            <a:avLst>
              <a:gd name="adj1" fmla="val 29578"/>
              <a:gd name="adj2" fmla="val 24291"/>
              <a:gd name="adj3" fmla="val 19329"/>
              <a:gd name="adj4" fmla="val 71844"/>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BE" sz="2400" dirty="0"/>
              <a:t>Exposition au rayonnement du soleil</a:t>
            </a:r>
          </a:p>
        </p:txBody>
      </p:sp>
    </p:spTree>
    <p:extLst>
      <p:ext uri="{BB962C8B-B14F-4D97-AF65-F5344CB8AC3E}">
        <p14:creationId xmlns:p14="http://schemas.microsoft.com/office/powerpoint/2010/main" val="193224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25208"/>
            <a:ext cx="12192000" cy="9164321"/>
          </a:xfrm>
        </p:spPr>
      </p:pic>
      <p:sp>
        <p:nvSpPr>
          <p:cNvPr id="6" name="Tekstvak 5"/>
          <p:cNvSpPr txBox="1"/>
          <p:nvPr/>
        </p:nvSpPr>
        <p:spPr>
          <a:xfrm>
            <a:off x="4252415" y="5353721"/>
            <a:ext cx="368717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3600" dirty="0"/>
              <a:t>Nos missions – Visites d’entreprises</a:t>
            </a:r>
          </a:p>
        </p:txBody>
      </p:sp>
      <p:sp>
        <p:nvSpPr>
          <p:cNvPr id="3" name="Toelichting met PIJL-RECHTS 2"/>
          <p:cNvSpPr/>
          <p:nvPr/>
        </p:nvSpPr>
        <p:spPr>
          <a:xfrm>
            <a:off x="4813162" y="904352"/>
            <a:ext cx="3486778" cy="1115367"/>
          </a:xfrm>
          <a:prstGeom prst="right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BE" sz="2400" dirty="0"/>
              <a:t>Travail penché en avant</a:t>
            </a:r>
          </a:p>
        </p:txBody>
      </p:sp>
    </p:spTree>
    <p:extLst>
      <p:ext uri="{BB962C8B-B14F-4D97-AF65-F5344CB8AC3E}">
        <p14:creationId xmlns:p14="http://schemas.microsoft.com/office/powerpoint/2010/main" val="355800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rotWithShape="1">
          <a:blip r:embed="rId3">
            <a:extLst>
              <a:ext uri="{28A0092B-C50C-407E-A947-70E740481C1C}">
                <a14:useLocalDpi xmlns:a14="http://schemas.microsoft.com/office/drawing/2010/main" val="0"/>
              </a:ext>
            </a:extLst>
          </a:blip>
          <a:srcRect t="23565" b="579"/>
          <a:stretch/>
        </p:blipFill>
        <p:spPr>
          <a:xfrm>
            <a:off x="1" y="0"/>
            <a:ext cx="12191999" cy="6864824"/>
          </a:xfrm>
        </p:spPr>
      </p:pic>
      <p:sp>
        <p:nvSpPr>
          <p:cNvPr id="5" name="Tekstvak 4"/>
          <p:cNvSpPr txBox="1"/>
          <p:nvPr/>
        </p:nvSpPr>
        <p:spPr>
          <a:xfrm>
            <a:off x="4252414" y="5462902"/>
            <a:ext cx="368717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3600" dirty="0"/>
              <a:t>Nos missions </a:t>
            </a:r>
            <a:r>
              <a:rPr lang="nl-BE" sz="3600" dirty="0"/>
              <a:t>- Comités</a:t>
            </a:r>
          </a:p>
        </p:txBody>
      </p:sp>
      <p:sp>
        <p:nvSpPr>
          <p:cNvPr id="4" name="Toelichting met PIJL-LINKS 3"/>
          <p:cNvSpPr/>
          <p:nvPr/>
        </p:nvSpPr>
        <p:spPr>
          <a:xfrm>
            <a:off x="2647507" y="243724"/>
            <a:ext cx="3220277" cy="1183142"/>
          </a:xfrm>
          <a:prstGeom prst="leftArrowCallout">
            <a:avLst>
              <a:gd name="adj1" fmla="val 25000"/>
              <a:gd name="adj2" fmla="val 23203"/>
              <a:gd name="adj3" fmla="val 25000"/>
              <a:gd name="adj4" fmla="val 64977"/>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BE" sz="2400" dirty="0"/>
              <a:t>Représentation travailleurs</a:t>
            </a:r>
          </a:p>
        </p:txBody>
      </p:sp>
      <p:sp>
        <p:nvSpPr>
          <p:cNvPr id="7" name="Toelichting met PIJL-RECHTS 6"/>
          <p:cNvSpPr/>
          <p:nvPr/>
        </p:nvSpPr>
        <p:spPr>
          <a:xfrm>
            <a:off x="5996763" y="243724"/>
            <a:ext cx="3257769" cy="1183142"/>
          </a:xfrm>
          <a:prstGeom prst="right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BE" sz="2400" dirty="0"/>
              <a:t>Représentation employeur</a:t>
            </a:r>
          </a:p>
        </p:txBody>
      </p:sp>
      <p:sp>
        <p:nvSpPr>
          <p:cNvPr id="8" name="Toelichting met PIJL-OMLAAG 7"/>
          <p:cNvSpPr/>
          <p:nvPr/>
        </p:nvSpPr>
        <p:spPr>
          <a:xfrm>
            <a:off x="5546690" y="1884824"/>
            <a:ext cx="2150346" cy="846627"/>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BE" sz="2400" dirty="0"/>
              <a:t>CP-MT</a:t>
            </a:r>
          </a:p>
        </p:txBody>
      </p:sp>
    </p:spTree>
    <p:extLst>
      <p:ext uri="{BB962C8B-B14F-4D97-AF65-F5344CB8AC3E}">
        <p14:creationId xmlns:p14="http://schemas.microsoft.com/office/powerpoint/2010/main" val="253481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9792"/>
            <a:ext cx="12191999" cy="7497792"/>
          </a:xfrm>
          <a:prstGeom prst="rect">
            <a:avLst/>
          </a:prstGeom>
        </p:spPr>
      </p:pic>
      <p:sp>
        <p:nvSpPr>
          <p:cNvPr id="6" name="Title 7"/>
          <p:cNvSpPr txBox="1">
            <a:spLocks/>
          </p:cNvSpPr>
          <p:nvPr/>
        </p:nvSpPr>
        <p:spPr>
          <a:xfrm>
            <a:off x="1676400" y="6145347"/>
            <a:ext cx="10515600" cy="712653"/>
          </a:xfrm>
          <a:prstGeom prst="rect">
            <a:avLst/>
          </a:prstGeom>
          <a:no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nl-BE" sz="2400" dirty="0"/>
          </a:p>
        </p:txBody>
      </p:sp>
      <p:sp>
        <p:nvSpPr>
          <p:cNvPr id="9" name="Title 7"/>
          <p:cNvSpPr txBox="1">
            <a:spLocks/>
          </p:cNvSpPr>
          <p:nvPr/>
        </p:nvSpPr>
        <p:spPr>
          <a:xfrm>
            <a:off x="0" y="3272589"/>
            <a:ext cx="12192000" cy="1289886"/>
          </a:xfrm>
          <a:prstGeom prst="rect">
            <a:avLst/>
          </a:prstGeom>
          <a:gradFill>
            <a:gsLst>
              <a:gs pos="0">
                <a:schemeClr val="accent1">
                  <a:lumMod val="5000"/>
                  <a:lumOff val="95000"/>
                  <a:alpha val="0"/>
                </a:schemeClr>
              </a:gs>
              <a:gs pos="14000">
                <a:srgbClr val="FFFFFF">
                  <a:alpha val="50000"/>
                </a:srgbClr>
              </a:gs>
              <a:gs pos="50000">
                <a:srgbClr val="FFFFFF"/>
              </a:gs>
              <a:gs pos="100000">
                <a:srgbClr val="FFFFFF"/>
              </a:gs>
            </a:gsLst>
            <a:lin ang="5400000" scaled="1"/>
          </a:gradFill>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dirty="0"/>
              <a:t>Description de cas rares ou difficiles</a:t>
            </a:r>
          </a:p>
        </p:txBody>
      </p:sp>
      <p:sp>
        <p:nvSpPr>
          <p:cNvPr id="10" name="Text Placeholder 2"/>
          <p:cNvSpPr txBox="1">
            <a:spLocks/>
          </p:cNvSpPr>
          <p:nvPr/>
        </p:nvSpPr>
        <p:spPr>
          <a:xfrm>
            <a:off x="0" y="4562475"/>
            <a:ext cx="12192000" cy="2295525"/>
          </a:xfrm>
          <a:prstGeom prst="rect">
            <a:avLst/>
          </a:prstGeom>
          <a:gradFill>
            <a:gsLst>
              <a:gs pos="0">
                <a:schemeClr val="accent1">
                  <a:lumMod val="5000"/>
                  <a:lumOff val="95000"/>
                </a:schemeClr>
              </a:gs>
              <a:gs pos="48000">
                <a:srgbClr val="FFFFFF"/>
              </a:gs>
              <a:gs pos="90000">
                <a:srgbClr val="FFFFFF">
                  <a:alpha val="50000"/>
                </a:srgbClr>
              </a:gs>
              <a:gs pos="100000">
                <a:srgbClr val="FFFFFF">
                  <a:alpha val="0"/>
                </a:srgbClr>
              </a:gs>
            </a:gsLst>
            <a:lin ang="5400000" scaled="1"/>
          </a:gra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BE" dirty="0"/>
          </a:p>
        </p:txBody>
      </p:sp>
      <p:sp>
        <p:nvSpPr>
          <p:cNvPr id="11" name="Text Placeholder 2"/>
          <p:cNvSpPr>
            <a:spLocks noGrp="1"/>
          </p:cNvSpPr>
          <p:nvPr>
            <p:ph type="body" idx="1"/>
          </p:nvPr>
        </p:nvSpPr>
        <p:spPr>
          <a:xfrm>
            <a:off x="108234" y="4562475"/>
            <a:ext cx="10337516" cy="1500187"/>
          </a:xfrm>
        </p:spPr>
        <p:txBody>
          <a:bodyPr/>
          <a:lstStyle/>
          <a:p>
            <a:r>
              <a:rPr lang="fr-BE" dirty="0"/>
              <a:t>Ré-intégration</a:t>
            </a:r>
          </a:p>
          <a:p>
            <a:r>
              <a:rPr lang="fr-BE" dirty="0"/>
              <a:t>Aptitude à la conduite</a:t>
            </a:r>
          </a:p>
          <a:p>
            <a:r>
              <a:rPr lang="fr-BE" dirty="0"/>
              <a:t>Etc.</a:t>
            </a:r>
          </a:p>
        </p:txBody>
      </p:sp>
    </p:spTree>
    <p:extLst>
      <p:ext uri="{BB962C8B-B14F-4D97-AF65-F5344CB8AC3E}">
        <p14:creationId xmlns:p14="http://schemas.microsoft.com/office/powerpoint/2010/main" val="2999193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badassoftheweek.com/folders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09"/>
            <a:ext cx="12192000" cy="68706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5638800" y="6147591"/>
            <a:ext cx="577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BE" dirty="0"/>
              <a:t>AR 28 mai 2003, chapitre IV, section 5, art. 39-41</a:t>
            </a:r>
          </a:p>
        </p:txBody>
      </p:sp>
      <p:sp>
        <p:nvSpPr>
          <p:cNvPr id="9" name="AutoShape 4" descr="data:image/jpeg;base64,/9j/4AAQSkZJRgABAQAAAQABAAD/2wCEAAkGBxQTEhUUExQWFBUXGBoaFxcYFxgYFxoaGhUXFxwcGBcYHCggHBolHBQXITEhJSkrLi4uFx8zODMsNygtLisBCgoKBQUFDgUFDisZExkrKysrKysrKysrKysrKysrKysrKysrKysrKysrKysrKysrKysrKysrKysrKysrKysrK//AABEIALABHwMBIgACEQEDEQH/xAAcAAABBQEBAQAAAAAAAAAAAAADAQIEBQYHAAj/xAA9EAABAwIDBQYFAgUDBAMAAAABAAIRAyEEMUEFElFhcQYigZGh8BMyscHR4fEHFCNCglJisiQzQ8IXcqL/xAAUAQEAAAAAAAAAAAAAAAAAAAAA/8QAFBEBAAAAAAAAAAAAAAAAAAAAAP/aAAwDAQACEQMRAD8Ap6nu6Y0H3+ie4D39kwFAsJ9MJnBPaczkgssFlkpaiYR3kpbeuaAzQUT3KG08vL8Ik8/RArRp9ErP0SshPafdkCtbzQsbjG0wS5wAHnkjvqNYwk6LmXa7bJqOLQYGv4QG27t7fBAcdcs/PRZlzS6SBYa5+ah799Ub4hjgOH54oGOz7xsPXovATw4AIbqhJlepvM2ugPUpQOJjRRXhTsVVMAQGnkoTzwQDXk4hIg8EoSBOaJQOKbJCLNoKHMoNh2S26Wlk3IMeBz8PuuqYKoHNBBsV8+UqpaZC6R2V7RNIEyHZOAm/Awg6OwqUzJVmExIdkfMKypcUBQE9qbKUFAamnBqRjkp0QIQkhKlJQInsTWpQEHI6nO6Ac48UWsUFxQLvJ9M5IfHJLTOiC0wzlNpXyzVfg3Wj0U+mgkMPVFYI/P2QKZRg7TRARvvh4J0iNUOl5qvxWIM308ggidqNoEMN9LDgfyuX4moXOuVqu1eJsJd3tOmf3WNcUB2AWAHUpmIdeLW4L1J8C+XJAQeKLTqBosJP0QCEbfG6BrP2QOqNdbiVv+xPY5lTv1hPI5XyhZ7spss1nguB3Rqu2bL2eKdNoA0QZUdgcOd7eGtv0VVjf4aU/wDxuPiun1KIhANP1QcT2l2Fq0/kcH2kAZ20jiqWls51xkRpkV3vG4IOByBz8RksttPYrXvy7xzjU8veiDkGKLp72aCCrztNgvhVC0mYOucc1TNpEzGiAhaBznxjorDs8e8L7rg4TzBMTHIqolSMFVioDzug7JsOtAEkcCRoQf281qsMf1C5rsnHHem8EQ4AxIyngSF0HY9QOYCJOgPpdBai35TghNdKKxA9oSx0S00rggQJ0JWhPhAwBPA5LwF06EHG66jyn1ShPKB7cs05gumAWT3PJNySbC50jLyQTMK5WNEqpw5urRjgglNcUUNOlvNRmOHVGY+xQGJ+vu6z22cVuh5NhNz7KvKjxa/XlzWD29jN50TYu+6Cj2tWLzJP6Kqa6DkFf474fwiRd0x7+qoHBB59UlMa6DKQhIECuKnbF2W/E1W0mC5NzwGpUJtMkgC5OS7f/DnsuMNSDniajwC48BHyhBadnOzjMOxjQMhcrSspxkvManB10AnhIaakEJj8kFfXZ+iqcQO+LZXBF5sruqQqnFMkyEHIO3oPxyTkfZWYBWu7fkGtzyWQQKUZlDukkjl1QCZRqbxYOy/T8oNb2arlwIpnvEZHWBePCVv+x+PBZunjMagyZ9hcg2PizSfPMQeB4+q3fZ/bQG+0y10yLWmcxwlB1EMujBV+BxEsaTaR6o78SOKCcEirH7RAUV22W5SgvwU+VnGbZE2KnUNogoLaU8FQ2YhFFSUHHKl0Ii/giE3THG/vigSV4FNJXt71QSsJmrJl7Kvw+kKyotsgKXW9wiBxjONE2kyOvgifCGuiCg7S7VNNhaDc2PT91h8VWJuc/KBorjtLiJeeE/S3lKz1U/3cckEvAYhrHHfBIjLWVXVDvOJAjlwXi7xRcDS33QTujigjushyiVjcjgmtaSQBmTZBtOwGCpF7X1YsTE3vouzYPEsgQQuQ4fs2adNn/UBhNy08bSETE7LxQh9CsHEaXBz4kQg7Ux4THgFcr2Jt/G0ntGJB3eMWvrvZLo1DGAidBdBYU6ljx1SF1lWY/aop0y8jRYTHfxQDXbopSOM5eCDoOJEhQ8RELCf/ACE9w7tJx4QD46IOB7cPDt2oxxB4C45dEFL2nofEr1OIP2WNqCCQtXUxwfWq8zPPILL4t0vPVAKUajSJaTwzQCpWz8TuEzkRBH0QCbK1ez8bNSnrbxI4FZZ75dPNWmzq0VmO0B9EHVMNtE7ggwIMT6pKu0TqVRYbEWjgSfPJP+JP6oLF2LN/P0UcV+ed0JjyeicXW4ewgOyt4XUyjjI+6qyOHBEpunLhZBo6e0TlKO3aazdKspVF86gIMzu8OaaRmiEBCcfsgbHJI2E6UwFBY4Ns9VZMsB79VBwVuKsY4e7IChsZj9ULGndbM2yjinOpTw8TkqLtLig1pa0kuJEiZACDJ7SMuJ0uB4azqqvekRndGxmIcbE2BsNBp9lA3kD6rYKY0kGQjUqbn5XICAgPiC0taZlxneVv2J2W6ti6YAsJdfKwVVhGb7mstyXYew2xBSYMt69+vDhmgpsbsaqcVuufuUxEviXQdBoFWU9lY5lQsaajmirPxd8Ob8O4u0/4mdLrrTtmg3IR6ezx4dEGcwWG7rm3eAAWkt7ruNjkVb7NwIcyBb3KfiMPA3RZuvNTNnEBsIMX2qpvLmURJkzAtI4KDi8DTbTeKdOm91Nu85oA3jAuJdr0V5tpu/XdfvNiI6qzwezxUaC8Au1tn0Qcso9oXF7adOnO82Q1jg4tN5a5pA7w3Z8RGanbKxjMS4tIG8NYg8wRoVv8Z2epl2+ynDozFjqM/FU2zuzQp1C8thxsTOeqDnu1tkfy9YOv3pkHpP0WVxI7xXWO3WDbut3c98fcLk+JPePVAMNSBS8SCx+65sFsd3qA7PxQqobPdNj6IBN5ZqTh6pHpKJgKV72vY6e5RtoMAdG7EgH9uX4QaHYWM32c22PHqrykVkuywgv5kRK1FAR1HuyCa0rxKHTPn+6WbIHN4J4CZ1Ce06IH0+BRskFhg8veaI3nxQUjiYTHuT3+kIDjKBHFI03CRz0jDcILzA5aTHv3zUrej+0+GSiYZ0DqpgqeXSM0ELGbVFOd4O4ZFZbaFf4jXbrTOrjbylX+1q4DiTYNnXXl5qixVUVGOh2nhbUlBlapuUOFPrfCGQJMX6/hC3mRkQeMz6IAU6pbMGJ/f7Jart4A6ixRKRaHg3I14oG6fPJB6k/dcDqDK7t2QxZfTa+1wI8guDvC6d/DbFltINcTBkt6Xsg6u2sFILlAouU1qCv2hUDfmMTknYEy3nmoW0C01CHyct2ArPAlhbn76IMbtZ/wsSHO+V/dnhqtjswQM5B9+Syva/G0WEMe4bx+UDPyzVl2GxhOHG/bvODZzLZsg1BESqTGPh0K4qvsqXbAbuknT7IOf/xLr7jW84jyK5vsrCfGqhpIAuXE5QASfor3t/tX41YNGTBB63+yy7XkSAYnPmEDsRV33OdlJJTXCAE4uEBDBQWOyKhLtz/Vl4iCOhTXgzuOF22E58YUWg8tM8FLq4j4tWTYmIPMDXigsdiVoduHwOvVaqi6Bf3dZOkP6jXCJAExr7mFpsM+RB1iEFg0XXn8UlIe+Gae0+SBA4++KVunHVNPsJzD7/RASPfvolIKZN/398EtPhKCpe9BfUulLUPdz92QeLuK806r0JdzWPfJBLw+JnOxlTG40AHlzhUsGSnOkiInRBE25XNR24CA35jJz/Kr8ZSdTpxaHG8a8PC+Sl7cdTDGFvzTDuo5KI8h9IuJ1sNRkEELE4MtYHH+4W8byq8sur+ttRhLGRLGgg2/2wCqaq4ZxY6flANzICa6oSAOGRS1qpdmeg0HQaIcIHuqznnx/K0vYjbG5UbScYaT3Dwdw6FZVeDiLixFx1CD6M2RjN4dLR9VPfjSbDzVD2WJLQXWJa0nqW5qfjGVd2WAa5khBKZSJN8/dwou1aQtEgk33TunLkox2lWH/hFrfNKWvja2tAExOYQVJ2BSY/fAJe4fO4kmeU+Kl4CoQWtOjiRfLT8qBtDaOKJiGNPSY5+qf2f2Y4uNSs4vOgybPIINZTx+8w8hdZTbW2C6lVI+VpI3jbIZeZWk27im0MOQwS9/dY0ZlzrBYDtzXbhsM2gD34lx4uOf19EHM8RULnEnMlCKVeeEDU7dhNRSZKCXs9od3dXWE5SbKK2Wu5g/dMYYI5GfVHrkOeS3JxJjhqgPhsYQ7rHhfRazY9SZaTcXniOIWFa5ajZlQufSLM4O8dIPseSDVDmvEJabgba+vVI4+/FA4g5SPZTGmPOyduE21hecNNUCl1+mf0TpQy3mntIQUj9UgzTt8QbppqAX/ZAu/CYKnRCdUbxHnog1sS3Iny980EkOv9U41MlEbUEZ++KL8Uax90ELaeEc4ktuJB8xkOeap21i0ObxP0V7iq8MeJ4GOkDzWdqukkoAvddOdUBAGqaBJjimgXhAQUe7vHKbDVNLgZ9EXGUiw7piQLqMUHijYSnvOgNLicgNSj7K2eazoyaBLjy4dVv+yPZ9tJtPEEd57yG6w2/1sgvezGLcCG1Gmm4tEg+S1jKvFVW2tn7wa9lnsyPEcClwuLmA6xGY8NOSCzqUCbtMH8KLUwtSSXVDA5D0VhRdMcM01uLDjugSOJHvmgqf5Pev836FIMQBbIDIff6ealVRuvMZWgceixfajbzaUgEb0WGqCZtDao+L8Wq4BtEHd5ujTwXMdv7Ydiape7KbDgpbRiMfVFOmCR6DiXFJ2o2ZTwzmUm994BL3c5yjgEFEEjijCg4tLgLDNBKBAnWTUoKBQbIlCZEGCUNua9BlBN2ps11EgOIkiY4AqZsTGPALGDedoh4ahLQXD4jsgCTYLQbMwTKdw2Cczfy6IJWwqD2gmp8x9OCtIt7+qBQMyig/vqgIfZ/VIQOq8AmnOJQP3ffH3909ouh0ySisHsIMQ6o5I/EHReIUbEFAKriDxKi1KxlOcbplQoC0sUVJbiCYGZ9SouAwb6zxTpguc7Ifc8l13st2PZhQHPAqVs5/tFsm/lBlNhdh8RWaX1P6TYsD8zrcNFmdu7JqUXkOpuaNCQYPQrv1NvH9B1QMZQY8btQNeOEb32zQfOhyQ12ja/ZGlWbutYKf+4AACLZZlYjaXYdwJ+E4OAJ3iflb46oMa4zcqZVwzBS3gZdYRzIv75ptTAvD3M3SSOHvJLh9n1XP3AxxcMxw6oNL2WwB7lMjvVo/5R76rsW3dmNbTaGiBT3YHBoO6fQrnvYrAVP5ygKsbwd4d0b1vFoXZMRSDhe+hHEFBQYZsiCq3aeEALRkZseXgrZ+HNJ0GSw/K77Hmoe2mk7p4HzQVNanimfIG1Bxm8dCoWBr4qmS51IkHRazBkEBSKkDgUHO9vbbxIMsw9Wbxa3osI3ZuIxVXvgt3jcut5Bdi2tiABPks1sujv1d68D1QaHs9smlhqG7TEQJcc3E314rlParBudiWyfnuTGQm/VdkZQdUlrBO9rw5rKdstmtp16YaJ3affdqXOeMtLAIOV7RptZVc1p7oP2URwWl2h2aqPfUdS3XS4ncBg3NiCcwqDFYZ9MxUa5p4OBBQR0iIKZOhPgVYYTYWIqfLTIHE2HqgrgJsLnRbXDdkZptJ+aB63Uvsj2VDKm/WIc9hkMvA/3cwt0Gz3YAMTbhl90HN27O+HoR15I9N62mJ2c1x7wGXrbUaWVNtDs+5t23Gdvwgg4d0qUxyiUmnXNSabffvmgO10+Kdug2CazL30RmiefVAjWSvBqKGjVO+HKDnrnKHinSiPCi1nc0AnG6cymXENaJJMAc0xoW4/hpsj4lU1nDuss239xGY6BBqexfZf8AlmSQDUcBvnhyB4Ba8W0kxwQqNs8vqiF0jPM+iBHAH/uXv5dPJBa6ATETpC9UE72uo8FC2tjixvdBJPytHEjVAzH1pIpAxaXmRYcPFV2NrDdERuZNbfvWAkj/AEoeOZ/TFOZq1C0HnJkm2Yz8lLpsD3F5HcZAH+NvKUEduwadRrfit70EueO67jmNEL+Vp0hFNobmeboi5JzU8vdUEfI31IVfiiZPKwi2UWQH2AycbQI/tLz4bjvyuluMHrmufdjGTiw7PuPI82hdBQJUpgiDcFUe19lu3Zp94f6dR/8AXj0V60wkiQgx9Cra9nag2M+KZisYYiMtVpsTgWO+doPMWPmFWv2TS13o4bxQY/GuLuJOg4+Cs9gbAcO9V7gOlpK0WGwjR8lMDnF/MqazCcSgDQYAAymN0LF9tq84gUgB3AJNjJNwFvqlUMIaMzl+TyXGdrY81cZVfM7z4tb5Y08AgNjMNuuBYS11rac1F7SVxVoONQf1GAESMyCDY80bG1+d+HVM2zS3sMQcy2R4d5AHB0wS+ABIY4N4FpOX0lXzMUHOFjDmj6ajwWe2ZXlwcBmyOEEGfLvK13rgiwAz5zPlDigsMTU3XMfkWuAPMOO7HqCrIPIqMnUHz/CqdqMPwS7WJtxFxfqFOZV3m03AggunPjBQWtVgJ4eutrIdaacOzYSN7/bzSioZaLez+ymNphwIdqIM8wgp+0Wxd5vxGC4vbhHqsxQfotvsyqWO+E+SQO6T/c2frdY/buH+DiHNHynvDkHGB5OaR4tQKDl795KQyOfPxUGk77qW1wQSAPfvqnFus3TGnRPZcoOaVFDqqTUcotRAMBdm7D4X4WConIvBfzlzrekLja7psynu0KLP9NNg/wDyEFjvemSD8SGE+805z5kRBjlCh7Wqd1rRq4en6IJTSYteyrf5/wD6ipS/tDAJ1DuR6KwbUgQTlGXArP4Ab9ao/TehBJwWDqSXkbpI3WtnvNZPHiQFP+ESAyIAzsRbTqjv4XCh4jEVQ1xBaIMN3mnUcncUBapAHlyHmqSoZkx/eY6E5wjziC4b7qe6eDXgxGcl0aoWNcJsenWTYeXqguOw4b/NVNCWWH+Qn6Lclcy7M47cxFN7huydxwPO31IXTHlA8HVMe4fqEoKE4weRQPDjxQyOifKbZA4dR4IdXEhthdxyCbWccgm4eiBfMnXVA2nSgOcbuIM+WQXAsLUisObn3/yNjxX0MIyXz3tyluYiu0iIql7IjLegx0KCxxDt6Beyn4v/ALLgM92PFV+FglSKLt3e3shJ+nvwQV+CfuYgAfLIBHgrqmZYN207wGh1IkeYVDUMVyYgenGRyzVvgd7LQd4f4nTwJQWmzq4qUi0g3bfXz4L2zp+C1ps5hI0zYfx9VEwztyq4DKZgcHgmfBwcrDBVN2s9rr70PE8Y3Xf+qC2oPHcJtHqrEVrEzIvZVTnATl3cv2UmhUDsjogJtKiXMFRk77LjpGSyvbitv0KWIZbdJpv4gOg/8mA+K3eEbIA46dCuedsXh9Kq5ghjnxGndfuh3mCgj0XW6j39FLa5QMOP6VJ8/M0A9W90/RHpPNuo6ILFj7+8kem9QaTrqW1y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 name="AutoShape 6" descr="data:image/jpeg;base64,/9j/4AAQSkZJRgABAQAAAQABAAD/2wCEAAkGBxQTEhUUExQWFBUXGBoaFxcYFxgYFxoaGhUXFxwcGBcYHCggHBolHBQXITEhJSkrLi4uFx8zODMsNygtLisBCgoKBQUFDgUFDisZExkrKysrKysrKysrKysrKysrKysrKysrKysrKysrKysrKysrKysrKysrKysrKysrKysrK//AABEIALABHwMBIgACEQEDEQH/xAAcAAABBQEBAQAAAAAAAAAAAAADAQIEBQYHAAj/xAA9EAABAwIDBQYFAgUDBAMAAAABAAIRAyEEMUEFElFhcQYigZGh8BMyscHR4fEHFCNCglJisiQzQ8IXcqL/xAAUAQEAAAAAAAAAAAAAAAAAAAAA/8QAFBEBAAAAAAAAAAAAAAAAAAAAAP/aAAwDAQACEQMRAD8Ap6nu6Y0H3+ie4D39kwFAsJ9MJnBPaczkgssFlkpaiYR3kpbeuaAzQUT3KG08vL8Ik8/RArRp9ErP0SshPafdkCtbzQsbjG0wS5wAHnkjvqNYwk6LmXa7bJqOLQYGv4QG27t7fBAcdcs/PRZlzS6SBYa5+ah799Ub4hjgOH54oGOz7xsPXovATw4AIbqhJlepvM2ugPUpQOJjRRXhTsVVMAQGnkoTzwQDXk4hIg8EoSBOaJQOKbJCLNoKHMoNh2S26Wlk3IMeBz8PuuqYKoHNBBsV8+UqpaZC6R2V7RNIEyHZOAm/Awg6OwqUzJVmExIdkfMKypcUBQE9qbKUFAamnBqRjkp0QIQkhKlJQInsTWpQEHI6nO6Ac48UWsUFxQLvJ9M5IfHJLTOiC0wzlNpXyzVfg3Wj0U+mgkMPVFYI/P2QKZRg7TRARvvh4J0iNUOl5qvxWIM308ggidqNoEMN9LDgfyuX4moXOuVqu1eJsJd3tOmf3WNcUB2AWAHUpmIdeLW4L1J8C+XJAQeKLTqBosJP0QCEbfG6BrP2QOqNdbiVv+xPY5lTv1hPI5XyhZ7spss1nguB3Rqu2bL2eKdNoA0QZUdgcOd7eGtv0VVjf4aU/wDxuPiun1KIhANP1QcT2l2Fq0/kcH2kAZ20jiqWls51xkRpkV3vG4IOByBz8RksttPYrXvy7xzjU8veiDkGKLp72aCCrztNgvhVC0mYOucc1TNpEzGiAhaBznxjorDs8e8L7rg4TzBMTHIqolSMFVioDzug7JsOtAEkcCRoQf281qsMf1C5rsnHHem8EQ4AxIyngSF0HY9QOYCJOgPpdBai35TghNdKKxA9oSx0S00rggQJ0JWhPhAwBPA5LwF06EHG66jyn1ShPKB7cs05gumAWT3PJNySbC50jLyQTMK5WNEqpw5urRjgglNcUUNOlvNRmOHVGY+xQGJ+vu6z22cVuh5NhNz7KvKjxa/XlzWD29jN50TYu+6Cj2tWLzJP6Kqa6DkFf474fwiRd0x7+qoHBB59UlMa6DKQhIECuKnbF2W/E1W0mC5NzwGpUJtMkgC5OS7f/DnsuMNSDniajwC48BHyhBadnOzjMOxjQMhcrSspxkvManB10AnhIaakEJj8kFfXZ+iqcQO+LZXBF5sruqQqnFMkyEHIO3oPxyTkfZWYBWu7fkGtzyWQQKUZlDukkjl1QCZRqbxYOy/T8oNb2arlwIpnvEZHWBePCVv+x+PBZunjMagyZ9hcg2PizSfPMQeB4+q3fZ/bQG+0y10yLWmcxwlB1EMujBV+BxEsaTaR6o78SOKCcEirH7RAUV22W5SgvwU+VnGbZE2KnUNogoLaU8FQ2YhFFSUHHKl0Ii/giE3THG/vigSV4FNJXt71QSsJmrJl7Kvw+kKyotsgKXW9wiBxjONE2kyOvgifCGuiCg7S7VNNhaDc2PT91h8VWJuc/KBorjtLiJeeE/S3lKz1U/3cckEvAYhrHHfBIjLWVXVDvOJAjlwXi7xRcDS33QTujigjushyiVjcjgmtaSQBmTZBtOwGCpF7X1YsTE3vouzYPEsgQQuQ4fs2adNn/UBhNy08bSETE7LxQh9CsHEaXBz4kQg7Ux4THgFcr2Jt/G0ntGJB3eMWvrvZLo1DGAidBdBYU6ljx1SF1lWY/aop0y8jRYTHfxQDXbopSOM5eCDoOJEhQ8RELCf/ACE9w7tJx4QD46IOB7cPDt2oxxB4C45dEFL2nofEr1OIP2WNqCCQtXUxwfWq8zPPILL4t0vPVAKUajSJaTwzQCpWz8TuEzkRBH0QCbK1ez8bNSnrbxI4FZZ75dPNWmzq0VmO0B9EHVMNtE7ggwIMT6pKu0TqVRYbEWjgSfPJP+JP6oLF2LN/P0UcV+ed0JjyeicXW4ewgOyt4XUyjjI+6qyOHBEpunLhZBo6e0TlKO3aazdKspVF86gIMzu8OaaRmiEBCcfsgbHJI2E6UwFBY4Ns9VZMsB79VBwVuKsY4e7IChsZj9ULGndbM2yjinOpTw8TkqLtLig1pa0kuJEiZACDJ7SMuJ0uB4azqqvekRndGxmIcbE2BsNBp9lA3kD6rYKY0kGQjUqbn5XICAgPiC0taZlxneVv2J2W6ti6YAsJdfKwVVhGb7mstyXYew2xBSYMt69+vDhmgpsbsaqcVuufuUxEviXQdBoFWU9lY5lQsaajmirPxd8Ob8O4u0/4mdLrrTtmg3IR6ezx4dEGcwWG7rm3eAAWkt7ruNjkVb7NwIcyBb3KfiMPA3RZuvNTNnEBsIMX2qpvLmURJkzAtI4KDi8DTbTeKdOm91Nu85oA3jAuJdr0V5tpu/XdfvNiI6qzwezxUaC8Au1tn0Qcso9oXF7adOnO82Q1jg4tN5a5pA7w3Z8RGanbKxjMS4tIG8NYg8wRoVv8Z2epl2+ynDozFjqM/FU2zuzQp1C8thxsTOeqDnu1tkfy9YOv3pkHpP0WVxI7xXWO3WDbut3c98fcLk+JPePVAMNSBS8SCx+65sFsd3qA7PxQqobPdNj6IBN5ZqTh6pHpKJgKV72vY6e5RtoMAdG7EgH9uX4QaHYWM32c22PHqrykVkuywgv5kRK1FAR1HuyCa0rxKHTPn+6WbIHN4J4CZ1Ce06IH0+BRskFhg8veaI3nxQUjiYTHuT3+kIDjKBHFI03CRz0jDcILzA5aTHv3zUrej+0+GSiYZ0DqpgqeXSM0ELGbVFOd4O4ZFZbaFf4jXbrTOrjbylX+1q4DiTYNnXXl5qixVUVGOh2nhbUlBlapuUOFPrfCGQJMX6/hC3mRkQeMz6IAU6pbMGJ/f7Jart4A6ixRKRaHg3I14oG6fPJB6k/dcDqDK7t2QxZfTa+1wI8guDvC6d/DbFltINcTBkt6Xsg6u2sFILlAouU1qCv2hUDfmMTknYEy3nmoW0C01CHyct2ArPAlhbn76IMbtZ/wsSHO+V/dnhqtjswQM5B9+Syva/G0WEMe4bx+UDPyzVl2GxhOHG/bvODZzLZsg1BESqTGPh0K4qvsqXbAbuknT7IOf/xLr7jW84jyK5vsrCfGqhpIAuXE5QASfor3t/tX41YNGTBB63+yy7XkSAYnPmEDsRV33OdlJJTXCAE4uEBDBQWOyKhLtz/Vl4iCOhTXgzuOF22E58YUWg8tM8FLq4j4tWTYmIPMDXigsdiVoduHwOvVaqi6Bf3dZOkP6jXCJAExr7mFpsM+RB1iEFg0XXn8UlIe+Gae0+SBA4++KVunHVNPsJzD7/RASPfvolIKZN/398EtPhKCpe9BfUulLUPdz92QeLuK806r0JdzWPfJBLw+JnOxlTG40AHlzhUsGSnOkiInRBE25XNR24CA35jJz/Kr8ZSdTpxaHG8a8PC+Sl7cdTDGFvzTDuo5KI8h9IuJ1sNRkEELE4MtYHH+4W8byq8sur+ttRhLGRLGgg2/2wCqaq4ZxY6flANzICa6oSAOGRS1qpdmeg0HQaIcIHuqznnx/K0vYjbG5UbScYaT3Dwdw6FZVeDiLixFx1CD6M2RjN4dLR9VPfjSbDzVD2WJLQXWJa0nqW5qfjGVd2WAa5khBKZSJN8/dwou1aQtEgk33TunLkox2lWH/hFrfNKWvja2tAExOYQVJ2BSY/fAJe4fO4kmeU+Kl4CoQWtOjiRfLT8qBtDaOKJiGNPSY5+qf2f2Y4uNSs4vOgybPIINZTx+8w8hdZTbW2C6lVI+VpI3jbIZeZWk27im0MOQwS9/dY0ZlzrBYDtzXbhsM2gD34lx4uOf19EHM8RULnEnMlCKVeeEDU7dhNRSZKCXs9od3dXWE5SbKK2Wu5g/dMYYI5GfVHrkOeS3JxJjhqgPhsYQ7rHhfRazY9SZaTcXniOIWFa5ajZlQufSLM4O8dIPseSDVDmvEJabgba+vVI4+/FA4g5SPZTGmPOyduE21hecNNUCl1+mf0TpQy3mntIQUj9UgzTt8QbppqAX/ZAu/CYKnRCdUbxHnog1sS3Iny980EkOv9U41MlEbUEZ++KL8Uax90ELaeEc4ktuJB8xkOeap21i0ObxP0V7iq8MeJ4GOkDzWdqukkoAvddOdUBAGqaBJjimgXhAQUe7vHKbDVNLgZ9EXGUiw7piQLqMUHijYSnvOgNLicgNSj7K2eazoyaBLjy4dVv+yPZ9tJtPEEd57yG6w2/1sgvezGLcCG1Gmm4tEg+S1jKvFVW2tn7wa9lnsyPEcClwuLmA6xGY8NOSCzqUCbtMH8KLUwtSSXVDA5D0VhRdMcM01uLDjugSOJHvmgqf5Pev836FIMQBbIDIff6ealVRuvMZWgceixfajbzaUgEb0WGqCZtDao+L8Wq4BtEHd5ujTwXMdv7Ydiape7KbDgpbRiMfVFOmCR6DiXFJ2o2ZTwzmUm994BL3c5yjgEFEEjijCg4tLgLDNBKBAnWTUoKBQbIlCZEGCUNua9BlBN2ps11EgOIkiY4AqZsTGPALGDedoh4ahLQXD4jsgCTYLQbMwTKdw2Cczfy6IJWwqD2gmp8x9OCtIt7+qBQMyig/vqgIfZ/VIQOq8AmnOJQP3ffH3909ouh0ySisHsIMQ6o5I/EHReIUbEFAKriDxKi1KxlOcbplQoC0sUVJbiCYGZ9SouAwb6zxTpguc7Ifc8l13st2PZhQHPAqVs5/tFsm/lBlNhdh8RWaX1P6TYsD8zrcNFmdu7JqUXkOpuaNCQYPQrv1NvH9B1QMZQY8btQNeOEb32zQfOhyQ12ja/ZGlWbutYKf+4AACLZZlYjaXYdwJ+E4OAJ3iflb46oMa4zcqZVwzBS3gZdYRzIv75ptTAvD3M3SSOHvJLh9n1XP3AxxcMxw6oNL2WwB7lMjvVo/5R76rsW3dmNbTaGiBT3YHBoO6fQrnvYrAVP5ygKsbwd4d0b1vFoXZMRSDhe+hHEFBQYZsiCq3aeEALRkZseXgrZ+HNJ0GSw/K77Hmoe2mk7p4HzQVNanimfIG1Bxm8dCoWBr4qmS51IkHRazBkEBSKkDgUHO9vbbxIMsw9Wbxa3osI3ZuIxVXvgt3jcut5Bdi2tiABPks1sujv1d68D1QaHs9smlhqG7TEQJcc3E314rlParBudiWyfnuTGQm/VdkZQdUlrBO9rw5rKdstmtp16YaJ3affdqXOeMtLAIOV7RptZVc1p7oP2URwWl2h2aqPfUdS3XS4ncBg3NiCcwqDFYZ9MxUa5p4OBBQR0iIKZOhPgVYYTYWIqfLTIHE2HqgrgJsLnRbXDdkZptJ+aB63Uvsj2VDKm/WIc9hkMvA/3cwt0Gz3YAMTbhl90HN27O+HoR15I9N62mJ2c1x7wGXrbUaWVNtDs+5t23Gdvwgg4d0qUxyiUmnXNSabffvmgO10+Kdug2CazL30RmiefVAjWSvBqKGjVO+HKDnrnKHinSiPCi1nc0AnG6cymXENaJJMAc0xoW4/hpsj4lU1nDuss239xGY6BBqexfZf8AlmSQDUcBvnhyB4Ba8W0kxwQqNs8vqiF0jPM+iBHAH/uXv5dPJBa6ATETpC9UE72uo8FC2tjixvdBJPytHEjVAzH1pIpAxaXmRYcPFV2NrDdERuZNbfvWAkj/AEoeOZ/TFOZq1C0HnJkm2Yz8lLpsD3F5HcZAH+NvKUEduwadRrfit70EueO67jmNEL+Vp0hFNobmeboi5JzU8vdUEfI31IVfiiZPKwi2UWQH2AycbQI/tLz4bjvyuluMHrmufdjGTiw7PuPI82hdBQJUpgiDcFUe19lu3Zp94f6dR/8AXj0V60wkiQgx9Cra9nag2M+KZisYYiMtVpsTgWO+doPMWPmFWv2TS13o4bxQY/GuLuJOg4+Cs9gbAcO9V7gOlpK0WGwjR8lMDnF/MqazCcSgDQYAAymN0LF9tq84gUgB3AJNjJNwFvqlUMIaMzl+TyXGdrY81cZVfM7z4tb5Y08AgNjMNuuBYS11rac1F7SVxVoONQf1GAESMyCDY80bG1+d+HVM2zS3sMQcy2R4d5AHB0wS+ABIY4N4FpOX0lXzMUHOFjDmj6ajwWe2ZXlwcBmyOEEGfLvK13rgiwAz5zPlDigsMTU3XMfkWuAPMOO7HqCrIPIqMnUHz/CqdqMPwS7WJtxFxfqFOZV3m03AggunPjBQWtVgJ4eutrIdaacOzYSN7/bzSioZaLez+ymNphwIdqIM8wgp+0Wxd5vxGC4vbhHqsxQfotvsyqWO+E+SQO6T/c2frdY/buH+DiHNHynvDkHGB5OaR4tQKDl795KQyOfPxUGk77qW1wQSAPfvqnFus3TGnRPZcoOaVFDqqTUcotRAMBdm7D4X4WConIvBfzlzrekLja7psynu0KLP9NNg/wDyEFjvemSD8SGE+805z5kRBjlCh7Wqd1rRq4en6IJTSYteyrf5/wD6ipS/tDAJ1DuR6KwbUgQTlGXArP4Ab9ao/TehBJwWDqSXkbpI3WtnvNZPHiQFP+ESAyIAzsRbTqjv4XCh4jEVQ1xBaIMN3mnUcncUBapAHlyHmqSoZkx/eY6E5wjziC4b7qe6eDXgxGcl0aoWNcJsenWTYeXqguOw4b/NVNCWWH+Qn6Lclcy7M47cxFN7huydxwPO31IXTHlA8HVMe4fqEoKE4weRQPDjxQyOifKbZA4dR4IdXEhthdxyCbWccgm4eiBfMnXVA2nSgOcbuIM+WQXAsLUisObn3/yNjxX0MIyXz3tyluYiu0iIql7IjLegx0KCxxDt6Beyn4v/ALLgM92PFV+FglSKLt3e3shJ+nvwQV+CfuYgAfLIBHgrqmZYN207wGh1IkeYVDUMVyYgenGRyzVvgd7LQd4f4nTwJQWmzq4qUi0g3bfXz4L2zp+C1ps5hI0zYfx9VEwztyq4DKZgcHgmfBwcrDBVN2s9rr70PE8Y3Xf+qC2oPHcJtHqrEVrEzIvZVTnATl3cv2UmhUDsjogJtKiXMFRk77LjpGSyvbitv0KWIZbdJpv4gOg/8mA+K3eEbIA46dCuedsXh9Kq5ghjnxGndfuh3mCgj0XW6j39FLa5QMOP6VJ8/M0A9W90/RHpPNuo6ILFj7+8kem9QaTrqW1y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2" name="TextBox 11"/>
          <p:cNvSpPr txBox="1"/>
          <p:nvPr/>
        </p:nvSpPr>
        <p:spPr>
          <a:xfrm>
            <a:off x="3381374" y="935002"/>
            <a:ext cx="8035926" cy="2246769"/>
          </a:xfrm>
          <a:prstGeom prst="rect">
            <a:avLst/>
          </a:prstGeom>
          <a:noFill/>
        </p:spPr>
        <p:txBody>
          <a:bodyPr wrap="square" rtlCol="0">
            <a:spAutoFit/>
          </a:bodyPr>
          <a:lstStyle/>
          <a:p>
            <a:r>
              <a:rPr lang="fr-BE" sz="2800" dirty="0"/>
              <a:t>S. Kamiel</a:t>
            </a:r>
          </a:p>
          <a:p>
            <a:r>
              <a:rPr lang="fr-BE" sz="2800" dirty="0"/>
              <a:t>Homme, 55 ans</a:t>
            </a:r>
          </a:p>
          <a:p>
            <a:r>
              <a:rPr lang="fr-BE" sz="2800" dirty="0"/>
              <a:t>Travailleur centre de tri</a:t>
            </a:r>
          </a:p>
          <a:p>
            <a:r>
              <a:rPr lang="fr-BE" sz="2800" dirty="0"/>
              <a:t>Affection dégénérative du dos, conséquence d’un travail penché en avant pendant des années</a:t>
            </a:r>
          </a:p>
        </p:txBody>
      </p:sp>
      <p:pic>
        <p:nvPicPr>
          <p:cNvPr id="54277" name="Picture 5" descr="http://auto.img.v4.skyrock.net/6553/34006553/pics/1275502432.gif"/>
          <p:cNvPicPr>
            <a:picLocks noChangeAspect="1" noChangeArrowheads="1"/>
          </p:cNvPicPr>
          <p:nvPr/>
        </p:nvPicPr>
        <p:blipFill rotWithShape="1">
          <a:blip r:embed="rId4">
            <a:extLst>
              <a:ext uri="{28A0092B-C50C-407E-A947-70E740481C1C}">
                <a14:useLocalDpi xmlns:a14="http://schemas.microsoft.com/office/drawing/2010/main" val="0"/>
              </a:ext>
            </a:extLst>
          </a:blip>
          <a:srcRect l="3595" t="2947" r="4006" b="4053"/>
          <a:stretch/>
        </p:blipFill>
        <p:spPr bwMode="auto">
          <a:xfrm>
            <a:off x="714198" y="796454"/>
            <a:ext cx="2200275" cy="26574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1" name="Zone de texte 2"/>
          <p:cNvSpPr txBox="1"/>
          <p:nvPr/>
        </p:nvSpPr>
        <p:spPr>
          <a:xfrm>
            <a:off x="612773" y="5275679"/>
            <a:ext cx="9197975" cy="87191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defTabSz="539750">
              <a:spcAft>
                <a:spcPts val="0"/>
              </a:spcAft>
            </a:pPr>
            <a:r>
              <a:rPr lang="fr-BE" sz="1200" dirty="0">
                <a:effectLst/>
                <a:latin typeface="Calibri" panose="020F0502020204030204" pitchFamily="34" charset="0"/>
                <a:ea typeface="Calibri" panose="020F0502020204030204" pitchFamily="34" charset="0"/>
                <a:cs typeface="Times New Roman" panose="02020603050405020304" pitchFamily="18" charset="0"/>
              </a:rPr>
              <a:t>F.	Recommandations et propositions du conseiller en prévention-médecin du travail en rapport avec les conditions d’occupation, les adaptations et les mesures de prévention au niveau du poste de travail ou de l’activité :</a:t>
            </a:r>
          </a:p>
          <a:p>
            <a:pPr>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En incapacité définitive pour la fonction convenue. Suivre la procédure de ré-intégration. Après concertation avec Empl. et Trav., aucune possibilité d’adaptation du travail. Donne lieu à un licenciement pour raisons médicales. </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900" dirty="0">
                <a:effectLst/>
                <a:latin typeface="Calibri" panose="020F0502020204030204" pitchFamily="34" charset="0"/>
                <a:ea typeface="Calibri" panose="020F0502020204030204" pitchFamily="34" charset="0"/>
                <a:cs typeface="Times New Roman" panose="02020603050405020304" pitchFamily="18" charset="0"/>
              </a:rPr>
              <a:t>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700" dirty="0">
                <a:effectLst/>
                <a:latin typeface="Calibri" panose="020F0502020204030204" pitchFamily="34" charset="0"/>
                <a:ea typeface="Calibri" panose="020F0502020204030204" pitchFamily="34" charset="0"/>
                <a:cs typeface="Times New Roman" panose="02020603050405020304" pitchFamily="18" charset="0"/>
              </a:rPr>
              <a:t>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 de texte 3"/>
          <p:cNvSpPr txBox="1"/>
          <p:nvPr/>
        </p:nvSpPr>
        <p:spPr>
          <a:xfrm>
            <a:off x="612773" y="3585784"/>
            <a:ext cx="9197975" cy="160316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defTabSz="539750">
              <a:lnSpc>
                <a:spcPct val="107000"/>
              </a:lnSpc>
              <a:spcAft>
                <a:spcPts val="0"/>
              </a:spcAft>
            </a:pPr>
            <a:r>
              <a:rPr lang="fr-BE" sz="1200" dirty="0">
                <a:effectLst/>
                <a:latin typeface="Calibri" panose="020F0502020204030204" pitchFamily="34" charset="0"/>
                <a:ea typeface="Calibri" panose="020F0502020204030204" pitchFamily="34" charset="0"/>
                <a:cs typeface="Times New Roman" panose="02020603050405020304" pitchFamily="18" charset="0"/>
              </a:rPr>
              <a:t>C.	Si cela concerne un seul autre examen</a:t>
            </a:r>
          </a:p>
          <a:p>
            <a:pPr>
              <a:lnSpc>
                <a:spcPct val="107000"/>
              </a:lnSpc>
              <a:spcAft>
                <a:spcPts val="0"/>
              </a:spcAft>
            </a:pPr>
            <a:r>
              <a:rPr lang="fr-BE" sz="1200" dirty="0">
                <a:effectLst/>
                <a:latin typeface="Calibri" panose="020F0502020204030204" pitchFamily="34" charset="0"/>
                <a:ea typeface="Calibri" panose="020F0502020204030204" pitchFamily="34" charset="0"/>
                <a:cs typeface="Times New Roman" panose="02020603050405020304" pitchFamily="18" charset="0"/>
              </a:rPr>
              <a:t>Le conseiller en prévention-médecin du travail déclare que la personne précitée (*)</a:t>
            </a:r>
          </a:p>
          <a:p>
            <a:pPr>
              <a:lnSpc>
                <a:spcPct val="107000"/>
              </a:lnSpc>
              <a:spcAft>
                <a:spcPts val="0"/>
              </a:spcAft>
            </a:pPr>
            <a:r>
              <a:rPr lang="fr-BE" sz="1200" dirty="0">
                <a:effectLst/>
                <a:latin typeface="Calibri" panose="020F0502020204030204" pitchFamily="34" charset="0"/>
                <a:ea typeface="Calibri" panose="020F0502020204030204" pitchFamily="34" charset="0"/>
                <a:cs typeface="Times New Roman" panose="02020603050405020304" pitchFamily="18" charset="0"/>
              </a:rPr>
              <a:t>[  ] est suffisamment apte pour le poste de travail ou l’activité</a:t>
            </a:r>
          </a:p>
          <a:p>
            <a:pPr>
              <a:lnSpc>
                <a:spcPct val="107000"/>
              </a:lnSpc>
              <a:spcAft>
                <a:spcPts val="0"/>
              </a:spcAft>
            </a:pPr>
            <a:r>
              <a:rPr lang="fr-BE" sz="1200" dirty="0">
                <a:effectLst/>
                <a:latin typeface="Calibri" panose="020F0502020204030204" pitchFamily="34" charset="0"/>
                <a:ea typeface="Calibri" panose="020F0502020204030204" pitchFamily="34" charset="0"/>
                <a:cs typeface="Times New Roman" panose="02020603050405020304" pitchFamily="18" charset="0"/>
              </a:rPr>
              <a:t>[  ] recommande que la personne précitée soit mutée :</a:t>
            </a:r>
          </a:p>
          <a:p>
            <a:pPr marL="270510">
              <a:lnSpc>
                <a:spcPct val="107000"/>
              </a:lnSpc>
              <a:spcAft>
                <a:spcPts val="0"/>
              </a:spcAft>
            </a:pPr>
            <a:r>
              <a:rPr lang="fr-BE" sz="1200" dirty="0">
                <a:effectLst/>
                <a:latin typeface="Calibri" panose="020F0502020204030204" pitchFamily="34" charset="0"/>
                <a:ea typeface="Calibri" panose="020F0502020204030204" pitchFamily="34" charset="0"/>
                <a:cs typeface="Times New Roman" panose="02020603050405020304" pitchFamily="18" charset="0"/>
              </a:rPr>
              <a:t>[  ] définitivement (*) à un poste de travail ou une activité qui répond aux recommandations mentionnées ci-après en F.</a:t>
            </a:r>
          </a:p>
          <a:p>
            <a:pPr marL="270510">
              <a:lnSpc>
                <a:spcPct val="107000"/>
              </a:lnSpc>
              <a:spcAft>
                <a:spcPts val="0"/>
              </a:spcAft>
            </a:pPr>
            <a:r>
              <a:rPr lang="fr-BE" sz="1200" dirty="0">
                <a:effectLst/>
                <a:latin typeface="Calibri" panose="020F0502020204030204" pitchFamily="34" charset="0"/>
                <a:ea typeface="Calibri" panose="020F0502020204030204" pitchFamily="34" charset="0"/>
                <a:cs typeface="Times New Roman" panose="02020603050405020304" pitchFamily="18" charset="0"/>
              </a:rPr>
              <a:t>[  ] pour une durée de (*) à un poste de travail ou une activité qui répond aux recommandations mentionnées ci-après en F.</a:t>
            </a:r>
          </a:p>
          <a:p>
            <a:pPr>
              <a:lnSpc>
                <a:spcPct val="107000"/>
              </a:lnSpc>
              <a:spcAft>
                <a:spcPts val="0"/>
              </a:spcAft>
            </a:pPr>
            <a:r>
              <a:rPr lang="fr-BE" sz="1200" dirty="0">
                <a:effectLst/>
                <a:latin typeface="Calibri" panose="020F0502020204030204" pitchFamily="34" charset="0"/>
                <a:ea typeface="Calibri" panose="020F0502020204030204" pitchFamily="34" charset="0"/>
                <a:cs typeface="Times New Roman" panose="02020603050405020304" pitchFamily="18" charset="0"/>
              </a:rPr>
              <a:t>[  ] doit être mise en congé de maladie.</a:t>
            </a:r>
          </a:p>
          <a:p>
            <a:pPr>
              <a:lnSpc>
                <a:spcPct val="107000"/>
              </a:lnSpc>
              <a:spcAft>
                <a:spcPts val="0"/>
              </a:spcAft>
            </a:pPr>
            <a:r>
              <a:rPr lang="fr-BE" sz="1200" dirty="0">
                <a:effectLst/>
                <a:latin typeface="Calibri" panose="020F0502020204030204" pitchFamily="34" charset="0"/>
                <a:ea typeface="Calibri" panose="020F0502020204030204" pitchFamily="34" charset="0"/>
                <a:cs typeface="Times New Roman" panose="02020603050405020304" pitchFamily="18" charset="0"/>
              </a:rPr>
              <a:t>[X] est définitivement en incapacité.</a:t>
            </a:r>
          </a:p>
          <a:p>
            <a:pPr marL="270510">
              <a:lnSpc>
                <a:spcPct val="107000"/>
              </a:lnSpc>
              <a:spcAft>
                <a:spcPts val="0"/>
              </a:spcAft>
            </a:pPr>
            <a:r>
              <a:rPr lang="fr-BE" sz="12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38576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fr-BE" dirty="0"/>
              <a:t>Procédure de ré-intégration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1616258"/>
              </p:ext>
            </p:extLst>
          </p:nvPr>
        </p:nvGraphicFramePr>
        <p:xfrm>
          <a:off x="76200" y="1295400"/>
          <a:ext cx="11991975" cy="5429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762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0515600" cy="1325563"/>
          </a:xfrm>
        </p:spPr>
        <p:txBody>
          <a:bodyPr/>
          <a:lstStyle/>
          <a:p>
            <a:r>
              <a:rPr lang="fr-BE" dirty="0"/>
              <a:t>Cas – Maggie D., femme de 53 ans</a:t>
            </a:r>
          </a:p>
        </p:txBody>
      </p:sp>
      <p:sp>
        <p:nvSpPr>
          <p:cNvPr id="3" name="Tijdelijke aanduiding voor inhoud 2"/>
          <p:cNvSpPr>
            <a:spLocks noGrp="1"/>
          </p:cNvSpPr>
          <p:nvPr>
            <p:ph idx="1"/>
          </p:nvPr>
        </p:nvSpPr>
        <p:spPr>
          <a:xfrm>
            <a:off x="403361" y="956230"/>
            <a:ext cx="8335945" cy="5532438"/>
          </a:xfrm>
        </p:spPr>
        <p:txBody>
          <a:bodyPr>
            <a:normAutofit fontScale="92500" lnSpcReduction="10000"/>
          </a:bodyPr>
          <a:lstStyle/>
          <a:p>
            <a:r>
              <a:rPr lang="fr-BE" dirty="0"/>
              <a:t>Traitement par médication hypoglycémiante, sucre dans l’échantillon d’urine +++, obésité morbide</a:t>
            </a:r>
          </a:p>
          <a:p>
            <a:r>
              <a:rPr lang="fr-BE" dirty="0"/>
              <a:t>Travail : chauffeur de bus </a:t>
            </a:r>
            <a:r>
              <a:rPr lang="fr-BE" dirty="0">
                <a:sym typeface="Wingdings" panose="05000000000000000000" pitchFamily="2" charset="2"/>
              </a:rPr>
              <a:t> Aptitude à la conduite </a:t>
            </a:r>
            <a:r>
              <a:rPr lang="fr-BE" dirty="0"/>
              <a:t>groupe 2</a:t>
            </a:r>
          </a:p>
          <a:p>
            <a:r>
              <a:rPr lang="fr-BE" dirty="0"/>
              <a:t>Question 11 : </a:t>
            </a:r>
            <a:r>
              <a:rPr lang="fr-BE" i="1" dirty="0"/>
              <a:t>« Êtes-vous ou avez-vous été en traitement pour le diabète ? »</a:t>
            </a:r>
            <a:r>
              <a:rPr lang="fr-BE" dirty="0"/>
              <a:t> </a:t>
            </a:r>
            <a:r>
              <a:rPr lang="fr-BE" dirty="0">
                <a:sym typeface="Wingdings" panose="05000000000000000000" pitchFamily="2" charset="2"/>
              </a:rPr>
              <a:t> Oui</a:t>
            </a:r>
            <a:endParaRPr lang="fr-BE" dirty="0"/>
          </a:p>
          <a:p>
            <a:r>
              <a:rPr lang="fr-BE" dirty="0"/>
              <a:t>Traitée par médication hypoglycémiante, sucre dans l’échantillon d’urine +++, obésité morbide</a:t>
            </a:r>
          </a:p>
          <a:p>
            <a:r>
              <a:rPr lang="fr-BE" dirty="0"/>
              <a:t>Loi : </a:t>
            </a:r>
            <a:r>
              <a:rPr lang="fr-BE" sz="2000" dirty="0"/>
              <a:t>Le candidat atteint de diabète sucré qui est traité par un régime ou par médication hypoglycémiante ne risquant pas, à dose thérapeutique, de provoquer une hypoglycémie, peut être déclaré apte à la conduite s’il ne souffre pas de complications au niveau des yeux, du système nerveux, etc., que son diabète est stable, qu’il fait l’objet d’une surveillance médicale régulière, qu’il est pleinement conscient de son affection, qu’il suit fidèlement son traitement. </a:t>
            </a:r>
            <a:r>
              <a:rPr lang="fr-BE" sz="2000" dirty="0">
                <a:solidFill>
                  <a:srgbClr val="FF0000"/>
                </a:solidFill>
              </a:rPr>
              <a:t>Un rapport d’un endocrinologue est requis</a:t>
            </a:r>
            <a:r>
              <a:rPr lang="fr-BE" sz="2000" dirty="0"/>
              <a:t>. La durée de validité de l’aptitude à la conduite ne peut excéder trois ans.</a:t>
            </a:r>
          </a:p>
          <a:p>
            <a:r>
              <a:rPr lang="fr-BE" dirty="0"/>
              <a:t>Médecin du travail : renvoi vers un endocrinologue</a:t>
            </a:r>
          </a:p>
        </p:txBody>
      </p:sp>
      <p:sp>
        <p:nvSpPr>
          <p:cNvPr id="4" name="Tekstvak 3"/>
          <p:cNvSpPr txBox="1"/>
          <p:nvPr/>
        </p:nvSpPr>
        <p:spPr>
          <a:xfrm>
            <a:off x="5286612" y="6488668"/>
            <a:ext cx="6905388" cy="369332"/>
          </a:xfrm>
          <a:prstGeom prst="rect">
            <a:avLst/>
          </a:prstGeom>
          <a:noFill/>
        </p:spPr>
        <p:txBody>
          <a:bodyPr wrap="square" rtlCol="0">
            <a:spAutoFit/>
          </a:bodyPr>
          <a:lstStyle/>
          <a:p>
            <a:pPr algn="r"/>
            <a:r>
              <a:rPr lang="fr-BE" dirty="0"/>
              <a:t>AR Permis de conduire 23 mars 1998, Annexe 6, chapitre II.7</a:t>
            </a:r>
          </a:p>
        </p:txBody>
      </p:sp>
      <p:pic>
        <p:nvPicPr>
          <p:cNvPr id="8" name="Afbeelding 7"/>
          <p:cNvPicPr>
            <a:picLocks noChangeAspect="1"/>
          </p:cNvPicPr>
          <p:nvPr/>
        </p:nvPicPr>
        <p:blipFill rotWithShape="1">
          <a:blip r:embed="rId3">
            <a:extLst>
              <a:ext uri="{28A0092B-C50C-407E-A947-70E740481C1C}">
                <a14:useLocalDpi xmlns:a14="http://schemas.microsoft.com/office/drawing/2010/main" val="0"/>
              </a:ext>
            </a:extLst>
          </a:blip>
          <a:srcRect l="12911" r="54973"/>
          <a:stretch/>
        </p:blipFill>
        <p:spPr>
          <a:xfrm>
            <a:off x="8831245" y="2"/>
            <a:ext cx="3360755" cy="6488666"/>
          </a:xfrm>
          <a:prstGeom prst="rect">
            <a:avLst/>
          </a:prstGeom>
        </p:spPr>
      </p:pic>
    </p:spTree>
    <p:extLst>
      <p:ext uri="{BB962C8B-B14F-4D97-AF65-F5344CB8AC3E}">
        <p14:creationId xmlns:p14="http://schemas.microsoft.com/office/powerpoint/2010/main" val="254260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l="21501" r="10410"/>
          <a:stretch/>
        </p:blipFill>
        <p:spPr>
          <a:xfrm>
            <a:off x="4394200" y="0"/>
            <a:ext cx="7797800" cy="6858000"/>
          </a:xfrm>
          <a:prstGeom prst="rect">
            <a:avLst/>
          </a:prstGeom>
        </p:spPr>
      </p:pic>
      <p:sp>
        <p:nvSpPr>
          <p:cNvPr id="2" name="Title 1"/>
          <p:cNvSpPr>
            <a:spLocks noGrp="1"/>
          </p:cNvSpPr>
          <p:nvPr>
            <p:ph type="title"/>
          </p:nvPr>
        </p:nvSpPr>
        <p:spPr/>
        <p:txBody>
          <a:bodyPr>
            <a:normAutofit/>
          </a:bodyPr>
          <a:lstStyle/>
          <a:p>
            <a:r>
              <a:rPr lang="en-US" dirty="0"/>
              <a:t>We want you!</a:t>
            </a:r>
          </a:p>
        </p:txBody>
      </p:sp>
      <p:sp>
        <p:nvSpPr>
          <p:cNvPr id="5" name="Tijdelijke aanduiding voor inhoud 4"/>
          <p:cNvSpPr>
            <a:spLocks noGrp="1"/>
          </p:cNvSpPr>
          <p:nvPr>
            <p:ph idx="1"/>
          </p:nvPr>
        </p:nvSpPr>
        <p:spPr>
          <a:xfrm>
            <a:off x="838200" y="1825625"/>
            <a:ext cx="4334301" cy="4351338"/>
          </a:xfrm>
        </p:spPr>
        <p:txBody>
          <a:bodyPr/>
          <a:lstStyle/>
          <a:p>
            <a:r>
              <a:rPr lang="fr-BE" dirty="0"/>
              <a:t>Candidats pour participer à un TRIO</a:t>
            </a:r>
          </a:p>
          <a:p>
            <a:r>
              <a:rPr lang="fr-BE" dirty="0"/>
              <a:t>En Flandre et en Wallonie</a:t>
            </a:r>
          </a:p>
          <a:p>
            <a:r>
              <a:rPr lang="fr-BE" dirty="0"/>
              <a:t>Régional, à partir de 2017</a:t>
            </a:r>
          </a:p>
          <a:p>
            <a:r>
              <a:rPr lang="fr-BE" dirty="0"/>
              <a:t>Se manifester via info@apbmt</a:t>
            </a:r>
          </a:p>
          <a:p>
            <a:endParaRPr lang="fr-BE" dirty="0"/>
          </a:p>
        </p:txBody>
      </p:sp>
    </p:spTree>
    <p:extLst>
      <p:ext uri="{BB962C8B-B14F-4D97-AF65-F5344CB8AC3E}">
        <p14:creationId xmlns:p14="http://schemas.microsoft.com/office/powerpoint/2010/main" val="5839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0712"/>
            <a:ext cx="12192000" cy="7478712"/>
          </a:xfrm>
          <a:prstGeom prst="rect">
            <a:avLst/>
          </a:prstGeom>
        </p:spPr>
      </p:pic>
      <p:sp>
        <p:nvSpPr>
          <p:cNvPr id="6" name="Title 7"/>
          <p:cNvSpPr txBox="1">
            <a:spLocks/>
          </p:cNvSpPr>
          <p:nvPr/>
        </p:nvSpPr>
        <p:spPr>
          <a:xfrm>
            <a:off x="1676400" y="6145347"/>
            <a:ext cx="10515600" cy="712653"/>
          </a:xfrm>
          <a:prstGeom prst="rect">
            <a:avLst/>
          </a:prstGeom>
          <a:no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nl-BE" sz="2400" dirty="0"/>
          </a:p>
        </p:txBody>
      </p:sp>
      <p:sp>
        <p:nvSpPr>
          <p:cNvPr id="9" name="Title 7"/>
          <p:cNvSpPr txBox="1">
            <a:spLocks/>
          </p:cNvSpPr>
          <p:nvPr/>
        </p:nvSpPr>
        <p:spPr>
          <a:xfrm>
            <a:off x="0" y="3272589"/>
            <a:ext cx="12192000" cy="1289886"/>
          </a:xfrm>
          <a:prstGeom prst="rect">
            <a:avLst/>
          </a:prstGeom>
          <a:gradFill>
            <a:gsLst>
              <a:gs pos="0">
                <a:schemeClr val="accent1">
                  <a:lumMod val="5000"/>
                  <a:lumOff val="95000"/>
                  <a:alpha val="0"/>
                </a:schemeClr>
              </a:gs>
              <a:gs pos="14000">
                <a:srgbClr val="FFFFFF">
                  <a:alpha val="50000"/>
                </a:srgbClr>
              </a:gs>
              <a:gs pos="50000">
                <a:srgbClr val="FFFFFF"/>
              </a:gs>
              <a:gs pos="100000">
                <a:srgbClr val="FFFFFF"/>
              </a:gs>
            </a:gsLst>
            <a:lin ang="5400000" scaled="1"/>
          </a:gradFill>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dirty="0"/>
              <a:t>Pourquoi promouvoir la profession</a:t>
            </a:r>
          </a:p>
        </p:txBody>
      </p:sp>
      <p:sp>
        <p:nvSpPr>
          <p:cNvPr id="10" name="Text Placeholder 2"/>
          <p:cNvSpPr txBox="1">
            <a:spLocks/>
          </p:cNvSpPr>
          <p:nvPr/>
        </p:nvSpPr>
        <p:spPr>
          <a:xfrm>
            <a:off x="0" y="4562475"/>
            <a:ext cx="12192000" cy="2295525"/>
          </a:xfrm>
          <a:prstGeom prst="rect">
            <a:avLst/>
          </a:prstGeom>
          <a:gradFill>
            <a:gsLst>
              <a:gs pos="0">
                <a:schemeClr val="accent1">
                  <a:lumMod val="5000"/>
                  <a:lumOff val="95000"/>
                </a:schemeClr>
              </a:gs>
              <a:gs pos="48000">
                <a:srgbClr val="FFFFFF"/>
              </a:gs>
              <a:gs pos="90000">
                <a:srgbClr val="FFFFFF">
                  <a:alpha val="50000"/>
                </a:srgbClr>
              </a:gs>
              <a:gs pos="100000">
                <a:srgbClr val="FFFFFF">
                  <a:alpha val="0"/>
                </a:srgbClr>
              </a:gs>
            </a:gsLst>
            <a:lin ang="5400000" scaled="1"/>
          </a:gra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BE" dirty="0"/>
          </a:p>
        </p:txBody>
      </p:sp>
      <p:sp>
        <p:nvSpPr>
          <p:cNvPr id="11" name="Text Placeholder 2"/>
          <p:cNvSpPr>
            <a:spLocks noGrp="1"/>
          </p:cNvSpPr>
          <p:nvPr>
            <p:ph type="body" idx="1"/>
          </p:nvPr>
        </p:nvSpPr>
        <p:spPr>
          <a:xfrm>
            <a:off x="108234" y="4562475"/>
            <a:ext cx="10337516" cy="1500187"/>
          </a:xfrm>
        </p:spPr>
        <p:txBody>
          <a:bodyPr>
            <a:normAutofit/>
          </a:bodyPr>
          <a:lstStyle/>
          <a:p>
            <a:r>
              <a:rPr lang="fr-BE" dirty="0"/>
              <a:t>Perception auprès des collègues médecins</a:t>
            </a:r>
          </a:p>
          <a:p>
            <a:r>
              <a:rPr lang="fr-BE" dirty="0"/>
              <a:t>Évolution médecins du travail en Belgique</a:t>
            </a:r>
          </a:p>
          <a:p>
            <a:r>
              <a:rPr lang="fr-BE" dirty="0"/>
              <a:t>Comment augmenter le nombre de médecins du travail</a:t>
            </a:r>
          </a:p>
        </p:txBody>
      </p:sp>
    </p:spTree>
    <p:extLst>
      <p:ext uri="{BB962C8B-B14F-4D97-AF65-F5344CB8AC3E}">
        <p14:creationId xmlns:p14="http://schemas.microsoft.com/office/powerpoint/2010/main" val="261111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t>Perception auprès des collègues médecins</a:t>
            </a:r>
          </a:p>
        </p:txBody>
      </p:sp>
      <p:sp>
        <p:nvSpPr>
          <p:cNvPr id="3" name="Tijdelijke aanduiding voor inhoud 2"/>
          <p:cNvSpPr>
            <a:spLocks noGrp="1"/>
          </p:cNvSpPr>
          <p:nvPr>
            <p:ph idx="1"/>
          </p:nvPr>
        </p:nvSpPr>
        <p:spPr/>
        <p:txBody>
          <a:bodyPr/>
          <a:lstStyle/>
          <a:p>
            <a:r>
              <a:rPr lang="fr-BE" dirty="0"/>
              <a:t>Qu’est-ce qu’un médecin du travail ?</a:t>
            </a:r>
          </a:p>
          <a:p>
            <a:pPr marL="0" indent="0">
              <a:buNone/>
            </a:pPr>
            <a:r>
              <a:rPr lang="fr-BE" dirty="0"/>
              <a:t>   </a:t>
            </a:r>
            <a:r>
              <a:rPr lang="fr-BE" i="1" dirty="0"/>
              <a:t>… une sorte de médecin-contrôle ?</a:t>
            </a:r>
          </a:p>
          <a:p>
            <a:pPr marL="0" indent="0">
              <a:buNone/>
            </a:pPr>
            <a:endParaRPr lang="fr-BE" dirty="0"/>
          </a:p>
          <a:p>
            <a:r>
              <a:rPr lang="fr-BE" dirty="0"/>
              <a:t>Que fait un médecin du travail ?</a:t>
            </a:r>
          </a:p>
          <a:p>
            <a:pPr marL="0" indent="0">
              <a:buNone/>
            </a:pPr>
            <a:r>
              <a:rPr lang="fr-BE" i="1" dirty="0"/>
              <a:t>   … contrôler des travailleurs ?</a:t>
            </a:r>
          </a:p>
          <a:p>
            <a:pPr marL="0" indent="0">
              <a:buNone/>
            </a:pPr>
            <a:endParaRPr lang="fr-BE" dirty="0"/>
          </a:p>
          <a:p>
            <a:r>
              <a:rPr lang="fr-BE" dirty="0"/>
              <a:t>Pour qui travaille le médecin du travail ?</a:t>
            </a:r>
          </a:p>
          <a:p>
            <a:pPr marL="0" indent="0">
              <a:buNone/>
            </a:pPr>
            <a:r>
              <a:rPr lang="fr-BE" i="1" dirty="0"/>
              <a:t>   Pour l’employeur évidemment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014" y="2643247"/>
            <a:ext cx="7057408" cy="4214753"/>
          </a:xfrm>
          <a:prstGeom prst="rect">
            <a:avLst/>
          </a:prstGeom>
        </p:spPr>
      </p:pic>
    </p:spTree>
    <p:extLst>
      <p:ext uri="{BB962C8B-B14F-4D97-AF65-F5344CB8AC3E}">
        <p14:creationId xmlns:p14="http://schemas.microsoft.com/office/powerpoint/2010/main" val="153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8719" r="12142"/>
          <a:stretch/>
        </p:blipFill>
        <p:spPr>
          <a:xfrm>
            <a:off x="6112042" y="1941095"/>
            <a:ext cx="6079958" cy="4916905"/>
          </a:xfrm>
          <a:prstGeom prst="rect">
            <a:avLst/>
          </a:prstGeom>
        </p:spPr>
      </p:pic>
      <p:graphicFrame>
        <p:nvGraphicFramePr>
          <p:cNvPr id="5" name="Grafiek 4"/>
          <p:cNvGraphicFramePr>
            <a:graphicFrameLocks noGrp="1"/>
          </p:cNvGraphicFramePr>
          <p:nvPr>
            <p:extLst>
              <p:ext uri="{D42A27DB-BD31-4B8C-83A1-F6EECF244321}">
                <p14:modId xmlns:p14="http://schemas.microsoft.com/office/powerpoint/2010/main" val="1463039254"/>
              </p:ext>
            </p:extLst>
          </p:nvPr>
        </p:nvGraphicFramePr>
        <p:xfrm>
          <a:off x="-529389" y="1825625"/>
          <a:ext cx="7997583" cy="50323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p:txBody>
          <a:bodyPr/>
          <a:lstStyle/>
          <a:p>
            <a:r>
              <a:rPr lang="fr-BE" dirty="0"/>
              <a:t>Médecins du travail en Belgique - profil</a:t>
            </a:r>
          </a:p>
        </p:txBody>
      </p:sp>
      <p:sp>
        <p:nvSpPr>
          <p:cNvPr id="3" name="Tijdelijke aanduiding voor inhoud 2"/>
          <p:cNvSpPr>
            <a:spLocks noGrp="1"/>
          </p:cNvSpPr>
          <p:nvPr>
            <p:ph idx="1"/>
          </p:nvPr>
        </p:nvSpPr>
        <p:spPr>
          <a:xfrm>
            <a:off x="3333341" y="2239819"/>
            <a:ext cx="4648200" cy="676943"/>
          </a:xfrm>
        </p:spPr>
        <p:txBody>
          <a:bodyPr>
            <a:normAutofit/>
          </a:bodyPr>
          <a:lstStyle/>
          <a:p>
            <a:pPr marL="0" indent="0">
              <a:buNone/>
            </a:pPr>
            <a:r>
              <a:rPr lang="fr-BE" dirty="0"/>
              <a:t>Moyenne d’âge &gt; 45 ans</a:t>
            </a:r>
          </a:p>
        </p:txBody>
      </p:sp>
      <p:sp>
        <p:nvSpPr>
          <p:cNvPr id="6" name="Rectangle 4"/>
          <p:cNvSpPr>
            <a:spLocks noChangeArrowheads="1"/>
          </p:cNvSpPr>
          <p:nvPr/>
        </p:nvSpPr>
        <p:spPr bwMode="auto">
          <a:xfrm>
            <a:off x="0" y="6550223"/>
            <a:ext cx="3915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BE" sz="1400" i="1" dirty="0"/>
              <a:t>Source : Co-prev (2011)</a:t>
            </a:r>
          </a:p>
        </p:txBody>
      </p:sp>
    </p:spTree>
    <p:extLst>
      <p:ext uri="{BB962C8B-B14F-4D97-AF65-F5344CB8AC3E}">
        <p14:creationId xmlns:p14="http://schemas.microsoft.com/office/powerpoint/2010/main" val="167858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t>Médecins du travail en Belgique - évolution</a:t>
            </a:r>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8719" r="12142"/>
          <a:stretch/>
        </p:blipFill>
        <p:spPr>
          <a:xfrm>
            <a:off x="6112042" y="1941095"/>
            <a:ext cx="6079958" cy="4916905"/>
          </a:xfrm>
          <a:prstGeom prst="rect">
            <a:avLst/>
          </a:prstGeom>
        </p:spPr>
      </p:pic>
      <p:graphicFrame>
        <p:nvGraphicFramePr>
          <p:cNvPr id="6" name="Grafiek 5"/>
          <p:cNvGraphicFramePr>
            <a:graphicFrameLocks noGrp="1"/>
          </p:cNvGraphicFramePr>
          <p:nvPr>
            <p:extLst>
              <p:ext uri="{D42A27DB-BD31-4B8C-83A1-F6EECF244321}">
                <p14:modId xmlns:p14="http://schemas.microsoft.com/office/powerpoint/2010/main" val="3779854125"/>
              </p:ext>
            </p:extLst>
          </p:nvPr>
        </p:nvGraphicFramePr>
        <p:xfrm>
          <a:off x="-158998" y="1941095"/>
          <a:ext cx="6992934" cy="4916905"/>
        </p:xfrm>
        <a:graphic>
          <a:graphicData uri="http://schemas.openxmlformats.org/drawingml/2006/chart">
            <c:chart xmlns:c="http://schemas.openxmlformats.org/drawingml/2006/chart" xmlns:r="http://schemas.openxmlformats.org/officeDocument/2006/relationships" r:id="rId3"/>
          </a:graphicData>
        </a:graphic>
      </p:graphicFrame>
      <p:sp>
        <p:nvSpPr>
          <p:cNvPr id="7" name="Tijdelijke aanduiding voor inhoud 6"/>
          <p:cNvSpPr>
            <a:spLocks noGrp="1"/>
          </p:cNvSpPr>
          <p:nvPr>
            <p:ph idx="1"/>
          </p:nvPr>
        </p:nvSpPr>
        <p:spPr>
          <a:xfrm>
            <a:off x="1957599" y="1935018"/>
            <a:ext cx="5273842" cy="644859"/>
          </a:xfrm>
        </p:spPr>
        <p:txBody>
          <a:bodyPr>
            <a:normAutofit/>
          </a:bodyPr>
          <a:lstStyle/>
          <a:p>
            <a:pPr marL="0" indent="0">
              <a:buNone/>
            </a:pPr>
            <a:r>
              <a:rPr lang="fr-BE" dirty="0"/>
              <a:t>Départs (pension) &gt;&gt; Arrivées</a:t>
            </a:r>
          </a:p>
        </p:txBody>
      </p:sp>
      <p:sp>
        <p:nvSpPr>
          <p:cNvPr id="8" name="Rectangle 4"/>
          <p:cNvSpPr>
            <a:spLocks noChangeArrowheads="1"/>
          </p:cNvSpPr>
          <p:nvPr/>
        </p:nvSpPr>
        <p:spPr bwMode="auto">
          <a:xfrm>
            <a:off x="0" y="6550223"/>
            <a:ext cx="3915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BE" sz="1400" i="1" dirty="0"/>
              <a:t>Source : Co-prev (2011), update naar 2016</a:t>
            </a:r>
          </a:p>
        </p:txBody>
      </p:sp>
    </p:spTree>
    <p:extLst>
      <p:ext uri="{BB962C8B-B14F-4D97-AF65-F5344CB8AC3E}">
        <p14:creationId xmlns:p14="http://schemas.microsoft.com/office/powerpoint/2010/main" val="140274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t>Comment augmenter le nombre de médecins du travail</a:t>
            </a:r>
          </a:p>
        </p:txBody>
      </p:sp>
      <p:sp>
        <p:nvSpPr>
          <p:cNvPr id="3" name="Tijdelijke aanduiding voor inhoud 2"/>
          <p:cNvSpPr>
            <a:spLocks noGrp="1"/>
          </p:cNvSpPr>
          <p:nvPr>
            <p:ph idx="1"/>
          </p:nvPr>
        </p:nvSpPr>
        <p:spPr/>
        <p:txBody>
          <a:bodyPr/>
          <a:lstStyle/>
          <a:p>
            <a:r>
              <a:rPr lang="fr-BE" dirty="0"/>
              <a:t>Départs </a:t>
            </a:r>
            <a:r>
              <a:rPr lang="fr-BE" dirty="0">
                <a:sym typeface="Wingdings" panose="05000000000000000000" pitchFamily="2" charset="2"/>
              </a:rPr>
              <a:t></a:t>
            </a:r>
          </a:p>
          <a:p>
            <a:pPr lvl="1"/>
            <a:r>
              <a:rPr lang="fr-BE" strike="sngStrike" dirty="0"/>
              <a:t>Meilleures conditions financières</a:t>
            </a:r>
          </a:p>
          <a:p>
            <a:pPr lvl="1"/>
            <a:r>
              <a:rPr lang="fr-BE" dirty="0"/>
              <a:t>Interdire la pension</a:t>
            </a:r>
          </a:p>
          <a:p>
            <a:r>
              <a:rPr lang="fr-BE" dirty="0"/>
              <a:t>Arrivées </a:t>
            </a:r>
            <a:r>
              <a:rPr lang="fr-BE" dirty="0">
                <a:sym typeface="Wingdings" panose="05000000000000000000" pitchFamily="2" charset="2"/>
              </a:rPr>
              <a:t></a:t>
            </a:r>
          </a:p>
          <a:p>
            <a:pPr lvl="1"/>
            <a:r>
              <a:rPr lang="fr-BE" strike="sngStrike" dirty="0"/>
              <a:t>Meilleures conditions financières</a:t>
            </a:r>
          </a:p>
          <a:p>
            <a:pPr lvl="1"/>
            <a:r>
              <a:rPr lang="fr-BE" dirty="0">
                <a:sym typeface="Wingdings" panose="05000000000000000000" pitchFamily="2" charset="2"/>
              </a:rPr>
              <a:t>Programme de clonage</a:t>
            </a:r>
          </a:p>
          <a:p>
            <a:pPr lvl="1"/>
            <a:r>
              <a:rPr lang="fr-BE" dirty="0">
                <a:sym typeface="Wingdings" panose="05000000000000000000" pitchFamily="2" charset="2"/>
              </a:rPr>
              <a:t>Travailleurs immigrés</a:t>
            </a:r>
          </a:p>
          <a:p>
            <a:pPr lvl="1"/>
            <a:r>
              <a:rPr lang="fr-BE" sz="3200" dirty="0">
                <a:sym typeface="Wingdings" panose="05000000000000000000" pitchFamily="2" charset="2"/>
              </a:rPr>
              <a:t>Propagande</a:t>
            </a:r>
            <a:endParaRPr lang="fr-BE" dirty="0"/>
          </a:p>
        </p:txBody>
      </p:sp>
      <p:pic>
        <p:nvPicPr>
          <p:cNvPr id="4" name="Afbeelding 3"/>
          <p:cNvPicPr>
            <a:picLocks noChangeAspect="1"/>
          </p:cNvPicPr>
          <p:nvPr/>
        </p:nvPicPr>
        <p:blipFill>
          <a:blip r:embed="rId2" cstate="print">
            <a:extLst>
              <a:ext uri="{BEBA8EAE-BF5A-486C-A8C5-ECC9F3942E4B}">
                <a14:imgProps xmlns:a14="http://schemas.microsoft.com/office/drawing/2010/main">
                  <a14:imgLayer r:embed="rId3">
                    <a14:imgEffect>
                      <a14:backgroundRemoval t="4043" b="100000" l="278" r="100000">
                        <a14:backgroundMark x1="96943" y1="67703" x2="96943" y2="67703"/>
                        <a14:backgroundMark x1="98777" y1="74012" x2="98777" y2="74012"/>
                        <a14:backgroundMark x1="94553" y1="93914" x2="94553" y2="93914"/>
                        <a14:backgroundMark x1="92718" y1="95869" x2="92718" y2="95869"/>
                        <a14:backgroundMark x1="96665" y1="96357" x2="96665" y2="96357"/>
                      </a14:backgroundRemoval>
                    </a14:imgEffect>
                  </a14:imgLayer>
                </a14:imgProps>
              </a:ext>
              <a:ext uri="{28A0092B-C50C-407E-A947-70E740481C1C}">
                <a14:useLocalDpi xmlns:a14="http://schemas.microsoft.com/office/drawing/2010/main" val="0"/>
              </a:ext>
            </a:extLst>
          </a:blip>
          <a:stretch>
            <a:fillRect/>
          </a:stretch>
        </p:blipFill>
        <p:spPr>
          <a:xfrm flipH="1">
            <a:off x="7734300" y="1050837"/>
            <a:ext cx="4457700" cy="5807163"/>
          </a:xfrm>
          <a:prstGeom prst="rect">
            <a:avLst/>
          </a:prstGeom>
        </p:spPr>
      </p:pic>
    </p:spTree>
    <p:extLst>
      <p:ext uri="{BB962C8B-B14F-4D97-AF65-F5344CB8AC3E}">
        <p14:creationId xmlns:p14="http://schemas.microsoft.com/office/powerpoint/2010/main" val="334292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700"/>
            <a:ext cx="12191999" cy="7594600"/>
          </a:xfrm>
          <a:prstGeom prst="rect">
            <a:avLst/>
          </a:prstGeom>
        </p:spPr>
      </p:pic>
      <p:sp>
        <p:nvSpPr>
          <p:cNvPr id="6" name="Title 7"/>
          <p:cNvSpPr txBox="1">
            <a:spLocks/>
          </p:cNvSpPr>
          <p:nvPr/>
        </p:nvSpPr>
        <p:spPr>
          <a:xfrm>
            <a:off x="1676400" y="6145347"/>
            <a:ext cx="10515600" cy="712653"/>
          </a:xfrm>
          <a:prstGeom prst="rect">
            <a:avLst/>
          </a:prstGeom>
          <a:no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nl-BE" sz="2400" dirty="0"/>
          </a:p>
        </p:txBody>
      </p:sp>
      <p:sp>
        <p:nvSpPr>
          <p:cNvPr id="9" name="Title 7"/>
          <p:cNvSpPr txBox="1">
            <a:spLocks/>
          </p:cNvSpPr>
          <p:nvPr/>
        </p:nvSpPr>
        <p:spPr>
          <a:xfrm>
            <a:off x="0" y="3272589"/>
            <a:ext cx="12192000" cy="1289886"/>
          </a:xfrm>
          <a:prstGeom prst="rect">
            <a:avLst/>
          </a:prstGeom>
          <a:gradFill>
            <a:gsLst>
              <a:gs pos="0">
                <a:schemeClr val="accent1">
                  <a:lumMod val="5000"/>
                  <a:lumOff val="95000"/>
                  <a:alpha val="0"/>
                </a:schemeClr>
              </a:gs>
              <a:gs pos="14000">
                <a:srgbClr val="FFFFFF">
                  <a:alpha val="50000"/>
                </a:srgbClr>
              </a:gs>
              <a:gs pos="50000">
                <a:srgbClr val="FFFFFF"/>
              </a:gs>
              <a:gs pos="100000">
                <a:srgbClr val="FFFFFF"/>
              </a:gs>
            </a:gsLst>
            <a:lin ang="5400000" scaled="1"/>
          </a:gradFill>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dirty="0"/>
              <a:t>Le projet chez Domus Medica</a:t>
            </a:r>
          </a:p>
        </p:txBody>
      </p:sp>
      <p:sp>
        <p:nvSpPr>
          <p:cNvPr id="10" name="Text Placeholder 2"/>
          <p:cNvSpPr txBox="1">
            <a:spLocks/>
          </p:cNvSpPr>
          <p:nvPr/>
        </p:nvSpPr>
        <p:spPr>
          <a:xfrm>
            <a:off x="0" y="4562475"/>
            <a:ext cx="12192000" cy="2295525"/>
          </a:xfrm>
          <a:prstGeom prst="rect">
            <a:avLst/>
          </a:prstGeom>
          <a:gradFill>
            <a:gsLst>
              <a:gs pos="0">
                <a:schemeClr val="accent1">
                  <a:lumMod val="5000"/>
                  <a:lumOff val="95000"/>
                </a:schemeClr>
              </a:gs>
              <a:gs pos="48000">
                <a:srgbClr val="FFFFFF"/>
              </a:gs>
              <a:gs pos="90000">
                <a:srgbClr val="FFFFFF">
                  <a:alpha val="50000"/>
                </a:srgbClr>
              </a:gs>
              <a:gs pos="100000">
                <a:srgbClr val="FFFFFF">
                  <a:alpha val="0"/>
                </a:srgbClr>
              </a:gs>
            </a:gsLst>
            <a:lin ang="5400000" scaled="1"/>
          </a:gra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BE" dirty="0"/>
          </a:p>
        </p:txBody>
      </p:sp>
      <p:sp>
        <p:nvSpPr>
          <p:cNvPr id="11" name="Text Placeholder 2"/>
          <p:cNvSpPr>
            <a:spLocks noGrp="1"/>
          </p:cNvSpPr>
          <p:nvPr>
            <p:ph type="body" idx="1"/>
          </p:nvPr>
        </p:nvSpPr>
        <p:spPr>
          <a:xfrm>
            <a:off x="108234" y="4562475"/>
            <a:ext cx="10337516" cy="1500187"/>
          </a:xfrm>
        </p:spPr>
        <p:txBody>
          <a:bodyPr/>
          <a:lstStyle/>
          <a:p>
            <a:r>
              <a:rPr lang="fr-BE" dirty="0"/>
              <a:t>AR Ré-intégration</a:t>
            </a:r>
          </a:p>
          <a:p>
            <a:r>
              <a:rPr lang="fr-BE" dirty="0"/>
              <a:t>Comité d’accompagnement</a:t>
            </a:r>
          </a:p>
          <a:p>
            <a:r>
              <a:rPr lang="fr-BE" dirty="0"/>
              <a:t>Lancement des TRIO</a:t>
            </a:r>
          </a:p>
        </p:txBody>
      </p:sp>
    </p:spTree>
    <p:extLst>
      <p:ext uri="{BB962C8B-B14F-4D97-AF65-F5344CB8AC3E}">
        <p14:creationId xmlns:p14="http://schemas.microsoft.com/office/powerpoint/2010/main" val="114018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t>AR Ré-intégration</a:t>
            </a:r>
          </a:p>
        </p:txBody>
      </p:sp>
      <p:sp>
        <p:nvSpPr>
          <p:cNvPr id="3" name="Tijdelijke aanduiding voor inhoud 2"/>
          <p:cNvSpPr>
            <a:spLocks noGrp="1"/>
          </p:cNvSpPr>
          <p:nvPr>
            <p:ph idx="1"/>
          </p:nvPr>
        </p:nvSpPr>
        <p:spPr>
          <a:xfrm>
            <a:off x="838200" y="1825625"/>
            <a:ext cx="5431971" cy="4351338"/>
          </a:xfrm>
        </p:spPr>
        <p:txBody>
          <a:bodyPr>
            <a:normAutofit/>
          </a:bodyPr>
          <a:lstStyle/>
          <a:p>
            <a:r>
              <a:rPr lang="fr-BE" dirty="0"/>
              <a:t>Prévoit une concertation CP-MT avec le médecin traitant et un médecin-conseil</a:t>
            </a:r>
          </a:p>
          <a:p>
            <a:r>
              <a:rPr lang="fr-BE" dirty="0"/>
              <a:t>Sera publié </a:t>
            </a:r>
            <a:r>
              <a:rPr lang="fr-BE" strike="sngStrike" dirty="0"/>
              <a:t>avant juin2016</a:t>
            </a:r>
            <a:r>
              <a:rPr lang="fr-BE" dirty="0"/>
              <a:t>, </a:t>
            </a:r>
            <a:r>
              <a:rPr lang="fr-BE" strike="sngStrike" dirty="0"/>
              <a:t>en septembre 2016</a:t>
            </a:r>
            <a:r>
              <a:rPr lang="fr-BE" dirty="0"/>
              <a:t>, fin 2016</a:t>
            </a:r>
          </a:p>
          <a:p>
            <a:r>
              <a:rPr lang="fr-BE" dirty="0"/>
              <a:t>Déjà un réseau TRIO en Wallonie</a:t>
            </a:r>
          </a:p>
          <a:p>
            <a:r>
              <a:rPr lang="fr-BE" dirty="0">
                <a:sym typeface="Wingdings" panose="05000000000000000000" pitchFamily="2" charset="2"/>
              </a:rPr>
              <a:t> Projet en Flandre via Domus Medica</a:t>
            </a:r>
          </a:p>
          <a:p>
            <a:r>
              <a:rPr lang="fr-BE" dirty="0">
                <a:sym typeface="Wingdings" panose="05000000000000000000" pitchFamily="2" charset="2"/>
              </a:rPr>
              <a:t>Comité d’accompagnement Trio</a:t>
            </a:r>
            <a:endParaRPr lang="fr-BE" dirty="0"/>
          </a:p>
          <a:p>
            <a:endParaRPr lang="fr-BE"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31638" r="10734"/>
          <a:stretch/>
        </p:blipFill>
        <p:spPr>
          <a:xfrm>
            <a:off x="6270171" y="1"/>
            <a:ext cx="5921829" cy="6858000"/>
          </a:xfrm>
          <a:prstGeom prst="rect">
            <a:avLst/>
          </a:prstGeom>
        </p:spPr>
      </p:pic>
    </p:spTree>
    <p:extLst>
      <p:ext uri="{BB962C8B-B14F-4D97-AF65-F5344CB8AC3E}">
        <p14:creationId xmlns:p14="http://schemas.microsoft.com/office/powerpoint/2010/main" val="407642395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759</Words>
  <Application>Microsoft Office PowerPoint</Application>
  <PresentationFormat>Breedbeeld</PresentationFormat>
  <Paragraphs>200</Paragraphs>
  <Slides>27</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27</vt:i4>
      </vt:variant>
    </vt:vector>
  </HeadingPairs>
  <TitlesOfParts>
    <vt:vector size="33" baseType="lpstr">
      <vt:lpstr>Arial</vt:lpstr>
      <vt:lpstr>Calibri</vt:lpstr>
      <vt:lpstr>Calibri Light</vt:lpstr>
      <vt:lpstr>Times New Roman</vt:lpstr>
      <vt:lpstr>Wingdings</vt:lpstr>
      <vt:lpstr>Kantoorthema</vt:lpstr>
      <vt:lpstr>Lancement TRIO en Flandre</vt:lpstr>
      <vt:lpstr>PowerPoint-presentatie</vt:lpstr>
      <vt:lpstr>PowerPoint-presentatie</vt:lpstr>
      <vt:lpstr>Perception auprès des collègues médecins</vt:lpstr>
      <vt:lpstr>Médecins du travail en Belgique - profil</vt:lpstr>
      <vt:lpstr>Médecins du travail en Belgique - évolution</vt:lpstr>
      <vt:lpstr>Comment augmenter le nombre de médecins du travail</vt:lpstr>
      <vt:lpstr>PowerPoint-presentatie</vt:lpstr>
      <vt:lpstr>AR Ré-intégration</vt:lpstr>
      <vt:lpstr>Comité d’accompagnement Trio</vt:lpstr>
      <vt:lpstr>Lancement des TRIO</vt:lpstr>
      <vt:lpstr>Lancement des TRIO</vt:lpstr>
      <vt:lpstr>PowerPoint-presentatie</vt:lpstr>
      <vt:lpstr> Sources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Procédure de ré-intégration</vt:lpstr>
      <vt:lpstr>Cas – Maggie D., femme de 53 ans</vt:lpstr>
      <vt:lpstr>We want you!</vt:lpstr>
    </vt:vector>
  </TitlesOfParts>
  <Company>cCloud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BBvAg Promotie - Opstart TRIO in Vlaanderen</dc:title>
  <dc:creator>Kempeneers, Edelhart</dc:creator>
  <cp:lastModifiedBy>Joke</cp:lastModifiedBy>
  <cp:revision>157</cp:revision>
  <cp:lastPrinted>2016-10-07T08:49:52Z</cp:lastPrinted>
  <dcterms:created xsi:type="dcterms:W3CDTF">2015-06-25T11:09:57Z</dcterms:created>
  <dcterms:modified xsi:type="dcterms:W3CDTF">2016-11-02T07:46:47Z</dcterms:modified>
</cp:coreProperties>
</file>