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7" r:id="rId3"/>
    <p:sldId id="268" r:id="rId4"/>
    <p:sldId id="271" r:id="rId5"/>
    <p:sldId id="272" r:id="rId6"/>
    <p:sldId id="273" r:id="rId7"/>
    <p:sldId id="289" r:id="rId8"/>
    <p:sldId id="275" r:id="rId9"/>
    <p:sldId id="276" r:id="rId10"/>
    <p:sldId id="277" r:id="rId11"/>
    <p:sldId id="278" r:id="rId12"/>
    <p:sldId id="279" r:id="rId13"/>
    <p:sldId id="280" r:id="rId14"/>
    <p:sldId id="291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CAF"/>
    <a:srgbClr val="003399"/>
    <a:srgbClr val="FF6565"/>
    <a:srgbClr val="4D4D4D"/>
    <a:srgbClr val="777777"/>
    <a:srgbClr val="FFB864"/>
    <a:srgbClr val="DC9933"/>
    <a:srgbClr val="FF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180" autoAdjust="0"/>
  </p:normalViewPr>
  <p:slideViewPr>
    <p:cSldViewPr snapToObjects="1">
      <p:cViewPr varScale="1">
        <p:scale>
          <a:sx n="85" d="100"/>
          <a:sy n="85" d="100"/>
        </p:scale>
        <p:origin x="24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una.kuleuven.be\Shares\GBW-0077_LUCAS\0004_GGZ\arbeidsrehabilitatie\RIZIV\3.%20Rapport\Resultaten%20riziv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Users\Win\Documents%20WORD\Doc%20Excel\Joke%20Pattyn\Copie%20de%20Slides%20Franstalige%20pp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9'!$B$3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rgbClr val="DAEDEF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'Slide 9'!$A$4:$A$7</c:f>
              <c:strCache>
                <c:ptCount val="4"/>
                <c:pt idx="0">
                  <c:v>… quels aspects favorisent leur bien-être  au travail ?(2,9)</c:v>
                </c:pt>
                <c:pt idx="1">
                  <c:v>… quels aspects entravent leur bien-être  au travail ?(3,5)</c:v>
                </c:pt>
                <c:pt idx="2">
                  <c:v>… comment ils se sentent à leur travail ?(4,0)</c:v>
                </c:pt>
                <c:pt idx="3">
                  <c:v>… quel travail ils prestent ?(4,4)</c:v>
                </c:pt>
              </c:strCache>
            </c:strRef>
          </c:cat>
          <c:val>
            <c:numRef>
              <c:f>'Slide 9'!$B$4:$B$7</c:f>
              <c:numCache>
                <c:formatCode>0%</c:formatCode>
                <c:ptCount val="4"/>
                <c:pt idx="0">
                  <c:v>6.5146579804560262E-2</c:v>
                </c:pt>
                <c:pt idx="1">
                  <c:v>1.3029315960912051E-2</c:v>
                </c:pt>
                <c:pt idx="2">
                  <c:v>6.5359477124183009E-3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BE-4CCE-A3C8-676F3B8A563F}"/>
            </c:ext>
          </c:extLst>
        </c:ser>
        <c:ser>
          <c:idx val="1"/>
          <c:order val="1"/>
          <c:tx>
            <c:strRef>
              <c:f>'Slide 9'!$C$3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BE-4CCE-A3C8-676F3B8A56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9'!$A$4:$A$7</c:f>
              <c:strCache>
                <c:ptCount val="4"/>
                <c:pt idx="0">
                  <c:v>… quels aspects favorisent leur bien-être  au travail ?(2,9)</c:v>
                </c:pt>
                <c:pt idx="1">
                  <c:v>… quels aspects entravent leur bien-être  au travail ?(3,5)</c:v>
                </c:pt>
                <c:pt idx="2">
                  <c:v>… comment ils se sentent à leur travail ?(4,0)</c:v>
                </c:pt>
                <c:pt idx="3">
                  <c:v>… quel travail ils prestent ?(4,4)</c:v>
                </c:pt>
              </c:strCache>
            </c:strRef>
          </c:cat>
          <c:val>
            <c:numRef>
              <c:f>'Slide 9'!$C$4:$C$7</c:f>
              <c:numCache>
                <c:formatCode>0%</c:formatCode>
                <c:ptCount val="4"/>
                <c:pt idx="0">
                  <c:v>0.27035830618892509</c:v>
                </c:pt>
                <c:pt idx="1">
                  <c:v>9.7719869706840393E-2</c:v>
                </c:pt>
                <c:pt idx="2">
                  <c:v>4.5751633986928102E-2</c:v>
                </c:pt>
                <c:pt idx="3">
                  <c:v>1.9417475728155342E-2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BE-4CCE-A3C8-676F3B8A563F}"/>
            </c:ext>
          </c:extLst>
        </c:ser>
        <c:ser>
          <c:idx val="2"/>
          <c:order val="2"/>
          <c:tx>
            <c:strRef>
              <c:f>'Slide 9'!$D$3</c:f>
              <c:strCache>
                <c:ptCount val="1"/>
                <c:pt idx="0">
                  <c:v>Parfois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9'!$A$4:$A$7</c:f>
              <c:strCache>
                <c:ptCount val="4"/>
                <c:pt idx="0">
                  <c:v>… quels aspects favorisent leur bien-être  au travail ?(2,9)</c:v>
                </c:pt>
                <c:pt idx="1">
                  <c:v>… quels aspects entravent leur bien-être  au travail ?(3,5)</c:v>
                </c:pt>
                <c:pt idx="2">
                  <c:v>… comment ils se sentent à leur travail ?(4,0)</c:v>
                </c:pt>
                <c:pt idx="3">
                  <c:v>… quel travail ils prestent ?(4,4)</c:v>
                </c:pt>
              </c:strCache>
            </c:strRef>
          </c:cat>
          <c:val>
            <c:numRef>
              <c:f>'Slide 9'!$D$4:$D$7</c:f>
              <c:numCache>
                <c:formatCode>0%</c:formatCode>
                <c:ptCount val="4"/>
                <c:pt idx="0">
                  <c:v>0.41042345276872966</c:v>
                </c:pt>
                <c:pt idx="1">
                  <c:v>0.36482084690553745</c:v>
                </c:pt>
                <c:pt idx="2">
                  <c:v>0.16993464052287582</c:v>
                </c:pt>
                <c:pt idx="3">
                  <c:v>5.8252427184466021E-2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BE-4CCE-A3C8-676F3B8A563F}"/>
            </c:ext>
          </c:extLst>
        </c:ser>
        <c:ser>
          <c:idx val="3"/>
          <c:order val="3"/>
          <c:tx>
            <c:strRef>
              <c:f>'Slide 9'!$E$3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rgbClr val="333399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9'!$A$4:$A$7</c:f>
              <c:strCache>
                <c:ptCount val="4"/>
                <c:pt idx="0">
                  <c:v>… quels aspects favorisent leur bien-être  au travail ?(2,9)</c:v>
                </c:pt>
                <c:pt idx="1">
                  <c:v>… quels aspects entravent leur bien-être  au travail ?(3,5)</c:v>
                </c:pt>
                <c:pt idx="2">
                  <c:v>… comment ils se sentent à leur travail ?(4,0)</c:v>
                </c:pt>
                <c:pt idx="3">
                  <c:v>… quel travail ils prestent ?(4,4)</c:v>
                </c:pt>
              </c:strCache>
            </c:strRef>
          </c:cat>
          <c:val>
            <c:numRef>
              <c:f>'Slide 9'!$E$4:$E$7</c:f>
              <c:numCache>
                <c:formatCode>0%</c:formatCode>
                <c:ptCount val="4"/>
                <c:pt idx="0">
                  <c:v>0.19218241042345277</c:v>
                </c:pt>
                <c:pt idx="1">
                  <c:v>0.38762214983713356</c:v>
                </c:pt>
                <c:pt idx="2">
                  <c:v>0.49019607843137258</c:v>
                </c:pt>
                <c:pt idx="3">
                  <c:v>0.41423948220064721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BE-4CCE-A3C8-676F3B8A563F}"/>
            </c:ext>
          </c:extLst>
        </c:ser>
        <c:ser>
          <c:idx val="4"/>
          <c:order val="4"/>
          <c:tx>
            <c:strRef>
              <c:f>'Slide 9'!$F$3</c:f>
              <c:strCache>
                <c:ptCount val="1"/>
                <c:pt idx="0">
                  <c:v>Toujours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9'!$A$4:$A$7</c:f>
              <c:strCache>
                <c:ptCount val="4"/>
                <c:pt idx="0">
                  <c:v>… quels aspects favorisent leur bien-être  au travail ?(2,9)</c:v>
                </c:pt>
                <c:pt idx="1">
                  <c:v>… quels aspects entravent leur bien-être  au travail ?(3,5)</c:v>
                </c:pt>
                <c:pt idx="2">
                  <c:v>… comment ils se sentent à leur travail ?(4,0)</c:v>
                </c:pt>
                <c:pt idx="3">
                  <c:v>… quel travail ils prestent ?(4,4)</c:v>
                </c:pt>
              </c:strCache>
            </c:strRef>
          </c:cat>
          <c:val>
            <c:numRef>
              <c:f>'Slide 9'!$F$4:$F$7</c:f>
              <c:numCache>
                <c:formatCode>0%</c:formatCode>
                <c:ptCount val="4"/>
                <c:pt idx="0">
                  <c:v>6.1889250814332247E-2</c:v>
                </c:pt>
                <c:pt idx="1">
                  <c:v>0.13680781758957655</c:v>
                </c:pt>
                <c:pt idx="2">
                  <c:v>0.28758169934640526</c:v>
                </c:pt>
                <c:pt idx="3">
                  <c:v>0.50809061488673135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BE-4CCE-A3C8-676F3B8A5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67456"/>
        <c:axId val="212770816"/>
      </c:barChart>
      <c:catAx>
        <c:axId val="21276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2770816"/>
        <c:crosses val="autoZero"/>
        <c:auto val="1"/>
        <c:lblAlgn val="ctr"/>
        <c:lblOffset val="100"/>
        <c:noMultiLvlLbl val="0"/>
      </c:catAx>
      <c:valAx>
        <c:axId val="21277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276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'v4'!$A$2:$A$6</c:f>
              <c:strCache>
                <c:ptCount val="5"/>
                <c:pt idx="0">
                  <c:v>zeer moeilijk</c:v>
                </c:pt>
                <c:pt idx="1">
                  <c:v>eerder moeilijk </c:v>
                </c:pt>
                <c:pt idx="2">
                  <c:v>noch moeilijk, noch gemakkelijk </c:v>
                </c:pt>
                <c:pt idx="3">
                  <c:v>eerder gemakkelijk </c:v>
                </c:pt>
                <c:pt idx="4">
                  <c:v>zeer gemakkelijk</c:v>
                </c:pt>
              </c:strCache>
            </c:strRef>
          </c:cat>
          <c:val>
            <c:numRef>
              <c:f>'v4'!$B$2:$B$6</c:f>
              <c:numCache>
                <c:formatCode>0.0%</c:formatCode>
                <c:ptCount val="5"/>
                <c:pt idx="0">
                  <c:v>7.590759075907591E-2</c:v>
                </c:pt>
                <c:pt idx="1">
                  <c:v>0.45214521452145212</c:v>
                </c:pt>
                <c:pt idx="2">
                  <c:v>0.26072607260726072</c:v>
                </c:pt>
                <c:pt idx="3">
                  <c:v>0.20132013201320131</c:v>
                </c:pt>
                <c:pt idx="4">
                  <c:v>9.9009900990099011E-3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A4-41E9-BE5A-D71D7B565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68576"/>
        <c:axId val="212773056"/>
      </c:barChart>
      <c:catAx>
        <c:axId val="2127685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773056"/>
        <c:crosses val="autoZero"/>
        <c:auto val="1"/>
        <c:lblAlgn val="ctr"/>
        <c:lblOffset val="100"/>
        <c:noMultiLvlLbl val="0"/>
      </c:catAx>
      <c:valAx>
        <c:axId val="21277305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crossAx val="2127685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nl-B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20381146480019"/>
          <c:y val="1.3245192985423891E-2"/>
          <c:w val="0.47736462368283544"/>
          <c:h val="0.859416668799099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'Slide 11'!$B$2</c:f>
              <c:strCache>
                <c:ptCount val="1"/>
                <c:pt idx="0">
                  <c:v>Dans (presque) aucun cas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18-46C4-9EAF-532196C3870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18-46C4-9EAF-532196C3870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18-46C4-9EAF-532196C387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11'!$A$3:$A$14</c:f>
              <c:strCache>
                <c:ptCount val="12"/>
                <c:pt idx="0">
                  <c:v>Vos connaissances concernant le rapport entre troubles psychiques et travail sont insuffisantes (2,1)</c:v>
                </c:pt>
                <c:pt idx="1">
                  <c:v>Vos connaissances concernant la directive de Domus Medica sur les troubles du sommeil sont insuffisantes (2,3)</c:v>
                </c:pt>
                <c:pt idx="2">
                  <c:v>Le sujet est difficile à aborder (pour le patient) au cours d'une consultation (2,4)</c:v>
                </c:pt>
                <c:pt idx="3">
                  <c:v>Vos connaissances concernant la directive de Domus Medica sur la dépression sont insuffisantes (2,4)</c:v>
                </c:pt>
                <c:pt idx="4">
                  <c:v>Le patient ne perçoit pas ses troubles psychiques comme un problème (2,4)</c:v>
                </c:pt>
                <c:pt idx="5">
                  <c:v>Vos connaissances concernant la directive de Domus Medica sur l'alcoolisme sont insuffisantes (2,5)</c:v>
                </c:pt>
                <c:pt idx="6">
                  <c:v>Le patient n'aborde pas la question du rapport entre travail et troubles psychiques (2,6)</c:v>
                </c:pt>
                <c:pt idx="7">
                  <c:v>L'examen diagnostique concernant des troubles psychiques représente une charge de travail trop importante (2,6)</c:v>
                </c:pt>
                <c:pt idx="8">
                  <c:v>Une consultation offre trop peu de temps pour une discussion en profondeur (3,3)</c:v>
                </c:pt>
                <c:pt idx="9">
                  <c:v>Les troubles évoqués par le patient sont trop vagues (3,3)</c:v>
                </c:pt>
                <c:pt idx="10">
                  <c:v>Une affection physique est constatée au premier plan (3,4)</c:v>
                </c:pt>
                <c:pt idx="11">
                  <c:v>Le patient est hésitant à l'idée d'un diagnostic ou d'une médication psychiatrique (3,5)</c:v>
                </c:pt>
              </c:strCache>
            </c:strRef>
          </c:cat>
          <c:val>
            <c:numRef>
              <c:f>'Slide 11'!$B$3:$B$14</c:f>
              <c:numCache>
                <c:formatCode>0%</c:formatCode>
                <c:ptCount val="12"/>
                <c:pt idx="0">
                  <c:v>0.19047619047619047</c:v>
                </c:pt>
                <c:pt idx="1">
                  <c:v>0.20220588235294115</c:v>
                </c:pt>
                <c:pt idx="2">
                  <c:v>6.3604240282685506E-2</c:v>
                </c:pt>
                <c:pt idx="3">
                  <c:v>0.18382352941176472</c:v>
                </c:pt>
                <c:pt idx="4">
                  <c:v>8.1560283687943255E-2</c:v>
                </c:pt>
                <c:pt idx="5">
                  <c:v>0.16296296296296298</c:v>
                </c:pt>
                <c:pt idx="6">
                  <c:v>2.8469750889679717E-2</c:v>
                </c:pt>
                <c:pt idx="7">
                  <c:v>0.1519434628975265</c:v>
                </c:pt>
                <c:pt idx="8">
                  <c:v>4.2402826855123671E-2</c:v>
                </c:pt>
                <c:pt idx="9">
                  <c:v>7.0921985815602835E-3</c:v>
                </c:pt>
                <c:pt idx="10">
                  <c:v>1.0638297872340425E-2</c:v>
                </c:pt>
                <c:pt idx="11">
                  <c:v>3.5335689045936395E-3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18-46C4-9EAF-532196C38700}"/>
            </c:ext>
          </c:extLst>
        </c:ser>
        <c:ser>
          <c:idx val="1"/>
          <c:order val="1"/>
          <c:tx>
            <c:strRef>
              <c:f>'Slide 11'!$C$2</c:f>
              <c:strCache>
                <c:ptCount val="1"/>
                <c:pt idx="0">
                  <c:v>Dans une minorité des cas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11'!$A$3:$A$14</c:f>
              <c:strCache>
                <c:ptCount val="12"/>
                <c:pt idx="0">
                  <c:v>Vos connaissances concernant le rapport entre troubles psychiques et travail sont insuffisantes (2,1)</c:v>
                </c:pt>
                <c:pt idx="1">
                  <c:v>Vos connaissances concernant la directive de Domus Medica sur les troubles du sommeil sont insuffisantes (2,3)</c:v>
                </c:pt>
                <c:pt idx="2">
                  <c:v>Le sujet est difficile à aborder (pour le patient) au cours d'une consultation (2,4)</c:v>
                </c:pt>
                <c:pt idx="3">
                  <c:v>Vos connaissances concernant la directive de Domus Medica sur la dépression sont insuffisantes (2,4)</c:v>
                </c:pt>
                <c:pt idx="4">
                  <c:v>Le patient ne perçoit pas ses troubles psychiques comme un problème (2,4)</c:v>
                </c:pt>
                <c:pt idx="5">
                  <c:v>Vos connaissances concernant la directive de Domus Medica sur l'alcoolisme sont insuffisantes (2,5)</c:v>
                </c:pt>
                <c:pt idx="6">
                  <c:v>Le patient n'aborde pas la question du rapport entre travail et troubles psychiques (2,6)</c:v>
                </c:pt>
                <c:pt idx="7">
                  <c:v>L'examen diagnostique concernant des troubles psychiques représente une charge de travail trop importante (2,6)</c:v>
                </c:pt>
                <c:pt idx="8">
                  <c:v>Une consultation offre trop peu de temps pour une discussion en profondeur (3,3)</c:v>
                </c:pt>
                <c:pt idx="9">
                  <c:v>Les troubles évoqués par le patient sont trop vagues (3,3)</c:v>
                </c:pt>
                <c:pt idx="10">
                  <c:v>Une affection physique est constatée au premier plan (3,4)</c:v>
                </c:pt>
                <c:pt idx="11">
                  <c:v>Le patient est hésitant à l'idée d'un diagnostic ou d'une médication psychiatrique (3,5)</c:v>
                </c:pt>
              </c:strCache>
            </c:strRef>
          </c:cat>
          <c:val>
            <c:numRef>
              <c:f>'Slide 11'!$C$3:$C$14</c:f>
              <c:numCache>
                <c:formatCode>0%</c:formatCode>
                <c:ptCount val="12"/>
                <c:pt idx="0">
                  <c:v>0.60805860805860801</c:v>
                </c:pt>
                <c:pt idx="1">
                  <c:v>0.4705882352941177</c:v>
                </c:pt>
                <c:pt idx="2">
                  <c:v>0.59010600706713778</c:v>
                </c:pt>
                <c:pt idx="3">
                  <c:v>0.47794117647058826</c:v>
                </c:pt>
                <c:pt idx="4">
                  <c:v>0.52127659574468088</c:v>
                </c:pt>
                <c:pt idx="5">
                  <c:v>0.42222222222222222</c:v>
                </c:pt>
                <c:pt idx="6">
                  <c:v>0.53024911032028466</c:v>
                </c:pt>
                <c:pt idx="7">
                  <c:v>0.3780918727915194</c:v>
                </c:pt>
                <c:pt idx="8">
                  <c:v>0.27208480565371024</c:v>
                </c:pt>
                <c:pt idx="9">
                  <c:v>0.19148936170212769</c:v>
                </c:pt>
                <c:pt idx="10">
                  <c:v>0.18085106382978722</c:v>
                </c:pt>
                <c:pt idx="11">
                  <c:v>0.14840989399293286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8-46C4-9EAF-532196C38700}"/>
            </c:ext>
          </c:extLst>
        </c:ser>
        <c:ser>
          <c:idx val="2"/>
          <c:order val="2"/>
          <c:tx>
            <c:strRef>
              <c:f>'Slide 11'!$D$2</c:f>
              <c:strCache>
                <c:ptCount val="1"/>
                <c:pt idx="0">
                  <c:v>Dans la moitié des cas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11'!$A$3:$A$14</c:f>
              <c:strCache>
                <c:ptCount val="12"/>
                <c:pt idx="0">
                  <c:v>Vos connaissances concernant le rapport entre troubles psychiques et travail sont insuffisantes (2,1)</c:v>
                </c:pt>
                <c:pt idx="1">
                  <c:v>Vos connaissances concernant la directive de Domus Medica sur les troubles du sommeil sont insuffisantes (2,3)</c:v>
                </c:pt>
                <c:pt idx="2">
                  <c:v>Le sujet est difficile à aborder (pour le patient) au cours d'une consultation (2,4)</c:v>
                </c:pt>
                <c:pt idx="3">
                  <c:v>Vos connaissances concernant la directive de Domus Medica sur la dépression sont insuffisantes (2,4)</c:v>
                </c:pt>
                <c:pt idx="4">
                  <c:v>Le patient ne perçoit pas ses troubles psychiques comme un problème (2,4)</c:v>
                </c:pt>
                <c:pt idx="5">
                  <c:v>Vos connaissances concernant la directive de Domus Medica sur l'alcoolisme sont insuffisantes (2,5)</c:v>
                </c:pt>
                <c:pt idx="6">
                  <c:v>Le patient n'aborde pas la question du rapport entre travail et troubles psychiques (2,6)</c:v>
                </c:pt>
                <c:pt idx="7">
                  <c:v>L'examen diagnostique concernant des troubles psychiques représente une charge de travail trop importante (2,6)</c:v>
                </c:pt>
                <c:pt idx="8">
                  <c:v>Une consultation offre trop peu de temps pour une discussion en profondeur (3,3)</c:v>
                </c:pt>
                <c:pt idx="9">
                  <c:v>Les troubles évoqués par le patient sont trop vagues (3,3)</c:v>
                </c:pt>
                <c:pt idx="10">
                  <c:v>Une affection physique est constatée au premier plan (3,4)</c:v>
                </c:pt>
                <c:pt idx="11">
                  <c:v>Le patient est hésitant à l'idée d'un diagnostic ou d'une médication psychiatrique (3,5)</c:v>
                </c:pt>
              </c:strCache>
            </c:strRef>
          </c:cat>
          <c:val>
            <c:numRef>
              <c:f>'Slide 11'!$D$3:$D$14</c:f>
              <c:numCache>
                <c:formatCode>0%</c:formatCode>
                <c:ptCount val="12"/>
                <c:pt idx="0">
                  <c:v>0.13553113553113552</c:v>
                </c:pt>
                <c:pt idx="1">
                  <c:v>0.16176470588235292</c:v>
                </c:pt>
                <c:pt idx="2">
                  <c:v>0.24381625441696111</c:v>
                </c:pt>
                <c:pt idx="3">
                  <c:v>0.15073529411764708</c:v>
                </c:pt>
                <c:pt idx="4">
                  <c:v>0.29432624113475181</c:v>
                </c:pt>
                <c:pt idx="5">
                  <c:v>0.21111111111111111</c:v>
                </c:pt>
                <c:pt idx="6">
                  <c:v>0.27402135231316727</c:v>
                </c:pt>
                <c:pt idx="7">
                  <c:v>0.2332155477031802</c:v>
                </c:pt>
                <c:pt idx="8">
                  <c:v>0.22968197879858657</c:v>
                </c:pt>
                <c:pt idx="9">
                  <c:v>0.33687943262411346</c:v>
                </c:pt>
                <c:pt idx="10">
                  <c:v>0.26595744680851063</c:v>
                </c:pt>
                <c:pt idx="11">
                  <c:v>0.28268551236749118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18-46C4-9EAF-532196C38700}"/>
            </c:ext>
          </c:extLst>
        </c:ser>
        <c:ser>
          <c:idx val="3"/>
          <c:order val="3"/>
          <c:tx>
            <c:strRef>
              <c:f>'Slide 11'!$E$2</c:f>
              <c:strCache>
                <c:ptCount val="1"/>
                <c:pt idx="0">
                  <c:v>Dans la majorité des cas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11'!$A$3:$A$14</c:f>
              <c:strCache>
                <c:ptCount val="12"/>
                <c:pt idx="0">
                  <c:v>Vos connaissances concernant le rapport entre troubles psychiques et travail sont insuffisantes (2,1)</c:v>
                </c:pt>
                <c:pt idx="1">
                  <c:v>Vos connaissances concernant la directive de Domus Medica sur les troubles du sommeil sont insuffisantes (2,3)</c:v>
                </c:pt>
                <c:pt idx="2">
                  <c:v>Le sujet est difficile à aborder (pour le patient) au cours d'une consultation (2,4)</c:v>
                </c:pt>
                <c:pt idx="3">
                  <c:v>Vos connaissances concernant la directive de Domus Medica sur la dépression sont insuffisantes (2,4)</c:v>
                </c:pt>
                <c:pt idx="4">
                  <c:v>Le patient ne perçoit pas ses troubles psychiques comme un problème (2,4)</c:v>
                </c:pt>
                <c:pt idx="5">
                  <c:v>Vos connaissances concernant la directive de Domus Medica sur l'alcoolisme sont insuffisantes (2,5)</c:v>
                </c:pt>
                <c:pt idx="6">
                  <c:v>Le patient n'aborde pas la question du rapport entre travail et troubles psychiques (2,6)</c:v>
                </c:pt>
                <c:pt idx="7">
                  <c:v>L'examen diagnostique concernant des troubles psychiques représente une charge de travail trop importante (2,6)</c:v>
                </c:pt>
                <c:pt idx="8">
                  <c:v>Une consultation offre trop peu de temps pour une discussion en profondeur (3,3)</c:v>
                </c:pt>
                <c:pt idx="9">
                  <c:v>Les troubles évoqués par le patient sont trop vagues (3,3)</c:v>
                </c:pt>
                <c:pt idx="10">
                  <c:v>Une affection physique est constatée au premier plan (3,4)</c:v>
                </c:pt>
                <c:pt idx="11">
                  <c:v>Le patient est hésitant à l'idée d'un diagnostic ou d'une médication psychiatrique (3,5)</c:v>
                </c:pt>
              </c:strCache>
            </c:strRef>
          </c:cat>
          <c:val>
            <c:numRef>
              <c:f>'Slide 11'!$E$3:$E$14</c:f>
              <c:numCache>
                <c:formatCode>0%</c:formatCode>
                <c:ptCount val="12"/>
                <c:pt idx="0">
                  <c:v>5.4945054945054944E-2</c:v>
                </c:pt>
                <c:pt idx="1">
                  <c:v>0.11029411764705882</c:v>
                </c:pt>
                <c:pt idx="2">
                  <c:v>9.8939929328621903E-2</c:v>
                </c:pt>
                <c:pt idx="3">
                  <c:v>0.11764705882352942</c:v>
                </c:pt>
                <c:pt idx="4">
                  <c:v>9.9290780141843962E-2</c:v>
                </c:pt>
                <c:pt idx="5">
                  <c:v>0.13703703703703704</c:v>
                </c:pt>
                <c:pt idx="6">
                  <c:v>0.16725978647686834</c:v>
                </c:pt>
                <c:pt idx="7">
                  <c:v>0.20141342756183747</c:v>
                </c:pt>
                <c:pt idx="8">
                  <c:v>0.28621908127208484</c:v>
                </c:pt>
                <c:pt idx="9">
                  <c:v>0.44680851063829785</c:v>
                </c:pt>
                <c:pt idx="10">
                  <c:v>0.47517730496453903</c:v>
                </c:pt>
                <c:pt idx="11">
                  <c:v>0.46996466431095407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318-46C4-9EAF-532196C38700}"/>
            </c:ext>
          </c:extLst>
        </c:ser>
        <c:ser>
          <c:idx val="4"/>
          <c:order val="4"/>
          <c:tx>
            <c:strRef>
              <c:f>'Slide 11'!$F$2</c:f>
              <c:strCache>
                <c:ptCount val="1"/>
                <c:pt idx="0">
                  <c:v>Dans (presque) tous les cas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318-46C4-9EAF-532196C387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318-46C4-9EAF-532196C387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318-46C4-9EAF-532196C3870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318-46C4-9EAF-532196C3870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318-46C4-9EAF-532196C387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11'!$A$3:$A$14</c:f>
              <c:strCache>
                <c:ptCount val="12"/>
                <c:pt idx="0">
                  <c:v>Vos connaissances concernant le rapport entre troubles psychiques et travail sont insuffisantes (2,1)</c:v>
                </c:pt>
                <c:pt idx="1">
                  <c:v>Vos connaissances concernant la directive de Domus Medica sur les troubles du sommeil sont insuffisantes (2,3)</c:v>
                </c:pt>
                <c:pt idx="2">
                  <c:v>Le sujet est difficile à aborder (pour le patient) au cours d'une consultation (2,4)</c:v>
                </c:pt>
                <c:pt idx="3">
                  <c:v>Vos connaissances concernant la directive de Domus Medica sur la dépression sont insuffisantes (2,4)</c:v>
                </c:pt>
                <c:pt idx="4">
                  <c:v>Le patient ne perçoit pas ses troubles psychiques comme un problème (2,4)</c:v>
                </c:pt>
                <c:pt idx="5">
                  <c:v>Vos connaissances concernant la directive de Domus Medica sur l'alcoolisme sont insuffisantes (2,5)</c:v>
                </c:pt>
                <c:pt idx="6">
                  <c:v>Le patient n'aborde pas la question du rapport entre travail et troubles psychiques (2,6)</c:v>
                </c:pt>
                <c:pt idx="7">
                  <c:v>L'examen diagnostique concernant des troubles psychiques représente une charge de travail trop importante (2,6)</c:v>
                </c:pt>
                <c:pt idx="8">
                  <c:v>Une consultation offre trop peu de temps pour une discussion en profondeur (3,3)</c:v>
                </c:pt>
                <c:pt idx="9">
                  <c:v>Les troubles évoqués par le patient sont trop vagues (3,3)</c:v>
                </c:pt>
                <c:pt idx="10">
                  <c:v>Une affection physique est constatée au premier plan (3,4)</c:v>
                </c:pt>
                <c:pt idx="11">
                  <c:v>Le patient est hésitant à l'idée d'un diagnostic ou d'une médication psychiatrique (3,5)</c:v>
                </c:pt>
              </c:strCache>
            </c:strRef>
          </c:cat>
          <c:val>
            <c:numRef>
              <c:f>'Slide 11'!$F$3:$F$14</c:f>
              <c:numCache>
                <c:formatCode>0%</c:formatCode>
                <c:ptCount val="12"/>
                <c:pt idx="0">
                  <c:v>1.098901098901099E-2</c:v>
                </c:pt>
                <c:pt idx="1">
                  <c:v>5.514705882352941E-2</c:v>
                </c:pt>
                <c:pt idx="2">
                  <c:v>3.5335689045936395E-3</c:v>
                </c:pt>
                <c:pt idx="3">
                  <c:v>6.985294117647059E-2</c:v>
                </c:pt>
                <c:pt idx="4">
                  <c:v>3.5460992907801418E-3</c:v>
                </c:pt>
                <c:pt idx="5">
                  <c:v>6.6666666666666666E-2</c:v>
                </c:pt>
                <c:pt idx="6">
                  <c:v>0</c:v>
                </c:pt>
                <c:pt idx="7">
                  <c:v>3.5335689045936397E-2</c:v>
                </c:pt>
                <c:pt idx="8">
                  <c:v>0.16961130742049468</c:v>
                </c:pt>
                <c:pt idx="9">
                  <c:v>1.7730496453900707E-2</c:v>
                </c:pt>
                <c:pt idx="10">
                  <c:v>6.7375886524822695E-2</c:v>
                </c:pt>
                <c:pt idx="11">
                  <c:v>9.5406360424028266E-2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318-46C4-9EAF-532196C38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692272"/>
        <c:axId val="215693952"/>
      </c:barChart>
      <c:catAx>
        <c:axId val="21569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693952"/>
        <c:crosses val="autoZero"/>
        <c:auto val="1"/>
        <c:lblAlgn val="ctr"/>
        <c:lblOffset val="100"/>
        <c:noMultiLvlLbl val="0"/>
      </c:catAx>
      <c:valAx>
        <c:axId val="21569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569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491433627002132E-2"/>
          <c:y val="0.9331049580340921"/>
          <c:w val="0.90692636879607536"/>
          <c:h val="5.9403634159406804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nl-B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14'!$B$1</c:f>
              <c:strCache>
                <c:ptCount val="1"/>
                <c:pt idx="0">
                  <c:v>Dans (presque) aucun cas</c:v>
                </c:pt>
              </c:strCache>
            </c:strRef>
          </c:tx>
          <c:spPr>
            <a:solidFill>
              <a:srgbClr val="BBE0E3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23-4B50-A024-442E55A348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14'!$A$2:$A$17</c:f>
              <c:strCache>
                <c:ptCount val="16"/>
                <c:pt idx="0">
                  <c:v>Renvoi au parcours d'insertion (p.ex. GTB ou GOB) (1,6)</c:v>
                </c:pt>
                <c:pt idx="1">
                  <c:v>Renvoi au parcours d'accompagnement (1,8)</c:v>
                </c:pt>
                <c:pt idx="2">
                  <c:v>Prise de contact (par le médecin traitant) avec le médecin conseil (1,8)</c:v>
                </c:pt>
                <c:pt idx="3">
                  <c:v>Prise de contact (par le médecin traitant) avec le médecin du travail (1,8)</c:v>
                </c:pt>
                <c:pt idx="4">
                  <c:v>Discussions avec partenaire et/ou famille (2,0)</c:v>
                </c:pt>
                <c:pt idx="5">
                  <c:v>Prescription de longue durée (3 mois, p.ex.) d'incapacité de travail (2,2)</c:v>
                </c:pt>
                <c:pt idx="6">
                  <c:v>Prescription d'une médication (2,6)</c:v>
                </c:pt>
                <c:pt idx="7">
                  <c:v>Psychothérapie (3,1)</c:v>
                </c:pt>
                <c:pt idx="8">
                  <c:v>Renvoi vers une assistance spécialisée en santé mentale (3,2)</c:v>
                </c:pt>
                <c:pt idx="9">
                  <c:v>Conseil au patient de prendre contact avec le médecin du travail (3,2)</c:v>
                </c:pt>
                <c:pt idx="10">
                  <c:v>Brève  intervention (3,5)</c:v>
                </c:pt>
                <c:pt idx="11">
                  <c:v>Prescription de courte durée (2 semaines, p.ex.) d'incapacité de travail (3,7)</c:v>
                </c:pt>
                <c:pt idx="12">
                  <c:v>Bref conseil (3,9)</c:v>
                </c:pt>
                <c:pt idx="13">
                  <c:v>Une discussion avec le patient concernant son travail  (4,3)</c:v>
                </c:pt>
                <c:pt idx="14">
                  <c:v>Explications concernant les possibilités de traitement et de suivi  (4,3)</c:v>
                </c:pt>
                <c:pt idx="15">
                  <c:v>Explications concernant le syndrome (éventuel) (4,4)</c:v>
                </c:pt>
              </c:strCache>
            </c:strRef>
          </c:cat>
          <c:val>
            <c:numRef>
              <c:f>'Slide 14'!$B$2:$B$17</c:f>
              <c:numCache>
                <c:formatCode>0%</c:formatCode>
                <c:ptCount val="16"/>
                <c:pt idx="0">
                  <c:v>0.51908396946564883</c:v>
                </c:pt>
                <c:pt idx="1">
                  <c:v>0.3931297709923664</c:v>
                </c:pt>
                <c:pt idx="2">
                  <c:v>0.37547892720306514</c:v>
                </c:pt>
                <c:pt idx="3">
                  <c:v>0.3193916349809886</c:v>
                </c:pt>
                <c:pt idx="4">
                  <c:v>0.26136363636363635</c:v>
                </c:pt>
                <c:pt idx="5">
                  <c:v>0.14339622641509434</c:v>
                </c:pt>
                <c:pt idx="6">
                  <c:v>4.1666666666666671E-2</c:v>
                </c:pt>
                <c:pt idx="7">
                  <c:v>3.4351145038167941E-2</c:v>
                </c:pt>
                <c:pt idx="8">
                  <c:v>7.6045627376425846E-3</c:v>
                </c:pt>
                <c:pt idx="9">
                  <c:v>3.8022813688212927E-2</c:v>
                </c:pt>
                <c:pt idx="10">
                  <c:v>3.0303030303030304E-2</c:v>
                </c:pt>
                <c:pt idx="11">
                  <c:v>3.8022813688212923E-3</c:v>
                </c:pt>
                <c:pt idx="12">
                  <c:v>1.5151515151515152E-2</c:v>
                </c:pt>
                <c:pt idx="13">
                  <c:v>7.5471698113207556E-3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23-4B50-A024-442E55A34863}"/>
            </c:ext>
          </c:extLst>
        </c:ser>
        <c:ser>
          <c:idx val="1"/>
          <c:order val="1"/>
          <c:tx>
            <c:strRef>
              <c:f>'Slide 14'!$C$1</c:f>
              <c:strCache>
                <c:ptCount val="1"/>
                <c:pt idx="0">
                  <c:v>Dans une minorité des cas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23-4B50-A024-442E55A348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14'!$A$2:$A$17</c:f>
              <c:strCache>
                <c:ptCount val="16"/>
                <c:pt idx="0">
                  <c:v>Renvoi au parcours d'insertion (p.ex. GTB ou GOB) (1,6)</c:v>
                </c:pt>
                <c:pt idx="1">
                  <c:v>Renvoi au parcours d'accompagnement (1,8)</c:v>
                </c:pt>
                <c:pt idx="2">
                  <c:v>Prise de contact (par le médecin traitant) avec le médecin conseil (1,8)</c:v>
                </c:pt>
                <c:pt idx="3">
                  <c:v>Prise de contact (par le médecin traitant) avec le médecin du travail (1,8)</c:v>
                </c:pt>
                <c:pt idx="4">
                  <c:v>Discussions avec partenaire et/ou famille (2,0)</c:v>
                </c:pt>
                <c:pt idx="5">
                  <c:v>Prescription de longue durée (3 mois, p.ex.) d'incapacité de travail (2,2)</c:v>
                </c:pt>
                <c:pt idx="6">
                  <c:v>Prescription d'une médication (2,6)</c:v>
                </c:pt>
                <c:pt idx="7">
                  <c:v>Psychothérapie (3,1)</c:v>
                </c:pt>
                <c:pt idx="8">
                  <c:v>Renvoi vers une assistance spécialisée en santé mentale (3,2)</c:v>
                </c:pt>
                <c:pt idx="9">
                  <c:v>Conseil au patient de prendre contact avec le médecin du travail (3,2)</c:v>
                </c:pt>
                <c:pt idx="10">
                  <c:v>Brève  intervention (3,5)</c:v>
                </c:pt>
                <c:pt idx="11">
                  <c:v>Prescription de courte durée (2 semaines, p.ex.) d'incapacité de travail (3,7)</c:v>
                </c:pt>
                <c:pt idx="12">
                  <c:v>Bref conseil (3,9)</c:v>
                </c:pt>
                <c:pt idx="13">
                  <c:v>Une discussion avec le patient concernant son travail  (4,3)</c:v>
                </c:pt>
                <c:pt idx="14">
                  <c:v>Explications concernant les possibilités de traitement et de suivi  (4,3)</c:v>
                </c:pt>
                <c:pt idx="15">
                  <c:v>Explications concernant le syndrome (éventuel) (4,4)</c:v>
                </c:pt>
              </c:strCache>
            </c:strRef>
          </c:cat>
          <c:val>
            <c:numRef>
              <c:f>'Slide 14'!$C$2:$C$17</c:f>
              <c:numCache>
                <c:formatCode>0%</c:formatCode>
                <c:ptCount val="16"/>
                <c:pt idx="0">
                  <c:v>0.41603053435114501</c:v>
                </c:pt>
                <c:pt idx="1">
                  <c:v>0.47328244274809156</c:v>
                </c:pt>
                <c:pt idx="2">
                  <c:v>0.52490421455938696</c:v>
                </c:pt>
                <c:pt idx="3">
                  <c:v>0.57414448669201523</c:v>
                </c:pt>
                <c:pt idx="4">
                  <c:v>0.56818181818181823</c:v>
                </c:pt>
                <c:pt idx="5">
                  <c:v>0.5811320754716981</c:v>
                </c:pt>
                <c:pt idx="6">
                  <c:v>0.41666666666666663</c:v>
                </c:pt>
                <c:pt idx="7">
                  <c:v>0.22137404580152673</c:v>
                </c:pt>
                <c:pt idx="8">
                  <c:v>0.23954372623574144</c:v>
                </c:pt>
                <c:pt idx="9">
                  <c:v>0.21292775665399241</c:v>
                </c:pt>
                <c:pt idx="10">
                  <c:v>0.22348484848484848</c:v>
                </c:pt>
                <c:pt idx="11">
                  <c:v>9.5057034220532313E-2</c:v>
                </c:pt>
                <c:pt idx="12">
                  <c:v>9.4696969696969682E-2</c:v>
                </c:pt>
                <c:pt idx="13">
                  <c:v>2.6415094339622639E-2</c:v>
                </c:pt>
                <c:pt idx="14">
                  <c:v>1.893939393939394E-2</c:v>
                </c:pt>
                <c:pt idx="15">
                  <c:v>7.575757575757576E-3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23-4B50-A024-442E55A34863}"/>
            </c:ext>
          </c:extLst>
        </c:ser>
        <c:ser>
          <c:idx val="2"/>
          <c:order val="2"/>
          <c:tx>
            <c:strRef>
              <c:f>'Slide 14'!$D$1</c:f>
              <c:strCache>
                <c:ptCount val="1"/>
                <c:pt idx="0">
                  <c:v>Dans la moitié des cas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14'!$A$2:$A$17</c:f>
              <c:strCache>
                <c:ptCount val="16"/>
                <c:pt idx="0">
                  <c:v>Renvoi au parcours d'insertion (p.ex. GTB ou GOB) (1,6)</c:v>
                </c:pt>
                <c:pt idx="1">
                  <c:v>Renvoi au parcours d'accompagnement (1,8)</c:v>
                </c:pt>
                <c:pt idx="2">
                  <c:v>Prise de contact (par le médecin traitant) avec le médecin conseil (1,8)</c:v>
                </c:pt>
                <c:pt idx="3">
                  <c:v>Prise de contact (par le médecin traitant) avec le médecin du travail (1,8)</c:v>
                </c:pt>
                <c:pt idx="4">
                  <c:v>Discussions avec partenaire et/ou famille (2,0)</c:v>
                </c:pt>
                <c:pt idx="5">
                  <c:v>Prescription de longue durée (3 mois, p.ex.) d'incapacité de travail (2,2)</c:v>
                </c:pt>
                <c:pt idx="6">
                  <c:v>Prescription d'une médication (2,6)</c:v>
                </c:pt>
                <c:pt idx="7">
                  <c:v>Psychothérapie (3,1)</c:v>
                </c:pt>
                <c:pt idx="8">
                  <c:v>Renvoi vers une assistance spécialisée en santé mentale (3,2)</c:v>
                </c:pt>
                <c:pt idx="9">
                  <c:v>Conseil au patient de prendre contact avec le médecin du travail (3,2)</c:v>
                </c:pt>
                <c:pt idx="10">
                  <c:v>Brève  intervention (3,5)</c:v>
                </c:pt>
                <c:pt idx="11">
                  <c:v>Prescription de courte durée (2 semaines, p.ex.) d'incapacité de travail (3,7)</c:v>
                </c:pt>
                <c:pt idx="12">
                  <c:v>Bref conseil (3,9)</c:v>
                </c:pt>
                <c:pt idx="13">
                  <c:v>Une discussion avec le patient concernant son travail  (4,3)</c:v>
                </c:pt>
                <c:pt idx="14">
                  <c:v>Explications concernant les possibilités de traitement et de suivi  (4,3)</c:v>
                </c:pt>
                <c:pt idx="15">
                  <c:v>Explications concernant le syndrome (éventuel) (4,4)</c:v>
                </c:pt>
              </c:strCache>
            </c:strRef>
          </c:cat>
          <c:val>
            <c:numRef>
              <c:f>'Slide 14'!$D$2:$D$17</c:f>
              <c:numCache>
                <c:formatCode>0%</c:formatCode>
                <c:ptCount val="16"/>
                <c:pt idx="0">
                  <c:v>4.5801526717557245E-2</c:v>
                </c:pt>
                <c:pt idx="1">
                  <c:v>0.10687022900763359</c:v>
                </c:pt>
                <c:pt idx="2">
                  <c:v>6.5134099616858232E-2</c:v>
                </c:pt>
                <c:pt idx="3">
                  <c:v>8.3650190114068435E-2</c:v>
                </c:pt>
                <c:pt idx="4">
                  <c:v>0.10606060606060605</c:v>
                </c:pt>
                <c:pt idx="5">
                  <c:v>0.169811320754717</c:v>
                </c:pt>
                <c:pt idx="6">
                  <c:v>0.40909090909090906</c:v>
                </c:pt>
                <c:pt idx="7">
                  <c:v>0.37404580152671757</c:v>
                </c:pt>
                <c:pt idx="8">
                  <c:v>0.39163498098859312</c:v>
                </c:pt>
                <c:pt idx="9">
                  <c:v>0.3269961977186312</c:v>
                </c:pt>
                <c:pt idx="10">
                  <c:v>0.18560606060606064</c:v>
                </c:pt>
                <c:pt idx="11">
                  <c:v>0.29657794676806082</c:v>
                </c:pt>
                <c:pt idx="12">
                  <c:v>0.14393939393939395</c:v>
                </c:pt>
                <c:pt idx="13">
                  <c:v>9.8113207547169803E-2</c:v>
                </c:pt>
                <c:pt idx="14">
                  <c:v>9.4696969696969682E-2</c:v>
                </c:pt>
                <c:pt idx="15">
                  <c:v>8.3333333333333343E-2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923-4B50-A024-442E55A34863}"/>
            </c:ext>
          </c:extLst>
        </c:ser>
        <c:ser>
          <c:idx val="3"/>
          <c:order val="3"/>
          <c:tx>
            <c:strRef>
              <c:f>'Slide 14'!$E$1</c:f>
              <c:strCache>
                <c:ptCount val="1"/>
                <c:pt idx="0">
                  <c:v>Dans la majorité des cas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14'!$A$2:$A$17</c:f>
              <c:strCache>
                <c:ptCount val="16"/>
                <c:pt idx="0">
                  <c:v>Renvoi au parcours d'insertion (p.ex. GTB ou GOB) (1,6)</c:v>
                </c:pt>
                <c:pt idx="1">
                  <c:v>Renvoi au parcours d'accompagnement (1,8)</c:v>
                </c:pt>
                <c:pt idx="2">
                  <c:v>Prise de contact (par le médecin traitant) avec le médecin conseil (1,8)</c:v>
                </c:pt>
                <c:pt idx="3">
                  <c:v>Prise de contact (par le médecin traitant) avec le médecin du travail (1,8)</c:v>
                </c:pt>
                <c:pt idx="4">
                  <c:v>Discussions avec partenaire et/ou famille (2,0)</c:v>
                </c:pt>
                <c:pt idx="5">
                  <c:v>Prescription de longue durée (3 mois, p.ex.) d'incapacité de travail (2,2)</c:v>
                </c:pt>
                <c:pt idx="6">
                  <c:v>Prescription d'une médication (2,6)</c:v>
                </c:pt>
                <c:pt idx="7">
                  <c:v>Psychothérapie (3,1)</c:v>
                </c:pt>
                <c:pt idx="8">
                  <c:v>Renvoi vers une assistance spécialisée en santé mentale (3,2)</c:v>
                </c:pt>
                <c:pt idx="9">
                  <c:v>Conseil au patient de prendre contact avec le médecin du travail (3,2)</c:v>
                </c:pt>
                <c:pt idx="10">
                  <c:v>Brève  intervention (3,5)</c:v>
                </c:pt>
                <c:pt idx="11">
                  <c:v>Prescription de courte durée (2 semaines, p.ex.) d'incapacité de travail (3,7)</c:v>
                </c:pt>
                <c:pt idx="12">
                  <c:v>Bref conseil (3,9)</c:v>
                </c:pt>
                <c:pt idx="13">
                  <c:v>Une discussion avec le patient concernant son travail  (4,3)</c:v>
                </c:pt>
                <c:pt idx="14">
                  <c:v>Explications concernant les possibilités de traitement et de suivi  (4,3)</c:v>
                </c:pt>
                <c:pt idx="15">
                  <c:v>Explications concernant le syndrome (éventuel) (4,4)</c:v>
                </c:pt>
              </c:strCache>
            </c:strRef>
          </c:cat>
          <c:val>
            <c:numRef>
              <c:f>'Slide 14'!$E$2:$E$17</c:f>
              <c:numCache>
                <c:formatCode>0%</c:formatCode>
                <c:ptCount val="16"/>
                <c:pt idx="0">
                  <c:v>1.9083969465648856E-2</c:v>
                </c:pt>
                <c:pt idx="1">
                  <c:v>2.6717557251908396E-2</c:v>
                </c:pt>
                <c:pt idx="2">
                  <c:v>1.9157088122605363E-2</c:v>
                </c:pt>
                <c:pt idx="3">
                  <c:v>1.5209125475285169E-2</c:v>
                </c:pt>
                <c:pt idx="4">
                  <c:v>5.3030303030303025E-2</c:v>
                </c:pt>
                <c:pt idx="5">
                  <c:v>9.8113207547169803E-2</c:v>
                </c:pt>
                <c:pt idx="6">
                  <c:v>0.11742424242424242</c:v>
                </c:pt>
                <c:pt idx="7">
                  <c:v>0.31679389312977102</c:v>
                </c:pt>
                <c:pt idx="8">
                  <c:v>0.29657794676806082</c:v>
                </c:pt>
                <c:pt idx="9">
                  <c:v>0.32319391634980987</c:v>
                </c:pt>
                <c:pt idx="10">
                  <c:v>0.37121212121212127</c:v>
                </c:pt>
                <c:pt idx="11">
                  <c:v>0.45247148288973382</c:v>
                </c:pt>
                <c:pt idx="12">
                  <c:v>0.44318181818181818</c:v>
                </c:pt>
                <c:pt idx="13">
                  <c:v>0.43396226415094341</c:v>
                </c:pt>
                <c:pt idx="14">
                  <c:v>0.4507575757575758</c:v>
                </c:pt>
                <c:pt idx="15">
                  <c:v>0.4507575757575758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23-4B50-A024-442E55A34863}"/>
            </c:ext>
          </c:extLst>
        </c:ser>
        <c:ser>
          <c:idx val="4"/>
          <c:order val="4"/>
          <c:tx>
            <c:strRef>
              <c:f>'Slide 14'!$F$1</c:f>
              <c:strCache>
                <c:ptCount val="1"/>
                <c:pt idx="0">
                  <c:v>Dans (presque) tous les cas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923-4B50-A024-442E55A3486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923-4B50-A024-442E55A348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14'!$A$2:$A$17</c:f>
              <c:strCache>
                <c:ptCount val="16"/>
                <c:pt idx="0">
                  <c:v>Renvoi au parcours d'insertion (p.ex. GTB ou GOB) (1,6)</c:v>
                </c:pt>
                <c:pt idx="1">
                  <c:v>Renvoi au parcours d'accompagnement (1,8)</c:v>
                </c:pt>
                <c:pt idx="2">
                  <c:v>Prise de contact (par le médecin traitant) avec le médecin conseil (1,8)</c:v>
                </c:pt>
                <c:pt idx="3">
                  <c:v>Prise de contact (par le médecin traitant) avec le médecin du travail (1,8)</c:v>
                </c:pt>
                <c:pt idx="4">
                  <c:v>Discussions avec partenaire et/ou famille (2,0)</c:v>
                </c:pt>
                <c:pt idx="5">
                  <c:v>Prescription de longue durée (3 mois, p.ex.) d'incapacité de travail (2,2)</c:v>
                </c:pt>
                <c:pt idx="6">
                  <c:v>Prescription d'une médication (2,6)</c:v>
                </c:pt>
                <c:pt idx="7">
                  <c:v>Psychothérapie (3,1)</c:v>
                </c:pt>
                <c:pt idx="8">
                  <c:v>Renvoi vers une assistance spécialisée en santé mentale (3,2)</c:v>
                </c:pt>
                <c:pt idx="9">
                  <c:v>Conseil au patient de prendre contact avec le médecin du travail (3,2)</c:v>
                </c:pt>
                <c:pt idx="10">
                  <c:v>Brève  intervention (3,5)</c:v>
                </c:pt>
                <c:pt idx="11">
                  <c:v>Prescription de courte durée (2 semaines, p.ex.) d'incapacité de travail (3,7)</c:v>
                </c:pt>
                <c:pt idx="12">
                  <c:v>Bref conseil (3,9)</c:v>
                </c:pt>
                <c:pt idx="13">
                  <c:v>Une discussion avec le patient concernant son travail  (4,3)</c:v>
                </c:pt>
                <c:pt idx="14">
                  <c:v>Explications concernant les possibilités de traitement et de suivi  (4,3)</c:v>
                </c:pt>
                <c:pt idx="15">
                  <c:v>Explications concernant le syndrome (éventuel) (4,4)</c:v>
                </c:pt>
              </c:strCache>
            </c:strRef>
          </c:cat>
          <c:val>
            <c:numRef>
              <c:f>'Slide 14'!$F$2:$F$17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1.5325670498084292E-2</c:v>
                </c:pt>
                <c:pt idx="3">
                  <c:v>7.6045627376425846E-3</c:v>
                </c:pt>
                <c:pt idx="4">
                  <c:v>1.1363636363636364E-2</c:v>
                </c:pt>
                <c:pt idx="5">
                  <c:v>7.5471698113207556E-3</c:v>
                </c:pt>
                <c:pt idx="6">
                  <c:v>1.5151515151515152E-2</c:v>
                </c:pt>
                <c:pt idx="7">
                  <c:v>5.3435114503816793E-2</c:v>
                </c:pt>
                <c:pt idx="8">
                  <c:v>6.4638783269961975E-2</c:v>
                </c:pt>
                <c:pt idx="9">
                  <c:v>9.8859315589353611E-2</c:v>
                </c:pt>
                <c:pt idx="10">
                  <c:v>0.18939393939393936</c:v>
                </c:pt>
                <c:pt idx="11">
                  <c:v>0.15209125475285171</c:v>
                </c:pt>
                <c:pt idx="12">
                  <c:v>0.30303030303030304</c:v>
                </c:pt>
                <c:pt idx="13">
                  <c:v>0.43396226415094341</c:v>
                </c:pt>
                <c:pt idx="14">
                  <c:v>0.43560606060606061</c:v>
                </c:pt>
                <c:pt idx="15">
                  <c:v>0.45833333333333337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923-4B50-A024-442E55A34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62608"/>
        <c:axId val="339918480"/>
      </c:barChart>
      <c:catAx>
        <c:axId val="18726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39918480"/>
        <c:crosses val="autoZero"/>
        <c:auto val="1"/>
        <c:lblAlgn val="ctr"/>
        <c:lblOffset val="100"/>
        <c:noMultiLvlLbl val="0"/>
      </c:catAx>
      <c:valAx>
        <c:axId val="33991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8726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65865465347517"/>
          <c:w val="0.91591273885468738"/>
          <c:h val="8.4507122909238633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nl-B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15'!$B$2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82-4264-AADF-FCA3D127752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82-4264-AADF-FCA3D12775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15'!$A$3:$A$11</c:f>
              <c:strCache>
                <c:ptCount val="9"/>
                <c:pt idx="0">
                  <c:v>Centres pour un accompagnement de carrière (Loopbaancentra) (1,9)</c:v>
                </c:pt>
                <c:pt idx="1">
                  <c:v>Services de l'emploi  (p.ex. VDAB, GTB) (2,1)</c:v>
                </c:pt>
                <c:pt idx="2">
                  <c:v>Hôpitaux psychiatriques et Services psychiatriques d'Hôpitaux généraux  (SPHG) (2,2)</c:v>
                </c:pt>
                <c:pt idx="3">
                  <c:v>Centres pour le bien-être général (CAW) (2,3)</c:v>
                </c:pt>
                <c:pt idx="4">
                  <c:v>Le service social ou le service du personnel du lieu de travail (2,8)</c:v>
                </c:pt>
                <c:pt idx="5">
                  <c:v>Un psychiatre indépendant (2,8)</c:v>
                </c:pt>
                <c:pt idx="6">
                  <c:v>Le médecin du travail (2,9)</c:v>
                </c:pt>
                <c:pt idx="7">
                  <c:v>Services de santé mentale (SSM) (3,1)</c:v>
                </c:pt>
                <c:pt idx="8">
                  <c:v>Un psychologue ou un psychothérapeute indépendant (3,7)</c:v>
                </c:pt>
              </c:strCache>
            </c:strRef>
          </c:cat>
          <c:val>
            <c:numRef>
              <c:f>'Slide 15'!$B$3:$B$11</c:f>
              <c:numCache>
                <c:formatCode>0%</c:formatCode>
                <c:ptCount val="9"/>
                <c:pt idx="0">
                  <c:v>0.42231075697211151</c:v>
                </c:pt>
                <c:pt idx="1">
                  <c:v>0.2788844621513944</c:v>
                </c:pt>
                <c:pt idx="2">
                  <c:v>0.14342629482071712</c:v>
                </c:pt>
                <c:pt idx="3">
                  <c:v>0.248</c:v>
                </c:pt>
                <c:pt idx="4">
                  <c:v>0.11507936507936507</c:v>
                </c:pt>
                <c:pt idx="5">
                  <c:v>2.3809523809523808E-2</c:v>
                </c:pt>
                <c:pt idx="6">
                  <c:v>8.8353413654618476E-2</c:v>
                </c:pt>
                <c:pt idx="7">
                  <c:v>6.4257028112449793E-2</c:v>
                </c:pt>
                <c:pt idx="8">
                  <c:v>3.968253968253968E-3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82-4264-AADF-FCA3D1277521}"/>
            </c:ext>
          </c:extLst>
        </c:ser>
        <c:ser>
          <c:idx val="1"/>
          <c:order val="1"/>
          <c:tx>
            <c:strRef>
              <c:f>'Slide 15'!$C$2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82-4264-AADF-FCA3D12775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15'!$A$3:$A$11</c:f>
              <c:strCache>
                <c:ptCount val="9"/>
                <c:pt idx="0">
                  <c:v>Centres pour un accompagnement de carrière (Loopbaancentra) (1,9)</c:v>
                </c:pt>
                <c:pt idx="1">
                  <c:v>Services de l'emploi  (p.ex. VDAB, GTB) (2,1)</c:v>
                </c:pt>
                <c:pt idx="2">
                  <c:v>Hôpitaux psychiatriques et Services psychiatriques d'Hôpitaux généraux  (SPHG) (2,2)</c:v>
                </c:pt>
                <c:pt idx="3">
                  <c:v>Centres pour le bien-être général (CAW) (2,3)</c:v>
                </c:pt>
                <c:pt idx="4">
                  <c:v>Le service social ou le service du personnel du lieu de travail (2,8)</c:v>
                </c:pt>
                <c:pt idx="5">
                  <c:v>Un psychiatre indépendant (2,8)</c:v>
                </c:pt>
                <c:pt idx="6">
                  <c:v>Le médecin du travail (2,9)</c:v>
                </c:pt>
                <c:pt idx="7">
                  <c:v>Services de santé mentale (SSM) (3,1)</c:v>
                </c:pt>
                <c:pt idx="8">
                  <c:v>Un psychologue ou un psychothérapeute indépendant (3,7)</c:v>
                </c:pt>
              </c:strCache>
            </c:strRef>
          </c:cat>
          <c:val>
            <c:numRef>
              <c:f>'Slide 15'!$C$3:$C$11</c:f>
              <c:numCache>
                <c:formatCode>0%</c:formatCode>
                <c:ptCount val="9"/>
                <c:pt idx="0">
                  <c:v>0.34262948207171312</c:v>
                </c:pt>
                <c:pt idx="1">
                  <c:v>0.42231075697211151</c:v>
                </c:pt>
                <c:pt idx="2">
                  <c:v>0.57768924302788849</c:v>
                </c:pt>
                <c:pt idx="3">
                  <c:v>0.32400000000000001</c:v>
                </c:pt>
                <c:pt idx="4">
                  <c:v>0.27777777777777779</c:v>
                </c:pt>
                <c:pt idx="5">
                  <c:v>0.31349206349206349</c:v>
                </c:pt>
                <c:pt idx="6">
                  <c:v>0.28915662650602408</c:v>
                </c:pt>
                <c:pt idx="7">
                  <c:v>0.18072289156626506</c:v>
                </c:pt>
                <c:pt idx="8">
                  <c:v>4.3650793650793648E-2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82-4264-AADF-FCA3D1277521}"/>
            </c:ext>
          </c:extLst>
        </c:ser>
        <c:ser>
          <c:idx val="2"/>
          <c:order val="2"/>
          <c:tx>
            <c:strRef>
              <c:f>'Slide 15'!$D$2</c:f>
              <c:strCache>
                <c:ptCount val="1"/>
                <c:pt idx="0">
                  <c:v>Parfois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15'!$A$3:$A$11</c:f>
              <c:strCache>
                <c:ptCount val="9"/>
                <c:pt idx="0">
                  <c:v>Centres pour un accompagnement de carrière (Loopbaancentra) (1,9)</c:v>
                </c:pt>
                <c:pt idx="1">
                  <c:v>Services de l'emploi  (p.ex. VDAB, GTB) (2,1)</c:v>
                </c:pt>
                <c:pt idx="2">
                  <c:v>Hôpitaux psychiatriques et Services psychiatriques d'Hôpitaux généraux  (SPHG) (2,2)</c:v>
                </c:pt>
                <c:pt idx="3">
                  <c:v>Centres pour le bien-être général (CAW) (2,3)</c:v>
                </c:pt>
                <c:pt idx="4">
                  <c:v>Le service social ou le service du personnel du lieu de travail (2,8)</c:v>
                </c:pt>
                <c:pt idx="5">
                  <c:v>Un psychiatre indépendant (2,8)</c:v>
                </c:pt>
                <c:pt idx="6">
                  <c:v>Le médecin du travail (2,9)</c:v>
                </c:pt>
                <c:pt idx="7">
                  <c:v>Services de santé mentale (SSM) (3,1)</c:v>
                </c:pt>
                <c:pt idx="8">
                  <c:v>Un psychologue ou un psychothérapeute indépendant (3,7)</c:v>
                </c:pt>
              </c:strCache>
            </c:strRef>
          </c:cat>
          <c:val>
            <c:numRef>
              <c:f>'Slide 15'!$D$3:$D$11</c:f>
              <c:numCache>
                <c:formatCode>0%</c:formatCode>
                <c:ptCount val="9"/>
                <c:pt idx="0">
                  <c:v>0.17529880478087648</c:v>
                </c:pt>
                <c:pt idx="1">
                  <c:v>0.23505976095617531</c:v>
                </c:pt>
                <c:pt idx="2">
                  <c:v>0.23505976095617531</c:v>
                </c:pt>
                <c:pt idx="3">
                  <c:v>0.27200000000000002</c:v>
                </c:pt>
                <c:pt idx="4">
                  <c:v>0.34126984126984128</c:v>
                </c:pt>
                <c:pt idx="5">
                  <c:v>0.50793650793650791</c:v>
                </c:pt>
                <c:pt idx="6">
                  <c:v>0.30120481927710846</c:v>
                </c:pt>
                <c:pt idx="7">
                  <c:v>0.39357429718875503</c:v>
                </c:pt>
                <c:pt idx="8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82-4264-AADF-FCA3D1277521}"/>
            </c:ext>
          </c:extLst>
        </c:ser>
        <c:ser>
          <c:idx val="3"/>
          <c:order val="3"/>
          <c:tx>
            <c:strRef>
              <c:f>'Slide 15'!$E$2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15'!$A$3:$A$11</c:f>
              <c:strCache>
                <c:ptCount val="9"/>
                <c:pt idx="0">
                  <c:v>Centres pour un accompagnement de carrière (Loopbaancentra) (1,9)</c:v>
                </c:pt>
                <c:pt idx="1">
                  <c:v>Services de l'emploi  (p.ex. VDAB, GTB) (2,1)</c:v>
                </c:pt>
                <c:pt idx="2">
                  <c:v>Hôpitaux psychiatriques et Services psychiatriques d'Hôpitaux généraux  (SPHG) (2,2)</c:v>
                </c:pt>
                <c:pt idx="3">
                  <c:v>Centres pour le bien-être général (CAW) (2,3)</c:v>
                </c:pt>
                <c:pt idx="4">
                  <c:v>Le service social ou le service du personnel du lieu de travail (2,8)</c:v>
                </c:pt>
                <c:pt idx="5">
                  <c:v>Un psychiatre indépendant (2,8)</c:v>
                </c:pt>
                <c:pt idx="6">
                  <c:v>Le médecin du travail (2,9)</c:v>
                </c:pt>
                <c:pt idx="7">
                  <c:v>Services de santé mentale (SSM) (3,1)</c:v>
                </c:pt>
                <c:pt idx="8">
                  <c:v>Un psychologue ou un psychothérapeute indépendant (3,7)</c:v>
                </c:pt>
              </c:strCache>
            </c:strRef>
          </c:cat>
          <c:val>
            <c:numRef>
              <c:f>'Slide 15'!$E$3:$E$11</c:f>
              <c:numCache>
                <c:formatCode>0%</c:formatCode>
                <c:ptCount val="9"/>
                <c:pt idx="0">
                  <c:v>5.9760956175298807E-2</c:v>
                </c:pt>
                <c:pt idx="1">
                  <c:v>6.3745019920318724E-2</c:v>
                </c:pt>
                <c:pt idx="2">
                  <c:v>4.3824701195219119E-2</c:v>
                </c:pt>
                <c:pt idx="3">
                  <c:v>0.14400000000000002</c:v>
                </c:pt>
                <c:pt idx="4">
                  <c:v>0.24206349206349206</c:v>
                </c:pt>
                <c:pt idx="5">
                  <c:v>0.15079365079365079</c:v>
                </c:pt>
                <c:pt idx="6">
                  <c:v>0.27710843373493976</c:v>
                </c:pt>
                <c:pt idx="7">
                  <c:v>0.3493975903614458</c:v>
                </c:pt>
                <c:pt idx="8">
                  <c:v>0.66666666666666674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82-4264-AADF-FCA3D1277521}"/>
            </c:ext>
          </c:extLst>
        </c:ser>
        <c:ser>
          <c:idx val="4"/>
          <c:order val="4"/>
          <c:tx>
            <c:strRef>
              <c:f>'Slide 15'!$F$2</c:f>
              <c:strCache>
                <c:ptCount val="1"/>
                <c:pt idx="0">
                  <c:v>Toujours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'Slide 15'!$A$3:$A$11</c:f>
              <c:strCache>
                <c:ptCount val="9"/>
                <c:pt idx="0">
                  <c:v>Centres pour un accompagnement de carrière (Loopbaancentra) (1,9)</c:v>
                </c:pt>
                <c:pt idx="1">
                  <c:v>Services de l'emploi  (p.ex. VDAB, GTB) (2,1)</c:v>
                </c:pt>
                <c:pt idx="2">
                  <c:v>Hôpitaux psychiatriques et Services psychiatriques d'Hôpitaux généraux  (SPHG) (2,2)</c:v>
                </c:pt>
                <c:pt idx="3">
                  <c:v>Centres pour le bien-être général (CAW) (2,3)</c:v>
                </c:pt>
                <c:pt idx="4">
                  <c:v>Le service social ou le service du personnel du lieu de travail (2,8)</c:v>
                </c:pt>
                <c:pt idx="5">
                  <c:v>Un psychiatre indépendant (2,8)</c:v>
                </c:pt>
                <c:pt idx="6">
                  <c:v>Le médecin du travail (2,9)</c:v>
                </c:pt>
                <c:pt idx="7">
                  <c:v>Services de santé mentale (SSM) (3,1)</c:v>
                </c:pt>
                <c:pt idx="8">
                  <c:v>Un psychologue ou un psychothérapeute indépendant (3,7)</c:v>
                </c:pt>
              </c:strCache>
            </c:strRef>
          </c:cat>
          <c:val>
            <c:numRef>
              <c:f>'Slide 15'!$F$3:$F$11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1.2E-2</c:v>
                </c:pt>
                <c:pt idx="4">
                  <c:v>2.3809523809523808E-2</c:v>
                </c:pt>
                <c:pt idx="5">
                  <c:v>3.968253968253968E-3</c:v>
                </c:pt>
                <c:pt idx="6">
                  <c:v>4.4176706827309238E-2</c:v>
                </c:pt>
                <c:pt idx="7">
                  <c:v>1.2048192771084338E-2</c:v>
                </c:pt>
                <c:pt idx="8">
                  <c:v>3.5714285714285719E-2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82-4264-AADF-FCA3D1277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586352"/>
        <c:axId val="191586912"/>
      </c:barChart>
      <c:catAx>
        <c:axId val="19158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1586912"/>
        <c:crosses val="autoZero"/>
        <c:auto val="1"/>
        <c:lblAlgn val="ctr"/>
        <c:lblOffset val="100"/>
        <c:noMultiLvlLbl val="0"/>
      </c:catAx>
      <c:valAx>
        <c:axId val="19158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158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74914087741679"/>
          <c:y val="0.92901834668916072"/>
          <c:w val="0.62614060936118809"/>
          <c:h val="5.4912484183888652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nl-B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17'!$B$1</c:f>
              <c:strCache>
                <c:ptCount val="1"/>
                <c:pt idx="0">
                  <c:v>Inconnu</c:v>
                </c:pt>
              </c:strCache>
            </c:strRef>
          </c:tx>
          <c:spPr>
            <a:solidFill>
              <a:srgbClr val="BBE0E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17'!$A$2:$A$6</c:f>
              <c:strCache>
                <c:ptCount val="5"/>
                <c:pt idx="0">
                  <c:v>GOB (Service spécialisé de formation, d'accompagnement et de médiation) (1,5)</c:v>
                </c:pt>
                <c:pt idx="1">
                  <c:v>Centres pour un accompagnement  de carrière (Loopbaancentra) (2,0)</c:v>
                </c:pt>
                <c:pt idx="2">
                  <c:v>Les boutiques de l'emploi (2,1)</c:v>
                </c:pt>
                <c:pt idx="3">
                  <c:v>GTB (Service spécialisé pour la définition et l'accompagnement de parcours) (2,2)</c:v>
                </c:pt>
                <c:pt idx="4">
                  <c:v> </c:v>
                </c:pt>
              </c:strCache>
            </c:strRef>
          </c:cat>
          <c:val>
            <c:numRef>
              <c:f>'Slide 17'!$B$2:$B$6</c:f>
              <c:numCache>
                <c:formatCode>0%</c:formatCode>
                <c:ptCount val="5"/>
                <c:pt idx="0">
                  <c:v>0.60147601476014767</c:v>
                </c:pt>
                <c:pt idx="1">
                  <c:v>0.24814814814814812</c:v>
                </c:pt>
                <c:pt idx="2">
                  <c:v>0.17037037037037039</c:v>
                </c:pt>
                <c:pt idx="3">
                  <c:v>0.33210332103321039</c:v>
                </c:pt>
                <c:pt idx="4">
                  <c:v>4.0590405904059039E-2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E2-4869-931E-42CD0475E531}"/>
            </c:ext>
          </c:extLst>
        </c:ser>
        <c:ser>
          <c:idx val="1"/>
          <c:order val="1"/>
          <c:tx>
            <c:strRef>
              <c:f>'Slide 17'!$C$1</c:f>
              <c:strCache>
                <c:ptCount val="1"/>
                <c:pt idx="0">
                  <c:v>Par ouï-dire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17'!$A$2:$A$6</c:f>
              <c:strCache>
                <c:ptCount val="5"/>
                <c:pt idx="0">
                  <c:v>GOB (Service spécialisé de formation, d'accompagnement et de médiation) (1,5)</c:v>
                </c:pt>
                <c:pt idx="1">
                  <c:v>Centres pour un accompagnement  de carrière (Loopbaancentra) (2,0)</c:v>
                </c:pt>
                <c:pt idx="2">
                  <c:v>Les boutiques de l'emploi (2,1)</c:v>
                </c:pt>
                <c:pt idx="3">
                  <c:v>GTB (Service spécialisé pour la définition et l'accompagnement de parcours) (2,2)</c:v>
                </c:pt>
                <c:pt idx="4">
                  <c:v> </c:v>
                </c:pt>
              </c:strCache>
            </c:strRef>
          </c:cat>
          <c:val>
            <c:numRef>
              <c:f>'Slide 17'!$C$2:$C$6</c:f>
              <c:numCache>
                <c:formatCode>0%</c:formatCode>
                <c:ptCount val="5"/>
                <c:pt idx="0">
                  <c:v>0.31365313653136534</c:v>
                </c:pt>
                <c:pt idx="1">
                  <c:v>0.5</c:v>
                </c:pt>
                <c:pt idx="2">
                  <c:v>0.62222222222222223</c:v>
                </c:pt>
                <c:pt idx="3">
                  <c:v>0.30627306273062732</c:v>
                </c:pt>
                <c:pt idx="4">
                  <c:v>0.4280442804428044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E2-4869-931E-42CD0475E531}"/>
            </c:ext>
          </c:extLst>
        </c:ser>
        <c:ser>
          <c:idx val="2"/>
          <c:order val="2"/>
          <c:tx>
            <c:strRef>
              <c:f>'Slide 17'!$D$1</c:f>
              <c:strCache>
                <c:ptCount val="1"/>
                <c:pt idx="0">
                  <c:v>Renvois déjà effectués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17'!$A$2:$A$6</c:f>
              <c:strCache>
                <c:ptCount val="5"/>
                <c:pt idx="0">
                  <c:v>GOB (Service spécialisé de formation, d'accompagnement et de médiation) (1,5)</c:v>
                </c:pt>
                <c:pt idx="1">
                  <c:v>Centres pour un accompagnement  de carrière (Loopbaancentra) (2,0)</c:v>
                </c:pt>
                <c:pt idx="2">
                  <c:v>Les boutiques de l'emploi (2,1)</c:v>
                </c:pt>
                <c:pt idx="3">
                  <c:v>GTB (Service spécialisé pour la définition et l'accompagnement de parcours) (2,2)</c:v>
                </c:pt>
                <c:pt idx="4">
                  <c:v> </c:v>
                </c:pt>
              </c:strCache>
            </c:strRef>
          </c:cat>
          <c:val>
            <c:numRef>
              <c:f>'Slide 17'!$D$2:$D$6</c:f>
              <c:numCache>
                <c:formatCode>0%</c:formatCode>
                <c:ptCount val="5"/>
                <c:pt idx="0">
                  <c:v>5.9040590405904057E-2</c:v>
                </c:pt>
                <c:pt idx="1">
                  <c:v>0.21111111111111111</c:v>
                </c:pt>
                <c:pt idx="2">
                  <c:v>0.15925925925925927</c:v>
                </c:pt>
                <c:pt idx="3">
                  <c:v>0.23616236162361623</c:v>
                </c:pt>
                <c:pt idx="4">
                  <c:v>0.39483394833948338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E2-4869-931E-42CD0475E531}"/>
            </c:ext>
          </c:extLst>
        </c:ser>
        <c:ser>
          <c:idx val="3"/>
          <c:order val="3"/>
          <c:tx>
            <c:strRef>
              <c:f>'Slide 17'!$E$1</c:f>
              <c:strCache>
                <c:ptCount val="1"/>
                <c:pt idx="0">
                  <c:v>Concertation menée avec  elle(s)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E2-4869-931E-42CD0475E5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17'!$A$2:$A$6</c:f>
              <c:strCache>
                <c:ptCount val="5"/>
                <c:pt idx="0">
                  <c:v>GOB (Service spécialisé de formation, d'accompagnement et de médiation) (1,5)</c:v>
                </c:pt>
                <c:pt idx="1">
                  <c:v>Centres pour un accompagnement  de carrière (Loopbaancentra) (2,0)</c:v>
                </c:pt>
                <c:pt idx="2">
                  <c:v>Les boutiques de l'emploi (2,1)</c:v>
                </c:pt>
                <c:pt idx="3">
                  <c:v>GTB (Service spécialisé pour la définition et l'accompagnement de parcours) (2,2)</c:v>
                </c:pt>
                <c:pt idx="4">
                  <c:v> </c:v>
                </c:pt>
              </c:strCache>
            </c:strRef>
          </c:cat>
          <c:val>
            <c:numRef>
              <c:f>'Slide 17'!$E$2:$E$6</c:f>
              <c:numCache>
                <c:formatCode>0%</c:formatCode>
                <c:ptCount val="5"/>
                <c:pt idx="0">
                  <c:v>2.5830258302583026E-2</c:v>
                </c:pt>
                <c:pt idx="1">
                  <c:v>4.0740740740740744E-2</c:v>
                </c:pt>
                <c:pt idx="2">
                  <c:v>4.8148148148148148E-2</c:v>
                </c:pt>
                <c:pt idx="3">
                  <c:v>0.12546125461254612</c:v>
                </c:pt>
                <c:pt idx="4">
                  <c:v>0.13653136531365315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E2-4869-931E-42CD0475E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895200"/>
        <c:axId val="339899680"/>
      </c:barChart>
      <c:catAx>
        <c:axId val="33989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39899680"/>
        <c:crosses val="autoZero"/>
        <c:auto val="1"/>
        <c:lblAlgn val="ctr"/>
        <c:lblOffset val="100"/>
        <c:noMultiLvlLbl val="0"/>
      </c:catAx>
      <c:valAx>
        <c:axId val="33989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3989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9F38C5-3ABF-4DF2-8A36-C09E165319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951"/>
            <a:ext cx="543877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834EFE-ADAC-41F0-85FA-14DEF295E30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8975"/>
            <a:ext cx="4597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0891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2145748-FBA7-47E1-8C4D-2A6D321BDFD7}" type="slidenum">
              <a:rPr lang="en-US" altLang="nl-BE"/>
              <a:pPr/>
              <a:t>12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79525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46EBCE-1EE8-43CE-B6F5-559EFFC6BF24}" type="slidenum">
              <a:rPr lang="en-US" altLang="nl-BE"/>
              <a:pPr/>
              <a:t>13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312126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BE" altLang="nl-BE" noProof="0" dirty="0"/>
              <a:t>Autres :</a:t>
            </a:r>
          </a:p>
          <a:p>
            <a:r>
              <a:rPr lang="fr-BE" altLang="nl-BE" noProof="0" dirty="0">
                <a:solidFill>
                  <a:srgbClr val="000000"/>
                </a:solidFill>
                <a:latin typeface="Calibri" pitchFamily="34" charset="0"/>
              </a:rPr>
              <a:t>syndicat, employeur, supérieurs, coach de travail indépendant, coach de carrière, CADOR, POBOS</a:t>
            </a:r>
          </a:p>
          <a:p>
            <a:r>
              <a:rPr lang="fr-BE" altLang="nl-BE" noProof="0" dirty="0">
                <a:solidFill>
                  <a:srgbClr val="000000"/>
                </a:solidFill>
                <a:latin typeface="Calibri" pitchFamily="34" charset="0"/>
              </a:rPr>
              <a:t>psychologue de première</a:t>
            </a:r>
            <a:r>
              <a:rPr lang="fr-BE" altLang="nl-BE" baseline="0" noProof="0" dirty="0">
                <a:solidFill>
                  <a:srgbClr val="000000"/>
                </a:solidFill>
                <a:latin typeface="Calibri" pitchFamily="34" charset="0"/>
              </a:rPr>
              <a:t> ligne</a:t>
            </a:r>
            <a:r>
              <a:rPr lang="fr-BE" altLang="nl-BE" noProof="0" dirty="0">
                <a:solidFill>
                  <a:srgbClr val="000000"/>
                </a:solidFill>
                <a:latin typeface="Calibri" pitchFamily="34" charset="0"/>
              </a:rPr>
              <a:t>, kinésithérapeutes, thérapeutes</a:t>
            </a:r>
            <a:r>
              <a:rPr lang="fr-BE" altLang="nl-BE" baseline="0" noProof="0" dirty="0">
                <a:solidFill>
                  <a:srgbClr val="000000"/>
                </a:solidFill>
                <a:latin typeface="Calibri" pitchFamily="34" charset="0"/>
              </a:rPr>
              <a:t> créatifs</a:t>
            </a:r>
            <a:r>
              <a:rPr lang="fr-BE" altLang="nl-BE" noProof="0" dirty="0">
                <a:solidFill>
                  <a:srgbClr val="000000"/>
                </a:solidFill>
                <a:latin typeface="Calibri" pitchFamily="34" charset="0"/>
              </a:rPr>
              <a:t>, fasciathérapeutes</a:t>
            </a:r>
          </a:p>
          <a:p>
            <a:endParaRPr lang="fr-BE" altLang="nl-BE" noProof="0" dirty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C0A724-A1D2-4470-86B9-AFA1929D851A}" type="slidenum">
              <a:rPr lang="en-US" altLang="nl-BE"/>
              <a:pPr/>
              <a:t>15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202556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8831E6E-20BD-46AD-B999-84672079F25A}" type="slidenum">
              <a:rPr lang="en-US" altLang="nl-BE"/>
              <a:pPr/>
              <a:t>16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323883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355836-A5A6-45B0-BA15-E8BD722786AE}" type="slidenum">
              <a:rPr lang="en-US" altLang="nl-BE"/>
              <a:pPr/>
              <a:t>17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993280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8975"/>
            <a:ext cx="4597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2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FB520B-93DA-419F-85AD-4C28D4175B59}" type="slidenum">
              <a:rPr lang="en-US" altLang="nl-BE"/>
              <a:pPr/>
              <a:t>3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42333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8975"/>
            <a:ext cx="4597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996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BE" altLang="nl-BE" sz="2000" noProof="0" dirty="0"/>
              <a:t>Via les présidents de cercle :</a:t>
            </a:r>
          </a:p>
          <a:p>
            <a:pPr lvl="1"/>
            <a:r>
              <a:rPr lang="fr-BE" altLang="nl-BE" sz="1800" noProof="0" dirty="0"/>
              <a:t>Au moins 954 membres (en ce compris les présidents de cercle )</a:t>
            </a:r>
          </a:p>
          <a:p>
            <a:r>
              <a:rPr lang="fr-BE" altLang="nl-BE" sz="2000" noProof="0" dirty="0"/>
              <a:t>Via les présidents de GLE :</a:t>
            </a:r>
          </a:p>
          <a:p>
            <a:pPr lvl="1"/>
            <a:r>
              <a:rPr lang="fr-BE" altLang="nl-BE" sz="1800" noProof="0" dirty="0"/>
              <a:t>Au moins 382 membres (en</a:t>
            </a:r>
            <a:r>
              <a:rPr lang="fr-BE" altLang="nl-BE" sz="1800" baseline="0" noProof="0" dirty="0"/>
              <a:t> ce compris les présidents de GLE</a:t>
            </a:r>
            <a:r>
              <a:rPr lang="fr-BE" altLang="nl-BE" sz="1800" noProof="0" dirty="0"/>
              <a:t>)</a:t>
            </a:r>
          </a:p>
          <a:p>
            <a:pPr lvl="1"/>
            <a:r>
              <a:rPr lang="fr-BE" altLang="nl-BE" sz="1800" noProof="0" dirty="0"/>
              <a:t>Rappel après 3 semaines</a:t>
            </a:r>
          </a:p>
          <a:p>
            <a:r>
              <a:rPr lang="fr-BE" altLang="nl-BE" sz="2000" noProof="0" dirty="0"/>
              <a:t>Via la Newsletter de Domus Medica</a:t>
            </a:r>
          </a:p>
          <a:p>
            <a:r>
              <a:rPr lang="fr-BE" altLang="nl-BE" sz="2000" noProof="0" dirty="0"/>
              <a:t>Via un quatrième canal, 830 Médecins généralistes ont été contactés par écrit parmi lesquels :</a:t>
            </a:r>
          </a:p>
          <a:p>
            <a:pPr lvl="1"/>
            <a:r>
              <a:rPr lang="fr-BE" altLang="nl-BE" sz="1800" noProof="0" dirty="0"/>
              <a:t>De jeunes médecins généralistes qui ont demandé un dossier  impulseo I à Domus Medica (environ 200)</a:t>
            </a:r>
          </a:p>
          <a:p>
            <a:pPr lvl="1"/>
            <a:r>
              <a:rPr lang="fr-BE" altLang="nl-BE" sz="1800" noProof="0" dirty="0"/>
              <a:t>D’autres médecins généralistes qui ont demandé une subvention pour une assistance pratique et la téléphonie.</a:t>
            </a:r>
          </a:p>
          <a:p>
            <a:endParaRPr lang="fr-BE" altLang="nl-BE" noProof="0" dirty="0"/>
          </a:p>
          <a:p>
            <a:r>
              <a:rPr lang="fr-BE" altLang="nl-BE" noProof="0" dirty="0"/>
              <a:t>Le ratio de réponses est indéterminé :</a:t>
            </a:r>
          </a:p>
          <a:p>
            <a:pPr lvl="1"/>
            <a:r>
              <a:rPr lang="fr-BE" altLang="nl-BE" noProof="0" dirty="0"/>
              <a:t>aucune certitude quant à l’identité des présidents de cercles et de GLE qui ont déclaré avoir envoyé le mail à leurs membres  : on peut avoir envoyé</a:t>
            </a:r>
            <a:r>
              <a:rPr lang="fr-BE" altLang="nl-BE" baseline="0" noProof="0" dirty="0"/>
              <a:t> le </a:t>
            </a:r>
            <a:r>
              <a:rPr lang="fr-BE" altLang="nl-BE" noProof="0" dirty="0"/>
              <a:t>mail sans en avoir averti</a:t>
            </a:r>
            <a:r>
              <a:rPr lang="fr-BE" altLang="nl-BE" baseline="0" noProof="0" dirty="0"/>
              <a:t> l’enquêteur.</a:t>
            </a:r>
            <a:endParaRPr lang="fr-BE" altLang="nl-BE" noProof="0" dirty="0"/>
          </a:p>
          <a:p>
            <a:pPr lvl="1"/>
            <a:r>
              <a:rPr lang="fr-BE" altLang="nl-BE" noProof="0" dirty="0"/>
              <a:t>Le chevauchement entre les médecins généralistes qui ont été contactés par leur président de cercle, leur président</a:t>
            </a:r>
            <a:r>
              <a:rPr lang="fr-BE" altLang="nl-BE" baseline="0" noProof="0" dirty="0"/>
              <a:t> de GLE et/ou directement par </a:t>
            </a:r>
            <a:r>
              <a:rPr lang="fr-BE" altLang="nl-BE" noProof="0" dirty="0"/>
              <a:t>Domus Medica est impossible à déterminer.</a:t>
            </a:r>
          </a:p>
          <a:p>
            <a:endParaRPr lang="nl-BE" altLang="nl-BE" dirty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9A17E3F-FF80-44C1-94FF-8349EA80CC32}" type="slidenum">
              <a:rPr lang="en-US" altLang="nl-BE"/>
              <a:pPr/>
              <a:t>5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23237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8975"/>
            <a:ext cx="4597400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080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0868E2-D276-41CA-A62F-1D5B6760E92A}" type="slidenum">
              <a:rPr lang="en-US" altLang="nl-BE"/>
              <a:pPr/>
              <a:t>8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337793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7BA3DE-6CEF-4053-B894-F1031A729CA0}" type="slidenum">
              <a:rPr lang="en-US" altLang="nl-BE"/>
              <a:pPr/>
              <a:t>9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318978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A8DDE3-ECA5-46CA-BAED-67C974144131}" type="slidenum">
              <a:rPr lang="en-US" altLang="nl-BE"/>
              <a:pPr/>
              <a:t>10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374953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128075-F1D3-4B7A-8B14-E91399CC20E6}" type="slidenum">
              <a:rPr lang="en-US" altLang="nl-BE"/>
              <a:pPr/>
              <a:t>11</a:t>
            </a:fld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266363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 dirty="0">
              <a:solidFill>
                <a:srgbClr val="000E21"/>
              </a:solidFill>
            </a:endParaRPr>
          </a:p>
        </p:txBody>
      </p:sp>
      <p:pic>
        <p:nvPicPr>
          <p:cNvPr id="6" name="Picture 11" descr="SEDES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UCASHOOF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24844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75"/>
            <a:ext cx="248443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857496"/>
            <a:ext cx="6707178" cy="2160000"/>
          </a:xfrm>
          <a:solidFill>
            <a:srgbClr val="158CAF">
              <a:alpha val="49804"/>
            </a:srgbClr>
          </a:solidFill>
        </p:spPr>
        <p:txBody>
          <a:bodyPr lIns="144000" rIns="144000" anchor="b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484438" y="5214938"/>
            <a:ext cx="6445250" cy="1143020"/>
          </a:xfrm>
        </p:spPr>
        <p:txBody>
          <a:bodyPr/>
          <a:lstStyle>
            <a:lvl1pPr marL="17780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2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7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dirty="0"/>
          </a:p>
        </p:txBody>
      </p:sp>
      <p:pic>
        <p:nvPicPr>
          <p:cNvPr id="5" name="Picture 10" descr="LUCASHOOF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24844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857496"/>
            <a:ext cx="6659562" cy="1645126"/>
          </a:xfrm>
          <a:solidFill>
            <a:srgbClr val="158CAF"/>
          </a:solidFill>
          <a:ln w="9525">
            <a:noFill/>
            <a:miter lim="800000"/>
            <a:headEnd/>
            <a:tailEnd/>
          </a:ln>
          <a:effectLst/>
        </p:spPr>
        <p:txBody>
          <a:bodyPr lIns="144000" rIns="14400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nl-NL" sz="3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588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472" y="1440000"/>
            <a:ext cx="7920000" cy="4678362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71472" y="0"/>
            <a:ext cx="799566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D9E8-894D-4458-809C-CF441C4EF7E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64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740" y="0"/>
            <a:ext cx="7950998" cy="1079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6740" y="1484313"/>
            <a:ext cx="3852862" cy="4678362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9090" y="1484313"/>
            <a:ext cx="3852000" cy="4678362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19138" y="6372225"/>
            <a:ext cx="1800225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879725" y="6372225"/>
            <a:ext cx="36004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9284-9743-4E83-BDDD-32DEF12048B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13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3780000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2910" y="1928802"/>
            <a:ext cx="3780000" cy="3951288"/>
          </a:xfrm>
        </p:spPr>
        <p:txBody>
          <a:bodyPr/>
          <a:lstStyle>
            <a:lvl1pPr algn="just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67935" y="1285860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67935" y="1928802"/>
            <a:ext cx="4030663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0"/>
            <a:ext cx="7921252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73AC-3AB2-49C9-B3F3-18B3CD16CD4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86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7921252" cy="1079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5E28-6733-4EEA-AA05-56284BAD4D7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2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"/>
            <a:ext cx="7921252" cy="10795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45B0C-2DA4-474B-A345-E7D42817A53E}" type="slidenum">
              <a:rPr lang="nl-NL" altLang="nl-BE"/>
              <a:pPr/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108125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5E0F68">
                  <a:tint val="66000"/>
                  <a:satMod val="160000"/>
                </a:srgbClr>
              </a:gs>
              <a:gs pos="50000">
                <a:srgbClr val="5E0F68">
                  <a:tint val="44500"/>
                  <a:satMod val="160000"/>
                </a:srgbClr>
              </a:gs>
              <a:gs pos="100000">
                <a:srgbClr val="5E0F68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and type the title of this section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and type the subtitle of this section</a:t>
            </a:r>
            <a:endParaRPr lang="nl-BE" dirty="0"/>
          </a:p>
        </p:txBody>
      </p:sp>
      <p:pic>
        <p:nvPicPr>
          <p:cNvPr id="18" name="Picture 3" descr="C:\Users\u0084657\Documents\Werkmap\Pentalfa\Pictures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241"/>
            <a:ext cx="626787" cy="795519"/>
          </a:xfrm>
          <a:prstGeom prst="rect">
            <a:avLst/>
          </a:prstGeom>
          <a:noFill/>
          <a:ln>
            <a:noFill/>
          </a:ln>
          <a:effectLst>
            <a:outerShdw dist="50800" dir="3240000" sx="97000" sy="97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3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9563" y="6372225"/>
            <a:ext cx="711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32DB16-C036-414F-AF49-6D9F014170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9863"/>
            <a:ext cx="7920037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en typ de 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848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en typ de titel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0"/>
            <a:ext cx="520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9" r:id="rId3"/>
    <p:sldLayoutId id="2147483854" r:id="rId4"/>
    <p:sldLayoutId id="2147483850" r:id="rId5"/>
    <p:sldLayoutId id="2147483851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ge.neyens@med.kuleuven.b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2800" dirty="0"/>
              <a:t>Vision des médecins du travail sur la relation entre travail et troubles psychiques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3275856" y="5229200"/>
            <a:ext cx="5580000" cy="1427364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fr-BE" altLang="nl-BE" sz="1400" dirty="0">
                <a:solidFill>
                  <a:schemeClr val="bg1"/>
                </a:solidFill>
              </a:rPr>
              <a:t>Dr Inge Neyens (LUCAS KU Leuven)</a:t>
            </a:r>
          </a:p>
          <a:p>
            <a:pPr marL="0" indent="0" algn="r">
              <a:buNone/>
            </a:pPr>
            <a:r>
              <a:rPr lang="fr-BE" altLang="nl-BE" sz="1400" dirty="0">
                <a:solidFill>
                  <a:schemeClr val="bg1"/>
                </a:solidFill>
              </a:rPr>
              <a:t>Prof. dr Chantal Van Audenhove (LUCAS KU Leuven)</a:t>
            </a:r>
          </a:p>
          <a:p>
            <a:pPr algn="r"/>
            <a:endParaRPr lang="fr-BE" altLang="nl-BE" sz="1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BE" altLang="nl-BE" sz="1400" dirty="0">
                <a:solidFill>
                  <a:schemeClr val="bg1"/>
                </a:solidFill>
              </a:rPr>
              <a:t/>
            </a:r>
            <a:br>
              <a:rPr lang="fr-BE" altLang="nl-BE" sz="1400" dirty="0">
                <a:solidFill>
                  <a:schemeClr val="bg1"/>
                </a:solidFill>
              </a:rPr>
            </a:br>
            <a:r>
              <a:rPr lang="fr-BE" altLang="nl-BE" sz="1400" dirty="0">
                <a:solidFill>
                  <a:schemeClr val="bg1"/>
                </a:solidFill>
              </a:rPr>
              <a:t>Dr Saskia Decuman (INAMI)</a:t>
            </a:r>
          </a:p>
          <a:p>
            <a:pPr marL="0" indent="0" algn="r">
              <a:buNone/>
            </a:pPr>
            <a:r>
              <a:rPr lang="fr-BE" altLang="nl-BE" sz="1400" dirty="0">
                <a:solidFill>
                  <a:schemeClr val="bg1"/>
                </a:solidFill>
              </a:rPr>
              <a:t>Dr Lutgarde Vanwynsberghe (INAMI)</a:t>
            </a:r>
          </a:p>
          <a:p>
            <a:pPr algn="r"/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32157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72" y="1439999"/>
            <a:ext cx="7920000" cy="4932225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fr-BE" sz="1800" dirty="0">
                <a:solidFill>
                  <a:schemeClr val="tx1"/>
                </a:solidFill>
              </a:rPr>
              <a:t>	Très difficile  Plutôt difficile	   Ni difficile,   Plutôt facile   Très facile</a:t>
            </a:r>
          </a:p>
          <a:p>
            <a:pPr marL="0" indent="0">
              <a:buNone/>
            </a:pPr>
            <a:r>
              <a:rPr lang="nl-BE" sz="1800" dirty="0">
                <a:solidFill>
                  <a:schemeClr val="tx1"/>
                </a:solidFill>
              </a:rPr>
              <a:t>				   </a:t>
            </a:r>
            <a:r>
              <a:rPr lang="fr-BE" sz="1800" dirty="0">
                <a:solidFill>
                  <a:schemeClr val="tx1"/>
                </a:solidFill>
              </a:rPr>
              <a:t> ni facile</a:t>
            </a: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2867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sz="2400" dirty="0"/>
              <a:t>À quel point est-il difficile ou facile de différencier « dépression » et « burnout » ? (n=303)</a:t>
            </a:r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141CB9E1-A04B-4C64-92BF-F4AC1A8B1905}" type="slidenum">
              <a:rPr lang="nl-NL" altLang="nl-BE" sz="1200"/>
              <a:pPr/>
              <a:t>10</a:t>
            </a:fld>
            <a:endParaRPr lang="nl-NL" altLang="nl-BE" sz="1200" dirty="0"/>
          </a:p>
        </p:txBody>
      </p:sp>
      <p:graphicFrame>
        <p:nvGraphicFramePr>
          <p:cNvPr id="5" name="Grafiek 4"/>
          <p:cNvGraphicFramePr>
            <a:graphicFrameLocks/>
          </p:cNvGraphicFramePr>
          <p:nvPr/>
        </p:nvGraphicFramePr>
        <p:xfrm>
          <a:off x="571500" y="1937149"/>
          <a:ext cx="7920038" cy="350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352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449408"/>
              </p:ext>
            </p:extLst>
          </p:nvPr>
        </p:nvGraphicFramePr>
        <p:xfrm>
          <a:off x="-52073" y="1079500"/>
          <a:ext cx="9196074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8" y="1079500"/>
            <a:ext cx="9143592" cy="57785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0722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fr-BE" altLang="nl-BE" sz="2000" dirty="0"/>
              <a:t>À quelle fréquence êtes-vous confronté aux difficultés ci-après lors du diagnostic de troubles psychiques chez des patients actifs ? (n=270)</a:t>
            </a:r>
          </a:p>
        </p:txBody>
      </p:sp>
      <p:sp>
        <p:nvSpPr>
          <p:cNvPr id="3072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37D347E5-AD48-4CE7-BE2C-92AB64F44172}" type="slidenum">
              <a:rPr lang="nl-NL" altLang="nl-BE" sz="1200"/>
              <a:pPr/>
              <a:t>11</a:t>
            </a:fld>
            <a:endParaRPr lang="nl-NL" altLang="nl-BE" sz="1200" dirty="0"/>
          </a:p>
        </p:txBody>
      </p:sp>
      <p:sp>
        <p:nvSpPr>
          <p:cNvPr id="30725" name="Linkeraccolade 1"/>
          <p:cNvSpPr>
            <a:spLocks/>
          </p:cNvSpPr>
          <p:nvPr/>
        </p:nvSpPr>
        <p:spPr bwMode="auto">
          <a:xfrm>
            <a:off x="1" y="1440000"/>
            <a:ext cx="360363" cy="1172233"/>
          </a:xfrm>
          <a:prstGeom prst="lef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endParaRPr lang="nl-BE" altLang="nl-BE" sz="2400" dirty="0">
              <a:solidFill>
                <a:schemeClr val="bg1"/>
              </a:solidFill>
            </a:endParaRPr>
          </a:p>
        </p:txBody>
      </p:sp>
      <p:sp>
        <p:nvSpPr>
          <p:cNvPr id="7" name="Linkeraccolade 2"/>
          <p:cNvSpPr/>
          <p:nvPr/>
        </p:nvSpPr>
        <p:spPr bwMode="auto">
          <a:xfrm>
            <a:off x="408" y="5229200"/>
            <a:ext cx="359956" cy="770213"/>
          </a:xfrm>
          <a:prstGeom prst="lef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kstvak 1"/>
          <p:cNvSpPr txBox="1"/>
          <p:nvPr/>
        </p:nvSpPr>
        <p:spPr>
          <a:xfrm>
            <a:off x="-52074" y="5229200"/>
            <a:ext cx="300130" cy="3203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b="1" dirty="0"/>
              <a:t>3</a:t>
            </a:r>
          </a:p>
        </p:txBody>
      </p:sp>
      <p:sp>
        <p:nvSpPr>
          <p:cNvPr id="9" name="Linkeraccolade 1"/>
          <p:cNvSpPr/>
          <p:nvPr/>
        </p:nvSpPr>
        <p:spPr bwMode="auto">
          <a:xfrm>
            <a:off x="-9558" y="2655496"/>
            <a:ext cx="341016" cy="616171"/>
          </a:xfrm>
          <a:prstGeom prst="lef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kstvak 1"/>
          <p:cNvSpPr txBox="1"/>
          <p:nvPr/>
        </p:nvSpPr>
        <p:spPr>
          <a:xfrm>
            <a:off x="-55739" y="2687555"/>
            <a:ext cx="180023" cy="2992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b="1" dirty="0"/>
              <a:t>2</a:t>
            </a:r>
          </a:p>
        </p:txBody>
      </p:sp>
      <p:sp>
        <p:nvSpPr>
          <p:cNvPr id="11" name="Tekstvak 3"/>
          <p:cNvSpPr txBox="1"/>
          <p:nvPr/>
        </p:nvSpPr>
        <p:spPr>
          <a:xfrm>
            <a:off x="-72325" y="1934955"/>
            <a:ext cx="252507" cy="2992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857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350983"/>
              </p:ext>
            </p:extLst>
          </p:nvPr>
        </p:nvGraphicFramePr>
        <p:xfrm>
          <a:off x="571500" y="1439858"/>
          <a:ext cx="7920038" cy="3717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93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Feedback et évaluation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78,3%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Soutien social de la part de collègues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69,7%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Soutien social de la part de fonctions</a:t>
                      </a:r>
                      <a:r>
                        <a:rPr lang="fr-BE" sz="1500" u="none" strike="noStrike" baseline="0" noProof="0" dirty="0">
                          <a:effectLst/>
                        </a:rPr>
                        <a:t> supérieures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67,6%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Autonomie / contrôle exercé</a:t>
                      </a:r>
                      <a:r>
                        <a:rPr lang="fr-BE" sz="1500" u="none" strike="noStrike" baseline="0" noProof="0" dirty="0">
                          <a:effectLst/>
                        </a:rPr>
                        <a:t> sur le </a:t>
                      </a:r>
                      <a:r>
                        <a:rPr lang="fr-BE" sz="1500" u="none" strike="noStrike" noProof="0" dirty="0">
                          <a:effectLst/>
                        </a:rPr>
                        <a:t>job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57,8%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Droit de parole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51,2%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Alternance dans les tâches (qui est ressentie comme agréable)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50,0%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Possibilité d’utiliser ses compétences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45,5%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algn="l" fontAlgn="b"/>
                      <a:r>
                        <a:rPr lang="fr-BE" sz="1500" u="none" strike="noStrike" noProof="0" dirty="0">
                          <a:effectLst/>
                        </a:rPr>
                        <a:t>Gratification</a:t>
                      </a:r>
                      <a:r>
                        <a:rPr lang="fr-BE" sz="1500" u="none" strike="noStrike" baseline="0" noProof="0" dirty="0">
                          <a:effectLst/>
                        </a:rPr>
                        <a:t> financière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18,4%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16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500" u="none" strike="noStrike" noProof="0" dirty="0">
                          <a:effectLst/>
                        </a:rPr>
                        <a:t>Autres (</a:t>
                      </a:r>
                      <a:r>
                        <a:rPr lang="fr-BE" sz="1400" kern="1200" noProof="0" dirty="0">
                          <a:effectLst/>
                        </a:rPr>
                        <a:t>motivation, envie, implication dans les différents aspects du travail, résistance morale, travail qui a sa raison d’être)</a:t>
                      </a:r>
                      <a:endParaRPr lang="fr-BE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89" marR="15389" marT="7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500" u="none" strike="noStrike" noProof="0" dirty="0">
                          <a:effectLst/>
                        </a:rPr>
                        <a:t>4,5 %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9" marR="15389" marT="714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2797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r>
              <a:rPr lang="fr-BE" altLang="nl-BE" sz="1800" dirty="0"/>
              <a:t>Parmi les aspects du travail </a:t>
            </a:r>
            <a:r>
              <a:rPr lang="fr-BE" altLang="nl-BE" sz="1800" u="sng" dirty="0"/>
              <a:t>stimulants</a:t>
            </a:r>
            <a:r>
              <a:rPr lang="fr-BE" altLang="nl-BE" sz="1800" dirty="0"/>
              <a:t> ci-après, lesquels entrent en ligne de compte lors de la détection et du diagnostic de troubles psychiques ? (n=244)</a:t>
            </a:r>
          </a:p>
        </p:txBody>
      </p:sp>
      <p:sp>
        <p:nvSpPr>
          <p:cNvPr id="3279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24B09A0E-CC07-4C83-8ACD-AC7DB116B947}" type="slidenum">
              <a:rPr lang="nl-NL" altLang="nl-BE" sz="1200"/>
              <a:pPr/>
              <a:t>12</a:t>
            </a:fld>
            <a:endParaRPr lang="nl-NL" altLang="nl-BE" sz="1200" dirty="0"/>
          </a:p>
        </p:txBody>
      </p:sp>
    </p:spTree>
    <p:extLst>
      <p:ext uri="{BB962C8B-B14F-4D97-AF65-F5344CB8AC3E}">
        <p14:creationId xmlns:p14="http://schemas.microsoft.com/office/powerpoint/2010/main" val="307134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61853"/>
              </p:ext>
            </p:extLst>
          </p:nvPr>
        </p:nvGraphicFramePr>
        <p:xfrm>
          <a:off x="467544" y="1439855"/>
          <a:ext cx="8023994" cy="470028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408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Relation avec le supérieur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83,8%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Conflits</a:t>
                      </a:r>
                      <a:r>
                        <a:rPr lang="fr-BE" sz="1600" u="none" strike="noStrike" baseline="0" noProof="0" dirty="0">
                          <a:effectLst/>
                        </a:rPr>
                        <a:t> i</a:t>
                      </a:r>
                      <a:r>
                        <a:rPr lang="fr-BE" sz="1600" u="none" strike="noStrike" noProof="0" dirty="0">
                          <a:effectLst/>
                        </a:rPr>
                        <a:t>nterpersonnels (harcèlement, p.ex.)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81,7%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Pression de travail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79,2%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Relation avec les collègues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78,8%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Pression liée au temps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74,2%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Exigences</a:t>
                      </a:r>
                      <a:r>
                        <a:rPr lang="fr-BE" sz="1600" u="none" strike="noStrike" baseline="0" noProof="0" dirty="0">
                          <a:effectLst/>
                        </a:rPr>
                        <a:t> émotionnelles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60,0%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Exigences physiques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48,8%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Flexibilité attendue (par suite de</a:t>
                      </a:r>
                      <a:r>
                        <a:rPr lang="fr-BE" sz="1600" u="none" strike="noStrike" baseline="0" noProof="0" dirty="0">
                          <a:effectLst/>
                        </a:rPr>
                        <a:t> changements dans l’organisation, p.ex</a:t>
                      </a:r>
                      <a:r>
                        <a:rPr lang="fr-BE" sz="1600" u="none" strike="noStrike" noProof="0" dirty="0">
                          <a:effectLst/>
                        </a:rPr>
                        <a:t>.)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46,3%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Insécurité d’emploi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40,8%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Responsabilité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35,0%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Niveau de difficulté du</a:t>
                      </a:r>
                      <a:r>
                        <a:rPr lang="fr-BE" sz="1600" u="none" strike="noStrike" baseline="0" noProof="0" dirty="0">
                          <a:effectLst/>
                        </a:rPr>
                        <a:t> travail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30,4%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Attentes contradictoires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30,0%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Imprécision</a:t>
                      </a:r>
                      <a:r>
                        <a:rPr lang="fr-BE" sz="1600" u="none" strike="noStrike" baseline="0" noProof="0" dirty="0">
                          <a:effectLst/>
                        </a:rPr>
                        <a:t> quant au rôle à jouer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25,4%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55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noProof="0" dirty="0">
                          <a:effectLst/>
                        </a:rPr>
                        <a:t>Nombre de procédures ou de règles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22,5%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836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u="none" strike="noStrike" noProof="0" dirty="0">
                          <a:effectLst/>
                        </a:rPr>
                        <a:t>Autres </a:t>
                      </a:r>
                      <a:r>
                        <a:rPr lang="fr-BE" sz="1050" u="none" strike="noStrike" kern="1200" noProof="0" dirty="0">
                          <a:effectLst/>
                        </a:rPr>
                        <a:t>(respecter des deadlines ; obtenir des résultats déterminés ; bénéficier ou</a:t>
                      </a:r>
                      <a:r>
                        <a:rPr lang="fr-BE" sz="1050" u="none" strike="noStrike" kern="1200" baseline="0" noProof="0" dirty="0">
                          <a:effectLst/>
                        </a:rPr>
                        <a:t> pas d’incitants associés aux résultats et</a:t>
                      </a:r>
                      <a:r>
                        <a:rPr lang="fr-BE" sz="1050" u="none" strike="noStrike" kern="1200" noProof="0" dirty="0">
                          <a:effectLst/>
                        </a:rPr>
                        <a:t> erreur du système de paiement dans ce cadre ; absence de considération et de droit de parole ; insuffisamment d’éloges ; trop</a:t>
                      </a:r>
                      <a:r>
                        <a:rPr lang="fr-BE" sz="1050" u="none" strike="noStrike" kern="1200" baseline="0" noProof="0" dirty="0">
                          <a:effectLst/>
                        </a:rPr>
                        <a:t> peu d’</a:t>
                      </a:r>
                      <a:r>
                        <a:rPr lang="fr-BE" sz="1050" u="none" strike="noStrike" kern="1200" noProof="0" dirty="0">
                          <a:effectLst/>
                        </a:rPr>
                        <a:t>autonomie ; attentes initiales ; le travailleur</a:t>
                      </a:r>
                      <a:r>
                        <a:rPr lang="fr-BE" sz="1050" u="none" strike="noStrike" kern="1200" baseline="0" noProof="0" dirty="0">
                          <a:effectLst/>
                        </a:rPr>
                        <a:t> est traité comme un numéro ou comme une marionnette et n’est pas estimé à sa juste valeur</a:t>
                      </a:r>
                      <a:r>
                        <a:rPr lang="fr-BE" sz="1050" u="none" strike="noStrike" kern="1200" noProof="0" dirty="0">
                          <a:effectLst/>
                        </a:rPr>
                        <a:t>)</a:t>
                      </a:r>
                      <a:endParaRPr lang="fr-BE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u="none" strike="noStrike" noProof="0" dirty="0">
                          <a:effectLst/>
                        </a:rPr>
                        <a:t>2,5%</a:t>
                      </a:r>
                      <a:endParaRPr lang="fr-B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3" marR="8853" marT="664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4857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r>
              <a:rPr lang="fr-BE" altLang="nl-BE" sz="1800" dirty="0"/>
              <a:t>Parmi les aspects du travail </a:t>
            </a:r>
            <a:r>
              <a:rPr lang="fr-BE" altLang="nl-BE" sz="1800" u="sng" dirty="0"/>
              <a:t>défavorables</a:t>
            </a:r>
            <a:r>
              <a:rPr lang="fr-BE" altLang="nl-BE" sz="1800" dirty="0"/>
              <a:t> ci-après, lesquels entrent en ligne de compte lors de la détection et du diagnostic de troubles psychiques </a:t>
            </a:r>
            <a:r>
              <a:rPr lang="nl-BE" altLang="nl-BE" sz="1800" dirty="0"/>
              <a:t>? (n=240)</a:t>
            </a:r>
          </a:p>
        </p:txBody>
      </p:sp>
      <p:sp>
        <p:nvSpPr>
          <p:cNvPr id="3485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E6B10BDA-488B-4024-B4EA-D252755E5567}" type="slidenum">
              <a:rPr lang="nl-NL" altLang="nl-BE" sz="1200"/>
              <a:pPr/>
              <a:t>13</a:t>
            </a:fld>
            <a:endParaRPr lang="nl-NL" altLang="nl-BE" sz="1200" dirty="0"/>
          </a:p>
        </p:txBody>
      </p:sp>
    </p:spTree>
    <p:extLst>
      <p:ext uri="{BB962C8B-B14F-4D97-AF65-F5344CB8AC3E}">
        <p14:creationId xmlns:p14="http://schemas.microsoft.com/office/powerpoint/2010/main" val="421686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18890"/>
              </p:ext>
            </p:extLst>
          </p:nvPr>
        </p:nvGraphicFramePr>
        <p:xfrm>
          <a:off x="0" y="920749"/>
          <a:ext cx="9144001" cy="593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079500"/>
            <a:ext cx="9108504" cy="57785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sz="2400" dirty="0"/>
              <a:t>À quelle fréquence proposez-vous les interventions ci-dessous dans le cas de patients actifs souffrant de troubles psychiques? (n=261)</a:t>
            </a:r>
            <a:endParaRPr lang="fr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D9E8-894D-4458-809C-CF441C4EF7E3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63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72" y="1124744"/>
            <a:ext cx="7920000" cy="4993618"/>
          </a:xfrm>
        </p:spPr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89484"/>
              </p:ext>
            </p:extLst>
          </p:nvPr>
        </p:nvGraphicFramePr>
        <p:xfrm>
          <a:off x="0" y="1124744"/>
          <a:ext cx="8491471" cy="499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5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471B4E8A-0376-49E6-87CD-6C3E1D62B13B}" type="slidenum">
              <a:rPr lang="nl-NL" altLang="nl-BE" sz="1200"/>
              <a:pPr/>
              <a:t>15</a:t>
            </a:fld>
            <a:endParaRPr lang="nl-NL" altLang="nl-BE" sz="1200" dirty="0"/>
          </a:p>
        </p:txBody>
      </p:sp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altLang="nl-BE" sz="2400" dirty="0"/>
              <a:t>À quelle fréquence adressez-vous le patient aux instances ci-dessous dans le cadre de troubles psychiques au travail ? (n=249)</a:t>
            </a:r>
          </a:p>
        </p:txBody>
      </p:sp>
    </p:spTree>
    <p:extLst>
      <p:ext uri="{BB962C8B-B14F-4D97-AF65-F5344CB8AC3E}">
        <p14:creationId xmlns:p14="http://schemas.microsoft.com/office/powerpoint/2010/main" val="157594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232611"/>
              </p:ext>
            </p:extLst>
          </p:nvPr>
        </p:nvGraphicFramePr>
        <p:xfrm>
          <a:off x="571500" y="1439863"/>
          <a:ext cx="7920038" cy="311313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57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7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9624"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800" u="none" strike="noStrike" noProof="0" dirty="0">
                          <a:effectLst/>
                        </a:rPr>
                        <a:t>Non, je ne m’y connais pas en reprise progressive</a:t>
                      </a:r>
                      <a:r>
                        <a:rPr lang="fr-BE" sz="1800" u="none" strike="noStrike" baseline="0" noProof="0" dirty="0">
                          <a:effectLst/>
                        </a:rPr>
                        <a:t> du travail</a:t>
                      </a:r>
                      <a:endParaRPr lang="fr-B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500" u="none" strike="noStrike" noProof="0" dirty="0">
                          <a:effectLst/>
                        </a:rPr>
                        <a:t>5,7%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6049"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800" u="none" strike="noStrike" noProof="0" dirty="0">
                          <a:effectLst/>
                        </a:rPr>
                        <a:t>Oui, je</a:t>
                      </a:r>
                      <a:r>
                        <a:rPr lang="fr-BE" sz="1800" u="none" strike="noStrike" baseline="0" noProof="0" dirty="0">
                          <a:effectLst/>
                        </a:rPr>
                        <a:t> la conseille à des personnes qui sont en incapacité de travail temporaire et qui sont prêtes à reprendre progressivement le travail</a:t>
                      </a:r>
                      <a:endParaRPr lang="fr-B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500" u="none" strike="noStrike" noProof="0" dirty="0">
                          <a:effectLst/>
                        </a:rPr>
                        <a:t>50,6%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7837"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800" u="none" strike="noStrike" noProof="0" dirty="0">
                          <a:effectLst/>
                        </a:rPr>
                        <a:t>Oui, je conseille à des patients</a:t>
                      </a:r>
                      <a:r>
                        <a:rPr lang="fr-BE" sz="1800" u="none" strike="noStrike" baseline="0" noProof="0" dirty="0">
                          <a:effectLst/>
                        </a:rPr>
                        <a:t> de se rendre pour cela à la mutuelle et chez le médecin du travail</a:t>
                      </a:r>
                      <a:r>
                        <a:rPr lang="fr-BE" sz="1800" u="none" strike="noStrike" noProof="0" dirty="0">
                          <a:effectLst/>
                        </a:rPr>
                        <a:t>.</a:t>
                      </a:r>
                      <a:endParaRPr lang="fr-B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500" u="none" strike="noStrike" noProof="0" dirty="0">
                          <a:effectLst/>
                        </a:rPr>
                        <a:t>65,5%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624"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800" u="none" strike="noStrike" noProof="0" dirty="0">
                          <a:effectLst/>
                        </a:rPr>
                        <a:t>Oui, mais je ne la conseille que rarement voire jamais</a:t>
                      </a:r>
                      <a:endParaRPr lang="fr-B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500" u="none" strike="noStrike" noProof="0" dirty="0">
                          <a:effectLst/>
                        </a:rPr>
                        <a:t>3,8%</a:t>
                      </a:r>
                      <a:endParaRPr lang="fr-BE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19" marR="17419" marT="71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0979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BE" altLang="nl-BE" sz="2400" dirty="0"/>
              <a:t>Avez-vous souvent rencontré des situations de « reprise progressive du travail » ? (n=261)</a:t>
            </a:r>
          </a:p>
        </p:txBody>
      </p:sp>
      <p:sp>
        <p:nvSpPr>
          <p:cNvPr id="4098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4C6E6E6D-7DD2-4C00-9D40-BDAB18EACC4C}" type="slidenum">
              <a:rPr lang="nl-NL" altLang="nl-BE" sz="1200"/>
              <a:pPr/>
              <a:t>16</a:t>
            </a:fld>
            <a:endParaRPr lang="nl-NL" altLang="nl-BE" sz="1200" dirty="0"/>
          </a:p>
        </p:txBody>
      </p:sp>
    </p:spTree>
    <p:extLst>
      <p:ext uri="{BB962C8B-B14F-4D97-AF65-F5344CB8AC3E}">
        <p14:creationId xmlns:p14="http://schemas.microsoft.com/office/powerpoint/2010/main" val="271439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BE" altLang="nl-BE" sz="2400" dirty="0"/>
              <a:t>À quel point connaissez-vous les instances suivantes ? (n=270): </a:t>
            </a:r>
          </a:p>
        </p:txBody>
      </p:sp>
      <p:sp>
        <p:nvSpPr>
          <p:cNvPr id="43011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46C56949-2633-4B10-8E1D-29460370248A}" type="slidenum">
              <a:rPr lang="nl-NL" altLang="nl-BE" sz="1200"/>
              <a:pPr/>
              <a:t>17</a:t>
            </a:fld>
            <a:endParaRPr lang="nl-NL" altLang="nl-BE" sz="1200" dirty="0"/>
          </a:p>
        </p:txBody>
      </p:sp>
      <p:sp>
        <p:nvSpPr>
          <p:cNvPr id="11" name="Tijdelijke aanduiding voor dianummer 3"/>
          <p:cNvSpPr txBox="1">
            <a:spLocks/>
          </p:cNvSpPr>
          <p:nvPr/>
        </p:nvSpPr>
        <p:spPr bwMode="auto">
          <a:xfrm>
            <a:off x="7929563" y="6372225"/>
            <a:ext cx="711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82B5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0" latinLnBrk="0" hangingPunct="0">
              <a:defRPr sz="16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0" latinLnBrk="0" hangingPunct="0">
              <a:defRPr sz="16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0" latinLnBrk="0" hangingPunct="0">
              <a:defRPr sz="16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0" latinLnBrk="0" hangingPunct="0">
              <a:defRPr sz="1600" kern="1200">
                <a:solidFill>
                  <a:srgbClr val="182B5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6C56949-2633-4B10-8E1D-29460370248A}" type="slidenum">
              <a:rPr lang="nl-NL" altLang="nl-BE" sz="1200" smtClean="0"/>
              <a:pPr/>
              <a:t>17</a:t>
            </a:fld>
            <a:endParaRPr lang="nl-NL" altLang="nl-BE" sz="1200" dirty="0"/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551982"/>
              </p:ext>
            </p:extLst>
          </p:nvPr>
        </p:nvGraphicFramePr>
        <p:xfrm>
          <a:off x="683568" y="1543050"/>
          <a:ext cx="7632848" cy="505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373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4458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1"/>
          <p:cNvSpPr>
            <a:spLocks noGrp="1"/>
          </p:cNvSpPr>
          <p:nvPr>
            <p:ph idx="1"/>
          </p:nvPr>
        </p:nvSpPr>
        <p:spPr>
          <a:xfrm>
            <a:off x="571500" y="1556792"/>
            <a:ext cx="7920038" cy="4464496"/>
          </a:xfrm>
        </p:spPr>
        <p:txBody>
          <a:bodyPr/>
          <a:lstStyle/>
          <a:p>
            <a:r>
              <a:rPr lang="fr-BE" altLang="nl-BE" sz="1800" dirty="0"/>
              <a:t>En consultation, les médecins généralistes demandent des nouvelles du travail.</a:t>
            </a:r>
          </a:p>
          <a:p>
            <a:pPr marL="0" indent="0">
              <a:buNone/>
            </a:pPr>
            <a:endParaRPr lang="fr-BE" altLang="nl-BE" sz="1800" dirty="0"/>
          </a:p>
          <a:p>
            <a:r>
              <a:rPr lang="fr-BE" altLang="nl-BE" sz="1800" dirty="0"/>
              <a:t>Les troubles du sommeil sont très fréquents.</a:t>
            </a:r>
          </a:p>
          <a:p>
            <a:endParaRPr lang="fr-BE" altLang="nl-BE" sz="1800" dirty="0"/>
          </a:p>
          <a:p>
            <a:r>
              <a:rPr lang="fr-BE" altLang="nl-BE" sz="1800" dirty="0"/>
              <a:t>Les problèmes et le plaisir éprouvés au travail sont souvent liés aux relations. La deuxième cause de problèmes est la pression de travail.</a:t>
            </a:r>
          </a:p>
          <a:p>
            <a:endParaRPr lang="fr-BE" altLang="nl-BE" sz="1800" dirty="0"/>
          </a:p>
          <a:p>
            <a:r>
              <a:rPr lang="fr-BE" altLang="nl-BE" sz="1800" dirty="0"/>
              <a:t>Les médecins généralistes connaissent la reprise progressive du travail et la conseille. Toutefois, plus de la moitié de ceux-ci rencontrent des obstacles dans sa mise en œuvre.</a:t>
            </a:r>
          </a:p>
          <a:p>
            <a:endParaRPr lang="fr-BE" altLang="nl-BE" sz="1800" dirty="0"/>
          </a:p>
          <a:p>
            <a:r>
              <a:rPr lang="fr-BE" altLang="nl-BE" sz="1800" dirty="0"/>
              <a:t>Les médecins généralistes sont peu habitués au parcours d’insertion.</a:t>
            </a:r>
          </a:p>
          <a:p>
            <a:endParaRPr lang="fr-BE" altLang="nl-BE" sz="1800" dirty="0"/>
          </a:p>
        </p:txBody>
      </p:sp>
      <p:sp>
        <p:nvSpPr>
          <p:cNvPr id="47107" name="Titel 2"/>
          <p:cNvSpPr>
            <a:spLocks noGrp="1"/>
          </p:cNvSpPr>
          <p:nvPr>
            <p:ph type="title"/>
          </p:nvPr>
        </p:nvSpPr>
        <p:spPr>
          <a:xfrm>
            <a:off x="571500" y="857251"/>
            <a:ext cx="7996238" cy="809625"/>
          </a:xfrm>
          <a:ln/>
        </p:spPr>
        <p:txBody>
          <a:bodyPr/>
          <a:lstStyle/>
          <a:p>
            <a:r>
              <a:rPr lang="nl-BE" altLang="nl-BE" dirty="0"/>
              <a:t>Conclusie</a:t>
            </a: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D300CA1D-BF93-4D4C-9264-F25BBE89DFB8}" type="slidenum">
              <a:rPr lang="nl-NL" altLang="nl-BE" sz="1200"/>
              <a:pPr/>
              <a:t>19</a:t>
            </a:fld>
            <a:endParaRPr lang="nl-NL" altLang="nl-BE" sz="1200" dirty="0"/>
          </a:p>
        </p:txBody>
      </p:sp>
    </p:spTree>
    <p:extLst>
      <p:ext uri="{BB962C8B-B14F-4D97-AF65-F5344CB8AC3E}">
        <p14:creationId xmlns:p14="http://schemas.microsoft.com/office/powerpoint/2010/main" val="360841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>
          <a:xfrm>
            <a:off x="611278" y="222646"/>
            <a:ext cx="7921625" cy="809625"/>
          </a:xfrm>
        </p:spPr>
        <p:txBody>
          <a:bodyPr/>
          <a:lstStyle/>
          <a:p>
            <a:pPr eaLnBrk="1" hangingPunct="1"/>
            <a:r>
              <a:rPr lang="fr-BE" altLang="nl-BE" sz="2400" dirty="0"/>
              <a:t>La chance de réintégrer avec succès le marché de l’emploi diminue après une absence de trois mois</a:t>
            </a:r>
          </a:p>
        </p:txBody>
      </p:sp>
      <p:sp>
        <p:nvSpPr>
          <p:cNvPr id="921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A20C2475-2568-4E10-97D2-BEE00DA8708A}" type="slidenum">
              <a:rPr lang="nl-NL" altLang="nl-BE" sz="1200"/>
              <a:pPr/>
              <a:t>2</a:t>
            </a:fld>
            <a:endParaRPr lang="nl-NL" altLang="nl-BE" sz="1200" dirty="0"/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53030" r="38181" b="20248"/>
          <a:stretch>
            <a:fillRect/>
          </a:stretch>
        </p:blipFill>
        <p:spPr bwMode="auto">
          <a:xfrm>
            <a:off x="250825" y="1916907"/>
            <a:ext cx="849788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Straight Arrow Connector 4"/>
          <p:cNvCxnSpPr>
            <a:cxnSpLocks noChangeShapeType="1"/>
          </p:cNvCxnSpPr>
          <p:nvPr/>
        </p:nvCxnSpPr>
        <p:spPr bwMode="auto">
          <a:xfrm flipV="1">
            <a:off x="1619250" y="3914776"/>
            <a:ext cx="0" cy="43219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755652" y="1916906"/>
            <a:ext cx="75607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r>
              <a:rPr lang="fr-BE" altLang="nl-BE" sz="1800" dirty="0">
                <a:solidFill>
                  <a:schemeClr val="tx1"/>
                </a:solidFill>
              </a:rPr>
              <a:t>Pourcentage de personnes touchant des allocations maladie / invalidité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1100383" y="5581191"/>
            <a:ext cx="719356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r>
              <a:rPr lang="fr-BE" altLang="nl-BE" sz="1800" dirty="0">
                <a:solidFill>
                  <a:schemeClr val="tx1"/>
                </a:solidFill>
              </a:rPr>
              <a:t>Durée depuis le début de l’absence pour cause de maladie (mois)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2817953"/>
            <a:ext cx="1466766" cy="646331"/>
          </a:xfrm>
          <a:prstGeom prst="rect">
            <a:avLst/>
          </a:prstGeom>
          <a:solidFill>
            <a:srgbClr val="FF656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3399"/>
                </a:solidFill>
              </a:rPr>
              <a:t>Médecins généralistes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203849" y="2698357"/>
            <a:ext cx="2907200" cy="87465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connaissances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805065" y="2741656"/>
            <a:ext cx="2565257" cy="93481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400" dirty="0">
                <a:solidFill>
                  <a:srgbClr val="003399"/>
                </a:solidFill>
              </a:rPr>
              <a:t>   </a:t>
            </a:r>
            <a:r>
              <a:rPr kumimoji="0" lang="nl-BE" sz="24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attitudes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742622" y="3399385"/>
            <a:ext cx="2781706" cy="742854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    aptitudes</a:t>
            </a:r>
          </a:p>
        </p:txBody>
      </p:sp>
      <p:cxnSp>
        <p:nvCxnSpPr>
          <p:cNvPr id="6" name="Curved Connector 5"/>
          <p:cNvCxnSpPr>
            <a:stCxn id="2" idx="3"/>
            <a:endCxn id="4" idx="2"/>
          </p:cNvCxnSpPr>
          <p:nvPr/>
        </p:nvCxnSpPr>
        <p:spPr bwMode="auto">
          <a:xfrm flipV="1">
            <a:off x="2654390" y="3135687"/>
            <a:ext cx="549459" cy="5432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195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fr-BE" altLang="nl-BE" dirty="0"/>
              <a:t>Quelle suite donner à ces résultats ?</a:t>
            </a: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3636448" y="5647936"/>
            <a:ext cx="936000" cy="216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2F91F1C5-DB2B-487C-8DE5-38C98858B914}" type="slidenum">
              <a:rPr lang="nl-NL" altLang="nl-BE" sz="1200"/>
              <a:pPr/>
              <a:t>20</a:t>
            </a:fld>
            <a:endParaRPr lang="nl-NL" altLang="nl-BE" sz="1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BE" sz="2000" dirty="0"/>
              <a:t>LUCAS KU Leuven, </a:t>
            </a:r>
          </a:p>
          <a:p>
            <a:pPr marL="0" indent="0" defTabSz="358775">
              <a:buNone/>
              <a:defRPr/>
            </a:pPr>
            <a:r>
              <a:rPr lang="fr-BE" sz="2000" dirty="0"/>
              <a:t>	sur demande du centre d’expertise de l’INAMI : </a:t>
            </a:r>
          </a:p>
          <a:p>
            <a:pPr marL="0" indent="0">
              <a:buNone/>
              <a:defRPr/>
            </a:pPr>
            <a:r>
              <a:rPr lang="fr-BE" sz="2000" dirty="0"/>
              <a:t>	« Développement d’un outil reprenant des recommandations 	pour les médecins généralistes »</a:t>
            </a:r>
          </a:p>
          <a:p>
            <a:pPr marL="0" indent="0">
              <a:buNone/>
              <a:defRPr/>
            </a:pPr>
            <a:endParaRPr lang="fr-BE" sz="2000" dirty="0"/>
          </a:p>
          <a:p>
            <a:pPr>
              <a:defRPr/>
            </a:pPr>
            <a:r>
              <a:rPr lang="fr-BE" sz="2000" dirty="0"/>
              <a:t>Que faudrait-il pour soutenir les médecins généralistes dans le cadre de cette thématique ?</a:t>
            </a:r>
          </a:p>
          <a:p>
            <a:pPr marL="0" indent="0">
              <a:buNone/>
              <a:defRPr/>
            </a:pPr>
            <a:endParaRPr lang="fr-BE" sz="2000" dirty="0"/>
          </a:p>
          <a:p>
            <a:pPr marL="0" indent="0">
              <a:buNone/>
              <a:defRPr/>
            </a:pPr>
            <a:r>
              <a:rPr lang="fr-BE" sz="2000" dirty="0"/>
              <a:t>	Suggestions : </a:t>
            </a:r>
            <a:r>
              <a:rPr lang="fr-BE" sz="2000" dirty="0">
                <a:hlinkClick r:id="rId2"/>
              </a:rPr>
              <a:t>inge.neyens@med.kuleuven.be</a:t>
            </a:r>
            <a:endParaRPr lang="fr-BE" sz="2000" dirty="0"/>
          </a:p>
          <a:p>
            <a:pPr marL="0" indent="0">
              <a:buNone/>
              <a:defRPr/>
            </a:pPr>
            <a:r>
              <a:rPr lang="fr-BE" sz="2000" dirty="0"/>
              <a:t>		</a:t>
            </a:r>
          </a:p>
          <a:p>
            <a:pPr marL="0" indent="0">
              <a:buNone/>
              <a:defRPr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35264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nl-BE" dirty="0"/>
          </a:p>
          <a:p>
            <a:r>
              <a:rPr lang="fr-BE" altLang="nl-BE" dirty="0"/>
              <a:t>Méthode d’enquête</a:t>
            </a:r>
          </a:p>
          <a:p>
            <a:endParaRPr lang="fr-BE" altLang="nl-BE" dirty="0"/>
          </a:p>
          <a:p>
            <a:r>
              <a:rPr lang="fr-BE" altLang="nl-BE" dirty="0"/>
              <a:t>Résultats de l’enquête</a:t>
            </a:r>
          </a:p>
          <a:p>
            <a:endParaRPr lang="fr-BE" altLang="nl-BE" dirty="0"/>
          </a:p>
          <a:p>
            <a:r>
              <a:rPr lang="fr-BE" altLang="nl-BE" dirty="0"/>
              <a:t>Conclusion</a:t>
            </a:r>
          </a:p>
        </p:txBody>
      </p:sp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/>
              <a:t>Structure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8526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Méthode d’enquête</a:t>
            </a:r>
          </a:p>
        </p:txBody>
      </p:sp>
    </p:spTree>
    <p:extLst>
      <p:ext uri="{BB962C8B-B14F-4D97-AF65-F5344CB8AC3E}">
        <p14:creationId xmlns:p14="http://schemas.microsoft.com/office/powerpoint/2010/main" val="396922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fr-BE" altLang="nl-BE" sz="2400" dirty="0"/>
              <a:t>Mailing direct impossible</a:t>
            </a:r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fr-BE" altLang="nl-BE" sz="2400" dirty="0"/>
              <a:t>DONC :</a:t>
            </a:r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fr-BE" altLang="nl-BE" dirty="0"/>
              <a:t>Via les présidents de cercle</a:t>
            </a:r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fr-BE" altLang="nl-BE" dirty="0"/>
              <a:t>Via les présidents de GLE</a:t>
            </a:r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fr-BE" altLang="nl-BE" dirty="0"/>
              <a:t>Via la Newsletter de Domus Medica</a:t>
            </a:r>
          </a:p>
          <a:p>
            <a:pPr marL="742950" lvl="2" indent="-342900">
              <a:buFont typeface="Wingdings" pitchFamily="2" charset="2"/>
              <a:buChar char="§"/>
              <a:defRPr/>
            </a:pPr>
            <a:r>
              <a:rPr lang="fr-BE" altLang="nl-BE" dirty="0"/>
              <a:t>Via :</a:t>
            </a:r>
          </a:p>
          <a:p>
            <a:pPr lvl="2">
              <a:buFont typeface="Arial" pitchFamily="34" charset="0"/>
              <a:buChar char="‒"/>
              <a:defRPr/>
            </a:pPr>
            <a:r>
              <a:rPr lang="fr-BE" altLang="nl-BE" dirty="0"/>
              <a:t>de jeunes médecins généralistes qui ont demandé un dossier impulseo I à Domus Medica (environ 200)</a:t>
            </a:r>
          </a:p>
          <a:p>
            <a:pPr lvl="2">
              <a:buFont typeface="Arial" pitchFamily="34" charset="0"/>
              <a:buChar char="‒"/>
              <a:defRPr/>
            </a:pPr>
            <a:r>
              <a:rPr lang="fr-BE" altLang="nl-BE" dirty="0"/>
              <a:t>d’autres médecins généralistes qui ont demandé une subvention pour une assistance pratique et la téléphonie.</a:t>
            </a:r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fr-BE" sz="2400" dirty="0"/>
              <a:t>Nombre total répondants uniques : 323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fr-BE" dirty="0"/>
              <a:t>Questionnaire entièrement complété : 240 (dont 235 avec &lt; 10% variables manquantes)</a:t>
            </a:r>
          </a:p>
          <a:p>
            <a:pPr lvl="1">
              <a:buFont typeface="Arial" pitchFamily="34" charset="0"/>
              <a:buChar char="‒"/>
              <a:defRPr/>
            </a:pPr>
            <a:r>
              <a:rPr lang="fr-BE" dirty="0"/>
              <a:t>Questionnaire partiellement complété : 83</a:t>
            </a:r>
          </a:p>
          <a:p>
            <a:pPr>
              <a:defRPr/>
            </a:pPr>
            <a:endParaRPr lang="fr-BE" altLang="nl-BE" sz="2000" dirty="0"/>
          </a:p>
        </p:txBody>
      </p:sp>
      <p:sp>
        <p:nvSpPr>
          <p:cNvPr id="18435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BE" altLang="nl-BE" dirty="0"/>
              <a:t>Collecte des données : enquête en ligne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000DF8C5-DB30-4413-A230-D34BE9B75582}" type="slidenum">
              <a:rPr lang="nl-NL" altLang="nl-BE" sz="1200"/>
              <a:pPr/>
              <a:t>5</a:t>
            </a:fld>
            <a:endParaRPr lang="nl-NL" altLang="nl-BE" sz="1200" dirty="0"/>
          </a:p>
        </p:txBody>
      </p:sp>
    </p:spTree>
    <p:extLst>
      <p:ext uri="{BB962C8B-B14F-4D97-AF65-F5344CB8AC3E}">
        <p14:creationId xmlns:p14="http://schemas.microsoft.com/office/powerpoint/2010/main" val="18997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Résultats de l’enquête</a:t>
            </a:r>
          </a:p>
        </p:txBody>
      </p:sp>
    </p:spTree>
    <p:extLst>
      <p:ext uri="{BB962C8B-B14F-4D97-AF65-F5344CB8AC3E}">
        <p14:creationId xmlns:p14="http://schemas.microsoft.com/office/powerpoint/2010/main" val="86645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05302"/>
              </p:ext>
            </p:extLst>
          </p:nvPr>
        </p:nvGraphicFramePr>
        <p:xfrm>
          <a:off x="571472" y="1412776"/>
          <a:ext cx="7600928" cy="4422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0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7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3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9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 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 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Échantillon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Population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383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Sexe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Homme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46,3%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63,7%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521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Femme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53,8%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36,3%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383">
                <a:tc rowSpan="6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Province (région</a:t>
                      </a:r>
                      <a:r>
                        <a:rPr lang="fr-BE" sz="1400" baseline="0" noProof="0" dirty="0">
                          <a:solidFill>
                            <a:srgbClr val="003399"/>
                          </a:solidFill>
                          <a:effectLst/>
                        </a:rPr>
                        <a:t> de soins</a:t>
                      </a: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)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Anvers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28,3%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26,5%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Limbourg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15,0%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13,4%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237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Flandre orientale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20,6%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22,5%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381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Brabant flamand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20,2%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20,2%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53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Flandre occidentale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13,7%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17,5%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Bruxelles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2,1%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/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383">
                <a:tc rowSpan="7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Expérience (1-54 ans ; moy. = 20,1 ; écart type = 12,8)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fr-BE" sz="2000" noProof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1-4 ans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15,9%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/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5-15 ans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25,5%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20,7%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16-25 ans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17,7%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20,9%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26-35 ans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30,6%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30,9%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36-45 ans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9,9%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22,0%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383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46-55 ans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0,4%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5,7%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904">
                <a:tc v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&gt;55 ans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/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1400" noProof="0" dirty="0">
                          <a:effectLst/>
                        </a:rPr>
                        <a:t>0,1%</a:t>
                      </a:r>
                      <a:endParaRPr lang="fr-BE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D9E8-894D-4458-809C-CF441C4EF7E3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6" name="Ovaal 1"/>
          <p:cNvSpPr>
            <a:spLocks noChangeArrowheads="1"/>
          </p:cNvSpPr>
          <p:nvPr/>
        </p:nvSpPr>
        <p:spPr bwMode="auto">
          <a:xfrm>
            <a:off x="5868144" y="2204864"/>
            <a:ext cx="792162" cy="28803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endParaRPr lang="nl-BE" alt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19808"/>
              </p:ext>
            </p:extLst>
          </p:nvPr>
        </p:nvGraphicFramePr>
        <p:xfrm>
          <a:off x="571500" y="1439863"/>
          <a:ext cx="7920038" cy="484390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32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7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de sommeil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89,8%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Fatigue / épuisement psychique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86,0%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Stress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83,5%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avec son patron et/ou des</a:t>
                      </a:r>
                      <a:r>
                        <a:rPr lang="fr-BE" sz="1400" kern="1200" baseline="0" noProof="0" dirty="0">
                          <a:effectLst/>
                        </a:rPr>
                        <a:t> collègues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68,3%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de concentration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62,4%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Irritabilité (excessive)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54,0%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Burnout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53,7%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Anxiété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51,2%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Nervosité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47,8%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de motivation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43,2%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relationnels</a:t>
                      </a:r>
                      <a:r>
                        <a:rPr lang="fr-BE" sz="1400" kern="1200" baseline="0" noProof="0" dirty="0">
                          <a:effectLst/>
                        </a:rPr>
                        <a:t> avec le partenaire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39,8%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d’humeur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38,8%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de mémoire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36,0%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Problèmes familiaux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28,3%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Assuétude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18,0%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Troubles alimentaires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14,9%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Symptômes de stress posttraumatiques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7,5%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TDAH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4,3%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Troubles</a:t>
                      </a:r>
                      <a:r>
                        <a:rPr lang="fr-BE" sz="1400" kern="1200" baseline="0" noProof="0" dirty="0">
                          <a:effectLst/>
                        </a:rPr>
                        <a:t> de la personnalité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4,3%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815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Psychose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2,2%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kern="1200" noProof="0" dirty="0">
                          <a:effectLst/>
                        </a:rPr>
                        <a:t>Autres : pensées suicidaires, abus d’alcool, fatigue, courbatures</a:t>
                      </a:r>
                      <a:r>
                        <a:rPr lang="fr-BE" sz="1400" kern="1200" baseline="0" noProof="0" dirty="0">
                          <a:effectLst/>
                        </a:rPr>
                        <a:t> </a:t>
                      </a:r>
                      <a:r>
                        <a:rPr lang="fr-BE" sz="1400" kern="1200" noProof="0" dirty="0">
                          <a:effectLst/>
                        </a:rPr>
                        <a:t>/ vertiges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kern="1200" noProof="0" dirty="0">
                          <a:effectLst/>
                        </a:rPr>
                        <a:t>1,6%</a:t>
                      </a:r>
                      <a:endParaRPr lang="fr-BE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68" marR="14368" marT="7142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4629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fr-BE" altLang="nl-BE" sz="2000" dirty="0"/>
              <a:t>Parmi les troubles psychiques ci-après, lesquels avez-vous détectés chez les patients </a:t>
            </a:r>
            <a:r>
              <a:rPr lang="fr-BE" altLang="nl-BE" sz="2000" i="1" dirty="0"/>
              <a:t>actifs</a:t>
            </a:r>
            <a:r>
              <a:rPr lang="fr-BE" altLang="nl-BE" sz="2000" dirty="0"/>
              <a:t> que vous avez vus la semaine dernière ? (n=322)</a:t>
            </a:r>
          </a:p>
        </p:txBody>
      </p:sp>
      <p:sp>
        <p:nvSpPr>
          <p:cNvPr id="2463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5FEE8670-A08E-405E-9ADF-256F80B6673C}" type="slidenum">
              <a:rPr lang="nl-NL" altLang="nl-BE" sz="1200"/>
              <a:pPr/>
              <a:t>8</a:t>
            </a:fld>
            <a:endParaRPr lang="nl-NL" altLang="nl-BE" sz="1200" dirty="0"/>
          </a:p>
        </p:txBody>
      </p:sp>
    </p:spTree>
    <p:extLst>
      <p:ext uri="{BB962C8B-B14F-4D97-AF65-F5344CB8AC3E}">
        <p14:creationId xmlns:p14="http://schemas.microsoft.com/office/powerpoint/2010/main" val="124175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BE" altLang="nl-BE" sz="2400" dirty="0"/>
              <a:t>Lors d’une première consultation, à quelle fréquence demandez-vous à vos patients actifs souffrant de troubles psychiques … (n=306)</a:t>
            </a:r>
          </a:p>
        </p:txBody>
      </p:sp>
      <p:sp>
        <p:nvSpPr>
          <p:cNvPr id="26627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182B52"/>
                </a:solidFill>
                <a:latin typeface="Arial" charset="0"/>
              </a:defRPr>
            </a:lvl1pPr>
            <a:lvl2pPr>
              <a:defRPr sz="2000">
                <a:solidFill>
                  <a:srgbClr val="182B52"/>
                </a:solidFill>
                <a:latin typeface="Arial" charset="0"/>
              </a:defRPr>
            </a:lvl2pPr>
            <a:lvl3pPr>
              <a:defRPr sz="1600">
                <a:solidFill>
                  <a:srgbClr val="182B52"/>
                </a:solidFill>
                <a:latin typeface="Arial" charset="0"/>
              </a:defRPr>
            </a:lvl3pPr>
            <a:lvl4pPr>
              <a:defRPr sz="1600">
                <a:solidFill>
                  <a:srgbClr val="182B52"/>
                </a:solidFill>
                <a:latin typeface="Arial" charset="0"/>
              </a:defRPr>
            </a:lvl4pPr>
            <a:lvl5pPr>
              <a:defRPr sz="1600">
                <a:solidFill>
                  <a:srgbClr val="182B52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rgbClr val="182B52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rgbClr val="182B52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rgbClr val="182B52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rgbClr val="182B52"/>
                </a:solidFill>
                <a:latin typeface="Arial" charset="0"/>
              </a:defRPr>
            </a:lvl9pPr>
          </a:lstStyle>
          <a:p>
            <a:fld id="{E7A9073D-9698-4CC6-AF5C-EF9D3C33B66E}" type="slidenum">
              <a:rPr lang="nl-NL" altLang="nl-BE" sz="1200"/>
              <a:pPr/>
              <a:t>9</a:t>
            </a:fld>
            <a:endParaRPr lang="nl-NL" altLang="nl-BE" sz="12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47138" y="1720131"/>
            <a:ext cx="7920000" cy="4678362"/>
          </a:xfrm>
        </p:spPr>
        <p:txBody>
          <a:bodyPr/>
          <a:lstStyle/>
          <a:p>
            <a:endParaRPr lang="fr-BE" dirty="0"/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26876"/>
              </p:ext>
            </p:extLst>
          </p:nvPr>
        </p:nvGraphicFramePr>
        <p:xfrm>
          <a:off x="827584" y="1720131"/>
          <a:ext cx="7632848" cy="465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733109"/>
      </p:ext>
    </p:extLst>
  </p:cSld>
  <p:clrMapOvr>
    <a:masterClrMapping/>
  </p:clrMapOvr>
</p:sld>
</file>

<file path=ppt/theme/theme1.xml><?xml version="1.0" encoding="utf-8"?>
<a:theme xmlns:a="http://schemas.openxmlformats.org/drawingml/2006/main" name="LUCAS PPT NIEUW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rporate_kuleuven_liggend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1245</Words>
  <Application>Microsoft Office PowerPoint</Application>
  <PresentationFormat>Diavoorstelling (4:3)</PresentationFormat>
  <Paragraphs>288</Paragraphs>
  <Slides>20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LUCAS PPT NIEUW</vt:lpstr>
      <vt:lpstr>Vision des médecins du travail sur la relation entre travail et troubles psychiques</vt:lpstr>
      <vt:lpstr>La chance de réintégrer avec succès le marché de l’emploi diminue après une absence de trois mois</vt:lpstr>
      <vt:lpstr>Structure de la présentation</vt:lpstr>
      <vt:lpstr>Méthode d’enquête</vt:lpstr>
      <vt:lpstr>Collecte des données : enquête en ligne</vt:lpstr>
      <vt:lpstr>Résultats de l’enquête</vt:lpstr>
      <vt:lpstr>PowerPoint-presentatie</vt:lpstr>
      <vt:lpstr>Parmi les troubles psychiques ci-après, lesquels avez-vous détectés chez les patients actifs que vous avez vus la semaine dernière ? (n=322)</vt:lpstr>
      <vt:lpstr>Lors d’une première consultation, à quelle fréquence demandez-vous à vos patients actifs souffrant de troubles psychiques … (n=306)</vt:lpstr>
      <vt:lpstr>À quel point est-il difficile ou facile de différencier « dépression » et « burnout » ? (n=303)</vt:lpstr>
      <vt:lpstr>À quelle fréquence êtes-vous confronté aux difficultés ci-après lors du diagnostic de troubles psychiques chez des patients actifs ? (n=270)</vt:lpstr>
      <vt:lpstr>Parmi les aspects du travail stimulants ci-après, lesquels entrent en ligne de compte lors de la détection et du diagnostic de troubles psychiques ? (n=244)</vt:lpstr>
      <vt:lpstr>Parmi les aspects du travail défavorables ci-après, lesquels entrent en ligne de compte lors de la détection et du diagnostic de troubles psychiques ? (n=240)</vt:lpstr>
      <vt:lpstr>À quelle fréquence proposez-vous les interventions ci-dessous dans le cas de patients actifs souffrant de troubles psychiques? (n=261)</vt:lpstr>
      <vt:lpstr>À quelle fréquence adressez-vous le patient aux instances ci-dessous dans le cadre de troubles psychiques au travail ? (n=249)</vt:lpstr>
      <vt:lpstr>Avez-vous souvent rencontré des situations de « reprise progressive du travail » ? (n=261)</vt:lpstr>
      <vt:lpstr>À quel point connaissez-vous les instances suivantes ? (n=270): </vt:lpstr>
      <vt:lpstr>Conclusion</vt:lpstr>
      <vt:lpstr>Conclusie</vt:lpstr>
      <vt:lpstr>Quelle suite donner à ces résultats ?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visie van huisartsen over werk en psychische klachten</dc:title>
  <dc:creator>Inge Neyens</dc:creator>
  <cp:lastModifiedBy>Joke</cp:lastModifiedBy>
  <cp:revision>54</cp:revision>
  <cp:lastPrinted>2016-10-11T12:12:43Z</cp:lastPrinted>
  <dcterms:created xsi:type="dcterms:W3CDTF">2016-06-24T11:38:47Z</dcterms:created>
  <dcterms:modified xsi:type="dcterms:W3CDTF">2016-11-02T07:48:21Z</dcterms:modified>
</cp:coreProperties>
</file>