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1" r:id="rId6"/>
    <p:sldId id="262" r:id="rId7"/>
    <p:sldId id="263" r:id="rId8"/>
    <p:sldId id="264" r:id="rId9"/>
    <p:sldId id="265" r:id="rId10"/>
    <p:sldId id="267" r:id="rId11"/>
    <p:sldId id="266" r:id="rId12"/>
    <p:sldId id="272" r:id="rId13"/>
    <p:sldId id="268" r:id="rId14"/>
    <p:sldId id="273" r:id="rId15"/>
    <p:sldId id="270" r:id="rId16"/>
    <p:sldId id="276" r:id="rId17"/>
    <p:sldId id="271" r:id="rId18"/>
    <p:sldId id="274" r:id="rId19"/>
    <p:sldId id="275" r:id="rId20"/>
    <p:sldId id="269"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61"/>
    <p:restoredTop sz="94676"/>
  </p:normalViewPr>
  <p:slideViewPr>
    <p:cSldViewPr snapToGrid="0" snapToObjects="1">
      <p:cViewPr varScale="1">
        <p:scale>
          <a:sx n="110" d="100"/>
          <a:sy n="110" d="100"/>
        </p:scale>
        <p:origin x="191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2FB3A-AFE3-D54D-84AA-98F197BCD3E4}" type="datetimeFigureOut">
              <a:rPr lang="fr-FR" smtClean="0"/>
              <a:t>02/11/2016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B541BC-D97C-6B45-833C-7BDEBBC7776D}" type="slidenum">
              <a:rPr lang="fr-FR" smtClean="0"/>
              <a:t>‹nr.›</a:t>
            </a:fld>
            <a:endParaRPr lang="fr-FR"/>
          </a:p>
        </p:txBody>
      </p:sp>
    </p:spTree>
    <p:extLst>
      <p:ext uri="{BB962C8B-B14F-4D97-AF65-F5344CB8AC3E}">
        <p14:creationId xmlns:p14="http://schemas.microsoft.com/office/powerpoint/2010/main" val="35726380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a:t>
            </a:fld>
            <a:endParaRPr lang="fr-FR"/>
          </a:p>
        </p:txBody>
      </p:sp>
    </p:spTree>
    <p:extLst>
      <p:ext uri="{BB962C8B-B14F-4D97-AF65-F5344CB8AC3E}">
        <p14:creationId xmlns:p14="http://schemas.microsoft.com/office/powerpoint/2010/main" val="3041850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10</a:t>
            </a:fld>
            <a:endParaRPr lang="fr-FR"/>
          </a:p>
        </p:txBody>
      </p:sp>
    </p:spTree>
    <p:extLst>
      <p:ext uri="{BB962C8B-B14F-4D97-AF65-F5344CB8AC3E}">
        <p14:creationId xmlns:p14="http://schemas.microsoft.com/office/powerpoint/2010/main" val="101881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11</a:t>
            </a:fld>
            <a:endParaRPr lang="fr-FR"/>
          </a:p>
        </p:txBody>
      </p:sp>
    </p:spTree>
    <p:extLst>
      <p:ext uri="{BB962C8B-B14F-4D97-AF65-F5344CB8AC3E}">
        <p14:creationId xmlns:p14="http://schemas.microsoft.com/office/powerpoint/2010/main" val="2565542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12</a:t>
            </a:fld>
            <a:endParaRPr lang="fr-FR"/>
          </a:p>
        </p:txBody>
      </p:sp>
    </p:spTree>
    <p:extLst>
      <p:ext uri="{BB962C8B-B14F-4D97-AF65-F5344CB8AC3E}">
        <p14:creationId xmlns:p14="http://schemas.microsoft.com/office/powerpoint/2010/main" val="938396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13</a:t>
            </a:fld>
            <a:endParaRPr lang="fr-FR"/>
          </a:p>
        </p:txBody>
      </p:sp>
    </p:spTree>
    <p:extLst>
      <p:ext uri="{BB962C8B-B14F-4D97-AF65-F5344CB8AC3E}">
        <p14:creationId xmlns:p14="http://schemas.microsoft.com/office/powerpoint/2010/main" val="1313445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14</a:t>
            </a:fld>
            <a:endParaRPr lang="fr-FR"/>
          </a:p>
        </p:txBody>
      </p:sp>
    </p:spTree>
    <p:extLst>
      <p:ext uri="{BB962C8B-B14F-4D97-AF65-F5344CB8AC3E}">
        <p14:creationId xmlns:p14="http://schemas.microsoft.com/office/powerpoint/2010/main" val="1595704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15</a:t>
            </a:fld>
            <a:endParaRPr lang="fr-FR"/>
          </a:p>
        </p:txBody>
      </p:sp>
    </p:spTree>
    <p:extLst>
      <p:ext uri="{BB962C8B-B14F-4D97-AF65-F5344CB8AC3E}">
        <p14:creationId xmlns:p14="http://schemas.microsoft.com/office/powerpoint/2010/main" val="3788893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16</a:t>
            </a:fld>
            <a:endParaRPr lang="fr-FR"/>
          </a:p>
        </p:txBody>
      </p:sp>
    </p:spTree>
    <p:extLst>
      <p:ext uri="{BB962C8B-B14F-4D97-AF65-F5344CB8AC3E}">
        <p14:creationId xmlns:p14="http://schemas.microsoft.com/office/powerpoint/2010/main" val="978713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17</a:t>
            </a:fld>
            <a:endParaRPr lang="fr-FR"/>
          </a:p>
        </p:txBody>
      </p:sp>
    </p:spTree>
    <p:extLst>
      <p:ext uri="{BB962C8B-B14F-4D97-AF65-F5344CB8AC3E}">
        <p14:creationId xmlns:p14="http://schemas.microsoft.com/office/powerpoint/2010/main" val="372024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2</a:t>
            </a:fld>
            <a:endParaRPr lang="fr-FR"/>
          </a:p>
        </p:txBody>
      </p:sp>
    </p:spTree>
    <p:extLst>
      <p:ext uri="{BB962C8B-B14F-4D97-AF65-F5344CB8AC3E}">
        <p14:creationId xmlns:p14="http://schemas.microsoft.com/office/powerpoint/2010/main" val="2586118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3</a:t>
            </a:fld>
            <a:endParaRPr lang="fr-FR"/>
          </a:p>
        </p:txBody>
      </p:sp>
    </p:spTree>
    <p:extLst>
      <p:ext uri="{BB962C8B-B14F-4D97-AF65-F5344CB8AC3E}">
        <p14:creationId xmlns:p14="http://schemas.microsoft.com/office/powerpoint/2010/main" val="424236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4</a:t>
            </a:fld>
            <a:endParaRPr lang="fr-FR"/>
          </a:p>
        </p:txBody>
      </p:sp>
    </p:spTree>
    <p:extLst>
      <p:ext uri="{BB962C8B-B14F-4D97-AF65-F5344CB8AC3E}">
        <p14:creationId xmlns:p14="http://schemas.microsoft.com/office/powerpoint/2010/main" val="3797733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5</a:t>
            </a:fld>
            <a:endParaRPr lang="fr-FR"/>
          </a:p>
        </p:txBody>
      </p:sp>
    </p:spTree>
    <p:extLst>
      <p:ext uri="{BB962C8B-B14F-4D97-AF65-F5344CB8AC3E}">
        <p14:creationId xmlns:p14="http://schemas.microsoft.com/office/powerpoint/2010/main" val="2687938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6</a:t>
            </a:fld>
            <a:endParaRPr lang="fr-FR"/>
          </a:p>
        </p:txBody>
      </p:sp>
    </p:spTree>
    <p:extLst>
      <p:ext uri="{BB962C8B-B14F-4D97-AF65-F5344CB8AC3E}">
        <p14:creationId xmlns:p14="http://schemas.microsoft.com/office/powerpoint/2010/main" val="2340991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7</a:t>
            </a:fld>
            <a:endParaRPr lang="fr-FR"/>
          </a:p>
        </p:txBody>
      </p:sp>
    </p:spTree>
    <p:extLst>
      <p:ext uri="{BB962C8B-B14F-4D97-AF65-F5344CB8AC3E}">
        <p14:creationId xmlns:p14="http://schemas.microsoft.com/office/powerpoint/2010/main" val="765378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8</a:t>
            </a:fld>
            <a:endParaRPr lang="fr-FR"/>
          </a:p>
        </p:txBody>
      </p:sp>
    </p:spTree>
    <p:extLst>
      <p:ext uri="{BB962C8B-B14F-4D97-AF65-F5344CB8AC3E}">
        <p14:creationId xmlns:p14="http://schemas.microsoft.com/office/powerpoint/2010/main" val="2835865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FB541BC-D97C-6B45-833C-7BDEBBC7776D}" type="slidenum">
              <a:rPr lang="fr-FR" smtClean="0"/>
              <a:t>9</a:t>
            </a:fld>
            <a:endParaRPr lang="fr-FR"/>
          </a:p>
        </p:txBody>
      </p:sp>
    </p:spTree>
    <p:extLst>
      <p:ext uri="{BB962C8B-B14F-4D97-AF65-F5344CB8AC3E}">
        <p14:creationId xmlns:p14="http://schemas.microsoft.com/office/powerpoint/2010/main" val="298219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fr-FR" smtClean="0"/>
              <a:t>Cliquez et modifiez le titre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‹nr.›</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fr-FR" smtClean="0"/>
              <a:t>Cliquez et modifiez le titre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01F9CA3-105E-4857-9057-6DB6197DA786}"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fr-FR" smtClean="0"/>
              <a:t>Cliquez et modifiez le titre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fr-FR" smtClean="0"/>
              <a:t>Cliquez et modifiez le titre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11/2/2016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000" dirty="0"/>
              <a:t>« Médecin conseil d’assurance – Médecin du travail : le trait d’union manquant pour optimaliser le retour au travail après un accident du travail »</a:t>
            </a:r>
            <a:r>
              <a:rPr lang="fr-BE" sz="2000" dirty="0"/>
              <a:t/>
            </a:r>
            <a:br>
              <a:rPr lang="fr-BE" sz="2000" dirty="0"/>
            </a:br>
            <a:endParaRPr lang="fr-FR" sz="2000" dirty="0"/>
          </a:p>
        </p:txBody>
      </p:sp>
      <p:sp>
        <p:nvSpPr>
          <p:cNvPr id="3" name="Sous-titre 2"/>
          <p:cNvSpPr>
            <a:spLocks noGrp="1"/>
          </p:cNvSpPr>
          <p:nvPr>
            <p:ph type="subTitle" idx="1"/>
          </p:nvPr>
        </p:nvSpPr>
        <p:spPr>
          <a:xfrm>
            <a:off x="1322921" y="2986191"/>
            <a:ext cx="6498159" cy="1297051"/>
          </a:xfrm>
        </p:spPr>
        <p:txBody>
          <a:bodyPr>
            <a:normAutofit fontScale="70000" lnSpcReduction="20000"/>
          </a:bodyPr>
          <a:lstStyle/>
          <a:p>
            <a:endParaRPr lang="fr-FR" dirty="0"/>
          </a:p>
          <a:p>
            <a:r>
              <a:rPr lang="fr-FR" dirty="0" smtClean="0"/>
              <a:t>Dr Laurent PAGGETTI</a:t>
            </a:r>
          </a:p>
          <a:p>
            <a:r>
              <a:rPr lang="fr-FR" dirty="0" smtClean="0"/>
              <a:t>Spécialiste en médecine d’assurance</a:t>
            </a:r>
          </a:p>
          <a:p>
            <a:r>
              <a:rPr lang="fr-FR" dirty="0" smtClean="0"/>
              <a:t>Conseiller en prévention – médecin du travail</a:t>
            </a:r>
          </a:p>
          <a:p>
            <a:endParaRPr lang="fr-FR" dirty="0" smtClean="0"/>
          </a:p>
          <a:p>
            <a:r>
              <a:rPr lang="fr-FR" dirty="0" smtClean="0"/>
              <a:t>Sous la supervision du Pr Philippe MAIRIAUX </a:t>
            </a:r>
          </a:p>
          <a:p>
            <a:endParaRPr lang="fr-FR" dirty="0"/>
          </a:p>
          <a:p>
            <a:endParaRPr lang="fr-FR" dirty="0"/>
          </a:p>
        </p:txBody>
      </p:sp>
      <p:sp>
        <p:nvSpPr>
          <p:cNvPr id="5" name="Rectangle 4"/>
          <p:cNvSpPr/>
          <p:nvPr/>
        </p:nvSpPr>
        <p:spPr>
          <a:xfrm>
            <a:off x="579275" y="6315291"/>
            <a:ext cx="7983594" cy="338554"/>
          </a:xfrm>
          <a:prstGeom prst="rect">
            <a:avLst/>
          </a:prstGeom>
        </p:spPr>
        <p:txBody>
          <a:bodyPr wrap="square" anchor="ctr" anchorCtr="0">
            <a:spAutoFit/>
          </a:bodyPr>
          <a:lstStyle/>
          <a:p>
            <a:pPr algn="ctr"/>
            <a:r>
              <a:rPr lang="fr-FR" sz="800" dirty="0"/>
              <a:t>« Médecin conseil d’assurance – Médecin du travail : le trait d’union manquant pour optimaliser le retour au travail après un accident du travail </a:t>
            </a:r>
            <a:r>
              <a:rPr lang="fr-BE" sz="800" dirty="0"/>
              <a:t> </a:t>
            </a:r>
            <a:r>
              <a:rPr lang="fr-FR" sz="800" dirty="0" smtClean="0">
                <a:solidFill>
                  <a:schemeClr val="tx1">
                    <a:lumMod val="65000"/>
                    <a:lumOff val="35000"/>
                  </a:schemeClr>
                </a:solidFill>
              </a:rPr>
              <a:t>» </a:t>
            </a:r>
          </a:p>
          <a:p>
            <a:pPr algn="ctr"/>
            <a:r>
              <a:rPr lang="fr-FR" sz="800" dirty="0" smtClean="0"/>
              <a:t>Laurent PAGGETTI  </a:t>
            </a:r>
            <a:endParaRPr lang="en-GB" sz="800" dirty="0"/>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82664" y="175669"/>
            <a:ext cx="1052484" cy="768353"/>
          </a:xfrm>
          <a:prstGeom prst="rect">
            <a:avLst/>
          </a:prstGeom>
        </p:spPr>
      </p:pic>
    </p:spTree>
    <p:extLst>
      <p:ext uri="{BB962C8B-B14F-4D97-AF65-F5344CB8AC3E}">
        <p14:creationId xmlns:p14="http://schemas.microsoft.com/office/powerpoint/2010/main" val="846161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5" name="ZoneTexte 4"/>
          <p:cNvSpPr txBox="1"/>
          <p:nvPr/>
        </p:nvSpPr>
        <p:spPr>
          <a:xfrm>
            <a:off x="1118194" y="786927"/>
            <a:ext cx="6902435" cy="923330"/>
          </a:xfrm>
          <a:prstGeom prst="rect">
            <a:avLst/>
          </a:prstGeom>
          <a:noFill/>
        </p:spPr>
        <p:txBody>
          <a:bodyPr wrap="square" rtlCol="0">
            <a:spAutoFit/>
          </a:bodyPr>
          <a:lstStyle/>
          <a:p>
            <a:r>
              <a:rPr lang="fr-FR" dirty="0" smtClean="0"/>
              <a:t>Le RDIC Model </a:t>
            </a:r>
            <a:r>
              <a:rPr lang="fr-FR" dirty="0"/>
              <a:t>(de </a:t>
            </a:r>
            <a:r>
              <a:rPr lang="fr-FR" dirty="0" err="1"/>
              <a:t>Rijk</a:t>
            </a:r>
            <a:r>
              <a:rPr lang="fr-FR" dirty="0"/>
              <a:t> et al. 2007)</a:t>
            </a:r>
          </a:p>
          <a:p>
            <a:r>
              <a:rPr lang="fr-FR" dirty="0" smtClean="0">
                <a:sym typeface="Wingdings"/>
              </a:rPr>
              <a:t> </a:t>
            </a:r>
            <a:r>
              <a:rPr lang="fr-FR" sz="1600" dirty="0" smtClean="0"/>
              <a:t>développé pour mieux comprendre le travail en coopération dans le cadre de la santé publique </a:t>
            </a:r>
          </a:p>
        </p:txBody>
      </p:sp>
      <p:pic>
        <p:nvPicPr>
          <p:cNvPr id="6" name="Image 5"/>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118193" y="1780940"/>
            <a:ext cx="6902435" cy="4100304"/>
          </a:xfrm>
          <a:prstGeom prst="rect">
            <a:avLst/>
          </a:prstGeom>
          <a:noFill/>
          <a:ln>
            <a:noFill/>
          </a:ln>
        </p:spPr>
      </p:pic>
    </p:spTree>
    <p:extLst>
      <p:ext uri="{BB962C8B-B14F-4D97-AF65-F5344CB8AC3E}">
        <p14:creationId xmlns:p14="http://schemas.microsoft.com/office/powerpoint/2010/main" val="2669380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14487" y="297429"/>
            <a:ext cx="7666275" cy="5755423"/>
          </a:xfrm>
          <a:prstGeom prst="rect">
            <a:avLst/>
          </a:prstGeom>
          <a:noFill/>
        </p:spPr>
        <p:txBody>
          <a:bodyPr wrap="square" rtlCol="0">
            <a:spAutoFit/>
          </a:bodyPr>
          <a:lstStyle/>
          <a:p>
            <a:r>
              <a:rPr lang="fr-FR" dirty="0" smtClean="0"/>
              <a:t>Étude :</a:t>
            </a:r>
          </a:p>
          <a:p>
            <a:endParaRPr lang="fr-FR" dirty="0"/>
          </a:p>
          <a:p>
            <a:pPr marL="285750" indent="-285750">
              <a:buFont typeface="Wingdings" charset="2"/>
              <a:buChar char="Ø"/>
            </a:pPr>
            <a:r>
              <a:rPr lang="fr-FR" dirty="0" smtClean="0"/>
              <a:t>Questionnaire semi-directif basé sur l’existant et l’observation</a:t>
            </a:r>
          </a:p>
          <a:p>
            <a:pPr marL="285750" indent="-285750">
              <a:buFont typeface="Wingdings" charset="2"/>
              <a:buChar char="Ø"/>
            </a:pPr>
            <a:endParaRPr lang="fr-FR" dirty="0"/>
          </a:p>
          <a:p>
            <a:pPr marL="285750" indent="-285750">
              <a:buFont typeface="Wingdings" charset="2"/>
              <a:buChar char="Ø"/>
            </a:pPr>
            <a:r>
              <a:rPr lang="fr-FR" dirty="0" smtClean="0"/>
              <a:t>Exploration des dimensions :</a:t>
            </a:r>
          </a:p>
          <a:p>
            <a:endParaRPr lang="fr-FR" dirty="0" smtClean="0"/>
          </a:p>
          <a:p>
            <a:pPr marL="742950" lvl="1" indent="-285750">
              <a:buFont typeface="Wingdings" charset="2"/>
              <a:buChar char="Ø"/>
            </a:pPr>
            <a:r>
              <a:rPr lang="fr-FR" sz="1400" dirty="0" smtClean="0"/>
              <a:t>volonté extrinsèque et intrinsèque </a:t>
            </a:r>
          </a:p>
          <a:p>
            <a:pPr marL="742950" lvl="1" indent="-285750">
              <a:buFont typeface="Wingdings" charset="2"/>
              <a:buChar char="Ø"/>
            </a:pPr>
            <a:r>
              <a:rPr lang="fr-FR" sz="1400" dirty="0" smtClean="0"/>
              <a:t>capacité (aptitude et ressources) </a:t>
            </a:r>
          </a:p>
          <a:p>
            <a:pPr marL="742950" lvl="1" indent="-285750">
              <a:buFont typeface="Wingdings" charset="2"/>
              <a:buChar char="Ø"/>
            </a:pPr>
            <a:r>
              <a:rPr lang="fr-FR" sz="1400" dirty="0" smtClean="0"/>
              <a:t>dépendance </a:t>
            </a:r>
          </a:p>
          <a:p>
            <a:pPr marL="742950" lvl="1" indent="-285750">
              <a:buFont typeface="Wingdings" charset="2"/>
              <a:buChar char="Ø"/>
            </a:pPr>
            <a:r>
              <a:rPr lang="fr-FR" sz="1400" dirty="0" smtClean="0"/>
              <a:t>but,</a:t>
            </a:r>
          </a:p>
          <a:p>
            <a:pPr marL="742950" lvl="1" indent="-285750">
              <a:buFont typeface="Wingdings" charset="2"/>
              <a:buChar char="Ø"/>
            </a:pPr>
            <a:r>
              <a:rPr lang="fr-FR" sz="1400" dirty="0" smtClean="0"/>
              <a:t>institutions (règles et culture) </a:t>
            </a:r>
          </a:p>
          <a:p>
            <a:pPr marL="742950" lvl="1" indent="-285750">
              <a:buFont typeface="Wingdings" charset="2"/>
              <a:buChar char="Ø"/>
            </a:pPr>
            <a:r>
              <a:rPr lang="fr-FR" sz="1400" dirty="0" smtClean="0"/>
              <a:t>perception, </a:t>
            </a:r>
          </a:p>
          <a:p>
            <a:pPr marL="742950" lvl="1" indent="-285750">
              <a:buFont typeface="Wingdings" charset="2"/>
              <a:buChar char="Ø"/>
            </a:pPr>
            <a:r>
              <a:rPr lang="fr-FR" sz="1400" dirty="0" smtClean="0"/>
              <a:t>ressources</a:t>
            </a:r>
          </a:p>
          <a:p>
            <a:pPr marL="285750" indent="-285750">
              <a:buFont typeface="Wingdings" charset="2"/>
              <a:buChar char="Ø"/>
            </a:pPr>
            <a:endParaRPr lang="fr-FR" dirty="0"/>
          </a:p>
          <a:p>
            <a:pPr marL="285750" indent="-285750">
              <a:buFont typeface="Wingdings" charset="2"/>
              <a:buChar char="Ø"/>
            </a:pPr>
            <a:r>
              <a:rPr lang="fr-FR" dirty="0" smtClean="0"/>
              <a:t>6 médecins conseils et 6 CP –médecins du travails interrogés, un gestionnaire</a:t>
            </a:r>
          </a:p>
          <a:p>
            <a:pPr marL="285750" indent="-285750">
              <a:buFont typeface="Wingdings" charset="2"/>
              <a:buChar char="Ø"/>
            </a:pPr>
            <a:endParaRPr lang="fr-FR" dirty="0" smtClean="0"/>
          </a:p>
          <a:p>
            <a:pPr marL="285750" indent="-285750">
              <a:buFont typeface="Wingdings" charset="2"/>
              <a:buChar char="Ø"/>
            </a:pPr>
            <a:r>
              <a:rPr lang="fr-FR" dirty="0" smtClean="0"/>
              <a:t>Place </a:t>
            </a:r>
            <a:r>
              <a:rPr lang="fr-FR" dirty="0"/>
              <a:t>à une libre expression des personnes interrogées</a:t>
            </a:r>
          </a:p>
          <a:p>
            <a:pPr marL="285750" indent="-285750">
              <a:buFont typeface="Wingdings" charset="2"/>
              <a:buChar char="Ø"/>
            </a:pPr>
            <a:endParaRPr lang="fr-FR" dirty="0"/>
          </a:p>
          <a:p>
            <a:pPr marL="285750" indent="-285750">
              <a:buFont typeface="Wingdings" charset="2"/>
              <a:buChar char="Ø"/>
            </a:pPr>
            <a:r>
              <a:rPr lang="fr-FR" dirty="0" smtClean="0"/>
              <a:t>+/- 30’ par entretiens, enregistrés et retranscrits en verbatim</a:t>
            </a:r>
          </a:p>
          <a:p>
            <a:pPr marL="285750" indent="-285750">
              <a:buFont typeface="Wingdings" charset="2"/>
              <a:buChar char="Ø"/>
            </a:pPr>
            <a:endParaRPr lang="fr-FR" dirty="0"/>
          </a:p>
          <a:p>
            <a:pPr marL="285750" indent="-285750">
              <a:buFont typeface="Wingdings" charset="2"/>
              <a:buChar char="Ø"/>
            </a:pPr>
            <a:r>
              <a:rPr lang="fr-FR" dirty="0" smtClean="0"/>
              <a:t>Analyse dans un court délai suivant l’entretien pour prendre en compte l’ambiance et les intonations</a:t>
            </a:r>
          </a:p>
        </p:txBody>
      </p:sp>
    </p:spTree>
    <p:extLst>
      <p:ext uri="{BB962C8B-B14F-4D97-AF65-F5344CB8AC3E}">
        <p14:creationId xmlns:p14="http://schemas.microsoft.com/office/powerpoint/2010/main" val="1106615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pic>
        <p:nvPicPr>
          <p:cNvPr id="6" name="Image 5"/>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79804" y="635064"/>
            <a:ext cx="8186287" cy="4845814"/>
          </a:xfrm>
          <a:prstGeom prst="rect">
            <a:avLst/>
          </a:prstGeom>
          <a:noFill/>
          <a:ln>
            <a:noFill/>
          </a:ln>
        </p:spPr>
      </p:pic>
      <p:sp>
        <p:nvSpPr>
          <p:cNvPr id="5" name="Rectangle à coins arrondis 4"/>
          <p:cNvSpPr/>
          <p:nvPr/>
        </p:nvSpPr>
        <p:spPr>
          <a:xfrm>
            <a:off x="5994774" y="1451470"/>
            <a:ext cx="1743216" cy="3628676"/>
          </a:xfrm>
          <a:prstGeom prst="roundRect">
            <a:avLst/>
          </a:prstGeom>
          <a:solidFill>
            <a:srgbClr val="3366FF">
              <a:alpha val="2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78464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69707" y="1877580"/>
            <a:ext cx="7611055" cy="2492990"/>
          </a:xfrm>
          <a:prstGeom prst="rect">
            <a:avLst/>
          </a:prstGeom>
          <a:noFill/>
        </p:spPr>
        <p:txBody>
          <a:bodyPr wrap="square" rtlCol="0" anchor="t">
            <a:spAutoFit/>
          </a:bodyPr>
          <a:lstStyle/>
          <a:p>
            <a:r>
              <a:rPr lang="fr-FR" sz="2400" dirty="0"/>
              <a:t>Résultats : </a:t>
            </a:r>
            <a:r>
              <a:rPr lang="fr-FR" sz="2400" u="sng" dirty="0"/>
              <a:t>Niveau 1</a:t>
            </a:r>
            <a:endParaRPr lang="fr-FR" sz="2400" u="sng" dirty="0">
              <a:solidFill>
                <a:srgbClr val="000000"/>
              </a:solidFill>
              <a:latin typeface="News Gothic MT"/>
            </a:endParaRPr>
          </a:p>
          <a:p>
            <a:endParaRPr lang="fr-FR" dirty="0">
              <a:sym typeface="Wingdings"/>
            </a:endParaRPr>
          </a:p>
          <a:p>
            <a:endParaRPr lang="fr-FR" dirty="0">
              <a:sym typeface="Wingdings"/>
            </a:endParaRPr>
          </a:p>
          <a:p>
            <a:r>
              <a:rPr lang="fr-FR" dirty="0">
                <a:sym typeface="Wingdings"/>
              </a:rPr>
              <a:t>Coopération nécessite la volonté des protagonistes !</a:t>
            </a:r>
            <a:endParaRPr lang="fr-FR" dirty="0"/>
          </a:p>
          <a:p>
            <a:endParaRPr lang="fr-FR" sz="2400" dirty="0"/>
          </a:p>
          <a:p>
            <a:r>
              <a:rPr lang="fr-FR" dirty="0">
                <a:sym typeface="Wingdings"/>
              </a:rPr>
              <a:t> les médecins sont demandeurs, ou du moins d’accord pour une coopération</a:t>
            </a:r>
          </a:p>
          <a:p>
            <a:endParaRPr lang="fr-FR" dirty="0">
              <a:sym typeface="Wingdings"/>
            </a:endParaRPr>
          </a:p>
        </p:txBody>
      </p:sp>
    </p:spTree>
    <p:extLst>
      <p:ext uri="{BB962C8B-B14F-4D97-AF65-F5344CB8AC3E}">
        <p14:creationId xmlns:p14="http://schemas.microsoft.com/office/powerpoint/2010/main" val="1756248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pic>
        <p:nvPicPr>
          <p:cNvPr id="6" name="Image 5"/>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79162" y="635064"/>
            <a:ext cx="8186287" cy="4845814"/>
          </a:xfrm>
          <a:prstGeom prst="rect">
            <a:avLst/>
          </a:prstGeom>
          <a:noFill/>
          <a:ln>
            <a:noFill/>
          </a:ln>
        </p:spPr>
      </p:pic>
      <p:sp>
        <p:nvSpPr>
          <p:cNvPr id="7" name="Rectangle à coins arrondis 6"/>
          <p:cNvSpPr/>
          <p:nvPr/>
        </p:nvSpPr>
        <p:spPr>
          <a:xfrm>
            <a:off x="4164790" y="1451470"/>
            <a:ext cx="1680114" cy="3628676"/>
          </a:xfrm>
          <a:prstGeom prst="roundRect">
            <a:avLst/>
          </a:prstGeom>
          <a:solidFill>
            <a:srgbClr val="3366FF">
              <a:alpha val="2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53354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552195" y="419971"/>
            <a:ext cx="8048238" cy="5262980"/>
          </a:xfrm>
          <a:prstGeom prst="rect">
            <a:avLst/>
          </a:prstGeom>
          <a:noFill/>
        </p:spPr>
        <p:txBody>
          <a:bodyPr wrap="square" rtlCol="0" anchor="t">
            <a:spAutoFit/>
          </a:bodyPr>
          <a:lstStyle/>
          <a:p>
            <a:r>
              <a:rPr lang="fr-FR" sz="2400" dirty="0"/>
              <a:t>Résultats : facteurs niveau 2</a:t>
            </a:r>
          </a:p>
          <a:p>
            <a:endParaRPr lang="fr-FR" sz="2400" dirty="0"/>
          </a:p>
          <a:p>
            <a:r>
              <a:rPr lang="fr-FR" b="1" dirty="0"/>
              <a:t>Volonté intrinsèque </a:t>
            </a:r>
            <a:r>
              <a:rPr lang="fr-FR" b="1" dirty="0" smtClean="0"/>
              <a:t>:</a:t>
            </a:r>
            <a:endParaRPr lang="fr-FR" sz="2400" dirty="0"/>
          </a:p>
          <a:p>
            <a:pPr marL="342900" indent="-342900">
              <a:buFont typeface="Wingdings" charset="2"/>
              <a:buChar char="Ø"/>
            </a:pPr>
            <a:r>
              <a:rPr lang="fr-FR" dirty="0"/>
              <a:t>+/- pour le MC : se soucie plus de la Cie que de la victime</a:t>
            </a:r>
          </a:p>
          <a:p>
            <a:pPr marL="342900" indent="-342900">
              <a:buFont typeface="Wingdings" charset="2"/>
              <a:buChar char="Ø"/>
            </a:pPr>
            <a:r>
              <a:rPr lang="fr-FR" dirty="0"/>
              <a:t>+ pour le CPMT : volonté altruiste</a:t>
            </a:r>
          </a:p>
          <a:p>
            <a:pPr marL="342900" indent="-342900">
              <a:buFont typeface="Wingdings" charset="2"/>
              <a:buChar char="Ø"/>
            </a:pPr>
            <a:endParaRPr lang="fr-FR" dirty="0"/>
          </a:p>
          <a:p>
            <a:r>
              <a:rPr lang="fr-FR" b="1" dirty="0"/>
              <a:t>Volonté extrinsèque </a:t>
            </a:r>
            <a:r>
              <a:rPr lang="fr-FR" b="1" dirty="0" smtClean="0"/>
              <a:t>:</a:t>
            </a:r>
            <a:endParaRPr lang="fr-FR" dirty="0"/>
          </a:p>
          <a:p>
            <a:pPr marL="285750" indent="-285750">
              <a:buFont typeface="Wingdings" charset="2"/>
              <a:buChar char="Ø"/>
            </a:pPr>
            <a:r>
              <a:rPr lang="fr-FR" dirty="0"/>
              <a:t>++ pour le MC : désir de respecté la politique de la Cie pourvoyeuse de missions</a:t>
            </a:r>
          </a:p>
          <a:p>
            <a:pPr marL="285750" indent="-285750">
              <a:buFont typeface="Wingdings" charset="2"/>
              <a:buChar char="Ø"/>
            </a:pPr>
            <a:r>
              <a:rPr lang="fr-FR" dirty="0"/>
              <a:t>+/- pour le CPMT : peu de soutien des SEPP, ménager les employeurs = clients</a:t>
            </a:r>
          </a:p>
          <a:p>
            <a:pPr marL="285750" indent="-285750">
              <a:buFont typeface="Wingdings" charset="2"/>
              <a:buChar char="Ø"/>
            </a:pPr>
            <a:endParaRPr lang="fr-FR" dirty="0"/>
          </a:p>
          <a:p>
            <a:pPr marL="285750" indent="-285750">
              <a:buFont typeface="Wingdings" charset="2"/>
              <a:buChar char="Ø"/>
            </a:pPr>
            <a:r>
              <a:rPr lang="fr-FR" b="1" dirty="0"/>
              <a:t>Capacité :</a:t>
            </a:r>
          </a:p>
          <a:p>
            <a:pPr marL="285750" indent="-285750">
              <a:buFont typeface="Wingdings" charset="2"/>
              <a:buChar char="Ø"/>
            </a:pPr>
            <a:r>
              <a:rPr lang="fr-FR" dirty="0" smtClean="0"/>
              <a:t>+</a:t>
            </a:r>
            <a:r>
              <a:rPr lang="fr-FR" dirty="0"/>
              <a:t>/-- pour le MC en terme de ressources : temps, honoraires</a:t>
            </a:r>
          </a:p>
          <a:p>
            <a:pPr marL="285750" indent="-285750">
              <a:buFont typeface="Wingdings" charset="2"/>
              <a:buChar char="Ø"/>
            </a:pPr>
            <a:r>
              <a:rPr lang="fr-FR" dirty="0"/>
              <a:t>+/- aptitude</a:t>
            </a:r>
          </a:p>
          <a:p>
            <a:pPr marL="285750" indent="-285750">
              <a:buFont typeface="Wingdings" charset="2"/>
              <a:buChar char="Ø"/>
            </a:pPr>
            <a:endParaRPr lang="fr-FR" dirty="0"/>
          </a:p>
          <a:p>
            <a:pPr marL="285750" indent="-285750">
              <a:buFont typeface="Wingdings" charset="2"/>
              <a:buChar char="Ø"/>
            </a:pPr>
            <a:r>
              <a:rPr lang="fr-FR" dirty="0"/>
              <a:t>+/-- pour le CPMT en terme de ressources : temps, organisation </a:t>
            </a:r>
          </a:p>
          <a:p>
            <a:pPr marL="285750" indent="-285750">
              <a:buFont typeface="Wingdings" charset="2"/>
              <a:buChar char="Ø"/>
            </a:pPr>
            <a:r>
              <a:rPr lang="fr-FR" dirty="0"/>
              <a:t>+/- pour l’aptitude</a:t>
            </a:r>
          </a:p>
        </p:txBody>
      </p:sp>
    </p:spTree>
    <p:extLst>
      <p:ext uri="{BB962C8B-B14F-4D97-AF65-F5344CB8AC3E}">
        <p14:creationId xmlns:p14="http://schemas.microsoft.com/office/powerpoint/2010/main" val="1226720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pic>
        <p:nvPicPr>
          <p:cNvPr id="6" name="Image 5"/>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79804" y="635064"/>
            <a:ext cx="8186287" cy="4845814"/>
          </a:xfrm>
          <a:prstGeom prst="rect">
            <a:avLst/>
          </a:prstGeom>
          <a:noFill/>
          <a:ln>
            <a:noFill/>
          </a:ln>
        </p:spPr>
      </p:pic>
      <p:sp>
        <p:nvSpPr>
          <p:cNvPr id="8" name="Rectangle à coins arrondis 7"/>
          <p:cNvSpPr/>
          <p:nvPr/>
        </p:nvSpPr>
        <p:spPr>
          <a:xfrm>
            <a:off x="1790544" y="1451470"/>
            <a:ext cx="2429459" cy="3628676"/>
          </a:xfrm>
          <a:prstGeom prst="roundRect">
            <a:avLst/>
          </a:prstGeom>
          <a:solidFill>
            <a:srgbClr val="3366FF">
              <a:alpha val="2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13893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69707" y="897373"/>
            <a:ext cx="7611055" cy="4431983"/>
          </a:xfrm>
          <a:prstGeom prst="rect">
            <a:avLst/>
          </a:prstGeom>
          <a:noFill/>
        </p:spPr>
        <p:txBody>
          <a:bodyPr wrap="square" rtlCol="0">
            <a:spAutoFit/>
          </a:bodyPr>
          <a:lstStyle/>
          <a:p>
            <a:r>
              <a:rPr lang="fr-FR" sz="2400" dirty="0" smtClean="0"/>
              <a:t>Résultats : facteurs niveau 3</a:t>
            </a:r>
          </a:p>
          <a:p>
            <a:endParaRPr lang="fr-FR" sz="2400" dirty="0" smtClean="0"/>
          </a:p>
          <a:p>
            <a:r>
              <a:rPr lang="fr-FR" b="1" dirty="0" smtClean="0"/>
              <a:t>Dépendance : </a:t>
            </a:r>
          </a:p>
          <a:p>
            <a:endParaRPr lang="fr-FR" dirty="0"/>
          </a:p>
          <a:p>
            <a:pPr marL="285750" indent="-285750">
              <a:buFont typeface="Wingdings" charset="2"/>
              <a:buChar char="Ø"/>
            </a:pPr>
            <a:r>
              <a:rPr lang="fr-FR" dirty="0" smtClean="0"/>
              <a:t>MC : +/- participation positive du CPMT (trait d’union avec employeur)</a:t>
            </a:r>
          </a:p>
          <a:p>
            <a:pPr marL="285750" indent="-285750">
              <a:buFont typeface="Wingdings" charset="2"/>
              <a:buChar char="Ø"/>
            </a:pPr>
            <a:r>
              <a:rPr lang="fr-FR" dirty="0" smtClean="0"/>
              <a:t>CPMT : +/- obtention de données médicales du MC, gestion de l’ITT utile au retour au travail</a:t>
            </a:r>
          </a:p>
          <a:p>
            <a:endParaRPr lang="fr-FR" dirty="0"/>
          </a:p>
          <a:p>
            <a:r>
              <a:rPr lang="fr-FR" b="1" dirty="0" smtClean="0"/>
              <a:t>But :</a:t>
            </a:r>
          </a:p>
          <a:p>
            <a:endParaRPr lang="fr-FR" dirty="0" smtClean="0"/>
          </a:p>
          <a:p>
            <a:pPr marL="285750" indent="-285750">
              <a:buFont typeface="Wingdings" charset="2"/>
              <a:buChar char="Ø"/>
            </a:pPr>
            <a:r>
              <a:rPr lang="fr-FR" dirty="0" smtClean="0"/>
              <a:t>MC : +  le temps d’ITT le plus court possible</a:t>
            </a:r>
          </a:p>
          <a:p>
            <a:pPr marL="285750" indent="-285750">
              <a:buFont typeface="Wingdings" charset="2"/>
              <a:buChar char="Ø"/>
            </a:pPr>
            <a:r>
              <a:rPr lang="fr-FR" dirty="0" smtClean="0"/>
              <a:t>CPMT : + favoriser le retour au travail dans les meilleurs conditions possibles </a:t>
            </a:r>
            <a:endParaRPr lang="fr-FR" dirty="0"/>
          </a:p>
          <a:p>
            <a:endParaRPr lang="fr-FR" dirty="0"/>
          </a:p>
        </p:txBody>
      </p:sp>
    </p:spTree>
    <p:extLst>
      <p:ext uri="{BB962C8B-B14F-4D97-AF65-F5344CB8AC3E}">
        <p14:creationId xmlns:p14="http://schemas.microsoft.com/office/powerpoint/2010/main" val="665093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69707" y="897373"/>
            <a:ext cx="7611055" cy="4708982"/>
          </a:xfrm>
          <a:prstGeom prst="rect">
            <a:avLst/>
          </a:prstGeom>
          <a:noFill/>
        </p:spPr>
        <p:txBody>
          <a:bodyPr wrap="square" rtlCol="0">
            <a:spAutoFit/>
          </a:bodyPr>
          <a:lstStyle/>
          <a:p>
            <a:r>
              <a:rPr lang="fr-FR" sz="2400" dirty="0" smtClean="0"/>
              <a:t>Résultats : facteurs niveau 3</a:t>
            </a:r>
          </a:p>
          <a:p>
            <a:endParaRPr lang="fr-FR" sz="2400" dirty="0"/>
          </a:p>
          <a:p>
            <a:r>
              <a:rPr lang="fr-FR" b="1" dirty="0" smtClean="0"/>
              <a:t>Ressources</a:t>
            </a:r>
            <a:r>
              <a:rPr lang="fr-FR" dirty="0" smtClean="0"/>
              <a:t> (dépendance) </a:t>
            </a:r>
            <a:r>
              <a:rPr lang="fr-FR" b="1" dirty="0" smtClean="0"/>
              <a:t>:</a:t>
            </a:r>
          </a:p>
          <a:p>
            <a:endParaRPr lang="fr-FR" dirty="0"/>
          </a:p>
          <a:p>
            <a:pPr marL="285750" indent="-285750">
              <a:buFont typeface="Wingdings" charset="2"/>
              <a:buChar char="Ø"/>
            </a:pPr>
            <a:r>
              <a:rPr lang="fr-FR" dirty="0" smtClean="0"/>
              <a:t>MC : +  besoin du CPMT pour accroître les chances d’un retour au travail</a:t>
            </a:r>
          </a:p>
          <a:p>
            <a:pPr marL="285750" indent="-285750">
              <a:buFont typeface="Wingdings" charset="2"/>
              <a:buChar char="Ø"/>
            </a:pPr>
            <a:r>
              <a:rPr lang="fr-FR" dirty="0" smtClean="0"/>
              <a:t>CPMT : +  gestion de l’ITT par le MC</a:t>
            </a:r>
          </a:p>
          <a:p>
            <a:pPr marL="285750" indent="-285750">
              <a:buFont typeface="Wingdings" charset="2"/>
              <a:buChar char="Ø"/>
            </a:pPr>
            <a:endParaRPr lang="fr-FR" dirty="0"/>
          </a:p>
          <a:p>
            <a:r>
              <a:rPr lang="fr-FR" b="1" dirty="0" smtClean="0"/>
              <a:t>Perception :</a:t>
            </a:r>
          </a:p>
          <a:p>
            <a:endParaRPr lang="fr-FR" b="1" dirty="0"/>
          </a:p>
          <a:p>
            <a:pPr marL="285750" indent="-285750">
              <a:buFont typeface="Wingdings" charset="2"/>
              <a:buChar char="Ø"/>
            </a:pPr>
            <a:r>
              <a:rPr lang="fr-FR" dirty="0" smtClean="0"/>
              <a:t>MC –  mauvaise perception du CPMT (pas d’indépendance, compétence ?, ne prend pas ses responsabilités)</a:t>
            </a:r>
          </a:p>
          <a:p>
            <a:pPr marL="285750" indent="-285750">
              <a:buFont typeface="Wingdings" charset="2"/>
              <a:buChar char="Ø"/>
            </a:pPr>
            <a:r>
              <a:rPr lang="fr-FR" dirty="0" smtClean="0"/>
              <a:t>CPMT +/--  pas très bonne (au service de la Cie, se soucie peu du travailleur, imbus)  </a:t>
            </a:r>
          </a:p>
          <a:p>
            <a:pPr marL="285750" indent="-285750">
              <a:buFont typeface="Wingdings" charset="2"/>
              <a:buChar char="Ø"/>
            </a:pPr>
            <a:endParaRPr lang="fr-FR" dirty="0"/>
          </a:p>
          <a:p>
            <a:pPr marL="285750" indent="-285750">
              <a:buFont typeface="Wingdings" charset="2"/>
              <a:buChar char="Ø"/>
            </a:pPr>
            <a:endParaRPr lang="fr-FR" dirty="0"/>
          </a:p>
        </p:txBody>
      </p:sp>
    </p:spTree>
    <p:extLst>
      <p:ext uri="{BB962C8B-B14F-4D97-AF65-F5344CB8AC3E}">
        <p14:creationId xmlns:p14="http://schemas.microsoft.com/office/powerpoint/2010/main" val="1076275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646805" y="897373"/>
            <a:ext cx="7833958" cy="2769989"/>
          </a:xfrm>
          <a:prstGeom prst="rect">
            <a:avLst/>
          </a:prstGeom>
          <a:noFill/>
        </p:spPr>
        <p:txBody>
          <a:bodyPr wrap="square" rtlCol="0">
            <a:spAutoFit/>
          </a:bodyPr>
          <a:lstStyle/>
          <a:p>
            <a:r>
              <a:rPr lang="fr-FR" sz="2400" dirty="0" smtClean="0"/>
              <a:t>Résultats : facteurs niveau 3</a:t>
            </a:r>
          </a:p>
          <a:p>
            <a:endParaRPr lang="fr-FR" sz="2400" dirty="0"/>
          </a:p>
          <a:p>
            <a:r>
              <a:rPr lang="fr-FR" b="1" dirty="0" smtClean="0"/>
              <a:t>Institutions : </a:t>
            </a:r>
          </a:p>
          <a:p>
            <a:endParaRPr lang="fr-FR" dirty="0"/>
          </a:p>
          <a:p>
            <a:pPr marL="285750" indent="-285750">
              <a:buFont typeface="Wingdings" charset="2"/>
              <a:buChar char="Ø"/>
            </a:pPr>
            <a:r>
              <a:rPr lang="fr-FR" dirty="0" smtClean="0"/>
              <a:t>MC     +/- favoriser les concertations, </a:t>
            </a:r>
          </a:p>
          <a:p>
            <a:r>
              <a:rPr lang="fr-FR" dirty="0"/>
              <a:t> </a:t>
            </a:r>
            <a:r>
              <a:rPr lang="fr-FR" dirty="0" smtClean="0"/>
              <a:t>                   auto-estime appréciable</a:t>
            </a:r>
          </a:p>
          <a:p>
            <a:pPr marL="285750" indent="-285750">
              <a:buFont typeface="Wingdings" charset="2"/>
              <a:buChar char="Ø"/>
            </a:pPr>
            <a:endParaRPr lang="fr-FR" dirty="0" smtClean="0"/>
          </a:p>
          <a:p>
            <a:pPr marL="285750" indent="-285750">
              <a:buFont typeface="Wingdings" charset="2"/>
              <a:buChar char="Ø"/>
            </a:pPr>
            <a:r>
              <a:rPr lang="fr-FR" dirty="0" smtClean="0"/>
              <a:t>CPMT +/- favoriser les concertations, responsabiliser l’employeur,</a:t>
            </a:r>
          </a:p>
          <a:p>
            <a:r>
              <a:rPr lang="fr-FR" dirty="0" smtClean="0"/>
              <a:t>                    souffre d’un manque de reconnaissance</a:t>
            </a:r>
            <a:endParaRPr lang="fr-FR" dirty="0"/>
          </a:p>
        </p:txBody>
      </p:sp>
    </p:spTree>
    <p:extLst>
      <p:ext uri="{BB962C8B-B14F-4D97-AF65-F5344CB8AC3E}">
        <p14:creationId xmlns:p14="http://schemas.microsoft.com/office/powerpoint/2010/main" val="857581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7" name="Rectangle 6"/>
          <p:cNvSpPr/>
          <p:nvPr/>
        </p:nvSpPr>
        <p:spPr>
          <a:xfrm>
            <a:off x="704556" y="618862"/>
            <a:ext cx="7637034" cy="5078314"/>
          </a:xfrm>
          <a:prstGeom prst="rect">
            <a:avLst/>
          </a:prstGeom>
        </p:spPr>
        <p:txBody>
          <a:bodyPr wrap="square">
            <a:spAutoFit/>
          </a:bodyPr>
          <a:lstStyle/>
          <a:p>
            <a:r>
              <a:rPr lang="fr-FR" u="sng" dirty="0" smtClean="0"/>
              <a:t>Hypothèse :</a:t>
            </a:r>
            <a:r>
              <a:rPr lang="fr-FR" dirty="0" smtClean="0"/>
              <a:t> le </a:t>
            </a:r>
            <a:r>
              <a:rPr lang="fr-FR" dirty="0"/>
              <a:t>retour au travail d'un travailleur ou d'une travailleuse pourrait être favorisé par une collaboration entre le médecin conseil d'assurance et le conseiller en prévention - médecin du </a:t>
            </a:r>
            <a:r>
              <a:rPr lang="fr-FR" dirty="0" smtClean="0"/>
              <a:t>travail</a:t>
            </a:r>
            <a:endParaRPr lang="fr-BE" dirty="0" smtClean="0"/>
          </a:p>
          <a:p>
            <a:endParaRPr lang="fr-BE" dirty="0"/>
          </a:p>
          <a:p>
            <a:r>
              <a:rPr lang="fr-BE" dirty="0" smtClean="0"/>
              <a:t>Cependant…</a:t>
            </a:r>
          </a:p>
          <a:p>
            <a:endParaRPr lang="fr-BE" dirty="0"/>
          </a:p>
          <a:p>
            <a:endParaRPr lang="fr-BE" dirty="0" smtClean="0"/>
          </a:p>
          <a:p>
            <a:endParaRPr lang="fr-BE" dirty="0"/>
          </a:p>
          <a:p>
            <a:endParaRPr lang="fr-BE" dirty="0" smtClean="0"/>
          </a:p>
          <a:p>
            <a:endParaRPr lang="fr-BE" dirty="0"/>
          </a:p>
          <a:p>
            <a:endParaRPr lang="fr-BE" dirty="0" smtClean="0"/>
          </a:p>
          <a:p>
            <a:endParaRPr lang="fr-BE" dirty="0"/>
          </a:p>
          <a:p>
            <a:endParaRPr lang="fr-BE" dirty="0" smtClean="0"/>
          </a:p>
          <a:p>
            <a:r>
              <a:rPr lang="fr-BE" dirty="0" smtClean="0"/>
              <a:t>Les relations dans ce domaine entre les deux spécialités ne sont pas optimales</a:t>
            </a:r>
          </a:p>
          <a:p>
            <a:endParaRPr lang="fr-BE" dirty="0"/>
          </a:p>
          <a:p>
            <a:r>
              <a:rPr lang="fr-BE" dirty="0" smtClean="0"/>
              <a:t>But de ce travail : analyser ces relations et dégager des pistes d’actions</a:t>
            </a:r>
            <a:endParaRPr lang="fr-FR" dirty="0"/>
          </a:p>
        </p:txBody>
      </p:sp>
      <p:pic>
        <p:nvPicPr>
          <p:cNvPr id="8" name="Image 7" descr="253195WebInteractionPositive.gif"/>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653568" y="1871264"/>
            <a:ext cx="3322107" cy="1880770"/>
          </a:xfrm>
          <a:prstGeom prst="rect">
            <a:avLst/>
          </a:prstGeom>
        </p:spPr>
      </p:pic>
    </p:spTree>
    <p:extLst>
      <p:ext uri="{BB962C8B-B14F-4D97-AF65-F5344CB8AC3E}">
        <p14:creationId xmlns:p14="http://schemas.microsoft.com/office/powerpoint/2010/main" val="614694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83512" y="800733"/>
            <a:ext cx="7597250" cy="3693319"/>
          </a:xfrm>
          <a:prstGeom prst="rect">
            <a:avLst/>
          </a:prstGeom>
          <a:noFill/>
        </p:spPr>
        <p:txBody>
          <a:bodyPr wrap="square" rtlCol="0">
            <a:spAutoFit/>
          </a:bodyPr>
          <a:lstStyle/>
          <a:p>
            <a:r>
              <a:rPr lang="fr-FR" sz="2400" dirty="0" smtClean="0"/>
              <a:t>Pistes pour améliorer la coopération issues des entretiens :</a:t>
            </a:r>
          </a:p>
          <a:p>
            <a:endParaRPr lang="fr-FR" sz="2400" dirty="0"/>
          </a:p>
          <a:p>
            <a:r>
              <a:rPr lang="fr-FR" dirty="0" smtClean="0"/>
              <a:t>4 pôles :</a:t>
            </a:r>
          </a:p>
          <a:p>
            <a:endParaRPr lang="fr-FR" dirty="0"/>
          </a:p>
          <a:p>
            <a:pPr marL="342900" indent="-342900">
              <a:buFont typeface="Wingdings" charset="2"/>
              <a:buChar char="Ø"/>
            </a:pPr>
            <a:r>
              <a:rPr lang="fr-FR" dirty="0" smtClean="0"/>
              <a:t>Les services externes de prévention et protection au travail</a:t>
            </a:r>
          </a:p>
          <a:p>
            <a:endParaRPr lang="fr-FR" dirty="0" smtClean="0"/>
          </a:p>
          <a:p>
            <a:pPr marL="342900" indent="-342900">
              <a:buFont typeface="Wingdings" charset="2"/>
              <a:buChar char="Ø"/>
            </a:pPr>
            <a:r>
              <a:rPr lang="fr-FR" dirty="0" smtClean="0"/>
              <a:t>Les entreprises d’assurance</a:t>
            </a:r>
          </a:p>
          <a:p>
            <a:endParaRPr lang="fr-FR" dirty="0" smtClean="0"/>
          </a:p>
          <a:p>
            <a:pPr marL="342900" indent="-342900">
              <a:buFont typeface="Wingdings" charset="2"/>
              <a:buChar char="Ø"/>
            </a:pPr>
            <a:r>
              <a:rPr lang="fr-FR" dirty="0" smtClean="0"/>
              <a:t>L’employeur</a:t>
            </a:r>
          </a:p>
          <a:p>
            <a:endParaRPr lang="fr-FR" dirty="0" smtClean="0"/>
          </a:p>
          <a:p>
            <a:pPr marL="342900" indent="-342900">
              <a:buFont typeface="Wingdings" charset="2"/>
              <a:buChar char="Ø"/>
            </a:pPr>
            <a:r>
              <a:rPr lang="fr-FR" dirty="0" smtClean="0"/>
              <a:t>Les institutions (pouvoirs publics)</a:t>
            </a:r>
            <a:endParaRPr lang="fr-FR" dirty="0"/>
          </a:p>
        </p:txBody>
      </p:sp>
    </p:spTree>
    <p:extLst>
      <p:ext uri="{BB962C8B-B14F-4D97-AF65-F5344CB8AC3E}">
        <p14:creationId xmlns:p14="http://schemas.microsoft.com/office/powerpoint/2010/main" val="12026571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Rectangle 1"/>
          <p:cNvSpPr/>
          <p:nvPr/>
        </p:nvSpPr>
        <p:spPr>
          <a:xfrm>
            <a:off x="767464" y="606554"/>
            <a:ext cx="7574125" cy="4339650"/>
          </a:xfrm>
          <a:prstGeom prst="rect">
            <a:avLst/>
          </a:prstGeom>
        </p:spPr>
        <p:txBody>
          <a:bodyPr wrap="square">
            <a:spAutoFit/>
          </a:bodyPr>
          <a:lstStyle/>
          <a:p>
            <a:r>
              <a:rPr lang="fr-FR" sz="2400" dirty="0"/>
              <a:t>Les services externes de prévention et protection au </a:t>
            </a:r>
            <a:r>
              <a:rPr lang="fr-FR" sz="2400" dirty="0" smtClean="0"/>
              <a:t>travail :</a:t>
            </a:r>
          </a:p>
          <a:p>
            <a:endParaRPr lang="fr-FR" sz="2400" dirty="0"/>
          </a:p>
          <a:p>
            <a:pPr marL="285750" indent="-285750">
              <a:buFont typeface="Wingdings" charset="0"/>
              <a:buChar char="à"/>
            </a:pPr>
            <a:r>
              <a:rPr lang="fr-FR" dirty="0" smtClean="0">
                <a:sym typeface="Wingdings"/>
              </a:rPr>
              <a:t>Développer une politique de gestion du retour au travail:</a:t>
            </a:r>
          </a:p>
          <a:p>
            <a:pPr marL="285750" indent="-285750">
              <a:buFont typeface="Wingdings" charset="0"/>
              <a:buChar char="à"/>
            </a:pPr>
            <a:endParaRPr lang="fr-FR" dirty="0">
              <a:sym typeface="Wingdings"/>
            </a:endParaRPr>
          </a:p>
          <a:p>
            <a:pPr marL="742950" lvl="1" indent="-285750">
              <a:buFont typeface="Arial"/>
              <a:buChar char="•"/>
            </a:pPr>
            <a:r>
              <a:rPr lang="fr-FR" dirty="0" smtClean="0">
                <a:sym typeface="Wingdings"/>
              </a:rPr>
              <a:t>Création de groupes de travail spécifiques</a:t>
            </a:r>
          </a:p>
          <a:p>
            <a:pPr marL="742950" lvl="1" indent="-285750">
              <a:buFont typeface="Arial"/>
              <a:buChar char="•"/>
            </a:pPr>
            <a:r>
              <a:rPr lang="fr-FR" dirty="0" smtClean="0">
                <a:sym typeface="Wingdings"/>
              </a:rPr>
              <a:t>Formations de CP</a:t>
            </a:r>
          </a:p>
          <a:p>
            <a:pPr marL="742950" lvl="1" indent="-285750">
              <a:buFont typeface="Arial"/>
              <a:buChar char="•"/>
            </a:pPr>
            <a:r>
              <a:rPr lang="fr-FR" dirty="0" smtClean="0">
                <a:sym typeface="Wingdings"/>
              </a:rPr>
              <a:t>Mise à disposition d’outils (communication informatique)</a:t>
            </a:r>
          </a:p>
          <a:p>
            <a:pPr marL="742950" lvl="1" indent="-285750">
              <a:buFont typeface="Arial"/>
              <a:buChar char="•"/>
            </a:pPr>
            <a:r>
              <a:rPr lang="fr-FR" dirty="0" smtClean="0">
                <a:sym typeface="Wingdings"/>
              </a:rPr>
              <a:t>Prise en compte des consultations de pré reprise ou de reprise dans le planning organisationnel</a:t>
            </a:r>
          </a:p>
          <a:p>
            <a:pPr marL="742950" lvl="1" indent="-285750">
              <a:buFont typeface="Arial"/>
              <a:buChar char="•"/>
            </a:pPr>
            <a:r>
              <a:rPr lang="fr-FR" dirty="0" smtClean="0">
                <a:sym typeface="Wingdings"/>
              </a:rPr>
              <a:t>Reconnaissance et valorisation du rôle du CPMT</a:t>
            </a:r>
          </a:p>
          <a:p>
            <a:pPr marL="742950" lvl="1" indent="-285750">
              <a:buFont typeface="Arial"/>
              <a:buChar char="•"/>
            </a:pPr>
            <a:r>
              <a:rPr lang="fr-FR" dirty="0" smtClean="0">
                <a:sym typeface="Wingdings"/>
              </a:rPr>
              <a:t>Développer le dialogue avec les différentes compagnies d’assurance et les pouvoirs publics dans ce domaine</a:t>
            </a:r>
            <a:endParaRPr lang="fr-FR" dirty="0"/>
          </a:p>
          <a:p>
            <a:endParaRPr lang="fr-FR" sz="2400" dirty="0"/>
          </a:p>
        </p:txBody>
      </p:sp>
    </p:spTree>
    <p:extLst>
      <p:ext uri="{BB962C8B-B14F-4D97-AF65-F5344CB8AC3E}">
        <p14:creationId xmlns:p14="http://schemas.microsoft.com/office/powerpoint/2010/main" val="147308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Rectangle 1"/>
          <p:cNvSpPr/>
          <p:nvPr/>
        </p:nvSpPr>
        <p:spPr>
          <a:xfrm>
            <a:off x="836488" y="565579"/>
            <a:ext cx="7505102" cy="3323987"/>
          </a:xfrm>
          <a:prstGeom prst="rect">
            <a:avLst/>
          </a:prstGeom>
        </p:spPr>
        <p:txBody>
          <a:bodyPr wrap="square">
            <a:spAutoFit/>
          </a:bodyPr>
          <a:lstStyle/>
          <a:p>
            <a:r>
              <a:rPr lang="fr-FR" sz="2400" dirty="0"/>
              <a:t>Les entreprises </a:t>
            </a:r>
            <a:r>
              <a:rPr lang="fr-FR" sz="2400" dirty="0" smtClean="0"/>
              <a:t>d’assurance :</a:t>
            </a:r>
          </a:p>
          <a:p>
            <a:endParaRPr lang="fr-FR" sz="2400" dirty="0"/>
          </a:p>
          <a:p>
            <a:pPr marL="342900" indent="-342900">
              <a:buFont typeface="Wingdings" charset="0"/>
              <a:buChar char="à"/>
            </a:pPr>
            <a:r>
              <a:rPr lang="fr-FR" dirty="0" smtClean="0">
                <a:sym typeface="Wingdings"/>
              </a:rPr>
              <a:t>Prise de conscience effective de l’intérêt de favoriser le retour au travail :</a:t>
            </a:r>
          </a:p>
          <a:p>
            <a:pPr marL="342900" indent="-342900">
              <a:buFont typeface="Wingdings" charset="0"/>
              <a:buChar char="à"/>
            </a:pPr>
            <a:endParaRPr lang="fr-FR" dirty="0">
              <a:sym typeface="Wingdings"/>
            </a:endParaRPr>
          </a:p>
          <a:p>
            <a:pPr marL="800100" lvl="1" indent="-342900">
              <a:buFont typeface="Arial"/>
              <a:buChar char="•"/>
            </a:pPr>
            <a:r>
              <a:rPr lang="fr-FR" dirty="0" smtClean="0">
                <a:sym typeface="Wingdings"/>
              </a:rPr>
              <a:t>Prévoir des honoraires spécifiques pour leurs MC pour le temps consacré  temps = honoraires</a:t>
            </a:r>
          </a:p>
          <a:p>
            <a:pPr marL="800100" lvl="1" indent="-342900">
              <a:buFont typeface="Arial"/>
              <a:buChar char="•"/>
            </a:pPr>
            <a:r>
              <a:rPr lang="fr-FR" dirty="0" smtClean="0">
                <a:sym typeface="Wingdings"/>
              </a:rPr>
              <a:t>S’intéresser aux SEPP et aux employeurs (promotion et sensibilisation, programmes de coopération)</a:t>
            </a:r>
          </a:p>
          <a:p>
            <a:pPr marL="800100" lvl="1" indent="-342900">
              <a:buFont typeface="Arial"/>
              <a:buChar char="•"/>
            </a:pPr>
            <a:r>
              <a:rPr lang="fr-FR" dirty="0" smtClean="0">
                <a:sym typeface="Wingdings"/>
              </a:rPr>
              <a:t>Sensibiliser et encourager leurs médecins conseils</a:t>
            </a:r>
          </a:p>
          <a:p>
            <a:pPr lvl="1"/>
            <a:endParaRPr lang="fr-FR" dirty="0" smtClean="0">
              <a:sym typeface="Wingdings"/>
            </a:endParaRPr>
          </a:p>
        </p:txBody>
      </p:sp>
    </p:spTree>
    <p:extLst>
      <p:ext uri="{BB962C8B-B14F-4D97-AF65-F5344CB8AC3E}">
        <p14:creationId xmlns:p14="http://schemas.microsoft.com/office/powerpoint/2010/main" val="3498332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Rectangle 1"/>
          <p:cNvSpPr/>
          <p:nvPr/>
        </p:nvSpPr>
        <p:spPr>
          <a:xfrm>
            <a:off x="1092205" y="662661"/>
            <a:ext cx="7249385" cy="3600986"/>
          </a:xfrm>
          <a:prstGeom prst="rect">
            <a:avLst/>
          </a:prstGeom>
        </p:spPr>
        <p:txBody>
          <a:bodyPr wrap="square">
            <a:spAutoFit/>
          </a:bodyPr>
          <a:lstStyle/>
          <a:p>
            <a:r>
              <a:rPr lang="fr-FR" sz="2400" dirty="0" smtClean="0"/>
              <a:t>L’employeur :</a:t>
            </a:r>
          </a:p>
          <a:p>
            <a:endParaRPr lang="fr-FR" sz="2400" dirty="0"/>
          </a:p>
          <a:p>
            <a:pPr marL="285750" indent="-285750">
              <a:buFont typeface="Wingdings" charset="0"/>
              <a:buChar char="à"/>
            </a:pPr>
            <a:r>
              <a:rPr lang="fr-FR" dirty="0" smtClean="0">
                <a:sym typeface="Wingdings"/>
              </a:rPr>
              <a:t>L’impliquer dans le domaine du retour au travail après accident de travail de ces travailleurs ou travailleuses par des mesures incitantes/contraignantes.</a:t>
            </a:r>
          </a:p>
          <a:p>
            <a:pPr marL="285750" indent="-285750">
              <a:buFont typeface="Wingdings" charset="0"/>
              <a:buChar char="à"/>
            </a:pPr>
            <a:endParaRPr lang="fr-FR" dirty="0">
              <a:sym typeface="Wingdings"/>
            </a:endParaRPr>
          </a:p>
          <a:p>
            <a:pPr marL="285750" indent="-285750">
              <a:buFont typeface="Wingdings" charset="0"/>
              <a:buChar char="à"/>
            </a:pPr>
            <a:r>
              <a:rPr lang="fr-FR" dirty="0" smtClean="0">
                <a:sym typeface="Wingdings"/>
              </a:rPr>
              <a:t>Responsable de la prévention et de la protection au travail (peut-être pas encore assez – pression économique difficile à gérer pour les PME et TPE)</a:t>
            </a:r>
          </a:p>
          <a:p>
            <a:pPr marL="285750" indent="-285750">
              <a:buFont typeface="Wingdings" charset="0"/>
              <a:buChar char="à"/>
            </a:pPr>
            <a:endParaRPr lang="fr-FR" dirty="0">
              <a:sym typeface="Wingdings"/>
            </a:endParaRPr>
          </a:p>
          <a:p>
            <a:pPr marL="285750" indent="-285750">
              <a:buFont typeface="Wingdings" charset="0"/>
              <a:buChar char="à"/>
            </a:pPr>
            <a:r>
              <a:rPr lang="fr-FR" dirty="0" smtClean="0">
                <a:sym typeface="Wingdings"/>
              </a:rPr>
              <a:t>Responsabiliser l’employeur  impliquerait le CPMT  deviendrait un interlocuteur du MC lors d’AT </a:t>
            </a:r>
            <a:endParaRPr lang="fr-FR" dirty="0"/>
          </a:p>
        </p:txBody>
      </p:sp>
    </p:spTree>
    <p:extLst>
      <p:ext uri="{BB962C8B-B14F-4D97-AF65-F5344CB8AC3E}">
        <p14:creationId xmlns:p14="http://schemas.microsoft.com/office/powerpoint/2010/main" val="1148848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Rectangle 1"/>
          <p:cNvSpPr/>
          <p:nvPr/>
        </p:nvSpPr>
        <p:spPr>
          <a:xfrm>
            <a:off x="892540" y="676467"/>
            <a:ext cx="7449050" cy="4431983"/>
          </a:xfrm>
          <a:prstGeom prst="rect">
            <a:avLst/>
          </a:prstGeom>
        </p:spPr>
        <p:txBody>
          <a:bodyPr wrap="square">
            <a:spAutoFit/>
          </a:bodyPr>
          <a:lstStyle/>
          <a:p>
            <a:r>
              <a:rPr lang="fr-FR" sz="2400" dirty="0"/>
              <a:t>Les institutions (pouvoirs publics</a:t>
            </a:r>
            <a:r>
              <a:rPr lang="fr-FR" sz="2400" dirty="0" smtClean="0"/>
              <a:t>) :</a:t>
            </a:r>
          </a:p>
          <a:p>
            <a:endParaRPr lang="fr-FR" sz="2400" dirty="0"/>
          </a:p>
          <a:p>
            <a:pPr marL="285750" indent="-285750">
              <a:buFont typeface="Wingdings" charset="0"/>
              <a:buChar char="à"/>
            </a:pPr>
            <a:r>
              <a:rPr lang="fr-FR" dirty="0" smtClean="0">
                <a:sym typeface="Wingdings"/>
              </a:rPr>
              <a:t>Étudier de façon exhaustive les interactions entre les différents acteurs agissant dans le domaine du retour au travail après un AT avant d’imposer une quelconque réglementation (table ronde ?)</a:t>
            </a:r>
          </a:p>
          <a:p>
            <a:pPr marL="285750" indent="-285750">
              <a:buFont typeface="Wingdings" charset="0"/>
              <a:buChar char="à"/>
            </a:pPr>
            <a:endParaRPr lang="fr-FR" dirty="0">
              <a:sym typeface="Wingdings"/>
            </a:endParaRPr>
          </a:p>
          <a:p>
            <a:pPr marL="285750" indent="-285750">
              <a:buFont typeface="Wingdings" charset="0"/>
              <a:buChar char="à"/>
            </a:pPr>
            <a:r>
              <a:rPr lang="fr-FR" dirty="0" smtClean="0">
                <a:sym typeface="Wingdings"/>
              </a:rPr>
              <a:t>équilibre délicat du processus (attention à tout dérèglement !)</a:t>
            </a:r>
          </a:p>
          <a:p>
            <a:pPr marL="285750" indent="-285750">
              <a:buFont typeface="Wingdings" charset="0"/>
              <a:buChar char="à"/>
            </a:pPr>
            <a:endParaRPr lang="fr-FR" dirty="0">
              <a:sym typeface="Wingdings"/>
            </a:endParaRPr>
          </a:p>
          <a:p>
            <a:pPr marL="285750" indent="-285750">
              <a:buFont typeface="Wingdings" charset="0"/>
              <a:buChar char="à"/>
            </a:pPr>
            <a:r>
              <a:rPr lang="fr-FR" dirty="0" smtClean="0">
                <a:sym typeface="Wingdings"/>
              </a:rPr>
              <a:t>Formaliser la concertation entre MC et CPMT en dégageant des moyens</a:t>
            </a:r>
          </a:p>
          <a:p>
            <a:pPr marL="285750" indent="-285750">
              <a:buFont typeface="Wingdings" charset="0"/>
              <a:buChar char="à"/>
            </a:pPr>
            <a:endParaRPr lang="fr-FR" dirty="0">
              <a:sym typeface="Wingdings"/>
            </a:endParaRPr>
          </a:p>
          <a:p>
            <a:pPr marL="285750" indent="-285750">
              <a:buFont typeface="Wingdings" charset="0"/>
              <a:buChar char="à"/>
            </a:pPr>
            <a:r>
              <a:rPr lang="fr-FR" dirty="0" smtClean="0">
                <a:sym typeface="Wingdings"/>
              </a:rPr>
              <a:t>De petites actions auraient déjà un impact favorable (nom et coordonnées du SEPP et du CP-médecin du travail sur la déclaration AT par exemple !)</a:t>
            </a:r>
            <a:endParaRPr lang="fr-FR" dirty="0"/>
          </a:p>
        </p:txBody>
      </p:sp>
    </p:spTree>
    <p:extLst>
      <p:ext uri="{BB962C8B-B14F-4D97-AF65-F5344CB8AC3E}">
        <p14:creationId xmlns:p14="http://schemas.microsoft.com/office/powerpoint/2010/main" val="2975309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739348" y="505751"/>
            <a:ext cx="7680525" cy="5724645"/>
          </a:xfrm>
          <a:prstGeom prst="rect">
            <a:avLst/>
          </a:prstGeom>
          <a:noFill/>
        </p:spPr>
        <p:txBody>
          <a:bodyPr wrap="square" rtlCol="0" anchor="t">
            <a:spAutoFit/>
          </a:bodyPr>
          <a:lstStyle/>
          <a:p>
            <a:r>
              <a:rPr lang="fr-FR" sz="2400" dirty="0"/>
              <a:t>Les acteurs :</a:t>
            </a:r>
          </a:p>
          <a:p>
            <a:endParaRPr lang="fr-FR" dirty="0"/>
          </a:p>
          <a:p>
            <a:r>
              <a:rPr lang="fr-FR" dirty="0"/>
              <a:t>1/ la victime : un travailleur ou une travailleuse</a:t>
            </a:r>
          </a:p>
          <a:p>
            <a:endParaRPr lang="fr-FR" dirty="0"/>
          </a:p>
          <a:p>
            <a:pPr marL="285750" indent="-285750">
              <a:buFont typeface="Wingdings" charset="2"/>
              <a:buChar char="Ø"/>
            </a:pPr>
            <a:r>
              <a:rPr lang="fr-FR" dirty="0"/>
              <a:t>Un accident du travail (loi du 10/04/71 secteur privé – loi du 03/07/1967 secteur public)</a:t>
            </a:r>
          </a:p>
          <a:p>
            <a:pPr marL="285750" indent="-285750">
              <a:buFont typeface="Wingdings" charset="2"/>
              <a:buChar char="Ø"/>
            </a:pPr>
            <a:endParaRPr lang="fr-FR" dirty="0"/>
          </a:p>
          <a:p>
            <a:pPr marL="742950" lvl="1" indent="-285750">
              <a:buFont typeface="Wingdings" charset="2"/>
              <a:buChar char="Ø"/>
            </a:pPr>
            <a:r>
              <a:rPr lang="fr-FR" dirty="0"/>
              <a:t>Un événement soudain</a:t>
            </a:r>
          </a:p>
          <a:p>
            <a:pPr marL="742950" lvl="1" indent="-285750">
              <a:buFont typeface="Wingdings" charset="2"/>
              <a:buChar char="Ø"/>
            </a:pPr>
            <a:r>
              <a:rPr lang="fr-FR" dirty="0"/>
              <a:t>Au moins une cause extérieure</a:t>
            </a:r>
          </a:p>
          <a:p>
            <a:pPr marL="742950" lvl="1" indent="-285750">
              <a:buFont typeface="Wingdings" charset="2"/>
              <a:buChar char="Ø"/>
            </a:pPr>
            <a:r>
              <a:rPr lang="fr-FR" dirty="0"/>
              <a:t>Une lésion </a:t>
            </a:r>
          </a:p>
          <a:p>
            <a:pPr marL="742950" lvl="1" indent="-285750">
              <a:buFont typeface="Wingdings" charset="2"/>
              <a:buChar char="Ø"/>
            </a:pPr>
            <a:r>
              <a:rPr lang="fr-FR" dirty="0"/>
              <a:t>Un accident survenu dans le décours de l’exécution du contrat de travail</a:t>
            </a:r>
          </a:p>
          <a:p>
            <a:pPr marL="742950" lvl="1" indent="-285750">
              <a:buFont typeface="Wingdings" charset="2"/>
              <a:buChar char="Ø"/>
            </a:pPr>
            <a:r>
              <a:rPr lang="fr-FR" dirty="0"/>
              <a:t>Et par le fait de cette exécution</a:t>
            </a:r>
          </a:p>
          <a:p>
            <a:pPr marL="742950" lvl="1" indent="-285750">
              <a:buFont typeface="Wingdings" charset="2"/>
              <a:buChar char="Ø"/>
            </a:pPr>
            <a:r>
              <a:rPr lang="fr-FR" dirty="0"/>
              <a:t>Pour le secteur public : l'accident subi par le membre du personnel, en dehors de l'exercice de ses fonctions, mais qui lui est causé par un tiers du fait des fonctions exercées par ce membre du personnel.</a:t>
            </a:r>
          </a:p>
          <a:p>
            <a:pPr lvl="1"/>
            <a:endParaRPr lang="fr-FR" dirty="0"/>
          </a:p>
          <a:p>
            <a:pPr lvl="1"/>
            <a:r>
              <a:rPr lang="fr-FR" dirty="0"/>
              <a:t>+ Particularités de l’accident survenu sur le chemin du travail</a:t>
            </a:r>
            <a:endParaRPr lang="fr-BE" dirty="0"/>
          </a:p>
          <a:p>
            <a:pPr marL="742950" lvl="1" indent="-285750">
              <a:buFont typeface="Wingdings" charset="2"/>
              <a:buChar char="Ø"/>
            </a:pPr>
            <a:endParaRPr lang="fr-FR" dirty="0"/>
          </a:p>
        </p:txBody>
      </p:sp>
    </p:spTree>
    <p:extLst>
      <p:ext uri="{BB962C8B-B14F-4D97-AF65-F5344CB8AC3E}">
        <p14:creationId xmlns:p14="http://schemas.microsoft.com/office/powerpoint/2010/main" val="1228415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95916" y="1165654"/>
            <a:ext cx="7054254" cy="4524316"/>
          </a:xfrm>
          <a:prstGeom prst="rect">
            <a:avLst/>
          </a:prstGeom>
          <a:noFill/>
        </p:spPr>
        <p:txBody>
          <a:bodyPr wrap="square" rtlCol="0">
            <a:spAutoFit/>
          </a:bodyPr>
          <a:lstStyle/>
          <a:p>
            <a:r>
              <a:rPr lang="fr-FR" dirty="0" smtClean="0"/>
              <a:t>La victime </a:t>
            </a:r>
            <a:r>
              <a:rPr lang="fr-FR" dirty="0" smtClean="0">
                <a:sym typeface="Wingdings"/>
              </a:rPr>
              <a:t> </a:t>
            </a:r>
            <a:r>
              <a:rPr lang="fr-FR" dirty="0" smtClean="0"/>
              <a:t>indemnisation forfaitaire des dommages</a:t>
            </a:r>
          </a:p>
          <a:p>
            <a:endParaRPr lang="fr-FR" dirty="0"/>
          </a:p>
          <a:p>
            <a:pPr marL="742950" lvl="1" indent="-285750">
              <a:buFont typeface="Wingdings" charset="2"/>
              <a:buChar char="Ø"/>
            </a:pPr>
            <a:r>
              <a:rPr lang="fr-FR" dirty="0" smtClean="0"/>
              <a:t>Soins nécessités par l’accident de travail (frais médicaux – prothèses) – barème INAMI</a:t>
            </a:r>
          </a:p>
          <a:p>
            <a:pPr marL="742950" lvl="1" indent="-285750">
              <a:buFont typeface="Wingdings" charset="2"/>
              <a:buChar char="Ø"/>
            </a:pPr>
            <a:r>
              <a:rPr lang="fr-FR" dirty="0" smtClean="0"/>
              <a:t>Indemnité pour l’incapacité temporaire (si totale : 90 % secteur privé – 100 % secteur public) </a:t>
            </a:r>
          </a:p>
          <a:p>
            <a:pPr marL="742950" lvl="1" indent="-285750">
              <a:buFont typeface="Wingdings" charset="2"/>
              <a:buChar char="Ø"/>
            </a:pPr>
            <a:r>
              <a:rPr lang="fr-FR" dirty="0" smtClean="0"/>
              <a:t>Frais de déplacements nécessités par l’AT</a:t>
            </a:r>
          </a:p>
          <a:p>
            <a:pPr marL="742950" lvl="1" indent="-285750">
              <a:buFont typeface="Wingdings" charset="2"/>
              <a:buChar char="Ø"/>
            </a:pPr>
            <a:r>
              <a:rPr lang="fr-FR" dirty="0" smtClean="0"/>
              <a:t>Les rentes aux ayants droits en cas d’accident mortel</a:t>
            </a:r>
          </a:p>
          <a:p>
            <a:pPr marL="742950" lvl="1" indent="-285750">
              <a:buFont typeface="Wingdings" charset="2"/>
              <a:buChar char="Ø"/>
            </a:pPr>
            <a:r>
              <a:rPr lang="fr-FR" dirty="0" smtClean="0"/>
              <a:t>Les frais funéraires</a:t>
            </a:r>
          </a:p>
          <a:p>
            <a:pPr marL="742950" lvl="1" indent="-285750">
              <a:buFont typeface="Wingdings" charset="2"/>
              <a:buChar char="Ø"/>
            </a:pPr>
            <a:r>
              <a:rPr lang="fr-FR" dirty="0" smtClean="0"/>
              <a:t>Indemnité pour l’incapacité permanente (au prorata du salaire plafonné) = perte concurrentielle sur le marché général de l’emploi en tenant compte de l’âge, la formation professionnelle, les possibilités d’adaptation et de recyclage scolaire. </a:t>
            </a:r>
          </a:p>
          <a:p>
            <a:pPr marL="742950" lvl="1" indent="-285750">
              <a:buFont typeface="Wingdings" charset="2"/>
              <a:buChar char="Ø"/>
            </a:pPr>
            <a:endParaRPr lang="fr-FR" dirty="0" smtClean="0"/>
          </a:p>
          <a:p>
            <a:pPr marL="742950" lvl="1" indent="-285750">
              <a:buFont typeface="Wingdings" charset="2"/>
              <a:buChar char="Ø"/>
            </a:pPr>
            <a:endParaRPr lang="fr-FR" dirty="0"/>
          </a:p>
        </p:txBody>
      </p:sp>
    </p:spTree>
    <p:extLst>
      <p:ext uri="{BB962C8B-B14F-4D97-AF65-F5344CB8AC3E}">
        <p14:creationId xmlns:p14="http://schemas.microsoft.com/office/powerpoint/2010/main" val="855196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Rectangle 1"/>
          <p:cNvSpPr/>
          <p:nvPr/>
        </p:nvSpPr>
        <p:spPr>
          <a:xfrm>
            <a:off x="678461" y="456486"/>
            <a:ext cx="7802301" cy="5539979"/>
          </a:xfrm>
          <a:prstGeom prst="rect">
            <a:avLst/>
          </a:prstGeom>
        </p:spPr>
        <p:txBody>
          <a:bodyPr wrap="square" anchor="t">
            <a:spAutoFit/>
          </a:bodyPr>
          <a:lstStyle/>
          <a:p>
            <a:r>
              <a:rPr lang="fr-FR" sz="2400" dirty="0"/>
              <a:t>Les acteurs :</a:t>
            </a:r>
          </a:p>
          <a:p>
            <a:endParaRPr lang="fr-FR" sz="2400" dirty="0"/>
          </a:p>
          <a:p>
            <a:r>
              <a:rPr lang="fr-FR" dirty="0"/>
              <a:t>2/ Le médecin conseil :</a:t>
            </a:r>
          </a:p>
          <a:p>
            <a:endParaRPr lang="fr-FR" dirty="0"/>
          </a:p>
          <a:p>
            <a:pPr marL="742950" lvl="1" indent="-285750">
              <a:buFont typeface="Wingdings" charset="2"/>
              <a:buChar char="Ø"/>
            </a:pPr>
            <a:r>
              <a:rPr lang="fr-FR" dirty="0"/>
              <a:t>Médecin spécialiste ou généraliste (activité curative ou non) ayant suivi une formation spécifique en médecine d’assurance et expertises médicales</a:t>
            </a:r>
          </a:p>
          <a:p>
            <a:pPr marL="742950" lvl="1" indent="-285750">
              <a:buFont typeface="Wingdings" charset="2"/>
              <a:buChar char="Ø"/>
            </a:pPr>
            <a:r>
              <a:rPr lang="fr-FR" dirty="0"/>
              <a:t>Salarié ou indépendant payé à l’acte (le plus fréquent)</a:t>
            </a:r>
          </a:p>
          <a:p>
            <a:pPr marL="742950" lvl="1" indent="-285750">
              <a:buFont typeface="Wingdings" charset="2"/>
              <a:buChar char="Ø"/>
            </a:pPr>
            <a:r>
              <a:rPr lang="fr-FR" dirty="0"/>
              <a:t>Exerce dans ses infrastructures le plus souvent (locaux, secrétariat,…) </a:t>
            </a:r>
            <a:r>
              <a:rPr lang="fr-FR" dirty="0">
                <a:sym typeface="Wingdings"/>
              </a:rPr>
              <a:t> cabinets de collaborateurs indépendants</a:t>
            </a:r>
            <a:endParaRPr lang="fr-FR" dirty="0"/>
          </a:p>
          <a:p>
            <a:pPr marL="742950" lvl="1" indent="-285750">
              <a:buFont typeface="Wingdings" charset="2"/>
              <a:buChar char="Ø"/>
            </a:pPr>
            <a:r>
              <a:rPr lang="fr-FR" dirty="0"/>
              <a:t>Travaille pour une ou plusieurs compagnies qui le mandatent</a:t>
            </a:r>
          </a:p>
          <a:p>
            <a:pPr marL="742950" lvl="1" indent="-285750">
              <a:buFont typeface="Wingdings" charset="2"/>
              <a:buChar char="Ø"/>
            </a:pPr>
            <a:r>
              <a:rPr lang="fr-FR" dirty="0"/>
              <a:t>Donne un avis médico – légal et technique sur le dossier, mais la compagnie n’est pas tenue à son avis.</a:t>
            </a:r>
          </a:p>
          <a:p>
            <a:pPr marL="742950" lvl="1" indent="-285750">
              <a:buFont typeface="Wingdings" charset="2"/>
              <a:buChar char="Ø"/>
            </a:pPr>
            <a:r>
              <a:rPr lang="fr-FR" dirty="0"/>
              <a:t>Habituellement, suit le dossier AT au cours de toutes les étapes (suivi, consolidation, expertises, révision, aggravation, soins médicaux)</a:t>
            </a:r>
          </a:p>
          <a:p>
            <a:pPr marL="742950" lvl="1" indent="-285750">
              <a:buFont typeface="Wingdings" charset="2"/>
              <a:buChar char="Ø"/>
            </a:pPr>
            <a:endParaRPr lang="fr-FR" dirty="0"/>
          </a:p>
          <a:p>
            <a:pPr marL="742950" lvl="1" indent="-285750">
              <a:buFont typeface="Wingdings" charset="2"/>
              <a:buChar char="Ø"/>
            </a:pPr>
            <a:endParaRPr lang="fr-FR" dirty="0"/>
          </a:p>
          <a:p>
            <a:pPr marL="742950" lvl="1" indent="-285750">
              <a:buFont typeface="Wingdings" charset="2"/>
              <a:buChar char="Ø"/>
            </a:pPr>
            <a:endParaRPr lang="fr-FR" dirty="0"/>
          </a:p>
        </p:txBody>
      </p:sp>
    </p:spTree>
    <p:extLst>
      <p:ext uri="{BB962C8B-B14F-4D97-AF65-F5344CB8AC3E}">
        <p14:creationId xmlns:p14="http://schemas.microsoft.com/office/powerpoint/2010/main" val="3071821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566000" y="638928"/>
            <a:ext cx="8020628" cy="4985981"/>
          </a:xfrm>
          <a:prstGeom prst="rect">
            <a:avLst/>
          </a:prstGeom>
          <a:noFill/>
        </p:spPr>
        <p:txBody>
          <a:bodyPr wrap="square" rtlCol="0">
            <a:spAutoFit/>
          </a:bodyPr>
          <a:lstStyle/>
          <a:p>
            <a:r>
              <a:rPr lang="fr-FR" sz="2400" dirty="0" smtClean="0"/>
              <a:t>Les acteurs :</a:t>
            </a:r>
          </a:p>
          <a:p>
            <a:endParaRPr lang="fr-FR" sz="2400" dirty="0"/>
          </a:p>
          <a:p>
            <a:r>
              <a:rPr lang="fr-FR" dirty="0" smtClean="0"/>
              <a:t>2/ Le CP – médecin du travail :</a:t>
            </a:r>
          </a:p>
          <a:p>
            <a:endParaRPr lang="fr-FR" dirty="0"/>
          </a:p>
          <a:p>
            <a:pPr marL="742950" lvl="1" indent="-285750">
              <a:buFont typeface="Wingdings" charset="2"/>
              <a:buChar char="Ø"/>
            </a:pPr>
            <a:r>
              <a:rPr lang="fr-FR" dirty="0" smtClean="0"/>
              <a:t>Médecin spécialiste suite à une formation académique</a:t>
            </a:r>
          </a:p>
          <a:p>
            <a:pPr marL="742950" lvl="1" indent="-285750">
              <a:buFont typeface="Wingdings" charset="2"/>
              <a:buChar char="Ø"/>
            </a:pPr>
            <a:r>
              <a:rPr lang="fr-FR" dirty="0" smtClean="0"/>
              <a:t>Salarié ou indépendant payé à l’heure (nette subordination imposée)</a:t>
            </a:r>
          </a:p>
          <a:p>
            <a:pPr marL="742950" lvl="1" indent="-285750">
              <a:buFont typeface="Wingdings" charset="2"/>
              <a:buChar char="Ø"/>
            </a:pPr>
            <a:r>
              <a:rPr lang="fr-FR" dirty="0" smtClean="0"/>
              <a:t>Travaille pour un SEPP (de loin le plus fréquent) ou un SIPP</a:t>
            </a:r>
          </a:p>
          <a:p>
            <a:pPr marL="742950" lvl="1" indent="-285750">
              <a:buFont typeface="Wingdings" charset="2"/>
              <a:buChar char="Ø"/>
            </a:pPr>
            <a:r>
              <a:rPr lang="fr-FR" dirty="0" smtClean="0"/>
              <a:t>Théoriquement </a:t>
            </a:r>
            <a:r>
              <a:rPr lang="fr-FR" dirty="0" smtClean="0">
                <a:sym typeface="Wingdings"/>
              </a:rPr>
              <a:t> indépendance de conseiller en prévention et son avis s’impose (il existe des procédures de recours)</a:t>
            </a:r>
          </a:p>
          <a:p>
            <a:pPr marL="742950" lvl="1" indent="-285750">
              <a:buFont typeface="Wingdings" charset="2"/>
              <a:buChar char="Ø"/>
            </a:pPr>
            <a:r>
              <a:rPr lang="fr-FR" dirty="0" smtClean="0">
                <a:sym typeface="Wingdings"/>
              </a:rPr>
              <a:t>En général, fortement soumis aux consignes organisationnelles du SEPP (moins pour le SIPP) et peu d’autonomie dans l’organisation de ses consultations et activités</a:t>
            </a:r>
            <a:endParaRPr lang="fr-FR" dirty="0" smtClean="0"/>
          </a:p>
          <a:p>
            <a:pPr marL="742950" lvl="1" indent="-285750">
              <a:buFont typeface="Wingdings" charset="2"/>
              <a:buChar char="Ø"/>
            </a:pPr>
            <a:endParaRPr lang="fr-FR" dirty="0" smtClean="0"/>
          </a:p>
          <a:p>
            <a:pPr marL="742950" lvl="1" indent="-285750">
              <a:buFont typeface="Wingdings" charset="2"/>
              <a:buChar char="Ø"/>
            </a:pPr>
            <a:endParaRPr lang="fr-FR" dirty="0" smtClean="0"/>
          </a:p>
          <a:p>
            <a:endParaRPr lang="fr-FR" dirty="0"/>
          </a:p>
          <a:p>
            <a:pPr marL="742950" lvl="1" indent="-285750">
              <a:buFont typeface="Wingdings" charset="2"/>
              <a:buChar char="Ø"/>
            </a:pPr>
            <a:endParaRPr lang="fr-FR" dirty="0"/>
          </a:p>
        </p:txBody>
      </p:sp>
    </p:spTree>
    <p:extLst>
      <p:ext uri="{BB962C8B-B14F-4D97-AF65-F5344CB8AC3E}">
        <p14:creationId xmlns:p14="http://schemas.microsoft.com/office/powerpoint/2010/main" val="2920691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455561" y="483201"/>
            <a:ext cx="8241505" cy="5078314"/>
          </a:xfrm>
          <a:prstGeom prst="rect">
            <a:avLst/>
          </a:prstGeom>
          <a:noFill/>
        </p:spPr>
        <p:txBody>
          <a:bodyPr wrap="square" rtlCol="0">
            <a:spAutoFit/>
          </a:bodyPr>
          <a:lstStyle/>
          <a:p>
            <a:r>
              <a:rPr lang="fr-FR" dirty="0" smtClean="0"/>
              <a:t>Qu’est ce qui réuni les 3 acteurs ?</a:t>
            </a:r>
          </a:p>
          <a:p>
            <a:endParaRPr lang="fr-FR" dirty="0"/>
          </a:p>
          <a:p>
            <a:pPr marL="285750" indent="-285750">
              <a:buFont typeface="Wingdings" charset="2"/>
              <a:buChar char="Ø"/>
            </a:pPr>
            <a:r>
              <a:rPr lang="fr-FR" dirty="0" smtClean="0"/>
              <a:t>Le travailleur ou la travailleuse est </a:t>
            </a:r>
            <a:r>
              <a:rPr lang="fr-FR" u="sng" dirty="0" smtClean="0"/>
              <a:t>victime</a:t>
            </a:r>
            <a:r>
              <a:rPr lang="fr-FR" dirty="0" smtClean="0"/>
              <a:t> d’un accident de travail</a:t>
            </a:r>
          </a:p>
          <a:p>
            <a:pPr marL="285750" indent="-285750">
              <a:buFont typeface="Wingdings" charset="2"/>
              <a:buChar char="Ø"/>
            </a:pPr>
            <a:endParaRPr lang="fr-FR" dirty="0" smtClean="0"/>
          </a:p>
          <a:p>
            <a:pPr marL="285750" indent="-285750">
              <a:buFont typeface="Wingdings" charset="2"/>
              <a:buChar char="Ø"/>
            </a:pPr>
            <a:r>
              <a:rPr lang="fr-FR" dirty="0" smtClean="0"/>
              <a:t>Déclaration auprès de l’employeur (secteur public) remise à la compagnie d’assurance (secteur privé) qui se substitue à l’employeur</a:t>
            </a:r>
          </a:p>
          <a:p>
            <a:pPr marL="285750" indent="-285750">
              <a:buFont typeface="Wingdings" charset="2"/>
              <a:buChar char="Ø"/>
            </a:pPr>
            <a:endParaRPr lang="fr-FR" dirty="0" smtClean="0"/>
          </a:p>
          <a:p>
            <a:pPr marL="285750" indent="-285750">
              <a:buFont typeface="Wingdings" charset="2"/>
              <a:buChar char="Ø"/>
            </a:pPr>
            <a:r>
              <a:rPr lang="fr-FR" dirty="0" smtClean="0"/>
              <a:t>ITT et soins médicaux</a:t>
            </a:r>
          </a:p>
          <a:p>
            <a:pPr marL="285750" indent="-285750">
              <a:buFont typeface="Wingdings" charset="2"/>
              <a:buChar char="Ø"/>
            </a:pPr>
            <a:endParaRPr lang="fr-FR" dirty="0" smtClean="0"/>
          </a:p>
          <a:p>
            <a:pPr marL="285750" indent="-285750">
              <a:buFont typeface="Wingdings" charset="2"/>
              <a:buChar char="Ø"/>
            </a:pPr>
            <a:r>
              <a:rPr lang="fr-FR" dirty="0" smtClean="0"/>
              <a:t>L’entreprise d’assurance fait examiner la victime par </a:t>
            </a:r>
            <a:r>
              <a:rPr lang="fr-FR" u="sng" dirty="0" smtClean="0"/>
              <a:t>un médecin conseil</a:t>
            </a:r>
            <a:r>
              <a:rPr lang="fr-FR" dirty="0" smtClean="0"/>
              <a:t> tout au long de l’ITT et au-delà pour déterminer l’incapacité permanente pour avis médico-technique</a:t>
            </a:r>
          </a:p>
          <a:p>
            <a:pPr marL="285750" indent="-285750">
              <a:buFont typeface="Wingdings" charset="2"/>
              <a:buChar char="Ø"/>
            </a:pPr>
            <a:endParaRPr lang="fr-FR" dirty="0" smtClean="0"/>
          </a:p>
          <a:p>
            <a:pPr marL="285750" indent="-285750">
              <a:buFont typeface="Wingdings" charset="2"/>
              <a:buChar char="Ø"/>
            </a:pPr>
            <a:r>
              <a:rPr lang="fr-FR" dirty="0" smtClean="0"/>
              <a:t>Parallèlement, </a:t>
            </a:r>
            <a:r>
              <a:rPr lang="fr-FR" u="sng" dirty="0" smtClean="0"/>
              <a:t>le CP - médecin du travail </a:t>
            </a:r>
            <a:r>
              <a:rPr lang="fr-FR" dirty="0" smtClean="0"/>
              <a:t>a la faculté de suivre la victime en visite de pré reprise durant l’ITT</a:t>
            </a:r>
          </a:p>
          <a:p>
            <a:pPr marL="285750" indent="-285750">
              <a:buFont typeface="Wingdings" charset="2"/>
              <a:buChar char="Ø"/>
            </a:pPr>
            <a:endParaRPr lang="fr-FR" dirty="0" smtClean="0"/>
          </a:p>
          <a:p>
            <a:pPr marL="285750" indent="-285750">
              <a:buFont typeface="Wingdings" charset="2"/>
              <a:buChar char="Ø"/>
            </a:pPr>
            <a:r>
              <a:rPr lang="fr-FR" dirty="0" smtClean="0"/>
              <a:t>Endéans les 10 jours ouvrables le CPMT doit examiner un agent « soumis » lors de la reprise du travail </a:t>
            </a:r>
            <a:endParaRPr lang="fr-FR" dirty="0"/>
          </a:p>
        </p:txBody>
      </p:sp>
    </p:spTree>
    <p:extLst>
      <p:ext uri="{BB962C8B-B14F-4D97-AF65-F5344CB8AC3E}">
        <p14:creationId xmlns:p14="http://schemas.microsoft.com/office/powerpoint/2010/main" val="910793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sp>
        <p:nvSpPr>
          <p:cNvPr id="2" name="ZoneTexte 1"/>
          <p:cNvSpPr txBox="1"/>
          <p:nvPr/>
        </p:nvSpPr>
        <p:spPr>
          <a:xfrm>
            <a:off x="842097" y="828344"/>
            <a:ext cx="7499493" cy="3970318"/>
          </a:xfrm>
          <a:prstGeom prst="rect">
            <a:avLst/>
          </a:prstGeom>
          <a:noFill/>
        </p:spPr>
        <p:txBody>
          <a:bodyPr wrap="square" rtlCol="0">
            <a:spAutoFit/>
          </a:bodyPr>
          <a:lstStyle/>
          <a:p>
            <a:r>
              <a:rPr lang="fr-FR" dirty="0" smtClean="0"/>
              <a:t>Arsenal juridique établissant le possible trait d’union entre le médecin conseil d’assurance et le CP – médecin du travail :</a:t>
            </a:r>
          </a:p>
          <a:p>
            <a:endParaRPr lang="fr-FR" dirty="0"/>
          </a:p>
          <a:p>
            <a:pPr marL="285750" indent="-285750">
              <a:buFont typeface="Wingdings" charset="2"/>
              <a:buChar char="Ø"/>
            </a:pPr>
            <a:r>
              <a:rPr lang="fr-FR" dirty="0" smtClean="0"/>
              <a:t>Secteur privé : l’art. 23 de la L. du 10/04/71 :  si la situation de santé de la victime le permet (incapacité partielle), la Cie peut demander à l’employeur d’examiner la possibilité de réintégrer le travailleur, soit à son poste habituel, soit à un poste aménagé </a:t>
            </a:r>
            <a:r>
              <a:rPr lang="fr-FR" dirty="0" smtClean="0">
                <a:sym typeface="Wingdings"/>
              </a:rPr>
              <a:t> avec accord du médecin du travail </a:t>
            </a:r>
          </a:p>
          <a:p>
            <a:pPr marL="285750" indent="-285750">
              <a:buFont typeface="Wingdings" charset="2"/>
              <a:buChar char="Ø"/>
            </a:pPr>
            <a:endParaRPr lang="fr-FR" dirty="0">
              <a:sym typeface="Wingdings"/>
            </a:endParaRPr>
          </a:p>
          <a:p>
            <a:pPr marL="285750" indent="-285750">
              <a:buFont typeface="Wingdings" charset="2"/>
              <a:buChar char="Ø"/>
            </a:pPr>
            <a:r>
              <a:rPr lang="fr-FR" dirty="0" smtClean="0"/>
              <a:t>Dans le secteur public : reprise travail adapté possible </a:t>
            </a:r>
            <a:r>
              <a:rPr lang="fr-FR" dirty="0" smtClean="0">
                <a:sym typeface="Wingdings"/>
              </a:rPr>
              <a:t> avis du CP – médecin du travail.</a:t>
            </a:r>
            <a:r>
              <a:rPr lang="fr-FR" dirty="0" smtClean="0"/>
              <a:t> </a:t>
            </a:r>
          </a:p>
          <a:p>
            <a:pPr marL="285750" indent="-285750">
              <a:buFont typeface="Wingdings" charset="2"/>
              <a:buChar char="Ø"/>
            </a:pPr>
            <a:endParaRPr lang="fr-FR" dirty="0"/>
          </a:p>
          <a:p>
            <a:pPr marL="285750" indent="-285750">
              <a:buFont typeface="Wingdings" charset="2"/>
              <a:buChar char="Ø"/>
            </a:pPr>
            <a:r>
              <a:rPr lang="fr-FR" dirty="0" smtClean="0"/>
              <a:t>Versant CP – médecin du travail : la visite de </a:t>
            </a:r>
            <a:r>
              <a:rPr lang="fr-FR" u="sng" dirty="0" smtClean="0"/>
              <a:t>pré reprise </a:t>
            </a:r>
            <a:r>
              <a:rPr lang="fr-FR" dirty="0" smtClean="0"/>
              <a:t>et l’examen de </a:t>
            </a:r>
            <a:r>
              <a:rPr lang="fr-FR" u="sng" dirty="0" smtClean="0"/>
              <a:t>reprise</a:t>
            </a:r>
            <a:r>
              <a:rPr lang="fr-FR" dirty="0" smtClean="0"/>
              <a:t> donnent la possibilité de concertation avec le médecin conseil si le travailleur y consent</a:t>
            </a:r>
            <a:endParaRPr lang="fr-FR" dirty="0"/>
          </a:p>
        </p:txBody>
      </p:sp>
    </p:spTree>
    <p:extLst>
      <p:ext uri="{BB962C8B-B14F-4D97-AF65-F5344CB8AC3E}">
        <p14:creationId xmlns:p14="http://schemas.microsoft.com/office/powerpoint/2010/main" val="3821144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264458" y="6150126"/>
            <a:ext cx="8077132" cy="490667"/>
          </a:xfrm>
        </p:spPr>
        <p:txBody>
          <a:bodyPr/>
          <a:lstStyle/>
          <a:p>
            <a:pPr algn="ctr"/>
            <a:r>
              <a:rPr lang="fr-BE" sz="1000" dirty="0" smtClean="0">
                <a:solidFill>
                  <a:schemeClr val="tx1">
                    <a:lumMod val="95000"/>
                    <a:lumOff val="5000"/>
                  </a:schemeClr>
                </a:solidFill>
              </a:rPr>
              <a:t>" </a:t>
            </a:r>
            <a:r>
              <a:rPr lang="fr-BE" sz="800" dirty="0" smtClean="0">
                <a:solidFill>
                  <a:schemeClr val="tx1">
                    <a:lumMod val="95000"/>
                    <a:lumOff val="5000"/>
                  </a:schemeClr>
                </a:solidFill>
              </a:rPr>
              <a:t>Médecin conseil d'assurance - Médecin du travail : le trait d'union manquant pour optimaliser le retour au travail après un accident du travail ” </a:t>
            </a:r>
          </a:p>
          <a:p>
            <a:pPr algn="ctr"/>
            <a:r>
              <a:rPr lang="fr-BE" sz="1000" dirty="0" smtClean="0">
                <a:solidFill>
                  <a:schemeClr val="tx1">
                    <a:lumMod val="95000"/>
                    <a:lumOff val="5000"/>
                  </a:schemeClr>
                </a:solidFill>
              </a:rPr>
              <a:t>               </a:t>
            </a:r>
          </a:p>
          <a:p>
            <a:pPr algn="ctr"/>
            <a:r>
              <a:rPr lang="fr-BE" sz="800" dirty="0" smtClean="0">
                <a:solidFill>
                  <a:schemeClr val="tx1">
                    <a:lumMod val="95000"/>
                    <a:lumOff val="5000"/>
                  </a:schemeClr>
                </a:solidFill>
              </a:rPr>
              <a:t>Laurent PAGGETTI           </a:t>
            </a:r>
            <a:endParaRPr lang="fr-BE" sz="800" dirty="0">
              <a:solidFill>
                <a:schemeClr val="tx1">
                  <a:lumMod val="95000"/>
                  <a:lumOff val="5000"/>
                </a:schemeClr>
              </a:solidFill>
            </a:endParaRPr>
          </a:p>
        </p:txBody>
      </p:sp>
      <p:pic>
        <p:nvPicPr>
          <p:cNvPr id="4" name="Image 3" descr="Unknown.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480762" y="6221697"/>
            <a:ext cx="574074" cy="419096"/>
          </a:xfrm>
          <a:prstGeom prst="rect">
            <a:avLst/>
          </a:prstGeom>
        </p:spPr>
      </p:pic>
      <p:pic>
        <p:nvPicPr>
          <p:cNvPr id="2" name="Image 1" descr="Capture d’écran 2015-02-01 à 17.26.57.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0" y="0"/>
            <a:ext cx="9144000" cy="6011917"/>
          </a:xfrm>
          <a:prstGeom prst="rect">
            <a:avLst/>
          </a:prstGeom>
        </p:spPr>
      </p:pic>
    </p:spTree>
    <p:extLst>
      <p:ext uri="{BB962C8B-B14F-4D97-AF65-F5344CB8AC3E}">
        <p14:creationId xmlns:p14="http://schemas.microsoft.com/office/powerpoint/2010/main" val="841253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ternité">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Maternité.potx</Template>
  <TotalTime>347</TotalTime>
  <Words>2086</Words>
  <Application>Microsoft Office PowerPoint</Application>
  <PresentationFormat>Diavoorstelling (4:3)</PresentationFormat>
  <Paragraphs>293</Paragraphs>
  <Slides>24</Slides>
  <Notes>17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24</vt:i4>
      </vt:variant>
    </vt:vector>
  </HeadingPairs>
  <TitlesOfParts>
    <vt:vector size="30" baseType="lpstr">
      <vt:lpstr>Arial</vt:lpstr>
      <vt:lpstr>Calibri</vt:lpstr>
      <vt:lpstr>News Gothic MT</vt:lpstr>
      <vt:lpstr>Wingdings</vt:lpstr>
      <vt:lpstr>Wingdings 2</vt:lpstr>
      <vt:lpstr>Maternité</vt:lpstr>
      <vt:lpstr>« Médecin conseil d’assurance – Médecin du travail : le trait d’union manquant pour optimaliser le retour au travail après un accident du travail »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Spmt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Paggetti</dc:creator>
  <cp:lastModifiedBy>Joke</cp:lastModifiedBy>
  <cp:revision>58</cp:revision>
  <cp:lastPrinted>2015-07-27T07:26:00Z</cp:lastPrinted>
  <dcterms:created xsi:type="dcterms:W3CDTF">2014-04-05T17:05:40Z</dcterms:created>
  <dcterms:modified xsi:type="dcterms:W3CDTF">2016-11-02T07:51:39Z</dcterms:modified>
</cp:coreProperties>
</file>