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771" r:id="rId2"/>
    <p:sldId id="829" r:id="rId3"/>
    <p:sldId id="830" r:id="rId4"/>
    <p:sldId id="831" r:id="rId5"/>
    <p:sldId id="840" r:id="rId6"/>
    <p:sldId id="832" r:id="rId7"/>
    <p:sldId id="839" r:id="rId8"/>
    <p:sldId id="849" r:id="rId9"/>
    <p:sldId id="730" r:id="rId10"/>
    <p:sldId id="728" r:id="rId11"/>
    <p:sldId id="842" r:id="rId12"/>
    <p:sldId id="856" r:id="rId13"/>
    <p:sldId id="764" r:id="rId14"/>
    <p:sldId id="763" r:id="rId15"/>
    <p:sldId id="857" r:id="rId16"/>
    <p:sldId id="765" r:id="rId17"/>
    <p:sldId id="858" r:id="rId18"/>
    <p:sldId id="732" r:id="rId19"/>
    <p:sldId id="733" r:id="rId20"/>
    <p:sldId id="736" r:id="rId21"/>
    <p:sldId id="760" r:id="rId22"/>
    <p:sldId id="859" r:id="rId23"/>
    <p:sldId id="745" r:id="rId24"/>
    <p:sldId id="746" r:id="rId25"/>
    <p:sldId id="723" r:id="rId26"/>
    <p:sldId id="860" r:id="rId27"/>
    <p:sldId id="841" r:id="rId28"/>
    <p:sldId id="737" r:id="rId29"/>
    <p:sldId id="738" r:id="rId30"/>
    <p:sldId id="739" r:id="rId31"/>
  </p:sldIdLst>
  <p:sldSz cx="9144000" cy="6858000" type="screen4x3"/>
  <p:notesSz cx="6797675" cy="9926638"/>
  <p:defaultTextStyle>
    <a:defPPr>
      <a:defRPr lang="nl-NL"/>
    </a:defPPr>
    <a:lvl1pPr algn="l" defTabSz="457200" rtl="0" fontAlgn="base">
      <a:spcBef>
        <a:spcPct val="0"/>
      </a:spcBef>
      <a:spcAft>
        <a:spcPct val="0"/>
      </a:spcAft>
      <a:defRPr kern="1200">
        <a:solidFill>
          <a:schemeClr val="tx1"/>
        </a:solidFill>
        <a:latin typeface="Arial" pitchFamily="34" charset="0"/>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mn-cs"/>
      </a:defRPr>
    </a:lvl2pPr>
    <a:lvl3pPr marL="914400" algn="l" defTabSz="457200" rtl="0" fontAlgn="base">
      <a:spcBef>
        <a:spcPct val="0"/>
      </a:spcBef>
      <a:spcAft>
        <a:spcPct val="0"/>
      </a:spcAft>
      <a:defRPr kern="1200">
        <a:solidFill>
          <a:schemeClr val="tx1"/>
        </a:solidFill>
        <a:latin typeface="Arial" pitchFamily="34" charset="0"/>
        <a:ea typeface="+mn-ea"/>
        <a:cs typeface="+mn-cs"/>
      </a:defRPr>
    </a:lvl3pPr>
    <a:lvl4pPr marL="1371600" algn="l" defTabSz="457200" rtl="0" fontAlgn="base">
      <a:spcBef>
        <a:spcPct val="0"/>
      </a:spcBef>
      <a:spcAft>
        <a:spcPct val="0"/>
      </a:spcAft>
      <a:defRPr kern="1200">
        <a:solidFill>
          <a:schemeClr val="tx1"/>
        </a:solidFill>
        <a:latin typeface="Arial" pitchFamily="34" charset="0"/>
        <a:ea typeface="+mn-ea"/>
        <a:cs typeface="+mn-cs"/>
      </a:defRPr>
    </a:lvl4pPr>
    <a:lvl5pPr marL="1828800" algn="l" defTabSz="457200"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274">
          <p15:clr>
            <a:srgbClr val="A4A3A4"/>
          </p15:clr>
        </p15:guide>
        <p15:guide id="2" pos="29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E3E3"/>
    <a:srgbClr val="EEB111"/>
    <a:srgbClr val="CFCFCF"/>
    <a:srgbClr val="E77E1D"/>
    <a:srgbClr val="B8C344"/>
    <a:srgbClr val="F9F8F5"/>
    <a:srgbClr val="D31245"/>
    <a:srgbClr val="F58233"/>
    <a:srgbClr val="F9E4AC"/>
    <a:srgbClr val="807B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ijl, licht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Stijl, gemiddeld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4" autoAdjust="0"/>
    <p:restoredTop sz="93632" autoAdjust="0"/>
  </p:normalViewPr>
  <p:slideViewPr>
    <p:cSldViewPr snapToGrid="0" snapToObjects="1">
      <p:cViewPr varScale="1">
        <p:scale>
          <a:sx n="109" d="100"/>
          <a:sy n="109" d="100"/>
        </p:scale>
        <p:origin x="1296" y="102"/>
      </p:cViewPr>
      <p:guideLst>
        <p:guide orient="horz" pos="1274"/>
        <p:guide pos="2975"/>
      </p:guideLst>
    </p:cSldViewPr>
  </p:slideViewPr>
  <p:outlineViewPr>
    <p:cViewPr>
      <p:scale>
        <a:sx n="33" d="100"/>
        <a:sy n="33" d="100"/>
      </p:scale>
      <p:origin x="0" y="28506"/>
    </p:cViewPr>
  </p:outlineViewPr>
  <p:notesTextViewPr>
    <p:cViewPr>
      <p:scale>
        <a:sx n="100" d="100"/>
        <a:sy n="100" d="100"/>
      </p:scale>
      <p:origin x="0" y="0"/>
    </p:cViewPr>
  </p:notesTextViewPr>
  <p:sorterViewPr>
    <p:cViewPr>
      <p:scale>
        <a:sx n="100" d="100"/>
        <a:sy n="100" d="100"/>
      </p:scale>
      <p:origin x="0" y="169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D6AE5D-D260-4631-9F22-CC2EE0E8B18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BE"/>
        </a:p>
      </dgm:t>
    </dgm:pt>
    <dgm:pt modelId="{27192E0B-9DD7-4C45-BF17-9BB3E07E0D3E}">
      <dgm:prSet phldrT="[Text]" custT="1"/>
      <dgm:spPr>
        <a:solidFill>
          <a:srgbClr val="EEB111"/>
        </a:solidFill>
      </dgm:spPr>
      <dgm:t>
        <a:bodyPr/>
        <a:lstStyle/>
        <a:p>
          <a:pPr algn="l" rtl="0"/>
          <a:r>
            <a:rPr lang="fr-BE" sz="3200" b="1" i="0" u="none" baseline="0" dirty="0">
              <a:solidFill>
                <a:schemeClr val="bg1"/>
              </a:solidFill>
              <a:latin typeface="Arial Narrow" pitchFamily="34" charset="0"/>
            </a:rPr>
            <a:t>Travailleur</a:t>
          </a:r>
          <a:r>
            <a:rPr lang="fr-BE" sz="3200" dirty="0">
              <a:solidFill>
                <a:schemeClr val="bg1"/>
              </a:solidFill>
              <a:latin typeface="Arial Narrow" pitchFamily="34" charset="0"/>
            </a:rPr>
            <a:t/>
          </a:r>
          <a:br>
            <a:rPr lang="fr-BE" sz="3200" dirty="0">
              <a:solidFill>
                <a:schemeClr val="bg1"/>
              </a:solidFill>
              <a:latin typeface="Arial Narrow" pitchFamily="34" charset="0"/>
            </a:rPr>
          </a:br>
          <a:r>
            <a:rPr lang="fr-BE" sz="2400" b="0" i="0" u="none" baseline="0" dirty="0">
              <a:solidFill>
                <a:schemeClr val="bg1"/>
              </a:solidFill>
              <a:latin typeface="Arial Narrow" pitchFamily="34" charset="0"/>
            </a:rPr>
            <a:t>L’incapacité n’est pas une maladie</a:t>
          </a:r>
          <a:endParaRPr lang="fr-BE" sz="2400" noProof="0" dirty="0">
            <a:solidFill>
              <a:schemeClr val="bg1"/>
            </a:solidFill>
            <a:latin typeface="Arial Narrow" pitchFamily="34" charset="0"/>
          </a:endParaRPr>
        </a:p>
      </dgm:t>
    </dgm:pt>
    <dgm:pt modelId="{7F12BD74-D68F-4A80-B460-2C51BBF0B9DD}" type="parTrans" cxnId="{CE024EE6-F57F-42F1-AD05-AA2D168994E5}">
      <dgm:prSet/>
      <dgm:spPr/>
      <dgm:t>
        <a:bodyPr/>
        <a:lstStyle/>
        <a:p>
          <a:endParaRPr lang="fr-BE"/>
        </a:p>
      </dgm:t>
    </dgm:pt>
    <dgm:pt modelId="{EE729D56-6E2A-4ED6-AB34-7180A91CAEDC}" type="sibTrans" cxnId="{CE024EE6-F57F-42F1-AD05-AA2D168994E5}">
      <dgm:prSet/>
      <dgm:spPr/>
      <dgm:t>
        <a:bodyPr/>
        <a:lstStyle/>
        <a:p>
          <a:endParaRPr lang="fr-BE"/>
        </a:p>
      </dgm:t>
    </dgm:pt>
    <dgm:pt modelId="{C1F111AD-B778-4EF9-9F36-EEAD0950786B}">
      <dgm:prSet phldrT="[Text]" custT="1"/>
      <dgm:spPr>
        <a:gradFill flip="none" rotWithShape="0">
          <a:gsLst>
            <a:gs pos="0">
              <a:schemeClr val="accent1">
                <a:shade val="30000"/>
                <a:satMod val="115000"/>
              </a:schemeClr>
            </a:gs>
            <a:gs pos="100000">
              <a:schemeClr val="tx2"/>
            </a:gs>
          </a:gsLst>
          <a:lin ang="18900000" scaled="1"/>
          <a:tileRect/>
        </a:gradFill>
      </dgm:spPr>
      <dgm:t>
        <a:bodyPr/>
        <a:lstStyle/>
        <a:p>
          <a:pPr algn="l" rtl="0"/>
          <a:r>
            <a:rPr lang="fr-BE" sz="3200" b="0" i="0" u="none" baseline="0" dirty="0">
              <a:latin typeface="Arial Narrow" pitchFamily="34" charset="0"/>
            </a:rPr>
            <a:t>Soins de santé</a:t>
          </a:r>
          <a:endParaRPr lang="fr-BE" sz="3200" dirty="0">
            <a:latin typeface="Arial Narrow" pitchFamily="34" charset="0"/>
          </a:endParaRPr>
        </a:p>
      </dgm:t>
    </dgm:pt>
    <dgm:pt modelId="{725B6DD0-A1E3-4D57-8977-386F0589652C}" type="parTrans" cxnId="{723CC5F9-1AB9-4AEF-9013-8B533F6D21C7}">
      <dgm:prSet/>
      <dgm:spPr/>
      <dgm:t>
        <a:bodyPr/>
        <a:lstStyle/>
        <a:p>
          <a:endParaRPr lang="fr-BE"/>
        </a:p>
      </dgm:t>
    </dgm:pt>
    <dgm:pt modelId="{6DD9BDA1-ED81-4F52-82E9-C876FD96A808}" type="sibTrans" cxnId="{723CC5F9-1AB9-4AEF-9013-8B533F6D21C7}">
      <dgm:prSet/>
      <dgm:spPr/>
      <dgm:t>
        <a:bodyPr/>
        <a:lstStyle/>
        <a:p>
          <a:endParaRPr lang="fr-BE"/>
        </a:p>
      </dgm:t>
    </dgm:pt>
    <dgm:pt modelId="{266C9D1A-867A-42B8-96AF-42BE48101330}">
      <dgm:prSet phldrT="[Text]" custT="1"/>
      <dgm:spPr>
        <a:gradFill flip="none" rotWithShape="0">
          <a:gsLst>
            <a:gs pos="0">
              <a:schemeClr val="accent1">
                <a:shade val="30000"/>
                <a:satMod val="115000"/>
              </a:schemeClr>
            </a:gs>
            <a:gs pos="100000">
              <a:schemeClr val="tx2"/>
            </a:gs>
          </a:gsLst>
          <a:lin ang="18900000" scaled="1"/>
          <a:tileRect/>
        </a:gradFill>
      </dgm:spPr>
      <dgm:t>
        <a:bodyPr/>
        <a:lstStyle/>
        <a:p>
          <a:pPr algn="l" rtl="0"/>
          <a:r>
            <a:rPr lang="fr-BE" sz="3200" b="0" i="0" u="none" baseline="0" dirty="0">
              <a:latin typeface="Arial Narrow" pitchFamily="34" charset="0"/>
            </a:rPr>
            <a:t>Lieu de travail</a:t>
          </a:r>
          <a:endParaRPr lang="fr-BE" sz="3200" dirty="0">
            <a:latin typeface="Arial Narrow" pitchFamily="34" charset="0"/>
          </a:endParaRPr>
        </a:p>
      </dgm:t>
    </dgm:pt>
    <dgm:pt modelId="{9A33F01F-8D7C-4B6F-99CA-5659C625F628}" type="parTrans" cxnId="{ABA87F56-173D-4A8B-A286-11A9BEFBF433}">
      <dgm:prSet/>
      <dgm:spPr/>
      <dgm:t>
        <a:bodyPr/>
        <a:lstStyle/>
        <a:p>
          <a:endParaRPr lang="fr-BE"/>
        </a:p>
      </dgm:t>
    </dgm:pt>
    <dgm:pt modelId="{EB57706F-C5ED-4BE8-9AA7-2A903F80E14D}" type="sibTrans" cxnId="{ABA87F56-173D-4A8B-A286-11A9BEFBF433}">
      <dgm:prSet/>
      <dgm:spPr/>
      <dgm:t>
        <a:bodyPr/>
        <a:lstStyle/>
        <a:p>
          <a:endParaRPr lang="fr-BE"/>
        </a:p>
      </dgm:t>
    </dgm:pt>
    <dgm:pt modelId="{99F87FBA-ECCF-4168-B916-98D1BB7DC49B}">
      <dgm:prSet phldrT="[Text]" custT="1"/>
      <dgm:spPr>
        <a:gradFill flip="none" rotWithShape="0">
          <a:gsLst>
            <a:gs pos="0">
              <a:schemeClr val="accent1">
                <a:shade val="30000"/>
                <a:satMod val="115000"/>
              </a:schemeClr>
            </a:gs>
            <a:gs pos="100000">
              <a:schemeClr val="tx2"/>
            </a:gs>
          </a:gsLst>
          <a:lin ang="18900000" scaled="1"/>
          <a:tileRect/>
        </a:gradFill>
      </dgm:spPr>
      <dgm:t>
        <a:bodyPr/>
        <a:lstStyle/>
        <a:p>
          <a:pPr algn="l" rtl="0"/>
          <a:r>
            <a:rPr lang="fr-BE" sz="3200" b="0" i="0" u="none" baseline="0" dirty="0">
              <a:latin typeface="Arial Narrow" pitchFamily="34" charset="0"/>
            </a:rPr>
            <a:t>Qualités personnelles</a:t>
          </a:r>
          <a:endParaRPr lang="fr-BE" sz="3200" dirty="0">
            <a:latin typeface="Arial Narrow" pitchFamily="34" charset="0"/>
          </a:endParaRPr>
        </a:p>
      </dgm:t>
    </dgm:pt>
    <dgm:pt modelId="{DB176A52-80C8-45D8-9160-0C4865F2EEE7}" type="parTrans" cxnId="{EFBB9D46-D537-4098-AE88-3ACEAE6B54B6}">
      <dgm:prSet/>
      <dgm:spPr/>
      <dgm:t>
        <a:bodyPr/>
        <a:lstStyle/>
        <a:p>
          <a:endParaRPr lang="fr-BE"/>
        </a:p>
      </dgm:t>
    </dgm:pt>
    <dgm:pt modelId="{31BD97F0-C397-426F-8F87-D6ADBC6EAD6D}" type="sibTrans" cxnId="{EFBB9D46-D537-4098-AE88-3ACEAE6B54B6}">
      <dgm:prSet/>
      <dgm:spPr/>
      <dgm:t>
        <a:bodyPr/>
        <a:lstStyle/>
        <a:p>
          <a:endParaRPr lang="fr-BE"/>
        </a:p>
      </dgm:t>
    </dgm:pt>
    <dgm:pt modelId="{B02C1C7E-AC06-4309-8C4A-3B47C05E9227}">
      <dgm:prSet phldrT="[Text]" custT="1"/>
      <dgm:spPr>
        <a:gradFill flip="none" rotWithShape="0">
          <a:gsLst>
            <a:gs pos="0">
              <a:schemeClr val="accent1">
                <a:shade val="30000"/>
                <a:satMod val="115000"/>
              </a:schemeClr>
            </a:gs>
            <a:gs pos="100000">
              <a:schemeClr val="tx2"/>
            </a:gs>
          </a:gsLst>
          <a:lin ang="18900000" scaled="1"/>
          <a:tileRect/>
        </a:gradFill>
      </dgm:spPr>
      <dgm:t>
        <a:bodyPr/>
        <a:lstStyle/>
        <a:p>
          <a:pPr algn="l" rtl="0"/>
          <a:r>
            <a:rPr lang="fr-BE" sz="3200" b="0" i="0" u="none" baseline="0" dirty="0">
              <a:latin typeface="Arial Narrow" pitchFamily="34" charset="0"/>
            </a:rPr>
            <a:t>Législation</a:t>
          </a:r>
          <a:endParaRPr lang="fr-BE" sz="3200" dirty="0">
            <a:latin typeface="Arial Narrow" pitchFamily="34" charset="0"/>
          </a:endParaRPr>
        </a:p>
      </dgm:t>
    </dgm:pt>
    <dgm:pt modelId="{F157C5C8-4C49-4B74-AB60-5633A5404E23}" type="parTrans" cxnId="{11472366-1FB8-4D84-AE32-BBA6D572B743}">
      <dgm:prSet/>
      <dgm:spPr/>
      <dgm:t>
        <a:bodyPr/>
        <a:lstStyle/>
        <a:p>
          <a:endParaRPr lang="fr-BE"/>
        </a:p>
      </dgm:t>
    </dgm:pt>
    <dgm:pt modelId="{6C2265A5-7306-4263-876D-AEB8BB07B787}" type="sibTrans" cxnId="{11472366-1FB8-4D84-AE32-BBA6D572B743}">
      <dgm:prSet/>
      <dgm:spPr/>
      <dgm:t>
        <a:bodyPr/>
        <a:lstStyle/>
        <a:p>
          <a:endParaRPr lang="fr-BE"/>
        </a:p>
      </dgm:t>
    </dgm:pt>
    <dgm:pt modelId="{CAFAD9EA-08C7-40BF-A7B8-BE3B2BA74128}" type="pres">
      <dgm:prSet presAssocID="{51D6AE5D-D260-4631-9F22-CC2EE0E8B188}" presName="diagram" presStyleCnt="0">
        <dgm:presLayoutVars>
          <dgm:chMax val="1"/>
          <dgm:dir/>
          <dgm:animLvl val="ctr"/>
          <dgm:resizeHandles val="exact"/>
        </dgm:presLayoutVars>
      </dgm:prSet>
      <dgm:spPr/>
      <dgm:t>
        <a:bodyPr/>
        <a:lstStyle/>
        <a:p>
          <a:endParaRPr lang="fr-BE"/>
        </a:p>
      </dgm:t>
    </dgm:pt>
    <dgm:pt modelId="{AA679D38-9101-46EA-9E4A-52425763033D}" type="pres">
      <dgm:prSet presAssocID="{51D6AE5D-D260-4631-9F22-CC2EE0E8B188}" presName="matrix" presStyleCnt="0"/>
      <dgm:spPr/>
    </dgm:pt>
    <dgm:pt modelId="{EA255A75-0971-41B9-B39D-92BA058678E6}" type="pres">
      <dgm:prSet presAssocID="{51D6AE5D-D260-4631-9F22-CC2EE0E8B188}" presName="tile1" presStyleLbl="node1" presStyleIdx="0" presStyleCnt="4"/>
      <dgm:spPr/>
      <dgm:t>
        <a:bodyPr/>
        <a:lstStyle/>
        <a:p>
          <a:endParaRPr lang="fr-BE"/>
        </a:p>
      </dgm:t>
    </dgm:pt>
    <dgm:pt modelId="{E95C1A9D-7543-4FC4-B651-129A6CBA4089}" type="pres">
      <dgm:prSet presAssocID="{51D6AE5D-D260-4631-9F22-CC2EE0E8B188}" presName="tile1text" presStyleLbl="node1" presStyleIdx="0" presStyleCnt="4">
        <dgm:presLayoutVars>
          <dgm:chMax val="0"/>
          <dgm:chPref val="0"/>
          <dgm:bulletEnabled val="1"/>
        </dgm:presLayoutVars>
      </dgm:prSet>
      <dgm:spPr/>
      <dgm:t>
        <a:bodyPr/>
        <a:lstStyle/>
        <a:p>
          <a:endParaRPr lang="fr-BE"/>
        </a:p>
      </dgm:t>
    </dgm:pt>
    <dgm:pt modelId="{E35D1C21-E012-4E2E-80C2-C1037BC83084}" type="pres">
      <dgm:prSet presAssocID="{51D6AE5D-D260-4631-9F22-CC2EE0E8B188}" presName="tile2" presStyleLbl="node1" presStyleIdx="1" presStyleCnt="4"/>
      <dgm:spPr/>
      <dgm:t>
        <a:bodyPr/>
        <a:lstStyle/>
        <a:p>
          <a:endParaRPr lang="fr-BE"/>
        </a:p>
      </dgm:t>
    </dgm:pt>
    <dgm:pt modelId="{75CE0AE1-2897-4BE3-923A-89F6DBC8666C}" type="pres">
      <dgm:prSet presAssocID="{51D6AE5D-D260-4631-9F22-CC2EE0E8B188}" presName="tile2text" presStyleLbl="node1" presStyleIdx="1" presStyleCnt="4">
        <dgm:presLayoutVars>
          <dgm:chMax val="0"/>
          <dgm:chPref val="0"/>
          <dgm:bulletEnabled val="1"/>
        </dgm:presLayoutVars>
      </dgm:prSet>
      <dgm:spPr/>
      <dgm:t>
        <a:bodyPr/>
        <a:lstStyle/>
        <a:p>
          <a:endParaRPr lang="fr-BE"/>
        </a:p>
      </dgm:t>
    </dgm:pt>
    <dgm:pt modelId="{8C485CC1-5666-46B2-A38A-8A623048237B}" type="pres">
      <dgm:prSet presAssocID="{51D6AE5D-D260-4631-9F22-CC2EE0E8B188}" presName="tile3" presStyleLbl="node1" presStyleIdx="2" presStyleCnt="4"/>
      <dgm:spPr/>
      <dgm:t>
        <a:bodyPr/>
        <a:lstStyle/>
        <a:p>
          <a:endParaRPr lang="fr-BE"/>
        </a:p>
      </dgm:t>
    </dgm:pt>
    <dgm:pt modelId="{C1C3FAEA-92ED-4E8C-8879-6C48F184CF82}" type="pres">
      <dgm:prSet presAssocID="{51D6AE5D-D260-4631-9F22-CC2EE0E8B188}" presName="tile3text" presStyleLbl="node1" presStyleIdx="2" presStyleCnt="4">
        <dgm:presLayoutVars>
          <dgm:chMax val="0"/>
          <dgm:chPref val="0"/>
          <dgm:bulletEnabled val="1"/>
        </dgm:presLayoutVars>
      </dgm:prSet>
      <dgm:spPr/>
      <dgm:t>
        <a:bodyPr/>
        <a:lstStyle/>
        <a:p>
          <a:endParaRPr lang="fr-BE"/>
        </a:p>
      </dgm:t>
    </dgm:pt>
    <dgm:pt modelId="{29BBAA1F-F60C-4DF6-A8F6-38FC1330ACA0}" type="pres">
      <dgm:prSet presAssocID="{51D6AE5D-D260-4631-9F22-CC2EE0E8B188}" presName="tile4" presStyleLbl="node1" presStyleIdx="3" presStyleCnt="4"/>
      <dgm:spPr/>
      <dgm:t>
        <a:bodyPr/>
        <a:lstStyle/>
        <a:p>
          <a:endParaRPr lang="fr-BE"/>
        </a:p>
      </dgm:t>
    </dgm:pt>
    <dgm:pt modelId="{4E4B3D84-6B38-4711-93A9-9B5301FD17B7}" type="pres">
      <dgm:prSet presAssocID="{51D6AE5D-D260-4631-9F22-CC2EE0E8B188}" presName="tile4text" presStyleLbl="node1" presStyleIdx="3" presStyleCnt="4">
        <dgm:presLayoutVars>
          <dgm:chMax val="0"/>
          <dgm:chPref val="0"/>
          <dgm:bulletEnabled val="1"/>
        </dgm:presLayoutVars>
      </dgm:prSet>
      <dgm:spPr/>
      <dgm:t>
        <a:bodyPr/>
        <a:lstStyle/>
        <a:p>
          <a:endParaRPr lang="fr-BE"/>
        </a:p>
      </dgm:t>
    </dgm:pt>
    <dgm:pt modelId="{9966F6CD-66CE-48A2-B751-29D8D002AAB4}" type="pres">
      <dgm:prSet presAssocID="{51D6AE5D-D260-4631-9F22-CC2EE0E8B188}" presName="centerTile" presStyleLbl="fgShp" presStyleIdx="0" presStyleCnt="1" custScaleX="215210" custScaleY="124468">
        <dgm:presLayoutVars>
          <dgm:chMax val="0"/>
          <dgm:chPref val="0"/>
        </dgm:presLayoutVars>
      </dgm:prSet>
      <dgm:spPr/>
      <dgm:t>
        <a:bodyPr/>
        <a:lstStyle/>
        <a:p>
          <a:endParaRPr lang="fr-BE"/>
        </a:p>
      </dgm:t>
    </dgm:pt>
  </dgm:ptLst>
  <dgm:cxnLst>
    <dgm:cxn modelId="{723CC5F9-1AB9-4AEF-9013-8B533F6D21C7}" srcId="{27192E0B-9DD7-4C45-BF17-9BB3E07E0D3E}" destId="{C1F111AD-B778-4EF9-9F36-EEAD0950786B}" srcOrd="0" destOrd="0" parTransId="{725B6DD0-A1E3-4D57-8977-386F0589652C}" sibTransId="{6DD9BDA1-ED81-4F52-82E9-C876FD96A808}"/>
    <dgm:cxn modelId="{C6A58728-2FCB-4E09-BF5F-DA4A023DB7E8}" type="presOf" srcId="{C1F111AD-B778-4EF9-9F36-EEAD0950786B}" destId="{E95C1A9D-7543-4FC4-B651-129A6CBA4089}" srcOrd="1" destOrd="0" presId="urn:microsoft.com/office/officeart/2005/8/layout/matrix1"/>
    <dgm:cxn modelId="{11472366-1FB8-4D84-AE32-BBA6D572B743}" srcId="{27192E0B-9DD7-4C45-BF17-9BB3E07E0D3E}" destId="{B02C1C7E-AC06-4309-8C4A-3B47C05E9227}" srcOrd="3" destOrd="0" parTransId="{F157C5C8-4C49-4B74-AB60-5633A5404E23}" sibTransId="{6C2265A5-7306-4263-876D-AEB8BB07B787}"/>
    <dgm:cxn modelId="{BAA1D347-C32D-4A78-91B6-A59EB18BFAD6}" type="presOf" srcId="{99F87FBA-ECCF-4168-B916-98D1BB7DC49B}" destId="{8C485CC1-5666-46B2-A38A-8A623048237B}" srcOrd="0" destOrd="0" presId="urn:microsoft.com/office/officeart/2005/8/layout/matrix1"/>
    <dgm:cxn modelId="{EFBB9D46-D537-4098-AE88-3ACEAE6B54B6}" srcId="{27192E0B-9DD7-4C45-BF17-9BB3E07E0D3E}" destId="{99F87FBA-ECCF-4168-B916-98D1BB7DC49B}" srcOrd="2" destOrd="0" parTransId="{DB176A52-80C8-45D8-9160-0C4865F2EEE7}" sibTransId="{31BD97F0-C397-426F-8F87-D6ADBC6EAD6D}"/>
    <dgm:cxn modelId="{DE57E6B4-7C2B-4AD1-905D-9476D91DF984}" type="presOf" srcId="{51D6AE5D-D260-4631-9F22-CC2EE0E8B188}" destId="{CAFAD9EA-08C7-40BF-A7B8-BE3B2BA74128}" srcOrd="0" destOrd="0" presId="urn:microsoft.com/office/officeart/2005/8/layout/matrix1"/>
    <dgm:cxn modelId="{8ACFAB76-E04B-428D-B3DD-07B14160D4B3}" type="presOf" srcId="{99F87FBA-ECCF-4168-B916-98D1BB7DC49B}" destId="{C1C3FAEA-92ED-4E8C-8879-6C48F184CF82}" srcOrd="1" destOrd="0" presId="urn:microsoft.com/office/officeart/2005/8/layout/matrix1"/>
    <dgm:cxn modelId="{370336D4-E7CD-4923-B31E-09876847AAAF}" type="presOf" srcId="{266C9D1A-867A-42B8-96AF-42BE48101330}" destId="{75CE0AE1-2897-4BE3-923A-89F6DBC8666C}" srcOrd="1" destOrd="0" presId="urn:microsoft.com/office/officeart/2005/8/layout/matrix1"/>
    <dgm:cxn modelId="{405C9E8C-5E12-4CC2-B231-05B86827D78A}" type="presOf" srcId="{C1F111AD-B778-4EF9-9F36-EEAD0950786B}" destId="{EA255A75-0971-41B9-B39D-92BA058678E6}" srcOrd="0" destOrd="0" presId="urn:microsoft.com/office/officeart/2005/8/layout/matrix1"/>
    <dgm:cxn modelId="{CE024EE6-F57F-42F1-AD05-AA2D168994E5}" srcId="{51D6AE5D-D260-4631-9F22-CC2EE0E8B188}" destId="{27192E0B-9DD7-4C45-BF17-9BB3E07E0D3E}" srcOrd="0" destOrd="0" parTransId="{7F12BD74-D68F-4A80-B460-2C51BBF0B9DD}" sibTransId="{EE729D56-6E2A-4ED6-AB34-7180A91CAEDC}"/>
    <dgm:cxn modelId="{AB184C74-8B70-4672-84C7-8CFFC9754D1A}" type="presOf" srcId="{27192E0B-9DD7-4C45-BF17-9BB3E07E0D3E}" destId="{9966F6CD-66CE-48A2-B751-29D8D002AAB4}" srcOrd="0" destOrd="0" presId="urn:microsoft.com/office/officeart/2005/8/layout/matrix1"/>
    <dgm:cxn modelId="{83C584CD-DB41-4B80-85F2-F397BBC65782}" type="presOf" srcId="{266C9D1A-867A-42B8-96AF-42BE48101330}" destId="{E35D1C21-E012-4E2E-80C2-C1037BC83084}" srcOrd="0" destOrd="0" presId="urn:microsoft.com/office/officeart/2005/8/layout/matrix1"/>
    <dgm:cxn modelId="{0AD1EB59-1190-459B-8CE9-6D61184407FC}" type="presOf" srcId="{B02C1C7E-AC06-4309-8C4A-3B47C05E9227}" destId="{29BBAA1F-F60C-4DF6-A8F6-38FC1330ACA0}" srcOrd="0" destOrd="0" presId="urn:microsoft.com/office/officeart/2005/8/layout/matrix1"/>
    <dgm:cxn modelId="{BC8CD950-DBA2-40DE-B7AE-A8D1171F4FAA}" type="presOf" srcId="{B02C1C7E-AC06-4309-8C4A-3B47C05E9227}" destId="{4E4B3D84-6B38-4711-93A9-9B5301FD17B7}" srcOrd="1" destOrd="0" presId="urn:microsoft.com/office/officeart/2005/8/layout/matrix1"/>
    <dgm:cxn modelId="{ABA87F56-173D-4A8B-A286-11A9BEFBF433}" srcId="{27192E0B-9DD7-4C45-BF17-9BB3E07E0D3E}" destId="{266C9D1A-867A-42B8-96AF-42BE48101330}" srcOrd="1" destOrd="0" parTransId="{9A33F01F-8D7C-4B6F-99CA-5659C625F628}" sibTransId="{EB57706F-C5ED-4BE8-9AA7-2A903F80E14D}"/>
    <dgm:cxn modelId="{8E41F306-6931-4AA5-BCB6-743E9E69A45C}" type="presParOf" srcId="{CAFAD9EA-08C7-40BF-A7B8-BE3B2BA74128}" destId="{AA679D38-9101-46EA-9E4A-52425763033D}" srcOrd="0" destOrd="0" presId="urn:microsoft.com/office/officeart/2005/8/layout/matrix1"/>
    <dgm:cxn modelId="{9C0466BC-DED6-4BC4-B951-0358577C60A6}" type="presParOf" srcId="{AA679D38-9101-46EA-9E4A-52425763033D}" destId="{EA255A75-0971-41B9-B39D-92BA058678E6}" srcOrd="0" destOrd="0" presId="urn:microsoft.com/office/officeart/2005/8/layout/matrix1"/>
    <dgm:cxn modelId="{6C85FB9C-9161-432B-BC42-7BC8F1196E47}" type="presParOf" srcId="{AA679D38-9101-46EA-9E4A-52425763033D}" destId="{E95C1A9D-7543-4FC4-B651-129A6CBA4089}" srcOrd="1" destOrd="0" presId="urn:microsoft.com/office/officeart/2005/8/layout/matrix1"/>
    <dgm:cxn modelId="{51358C30-D0B8-4857-BCEB-E3EECBC3F580}" type="presParOf" srcId="{AA679D38-9101-46EA-9E4A-52425763033D}" destId="{E35D1C21-E012-4E2E-80C2-C1037BC83084}" srcOrd="2" destOrd="0" presId="urn:microsoft.com/office/officeart/2005/8/layout/matrix1"/>
    <dgm:cxn modelId="{9FEB6089-EF7C-465C-B797-E19319BA56CB}" type="presParOf" srcId="{AA679D38-9101-46EA-9E4A-52425763033D}" destId="{75CE0AE1-2897-4BE3-923A-89F6DBC8666C}" srcOrd="3" destOrd="0" presId="urn:microsoft.com/office/officeart/2005/8/layout/matrix1"/>
    <dgm:cxn modelId="{186703F0-014C-4442-8DB3-535335A63088}" type="presParOf" srcId="{AA679D38-9101-46EA-9E4A-52425763033D}" destId="{8C485CC1-5666-46B2-A38A-8A623048237B}" srcOrd="4" destOrd="0" presId="urn:microsoft.com/office/officeart/2005/8/layout/matrix1"/>
    <dgm:cxn modelId="{3BA5FF8F-33E1-47A9-AB01-25ABBBF84886}" type="presParOf" srcId="{AA679D38-9101-46EA-9E4A-52425763033D}" destId="{C1C3FAEA-92ED-4E8C-8879-6C48F184CF82}" srcOrd="5" destOrd="0" presId="urn:microsoft.com/office/officeart/2005/8/layout/matrix1"/>
    <dgm:cxn modelId="{17751D90-C545-4DD9-A9EC-45AAB691F203}" type="presParOf" srcId="{AA679D38-9101-46EA-9E4A-52425763033D}" destId="{29BBAA1F-F60C-4DF6-A8F6-38FC1330ACA0}" srcOrd="6" destOrd="0" presId="urn:microsoft.com/office/officeart/2005/8/layout/matrix1"/>
    <dgm:cxn modelId="{D8ED82EE-5DA6-45DB-BF3C-7116E550619C}" type="presParOf" srcId="{AA679D38-9101-46EA-9E4A-52425763033D}" destId="{4E4B3D84-6B38-4711-93A9-9B5301FD17B7}" srcOrd="7" destOrd="0" presId="urn:microsoft.com/office/officeart/2005/8/layout/matrix1"/>
    <dgm:cxn modelId="{D4A07B6D-F1A5-4065-A433-B76D39C3E4B4}" type="presParOf" srcId="{CAFAD9EA-08C7-40BF-A7B8-BE3B2BA74128}" destId="{9966F6CD-66CE-48A2-B751-29D8D002AAB4}"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255A75-0971-41B9-B39D-92BA058678E6}">
      <dsp:nvSpPr>
        <dsp:cNvPr id="0" name=""/>
        <dsp:cNvSpPr/>
      </dsp:nvSpPr>
      <dsp:spPr>
        <a:xfrm rot="16200000">
          <a:off x="508000" y="-508000"/>
          <a:ext cx="2032000" cy="3048000"/>
        </a:xfrm>
        <a:prstGeom prst="round1Rect">
          <a:avLst/>
        </a:prstGeom>
        <a:gradFill flip="none" rotWithShape="0">
          <a:gsLst>
            <a:gs pos="0">
              <a:schemeClr val="accent1">
                <a:shade val="30000"/>
                <a:satMod val="115000"/>
              </a:schemeClr>
            </a:gs>
            <a:gs pos="100000">
              <a:schemeClr val="tx2"/>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l" defTabSz="1422400" rtl="0">
            <a:lnSpc>
              <a:spcPct val="90000"/>
            </a:lnSpc>
            <a:spcBef>
              <a:spcPct val="0"/>
            </a:spcBef>
            <a:spcAft>
              <a:spcPct val="35000"/>
            </a:spcAft>
          </a:pPr>
          <a:r>
            <a:rPr lang="fr-BE" sz="3200" b="0" i="0" u="none" kern="1200" baseline="0" dirty="0">
              <a:latin typeface="Arial Narrow" pitchFamily="34" charset="0"/>
            </a:rPr>
            <a:t>Soins de santé</a:t>
          </a:r>
          <a:endParaRPr lang="fr-BE" sz="3200" kern="1200" dirty="0">
            <a:latin typeface="Arial Narrow" pitchFamily="34" charset="0"/>
          </a:endParaRPr>
        </a:p>
      </dsp:txBody>
      <dsp:txXfrm rot="5400000">
        <a:off x="0" y="0"/>
        <a:ext cx="3048000" cy="1524000"/>
      </dsp:txXfrm>
    </dsp:sp>
    <dsp:sp modelId="{E35D1C21-E012-4E2E-80C2-C1037BC83084}">
      <dsp:nvSpPr>
        <dsp:cNvPr id="0" name=""/>
        <dsp:cNvSpPr/>
      </dsp:nvSpPr>
      <dsp:spPr>
        <a:xfrm>
          <a:off x="3048000" y="0"/>
          <a:ext cx="3048000" cy="2032000"/>
        </a:xfrm>
        <a:prstGeom prst="round1Rect">
          <a:avLst/>
        </a:prstGeom>
        <a:gradFill flip="none" rotWithShape="0">
          <a:gsLst>
            <a:gs pos="0">
              <a:schemeClr val="accent1">
                <a:shade val="30000"/>
                <a:satMod val="115000"/>
              </a:schemeClr>
            </a:gs>
            <a:gs pos="100000">
              <a:schemeClr val="tx2"/>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l" defTabSz="1422400" rtl="0">
            <a:lnSpc>
              <a:spcPct val="90000"/>
            </a:lnSpc>
            <a:spcBef>
              <a:spcPct val="0"/>
            </a:spcBef>
            <a:spcAft>
              <a:spcPct val="35000"/>
            </a:spcAft>
          </a:pPr>
          <a:r>
            <a:rPr lang="fr-BE" sz="3200" b="0" i="0" u="none" kern="1200" baseline="0" dirty="0">
              <a:latin typeface="Arial Narrow" pitchFamily="34" charset="0"/>
            </a:rPr>
            <a:t>Lieu de travail</a:t>
          </a:r>
          <a:endParaRPr lang="fr-BE" sz="3200" kern="1200" dirty="0">
            <a:latin typeface="Arial Narrow" pitchFamily="34" charset="0"/>
          </a:endParaRPr>
        </a:p>
      </dsp:txBody>
      <dsp:txXfrm>
        <a:off x="3048000" y="0"/>
        <a:ext cx="3048000" cy="1524000"/>
      </dsp:txXfrm>
    </dsp:sp>
    <dsp:sp modelId="{8C485CC1-5666-46B2-A38A-8A623048237B}">
      <dsp:nvSpPr>
        <dsp:cNvPr id="0" name=""/>
        <dsp:cNvSpPr/>
      </dsp:nvSpPr>
      <dsp:spPr>
        <a:xfrm rot="10800000">
          <a:off x="0" y="2032000"/>
          <a:ext cx="3048000" cy="2032000"/>
        </a:xfrm>
        <a:prstGeom prst="round1Rect">
          <a:avLst/>
        </a:prstGeom>
        <a:gradFill flip="none" rotWithShape="0">
          <a:gsLst>
            <a:gs pos="0">
              <a:schemeClr val="accent1">
                <a:shade val="30000"/>
                <a:satMod val="115000"/>
              </a:schemeClr>
            </a:gs>
            <a:gs pos="100000">
              <a:schemeClr val="tx2"/>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l" defTabSz="1422400" rtl="0">
            <a:lnSpc>
              <a:spcPct val="90000"/>
            </a:lnSpc>
            <a:spcBef>
              <a:spcPct val="0"/>
            </a:spcBef>
            <a:spcAft>
              <a:spcPct val="35000"/>
            </a:spcAft>
          </a:pPr>
          <a:r>
            <a:rPr lang="fr-BE" sz="3200" b="0" i="0" u="none" kern="1200" baseline="0" dirty="0">
              <a:latin typeface="Arial Narrow" pitchFamily="34" charset="0"/>
            </a:rPr>
            <a:t>Qualités personnelles</a:t>
          </a:r>
          <a:endParaRPr lang="fr-BE" sz="3200" kern="1200" dirty="0">
            <a:latin typeface="Arial Narrow" pitchFamily="34" charset="0"/>
          </a:endParaRPr>
        </a:p>
      </dsp:txBody>
      <dsp:txXfrm rot="10800000">
        <a:off x="0" y="2539999"/>
        <a:ext cx="3048000" cy="1524000"/>
      </dsp:txXfrm>
    </dsp:sp>
    <dsp:sp modelId="{29BBAA1F-F60C-4DF6-A8F6-38FC1330ACA0}">
      <dsp:nvSpPr>
        <dsp:cNvPr id="0" name=""/>
        <dsp:cNvSpPr/>
      </dsp:nvSpPr>
      <dsp:spPr>
        <a:xfrm rot="5400000">
          <a:off x="3556000" y="1523999"/>
          <a:ext cx="2032000" cy="3048000"/>
        </a:xfrm>
        <a:prstGeom prst="round1Rect">
          <a:avLst/>
        </a:prstGeom>
        <a:gradFill flip="none" rotWithShape="0">
          <a:gsLst>
            <a:gs pos="0">
              <a:schemeClr val="accent1">
                <a:shade val="30000"/>
                <a:satMod val="115000"/>
              </a:schemeClr>
            </a:gs>
            <a:gs pos="100000">
              <a:schemeClr val="tx2"/>
            </a:gs>
          </a:gsLst>
          <a:lin ang="189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l" defTabSz="1422400" rtl="0">
            <a:lnSpc>
              <a:spcPct val="90000"/>
            </a:lnSpc>
            <a:spcBef>
              <a:spcPct val="0"/>
            </a:spcBef>
            <a:spcAft>
              <a:spcPct val="35000"/>
            </a:spcAft>
          </a:pPr>
          <a:r>
            <a:rPr lang="fr-BE" sz="3200" b="0" i="0" u="none" kern="1200" baseline="0" dirty="0">
              <a:latin typeface="Arial Narrow" pitchFamily="34" charset="0"/>
            </a:rPr>
            <a:t>Législation</a:t>
          </a:r>
          <a:endParaRPr lang="fr-BE" sz="3200" kern="1200" dirty="0">
            <a:latin typeface="Arial Narrow" pitchFamily="34" charset="0"/>
          </a:endParaRPr>
        </a:p>
      </dsp:txBody>
      <dsp:txXfrm rot="-5400000">
        <a:off x="3048000" y="2539999"/>
        <a:ext cx="3048000" cy="1524000"/>
      </dsp:txXfrm>
    </dsp:sp>
    <dsp:sp modelId="{9966F6CD-66CE-48A2-B751-29D8D002AAB4}">
      <dsp:nvSpPr>
        <dsp:cNvPr id="0" name=""/>
        <dsp:cNvSpPr/>
      </dsp:nvSpPr>
      <dsp:spPr>
        <a:xfrm>
          <a:off x="1080119" y="1399702"/>
          <a:ext cx="3935760" cy="1264594"/>
        </a:xfrm>
        <a:prstGeom prst="roundRect">
          <a:avLst/>
        </a:prstGeom>
        <a:solidFill>
          <a:srgbClr val="EEB11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BE" sz="3200" b="1" i="0" u="none" kern="1200" baseline="0" dirty="0">
              <a:solidFill>
                <a:schemeClr val="bg1"/>
              </a:solidFill>
              <a:latin typeface="Arial Narrow" pitchFamily="34" charset="0"/>
            </a:rPr>
            <a:t>Travailleur</a:t>
          </a:r>
          <a:r>
            <a:rPr lang="fr-BE" sz="3200" kern="1200" dirty="0">
              <a:solidFill>
                <a:schemeClr val="bg1"/>
              </a:solidFill>
              <a:latin typeface="Arial Narrow" pitchFamily="34" charset="0"/>
            </a:rPr>
            <a:t/>
          </a:r>
          <a:br>
            <a:rPr lang="fr-BE" sz="3200" kern="1200" dirty="0">
              <a:solidFill>
                <a:schemeClr val="bg1"/>
              </a:solidFill>
              <a:latin typeface="Arial Narrow" pitchFamily="34" charset="0"/>
            </a:rPr>
          </a:br>
          <a:r>
            <a:rPr lang="fr-BE" sz="2400" b="0" i="0" u="none" kern="1200" baseline="0" dirty="0">
              <a:solidFill>
                <a:schemeClr val="bg1"/>
              </a:solidFill>
              <a:latin typeface="Arial Narrow" pitchFamily="34" charset="0"/>
            </a:rPr>
            <a:t>L’incapacité n’est pas une maladie</a:t>
          </a:r>
          <a:endParaRPr lang="fr-BE" sz="2400" kern="1200" noProof="0" dirty="0">
            <a:solidFill>
              <a:schemeClr val="bg1"/>
            </a:solidFill>
            <a:latin typeface="Arial Narrow" pitchFamily="34" charset="0"/>
          </a:endParaRPr>
        </a:p>
      </dsp:txBody>
      <dsp:txXfrm>
        <a:off x="1141851" y="1461434"/>
        <a:ext cx="3812296" cy="114113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2" y="0"/>
            <a:ext cx="2945659" cy="496332"/>
          </a:xfrm>
          <a:prstGeom prst="rect">
            <a:avLst/>
          </a:prstGeom>
        </p:spPr>
        <p:txBody>
          <a:bodyPr vert="horz" lIns="91431" tIns="45715" rIns="91431" bIns="45715"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sz="quarter" idx="1"/>
          </p:nvPr>
        </p:nvSpPr>
        <p:spPr>
          <a:xfrm>
            <a:off x="3850445" y="0"/>
            <a:ext cx="2945659" cy="496332"/>
          </a:xfrm>
          <a:prstGeom prst="rect">
            <a:avLst/>
          </a:prstGeom>
        </p:spPr>
        <p:txBody>
          <a:bodyPr vert="horz" lIns="91431" tIns="45715" rIns="91431" bIns="45715" rtlCol="0"/>
          <a:lstStyle>
            <a:lvl1pPr algn="r" fontAlgn="auto">
              <a:spcBef>
                <a:spcPts val="0"/>
              </a:spcBef>
              <a:spcAft>
                <a:spcPts val="0"/>
              </a:spcAft>
              <a:defRPr sz="1200">
                <a:latin typeface="+mn-lt"/>
              </a:defRPr>
            </a:lvl1pPr>
          </a:lstStyle>
          <a:p>
            <a:pPr>
              <a:defRPr/>
            </a:pPr>
            <a:fld id="{98CE339B-9930-4F94-9295-3549709872CC}" type="datetimeFigureOut">
              <a:rPr lang="nl-NL"/>
              <a:pPr>
                <a:defRPr/>
              </a:pPr>
              <a:t>2-11-2016</a:t>
            </a:fld>
            <a:endParaRPr lang="nl-NL"/>
          </a:p>
        </p:txBody>
      </p:sp>
      <p:sp>
        <p:nvSpPr>
          <p:cNvPr id="4" name="Tijdelijke aanduiding voor voettekst 3"/>
          <p:cNvSpPr>
            <a:spLocks noGrp="1"/>
          </p:cNvSpPr>
          <p:nvPr>
            <p:ph type="ftr" sz="quarter" idx="2"/>
          </p:nvPr>
        </p:nvSpPr>
        <p:spPr>
          <a:xfrm>
            <a:off x="2" y="9428585"/>
            <a:ext cx="2945659" cy="496332"/>
          </a:xfrm>
          <a:prstGeom prst="rect">
            <a:avLst/>
          </a:prstGeom>
        </p:spPr>
        <p:txBody>
          <a:bodyPr vert="horz" lIns="91431" tIns="45715" rIns="91431" bIns="45715" rtlCol="0" anchor="b"/>
          <a:lstStyle>
            <a:lvl1pPr algn="l" fontAlgn="auto">
              <a:spcBef>
                <a:spcPts val="0"/>
              </a:spcBef>
              <a:spcAft>
                <a:spcPts val="0"/>
              </a:spcAft>
              <a:defRPr sz="1200">
                <a:latin typeface="+mn-lt"/>
              </a:defRPr>
            </a:lvl1pPr>
          </a:lstStyle>
          <a:p>
            <a:pPr>
              <a:defRPr/>
            </a:pPr>
            <a:endParaRPr lang="nl-NL"/>
          </a:p>
        </p:txBody>
      </p:sp>
      <p:sp>
        <p:nvSpPr>
          <p:cNvPr id="5" name="Tijdelijke aanduiding voor dianummer 4"/>
          <p:cNvSpPr>
            <a:spLocks noGrp="1"/>
          </p:cNvSpPr>
          <p:nvPr>
            <p:ph type="sldNum" sz="quarter" idx="3"/>
          </p:nvPr>
        </p:nvSpPr>
        <p:spPr>
          <a:xfrm>
            <a:off x="3850445" y="9428585"/>
            <a:ext cx="2945659" cy="496332"/>
          </a:xfrm>
          <a:prstGeom prst="rect">
            <a:avLst/>
          </a:prstGeom>
        </p:spPr>
        <p:txBody>
          <a:bodyPr vert="horz" lIns="91431" tIns="45715" rIns="91431" bIns="45715" rtlCol="0" anchor="b"/>
          <a:lstStyle>
            <a:lvl1pPr algn="r" fontAlgn="auto">
              <a:spcBef>
                <a:spcPts val="0"/>
              </a:spcBef>
              <a:spcAft>
                <a:spcPts val="0"/>
              </a:spcAft>
              <a:defRPr sz="1200">
                <a:latin typeface="+mn-lt"/>
              </a:defRPr>
            </a:lvl1pPr>
          </a:lstStyle>
          <a:p>
            <a:pPr>
              <a:defRPr/>
            </a:pPr>
            <a:fld id="{7CD81AA7-824A-4A78-8552-43A480286BD3}" type="slidenum">
              <a:rPr lang="nl-NL"/>
              <a:pPr>
                <a:defRPr/>
              </a:pPr>
              <a:t>‹nr.›</a:t>
            </a:fld>
            <a:endParaRPr lang="nl-NL"/>
          </a:p>
        </p:txBody>
      </p:sp>
    </p:spTree>
    <p:extLst>
      <p:ext uri="{BB962C8B-B14F-4D97-AF65-F5344CB8AC3E}">
        <p14:creationId xmlns:p14="http://schemas.microsoft.com/office/powerpoint/2010/main" val="39034355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2" y="0"/>
            <a:ext cx="2945659" cy="496332"/>
          </a:xfrm>
          <a:prstGeom prst="rect">
            <a:avLst/>
          </a:prstGeom>
        </p:spPr>
        <p:txBody>
          <a:bodyPr vert="horz" lIns="91431" tIns="45715" rIns="91431" bIns="45715"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50445" y="0"/>
            <a:ext cx="2945659" cy="496332"/>
          </a:xfrm>
          <a:prstGeom prst="rect">
            <a:avLst/>
          </a:prstGeom>
        </p:spPr>
        <p:txBody>
          <a:bodyPr vert="horz" lIns="91431" tIns="45715" rIns="91431" bIns="45715" rtlCol="0"/>
          <a:lstStyle>
            <a:lvl1pPr algn="r" fontAlgn="auto">
              <a:spcBef>
                <a:spcPts val="0"/>
              </a:spcBef>
              <a:spcAft>
                <a:spcPts val="0"/>
              </a:spcAft>
              <a:defRPr sz="1200">
                <a:latin typeface="+mn-lt"/>
              </a:defRPr>
            </a:lvl1pPr>
          </a:lstStyle>
          <a:p>
            <a:pPr>
              <a:defRPr/>
            </a:pPr>
            <a:fld id="{58FC0A8A-9F05-4979-91CF-A6EDA3F2D141}" type="datetimeFigureOut">
              <a:rPr lang="nl-NL"/>
              <a:pPr>
                <a:defRPr/>
              </a:pPr>
              <a:t>2-11-2016</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1" tIns="45715" rIns="91431" bIns="45715" rtlCol="0" anchor="ctr"/>
          <a:lstStyle/>
          <a:p>
            <a:pPr lvl="0"/>
            <a:endParaRPr lang="nl-NL" noProof="0"/>
          </a:p>
        </p:txBody>
      </p:sp>
      <p:sp>
        <p:nvSpPr>
          <p:cNvPr id="5" name="Tijdelijke aanduiding voor notities 4"/>
          <p:cNvSpPr>
            <a:spLocks noGrp="1"/>
          </p:cNvSpPr>
          <p:nvPr>
            <p:ph type="body" sz="quarter" idx="3"/>
          </p:nvPr>
        </p:nvSpPr>
        <p:spPr>
          <a:xfrm>
            <a:off x="679768" y="4715154"/>
            <a:ext cx="5438140" cy="4466987"/>
          </a:xfrm>
          <a:prstGeom prst="rect">
            <a:avLst/>
          </a:prstGeom>
        </p:spPr>
        <p:txBody>
          <a:bodyPr vert="horz" lIns="91431" tIns="45715" rIns="91431" bIns="45715" rtlCol="0"/>
          <a:lstStyle/>
          <a:p>
            <a:pPr lvl="0"/>
            <a:r>
              <a:rPr lang="nl-BE" noProof="0" smtClean="0"/>
              <a:t>Klik om de tekststijl van het model te bewerken</a:t>
            </a:r>
          </a:p>
          <a:p>
            <a:pPr lvl="1"/>
            <a:r>
              <a:rPr lang="nl-BE" noProof="0" smtClean="0"/>
              <a:t>Tweede niveau</a:t>
            </a:r>
          </a:p>
          <a:p>
            <a:pPr lvl="2"/>
            <a:r>
              <a:rPr lang="nl-BE" noProof="0" smtClean="0"/>
              <a:t>Derde niveau</a:t>
            </a:r>
          </a:p>
          <a:p>
            <a:pPr lvl="3"/>
            <a:r>
              <a:rPr lang="nl-BE" noProof="0" smtClean="0"/>
              <a:t>Vierde niveau</a:t>
            </a:r>
          </a:p>
          <a:p>
            <a:pPr lvl="4"/>
            <a:r>
              <a:rPr lang="nl-BE" noProof="0" smtClean="0"/>
              <a:t>Vijfde niveau</a:t>
            </a:r>
            <a:endParaRPr lang="nl-NL" noProof="0"/>
          </a:p>
        </p:txBody>
      </p:sp>
      <p:sp>
        <p:nvSpPr>
          <p:cNvPr id="6" name="Tijdelijke aanduiding voor voettekst 5"/>
          <p:cNvSpPr>
            <a:spLocks noGrp="1"/>
          </p:cNvSpPr>
          <p:nvPr>
            <p:ph type="ftr" sz="quarter" idx="4"/>
          </p:nvPr>
        </p:nvSpPr>
        <p:spPr>
          <a:xfrm>
            <a:off x="2" y="9428585"/>
            <a:ext cx="2945659" cy="496332"/>
          </a:xfrm>
          <a:prstGeom prst="rect">
            <a:avLst/>
          </a:prstGeom>
        </p:spPr>
        <p:txBody>
          <a:bodyPr vert="horz" lIns="91431" tIns="45715" rIns="91431" bIns="45715"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50445" y="9428585"/>
            <a:ext cx="2945659" cy="496332"/>
          </a:xfrm>
          <a:prstGeom prst="rect">
            <a:avLst/>
          </a:prstGeom>
        </p:spPr>
        <p:txBody>
          <a:bodyPr vert="horz" lIns="91431" tIns="45715" rIns="91431" bIns="45715" rtlCol="0" anchor="b"/>
          <a:lstStyle>
            <a:lvl1pPr algn="r" fontAlgn="auto">
              <a:spcBef>
                <a:spcPts val="0"/>
              </a:spcBef>
              <a:spcAft>
                <a:spcPts val="0"/>
              </a:spcAft>
              <a:defRPr sz="1200">
                <a:latin typeface="+mn-lt"/>
              </a:defRPr>
            </a:lvl1pPr>
          </a:lstStyle>
          <a:p>
            <a:pPr>
              <a:defRPr/>
            </a:pPr>
            <a:fld id="{D8FC77C8-BF64-4ED3-A68B-62EE358BA89C}" type="slidenum">
              <a:rPr lang="nl-NL"/>
              <a:pPr>
                <a:defRPr/>
              </a:pPr>
              <a:t>‹nr.›</a:t>
            </a:fld>
            <a:endParaRPr lang="nl-NL"/>
          </a:p>
        </p:txBody>
      </p:sp>
    </p:spTree>
    <p:extLst>
      <p:ext uri="{BB962C8B-B14F-4D97-AF65-F5344CB8AC3E}">
        <p14:creationId xmlns:p14="http://schemas.microsoft.com/office/powerpoint/2010/main" val="12594442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eurofound.europa.eu/pubdocs/2004/115/en/1/ef04115en.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Mentionner : Politique ABS = politique en matière d’absentéisme : comment gérer l’absentéisme ? Absences fréquentes de courte durée ? Absences de longue durée ? Avoir une idée des causes de l’absentéisme ? Qui fait quoi ?</a:t>
            </a:r>
          </a:p>
          <a:p>
            <a:pPr algn="l" rtl="0"/>
            <a:r>
              <a:rPr lang="fr-BE" b="0" i="0" u="none" baseline="0"/>
              <a:t>Assistance du SEPPT lors de l’instauration de la politique, coaching des dirigeants dans leur fonction</a:t>
            </a:r>
          </a:p>
          <a:p>
            <a:pPr algn="l" rtl="0"/>
            <a:r>
              <a:rPr lang="fr-BE" b="0" i="0" u="none" baseline="0"/>
              <a:t>Stay at work et return to work !</a:t>
            </a:r>
            <a:endParaRPr lang="fr-BE" dirty="0" smtClean="0"/>
          </a:p>
          <a:p>
            <a:endParaRPr lang="fr-BE" dirty="0"/>
          </a:p>
        </p:txBody>
      </p:sp>
      <p:sp>
        <p:nvSpPr>
          <p:cNvPr id="4" name="Slide Number Placeholder 3"/>
          <p:cNvSpPr>
            <a:spLocks noGrp="1"/>
          </p:cNvSpPr>
          <p:nvPr>
            <p:ph type="sldNum" sz="quarter" idx="10"/>
          </p:nvPr>
        </p:nvSpPr>
        <p:spPr/>
        <p:txBody>
          <a:bodyPr/>
          <a:lstStyle/>
          <a:p>
            <a:pPr algn="l" rtl="0"/>
            <a:fld id="{23960FAF-94C1-496D-9214-2B39CF83B8A3}" type="slidenum">
              <a:rPr/>
              <a:pPr/>
              <a:t>2</a:t>
            </a:fld>
            <a:endParaRPr lang="fr-BE"/>
          </a:p>
        </p:txBody>
      </p:sp>
    </p:spTree>
    <p:extLst>
      <p:ext uri="{BB962C8B-B14F-4D97-AF65-F5344CB8AC3E}">
        <p14:creationId xmlns:p14="http://schemas.microsoft.com/office/powerpoint/2010/main" val="257955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Explications sur la manière dont la reconnaissance fonctionne et peut donner lieu à la VOP ; dans ce cas de figure, reconnaissance directe du fait de la nature de l’affection : </a:t>
            </a:r>
            <a:r>
              <a:rPr lang="fr-BE" sz="1200" b="0" i="0" u="none" kern="1200" baseline="0">
                <a:solidFill>
                  <a:schemeClr val="tx1"/>
                </a:solidFill>
                <a:effectLst/>
                <a:latin typeface="+mn-lt"/>
                <a:ea typeface="+mn-ea"/>
                <a:cs typeface="+mn-cs"/>
              </a:rPr>
              <a:t>Code G 551 = Compression des racines et des plexus nerveux au cours d'atteintes des disques intervertébraux</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19</a:t>
            </a:fld>
            <a:endParaRPr lang="fr-BE"/>
          </a:p>
        </p:txBody>
      </p:sp>
    </p:spTree>
    <p:extLst>
      <p:ext uri="{BB962C8B-B14F-4D97-AF65-F5344CB8AC3E}">
        <p14:creationId xmlns:p14="http://schemas.microsoft.com/office/powerpoint/2010/main" val="1826600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(Étapes 0 et 3 et 6 : ne relèvent pas de l’offre de Retour au Travail - l’étape 6 n’est obligatoire que pour le travailleur soumis).</a:t>
            </a:r>
            <a:endParaRPr lang="fr-BE" dirty="0"/>
          </a:p>
        </p:txBody>
      </p:sp>
      <p:sp>
        <p:nvSpPr>
          <p:cNvPr id="4" name="Slide Number Placeholder 3"/>
          <p:cNvSpPr>
            <a:spLocks noGrp="1"/>
          </p:cNvSpPr>
          <p:nvPr>
            <p:ph type="sldNum" sz="quarter" idx="10"/>
          </p:nvPr>
        </p:nvSpPr>
        <p:spPr/>
        <p:txBody>
          <a:bodyPr/>
          <a:lstStyle/>
          <a:p>
            <a:pPr algn="l" rtl="0"/>
            <a:fld id="{23960FAF-94C1-496D-9214-2B39CF83B8A3}" type="slidenum">
              <a:rPr>
                <a:solidFill>
                  <a:prstClr val="black"/>
                </a:solidFill>
              </a:rPr>
              <a:pPr algn="l" rtl="0"/>
              <a:t>21</a:t>
            </a:fld>
            <a:endParaRPr lang="fr-BE">
              <a:solidFill>
                <a:prstClr val="black"/>
              </a:solidFill>
            </a:endParaRPr>
          </a:p>
        </p:txBody>
      </p:sp>
    </p:spTree>
    <p:extLst>
      <p:ext uri="{BB962C8B-B14F-4D97-AF65-F5344CB8AC3E}">
        <p14:creationId xmlns:p14="http://schemas.microsoft.com/office/powerpoint/2010/main" val="617922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Explications sur le programme FMP</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23</a:t>
            </a:fld>
            <a:endParaRPr lang="fr-BE"/>
          </a:p>
        </p:txBody>
      </p:sp>
    </p:spTree>
    <p:extLst>
      <p:ext uri="{BB962C8B-B14F-4D97-AF65-F5344CB8AC3E}">
        <p14:creationId xmlns:p14="http://schemas.microsoft.com/office/powerpoint/2010/main" val="2884670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25</a:t>
            </a:fld>
            <a:endParaRPr lang="fr-BE"/>
          </a:p>
        </p:txBody>
      </p:sp>
    </p:spTree>
    <p:extLst>
      <p:ext uri="{BB962C8B-B14F-4D97-AF65-F5344CB8AC3E}">
        <p14:creationId xmlns:p14="http://schemas.microsoft.com/office/powerpoint/2010/main" val="4025236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27</a:t>
            </a:fld>
            <a:endParaRPr lang="fr-BE"/>
          </a:p>
        </p:txBody>
      </p:sp>
    </p:spTree>
    <p:extLst>
      <p:ext uri="{BB962C8B-B14F-4D97-AF65-F5344CB8AC3E}">
        <p14:creationId xmlns:p14="http://schemas.microsoft.com/office/powerpoint/2010/main" val="1437757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913211" rtl="0" eaLnBrk="1" hangingPunct="1">
              <a:defRPr/>
            </a:pPr>
            <a:r>
              <a:rPr lang="fr-BE" b="0" i="0" u="none" baseline="0"/>
              <a:t>Loisel P et. al. (1997) A population-based, randomized clinical trial on back pain management. Spine, 22(24): 2911-8.</a:t>
            </a:r>
            <a:endParaRPr lang="fr-BE" dirty="0" smtClean="0"/>
          </a:p>
          <a:p>
            <a:pPr algn="l" rtl="0"/>
            <a:r>
              <a:rPr lang="fr-BE" b="0" i="0" u="none" baseline="0"/>
              <a:t>Lambeek L, et. al. (2010) Randomised controlled trial of integrated care to reduce disability from chronic low back pain in working and private life. BMJ, 340: c1035.</a:t>
            </a:r>
          </a:p>
          <a:p>
            <a:pPr algn="l" rtl="0"/>
            <a:r>
              <a:rPr lang="fr-BE" b="0" i="0" u="none" baseline="0"/>
              <a:t>van Middelkoop M, et. al. (2011) </a:t>
            </a:r>
            <a:r>
              <a:rPr lang="fr-BE" b="0" i="0" u="none" baseline="0">
                <a:latin typeface="Arial" charset="0"/>
              </a:rPr>
              <a:t>A systematic review on the effectiveness of physical and rehabilitation interventions for chronic non-specific low back pain. Eur Spine J, 20:19-39.</a:t>
            </a:r>
          </a:p>
          <a:p>
            <a:pPr marL="0" lvl="1" algn="l" defTabSz="913211" rtl="0" eaLnBrk="1" hangingPunct="1">
              <a:defRPr/>
            </a:pPr>
            <a:r>
              <a:rPr lang="fr-BE" sz="1400" b="0" i="0" u="none" baseline="0"/>
              <a:t>European Foundation for the Improvement of Living and Working Conditions (EFILWC) (2004) Employment and Disability: Back to work strategies. Disponible sur : </a:t>
            </a:r>
            <a:r>
              <a:rPr lang="fr-BE" sz="1400" b="0" i="0" u="none" baseline="0">
                <a:hlinkClick r:id="rId3"/>
              </a:rPr>
              <a:t>http://www.eurofound.europa.eu/pubdocs/2004/115/en/1/ef04115en.pdf</a:t>
            </a:r>
            <a:r>
              <a:rPr lang="fr-BE" sz="1400" b="0" i="0" u="none" baseline="0"/>
              <a:t> </a:t>
            </a:r>
            <a:endParaRPr lang="fr-BE" dirty="0" smtClean="0"/>
          </a:p>
        </p:txBody>
      </p:sp>
      <p:sp>
        <p:nvSpPr>
          <p:cNvPr id="4" name="Slide Number Placeholder 3"/>
          <p:cNvSpPr>
            <a:spLocks noGrp="1"/>
          </p:cNvSpPr>
          <p:nvPr>
            <p:ph type="sldNum" sz="quarter" idx="10"/>
          </p:nvPr>
        </p:nvSpPr>
        <p:spPr/>
        <p:txBody>
          <a:bodyPr/>
          <a:lstStyle/>
          <a:p>
            <a:pPr algn="l" rtl="0"/>
            <a:fld id="{23960FAF-94C1-496D-9214-2B39CF83B8A3}" type="slidenum">
              <a:rPr/>
              <a:pPr algn="l" rtl="0"/>
              <a:t>28</a:t>
            </a:fld>
            <a:endParaRPr lang="fr-BE"/>
          </a:p>
        </p:txBody>
      </p:sp>
    </p:spTree>
    <p:extLst>
      <p:ext uri="{BB962C8B-B14F-4D97-AF65-F5344CB8AC3E}">
        <p14:creationId xmlns:p14="http://schemas.microsoft.com/office/powerpoint/2010/main" val="103347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rtl="0"/>
            <a:r>
              <a:rPr lang="fr-BE" b="0" i="0" u="none" baseline="0">
                <a:latin typeface="Arial" charset="0"/>
              </a:rPr>
              <a:t>Des études montrent que lorsqu’il est tenu compte de ces 4 aspects différents, le travailleur reprend le travail plus vite et de manière plus durable. Une politique de Retour au Travail porte principalement des fruits lorsque des mesures sont prises au niveau du lieu de travail. Cela fut démontré dans plusieurs pays, tels que le Canada et les Pays-Bas.</a:t>
            </a:r>
          </a:p>
          <a:p>
            <a:pPr lvl="0" algn="l" rtl="0"/>
            <a:endParaRPr lang="fr-BE" dirty="0">
              <a:latin typeface="Arial" charset="0"/>
            </a:endParaRPr>
          </a:p>
          <a:p>
            <a:pPr algn="l" defTabSz="913211" rtl="0" eaLnBrk="1" hangingPunct="1">
              <a:defRPr/>
            </a:pPr>
            <a:r>
              <a:rPr lang="fr-BE" b="0" i="0" u="none" baseline="0"/>
              <a:t>Loisel P et. al. (1997) A population-based, randomized clinical trial on back pain management. Spine, 22(24): 2911-8.</a:t>
            </a:r>
          </a:p>
          <a:p>
            <a:pPr algn="l" defTabSz="913211" rtl="0" eaLnBrk="1" hangingPunct="1">
              <a:defRPr/>
            </a:pPr>
            <a:endParaRPr lang="fr-BE" dirty="0" smtClean="0"/>
          </a:p>
          <a:p>
            <a:pPr algn="l" rtl="0"/>
            <a:r>
              <a:rPr lang="fr-BE" b="0" i="0" u="none" baseline="0"/>
              <a:t>Lambeek L, et. al. (2010) Randomised controlled trial of integrated care to reduce disability from chronic low back pain in working and private life. BMJ, 340: c1035.</a:t>
            </a:r>
          </a:p>
          <a:p>
            <a:endParaRPr lang="fr-BE" dirty="0" smtClean="0"/>
          </a:p>
          <a:p>
            <a:pPr algn="l" rtl="0"/>
            <a:r>
              <a:rPr lang="fr-BE" b="0" i="0" u="none" baseline="0"/>
              <a:t>van Middelkoop M, et. al. (2011) </a:t>
            </a:r>
            <a:r>
              <a:rPr lang="fr-BE" b="0" i="0" u="none" baseline="0">
                <a:latin typeface="Arial" charset="0"/>
              </a:rPr>
              <a:t>A systematic review on the effectiveness of physical and rehabilitation interventions for chronic non-specific low back pain. Eur Spine J, 20:19-39.</a:t>
            </a:r>
          </a:p>
          <a:p>
            <a:pPr lvl="0" algn="l" rtl="0"/>
            <a:endParaRPr lang="fr-BE" dirty="0">
              <a:latin typeface="Arial" charset="0"/>
            </a:endParaRPr>
          </a:p>
          <a:p>
            <a:pPr lvl="0" algn="l" rtl="0"/>
            <a:r>
              <a:rPr lang="fr-BE" b="0" i="0" u="none" baseline="0">
                <a:latin typeface="Arial" charset="0"/>
              </a:rPr>
              <a:t>Burdorf A (2013) Who returns to work after sick leave and why? Implications for the effectiveness of interventions for musculoskeletal disorders. In Current Topics in Occupational Epidemiology, Venables K (ed.).</a:t>
            </a:r>
          </a:p>
          <a:p>
            <a:pPr lvl="0" algn="l" rtl="0"/>
            <a:endParaRPr lang="fr-BE" dirty="0">
              <a:latin typeface="Arial" charset="0"/>
            </a:endParaRPr>
          </a:p>
          <a:p>
            <a:pPr lvl="0" algn="l" rtl="0"/>
            <a:r>
              <a:rPr lang="fr-BE" b="0" i="0" u="none" baseline="0">
                <a:latin typeface="Arial" charset="0"/>
              </a:rPr>
              <a:t>Loisel A &amp; Anema J (eds) Handbook of Work Disability. Springer. 513p.</a:t>
            </a:r>
          </a:p>
        </p:txBody>
      </p:sp>
      <p:sp>
        <p:nvSpPr>
          <p:cNvPr id="4" name="Slide Number Placeholder 3"/>
          <p:cNvSpPr>
            <a:spLocks noGrp="1"/>
          </p:cNvSpPr>
          <p:nvPr>
            <p:ph type="sldNum" sz="quarter" idx="10"/>
          </p:nvPr>
        </p:nvSpPr>
        <p:spPr/>
        <p:txBody>
          <a:bodyPr/>
          <a:lstStyle/>
          <a:p>
            <a:pPr algn="l" rtl="0"/>
            <a:fld id="{23960FAF-94C1-496D-9214-2B39CF83B8A3}" type="slidenum">
              <a:rPr/>
              <a:pPr algn="l" rtl="0"/>
              <a:t>29</a:t>
            </a:fld>
            <a:endParaRPr lang="fr-BE"/>
          </a:p>
        </p:txBody>
      </p:sp>
    </p:spTree>
    <p:extLst>
      <p:ext uri="{BB962C8B-B14F-4D97-AF65-F5344CB8AC3E}">
        <p14:creationId xmlns:p14="http://schemas.microsoft.com/office/powerpoint/2010/main" val="3822962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Dans notre société … et last but not least : SEPP et rôle du médecin du travail</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30</a:t>
            </a:fld>
            <a:endParaRPr lang="fr-BE"/>
          </a:p>
        </p:txBody>
      </p:sp>
    </p:spTree>
    <p:extLst>
      <p:ext uri="{BB962C8B-B14F-4D97-AF65-F5344CB8AC3E}">
        <p14:creationId xmlns:p14="http://schemas.microsoft.com/office/powerpoint/2010/main" val="3986900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pPr algn="l" rtl="0"/>
            <a:fld id="{23960FAF-94C1-496D-9214-2B39CF83B8A3}" type="slidenum">
              <a:rPr/>
              <a:pPr/>
              <a:t>3</a:t>
            </a:fld>
            <a:endParaRPr lang="fr-BE"/>
          </a:p>
        </p:txBody>
      </p:sp>
    </p:spTree>
    <p:extLst>
      <p:ext uri="{BB962C8B-B14F-4D97-AF65-F5344CB8AC3E}">
        <p14:creationId xmlns:p14="http://schemas.microsoft.com/office/powerpoint/2010/main" val="25795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Indiquer que des réponses seront apportées à ces problèmes à partir de divers cas de figure</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5</a:t>
            </a:fld>
            <a:endParaRPr lang="fr-BE"/>
          </a:p>
        </p:txBody>
      </p:sp>
    </p:spTree>
    <p:extLst>
      <p:ext uri="{BB962C8B-B14F-4D97-AF65-F5344CB8AC3E}">
        <p14:creationId xmlns:p14="http://schemas.microsoft.com/office/powerpoint/2010/main" val="143775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Dans ce cas de figure, il s’agit d’un travailleur présentant une affection psychiatrique : psychoses, extrêmement dépendant de médicaments, rapidement hyperstimulé</a:t>
            </a:r>
          </a:p>
          <a:p>
            <a:pPr algn="l" rtl="0"/>
            <a:r>
              <a:rPr lang="fr-BE" b="0" i="0" u="none" baseline="0"/>
              <a:t>Explications relatives aux BTOM (voir la diapositive n° 11)</a:t>
            </a:r>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7</a:t>
            </a:fld>
            <a:endParaRPr lang="fr-BE"/>
          </a:p>
        </p:txBody>
      </p:sp>
    </p:spTree>
    <p:extLst>
      <p:ext uri="{BB962C8B-B14F-4D97-AF65-F5344CB8AC3E}">
        <p14:creationId xmlns:p14="http://schemas.microsoft.com/office/powerpoint/2010/main" val="1598249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Dans ce cas de figure, il s’agit d’un travailleur présentant une affection psychiatrique : psychoses, extrêmement dépendant de médicaments, rapidement hyperstimulé</a:t>
            </a:r>
          </a:p>
          <a:p>
            <a:pPr algn="l" rtl="0"/>
            <a:r>
              <a:rPr lang="fr-BE" b="0" i="0" u="none" baseline="0"/>
              <a:t>Explications relatives aux BTOM (voir la diapositive n° 11)</a:t>
            </a:r>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8</a:t>
            </a:fld>
            <a:endParaRPr lang="fr-BE"/>
          </a:p>
        </p:txBody>
      </p:sp>
    </p:spTree>
    <p:extLst>
      <p:ext uri="{BB962C8B-B14F-4D97-AF65-F5344CB8AC3E}">
        <p14:creationId xmlns:p14="http://schemas.microsoft.com/office/powerpoint/2010/main" val="1598249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fr-BE" b="0" i="0" u="none" baseline="0"/>
              <a:t>Il est extrêmement important d’être attentif à l’appui de l’équipe. Le dirigeant peut éventuellement demander un soutien auprès du CPPSY, par exemple une infirmière souffrant de sclérose en plaques qui passe à des tâches (administratives) faciles physiquement lors de son retour au travail, cette adaptation du travail ayant toutefois nécessité d’informer l’équipe de la prise de cette mesure.</a:t>
            </a:r>
            <a:endParaRPr lang="fr-BE" dirty="0" smtClean="0"/>
          </a:p>
          <a:p>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9</a:t>
            </a:fld>
            <a:endParaRPr lang="fr-BE"/>
          </a:p>
        </p:txBody>
      </p:sp>
    </p:spTree>
    <p:extLst>
      <p:ext uri="{BB962C8B-B14F-4D97-AF65-F5344CB8AC3E}">
        <p14:creationId xmlns:p14="http://schemas.microsoft.com/office/powerpoint/2010/main" val="3481693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fr-BE" b="0" i="0" u="none" baseline="0"/>
              <a:t>Uniquement à titre énumératif, lorsqu’il est question de BTOM</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10</a:t>
            </a:fld>
            <a:endParaRPr lang="fr-BE"/>
          </a:p>
        </p:txBody>
      </p:sp>
    </p:spTree>
    <p:extLst>
      <p:ext uri="{BB962C8B-B14F-4D97-AF65-F5344CB8AC3E}">
        <p14:creationId xmlns:p14="http://schemas.microsoft.com/office/powerpoint/2010/main" val="3366874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14</a:t>
            </a:fld>
            <a:endParaRPr lang="fr-BE"/>
          </a:p>
        </p:txBody>
      </p:sp>
    </p:spTree>
    <p:extLst>
      <p:ext uri="{BB962C8B-B14F-4D97-AF65-F5344CB8AC3E}">
        <p14:creationId xmlns:p14="http://schemas.microsoft.com/office/powerpoint/2010/main" val="138389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fr-BE" sz="1200" b="0" i="0" u="none" kern="1200" baseline="0">
                <a:solidFill>
                  <a:schemeClr val="tx1"/>
                </a:solidFill>
                <a:effectLst/>
                <a:latin typeface="+mn-lt"/>
                <a:ea typeface="+mn-ea"/>
                <a:cs typeface="+mn-cs"/>
              </a:rPr>
              <a:t>Des adaptations ont été apportées au niveau du temps de travail et du rythme de travail : récupération et contenu du travail : adaptation des tâches </a:t>
            </a:r>
            <a:endParaRPr lang="fr-BE" dirty="0" smtClean="0"/>
          </a:p>
          <a:p>
            <a:pPr algn="l" rtl="0"/>
            <a:r>
              <a:rPr lang="fr-BE" b="0" i="0" u="none" baseline="0"/>
              <a:t>Aborder le cas de figure, s’applique également aux aides-soignants à domicile ou aux …. </a:t>
            </a:r>
            <a:endParaRPr lang="fr-BE" dirty="0"/>
          </a:p>
        </p:txBody>
      </p:sp>
      <p:sp>
        <p:nvSpPr>
          <p:cNvPr id="4" name="Slide Number Placeholder 3"/>
          <p:cNvSpPr>
            <a:spLocks noGrp="1"/>
          </p:cNvSpPr>
          <p:nvPr>
            <p:ph type="sldNum" sz="quarter" idx="10"/>
          </p:nvPr>
        </p:nvSpPr>
        <p:spPr/>
        <p:txBody>
          <a:bodyPr/>
          <a:lstStyle/>
          <a:p>
            <a:pPr algn="l" rtl="0">
              <a:defRPr/>
            </a:pPr>
            <a:fld id="{D8FC77C8-BF64-4ED3-A68B-62EE358BA89C}" type="slidenum">
              <a:rPr/>
              <a:pPr algn="l" rtl="0">
                <a:defRPr/>
              </a:pPr>
              <a:t>18</a:t>
            </a:fld>
            <a:endParaRPr lang="fr-BE"/>
          </a:p>
        </p:txBody>
      </p:sp>
    </p:spTree>
    <p:extLst>
      <p:ext uri="{BB962C8B-B14F-4D97-AF65-F5344CB8AC3E}">
        <p14:creationId xmlns:p14="http://schemas.microsoft.com/office/powerpoint/2010/main" val="3371670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14.png"/><Relationship Id="rId4" Type="http://schemas.openxmlformats.org/officeDocument/2006/relationships/image" Target="../media/image1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ensura-Titeldia">
    <p:spTree>
      <p:nvGrpSpPr>
        <p:cNvPr id="1" name=""/>
        <p:cNvGrpSpPr/>
        <p:nvPr/>
      </p:nvGrpSpPr>
      <p:grpSpPr>
        <a:xfrm>
          <a:off x="0" y="0"/>
          <a:ext cx="0" cy="0"/>
          <a:chOff x="0" y="0"/>
          <a:chExt cx="0" cy="0"/>
        </a:xfrm>
      </p:grpSpPr>
      <p:pic>
        <p:nvPicPr>
          <p:cNvPr id="4" name="Afbeelding 6" descr="mensura-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26200" y="5784850"/>
            <a:ext cx="23590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993600" y="2452415"/>
            <a:ext cx="7772400" cy="1125572"/>
          </a:xfrm>
        </p:spPr>
        <p:txBody>
          <a:bodyPr lIns="0" tIns="0" rIns="0" bIns="0"/>
          <a:lstStyle>
            <a:lvl1pPr algn="l">
              <a:lnSpc>
                <a:spcPct val="100000"/>
              </a:lnSpc>
              <a:defRPr sz="4500" baseline="0"/>
            </a:lvl1pPr>
          </a:lstStyle>
          <a:p>
            <a:r>
              <a:rPr lang="en-US" dirty="0" smtClean="0"/>
              <a:t>Click to edit Master title style</a:t>
            </a:r>
            <a:endParaRPr lang="nl-NL" dirty="0"/>
          </a:p>
        </p:txBody>
      </p:sp>
      <p:sp>
        <p:nvSpPr>
          <p:cNvPr id="3" name="Subtitel 2"/>
          <p:cNvSpPr>
            <a:spLocks noGrp="1"/>
          </p:cNvSpPr>
          <p:nvPr>
            <p:ph type="subTitle" idx="1"/>
          </p:nvPr>
        </p:nvSpPr>
        <p:spPr>
          <a:xfrm>
            <a:off x="993600" y="3580208"/>
            <a:ext cx="7772400" cy="589105"/>
          </a:xfrm>
        </p:spPr>
        <p:txBody>
          <a:bodyPr lIns="0" tIns="0" rIns="0" bIns="0">
            <a:normAutofit/>
          </a:bodyPr>
          <a:lstStyle>
            <a:lvl1pPr marL="0" indent="0" algn="l">
              <a:buNone/>
              <a:defRPr sz="3500" b="0" i="0">
                <a:solidFill>
                  <a:srgbClr val="A4CE39"/>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5" name="Tijdelijke aanduiding voor datum 3"/>
          <p:cNvSpPr>
            <a:spLocks noGrp="1"/>
          </p:cNvSpPr>
          <p:nvPr>
            <p:ph type="dt" sz="half" idx="10"/>
          </p:nvPr>
        </p:nvSpPr>
        <p:spPr>
          <a:xfrm>
            <a:off x="993775" y="4110038"/>
            <a:ext cx="3894138" cy="635000"/>
          </a:xfrm>
        </p:spPr>
        <p:txBody>
          <a:bodyPr lIns="0" tIns="0" rIns="0" bIns="0" anchor="t" anchorCtr="0"/>
          <a:lstStyle>
            <a:lvl1pPr>
              <a:defRPr sz="3000">
                <a:solidFill>
                  <a:srgbClr val="A4CE39"/>
                </a:solidFill>
                <a:latin typeface="Arial"/>
              </a:defRPr>
            </a:lvl1pPr>
          </a:lstStyle>
          <a:p>
            <a:pPr>
              <a:defRPr/>
            </a:pPr>
            <a:r>
              <a:rPr lang="nl-BE"/>
              <a:t>Auteur, 26/03/12</a:t>
            </a:r>
            <a:endParaRPr lang="nl-NL" dirty="0"/>
          </a:p>
        </p:txBody>
      </p:sp>
    </p:spTree>
    <p:extLst>
      <p:ext uri="{BB962C8B-B14F-4D97-AF65-F5344CB8AC3E}">
        <p14:creationId xmlns:p14="http://schemas.microsoft.com/office/powerpoint/2010/main" val="26861123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nsura-R_bulletlist+foto-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echte verbindingslijn 6"/>
          <p:cNvCxnSpPr/>
          <p:nvPr userDrawn="1"/>
        </p:nvCxnSpPr>
        <p:spPr>
          <a:xfrm>
            <a:off x="738188" y="1746250"/>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15" name="Tijdelijke aanduiding voor tekst 14"/>
          <p:cNvSpPr>
            <a:spLocks noGrp="1"/>
          </p:cNvSpPr>
          <p:nvPr>
            <p:ph type="body" sz="quarter" idx="15"/>
          </p:nvPr>
        </p:nvSpPr>
        <p:spPr>
          <a:xfrm>
            <a:off x="738000" y="1964792"/>
            <a:ext cx="3602119" cy="4075648"/>
          </a:xfrm>
        </p:spPr>
        <p:txBody>
          <a:bodyPr lIns="0" tIns="0" rIns="0" bIns="0">
            <a:noAutofit/>
          </a:bodyPr>
          <a:lstStyle>
            <a:lvl1pPr marL="313200" indent="-313200">
              <a:spcBef>
                <a:spcPts val="0"/>
              </a:spcBef>
              <a:spcAft>
                <a:spcPts val="600"/>
              </a:spcAft>
              <a:buSzPct val="135000"/>
              <a:buFontTx/>
              <a:buBlip>
                <a:blip r:embed="rId4"/>
              </a:buBlip>
              <a:defRPr sz="1800" b="1" i="0">
                <a:solidFill>
                  <a:srgbClr val="39474F"/>
                </a:solidFill>
                <a:latin typeface="Arial"/>
              </a:defRPr>
            </a:lvl1pPr>
            <a:lvl2pPr marL="658800" indent="-172800">
              <a:lnSpc>
                <a:spcPct val="90000"/>
              </a:lnSpc>
              <a:spcBef>
                <a:spcPts val="0"/>
              </a:spcBef>
              <a:spcAft>
                <a:spcPts val="300"/>
              </a:spcAft>
              <a:buSzPct val="100000"/>
              <a:buFontTx/>
              <a:buBlip>
                <a:blip r:embed="rId5"/>
              </a:buBlip>
              <a:defRPr sz="1600" b="0" i="0">
                <a:solidFill>
                  <a:srgbClr val="39474F"/>
                </a:solidFill>
                <a:latin typeface="Arial"/>
              </a:defRPr>
            </a:lvl2pPr>
            <a:lvl3pPr marL="781200" indent="-122400">
              <a:spcBef>
                <a:spcPts val="0"/>
              </a:spcBef>
              <a:spcAft>
                <a:spcPts val="200"/>
              </a:spcAft>
              <a:buClr>
                <a:schemeClr val="accent3"/>
              </a:buClr>
              <a:buFont typeface="Lucida Grande"/>
              <a:buChar char="­"/>
              <a:defRPr sz="1400" b="1" i="0">
                <a:solidFill>
                  <a:srgbClr val="39474F"/>
                </a:solidFill>
                <a:latin typeface="Chalet LondonNineteenSixty"/>
                <a:cs typeface="Chalet LondonNineteenSixty"/>
              </a:defRPr>
            </a:lvl3pPr>
            <a:lvl4pPr>
              <a:defRPr sz="1800" b="1" i="0">
                <a:solidFill>
                  <a:srgbClr val="39474F"/>
                </a:solidFill>
                <a:latin typeface="Arial"/>
              </a:defRPr>
            </a:lvl4pPr>
            <a:lvl5pPr>
              <a:defRPr sz="1800" b="1" i="0">
                <a:solidFill>
                  <a:srgbClr val="39474F"/>
                </a:solidFill>
                <a:latin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5" name="Tijdelijke aanduiding voor afbeelding 4"/>
          <p:cNvSpPr>
            <a:spLocks noGrp="1"/>
          </p:cNvSpPr>
          <p:nvPr>
            <p:ph type="pic" sz="quarter" idx="16"/>
          </p:nvPr>
        </p:nvSpPr>
        <p:spPr>
          <a:xfrm>
            <a:off x="4572001" y="1965324"/>
            <a:ext cx="3949700" cy="4075115"/>
          </a:xfrm>
        </p:spPr>
        <p:txBody>
          <a:bodyPr rtlCol="0">
            <a:normAutofit/>
          </a:bodyPr>
          <a:lstStyle/>
          <a:p>
            <a:pPr lvl="0"/>
            <a:r>
              <a:rPr lang="en-US" noProof="0" smtClean="0"/>
              <a:t>Click icon to add picture</a:t>
            </a:r>
            <a:endParaRPr lang="nl-NL" noProof="0"/>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8" name="Tijdelijke aanduiding voor dianummer 5"/>
          <p:cNvSpPr>
            <a:spLocks noGrp="1"/>
          </p:cNvSpPr>
          <p:nvPr>
            <p:ph type="sldNum" sz="quarter" idx="17"/>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C2349ECF-0359-4228-A274-EFE38957AE63}"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2665789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nsura-Eindpagina">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Afbeelding 4" descr="mensura-footer-05.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526711"/>
            <a:ext cx="9144000" cy="1927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Afbeelding 7" descr="mensura-logo-groen.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875985"/>
            <a:ext cx="6742800" cy="2664275"/>
          </a:xfrm>
        </p:spPr>
        <p:txBody>
          <a:bodyPr lIns="0" tIns="0" rIns="0" bIns="0" anchor="t"/>
          <a:lstStyle>
            <a:lvl1pPr algn="l">
              <a:lnSpc>
                <a:spcPct val="90000"/>
              </a:lnSpc>
              <a:defRPr sz="6700" b="0" i="0" baseline="0">
                <a:latin typeface="TradeGothic BoldCondTwenty"/>
                <a:cs typeface="TradeGothic BoldCondTwenty"/>
              </a:defRPr>
            </a:lvl1pPr>
          </a:lstStyle>
          <a:p>
            <a:r>
              <a:rPr lang="en-US" dirty="0" smtClean="0"/>
              <a:t>Click to edit Master title style</a:t>
            </a:r>
            <a:endParaRPr lang="nl-NL" dirty="0"/>
          </a:p>
        </p:txBody>
      </p:sp>
      <p:sp>
        <p:nvSpPr>
          <p:cNvPr id="10" name="Tijdelijke aanduiding voor tekst 9"/>
          <p:cNvSpPr>
            <a:spLocks noGrp="1"/>
          </p:cNvSpPr>
          <p:nvPr>
            <p:ph type="body" sz="quarter" idx="13"/>
          </p:nvPr>
        </p:nvSpPr>
        <p:spPr>
          <a:xfrm>
            <a:off x="1079999" y="3924000"/>
            <a:ext cx="5544000" cy="1700213"/>
          </a:xfrm>
        </p:spPr>
        <p:txBody>
          <a:bodyPr lIns="0" tIns="0" rIns="0" bIns="0">
            <a:noAutofit/>
          </a:bodyPr>
          <a:lstStyle>
            <a:lvl1pPr marL="0" indent="0">
              <a:lnSpc>
                <a:spcPct val="110000"/>
              </a:lnSpc>
              <a:buFontTx/>
              <a:buNone/>
              <a:defRPr sz="1500">
                <a:solidFill>
                  <a:schemeClr val="bg1"/>
                </a:solidFill>
                <a:latin typeface="Trade Gothic Light"/>
              </a:defRPr>
            </a:lvl1pPr>
            <a:lvl2pPr marL="457200" indent="0">
              <a:buFontTx/>
              <a:buNone/>
              <a:defRPr sz="1500">
                <a:solidFill>
                  <a:schemeClr val="bg1"/>
                </a:solidFill>
                <a:latin typeface="Trade Gothic Light"/>
              </a:defRPr>
            </a:lvl2pPr>
            <a:lvl3pPr marL="914400" indent="0">
              <a:buFontTx/>
              <a:buNone/>
              <a:defRPr sz="1500">
                <a:solidFill>
                  <a:schemeClr val="bg1"/>
                </a:solidFill>
                <a:latin typeface="Trade Gothic Light"/>
              </a:defRPr>
            </a:lvl3pPr>
            <a:lvl4pPr marL="1371600" indent="0">
              <a:buFontTx/>
              <a:buNone/>
              <a:defRPr sz="1500">
                <a:solidFill>
                  <a:schemeClr val="bg1"/>
                </a:solidFill>
                <a:latin typeface="Trade Gothic Light"/>
              </a:defRPr>
            </a:lvl4pPr>
            <a:lvl5pPr marL="1828800" indent="0">
              <a:buFontTx/>
              <a:buNone/>
              <a:defRPr sz="1500">
                <a:solidFill>
                  <a:schemeClr val="bg1"/>
                </a:solidFill>
                <a:latin typeface="Trade Gothic Light"/>
              </a:defRPr>
            </a:lvl5pPr>
          </a:lstStyle>
          <a:p>
            <a:pPr lvl="0"/>
            <a:r>
              <a:rPr lang="en-US" smtClean="0"/>
              <a:t>Click to edit Master text styles</a:t>
            </a:r>
          </a:p>
        </p:txBody>
      </p:sp>
    </p:spTree>
    <p:extLst>
      <p:ext uri="{BB962C8B-B14F-4D97-AF65-F5344CB8AC3E}">
        <p14:creationId xmlns:p14="http://schemas.microsoft.com/office/powerpoint/2010/main" val="37647837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89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9750" y="1773238"/>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773238"/>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245225"/>
            <a:ext cx="2133600" cy="476250"/>
          </a:xfrm>
        </p:spPr>
        <p:txBody>
          <a:bodyPr/>
          <a:lstStyle>
            <a:lvl1pPr>
              <a:defRPr/>
            </a:lvl1pPr>
          </a:lstStyle>
          <a:p>
            <a:fld id="{235A94BD-CF64-4939-96CF-F95DD8618705}" type="slidenum">
              <a:rPr lang="en-US"/>
              <a:pPr/>
              <a:t>‹nr.›</a:t>
            </a:fld>
            <a:endParaRPr lang="en-US"/>
          </a:p>
        </p:txBody>
      </p:sp>
    </p:spTree>
    <p:extLst>
      <p:ext uri="{BB962C8B-B14F-4D97-AF65-F5344CB8AC3E}">
        <p14:creationId xmlns:p14="http://schemas.microsoft.com/office/powerpoint/2010/main" val="333345283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9750" y="1773238"/>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773238"/>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B826799-E585-476B-A9E2-55E67F79C69F}" type="slidenum">
              <a:rPr lang="en-US"/>
              <a:pPr/>
              <a:t>‹nr.›</a:t>
            </a:fld>
            <a:endParaRPr lang="en-US"/>
          </a:p>
        </p:txBody>
      </p:sp>
    </p:spTree>
    <p:extLst>
      <p:ext uri="{BB962C8B-B14F-4D97-AF65-F5344CB8AC3E}">
        <p14:creationId xmlns:p14="http://schemas.microsoft.com/office/powerpoint/2010/main" val="186951514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1889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9750" y="1773238"/>
            <a:ext cx="7772400" cy="3886200"/>
          </a:xfrm>
        </p:spPr>
        <p:txBody>
          <a:bodyPr/>
          <a:lstStyle/>
          <a:p>
            <a:endParaRPr lang="en-US"/>
          </a:p>
        </p:txBody>
      </p:sp>
      <p:sp>
        <p:nvSpPr>
          <p:cNvPr id="4" name="Slide Number Placeholder 3"/>
          <p:cNvSpPr>
            <a:spLocks noGrp="1"/>
          </p:cNvSpPr>
          <p:nvPr>
            <p:ph type="sldNum" sz="quarter" idx="10"/>
          </p:nvPr>
        </p:nvSpPr>
        <p:spPr>
          <a:xfrm>
            <a:off x="6553200" y="6245225"/>
            <a:ext cx="2133600" cy="476250"/>
          </a:xfrm>
        </p:spPr>
        <p:txBody>
          <a:bodyPr/>
          <a:lstStyle>
            <a:lvl1pPr>
              <a:defRPr/>
            </a:lvl1pPr>
          </a:lstStyle>
          <a:p>
            <a:fld id="{450DDFB0-C738-434C-A66A-481B2D58354A}" type="slidenum">
              <a:rPr lang="en-US"/>
              <a:pPr/>
              <a:t>‹nr.›</a:t>
            </a:fld>
            <a:endParaRPr lang="en-US"/>
          </a:p>
        </p:txBody>
      </p:sp>
    </p:spTree>
    <p:extLst>
      <p:ext uri="{BB962C8B-B14F-4D97-AF65-F5344CB8AC3E}">
        <p14:creationId xmlns:p14="http://schemas.microsoft.com/office/powerpoint/2010/main" val="19297996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ensura-bulletlist-groen">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738000" y="306881"/>
            <a:ext cx="7783200" cy="887957"/>
          </a:xfrm>
        </p:spPr>
        <p:txBody>
          <a:bodyPr lIns="0" tIns="0" rIns="0" bIns="0" anchor="b" anchorCtr="0">
            <a:normAutofit/>
          </a:bodyPr>
          <a:lstStyle>
            <a:lvl1pPr algn="l">
              <a:lnSpc>
                <a:spcPct val="100000"/>
              </a:lnSpc>
              <a:defRPr sz="3500" baseline="0">
                <a:solidFill>
                  <a:srgbClr val="39474F"/>
                </a:solidFill>
              </a:defRPr>
            </a:lvl1pPr>
          </a:lstStyle>
          <a:p>
            <a:r>
              <a:rPr lang="nl-BE" dirty="0" smtClean="0"/>
              <a:t>Titel lorem ipsum</a:t>
            </a:r>
            <a:endParaRPr lang="nl-NL" dirty="0"/>
          </a:p>
        </p:txBody>
      </p:sp>
      <p:sp>
        <p:nvSpPr>
          <p:cNvPr id="3" name="Subtitel 2"/>
          <p:cNvSpPr>
            <a:spLocks noGrp="1"/>
          </p:cNvSpPr>
          <p:nvPr>
            <p:ph type="subTitle" idx="1" hasCustomPrompt="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smtClean="0"/>
              <a:t>Subtitel lorum ipsum est quo</a:t>
            </a:r>
            <a:endParaRPr lang="nl-NL" dirty="0"/>
          </a:p>
        </p:txBody>
      </p:sp>
      <p:pic>
        <p:nvPicPr>
          <p:cNvPr id="8" name="Afbeelding 7" descr="mensura-logo-groen.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239600" y="6217200"/>
            <a:ext cx="1411271" cy="469408"/>
          </a:xfrm>
          <a:prstGeom prst="rect">
            <a:avLst/>
          </a:prstGeom>
        </p:spPr>
      </p:pic>
      <p:sp>
        <p:nvSpPr>
          <p:cNvPr id="9" name="Tijdelijke aanduiding voor dianummer 5"/>
          <p:cNvSpPr>
            <a:spLocks noGrp="1"/>
          </p:cNvSpPr>
          <p:nvPr>
            <p:ph type="sldNum" sz="quarter" idx="12"/>
          </p:nvPr>
        </p:nvSpPr>
        <p:spPr>
          <a:xfrm>
            <a:off x="853200" y="6311369"/>
            <a:ext cx="2133600" cy="365125"/>
          </a:xfrm>
        </p:spPr>
        <p:txBody>
          <a:bodyPr lIns="0" tIns="0" rIns="0" bIns="0"/>
          <a:lstStyle>
            <a:lvl1pPr algn="l">
              <a:defRPr sz="800">
                <a:latin typeface="Arial"/>
              </a:defRPr>
            </a:lvl1pPr>
          </a:lstStyle>
          <a:p>
            <a:fld id="{2C60AD6B-D948-D244-8A97-9BF824C9AAB5}" type="slidenum">
              <a:rPr lang="nl-NL" smtClean="0">
                <a:solidFill>
                  <a:srgbClr val="39474F"/>
                </a:solidFill>
              </a:rPr>
              <a:pPr/>
              <a:t>‹nr.›</a:t>
            </a:fld>
            <a:r>
              <a:rPr lang="nl-NL" dirty="0" smtClean="0"/>
              <a:t> </a:t>
            </a:r>
            <a:r>
              <a:rPr lang="nl-NL" dirty="0" smtClean="0">
                <a:solidFill>
                  <a:srgbClr val="41AD49"/>
                </a:solidFill>
              </a:rPr>
              <a:t>| </a:t>
            </a:r>
            <a:fld id="{342AB37E-C874-FB45-B608-39BF07BA9413}" type="datetimeFigureOut">
              <a:rPr lang="nl-NL" smtClean="0">
                <a:solidFill>
                  <a:srgbClr val="41AD49"/>
                </a:solidFill>
              </a:rPr>
              <a:pPr/>
              <a:t>2-11-2016</a:t>
            </a:fld>
            <a:endParaRPr lang="nl-NL" dirty="0" smtClean="0">
              <a:solidFill>
                <a:srgbClr val="41AD49"/>
              </a:solidFill>
            </a:endParaRPr>
          </a:p>
          <a:p>
            <a:endParaRPr lang="nl-NL" dirty="0"/>
          </a:p>
        </p:txBody>
      </p:sp>
      <p:cxnSp>
        <p:nvCxnSpPr>
          <p:cNvPr id="7" name="Rechte verbindingslijn 6"/>
          <p:cNvCxnSpPr/>
          <p:nvPr userDrawn="1"/>
        </p:nvCxnSpPr>
        <p:spPr>
          <a:xfrm>
            <a:off x="738000" y="1746000"/>
            <a:ext cx="7783200" cy="0"/>
          </a:xfrm>
          <a:prstGeom prst="line">
            <a:avLst/>
          </a:prstGeom>
          <a:ln w="6350" cmpd="sng">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15" name="Tijdelijke aanduiding voor tekst 14"/>
          <p:cNvSpPr>
            <a:spLocks noGrp="1"/>
          </p:cNvSpPr>
          <p:nvPr>
            <p:ph type="body" sz="quarter" idx="15"/>
          </p:nvPr>
        </p:nvSpPr>
        <p:spPr>
          <a:xfrm>
            <a:off x="738000" y="2022475"/>
            <a:ext cx="7783700" cy="4127659"/>
          </a:xfrm>
        </p:spPr>
        <p:txBody>
          <a:bodyPr lIns="0" tIns="0" rIns="0" bIns="0">
            <a:noAutofit/>
          </a:bodyPr>
          <a:lstStyle>
            <a:lvl1pPr marL="0" indent="-313200">
              <a:lnSpc>
                <a:spcPct val="100000"/>
              </a:lnSpc>
              <a:spcBef>
                <a:spcPts val="0"/>
              </a:spcBef>
              <a:spcAft>
                <a:spcPts val="600"/>
              </a:spcAft>
              <a:buSzPct val="135000"/>
              <a:buFontTx/>
              <a:buBlip>
                <a:blip r:embed="rId4"/>
              </a:buBlip>
              <a:defRPr sz="1800" b="1" i="0">
                <a:solidFill>
                  <a:srgbClr val="39474F"/>
                </a:solidFill>
                <a:latin typeface="Arial"/>
              </a:defRPr>
            </a:lvl1pPr>
            <a:lvl2pPr marL="658800" indent="-172800">
              <a:lnSpc>
                <a:spcPct val="90000"/>
              </a:lnSpc>
              <a:spcBef>
                <a:spcPts val="0"/>
              </a:spcBef>
              <a:spcAft>
                <a:spcPts val="300"/>
              </a:spcAft>
              <a:buSzPct val="100000"/>
              <a:buFontTx/>
              <a:buBlip>
                <a:blip r:embed="rId5"/>
              </a:buBlip>
              <a:defRPr sz="1600" b="0" i="0">
                <a:solidFill>
                  <a:srgbClr val="39474F"/>
                </a:solidFill>
                <a:latin typeface="Arial"/>
              </a:defRPr>
            </a:lvl2pPr>
            <a:lvl3pPr marL="781200" indent="-122400">
              <a:lnSpc>
                <a:spcPct val="100000"/>
              </a:lnSpc>
              <a:spcBef>
                <a:spcPts val="0"/>
              </a:spcBef>
              <a:spcAft>
                <a:spcPts val="200"/>
              </a:spcAft>
              <a:buClr>
                <a:schemeClr val="accent1"/>
              </a:buClr>
              <a:buFont typeface="Lucida Grande"/>
              <a:buChar char="­"/>
              <a:defRPr sz="1400" b="1" i="0">
                <a:solidFill>
                  <a:srgbClr val="39474F"/>
                </a:solidFill>
                <a:latin typeface="Chalet LondonNineteenSixty"/>
                <a:cs typeface="Chalet LondonNineteenSixty"/>
              </a:defRPr>
            </a:lvl3pPr>
            <a:lvl4pPr>
              <a:defRPr sz="1800" b="1" i="0">
                <a:solidFill>
                  <a:srgbClr val="39474F"/>
                </a:solidFill>
                <a:latin typeface="Arial"/>
              </a:defRPr>
            </a:lvl4pPr>
            <a:lvl5pPr>
              <a:defRPr sz="1800" b="1" i="0">
                <a:solidFill>
                  <a:srgbClr val="39474F"/>
                </a:solidFill>
                <a:latin typeface="Arial"/>
              </a:defRPr>
            </a:lvl5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2948736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Mensura-Inhoudstafel">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993600" y="227728"/>
            <a:ext cx="7772400" cy="1130911"/>
          </a:xfrm>
        </p:spPr>
        <p:txBody>
          <a:bodyPr lIns="0" tIns="0" rIns="0" bIns="0" anchor="b" anchorCtr="0"/>
          <a:lstStyle>
            <a:lvl1pPr algn="l">
              <a:lnSpc>
                <a:spcPct val="100000"/>
              </a:lnSpc>
              <a:defRPr sz="4500" b="0" i="0" baseline="0"/>
            </a:lvl1pPr>
          </a:lstStyle>
          <a:p>
            <a:r>
              <a:rPr lang="nl-BE" dirty="0" smtClean="0"/>
              <a:t>Titel lorem ipsum</a:t>
            </a:r>
            <a:endParaRPr lang="nl-NL" dirty="0"/>
          </a:p>
        </p:txBody>
      </p:sp>
      <p:sp>
        <p:nvSpPr>
          <p:cNvPr id="3" name="Subtitel 2"/>
          <p:cNvSpPr>
            <a:spLocks noGrp="1"/>
          </p:cNvSpPr>
          <p:nvPr>
            <p:ph type="subTitle" idx="1" hasCustomPrompt="1"/>
          </p:nvPr>
        </p:nvSpPr>
        <p:spPr>
          <a:xfrm>
            <a:off x="993600" y="1439692"/>
            <a:ext cx="7772400" cy="589105"/>
          </a:xfrm>
        </p:spPr>
        <p:txBody>
          <a:bodyPr lIns="0" tIns="0" rIns="0" bIns="0">
            <a:normAutofit/>
          </a:bodyPr>
          <a:lstStyle>
            <a:lvl1pPr marL="0" indent="0" algn="l">
              <a:buNone/>
              <a:defRPr sz="3000" b="0" i="0">
                <a:solidFill>
                  <a:schemeClr val="bg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smtClean="0"/>
              <a:t>Subtitel</a:t>
            </a:r>
            <a:endParaRPr lang="nl-NL" dirty="0"/>
          </a:p>
        </p:txBody>
      </p:sp>
      <p:sp>
        <p:nvSpPr>
          <p:cNvPr id="4" name="Tijdelijke aanduiding voor datum 3"/>
          <p:cNvSpPr>
            <a:spLocks noGrp="1"/>
          </p:cNvSpPr>
          <p:nvPr>
            <p:ph type="dt" sz="half" idx="10"/>
          </p:nvPr>
        </p:nvSpPr>
        <p:spPr>
          <a:xfrm>
            <a:off x="993599" y="2090143"/>
            <a:ext cx="3894915" cy="634198"/>
          </a:xfrm>
        </p:spPr>
        <p:txBody>
          <a:bodyPr lIns="0" tIns="0" rIns="0" bIns="0" anchor="t" anchorCtr="0"/>
          <a:lstStyle>
            <a:lvl1pPr>
              <a:defRPr sz="2500">
                <a:solidFill>
                  <a:schemeClr val="bg1"/>
                </a:solidFill>
                <a:latin typeface="Arial"/>
              </a:defRPr>
            </a:lvl1pPr>
          </a:lstStyle>
          <a:p>
            <a:r>
              <a:rPr lang="nl-BE" smtClean="0"/>
              <a:t>Auteur, 26/03/12</a:t>
            </a:r>
            <a:endParaRPr lang="nl-NL" dirty="0"/>
          </a:p>
        </p:txBody>
      </p:sp>
      <p:pic>
        <p:nvPicPr>
          <p:cNvPr id="5" name="Afbeelding 4" descr="mensura-footer-01.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821936"/>
            <a:ext cx="9144000" cy="2036064"/>
          </a:xfrm>
          <a:prstGeom prst="rect">
            <a:avLst/>
          </a:prstGeom>
        </p:spPr>
      </p:pic>
      <p:pic>
        <p:nvPicPr>
          <p:cNvPr id="8" name="Afbeelding 7" descr="mensura-logo-groen.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39600" y="6217200"/>
            <a:ext cx="1411271" cy="469408"/>
          </a:xfrm>
          <a:prstGeom prst="rect">
            <a:avLst/>
          </a:prstGeom>
        </p:spPr>
      </p:pic>
      <p:sp>
        <p:nvSpPr>
          <p:cNvPr id="9" name="Tijdelijke aanduiding voor dianummer 5"/>
          <p:cNvSpPr>
            <a:spLocks noGrp="1"/>
          </p:cNvSpPr>
          <p:nvPr>
            <p:ph type="sldNum" sz="quarter" idx="12"/>
          </p:nvPr>
        </p:nvSpPr>
        <p:spPr>
          <a:xfrm>
            <a:off x="853200" y="6311369"/>
            <a:ext cx="2133600" cy="365125"/>
          </a:xfrm>
        </p:spPr>
        <p:txBody>
          <a:bodyPr lIns="0" tIns="0" rIns="0" bIns="0"/>
          <a:lstStyle>
            <a:lvl1pPr algn="l">
              <a:defRPr sz="800">
                <a:latin typeface="Arial"/>
              </a:defRPr>
            </a:lvl1pPr>
          </a:lstStyle>
          <a:p>
            <a:fld id="{2C60AD6B-D948-D244-8A97-9BF824C9AAB5}" type="slidenum">
              <a:rPr lang="nl-NL" smtClean="0">
                <a:solidFill>
                  <a:srgbClr val="39474F"/>
                </a:solidFill>
              </a:rPr>
              <a:pPr/>
              <a:t>‹nr.›</a:t>
            </a:fld>
            <a:r>
              <a:rPr lang="nl-NL" dirty="0" smtClean="0"/>
              <a:t> </a:t>
            </a:r>
            <a:r>
              <a:rPr lang="nl-NL" dirty="0" smtClean="0">
                <a:solidFill>
                  <a:srgbClr val="41AD49"/>
                </a:solidFill>
              </a:rPr>
              <a:t>| </a:t>
            </a:r>
            <a:fld id="{342AB37E-C874-FB45-B608-39BF07BA9413}" type="datetimeFigureOut">
              <a:rPr lang="nl-NL" smtClean="0">
                <a:solidFill>
                  <a:srgbClr val="41AD49"/>
                </a:solidFill>
              </a:rPr>
              <a:pPr/>
              <a:t>2-11-2016</a:t>
            </a:fld>
            <a:endParaRPr lang="nl-NL" dirty="0" smtClean="0">
              <a:solidFill>
                <a:srgbClr val="41AD49"/>
              </a:solidFill>
            </a:endParaRPr>
          </a:p>
          <a:p>
            <a:endParaRPr lang="nl-NL" dirty="0"/>
          </a:p>
        </p:txBody>
      </p:sp>
      <p:sp>
        <p:nvSpPr>
          <p:cNvPr id="11" name="Tijdelijke aanduiding voor inhoud 10"/>
          <p:cNvSpPr>
            <a:spLocks noGrp="1"/>
          </p:cNvSpPr>
          <p:nvPr>
            <p:ph sz="quarter" idx="13"/>
          </p:nvPr>
        </p:nvSpPr>
        <p:spPr>
          <a:xfrm>
            <a:off x="1353600" y="3240000"/>
            <a:ext cx="7412400" cy="2715862"/>
          </a:xfrm>
        </p:spPr>
        <p:txBody>
          <a:bodyPr lIns="0" tIns="0" rIns="0" bIns="0">
            <a:noAutofit/>
          </a:bodyPr>
          <a:lstStyle>
            <a:lvl1pPr marL="457200" indent="-457200">
              <a:lnSpc>
                <a:spcPct val="100000"/>
              </a:lnSpc>
              <a:spcBef>
                <a:spcPts val="0"/>
              </a:spcBef>
              <a:spcAft>
                <a:spcPts val="600"/>
              </a:spcAft>
              <a:buSzPct val="135000"/>
              <a:buFontTx/>
              <a:buBlip>
                <a:blip r:embed="rId5"/>
              </a:buBlip>
              <a:defRPr sz="2300" b="0" i="0">
                <a:solidFill>
                  <a:srgbClr val="A4CE39"/>
                </a:solidFill>
                <a:latin typeface="Arial"/>
              </a:defRPr>
            </a:lvl1pPr>
            <a:lvl2pPr marL="658800" indent="-172800">
              <a:lnSpc>
                <a:spcPct val="90000"/>
              </a:lnSpc>
              <a:spcBef>
                <a:spcPts val="0"/>
              </a:spcBef>
              <a:spcAft>
                <a:spcPts val="300"/>
              </a:spcAft>
              <a:buSzPct val="100000"/>
              <a:buFontTx/>
              <a:buBlip>
                <a:blip r:embed="rId6"/>
              </a:buBlip>
              <a:defRPr sz="1600" b="0" i="0">
                <a:solidFill>
                  <a:srgbClr val="A4CE39"/>
                </a:solidFill>
                <a:latin typeface="Arial"/>
              </a:defRPr>
            </a:lvl2pPr>
            <a:lvl3pPr marL="781200" indent="-122400">
              <a:lnSpc>
                <a:spcPct val="100000"/>
              </a:lnSpc>
              <a:spcBef>
                <a:spcPts val="0"/>
              </a:spcBef>
              <a:spcAft>
                <a:spcPts val="200"/>
              </a:spcAft>
              <a:buClr>
                <a:schemeClr val="accent1"/>
              </a:buClr>
              <a:buFont typeface="Lucida Grande"/>
              <a:buChar char="-"/>
              <a:defRPr sz="1400" b="0" i="0">
                <a:solidFill>
                  <a:srgbClr val="A4CE39"/>
                </a:solidFill>
                <a:latin typeface="Chalet LondonNineteenSixty"/>
              </a:defRPr>
            </a:lvl3pPr>
            <a:lvl4pPr>
              <a:defRPr sz="2700" b="1" i="0">
                <a:solidFill>
                  <a:srgbClr val="A4CE39"/>
                </a:solidFill>
                <a:latin typeface="Arial"/>
              </a:defRPr>
            </a:lvl4pPr>
            <a:lvl5pPr>
              <a:defRPr sz="2700" b="1" i="0">
                <a:solidFill>
                  <a:srgbClr val="A4CE39"/>
                </a:solidFill>
                <a:latin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7219098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ensura-Inhoudstafel_2">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Afbeelding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556125"/>
            <a:ext cx="9144000"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Afbeelding 7" descr="mensura-logo-groen.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el 1"/>
          <p:cNvSpPr>
            <a:spLocks noGrp="1"/>
          </p:cNvSpPr>
          <p:nvPr>
            <p:ph type="ctrTitle"/>
          </p:nvPr>
        </p:nvSpPr>
        <p:spPr>
          <a:xfrm>
            <a:off x="993600" y="227728"/>
            <a:ext cx="7772400" cy="1130911"/>
          </a:xfrm>
        </p:spPr>
        <p:txBody>
          <a:bodyPr lIns="0" tIns="0" rIns="0" bIns="0"/>
          <a:lstStyle>
            <a:lvl1pPr algn="l">
              <a:lnSpc>
                <a:spcPct val="100000"/>
              </a:lnSpc>
              <a:defRPr sz="4500" b="0" i="0" baseline="0"/>
            </a:lvl1pPr>
          </a:lstStyle>
          <a:p>
            <a:r>
              <a:rPr lang="en-US" dirty="0" smtClean="0"/>
              <a:t>Click to edit Master title style</a:t>
            </a:r>
            <a:endParaRPr lang="nl-NL" dirty="0"/>
          </a:p>
        </p:txBody>
      </p:sp>
      <p:sp>
        <p:nvSpPr>
          <p:cNvPr id="12" name="Subtitel 2"/>
          <p:cNvSpPr>
            <a:spLocks noGrp="1"/>
          </p:cNvSpPr>
          <p:nvPr>
            <p:ph type="subTitle" idx="1"/>
          </p:nvPr>
        </p:nvSpPr>
        <p:spPr>
          <a:xfrm>
            <a:off x="993600" y="1439692"/>
            <a:ext cx="7772400" cy="589105"/>
          </a:xfrm>
        </p:spPr>
        <p:txBody>
          <a:bodyPr lIns="0" tIns="0" rIns="0" bIns="0">
            <a:normAutofit/>
          </a:bodyPr>
          <a:lstStyle>
            <a:lvl1pPr marL="0" indent="0" algn="l">
              <a:buNone/>
              <a:defRPr sz="3000" b="0" i="0">
                <a:solidFill>
                  <a:schemeClr val="bg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13" name="Tijdelijke aanduiding voor inhoud 10"/>
          <p:cNvSpPr>
            <a:spLocks noGrp="1"/>
          </p:cNvSpPr>
          <p:nvPr>
            <p:ph sz="quarter" idx="13"/>
          </p:nvPr>
        </p:nvSpPr>
        <p:spPr>
          <a:xfrm>
            <a:off x="1353600" y="3240000"/>
            <a:ext cx="7412400" cy="2715862"/>
          </a:xfrm>
        </p:spPr>
        <p:txBody>
          <a:bodyPr lIns="0" tIns="0" rIns="0" bIns="0">
            <a:noAutofit/>
          </a:bodyPr>
          <a:lstStyle>
            <a:lvl1pPr marL="457200" indent="-457200">
              <a:lnSpc>
                <a:spcPct val="100000"/>
              </a:lnSpc>
              <a:spcBef>
                <a:spcPts val="0"/>
              </a:spcBef>
              <a:spcAft>
                <a:spcPts val="600"/>
              </a:spcAft>
              <a:buSzPct val="135000"/>
              <a:buFontTx/>
              <a:buBlip>
                <a:blip r:embed="rId5"/>
              </a:buBlip>
              <a:defRPr sz="2300" b="0" i="0">
                <a:solidFill>
                  <a:srgbClr val="A4CE39"/>
                </a:solidFill>
                <a:latin typeface="Arial"/>
              </a:defRPr>
            </a:lvl1pPr>
            <a:lvl2pPr marL="658800" indent="-172800">
              <a:lnSpc>
                <a:spcPct val="90000"/>
              </a:lnSpc>
              <a:spcBef>
                <a:spcPts val="0"/>
              </a:spcBef>
              <a:spcAft>
                <a:spcPts val="300"/>
              </a:spcAft>
              <a:buSzPct val="100000"/>
              <a:buFontTx/>
              <a:buBlip>
                <a:blip r:embed="rId6"/>
              </a:buBlip>
              <a:defRPr sz="1600" b="0" i="0">
                <a:solidFill>
                  <a:srgbClr val="A4CE39"/>
                </a:solidFill>
                <a:latin typeface="Arial"/>
              </a:defRPr>
            </a:lvl2pPr>
            <a:lvl3pPr marL="781200" indent="-122400">
              <a:lnSpc>
                <a:spcPct val="100000"/>
              </a:lnSpc>
              <a:spcBef>
                <a:spcPts val="0"/>
              </a:spcBef>
              <a:spcAft>
                <a:spcPts val="200"/>
              </a:spcAft>
              <a:buClr>
                <a:schemeClr val="accent3"/>
              </a:buClr>
              <a:buFont typeface="Lucida Grande"/>
              <a:buChar char="-"/>
              <a:defRPr sz="1400" b="0" i="0">
                <a:solidFill>
                  <a:srgbClr val="A4CE39"/>
                </a:solidFill>
                <a:latin typeface="Chalet LondonNineteenSixty"/>
              </a:defRPr>
            </a:lvl3pPr>
            <a:lvl4pPr>
              <a:defRPr sz="2700" b="1" i="0">
                <a:solidFill>
                  <a:srgbClr val="A4CE39"/>
                </a:solidFill>
                <a:latin typeface="Arial"/>
              </a:defRPr>
            </a:lvl4pPr>
            <a:lvl5pPr>
              <a:defRPr sz="2700" b="1" i="0">
                <a:solidFill>
                  <a:srgbClr val="A4CE39"/>
                </a:solidFill>
                <a:latin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ijdelijke aanduiding voor dianummer 5"/>
          <p:cNvSpPr>
            <a:spLocks noGrp="1"/>
          </p:cNvSpPr>
          <p:nvPr>
            <p:ph type="sldNum" sz="quarter" idx="14"/>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B6EB8607-3A1A-4E08-99AA-EAF3E1979004}"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
        <p:nvSpPr>
          <p:cNvPr id="8" name="Tijdelijke aanduiding voor datum 3"/>
          <p:cNvSpPr>
            <a:spLocks noGrp="1"/>
          </p:cNvSpPr>
          <p:nvPr>
            <p:ph type="dt" sz="half" idx="15"/>
          </p:nvPr>
        </p:nvSpPr>
        <p:spPr>
          <a:xfrm>
            <a:off x="993775" y="2090738"/>
            <a:ext cx="3894138" cy="633412"/>
          </a:xfrm>
        </p:spPr>
        <p:txBody>
          <a:bodyPr lIns="0" tIns="0" rIns="0" bIns="0" anchor="t" anchorCtr="0"/>
          <a:lstStyle>
            <a:lvl1pPr>
              <a:defRPr sz="2500">
                <a:solidFill>
                  <a:schemeClr val="bg1"/>
                </a:solidFill>
                <a:latin typeface="Arial"/>
              </a:defRPr>
            </a:lvl1pPr>
          </a:lstStyle>
          <a:p>
            <a:pPr>
              <a:defRPr/>
            </a:pPr>
            <a:r>
              <a:rPr lang="nl-BE"/>
              <a:t>Auteur, 26/03/12</a:t>
            </a:r>
            <a:endParaRPr lang="nl-NL" dirty="0"/>
          </a:p>
        </p:txBody>
      </p:sp>
      <p:sp>
        <p:nvSpPr>
          <p:cNvPr id="9" name="Footer Placeholder 3"/>
          <p:cNvSpPr>
            <a:spLocks noGrp="1"/>
          </p:cNvSpPr>
          <p:nvPr>
            <p:ph type="ftr" sz="quarter" idx="11"/>
          </p:nvPr>
        </p:nvSpPr>
        <p:spPr>
          <a:xfrm>
            <a:off x="3124200" y="6356350"/>
            <a:ext cx="2895600" cy="365125"/>
          </a:xfrm>
        </p:spPr>
        <p:txBody>
          <a:bodyPr/>
          <a:lstStyle/>
          <a:p>
            <a:pPr>
              <a:defRPr/>
            </a:pPr>
            <a:r>
              <a:rPr lang="nl-NL" dirty="0" smtClean="0"/>
              <a:t>Toyota Motor Company</a:t>
            </a:r>
            <a:endParaRPr lang="nl-NL" dirty="0"/>
          </a:p>
        </p:txBody>
      </p:sp>
    </p:spTree>
    <p:extLst>
      <p:ext uri="{BB962C8B-B14F-4D97-AF65-F5344CB8AC3E}">
        <p14:creationId xmlns:p14="http://schemas.microsoft.com/office/powerpoint/2010/main" val="36346790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ensura-tekst+bulletlist-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echte verbindingslijn 6"/>
          <p:cNvCxnSpPr/>
          <p:nvPr userDrawn="1"/>
        </p:nvCxnSpPr>
        <p:spPr>
          <a:xfrm>
            <a:off x="738188" y="1746250"/>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12" name="Tijdelijke aanduiding voor tekst 11"/>
          <p:cNvSpPr>
            <a:spLocks noGrp="1"/>
          </p:cNvSpPr>
          <p:nvPr>
            <p:ph type="body" sz="quarter" idx="14"/>
          </p:nvPr>
        </p:nvSpPr>
        <p:spPr>
          <a:xfrm>
            <a:off x="738000" y="2038504"/>
            <a:ext cx="7783699" cy="892794"/>
          </a:xfrm>
        </p:spPr>
        <p:txBody>
          <a:bodyPr lIns="0" tIns="0" rIns="0" bIns="0">
            <a:noAutofit/>
          </a:bodyPr>
          <a:lstStyle>
            <a:lvl1pPr marL="0" indent="0">
              <a:buNone/>
              <a:defRPr sz="1800" b="1" baseline="0">
                <a:solidFill>
                  <a:srgbClr val="39474F"/>
                </a:solidFill>
                <a:latin typeface="Arial"/>
              </a:defRPr>
            </a:lvl1pPr>
          </a:lstStyle>
          <a:p>
            <a:pPr lvl="0"/>
            <a:r>
              <a:rPr lang="en-US" dirty="0" err="1" smtClean="0"/>
              <a:t>Click to edit Master text styles</a:t>
            </a:r>
          </a:p>
        </p:txBody>
      </p:sp>
      <p:sp>
        <p:nvSpPr>
          <p:cNvPr id="15" name="Tijdelijke aanduiding voor tekst 14"/>
          <p:cNvSpPr>
            <a:spLocks noGrp="1"/>
          </p:cNvSpPr>
          <p:nvPr>
            <p:ph type="body" sz="quarter" idx="15"/>
          </p:nvPr>
        </p:nvSpPr>
        <p:spPr>
          <a:xfrm>
            <a:off x="738000" y="3129303"/>
            <a:ext cx="7783700" cy="3020831"/>
          </a:xfrm>
        </p:spPr>
        <p:txBody>
          <a:bodyPr lIns="0" tIns="0" rIns="0" bIns="0">
            <a:noAutofit/>
          </a:bodyPr>
          <a:lstStyle>
            <a:lvl1pPr marL="0" indent="-313200">
              <a:spcBef>
                <a:spcPts val="0"/>
              </a:spcBef>
              <a:spcAft>
                <a:spcPts val="600"/>
              </a:spcAft>
              <a:buSzPct val="135000"/>
              <a:buFontTx/>
              <a:buBlip>
                <a:blip r:embed="rId4"/>
              </a:buBlip>
              <a:defRPr sz="1800" b="1" i="0">
                <a:solidFill>
                  <a:srgbClr val="39474F"/>
                </a:solidFill>
                <a:latin typeface="Arial"/>
              </a:defRPr>
            </a:lvl1pPr>
            <a:lvl2pPr marL="658800" indent="-172800">
              <a:lnSpc>
                <a:spcPct val="90000"/>
              </a:lnSpc>
              <a:spcBef>
                <a:spcPts val="0"/>
              </a:spcBef>
              <a:spcAft>
                <a:spcPts val="300"/>
              </a:spcAft>
              <a:buSzPct val="100000"/>
              <a:buFontTx/>
              <a:buBlip>
                <a:blip r:embed="rId5"/>
              </a:buBlip>
              <a:defRPr sz="1600" b="0" i="0">
                <a:solidFill>
                  <a:srgbClr val="39474F"/>
                </a:solidFill>
                <a:latin typeface="Arial"/>
              </a:defRPr>
            </a:lvl2pPr>
            <a:lvl3pPr marL="781200" indent="-122400">
              <a:spcBef>
                <a:spcPts val="0"/>
              </a:spcBef>
              <a:spcAft>
                <a:spcPts val="200"/>
              </a:spcAft>
              <a:buClr>
                <a:schemeClr val="accent3"/>
              </a:buClr>
              <a:buFont typeface="Lucida Grande"/>
              <a:buChar char="­"/>
              <a:defRPr sz="1400" b="1" i="0">
                <a:solidFill>
                  <a:srgbClr val="39474F"/>
                </a:solidFill>
                <a:latin typeface="Chalet LondonNineteenSixty"/>
                <a:cs typeface="Chalet LondonNineteenSixty"/>
              </a:defRPr>
            </a:lvl3pPr>
            <a:lvl4pPr>
              <a:defRPr sz="1800" b="1" i="0">
                <a:solidFill>
                  <a:srgbClr val="39474F"/>
                </a:solidFill>
                <a:latin typeface="Arial"/>
              </a:defRPr>
            </a:lvl4pPr>
            <a:lvl5pPr>
              <a:defRPr sz="1800" b="1" i="0">
                <a:solidFill>
                  <a:srgbClr val="39474F"/>
                </a:solidFill>
                <a:latin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8" name="Tijdelijke aanduiding voor dianummer 5"/>
          <p:cNvSpPr>
            <a:spLocks noGrp="1"/>
          </p:cNvSpPr>
          <p:nvPr>
            <p:ph type="sldNum" sz="quarter" idx="16"/>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CE45DE00-557D-4A46-BB26-0B5FFE4DD073}"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
        <p:nvSpPr>
          <p:cNvPr id="9" name="Footer Placeholder 3"/>
          <p:cNvSpPr>
            <a:spLocks noGrp="1"/>
          </p:cNvSpPr>
          <p:nvPr>
            <p:ph type="ftr" sz="quarter" idx="11"/>
          </p:nvPr>
        </p:nvSpPr>
        <p:spPr>
          <a:xfrm>
            <a:off x="3124200" y="6356350"/>
            <a:ext cx="2895600" cy="365125"/>
          </a:xfrm>
        </p:spPr>
        <p:txBody>
          <a:bodyPr/>
          <a:lstStyle/>
          <a:p>
            <a:pPr>
              <a:defRPr/>
            </a:pPr>
            <a:r>
              <a:rPr lang="nl-NL" dirty="0" smtClean="0"/>
              <a:t>Toyota Motor Company</a:t>
            </a:r>
            <a:endParaRPr lang="nl-NL" dirty="0"/>
          </a:p>
        </p:txBody>
      </p:sp>
    </p:spTree>
    <p:extLst>
      <p:ext uri="{BB962C8B-B14F-4D97-AF65-F5344CB8AC3E}">
        <p14:creationId xmlns:p14="http://schemas.microsoft.com/office/powerpoint/2010/main" val="471926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ensura-bulletlist-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Rechte verbindingslijn 6"/>
          <p:cNvCxnSpPr/>
          <p:nvPr userDrawn="1"/>
        </p:nvCxnSpPr>
        <p:spPr>
          <a:xfrm>
            <a:off x="738188" y="1746250"/>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15" name="Tijdelijke aanduiding voor tekst 14"/>
          <p:cNvSpPr>
            <a:spLocks noGrp="1"/>
          </p:cNvSpPr>
          <p:nvPr>
            <p:ph type="body" sz="quarter" idx="15"/>
          </p:nvPr>
        </p:nvSpPr>
        <p:spPr>
          <a:xfrm>
            <a:off x="738000" y="2022475"/>
            <a:ext cx="7783700" cy="4127659"/>
          </a:xfrm>
        </p:spPr>
        <p:txBody>
          <a:bodyPr lIns="0" tIns="0" rIns="0" bIns="0">
            <a:noAutofit/>
          </a:bodyPr>
          <a:lstStyle>
            <a:lvl1pPr marL="0" indent="-313200">
              <a:spcBef>
                <a:spcPts val="0"/>
              </a:spcBef>
              <a:spcAft>
                <a:spcPts val="600"/>
              </a:spcAft>
              <a:buSzPct val="135000"/>
              <a:buFontTx/>
              <a:buBlip>
                <a:blip r:embed="rId4"/>
              </a:buBlip>
              <a:defRPr sz="1800" b="1" i="0">
                <a:solidFill>
                  <a:srgbClr val="39474F"/>
                </a:solidFill>
                <a:latin typeface="Arial"/>
              </a:defRPr>
            </a:lvl1pPr>
            <a:lvl2pPr marL="658800" indent="-172800">
              <a:lnSpc>
                <a:spcPct val="90000"/>
              </a:lnSpc>
              <a:spcBef>
                <a:spcPts val="0"/>
              </a:spcBef>
              <a:spcAft>
                <a:spcPts val="300"/>
              </a:spcAft>
              <a:buSzPct val="100000"/>
              <a:buFontTx/>
              <a:buBlip>
                <a:blip r:embed="rId5"/>
              </a:buBlip>
              <a:defRPr sz="1600" b="0" i="0">
                <a:solidFill>
                  <a:srgbClr val="39474F"/>
                </a:solidFill>
                <a:latin typeface="Arial"/>
              </a:defRPr>
            </a:lvl2pPr>
            <a:lvl3pPr marL="781200" indent="-122400">
              <a:spcBef>
                <a:spcPts val="0"/>
              </a:spcBef>
              <a:spcAft>
                <a:spcPts val="200"/>
              </a:spcAft>
              <a:buClr>
                <a:schemeClr val="accent3"/>
              </a:buClr>
              <a:buFont typeface="Lucida Grande"/>
              <a:buChar char="­"/>
              <a:defRPr sz="1400" b="1" i="0">
                <a:solidFill>
                  <a:srgbClr val="39474F"/>
                </a:solidFill>
                <a:latin typeface="Chalet LondonNineteenSixty"/>
                <a:cs typeface="Chalet LondonNineteenSixty"/>
              </a:defRPr>
            </a:lvl3pPr>
            <a:lvl4pPr>
              <a:defRPr sz="1800" b="1" i="0">
                <a:solidFill>
                  <a:srgbClr val="39474F"/>
                </a:solidFill>
                <a:latin typeface="Arial"/>
              </a:defRPr>
            </a:lvl4pPr>
            <a:lvl5pPr>
              <a:defRPr sz="1800" b="1" i="0">
                <a:solidFill>
                  <a:srgbClr val="39474F"/>
                </a:solidFill>
                <a:latin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7" name="Tijdelijke aanduiding voor dianummer 5"/>
          <p:cNvSpPr>
            <a:spLocks noGrp="1"/>
          </p:cNvSpPr>
          <p:nvPr>
            <p:ph type="sldNum" sz="quarter" idx="16"/>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5CB1C877-5B80-4A15-8701-E2CE5FB5E48A}"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13309402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nl-BE" smtClean="0"/>
              <a:t>Auteur, 26/03/12</a:t>
            </a:r>
            <a:endParaRPr lang="nl-NL"/>
          </a:p>
        </p:txBody>
      </p:sp>
      <p:sp>
        <p:nvSpPr>
          <p:cNvPr id="4" name="Footer Placeholder 3"/>
          <p:cNvSpPr>
            <a:spLocks noGrp="1"/>
          </p:cNvSpPr>
          <p:nvPr>
            <p:ph type="ftr" sz="quarter" idx="11"/>
          </p:nvPr>
        </p:nvSpPr>
        <p:spPr/>
        <p:txBody>
          <a:bodyPr/>
          <a:lstStyle/>
          <a:p>
            <a:pPr>
              <a:defRPr/>
            </a:pPr>
            <a:r>
              <a:rPr lang="nl-NL" dirty="0" smtClean="0"/>
              <a:t>Toyota Motor Company</a:t>
            </a:r>
            <a:endParaRPr lang="nl-NL" dirty="0"/>
          </a:p>
        </p:txBody>
      </p:sp>
      <p:sp>
        <p:nvSpPr>
          <p:cNvPr id="5" name="Slide Number Placeholder 4"/>
          <p:cNvSpPr>
            <a:spLocks noGrp="1"/>
          </p:cNvSpPr>
          <p:nvPr>
            <p:ph type="sldNum" sz="quarter" idx="12"/>
          </p:nvPr>
        </p:nvSpPr>
        <p:spPr/>
        <p:txBody>
          <a:bodyPr/>
          <a:lstStyle/>
          <a:p>
            <a:pPr>
              <a:defRPr/>
            </a:pPr>
            <a:fld id="{8CC68885-A6AC-419D-AE0F-F68F502009BC}" type="slidenum">
              <a:rPr lang="nl-NL" smtClean="0"/>
              <a:pPr>
                <a:defRPr/>
              </a:pPr>
              <a:t>‹nr.›</a:t>
            </a:fld>
            <a:endParaRPr lang="nl-NL"/>
          </a:p>
        </p:txBody>
      </p:sp>
    </p:spTree>
    <p:extLst>
      <p:ext uri="{BB962C8B-B14F-4D97-AF65-F5344CB8AC3E}">
        <p14:creationId xmlns:p14="http://schemas.microsoft.com/office/powerpoint/2010/main" val="37337065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ensura-grafiek-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echte verbindingslijn 6"/>
          <p:cNvCxnSpPr/>
          <p:nvPr userDrawn="1"/>
        </p:nvCxnSpPr>
        <p:spPr>
          <a:xfrm>
            <a:off x="738188" y="1746250"/>
            <a:ext cx="7783512" cy="0"/>
          </a:xfrm>
          <a:prstGeom prst="line">
            <a:avLst/>
          </a:prstGeom>
          <a:ln w="6350" cmpd="sng">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5" name="Tijdelijke aanduiding voor grafiek 4"/>
          <p:cNvSpPr>
            <a:spLocks noGrp="1"/>
          </p:cNvSpPr>
          <p:nvPr>
            <p:ph type="chart" sz="quarter" idx="13"/>
          </p:nvPr>
        </p:nvSpPr>
        <p:spPr>
          <a:xfrm>
            <a:off x="738000" y="2257425"/>
            <a:ext cx="7783700" cy="2859088"/>
          </a:xfrm>
        </p:spPr>
        <p:txBody>
          <a:bodyPr rtlCol="0">
            <a:normAutofit/>
          </a:bodyPr>
          <a:lstStyle/>
          <a:p>
            <a:pPr lvl="0"/>
            <a:r>
              <a:rPr lang="en-US" noProof="0" smtClean="0"/>
              <a:t>Click icon to add chart</a:t>
            </a:r>
            <a:endParaRPr lang="nl-NL" noProof="0"/>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8" name="Tijdelijke aanduiding voor dianummer 5"/>
          <p:cNvSpPr>
            <a:spLocks noGrp="1"/>
          </p:cNvSpPr>
          <p:nvPr>
            <p:ph type="sldNum" sz="quarter" idx="14"/>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79DFB600-A88C-4D10-9306-2405920379BD}"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932850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nsura-tabel-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echte verbindingslijn 6"/>
          <p:cNvCxnSpPr/>
          <p:nvPr userDrawn="1"/>
        </p:nvCxnSpPr>
        <p:spPr>
          <a:xfrm>
            <a:off x="738188" y="1746250"/>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5" name="Tijdelijke aanduiding voor tabel 4"/>
          <p:cNvSpPr>
            <a:spLocks noGrp="1"/>
          </p:cNvSpPr>
          <p:nvPr>
            <p:ph type="tbl" sz="quarter" idx="13"/>
          </p:nvPr>
        </p:nvSpPr>
        <p:spPr>
          <a:xfrm>
            <a:off x="738000" y="2005200"/>
            <a:ext cx="7783700" cy="3482975"/>
          </a:xfrm>
        </p:spPr>
        <p:txBody>
          <a:bodyPr lIns="0" tIns="0" rIns="0" bIns="0" rtlCol="0">
            <a:noAutofit/>
          </a:bodyPr>
          <a:lstStyle/>
          <a:p>
            <a:pPr lvl="0"/>
            <a:r>
              <a:rPr lang="en-US" noProof="0" smtClean="0"/>
              <a:t>Click icon to add table</a:t>
            </a:r>
            <a:endParaRPr lang="nl-NL" noProof="0"/>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8" name="Tijdelijke aanduiding voor dianummer 5"/>
          <p:cNvSpPr>
            <a:spLocks noGrp="1"/>
          </p:cNvSpPr>
          <p:nvPr>
            <p:ph type="sldNum" sz="quarter" idx="14"/>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602242B2-8C61-4788-A4A6-668EC56A6D66}"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7035839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nsura-arrows-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Rechte verbindingslijn 6"/>
          <p:cNvCxnSpPr/>
          <p:nvPr userDrawn="1"/>
        </p:nvCxnSpPr>
        <p:spPr>
          <a:xfrm>
            <a:off x="738188" y="1260475"/>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pic>
        <p:nvPicPr>
          <p:cNvPr id="10" name="Afbeelding 17" descr="mensura-arrowdown.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49400" y="2484438"/>
            <a:ext cx="919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Afbeelding 18" descr="mensura-arrowdown.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164013" y="2484438"/>
            <a:ext cx="92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Afbeelding 19" descr="mensura-arrowdown.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78625" y="2484438"/>
            <a:ext cx="92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tekst 5"/>
          <p:cNvSpPr>
            <a:spLocks noGrp="1"/>
          </p:cNvSpPr>
          <p:nvPr>
            <p:ph type="body" sz="quarter" idx="13"/>
          </p:nvPr>
        </p:nvSpPr>
        <p:spPr>
          <a:xfrm>
            <a:off x="738000" y="1441993"/>
            <a:ext cx="7783700" cy="778170"/>
          </a:xfrm>
        </p:spPr>
        <p:txBody>
          <a:bodyPr lIns="0" tIns="0" rIns="0" bIns="0">
            <a:noAutofit/>
          </a:bodyPr>
          <a:lstStyle>
            <a:lvl1pPr marL="0" indent="0">
              <a:buFontTx/>
              <a:buNone/>
              <a:defRPr sz="1800" b="1" i="0">
                <a:latin typeface="Arial"/>
              </a:defRPr>
            </a:lvl1pPr>
            <a:lvl2pPr marL="457200" indent="0">
              <a:buFontTx/>
              <a:buNone/>
              <a:defRPr sz="1800" b="1" i="0">
                <a:latin typeface="Arial"/>
              </a:defRPr>
            </a:lvl2pPr>
            <a:lvl3pPr marL="914400" indent="0">
              <a:buFontTx/>
              <a:buNone/>
              <a:defRPr sz="1800" b="1" i="0">
                <a:latin typeface="Arial"/>
              </a:defRPr>
            </a:lvl3pPr>
            <a:lvl4pPr marL="1371600" indent="0">
              <a:buFontTx/>
              <a:buNone/>
              <a:defRPr sz="1800" b="1" i="0">
                <a:latin typeface="Arial"/>
              </a:defRPr>
            </a:lvl4pPr>
            <a:lvl5pPr marL="1828800" indent="0">
              <a:buFontTx/>
              <a:buNone/>
              <a:defRPr sz="1800" b="1" i="0">
                <a:latin typeface="Arial"/>
              </a:defRPr>
            </a:lvl5pPr>
          </a:lstStyle>
          <a:p>
            <a:pPr lvl="0"/>
            <a:r>
              <a:rPr lang="en-US" smtClean="0"/>
              <a:t>Click to edit Master text styles</a:t>
            </a:r>
          </a:p>
        </p:txBody>
      </p:sp>
      <p:sp>
        <p:nvSpPr>
          <p:cNvPr id="13" name="Tijdelijke aanduiding voor tekst 12"/>
          <p:cNvSpPr>
            <a:spLocks noGrp="1"/>
          </p:cNvSpPr>
          <p:nvPr>
            <p:ph type="body" sz="quarter" idx="14"/>
          </p:nvPr>
        </p:nvSpPr>
        <p:spPr>
          <a:xfrm>
            <a:off x="738188" y="3157200"/>
            <a:ext cx="2541600" cy="1493322"/>
          </a:xfrm>
          <a:gradFill flip="none" rotWithShape="1">
            <a:gsLst>
              <a:gs pos="2000">
                <a:srgbClr val="F58233"/>
              </a:gs>
              <a:gs pos="100000">
                <a:srgbClr val="EEB111"/>
              </a:gs>
            </a:gsLst>
            <a:lin ang="0" scaled="1"/>
            <a:tileRect/>
          </a:gradFill>
        </p:spPr>
        <p:txBody>
          <a:bodyPr lIns="288000" tIns="190800" rIns="288000" bIns="190800">
            <a:spAutoFit/>
          </a:bodyPr>
          <a:lstStyle>
            <a:lvl1pPr marL="0" indent="0">
              <a:buFontTx/>
              <a:buNone/>
              <a:defRPr sz="1800" b="1" i="0">
                <a:solidFill>
                  <a:schemeClr val="bg1"/>
                </a:solidFill>
                <a:latin typeface="Arial"/>
              </a:defRPr>
            </a:lvl1pPr>
          </a:lstStyle>
          <a:p>
            <a:pPr lvl="0"/>
            <a:r>
              <a:rPr lang="en-US" smtClean="0"/>
              <a:t>Click to edit Master text styles</a:t>
            </a:r>
          </a:p>
        </p:txBody>
      </p:sp>
      <p:sp>
        <p:nvSpPr>
          <p:cNvPr id="14" name="Tijdelijke aanduiding voor tekst 12"/>
          <p:cNvSpPr>
            <a:spLocks noGrp="1"/>
          </p:cNvSpPr>
          <p:nvPr>
            <p:ph type="body" sz="quarter" idx="15"/>
          </p:nvPr>
        </p:nvSpPr>
        <p:spPr>
          <a:xfrm>
            <a:off x="3353494" y="3157200"/>
            <a:ext cx="2541600" cy="1493322"/>
          </a:xfrm>
          <a:gradFill flip="none" rotWithShape="1">
            <a:gsLst>
              <a:gs pos="2000">
                <a:srgbClr val="F58233"/>
              </a:gs>
              <a:gs pos="100000">
                <a:srgbClr val="EEB111"/>
              </a:gs>
            </a:gsLst>
            <a:lin ang="0" scaled="1"/>
            <a:tileRect/>
          </a:gradFill>
        </p:spPr>
        <p:txBody>
          <a:bodyPr lIns="288000" tIns="190800" rIns="288000" bIns="190800">
            <a:spAutoFit/>
          </a:bodyPr>
          <a:lstStyle>
            <a:lvl1pPr marL="0" indent="0">
              <a:buFontTx/>
              <a:buNone/>
              <a:defRPr sz="1800" b="1" i="0">
                <a:solidFill>
                  <a:schemeClr val="bg1"/>
                </a:solidFill>
                <a:latin typeface="Arial"/>
              </a:defRPr>
            </a:lvl1pPr>
          </a:lstStyle>
          <a:p>
            <a:pPr lvl="0"/>
            <a:r>
              <a:rPr lang="en-US" smtClean="0"/>
              <a:t>Click to edit Master text styles</a:t>
            </a:r>
          </a:p>
        </p:txBody>
      </p:sp>
      <p:sp>
        <p:nvSpPr>
          <p:cNvPr id="15" name="Tijdelijke aanduiding voor tekst 12"/>
          <p:cNvSpPr>
            <a:spLocks noGrp="1"/>
          </p:cNvSpPr>
          <p:nvPr>
            <p:ph type="body" sz="quarter" idx="16"/>
          </p:nvPr>
        </p:nvSpPr>
        <p:spPr>
          <a:xfrm>
            <a:off x="5968800" y="3154170"/>
            <a:ext cx="2541600" cy="1493322"/>
          </a:xfrm>
          <a:gradFill flip="none" rotWithShape="1">
            <a:gsLst>
              <a:gs pos="2000">
                <a:srgbClr val="F58233"/>
              </a:gs>
              <a:gs pos="100000">
                <a:srgbClr val="EEB111"/>
              </a:gs>
            </a:gsLst>
            <a:lin ang="0" scaled="1"/>
            <a:tileRect/>
          </a:gradFill>
        </p:spPr>
        <p:txBody>
          <a:bodyPr lIns="288000" tIns="190800" rIns="288000" bIns="190800">
            <a:spAutoFit/>
          </a:bodyPr>
          <a:lstStyle>
            <a:lvl1pPr marL="0" indent="0">
              <a:buFontTx/>
              <a:buNone/>
              <a:defRPr sz="1800" b="1" i="0">
                <a:solidFill>
                  <a:schemeClr val="bg1"/>
                </a:solidFill>
                <a:latin typeface="Arial"/>
              </a:defRPr>
            </a:lvl1pPr>
          </a:lstStyle>
          <a:p>
            <a:pPr lvl="0"/>
            <a:r>
              <a:rPr lang="en-US" smtClean="0"/>
              <a:t>Click to edit Master text styles</a:t>
            </a:r>
          </a:p>
        </p:txBody>
      </p:sp>
      <p:sp>
        <p:nvSpPr>
          <p:cNvPr id="17" name="Tijdelijke aanduiding voor tekst 16"/>
          <p:cNvSpPr>
            <a:spLocks noGrp="1"/>
          </p:cNvSpPr>
          <p:nvPr>
            <p:ph type="body" sz="quarter" idx="17"/>
          </p:nvPr>
        </p:nvSpPr>
        <p:spPr>
          <a:xfrm>
            <a:off x="738000" y="4734000"/>
            <a:ext cx="7772587" cy="720725"/>
          </a:xfrm>
        </p:spPr>
        <p:txBody>
          <a:bodyPr lIns="0" tIns="0" rIns="0" bIns="0">
            <a:noAutofit/>
          </a:bodyPr>
          <a:lstStyle>
            <a:lvl1pPr marL="0" indent="0">
              <a:buFontTx/>
              <a:buNone/>
              <a:defRPr sz="1800">
                <a:solidFill>
                  <a:srgbClr val="EEB111"/>
                </a:solidFill>
                <a:latin typeface="Aria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6"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8" name="Tijdelijke aanduiding voor dianummer 5"/>
          <p:cNvSpPr>
            <a:spLocks noGrp="1"/>
          </p:cNvSpPr>
          <p:nvPr>
            <p:ph type="sldNum" sz="quarter" idx="18"/>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33991CA8-2062-440E-9400-13E6F270A5FB}"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34487164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nsura-L_bulletlist+foto-oranj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Afbeelding 7" descr="mensura-logo-groen.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6216650"/>
            <a:ext cx="14112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echte verbindingslijn 6"/>
          <p:cNvCxnSpPr/>
          <p:nvPr userDrawn="1"/>
        </p:nvCxnSpPr>
        <p:spPr>
          <a:xfrm>
            <a:off x="738188" y="1746250"/>
            <a:ext cx="7783512" cy="0"/>
          </a:xfrm>
          <a:prstGeom prst="line">
            <a:avLst/>
          </a:prstGeom>
          <a:ln w="6350">
            <a:solidFill>
              <a:srgbClr val="008C44"/>
            </a:solidFill>
          </a:ln>
          <a:effectLst/>
        </p:spPr>
        <p:style>
          <a:lnRef idx="2">
            <a:schemeClr val="accent1"/>
          </a:lnRef>
          <a:fillRef idx="0">
            <a:schemeClr val="accent1"/>
          </a:fillRef>
          <a:effectRef idx="1">
            <a:schemeClr val="accent1"/>
          </a:effectRef>
          <a:fontRef idx="minor">
            <a:schemeClr val="tx1"/>
          </a:fontRef>
        </p:style>
      </p:cxnSp>
      <p:sp>
        <p:nvSpPr>
          <p:cNvPr id="15" name="Tijdelijke aanduiding voor tekst 14"/>
          <p:cNvSpPr>
            <a:spLocks noGrp="1"/>
          </p:cNvSpPr>
          <p:nvPr>
            <p:ph type="body" sz="quarter" idx="15"/>
          </p:nvPr>
        </p:nvSpPr>
        <p:spPr>
          <a:xfrm>
            <a:off x="4919081" y="1964792"/>
            <a:ext cx="3602119" cy="4075648"/>
          </a:xfrm>
        </p:spPr>
        <p:txBody>
          <a:bodyPr lIns="0" tIns="0" rIns="0" bIns="0">
            <a:noAutofit/>
          </a:bodyPr>
          <a:lstStyle>
            <a:lvl1pPr marL="313200" indent="-313200">
              <a:spcBef>
                <a:spcPts val="0"/>
              </a:spcBef>
              <a:spcAft>
                <a:spcPts val="600"/>
              </a:spcAft>
              <a:buSzPct val="135000"/>
              <a:buFontTx/>
              <a:buBlip>
                <a:blip r:embed="rId4"/>
              </a:buBlip>
              <a:defRPr sz="1800" b="1" i="0">
                <a:solidFill>
                  <a:srgbClr val="39474F"/>
                </a:solidFill>
                <a:latin typeface="Arial"/>
              </a:defRPr>
            </a:lvl1pPr>
            <a:lvl2pPr marL="658800" indent="-172800">
              <a:lnSpc>
                <a:spcPct val="90000"/>
              </a:lnSpc>
              <a:spcBef>
                <a:spcPts val="0"/>
              </a:spcBef>
              <a:spcAft>
                <a:spcPts val="300"/>
              </a:spcAft>
              <a:buSzPct val="100000"/>
              <a:buFontTx/>
              <a:buBlip>
                <a:blip r:embed="rId5"/>
              </a:buBlip>
              <a:defRPr sz="1600" b="0" i="0">
                <a:solidFill>
                  <a:srgbClr val="39474F"/>
                </a:solidFill>
                <a:latin typeface="Arial"/>
              </a:defRPr>
            </a:lvl2pPr>
            <a:lvl3pPr marL="781200" indent="-122400">
              <a:spcBef>
                <a:spcPts val="0"/>
              </a:spcBef>
              <a:spcAft>
                <a:spcPts val="200"/>
              </a:spcAft>
              <a:buClr>
                <a:schemeClr val="accent3"/>
              </a:buClr>
              <a:buFont typeface="Lucida Grande"/>
              <a:buChar char="­"/>
              <a:defRPr sz="1400" b="1" i="0">
                <a:solidFill>
                  <a:srgbClr val="39474F"/>
                </a:solidFill>
                <a:latin typeface="Chalet LondonNineteenSixty"/>
                <a:cs typeface="Chalet LondonNineteenSixty"/>
              </a:defRPr>
            </a:lvl3pPr>
            <a:lvl4pPr>
              <a:defRPr sz="1800" b="1" i="0">
                <a:solidFill>
                  <a:srgbClr val="39474F"/>
                </a:solidFill>
                <a:latin typeface="Arial"/>
              </a:defRPr>
            </a:lvl4pPr>
            <a:lvl5pPr>
              <a:defRPr sz="1800" b="1" i="0">
                <a:solidFill>
                  <a:srgbClr val="39474F"/>
                </a:solidFill>
                <a:latin typeface="Arial"/>
              </a:defRPr>
            </a:lvl5pPr>
          </a:lstStyle>
          <a:p>
            <a:pPr lvl="0"/>
            <a:r>
              <a:rPr lang="en-US" smtClean="0"/>
              <a:t>Click to edit Master text styles</a:t>
            </a:r>
          </a:p>
          <a:p>
            <a:pPr lvl="1"/>
            <a:r>
              <a:rPr lang="en-US" smtClean="0"/>
              <a:t>Second level</a:t>
            </a:r>
          </a:p>
          <a:p>
            <a:pPr lvl="2"/>
            <a:r>
              <a:rPr lang="en-US" smtClean="0"/>
              <a:t>Third level</a:t>
            </a:r>
          </a:p>
        </p:txBody>
      </p:sp>
      <p:sp>
        <p:nvSpPr>
          <p:cNvPr id="5" name="Tijdelijke aanduiding voor afbeelding 4"/>
          <p:cNvSpPr>
            <a:spLocks noGrp="1"/>
          </p:cNvSpPr>
          <p:nvPr>
            <p:ph type="pic" sz="quarter" idx="16"/>
          </p:nvPr>
        </p:nvSpPr>
        <p:spPr>
          <a:xfrm>
            <a:off x="738000" y="1965324"/>
            <a:ext cx="3949700" cy="4075115"/>
          </a:xfrm>
        </p:spPr>
        <p:txBody>
          <a:bodyPr rtlCol="0">
            <a:normAutofit/>
          </a:bodyPr>
          <a:lstStyle/>
          <a:p>
            <a:pPr lvl="0"/>
            <a:r>
              <a:rPr lang="en-US" noProof="0" smtClean="0"/>
              <a:t>Click icon to add picture</a:t>
            </a:r>
            <a:endParaRPr lang="nl-NL" noProof="0"/>
          </a:p>
        </p:txBody>
      </p:sp>
      <p:sp>
        <p:nvSpPr>
          <p:cNvPr id="10" name="Titel 1"/>
          <p:cNvSpPr>
            <a:spLocks noGrp="1"/>
          </p:cNvSpPr>
          <p:nvPr>
            <p:ph type="ctrTitle"/>
          </p:nvPr>
        </p:nvSpPr>
        <p:spPr>
          <a:xfrm>
            <a:off x="738000" y="306881"/>
            <a:ext cx="7783200" cy="887957"/>
          </a:xfrm>
        </p:spPr>
        <p:txBody>
          <a:bodyPr lIns="0" tIns="0" rIns="0" bIns="0">
            <a:normAutofit/>
          </a:bodyPr>
          <a:lstStyle>
            <a:lvl1pPr algn="l">
              <a:lnSpc>
                <a:spcPct val="100000"/>
              </a:lnSpc>
              <a:defRPr sz="3500" baseline="0">
                <a:solidFill>
                  <a:srgbClr val="39474F"/>
                </a:solidFill>
              </a:defRPr>
            </a:lvl1pPr>
          </a:lstStyle>
          <a:p>
            <a:r>
              <a:rPr lang="en-US" dirty="0" smtClean="0"/>
              <a:t>Click to edit Master title style</a:t>
            </a:r>
            <a:endParaRPr lang="nl-NL" dirty="0"/>
          </a:p>
        </p:txBody>
      </p:sp>
      <p:sp>
        <p:nvSpPr>
          <p:cNvPr id="11" name="Subtitel 2"/>
          <p:cNvSpPr>
            <a:spLocks noGrp="1"/>
          </p:cNvSpPr>
          <p:nvPr>
            <p:ph type="subTitle" idx="1"/>
          </p:nvPr>
        </p:nvSpPr>
        <p:spPr>
          <a:xfrm>
            <a:off x="738000" y="1260000"/>
            <a:ext cx="7783200" cy="425297"/>
          </a:xfrm>
        </p:spPr>
        <p:txBody>
          <a:bodyPr lIns="0" tIns="0" rIns="0" bIns="0">
            <a:normAutofit/>
          </a:bodyPr>
          <a:lstStyle>
            <a:lvl1pPr marL="0" indent="0" algn="l">
              <a:buNone/>
              <a:defRPr sz="2500" b="0" i="0" baseline="0">
                <a:solidFill>
                  <a:srgbClr val="39474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8" name="Tijdelijke aanduiding voor dianummer 5"/>
          <p:cNvSpPr>
            <a:spLocks noGrp="1"/>
          </p:cNvSpPr>
          <p:nvPr>
            <p:ph type="sldNum" sz="quarter" idx="17"/>
          </p:nvPr>
        </p:nvSpPr>
        <p:spPr>
          <a:xfrm>
            <a:off x="852488" y="6311900"/>
            <a:ext cx="2133600" cy="365125"/>
          </a:xfrm>
        </p:spPr>
        <p:txBody>
          <a:bodyPr lIns="0" tIns="0" rIns="0" bIns="0"/>
          <a:lstStyle>
            <a:lvl1pPr algn="l">
              <a:defRPr sz="800">
                <a:solidFill>
                  <a:schemeClr val="tx1">
                    <a:tint val="75000"/>
                  </a:schemeClr>
                </a:solidFill>
                <a:latin typeface="Arial"/>
              </a:defRPr>
            </a:lvl1pPr>
          </a:lstStyle>
          <a:p>
            <a:pPr>
              <a:defRPr/>
            </a:pPr>
            <a:fld id="{259D178B-7FF8-49F2-9182-3AB6B860F5FA}" type="slidenum">
              <a:rPr lang="nl-NL">
                <a:solidFill>
                  <a:srgbClr val="39474F"/>
                </a:solidFill>
              </a:rPr>
              <a:pPr>
                <a:defRPr/>
              </a:pPr>
              <a:t>‹nr.›</a:t>
            </a:fld>
            <a:r>
              <a:rPr lang="nl-NL"/>
              <a:t> </a:t>
            </a:r>
            <a:r>
              <a:rPr lang="nl-NL">
                <a:solidFill>
                  <a:srgbClr val="41AD49"/>
                </a:solidFill>
              </a:rPr>
              <a:t>| </a:t>
            </a:r>
            <a:fld id="{342AB37E-C874-FB45-B608-39BF07BA9413}" type="datetimeFigureOut">
              <a:rPr lang="nl-NL">
                <a:solidFill>
                  <a:srgbClr val="41AD49"/>
                </a:solidFill>
              </a:rPr>
              <a:pPr>
                <a:defRPr/>
              </a:pPr>
              <a:t>2-11-2016</a:t>
            </a:fld>
            <a:endParaRPr lang="nl-NL">
              <a:solidFill>
                <a:srgbClr val="41AD49"/>
              </a:solidFill>
            </a:endParaRPr>
          </a:p>
          <a:p>
            <a:pPr>
              <a:defRPr/>
            </a:pPr>
            <a:endParaRPr lang="nl-NL"/>
          </a:p>
        </p:txBody>
      </p:sp>
    </p:spTree>
    <p:extLst>
      <p:ext uri="{BB962C8B-B14F-4D97-AF65-F5344CB8AC3E}">
        <p14:creationId xmlns:p14="http://schemas.microsoft.com/office/powerpoint/2010/main" val="30408594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l-BE" smtClean="0"/>
              <a:t>Titel lorem ipsum</a:t>
            </a:r>
            <a:endParaRPr lang="nl-NL" smtClean="0"/>
          </a:p>
        </p:txBody>
      </p:sp>
      <p:sp>
        <p:nvSpPr>
          <p:cNvPr id="1027"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BE" smtClean="0"/>
              <a:t>Klik om de tekststijl van het model te bewerken</a:t>
            </a:r>
          </a:p>
          <a:p>
            <a:pPr lvl="1"/>
            <a:r>
              <a:rPr lang="nl-BE" smtClean="0"/>
              <a:t>Tweede niveau</a:t>
            </a:r>
          </a:p>
          <a:p>
            <a:pPr lvl="2"/>
            <a:r>
              <a:rPr lang="nl-BE" smtClean="0"/>
              <a:t>Derde niveau</a:t>
            </a:r>
            <a:endParaRPr lang="nl-NL" smtClean="0"/>
          </a:p>
          <a:p>
            <a:pPr lvl="3"/>
            <a:r>
              <a:rPr lang="nl-BE" smtClean="0"/>
              <a:t>Vierde niveau</a:t>
            </a:r>
          </a:p>
          <a:p>
            <a:pPr lvl="4"/>
            <a:r>
              <a:rPr lang="nl-BE" smtClean="0"/>
              <a:t>Vijfde niveau</a:t>
            </a:r>
            <a:endParaRPr lang="nl-NL" smtClean="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nl-BE"/>
              <a:t>Auteur, 26/03/12</a:t>
            </a:r>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nl-NL" dirty="0" smtClean="0"/>
              <a:t>Toyota Motor Company</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CC68885-A6AC-419D-AE0F-F68F502009BC}"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93" r:id="rId5"/>
    <p:sldLayoutId id="2147483683" r:id="rId6"/>
    <p:sldLayoutId id="2147483684" r:id="rId7"/>
    <p:sldLayoutId id="2147483685" r:id="rId8"/>
    <p:sldLayoutId id="2147483686" r:id="rId9"/>
    <p:sldLayoutId id="2147483687" r:id="rId10"/>
    <p:sldLayoutId id="2147483688" r:id="rId11"/>
    <p:sldLayoutId id="2147483690" r:id="rId12"/>
    <p:sldLayoutId id="2147483691" r:id="rId13"/>
    <p:sldLayoutId id="2147483692" r:id="rId14"/>
    <p:sldLayoutId id="2147483695" r:id="rId15"/>
    <p:sldLayoutId id="2147483696" r:id="rId16"/>
  </p:sldLayoutIdLst>
  <p:timing>
    <p:tnLst>
      <p:par>
        <p:cTn id="1" dur="indefinite" restart="never" nodeType="tmRoot"/>
      </p:par>
    </p:tnLst>
  </p:timing>
  <p:hf hdr="0" ftr="0"/>
  <p:txStyles>
    <p:titleStyle>
      <a:lvl1pPr algn="ctr" defTabSz="457200" rtl="0" eaLnBrk="0" fontAlgn="base" hangingPunct="0">
        <a:spcBef>
          <a:spcPct val="0"/>
        </a:spcBef>
        <a:spcAft>
          <a:spcPct val="0"/>
        </a:spcAft>
        <a:defRPr sz="4500" kern="1200">
          <a:solidFill>
            <a:schemeClr val="bg1"/>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www.phare.irisnet.be/" TargetMode="External"/><Relationship Id="rId2" Type="http://schemas.openxmlformats.org/officeDocument/2006/relationships/hyperlink" Target="http://www.aviq.be/handicap" TargetMode="External"/><Relationship Id="rId1" Type="http://schemas.openxmlformats.org/officeDocument/2006/relationships/slideLayout" Target="../slideLayouts/slideLayout15.xml"/><Relationship Id="rId6" Type="http://schemas.openxmlformats.org/officeDocument/2006/relationships/image" Target="../media/image19.jpeg"/><Relationship Id="rId5" Type="http://schemas.openxmlformats.org/officeDocument/2006/relationships/hyperlink" Target="http://www.vdab.be/arbeidshandicap/codelijst" TargetMode="External"/><Relationship Id="rId4" Type="http://schemas.openxmlformats.org/officeDocument/2006/relationships/hyperlink" Target="http://www.vdab.be/arbeidshandicap/maatregelen"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4.png"/></Relationships>
</file>

<file path=ppt/slides/_rels/slide30.xml.rels><?xml version="1.0" encoding="UTF-8" standalone="yes"?>
<Relationships xmlns="http://schemas.openxmlformats.org/package/2006/relationships"><Relationship Id="rId3" Type="http://schemas.openxmlformats.org/officeDocument/2006/relationships/hyperlink" Target="http://www.fmp-fbz.fgov.be/web/content.php?lang=fr&amp;target=workers"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15.xml"/><Relationship Id="rId2" Type="http://schemas.openxmlformats.org/officeDocument/2006/relationships/slide" Target="slide8.xml"/><Relationship Id="rId1" Type="http://schemas.openxmlformats.org/officeDocument/2006/relationships/slideLayout" Target="../slideLayouts/slideLayout16.xml"/><Relationship Id="rId6" Type="http://schemas.openxmlformats.org/officeDocument/2006/relationships/slide" Target="slide27.xml"/><Relationship Id="rId5" Type="http://schemas.openxmlformats.org/officeDocument/2006/relationships/slide" Target="slide22.xml"/><Relationship Id="rId4" Type="http://schemas.openxmlformats.org/officeDocument/2006/relationships/slide" Target="slide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600" y="1980466"/>
            <a:ext cx="7772400" cy="1125572"/>
          </a:xfrm>
        </p:spPr>
        <p:txBody>
          <a:bodyPr/>
          <a:lstStyle/>
          <a:p>
            <a:pPr algn="l" rtl="0"/>
            <a:r>
              <a:rPr lang="fr-BE" b="0" i="0" u="none" baseline="0">
                <a:latin typeface="Arial Narrow" pitchFamily="34" charset="0"/>
              </a:rPr>
              <a:t>Réintégration durable grâce à un fonctionnement multidisciplinaire</a:t>
            </a:r>
            <a:endParaRPr lang="fr-BE" dirty="0">
              <a:latin typeface="Arial Narrow" pitchFamily="34" charset="0"/>
            </a:endParaRPr>
          </a:p>
        </p:txBody>
      </p:sp>
      <p:sp>
        <p:nvSpPr>
          <p:cNvPr id="3" name="Subtitle 2"/>
          <p:cNvSpPr>
            <a:spLocks noGrp="1"/>
          </p:cNvSpPr>
          <p:nvPr>
            <p:ph type="subTitle" idx="1"/>
          </p:nvPr>
        </p:nvSpPr>
        <p:spPr>
          <a:xfrm>
            <a:off x="993600" y="3225217"/>
            <a:ext cx="7772400" cy="761992"/>
          </a:xfrm>
        </p:spPr>
        <p:txBody>
          <a:bodyPr>
            <a:normAutofit/>
          </a:bodyPr>
          <a:lstStyle/>
          <a:p>
            <a:pPr algn="l" rtl="0"/>
            <a:r>
              <a:rPr lang="fr-BE" b="0" i="0" u="none" baseline="0">
                <a:latin typeface="Arial Narrow" pitchFamily="34" charset="0"/>
              </a:rPr>
              <a:t>Comment gérer cette situation ?</a:t>
            </a:r>
            <a:endParaRPr lang="fr-BE" dirty="0">
              <a:latin typeface="Arial Narrow"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600" y="4883360"/>
            <a:ext cx="4014068" cy="1974640"/>
          </a:xfrm>
          <a:prstGeom prst="rect">
            <a:avLst/>
          </a:prstGeom>
        </p:spPr>
      </p:pic>
    </p:spTree>
    <p:extLst>
      <p:ext uri="{BB962C8B-B14F-4D97-AF65-F5344CB8AC3E}">
        <p14:creationId xmlns:p14="http://schemas.microsoft.com/office/powerpoint/2010/main" val="2264896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rtl="0"/>
            <a:r>
              <a:rPr lang="fr-BE" sz="2800" b="1" i="0" u="none" baseline="0" dirty="0"/>
              <a:t>Cas de figure </a:t>
            </a:r>
            <a:r>
              <a:rPr lang="fr-BE" sz="2800" b="1" i="0" u="none" baseline="0" dirty="0">
                <a:solidFill>
                  <a:schemeClr val="tx2"/>
                </a:solidFill>
              </a:rPr>
              <a:t>Adaptation du poste de travail</a:t>
            </a:r>
            <a:r>
              <a:rPr lang="fr-BE" sz="2800" b="1" i="0" u="none" baseline="0" dirty="0"/>
              <a:t> </a:t>
            </a:r>
            <a:r>
              <a:rPr lang="fr-BE" sz="2800" b="0" i="1" u="none" baseline="0" dirty="0"/>
              <a:t>(suite)</a:t>
            </a:r>
            <a:endParaRPr lang="fr-BE" sz="2800" i="1" dirty="0"/>
          </a:p>
        </p:txBody>
      </p:sp>
      <p:sp>
        <p:nvSpPr>
          <p:cNvPr id="4" name="Subtitle 3"/>
          <p:cNvSpPr>
            <a:spLocks noGrp="1"/>
          </p:cNvSpPr>
          <p:nvPr>
            <p:ph type="subTitle" idx="1"/>
          </p:nvPr>
        </p:nvSpPr>
        <p:spPr>
          <a:xfrm>
            <a:off x="738000" y="1260000"/>
            <a:ext cx="8406000" cy="425297"/>
          </a:xfrm>
        </p:spPr>
        <p:txBody>
          <a:bodyPr>
            <a:normAutofit/>
          </a:bodyPr>
          <a:lstStyle/>
          <a:p>
            <a:pPr lvl="0" algn="l" rtl="0" eaLnBrk="1" hangingPunct="1">
              <a:spcBef>
                <a:spcPct val="0"/>
              </a:spcBef>
            </a:pPr>
            <a:r>
              <a:rPr lang="fr-BE" sz="2000" b="1" i="0" u="none" baseline="0" dirty="0">
                <a:latin typeface="Arial" pitchFamily="34" charset="0"/>
              </a:rPr>
              <a:t>BTOM : </a:t>
            </a:r>
            <a:r>
              <a:rPr lang="fr-BE" sz="2000" b="0" i="0" u="none" baseline="0" dirty="0">
                <a:latin typeface="Arial" pitchFamily="34" charset="0"/>
              </a:rPr>
              <a:t>mesures spéciales de soutien à l’emploi </a:t>
            </a:r>
            <a:endParaRPr lang="fr-BE" sz="2000" dirty="0">
              <a:latin typeface="Arial" pitchFamily="34" charset="0"/>
            </a:endParaRPr>
          </a:p>
          <a:p>
            <a:endParaRPr lang="fr-BE" dirty="0"/>
          </a:p>
        </p:txBody>
      </p:sp>
      <p:sp>
        <p:nvSpPr>
          <p:cNvPr id="5" name="Slide Number Placeholder 3"/>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rtl="0"/>
              <a:t>10</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
        <p:nvSpPr>
          <p:cNvPr id="3" name="Text Placeholder 2"/>
          <p:cNvSpPr>
            <a:spLocks noGrp="1"/>
          </p:cNvSpPr>
          <p:nvPr>
            <p:ph type="body" sz="quarter" idx="15"/>
          </p:nvPr>
        </p:nvSpPr>
        <p:spPr/>
        <p:txBody>
          <a:bodyPr/>
          <a:lstStyle/>
          <a:p>
            <a:pPr algn="l" rtl="0"/>
            <a:r>
              <a:rPr lang="fr-BE" sz="1600" b="1" i="0" u="none" baseline="0" dirty="0"/>
              <a:t>Prime flamande de soutien à l’emploi (VOP)</a:t>
            </a:r>
            <a:r>
              <a:rPr lang="fr-BE" sz="1600" dirty="0"/>
              <a:t/>
            </a:r>
            <a:br>
              <a:rPr lang="fr-BE" sz="1600" dirty="0"/>
            </a:br>
            <a:endParaRPr lang="fr-BE" sz="1600" dirty="0"/>
          </a:p>
          <a:p>
            <a:pPr algn="l" rtl="0"/>
            <a:r>
              <a:rPr lang="fr-BE" sz="1600" b="1" i="0" u="none" baseline="0" dirty="0"/>
              <a:t>Remboursement de l’adaptation du poste de travail et des outils de travail</a:t>
            </a:r>
            <a:r>
              <a:rPr lang="fr-BE" sz="1600" dirty="0"/>
              <a:t/>
            </a:r>
            <a:br>
              <a:rPr lang="fr-BE" sz="1600" dirty="0"/>
            </a:br>
            <a:endParaRPr lang="fr-BE" sz="1600" dirty="0"/>
          </a:p>
          <a:p>
            <a:pPr algn="l" rtl="0"/>
            <a:r>
              <a:rPr lang="fr-BE" sz="1600" b="1" i="0" u="none" baseline="0" dirty="0"/>
              <a:t>Intervention dans les déplacements aller-retour sur le chemin du travail</a:t>
            </a:r>
            <a:r>
              <a:rPr lang="fr-BE" sz="1600" dirty="0"/>
              <a:t/>
            </a:r>
            <a:br>
              <a:rPr lang="fr-BE" sz="1600" dirty="0"/>
            </a:br>
            <a:endParaRPr lang="fr-BE" sz="1600" dirty="0"/>
          </a:p>
          <a:p>
            <a:pPr algn="l" rtl="0"/>
            <a:r>
              <a:rPr lang="fr-BE" sz="1600" b="1" i="0" u="none" baseline="0" dirty="0"/>
              <a:t>Interprète de la langue des signes</a:t>
            </a:r>
            <a:r>
              <a:rPr lang="fr-BE" sz="1600" dirty="0"/>
              <a:t/>
            </a:r>
            <a:br>
              <a:rPr lang="fr-BE" sz="1600" dirty="0"/>
            </a:br>
            <a:endParaRPr lang="fr-BE" sz="1600" dirty="0"/>
          </a:p>
          <a:p>
            <a:pPr algn="l" rtl="0"/>
            <a:r>
              <a:rPr lang="fr-BE" sz="1600" b="1" i="0" u="none" baseline="0" dirty="0"/>
              <a:t>Occupation dans un Atelier protégé</a:t>
            </a:r>
            <a:endParaRPr lang="fr-BE" sz="1600" dirty="0"/>
          </a:p>
          <a:p>
            <a:pPr marL="627063" lvl="1" indent="-312738" algn="l" rtl="0"/>
            <a:r>
              <a:rPr lang="fr-BE" b="0" i="0" u="none" baseline="0" dirty="0"/>
              <a:t>Rem. : une reconnaissance pour bénéficier de la Prime flamande de soutien à l’emploi </a:t>
            </a:r>
            <a:r>
              <a:rPr lang="fr-BE" b="1" i="0" u="none" baseline="0" dirty="0"/>
              <a:t>(VOP) </a:t>
            </a:r>
            <a:r>
              <a:rPr lang="fr-BE" b="1" dirty="0"/>
              <a:t/>
            </a:r>
            <a:br>
              <a:rPr lang="fr-BE" b="1" dirty="0"/>
            </a:br>
            <a:r>
              <a:rPr lang="fr-BE" b="0" i="0" u="none" baseline="0" dirty="0"/>
              <a:t>ne signifie pas automatiquement une reconnaissance pour les 4 autres indemnités </a:t>
            </a:r>
            <a:r>
              <a:rPr lang="fr-BE" dirty="0"/>
              <a:t/>
            </a:r>
            <a:br>
              <a:rPr lang="fr-BE" dirty="0"/>
            </a:br>
            <a:r>
              <a:rPr lang="fr-BE" b="0" i="0" u="none" baseline="0" dirty="0">
                <a:sym typeface="Wingdings" pitchFamily="2" charset="2"/>
              </a:rPr>
              <a:t> demandes auprès du VDAB (FOREM)</a:t>
            </a:r>
            <a:endParaRPr lang="fr-BE" dirty="0"/>
          </a:p>
        </p:txBody>
      </p:sp>
      <p:sp>
        <p:nvSpPr>
          <p:cNvPr id="7" name="Subtitle 4"/>
          <p:cNvSpPr txBox="1">
            <a:spLocks/>
          </p:cNvSpPr>
          <p:nvPr/>
        </p:nvSpPr>
        <p:spPr bwMode="auto">
          <a:xfrm>
            <a:off x="853200" y="1995930"/>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fr-BE" sz="1800" dirty="0"/>
          </a:p>
        </p:txBody>
      </p:sp>
    </p:spTree>
    <p:extLst>
      <p:ext uri="{BB962C8B-B14F-4D97-AF65-F5344CB8AC3E}">
        <p14:creationId xmlns:p14="http://schemas.microsoft.com/office/powerpoint/2010/main" val="4150844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8000" y="168657"/>
            <a:ext cx="7783200" cy="887957"/>
          </a:xfrm>
        </p:spPr>
        <p:txBody>
          <a:bodyPr>
            <a:normAutofit/>
          </a:bodyPr>
          <a:lstStyle/>
          <a:p>
            <a:pPr algn="l" rtl="0"/>
            <a:r>
              <a:rPr lang="fr-BE" b="1" i="0" u="none" baseline="0" dirty="0"/>
              <a:t>Informations en ligne par région</a:t>
            </a:r>
            <a:endParaRPr lang="fr-BE" b="1" dirty="0"/>
          </a:p>
        </p:txBody>
      </p:sp>
      <p:sp>
        <p:nvSpPr>
          <p:cNvPr id="3" name="Subtitle 2"/>
          <p:cNvSpPr>
            <a:spLocks noGrp="1"/>
          </p:cNvSpPr>
          <p:nvPr>
            <p:ph type="subTitle" idx="1"/>
          </p:nvPr>
        </p:nvSpPr>
        <p:spPr>
          <a:xfrm>
            <a:off x="738000" y="1056614"/>
            <a:ext cx="8406000" cy="425297"/>
          </a:xfrm>
        </p:spPr>
        <p:txBody>
          <a:bodyPr>
            <a:noAutofit/>
          </a:bodyPr>
          <a:lstStyle/>
          <a:p>
            <a:pPr algn="l" rtl="0"/>
            <a:r>
              <a:rPr lang="fr-BE" sz="1800" b="0" i="0" u="none" baseline="0" dirty="0"/>
              <a:t>Soutien lors de la réintégration d’une personne présentant un handicap professionnel reconnu  </a:t>
            </a:r>
            <a:endParaRPr lang="fr-BE" sz="1800" dirty="0"/>
          </a:p>
        </p:txBody>
      </p:sp>
      <p:sp>
        <p:nvSpPr>
          <p:cNvPr id="4" name="Slide Number Placeholder 3"/>
          <p:cNvSpPr>
            <a:spLocks noGrp="1"/>
          </p:cNvSpPr>
          <p:nvPr>
            <p:ph type="sldNum" sz="quarter" idx="12"/>
          </p:nvPr>
        </p:nvSpPr>
        <p:spPr/>
        <p:txBody>
          <a:bodyPr/>
          <a:lstStyle/>
          <a:p>
            <a:pPr algn="l" rtl="0"/>
            <a:fld id="{2C60AD6B-D948-D244-8A97-9BF824C9AAB5}" type="slidenum">
              <a:rPr>
                <a:solidFill>
                  <a:srgbClr val="39474F"/>
                </a:solidFill>
              </a:rPr>
              <a:pPr algn="l" rtl="0"/>
              <a:t>11</a:t>
            </a:fld>
            <a:r>
              <a:rPr lang="fr-BE" b="0" i="0" u="none" baseline="0"/>
              <a:t> </a:t>
            </a:r>
            <a:r>
              <a:rPr lang="fr-BE" b="0" i="0" u="none" baseline="0">
                <a:solidFill>
                  <a:srgbClr val="41AD49"/>
                </a:solidFill>
              </a:rPr>
              <a:t>| </a:t>
            </a:r>
            <a:fld id="{47136BE5-B142-4D92-8A95-30E8CE0CE4D7}" type="datetime1">
              <a:rPr lang="nl-BE">
                <a:solidFill>
                  <a:srgbClr val="41AD49"/>
                </a:solidFill>
              </a:rPr>
              <a:pPr algn="l" rtl="0"/>
              <a:t>2/11/2016</a:t>
            </a:fld>
            <a:endParaRPr lang="fr-BE" smtClean="0">
              <a:solidFill>
                <a:srgbClr val="41AD49"/>
              </a:solidFill>
            </a:endParaRPr>
          </a:p>
          <a:p>
            <a:endParaRPr lang="fr-BE" dirty="0"/>
          </a:p>
        </p:txBody>
      </p:sp>
      <p:sp>
        <p:nvSpPr>
          <p:cNvPr id="5" name="Text Placeholder 4"/>
          <p:cNvSpPr>
            <a:spLocks noGrp="1"/>
          </p:cNvSpPr>
          <p:nvPr>
            <p:ph type="body" sz="quarter" idx="15"/>
          </p:nvPr>
        </p:nvSpPr>
        <p:spPr/>
        <p:txBody>
          <a:bodyPr/>
          <a:lstStyle/>
          <a:p>
            <a:pPr algn="l" rtl="0"/>
            <a:r>
              <a:rPr lang="fr-BE" b="1" i="0" u="none" baseline="0" dirty="0" smtClean="0"/>
              <a:t>Wallonie :  AVIQ (AWIPH) </a:t>
            </a:r>
            <a:r>
              <a:rPr lang="fr-BE" b="1" i="0" u="none" baseline="0" dirty="0" smtClean="0">
                <a:hlinkClick r:id="rId2"/>
              </a:rPr>
              <a:t>www.aviq.be/handicap</a:t>
            </a:r>
            <a:r>
              <a:rPr lang="fr-BE" dirty="0" smtClean="0"/>
              <a:t/>
            </a:r>
            <a:br>
              <a:rPr lang="fr-BE" dirty="0" smtClean="0"/>
            </a:br>
            <a:endParaRPr lang="fr-BE" dirty="0" smtClean="0"/>
          </a:p>
          <a:p>
            <a:pPr algn="l" rtl="0"/>
            <a:r>
              <a:rPr lang="fr-BE" b="1" i="0" u="none" baseline="0" dirty="0" smtClean="0"/>
              <a:t>Bruxelles </a:t>
            </a:r>
            <a:r>
              <a:rPr lang="fr-BE" b="1" i="0" u="none" baseline="0" dirty="0"/>
              <a:t>: PHARE </a:t>
            </a:r>
            <a:r>
              <a:rPr lang="fr-BE" b="1" i="0" u="none" baseline="0" dirty="0">
                <a:hlinkClick r:id="rId3"/>
              </a:rPr>
              <a:t>www.phare.irisnet.be</a:t>
            </a:r>
            <a:r>
              <a:rPr lang="fr-BE" b="0" i="0" u="none" baseline="0" dirty="0"/>
              <a:t> </a:t>
            </a:r>
            <a:endParaRPr lang="fr-BE" b="0" i="0" u="none" baseline="0" dirty="0" smtClean="0"/>
          </a:p>
          <a:p>
            <a:pPr indent="0" algn="l" rtl="0">
              <a:buNone/>
            </a:pPr>
            <a:endParaRPr lang="fr-BE" b="0" i="0" u="none" baseline="0" dirty="0" smtClean="0"/>
          </a:p>
          <a:p>
            <a:r>
              <a:rPr lang="fr-BE" dirty="0"/>
              <a:t>Flandre : VDAB </a:t>
            </a:r>
            <a:r>
              <a:rPr lang="fr-BE" dirty="0">
                <a:hlinkClick r:id="rId4"/>
              </a:rPr>
              <a:t>www.vdab.be/arbeidshandicap/maatregelen</a:t>
            </a:r>
            <a:r>
              <a:rPr lang="fr-BE" dirty="0"/>
              <a:t>  </a:t>
            </a:r>
            <a:br>
              <a:rPr lang="fr-BE" dirty="0"/>
            </a:br>
            <a:r>
              <a:rPr lang="fr-BE" b="0" dirty="0"/>
              <a:t>	</a:t>
            </a:r>
            <a:r>
              <a:rPr lang="fr-BE" dirty="0"/>
              <a:t>et </a:t>
            </a:r>
            <a:r>
              <a:rPr lang="fr-BE" dirty="0">
                <a:hlinkClick r:id="rId5"/>
              </a:rPr>
              <a:t>www.vdab.be/arbeidshandicap/codelijst</a:t>
            </a:r>
            <a:endParaRPr lang="fr-BE" dirty="0"/>
          </a:p>
        </p:txBody>
      </p:sp>
      <p:pic>
        <p:nvPicPr>
          <p:cNvPr id="1026" name="Picture 2" descr="G:\MKG-Diensten\Communicatiebureau's\NEW BRANDING\New Branding_ ICONEN\Icons_PRESENTATIES Ergonomie\Beeldschermwerk\Vragenlijst BSW\Online_vragenlijst_illustrations_20160520_2-vast scherm.jpg"/>
          <p:cNvPicPr>
            <a:picLocks noChangeAspect="1" noChangeArrowheads="1"/>
          </p:cNvPicPr>
          <p:nvPr/>
        </p:nvPicPr>
        <p:blipFill rotWithShape="1">
          <a:blip r:embed="rId6">
            <a:extLst>
              <a:ext uri="{28A0092B-C50C-407E-A947-70E740481C1C}">
                <a14:useLocalDpi xmlns:a14="http://schemas.microsoft.com/office/drawing/2010/main" val="0"/>
              </a:ext>
            </a:extLst>
          </a:blip>
          <a:srcRect l="20088" t="21407" r="21424" b="23012"/>
          <a:stretch/>
        </p:blipFill>
        <p:spPr bwMode="auto">
          <a:xfrm>
            <a:off x="6134986" y="3879469"/>
            <a:ext cx="2211574" cy="2101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863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12</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551916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4"/>
          <p:cNvSpPr txBox="1">
            <a:spLocks/>
          </p:cNvSpPr>
          <p:nvPr/>
        </p:nvSpPr>
        <p:spPr bwMode="auto">
          <a:xfrm>
            <a:off x="738000" y="1260000"/>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1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r>
              <a:rPr lang="fr-BE" b="1" i="0" u="none" baseline="0"/>
              <a:t>Approche : </a:t>
            </a:r>
            <a:r>
              <a:rPr lang="fr-BE" b="0" i="0" u="none" baseline="0"/>
              <a:t>recours au conseiller en prévention psychosociale</a:t>
            </a:r>
            <a:endParaRPr lang="fr-BE" dirty="0"/>
          </a:p>
        </p:txBody>
      </p:sp>
      <p:sp>
        <p:nvSpPr>
          <p:cNvPr id="3" name="Text Placeholder 2"/>
          <p:cNvSpPr>
            <a:spLocks noGrp="1"/>
          </p:cNvSpPr>
          <p:nvPr>
            <p:ph type="body" sz="quarter" idx="15"/>
          </p:nvPr>
        </p:nvSpPr>
        <p:spPr>
          <a:xfrm>
            <a:off x="738000" y="2022475"/>
            <a:ext cx="7783700" cy="3704443"/>
          </a:xfrm>
        </p:spPr>
        <p:txBody>
          <a:bodyPr/>
          <a:lstStyle/>
          <a:p>
            <a:pPr algn="l" rtl="0"/>
            <a:r>
              <a:rPr lang="fr-BE" sz="1600" b="1" i="0" u="none" baseline="0"/>
              <a:t>Entreprise : </a:t>
            </a:r>
            <a:r>
              <a:rPr lang="fr-BE" sz="1600" b="0" i="0" u="none" baseline="0"/>
              <a:t>prestation de soins/services en collaboration avec des équipes</a:t>
            </a:r>
            <a:r>
              <a:rPr lang="fr-BE" sz="1600" b="0"/>
              <a:t/>
            </a:r>
            <a:br>
              <a:rPr lang="fr-BE" sz="1600" b="0"/>
            </a:br>
            <a:endParaRPr lang="fr-BE" sz="1600" b="0" dirty="0" smtClean="0"/>
          </a:p>
          <a:p>
            <a:pPr algn="l" rtl="0"/>
            <a:r>
              <a:rPr lang="fr-BE" sz="1600" b="1" i="0" u="none" baseline="0"/>
              <a:t>Fonction : </a:t>
            </a:r>
            <a:r>
              <a:rPr lang="fr-BE" sz="1600" b="0" i="0" u="none" baseline="0"/>
              <a:t>travailleur social</a:t>
            </a:r>
            <a:r>
              <a:rPr lang="fr-BE" sz="1600" b="0"/>
              <a:t/>
            </a:r>
            <a:br>
              <a:rPr lang="fr-BE" sz="1600" b="0"/>
            </a:br>
            <a:endParaRPr lang="fr-BE" sz="1600" b="0" dirty="0" smtClean="0"/>
          </a:p>
          <a:p>
            <a:pPr algn="l" rtl="0"/>
            <a:r>
              <a:rPr lang="fr-BE" sz="1600" b="1" i="0" u="none" baseline="0"/>
              <a:t>Limite : </a:t>
            </a:r>
            <a:r>
              <a:rPr lang="fr-BE" sz="1600" b="0" i="0" u="none" baseline="0"/>
              <a:t>comportement inapproprié, agressivité à l’égard des collègues</a:t>
            </a:r>
            <a:r>
              <a:rPr lang="fr-BE" sz="1600" b="0"/>
              <a:t/>
            </a:r>
            <a:br>
              <a:rPr lang="fr-BE" sz="1600" b="0"/>
            </a:br>
            <a:endParaRPr lang="fr-BE" sz="1600" b="0" dirty="0" smtClean="0"/>
          </a:p>
          <a:p>
            <a:pPr algn="l" rtl="0"/>
            <a:r>
              <a:rPr lang="fr-BE" sz="1600" b="1" i="0" u="none" baseline="0"/>
              <a:t>Psychiatre : </a:t>
            </a:r>
            <a:r>
              <a:rPr lang="fr-BE" sz="1600" b="0" i="0" u="none" baseline="0"/>
              <a:t>incapacité de travail de courte durée</a:t>
            </a:r>
            <a:r>
              <a:rPr lang="fr-BE" sz="1600" b="0"/>
              <a:t/>
            </a:r>
            <a:br>
              <a:rPr lang="fr-BE" sz="1600" b="0"/>
            </a:br>
            <a:endParaRPr lang="fr-BE" sz="1600" b="0" dirty="0" smtClean="0"/>
          </a:p>
          <a:p>
            <a:pPr algn="l" rtl="0"/>
            <a:r>
              <a:rPr lang="fr-BE" sz="1600" b="1" i="0" u="none" baseline="0"/>
              <a:t>L’équipe ne souhaite pas qu’il retourne au travail : </a:t>
            </a:r>
            <a:r>
              <a:rPr lang="fr-BE" sz="1600" b="0" i="0" u="none" baseline="0"/>
              <a:t>la crédibilité est épuisée</a:t>
            </a:r>
          </a:p>
          <a:p>
            <a:pPr indent="0" algn="l" rtl="0">
              <a:buNone/>
            </a:pPr>
            <a:endParaRPr lang="fr-BE" sz="1600" dirty="0"/>
          </a:p>
        </p:txBody>
      </p:sp>
      <p:sp>
        <p:nvSpPr>
          <p:cNvPr id="6" name="Title 3"/>
          <p:cNvSpPr txBox="1">
            <a:spLocks/>
          </p:cNvSpPr>
          <p:nvPr/>
        </p:nvSpPr>
        <p:spPr bwMode="auto">
          <a:xfrm>
            <a:off x="738000" y="306881"/>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b="1" i="0" u="none" baseline="0"/>
              <a:t>Cas de figure</a:t>
            </a:r>
            <a:r>
              <a:rPr lang="fr-BE" b="0" i="0" u="none" baseline="0"/>
              <a:t> </a:t>
            </a:r>
            <a:r>
              <a:rPr lang="fr-BE" b="1" i="0" u="none" baseline="0">
                <a:solidFill>
                  <a:schemeClr val="tx2"/>
                </a:solidFill>
              </a:rPr>
              <a:t>Plaintes psychiques</a:t>
            </a:r>
            <a:endParaRPr lang="fr-BE" b="1" dirty="0">
              <a:solidFill>
                <a:schemeClr val="tx2"/>
              </a:solidFill>
            </a:endParaRPr>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13</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698954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738000" y="2022475"/>
            <a:ext cx="7783700" cy="4654019"/>
          </a:xfrm>
        </p:spPr>
        <p:txBody>
          <a:bodyPr>
            <a:normAutofit fontScale="92500" lnSpcReduction="10000"/>
          </a:bodyPr>
          <a:lstStyle/>
          <a:p>
            <a:pPr marL="312738" indent="-312738" algn="l" rtl="0">
              <a:spcBef>
                <a:spcPts val="1200"/>
              </a:spcBef>
            </a:pPr>
            <a:r>
              <a:rPr lang="fr-BE" sz="1600" b="1" i="0" u="none" baseline="0"/>
              <a:t>Quelle approche adopter ?</a:t>
            </a:r>
          </a:p>
          <a:p>
            <a:pPr marL="314325" lvl="1" indent="0" algn="l" rtl="0">
              <a:lnSpc>
                <a:spcPct val="100000"/>
              </a:lnSpc>
              <a:spcAft>
                <a:spcPts val="600"/>
              </a:spcAft>
              <a:buNone/>
            </a:pPr>
            <a:r>
              <a:rPr lang="fr-BE" b="0" i="0" u="none" baseline="0"/>
              <a:t>Recours au conseiller en prévention psychosociale</a:t>
            </a:r>
            <a:endParaRPr lang="fr-BE" dirty="0" smtClean="0"/>
          </a:p>
          <a:p>
            <a:pPr marL="627063" lvl="1" indent="-312738" algn="l" rtl="0">
              <a:spcAft>
                <a:spcPts val="600"/>
              </a:spcAft>
            </a:pPr>
            <a:r>
              <a:rPr lang="fr-BE" b="0" i="0" u="none" baseline="0">
                <a:sym typeface="Wingdings" pitchFamily="2" charset="2"/>
              </a:rPr>
              <a:t>Le travailleur se présente à la consultation préalablement à la reprise du travail.</a:t>
            </a:r>
            <a:r>
              <a:rPr lang="fr-BE">
                <a:sym typeface="Wingdings" pitchFamily="2" charset="2"/>
              </a:rPr>
              <a:t/>
            </a:r>
            <a:br>
              <a:rPr lang="fr-BE">
                <a:sym typeface="Wingdings" pitchFamily="2" charset="2"/>
              </a:rPr>
            </a:br>
            <a:endParaRPr lang="fr-BE" dirty="0">
              <a:sym typeface="Wingdings" pitchFamily="2" charset="2"/>
            </a:endParaRPr>
          </a:p>
          <a:p>
            <a:pPr marL="627063" lvl="1" indent="-312738" algn="l" rtl="0">
              <a:spcAft>
                <a:spcPts val="600"/>
              </a:spcAft>
            </a:pPr>
            <a:r>
              <a:rPr lang="fr-BE" b="0" i="0" u="none" baseline="0"/>
              <a:t>Médecin du travail : le travailleur souhaite reprendre le travail au plus vite, a peu d’idée de sa maladie, ne comprend pas pourquoi l’équipe exprime des réticences quant à son retour.</a:t>
            </a:r>
            <a:r>
              <a:rPr lang="fr-BE"/>
              <a:t/>
            </a:r>
            <a:br>
              <a:rPr lang="fr-BE"/>
            </a:br>
            <a:endParaRPr lang="fr-BE" dirty="0" smtClean="0"/>
          </a:p>
          <a:p>
            <a:pPr marL="627063" lvl="1" indent="-312738" algn="l" rtl="0">
              <a:spcAft>
                <a:spcPts val="600"/>
              </a:spcAft>
            </a:pPr>
            <a:r>
              <a:rPr lang="fr-BE" b="0" i="0" u="none" baseline="0"/>
              <a:t>Concertation avec le psychiatre : crises de psychose paranoïaque, le psychiatre marque son accord pour prolonger l’incapacité de travail en vue de quelques préparatifs au travail.</a:t>
            </a:r>
            <a:r>
              <a:rPr lang="fr-BE" b="0"/>
              <a:t/>
            </a:r>
            <a:br>
              <a:rPr lang="fr-BE" b="0"/>
            </a:br>
            <a:endParaRPr lang="fr-BE" b="0" dirty="0" smtClean="0"/>
          </a:p>
          <a:p>
            <a:pPr marL="627063" lvl="1" indent="-312738" algn="l" rtl="0">
              <a:spcAft>
                <a:spcPts val="0"/>
              </a:spcAft>
            </a:pPr>
            <a:r>
              <a:rPr lang="fr-BE" b="0" i="0" u="none" baseline="0"/>
              <a:t>Concertation avec les R.H. :  dans l’équipe, la crédibilité est épuisée, accord pour recourir au conseiller en prévention psychosociale :</a:t>
            </a:r>
          </a:p>
          <a:p>
            <a:pPr marL="892175" lvl="2" indent="-263525" algn="l" rtl="0"/>
            <a:r>
              <a:rPr lang="fr-BE" b="0" i="0" u="none" baseline="0"/>
              <a:t>Accompagnement du groupe : les membres de l’équipe sont entendus, ont la possibilité de s’exprimer, sont informés avec le consentement du travailleur</a:t>
            </a:r>
          </a:p>
          <a:p>
            <a:pPr marL="892175" lvl="2" indent="-263525" algn="l" rtl="0"/>
            <a:r>
              <a:rPr lang="fr-BE" b="0" i="0" u="none" baseline="0"/>
              <a:t>Accompagnement individuel : discuter de l’interaction entre le travailleur et les collègues, souligner la responsabilité personnelle à assumer (prendre ses médicaments)</a:t>
            </a:r>
            <a:r>
              <a:rPr lang="fr-BE" b="0"/>
              <a:t/>
            </a:r>
            <a:br>
              <a:rPr lang="fr-BE" b="0"/>
            </a:br>
            <a:endParaRPr lang="fr-BE" b="0" dirty="0"/>
          </a:p>
          <a:p>
            <a:pPr marL="627063" lvl="1" indent="-312738" algn="l" rtl="0">
              <a:spcAft>
                <a:spcPts val="600"/>
              </a:spcAft>
            </a:pPr>
            <a:r>
              <a:rPr lang="fr-BE" b="0" i="0" u="none" baseline="0"/>
              <a:t>Concertation avec le psychiatre : travailler sur la prise de conscience de la maladie + contrôle de la prise de médicaments</a:t>
            </a:r>
          </a:p>
          <a:p>
            <a:pPr marL="627063" lvl="1" indent="-312738" algn="l" rtl="0">
              <a:spcAft>
                <a:spcPts val="600"/>
              </a:spcAft>
            </a:pPr>
            <a:endParaRPr lang="fr-BE" b="0" dirty="0"/>
          </a:p>
        </p:txBody>
      </p:sp>
      <p:sp>
        <p:nvSpPr>
          <p:cNvPr id="7" name="Title 3"/>
          <p:cNvSpPr txBox="1">
            <a:spLocks/>
          </p:cNvSpPr>
          <p:nvPr/>
        </p:nvSpPr>
        <p:spPr bwMode="auto">
          <a:xfrm>
            <a:off x="738500" y="364031"/>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sz="2800" b="1" i="0" u="none" baseline="0" dirty="0"/>
              <a:t>Cas de figure</a:t>
            </a:r>
            <a:r>
              <a:rPr lang="fr-BE" sz="2800" b="0" i="0" u="none" baseline="0" dirty="0"/>
              <a:t> </a:t>
            </a:r>
            <a:r>
              <a:rPr lang="fr-BE" sz="2800" b="1" i="0" u="none" baseline="0" dirty="0">
                <a:solidFill>
                  <a:schemeClr val="tx2"/>
                </a:solidFill>
              </a:rPr>
              <a:t>Plaintes psychiques </a:t>
            </a:r>
            <a:r>
              <a:rPr lang="fr-BE" sz="2800" b="0" i="1" u="none" baseline="0" dirty="0"/>
              <a:t>(suite)</a:t>
            </a:r>
            <a:endParaRPr lang="fr-BE" sz="2800" i="1" dirty="0">
              <a:solidFill>
                <a:schemeClr val="tx2"/>
              </a:solidFill>
            </a:endParaRPr>
          </a:p>
        </p:txBody>
      </p:sp>
      <p:sp>
        <p:nvSpPr>
          <p:cNvPr id="8" name="Subtitle 4"/>
          <p:cNvSpPr txBox="1">
            <a:spLocks/>
          </p:cNvSpPr>
          <p:nvPr/>
        </p:nvSpPr>
        <p:spPr bwMode="auto">
          <a:xfrm>
            <a:off x="738500" y="1317150"/>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1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0" algn="l" rtl="0" eaLnBrk="1" hangingPunct="1">
              <a:spcBef>
                <a:spcPct val="0"/>
              </a:spcBef>
            </a:pPr>
            <a:r>
              <a:rPr lang="fr-BE" b="1" i="0" u="none" baseline="0" dirty="0">
                <a:latin typeface="Arial" pitchFamily="34" charset="0"/>
              </a:rPr>
              <a:t>Approche : </a:t>
            </a:r>
            <a:r>
              <a:rPr lang="fr-BE" b="0" i="0" u="none" baseline="0" dirty="0">
                <a:latin typeface="Arial" pitchFamily="34" charset="0"/>
              </a:rPr>
              <a:t>recours au conseiller en prévention psychosociale</a:t>
            </a:r>
            <a:endParaRPr lang="fr-BE" dirty="0">
              <a:latin typeface="Arial" pitchFamily="34" charset="0"/>
            </a:endParaRPr>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14</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142782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15</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551916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738000" y="2022475"/>
            <a:ext cx="7783700" cy="4410223"/>
          </a:xfrm>
        </p:spPr>
        <p:txBody>
          <a:bodyPr>
            <a:normAutofit fontScale="77500" lnSpcReduction="20000"/>
          </a:bodyPr>
          <a:lstStyle/>
          <a:p>
            <a:pPr algn="l" rtl="0"/>
            <a:r>
              <a:rPr lang="fr-BE" sz="1600" b="1" i="0" u="none" baseline="0" dirty="0"/>
              <a:t>Entreprise : </a:t>
            </a:r>
            <a:r>
              <a:rPr lang="fr-BE" sz="1600" b="0" i="0" u="none" baseline="0" dirty="0"/>
              <a:t>consultations médicales</a:t>
            </a:r>
            <a:r>
              <a:rPr lang="fr-BE" sz="1600" b="0" dirty="0"/>
              <a:t/>
            </a:r>
            <a:br>
              <a:rPr lang="fr-BE" sz="1600" b="0" dirty="0"/>
            </a:br>
            <a:endParaRPr lang="fr-BE" sz="1600" b="0" dirty="0" smtClean="0"/>
          </a:p>
          <a:p>
            <a:pPr algn="l" rtl="0"/>
            <a:r>
              <a:rPr lang="fr-BE" sz="1600" b="1" i="0" u="none" baseline="0" dirty="0"/>
              <a:t>Fonction : </a:t>
            </a:r>
            <a:r>
              <a:rPr lang="fr-BE" sz="1600" b="0" i="0" u="none" baseline="0" dirty="0"/>
              <a:t>médecin</a:t>
            </a:r>
            <a:r>
              <a:rPr lang="fr-BE" sz="1600" b="0" dirty="0"/>
              <a:t/>
            </a:r>
            <a:br>
              <a:rPr lang="fr-BE" sz="1600" b="0" dirty="0"/>
            </a:br>
            <a:endParaRPr lang="fr-BE" sz="1600" b="0" dirty="0" smtClean="0"/>
          </a:p>
          <a:p>
            <a:pPr algn="l" rtl="0"/>
            <a:r>
              <a:rPr lang="fr-BE" sz="1600" b="1" i="0" u="none" baseline="0" dirty="0"/>
              <a:t>Limite : </a:t>
            </a:r>
            <a:r>
              <a:rPr lang="fr-BE" sz="1600" b="0" i="0" u="none" baseline="0" dirty="0"/>
              <a:t>fatigabilité accrue, difficultés à se concentrer</a:t>
            </a:r>
            <a:r>
              <a:rPr lang="fr-BE" sz="1600" b="0" dirty="0"/>
              <a:t/>
            </a:r>
            <a:br>
              <a:rPr lang="fr-BE" sz="1600" b="0" dirty="0"/>
            </a:br>
            <a:endParaRPr lang="fr-BE" sz="1600" b="0" dirty="0" smtClean="0"/>
          </a:p>
          <a:p>
            <a:pPr algn="l" rtl="0"/>
            <a:r>
              <a:rPr lang="fr-BE" sz="1600" b="1" i="0" u="none" baseline="0" dirty="0"/>
              <a:t>Accompagnement : </a:t>
            </a:r>
            <a:r>
              <a:rPr lang="fr-BE" sz="1600" b="0" i="0" u="none" baseline="0" dirty="0"/>
              <a:t>soutien psychique auprès de </a:t>
            </a:r>
            <a:r>
              <a:rPr lang="fr-BE" sz="1600" b="0" i="0" u="none" baseline="0" dirty="0" err="1"/>
              <a:t>Human</a:t>
            </a:r>
            <a:r>
              <a:rPr lang="fr-BE" sz="1600" b="0" i="0" u="none" baseline="0" dirty="0"/>
              <a:t> Link</a:t>
            </a:r>
            <a:r>
              <a:rPr lang="fr-BE" sz="1600" b="0" dirty="0"/>
              <a:t/>
            </a:r>
            <a:br>
              <a:rPr lang="fr-BE" sz="1600" b="0" dirty="0"/>
            </a:br>
            <a:endParaRPr lang="fr-BE" sz="1600" b="0" dirty="0" smtClean="0"/>
          </a:p>
          <a:p>
            <a:pPr algn="l" rtl="0">
              <a:lnSpc>
                <a:spcPct val="120000"/>
              </a:lnSpc>
              <a:tabLst>
                <a:tab pos="361950" algn="l"/>
              </a:tabLst>
            </a:pPr>
            <a:r>
              <a:rPr lang="fr-BE" sz="1600" b="1" i="0" u="none" baseline="0" dirty="0"/>
              <a:t>Quelle approche adopter ?</a:t>
            </a:r>
            <a:r>
              <a:rPr lang="fr-BE" sz="1600" dirty="0"/>
              <a:t/>
            </a:r>
            <a:br>
              <a:rPr lang="fr-BE" sz="1600" dirty="0"/>
            </a:br>
            <a:r>
              <a:rPr lang="fr-BE" sz="1600" b="0" i="0" u="none" baseline="0" dirty="0"/>
              <a:t>	Recours au conseiller en prévention psychosociale</a:t>
            </a:r>
          </a:p>
          <a:p>
            <a:pPr marL="627063" lvl="1" indent="-312738" algn="l" rtl="0">
              <a:lnSpc>
                <a:spcPct val="120000"/>
              </a:lnSpc>
            </a:pPr>
            <a:r>
              <a:rPr lang="fr-BE" sz="1500" b="0" i="0" u="none" baseline="0" dirty="0">
                <a:sym typeface="Wingdings" pitchFamily="2" charset="2"/>
              </a:rPr>
              <a:t>Le travailleur se présente à la consultation préalablement à la reprise du travail</a:t>
            </a:r>
          </a:p>
          <a:p>
            <a:pPr marL="627063" lvl="1" indent="-312738" algn="l" rtl="0">
              <a:lnSpc>
                <a:spcPct val="120000"/>
              </a:lnSpc>
            </a:pPr>
            <a:r>
              <a:rPr lang="fr-BE" sz="1500" b="0" i="0" u="none" baseline="0" dirty="0">
                <a:sym typeface="Wingdings" pitchFamily="2" charset="2"/>
              </a:rPr>
              <a:t>Médecin du travail : apte à accomplir ses propres tâches, à condition d'augmenter progressivement les horaires</a:t>
            </a:r>
          </a:p>
          <a:p>
            <a:pPr marL="627063" lvl="1" indent="-312738" algn="l" rtl="0">
              <a:lnSpc>
                <a:spcPct val="120000"/>
              </a:lnSpc>
            </a:pPr>
            <a:r>
              <a:rPr lang="fr-BE" sz="1500" b="0" i="0" u="none" baseline="0" dirty="0">
                <a:sym typeface="Wingdings" pitchFamily="2" charset="2"/>
              </a:rPr>
              <a:t>Concertation avec la mutualité : accord pour une reprise progressive du travail sur la base de 2 jours/semaine au cours d'une période toujours indéterminée</a:t>
            </a:r>
          </a:p>
          <a:p>
            <a:pPr marL="627063" lvl="1" indent="-312738" algn="l" rtl="0">
              <a:lnSpc>
                <a:spcPct val="120000"/>
              </a:lnSpc>
            </a:pPr>
            <a:r>
              <a:rPr lang="fr-BE" sz="1500" b="0" i="0" u="none" baseline="0" dirty="0">
                <a:sym typeface="Wingdings" pitchFamily="2" charset="2"/>
              </a:rPr>
              <a:t>Concertation avec le(s) chef(s) de service/R.H. pour intégrer 2 jours/semaine dans l’horaire</a:t>
            </a:r>
            <a:endParaRPr lang="fr-BE" sz="1500" dirty="0">
              <a:sym typeface="Wingdings" pitchFamily="2" charset="2"/>
            </a:endParaRPr>
          </a:p>
          <a:p>
            <a:pPr marL="627063" lvl="1" indent="-312738" algn="l" rtl="0">
              <a:lnSpc>
                <a:spcPct val="120000"/>
              </a:lnSpc>
            </a:pPr>
            <a:r>
              <a:rPr lang="fr-BE" sz="1500" b="0" i="0" u="none" baseline="0" dirty="0">
                <a:sym typeface="Wingdings" pitchFamily="2" charset="2"/>
              </a:rPr>
              <a:t>Médecin du travail</a:t>
            </a:r>
            <a:r>
              <a:rPr lang="fr-BE" sz="1500" b="0" i="0" u="none" baseline="0" dirty="0"/>
              <a:t>: surveillance médicale continue à titre de consultation d’évaluation : évaluer la charge de travail acceptable dans le cadre d’une augmentation progressive des horaires</a:t>
            </a:r>
          </a:p>
          <a:p>
            <a:pPr marL="627063" lvl="1" indent="-312738" algn="l" rtl="0">
              <a:lnSpc>
                <a:spcPct val="120000"/>
              </a:lnSpc>
            </a:pPr>
            <a:r>
              <a:rPr lang="fr-BE" sz="1500" b="0" i="0" u="none" baseline="0" dirty="0"/>
              <a:t>Concertation avec les R.H. : recours au conseiller en prévention psychosociale :  soutien </a:t>
            </a:r>
            <a:r>
              <a:rPr lang="fr-BE" sz="1500" b="0" i="0" u="none" baseline="0" dirty="0">
                <a:solidFill>
                  <a:schemeClr val="tx1"/>
                </a:solidFill>
              </a:rPr>
              <a:t>à l’issue  </a:t>
            </a:r>
            <a:r>
              <a:rPr lang="fr-BE" sz="1500" b="0" i="0" u="none" baseline="0" dirty="0"/>
              <a:t>d’une reprise du travail complète :  identifier les pièges, ventiler</a:t>
            </a:r>
            <a:r>
              <a:rPr lang="fr-BE" sz="1400" dirty="0"/>
              <a:t/>
            </a:r>
            <a:br>
              <a:rPr lang="fr-BE" sz="1400" dirty="0"/>
            </a:br>
            <a:endParaRPr lang="fr-BE" sz="1400" dirty="0"/>
          </a:p>
          <a:p>
            <a:pPr marL="312738" indent="-312738" algn="l" rtl="0"/>
            <a:r>
              <a:rPr lang="fr-BE" sz="1600" b="1" i="0" u="none" baseline="0" dirty="0"/>
              <a:t>Objectif </a:t>
            </a:r>
            <a:r>
              <a:rPr lang="fr-BE" sz="1600" b="1" i="0" u="none" baseline="0" dirty="0">
                <a:sym typeface="Wingdings" pitchFamily="2" charset="2"/>
              </a:rPr>
              <a:t> </a:t>
            </a:r>
            <a:r>
              <a:rPr lang="fr-BE" sz="1600" b="1" i="0" u="none" baseline="0" dirty="0"/>
              <a:t>Garantir la durabilité</a:t>
            </a:r>
            <a:endParaRPr lang="fr-BE" sz="1600" dirty="0"/>
          </a:p>
          <a:p>
            <a:pPr marL="971538" lvl="1" indent="-312738" algn="l" rtl="0"/>
            <a:endParaRPr lang="fr-BE" sz="1400" b="0" dirty="0" smtClean="0">
              <a:sym typeface="Wingdings" pitchFamily="2" charset="2"/>
            </a:endParaRPr>
          </a:p>
          <a:p>
            <a:pPr indent="0" algn="l" rtl="0">
              <a:buNone/>
            </a:pPr>
            <a:endParaRPr lang="fr-BE" sz="1600" dirty="0">
              <a:sym typeface="Wingdings" pitchFamily="2" charset="2"/>
            </a:endParaRPr>
          </a:p>
        </p:txBody>
      </p:sp>
      <p:sp>
        <p:nvSpPr>
          <p:cNvPr id="6" name="Subtitle 4"/>
          <p:cNvSpPr txBox="1">
            <a:spLocks/>
          </p:cNvSpPr>
          <p:nvPr/>
        </p:nvSpPr>
        <p:spPr bwMode="auto">
          <a:xfrm>
            <a:off x="738000" y="1306997"/>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1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r>
              <a:rPr lang="fr-BE" b="1" i="0" u="none" baseline="0"/>
              <a:t>Approche : </a:t>
            </a:r>
            <a:r>
              <a:rPr lang="fr-BE" b="0" i="0" u="none" baseline="0"/>
              <a:t>recours au conseiller en prévention psychosociale</a:t>
            </a:r>
            <a:endParaRPr lang="fr-BE" dirty="0"/>
          </a:p>
        </p:txBody>
      </p:sp>
      <p:sp>
        <p:nvSpPr>
          <p:cNvPr id="7" name="Title 3"/>
          <p:cNvSpPr txBox="1">
            <a:spLocks/>
          </p:cNvSpPr>
          <p:nvPr/>
        </p:nvSpPr>
        <p:spPr bwMode="auto">
          <a:xfrm>
            <a:off x="738000" y="353878"/>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fontScale="92500"/>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b="1" i="0" u="none" baseline="0" dirty="0"/>
              <a:t>Cas de figure</a:t>
            </a:r>
            <a:r>
              <a:rPr lang="fr-BE" b="0" i="0" u="none" baseline="0" dirty="0"/>
              <a:t> </a:t>
            </a:r>
            <a:r>
              <a:rPr lang="fr-BE" b="1" dirty="0">
                <a:solidFill>
                  <a:schemeClr val="tx2"/>
                </a:solidFill>
              </a:rPr>
              <a:t>E</a:t>
            </a:r>
            <a:r>
              <a:rPr lang="fr-BE" b="1" i="0" u="none" baseline="0" dirty="0" smtClean="0">
                <a:solidFill>
                  <a:schemeClr val="tx2"/>
                </a:solidFill>
              </a:rPr>
              <a:t>puisement </a:t>
            </a:r>
            <a:r>
              <a:rPr lang="fr-BE" b="1" i="0" u="none" baseline="0" dirty="0">
                <a:solidFill>
                  <a:schemeClr val="tx2"/>
                </a:solidFill>
              </a:rPr>
              <a:t>professionnel</a:t>
            </a:r>
            <a:endParaRPr lang="fr-BE" b="1" dirty="0">
              <a:solidFill>
                <a:schemeClr val="tx2"/>
              </a:solidFill>
            </a:endParaRPr>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16</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15005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17</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551916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4"/>
          <p:cNvSpPr txBox="1">
            <a:spLocks/>
          </p:cNvSpPr>
          <p:nvPr/>
        </p:nvSpPr>
        <p:spPr bwMode="auto">
          <a:xfrm>
            <a:off x="738500" y="1268897"/>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2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r>
              <a:rPr lang="fr-BE" sz="2000" b="1" i="0" u="none" baseline="0" dirty="0"/>
              <a:t>Approche : </a:t>
            </a:r>
            <a:r>
              <a:rPr lang="fr-BE" sz="2000" b="0" i="0" u="none" baseline="0" dirty="0"/>
              <a:t>recours au tandem formé par l’expert Return-To-</a:t>
            </a:r>
            <a:r>
              <a:rPr lang="fr-BE" sz="2000" b="0" i="0" u="none" baseline="0" dirty="0" err="1"/>
              <a:t>Work</a:t>
            </a:r>
            <a:r>
              <a:rPr lang="fr-BE" sz="2000" b="0" i="0" u="none" baseline="0" dirty="0"/>
              <a:t> et </a:t>
            </a:r>
            <a:r>
              <a:rPr lang="fr-BE" sz="2000" b="0" i="0" u="none" baseline="0" dirty="0" smtClean="0"/>
              <a:t/>
            </a:r>
            <a:br>
              <a:rPr lang="fr-BE" sz="2000" b="0" i="0" u="none" baseline="0" dirty="0" smtClean="0"/>
            </a:br>
            <a:r>
              <a:rPr lang="fr-BE" sz="2000" b="0" i="0" u="none" baseline="0" dirty="0" smtClean="0"/>
              <a:t>le </a:t>
            </a:r>
            <a:r>
              <a:rPr lang="fr-BE" sz="2000" b="0" i="0" u="none" baseline="0" dirty="0"/>
              <a:t>médecin du travail</a:t>
            </a:r>
            <a:endParaRPr lang="fr-BE" sz="2000" dirty="0"/>
          </a:p>
        </p:txBody>
      </p:sp>
      <p:sp>
        <p:nvSpPr>
          <p:cNvPr id="4" name="Title 3"/>
          <p:cNvSpPr>
            <a:spLocks noGrp="1"/>
          </p:cNvSpPr>
          <p:nvPr>
            <p:ph type="ctrTitle"/>
          </p:nvPr>
        </p:nvSpPr>
        <p:spPr/>
        <p:txBody>
          <a:bodyPr>
            <a:noAutofit/>
          </a:bodyPr>
          <a:lstStyle/>
          <a:p>
            <a:pPr algn="l" rtl="0">
              <a:tabLst>
                <a:tab pos="1076325" algn="l"/>
              </a:tabLst>
            </a:pPr>
            <a:r>
              <a:rPr lang="fr-BE" sz="2500" b="1" i="0" u="none" baseline="0" dirty="0"/>
              <a:t>Cas de figure</a:t>
            </a:r>
            <a:r>
              <a:rPr lang="fr-BE" sz="2500" b="0" i="0" u="none" baseline="0" dirty="0"/>
              <a:t> </a:t>
            </a:r>
            <a:r>
              <a:rPr lang="fr-BE" sz="2500" b="1" i="0" u="none" baseline="0" dirty="0">
                <a:solidFill>
                  <a:schemeClr val="tx2"/>
                </a:solidFill>
              </a:rPr>
              <a:t>Adaptation définitive provisoire et partielle </a:t>
            </a:r>
            <a:r>
              <a:rPr lang="fr-BE" sz="2500" b="1" i="0" u="none" baseline="0" dirty="0" smtClean="0">
                <a:solidFill>
                  <a:schemeClr val="tx2"/>
                </a:solidFill>
              </a:rPr>
              <a:t>du </a:t>
            </a:r>
            <a:r>
              <a:rPr lang="fr-BE" sz="2500" b="1" i="0" u="none" baseline="0" dirty="0">
                <a:solidFill>
                  <a:schemeClr val="tx2"/>
                </a:solidFill>
              </a:rPr>
              <a:t>poste de travail</a:t>
            </a:r>
            <a:endParaRPr lang="fr-BE" sz="2500" b="1" dirty="0">
              <a:solidFill>
                <a:schemeClr val="tx2"/>
              </a:solidFill>
            </a:endParaRPr>
          </a:p>
        </p:txBody>
      </p:sp>
      <p:sp>
        <p:nvSpPr>
          <p:cNvPr id="3" name="Text Placeholder 2"/>
          <p:cNvSpPr>
            <a:spLocks noGrp="1"/>
          </p:cNvSpPr>
          <p:nvPr>
            <p:ph type="body" sz="quarter" idx="15"/>
          </p:nvPr>
        </p:nvSpPr>
        <p:spPr/>
        <p:txBody>
          <a:bodyPr/>
          <a:lstStyle/>
          <a:p>
            <a:pPr marL="312738" indent="-312738" algn="l" rtl="0"/>
            <a:r>
              <a:rPr lang="fr-BE" sz="1600" b="1" i="0" u="none" baseline="0" dirty="0"/>
              <a:t>Entreprise : </a:t>
            </a:r>
            <a:r>
              <a:rPr lang="fr-BE" sz="1600" b="0" i="0" u="none" baseline="0" dirty="0"/>
              <a:t>Centre de résidence et de soins</a:t>
            </a:r>
            <a:endParaRPr lang="fr-BE" sz="1600" dirty="0" smtClean="0"/>
          </a:p>
          <a:p>
            <a:pPr marL="312738" indent="-312738" algn="l" rtl="0"/>
            <a:r>
              <a:rPr lang="fr-BE" sz="1600" b="1" i="0" u="none" baseline="0" dirty="0"/>
              <a:t>Fonction du travailleur : </a:t>
            </a:r>
            <a:r>
              <a:rPr lang="fr-BE" sz="1600" b="0" i="0" u="none" baseline="0" dirty="0"/>
              <a:t>infirmier/infirmière</a:t>
            </a:r>
          </a:p>
          <a:p>
            <a:pPr marL="312738" indent="-312738" algn="l" rtl="0"/>
            <a:r>
              <a:rPr lang="fr-BE" sz="1600" b="1" i="0" u="none" baseline="0" dirty="0"/>
              <a:t>Limite : </a:t>
            </a:r>
            <a:r>
              <a:rPr lang="fr-BE" sz="1600" b="0" i="0" u="none" baseline="0" dirty="0"/>
              <a:t>diminution de la charge physique du bas du dos</a:t>
            </a:r>
          </a:p>
          <a:p>
            <a:pPr marL="312738" indent="-312738" algn="l" rtl="0"/>
            <a:r>
              <a:rPr lang="fr-BE" sz="1600" b="1" i="0" u="none" baseline="0" dirty="0"/>
              <a:t>Travailleur </a:t>
            </a:r>
            <a:r>
              <a:rPr lang="fr-BE" sz="1600" b="0" i="0" u="none" baseline="0" dirty="0"/>
              <a:t>souhaite reprendre le travail</a:t>
            </a:r>
          </a:p>
          <a:p>
            <a:pPr marL="312738" indent="-312738" algn="l" rtl="0"/>
            <a:r>
              <a:rPr lang="fr-BE" sz="1600" b="1" i="0" u="none" baseline="0" dirty="0"/>
              <a:t>Employeur </a:t>
            </a:r>
            <a:r>
              <a:rPr lang="fr-BE" sz="1600" b="0" i="0" u="none" baseline="0" dirty="0"/>
              <a:t>remet en question la faisabilité/durabilité de la reprise du travail</a:t>
            </a:r>
          </a:p>
          <a:p>
            <a:pPr marL="312738" indent="-312738" algn="l" rtl="0">
              <a:spcBef>
                <a:spcPts val="1200"/>
              </a:spcBef>
            </a:pPr>
            <a:r>
              <a:rPr lang="fr-BE" sz="1600" b="1" i="0" u="none" baseline="0" dirty="0"/>
              <a:t>Quelle approche adopter ?</a:t>
            </a:r>
            <a:r>
              <a:rPr lang="fr-BE" sz="1600" dirty="0"/>
              <a:t/>
            </a:r>
            <a:br>
              <a:rPr lang="fr-BE" sz="1600" dirty="0"/>
            </a:br>
            <a:r>
              <a:rPr lang="fr-BE" sz="1600" b="0" i="0" u="none" baseline="0" dirty="0"/>
              <a:t>Recours au tandem formé par l’expert Return-To-</a:t>
            </a:r>
            <a:r>
              <a:rPr lang="fr-BE" sz="1600" b="0" i="0" u="none" baseline="0" dirty="0" err="1"/>
              <a:t>Work</a:t>
            </a:r>
            <a:r>
              <a:rPr lang="fr-BE" sz="1600" b="0" i="0" u="none" baseline="0" dirty="0"/>
              <a:t> et le médecin du travail</a:t>
            </a:r>
          </a:p>
          <a:p>
            <a:pPr marL="627063" lvl="1" indent="-312738" algn="l" rtl="0"/>
            <a:r>
              <a:rPr lang="fr-BE" b="0" i="0" u="none" baseline="0" dirty="0"/>
              <a:t>Le travailleur se présente à la consultation préalablement à la reprise du travail</a:t>
            </a:r>
            <a:r>
              <a:rPr lang="fr-BE" dirty="0"/>
              <a:t/>
            </a:r>
            <a:br>
              <a:rPr lang="fr-BE" dirty="0"/>
            </a:br>
            <a:endParaRPr lang="fr-BE" dirty="0" smtClean="0"/>
          </a:p>
          <a:p>
            <a:pPr marL="627063" lvl="1" indent="-312738" algn="l" rtl="0"/>
            <a:r>
              <a:rPr lang="fr-BE" b="0" i="0" u="none" baseline="0" dirty="0"/>
              <a:t>Concertation avec le(s) R.H./dirigeant : analyse du poste de travail requise </a:t>
            </a:r>
            <a:r>
              <a:rPr lang="fr-BE" dirty="0"/>
              <a:t/>
            </a:r>
            <a:br>
              <a:rPr lang="fr-BE" dirty="0"/>
            </a:br>
            <a:r>
              <a:rPr lang="fr-BE" b="0" i="0" u="none" baseline="0" dirty="0">
                <a:sym typeface="Wingdings" pitchFamily="2" charset="2"/>
              </a:rPr>
              <a:t></a:t>
            </a:r>
            <a:r>
              <a:rPr lang="fr-BE" b="0" i="0" u="none" baseline="0" dirty="0"/>
              <a:t> Recours à l’expert Return-To-</a:t>
            </a:r>
            <a:r>
              <a:rPr lang="fr-BE" b="0" i="0" u="none" baseline="0" dirty="0" err="1"/>
              <a:t>Work</a:t>
            </a:r>
            <a:endParaRPr lang="fr-BE" b="0" i="0" u="none" baseline="0" dirty="0"/>
          </a:p>
          <a:p>
            <a:endParaRPr lang="fr-BE" sz="1600" b="0" dirty="0"/>
          </a:p>
          <a:p>
            <a:endParaRPr lang="fr-BE"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18</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pic>
        <p:nvPicPr>
          <p:cNvPr id="7" name="Picture 6" descr="scan_advies_actie_pieces-19.png"/>
          <p:cNvPicPr>
            <a:picLocks noChangeAspect="1"/>
          </p:cNvPicPr>
          <p:nvPr/>
        </p:nvPicPr>
        <p:blipFill rotWithShape="1">
          <a:blip r:embed="rId3">
            <a:extLst>
              <a:ext uri="{28A0092B-C50C-407E-A947-70E740481C1C}">
                <a14:useLocalDpi xmlns:a14="http://schemas.microsoft.com/office/drawing/2010/main" val="0"/>
              </a:ext>
            </a:extLst>
          </a:blip>
          <a:srcRect b="25615"/>
          <a:stretch/>
        </p:blipFill>
        <p:spPr>
          <a:xfrm>
            <a:off x="5389688" y="5028021"/>
            <a:ext cx="1866238" cy="1441090"/>
          </a:xfrm>
          <a:prstGeom prst="rect">
            <a:avLst/>
          </a:prstGeom>
        </p:spPr>
      </p:pic>
    </p:spTree>
    <p:extLst>
      <p:ext uri="{BB962C8B-B14F-4D97-AF65-F5344CB8AC3E}">
        <p14:creationId xmlns:p14="http://schemas.microsoft.com/office/powerpoint/2010/main" val="367242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4"/>
          <p:cNvSpPr txBox="1">
            <a:spLocks/>
          </p:cNvSpPr>
          <p:nvPr/>
        </p:nvSpPr>
        <p:spPr bwMode="auto">
          <a:xfrm>
            <a:off x="738500" y="1268897"/>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2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0" algn="l" rtl="0" eaLnBrk="1" hangingPunct="1">
              <a:spcBef>
                <a:spcPct val="0"/>
              </a:spcBef>
            </a:pPr>
            <a:r>
              <a:rPr lang="fr-BE" sz="2000" b="1" i="0" u="none" baseline="0" dirty="0">
                <a:latin typeface="Arial" pitchFamily="34" charset="0"/>
              </a:rPr>
              <a:t>Approche : </a:t>
            </a:r>
            <a:r>
              <a:rPr lang="fr-BE" sz="2000" b="0" i="0" u="none" baseline="0" dirty="0">
                <a:latin typeface="Arial" pitchFamily="34" charset="0"/>
              </a:rPr>
              <a:t>recours au tandem formé par l’expert Return-To-</a:t>
            </a:r>
            <a:r>
              <a:rPr lang="fr-BE" sz="2000" b="0" i="0" u="none" baseline="0" dirty="0" err="1">
                <a:latin typeface="Arial" pitchFamily="34" charset="0"/>
              </a:rPr>
              <a:t>Work</a:t>
            </a:r>
            <a:r>
              <a:rPr lang="fr-BE" sz="2000" b="0" i="0" u="none" baseline="0" dirty="0">
                <a:latin typeface="Arial" pitchFamily="34" charset="0"/>
              </a:rPr>
              <a:t> et </a:t>
            </a:r>
            <a:r>
              <a:rPr lang="fr-BE" sz="2000" b="0" i="0" u="none" baseline="0" dirty="0" smtClean="0">
                <a:latin typeface="Arial" pitchFamily="34" charset="0"/>
              </a:rPr>
              <a:t/>
            </a:r>
            <a:br>
              <a:rPr lang="fr-BE" sz="2000" b="0" i="0" u="none" baseline="0" dirty="0" smtClean="0">
                <a:latin typeface="Arial" pitchFamily="34" charset="0"/>
              </a:rPr>
            </a:br>
            <a:r>
              <a:rPr lang="fr-BE" sz="2000" b="0" i="0" u="none" baseline="0" dirty="0" smtClean="0">
                <a:latin typeface="Arial" pitchFamily="34" charset="0"/>
              </a:rPr>
              <a:t>le </a:t>
            </a:r>
            <a:r>
              <a:rPr lang="fr-BE" sz="2000" b="0" i="0" u="none" baseline="0" dirty="0">
                <a:latin typeface="Arial" pitchFamily="34" charset="0"/>
              </a:rPr>
              <a:t>médecin du travail</a:t>
            </a:r>
            <a:endParaRPr lang="fr-BE" sz="2000" dirty="0">
              <a:latin typeface="Arial" pitchFamily="34" charset="0"/>
            </a:endParaRPr>
          </a:p>
        </p:txBody>
      </p:sp>
      <p:sp>
        <p:nvSpPr>
          <p:cNvPr id="8" name="Title 3"/>
          <p:cNvSpPr txBox="1">
            <a:spLocks/>
          </p:cNvSpPr>
          <p:nvPr/>
        </p:nvSpPr>
        <p:spPr bwMode="auto">
          <a:xfrm>
            <a:off x="738000" y="306881"/>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lvl="0" algn="l" rtl="0" eaLnBrk="1" hangingPunct="1">
              <a:tabLst>
                <a:tab pos="1076325" algn="l"/>
              </a:tabLst>
            </a:pPr>
            <a:r>
              <a:rPr lang="fr-BE" sz="2500" b="1" i="0" u="none" baseline="0" dirty="0"/>
              <a:t>Cas de figure</a:t>
            </a:r>
            <a:r>
              <a:rPr lang="fr-BE" sz="2500" b="0" i="0" u="none" baseline="0" dirty="0"/>
              <a:t> </a:t>
            </a:r>
            <a:r>
              <a:rPr lang="fr-BE" sz="2500" b="1" i="0" u="none" baseline="0" dirty="0">
                <a:solidFill>
                  <a:srgbClr val="41AD49"/>
                </a:solidFill>
              </a:rPr>
              <a:t>Adaptation définitive provisoire et partielle </a:t>
            </a:r>
            <a:r>
              <a:rPr lang="fr-BE" sz="2500" b="1" i="0" u="none" baseline="0" dirty="0" smtClean="0">
                <a:solidFill>
                  <a:srgbClr val="41AD49"/>
                </a:solidFill>
              </a:rPr>
              <a:t>du </a:t>
            </a:r>
            <a:r>
              <a:rPr lang="fr-BE" sz="2500" b="1" i="0" u="none" baseline="0" dirty="0">
                <a:solidFill>
                  <a:srgbClr val="41AD49"/>
                </a:solidFill>
              </a:rPr>
              <a:t>poste de travail </a:t>
            </a:r>
            <a:r>
              <a:rPr lang="fr-BE" sz="2500" b="0" i="1" u="none" baseline="0" dirty="0">
                <a:latin typeface="Arial" pitchFamily="34" charset="0"/>
                <a:ea typeface="+mn-ea"/>
                <a:cs typeface="+mn-cs"/>
              </a:rPr>
              <a:t>(suite)</a:t>
            </a:r>
            <a:endParaRPr lang="fr-BE" sz="2500" i="1" dirty="0">
              <a:solidFill>
                <a:srgbClr val="41AD49"/>
              </a:solidFill>
              <a:latin typeface="Arial" pitchFamily="34" charset="0"/>
              <a:ea typeface="+mn-ea"/>
              <a:cs typeface="+mn-cs"/>
            </a:endParaRPr>
          </a:p>
        </p:txBody>
      </p:sp>
      <p:sp>
        <p:nvSpPr>
          <p:cNvPr id="3" name="Text Placeholder 2"/>
          <p:cNvSpPr>
            <a:spLocks noGrp="1"/>
          </p:cNvSpPr>
          <p:nvPr>
            <p:ph type="body" sz="quarter" idx="15"/>
          </p:nvPr>
        </p:nvSpPr>
        <p:spPr/>
        <p:txBody>
          <a:bodyPr/>
          <a:lstStyle/>
          <a:p>
            <a:pPr marL="312738" indent="-312738" algn="l" rtl="0"/>
            <a:r>
              <a:rPr lang="fr-BE" sz="1600" b="1" i="0" u="none" baseline="0"/>
              <a:t>Demande de subsides au VDAB pour compenser la perte de rendement et les adaptations à l’ensemble des tâches du travailleur</a:t>
            </a:r>
          </a:p>
          <a:p>
            <a:pPr marL="627063" lvl="1" indent="-312738" algn="l" rtl="0"/>
            <a:r>
              <a:rPr lang="fr-BE" b="0" i="0" u="none" baseline="0"/>
              <a:t>VOP (Prime flamande de soutien à l’emploi) </a:t>
            </a:r>
            <a:endParaRPr lang="fr-BE" dirty="0"/>
          </a:p>
          <a:p>
            <a:pPr marL="627063" lvl="1" indent="-312738" algn="l" rtl="0"/>
            <a:r>
              <a:rPr lang="fr-BE" b="0" i="0" u="none" baseline="0"/>
              <a:t>Conséquence &gt; Le handicap professionnel du travailleur est reconnu, avec bénéfice de la Prime flamande de soutien à l’emploi (VOP) du VDAB</a:t>
            </a:r>
          </a:p>
          <a:p>
            <a:pPr marL="627063" lvl="1" indent="-312738" algn="l" rtl="0"/>
            <a:r>
              <a:rPr lang="fr-BE" b="0" i="0" u="none" baseline="0"/>
              <a:t>L’employeur réclame 20 % de la rémunération de référence par trimestre (sur une période de 5 ans)</a:t>
            </a:r>
            <a:r>
              <a:rPr lang="fr-BE"/>
              <a:t/>
            </a:r>
            <a:br>
              <a:rPr lang="fr-BE"/>
            </a:br>
            <a:r>
              <a:rPr lang="fr-BE" b="0" i="0" u="none" baseline="0"/>
              <a:t>Par la suite, prolongation possible moyennant motivation</a:t>
            </a:r>
          </a:p>
          <a:p>
            <a:endParaRPr lang="fr-BE" sz="1600" dirty="0" smtClean="0"/>
          </a:p>
          <a:p>
            <a:pPr marL="312738" indent="-312738" algn="l" rtl="0"/>
            <a:r>
              <a:rPr lang="fr-BE" sz="1600" b="1" i="0" u="none" baseline="0"/>
              <a:t>Approche au moyen de l’outil d’adéquation poste-candidat</a:t>
            </a:r>
            <a:endParaRPr lang="fr-BE" sz="1600" dirty="0"/>
          </a:p>
          <a:p>
            <a:pPr marL="627063" lvl="1" indent="-312738" algn="l" rtl="0"/>
            <a:r>
              <a:rPr lang="fr-BE" b="0" i="0" u="none" baseline="0"/>
              <a:t>Observation et entretien avec le travailleur en partant de l’analyse de la fonction</a:t>
            </a:r>
          </a:p>
          <a:p>
            <a:pPr marL="627063" lvl="1" indent="-312738" algn="l" rtl="0"/>
            <a:r>
              <a:rPr lang="fr-BE" b="0" i="0" u="none" baseline="0"/>
              <a:t>Profil des exigences de la fonction</a:t>
            </a:r>
          </a:p>
          <a:p>
            <a:pPr marL="627063" lvl="1" indent="-312738" algn="l" rtl="0"/>
            <a:r>
              <a:rPr lang="fr-BE" b="0" i="0" u="none" baseline="0"/>
              <a:t>Profil des capacités du travailleur</a:t>
            </a:r>
          </a:p>
          <a:p>
            <a:pPr marL="627063" lvl="1" indent="-312738" algn="l" rtl="0"/>
            <a:r>
              <a:rPr lang="fr-BE" b="0" i="0" u="none" baseline="0"/>
              <a:t>L’outil d’adéquation poste-candidat présente quelques problèmes, mais aussi des atouts et des possibilités</a:t>
            </a:r>
            <a:endParaRPr lang="fr-BE" dirty="0"/>
          </a:p>
          <a:p>
            <a:pPr marL="486000" lvl="1" indent="0" algn="l" rtl="0">
              <a:buNone/>
            </a:pPr>
            <a:endParaRPr lang="fr-BE"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19</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51052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6"/>
          <p:cNvSpPr txBox="1">
            <a:spLocks/>
          </p:cNvSpPr>
          <p:nvPr/>
        </p:nvSpPr>
        <p:spPr bwMode="auto">
          <a:xfrm>
            <a:off x="4693709" y="2402958"/>
            <a:ext cx="3880927" cy="3795823"/>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313200" algn="l" defTabSz="457200" rtl="0" eaLnBrk="0" fontAlgn="base" hangingPunct="0">
              <a:lnSpc>
                <a:spcPct val="100000"/>
              </a:lnSpc>
              <a:spcBef>
                <a:spcPts val="0"/>
              </a:spcBef>
              <a:spcAft>
                <a:spcPts val="600"/>
              </a:spcAft>
              <a:buSzPct val="135000"/>
              <a:buFontTx/>
              <a:buBlip>
                <a:blip r:embed="rId3"/>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4"/>
              </a:buBlip>
              <a:defRPr sz="1600" b="0" i="0" kern="1200">
                <a:solidFill>
                  <a:srgbClr val="39474F"/>
                </a:solidFill>
                <a:latin typeface="Arial"/>
                <a:ea typeface="+mn-ea"/>
                <a:cs typeface="+mn-cs"/>
              </a:defRPr>
            </a:lvl2pPr>
            <a:lvl3pPr marL="781200" indent="-122400" algn="l" defTabSz="457200" rtl="0" eaLnBrk="0" fontAlgn="base" hangingPunct="0">
              <a:lnSpc>
                <a:spcPct val="100000"/>
              </a:lnSpc>
              <a:spcBef>
                <a:spcPts val="0"/>
              </a:spcBef>
              <a:spcAft>
                <a:spcPts val="200"/>
              </a:spcAft>
              <a:buClr>
                <a:schemeClr val="accent1"/>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2738" indent="-222250" algn="l" rtl="0" eaLnBrk="1" fontAlgn="auto" hangingPunct="1">
              <a:lnSpc>
                <a:spcPct val="150000"/>
              </a:lnSpc>
              <a:tabLst>
                <a:tab pos="3678238" algn="r"/>
              </a:tabLst>
            </a:pPr>
            <a:r>
              <a:rPr lang="fr-BE" sz="1300" b="1" i="0" u="none" baseline="0" dirty="0" smtClean="0">
                <a:solidFill>
                  <a:schemeClr val="tx1"/>
                </a:solidFill>
                <a:latin typeface="Arial Narrow" pitchFamily="34" charset="0"/>
              </a:rPr>
              <a:t>Travailleur </a:t>
            </a:r>
            <a:r>
              <a:rPr lang="fr-BE" sz="1300" b="1" i="0" u="none" baseline="0" dirty="0">
                <a:solidFill>
                  <a:schemeClr val="tx1"/>
                </a:solidFill>
                <a:latin typeface="Arial Narrow" pitchFamily="34" charset="0"/>
              </a:rPr>
              <a:t>hors circuit : éviter toute récidive</a:t>
            </a:r>
          </a:p>
          <a:p>
            <a:pPr marL="620713" lvl="1" indent="-312738" algn="l" rtl="0" eaLnBrk="1" fontAlgn="auto" hangingPunct="1">
              <a:spcBef>
                <a:spcPts val="600"/>
              </a:spcBef>
              <a:tabLst>
                <a:tab pos="3678238" algn="r"/>
              </a:tabLst>
            </a:pPr>
            <a:r>
              <a:rPr lang="fr-BE" sz="1300" b="0" i="0" u="none" baseline="0" dirty="0">
                <a:solidFill>
                  <a:schemeClr val="tx1"/>
                </a:solidFill>
                <a:latin typeface="Arial Narrow" pitchFamily="34" charset="0"/>
              </a:rPr>
              <a:t>Politique en matière d'absentéisme (ou politique de réintégration)                   </a:t>
            </a:r>
          </a:p>
          <a:p>
            <a:pPr marL="620713" lvl="1" indent="-312738" algn="l" rtl="0" eaLnBrk="1" fontAlgn="auto" hangingPunct="1">
              <a:spcBef>
                <a:spcPts val="600"/>
              </a:spcBef>
              <a:tabLst>
                <a:tab pos="3678238" algn="r"/>
              </a:tabLst>
            </a:pPr>
            <a:r>
              <a:rPr lang="fr-BE" sz="1300" b="1" i="0" u="none" baseline="0" dirty="0">
                <a:solidFill>
                  <a:schemeClr val="tx1"/>
                </a:solidFill>
                <a:latin typeface="Arial Narrow" pitchFamily="34" charset="0"/>
              </a:rPr>
              <a:t>Travail adapté</a:t>
            </a:r>
          </a:p>
          <a:p>
            <a:pPr marL="801688" lvl="2" indent="-179388" algn="l" rtl="0" eaLnBrk="1" fontAlgn="auto" hangingPunct="1">
              <a:spcBef>
                <a:spcPts val="600"/>
              </a:spcBef>
              <a:tabLst>
                <a:tab pos="3678238" algn="r"/>
              </a:tabLst>
            </a:pPr>
            <a:r>
              <a:rPr lang="fr-BE" sz="1300" b="0" i="0" u="none" baseline="0" dirty="0">
                <a:solidFill>
                  <a:schemeClr val="tx1"/>
                </a:solidFill>
                <a:latin typeface="Arial Narrow" pitchFamily="34" charset="0"/>
              </a:rPr>
              <a:t>Consultation préalable à la reprise du travail. Dans le cadre de cette consultation, le médecin du travail transpose les limites </a:t>
            </a:r>
            <a:r>
              <a:rPr lang="fr-BE" sz="1300" b="0" dirty="0">
                <a:solidFill>
                  <a:schemeClr val="tx1"/>
                </a:solidFill>
                <a:latin typeface="Arial Narrow" pitchFamily="34" charset="0"/>
              </a:rPr>
              <a:t/>
            </a:r>
            <a:br>
              <a:rPr lang="fr-BE" sz="1300" b="0" dirty="0">
                <a:solidFill>
                  <a:schemeClr val="tx1"/>
                </a:solidFill>
                <a:latin typeface="Arial Narrow" pitchFamily="34" charset="0"/>
              </a:rPr>
            </a:br>
            <a:r>
              <a:rPr lang="fr-BE" sz="1300" b="0" i="0" u="none" baseline="0" dirty="0">
                <a:solidFill>
                  <a:schemeClr val="tx1"/>
                </a:solidFill>
                <a:latin typeface="Arial Narrow" pitchFamily="34" charset="0"/>
              </a:rPr>
              <a:t>en possibilités. Ces possibilités devant être en adéquation avec les exigences.</a:t>
            </a:r>
          </a:p>
          <a:p>
            <a:pPr marL="801688" lvl="2" indent="-179388" algn="l" rtl="0" eaLnBrk="1" fontAlgn="auto" hangingPunct="1">
              <a:spcBef>
                <a:spcPts val="600"/>
              </a:spcBef>
              <a:tabLst>
                <a:tab pos="3678238" algn="r"/>
              </a:tabLst>
            </a:pPr>
            <a:r>
              <a:rPr lang="fr-BE" sz="1300" b="0" i="0" u="none" baseline="0" dirty="0">
                <a:solidFill>
                  <a:schemeClr val="tx1"/>
                </a:solidFill>
                <a:latin typeface="Arial Narrow" pitchFamily="34" charset="0"/>
              </a:rPr>
              <a:t>Recours à l’ergonome, au conseiller en prévention psychosociale</a:t>
            </a:r>
          </a:p>
        </p:txBody>
      </p:sp>
      <p:sp>
        <p:nvSpPr>
          <p:cNvPr id="32" name="Rectangle 31"/>
          <p:cNvSpPr/>
          <p:nvPr/>
        </p:nvSpPr>
        <p:spPr>
          <a:xfrm>
            <a:off x="4663565" y="1788605"/>
            <a:ext cx="3891600" cy="614353"/>
          </a:xfrm>
          <a:prstGeom prst="rect">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endParaRPr lang="fr-BE" dirty="0" err="1">
              <a:solidFill>
                <a:schemeClr val="bg1"/>
              </a:solidFill>
            </a:endParaRPr>
          </a:p>
        </p:txBody>
      </p:sp>
      <p:sp>
        <p:nvSpPr>
          <p:cNvPr id="13" name="Text Placeholder 6"/>
          <p:cNvSpPr>
            <a:spLocks noGrp="1"/>
          </p:cNvSpPr>
          <p:nvPr>
            <p:ph type="body" sz="quarter" idx="15"/>
          </p:nvPr>
        </p:nvSpPr>
        <p:spPr>
          <a:xfrm>
            <a:off x="748673" y="2402958"/>
            <a:ext cx="3821261" cy="3795823"/>
          </a:xfrm>
          <a:solidFill>
            <a:srgbClr val="CFCFCF"/>
          </a:solidFill>
        </p:spPr>
        <p:txBody>
          <a:bodyPr/>
          <a:lstStyle/>
          <a:p>
            <a:pPr marL="312738" indent="-222250" algn="l" rtl="0" eaLnBrk="1" fontAlgn="auto" hangingPunct="1">
              <a:lnSpc>
                <a:spcPct val="150000"/>
              </a:lnSpc>
            </a:pPr>
            <a:r>
              <a:rPr lang="fr-BE" sz="1300" b="1" i="0" u="none" baseline="0" dirty="0" smtClean="0">
                <a:solidFill>
                  <a:schemeClr val="tx1"/>
                </a:solidFill>
                <a:latin typeface="Arial Narrow" pitchFamily="34" charset="0"/>
              </a:rPr>
              <a:t>Répondre </a:t>
            </a:r>
            <a:r>
              <a:rPr lang="fr-BE" sz="1300" b="1" i="0" u="none" baseline="0" dirty="0" err="1">
                <a:solidFill>
                  <a:schemeClr val="tx1"/>
                </a:solidFill>
                <a:latin typeface="Arial Narrow" pitchFamily="34" charset="0"/>
              </a:rPr>
              <a:t>proactivement</a:t>
            </a:r>
            <a:r>
              <a:rPr lang="fr-BE" sz="1300" b="1" i="0" u="none" baseline="0" dirty="0">
                <a:solidFill>
                  <a:schemeClr val="tx1"/>
                </a:solidFill>
                <a:latin typeface="Arial Narrow" pitchFamily="34" charset="0"/>
              </a:rPr>
              <a:t> aux plaintes récurrentes</a:t>
            </a:r>
          </a:p>
          <a:p>
            <a:pPr marL="620713" lvl="1" indent="-312738" algn="l" rtl="0" eaLnBrk="1" fontAlgn="auto" hangingPunct="1">
              <a:spcBef>
                <a:spcPts val="600"/>
              </a:spcBef>
            </a:pPr>
            <a:r>
              <a:rPr lang="fr-BE" sz="1300" b="0" i="0" u="none" baseline="0" dirty="0">
                <a:solidFill>
                  <a:schemeClr val="tx1"/>
                </a:solidFill>
                <a:latin typeface="Arial Narrow" pitchFamily="34" charset="0"/>
              </a:rPr>
              <a:t>Politique en matière d’absentéisme</a:t>
            </a:r>
          </a:p>
          <a:p>
            <a:pPr marL="801688" lvl="2" indent="-179388" algn="l" rtl="0" eaLnBrk="1" fontAlgn="auto" hangingPunct="1">
              <a:spcBef>
                <a:spcPts val="600"/>
              </a:spcBef>
            </a:pPr>
            <a:r>
              <a:rPr lang="fr-BE" sz="1300" b="0" i="0" u="none" baseline="0" dirty="0">
                <a:solidFill>
                  <a:schemeClr val="tx1"/>
                </a:solidFill>
                <a:latin typeface="Arial Narrow" pitchFamily="34" charset="0"/>
              </a:rPr>
              <a:t>Rôle pour les R.H., les dirigeants</a:t>
            </a:r>
          </a:p>
          <a:p>
            <a:pPr marL="801688" lvl="2" indent="-179388" algn="l" rtl="0" eaLnBrk="1" fontAlgn="auto" hangingPunct="1">
              <a:spcBef>
                <a:spcPts val="600"/>
              </a:spcBef>
            </a:pPr>
            <a:r>
              <a:rPr lang="fr-BE" sz="1300" b="0" i="0" u="none" baseline="0" dirty="0">
                <a:solidFill>
                  <a:schemeClr val="tx1"/>
                </a:solidFill>
                <a:latin typeface="Arial Narrow" pitchFamily="34" charset="0"/>
              </a:rPr>
              <a:t>Avec le soutien du SEPP</a:t>
            </a:r>
          </a:p>
          <a:p>
            <a:pPr marL="620713" lvl="1" indent="-312738" algn="l" rtl="0" eaLnBrk="1" fontAlgn="auto" hangingPunct="1">
              <a:spcBef>
                <a:spcPts val="600"/>
              </a:spcBef>
            </a:pPr>
            <a:r>
              <a:rPr lang="fr-BE" sz="1300" b="0" i="0" u="none" baseline="0" dirty="0">
                <a:solidFill>
                  <a:schemeClr val="tx1"/>
                </a:solidFill>
                <a:latin typeface="Arial Narrow" pitchFamily="34" charset="0"/>
              </a:rPr>
              <a:t>SEPP</a:t>
            </a:r>
            <a:endParaRPr lang="fr-BE" sz="1300" b="0" dirty="0">
              <a:solidFill>
                <a:schemeClr val="tx1"/>
              </a:solidFill>
              <a:latin typeface="Arial Narrow" pitchFamily="34" charset="0"/>
            </a:endParaRPr>
          </a:p>
          <a:p>
            <a:pPr marL="801688" lvl="2" indent="-179388" algn="l" rtl="0" eaLnBrk="1" fontAlgn="auto" hangingPunct="1">
              <a:spcBef>
                <a:spcPts val="600"/>
              </a:spcBef>
            </a:pPr>
            <a:r>
              <a:rPr lang="fr-BE" sz="1300" b="1" i="0" u="none" baseline="0" dirty="0">
                <a:solidFill>
                  <a:schemeClr val="tx1"/>
                </a:solidFill>
                <a:latin typeface="Arial Narrow" pitchFamily="34" charset="0"/>
              </a:rPr>
              <a:t>Consultation spontanée,  </a:t>
            </a:r>
          </a:p>
          <a:p>
            <a:pPr marL="801688" lvl="2" indent="-179388" algn="l" rtl="0" eaLnBrk="1" fontAlgn="auto" hangingPunct="1">
              <a:spcBef>
                <a:spcPts val="600"/>
              </a:spcBef>
            </a:pPr>
            <a:r>
              <a:rPr lang="fr-BE" sz="1300" b="1" i="0" u="none" baseline="0" dirty="0">
                <a:solidFill>
                  <a:schemeClr val="tx1"/>
                </a:solidFill>
                <a:latin typeface="Arial Narrow" pitchFamily="34" charset="0"/>
              </a:rPr>
              <a:t>Conseiller en prévention psychosociale </a:t>
            </a:r>
            <a:r>
              <a:rPr lang="fr-BE" sz="1300" dirty="0">
                <a:solidFill>
                  <a:schemeClr val="tx1"/>
                </a:solidFill>
                <a:latin typeface="Arial Narrow" pitchFamily="34" charset="0"/>
              </a:rPr>
              <a:t/>
            </a:r>
            <a:br>
              <a:rPr lang="fr-BE" sz="1300" dirty="0">
                <a:solidFill>
                  <a:schemeClr val="tx1"/>
                </a:solidFill>
                <a:latin typeface="Arial Narrow" pitchFamily="34" charset="0"/>
              </a:rPr>
            </a:br>
            <a:r>
              <a:rPr lang="fr-BE" sz="1300" b="0" i="0" u="none" baseline="0" dirty="0">
                <a:solidFill>
                  <a:schemeClr val="tx1"/>
                </a:solidFill>
                <a:latin typeface="Arial Narrow" pitchFamily="34" charset="0"/>
              </a:rPr>
              <a:t>(à titre d’exemples : permanence relative au stress, coaching) </a:t>
            </a:r>
          </a:p>
          <a:p>
            <a:pPr marL="801688" lvl="2" indent="-179388" algn="l" rtl="0" eaLnBrk="1" fontAlgn="auto" hangingPunct="1">
              <a:spcBef>
                <a:spcPts val="600"/>
              </a:spcBef>
            </a:pPr>
            <a:r>
              <a:rPr lang="fr-BE" sz="1300" b="1" i="0" u="none" baseline="0" dirty="0">
                <a:solidFill>
                  <a:schemeClr val="tx1"/>
                </a:solidFill>
                <a:latin typeface="Arial Narrow" pitchFamily="34" charset="0"/>
              </a:rPr>
              <a:t>Ergonome</a:t>
            </a:r>
            <a:r>
              <a:rPr lang="fr-BE" sz="1300" b="0" i="0" u="none" baseline="0" dirty="0">
                <a:solidFill>
                  <a:schemeClr val="tx1"/>
                </a:solidFill>
                <a:latin typeface="Arial Narrow" pitchFamily="34" charset="0"/>
              </a:rPr>
              <a:t> </a:t>
            </a:r>
            <a:r>
              <a:rPr lang="fr-BE" sz="1300" b="0" dirty="0">
                <a:solidFill>
                  <a:schemeClr val="tx1"/>
                </a:solidFill>
                <a:latin typeface="Arial Narrow" pitchFamily="34" charset="0"/>
              </a:rPr>
              <a:t/>
            </a:r>
            <a:br>
              <a:rPr lang="fr-BE" sz="1300" b="0" dirty="0">
                <a:solidFill>
                  <a:schemeClr val="tx1"/>
                </a:solidFill>
                <a:latin typeface="Arial Narrow" pitchFamily="34" charset="0"/>
              </a:rPr>
            </a:br>
            <a:r>
              <a:rPr lang="fr-BE" sz="1300" b="0" i="0" u="none" baseline="0" dirty="0">
                <a:solidFill>
                  <a:schemeClr val="tx1"/>
                </a:solidFill>
                <a:latin typeface="Arial Narrow" pitchFamily="34" charset="0"/>
              </a:rPr>
              <a:t>(à titre d’exemple : évaluation du lieu de travail (examen approfondi du poste de travail des travailleurs occupés sur un écran de visualisation), assortie </a:t>
            </a:r>
            <a:r>
              <a:rPr lang="fr-BE" sz="1300" b="0" dirty="0">
                <a:solidFill>
                  <a:schemeClr val="tx1"/>
                </a:solidFill>
                <a:latin typeface="Arial Narrow" pitchFamily="34" charset="0"/>
              </a:rPr>
              <a:t/>
            </a:r>
            <a:br>
              <a:rPr lang="fr-BE" sz="1300" b="0" dirty="0">
                <a:solidFill>
                  <a:schemeClr val="tx1"/>
                </a:solidFill>
                <a:latin typeface="Arial Narrow" pitchFamily="34" charset="0"/>
              </a:rPr>
            </a:br>
            <a:r>
              <a:rPr lang="fr-BE" sz="1300" b="0" i="0" u="none" baseline="0" dirty="0">
                <a:solidFill>
                  <a:schemeClr val="tx1"/>
                </a:solidFill>
                <a:latin typeface="Arial Narrow" pitchFamily="34" charset="0"/>
              </a:rPr>
              <a:t>d’un avis individuel)</a:t>
            </a:r>
          </a:p>
        </p:txBody>
      </p:sp>
      <p:sp>
        <p:nvSpPr>
          <p:cNvPr id="8" name="Rectangle 7"/>
          <p:cNvSpPr/>
          <p:nvPr/>
        </p:nvSpPr>
        <p:spPr>
          <a:xfrm>
            <a:off x="718529" y="1778557"/>
            <a:ext cx="3891600" cy="624401"/>
          </a:xfrm>
          <a:prstGeom prst="rect">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endParaRPr lang="fr-BE" dirty="0" err="1">
              <a:solidFill>
                <a:schemeClr val="bg1"/>
              </a:solidFill>
            </a:endParaRPr>
          </a:p>
        </p:txBody>
      </p:sp>
      <p:cxnSp>
        <p:nvCxnSpPr>
          <p:cNvPr id="9" name="Rechte verbindingslijn 6"/>
          <p:cNvCxnSpPr/>
          <p:nvPr/>
        </p:nvCxnSpPr>
        <p:spPr>
          <a:xfrm>
            <a:off x="718529" y="481159"/>
            <a:ext cx="3891600" cy="0"/>
          </a:xfrm>
          <a:prstGeom prst="line">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cxnSp>
      <p:sp>
        <p:nvSpPr>
          <p:cNvPr id="4" name="Title 3"/>
          <p:cNvSpPr>
            <a:spLocks noGrp="1"/>
          </p:cNvSpPr>
          <p:nvPr>
            <p:ph type="ctrTitle"/>
          </p:nvPr>
        </p:nvSpPr>
        <p:spPr/>
        <p:txBody>
          <a:bodyPr/>
          <a:lstStyle/>
          <a:p>
            <a:pPr algn="l" rtl="0"/>
            <a:r>
              <a:rPr lang="fr-BE" b="0" i="0" u="none" baseline="0"/>
              <a:t>Emploi durable des travailleurs</a:t>
            </a:r>
          </a:p>
        </p:txBody>
      </p:sp>
      <p:sp>
        <p:nvSpPr>
          <p:cNvPr id="5" name="Subtitle 4"/>
          <p:cNvSpPr>
            <a:spLocks noGrp="1"/>
          </p:cNvSpPr>
          <p:nvPr>
            <p:ph type="subTitle" idx="1"/>
          </p:nvPr>
        </p:nvSpPr>
        <p:spPr/>
        <p:txBody>
          <a:bodyPr/>
          <a:lstStyle/>
          <a:p>
            <a:pPr algn="l" rtl="0"/>
            <a:r>
              <a:rPr lang="fr-BE" b="0" i="0" u="none" baseline="0"/>
              <a:t>Deux piliers</a:t>
            </a:r>
            <a:endParaRPr lang="fr-BE" dirty="0"/>
          </a:p>
        </p:txBody>
      </p:sp>
      <p:sp>
        <p:nvSpPr>
          <p:cNvPr id="2" name="Slide Number Placeholder 1"/>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a:t>2</a:t>
            </a:fld>
            <a:r>
              <a:rPr lang="fr-BE" b="0" i="0" u="none" baseline="0"/>
              <a:t> </a:t>
            </a:r>
            <a:r>
              <a:rPr lang="fr-BE" b="0" i="0" u="none" baseline="0">
                <a:solidFill>
                  <a:srgbClr val="41AD49"/>
                </a:solidFill>
              </a:rPr>
              <a:t>|</a:t>
            </a:r>
          </a:p>
          <a:p>
            <a:endParaRPr lang="fr-BE" dirty="0"/>
          </a:p>
        </p:txBody>
      </p:sp>
      <p:sp>
        <p:nvSpPr>
          <p:cNvPr id="14" name="Text Placeholder 6"/>
          <p:cNvSpPr txBox="1">
            <a:spLocks/>
          </p:cNvSpPr>
          <p:nvPr/>
        </p:nvSpPr>
        <p:spPr bwMode="auto">
          <a:xfrm>
            <a:off x="738001" y="1778557"/>
            <a:ext cx="3872128" cy="624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indent="-313200" algn="l" defTabSz="457200" rtl="0" eaLnBrk="0" fontAlgn="base" hangingPunct="0">
              <a:spcBef>
                <a:spcPts val="0"/>
              </a:spcBef>
              <a:spcAft>
                <a:spcPts val="600"/>
              </a:spcAft>
              <a:buSzPct val="135000"/>
              <a:buFontTx/>
              <a:buBlip>
                <a:blip r:embed="rId5"/>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6"/>
              </a:buBlip>
              <a:defRPr sz="1600" b="0" i="0" kern="1200">
                <a:solidFill>
                  <a:srgbClr val="39474F"/>
                </a:solidFill>
                <a:latin typeface="Arial"/>
                <a:ea typeface="+mn-ea"/>
                <a:cs typeface="+mn-cs"/>
              </a:defRPr>
            </a:lvl2pPr>
            <a:lvl3pPr marL="781200" indent="-122400" algn="l" defTabSz="457200" rtl="0" eaLnBrk="0" fontAlgn="base" hangingPunct="0">
              <a:spcBef>
                <a:spcPts val="0"/>
              </a:spcBef>
              <a:spcAft>
                <a:spcPts val="200"/>
              </a:spcAft>
              <a:buClr>
                <a:schemeClr val="accent3"/>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rtl="0" eaLnBrk="1" fontAlgn="auto" hangingPunct="1">
              <a:spcBef>
                <a:spcPts val="600"/>
              </a:spcBef>
              <a:buNone/>
            </a:pPr>
            <a:r>
              <a:rPr lang="fr-BE" sz="2000" b="1" i="0" u="none" baseline="0">
                <a:solidFill>
                  <a:schemeClr val="bg1"/>
                </a:solidFill>
                <a:latin typeface="Arial Narrow" pitchFamily="34" charset="0"/>
              </a:rPr>
              <a:t>Stay-at-work</a:t>
            </a:r>
            <a:endParaRPr lang="fr-BE" sz="2000" dirty="0">
              <a:solidFill>
                <a:schemeClr val="bg1"/>
              </a:solidFill>
              <a:latin typeface="Arial Narrow" pitchFamily="34" charset="0"/>
            </a:endParaRPr>
          </a:p>
        </p:txBody>
      </p:sp>
      <p:sp>
        <p:nvSpPr>
          <p:cNvPr id="19" name="Text Placeholder 6"/>
          <p:cNvSpPr txBox="1">
            <a:spLocks/>
          </p:cNvSpPr>
          <p:nvPr/>
        </p:nvSpPr>
        <p:spPr bwMode="auto">
          <a:xfrm>
            <a:off x="4674659" y="1833409"/>
            <a:ext cx="3880505" cy="56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indent="-313200" algn="l" defTabSz="457200" rtl="0" eaLnBrk="0" fontAlgn="base" hangingPunct="0">
              <a:spcBef>
                <a:spcPts val="0"/>
              </a:spcBef>
              <a:spcAft>
                <a:spcPts val="600"/>
              </a:spcAft>
              <a:buSzPct val="135000"/>
              <a:buFontTx/>
              <a:buBlip>
                <a:blip r:embed="rId5"/>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6"/>
              </a:buBlip>
              <a:defRPr sz="1600" b="0" i="0" kern="1200">
                <a:solidFill>
                  <a:srgbClr val="39474F"/>
                </a:solidFill>
                <a:latin typeface="Arial"/>
                <a:ea typeface="+mn-ea"/>
                <a:cs typeface="+mn-cs"/>
              </a:defRPr>
            </a:lvl2pPr>
            <a:lvl3pPr marL="781200" indent="-122400" algn="l" defTabSz="457200" rtl="0" eaLnBrk="0" fontAlgn="base" hangingPunct="0">
              <a:spcBef>
                <a:spcPts val="0"/>
              </a:spcBef>
              <a:spcAft>
                <a:spcPts val="200"/>
              </a:spcAft>
              <a:buClr>
                <a:schemeClr val="accent3"/>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rtl="0" eaLnBrk="1" fontAlgn="auto" hangingPunct="1">
              <a:spcBef>
                <a:spcPts val="600"/>
              </a:spcBef>
              <a:buNone/>
            </a:pPr>
            <a:r>
              <a:rPr lang="fr-BE" sz="2000" b="1" i="0" u="none" baseline="0">
                <a:solidFill>
                  <a:schemeClr val="bg1"/>
                </a:solidFill>
                <a:latin typeface="Arial Narrow" pitchFamily="34" charset="0"/>
              </a:rPr>
              <a:t>Return-to-work</a:t>
            </a:r>
            <a:endParaRPr lang="fr-BE" sz="2000" dirty="0">
              <a:solidFill>
                <a:schemeClr val="bg1"/>
              </a:solidFill>
              <a:latin typeface="Arial Narrow" pitchFamily="34" charset="0"/>
            </a:endParaRPr>
          </a:p>
        </p:txBody>
      </p:sp>
    </p:spTree>
    <p:extLst>
      <p:ext uri="{BB962C8B-B14F-4D97-AF65-F5344CB8AC3E}">
        <p14:creationId xmlns:p14="http://schemas.microsoft.com/office/powerpoint/2010/main" val="1882032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fontScale="92500" lnSpcReduction="10000"/>
          </a:bodyPr>
          <a:lstStyle/>
          <a:p>
            <a:pPr marL="312738" indent="-312738" algn="l" rtl="0"/>
            <a:r>
              <a:rPr lang="fr-BE" sz="1600" b="1" i="0" u="none" baseline="0"/>
              <a:t>Plusieurs suggestions de solutions sont ressorties d’une concertation dûment organisée avec l’ensemble des intéressés :</a:t>
            </a:r>
            <a:endParaRPr lang="fr-BE" sz="1600" dirty="0"/>
          </a:p>
          <a:p>
            <a:pPr marL="627063" lvl="1" indent="-312738" algn="l" rtl="0"/>
            <a:r>
              <a:rPr lang="fr-BE" b="0" i="0" u="none" baseline="0"/>
              <a:t>Reprise progressive du travail (16h/semaine) par le biais de la mutualité : augmenter progressivement le rythme de travail sous le régime à temps partiel de demi-journées de travail</a:t>
            </a:r>
            <a:r>
              <a:rPr lang="fr-BE"/>
              <a:t/>
            </a:r>
            <a:br>
              <a:rPr lang="fr-BE"/>
            </a:br>
            <a:endParaRPr lang="fr-BE" dirty="0"/>
          </a:p>
          <a:p>
            <a:pPr marL="627063" lvl="1" indent="-312738" algn="l" rtl="0"/>
            <a:r>
              <a:rPr lang="fr-BE" b="0" i="0" u="none" baseline="0"/>
              <a:t>Ensuite, passage à l’ancien horaire de 32 h/semaine</a:t>
            </a:r>
            <a:r>
              <a:rPr lang="fr-BE"/>
              <a:t/>
            </a:r>
            <a:br>
              <a:rPr lang="fr-BE"/>
            </a:br>
            <a:endParaRPr lang="fr-BE" dirty="0"/>
          </a:p>
          <a:p>
            <a:pPr marL="627063" lvl="1" indent="-312738" algn="l" rtl="0"/>
            <a:r>
              <a:rPr lang="fr-BE" b="0" i="0" u="none" baseline="0"/>
              <a:t>Possibilité de récupération d'un commun accord avec le dirigeant, en cas de charge physique excessive - aspect psychologique</a:t>
            </a:r>
            <a:r>
              <a:rPr lang="fr-BE"/>
              <a:t/>
            </a:r>
            <a:br>
              <a:rPr lang="fr-BE"/>
            </a:br>
            <a:endParaRPr lang="fr-BE" dirty="0"/>
          </a:p>
          <a:p>
            <a:pPr marL="627063" lvl="1" indent="-312738" algn="l" rtl="0"/>
            <a:r>
              <a:rPr lang="fr-BE" b="0" i="0" u="none" baseline="0"/>
              <a:t>Récupération d’une journée ou d’heures - compensation par le biais de la Prime flamande de soutien à l’emploi (VOP)</a:t>
            </a:r>
            <a:r>
              <a:rPr lang="fr-BE"/>
              <a:t/>
            </a:r>
            <a:br>
              <a:rPr lang="fr-BE"/>
            </a:br>
            <a:endParaRPr lang="fr-BE" dirty="0"/>
          </a:p>
          <a:p>
            <a:pPr marL="627063" lvl="1" indent="-312738" algn="l" rtl="0"/>
            <a:r>
              <a:rPr lang="fr-BE" b="0" i="0" u="none" baseline="0"/>
              <a:t>Recours à l’infirmier/l’infirmière principalement pour le soin de plaies, des injections, la distribution de médicaments, </a:t>
            </a:r>
            <a:r>
              <a:rPr lang="fr-BE" b="0" i="0" u="none" baseline="0">
                <a:solidFill>
                  <a:schemeClr val="tx1"/>
                </a:solidFill>
              </a:rPr>
              <a:t>les activités générales de la vie quotidienne</a:t>
            </a:r>
            <a:r>
              <a:rPr lang="fr-BE" b="0" i="0" u="none" baseline="0"/>
              <a:t> - éviter la toilette des résidents en raison de la charge physique que celle-ci représente</a:t>
            </a:r>
            <a:r>
              <a:rPr lang="fr-BE"/>
              <a:t/>
            </a:r>
            <a:br>
              <a:rPr lang="fr-BE"/>
            </a:br>
            <a:endParaRPr lang="fr-BE" dirty="0"/>
          </a:p>
          <a:p>
            <a:pPr marL="627063" lvl="1" indent="-312738" algn="l" rtl="0"/>
            <a:r>
              <a:rPr lang="fr-BE" b="0" i="0" u="none" baseline="0"/>
              <a:t>Recours à l’infirmier/l'infirmière principalement dans le cadre de la pause du matin pour pouvoir bénéficier d’une aide suffisante des collègues directs.</a:t>
            </a:r>
          </a:p>
          <a:p>
            <a:pPr marL="984250" lvl="2" indent="0" algn="l" rtl="0">
              <a:spcBef>
                <a:spcPts val="600"/>
              </a:spcBef>
              <a:spcAft>
                <a:spcPts val="600"/>
              </a:spcAft>
              <a:buNone/>
            </a:pPr>
            <a:endParaRPr lang="fr-BE" b="0" dirty="0"/>
          </a:p>
          <a:p>
            <a:endParaRPr lang="fr-BE" sz="1600" b="0" dirty="0"/>
          </a:p>
        </p:txBody>
      </p:sp>
      <p:sp>
        <p:nvSpPr>
          <p:cNvPr id="5" name="Subtitle 4"/>
          <p:cNvSpPr txBox="1">
            <a:spLocks/>
          </p:cNvSpPr>
          <p:nvPr/>
        </p:nvSpPr>
        <p:spPr bwMode="auto">
          <a:xfrm>
            <a:off x="738500" y="1268897"/>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85000" lnSpcReduction="2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0" algn="l" rtl="0" eaLnBrk="1" hangingPunct="1">
              <a:spcBef>
                <a:spcPct val="0"/>
              </a:spcBef>
            </a:pPr>
            <a:r>
              <a:rPr lang="fr-BE" sz="2000" b="1" i="0" u="none" baseline="0" dirty="0">
                <a:latin typeface="Arial" pitchFamily="34" charset="0"/>
              </a:rPr>
              <a:t>Approche : </a:t>
            </a:r>
            <a:r>
              <a:rPr lang="fr-BE" sz="2000" b="0" i="0" u="none" baseline="0" dirty="0">
                <a:latin typeface="Arial" pitchFamily="34" charset="0"/>
              </a:rPr>
              <a:t>recours au tandem formé par l’expert Return-To-</a:t>
            </a:r>
            <a:r>
              <a:rPr lang="fr-BE" sz="2000" b="0" i="0" u="none" baseline="0" dirty="0" err="1">
                <a:latin typeface="Arial" pitchFamily="34" charset="0"/>
              </a:rPr>
              <a:t>Work</a:t>
            </a:r>
            <a:r>
              <a:rPr lang="fr-BE" sz="2000" b="0" i="0" u="none" baseline="0" dirty="0">
                <a:latin typeface="Arial" pitchFamily="34" charset="0"/>
              </a:rPr>
              <a:t> et </a:t>
            </a:r>
            <a:r>
              <a:rPr lang="fr-BE" sz="2000" b="0" i="0" u="none" baseline="0" dirty="0" smtClean="0">
                <a:latin typeface="Arial" pitchFamily="34" charset="0"/>
              </a:rPr>
              <a:t/>
            </a:r>
            <a:br>
              <a:rPr lang="fr-BE" sz="2000" b="0" i="0" u="none" baseline="0" dirty="0" smtClean="0">
                <a:latin typeface="Arial" pitchFamily="34" charset="0"/>
              </a:rPr>
            </a:br>
            <a:r>
              <a:rPr lang="fr-BE" sz="2000" b="0" i="0" u="none" baseline="0" dirty="0" smtClean="0">
                <a:latin typeface="Arial" pitchFamily="34" charset="0"/>
              </a:rPr>
              <a:t>le </a:t>
            </a:r>
            <a:r>
              <a:rPr lang="fr-BE" sz="2000" b="0" i="0" u="none" baseline="0" dirty="0">
                <a:latin typeface="Arial" pitchFamily="34" charset="0"/>
              </a:rPr>
              <a:t>médecin du travail</a:t>
            </a:r>
            <a:endParaRPr lang="fr-BE" sz="2000" dirty="0">
              <a:latin typeface="Arial" pitchFamily="34" charset="0"/>
            </a:endParaRPr>
          </a:p>
        </p:txBody>
      </p:sp>
      <p:sp>
        <p:nvSpPr>
          <p:cNvPr id="6" name="Title 3"/>
          <p:cNvSpPr txBox="1">
            <a:spLocks/>
          </p:cNvSpPr>
          <p:nvPr/>
        </p:nvSpPr>
        <p:spPr bwMode="auto">
          <a:xfrm>
            <a:off x="738000" y="306881"/>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lvl="0" algn="l" rtl="0" eaLnBrk="1" hangingPunct="1">
              <a:tabLst>
                <a:tab pos="1076325" algn="l"/>
              </a:tabLst>
            </a:pPr>
            <a:r>
              <a:rPr lang="fr-BE" sz="2500" b="1" i="0" u="none" baseline="0" dirty="0"/>
              <a:t>Cas de figure</a:t>
            </a:r>
            <a:r>
              <a:rPr lang="fr-BE" sz="2500" b="0" i="0" u="none" baseline="0" dirty="0"/>
              <a:t> </a:t>
            </a:r>
            <a:r>
              <a:rPr lang="fr-BE" sz="2500" b="1" i="0" u="none" baseline="0" dirty="0">
                <a:solidFill>
                  <a:srgbClr val="41AD49"/>
                </a:solidFill>
              </a:rPr>
              <a:t>Adaptation définitive provisoire et partielle </a:t>
            </a:r>
            <a:r>
              <a:rPr lang="fr-BE" sz="2500" b="1" i="0" u="none" baseline="0" dirty="0" smtClean="0">
                <a:solidFill>
                  <a:srgbClr val="41AD49"/>
                </a:solidFill>
              </a:rPr>
              <a:t>du </a:t>
            </a:r>
            <a:r>
              <a:rPr lang="fr-BE" sz="2500" b="1" i="0" u="none" baseline="0" dirty="0">
                <a:solidFill>
                  <a:srgbClr val="41AD49"/>
                </a:solidFill>
              </a:rPr>
              <a:t>poste de travail </a:t>
            </a:r>
            <a:r>
              <a:rPr lang="fr-BE" sz="2500" b="0" i="1" u="none" baseline="0" dirty="0">
                <a:latin typeface="Arial" pitchFamily="34" charset="0"/>
                <a:ea typeface="+mn-ea"/>
                <a:cs typeface="+mn-cs"/>
              </a:rPr>
              <a:t>(suite)</a:t>
            </a:r>
            <a:endParaRPr lang="fr-BE" sz="2500" i="1" dirty="0">
              <a:solidFill>
                <a:srgbClr val="41AD49"/>
              </a:solidFill>
              <a:latin typeface="Arial" pitchFamily="34" charset="0"/>
              <a:ea typeface="+mn-ea"/>
              <a:cs typeface="+mn-cs"/>
            </a:endParaRPr>
          </a:p>
        </p:txBody>
      </p:sp>
      <p:sp>
        <p:nvSpPr>
          <p:cNvPr id="7"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20</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26340001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14129" y="1893318"/>
            <a:ext cx="6698513" cy="4458736"/>
            <a:chOff x="737999" y="1798067"/>
            <a:chExt cx="6372579" cy="4984063"/>
          </a:xfrm>
        </p:grpSpPr>
        <p:sp>
          <p:nvSpPr>
            <p:cNvPr id="29" name="Rectangle 28"/>
            <p:cNvSpPr/>
            <p:nvPr/>
          </p:nvSpPr>
          <p:spPr>
            <a:xfrm>
              <a:off x="738000" y="6350082"/>
              <a:ext cx="1598200"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dirty="0">
                  <a:solidFill>
                    <a:prstClr val="white"/>
                  </a:solidFill>
                  <a:latin typeface="Arial Narrow" pitchFamily="34" charset="0"/>
                </a:rPr>
                <a:t>E</a:t>
              </a:r>
              <a:r>
                <a:rPr lang="fr-BE" b="1" i="0" u="none" baseline="0" dirty="0" smtClean="0">
                  <a:solidFill>
                    <a:prstClr val="white"/>
                  </a:solidFill>
                  <a:latin typeface="Arial Narrow" pitchFamily="34" charset="0"/>
                </a:rPr>
                <a:t>tape </a:t>
              </a:r>
              <a:r>
                <a:rPr lang="fr-BE" b="1" i="0" u="none" baseline="0" dirty="0">
                  <a:solidFill>
                    <a:prstClr val="white"/>
                  </a:solidFill>
                  <a:latin typeface="Arial Narrow" pitchFamily="34" charset="0"/>
                </a:rPr>
                <a:t>8</a:t>
              </a:r>
              <a:endParaRPr lang="fr-BE" b="1" dirty="0">
                <a:solidFill>
                  <a:prstClr val="white"/>
                </a:solidFill>
                <a:latin typeface="Arial Narrow" pitchFamily="34" charset="0"/>
              </a:endParaRPr>
            </a:p>
          </p:txBody>
        </p:sp>
        <p:sp>
          <p:nvSpPr>
            <p:cNvPr id="31" name="Rectangle 30"/>
            <p:cNvSpPr/>
            <p:nvPr/>
          </p:nvSpPr>
          <p:spPr>
            <a:xfrm>
              <a:off x="738000" y="1806451"/>
              <a:ext cx="1598202"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smtClean="0">
                  <a:solidFill>
                    <a:prstClr val="white"/>
                  </a:solidFill>
                  <a:latin typeface="Arial Narrow" pitchFamily="34" charset="0"/>
                </a:rPr>
                <a:t>Etape </a:t>
              </a:r>
              <a:r>
                <a:rPr lang="fr-BE" b="1" i="0" u="none" baseline="0" dirty="0">
                  <a:solidFill>
                    <a:prstClr val="white"/>
                  </a:solidFill>
                  <a:latin typeface="Arial Narrow" pitchFamily="34" charset="0"/>
                </a:rPr>
                <a:t>0                </a:t>
              </a:r>
              <a:endParaRPr lang="fr-BE" b="1" dirty="0" smtClean="0">
                <a:solidFill>
                  <a:prstClr val="white"/>
                </a:solidFill>
                <a:latin typeface="Arial Narrow" pitchFamily="34" charset="0"/>
              </a:endParaRPr>
            </a:p>
          </p:txBody>
        </p:sp>
        <p:sp>
          <p:nvSpPr>
            <p:cNvPr id="34" name="Rectangle 33"/>
            <p:cNvSpPr/>
            <p:nvPr/>
          </p:nvSpPr>
          <p:spPr>
            <a:xfrm>
              <a:off x="738000" y="2302123"/>
              <a:ext cx="1598202"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smtClean="0">
                  <a:solidFill>
                    <a:prstClr val="white"/>
                  </a:solidFill>
                  <a:latin typeface="Arial Narrow" pitchFamily="34" charset="0"/>
                </a:rPr>
                <a:t>Etape</a:t>
              </a:r>
              <a:r>
                <a:rPr lang="fr-BE" b="0" i="0" u="none" baseline="0" dirty="0" smtClean="0">
                  <a:solidFill>
                    <a:prstClr val="white"/>
                  </a:solidFill>
                  <a:latin typeface="Arial Narrow" pitchFamily="34" charset="0"/>
                </a:rPr>
                <a:t> </a:t>
              </a:r>
              <a:r>
                <a:rPr lang="fr-BE" b="1" i="0" u="none" baseline="0" dirty="0">
                  <a:solidFill>
                    <a:prstClr val="white"/>
                  </a:solidFill>
                  <a:latin typeface="Arial Narrow" pitchFamily="34" charset="0"/>
                </a:rPr>
                <a:t>1         </a:t>
              </a:r>
              <a:endParaRPr lang="fr-BE" b="1" dirty="0">
                <a:solidFill>
                  <a:prstClr val="white"/>
                </a:solidFill>
                <a:latin typeface="Arial Narrow" pitchFamily="34" charset="0"/>
              </a:endParaRPr>
            </a:p>
          </p:txBody>
        </p:sp>
        <p:sp>
          <p:nvSpPr>
            <p:cNvPr id="36" name="Rectangle 35"/>
            <p:cNvSpPr/>
            <p:nvPr/>
          </p:nvSpPr>
          <p:spPr>
            <a:xfrm>
              <a:off x="737999" y="5846026"/>
              <a:ext cx="1598201"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dirty="0">
                  <a:solidFill>
                    <a:prstClr val="white"/>
                  </a:solidFill>
                  <a:latin typeface="Arial Narrow" pitchFamily="34" charset="0"/>
                </a:rPr>
                <a:t>E</a:t>
              </a:r>
              <a:r>
                <a:rPr lang="fr-BE" b="1" i="0" u="none" baseline="0" dirty="0" smtClean="0">
                  <a:solidFill>
                    <a:prstClr val="white"/>
                  </a:solidFill>
                  <a:latin typeface="Arial Narrow" pitchFamily="34" charset="0"/>
                </a:rPr>
                <a:t>tape </a:t>
              </a:r>
              <a:r>
                <a:rPr lang="fr-BE" b="1" i="0" u="none" baseline="0" dirty="0">
                  <a:solidFill>
                    <a:prstClr val="white"/>
                  </a:solidFill>
                  <a:latin typeface="Arial Narrow" pitchFamily="34" charset="0"/>
                </a:rPr>
                <a:t>7</a:t>
              </a:r>
              <a:endParaRPr lang="fr-BE" b="1" dirty="0">
                <a:solidFill>
                  <a:prstClr val="white"/>
                </a:solidFill>
                <a:latin typeface="Arial Narrow" pitchFamily="34" charset="0"/>
              </a:endParaRPr>
            </a:p>
          </p:txBody>
        </p:sp>
        <p:sp>
          <p:nvSpPr>
            <p:cNvPr id="37" name="Rectangle 36"/>
            <p:cNvSpPr/>
            <p:nvPr/>
          </p:nvSpPr>
          <p:spPr>
            <a:xfrm>
              <a:off x="738000" y="2806179"/>
              <a:ext cx="1598202"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dirty="0" smtClean="0">
                  <a:solidFill>
                    <a:prstClr val="white"/>
                  </a:solidFill>
                  <a:latin typeface="Arial Narrow" pitchFamily="34" charset="0"/>
                </a:rPr>
                <a:t>Etape </a:t>
              </a:r>
              <a:r>
                <a:rPr lang="fr-BE" b="1" i="0" u="none" baseline="0" dirty="0">
                  <a:solidFill>
                    <a:prstClr val="white"/>
                  </a:solidFill>
                  <a:latin typeface="Arial Narrow" pitchFamily="34" charset="0"/>
                </a:rPr>
                <a:t>2</a:t>
              </a:r>
              <a:endParaRPr lang="fr-BE" b="1" dirty="0">
                <a:solidFill>
                  <a:prstClr val="white"/>
                </a:solidFill>
                <a:latin typeface="Arial Narrow" pitchFamily="34" charset="0"/>
              </a:endParaRPr>
            </a:p>
          </p:txBody>
        </p:sp>
        <p:sp>
          <p:nvSpPr>
            <p:cNvPr id="38" name="Rectangle 37"/>
            <p:cNvSpPr/>
            <p:nvPr/>
          </p:nvSpPr>
          <p:spPr>
            <a:xfrm>
              <a:off x="738000" y="3310235"/>
              <a:ext cx="1598202"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dirty="0">
                  <a:solidFill>
                    <a:prstClr val="white"/>
                  </a:solidFill>
                  <a:latin typeface="Arial Narrow" pitchFamily="34" charset="0"/>
                </a:rPr>
                <a:t>E</a:t>
              </a:r>
              <a:r>
                <a:rPr lang="fr-BE" b="1" i="0" u="none" baseline="0" dirty="0" smtClean="0">
                  <a:solidFill>
                    <a:prstClr val="white"/>
                  </a:solidFill>
                  <a:latin typeface="Arial Narrow" pitchFamily="34" charset="0"/>
                </a:rPr>
                <a:t>tape</a:t>
              </a:r>
              <a:r>
                <a:rPr lang="fr-BE" b="0" i="0" u="none" baseline="0" dirty="0" smtClean="0">
                  <a:solidFill>
                    <a:prstClr val="white"/>
                  </a:solidFill>
                  <a:latin typeface="Arial Narrow" pitchFamily="34" charset="0"/>
                </a:rPr>
                <a:t> </a:t>
              </a:r>
              <a:r>
                <a:rPr lang="fr-BE" b="1" i="0" u="none" baseline="0" dirty="0">
                  <a:solidFill>
                    <a:prstClr val="white"/>
                  </a:solidFill>
                  <a:latin typeface="Arial Narrow" pitchFamily="34" charset="0"/>
                </a:rPr>
                <a:t>3</a:t>
              </a:r>
              <a:endParaRPr lang="fr-BE" b="1" dirty="0">
                <a:solidFill>
                  <a:prstClr val="white"/>
                </a:solidFill>
                <a:latin typeface="Arial Narrow" pitchFamily="34" charset="0"/>
              </a:endParaRPr>
            </a:p>
          </p:txBody>
        </p:sp>
        <p:sp>
          <p:nvSpPr>
            <p:cNvPr id="40" name="Rectangle 39"/>
            <p:cNvSpPr/>
            <p:nvPr/>
          </p:nvSpPr>
          <p:spPr>
            <a:xfrm>
              <a:off x="738000" y="3814291"/>
              <a:ext cx="1598200"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smtClean="0">
                  <a:solidFill>
                    <a:prstClr val="white"/>
                  </a:solidFill>
                  <a:latin typeface="Arial Narrow" pitchFamily="34" charset="0"/>
                </a:rPr>
                <a:t>Etape</a:t>
              </a:r>
              <a:r>
                <a:rPr lang="fr-BE" b="0" i="0" u="none" baseline="0" dirty="0" smtClean="0">
                  <a:solidFill>
                    <a:prstClr val="white"/>
                  </a:solidFill>
                  <a:latin typeface="Arial Narrow" pitchFamily="34" charset="0"/>
                </a:rPr>
                <a:t> </a:t>
              </a:r>
              <a:r>
                <a:rPr lang="fr-BE" b="1" i="0" u="none" baseline="0" dirty="0">
                  <a:solidFill>
                    <a:prstClr val="white"/>
                  </a:solidFill>
                  <a:latin typeface="Arial Narrow" pitchFamily="34" charset="0"/>
                </a:rPr>
                <a:t>4</a:t>
              </a:r>
              <a:endParaRPr lang="fr-BE" b="1" dirty="0">
                <a:solidFill>
                  <a:prstClr val="white"/>
                </a:solidFill>
                <a:latin typeface="Arial Narrow" pitchFamily="34" charset="0"/>
              </a:endParaRPr>
            </a:p>
          </p:txBody>
        </p:sp>
        <p:sp>
          <p:nvSpPr>
            <p:cNvPr id="41" name="Rectangle 40"/>
            <p:cNvSpPr/>
            <p:nvPr/>
          </p:nvSpPr>
          <p:spPr>
            <a:xfrm>
              <a:off x="738000" y="4318347"/>
              <a:ext cx="1598200"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dirty="0">
                  <a:solidFill>
                    <a:prstClr val="white"/>
                  </a:solidFill>
                  <a:latin typeface="Arial Narrow" pitchFamily="34" charset="0"/>
                </a:rPr>
                <a:t>E</a:t>
              </a:r>
              <a:r>
                <a:rPr lang="fr-BE" b="1" i="0" u="none" baseline="0" dirty="0" smtClean="0">
                  <a:solidFill>
                    <a:prstClr val="white"/>
                  </a:solidFill>
                  <a:latin typeface="Arial Narrow" pitchFamily="34" charset="0"/>
                </a:rPr>
                <a:t>tape </a:t>
              </a:r>
              <a:r>
                <a:rPr lang="fr-BE" b="1" i="0" u="none" baseline="0" dirty="0">
                  <a:solidFill>
                    <a:prstClr val="white"/>
                  </a:solidFill>
                  <a:latin typeface="Arial Narrow" pitchFamily="34" charset="0"/>
                </a:rPr>
                <a:t>5</a:t>
              </a:r>
              <a:endParaRPr lang="fr-BE" b="1" dirty="0">
                <a:solidFill>
                  <a:prstClr val="white"/>
                </a:solidFill>
                <a:latin typeface="Arial Narrow" pitchFamily="34" charset="0"/>
              </a:endParaRPr>
            </a:p>
          </p:txBody>
        </p:sp>
        <p:sp>
          <p:nvSpPr>
            <p:cNvPr id="42" name="Rectangle 41"/>
            <p:cNvSpPr/>
            <p:nvPr/>
          </p:nvSpPr>
          <p:spPr>
            <a:xfrm>
              <a:off x="738000" y="4822403"/>
              <a:ext cx="1598200"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dirty="0">
                  <a:solidFill>
                    <a:prstClr val="white"/>
                  </a:solidFill>
                  <a:latin typeface="Arial Narrow" pitchFamily="34" charset="0"/>
                </a:rPr>
                <a:t>E</a:t>
              </a:r>
              <a:r>
                <a:rPr lang="fr-BE" b="1" i="0" u="none" baseline="0" dirty="0" smtClean="0">
                  <a:solidFill>
                    <a:prstClr val="white"/>
                  </a:solidFill>
                  <a:latin typeface="Arial Narrow" pitchFamily="34" charset="0"/>
                </a:rPr>
                <a:t>tape </a:t>
              </a:r>
              <a:r>
                <a:rPr lang="fr-BE" b="1" i="0" u="none" baseline="0" dirty="0">
                  <a:solidFill>
                    <a:prstClr val="white"/>
                  </a:solidFill>
                  <a:latin typeface="Arial Narrow" pitchFamily="34" charset="0"/>
                </a:rPr>
                <a:t>6</a:t>
              </a:r>
              <a:endParaRPr lang="fr-BE" b="1" dirty="0">
                <a:solidFill>
                  <a:prstClr val="white"/>
                </a:solidFill>
                <a:latin typeface="Arial Narrow" pitchFamily="34" charset="0"/>
              </a:endParaRPr>
            </a:p>
          </p:txBody>
        </p:sp>
        <p:sp>
          <p:nvSpPr>
            <p:cNvPr id="43" name="Rectangle 42"/>
            <p:cNvSpPr/>
            <p:nvPr/>
          </p:nvSpPr>
          <p:spPr>
            <a:xfrm>
              <a:off x="2498045" y="1798067"/>
              <a:ext cx="4596576"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Visite préalable : renvoi à un confrère</a:t>
              </a:r>
              <a:endParaRPr lang="fr-BE" dirty="0" err="1" smtClean="0">
                <a:solidFill>
                  <a:prstClr val="white"/>
                </a:solidFill>
                <a:latin typeface="Arial Narrow" pitchFamily="34" charset="0"/>
              </a:endParaRPr>
            </a:p>
          </p:txBody>
        </p:sp>
        <p:sp>
          <p:nvSpPr>
            <p:cNvPr id="45" name="Rectangle 44"/>
            <p:cNvSpPr/>
            <p:nvPr/>
          </p:nvSpPr>
          <p:spPr>
            <a:xfrm>
              <a:off x="2498044" y="2302123"/>
              <a:ext cx="4612533"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Adéquation poste-candidat : exigences et capacités</a:t>
              </a:r>
              <a:endParaRPr lang="fr-BE" dirty="0" err="1" smtClean="0">
                <a:solidFill>
                  <a:prstClr val="white"/>
                </a:solidFill>
                <a:latin typeface="Arial Narrow" pitchFamily="34" charset="0"/>
              </a:endParaRPr>
            </a:p>
          </p:txBody>
        </p:sp>
        <p:sp>
          <p:nvSpPr>
            <p:cNvPr id="47" name="Rectangle 46"/>
            <p:cNvSpPr/>
            <p:nvPr/>
          </p:nvSpPr>
          <p:spPr>
            <a:xfrm>
              <a:off x="2498044" y="2806179"/>
              <a:ext cx="4612533"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Adéquation poste-candidat</a:t>
              </a:r>
              <a:endParaRPr lang="fr-BE" dirty="0" err="1" smtClean="0">
                <a:solidFill>
                  <a:prstClr val="white"/>
                </a:solidFill>
                <a:latin typeface="Arial Narrow" pitchFamily="34" charset="0"/>
              </a:endParaRPr>
            </a:p>
          </p:txBody>
        </p:sp>
        <p:sp>
          <p:nvSpPr>
            <p:cNvPr id="48" name="Rectangle 47"/>
            <p:cNvSpPr/>
            <p:nvPr/>
          </p:nvSpPr>
          <p:spPr>
            <a:xfrm>
              <a:off x="2498044" y="3311249"/>
              <a:ext cx="4593871"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En option : visite préalable</a:t>
              </a:r>
              <a:endParaRPr lang="fr-BE" dirty="0" err="1" smtClean="0">
                <a:solidFill>
                  <a:prstClr val="white"/>
                </a:solidFill>
                <a:latin typeface="Arial Narrow" pitchFamily="34" charset="0"/>
              </a:endParaRPr>
            </a:p>
          </p:txBody>
        </p:sp>
        <p:sp>
          <p:nvSpPr>
            <p:cNvPr id="51" name="Rectangle 50"/>
            <p:cNvSpPr/>
            <p:nvPr/>
          </p:nvSpPr>
          <p:spPr>
            <a:xfrm>
              <a:off x="2498044" y="3814291"/>
              <a:ext cx="4593871"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Entretien de feed-back dans l’entreprise</a:t>
              </a:r>
              <a:endParaRPr lang="fr-BE" dirty="0" err="1" smtClean="0">
                <a:solidFill>
                  <a:prstClr val="white"/>
                </a:solidFill>
                <a:latin typeface="Arial Narrow" pitchFamily="34" charset="0"/>
              </a:endParaRPr>
            </a:p>
          </p:txBody>
        </p:sp>
        <p:sp>
          <p:nvSpPr>
            <p:cNvPr id="52" name="Rectangle 51"/>
            <p:cNvSpPr/>
            <p:nvPr/>
          </p:nvSpPr>
          <p:spPr>
            <a:xfrm>
              <a:off x="2498044" y="4318347"/>
              <a:ext cx="4612533"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Mise en œuvre</a:t>
              </a:r>
              <a:endParaRPr lang="fr-BE" dirty="0" err="1" smtClean="0">
                <a:solidFill>
                  <a:prstClr val="white"/>
                </a:solidFill>
                <a:latin typeface="Arial Narrow" pitchFamily="34" charset="0"/>
              </a:endParaRPr>
            </a:p>
          </p:txBody>
        </p:sp>
        <p:sp>
          <p:nvSpPr>
            <p:cNvPr id="53" name="Rectangle 52"/>
            <p:cNvSpPr/>
            <p:nvPr/>
          </p:nvSpPr>
          <p:spPr>
            <a:xfrm>
              <a:off x="2498044" y="4822403"/>
              <a:ext cx="4612533"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Examen de reprise du travail</a:t>
              </a:r>
              <a:endParaRPr lang="fr-BE" dirty="0" err="1" smtClean="0">
                <a:solidFill>
                  <a:prstClr val="white"/>
                </a:solidFill>
                <a:latin typeface="Arial Narrow" pitchFamily="34" charset="0"/>
              </a:endParaRPr>
            </a:p>
          </p:txBody>
        </p:sp>
        <p:sp>
          <p:nvSpPr>
            <p:cNvPr id="54" name="Rectangle 53"/>
            <p:cNvSpPr/>
            <p:nvPr/>
          </p:nvSpPr>
          <p:spPr>
            <a:xfrm>
              <a:off x="2498044" y="5846026"/>
              <a:ext cx="4612534"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dirty="0">
                  <a:solidFill>
                    <a:prstClr val="white"/>
                  </a:solidFill>
                  <a:latin typeface="Arial Narrow" pitchFamily="34" charset="0"/>
                </a:rPr>
                <a:t>E</a:t>
              </a:r>
              <a:r>
                <a:rPr lang="fr-BE" b="0" i="0" u="none" baseline="0" dirty="0" smtClean="0">
                  <a:solidFill>
                    <a:prstClr val="white"/>
                  </a:solidFill>
                  <a:latin typeface="Arial Narrow" pitchFamily="34" charset="0"/>
                </a:rPr>
                <a:t>valuation</a:t>
              </a:r>
              <a:endParaRPr lang="fr-BE" dirty="0" smtClean="0">
                <a:solidFill>
                  <a:prstClr val="white"/>
                </a:solidFill>
                <a:latin typeface="Arial Narrow" pitchFamily="34" charset="0"/>
              </a:endParaRPr>
            </a:p>
          </p:txBody>
        </p:sp>
        <p:sp>
          <p:nvSpPr>
            <p:cNvPr id="55" name="Rectangle 54"/>
            <p:cNvSpPr/>
            <p:nvPr/>
          </p:nvSpPr>
          <p:spPr>
            <a:xfrm>
              <a:off x="2498044" y="6350082"/>
              <a:ext cx="4612533"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Soutien supplémentaire</a:t>
              </a:r>
              <a:endParaRPr lang="fr-BE" dirty="0" err="1" smtClean="0">
                <a:solidFill>
                  <a:prstClr val="white"/>
                </a:solidFill>
                <a:latin typeface="Arial Narrow" pitchFamily="34" charset="0"/>
              </a:endParaRPr>
            </a:p>
          </p:txBody>
        </p:sp>
        <p:sp>
          <p:nvSpPr>
            <p:cNvPr id="32" name="Rectangle 31"/>
            <p:cNvSpPr/>
            <p:nvPr/>
          </p:nvSpPr>
          <p:spPr>
            <a:xfrm>
              <a:off x="742559" y="5326459"/>
              <a:ext cx="1593642" cy="432048"/>
            </a:xfrm>
            <a:prstGeom prst="rect">
              <a:avLst/>
            </a:prstGeom>
            <a:solidFill>
              <a:schemeClr val="bg1">
                <a:lumMod val="50000"/>
              </a:schemeClr>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prstClr val="white"/>
                  </a:solidFill>
                  <a:latin typeface="Arial Narrow" pitchFamily="34" charset="0"/>
                </a:rPr>
                <a:t>Facultativement</a:t>
              </a:r>
              <a:endParaRPr lang="fr-BE" b="1" dirty="0">
                <a:solidFill>
                  <a:prstClr val="white"/>
                </a:solidFill>
                <a:latin typeface="Arial Narrow" pitchFamily="34" charset="0"/>
              </a:endParaRPr>
            </a:p>
          </p:txBody>
        </p:sp>
        <p:sp>
          <p:nvSpPr>
            <p:cNvPr id="33" name="Rectangle 32"/>
            <p:cNvSpPr/>
            <p:nvPr/>
          </p:nvSpPr>
          <p:spPr>
            <a:xfrm>
              <a:off x="2498044" y="5326459"/>
              <a:ext cx="4612534" cy="43204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0" i="0" u="none" baseline="0">
                  <a:solidFill>
                    <a:prstClr val="white"/>
                  </a:solidFill>
                  <a:latin typeface="Arial Narrow" pitchFamily="34" charset="0"/>
                </a:rPr>
                <a:t>Concertation supplémentaire</a:t>
              </a:r>
              <a:endParaRPr lang="fr-BE" dirty="0" smtClean="0">
                <a:solidFill>
                  <a:prstClr val="white"/>
                </a:solidFill>
                <a:latin typeface="Arial Narrow" pitchFamily="34" charset="0"/>
              </a:endParaRPr>
            </a:p>
          </p:txBody>
        </p:sp>
      </p:grpSp>
      <p:sp>
        <p:nvSpPr>
          <p:cNvPr id="2" name="Title 1"/>
          <p:cNvSpPr>
            <a:spLocks noGrp="1"/>
          </p:cNvSpPr>
          <p:nvPr>
            <p:ph type="ctrTitle"/>
          </p:nvPr>
        </p:nvSpPr>
        <p:spPr/>
        <p:txBody>
          <a:bodyPr/>
          <a:lstStyle/>
          <a:p>
            <a:pPr algn="l" rtl="0"/>
            <a:r>
              <a:rPr lang="fr-BE" b="1" i="0" u="none" baseline="0"/>
              <a:t>Retour au travail </a:t>
            </a:r>
            <a:r>
              <a:rPr lang="fr-BE" b="1" i="0" u="none" baseline="0">
                <a:solidFill>
                  <a:srgbClr val="41AD49"/>
                </a:solidFill>
              </a:rPr>
              <a:t>plan par étapes</a:t>
            </a:r>
          </a:p>
        </p:txBody>
      </p:sp>
      <p:sp>
        <p:nvSpPr>
          <p:cNvPr id="5" name="Subtitle 4"/>
          <p:cNvSpPr>
            <a:spLocks noGrp="1"/>
          </p:cNvSpPr>
          <p:nvPr>
            <p:ph type="subTitle" idx="1"/>
          </p:nvPr>
        </p:nvSpPr>
        <p:spPr/>
        <p:txBody>
          <a:bodyPr/>
          <a:lstStyle/>
          <a:p>
            <a:endParaRPr lang="fr-BE"/>
          </a:p>
        </p:txBody>
      </p:sp>
      <p:sp>
        <p:nvSpPr>
          <p:cNvPr id="25" name="Slide Number Placeholder 3"/>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rtl="0"/>
              <a:t>21</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237442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22</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551916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pPr marL="312738" indent="-312738" algn="l" rtl="0"/>
            <a:r>
              <a:rPr lang="fr-BE" sz="1600" b="1" i="0" u="none" baseline="0"/>
              <a:t>La fonction du travailleur est pénible pour le dos</a:t>
            </a:r>
            <a:endParaRPr lang="fr-BE" sz="1600" dirty="0" smtClean="0"/>
          </a:p>
          <a:p>
            <a:pPr marL="312738" indent="-312738" algn="l" rtl="0"/>
            <a:r>
              <a:rPr lang="fr-BE" sz="1600" b="1" i="0" u="none" baseline="0"/>
              <a:t>Limite : </a:t>
            </a:r>
            <a:r>
              <a:rPr lang="fr-BE" sz="1600" b="0" i="0" u="none" baseline="0"/>
              <a:t>réduction de la charge du bas du dos que le travailleur est capable de supporter entraînant des plaintes récurrentes avec une incapacité de travail fréquente</a:t>
            </a:r>
          </a:p>
          <a:p>
            <a:pPr marL="312738" indent="-312738" algn="l" rtl="0"/>
            <a:r>
              <a:rPr lang="fr-BE" sz="1600" b="1" i="0" u="none" baseline="0"/>
              <a:t>L’employeur remet en question la faisabilité/durabilité de la reprise du travail</a:t>
            </a:r>
          </a:p>
          <a:p>
            <a:pPr marL="312738" indent="-312738" algn="l" rtl="0">
              <a:spcBef>
                <a:spcPts val="1200"/>
              </a:spcBef>
            </a:pPr>
            <a:r>
              <a:rPr lang="fr-BE" sz="1600" b="1" i="0" u="none" baseline="0"/>
              <a:t>Quelle approche adopter ?</a:t>
            </a:r>
            <a:endParaRPr lang="fr-BE" sz="1600" dirty="0"/>
          </a:p>
          <a:p>
            <a:pPr marL="627063" lvl="1" indent="-312738" algn="l" rtl="0"/>
            <a:r>
              <a:rPr lang="fr-BE" sz="1400" b="0" i="0" u="none" baseline="0"/>
              <a:t>Critères/conditions :</a:t>
            </a:r>
          </a:p>
          <a:p>
            <a:pPr marL="987425" lvl="2" indent="-312738" algn="l" rtl="0"/>
            <a:r>
              <a:rPr lang="fr-BE" b="0" i="0" u="none" baseline="0">
                <a:latin typeface="Arial"/>
                <a:cs typeface="+mn-cs"/>
              </a:rPr>
              <a:t>Risque du levage de charges</a:t>
            </a:r>
          </a:p>
          <a:p>
            <a:pPr marL="987425" lvl="2" indent="-312738" algn="l" rtl="0"/>
            <a:r>
              <a:rPr lang="fr-BE" b="0" i="0" u="none" baseline="0">
                <a:latin typeface="Arial"/>
                <a:cs typeface="+mn-cs"/>
              </a:rPr>
              <a:t>Vibrations mécaniques transmises par la surface d’assise</a:t>
            </a:r>
          </a:p>
          <a:p>
            <a:pPr marL="987425" lvl="2" indent="-312738" algn="l" rtl="0"/>
            <a:r>
              <a:rPr lang="fr-BE" b="0" i="0" u="none" baseline="0">
                <a:latin typeface="Arial"/>
                <a:cs typeface="+mn-cs"/>
              </a:rPr>
              <a:t>Incapacité de travail :</a:t>
            </a:r>
          </a:p>
          <a:p>
            <a:pPr marL="1339850" lvl="2" indent="-312738" algn="l" rtl="0">
              <a:tabLst>
                <a:tab pos="1162050" algn="l"/>
              </a:tabLst>
            </a:pPr>
            <a:r>
              <a:rPr lang="fr-BE" sz="1400" b="0" i="0" u="none" baseline="0"/>
              <a:t>Plaintes fréquentes du bas du dos de 4 semaines minimum à maximum 3 mois</a:t>
            </a:r>
          </a:p>
          <a:p>
            <a:pPr marL="1339850" lvl="2" indent="-312738" algn="l" rtl="0">
              <a:tabLst>
                <a:tab pos="1162050" algn="l"/>
              </a:tabLst>
            </a:pPr>
            <a:r>
              <a:rPr lang="fr-BE" sz="1400" b="0" i="0" u="none" baseline="0"/>
              <a:t>Opération au niveau de la colonne </a:t>
            </a:r>
            <a:r>
              <a:rPr lang="fr-BE" sz="1400" b="0" i="0" u="none" baseline="0">
                <a:solidFill>
                  <a:schemeClr val="tx1"/>
                </a:solidFill>
              </a:rPr>
              <a:t>lombaire</a:t>
            </a:r>
            <a:endParaRPr lang="fr-BE" sz="1400" b="0" dirty="0">
              <a:solidFill>
                <a:schemeClr val="tx1"/>
              </a:solidFill>
            </a:endParaRPr>
          </a:p>
          <a:p>
            <a:pPr marL="627063" lvl="1" indent="-312738" algn="l" rtl="0"/>
            <a:r>
              <a:rPr lang="fr-BE" sz="1400" b="0" i="0" u="none" baseline="0"/>
              <a:t>Médecin du travail : établit le dossier à l’intention du FMP</a:t>
            </a:r>
          </a:p>
          <a:p>
            <a:pPr marL="627063" lvl="1" indent="-312738" algn="l" rtl="0"/>
            <a:r>
              <a:rPr lang="fr-BE" sz="1400" b="0" i="0" u="none" baseline="0"/>
              <a:t>FMP : accord pour un programme multidisciplinaire :</a:t>
            </a:r>
          </a:p>
          <a:p>
            <a:pPr marL="987425" lvl="2" indent="-312738" algn="l" defTabSz="533400" rtl="0"/>
            <a:r>
              <a:rPr lang="fr-BE" b="0" i="0" u="none" baseline="0">
                <a:latin typeface="Arial"/>
                <a:cs typeface="+mn-cs"/>
              </a:rPr>
              <a:t>Réadaptation du dos dans un centre régional</a:t>
            </a:r>
          </a:p>
          <a:p>
            <a:pPr marL="987425" lvl="2" indent="-312738" algn="l" defTabSz="533400" rtl="0"/>
            <a:r>
              <a:rPr lang="fr-BE" b="0" i="0" u="none" baseline="0">
                <a:latin typeface="Arial"/>
                <a:cs typeface="+mn-cs"/>
              </a:rPr>
              <a:t>L’ergonome examine le besoin d'apporter des adaptations au poste de travail, individuellement ou pour l’ensemble du groupe</a:t>
            </a:r>
          </a:p>
          <a:p>
            <a:pPr lvl="2" algn="l" rtl="0"/>
            <a:endParaRPr lang="fr-BE" dirty="0" smtClean="0"/>
          </a:p>
          <a:p>
            <a:endParaRPr lang="fr-BE" dirty="0"/>
          </a:p>
        </p:txBody>
      </p:sp>
      <p:sp>
        <p:nvSpPr>
          <p:cNvPr id="6" name="Subtitle 4"/>
          <p:cNvSpPr txBox="1">
            <a:spLocks/>
          </p:cNvSpPr>
          <p:nvPr/>
        </p:nvSpPr>
        <p:spPr bwMode="auto">
          <a:xfrm>
            <a:off x="738500" y="1316522"/>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77500" lnSpcReduction="2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r>
              <a:rPr lang="fr-BE" b="1" i="0" u="none" baseline="0"/>
              <a:t>Approche : </a:t>
            </a:r>
            <a:r>
              <a:rPr lang="fr-BE" b="0" i="0" u="none" baseline="0"/>
              <a:t>Recours au</a:t>
            </a:r>
            <a:r>
              <a:rPr lang="fr-BE" b="1" i="0" u="none" baseline="0"/>
              <a:t> </a:t>
            </a:r>
            <a:r>
              <a:rPr lang="fr-BE" b="0" i="0" u="none" baseline="0"/>
              <a:t>Fonds des Maladies professionnelles (FMP)</a:t>
            </a:r>
            <a:endParaRPr lang="fr-BE" dirty="0"/>
          </a:p>
        </p:txBody>
      </p:sp>
      <p:sp>
        <p:nvSpPr>
          <p:cNvPr id="7" name="Title 3"/>
          <p:cNvSpPr txBox="1">
            <a:spLocks/>
          </p:cNvSpPr>
          <p:nvPr/>
        </p:nvSpPr>
        <p:spPr bwMode="auto">
          <a:xfrm>
            <a:off x="738000" y="354506"/>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fontScale="92500"/>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b="1" i="0" u="none" baseline="0" dirty="0"/>
              <a:t>Cas de figure</a:t>
            </a:r>
            <a:r>
              <a:rPr lang="fr-BE" b="0" i="0" u="none" baseline="0" dirty="0"/>
              <a:t> </a:t>
            </a:r>
            <a:r>
              <a:rPr lang="fr-BE" b="1" i="0" u="none" baseline="0" dirty="0">
                <a:solidFill>
                  <a:schemeClr val="tx2"/>
                </a:solidFill>
              </a:rPr>
              <a:t>Pathologie du bas du dos</a:t>
            </a:r>
            <a:endParaRPr lang="fr-BE" i="1"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23</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41169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pPr algn="l" rtl="0"/>
            <a:r>
              <a:rPr lang="fr-BE" sz="1600" b="1" i="0" u="none" baseline="0"/>
              <a:t>L’employeur perçoit une intervention financière </a:t>
            </a:r>
          </a:p>
          <a:p>
            <a:pPr marL="627063" lvl="1" indent="-312738" algn="l" rtl="0"/>
            <a:r>
              <a:rPr lang="fr-BE" b="0" i="0" u="none" baseline="0"/>
              <a:t>visant à analyser les conditions de travail et/ou en cas de réalisation des adaptations</a:t>
            </a:r>
          </a:p>
          <a:p>
            <a:pPr lvl="1" algn="l" rtl="0"/>
            <a:endParaRPr lang="fr-BE" dirty="0"/>
          </a:p>
          <a:p>
            <a:pPr marL="486000" lvl="1" indent="0" algn="l" rtl="0">
              <a:buNone/>
            </a:pPr>
            <a:endParaRPr lang="fr-BE" dirty="0" smtClean="0"/>
          </a:p>
          <a:p>
            <a:pPr lvl="1" algn="l" rtl="0"/>
            <a:endParaRPr lang="fr-BE" dirty="0"/>
          </a:p>
        </p:txBody>
      </p:sp>
      <p:sp>
        <p:nvSpPr>
          <p:cNvPr id="6" name="Subtitle 4"/>
          <p:cNvSpPr txBox="1">
            <a:spLocks/>
          </p:cNvSpPr>
          <p:nvPr/>
        </p:nvSpPr>
        <p:spPr bwMode="auto">
          <a:xfrm>
            <a:off x="739500" y="1306997"/>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77500" lnSpcReduction="20000"/>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0" algn="l" rtl="0" eaLnBrk="1" hangingPunct="1">
              <a:spcBef>
                <a:spcPct val="0"/>
              </a:spcBef>
            </a:pPr>
            <a:r>
              <a:rPr lang="fr-BE" b="1" i="0" u="none" baseline="0">
                <a:latin typeface="Arial" pitchFamily="34" charset="0"/>
              </a:rPr>
              <a:t>Approche : </a:t>
            </a:r>
            <a:r>
              <a:rPr lang="fr-BE" b="0" i="0" u="none" baseline="0">
                <a:latin typeface="Arial" pitchFamily="34" charset="0"/>
              </a:rPr>
              <a:t>Recours au</a:t>
            </a:r>
            <a:r>
              <a:rPr lang="fr-BE" b="1" i="0" u="none" baseline="0">
                <a:latin typeface="Arial" pitchFamily="34" charset="0"/>
              </a:rPr>
              <a:t> </a:t>
            </a:r>
            <a:r>
              <a:rPr lang="fr-BE" b="0" i="0" u="none" baseline="0">
                <a:latin typeface="Arial" pitchFamily="34" charset="0"/>
              </a:rPr>
              <a:t>Fonds des Maladies professionnelles (FMP)</a:t>
            </a:r>
            <a:endParaRPr lang="fr-BE" dirty="0">
              <a:latin typeface="Arial" pitchFamily="34" charset="0"/>
            </a:endParaRPr>
          </a:p>
        </p:txBody>
      </p:sp>
      <p:sp>
        <p:nvSpPr>
          <p:cNvPr id="7" name="Title 3"/>
          <p:cNvSpPr txBox="1">
            <a:spLocks/>
          </p:cNvSpPr>
          <p:nvPr/>
        </p:nvSpPr>
        <p:spPr bwMode="auto">
          <a:xfrm>
            <a:off x="739000" y="344981"/>
            <a:ext cx="7783200"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fontScale="92500" lnSpcReduction="10000"/>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b="1" i="0" u="none" baseline="0"/>
              <a:t>Cas de figure</a:t>
            </a:r>
            <a:r>
              <a:rPr lang="fr-BE" b="0" i="0" u="none" baseline="0"/>
              <a:t> </a:t>
            </a:r>
            <a:r>
              <a:rPr lang="fr-BE" b="1" i="0" u="none" baseline="0">
                <a:solidFill>
                  <a:schemeClr val="tx2"/>
                </a:solidFill>
              </a:rPr>
              <a:t>Pathologie du bas du dos </a:t>
            </a:r>
            <a:r>
              <a:rPr lang="fr-BE" b="0" i="1" u="none" baseline="0"/>
              <a:t>(suite)</a:t>
            </a:r>
            <a:endParaRPr lang="fr-BE" i="1"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24</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5429348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pPr marL="312738" indent="-312738" algn="l" rtl="0"/>
            <a:r>
              <a:rPr lang="fr-BE" sz="1600" b="1" i="0" u="none" baseline="0"/>
              <a:t>Au niveau central : bonne collaboration entre les intéressés : R.H., travailleur, médecin du travail, dirigeant direct, médecin-conseil, psychologue et ergonome</a:t>
            </a:r>
          </a:p>
          <a:p>
            <a:pPr marL="312738" indent="-312738" algn="l" rtl="0"/>
            <a:r>
              <a:rPr lang="fr-BE" sz="1600" b="1" i="0" u="none" baseline="0"/>
              <a:t>SEPP : </a:t>
            </a:r>
          </a:p>
          <a:p>
            <a:pPr marL="627063" lvl="1" indent="-312738" algn="l" rtl="0"/>
            <a:r>
              <a:rPr lang="fr-BE" b="0" i="0" u="none" baseline="0"/>
              <a:t>Début : consultation préalable à la reprise du travail</a:t>
            </a:r>
          </a:p>
          <a:p>
            <a:pPr marL="627063" lvl="1" indent="-312738" algn="l" rtl="0"/>
            <a:r>
              <a:rPr lang="fr-BE" b="0" i="0" u="none" baseline="0"/>
              <a:t>Consultation spontanée</a:t>
            </a:r>
          </a:p>
          <a:p>
            <a:pPr marL="627063" lvl="1" indent="-312738" algn="l" rtl="0"/>
            <a:r>
              <a:rPr lang="fr-BE" b="0" i="0" u="none" baseline="0"/>
              <a:t>Visite du lieu de travail par le médecin du travail ou l’ergonome </a:t>
            </a:r>
          </a:p>
          <a:p>
            <a:pPr marL="627063" lvl="1" indent="-312738" algn="l" rtl="0"/>
            <a:r>
              <a:rPr lang="fr-BE" b="0" i="0" u="none" baseline="0"/>
              <a:t>Soutien du psychologue</a:t>
            </a:r>
          </a:p>
          <a:p>
            <a:pPr marL="627063" lvl="1" indent="-312738" algn="l" rtl="0"/>
            <a:r>
              <a:rPr lang="fr-BE" b="0" i="0" u="none" baseline="0"/>
              <a:t>Recours à l’expert</a:t>
            </a:r>
          </a:p>
          <a:p>
            <a:pPr marL="627063" lvl="1" indent="-312738" algn="l" rtl="0"/>
            <a:r>
              <a:rPr lang="fr-BE" b="0" i="0" u="none" baseline="0"/>
              <a:t>Recours aux mesures de soutien existantes</a:t>
            </a:r>
            <a:endParaRPr lang="fr-BE" dirty="0"/>
          </a:p>
          <a:p>
            <a:pPr marL="312738" indent="-312738" algn="l" rtl="0"/>
            <a:r>
              <a:rPr lang="fr-BE" sz="1600" b="1" i="0" u="none" baseline="0"/>
              <a:t>Employeur</a:t>
            </a:r>
          </a:p>
          <a:p>
            <a:pPr marL="627063" lvl="1" indent="-312738" algn="l" rtl="0"/>
            <a:r>
              <a:rPr lang="fr-BE" b="0" i="0" u="none" baseline="0"/>
              <a:t>Communication interne !</a:t>
            </a:r>
          </a:p>
          <a:p>
            <a:pPr marL="627063" lvl="1" indent="-312738" algn="l" rtl="0"/>
            <a:r>
              <a:rPr lang="fr-BE" b="0" i="0" u="none" baseline="0"/>
              <a:t>Préparation : aperçu des exigences de la fonction/possibilités d’y remédier </a:t>
            </a:r>
            <a:endParaRPr lang="fr-BE" sz="1600" dirty="0"/>
          </a:p>
          <a:p>
            <a:pPr marL="312738" indent="-312738" algn="l" rtl="0"/>
            <a:r>
              <a:rPr lang="fr-BE" sz="1600" b="0" i="0" u="none" baseline="0">
                <a:sym typeface="Wingdings" pitchFamily="2" charset="2"/>
              </a:rPr>
              <a:t></a:t>
            </a:r>
            <a:r>
              <a:rPr lang="fr-BE" sz="1600" b="1" i="0" u="none" baseline="0">
                <a:sym typeface="Wingdings" pitchFamily="2" charset="2"/>
              </a:rPr>
              <a:t> </a:t>
            </a:r>
            <a:r>
              <a:rPr lang="fr-BE" sz="1600" b="1" i="0" u="none" baseline="0"/>
              <a:t>Nécessité d'un cadre plus large : </a:t>
            </a:r>
            <a:r>
              <a:rPr lang="fr-BE" sz="1600" b="1" i="0" u="sng" baseline="0"/>
              <a:t>politique</a:t>
            </a:r>
            <a:r>
              <a:rPr lang="fr-BE" sz="1600" b="1" i="0" u="none" baseline="0"/>
              <a:t> de réintégration pour les travailleurs absents de longue durée</a:t>
            </a:r>
            <a:endParaRPr lang="fr-BE" sz="1600" dirty="0"/>
          </a:p>
        </p:txBody>
      </p:sp>
      <p:sp>
        <p:nvSpPr>
          <p:cNvPr id="6" name="Subtitle 4"/>
          <p:cNvSpPr txBox="1">
            <a:spLocks/>
          </p:cNvSpPr>
          <p:nvPr/>
        </p:nvSpPr>
        <p:spPr bwMode="auto">
          <a:xfrm>
            <a:off x="738500" y="1316522"/>
            <a:ext cx="7783200" cy="425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marL="0" indent="0" algn="l" defTabSz="457200" rtl="0" eaLnBrk="0" fontAlgn="base" hangingPunct="0">
              <a:spcBef>
                <a:spcPct val="20000"/>
              </a:spcBef>
              <a:spcAft>
                <a:spcPct val="0"/>
              </a:spcAft>
              <a:buFont typeface="Arial" pitchFamily="34" charset="0"/>
              <a:buNone/>
              <a:defRPr sz="2500" b="0" i="0" kern="1200" baseline="0">
                <a:solidFill>
                  <a:srgbClr val="39474F"/>
                </a:solidFill>
                <a:latin typeface="Arial"/>
                <a:ea typeface="+mn-ea"/>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r>
              <a:rPr lang="fr-BE" b="0" i="0" u="none" baseline="0"/>
              <a:t>Approche multidisciplinaire</a:t>
            </a:r>
            <a:endParaRPr lang="fr-BE" dirty="0"/>
          </a:p>
        </p:txBody>
      </p:sp>
      <p:sp>
        <p:nvSpPr>
          <p:cNvPr id="7" name="Title 3"/>
          <p:cNvSpPr txBox="1">
            <a:spLocks/>
          </p:cNvSpPr>
          <p:nvPr/>
        </p:nvSpPr>
        <p:spPr bwMode="auto">
          <a:xfrm>
            <a:off x="737999" y="354506"/>
            <a:ext cx="8406001" cy="88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Autofit/>
          </a:bodyPr>
          <a:lstStyle>
            <a:lvl1pPr algn="l" defTabSz="457200" rtl="0" eaLnBrk="0" fontAlgn="base" hangingPunct="0">
              <a:lnSpc>
                <a:spcPct val="100000"/>
              </a:lnSpc>
              <a:spcBef>
                <a:spcPct val="0"/>
              </a:spcBef>
              <a:spcAft>
                <a:spcPct val="0"/>
              </a:spcAft>
              <a:defRPr sz="3500" kern="1200" baseline="0">
                <a:solidFill>
                  <a:srgbClr val="39474F"/>
                </a:solidFill>
                <a:latin typeface="Arial"/>
                <a:ea typeface="+mj-ea"/>
                <a:cs typeface="+mj-cs"/>
              </a:defRPr>
            </a:lvl1pPr>
            <a:lvl2pPr algn="ctr" defTabSz="457200" rtl="0" eaLnBrk="0" fontAlgn="base" hangingPunct="0">
              <a:spcBef>
                <a:spcPct val="0"/>
              </a:spcBef>
              <a:spcAft>
                <a:spcPct val="0"/>
              </a:spcAft>
              <a:defRPr sz="4500">
                <a:solidFill>
                  <a:schemeClr val="bg1"/>
                </a:solidFill>
                <a:latin typeface="Arial" charset="0"/>
              </a:defRPr>
            </a:lvl2pPr>
            <a:lvl3pPr algn="ctr" defTabSz="457200" rtl="0" eaLnBrk="0" fontAlgn="base" hangingPunct="0">
              <a:spcBef>
                <a:spcPct val="0"/>
              </a:spcBef>
              <a:spcAft>
                <a:spcPct val="0"/>
              </a:spcAft>
              <a:defRPr sz="4500">
                <a:solidFill>
                  <a:schemeClr val="bg1"/>
                </a:solidFill>
                <a:latin typeface="Arial" charset="0"/>
              </a:defRPr>
            </a:lvl3pPr>
            <a:lvl4pPr algn="ctr" defTabSz="457200" rtl="0" eaLnBrk="0" fontAlgn="base" hangingPunct="0">
              <a:spcBef>
                <a:spcPct val="0"/>
              </a:spcBef>
              <a:spcAft>
                <a:spcPct val="0"/>
              </a:spcAft>
              <a:defRPr sz="4500">
                <a:solidFill>
                  <a:schemeClr val="bg1"/>
                </a:solidFill>
                <a:latin typeface="Arial" charset="0"/>
              </a:defRPr>
            </a:lvl4pPr>
            <a:lvl5pPr algn="ctr" defTabSz="457200" rtl="0" eaLnBrk="0" fontAlgn="base" hangingPunct="0">
              <a:spcBef>
                <a:spcPct val="0"/>
              </a:spcBef>
              <a:spcAft>
                <a:spcPct val="0"/>
              </a:spcAft>
              <a:defRPr sz="4500">
                <a:solidFill>
                  <a:schemeClr val="bg1"/>
                </a:solidFill>
                <a:latin typeface="Arial" charset="0"/>
              </a:defRPr>
            </a:lvl5pPr>
            <a:lvl6pPr marL="457200" algn="ctr" defTabSz="457200" rtl="0" fontAlgn="base">
              <a:spcBef>
                <a:spcPct val="0"/>
              </a:spcBef>
              <a:spcAft>
                <a:spcPct val="0"/>
              </a:spcAft>
              <a:defRPr sz="4500">
                <a:solidFill>
                  <a:schemeClr val="bg1"/>
                </a:solidFill>
                <a:latin typeface="Arial" charset="0"/>
              </a:defRPr>
            </a:lvl6pPr>
            <a:lvl7pPr marL="914400" algn="ctr" defTabSz="457200" rtl="0" fontAlgn="base">
              <a:spcBef>
                <a:spcPct val="0"/>
              </a:spcBef>
              <a:spcAft>
                <a:spcPct val="0"/>
              </a:spcAft>
              <a:defRPr sz="4500">
                <a:solidFill>
                  <a:schemeClr val="bg1"/>
                </a:solidFill>
                <a:latin typeface="Arial" charset="0"/>
              </a:defRPr>
            </a:lvl7pPr>
            <a:lvl8pPr marL="1371600" algn="ctr" defTabSz="457200" rtl="0" fontAlgn="base">
              <a:spcBef>
                <a:spcPct val="0"/>
              </a:spcBef>
              <a:spcAft>
                <a:spcPct val="0"/>
              </a:spcAft>
              <a:defRPr sz="4500">
                <a:solidFill>
                  <a:schemeClr val="bg1"/>
                </a:solidFill>
                <a:latin typeface="Arial" charset="0"/>
              </a:defRPr>
            </a:lvl8pPr>
            <a:lvl9pPr marL="1828800" algn="ctr" defTabSz="457200" rtl="0" fontAlgn="base">
              <a:spcBef>
                <a:spcPct val="0"/>
              </a:spcBef>
              <a:spcAft>
                <a:spcPct val="0"/>
              </a:spcAft>
              <a:defRPr sz="4500">
                <a:solidFill>
                  <a:schemeClr val="bg1"/>
                </a:solidFill>
                <a:latin typeface="Arial" charset="0"/>
              </a:defRPr>
            </a:lvl9pPr>
          </a:lstStyle>
          <a:p>
            <a:pPr algn="l" rtl="0"/>
            <a:r>
              <a:rPr lang="fr-BE" sz="2800" b="1" i="0" u="none" baseline="0" dirty="0"/>
              <a:t>Accompagnement individuel dans la recherche d'un travail </a:t>
            </a:r>
            <a:r>
              <a:rPr lang="fr-BE" sz="2800" b="1" i="0" u="none" baseline="0" dirty="0" smtClean="0"/>
              <a:t>ou </a:t>
            </a:r>
            <a:r>
              <a:rPr lang="fr-BE" sz="2800" b="1" i="0" u="none" baseline="0" dirty="0"/>
              <a:t>d’une fonction approprié(e)</a:t>
            </a:r>
            <a:endParaRPr lang="fr-BE" sz="2800" b="1" i="1"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25</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114839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26</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551916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8000" y="319106"/>
            <a:ext cx="8406000" cy="887957"/>
          </a:xfrm>
        </p:spPr>
        <p:txBody>
          <a:bodyPr>
            <a:noAutofit/>
          </a:bodyPr>
          <a:lstStyle/>
          <a:p>
            <a:pPr algn="l" rtl="0"/>
            <a:r>
              <a:rPr lang="fr-BE" sz="3200" b="1" i="0" u="none" baseline="0" dirty="0"/>
              <a:t>Problèmes</a:t>
            </a:r>
            <a:r>
              <a:rPr lang="fr-BE" sz="3200" b="0" i="0" u="none" baseline="0" dirty="0"/>
              <a:t> rencontrés dans l’attribution </a:t>
            </a:r>
            <a:r>
              <a:rPr lang="fr-BE" sz="3200" b="0" i="0" u="none" baseline="0" dirty="0" smtClean="0"/>
              <a:t/>
            </a:r>
            <a:br>
              <a:rPr lang="fr-BE" sz="3200" b="0" i="0" u="none" baseline="0" dirty="0" smtClean="0"/>
            </a:br>
            <a:r>
              <a:rPr lang="fr-BE" sz="3200" b="0" i="0" u="none" baseline="0" dirty="0" smtClean="0"/>
              <a:t>d’un </a:t>
            </a:r>
            <a:r>
              <a:rPr lang="fr-BE" sz="3200" b="0" i="0" u="none" baseline="0" dirty="0"/>
              <a:t>travail adapté</a:t>
            </a:r>
            <a:endParaRPr lang="fr-BE" sz="3200" dirty="0"/>
          </a:p>
        </p:txBody>
      </p:sp>
      <p:sp>
        <p:nvSpPr>
          <p:cNvPr id="5" name="Subtitle 4"/>
          <p:cNvSpPr>
            <a:spLocks noGrp="1"/>
          </p:cNvSpPr>
          <p:nvPr>
            <p:ph type="subTitle" idx="1"/>
          </p:nvPr>
        </p:nvSpPr>
        <p:spPr/>
        <p:txBody>
          <a:bodyPr/>
          <a:lstStyle/>
          <a:p>
            <a:pPr algn="l" rtl="0"/>
            <a:r>
              <a:rPr lang="fr-BE" b="0" i="0" u="none" baseline="0" dirty="0">
                <a:solidFill>
                  <a:schemeClr val="tx1"/>
                </a:solidFill>
              </a:rPr>
              <a:t>Comment gérer ces problèmes</a:t>
            </a:r>
          </a:p>
          <a:p>
            <a:endParaRPr lang="fr-BE"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682392313"/>
              </p:ext>
            </p:extLst>
          </p:nvPr>
        </p:nvGraphicFramePr>
        <p:xfrm>
          <a:off x="738000" y="1834496"/>
          <a:ext cx="7799944" cy="4299631"/>
        </p:xfrm>
        <a:graphic>
          <a:graphicData uri="http://schemas.openxmlformats.org/drawingml/2006/table">
            <a:tbl>
              <a:tblPr firstRow="1" bandRow="1">
                <a:tableStyleId>{6E25E649-3F16-4E02-A733-19D2CDBF48F0}</a:tableStyleId>
              </a:tblPr>
              <a:tblGrid>
                <a:gridCol w="3908428"/>
                <a:gridCol w="3891516"/>
              </a:tblGrid>
              <a:tr h="584683">
                <a:tc>
                  <a:txBody>
                    <a:bodyPr/>
                    <a:lstStyle/>
                    <a:p>
                      <a:endParaRPr lang="fr-BE" sz="1600" dirty="0">
                        <a:latin typeface="Arial Narrow"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gradFill flip="none" rotWithShape="1">
                      <a:gsLst>
                        <a:gs pos="0">
                          <a:schemeClr val="accent1"/>
                        </a:gs>
                        <a:gs pos="100000">
                          <a:schemeClr val="tx2"/>
                        </a:gs>
                      </a:gsLst>
                      <a:lin ang="2700000" scaled="1"/>
                      <a:tileRect/>
                    </a:gradFill>
                  </a:tcPr>
                </a:tc>
                <a:tc>
                  <a:txBody>
                    <a:bodyPr/>
                    <a:lstStyle/>
                    <a:p>
                      <a:pPr algn="l" rtl="0"/>
                      <a:r>
                        <a:rPr lang="fr-BE" sz="2400" b="1" i="0" u="none" baseline="0">
                          <a:latin typeface="Arial Narrow" pitchFamily="34" charset="0"/>
                        </a:rPr>
                        <a:t>Approche</a:t>
                      </a:r>
                      <a:endParaRPr lang="fr-BE" sz="28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gradFill flip="none" rotWithShape="1">
                      <a:gsLst>
                        <a:gs pos="0">
                          <a:schemeClr val="accent1"/>
                        </a:gs>
                        <a:gs pos="100000">
                          <a:schemeClr val="tx2"/>
                        </a:gs>
                      </a:gsLst>
                      <a:lin ang="2700000" scaled="1"/>
                      <a:tileRect/>
                    </a:gradFill>
                  </a:tcPr>
                </a:tc>
              </a:tr>
              <a:tr h="643368">
                <a:tc>
                  <a:txBody>
                    <a:bodyPr/>
                    <a:lstStyle/>
                    <a:p>
                      <a:pPr algn="l" rtl="0"/>
                      <a:r>
                        <a:rPr lang="fr-BE" sz="1600" b="0" i="0" u="none" baseline="0" dirty="0">
                          <a:latin typeface="Arial Narrow" pitchFamily="34" charset="0"/>
                        </a:rPr>
                        <a:t>Crainte de voir d’autres travailleurs demander abusivement un travail adapté pour accomplir le </a:t>
                      </a:r>
                      <a:r>
                        <a:rPr lang="fr-BE" sz="1600" b="0" i="0" u="none" baseline="0" dirty="0" smtClean="0">
                          <a:latin typeface="Arial Narrow" pitchFamily="34" charset="0"/>
                        </a:rPr>
                        <a:t/>
                      </a:r>
                      <a:br>
                        <a:rPr lang="fr-BE" sz="1600" b="0" i="0" u="none" baseline="0" dirty="0" smtClean="0">
                          <a:latin typeface="Arial Narrow" pitchFamily="34" charset="0"/>
                        </a:rPr>
                      </a:br>
                      <a:r>
                        <a:rPr lang="fr-BE" sz="1600" b="1" i="0" u="none" baseline="0" dirty="0" smtClean="0">
                          <a:solidFill>
                            <a:schemeClr val="tx2"/>
                          </a:solidFill>
                          <a:latin typeface="Arial Narrow" pitchFamily="34" charset="0"/>
                        </a:rPr>
                        <a:t>travail</a:t>
                      </a:r>
                      <a:r>
                        <a:rPr lang="fr-BE" sz="1600" b="0" i="0" u="none" baseline="0" dirty="0" smtClean="0">
                          <a:solidFill>
                            <a:schemeClr val="tx2"/>
                          </a:solidFill>
                          <a:latin typeface="Arial Narrow" pitchFamily="34" charset="0"/>
                        </a:rPr>
                        <a:t> </a:t>
                      </a:r>
                      <a:r>
                        <a:rPr lang="fr-BE" sz="1600" b="0" i="0" u="none" baseline="0" dirty="0">
                          <a:latin typeface="Arial Narrow" pitchFamily="34" charset="0"/>
                        </a:rPr>
                        <a:t>souhaité</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Politique en matière d’absentéisme</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algn="l" rtl="0"/>
                      <a:r>
                        <a:rPr lang="fr-BE" sz="1600" b="0" i="0" u="none" baseline="0">
                          <a:latin typeface="Arial Narrow" pitchFamily="34" charset="0"/>
                        </a:rPr>
                        <a:t>Mesure de faveur</a:t>
                      </a:r>
                      <a:endParaRPr lang="fr-BE" sz="1600" dirty="0">
                        <a:latin typeface="Arial Narrow"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Communication interne équipe/collègues </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6433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Attribuer des tâches partielles complique l’organisation de la rotation des postes pour les autres travailleurs</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Avis sur les possibilités de règlement du problème</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N’est faisable qu’au cours d’une période limitée </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Avis sur les possibilités de règlement du problème</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Charge accrue pour les autres travailleurs</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Communication interne</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Frais d’adaptation du poste de travail</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1" i="0" u="none" baseline="0">
                          <a:solidFill>
                            <a:schemeClr val="tx2"/>
                          </a:solidFill>
                          <a:latin typeface="Arial Narrow" pitchFamily="34" charset="0"/>
                        </a:rPr>
                        <a:t>&gt; Possibilités de subsides</a:t>
                      </a:r>
                      <a:endParaRPr lang="fr-BE" sz="1600" b="1" dirty="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Secret médical, méfiance,</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3E3E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1" i="0" u="none" baseline="0" dirty="0">
                          <a:solidFill>
                            <a:schemeClr val="tx2"/>
                          </a:solidFill>
                          <a:latin typeface="Arial Narrow" pitchFamily="34" charset="0"/>
                        </a:rPr>
                        <a:t>&gt; Consultation auprès du médecin du travail</a:t>
                      </a:r>
                      <a:endParaRPr lang="fr-BE" sz="1600" b="1" dirty="0" smtClean="0">
                        <a:solidFill>
                          <a:schemeClr val="tx2"/>
                        </a:solidFill>
                        <a:latin typeface="Arial Narrow"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3E3E3"/>
                    </a:solidFill>
                  </a:tcPr>
                </a:tc>
              </a:tr>
            </a:tbl>
          </a:graphicData>
        </a:graphic>
      </p:graphicFrame>
      <p:pic>
        <p:nvPicPr>
          <p:cNvPr id="6" name="Picture 2" descr="C:\Users\XJNGLS\Desktop\Pic\PPT_LBGB_img10.png"/>
          <p:cNvPicPr>
            <a:picLocks noChangeAspect="1" noChangeArrowheads="1"/>
          </p:cNvPicPr>
          <p:nvPr/>
        </p:nvPicPr>
        <p:blipFill rotWithShape="1">
          <a:blip r:embed="rId3">
            <a:extLst>
              <a:ext uri="{28A0092B-C50C-407E-A947-70E740481C1C}">
                <a14:useLocalDpi xmlns:a14="http://schemas.microsoft.com/office/drawing/2010/main" val="0"/>
              </a:ext>
            </a:extLst>
          </a:blip>
          <a:srcRect l="24494" t="38883" r="61348" b="43889"/>
          <a:stretch/>
        </p:blipFill>
        <p:spPr bwMode="auto">
          <a:xfrm>
            <a:off x="7500306" y="817020"/>
            <a:ext cx="1114800" cy="101747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27</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7808868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8000" y="306881"/>
            <a:ext cx="7783200" cy="887957"/>
          </a:xfrm>
        </p:spPr>
        <p:txBody>
          <a:bodyPr>
            <a:normAutofit/>
          </a:bodyPr>
          <a:lstStyle/>
          <a:p>
            <a:pPr algn="l" rtl="0"/>
            <a:r>
              <a:rPr lang="fr-BE" sz="2800" b="1" i="0" u="none" baseline="0" dirty="0"/>
              <a:t>L’accompagnement individuel, </a:t>
            </a:r>
            <a:r>
              <a:rPr lang="fr-BE" sz="2800" b="0" i="0" u="none" baseline="0" dirty="0" smtClean="0"/>
              <a:t>ça </a:t>
            </a:r>
            <a:r>
              <a:rPr lang="fr-BE" sz="2800" b="0" i="0" u="none" baseline="0" dirty="0"/>
              <a:t>fonctionne !</a:t>
            </a:r>
            <a:endParaRPr lang="fr-BE" sz="2800" dirty="0"/>
          </a:p>
        </p:txBody>
      </p:sp>
      <p:sp>
        <p:nvSpPr>
          <p:cNvPr id="5" name="Subtitle 4"/>
          <p:cNvSpPr>
            <a:spLocks noGrp="1"/>
          </p:cNvSpPr>
          <p:nvPr>
            <p:ph type="subTitle" idx="1"/>
          </p:nvPr>
        </p:nvSpPr>
        <p:spPr/>
        <p:txBody>
          <a:bodyPr/>
          <a:lstStyle/>
          <a:p>
            <a:pPr algn="l" rtl="0"/>
            <a:r>
              <a:rPr lang="fr-BE" b="0" i="0" u="none" baseline="0"/>
              <a:t>Chiffres basés sur des faits</a:t>
            </a:r>
            <a:endParaRPr lang="fr-BE" dirty="0"/>
          </a:p>
        </p:txBody>
      </p:sp>
      <p:sp>
        <p:nvSpPr>
          <p:cNvPr id="2" name="Text Placeholder 1"/>
          <p:cNvSpPr>
            <a:spLocks noGrp="1"/>
          </p:cNvSpPr>
          <p:nvPr>
            <p:ph type="body" sz="quarter" idx="15"/>
          </p:nvPr>
        </p:nvSpPr>
        <p:spPr>
          <a:xfrm>
            <a:off x="738000" y="1860699"/>
            <a:ext cx="7783700" cy="4289436"/>
          </a:xfrm>
        </p:spPr>
        <p:txBody>
          <a:bodyPr/>
          <a:lstStyle/>
          <a:p>
            <a:pPr algn="l" rtl="0"/>
            <a:r>
              <a:rPr lang="fr-BE" b="1" i="0" u="none" baseline="0" dirty="0"/>
              <a:t>L’accompagnement individuel mène à une reprise durable :</a:t>
            </a:r>
          </a:p>
          <a:p>
            <a:pPr lvl="1" algn="l" rtl="0"/>
            <a:r>
              <a:rPr lang="fr-BE" b="0" i="0" u="none" baseline="0" dirty="0"/>
              <a:t>Le travailleur ne rechute pas à court terme en se retrouvant ainsi à nouveau en incapacité de travail</a:t>
            </a:r>
          </a:p>
          <a:p>
            <a:pPr lvl="1" algn="l" rtl="0"/>
            <a:endParaRPr lang="fr-BE" dirty="0"/>
          </a:p>
          <a:p>
            <a:pPr lvl="1" algn="l" rtl="0"/>
            <a:endParaRPr lang="fr-BE" dirty="0" smtClean="0"/>
          </a:p>
          <a:p>
            <a:pPr lvl="1" algn="l" rtl="0"/>
            <a:endParaRPr lang="fr-BE" dirty="0"/>
          </a:p>
          <a:p>
            <a:pPr lvl="1" algn="l" rtl="0"/>
            <a:endParaRPr lang="fr-BE" dirty="0" smtClean="0"/>
          </a:p>
          <a:p>
            <a:pPr lvl="1" algn="l" rtl="0"/>
            <a:endParaRPr lang="fr-BE" dirty="0"/>
          </a:p>
          <a:p>
            <a:pPr lvl="1" algn="l" rtl="0"/>
            <a:endParaRPr lang="fr-BE" dirty="0" smtClean="0"/>
          </a:p>
          <a:p>
            <a:pPr lvl="1" algn="l" rtl="0"/>
            <a:endParaRPr lang="fr-BE" dirty="0"/>
          </a:p>
          <a:p>
            <a:pPr lvl="1" algn="l" rtl="0"/>
            <a:endParaRPr lang="fr-BE" dirty="0" smtClean="0"/>
          </a:p>
          <a:p>
            <a:pPr lvl="1" algn="l" rtl="0"/>
            <a:endParaRPr lang="fr-BE" dirty="0"/>
          </a:p>
          <a:p>
            <a:pPr lvl="1" algn="l" rtl="0"/>
            <a:endParaRPr lang="fr-BE" dirty="0" smtClean="0"/>
          </a:p>
          <a:p>
            <a:pPr lvl="0" algn="l" rtl="0"/>
            <a:r>
              <a:rPr lang="fr-BE" b="1" i="0" u="none" baseline="0" dirty="0"/>
              <a:t>L’importance d'une approche multidisciplinaire est démontrée : </a:t>
            </a:r>
            <a:endParaRPr lang="fr-BE" dirty="0" smtClean="0"/>
          </a:p>
          <a:p>
            <a:pPr lvl="1" algn="l" rtl="0"/>
            <a:r>
              <a:rPr lang="fr-BE" b="0" i="0" u="none" baseline="0" dirty="0"/>
              <a:t>Ne pas seulement tenir compte des aspects médicaux, mais aussi être attentif au lieu de travail et aux facteurs psychosociaux</a:t>
            </a:r>
          </a:p>
          <a:p>
            <a:pPr lvl="1" algn="l" rtl="0"/>
            <a:endParaRPr lang="fr-BE" dirty="0"/>
          </a:p>
          <a:p>
            <a:endParaRPr lang="fr-B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109" y="2677703"/>
            <a:ext cx="3963386" cy="2466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28</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2284228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l" rtl="0"/>
            <a:r>
              <a:rPr lang="fr-BE" b="1" i="0" u="none" baseline="0" dirty="0"/>
              <a:t>L’approche politique, </a:t>
            </a:r>
            <a:r>
              <a:rPr lang="fr-BE" b="0" i="0" u="none" baseline="0" dirty="0"/>
              <a:t>ça fonctionne !</a:t>
            </a:r>
            <a:endParaRPr lang="fr-BE" dirty="0"/>
          </a:p>
        </p:txBody>
      </p:sp>
      <p:sp>
        <p:nvSpPr>
          <p:cNvPr id="5" name="Subtitle 4"/>
          <p:cNvSpPr>
            <a:spLocks noGrp="1"/>
          </p:cNvSpPr>
          <p:nvPr>
            <p:ph type="subTitle" idx="1"/>
          </p:nvPr>
        </p:nvSpPr>
        <p:spPr/>
        <p:txBody>
          <a:bodyPr/>
          <a:lstStyle/>
          <a:p>
            <a:pPr algn="l" rtl="0"/>
            <a:r>
              <a:rPr lang="fr-BE" b="0" i="0" u="none" baseline="0"/>
              <a:t>Chiffres basés sur des faits</a:t>
            </a:r>
            <a:endParaRPr lang="fr-BE" dirty="0"/>
          </a:p>
        </p:txBody>
      </p:sp>
      <p:graphicFrame>
        <p:nvGraphicFramePr>
          <p:cNvPr id="2" name="Diagram 1"/>
          <p:cNvGraphicFramePr/>
          <p:nvPr>
            <p:extLst>
              <p:ext uri="{D42A27DB-BD31-4B8C-83A1-F6EECF244321}">
                <p14:modId xmlns:p14="http://schemas.microsoft.com/office/powerpoint/2010/main" val="3226591812"/>
              </p:ext>
            </p:extLst>
          </p:nvPr>
        </p:nvGraphicFramePr>
        <p:xfrm>
          <a:off x="1428328" y="198884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29</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1097670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6"/>
          <p:cNvSpPr txBox="1">
            <a:spLocks/>
          </p:cNvSpPr>
          <p:nvPr/>
        </p:nvSpPr>
        <p:spPr bwMode="auto">
          <a:xfrm>
            <a:off x="4693709" y="1962212"/>
            <a:ext cx="3821261" cy="4207476"/>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313200" algn="l" defTabSz="457200" rtl="0" eaLnBrk="0" fontAlgn="base" hangingPunct="0">
              <a:lnSpc>
                <a:spcPct val="100000"/>
              </a:lnSpc>
              <a:spcBef>
                <a:spcPts val="0"/>
              </a:spcBef>
              <a:spcAft>
                <a:spcPts val="600"/>
              </a:spcAft>
              <a:buSzPct val="135000"/>
              <a:buFontTx/>
              <a:buBlip>
                <a:blip r:embed="rId3"/>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4"/>
              </a:buBlip>
              <a:defRPr sz="1600" b="0" i="0" kern="1200">
                <a:solidFill>
                  <a:srgbClr val="39474F"/>
                </a:solidFill>
                <a:latin typeface="Arial"/>
                <a:ea typeface="+mn-ea"/>
                <a:cs typeface="+mn-cs"/>
              </a:defRPr>
            </a:lvl2pPr>
            <a:lvl3pPr marL="781200" indent="-122400" algn="l" defTabSz="457200" rtl="0" eaLnBrk="0" fontAlgn="base" hangingPunct="0">
              <a:lnSpc>
                <a:spcPct val="100000"/>
              </a:lnSpc>
              <a:spcBef>
                <a:spcPts val="0"/>
              </a:spcBef>
              <a:spcAft>
                <a:spcPts val="200"/>
              </a:spcAft>
              <a:buClr>
                <a:schemeClr val="accent1"/>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l" rtl="0" eaLnBrk="1" fontAlgn="auto" hangingPunct="1">
              <a:buNone/>
            </a:pPr>
            <a:endParaRPr lang="fr-BE" sz="1400" b="0" dirty="0" smtClean="0">
              <a:solidFill>
                <a:schemeClr val="tx1"/>
              </a:solidFill>
              <a:latin typeface="Arial Narrow" pitchFamily="34" charset="0"/>
            </a:endParaRPr>
          </a:p>
          <a:p>
            <a:pPr marL="312738" indent="-222250" algn="l" rtl="0" eaLnBrk="1" fontAlgn="auto" hangingPunct="1">
              <a:tabLst>
                <a:tab pos="3678238" algn="r"/>
              </a:tabLst>
            </a:pPr>
            <a:r>
              <a:rPr lang="fr-BE" sz="1600" b="1" i="0" u="none" baseline="0" dirty="0">
                <a:solidFill>
                  <a:schemeClr val="tx1"/>
                </a:solidFill>
                <a:latin typeface="Arial Narrow" pitchFamily="34" charset="0"/>
              </a:rPr>
              <a:t> Politique de réintégration</a:t>
            </a:r>
          </a:p>
          <a:p>
            <a:pPr marL="620713" lvl="1" indent="-312738" algn="l" rtl="0" eaLnBrk="1" fontAlgn="auto" hangingPunct="1">
              <a:spcBef>
                <a:spcPts val="600"/>
              </a:spcBef>
              <a:tabLst>
                <a:tab pos="3678238" algn="r"/>
              </a:tabLst>
            </a:pPr>
            <a:r>
              <a:rPr lang="fr-BE" sz="1400" b="0" i="0" u="none" baseline="0" dirty="0">
                <a:solidFill>
                  <a:schemeClr val="tx1"/>
                </a:solidFill>
                <a:latin typeface="Arial Narrow" pitchFamily="34" charset="0"/>
              </a:rPr>
              <a:t>Avoir une idée des possibilités de règlement du problème</a:t>
            </a:r>
          </a:p>
          <a:p>
            <a:pPr marL="620713" lvl="1" indent="-312738" algn="l" rtl="0" eaLnBrk="1" fontAlgn="auto" hangingPunct="1">
              <a:spcBef>
                <a:spcPts val="600"/>
              </a:spcBef>
              <a:tabLst>
                <a:tab pos="3678238" algn="r"/>
              </a:tabLst>
            </a:pPr>
            <a:r>
              <a:rPr lang="fr-BE" sz="1400" b="0" i="0" u="none" baseline="0" dirty="0">
                <a:solidFill>
                  <a:schemeClr val="tx1"/>
                </a:solidFill>
                <a:latin typeface="Arial Narrow" pitchFamily="34" charset="0"/>
              </a:rPr>
              <a:t>Fixer les responsabilités et les fonctions : </a:t>
            </a:r>
            <a:r>
              <a:rPr lang="fr-BE" sz="1400" dirty="0">
                <a:solidFill>
                  <a:schemeClr val="tx1"/>
                </a:solidFill>
                <a:latin typeface="Arial Narrow" pitchFamily="34" charset="0"/>
              </a:rPr>
              <a:t/>
            </a:r>
            <a:br>
              <a:rPr lang="fr-BE" sz="1400" dirty="0">
                <a:solidFill>
                  <a:schemeClr val="tx1"/>
                </a:solidFill>
                <a:latin typeface="Arial Narrow" pitchFamily="34" charset="0"/>
              </a:rPr>
            </a:br>
            <a:r>
              <a:rPr lang="fr-BE" sz="1400" b="0" i="0" u="none" baseline="0" dirty="0">
                <a:solidFill>
                  <a:schemeClr val="tx1"/>
                </a:solidFill>
                <a:latin typeface="Arial Narrow" pitchFamily="34" charset="0"/>
              </a:rPr>
              <a:t>R.H., dirigeant, travailleur</a:t>
            </a:r>
            <a:endParaRPr lang="fr-BE" sz="1400" dirty="0">
              <a:solidFill>
                <a:schemeClr val="tx1"/>
              </a:solidFill>
              <a:latin typeface="Arial Narrow" pitchFamily="34" charset="0"/>
            </a:endParaRPr>
          </a:p>
          <a:p>
            <a:pPr marL="620713" lvl="1" indent="-312738" algn="l" rtl="0" eaLnBrk="1" fontAlgn="auto" hangingPunct="1">
              <a:spcBef>
                <a:spcPts val="600"/>
              </a:spcBef>
              <a:tabLst>
                <a:tab pos="3678238" algn="r"/>
              </a:tabLst>
            </a:pPr>
            <a:r>
              <a:rPr lang="fr-BE" sz="1400" b="0" i="0" u="none" baseline="0" dirty="0" smtClean="0">
                <a:solidFill>
                  <a:schemeClr val="tx1"/>
                </a:solidFill>
                <a:latin typeface="Arial Narrow" pitchFamily="34" charset="0"/>
              </a:rPr>
              <a:t>Etablir </a:t>
            </a:r>
            <a:r>
              <a:rPr lang="fr-BE" sz="1400" b="0" i="0" u="none" baseline="0" dirty="0">
                <a:solidFill>
                  <a:schemeClr val="tx1"/>
                </a:solidFill>
                <a:latin typeface="Arial Narrow" pitchFamily="34" charset="0"/>
              </a:rPr>
              <a:t>des procédures de communication</a:t>
            </a:r>
            <a:endParaRPr lang="fr-BE" sz="1400" dirty="0">
              <a:solidFill>
                <a:schemeClr val="tx1"/>
              </a:solidFill>
              <a:latin typeface="Arial Narrow" pitchFamily="34" charset="0"/>
            </a:endParaRPr>
          </a:p>
        </p:txBody>
      </p:sp>
      <p:sp>
        <p:nvSpPr>
          <p:cNvPr id="13" name="Text Placeholder 6"/>
          <p:cNvSpPr>
            <a:spLocks noGrp="1"/>
          </p:cNvSpPr>
          <p:nvPr>
            <p:ph type="body" sz="quarter" idx="15"/>
          </p:nvPr>
        </p:nvSpPr>
        <p:spPr>
          <a:xfrm>
            <a:off x="748673" y="1952164"/>
            <a:ext cx="3821261" cy="3938273"/>
          </a:xfrm>
          <a:solidFill>
            <a:srgbClr val="CFCFCF"/>
          </a:solidFill>
        </p:spPr>
        <p:txBody>
          <a:bodyPr/>
          <a:lstStyle/>
          <a:p>
            <a:pPr indent="0" algn="l" rtl="0" eaLnBrk="1" fontAlgn="auto" hangingPunct="1">
              <a:buNone/>
            </a:pPr>
            <a:endParaRPr lang="fr-BE" sz="1400" b="0" dirty="0" smtClean="0">
              <a:solidFill>
                <a:schemeClr val="tx1"/>
              </a:solidFill>
              <a:latin typeface="Arial Narrow" pitchFamily="34" charset="0"/>
            </a:endParaRPr>
          </a:p>
          <a:p>
            <a:pPr marL="312738" indent="-222250" algn="l" rtl="0" eaLnBrk="1" fontAlgn="auto" hangingPunct="1"/>
            <a:r>
              <a:rPr lang="fr-BE" sz="1600" b="1" i="0" u="none" baseline="0" dirty="0">
                <a:solidFill>
                  <a:schemeClr val="tx1"/>
                </a:solidFill>
                <a:latin typeface="Arial Narrow" pitchFamily="34" charset="0"/>
              </a:rPr>
              <a:t> Accompagnement individuel </a:t>
            </a:r>
            <a:r>
              <a:rPr lang="fr-BE" sz="1600" dirty="0">
                <a:solidFill>
                  <a:schemeClr val="tx1"/>
                </a:solidFill>
                <a:latin typeface="Arial Narrow" pitchFamily="34" charset="0"/>
              </a:rPr>
              <a:t/>
            </a:r>
            <a:br>
              <a:rPr lang="fr-BE" sz="1600" dirty="0">
                <a:solidFill>
                  <a:schemeClr val="tx1"/>
                </a:solidFill>
                <a:latin typeface="Arial Narrow" pitchFamily="34" charset="0"/>
              </a:rPr>
            </a:br>
            <a:r>
              <a:rPr lang="fr-BE" sz="1600" b="1" i="0" u="none" baseline="0" dirty="0">
                <a:solidFill>
                  <a:schemeClr val="tx1"/>
                </a:solidFill>
                <a:latin typeface="Arial Narrow" pitchFamily="34" charset="0"/>
              </a:rPr>
              <a:t> du travailleur lors de son retour au travail</a:t>
            </a:r>
          </a:p>
          <a:p>
            <a:pPr marL="620713" lvl="1" indent="-312738" algn="l" rtl="0" eaLnBrk="1" fontAlgn="auto" hangingPunct="1">
              <a:spcBef>
                <a:spcPts val="600"/>
              </a:spcBef>
              <a:tabLst>
                <a:tab pos="3678238" algn="r"/>
              </a:tabLst>
            </a:pPr>
            <a:r>
              <a:rPr lang="fr-BE" sz="1400" b="0" i="0" u="none" baseline="0" dirty="0">
                <a:solidFill>
                  <a:schemeClr val="tx1"/>
                </a:solidFill>
                <a:latin typeface="Arial Narrow" pitchFamily="34" charset="0"/>
              </a:rPr>
              <a:t>Médecin du travail</a:t>
            </a:r>
          </a:p>
          <a:p>
            <a:pPr marL="620713" lvl="1" indent="-312738" algn="l" rtl="0" eaLnBrk="1" fontAlgn="auto" hangingPunct="1">
              <a:spcBef>
                <a:spcPts val="600"/>
              </a:spcBef>
              <a:tabLst>
                <a:tab pos="3678238" algn="r"/>
              </a:tabLst>
            </a:pPr>
            <a:r>
              <a:rPr lang="fr-BE" sz="1400" b="0" i="0" u="none" baseline="0" dirty="0">
                <a:solidFill>
                  <a:schemeClr val="tx1"/>
                </a:solidFill>
                <a:latin typeface="Arial Narrow" pitchFamily="34" charset="0"/>
              </a:rPr>
              <a:t>Soutien psychosocial</a:t>
            </a:r>
          </a:p>
          <a:p>
            <a:pPr marL="620713" lvl="1" indent="-312738" algn="l" rtl="0" eaLnBrk="1" fontAlgn="auto" hangingPunct="1">
              <a:spcBef>
                <a:spcPts val="600"/>
              </a:spcBef>
              <a:tabLst>
                <a:tab pos="3678238" algn="r"/>
              </a:tabLst>
            </a:pPr>
            <a:r>
              <a:rPr lang="fr-BE" sz="1400" b="0" i="0" u="none" baseline="0" dirty="0">
                <a:solidFill>
                  <a:schemeClr val="tx1"/>
                </a:solidFill>
                <a:latin typeface="Arial Narrow" pitchFamily="34" charset="0"/>
              </a:rPr>
              <a:t>Ergonome et évaluation du lieu de travail </a:t>
            </a:r>
            <a:endParaRPr lang="fr-BE" sz="1400" dirty="0">
              <a:solidFill>
                <a:schemeClr val="tx1"/>
              </a:solidFill>
              <a:latin typeface="Arial Narrow" pitchFamily="34" charset="0"/>
            </a:endParaRPr>
          </a:p>
        </p:txBody>
      </p:sp>
      <p:cxnSp>
        <p:nvCxnSpPr>
          <p:cNvPr id="9" name="Rechte verbindingslijn 6"/>
          <p:cNvCxnSpPr/>
          <p:nvPr/>
        </p:nvCxnSpPr>
        <p:spPr>
          <a:xfrm>
            <a:off x="718529" y="481159"/>
            <a:ext cx="3891600" cy="0"/>
          </a:xfrm>
          <a:prstGeom prst="line">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cxnSp>
      <p:sp>
        <p:nvSpPr>
          <p:cNvPr id="4" name="Title 3"/>
          <p:cNvSpPr>
            <a:spLocks noGrp="1"/>
          </p:cNvSpPr>
          <p:nvPr>
            <p:ph type="ctrTitle"/>
          </p:nvPr>
        </p:nvSpPr>
        <p:spPr/>
        <p:txBody>
          <a:bodyPr/>
          <a:lstStyle/>
          <a:p>
            <a:pPr algn="l" rtl="0"/>
            <a:r>
              <a:rPr lang="fr-BE" b="0" i="0" u="none" baseline="0"/>
              <a:t>Emploi durable des travailleurs</a:t>
            </a:r>
          </a:p>
        </p:txBody>
      </p:sp>
      <p:sp>
        <p:nvSpPr>
          <p:cNvPr id="5" name="Subtitle 4"/>
          <p:cNvSpPr>
            <a:spLocks noGrp="1"/>
          </p:cNvSpPr>
          <p:nvPr>
            <p:ph type="subTitle" idx="1"/>
          </p:nvPr>
        </p:nvSpPr>
        <p:spPr/>
        <p:txBody>
          <a:bodyPr/>
          <a:lstStyle/>
          <a:p>
            <a:pPr algn="l" rtl="0"/>
            <a:r>
              <a:rPr lang="fr-BE" b="0" i="0" u="none" baseline="0"/>
              <a:t>2 piliers lors du retour au travail</a:t>
            </a:r>
            <a:endParaRPr lang="fr-BE" dirty="0"/>
          </a:p>
        </p:txBody>
      </p:sp>
      <p:sp>
        <p:nvSpPr>
          <p:cNvPr id="2" name="Slide Number Placeholder 1"/>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a:t>3</a:t>
            </a:fld>
            <a:r>
              <a:rPr lang="fr-BE" b="0" i="0" u="none" baseline="0"/>
              <a:t> </a:t>
            </a:r>
            <a:r>
              <a:rPr lang="fr-BE" b="0" i="0" u="none" baseline="0">
                <a:solidFill>
                  <a:srgbClr val="41AD49"/>
                </a:solidFill>
              </a:rPr>
              <a:t>|</a:t>
            </a:r>
          </a:p>
          <a:p>
            <a:endParaRPr lang="fr-BE" dirty="0"/>
          </a:p>
        </p:txBody>
      </p:sp>
      <p:grpSp>
        <p:nvGrpSpPr>
          <p:cNvPr id="3" name="Group 2"/>
          <p:cNvGrpSpPr/>
          <p:nvPr/>
        </p:nvGrpSpPr>
        <p:grpSpPr>
          <a:xfrm>
            <a:off x="748673" y="4316819"/>
            <a:ext cx="3821261" cy="1852869"/>
            <a:chOff x="748673" y="4679645"/>
            <a:chExt cx="3821261" cy="1490043"/>
          </a:xfrm>
        </p:grpSpPr>
        <p:sp>
          <p:nvSpPr>
            <p:cNvPr id="8" name="Rectangle 7"/>
            <p:cNvSpPr/>
            <p:nvPr/>
          </p:nvSpPr>
          <p:spPr>
            <a:xfrm>
              <a:off x="748673" y="4679645"/>
              <a:ext cx="3821261" cy="1490043"/>
            </a:xfrm>
            <a:prstGeom prst="rect">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endParaRPr lang="fr-BE" dirty="0" err="1">
                <a:solidFill>
                  <a:schemeClr val="bg1"/>
                </a:solidFill>
              </a:endParaRPr>
            </a:p>
          </p:txBody>
        </p:sp>
        <p:sp>
          <p:nvSpPr>
            <p:cNvPr id="14" name="Text Placeholder 6"/>
            <p:cNvSpPr txBox="1">
              <a:spLocks/>
            </p:cNvSpPr>
            <p:nvPr/>
          </p:nvSpPr>
          <p:spPr bwMode="auto">
            <a:xfrm>
              <a:off x="748673" y="4722729"/>
              <a:ext cx="3821261" cy="1403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313200" algn="l" defTabSz="457200" rtl="0" eaLnBrk="0" fontAlgn="base" hangingPunct="0">
                <a:spcBef>
                  <a:spcPts val="0"/>
                </a:spcBef>
                <a:spcAft>
                  <a:spcPts val="600"/>
                </a:spcAft>
                <a:buSzPct val="135000"/>
                <a:buFontTx/>
                <a:buBlip>
                  <a:blip r:embed="rId5"/>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6"/>
                </a:buBlip>
                <a:defRPr sz="1600" b="0" i="0" kern="1200">
                  <a:solidFill>
                    <a:srgbClr val="39474F"/>
                  </a:solidFill>
                  <a:latin typeface="Arial"/>
                  <a:ea typeface="+mn-ea"/>
                  <a:cs typeface="+mn-cs"/>
                </a:defRPr>
              </a:lvl2pPr>
              <a:lvl3pPr marL="781200" indent="-122400" algn="l" defTabSz="457200" rtl="0" eaLnBrk="0" fontAlgn="base" hangingPunct="0">
                <a:spcBef>
                  <a:spcPts val="0"/>
                </a:spcBef>
                <a:spcAft>
                  <a:spcPts val="200"/>
                </a:spcAft>
                <a:buClr>
                  <a:schemeClr val="accent3"/>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85725" indent="0" algn="l" rtl="0" eaLnBrk="1" fontAlgn="auto" hangingPunct="1">
                <a:spcAft>
                  <a:spcPts val="0"/>
                </a:spcAft>
                <a:buNone/>
              </a:pPr>
              <a:r>
                <a:rPr lang="fr-BE" sz="1400" b="1" i="0" u="none" baseline="0" dirty="0">
                  <a:solidFill>
                    <a:schemeClr val="bg1"/>
                  </a:solidFill>
                  <a:latin typeface="Arial Narrow" pitchFamily="34" charset="0"/>
                </a:rPr>
                <a:t>Soutien assuré par le </a:t>
              </a:r>
            </a:p>
            <a:p>
              <a:pPr marL="628650" indent="-361950" algn="l" rtl="0" eaLnBrk="1" fontAlgn="auto" hangingPunct="1">
                <a:spcAft>
                  <a:spcPts val="0"/>
                </a:spcAft>
                <a:buFont typeface="Arial" pitchFamily="34" charset="0"/>
                <a:buChar char="•"/>
              </a:pPr>
              <a:r>
                <a:rPr lang="fr-BE" b="1" i="0" u="none" baseline="0" dirty="0" smtClean="0">
                  <a:solidFill>
                    <a:schemeClr val="bg1"/>
                  </a:solidFill>
                  <a:latin typeface="Arial Narrow" pitchFamily="34" charset="0"/>
                </a:rPr>
                <a:t>SEPPT</a:t>
              </a:r>
              <a:endParaRPr lang="fr-BE" b="1" i="0" u="none" baseline="0" dirty="0">
                <a:solidFill>
                  <a:schemeClr val="bg1"/>
                </a:solidFill>
                <a:latin typeface="Arial Narrow" pitchFamily="34" charset="0"/>
              </a:endParaRPr>
            </a:p>
            <a:p>
              <a:pPr marL="628650" indent="-361950" algn="l" rtl="0" eaLnBrk="1" fontAlgn="auto" hangingPunct="1">
                <a:spcAft>
                  <a:spcPts val="0"/>
                </a:spcAft>
                <a:buFont typeface="Arial" pitchFamily="34" charset="0"/>
                <a:buChar char="•"/>
              </a:pPr>
              <a:r>
                <a:rPr lang="fr-BE" b="1" i="0" u="none" baseline="0" dirty="0">
                  <a:solidFill>
                    <a:schemeClr val="bg1"/>
                  </a:solidFill>
                  <a:latin typeface="Arial Narrow" pitchFamily="34" charset="0"/>
                </a:rPr>
                <a:t>BTOM (mesures spéciales de soutien à l'emploi) / subsides</a:t>
              </a:r>
            </a:p>
            <a:p>
              <a:pPr marL="628650" indent="-361950" algn="l" rtl="0" eaLnBrk="1" fontAlgn="auto" hangingPunct="1">
                <a:spcAft>
                  <a:spcPts val="0"/>
                </a:spcAft>
                <a:buFont typeface="Arial" pitchFamily="34" charset="0"/>
                <a:buChar char="•"/>
              </a:pPr>
              <a:r>
                <a:rPr lang="fr-BE" b="1" i="0" u="none" baseline="0" dirty="0" smtClean="0">
                  <a:solidFill>
                    <a:schemeClr val="bg1"/>
                  </a:solidFill>
                  <a:latin typeface="Arial Narrow" pitchFamily="34" charset="0"/>
                </a:rPr>
                <a:t>FMP</a:t>
              </a:r>
              <a:endParaRPr lang="fr-BE" b="1" i="0" u="none" baseline="0" dirty="0">
                <a:solidFill>
                  <a:schemeClr val="bg1"/>
                </a:solidFill>
                <a:latin typeface="Arial Narrow" pitchFamily="34" charset="0"/>
              </a:endParaRPr>
            </a:p>
            <a:p>
              <a:pPr marL="628650" indent="-342900" algn="l" rtl="0" eaLnBrk="1" fontAlgn="auto" hangingPunct="1">
                <a:spcAft>
                  <a:spcPts val="0"/>
                </a:spcAft>
                <a:buFont typeface="Arial" pitchFamily="34" charset="0"/>
                <a:buChar char="•"/>
              </a:pPr>
              <a:r>
                <a:rPr lang="fr-BE" b="1" i="0" u="none" baseline="0" dirty="0">
                  <a:solidFill>
                    <a:schemeClr val="bg1"/>
                  </a:solidFill>
                  <a:latin typeface="Arial Narrow" pitchFamily="34" charset="0"/>
                </a:rPr>
                <a:t>Mutualité</a:t>
              </a:r>
              <a:endParaRPr lang="fr-BE" dirty="0">
                <a:solidFill>
                  <a:schemeClr val="bg1"/>
                </a:solidFill>
                <a:latin typeface="Arial Narrow" pitchFamily="34" charset="0"/>
              </a:endParaRPr>
            </a:p>
          </p:txBody>
        </p:sp>
      </p:grpSp>
      <p:cxnSp>
        <p:nvCxnSpPr>
          <p:cNvPr id="18" name="Rechte verbindingslijn 6"/>
          <p:cNvCxnSpPr/>
          <p:nvPr/>
        </p:nvCxnSpPr>
        <p:spPr>
          <a:xfrm>
            <a:off x="4693710" y="4679645"/>
            <a:ext cx="3891600" cy="0"/>
          </a:xfrm>
          <a:prstGeom prst="line">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cxnSp>
      <p:grpSp>
        <p:nvGrpSpPr>
          <p:cNvPr id="6" name="Group 5"/>
          <p:cNvGrpSpPr/>
          <p:nvPr/>
        </p:nvGrpSpPr>
        <p:grpSpPr>
          <a:xfrm>
            <a:off x="4673614" y="4316819"/>
            <a:ext cx="3841356" cy="1852869"/>
            <a:chOff x="4673614" y="4679645"/>
            <a:chExt cx="3841356" cy="1490043"/>
          </a:xfrm>
        </p:grpSpPr>
        <p:sp>
          <p:nvSpPr>
            <p:cNvPr id="20" name="Rectangle 19"/>
            <p:cNvSpPr/>
            <p:nvPr/>
          </p:nvSpPr>
          <p:spPr>
            <a:xfrm>
              <a:off x="4673614" y="4679645"/>
              <a:ext cx="3841356" cy="1490043"/>
            </a:xfrm>
            <a:prstGeom prst="rect">
              <a:avLst/>
            </a:prstGeom>
            <a:gradFill>
              <a:gsLst>
                <a:gs pos="0">
                  <a:srgbClr val="008031"/>
                </a:gs>
                <a:gs pos="100000">
                  <a:srgbClr val="43A733"/>
                </a:gs>
              </a:gsLst>
              <a:lin ang="2700000" scaled="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endParaRPr lang="fr-BE" dirty="0" err="1">
                <a:solidFill>
                  <a:schemeClr val="bg1"/>
                </a:solidFill>
              </a:endParaRPr>
            </a:p>
          </p:txBody>
        </p:sp>
        <p:sp>
          <p:nvSpPr>
            <p:cNvPr id="21" name="Text Placeholder 6"/>
            <p:cNvSpPr txBox="1">
              <a:spLocks/>
            </p:cNvSpPr>
            <p:nvPr/>
          </p:nvSpPr>
          <p:spPr bwMode="auto">
            <a:xfrm>
              <a:off x="4693710" y="4722729"/>
              <a:ext cx="3821260" cy="1403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313200" algn="l" defTabSz="457200" rtl="0" eaLnBrk="0" fontAlgn="base" hangingPunct="0">
                <a:spcBef>
                  <a:spcPts val="0"/>
                </a:spcBef>
                <a:spcAft>
                  <a:spcPts val="600"/>
                </a:spcAft>
                <a:buSzPct val="135000"/>
                <a:buFontTx/>
                <a:buBlip>
                  <a:blip r:embed="rId5"/>
                </a:buBlip>
                <a:defRPr sz="1800" b="1" i="0" kern="1200">
                  <a:solidFill>
                    <a:srgbClr val="39474F"/>
                  </a:solidFill>
                  <a:latin typeface="Arial"/>
                  <a:ea typeface="+mn-ea"/>
                  <a:cs typeface="+mn-cs"/>
                </a:defRPr>
              </a:lvl1pPr>
              <a:lvl2pPr marL="658800" indent="-172800" algn="l" defTabSz="457200" rtl="0" eaLnBrk="0" fontAlgn="base" hangingPunct="0">
                <a:lnSpc>
                  <a:spcPct val="90000"/>
                </a:lnSpc>
                <a:spcBef>
                  <a:spcPts val="0"/>
                </a:spcBef>
                <a:spcAft>
                  <a:spcPts val="300"/>
                </a:spcAft>
                <a:buSzPct val="100000"/>
                <a:buFontTx/>
                <a:buBlip>
                  <a:blip r:embed="rId6"/>
                </a:buBlip>
                <a:defRPr sz="1600" b="0" i="0" kern="1200">
                  <a:solidFill>
                    <a:srgbClr val="39474F"/>
                  </a:solidFill>
                  <a:latin typeface="Arial"/>
                  <a:ea typeface="+mn-ea"/>
                  <a:cs typeface="+mn-cs"/>
                </a:defRPr>
              </a:lvl2pPr>
              <a:lvl3pPr marL="781200" indent="-122400" algn="l" defTabSz="457200" rtl="0" eaLnBrk="0" fontAlgn="base" hangingPunct="0">
                <a:spcBef>
                  <a:spcPts val="0"/>
                </a:spcBef>
                <a:spcAft>
                  <a:spcPts val="200"/>
                </a:spcAft>
                <a:buClr>
                  <a:schemeClr val="accent3"/>
                </a:buClr>
                <a:buFont typeface="Lucida Grande"/>
                <a:buChar char="­"/>
                <a:defRPr sz="1400" b="1" i="0" kern="1200">
                  <a:solidFill>
                    <a:srgbClr val="39474F"/>
                  </a:solidFill>
                  <a:latin typeface="Chalet LondonNineteenSixty"/>
                  <a:ea typeface="+mn-ea"/>
                  <a:cs typeface="Chalet LondonNineteenSixty"/>
                </a:defRPr>
              </a:lvl3pPr>
              <a:lvl4pPr marL="16002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4pPr>
              <a:lvl5pPr marL="2057400" indent="-228600" algn="l" defTabSz="457200" rtl="0" eaLnBrk="0" fontAlgn="base" hangingPunct="0">
                <a:spcBef>
                  <a:spcPct val="20000"/>
                </a:spcBef>
                <a:spcAft>
                  <a:spcPct val="0"/>
                </a:spcAft>
                <a:buFont typeface="Arial" pitchFamily="34" charset="0"/>
                <a:buChar char="»"/>
                <a:defRPr sz="1800" b="1" i="0" kern="1200">
                  <a:solidFill>
                    <a:srgbClr val="39474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85725" indent="0" algn="l" rtl="0" eaLnBrk="1" fontAlgn="auto" hangingPunct="1">
                <a:spcAft>
                  <a:spcPts val="0"/>
                </a:spcAft>
                <a:buNone/>
              </a:pPr>
              <a:r>
                <a:rPr lang="fr-BE" sz="1400" b="1" i="0" u="none" baseline="0" dirty="0">
                  <a:solidFill>
                    <a:schemeClr val="bg1"/>
                  </a:solidFill>
                  <a:latin typeface="Arial Narrow" pitchFamily="34" charset="0"/>
                </a:rPr>
                <a:t>Soutien assuré par le </a:t>
              </a:r>
            </a:p>
            <a:p>
              <a:pPr marL="628650" indent="-361950" algn="l" rtl="0" eaLnBrk="1" fontAlgn="auto" hangingPunct="1">
                <a:spcAft>
                  <a:spcPts val="0"/>
                </a:spcAft>
                <a:buFont typeface="Arial" pitchFamily="34" charset="0"/>
                <a:buChar char="•"/>
              </a:pPr>
              <a:r>
                <a:rPr lang="fr-BE" b="1" i="0" u="none" baseline="0" dirty="0" smtClean="0">
                  <a:solidFill>
                    <a:schemeClr val="bg1"/>
                  </a:solidFill>
                  <a:latin typeface="Arial Narrow" pitchFamily="34" charset="0"/>
                </a:rPr>
                <a:t>SEPPT</a:t>
              </a:r>
              <a:endParaRPr lang="fr-BE" dirty="0">
                <a:solidFill>
                  <a:schemeClr val="bg1"/>
                </a:solidFill>
                <a:latin typeface="Arial Narrow" pitchFamily="34" charset="0"/>
              </a:endParaRPr>
            </a:p>
          </p:txBody>
        </p:sp>
      </p:grpSp>
    </p:spTree>
    <p:extLst>
      <p:ext uri="{BB962C8B-B14F-4D97-AF65-F5344CB8AC3E}">
        <p14:creationId xmlns:p14="http://schemas.microsoft.com/office/powerpoint/2010/main" val="38407418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l" rtl="0"/>
            <a:r>
              <a:rPr lang="fr-BE" b="1" i="0" u="none" baseline="0"/>
              <a:t>Réintégration durable</a:t>
            </a:r>
            <a:endParaRPr lang="fr-BE" b="1" dirty="0"/>
          </a:p>
        </p:txBody>
      </p:sp>
      <p:sp>
        <p:nvSpPr>
          <p:cNvPr id="5" name="Subtitle 4"/>
          <p:cNvSpPr>
            <a:spLocks noGrp="1"/>
          </p:cNvSpPr>
          <p:nvPr>
            <p:ph type="subTitle" idx="1"/>
          </p:nvPr>
        </p:nvSpPr>
        <p:spPr/>
        <p:txBody>
          <a:bodyPr>
            <a:normAutofit/>
          </a:bodyPr>
          <a:lstStyle/>
          <a:p>
            <a:pPr algn="l" rtl="0"/>
            <a:r>
              <a:rPr lang="fr-BE" b="0" i="0" u="none" baseline="0"/>
              <a:t>Possibilités de soutien dans le travail adapté </a:t>
            </a:r>
            <a:endParaRPr lang="fr-BE" dirty="0"/>
          </a:p>
        </p:txBody>
      </p:sp>
      <p:sp>
        <p:nvSpPr>
          <p:cNvPr id="3" name="Text Placeholder 2"/>
          <p:cNvSpPr>
            <a:spLocks noGrp="1"/>
          </p:cNvSpPr>
          <p:nvPr>
            <p:ph type="body" sz="quarter" idx="15"/>
          </p:nvPr>
        </p:nvSpPr>
        <p:spPr/>
        <p:txBody>
          <a:bodyPr/>
          <a:lstStyle/>
          <a:p>
            <a:pPr algn="l" rtl="0"/>
            <a:r>
              <a:rPr lang="fr-BE" b="1" i="0" u="none" baseline="0" dirty="0"/>
              <a:t>Assurance maladie :</a:t>
            </a:r>
          </a:p>
          <a:p>
            <a:pPr lvl="1" algn="l" rtl="0"/>
            <a:r>
              <a:rPr lang="fr-BE" b="0" i="0" u="none" baseline="0" dirty="0"/>
              <a:t>Recyclage, </a:t>
            </a:r>
          </a:p>
          <a:p>
            <a:pPr lvl="1" algn="l" rtl="0"/>
            <a:r>
              <a:rPr lang="fr-BE" b="0" i="0" u="none" baseline="0" dirty="0"/>
              <a:t>Stage d’expérience professionnelle</a:t>
            </a:r>
          </a:p>
          <a:p>
            <a:pPr lvl="1" algn="l" rtl="0">
              <a:buFont typeface="Wingdings" pitchFamily="2" charset="2"/>
              <a:buChar char="ü"/>
            </a:pPr>
            <a:endParaRPr lang="fr-BE" dirty="0" smtClean="0"/>
          </a:p>
          <a:p>
            <a:pPr marL="312738" indent="-312738"/>
            <a:r>
              <a:rPr lang="fr-BE" b="1" i="0" u="none" baseline="0" dirty="0"/>
              <a:t>FMP : programme « dos » multidisciplinaire </a:t>
            </a:r>
            <a:r>
              <a:rPr lang="fr-BE" dirty="0"/>
              <a:t/>
            </a:r>
            <a:br>
              <a:rPr lang="fr-BE" dirty="0"/>
            </a:br>
            <a:r>
              <a:rPr lang="fr-BE" sz="1200" dirty="0">
                <a:hlinkClick r:id="rId3"/>
              </a:rPr>
              <a:t>http://www.fmp-fbz.fgov.be/web/content.php?lang=fr&amp;target=workers#/</a:t>
            </a:r>
            <a:r>
              <a:rPr lang="fr-BE" sz="1200" dirty="0" smtClean="0">
                <a:hlinkClick r:id="rId3"/>
              </a:rPr>
              <a:t>home  </a:t>
            </a:r>
            <a:r>
              <a:rPr lang="fr-BE" sz="1200" dirty="0" smtClean="0"/>
              <a:t/>
            </a:r>
            <a:br>
              <a:rPr lang="fr-BE" sz="1200" dirty="0" smtClean="0"/>
            </a:br>
            <a:endParaRPr lang="fr-BE" sz="1600" dirty="0" smtClean="0"/>
          </a:p>
          <a:p>
            <a:pPr algn="l" rtl="0"/>
            <a:r>
              <a:rPr lang="fr-BE" b="1" i="0" u="none" baseline="0" dirty="0"/>
              <a:t>VDAB </a:t>
            </a:r>
          </a:p>
          <a:p>
            <a:pPr lvl="1" algn="l" rtl="0"/>
            <a:r>
              <a:rPr lang="fr-BE" b="0" i="0" u="none" baseline="0" dirty="0"/>
              <a:t>Reconnaissance du handicap professionnel</a:t>
            </a:r>
          </a:p>
          <a:p>
            <a:pPr lvl="1" algn="l" rtl="0"/>
            <a:r>
              <a:rPr lang="fr-BE" b="0" i="0" u="none" baseline="0" dirty="0"/>
              <a:t>Octroi des BTOM (mesures spéciales de soutien à l’emploi), de la VOP (prime flamande de soutien à l’emploi)</a:t>
            </a:r>
          </a:p>
          <a:p>
            <a:pPr lvl="1" algn="l" rtl="0">
              <a:buFont typeface="Wingdings" pitchFamily="2" charset="2"/>
              <a:buChar char="ü"/>
            </a:pPr>
            <a:endParaRPr lang="fr-BE" dirty="0" smtClean="0"/>
          </a:p>
          <a:p>
            <a:pPr algn="l" rtl="0"/>
            <a:r>
              <a:rPr lang="fr-BE" b="1" i="0" u="none" baseline="0" dirty="0"/>
              <a:t>SEPPT : </a:t>
            </a:r>
          </a:p>
          <a:p>
            <a:pPr lvl="1" algn="l" rtl="0"/>
            <a:r>
              <a:rPr lang="fr-BE" b="0" i="0" u="none" baseline="0" dirty="0"/>
              <a:t>Médecin du travail, ergonome, psychologue, expert Return-To-</a:t>
            </a:r>
            <a:r>
              <a:rPr lang="fr-BE" b="0" i="0" u="none" baseline="0" dirty="0" err="1"/>
              <a:t>Work</a:t>
            </a:r>
            <a:endParaRPr lang="fr-BE" b="0" i="0" u="none" baseline="0" dirty="0"/>
          </a:p>
          <a:p>
            <a:pPr lvl="1" algn="l" rtl="0"/>
            <a:r>
              <a:rPr lang="fr-BE" b="0" i="0" u="none" baseline="0" dirty="0"/>
              <a:t>Consultation préalable à la reprise du travail</a:t>
            </a:r>
          </a:p>
          <a:p>
            <a:pPr lvl="1" algn="l" rtl="0"/>
            <a:r>
              <a:rPr lang="fr-BE" b="0" i="0" u="none" baseline="0" dirty="0"/>
              <a:t>Consultation spontanée</a:t>
            </a:r>
          </a:p>
          <a:p>
            <a:endParaRPr lang="fr-BE" dirty="0" smtClean="0"/>
          </a:p>
        </p:txBody>
      </p:sp>
      <p:sp>
        <p:nvSpPr>
          <p:cNvPr id="6"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30</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613782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786" y="221540"/>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727786" y="1439692"/>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4</a:t>
            </a:fld>
            <a:r>
              <a:rPr lang="fr-BE" b="0" i="0" u="none" baseline="0"/>
              <a:t> </a:t>
            </a:r>
            <a:r>
              <a:rPr lang="fr-BE" b="0" i="0" u="none" baseline="0">
                <a:solidFill>
                  <a:srgbClr val="41AD49"/>
                </a:solidFill>
              </a:rPr>
              <a:t>|</a:t>
            </a:r>
          </a:p>
          <a:p>
            <a:pPr algn="l" rtl="0">
              <a:defRPr/>
            </a:pPr>
            <a:endParaRPr lang="fr-BE" dirty="0"/>
          </a:p>
        </p:txBody>
      </p:sp>
      <p:sp>
        <p:nvSpPr>
          <p:cNvPr id="4" name="Content Placeholder 3"/>
          <p:cNvSpPr>
            <a:spLocks noGrp="1"/>
          </p:cNvSpPr>
          <p:nvPr>
            <p:ph sz="quarter" idx="13"/>
          </p:nvPr>
        </p:nvSpPr>
        <p:spPr>
          <a:xfrm>
            <a:off x="727786" y="2028797"/>
            <a:ext cx="8150400" cy="3660287"/>
          </a:xfrm>
        </p:spPr>
        <p:txBody>
          <a:bodyPr>
            <a:noAutofit/>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smtClean="0">
                <a:solidFill>
                  <a:schemeClr val="bg1"/>
                </a:solidFill>
              </a:rPr>
              <a:t>Epuisement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Tree>
    <p:extLst>
      <p:ext uri="{BB962C8B-B14F-4D97-AF65-F5344CB8AC3E}">
        <p14:creationId xmlns:p14="http://schemas.microsoft.com/office/powerpoint/2010/main" val="3328280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8000" y="319106"/>
            <a:ext cx="7783200" cy="887957"/>
          </a:xfrm>
        </p:spPr>
        <p:txBody>
          <a:bodyPr>
            <a:normAutofit fontScale="90000"/>
          </a:bodyPr>
          <a:lstStyle/>
          <a:p>
            <a:pPr algn="l" rtl="0"/>
            <a:r>
              <a:rPr lang="fr-BE" b="1" i="0" u="none" baseline="0" dirty="0"/>
              <a:t>Problèmes</a:t>
            </a:r>
            <a:r>
              <a:rPr lang="fr-BE" b="0" i="0" u="none" baseline="0" dirty="0"/>
              <a:t> rencontrés dans l’attribution d’un travail adapté</a:t>
            </a:r>
            <a:endParaRPr lang="fr-BE" dirty="0"/>
          </a:p>
        </p:txBody>
      </p:sp>
      <p:sp>
        <p:nvSpPr>
          <p:cNvPr id="5" name="Subtitle 4"/>
          <p:cNvSpPr>
            <a:spLocks noGrp="1"/>
          </p:cNvSpPr>
          <p:nvPr>
            <p:ph type="subTitle" idx="1"/>
          </p:nvPr>
        </p:nvSpPr>
        <p:spPr/>
        <p:txBody>
          <a:bodyPr/>
          <a:lstStyle/>
          <a:p>
            <a:pPr algn="l" rtl="0"/>
            <a:r>
              <a:rPr lang="fr-BE" b="1" i="0" u="none" baseline="0">
                <a:solidFill>
                  <a:schemeClr val="tx2"/>
                </a:solidFill>
              </a:rPr>
              <a:t>Enquête auprès de l’employeur</a:t>
            </a:r>
            <a:endParaRPr lang="fr-BE"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699054935"/>
              </p:ext>
            </p:extLst>
          </p:nvPr>
        </p:nvGraphicFramePr>
        <p:xfrm>
          <a:off x="820050" y="1898353"/>
          <a:ext cx="7701150" cy="3733804"/>
        </p:xfrm>
        <a:graphic>
          <a:graphicData uri="http://schemas.openxmlformats.org/drawingml/2006/table">
            <a:tbl>
              <a:tblPr firstRow="1" bandRow="1">
                <a:tableStyleId>{6E25E649-3F16-4E02-A733-19D2CDBF48F0}</a:tableStyleId>
              </a:tblPr>
              <a:tblGrid>
                <a:gridCol w="5197978"/>
                <a:gridCol w="2503172"/>
              </a:tblGrid>
              <a:tr h="584683">
                <a:tc>
                  <a:txBody>
                    <a:bodyPr/>
                    <a:lstStyle/>
                    <a:p>
                      <a:endParaRPr lang="fr-BE" sz="1600" dirty="0">
                        <a:latin typeface="Arial Narrow"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gradFill flip="none" rotWithShape="1">
                      <a:gsLst>
                        <a:gs pos="0">
                          <a:schemeClr val="accent1"/>
                        </a:gs>
                        <a:gs pos="100000">
                          <a:schemeClr val="tx2"/>
                        </a:gs>
                      </a:gsLst>
                      <a:lin ang="2700000" scaled="1"/>
                      <a:tileRect/>
                    </a:gradFill>
                  </a:tcPr>
                </a:tc>
                <a:tc>
                  <a:txBody>
                    <a:bodyPr/>
                    <a:lstStyle/>
                    <a:p>
                      <a:pPr algn="l" rtl="0"/>
                      <a:r>
                        <a:rPr lang="fr-BE" sz="2400" b="1" i="0" u="none" baseline="0" dirty="0">
                          <a:latin typeface="Arial Narrow" pitchFamily="34" charset="0"/>
                        </a:rPr>
                        <a:t>Approche</a:t>
                      </a:r>
                      <a:endParaRPr lang="fr-BE" sz="24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gradFill flip="none" rotWithShape="1">
                      <a:gsLst>
                        <a:gs pos="0">
                          <a:schemeClr val="accent1"/>
                        </a:gs>
                        <a:gs pos="100000">
                          <a:schemeClr val="tx2"/>
                        </a:gs>
                      </a:gsLst>
                      <a:lin ang="2700000" scaled="1"/>
                      <a:tileRect/>
                    </a:gradFill>
                  </a:tcPr>
                </a:tc>
              </a:tr>
              <a:tr h="643368">
                <a:tc>
                  <a:txBody>
                    <a:bodyPr/>
                    <a:lstStyle/>
                    <a:p>
                      <a:pPr algn="l" rtl="0"/>
                      <a:r>
                        <a:rPr lang="fr-BE" sz="1600" b="0" i="0" u="none" baseline="0">
                          <a:latin typeface="Arial Narrow" pitchFamily="34" charset="0"/>
                        </a:rPr>
                        <a:t>Crainte de voir d’autres travailleurs demander abusivement un travail adapté pour accomplir le </a:t>
                      </a:r>
                      <a:r>
                        <a:rPr lang="fr-BE" sz="1600" b="1" i="0" u="none" baseline="0">
                          <a:solidFill>
                            <a:schemeClr val="tx2"/>
                          </a:solidFill>
                          <a:latin typeface="Arial Narrow" pitchFamily="34" charset="0"/>
                        </a:rPr>
                        <a:t>travail</a:t>
                      </a:r>
                      <a:r>
                        <a:rPr lang="fr-BE" sz="1600" b="0" i="0" u="none" baseline="0">
                          <a:solidFill>
                            <a:schemeClr val="tx2"/>
                          </a:solidFill>
                          <a:latin typeface="Arial Narrow" pitchFamily="34" charset="0"/>
                        </a:rPr>
                        <a:t> </a:t>
                      </a:r>
                      <a:r>
                        <a:rPr lang="fr-BE" sz="1600" b="0" i="0" u="none" baseline="0">
                          <a:latin typeface="Arial Narrow" pitchFamily="34" charset="0"/>
                        </a:rPr>
                        <a:t>souhaité</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0" i="0" u="none" baseline="0">
                          <a:latin typeface="Arial Narrow" pitchFamily="34" charset="0"/>
                        </a:rPr>
                        <a:t>Etc.</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algn="l" rtl="0"/>
                      <a:r>
                        <a:rPr lang="fr-BE" sz="1600" b="0" i="0" u="none" baseline="0">
                          <a:latin typeface="Arial Narrow" pitchFamily="34" charset="0"/>
                        </a:rPr>
                        <a:t>Mesure de faveur</a:t>
                      </a:r>
                      <a:endParaRPr lang="fr-BE" sz="1600" dirty="0">
                        <a:latin typeface="Arial Narrow"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Etc.</a:t>
                      </a:r>
                      <a:endParaRPr lang="fr-BE" sz="1600" dirty="0" smtClean="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6433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Attribuer des tâches partielles complique l’organisation de la rotation des postes pour les autres travailleurs</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0" i="0" u="none" baseline="0">
                          <a:latin typeface="Arial Narrow" pitchFamily="34" charset="0"/>
                        </a:rPr>
                        <a:t>Etc.</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N’est faisable qu’au cours d’une période limitée </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0" i="0" u="none" baseline="0">
                          <a:latin typeface="Arial Narrow" pitchFamily="34" charset="0"/>
                        </a:rPr>
                        <a:t>Etc.</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Charge accrue pour les autres travailleurs</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0" i="0" u="none" baseline="0">
                          <a:latin typeface="Arial Narrow" pitchFamily="34" charset="0"/>
                        </a:rPr>
                        <a:t>Etc.</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Frais d’adaptation du poste de travail</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c>
                  <a:txBody>
                    <a:bodyPr/>
                    <a:lstStyle/>
                    <a:p>
                      <a:pPr algn="l" rtl="0"/>
                      <a:r>
                        <a:rPr lang="fr-BE" sz="1600" b="0" i="0" u="none" baseline="0">
                          <a:latin typeface="Arial Narrow" pitchFamily="34" charset="0"/>
                        </a:rPr>
                        <a:t>Etc.</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3E3E3"/>
                    </a:solidFill>
                  </a:tcPr>
                </a:tc>
              </a:tr>
              <a:tr h="3724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BE" sz="1600" b="0" i="0" u="none" baseline="0">
                          <a:latin typeface="Arial Narrow" pitchFamily="34" charset="0"/>
                        </a:rPr>
                        <a:t>Secret médical, méfiance,</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3E3E3"/>
                    </a:solidFill>
                  </a:tcPr>
                </a:tc>
                <a:tc>
                  <a:txBody>
                    <a:bodyPr/>
                    <a:lstStyle/>
                    <a:p>
                      <a:pPr algn="l" rtl="0"/>
                      <a:r>
                        <a:rPr lang="fr-BE" sz="1600" b="0" i="0" u="none" baseline="0" dirty="0">
                          <a:latin typeface="Arial Narrow" pitchFamily="34" charset="0"/>
                        </a:rPr>
                        <a:t>E</a:t>
                      </a:r>
                      <a:r>
                        <a:rPr lang="fr-BE" sz="1600" b="0" i="0" u="none" baseline="0" dirty="0" smtClean="0">
                          <a:latin typeface="Arial Narrow" pitchFamily="34" charset="0"/>
                        </a:rPr>
                        <a:t>tc</a:t>
                      </a:r>
                      <a:r>
                        <a:rPr lang="fr-BE" sz="1600" b="0" i="0" u="none" baseline="0" dirty="0">
                          <a:latin typeface="Arial Narrow" pitchFamily="34" charset="0"/>
                        </a:rPr>
                        <a:t>.</a:t>
                      </a:r>
                      <a:endParaRPr lang="fr-BE" sz="1600" dirty="0">
                        <a:latin typeface="Arial Narrow"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3E3E3"/>
                    </a:solidFill>
                  </a:tcPr>
                </a:tc>
              </a:tr>
            </a:tbl>
          </a:graphicData>
        </a:graphic>
      </p:graphicFrame>
      <p:pic>
        <p:nvPicPr>
          <p:cNvPr id="6" name="Picture 2" descr="C:\Users\XJNGLS\Desktop\Pic\PPT_LBGB_img10.png"/>
          <p:cNvPicPr>
            <a:picLocks noChangeAspect="1" noChangeArrowheads="1"/>
          </p:cNvPicPr>
          <p:nvPr/>
        </p:nvPicPr>
        <p:blipFill rotWithShape="1">
          <a:blip r:embed="rId3">
            <a:extLst>
              <a:ext uri="{28A0092B-C50C-407E-A947-70E740481C1C}">
                <a14:useLocalDpi xmlns:a14="http://schemas.microsoft.com/office/drawing/2010/main" val="0"/>
              </a:ext>
            </a:extLst>
          </a:blip>
          <a:srcRect l="24494" t="38883" r="61348" b="43889"/>
          <a:stretch/>
        </p:blipFill>
        <p:spPr bwMode="auto">
          <a:xfrm>
            <a:off x="7528805" y="751262"/>
            <a:ext cx="1114800" cy="101747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5</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3368357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573182" y="1985575"/>
            <a:ext cx="8583850" cy="3820508"/>
          </a:xfrm>
        </p:spPr>
        <p:txBody>
          <a:bodyPr/>
          <a:lstStyle/>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enquête auprès de l’employeur)</a:t>
            </a:r>
          </a:p>
          <a:p>
            <a:pPr algn="l" rtl="0">
              <a:spcAft>
                <a:spcPts val="1800"/>
              </a:spcAft>
              <a:tabLst>
                <a:tab pos="5114925" algn="l"/>
              </a:tabLst>
            </a:pPr>
            <a:r>
              <a:rPr lang="fr-BE" sz="1800" b="1" i="0" u="none" baseline="0" dirty="0">
                <a:solidFill>
                  <a:schemeClr val="bg1"/>
                </a:solidFill>
              </a:rPr>
              <a:t>Adaptation du poste de travail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Plaintes psychiques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dirty="0">
                <a:solidFill>
                  <a:schemeClr val="bg1"/>
                </a:solidFill>
              </a:rPr>
              <a:t>E</a:t>
            </a:r>
            <a:r>
              <a:rPr lang="fr-BE" sz="1800" b="1" i="0" u="none" baseline="0" dirty="0" smtClean="0">
                <a:solidFill>
                  <a:schemeClr val="bg1"/>
                </a:solidFill>
              </a:rPr>
              <a:t>puisement </a:t>
            </a:r>
            <a:r>
              <a:rPr lang="fr-BE" sz="1800" b="1" i="0" u="none" baseline="0" dirty="0">
                <a:solidFill>
                  <a:schemeClr val="bg1"/>
                </a:solidFill>
              </a:rPr>
              <a:t>professionnel </a:t>
            </a:r>
            <a:r>
              <a:rPr lang="fr-BE" sz="1400" b="1" i="0" u="none" baseline="0" dirty="0">
                <a:solidFill>
                  <a:srgbClr val="92D050"/>
                </a:solidFill>
              </a:rPr>
              <a:t>(cas de figure)</a:t>
            </a:r>
            <a:endParaRPr lang="fr-BE" sz="1400" b="1" dirty="0">
              <a:solidFill>
                <a:srgbClr val="92D050"/>
              </a:solidFill>
            </a:endParaRPr>
          </a:p>
          <a:p>
            <a:pPr algn="l" rtl="0">
              <a:spcAft>
                <a:spcPts val="1800"/>
              </a:spcAft>
              <a:tabLst>
                <a:tab pos="5114925" algn="l"/>
              </a:tabLst>
            </a:pPr>
            <a:r>
              <a:rPr lang="fr-BE" sz="1800" b="1" i="0" u="none" baseline="0" dirty="0">
                <a:solidFill>
                  <a:schemeClr val="bg1"/>
                </a:solidFill>
              </a:rPr>
              <a:t>Adaptation définitive provisoire et partielle du poste de travail </a:t>
            </a:r>
            <a:r>
              <a:rPr lang="fr-BE" sz="1800" b="1" i="0" u="none" baseline="0" dirty="0" smtClean="0">
                <a:solidFill>
                  <a:schemeClr val="bg1"/>
                </a:solidFill>
              </a:rPr>
              <a:t/>
            </a:r>
            <a:br>
              <a:rPr lang="fr-BE" sz="1800" b="1" i="0" u="none" baseline="0" dirty="0" smtClean="0">
                <a:solidFill>
                  <a:schemeClr val="bg1"/>
                </a:solidFill>
              </a:rPr>
            </a:br>
            <a:r>
              <a:rPr lang="fr-BE" sz="1400" b="1" i="0" u="none" baseline="0" dirty="0" smtClean="0">
                <a:solidFill>
                  <a:srgbClr val="92D050"/>
                </a:solidFill>
              </a:rPr>
              <a:t>(</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Pathologie du bas du dos  </a:t>
            </a:r>
            <a:r>
              <a:rPr lang="fr-BE" sz="1400" b="1" i="0" u="none" baseline="0" dirty="0">
                <a:solidFill>
                  <a:srgbClr val="92D050"/>
                </a:solidFill>
              </a:rPr>
              <a:t>(cas de figure)</a:t>
            </a:r>
          </a:p>
          <a:p>
            <a:pPr algn="l" rtl="0">
              <a:spcAft>
                <a:spcPts val="1800"/>
              </a:spcAft>
              <a:tabLst>
                <a:tab pos="5114925" algn="l"/>
              </a:tabLst>
            </a:pPr>
            <a:r>
              <a:rPr lang="fr-BE" sz="1800" b="1" i="0" u="none" baseline="0" dirty="0">
                <a:solidFill>
                  <a:schemeClr val="bg1"/>
                </a:solidFill>
              </a:rPr>
              <a:t>Problèmes rencontrés dans l’attribution d’un travail adapté </a:t>
            </a:r>
            <a:r>
              <a:rPr lang="fr-BE" sz="1400" b="1" i="0" u="none" baseline="0" dirty="0">
                <a:solidFill>
                  <a:srgbClr val="92D050"/>
                </a:solidFill>
              </a:rPr>
              <a:t>(approche)</a:t>
            </a:r>
            <a:endParaRPr lang="fr-BE" sz="1400" b="1" dirty="0">
              <a:solidFill>
                <a:srgbClr val="92D050"/>
              </a:solidFill>
            </a:endParaRPr>
          </a:p>
          <a:p>
            <a:pPr marL="0" indent="0" algn="l" rtl="0">
              <a:buNone/>
            </a:pPr>
            <a:endParaRPr lang="fr-BE" sz="2400" dirty="0" smtClean="0">
              <a:solidFill>
                <a:srgbClr val="EEB111"/>
              </a:solidFill>
            </a:endParaRPr>
          </a:p>
          <a:p>
            <a:endParaRPr lang="fr-BE" dirty="0"/>
          </a:p>
          <a:p>
            <a:endParaRPr lang="fr-BE" dirty="0"/>
          </a:p>
        </p:txBody>
      </p:sp>
      <p:sp>
        <p:nvSpPr>
          <p:cNvPr id="2" name="Title 1"/>
          <p:cNvSpPr>
            <a:spLocks noGrp="1"/>
          </p:cNvSpPr>
          <p:nvPr>
            <p:ph type="ctrTitle"/>
          </p:nvPr>
        </p:nvSpPr>
        <p:spPr>
          <a:xfrm>
            <a:off x="573182" y="121402"/>
            <a:ext cx="7772400" cy="1130911"/>
          </a:xfrm>
        </p:spPr>
        <p:txBody>
          <a:bodyPr/>
          <a:lstStyle/>
          <a:p>
            <a:pPr algn="l" rtl="0"/>
            <a:r>
              <a:rPr lang="fr-BE" sz="3200" b="1" i="0" u="none" baseline="0" dirty="0">
                <a:ea typeface="+mn-ea"/>
                <a:cs typeface="+mn-cs"/>
              </a:rPr>
              <a:t>Réintégration durable</a:t>
            </a:r>
            <a:endParaRPr lang="fr-BE" sz="3200" dirty="0">
              <a:ea typeface="+mn-ea"/>
              <a:cs typeface="+mn-cs"/>
            </a:endParaRPr>
          </a:p>
        </p:txBody>
      </p:sp>
      <p:sp>
        <p:nvSpPr>
          <p:cNvPr id="3" name="Subtitle 2"/>
          <p:cNvSpPr>
            <a:spLocks noGrp="1"/>
          </p:cNvSpPr>
          <p:nvPr>
            <p:ph type="subTitle" idx="1"/>
          </p:nvPr>
        </p:nvSpPr>
        <p:spPr>
          <a:xfrm>
            <a:off x="573182" y="1265220"/>
            <a:ext cx="7772400" cy="589105"/>
          </a:xfrm>
        </p:spPr>
        <p:txBody>
          <a:bodyPr/>
          <a:lstStyle/>
          <a:p>
            <a:pPr algn="l" rtl="0"/>
            <a:r>
              <a:rPr lang="fr-BE" b="0" i="0" u="none" baseline="0" dirty="0"/>
              <a:t>Quelle approche adopter ?</a:t>
            </a:r>
            <a:endParaRPr lang="fr-BE" dirty="0"/>
          </a:p>
        </p:txBody>
      </p:sp>
      <p:sp>
        <p:nvSpPr>
          <p:cNvPr id="5" name="Slide Number Placeholder 4"/>
          <p:cNvSpPr>
            <a:spLocks noGrp="1"/>
          </p:cNvSpPr>
          <p:nvPr>
            <p:ph type="sldNum" sz="quarter" idx="12"/>
          </p:nvPr>
        </p:nvSpPr>
        <p:spPr/>
        <p:txBody>
          <a:bodyPr/>
          <a:lstStyle/>
          <a:p>
            <a:pPr algn="l" rtl="0">
              <a:defRPr/>
            </a:pPr>
            <a:fld id="{B6EB8607-3A1A-4E08-99AA-EAF3E1979004}" type="slidenum">
              <a:rPr>
                <a:solidFill>
                  <a:srgbClr val="39474F"/>
                </a:solidFill>
              </a:rPr>
              <a:pPr algn="l" rtl="0">
                <a:defRPr/>
              </a:pPr>
              <a:t>6</a:t>
            </a:fld>
            <a:r>
              <a:rPr lang="fr-BE" b="0" i="0" u="none" baseline="0"/>
              <a:t> </a:t>
            </a:r>
            <a:r>
              <a:rPr lang="fr-BE" b="0" i="0" u="none" baseline="0">
                <a:solidFill>
                  <a:srgbClr val="41AD49"/>
                </a:solidFill>
              </a:rPr>
              <a:t>|</a:t>
            </a:r>
          </a:p>
          <a:p>
            <a:pPr algn="l" rtl="0">
              <a:defRPr/>
            </a:pPr>
            <a:endParaRPr lang="fr-BE" dirty="0"/>
          </a:p>
        </p:txBody>
      </p:sp>
      <p:sp>
        <p:nvSpPr>
          <p:cNvPr id="14" name="Ovaal 11">
            <a:hlinkClick r:id="rId2" action="ppaction://hlinksldjump"/>
          </p:cNvPr>
          <p:cNvSpPr/>
          <p:nvPr/>
        </p:nvSpPr>
        <p:spPr>
          <a:xfrm>
            <a:off x="5747249" y="26998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6" name="Ovaal 11">
            <a:hlinkClick r:id="rId3" action="ppaction://hlinksldjump"/>
          </p:cNvPr>
          <p:cNvSpPr/>
          <p:nvPr/>
        </p:nvSpPr>
        <p:spPr>
          <a:xfrm>
            <a:off x="5272022" y="377334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7" name="Ovaal 11">
            <a:hlinkClick r:id="rId4" action="ppaction://hlinksldjump"/>
          </p:cNvPr>
          <p:cNvSpPr/>
          <p:nvPr/>
        </p:nvSpPr>
        <p:spPr>
          <a:xfrm>
            <a:off x="5272022" y="491907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8" name="Ovaal 11">
            <a:hlinkClick r:id="rId5" action="ppaction://hlinksldjump"/>
          </p:cNvPr>
          <p:cNvSpPr/>
          <p:nvPr/>
        </p:nvSpPr>
        <p:spPr>
          <a:xfrm>
            <a:off x="7879483" y="4264363"/>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
        <p:nvSpPr>
          <p:cNvPr id="19" name="Ovaal 11">
            <a:hlinkClick r:id="rId6" action="ppaction://hlinksldjump"/>
          </p:cNvPr>
          <p:cNvSpPr/>
          <p:nvPr/>
        </p:nvSpPr>
        <p:spPr>
          <a:xfrm>
            <a:off x="8489582" y="5481115"/>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a:solidFill>
                  <a:schemeClr val="bg1"/>
                </a:solidFill>
              </a:rPr>
              <a:t>&gt;</a:t>
            </a:r>
            <a:endParaRPr lang="fr-BE" b="1" dirty="0">
              <a:solidFill>
                <a:schemeClr val="bg1"/>
              </a:solidFill>
            </a:endParaRPr>
          </a:p>
        </p:txBody>
      </p:sp>
      <p:sp>
        <p:nvSpPr>
          <p:cNvPr id="20" name="Ovaal 11">
            <a:hlinkClick r:id="rId7" action="ppaction://hlinksldjump"/>
          </p:cNvPr>
          <p:cNvSpPr/>
          <p:nvPr/>
        </p:nvSpPr>
        <p:spPr>
          <a:xfrm>
            <a:off x="4629018" y="3284351"/>
            <a:ext cx="288000" cy="288000"/>
          </a:xfrm>
          <a:prstGeom prst="ellipse">
            <a:avLst/>
          </a:prstGeom>
          <a:gradFill flip="none" rotWithShape="1">
            <a:gsLst>
              <a:gs pos="10000">
                <a:srgbClr val="00B050"/>
              </a:gs>
              <a:gs pos="51000">
                <a:srgbClr val="92D050"/>
              </a:gs>
              <a:gs pos="76000">
                <a:srgbClr val="00B050"/>
              </a:gs>
            </a:gsLst>
            <a:path path="circle">
              <a:fillToRect r="100000" b="100000"/>
            </a:path>
            <a:tileRect l="-100000" t="-100000"/>
          </a:gradFill>
          <a:ln w="38100">
            <a:solidFill>
              <a:schemeClr val="bg1"/>
            </a:solidFill>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rtlCol="0" anchor="ctr"/>
          <a:lstStyle/>
          <a:p>
            <a:pPr algn="ctr" rtl="0"/>
            <a:r>
              <a:rPr lang="fr-BE" b="1" i="0" u="none" baseline="0" dirty="0">
                <a:solidFill>
                  <a:schemeClr val="bg1"/>
                </a:solidFill>
              </a:rPr>
              <a:t>&gt;</a:t>
            </a:r>
            <a:endParaRPr lang="fr-BE" b="1" dirty="0">
              <a:solidFill>
                <a:schemeClr val="bg1"/>
              </a:solidFill>
            </a:endParaRPr>
          </a:p>
        </p:txBody>
      </p:sp>
    </p:spTree>
    <p:extLst>
      <p:ext uri="{BB962C8B-B14F-4D97-AF65-F5344CB8AC3E}">
        <p14:creationId xmlns:p14="http://schemas.microsoft.com/office/powerpoint/2010/main" val="3653548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l" rtl="0"/>
            <a:r>
              <a:rPr lang="fr-BE" sz="2800" b="1" i="0" u="none" baseline="0" dirty="0"/>
              <a:t>Cas de figure</a:t>
            </a:r>
            <a:r>
              <a:rPr lang="fr-BE" sz="2800" b="0" i="0" u="none" baseline="0" dirty="0"/>
              <a:t> </a:t>
            </a:r>
            <a:r>
              <a:rPr lang="fr-BE" sz="2800" b="1" i="0" u="none" baseline="0" dirty="0">
                <a:solidFill>
                  <a:schemeClr val="tx2"/>
                </a:solidFill>
              </a:rPr>
              <a:t>Adaptation du poste de travail</a:t>
            </a:r>
            <a:endParaRPr lang="fr-BE" sz="2800" b="1" dirty="0">
              <a:solidFill>
                <a:schemeClr val="tx2"/>
              </a:solidFill>
            </a:endParaRPr>
          </a:p>
        </p:txBody>
      </p:sp>
      <p:sp>
        <p:nvSpPr>
          <p:cNvPr id="5" name="Subtitle 4"/>
          <p:cNvSpPr>
            <a:spLocks noGrp="1"/>
          </p:cNvSpPr>
          <p:nvPr>
            <p:ph type="subTitle" idx="1"/>
          </p:nvPr>
        </p:nvSpPr>
        <p:spPr>
          <a:xfrm>
            <a:off x="738000" y="1260000"/>
            <a:ext cx="8406000" cy="425297"/>
          </a:xfrm>
        </p:spPr>
        <p:txBody>
          <a:bodyPr>
            <a:noAutofit/>
          </a:bodyPr>
          <a:lstStyle/>
          <a:p>
            <a:pPr algn="l" rtl="0"/>
            <a:r>
              <a:rPr lang="fr-BE" sz="2000" b="1" i="0" u="none" baseline="0" dirty="0"/>
              <a:t>Approche : </a:t>
            </a:r>
            <a:r>
              <a:rPr lang="fr-BE" sz="2000" b="0" i="0" u="none" baseline="0" dirty="0"/>
              <a:t>recours au médecin du travail, au dirigeant, aux BTOM</a:t>
            </a:r>
            <a:endParaRPr lang="fr-BE" sz="2000" dirty="0"/>
          </a:p>
        </p:txBody>
      </p:sp>
      <p:sp>
        <p:nvSpPr>
          <p:cNvPr id="6" name="Slide Number Placeholder 3"/>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rtl="0"/>
              <a:t>7</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
        <p:nvSpPr>
          <p:cNvPr id="3" name="Text Placeholder 2"/>
          <p:cNvSpPr>
            <a:spLocks noGrp="1"/>
          </p:cNvSpPr>
          <p:nvPr>
            <p:ph type="body" sz="quarter" idx="15"/>
          </p:nvPr>
        </p:nvSpPr>
        <p:spPr/>
        <p:txBody>
          <a:bodyPr/>
          <a:lstStyle/>
          <a:p>
            <a:pPr indent="0" algn="l" rtl="0">
              <a:buNone/>
            </a:pPr>
            <a:r>
              <a:rPr lang="fr-BE" b="1" i="0" u="none" baseline="0" dirty="0"/>
              <a:t>Description du cas :</a:t>
            </a:r>
          </a:p>
          <a:p>
            <a:pPr indent="0" algn="l" rtl="0">
              <a:buNone/>
            </a:pPr>
            <a:endParaRPr lang="fr-BE" sz="800" dirty="0" smtClean="0"/>
          </a:p>
          <a:p>
            <a:pPr marL="312738" indent="-312738" algn="l" rtl="0"/>
            <a:r>
              <a:rPr lang="fr-BE" sz="1600" b="1" i="0" u="none" baseline="0" dirty="0"/>
              <a:t>Entreprise </a:t>
            </a:r>
            <a:r>
              <a:rPr lang="fr-BE" sz="1600" b="0" i="0" u="none" baseline="0" dirty="0"/>
              <a:t>: relevant du secteur médical notamment consultations de patients, analyses de laboratoire </a:t>
            </a:r>
            <a:r>
              <a:rPr lang="fr-BE" sz="1600" b="0" dirty="0"/>
              <a:t/>
            </a:r>
            <a:br>
              <a:rPr lang="fr-BE" sz="1600" b="0" dirty="0"/>
            </a:br>
            <a:endParaRPr lang="fr-BE" sz="1600" b="0" dirty="0" smtClean="0"/>
          </a:p>
          <a:p>
            <a:pPr marL="312738" indent="-312738" algn="l" rtl="0"/>
            <a:r>
              <a:rPr lang="fr-BE" sz="1600" b="1" i="0" u="none" baseline="0" dirty="0"/>
              <a:t>Fonction du travailleur : </a:t>
            </a:r>
            <a:r>
              <a:rPr lang="fr-BE" sz="1600" b="0" i="0" u="none" baseline="0" dirty="0"/>
              <a:t>accueil du collaborateur, généralement par téléphone, planification des consultations </a:t>
            </a:r>
            <a:r>
              <a:rPr lang="fr-BE" sz="1600" b="0" i="0" u="none" baseline="0" dirty="0">
                <a:sym typeface="Wingdings" pitchFamily="2" charset="2"/>
              </a:rPr>
              <a:t> poste de travail au choix dans 1 local partagé par plusieurs collègues, mouvementé</a:t>
            </a:r>
            <a:r>
              <a:rPr lang="fr-BE" sz="1600" b="0" dirty="0">
                <a:sym typeface="Wingdings" pitchFamily="2" charset="2"/>
              </a:rPr>
              <a:t/>
            </a:r>
            <a:br>
              <a:rPr lang="fr-BE" sz="1600" b="0" dirty="0">
                <a:sym typeface="Wingdings" pitchFamily="2" charset="2"/>
              </a:rPr>
            </a:br>
            <a:endParaRPr lang="fr-BE" sz="1600" b="0" dirty="0" smtClean="0">
              <a:sym typeface="Wingdings" pitchFamily="2" charset="2"/>
            </a:endParaRPr>
          </a:p>
          <a:p>
            <a:pPr marL="312738" indent="-312738" algn="l" rtl="0"/>
            <a:r>
              <a:rPr lang="fr-BE" sz="1600" b="1" i="0" u="none" baseline="0" dirty="0">
                <a:sym typeface="Wingdings" pitchFamily="2" charset="2"/>
              </a:rPr>
              <a:t>Limite : </a:t>
            </a:r>
            <a:r>
              <a:rPr lang="fr-BE" sz="1600" b="0" i="0" u="none" baseline="0" dirty="0">
                <a:sym typeface="Wingdings" pitchFamily="2" charset="2"/>
              </a:rPr>
              <a:t>éviter l’excès de stimuli : bruit (ouïe), cohue (vision)</a:t>
            </a:r>
            <a:r>
              <a:rPr lang="fr-BE" sz="1600" b="0" dirty="0">
                <a:sym typeface="Wingdings" pitchFamily="2" charset="2"/>
              </a:rPr>
              <a:t/>
            </a:r>
            <a:br>
              <a:rPr lang="fr-BE" sz="1600" b="0" dirty="0">
                <a:sym typeface="Wingdings" pitchFamily="2" charset="2"/>
              </a:rPr>
            </a:br>
            <a:endParaRPr lang="fr-BE" sz="1600" b="0" dirty="0" smtClean="0">
              <a:sym typeface="Wingdings" pitchFamily="2" charset="2"/>
            </a:endParaRPr>
          </a:p>
          <a:p>
            <a:pPr marL="312738" indent="-312738" algn="l" rtl="0"/>
            <a:r>
              <a:rPr lang="fr-BE" sz="1600" b="1" i="0" u="none" baseline="0" dirty="0">
                <a:sym typeface="Wingdings" pitchFamily="2" charset="2"/>
              </a:rPr>
              <a:t>Reconnaissance d’un handicap professionnel </a:t>
            </a:r>
            <a:r>
              <a:rPr lang="fr-BE" sz="1600" b="0" i="0" u="none" baseline="0" dirty="0">
                <a:sym typeface="Wingdings" pitchFamily="2" charset="2"/>
              </a:rPr>
              <a:t>avec droit à la </a:t>
            </a:r>
            <a:r>
              <a:rPr lang="fr-BE" sz="1600" b="0" i="0" u="none" baseline="0" dirty="0"/>
              <a:t>Prime flamande de soutien à l’emploi </a:t>
            </a:r>
            <a:r>
              <a:rPr lang="fr-BE" sz="1600" b="1" i="0" u="none" baseline="0" dirty="0"/>
              <a:t>(</a:t>
            </a:r>
            <a:r>
              <a:rPr lang="fr-BE" sz="1600" b="1" i="0" u="none" baseline="0" dirty="0">
                <a:sym typeface="Wingdings" pitchFamily="2" charset="2"/>
              </a:rPr>
              <a:t>VOP) </a:t>
            </a:r>
            <a:r>
              <a:rPr lang="fr-BE" sz="1600" b="0" i="0" u="none" baseline="0" dirty="0">
                <a:sym typeface="Wingdings" pitchFamily="2" charset="2"/>
              </a:rPr>
              <a:t>et </a:t>
            </a:r>
            <a:r>
              <a:rPr lang="fr-BE" sz="1600" b="0" i="0" u="none" baseline="0" dirty="0"/>
              <a:t>mesures spéciales de soutien à l’emploi </a:t>
            </a:r>
            <a:r>
              <a:rPr lang="fr-BE" sz="1600" b="1" i="0" u="none" baseline="0" dirty="0"/>
              <a:t>(</a:t>
            </a:r>
            <a:r>
              <a:rPr lang="fr-BE" sz="1600" b="1" i="0" u="none" baseline="0" dirty="0">
                <a:sym typeface="Wingdings" pitchFamily="2" charset="2"/>
              </a:rPr>
              <a:t>BTOM)</a:t>
            </a:r>
            <a:endParaRPr lang="fr-BE" dirty="0" smtClean="0">
              <a:sym typeface="Wingdings" pitchFamily="2" charset="2"/>
            </a:endParaRPr>
          </a:p>
        </p:txBody>
      </p:sp>
    </p:spTree>
    <p:extLst>
      <p:ext uri="{BB962C8B-B14F-4D97-AF65-F5344CB8AC3E}">
        <p14:creationId xmlns:p14="http://schemas.microsoft.com/office/powerpoint/2010/main" val="1611515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8000" y="306881"/>
            <a:ext cx="8406000" cy="887957"/>
          </a:xfrm>
        </p:spPr>
        <p:txBody>
          <a:bodyPr>
            <a:normAutofit/>
          </a:bodyPr>
          <a:lstStyle/>
          <a:p>
            <a:pPr algn="l" rtl="0"/>
            <a:r>
              <a:rPr lang="fr-BE" sz="2800" b="1" i="0" u="none" baseline="0" dirty="0"/>
              <a:t>Cas de figure</a:t>
            </a:r>
            <a:r>
              <a:rPr lang="fr-BE" sz="2800" b="0" i="0" u="none" baseline="0" dirty="0"/>
              <a:t> </a:t>
            </a:r>
            <a:r>
              <a:rPr lang="fr-BE" sz="2800" b="1" i="0" u="none" baseline="0" dirty="0">
                <a:solidFill>
                  <a:schemeClr val="tx2"/>
                </a:solidFill>
              </a:rPr>
              <a:t>Adaptation du poste de travail </a:t>
            </a:r>
            <a:r>
              <a:rPr lang="fr-BE" sz="2800" b="0" i="1" u="none" baseline="0" dirty="0"/>
              <a:t>(suite)</a:t>
            </a:r>
            <a:r>
              <a:rPr lang="fr-BE" sz="2800" b="1" i="0" u="none" baseline="0" dirty="0">
                <a:solidFill>
                  <a:schemeClr val="tx2"/>
                </a:solidFill>
              </a:rPr>
              <a:t> </a:t>
            </a:r>
            <a:endParaRPr lang="fr-BE" sz="2800" b="1" dirty="0">
              <a:solidFill>
                <a:schemeClr val="tx2"/>
              </a:solidFill>
            </a:endParaRPr>
          </a:p>
        </p:txBody>
      </p:sp>
      <p:sp>
        <p:nvSpPr>
          <p:cNvPr id="5" name="Subtitle 4"/>
          <p:cNvSpPr>
            <a:spLocks noGrp="1"/>
          </p:cNvSpPr>
          <p:nvPr>
            <p:ph type="subTitle" idx="1"/>
          </p:nvPr>
        </p:nvSpPr>
        <p:spPr>
          <a:xfrm>
            <a:off x="738000" y="1260000"/>
            <a:ext cx="8406000" cy="425297"/>
          </a:xfrm>
        </p:spPr>
        <p:txBody>
          <a:bodyPr>
            <a:noAutofit/>
          </a:bodyPr>
          <a:lstStyle/>
          <a:p>
            <a:pPr algn="l" rtl="0"/>
            <a:r>
              <a:rPr lang="fr-BE" sz="2000" b="1" i="0" u="none" baseline="0" dirty="0"/>
              <a:t>Approche : </a:t>
            </a:r>
            <a:r>
              <a:rPr lang="fr-BE" sz="2000" b="0" i="0" u="none" baseline="0" dirty="0"/>
              <a:t>recours au médecin du travail, au dirigeant, aux BTOM</a:t>
            </a:r>
            <a:endParaRPr lang="fr-BE" sz="2000" dirty="0"/>
          </a:p>
        </p:txBody>
      </p:sp>
      <p:sp>
        <p:nvSpPr>
          <p:cNvPr id="6" name="Slide Number Placeholder 3"/>
          <p:cNvSpPr>
            <a:spLocks noGrp="1"/>
          </p:cNvSpPr>
          <p:nvPr>
            <p:ph type="sldNum" sz="quarter" idx="12"/>
          </p:nvPr>
        </p:nvSpPr>
        <p:spPr>
          <a:prstGeom prst="rect">
            <a:avLst/>
          </a:prstGeom>
        </p:spPr>
        <p:txBody>
          <a:bodyPr/>
          <a:lstStyle/>
          <a:p>
            <a:pPr algn="l" rtl="0"/>
            <a:fld id="{2C60AD6B-D948-D244-8A97-9BF824C9AAB5}" type="slidenum">
              <a:rPr>
                <a:solidFill>
                  <a:srgbClr val="39474F"/>
                </a:solidFill>
              </a:rPr>
              <a:pPr algn="l" rtl="0"/>
              <a:t>8</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
        <p:nvSpPr>
          <p:cNvPr id="3" name="Text Placeholder 2"/>
          <p:cNvSpPr>
            <a:spLocks noGrp="1"/>
          </p:cNvSpPr>
          <p:nvPr>
            <p:ph type="body" sz="quarter" idx="15"/>
          </p:nvPr>
        </p:nvSpPr>
        <p:spPr/>
        <p:txBody>
          <a:bodyPr/>
          <a:lstStyle/>
          <a:p>
            <a:pPr indent="0" algn="l" rtl="0">
              <a:spcBef>
                <a:spcPts val="1200"/>
              </a:spcBef>
              <a:buNone/>
            </a:pPr>
            <a:r>
              <a:rPr lang="fr-BE" b="1" i="0" u="none" baseline="0" dirty="0">
                <a:sym typeface="Wingdings" pitchFamily="2" charset="2"/>
              </a:rPr>
              <a:t>Quelle approche adopter ?</a:t>
            </a:r>
          </a:p>
          <a:p>
            <a:pPr marL="312738" lvl="0" indent="-312738" algn="l" rtl="0"/>
            <a:r>
              <a:rPr lang="fr-BE" sz="1600" b="1" i="0" u="none" baseline="0" dirty="0"/>
              <a:t>Recours au médecin du travail </a:t>
            </a:r>
          </a:p>
          <a:p>
            <a:pPr marL="627063" lvl="1" indent="-312738" algn="l" rtl="0"/>
            <a:r>
              <a:rPr lang="fr-BE" b="0" i="0" u="none" baseline="0" dirty="0">
                <a:sym typeface="Wingdings" pitchFamily="2" charset="2"/>
              </a:rPr>
              <a:t>Le travailleur se présente à la consultation préalablement à la reprise du travail</a:t>
            </a:r>
            <a:r>
              <a:rPr lang="fr-BE" dirty="0">
                <a:sym typeface="Wingdings" pitchFamily="2" charset="2"/>
              </a:rPr>
              <a:t/>
            </a:r>
            <a:br>
              <a:rPr lang="fr-BE" dirty="0">
                <a:sym typeface="Wingdings" pitchFamily="2" charset="2"/>
              </a:rPr>
            </a:br>
            <a:endParaRPr lang="fr-BE" dirty="0" smtClean="0">
              <a:sym typeface="Wingdings" pitchFamily="2" charset="2"/>
            </a:endParaRPr>
          </a:p>
          <a:p>
            <a:pPr marL="627063" lvl="1" indent="-312738" algn="l" rtl="0"/>
            <a:r>
              <a:rPr lang="fr-BE" b="0" i="0" u="none" baseline="0" dirty="0">
                <a:sym typeface="Wingdings" pitchFamily="2" charset="2"/>
              </a:rPr>
              <a:t>Le médecin du travail  est compétent en matière de travail adapté : </a:t>
            </a:r>
            <a:r>
              <a:rPr lang="fr-BE" b="0" dirty="0">
                <a:sym typeface="Wingdings" pitchFamily="2" charset="2"/>
              </a:rPr>
              <a:t/>
            </a:r>
            <a:br>
              <a:rPr lang="fr-BE" b="0" dirty="0">
                <a:sym typeface="Wingdings" pitchFamily="2" charset="2"/>
              </a:rPr>
            </a:br>
            <a:r>
              <a:rPr lang="fr-BE" b="0" i="0" u="none" baseline="0" dirty="0">
                <a:sym typeface="Wingdings" pitchFamily="2" charset="2"/>
              </a:rPr>
              <a:t>aucun contact direct, cadre de travail sans trop de stimuli, possibilité de courtes pauses préférable</a:t>
            </a:r>
            <a:r>
              <a:rPr lang="fr-BE" b="0" dirty="0">
                <a:sym typeface="Wingdings" pitchFamily="2" charset="2"/>
              </a:rPr>
              <a:t/>
            </a:r>
            <a:br>
              <a:rPr lang="fr-BE" b="0" dirty="0">
                <a:sym typeface="Wingdings" pitchFamily="2" charset="2"/>
              </a:rPr>
            </a:br>
            <a:endParaRPr lang="fr-BE" b="0" dirty="0" smtClean="0">
              <a:sym typeface="Wingdings" pitchFamily="2" charset="2"/>
            </a:endParaRPr>
          </a:p>
          <a:p>
            <a:pPr marL="627063" lvl="1" indent="-312738" algn="l" rtl="0"/>
            <a:r>
              <a:rPr lang="fr-BE" b="0" i="0" u="none" baseline="0" dirty="0">
                <a:sym typeface="Wingdings" pitchFamily="2" charset="2"/>
              </a:rPr>
              <a:t>Concertation avec le(s) R.H./dirigeant</a:t>
            </a:r>
            <a:r>
              <a:rPr lang="fr-BE" b="1" i="0" u="none" baseline="0" dirty="0">
                <a:sym typeface="Wingdings" pitchFamily="2" charset="2"/>
              </a:rPr>
              <a:t> (D)</a:t>
            </a:r>
            <a:r>
              <a:rPr lang="fr-BE" b="0" i="0" u="none" baseline="0" dirty="0">
                <a:sym typeface="Wingdings" pitchFamily="2" charset="2"/>
              </a:rPr>
              <a:t> / médecin du travail </a:t>
            </a:r>
            <a:r>
              <a:rPr lang="fr-BE" b="1" i="0" u="none" baseline="0" dirty="0">
                <a:sym typeface="Wingdings" pitchFamily="2" charset="2"/>
              </a:rPr>
              <a:t>(MT)</a:t>
            </a:r>
            <a:r>
              <a:rPr lang="fr-BE" b="0" i="0" u="none" baseline="0" dirty="0">
                <a:sym typeface="Wingdings" pitchFamily="2" charset="2"/>
              </a:rPr>
              <a:t>: </a:t>
            </a:r>
            <a:r>
              <a:rPr lang="fr-BE" dirty="0">
                <a:sym typeface="Wingdings" pitchFamily="2" charset="2"/>
              </a:rPr>
              <a:t/>
            </a:r>
            <a:br>
              <a:rPr lang="fr-BE" dirty="0">
                <a:sym typeface="Wingdings" pitchFamily="2" charset="2"/>
              </a:rPr>
            </a:br>
            <a:r>
              <a:rPr lang="fr-BE" b="0" i="0" u="none" baseline="0" dirty="0">
                <a:sym typeface="Wingdings" pitchFamily="2" charset="2"/>
              </a:rPr>
              <a:t>adaptation du lieu de travail  paroi en verre à isolation acoustique, absorbant le bruit, poste de travail fixe à l’arrière du local. </a:t>
            </a:r>
            <a:endParaRPr lang="fr-BE" b="0" dirty="0"/>
          </a:p>
        </p:txBody>
      </p:sp>
    </p:spTree>
    <p:extLst>
      <p:ext uri="{BB962C8B-B14F-4D97-AF65-F5344CB8AC3E}">
        <p14:creationId xmlns:p14="http://schemas.microsoft.com/office/powerpoint/2010/main" val="334733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ctrTitle"/>
          </p:nvPr>
        </p:nvSpPr>
        <p:spPr/>
        <p:txBody>
          <a:bodyPr>
            <a:normAutofit/>
          </a:bodyPr>
          <a:lstStyle/>
          <a:p>
            <a:pPr algn="l" rtl="0"/>
            <a:r>
              <a:rPr lang="fr-BE" sz="2800" b="1" i="0" u="none" baseline="0" dirty="0"/>
              <a:t>Cas de figure</a:t>
            </a:r>
            <a:r>
              <a:rPr lang="fr-BE" sz="2800" b="0" i="0" u="none" baseline="0" dirty="0"/>
              <a:t> </a:t>
            </a:r>
            <a:r>
              <a:rPr lang="fr-BE" sz="2800" b="1" i="0" u="none" baseline="0" dirty="0">
                <a:solidFill>
                  <a:schemeClr val="tx2"/>
                </a:solidFill>
              </a:rPr>
              <a:t>Adaptation du poste de travail </a:t>
            </a:r>
            <a:r>
              <a:rPr lang="fr-BE" sz="2800" b="0" i="1" u="none" baseline="0" dirty="0"/>
              <a:t>(suite)</a:t>
            </a:r>
            <a:endParaRPr lang="fr-BE" sz="2800" i="1" dirty="0">
              <a:solidFill>
                <a:schemeClr val="tx2"/>
              </a:solidFill>
            </a:endParaRPr>
          </a:p>
        </p:txBody>
      </p:sp>
      <p:sp>
        <p:nvSpPr>
          <p:cNvPr id="8" name="Subtitle 7"/>
          <p:cNvSpPr>
            <a:spLocks noGrp="1"/>
          </p:cNvSpPr>
          <p:nvPr>
            <p:ph type="subTitle" idx="1"/>
          </p:nvPr>
        </p:nvSpPr>
        <p:spPr/>
        <p:txBody>
          <a:bodyPr>
            <a:normAutofit/>
          </a:bodyPr>
          <a:lstStyle/>
          <a:p>
            <a:pPr lvl="0" algn="l" rtl="0"/>
            <a:r>
              <a:rPr lang="fr-BE" sz="2000" b="1" i="0" u="none" baseline="0" dirty="0"/>
              <a:t>Approche : </a:t>
            </a:r>
            <a:r>
              <a:rPr lang="fr-BE" sz="2000" b="0" i="0" u="none" baseline="0" dirty="0"/>
              <a:t>recours au médecin du travail, au dirigeant</a:t>
            </a:r>
            <a:endParaRPr lang="fr-BE" sz="2000" dirty="0"/>
          </a:p>
          <a:p>
            <a:endParaRPr lang="fr-BE" sz="2000" dirty="0"/>
          </a:p>
        </p:txBody>
      </p:sp>
      <p:sp>
        <p:nvSpPr>
          <p:cNvPr id="3" name="Text Placeholder 2"/>
          <p:cNvSpPr>
            <a:spLocks noGrp="1"/>
          </p:cNvSpPr>
          <p:nvPr>
            <p:ph type="body" sz="quarter" idx="15"/>
          </p:nvPr>
        </p:nvSpPr>
        <p:spPr/>
        <p:txBody>
          <a:bodyPr/>
          <a:lstStyle/>
          <a:p>
            <a:pPr marL="312738" indent="-312738" algn="l" rtl="0"/>
            <a:r>
              <a:rPr lang="fr-BE" sz="1600" b="1" i="0" u="none" baseline="0" dirty="0"/>
              <a:t>Après 1 année d’incapacité de travail : </a:t>
            </a:r>
            <a:r>
              <a:rPr lang="fr-BE" sz="1600" b="0" i="0" u="none" baseline="0" dirty="0"/>
              <a:t>le travailleur demande spontanément une consultation auprès du médecin du travail</a:t>
            </a:r>
          </a:p>
          <a:p>
            <a:pPr marL="627063" lvl="1" indent="-312738" algn="l" rtl="0"/>
            <a:r>
              <a:rPr lang="fr-BE" b="0" i="0" u="none" baseline="0" dirty="0" smtClean="0"/>
              <a:t>A </a:t>
            </a:r>
            <a:r>
              <a:rPr lang="fr-BE" b="0" i="0" u="none" baseline="0" dirty="0"/>
              <a:t>nouveau un excès de stimuli liés au travail </a:t>
            </a:r>
            <a:r>
              <a:rPr lang="fr-BE" b="0" i="0" u="none" baseline="0" dirty="0">
                <a:sym typeface="Wingdings" pitchFamily="2" charset="2"/>
              </a:rPr>
              <a:t> risque de mise hors circuit</a:t>
            </a:r>
          </a:p>
          <a:p>
            <a:pPr marL="627063" lvl="1" indent="-312738" algn="l" rtl="0"/>
            <a:r>
              <a:rPr lang="fr-BE" b="0" i="0" u="none" baseline="0" dirty="0">
                <a:sym typeface="Wingdings" pitchFamily="2" charset="2"/>
              </a:rPr>
              <a:t>Les collègues font preuve de peu de compréhension</a:t>
            </a:r>
          </a:p>
          <a:p>
            <a:pPr lvl="1" algn="l" rtl="0"/>
            <a:endParaRPr lang="fr-BE" dirty="0">
              <a:sym typeface="Wingdings" pitchFamily="2" charset="2"/>
            </a:endParaRPr>
          </a:p>
          <a:p>
            <a:pPr marL="312738" indent="-312738" algn="l" rtl="0"/>
            <a:r>
              <a:rPr lang="fr-BE" sz="1600" b="1" i="0" u="none" baseline="0" dirty="0">
                <a:sym typeface="Wingdings" pitchFamily="2" charset="2"/>
              </a:rPr>
              <a:t>Quelle approche adopter ?</a:t>
            </a:r>
          </a:p>
          <a:p>
            <a:pPr marL="627063" lvl="1" indent="-312738" algn="l" rtl="0"/>
            <a:r>
              <a:rPr lang="fr-BE" b="0" i="0" u="none" baseline="0" dirty="0">
                <a:sym typeface="Wingdings" pitchFamily="2" charset="2"/>
              </a:rPr>
              <a:t>Concertation </a:t>
            </a:r>
            <a:r>
              <a:rPr lang="fr-BE" b="0" i="0" u="none" baseline="0" dirty="0"/>
              <a:t>avec le médecin du travail </a:t>
            </a:r>
            <a:r>
              <a:rPr lang="fr-BE" b="0" i="0" u="none" baseline="0" dirty="0">
                <a:sym typeface="Wingdings" pitchFamily="2" charset="2"/>
              </a:rPr>
              <a:t>/ dirigeant : </a:t>
            </a:r>
            <a:r>
              <a:rPr lang="fr-BE" dirty="0">
                <a:sym typeface="Wingdings" pitchFamily="2" charset="2"/>
              </a:rPr>
              <a:t/>
            </a:r>
            <a:br>
              <a:rPr lang="fr-BE" dirty="0">
                <a:sym typeface="Wingdings" pitchFamily="2" charset="2"/>
              </a:rPr>
            </a:br>
            <a:r>
              <a:rPr lang="fr-BE" b="0" i="0" u="none" baseline="0" dirty="0">
                <a:sym typeface="Wingdings" pitchFamily="2" charset="2"/>
              </a:rPr>
              <a:t>Mesure visant à garantir un cadre de travail sans trop de stimuli, attention prêtée à la communication à l’égard des collègues (appui de l’équipe)</a:t>
            </a:r>
          </a:p>
          <a:p>
            <a:pPr marL="627063" lvl="1" indent="-312738" algn="l" rtl="0"/>
            <a:endParaRPr lang="fr-BE" dirty="0">
              <a:sym typeface="Wingdings" pitchFamily="2" charset="2"/>
            </a:endParaRPr>
          </a:p>
          <a:p>
            <a:pPr marL="312738" indent="-312738" algn="l" rtl="0"/>
            <a:r>
              <a:rPr lang="fr-BE" sz="1600" b="1" i="0" u="none" baseline="0" dirty="0">
                <a:sym typeface="Wingdings" pitchFamily="2" charset="2"/>
              </a:rPr>
              <a:t>Résultat  Pas de mise hors circuit</a:t>
            </a:r>
            <a:endParaRPr lang="fr-BE" sz="1600" dirty="0"/>
          </a:p>
        </p:txBody>
      </p:sp>
      <p:sp>
        <p:nvSpPr>
          <p:cNvPr id="5" name="Slide Number Placeholder 3"/>
          <p:cNvSpPr>
            <a:spLocks noGrp="1"/>
          </p:cNvSpPr>
          <p:nvPr>
            <p:ph type="sldNum" sz="quarter" idx="12"/>
          </p:nvPr>
        </p:nvSpPr>
        <p:spPr>
          <a:xfrm>
            <a:off x="853200" y="6311369"/>
            <a:ext cx="2133600" cy="365125"/>
          </a:xfrm>
          <a:prstGeom prst="rect">
            <a:avLst/>
          </a:prstGeom>
        </p:spPr>
        <p:txBody>
          <a:bodyPr/>
          <a:lstStyle/>
          <a:p>
            <a:pPr algn="l" rtl="0"/>
            <a:fld id="{2C60AD6B-D948-D244-8A97-9BF824C9AAB5}" type="slidenum">
              <a:rPr>
                <a:solidFill>
                  <a:srgbClr val="39474F"/>
                </a:solidFill>
              </a:rPr>
              <a:pPr algn="l" rtl="0"/>
              <a:t>9</a:t>
            </a:fld>
            <a:r>
              <a:rPr lang="fr-BE" b="0" i="0" u="none" baseline="0">
                <a:solidFill>
                  <a:srgbClr val="39474F">
                    <a:tint val="75000"/>
                  </a:srgbClr>
                </a:solidFill>
              </a:rPr>
              <a:t> </a:t>
            </a:r>
            <a:r>
              <a:rPr lang="fr-BE" b="0" i="0" u="none" baseline="0">
                <a:solidFill>
                  <a:srgbClr val="41AD49"/>
                </a:solidFill>
              </a:rPr>
              <a:t>|</a:t>
            </a:r>
          </a:p>
          <a:p>
            <a:endParaRPr lang="fr-BE" dirty="0">
              <a:solidFill>
                <a:srgbClr val="39474F">
                  <a:tint val="75000"/>
                </a:srgbClr>
              </a:solidFill>
            </a:endParaRPr>
          </a:p>
        </p:txBody>
      </p:sp>
    </p:spTree>
    <p:extLst>
      <p:ext uri="{BB962C8B-B14F-4D97-AF65-F5344CB8AC3E}">
        <p14:creationId xmlns:p14="http://schemas.microsoft.com/office/powerpoint/2010/main" val="46779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ensura_Template_EDPB">
  <a:themeElements>
    <a:clrScheme name="Mensura">
      <a:dk1>
        <a:srgbClr val="39474F"/>
      </a:dk1>
      <a:lt1>
        <a:sysClr val="window" lastClr="FFFFFF"/>
      </a:lt1>
      <a:dk2>
        <a:srgbClr val="41AD49"/>
      </a:dk2>
      <a:lt2>
        <a:srgbClr val="EEECE1"/>
      </a:lt2>
      <a:accent1>
        <a:srgbClr val="008C44"/>
      </a:accent1>
      <a:accent2>
        <a:srgbClr val="807B32"/>
      </a:accent2>
      <a:accent3>
        <a:srgbClr val="E77E1D"/>
      </a:accent3>
      <a:accent4>
        <a:srgbClr val="D31245"/>
      </a:accent4>
      <a:accent5>
        <a:srgbClr val="D7DF23"/>
      </a:accent5>
      <a:accent6>
        <a:srgbClr val="A4CE39"/>
      </a:accent6>
      <a:hlink>
        <a:srgbClr val="0000FF"/>
      </a:hlink>
      <a:folHlink>
        <a:srgbClr val="800080"/>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effectLst/>
        <a:scene3d>
          <a:camera prst="orthographicFront">
            <a:rot lat="0" lon="0" rev="0"/>
          </a:camera>
          <a:lightRig rig="threePt" dir="t">
            <a:rot lat="0" lon="0" rev="1200000"/>
          </a:lightRig>
        </a:scene3d>
        <a:sp3d/>
      </a:spPr>
      <a:bodyPr rtlCol="0" anchor="ctr"/>
      <a:lstStyle>
        <a:defPPr algn="ctr">
          <a:defRPr dirty="0" err="1" smtClean="0">
            <a:solidFill>
              <a:schemeClr val="bg1"/>
            </a:solidFill>
          </a:defRPr>
        </a:defPPr>
      </a:lstStyle>
      <a:style>
        <a:lnRef idx="0">
          <a:schemeClr val="accent3"/>
        </a:lnRef>
        <a:fillRef idx="3">
          <a:schemeClr val="accent3"/>
        </a:fillRef>
        <a:effectRef idx="3">
          <a:schemeClr val="accent3"/>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7784</TotalTime>
  <Words>2242</Words>
  <Application>Microsoft Office PowerPoint</Application>
  <PresentationFormat>Diavoorstelling (4:3)</PresentationFormat>
  <Paragraphs>451</Paragraphs>
  <Slides>30</Slides>
  <Notes>17</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30</vt:i4>
      </vt:variant>
    </vt:vector>
  </HeadingPairs>
  <TitlesOfParts>
    <vt:vector size="39" baseType="lpstr">
      <vt:lpstr>Arial</vt:lpstr>
      <vt:lpstr>Arial Narrow</vt:lpstr>
      <vt:lpstr>Calibri</vt:lpstr>
      <vt:lpstr>Chalet LondonNineteenSixty</vt:lpstr>
      <vt:lpstr>Lucida Grande</vt:lpstr>
      <vt:lpstr>Trade Gothic Light</vt:lpstr>
      <vt:lpstr>TradeGothic BoldCondTwenty</vt:lpstr>
      <vt:lpstr>Wingdings</vt:lpstr>
      <vt:lpstr>Mensura_Template_EDPB</vt:lpstr>
      <vt:lpstr>Réintégration durable grâce à un fonctionnement multidisciplinaire</vt:lpstr>
      <vt:lpstr>Emploi durable des travailleurs</vt:lpstr>
      <vt:lpstr>Emploi durable des travailleurs</vt:lpstr>
      <vt:lpstr>Réintégration durable</vt:lpstr>
      <vt:lpstr>Problèmes rencontrés dans l’attribution d’un travail adapté</vt:lpstr>
      <vt:lpstr>Réintégration durable</vt:lpstr>
      <vt:lpstr>Cas de figure Adaptation du poste de travail</vt:lpstr>
      <vt:lpstr>Cas de figure Adaptation du poste de travail (suite) </vt:lpstr>
      <vt:lpstr>Cas de figure Adaptation du poste de travail (suite)</vt:lpstr>
      <vt:lpstr>Cas de figure Adaptation du poste de travail (suite)</vt:lpstr>
      <vt:lpstr>Informations en ligne par région</vt:lpstr>
      <vt:lpstr>Réintégration durable</vt:lpstr>
      <vt:lpstr>PowerPoint-presentatie</vt:lpstr>
      <vt:lpstr>PowerPoint-presentatie</vt:lpstr>
      <vt:lpstr>Réintégration durable</vt:lpstr>
      <vt:lpstr>PowerPoint-presentatie</vt:lpstr>
      <vt:lpstr>Réintégration durable</vt:lpstr>
      <vt:lpstr>Cas de figure Adaptation définitive provisoire et partielle du poste de travail</vt:lpstr>
      <vt:lpstr>PowerPoint-presentatie</vt:lpstr>
      <vt:lpstr>PowerPoint-presentatie</vt:lpstr>
      <vt:lpstr>Retour au travail plan par étapes</vt:lpstr>
      <vt:lpstr>Réintégration durable</vt:lpstr>
      <vt:lpstr>PowerPoint-presentatie</vt:lpstr>
      <vt:lpstr>PowerPoint-presentatie</vt:lpstr>
      <vt:lpstr>PowerPoint-presentatie</vt:lpstr>
      <vt:lpstr>Réintégration durable</vt:lpstr>
      <vt:lpstr>Problèmes rencontrés dans l’attribution  d’un travail adapté</vt:lpstr>
      <vt:lpstr>L’accompagnement individuel, ça fonctionne !</vt:lpstr>
      <vt:lpstr>L’approche politique, ça fonctionne !</vt:lpstr>
      <vt:lpstr>Réintégration durable</vt:lpstr>
    </vt:vector>
  </TitlesOfParts>
  <Company>Mensura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 Work</dc:title>
  <dc:creator>Van Tassel Patty</dc:creator>
  <cp:lastModifiedBy>Joke</cp:lastModifiedBy>
  <cp:revision>498</cp:revision>
  <cp:lastPrinted>2015-10-01T08:16:07Z</cp:lastPrinted>
  <dcterms:created xsi:type="dcterms:W3CDTF">2013-08-07T14:33:29Z</dcterms:created>
  <dcterms:modified xsi:type="dcterms:W3CDTF">2016-11-02T12:37:59Z</dcterms:modified>
</cp:coreProperties>
</file>