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2" r:id="rId4"/>
    <p:sldId id="271" r:id="rId5"/>
    <p:sldId id="265" r:id="rId6"/>
    <p:sldId id="264" r:id="rId7"/>
    <p:sldId id="257" r:id="rId8"/>
    <p:sldId id="261" r:id="rId9"/>
    <p:sldId id="262" r:id="rId10"/>
    <p:sldId id="263" r:id="rId11"/>
    <p:sldId id="266" r:id="rId12"/>
    <p:sldId id="270" r:id="rId13"/>
    <p:sldId id="267" r:id="rId14"/>
    <p:sldId id="274" r:id="rId15"/>
    <p:sldId id="258" r:id="rId16"/>
    <p:sldId id="268" r:id="rId17"/>
    <p:sldId id="269" r:id="rId18"/>
    <p:sldId id="273" r:id="rId19"/>
    <p:sldId id="276" r:id="rId20"/>
    <p:sldId id="275" r:id="rId21"/>
    <p:sldId id="259" r:id="rId22"/>
    <p:sldId id="260" r:id="rId23"/>
    <p:sldId id="278" r:id="rId24"/>
    <p:sldId id="277" r:id="rId25"/>
    <p:sldId id="279" r:id="rId26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5">
          <p15:clr>
            <a:srgbClr val="A4A3A4"/>
          </p15:clr>
        </p15:guide>
        <p15:guide id="2" pos="30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5B9"/>
    <a:srgbClr val="314B56"/>
    <a:srgbClr val="EBE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660" y="120"/>
      </p:cViewPr>
      <p:guideLst>
        <p:guide orient="horz" pos="1345"/>
        <p:guide pos="30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 noProof="0" dirty="0"/>
              <a:t>27 avril</a:t>
            </a:r>
          </a:p>
        </c:rich>
      </c:tx>
      <c:layout>
        <c:manualLayout>
          <c:xMode val="edge"/>
          <c:yMode val="edge"/>
          <c:x val="0.20256933508311462"/>
          <c:y val="2.777777777777777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'taartdia conclusie'!$I$5:$I$8</c:f>
              <c:strCache>
                <c:ptCount val="4"/>
                <c:pt idx="0">
                  <c:v>Suivi individuel (entretien)</c:v>
                </c:pt>
                <c:pt idx="1">
                  <c:v>Poursuite suivi téléphonique</c:v>
                </c:pt>
                <c:pt idx="2">
                  <c:v>Plus de suivi</c:v>
                </c:pt>
                <c:pt idx="3">
                  <c:v>Encore à compléter</c:v>
                </c:pt>
              </c:strCache>
            </c:strRef>
          </c:cat>
          <c:val>
            <c:numRef>
              <c:f>'taartdia conclusie'!$J$5:$J$8</c:f>
              <c:numCache>
                <c:formatCode>General</c:formatCode>
                <c:ptCount val="4"/>
                <c:pt idx="0">
                  <c:v>18</c:v>
                </c:pt>
                <c:pt idx="1">
                  <c:v>16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1-4D70-9D71-29A6C2830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336395450568675"/>
          <c:y val="0.27023840769903762"/>
          <c:w val="0.3366360454943132"/>
          <c:h val="0.5478098571011956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 dirty="0"/>
              <a:t>30</a:t>
            </a:r>
            <a:r>
              <a:rPr lang="nl-BE" baseline="0" dirty="0"/>
              <a:t> mars</a:t>
            </a:r>
            <a:endParaRPr lang="nl-BE" dirty="0"/>
          </a:p>
        </c:rich>
      </c:tx>
      <c:layout>
        <c:manualLayout>
          <c:xMode val="edge"/>
          <c:yMode val="edge"/>
          <c:x val="0.37479155730533681"/>
          <c:y val="2.777777777777777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5"/>
          <c:y val="0.30846347331583557"/>
          <c:w val="0.63888888888888884"/>
          <c:h val="0.50376749781277341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'taartdia conclusie'!$I$5:$I$8</c:f>
              <c:strCache>
                <c:ptCount val="4"/>
                <c:pt idx="0">
                  <c:v>Individuele opvolging (gesprek)</c:v>
                </c:pt>
                <c:pt idx="1">
                  <c:v>Verder telefonische opvolging</c:v>
                </c:pt>
                <c:pt idx="2">
                  <c:v>Geen verdere opvolging meer</c:v>
                </c:pt>
                <c:pt idx="3">
                  <c:v>Nog aan te vullen</c:v>
                </c:pt>
              </c:strCache>
            </c:strRef>
          </c:cat>
          <c:val>
            <c:numRef>
              <c:f>'taartdia conclusie'!$J$5:$J$8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3-4393-BE58-BE2D5E0FB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7611E-C10F-8E40-8595-90F19DFB85C7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5F386-FFD1-A849-85B7-3710D5A78D6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33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9AA0-E455-8245-9E35-3725C906E7FD}" type="datetimeFigureOut">
              <a:rPr lang="en-US" smtClean="0"/>
              <a:pPr/>
              <a:t>10/24/2016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1AD5C-BC95-3D4C-8325-8946398A22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14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L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799" y="2221919"/>
            <a:ext cx="7500055" cy="523220"/>
          </a:xfrm>
        </p:spPr>
        <p:txBody>
          <a:bodyPr wrap="square" anchor="b">
            <a:sp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798" y="2802318"/>
            <a:ext cx="7500057" cy="369332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9-end-gra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6447"/>
            <a:ext cx="7819018" cy="4807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1532465"/>
            <a:ext cx="4854574" cy="46166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act L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37112" y="1744864"/>
            <a:ext cx="3890609" cy="400110"/>
          </a:xfrm>
        </p:spPr>
        <p:txBody>
          <a:bodyPr wrap="square" anchor="b">
            <a:spAutoFit/>
          </a:bodyPr>
          <a:lstStyle>
            <a:lvl1pPr algn="l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7112" y="2345029"/>
            <a:ext cx="3890610" cy="30777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Your</a:t>
            </a:r>
            <a:r>
              <a:rPr lang="fr-FR" dirty="0"/>
              <a:t> contact </a:t>
            </a:r>
            <a:r>
              <a:rPr lang="fr-FR" dirty="0" err="1"/>
              <a:t>details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8461" y="5296959"/>
            <a:ext cx="46707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639786"/>
                </a:solidFill>
              </a:defRPr>
            </a:lvl1pPr>
          </a:lstStyle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56508" y="2221919"/>
            <a:ext cx="7500055" cy="523220"/>
          </a:xfrm>
        </p:spPr>
        <p:txBody>
          <a:bodyPr wrap="square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56507" y="2802318"/>
            <a:ext cx="7500057" cy="369332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>
              <a:buClrTx/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>
              <a:buClrTx/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>
              <a:buClrTx/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>
              <a:buClrTx/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1BEAF"/>
                </a:solidFill>
              </a:defRPr>
            </a:lvl1pPr>
          </a:lstStyle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buFont typeface="Arial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1BEAF"/>
                </a:solidFill>
              </a:defRPr>
            </a:lvl1pPr>
          </a:lstStyle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55484"/>
            <a:ext cx="8234363" cy="369332"/>
          </a:xfrm>
        </p:spPr>
        <p:txBody>
          <a:bodyPr wrap="square" anchor="t">
            <a:spAutoFit/>
          </a:bodyPr>
          <a:lstStyle>
            <a:lvl1pPr marL="0" indent="0">
              <a:buFont typeface="+mj-lt"/>
              <a:buNone/>
              <a:defRPr>
                <a:solidFill>
                  <a:srgbClr val="91BEAF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3175">
              <a:buClr>
                <a:schemeClr val="bg1"/>
              </a:buClr>
              <a:buSzPct val="100000"/>
              <a:buFont typeface="Arial"/>
              <a:buNone/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buFont typeface="Arial"/>
              <a:buNone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/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buFont typeface="Arial"/>
              <a:buNone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buFont typeface="Arial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1BEAF"/>
                </a:solidFill>
              </a:defRPr>
            </a:lvl1pPr>
          </a:lstStyle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55484"/>
            <a:ext cx="8234363" cy="369332"/>
          </a:xfrm>
        </p:spPr>
        <p:txBody>
          <a:bodyPr wrap="square" anchor="t">
            <a:spAutoFit/>
          </a:bodyPr>
          <a:lstStyle>
            <a:lvl1pPr marL="0" indent="0">
              <a:buFont typeface="+mj-lt"/>
              <a:buNone/>
              <a:defRPr>
                <a:solidFill>
                  <a:srgbClr val="91BEAF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Numbere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00100" indent="-342900">
              <a:buClrTx/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257300" indent="-342900">
              <a:buClrTx/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714500" indent="-342900">
              <a:buClrTx/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2171700" indent="-342900">
              <a:buClrTx/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1BEAF"/>
                </a:solidFill>
              </a:defRPr>
            </a:lvl1pPr>
          </a:lstStyle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55484"/>
            <a:ext cx="8234363" cy="369332"/>
          </a:xfrm>
        </p:spPr>
        <p:txBody>
          <a:bodyPr wrap="square" anchor="t">
            <a:spAutoFit/>
          </a:bodyPr>
          <a:lstStyle>
            <a:lvl1pPr marL="0" indent="0">
              <a:buFont typeface="+mj-lt"/>
              <a:buNone/>
              <a:defRPr>
                <a:solidFill>
                  <a:schemeClr val="accent6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892"/>
            <a:ext cx="4048183" cy="3910244"/>
          </a:xfrm>
        </p:spPr>
        <p:txBody>
          <a:bodyPr/>
          <a:lstStyle>
            <a:lvl1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4pPr>
            <a:lvl5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1BEAF"/>
                </a:solidFill>
              </a:defRPr>
            </a:lvl1pPr>
          </a:lstStyle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55484"/>
            <a:ext cx="8234363" cy="369332"/>
          </a:xfrm>
        </p:spPr>
        <p:txBody>
          <a:bodyPr wrap="square" anchor="t">
            <a:spAutoFit/>
          </a:bodyPr>
          <a:lstStyle>
            <a:lvl1pPr marL="0" indent="0">
              <a:buFont typeface="+mj-lt"/>
              <a:buNone/>
              <a:defRPr>
                <a:solidFill>
                  <a:srgbClr val="91BEAF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43380" y="1194892"/>
            <a:ext cx="4048183" cy="3910244"/>
          </a:xfrm>
        </p:spPr>
        <p:txBody>
          <a:bodyPr/>
          <a:lstStyle>
            <a:lvl1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4pPr>
            <a:lvl5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1BEAF"/>
                </a:solidFill>
              </a:defRPr>
            </a:lvl1pPr>
          </a:lstStyle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55484"/>
            <a:ext cx="8234363" cy="369332"/>
          </a:xfrm>
        </p:spPr>
        <p:txBody>
          <a:bodyPr wrap="square" anchor="t">
            <a:spAutoFit/>
          </a:bodyPr>
          <a:lstStyle>
            <a:lvl1pPr marL="0" indent="0">
              <a:buFont typeface="+mj-lt"/>
              <a:buNone/>
              <a:defRPr>
                <a:solidFill>
                  <a:srgbClr val="91BEAF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94892"/>
            <a:ext cx="4048183" cy="1891208"/>
          </a:xfrm>
        </p:spPr>
        <p:txBody>
          <a:bodyPr/>
          <a:lstStyle>
            <a:lvl1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4pPr>
            <a:lvl5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43380" y="1194892"/>
            <a:ext cx="4048183" cy="3910244"/>
          </a:xfrm>
        </p:spPr>
        <p:txBody>
          <a:bodyPr/>
          <a:lstStyle>
            <a:lvl1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4pPr>
            <a:lvl5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57200" y="3213928"/>
            <a:ext cx="4048183" cy="1891208"/>
          </a:xfrm>
        </p:spPr>
        <p:txBody>
          <a:bodyPr/>
          <a:lstStyle>
            <a:lvl1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4pPr>
            <a:lvl5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uple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1BEAF"/>
                </a:solidFill>
              </a:defRPr>
            </a:lvl1pPr>
          </a:lstStyle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55484"/>
            <a:ext cx="8234363" cy="369332"/>
          </a:xfrm>
        </p:spPr>
        <p:txBody>
          <a:bodyPr wrap="square" anchor="t">
            <a:spAutoFit/>
          </a:bodyPr>
          <a:lstStyle>
            <a:lvl1pPr marL="0" indent="0">
              <a:buFont typeface="+mj-lt"/>
              <a:buNone/>
              <a:defRPr>
                <a:solidFill>
                  <a:srgbClr val="91BEAF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194892"/>
            <a:ext cx="4048183" cy="1891208"/>
          </a:xfrm>
        </p:spPr>
        <p:txBody>
          <a:bodyPr/>
          <a:lstStyle>
            <a:lvl1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4pPr>
            <a:lvl5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200" y="3213928"/>
            <a:ext cx="4048183" cy="1891208"/>
          </a:xfrm>
        </p:spPr>
        <p:txBody>
          <a:bodyPr/>
          <a:lstStyle>
            <a:lvl1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4pPr>
            <a:lvl5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4643380" y="1194892"/>
            <a:ext cx="4048183" cy="1891208"/>
          </a:xfrm>
        </p:spPr>
        <p:txBody>
          <a:bodyPr/>
          <a:lstStyle>
            <a:lvl1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4pPr>
            <a:lvl5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7"/>
          </p:nvPr>
        </p:nvSpPr>
        <p:spPr>
          <a:xfrm>
            <a:off x="4643380" y="3213928"/>
            <a:ext cx="4048183" cy="1891208"/>
          </a:xfrm>
        </p:spPr>
        <p:txBody>
          <a:bodyPr/>
          <a:lstStyle>
            <a:lvl1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1pPr>
            <a:lvl2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3pPr>
            <a:lvl4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4pPr>
            <a:lvl5pPr>
              <a:buClrTx/>
              <a:buSzPct val="80000"/>
              <a:buFont typeface="Arial"/>
              <a:buChar char="•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1BEAF"/>
                </a:solidFill>
              </a:defRPr>
            </a:lvl1pPr>
          </a:lstStyle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9072" y="2173198"/>
            <a:ext cx="8185856" cy="461665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073" y="2634863"/>
            <a:ext cx="8185856" cy="369332"/>
          </a:xfrm>
        </p:spPr>
        <p:txBody>
          <a:bodyPr wrap="square" anchor="t">
            <a:spAutoFit/>
          </a:bodyPr>
          <a:lstStyle>
            <a:lvl1pPr marL="0" indent="0" algn="ctr">
              <a:buFont typeface="+mj-lt"/>
              <a:buNone/>
              <a:defRPr>
                <a:solidFill>
                  <a:schemeClr val="accent6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1BEAF"/>
                </a:solidFill>
              </a:defRPr>
            </a:lvl1pPr>
          </a:lstStyle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99-end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6"/>
          <a:stretch>
            <a:fillRect/>
          </a:stretch>
        </p:blipFill>
        <p:spPr>
          <a:xfrm>
            <a:off x="0" y="409482"/>
            <a:ext cx="7819018" cy="48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1532465"/>
            <a:ext cx="4854574" cy="461665"/>
          </a:xfrm>
        </p:spPr>
        <p:txBody>
          <a:bodyPr anchor="ctr"/>
          <a:lstStyle>
            <a:lvl1pPr algn="ctr">
              <a:defRPr>
                <a:solidFill>
                  <a:srgbClr val="91BEAF"/>
                </a:solidFill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1BEAF"/>
                </a:solidFill>
              </a:defRPr>
            </a:lvl1pPr>
          </a:lstStyle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3175">
              <a:buNone/>
              <a:defRPr/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55484"/>
            <a:ext cx="8234363" cy="369332"/>
          </a:xfrm>
        </p:spPr>
        <p:txBody>
          <a:bodyPr wrap="square" anchor="t">
            <a:spAutoFit/>
          </a:bodyPr>
          <a:lstStyle>
            <a:lvl1pPr marL="0" indent="0">
              <a:buFont typeface="+mj-lt"/>
              <a:buNone/>
              <a:defRPr>
                <a:solidFill>
                  <a:srgbClr val="91BEAF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act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37112" y="1735078"/>
            <a:ext cx="3890609" cy="400110"/>
          </a:xfrm>
        </p:spPr>
        <p:txBody>
          <a:bodyPr wrap="square" anchor="b">
            <a:spAutoFit/>
          </a:bodyPr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7112" y="2335243"/>
            <a:ext cx="3890610" cy="30777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Your</a:t>
            </a:r>
            <a:r>
              <a:rPr lang="fr-FR" dirty="0"/>
              <a:t> contact </a:t>
            </a:r>
            <a:r>
              <a:rPr lang="fr-FR" dirty="0" err="1"/>
              <a:t>details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8461" y="5296959"/>
            <a:ext cx="467078" cy="304271"/>
          </a:xfrm>
        </p:spPr>
        <p:txBody>
          <a:bodyPr/>
          <a:lstStyle/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55484"/>
            <a:ext cx="8234363" cy="369332"/>
          </a:xfrm>
        </p:spPr>
        <p:txBody>
          <a:bodyPr wrap="square" anchor="t">
            <a:spAutoFit/>
          </a:bodyPr>
          <a:lstStyle>
            <a:lvl1pPr marL="0" indent="0">
              <a:buFont typeface="+mj-lt"/>
              <a:buNone/>
              <a:defRPr>
                <a:solidFill>
                  <a:schemeClr val="accent3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3175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55484"/>
            <a:ext cx="8234363" cy="369332"/>
          </a:xfrm>
        </p:spPr>
        <p:txBody>
          <a:bodyPr wrap="square" anchor="t">
            <a:spAutoFit/>
          </a:bodyPr>
          <a:lstStyle>
            <a:lvl1pPr marL="0" indent="0">
              <a:buFont typeface="+mj-lt"/>
              <a:buNone/>
              <a:defRPr>
                <a:solidFill>
                  <a:schemeClr val="accent3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Numbere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buFont typeface="+mj-lt"/>
              <a:buAutoNum type="arabicPeriod"/>
              <a:defRPr/>
            </a:lvl1pPr>
            <a:lvl2pPr marL="800100" indent="-342900">
              <a:buClr>
                <a:schemeClr val="accent2"/>
              </a:buClr>
              <a:buFont typeface="+mj-lt"/>
              <a:buAutoNum type="arabicPeriod"/>
              <a:defRPr/>
            </a:lvl2pPr>
            <a:lvl3pPr marL="1257300" indent="-3429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55484"/>
            <a:ext cx="8234363" cy="369332"/>
          </a:xfrm>
        </p:spPr>
        <p:txBody>
          <a:bodyPr wrap="square" anchor="t">
            <a:spAutoFit/>
          </a:bodyPr>
          <a:lstStyle>
            <a:lvl1pPr marL="0" indent="0">
              <a:buFont typeface="+mj-lt"/>
              <a:buNone/>
              <a:defRPr>
                <a:solidFill>
                  <a:srgbClr val="6AA193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892"/>
            <a:ext cx="4048183" cy="391024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55484"/>
            <a:ext cx="8234363" cy="369332"/>
          </a:xfrm>
        </p:spPr>
        <p:txBody>
          <a:bodyPr wrap="square" anchor="t">
            <a:spAutoFit/>
          </a:bodyPr>
          <a:lstStyle>
            <a:lvl1pPr marL="0" indent="0">
              <a:buFont typeface="+mj-lt"/>
              <a:buNone/>
              <a:defRPr>
                <a:solidFill>
                  <a:srgbClr val="6AA193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43380" y="1194892"/>
            <a:ext cx="4048183" cy="391024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892"/>
            <a:ext cx="4048183" cy="18912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55484"/>
            <a:ext cx="8234363" cy="369332"/>
          </a:xfrm>
        </p:spPr>
        <p:txBody>
          <a:bodyPr wrap="square" anchor="t">
            <a:spAutoFit/>
          </a:bodyPr>
          <a:lstStyle>
            <a:lvl1pPr marL="0" indent="0">
              <a:buFont typeface="+mj-lt"/>
              <a:buNone/>
              <a:defRPr>
                <a:solidFill>
                  <a:srgbClr val="6AA193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43380" y="1194892"/>
            <a:ext cx="4048183" cy="391024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57200" y="3213928"/>
            <a:ext cx="4048183" cy="18912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upl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892"/>
            <a:ext cx="4048183" cy="18912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655484"/>
            <a:ext cx="8234363" cy="369332"/>
          </a:xfrm>
        </p:spPr>
        <p:txBody>
          <a:bodyPr wrap="square" anchor="t">
            <a:spAutoFit/>
          </a:bodyPr>
          <a:lstStyle>
            <a:lvl1pPr marL="0" indent="0">
              <a:buFont typeface="+mj-lt"/>
              <a:buNone/>
              <a:defRPr>
                <a:solidFill>
                  <a:srgbClr val="6AA193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57200" y="3213928"/>
            <a:ext cx="4048183" cy="18912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643380" y="1194892"/>
            <a:ext cx="4048183" cy="18912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643380" y="3213928"/>
            <a:ext cx="4048183" cy="18912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72" y="2173198"/>
            <a:ext cx="8185856" cy="461665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073" y="2634863"/>
            <a:ext cx="8185856" cy="369332"/>
          </a:xfrm>
        </p:spPr>
        <p:txBody>
          <a:bodyPr wrap="square" anchor="t">
            <a:spAutoFit/>
          </a:bodyPr>
          <a:lstStyle>
            <a:lvl1pPr marL="0" indent="0" algn="ctr">
              <a:buFont typeface="+mj-lt"/>
              <a:buNone/>
              <a:defRPr>
                <a:solidFill>
                  <a:srgbClr val="6AA193"/>
                </a:solidFill>
              </a:defRPr>
            </a:lvl1pPr>
            <a:lvl2pPr marL="800100" indent="-342900">
              <a:buFont typeface="+mj-lt"/>
              <a:buNone/>
              <a:defRPr/>
            </a:lvl2pPr>
            <a:lvl3pPr marL="1257300" indent="-342900">
              <a:buFont typeface="+mj-lt"/>
              <a:buNone/>
              <a:defRPr/>
            </a:lvl3pPr>
            <a:lvl4pPr marL="1714500" indent="-342900">
              <a:buFont typeface="+mj-lt"/>
              <a:buNone/>
              <a:defRPr/>
            </a:lvl4pPr>
            <a:lvl5pPr marL="2171700" indent="-342900">
              <a:buFont typeface="+mj-lt"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3819"/>
            <a:ext cx="8234363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4892"/>
            <a:ext cx="8234363" cy="3910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8461" y="5296959"/>
            <a:ext cx="46707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639786"/>
                </a:solidFill>
              </a:defRPr>
            </a:lvl1pPr>
          </a:lstStyle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93" r:id="rId4"/>
    <p:sldLayoutId id="2147483654" r:id="rId5"/>
    <p:sldLayoutId id="2147483660" r:id="rId6"/>
    <p:sldLayoutId id="2147483661" r:id="rId7"/>
    <p:sldLayoutId id="2147483662" r:id="rId8"/>
    <p:sldLayoutId id="2147483656" r:id="rId9"/>
    <p:sldLayoutId id="2147483658" r:id="rId10"/>
    <p:sldLayoutId id="2147483669" r:id="rId11"/>
    <p:sldLayoutId id="2147483697" r:id="rId12"/>
  </p:sldLayoutIdLst>
  <p:transition spd="slow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Aleo"/>
          <a:ea typeface="+mj-ea"/>
          <a:cs typeface="Aleo"/>
        </a:defRPr>
      </a:lvl1pPr>
    </p:titleStyle>
    <p:bodyStyle>
      <a:lvl1pPr marL="342000" indent="-342900" algn="l" defTabSz="457200" rtl="0" eaLnBrk="1" latinLnBrk="0" hangingPunct="1">
        <a:spcBef>
          <a:spcPct val="20000"/>
        </a:spcBef>
        <a:buClr>
          <a:schemeClr val="accent2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SzPct val="10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SzPct val="10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SzPct val="10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3819"/>
            <a:ext cx="8234363" cy="4616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4892"/>
            <a:ext cx="8234363" cy="3910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8461" y="5296959"/>
            <a:ext cx="46707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91BEAF"/>
                </a:solidFill>
              </a:defRPr>
            </a:lvl1pPr>
          </a:lstStyle>
          <a:p>
            <a:fld id="{83E3A20B-E04C-3542-BD5C-CFE9848EFB9A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5" r:id="rId2"/>
    <p:sldLayoutId id="2147483677" r:id="rId3"/>
    <p:sldLayoutId id="2147483694" r:id="rId4"/>
    <p:sldLayoutId id="2147483679" r:id="rId5"/>
    <p:sldLayoutId id="2147483683" r:id="rId6"/>
    <p:sldLayoutId id="2147483685" r:id="rId7"/>
    <p:sldLayoutId id="2147483686" r:id="rId8"/>
    <p:sldLayoutId id="2147483688" r:id="rId9"/>
    <p:sldLayoutId id="2147483690" r:id="rId10"/>
    <p:sldLayoutId id="2147483692" r:id="rId11"/>
    <p:sldLayoutId id="2147483695" r:id="rId12"/>
    <p:sldLayoutId id="2147483673" r:id="rId13"/>
  </p:sldLayoutIdLst>
  <p:transition spd="slow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leo"/>
          <a:ea typeface="+mj-ea"/>
          <a:cs typeface="Aleo"/>
        </a:defRPr>
      </a:lvl1pPr>
    </p:titleStyle>
    <p:bodyStyle>
      <a:lvl1pPr marL="342000" indent="-342900" algn="l" defTabSz="457200" rtl="0" eaLnBrk="1" latinLnBrk="0" hangingPunct="1">
        <a:spcBef>
          <a:spcPct val="20000"/>
        </a:spcBef>
        <a:buClrTx/>
        <a:buSzPct val="100000"/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Tx/>
        <a:buSzPct val="100000"/>
        <a:buFont typeface="Arial"/>
        <a:buChar char="•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100000"/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Tx/>
        <a:buSzPct val="100000"/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Tx/>
        <a:buSzPct val="100000"/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799" y="1791032"/>
            <a:ext cx="7500055" cy="954107"/>
          </a:xfrm>
        </p:spPr>
        <p:txBody>
          <a:bodyPr/>
          <a:lstStyle/>
          <a:p>
            <a:r>
              <a:rPr lang="fr-BE" dirty="0"/>
              <a:t>Faire face aux événements choquants survenus chez G4S Aviation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798" y="2802318"/>
            <a:ext cx="7500057" cy="701731"/>
          </a:xfrm>
        </p:spPr>
        <p:txBody>
          <a:bodyPr/>
          <a:lstStyle/>
          <a:p>
            <a:r>
              <a:rPr lang="fr-BE" dirty="0"/>
              <a:t>Accueil, accompagnement, réintégration et soins ultérieurs </a:t>
            </a:r>
          </a:p>
          <a:p>
            <a:r>
              <a:rPr lang="fr-BE" dirty="0"/>
              <a:t>après les attentats à l’aéroport de Zaventem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Accueil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Collaborateurs qui étaient connus pour des difficultés psychiques ont fait l’objet d’un suivi plus attentif</a:t>
            </a:r>
          </a:p>
          <a:p>
            <a:pPr lvl="1"/>
            <a:r>
              <a:rPr lang="fr-BE" dirty="0"/>
              <a:t>Données de contact des psy</a:t>
            </a:r>
          </a:p>
          <a:p>
            <a:pPr lvl="1"/>
            <a:r>
              <a:rPr lang="fr-BE" dirty="0"/>
              <a:t>Inscription à l’aide aux victimes</a:t>
            </a:r>
          </a:p>
          <a:p>
            <a:pPr lvl="1"/>
            <a:r>
              <a:rPr lang="fr-BE" dirty="0"/>
              <a:t>Hospitalisation</a:t>
            </a:r>
          </a:p>
          <a:p>
            <a:pPr lvl="1"/>
            <a:endParaRPr lang="fr-BE" dirty="0"/>
          </a:p>
          <a:p>
            <a:r>
              <a:rPr lang="fr-BE" dirty="0"/>
              <a:t>Collaborateurs qui étaient impliqués dans l’assistance directe aux victimes ont fait l’objet d’une attention particulière</a:t>
            </a:r>
          </a:p>
          <a:p>
            <a:pPr lvl="1"/>
            <a:r>
              <a:rPr lang="fr-BE" dirty="0"/>
              <a:t>Attribution d’un psychologue</a:t>
            </a:r>
          </a:p>
          <a:p>
            <a:pPr lvl="1"/>
            <a:r>
              <a:rPr lang="fr-BE" dirty="0"/>
              <a:t>Accords en matière d’accompagnement</a:t>
            </a:r>
          </a:p>
          <a:p>
            <a:pPr lvl="1"/>
            <a:r>
              <a:rPr lang="fr-BE" dirty="0"/>
              <a:t>Mise au courant des membres de la famille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3328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Accueil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/>
              <a:t>Conseils donnés lors des débriefings collectifs :</a:t>
            </a:r>
          </a:p>
          <a:p>
            <a:pPr lvl="1"/>
            <a:r>
              <a:rPr lang="fr-BE" dirty="0"/>
              <a:t>Ne regardez pas constamment la tv où les images de l’attentat sont diffusées en boucle.</a:t>
            </a:r>
          </a:p>
          <a:p>
            <a:pPr lvl="1"/>
            <a:r>
              <a:rPr lang="fr-BE" dirty="0"/>
              <a:t>Entourez-vous. Ne restez pas isolé. Parlez-en avec d’autres.</a:t>
            </a:r>
          </a:p>
          <a:p>
            <a:pPr lvl="1"/>
            <a:r>
              <a:rPr lang="fr-BE" dirty="0"/>
              <a:t>Demandez de l’aide aux personnes qui vous entourent si vous en ressentez le besoin.</a:t>
            </a:r>
          </a:p>
          <a:p>
            <a:pPr lvl="1"/>
            <a:r>
              <a:rPr lang="fr-BE" dirty="0"/>
              <a:t>Ne réprimez pas vos sentiments. Ne faites pas semblant que rien ne s’est passé. </a:t>
            </a:r>
          </a:p>
          <a:p>
            <a:pPr lvl="1"/>
            <a:r>
              <a:rPr lang="fr-BE" dirty="0"/>
              <a:t>Parfois, les problèmes semblent tellement grands qu’on ne sait pas par où commencer. Décomposez les gros problèmes en plus petites entités.</a:t>
            </a:r>
          </a:p>
          <a:p>
            <a:pPr lvl="1"/>
            <a:r>
              <a:rPr lang="fr-BE" dirty="0"/>
              <a:t>Ne vous défoulez pas sur votre entourage.</a:t>
            </a:r>
          </a:p>
          <a:p>
            <a:pPr lvl="1"/>
            <a:r>
              <a:rPr lang="fr-BE" dirty="0"/>
              <a:t>Prenez bien soin de vous : mangez sainement, essayez de vous reposer suffisamment. Prenez le temps de bouger et de vous détendre. </a:t>
            </a:r>
          </a:p>
          <a:p>
            <a:pPr lvl="1"/>
            <a:r>
              <a:rPr lang="fr-BE" dirty="0"/>
              <a:t>Prenez contact avec un psychologue au numéro de crise si vous continuez à vous sentir mal après un certain temps.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5425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Accompagnement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72 heures après les attentats, si indications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419188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Accompagnement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Disponibilité d’une équipe complète de 25 psychologues</a:t>
            </a:r>
          </a:p>
          <a:p>
            <a:pPr lvl="1"/>
            <a:r>
              <a:rPr lang="fr-BE" dirty="0"/>
              <a:t>Débriefing collectif</a:t>
            </a:r>
          </a:p>
          <a:p>
            <a:pPr lvl="1"/>
            <a:r>
              <a:rPr lang="fr-BE" dirty="0"/>
              <a:t>Débriefing individuel</a:t>
            </a:r>
          </a:p>
          <a:p>
            <a:pPr lvl="1"/>
            <a:r>
              <a:rPr lang="fr-BE" dirty="0"/>
              <a:t>Assistance plus intensive si indications</a:t>
            </a:r>
          </a:p>
          <a:p>
            <a:pPr lvl="1"/>
            <a:endParaRPr lang="fr-BE" dirty="0"/>
          </a:p>
          <a:p>
            <a:r>
              <a:rPr lang="fr-BE" dirty="0"/>
              <a:t>Permanence téléphonique</a:t>
            </a:r>
          </a:p>
          <a:p>
            <a:pPr lvl="1"/>
            <a:r>
              <a:rPr lang="fr-BE" dirty="0"/>
              <a:t>Concertation au sien de l’équipe concernant l’état de la situation</a:t>
            </a:r>
          </a:p>
          <a:p>
            <a:pPr lvl="1"/>
            <a:r>
              <a:rPr lang="fr-BE" dirty="0"/>
              <a:t>Transmettre accord à Conseiller en prévention Aspects psychosociaux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9464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Accompagnement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Débriefing Stress traumatique</a:t>
            </a:r>
          </a:p>
          <a:p>
            <a:pPr lvl="1"/>
            <a:r>
              <a:rPr lang="fr-BE" dirty="0"/>
              <a:t>Intervention individuelle ou collective</a:t>
            </a:r>
          </a:p>
          <a:p>
            <a:pPr lvl="1"/>
            <a:r>
              <a:rPr lang="fr-BE" dirty="0"/>
              <a:t>Peu après les événements, à nouveau aborder les principaux éléments du vécu traumatique</a:t>
            </a:r>
          </a:p>
          <a:p>
            <a:r>
              <a:rPr lang="fr-BE" dirty="0"/>
              <a:t>Intervention One-shot</a:t>
            </a:r>
          </a:p>
          <a:p>
            <a:pPr lvl="1"/>
            <a:r>
              <a:rPr lang="fr-BE" dirty="0"/>
              <a:t>Rencontre unique</a:t>
            </a:r>
          </a:p>
          <a:p>
            <a:pPr lvl="1"/>
            <a:r>
              <a:rPr lang="fr-BE" dirty="0"/>
              <a:t>Aborder toutes les expériences</a:t>
            </a:r>
          </a:p>
          <a:p>
            <a:r>
              <a:rPr lang="fr-BE" dirty="0"/>
              <a:t>Restituer l’événement traumatique</a:t>
            </a:r>
          </a:p>
          <a:p>
            <a:pPr lvl="1"/>
            <a:r>
              <a:rPr lang="fr-BE" dirty="0"/>
              <a:t>Point le plus important</a:t>
            </a:r>
          </a:p>
          <a:p>
            <a:pPr lvl="1"/>
            <a:r>
              <a:rPr lang="fr-BE" dirty="0"/>
              <a:t>Adoucir la souffrance psychique (exposure)</a:t>
            </a:r>
          </a:p>
          <a:p>
            <a:pPr lvl="1"/>
            <a:r>
              <a:rPr lang="fr-BE" dirty="0"/>
              <a:t>Condition : avoir des souvenirs précis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1505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Accompagnement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Indications justifiant de démarrer un accompagnement individuel :</a:t>
            </a:r>
          </a:p>
          <a:p>
            <a:pPr lvl="1"/>
            <a:r>
              <a:rPr lang="fr-BE" dirty="0"/>
              <a:t>Il/elle a un comportement très différent de son comportement avant l’attentat.</a:t>
            </a:r>
          </a:p>
          <a:p>
            <a:pPr lvl="1"/>
            <a:r>
              <a:rPr lang="fr-BE" dirty="0"/>
              <a:t>Il/elle est très tendue et irritable, a des problèmes de sommeil ou fait de nombreux cauchemars.</a:t>
            </a:r>
          </a:p>
          <a:p>
            <a:pPr lvl="1"/>
            <a:r>
              <a:rPr lang="fr-BE" dirty="0"/>
              <a:t>Il/elle continue à avoir des pensées récurrentes ou des souvenirs insistants en lien avec l’attentat.</a:t>
            </a:r>
          </a:p>
          <a:p>
            <a:pPr lvl="1"/>
            <a:r>
              <a:rPr lang="fr-BE" dirty="0"/>
              <a:t>Il/elle n’a plus de plaisir à rien.</a:t>
            </a:r>
          </a:p>
          <a:p>
            <a:pPr lvl="1"/>
            <a:endParaRPr lang="fr-BE" dirty="0"/>
          </a:p>
          <a:p>
            <a:r>
              <a:rPr lang="fr-BE" dirty="0"/>
              <a:t>Il a été demandé au management, aux syndicats, aux personnes de confiance et aux collaborateurs d’adresser les personnes présentant ces indications </a:t>
            </a:r>
            <a:r>
              <a:rPr lang="fr-BE" dirty="0"/>
              <a:t>au psychologue</a:t>
            </a:r>
            <a:r>
              <a:rPr lang="fr-BE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2442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Accompagnement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Déconnecter via débriefing</a:t>
            </a:r>
          </a:p>
          <a:p>
            <a:pPr lvl="1"/>
            <a:r>
              <a:rPr lang="fr-BE" dirty="0"/>
              <a:t>Extérioriser les tensions et frustrations accumulées</a:t>
            </a:r>
          </a:p>
          <a:p>
            <a:pPr lvl="1"/>
            <a:r>
              <a:rPr lang="fr-BE" dirty="0"/>
              <a:t>Normalisation et légitimation des réactions et sentiments qui se manifestent</a:t>
            </a:r>
          </a:p>
          <a:p>
            <a:pPr lvl="1"/>
            <a:r>
              <a:rPr lang="fr-BE" dirty="0"/>
              <a:t>Restructuration cognitive</a:t>
            </a:r>
          </a:p>
          <a:p>
            <a:pPr lvl="1"/>
            <a:r>
              <a:rPr lang="fr-BE" dirty="0"/>
              <a:t>Lien entre compagnons d’infortune</a:t>
            </a:r>
          </a:p>
          <a:p>
            <a:pPr lvl="1"/>
            <a:r>
              <a:rPr lang="fr-BE" dirty="0"/>
              <a:t>Screening des collaborateurs présentant un risque accru de perturbation prolongée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0193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Accompagnement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Restructuration cognitive</a:t>
            </a:r>
          </a:p>
          <a:p>
            <a:pPr lvl="1"/>
            <a:r>
              <a:rPr lang="fr-BE" dirty="0"/>
              <a:t>Mettre un terme au traumatisme</a:t>
            </a:r>
          </a:p>
          <a:p>
            <a:pPr lvl="1"/>
            <a:r>
              <a:rPr lang="fr-BE" dirty="0"/>
              <a:t>TRE (thérapie relationnelle-émotive)</a:t>
            </a:r>
          </a:p>
          <a:p>
            <a:pPr lvl="2"/>
            <a:r>
              <a:rPr lang="fr-BE" dirty="0"/>
              <a:t>A : Événement = traumatisme</a:t>
            </a:r>
          </a:p>
          <a:p>
            <a:pPr lvl="2"/>
            <a:r>
              <a:rPr lang="fr-BE" dirty="0"/>
              <a:t>B : Pensées = chaotiques, incomplètes, erronées, angoissantes</a:t>
            </a:r>
          </a:p>
          <a:p>
            <a:pPr lvl="2"/>
            <a:r>
              <a:rPr lang="fr-BE" dirty="0"/>
              <a:t>C : Comportement et Sentiment = renoncement, peur, abattement, …</a:t>
            </a:r>
          </a:p>
          <a:p>
            <a:pPr lvl="2"/>
            <a:r>
              <a:rPr lang="fr-BE" dirty="0"/>
              <a:t>D : Provoquer les pensées = restructurer</a:t>
            </a:r>
          </a:p>
          <a:p>
            <a:pPr lvl="2"/>
            <a:r>
              <a:rPr lang="fr-BE" dirty="0"/>
              <a:t>E : Évaluer = sentiments positifs après restructuration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0881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Réintégration et soins ultérieurs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Après réouverture des bâtiments de l’aéroport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514236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Réintégration et soins ultérieurs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Visites des lieux</a:t>
            </a:r>
          </a:p>
          <a:p>
            <a:pPr lvl="1"/>
            <a:r>
              <a:rPr lang="fr-BE" dirty="0"/>
              <a:t>En groupe ou individuellement</a:t>
            </a:r>
          </a:p>
          <a:p>
            <a:pPr lvl="1"/>
            <a:r>
              <a:rPr lang="fr-BE" dirty="0"/>
              <a:t>Présence d’un psychologue</a:t>
            </a:r>
          </a:p>
          <a:p>
            <a:pPr lvl="1"/>
            <a:endParaRPr lang="fr-BE" dirty="0"/>
          </a:p>
          <a:p>
            <a:r>
              <a:rPr lang="fr-BE" dirty="0"/>
              <a:t>Obstacle :</a:t>
            </a:r>
          </a:p>
          <a:p>
            <a:pPr lvl="1"/>
            <a:r>
              <a:rPr lang="fr-BE" dirty="0"/>
              <a:t>La Sûreté de l’État devait autoriser la présence d’un psychologue</a:t>
            </a:r>
          </a:p>
          <a:p>
            <a:pPr lvl="1"/>
            <a:r>
              <a:rPr lang="fr-BE" dirty="0"/>
              <a:t>Imprécisions persistantes sur ce qui était disponible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2519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Prévention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Avant les attentats</a:t>
            </a:r>
          </a:p>
        </p:txBody>
      </p:sp>
    </p:spTree>
    <p:extLst>
      <p:ext uri="{BB962C8B-B14F-4D97-AF65-F5344CB8AC3E}">
        <p14:creationId xmlns:p14="http://schemas.microsoft.com/office/powerpoint/2010/main" val="330027337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Réintégration et soins ultérieurs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Test run</a:t>
            </a:r>
          </a:p>
          <a:p>
            <a:pPr lvl="1"/>
            <a:r>
              <a:rPr lang="fr-BE" dirty="0"/>
              <a:t>Tentes</a:t>
            </a:r>
          </a:p>
          <a:p>
            <a:pPr lvl="1"/>
            <a:r>
              <a:rPr lang="fr-BE" dirty="0"/>
              <a:t>Cave avec check-in temporaire</a:t>
            </a:r>
            <a:endParaRPr lang="nl-BE" dirty="0"/>
          </a:p>
          <a:p>
            <a:pPr lvl="1"/>
            <a:endParaRPr lang="fr-BE" dirty="0"/>
          </a:p>
          <a:p>
            <a:r>
              <a:rPr lang="fr-BE" dirty="0"/>
              <a:t>Accompagnement psychique sur place</a:t>
            </a:r>
          </a:p>
          <a:p>
            <a:pPr lvl="1"/>
            <a:r>
              <a:rPr lang="fr-BE" dirty="0"/>
              <a:t>Screening des personnes qui ont trop de difficultés</a:t>
            </a:r>
          </a:p>
          <a:p>
            <a:pPr lvl="1"/>
            <a:r>
              <a:rPr lang="fr-BE" dirty="0"/>
              <a:t>Débriefing après le test run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3248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Réintégration </a:t>
            </a:r>
            <a:r>
              <a:rPr lang="fr-BE" dirty="0"/>
              <a:t>et soins ultérieurs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Accompagnements individuels</a:t>
            </a:r>
          </a:p>
          <a:p>
            <a:pPr lvl="1"/>
            <a:r>
              <a:rPr lang="fr-BE" dirty="0"/>
              <a:t>Sessions organisées toutes les 2 semaines, puis toutes les 4 semaines</a:t>
            </a:r>
          </a:p>
          <a:p>
            <a:pPr lvl="1"/>
            <a:r>
              <a:rPr lang="fr-BE" dirty="0"/>
              <a:t>Reprise à temps partiel</a:t>
            </a:r>
          </a:p>
          <a:p>
            <a:pPr lvl="1"/>
            <a:r>
              <a:rPr lang="fr-BE" dirty="0"/>
              <a:t>Relocalisation</a:t>
            </a:r>
          </a:p>
          <a:p>
            <a:pPr lvl="1"/>
            <a:endParaRPr lang="fr-BE" dirty="0"/>
          </a:p>
          <a:p>
            <a:r>
              <a:rPr lang="fr-BE" dirty="0"/>
              <a:t>Formations personnes de confiance et personnel cadre</a:t>
            </a:r>
          </a:p>
          <a:p>
            <a:pPr lvl="1"/>
            <a:r>
              <a:rPr lang="fr-BE" dirty="0"/>
              <a:t>Identifier et reconnaître les signaux</a:t>
            </a:r>
          </a:p>
          <a:p>
            <a:pPr lvl="1"/>
            <a:r>
              <a:rPr lang="fr-BE" dirty="0"/>
              <a:t>Mener des entretiens d’aide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3870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Quelques chiffres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8798" y="2802318"/>
            <a:ext cx="7500057" cy="369332"/>
          </a:xfrm>
        </p:spPr>
        <p:txBody>
          <a:bodyPr/>
          <a:lstStyle/>
          <a:p>
            <a:r>
              <a:rPr lang="fr-BE" dirty="0"/>
              <a:t>Nombre de collaborateurs bénéficiant d’une assistance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988285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Quelques chiffres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263258"/>
              </p:ext>
            </p:extLst>
          </p:nvPr>
        </p:nvGraphicFramePr>
        <p:xfrm>
          <a:off x="4019107" y="13264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43851"/>
              </p:ext>
            </p:extLst>
          </p:nvPr>
        </p:nvGraphicFramePr>
        <p:xfrm>
          <a:off x="0" y="13264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069998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Frank Van der Elst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837112" y="2345029"/>
            <a:ext cx="3890610" cy="1815882"/>
          </a:xfrm>
        </p:spPr>
        <p:txBody>
          <a:bodyPr/>
          <a:lstStyle/>
          <a:p>
            <a:r>
              <a:rPr lang="fr-BE" dirty="0"/>
              <a:t>Conseiller en prévention Aspects psychosociaux</a:t>
            </a:r>
          </a:p>
          <a:p>
            <a:r>
              <a:rPr lang="fr-BE" dirty="0"/>
              <a:t>Psychologue clinique et légal</a:t>
            </a:r>
          </a:p>
          <a:p>
            <a:endParaRPr lang="fr-BE" dirty="0"/>
          </a:p>
          <a:p>
            <a:r>
              <a:rPr lang="fr-BE" dirty="0"/>
              <a:t>Chef d’équipe Bien-être psychosocial</a:t>
            </a:r>
          </a:p>
          <a:p>
            <a:endParaRPr lang="fr-BE" dirty="0"/>
          </a:p>
          <a:p>
            <a:r>
              <a:rPr lang="fr-BE" dirty="0"/>
              <a:t>Frank.vanderelst@provikmo.be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2916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Prévention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Deux personnes de confiance</a:t>
            </a:r>
          </a:p>
          <a:p>
            <a:pPr lvl="1"/>
            <a:r>
              <a:rPr lang="fr-BE" dirty="0"/>
              <a:t>Collaboration</a:t>
            </a:r>
            <a:r>
              <a:rPr lang="fr-BE" dirty="0"/>
              <a:t> en matière de bien-être psychosocial</a:t>
            </a:r>
            <a:r>
              <a:rPr lang="fr-BE" dirty="0"/>
              <a:t> avec le conseiller en prévention aspects psychosociaux (M. Frank Van der Elst)</a:t>
            </a:r>
          </a:p>
          <a:p>
            <a:pPr lvl="1"/>
            <a:r>
              <a:rPr lang="fr-BE" dirty="0"/>
              <a:t>Formation (5 jours, dont accueil traumatisme)</a:t>
            </a:r>
          </a:p>
          <a:p>
            <a:pPr lvl="1"/>
            <a:endParaRPr lang="fr-BE" dirty="0"/>
          </a:p>
          <a:p>
            <a:r>
              <a:rPr lang="fr-BE" dirty="0"/>
              <a:t>Numéro de crise Provikmo</a:t>
            </a:r>
          </a:p>
          <a:p>
            <a:pPr lvl="1"/>
            <a:r>
              <a:rPr lang="fr-BE" dirty="0"/>
              <a:t>Permanence téléphonique par psychologue (24h./24, 7j./7)</a:t>
            </a:r>
          </a:p>
          <a:p>
            <a:pPr lvl="1"/>
            <a:r>
              <a:rPr lang="fr-BE" dirty="0"/>
              <a:t>Possibilité d’avoir immédiatement un psychologue sur place</a:t>
            </a:r>
          </a:p>
          <a:p>
            <a:pPr lvl="1"/>
            <a:endParaRPr lang="fr-BE" dirty="0"/>
          </a:p>
          <a:p>
            <a:r>
              <a:rPr lang="fr-BE" dirty="0"/>
              <a:t>Formations ligne hiérarchique</a:t>
            </a:r>
          </a:p>
          <a:p>
            <a:pPr lvl="1"/>
            <a:r>
              <a:rPr lang="fr-BE" dirty="0"/>
              <a:t>Réagir face à des signaux de mal-être</a:t>
            </a:r>
          </a:p>
          <a:p>
            <a:pPr lvl="1"/>
            <a:r>
              <a:rPr lang="fr-BE" dirty="0"/>
              <a:t>Mener des entretiens difficiles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0398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Accueil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8798" y="2802318"/>
            <a:ext cx="7500057" cy="369332"/>
          </a:xfrm>
        </p:spPr>
        <p:txBody>
          <a:bodyPr/>
          <a:lstStyle/>
          <a:p>
            <a:r>
              <a:rPr lang="fr-BE" dirty="0"/>
              <a:t>Les 72 premières heures qui suivent les attentats</a:t>
            </a:r>
          </a:p>
        </p:txBody>
      </p:sp>
    </p:spTree>
    <p:extLst>
      <p:ext uri="{BB962C8B-B14F-4D97-AF65-F5344CB8AC3E}">
        <p14:creationId xmlns:p14="http://schemas.microsoft.com/office/powerpoint/2010/main" val="206332495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Accueil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Appel après les attentats</a:t>
            </a:r>
          </a:p>
          <a:p>
            <a:r>
              <a:rPr lang="fr-BE" dirty="0"/>
              <a:t>Sur place avec 3 psychologues à 10h.</a:t>
            </a:r>
          </a:p>
          <a:p>
            <a:r>
              <a:rPr lang="fr-BE" dirty="0"/>
              <a:t>Des collaborateurs arrivent petit à petit au bureau central</a:t>
            </a:r>
          </a:p>
          <a:p>
            <a:r>
              <a:rPr lang="fr-BE" dirty="0"/>
              <a:t>Début de la coordination</a:t>
            </a:r>
          </a:p>
          <a:p>
            <a:pPr lvl="1"/>
            <a:r>
              <a:rPr lang="fr-BE" dirty="0"/>
              <a:t>1 psychologue en appui du management</a:t>
            </a:r>
          </a:p>
          <a:p>
            <a:pPr lvl="2"/>
            <a:r>
              <a:rPr lang="fr-BE" dirty="0"/>
              <a:t>Approche</a:t>
            </a:r>
          </a:p>
          <a:p>
            <a:pPr lvl="2"/>
            <a:r>
              <a:rPr lang="fr-BE" dirty="0"/>
              <a:t>Préoccupations</a:t>
            </a:r>
          </a:p>
          <a:p>
            <a:pPr lvl="2"/>
            <a:r>
              <a:rPr lang="fr-BE" dirty="0"/>
              <a:t>Rassembler les infos disponibles</a:t>
            </a:r>
          </a:p>
          <a:p>
            <a:pPr lvl="2"/>
            <a:r>
              <a:rPr lang="fr-BE" dirty="0"/>
              <a:t>S’adresser à l’ensemble du personnel</a:t>
            </a:r>
          </a:p>
          <a:p>
            <a:pPr lvl="1"/>
            <a:r>
              <a:rPr lang="fr-BE" dirty="0"/>
              <a:t>2 psychologues en appui du personnel</a:t>
            </a:r>
          </a:p>
          <a:p>
            <a:pPr lvl="2"/>
            <a:r>
              <a:rPr lang="fr-BE" dirty="0"/>
              <a:t>Débriefing en petits groupes</a:t>
            </a:r>
          </a:p>
          <a:p>
            <a:pPr lvl="2"/>
            <a:r>
              <a:rPr lang="fr-BE" dirty="0"/>
              <a:t>Entretiens individuels pour les personnes qui ont un contrecoup immédiat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5630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Accueil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BE" b="1" i="1" dirty="0"/>
              <a:t>Mettre en sécurité :</a:t>
            </a:r>
            <a:endParaRPr lang="fr-BE" sz="2400" dirty="0"/>
          </a:p>
          <a:p>
            <a:pPr lvl="1"/>
            <a:r>
              <a:rPr lang="fr-BE" dirty="0"/>
              <a:t>Premiers soins, laisser reprendre son souffle </a:t>
            </a:r>
          </a:p>
          <a:p>
            <a:pPr lvl="1"/>
            <a:r>
              <a:rPr lang="fr-BE" dirty="0"/>
              <a:t>Ne pas laisser une personne seule</a:t>
            </a:r>
          </a:p>
          <a:p>
            <a:pPr lvl="1"/>
            <a:r>
              <a:rPr lang="fr-BE" dirty="0"/>
              <a:t>Se concentrer sur les besoins de base (verre d’eau, vêtements, …). </a:t>
            </a:r>
          </a:p>
          <a:p>
            <a:pPr lvl="1"/>
            <a:r>
              <a:rPr lang="fr-BE" dirty="0"/>
              <a:t>Veiller au confort</a:t>
            </a:r>
            <a:endParaRPr lang="fr-BE" sz="2000" dirty="0"/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Approche concrète :</a:t>
            </a:r>
          </a:p>
          <a:p>
            <a:pPr lvl="1"/>
            <a:r>
              <a:rPr lang="fr-BE" dirty="0"/>
              <a:t>S’adresser à l’ensemble du personnel</a:t>
            </a:r>
          </a:p>
          <a:p>
            <a:pPr lvl="1"/>
            <a:r>
              <a:rPr lang="fr-BE" dirty="0"/>
              <a:t>Accueil dans espace commun</a:t>
            </a:r>
          </a:p>
          <a:p>
            <a:pPr lvl="1"/>
            <a:r>
              <a:rPr lang="fr-BE" dirty="0"/>
              <a:t>Entretiens individuels (3 psychologues sur place)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5090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Accueil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BE" b="1" i="1" dirty="0"/>
              <a:t>Apporter une aide sur le plan émotionnel :</a:t>
            </a:r>
            <a:endParaRPr lang="fr-BE" sz="2400" dirty="0"/>
          </a:p>
          <a:p>
            <a:pPr lvl="1"/>
            <a:r>
              <a:rPr lang="fr-BE" dirty="0"/>
              <a:t>Écouter, rassurer, consoler, avoir du respect pour les réactions qui se manifestent</a:t>
            </a:r>
            <a:endParaRPr lang="fr-BE" sz="2000" dirty="0"/>
          </a:p>
          <a:p>
            <a:pPr lvl="1"/>
            <a:r>
              <a:rPr lang="fr-BE" dirty="0"/>
              <a:t>Faire sentir qu’on réagit normalement à une situation anormale</a:t>
            </a:r>
          </a:p>
          <a:p>
            <a:endParaRPr lang="fr-BE" dirty="0"/>
          </a:p>
          <a:p>
            <a:r>
              <a:rPr lang="fr-BE" dirty="0"/>
              <a:t>Approche concrète :</a:t>
            </a:r>
          </a:p>
          <a:p>
            <a:pPr lvl="1"/>
            <a:r>
              <a:rPr lang="fr-BE" dirty="0"/>
              <a:t>Cellule de crise avec management (donner infos sur approche adéquate)</a:t>
            </a:r>
          </a:p>
          <a:p>
            <a:pPr lvl="1"/>
            <a:r>
              <a:rPr lang="fr-BE" dirty="0"/>
              <a:t>Communication au syndicat, service du personnel, personnes de confiance</a:t>
            </a:r>
          </a:p>
          <a:p>
            <a:pPr lvl="1"/>
            <a:r>
              <a:rPr lang="fr-BE" dirty="0"/>
              <a:t>Accueil individuel (passer des accords pour suivi, données de contact)</a:t>
            </a:r>
          </a:p>
          <a:p>
            <a:pPr lvl="1"/>
            <a:r>
              <a:rPr lang="fr-BE" dirty="0"/>
              <a:t>Débriefings collectifs (plusieurs sessions durant première semaine)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1676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Accueil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 b="1" i="1" dirty="0"/>
              <a:t>Régler les questions pratiques :</a:t>
            </a:r>
            <a:endParaRPr lang="fr-BE" sz="2400" dirty="0"/>
          </a:p>
          <a:p>
            <a:pPr lvl="1"/>
            <a:r>
              <a:rPr lang="fr-BE" dirty="0"/>
              <a:t>Documents assurances?</a:t>
            </a:r>
            <a:endParaRPr lang="fr-BE" sz="2000" dirty="0"/>
          </a:p>
          <a:p>
            <a:pPr lvl="1"/>
            <a:r>
              <a:rPr lang="fr-BE" dirty="0"/>
              <a:t>Comment retourner chez soi?</a:t>
            </a:r>
            <a:endParaRPr lang="fr-BE" sz="2000" dirty="0"/>
          </a:p>
          <a:p>
            <a:pPr lvl="1"/>
            <a:r>
              <a:rPr lang="fr-BE" dirty="0"/>
              <a:t>Quid des affaires de la victime?</a:t>
            </a:r>
            <a:endParaRPr lang="fr-BE" sz="2000" dirty="0"/>
          </a:p>
          <a:p>
            <a:pPr lvl="1"/>
            <a:r>
              <a:rPr lang="fr-BE" dirty="0"/>
              <a:t>Qui prévient la famille?</a:t>
            </a:r>
            <a:endParaRPr lang="fr-BE" sz="2000" dirty="0"/>
          </a:p>
          <a:p>
            <a:endParaRPr lang="fr-BE" dirty="0"/>
          </a:p>
          <a:p>
            <a:r>
              <a:rPr lang="fr-BE" dirty="0"/>
              <a:t>Approche concrète</a:t>
            </a:r>
          </a:p>
          <a:p>
            <a:pPr lvl="1"/>
            <a:r>
              <a:rPr lang="fr-BE" dirty="0"/>
              <a:t>Tous les biens personnels se trouvaient encore à l’aéroport (consignes)</a:t>
            </a:r>
          </a:p>
          <a:p>
            <a:pPr lvl="1"/>
            <a:r>
              <a:rPr lang="fr-BE" dirty="0"/>
              <a:t>Aide pour contacter la famille</a:t>
            </a:r>
          </a:p>
          <a:p>
            <a:pPr lvl="1"/>
            <a:r>
              <a:rPr lang="fr-BE" dirty="0"/>
              <a:t>Taxi, covoiturage, serrurier</a:t>
            </a:r>
          </a:p>
          <a:p>
            <a:pPr lvl="1"/>
            <a:r>
              <a:rPr lang="fr-BE" dirty="0"/>
              <a:t>Psychologue comme point de jonction avec l’organisation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8315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Accueil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 b="1" i="1" dirty="0"/>
              <a:t>Informer</a:t>
            </a:r>
            <a:endParaRPr lang="fr-BE" sz="2400" dirty="0"/>
          </a:p>
          <a:p>
            <a:pPr lvl="1"/>
            <a:r>
              <a:rPr lang="fr-BE" dirty="0"/>
              <a:t>Que se passe-t-il?</a:t>
            </a:r>
          </a:p>
          <a:p>
            <a:pPr lvl="1"/>
            <a:r>
              <a:rPr lang="fr-BE" dirty="0"/>
              <a:t>Qu’en est-il de « l’autre », la victime?</a:t>
            </a:r>
            <a:endParaRPr lang="fr-BE" sz="2000" dirty="0"/>
          </a:p>
          <a:p>
            <a:pPr lvl="1"/>
            <a:r>
              <a:rPr lang="fr-BE" dirty="0"/>
              <a:t>Que va-t-il se passer ensuite?</a:t>
            </a:r>
            <a:endParaRPr lang="fr-BE" sz="2000" dirty="0"/>
          </a:p>
          <a:p>
            <a:endParaRPr lang="fr-BE" dirty="0"/>
          </a:p>
          <a:p>
            <a:r>
              <a:rPr lang="fr-BE" dirty="0"/>
              <a:t>Approche concrète</a:t>
            </a:r>
          </a:p>
          <a:p>
            <a:pPr lvl="1"/>
            <a:r>
              <a:rPr lang="fr-BE" dirty="0"/>
              <a:t>Clarifier le plus possible les éléments imprécis (bulletins d’informations)</a:t>
            </a:r>
          </a:p>
          <a:p>
            <a:pPr lvl="1"/>
            <a:r>
              <a:rPr lang="fr-BE" dirty="0"/>
              <a:t>Éviter les histoires à sensations (communication rapide via</a:t>
            </a:r>
            <a:r>
              <a:rPr lang="fr-BE" dirty="0"/>
              <a:t> Facebook</a:t>
            </a:r>
            <a:r>
              <a:rPr lang="fr-BE" dirty="0"/>
              <a:t>)</a:t>
            </a:r>
          </a:p>
          <a:p>
            <a:pPr lvl="1"/>
            <a:r>
              <a:rPr lang="fr-BE" dirty="0"/>
              <a:t>Entretiens collectifs dans les jours qui suivent (indiquer ce qu’on sait et ce qu’on ne sait pas)</a:t>
            </a:r>
          </a:p>
          <a:p>
            <a:pPr lvl="1"/>
            <a:r>
              <a:rPr lang="fr-BE" dirty="0"/>
              <a:t>Mises à jour concernant le bien-être des collègues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A20B-E04C-3542-BD5C-CFE9848EFB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3019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ovikmo Nederlands Blanco">
  <a:themeElements>
    <a:clrScheme name="ADMB">
      <a:dk1>
        <a:srgbClr val="365566"/>
      </a:dk1>
      <a:lt1>
        <a:sysClr val="window" lastClr="FFFFFF"/>
      </a:lt1>
      <a:dk2>
        <a:srgbClr val="1F497D"/>
      </a:dk2>
      <a:lt2>
        <a:srgbClr val="EBE5C1"/>
      </a:lt2>
      <a:accent1>
        <a:srgbClr val="00633E"/>
      </a:accent1>
      <a:accent2>
        <a:srgbClr val="EF7D26"/>
      </a:accent2>
      <a:accent3>
        <a:srgbClr val="6AA193"/>
      </a:accent3>
      <a:accent4>
        <a:srgbClr val="5F6890"/>
      </a:accent4>
      <a:accent5>
        <a:srgbClr val="B43731"/>
      </a:accent5>
      <a:accent6>
        <a:srgbClr val="CDE5B9"/>
      </a:accent6>
      <a:hlink>
        <a:srgbClr val="E47733"/>
      </a:hlink>
      <a:folHlink>
        <a:srgbClr val="6A3D1D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1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DMB Office Theme Dark">
  <a:themeElements>
    <a:clrScheme name="ADMB 4">
      <a:dk1>
        <a:srgbClr val="314B56"/>
      </a:dk1>
      <a:lt1>
        <a:sysClr val="window" lastClr="FFFFFF"/>
      </a:lt1>
      <a:dk2>
        <a:srgbClr val="1F497D"/>
      </a:dk2>
      <a:lt2>
        <a:srgbClr val="CAE2B2"/>
      </a:lt2>
      <a:accent1>
        <a:srgbClr val="007450"/>
      </a:accent1>
      <a:accent2>
        <a:srgbClr val="E47733"/>
      </a:accent2>
      <a:accent3>
        <a:srgbClr val="79AFA5"/>
      </a:accent3>
      <a:accent4>
        <a:srgbClr val="A73531"/>
      </a:accent4>
      <a:accent5>
        <a:srgbClr val="5A5E7D"/>
      </a:accent5>
      <a:accent6>
        <a:srgbClr val="91BEAF"/>
      </a:accent6>
      <a:hlink>
        <a:srgbClr val="E47733"/>
      </a:hlink>
      <a:folHlink>
        <a:srgbClr val="6A3D1D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1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Provikmo Nederlands Blanco</Template>
  <TotalTime>412</TotalTime>
  <Words>1015</Words>
  <Application>Microsoft Office PowerPoint</Application>
  <PresentationFormat>Affichage à l'écran (16:10)</PresentationFormat>
  <Paragraphs>200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Aleo</vt:lpstr>
      <vt:lpstr>Arial</vt:lpstr>
      <vt:lpstr>Calibri</vt:lpstr>
      <vt:lpstr>Century Gothic</vt:lpstr>
      <vt:lpstr>Provikmo Nederlands Blanco</vt:lpstr>
      <vt:lpstr>ADMB Office Theme Dark</vt:lpstr>
      <vt:lpstr>Faire face aux événements choquants survenus chez G4S Aviation</vt:lpstr>
      <vt:lpstr>Prévention</vt:lpstr>
      <vt:lpstr>Prévention</vt:lpstr>
      <vt:lpstr>Accueil</vt:lpstr>
      <vt:lpstr>Accueil</vt:lpstr>
      <vt:lpstr>Accueil</vt:lpstr>
      <vt:lpstr>Accueil</vt:lpstr>
      <vt:lpstr>Accueil</vt:lpstr>
      <vt:lpstr>Accueil</vt:lpstr>
      <vt:lpstr>Accueil</vt:lpstr>
      <vt:lpstr>Accueil</vt:lpstr>
      <vt:lpstr>Accompagnement</vt:lpstr>
      <vt:lpstr>Accompagnement</vt:lpstr>
      <vt:lpstr>Accompagnement</vt:lpstr>
      <vt:lpstr>Accompagnement</vt:lpstr>
      <vt:lpstr>Accompagnement</vt:lpstr>
      <vt:lpstr>Accompagnement</vt:lpstr>
      <vt:lpstr>Réintégration et soins ultérieurs</vt:lpstr>
      <vt:lpstr>Réintégration et soins ultérieurs</vt:lpstr>
      <vt:lpstr>Réintégration et soins ultérieurs</vt:lpstr>
      <vt:lpstr>Réintégration et soins ultérieurs</vt:lpstr>
      <vt:lpstr>Quelques chiffres</vt:lpstr>
      <vt:lpstr>Quelques chiffres</vt:lpstr>
      <vt:lpstr>Frank Van der Elst</vt:lpstr>
    </vt:vector>
  </TitlesOfParts>
  <Company>Kamodata CVBA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Omgaan met schokkende gebeurtenissen bij G4S Aviation</dc:title>
  <dc:creator>Van der Elst Frank</dc:creator>
  <cp:lastModifiedBy>Win</cp:lastModifiedBy>
  <cp:revision>43</cp:revision>
  <cp:lastPrinted>2016-10-24T06:32:34Z</cp:lastPrinted>
  <dcterms:created xsi:type="dcterms:W3CDTF">2016-10-20T07:54:01Z</dcterms:created>
  <dcterms:modified xsi:type="dcterms:W3CDTF">2016-10-24T07:29:02Z</dcterms:modified>
</cp:coreProperties>
</file>