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39"/>
  </p:notesMasterIdLst>
  <p:handoutMasterIdLst>
    <p:handoutMasterId r:id="rId40"/>
  </p:handoutMasterIdLst>
  <p:sldIdLst>
    <p:sldId id="262" r:id="rId3"/>
    <p:sldId id="275" r:id="rId4"/>
    <p:sldId id="331" r:id="rId5"/>
    <p:sldId id="276" r:id="rId6"/>
    <p:sldId id="333" r:id="rId7"/>
    <p:sldId id="354" r:id="rId8"/>
    <p:sldId id="355" r:id="rId9"/>
    <p:sldId id="356" r:id="rId10"/>
    <p:sldId id="357" r:id="rId11"/>
    <p:sldId id="334" r:id="rId12"/>
    <p:sldId id="278" r:id="rId13"/>
    <p:sldId id="336" r:id="rId14"/>
    <p:sldId id="339" r:id="rId15"/>
    <p:sldId id="337" r:id="rId16"/>
    <p:sldId id="338" r:id="rId17"/>
    <p:sldId id="344" r:id="rId18"/>
    <p:sldId id="273" r:id="rId19"/>
    <p:sldId id="277" r:id="rId20"/>
    <p:sldId id="358" r:id="rId21"/>
    <p:sldId id="359" r:id="rId22"/>
    <p:sldId id="360" r:id="rId23"/>
    <p:sldId id="335" r:id="rId24"/>
    <p:sldId id="263" r:id="rId25"/>
    <p:sldId id="267" r:id="rId26"/>
    <p:sldId id="268" r:id="rId27"/>
    <p:sldId id="266" r:id="rId28"/>
    <p:sldId id="269" r:id="rId29"/>
    <p:sldId id="270" r:id="rId30"/>
    <p:sldId id="265" r:id="rId31"/>
    <p:sldId id="361" r:id="rId32"/>
    <p:sldId id="362" r:id="rId33"/>
    <p:sldId id="363" r:id="rId34"/>
    <p:sldId id="364" r:id="rId35"/>
    <p:sldId id="274" r:id="rId36"/>
    <p:sldId id="292" r:id="rId37"/>
    <p:sldId id="33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0" d="100"/>
          <a:sy n="80" d="100"/>
        </p:scale>
        <p:origin x="710" y="48"/>
      </p:cViewPr>
      <p:guideLst>
        <p:guide pos="3840"/>
        <p:guide orient="horz" pos="2160"/>
      </p:guideLst>
    </p:cSldViewPr>
  </p:slideViewPr>
  <p:notesTextViewPr>
    <p:cViewPr>
      <p:scale>
        <a:sx n="1" d="1"/>
        <a:sy n="1" d="1"/>
      </p:scale>
      <p:origin x="0" y="0"/>
    </p:cViewPr>
  </p:notesTextViewPr>
  <p:notesViewPr>
    <p:cSldViewPr snapToGrid="0" showGuides="1">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charts/_rels/chart1.xml.rels><?xml version="1.0" encoding="UTF-8" standalone="yes"?>
<Relationships xmlns="http://schemas.openxmlformats.org/package/2006/relationships"><Relationship Id="rId1" Type="http://schemas.openxmlformats.org/officeDocument/2006/relationships/oleObject" Target="file:///G:\comit&#233;%20acc\pr&#233;sentation%20quanti%20MG\collaboration%20GP%20OP%20graphic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comit&#233;%20acc\pr&#233;sentation%20quanti%20MG\collaboration%20GP%20OP%20graphic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comit&#233;%20acc\pr&#233;sentation%20quanti%20MG\collaboration%20GP%20OP%20graphic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comit&#233;%20acc\pr&#233;sentation%20quanti%20MG\collaboration%20GP%20OP%20graphic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'GP40 OP53'!$C$3</c:f>
              <c:strCache>
                <c:ptCount val="1"/>
                <c:pt idx="0">
                  <c:v>MG</c:v>
                </c:pt>
              </c:strCache>
            </c:strRef>
          </c:tx>
          <c:invertIfNegative val="0"/>
          <c:cat>
            <c:strRef>
              <c:f>'GP40 OP53'!$B$4:$B$8</c:f>
              <c:strCache>
                <c:ptCount val="5"/>
                <c:pt idx="0">
                  <c:v>Jamais</c:v>
                </c:pt>
                <c:pt idx="1">
                  <c:v>Moins d'une fois par an</c:v>
                </c:pt>
                <c:pt idx="2">
                  <c:v>Au moins une fois par an</c:v>
                </c:pt>
                <c:pt idx="3">
                  <c:v>Au moins une fois par mois</c:v>
                </c:pt>
                <c:pt idx="4">
                  <c:v>Au moins une fois par semaine</c:v>
                </c:pt>
              </c:strCache>
            </c:strRef>
          </c:cat>
          <c:val>
            <c:numRef>
              <c:f>'GP40 OP53'!$C$4:$C$8</c:f>
              <c:numCache>
                <c:formatCode>General</c:formatCode>
                <c:ptCount val="5"/>
                <c:pt idx="0">
                  <c:v>56.8</c:v>
                </c:pt>
                <c:pt idx="1">
                  <c:v>30.3</c:v>
                </c:pt>
                <c:pt idx="2">
                  <c:v>11.6</c:v>
                </c:pt>
                <c:pt idx="3">
                  <c:v>1.3</c:v>
                </c:pt>
                <c:pt idx="4">
                  <c:v>0</c:v>
                </c:pt>
              </c:numCache>
            </c:numRef>
          </c:val>
          <c:extLst>
            <c:ext xmlns:c16="http://schemas.microsoft.com/office/drawing/2014/chart" uri="{C3380CC4-5D6E-409C-BE32-E72D297353CC}">
              <c16:uniqueId val="{00000000-DC6D-4483-B0EF-C8013CE8617A}"/>
            </c:ext>
          </c:extLst>
        </c:ser>
        <c:ser>
          <c:idx val="1"/>
          <c:order val="1"/>
          <c:tx>
            <c:strRef>
              <c:f>'GP40 OP53'!$D$3</c:f>
              <c:strCache>
                <c:ptCount val="1"/>
                <c:pt idx="0">
                  <c:v>MT</c:v>
                </c:pt>
              </c:strCache>
            </c:strRef>
          </c:tx>
          <c:invertIfNegative val="0"/>
          <c:cat>
            <c:strRef>
              <c:f>'GP40 OP53'!$B$4:$B$8</c:f>
              <c:strCache>
                <c:ptCount val="5"/>
                <c:pt idx="0">
                  <c:v>Jamais</c:v>
                </c:pt>
                <c:pt idx="1">
                  <c:v>Moins d'une fois par an</c:v>
                </c:pt>
                <c:pt idx="2">
                  <c:v>Au moins une fois par an</c:v>
                </c:pt>
                <c:pt idx="3">
                  <c:v>Au moins une fois par mois</c:v>
                </c:pt>
                <c:pt idx="4">
                  <c:v>Au moins une fois par semaine</c:v>
                </c:pt>
              </c:strCache>
            </c:strRef>
          </c:cat>
          <c:val>
            <c:numRef>
              <c:f>'GP40 OP53'!$D$4:$D$8</c:f>
              <c:numCache>
                <c:formatCode>General</c:formatCode>
                <c:ptCount val="5"/>
                <c:pt idx="0">
                  <c:v>2.8</c:v>
                </c:pt>
                <c:pt idx="1">
                  <c:v>15.1</c:v>
                </c:pt>
                <c:pt idx="2">
                  <c:v>62.9</c:v>
                </c:pt>
                <c:pt idx="3">
                  <c:v>18.7</c:v>
                </c:pt>
                <c:pt idx="4">
                  <c:v>0.4</c:v>
                </c:pt>
              </c:numCache>
            </c:numRef>
          </c:val>
          <c:extLst>
            <c:ext xmlns:c16="http://schemas.microsoft.com/office/drawing/2014/chart" uri="{C3380CC4-5D6E-409C-BE32-E72D297353CC}">
              <c16:uniqueId val="{00000001-DC6D-4483-B0EF-C8013CE8617A}"/>
            </c:ext>
          </c:extLst>
        </c:ser>
        <c:dLbls>
          <c:showLegendKey val="0"/>
          <c:showVal val="0"/>
          <c:showCatName val="0"/>
          <c:showSerName val="0"/>
          <c:showPercent val="0"/>
          <c:showBubbleSize val="0"/>
        </c:dLbls>
        <c:gapWidth val="150"/>
        <c:axId val="79601664"/>
        <c:axId val="65392000"/>
      </c:barChart>
      <c:catAx>
        <c:axId val="79601664"/>
        <c:scaling>
          <c:orientation val="minMax"/>
        </c:scaling>
        <c:delete val="0"/>
        <c:axPos val="b"/>
        <c:numFmt formatCode="General" sourceLinked="0"/>
        <c:majorTickMark val="out"/>
        <c:minorTickMark val="none"/>
        <c:tickLblPos val="nextTo"/>
        <c:txPr>
          <a:bodyPr/>
          <a:lstStyle/>
          <a:p>
            <a:pPr>
              <a:defRPr sz="1500"/>
            </a:pPr>
            <a:endParaRPr lang="fr-FR"/>
          </a:p>
        </c:txPr>
        <c:crossAx val="65392000"/>
        <c:crosses val="autoZero"/>
        <c:auto val="1"/>
        <c:lblAlgn val="ctr"/>
        <c:lblOffset val="100"/>
        <c:noMultiLvlLbl val="0"/>
      </c:catAx>
      <c:valAx>
        <c:axId val="65392000"/>
        <c:scaling>
          <c:orientation val="minMax"/>
        </c:scaling>
        <c:delete val="0"/>
        <c:axPos val="l"/>
        <c:majorGridlines/>
        <c:numFmt formatCode="General" sourceLinked="1"/>
        <c:majorTickMark val="out"/>
        <c:minorTickMark val="none"/>
        <c:tickLblPos val="nextTo"/>
        <c:crossAx val="79601664"/>
        <c:crosses val="autoZero"/>
        <c:crossBetween val="between"/>
      </c:valAx>
    </c:plotArea>
    <c:legend>
      <c:legendPos val="r"/>
      <c:layout/>
      <c:overlay val="0"/>
      <c:txPr>
        <a:bodyPr/>
        <a:lstStyle/>
        <a:p>
          <a:pPr>
            <a:defRPr sz="2000"/>
          </a:pPr>
          <a:endParaRPr lang="fr-FR"/>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'GP40 OP53'!$C$30</c:f>
              <c:strCache>
                <c:ptCount val="1"/>
                <c:pt idx="0">
                  <c:v>MG</c:v>
                </c:pt>
              </c:strCache>
            </c:strRef>
          </c:tx>
          <c:invertIfNegative val="0"/>
          <c:cat>
            <c:strRef>
              <c:f>'GP40 OP53'!$B$31:$B$35</c:f>
              <c:strCache>
                <c:ptCount val="5"/>
                <c:pt idx="0">
                  <c:v>Jamais</c:v>
                </c:pt>
                <c:pt idx="1">
                  <c:v>Moins d'une fois par an</c:v>
                </c:pt>
                <c:pt idx="2">
                  <c:v>Au moins une fois par an</c:v>
                </c:pt>
                <c:pt idx="3">
                  <c:v>Au moins une fois par mois</c:v>
                </c:pt>
                <c:pt idx="4">
                  <c:v>Au moins une fois par semaine</c:v>
                </c:pt>
              </c:strCache>
            </c:strRef>
          </c:cat>
          <c:val>
            <c:numRef>
              <c:f>'GP40 OP53'!$C$31:$C$35</c:f>
              <c:numCache>
                <c:formatCode>General</c:formatCode>
                <c:ptCount val="5"/>
                <c:pt idx="0">
                  <c:v>71.7</c:v>
                </c:pt>
                <c:pt idx="1">
                  <c:v>22.9</c:v>
                </c:pt>
                <c:pt idx="2">
                  <c:v>4.8</c:v>
                </c:pt>
                <c:pt idx="3">
                  <c:v>0.5</c:v>
                </c:pt>
                <c:pt idx="4">
                  <c:v>0</c:v>
                </c:pt>
              </c:numCache>
            </c:numRef>
          </c:val>
          <c:extLst>
            <c:ext xmlns:c16="http://schemas.microsoft.com/office/drawing/2014/chart" uri="{C3380CC4-5D6E-409C-BE32-E72D297353CC}">
              <c16:uniqueId val="{00000000-F6D9-420A-8F7D-4B751CCB59B5}"/>
            </c:ext>
          </c:extLst>
        </c:ser>
        <c:ser>
          <c:idx val="1"/>
          <c:order val="1"/>
          <c:tx>
            <c:strRef>
              <c:f>'GP40 OP53'!$D$30</c:f>
              <c:strCache>
                <c:ptCount val="1"/>
                <c:pt idx="0">
                  <c:v>MT</c:v>
                </c:pt>
              </c:strCache>
            </c:strRef>
          </c:tx>
          <c:invertIfNegative val="0"/>
          <c:cat>
            <c:strRef>
              <c:f>'GP40 OP53'!$B$31:$B$35</c:f>
              <c:strCache>
                <c:ptCount val="5"/>
                <c:pt idx="0">
                  <c:v>Jamais</c:v>
                </c:pt>
                <c:pt idx="1">
                  <c:v>Moins d'une fois par an</c:v>
                </c:pt>
                <c:pt idx="2">
                  <c:v>Au moins une fois par an</c:v>
                </c:pt>
                <c:pt idx="3">
                  <c:v>Au moins une fois par mois</c:v>
                </c:pt>
                <c:pt idx="4">
                  <c:v>Au moins une fois par semaine</c:v>
                </c:pt>
              </c:strCache>
            </c:strRef>
          </c:cat>
          <c:val>
            <c:numRef>
              <c:f>'GP40 OP53'!$D$31:$D$35</c:f>
              <c:numCache>
                <c:formatCode>General</c:formatCode>
                <c:ptCount val="5"/>
                <c:pt idx="0">
                  <c:v>13.4</c:v>
                </c:pt>
                <c:pt idx="1">
                  <c:v>31.7</c:v>
                </c:pt>
                <c:pt idx="2">
                  <c:v>43.5</c:v>
                </c:pt>
                <c:pt idx="3">
                  <c:v>10.6</c:v>
                </c:pt>
                <c:pt idx="4">
                  <c:v>0.8</c:v>
                </c:pt>
              </c:numCache>
            </c:numRef>
          </c:val>
          <c:extLst>
            <c:ext xmlns:c16="http://schemas.microsoft.com/office/drawing/2014/chart" uri="{C3380CC4-5D6E-409C-BE32-E72D297353CC}">
              <c16:uniqueId val="{00000001-F6D9-420A-8F7D-4B751CCB59B5}"/>
            </c:ext>
          </c:extLst>
        </c:ser>
        <c:dLbls>
          <c:showLegendKey val="0"/>
          <c:showVal val="0"/>
          <c:showCatName val="0"/>
          <c:showSerName val="0"/>
          <c:showPercent val="0"/>
          <c:showBubbleSize val="0"/>
        </c:dLbls>
        <c:gapWidth val="150"/>
        <c:axId val="79369728"/>
        <c:axId val="74376896"/>
      </c:barChart>
      <c:catAx>
        <c:axId val="79369728"/>
        <c:scaling>
          <c:orientation val="minMax"/>
        </c:scaling>
        <c:delete val="0"/>
        <c:axPos val="b"/>
        <c:numFmt formatCode="General" sourceLinked="0"/>
        <c:majorTickMark val="out"/>
        <c:minorTickMark val="none"/>
        <c:tickLblPos val="nextTo"/>
        <c:txPr>
          <a:bodyPr/>
          <a:lstStyle/>
          <a:p>
            <a:pPr>
              <a:defRPr sz="1500"/>
            </a:pPr>
            <a:endParaRPr lang="fr-FR"/>
          </a:p>
        </c:txPr>
        <c:crossAx val="74376896"/>
        <c:crosses val="autoZero"/>
        <c:auto val="1"/>
        <c:lblAlgn val="ctr"/>
        <c:lblOffset val="100"/>
        <c:noMultiLvlLbl val="0"/>
      </c:catAx>
      <c:valAx>
        <c:axId val="74376896"/>
        <c:scaling>
          <c:orientation val="minMax"/>
        </c:scaling>
        <c:delete val="0"/>
        <c:axPos val="l"/>
        <c:majorGridlines/>
        <c:numFmt formatCode="General" sourceLinked="1"/>
        <c:majorTickMark val="out"/>
        <c:minorTickMark val="none"/>
        <c:tickLblPos val="nextTo"/>
        <c:crossAx val="79369728"/>
        <c:crosses val="autoZero"/>
        <c:crossBetween val="between"/>
      </c:valAx>
    </c:plotArea>
    <c:legend>
      <c:legendPos val="r"/>
      <c:layout/>
      <c:overlay val="0"/>
      <c:txPr>
        <a:bodyPr/>
        <a:lstStyle/>
        <a:p>
          <a:pPr>
            <a:defRPr sz="2400"/>
          </a:pPr>
          <a:endParaRPr lang="fr-FR"/>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'GP40 OP53'!$C$12</c:f>
              <c:strCache>
                <c:ptCount val="1"/>
                <c:pt idx="0">
                  <c:v>MG</c:v>
                </c:pt>
              </c:strCache>
            </c:strRef>
          </c:tx>
          <c:invertIfNegative val="0"/>
          <c:cat>
            <c:strRef>
              <c:f>'GP40 OP53'!$B$13:$B$17</c:f>
              <c:strCache>
                <c:ptCount val="5"/>
                <c:pt idx="0">
                  <c:v>Jamais</c:v>
                </c:pt>
                <c:pt idx="1">
                  <c:v>Moins d'une fois par an</c:v>
                </c:pt>
                <c:pt idx="2">
                  <c:v>Au moins une fois par an</c:v>
                </c:pt>
                <c:pt idx="3">
                  <c:v>Au moins une fois par mois</c:v>
                </c:pt>
                <c:pt idx="4">
                  <c:v>Au moins une fois par semaine</c:v>
                </c:pt>
              </c:strCache>
            </c:strRef>
          </c:cat>
          <c:val>
            <c:numRef>
              <c:f>'GP40 OP53'!$C$13:$C$17</c:f>
              <c:numCache>
                <c:formatCode>General</c:formatCode>
                <c:ptCount val="5"/>
                <c:pt idx="0">
                  <c:v>75.099999999999994</c:v>
                </c:pt>
                <c:pt idx="1">
                  <c:v>20.5</c:v>
                </c:pt>
                <c:pt idx="2">
                  <c:v>4.0999999999999996</c:v>
                </c:pt>
                <c:pt idx="3">
                  <c:v>0.3</c:v>
                </c:pt>
                <c:pt idx="4">
                  <c:v>0</c:v>
                </c:pt>
              </c:numCache>
            </c:numRef>
          </c:val>
          <c:extLst>
            <c:ext xmlns:c16="http://schemas.microsoft.com/office/drawing/2014/chart" uri="{C3380CC4-5D6E-409C-BE32-E72D297353CC}">
              <c16:uniqueId val="{00000000-0D7B-4D77-9FDE-435699E45088}"/>
            </c:ext>
          </c:extLst>
        </c:ser>
        <c:ser>
          <c:idx val="1"/>
          <c:order val="1"/>
          <c:tx>
            <c:strRef>
              <c:f>'GP40 OP53'!$D$12</c:f>
              <c:strCache>
                <c:ptCount val="1"/>
                <c:pt idx="0">
                  <c:v>MT</c:v>
                </c:pt>
              </c:strCache>
            </c:strRef>
          </c:tx>
          <c:invertIfNegative val="0"/>
          <c:cat>
            <c:strRef>
              <c:f>'GP40 OP53'!$B$13:$B$17</c:f>
              <c:strCache>
                <c:ptCount val="5"/>
                <c:pt idx="0">
                  <c:v>Jamais</c:v>
                </c:pt>
                <c:pt idx="1">
                  <c:v>Moins d'une fois par an</c:v>
                </c:pt>
                <c:pt idx="2">
                  <c:v>Au moins une fois par an</c:v>
                </c:pt>
                <c:pt idx="3">
                  <c:v>Au moins une fois par mois</c:v>
                </c:pt>
                <c:pt idx="4">
                  <c:v>Au moins une fois par semaine</c:v>
                </c:pt>
              </c:strCache>
            </c:strRef>
          </c:cat>
          <c:val>
            <c:numRef>
              <c:f>'GP40 OP53'!$D$13:$D$17</c:f>
              <c:numCache>
                <c:formatCode>General</c:formatCode>
                <c:ptCount val="5"/>
                <c:pt idx="0">
                  <c:v>25.6</c:v>
                </c:pt>
                <c:pt idx="1">
                  <c:v>42.7</c:v>
                </c:pt>
                <c:pt idx="2">
                  <c:v>26</c:v>
                </c:pt>
                <c:pt idx="3">
                  <c:v>5.7</c:v>
                </c:pt>
                <c:pt idx="4">
                  <c:v>0</c:v>
                </c:pt>
              </c:numCache>
            </c:numRef>
          </c:val>
          <c:extLst>
            <c:ext xmlns:c16="http://schemas.microsoft.com/office/drawing/2014/chart" uri="{C3380CC4-5D6E-409C-BE32-E72D297353CC}">
              <c16:uniqueId val="{00000001-0D7B-4D77-9FDE-435699E45088}"/>
            </c:ext>
          </c:extLst>
        </c:ser>
        <c:dLbls>
          <c:showLegendKey val="0"/>
          <c:showVal val="0"/>
          <c:showCatName val="0"/>
          <c:showSerName val="0"/>
          <c:showPercent val="0"/>
          <c:showBubbleSize val="0"/>
        </c:dLbls>
        <c:gapWidth val="150"/>
        <c:axId val="79603200"/>
        <c:axId val="65394304"/>
      </c:barChart>
      <c:catAx>
        <c:axId val="79603200"/>
        <c:scaling>
          <c:orientation val="minMax"/>
        </c:scaling>
        <c:delete val="0"/>
        <c:axPos val="b"/>
        <c:numFmt formatCode="General" sourceLinked="0"/>
        <c:majorTickMark val="out"/>
        <c:minorTickMark val="none"/>
        <c:tickLblPos val="nextTo"/>
        <c:txPr>
          <a:bodyPr/>
          <a:lstStyle/>
          <a:p>
            <a:pPr>
              <a:defRPr sz="1500"/>
            </a:pPr>
            <a:endParaRPr lang="fr-FR"/>
          </a:p>
        </c:txPr>
        <c:crossAx val="65394304"/>
        <c:crosses val="autoZero"/>
        <c:auto val="1"/>
        <c:lblAlgn val="ctr"/>
        <c:lblOffset val="100"/>
        <c:noMultiLvlLbl val="0"/>
      </c:catAx>
      <c:valAx>
        <c:axId val="65394304"/>
        <c:scaling>
          <c:orientation val="minMax"/>
        </c:scaling>
        <c:delete val="0"/>
        <c:axPos val="l"/>
        <c:majorGridlines/>
        <c:numFmt formatCode="General" sourceLinked="1"/>
        <c:majorTickMark val="out"/>
        <c:minorTickMark val="none"/>
        <c:tickLblPos val="nextTo"/>
        <c:crossAx val="79603200"/>
        <c:crosses val="autoZero"/>
        <c:crossBetween val="between"/>
      </c:valAx>
    </c:plotArea>
    <c:legend>
      <c:legendPos val="r"/>
      <c:layout/>
      <c:overlay val="0"/>
      <c:txPr>
        <a:bodyPr/>
        <a:lstStyle/>
        <a:p>
          <a:pPr>
            <a:defRPr sz="2400"/>
          </a:pPr>
          <a:endParaRPr lang="fr-FR"/>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'GP40 OP53'!$C$21</c:f>
              <c:strCache>
                <c:ptCount val="1"/>
                <c:pt idx="0">
                  <c:v>MG</c:v>
                </c:pt>
              </c:strCache>
            </c:strRef>
          </c:tx>
          <c:invertIfNegative val="0"/>
          <c:cat>
            <c:strRef>
              <c:f>'GP40 OP53'!$B$22:$B$26</c:f>
              <c:strCache>
                <c:ptCount val="5"/>
                <c:pt idx="0">
                  <c:v>Jamais</c:v>
                </c:pt>
                <c:pt idx="1">
                  <c:v>Moins d'une fois par an</c:v>
                </c:pt>
                <c:pt idx="2">
                  <c:v>Au moins une fois par an</c:v>
                </c:pt>
                <c:pt idx="3">
                  <c:v>Au moins une fois par mois</c:v>
                </c:pt>
                <c:pt idx="4">
                  <c:v>Au moins une fois par semaine</c:v>
                </c:pt>
              </c:strCache>
            </c:strRef>
          </c:cat>
          <c:val>
            <c:numRef>
              <c:f>'GP40 OP53'!$C$22:$C$26</c:f>
              <c:numCache>
                <c:formatCode>General</c:formatCode>
                <c:ptCount val="5"/>
                <c:pt idx="0">
                  <c:v>76.2</c:v>
                </c:pt>
                <c:pt idx="1">
                  <c:v>20</c:v>
                </c:pt>
                <c:pt idx="2">
                  <c:v>3.5</c:v>
                </c:pt>
                <c:pt idx="3">
                  <c:v>0.3</c:v>
                </c:pt>
                <c:pt idx="4">
                  <c:v>0</c:v>
                </c:pt>
              </c:numCache>
            </c:numRef>
          </c:val>
          <c:extLst>
            <c:ext xmlns:c16="http://schemas.microsoft.com/office/drawing/2014/chart" uri="{C3380CC4-5D6E-409C-BE32-E72D297353CC}">
              <c16:uniqueId val="{00000000-B3DA-4861-80F3-2C063CC8080D}"/>
            </c:ext>
          </c:extLst>
        </c:ser>
        <c:ser>
          <c:idx val="1"/>
          <c:order val="1"/>
          <c:tx>
            <c:strRef>
              <c:f>'GP40 OP53'!$D$21</c:f>
              <c:strCache>
                <c:ptCount val="1"/>
                <c:pt idx="0">
                  <c:v>MT</c:v>
                </c:pt>
              </c:strCache>
            </c:strRef>
          </c:tx>
          <c:invertIfNegative val="0"/>
          <c:cat>
            <c:strRef>
              <c:f>'GP40 OP53'!$B$22:$B$26</c:f>
              <c:strCache>
                <c:ptCount val="5"/>
                <c:pt idx="0">
                  <c:v>Jamais</c:v>
                </c:pt>
                <c:pt idx="1">
                  <c:v>Moins d'une fois par an</c:v>
                </c:pt>
                <c:pt idx="2">
                  <c:v>Au moins une fois par an</c:v>
                </c:pt>
                <c:pt idx="3">
                  <c:v>Au moins une fois par mois</c:v>
                </c:pt>
                <c:pt idx="4">
                  <c:v>Au moins une fois par semaine</c:v>
                </c:pt>
              </c:strCache>
            </c:strRef>
          </c:cat>
          <c:val>
            <c:numRef>
              <c:f>'GP40 OP53'!$D$22:$D$26</c:f>
              <c:numCache>
                <c:formatCode>General</c:formatCode>
                <c:ptCount val="5"/>
                <c:pt idx="0">
                  <c:v>36.200000000000003</c:v>
                </c:pt>
                <c:pt idx="1">
                  <c:v>41.2</c:v>
                </c:pt>
                <c:pt idx="2">
                  <c:v>17.7</c:v>
                </c:pt>
                <c:pt idx="3">
                  <c:v>4.9000000000000004</c:v>
                </c:pt>
                <c:pt idx="4">
                  <c:v>0</c:v>
                </c:pt>
              </c:numCache>
            </c:numRef>
          </c:val>
          <c:extLst>
            <c:ext xmlns:c16="http://schemas.microsoft.com/office/drawing/2014/chart" uri="{C3380CC4-5D6E-409C-BE32-E72D297353CC}">
              <c16:uniqueId val="{00000001-B3DA-4861-80F3-2C063CC8080D}"/>
            </c:ext>
          </c:extLst>
        </c:ser>
        <c:dLbls>
          <c:showLegendKey val="0"/>
          <c:showVal val="0"/>
          <c:showCatName val="0"/>
          <c:showSerName val="0"/>
          <c:showPercent val="0"/>
          <c:showBubbleSize val="0"/>
        </c:dLbls>
        <c:gapWidth val="150"/>
        <c:axId val="79368192"/>
        <c:axId val="74375168"/>
      </c:barChart>
      <c:catAx>
        <c:axId val="79368192"/>
        <c:scaling>
          <c:orientation val="minMax"/>
        </c:scaling>
        <c:delete val="0"/>
        <c:axPos val="b"/>
        <c:numFmt formatCode="General" sourceLinked="0"/>
        <c:majorTickMark val="out"/>
        <c:minorTickMark val="none"/>
        <c:tickLblPos val="nextTo"/>
        <c:txPr>
          <a:bodyPr/>
          <a:lstStyle/>
          <a:p>
            <a:pPr>
              <a:defRPr sz="1500"/>
            </a:pPr>
            <a:endParaRPr lang="fr-FR"/>
          </a:p>
        </c:txPr>
        <c:crossAx val="74375168"/>
        <c:crosses val="autoZero"/>
        <c:auto val="1"/>
        <c:lblAlgn val="ctr"/>
        <c:lblOffset val="100"/>
        <c:noMultiLvlLbl val="0"/>
      </c:catAx>
      <c:valAx>
        <c:axId val="74375168"/>
        <c:scaling>
          <c:orientation val="minMax"/>
        </c:scaling>
        <c:delete val="0"/>
        <c:axPos val="l"/>
        <c:majorGridlines/>
        <c:numFmt formatCode="General" sourceLinked="1"/>
        <c:majorTickMark val="out"/>
        <c:minorTickMark val="none"/>
        <c:tickLblPos val="nextTo"/>
        <c:crossAx val="79368192"/>
        <c:crosses val="autoZero"/>
        <c:crossBetween val="between"/>
      </c:valAx>
    </c:plotArea>
    <c:legend>
      <c:legendPos val="r"/>
      <c:layout/>
      <c:overlay val="0"/>
      <c:txPr>
        <a:bodyPr/>
        <a:lstStyle/>
        <a:p>
          <a:pPr>
            <a:defRPr sz="2400"/>
          </a:pPr>
          <a:endParaRPr lang="fr-FR"/>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93E826-78FD-40E4-9647-DED355AD3E8A}" type="doc">
      <dgm:prSet loTypeId="urn:microsoft.com/office/officeart/2005/8/layout/cycle8" loCatId="cycle" qsTypeId="urn:microsoft.com/office/officeart/2005/8/quickstyle/simple3" qsCatId="simple" csTypeId="urn:microsoft.com/office/officeart/2005/8/colors/colorful4" csCatId="colorful" phldr="1"/>
      <dgm:spPr/>
    </dgm:pt>
    <dgm:pt modelId="{6830E95D-2107-4BB2-ACAD-DEED77446A47}">
      <dgm:prSet phldrT="[Texte]"/>
      <dgm:spPr/>
      <dgm:t>
        <a:bodyPr/>
        <a:lstStyle/>
        <a:p>
          <a:r>
            <a:rPr lang="fr-BE" b="1" dirty="0" smtClean="0"/>
            <a:t>Sphère publique </a:t>
          </a:r>
          <a:r>
            <a:rPr lang="fr-BE" b="0" dirty="0" smtClean="0"/>
            <a:t>T</a:t>
          </a:r>
          <a:r>
            <a:rPr lang="fr-BE" dirty="0" smtClean="0"/>
            <a:t>ravail</a:t>
          </a:r>
          <a:endParaRPr lang="fr-BE" dirty="0"/>
        </a:p>
      </dgm:t>
    </dgm:pt>
    <dgm:pt modelId="{8E645206-B280-456A-A35F-E21836DCB66B}" type="parTrans" cxnId="{8BEB7DD0-B1A9-4AFD-9633-3F8A9B8785FB}">
      <dgm:prSet/>
      <dgm:spPr/>
      <dgm:t>
        <a:bodyPr/>
        <a:lstStyle/>
        <a:p>
          <a:endParaRPr lang="fr-BE"/>
        </a:p>
      </dgm:t>
    </dgm:pt>
    <dgm:pt modelId="{789A2829-D66F-4B6E-B263-5AC8E2436C9D}" type="sibTrans" cxnId="{8BEB7DD0-B1A9-4AFD-9633-3F8A9B8785FB}">
      <dgm:prSet/>
      <dgm:spPr/>
      <dgm:t>
        <a:bodyPr/>
        <a:lstStyle/>
        <a:p>
          <a:endParaRPr lang="fr-BE"/>
        </a:p>
      </dgm:t>
    </dgm:pt>
    <dgm:pt modelId="{15FA59BB-0F0B-4CCD-9B07-5AD0022783F2}">
      <dgm:prSet phldrT="[Texte]"/>
      <dgm:spPr/>
      <dgm:t>
        <a:bodyPr/>
        <a:lstStyle/>
        <a:p>
          <a:r>
            <a:rPr lang="fr-BE" b="1" dirty="0" smtClean="0"/>
            <a:t>Sphère publique </a:t>
          </a:r>
        </a:p>
        <a:p>
          <a:r>
            <a:rPr lang="fr-BE" dirty="0" smtClean="0"/>
            <a:t>Droit et politique</a:t>
          </a:r>
          <a:endParaRPr lang="fr-BE" dirty="0"/>
        </a:p>
      </dgm:t>
    </dgm:pt>
    <dgm:pt modelId="{A4A163B4-48EA-423B-BEB1-46BC195A17DD}" type="parTrans" cxnId="{F70C8766-0FEF-4F4A-BF4D-F0728838E614}">
      <dgm:prSet/>
      <dgm:spPr/>
      <dgm:t>
        <a:bodyPr/>
        <a:lstStyle/>
        <a:p>
          <a:endParaRPr lang="fr-BE"/>
        </a:p>
      </dgm:t>
    </dgm:pt>
    <dgm:pt modelId="{32C25C1B-FDA1-4501-A118-4CE442495078}" type="sibTrans" cxnId="{F70C8766-0FEF-4F4A-BF4D-F0728838E614}">
      <dgm:prSet/>
      <dgm:spPr/>
      <dgm:t>
        <a:bodyPr/>
        <a:lstStyle/>
        <a:p>
          <a:endParaRPr lang="fr-BE"/>
        </a:p>
      </dgm:t>
    </dgm:pt>
    <dgm:pt modelId="{41CEA49F-ED71-426B-ACE0-AA2AB01019C9}">
      <dgm:prSet phldrT="[Texte]"/>
      <dgm:spPr/>
      <dgm:t>
        <a:bodyPr/>
        <a:lstStyle/>
        <a:p>
          <a:r>
            <a:rPr lang="fr-BE" b="1" dirty="0" smtClean="0"/>
            <a:t>Sphère privée </a:t>
          </a:r>
          <a:r>
            <a:rPr lang="fr-BE" b="0" dirty="0" smtClean="0"/>
            <a:t>I</a:t>
          </a:r>
          <a:r>
            <a:rPr lang="fr-BE" dirty="0" smtClean="0"/>
            <a:t>ntimité</a:t>
          </a:r>
          <a:endParaRPr lang="fr-BE" dirty="0"/>
        </a:p>
      </dgm:t>
    </dgm:pt>
    <dgm:pt modelId="{8A804A3B-7F06-44F5-B4EB-63CFCB21B684}" type="parTrans" cxnId="{F085173D-AE24-4D52-94ED-2980AB59A6CA}">
      <dgm:prSet/>
      <dgm:spPr/>
      <dgm:t>
        <a:bodyPr/>
        <a:lstStyle/>
        <a:p>
          <a:endParaRPr lang="fr-BE"/>
        </a:p>
      </dgm:t>
    </dgm:pt>
    <dgm:pt modelId="{951C6FD0-794B-4E23-A8C1-7E7FD25CFAA9}" type="sibTrans" cxnId="{F085173D-AE24-4D52-94ED-2980AB59A6CA}">
      <dgm:prSet/>
      <dgm:spPr/>
      <dgm:t>
        <a:bodyPr/>
        <a:lstStyle/>
        <a:p>
          <a:endParaRPr lang="fr-BE"/>
        </a:p>
      </dgm:t>
    </dgm:pt>
    <dgm:pt modelId="{33B3D2C8-034E-4283-8484-5C5FC693D8C9}" type="pres">
      <dgm:prSet presAssocID="{7F93E826-78FD-40E4-9647-DED355AD3E8A}" presName="compositeShape" presStyleCnt="0">
        <dgm:presLayoutVars>
          <dgm:chMax val="7"/>
          <dgm:dir/>
          <dgm:resizeHandles val="exact"/>
        </dgm:presLayoutVars>
      </dgm:prSet>
      <dgm:spPr/>
    </dgm:pt>
    <dgm:pt modelId="{122A89CF-F97A-4E6F-97CD-550257B3DEBA}" type="pres">
      <dgm:prSet presAssocID="{7F93E826-78FD-40E4-9647-DED355AD3E8A}" presName="wedge1" presStyleLbl="node1" presStyleIdx="0" presStyleCnt="3"/>
      <dgm:spPr/>
      <dgm:t>
        <a:bodyPr/>
        <a:lstStyle/>
        <a:p>
          <a:endParaRPr lang="fr-BE"/>
        </a:p>
      </dgm:t>
    </dgm:pt>
    <dgm:pt modelId="{71A09370-33AE-494A-AF27-205B9B3A292B}" type="pres">
      <dgm:prSet presAssocID="{7F93E826-78FD-40E4-9647-DED355AD3E8A}" presName="dummy1a" presStyleCnt="0"/>
      <dgm:spPr/>
    </dgm:pt>
    <dgm:pt modelId="{D6044A87-3BB3-4605-B973-C39D5BD4084B}" type="pres">
      <dgm:prSet presAssocID="{7F93E826-78FD-40E4-9647-DED355AD3E8A}" presName="dummy1b" presStyleCnt="0"/>
      <dgm:spPr/>
    </dgm:pt>
    <dgm:pt modelId="{95090AF7-3105-4F5F-AD17-5AD204EE9314}" type="pres">
      <dgm:prSet presAssocID="{7F93E826-78FD-40E4-9647-DED355AD3E8A}" presName="wedge1Tx" presStyleLbl="node1" presStyleIdx="0" presStyleCnt="3">
        <dgm:presLayoutVars>
          <dgm:chMax val="0"/>
          <dgm:chPref val="0"/>
          <dgm:bulletEnabled val="1"/>
        </dgm:presLayoutVars>
      </dgm:prSet>
      <dgm:spPr/>
      <dgm:t>
        <a:bodyPr/>
        <a:lstStyle/>
        <a:p>
          <a:endParaRPr lang="fr-BE"/>
        </a:p>
      </dgm:t>
    </dgm:pt>
    <dgm:pt modelId="{D3CF85D9-AF5B-4FC6-AC3C-565E46AECB54}" type="pres">
      <dgm:prSet presAssocID="{7F93E826-78FD-40E4-9647-DED355AD3E8A}" presName="wedge2" presStyleLbl="node1" presStyleIdx="1" presStyleCnt="3"/>
      <dgm:spPr/>
      <dgm:t>
        <a:bodyPr/>
        <a:lstStyle/>
        <a:p>
          <a:endParaRPr lang="fr-BE"/>
        </a:p>
      </dgm:t>
    </dgm:pt>
    <dgm:pt modelId="{D0970F25-7599-4729-8781-5C58C67E6A74}" type="pres">
      <dgm:prSet presAssocID="{7F93E826-78FD-40E4-9647-DED355AD3E8A}" presName="dummy2a" presStyleCnt="0"/>
      <dgm:spPr/>
    </dgm:pt>
    <dgm:pt modelId="{06E69B14-3A2B-4DCA-9869-EE8E02BC32BA}" type="pres">
      <dgm:prSet presAssocID="{7F93E826-78FD-40E4-9647-DED355AD3E8A}" presName="dummy2b" presStyleCnt="0"/>
      <dgm:spPr/>
    </dgm:pt>
    <dgm:pt modelId="{519AFA91-6CC4-4B75-80CD-2B6A62159996}" type="pres">
      <dgm:prSet presAssocID="{7F93E826-78FD-40E4-9647-DED355AD3E8A}" presName="wedge2Tx" presStyleLbl="node1" presStyleIdx="1" presStyleCnt="3">
        <dgm:presLayoutVars>
          <dgm:chMax val="0"/>
          <dgm:chPref val="0"/>
          <dgm:bulletEnabled val="1"/>
        </dgm:presLayoutVars>
      </dgm:prSet>
      <dgm:spPr/>
      <dgm:t>
        <a:bodyPr/>
        <a:lstStyle/>
        <a:p>
          <a:endParaRPr lang="fr-BE"/>
        </a:p>
      </dgm:t>
    </dgm:pt>
    <dgm:pt modelId="{67E6F454-8B02-4134-A900-409E3CD8CBFB}" type="pres">
      <dgm:prSet presAssocID="{7F93E826-78FD-40E4-9647-DED355AD3E8A}" presName="wedge3" presStyleLbl="node1" presStyleIdx="2" presStyleCnt="3"/>
      <dgm:spPr/>
      <dgm:t>
        <a:bodyPr/>
        <a:lstStyle/>
        <a:p>
          <a:endParaRPr lang="fr-BE"/>
        </a:p>
      </dgm:t>
    </dgm:pt>
    <dgm:pt modelId="{D2B886D4-7C20-48D4-846F-FFCE2DC37E90}" type="pres">
      <dgm:prSet presAssocID="{7F93E826-78FD-40E4-9647-DED355AD3E8A}" presName="dummy3a" presStyleCnt="0"/>
      <dgm:spPr/>
    </dgm:pt>
    <dgm:pt modelId="{B518A9D0-C7AD-4EA9-82A8-C0BA4195BC3E}" type="pres">
      <dgm:prSet presAssocID="{7F93E826-78FD-40E4-9647-DED355AD3E8A}" presName="dummy3b" presStyleCnt="0"/>
      <dgm:spPr/>
    </dgm:pt>
    <dgm:pt modelId="{99FB5769-52B7-48F1-9021-077C21969400}" type="pres">
      <dgm:prSet presAssocID="{7F93E826-78FD-40E4-9647-DED355AD3E8A}" presName="wedge3Tx" presStyleLbl="node1" presStyleIdx="2" presStyleCnt="3">
        <dgm:presLayoutVars>
          <dgm:chMax val="0"/>
          <dgm:chPref val="0"/>
          <dgm:bulletEnabled val="1"/>
        </dgm:presLayoutVars>
      </dgm:prSet>
      <dgm:spPr/>
      <dgm:t>
        <a:bodyPr/>
        <a:lstStyle/>
        <a:p>
          <a:endParaRPr lang="fr-BE"/>
        </a:p>
      </dgm:t>
    </dgm:pt>
    <dgm:pt modelId="{4B043736-2E8A-4674-8D1B-8D172AB9840F}" type="pres">
      <dgm:prSet presAssocID="{789A2829-D66F-4B6E-B263-5AC8E2436C9D}" presName="arrowWedge1" presStyleLbl="fgSibTrans2D1" presStyleIdx="0" presStyleCnt="3"/>
      <dgm:spPr/>
    </dgm:pt>
    <dgm:pt modelId="{F434E682-3023-4B9D-81CF-98387418FADA}" type="pres">
      <dgm:prSet presAssocID="{32C25C1B-FDA1-4501-A118-4CE442495078}" presName="arrowWedge2" presStyleLbl="fgSibTrans2D1" presStyleIdx="1" presStyleCnt="3"/>
      <dgm:spPr/>
    </dgm:pt>
    <dgm:pt modelId="{0A457BBB-5A59-4DD5-B3C4-FDF4572298AC}" type="pres">
      <dgm:prSet presAssocID="{951C6FD0-794B-4E23-A8C1-7E7FD25CFAA9}" presName="arrowWedge3" presStyleLbl="fgSibTrans2D1" presStyleIdx="2" presStyleCnt="3"/>
      <dgm:spPr/>
    </dgm:pt>
  </dgm:ptLst>
  <dgm:cxnLst>
    <dgm:cxn modelId="{8BEB7DD0-B1A9-4AFD-9633-3F8A9B8785FB}" srcId="{7F93E826-78FD-40E4-9647-DED355AD3E8A}" destId="{6830E95D-2107-4BB2-ACAD-DEED77446A47}" srcOrd="0" destOrd="0" parTransId="{8E645206-B280-456A-A35F-E21836DCB66B}" sibTransId="{789A2829-D66F-4B6E-B263-5AC8E2436C9D}"/>
    <dgm:cxn modelId="{9F8CCF0A-9A44-4E70-9B80-B18A35597207}" type="presOf" srcId="{6830E95D-2107-4BB2-ACAD-DEED77446A47}" destId="{122A89CF-F97A-4E6F-97CD-550257B3DEBA}" srcOrd="0" destOrd="0" presId="urn:microsoft.com/office/officeart/2005/8/layout/cycle8"/>
    <dgm:cxn modelId="{E5099F09-94A6-402F-98ED-26D530D1D675}" type="presOf" srcId="{41CEA49F-ED71-426B-ACE0-AA2AB01019C9}" destId="{99FB5769-52B7-48F1-9021-077C21969400}" srcOrd="1" destOrd="0" presId="urn:microsoft.com/office/officeart/2005/8/layout/cycle8"/>
    <dgm:cxn modelId="{F8C0833E-174A-4C70-9D1F-D21116284168}" type="presOf" srcId="{6830E95D-2107-4BB2-ACAD-DEED77446A47}" destId="{95090AF7-3105-4F5F-AD17-5AD204EE9314}" srcOrd="1" destOrd="0" presId="urn:microsoft.com/office/officeart/2005/8/layout/cycle8"/>
    <dgm:cxn modelId="{F085173D-AE24-4D52-94ED-2980AB59A6CA}" srcId="{7F93E826-78FD-40E4-9647-DED355AD3E8A}" destId="{41CEA49F-ED71-426B-ACE0-AA2AB01019C9}" srcOrd="2" destOrd="0" parTransId="{8A804A3B-7F06-44F5-B4EB-63CFCB21B684}" sibTransId="{951C6FD0-794B-4E23-A8C1-7E7FD25CFAA9}"/>
    <dgm:cxn modelId="{55EC3060-3048-4CB6-AA48-0CC56967F5AF}" type="presOf" srcId="{15FA59BB-0F0B-4CCD-9B07-5AD0022783F2}" destId="{519AFA91-6CC4-4B75-80CD-2B6A62159996}" srcOrd="1" destOrd="0" presId="urn:microsoft.com/office/officeart/2005/8/layout/cycle8"/>
    <dgm:cxn modelId="{75906C1B-C210-44C1-B6EB-2689E55E5863}" type="presOf" srcId="{41CEA49F-ED71-426B-ACE0-AA2AB01019C9}" destId="{67E6F454-8B02-4134-A900-409E3CD8CBFB}" srcOrd="0" destOrd="0" presId="urn:microsoft.com/office/officeart/2005/8/layout/cycle8"/>
    <dgm:cxn modelId="{F70C8766-0FEF-4F4A-BF4D-F0728838E614}" srcId="{7F93E826-78FD-40E4-9647-DED355AD3E8A}" destId="{15FA59BB-0F0B-4CCD-9B07-5AD0022783F2}" srcOrd="1" destOrd="0" parTransId="{A4A163B4-48EA-423B-BEB1-46BC195A17DD}" sibTransId="{32C25C1B-FDA1-4501-A118-4CE442495078}"/>
    <dgm:cxn modelId="{074C34D8-BC1E-4C45-8CC6-A0A07BC4DC0A}" type="presOf" srcId="{7F93E826-78FD-40E4-9647-DED355AD3E8A}" destId="{33B3D2C8-034E-4283-8484-5C5FC693D8C9}" srcOrd="0" destOrd="0" presId="urn:microsoft.com/office/officeart/2005/8/layout/cycle8"/>
    <dgm:cxn modelId="{71C12065-A3BA-408E-B771-8345EF4874D9}" type="presOf" srcId="{15FA59BB-0F0B-4CCD-9B07-5AD0022783F2}" destId="{D3CF85D9-AF5B-4FC6-AC3C-565E46AECB54}" srcOrd="0" destOrd="0" presId="urn:microsoft.com/office/officeart/2005/8/layout/cycle8"/>
    <dgm:cxn modelId="{B011013D-C9FD-42A1-97F2-FAC22F955162}" type="presParOf" srcId="{33B3D2C8-034E-4283-8484-5C5FC693D8C9}" destId="{122A89CF-F97A-4E6F-97CD-550257B3DEBA}" srcOrd="0" destOrd="0" presId="urn:microsoft.com/office/officeart/2005/8/layout/cycle8"/>
    <dgm:cxn modelId="{C3B19D15-ECBB-43E5-91D4-4552D04D91FB}" type="presParOf" srcId="{33B3D2C8-034E-4283-8484-5C5FC693D8C9}" destId="{71A09370-33AE-494A-AF27-205B9B3A292B}" srcOrd="1" destOrd="0" presId="urn:microsoft.com/office/officeart/2005/8/layout/cycle8"/>
    <dgm:cxn modelId="{C014F260-C12F-4CD6-AF14-CDB035166481}" type="presParOf" srcId="{33B3D2C8-034E-4283-8484-5C5FC693D8C9}" destId="{D6044A87-3BB3-4605-B973-C39D5BD4084B}" srcOrd="2" destOrd="0" presId="urn:microsoft.com/office/officeart/2005/8/layout/cycle8"/>
    <dgm:cxn modelId="{115B92E9-466A-4496-BEDB-B9ABA19D6785}" type="presParOf" srcId="{33B3D2C8-034E-4283-8484-5C5FC693D8C9}" destId="{95090AF7-3105-4F5F-AD17-5AD204EE9314}" srcOrd="3" destOrd="0" presId="urn:microsoft.com/office/officeart/2005/8/layout/cycle8"/>
    <dgm:cxn modelId="{DE55DA0A-4806-4797-BAA7-FA4669C91982}" type="presParOf" srcId="{33B3D2C8-034E-4283-8484-5C5FC693D8C9}" destId="{D3CF85D9-AF5B-4FC6-AC3C-565E46AECB54}" srcOrd="4" destOrd="0" presId="urn:microsoft.com/office/officeart/2005/8/layout/cycle8"/>
    <dgm:cxn modelId="{63DD5013-9659-49D4-A1EB-B7AE6C229D70}" type="presParOf" srcId="{33B3D2C8-034E-4283-8484-5C5FC693D8C9}" destId="{D0970F25-7599-4729-8781-5C58C67E6A74}" srcOrd="5" destOrd="0" presId="urn:microsoft.com/office/officeart/2005/8/layout/cycle8"/>
    <dgm:cxn modelId="{CCA12E9C-C2DE-49CA-A0CB-BE31D1B4BDCB}" type="presParOf" srcId="{33B3D2C8-034E-4283-8484-5C5FC693D8C9}" destId="{06E69B14-3A2B-4DCA-9869-EE8E02BC32BA}" srcOrd="6" destOrd="0" presId="urn:microsoft.com/office/officeart/2005/8/layout/cycle8"/>
    <dgm:cxn modelId="{379DD8A6-8E56-4BB8-804F-C01955B2F832}" type="presParOf" srcId="{33B3D2C8-034E-4283-8484-5C5FC693D8C9}" destId="{519AFA91-6CC4-4B75-80CD-2B6A62159996}" srcOrd="7" destOrd="0" presId="urn:microsoft.com/office/officeart/2005/8/layout/cycle8"/>
    <dgm:cxn modelId="{7B84AE84-D6AD-4F23-8204-3B3188C08D9E}" type="presParOf" srcId="{33B3D2C8-034E-4283-8484-5C5FC693D8C9}" destId="{67E6F454-8B02-4134-A900-409E3CD8CBFB}" srcOrd="8" destOrd="0" presId="urn:microsoft.com/office/officeart/2005/8/layout/cycle8"/>
    <dgm:cxn modelId="{D43B3146-3F3E-41F0-9C87-DED9BEED953D}" type="presParOf" srcId="{33B3D2C8-034E-4283-8484-5C5FC693D8C9}" destId="{D2B886D4-7C20-48D4-846F-FFCE2DC37E90}" srcOrd="9" destOrd="0" presId="urn:microsoft.com/office/officeart/2005/8/layout/cycle8"/>
    <dgm:cxn modelId="{FA2D8B31-C20E-498F-9E38-D0F65DF80CCF}" type="presParOf" srcId="{33B3D2C8-034E-4283-8484-5C5FC693D8C9}" destId="{B518A9D0-C7AD-4EA9-82A8-C0BA4195BC3E}" srcOrd="10" destOrd="0" presId="urn:microsoft.com/office/officeart/2005/8/layout/cycle8"/>
    <dgm:cxn modelId="{16665159-7C92-4935-81DE-E4712F11FCCF}" type="presParOf" srcId="{33B3D2C8-034E-4283-8484-5C5FC693D8C9}" destId="{99FB5769-52B7-48F1-9021-077C21969400}" srcOrd="11" destOrd="0" presId="urn:microsoft.com/office/officeart/2005/8/layout/cycle8"/>
    <dgm:cxn modelId="{D9727648-6C40-4566-B9CA-4CEB12A3404D}" type="presParOf" srcId="{33B3D2C8-034E-4283-8484-5C5FC693D8C9}" destId="{4B043736-2E8A-4674-8D1B-8D172AB9840F}" srcOrd="12" destOrd="0" presId="urn:microsoft.com/office/officeart/2005/8/layout/cycle8"/>
    <dgm:cxn modelId="{26938C74-E908-42DA-AD1F-A88E49A2423C}" type="presParOf" srcId="{33B3D2C8-034E-4283-8484-5C5FC693D8C9}" destId="{F434E682-3023-4B9D-81CF-98387418FADA}" srcOrd="13" destOrd="0" presId="urn:microsoft.com/office/officeart/2005/8/layout/cycle8"/>
    <dgm:cxn modelId="{DFADA0DF-7BA8-46DE-99A7-1A09A14EA0AE}" type="presParOf" srcId="{33B3D2C8-034E-4283-8484-5C5FC693D8C9}" destId="{0A457BBB-5A59-4DD5-B3C4-FDF4572298AC}"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2E7344-CF76-4221-8111-F65CCA6609C3}"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fr-BE"/>
        </a:p>
      </dgm:t>
    </dgm:pt>
    <dgm:pt modelId="{67CE48C6-AA8B-4623-9FB2-F2444409BF76}">
      <dgm:prSet phldrT="[Texte]"/>
      <dgm:spPr/>
      <dgm:t>
        <a:bodyPr/>
        <a:lstStyle/>
        <a:p>
          <a:r>
            <a:rPr lang="fr-BE" dirty="0" smtClean="0"/>
            <a:t>Nécessité d’identifier plus clairement l’objet partagé de la collaboration</a:t>
          </a:r>
          <a:endParaRPr lang="fr-BE" dirty="0"/>
        </a:p>
      </dgm:t>
    </dgm:pt>
    <dgm:pt modelId="{311A1A67-4841-4367-89F5-CA8A936766ED}" type="parTrans" cxnId="{261F2952-9ED8-4CED-8CBF-840ECAAF48CF}">
      <dgm:prSet/>
      <dgm:spPr/>
      <dgm:t>
        <a:bodyPr/>
        <a:lstStyle/>
        <a:p>
          <a:endParaRPr lang="fr-BE"/>
        </a:p>
      </dgm:t>
    </dgm:pt>
    <dgm:pt modelId="{17F1C059-85D5-4FF3-B7E2-5F8966B9C438}" type="sibTrans" cxnId="{261F2952-9ED8-4CED-8CBF-840ECAAF48CF}">
      <dgm:prSet/>
      <dgm:spPr/>
      <dgm:t>
        <a:bodyPr/>
        <a:lstStyle/>
        <a:p>
          <a:endParaRPr lang="fr-BE"/>
        </a:p>
      </dgm:t>
    </dgm:pt>
    <dgm:pt modelId="{001F3E5E-81D6-4417-BCCC-A41EE981D815}">
      <dgm:prSet phldrT="[Texte]" custT="1"/>
      <dgm:spPr/>
      <dgm:t>
        <a:bodyPr/>
        <a:lstStyle/>
        <a:p>
          <a:r>
            <a:rPr lang="fr-BE" sz="2200" dirty="0" smtClean="0"/>
            <a:t>Sphère publique du travail</a:t>
          </a:r>
          <a:endParaRPr lang="fr-BE" sz="2200" dirty="0"/>
        </a:p>
      </dgm:t>
    </dgm:pt>
    <dgm:pt modelId="{FFEC957F-44A7-4AB7-8CAA-AA4732B859D2}" type="parTrans" cxnId="{14E6602D-3AFD-4103-B077-DEBFF481AAB4}">
      <dgm:prSet/>
      <dgm:spPr/>
      <dgm:t>
        <a:bodyPr/>
        <a:lstStyle/>
        <a:p>
          <a:endParaRPr lang="fr-BE"/>
        </a:p>
      </dgm:t>
    </dgm:pt>
    <dgm:pt modelId="{D99342A9-BC08-4267-941F-952A6B661485}" type="sibTrans" cxnId="{14E6602D-3AFD-4103-B077-DEBFF481AAB4}">
      <dgm:prSet/>
      <dgm:spPr/>
      <dgm:t>
        <a:bodyPr/>
        <a:lstStyle/>
        <a:p>
          <a:endParaRPr lang="fr-BE"/>
        </a:p>
      </dgm:t>
    </dgm:pt>
    <dgm:pt modelId="{499BD92D-7D4F-4CF5-B967-1A6A4C777C2B}">
      <dgm:prSet phldrT="[Texte]"/>
      <dgm:spPr/>
      <dgm:t>
        <a:bodyPr/>
        <a:lstStyle/>
        <a:p>
          <a:r>
            <a:rPr lang="fr-BE" dirty="0" smtClean="0"/>
            <a:t>Nécessité d’initiatives volontaristes des autorités</a:t>
          </a:r>
          <a:endParaRPr lang="fr-BE" dirty="0"/>
        </a:p>
      </dgm:t>
    </dgm:pt>
    <dgm:pt modelId="{55FFEF7D-0545-44ED-B2CC-91878AA6281A}" type="parTrans" cxnId="{17909491-F280-482A-8938-5040E48EBA29}">
      <dgm:prSet/>
      <dgm:spPr/>
      <dgm:t>
        <a:bodyPr/>
        <a:lstStyle/>
        <a:p>
          <a:endParaRPr lang="fr-BE"/>
        </a:p>
      </dgm:t>
    </dgm:pt>
    <dgm:pt modelId="{FD4D3065-B250-43AF-B3F6-F62D08BF1AFA}" type="sibTrans" cxnId="{17909491-F280-482A-8938-5040E48EBA29}">
      <dgm:prSet/>
      <dgm:spPr/>
      <dgm:t>
        <a:bodyPr/>
        <a:lstStyle/>
        <a:p>
          <a:endParaRPr lang="fr-BE"/>
        </a:p>
      </dgm:t>
    </dgm:pt>
    <dgm:pt modelId="{AB9B6198-1CFE-48D9-A011-19F552094DBE}">
      <dgm:prSet phldrT="[Texte]" custT="1"/>
      <dgm:spPr/>
      <dgm:t>
        <a:bodyPr/>
        <a:lstStyle/>
        <a:p>
          <a:r>
            <a:rPr lang="fr-BE" sz="2200" dirty="0" smtClean="0"/>
            <a:t>Sphère publique du droit et de la politique</a:t>
          </a:r>
          <a:endParaRPr lang="fr-BE" sz="2200" dirty="0"/>
        </a:p>
      </dgm:t>
    </dgm:pt>
    <dgm:pt modelId="{ECC3A61B-FDA1-4441-BDC9-BC73ACA7029B}" type="parTrans" cxnId="{777EA6E0-FF81-450F-A830-46491845EDD3}">
      <dgm:prSet/>
      <dgm:spPr/>
      <dgm:t>
        <a:bodyPr/>
        <a:lstStyle/>
        <a:p>
          <a:endParaRPr lang="fr-BE"/>
        </a:p>
      </dgm:t>
    </dgm:pt>
    <dgm:pt modelId="{E6CCE789-557C-43CA-AB1D-02B7A83DDCE2}" type="sibTrans" cxnId="{777EA6E0-FF81-450F-A830-46491845EDD3}">
      <dgm:prSet/>
      <dgm:spPr/>
      <dgm:t>
        <a:bodyPr/>
        <a:lstStyle/>
        <a:p>
          <a:endParaRPr lang="fr-BE"/>
        </a:p>
      </dgm:t>
    </dgm:pt>
    <dgm:pt modelId="{AFF784E2-7C06-4A12-8C3A-F4B4C40CDA20}">
      <dgm:prSet custT="1"/>
      <dgm:spPr/>
      <dgm:t>
        <a:bodyPr/>
        <a:lstStyle/>
        <a:p>
          <a:r>
            <a:rPr lang="fr-BE" sz="2200" i="1" dirty="0" err="1" smtClean="0"/>
            <a:t>Ability</a:t>
          </a:r>
          <a:r>
            <a:rPr lang="fr-BE" sz="2200" i="1" dirty="0" smtClean="0"/>
            <a:t> to </a:t>
          </a:r>
          <a:r>
            <a:rPr lang="fr-BE" sz="2200" i="1" dirty="0" err="1" smtClean="0"/>
            <a:t>cooperate</a:t>
          </a:r>
          <a:endParaRPr lang="fr-BE" sz="2200" i="1" dirty="0" smtClean="0"/>
        </a:p>
      </dgm:t>
    </dgm:pt>
    <dgm:pt modelId="{3DC89999-CE8B-408D-A8BF-32BDEE036FE7}" type="parTrans" cxnId="{8A71B4D2-BCD5-43FD-8480-D775DEF80963}">
      <dgm:prSet/>
      <dgm:spPr/>
      <dgm:t>
        <a:bodyPr/>
        <a:lstStyle/>
        <a:p>
          <a:endParaRPr lang="fr-BE"/>
        </a:p>
      </dgm:t>
    </dgm:pt>
    <dgm:pt modelId="{07A70700-86FC-42FD-A3D0-3B2AA76E6FD8}" type="sibTrans" cxnId="{8A71B4D2-BCD5-43FD-8480-D775DEF80963}">
      <dgm:prSet/>
      <dgm:spPr/>
      <dgm:t>
        <a:bodyPr/>
        <a:lstStyle/>
        <a:p>
          <a:endParaRPr lang="fr-BE"/>
        </a:p>
      </dgm:t>
    </dgm:pt>
    <dgm:pt modelId="{946A747E-8815-4541-9D87-6704302A1013}">
      <dgm:prSet custT="1"/>
      <dgm:spPr/>
      <dgm:t>
        <a:bodyPr/>
        <a:lstStyle/>
        <a:p>
          <a:r>
            <a:rPr lang="fr-BE" sz="2200" i="1" dirty="0" err="1" smtClean="0"/>
            <a:t>Willingness</a:t>
          </a:r>
          <a:r>
            <a:rPr lang="fr-BE" sz="2200" i="1" dirty="0" smtClean="0"/>
            <a:t> to </a:t>
          </a:r>
          <a:r>
            <a:rPr lang="fr-BE" sz="2200" i="1" dirty="0" err="1" smtClean="0"/>
            <a:t>cooperate</a:t>
          </a:r>
          <a:endParaRPr lang="fr-BE" sz="2200" i="1" dirty="0" smtClean="0"/>
        </a:p>
      </dgm:t>
    </dgm:pt>
    <dgm:pt modelId="{E5416D24-15C5-47D9-AA50-86DA877102C1}" type="parTrans" cxnId="{8C6095DE-7383-4760-85AE-55FF37DDE276}">
      <dgm:prSet/>
      <dgm:spPr/>
      <dgm:t>
        <a:bodyPr/>
        <a:lstStyle/>
        <a:p>
          <a:endParaRPr lang="fr-BE"/>
        </a:p>
      </dgm:t>
    </dgm:pt>
    <dgm:pt modelId="{9C78E110-012A-43F5-B689-07EB090758C9}" type="sibTrans" cxnId="{8C6095DE-7383-4760-85AE-55FF37DDE276}">
      <dgm:prSet/>
      <dgm:spPr/>
      <dgm:t>
        <a:bodyPr/>
        <a:lstStyle/>
        <a:p>
          <a:endParaRPr lang="fr-BE"/>
        </a:p>
      </dgm:t>
    </dgm:pt>
    <dgm:pt modelId="{84F67C57-B5EE-425B-8BEB-020EDBDDAA67}">
      <dgm:prSet custT="1"/>
      <dgm:spPr/>
      <dgm:t>
        <a:bodyPr/>
        <a:lstStyle/>
        <a:p>
          <a:r>
            <a:rPr lang="fr-BE" sz="2200" dirty="0" smtClean="0"/>
            <a:t>Formation initiale et continuée des médecins</a:t>
          </a:r>
        </a:p>
      </dgm:t>
    </dgm:pt>
    <dgm:pt modelId="{5548B765-2E8F-40CA-A03D-4F1320A02FFE}" type="parTrans" cxnId="{177D7CD6-13EF-4DFA-B919-ADAB008BC76B}">
      <dgm:prSet/>
      <dgm:spPr/>
      <dgm:t>
        <a:bodyPr/>
        <a:lstStyle/>
        <a:p>
          <a:endParaRPr lang="fr-BE"/>
        </a:p>
      </dgm:t>
    </dgm:pt>
    <dgm:pt modelId="{282DBA9A-873B-4F77-BD73-45592019D1EC}" type="sibTrans" cxnId="{177D7CD6-13EF-4DFA-B919-ADAB008BC76B}">
      <dgm:prSet/>
      <dgm:spPr/>
      <dgm:t>
        <a:bodyPr/>
        <a:lstStyle/>
        <a:p>
          <a:endParaRPr lang="fr-BE"/>
        </a:p>
      </dgm:t>
    </dgm:pt>
    <dgm:pt modelId="{8FEAE47D-7FA8-4A2C-B4A6-2AAD378F918F}" type="pres">
      <dgm:prSet presAssocID="{3D2E7344-CF76-4221-8111-F65CCA6609C3}" presName="linear" presStyleCnt="0">
        <dgm:presLayoutVars>
          <dgm:animLvl val="lvl"/>
          <dgm:resizeHandles val="exact"/>
        </dgm:presLayoutVars>
      </dgm:prSet>
      <dgm:spPr/>
      <dgm:t>
        <a:bodyPr/>
        <a:lstStyle/>
        <a:p>
          <a:endParaRPr lang="fr-BE"/>
        </a:p>
      </dgm:t>
    </dgm:pt>
    <dgm:pt modelId="{7C3FF7AD-0341-4D51-986C-E0CC61DBB64B}" type="pres">
      <dgm:prSet presAssocID="{67CE48C6-AA8B-4623-9FB2-F2444409BF76}" presName="parentText" presStyleLbl="node1" presStyleIdx="0" presStyleCnt="2" custScaleY="75338">
        <dgm:presLayoutVars>
          <dgm:chMax val="0"/>
          <dgm:bulletEnabled val="1"/>
        </dgm:presLayoutVars>
      </dgm:prSet>
      <dgm:spPr/>
      <dgm:t>
        <a:bodyPr/>
        <a:lstStyle/>
        <a:p>
          <a:endParaRPr lang="fr-BE"/>
        </a:p>
      </dgm:t>
    </dgm:pt>
    <dgm:pt modelId="{52D1F7DD-5E32-47A5-965F-9B3C679248F3}" type="pres">
      <dgm:prSet presAssocID="{67CE48C6-AA8B-4623-9FB2-F2444409BF76}" presName="childText" presStyleLbl="revTx" presStyleIdx="0" presStyleCnt="2">
        <dgm:presLayoutVars>
          <dgm:bulletEnabled val="1"/>
        </dgm:presLayoutVars>
      </dgm:prSet>
      <dgm:spPr/>
      <dgm:t>
        <a:bodyPr/>
        <a:lstStyle/>
        <a:p>
          <a:endParaRPr lang="fr-BE"/>
        </a:p>
      </dgm:t>
    </dgm:pt>
    <dgm:pt modelId="{79DE2E07-367F-4083-889C-4E8B9F70FE36}" type="pres">
      <dgm:prSet presAssocID="{499BD92D-7D4F-4CF5-B967-1A6A4C777C2B}" presName="parentText" presStyleLbl="node1" presStyleIdx="1" presStyleCnt="2" custScaleY="44083">
        <dgm:presLayoutVars>
          <dgm:chMax val="0"/>
          <dgm:bulletEnabled val="1"/>
        </dgm:presLayoutVars>
      </dgm:prSet>
      <dgm:spPr/>
      <dgm:t>
        <a:bodyPr/>
        <a:lstStyle/>
        <a:p>
          <a:endParaRPr lang="fr-BE"/>
        </a:p>
      </dgm:t>
    </dgm:pt>
    <dgm:pt modelId="{347858C8-51BE-4BB6-B5E4-F9148305D777}" type="pres">
      <dgm:prSet presAssocID="{499BD92D-7D4F-4CF5-B967-1A6A4C777C2B}" presName="childText" presStyleLbl="revTx" presStyleIdx="1" presStyleCnt="2">
        <dgm:presLayoutVars>
          <dgm:bulletEnabled val="1"/>
        </dgm:presLayoutVars>
      </dgm:prSet>
      <dgm:spPr/>
      <dgm:t>
        <a:bodyPr/>
        <a:lstStyle/>
        <a:p>
          <a:endParaRPr lang="fr-BE"/>
        </a:p>
      </dgm:t>
    </dgm:pt>
  </dgm:ptLst>
  <dgm:cxnLst>
    <dgm:cxn modelId="{8C6095DE-7383-4760-85AE-55FF37DDE276}" srcId="{67CE48C6-AA8B-4623-9FB2-F2444409BF76}" destId="{946A747E-8815-4541-9D87-6704302A1013}" srcOrd="1" destOrd="0" parTransId="{E5416D24-15C5-47D9-AA50-86DA877102C1}" sibTransId="{9C78E110-012A-43F5-B689-07EB090758C9}"/>
    <dgm:cxn modelId="{D11BD8B6-CF19-49F3-881B-7B9A88E0DFDA}" type="presOf" srcId="{499BD92D-7D4F-4CF5-B967-1A6A4C777C2B}" destId="{79DE2E07-367F-4083-889C-4E8B9F70FE36}" srcOrd="0" destOrd="0" presId="urn:microsoft.com/office/officeart/2005/8/layout/vList2"/>
    <dgm:cxn modelId="{D2746C45-4674-47A7-B5D3-FB91175DBD93}" type="presOf" srcId="{AB9B6198-1CFE-48D9-A011-19F552094DBE}" destId="{347858C8-51BE-4BB6-B5E4-F9148305D777}" srcOrd="0" destOrd="0" presId="urn:microsoft.com/office/officeart/2005/8/layout/vList2"/>
    <dgm:cxn modelId="{AABC5CB6-AF23-4ADB-87C2-4A6F14E4F516}" type="presOf" srcId="{3D2E7344-CF76-4221-8111-F65CCA6609C3}" destId="{8FEAE47D-7FA8-4A2C-B4A6-2AAD378F918F}" srcOrd="0" destOrd="0" presId="urn:microsoft.com/office/officeart/2005/8/layout/vList2"/>
    <dgm:cxn modelId="{069BC510-FA1E-4650-8A9B-7BD857D4C52D}" type="presOf" srcId="{946A747E-8815-4541-9D87-6704302A1013}" destId="{52D1F7DD-5E32-47A5-965F-9B3C679248F3}" srcOrd="0" destOrd="1" presId="urn:microsoft.com/office/officeart/2005/8/layout/vList2"/>
    <dgm:cxn modelId="{777EA6E0-FF81-450F-A830-46491845EDD3}" srcId="{499BD92D-7D4F-4CF5-B967-1A6A4C777C2B}" destId="{AB9B6198-1CFE-48D9-A011-19F552094DBE}" srcOrd="0" destOrd="0" parTransId="{ECC3A61B-FDA1-4441-BDC9-BC73ACA7029B}" sibTransId="{E6CCE789-557C-43CA-AB1D-02B7A83DDCE2}"/>
    <dgm:cxn modelId="{177D7CD6-13EF-4DFA-B919-ADAB008BC76B}" srcId="{67CE48C6-AA8B-4623-9FB2-F2444409BF76}" destId="{84F67C57-B5EE-425B-8BEB-020EDBDDAA67}" srcOrd="2" destOrd="0" parTransId="{5548B765-2E8F-40CA-A03D-4F1320A02FFE}" sibTransId="{282DBA9A-873B-4F77-BD73-45592019D1EC}"/>
    <dgm:cxn modelId="{4052D971-4337-4749-963E-AC2EAEDBB587}" type="presOf" srcId="{AFF784E2-7C06-4A12-8C3A-F4B4C40CDA20}" destId="{347858C8-51BE-4BB6-B5E4-F9148305D777}" srcOrd="0" destOrd="1" presId="urn:microsoft.com/office/officeart/2005/8/layout/vList2"/>
    <dgm:cxn modelId="{25CCB3B6-CDC6-4498-99FC-B4A4E554E310}" type="presOf" srcId="{67CE48C6-AA8B-4623-9FB2-F2444409BF76}" destId="{7C3FF7AD-0341-4D51-986C-E0CC61DBB64B}" srcOrd="0" destOrd="0" presId="urn:microsoft.com/office/officeart/2005/8/layout/vList2"/>
    <dgm:cxn modelId="{9D61C341-39DD-425C-93AE-96E00A1B3BED}" type="presOf" srcId="{001F3E5E-81D6-4417-BCCC-A41EE981D815}" destId="{52D1F7DD-5E32-47A5-965F-9B3C679248F3}" srcOrd="0" destOrd="0" presId="urn:microsoft.com/office/officeart/2005/8/layout/vList2"/>
    <dgm:cxn modelId="{261F2952-9ED8-4CED-8CBF-840ECAAF48CF}" srcId="{3D2E7344-CF76-4221-8111-F65CCA6609C3}" destId="{67CE48C6-AA8B-4623-9FB2-F2444409BF76}" srcOrd="0" destOrd="0" parTransId="{311A1A67-4841-4367-89F5-CA8A936766ED}" sibTransId="{17F1C059-85D5-4FF3-B7E2-5F8966B9C438}"/>
    <dgm:cxn modelId="{8A71B4D2-BCD5-43FD-8480-D775DEF80963}" srcId="{499BD92D-7D4F-4CF5-B967-1A6A4C777C2B}" destId="{AFF784E2-7C06-4A12-8C3A-F4B4C40CDA20}" srcOrd="1" destOrd="0" parTransId="{3DC89999-CE8B-408D-A8BF-32BDEE036FE7}" sibTransId="{07A70700-86FC-42FD-A3D0-3B2AA76E6FD8}"/>
    <dgm:cxn modelId="{D05C3BCE-DB88-4ABB-9030-3CCE7889AA58}" type="presOf" srcId="{84F67C57-B5EE-425B-8BEB-020EDBDDAA67}" destId="{52D1F7DD-5E32-47A5-965F-9B3C679248F3}" srcOrd="0" destOrd="2" presId="urn:microsoft.com/office/officeart/2005/8/layout/vList2"/>
    <dgm:cxn modelId="{14E6602D-3AFD-4103-B077-DEBFF481AAB4}" srcId="{67CE48C6-AA8B-4623-9FB2-F2444409BF76}" destId="{001F3E5E-81D6-4417-BCCC-A41EE981D815}" srcOrd="0" destOrd="0" parTransId="{FFEC957F-44A7-4AB7-8CAA-AA4732B859D2}" sibTransId="{D99342A9-BC08-4267-941F-952A6B661485}"/>
    <dgm:cxn modelId="{17909491-F280-482A-8938-5040E48EBA29}" srcId="{3D2E7344-CF76-4221-8111-F65CCA6609C3}" destId="{499BD92D-7D4F-4CF5-B967-1A6A4C777C2B}" srcOrd="1" destOrd="0" parTransId="{55FFEF7D-0545-44ED-B2CC-91878AA6281A}" sibTransId="{FD4D3065-B250-43AF-B3F6-F62D08BF1AFA}"/>
    <dgm:cxn modelId="{FC951F86-EA40-4AD3-B4F3-EDC2FA0FC100}" type="presParOf" srcId="{8FEAE47D-7FA8-4A2C-B4A6-2AAD378F918F}" destId="{7C3FF7AD-0341-4D51-986C-E0CC61DBB64B}" srcOrd="0" destOrd="0" presId="urn:microsoft.com/office/officeart/2005/8/layout/vList2"/>
    <dgm:cxn modelId="{E2A33964-5E5E-4C2E-89AD-3925C95559C3}" type="presParOf" srcId="{8FEAE47D-7FA8-4A2C-B4A6-2AAD378F918F}" destId="{52D1F7DD-5E32-47A5-965F-9B3C679248F3}" srcOrd="1" destOrd="0" presId="urn:microsoft.com/office/officeart/2005/8/layout/vList2"/>
    <dgm:cxn modelId="{6FAC75EF-F9E0-4980-870A-EBCC7DC90D22}" type="presParOf" srcId="{8FEAE47D-7FA8-4A2C-B4A6-2AAD378F918F}" destId="{79DE2E07-367F-4083-889C-4E8B9F70FE36}" srcOrd="2" destOrd="0" presId="urn:microsoft.com/office/officeart/2005/8/layout/vList2"/>
    <dgm:cxn modelId="{8FDC77F0-2B25-4AB9-A3FE-4031DA97E98C}" type="presParOf" srcId="{8FEAE47D-7FA8-4A2C-B4A6-2AAD378F918F}" destId="{347858C8-51BE-4BB6-B5E4-F9148305D77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9898BA-3316-469E-ACBB-BE0082D8E5D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fr-FR"/>
        </a:p>
      </dgm:t>
    </dgm:pt>
    <dgm:pt modelId="{61C3F6E6-41BB-4DE2-AFEB-5A3AE7879B6F}">
      <dgm:prSet/>
      <dgm:spPr/>
      <dgm:t>
        <a:bodyPr/>
        <a:lstStyle/>
        <a:p>
          <a:pPr rtl="0"/>
          <a:r>
            <a:rPr lang="fr-BE" smtClean="0"/>
            <a:t>Formation initiale</a:t>
          </a:r>
          <a:endParaRPr lang="fr-BE"/>
        </a:p>
      </dgm:t>
    </dgm:pt>
    <dgm:pt modelId="{578AF5AC-B55B-43CE-83A2-74D111B70CAA}" type="parTrans" cxnId="{DF263913-FDC1-4778-99BA-D24A5BD9A17B}">
      <dgm:prSet/>
      <dgm:spPr/>
      <dgm:t>
        <a:bodyPr/>
        <a:lstStyle/>
        <a:p>
          <a:endParaRPr lang="fr-FR"/>
        </a:p>
      </dgm:t>
    </dgm:pt>
    <dgm:pt modelId="{516C79AA-D458-475F-8CD9-508E2B1C5D06}" type="sibTrans" cxnId="{DF263913-FDC1-4778-99BA-D24A5BD9A17B}">
      <dgm:prSet/>
      <dgm:spPr/>
      <dgm:t>
        <a:bodyPr/>
        <a:lstStyle/>
        <a:p>
          <a:endParaRPr lang="fr-FR"/>
        </a:p>
      </dgm:t>
    </dgm:pt>
    <dgm:pt modelId="{F88E22CD-2088-478B-8260-F368F353516A}">
      <dgm:prSet/>
      <dgm:spPr/>
      <dgm:t>
        <a:bodyPr/>
        <a:lstStyle/>
        <a:p>
          <a:pPr rtl="0"/>
          <a:r>
            <a:rPr lang="fr-BE" smtClean="0"/>
            <a:t>Volet consacré à la problématique alcool-drogues</a:t>
          </a:r>
          <a:endParaRPr lang="fr-BE"/>
        </a:p>
      </dgm:t>
    </dgm:pt>
    <dgm:pt modelId="{25D117C4-6687-42B4-ADC9-D51C40BB9A8B}" type="parTrans" cxnId="{A08CB6C1-A737-4402-8B8E-16145A831DC1}">
      <dgm:prSet/>
      <dgm:spPr/>
      <dgm:t>
        <a:bodyPr/>
        <a:lstStyle/>
        <a:p>
          <a:endParaRPr lang="fr-FR"/>
        </a:p>
      </dgm:t>
    </dgm:pt>
    <dgm:pt modelId="{C1B501A6-708C-483A-982D-6B8FD7F893BD}" type="sibTrans" cxnId="{A08CB6C1-A737-4402-8B8E-16145A831DC1}">
      <dgm:prSet/>
      <dgm:spPr/>
      <dgm:t>
        <a:bodyPr/>
        <a:lstStyle/>
        <a:p>
          <a:endParaRPr lang="fr-FR"/>
        </a:p>
      </dgm:t>
    </dgm:pt>
    <dgm:pt modelId="{DF282703-7CBA-40C2-A75C-FA2E3BB4AA20}">
      <dgm:prSet/>
      <dgm:spPr/>
      <dgm:t>
        <a:bodyPr/>
        <a:lstStyle/>
        <a:p>
          <a:pPr rtl="0"/>
          <a:r>
            <a:rPr lang="fr-BE" smtClean="0"/>
            <a:t>Information théorique et mises en situation permettant de s’approprier les techniques relationnelles et motivationnelles de base</a:t>
          </a:r>
          <a:endParaRPr lang="fr-BE"/>
        </a:p>
      </dgm:t>
    </dgm:pt>
    <dgm:pt modelId="{3DCA3346-31D3-44A9-A02E-B7156BE8958E}" type="parTrans" cxnId="{0C62FD9F-F76A-4524-B354-2DDDEBA5344F}">
      <dgm:prSet/>
      <dgm:spPr/>
      <dgm:t>
        <a:bodyPr/>
        <a:lstStyle/>
        <a:p>
          <a:endParaRPr lang="fr-FR"/>
        </a:p>
      </dgm:t>
    </dgm:pt>
    <dgm:pt modelId="{37120A83-2732-4367-90B5-641D6D8DA585}" type="sibTrans" cxnId="{0C62FD9F-F76A-4524-B354-2DDDEBA5344F}">
      <dgm:prSet/>
      <dgm:spPr/>
      <dgm:t>
        <a:bodyPr/>
        <a:lstStyle/>
        <a:p>
          <a:endParaRPr lang="fr-FR"/>
        </a:p>
      </dgm:t>
    </dgm:pt>
    <dgm:pt modelId="{EAE1E1C5-EC7D-4C10-8FF3-DC3389B7A2AA}">
      <dgm:prSet/>
      <dgm:spPr/>
      <dgm:t>
        <a:bodyPr/>
        <a:lstStyle/>
        <a:p>
          <a:pPr rtl="0"/>
          <a:r>
            <a:rPr lang="fr-BE" smtClean="0"/>
            <a:t>Usage correct des termes qui font consensus chez les spécialistes</a:t>
          </a:r>
          <a:endParaRPr lang="fr-BE"/>
        </a:p>
      </dgm:t>
    </dgm:pt>
    <dgm:pt modelId="{8C4513A8-BBB4-4D00-BD33-D0AAE8B20297}" type="parTrans" cxnId="{AF5E0FDC-F005-48FE-A58F-377CF61A17C6}">
      <dgm:prSet/>
      <dgm:spPr/>
      <dgm:t>
        <a:bodyPr/>
        <a:lstStyle/>
        <a:p>
          <a:endParaRPr lang="fr-FR"/>
        </a:p>
      </dgm:t>
    </dgm:pt>
    <dgm:pt modelId="{929CD9F3-CA3F-4D39-8D78-BD46961329C0}" type="sibTrans" cxnId="{AF5E0FDC-F005-48FE-A58F-377CF61A17C6}">
      <dgm:prSet/>
      <dgm:spPr/>
      <dgm:t>
        <a:bodyPr/>
        <a:lstStyle/>
        <a:p>
          <a:endParaRPr lang="fr-FR"/>
        </a:p>
      </dgm:t>
    </dgm:pt>
    <dgm:pt modelId="{160B2AC3-B646-4841-87D3-FB8B4CEEAFE3}">
      <dgm:prSet/>
      <dgm:spPr>
        <a:solidFill>
          <a:schemeClr val="accent3">
            <a:lumMod val="50000"/>
          </a:schemeClr>
        </a:solidFill>
      </dgm:spPr>
      <dgm:t>
        <a:bodyPr/>
        <a:lstStyle/>
        <a:p>
          <a:pPr rtl="0"/>
          <a:r>
            <a:rPr lang="fr-BE" smtClean="0"/>
            <a:t>Formation continuée</a:t>
          </a:r>
          <a:endParaRPr lang="fr-BE"/>
        </a:p>
      </dgm:t>
    </dgm:pt>
    <dgm:pt modelId="{A5603022-338F-4C18-87E3-BEE684EEC7F6}" type="parTrans" cxnId="{1CA9B74F-0733-4CDA-B45B-9B49D8C7B7F5}">
      <dgm:prSet/>
      <dgm:spPr/>
      <dgm:t>
        <a:bodyPr/>
        <a:lstStyle/>
        <a:p>
          <a:endParaRPr lang="fr-FR"/>
        </a:p>
      </dgm:t>
    </dgm:pt>
    <dgm:pt modelId="{A2DC7660-8524-4BEC-B586-83800214B25B}" type="sibTrans" cxnId="{1CA9B74F-0733-4CDA-B45B-9B49D8C7B7F5}">
      <dgm:prSet/>
      <dgm:spPr/>
      <dgm:t>
        <a:bodyPr/>
        <a:lstStyle/>
        <a:p>
          <a:endParaRPr lang="fr-FR"/>
        </a:p>
      </dgm:t>
    </dgm:pt>
    <dgm:pt modelId="{7C05A3AC-C657-4443-A4FE-73CDCF5D80A5}">
      <dgm:prSet/>
      <dgm:spPr/>
      <dgm:t>
        <a:bodyPr/>
        <a:lstStyle/>
        <a:p>
          <a:pPr rtl="0"/>
          <a:r>
            <a:rPr lang="fr-BE" smtClean="0"/>
            <a:t>Rendre les formations existantes plus visibles</a:t>
          </a:r>
          <a:endParaRPr lang="fr-BE"/>
        </a:p>
      </dgm:t>
    </dgm:pt>
    <dgm:pt modelId="{83FF1098-EAD6-496E-B29F-A00008518016}" type="parTrans" cxnId="{02A1A891-DAAC-4F31-ABCF-E2EF0904D01F}">
      <dgm:prSet/>
      <dgm:spPr/>
      <dgm:t>
        <a:bodyPr/>
        <a:lstStyle/>
        <a:p>
          <a:endParaRPr lang="fr-FR"/>
        </a:p>
      </dgm:t>
    </dgm:pt>
    <dgm:pt modelId="{B25A5CB2-4F92-40D7-89E3-AD6936DA7690}" type="sibTrans" cxnId="{02A1A891-DAAC-4F31-ABCF-E2EF0904D01F}">
      <dgm:prSet/>
      <dgm:spPr/>
      <dgm:t>
        <a:bodyPr/>
        <a:lstStyle/>
        <a:p>
          <a:endParaRPr lang="fr-FR"/>
        </a:p>
      </dgm:t>
    </dgm:pt>
    <dgm:pt modelId="{BDEF29D9-40B1-4AC9-BE27-A0C6624982D6}">
      <dgm:prSet/>
      <dgm:spPr/>
      <dgm:t>
        <a:bodyPr/>
        <a:lstStyle/>
        <a:p>
          <a:pPr rtl="0"/>
          <a:r>
            <a:rPr lang="fr-BE" smtClean="0"/>
            <a:t>Approche motivationnelle spécifique aux MG hésitants</a:t>
          </a:r>
          <a:endParaRPr lang="fr-BE"/>
        </a:p>
      </dgm:t>
    </dgm:pt>
    <dgm:pt modelId="{5EBFDC62-CDE8-4186-89E5-F54BE0F3BEC8}" type="parTrans" cxnId="{4BBD2629-EBBE-4F4E-A998-F1D20C20A4E4}">
      <dgm:prSet/>
      <dgm:spPr/>
      <dgm:t>
        <a:bodyPr/>
        <a:lstStyle/>
        <a:p>
          <a:endParaRPr lang="fr-FR"/>
        </a:p>
      </dgm:t>
    </dgm:pt>
    <dgm:pt modelId="{2BD1C84F-8E12-4D76-945D-43B6618E619D}" type="sibTrans" cxnId="{4BBD2629-EBBE-4F4E-A998-F1D20C20A4E4}">
      <dgm:prSet/>
      <dgm:spPr/>
      <dgm:t>
        <a:bodyPr/>
        <a:lstStyle/>
        <a:p>
          <a:endParaRPr lang="fr-FR"/>
        </a:p>
      </dgm:t>
    </dgm:pt>
    <dgm:pt modelId="{CEFF1375-1E70-4702-8E4A-22E97529F81C}" type="pres">
      <dgm:prSet presAssocID="{6C9898BA-3316-469E-ACBB-BE0082D8E5D3}" presName="linear" presStyleCnt="0">
        <dgm:presLayoutVars>
          <dgm:animLvl val="lvl"/>
          <dgm:resizeHandles val="exact"/>
        </dgm:presLayoutVars>
      </dgm:prSet>
      <dgm:spPr/>
    </dgm:pt>
    <dgm:pt modelId="{C98C3260-5890-4208-86ED-B1797B40F9B8}" type="pres">
      <dgm:prSet presAssocID="{61C3F6E6-41BB-4DE2-AFEB-5A3AE7879B6F}" presName="parentText" presStyleLbl="node1" presStyleIdx="0" presStyleCnt="2">
        <dgm:presLayoutVars>
          <dgm:chMax val="0"/>
          <dgm:bulletEnabled val="1"/>
        </dgm:presLayoutVars>
      </dgm:prSet>
      <dgm:spPr/>
    </dgm:pt>
    <dgm:pt modelId="{8DF3C57F-7AFD-4434-939D-2961E74BD79A}" type="pres">
      <dgm:prSet presAssocID="{61C3F6E6-41BB-4DE2-AFEB-5A3AE7879B6F}" presName="childText" presStyleLbl="revTx" presStyleIdx="0" presStyleCnt="2">
        <dgm:presLayoutVars>
          <dgm:bulletEnabled val="1"/>
        </dgm:presLayoutVars>
      </dgm:prSet>
      <dgm:spPr/>
    </dgm:pt>
    <dgm:pt modelId="{35DFE8D3-4517-40A3-BE1C-5E93CF2D3090}" type="pres">
      <dgm:prSet presAssocID="{160B2AC3-B646-4841-87D3-FB8B4CEEAFE3}" presName="parentText" presStyleLbl="node1" presStyleIdx="1" presStyleCnt="2">
        <dgm:presLayoutVars>
          <dgm:chMax val="0"/>
          <dgm:bulletEnabled val="1"/>
        </dgm:presLayoutVars>
      </dgm:prSet>
      <dgm:spPr/>
    </dgm:pt>
    <dgm:pt modelId="{80B429FA-2CE2-4F3A-B214-816A50462358}" type="pres">
      <dgm:prSet presAssocID="{160B2AC3-B646-4841-87D3-FB8B4CEEAFE3}" presName="childText" presStyleLbl="revTx" presStyleIdx="1" presStyleCnt="2">
        <dgm:presLayoutVars>
          <dgm:bulletEnabled val="1"/>
        </dgm:presLayoutVars>
      </dgm:prSet>
      <dgm:spPr/>
    </dgm:pt>
  </dgm:ptLst>
  <dgm:cxnLst>
    <dgm:cxn modelId="{314F8F19-0982-4D91-8CE7-15D4FDCA16E9}" type="presOf" srcId="{6C9898BA-3316-469E-ACBB-BE0082D8E5D3}" destId="{CEFF1375-1E70-4702-8E4A-22E97529F81C}" srcOrd="0" destOrd="0" presId="urn:microsoft.com/office/officeart/2005/8/layout/vList2"/>
    <dgm:cxn modelId="{1CA9B74F-0733-4CDA-B45B-9B49D8C7B7F5}" srcId="{6C9898BA-3316-469E-ACBB-BE0082D8E5D3}" destId="{160B2AC3-B646-4841-87D3-FB8B4CEEAFE3}" srcOrd="1" destOrd="0" parTransId="{A5603022-338F-4C18-87E3-BEE684EEC7F6}" sibTransId="{A2DC7660-8524-4BEC-B586-83800214B25B}"/>
    <dgm:cxn modelId="{02A1A891-DAAC-4F31-ABCF-E2EF0904D01F}" srcId="{160B2AC3-B646-4841-87D3-FB8B4CEEAFE3}" destId="{7C05A3AC-C657-4443-A4FE-73CDCF5D80A5}" srcOrd="0" destOrd="0" parTransId="{83FF1098-EAD6-496E-B29F-A00008518016}" sibTransId="{B25A5CB2-4F92-40D7-89E3-AD6936DA7690}"/>
    <dgm:cxn modelId="{8DC7110A-4001-4556-B580-C307DF31839A}" type="presOf" srcId="{7C05A3AC-C657-4443-A4FE-73CDCF5D80A5}" destId="{80B429FA-2CE2-4F3A-B214-816A50462358}" srcOrd="0" destOrd="0" presId="urn:microsoft.com/office/officeart/2005/8/layout/vList2"/>
    <dgm:cxn modelId="{3D841020-ACF9-4C3A-A208-B80562FF38A8}" type="presOf" srcId="{F88E22CD-2088-478B-8260-F368F353516A}" destId="{8DF3C57F-7AFD-4434-939D-2961E74BD79A}" srcOrd="0" destOrd="0" presId="urn:microsoft.com/office/officeart/2005/8/layout/vList2"/>
    <dgm:cxn modelId="{A08CB6C1-A737-4402-8B8E-16145A831DC1}" srcId="{61C3F6E6-41BB-4DE2-AFEB-5A3AE7879B6F}" destId="{F88E22CD-2088-478B-8260-F368F353516A}" srcOrd="0" destOrd="0" parTransId="{25D117C4-6687-42B4-ADC9-D51C40BB9A8B}" sibTransId="{C1B501A6-708C-483A-982D-6B8FD7F893BD}"/>
    <dgm:cxn modelId="{DF263913-FDC1-4778-99BA-D24A5BD9A17B}" srcId="{6C9898BA-3316-469E-ACBB-BE0082D8E5D3}" destId="{61C3F6E6-41BB-4DE2-AFEB-5A3AE7879B6F}" srcOrd="0" destOrd="0" parTransId="{578AF5AC-B55B-43CE-83A2-74D111B70CAA}" sibTransId="{516C79AA-D458-475F-8CD9-508E2B1C5D06}"/>
    <dgm:cxn modelId="{08D03B16-664A-4352-874B-D3672F250C12}" type="presOf" srcId="{160B2AC3-B646-4841-87D3-FB8B4CEEAFE3}" destId="{35DFE8D3-4517-40A3-BE1C-5E93CF2D3090}" srcOrd="0" destOrd="0" presId="urn:microsoft.com/office/officeart/2005/8/layout/vList2"/>
    <dgm:cxn modelId="{5AD93A44-C7F1-485A-B1B8-51AC00BFC267}" type="presOf" srcId="{61C3F6E6-41BB-4DE2-AFEB-5A3AE7879B6F}" destId="{C98C3260-5890-4208-86ED-B1797B40F9B8}" srcOrd="0" destOrd="0" presId="urn:microsoft.com/office/officeart/2005/8/layout/vList2"/>
    <dgm:cxn modelId="{4BBD2629-EBBE-4F4E-A998-F1D20C20A4E4}" srcId="{160B2AC3-B646-4841-87D3-FB8B4CEEAFE3}" destId="{BDEF29D9-40B1-4AC9-BE27-A0C6624982D6}" srcOrd="1" destOrd="0" parTransId="{5EBFDC62-CDE8-4186-89E5-F54BE0F3BEC8}" sibTransId="{2BD1C84F-8E12-4D76-945D-43B6618E619D}"/>
    <dgm:cxn modelId="{4E85AA64-310F-42B8-876E-A63866C14D48}" type="presOf" srcId="{DF282703-7CBA-40C2-A75C-FA2E3BB4AA20}" destId="{8DF3C57F-7AFD-4434-939D-2961E74BD79A}" srcOrd="0" destOrd="1" presId="urn:microsoft.com/office/officeart/2005/8/layout/vList2"/>
    <dgm:cxn modelId="{0C62FD9F-F76A-4524-B354-2DDDEBA5344F}" srcId="{61C3F6E6-41BB-4DE2-AFEB-5A3AE7879B6F}" destId="{DF282703-7CBA-40C2-A75C-FA2E3BB4AA20}" srcOrd="1" destOrd="0" parTransId="{3DCA3346-31D3-44A9-A02E-B7156BE8958E}" sibTransId="{37120A83-2732-4367-90B5-641D6D8DA585}"/>
    <dgm:cxn modelId="{CB07C294-0A45-49DC-A8E2-317B4E863ED2}" type="presOf" srcId="{EAE1E1C5-EC7D-4C10-8FF3-DC3389B7A2AA}" destId="{8DF3C57F-7AFD-4434-939D-2961E74BD79A}" srcOrd="0" destOrd="2" presId="urn:microsoft.com/office/officeart/2005/8/layout/vList2"/>
    <dgm:cxn modelId="{AF5E0FDC-F005-48FE-A58F-377CF61A17C6}" srcId="{61C3F6E6-41BB-4DE2-AFEB-5A3AE7879B6F}" destId="{EAE1E1C5-EC7D-4C10-8FF3-DC3389B7A2AA}" srcOrd="2" destOrd="0" parTransId="{8C4513A8-BBB4-4D00-BD33-D0AAE8B20297}" sibTransId="{929CD9F3-CA3F-4D39-8D78-BD46961329C0}"/>
    <dgm:cxn modelId="{A8ECC273-206F-43CE-948F-64A35EFF5238}" type="presOf" srcId="{BDEF29D9-40B1-4AC9-BE27-A0C6624982D6}" destId="{80B429FA-2CE2-4F3A-B214-816A50462358}" srcOrd="0" destOrd="1" presId="urn:microsoft.com/office/officeart/2005/8/layout/vList2"/>
    <dgm:cxn modelId="{D419708A-CD33-4E1D-B12F-610F80DC38BE}" type="presParOf" srcId="{CEFF1375-1E70-4702-8E4A-22E97529F81C}" destId="{C98C3260-5890-4208-86ED-B1797B40F9B8}" srcOrd="0" destOrd="0" presId="urn:microsoft.com/office/officeart/2005/8/layout/vList2"/>
    <dgm:cxn modelId="{C10953A7-455C-496E-A00B-6690784FDCAB}" type="presParOf" srcId="{CEFF1375-1E70-4702-8E4A-22E97529F81C}" destId="{8DF3C57F-7AFD-4434-939D-2961E74BD79A}" srcOrd="1" destOrd="0" presId="urn:microsoft.com/office/officeart/2005/8/layout/vList2"/>
    <dgm:cxn modelId="{D6DDE33C-0DB1-4251-80DD-61ACEB2C46E3}" type="presParOf" srcId="{CEFF1375-1E70-4702-8E4A-22E97529F81C}" destId="{35DFE8D3-4517-40A3-BE1C-5E93CF2D3090}" srcOrd="2" destOrd="0" presId="urn:microsoft.com/office/officeart/2005/8/layout/vList2"/>
    <dgm:cxn modelId="{7889D97E-185B-41D8-A246-BC9BEC65B492}" type="presParOf" srcId="{CEFF1375-1E70-4702-8E4A-22E97529F81C}" destId="{80B429FA-2CE2-4F3A-B214-816A5046235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30E45E-9A59-4F78-8B45-F433EC15E095}" type="doc">
      <dgm:prSet loTypeId="urn:microsoft.com/office/officeart/2008/layout/RadialCluster" loCatId="cycle" qsTypeId="urn:microsoft.com/office/officeart/2005/8/quickstyle/simple1" qsCatId="simple" csTypeId="urn:microsoft.com/office/officeart/2005/8/colors/colorful1" csCatId="colorful" phldr="1"/>
      <dgm:spPr/>
      <dgm:t>
        <a:bodyPr/>
        <a:lstStyle/>
        <a:p>
          <a:endParaRPr lang="fr-BE"/>
        </a:p>
      </dgm:t>
    </dgm:pt>
    <dgm:pt modelId="{7B247241-4499-4FCF-A067-FA8096A2C8B3}">
      <dgm:prSet phldrT="[Texte]"/>
      <dgm:spPr/>
      <dgm:t>
        <a:bodyPr/>
        <a:lstStyle/>
        <a:p>
          <a:r>
            <a:rPr lang="fr-BE" b="1" dirty="0" smtClean="0"/>
            <a:t>Patient</a:t>
          </a:r>
          <a:endParaRPr lang="fr-BE" b="1" dirty="0"/>
        </a:p>
      </dgm:t>
    </dgm:pt>
    <dgm:pt modelId="{8CF45437-728D-4E38-8E52-EE3C1D10BA5F}" type="parTrans" cxnId="{CD99BF66-6AE6-4813-8425-CDB8FA1E413C}">
      <dgm:prSet/>
      <dgm:spPr/>
      <dgm:t>
        <a:bodyPr/>
        <a:lstStyle/>
        <a:p>
          <a:endParaRPr lang="fr-BE"/>
        </a:p>
      </dgm:t>
    </dgm:pt>
    <dgm:pt modelId="{A3F990EB-DCCC-4996-AB40-B78FE6C52D48}" type="sibTrans" cxnId="{CD99BF66-6AE6-4813-8425-CDB8FA1E413C}">
      <dgm:prSet/>
      <dgm:spPr/>
      <dgm:t>
        <a:bodyPr/>
        <a:lstStyle/>
        <a:p>
          <a:endParaRPr lang="fr-BE"/>
        </a:p>
      </dgm:t>
    </dgm:pt>
    <dgm:pt modelId="{ACF460EC-73E5-486C-B3F7-070631B377E4}">
      <dgm:prSet phldrT="[Texte]"/>
      <dgm:spPr>
        <a:solidFill>
          <a:schemeClr val="accent3">
            <a:lumMod val="50000"/>
          </a:schemeClr>
        </a:solidFill>
      </dgm:spPr>
      <dgm:t>
        <a:bodyPr/>
        <a:lstStyle/>
        <a:p>
          <a:r>
            <a:rPr lang="fr-BE" b="1" dirty="0" smtClean="0"/>
            <a:t>Médecin traitant</a:t>
          </a:r>
          <a:endParaRPr lang="fr-BE" b="1" dirty="0"/>
        </a:p>
      </dgm:t>
    </dgm:pt>
    <dgm:pt modelId="{904CAEE4-A331-4ABC-BFE7-8291505A689F}" type="parTrans" cxnId="{ACF1DC73-4E29-4B6C-B5F2-AA5E45B48FFA}">
      <dgm:prSet/>
      <dgm:spPr/>
      <dgm:t>
        <a:bodyPr/>
        <a:lstStyle/>
        <a:p>
          <a:endParaRPr lang="fr-BE"/>
        </a:p>
      </dgm:t>
    </dgm:pt>
    <dgm:pt modelId="{0674F2F5-5485-41A1-933F-4F7474D5FF3C}" type="sibTrans" cxnId="{ACF1DC73-4E29-4B6C-B5F2-AA5E45B48FFA}">
      <dgm:prSet/>
      <dgm:spPr/>
      <dgm:t>
        <a:bodyPr/>
        <a:lstStyle/>
        <a:p>
          <a:endParaRPr lang="fr-BE"/>
        </a:p>
      </dgm:t>
    </dgm:pt>
    <dgm:pt modelId="{10543711-D678-42CE-A25F-CD62B64207B6}">
      <dgm:prSet phldrT="[Texte]"/>
      <dgm:spPr/>
      <dgm:t>
        <a:bodyPr/>
        <a:lstStyle/>
        <a:p>
          <a:r>
            <a:rPr lang="fr-BE" b="1" dirty="0" smtClean="0"/>
            <a:t>Médecin du travail</a:t>
          </a:r>
          <a:endParaRPr lang="fr-BE" b="1" dirty="0"/>
        </a:p>
      </dgm:t>
    </dgm:pt>
    <dgm:pt modelId="{1E614F38-94F4-403E-9C03-EBF4C9D3186E}" type="parTrans" cxnId="{30AD7C3E-A296-4E9C-8980-37F220F80E7D}">
      <dgm:prSet/>
      <dgm:spPr/>
      <dgm:t>
        <a:bodyPr/>
        <a:lstStyle/>
        <a:p>
          <a:endParaRPr lang="fr-BE">
            <a:ln w="76200">
              <a:solidFill>
                <a:srgbClr val="00B0F0"/>
              </a:solidFill>
            </a:ln>
          </a:endParaRPr>
        </a:p>
      </dgm:t>
    </dgm:pt>
    <dgm:pt modelId="{825BAAB8-9F40-4033-9B37-29A4364BB6F2}" type="sibTrans" cxnId="{30AD7C3E-A296-4E9C-8980-37F220F80E7D}">
      <dgm:prSet/>
      <dgm:spPr/>
      <dgm:t>
        <a:bodyPr/>
        <a:lstStyle/>
        <a:p>
          <a:endParaRPr lang="fr-BE"/>
        </a:p>
      </dgm:t>
    </dgm:pt>
    <dgm:pt modelId="{70CD60DF-E821-4D81-856A-ADACA56EAE29}">
      <dgm:prSet phldrT="[Texte]"/>
      <dgm:spPr/>
      <dgm:t>
        <a:bodyPr/>
        <a:lstStyle/>
        <a:p>
          <a:r>
            <a:rPr lang="fr-BE" b="1" dirty="0" smtClean="0"/>
            <a:t>Médecin-conseil</a:t>
          </a:r>
          <a:endParaRPr lang="fr-BE" b="1" dirty="0"/>
        </a:p>
      </dgm:t>
    </dgm:pt>
    <dgm:pt modelId="{9C344F3D-CC9B-4DA7-AFC2-CD0BC10FBE88}" type="parTrans" cxnId="{117E33A3-03C7-42A6-96F2-08B39BD628AE}">
      <dgm:prSet/>
      <dgm:spPr/>
      <dgm:t>
        <a:bodyPr/>
        <a:lstStyle/>
        <a:p>
          <a:endParaRPr lang="fr-BE"/>
        </a:p>
      </dgm:t>
    </dgm:pt>
    <dgm:pt modelId="{A1C4BFE6-5D95-43DC-9608-28A03D7A6BC3}" type="sibTrans" cxnId="{117E33A3-03C7-42A6-96F2-08B39BD628AE}">
      <dgm:prSet/>
      <dgm:spPr/>
      <dgm:t>
        <a:bodyPr/>
        <a:lstStyle/>
        <a:p>
          <a:endParaRPr lang="fr-BE"/>
        </a:p>
      </dgm:t>
    </dgm:pt>
    <dgm:pt modelId="{77417F6F-4071-4932-8ADD-98E32609D47A}" type="pres">
      <dgm:prSet presAssocID="{2130E45E-9A59-4F78-8B45-F433EC15E095}" presName="Name0" presStyleCnt="0">
        <dgm:presLayoutVars>
          <dgm:chMax val="1"/>
          <dgm:chPref val="1"/>
          <dgm:dir/>
          <dgm:animOne val="branch"/>
          <dgm:animLvl val="lvl"/>
        </dgm:presLayoutVars>
      </dgm:prSet>
      <dgm:spPr/>
      <dgm:t>
        <a:bodyPr/>
        <a:lstStyle/>
        <a:p>
          <a:endParaRPr lang="fr-BE"/>
        </a:p>
      </dgm:t>
    </dgm:pt>
    <dgm:pt modelId="{4F4782C2-9DFA-4159-86FD-E56048A277D6}" type="pres">
      <dgm:prSet presAssocID="{7B247241-4499-4FCF-A067-FA8096A2C8B3}" presName="singleCycle" presStyleCnt="0"/>
      <dgm:spPr/>
      <dgm:t>
        <a:bodyPr/>
        <a:lstStyle/>
        <a:p>
          <a:endParaRPr lang="fr-BE"/>
        </a:p>
      </dgm:t>
    </dgm:pt>
    <dgm:pt modelId="{C4D76C32-89EA-452C-82C4-5D533C2CE1D7}" type="pres">
      <dgm:prSet presAssocID="{7B247241-4499-4FCF-A067-FA8096A2C8B3}" presName="singleCenter" presStyleLbl="node1" presStyleIdx="0" presStyleCnt="4" custLinFactNeighborX="1121" custLinFactNeighborY="-4432">
        <dgm:presLayoutVars>
          <dgm:chMax val="7"/>
          <dgm:chPref val="7"/>
        </dgm:presLayoutVars>
      </dgm:prSet>
      <dgm:spPr/>
      <dgm:t>
        <a:bodyPr/>
        <a:lstStyle/>
        <a:p>
          <a:endParaRPr lang="fr-BE"/>
        </a:p>
      </dgm:t>
    </dgm:pt>
    <dgm:pt modelId="{91DE5ED2-8898-450D-9BB6-078D1CC7ABA8}" type="pres">
      <dgm:prSet presAssocID="{904CAEE4-A331-4ABC-BFE7-8291505A689F}" presName="Name56" presStyleLbl="parChTrans1D2" presStyleIdx="0" presStyleCnt="3"/>
      <dgm:spPr/>
      <dgm:t>
        <a:bodyPr/>
        <a:lstStyle/>
        <a:p>
          <a:endParaRPr lang="fr-BE"/>
        </a:p>
      </dgm:t>
    </dgm:pt>
    <dgm:pt modelId="{7CC21ACB-EC71-4533-947C-CB3493AB2050}" type="pres">
      <dgm:prSet presAssocID="{ACF460EC-73E5-486C-B3F7-070631B377E4}" presName="text0" presStyleLbl="node1" presStyleIdx="1" presStyleCnt="4" custScaleX="183296" custScaleY="137637">
        <dgm:presLayoutVars>
          <dgm:bulletEnabled val="1"/>
        </dgm:presLayoutVars>
      </dgm:prSet>
      <dgm:spPr/>
      <dgm:t>
        <a:bodyPr/>
        <a:lstStyle/>
        <a:p>
          <a:endParaRPr lang="fr-BE"/>
        </a:p>
      </dgm:t>
    </dgm:pt>
    <dgm:pt modelId="{F7831854-9403-4DD9-914C-13AE1E6F955A}" type="pres">
      <dgm:prSet presAssocID="{1E614F38-94F4-403E-9C03-EBF4C9D3186E}" presName="Name56" presStyleLbl="parChTrans1D2" presStyleIdx="1" presStyleCnt="3"/>
      <dgm:spPr/>
      <dgm:t>
        <a:bodyPr/>
        <a:lstStyle/>
        <a:p>
          <a:endParaRPr lang="fr-BE"/>
        </a:p>
      </dgm:t>
    </dgm:pt>
    <dgm:pt modelId="{29C810FD-A840-4A70-9281-109163FEC232}" type="pres">
      <dgm:prSet presAssocID="{10543711-D678-42CE-A25F-CD62B64207B6}" presName="text0" presStyleLbl="node1" presStyleIdx="2" presStyleCnt="4" custScaleX="197172" custScaleY="177294" custRadScaleRad="128538" custRadScaleInc="-3646">
        <dgm:presLayoutVars>
          <dgm:bulletEnabled val="1"/>
        </dgm:presLayoutVars>
      </dgm:prSet>
      <dgm:spPr/>
      <dgm:t>
        <a:bodyPr/>
        <a:lstStyle/>
        <a:p>
          <a:endParaRPr lang="fr-BE"/>
        </a:p>
      </dgm:t>
    </dgm:pt>
    <dgm:pt modelId="{823A7353-7BEB-4EA7-8007-52BEC66D6BAD}" type="pres">
      <dgm:prSet presAssocID="{9C344F3D-CC9B-4DA7-AFC2-CD0BC10FBE88}" presName="Name56" presStyleLbl="parChTrans1D2" presStyleIdx="2" presStyleCnt="3"/>
      <dgm:spPr/>
      <dgm:t>
        <a:bodyPr/>
        <a:lstStyle/>
        <a:p>
          <a:endParaRPr lang="fr-BE"/>
        </a:p>
      </dgm:t>
    </dgm:pt>
    <dgm:pt modelId="{D90DDD09-ACBA-42EC-AAA4-F8B6F81A1132}" type="pres">
      <dgm:prSet presAssocID="{70CD60DF-E821-4D81-856A-ADACA56EAE29}" presName="text0" presStyleLbl="node1" presStyleIdx="3" presStyleCnt="4" custScaleX="196214" custScaleY="176538" custRadScaleRad="110580" custRadScaleInc="509">
        <dgm:presLayoutVars>
          <dgm:bulletEnabled val="1"/>
        </dgm:presLayoutVars>
      </dgm:prSet>
      <dgm:spPr/>
      <dgm:t>
        <a:bodyPr/>
        <a:lstStyle/>
        <a:p>
          <a:endParaRPr lang="fr-BE"/>
        </a:p>
      </dgm:t>
    </dgm:pt>
  </dgm:ptLst>
  <dgm:cxnLst>
    <dgm:cxn modelId="{8F3B5F98-188E-4C11-A61B-ECD81B2EFC1E}" type="presOf" srcId="{1E614F38-94F4-403E-9C03-EBF4C9D3186E}" destId="{F7831854-9403-4DD9-914C-13AE1E6F955A}" srcOrd="0" destOrd="0" presId="urn:microsoft.com/office/officeart/2008/layout/RadialCluster"/>
    <dgm:cxn modelId="{B748B552-647E-4714-90D0-4837404345FD}" type="presOf" srcId="{ACF460EC-73E5-486C-B3F7-070631B377E4}" destId="{7CC21ACB-EC71-4533-947C-CB3493AB2050}" srcOrd="0" destOrd="0" presId="urn:microsoft.com/office/officeart/2008/layout/RadialCluster"/>
    <dgm:cxn modelId="{516BB722-4996-40A9-817F-4EC129790472}" type="presOf" srcId="{9C344F3D-CC9B-4DA7-AFC2-CD0BC10FBE88}" destId="{823A7353-7BEB-4EA7-8007-52BEC66D6BAD}" srcOrd="0" destOrd="0" presId="urn:microsoft.com/office/officeart/2008/layout/RadialCluster"/>
    <dgm:cxn modelId="{9FFC6F75-88A6-48F1-9B66-B0D12DC3CC4F}" type="presOf" srcId="{2130E45E-9A59-4F78-8B45-F433EC15E095}" destId="{77417F6F-4071-4932-8ADD-98E32609D47A}" srcOrd="0" destOrd="0" presId="urn:microsoft.com/office/officeart/2008/layout/RadialCluster"/>
    <dgm:cxn modelId="{6E577DF3-F245-4C2E-96C3-548517E58F33}" type="presOf" srcId="{70CD60DF-E821-4D81-856A-ADACA56EAE29}" destId="{D90DDD09-ACBA-42EC-AAA4-F8B6F81A1132}" srcOrd="0" destOrd="0" presId="urn:microsoft.com/office/officeart/2008/layout/RadialCluster"/>
    <dgm:cxn modelId="{CD99BF66-6AE6-4813-8425-CDB8FA1E413C}" srcId="{2130E45E-9A59-4F78-8B45-F433EC15E095}" destId="{7B247241-4499-4FCF-A067-FA8096A2C8B3}" srcOrd="0" destOrd="0" parTransId="{8CF45437-728D-4E38-8E52-EE3C1D10BA5F}" sibTransId="{A3F990EB-DCCC-4996-AB40-B78FE6C52D48}"/>
    <dgm:cxn modelId="{380B9F69-CAAF-4D7B-85D5-0F249B3792C2}" type="presOf" srcId="{904CAEE4-A331-4ABC-BFE7-8291505A689F}" destId="{91DE5ED2-8898-450D-9BB6-078D1CC7ABA8}" srcOrd="0" destOrd="0" presId="urn:microsoft.com/office/officeart/2008/layout/RadialCluster"/>
    <dgm:cxn modelId="{8111F743-869D-4E70-994F-82D2C779812F}" type="presOf" srcId="{7B247241-4499-4FCF-A067-FA8096A2C8B3}" destId="{C4D76C32-89EA-452C-82C4-5D533C2CE1D7}" srcOrd="0" destOrd="0" presId="urn:microsoft.com/office/officeart/2008/layout/RadialCluster"/>
    <dgm:cxn modelId="{30AD7C3E-A296-4E9C-8980-37F220F80E7D}" srcId="{7B247241-4499-4FCF-A067-FA8096A2C8B3}" destId="{10543711-D678-42CE-A25F-CD62B64207B6}" srcOrd="1" destOrd="0" parTransId="{1E614F38-94F4-403E-9C03-EBF4C9D3186E}" sibTransId="{825BAAB8-9F40-4033-9B37-29A4364BB6F2}"/>
    <dgm:cxn modelId="{ACF1DC73-4E29-4B6C-B5F2-AA5E45B48FFA}" srcId="{7B247241-4499-4FCF-A067-FA8096A2C8B3}" destId="{ACF460EC-73E5-486C-B3F7-070631B377E4}" srcOrd="0" destOrd="0" parTransId="{904CAEE4-A331-4ABC-BFE7-8291505A689F}" sibTransId="{0674F2F5-5485-41A1-933F-4F7474D5FF3C}"/>
    <dgm:cxn modelId="{117E33A3-03C7-42A6-96F2-08B39BD628AE}" srcId="{7B247241-4499-4FCF-A067-FA8096A2C8B3}" destId="{70CD60DF-E821-4D81-856A-ADACA56EAE29}" srcOrd="2" destOrd="0" parTransId="{9C344F3D-CC9B-4DA7-AFC2-CD0BC10FBE88}" sibTransId="{A1C4BFE6-5D95-43DC-9608-28A03D7A6BC3}"/>
    <dgm:cxn modelId="{CBA564D9-EEC2-40C5-9C1E-562ACE11D9C6}" type="presOf" srcId="{10543711-D678-42CE-A25F-CD62B64207B6}" destId="{29C810FD-A840-4A70-9281-109163FEC232}" srcOrd="0" destOrd="0" presId="urn:microsoft.com/office/officeart/2008/layout/RadialCluster"/>
    <dgm:cxn modelId="{D4D8F1A8-F108-4F7F-B444-3D43047B4641}" type="presParOf" srcId="{77417F6F-4071-4932-8ADD-98E32609D47A}" destId="{4F4782C2-9DFA-4159-86FD-E56048A277D6}" srcOrd="0" destOrd="0" presId="urn:microsoft.com/office/officeart/2008/layout/RadialCluster"/>
    <dgm:cxn modelId="{09013038-3525-458C-8E92-08F1FD5CC114}" type="presParOf" srcId="{4F4782C2-9DFA-4159-86FD-E56048A277D6}" destId="{C4D76C32-89EA-452C-82C4-5D533C2CE1D7}" srcOrd="0" destOrd="0" presId="urn:microsoft.com/office/officeart/2008/layout/RadialCluster"/>
    <dgm:cxn modelId="{A50EC034-76DB-4A3E-8626-4842E64570D3}" type="presParOf" srcId="{4F4782C2-9DFA-4159-86FD-E56048A277D6}" destId="{91DE5ED2-8898-450D-9BB6-078D1CC7ABA8}" srcOrd="1" destOrd="0" presId="urn:microsoft.com/office/officeart/2008/layout/RadialCluster"/>
    <dgm:cxn modelId="{17BA17B9-F0C1-4EB2-BBEB-976149DECBD4}" type="presParOf" srcId="{4F4782C2-9DFA-4159-86FD-E56048A277D6}" destId="{7CC21ACB-EC71-4533-947C-CB3493AB2050}" srcOrd="2" destOrd="0" presId="urn:microsoft.com/office/officeart/2008/layout/RadialCluster"/>
    <dgm:cxn modelId="{C21A0CED-46EA-4BE9-9689-A58808E6D4E5}" type="presParOf" srcId="{4F4782C2-9DFA-4159-86FD-E56048A277D6}" destId="{F7831854-9403-4DD9-914C-13AE1E6F955A}" srcOrd="3" destOrd="0" presId="urn:microsoft.com/office/officeart/2008/layout/RadialCluster"/>
    <dgm:cxn modelId="{5C0C92CC-B16F-4FC2-A8FA-70D140A1FD2B}" type="presParOf" srcId="{4F4782C2-9DFA-4159-86FD-E56048A277D6}" destId="{29C810FD-A840-4A70-9281-109163FEC232}" srcOrd="4" destOrd="0" presId="urn:microsoft.com/office/officeart/2008/layout/RadialCluster"/>
    <dgm:cxn modelId="{EAB265B4-FBA5-4EC3-A543-7593E67FFC4F}" type="presParOf" srcId="{4F4782C2-9DFA-4159-86FD-E56048A277D6}" destId="{823A7353-7BEB-4EA7-8007-52BEC66D6BAD}" srcOrd="5" destOrd="0" presId="urn:microsoft.com/office/officeart/2008/layout/RadialCluster"/>
    <dgm:cxn modelId="{33742C44-0904-4368-9547-DF0628F4615E}" type="presParOf" srcId="{4F4782C2-9DFA-4159-86FD-E56048A277D6}" destId="{D90DDD09-ACBA-42EC-AAA4-F8B6F81A1132}" srcOrd="6" destOrd="0" presId="urn:microsoft.com/office/officeart/2008/layout/RadialCluster"/>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A89CF-F97A-4E6F-97CD-550257B3DEBA}">
      <dsp:nvSpPr>
        <dsp:cNvPr id="0" name=""/>
        <dsp:cNvSpPr/>
      </dsp:nvSpPr>
      <dsp:spPr>
        <a:xfrm>
          <a:off x="2194062" y="300049"/>
          <a:ext cx="3877567" cy="3877567"/>
        </a:xfrm>
        <a:prstGeom prst="pie">
          <a:avLst>
            <a:gd name="adj1" fmla="val 16200000"/>
            <a:gd name="adj2" fmla="val 180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BE" sz="2200" b="1" kern="1200" dirty="0" smtClean="0"/>
            <a:t>Sphère publique </a:t>
          </a:r>
          <a:r>
            <a:rPr lang="fr-BE" sz="2200" b="0" kern="1200" dirty="0" smtClean="0"/>
            <a:t>T</a:t>
          </a:r>
          <a:r>
            <a:rPr lang="fr-BE" sz="2200" kern="1200" dirty="0" smtClean="0"/>
            <a:t>ravail</a:t>
          </a:r>
          <a:endParaRPr lang="fr-BE" sz="2200" kern="1200" dirty="0"/>
        </a:p>
      </dsp:txBody>
      <dsp:txXfrm>
        <a:off x="4237632" y="1121724"/>
        <a:ext cx="1384845" cy="1154038"/>
      </dsp:txXfrm>
    </dsp:sp>
    <dsp:sp modelId="{D3CF85D9-AF5B-4FC6-AC3C-565E46AECB54}">
      <dsp:nvSpPr>
        <dsp:cNvPr id="0" name=""/>
        <dsp:cNvSpPr/>
      </dsp:nvSpPr>
      <dsp:spPr>
        <a:xfrm>
          <a:off x="2114202" y="438534"/>
          <a:ext cx="3877567" cy="3877567"/>
        </a:xfrm>
        <a:prstGeom prst="pie">
          <a:avLst>
            <a:gd name="adj1" fmla="val 1800000"/>
            <a:gd name="adj2" fmla="val 9000000"/>
          </a:avLst>
        </a:prstGeom>
        <a:gradFill rotWithShape="0">
          <a:gsLst>
            <a:gs pos="0">
              <a:schemeClr val="accent4">
                <a:hueOff val="-4135930"/>
                <a:satOff val="23223"/>
                <a:lumOff val="-1078"/>
                <a:alphaOff val="0"/>
                <a:lumMod val="110000"/>
                <a:satMod val="105000"/>
                <a:tint val="67000"/>
              </a:schemeClr>
            </a:gs>
            <a:gs pos="50000">
              <a:schemeClr val="accent4">
                <a:hueOff val="-4135930"/>
                <a:satOff val="23223"/>
                <a:lumOff val="-1078"/>
                <a:alphaOff val="0"/>
                <a:lumMod val="105000"/>
                <a:satMod val="103000"/>
                <a:tint val="73000"/>
              </a:schemeClr>
            </a:gs>
            <a:gs pos="100000">
              <a:schemeClr val="accent4">
                <a:hueOff val="-4135930"/>
                <a:satOff val="23223"/>
                <a:lumOff val="-107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BE" sz="2200" b="1" kern="1200" dirty="0" smtClean="0"/>
            <a:t>Sphère publique </a:t>
          </a:r>
        </a:p>
        <a:p>
          <a:pPr lvl="0" algn="ctr" defTabSz="977900">
            <a:lnSpc>
              <a:spcPct val="90000"/>
            </a:lnSpc>
            <a:spcBef>
              <a:spcPct val="0"/>
            </a:spcBef>
            <a:spcAft>
              <a:spcPct val="35000"/>
            </a:spcAft>
          </a:pPr>
          <a:r>
            <a:rPr lang="fr-BE" sz="2200" kern="1200" dirty="0" smtClean="0"/>
            <a:t>Droit et politique</a:t>
          </a:r>
          <a:endParaRPr lang="fr-BE" sz="2200" kern="1200" dirty="0"/>
        </a:p>
      </dsp:txBody>
      <dsp:txXfrm>
        <a:off x="3037433" y="2954337"/>
        <a:ext cx="2077268" cy="1015553"/>
      </dsp:txXfrm>
    </dsp:sp>
    <dsp:sp modelId="{67E6F454-8B02-4134-A900-409E3CD8CBFB}">
      <dsp:nvSpPr>
        <dsp:cNvPr id="0" name=""/>
        <dsp:cNvSpPr/>
      </dsp:nvSpPr>
      <dsp:spPr>
        <a:xfrm>
          <a:off x="2034343" y="300049"/>
          <a:ext cx="3877567" cy="3877567"/>
        </a:xfrm>
        <a:prstGeom prst="pie">
          <a:avLst>
            <a:gd name="adj1" fmla="val 9000000"/>
            <a:gd name="adj2" fmla="val 16200000"/>
          </a:avLst>
        </a:prstGeom>
        <a:gradFill rotWithShape="0">
          <a:gsLst>
            <a:gs pos="0">
              <a:schemeClr val="accent4">
                <a:hueOff val="-8271860"/>
                <a:satOff val="46445"/>
                <a:lumOff val="-2156"/>
                <a:alphaOff val="0"/>
                <a:lumMod val="110000"/>
                <a:satMod val="105000"/>
                <a:tint val="67000"/>
              </a:schemeClr>
            </a:gs>
            <a:gs pos="50000">
              <a:schemeClr val="accent4">
                <a:hueOff val="-8271860"/>
                <a:satOff val="46445"/>
                <a:lumOff val="-2156"/>
                <a:alphaOff val="0"/>
                <a:lumMod val="105000"/>
                <a:satMod val="103000"/>
                <a:tint val="73000"/>
              </a:schemeClr>
            </a:gs>
            <a:gs pos="100000">
              <a:schemeClr val="accent4">
                <a:hueOff val="-8271860"/>
                <a:satOff val="46445"/>
                <a:lumOff val="-215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BE" sz="2200" b="1" kern="1200" dirty="0" smtClean="0"/>
            <a:t>Sphère privée </a:t>
          </a:r>
          <a:r>
            <a:rPr lang="fr-BE" sz="2200" b="0" kern="1200" dirty="0" smtClean="0"/>
            <a:t>I</a:t>
          </a:r>
          <a:r>
            <a:rPr lang="fr-BE" sz="2200" kern="1200" dirty="0" smtClean="0"/>
            <a:t>ntimité</a:t>
          </a:r>
          <a:endParaRPr lang="fr-BE" sz="2200" kern="1200" dirty="0"/>
        </a:p>
      </dsp:txBody>
      <dsp:txXfrm>
        <a:off x="2483494" y="1121724"/>
        <a:ext cx="1384845" cy="1154038"/>
      </dsp:txXfrm>
    </dsp:sp>
    <dsp:sp modelId="{4B043736-2E8A-4674-8D1B-8D172AB9840F}">
      <dsp:nvSpPr>
        <dsp:cNvPr id="0" name=""/>
        <dsp:cNvSpPr/>
      </dsp:nvSpPr>
      <dsp:spPr>
        <a:xfrm>
          <a:off x="1954342" y="60009"/>
          <a:ext cx="4357647" cy="4357647"/>
        </a:xfrm>
        <a:prstGeom prst="circularArrow">
          <a:avLst>
            <a:gd name="adj1" fmla="val 5085"/>
            <a:gd name="adj2" fmla="val 327528"/>
            <a:gd name="adj3" fmla="val 1472472"/>
            <a:gd name="adj4" fmla="val 16199432"/>
            <a:gd name="adj5" fmla="val 5932"/>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F434E682-3023-4B9D-81CF-98387418FADA}">
      <dsp:nvSpPr>
        <dsp:cNvPr id="0" name=""/>
        <dsp:cNvSpPr/>
      </dsp:nvSpPr>
      <dsp:spPr>
        <a:xfrm>
          <a:off x="1874162" y="198249"/>
          <a:ext cx="4357647" cy="4357647"/>
        </a:xfrm>
        <a:prstGeom prst="circularArrow">
          <a:avLst>
            <a:gd name="adj1" fmla="val 5085"/>
            <a:gd name="adj2" fmla="val 327528"/>
            <a:gd name="adj3" fmla="val 8671970"/>
            <a:gd name="adj4" fmla="val 1800502"/>
            <a:gd name="adj5" fmla="val 5932"/>
          </a:avLst>
        </a:prstGeom>
        <a:gradFill rotWithShape="0">
          <a:gsLst>
            <a:gs pos="0">
              <a:schemeClr val="accent4">
                <a:hueOff val="-4135930"/>
                <a:satOff val="23223"/>
                <a:lumOff val="-1078"/>
                <a:alphaOff val="0"/>
                <a:lumMod val="110000"/>
                <a:satMod val="105000"/>
                <a:tint val="67000"/>
              </a:schemeClr>
            </a:gs>
            <a:gs pos="50000">
              <a:schemeClr val="accent4">
                <a:hueOff val="-4135930"/>
                <a:satOff val="23223"/>
                <a:lumOff val="-1078"/>
                <a:alphaOff val="0"/>
                <a:lumMod val="105000"/>
                <a:satMod val="103000"/>
                <a:tint val="73000"/>
              </a:schemeClr>
            </a:gs>
            <a:gs pos="100000">
              <a:schemeClr val="accent4">
                <a:hueOff val="-4135930"/>
                <a:satOff val="23223"/>
                <a:lumOff val="-107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0A457BBB-5A59-4DD5-B3C4-FDF4572298AC}">
      <dsp:nvSpPr>
        <dsp:cNvPr id="0" name=""/>
        <dsp:cNvSpPr/>
      </dsp:nvSpPr>
      <dsp:spPr>
        <a:xfrm>
          <a:off x="1793983" y="60009"/>
          <a:ext cx="4357647" cy="4357647"/>
        </a:xfrm>
        <a:prstGeom prst="circularArrow">
          <a:avLst>
            <a:gd name="adj1" fmla="val 5085"/>
            <a:gd name="adj2" fmla="val 327528"/>
            <a:gd name="adj3" fmla="val 15873039"/>
            <a:gd name="adj4" fmla="val 9000000"/>
            <a:gd name="adj5" fmla="val 5932"/>
          </a:avLst>
        </a:prstGeom>
        <a:gradFill rotWithShape="0">
          <a:gsLst>
            <a:gs pos="0">
              <a:schemeClr val="accent4">
                <a:hueOff val="-8271860"/>
                <a:satOff val="46445"/>
                <a:lumOff val="-2156"/>
                <a:alphaOff val="0"/>
                <a:lumMod val="110000"/>
                <a:satMod val="105000"/>
                <a:tint val="67000"/>
              </a:schemeClr>
            </a:gs>
            <a:gs pos="50000">
              <a:schemeClr val="accent4">
                <a:hueOff val="-8271860"/>
                <a:satOff val="46445"/>
                <a:lumOff val="-2156"/>
                <a:alphaOff val="0"/>
                <a:lumMod val="105000"/>
                <a:satMod val="103000"/>
                <a:tint val="73000"/>
              </a:schemeClr>
            </a:gs>
            <a:gs pos="100000">
              <a:schemeClr val="accent4">
                <a:hueOff val="-8271860"/>
                <a:satOff val="46445"/>
                <a:lumOff val="-215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FF7AD-0341-4D51-986C-E0CC61DBB64B}">
      <dsp:nvSpPr>
        <dsp:cNvPr id="0" name=""/>
        <dsp:cNvSpPr/>
      </dsp:nvSpPr>
      <dsp:spPr>
        <a:xfrm>
          <a:off x="0" y="165045"/>
          <a:ext cx="8361363" cy="122874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fr-BE" sz="3000" kern="1200" dirty="0" smtClean="0"/>
            <a:t>Nécessité d’identifier plus clairement l’objet partagé de la collaboration</a:t>
          </a:r>
          <a:endParaRPr lang="fr-BE" sz="3000" kern="1200" dirty="0"/>
        </a:p>
      </dsp:txBody>
      <dsp:txXfrm>
        <a:off x="59982" y="225027"/>
        <a:ext cx="8241399" cy="1108783"/>
      </dsp:txXfrm>
    </dsp:sp>
    <dsp:sp modelId="{52D1F7DD-5E32-47A5-965F-9B3C679248F3}">
      <dsp:nvSpPr>
        <dsp:cNvPr id="0" name=""/>
        <dsp:cNvSpPr/>
      </dsp:nvSpPr>
      <dsp:spPr>
        <a:xfrm>
          <a:off x="0" y="1393792"/>
          <a:ext cx="8361363" cy="1124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473"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fr-BE" sz="2200" kern="1200" dirty="0" smtClean="0"/>
            <a:t>Sphère publique du travail</a:t>
          </a:r>
          <a:endParaRPr lang="fr-BE" sz="2200" kern="1200" dirty="0"/>
        </a:p>
        <a:p>
          <a:pPr marL="228600" lvl="1" indent="-228600" algn="l" defTabSz="977900">
            <a:lnSpc>
              <a:spcPct val="90000"/>
            </a:lnSpc>
            <a:spcBef>
              <a:spcPct val="0"/>
            </a:spcBef>
            <a:spcAft>
              <a:spcPct val="20000"/>
            </a:spcAft>
            <a:buChar char="••"/>
          </a:pPr>
          <a:r>
            <a:rPr lang="fr-BE" sz="2200" i="1" kern="1200" dirty="0" err="1" smtClean="0"/>
            <a:t>Willingness</a:t>
          </a:r>
          <a:r>
            <a:rPr lang="fr-BE" sz="2200" i="1" kern="1200" dirty="0" smtClean="0"/>
            <a:t> to </a:t>
          </a:r>
          <a:r>
            <a:rPr lang="fr-BE" sz="2200" i="1" kern="1200" dirty="0" err="1" smtClean="0"/>
            <a:t>cooperate</a:t>
          </a:r>
          <a:endParaRPr lang="fr-BE" sz="2200" i="1" kern="1200" dirty="0" smtClean="0"/>
        </a:p>
        <a:p>
          <a:pPr marL="228600" lvl="1" indent="-228600" algn="l" defTabSz="977900">
            <a:lnSpc>
              <a:spcPct val="90000"/>
            </a:lnSpc>
            <a:spcBef>
              <a:spcPct val="0"/>
            </a:spcBef>
            <a:spcAft>
              <a:spcPct val="20000"/>
            </a:spcAft>
            <a:buChar char="••"/>
          </a:pPr>
          <a:r>
            <a:rPr lang="fr-BE" sz="2200" kern="1200" dirty="0" smtClean="0"/>
            <a:t>Formation initiale et continuée des médecins</a:t>
          </a:r>
        </a:p>
      </dsp:txBody>
      <dsp:txXfrm>
        <a:off x="0" y="1393792"/>
        <a:ext cx="8361363" cy="1124527"/>
      </dsp:txXfrm>
    </dsp:sp>
    <dsp:sp modelId="{79DE2E07-367F-4083-889C-4E8B9F70FE36}">
      <dsp:nvSpPr>
        <dsp:cNvPr id="0" name=""/>
        <dsp:cNvSpPr/>
      </dsp:nvSpPr>
      <dsp:spPr>
        <a:xfrm>
          <a:off x="0" y="2518320"/>
          <a:ext cx="8361363" cy="718984"/>
        </a:xfrm>
        <a:prstGeom prst="roundRect">
          <a:avLst/>
        </a:prstGeom>
        <a:solidFill>
          <a:schemeClr val="accent4">
            <a:hueOff val="-8271860"/>
            <a:satOff val="46445"/>
            <a:lumOff val="-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fr-BE" sz="3000" kern="1200" dirty="0" smtClean="0"/>
            <a:t>Nécessité d’initiatives volontaristes des autorités</a:t>
          </a:r>
          <a:endParaRPr lang="fr-BE" sz="3000" kern="1200" dirty="0"/>
        </a:p>
      </dsp:txBody>
      <dsp:txXfrm>
        <a:off x="35098" y="2553418"/>
        <a:ext cx="8291167" cy="648788"/>
      </dsp:txXfrm>
    </dsp:sp>
    <dsp:sp modelId="{347858C8-51BE-4BB6-B5E4-F9148305D777}">
      <dsp:nvSpPr>
        <dsp:cNvPr id="0" name=""/>
        <dsp:cNvSpPr/>
      </dsp:nvSpPr>
      <dsp:spPr>
        <a:xfrm>
          <a:off x="0" y="3237305"/>
          <a:ext cx="8361363" cy="742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473"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fr-BE" sz="2200" kern="1200" dirty="0" smtClean="0"/>
            <a:t>Sphère publique du droit et de la politique</a:t>
          </a:r>
          <a:endParaRPr lang="fr-BE" sz="2200" kern="1200" dirty="0"/>
        </a:p>
        <a:p>
          <a:pPr marL="228600" lvl="1" indent="-228600" algn="l" defTabSz="977900">
            <a:lnSpc>
              <a:spcPct val="90000"/>
            </a:lnSpc>
            <a:spcBef>
              <a:spcPct val="0"/>
            </a:spcBef>
            <a:spcAft>
              <a:spcPct val="20000"/>
            </a:spcAft>
            <a:buChar char="••"/>
          </a:pPr>
          <a:r>
            <a:rPr lang="fr-BE" sz="2200" i="1" kern="1200" dirty="0" err="1" smtClean="0"/>
            <a:t>Ability</a:t>
          </a:r>
          <a:r>
            <a:rPr lang="fr-BE" sz="2200" i="1" kern="1200" dirty="0" smtClean="0"/>
            <a:t> to </a:t>
          </a:r>
          <a:r>
            <a:rPr lang="fr-BE" sz="2200" i="1" kern="1200" dirty="0" err="1" smtClean="0"/>
            <a:t>cooperate</a:t>
          </a:r>
          <a:endParaRPr lang="fr-BE" sz="2200" i="1" kern="1200" dirty="0" smtClean="0"/>
        </a:p>
      </dsp:txBody>
      <dsp:txXfrm>
        <a:off x="0" y="3237305"/>
        <a:ext cx="8361363" cy="7426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C3260-5890-4208-86ED-B1797B40F9B8}">
      <dsp:nvSpPr>
        <dsp:cNvPr id="0" name=""/>
        <dsp:cNvSpPr/>
      </dsp:nvSpPr>
      <dsp:spPr>
        <a:xfrm>
          <a:off x="0" y="37169"/>
          <a:ext cx="9144000" cy="767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fr-BE" sz="3200" kern="1200" smtClean="0"/>
            <a:t>Formation initiale</a:t>
          </a:r>
          <a:endParaRPr lang="fr-BE" sz="3200" kern="1200"/>
        </a:p>
      </dsp:txBody>
      <dsp:txXfrm>
        <a:off x="37467" y="74636"/>
        <a:ext cx="9069066" cy="692586"/>
      </dsp:txXfrm>
    </dsp:sp>
    <dsp:sp modelId="{8DF3C57F-7AFD-4434-939D-2961E74BD79A}">
      <dsp:nvSpPr>
        <dsp:cNvPr id="0" name=""/>
        <dsp:cNvSpPr/>
      </dsp:nvSpPr>
      <dsp:spPr>
        <a:xfrm>
          <a:off x="0" y="804689"/>
          <a:ext cx="9144000" cy="198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40640" rIns="227584" bIns="40640" numCol="1" spcCol="1270" anchor="t" anchorCtr="0">
          <a:noAutofit/>
        </a:bodyPr>
        <a:lstStyle/>
        <a:p>
          <a:pPr marL="228600" lvl="1" indent="-228600" algn="l" defTabSz="1111250" rtl="0">
            <a:lnSpc>
              <a:spcPct val="90000"/>
            </a:lnSpc>
            <a:spcBef>
              <a:spcPct val="0"/>
            </a:spcBef>
            <a:spcAft>
              <a:spcPct val="20000"/>
            </a:spcAft>
            <a:buChar char="••"/>
          </a:pPr>
          <a:r>
            <a:rPr lang="fr-BE" sz="2500" kern="1200" smtClean="0"/>
            <a:t>Volet consacré à la problématique alcool-drogues</a:t>
          </a:r>
          <a:endParaRPr lang="fr-BE" sz="2500" kern="1200"/>
        </a:p>
        <a:p>
          <a:pPr marL="228600" lvl="1" indent="-228600" algn="l" defTabSz="1111250" rtl="0">
            <a:lnSpc>
              <a:spcPct val="90000"/>
            </a:lnSpc>
            <a:spcBef>
              <a:spcPct val="0"/>
            </a:spcBef>
            <a:spcAft>
              <a:spcPct val="20000"/>
            </a:spcAft>
            <a:buChar char="••"/>
          </a:pPr>
          <a:r>
            <a:rPr lang="fr-BE" sz="2500" kern="1200" smtClean="0"/>
            <a:t>Information théorique et mises en situation permettant de s’approprier les techniques relationnelles et motivationnelles de base</a:t>
          </a:r>
          <a:endParaRPr lang="fr-BE" sz="2500" kern="1200"/>
        </a:p>
        <a:p>
          <a:pPr marL="228600" lvl="1" indent="-228600" algn="l" defTabSz="1111250" rtl="0">
            <a:lnSpc>
              <a:spcPct val="90000"/>
            </a:lnSpc>
            <a:spcBef>
              <a:spcPct val="0"/>
            </a:spcBef>
            <a:spcAft>
              <a:spcPct val="20000"/>
            </a:spcAft>
            <a:buChar char="••"/>
          </a:pPr>
          <a:r>
            <a:rPr lang="fr-BE" sz="2500" kern="1200" smtClean="0"/>
            <a:t>Usage correct des termes qui font consensus chez les spécialistes</a:t>
          </a:r>
          <a:endParaRPr lang="fr-BE" sz="2500" kern="1200"/>
        </a:p>
      </dsp:txBody>
      <dsp:txXfrm>
        <a:off x="0" y="804689"/>
        <a:ext cx="9144000" cy="1987200"/>
      </dsp:txXfrm>
    </dsp:sp>
    <dsp:sp modelId="{35DFE8D3-4517-40A3-BE1C-5E93CF2D3090}">
      <dsp:nvSpPr>
        <dsp:cNvPr id="0" name=""/>
        <dsp:cNvSpPr/>
      </dsp:nvSpPr>
      <dsp:spPr>
        <a:xfrm>
          <a:off x="0" y="2791890"/>
          <a:ext cx="9144000" cy="767520"/>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fr-BE" sz="3200" kern="1200" smtClean="0"/>
            <a:t>Formation continuée</a:t>
          </a:r>
          <a:endParaRPr lang="fr-BE" sz="3200" kern="1200"/>
        </a:p>
      </dsp:txBody>
      <dsp:txXfrm>
        <a:off x="37467" y="2829357"/>
        <a:ext cx="9069066" cy="692586"/>
      </dsp:txXfrm>
    </dsp:sp>
    <dsp:sp modelId="{80B429FA-2CE2-4F3A-B214-816A50462358}">
      <dsp:nvSpPr>
        <dsp:cNvPr id="0" name=""/>
        <dsp:cNvSpPr/>
      </dsp:nvSpPr>
      <dsp:spPr>
        <a:xfrm>
          <a:off x="0" y="3559410"/>
          <a:ext cx="9144000"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322" tIns="40640" rIns="227584" bIns="40640" numCol="1" spcCol="1270" anchor="t" anchorCtr="0">
          <a:noAutofit/>
        </a:bodyPr>
        <a:lstStyle/>
        <a:p>
          <a:pPr marL="228600" lvl="1" indent="-228600" algn="l" defTabSz="1111250" rtl="0">
            <a:lnSpc>
              <a:spcPct val="90000"/>
            </a:lnSpc>
            <a:spcBef>
              <a:spcPct val="0"/>
            </a:spcBef>
            <a:spcAft>
              <a:spcPct val="20000"/>
            </a:spcAft>
            <a:buChar char="••"/>
          </a:pPr>
          <a:r>
            <a:rPr lang="fr-BE" sz="2500" kern="1200" smtClean="0"/>
            <a:t>Rendre les formations existantes plus visibles</a:t>
          </a:r>
          <a:endParaRPr lang="fr-BE" sz="2500" kern="1200"/>
        </a:p>
        <a:p>
          <a:pPr marL="228600" lvl="1" indent="-228600" algn="l" defTabSz="1111250" rtl="0">
            <a:lnSpc>
              <a:spcPct val="90000"/>
            </a:lnSpc>
            <a:spcBef>
              <a:spcPct val="0"/>
            </a:spcBef>
            <a:spcAft>
              <a:spcPct val="20000"/>
            </a:spcAft>
            <a:buChar char="••"/>
          </a:pPr>
          <a:r>
            <a:rPr lang="fr-BE" sz="2500" kern="1200" smtClean="0"/>
            <a:t>Approche motivationnelle spécifique aux MG hésitants</a:t>
          </a:r>
          <a:endParaRPr lang="fr-BE" sz="2500" kern="1200"/>
        </a:p>
      </dsp:txBody>
      <dsp:txXfrm>
        <a:off x="0" y="3559410"/>
        <a:ext cx="9144000" cy="861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76C32-89EA-452C-82C4-5D533C2CE1D7}">
      <dsp:nvSpPr>
        <dsp:cNvPr id="0" name=""/>
        <dsp:cNvSpPr/>
      </dsp:nvSpPr>
      <dsp:spPr>
        <a:xfrm>
          <a:off x="1622498" y="1804839"/>
          <a:ext cx="1338738" cy="133873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fr-BE" sz="2800" b="1" kern="1200" dirty="0" smtClean="0"/>
            <a:t>Patient</a:t>
          </a:r>
          <a:endParaRPr lang="fr-BE" sz="2800" b="1" kern="1200" dirty="0"/>
        </a:p>
      </dsp:txBody>
      <dsp:txXfrm>
        <a:off x="1687850" y="1870191"/>
        <a:ext cx="1208034" cy="1208034"/>
      </dsp:txXfrm>
    </dsp:sp>
    <dsp:sp modelId="{91DE5ED2-8898-450D-9BB6-078D1CC7ABA8}">
      <dsp:nvSpPr>
        <dsp:cNvPr id="0" name=""/>
        <dsp:cNvSpPr/>
      </dsp:nvSpPr>
      <dsp:spPr>
        <a:xfrm rot="16115446">
          <a:off x="1974104" y="1510864"/>
          <a:ext cx="588128" cy="0"/>
        </a:xfrm>
        <a:custGeom>
          <a:avLst/>
          <a:gdLst/>
          <a:ahLst/>
          <a:cxnLst/>
          <a:rect l="0" t="0" r="0" b="0"/>
          <a:pathLst>
            <a:path>
              <a:moveTo>
                <a:pt x="0" y="0"/>
              </a:moveTo>
              <a:lnTo>
                <a:pt x="588128"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CC21ACB-EC71-4533-947C-CB3493AB2050}">
      <dsp:nvSpPr>
        <dsp:cNvPr id="0" name=""/>
        <dsp:cNvSpPr/>
      </dsp:nvSpPr>
      <dsp:spPr>
        <a:xfrm>
          <a:off x="1423710" y="-17653"/>
          <a:ext cx="1644082" cy="1234542"/>
        </a:xfrm>
        <a:prstGeom prst="roundRect">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r>
            <a:rPr lang="fr-BE" sz="2900" b="1" kern="1200" dirty="0" smtClean="0"/>
            <a:t>Médecin traitant</a:t>
          </a:r>
          <a:endParaRPr lang="fr-BE" sz="2900" b="1" kern="1200" dirty="0"/>
        </a:p>
      </dsp:txBody>
      <dsp:txXfrm>
        <a:off x="1483975" y="42612"/>
        <a:ext cx="1523552" cy="1114012"/>
      </dsp:txXfrm>
    </dsp:sp>
    <dsp:sp modelId="{F7831854-9403-4DD9-914C-13AE1E6F955A}">
      <dsp:nvSpPr>
        <dsp:cNvPr id="0" name=""/>
        <dsp:cNvSpPr/>
      </dsp:nvSpPr>
      <dsp:spPr>
        <a:xfrm rot="2094364">
          <a:off x="2941319" y="3004624"/>
          <a:ext cx="221419" cy="0"/>
        </a:xfrm>
        <a:custGeom>
          <a:avLst/>
          <a:gdLst/>
          <a:ahLst/>
          <a:cxnLst/>
          <a:rect l="0" t="0" r="0" b="0"/>
          <a:pathLst>
            <a:path>
              <a:moveTo>
                <a:pt x="0" y="0"/>
              </a:moveTo>
              <a:lnTo>
                <a:pt x="221419"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C810FD-A840-4A70-9281-109163FEC232}">
      <dsp:nvSpPr>
        <dsp:cNvPr id="0" name=""/>
        <dsp:cNvSpPr/>
      </dsp:nvSpPr>
      <dsp:spPr>
        <a:xfrm>
          <a:off x="3142821" y="2889868"/>
          <a:ext cx="1768544" cy="1590247"/>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333500">
            <a:lnSpc>
              <a:spcPct val="90000"/>
            </a:lnSpc>
            <a:spcBef>
              <a:spcPct val="0"/>
            </a:spcBef>
            <a:spcAft>
              <a:spcPct val="35000"/>
            </a:spcAft>
          </a:pPr>
          <a:r>
            <a:rPr lang="fr-BE" sz="3000" b="1" kern="1200" dirty="0" smtClean="0"/>
            <a:t>Médecin du travail</a:t>
          </a:r>
          <a:endParaRPr lang="fr-BE" sz="3000" b="1" kern="1200" dirty="0"/>
        </a:p>
      </dsp:txBody>
      <dsp:txXfrm>
        <a:off x="3220450" y="2967497"/>
        <a:ext cx="1613286" cy="1434989"/>
      </dsp:txXfrm>
    </dsp:sp>
    <dsp:sp modelId="{823A7353-7BEB-4EA7-8007-52BEC66D6BAD}">
      <dsp:nvSpPr>
        <dsp:cNvPr id="0" name=""/>
        <dsp:cNvSpPr/>
      </dsp:nvSpPr>
      <dsp:spPr>
        <a:xfrm rot="8788411">
          <a:off x="1316633" y="3009832"/>
          <a:ext cx="333616" cy="0"/>
        </a:xfrm>
        <a:custGeom>
          <a:avLst/>
          <a:gdLst/>
          <a:ahLst/>
          <a:cxnLst/>
          <a:rect l="0" t="0" r="0" b="0"/>
          <a:pathLst>
            <a:path>
              <a:moveTo>
                <a:pt x="0" y="0"/>
              </a:moveTo>
              <a:lnTo>
                <a:pt x="333616"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0DDD09-ACBA-42EC-AAA4-F8B6F81A1132}">
      <dsp:nvSpPr>
        <dsp:cNvPr id="0" name=""/>
        <dsp:cNvSpPr/>
      </dsp:nvSpPr>
      <dsp:spPr>
        <a:xfrm>
          <a:off x="-415565" y="2893259"/>
          <a:ext cx="1759951" cy="158346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lvl="0" algn="ctr" defTabSz="1289050">
            <a:lnSpc>
              <a:spcPct val="90000"/>
            </a:lnSpc>
            <a:spcBef>
              <a:spcPct val="0"/>
            </a:spcBef>
            <a:spcAft>
              <a:spcPct val="35000"/>
            </a:spcAft>
          </a:pPr>
          <a:r>
            <a:rPr lang="fr-BE" sz="2900" b="1" kern="1200" dirty="0" smtClean="0"/>
            <a:t>Médecin-conseil</a:t>
          </a:r>
          <a:endParaRPr lang="fr-BE" sz="2900" b="1" kern="1200" dirty="0"/>
        </a:p>
      </dsp:txBody>
      <dsp:txXfrm>
        <a:off x="-338267" y="2970557"/>
        <a:ext cx="1605355" cy="1428870"/>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11/7/2016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‹N°›</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‹N°›</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drugsandalcohol.ie/20201/1/Gudelines_for_treatment_of_alcohol_problems.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sz="1200" kern="1200" dirty="0" smtClean="0">
                <a:solidFill>
                  <a:schemeClr val="tx1"/>
                </a:solidFill>
                <a:effectLst/>
                <a:latin typeface="+mn-lt"/>
                <a:ea typeface="+mn-ea"/>
                <a:cs typeface="+mn-cs"/>
              </a:rPr>
              <a:t>En 2013, 6% de la population belge âgée de 15 ans ou plus avait une consommation excessive d’alcool. La notion de consommation excessive se réfère aux normes de l’Organisation mondiale de la Santé (OMS), qui admet comme raisonnable une consommation de deux unités d’alcool par jour pour une femme, et de trois unités pour un homme [1]. Le chiffre de consommation excessive monte à 13% si on considère la consommation hebdomadaire, pour laquelle l’OMS considère que plus de 14 unités d’alcool pour une femme, et plus de 21 unités pour un homme sont nocives pour la santé. Si l’on se réfère à la consommation problématique découlant des réponses au questionnaire CAGE, un instrument de dépistage de l’abus chronique d’alcool, ce sont 10,5% de la population qui sont concernés (14,6% des hommes et 6,3% des femmes). De plus, 15% des personnes interrogées avaient déjà consommé du cannabis et 5% une autre drogue illégale [1]. Environ 15% de la population avaient consommé des substances psychoactives au cours des deux semaines précédant l’enquête : hypnotiques (9%), tranquillisants (7%) et antidépresseurs (6%) ; les femmes consommaient plus que les hommes (20% contre 10%) [2]. </a:t>
            </a:r>
          </a:p>
          <a:p>
            <a:r>
              <a:rPr lang="en-GB" sz="1200" kern="1200" dirty="0" smtClean="0">
                <a:solidFill>
                  <a:schemeClr val="tx1"/>
                </a:solidFill>
                <a:effectLst/>
                <a:latin typeface="+mn-lt"/>
                <a:ea typeface="+mn-ea"/>
                <a:cs typeface="+mn-cs"/>
              </a:rPr>
              <a:t>CAGE </a:t>
            </a:r>
            <a:r>
              <a:rPr lang="en-GB" sz="1200" kern="1200" dirty="0" err="1" smtClean="0">
                <a:solidFill>
                  <a:schemeClr val="tx1"/>
                </a:solidFill>
                <a:effectLst/>
                <a:latin typeface="+mn-lt"/>
                <a:ea typeface="+mn-ea"/>
                <a:cs typeface="+mn-cs"/>
              </a:rPr>
              <a:t>est</a:t>
            </a:r>
            <a:r>
              <a:rPr lang="en-GB" sz="1200" kern="1200" dirty="0" smtClean="0">
                <a:solidFill>
                  <a:schemeClr val="tx1"/>
                </a:solidFill>
                <a:effectLst/>
                <a:latin typeface="+mn-lt"/>
                <a:ea typeface="+mn-ea"/>
                <a:cs typeface="+mn-cs"/>
              </a:rPr>
              <a:t> un </a:t>
            </a:r>
            <a:r>
              <a:rPr lang="en-GB" sz="1200" kern="1200" dirty="0" err="1" smtClean="0">
                <a:solidFill>
                  <a:schemeClr val="tx1"/>
                </a:solidFill>
                <a:effectLst/>
                <a:latin typeface="+mn-lt"/>
                <a:ea typeface="+mn-ea"/>
                <a:cs typeface="+mn-cs"/>
              </a:rPr>
              <a:t>acronyme</a:t>
            </a:r>
            <a:r>
              <a:rPr lang="en-GB" sz="1200" kern="1200" dirty="0" smtClean="0">
                <a:solidFill>
                  <a:schemeClr val="tx1"/>
                </a:solidFill>
                <a:effectLst/>
                <a:latin typeface="+mn-lt"/>
                <a:ea typeface="+mn-ea"/>
                <a:cs typeface="+mn-cs"/>
              </a:rPr>
              <a:t> de </a:t>
            </a:r>
            <a:r>
              <a:rPr lang="en-GB" sz="1200" b="1" kern="1200" dirty="0" err="1" smtClean="0">
                <a:solidFill>
                  <a:schemeClr val="tx1"/>
                </a:solidFill>
                <a:effectLst/>
                <a:latin typeface="+mn-lt"/>
                <a:ea typeface="+mn-ea"/>
                <a:cs typeface="+mn-cs"/>
              </a:rPr>
              <a:t>C</a:t>
            </a:r>
            <a:r>
              <a:rPr lang="en-GB" sz="1200" kern="1200" dirty="0" err="1" smtClean="0">
                <a:solidFill>
                  <a:schemeClr val="tx1"/>
                </a:solidFill>
                <a:effectLst/>
                <a:latin typeface="+mn-lt"/>
                <a:ea typeface="+mn-ea"/>
                <a:cs typeface="+mn-cs"/>
              </a:rPr>
              <a:t>utdown</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A</a:t>
            </a:r>
            <a:r>
              <a:rPr lang="en-GB" sz="1200" kern="1200" dirty="0" smtClean="0">
                <a:solidFill>
                  <a:schemeClr val="tx1"/>
                </a:solidFill>
                <a:effectLst/>
                <a:latin typeface="+mn-lt"/>
                <a:ea typeface="+mn-ea"/>
                <a:cs typeface="+mn-cs"/>
              </a:rPr>
              <a:t>nnoyed, </a:t>
            </a:r>
            <a:r>
              <a:rPr lang="en-GB" sz="1200" b="1" kern="1200" dirty="0" smtClean="0">
                <a:solidFill>
                  <a:schemeClr val="tx1"/>
                </a:solidFill>
                <a:effectLst/>
                <a:latin typeface="+mn-lt"/>
                <a:ea typeface="+mn-ea"/>
                <a:cs typeface="+mn-cs"/>
              </a:rPr>
              <a:t>G</a:t>
            </a:r>
            <a:r>
              <a:rPr lang="en-GB" sz="1200" kern="1200" dirty="0" smtClean="0">
                <a:solidFill>
                  <a:schemeClr val="tx1"/>
                </a:solidFill>
                <a:effectLst/>
                <a:latin typeface="+mn-lt"/>
                <a:ea typeface="+mn-ea"/>
                <a:cs typeface="+mn-cs"/>
              </a:rPr>
              <a:t>uilty and </a:t>
            </a:r>
            <a:r>
              <a:rPr lang="en-GB" sz="1200" b="1" kern="1200" dirty="0" smtClean="0">
                <a:solidFill>
                  <a:schemeClr val="tx1"/>
                </a:solidFill>
                <a:effectLst/>
                <a:latin typeface="+mn-lt"/>
                <a:ea typeface="+mn-ea"/>
                <a:cs typeface="+mn-cs"/>
              </a:rPr>
              <a:t>E</a:t>
            </a:r>
            <a:r>
              <a:rPr lang="en-GB" sz="1200" kern="1200" dirty="0" smtClean="0">
                <a:solidFill>
                  <a:schemeClr val="tx1"/>
                </a:solidFill>
                <a:effectLst/>
                <a:latin typeface="+mn-lt"/>
                <a:ea typeface="+mn-ea"/>
                <a:cs typeface="+mn-cs"/>
              </a:rPr>
              <a:t>ye-opener. </a:t>
            </a:r>
            <a:r>
              <a:rPr lang="fr-BE" sz="1200" kern="1200" dirty="0" smtClean="0">
                <a:solidFill>
                  <a:schemeClr val="tx1"/>
                </a:solidFill>
                <a:effectLst/>
                <a:latin typeface="+mn-lt"/>
                <a:ea typeface="+mn-ea"/>
                <a:cs typeface="+mn-cs"/>
              </a:rPr>
              <a:t>Deux réponses positives indiquent un problème d’alcool</a:t>
            </a:r>
          </a:p>
        </p:txBody>
      </p:sp>
      <p:sp>
        <p:nvSpPr>
          <p:cNvPr id="4" name="Espace réservé du numéro de diapositive 3"/>
          <p:cNvSpPr>
            <a:spLocks noGrp="1"/>
          </p:cNvSpPr>
          <p:nvPr>
            <p:ph type="sldNum" sz="quarter" idx="10"/>
          </p:nvPr>
        </p:nvSpPr>
        <p:spPr/>
        <p:txBody>
          <a:bodyPr/>
          <a:lstStyle/>
          <a:p>
            <a:fld id="{FC8BD8E7-1312-41F3-99C4-6DA5AF891969}" type="slidenum">
              <a:rPr lang="en-US" smtClean="0"/>
              <a:t>4</a:t>
            </a:fld>
            <a:endParaRPr lang="en-US"/>
          </a:p>
        </p:txBody>
      </p:sp>
    </p:spTree>
    <p:extLst>
      <p:ext uri="{BB962C8B-B14F-4D97-AF65-F5344CB8AC3E}">
        <p14:creationId xmlns:p14="http://schemas.microsoft.com/office/powerpoint/2010/main" val="3811097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BE" sz="1200" dirty="0" smtClean="0"/>
              <a:t>AG zien werknemers met alcoholmisbruik vooral maandelijks tot enkele keren per jaar</a:t>
            </a:r>
          </a:p>
          <a:p>
            <a:r>
              <a:rPr lang="nl-BE" sz="1200" dirty="0" smtClean="0"/>
              <a:t>AG FR vaker dagelijks</a:t>
            </a:r>
            <a:endParaRPr lang="nl-BE" dirty="0" smtClean="0"/>
          </a:p>
          <a:p>
            <a:endParaRPr lang="fr-BE" dirty="0"/>
          </a:p>
        </p:txBody>
      </p:sp>
      <p:sp>
        <p:nvSpPr>
          <p:cNvPr id="4" name="Espace réservé du numéro de diapositive 3"/>
          <p:cNvSpPr>
            <a:spLocks noGrp="1"/>
          </p:cNvSpPr>
          <p:nvPr>
            <p:ph type="sldNum" sz="quarter" idx="10"/>
          </p:nvPr>
        </p:nvSpPr>
        <p:spPr/>
        <p:txBody>
          <a:bodyPr/>
          <a:lstStyle/>
          <a:p>
            <a:fld id="{FC8BD8E7-1312-41F3-99C4-6DA5AF891969}" type="slidenum">
              <a:rPr lang="en-US" smtClean="0"/>
              <a:t>6</a:t>
            </a:fld>
            <a:endParaRPr lang="en-US"/>
          </a:p>
        </p:txBody>
      </p:sp>
    </p:spTree>
    <p:extLst>
      <p:ext uri="{BB962C8B-B14F-4D97-AF65-F5344CB8AC3E}">
        <p14:creationId xmlns:p14="http://schemas.microsoft.com/office/powerpoint/2010/main" val="2765092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spcBef>
                <a:spcPts val="1200"/>
              </a:spcBef>
            </a:pPr>
            <a:r>
              <a:rPr lang="nl-BE" sz="1200" dirty="0" smtClean="0"/>
              <a:t>AG zien werknemers met misbruik van slaap- en kalmeermiddelen maandelijks tot vooral enkele keren per jaar</a:t>
            </a:r>
          </a:p>
          <a:p>
            <a:r>
              <a:rPr lang="nl-BE" sz="1200" dirty="0" smtClean="0"/>
              <a:t>AG FR vaker dagelijks, net zoals bij alcoholmisbruik</a:t>
            </a:r>
          </a:p>
          <a:p>
            <a:endParaRPr lang="fr-BE" dirty="0"/>
          </a:p>
        </p:txBody>
      </p:sp>
      <p:sp>
        <p:nvSpPr>
          <p:cNvPr id="4" name="Espace réservé du numéro de diapositive 3"/>
          <p:cNvSpPr>
            <a:spLocks noGrp="1"/>
          </p:cNvSpPr>
          <p:nvPr>
            <p:ph type="sldNum" sz="quarter" idx="10"/>
          </p:nvPr>
        </p:nvSpPr>
        <p:spPr/>
        <p:txBody>
          <a:bodyPr/>
          <a:lstStyle/>
          <a:p>
            <a:fld id="{FC8BD8E7-1312-41F3-99C4-6DA5AF891969}" type="slidenum">
              <a:rPr lang="en-US" smtClean="0"/>
              <a:t>7</a:t>
            </a:fld>
            <a:endParaRPr lang="en-US"/>
          </a:p>
        </p:txBody>
      </p:sp>
    </p:spTree>
    <p:extLst>
      <p:ext uri="{BB962C8B-B14F-4D97-AF65-F5344CB8AC3E}">
        <p14:creationId xmlns:p14="http://schemas.microsoft.com/office/powerpoint/2010/main" val="2724477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BE" sz="1200" dirty="0" smtClean="0"/>
              <a:t>AG zien werknemers met misbruik van cannabis beduidend minder dan bij misbruik van alcohol en slaap- en kalmeermiddelen</a:t>
            </a:r>
          </a:p>
          <a:p>
            <a:r>
              <a:rPr lang="nl-BE" sz="1200" dirty="0" smtClean="0"/>
              <a:t>Een belangrijke groep ziet dit misbruik nooit of weet het niet</a:t>
            </a:r>
          </a:p>
          <a:p>
            <a:endParaRPr lang="fr-BE" dirty="0"/>
          </a:p>
        </p:txBody>
      </p:sp>
      <p:sp>
        <p:nvSpPr>
          <p:cNvPr id="4" name="Espace réservé du numéro de diapositive 3"/>
          <p:cNvSpPr>
            <a:spLocks noGrp="1"/>
          </p:cNvSpPr>
          <p:nvPr>
            <p:ph type="sldNum" sz="quarter" idx="10"/>
          </p:nvPr>
        </p:nvSpPr>
        <p:spPr/>
        <p:txBody>
          <a:bodyPr/>
          <a:lstStyle/>
          <a:p>
            <a:fld id="{FC8BD8E7-1312-41F3-99C4-6DA5AF891969}" type="slidenum">
              <a:rPr lang="en-US" smtClean="0"/>
              <a:t>8</a:t>
            </a:fld>
            <a:endParaRPr lang="en-US"/>
          </a:p>
        </p:txBody>
      </p:sp>
    </p:spTree>
    <p:extLst>
      <p:ext uri="{BB962C8B-B14F-4D97-AF65-F5344CB8AC3E}">
        <p14:creationId xmlns:p14="http://schemas.microsoft.com/office/powerpoint/2010/main" val="2146707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nl-BE" sz="1200" dirty="0" smtClean="0"/>
              <a:t>AG zien werknemers met misbruik van andere illegale drugs zeer weinig; nooit dagelijks</a:t>
            </a:r>
          </a:p>
          <a:p>
            <a:r>
              <a:rPr lang="nl-BE" sz="1200" dirty="0" smtClean="0"/>
              <a:t>AG NL iets frequenter </a:t>
            </a:r>
          </a:p>
          <a:p>
            <a:r>
              <a:rPr lang="nl-BE" sz="1200" dirty="0" smtClean="0"/>
              <a:t>Een belangrijke groep ziet dit misbruik nooit of weet het niet</a:t>
            </a:r>
          </a:p>
          <a:p>
            <a:endParaRPr lang="fr-BE" dirty="0"/>
          </a:p>
        </p:txBody>
      </p:sp>
      <p:sp>
        <p:nvSpPr>
          <p:cNvPr id="4" name="Espace réservé du numéro de diapositive 3"/>
          <p:cNvSpPr>
            <a:spLocks noGrp="1"/>
          </p:cNvSpPr>
          <p:nvPr>
            <p:ph type="sldNum" sz="quarter" idx="10"/>
          </p:nvPr>
        </p:nvSpPr>
        <p:spPr/>
        <p:txBody>
          <a:bodyPr/>
          <a:lstStyle/>
          <a:p>
            <a:fld id="{FC8BD8E7-1312-41F3-99C4-6DA5AF891969}" type="slidenum">
              <a:rPr lang="en-US" smtClean="0"/>
              <a:t>9</a:t>
            </a:fld>
            <a:endParaRPr lang="en-US"/>
          </a:p>
        </p:txBody>
      </p:sp>
    </p:spTree>
    <p:extLst>
      <p:ext uri="{BB962C8B-B14F-4D97-AF65-F5344CB8AC3E}">
        <p14:creationId xmlns:p14="http://schemas.microsoft.com/office/powerpoint/2010/main" val="2815779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b="1" dirty="0" smtClean="0"/>
              <a:t>Background </a:t>
            </a:r>
            <a:r>
              <a:rPr lang="en-US" sz="1200" dirty="0" smtClean="0"/>
              <a:t>Substance misuse among the working population results in increasing economic costs. General practitioners (GPs) and occupational physicians (OPs) can play a central role in detecting and managing substance misuse in the working population. Their collaboration could be critical in coordinating care, in facilitating rehabilitation and in reducing sickness absence.</a:t>
            </a:r>
          </a:p>
          <a:p>
            <a:r>
              <a:rPr lang="en-US" sz="1200" b="1" dirty="0" smtClean="0"/>
              <a:t>Aims </a:t>
            </a:r>
            <a:r>
              <a:rPr lang="en-US" sz="1200" dirty="0" smtClean="0"/>
              <a:t>To search guidelines for evidence on collaboration between GPs and OPs in substance misuse detection and management in the working population.</a:t>
            </a:r>
          </a:p>
          <a:p>
            <a:r>
              <a:rPr lang="en-US" sz="1200" b="1" dirty="0" smtClean="0"/>
              <a:t>Methods </a:t>
            </a:r>
            <a:r>
              <a:rPr lang="en-US" sz="1200" dirty="0" smtClean="0"/>
              <a:t>International guidelines regarding collaborative care for alcohol, illicit drug, hypnotic and tranquillizer misuse were identified by a systematic search in the Guidelines International Network and US </a:t>
            </a:r>
            <a:r>
              <a:rPr lang="fr-BE" sz="1200" dirty="0" smtClean="0"/>
              <a:t>National Guidelines </a:t>
            </a:r>
            <a:r>
              <a:rPr lang="fr-BE" sz="1200" dirty="0" err="1" smtClean="0"/>
              <a:t>Clearinghouse</a:t>
            </a:r>
            <a:r>
              <a:rPr lang="fr-BE" sz="1200" dirty="0" smtClean="0"/>
              <a:t> </a:t>
            </a:r>
            <a:r>
              <a:rPr lang="fr-BE" sz="1200" dirty="0" err="1" smtClean="0"/>
              <a:t>databases</a:t>
            </a:r>
            <a:r>
              <a:rPr lang="fr-BE" sz="1200" dirty="0" smtClean="0"/>
              <a:t>.</a:t>
            </a:r>
          </a:p>
          <a:p>
            <a:r>
              <a:rPr lang="en-US" sz="1200" b="1" dirty="0" smtClean="0"/>
              <a:t>Results </a:t>
            </a:r>
            <a:r>
              <a:rPr lang="en-US" sz="1200" dirty="0" smtClean="0"/>
              <a:t>In total, 20 guidelines were considered of sufficient methodological quality, based on the criteria of the Appraisal of Guidelines for Research and Education II instrument. Only two guidelines reported on the OP’s role in screening and intervention for alcohol misuse: 1) </a:t>
            </a:r>
            <a:r>
              <a:rPr lang="fr-BE" sz="1200" i="1" dirty="0" err="1" smtClean="0"/>
              <a:t>Landelijke</a:t>
            </a:r>
            <a:r>
              <a:rPr lang="fr-BE" sz="1200" i="1" dirty="0" smtClean="0"/>
              <a:t> </a:t>
            </a:r>
            <a:r>
              <a:rPr lang="fr-BE" sz="1200" i="1" dirty="0" err="1" smtClean="0"/>
              <a:t>Stuurgroep</a:t>
            </a:r>
            <a:r>
              <a:rPr lang="fr-BE" sz="1200" i="1" dirty="0" smtClean="0"/>
              <a:t> Multidisciplinaire </a:t>
            </a:r>
            <a:r>
              <a:rPr lang="fr-BE" sz="1200" i="1" dirty="0" err="1" smtClean="0"/>
              <a:t>Richtlijnontwikkeling</a:t>
            </a:r>
            <a:r>
              <a:rPr lang="fr-BE" sz="1200" i="1" dirty="0" smtClean="0"/>
              <a:t> </a:t>
            </a:r>
            <a:r>
              <a:rPr lang="nl-NL" sz="1200" i="1" dirty="0" smtClean="0"/>
              <a:t>in de GGZ Multidisciplinaire Richtlijn Stoornissen in het gebruik van alcohol. Richtlijn voor de diagnostiek en behandeling van volwassen patiënten met een stoornis in het gebruik van alcohol</a:t>
            </a:r>
            <a:r>
              <a:rPr lang="nl-NL" sz="1200" dirty="0" smtClean="0"/>
              <a:t>. Utrecht: Trimbos Instituut, 2009. 2) </a:t>
            </a:r>
            <a:r>
              <a:rPr lang="fr-BE" sz="1200" dirty="0" smtClean="0"/>
              <a:t>Haber P, </a:t>
            </a:r>
            <a:r>
              <a:rPr lang="fr-BE" sz="1200" dirty="0" err="1" smtClean="0"/>
              <a:t>Lintzeris</a:t>
            </a:r>
            <a:r>
              <a:rPr lang="fr-BE" sz="1200" dirty="0" smtClean="0"/>
              <a:t> N, </a:t>
            </a:r>
            <a:r>
              <a:rPr lang="fr-BE" sz="1200" dirty="0" err="1" smtClean="0"/>
              <a:t>Proude</a:t>
            </a:r>
            <a:r>
              <a:rPr lang="fr-BE" sz="1200" dirty="0" smtClean="0"/>
              <a:t> E, </a:t>
            </a:r>
            <a:r>
              <a:rPr lang="fr-BE" sz="1200" dirty="0" err="1" smtClean="0"/>
              <a:t>Lopatko</a:t>
            </a:r>
            <a:r>
              <a:rPr lang="fr-BE" sz="1200" dirty="0" smtClean="0"/>
              <a:t> O. </a:t>
            </a:r>
            <a:r>
              <a:rPr lang="fr-BE" sz="1200" i="1" dirty="0" smtClean="0"/>
              <a:t>Guidelines </a:t>
            </a:r>
            <a:r>
              <a:rPr lang="en-US" sz="1200" i="1" dirty="0" smtClean="0"/>
              <a:t>for the Treatment of Alcohol Problems. </a:t>
            </a:r>
            <a:r>
              <a:rPr lang="en-US" sz="1200" dirty="0" smtClean="0"/>
              <a:t>Canberra: Australian Government Department of Health and Ageing, 2009. </a:t>
            </a:r>
            <a:r>
              <a:rPr lang="en-US" sz="1200" dirty="0" smtClean="0">
                <a:hlinkClick r:id="rId3"/>
              </a:rPr>
              <a:t>http://www.drugsandalcohol.ie/20201/1/Gudelines_for_treatment_of_alcohol_problems.pdf</a:t>
            </a:r>
            <a:r>
              <a:rPr lang="en-US" sz="1200" dirty="0" smtClean="0"/>
              <a:t> </a:t>
            </a:r>
          </a:p>
          <a:p>
            <a:r>
              <a:rPr lang="en-US" sz="1200" b="1" dirty="0" smtClean="0"/>
              <a:t>Conclusions </a:t>
            </a:r>
            <a:r>
              <a:rPr lang="en-US" sz="1200" dirty="0" smtClean="0"/>
              <a:t>There is a lack of guidance on the OP’s role and on collaboration between GPs and OPs in this field. Further study is required on their respective roles in substance misuse management, the effectiveness of workplace interventions and the benefits of collaboration.</a:t>
            </a:r>
          </a:p>
        </p:txBody>
      </p:sp>
      <p:sp>
        <p:nvSpPr>
          <p:cNvPr id="4" name="Espace réservé du numéro de diapositive 3"/>
          <p:cNvSpPr>
            <a:spLocks noGrp="1"/>
          </p:cNvSpPr>
          <p:nvPr>
            <p:ph type="sldNum" sz="quarter" idx="10"/>
          </p:nvPr>
        </p:nvSpPr>
        <p:spPr/>
        <p:txBody>
          <a:bodyPr/>
          <a:lstStyle/>
          <a:p>
            <a:fld id="{FC8BD8E7-1312-41F3-99C4-6DA5AF891969}" type="slidenum">
              <a:rPr lang="en-US" smtClean="0"/>
              <a:t>18</a:t>
            </a:fld>
            <a:endParaRPr lang="en-US"/>
          </a:p>
        </p:txBody>
      </p:sp>
    </p:spTree>
    <p:extLst>
      <p:ext uri="{BB962C8B-B14F-4D97-AF65-F5344CB8AC3E}">
        <p14:creationId xmlns:p14="http://schemas.microsoft.com/office/powerpoint/2010/main" val="574967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92500" lnSpcReduction="10000"/>
          </a:bodyPr>
          <a:lstStyle/>
          <a:p>
            <a:r>
              <a:rPr lang="fr-BE" b="1" dirty="0" smtClean="0"/>
              <a:t>La sphère publique du travail</a:t>
            </a:r>
            <a:r>
              <a:rPr lang="fr-BE" dirty="0" smtClean="0"/>
              <a:t>. Ainsi, dans un premier temps, des groupes de travail mixtes (administration + médecins) devraient voir le jour de façon à définir des modifications réalistes des habitudes de travail de chaque groupe professionnel en faveur d’une meilleure collaboration. Par modification réaliste, nous entendons notamment des modifications qui s’appliqueraient dans les cas où la nécessité d’une collaboration est la plus évidente. Le retour au travail des personnes en absence de longue durée en constitue un exemple mais d’autres situations méritent certainement une approche structurée. Dans l’immédiat, un état des lieux des pratiques de collaboration interprofessionnelle existant aux niveaux locaux peut s’avérer une amorce stimulante pour la concrétisation des groupes de travail mixtes. Les deux approches — top  down et </a:t>
            </a:r>
            <a:r>
              <a:rPr lang="fr-BE" dirty="0" err="1" smtClean="0"/>
              <a:t>bottom</a:t>
            </a:r>
            <a:r>
              <a:rPr lang="fr-BE" dirty="0" smtClean="0"/>
              <a:t>-up — utilisées tout au long du processus d’investigation de </a:t>
            </a:r>
            <a:r>
              <a:rPr lang="fr-BE" dirty="0" err="1" smtClean="0"/>
              <a:t>Partnership</a:t>
            </a:r>
            <a:r>
              <a:rPr lang="fr-BE" dirty="0" smtClean="0"/>
              <a:t>, ont fait du principe d’intéressement la pièce maitresse du dispositif à mettre en place. </a:t>
            </a:r>
          </a:p>
          <a:p>
            <a:r>
              <a:rPr lang="fr-BE" b="1" dirty="0" smtClean="0"/>
              <a:t>La sphère publique du droit et de la politique</a:t>
            </a:r>
            <a:r>
              <a:rPr lang="fr-BE" dirty="0" smtClean="0"/>
              <a:t>. Ensuite, il conviendra que les autorités publiques promeuvent l’application effective des nouvelles pratiques de travail par la voie de campagnes de sensibilisation ainsi que par l’adoption de nouvelles directives, règlements ou dispositions légales.</a:t>
            </a:r>
          </a:p>
          <a:p>
            <a:r>
              <a:rPr lang="fr-BE" dirty="0" smtClean="0"/>
              <a:t>Enfin, l’équipe de recherche espère que l’existence même de ce rapport interpelle et stimule les personnes et institutions, étant partie prenante dans la collaboration interprofessionnelle, pour continuer le travail entrepris et œuvrer au changement.</a:t>
            </a:r>
          </a:p>
          <a:p>
            <a:r>
              <a:rPr lang="fr-BE" dirty="0" smtClean="0"/>
              <a:t>Mentionnons par exemple que, dans le cas de la visite de pré-reprise, le travailleur pourra bientôt entrer en contact direct avec le MT sans devoir passer préalablement par son employeur.</a:t>
            </a:r>
          </a:p>
        </p:txBody>
      </p:sp>
      <p:sp>
        <p:nvSpPr>
          <p:cNvPr id="4" name="Espace réservé du numéro de diapositive 3"/>
          <p:cNvSpPr>
            <a:spLocks noGrp="1"/>
          </p:cNvSpPr>
          <p:nvPr>
            <p:ph type="sldNum" sz="quarter" idx="10"/>
          </p:nvPr>
        </p:nvSpPr>
        <p:spPr/>
        <p:txBody>
          <a:bodyPr/>
          <a:lstStyle/>
          <a:p>
            <a:fld id="{0AA10B0D-8894-4B3D-BD38-A183FD4F89ED}" type="slidenum">
              <a:rPr lang="fr-BE" smtClean="0"/>
              <a:pPr/>
              <a:t>21</a:t>
            </a:fld>
            <a:endParaRPr lang="fr-BE"/>
          </a:p>
        </p:txBody>
      </p:sp>
    </p:spTree>
    <p:extLst>
      <p:ext uri="{BB962C8B-B14F-4D97-AF65-F5344CB8AC3E}">
        <p14:creationId xmlns:p14="http://schemas.microsoft.com/office/powerpoint/2010/main" val="4030371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smtClean="0"/>
              <a:t>Le réseau TRIO − groupes d'échanges entre Médecins-Conseil (M-C), Médecins du Travail (MT) et Médecins Généralistes (MG) − a été lancé avec succès le 24/05/2014 à Bouge lors d'une matinée qui a réuni les animateurs MG et nos collègues M-C et MT.</a:t>
            </a:r>
          </a:p>
          <a:p>
            <a:endParaRPr lang="fr-BE" dirty="0"/>
          </a:p>
        </p:txBody>
      </p:sp>
      <p:sp>
        <p:nvSpPr>
          <p:cNvPr id="4" name="Espace réservé du numéro de diapositive 3"/>
          <p:cNvSpPr>
            <a:spLocks noGrp="1"/>
          </p:cNvSpPr>
          <p:nvPr>
            <p:ph type="sldNum" sz="quarter" idx="10"/>
          </p:nvPr>
        </p:nvSpPr>
        <p:spPr/>
        <p:txBody>
          <a:bodyPr/>
          <a:lstStyle/>
          <a:p>
            <a:fld id="{FC8BD8E7-1312-41F3-99C4-6DA5AF891969}" type="slidenum">
              <a:rPr lang="en-US" smtClean="0"/>
              <a:t>34</a:t>
            </a:fld>
            <a:endParaRPr lang="en-US"/>
          </a:p>
        </p:txBody>
      </p:sp>
    </p:spTree>
    <p:extLst>
      <p:ext uri="{BB962C8B-B14F-4D97-AF65-F5344CB8AC3E}">
        <p14:creationId xmlns:p14="http://schemas.microsoft.com/office/powerpoint/2010/main" val="1633664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600200"/>
            <a:ext cx="10515600" cy="2240280"/>
          </a:xfrm>
        </p:spPr>
        <p:txBody>
          <a:bodyPr anchor="b">
            <a:normAutofit/>
          </a:bodyPr>
          <a:lstStyle>
            <a:lvl1pPr algn="ctr">
              <a:defRPr sz="4400">
                <a:solidFill>
                  <a:schemeClr val="bg1"/>
                </a:solidFill>
              </a:defRPr>
            </a:lvl1pPr>
          </a:lstStyle>
          <a:p>
            <a:r>
              <a:rPr lang="fr-FR" smtClean="0"/>
              <a:t>Modifiez le style du titre</a:t>
            </a:r>
            <a:endParaRPr lang="en-US"/>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mage avec légende">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2" name="Title 1"/>
          <p:cNvSpPr>
            <a:spLocks noGrp="1"/>
          </p:cNvSpPr>
          <p:nvPr>
            <p:ph type="title"/>
          </p:nvPr>
        </p:nvSpPr>
        <p:spPr>
          <a:xfrm>
            <a:off x="8532813" y="1714500"/>
            <a:ext cx="3125787" cy="2877260"/>
          </a:xfrm>
        </p:spPr>
        <p:txBody>
          <a:bodyPr anchor="b">
            <a:normAutofit/>
          </a:bodyPr>
          <a:lstStyle>
            <a:lvl1pPr>
              <a:defRPr sz="3000">
                <a:solidFill>
                  <a:schemeClr val="bg1"/>
                </a:solidFill>
              </a:defRPr>
            </a:lvl1pPr>
          </a:lstStyle>
          <a:p>
            <a:r>
              <a:rPr lang="fr-FR" smtClean="0"/>
              <a:t>Modifiez le style du titre</a:t>
            </a:r>
            <a:endParaRPr lang="en-US"/>
          </a:p>
        </p:txBody>
      </p:sp>
      <p:sp>
        <p:nvSpPr>
          <p:cNvPr id="6" name="Picture Placeholder 2"/>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39AF46C2-4FDB-47C2-86DF-D4709CECDF08}" type="datetime1">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‹N°›</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200"/>
            <a:ext cx="1943100" cy="5719762"/>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1524000" y="457200"/>
            <a:ext cx="7048500" cy="5719762"/>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0FAF1DBB-50B7-4A61-938C-B941BACE8621}" type="datetime1">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‹N°›</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115656"/>
            <a:ext cx="11125200" cy="914400"/>
          </a:xfrm>
        </p:spPr>
        <p:txBody>
          <a:bodyPr anchor="b">
            <a:normAutofit/>
          </a:bodyPr>
          <a:lstStyle>
            <a:lvl1pPr algn="ctr">
              <a:defRPr sz="4400" spc="-50" baseline="0">
                <a:solidFill>
                  <a:schemeClr val="bg1"/>
                </a:solidFill>
              </a:defRPr>
            </a:lvl1pPr>
          </a:lstStyle>
          <a:p>
            <a:r>
              <a:rPr lang="fr-FR" smtClean="0"/>
              <a:t>Modifiez le style du titre</a:t>
            </a:r>
            <a:endParaRPr lang="en-US"/>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a:p>
        </p:txBody>
      </p:sp>
      <p:sp>
        <p:nvSpPr>
          <p:cNvPr id="9" name="Picture Placeholder 2"/>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13" name="Picture Placeholder 2"/>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14" name="Picture Placeholder 2"/>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7ED2BFE-3719-4351-93C6-AF82553F5670}" type="datetime1">
              <a:rPr lang="en-US" smtClean="0"/>
              <a:t>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‹N°›</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re de section">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514600"/>
            <a:ext cx="10515600" cy="2743200"/>
          </a:xfrm>
        </p:spPr>
        <p:txBody>
          <a:bodyPr anchor="b">
            <a:normAutofit/>
          </a:bodyPr>
          <a:lstStyle>
            <a:lvl1pPr algn="ctr">
              <a:defRPr sz="4400" spc="-50" baseline="0">
                <a:solidFill>
                  <a:schemeClr val="bg1"/>
                </a:solidFill>
              </a:defRPr>
            </a:lvl1pPr>
          </a:lstStyle>
          <a:p>
            <a:r>
              <a:rPr lang="fr-FR" smtClean="0"/>
              <a:t>Modifiez le style du titre</a:t>
            </a:r>
            <a:endParaRPr lang="en-US"/>
          </a:p>
        </p:txBody>
      </p:sp>
      <p:sp>
        <p:nvSpPr>
          <p:cNvPr id="3" name="Text Placeholder 2"/>
          <p:cNvSpPr>
            <a:spLocks noGrp="1"/>
          </p:cNvSpPr>
          <p:nvPr>
            <p:ph type="body" idx="1"/>
          </p:nvPr>
        </p:nvSpPr>
        <p:spPr>
          <a:xfrm>
            <a:off x="831850" y="5257800"/>
            <a:ext cx="10515600" cy="914400"/>
          </a:xfrm>
        </p:spPr>
        <p:txBody>
          <a:bodyPr>
            <a:normAutofit/>
          </a:bodyPr>
          <a:lstStyle>
            <a:lvl1pPr marL="0" indent="0" algn="ctr">
              <a:spcBef>
                <a:spcPts val="0"/>
              </a:spcBef>
              <a:buNone/>
              <a:defRPr sz="2000" cap="all" spc="50"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Modifier les styles du texte du masque</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13A8893-CEFA-4830-8E55-1B2CE4608C1D}" type="datetime1">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‹N°›</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02FD9462-068A-4560-BE7C-4EE35AF421D5}" type="datetime1">
              <a:rPr lang="en-US" smtClean="0"/>
              <a:t>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‹N°›</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43D23EB9-F1EA-4F6A-A393-C6F550447257}" type="datetime1">
              <a:rPr lang="en-US" smtClean="0"/>
              <a:t>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‹N°›</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151812" y="1714498"/>
            <a:ext cx="3506788" cy="2880360"/>
          </a:xfrm>
        </p:spPr>
        <p:txBody>
          <a:bodyPr anchor="b">
            <a:normAutofit/>
          </a:bodyPr>
          <a:lstStyle>
            <a:lvl1pPr>
              <a:defRPr sz="3000"/>
            </a:lvl1pPr>
          </a:lstStyle>
          <a:p>
            <a:r>
              <a:rPr lang="fr-FR" smtClean="0"/>
              <a:t>Modifiez le style du titre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A4F9D0E8-820D-4B55-900D-A16D33EA0AD0}" type="datetime1">
              <a:rPr lang="en-US" smtClean="0"/>
              <a:t>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‹N°›</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83680"/>
            <a:ext cx="1219200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800">
                <a:solidFill>
                  <a:schemeClr val="bg1"/>
                </a:solidFill>
              </a:defRPr>
            </a:lvl1pPr>
          </a:lstStyle>
          <a:p>
            <a:fld id="{B4A702DC-698D-4DD0-AA53-4AA6C83D43E6}" type="datetime1">
              <a:rPr lang="en-US" smtClean="0"/>
              <a:t>11/7/2016</a:t>
            </a:fld>
            <a:endParaRPr lang="en-US"/>
          </a:p>
        </p:txBody>
      </p:sp>
      <p:sp>
        <p:nvSpPr>
          <p:cNvPr id="5" name="Footer Placehold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800">
                <a:solidFill>
                  <a:schemeClr val="bg1"/>
                </a:solidFill>
              </a:defRPr>
            </a:lvl1pPr>
          </a:lstStyle>
          <a:p>
            <a:endParaRPr lang="en-US" dirty="0"/>
          </a:p>
        </p:txBody>
      </p:sp>
      <p:sp>
        <p:nvSpPr>
          <p:cNvPr id="6" name="Slide Number Placehold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800">
                <a:solidFill>
                  <a:schemeClr val="bg1"/>
                </a:solidFill>
              </a:defRPr>
            </a:lvl1pPr>
          </a:lstStyle>
          <a:p>
            <a:fld id="{E31375A4-56A4-47D6-9801-1991572033F7}" type="slidenum">
              <a:rPr lang="en-US" smtClean="0"/>
              <a:pPr/>
              <a:t>‹N°›</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400" kern="1200" cap="all" baseline="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www.ssmg.be/cellules-specifiques/sante-et-bien-etre-au-travail" TargetMode="External"/><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mailto:marc.vanmeerbeek@ulg.ac.be" TargetMode="Externa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Résultat de recherche d'images pour &quot;occupational health&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8162" y="759410"/>
            <a:ext cx="4016375" cy="3599421"/>
          </a:xfrm>
          <a:prstGeom prst="rect">
            <a:avLst/>
          </a:prstGeom>
          <a:noFill/>
          <a:extLst>
            <a:ext uri="{909E8E84-426E-40DD-AFC4-6F175D3DCCD1}">
              <a14:hiddenFill xmlns:a14="http://schemas.microsoft.com/office/drawing/2010/main">
                <a:solidFill>
                  <a:srgbClr val="FFFFFF"/>
                </a:solidFill>
              </a14:hiddenFill>
            </a:ext>
          </a:extLst>
        </p:spPr>
      </p:pic>
      <p:pic>
        <p:nvPicPr>
          <p:cNvPr id="11280" name="Picture 16" descr="Affiches, dépliants prévention alcool, drogues"/>
          <p:cNvPicPr>
            <a:picLocks noChangeAspect="1" noChangeArrowheads="1"/>
          </p:cNvPicPr>
          <p:nvPr/>
        </p:nvPicPr>
        <p:blipFill rotWithShape="1">
          <a:blip r:embed="rId3">
            <a:extLst>
              <a:ext uri="{28A0092B-C50C-407E-A947-70E740481C1C}">
                <a14:useLocalDpi xmlns:a14="http://schemas.microsoft.com/office/drawing/2010/main" val="0"/>
              </a:ext>
            </a:extLst>
          </a:blip>
          <a:srcRect l="2571" t="1768" r="7428" b="42044"/>
          <a:stretch/>
        </p:blipFill>
        <p:spPr bwMode="auto">
          <a:xfrm>
            <a:off x="5292770" y="1022898"/>
            <a:ext cx="3000375" cy="272415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a:xfrm>
            <a:off x="533400" y="4944206"/>
            <a:ext cx="11125200" cy="914400"/>
          </a:xfrm>
        </p:spPr>
        <p:txBody>
          <a:bodyPr/>
          <a:lstStyle/>
          <a:p>
            <a:pPr algn="l" defTabSz="914400">
              <a:lnSpc>
                <a:spcPct val="90000"/>
              </a:lnSpc>
              <a:spcBef>
                <a:spcPts val="0"/>
              </a:spcBef>
              <a:buNone/>
            </a:pPr>
            <a:r>
              <a:rPr lang="fr-FR" sz="4400" b="0" i="0" spc="-50" baseline="0" dirty="0" smtClean="0">
                <a:solidFill>
                  <a:schemeClr val="bg1"/>
                </a:solidFill>
                <a:latin typeface="Calibri Light"/>
                <a:ea typeface="+mj-ea"/>
                <a:cs typeface="+mj-cs"/>
              </a:rPr>
              <a:t>Alcool et drogues au travail</a:t>
            </a:r>
            <a:endParaRPr lang="fr-FR" sz="4400" b="0" i="0" spc="-50" baseline="0" dirty="0">
              <a:solidFill>
                <a:schemeClr val="bg1"/>
              </a:solidFill>
              <a:latin typeface="Calibri Light"/>
              <a:ea typeface="+mj-ea"/>
              <a:cs typeface="+mj-cs"/>
            </a:endParaRPr>
          </a:p>
        </p:txBody>
      </p:sp>
      <p:sp>
        <p:nvSpPr>
          <p:cNvPr id="3" name="Sous-titre 2"/>
          <p:cNvSpPr>
            <a:spLocks noGrp="1"/>
          </p:cNvSpPr>
          <p:nvPr>
            <p:ph type="subTitle" idx="1"/>
          </p:nvPr>
        </p:nvSpPr>
        <p:spPr>
          <a:xfrm>
            <a:off x="533400" y="5871673"/>
            <a:ext cx="11125200" cy="571500"/>
          </a:xfrm>
        </p:spPr>
        <p:txBody>
          <a:bodyPr>
            <a:noAutofit/>
          </a:bodyPr>
          <a:lstStyle/>
          <a:p>
            <a:pPr marL="0" indent="0" algn="l">
              <a:spcBef>
                <a:spcPts val="0"/>
              </a:spcBef>
              <a:buNone/>
            </a:pPr>
            <a:r>
              <a:rPr lang="fr-FR" b="0" i="0" spc="50" baseline="0" dirty="0" smtClean="0">
                <a:solidFill>
                  <a:schemeClr val="bg1"/>
                </a:solidFill>
              </a:rPr>
              <a:t>Comment les généralistes et les médecins du travail </a:t>
            </a:r>
            <a:endParaRPr lang="fr-FR" b="0" i="0" spc="50" baseline="0" dirty="0" smtClean="0">
              <a:solidFill>
                <a:schemeClr val="bg1"/>
              </a:solidFill>
            </a:endParaRPr>
          </a:p>
          <a:p>
            <a:pPr marL="0" indent="0" algn="l">
              <a:spcBef>
                <a:spcPts val="0"/>
              </a:spcBef>
              <a:buNone/>
            </a:pPr>
            <a:r>
              <a:rPr lang="fr-FR" b="0" i="0" spc="50" baseline="0" dirty="0" smtClean="0">
                <a:solidFill>
                  <a:schemeClr val="bg1"/>
                </a:solidFill>
              </a:rPr>
              <a:t>peuvent-ils </a:t>
            </a:r>
            <a:r>
              <a:rPr lang="fr-FR" b="0" i="0" spc="50" baseline="0" dirty="0" smtClean="0">
                <a:solidFill>
                  <a:schemeClr val="bg1"/>
                </a:solidFill>
              </a:rPr>
              <a:t>collaborer ?</a:t>
            </a:r>
            <a:endParaRPr lang="fr-FR" b="0" i="0" spc="50" baseline="0" dirty="0">
              <a:solidFill>
                <a:schemeClr val="bg1"/>
              </a:solidFill>
            </a:endParaRPr>
          </a:p>
        </p:txBody>
      </p:sp>
      <p:pic>
        <p:nvPicPr>
          <p:cNvPr id="11274" name="Picture 10" descr="Résultat de recherche d'images pour &quot;family physician&quot;"/>
          <p:cNvPicPr>
            <a:picLocks noChangeAspect="1" noChangeArrowheads="1"/>
          </p:cNvPicPr>
          <p:nvPr/>
        </p:nvPicPr>
        <p:blipFill rotWithShape="1">
          <a:blip r:embed="rId4">
            <a:extLst>
              <a:ext uri="{28A0092B-C50C-407E-A947-70E740481C1C}">
                <a14:useLocalDpi xmlns:a14="http://schemas.microsoft.com/office/drawing/2010/main" val="0"/>
              </a:ext>
            </a:extLst>
          </a:blip>
          <a:srcRect l="730" t="2676" r="941" b="4894"/>
          <a:stretch/>
        </p:blipFill>
        <p:spPr bwMode="auto">
          <a:xfrm>
            <a:off x="38100" y="876299"/>
            <a:ext cx="5133975" cy="361950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5"/>
          <a:stretch>
            <a:fillRect/>
          </a:stretch>
        </p:blipFill>
        <p:spPr>
          <a:xfrm>
            <a:off x="8745862" y="5153756"/>
            <a:ext cx="3082275" cy="1341667"/>
          </a:xfrm>
          <a:prstGeom prst="rect">
            <a:avLst/>
          </a:prstGeom>
        </p:spPr>
      </p:pic>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668594" y="3202858"/>
            <a:ext cx="10515600" cy="2743200"/>
          </a:xfrm>
        </p:spPr>
        <p:txBody>
          <a:bodyPr/>
          <a:lstStyle/>
          <a:p>
            <a:pPr algn="ctr"/>
            <a:r>
              <a:rPr lang="fr-BE" b="1" dirty="0" smtClean="0"/>
              <a:t>2. La </a:t>
            </a:r>
            <a:r>
              <a:rPr lang="fr-BE" b="1" dirty="0" smtClean="0"/>
              <a:t>collaboration généraliste/médecin du travail</a:t>
            </a:r>
            <a:endParaRPr lang="fr-BE" b="1" dirty="0"/>
          </a:p>
        </p:txBody>
      </p:sp>
      <p:pic>
        <p:nvPicPr>
          <p:cNvPr id="1026" name="Picture 2" descr="Résultat de recherche d'images pour &quot;oppositi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5821" y="589935"/>
            <a:ext cx="6667500"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78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Les MG et les MT collaborent-ils ?</a:t>
            </a:r>
            <a:endParaRPr lang="fr-BE" dirty="0"/>
          </a:p>
        </p:txBody>
      </p:sp>
      <p:sp>
        <p:nvSpPr>
          <p:cNvPr id="3" name="Espace réservé du contenu 2"/>
          <p:cNvSpPr>
            <a:spLocks noGrp="1"/>
          </p:cNvSpPr>
          <p:nvPr>
            <p:ph idx="1"/>
          </p:nvPr>
        </p:nvSpPr>
        <p:spPr>
          <a:xfrm>
            <a:off x="1108365" y="1714500"/>
            <a:ext cx="10104580" cy="4457700"/>
          </a:xfrm>
        </p:spPr>
        <p:txBody>
          <a:bodyPr>
            <a:normAutofit/>
          </a:bodyPr>
          <a:lstStyle/>
          <a:p>
            <a:r>
              <a:rPr lang="fr-BE" sz="2400" dirty="0" smtClean="0"/>
              <a:t>Quelques </a:t>
            </a:r>
            <a:r>
              <a:rPr lang="fr-BE" sz="2400" dirty="0"/>
              <a:t>études font état </a:t>
            </a:r>
            <a:r>
              <a:rPr lang="fr-BE" sz="2400" dirty="0" smtClean="0"/>
              <a:t>de </a:t>
            </a:r>
            <a:r>
              <a:rPr lang="fr-BE" sz="2400" dirty="0"/>
              <a:t>la collaboration entre MG et </a:t>
            </a:r>
            <a:r>
              <a:rPr lang="fr-BE" sz="2400" dirty="0" smtClean="0"/>
              <a:t>MT</a:t>
            </a:r>
          </a:p>
          <a:p>
            <a:r>
              <a:rPr lang="fr-BE" sz="2400" dirty="0" smtClean="0"/>
              <a:t>Demandes </a:t>
            </a:r>
            <a:r>
              <a:rPr lang="fr-BE" sz="2400" dirty="0"/>
              <a:t>réciproques </a:t>
            </a:r>
            <a:r>
              <a:rPr lang="fr-BE" sz="2400" dirty="0" smtClean="0"/>
              <a:t>mais </a:t>
            </a:r>
            <a:r>
              <a:rPr lang="fr-BE" sz="2400" dirty="0"/>
              <a:t>manque de compréhension en profondeur des rôles, contraintes et niveau d'influences </a:t>
            </a:r>
            <a:r>
              <a:rPr lang="fr-BE" sz="2400" dirty="0" smtClean="0"/>
              <a:t>respectifs</a:t>
            </a:r>
          </a:p>
          <a:p>
            <a:r>
              <a:rPr lang="fr-BE" sz="2400" dirty="0" smtClean="0"/>
              <a:t>Peu d’évolution au cours des dernières années</a:t>
            </a:r>
            <a:endParaRPr lang="fr-BE" sz="2400" dirty="0"/>
          </a:p>
          <a:p>
            <a:pPr lvl="1"/>
            <a:r>
              <a:rPr lang="en-US" sz="2200" dirty="0" err="1" smtClean="0"/>
              <a:t>Buijs</a:t>
            </a:r>
            <a:r>
              <a:rPr lang="en-US" sz="2200" dirty="0" smtClean="0"/>
              <a:t> P &amp; Van </a:t>
            </a:r>
            <a:r>
              <a:rPr lang="en-US" sz="2200" dirty="0"/>
              <a:t>Amstel R</a:t>
            </a:r>
            <a:r>
              <a:rPr lang="en-US" sz="2200" dirty="0" smtClean="0"/>
              <a:t>,</a:t>
            </a:r>
            <a:r>
              <a:rPr lang="en-US" sz="2200" i="1" dirty="0" smtClean="0"/>
              <a:t> </a:t>
            </a:r>
            <a:r>
              <a:rPr lang="en-US" sz="2200" dirty="0" smtClean="0"/>
              <a:t>1999 (Pays-Bas) ; Beaumont, </a:t>
            </a:r>
            <a:r>
              <a:rPr lang="fr-BE" sz="2200" dirty="0" smtClean="0"/>
              <a:t>2003 (Grande Bretagne) ; Mairiaux et al., </a:t>
            </a:r>
            <a:r>
              <a:rPr lang="en-US" sz="2200" dirty="0" smtClean="0"/>
              <a:t>2011 (</a:t>
            </a:r>
            <a:r>
              <a:rPr lang="en-US" sz="2200" dirty="0" err="1" smtClean="0"/>
              <a:t>Belgique</a:t>
            </a:r>
            <a:r>
              <a:rPr lang="en-US" sz="2200" dirty="0" smtClean="0"/>
              <a:t>) ;</a:t>
            </a:r>
            <a:r>
              <a:rPr lang="fr-BE" sz="2200" dirty="0" smtClean="0"/>
              <a:t> Verger </a:t>
            </a:r>
            <a:r>
              <a:rPr lang="en-US" sz="2200" dirty="0" smtClean="0"/>
              <a:t>et al., 2014 (France) ; </a:t>
            </a:r>
            <a:r>
              <a:rPr lang="fr-BE" sz="2200" dirty="0" err="1" smtClean="0"/>
              <a:t>Persechino</a:t>
            </a:r>
            <a:r>
              <a:rPr lang="fr-BE" sz="2200" dirty="0" smtClean="0"/>
              <a:t> et al., 2016 (Italie), </a:t>
            </a:r>
            <a:r>
              <a:rPr lang="en-US" sz="2200" dirty="0" smtClean="0"/>
              <a:t>Vanmeerbeek et al., 2016 (</a:t>
            </a:r>
            <a:r>
              <a:rPr lang="en-US" sz="2200" dirty="0" err="1" smtClean="0"/>
              <a:t>Belgique</a:t>
            </a:r>
            <a:r>
              <a:rPr lang="en-US" sz="2200" dirty="0" smtClean="0"/>
              <a:t>).</a:t>
            </a:r>
            <a:endParaRPr lang="fr-BE" sz="2200" dirty="0"/>
          </a:p>
          <a:p>
            <a:r>
              <a:rPr lang="fr-BE" sz="2400" dirty="0" smtClean="0"/>
              <a:t>Débat </a:t>
            </a:r>
            <a:r>
              <a:rPr lang="fr-BE" sz="2400" dirty="0"/>
              <a:t>éthique à propos du dépistage </a:t>
            </a:r>
            <a:r>
              <a:rPr lang="fr-BE" sz="2400" dirty="0" smtClean="0"/>
              <a:t>par les MT de </a:t>
            </a:r>
            <a:r>
              <a:rPr lang="fr-BE" sz="2400" dirty="0"/>
              <a:t>l'usage de </a:t>
            </a:r>
            <a:r>
              <a:rPr lang="fr-BE" sz="2400" dirty="0" smtClean="0"/>
              <a:t>substances</a:t>
            </a:r>
          </a:p>
          <a:p>
            <a:pPr lvl="1"/>
            <a:r>
              <a:rPr lang="fr-BE" sz="2200" dirty="0" smtClean="0"/>
              <a:t>Opposition des </a:t>
            </a:r>
            <a:r>
              <a:rPr lang="fr-BE" sz="2200" dirty="0"/>
              <a:t>points de vue des travailleurs et des </a:t>
            </a:r>
            <a:r>
              <a:rPr lang="fr-BE" sz="2200" dirty="0" smtClean="0"/>
              <a:t>employeurs</a:t>
            </a:r>
            <a:endParaRPr lang="fr-BE" sz="2200" dirty="0"/>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t>11</a:t>
            </a:fld>
            <a:endParaRPr lang="en-US"/>
          </a:p>
        </p:txBody>
      </p:sp>
    </p:spTree>
    <p:extLst>
      <p:ext uri="{BB962C8B-B14F-4D97-AF65-F5344CB8AC3E}">
        <p14:creationId xmlns:p14="http://schemas.microsoft.com/office/powerpoint/2010/main" val="393167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Fréquence de collaboration MG/MT</a:t>
            </a:r>
            <a:endParaRPr lang="fr-FR" dirty="0"/>
          </a:p>
        </p:txBody>
      </p:sp>
      <p:sp>
        <p:nvSpPr>
          <p:cNvPr id="3" name="Content Placeholder 2"/>
          <p:cNvSpPr>
            <a:spLocks noGrp="1"/>
          </p:cNvSpPr>
          <p:nvPr>
            <p:ph sz="quarter" idx="1"/>
          </p:nvPr>
        </p:nvSpPr>
        <p:spPr/>
        <p:txBody>
          <a:bodyPr/>
          <a:lstStyle/>
          <a:p>
            <a:r>
              <a:rPr lang="fr-BE" sz="2400" dirty="0" smtClean="0"/>
              <a:t>Alcool</a:t>
            </a:r>
          </a:p>
          <a:p>
            <a:endParaRPr lang="fr-BE" dirty="0"/>
          </a:p>
          <a:p>
            <a:endParaRPr lang="fr-FR" dirty="0"/>
          </a:p>
        </p:txBody>
      </p:sp>
      <p:graphicFrame>
        <p:nvGraphicFramePr>
          <p:cNvPr id="4" name="Chart 3"/>
          <p:cNvGraphicFramePr>
            <a:graphicFrameLocks/>
          </p:cNvGraphicFramePr>
          <p:nvPr>
            <p:extLst>
              <p:ext uri="{D42A27DB-BD31-4B8C-83A1-F6EECF244321}">
                <p14:modId xmlns:p14="http://schemas.microsoft.com/office/powerpoint/2010/main" val="4119404880"/>
              </p:ext>
            </p:extLst>
          </p:nvPr>
        </p:nvGraphicFramePr>
        <p:xfrm>
          <a:off x="1052052" y="2132856"/>
          <a:ext cx="10097729" cy="4320480"/>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numéro de diapositive 4"/>
          <p:cNvSpPr>
            <a:spLocks noGrp="1"/>
          </p:cNvSpPr>
          <p:nvPr>
            <p:ph type="sldNum" sz="quarter" idx="12"/>
          </p:nvPr>
        </p:nvSpPr>
        <p:spPr/>
        <p:txBody>
          <a:bodyPr/>
          <a:lstStyle/>
          <a:p>
            <a:fld id="{E31375A4-56A4-47D6-9801-1991572033F7}" type="slidenum">
              <a:rPr lang="en-US" smtClean="0"/>
              <a:t>12</a:t>
            </a:fld>
            <a:endParaRPr lang="en-US"/>
          </a:p>
        </p:txBody>
      </p:sp>
      <p:pic>
        <p:nvPicPr>
          <p:cNvPr id="6" name="Picture 2" descr="Résultat de recherche d'images pour &quot;bièr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1686" y="115887"/>
            <a:ext cx="1825625" cy="182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257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a:t>Fréquence de collaboration MG/MT</a:t>
            </a:r>
            <a:endParaRPr lang="fr-FR" dirty="0"/>
          </a:p>
        </p:txBody>
      </p:sp>
      <p:sp>
        <p:nvSpPr>
          <p:cNvPr id="3" name="Content Placeholder 2"/>
          <p:cNvSpPr>
            <a:spLocks noGrp="1"/>
          </p:cNvSpPr>
          <p:nvPr>
            <p:ph sz="quarter" idx="1"/>
          </p:nvPr>
        </p:nvSpPr>
        <p:spPr/>
        <p:txBody>
          <a:bodyPr>
            <a:normAutofit/>
          </a:bodyPr>
          <a:lstStyle/>
          <a:p>
            <a:r>
              <a:rPr lang="fr-FR" sz="2400" dirty="0" smtClean="0"/>
              <a:t>Tranquillisants et somnifères</a:t>
            </a:r>
            <a:endParaRPr lang="fr-FR" sz="2400" dirty="0"/>
          </a:p>
        </p:txBody>
      </p:sp>
      <p:graphicFrame>
        <p:nvGraphicFramePr>
          <p:cNvPr id="4" name="Chart 3"/>
          <p:cNvGraphicFramePr>
            <a:graphicFrameLocks/>
          </p:cNvGraphicFramePr>
          <p:nvPr>
            <p:extLst>
              <p:ext uri="{D42A27DB-BD31-4B8C-83A1-F6EECF244321}">
                <p14:modId xmlns:p14="http://schemas.microsoft.com/office/powerpoint/2010/main" val="312897177"/>
              </p:ext>
            </p:extLst>
          </p:nvPr>
        </p:nvGraphicFramePr>
        <p:xfrm>
          <a:off x="1081547" y="2219324"/>
          <a:ext cx="10078065" cy="4165451"/>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numéro de diapositive 4"/>
          <p:cNvSpPr>
            <a:spLocks noGrp="1"/>
          </p:cNvSpPr>
          <p:nvPr>
            <p:ph type="sldNum" sz="quarter" idx="12"/>
          </p:nvPr>
        </p:nvSpPr>
        <p:spPr/>
        <p:txBody>
          <a:bodyPr/>
          <a:lstStyle/>
          <a:p>
            <a:fld id="{E31375A4-56A4-47D6-9801-1991572033F7}" type="slidenum">
              <a:rPr lang="en-US" smtClean="0"/>
              <a:t>13</a:t>
            </a:fld>
            <a:endParaRPr lang="en-US"/>
          </a:p>
        </p:txBody>
      </p:sp>
      <p:pic>
        <p:nvPicPr>
          <p:cNvPr id="6" name="Picture 4" descr="Résultat de recherche d'images pour &quot;médicamen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707562" y="581025"/>
            <a:ext cx="2339975" cy="1564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16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a:t>Fréquence de collaboration MG/MT</a:t>
            </a:r>
            <a:endParaRPr lang="fr-FR" dirty="0"/>
          </a:p>
        </p:txBody>
      </p:sp>
      <p:sp>
        <p:nvSpPr>
          <p:cNvPr id="3" name="Content Placeholder 2"/>
          <p:cNvSpPr>
            <a:spLocks noGrp="1"/>
          </p:cNvSpPr>
          <p:nvPr>
            <p:ph sz="quarter" idx="1"/>
          </p:nvPr>
        </p:nvSpPr>
        <p:spPr>
          <a:xfrm>
            <a:off x="504825" y="1714500"/>
            <a:ext cx="11125199" cy="4457700"/>
          </a:xfrm>
        </p:spPr>
        <p:txBody>
          <a:bodyPr/>
          <a:lstStyle/>
          <a:p>
            <a:r>
              <a:rPr lang="fr-BE" sz="2400" dirty="0" smtClean="0"/>
              <a:t>Cannabis</a:t>
            </a:r>
          </a:p>
        </p:txBody>
      </p:sp>
      <p:graphicFrame>
        <p:nvGraphicFramePr>
          <p:cNvPr id="4" name="Chart 3"/>
          <p:cNvGraphicFramePr>
            <a:graphicFrameLocks/>
          </p:cNvGraphicFramePr>
          <p:nvPr>
            <p:extLst>
              <p:ext uri="{D42A27DB-BD31-4B8C-83A1-F6EECF244321}">
                <p14:modId xmlns:p14="http://schemas.microsoft.com/office/powerpoint/2010/main" val="41114074"/>
              </p:ext>
            </p:extLst>
          </p:nvPr>
        </p:nvGraphicFramePr>
        <p:xfrm>
          <a:off x="1071716" y="2132856"/>
          <a:ext cx="10078065"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numéro de diapositive 4"/>
          <p:cNvSpPr>
            <a:spLocks noGrp="1"/>
          </p:cNvSpPr>
          <p:nvPr>
            <p:ph type="sldNum" sz="quarter" idx="12"/>
          </p:nvPr>
        </p:nvSpPr>
        <p:spPr/>
        <p:txBody>
          <a:bodyPr/>
          <a:lstStyle/>
          <a:p>
            <a:fld id="{E31375A4-56A4-47D6-9801-1991572033F7}" type="slidenum">
              <a:rPr lang="en-US" smtClean="0"/>
              <a:t>14</a:t>
            </a:fld>
            <a:endParaRPr lang="en-US"/>
          </a:p>
        </p:txBody>
      </p:sp>
      <p:pic>
        <p:nvPicPr>
          <p:cNvPr id="6" name="Picture 2" descr="Résultat de recherche d'images pour &quot;cannabis&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9761" y="246159"/>
            <a:ext cx="2149475" cy="197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14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a:t>Fréquence de collaboration MG/MT</a:t>
            </a:r>
            <a:endParaRPr lang="fr-FR" dirty="0"/>
          </a:p>
        </p:txBody>
      </p:sp>
      <p:sp>
        <p:nvSpPr>
          <p:cNvPr id="3" name="Content Placeholder 2"/>
          <p:cNvSpPr>
            <a:spLocks noGrp="1"/>
          </p:cNvSpPr>
          <p:nvPr>
            <p:ph sz="quarter" idx="1"/>
          </p:nvPr>
        </p:nvSpPr>
        <p:spPr/>
        <p:txBody>
          <a:bodyPr>
            <a:normAutofit/>
          </a:bodyPr>
          <a:lstStyle/>
          <a:p>
            <a:r>
              <a:rPr lang="fr-FR" sz="2400" dirty="0" smtClean="0"/>
              <a:t>Autres drogues illégales</a:t>
            </a:r>
            <a:endParaRPr lang="fr-FR" sz="2400" dirty="0"/>
          </a:p>
        </p:txBody>
      </p:sp>
      <p:graphicFrame>
        <p:nvGraphicFramePr>
          <p:cNvPr id="4" name="Chart 3"/>
          <p:cNvGraphicFramePr>
            <a:graphicFrameLocks/>
          </p:cNvGraphicFramePr>
          <p:nvPr>
            <p:extLst>
              <p:ext uri="{D42A27DB-BD31-4B8C-83A1-F6EECF244321}">
                <p14:modId xmlns:p14="http://schemas.microsoft.com/office/powerpoint/2010/main" val="3976116320"/>
              </p:ext>
            </p:extLst>
          </p:nvPr>
        </p:nvGraphicFramePr>
        <p:xfrm>
          <a:off x="1071715" y="2057400"/>
          <a:ext cx="10048569" cy="4395936"/>
        </p:xfrm>
        <a:graphic>
          <a:graphicData uri="http://schemas.openxmlformats.org/drawingml/2006/chart">
            <c:chart xmlns:c="http://schemas.openxmlformats.org/drawingml/2006/chart" xmlns:r="http://schemas.openxmlformats.org/officeDocument/2006/relationships" r:id="rId2"/>
          </a:graphicData>
        </a:graphic>
      </p:graphicFrame>
      <p:sp>
        <p:nvSpPr>
          <p:cNvPr id="5" name="Espace réservé du numéro de diapositive 4"/>
          <p:cNvSpPr>
            <a:spLocks noGrp="1"/>
          </p:cNvSpPr>
          <p:nvPr>
            <p:ph type="sldNum" sz="quarter" idx="12"/>
          </p:nvPr>
        </p:nvSpPr>
        <p:spPr/>
        <p:txBody>
          <a:bodyPr/>
          <a:lstStyle/>
          <a:p>
            <a:fld id="{E31375A4-56A4-47D6-9801-1991572033F7}" type="slidenum">
              <a:rPr lang="en-US" smtClean="0"/>
              <a:t>15</a:t>
            </a:fld>
            <a:endParaRPr lang="en-US"/>
          </a:p>
        </p:txBody>
      </p:sp>
      <p:pic>
        <p:nvPicPr>
          <p:cNvPr id="6" name="Picture 4" descr="Résultat de recherche d'images pour &quot;drogue cocaïn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0" y="579437"/>
            <a:ext cx="2857500" cy="149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1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Attentes réciproques MG/MT</a:t>
            </a:r>
            <a:endParaRPr lang="fr-FR" dirty="0"/>
          </a:p>
        </p:txBody>
      </p:sp>
      <p:sp>
        <p:nvSpPr>
          <p:cNvPr id="3" name="Content Placeholder 2"/>
          <p:cNvSpPr>
            <a:spLocks noGrp="1"/>
          </p:cNvSpPr>
          <p:nvPr>
            <p:ph sz="quarter" idx="1"/>
          </p:nvPr>
        </p:nvSpPr>
        <p:spPr>
          <a:xfrm>
            <a:off x="485775" y="1647825"/>
            <a:ext cx="11315700" cy="1360749"/>
          </a:xfrm>
          <a:ln/>
        </p:spPr>
        <p:style>
          <a:lnRef idx="1">
            <a:schemeClr val="accent2"/>
          </a:lnRef>
          <a:fillRef idx="2">
            <a:schemeClr val="accent2"/>
          </a:fillRef>
          <a:effectRef idx="1">
            <a:schemeClr val="accent2"/>
          </a:effectRef>
          <a:fontRef idx="minor">
            <a:schemeClr val="dk1"/>
          </a:fontRef>
        </p:style>
        <p:txBody>
          <a:bodyPr>
            <a:normAutofit/>
          </a:bodyPr>
          <a:lstStyle/>
          <a:p>
            <a:pPr marL="45720" indent="0">
              <a:buNone/>
            </a:pPr>
            <a:r>
              <a:rPr lang="fr-BE" sz="2400" dirty="0" smtClean="0"/>
              <a:t>J’attends du MT qu’il me contacte quand il m’adresse un patient abusant de substances</a:t>
            </a:r>
          </a:p>
          <a:p>
            <a:pPr marL="45720" indent="0">
              <a:buNone/>
            </a:pPr>
            <a:r>
              <a:rPr lang="fr-BE" sz="2400" i="1" dirty="0" err="1" smtClean="0"/>
              <a:t>Ik</a:t>
            </a:r>
            <a:r>
              <a:rPr lang="fr-BE" sz="2400" i="1" dirty="0" smtClean="0"/>
              <a:t> </a:t>
            </a:r>
            <a:r>
              <a:rPr lang="fr-BE" sz="2400" i="1" dirty="0" err="1" smtClean="0"/>
              <a:t>verwacht</a:t>
            </a:r>
            <a:r>
              <a:rPr lang="fr-BE" sz="2400" i="1" dirty="0" smtClean="0"/>
              <a:t> van de </a:t>
            </a:r>
            <a:r>
              <a:rPr lang="fr-BE" sz="2400" i="1" dirty="0" err="1" smtClean="0"/>
              <a:t>arbeidsgeneesheer</a:t>
            </a:r>
            <a:r>
              <a:rPr lang="fr-BE" sz="2400" i="1" dirty="0" smtClean="0"/>
              <a:t> </a:t>
            </a:r>
            <a:r>
              <a:rPr lang="fr-BE" sz="2400" i="1" dirty="0" err="1" smtClean="0"/>
              <a:t>dat</a:t>
            </a:r>
            <a:r>
              <a:rPr lang="fr-BE" sz="2400" i="1" dirty="0" smtClean="0"/>
              <a:t> </a:t>
            </a:r>
            <a:r>
              <a:rPr lang="fr-BE" sz="2400" i="1" dirty="0" err="1" smtClean="0"/>
              <a:t>hij</a:t>
            </a:r>
            <a:r>
              <a:rPr lang="fr-BE" sz="2400" i="1" dirty="0" smtClean="0"/>
              <a:t> me </a:t>
            </a:r>
            <a:r>
              <a:rPr lang="fr-BE" sz="2400" i="1" dirty="0" err="1" smtClean="0"/>
              <a:t>contacteert</a:t>
            </a:r>
            <a:r>
              <a:rPr lang="fr-BE" sz="2400" i="1" dirty="0" smtClean="0"/>
              <a:t> </a:t>
            </a:r>
            <a:r>
              <a:rPr lang="fr-BE" sz="2400" i="1" dirty="0" err="1" smtClean="0"/>
              <a:t>als</a:t>
            </a:r>
            <a:r>
              <a:rPr lang="fr-BE" sz="2400" i="1" dirty="0" smtClean="0"/>
              <a:t> </a:t>
            </a:r>
            <a:r>
              <a:rPr lang="fr-BE" sz="2400" i="1" dirty="0" err="1" smtClean="0"/>
              <a:t>hij</a:t>
            </a:r>
            <a:r>
              <a:rPr lang="fr-BE" sz="2400" i="1" dirty="0" smtClean="0"/>
              <a:t> </a:t>
            </a:r>
            <a:r>
              <a:rPr lang="fr-BE" sz="2400" i="1" dirty="0" err="1" smtClean="0"/>
              <a:t>een</a:t>
            </a:r>
            <a:r>
              <a:rPr lang="fr-BE" sz="2400" i="1" dirty="0" smtClean="0"/>
              <a:t> </a:t>
            </a:r>
            <a:r>
              <a:rPr lang="fr-BE" sz="2400" i="1" dirty="0" err="1" smtClean="0"/>
              <a:t>patiënt</a:t>
            </a:r>
            <a:r>
              <a:rPr lang="fr-BE" sz="2400" i="1" dirty="0" smtClean="0"/>
              <a:t> met </a:t>
            </a:r>
            <a:r>
              <a:rPr lang="fr-BE" sz="2400" i="1" dirty="0" err="1" smtClean="0"/>
              <a:t>een</a:t>
            </a:r>
            <a:r>
              <a:rPr lang="fr-BE" sz="2400" i="1" dirty="0" smtClean="0"/>
              <a:t> </a:t>
            </a:r>
            <a:r>
              <a:rPr lang="fr-BE" sz="2400" i="1" dirty="0" err="1" smtClean="0"/>
              <a:t>probleem</a:t>
            </a:r>
            <a:r>
              <a:rPr lang="fr-BE" sz="2400" i="1" dirty="0" smtClean="0"/>
              <a:t> van </a:t>
            </a:r>
            <a:r>
              <a:rPr lang="fr-BE" sz="2400" i="1" dirty="0" err="1" smtClean="0"/>
              <a:t>middelmisbruik</a:t>
            </a:r>
            <a:r>
              <a:rPr lang="fr-BE" sz="2400" i="1" dirty="0" smtClean="0"/>
              <a:t> </a:t>
            </a:r>
            <a:r>
              <a:rPr lang="fr-BE" sz="2400" i="1" dirty="0" err="1" smtClean="0"/>
              <a:t>naar</a:t>
            </a:r>
            <a:r>
              <a:rPr lang="fr-BE" sz="2400" i="1" dirty="0" smtClean="0"/>
              <a:t> me </a:t>
            </a:r>
            <a:r>
              <a:rPr lang="fr-BE" sz="2400" i="1" dirty="0" err="1" smtClean="0"/>
              <a:t>doorstuurt</a:t>
            </a:r>
            <a:endParaRPr lang="fr-BE" dirty="0" smtClean="0"/>
          </a:p>
          <a:p>
            <a:endParaRPr lang="fr-BE" dirty="0"/>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t>16</a:t>
            </a:fld>
            <a:endParaRPr lang="en-US"/>
          </a:p>
        </p:txBody>
      </p:sp>
      <p:sp>
        <p:nvSpPr>
          <p:cNvPr id="5" name="ZoneTexte 4"/>
          <p:cNvSpPr txBox="1"/>
          <p:nvPr/>
        </p:nvSpPr>
        <p:spPr>
          <a:xfrm>
            <a:off x="485775" y="3104419"/>
            <a:ext cx="11334750" cy="165276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lvl1pPr marL="45720" indent="0">
              <a:lnSpc>
                <a:spcPct val="90000"/>
              </a:lnSpc>
              <a:spcBef>
                <a:spcPts val="1800"/>
              </a:spcBef>
              <a:buClr>
                <a:schemeClr val="accent1"/>
              </a:buClr>
              <a:buSzPct val="100000"/>
              <a:buFont typeface="Arial" pitchFamily="34" charset="0"/>
              <a:buNone/>
              <a:defRPr sz="2400"/>
            </a:lvl1pPr>
            <a:lvl2pPr marL="594360" indent="-228600">
              <a:lnSpc>
                <a:spcPct val="90000"/>
              </a:lnSpc>
              <a:spcBef>
                <a:spcPts val="800"/>
              </a:spcBef>
              <a:buClr>
                <a:schemeClr val="accent1"/>
              </a:buClr>
              <a:buSzPct val="100000"/>
              <a:buFont typeface="Arial" pitchFamily="34" charset="0"/>
              <a:buChar char="▪"/>
            </a:lvl2pPr>
            <a:lvl3pPr indent="-228600">
              <a:lnSpc>
                <a:spcPct val="90000"/>
              </a:lnSpc>
              <a:spcBef>
                <a:spcPts val="800"/>
              </a:spcBef>
              <a:buClr>
                <a:schemeClr val="accent1"/>
              </a:buClr>
              <a:buSzPct val="100000"/>
              <a:buFont typeface="Arial" pitchFamily="34" charset="0"/>
              <a:buChar char="▪"/>
              <a:defRPr sz="1600"/>
            </a:lvl3pPr>
            <a:lvl4pPr marL="1188720" indent="-182880">
              <a:lnSpc>
                <a:spcPct val="90000"/>
              </a:lnSpc>
              <a:spcBef>
                <a:spcPts val="800"/>
              </a:spcBef>
              <a:buClr>
                <a:schemeClr val="accent1"/>
              </a:buClr>
              <a:buSzPct val="100000"/>
              <a:buFont typeface="Arial" pitchFamily="34" charset="0"/>
              <a:buChar char="▪"/>
              <a:defRPr sz="1400"/>
            </a:lvl4pPr>
            <a:lvl5pPr marL="1463040" indent="-182880">
              <a:lnSpc>
                <a:spcPct val="90000"/>
              </a:lnSpc>
              <a:spcBef>
                <a:spcPts val="800"/>
              </a:spcBef>
              <a:buClr>
                <a:schemeClr val="accent1"/>
              </a:buClr>
              <a:buSzPct val="100000"/>
              <a:buFont typeface="Arial" pitchFamily="34" charset="0"/>
              <a:buChar char="▪"/>
              <a:defRPr sz="1400"/>
            </a:lvl5pPr>
            <a:lvl6pPr marL="1691640" indent="-182880">
              <a:lnSpc>
                <a:spcPct val="90000"/>
              </a:lnSpc>
              <a:spcBef>
                <a:spcPts val="800"/>
              </a:spcBef>
              <a:buClr>
                <a:schemeClr val="accent1"/>
              </a:buClr>
              <a:buSzPct val="100000"/>
              <a:buFont typeface="Arial" pitchFamily="34" charset="0"/>
              <a:buChar char="▪"/>
              <a:defRPr sz="1400"/>
            </a:lvl6pPr>
            <a:lvl7pPr marL="1920240" indent="-182880">
              <a:lnSpc>
                <a:spcPct val="90000"/>
              </a:lnSpc>
              <a:spcBef>
                <a:spcPts val="800"/>
              </a:spcBef>
              <a:buClr>
                <a:schemeClr val="accent1"/>
              </a:buClr>
              <a:buSzPct val="100000"/>
              <a:buFont typeface="Arial" pitchFamily="34" charset="0"/>
              <a:buChar char="▪"/>
              <a:defRPr sz="1400"/>
            </a:lvl7pPr>
            <a:lvl8pPr marL="2148840" indent="-182880">
              <a:lnSpc>
                <a:spcPct val="90000"/>
              </a:lnSpc>
              <a:spcBef>
                <a:spcPts val="800"/>
              </a:spcBef>
              <a:buClr>
                <a:schemeClr val="accent1"/>
              </a:buClr>
              <a:buSzPct val="100000"/>
              <a:buFont typeface="Arial" pitchFamily="34" charset="0"/>
              <a:buChar char="▪"/>
              <a:defRPr sz="1400"/>
            </a:lvl8pPr>
            <a:lvl9pPr marL="2377440" indent="-182880">
              <a:lnSpc>
                <a:spcPct val="90000"/>
              </a:lnSpc>
              <a:spcBef>
                <a:spcPts val="800"/>
              </a:spcBef>
              <a:buClr>
                <a:schemeClr val="accent1"/>
              </a:buClr>
              <a:buSzPct val="100000"/>
              <a:buFont typeface="Arial" pitchFamily="34" charset="0"/>
              <a:buChar char="▪"/>
              <a:defRPr sz="1400"/>
            </a:lvl9pPr>
          </a:lstStyle>
          <a:p>
            <a:r>
              <a:rPr lang="nl-NL" dirty="0" err="1"/>
              <a:t>J’attends</a:t>
            </a:r>
            <a:r>
              <a:rPr lang="nl-NL" dirty="0"/>
              <a:t> du MG </a:t>
            </a:r>
            <a:r>
              <a:rPr lang="nl-NL" dirty="0" err="1"/>
              <a:t>qu’il</a:t>
            </a:r>
            <a:r>
              <a:rPr lang="nl-NL" dirty="0"/>
              <a:t> soit </a:t>
            </a:r>
            <a:r>
              <a:rPr lang="nl-NL" dirty="0" err="1"/>
              <a:t>conscient</a:t>
            </a:r>
            <a:r>
              <a:rPr lang="nl-NL" dirty="0"/>
              <a:t> des </a:t>
            </a:r>
            <a:r>
              <a:rPr lang="nl-NL" dirty="0" err="1"/>
              <a:t>conséquences</a:t>
            </a:r>
            <a:r>
              <a:rPr lang="nl-NL" dirty="0"/>
              <a:t> </a:t>
            </a:r>
            <a:r>
              <a:rPr lang="nl-NL" dirty="0" err="1"/>
              <a:t>sur</a:t>
            </a:r>
            <a:r>
              <a:rPr lang="nl-NL" dirty="0"/>
              <a:t> le </a:t>
            </a:r>
            <a:r>
              <a:rPr lang="nl-NL" dirty="0" err="1"/>
              <a:t>travail</a:t>
            </a:r>
            <a:r>
              <a:rPr lang="nl-NL" dirty="0"/>
              <a:t> du </a:t>
            </a:r>
            <a:r>
              <a:rPr lang="nl-NL" dirty="0" err="1"/>
              <a:t>mésusage</a:t>
            </a:r>
            <a:r>
              <a:rPr lang="nl-NL" dirty="0"/>
              <a:t> de </a:t>
            </a:r>
            <a:r>
              <a:rPr lang="nl-NL" dirty="0" err="1"/>
              <a:t>substances</a:t>
            </a:r>
            <a:endParaRPr lang="nl-NL" dirty="0"/>
          </a:p>
          <a:p>
            <a:r>
              <a:rPr lang="nl-NL" i="1" dirty="0"/>
              <a:t>Ik verwacht van de huisarts dat hij zich bewust is van de gevolgen op het werk van een patiënt met middelenmisbruik</a:t>
            </a:r>
          </a:p>
        </p:txBody>
      </p:sp>
      <p:sp>
        <p:nvSpPr>
          <p:cNvPr id="6" name="ZoneTexte 5"/>
          <p:cNvSpPr txBox="1"/>
          <p:nvPr/>
        </p:nvSpPr>
        <p:spPr>
          <a:xfrm>
            <a:off x="485775" y="4853024"/>
            <a:ext cx="11325225" cy="1652760"/>
          </a:xfrm>
          <a:prstGeom prst="rect">
            <a:avLst/>
          </a:prstGeom>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defPPr>
              <a:defRPr lang="en-US"/>
            </a:defPPr>
            <a:lvl1pPr marL="45720" indent="0">
              <a:lnSpc>
                <a:spcPct val="90000"/>
              </a:lnSpc>
              <a:spcBef>
                <a:spcPts val="1800"/>
              </a:spcBef>
              <a:buClr>
                <a:schemeClr val="accent1"/>
              </a:buClr>
              <a:buSzPct val="100000"/>
              <a:buFont typeface="Arial" pitchFamily="34" charset="0"/>
              <a:buNone/>
              <a:defRPr sz="2400"/>
            </a:lvl1pPr>
            <a:lvl2pPr marL="594360" indent="-228600">
              <a:lnSpc>
                <a:spcPct val="90000"/>
              </a:lnSpc>
              <a:spcBef>
                <a:spcPts val="800"/>
              </a:spcBef>
              <a:buClr>
                <a:schemeClr val="accent1"/>
              </a:buClr>
              <a:buSzPct val="100000"/>
              <a:buFont typeface="Arial" pitchFamily="34" charset="0"/>
              <a:buChar char="▪"/>
            </a:lvl2pPr>
            <a:lvl3pPr indent="-228600">
              <a:lnSpc>
                <a:spcPct val="90000"/>
              </a:lnSpc>
              <a:spcBef>
                <a:spcPts val="800"/>
              </a:spcBef>
              <a:buClr>
                <a:schemeClr val="accent1"/>
              </a:buClr>
              <a:buSzPct val="100000"/>
              <a:buFont typeface="Arial" pitchFamily="34" charset="0"/>
              <a:buChar char="▪"/>
              <a:defRPr sz="1600"/>
            </a:lvl3pPr>
            <a:lvl4pPr marL="1188720" indent="-182880">
              <a:lnSpc>
                <a:spcPct val="90000"/>
              </a:lnSpc>
              <a:spcBef>
                <a:spcPts val="800"/>
              </a:spcBef>
              <a:buClr>
                <a:schemeClr val="accent1"/>
              </a:buClr>
              <a:buSzPct val="100000"/>
              <a:buFont typeface="Arial" pitchFamily="34" charset="0"/>
              <a:buChar char="▪"/>
              <a:defRPr sz="1400"/>
            </a:lvl4pPr>
            <a:lvl5pPr marL="1463040" indent="-182880">
              <a:lnSpc>
                <a:spcPct val="90000"/>
              </a:lnSpc>
              <a:spcBef>
                <a:spcPts val="800"/>
              </a:spcBef>
              <a:buClr>
                <a:schemeClr val="accent1"/>
              </a:buClr>
              <a:buSzPct val="100000"/>
              <a:buFont typeface="Arial" pitchFamily="34" charset="0"/>
              <a:buChar char="▪"/>
              <a:defRPr sz="1400"/>
            </a:lvl5pPr>
            <a:lvl6pPr marL="1691640" indent="-182880">
              <a:lnSpc>
                <a:spcPct val="90000"/>
              </a:lnSpc>
              <a:spcBef>
                <a:spcPts val="800"/>
              </a:spcBef>
              <a:buClr>
                <a:schemeClr val="accent1"/>
              </a:buClr>
              <a:buSzPct val="100000"/>
              <a:buFont typeface="Arial" pitchFamily="34" charset="0"/>
              <a:buChar char="▪"/>
              <a:defRPr sz="1400"/>
            </a:lvl6pPr>
            <a:lvl7pPr marL="1920240" indent="-182880">
              <a:lnSpc>
                <a:spcPct val="90000"/>
              </a:lnSpc>
              <a:spcBef>
                <a:spcPts val="800"/>
              </a:spcBef>
              <a:buClr>
                <a:schemeClr val="accent1"/>
              </a:buClr>
              <a:buSzPct val="100000"/>
              <a:buFont typeface="Arial" pitchFamily="34" charset="0"/>
              <a:buChar char="▪"/>
              <a:defRPr sz="1400"/>
            </a:lvl7pPr>
            <a:lvl8pPr marL="2148840" indent="-182880">
              <a:lnSpc>
                <a:spcPct val="90000"/>
              </a:lnSpc>
              <a:spcBef>
                <a:spcPts val="800"/>
              </a:spcBef>
              <a:buClr>
                <a:schemeClr val="accent1"/>
              </a:buClr>
              <a:buSzPct val="100000"/>
              <a:buFont typeface="Arial" pitchFamily="34" charset="0"/>
              <a:buChar char="▪"/>
              <a:defRPr sz="1400"/>
            </a:lvl8pPr>
            <a:lvl9pPr marL="2377440" indent="-182880">
              <a:lnSpc>
                <a:spcPct val="90000"/>
              </a:lnSpc>
              <a:spcBef>
                <a:spcPts val="800"/>
              </a:spcBef>
              <a:buClr>
                <a:schemeClr val="accent1"/>
              </a:buClr>
              <a:buSzPct val="100000"/>
              <a:buFont typeface="Arial" pitchFamily="34" charset="0"/>
              <a:buChar char="▪"/>
              <a:defRPr sz="1400"/>
            </a:lvl9pPr>
          </a:lstStyle>
          <a:p>
            <a:r>
              <a:rPr lang="fr-BE" dirty="0"/>
              <a:t>J’attends du MG qu’il me tienne informé lorsque je lui adresse un travailleur abusant de substances</a:t>
            </a:r>
          </a:p>
          <a:p>
            <a:r>
              <a:rPr lang="fr-BE" i="1" dirty="0" err="1"/>
              <a:t>Ik</a:t>
            </a:r>
            <a:r>
              <a:rPr lang="fr-BE" i="1" dirty="0"/>
              <a:t> </a:t>
            </a:r>
            <a:r>
              <a:rPr lang="fr-BE" i="1" dirty="0" err="1"/>
              <a:t>verwacht</a:t>
            </a:r>
            <a:r>
              <a:rPr lang="fr-BE" i="1" dirty="0"/>
              <a:t> van de </a:t>
            </a:r>
            <a:r>
              <a:rPr lang="fr-BE" i="1" dirty="0" err="1"/>
              <a:t>huisarts</a:t>
            </a:r>
            <a:r>
              <a:rPr lang="fr-BE" i="1" dirty="0"/>
              <a:t> </a:t>
            </a:r>
            <a:r>
              <a:rPr lang="fr-BE" i="1" dirty="0" err="1"/>
              <a:t>dat</a:t>
            </a:r>
            <a:r>
              <a:rPr lang="fr-BE" i="1" dirty="0"/>
              <a:t> </a:t>
            </a:r>
            <a:r>
              <a:rPr lang="fr-BE" i="1" dirty="0" err="1"/>
              <a:t>hij</a:t>
            </a:r>
            <a:r>
              <a:rPr lang="fr-BE" i="1" dirty="0"/>
              <a:t> me op de </a:t>
            </a:r>
            <a:r>
              <a:rPr lang="fr-BE" i="1" dirty="0" err="1"/>
              <a:t>hoogte</a:t>
            </a:r>
            <a:r>
              <a:rPr lang="fr-BE" i="1" dirty="0"/>
              <a:t> </a:t>
            </a:r>
            <a:r>
              <a:rPr lang="fr-BE" i="1" dirty="0" err="1"/>
              <a:t>houdt</a:t>
            </a:r>
            <a:r>
              <a:rPr lang="fr-BE" i="1" dirty="0"/>
              <a:t> </a:t>
            </a:r>
            <a:r>
              <a:rPr lang="fr-BE" i="1" dirty="0" err="1"/>
              <a:t>wanneer</a:t>
            </a:r>
            <a:r>
              <a:rPr lang="fr-BE" i="1" dirty="0"/>
              <a:t> </a:t>
            </a:r>
            <a:r>
              <a:rPr lang="fr-BE" i="1" dirty="0" err="1"/>
              <a:t>ik</a:t>
            </a:r>
            <a:r>
              <a:rPr lang="fr-BE" i="1" dirty="0"/>
              <a:t> </a:t>
            </a:r>
            <a:r>
              <a:rPr lang="fr-BE" i="1" dirty="0" err="1"/>
              <a:t>een</a:t>
            </a:r>
            <a:r>
              <a:rPr lang="fr-BE" i="1" dirty="0"/>
              <a:t> </a:t>
            </a:r>
            <a:r>
              <a:rPr lang="fr-BE" i="1" dirty="0" err="1"/>
              <a:t>werknemer</a:t>
            </a:r>
            <a:r>
              <a:rPr lang="fr-BE" i="1" dirty="0"/>
              <a:t> met </a:t>
            </a:r>
            <a:r>
              <a:rPr lang="fr-BE" i="1" dirty="0" err="1"/>
              <a:t>middelenmisbruik</a:t>
            </a:r>
            <a:r>
              <a:rPr lang="fr-BE" i="1" dirty="0"/>
              <a:t> </a:t>
            </a:r>
            <a:r>
              <a:rPr lang="fr-BE" i="1" dirty="0" err="1"/>
              <a:t>naar</a:t>
            </a:r>
            <a:r>
              <a:rPr lang="fr-BE" i="1" dirty="0"/>
              <a:t> hem </a:t>
            </a:r>
            <a:r>
              <a:rPr lang="fr-BE" i="1" dirty="0" err="1" smtClean="0"/>
              <a:t>verwijs</a:t>
            </a:r>
            <a:endParaRPr lang="fr-BE" i="1" dirty="0"/>
          </a:p>
        </p:txBody>
      </p:sp>
    </p:spTree>
    <p:extLst>
      <p:ext uri="{BB962C8B-B14F-4D97-AF65-F5344CB8AC3E}">
        <p14:creationId xmlns:p14="http://schemas.microsoft.com/office/powerpoint/2010/main" val="321219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Les arguments</a:t>
            </a:r>
            <a:endParaRPr lang="fr-BE" dirty="0"/>
          </a:p>
        </p:txBody>
      </p:sp>
      <p:pic>
        <p:nvPicPr>
          <p:cNvPr id="4" name="Espace réservé du contenu 3"/>
          <p:cNvPicPr>
            <a:picLocks noGrp="1"/>
          </p:cNvPicPr>
          <p:nvPr>
            <p:ph idx="1"/>
          </p:nvPr>
        </p:nvPicPr>
        <p:blipFill>
          <a:blip r:embed="rId2"/>
          <a:stretch>
            <a:fillRect/>
          </a:stretch>
        </p:blipFill>
        <p:spPr>
          <a:xfrm>
            <a:off x="1246908" y="1708727"/>
            <a:ext cx="9421091" cy="4645891"/>
          </a:xfrm>
          <a:prstGeom prst="rect">
            <a:avLst/>
          </a:prstGeom>
        </p:spPr>
      </p:pic>
      <p:sp>
        <p:nvSpPr>
          <p:cNvPr id="3" name="Espace réservé du numéro de diapositive 2"/>
          <p:cNvSpPr>
            <a:spLocks noGrp="1"/>
          </p:cNvSpPr>
          <p:nvPr>
            <p:ph type="sldNum" sz="quarter" idx="12"/>
          </p:nvPr>
        </p:nvSpPr>
        <p:spPr/>
        <p:txBody>
          <a:bodyPr/>
          <a:lstStyle/>
          <a:p>
            <a:fld id="{E31375A4-56A4-47D6-9801-1991572033F7}" type="slidenum">
              <a:rPr lang="en-US" smtClean="0"/>
              <a:t>17</a:t>
            </a:fld>
            <a:endParaRPr lang="en-US"/>
          </a:p>
        </p:txBody>
      </p:sp>
    </p:spTree>
    <p:extLst>
      <p:ext uri="{BB962C8B-B14F-4D97-AF65-F5344CB8AC3E}">
        <p14:creationId xmlns:p14="http://schemas.microsoft.com/office/powerpoint/2010/main" val="204660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BE" b="1" dirty="0" smtClean="0"/>
              <a:t>Existe-t-il des guidelines pour la collaboration en cas d’abus de substance ?</a:t>
            </a:r>
            <a:endParaRPr lang="fr-BE" dirty="0"/>
          </a:p>
        </p:txBody>
      </p:sp>
      <p:sp>
        <p:nvSpPr>
          <p:cNvPr id="6" name="Espace réservé du contenu 5"/>
          <p:cNvSpPr>
            <a:spLocks noGrp="1"/>
          </p:cNvSpPr>
          <p:nvPr>
            <p:ph idx="1"/>
          </p:nvPr>
        </p:nvSpPr>
        <p:spPr>
          <a:xfrm>
            <a:off x="604837" y="1981200"/>
            <a:ext cx="10782300" cy="4244109"/>
          </a:xfrm>
        </p:spPr>
        <p:txBody>
          <a:bodyPr>
            <a:noAutofit/>
          </a:bodyPr>
          <a:lstStyle/>
          <a:p>
            <a:r>
              <a:rPr lang="fr-BE" sz="2400" dirty="0" smtClean="0"/>
              <a:t>Revue systématique en 2013 </a:t>
            </a:r>
          </a:p>
          <a:p>
            <a:pPr lvl="1"/>
            <a:r>
              <a:rPr lang="fr-BE" sz="2000" dirty="0" smtClean="0"/>
              <a:t>Collaboration MG/MT pour la détection et la gestion des abus de substances dans la population active</a:t>
            </a:r>
          </a:p>
          <a:p>
            <a:r>
              <a:rPr lang="fr-BE" sz="2400" dirty="0" smtClean="0"/>
              <a:t>Résultat : </a:t>
            </a:r>
            <a:r>
              <a:rPr lang="fr-BE" sz="2400" b="1" dirty="0" smtClean="0"/>
              <a:t>2 guidelines </a:t>
            </a:r>
            <a:r>
              <a:rPr lang="fr-BE" sz="1800" dirty="0" smtClean="0"/>
              <a:t>(</a:t>
            </a:r>
            <a:r>
              <a:rPr lang="nl-NL" sz="1800" dirty="0" smtClean="0"/>
              <a:t>Trimbos </a:t>
            </a:r>
            <a:r>
              <a:rPr lang="nl-NL" sz="1800" dirty="0"/>
              <a:t>Instituut, </a:t>
            </a:r>
            <a:r>
              <a:rPr lang="nl-NL" sz="1800" dirty="0" smtClean="0"/>
              <a:t>2009 ; </a:t>
            </a:r>
            <a:r>
              <a:rPr lang="en-US" sz="1800" dirty="0"/>
              <a:t>Australian Government Department of Health and Ageing, </a:t>
            </a:r>
            <a:r>
              <a:rPr lang="en-US" sz="1800" dirty="0" smtClean="0"/>
              <a:t>2009)</a:t>
            </a:r>
            <a:endParaRPr lang="fr-BE" sz="1800" dirty="0" smtClean="0"/>
          </a:p>
          <a:p>
            <a:pPr lvl="1"/>
            <a:r>
              <a:rPr lang="fr-BE" sz="2000" dirty="0"/>
              <a:t>Rôle des MT en détection et intervention pour l’abus d’</a:t>
            </a:r>
            <a:r>
              <a:rPr lang="fr-BE" sz="2000" b="1" dirty="0"/>
              <a:t>alcool</a:t>
            </a:r>
            <a:r>
              <a:rPr lang="fr-BE" sz="2000" dirty="0"/>
              <a:t> </a:t>
            </a:r>
          </a:p>
          <a:p>
            <a:r>
              <a:rPr lang="fr-BE" sz="2400" dirty="0" smtClean="0"/>
              <a:t>Reste à déterminer</a:t>
            </a:r>
          </a:p>
          <a:p>
            <a:pPr lvl="1"/>
            <a:r>
              <a:rPr lang="fr-BE" sz="2000" dirty="0" smtClean="0"/>
              <a:t>Les rôles respectifs</a:t>
            </a:r>
          </a:p>
          <a:p>
            <a:pPr lvl="1"/>
            <a:r>
              <a:rPr lang="fr-BE" sz="2000" dirty="0" smtClean="0"/>
              <a:t>L’efficacité des intervention sur le lieu de travail</a:t>
            </a:r>
          </a:p>
          <a:p>
            <a:pPr lvl="1"/>
            <a:r>
              <a:rPr lang="fr-BE" sz="2000" dirty="0" smtClean="0"/>
              <a:t>Les bénéfices de la collaboration</a:t>
            </a:r>
          </a:p>
        </p:txBody>
      </p:sp>
      <p:sp>
        <p:nvSpPr>
          <p:cNvPr id="2" name="Espace réservé du numéro de diapositive 1"/>
          <p:cNvSpPr>
            <a:spLocks noGrp="1"/>
          </p:cNvSpPr>
          <p:nvPr>
            <p:ph type="sldNum" sz="quarter" idx="12"/>
          </p:nvPr>
        </p:nvSpPr>
        <p:spPr/>
        <p:txBody>
          <a:bodyPr/>
          <a:lstStyle/>
          <a:p>
            <a:fld id="{E31375A4-56A4-47D6-9801-1991572033F7}" type="slidenum">
              <a:rPr lang="en-US" smtClean="0"/>
              <a:t>18</a:t>
            </a:fld>
            <a:endParaRPr lang="en-US"/>
          </a:p>
        </p:txBody>
      </p:sp>
    </p:spTree>
    <p:extLst>
      <p:ext uri="{BB962C8B-B14F-4D97-AF65-F5344CB8AC3E}">
        <p14:creationId xmlns:p14="http://schemas.microsoft.com/office/powerpoint/2010/main" val="355367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BE" dirty="0"/>
              <a:t>Identité professionnelle et </a:t>
            </a:r>
            <a:r>
              <a:rPr lang="fr-BE" dirty="0" smtClean="0"/>
              <a:t>reconnaissance</a:t>
            </a:r>
            <a:endParaRPr lang="fr-BE" dirty="0"/>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t>19</a:t>
            </a:fld>
            <a:endParaRPr lang="en-US"/>
          </a:p>
        </p:txBody>
      </p:sp>
      <p:graphicFrame>
        <p:nvGraphicFramePr>
          <p:cNvPr id="6" name="Espace réservé du contenu 5"/>
          <p:cNvGraphicFramePr>
            <a:graphicFrameLocks/>
          </p:cNvGraphicFramePr>
          <p:nvPr>
            <p:extLst/>
          </p:nvPr>
        </p:nvGraphicFramePr>
        <p:xfrm>
          <a:off x="2022475" y="1628800"/>
          <a:ext cx="8105973" cy="4616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ZoneTexte 7"/>
          <p:cNvSpPr txBox="1"/>
          <p:nvPr/>
        </p:nvSpPr>
        <p:spPr>
          <a:xfrm>
            <a:off x="1703512" y="2204865"/>
            <a:ext cx="3059832" cy="646331"/>
          </a:xfrm>
          <a:prstGeom prst="rect">
            <a:avLst/>
          </a:prstGeom>
          <a:noFill/>
        </p:spPr>
        <p:txBody>
          <a:bodyPr wrap="square" rtlCol="0">
            <a:spAutoFit/>
          </a:bodyPr>
          <a:lstStyle/>
          <a:p>
            <a:r>
              <a:rPr lang="fr-BE" dirty="0">
                <a:solidFill>
                  <a:schemeClr val="accent5"/>
                </a:solidFill>
              </a:rPr>
              <a:t>Reconnaissance affective</a:t>
            </a:r>
          </a:p>
          <a:p>
            <a:r>
              <a:rPr lang="fr-BE" dirty="0">
                <a:solidFill>
                  <a:schemeClr val="accent5"/>
                </a:solidFill>
              </a:rPr>
              <a:t>Confiance en soi</a:t>
            </a:r>
          </a:p>
        </p:txBody>
      </p:sp>
      <p:sp>
        <p:nvSpPr>
          <p:cNvPr id="9" name="ZoneTexte 8"/>
          <p:cNvSpPr txBox="1"/>
          <p:nvPr/>
        </p:nvSpPr>
        <p:spPr>
          <a:xfrm>
            <a:off x="7324006" y="2276873"/>
            <a:ext cx="3236490" cy="646331"/>
          </a:xfrm>
          <a:prstGeom prst="rect">
            <a:avLst/>
          </a:prstGeom>
          <a:noFill/>
        </p:spPr>
        <p:txBody>
          <a:bodyPr wrap="square" rtlCol="0">
            <a:spAutoFit/>
          </a:bodyPr>
          <a:lstStyle/>
          <a:p>
            <a:pPr algn="r"/>
            <a:r>
              <a:rPr lang="fr-BE" dirty="0">
                <a:solidFill>
                  <a:schemeClr val="accent4"/>
                </a:solidFill>
              </a:rPr>
              <a:t>Reconnaissance culturelle</a:t>
            </a:r>
          </a:p>
          <a:p>
            <a:pPr algn="r"/>
            <a:r>
              <a:rPr lang="fr-BE" dirty="0">
                <a:solidFill>
                  <a:schemeClr val="accent4"/>
                </a:solidFill>
              </a:rPr>
              <a:t>Estime de soi</a:t>
            </a:r>
          </a:p>
        </p:txBody>
      </p:sp>
      <p:sp>
        <p:nvSpPr>
          <p:cNvPr id="10" name="ZoneTexte 9"/>
          <p:cNvSpPr txBox="1"/>
          <p:nvPr/>
        </p:nvSpPr>
        <p:spPr>
          <a:xfrm>
            <a:off x="4583832" y="6021289"/>
            <a:ext cx="3059832" cy="646331"/>
          </a:xfrm>
          <a:prstGeom prst="rect">
            <a:avLst/>
          </a:prstGeom>
          <a:noFill/>
        </p:spPr>
        <p:txBody>
          <a:bodyPr wrap="square" rtlCol="0">
            <a:spAutoFit/>
          </a:bodyPr>
          <a:lstStyle/>
          <a:p>
            <a:pPr algn="ctr"/>
            <a:r>
              <a:rPr lang="fr-BE" dirty="0">
                <a:solidFill>
                  <a:srgbClr val="00CC66"/>
                </a:solidFill>
              </a:rPr>
              <a:t>Reconnaissance juridique</a:t>
            </a:r>
          </a:p>
          <a:p>
            <a:pPr algn="ctr"/>
            <a:r>
              <a:rPr lang="fr-BE" dirty="0">
                <a:solidFill>
                  <a:srgbClr val="00CC66"/>
                </a:solidFill>
              </a:rPr>
              <a:t>Respect de soi</a:t>
            </a:r>
          </a:p>
        </p:txBody>
      </p:sp>
      <p:sp>
        <p:nvSpPr>
          <p:cNvPr id="11" name="ZoneTexte 10"/>
          <p:cNvSpPr txBox="1"/>
          <p:nvPr/>
        </p:nvSpPr>
        <p:spPr>
          <a:xfrm>
            <a:off x="8410871" y="3429001"/>
            <a:ext cx="1717576" cy="646331"/>
          </a:xfrm>
          <a:prstGeom prst="rect">
            <a:avLst/>
          </a:prstGeom>
          <a:ln>
            <a:solidFill>
              <a:schemeClr val="accent4"/>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BE" i="1" dirty="0">
                <a:solidFill>
                  <a:schemeClr val="accent4"/>
                </a:solidFill>
              </a:rPr>
              <a:t>Cloisonnement</a:t>
            </a:r>
          </a:p>
          <a:p>
            <a:r>
              <a:rPr lang="fr-BE" i="1" dirty="0">
                <a:solidFill>
                  <a:schemeClr val="accent4"/>
                </a:solidFill>
              </a:rPr>
              <a:t>Déni</a:t>
            </a:r>
          </a:p>
        </p:txBody>
      </p:sp>
      <p:sp>
        <p:nvSpPr>
          <p:cNvPr id="12" name="ZoneTexte 11"/>
          <p:cNvSpPr txBox="1"/>
          <p:nvPr/>
        </p:nvSpPr>
        <p:spPr>
          <a:xfrm>
            <a:off x="7863902" y="5374958"/>
            <a:ext cx="1328442" cy="646331"/>
          </a:xfrm>
          <a:prstGeom prst="rect">
            <a:avLst/>
          </a:prstGeom>
          <a:ln>
            <a:solidFill>
              <a:srgbClr val="00CC66"/>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BE" i="1" dirty="0">
                <a:solidFill>
                  <a:srgbClr val="00CC66"/>
                </a:solidFill>
              </a:rPr>
              <a:t>Absence</a:t>
            </a:r>
          </a:p>
          <a:p>
            <a:r>
              <a:rPr lang="fr-BE" i="1" dirty="0">
                <a:solidFill>
                  <a:srgbClr val="00CC66"/>
                </a:solidFill>
              </a:rPr>
              <a:t>Invisibilité</a:t>
            </a:r>
          </a:p>
        </p:txBody>
      </p:sp>
      <p:sp>
        <p:nvSpPr>
          <p:cNvPr id="13" name="ZoneTexte 12"/>
          <p:cNvSpPr txBox="1"/>
          <p:nvPr/>
        </p:nvSpPr>
        <p:spPr>
          <a:xfrm>
            <a:off x="658888" y="5961589"/>
            <a:ext cx="2880320"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fr-BE" sz="1200" dirty="0"/>
              <a:t>Axel </a:t>
            </a:r>
            <a:r>
              <a:rPr lang="fr-BE" sz="1200" dirty="0" err="1"/>
              <a:t>Honneth</a:t>
            </a:r>
            <a:r>
              <a:rPr lang="fr-BE" sz="1200" dirty="0"/>
              <a:t>. </a:t>
            </a:r>
            <a:r>
              <a:rPr lang="fr-BE" sz="1200" i="1" dirty="0"/>
              <a:t>La Lutte pour la reconnaissance. </a:t>
            </a:r>
            <a:r>
              <a:rPr lang="fr-BE" sz="1200" dirty="0"/>
              <a:t>Paris, Gallimard, 2013.</a:t>
            </a:r>
          </a:p>
        </p:txBody>
      </p:sp>
    </p:spTree>
    <p:extLst>
      <p:ext uri="{BB962C8B-B14F-4D97-AF65-F5344CB8AC3E}">
        <p14:creationId xmlns:p14="http://schemas.microsoft.com/office/powerpoint/2010/main" val="394949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BE" dirty="0" smtClean="0"/>
              <a:t>Sources de données</a:t>
            </a:r>
            <a:endParaRPr lang="fr-BE" dirty="0"/>
          </a:p>
        </p:txBody>
      </p:sp>
      <p:sp>
        <p:nvSpPr>
          <p:cNvPr id="3" name="Espace réservé du contenu 2"/>
          <p:cNvSpPr>
            <a:spLocks noGrp="1"/>
          </p:cNvSpPr>
          <p:nvPr>
            <p:ph sz="half" idx="1"/>
          </p:nvPr>
        </p:nvSpPr>
        <p:spPr>
          <a:xfrm>
            <a:off x="496389" y="1933302"/>
            <a:ext cx="7254240" cy="4650377"/>
          </a:xfrm>
        </p:spPr>
        <p:txBody>
          <a:bodyPr>
            <a:normAutofit/>
          </a:bodyPr>
          <a:lstStyle/>
          <a:p>
            <a:r>
              <a:rPr lang="en-GB" sz="2400" b="1" dirty="0" smtClean="0"/>
              <a:t>“</a:t>
            </a:r>
            <a:r>
              <a:rPr lang="en-GB" sz="2400" b="1" dirty="0"/>
              <a:t>Up To </a:t>
            </a:r>
            <a:r>
              <a:rPr lang="en-GB" sz="2400" b="1" dirty="0" smtClean="0"/>
              <a:t>Date”</a:t>
            </a:r>
            <a:r>
              <a:rPr lang="en-GB" sz="2400" dirty="0" smtClean="0"/>
              <a:t> (2012-2015). </a:t>
            </a:r>
            <a:r>
              <a:rPr lang="fr-BE" sz="2400" dirty="0" smtClean="0"/>
              <a:t>Abus</a:t>
            </a:r>
            <a:r>
              <a:rPr lang="en-GB" sz="2400" dirty="0" smtClean="0"/>
              <a:t> de </a:t>
            </a:r>
            <a:r>
              <a:rPr lang="fr-BE" sz="2400" dirty="0" smtClean="0"/>
              <a:t>substances : alcool</a:t>
            </a:r>
            <a:r>
              <a:rPr lang="fr-BE" sz="2400" dirty="0"/>
              <a:t>, </a:t>
            </a:r>
            <a:r>
              <a:rPr lang="fr-BE" sz="2400" dirty="0" smtClean="0"/>
              <a:t>hypnotiques</a:t>
            </a:r>
            <a:r>
              <a:rPr lang="fr-BE" sz="2400" dirty="0"/>
              <a:t>, </a:t>
            </a:r>
            <a:r>
              <a:rPr lang="fr-BE" sz="2400" dirty="0" smtClean="0"/>
              <a:t>tranquillisants </a:t>
            </a:r>
            <a:r>
              <a:rPr lang="fr-BE" sz="2400" dirty="0"/>
              <a:t>et </a:t>
            </a:r>
            <a:r>
              <a:rPr lang="fr-BE" sz="2400" dirty="0" smtClean="0"/>
              <a:t>drogues illégales</a:t>
            </a:r>
            <a:endParaRPr lang="en-GB" sz="2400" dirty="0" smtClean="0"/>
          </a:p>
          <a:p>
            <a:pPr lvl="1"/>
            <a:r>
              <a:rPr lang="fr-BE" sz="2000" dirty="0"/>
              <a:t>Population adulte, de 18 à 65 </a:t>
            </a:r>
            <a:r>
              <a:rPr lang="fr-BE" sz="2000" dirty="0" smtClean="0"/>
              <a:t>ans</a:t>
            </a:r>
            <a:endParaRPr lang="fr-BE" sz="2000" dirty="0"/>
          </a:p>
          <a:p>
            <a:pPr lvl="1"/>
            <a:r>
              <a:rPr lang="fr-BE" sz="2000" dirty="0" smtClean="0"/>
              <a:t>Demande de </a:t>
            </a:r>
            <a:r>
              <a:rPr lang="fr-BE" sz="2000" dirty="0"/>
              <a:t>soins en première ligne ? </a:t>
            </a:r>
            <a:endParaRPr lang="fr-BE" sz="2000" dirty="0" smtClean="0"/>
          </a:p>
          <a:p>
            <a:pPr lvl="1"/>
            <a:r>
              <a:rPr lang="fr-BE" sz="2000" dirty="0" smtClean="0"/>
              <a:t>Investissement </a:t>
            </a:r>
            <a:r>
              <a:rPr lang="fr-BE" sz="2000" dirty="0"/>
              <a:t>des MG et des MT dans le domaine </a:t>
            </a:r>
            <a:r>
              <a:rPr lang="fr-BE" sz="2000" dirty="0" smtClean="0"/>
              <a:t>? </a:t>
            </a:r>
          </a:p>
          <a:p>
            <a:pPr lvl="1"/>
            <a:r>
              <a:rPr lang="fr-BE" sz="2000" dirty="0" smtClean="0"/>
              <a:t>Quelles </a:t>
            </a:r>
            <a:r>
              <a:rPr lang="fr-BE" sz="2000" dirty="0"/>
              <a:t>ressources </a:t>
            </a:r>
            <a:r>
              <a:rPr lang="fr-BE" sz="2000" dirty="0" smtClean="0"/>
              <a:t>pour </a:t>
            </a:r>
            <a:r>
              <a:rPr lang="fr-BE" sz="2000" dirty="0"/>
              <a:t>fournir une réponse </a:t>
            </a:r>
            <a:r>
              <a:rPr lang="fr-BE" sz="2000" dirty="0" smtClean="0"/>
              <a:t>appropriée</a:t>
            </a:r>
            <a:r>
              <a:rPr lang="fr-BE" sz="2000" dirty="0"/>
              <a:t> ? </a:t>
            </a:r>
          </a:p>
          <a:p>
            <a:r>
              <a:rPr lang="en-GB" sz="2400" b="1" dirty="0"/>
              <a:t>“</a:t>
            </a:r>
            <a:r>
              <a:rPr lang="fr-BE" sz="2400" b="1" dirty="0" err="1"/>
              <a:t>Partnership</a:t>
            </a:r>
            <a:r>
              <a:rPr lang="en-GB" sz="2400" b="1" dirty="0"/>
              <a:t>”</a:t>
            </a:r>
            <a:r>
              <a:rPr lang="fr-BE" sz="2400" b="1" dirty="0"/>
              <a:t> 1 &amp; </a:t>
            </a:r>
            <a:r>
              <a:rPr lang="fr-BE" sz="2400" b="1" dirty="0" smtClean="0"/>
              <a:t>2</a:t>
            </a:r>
            <a:r>
              <a:rPr lang="fr-BE" sz="2400" dirty="0" smtClean="0"/>
              <a:t> (2010-2013). </a:t>
            </a:r>
            <a:r>
              <a:rPr lang="fr-BE" sz="2400" dirty="0"/>
              <a:t>Pathologies d'origine professionnelle</a:t>
            </a:r>
          </a:p>
          <a:p>
            <a:pPr lvl="1"/>
            <a:r>
              <a:rPr lang="fr-BE" sz="2000" dirty="0" smtClean="0"/>
              <a:t>Collaboration </a:t>
            </a:r>
            <a:r>
              <a:rPr lang="fr-BE" sz="2000" dirty="0"/>
              <a:t>entre </a:t>
            </a:r>
            <a:r>
              <a:rPr lang="fr-BE" sz="2000" dirty="0" smtClean="0"/>
              <a:t>les médecins généralistes, </a:t>
            </a:r>
            <a:r>
              <a:rPr lang="fr-BE" sz="2000" dirty="0"/>
              <a:t>les médecins conseils et les médecins du </a:t>
            </a:r>
            <a:r>
              <a:rPr lang="fr-BE" sz="2000" dirty="0" smtClean="0"/>
              <a:t>travail</a:t>
            </a:r>
            <a:endParaRPr lang="fr-BE" sz="2000" dirty="0"/>
          </a:p>
          <a:p>
            <a:endParaRPr lang="fr-BE" dirty="0"/>
          </a:p>
        </p:txBody>
      </p:sp>
      <p:pic>
        <p:nvPicPr>
          <p:cNvPr id="7" name="Espace réservé du contenu 6"/>
          <p:cNvPicPr>
            <a:picLocks noGrp="1"/>
          </p:cNvPicPr>
          <p:nvPr>
            <p:ph sz="half" idx="2"/>
          </p:nvPr>
        </p:nvPicPr>
        <p:blipFill rotWithShape="1">
          <a:blip r:embed="rId2"/>
          <a:srcRect l="9856" t="13514" r="8582" b="11156"/>
          <a:stretch/>
        </p:blipFill>
        <p:spPr>
          <a:xfrm>
            <a:off x="8063346" y="2503054"/>
            <a:ext cx="3666836" cy="2540001"/>
          </a:xfrm>
          <a:prstGeom prst="rect">
            <a:avLst/>
          </a:prstGeom>
        </p:spPr>
      </p:pic>
      <p:sp>
        <p:nvSpPr>
          <p:cNvPr id="2" name="Espace réservé du numéro de diapositive 1"/>
          <p:cNvSpPr>
            <a:spLocks noGrp="1"/>
          </p:cNvSpPr>
          <p:nvPr>
            <p:ph type="sldNum" sz="quarter" idx="12"/>
          </p:nvPr>
        </p:nvSpPr>
        <p:spPr/>
        <p:txBody>
          <a:bodyPr/>
          <a:lstStyle/>
          <a:p>
            <a:fld id="{E31375A4-56A4-47D6-9801-1991572033F7}" type="slidenum">
              <a:rPr lang="en-US" smtClean="0"/>
              <a:t>2</a:t>
            </a:fld>
            <a:endParaRPr lang="en-US"/>
          </a:p>
        </p:txBody>
      </p:sp>
    </p:spTree>
    <p:extLst>
      <p:ext uri="{BB962C8B-B14F-4D97-AF65-F5344CB8AC3E}">
        <p14:creationId xmlns:p14="http://schemas.microsoft.com/office/powerpoint/2010/main" val="396115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3999" y="457200"/>
            <a:ext cx="9534525" cy="1143000"/>
          </a:xfrm>
        </p:spPr>
        <p:txBody>
          <a:bodyPr>
            <a:normAutofit fontScale="90000"/>
          </a:bodyPr>
          <a:lstStyle/>
          <a:p>
            <a:r>
              <a:rPr lang="fr-BE" dirty="0"/>
              <a:t>Modèle RDIC </a:t>
            </a:r>
            <a:r>
              <a:rPr lang="fr-BE" dirty="0" smtClean="0"/>
              <a:t/>
            </a:r>
            <a:br>
              <a:rPr lang="fr-BE" dirty="0" smtClean="0"/>
            </a:br>
            <a:r>
              <a:rPr lang="fr-BE" i="1" dirty="0" smtClean="0"/>
              <a:t>Resource </a:t>
            </a:r>
            <a:r>
              <a:rPr lang="fr-BE" i="1" dirty="0" err="1"/>
              <a:t>Dependence</a:t>
            </a:r>
            <a:r>
              <a:rPr lang="fr-BE" i="1" dirty="0"/>
              <a:t> </a:t>
            </a:r>
            <a:r>
              <a:rPr lang="fr-BE" i="1" dirty="0" err="1"/>
              <a:t>Institutional</a:t>
            </a:r>
            <a:r>
              <a:rPr lang="fr-BE" i="1" dirty="0"/>
              <a:t> </a:t>
            </a:r>
            <a:r>
              <a:rPr lang="fr-BE" i="1" dirty="0" err="1" smtClean="0"/>
              <a:t>Cooperation</a:t>
            </a:r>
            <a:endParaRPr lang="fr-BE" dirty="0"/>
          </a:p>
        </p:txBody>
      </p:sp>
      <p:sp>
        <p:nvSpPr>
          <p:cNvPr id="3" name="Espace réservé du numéro de diapositive 2"/>
          <p:cNvSpPr>
            <a:spLocks noGrp="1"/>
          </p:cNvSpPr>
          <p:nvPr>
            <p:ph type="sldNum" sz="quarter" idx="12"/>
          </p:nvPr>
        </p:nvSpPr>
        <p:spPr/>
        <p:txBody>
          <a:bodyPr/>
          <a:lstStyle/>
          <a:p>
            <a:fld id="{E31375A4-56A4-47D6-9801-1991572033F7}" type="slidenum">
              <a:rPr lang="en-US" smtClean="0"/>
              <a:t>20</a:t>
            </a:fld>
            <a:endParaRPr lang="en-US"/>
          </a:p>
        </p:txBody>
      </p:sp>
      <p:pic>
        <p:nvPicPr>
          <p:cNvPr id="5" name="Picture 2" descr="http://www.springerimages.com/img/Images/BMC/JOU=12889/VOL=2013.13/ISU=1/ART=5182/MediaObjects/MEDIUM_12889_2012_5182_Fig1_HTML.jpg"/>
          <p:cNvPicPr>
            <a:picLocks noChangeAspect="1" noChangeArrowheads="1"/>
          </p:cNvPicPr>
          <p:nvPr/>
        </p:nvPicPr>
        <p:blipFill>
          <a:blip r:embed="rId2"/>
          <a:srcRect/>
          <a:stretch>
            <a:fillRect/>
          </a:stretch>
        </p:blipFill>
        <p:spPr bwMode="auto">
          <a:xfrm>
            <a:off x="2855641" y="2204864"/>
            <a:ext cx="6021663" cy="3365380"/>
          </a:xfrm>
          <a:prstGeom prst="rect">
            <a:avLst/>
          </a:prstGeom>
          <a:noFill/>
        </p:spPr>
      </p:pic>
      <p:sp>
        <p:nvSpPr>
          <p:cNvPr id="6" name="ZoneTexte 5"/>
          <p:cNvSpPr txBox="1"/>
          <p:nvPr/>
        </p:nvSpPr>
        <p:spPr>
          <a:xfrm>
            <a:off x="1052511" y="6174908"/>
            <a:ext cx="10477499" cy="27699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200" dirty="0"/>
              <a:t>de </a:t>
            </a:r>
            <a:r>
              <a:rPr lang="en-US" sz="1200" dirty="0" err="1"/>
              <a:t>Rijk</a:t>
            </a:r>
            <a:r>
              <a:rPr lang="en-US" sz="1200" dirty="0"/>
              <a:t> A, van </a:t>
            </a:r>
            <a:r>
              <a:rPr lang="en-US" sz="1200" dirty="0" err="1"/>
              <a:t>Raak</a:t>
            </a:r>
            <a:r>
              <a:rPr lang="en-US" sz="1200" dirty="0"/>
              <a:t> A, van der Made J: </a:t>
            </a:r>
            <a:r>
              <a:rPr lang="en-US" sz="1200" b="1" dirty="0"/>
              <a:t>A new theoretical model for cooperation in public health settings: the RDIC model. </a:t>
            </a:r>
            <a:r>
              <a:rPr lang="en-US" sz="1200" b="1" i="1" dirty="0" err="1"/>
              <a:t>Qual</a:t>
            </a:r>
            <a:r>
              <a:rPr lang="en-US" sz="1200" b="1" i="1" dirty="0"/>
              <a:t> Health Res 2007, 17(8):1103-1116.</a:t>
            </a:r>
          </a:p>
        </p:txBody>
      </p:sp>
    </p:spTree>
    <p:extLst>
      <p:ext uri="{BB962C8B-B14F-4D97-AF65-F5344CB8AC3E}">
        <p14:creationId xmlns:p14="http://schemas.microsoft.com/office/powerpoint/2010/main" val="43326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smtClean="0"/>
              <a:t>Apport des </a:t>
            </a:r>
            <a:r>
              <a:rPr lang="fr-BE" dirty="0"/>
              <a:t>modèles théoriques</a:t>
            </a:r>
          </a:p>
        </p:txBody>
      </p:sp>
      <p:sp>
        <p:nvSpPr>
          <p:cNvPr id="4" name="Espace réservé du numéro de diapositive 3"/>
          <p:cNvSpPr>
            <a:spLocks noGrp="1"/>
          </p:cNvSpPr>
          <p:nvPr>
            <p:ph type="sldNum" sz="quarter" idx="12"/>
          </p:nvPr>
        </p:nvSpPr>
        <p:spPr/>
        <p:txBody>
          <a:bodyPr/>
          <a:lstStyle/>
          <a:p>
            <a:fld id="{F8095906-E381-4072-8125-FC121B185017}" type="slidenum">
              <a:rPr lang="fr-FR" smtClean="0"/>
              <a:pPr/>
              <a:t>21</a:t>
            </a:fld>
            <a:endParaRPr lang="fr-FR"/>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261137119"/>
              </p:ext>
            </p:extLst>
          </p:nvPr>
        </p:nvGraphicFramePr>
        <p:xfrm>
          <a:off x="1919887" y="1935926"/>
          <a:ext cx="8361363" cy="4144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9397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831850" y="2603090"/>
            <a:ext cx="10515600" cy="2743200"/>
          </a:xfrm>
        </p:spPr>
        <p:txBody>
          <a:bodyPr/>
          <a:lstStyle/>
          <a:p>
            <a:pPr algn="ctr"/>
            <a:r>
              <a:rPr lang="fr-BE" b="1" dirty="0" smtClean="0"/>
              <a:t>3. Propositions </a:t>
            </a:r>
            <a:r>
              <a:rPr lang="fr-BE" b="1" dirty="0" smtClean="0"/>
              <a:t>d’amélioration</a:t>
            </a:r>
            <a:endParaRPr lang="fr-BE" b="1" dirty="0"/>
          </a:p>
        </p:txBody>
      </p:sp>
      <p:sp>
        <p:nvSpPr>
          <p:cNvPr id="3" name="Espace réservé du texte 2"/>
          <p:cNvSpPr>
            <a:spLocks noGrp="1"/>
          </p:cNvSpPr>
          <p:nvPr>
            <p:ph type="body" idx="4294967295"/>
          </p:nvPr>
        </p:nvSpPr>
        <p:spPr>
          <a:xfrm>
            <a:off x="1751166" y="5434780"/>
            <a:ext cx="8676968" cy="914400"/>
          </a:xfrm>
        </p:spPr>
        <p:txBody>
          <a:bodyPr>
            <a:normAutofit/>
          </a:bodyPr>
          <a:lstStyle/>
          <a:p>
            <a:pPr marL="45720" indent="0" algn="ctr">
              <a:buNone/>
            </a:pPr>
            <a:r>
              <a:rPr lang="fr-BE" sz="2800" dirty="0" smtClean="0">
                <a:solidFill>
                  <a:schemeClr val="accent1"/>
                </a:solidFill>
              </a:rPr>
              <a:t>Etude Up To Date 2012-2014</a:t>
            </a:r>
            <a:endParaRPr lang="fr-BE" sz="2800" dirty="0">
              <a:solidFill>
                <a:schemeClr val="accent1"/>
              </a:solidFill>
            </a:endParaRPr>
          </a:p>
        </p:txBody>
      </p:sp>
      <p:pic>
        <p:nvPicPr>
          <p:cNvPr id="3074" name="Picture 2" descr="Résultat de recherche d'images pour &quot;coopération&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1413950"/>
            <a:ext cx="476250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30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45720"/>
            <a:r>
              <a:rPr lang="fr-BE" sz="3600" dirty="0"/>
              <a:t>Formation à la problématique</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590837947"/>
              </p:ext>
            </p:extLst>
          </p:nvPr>
        </p:nvGraphicFramePr>
        <p:xfrm>
          <a:off x="1524000" y="1714500"/>
          <a:ext cx="9144000" cy="4457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p:cNvSpPr>
            <a:spLocks noGrp="1"/>
          </p:cNvSpPr>
          <p:nvPr>
            <p:ph type="sldNum" sz="quarter" idx="12"/>
          </p:nvPr>
        </p:nvSpPr>
        <p:spPr/>
        <p:txBody>
          <a:bodyPr/>
          <a:lstStyle/>
          <a:p>
            <a:fld id="{E31375A4-56A4-47D6-9801-1991572033F7}" type="slidenum">
              <a:rPr lang="en-US" smtClean="0"/>
              <a:t>23</a:t>
            </a:fld>
            <a:endParaRPr lang="en-US"/>
          </a:p>
        </p:txBody>
      </p:sp>
    </p:spTree>
    <p:extLst>
      <p:ext uri="{BB962C8B-B14F-4D97-AF65-F5344CB8AC3E}">
        <p14:creationId xmlns:p14="http://schemas.microsoft.com/office/powerpoint/2010/main" val="2375497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Recommandations en matière de formation</a:t>
            </a:r>
            <a:endParaRPr lang="fr-BE" dirty="0"/>
          </a:p>
        </p:txBody>
      </p:sp>
      <p:sp>
        <p:nvSpPr>
          <p:cNvPr id="3" name="Espace réservé du texte 2"/>
          <p:cNvSpPr>
            <a:spLocks noGrp="1"/>
          </p:cNvSpPr>
          <p:nvPr>
            <p:ph type="body" idx="1"/>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fr-BE" sz="2800" dirty="0" smtClean="0"/>
              <a:t>MG</a:t>
            </a:r>
            <a:endParaRPr lang="fr-BE" sz="2800" dirty="0"/>
          </a:p>
        </p:txBody>
      </p:sp>
      <p:sp>
        <p:nvSpPr>
          <p:cNvPr id="4" name="Espace réservé du contenu 3"/>
          <p:cNvSpPr>
            <a:spLocks noGrp="1"/>
          </p:cNvSpPr>
          <p:nvPr>
            <p:ph sz="half" idx="2"/>
          </p:nvPr>
        </p:nvSpPr>
        <p:spPr/>
        <p:txBody>
          <a:bodyPr>
            <a:normAutofit fontScale="92500"/>
          </a:bodyPr>
          <a:lstStyle/>
          <a:p>
            <a:r>
              <a:rPr lang="fr-BE" sz="2400" dirty="0"/>
              <a:t>Les formations </a:t>
            </a:r>
            <a:r>
              <a:rPr lang="fr-BE" sz="2400" dirty="0" smtClean="0"/>
              <a:t>devraient </a:t>
            </a:r>
            <a:r>
              <a:rPr lang="fr-BE" sz="2400" dirty="0"/>
              <a:t>toujours associer le dépistage, l’intervention brève et les modalités de référence à d’autres intervenants</a:t>
            </a:r>
          </a:p>
          <a:p>
            <a:r>
              <a:rPr lang="fr-BE" sz="2400" dirty="0"/>
              <a:t>Outils de dépistage</a:t>
            </a:r>
          </a:p>
          <a:p>
            <a:r>
              <a:rPr lang="fr-BE" sz="2400" dirty="0"/>
              <a:t>Panel des thérapies et des thérapeutes disponibles </a:t>
            </a:r>
          </a:p>
          <a:p>
            <a:r>
              <a:rPr lang="fr-BE" sz="2400" dirty="0"/>
              <a:t>Recommandations pour prise en charge des aspects biomédicaux</a:t>
            </a:r>
          </a:p>
          <a:p>
            <a:endParaRPr lang="fr-BE" dirty="0"/>
          </a:p>
        </p:txBody>
      </p:sp>
      <p:sp>
        <p:nvSpPr>
          <p:cNvPr id="5" name="Espace réservé du texte 4"/>
          <p:cNvSpPr>
            <a:spLocks noGrp="1"/>
          </p:cNvSpPr>
          <p:nvPr>
            <p:ph type="body" sz="quarter" idx="3"/>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lgn="ctr"/>
            <a:r>
              <a:rPr lang="fr-BE" sz="2800" dirty="0"/>
              <a:t>MT</a:t>
            </a:r>
          </a:p>
        </p:txBody>
      </p:sp>
      <p:sp>
        <p:nvSpPr>
          <p:cNvPr id="6" name="Espace réservé du contenu 5"/>
          <p:cNvSpPr>
            <a:spLocks noGrp="1"/>
          </p:cNvSpPr>
          <p:nvPr>
            <p:ph sz="quarter" idx="4"/>
          </p:nvPr>
        </p:nvSpPr>
        <p:spPr/>
        <p:txBody>
          <a:bodyPr/>
          <a:lstStyle/>
          <a:p>
            <a:r>
              <a:rPr lang="fr-BE" sz="2200" dirty="0" smtClean="0"/>
              <a:t>Formation </a:t>
            </a:r>
            <a:r>
              <a:rPr lang="fr-BE" sz="2200" dirty="0"/>
              <a:t>spécifique </a:t>
            </a:r>
            <a:r>
              <a:rPr lang="fr-BE" sz="2200" dirty="0" smtClean="0"/>
              <a:t>dans </a:t>
            </a:r>
            <a:r>
              <a:rPr lang="fr-BE" sz="2200" dirty="0"/>
              <a:t>la formation continuée</a:t>
            </a:r>
          </a:p>
          <a:p>
            <a:r>
              <a:rPr lang="fr-BE" sz="2200" dirty="0"/>
              <a:t>Possibilités de recours efficaces</a:t>
            </a:r>
          </a:p>
          <a:p>
            <a:r>
              <a:rPr lang="fr-BE" sz="2200" dirty="0"/>
              <a:t>Formation aux compétences à la communication et à l’entretien motivationnel</a:t>
            </a:r>
          </a:p>
          <a:p>
            <a:endParaRPr lang="fr-BE" dirty="0"/>
          </a:p>
        </p:txBody>
      </p:sp>
      <p:sp>
        <p:nvSpPr>
          <p:cNvPr id="7" name="Espace réservé du numéro de diapositive 6"/>
          <p:cNvSpPr>
            <a:spLocks noGrp="1"/>
          </p:cNvSpPr>
          <p:nvPr>
            <p:ph type="sldNum" sz="quarter" idx="12"/>
          </p:nvPr>
        </p:nvSpPr>
        <p:spPr/>
        <p:txBody>
          <a:bodyPr/>
          <a:lstStyle/>
          <a:p>
            <a:fld id="{E31375A4-56A4-47D6-9801-1991572033F7}" type="slidenum">
              <a:rPr lang="en-US" smtClean="0"/>
              <a:t>24</a:t>
            </a:fld>
            <a:endParaRPr lang="en-US"/>
          </a:p>
        </p:txBody>
      </p:sp>
    </p:spTree>
    <p:extLst>
      <p:ext uri="{BB962C8B-B14F-4D97-AF65-F5344CB8AC3E}">
        <p14:creationId xmlns:p14="http://schemas.microsoft.com/office/powerpoint/2010/main" val="51638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Soutien scientifique</a:t>
            </a:r>
            <a:endParaRPr lang="fr-BE" dirty="0"/>
          </a:p>
        </p:txBody>
      </p:sp>
      <p:sp>
        <p:nvSpPr>
          <p:cNvPr id="3" name="Espace réservé du texte 2"/>
          <p:cNvSpPr>
            <a:spLocks noGrp="1"/>
          </p:cNvSpPr>
          <p:nvPr>
            <p:ph type="body" idx="1"/>
          </p:nvPr>
        </p:nvSpPr>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b">
            <a:normAutofit/>
          </a:bodyPr>
          <a:lstStyle/>
          <a:p>
            <a:pPr algn="ctr"/>
            <a:r>
              <a:rPr lang="fr-BE" sz="2800" dirty="0">
                <a:solidFill>
                  <a:schemeClr val="lt1"/>
                </a:solidFill>
              </a:rPr>
              <a:t>MG</a:t>
            </a:r>
          </a:p>
        </p:txBody>
      </p:sp>
      <p:sp>
        <p:nvSpPr>
          <p:cNvPr id="4" name="Espace réservé du contenu 3"/>
          <p:cNvSpPr>
            <a:spLocks noGrp="1"/>
          </p:cNvSpPr>
          <p:nvPr>
            <p:ph sz="half" idx="2"/>
          </p:nvPr>
        </p:nvSpPr>
        <p:spPr/>
        <p:txBody>
          <a:bodyPr>
            <a:normAutofit/>
          </a:bodyPr>
          <a:lstStyle/>
          <a:p>
            <a:r>
              <a:rPr lang="fr-BE" sz="2200" dirty="0" smtClean="0"/>
              <a:t>Recommandations </a:t>
            </a:r>
            <a:r>
              <a:rPr lang="fr-BE" sz="2200" dirty="0"/>
              <a:t>de bonne pratique </a:t>
            </a:r>
            <a:r>
              <a:rPr lang="fr-BE" sz="2200" dirty="0" smtClean="0"/>
              <a:t>adaptées aux situations </a:t>
            </a:r>
            <a:r>
              <a:rPr lang="fr-BE" sz="2200" dirty="0" err="1"/>
              <a:t>prévalentes</a:t>
            </a:r>
            <a:r>
              <a:rPr lang="fr-BE" sz="2200" dirty="0"/>
              <a:t> en première ligne, </a:t>
            </a:r>
            <a:r>
              <a:rPr lang="fr-BE" sz="2200" dirty="0" smtClean="0"/>
              <a:t>pour les différentes </a:t>
            </a:r>
            <a:r>
              <a:rPr lang="fr-BE" sz="2200" dirty="0"/>
              <a:t>substances</a:t>
            </a:r>
          </a:p>
          <a:p>
            <a:r>
              <a:rPr lang="fr-BE" sz="2200" dirty="0" smtClean="0"/>
              <a:t>Validation </a:t>
            </a:r>
            <a:r>
              <a:rPr lang="fr-BE" sz="2200" dirty="0"/>
              <a:t>et mise à disposition par le CEBAM</a:t>
            </a:r>
          </a:p>
          <a:p>
            <a:r>
              <a:rPr lang="fr-BE" sz="2200" dirty="0"/>
              <a:t>Intégration aux outils informatiques existants</a:t>
            </a:r>
          </a:p>
          <a:p>
            <a:endParaRPr lang="fr-BE" dirty="0"/>
          </a:p>
        </p:txBody>
      </p:sp>
      <p:sp>
        <p:nvSpPr>
          <p:cNvPr id="5" name="Espace réservé du texte 4"/>
          <p:cNvSpPr>
            <a:spLocks noGrp="1"/>
          </p:cNvSpPr>
          <p:nvPr>
            <p:ph type="body" sz="quarter" idx="3"/>
          </p:nvPr>
        </p:nvSpPr>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b">
            <a:normAutofit/>
          </a:bodyPr>
          <a:lstStyle/>
          <a:p>
            <a:pPr algn="ctr"/>
            <a:r>
              <a:rPr lang="fr-BE" sz="2800" dirty="0">
                <a:solidFill>
                  <a:schemeClr val="lt1"/>
                </a:solidFill>
              </a:rPr>
              <a:t>MT</a:t>
            </a:r>
          </a:p>
        </p:txBody>
      </p:sp>
      <p:sp>
        <p:nvSpPr>
          <p:cNvPr id="6" name="Espace réservé du contenu 5"/>
          <p:cNvSpPr>
            <a:spLocks noGrp="1"/>
          </p:cNvSpPr>
          <p:nvPr>
            <p:ph sz="quarter" idx="4"/>
          </p:nvPr>
        </p:nvSpPr>
        <p:spPr/>
        <p:txBody>
          <a:bodyPr>
            <a:normAutofit/>
          </a:bodyPr>
          <a:lstStyle/>
          <a:p>
            <a:r>
              <a:rPr lang="fr-BE" sz="2200" dirty="0"/>
              <a:t>Recommandations de bonne pratique adaptées au rôle individuel des </a:t>
            </a:r>
            <a:r>
              <a:rPr lang="fr-BE" sz="2200" dirty="0" smtClean="0"/>
              <a:t>MT</a:t>
            </a:r>
          </a:p>
        </p:txBody>
      </p:sp>
      <p:sp>
        <p:nvSpPr>
          <p:cNvPr id="7" name="Espace réservé du numéro de diapositive 6"/>
          <p:cNvSpPr>
            <a:spLocks noGrp="1"/>
          </p:cNvSpPr>
          <p:nvPr>
            <p:ph type="sldNum" sz="quarter" idx="12"/>
          </p:nvPr>
        </p:nvSpPr>
        <p:spPr/>
        <p:txBody>
          <a:bodyPr/>
          <a:lstStyle/>
          <a:p>
            <a:fld id="{E31375A4-56A4-47D6-9801-1991572033F7}" type="slidenum">
              <a:rPr lang="en-US" smtClean="0"/>
              <a:t>25</a:t>
            </a:fld>
            <a:endParaRPr lang="en-US"/>
          </a:p>
        </p:txBody>
      </p:sp>
    </p:spTree>
    <p:extLst>
      <p:ext uri="{BB962C8B-B14F-4D97-AF65-F5344CB8AC3E}">
        <p14:creationId xmlns:p14="http://schemas.microsoft.com/office/powerpoint/2010/main" val="2761772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45720"/>
            <a:r>
              <a:rPr lang="fr-BE" sz="3600" dirty="0"/>
              <a:t>Elargir les possibilités de prise en charge spécialisée</a:t>
            </a:r>
          </a:p>
        </p:txBody>
      </p:sp>
      <p:sp>
        <p:nvSpPr>
          <p:cNvPr id="3" name="Espace réservé du contenu 2"/>
          <p:cNvSpPr>
            <a:spLocks noGrp="1"/>
          </p:cNvSpPr>
          <p:nvPr>
            <p:ph idx="1"/>
          </p:nvPr>
        </p:nvSpPr>
        <p:spPr/>
        <p:txBody>
          <a:bodyPr/>
          <a:lstStyle/>
          <a:p>
            <a:endParaRPr lang="fr-BE" sz="2400" dirty="0" smtClean="0"/>
          </a:p>
          <a:p>
            <a:r>
              <a:rPr lang="fr-BE" sz="2400" dirty="0" smtClean="0"/>
              <a:t>Plus de places dans </a:t>
            </a:r>
            <a:r>
              <a:rPr lang="fr-BE" sz="2400" dirty="0"/>
              <a:t>des structures adaptées devraient être élargies</a:t>
            </a:r>
          </a:p>
          <a:p>
            <a:r>
              <a:rPr lang="fr-BE" sz="2400" dirty="0"/>
              <a:t>Réduction des listes d’attente</a:t>
            </a:r>
          </a:p>
          <a:p>
            <a:r>
              <a:rPr lang="fr-BE" sz="2400" dirty="0"/>
              <a:t>Prise en charge financière par l’assurance </a:t>
            </a:r>
            <a:r>
              <a:rPr lang="fr-BE" sz="2400" dirty="0" smtClean="0"/>
              <a:t>maladie</a:t>
            </a:r>
            <a:endParaRPr lang="fr-BE" sz="2400" dirty="0"/>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t>26</a:t>
            </a:fld>
            <a:endParaRPr lang="en-US"/>
          </a:p>
        </p:txBody>
      </p:sp>
    </p:spTree>
    <p:extLst>
      <p:ext uri="{BB962C8B-B14F-4D97-AF65-F5344CB8AC3E}">
        <p14:creationId xmlns:p14="http://schemas.microsoft.com/office/powerpoint/2010/main" val="147782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Dépistage </a:t>
            </a:r>
            <a:endParaRPr lang="fr-BE" dirty="0"/>
          </a:p>
        </p:txBody>
      </p:sp>
      <p:sp>
        <p:nvSpPr>
          <p:cNvPr id="3" name="Espace réservé du texte 2"/>
          <p:cNvSpPr>
            <a:spLocks noGrp="1"/>
          </p:cNvSpPr>
          <p:nvPr>
            <p:ph type="body" idx="1"/>
          </p:nvPr>
        </p:nvSpPr>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b">
            <a:normAutofit/>
          </a:bodyPr>
          <a:lstStyle/>
          <a:p>
            <a:pPr algn="ctr"/>
            <a:r>
              <a:rPr lang="fr-BE" sz="2800" dirty="0">
                <a:solidFill>
                  <a:schemeClr val="lt1"/>
                </a:solidFill>
              </a:rPr>
              <a:t>MG</a:t>
            </a:r>
          </a:p>
        </p:txBody>
      </p:sp>
      <p:sp>
        <p:nvSpPr>
          <p:cNvPr id="4" name="Espace réservé du contenu 3"/>
          <p:cNvSpPr>
            <a:spLocks noGrp="1"/>
          </p:cNvSpPr>
          <p:nvPr>
            <p:ph sz="half" idx="2"/>
          </p:nvPr>
        </p:nvSpPr>
        <p:spPr/>
        <p:txBody>
          <a:bodyPr>
            <a:normAutofit/>
          </a:bodyPr>
          <a:lstStyle/>
          <a:p>
            <a:r>
              <a:rPr lang="fr-BE" sz="2200" dirty="0" smtClean="0"/>
              <a:t>Recherche </a:t>
            </a:r>
            <a:r>
              <a:rPr lang="fr-BE" sz="2200" dirty="0"/>
              <a:t>de l’usage problématique de substances </a:t>
            </a:r>
            <a:r>
              <a:rPr lang="fr-BE" sz="2200" dirty="0" smtClean="0"/>
              <a:t>dans la </a:t>
            </a:r>
            <a:r>
              <a:rPr lang="fr-BE" sz="2200" dirty="0"/>
              <a:t>check-list du DMG+ </a:t>
            </a:r>
            <a:endParaRPr lang="fr-BE" sz="2200" dirty="0" smtClean="0"/>
          </a:p>
        </p:txBody>
      </p:sp>
      <p:sp>
        <p:nvSpPr>
          <p:cNvPr id="5" name="Espace réservé du texte 4"/>
          <p:cNvSpPr>
            <a:spLocks noGrp="1"/>
          </p:cNvSpPr>
          <p:nvPr>
            <p:ph type="body" sz="quarter" idx="3"/>
          </p:nvPr>
        </p:nvSpPr>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b">
            <a:normAutofit/>
          </a:bodyPr>
          <a:lstStyle/>
          <a:p>
            <a:pPr algn="ctr"/>
            <a:r>
              <a:rPr lang="fr-BE" sz="2800" dirty="0">
                <a:solidFill>
                  <a:schemeClr val="lt1"/>
                </a:solidFill>
              </a:rPr>
              <a:t>MT</a:t>
            </a:r>
          </a:p>
        </p:txBody>
      </p:sp>
      <p:sp>
        <p:nvSpPr>
          <p:cNvPr id="6" name="Espace réservé du contenu 5"/>
          <p:cNvSpPr>
            <a:spLocks noGrp="1"/>
          </p:cNvSpPr>
          <p:nvPr>
            <p:ph sz="quarter" idx="4"/>
          </p:nvPr>
        </p:nvSpPr>
        <p:spPr/>
        <p:txBody>
          <a:bodyPr>
            <a:normAutofit/>
          </a:bodyPr>
          <a:lstStyle/>
          <a:p>
            <a:r>
              <a:rPr lang="fr-BE" sz="2200" dirty="0"/>
              <a:t>Dépistage systématique de l’usage d’alcool et des drogues illégales pour les travailleurs employés dans des fonctions de sécurité</a:t>
            </a:r>
          </a:p>
          <a:p>
            <a:r>
              <a:rPr lang="fr-BE" sz="2200" dirty="0" smtClean="0"/>
              <a:t>Utilisation </a:t>
            </a:r>
            <a:r>
              <a:rPr lang="fr-BE" sz="2200" dirty="0"/>
              <a:t>de AUDIT-C et de l’intervention brève par les MT </a:t>
            </a:r>
          </a:p>
          <a:p>
            <a:r>
              <a:rPr lang="fr-BE" sz="2200" dirty="0"/>
              <a:t>Rôle des MT dans la promotion de la santé</a:t>
            </a:r>
          </a:p>
          <a:p>
            <a:endParaRPr lang="fr-BE" dirty="0"/>
          </a:p>
        </p:txBody>
      </p:sp>
      <p:sp>
        <p:nvSpPr>
          <p:cNvPr id="7" name="Espace réservé du numéro de diapositive 6"/>
          <p:cNvSpPr>
            <a:spLocks noGrp="1"/>
          </p:cNvSpPr>
          <p:nvPr>
            <p:ph type="sldNum" sz="quarter" idx="12"/>
          </p:nvPr>
        </p:nvSpPr>
        <p:spPr/>
        <p:txBody>
          <a:bodyPr/>
          <a:lstStyle/>
          <a:p>
            <a:fld id="{E31375A4-56A4-47D6-9801-1991572033F7}" type="slidenum">
              <a:rPr lang="en-US" smtClean="0"/>
              <a:t>27</a:t>
            </a:fld>
            <a:endParaRPr lang="en-US"/>
          </a:p>
        </p:txBody>
      </p:sp>
    </p:spTree>
    <p:extLst>
      <p:ext uri="{BB962C8B-B14F-4D97-AF65-F5344CB8AC3E}">
        <p14:creationId xmlns:p14="http://schemas.microsoft.com/office/powerpoint/2010/main" val="381659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Mesures de soutien</a:t>
            </a:r>
            <a:endParaRPr lang="fr-BE" dirty="0"/>
          </a:p>
        </p:txBody>
      </p:sp>
      <p:sp>
        <p:nvSpPr>
          <p:cNvPr id="3" name="Espace réservé du texte 2"/>
          <p:cNvSpPr>
            <a:spLocks noGrp="1"/>
          </p:cNvSpPr>
          <p:nvPr>
            <p:ph type="body" idx="1"/>
          </p:nvPr>
        </p:nvSpPr>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b">
            <a:normAutofit/>
          </a:bodyPr>
          <a:lstStyle/>
          <a:p>
            <a:pPr algn="ctr"/>
            <a:r>
              <a:rPr lang="fr-BE" sz="2800" dirty="0">
                <a:solidFill>
                  <a:schemeClr val="lt1"/>
                </a:solidFill>
              </a:rPr>
              <a:t>MG</a:t>
            </a:r>
          </a:p>
        </p:txBody>
      </p:sp>
      <p:sp>
        <p:nvSpPr>
          <p:cNvPr id="4" name="Espace réservé du contenu 3"/>
          <p:cNvSpPr>
            <a:spLocks noGrp="1"/>
          </p:cNvSpPr>
          <p:nvPr>
            <p:ph sz="half" idx="2"/>
          </p:nvPr>
        </p:nvSpPr>
        <p:spPr/>
        <p:txBody>
          <a:bodyPr/>
          <a:lstStyle/>
          <a:p>
            <a:r>
              <a:rPr lang="fr-BE" sz="2200" dirty="0" smtClean="0"/>
              <a:t>Groupes </a:t>
            </a:r>
            <a:r>
              <a:rPr lang="fr-BE" sz="2200" dirty="0"/>
              <a:t>de pairs (</a:t>
            </a:r>
            <a:r>
              <a:rPr lang="fr-BE" sz="2200" dirty="0" err="1"/>
              <a:t>intervisions</a:t>
            </a:r>
            <a:r>
              <a:rPr lang="fr-BE" sz="2200" dirty="0"/>
              <a:t>), formation continuée, </a:t>
            </a:r>
            <a:r>
              <a:rPr lang="fr-BE" sz="2200" dirty="0" err="1"/>
              <a:t>GLEMs</a:t>
            </a:r>
            <a:r>
              <a:rPr lang="fr-BE" sz="2200" dirty="0"/>
              <a:t>, coaching individuel</a:t>
            </a:r>
          </a:p>
          <a:p>
            <a:endParaRPr lang="fr-BE" dirty="0"/>
          </a:p>
        </p:txBody>
      </p:sp>
      <p:sp>
        <p:nvSpPr>
          <p:cNvPr id="5" name="Espace réservé du texte 4"/>
          <p:cNvSpPr>
            <a:spLocks noGrp="1"/>
          </p:cNvSpPr>
          <p:nvPr>
            <p:ph type="body" sz="quarter" idx="3"/>
          </p:nvPr>
        </p:nvSpPr>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b">
            <a:normAutofit/>
          </a:bodyPr>
          <a:lstStyle/>
          <a:p>
            <a:pPr algn="ctr"/>
            <a:r>
              <a:rPr lang="fr-BE" sz="2800" dirty="0">
                <a:solidFill>
                  <a:schemeClr val="lt1"/>
                </a:solidFill>
              </a:rPr>
              <a:t>MT</a:t>
            </a:r>
          </a:p>
        </p:txBody>
      </p:sp>
      <p:sp>
        <p:nvSpPr>
          <p:cNvPr id="6" name="Espace réservé du contenu 5"/>
          <p:cNvSpPr>
            <a:spLocks noGrp="1"/>
          </p:cNvSpPr>
          <p:nvPr>
            <p:ph sz="quarter" idx="4"/>
          </p:nvPr>
        </p:nvSpPr>
        <p:spPr>
          <a:xfrm>
            <a:off x="6172200" y="2481943"/>
            <a:ext cx="4498848" cy="3789548"/>
          </a:xfrm>
        </p:spPr>
        <p:txBody>
          <a:bodyPr>
            <a:normAutofit fontScale="92500" lnSpcReduction="20000"/>
          </a:bodyPr>
          <a:lstStyle/>
          <a:p>
            <a:r>
              <a:rPr lang="fr-BE" sz="2400" dirty="0"/>
              <a:t>Evaluer et rendre plus concrète la CCT 100</a:t>
            </a:r>
          </a:p>
          <a:p>
            <a:pPr marL="274320" lvl="1">
              <a:spcBef>
                <a:spcPts val="1800"/>
              </a:spcBef>
            </a:pPr>
            <a:r>
              <a:rPr lang="fr-BE" sz="2400" dirty="0"/>
              <a:t>Elargir son champ d’application aux organisations publiques et au secteur de </a:t>
            </a:r>
            <a:r>
              <a:rPr lang="fr-BE" sz="2400" dirty="0" smtClean="0"/>
              <a:t>l’éducation</a:t>
            </a:r>
          </a:p>
          <a:p>
            <a:r>
              <a:rPr lang="fr-BE" sz="2400" dirty="0"/>
              <a:t>Approche multidisciplinaire à l’intérieur de </a:t>
            </a:r>
            <a:r>
              <a:rPr lang="fr-BE" sz="2400" dirty="0" smtClean="0"/>
              <a:t>l’entreprise ; conseiller </a:t>
            </a:r>
            <a:r>
              <a:rPr lang="fr-BE" sz="2400" dirty="0"/>
              <a:t>en prévention chargé des aspects psycho-sociaux, DRH</a:t>
            </a:r>
          </a:p>
          <a:p>
            <a:r>
              <a:rPr lang="fr-BE" sz="2400" dirty="0"/>
              <a:t>Plans de réinsertion au travail lors d’une incapacité de plus de trois </a:t>
            </a:r>
            <a:r>
              <a:rPr lang="fr-BE" sz="2400" dirty="0" smtClean="0"/>
              <a:t>mois</a:t>
            </a:r>
            <a:endParaRPr lang="fr-BE" sz="2400" dirty="0"/>
          </a:p>
          <a:p>
            <a:endParaRPr lang="fr-BE" dirty="0"/>
          </a:p>
          <a:p>
            <a:endParaRPr lang="fr-BE" dirty="0"/>
          </a:p>
        </p:txBody>
      </p:sp>
      <p:sp>
        <p:nvSpPr>
          <p:cNvPr id="7" name="Espace réservé du numéro de diapositive 6"/>
          <p:cNvSpPr>
            <a:spLocks noGrp="1"/>
          </p:cNvSpPr>
          <p:nvPr>
            <p:ph type="sldNum" sz="quarter" idx="12"/>
          </p:nvPr>
        </p:nvSpPr>
        <p:spPr/>
        <p:txBody>
          <a:bodyPr/>
          <a:lstStyle/>
          <a:p>
            <a:fld id="{E31375A4-56A4-47D6-9801-1991572033F7}" type="slidenum">
              <a:rPr lang="en-US" smtClean="0"/>
              <a:t>28</a:t>
            </a:fld>
            <a:endParaRPr lang="en-US"/>
          </a:p>
        </p:txBody>
      </p:sp>
    </p:spTree>
    <p:extLst>
      <p:ext uri="{BB962C8B-B14F-4D97-AF65-F5344CB8AC3E}">
        <p14:creationId xmlns:p14="http://schemas.microsoft.com/office/powerpoint/2010/main" val="156210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45720"/>
            <a:r>
              <a:rPr lang="fr-BE" sz="3600" dirty="0"/>
              <a:t>Collaboration entre MG et MT</a:t>
            </a:r>
          </a:p>
        </p:txBody>
      </p:sp>
      <p:sp>
        <p:nvSpPr>
          <p:cNvPr id="3" name="Espace réservé du contenu 2"/>
          <p:cNvSpPr>
            <a:spLocks noGrp="1"/>
          </p:cNvSpPr>
          <p:nvPr>
            <p:ph idx="1"/>
          </p:nvPr>
        </p:nvSpPr>
        <p:spPr/>
        <p:txBody>
          <a:bodyPr/>
          <a:lstStyle/>
          <a:p>
            <a:r>
              <a:rPr lang="fr-BE" sz="2400" dirty="0" smtClean="0"/>
              <a:t>Encourager concrètement </a:t>
            </a:r>
            <a:r>
              <a:rPr lang="fr-BE" sz="2400" dirty="0"/>
              <a:t>l</a:t>
            </a:r>
            <a:r>
              <a:rPr lang="fr-BE" sz="2400" dirty="0" smtClean="0"/>
              <a:t>a collaboration</a:t>
            </a:r>
            <a:endParaRPr lang="fr-BE" sz="2400" dirty="0"/>
          </a:p>
          <a:p>
            <a:r>
              <a:rPr lang="fr-BE" sz="2400" dirty="0"/>
              <a:t>Rédaction de guides de bonne pratique pour la collaboration entre MG et MT </a:t>
            </a:r>
          </a:p>
          <a:p>
            <a:r>
              <a:rPr lang="fr-BE" sz="2400" dirty="0"/>
              <a:t>Communication claire des autorités de santé et de la santé au travail en faveur des avantages de cette collaboration</a:t>
            </a:r>
          </a:p>
          <a:p>
            <a:r>
              <a:rPr lang="fr-BE" sz="2400" dirty="0"/>
              <a:t>Favoriser les rencontres</a:t>
            </a:r>
          </a:p>
          <a:p>
            <a:endParaRPr lang="fr-BE" dirty="0"/>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t>29</a:t>
            </a:fld>
            <a:endParaRPr lang="en-US"/>
          </a:p>
        </p:txBody>
      </p:sp>
    </p:spTree>
    <p:extLst>
      <p:ext uri="{BB962C8B-B14F-4D97-AF65-F5344CB8AC3E}">
        <p14:creationId xmlns:p14="http://schemas.microsoft.com/office/powerpoint/2010/main" val="279055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884903" y="3576484"/>
            <a:ext cx="10515600" cy="2743200"/>
          </a:xfrm>
        </p:spPr>
        <p:txBody>
          <a:bodyPr/>
          <a:lstStyle/>
          <a:p>
            <a:pPr algn="ctr"/>
            <a:r>
              <a:rPr lang="fr-BE" b="1" dirty="0" smtClean="0"/>
              <a:t>1. Les faits</a:t>
            </a:r>
            <a:endParaRPr lang="fr-BE" b="1" dirty="0"/>
          </a:p>
        </p:txBody>
      </p:sp>
      <p:pic>
        <p:nvPicPr>
          <p:cNvPr id="2050" name="Picture 2" descr="Résultat de recherche d'images pour &quot;alcool drogues et travail&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1020" y="741771"/>
            <a:ext cx="7448550" cy="462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16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996693" y="3124200"/>
            <a:ext cx="10515600" cy="2743200"/>
          </a:xfrm>
        </p:spPr>
        <p:txBody>
          <a:bodyPr/>
          <a:lstStyle/>
          <a:p>
            <a:pPr algn="ctr"/>
            <a:r>
              <a:rPr lang="fr-BE" b="1" dirty="0" smtClean="0"/>
              <a:t>4. En </a:t>
            </a:r>
            <a:r>
              <a:rPr lang="fr-BE" b="1" dirty="0" smtClean="0"/>
              <a:t>pratique</a:t>
            </a:r>
            <a:endParaRPr lang="fr-BE" b="1" dirty="0"/>
          </a:p>
        </p:txBody>
      </p:sp>
      <p:pic>
        <p:nvPicPr>
          <p:cNvPr id="4098" name="Picture 2" descr="Résultat de recherche d'images pour &quot;théori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4180" y="476300"/>
            <a:ext cx="5000625" cy="462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66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Catalogue des formations disponibles</a:t>
            </a:r>
            <a:endParaRPr lang="fr-BE" dirty="0"/>
          </a:p>
        </p:txBody>
      </p:sp>
      <p:sp>
        <p:nvSpPr>
          <p:cNvPr id="3" name="Espace réservé du contenu 2"/>
          <p:cNvSpPr>
            <a:spLocks noGrp="1"/>
          </p:cNvSpPr>
          <p:nvPr>
            <p:ph idx="1"/>
          </p:nvPr>
        </p:nvSpPr>
        <p:spPr/>
        <p:txBody>
          <a:bodyPr/>
          <a:lstStyle/>
          <a:p>
            <a:r>
              <a:rPr lang="fr-BE" sz="2400" dirty="0" smtClean="0"/>
              <a:t>Inventaire sur base des connaissances des praticiens chercheurs</a:t>
            </a:r>
          </a:p>
          <a:p>
            <a:r>
              <a:rPr lang="fr-BE" sz="2400" dirty="0" smtClean="0"/>
              <a:t>Recherche par effet « boule de neige »</a:t>
            </a:r>
          </a:p>
          <a:p>
            <a:r>
              <a:rPr lang="fr-BE" sz="2400" dirty="0" smtClean="0"/>
              <a:t>Contacts directs avec les centres de formation</a:t>
            </a:r>
          </a:p>
          <a:p>
            <a:pPr lvl="1"/>
            <a:r>
              <a:rPr lang="fr-BE" sz="2000" dirty="0" smtClean="0"/>
              <a:t>Public-cible</a:t>
            </a:r>
          </a:p>
          <a:p>
            <a:pPr lvl="1"/>
            <a:r>
              <a:rPr lang="fr-BE" sz="2000" dirty="0" smtClean="0"/>
              <a:t>Contenu de formation</a:t>
            </a:r>
          </a:p>
          <a:p>
            <a:pPr lvl="1"/>
            <a:r>
              <a:rPr lang="fr-BE" sz="2000" dirty="0" smtClean="0"/>
              <a:t>Durée de formation</a:t>
            </a:r>
          </a:p>
          <a:p>
            <a:pPr lvl="1"/>
            <a:r>
              <a:rPr lang="fr-BE" sz="2000" dirty="0" smtClean="0"/>
              <a:t>Prix</a:t>
            </a:r>
          </a:p>
          <a:p>
            <a:r>
              <a:rPr lang="fr-BE" sz="2200" dirty="0" smtClean="0"/>
              <a:t>Publication début 2017</a:t>
            </a:r>
          </a:p>
          <a:p>
            <a:pPr lvl="1"/>
            <a:endParaRPr lang="fr-BE" dirty="0" smtClean="0"/>
          </a:p>
          <a:p>
            <a:endParaRPr lang="fr-BE" dirty="0"/>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t>31</a:t>
            </a:fld>
            <a:endParaRPr lang="en-US"/>
          </a:p>
        </p:txBody>
      </p:sp>
    </p:spTree>
    <p:extLst>
      <p:ext uri="{BB962C8B-B14F-4D97-AF65-F5344CB8AC3E}">
        <p14:creationId xmlns:p14="http://schemas.microsoft.com/office/powerpoint/2010/main" val="350091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Recommandation de bonne pratique pour les médecins du travail</a:t>
            </a:r>
            <a:endParaRPr lang="fr-BE" dirty="0"/>
          </a:p>
        </p:txBody>
      </p:sp>
      <p:sp>
        <p:nvSpPr>
          <p:cNvPr id="3" name="Espace réservé du contenu 2"/>
          <p:cNvSpPr>
            <a:spLocks noGrp="1"/>
          </p:cNvSpPr>
          <p:nvPr>
            <p:ph idx="1"/>
          </p:nvPr>
        </p:nvSpPr>
        <p:spPr/>
        <p:txBody>
          <a:bodyPr/>
          <a:lstStyle/>
          <a:p>
            <a:endParaRPr lang="fr-BE" sz="2400" dirty="0" smtClean="0"/>
          </a:p>
          <a:p>
            <a:r>
              <a:rPr lang="fr-BE" sz="2400" dirty="0" err="1" smtClean="0"/>
              <a:t>Draft</a:t>
            </a:r>
            <a:r>
              <a:rPr lang="fr-BE" sz="2400" dirty="0" smtClean="0"/>
              <a:t> </a:t>
            </a:r>
            <a:r>
              <a:rPr lang="fr-BE" sz="2400" dirty="0" smtClean="0"/>
              <a:t>d’après une recommandation de </a:t>
            </a:r>
            <a:r>
              <a:rPr lang="fr-BE" sz="2400" dirty="0" err="1" smtClean="0"/>
              <a:t>Domus</a:t>
            </a:r>
            <a:r>
              <a:rPr lang="fr-BE" sz="2400" dirty="0" smtClean="0"/>
              <a:t> </a:t>
            </a:r>
            <a:r>
              <a:rPr lang="fr-BE" sz="2400" dirty="0" err="1" smtClean="0"/>
              <a:t>Medica</a:t>
            </a:r>
            <a:endParaRPr lang="fr-BE" sz="2400" dirty="0" smtClean="0"/>
          </a:p>
          <a:p>
            <a:r>
              <a:rPr lang="fr-BE" sz="2400" dirty="0" smtClean="0"/>
              <a:t>Consultation des médecins du travail</a:t>
            </a:r>
          </a:p>
          <a:p>
            <a:r>
              <a:rPr lang="fr-BE" sz="2400" dirty="0" smtClean="0"/>
              <a:t>Contenu</a:t>
            </a:r>
          </a:p>
          <a:p>
            <a:pPr lvl="1"/>
            <a:r>
              <a:rPr lang="fr-BE" sz="2000" dirty="0" smtClean="0"/>
              <a:t>Screening (AUDIT-C)</a:t>
            </a:r>
          </a:p>
          <a:p>
            <a:pPr lvl="1"/>
            <a:r>
              <a:rPr lang="fr-BE" sz="2000" dirty="0" smtClean="0"/>
              <a:t>Prise en charge</a:t>
            </a:r>
          </a:p>
          <a:p>
            <a:pPr lvl="1"/>
            <a:r>
              <a:rPr lang="fr-BE" sz="2000" dirty="0" smtClean="0"/>
              <a:t>Référence</a:t>
            </a:r>
            <a:endParaRPr lang="fr-BE" sz="2000" dirty="0"/>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t>32</a:t>
            </a:fld>
            <a:endParaRPr lang="en-US"/>
          </a:p>
        </p:txBody>
      </p:sp>
    </p:spTree>
    <p:extLst>
      <p:ext uri="{BB962C8B-B14F-4D97-AF65-F5344CB8AC3E}">
        <p14:creationId xmlns:p14="http://schemas.microsoft.com/office/powerpoint/2010/main" val="384344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191734"/>
            <a:ext cx="9144000" cy="1143000"/>
          </a:xfrm>
        </p:spPr>
        <p:txBody>
          <a:bodyPr/>
          <a:lstStyle/>
          <a:p>
            <a:r>
              <a:rPr lang="fr-BE" dirty="0" smtClean="0"/>
              <a:t>Formations</a:t>
            </a:r>
            <a:endParaRPr lang="fr-BE" dirty="0"/>
          </a:p>
        </p:txBody>
      </p:sp>
      <p:sp>
        <p:nvSpPr>
          <p:cNvPr id="3" name="Espace réservé du contenu 2"/>
          <p:cNvSpPr>
            <a:spLocks noGrp="1"/>
          </p:cNvSpPr>
          <p:nvPr>
            <p:ph idx="1"/>
          </p:nvPr>
        </p:nvSpPr>
        <p:spPr>
          <a:xfrm>
            <a:off x="1524000" y="1449033"/>
            <a:ext cx="9144000" cy="5069754"/>
          </a:xfrm>
        </p:spPr>
        <p:txBody>
          <a:bodyPr>
            <a:normAutofit/>
          </a:bodyPr>
          <a:lstStyle/>
          <a:p>
            <a:r>
              <a:rPr lang="fr-BE" sz="2400" dirty="0" smtClean="0"/>
              <a:t>Phase test durant l’année académique en cours ; développement pour les années suivantes</a:t>
            </a:r>
          </a:p>
          <a:p>
            <a:r>
              <a:rPr lang="fr-BE" sz="2400" dirty="0"/>
              <a:t>Pour les MT en formation </a:t>
            </a:r>
            <a:r>
              <a:rPr lang="fr-FR" sz="2400" dirty="0"/>
              <a:t>(master de spécialisation)</a:t>
            </a:r>
            <a:endParaRPr lang="fr-BE" sz="2400" dirty="0"/>
          </a:p>
          <a:p>
            <a:pPr lvl="1"/>
            <a:r>
              <a:rPr lang="fr-BE" sz="2000" dirty="0" smtClean="0"/>
              <a:t>3 x 2h, interuniversitaire</a:t>
            </a:r>
          </a:p>
          <a:p>
            <a:pPr lvl="1"/>
            <a:r>
              <a:rPr lang="fr-FR" sz="2000" dirty="0"/>
              <a:t>Définition et positionnement de la problématique des drogues illégales ;</a:t>
            </a:r>
            <a:endParaRPr lang="fr-BE" sz="2000" dirty="0"/>
          </a:p>
          <a:p>
            <a:pPr lvl="1"/>
            <a:r>
              <a:rPr lang="fr-FR" sz="2000" dirty="0"/>
              <a:t>Politique alcool-drogues au travail ;</a:t>
            </a:r>
            <a:endParaRPr lang="fr-BE" sz="2000" dirty="0"/>
          </a:p>
          <a:p>
            <a:pPr lvl="1"/>
            <a:r>
              <a:rPr lang="fr-FR" sz="2000" dirty="0"/>
              <a:t>Communication et entretien </a:t>
            </a:r>
            <a:r>
              <a:rPr lang="fr-FR" sz="2000" dirty="0" smtClean="0"/>
              <a:t>motivationnel</a:t>
            </a:r>
          </a:p>
          <a:p>
            <a:pPr lvl="1"/>
            <a:r>
              <a:rPr lang="fr-FR" sz="2000" dirty="0" smtClean="0"/>
              <a:t>Participation d’un MG en formation</a:t>
            </a:r>
          </a:p>
          <a:p>
            <a:r>
              <a:rPr lang="fr-FR" sz="2400" dirty="0"/>
              <a:t>Pour les MG en formation (master de spécialisation)</a:t>
            </a:r>
          </a:p>
          <a:p>
            <a:pPr lvl="1"/>
            <a:r>
              <a:rPr lang="fr-FR" sz="2000" dirty="0" smtClean="0"/>
              <a:t>2,5h lors d’un séminaire locorégional (groupe 1/15) </a:t>
            </a:r>
          </a:p>
          <a:p>
            <a:pPr lvl="1"/>
            <a:r>
              <a:rPr lang="fr-FR" sz="2000" dirty="0" smtClean="0"/>
              <a:t>1 substance abordée par année</a:t>
            </a:r>
          </a:p>
          <a:p>
            <a:pPr lvl="1"/>
            <a:r>
              <a:rPr lang="fr-FR" sz="2000" dirty="0" smtClean="0"/>
              <a:t>Participation d’un MT en formation</a:t>
            </a:r>
            <a:endParaRPr lang="fr-BE" sz="2000" dirty="0"/>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t>33</a:t>
            </a:fld>
            <a:endParaRPr lang="en-US"/>
          </a:p>
        </p:txBody>
      </p:sp>
    </p:spTree>
    <p:extLst>
      <p:ext uri="{BB962C8B-B14F-4D97-AF65-F5344CB8AC3E}">
        <p14:creationId xmlns:p14="http://schemas.microsoft.com/office/powerpoint/2010/main" val="1540394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Groupes trio</a:t>
            </a:r>
            <a:endParaRPr lang="fr-BE" dirty="0"/>
          </a:p>
        </p:txBody>
      </p:sp>
      <p:sp>
        <p:nvSpPr>
          <p:cNvPr id="3" name="Espace réservé du contenu 2"/>
          <p:cNvSpPr>
            <a:spLocks noGrp="1"/>
          </p:cNvSpPr>
          <p:nvPr>
            <p:ph sz="half" idx="1"/>
          </p:nvPr>
        </p:nvSpPr>
        <p:spPr>
          <a:xfrm>
            <a:off x="570271" y="1714500"/>
            <a:ext cx="5496232" cy="4462272"/>
          </a:xfrm>
        </p:spPr>
        <p:txBody>
          <a:bodyPr>
            <a:normAutofit/>
          </a:bodyPr>
          <a:lstStyle/>
          <a:p>
            <a:pPr marL="45720" indent="0">
              <a:buNone/>
            </a:pPr>
            <a:r>
              <a:rPr lang="fr-BE" sz="2400" b="1" dirty="0"/>
              <a:t>SSMG</a:t>
            </a:r>
          </a:p>
          <a:p>
            <a:pPr marL="45720" indent="0">
              <a:buNone/>
            </a:pPr>
            <a:r>
              <a:rPr lang="fr-BE" sz="2200" dirty="0" smtClean="0"/>
              <a:t>Société scientifique de Médecine générale</a:t>
            </a:r>
          </a:p>
          <a:p>
            <a:pPr marL="45720" indent="0">
              <a:buNone/>
            </a:pPr>
            <a:r>
              <a:rPr lang="fr-BE" sz="2400" b="1" dirty="0"/>
              <a:t>SSST</a:t>
            </a:r>
          </a:p>
          <a:p>
            <a:pPr marL="45720" indent="0">
              <a:buNone/>
            </a:pPr>
            <a:r>
              <a:rPr lang="fr-BE" altLang="fr-FR" sz="2200" dirty="0"/>
              <a:t>Société Scientifique de Santé au </a:t>
            </a:r>
            <a:r>
              <a:rPr lang="fr-BE" altLang="fr-FR" sz="2200" dirty="0"/>
              <a:t>Travail</a:t>
            </a:r>
          </a:p>
          <a:p>
            <a:pPr marL="45720" indent="0">
              <a:buNone/>
            </a:pPr>
            <a:r>
              <a:rPr lang="fr-BE" altLang="fr-FR" sz="2400" b="1" dirty="0"/>
              <a:t>ASMA</a:t>
            </a:r>
            <a:r>
              <a:rPr lang="fr-BE" altLang="fr-FR" dirty="0"/>
              <a:t> </a:t>
            </a:r>
            <a:endParaRPr lang="fr-BE" altLang="fr-FR" dirty="0" smtClean="0"/>
          </a:p>
          <a:p>
            <a:pPr marL="45720" indent="0">
              <a:buNone/>
            </a:pPr>
            <a:r>
              <a:rPr lang="fr-BE" altLang="fr-FR" sz="2200" dirty="0"/>
              <a:t>Association </a:t>
            </a:r>
            <a:r>
              <a:rPr lang="fr-BE" altLang="fr-FR" sz="2200" dirty="0"/>
              <a:t>Scientifique de Médecine d'Assurance (sociale)</a:t>
            </a:r>
          </a:p>
          <a:p>
            <a:pPr marL="45720" indent="0">
              <a:buNone/>
            </a:pPr>
            <a:r>
              <a:rPr lang="fr-BE" dirty="0" smtClean="0">
                <a:hlinkClick r:id="rId3"/>
              </a:rPr>
              <a:t>http</a:t>
            </a:r>
            <a:r>
              <a:rPr lang="fr-BE" dirty="0">
                <a:hlinkClick r:id="rId3"/>
              </a:rPr>
              <a:t>://</a:t>
            </a:r>
            <a:r>
              <a:rPr lang="fr-BE" dirty="0" smtClean="0">
                <a:hlinkClick r:id="rId3"/>
              </a:rPr>
              <a:t>www.ssmg.be/cellules-specifiques/sante-et-bien-etre-au-travail</a:t>
            </a:r>
            <a:r>
              <a:rPr lang="fr-BE" dirty="0" smtClean="0"/>
              <a:t>  </a:t>
            </a:r>
            <a:endParaRPr lang="fr-BE" dirty="0"/>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t>34</a:t>
            </a:fld>
            <a:endParaRPr lang="en-US"/>
          </a:p>
        </p:txBody>
      </p:sp>
      <p:graphicFrame>
        <p:nvGraphicFramePr>
          <p:cNvPr id="7" name="Espace réservé du contenu 6"/>
          <p:cNvGraphicFramePr>
            <a:graphicFrameLocks noGrp="1"/>
          </p:cNvGraphicFramePr>
          <p:nvPr>
            <p:ph sz="half" idx="2"/>
            <p:extLst>
              <p:ext uri="{D42A27DB-BD31-4B8C-83A1-F6EECF244321}">
                <p14:modId xmlns:p14="http://schemas.microsoft.com/office/powerpoint/2010/main" val="1084410310"/>
              </p:ext>
            </p:extLst>
          </p:nvPr>
        </p:nvGraphicFramePr>
        <p:xfrm>
          <a:off x="6526163" y="1517854"/>
          <a:ext cx="4495800" cy="44624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5200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85884" y="2369574"/>
            <a:ext cx="7305368" cy="769441"/>
          </a:xfrm>
          <a:prstGeom prst="rect">
            <a:avLst/>
          </a:prstGeom>
          <a:noFill/>
        </p:spPr>
        <p:txBody>
          <a:bodyPr wrap="square" rtlCol="0">
            <a:spAutoFit/>
          </a:bodyPr>
          <a:lstStyle/>
          <a:p>
            <a:pPr algn="ctr"/>
            <a:r>
              <a:rPr lang="fr-BE" sz="4400" dirty="0" smtClean="0">
                <a:solidFill>
                  <a:schemeClr val="accent4">
                    <a:lumMod val="50000"/>
                  </a:schemeClr>
                </a:solidFill>
              </a:rPr>
              <a:t>Merci pour votre attention</a:t>
            </a:r>
            <a:endParaRPr lang="fr-BE" sz="4400" dirty="0">
              <a:solidFill>
                <a:schemeClr val="accent4">
                  <a:lumMod val="50000"/>
                </a:schemeClr>
              </a:solidFill>
            </a:endParaRPr>
          </a:p>
        </p:txBody>
      </p:sp>
      <p:sp>
        <p:nvSpPr>
          <p:cNvPr id="3" name="ZoneTexte 2"/>
          <p:cNvSpPr txBox="1"/>
          <p:nvPr/>
        </p:nvSpPr>
        <p:spPr>
          <a:xfrm>
            <a:off x="6676103" y="5594555"/>
            <a:ext cx="4119716" cy="461665"/>
          </a:xfrm>
          <a:prstGeom prst="rect">
            <a:avLst/>
          </a:prstGeom>
          <a:noFill/>
        </p:spPr>
        <p:txBody>
          <a:bodyPr wrap="square" rtlCol="0">
            <a:spAutoFit/>
          </a:bodyPr>
          <a:lstStyle/>
          <a:p>
            <a:pPr algn="ctr"/>
            <a:r>
              <a:rPr lang="fr-BE" sz="2400" dirty="0" smtClean="0">
                <a:solidFill>
                  <a:schemeClr val="accent1"/>
                </a:solidFill>
                <a:hlinkClick r:id="rId2"/>
              </a:rPr>
              <a:t>marc.vanmeerbeek@ulg.ac.be</a:t>
            </a:r>
            <a:r>
              <a:rPr lang="fr-BE" sz="2400" dirty="0" smtClean="0">
                <a:solidFill>
                  <a:schemeClr val="accent1"/>
                </a:solidFill>
              </a:rPr>
              <a:t> </a:t>
            </a:r>
            <a:endParaRPr lang="fr-BE" sz="2400" dirty="0">
              <a:solidFill>
                <a:schemeClr val="accent1"/>
              </a:solidFill>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4070554"/>
            <a:ext cx="3716593" cy="2787445"/>
          </a:xfrm>
          <a:prstGeom prst="rect">
            <a:avLst/>
          </a:prstGeom>
        </p:spPr>
      </p:pic>
    </p:spTree>
    <p:extLst>
      <p:ext uri="{BB962C8B-B14F-4D97-AF65-F5344CB8AC3E}">
        <p14:creationId xmlns:p14="http://schemas.microsoft.com/office/powerpoint/2010/main" val="112055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références</a:t>
            </a:r>
            <a:endParaRPr lang="fr-BE" dirty="0"/>
          </a:p>
        </p:txBody>
      </p:sp>
      <p:sp>
        <p:nvSpPr>
          <p:cNvPr id="3" name="Espace réservé du contenu 2"/>
          <p:cNvSpPr>
            <a:spLocks noGrp="1"/>
          </p:cNvSpPr>
          <p:nvPr>
            <p:ph idx="1"/>
          </p:nvPr>
        </p:nvSpPr>
        <p:spPr>
          <a:xfrm>
            <a:off x="695325" y="1714500"/>
            <a:ext cx="10791825" cy="4457700"/>
          </a:xfrm>
        </p:spPr>
        <p:txBody>
          <a:bodyPr>
            <a:normAutofit fontScale="77500" lnSpcReduction="20000"/>
          </a:bodyPr>
          <a:lstStyle/>
          <a:p>
            <a:pPr lvl="1"/>
            <a:r>
              <a:rPr lang="en-US" dirty="0" err="1"/>
              <a:t>Buijs</a:t>
            </a:r>
            <a:r>
              <a:rPr lang="en-US" dirty="0"/>
              <a:t> P, Van Amstel R, FJ VD: </a:t>
            </a:r>
            <a:r>
              <a:rPr lang="en-US" b="1" dirty="0"/>
              <a:t>Dutch occupational physicians and general practitioners wish to improve cooperation </a:t>
            </a:r>
            <a:r>
              <a:rPr lang="en-US" i="1" dirty="0" err="1"/>
              <a:t>Occup</a:t>
            </a:r>
            <a:r>
              <a:rPr lang="en-US" i="1" dirty="0"/>
              <a:t> Environ Med </a:t>
            </a:r>
            <a:r>
              <a:rPr lang="en-US" dirty="0"/>
              <a:t>1999, </a:t>
            </a:r>
            <a:r>
              <a:rPr lang="en-US" b="1" dirty="0"/>
              <a:t>56</a:t>
            </a:r>
            <a:r>
              <a:rPr lang="en-US" dirty="0"/>
              <a:t>:709–713.</a:t>
            </a:r>
            <a:endParaRPr lang="fr-BE" dirty="0"/>
          </a:p>
          <a:p>
            <a:pPr lvl="1"/>
            <a:r>
              <a:rPr lang="en-US" dirty="0"/>
              <a:t>Beaumont DG: </a:t>
            </a:r>
            <a:r>
              <a:rPr lang="en-US" b="1" dirty="0"/>
              <a:t>The interaction between general practitioners and occupational health professionals in relation to rehabilitation for work: a Delphi study</a:t>
            </a:r>
            <a:r>
              <a:rPr lang="en-US" dirty="0"/>
              <a:t>. </a:t>
            </a:r>
            <a:r>
              <a:rPr lang="fr-BE" i="1" dirty="0" err="1"/>
              <a:t>Occup</a:t>
            </a:r>
            <a:r>
              <a:rPr lang="fr-BE" i="1" dirty="0"/>
              <a:t> Med </a:t>
            </a:r>
            <a:r>
              <a:rPr lang="fr-BE" dirty="0"/>
              <a:t>2003, </a:t>
            </a:r>
            <a:r>
              <a:rPr lang="fr-BE" b="1" dirty="0"/>
              <a:t>S3</a:t>
            </a:r>
            <a:r>
              <a:rPr lang="fr-BE" dirty="0"/>
              <a:t>:249–253.</a:t>
            </a:r>
          </a:p>
          <a:p>
            <a:pPr lvl="1"/>
            <a:r>
              <a:rPr lang="fr-BE" dirty="0"/>
              <a:t>Mairiaux P, Vanmeerbeek M, Schippers N, Denoël P, Tiedtke C, </a:t>
            </a:r>
            <a:r>
              <a:rPr lang="fr-BE" dirty="0" err="1"/>
              <a:t>Mortelmans</a:t>
            </a:r>
            <a:r>
              <a:rPr lang="fr-BE" dirty="0"/>
              <a:t> K, </a:t>
            </a:r>
            <a:r>
              <a:rPr lang="fr-BE" dirty="0" err="1"/>
              <a:t>Donceel</a:t>
            </a:r>
            <a:r>
              <a:rPr lang="fr-BE" dirty="0"/>
              <a:t> P: </a:t>
            </a:r>
            <a:r>
              <a:rPr lang="fr-BE" b="1" dirty="0"/>
              <a:t>Amélioration de la collaboration entre le médecin généraliste et les médecins conseils et les médecins du travail pour une meilleure prise en charge des pathologies d'origine professionnelle</a:t>
            </a:r>
            <a:r>
              <a:rPr lang="fr-BE" dirty="0"/>
              <a:t>. </a:t>
            </a:r>
            <a:r>
              <a:rPr lang="en-US" dirty="0"/>
              <a:t>In</a:t>
            </a:r>
            <a:r>
              <a:rPr lang="en-US" i="1" dirty="0"/>
              <a:t>.</a:t>
            </a:r>
            <a:r>
              <a:rPr lang="en-US" dirty="0"/>
              <a:t> Brussels: Federal Public Service Employment, </a:t>
            </a:r>
            <a:r>
              <a:rPr lang="en-US" dirty="0" err="1"/>
              <a:t>Labour</a:t>
            </a:r>
            <a:r>
              <a:rPr lang="en-US" dirty="0"/>
              <a:t> and Social Dialogue; 2011.</a:t>
            </a:r>
          </a:p>
          <a:p>
            <a:pPr lvl="1"/>
            <a:r>
              <a:rPr lang="fr-BE" dirty="0" err="1"/>
              <a:t>Persechino</a:t>
            </a:r>
            <a:r>
              <a:rPr lang="fr-BE" dirty="0"/>
              <a:t> B, Fontana L, </a:t>
            </a:r>
            <a:r>
              <a:rPr lang="fr-BE" dirty="0" err="1"/>
              <a:t>Buresti</a:t>
            </a:r>
            <a:r>
              <a:rPr lang="fr-BE" dirty="0"/>
              <a:t> G, </a:t>
            </a:r>
            <a:r>
              <a:rPr lang="fr-BE" dirty="0" err="1"/>
              <a:t>Rondinone</a:t>
            </a:r>
            <a:r>
              <a:rPr lang="fr-BE" dirty="0"/>
              <a:t> BM, </a:t>
            </a:r>
            <a:r>
              <a:rPr lang="fr-BE" dirty="0" err="1"/>
              <a:t>Laurano</a:t>
            </a:r>
            <a:r>
              <a:rPr lang="fr-BE" dirty="0"/>
              <a:t> P, Fortuna G, </a:t>
            </a:r>
            <a:r>
              <a:rPr lang="fr-BE" dirty="0" err="1"/>
              <a:t>Valenti</a:t>
            </a:r>
            <a:r>
              <a:rPr lang="fr-BE" dirty="0"/>
              <a:t> A, </a:t>
            </a:r>
            <a:r>
              <a:rPr lang="fr-BE" dirty="0" err="1"/>
              <a:t>Iavicoli</a:t>
            </a:r>
            <a:r>
              <a:rPr lang="fr-BE" dirty="0"/>
              <a:t> S: </a:t>
            </a:r>
            <a:r>
              <a:rPr lang="fr-BE" b="1" dirty="0"/>
              <a:t>Collaboration of </a:t>
            </a:r>
            <a:r>
              <a:rPr lang="fr-BE" b="1" dirty="0" err="1"/>
              <a:t>occupational</a:t>
            </a:r>
            <a:r>
              <a:rPr lang="fr-BE" b="1" dirty="0"/>
              <a:t> </a:t>
            </a:r>
            <a:r>
              <a:rPr lang="fr-BE" b="1" dirty="0" err="1"/>
              <a:t>physicians</a:t>
            </a:r>
            <a:r>
              <a:rPr lang="fr-BE" b="1" dirty="0"/>
              <a:t> </a:t>
            </a:r>
            <a:r>
              <a:rPr lang="fr-BE" b="1" dirty="0" err="1"/>
              <a:t>with</a:t>
            </a:r>
            <a:r>
              <a:rPr lang="fr-BE" b="1" dirty="0"/>
              <a:t> national </a:t>
            </a:r>
            <a:r>
              <a:rPr lang="fr-BE" b="1" dirty="0" err="1"/>
              <a:t>health</a:t>
            </a:r>
            <a:r>
              <a:rPr lang="fr-BE" b="1" dirty="0"/>
              <a:t> system and </a:t>
            </a:r>
            <a:r>
              <a:rPr lang="fr-BE" b="1" dirty="0" err="1"/>
              <a:t>general</a:t>
            </a:r>
            <a:r>
              <a:rPr lang="fr-BE" b="1" dirty="0"/>
              <a:t> </a:t>
            </a:r>
            <a:r>
              <a:rPr lang="fr-BE" b="1" dirty="0" err="1"/>
              <a:t>practitioners</a:t>
            </a:r>
            <a:r>
              <a:rPr lang="fr-BE" b="1" dirty="0"/>
              <a:t> in </a:t>
            </a:r>
            <a:r>
              <a:rPr lang="fr-BE" b="1" dirty="0" err="1"/>
              <a:t>Italy</a:t>
            </a:r>
            <a:r>
              <a:rPr lang="fr-BE" dirty="0"/>
              <a:t>. </a:t>
            </a:r>
            <a:r>
              <a:rPr lang="fr-BE" i="1" dirty="0" err="1"/>
              <a:t>Ind</a:t>
            </a:r>
            <a:r>
              <a:rPr lang="fr-BE" i="1" dirty="0"/>
              <a:t> </a:t>
            </a:r>
            <a:r>
              <a:rPr lang="fr-BE" i="1" dirty="0" err="1"/>
              <a:t>Health</a:t>
            </a:r>
            <a:r>
              <a:rPr lang="fr-BE" i="1" dirty="0"/>
              <a:t> </a:t>
            </a:r>
            <a:r>
              <a:rPr lang="fr-BE" dirty="0"/>
              <a:t>2016.</a:t>
            </a:r>
          </a:p>
          <a:p>
            <a:pPr lvl="1"/>
            <a:r>
              <a:rPr lang="en-US" dirty="0"/>
              <a:t>Vanmeerbeek M, </a:t>
            </a:r>
            <a:r>
              <a:rPr lang="en-US" dirty="0" err="1"/>
              <a:t>Govers</a:t>
            </a:r>
            <a:r>
              <a:rPr lang="en-US" dirty="0"/>
              <a:t> P, Schippers N, </a:t>
            </a:r>
            <a:r>
              <a:rPr lang="en-US" dirty="0" err="1"/>
              <a:t>Rieppi</a:t>
            </a:r>
            <a:r>
              <a:rPr lang="en-US" dirty="0"/>
              <a:t> S, </a:t>
            </a:r>
            <a:r>
              <a:rPr lang="en-US" dirty="0" err="1"/>
              <a:t>Mortelmans</a:t>
            </a:r>
            <a:r>
              <a:rPr lang="en-US" dirty="0"/>
              <a:t> K, Mairiaux P: </a:t>
            </a:r>
            <a:r>
              <a:rPr lang="en-US" b="1" dirty="0"/>
              <a:t>Searching for consensus among physicians involved in the management of sick-listed workers in the Belgian health care sector: a qualitative study among practitioners and stakeholders</a:t>
            </a:r>
            <a:r>
              <a:rPr lang="en-US" dirty="0"/>
              <a:t>. </a:t>
            </a:r>
            <a:r>
              <a:rPr lang="en-US" i="1" dirty="0"/>
              <a:t>BMC Public Health </a:t>
            </a:r>
            <a:r>
              <a:rPr lang="en-US" dirty="0"/>
              <a:t>2016, </a:t>
            </a:r>
            <a:r>
              <a:rPr lang="en-US" b="1" dirty="0"/>
              <a:t>16</a:t>
            </a:r>
            <a:r>
              <a:rPr lang="en-US" dirty="0"/>
              <a:t>(1):164.</a:t>
            </a:r>
          </a:p>
          <a:p>
            <a:pPr lvl="1"/>
            <a:r>
              <a:rPr lang="fr-BE" dirty="0"/>
              <a:t>Verger P, Menard C, Richard JB, </a:t>
            </a:r>
            <a:r>
              <a:rPr lang="fr-BE" dirty="0" err="1"/>
              <a:t>Demortiere</a:t>
            </a:r>
            <a:r>
              <a:rPr lang="fr-BE" dirty="0"/>
              <a:t> G, Beck F: </a:t>
            </a:r>
            <a:r>
              <a:rPr lang="fr-BE" b="1" dirty="0"/>
              <a:t>Collaboration </a:t>
            </a:r>
            <a:r>
              <a:rPr lang="fr-BE" b="1" dirty="0" err="1"/>
              <a:t>between</a:t>
            </a:r>
            <a:r>
              <a:rPr lang="fr-BE" b="1" dirty="0"/>
              <a:t> </a:t>
            </a:r>
            <a:r>
              <a:rPr lang="fr-BE" b="1" dirty="0" err="1"/>
              <a:t>general</a:t>
            </a:r>
            <a:r>
              <a:rPr lang="fr-BE" b="1" dirty="0"/>
              <a:t> </a:t>
            </a:r>
            <a:r>
              <a:rPr lang="fr-BE" b="1" dirty="0" err="1"/>
              <a:t>practitioners</a:t>
            </a:r>
            <a:r>
              <a:rPr lang="fr-BE" b="1" dirty="0"/>
              <a:t> and </a:t>
            </a:r>
            <a:r>
              <a:rPr lang="fr-BE" b="1" dirty="0" err="1"/>
              <a:t>occupational</a:t>
            </a:r>
            <a:r>
              <a:rPr lang="fr-BE" b="1" dirty="0"/>
              <a:t> </a:t>
            </a:r>
            <a:r>
              <a:rPr lang="fr-BE" b="1" dirty="0" err="1"/>
              <a:t>physicians</a:t>
            </a:r>
            <a:r>
              <a:rPr lang="fr-BE" b="1" dirty="0"/>
              <a:t>: a </a:t>
            </a:r>
            <a:r>
              <a:rPr lang="fr-BE" b="1" dirty="0" err="1"/>
              <a:t>comparison</a:t>
            </a:r>
            <a:r>
              <a:rPr lang="fr-BE" b="1" dirty="0"/>
              <a:t> of the </a:t>
            </a:r>
            <a:r>
              <a:rPr lang="fr-BE" b="1" dirty="0" err="1"/>
              <a:t>results</a:t>
            </a:r>
            <a:r>
              <a:rPr lang="fr-BE" b="1" dirty="0"/>
              <a:t> of </a:t>
            </a:r>
            <a:r>
              <a:rPr lang="fr-BE" b="1" dirty="0" err="1"/>
              <a:t>two</a:t>
            </a:r>
            <a:r>
              <a:rPr lang="fr-BE" b="1" dirty="0"/>
              <a:t> national </a:t>
            </a:r>
            <a:r>
              <a:rPr lang="fr-BE" b="1" dirty="0" err="1"/>
              <a:t>surveys</a:t>
            </a:r>
            <a:r>
              <a:rPr lang="fr-BE" b="1" dirty="0"/>
              <a:t> in France</a:t>
            </a:r>
            <a:r>
              <a:rPr lang="fr-BE" dirty="0"/>
              <a:t>. </a:t>
            </a:r>
            <a:r>
              <a:rPr lang="fr-BE" i="1" dirty="0"/>
              <a:t>J </a:t>
            </a:r>
            <a:r>
              <a:rPr lang="fr-BE" i="1" dirty="0" err="1"/>
              <a:t>Occup</a:t>
            </a:r>
            <a:r>
              <a:rPr lang="fr-BE" i="1" dirty="0"/>
              <a:t> Environ Med </a:t>
            </a:r>
            <a:r>
              <a:rPr lang="fr-BE" dirty="0"/>
              <a:t>2014, </a:t>
            </a:r>
            <a:r>
              <a:rPr lang="fr-BE" b="1" dirty="0"/>
              <a:t>56</a:t>
            </a:r>
            <a:r>
              <a:rPr lang="fr-BE" dirty="0"/>
              <a:t>(2):209-213</a:t>
            </a:r>
            <a:r>
              <a:rPr lang="fr-BE" dirty="0" smtClean="0"/>
              <a:t>.</a:t>
            </a:r>
          </a:p>
          <a:p>
            <a:pPr lvl="1"/>
            <a:r>
              <a:rPr lang="en-US" dirty="0"/>
              <a:t>Van Royen K, Remmen R, Vanmeerbeek M, Godderis L, Mairiaux P, Peremans L: </a:t>
            </a:r>
            <a:r>
              <a:rPr lang="en-US" b="1" dirty="0"/>
              <a:t>A review of guidelines for collaboration in substance misuse management</a:t>
            </a:r>
            <a:r>
              <a:rPr lang="en-US" dirty="0"/>
              <a:t>. </a:t>
            </a:r>
            <a:r>
              <a:rPr lang="en-US" i="1" dirty="0" err="1"/>
              <a:t>Occup</a:t>
            </a:r>
            <a:r>
              <a:rPr lang="en-US" i="1" dirty="0"/>
              <a:t> Med </a:t>
            </a:r>
            <a:r>
              <a:rPr lang="en-US" dirty="0"/>
              <a:t>2013, </a:t>
            </a:r>
            <a:r>
              <a:rPr lang="en-US" b="1" dirty="0"/>
              <a:t>63</a:t>
            </a:r>
            <a:r>
              <a:rPr lang="en-US" dirty="0"/>
              <a:t>(6):445-447.</a:t>
            </a:r>
          </a:p>
          <a:p>
            <a:pPr lvl="1"/>
            <a:r>
              <a:rPr lang="nl-BE" dirty="0" err="1"/>
              <a:t>Rehm</a:t>
            </a:r>
            <a:r>
              <a:rPr lang="nl-BE" dirty="0"/>
              <a:t> J, </a:t>
            </a:r>
            <a:r>
              <a:rPr lang="nl-BE" dirty="0" err="1"/>
              <a:t>Shield</a:t>
            </a:r>
            <a:r>
              <a:rPr lang="nl-BE" dirty="0"/>
              <a:t> KD, </a:t>
            </a:r>
            <a:r>
              <a:rPr lang="nl-BE" dirty="0" err="1"/>
              <a:t>Rehm</a:t>
            </a:r>
            <a:r>
              <a:rPr lang="nl-BE" dirty="0"/>
              <a:t> MX, </a:t>
            </a:r>
            <a:r>
              <a:rPr lang="nl-BE" dirty="0" err="1"/>
              <a:t>Rehm</a:t>
            </a:r>
            <a:r>
              <a:rPr lang="nl-BE" dirty="0"/>
              <a:t>, </a:t>
            </a:r>
            <a:r>
              <a:rPr lang="nl-BE" dirty="0" err="1"/>
              <a:t>Gmel</a:t>
            </a:r>
            <a:r>
              <a:rPr lang="nl-BE" dirty="0"/>
              <a:t> G, et al. </a:t>
            </a:r>
            <a:r>
              <a:rPr lang="en-GB" b="1" dirty="0"/>
              <a:t>Alcohol consumption, alcohol dependence and attributable burden of disease in Europe: Potential gains from effective interventions for alcohol dependence</a:t>
            </a:r>
            <a:r>
              <a:rPr lang="en-GB" dirty="0"/>
              <a:t>. Toronto: Centre for Addiction and Mental Health 2012</a:t>
            </a:r>
            <a:r>
              <a:rPr lang="en-GB" dirty="0" smtClean="0"/>
              <a:t>.</a:t>
            </a:r>
          </a:p>
          <a:p>
            <a:pPr lvl="1"/>
            <a:r>
              <a:rPr lang="en-US" dirty="0"/>
              <a:t>de </a:t>
            </a:r>
            <a:r>
              <a:rPr lang="en-US" dirty="0" err="1"/>
              <a:t>Rijk</a:t>
            </a:r>
            <a:r>
              <a:rPr lang="en-US" dirty="0"/>
              <a:t> A, van </a:t>
            </a:r>
            <a:r>
              <a:rPr lang="en-US" dirty="0" err="1"/>
              <a:t>Raak</a:t>
            </a:r>
            <a:r>
              <a:rPr lang="en-US" dirty="0"/>
              <a:t> A, van der Made J: </a:t>
            </a:r>
            <a:r>
              <a:rPr lang="en-US" b="1" dirty="0"/>
              <a:t>A new theoretical model for cooperation in public health settings: the RDIC model. </a:t>
            </a:r>
            <a:r>
              <a:rPr lang="en-US" b="1" i="1" dirty="0" err="1"/>
              <a:t>Qual</a:t>
            </a:r>
            <a:r>
              <a:rPr lang="en-US" b="1" i="1" dirty="0"/>
              <a:t> Health Res 2007, 17(8):1103-1116</a:t>
            </a:r>
            <a:r>
              <a:rPr lang="en-US" b="1" i="1" dirty="0" smtClean="0"/>
              <a:t>.</a:t>
            </a:r>
          </a:p>
          <a:p>
            <a:pPr lvl="1"/>
            <a:r>
              <a:rPr lang="fr-BE" dirty="0"/>
              <a:t>Vanmeerbeek M, Remmen R, Godderis L, Lambrechts MC, M</a:t>
            </a:r>
            <a:r>
              <a:rPr lang="fr-BE" dirty="0" smtClean="0"/>
              <a:t>airiaux </a:t>
            </a:r>
            <a:r>
              <a:rPr lang="fr-BE" dirty="0"/>
              <a:t>P, Lemaître A, Ansseau M, Peremans L, </a:t>
            </a:r>
            <a:r>
              <a:rPr lang="fr-BE" dirty="0" smtClean="0"/>
              <a:t>Dom </a:t>
            </a:r>
            <a:r>
              <a:rPr lang="fr-BE" dirty="0"/>
              <a:t>G, Van Casteren V</a:t>
            </a:r>
            <a:r>
              <a:rPr lang="fr-BE" i="1" dirty="0"/>
              <a:t> et al</a:t>
            </a:r>
            <a:r>
              <a:rPr lang="fr-BE" dirty="0"/>
              <a:t>: </a:t>
            </a:r>
            <a:r>
              <a:rPr lang="fr-BE" b="1" dirty="0"/>
              <a:t>“Up To Date”. Use of psychoactive substances in </a:t>
            </a:r>
            <a:r>
              <a:rPr lang="fr-BE" b="1" dirty="0" err="1"/>
              <a:t>adults</a:t>
            </a:r>
            <a:r>
              <a:rPr lang="fr-BE" b="1" dirty="0"/>
              <a:t>: </a:t>
            </a:r>
            <a:r>
              <a:rPr lang="fr-BE" b="1" dirty="0" err="1"/>
              <a:t>Prevention</a:t>
            </a:r>
            <a:r>
              <a:rPr lang="fr-BE" b="1" dirty="0"/>
              <a:t> and </a:t>
            </a:r>
            <a:r>
              <a:rPr lang="fr-BE" b="1" dirty="0" err="1"/>
              <a:t>Treatment</a:t>
            </a:r>
            <a:r>
              <a:rPr lang="fr-BE" b="1" dirty="0"/>
              <a:t> by </a:t>
            </a:r>
            <a:r>
              <a:rPr lang="fr-BE" b="1" dirty="0" err="1"/>
              <a:t>general</a:t>
            </a:r>
            <a:r>
              <a:rPr lang="fr-BE" b="1" dirty="0"/>
              <a:t> </a:t>
            </a:r>
            <a:r>
              <a:rPr lang="fr-BE" b="1" dirty="0" err="1"/>
              <a:t>practitioners</a:t>
            </a:r>
            <a:r>
              <a:rPr lang="fr-BE" b="1" dirty="0"/>
              <a:t> and </a:t>
            </a:r>
            <a:r>
              <a:rPr lang="fr-BE" b="1" dirty="0" err="1"/>
              <a:t>Occupational</a:t>
            </a:r>
            <a:r>
              <a:rPr lang="fr-BE" b="1" dirty="0"/>
              <a:t> </a:t>
            </a:r>
            <a:r>
              <a:rPr lang="fr-BE" b="1" dirty="0" err="1"/>
              <a:t>physicians</a:t>
            </a:r>
            <a:r>
              <a:rPr lang="fr-BE" b="1" dirty="0"/>
              <a:t>; </a:t>
            </a:r>
            <a:r>
              <a:rPr lang="fr-BE" b="1" dirty="0" err="1"/>
              <a:t>DATa</a:t>
            </a:r>
            <a:r>
              <a:rPr lang="fr-BE" b="1" dirty="0"/>
              <a:t> </a:t>
            </a:r>
            <a:r>
              <a:rPr lang="fr-BE" b="1" dirty="0" err="1"/>
              <a:t>retriEval</a:t>
            </a:r>
            <a:r>
              <a:rPr lang="fr-BE" dirty="0"/>
              <a:t>. In</a:t>
            </a:r>
            <a:r>
              <a:rPr lang="fr-BE" i="1" dirty="0"/>
              <a:t>.</a:t>
            </a:r>
            <a:r>
              <a:rPr lang="fr-BE" dirty="0"/>
              <a:t> Brussels: </a:t>
            </a:r>
            <a:r>
              <a:rPr lang="fr-BE" dirty="0" err="1"/>
              <a:t>Belgian</a:t>
            </a:r>
            <a:r>
              <a:rPr lang="fr-BE" dirty="0"/>
              <a:t> Science Policy; 2015.</a:t>
            </a:r>
          </a:p>
          <a:p>
            <a:pPr marL="365760" lvl="1" indent="0">
              <a:buNone/>
            </a:pPr>
            <a:endParaRPr lang="fr-BE" dirty="0"/>
          </a:p>
          <a:p>
            <a:pPr lvl="1"/>
            <a:endParaRPr lang="fr-BE" dirty="0"/>
          </a:p>
          <a:p>
            <a:endParaRPr lang="fr-BE" dirty="0"/>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t>36</a:t>
            </a:fld>
            <a:endParaRPr lang="en-US"/>
          </a:p>
        </p:txBody>
      </p:sp>
    </p:spTree>
    <p:extLst>
      <p:ext uri="{BB962C8B-B14F-4D97-AF65-F5344CB8AC3E}">
        <p14:creationId xmlns:p14="http://schemas.microsoft.com/office/powerpoint/2010/main" val="2618606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Importance du problème</a:t>
            </a:r>
            <a:endParaRPr lang="fr-BE" dirty="0"/>
          </a:p>
        </p:txBody>
      </p:sp>
      <p:sp>
        <p:nvSpPr>
          <p:cNvPr id="3" name="Espace réservé du contenu 2"/>
          <p:cNvSpPr>
            <a:spLocks noGrp="1"/>
          </p:cNvSpPr>
          <p:nvPr>
            <p:ph idx="1"/>
          </p:nvPr>
        </p:nvSpPr>
        <p:spPr>
          <a:xfrm>
            <a:off x="822036" y="1590675"/>
            <a:ext cx="10501746" cy="4457700"/>
          </a:xfrm>
        </p:spPr>
        <p:txBody>
          <a:bodyPr>
            <a:normAutofit/>
          </a:bodyPr>
          <a:lstStyle/>
          <a:p>
            <a:r>
              <a:rPr lang="fr-BE" sz="2400" dirty="0" smtClean="0"/>
              <a:t>Enquête ISP 2013</a:t>
            </a:r>
          </a:p>
          <a:p>
            <a:pPr lvl="1"/>
            <a:r>
              <a:rPr lang="fr-BE" sz="2200" dirty="0" smtClean="0"/>
              <a:t>6 - 13 % des Belges &gt; 15 ans ont une consommation excessive d’alcool </a:t>
            </a:r>
          </a:p>
          <a:p>
            <a:pPr lvl="1"/>
            <a:r>
              <a:rPr lang="fr-BE" sz="2200" dirty="0" smtClean="0"/>
              <a:t>15% ont déjà consommé du cannabis et 5% une autre drogue illégale </a:t>
            </a:r>
          </a:p>
          <a:p>
            <a:pPr lvl="1"/>
            <a:r>
              <a:rPr lang="fr-BE" sz="2200" dirty="0" smtClean="0"/>
              <a:t>15% avaient consommé une substance psychoactive dans les 2 semaines avant l’enquête</a:t>
            </a:r>
          </a:p>
          <a:p>
            <a:r>
              <a:rPr lang="fr-BE" sz="2400" dirty="0" smtClean="0"/>
              <a:t>Utilisation </a:t>
            </a:r>
            <a:r>
              <a:rPr lang="fr-BE" sz="2400" dirty="0"/>
              <a:t>fréquente de substances psychoactives liée au contexte de </a:t>
            </a:r>
            <a:r>
              <a:rPr lang="fr-BE" sz="2400" dirty="0" smtClean="0"/>
              <a:t>travail</a:t>
            </a:r>
          </a:p>
          <a:p>
            <a:pPr lvl="1"/>
            <a:r>
              <a:rPr lang="fr-BE" sz="2200" b="1" dirty="0" smtClean="0"/>
              <a:t>↗</a:t>
            </a:r>
            <a:r>
              <a:rPr lang="fr-BE" sz="2200" dirty="0" smtClean="0">
                <a:sym typeface="Wingdings" panose="05000000000000000000" pitchFamily="2" charset="2"/>
              </a:rPr>
              <a:t> </a:t>
            </a:r>
            <a:r>
              <a:rPr lang="fr-BE" sz="2200" dirty="0" smtClean="0"/>
              <a:t>risque </a:t>
            </a:r>
            <a:r>
              <a:rPr lang="fr-BE" sz="2200" dirty="0"/>
              <a:t>d’accident et </a:t>
            </a:r>
            <a:r>
              <a:rPr lang="fr-BE" sz="2200" b="1" dirty="0"/>
              <a:t>↘</a:t>
            </a:r>
            <a:r>
              <a:rPr lang="fr-BE" dirty="0"/>
              <a:t> </a:t>
            </a:r>
            <a:r>
              <a:rPr lang="fr-BE" sz="2200" dirty="0" smtClean="0"/>
              <a:t>productivité*</a:t>
            </a:r>
            <a:endParaRPr lang="fr-BE" sz="2200" dirty="0" smtClean="0"/>
          </a:p>
          <a:p>
            <a:r>
              <a:rPr lang="fr-BE" sz="2400" dirty="0" smtClean="0"/>
              <a:t>En </a:t>
            </a:r>
            <a:r>
              <a:rPr lang="fr-BE" sz="2400" dirty="0"/>
              <a:t>Belgique, 15% des travailleurs boivent </a:t>
            </a:r>
            <a:r>
              <a:rPr lang="fr-BE" sz="2400" dirty="0" smtClean="0"/>
              <a:t>trop (normes </a:t>
            </a:r>
            <a:r>
              <a:rPr lang="fr-BE" sz="2400" dirty="0"/>
              <a:t>de </a:t>
            </a:r>
            <a:r>
              <a:rPr lang="fr-BE" sz="2400" dirty="0" smtClean="0"/>
              <a:t>l’OMS)**</a:t>
            </a:r>
            <a:endParaRPr lang="fr-BE" dirty="0"/>
          </a:p>
          <a:p>
            <a:r>
              <a:rPr lang="fr-BE" sz="2400" dirty="0" smtClean="0"/>
              <a:t>Données manquantes </a:t>
            </a:r>
            <a:r>
              <a:rPr lang="fr-BE" sz="2400" dirty="0"/>
              <a:t>pour les autres substances, mais </a:t>
            </a:r>
            <a:r>
              <a:rPr lang="fr-BE" sz="2400" dirty="0" smtClean="0"/>
              <a:t>taux </a:t>
            </a:r>
            <a:r>
              <a:rPr lang="fr-BE" sz="2400" dirty="0"/>
              <a:t>de consommation dans la population générale </a:t>
            </a:r>
            <a:r>
              <a:rPr lang="fr-BE" sz="2400" dirty="0" smtClean="0"/>
              <a:t>probablement </a:t>
            </a:r>
            <a:r>
              <a:rPr lang="fr-BE" sz="2400" dirty="0"/>
              <a:t>extrapolable à la population au </a:t>
            </a:r>
            <a:r>
              <a:rPr lang="fr-BE" sz="2400" dirty="0" smtClean="0"/>
              <a:t>travail</a:t>
            </a:r>
            <a:endParaRPr lang="fr-BE" sz="2400" dirty="0"/>
          </a:p>
        </p:txBody>
      </p:sp>
      <p:sp>
        <p:nvSpPr>
          <p:cNvPr id="4" name="Espace réservé du numéro de diapositive 3"/>
          <p:cNvSpPr>
            <a:spLocks noGrp="1"/>
          </p:cNvSpPr>
          <p:nvPr>
            <p:ph type="sldNum" sz="quarter" idx="12"/>
          </p:nvPr>
        </p:nvSpPr>
        <p:spPr/>
        <p:txBody>
          <a:bodyPr/>
          <a:lstStyle/>
          <a:p>
            <a:fld id="{E31375A4-56A4-47D6-9801-1991572033F7}" type="slidenum">
              <a:rPr lang="en-US" smtClean="0"/>
              <a:t>4</a:t>
            </a:fld>
            <a:endParaRPr lang="en-US"/>
          </a:p>
        </p:txBody>
      </p:sp>
      <p:sp>
        <p:nvSpPr>
          <p:cNvPr id="5" name="ZoneTexte 4"/>
          <p:cNvSpPr txBox="1"/>
          <p:nvPr/>
        </p:nvSpPr>
        <p:spPr>
          <a:xfrm>
            <a:off x="628650" y="6010275"/>
            <a:ext cx="10772775" cy="584775"/>
          </a:xfrm>
          <a:prstGeom prst="rect">
            <a:avLst/>
          </a:prstGeom>
          <a:noFill/>
        </p:spPr>
        <p:txBody>
          <a:bodyPr wrap="square" rtlCol="0">
            <a:spAutoFit/>
          </a:bodyPr>
          <a:lstStyle/>
          <a:p>
            <a:pPr lvl="1"/>
            <a:r>
              <a:rPr lang="nl-BE" sz="1600" dirty="0" smtClean="0"/>
              <a:t>* </a:t>
            </a:r>
            <a:r>
              <a:rPr lang="nl-BE" sz="1600" dirty="0" err="1" smtClean="0"/>
              <a:t>Rehm</a:t>
            </a:r>
            <a:r>
              <a:rPr lang="nl-BE" sz="1600" dirty="0" smtClean="0"/>
              <a:t> </a:t>
            </a:r>
            <a:r>
              <a:rPr lang="nl-BE" sz="1600" dirty="0"/>
              <a:t>et al., 2012,</a:t>
            </a:r>
            <a:r>
              <a:rPr lang="en-GB" sz="1600" dirty="0"/>
              <a:t> Centre for Addiction and Mental </a:t>
            </a:r>
            <a:r>
              <a:rPr lang="en-GB" sz="1600" dirty="0" smtClean="0"/>
              <a:t>Health</a:t>
            </a:r>
          </a:p>
          <a:p>
            <a:pPr lvl="1"/>
            <a:r>
              <a:rPr lang="en-GB" sz="1600" dirty="0" smtClean="0"/>
              <a:t>**</a:t>
            </a:r>
            <a:r>
              <a:rPr lang="fr-BE" sz="1600" dirty="0"/>
              <a:t> </a:t>
            </a:r>
            <a:r>
              <a:rPr lang="fr-BE" sz="1600" dirty="0" err="1"/>
              <a:t>Securex</a:t>
            </a:r>
            <a:r>
              <a:rPr lang="fr-BE" sz="1600" dirty="0"/>
              <a:t>. </a:t>
            </a:r>
            <a:r>
              <a:rPr lang="fr-BE" sz="1600" b="1" dirty="0"/>
              <a:t>Le baromètre annuel sur la consommation d’alcool</a:t>
            </a:r>
            <a:r>
              <a:rPr lang="fr-BE" sz="1600" dirty="0"/>
              <a:t>. </a:t>
            </a:r>
            <a:r>
              <a:rPr lang="en-GB" sz="1600" dirty="0"/>
              <a:t>Communiqué de </a:t>
            </a:r>
            <a:r>
              <a:rPr lang="en-GB" sz="1600" dirty="0" err="1"/>
              <a:t>Presse</a:t>
            </a:r>
            <a:r>
              <a:rPr lang="en-GB" sz="1600" dirty="0"/>
              <a:t>, </a:t>
            </a:r>
            <a:r>
              <a:rPr lang="nl-NL" sz="1600" dirty="0"/>
              <a:t>18/12/2013</a:t>
            </a:r>
            <a:endParaRPr lang="fr-BE" sz="1600" dirty="0"/>
          </a:p>
        </p:txBody>
      </p:sp>
    </p:spTree>
    <p:extLst>
      <p:ext uri="{BB962C8B-B14F-4D97-AF65-F5344CB8AC3E}">
        <p14:creationId xmlns:p14="http://schemas.microsoft.com/office/powerpoint/2010/main" val="345049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BE" dirty="0" smtClean="0"/>
              <a:t>Prise en charge en médecine générale</a:t>
            </a:r>
            <a:endParaRPr lang="fr-BE" dirty="0"/>
          </a:p>
        </p:txBody>
      </p:sp>
      <p:sp>
        <p:nvSpPr>
          <p:cNvPr id="6" name="Espace réservé du contenu 5"/>
          <p:cNvSpPr>
            <a:spLocks noGrp="1"/>
          </p:cNvSpPr>
          <p:nvPr>
            <p:ph sz="half" idx="1"/>
          </p:nvPr>
        </p:nvSpPr>
        <p:spPr>
          <a:xfrm>
            <a:off x="1016000" y="1714500"/>
            <a:ext cx="5003800" cy="4462272"/>
          </a:xfrm>
        </p:spPr>
        <p:txBody>
          <a:bodyPr>
            <a:normAutofit/>
          </a:bodyPr>
          <a:lstStyle/>
          <a:p>
            <a:pPr marL="45720" indent="0">
              <a:buNone/>
            </a:pPr>
            <a:endParaRPr lang="fr-BE" sz="2400" dirty="0" smtClean="0"/>
          </a:p>
          <a:p>
            <a:pPr marL="45720" indent="0">
              <a:buNone/>
            </a:pPr>
            <a:r>
              <a:rPr lang="fr-BE" sz="2400" dirty="0" smtClean="0"/>
              <a:t>Enquête médecins vigies ISP 2013 sur le suivi de patients ayant une consommation problématique</a:t>
            </a:r>
          </a:p>
          <a:p>
            <a:r>
              <a:rPr lang="fr-BE" sz="2400" dirty="0" smtClean="0"/>
              <a:t>47% : alcool seul</a:t>
            </a:r>
          </a:p>
          <a:p>
            <a:r>
              <a:rPr lang="fr-BE" sz="2400" dirty="0" smtClean="0"/>
              <a:t>23% : alcool + autre substance</a:t>
            </a:r>
            <a:endParaRPr lang="fr-BE" sz="2400" dirty="0"/>
          </a:p>
        </p:txBody>
      </p:sp>
      <p:graphicFrame>
        <p:nvGraphicFramePr>
          <p:cNvPr id="8" name="Espace réservé du contenu 7"/>
          <p:cNvGraphicFramePr>
            <a:graphicFrameLocks noGrp="1"/>
          </p:cNvGraphicFramePr>
          <p:nvPr>
            <p:ph sz="half" idx="2"/>
            <p:extLst>
              <p:ext uri="{D42A27DB-BD31-4B8C-83A1-F6EECF244321}">
                <p14:modId xmlns:p14="http://schemas.microsoft.com/office/powerpoint/2010/main" val="1402985605"/>
              </p:ext>
            </p:extLst>
          </p:nvPr>
        </p:nvGraphicFramePr>
        <p:xfrm>
          <a:off x="6172200" y="1714499"/>
          <a:ext cx="4495800" cy="4514088"/>
        </p:xfrm>
        <a:graphic>
          <a:graphicData uri="http://schemas.openxmlformats.org/drawingml/2006/table">
            <a:tbl>
              <a:tblPr firstRow="1" firstCol="1">
                <a:tableStyleId>{B301B821-A1FF-4177-AEE7-76D212191A09}</a:tableStyleId>
              </a:tblPr>
              <a:tblGrid>
                <a:gridCol w="2247900">
                  <a:extLst>
                    <a:ext uri="{9D8B030D-6E8A-4147-A177-3AD203B41FA5}">
                      <a16:colId xmlns:a16="http://schemas.microsoft.com/office/drawing/2014/main" val="827687441"/>
                    </a:ext>
                  </a:extLst>
                </a:gridCol>
                <a:gridCol w="2247900">
                  <a:extLst>
                    <a:ext uri="{9D8B030D-6E8A-4147-A177-3AD203B41FA5}">
                      <a16:colId xmlns:a16="http://schemas.microsoft.com/office/drawing/2014/main" val="1136999462"/>
                    </a:ext>
                  </a:extLst>
                </a:gridCol>
              </a:tblGrid>
              <a:tr h="557784">
                <a:tc>
                  <a:txBody>
                    <a:bodyPr/>
                    <a:lstStyle/>
                    <a:p>
                      <a:pPr algn="ctr">
                        <a:spcAft>
                          <a:spcPts val="0"/>
                        </a:spcAft>
                      </a:pPr>
                      <a:r>
                        <a:rPr lang="fr-BE" sz="2000" dirty="0">
                          <a:effectLst/>
                        </a:rPr>
                        <a:t>Statut d’emploi</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algn="ctr">
                        <a:spcAft>
                          <a:spcPts val="0"/>
                        </a:spcAft>
                      </a:pPr>
                      <a:r>
                        <a:rPr lang="fr-BE" sz="2000">
                          <a:effectLst/>
                        </a:rPr>
                        <a:t>%</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extLst>
                  <a:ext uri="{0D108BD9-81ED-4DB2-BD59-A6C34878D82A}">
                    <a16:rowId xmlns:a16="http://schemas.microsoft.com/office/drawing/2014/main" val="1411409740"/>
                  </a:ext>
                </a:extLst>
              </a:tr>
              <a:tr h="557784">
                <a:tc>
                  <a:txBody>
                    <a:bodyPr/>
                    <a:lstStyle/>
                    <a:p>
                      <a:pPr algn="r">
                        <a:spcAft>
                          <a:spcPts val="0"/>
                        </a:spcAft>
                      </a:pPr>
                      <a:r>
                        <a:rPr lang="fr-BE" sz="2000" dirty="0">
                          <a:effectLst/>
                        </a:rPr>
                        <a:t>Au travail</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algn="ctr">
                        <a:spcAft>
                          <a:spcPts val="0"/>
                        </a:spcAft>
                      </a:pPr>
                      <a:r>
                        <a:rPr lang="fr-BE" sz="2000">
                          <a:effectLst/>
                        </a:rPr>
                        <a:t>39,3</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extLst>
                  <a:ext uri="{0D108BD9-81ED-4DB2-BD59-A6C34878D82A}">
                    <a16:rowId xmlns:a16="http://schemas.microsoft.com/office/drawing/2014/main" val="1431766674"/>
                  </a:ext>
                </a:extLst>
              </a:tr>
              <a:tr h="557784">
                <a:tc>
                  <a:txBody>
                    <a:bodyPr/>
                    <a:lstStyle/>
                    <a:p>
                      <a:pPr marL="114300" algn="r">
                        <a:spcAft>
                          <a:spcPts val="0"/>
                        </a:spcAft>
                      </a:pPr>
                      <a:r>
                        <a:rPr lang="fr-BE" sz="2000">
                          <a:effectLst/>
                        </a:rPr>
                        <a:t>Chômage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algn="ctr">
                        <a:spcAft>
                          <a:spcPts val="0"/>
                        </a:spcAft>
                      </a:pPr>
                      <a:r>
                        <a:rPr lang="fr-BE" sz="2000">
                          <a:effectLst/>
                        </a:rPr>
                        <a:t>15,1</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extLst>
                  <a:ext uri="{0D108BD9-81ED-4DB2-BD59-A6C34878D82A}">
                    <a16:rowId xmlns:a16="http://schemas.microsoft.com/office/drawing/2014/main" val="4018778800"/>
                  </a:ext>
                </a:extLst>
              </a:tr>
              <a:tr h="557784">
                <a:tc>
                  <a:txBody>
                    <a:bodyPr/>
                    <a:lstStyle/>
                    <a:p>
                      <a:pPr marL="114300" algn="r">
                        <a:spcAft>
                          <a:spcPts val="0"/>
                        </a:spcAft>
                      </a:pPr>
                      <a:r>
                        <a:rPr lang="fr-BE" sz="2000">
                          <a:effectLst/>
                        </a:rPr>
                        <a:t>Congé de maladie</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algn="ctr">
                        <a:spcAft>
                          <a:spcPts val="0"/>
                        </a:spcAft>
                      </a:pPr>
                      <a:r>
                        <a:rPr lang="fr-BE" sz="2000">
                          <a:effectLst/>
                        </a:rPr>
                        <a:t>9,4</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extLst>
                  <a:ext uri="{0D108BD9-81ED-4DB2-BD59-A6C34878D82A}">
                    <a16:rowId xmlns:a16="http://schemas.microsoft.com/office/drawing/2014/main" val="3599074037"/>
                  </a:ext>
                </a:extLst>
              </a:tr>
              <a:tr h="557784">
                <a:tc>
                  <a:txBody>
                    <a:bodyPr/>
                    <a:lstStyle/>
                    <a:p>
                      <a:pPr marL="114300" algn="r">
                        <a:spcAft>
                          <a:spcPts val="0"/>
                        </a:spcAft>
                      </a:pPr>
                      <a:r>
                        <a:rPr lang="fr-BE" sz="2000">
                          <a:effectLst/>
                        </a:rPr>
                        <a:t>Incapacité permanente</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algn="ctr">
                        <a:spcAft>
                          <a:spcPts val="0"/>
                        </a:spcAft>
                      </a:pPr>
                      <a:r>
                        <a:rPr lang="fr-BE" sz="2000">
                          <a:effectLst/>
                        </a:rPr>
                        <a:t>19,2</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extLst>
                  <a:ext uri="{0D108BD9-81ED-4DB2-BD59-A6C34878D82A}">
                    <a16:rowId xmlns:a16="http://schemas.microsoft.com/office/drawing/2014/main" val="3566336740"/>
                  </a:ext>
                </a:extLst>
              </a:tr>
              <a:tr h="557784">
                <a:tc>
                  <a:txBody>
                    <a:bodyPr/>
                    <a:lstStyle/>
                    <a:p>
                      <a:pPr marL="114300" algn="r">
                        <a:spcAft>
                          <a:spcPts val="0"/>
                        </a:spcAft>
                      </a:pPr>
                      <a:r>
                        <a:rPr lang="fr-BE" sz="2000">
                          <a:effectLst/>
                        </a:rPr>
                        <a:t>Étudiant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algn="ctr">
                        <a:spcAft>
                          <a:spcPts val="0"/>
                        </a:spcAft>
                      </a:pPr>
                      <a:r>
                        <a:rPr lang="fr-BE" sz="2000">
                          <a:effectLst/>
                        </a:rPr>
                        <a:t>1,5</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extLst>
                  <a:ext uri="{0D108BD9-81ED-4DB2-BD59-A6C34878D82A}">
                    <a16:rowId xmlns:a16="http://schemas.microsoft.com/office/drawing/2014/main" val="632508750"/>
                  </a:ext>
                </a:extLst>
              </a:tr>
              <a:tr h="557784">
                <a:tc>
                  <a:txBody>
                    <a:bodyPr/>
                    <a:lstStyle/>
                    <a:p>
                      <a:pPr marL="114300" algn="r">
                        <a:spcAft>
                          <a:spcPts val="0"/>
                        </a:spcAft>
                      </a:pPr>
                      <a:r>
                        <a:rPr lang="fr-BE" sz="2000">
                          <a:effectLst/>
                        </a:rPr>
                        <a:t>Retraité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algn="ctr">
                        <a:spcAft>
                          <a:spcPts val="0"/>
                        </a:spcAft>
                      </a:pPr>
                      <a:r>
                        <a:rPr lang="fr-BE" sz="2000">
                          <a:effectLst/>
                        </a:rPr>
                        <a:t>6,1</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extLst>
                  <a:ext uri="{0D108BD9-81ED-4DB2-BD59-A6C34878D82A}">
                    <a16:rowId xmlns:a16="http://schemas.microsoft.com/office/drawing/2014/main" val="730423749"/>
                  </a:ext>
                </a:extLst>
              </a:tr>
              <a:tr h="557784">
                <a:tc>
                  <a:txBody>
                    <a:bodyPr/>
                    <a:lstStyle/>
                    <a:p>
                      <a:pPr marL="114300" algn="r">
                        <a:spcAft>
                          <a:spcPts val="0"/>
                        </a:spcAft>
                      </a:pPr>
                      <a:r>
                        <a:rPr lang="fr-BE" sz="2000">
                          <a:effectLst/>
                        </a:rPr>
                        <a:t>Sans revenus</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tc>
                  <a:txBody>
                    <a:bodyPr/>
                    <a:lstStyle/>
                    <a:p>
                      <a:pPr algn="ctr">
                        <a:spcAft>
                          <a:spcPts val="0"/>
                        </a:spcAft>
                      </a:pPr>
                      <a:r>
                        <a:rPr lang="fr-BE" sz="2000" dirty="0">
                          <a:effectLst/>
                        </a:rPr>
                        <a:t>9,4</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3719" marR="33719" marT="0" marB="0" anchor="ctr"/>
                </a:tc>
                <a:extLst>
                  <a:ext uri="{0D108BD9-81ED-4DB2-BD59-A6C34878D82A}">
                    <a16:rowId xmlns:a16="http://schemas.microsoft.com/office/drawing/2014/main" val="2684658868"/>
                  </a:ext>
                </a:extLst>
              </a:tr>
            </a:tbl>
          </a:graphicData>
        </a:graphic>
      </p:graphicFrame>
      <p:sp>
        <p:nvSpPr>
          <p:cNvPr id="4" name="Espace réservé du numéro de diapositive 3"/>
          <p:cNvSpPr>
            <a:spLocks noGrp="1"/>
          </p:cNvSpPr>
          <p:nvPr>
            <p:ph type="sldNum" sz="quarter" idx="12"/>
          </p:nvPr>
        </p:nvSpPr>
        <p:spPr/>
        <p:txBody>
          <a:bodyPr/>
          <a:lstStyle/>
          <a:p>
            <a:fld id="{E31375A4-56A4-47D6-9801-1991572033F7}" type="slidenum">
              <a:rPr lang="en-US" smtClean="0"/>
              <a:t>5</a:t>
            </a:fld>
            <a:endParaRPr lang="en-US"/>
          </a:p>
        </p:txBody>
      </p:sp>
      <p:sp>
        <p:nvSpPr>
          <p:cNvPr id="9" name="Ellipse 8"/>
          <p:cNvSpPr/>
          <p:nvPr/>
        </p:nvSpPr>
        <p:spPr>
          <a:xfrm>
            <a:off x="7148946" y="2235195"/>
            <a:ext cx="2863272" cy="618836"/>
          </a:xfrm>
          <a:prstGeom prst="ellipse">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349299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Fréquence de contact avec </a:t>
            </a:r>
            <a:r>
              <a:rPr lang="fr-BE" dirty="0" smtClean="0"/>
              <a:t>l’usage inapproprié d’alcool</a:t>
            </a:r>
            <a:endParaRPr lang="fr-BE"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4281618468"/>
              </p:ext>
            </p:extLst>
          </p:nvPr>
        </p:nvGraphicFramePr>
        <p:xfrm>
          <a:off x="1523998" y="2228848"/>
          <a:ext cx="9144002" cy="3065717"/>
        </p:xfrm>
        <a:graphic>
          <a:graphicData uri="http://schemas.openxmlformats.org/drawingml/2006/table">
            <a:tbl>
              <a:tblPr firstRow="1" firstCol="1" lastRow="1"/>
              <a:tblGrid>
                <a:gridCol w="1581357">
                  <a:extLst>
                    <a:ext uri="{9D8B030D-6E8A-4147-A177-3AD203B41FA5}">
                      <a16:colId xmlns:a16="http://schemas.microsoft.com/office/drawing/2014/main" val="737403744"/>
                    </a:ext>
                  </a:extLst>
                </a:gridCol>
                <a:gridCol w="1659740">
                  <a:extLst>
                    <a:ext uri="{9D8B030D-6E8A-4147-A177-3AD203B41FA5}">
                      <a16:colId xmlns:a16="http://schemas.microsoft.com/office/drawing/2014/main" val="1511952645"/>
                    </a:ext>
                  </a:extLst>
                </a:gridCol>
                <a:gridCol w="1180581">
                  <a:extLst>
                    <a:ext uri="{9D8B030D-6E8A-4147-A177-3AD203B41FA5}">
                      <a16:colId xmlns:a16="http://schemas.microsoft.com/office/drawing/2014/main" val="4041488361"/>
                    </a:ext>
                  </a:extLst>
                </a:gridCol>
                <a:gridCol w="1180581">
                  <a:extLst>
                    <a:ext uri="{9D8B030D-6E8A-4147-A177-3AD203B41FA5}">
                      <a16:colId xmlns:a16="http://schemas.microsoft.com/office/drawing/2014/main" val="1871292926"/>
                    </a:ext>
                  </a:extLst>
                </a:gridCol>
                <a:gridCol w="1180581">
                  <a:extLst>
                    <a:ext uri="{9D8B030D-6E8A-4147-A177-3AD203B41FA5}">
                      <a16:colId xmlns:a16="http://schemas.microsoft.com/office/drawing/2014/main" val="54220115"/>
                    </a:ext>
                  </a:extLst>
                </a:gridCol>
                <a:gridCol w="1180581">
                  <a:extLst>
                    <a:ext uri="{9D8B030D-6E8A-4147-A177-3AD203B41FA5}">
                      <a16:colId xmlns:a16="http://schemas.microsoft.com/office/drawing/2014/main" val="1784533145"/>
                    </a:ext>
                  </a:extLst>
                </a:gridCol>
                <a:gridCol w="1180581">
                  <a:extLst>
                    <a:ext uri="{9D8B030D-6E8A-4147-A177-3AD203B41FA5}">
                      <a16:colId xmlns:a16="http://schemas.microsoft.com/office/drawing/2014/main" val="2607217245"/>
                    </a:ext>
                  </a:extLst>
                </a:gridCol>
              </a:tblGrid>
              <a:tr h="0">
                <a:tc>
                  <a:txBody>
                    <a:bodyPr/>
                    <a:lstStyle/>
                    <a:p>
                      <a:pPr>
                        <a:lnSpc>
                          <a:spcPct val="107000"/>
                        </a:lnSpc>
                        <a:spcAft>
                          <a:spcPts val="0"/>
                        </a:spcAft>
                      </a:pPr>
                      <a:r>
                        <a:rPr lang="fr-BE" sz="20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fr-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Tous les jours</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BE" sz="16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Dagelijks</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1X/</a:t>
                      </a:r>
                      <a:r>
                        <a:rPr lang="nl-BE" sz="16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sem</a:t>
                      </a: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Wekelijks </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1X/</a:t>
                      </a:r>
                      <a:r>
                        <a:rPr lang="nl-BE" sz="16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mois</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Maandelijks</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Qq</a:t>
                      </a: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X/</a:t>
                      </a:r>
                      <a:r>
                        <a:rPr lang="nl-BE" sz="16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an</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Enkele keer/jaar</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Jamais</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Nooit</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Ne </a:t>
                      </a:r>
                      <a:r>
                        <a:rPr lang="nl-BE" sz="16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sait</a:t>
                      </a: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pas</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Weet het niet</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3953071325"/>
                  </a:ext>
                </a:extLst>
              </a:tr>
              <a:tr h="0">
                <a:tc>
                  <a:txBody>
                    <a:bodyPr/>
                    <a:lstStyle/>
                    <a:p>
                      <a:pP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MT/AG NL</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2,5</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24,4</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32,5</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40,6</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0</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0</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09997054"/>
                  </a:ext>
                </a:extLst>
              </a:tr>
              <a:tr h="0">
                <a:tc>
                  <a:txBody>
                    <a:bodyPr/>
                    <a:lstStyle/>
                    <a:p>
                      <a:pP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MT/AG FR</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7,8</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20</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40</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30</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2,2</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0</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662063391"/>
                  </a:ext>
                </a:extLst>
              </a:tr>
              <a:tr h="0">
                <a:tc>
                  <a:txBody>
                    <a:bodyPr/>
                    <a:lstStyle/>
                    <a:p>
                      <a:pP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Tot.</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4,4</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22,8</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35,2</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36,8</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0,8</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0</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4062598278"/>
                  </a:ext>
                </a:extLst>
              </a:tr>
              <a:tr h="0">
                <a:tc>
                  <a:txBody>
                    <a:bodyPr/>
                    <a:lstStyle/>
                    <a:p>
                      <a:pP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597588942"/>
                  </a:ext>
                </a:extLst>
              </a:tr>
              <a:tr h="0">
                <a:tc>
                  <a:txBody>
                    <a:bodyPr/>
                    <a:lstStyle/>
                    <a:p>
                      <a:pP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MG/HA NL</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8,5</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46,7</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31,2</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10,1</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0</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3,5</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980278798"/>
                  </a:ext>
                </a:extLst>
              </a:tr>
              <a:tr h="0">
                <a:tc>
                  <a:txBody>
                    <a:bodyPr/>
                    <a:lstStyle/>
                    <a:p>
                      <a:pP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MG/HA FR</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21,4</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40,3</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21,9</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11,2</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0,5</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4,6</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727387462"/>
                  </a:ext>
                </a:extLst>
              </a:tr>
              <a:tr h="0">
                <a:tc>
                  <a:txBody>
                    <a:bodyPr/>
                    <a:lstStyle/>
                    <a:p>
                      <a:pP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Tot.</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14,9</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43,5</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26,6</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10,6</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0,3</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4,1</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184293868"/>
                  </a:ext>
                </a:extLst>
              </a:tr>
            </a:tbl>
          </a:graphicData>
        </a:graphic>
      </p:graphicFrame>
      <p:sp>
        <p:nvSpPr>
          <p:cNvPr id="4" name="Espace réservé du numéro de diapositive 3"/>
          <p:cNvSpPr>
            <a:spLocks noGrp="1"/>
          </p:cNvSpPr>
          <p:nvPr>
            <p:ph type="sldNum" sz="quarter" idx="12"/>
          </p:nvPr>
        </p:nvSpPr>
        <p:spPr/>
        <p:txBody>
          <a:bodyPr/>
          <a:lstStyle/>
          <a:p>
            <a:fld id="{E31375A4-56A4-47D6-9801-1991572033F7}" type="slidenum">
              <a:rPr lang="en-US" smtClean="0"/>
              <a:t>6</a:t>
            </a:fld>
            <a:endParaRPr lang="en-US"/>
          </a:p>
        </p:txBody>
      </p:sp>
      <p:pic>
        <p:nvPicPr>
          <p:cNvPr id="2050" name="Picture 2" descr="Résultat de recherche d'images pour &quot;bièr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1686" y="115887"/>
            <a:ext cx="1825625" cy="1825625"/>
          </a:xfrm>
          <a:prstGeom prst="rect">
            <a:avLst/>
          </a:prstGeom>
          <a:noFill/>
          <a:extLst>
            <a:ext uri="{909E8E84-426E-40DD-AFC4-6F175D3DCCD1}">
              <a14:hiddenFill xmlns:a14="http://schemas.microsoft.com/office/drawing/2010/main">
                <a:solidFill>
                  <a:srgbClr val="FFFFFF"/>
                </a:solidFill>
              </a14:hiddenFill>
            </a:ext>
          </a:extLst>
        </p:spPr>
      </p:pic>
      <p:sp>
        <p:nvSpPr>
          <p:cNvPr id="3" name="Ellipse 2"/>
          <p:cNvSpPr/>
          <p:nvPr/>
        </p:nvSpPr>
        <p:spPr>
          <a:xfrm>
            <a:off x="6181725" y="3581400"/>
            <a:ext cx="1943100" cy="571500"/>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Ellipse 6"/>
          <p:cNvSpPr/>
          <p:nvPr/>
        </p:nvSpPr>
        <p:spPr>
          <a:xfrm>
            <a:off x="4972050" y="4838700"/>
            <a:ext cx="1943100" cy="571500"/>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45157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ésultat de recherche d'images pour &quot;médicamen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707562" y="581025"/>
            <a:ext cx="2339975" cy="1564293"/>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BE" dirty="0"/>
              <a:t>Fréquence de contact avec l’usage inapproprié de calmants et d’hypnotiques</a:t>
            </a: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338478169"/>
              </p:ext>
            </p:extLst>
          </p:nvPr>
        </p:nvGraphicFramePr>
        <p:xfrm>
          <a:off x="1524002" y="2219323"/>
          <a:ext cx="9143998" cy="3065717"/>
        </p:xfrm>
        <a:graphic>
          <a:graphicData uri="http://schemas.openxmlformats.org/drawingml/2006/table">
            <a:tbl>
              <a:tblPr firstRow="1" firstCol="1" lastRow="1"/>
              <a:tblGrid>
                <a:gridCol w="1582283">
                  <a:extLst>
                    <a:ext uri="{9D8B030D-6E8A-4147-A177-3AD203B41FA5}">
                      <a16:colId xmlns:a16="http://schemas.microsoft.com/office/drawing/2014/main" val="404126889"/>
                    </a:ext>
                  </a:extLst>
                </a:gridCol>
                <a:gridCol w="1685610">
                  <a:extLst>
                    <a:ext uri="{9D8B030D-6E8A-4147-A177-3AD203B41FA5}">
                      <a16:colId xmlns:a16="http://schemas.microsoft.com/office/drawing/2014/main" val="1880973377"/>
                    </a:ext>
                  </a:extLst>
                </a:gridCol>
                <a:gridCol w="1175221">
                  <a:extLst>
                    <a:ext uri="{9D8B030D-6E8A-4147-A177-3AD203B41FA5}">
                      <a16:colId xmlns:a16="http://schemas.microsoft.com/office/drawing/2014/main" val="799168743"/>
                    </a:ext>
                  </a:extLst>
                </a:gridCol>
                <a:gridCol w="1175221">
                  <a:extLst>
                    <a:ext uri="{9D8B030D-6E8A-4147-A177-3AD203B41FA5}">
                      <a16:colId xmlns:a16="http://schemas.microsoft.com/office/drawing/2014/main" val="4174975172"/>
                    </a:ext>
                  </a:extLst>
                </a:gridCol>
                <a:gridCol w="1175221">
                  <a:extLst>
                    <a:ext uri="{9D8B030D-6E8A-4147-A177-3AD203B41FA5}">
                      <a16:colId xmlns:a16="http://schemas.microsoft.com/office/drawing/2014/main" val="2177483092"/>
                    </a:ext>
                  </a:extLst>
                </a:gridCol>
                <a:gridCol w="1175221">
                  <a:extLst>
                    <a:ext uri="{9D8B030D-6E8A-4147-A177-3AD203B41FA5}">
                      <a16:colId xmlns:a16="http://schemas.microsoft.com/office/drawing/2014/main" val="2372144924"/>
                    </a:ext>
                  </a:extLst>
                </a:gridCol>
                <a:gridCol w="1175221">
                  <a:extLst>
                    <a:ext uri="{9D8B030D-6E8A-4147-A177-3AD203B41FA5}">
                      <a16:colId xmlns:a16="http://schemas.microsoft.com/office/drawing/2014/main" val="244555433"/>
                    </a:ext>
                  </a:extLst>
                </a:gridCol>
              </a:tblGrid>
              <a:tr h="0">
                <a:tc>
                  <a:txBody>
                    <a:bodyPr/>
                    <a:lstStyle/>
                    <a:p>
                      <a:pPr>
                        <a:lnSpc>
                          <a:spcPct val="107000"/>
                        </a:lnSpc>
                        <a:spcAft>
                          <a:spcPts val="0"/>
                        </a:spcAft>
                      </a:pPr>
                      <a:r>
                        <a:rPr lang="fr-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fr-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Tous les jours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Dagelijks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1X/sem.</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Wekelijks </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1X/mois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Maandelijks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Qq X/an</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Enkele keer/jaar</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Jamais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Nooit</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Ne </a:t>
                      </a:r>
                      <a:r>
                        <a:rPr lang="nl-BE" sz="16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sait</a:t>
                      </a: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pas</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Weet het niet</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724368740"/>
                  </a:ext>
                </a:extLst>
              </a:tr>
              <a:tr h="0">
                <a:tc>
                  <a:txBody>
                    <a:bodyPr/>
                    <a:lstStyle/>
                    <a:p>
                      <a:pP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MT/AG NL</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1,3</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13,8</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25,2</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48,4</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2,5</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8,8</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68741885"/>
                  </a:ext>
                </a:extLst>
              </a:tr>
              <a:tr h="0">
                <a:tc>
                  <a:txBody>
                    <a:bodyPr/>
                    <a:lstStyle/>
                    <a:p>
                      <a:pP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MT/AG FR</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6,9</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16,1</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14,9</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47,1</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4,6</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10,3</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336925290"/>
                  </a:ext>
                </a:extLst>
              </a:tr>
              <a:tr h="0">
                <a:tc>
                  <a:txBody>
                    <a:bodyPr/>
                    <a:lstStyle/>
                    <a:p>
                      <a:pP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Tot.</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3,3</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14,6</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21,5</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48</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3,3</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9,3</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464335581"/>
                  </a:ext>
                </a:extLst>
              </a:tr>
              <a:tr h="0">
                <a:tc>
                  <a:txBody>
                    <a:bodyPr/>
                    <a:lstStyle/>
                    <a:p>
                      <a:pP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137680971"/>
                  </a:ext>
                </a:extLst>
              </a:tr>
              <a:tr h="0">
                <a:tc>
                  <a:txBody>
                    <a:bodyPr/>
                    <a:lstStyle/>
                    <a:p>
                      <a:pP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MG/HA NL</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21,1</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38,7</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26,6</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11,1</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0</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2,5</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742867720"/>
                  </a:ext>
                </a:extLst>
              </a:tr>
              <a:tr h="0">
                <a:tc>
                  <a:txBody>
                    <a:bodyPr/>
                    <a:lstStyle/>
                    <a:p>
                      <a:pP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MG/HA FR</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24,2</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33,5</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24,7</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9,8</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0,5</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7,2</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49173341"/>
                  </a:ext>
                </a:extLst>
              </a:tr>
              <a:tr h="0">
                <a:tc>
                  <a:txBody>
                    <a:bodyPr/>
                    <a:lstStyle/>
                    <a:p>
                      <a:pP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Tot.</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22,6</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36,1</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25,7</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10,4</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0,3</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4,8</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394493246"/>
                  </a:ext>
                </a:extLst>
              </a:tr>
            </a:tbl>
          </a:graphicData>
        </a:graphic>
      </p:graphicFrame>
      <p:sp>
        <p:nvSpPr>
          <p:cNvPr id="4" name="Espace réservé du numéro de diapositive 3"/>
          <p:cNvSpPr>
            <a:spLocks noGrp="1"/>
          </p:cNvSpPr>
          <p:nvPr>
            <p:ph type="sldNum" sz="quarter" idx="12"/>
          </p:nvPr>
        </p:nvSpPr>
        <p:spPr/>
        <p:txBody>
          <a:bodyPr/>
          <a:lstStyle/>
          <a:p>
            <a:fld id="{E31375A4-56A4-47D6-9801-1991572033F7}" type="slidenum">
              <a:rPr lang="en-US" smtClean="0"/>
              <a:t>7</a:t>
            </a:fld>
            <a:endParaRPr lang="en-US"/>
          </a:p>
        </p:txBody>
      </p:sp>
      <p:sp>
        <p:nvSpPr>
          <p:cNvPr id="7" name="Ellipse 6"/>
          <p:cNvSpPr/>
          <p:nvPr/>
        </p:nvSpPr>
        <p:spPr>
          <a:xfrm>
            <a:off x="6181725" y="3581400"/>
            <a:ext cx="1943100" cy="571500"/>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Ellipse 7"/>
          <p:cNvSpPr/>
          <p:nvPr/>
        </p:nvSpPr>
        <p:spPr>
          <a:xfrm>
            <a:off x="3486149" y="4886325"/>
            <a:ext cx="2333625" cy="571500"/>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60746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Fréquence de contact avec l’usage inapproprié de cannabis</a:t>
            </a: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2067393676"/>
              </p:ext>
            </p:extLst>
          </p:nvPr>
        </p:nvGraphicFramePr>
        <p:xfrm>
          <a:off x="1524000" y="2381248"/>
          <a:ext cx="9143998" cy="3065717"/>
        </p:xfrm>
        <a:graphic>
          <a:graphicData uri="http://schemas.openxmlformats.org/drawingml/2006/table">
            <a:tbl>
              <a:tblPr firstRow="1" firstCol="1" lastRow="1"/>
              <a:tblGrid>
                <a:gridCol w="1582283">
                  <a:extLst>
                    <a:ext uri="{9D8B030D-6E8A-4147-A177-3AD203B41FA5}">
                      <a16:colId xmlns:a16="http://schemas.microsoft.com/office/drawing/2014/main" val="1429036085"/>
                    </a:ext>
                  </a:extLst>
                </a:gridCol>
                <a:gridCol w="1685610">
                  <a:extLst>
                    <a:ext uri="{9D8B030D-6E8A-4147-A177-3AD203B41FA5}">
                      <a16:colId xmlns:a16="http://schemas.microsoft.com/office/drawing/2014/main" val="1790524011"/>
                    </a:ext>
                  </a:extLst>
                </a:gridCol>
                <a:gridCol w="1175221">
                  <a:extLst>
                    <a:ext uri="{9D8B030D-6E8A-4147-A177-3AD203B41FA5}">
                      <a16:colId xmlns:a16="http://schemas.microsoft.com/office/drawing/2014/main" val="1432730411"/>
                    </a:ext>
                  </a:extLst>
                </a:gridCol>
                <a:gridCol w="1175221">
                  <a:extLst>
                    <a:ext uri="{9D8B030D-6E8A-4147-A177-3AD203B41FA5}">
                      <a16:colId xmlns:a16="http://schemas.microsoft.com/office/drawing/2014/main" val="2099183486"/>
                    </a:ext>
                  </a:extLst>
                </a:gridCol>
                <a:gridCol w="1175221">
                  <a:extLst>
                    <a:ext uri="{9D8B030D-6E8A-4147-A177-3AD203B41FA5}">
                      <a16:colId xmlns:a16="http://schemas.microsoft.com/office/drawing/2014/main" val="1453402790"/>
                    </a:ext>
                  </a:extLst>
                </a:gridCol>
                <a:gridCol w="1175221">
                  <a:extLst>
                    <a:ext uri="{9D8B030D-6E8A-4147-A177-3AD203B41FA5}">
                      <a16:colId xmlns:a16="http://schemas.microsoft.com/office/drawing/2014/main" val="3942917608"/>
                    </a:ext>
                  </a:extLst>
                </a:gridCol>
                <a:gridCol w="1175221">
                  <a:extLst>
                    <a:ext uri="{9D8B030D-6E8A-4147-A177-3AD203B41FA5}">
                      <a16:colId xmlns:a16="http://schemas.microsoft.com/office/drawing/2014/main" val="91704679"/>
                    </a:ext>
                  </a:extLst>
                </a:gridCol>
              </a:tblGrid>
              <a:tr h="0">
                <a:tc>
                  <a:txBody>
                    <a:bodyPr/>
                    <a:lstStyle/>
                    <a:p>
                      <a:pPr>
                        <a:lnSpc>
                          <a:spcPct val="107000"/>
                        </a:lnSpc>
                        <a:spcAft>
                          <a:spcPts val="0"/>
                        </a:spcAft>
                      </a:pPr>
                      <a:r>
                        <a:rPr lang="fr-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fr-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Tous les jours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Dagelijks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1X/sem.</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Wekelijks </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1X/mois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Maandelijks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Qq X/an</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Enkele keer/jaar</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Jamais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Nooit</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Ne </a:t>
                      </a:r>
                      <a:r>
                        <a:rPr lang="nl-BE" sz="16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sait</a:t>
                      </a: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pas</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Weet het niet</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503447145"/>
                  </a:ext>
                </a:extLst>
              </a:tr>
              <a:tr h="0">
                <a:tc>
                  <a:txBody>
                    <a:bodyPr/>
                    <a:lstStyle/>
                    <a:p>
                      <a:pP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MT/AG NL</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1,3</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5</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18,1</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55</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8,1</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12,5</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804990020"/>
                  </a:ext>
                </a:extLst>
              </a:tr>
              <a:tr h="0">
                <a:tc>
                  <a:txBody>
                    <a:bodyPr/>
                    <a:lstStyle/>
                    <a:p>
                      <a:pP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MT/AG FR</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1,1</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9,2</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19,5</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47,1</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11,5</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11,5</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530895555"/>
                  </a:ext>
                </a:extLst>
              </a:tr>
              <a:tr h="0">
                <a:tc>
                  <a:txBody>
                    <a:bodyPr/>
                    <a:lstStyle/>
                    <a:p>
                      <a:pP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Tot.</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1,2</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6,5</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18,6</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52,2</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9,3</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12,1</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666879652"/>
                  </a:ext>
                </a:extLst>
              </a:tr>
              <a:tr h="0">
                <a:tc>
                  <a:txBody>
                    <a:bodyPr/>
                    <a:lstStyle/>
                    <a:p>
                      <a:pP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072515948"/>
                  </a:ext>
                </a:extLst>
              </a:tr>
              <a:tr h="0">
                <a:tc>
                  <a:txBody>
                    <a:bodyPr/>
                    <a:lstStyle/>
                    <a:p>
                      <a:pP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MG/HA NL</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1,5</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13,1</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32,8</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37,9</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4,6</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10,1</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233241324"/>
                  </a:ext>
                </a:extLst>
              </a:tr>
              <a:tr h="0">
                <a:tc>
                  <a:txBody>
                    <a:bodyPr/>
                    <a:lstStyle/>
                    <a:p>
                      <a:pP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MG/HA FR</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4,7</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24,4</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21,2</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34,2</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6,2</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9,3</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419618419"/>
                  </a:ext>
                </a:extLst>
              </a:tr>
              <a:tr h="0">
                <a:tc>
                  <a:txBody>
                    <a:bodyPr/>
                    <a:lstStyle/>
                    <a:p>
                      <a:pP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Tot.</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3,1</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18,7</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27,1</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36,1</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5,4</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9,7</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059807824"/>
                  </a:ext>
                </a:extLst>
              </a:tr>
            </a:tbl>
          </a:graphicData>
        </a:graphic>
      </p:graphicFrame>
      <p:sp>
        <p:nvSpPr>
          <p:cNvPr id="4" name="Espace réservé du numéro de diapositive 3"/>
          <p:cNvSpPr>
            <a:spLocks noGrp="1"/>
          </p:cNvSpPr>
          <p:nvPr>
            <p:ph type="sldNum" sz="quarter" idx="12"/>
          </p:nvPr>
        </p:nvSpPr>
        <p:spPr/>
        <p:txBody>
          <a:bodyPr/>
          <a:lstStyle/>
          <a:p>
            <a:fld id="{E31375A4-56A4-47D6-9801-1991572033F7}" type="slidenum">
              <a:rPr lang="en-US" smtClean="0"/>
              <a:t>8</a:t>
            </a:fld>
            <a:endParaRPr lang="en-US"/>
          </a:p>
        </p:txBody>
      </p:sp>
      <p:pic>
        <p:nvPicPr>
          <p:cNvPr id="4098" name="Picture 2" descr="Résultat de recherche d'images pour &quot;cannabis&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19761" y="246159"/>
            <a:ext cx="2149475" cy="1974754"/>
          </a:xfrm>
          <a:prstGeom prst="rect">
            <a:avLst/>
          </a:prstGeom>
          <a:noFill/>
          <a:extLst>
            <a:ext uri="{909E8E84-426E-40DD-AFC4-6F175D3DCCD1}">
              <a14:hiddenFill xmlns:a14="http://schemas.microsoft.com/office/drawing/2010/main">
                <a:solidFill>
                  <a:srgbClr val="FFFFFF"/>
                </a:solidFill>
              </a14:hiddenFill>
            </a:ext>
          </a:extLst>
        </p:spPr>
      </p:pic>
      <p:sp>
        <p:nvSpPr>
          <p:cNvPr id="7" name="Ellipse 6"/>
          <p:cNvSpPr/>
          <p:nvPr/>
        </p:nvSpPr>
        <p:spPr>
          <a:xfrm>
            <a:off x="7315199" y="3743325"/>
            <a:ext cx="809625" cy="520952"/>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Ellipse 7"/>
          <p:cNvSpPr/>
          <p:nvPr/>
        </p:nvSpPr>
        <p:spPr>
          <a:xfrm>
            <a:off x="4943475" y="5042400"/>
            <a:ext cx="1943100" cy="571500"/>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562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Résultat de recherche d'images pour &quot;drogue cocaïn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5250" y="579437"/>
            <a:ext cx="2857500" cy="1495426"/>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BE" dirty="0"/>
              <a:t>Fréquence de contact avec l’usage de drogues illégales</a:t>
            </a:r>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19297069"/>
              </p:ext>
            </p:extLst>
          </p:nvPr>
        </p:nvGraphicFramePr>
        <p:xfrm>
          <a:off x="1523999" y="2333623"/>
          <a:ext cx="9382125" cy="3065717"/>
        </p:xfrm>
        <a:graphic>
          <a:graphicData uri="http://schemas.openxmlformats.org/drawingml/2006/table">
            <a:tbl>
              <a:tblPr firstRow="1" firstCol="1" lastRow="1"/>
              <a:tblGrid>
                <a:gridCol w="1623489">
                  <a:extLst>
                    <a:ext uri="{9D8B030D-6E8A-4147-A177-3AD203B41FA5}">
                      <a16:colId xmlns:a16="http://schemas.microsoft.com/office/drawing/2014/main" val="1045222361"/>
                    </a:ext>
                  </a:extLst>
                </a:gridCol>
                <a:gridCol w="1729506">
                  <a:extLst>
                    <a:ext uri="{9D8B030D-6E8A-4147-A177-3AD203B41FA5}">
                      <a16:colId xmlns:a16="http://schemas.microsoft.com/office/drawing/2014/main" val="461336244"/>
                    </a:ext>
                  </a:extLst>
                </a:gridCol>
                <a:gridCol w="1205826">
                  <a:extLst>
                    <a:ext uri="{9D8B030D-6E8A-4147-A177-3AD203B41FA5}">
                      <a16:colId xmlns:a16="http://schemas.microsoft.com/office/drawing/2014/main" val="3649791849"/>
                    </a:ext>
                  </a:extLst>
                </a:gridCol>
                <a:gridCol w="1205826">
                  <a:extLst>
                    <a:ext uri="{9D8B030D-6E8A-4147-A177-3AD203B41FA5}">
                      <a16:colId xmlns:a16="http://schemas.microsoft.com/office/drawing/2014/main" val="4103749128"/>
                    </a:ext>
                  </a:extLst>
                </a:gridCol>
                <a:gridCol w="1205826">
                  <a:extLst>
                    <a:ext uri="{9D8B030D-6E8A-4147-A177-3AD203B41FA5}">
                      <a16:colId xmlns:a16="http://schemas.microsoft.com/office/drawing/2014/main" val="3079001644"/>
                    </a:ext>
                  </a:extLst>
                </a:gridCol>
                <a:gridCol w="1205826">
                  <a:extLst>
                    <a:ext uri="{9D8B030D-6E8A-4147-A177-3AD203B41FA5}">
                      <a16:colId xmlns:a16="http://schemas.microsoft.com/office/drawing/2014/main" val="4228471395"/>
                    </a:ext>
                  </a:extLst>
                </a:gridCol>
                <a:gridCol w="1205826">
                  <a:extLst>
                    <a:ext uri="{9D8B030D-6E8A-4147-A177-3AD203B41FA5}">
                      <a16:colId xmlns:a16="http://schemas.microsoft.com/office/drawing/2014/main" val="3313725505"/>
                    </a:ext>
                  </a:extLst>
                </a:gridCol>
              </a:tblGrid>
              <a:tr h="0">
                <a:tc>
                  <a:txBody>
                    <a:bodyPr/>
                    <a:lstStyle/>
                    <a:p>
                      <a:pPr>
                        <a:lnSpc>
                          <a:spcPct val="107000"/>
                        </a:lnSpc>
                        <a:spcAft>
                          <a:spcPts val="0"/>
                        </a:spcAft>
                      </a:pPr>
                      <a:r>
                        <a:rPr lang="fr-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fr-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Tous les jours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Dagelijks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1X/sem.</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Wekelijks </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1X/mois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Maandelijks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Qq X/an</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Enkele keer/jaar</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Jamais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Nooit</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a:txBody>
                    <a:bodyPr/>
                    <a:lstStyle/>
                    <a:p>
                      <a:pPr>
                        <a:lnSpc>
                          <a:spcPct val="107000"/>
                        </a:lnSpc>
                        <a:spcAft>
                          <a:spcPts val="0"/>
                        </a:spcAft>
                      </a:pP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Ne </a:t>
                      </a:r>
                      <a:r>
                        <a:rPr lang="nl-BE" sz="1600"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sait</a:t>
                      </a: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pas</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B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Weet het niet</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3671925499"/>
                  </a:ext>
                </a:extLst>
              </a:tr>
              <a:tr h="0">
                <a:tc>
                  <a:txBody>
                    <a:bodyPr/>
                    <a:lstStyle/>
                    <a:p>
                      <a:pP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MT/AG NL</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0</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0,6</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7</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49</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19,7</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23,6</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3761109438"/>
                  </a:ext>
                </a:extLst>
              </a:tr>
              <a:tr h="0">
                <a:tc>
                  <a:txBody>
                    <a:bodyPr/>
                    <a:lstStyle/>
                    <a:p>
                      <a:pP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MT/AG FR</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0</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1,2</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2,3</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39,5</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27,9</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29,1</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361049838"/>
                  </a:ext>
                </a:extLst>
              </a:tr>
              <a:tr h="0">
                <a:tc>
                  <a:txBody>
                    <a:bodyPr/>
                    <a:lstStyle/>
                    <a:p>
                      <a:pP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Tot.</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0</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0,8</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5,3</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45,7</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22,6</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25,5</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695763818"/>
                  </a:ext>
                </a:extLst>
              </a:tr>
              <a:tr h="0">
                <a:tc>
                  <a:txBody>
                    <a:bodyPr/>
                    <a:lstStyle/>
                    <a:p>
                      <a:pP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 </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2782014652"/>
                  </a:ext>
                </a:extLst>
              </a:tr>
              <a:tr h="0">
                <a:tc>
                  <a:txBody>
                    <a:bodyPr/>
                    <a:lstStyle/>
                    <a:p>
                      <a:pP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MG/HA NL</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1</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7,1</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20,7</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43,4</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14,2</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13,6</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754071113"/>
                  </a:ext>
                </a:extLst>
              </a:tr>
              <a:tr h="0">
                <a:tc>
                  <a:txBody>
                    <a:bodyPr/>
                    <a:lstStyle/>
                    <a:p>
                      <a:pP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MG/HA FR</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8,9</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21,5</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16,8</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24,1</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17,3</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11,4</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106390497"/>
                  </a:ext>
                </a:extLst>
              </a:tr>
              <a:tr h="0">
                <a:tc>
                  <a:txBody>
                    <a:bodyPr/>
                    <a:lstStyle/>
                    <a:p>
                      <a:pPr>
                        <a:lnSpc>
                          <a:spcPct val="107000"/>
                        </a:lnSpc>
                        <a:spcAft>
                          <a:spcPts val="0"/>
                        </a:spcAft>
                      </a:pPr>
                      <a:r>
                        <a:rPr lang="nl-BE" sz="2000">
                          <a:effectLst/>
                          <a:latin typeface="Calibri" panose="020F0502020204030204" pitchFamily="34" charset="0"/>
                          <a:ea typeface="Calibri" panose="020F0502020204030204" pitchFamily="34" charset="0"/>
                          <a:cs typeface="Times New Roman" panose="02020603050405020304" pitchFamily="18" charset="0"/>
                        </a:rPr>
                        <a:t>Tot.</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4,9</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14,1</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18,8</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a:effectLst/>
                          <a:latin typeface="Calibri" panose="020F0502020204030204" pitchFamily="34" charset="0"/>
                          <a:ea typeface="Calibri" panose="020F0502020204030204" pitchFamily="34" charset="0"/>
                          <a:cs typeface="Times New Roman" panose="02020603050405020304" pitchFamily="18" charset="0"/>
                        </a:rPr>
                        <a:t>33,9</a:t>
                      </a:r>
                      <a:endParaRPr lang="fr-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15,7</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tc>
                  <a:txBody>
                    <a:bodyPr/>
                    <a:lstStyle/>
                    <a:p>
                      <a:pPr algn="ctr">
                        <a:lnSpc>
                          <a:spcPct val="107000"/>
                        </a:lnSpc>
                        <a:spcAft>
                          <a:spcPts val="0"/>
                        </a:spcAft>
                      </a:pPr>
                      <a:r>
                        <a:rPr lang="nl-BE" sz="2000" b="1" dirty="0">
                          <a:effectLst/>
                          <a:latin typeface="Calibri" panose="020F0502020204030204" pitchFamily="34" charset="0"/>
                          <a:ea typeface="Calibri" panose="020F0502020204030204" pitchFamily="34" charset="0"/>
                          <a:cs typeface="Times New Roman" panose="02020603050405020304" pitchFamily="18" charset="0"/>
                        </a:rPr>
                        <a:t>12,6</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816299588"/>
                  </a:ext>
                </a:extLst>
              </a:tr>
            </a:tbl>
          </a:graphicData>
        </a:graphic>
      </p:graphicFrame>
      <p:sp>
        <p:nvSpPr>
          <p:cNvPr id="4" name="Espace réservé du numéro de diapositive 3"/>
          <p:cNvSpPr>
            <a:spLocks noGrp="1"/>
          </p:cNvSpPr>
          <p:nvPr>
            <p:ph type="sldNum" sz="quarter" idx="12"/>
          </p:nvPr>
        </p:nvSpPr>
        <p:spPr/>
        <p:txBody>
          <a:bodyPr/>
          <a:lstStyle/>
          <a:p>
            <a:fld id="{E31375A4-56A4-47D6-9801-1991572033F7}" type="slidenum">
              <a:rPr lang="en-US" smtClean="0"/>
              <a:t>9</a:t>
            </a:fld>
            <a:endParaRPr lang="en-US"/>
          </a:p>
        </p:txBody>
      </p:sp>
      <p:sp>
        <p:nvSpPr>
          <p:cNvPr id="7" name="Ellipse 6"/>
          <p:cNvSpPr/>
          <p:nvPr/>
        </p:nvSpPr>
        <p:spPr>
          <a:xfrm>
            <a:off x="7448549" y="3752852"/>
            <a:ext cx="2152651" cy="409573"/>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Ellipse 7"/>
          <p:cNvSpPr/>
          <p:nvPr/>
        </p:nvSpPr>
        <p:spPr>
          <a:xfrm>
            <a:off x="3562349" y="5010150"/>
            <a:ext cx="3629025" cy="571500"/>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Ellipse 2"/>
          <p:cNvSpPr/>
          <p:nvPr/>
        </p:nvSpPr>
        <p:spPr>
          <a:xfrm>
            <a:off x="7524750" y="4343400"/>
            <a:ext cx="733425" cy="781050"/>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41614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Health Fitness 16x9">
  <a:themeElements>
    <a:clrScheme name="Sillag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382D75-6DC6-4908-8B05-64D061C4B1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Santé et forme (grand écran)</Template>
  <TotalTime>0</TotalTime>
  <Words>2862</Words>
  <Application>Microsoft Office PowerPoint</Application>
  <PresentationFormat>Grand écran</PresentationFormat>
  <Paragraphs>522</Paragraphs>
  <Slides>36</Slides>
  <Notes>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36</vt:i4>
      </vt:variant>
    </vt:vector>
  </HeadingPairs>
  <TitlesOfParts>
    <vt:vector size="42" baseType="lpstr">
      <vt:lpstr>Arial</vt:lpstr>
      <vt:lpstr>Calibri</vt:lpstr>
      <vt:lpstr>Calibri Light</vt:lpstr>
      <vt:lpstr>Times New Roman</vt:lpstr>
      <vt:lpstr>Wingdings</vt:lpstr>
      <vt:lpstr>Health Fitness 16x9</vt:lpstr>
      <vt:lpstr>Alcool et drogues au travail</vt:lpstr>
      <vt:lpstr>Sources de données</vt:lpstr>
      <vt:lpstr>1. Les faits</vt:lpstr>
      <vt:lpstr>Importance du problème</vt:lpstr>
      <vt:lpstr>Prise en charge en médecine générale</vt:lpstr>
      <vt:lpstr>Fréquence de contact avec l’usage inapproprié d’alcool</vt:lpstr>
      <vt:lpstr>Fréquence de contact avec l’usage inapproprié de calmants et d’hypnotiques</vt:lpstr>
      <vt:lpstr>Fréquence de contact avec l’usage inapproprié de cannabis</vt:lpstr>
      <vt:lpstr>Fréquence de contact avec l’usage de drogues illégales</vt:lpstr>
      <vt:lpstr>2. La collaboration généraliste/médecin du travail</vt:lpstr>
      <vt:lpstr>Les MG et les MT collaborent-ils ?</vt:lpstr>
      <vt:lpstr>Fréquence de collaboration MG/MT</vt:lpstr>
      <vt:lpstr>Fréquence de collaboration MG/MT</vt:lpstr>
      <vt:lpstr>Fréquence de collaboration MG/MT</vt:lpstr>
      <vt:lpstr>Fréquence de collaboration MG/MT</vt:lpstr>
      <vt:lpstr>Attentes réciproques MG/MT</vt:lpstr>
      <vt:lpstr>Les arguments</vt:lpstr>
      <vt:lpstr>Existe-t-il des guidelines pour la collaboration en cas d’abus de substance ?</vt:lpstr>
      <vt:lpstr>Identité professionnelle et reconnaissance</vt:lpstr>
      <vt:lpstr>Modèle RDIC  Resource Dependence Institutional Cooperation</vt:lpstr>
      <vt:lpstr>Apport des modèles théoriques</vt:lpstr>
      <vt:lpstr>3. Propositions d’amélioration</vt:lpstr>
      <vt:lpstr>Formation à la problématique</vt:lpstr>
      <vt:lpstr>Recommandations en matière de formation</vt:lpstr>
      <vt:lpstr>Soutien scientifique</vt:lpstr>
      <vt:lpstr>Elargir les possibilités de prise en charge spécialisée</vt:lpstr>
      <vt:lpstr>Dépistage </vt:lpstr>
      <vt:lpstr>Mesures de soutien</vt:lpstr>
      <vt:lpstr>Collaboration entre MG et MT</vt:lpstr>
      <vt:lpstr>4. En pratique</vt:lpstr>
      <vt:lpstr>Catalogue des formations disponibles</vt:lpstr>
      <vt:lpstr>Recommandation de bonne pratique pour les médecins du travail</vt:lpstr>
      <vt:lpstr>Formations</vt:lpstr>
      <vt:lpstr>Groupes trio</vt:lpstr>
      <vt:lpstr>Présentation PowerPoint</vt:lpstr>
      <vt:lpstr>références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2016-09-26T18:01:24Z</dcterms:created>
  <dcterms:modified xsi:type="dcterms:W3CDTF">2016-11-07T07:50:01Z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TC029223919991</vt:lpwstr>
  </property>
</Properties>
</file>