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71" r:id="rId2"/>
    <p:sldId id="474" r:id="rId3"/>
    <p:sldId id="446" r:id="rId4"/>
    <p:sldId id="370" r:id="rId5"/>
    <p:sldId id="475" r:id="rId6"/>
    <p:sldId id="449" r:id="rId7"/>
    <p:sldId id="450" r:id="rId8"/>
    <p:sldId id="478" r:id="rId9"/>
    <p:sldId id="453" r:id="rId10"/>
    <p:sldId id="476" r:id="rId11"/>
    <p:sldId id="477" r:id="rId12"/>
    <p:sldId id="327" r:id="rId13"/>
    <p:sldId id="456" r:id="rId14"/>
    <p:sldId id="434" r:id="rId15"/>
    <p:sldId id="417" r:id="rId16"/>
    <p:sldId id="458" r:id="rId17"/>
    <p:sldId id="463" r:id="rId18"/>
    <p:sldId id="457" r:id="rId19"/>
    <p:sldId id="467" r:id="rId20"/>
    <p:sldId id="420" r:id="rId21"/>
    <p:sldId id="451" r:id="rId22"/>
    <p:sldId id="479" r:id="rId23"/>
    <p:sldId id="480" r:id="rId24"/>
  </p:sldIdLst>
  <p:sldSz cx="9144000" cy="6858000" type="screen4x3"/>
  <p:notesSz cx="6858000" cy="9144000"/>
  <p:embeddedFontLst>
    <p:embeddedFont>
      <p:font typeface="Vollkorn Regular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Eurostile" panose="020B0604020202020204" charset="0"/>
      <p:regular r:id="rId31"/>
      <p:bold r:id="rId3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98"/>
    <a:srgbClr val="44599D"/>
    <a:srgbClr val="151514"/>
    <a:srgbClr val="C4D5E3"/>
    <a:srgbClr val="D1DFEA"/>
    <a:srgbClr val="909FC6"/>
    <a:srgbClr val="6281B4"/>
    <a:srgbClr val="637EA4"/>
    <a:srgbClr val="132447"/>
    <a:srgbClr val="0A1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4" autoAdjust="0"/>
    <p:restoredTop sz="76190" autoAdjust="0"/>
  </p:normalViewPr>
  <p:slideViewPr>
    <p:cSldViewPr>
      <p:cViewPr varScale="1">
        <p:scale>
          <a:sx n="88" d="100"/>
          <a:sy n="88" d="100"/>
        </p:scale>
        <p:origin x="237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D899D-D080-4BAE-94FF-7730FEBC5C92}" type="datetimeFigureOut">
              <a:rPr lang="nl-BE" smtClean="0"/>
              <a:pPr/>
              <a:t>3/11/2016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59AE-C533-4AE3-89AE-5E3603FA342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629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832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693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11378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696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0935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437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5061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653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362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574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8139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11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nl-BE" baseline="0" dirty="0" smtClean="0"/>
          </a:p>
          <a:p>
            <a:pPr marL="0" indent="0">
              <a:buFontTx/>
              <a:buNone/>
            </a:pPr>
            <a:endParaRPr lang="nl-BE" baseline="0" dirty="0" smtClean="0"/>
          </a:p>
          <a:p>
            <a:pPr marL="171450" indent="-171450">
              <a:buFontTx/>
              <a:buChar char="-"/>
            </a:pPr>
            <a:endParaRPr lang="nl-BE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54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098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7983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88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5764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59AE-C533-4AE3-89AE-5E3603FA3420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611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9" name="Rechthoek 8"/>
          <p:cNvSpPr/>
          <p:nvPr userDrawn="1"/>
        </p:nvSpPr>
        <p:spPr>
          <a:xfrm>
            <a:off x="0" y="-7316"/>
            <a:ext cx="9144000" cy="6316636"/>
          </a:xfrm>
          <a:prstGeom prst="rect">
            <a:avLst/>
          </a:prstGeom>
          <a:solidFill>
            <a:srgbClr val="4459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500" dirty="0">
              <a:latin typeface="Metrophobic"/>
              <a:cs typeface="Metrophobic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5939947"/>
            <a:ext cx="9144000" cy="378706"/>
          </a:xfrm>
          <a:prstGeom prst="rect">
            <a:avLst/>
          </a:prstGeom>
          <a:solidFill>
            <a:srgbClr val="0A15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949280"/>
            <a:ext cx="91440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400" dirty="0" smtClean="0">
                <a:solidFill>
                  <a:srgbClr val="6281B4"/>
                </a:solidFill>
                <a:latin typeface="Eurostile"/>
                <a:cs typeface="Eurostile"/>
              </a:rPr>
              <a:t>EBMPracticeNet vzw     |</a:t>
            </a:r>
            <a:r>
              <a:rPr lang="nl-BE" sz="1400" baseline="0" dirty="0" smtClean="0">
                <a:solidFill>
                  <a:srgbClr val="6281B4"/>
                </a:solidFill>
                <a:latin typeface="Eurostile"/>
                <a:cs typeface="Eurostile"/>
              </a:rPr>
              <a:t>     www.ebmpracticenet.be      </a:t>
            </a:r>
            <a:r>
              <a:rPr lang="nl-BE" sz="1400" dirty="0" smtClean="0">
                <a:solidFill>
                  <a:srgbClr val="6281B4"/>
                </a:solidFill>
                <a:latin typeface="Eurostile"/>
                <a:cs typeface="Eurostile"/>
              </a:rPr>
              <a:t> |</a:t>
            </a:r>
            <a:r>
              <a:rPr lang="nl-BE" sz="1400" baseline="0" dirty="0" smtClean="0">
                <a:solidFill>
                  <a:srgbClr val="6281B4"/>
                </a:solidFill>
                <a:latin typeface="Eurostile"/>
                <a:cs typeface="Eurostile"/>
              </a:rPr>
              <a:t>     info@ebmpracticenet.be      |     016 33 26 97</a:t>
            </a:r>
            <a:endParaRPr lang="nl-BE" sz="1400" dirty="0" smtClean="0">
              <a:solidFill>
                <a:srgbClr val="6281B4"/>
              </a:solidFill>
              <a:latin typeface="Eurostile"/>
              <a:cs typeface="Eurostile"/>
            </a:endParaRPr>
          </a:p>
          <a:p>
            <a:endParaRPr lang="en-US" sz="1400" dirty="0">
              <a:solidFill>
                <a:srgbClr val="637EA4"/>
              </a:solidFill>
              <a:latin typeface="Eurostile"/>
              <a:cs typeface="Eurosti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1411"/>
            <a:ext cx="7772400" cy="577652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400" b="0" i="0" cap="none" baseline="0">
                <a:latin typeface="Museo Sans 500"/>
                <a:cs typeface="Museo Sans 50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88963"/>
            <a:ext cx="7772400" cy="4345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useo Sans 500"/>
                <a:cs typeface="Museo Sans 50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110538" y="6276975"/>
            <a:ext cx="576262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949EB-4774-4F4A-8332-025AA7663079}" type="slidenum">
              <a:rPr lang="en-US">
                <a:solidFill>
                  <a:prstClr val="white"/>
                </a:solidFill>
              </a:rPr>
              <a:pPr>
                <a:defRPr/>
              </a:pPr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0"/>
          </p:nvPr>
        </p:nvSpPr>
        <p:spPr>
          <a:xfrm>
            <a:off x="4644008" y="2204864"/>
            <a:ext cx="4040188" cy="37023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419872" y="7461448"/>
            <a:ext cx="179794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870133"/>
            <a:ext cx="8229599" cy="577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 cap="none" baseline="0">
                <a:latin typeface="Museo Sans 500"/>
                <a:cs typeface="Museo Sans 500"/>
              </a:defRPr>
            </a:lvl1pPr>
          </a:lstStyle>
          <a:p>
            <a:r>
              <a:rPr lang="nl-BE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10482" y="6567855"/>
            <a:ext cx="576317" cy="187367"/>
          </a:xfrm>
        </p:spPr>
        <p:txBody>
          <a:bodyPr/>
          <a:lstStyle/>
          <a:p>
            <a:fld id="{6B5CEB0E-67C7-9247-A634-FC6A34E25DB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2049573"/>
            <a:ext cx="8229598" cy="421284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0" y="6021288"/>
            <a:ext cx="9144000" cy="288032"/>
          </a:xfrm>
          <a:prstGeom prst="rect">
            <a:avLst/>
          </a:prstGeom>
          <a:solidFill>
            <a:srgbClr val="44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358775" algn="r"/>
            <a:endParaRPr lang="nl-BE" sz="1800" b="0" dirty="0">
              <a:latin typeface="Vollkorn Regular" pitchFamily="2" charset="0"/>
            </a:endParaRPr>
          </a:p>
        </p:txBody>
      </p:sp>
      <p:sp>
        <p:nvSpPr>
          <p:cNvPr id="14" name="Rechthoek 8"/>
          <p:cNvSpPr/>
          <p:nvPr userDrawn="1"/>
        </p:nvSpPr>
        <p:spPr>
          <a:xfrm>
            <a:off x="0" y="890434"/>
            <a:ext cx="9144000" cy="162302"/>
          </a:xfrm>
          <a:prstGeom prst="rect">
            <a:avLst/>
          </a:prstGeom>
          <a:solidFill>
            <a:srgbClr val="0A1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-27384"/>
            <a:ext cx="9144000" cy="1008112"/>
          </a:xfrm>
          <a:prstGeom prst="rect">
            <a:avLst/>
          </a:prstGeom>
          <a:solidFill>
            <a:srgbClr val="44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51309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598910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Vollkorn Regular"/>
                <a:cs typeface="Vollkorn Regular"/>
              </a:rPr>
              <a:t>EBM</a:t>
            </a:r>
            <a:r>
              <a:rPr lang="en-US" sz="1400" i="1" dirty="0" smtClean="0">
                <a:solidFill>
                  <a:srgbClr val="FFFFFF"/>
                </a:solidFill>
                <a:latin typeface="Vollkorn Regular"/>
                <a:cs typeface="Vollkorn Regular"/>
              </a:rPr>
              <a:t>Practice</a:t>
            </a:r>
            <a:r>
              <a:rPr lang="en-US" sz="1400" dirty="0" smtClean="0">
                <a:solidFill>
                  <a:srgbClr val="FFFFFF"/>
                </a:solidFill>
                <a:latin typeface="Vollkorn Regular"/>
                <a:cs typeface="Vollkorn Regular"/>
              </a:rPr>
              <a:t>Net</a:t>
            </a:r>
            <a:endParaRPr lang="en-US" sz="1400" dirty="0">
              <a:solidFill>
                <a:srgbClr val="FFFFFF"/>
              </a:solidFill>
              <a:latin typeface="Vollkorn Regular"/>
              <a:cs typeface="Vollkorn Regular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804248" y="6021288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Metrophobic"/>
                <a:cs typeface="Metrophobic"/>
              </a:defRPr>
            </a:lvl1pPr>
          </a:lstStyle>
          <a:p>
            <a:fld id="{CE0C7DA1-C990-3C4A-9EA1-3340C54C46B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1746" name="AutoShape 2" descr="data:image/jpeg;base64,/9j/4AAQSkZJRgABAQAAAQABAAD/2wCEAAkGBggGEBQIBwgRExUVExQXGRIXFRQWFBUVFRUcHBwYFhUaHDIeGCIjGRUUIC8sLycpLDEsFiAyNTMqNisrLCkBCQoKDgwOGg8PGTUhHSQxKS01NTU0NTUsLTQuLCwqNS01LzQyLC81KSwsNSk0LCw1LDQsMCwvLCw1KiksMCwpLP/AABEIALcBEwMBIgACEQEDEQH/xAAcAAEAAgIDAQAAAAAAAAAAAAAABQcCBgEDBAj/xAA5EAACAQMDAgMGAwcDBQAAAAAAAQIDBBEFBhIhMUFhgQcTIjJRcRSRoRVScrHBwuFjdIIWIzQ1Qv/EABoBAQADAQEBAAAAAAAAAAAAAAABAgUEAwb/xAAqEQEAAgIBAwMCBgMAAAAAAAAAAQIDERIEITFBUWETkXGBobHR8AUUIv/aAAwDAQACEQMRAD8AvEAAAAAAAAAAAAAAAAAAAAAAAAAAAAAAAAAAAAAAAAAAAAAAAAAAAAAAAAAAAAAAAAAAAAAAAAAAAAAAAAAAAAAAAAAAAAAAAAAAAAAAAAAAAAAAAAAAAAAAAAAAAAAAAAAAAAAAAAAAAAAAAAAAAAAAAAAAAAAAAAAAAAAAAAAAAAAAAAAAAAAAAAAAAAAAAAAAAAAAAAA8Gt61aaBQnfX08RivWTfaMV4tsmImZ1CJmIjcvHuzdVptOg7u56yfSFPPWcvp5Jd2/BeicB7Pt9X244XFfV6VKnClxfvUnCCznMZOTa6JJ9/EqjX9xV913LvNSquMc4UY/F7unn5YLxf5Zb648OL/AF261WENKsaTp0Iv4LeOXyl+/UeM1Jt9c9vokadejiKanz7+zKt1k89x49vdZOq+2mzta6o6fYutST+Kry4N/X3cWuvrjPl3LGo1Y14qrDtJJr7NZKB0mjt7b2LrXJ/iqq6q1pNOlF/6tX5ZfaOV9ckpV9r+v3NeMrWjSjDkkqCjyc8v5XJ/E2+3TH2KZOl5ajHHj1918fV8dzknz6R6LtBjB5WWjIzmmAAAAAAAAAAAAAAAAAAAAAAAAAAAAAAAAAAAAABVftwv2lbWMZd3UqNfZKMf5zLTbwUT7WtS/H6lKlGWVRpwp+vWT/WePQ6+jrvLE+zj622sWvdpZzlo4LH2V7KI63RjqOsXE4RmswpwwpOPhKUpJ4z4LHY18mWuON2Y+PFbJOqtD0uNhOolqtSrGn4unGMp+nJpL9fsXzs/b227OlC+0K3hJSWVXl8VR+D+KXWL7ppY7Ffb39lj0Gk9R0itOpTj88JJOcV+8nFYkl49Fjv16k17Ea11KlcUZp+6U4OL8ObT5pPx6KDf+Ti6i0ZMfOku3pqzjy8L17rOGQaD7Rd01rNx0/TbtwksupxypLonFcvNSz0MTNmrhpzs0Ooz1wUm9m+5yckDtW4pULGFavqKqpKTlWk5JfM8puTz8L6ehzR3toNxP3NPUYZ81JJ/aTWGTGWuom0638pjPTjWbTEb+U6CLsdy6XqUalW0u1JU48pvElxjhvLyvJ/kdEN5aHUSnT1CLzJRSxLLk/BLGf6E/Vp55R90/Wx+eUfdNgiq+59JtqsrKvexjOKbcWpLCUeXV4x28zr0/d2janJ0bW+i2k3hqUei7tcks4XUfVpvXKNn1se9co3+KZBB0t66FWqfh4ajHLeFlSUW/KTWP1Ja6vKFlB17mtGEV3lJ4SJrkraNxO01y0tEzW0Tp3DJA0d76DXbUNRj8Kb6qSyksvGV16ephqO4LXUrK5uNJu8unTl8UeUXGXHKw2kU+tTW4mJU/wBjHrcWifPr7Ngzk5NL9nurVq9rWutTvJSUKj+Ocm+MVBN9X2Xc2DTtyaXqzlCxu1Pisy+GaUV9W2sIY81b1ifG0YuopkrW29b9PVKAgv8ArfQef4f9pQznGcS45/jxx/XB6rDcemapUdrZXanOKbcUpdFF4fVrHdotGWkzqLR914z47TqLR90mAD0eoAAAAAAAAAAAAAAADwa5rNroFCd9e1EoxXbxlLwjH6tvofNV9eVdRqzu67zKpOU395PL/mW17Z9GvLyjS1C3zKFJyU4LPwqWMVMeWMP6ZXmU+ouT4xXV+Hia/RUrFOXrLG669pvx9IcH0RsLW7XWrGi7aazTpwpzh4wlCKXVfR4yvJlQ2fsy3Pe0/wARDT+KayoznCE3/wAW8r1wR9xom4tsz5ztLmjL9+HNL0qQ6P8AM9M9aZ44xbvCmC18E8pr2fRNxe2ts407i5hByeIqUoxcv4U317mjaDuXXbnUXY3FP4OU1KnwSVOKzh5xnvjx65+xWdjtrcO6anKFrXqNvrWqcuK+9Sf+X5H0Jp9vO1pU6NarzlGEIuX7zjFJv1az6mP1fS8Zrxv48uus36i0WiZrET9/h6SsfarZULetSuKVPEqkZ8pdfi4cEvyXQs40z2g7a1HX5UZafSUuEaieZKPzOOO/2ZwdbSb4ZiI3PZb/ACOOcnTzFY3Pb90Fv5rTKFtpdlHhScHUcU31l07583J+pMVfZ3pMbRyU5e8VPl77k8ZUc/L24/08SU3PtRbht4UuajVppcZPt2WYvHg8L8jVaO0t3VIfs6rd8aOMYdVOPH6JL4seXRHJkxTXJaZpyiYjXx/Diy4ZpltNsfOJiIj47ePh07D/APG1D/b/ANlQw9ne3bPWpVLi9Un7p0+MU2ll5eXjr04omtqbU1TSqN5Ru6UU6tHjDEovMuM11x2+ZHt9n+3r/b6rR1Cmo83TxiSl8qlnt90Uw4LTOKL17Ry3+rz6fprTOGL17Ry39501nV9NpavrcrKu3xnUjnHfCpJ4T9Dybw2/a6TewsbFOMZxpvDblhzm4vDfXwybW9s6k9X/AGv7qPuueeXJZx7rj8vfuY7u2xqWr3tK9s6UXCMaabcop5jUk30fk0Rfp5ml549+X6fwrk6SbUvPDvN/bvr+EDv3a9ht+NGdgpLk5RlmTlnCTz5Pq/Iw3lqFxffg7KpVxF21Cbz2c6iw5P7JfqzbN/7fvtfhRhp9NScJSbzJR6NLHf7HRrmyamsWtvGEowr0aNOHX5ZJRScW19HnD839elsvT25ZIxxqO35r5ukvyy1xV1H/AD+E6efXdgaTZWdStb81UpwlL3jk3zcVnDj264x0x4ETtL/1mofw/wBjM5bT3fe0/wAFdXP/AG4rpGVVNS4r4Y9O/XHfovQlNv7V1PT7G7sbilFTqxxBcotP4Wur8Ooik2yRauOaxqf2lEY5tmi1MU1jjMePif78tCpalcQoPTlPjTnV5SfXq0orD+qXfHmvI3HdltR25p1Ky0ueY1pJzqLvUXHOcrwfT0WDOy2FeVLGrZ3lOMaqq+8pvkmvkSabXZPDX5M9Gm7U1O9s5aLrUFFRalRqqUZOD6/C0n26v0b+iPPHgyxWazHeY7T7fH5vPD02atZrNZ3avafb4+Nm3tg6Tf2cK9y5ynUhy5qTXDPZRXbp45z1yRPs2pe41CrS5J8aVVZXZ4qQWf0M7bae77JOwtrrjSbeWquIYfdpfMvRIktk7S1PQbqde8px4e7nBSUk8vnFrp3WVFl6Umb49Y5rryvjxTOTFxxTXXmf7+7fQAbT6EAAAAAAAAAAAAAAABjOEaicZRTT6NPs15kPpuzdD0iq7yx02nCb/wDrq+P8CbxD0wTQJi0x2iVZrE95gABCw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 userDrawn="1"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sp>
        <p:nvSpPr>
          <p:cNvPr id="31748" name="AutoShape 4" descr="data:image/jpeg;base64,/9j/4AAQSkZJRgABAQAAAQABAAD/2wCEAAkGBggGEBQIBwgRExUVExQXGRIXFRQWFBUVFRUcHBwYFhUaHDIeGCIjGRUUIC8sLycpLDEsFiAyNTMqNisrLCkBCQoKDgwOGg8PGTUhHSQxKS01NTU0NTUsLTQuLCwqNS01LzQyLC81KSwsNSk0LCw1LDQsMCwvLCw1KiksMCwpLP/AABEIALcBEwMBIgACEQEDEQH/xAAcAAEAAgIDAQAAAAAAAAAAAAAABQcCBgEDBAj/xAA5EAACAQMDAgMGAwcDBQAAAAAAAQIDBBEFBhIhMUFhgQcTIjJRcRSRoRVScrHBwuFjdIIWIzQ1Qv/EABoBAQADAQEBAAAAAAAAAAAAAAABAgUEAwb/xAAqEQEAAgIBAwMCBgMAAAAAAAAAAQIDERIEITFBUWETkXGBobHR8AUUIv/aAAwDAQACEQMRAD8AvEAAAAAAAAAAAAAAAAAAAAAAAAAAAAAAAAAAAAAAAAAAAAAAAAAAAAAAAAAAAAAAAAAAAAAAAAAAAAAAAAAAAAAAAAAAAAAAAAAAAAAAAAAAAAAAAAAAAAAAAAAAAAAAAAAAAAAAAAAAAAAAAAAAAAAAAAAAAAAAAAAAAAAAAAAAAAAAAAAAAAAAAAAAAAAAAAAAAAAAAAA8Gt61aaBQnfX08RivWTfaMV4tsmImZ1CJmIjcvHuzdVptOg7u56yfSFPPWcvp5Jd2/BeicB7Pt9X244XFfV6VKnClxfvUnCCznMZOTa6JJ9/EqjX9xV913LvNSquMc4UY/F7unn5YLxf5Zb648OL/AF261WENKsaTp0Iv4LeOXyl+/UeM1Jt9c9vokadejiKanz7+zKt1k89x49vdZOq+2mzta6o6fYutST+Kry4N/X3cWuvrjPl3LGo1Y14qrDtJJr7NZKB0mjt7b2LrXJ/iqq6q1pNOlF/6tX5ZfaOV9ckpV9r+v3NeMrWjSjDkkqCjyc8v5XJ/E2+3TH2KZOl5ajHHj1918fV8dzknz6R6LtBjB5WWjIzmmAAAAAAAAAAAAAAAAAAAAAAAAAAAAAAAAAAAAABVftwv2lbWMZd3UqNfZKMf5zLTbwUT7WtS/H6lKlGWVRpwp+vWT/WePQ6+jrvLE+zj622sWvdpZzlo4LH2V7KI63RjqOsXE4RmswpwwpOPhKUpJ4z4LHY18mWuON2Y+PFbJOqtD0uNhOolqtSrGn4unGMp+nJpL9fsXzs/b227OlC+0K3hJSWVXl8VR+D+KXWL7ppY7Ffb39lj0Gk9R0itOpTj88JJOcV+8nFYkl49Fjv16k17Ea11KlcUZp+6U4OL8ObT5pPx6KDf+Ti6i0ZMfOku3pqzjy8L17rOGQaD7Rd01rNx0/TbtwksupxypLonFcvNSz0MTNmrhpzs0Ooz1wUm9m+5yckDtW4pULGFavqKqpKTlWk5JfM8puTz8L6ehzR3toNxP3NPUYZ81JJ/aTWGTGWuom0638pjPTjWbTEb+U6CLsdy6XqUalW0u1JU48pvElxjhvLyvJ/kdEN5aHUSnT1CLzJRSxLLk/BLGf6E/Vp55R90/Wx+eUfdNgiq+59JtqsrKvexjOKbcWpLCUeXV4x28zr0/d2janJ0bW+i2k3hqUei7tcks4XUfVpvXKNn1se9co3+KZBB0t66FWqfh4ajHLeFlSUW/KTWP1Ja6vKFlB17mtGEV3lJ4SJrkraNxO01y0tEzW0Tp3DJA0d76DXbUNRj8Kb6qSyksvGV16ephqO4LXUrK5uNJu8unTl8UeUXGXHKw2kU+tTW4mJU/wBjHrcWifPr7Ngzk5NL9nurVq9rWutTvJSUKj+Ocm+MVBN9X2Xc2DTtyaXqzlCxu1Pisy+GaUV9W2sIY81b1ifG0YuopkrW29b9PVKAgv8ArfQef4f9pQznGcS45/jxx/XB6rDcemapUdrZXanOKbcUpdFF4fVrHdotGWkzqLR914z47TqLR90mAD0eoAAAAAAAAAAAAAAADwa5rNroFCd9e1EoxXbxlLwjH6tvofNV9eVdRqzu67zKpOU395PL/mW17Z9GvLyjS1C3zKFJyU4LPwqWMVMeWMP6ZXmU+ouT4xXV+Hia/RUrFOXrLG669pvx9IcH0RsLW7XWrGi7aazTpwpzh4wlCKXVfR4yvJlQ2fsy3Pe0/wARDT+KayoznCE3/wAW8r1wR9xom4tsz5ztLmjL9+HNL0qQ6P8AM9M9aZ44xbvCmC18E8pr2fRNxe2ts407i5hByeIqUoxcv4U317mjaDuXXbnUXY3FP4OU1KnwSVOKzh5xnvjx65+xWdjtrcO6anKFrXqNvrWqcuK+9Sf+X5H0Jp9vO1pU6NarzlGEIuX7zjFJv1az6mP1fS8Zrxv48uus36i0WiZrET9/h6SsfarZULetSuKVPEqkZ8pdfi4cEvyXQs40z2g7a1HX5UZafSUuEaieZKPzOOO/2ZwdbSb4ZiI3PZb/ACOOcnTzFY3Pb90Fv5rTKFtpdlHhScHUcU31l07583J+pMVfZ3pMbRyU5e8VPl77k8ZUc/L24/08SU3PtRbht4UuajVppcZPt2WYvHg8L8jVaO0t3VIfs6rd8aOMYdVOPH6JL4seXRHJkxTXJaZpyiYjXx/Diy4ZpltNsfOJiIj47ePh07D/APG1D/b/ANlQw9ne3bPWpVLi9Un7p0+MU2ll5eXjr04omtqbU1TSqN5Ru6UU6tHjDEovMuM11x2+ZHt9n+3r/b6rR1Cmo83TxiSl8qlnt90Uw4LTOKL17Ry3+rz6fprTOGL17Ry39501nV9NpavrcrKu3xnUjnHfCpJ4T9Dybw2/a6TewsbFOMZxpvDblhzm4vDfXwybW9s6k9X/AGv7qPuueeXJZx7rj8vfuY7u2xqWr3tK9s6UXCMaabcop5jUk30fk0Rfp5ml549+X6fwrk6SbUvPDvN/bvr+EDv3a9ht+NGdgpLk5RlmTlnCTz5Pq/Iw3lqFxffg7KpVxF21Cbz2c6iw5P7JfqzbN/7fvtfhRhp9NScJSbzJR6NLHf7HRrmyamsWtvGEowr0aNOHX5ZJRScW19HnD839elsvT25ZIxxqO35r5ukvyy1xV1H/AD+E6efXdgaTZWdStb81UpwlL3jk3zcVnDj264x0x4ETtL/1mofw/wBjM5bT3fe0/wAFdXP/AG4rpGVVNS4r4Y9O/XHfovQlNv7V1PT7G7sbilFTqxxBcotP4Wur8Ooik2yRauOaxqf2lEY5tmi1MU1jjMePif78tCpalcQoPTlPjTnV5SfXq0orD+qXfHmvI3HdltR25p1Ky0ueY1pJzqLvUXHOcrwfT0WDOy2FeVLGrZ3lOMaqq+8pvkmvkSabXZPDX5M9Gm7U1O9s5aLrUFFRalRqqUZOD6/C0n26v0b+iPPHgyxWazHeY7T7fH5vPD02atZrNZ3avafb4+Nm3tg6Tf2cK9y5ynUhy5qTXDPZRXbp45z1yRPs2pe41CrS5J8aVVZXZ4qQWf0M7bae77JOwtrrjSbeWquIYfdpfMvRIktk7S1PQbqde8px4e7nBSUk8vnFrp3WVFl6Umb49Y5rryvjxTOTFxxTXXmf7+7fQAbT6EAAAAAAAAAAAAAAABjOEaicZRTT6NPs15kPpuzdD0iq7yx02nCb/wDrq+P8CbxD0wTQJi0x2iVZrE95gABCw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 userDrawn="1"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496" y="6308551"/>
            <a:ext cx="90201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effectLst/>
          <a:latin typeface="Vollkorn Regular"/>
          <a:ea typeface="+mj-ea"/>
          <a:cs typeface="Vollkorn Regular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1"/>
          </a:solidFill>
          <a:latin typeface="Metrophobic"/>
          <a:ea typeface="+mn-ea"/>
          <a:cs typeface="Metrophob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tx1"/>
          </a:solidFill>
          <a:latin typeface="Metrophobic"/>
          <a:ea typeface="+mn-ea"/>
          <a:cs typeface="Metrophobic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Metrophobic"/>
          <a:ea typeface="+mn-ea"/>
          <a:cs typeface="Metrophobic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tx1"/>
          </a:solidFill>
          <a:latin typeface="Metrophobic"/>
          <a:ea typeface="+mn-ea"/>
          <a:cs typeface="Metrophobic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Metrophobic"/>
          <a:ea typeface="+mn-ea"/>
          <a:cs typeface="Metrophob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amapps.belgium.be/sma/generalinfo?language=nl&amp;registration=true" TargetMode="External"/><Relationship Id="rId2" Type="http://schemas.openxmlformats.org/officeDocument/2006/relationships/hyperlink" Target="http://eid.belgium.b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lh.be/" TargetMode="External"/><Relationship Id="rId2" Type="http://schemas.openxmlformats.org/officeDocument/2006/relationships/hyperlink" Target="mailto:info@cebam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zondheidenwetenschap.be/" TargetMode="External"/><Relationship Id="rId4" Type="http://schemas.openxmlformats.org/officeDocument/2006/relationships/hyperlink" Target="http://www.ebmpracticenet.b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lh.be/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424936" cy="1656184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rgbClr val="FFFFFF"/>
                </a:solidFill>
              </a:rPr>
              <a:t/>
            </a:r>
            <a:br>
              <a:rPr lang="nl-BE" sz="2400" dirty="0" smtClean="0">
                <a:solidFill>
                  <a:srgbClr val="FFFFFF"/>
                </a:solidFill>
              </a:rPr>
            </a:br>
            <a:r>
              <a:rPr lang="fr-BE" b="1" dirty="0" smtClean="0">
                <a:solidFill>
                  <a:srgbClr val="FFFFFF"/>
                </a:solidFill>
              </a:rPr>
              <a:t>EBM </a:t>
            </a:r>
            <a:br>
              <a:rPr lang="fr-BE" b="1" dirty="0" smtClean="0">
                <a:solidFill>
                  <a:srgbClr val="FFFFFF"/>
                </a:solidFill>
              </a:rPr>
            </a:br>
            <a:r>
              <a:rPr lang="fr-BE" b="1" dirty="0" smtClean="0">
                <a:solidFill>
                  <a:srgbClr val="FFFFFF"/>
                </a:solidFill>
              </a:rPr>
              <a:t>dans la pratique quotidienne</a:t>
            </a:r>
            <a:r>
              <a:rPr lang="nl-BE" b="1" dirty="0" smtClean="0">
                <a:solidFill>
                  <a:srgbClr val="FFFFFF"/>
                </a:solidFill>
              </a:rPr>
              <a:t/>
            </a:r>
            <a:br>
              <a:rPr lang="nl-BE" b="1" dirty="0" smtClean="0">
                <a:solidFill>
                  <a:srgbClr val="FFFFFF"/>
                </a:solidFill>
              </a:rPr>
            </a:br>
            <a:r>
              <a:rPr lang="nl-BE" sz="2400" dirty="0" smtClean="0">
                <a:solidFill>
                  <a:srgbClr val="FFFFFF"/>
                </a:solidFill>
              </a:rPr>
              <a:t/>
            </a:r>
            <a:br>
              <a:rPr lang="nl-BE" sz="2400" dirty="0" smtClean="0">
                <a:solidFill>
                  <a:srgbClr val="FFFFFF"/>
                </a:solidFill>
              </a:rPr>
            </a:br>
            <a:endParaRPr lang="nl-BE" sz="2000" dirty="0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-1" y="5777880"/>
            <a:ext cx="9144001" cy="1080120"/>
          </a:xfrm>
          <a:prstGeom prst="rect">
            <a:avLst/>
          </a:prstGeom>
          <a:solidFill>
            <a:srgbClr val="445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8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CDLH SPIP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5246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u="sng" dirty="0" smtClean="0"/>
              <a:t>Pour les </a:t>
            </a:r>
            <a:r>
              <a:rPr lang="nl-BE" u="sng" dirty="0" err="1" smtClean="0"/>
              <a:t>membres</a:t>
            </a:r>
            <a:r>
              <a:rPr lang="nl-BE" u="sng" dirty="0" smtClean="0"/>
              <a:t> </a:t>
            </a:r>
            <a:r>
              <a:rPr lang="nl-BE" u="sng" dirty="0" err="1" smtClean="0"/>
              <a:t>d’APBMT</a:t>
            </a:r>
            <a:r>
              <a:rPr lang="nl-BE" u="sng" dirty="0" smtClean="0"/>
              <a:t>: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en-US" sz="2800" dirty="0" smtClean="0"/>
              <a:t>American </a:t>
            </a:r>
            <a:r>
              <a:rPr lang="en-US" sz="2800" dirty="0"/>
              <a:t>Journal of Industrial </a:t>
            </a:r>
            <a:r>
              <a:rPr lang="en-US" sz="2800" dirty="0" smtClean="0"/>
              <a:t>Medicine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€527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Environmental </a:t>
            </a:r>
            <a:r>
              <a:rPr lang="en-US" sz="2800" dirty="0" smtClean="0"/>
              <a:t>Research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€385</a:t>
            </a:r>
          </a:p>
          <a:p>
            <a:r>
              <a:rPr lang="en-US" sz="2800" dirty="0"/>
              <a:t>International Journal of Hygiene and Environmental </a:t>
            </a:r>
            <a:r>
              <a:rPr lang="en-US" sz="2800" dirty="0" smtClean="0"/>
              <a:t>Health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€324</a:t>
            </a:r>
          </a:p>
          <a:p>
            <a:r>
              <a:rPr lang="en-US" sz="2800" dirty="0"/>
              <a:t>Journal of Occupational &amp; Environmental </a:t>
            </a:r>
            <a:r>
              <a:rPr lang="en-US" sz="2800" dirty="0" smtClean="0"/>
              <a:t>Medicine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€513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Ter waarde &gt;1700 Euro!</a:t>
            </a:r>
            <a:endParaRPr lang="nl-BE" dirty="0" smtClean="0">
              <a:solidFill>
                <a:srgbClr val="FF0000"/>
              </a:solidFill>
            </a:endParaRP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150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50" t="11272" r="10249" b="4912"/>
          <a:stretch/>
        </p:blipFill>
        <p:spPr>
          <a:xfrm>
            <a:off x="-1" y="1196752"/>
            <a:ext cx="9149249" cy="51845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SPIP of Special Interest Pakket</a:t>
            </a: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3528" y="2852936"/>
            <a:ext cx="3312368" cy="12934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pic>
        <p:nvPicPr>
          <p:cNvPr id="8" name="Picture 5" descr="logo_cdlh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972469"/>
            <a:ext cx="1008112" cy="91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04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Qui</a:t>
            </a:r>
            <a:r>
              <a:rPr lang="nl-NL" dirty="0" smtClean="0"/>
              <a:t> </a:t>
            </a:r>
            <a:r>
              <a:rPr lang="nl-NL" dirty="0" err="1" smtClean="0"/>
              <a:t>sommes-nous</a:t>
            </a:r>
            <a:r>
              <a:rPr lang="nl-NL" dirty="0" smtClean="0"/>
              <a:t> 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6876256" y="596043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  <p:grpSp>
        <p:nvGrpSpPr>
          <p:cNvPr id="73" name="Groep 72"/>
          <p:cNvGrpSpPr/>
          <p:nvPr/>
        </p:nvGrpSpPr>
        <p:grpSpPr>
          <a:xfrm>
            <a:off x="863588" y="3457479"/>
            <a:ext cx="7416824" cy="2059753"/>
            <a:chOff x="863588" y="3457479"/>
            <a:chExt cx="7416824" cy="2059753"/>
          </a:xfrm>
        </p:grpSpPr>
        <p:grpSp>
          <p:nvGrpSpPr>
            <p:cNvPr id="59" name="Groep 58"/>
            <p:cNvGrpSpPr/>
            <p:nvPr/>
          </p:nvGrpSpPr>
          <p:grpSpPr>
            <a:xfrm>
              <a:off x="863588" y="4011971"/>
              <a:ext cx="1388139" cy="1502446"/>
              <a:chOff x="863588" y="4011971"/>
              <a:chExt cx="1388139" cy="1502446"/>
            </a:xfrm>
          </p:grpSpPr>
          <p:sp>
            <p:nvSpPr>
              <p:cNvPr id="46" name="Rechthoek 45"/>
              <p:cNvSpPr/>
              <p:nvPr/>
            </p:nvSpPr>
            <p:spPr>
              <a:xfrm>
                <a:off x="863588" y="4416786"/>
                <a:ext cx="1388139" cy="288000"/>
              </a:xfrm>
              <a:prstGeom prst="rect">
                <a:avLst/>
              </a:prstGeom>
              <a:solidFill>
                <a:srgbClr val="132447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CDLH</a:t>
                </a:r>
              </a:p>
            </p:txBody>
          </p:sp>
          <p:sp>
            <p:nvSpPr>
              <p:cNvPr id="47" name="Rechthoek 8"/>
              <p:cNvSpPr/>
              <p:nvPr/>
            </p:nvSpPr>
            <p:spPr>
              <a:xfrm>
                <a:off x="863588" y="5226417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err="1" smtClean="0">
                    <a:latin typeface="Eurostile"/>
                    <a:cs typeface="Eurostile"/>
                  </a:rPr>
                  <a:t>E-Health</a:t>
                </a:r>
                <a:endParaRPr lang="nl-BE" sz="1200" dirty="0" smtClean="0">
                  <a:latin typeface="Eurostile"/>
                  <a:cs typeface="Eurostile"/>
                </a:endParaRPr>
              </a:p>
            </p:txBody>
          </p:sp>
          <p:sp>
            <p:nvSpPr>
              <p:cNvPr id="48" name="Rechthoek 9"/>
              <p:cNvSpPr/>
              <p:nvPr/>
            </p:nvSpPr>
            <p:spPr>
              <a:xfrm>
                <a:off x="863588" y="4011971"/>
                <a:ext cx="1388139" cy="288000"/>
              </a:xfrm>
              <a:prstGeom prst="rect">
                <a:avLst/>
              </a:prstGeom>
              <a:solidFill>
                <a:srgbClr val="132447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CEBAM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49" name="Rechthoek 10"/>
              <p:cNvSpPr/>
              <p:nvPr/>
            </p:nvSpPr>
            <p:spPr>
              <a:xfrm>
                <a:off x="863588" y="4821601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>
                    <a:latin typeface="Eurostile"/>
                    <a:cs typeface="Eurostile"/>
                  </a:rPr>
                  <a:t>DOMUS MEDICA</a:t>
                </a:r>
              </a:p>
            </p:txBody>
          </p:sp>
        </p:grpSp>
        <p:grpSp>
          <p:nvGrpSpPr>
            <p:cNvPr id="60" name="Groep 59"/>
            <p:cNvGrpSpPr/>
            <p:nvPr/>
          </p:nvGrpSpPr>
          <p:grpSpPr>
            <a:xfrm>
              <a:off x="2370590" y="4011971"/>
              <a:ext cx="1388139" cy="1502446"/>
              <a:chOff x="2370590" y="4011971"/>
              <a:chExt cx="1388139" cy="1502446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2370590" y="4821601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KCE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43" name="Rechthoek 42"/>
              <p:cNvSpPr/>
              <p:nvPr/>
            </p:nvSpPr>
            <p:spPr>
              <a:xfrm>
                <a:off x="2370590" y="4416786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SPF DG 1,2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44" name="Rechthoek 43"/>
              <p:cNvSpPr/>
              <p:nvPr/>
            </p:nvSpPr>
            <p:spPr>
              <a:xfrm>
                <a:off x="2370590" y="4011971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FARMAKA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45" name="Rechthoek 44"/>
              <p:cNvSpPr/>
              <p:nvPr/>
            </p:nvSpPr>
            <p:spPr>
              <a:xfrm>
                <a:off x="2370590" y="5226417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MINERVA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70" name="Groep 69"/>
            <p:cNvGrpSpPr/>
            <p:nvPr/>
          </p:nvGrpSpPr>
          <p:grpSpPr>
            <a:xfrm>
              <a:off x="3877592" y="4011971"/>
              <a:ext cx="1388139" cy="1502446"/>
              <a:chOff x="3877592" y="4011971"/>
              <a:chExt cx="1388139" cy="1502446"/>
            </a:xfrm>
          </p:grpSpPr>
          <p:sp>
            <p:nvSpPr>
              <p:cNvPr id="38" name="Rechthoek 37"/>
              <p:cNvSpPr/>
              <p:nvPr/>
            </p:nvSpPr>
            <p:spPr>
              <a:xfrm>
                <a:off x="3877592" y="4416786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CBIP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39" name="Rechthoek 38"/>
              <p:cNvSpPr/>
              <p:nvPr/>
            </p:nvSpPr>
            <p:spPr>
              <a:xfrm>
                <a:off x="3877592" y="4011971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SSMG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  <p:sp>
            <p:nvSpPr>
              <p:cNvPr id="40" name="Rechthoek 39"/>
              <p:cNvSpPr/>
              <p:nvPr/>
            </p:nvSpPr>
            <p:spPr>
              <a:xfrm>
                <a:off x="3877592" y="4821601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>
                    <a:latin typeface="Eurostile"/>
                    <a:cs typeface="Eurostile"/>
                  </a:rPr>
                  <a:t>WVVK</a:t>
                </a:r>
              </a:p>
            </p:txBody>
          </p:sp>
          <p:sp>
            <p:nvSpPr>
              <p:cNvPr id="41" name="Rechthoek 40"/>
              <p:cNvSpPr/>
              <p:nvPr/>
            </p:nvSpPr>
            <p:spPr>
              <a:xfrm>
                <a:off x="3877592" y="5226417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NVKVV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</p:grpSp>
        <p:sp>
          <p:nvSpPr>
            <p:cNvPr id="34" name="Tekstvak 33"/>
            <p:cNvSpPr txBox="1"/>
            <p:nvPr/>
          </p:nvSpPr>
          <p:spPr>
            <a:xfrm>
              <a:off x="863588" y="3457479"/>
              <a:ext cx="4413570" cy="400110"/>
            </a:xfrm>
            <a:prstGeom prst="rect">
              <a:avLst/>
            </a:prstGeom>
            <a:solidFill>
              <a:srgbClr val="44599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7432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</a:pPr>
              <a:r>
                <a:rPr lang="nl-BE" sz="2000" dirty="0" smtClean="0">
                  <a:latin typeface="Eurostile"/>
                  <a:cs typeface="Eurostile"/>
                </a:rPr>
                <a:t>Membres </a:t>
              </a:r>
              <a:r>
                <a:rPr lang="nl-BE" sz="2000" dirty="0" err="1" smtClean="0">
                  <a:latin typeface="Eurostile"/>
                  <a:cs typeface="Eurostile"/>
                </a:rPr>
                <a:t>fondateurs</a:t>
              </a:r>
              <a:r>
                <a:rPr lang="nl-BE" sz="2000" dirty="0" smtClean="0">
                  <a:latin typeface="Eurostile"/>
                  <a:cs typeface="Eurostile"/>
                </a:rPr>
                <a:t> </a:t>
              </a:r>
            </a:p>
          </p:txBody>
        </p:sp>
        <p:sp>
          <p:nvSpPr>
            <p:cNvPr id="51" name="Tekstvak 50"/>
            <p:cNvSpPr txBox="1"/>
            <p:nvPr/>
          </p:nvSpPr>
          <p:spPr>
            <a:xfrm>
              <a:off x="5395807" y="3457479"/>
              <a:ext cx="2847781" cy="400110"/>
            </a:xfrm>
            <a:prstGeom prst="rect">
              <a:avLst/>
            </a:prstGeom>
            <a:solidFill>
              <a:srgbClr val="44599D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74320" indent="-274320" algn="ctr">
                <a:spcBef>
                  <a:spcPts val="600"/>
                </a:spcBef>
                <a:buClr>
                  <a:schemeClr val="accent1"/>
                </a:buClr>
                <a:buSzPct val="76000"/>
              </a:pPr>
              <a:r>
                <a:rPr lang="nl-BE" sz="2000" dirty="0" err="1" smtClean="0">
                  <a:latin typeface="Eurostile"/>
                  <a:cs typeface="Eurostile"/>
                </a:rPr>
                <a:t>Nouveaux</a:t>
              </a:r>
              <a:r>
                <a:rPr lang="nl-BE" sz="2000" dirty="0" smtClean="0">
                  <a:latin typeface="Eurostile"/>
                  <a:cs typeface="Eurostile"/>
                </a:rPr>
                <a:t> membres</a:t>
              </a:r>
            </a:p>
          </p:txBody>
        </p:sp>
        <p:grpSp>
          <p:nvGrpSpPr>
            <p:cNvPr id="71" name="Groep 70"/>
            <p:cNvGrpSpPr/>
            <p:nvPr/>
          </p:nvGrpSpPr>
          <p:grpSpPr>
            <a:xfrm>
              <a:off x="5384595" y="4009035"/>
              <a:ext cx="1391761" cy="1503108"/>
              <a:chOff x="5384595" y="4009035"/>
              <a:chExt cx="1391761" cy="1503108"/>
            </a:xfrm>
          </p:grpSpPr>
          <p:grpSp>
            <p:nvGrpSpPr>
              <p:cNvPr id="57" name="Groep 56"/>
              <p:cNvGrpSpPr/>
              <p:nvPr/>
            </p:nvGrpSpPr>
            <p:grpSpPr>
              <a:xfrm>
                <a:off x="5384595" y="4009035"/>
                <a:ext cx="1388139" cy="1100566"/>
                <a:chOff x="5616272" y="3620516"/>
                <a:chExt cx="1404000" cy="1100566"/>
              </a:xfrm>
              <a:solidFill>
                <a:srgbClr val="44599D"/>
              </a:solidFill>
            </p:grpSpPr>
            <p:sp>
              <p:nvSpPr>
                <p:cNvPr id="52" name="Rechthoek 51"/>
                <p:cNvSpPr/>
                <p:nvPr/>
              </p:nvSpPr>
              <p:spPr>
                <a:xfrm>
                  <a:off x="5616272" y="3620516"/>
                  <a:ext cx="1404000" cy="28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smtClean="0">
                      <a:latin typeface="Eurostile"/>
                      <a:cs typeface="Eurostile"/>
                    </a:rPr>
                    <a:t>AFMPS 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3" name="Rechthoek 52"/>
                <p:cNvSpPr/>
                <p:nvPr/>
              </p:nvSpPr>
              <p:spPr>
                <a:xfrm>
                  <a:off x="5616272" y="4028267"/>
                  <a:ext cx="1404000" cy="28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smtClean="0">
                      <a:latin typeface="Eurostile"/>
                      <a:cs typeface="Eurostile"/>
                    </a:rPr>
                    <a:t>CIPIQ-S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54" name="Rechthoek 53"/>
                <p:cNvSpPr/>
                <p:nvPr/>
              </p:nvSpPr>
              <p:spPr>
                <a:xfrm>
                  <a:off x="5616272" y="4433082"/>
                  <a:ext cx="1404000" cy="288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smtClean="0">
                      <a:latin typeface="Eurostile"/>
                      <a:cs typeface="Eurostile"/>
                    </a:rPr>
                    <a:t>VEV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61" name="Rechthoek 60"/>
              <p:cNvSpPr/>
              <p:nvPr/>
            </p:nvSpPr>
            <p:spPr>
              <a:xfrm>
                <a:off x="5388217" y="5224143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VVL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</p:grpSp>
        <p:grpSp>
          <p:nvGrpSpPr>
            <p:cNvPr id="72" name="Groep 71"/>
            <p:cNvGrpSpPr/>
            <p:nvPr/>
          </p:nvGrpSpPr>
          <p:grpSpPr>
            <a:xfrm>
              <a:off x="6888651" y="4014124"/>
              <a:ext cx="1391761" cy="1503108"/>
              <a:chOff x="6888651" y="4014124"/>
              <a:chExt cx="1391761" cy="1503108"/>
            </a:xfrm>
          </p:grpSpPr>
          <p:grpSp>
            <p:nvGrpSpPr>
              <p:cNvPr id="64" name="Groep 56"/>
              <p:cNvGrpSpPr/>
              <p:nvPr/>
            </p:nvGrpSpPr>
            <p:grpSpPr>
              <a:xfrm>
                <a:off x="6888651" y="4014124"/>
                <a:ext cx="1388139" cy="1100566"/>
                <a:chOff x="5616272" y="3620516"/>
                <a:chExt cx="1404000" cy="1100566"/>
              </a:xfrm>
              <a:solidFill>
                <a:srgbClr val="44599D"/>
              </a:solidFill>
            </p:grpSpPr>
            <p:sp>
              <p:nvSpPr>
                <p:cNvPr id="66" name="Rechthoek 65"/>
                <p:cNvSpPr/>
                <p:nvPr/>
              </p:nvSpPr>
              <p:spPr>
                <a:xfrm>
                  <a:off x="5616272" y="3620516"/>
                  <a:ext cx="1404000" cy="288000"/>
                </a:xfrm>
                <a:prstGeom prst="rect">
                  <a:avLst/>
                </a:prstGeom>
                <a:grpFill/>
                <a:ln>
                  <a:solidFill>
                    <a:srgbClr val="44599D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smtClean="0">
                      <a:latin typeface="Eurostile"/>
                      <a:cs typeface="Eurostile"/>
                    </a:rPr>
                    <a:t>VLOV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5616272" y="4028267"/>
                  <a:ext cx="1404000" cy="288000"/>
                </a:xfrm>
                <a:prstGeom prst="rect">
                  <a:avLst/>
                </a:prstGeom>
                <a:grpFill/>
                <a:ln>
                  <a:solidFill>
                    <a:srgbClr val="44599D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err="1" smtClean="0">
                      <a:latin typeface="Eurostile"/>
                      <a:cs typeface="Eurostile"/>
                    </a:rPr>
                    <a:t>Croix-Rouge</a:t>
                  </a:r>
                  <a:r>
                    <a:rPr lang="nl-BE" sz="1200" dirty="0" smtClean="0">
                      <a:latin typeface="Eurostile"/>
                      <a:cs typeface="Eurostile"/>
                    </a:rPr>
                    <a:t> – Fl.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5616272" y="4433082"/>
                  <a:ext cx="1404000" cy="288000"/>
                </a:xfrm>
                <a:prstGeom prst="rect">
                  <a:avLst/>
                </a:prstGeom>
                <a:grpFill/>
                <a:ln>
                  <a:solidFill>
                    <a:srgbClr val="44599D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BE" sz="1200" dirty="0" smtClean="0">
                      <a:latin typeface="Eurostile"/>
                      <a:cs typeface="Eurostile"/>
                    </a:rPr>
                    <a:t>…</a:t>
                  </a:r>
                  <a:endParaRPr lang="nl-BE" sz="1200" dirty="0">
                    <a:latin typeface="Eurostile"/>
                    <a:cs typeface="Eurostile"/>
                  </a:endParaRPr>
                </a:p>
              </p:txBody>
            </p:sp>
          </p:grpSp>
          <p:sp>
            <p:nvSpPr>
              <p:cNvPr id="65" name="Rechthoek 64"/>
              <p:cNvSpPr/>
              <p:nvPr/>
            </p:nvSpPr>
            <p:spPr>
              <a:xfrm>
                <a:off x="6892273" y="5229232"/>
                <a:ext cx="1388139" cy="288000"/>
              </a:xfrm>
              <a:prstGeom prst="rect">
                <a:avLst/>
              </a:prstGeom>
              <a:solidFill>
                <a:srgbClr val="44599D"/>
              </a:solidFill>
              <a:ln>
                <a:solidFill>
                  <a:srgbClr val="44599D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BE" sz="1200" dirty="0" smtClean="0">
                    <a:latin typeface="Eurostile"/>
                    <a:cs typeface="Eurostile"/>
                  </a:rPr>
                  <a:t>…</a:t>
                </a:r>
                <a:endParaRPr lang="nl-BE" sz="1200" dirty="0">
                  <a:latin typeface="Eurostile"/>
                  <a:cs typeface="Eurostile"/>
                </a:endParaRPr>
              </a:p>
            </p:txBody>
          </p:sp>
        </p:grpSp>
      </p:grpSp>
      <p:cxnSp>
        <p:nvCxnSpPr>
          <p:cNvPr id="22" name="Straight Arrow Connector 21"/>
          <p:cNvCxnSpPr/>
          <p:nvPr/>
        </p:nvCxnSpPr>
        <p:spPr>
          <a:xfrm>
            <a:off x="2483768" y="2089327"/>
            <a:ext cx="1296144" cy="0"/>
          </a:xfrm>
          <a:prstGeom prst="straightConnector1">
            <a:avLst/>
          </a:prstGeom>
          <a:ln w="19050" cmpd="sng">
            <a:solidFill>
              <a:srgbClr val="7F7F7F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ep 57"/>
          <p:cNvGrpSpPr/>
          <p:nvPr/>
        </p:nvGrpSpPr>
        <p:grpSpPr>
          <a:xfrm>
            <a:off x="899592" y="1340768"/>
            <a:ext cx="7416824" cy="1684664"/>
            <a:chOff x="899592" y="1340768"/>
            <a:chExt cx="7416824" cy="168466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/>
            <a:srcRect l="15535"/>
            <a:stretch/>
          </p:blipFill>
          <p:spPr>
            <a:xfrm>
              <a:off x="899592" y="1340768"/>
              <a:ext cx="1699707" cy="139584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915816" y="1729287"/>
              <a:ext cx="5400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nl-BE" sz="3600" dirty="0">
                  <a:solidFill>
                    <a:srgbClr val="132447"/>
                  </a:solidFill>
                  <a:latin typeface="Vollkorn Regular"/>
                  <a:cs typeface="Vollkorn Regular"/>
                </a:rPr>
                <a:t>EBM</a:t>
              </a:r>
              <a:r>
                <a:rPr lang="nl-BE" sz="3600" i="1" dirty="0">
                  <a:solidFill>
                    <a:srgbClr val="132447"/>
                  </a:solidFill>
                  <a:latin typeface="Vollkorn Regular"/>
                  <a:cs typeface="Vollkorn Regular"/>
                </a:rPr>
                <a:t>Practice</a:t>
              </a:r>
              <a:r>
                <a:rPr lang="nl-BE" sz="3600" dirty="0">
                  <a:solidFill>
                    <a:srgbClr val="132447"/>
                  </a:solidFill>
                  <a:latin typeface="Vollkorn Regular"/>
                  <a:cs typeface="Vollkorn Regular"/>
                </a:rPr>
                <a:t>Net</a:t>
              </a:r>
              <a:r>
                <a:rPr lang="nl-BE" sz="3600" dirty="0">
                  <a:latin typeface="Vollkorn Regular"/>
                  <a:cs typeface="Vollkorn Regular"/>
                </a:rPr>
                <a:t>  </a:t>
              </a:r>
              <a:r>
                <a:rPr lang="nl-BE" sz="2400" dirty="0" smtClean="0">
                  <a:solidFill>
                    <a:srgbClr val="909FC6"/>
                  </a:solidFill>
                  <a:latin typeface="Vollkorn Regular"/>
                  <a:cs typeface="Vollkorn Regular"/>
                </a:rPr>
                <a:t>&gt; </a:t>
              </a:r>
              <a:r>
                <a:rPr lang="nl-BE" sz="2400" dirty="0">
                  <a:solidFill>
                    <a:srgbClr val="909FC6"/>
                  </a:solidFill>
                  <a:latin typeface="Vollkorn Regular"/>
                  <a:cs typeface="Vollkorn Regular"/>
                </a:rPr>
                <a:t>2011</a:t>
              </a:r>
            </a:p>
          </p:txBody>
        </p:sp>
        <p:grpSp>
          <p:nvGrpSpPr>
            <p:cNvPr id="55" name="Groep 54"/>
            <p:cNvGrpSpPr/>
            <p:nvPr/>
          </p:nvGrpSpPr>
          <p:grpSpPr>
            <a:xfrm>
              <a:off x="2987824" y="2636912"/>
              <a:ext cx="3960440" cy="388520"/>
              <a:chOff x="2987824" y="2636912"/>
              <a:chExt cx="3960440" cy="38852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>
                <a:off x="5628118" y="2665392"/>
                <a:ext cx="0" cy="360040"/>
              </a:xfrm>
              <a:prstGeom prst="straightConnector1">
                <a:avLst/>
              </a:prstGeom>
              <a:ln w="19050" cmpd="sng">
                <a:solidFill>
                  <a:srgbClr val="7F7F7F"/>
                </a:solidFill>
                <a:prstDash val="soli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4307971" y="2636913"/>
                <a:ext cx="0" cy="360040"/>
              </a:xfrm>
              <a:prstGeom prst="straightConnector1">
                <a:avLst/>
              </a:prstGeom>
              <a:ln w="19050" cmpd="sng">
                <a:solidFill>
                  <a:srgbClr val="7F7F7F"/>
                </a:solidFill>
                <a:prstDash val="soli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6948264" y="2636912"/>
                <a:ext cx="0" cy="360040"/>
              </a:xfrm>
              <a:prstGeom prst="straightConnector1">
                <a:avLst/>
              </a:prstGeom>
              <a:ln w="19050" cmpd="sng">
                <a:solidFill>
                  <a:srgbClr val="7F7F7F"/>
                </a:solidFill>
                <a:prstDash val="soli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73"/>
              <p:cNvCxnSpPr/>
              <p:nvPr/>
            </p:nvCxnSpPr>
            <p:spPr>
              <a:xfrm>
                <a:off x="2987824" y="2660662"/>
                <a:ext cx="0" cy="360040"/>
              </a:xfrm>
              <a:prstGeom prst="straightConnector1">
                <a:avLst/>
              </a:prstGeom>
              <a:ln w="19050" cmpd="sng">
                <a:solidFill>
                  <a:srgbClr val="7F7F7F"/>
                </a:solidFill>
                <a:prstDash val="solid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8870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/>
              <a:t>&gt; 1.000 guides de bonne pratique </a:t>
            </a:r>
            <a:endParaRPr lang="nl-BE" sz="4000" dirty="0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26" t="7985" r="12098" b="4912"/>
          <a:stretch/>
        </p:blipFill>
        <p:spPr>
          <a:xfrm>
            <a:off x="633618" y="1124744"/>
            <a:ext cx="7897452" cy="4702979"/>
          </a:xfrm>
          <a:prstGeom prst="rect">
            <a:avLst/>
          </a:prstGeom>
        </p:spPr>
      </p:pic>
      <p:cxnSp>
        <p:nvCxnSpPr>
          <p:cNvPr id="11" name="Rechte verbindingslijn met pijl 10"/>
          <p:cNvCxnSpPr/>
          <p:nvPr/>
        </p:nvCxnSpPr>
        <p:spPr>
          <a:xfrm flipH="1">
            <a:off x="1628753" y="2797019"/>
            <a:ext cx="576064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 flipV="1">
            <a:off x="1772769" y="1847384"/>
            <a:ext cx="432048" cy="216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 flipH="1" flipV="1">
            <a:off x="1891415" y="2230394"/>
            <a:ext cx="626803" cy="4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dirty="0" smtClean="0"/>
              <a:t>&gt; 4.000 Evidence Summaries</a:t>
            </a:r>
            <a:endParaRPr lang="nl-BE" sz="40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5687"/>
          <a:stretch/>
        </p:blipFill>
        <p:spPr>
          <a:xfrm>
            <a:off x="611560" y="1196752"/>
            <a:ext cx="7648144" cy="47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Photos, vidéo, audio</a:t>
            </a:r>
            <a:endParaRPr lang="nl-BE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914" t="37567" r="52054" b="21347"/>
          <a:stretch>
            <a:fillRect/>
          </a:stretch>
        </p:blipFill>
        <p:spPr bwMode="auto">
          <a:xfrm>
            <a:off x="1259632" y="1412776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s://www.ebmpracticenet.be/media/img/370.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2427480" cy="19080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8134" t="58480" r="58267" b="11281"/>
          <a:stretch>
            <a:fillRect/>
          </a:stretch>
        </p:blipFill>
        <p:spPr bwMode="auto">
          <a:xfrm>
            <a:off x="2300224" y="3465272"/>
            <a:ext cx="4288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568952" cy="940966"/>
          </a:xfrm>
        </p:spPr>
        <p:txBody>
          <a:bodyPr>
            <a:normAutofit fontScale="90000"/>
          </a:bodyPr>
          <a:lstStyle/>
          <a:p>
            <a:r>
              <a:rPr lang="fr-BE" sz="4000" dirty="0" smtClean="0"/>
              <a:t>Info patient</a:t>
            </a:r>
            <a:r>
              <a:rPr lang="nl-BE" sz="3200" dirty="0" smtClean="0"/>
              <a:t/>
            </a:r>
            <a:br>
              <a:rPr lang="nl-BE" sz="3200" dirty="0" smtClean="0"/>
            </a:br>
            <a:endParaRPr lang="nl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18427" t="11217" r="19677" b="13041"/>
          <a:stretch/>
        </p:blipFill>
        <p:spPr>
          <a:xfrm>
            <a:off x="1051159" y="1124744"/>
            <a:ext cx="711368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/>
          <a:srcRect b="6803"/>
          <a:stretch/>
        </p:blipFill>
        <p:spPr>
          <a:xfrm>
            <a:off x="3207848" y="1124744"/>
            <a:ext cx="2728301" cy="254269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40966"/>
          </a:xfrm>
        </p:spPr>
        <p:txBody>
          <a:bodyPr>
            <a:normAutofit/>
          </a:bodyPr>
          <a:lstStyle/>
          <a:p>
            <a:r>
              <a:rPr lang="nl-BE" sz="4000" dirty="0" smtClean="0"/>
              <a:t>EBMPracticeNet : EBM@point of care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3943597"/>
            <a:ext cx="7848872" cy="18616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BE" b="1" dirty="0" smtClean="0">
                <a:solidFill>
                  <a:srgbClr val="455598"/>
                </a:solidFill>
              </a:rPr>
              <a:t>Comment faire parler votre dossier médical informatisé au moment de la prestation de soins </a:t>
            </a:r>
            <a:r>
              <a:rPr lang="nl-BE" b="1" dirty="0" smtClean="0">
                <a:solidFill>
                  <a:srgbClr val="455598"/>
                </a:solidFill>
              </a:rPr>
              <a:t>?!</a:t>
            </a:r>
          </a:p>
          <a:p>
            <a:pPr marL="0" indent="0" algn="ctr">
              <a:buNone/>
            </a:pPr>
            <a:r>
              <a:rPr lang="nl-BE" b="1" dirty="0" smtClean="0">
                <a:solidFill>
                  <a:srgbClr val="FF0000"/>
                </a:solidFill>
              </a:rPr>
              <a:t> </a:t>
            </a:r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wrap="none">
            <a:normAutofit/>
          </a:bodyPr>
          <a:lstStyle/>
          <a:p>
            <a:r>
              <a:rPr lang="fr-BE" sz="3800" dirty="0" smtClean="0"/>
              <a:t>Structure des informations : connexions </a:t>
            </a:r>
            <a:endParaRPr lang="fr-BE" sz="3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/>
          <a:stretch/>
        </p:blipFill>
        <p:spPr>
          <a:xfrm>
            <a:off x="107504" y="1529904"/>
            <a:ext cx="3600399" cy="2259136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 rot="5400000">
            <a:off x="1322327" y="4127500"/>
            <a:ext cx="792088" cy="23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PIJL-RECHTS 8"/>
          <p:cNvSpPr/>
          <p:nvPr/>
        </p:nvSpPr>
        <p:spPr>
          <a:xfrm>
            <a:off x="2987822" y="5085184"/>
            <a:ext cx="1440162" cy="25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PIJL-RECHTS 9"/>
          <p:cNvSpPr/>
          <p:nvPr/>
        </p:nvSpPr>
        <p:spPr>
          <a:xfrm rot="13748126">
            <a:off x="4916114" y="3977792"/>
            <a:ext cx="1037776" cy="216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PIJL-RECHTS 10"/>
          <p:cNvSpPr/>
          <p:nvPr/>
        </p:nvSpPr>
        <p:spPr>
          <a:xfrm rot="16200000">
            <a:off x="5261263" y="3250694"/>
            <a:ext cx="2219685" cy="23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Afgeronde rechthoek 11"/>
          <p:cNvSpPr/>
          <p:nvPr/>
        </p:nvSpPr>
        <p:spPr>
          <a:xfrm>
            <a:off x="107503" y="1185156"/>
            <a:ext cx="3600399" cy="344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Dossier médical informatisé</a:t>
            </a:r>
            <a:endParaRPr lang="fr-BE" dirty="0"/>
          </a:p>
        </p:txBody>
      </p:sp>
      <p:sp>
        <p:nvSpPr>
          <p:cNvPr id="14" name="Afgeronde rechthoek 13"/>
          <p:cNvSpPr/>
          <p:nvPr/>
        </p:nvSpPr>
        <p:spPr>
          <a:xfrm>
            <a:off x="827584" y="4763670"/>
            <a:ext cx="1944216" cy="969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Evidence Linker du Cebam</a:t>
            </a:r>
            <a:endParaRPr lang="nl-BE" dirty="0"/>
          </a:p>
        </p:txBody>
      </p:sp>
      <p:sp>
        <p:nvSpPr>
          <p:cNvPr id="15" name="Afgeronde rechthoek 14"/>
          <p:cNvSpPr/>
          <p:nvPr/>
        </p:nvSpPr>
        <p:spPr>
          <a:xfrm>
            <a:off x="4700109" y="4622055"/>
            <a:ext cx="3328275" cy="111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Guides de bonne pratique nationaux et internationaux</a:t>
            </a:r>
            <a:r>
              <a:rPr lang="nl-BE" dirty="0" smtClean="0"/>
              <a:t> sur www.EBMPracticeNet.be</a:t>
            </a:r>
            <a:endParaRPr lang="nl-BE" dirty="0"/>
          </a:p>
        </p:txBody>
      </p:sp>
      <p:sp>
        <p:nvSpPr>
          <p:cNvPr id="16" name="Afgeronde rechthoek 15"/>
          <p:cNvSpPr/>
          <p:nvPr/>
        </p:nvSpPr>
        <p:spPr>
          <a:xfrm>
            <a:off x="3866043" y="2367329"/>
            <a:ext cx="2218126" cy="998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Texte intégral de la référence sous-jacente sur la CDLH</a:t>
            </a:r>
            <a:endParaRPr lang="nl-BE" dirty="0"/>
          </a:p>
        </p:txBody>
      </p:sp>
      <p:sp>
        <p:nvSpPr>
          <p:cNvPr id="17" name="Afgeronde rechthoek 16"/>
          <p:cNvSpPr/>
          <p:nvPr/>
        </p:nvSpPr>
        <p:spPr>
          <a:xfrm>
            <a:off x="3995936" y="1328496"/>
            <a:ext cx="4657894" cy="695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fr-BE" dirty="0" smtClean="0"/>
              <a:t>Guides de bonne pratique destinés aux patients par mongeneraliste.be</a:t>
            </a:r>
          </a:p>
        </p:txBody>
      </p:sp>
      <p:sp>
        <p:nvSpPr>
          <p:cNvPr id="13" name="PIJL-RECHTS 12"/>
          <p:cNvSpPr/>
          <p:nvPr/>
        </p:nvSpPr>
        <p:spPr>
          <a:xfrm rot="18245673">
            <a:off x="6665912" y="3934018"/>
            <a:ext cx="1037776" cy="216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9" name="Afgeronde rechthoek 18"/>
          <p:cNvSpPr/>
          <p:nvPr/>
        </p:nvSpPr>
        <p:spPr>
          <a:xfrm>
            <a:off x="6658042" y="2367329"/>
            <a:ext cx="2248563" cy="1016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Liens spécifiques vers les producteurs d’EBM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55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3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Linker du Cebam 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777" t="14559" r="7476" b="4912"/>
          <a:stretch/>
        </p:blipFill>
        <p:spPr>
          <a:xfrm>
            <a:off x="279499" y="1196752"/>
            <a:ext cx="860568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2200" dirty="0" smtClean="0">
                <a:latin typeface="Eurostile"/>
                <a:cs typeface="Eurostile"/>
              </a:rPr>
              <a:t/>
            </a:r>
            <a:br>
              <a:rPr lang="nl-BE" sz="2200" dirty="0" smtClean="0">
                <a:latin typeface="Eurostile"/>
                <a:cs typeface="Eurostile"/>
              </a:rPr>
            </a:br>
            <a:r>
              <a:rPr lang="nl-BE" sz="2200" dirty="0">
                <a:latin typeface="Eurostile"/>
                <a:cs typeface="Eurostile"/>
              </a:rPr>
              <a:t/>
            </a:r>
            <a:br>
              <a:rPr lang="nl-BE" sz="2200" dirty="0">
                <a:latin typeface="Eurostile"/>
                <a:cs typeface="Eurostile"/>
              </a:rPr>
            </a:br>
            <a:r>
              <a:rPr lang="nl-BE" sz="3100" dirty="0" smtClean="0">
                <a:latin typeface="Eurostile"/>
                <a:cs typeface="Eurostile"/>
              </a:rPr>
              <a:t>Promotor Marieke </a:t>
            </a:r>
            <a:r>
              <a:rPr lang="nl-BE" sz="3100" dirty="0" err="1" smtClean="0">
                <a:latin typeface="Eurostile"/>
                <a:cs typeface="Eurostile"/>
              </a:rPr>
              <a:t>Vanneste</a:t>
            </a:r>
            <a:r>
              <a:rPr lang="nl-BE" sz="3100" dirty="0" smtClean="0">
                <a:latin typeface="Eurostile"/>
                <a:cs typeface="Eurostile"/>
              </a:rPr>
              <a:t> </a:t>
            </a:r>
            <a:br>
              <a:rPr lang="nl-BE" sz="3100" dirty="0" smtClean="0">
                <a:latin typeface="Eurostile"/>
                <a:cs typeface="Eurostile"/>
              </a:rPr>
            </a:br>
            <a:r>
              <a:rPr lang="nl-BE" sz="3100" dirty="0" smtClean="0">
                <a:latin typeface="Eurostile"/>
                <a:cs typeface="Eurostile"/>
              </a:rPr>
              <a:t> </a:t>
            </a:r>
            <a:r>
              <a:rPr lang="nl-BE" sz="3100" dirty="0">
                <a:latin typeface="Eurostile"/>
                <a:cs typeface="Eurostile"/>
              </a:rPr>
              <a:t>marieke.vanneste@cebam.be</a:t>
            </a:r>
            <a:r>
              <a:rPr lang="nl-BE" dirty="0">
                <a:latin typeface="Eurostile"/>
                <a:cs typeface="Eurostile"/>
              </a:rPr>
              <a:t/>
            </a:r>
            <a:br>
              <a:rPr lang="nl-BE" dirty="0">
                <a:latin typeface="Eurostile"/>
                <a:cs typeface="Eurostile"/>
              </a:rPr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Rechthoek 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7" y="1340768"/>
            <a:ext cx="9014717" cy="50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11"/>
          <p:cNvSpPr/>
          <p:nvPr/>
        </p:nvSpPr>
        <p:spPr>
          <a:xfrm>
            <a:off x="323528" y="2852936"/>
            <a:ext cx="1800200" cy="1551359"/>
          </a:xfrm>
          <a:prstGeom prst="flowChartMagneticDisk">
            <a:avLst/>
          </a:prstGeom>
          <a:solidFill>
            <a:srgbClr val="455598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>
                <a:solidFill>
                  <a:srgbClr val="FFFFFF"/>
                </a:solidFill>
                <a:latin typeface="Calibri" pitchFamily="34" charset="0"/>
              </a:rPr>
              <a:t>DMI </a:t>
            </a:r>
          </a:p>
          <a:p>
            <a:pPr algn="ctr"/>
            <a:r>
              <a:rPr lang="fi-FI" sz="1200" dirty="0" smtClean="0">
                <a:solidFill>
                  <a:srgbClr val="FFFFFF"/>
                </a:solidFill>
                <a:latin typeface="Calibri" pitchFamily="34" charset="0"/>
              </a:rPr>
              <a:t>...</a:t>
            </a:r>
          </a:p>
          <a:p>
            <a:pPr algn="ctr"/>
            <a:r>
              <a:rPr lang="fi-FI" sz="1200" dirty="0" smtClean="0">
                <a:solidFill>
                  <a:srgbClr val="FFFFFF"/>
                </a:solidFill>
                <a:latin typeface="Calibri" pitchFamily="34" charset="0"/>
              </a:rPr>
              <a:t>Diabète (E11.9)</a:t>
            </a:r>
          </a:p>
          <a:p>
            <a:pPr algn="ctr"/>
            <a:r>
              <a:rPr lang="sv-FI" sz="1200" dirty="0" smtClean="0">
                <a:solidFill>
                  <a:srgbClr val="FFFFFF"/>
                </a:solidFill>
                <a:latin typeface="Calibri" pitchFamily="34" charset="0"/>
              </a:rPr>
              <a:t>Coronaropathie (I20.8)</a:t>
            </a:r>
            <a:endParaRPr lang="fi-FI" sz="120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sv-FI" sz="1200" dirty="0" smtClean="0">
                <a:solidFill>
                  <a:srgbClr val="FFFFFF"/>
                </a:solidFill>
                <a:latin typeface="Calibri" pitchFamily="34" charset="0"/>
              </a:rPr>
              <a:t>TA : 145/90 mmHg</a:t>
            </a:r>
          </a:p>
          <a:p>
            <a:pPr algn="ctr"/>
            <a:r>
              <a:rPr lang="sv-FI" sz="1200" dirty="0" smtClean="0">
                <a:solidFill>
                  <a:srgbClr val="FFFFFF"/>
                </a:solidFill>
                <a:latin typeface="Calibri" pitchFamily="34" charset="0"/>
              </a:rPr>
              <a:t>Potassium : 6,1 mmol/l</a:t>
            </a:r>
          </a:p>
          <a:p>
            <a:pPr algn="ctr"/>
            <a:r>
              <a:rPr lang="sv-FI" sz="1200" dirty="0" smtClean="0">
                <a:solidFill>
                  <a:srgbClr val="FFFFFF"/>
                </a:solidFill>
                <a:latin typeface="Calibri" pitchFamily="34" charset="0"/>
              </a:rPr>
              <a:t>...</a:t>
            </a:r>
            <a:endParaRPr lang="fi-FI" sz="12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5" name="Straight Arrow Connector 14"/>
          <p:cNvCxnSpPr/>
          <p:nvPr/>
        </p:nvCxnSpPr>
        <p:spPr>
          <a:xfrm flipV="1">
            <a:off x="4644008" y="2636912"/>
            <a:ext cx="648072" cy="785716"/>
          </a:xfrm>
          <a:prstGeom prst="straightConnector1">
            <a:avLst/>
          </a:prstGeom>
          <a:ln w="38100">
            <a:solidFill>
              <a:srgbClr val="455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7"/>
          <p:cNvCxnSpPr/>
          <p:nvPr/>
        </p:nvCxnSpPr>
        <p:spPr>
          <a:xfrm>
            <a:off x="4644008" y="3901603"/>
            <a:ext cx="648072" cy="917079"/>
          </a:xfrm>
          <a:prstGeom prst="straightConnector1">
            <a:avLst/>
          </a:prstGeom>
          <a:ln w="38100">
            <a:solidFill>
              <a:srgbClr val="455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8"/>
          <p:cNvCxnSpPr/>
          <p:nvPr/>
        </p:nvCxnSpPr>
        <p:spPr>
          <a:xfrm>
            <a:off x="4644008" y="3640232"/>
            <a:ext cx="576064" cy="4791"/>
          </a:xfrm>
          <a:prstGeom prst="straightConnector1">
            <a:avLst/>
          </a:prstGeom>
          <a:ln w="38100">
            <a:solidFill>
              <a:srgbClr val="455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22"/>
          <p:cNvCxnSpPr/>
          <p:nvPr/>
        </p:nvCxnSpPr>
        <p:spPr>
          <a:xfrm flipV="1">
            <a:off x="2411760" y="3630709"/>
            <a:ext cx="576064" cy="12051"/>
          </a:xfrm>
          <a:prstGeom prst="straightConnector1">
            <a:avLst/>
          </a:prstGeom>
          <a:ln w="38100">
            <a:solidFill>
              <a:srgbClr val="4555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2379"/>
            <a:ext cx="3475037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s://encrypted-tbn0.gstatic.com/images?q=tbn:ANd9GcQQJXx91u7kyO0_JWr3IBB0-818WoUiAm767y9Stw6mNAn4bQApA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76474"/>
            <a:ext cx="1152128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7544" y="44624"/>
            <a:ext cx="8229600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ollkorn Regular"/>
                <a:ea typeface="+mj-ea"/>
                <a:cs typeface="Vollkorn Regular"/>
              </a:rPr>
              <a:t>Electronic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ollkorn Regular"/>
                <a:ea typeface="+mj-ea"/>
                <a:cs typeface="Vollkorn Regular"/>
              </a:rPr>
              <a:t> </a:t>
            </a: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ollkorn Regular"/>
                <a:ea typeface="+mj-ea"/>
                <a:cs typeface="Vollkorn Regular"/>
              </a:rPr>
              <a:t>Decision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ollkorn Regular"/>
                <a:ea typeface="+mj-ea"/>
                <a:cs typeface="Vollkorn Regular"/>
              </a:rPr>
              <a:t> Support</a:t>
            </a:r>
            <a:endParaRPr kumimoji="0" lang="fi-FI" sz="40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  <a:ea typeface="+mj-ea"/>
              <a:cs typeface="Vollkorn Regular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3508" y="105273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Données concernant le patient :</a:t>
            </a:r>
          </a:p>
          <a:p>
            <a:r>
              <a:rPr lang="fr-BE" dirty="0" smtClean="0"/>
              <a:t>liste des médicaments, résultats de laboratoire, facteurs de risque,…</a:t>
            </a:r>
          </a:p>
        </p:txBody>
      </p:sp>
      <p:sp>
        <p:nvSpPr>
          <p:cNvPr id="4" name="PIJL-OMLAAG 3"/>
          <p:cNvSpPr/>
          <p:nvPr/>
        </p:nvSpPr>
        <p:spPr>
          <a:xfrm>
            <a:off x="1079612" y="2246549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Enregistrement</a:t>
            </a:r>
            <a:r>
              <a:rPr lang="nl-BE" dirty="0" smtClean="0"/>
              <a:t> via E-Health</a:t>
            </a:r>
            <a:endParaRPr lang="nl-BE" sz="3600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/>
          <p:cNvSpPr/>
          <p:nvPr/>
        </p:nvSpPr>
        <p:spPr>
          <a:xfrm>
            <a:off x="899592" y="155679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Metrophobic"/>
            </a:endParaRPr>
          </a:p>
        </p:txBody>
      </p:sp>
      <p:pic>
        <p:nvPicPr>
          <p:cNvPr id="8" name="Tijdelijke aanduiding voor inhoud 5" descr="Schermafbeelding 2014-01-16 om 23.02.08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" b="5406"/>
          <a:stretch/>
        </p:blipFill>
        <p:spPr>
          <a:xfrm>
            <a:off x="750912" y="1230386"/>
            <a:ext cx="7662864" cy="4881228"/>
          </a:xfrm>
        </p:spPr>
      </p:pic>
      <p:sp>
        <p:nvSpPr>
          <p:cNvPr id="9" name="Right Arrow 3"/>
          <p:cNvSpPr/>
          <p:nvPr/>
        </p:nvSpPr>
        <p:spPr>
          <a:xfrm>
            <a:off x="899592" y="4658372"/>
            <a:ext cx="1130589" cy="54032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 www.cdlh.be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5591"/>
            <a:ext cx="8239944" cy="53237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Se </a:t>
            </a:r>
            <a:r>
              <a:rPr lang="nl-BE" dirty="0" err="1" smtClean="0"/>
              <a:t>connecter</a:t>
            </a:r>
            <a:r>
              <a:rPr lang="nl-BE" dirty="0" smtClean="0"/>
              <a:t>: </a:t>
            </a:r>
          </a:p>
          <a:p>
            <a:pPr lvl="1"/>
            <a:r>
              <a:rPr lang="nl-BE" dirty="0" err="1" smtClean="0"/>
              <a:t>eID</a:t>
            </a:r>
            <a:r>
              <a:rPr lang="nl-BE" dirty="0" smtClean="0"/>
              <a:t>, </a:t>
            </a:r>
            <a:r>
              <a:rPr lang="nl-BE" dirty="0" err="1" smtClean="0"/>
              <a:t>eID</a:t>
            </a:r>
            <a:r>
              <a:rPr lang="nl-BE" dirty="0" smtClean="0"/>
              <a:t>-reader et code pin (software: </a:t>
            </a:r>
            <a:r>
              <a:rPr lang="nl-BE" dirty="0">
                <a:hlinkClick r:id="rId2"/>
              </a:rPr>
              <a:t>http://</a:t>
            </a:r>
            <a:r>
              <a:rPr lang="nl-BE" dirty="0" smtClean="0">
                <a:hlinkClick r:id="rId2"/>
              </a:rPr>
              <a:t>eid.belgium.be</a:t>
            </a:r>
            <a:r>
              <a:rPr lang="nl-BE" dirty="0" smtClean="0"/>
              <a:t>)</a:t>
            </a:r>
          </a:p>
          <a:p>
            <a:pPr lvl="1"/>
            <a:r>
              <a:rPr lang="nl-BE" dirty="0" err="1" smtClean="0"/>
              <a:t>Créer</a:t>
            </a:r>
            <a:r>
              <a:rPr lang="nl-BE" dirty="0" smtClean="0"/>
              <a:t>/</a:t>
            </a:r>
            <a:r>
              <a:rPr lang="nl-BE" dirty="0" err="1" smtClean="0"/>
              <a:t>changer</a:t>
            </a:r>
            <a:r>
              <a:rPr lang="nl-BE" dirty="0" smtClean="0"/>
              <a:t> nom </a:t>
            </a:r>
            <a:r>
              <a:rPr lang="nl-BE" dirty="0" err="1" smtClean="0"/>
              <a:t>d’utilisateur</a:t>
            </a:r>
            <a:r>
              <a:rPr lang="nl-BE" dirty="0" smtClean="0"/>
              <a:t> et mot de passe par CSAM, site web gouvernement</a:t>
            </a:r>
            <a:r>
              <a:rPr lang="nl-BE" dirty="0"/>
              <a:t> </a:t>
            </a:r>
            <a:r>
              <a:rPr lang="nl-BE" dirty="0" err="1" smtClean="0"/>
              <a:t>avec</a:t>
            </a:r>
            <a:r>
              <a:rPr lang="nl-BE" dirty="0" smtClean="0"/>
              <a:t> </a:t>
            </a:r>
            <a:r>
              <a:rPr lang="nl-BE" dirty="0" err="1" smtClean="0"/>
              <a:t>eID</a:t>
            </a:r>
            <a:r>
              <a:rPr lang="nl-BE" dirty="0" smtClean="0"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ym typeface="Wingdings" panose="05000000000000000000" pitchFamily="2" charset="2"/>
              </a:rPr>
              <a:t>eID</a:t>
            </a:r>
            <a:r>
              <a:rPr lang="nl-BE" dirty="0" smtClean="0">
                <a:sym typeface="Wingdings" panose="05000000000000000000" pitchFamily="2" charset="2"/>
              </a:rPr>
              <a:t>-reader et code pin! </a:t>
            </a:r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nl-BE" dirty="0" smtClean="0">
                <a:sym typeface="Wingdings" panose="05000000000000000000" pitchFamily="2" charset="2"/>
                <a:hlinkClick r:id="rId3"/>
              </a:rPr>
              <a:t>iamapps.belgium.be</a:t>
            </a:r>
            <a:r>
              <a:rPr lang="nl-BE" dirty="0" smtClean="0">
                <a:sym typeface="Wingdings" panose="05000000000000000000" pitchFamily="2" charset="2"/>
              </a:rPr>
              <a:t>)</a:t>
            </a:r>
            <a:endParaRPr lang="nl-BE" sz="4000" dirty="0" smtClean="0"/>
          </a:p>
          <a:p>
            <a:pPr marL="457200" lvl="1" indent="0" algn="ctr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nl-BE" dirty="0" smtClean="0">
                <a:solidFill>
                  <a:srgbClr val="FF0000"/>
                </a:solidFill>
              </a:rPr>
              <a:t>Valide pour </a:t>
            </a:r>
            <a:r>
              <a:rPr lang="nl-BE" dirty="0" err="1" smtClean="0">
                <a:solidFill>
                  <a:srgbClr val="FF0000"/>
                </a:solidFill>
              </a:rPr>
              <a:t>d’autres</a:t>
            </a:r>
            <a:r>
              <a:rPr lang="nl-BE" dirty="0" smtClean="0">
                <a:solidFill>
                  <a:srgbClr val="FF0000"/>
                </a:solidFill>
              </a:rPr>
              <a:t> services du gouvernement</a:t>
            </a:r>
            <a:endParaRPr lang="nl-BE" dirty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nl-BE" dirty="0">
                <a:solidFill>
                  <a:srgbClr val="FF0000"/>
                </a:solidFill>
              </a:rPr>
              <a:t> (</a:t>
            </a:r>
            <a:r>
              <a:rPr lang="nl-BE" dirty="0" err="1">
                <a:solidFill>
                  <a:srgbClr val="FF0000"/>
                </a:solidFill>
              </a:rPr>
              <a:t>tax</a:t>
            </a:r>
            <a:r>
              <a:rPr lang="nl-BE" dirty="0">
                <a:solidFill>
                  <a:srgbClr val="FF0000"/>
                </a:solidFill>
              </a:rPr>
              <a:t>-on-web, vaccinnet,…)</a:t>
            </a:r>
          </a:p>
          <a:p>
            <a:pPr marL="457200" lvl="1" indent="0">
              <a:buNone/>
            </a:pPr>
            <a:endParaRPr lang="nl-BE" dirty="0" smtClean="0"/>
          </a:p>
        </p:txBody>
      </p:sp>
      <p:sp>
        <p:nvSpPr>
          <p:cNvPr id="4" name="Rechthoek 3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96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" y="594928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Merci!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u="sng" dirty="0" smtClean="0"/>
              <a:t>CONTACT</a:t>
            </a:r>
            <a:endParaRPr lang="nl-BE" sz="2400" dirty="0" smtClean="0"/>
          </a:p>
          <a:p>
            <a:pPr marL="0" indent="0">
              <a:buNone/>
            </a:pPr>
            <a:r>
              <a:rPr lang="nl-BE" sz="2000" dirty="0" smtClean="0">
                <a:hlinkClick r:id="rId2"/>
              </a:rPr>
              <a:t>info@cebam.be</a:t>
            </a:r>
            <a:endParaRPr lang="nl-BE" sz="24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457200" lvl="1" indent="0" algn="ctr">
              <a:buNone/>
            </a:pPr>
            <a:r>
              <a:rPr lang="nl-BE" dirty="0" smtClean="0">
                <a:hlinkClick r:id="rId3"/>
              </a:rPr>
              <a:t>www.cdlh.be</a:t>
            </a:r>
            <a:endParaRPr lang="nl-BE" dirty="0" smtClean="0"/>
          </a:p>
          <a:p>
            <a:pPr marL="457200" lvl="1" indent="0" algn="ctr">
              <a:buNone/>
            </a:pPr>
            <a:r>
              <a:rPr lang="nl-BE" dirty="0" smtClean="0">
                <a:hlinkClick r:id="rId4"/>
              </a:rPr>
              <a:t>www.ebmpracticenet.be</a:t>
            </a:r>
            <a:endParaRPr lang="nl-BE" dirty="0" smtClean="0"/>
          </a:p>
          <a:p>
            <a:pPr marL="457200" lvl="1" indent="0" algn="ctr">
              <a:buNone/>
            </a:pPr>
            <a:r>
              <a:rPr lang="nl-BE" dirty="0" smtClean="0">
                <a:hlinkClick r:id="rId5"/>
              </a:rPr>
              <a:t>www.gezondheidenwetenschap.be</a:t>
            </a:r>
            <a:endParaRPr lang="nl-BE" dirty="0" smtClean="0"/>
          </a:p>
          <a:p>
            <a:pPr marL="457200" lvl="1" indent="0">
              <a:buNone/>
            </a:pPr>
            <a:endParaRPr lang="nl-BE" sz="2000" dirty="0"/>
          </a:p>
          <a:p>
            <a:pPr marL="457200" lvl="1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nl-BE" sz="2400" u="sng" dirty="0" err="1" smtClean="0">
                <a:solidFill>
                  <a:srgbClr val="FF0000"/>
                </a:solidFill>
              </a:rPr>
              <a:t>Elearning</a:t>
            </a:r>
            <a:r>
              <a:rPr lang="nl-BE" sz="2400" u="sng" dirty="0">
                <a:solidFill>
                  <a:srgbClr val="FF0000"/>
                </a:solidFill>
              </a:rPr>
              <a:t> </a:t>
            </a:r>
            <a:r>
              <a:rPr lang="nl-BE" sz="2400" u="sng" dirty="0" smtClean="0">
                <a:solidFill>
                  <a:srgbClr val="FF0000"/>
                </a:solidFill>
              </a:rPr>
              <a:t>1 point </a:t>
            </a:r>
            <a:r>
              <a:rPr lang="nl-BE" sz="2400" u="sng" dirty="0" err="1" smtClean="0">
                <a:solidFill>
                  <a:srgbClr val="FF0000"/>
                </a:solidFill>
              </a:rPr>
              <a:t>d’accréditation</a:t>
            </a:r>
            <a:r>
              <a:rPr lang="nl-BE" sz="2400" u="sng" dirty="0" smtClean="0">
                <a:solidFill>
                  <a:srgbClr val="FF0000"/>
                </a:solidFill>
              </a:rPr>
              <a:t> ‘</a:t>
            </a:r>
            <a:r>
              <a:rPr lang="nl-BE" sz="2400" u="sng" dirty="0" err="1" smtClean="0">
                <a:solidFill>
                  <a:srgbClr val="FF0000"/>
                </a:solidFill>
              </a:rPr>
              <a:t>éthique</a:t>
            </a:r>
            <a:r>
              <a:rPr lang="nl-BE" sz="2400" u="sng" dirty="0" smtClean="0">
                <a:solidFill>
                  <a:srgbClr val="FF0000"/>
                </a:solidFill>
              </a:rPr>
              <a:t> et economie’</a:t>
            </a:r>
            <a:endParaRPr lang="nl-BE" sz="2400" u="sng" dirty="0">
              <a:solidFill>
                <a:srgbClr val="FF0000"/>
              </a:solidFill>
            </a:endParaRPr>
          </a:p>
          <a:p>
            <a:r>
              <a:rPr lang="nl-BE" sz="2000" dirty="0" err="1"/>
              <a:t>Cebam</a:t>
            </a:r>
            <a:r>
              <a:rPr lang="nl-BE" sz="2000" dirty="0"/>
              <a:t> Digital Library </a:t>
            </a:r>
            <a:r>
              <a:rPr lang="nl-BE" sz="2000" dirty="0" err="1"/>
              <a:t>for</a:t>
            </a:r>
            <a:r>
              <a:rPr lang="nl-BE" sz="2000" dirty="0"/>
              <a:t> Health: via </a:t>
            </a:r>
            <a:r>
              <a:rPr lang="nl-BE" sz="2000" dirty="0">
                <a:solidFill>
                  <a:srgbClr val="FF0000"/>
                </a:solidFill>
                <a:hlinkClick r:id="rId3"/>
              </a:rPr>
              <a:t>www.cdlh.be</a:t>
            </a:r>
            <a:r>
              <a:rPr lang="nl-BE" sz="2000" dirty="0">
                <a:solidFill>
                  <a:srgbClr val="FF0000"/>
                </a:solidFill>
              </a:rPr>
              <a:t> </a:t>
            </a:r>
            <a:r>
              <a:rPr lang="nl-BE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nl-BE" sz="2000" dirty="0">
                <a:solidFill>
                  <a:srgbClr val="FF0000"/>
                </a:solidFill>
              </a:rPr>
              <a:t> 50% </a:t>
            </a:r>
            <a:r>
              <a:rPr lang="nl-BE" sz="2000" dirty="0" err="1" smtClean="0">
                <a:solidFill>
                  <a:srgbClr val="FF0000"/>
                </a:solidFill>
              </a:rPr>
              <a:t>réduction</a:t>
            </a:r>
            <a:endParaRPr lang="nl-BE" sz="2000" dirty="0">
              <a:solidFill>
                <a:srgbClr val="FF0000"/>
              </a:solidFill>
            </a:endParaRPr>
          </a:p>
          <a:p>
            <a:r>
              <a:rPr lang="nl-BE" sz="2000" dirty="0" err="1"/>
              <a:t>EBMPracticeNet</a:t>
            </a:r>
            <a:r>
              <a:rPr lang="nl-BE" sz="2000" dirty="0"/>
              <a:t>: via </a:t>
            </a:r>
            <a:r>
              <a:rPr lang="nl-BE" sz="2000" dirty="0" smtClean="0"/>
              <a:t>la site web de </a:t>
            </a:r>
            <a:r>
              <a:rPr lang="nl-BE" sz="2000" dirty="0" err="1" smtClean="0"/>
              <a:t>l’INAMI</a:t>
            </a:r>
            <a:endParaRPr lang="nl-BE" sz="2000" dirty="0"/>
          </a:p>
          <a:p>
            <a:pPr marL="457200" lvl="1" indent="0">
              <a:buNone/>
            </a:pPr>
            <a:endParaRPr lang="nl-BE" sz="1600" dirty="0" smtClean="0"/>
          </a:p>
          <a:p>
            <a:pPr lvl="1">
              <a:buFontTx/>
              <a:buChar char="-"/>
            </a:pPr>
            <a:endParaRPr lang="nl-BE" sz="1600" dirty="0"/>
          </a:p>
          <a:p>
            <a:pPr lvl="1">
              <a:buFontTx/>
              <a:buChar char="-"/>
            </a:pPr>
            <a:endParaRPr lang="nl-BE" sz="1600" dirty="0" smtClean="0"/>
          </a:p>
          <a:p>
            <a:pPr>
              <a:buFontTx/>
              <a:buChar char="-"/>
            </a:pPr>
            <a:endParaRPr lang="nl-BE" sz="20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8822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924944"/>
            <a:ext cx="8517632" cy="3168352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fr-BE" altLang="nl-BE" sz="2000" dirty="0" smtClean="0">
                <a:cs typeface="Arial" panose="020B0604020202020204" pitchFamily="34" charset="0"/>
              </a:rPr>
              <a:t>Institut scientifique médical indépendant, multidisciplinaire et interuniversitaire</a:t>
            </a:r>
            <a:endParaRPr lang="nl-BE" altLang="nl-BE" sz="1800" dirty="0" smtClean="0">
              <a:cs typeface="Arial" panose="020B0604020202020204" pitchFamily="34" charset="0"/>
            </a:endParaRPr>
          </a:p>
          <a:p>
            <a:pPr lvl="2"/>
            <a:r>
              <a:rPr lang="fr-BE" altLang="nl-BE" sz="1600" dirty="0" smtClean="0">
                <a:cs typeface="Arial" panose="020B0604020202020204" pitchFamily="34" charset="0"/>
              </a:rPr>
              <a:t>Stimule l’EBM parmi les prestataires de soins, les patients et les citoyens en bonne santé</a:t>
            </a:r>
          </a:p>
          <a:p>
            <a:pPr lvl="2"/>
            <a:r>
              <a:rPr lang="fr-BE" altLang="nl-BE" sz="1600" dirty="0" smtClean="0">
                <a:cs typeface="Arial" panose="020B0604020202020204" pitchFamily="34" charset="0"/>
              </a:rPr>
              <a:t>Organise des programmes de cours</a:t>
            </a:r>
            <a:endParaRPr lang="nl-BE" altLang="nl-BE" sz="1600" dirty="0" smtClean="0">
              <a:cs typeface="Arial" panose="020B0604020202020204" pitchFamily="34" charset="0"/>
            </a:endParaRPr>
          </a:p>
          <a:p>
            <a:pPr lvl="2"/>
            <a:r>
              <a:rPr lang="fr-BE" altLang="nl-BE" sz="1600" dirty="0" smtClean="0">
                <a:cs typeface="Arial" panose="020B0604020202020204" pitchFamily="34" charset="0"/>
              </a:rPr>
              <a:t>Valide les guides de bonne pratique clinique indépendants</a:t>
            </a:r>
          </a:p>
          <a:p>
            <a:pPr lvl="2"/>
            <a:r>
              <a:rPr lang="fr-BE" altLang="nl-BE" sz="1600" dirty="0" smtClean="0">
                <a:cs typeface="Arial" panose="020B0604020202020204" pitchFamily="34" charset="0"/>
              </a:rPr>
              <a:t>Soutient les développeurs de guides de bonne pratique belges</a:t>
            </a:r>
            <a:endParaRPr lang="nl-BE" altLang="nl-BE" sz="1600" dirty="0" smtClean="0"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nl-BE" altLang="nl-BE" sz="1400" dirty="0"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BE" sz="2000" dirty="0" smtClean="0"/>
              <a:t>Branche belge du Centre Cochrane néerlandais</a:t>
            </a:r>
            <a:endParaRPr lang="nl-BE" sz="2000" dirty="0" smtClean="0"/>
          </a:p>
          <a:p>
            <a:pPr lvl="2"/>
            <a:r>
              <a:rPr lang="fr-BE" sz="1800" dirty="0" smtClean="0"/>
              <a:t>Élaboration, entretien et diffusion de synthèses méthodiques</a:t>
            </a:r>
            <a:endParaRPr lang="nl-BE" sz="1800" dirty="0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0325" cy="246114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1877923"/>
            <a:ext cx="745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/>
              <a:t>CEBAM </a:t>
            </a:r>
            <a:endParaRPr lang="nl-BE" sz="2400" b="1" dirty="0" smtClean="0"/>
          </a:p>
          <a:p>
            <a:pPr algn="ctr"/>
            <a:r>
              <a:rPr lang="nl-BE" sz="2400" b="1" dirty="0" smtClean="0"/>
              <a:t>= </a:t>
            </a:r>
            <a:r>
              <a:rPr lang="fr-BE" sz="2400" b="1" dirty="0" smtClean="0"/>
              <a:t>Centre Belge pour l’Evidence-Based Medicine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28147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 promesse de l’EBM</a:t>
            </a:r>
            <a:endParaRPr lang="nl-BE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  <p:pic>
        <p:nvPicPr>
          <p:cNvPr id="4" name="Picture 4" descr="~im0003"/>
          <p:cNvPicPr>
            <a:picLocks noChangeAspect="1" noChangeArrowheads="1"/>
          </p:cNvPicPr>
          <p:nvPr/>
        </p:nvPicPr>
        <p:blipFill rotWithShape="1">
          <a:blip r:embed="rId3" cstate="print"/>
          <a:srcRect l="2782"/>
          <a:stretch/>
        </p:blipFill>
        <p:spPr bwMode="auto">
          <a:xfrm>
            <a:off x="839964" y="1844825"/>
            <a:ext cx="74044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0" y="985590"/>
            <a:ext cx="9144000" cy="587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9767" t="18479" r="19677" b="14088"/>
          <a:stretch/>
        </p:blipFill>
        <p:spPr>
          <a:xfrm>
            <a:off x="1435596" y="1121246"/>
            <a:ext cx="6701856" cy="50280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820472" cy="940966"/>
          </a:xfrm>
        </p:spPr>
        <p:txBody>
          <a:bodyPr>
            <a:normAutofit fontScale="90000"/>
          </a:bodyPr>
          <a:lstStyle/>
          <a:p>
            <a:r>
              <a:rPr lang="fr-BE" dirty="0"/>
              <a:t>Sources basées sur des faits probants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nl-BE" alt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3244" y="1887763"/>
            <a:ext cx="8458200" cy="448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nl-BE" altLang="nl-BE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1730" y="2842245"/>
            <a:ext cx="652462" cy="86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296" y="3504470"/>
            <a:ext cx="571500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8148" y="4199302"/>
            <a:ext cx="66675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 descr="http://www.apspjcaserep.com/images/pubmed_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9580" y="5193915"/>
            <a:ext cx="880630" cy="575345"/>
          </a:xfrm>
          <a:prstGeom prst="rect">
            <a:avLst/>
          </a:prstGeom>
          <a:noFill/>
        </p:spPr>
      </p:pic>
      <p:sp>
        <p:nvSpPr>
          <p:cNvPr id="14" name="Tekstvak 13"/>
          <p:cNvSpPr txBox="1"/>
          <p:nvPr/>
        </p:nvSpPr>
        <p:spPr>
          <a:xfrm>
            <a:off x="1331640" y="1593658"/>
            <a:ext cx="2789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Cebam Evidence Linker</a:t>
            </a:r>
            <a:endParaRPr lang="nl-N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560240" y="6021288"/>
            <a:ext cx="712656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effectLst/>
                <a:latin typeface="Vollkorn Regular"/>
                <a:ea typeface="+mj-ea"/>
                <a:cs typeface="Vollkorn Regular"/>
              </a:defRPr>
            </a:lvl1pPr>
          </a:lstStyle>
          <a:p>
            <a:pPr algn="l"/>
            <a:r>
              <a:rPr lang="nl-BE" sz="1800" dirty="0" err="1" smtClean="0">
                <a:solidFill>
                  <a:schemeClr val="tx1"/>
                </a:solidFill>
              </a:rPr>
              <a:t>Evidence-based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healthcare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pyramid</a:t>
            </a:r>
            <a:r>
              <a:rPr lang="nl-BE" sz="1800" dirty="0" smtClean="0">
                <a:solidFill>
                  <a:schemeClr val="tx1"/>
                </a:solidFill>
              </a:rPr>
              <a:t> 5.0 </a:t>
            </a:r>
            <a:r>
              <a:rPr lang="nl-BE" sz="1800" dirty="0" err="1" smtClean="0">
                <a:solidFill>
                  <a:schemeClr val="tx1"/>
                </a:solidFill>
              </a:rPr>
              <a:t>for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finding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preappraised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evidence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and</a:t>
            </a:r>
            <a:r>
              <a:rPr lang="nl-BE" sz="1800" dirty="0" smtClean="0">
                <a:solidFill>
                  <a:schemeClr val="tx1"/>
                </a:solidFill>
              </a:rPr>
              <a:t> </a:t>
            </a:r>
            <a:r>
              <a:rPr lang="nl-BE" sz="1800" dirty="0" err="1" smtClean="0">
                <a:solidFill>
                  <a:schemeClr val="tx1"/>
                </a:solidFill>
              </a:rPr>
              <a:t>guidance</a:t>
            </a:r>
            <a:endParaRPr lang="nl-BE" sz="900" dirty="0">
              <a:solidFill>
                <a:schemeClr val="tx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042275" y="225456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F0000"/>
                </a:solidFill>
              </a:rPr>
              <a:t>DYNAMED</a:t>
            </a:r>
            <a:endParaRPr lang="nl-BE" sz="2400" b="1" dirty="0">
              <a:solidFill>
                <a:srgbClr val="FF0000"/>
              </a:solidFill>
            </a:endParaRPr>
          </a:p>
        </p:txBody>
      </p:sp>
      <p:pic>
        <p:nvPicPr>
          <p:cNvPr id="16" name="Picture 5" descr="logo_cdlh20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5805264"/>
            <a:ext cx="1008112" cy="91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8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CDLH, </a:t>
            </a:r>
            <a:r>
              <a:rPr lang="nl-BE" sz="3600" dirty="0" smtClean="0"/>
              <a:t>Cebam Digital Library for Health</a:t>
            </a:r>
            <a:endParaRPr lang="nl-BE" sz="3600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7" name="Picture 5" descr="logo_cdlh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1008112" cy="912915"/>
          </a:xfrm>
          <a:prstGeom prst="rect">
            <a:avLst/>
          </a:prstGeom>
          <a:noFill/>
        </p:spPr>
      </p:pic>
      <p:pic>
        <p:nvPicPr>
          <p:cNvPr id="8" name="Picture 4" descr="logohomepage.jpg"/>
          <p:cNvPicPr>
            <a:picLocks noChangeAspect="1"/>
          </p:cNvPicPr>
          <p:nvPr/>
        </p:nvPicPr>
        <p:blipFill>
          <a:blip r:embed="rId4" cstate="print"/>
          <a:srcRect b="22158"/>
          <a:stretch>
            <a:fillRect/>
          </a:stretch>
        </p:blipFill>
        <p:spPr>
          <a:xfrm>
            <a:off x="930852" y="4258617"/>
            <a:ext cx="2124075" cy="1277649"/>
          </a:xfrm>
          <a:prstGeom prst="rect">
            <a:avLst/>
          </a:prstGeom>
        </p:spPr>
      </p:pic>
      <p:pic>
        <p:nvPicPr>
          <p:cNvPr id="9" name="Afbeelding 7" descr="C:\Users\vertaler4\Downloads\CEBAM (1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5"/>
          <a:stretch/>
        </p:blipFill>
        <p:spPr bwMode="auto">
          <a:xfrm>
            <a:off x="3568506" y="4149080"/>
            <a:ext cx="1581381" cy="1387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149887" y="4198432"/>
            <a:ext cx="1562642" cy="4727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CEBAM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9887" y="4663427"/>
            <a:ext cx="2784722" cy="12053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Belgian Centre for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Evidence-Based Medicine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30853" y="1556792"/>
            <a:ext cx="70037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Metrophobic"/>
                <a:hlinkClick r:id="rId6"/>
              </a:rPr>
              <a:t>www.cdlh.be</a:t>
            </a:r>
            <a:endParaRPr lang="nl-NL" sz="2800" dirty="0">
              <a:latin typeface="Metrophob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>
              <a:latin typeface="Metrophob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Metrophobic"/>
              </a:rPr>
              <a:t>Sources d’informations médicales scientifiques indépendantes fiables pour </a:t>
            </a:r>
            <a:r>
              <a:rPr lang="fr-BE" sz="2400" b="1" dirty="0" smtClean="0">
                <a:latin typeface="Metrophobic"/>
              </a:rPr>
              <a:t>TOUS</a:t>
            </a:r>
            <a:r>
              <a:rPr lang="fr-BE" sz="2400" dirty="0" smtClean="0">
                <a:latin typeface="Metrophobic"/>
              </a:rPr>
              <a:t> les prestataires de soins</a:t>
            </a:r>
            <a:endParaRPr lang="nl-NL" sz="2400" dirty="0" smtClean="0">
              <a:latin typeface="Metrophob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Metrophob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Metrophobic"/>
              </a:rPr>
              <a:t>En collaboration avec</a:t>
            </a:r>
          </a:p>
        </p:txBody>
      </p:sp>
    </p:spTree>
    <p:extLst>
      <p:ext uri="{BB962C8B-B14F-4D97-AF65-F5344CB8AC3E}">
        <p14:creationId xmlns:p14="http://schemas.microsoft.com/office/powerpoint/2010/main" val="6421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5755">
            <a:off x="593759" y="4387942"/>
            <a:ext cx="1197503" cy="8981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CDLH, </a:t>
            </a:r>
            <a:r>
              <a:rPr lang="nl-BE" sz="3600" dirty="0" smtClean="0"/>
              <a:t>Cebam Digital Library for Health</a:t>
            </a:r>
            <a:endParaRPr lang="nl-BE" sz="3600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7" name="Picture 5" descr="logo_cdlh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79" y="1397514"/>
            <a:ext cx="837422" cy="758344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1691680" y="1620083"/>
            <a:ext cx="63367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>
                <a:latin typeface="Metrophobic"/>
              </a:rPr>
              <a:t>Bibliothèque médicale en ligne pour </a:t>
            </a:r>
            <a:r>
              <a:rPr lang="fr-BE" sz="2000" b="1" dirty="0" smtClean="0">
                <a:latin typeface="Metrophobic"/>
              </a:rPr>
              <a:t>TOUS</a:t>
            </a:r>
            <a:r>
              <a:rPr lang="fr-BE" sz="2000" dirty="0" smtClean="0">
                <a:latin typeface="Metrophobic"/>
              </a:rPr>
              <a:t> les prestataires de soins</a:t>
            </a:r>
          </a:p>
          <a:p>
            <a:endParaRPr lang="nl-NL" sz="2000" dirty="0" smtClean="0">
              <a:latin typeface="Metrophobic"/>
              <a:sym typeface="Wingdings" panose="05000000000000000000" pitchFamily="2" charset="2"/>
            </a:endParaRPr>
          </a:p>
          <a:p>
            <a:r>
              <a:rPr lang="fr-BE" sz="2000" dirty="0" smtClean="0">
                <a:latin typeface="Metrophobic"/>
              </a:rPr>
              <a:t>Partie gratuite en accès ouvert et partie payante privée</a:t>
            </a:r>
            <a:r>
              <a:rPr lang="nl-NL" sz="2000" dirty="0" smtClean="0">
                <a:latin typeface="Metrophobic"/>
              </a:rPr>
              <a:t> </a:t>
            </a:r>
          </a:p>
          <a:p>
            <a:endParaRPr lang="nl-NL" sz="2000" dirty="0" smtClean="0">
              <a:latin typeface="Metrophobic"/>
            </a:endParaRPr>
          </a:p>
          <a:p>
            <a:r>
              <a:rPr lang="fr-BE" sz="2000" dirty="0" smtClean="0">
                <a:latin typeface="Metrophobic"/>
              </a:rPr>
              <a:t>100 euros par an ou renseignez-vous auprès de </a:t>
            </a:r>
            <a:br>
              <a:rPr lang="fr-BE" sz="2000" dirty="0" smtClean="0">
                <a:latin typeface="Metrophobic"/>
              </a:rPr>
            </a:br>
            <a:r>
              <a:rPr lang="fr-BE" sz="2000" dirty="0" smtClean="0">
                <a:latin typeface="Metrophobic"/>
              </a:rPr>
              <a:t>votre organisation/association professionnelle</a:t>
            </a:r>
            <a:endParaRPr lang="nl-NL" sz="2000" dirty="0" smtClean="0">
              <a:latin typeface="Metrophobic"/>
            </a:endParaRPr>
          </a:p>
          <a:p>
            <a:endParaRPr lang="nl-NL" sz="2000" dirty="0" smtClean="0">
              <a:latin typeface="Metrophobic"/>
            </a:endParaRPr>
          </a:p>
          <a:p>
            <a:endParaRPr lang="fr-BE" sz="2000" dirty="0" smtClean="0">
              <a:latin typeface="Metrophobic"/>
            </a:endParaRPr>
          </a:p>
          <a:p>
            <a:r>
              <a:rPr lang="fr-BE" sz="2000" dirty="0" smtClean="0">
                <a:latin typeface="Metrophobic"/>
              </a:rPr>
              <a:t>Clé personnelle individuelle </a:t>
            </a:r>
            <a:br>
              <a:rPr lang="fr-BE" sz="2000" dirty="0" smtClean="0">
                <a:latin typeface="Metrophobic"/>
              </a:rPr>
            </a:br>
            <a:r>
              <a:rPr lang="fr-BE" sz="2000" dirty="0" smtClean="0">
                <a:latin typeface="Metrophobic"/>
              </a:rPr>
              <a:t>via le profil sur eGov</a:t>
            </a:r>
          </a:p>
          <a:p>
            <a:endParaRPr lang="nl-NL" sz="2000" dirty="0" smtClean="0">
              <a:latin typeface="Metrophobic"/>
            </a:endParaRPr>
          </a:p>
          <a:p>
            <a:r>
              <a:rPr lang="fr-BE" sz="2000" dirty="0" smtClean="0">
                <a:latin typeface="Metrophobic"/>
              </a:rPr>
              <a:t>Après inscription, période d’essai de 30 jours</a:t>
            </a:r>
            <a:endParaRPr lang="nl-NL" sz="2000" dirty="0">
              <a:latin typeface="Metrophobic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7236296" y="3501008"/>
            <a:ext cx="1763688" cy="99983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nl-BE" b="1" dirty="0" smtClean="0">
                <a:solidFill>
                  <a:srgbClr val="FF0000"/>
                </a:solidFill>
              </a:rPr>
              <a:t>GRATUIT pour les </a:t>
            </a:r>
            <a:r>
              <a:rPr lang="nl-BE" b="1" dirty="0" err="1" smtClean="0">
                <a:solidFill>
                  <a:srgbClr val="FF0000"/>
                </a:solidFill>
              </a:rPr>
              <a:t>membres</a:t>
            </a:r>
            <a:r>
              <a:rPr lang="nl-BE" b="1" dirty="0" smtClean="0">
                <a:solidFill>
                  <a:srgbClr val="FF0000"/>
                </a:solidFill>
              </a:rPr>
              <a:t> APBMT!</a:t>
            </a:r>
            <a:endParaRPr lang="nl-BE" b="1" dirty="0">
              <a:solidFill>
                <a:srgbClr val="FF0000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943" y="2305053"/>
            <a:ext cx="843007" cy="84300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5392" y="3493835"/>
            <a:ext cx="781558" cy="625246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446" y="5348706"/>
            <a:ext cx="908869" cy="9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Contenu</a:t>
            </a:r>
            <a:r>
              <a:rPr lang="nl-BE" dirty="0" smtClean="0"/>
              <a:t> de la CDLH</a:t>
            </a:r>
            <a:endParaRPr lang="nl-BE" sz="3600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985590"/>
            <a:ext cx="9144000" cy="5872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white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99592" y="155679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prstClr val="black"/>
              </a:solidFill>
              <a:latin typeface="Metrophobic"/>
            </a:endParaRPr>
          </a:p>
        </p:txBody>
      </p:sp>
      <p:pic>
        <p:nvPicPr>
          <p:cNvPr id="7" name="Picture 5" descr="logo_cdlh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5805264"/>
            <a:ext cx="1008112" cy="912915"/>
          </a:xfrm>
          <a:prstGeom prst="rect">
            <a:avLst/>
          </a:prstGeom>
          <a:noFill/>
        </p:spPr>
      </p:pic>
      <p:sp>
        <p:nvSpPr>
          <p:cNvPr id="12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324672" cy="47525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dirty="0"/>
              <a:t>@point of care: </a:t>
            </a:r>
            <a:r>
              <a:rPr lang="fr-BE" sz="2400" dirty="0" smtClean="0"/>
              <a:t>       </a:t>
            </a:r>
            <a:r>
              <a:rPr lang="fr-BE" sz="1800" dirty="0" smtClean="0"/>
              <a:t>DYNAMED PLUS</a:t>
            </a:r>
            <a:endParaRPr lang="fr-BE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dirty="0" smtClean="0"/>
              <a:t>Guides </a:t>
            </a:r>
            <a:r>
              <a:rPr lang="fr-FR" sz="2400" dirty="0"/>
              <a:t>de bonne </a:t>
            </a:r>
            <a:r>
              <a:rPr lang="fr-FR" sz="2400" dirty="0" smtClean="0"/>
              <a:t>pratique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dirty="0" smtClean="0"/>
              <a:t>Revues</a:t>
            </a:r>
            <a:r>
              <a:rPr lang="fr-BE" sz="2400" dirty="0" smtClean="0">
                <a:solidFill>
                  <a:schemeClr val="tx2"/>
                </a:solidFill>
              </a:rPr>
              <a:t> </a:t>
            </a:r>
            <a:r>
              <a:rPr lang="fr-BE" sz="2400" dirty="0" smtClean="0"/>
              <a:t>médicales:       </a:t>
            </a:r>
            <a:r>
              <a:rPr lang="fr-BE" sz="1800" dirty="0" smtClean="0"/>
              <a:t>JAMA, BMJ</a:t>
            </a:r>
            <a:r>
              <a:rPr lang="fr-BE" sz="1800" dirty="0"/>
              <a:t>, </a:t>
            </a:r>
            <a:r>
              <a:rPr lang="fr-BE" sz="1800" dirty="0" smtClean="0"/>
              <a:t>AIM, The Lancet,…         </a:t>
            </a:r>
            <a:endParaRPr lang="fr-BE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 dirty="0" smtClean="0"/>
              <a:t>Revues </a:t>
            </a:r>
            <a:r>
              <a:rPr lang="fr-FR" sz="2400" dirty="0"/>
              <a:t>spécifiques à une discipline </a:t>
            </a:r>
            <a:r>
              <a:rPr lang="fr-FR" sz="2400" dirty="0" smtClean="0"/>
              <a:t>particulière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BE" sz="2400" dirty="0"/>
              <a:t>S</a:t>
            </a:r>
            <a:r>
              <a:rPr lang="nl-BE" sz="2400" dirty="0" smtClean="0"/>
              <a:t>yntheses </a:t>
            </a:r>
            <a:r>
              <a:rPr lang="nl-BE" sz="2400" dirty="0" err="1" smtClean="0"/>
              <a:t>méthodiques</a:t>
            </a:r>
            <a:r>
              <a:rPr lang="nl-BE" sz="2400" dirty="0" smtClean="0"/>
              <a:t>: </a:t>
            </a:r>
            <a:r>
              <a:rPr lang="nl-BE" sz="1800" dirty="0" err="1" smtClean="0"/>
              <a:t>Cochrane</a:t>
            </a:r>
            <a:r>
              <a:rPr lang="nl-BE" sz="1800" dirty="0" smtClean="0"/>
              <a:t> </a:t>
            </a:r>
            <a:r>
              <a:rPr lang="nl-BE" sz="1800" dirty="0" err="1" smtClean="0"/>
              <a:t>library</a:t>
            </a:r>
            <a:endParaRPr lang="nl-BE" sz="1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BE" sz="2400" dirty="0" smtClean="0"/>
              <a:t>Information </a:t>
            </a:r>
            <a:r>
              <a:rPr lang="nl-BE" sz="2400" dirty="0" err="1"/>
              <a:t>patient</a:t>
            </a:r>
            <a:endParaRPr lang="fr-FR" sz="2400" dirty="0"/>
          </a:p>
          <a:p>
            <a:pPr lvl="1">
              <a:lnSpc>
                <a:spcPct val="90000"/>
              </a:lnSpc>
            </a:pPr>
            <a:endParaRPr lang="fr-BE" sz="18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BE" sz="1800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28964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BE" sz="2400" dirty="0"/>
              <a:t>B</a:t>
            </a:r>
            <a:r>
              <a:rPr lang="nl-BE" sz="2400" dirty="0" smtClean="0"/>
              <a:t>ases </a:t>
            </a:r>
            <a:r>
              <a:rPr lang="nl-BE" sz="2400" dirty="0"/>
              <a:t>de </a:t>
            </a:r>
            <a:r>
              <a:rPr lang="nl-BE" sz="2400" dirty="0" err="1"/>
              <a:t>données</a:t>
            </a:r>
            <a:r>
              <a:rPr lang="nl-BE" sz="2400" dirty="0"/>
              <a:t> </a:t>
            </a:r>
            <a:r>
              <a:rPr lang="nl-BE" sz="2400" dirty="0" err="1" smtClean="0"/>
              <a:t>bibliographiques</a:t>
            </a:r>
            <a:r>
              <a:rPr lang="nl-BE" sz="2400" dirty="0" smtClean="0"/>
              <a:t>:           </a:t>
            </a:r>
            <a:r>
              <a:rPr lang="fr-BE" sz="1800" dirty="0" err="1" smtClean="0"/>
              <a:t>Pubmed</a:t>
            </a:r>
            <a:r>
              <a:rPr lang="fr-BE" sz="1800" dirty="0" smtClean="0"/>
              <a:t>, </a:t>
            </a:r>
            <a:r>
              <a:rPr lang="fr-BE" sz="1800" dirty="0" err="1" smtClean="0"/>
              <a:t>Cinahl</a:t>
            </a:r>
            <a:r>
              <a:rPr lang="fr-BE" sz="1800" dirty="0" smtClean="0"/>
              <a:t>,…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dirty="0"/>
              <a:t>Lecture critique</a:t>
            </a:r>
            <a:r>
              <a:rPr lang="fr-BE" sz="1800" dirty="0" smtClean="0"/>
              <a:t>               </a:t>
            </a:r>
            <a:r>
              <a:rPr lang="fr-BE" sz="1800" dirty="0" err="1" smtClean="0"/>
              <a:t>Minerva</a:t>
            </a:r>
            <a:r>
              <a:rPr lang="fr-BE" sz="1800" dirty="0" smtClean="0"/>
              <a:t>, </a:t>
            </a:r>
            <a:r>
              <a:rPr lang="fr-BE" sz="1800" dirty="0" err="1" smtClean="0"/>
              <a:t>Farmaka</a:t>
            </a:r>
            <a:r>
              <a:rPr lang="fr-BE" sz="1800" dirty="0" smtClean="0"/>
              <a:t>,…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dirty="0" smtClean="0"/>
              <a:t>Information </a:t>
            </a:r>
            <a:r>
              <a:rPr lang="fr-BE" sz="2400" dirty="0" err="1" smtClean="0"/>
              <a:t>medicamenteuse</a:t>
            </a:r>
            <a:r>
              <a:rPr lang="fr-BE" sz="2400" dirty="0" smtClean="0"/>
              <a:t>: </a:t>
            </a:r>
            <a:r>
              <a:rPr lang="fr-BE" sz="1800" dirty="0" err="1" smtClean="0"/>
              <a:t>micromedex</a:t>
            </a:r>
            <a:r>
              <a:rPr lang="fr-BE" sz="1800" dirty="0" smtClean="0"/>
              <a:t>, </a:t>
            </a:r>
            <a:r>
              <a:rPr lang="fr-BE" sz="1800" dirty="0" err="1" smtClean="0"/>
              <a:t>bcfi</a:t>
            </a:r>
            <a:r>
              <a:rPr lang="fr-BE" sz="1800" dirty="0" smtClean="0"/>
              <a:t>, …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BE" sz="2400" dirty="0" smtClean="0"/>
              <a:t>BMJ </a:t>
            </a:r>
            <a:r>
              <a:rPr lang="fr-BE" sz="2400" dirty="0" err="1" smtClean="0"/>
              <a:t>Clinical</a:t>
            </a:r>
            <a:r>
              <a:rPr lang="fr-BE" sz="2400" dirty="0" smtClean="0"/>
              <a:t> Evidence: </a:t>
            </a:r>
            <a:r>
              <a:rPr lang="fr-BE" sz="1800" dirty="0" err="1" smtClean="0"/>
              <a:t>clinical</a:t>
            </a:r>
            <a:r>
              <a:rPr lang="fr-BE" sz="1800" dirty="0" smtClean="0"/>
              <a:t> </a:t>
            </a:r>
            <a:r>
              <a:rPr lang="fr-BE" sz="1800" dirty="0" err="1" smtClean="0"/>
              <a:t>database</a:t>
            </a:r>
            <a:r>
              <a:rPr lang="fr-BE" sz="1800" dirty="0" smtClean="0"/>
              <a:t> of </a:t>
            </a:r>
            <a:r>
              <a:rPr lang="fr-BE" sz="1800" dirty="0" err="1" smtClean="0"/>
              <a:t>systematic</a:t>
            </a:r>
            <a:r>
              <a:rPr lang="fr-BE" sz="1800" dirty="0" smtClean="0"/>
              <a:t> </a:t>
            </a:r>
            <a:r>
              <a:rPr lang="fr-BE" sz="1800" dirty="0" err="1" smtClean="0"/>
              <a:t>overviews</a:t>
            </a:r>
            <a:endParaRPr lang="fr-BE" sz="1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BE" sz="2400" dirty="0" err="1"/>
              <a:t>outils</a:t>
            </a:r>
            <a:r>
              <a:rPr lang="nl-BE" sz="2400" dirty="0"/>
              <a:t> </a:t>
            </a:r>
            <a:r>
              <a:rPr lang="nl-BE" sz="2400" dirty="0" err="1"/>
              <a:t>linguistiques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1979712" y="5938739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Package Standard CDLH</a:t>
            </a:r>
            <a:endParaRPr lang="nl-BE" sz="3600" dirty="0"/>
          </a:p>
        </p:txBody>
      </p:sp>
      <p:sp>
        <p:nvSpPr>
          <p:cNvPr id="5" name="Tijdelijke aanduiding voor dianumm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F93476F-17C1-4720-B1F2-BD1C936CC367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899592" y="155679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Metrophobic"/>
            </a:endParaRPr>
          </a:p>
        </p:txBody>
      </p:sp>
      <p:pic>
        <p:nvPicPr>
          <p:cNvPr id="10" name="Content Placeholder 4" descr="standaardpakk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499" t="7716" r="12238"/>
          <a:stretch>
            <a:fillRect/>
          </a:stretch>
        </p:blipFill>
        <p:spPr>
          <a:xfrm>
            <a:off x="296387" y="1196752"/>
            <a:ext cx="8551225" cy="5462412"/>
          </a:xfrm>
        </p:spPr>
      </p:pic>
      <p:sp>
        <p:nvSpPr>
          <p:cNvPr id="4" name="Tekstvak 3"/>
          <p:cNvSpPr txBox="1"/>
          <p:nvPr/>
        </p:nvSpPr>
        <p:spPr>
          <a:xfrm>
            <a:off x="2987823" y="2492896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200" b="1" dirty="0" smtClean="0">
                <a:solidFill>
                  <a:srgbClr val="FF0000"/>
                </a:solidFill>
              </a:rPr>
              <a:t>Value </a:t>
            </a:r>
            <a:r>
              <a:rPr lang="nl-BE" sz="2200" b="1" dirty="0" err="1" smtClean="0">
                <a:solidFill>
                  <a:srgbClr val="FF0000"/>
                </a:solidFill>
              </a:rPr>
              <a:t>est</a:t>
            </a:r>
            <a:r>
              <a:rPr lang="nl-BE" sz="2200" b="1" dirty="0" smtClean="0">
                <a:solidFill>
                  <a:srgbClr val="FF0000"/>
                </a:solidFill>
              </a:rPr>
              <a:t> plus de 1000€ !</a:t>
            </a:r>
            <a:endParaRPr lang="nl-BE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17948</TotalTime>
  <Words>546</Words>
  <Application>Microsoft Office PowerPoint</Application>
  <PresentationFormat>Diavoorstelling (4:3)</PresentationFormat>
  <Paragraphs>165</Paragraphs>
  <Slides>23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1" baseType="lpstr">
      <vt:lpstr>Vollkorn Regular</vt:lpstr>
      <vt:lpstr>Arial</vt:lpstr>
      <vt:lpstr>Calibri</vt:lpstr>
      <vt:lpstr>Metrophobic</vt:lpstr>
      <vt:lpstr>Museo Sans 500</vt:lpstr>
      <vt:lpstr>Eurostile</vt:lpstr>
      <vt:lpstr>Wingdings</vt:lpstr>
      <vt:lpstr>Office-thema</vt:lpstr>
      <vt:lpstr> EBM  dans la pratique quotidienne  </vt:lpstr>
      <vt:lpstr>  Promotor Marieke Vanneste   marieke.vanneste@cebam.be </vt:lpstr>
      <vt:lpstr>PowerPoint-presentatie</vt:lpstr>
      <vt:lpstr>La promesse de l’EBM</vt:lpstr>
      <vt:lpstr>Sources basées sur des faits probants</vt:lpstr>
      <vt:lpstr>CDLH, Cebam Digital Library for Health</vt:lpstr>
      <vt:lpstr>CDLH, Cebam Digital Library for Health</vt:lpstr>
      <vt:lpstr>Contenu de la CDLH</vt:lpstr>
      <vt:lpstr>Package Standard CDLH</vt:lpstr>
      <vt:lpstr>CDLH SPIP</vt:lpstr>
      <vt:lpstr>SPIP of Special Interest Pakket</vt:lpstr>
      <vt:lpstr>Qui sommes-nous ?</vt:lpstr>
      <vt:lpstr>&gt; 1.000 guides de bonne pratique </vt:lpstr>
      <vt:lpstr>&gt; 4.000 Evidence Summaries</vt:lpstr>
      <vt:lpstr>Photos, vidéo, audio</vt:lpstr>
      <vt:lpstr>Info patient </vt:lpstr>
      <vt:lpstr>EBMPracticeNet : EBM@point of care</vt:lpstr>
      <vt:lpstr>Structure des informations : connexions </vt:lpstr>
      <vt:lpstr>Evidence Linker du Cebam </vt:lpstr>
      <vt:lpstr>PowerPoint-presentatie</vt:lpstr>
      <vt:lpstr>Enregistrement via E-Health</vt:lpstr>
      <vt:lpstr> www.cdlh.be </vt:lpstr>
      <vt:lpstr>Merci!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Stijn Van de Velde</dc:creator>
  <cp:lastModifiedBy>Joke</cp:lastModifiedBy>
  <cp:revision>412</cp:revision>
  <dcterms:created xsi:type="dcterms:W3CDTF">2012-09-17T12:28:39Z</dcterms:created>
  <dcterms:modified xsi:type="dcterms:W3CDTF">2016-11-03T07:56:37Z</dcterms:modified>
</cp:coreProperties>
</file>